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4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21.3.11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21.3.11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21.3.11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21.3.11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21.3.11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21.3.11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21.3.11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21.3.11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21.3.11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21.3.11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21.3.11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 algn="r" eaLnBrk="1" latinLnBrk="0" hangingPunct="1"/>
            <a:endParaRPr kumimoji="0"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21.3.11</a:t>
            </a:fld>
            <a:endParaRPr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 sz="1600" b="1" dirty="0">
              <a:solidFill>
                <a:schemeClr val="tx2">
                  <a:shade val="90000"/>
                </a:schemeClr>
              </a:solidFill>
              <a:effectLst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  <a:p>
            <a:pPr lvl="1" eaLnBrk="1" latinLnBrk="0" hangingPunct="1"/>
            <a:r>
              <a:rPr kumimoji="0" lang="cs-CZ" smtClean="0"/>
              <a:t>Second level</a:t>
            </a:r>
          </a:p>
          <a:p>
            <a:pPr lvl="2" eaLnBrk="1" latinLnBrk="0" hangingPunct="1"/>
            <a:r>
              <a:rPr kumimoji="0" lang="cs-CZ" smtClean="0"/>
              <a:t>Third level</a:t>
            </a:r>
          </a:p>
          <a:p>
            <a:pPr lvl="3" eaLnBrk="1" latinLnBrk="0" hangingPunct="1"/>
            <a:r>
              <a:rPr kumimoji="0" lang="cs-CZ" smtClean="0"/>
              <a:t>Fourth level</a:t>
            </a:r>
          </a:p>
          <a:p>
            <a:pPr lvl="4" eaLnBrk="1" latinLnBrk="0" hangingPunct="1"/>
            <a:r>
              <a:rPr kumimoji="0" lang="cs-CZ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034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Něco</a:t>
            </a:r>
            <a:r>
              <a:rPr lang="en-US" dirty="0" smtClean="0"/>
              <a:t> </a:t>
            </a:r>
            <a:r>
              <a:rPr lang="en-US" dirty="0" err="1" smtClean="0"/>
              <a:t>zástupného</a:t>
            </a:r>
            <a:endParaRPr lang="en-US" dirty="0" smtClean="0"/>
          </a:p>
          <a:p>
            <a:r>
              <a:rPr lang="en-US" dirty="0" err="1" smtClean="0"/>
              <a:t>E</a:t>
            </a:r>
            <a:r>
              <a:rPr lang="en-US" dirty="0" err="1" smtClean="0"/>
              <a:t>xistuje</a:t>
            </a:r>
            <a:r>
              <a:rPr lang="en-US" dirty="0" smtClean="0"/>
              <a:t> </a:t>
            </a:r>
            <a:r>
              <a:rPr lang="en-US" dirty="0" err="1" smtClean="0"/>
              <a:t>někdo</a:t>
            </a:r>
            <a:r>
              <a:rPr lang="en-US" dirty="0" smtClean="0"/>
              <a:t> </a:t>
            </a:r>
            <a:r>
              <a:rPr lang="en-US" dirty="0" err="1" smtClean="0"/>
              <a:t>kdo</a:t>
            </a:r>
            <a:r>
              <a:rPr lang="en-US" dirty="0" smtClean="0"/>
              <a:t> </a:t>
            </a:r>
            <a:r>
              <a:rPr lang="en-US" dirty="0" err="1" smtClean="0"/>
              <a:t>toto</a:t>
            </a:r>
            <a:r>
              <a:rPr lang="en-US" dirty="0" smtClean="0"/>
              <a:t> </a:t>
            </a:r>
            <a:r>
              <a:rPr lang="en-US" dirty="0" err="1" smtClean="0"/>
              <a:t>zasoupení</a:t>
            </a:r>
            <a:r>
              <a:rPr lang="en-US" dirty="0" smtClean="0"/>
              <a:t> </a:t>
            </a:r>
            <a:r>
              <a:rPr lang="en-US" dirty="0" err="1" smtClean="0"/>
              <a:t>vnímá</a:t>
            </a:r>
            <a:endParaRPr lang="en-US" dirty="0" smtClean="0"/>
          </a:p>
          <a:p>
            <a:r>
              <a:rPr lang="en-US" dirty="0" err="1"/>
              <a:t>Znak</a:t>
            </a:r>
            <a:r>
              <a:rPr lang="en-US" dirty="0"/>
              <a:t> je </a:t>
            </a:r>
            <a:r>
              <a:rPr lang="en-US" dirty="0" err="1"/>
              <a:t>znakem</a:t>
            </a:r>
            <a:r>
              <a:rPr lang="en-US" dirty="0"/>
              <a:t> </a:t>
            </a:r>
            <a:r>
              <a:rPr lang="en-US" dirty="0" err="1"/>
              <a:t>pokud</a:t>
            </a:r>
            <a:r>
              <a:rPr lang="en-US" dirty="0"/>
              <a:t> </a:t>
            </a:r>
            <a:r>
              <a:rPr lang="en-US" dirty="0" err="1"/>
              <a:t>vyvolává</a:t>
            </a:r>
            <a:r>
              <a:rPr lang="en-US" dirty="0"/>
              <a:t> </a:t>
            </a:r>
            <a:r>
              <a:rPr lang="en-US" dirty="0" err="1" smtClean="0"/>
              <a:t>reakci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dirty="0" smtClean="0"/>
              <a:t> je </a:t>
            </a:r>
            <a:r>
              <a:rPr lang="en-US" dirty="0" err="1" smtClean="0"/>
              <a:t>sdělen</a:t>
            </a:r>
            <a:r>
              <a:rPr lang="en-US" dirty="0" smtClean="0"/>
              <a:t> a </a:t>
            </a:r>
            <a:r>
              <a:rPr lang="en-US" dirty="0" err="1" smtClean="0"/>
              <a:t>vnímán</a:t>
            </a:r>
            <a:endParaRPr lang="en-US" dirty="0" smtClean="0"/>
          </a:p>
          <a:p>
            <a:r>
              <a:rPr lang="cs-CZ" dirty="0" err="1" smtClean="0"/>
              <a:t>Č</a:t>
            </a:r>
            <a:r>
              <a:rPr lang="en-US" dirty="0" err="1" smtClean="0"/>
              <a:t>ervená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semaforu</a:t>
            </a:r>
            <a:r>
              <a:rPr lang="en-US" dirty="0" smtClean="0"/>
              <a:t>  </a:t>
            </a:r>
            <a:r>
              <a:rPr lang="en-US" dirty="0" err="1" smtClean="0"/>
              <a:t>zastupuje</a:t>
            </a:r>
            <a:r>
              <a:rPr lang="en-US" dirty="0" smtClean="0"/>
              <a:t> </a:t>
            </a:r>
            <a:r>
              <a:rPr lang="en-US" dirty="0" err="1" smtClean="0"/>
              <a:t>příkaz</a:t>
            </a:r>
            <a:r>
              <a:rPr lang="en-US" dirty="0" smtClean="0"/>
              <a:t> </a:t>
            </a:r>
            <a:r>
              <a:rPr lang="en-US" dirty="0" err="1" smtClean="0"/>
              <a:t>zastav</a:t>
            </a:r>
            <a:endParaRPr lang="en-US" dirty="0" smtClean="0"/>
          </a:p>
          <a:p>
            <a:r>
              <a:rPr lang="en-US" dirty="0" err="1" smtClean="0"/>
              <a:t>M</a:t>
            </a:r>
            <a:r>
              <a:rPr lang="en-US" dirty="0" err="1" smtClean="0"/>
              <a:t>usí</a:t>
            </a:r>
            <a:r>
              <a:rPr lang="en-US" dirty="0" smtClean="0"/>
              <a:t> </a:t>
            </a:r>
            <a:r>
              <a:rPr lang="en-US" dirty="0" err="1" smtClean="0"/>
              <a:t>existovat</a:t>
            </a:r>
            <a:r>
              <a:rPr lang="en-US" dirty="0" smtClean="0"/>
              <a:t> </a:t>
            </a:r>
            <a:r>
              <a:rPr lang="en-US" dirty="0" err="1" smtClean="0"/>
              <a:t>konvence</a:t>
            </a:r>
            <a:endParaRPr lang="en-US" dirty="0" smtClean="0"/>
          </a:p>
          <a:p>
            <a:r>
              <a:rPr lang="en-US" dirty="0" err="1" smtClean="0"/>
              <a:t>S</a:t>
            </a:r>
            <a:r>
              <a:rPr lang="en-US" dirty="0" err="1" smtClean="0"/>
              <a:t>topa</a:t>
            </a:r>
            <a:r>
              <a:rPr lang="en-US" dirty="0" smtClean="0"/>
              <a:t> </a:t>
            </a:r>
            <a:r>
              <a:rPr lang="en-US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zvíře</a:t>
            </a:r>
            <a:r>
              <a:rPr lang="en-US" dirty="0" smtClean="0"/>
              <a:t> </a:t>
            </a:r>
            <a:r>
              <a:rPr lang="en-US" dirty="0" err="1" smtClean="0"/>
              <a:t>není</a:t>
            </a:r>
            <a:r>
              <a:rPr lang="en-US" dirty="0" smtClean="0"/>
              <a:t> </a:t>
            </a:r>
            <a:r>
              <a:rPr lang="en-US" dirty="0" err="1" smtClean="0"/>
              <a:t>znak</a:t>
            </a:r>
            <a:r>
              <a:rPr lang="en-US" dirty="0" smtClean="0"/>
              <a:t> ale symptom</a:t>
            </a:r>
          </a:p>
          <a:p>
            <a:r>
              <a:rPr lang="en-US" dirty="0" err="1" smtClean="0"/>
              <a:t>Semioza</a:t>
            </a:r>
            <a:r>
              <a:rPr lang="en-US" dirty="0" smtClean="0"/>
              <a:t> </a:t>
            </a:r>
            <a:r>
              <a:rPr lang="en-US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proces</a:t>
            </a:r>
            <a:r>
              <a:rPr lang="en-US" dirty="0" smtClean="0"/>
              <a:t> </a:t>
            </a:r>
            <a:r>
              <a:rPr lang="en-US" dirty="0" err="1" smtClean="0"/>
              <a:t>přiřazení</a:t>
            </a:r>
            <a:r>
              <a:rPr lang="en-US" dirty="0" smtClean="0"/>
              <a:t> </a:t>
            </a:r>
            <a:r>
              <a:rPr lang="en-US" dirty="0" err="1" smtClean="0"/>
              <a:t>znaku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36209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Pierceova</a:t>
            </a:r>
            <a:r>
              <a:rPr lang="en-US" dirty="0" smtClean="0"/>
              <a:t> </a:t>
            </a:r>
            <a:r>
              <a:rPr lang="en-US" dirty="0" err="1" smtClean="0"/>
              <a:t>klasifikace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Symbol </a:t>
            </a:r>
            <a:r>
              <a:rPr lang="en-US" dirty="0" smtClean="0"/>
              <a:t>–</a:t>
            </a:r>
            <a:r>
              <a:rPr lang="en-US" dirty="0" smtClean="0"/>
              <a:t> forma </a:t>
            </a:r>
            <a:r>
              <a:rPr lang="en-US" dirty="0" err="1" smtClean="0"/>
              <a:t>znaku</a:t>
            </a:r>
            <a:endParaRPr lang="en-US" dirty="0" smtClean="0"/>
          </a:p>
          <a:p>
            <a:pPr lvl="1"/>
            <a:r>
              <a:rPr lang="en-US" dirty="0" err="1" smtClean="0"/>
              <a:t>Q</a:t>
            </a:r>
            <a:r>
              <a:rPr lang="en-US" dirty="0" err="1" smtClean="0"/>
              <a:t>ualisign</a:t>
            </a:r>
            <a:r>
              <a:rPr lang="en-US" dirty="0" smtClean="0"/>
              <a:t> </a:t>
            </a:r>
            <a:r>
              <a:rPr lang="en-US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vlastnost</a:t>
            </a:r>
            <a:r>
              <a:rPr lang="en-US" dirty="0" smtClean="0"/>
              <a:t> </a:t>
            </a:r>
            <a:r>
              <a:rPr lang="en-US" dirty="0" err="1" smtClean="0"/>
              <a:t>např.červenost</a:t>
            </a:r>
            <a:endParaRPr lang="en-US" dirty="0" smtClean="0"/>
          </a:p>
          <a:p>
            <a:pPr lvl="1"/>
            <a:r>
              <a:rPr lang="en-US" dirty="0" err="1"/>
              <a:t>Sinsign</a:t>
            </a:r>
            <a:r>
              <a:rPr lang="en-US" dirty="0"/>
              <a:t> – </a:t>
            </a:r>
            <a:r>
              <a:rPr lang="en-US" dirty="0" err="1" smtClean="0"/>
              <a:t>jedinečný</a:t>
            </a:r>
            <a:r>
              <a:rPr lang="en-US" dirty="0" smtClean="0"/>
              <a:t> </a:t>
            </a:r>
            <a:r>
              <a:rPr lang="en-US" dirty="0" err="1" smtClean="0"/>
              <a:t>konkrétní</a:t>
            </a:r>
            <a:r>
              <a:rPr lang="en-US" dirty="0" smtClean="0"/>
              <a:t> </a:t>
            </a:r>
            <a:r>
              <a:rPr lang="en-US" dirty="0" err="1" smtClean="0"/>
              <a:t>znak</a:t>
            </a:r>
            <a:r>
              <a:rPr lang="en-US" dirty="0" smtClean="0"/>
              <a:t> </a:t>
            </a:r>
            <a:r>
              <a:rPr lang="en-US" dirty="0" err="1" smtClean="0"/>
              <a:t>např</a:t>
            </a:r>
            <a:r>
              <a:rPr lang="en-US" dirty="0" smtClean="0"/>
              <a:t>. </a:t>
            </a:r>
            <a:r>
              <a:rPr lang="cs-CZ" dirty="0" err="1"/>
              <a:t>č</a:t>
            </a:r>
            <a:r>
              <a:rPr lang="en-US" dirty="0" err="1" smtClean="0"/>
              <a:t>ervená</a:t>
            </a:r>
            <a:r>
              <a:rPr lang="en-US" dirty="0" smtClean="0"/>
              <a:t> </a:t>
            </a:r>
            <a:r>
              <a:rPr lang="en-US" dirty="0" err="1" smtClean="0"/>
              <a:t>plocha</a:t>
            </a:r>
            <a:endParaRPr lang="en-US" dirty="0" smtClean="0"/>
          </a:p>
          <a:p>
            <a:pPr lvl="1"/>
            <a:r>
              <a:rPr lang="en-US" dirty="0" err="1" smtClean="0"/>
              <a:t>Legisign</a:t>
            </a:r>
            <a:r>
              <a:rPr lang="en-US" dirty="0" smtClean="0"/>
              <a:t> </a:t>
            </a:r>
            <a:r>
              <a:rPr lang="en-US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zákon</a:t>
            </a:r>
            <a:r>
              <a:rPr lang="en-US" dirty="0" smtClean="0"/>
              <a:t>, </a:t>
            </a:r>
            <a:r>
              <a:rPr lang="en-US" dirty="0" err="1" smtClean="0"/>
              <a:t>barva</a:t>
            </a:r>
            <a:r>
              <a:rPr lang="en-US" dirty="0" smtClean="0"/>
              <a:t> </a:t>
            </a:r>
            <a:r>
              <a:rPr lang="en-US" dirty="0" err="1" smtClean="0"/>
              <a:t>značí</a:t>
            </a:r>
            <a:r>
              <a:rPr lang="en-US" dirty="0" smtClean="0"/>
              <a:t> </a:t>
            </a:r>
            <a:r>
              <a:rPr lang="en-US" dirty="0" err="1" smtClean="0"/>
              <a:t>využití</a:t>
            </a:r>
            <a:r>
              <a:rPr lang="en-US" dirty="0" smtClean="0"/>
              <a:t> </a:t>
            </a:r>
            <a:r>
              <a:rPr lang="en-US" dirty="0" err="1" smtClean="0"/>
              <a:t>plochy</a:t>
            </a:r>
            <a:endParaRPr lang="en-US" dirty="0" smtClean="0"/>
          </a:p>
          <a:p>
            <a:r>
              <a:rPr lang="en-US" dirty="0" smtClean="0"/>
              <a:t>R</a:t>
            </a:r>
            <a:r>
              <a:rPr lang="en-US" dirty="0" smtClean="0"/>
              <a:t>eferent </a:t>
            </a:r>
            <a:r>
              <a:rPr lang="en-US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vztah</a:t>
            </a:r>
            <a:r>
              <a:rPr lang="en-US" dirty="0" smtClean="0"/>
              <a:t> k </a:t>
            </a:r>
            <a:r>
              <a:rPr lang="en-US" dirty="0" err="1" smtClean="0"/>
              <a:t>objektu</a:t>
            </a:r>
            <a:endParaRPr lang="en-US" dirty="0" smtClean="0"/>
          </a:p>
          <a:p>
            <a:pPr lvl="1"/>
            <a:r>
              <a:rPr lang="en-US" dirty="0" err="1" smtClean="0"/>
              <a:t>I</a:t>
            </a:r>
            <a:r>
              <a:rPr lang="en-US" dirty="0" err="1" smtClean="0"/>
              <a:t>kona</a:t>
            </a:r>
            <a:r>
              <a:rPr lang="en-US" dirty="0" smtClean="0"/>
              <a:t> </a:t>
            </a:r>
            <a:r>
              <a:rPr lang="en-US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podobnost</a:t>
            </a:r>
            <a:r>
              <a:rPr lang="en-US" dirty="0" smtClean="0"/>
              <a:t> (</a:t>
            </a:r>
            <a:r>
              <a:rPr lang="en-US" dirty="0" err="1" smtClean="0"/>
              <a:t>podoba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</a:t>
            </a:r>
            <a:r>
              <a:rPr lang="en-US" dirty="0" smtClean="0"/>
              <a:t>ndex </a:t>
            </a:r>
            <a:r>
              <a:rPr lang="en-US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souvislost</a:t>
            </a:r>
            <a:r>
              <a:rPr lang="en-US" dirty="0" smtClean="0"/>
              <a:t> (</a:t>
            </a:r>
            <a:r>
              <a:rPr lang="en-US" dirty="0" err="1" smtClean="0"/>
              <a:t>kontext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Symbol </a:t>
            </a:r>
            <a:r>
              <a:rPr lang="en-US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konvence</a:t>
            </a:r>
            <a:r>
              <a:rPr lang="en-US" dirty="0" smtClean="0"/>
              <a:t>, </a:t>
            </a:r>
            <a:r>
              <a:rPr lang="en-US" dirty="0" err="1" smtClean="0"/>
              <a:t>např</a:t>
            </a:r>
            <a:r>
              <a:rPr lang="en-US" dirty="0" smtClean="0"/>
              <a:t>. </a:t>
            </a:r>
            <a:r>
              <a:rPr lang="en-US" dirty="0" err="1" smtClean="0"/>
              <a:t>L</a:t>
            </a:r>
            <a:r>
              <a:rPr lang="en-US" dirty="0" err="1" smtClean="0"/>
              <a:t>ogické</a:t>
            </a:r>
            <a:r>
              <a:rPr lang="en-US" dirty="0" smtClean="0"/>
              <a:t> </a:t>
            </a:r>
            <a:r>
              <a:rPr lang="en-US" dirty="0" err="1" smtClean="0"/>
              <a:t>symboly</a:t>
            </a:r>
            <a:endParaRPr lang="en-US" dirty="0" smtClean="0"/>
          </a:p>
          <a:p>
            <a:r>
              <a:rPr lang="en-US" dirty="0" smtClean="0"/>
              <a:t>Reference </a:t>
            </a:r>
            <a:r>
              <a:rPr lang="en-US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význam</a:t>
            </a:r>
            <a:r>
              <a:rPr lang="en-US" dirty="0" smtClean="0"/>
              <a:t> </a:t>
            </a:r>
            <a:r>
              <a:rPr lang="en-US" dirty="0" err="1" smtClean="0"/>
              <a:t>znaku</a:t>
            </a:r>
            <a:endParaRPr lang="en-US" dirty="0" smtClean="0"/>
          </a:p>
          <a:p>
            <a:pPr lvl="1"/>
            <a:r>
              <a:rPr lang="en-US" dirty="0" err="1" smtClean="0"/>
              <a:t>Rhema</a:t>
            </a:r>
            <a:r>
              <a:rPr lang="en-US" dirty="0" smtClean="0"/>
              <a:t> </a:t>
            </a:r>
            <a:r>
              <a:rPr lang="en-US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termín</a:t>
            </a:r>
            <a:r>
              <a:rPr lang="en-US" dirty="0" smtClean="0"/>
              <a:t>, </a:t>
            </a:r>
            <a:r>
              <a:rPr lang="en-US" dirty="0" err="1" smtClean="0"/>
              <a:t>nelze</a:t>
            </a:r>
            <a:r>
              <a:rPr lang="en-US" dirty="0" smtClean="0"/>
              <a:t> </a:t>
            </a:r>
            <a:r>
              <a:rPr lang="en-US" dirty="0" err="1" smtClean="0"/>
              <a:t>verifikovat</a:t>
            </a:r>
            <a:endParaRPr lang="en-US" dirty="0" smtClean="0"/>
          </a:p>
          <a:p>
            <a:pPr lvl="1"/>
            <a:r>
              <a:rPr lang="en-US" dirty="0" err="1" smtClean="0"/>
              <a:t>D</a:t>
            </a:r>
            <a:r>
              <a:rPr lang="en-US" dirty="0" err="1" smtClean="0"/>
              <a:t>icent</a:t>
            </a:r>
            <a:r>
              <a:rPr lang="en-US" dirty="0" smtClean="0"/>
              <a:t> </a:t>
            </a:r>
            <a:r>
              <a:rPr lang="en-US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verifikovatelné</a:t>
            </a:r>
            <a:r>
              <a:rPr lang="en-US" dirty="0" smtClean="0"/>
              <a:t>, </a:t>
            </a:r>
            <a:r>
              <a:rPr lang="en-US" dirty="0" err="1" smtClean="0"/>
              <a:t>existuje</a:t>
            </a:r>
            <a:r>
              <a:rPr lang="en-US" dirty="0" smtClean="0"/>
              <a:t> v </a:t>
            </a:r>
            <a:r>
              <a:rPr lang="en-US" dirty="0" err="1" smtClean="0"/>
              <a:t>realitě</a:t>
            </a:r>
            <a:endParaRPr lang="en-US" dirty="0" smtClean="0"/>
          </a:p>
          <a:p>
            <a:pPr lvl="1"/>
            <a:r>
              <a:rPr lang="en-US" dirty="0" smtClean="0"/>
              <a:t>Argument </a:t>
            </a:r>
            <a:r>
              <a:rPr lang="en-US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nezbytnost</a:t>
            </a:r>
            <a:r>
              <a:rPr lang="en-US" dirty="0" smtClean="0"/>
              <a:t> </a:t>
            </a:r>
            <a:r>
              <a:rPr lang="en-US" dirty="0" err="1" smtClean="0"/>
              <a:t>musí</a:t>
            </a:r>
            <a:r>
              <a:rPr lang="en-US" dirty="0" smtClean="0"/>
              <a:t> </a:t>
            </a:r>
            <a:r>
              <a:rPr lang="en-US" dirty="0" err="1" smtClean="0"/>
              <a:t>být</a:t>
            </a:r>
            <a:r>
              <a:rPr lang="en-US" dirty="0" smtClean="0"/>
              <a:t> </a:t>
            </a:r>
            <a:r>
              <a:rPr lang="en-US" dirty="0" err="1" smtClean="0"/>
              <a:t>potvrzena</a:t>
            </a:r>
            <a:r>
              <a:rPr lang="en-US" dirty="0" smtClean="0"/>
              <a:t> (???)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028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Znak</a:t>
            </a:r>
            <a:r>
              <a:rPr lang="en-US" dirty="0" smtClean="0"/>
              <a:t> je </a:t>
            </a:r>
            <a:r>
              <a:rPr lang="en-US" dirty="0" err="1" smtClean="0"/>
              <a:t>dán</a:t>
            </a:r>
            <a:r>
              <a:rPr lang="en-US" dirty="0" smtClean="0"/>
              <a:t> </a:t>
            </a:r>
            <a:r>
              <a:rPr lang="en-US" dirty="0" err="1" smtClean="0"/>
              <a:t>sociální</a:t>
            </a:r>
            <a:r>
              <a:rPr lang="en-US" dirty="0" smtClean="0"/>
              <a:t> </a:t>
            </a:r>
            <a:r>
              <a:rPr lang="en-US" dirty="0" err="1" smtClean="0"/>
              <a:t>konvencí</a:t>
            </a:r>
            <a:r>
              <a:rPr lang="en-US" dirty="0" smtClean="0"/>
              <a:t> </a:t>
            </a:r>
            <a:r>
              <a:rPr lang="en-US" dirty="0" err="1" smtClean="0"/>
              <a:t>není</a:t>
            </a:r>
            <a:r>
              <a:rPr lang="en-US" dirty="0" smtClean="0"/>
              <a:t> to </a:t>
            </a:r>
            <a:r>
              <a:rPr lang="en-US" dirty="0" err="1" smtClean="0"/>
              <a:t>signál</a:t>
            </a:r>
            <a:endParaRPr lang="en-US" dirty="0" smtClean="0"/>
          </a:p>
          <a:p>
            <a:r>
              <a:rPr lang="en-US" dirty="0" err="1" smtClean="0"/>
              <a:t>K</a:t>
            </a:r>
            <a:r>
              <a:rPr lang="en-US" dirty="0" err="1" smtClean="0"/>
              <a:t>ódování</a:t>
            </a:r>
            <a:r>
              <a:rPr lang="en-US" dirty="0" smtClean="0"/>
              <a:t>  a </a:t>
            </a:r>
            <a:r>
              <a:rPr lang="en-US" dirty="0" err="1" smtClean="0"/>
              <a:t>produkce</a:t>
            </a:r>
            <a:endParaRPr lang="en-US" dirty="0" smtClean="0"/>
          </a:p>
          <a:p>
            <a:pPr lvl="1"/>
            <a:r>
              <a:rPr lang="en-US" dirty="0" err="1" smtClean="0"/>
              <a:t>smysluplná</a:t>
            </a:r>
            <a:r>
              <a:rPr lang="en-US" dirty="0" smtClean="0"/>
              <a:t> </a:t>
            </a:r>
            <a:r>
              <a:rPr lang="en-US" dirty="0" err="1" smtClean="0"/>
              <a:t>informace</a:t>
            </a:r>
            <a:endParaRPr lang="en-US" dirty="0" smtClean="0"/>
          </a:p>
          <a:p>
            <a:pPr lvl="1"/>
            <a:r>
              <a:rPr lang="en-US" dirty="0" err="1"/>
              <a:t>p</a:t>
            </a:r>
            <a:r>
              <a:rPr lang="en-US" dirty="0" err="1" smtClean="0"/>
              <a:t>růchod</a:t>
            </a:r>
            <a:r>
              <a:rPr lang="en-US" dirty="0" smtClean="0"/>
              <a:t> </a:t>
            </a:r>
            <a:r>
              <a:rPr lang="en-US" dirty="0" err="1" smtClean="0"/>
              <a:t>kanálem</a:t>
            </a:r>
            <a:r>
              <a:rPr lang="en-US" dirty="0" smtClean="0"/>
              <a:t> </a:t>
            </a:r>
            <a:r>
              <a:rPr lang="en-US" dirty="0" err="1" smtClean="0"/>
              <a:t>implikuje</a:t>
            </a:r>
            <a:r>
              <a:rPr lang="en-US" dirty="0" smtClean="0"/>
              <a:t> </a:t>
            </a:r>
            <a:r>
              <a:rPr lang="en-US" dirty="0" err="1" smtClean="0"/>
              <a:t>zakódování</a:t>
            </a:r>
            <a:r>
              <a:rPr lang="en-US" dirty="0" smtClean="0"/>
              <a:t> </a:t>
            </a:r>
            <a:r>
              <a:rPr lang="en-US" dirty="0" err="1" smtClean="0"/>
              <a:t>obsahu</a:t>
            </a:r>
            <a:endParaRPr lang="en-US" dirty="0" smtClean="0"/>
          </a:p>
          <a:p>
            <a:pPr lvl="1"/>
            <a:r>
              <a:rPr lang="en-US" dirty="0" err="1" smtClean="0"/>
              <a:t>D</a:t>
            </a:r>
            <a:r>
              <a:rPr lang="en-US" dirty="0" err="1" smtClean="0"/>
              <a:t>enotaci</a:t>
            </a:r>
            <a:r>
              <a:rPr lang="en-US" dirty="0" smtClean="0"/>
              <a:t> </a:t>
            </a:r>
            <a:r>
              <a:rPr lang="en-US" dirty="0" err="1" smtClean="0"/>
              <a:t>následuje</a:t>
            </a:r>
            <a:r>
              <a:rPr lang="en-US" dirty="0" smtClean="0"/>
              <a:t> </a:t>
            </a:r>
            <a:r>
              <a:rPr lang="en-US" dirty="0" err="1" smtClean="0"/>
              <a:t>sekvence</a:t>
            </a:r>
            <a:r>
              <a:rPr lang="en-US" dirty="0" smtClean="0"/>
              <a:t> </a:t>
            </a:r>
            <a:r>
              <a:rPr lang="en-US" dirty="0" err="1" smtClean="0"/>
              <a:t>konotací</a:t>
            </a:r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4" name="Picture 3" descr="Screen shot 2011-03-22 at 8.30.5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9511" y="4758818"/>
            <a:ext cx="3784600" cy="124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676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</a:t>
            </a:r>
            <a:r>
              <a:rPr lang="en-US" dirty="0" err="1" smtClean="0"/>
              <a:t>ódování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err="1"/>
              <a:t>Analytický</a:t>
            </a:r>
            <a:r>
              <a:rPr lang="en-US" dirty="0"/>
              <a:t> model </a:t>
            </a:r>
            <a:r>
              <a:rPr lang="cs-CZ" dirty="0"/>
              <a:t>/ s - v /	</a:t>
            </a:r>
            <a:r>
              <a:rPr lang="cs-CZ" dirty="0" err="1"/>
              <a:t>sm</a:t>
            </a:r>
            <a:r>
              <a:rPr lang="cs-CZ" dirty="0"/>
              <a:t> = &lt; S &gt;	</a:t>
            </a:r>
            <a:r>
              <a:rPr lang="cs-CZ" dirty="0" err="1"/>
              <a:t>Kdc</a:t>
            </a:r>
            <a:endParaRPr lang="en-US" dirty="0"/>
          </a:p>
          <a:p>
            <a:pPr lvl="1"/>
            <a:r>
              <a:rPr lang="en-US" dirty="0" smtClean="0"/>
              <a:t>S</a:t>
            </a:r>
            <a:r>
              <a:rPr lang="en-US" dirty="0" smtClean="0"/>
              <a:t>ign vehicle</a:t>
            </a:r>
          </a:p>
          <a:p>
            <a:pPr lvl="1"/>
            <a:r>
              <a:rPr lang="en-US" dirty="0" err="1" smtClean="0"/>
              <a:t>Syntaktic</a:t>
            </a:r>
            <a:r>
              <a:rPr lang="en-US" dirty="0" smtClean="0"/>
              <a:t> marker</a:t>
            </a:r>
          </a:p>
          <a:p>
            <a:pPr lvl="1"/>
            <a:r>
              <a:rPr lang="en-US" dirty="0" err="1" smtClean="0"/>
              <a:t>Sememe</a:t>
            </a:r>
            <a:endParaRPr lang="en-US" dirty="0" smtClean="0"/>
          </a:p>
          <a:p>
            <a:pPr lvl="1"/>
            <a:r>
              <a:rPr lang="en-US" dirty="0" err="1" smtClean="0"/>
              <a:t>Kontext</a:t>
            </a:r>
            <a:r>
              <a:rPr lang="en-US" dirty="0" smtClean="0"/>
              <a:t> a </a:t>
            </a:r>
            <a:r>
              <a:rPr lang="en-US" dirty="0" err="1" smtClean="0"/>
              <a:t>okolnost</a:t>
            </a:r>
            <a:endParaRPr lang="en-US" dirty="0" smtClean="0"/>
          </a:p>
          <a:p>
            <a:pPr lvl="1"/>
            <a:r>
              <a:rPr lang="en-US" dirty="0" err="1" smtClean="0"/>
              <a:t>denotace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konotace</a:t>
            </a:r>
            <a:r>
              <a:rPr lang="en-US" dirty="0"/>
              <a:t> </a:t>
            </a:r>
          </a:p>
          <a:p>
            <a:endParaRPr lang="en-US" b="1" dirty="0"/>
          </a:p>
        </p:txBody>
      </p:sp>
      <p:pic>
        <p:nvPicPr>
          <p:cNvPr id="4" name="Picture 3" descr="Screen shot 2011-03-22 at 8.28.0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853" y="4415569"/>
            <a:ext cx="6692900" cy="210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083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Produkce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Screen shot 2011-03-22 at 8.49.5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0264" y="1493288"/>
            <a:ext cx="6511909" cy="5154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1813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Foundry.thmx</Template>
  <TotalTime>726</TotalTime>
  <Words>153</Words>
  <Application>Microsoft Macintosh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Foundry</vt:lpstr>
      <vt:lpstr>PowerPoint Presentation</vt:lpstr>
      <vt:lpstr>Znak</vt:lpstr>
      <vt:lpstr>Pierceova klasifikace</vt:lpstr>
      <vt:lpstr>Eco</vt:lpstr>
      <vt:lpstr>Kódování</vt:lpstr>
      <vt:lpstr>Produkce</vt:lpstr>
    </vt:vector>
  </TitlesOfParts>
  <Company>Masaryk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Karel Stanek</dc:creator>
  <cp:lastModifiedBy>Karel Stanek</cp:lastModifiedBy>
  <cp:revision>11</cp:revision>
  <dcterms:created xsi:type="dcterms:W3CDTF">2011-03-21T20:19:59Z</dcterms:created>
  <dcterms:modified xsi:type="dcterms:W3CDTF">2011-03-22T08:26:12Z</dcterms:modified>
</cp:coreProperties>
</file>