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75" r:id="rId7"/>
    <p:sldId id="263" r:id="rId8"/>
    <p:sldId id="262" r:id="rId9"/>
    <p:sldId id="273" r:id="rId10"/>
    <p:sldId id="268" r:id="rId11"/>
    <p:sldId id="267" r:id="rId12"/>
    <p:sldId id="261" r:id="rId13"/>
    <p:sldId id="265" r:id="rId14"/>
    <p:sldId id="266" r:id="rId15"/>
    <p:sldId id="272" r:id="rId16"/>
    <p:sldId id="270" r:id="rId17"/>
    <p:sldId id="271" r:id="rId1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26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1800" b="1" dirty="0" smtClean="0"/>
              <a:t>Z X 5 0 4      H   o   d   n   o   c   e   n   í       v   l   i   v   ů       n   a       ž   i   v   o   t   n   í       p   r   o   s   t   ř   e   d   í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přednáška:</a:t>
            </a:r>
          </a:p>
          <a:p>
            <a:pPr marL="514350" indent="-514350"/>
            <a:r>
              <a:rPr lang="cs-CZ" sz="3100" dirty="0" smtClean="0">
                <a:solidFill>
                  <a:schemeClr val="dk1"/>
                </a:solidFill>
              </a:rPr>
              <a:t>Úvod, základní pojmy, princip a cíle procesu posuzování vlivů záměrů a koncepcí na životní prostředí.</a:t>
            </a:r>
            <a:r>
              <a:rPr lang="cs-CZ" sz="3100" dirty="0" smtClean="0"/>
              <a:t> </a:t>
            </a:r>
            <a:r>
              <a:rPr lang="cs-CZ" sz="3100" dirty="0" smtClean="0">
                <a:solidFill>
                  <a:schemeClr val="dk1"/>
                </a:solidFill>
              </a:rPr>
              <a:t>Zakotvení v procesu investiční přípravy (stavební zákon, správní řád, IPPC).</a:t>
            </a:r>
            <a:endParaRPr lang="cs-CZ" sz="3100" dirty="0" smtClean="0"/>
          </a:p>
          <a:p>
            <a:pPr marL="514350" indent="-514350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Územní plánování, dle zákona 183/2006 Sb.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 descr="upl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880595" cy="4843703"/>
          </a:xfrm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355976" y="1628800"/>
            <a:ext cx="4536503" cy="5112568"/>
          </a:xfrm>
        </p:spPr>
        <p:txBody>
          <a:bodyPr/>
          <a:lstStyle/>
          <a:p>
            <a:r>
              <a:rPr lang="cs-CZ" dirty="0" smtClean="0"/>
              <a:t>Národní úroveň – </a:t>
            </a:r>
            <a:r>
              <a:rPr lang="cs-CZ" b="1" dirty="0" smtClean="0"/>
              <a:t>politika ÚR</a:t>
            </a:r>
          </a:p>
          <a:p>
            <a:r>
              <a:rPr lang="cs-CZ" dirty="0" smtClean="0"/>
              <a:t>Krajská úroveň – </a:t>
            </a:r>
            <a:r>
              <a:rPr lang="cs-CZ" b="1" dirty="0" smtClean="0"/>
              <a:t>zásady ÚR</a:t>
            </a:r>
          </a:p>
          <a:p>
            <a:r>
              <a:rPr lang="cs-CZ" dirty="0" smtClean="0"/>
              <a:t>Obecní úroveň – </a:t>
            </a:r>
            <a:r>
              <a:rPr lang="cs-CZ" b="1" dirty="0" smtClean="0"/>
              <a:t>územní plán</a:t>
            </a:r>
          </a:p>
          <a:p>
            <a:r>
              <a:rPr lang="cs-CZ" b="1" dirty="0" smtClean="0"/>
              <a:t>Cíle ÚP: </a:t>
            </a:r>
          </a:p>
          <a:p>
            <a:pPr lvl="1"/>
            <a:r>
              <a:rPr lang="cs-CZ" dirty="0" smtClean="0"/>
              <a:t>vytvářet předpoklady pro výstavbu a pro udržitelný rozvoj území</a:t>
            </a:r>
          </a:p>
          <a:p>
            <a:pPr lvl="1"/>
            <a:r>
              <a:rPr lang="cs-CZ" dirty="0" smtClean="0"/>
              <a:t>Obecně prospěšný soulad veřejných a soukromých zájmů na rozvoj území</a:t>
            </a:r>
          </a:p>
          <a:p>
            <a:pPr lvl="1"/>
            <a:r>
              <a:rPr lang="cs-CZ" dirty="0" smtClean="0"/>
              <a:t>Chránit a rozvíjet přírodní, kulturní a civilizační hodnoty</a:t>
            </a:r>
          </a:p>
          <a:p>
            <a:pPr lvl="1"/>
            <a:r>
              <a:rPr lang="cs-CZ" dirty="0" smtClean="0"/>
              <a:t>Ochrana krajiny a nezastavěného území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Územní řízení, dle zákona 100/2001 Sb.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6016" y="5085184"/>
            <a:ext cx="157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Veřejné projednání</a:t>
            </a:r>
            <a:endParaRPr lang="cs-CZ" sz="1400" dirty="0"/>
          </a:p>
        </p:txBody>
      </p:sp>
      <p:pic>
        <p:nvPicPr>
          <p:cNvPr id="8" name="Zástupný symbol pro obsah 7" descr="uzem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51238"/>
            <a:ext cx="4320480" cy="5823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EIA 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vs.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SEA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/>
            <a:r>
              <a:rPr lang="cs-CZ" sz="2400" dirty="0" smtClean="0"/>
              <a:t>Posuzování vlivů </a:t>
            </a:r>
            <a:r>
              <a:rPr lang="cs-CZ" sz="2400" b="1" i="1" dirty="0" smtClean="0"/>
              <a:t>záměrů </a:t>
            </a:r>
            <a:r>
              <a:rPr lang="cs-CZ" sz="2400" dirty="0" smtClean="0"/>
              <a:t>na životní prostředí (a veřejné zdraví), </a:t>
            </a:r>
            <a:r>
              <a:rPr lang="cs-CZ" sz="2000" dirty="0" err="1" smtClean="0"/>
              <a:t>angl</a:t>
            </a:r>
            <a:r>
              <a:rPr lang="cs-CZ" sz="2000" dirty="0" smtClean="0"/>
              <a:t>. </a:t>
            </a:r>
            <a:r>
              <a:rPr lang="en-US" sz="2000" i="1" dirty="0" smtClean="0"/>
              <a:t>environmental impact assessment </a:t>
            </a:r>
            <a:r>
              <a:rPr lang="cs-CZ" sz="2000" i="1" dirty="0" smtClean="0"/>
              <a:t>– </a:t>
            </a:r>
            <a:r>
              <a:rPr lang="cs-CZ" sz="2400" i="1" dirty="0" smtClean="0"/>
              <a:t>EIA</a:t>
            </a:r>
          </a:p>
          <a:p>
            <a:pPr marL="457200" indent="-457200"/>
            <a:r>
              <a:rPr lang="cs-CZ" sz="2400" dirty="0" smtClean="0"/>
              <a:t>Posuzování vlivů </a:t>
            </a:r>
            <a:r>
              <a:rPr lang="cs-CZ" sz="2400" b="1" i="1" dirty="0" smtClean="0"/>
              <a:t>koncepcí </a:t>
            </a:r>
            <a:r>
              <a:rPr lang="cs-CZ" sz="2400" dirty="0" smtClean="0"/>
              <a:t>na životní prostředí (a veřejné zdraví), </a:t>
            </a:r>
            <a:r>
              <a:rPr lang="cs-CZ" sz="2000" dirty="0" err="1" smtClean="0"/>
              <a:t>angl</a:t>
            </a:r>
            <a:r>
              <a:rPr lang="cs-CZ" sz="2000" dirty="0" smtClean="0"/>
              <a:t>. </a:t>
            </a:r>
            <a:r>
              <a:rPr lang="en-US" sz="2000" i="1" dirty="0" smtClean="0"/>
              <a:t>strategic environmental impact assessment </a:t>
            </a:r>
            <a:r>
              <a:rPr lang="cs-CZ" sz="2400" i="1" dirty="0" smtClean="0"/>
              <a:t>– SEA</a:t>
            </a:r>
          </a:p>
          <a:p>
            <a:pPr marL="457200" indent="-457200"/>
            <a:endParaRPr lang="cs-CZ" sz="2400" i="1" dirty="0" smtClean="0"/>
          </a:p>
          <a:p>
            <a:pPr marL="457200" indent="-457200"/>
            <a:r>
              <a:rPr lang="cs-CZ" sz="2400" b="1" dirty="0" smtClean="0"/>
              <a:t>Cíl:</a:t>
            </a:r>
            <a:r>
              <a:rPr lang="cs-CZ" sz="2400" dirty="0" smtClean="0"/>
              <a:t> získání objektivního odborného podkladu a přispět tak k udržitelnému rozvoji společnosti </a:t>
            </a:r>
          </a:p>
          <a:p>
            <a:pPr marL="457200" indent="-457200"/>
            <a:r>
              <a:rPr lang="cs-CZ" sz="2400" dirty="0" smtClean="0"/>
              <a:t>Posuzování podléhají záměry a koncepce, jejichž provedení by mohlo závažně ovlivnit životní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Schéma procesu EIA, dle zákona 100/2001 Sb.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 descr="e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032268"/>
            <a:ext cx="3528392" cy="5779784"/>
          </a:xfrm>
        </p:spPr>
      </p:pic>
      <p:sp>
        <p:nvSpPr>
          <p:cNvPr id="7" name="TextovéPole 6"/>
          <p:cNvSpPr txBox="1"/>
          <p:nvPr/>
        </p:nvSpPr>
        <p:spPr>
          <a:xfrm>
            <a:off x="4716016" y="5085184"/>
            <a:ext cx="157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Veřejné projednání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Obecný postup hodnocení EIA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Oznámení záměru </a:t>
            </a:r>
            <a:r>
              <a:rPr lang="cs-CZ" sz="2000" dirty="0" smtClean="0"/>
              <a:t>– investor zpracuje stručný popisu investičního záměru a soupis hlavních předpokládaných </a:t>
            </a:r>
            <a:r>
              <a:rPr lang="cs-CZ" sz="2000" i="1" dirty="0" smtClean="0"/>
              <a:t>vstupů</a:t>
            </a:r>
            <a:r>
              <a:rPr lang="cs-CZ" sz="2000" dirty="0" smtClean="0"/>
              <a:t>, </a:t>
            </a:r>
            <a:r>
              <a:rPr lang="cs-CZ" sz="2000" i="1" dirty="0" smtClean="0"/>
              <a:t>výstupů</a:t>
            </a:r>
            <a:r>
              <a:rPr lang="cs-CZ" sz="2000" dirty="0" smtClean="0"/>
              <a:t> a předpokládaných vlivů na životní prostředí;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Zjišťovací řízení</a:t>
            </a:r>
          </a:p>
          <a:p>
            <a:pPr marL="857250" lvl="1" indent="-457200" algn="just"/>
            <a:r>
              <a:rPr lang="cs-CZ" sz="1600" b="1" dirty="0" err="1" smtClean="0"/>
              <a:t>Screening</a:t>
            </a:r>
            <a:r>
              <a:rPr lang="cs-CZ" sz="1600" dirty="0" smtClean="0"/>
              <a:t> – posouzení </a:t>
            </a:r>
            <a:r>
              <a:rPr lang="cs-CZ" sz="1600" u="sng" dirty="0" smtClean="0"/>
              <a:t>příslušným úřadem</a:t>
            </a:r>
            <a:r>
              <a:rPr lang="cs-CZ" sz="1600" dirty="0" smtClean="0"/>
              <a:t> a </a:t>
            </a:r>
            <a:r>
              <a:rPr lang="cs-CZ" sz="1600" u="sng" dirty="0" smtClean="0"/>
              <a:t>dotčenými orgány státní správy;</a:t>
            </a:r>
          </a:p>
          <a:p>
            <a:pPr marL="857250" lvl="1" indent="-457200" algn="just"/>
            <a:r>
              <a:rPr lang="cs-CZ" sz="1600" b="1" dirty="0" err="1" smtClean="0"/>
              <a:t>Scoping</a:t>
            </a:r>
            <a:r>
              <a:rPr lang="cs-CZ" sz="1600" b="1" dirty="0" smtClean="0"/>
              <a:t> </a:t>
            </a:r>
            <a:r>
              <a:rPr lang="cs-CZ" sz="1600" dirty="0" smtClean="0"/>
              <a:t>– na základě </a:t>
            </a:r>
            <a:r>
              <a:rPr lang="cs-CZ" sz="1600" dirty="0" err="1" smtClean="0"/>
              <a:t>screeningu</a:t>
            </a:r>
            <a:r>
              <a:rPr lang="cs-CZ" sz="1600" dirty="0" smtClean="0"/>
              <a:t> stanoví příslušný úřad zda a v jakém rozsahu bude zpracována dokumentace EIA;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Dokumentace</a:t>
            </a:r>
            <a:r>
              <a:rPr lang="cs-CZ" sz="2000" dirty="0" smtClean="0"/>
              <a:t> – zpracovává tým specialistů v čele s autorizovanou osobou, vybírá i platí investor;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Oponentní posudek s návrhem stanoviska</a:t>
            </a:r>
            <a:r>
              <a:rPr lang="cs-CZ" sz="2000" dirty="0" smtClean="0"/>
              <a:t> – zpracovává autorizovaná osoba, vybírá příslušný úřad, náklady fakturuje investorovi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Veřejné projednání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1" dirty="0" smtClean="0"/>
              <a:t>Stanovisko příslušného úřadu </a:t>
            </a:r>
            <a:r>
              <a:rPr lang="cs-CZ" sz="2000" dirty="0" smtClean="0"/>
              <a:t>(souhlasné nebo nesouhlasné)</a:t>
            </a: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IPPC – integrovaná prevence a omezování znečištění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cs-CZ" sz="1700" dirty="0" smtClean="0"/>
              <a:t>Základem je směrnice 96/61/EC: </a:t>
            </a:r>
            <a:r>
              <a:rPr lang="en-US" sz="1700" i="1" dirty="0" smtClean="0"/>
              <a:t>Integrated pollution prevention and control (IPPC Directive)</a:t>
            </a:r>
            <a:endParaRPr lang="cs-CZ" sz="1700" i="1" dirty="0" smtClean="0"/>
          </a:p>
          <a:p>
            <a:pPr marL="457200" indent="-457200" algn="just"/>
            <a:r>
              <a:rPr lang="cs-CZ" sz="2000" b="1" dirty="0" smtClean="0"/>
              <a:t>Idea:</a:t>
            </a:r>
            <a:r>
              <a:rPr lang="cs-CZ" sz="2000" dirty="0" smtClean="0"/>
              <a:t> </a:t>
            </a:r>
          </a:p>
          <a:p>
            <a:pPr marL="857250" lvl="1" indent="-457200" algn="just"/>
            <a:r>
              <a:rPr lang="cs-CZ" sz="1600" dirty="0" smtClean="0"/>
              <a:t>snaha o uchopení všech významných negativních dopadů jako celku </a:t>
            </a:r>
            <a:r>
              <a:rPr lang="cs-CZ" sz="1600" b="1" dirty="0" smtClean="0"/>
              <a:t>=&gt; omezení celkové zátěže</a:t>
            </a:r>
          </a:p>
          <a:p>
            <a:pPr marL="857250" lvl="1" indent="-457200" algn="just"/>
            <a:r>
              <a:rPr lang="cs-CZ" sz="1400" b="1" dirty="0" smtClean="0"/>
              <a:t>Sloučení rozhodování o povolení </a:t>
            </a:r>
            <a:r>
              <a:rPr lang="cs-CZ" sz="1400" dirty="0" smtClean="0"/>
              <a:t>(nahrazuje řadu dílčích správních řízení) </a:t>
            </a:r>
            <a:r>
              <a:rPr lang="cs-CZ" sz="1400" b="1" dirty="0" smtClean="0"/>
              <a:t>=&gt; 1 správní řízení</a:t>
            </a:r>
          </a:p>
          <a:p>
            <a:pPr marL="857250" lvl="1" indent="-457200" algn="just"/>
            <a:r>
              <a:rPr lang="cs-CZ" sz="1400" b="1" dirty="0" smtClean="0"/>
              <a:t>Dosažení celkového minimálního vlivu na </a:t>
            </a:r>
            <a:r>
              <a:rPr lang="cs-CZ" sz="1400" b="1" dirty="0" err="1" smtClean="0"/>
              <a:t>žp</a:t>
            </a:r>
            <a:r>
              <a:rPr lang="cs-CZ" sz="1400" b="1" dirty="0" smtClean="0"/>
              <a:t> </a:t>
            </a:r>
            <a:r>
              <a:rPr lang="cs-CZ" sz="1400" dirty="0" smtClean="0"/>
              <a:t>(i za cenu zhoršení dílčího standardu)</a:t>
            </a:r>
          </a:p>
          <a:p>
            <a:pPr marL="457200" indent="-457200" algn="just"/>
            <a:r>
              <a:rPr lang="cs-CZ" sz="2000" dirty="0" smtClean="0"/>
              <a:t>Individuální přístup, stanovení podmínek, optimalizace využití surovin produkce a odpadů</a:t>
            </a:r>
          </a:p>
          <a:p>
            <a:pPr marL="457200" indent="-457200" algn="just"/>
            <a:r>
              <a:rPr lang="cs-CZ" sz="2000" dirty="0" smtClean="0"/>
              <a:t>Založeno na nejlepších dostupných technologiích </a:t>
            </a:r>
            <a:r>
              <a:rPr lang="cs-CZ" sz="2000" b="1" dirty="0" smtClean="0"/>
              <a:t>BAT</a:t>
            </a:r>
            <a:r>
              <a:rPr lang="cs-CZ" sz="1000" dirty="0" smtClean="0"/>
              <a:t> </a:t>
            </a:r>
            <a:r>
              <a:rPr lang="en-US" sz="1000" dirty="0" smtClean="0"/>
              <a:t>best available techniques</a:t>
            </a:r>
            <a:endParaRPr lang="en-US" sz="2000" b="1" dirty="0" smtClean="0"/>
          </a:p>
          <a:p>
            <a:pPr marL="457200" indent="-457200" algn="just"/>
            <a:r>
              <a:rPr lang="cs-CZ" sz="2000" dirty="0" smtClean="0"/>
              <a:t>Data BAT vychází z referenčních dokumentů </a:t>
            </a:r>
            <a:r>
              <a:rPr lang="cs-CZ" sz="2000" b="1" dirty="0" smtClean="0"/>
              <a:t>BREF </a:t>
            </a:r>
            <a:r>
              <a:rPr lang="en-US" sz="1000" dirty="0" smtClean="0">
                <a:solidFill>
                  <a:prstClr val="black"/>
                </a:solidFill>
              </a:rPr>
              <a:t>best available techniques reference documents</a:t>
            </a:r>
            <a:endParaRPr lang="en-US" sz="2000" dirty="0" smtClean="0"/>
          </a:p>
          <a:p>
            <a:pPr marL="457200" indent="-457200" algn="just"/>
            <a:r>
              <a:rPr lang="cs-CZ" sz="2000" dirty="0" smtClean="0"/>
              <a:t>Do IPPC spadají zařízení uvedená v </a:t>
            </a:r>
            <a:r>
              <a:rPr lang="cs-CZ" sz="2000" dirty="0" err="1" smtClean="0"/>
              <a:t>příl</a:t>
            </a:r>
            <a:r>
              <a:rPr lang="cs-CZ" sz="2000" dirty="0" smtClean="0"/>
              <a:t>. 1 zák. EIA</a:t>
            </a:r>
          </a:p>
          <a:p>
            <a:pPr marL="457200" indent="-457200" algn="just"/>
            <a:r>
              <a:rPr lang="cs-CZ" sz="2000" dirty="0" smtClean="0"/>
              <a:t>IPPC je stejně jako EIA podkladem k územnímu rozhodnutí a stavebnímu povolení</a:t>
            </a:r>
          </a:p>
          <a:p>
            <a:pPr marL="457200" indent="-457200" algn="just"/>
            <a:r>
              <a:rPr lang="cs-CZ" sz="2000" dirty="0" smtClean="0"/>
              <a:t>Podmínky IPPC:</a:t>
            </a:r>
          </a:p>
          <a:p>
            <a:pPr marL="857250" lvl="1" indent="-457200" algn="just"/>
            <a:r>
              <a:rPr lang="cs-CZ" sz="1400" dirty="0" smtClean="0"/>
              <a:t>Emisní limity pro vyjmenované znečišťující látky</a:t>
            </a:r>
          </a:p>
          <a:p>
            <a:pPr marL="857250" lvl="1" indent="-457200" algn="just"/>
            <a:r>
              <a:rPr lang="cs-CZ" sz="1400" dirty="0" smtClean="0"/>
              <a:t>Odpadové hospodářství</a:t>
            </a:r>
          </a:p>
          <a:p>
            <a:pPr marL="857250" lvl="1" indent="-457200" algn="just"/>
            <a:r>
              <a:rPr lang="cs-CZ" sz="1400" dirty="0" smtClean="0"/>
              <a:t>Využívání surovin a energie</a:t>
            </a:r>
          </a:p>
          <a:p>
            <a:pPr marL="857250" lvl="1" indent="-457200" algn="just"/>
            <a:r>
              <a:rPr lang="cs-CZ" sz="1400" dirty="0" smtClean="0"/>
              <a:t>Ochrana životního prostředí a zdraví člověka</a:t>
            </a:r>
          </a:p>
          <a:p>
            <a:pPr marL="857250" lvl="1" indent="-457200" algn="just"/>
            <a:r>
              <a:rPr lang="cs-CZ" sz="1400" dirty="0" smtClean="0"/>
              <a:t>Monitoring a vyhodnocování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Diskuze a shrnutí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pPr marL="457200" indent="-457200" algn="just"/>
            <a:r>
              <a:rPr lang="cs-CZ" sz="2000" b="1" dirty="0" smtClean="0"/>
              <a:t>Co je dřív, SEA nebo EIA?</a:t>
            </a:r>
          </a:p>
          <a:p>
            <a:pPr marL="457200" indent="-457200" algn="just"/>
            <a:r>
              <a:rPr lang="cs-CZ" sz="2000" b="1" dirty="0" smtClean="0"/>
              <a:t>Jaký je vztah EIA, IPPC a územního řízení?</a:t>
            </a:r>
          </a:p>
          <a:p>
            <a:pPr marL="457200" indent="-457200" algn="just"/>
            <a:r>
              <a:rPr lang="cs-CZ" sz="2000" b="1" dirty="0" smtClean="0"/>
              <a:t>Jaký je rozdíl – státní správa a samospráva?</a:t>
            </a:r>
          </a:p>
          <a:p>
            <a:pPr marL="457200" indent="-457200" algn="just"/>
            <a:r>
              <a:rPr lang="cs-CZ" sz="2000" b="1" dirty="0" smtClean="0"/>
              <a:t>Co musí absolvovat investor, chce-li realizovat investiční záměr?</a:t>
            </a:r>
          </a:p>
          <a:p>
            <a:pPr marL="457200" indent="-457200" algn="just"/>
            <a:r>
              <a:rPr lang="cs-CZ" sz="2000" b="1" dirty="0" smtClean="0"/>
              <a:t>Je proces EIA povolením?</a:t>
            </a:r>
          </a:p>
          <a:p>
            <a:pPr marL="457200" indent="-457200" algn="just"/>
            <a:r>
              <a:rPr lang="cs-CZ" sz="2000" b="1" dirty="0" smtClean="0"/>
              <a:t>Co zajišťuje </a:t>
            </a:r>
            <a:r>
              <a:rPr lang="cs-CZ" sz="2000" b="1" dirty="0" err="1" smtClean="0"/>
              <a:t>objektifikaci</a:t>
            </a:r>
            <a:r>
              <a:rPr lang="cs-CZ" sz="2000" b="1" dirty="0" smtClean="0"/>
              <a:t> procesu EIA?</a:t>
            </a:r>
          </a:p>
          <a:p>
            <a:pPr marL="457200" indent="-457200" algn="just"/>
            <a:r>
              <a:rPr lang="cs-CZ" sz="2000" b="1" dirty="0" smtClean="0"/>
              <a:t>Co je naopak v procesu EIA subjektivní?</a:t>
            </a:r>
          </a:p>
          <a:p>
            <a:pPr marL="457200" indent="-457200" algn="just"/>
            <a:r>
              <a:rPr lang="cs-CZ" sz="2000" b="1" dirty="0" smtClean="0"/>
              <a:t>Jaké kroky by měl investor podniknout, aby maximálně zefektivnil a zrychlil celý proces EIA?</a:t>
            </a:r>
          </a:p>
          <a:p>
            <a:pPr marL="457200" indent="-457200" algn="just"/>
            <a:r>
              <a:rPr lang="cs-CZ" sz="2000" b="1" dirty="0" smtClean="0"/>
              <a:t>Jak může veřejnost ovlivnit povolovací proces?</a:t>
            </a:r>
          </a:p>
          <a:p>
            <a:pPr marL="457200" indent="-457200" algn="just"/>
            <a:r>
              <a:rPr lang="cs-CZ" sz="2000" b="1" dirty="0" smtClean="0"/>
              <a:t>Jaký je rozdíl v těchto úkonech konaných dotčenými orgány státní správy?</a:t>
            </a:r>
          </a:p>
          <a:p>
            <a:pPr marL="857250" lvl="1" indent="-457200" algn="just"/>
            <a:r>
              <a:rPr lang="cs-CZ" sz="1600" dirty="0" smtClean="0"/>
              <a:t>Podkladové rozhodnutí</a:t>
            </a:r>
          </a:p>
          <a:p>
            <a:pPr marL="857250" lvl="1" indent="-457200" algn="just"/>
            <a:r>
              <a:rPr lang="cs-CZ" sz="1600" dirty="0" smtClean="0"/>
              <a:t>Závazné stanovisko</a:t>
            </a:r>
          </a:p>
          <a:p>
            <a:pPr marL="857250" lvl="1" indent="-457200" algn="just"/>
            <a:r>
              <a:rPr lang="cs-CZ" sz="1600" dirty="0" smtClean="0"/>
              <a:t>Vyjádření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Do příště: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/>
            <a:r>
              <a:rPr lang="cs-CZ" sz="1600" b="1" dirty="0" smtClean="0"/>
              <a:t>Přečtení zákona 17/1992 Sb. – zákon o životním prostředí</a:t>
            </a:r>
          </a:p>
          <a:p>
            <a:pPr marL="457200" indent="-457200" algn="just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0"/>
          <a:ext cx="8219256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7344816"/>
              </a:tblGrid>
              <a:tr h="366856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Náplň přednášky/ semináře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21.2.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Úvod, základní pojmy, princip a cíle procesu posuzování vlivů záměrů a koncepcí na životní prostředí.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Zakotvení v procesu investiční přípravy (stavební zákon, správní řád, IPPC).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28.2.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Úvod</a:t>
                      </a:r>
                      <a:r>
                        <a:rPr lang="cs-CZ" baseline="0" dirty="0" smtClean="0"/>
                        <a:t> do související legislativy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7.3.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Vyhodnocování rozsahu (velikosti) a významnosti vlivů záměru na jednotlivé složky životního prostředí: ovzduší a klima, vody, půdy a horninové prostředí, biotu, krajinný ráz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14.3.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Vyhodnocování rozsahu (velikosti) a významnosti vlivů záměru na obyvatelstvo (veřejné zdraví) a hmotný majetek.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21.3.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Metody komplexního hodnocení vlivů, využití nástrojů GIS (analýza mezer,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multikriteriální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analýza ad.).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28.3.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Metodika vyhodnocování pozemních komunikací, zneškodňování odpadů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4.4.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Metodika vyhodnocování dobývání nerostů,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chemických výrob 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11.4.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Simulace veřejného projednání</a:t>
                      </a:r>
                      <a:r>
                        <a:rPr lang="cs-CZ" baseline="0" dirty="0" smtClean="0"/>
                        <a:t> – obchvat silnice I. třídy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18.4.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Simulace veřejného projednání</a:t>
                      </a:r>
                      <a:r>
                        <a:rPr lang="cs-CZ" baseline="0" dirty="0" smtClean="0"/>
                        <a:t> – větrný park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25.4.</a:t>
                      </a:r>
                      <a:endParaRPr lang="cs-CZ" i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Velikonoce</a:t>
                      </a:r>
                      <a:endParaRPr lang="cs-CZ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2.5.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Zdroje informací o životním prostředí, informační a mapové portály atd.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9.5.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aktuálně probíhajících procesů EIA, diskuze </a:t>
                      </a:r>
                      <a:r>
                        <a:rPr lang="cs-CZ" i="1" baseline="0" dirty="0" smtClean="0"/>
                        <a:t>nebo</a:t>
                      </a:r>
                      <a:r>
                        <a:rPr lang="cs-CZ" baseline="0" dirty="0" smtClean="0"/>
                        <a:t> exkurze.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16.5.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Ukončení kurzu, kolokvium.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Podmínky úspěšného ukončení kurzu (kolokvium)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Účast na seminářích + seminární práce:</a:t>
            </a:r>
          </a:p>
          <a:p>
            <a:pPr lvl="1"/>
            <a:r>
              <a:rPr lang="cs-CZ" sz="2400" dirty="0" smtClean="0"/>
              <a:t>Zpracování přidělené kapitoly dokumentace EIA v textové podobě </a:t>
            </a:r>
            <a:r>
              <a:rPr lang="cs-CZ" sz="2400" b="1" dirty="0" smtClean="0"/>
              <a:t>(dle </a:t>
            </a:r>
            <a:r>
              <a:rPr lang="cs-CZ" sz="2400" b="1" dirty="0" err="1" smtClean="0"/>
              <a:t>příl</a:t>
            </a:r>
            <a:r>
              <a:rPr lang="cs-CZ" sz="2400" b="1" dirty="0" smtClean="0"/>
              <a:t>. 4 zák. 100/2001 Sb., v platném znění)</a:t>
            </a:r>
          </a:p>
          <a:p>
            <a:pPr lvl="1"/>
            <a:r>
              <a:rPr lang="cs-CZ" sz="2400" dirty="0" smtClean="0"/>
              <a:t>Prezentace na „simulovaném“ veřejném projednání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400" b="1" dirty="0" smtClean="0"/>
              <a:t>skupina: obchvat silnice I. třídy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400" b="1" dirty="0" smtClean="0"/>
              <a:t>skupina: větrný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Témata k seminární práci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Údaje o vstupech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Údaje o výstupech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obyvatelstvo, včetně sociálně ekonomických vlivů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ovzduší a klima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hlukovou situaci a </a:t>
            </a:r>
            <a:r>
              <a:rPr lang="cs-CZ" sz="2400" dirty="0" err="1" smtClean="0"/>
              <a:t>event</a:t>
            </a:r>
            <a:r>
              <a:rPr lang="cs-CZ" sz="2400" dirty="0" smtClean="0"/>
              <a:t>. další fyzikální a biologické charakteristiky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povrchové a podzemní vody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půdu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horninové prostředí a přírodní zdroje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faunu, flóru a ekosystémy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krajinu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Vlivy na hmotný majetek a kulturní památky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Konflikty v krajině 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sz="3200" i="1" dirty="0" err="1" smtClean="0">
                <a:solidFill>
                  <a:schemeClr val="accent1">
                    <a:lumMod val="75000"/>
                  </a:schemeClr>
                </a:solidFill>
              </a:rPr>
              <a:t>land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-use </a:t>
            </a:r>
            <a:r>
              <a:rPr lang="cs-CZ" sz="3200" i="1" dirty="0" err="1" smtClean="0">
                <a:solidFill>
                  <a:schemeClr val="accent1">
                    <a:lumMod val="75000"/>
                  </a:schemeClr>
                </a:solidFill>
              </a:rPr>
              <a:t>conflicts</a:t>
            </a:r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cs-CZ" sz="2000" dirty="0" smtClean="0"/>
              <a:t>Krajina je ve svém archetypálním významu prostorem, který vnímáme z jednoho konkrétního místa, bezprostředně nás obklopuje a je ohraničen horizontem. Je místem pro život, zdrojem potravy, surovin a energie. </a:t>
            </a:r>
            <a:r>
              <a:rPr lang="cs-CZ" sz="2000" b="1" dirty="0" smtClean="0"/>
              <a:t>V hustě osídlených oblastech je však krajina především místem střetu (a konfliktu) mnoha různých zájmů jednotlivců a skupin</a:t>
            </a:r>
          </a:p>
          <a:p>
            <a:pPr marL="457200" indent="-457200" algn="just"/>
            <a:r>
              <a:rPr lang="cs-CZ" sz="2000" dirty="0" smtClean="0"/>
              <a:t>Každý má své zájmy a preference z hlediska využití krajiny a ochrany </a:t>
            </a:r>
            <a:r>
              <a:rPr lang="cs-CZ" sz="2000" dirty="0" err="1" smtClean="0"/>
              <a:t>žp</a:t>
            </a:r>
            <a:r>
              <a:rPr lang="cs-CZ" sz="2000" dirty="0" smtClean="0"/>
              <a:t> (extrémy: bezohledný investor </a:t>
            </a:r>
            <a:r>
              <a:rPr lang="cs-CZ" sz="2000" i="1" dirty="0" smtClean="0"/>
              <a:t>versus</a:t>
            </a:r>
            <a:r>
              <a:rPr lang="cs-CZ" sz="2000" dirty="0" smtClean="0"/>
              <a:t> zelený svatý bojovník)</a:t>
            </a:r>
          </a:p>
          <a:p>
            <a:pPr marL="457200" indent="-457200" algn="just"/>
            <a:r>
              <a:rPr lang="cs-CZ" sz="2000" dirty="0" smtClean="0"/>
              <a:t>Účelem ochrany přírody a krajiny, je přispět k udržení a obnově přírodní rovnováhy v krajině, k ochraně rozmanitostí forem života, přírodních hodnot a krás, k šetrnému hospodaření s přírodními zdroji. </a:t>
            </a:r>
            <a:r>
              <a:rPr lang="cs-CZ" sz="2000" b="1" dirty="0" smtClean="0"/>
              <a:t>Na druhou stranu je však nutno zohlednit hospodářské, sociální a kulturní potřeby obyvatel a regionální a místní poměry</a:t>
            </a:r>
            <a:r>
              <a:rPr lang="cs-CZ" sz="2000" dirty="0" smtClean="0"/>
              <a:t> (zákon 114/1992 sb., o ochraně přírody a krajiny) </a:t>
            </a:r>
          </a:p>
          <a:p>
            <a:pPr marL="457200" indent="-457200" algn="just"/>
            <a:r>
              <a:rPr lang="cs-CZ" sz="2000" dirty="0" smtClean="0"/>
              <a:t>Dilemata:</a:t>
            </a:r>
          </a:p>
          <a:p>
            <a:pPr marL="857250" lvl="1" indent="-457200" algn="just"/>
            <a:r>
              <a:rPr lang="cs-CZ" sz="1600" dirty="0" smtClean="0"/>
              <a:t>Perspektivismus a relativismus</a:t>
            </a:r>
          </a:p>
          <a:p>
            <a:pPr marL="857250" lvl="1" indent="-457200" algn="just"/>
            <a:r>
              <a:rPr lang="cs-CZ" sz="1600" dirty="0" smtClean="0"/>
              <a:t>Existuje několik positiv (dober), která jsou většinou v konfliktu</a:t>
            </a:r>
          </a:p>
          <a:p>
            <a:pPr marL="457200" indent="-457200" algn="just"/>
            <a:r>
              <a:rPr lang="cs-CZ" sz="2000" dirty="0" smtClean="0"/>
              <a:t>Důležitý je komplexní přístup, kompromis, konsenzus</a:t>
            </a:r>
          </a:p>
          <a:p>
            <a:pPr marL="457200" indent="-457200" algn="just"/>
            <a:r>
              <a:rPr lang="cs-CZ" sz="2000" dirty="0" smtClean="0"/>
              <a:t>Proces EIA – komplexnost, objektivizace, zapojení veřejnosti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(Nedosažitelný?) ideál: udržitelný rozvoj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rozvoj, který současným i budoucím generacím zachovává možnost uspokojovat jejich základní životní potřeby a přitom nesnižuje rozmanitost přírody a zachovává přirozené funkce ekosystémů </a:t>
            </a:r>
            <a:r>
              <a:rPr lang="cs-CZ" i="1" dirty="0" smtClean="0"/>
              <a:t>(§6 zák. 17/1992 Sb.)</a:t>
            </a:r>
            <a:r>
              <a:rPr lang="cs-CZ" dirty="0" smtClean="0"/>
              <a:t>;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rozvoj, který zajistí současné potřeby lidstva takovým způsobem, aby nebyly omezeny možnosti příštích generací uspokojovat jejich budoucí </a:t>
            </a:r>
            <a:r>
              <a:rPr lang="cs-CZ" i="1" dirty="0" smtClean="0"/>
              <a:t>potřeby (Naše společná budoucnost, Světová komise pro životní prostředí 1987)</a:t>
            </a:r>
          </a:p>
          <a:p>
            <a:endParaRPr lang="cs-CZ" dirty="0"/>
          </a:p>
        </p:txBody>
      </p:sp>
      <p:pic>
        <p:nvPicPr>
          <p:cNvPr id="6" name="Zástupný symbol pro obsah 5" descr="18627,7423,4217,raw,kolo (1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4909" y="1556792"/>
            <a:ext cx="3177491" cy="3177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Principy a ideály procesu EIA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/>
            <a:r>
              <a:rPr lang="cs-CZ" sz="2400" b="1" dirty="0" smtClean="0"/>
              <a:t>Historie: </a:t>
            </a:r>
          </a:p>
          <a:p>
            <a:pPr marL="857250" lvl="1" indent="-457200" algn="just"/>
            <a:r>
              <a:rPr lang="cs-CZ" sz="2000" b="1" dirty="0" smtClean="0"/>
              <a:t>USA</a:t>
            </a:r>
            <a:r>
              <a:rPr lang="cs-CZ" sz="2000" dirty="0" smtClean="0"/>
              <a:t>, 1960, součást tzv. </a:t>
            </a:r>
            <a:r>
              <a:rPr lang="en-US" sz="2000" i="1" dirty="0" smtClean="0"/>
              <a:t>rational decision making process</a:t>
            </a:r>
          </a:p>
          <a:p>
            <a:pPr marL="857250" lvl="1" indent="-457200" algn="just"/>
            <a:r>
              <a:rPr lang="cs-CZ" sz="2000" dirty="0" smtClean="0"/>
              <a:t>integrace do legislativy 1969 – </a:t>
            </a:r>
            <a:r>
              <a:rPr lang="en-US" sz="2000" i="1" dirty="0" smtClean="0"/>
              <a:t>National</a:t>
            </a:r>
            <a:r>
              <a:rPr lang="cs-CZ" sz="2000" i="1" dirty="0" smtClean="0"/>
              <a:t> </a:t>
            </a:r>
            <a:r>
              <a:rPr lang="en-US" sz="2000" i="1" dirty="0" smtClean="0"/>
              <a:t>Environmental Policy Act</a:t>
            </a:r>
            <a:endParaRPr lang="cs-CZ" sz="2000" i="1" dirty="0" smtClean="0"/>
          </a:p>
          <a:p>
            <a:pPr marL="857250" lvl="1" indent="-457200" algn="just"/>
            <a:r>
              <a:rPr lang="cs-CZ" sz="2000" dirty="0" smtClean="0"/>
              <a:t>Od 70. let – rozšíření do dalších zemí</a:t>
            </a:r>
          </a:p>
          <a:p>
            <a:pPr marL="857250" lvl="1" indent="-457200" algn="just"/>
            <a:r>
              <a:rPr lang="cs-CZ" sz="2000" dirty="0" smtClean="0"/>
              <a:t>ČR, resp. ČSFR přijala zákon EIA roku 1991</a:t>
            </a:r>
          </a:p>
          <a:p>
            <a:pPr marL="457200" indent="-457200" algn="just"/>
            <a:r>
              <a:rPr lang="cs-CZ" sz="2400" b="1" dirty="0" smtClean="0"/>
              <a:t>Principy a ideály</a:t>
            </a:r>
          </a:p>
          <a:p>
            <a:pPr marL="857250" lvl="1" indent="-457200" algn="just"/>
            <a:r>
              <a:rPr lang="cs-CZ" sz="2000" dirty="0" smtClean="0"/>
              <a:t>Objektivizace a racionalizace v rámci plánování a povolování investičních záměrů</a:t>
            </a:r>
          </a:p>
          <a:p>
            <a:pPr marL="857250" lvl="1" indent="-457200" algn="just"/>
            <a:r>
              <a:rPr lang="cs-CZ" sz="2000" dirty="0" smtClean="0"/>
              <a:t>Zapojení veřejnosti</a:t>
            </a:r>
          </a:p>
          <a:p>
            <a:pPr marL="857250" lvl="1" indent="-457200" algn="just"/>
            <a:r>
              <a:rPr lang="cs-CZ" sz="2000" dirty="0" smtClean="0"/>
              <a:t>prevence, demokracie, variantnost, systematičnost, komplexnost, diferenciace, srozumitelnost, prokazatelnost, odpovědnost, apolitičnost.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Zakotvení EIA/ SEA v povolovacím procesu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pproc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510" y="1600200"/>
            <a:ext cx="65589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Správní řád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457200" indent="-457200" algn="just"/>
            <a:r>
              <a:rPr lang="cs-CZ" sz="2000" dirty="0" smtClean="0"/>
              <a:t>Upravuje postup orgánů moci výkonné, orgánů územních samosprávných celků a jiných orgánů </a:t>
            </a:r>
            <a:r>
              <a:rPr lang="cs-CZ" sz="2000" b="1" dirty="0" smtClean="0"/>
              <a:t>vykonávajících působnost v oblasti veřejné správy</a:t>
            </a:r>
          </a:p>
          <a:p>
            <a:pPr marL="457200" indent="-457200" algn="just"/>
            <a:r>
              <a:rPr lang="cs-CZ" sz="2000" b="1" dirty="0" smtClean="0"/>
              <a:t>Princip nestranného rozhodování</a:t>
            </a:r>
            <a:r>
              <a:rPr lang="cs-CZ" sz="2000" dirty="0" smtClean="0"/>
              <a:t> (rovnost dotčených osob)</a:t>
            </a:r>
          </a:p>
          <a:p>
            <a:pPr marL="457200" indent="-457200" algn="just"/>
            <a:r>
              <a:rPr lang="cs-CZ" sz="2000" b="1" dirty="0" smtClean="0"/>
              <a:t>Věcná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C000"/>
                </a:solidFill>
              </a:rPr>
              <a:t>x</a:t>
            </a:r>
            <a:r>
              <a:rPr lang="cs-CZ" sz="2000" dirty="0" smtClean="0"/>
              <a:t> </a:t>
            </a:r>
            <a:r>
              <a:rPr lang="cs-CZ" sz="2000" b="1" dirty="0" smtClean="0"/>
              <a:t>Místní příslušnost</a:t>
            </a:r>
          </a:p>
          <a:p>
            <a:pPr marL="457200" indent="-457200" algn="just"/>
            <a:r>
              <a:rPr lang="cs-CZ" sz="2000" dirty="0" smtClean="0"/>
              <a:t>Typy hlavních úkonů dotčených orgánů státní správy v rámci investiční přípravy:</a:t>
            </a:r>
          </a:p>
          <a:p>
            <a:pPr marL="857250" lvl="1" indent="-457200" algn="just"/>
            <a:r>
              <a:rPr lang="cs-CZ" sz="1600" b="1" dirty="0" smtClean="0"/>
              <a:t>Vyjádření </a:t>
            </a:r>
            <a:r>
              <a:rPr lang="cs-CZ" sz="1600" dirty="0" smtClean="0"/>
              <a:t>(např. vyjádření vodoprávního úřadu k dokumentaci EIA) </a:t>
            </a:r>
            <a:endParaRPr lang="cs-CZ" sz="1600" b="1" dirty="0" smtClean="0"/>
          </a:p>
          <a:p>
            <a:pPr marL="857250" lvl="1" indent="-457200" algn="just"/>
            <a:r>
              <a:rPr lang="cs-CZ" sz="1600" b="1" dirty="0" smtClean="0"/>
              <a:t>Závazné stanovisko </a:t>
            </a:r>
            <a:r>
              <a:rPr lang="cs-CZ" sz="1600" dirty="0" smtClean="0"/>
              <a:t>(např. souhlas s umístěním stavby z hlediska ochrany krajinného rázu) </a:t>
            </a:r>
            <a:endParaRPr lang="cs-CZ" sz="1600" b="1" dirty="0" smtClean="0"/>
          </a:p>
          <a:p>
            <a:pPr marL="857250" lvl="1" indent="-457200" algn="just"/>
            <a:r>
              <a:rPr lang="cs-CZ" sz="1600" b="1" dirty="0" smtClean="0"/>
              <a:t>Rozhodnutí</a:t>
            </a:r>
            <a:r>
              <a:rPr lang="cs-CZ" sz="1600" dirty="0" smtClean="0"/>
              <a:t> (např. výjimka z ochranných podmínek zvláště chráněných druhů živočichů, územní rozhodnutí, stavební povolení)</a:t>
            </a:r>
          </a:p>
          <a:p>
            <a:pPr marL="457200" indent="-457200" algn="just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1131</Words>
  <Application>Microsoft Office PowerPoint</Application>
  <PresentationFormat>Předvádění na obrazovce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Z X 5 0 4      H   o   d   n   o   c   e   n   í       v   l   i   v   ů       n   a       ž   i   v   o   t   n   í       p   r   o   s   t   ř   e   d   í</vt:lpstr>
      <vt:lpstr>Snímek 2</vt:lpstr>
      <vt:lpstr>Podmínky úspěšného ukončení kurzu (kolokvium)</vt:lpstr>
      <vt:lpstr>Témata k seminární práci</vt:lpstr>
      <vt:lpstr>Konflikty v krajině (land-use conflicts)</vt:lpstr>
      <vt:lpstr>(Nedosažitelný?) ideál: udržitelný rozvoj</vt:lpstr>
      <vt:lpstr>Principy a ideály procesu EIA</vt:lpstr>
      <vt:lpstr>Zakotvení EIA/ SEA v povolovacím procesu</vt:lpstr>
      <vt:lpstr>Správní řád</vt:lpstr>
      <vt:lpstr>Územní plánování, dle zákona 183/2006 Sb.</vt:lpstr>
      <vt:lpstr>Územní řízení, dle zákona 100/2001 Sb.</vt:lpstr>
      <vt:lpstr>EIA vs. SEA</vt:lpstr>
      <vt:lpstr>Schéma procesu EIA, dle zákona 100/2001 Sb.</vt:lpstr>
      <vt:lpstr>Obecný postup hodnocení EIA</vt:lpstr>
      <vt:lpstr>IPPC – integrovaná prevence a omezování znečištění</vt:lpstr>
      <vt:lpstr>Diskuze a shrnutí</vt:lpstr>
      <vt:lpstr>Do příště: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vlivů na životní prostředí</dc:title>
  <cp:lastModifiedBy>Standa</cp:lastModifiedBy>
  <cp:revision>23</cp:revision>
  <dcterms:modified xsi:type="dcterms:W3CDTF">2012-02-07T20:39:08Z</dcterms:modified>
</cp:coreProperties>
</file>