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9" r:id="rId3"/>
    <p:sldId id="302" r:id="rId4"/>
    <p:sldId id="291" r:id="rId5"/>
    <p:sldId id="292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3" r:id="rId14"/>
    <p:sldId id="301" r:id="rId15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1.4.2011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1.4.2011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1.4.2011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monumnet.npu.cz/pamfond/hledani.ph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3265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cs-CZ" sz="1800" b="1" smtClean="0"/>
              <a:t>Z X 5 0 4      H   o   d   n   o   c   e   n   í       v   l   i   v   ů       n   a       ž   i   v   o   t   n   í       p   r   o   s   t   ř   e   d   í</a:t>
            </a:r>
            <a:endParaRPr lang="cs-CZ" sz="1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5733256"/>
            <a:ext cx="9144000" cy="1124744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514350" indent="-514350"/>
            <a:r>
              <a:rPr lang="cs-CZ" sz="3100" smtClean="0"/>
              <a:t>Vyhodnocování rozsahu (velikosti) a významnosti vlivů záměrů na </a:t>
            </a:r>
            <a:r>
              <a:rPr lang="cs-CZ" sz="3100" b="1" smtClean="0">
                <a:solidFill>
                  <a:schemeClr val="tx1"/>
                </a:solidFill>
              </a:rPr>
              <a:t>obyvatelstvo</a:t>
            </a:r>
            <a:endParaRPr lang="cs-CZ" sz="3100" b="1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6638" y="1905000"/>
            <a:ext cx="1989137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4F81BD">
                    <a:lumMod val="75000"/>
                  </a:srgbClr>
                </a:solidFill>
              </a:rPr>
              <a:t>4. krok: Predikce zdravotního dopadu (rizika)</a:t>
            </a:r>
            <a:endParaRPr lang="cs-CZ" sz="2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Autofit/>
          </a:bodyPr>
          <a:lstStyle/>
          <a:p>
            <a:pPr marL="514350" indent="-514350"/>
            <a:r>
              <a:rPr lang="cs-CZ" sz="2000" dirty="0" smtClean="0"/>
              <a:t>U každého faktoru se provede zhodnocení vlivu na obyvatelstvo, a to pro všechny varianty (včetně nulové). </a:t>
            </a:r>
          </a:p>
          <a:p>
            <a:pPr marL="514350" indent="-514350"/>
            <a:r>
              <a:rPr lang="cs-CZ" sz="2000" dirty="0" smtClean="0"/>
              <a:t>Psychosociální vlivy se posoudí jen verbálně, popisem a charakteristikou jejich předpokládaného efektu.</a:t>
            </a:r>
          </a:p>
          <a:p>
            <a:pPr marL="514350" indent="-514350"/>
            <a:r>
              <a:rPr lang="cs-CZ" sz="2000" dirty="0" smtClean="0"/>
              <a:t>Uvedené hodnocení musí zahrnout</a:t>
            </a:r>
          </a:p>
          <a:p>
            <a:pPr marL="914400" lvl="1" indent="-514350"/>
            <a:r>
              <a:rPr lang="cs-CZ" sz="1600" dirty="0" smtClean="0"/>
              <a:t>výchozí stav a pozadí</a:t>
            </a:r>
          </a:p>
          <a:p>
            <a:pPr marL="914400" lvl="1" indent="-514350"/>
            <a:r>
              <a:rPr lang="cs-CZ" sz="1600" dirty="0" smtClean="0"/>
              <a:t>cílový stav (po realizaci stavby)</a:t>
            </a:r>
          </a:p>
          <a:p>
            <a:pPr marL="914400" lvl="1" indent="-514350"/>
            <a:r>
              <a:rPr lang="cs-CZ" sz="1600" dirty="0" smtClean="0"/>
              <a:t>vzdálenější efekty (vyvolaná doprava, ukládání odpadů aj.)</a:t>
            </a:r>
          </a:p>
          <a:p>
            <a:pPr marL="914400" lvl="1" indent="-514350"/>
            <a:r>
              <a:rPr lang="cs-CZ" sz="1600" dirty="0" smtClean="0"/>
              <a:t>nepřímé účinky</a:t>
            </a:r>
          </a:p>
          <a:p>
            <a:pPr marL="914400" lvl="1" indent="-514350"/>
            <a:r>
              <a:rPr lang="cs-CZ" sz="1600" dirty="0" smtClean="0"/>
              <a:t>období výstavby</a:t>
            </a:r>
          </a:p>
          <a:p>
            <a:pPr marL="914400" lvl="1" indent="-514350"/>
            <a:r>
              <a:rPr lang="cs-CZ" sz="1600" dirty="0" smtClean="0"/>
              <a:t>případné havárie.</a:t>
            </a:r>
            <a:endParaRPr lang="cs-CZ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4F81BD">
                    <a:lumMod val="75000"/>
                  </a:srgbClr>
                </a:solidFill>
              </a:rPr>
              <a:t>5. krok: Návrh ochranných opatření</a:t>
            </a:r>
            <a:endParaRPr lang="cs-CZ" sz="2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2376264"/>
          </a:xfrm>
        </p:spPr>
        <p:txBody>
          <a:bodyPr>
            <a:noAutofit/>
          </a:bodyPr>
          <a:lstStyle/>
          <a:p>
            <a:pPr marL="514350" indent="-514350"/>
            <a:r>
              <a:rPr lang="cs-CZ" sz="2000" dirty="0" smtClean="0"/>
              <a:t>Opatření, která mohou v nejvyšší dosažitelné míře tato rizika zmírnit, vyloučit nebo alespoň kompenzovat, </a:t>
            </a:r>
          </a:p>
          <a:p>
            <a:pPr marL="514350" indent="-514350"/>
            <a:r>
              <a:rPr lang="cs-CZ" sz="2000" dirty="0" smtClean="0"/>
              <a:t>Pokud budou některé nepříznivé zdravotní vlivy přetrvávat, může se v souvislosti s požadovaným následným monitorováním životního prostředí navrhnout i monitorování relevantních zdravotních projevů.</a:t>
            </a:r>
            <a:endParaRPr lang="cs-CZ" sz="1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4F81BD">
                    <a:lumMod val="75000"/>
                  </a:srgbClr>
                </a:solidFill>
              </a:rPr>
              <a:t>6. krok: Vyhodnocení, interpretace výsledků</a:t>
            </a:r>
            <a:endParaRPr lang="cs-CZ" sz="2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Autofit/>
          </a:bodyPr>
          <a:lstStyle/>
          <a:p>
            <a:pPr marL="514350" indent="-514350" algn="just"/>
            <a:r>
              <a:rPr lang="cs-CZ" sz="2000" dirty="0" smtClean="0"/>
              <a:t>=&gt; souhrnné zhodnocení zdravotních účinků všech faktorů a jejich výstižný popis pro všechny varianty a včetně efektů navržených opatření. </a:t>
            </a:r>
          </a:p>
          <a:p>
            <a:pPr marL="514350" indent="-514350" algn="just"/>
            <a:r>
              <a:rPr lang="cs-CZ" sz="2000" dirty="0" smtClean="0"/>
              <a:t>Výsledkem je formulace textu příslušné kapitoly dokumentace, a to způsobem srozumitelným i pro laického čtenáře. </a:t>
            </a:r>
          </a:p>
          <a:p>
            <a:pPr marL="514350" indent="-514350" algn="just"/>
            <a:r>
              <a:rPr lang="cs-CZ" sz="2000" dirty="0" smtClean="0"/>
              <a:t>Nezbytné je též uvedení míry nejistoty, s níž je nutno u předložených závěrů počítat. </a:t>
            </a:r>
          </a:p>
          <a:p>
            <a:pPr marL="514350" indent="-514350" algn="just"/>
            <a:r>
              <a:rPr lang="cs-CZ" sz="2000" dirty="0" smtClean="0"/>
              <a:t>Je výhodné, je-li možno předvídané zdravotní dopady na obyvatelstvo vyčíslit také ekonomicky. </a:t>
            </a:r>
            <a:endParaRPr lang="cs-CZ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cs-CZ" sz="1800" b="1" dirty="0" smtClean="0"/>
              <a:t>Obyvatelstvo nebude ovlivněno</a:t>
            </a:r>
          </a:p>
          <a:p>
            <a:pPr lvl="1"/>
            <a:r>
              <a:rPr lang="cs-CZ" sz="1100" dirty="0" smtClean="0"/>
              <a:t>do obytných území v okolí nebudou pronikat žádné zdravotně významné fyzikální, chemické nebo biologické vlivy (přímé, nepřímé, pozdní) v měřitelných úrovních</a:t>
            </a:r>
          </a:p>
          <a:p>
            <a:pPr lvl="1"/>
            <a:r>
              <a:rPr lang="cs-CZ" sz="1100" dirty="0" smtClean="0"/>
              <a:t>nebudou nepříznivě dotčeny žádné zájmy okolního obyvatelstva, nebudou působit žádné negativní psychosociální vlivy</a:t>
            </a:r>
          </a:p>
          <a:p>
            <a:pPr lvl="1"/>
            <a:r>
              <a:rPr lang="cs-CZ" sz="1100" dirty="0" smtClean="0"/>
              <a:t>mezi okolním obyvatelstvem nejsou známé žádné obavy nebo nepříznivé postoje k realizaci projektu.</a:t>
            </a:r>
          </a:p>
          <a:p>
            <a:pPr>
              <a:buFont typeface="+mj-lt"/>
              <a:buAutoNum type="arabicPeriod"/>
            </a:pPr>
            <a:r>
              <a:rPr lang="cs-CZ" sz="1800" b="1" dirty="0" smtClean="0"/>
              <a:t>Ovlivnění obyvatelstva je bez výhrad přijatelné</a:t>
            </a:r>
          </a:p>
          <a:p>
            <a:pPr lvl="1"/>
            <a:r>
              <a:rPr lang="cs-CZ" sz="1100" dirty="0" smtClean="0"/>
              <a:t>a) do obytných území v okolí budou pronikat nečetné fyzikální, chemické nebo biologické škodliviny, které však spolu s pozadím (stavem při nulové variantě) zůstanou spolehlivě pod stanovenými limity</a:t>
            </a:r>
          </a:p>
          <a:p>
            <a:pPr lvl="1"/>
            <a:r>
              <a:rPr lang="cs-CZ" sz="1100" dirty="0" smtClean="0"/>
              <a:t>b) případné nepříznivé dopady na pohodu, kvalitu života a zájmy obyvatelstva budou poměrně malé a nevyvolávají mezi lidmi negativní a obranné postoje</a:t>
            </a:r>
          </a:p>
          <a:p>
            <a:pPr lvl="1"/>
            <a:r>
              <a:rPr lang="cs-CZ" sz="1100" dirty="0" smtClean="0"/>
              <a:t>c) do obytného území nebudou v měřitelných množstvích emitovány zdravotně významné faktory, pro něž není stanoven limit.</a:t>
            </a:r>
          </a:p>
          <a:p>
            <a:pPr>
              <a:buFont typeface="+mj-lt"/>
              <a:buAutoNum type="arabicPeriod"/>
            </a:pPr>
            <a:r>
              <a:rPr lang="cs-CZ" sz="1800" b="1" dirty="0" smtClean="0"/>
              <a:t>Ovlivnění obyvatelstva je přijatelné na základě podrobného zdůvodnění</a:t>
            </a:r>
          </a:p>
          <a:p>
            <a:pPr lvl="1"/>
            <a:r>
              <a:rPr lang="cs-CZ" sz="1100" dirty="0" smtClean="0"/>
              <a:t>a) některé fyzikální, chemické nebo biologické faktory překračují v součtu s pozadím v obytném území stanovený limit (což nemusí být ve všech případech zdravotně rizikové)</a:t>
            </a:r>
          </a:p>
          <a:p>
            <a:pPr lvl="1"/>
            <a:r>
              <a:rPr lang="cs-CZ" sz="1100" dirty="0" smtClean="0"/>
              <a:t>b) do obytného území jsou v měřitelných množstvích emitovány zdravotně významné faktory, pro něž není stanoven limit</a:t>
            </a:r>
          </a:p>
          <a:p>
            <a:pPr lvl="1"/>
            <a:r>
              <a:rPr lang="cs-CZ" sz="1100" dirty="0" smtClean="0"/>
              <a:t>c) mezi obyvatelstvem se vyskytují zřetelné negativní postoje k realizaci projektu.</a:t>
            </a:r>
            <a:br>
              <a:rPr lang="cs-CZ" sz="1100" dirty="0" smtClean="0"/>
            </a:br>
            <a:r>
              <a:rPr lang="cs-CZ" sz="1100" dirty="0" smtClean="0"/>
              <a:t>U projektů této kategorie je třeba vyžadovat (v dosažitelné míře i výpočtem kvantitativních ukazatelů) zevrubné zdůvodnění přijatelnosti nadlimitních vlivů a zhodnotit </a:t>
            </a:r>
          </a:p>
          <a:p>
            <a:pPr>
              <a:buFont typeface="+mj-lt"/>
              <a:buAutoNum type="arabicPeriod"/>
            </a:pPr>
            <a:r>
              <a:rPr lang="cs-CZ" sz="1800" b="1" dirty="0" smtClean="0"/>
              <a:t>Obyvatelstvo bude nepříznivě ovlivněno</a:t>
            </a:r>
          </a:p>
          <a:p>
            <a:pPr lvl="1"/>
            <a:r>
              <a:rPr lang="cs-CZ" sz="1100" dirty="0" smtClean="0"/>
              <a:t>U projektů této kategorie je možno i při využití všech dostupných ochranných opatření předpokládat zhoršení zdravotních ukazatelů u okolního obyvatelstva nebo významnou újmu v oblasti psychosociální. Rozsah těchto očekávaných nepříznivých dopadů musí být charakterizován zevrubnou a kvantitativně vyjádřenou analýzou. Jde-li o stavbu z hlediska vyšších zájmů těžko postradatelnou, budou exaktní údaje o dopadu na obyvatelstvo jedním z významných podkladů pro rozhodující orgány a v případě schválení stavby pro náležitá kompenzační opatření.</a:t>
            </a:r>
            <a:br>
              <a:rPr lang="cs-CZ" sz="1100" dirty="0" smtClean="0"/>
            </a:br>
            <a:r>
              <a:rPr lang="cs-CZ" sz="1100" dirty="0" smtClean="0"/>
              <a:t>Možné příklady: některé podniky těžkého průmyslu; silně frekventovaná letiště; vojenská letecká střelnice; apod.</a:t>
            </a:r>
          </a:p>
          <a:p>
            <a:pPr>
              <a:buFont typeface="+mj-lt"/>
              <a:buAutoNum type="arabicPeriod"/>
            </a:pPr>
            <a:r>
              <a:rPr lang="cs-CZ" sz="1800" b="1" dirty="0" smtClean="0"/>
              <a:t>Stavba je z hlediska vlivu na obyvatelstvo nepřijatelná</a:t>
            </a:r>
          </a:p>
          <a:p>
            <a:pPr lvl="1"/>
            <a:r>
              <a:rPr lang="cs-CZ" sz="1100" dirty="0" smtClean="0"/>
              <a:t>Dopady realizovaného projektu na obyvatelstvo se při podrobném kvantitativním zhodnocení ukázaly jako natolik závažné, že posuzovatel na základě svého expertního mínění nepovažuje realizaci projektu v daných podmínkách (místo, technologie, rozsah produkce apod.) za žádných okolností za přijatelnou a vysloví bezpodmínečný zamítavý závěr.</a:t>
            </a:r>
            <a:br>
              <a:rPr lang="cs-CZ" sz="1100" dirty="0" smtClean="0"/>
            </a:br>
            <a:r>
              <a:rPr lang="cs-CZ" sz="1100" dirty="0" smtClean="0"/>
              <a:t>Možné příklady: některé podniky těžkého průmyslu; silně znečišťující provozy uprostřed husté obytné zástavby; apod.</a:t>
            </a:r>
            <a:endParaRPr lang="cs-CZ" sz="11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Vlivy na hmotný majetek a kulturní památky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616624"/>
          </a:xfrm>
        </p:spPr>
        <p:txBody>
          <a:bodyPr>
            <a:normAutofit/>
          </a:bodyPr>
          <a:lstStyle/>
          <a:p>
            <a:pPr marL="457200" indent="-457200" algn="just"/>
            <a:r>
              <a:rPr lang="cs-CZ" sz="2400" dirty="0" smtClean="0"/>
              <a:t>ovlivnění zájmů </a:t>
            </a:r>
            <a:r>
              <a:rPr lang="cs-CZ" sz="2400" b="1" dirty="0" smtClean="0"/>
              <a:t>památkové péče</a:t>
            </a:r>
            <a:r>
              <a:rPr lang="cs-CZ" sz="2400" dirty="0" smtClean="0"/>
              <a:t>, </a:t>
            </a:r>
            <a:r>
              <a:rPr lang="cs-CZ" sz="2400" b="1" dirty="0" smtClean="0"/>
              <a:t>archeologicky významných území</a:t>
            </a:r>
          </a:p>
          <a:p>
            <a:pPr marL="457200" indent="-457200" algn="just"/>
            <a:r>
              <a:rPr lang="cs-CZ" sz="2400" dirty="0" smtClean="0"/>
              <a:t>Částečně obsaženo v hodnocení krajinného rázu</a:t>
            </a:r>
          </a:p>
          <a:p>
            <a:pPr marL="457200" indent="-457200" algn="just"/>
            <a:r>
              <a:rPr lang="cs-CZ" sz="2000" dirty="0" smtClean="0">
                <a:hlinkClick r:id="rId2"/>
              </a:rPr>
              <a:t>Databáze </a:t>
            </a:r>
            <a:r>
              <a:rPr lang="cs-CZ" sz="2000" dirty="0" err="1" smtClean="0">
                <a:hlinkClick r:id="rId2"/>
              </a:rPr>
              <a:t>monumnet</a:t>
            </a:r>
            <a:endParaRPr lang="cs-CZ" sz="2000" dirty="0" smtClean="0"/>
          </a:p>
          <a:p>
            <a:pPr marL="457200" indent="-457200" algn="just">
              <a:buNone/>
            </a:pP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Metodický postup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616624"/>
          </a:xfrm>
        </p:spPr>
        <p:txBody>
          <a:bodyPr>
            <a:normAutofit/>
          </a:bodyPr>
          <a:lstStyle/>
          <a:p>
            <a:pPr marL="457200" indent="-457200" algn="just"/>
            <a:r>
              <a:rPr lang="cs-CZ" sz="2000" dirty="0" smtClean="0"/>
              <a:t>Metodika WHO: </a:t>
            </a:r>
            <a:r>
              <a:rPr lang="cs-CZ" sz="2000" dirty="0" err="1" smtClean="0"/>
              <a:t>Environmental</a:t>
            </a:r>
            <a:r>
              <a:rPr lang="cs-CZ" sz="2000" dirty="0" smtClean="0"/>
              <a:t> </a:t>
            </a:r>
            <a:r>
              <a:rPr lang="cs-CZ" sz="2000" dirty="0" err="1" smtClean="0"/>
              <a:t>Health</a:t>
            </a:r>
            <a:r>
              <a:rPr lang="cs-CZ" sz="2000" dirty="0" smtClean="0"/>
              <a:t> </a:t>
            </a:r>
            <a:r>
              <a:rPr lang="cs-CZ" sz="2000" dirty="0" err="1" smtClean="0"/>
              <a:t>Impact</a:t>
            </a:r>
            <a:r>
              <a:rPr lang="cs-CZ" sz="2000" dirty="0" smtClean="0"/>
              <a:t> </a:t>
            </a:r>
            <a:r>
              <a:rPr lang="cs-CZ" sz="2000" dirty="0" err="1" smtClean="0"/>
              <a:t>Assessment</a:t>
            </a:r>
            <a:r>
              <a:rPr lang="cs-CZ" sz="2000" dirty="0" smtClean="0"/>
              <a:t> (EHIA)</a:t>
            </a:r>
          </a:p>
          <a:p>
            <a:pPr marL="457200" indent="-457200" algn="just"/>
            <a:r>
              <a:rPr lang="cs-CZ" sz="2000" dirty="0" smtClean="0"/>
              <a:t>Pracovní postup zpracování </a:t>
            </a:r>
            <a:r>
              <a:rPr lang="cs-CZ" sz="2000" b="1" dirty="0" smtClean="0"/>
              <a:t>katalogu kritérií </a:t>
            </a:r>
            <a:r>
              <a:rPr lang="cs-CZ" sz="2000" dirty="0" smtClean="0"/>
              <a:t>k určení </a:t>
            </a:r>
            <a:r>
              <a:rPr lang="cs-CZ" sz="2000" b="1" dirty="0" smtClean="0"/>
              <a:t>rozsahu a významnosti vlivů na obyvatelstvo</a:t>
            </a:r>
            <a:r>
              <a:rPr lang="cs-CZ" sz="2000" dirty="0" smtClean="0"/>
              <a:t> popíšeme výkladem metodiky základních šesti kroků EHIA</a:t>
            </a:r>
          </a:p>
          <a:p>
            <a:pPr marL="457200" indent="-457200" algn="just"/>
            <a:endParaRPr lang="cs-CZ" sz="2000" dirty="0" smtClean="0"/>
          </a:p>
          <a:p>
            <a:pPr marL="857250" lvl="1" indent="-457200" algn="just">
              <a:buFont typeface="+mj-lt"/>
              <a:buAutoNum type="arabicPeriod"/>
            </a:pPr>
            <a:r>
              <a:rPr lang="cs-CZ" sz="2400" dirty="0" smtClean="0"/>
              <a:t>Identifikace zdravotně významných vlivů (</a:t>
            </a:r>
            <a:r>
              <a:rPr lang="cs-CZ" sz="2400" dirty="0" err="1" smtClean="0"/>
              <a:t>health</a:t>
            </a:r>
            <a:r>
              <a:rPr lang="cs-CZ" sz="2400" dirty="0" smtClean="0"/>
              <a:t> </a:t>
            </a:r>
            <a:r>
              <a:rPr lang="cs-CZ" sz="2400" dirty="0" err="1" smtClean="0"/>
              <a:t>factors</a:t>
            </a:r>
            <a:r>
              <a:rPr lang="cs-CZ" sz="2400" dirty="0" smtClean="0"/>
              <a:t>)</a:t>
            </a:r>
          </a:p>
          <a:p>
            <a:pPr marL="857250" lvl="1" indent="-457200" algn="just">
              <a:buFont typeface="+mj-lt"/>
              <a:buAutoNum type="arabicPeriod"/>
            </a:pPr>
            <a:r>
              <a:rPr lang="cs-CZ" sz="2400" dirty="0" smtClean="0"/>
              <a:t>Posouzení míry nebezpečnosti (</a:t>
            </a:r>
            <a:r>
              <a:rPr lang="cs-CZ" sz="2400" dirty="0" err="1" smtClean="0"/>
              <a:t>health</a:t>
            </a:r>
            <a:r>
              <a:rPr lang="cs-CZ" sz="2400" dirty="0" smtClean="0"/>
              <a:t> hazard)</a:t>
            </a:r>
          </a:p>
          <a:p>
            <a:pPr marL="857250" lvl="1" indent="-457200" algn="just">
              <a:buFont typeface="+mj-lt"/>
              <a:buAutoNum type="arabicPeriod"/>
            </a:pPr>
            <a:r>
              <a:rPr lang="cs-CZ" sz="2400" dirty="0" smtClean="0"/>
              <a:t>Posouzení expozice obyvatel</a:t>
            </a:r>
          </a:p>
          <a:p>
            <a:pPr marL="857250" lvl="1" indent="-457200" algn="just">
              <a:buFont typeface="+mj-lt"/>
              <a:buAutoNum type="arabicPeriod"/>
            </a:pPr>
            <a:r>
              <a:rPr lang="cs-CZ" sz="2400" dirty="0" smtClean="0"/>
              <a:t>Predikce zdravotního dopadu</a:t>
            </a:r>
          </a:p>
          <a:p>
            <a:pPr marL="857250" lvl="1" indent="-457200" algn="just">
              <a:buFont typeface="+mj-lt"/>
              <a:buAutoNum type="arabicPeriod"/>
            </a:pPr>
            <a:r>
              <a:rPr lang="cs-CZ" sz="2400" dirty="0" smtClean="0"/>
              <a:t>Návrh ochranných opatření</a:t>
            </a:r>
          </a:p>
          <a:p>
            <a:pPr marL="857250" lvl="1" indent="-457200" algn="just">
              <a:buFont typeface="+mj-lt"/>
              <a:buAutoNum type="arabicPeriod"/>
            </a:pPr>
            <a:r>
              <a:rPr lang="cs-CZ" sz="2400" dirty="0" smtClean="0"/>
              <a:t>Souhrnné vyhodnocení a interpretace výsledků</a:t>
            </a:r>
          </a:p>
          <a:p>
            <a:pPr marL="457200" indent="-457200" algn="just"/>
            <a:endParaRPr lang="cs-CZ" sz="2000" dirty="0" smtClean="0"/>
          </a:p>
          <a:p>
            <a:pPr marL="457200" indent="-457200" algn="just">
              <a:buNone/>
            </a:pP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Významné zdravotní vlivy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616624"/>
          </a:xfrm>
        </p:spPr>
        <p:txBody>
          <a:bodyPr>
            <a:normAutofit/>
          </a:bodyPr>
          <a:lstStyle/>
          <a:p>
            <a:pPr marL="457200" indent="-457200" algn="just"/>
            <a:r>
              <a:rPr lang="cs-CZ" sz="2000" b="1" dirty="0" smtClean="0"/>
              <a:t>Nebezpečnost (Hazard) </a:t>
            </a:r>
            <a:r>
              <a:rPr lang="cs-CZ" sz="2000" dirty="0" smtClean="0"/>
              <a:t>je inherentní vlastností systému, který může působit škody. Nebezpečným, ohrožujícím faktorem může být např. infekční nákaza, toxická nebo karcinogenní látka, ionizující záření apod.</a:t>
            </a:r>
          </a:p>
          <a:p>
            <a:pPr marL="457200" indent="-457200"/>
            <a:r>
              <a:rPr lang="cs-CZ" sz="2000" b="1" dirty="0" smtClean="0"/>
              <a:t>Rizikem (Risk) </a:t>
            </a:r>
            <a:r>
              <a:rPr lang="cs-CZ" sz="2000" dirty="0" smtClean="0"/>
              <a:t>rozumíme pravděpodobnost, že dojde k poškození.</a:t>
            </a:r>
          </a:p>
          <a:p>
            <a:pPr marL="457200" indent="-457200">
              <a:buNone/>
            </a:pPr>
            <a:r>
              <a:rPr lang="cs-CZ" sz="2000" u="sng" dirty="0" smtClean="0"/>
              <a:t>Zdroje možných nepříznivých vlivů na veřejné zdraví:</a:t>
            </a:r>
            <a:endParaRPr lang="cs-CZ" sz="2000" u="sng" dirty="0" smtClean="0"/>
          </a:p>
          <a:p>
            <a:pPr marL="457200" indent="-457200"/>
            <a:r>
              <a:rPr lang="cs-CZ" sz="2000" dirty="0" smtClean="0"/>
              <a:t>Ovzduší</a:t>
            </a:r>
          </a:p>
          <a:p>
            <a:pPr marL="857250" lvl="1" indent="-457200"/>
            <a:r>
              <a:rPr lang="cs-CZ" sz="1600" dirty="0" smtClean="0"/>
              <a:t>Spalovaní fosilních paliv</a:t>
            </a:r>
          </a:p>
          <a:p>
            <a:pPr marL="857250" lvl="1" indent="-457200"/>
            <a:r>
              <a:rPr lang="cs-CZ" sz="1600" dirty="0" smtClean="0"/>
              <a:t>Emise výfukových plynů</a:t>
            </a:r>
          </a:p>
          <a:p>
            <a:pPr marL="857250" lvl="1" indent="-457200"/>
            <a:r>
              <a:rPr lang="cs-CZ" sz="1600" dirty="0" smtClean="0"/>
              <a:t>Chemický, petrochemický průmysl</a:t>
            </a:r>
          </a:p>
          <a:p>
            <a:pPr marL="857250" lvl="1" indent="-457200"/>
            <a:r>
              <a:rPr lang="cs-CZ" sz="1600" dirty="0" smtClean="0"/>
              <a:t>Spalování odpadů</a:t>
            </a:r>
          </a:p>
          <a:p>
            <a:pPr marL="457200" indent="-457200"/>
            <a:r>
              <a:rPr lang="cs-CZ" sz="2000" dirty="0" smtClean="0"/>
              <a:t>Voda, půda</a:t>
            </a:r>
          </a:p>
          <a:p>
            <a:pPr marL="857250" lvl="1" indent="-457200"/>
            <a:r>
              <a:rPr lang="cs-CZ" sz="1600" dirty="0" smtClean="0"/>
              <a:t>Odpadní vody – pronikání škodlivin do povrchových a podzemních vod</a:t>
            </a:r>
          </a:p>
          <a:p>
            <a:pPr marL="857250" lvl="1" indent="-457200"/>
            <a:r>
              <a:rPr lang="cs-CZ" sz="1600" dirty="0" smtClean="0"/>
              <a:t>Šíření parazitů, řas, sinic</a:t>
            </a:r>
          </a:p>
          <a:p>
            <a:pPr marL="457200" indent="-457200"/>
            <a:r>
              <a:rPr lang="cs-CZ" sz="2000" dirty="0" smtClean="0"/>
              <a:t>Hluk a vibrace</a:t>
            </a:r>
          </a:p>
          <a:p>
            <a:pPr marL="457200" indent="-457200"/>
            <a:r>
              <a:rPr lang="cs-CZ" sz="2000" dirty="0" smtClean="0"/>
              <a:t>Elektromagnetické záření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4F81BD">
                    <a:lumMod val="75000"/>
                  </a:srgbClr>
                </a:solidFill>
              </a:rPr>
              <a:t>1. krok: Identifikace zdravotně významných vlivů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3600" b="1" dirty="0" smtClean="0"/>
              <a:t>Akutně dráždivé nebo toxické látky </a:t>
            </a:r>
            <a:r>
              <a:rPr lang="cs-CZ" dirty="0" smtClean="0"/>
              <a:t>(např. </a:t>
            </a:r>
            <a:r>
              <a:rPr lang="cs-CZ" dirty="0" err="1" smtClean="0"/>
              <a:t>NOx</a:t>
            </a:r>
            <a:r>
              <a:rPr lang="cs-CZ" dirty="0" smtClean="0"/>
              <a:t>),</a:t>
            </a:r>
          </a:p>
          <a:p>
            <a:pPr marL="914400" lvl="1" indent="-514350"/>
            <a:r>
              <a:rPr lang="cs-CZ" sz="3300" dirty="0" smtClean="0"/>
              <a:t>zdravotní hrozba spočívá i v krátkodobém vdechování vysokých koncentrací. </a:t>
            </a:r>
          </a:p>
          <a:p>
            <a:pPr marL="914400" lvl="1" indent="-514350"/>
            <a:r>
              <a:rPr lang="cs-CZ" sz="3300" dirty="0" smtClean="0"/>
              <a:t>O zdravotním významu takových imisí málo vypovídají dlouhodobé průměry, rozhodující jsou krátkodobá maxima a odhadovaná časová délka jednotlivých vyšších úrovní imisí v průběhu roku. </a:t>
            </a:r>
          </a:p>
          <a:p>
            <a:pPr marL="914400" lvl="1" indent="-514350"/>
            <a:r>
              <a:rPr lang="cs-CZ" sz="3300" dirty="0" smtClean="0"/>
              <a:t>Hodnocení nelze provést jen mechanicky podle platného předpisu (připouštějícího překročení limitu do 5% délky roku), ale zhodnocením fyziologických účinků dosahovaných koncentrací na člověka, a to nejen na zdravého, ale i na obzvláště citlivé skupiny obyvatelstva (např. v případě </a:t>
            </a:r>
            <a:r>
              <a:rPr lang="cs-CZ" sz="3300" dirty="0" err="1" smtClean="0"/>
              <a:t>NOx</a:t>
            </a:r>
            <a:r>
              <a:rPr lang="cs-CZ" sz="3300" dirty="0" smtClean="0"/>
              <a:t> na astmatiky).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600" b="1" dirty="0" smtClean="0"/>
              <a:t>Chronicky působící toxické látky</a:t>
            </a:r>
            <a:r>
              <a:rPr lang="cs-CZ" b="1" dirty="0" smtClean="0"/>
              <a:t> </a:t>
            </a:r>
            <a:r>
              <a:rPr lang="cs-CZ" dirty="0" smtClean="0"/>
              <a:t>(např. olovo) s prahovým účinkem. </a:t>
            </a:r>
          </a:p>
          <a:p>
            <a:pPr marL="914400" lvl="1" indent="-514350"/>
            <a:r>
              <a:rPr lang="cs-CZ" sz="3300" dirty="0" smtClean="0"/>
              <a:t>Zde jsou k hodnocení důležité jednak dlouhodobé průměry, jednak odhady expozice s uvážením alimentárního příjmu olova deponovaného spadem na půdu, rostliny apod. a v součtu s vlivem ostatních přítomných zdrojů. </a:t>
            </a:r>
          </a:p>
          <a:p>
            <a:pPr marL="914400" lvl="1" indent="-514350"/>
            <a:r>
              <a:rPr lang="cs-CZ" sz="3300" dirty="0" smtClean="0"/>
              <a:t>Výsledek se vyjádří pomocí výpočtu hodnocení rizika (Risk </a:t>
            </a:r>
            <a:r>
              <a:rPr lang="cs-CZ" sz="3300" dirty="0" err="1" smtClean="0"/>
              <a:t>Assessment</a:t>
            </a:r>
            <a:r>
              <a:rPr lang="cs-CZ" sz="3300" dirty="0" smtClean="0"/>
              <a:t>) pro systémovou nebo vývojovou toxicitu (nebo obojí).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600" b="1" dirty="0" smtClean="0"/>
              <a:t>Karcinogenní (rakovinotvorné) látky</a:t>
            </a:r>
            <a:r>
              <a:rPr lang="cs-CZ" dirty="0" smtClean="0"/>
              <a:t>, např. </a:t>
            </a:r>
            <a:r>
              <a:rPr lang="cs-CZ" dirty="0" err="1" smtClean="0"/>
              <a:t>benz</a:t>
            </a:r>
            <a:r>
              <a:rPr lang="cs-CZ" dirty="0" smtClean="0"/>
              <a:t>(a)</a:t>
            </a:r>
            <a:r>
              <a:rPr lang="cs-CZ" dirty="0" err="1" smtClean="0"/>
              <a:t>pyren</a:t>
            </a:r>
            <a:r>
              <a:rPr lang="cs-CZ" dirty="0" smtClean="0"/>
              <a:t>. </a:t>
            </a:r>
          </a:p>
          <a:p>
            <a:pPr marL="914400" lvl="1" indent="-514350"/>
            <a:r>
              <a:rPr lang="cs-CZ" sz="3300" dirty="0" smtClean="0"/>
              <a:t>Jejich účinek je </a:t>
            </a:r>
            <a:r>
              <a:rPr lang="cs-CZ" sz="3300" dirty="0" err="1" smtClean="0"/>
              <a:t>bezprahový</a:t>
            </a:r>
            <a:r>
              <a:rPr lang="cs-CZ" sz="3300" dirty="0" smtClean="0"/>
              <a:t>, jakékoliv přijaté kvantum má za následek zvýšení pravděpodobnosti výskytu rakoviny. </a:t>
            </a:r>
          </a:p>
          <a:p>
            <a:pPr marL="914400" lvl="1" indent="-514350"/>
            <a:r>
              <a:rPr lang="cs-CZ" sz="3300" dirty="0" smtClean="0"/>
              <a:t>Pro posouzení rizika jsou i zde rozhodující údaje o dlouhodobých expozicích.</a:t>
            </a:r>
            <a:endParaRPr lang="cs-CZ" sz="33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 fontScale="47500" lnSpcReduction="20000"/>
          </a:bodyPr>
          <a:lstStyle/>
          <a:p>
            <a:pPr marL="742950" indent="-742950">
              <a:buFont typeface="+mj-lt"/>
              <a:buAutoNum type="arabicPeriod" startAt="4"/>
            </a:pPr>
            <a:r>
              <a:rPr lang="cs-CZ" sz="4200" b="1" dirty="0" smtClean="0"/>
              <a:t>Úrazy, doprava</a:t>
            </a:r>
          </a:p>
          <a:p>
            <a:pPr marL="914400" lvl="1" indent="-514350"/>
            <a:r>
              <a:rPr lang="cs-CZ" sz="3800" dirty="0" smtClean="0"/>
              <a:t>Nebezpečí </a:t>
            </a:r>
            <a:r>
              <a:rPr lang="cs-CZ" sz="3800" u="sng" dirty="0" smtClean="0"/>
              <a:t>úrazů</a:t>
            </a:r>
            <a:r>
              <a:rPr lang="cs-CZ" sz="3800" dirty="0" smtClean="0"/>
              <a:t> pro obyvatelstvo roste především s rostoucí </a:t>
            </a:r>
            <a:r>
              <a:rPr lang="cs-CZ" sz="3800" u="sng" dirty="0" smtClean="0"/>
              <a:t>hustotou</a:t>
            </a:r>
            <a:r>
              <a:rPr lang="cs-CZ" sz="3800" dirty="0" smtClean="0"/>
              <a:t> silniční dopravy a při jejím nedostatečném technickém a organizačním zajištění, a tedy u všech provozů s navazující intenzivní automobilovou dopravou materiálů a produktů.</a:t>
            </a:r>
          </a:p>
          <a:p>
            <a:pPr marL="914400" lvl="1" indent="-514350"/>
            <a:r>
              <a:rPr lang="cs-CZ" sz="3800" u="sng" dirty="0" smtClean="0"/>
              <a:t>Vyvolaná doprava </a:t>
            </a:r>
            <a:r>
              <a:rPr lang="cs-CZ" sz="3800" dirty="0" smtClean="0"/>
              <a:t>je závažným a často podceňovaným faktorovým okruhem. Je-li vedena </a:t>
            </a:r>
            <a:r>
              <a:rPr lang="cs-CZ" sz="3800" dirty="0" err="1" smtClean="0"/>
              <a:t>intravilánem</a:t>
            </a:r>
            <a:r>
              <a:rPr lang="cs-CZ" sz="3800" dirty="0" smtClean="0"/>
              <a:t> sídel, představuje při vyšších intenzitách (v součtu se stávající dopravní hustotou) výrazný zdroj zátěží pro obyvatelstvo znečišťováním ovzduší, hlukem a vibracemi, rizikem úrazů, zápachem a </a:t>
            </a:r>
            <a:r>
              <a:rPr lang="cs-CZ" sz="3800" dirty="0" err="1" smtClean="0"/>
              <a:t>stresogenním</a:t>
            </a:r>
            <a:r>
              <a:rPr lang="cs-CZ" sz="3800" dirty="0" smtClean="0"/>
              <a:t> vlivem.</a:t>
            </a:r>
          </a:p>
          <a:p>
            <a:pPr marL="742950" indent="-742950">
              <a:buFont typeface="+mj-lt"/>
              <a:buAutoNum type="arabicPeriod" startAt="5"/>
            </a:pPr>
            <a:r>
              <a:rPr lang="cs-CZ" sz="4200" b="1" dirty="0" smtClean="0"/>
              <a:t>Havárie</a:t>
            </a:r>
          </a:p>
          <a:p>
            <a:pPr marL="914400" lvl="1" indent="-514350"/>
            <a:r>
              <a:rPr lang="cs-CZ" sz="3800" dirty="0" smtClean="0"/>
              <a:t>Obávaným a v jednání s veřejností často konfliktním faktorem jsou možné provozní poruchy a havárie. </a:t>
            </a:r>
          </a:p>
          <a:p>
            <a:pPr marL="914400" lvl="1" indent="-514350"/>
            <a:r>
              <a:rPr lang="cs-CZ" sz="3800" dirty="0" smtClean="0"/>
              <a:t>Z hlediska vlivu na obyvatelstvo je ovšem nutno brát v úvahu pouze takové, jejichž účinky by pronikaly do obytných území v okolí podniku v intenzitách, které by ohrozily zdraví nebo dlouhodobě narušily pohodu. </a:t>
            </a:r>
          </a:p>
          <a:p>
            <a:pPr marL="914400" lvl="1" indent="-514350"/>
            <a:r>
              <a:rPr lang="cs-CZ" sz="3800" dirty="0" smtClean="0"/>
              <a:t>pravděpodobnost výskytu jednotlivých typů havárií při předpokládaných bezpečnostních opatřeních. Vždy je nutno se postarat o maximální dosažitelnou bezpečnost. 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cs-CZ" sz="4200" b="1" dirty="0" smtClean="0"/>
              <a:t>Psychosociální faktory</a:t>
            </a:r>
          </a:p>
          <a:p>
            <a:pPr marL="914400" lvl="1" indent="-514350">
              <a:buFont typeface="+mj-lt"/>
              <a:buAutoNum type="alphaLcPeriod"/>
            </a:pPr>
            <a:r>
              <a:rPr lang="cs-CZ" sz="3400" dirty="0" smtClean="0"/>
              <a:t>změna psychické pohody, </a:t>
            </a:r>
          </a:p>
          <a:p>
            <a:pPr marL="914400" lvl="1" indent="-514350">
              <a:buFont typeface="+mj-lt"/>
              <a:buAutoNum type="alphaLcPeriod"/>
            </a:pPr>
            <a:r>
              <a:rPr lang="cs-CZ" sz="3400" dirty="0" smtClean="0"/>
              <a:t>změna kvality života, </a:t>
            </a:r>
          </a:p>
          <a:p>
            <a:pPr marL="914400" lvl="1" indent="-514350">
              <a:buFont typeface="+mj-lt"/>
              <a:buAutoNum type="alphaLcPeriod"/>
            </a:pPr>
            <a:r>
              <a:rPr lang="cs-CZ" sz="3400" dirty="0" smtClean="0"/>
              <a:t>změna dostupnosti a úrovně rekreačních možností v sídlech a jejich okolí, </a:t>
            </a:r>
          </a:p>
          <a:p>
            <a:pPr marL="914400" lvl="1" indent="-514350">
              <a:buFont typeface="+mj-lt"/>
              <a:buAutoNum type="alphaLcPeriod"/>
            </a:pPr>
            <a:r>
              <a:rPr lang="cs-CZ" sz="3400" dirty="0" smtClean="0"/>
              <a:t>změna počtu pracovních příležitostí, </a:t>
            </a:r>
          </a:p>
          <a:p>
            <a:pPr marL="914400" lvl="1" indent="-514350">
              <a:buFont typeface="+mj-lt"/>
              <a:buAutoNum type="alphaLcPeriod"/>
            </a:pPr>
            <a:r>
              <a:rPr lang="cs-CZ" sz="3400" dirty="0" smtClean="0"/>
              <a:t>změna celkové hmotné úrovně a sociálně ekonomického rozvoje v posuzovaném regionu. </a:t>
            </a:r>
          </a:p>
          <a:p>
            <a:pPr marL="914400" lvl="1" indent="-514350"/>
            <a:r>
              <a:rPr lang="cs-CZ" sz="3400" dirty="0" smtClean="0"/>
              <a:t>Jsou v různé míře přítomny prakticky u všech typů staveb a mohou mít důsledky větší a významnější než mnohé vlivy chemické nebo fyzikální. Některé působí i pozitivně. </a:t>
            </a:r>
            <a:endParaRPr lang="cs-CZ" sz="3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4F81BD">
                    <a:lumMod val="75000"/>
                  </a:srgbClr>
                </a:solidFill>
              </a:rPr>
              <a:t>2. krok: Posouzení míry nebezpečnosti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None/>
            </a:pPr>
            <a:r>
              <a:rPr lang="cs-CZ" sz="3600" dirty="0" smtClean="0"/>
              <a:t>Přehled zdravotních účinků škodlivin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b="1" dirty="0" smtClean="0"/>
              <a:t>Dráždivé účinky</a:t>
            </a:r>
          </a:p>
          <a:p>
            <a:pPr marL="1314450" lvl="2" indent="-514350"/>
            <a:r>
              <a:rPr lang="cs-CZ" dirty="0" smtClean="0"/>
              <a:t>nejčastěji postihují kůži, oční spojivky a sliznice dýchacího a trávicího ústrojí. </a:t>
            </a:r>
          </a:p>
          <a:p>
            <a:pPr marL="1314450" lvl="2" indent="-514350"/>
            <a:r>
              <a:rPr lang="cs-CZ" dirty="0" smtClean="0"/>
              <a:t>Např. čpavek, oxid siřičitý, oxidy dusíku, chlor, výpary kyselin aj. Podobně mohou působit i fyzikální vlivy (např. UV záření). </a:t>
            </a:r>
          </a:p>
          <a:p>
            <a:pPr marL="1314450" lvl="2" indent="-514350"/>
            <a:r>
              <a:rPr lang="cs-CZ" dirty="0" smtClean="0"/>
              <a:t>Účinky se projevují obvykle jako zánětlivé změny, obtěžující nepříjemnými pocity a reakcemi jako je svědění, bolest, kýchání, kašlání, zvracení aj. Často jsou vyvolávány nízkými koncentracemi látek, které jsou při vyšších dávkách toxické.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b="1" dirty="0" smtClean="0"/>
              <a:t>Systémová toxicita</a:t>
            </a:r>
          </a:p>
          <a:p>
            <a:pPr marL="1314450" lvl="2" indent="-514350"/>
            <a:r>
              <a:rPr lang="cs-CZ" dirty="0" smtClean="0"/>
              <a:t>poškození orgánových systémů toxickými (jedovatými) látkami ("systémovými noxami"). </a:t>
            </a:r>
          </a:p>
          <a:p>
            <a:pPr marL="1314450" lvl="2" indent="-514350"/>
            <a:r>
              <a:rPr lang="cs-CZ" dirty="0" smtClean="0"/>
              <a:t>Rozlišujeme toxicitu: </a:t>
            </a:r>
          </a:p>
          <a:p>
            <a:pPr marL="1771650" lvl="3" indent="-514350"/>
            <a:r>
              <a:rPr lang="cs-CZ" dirty="0" smtClean="0"/>
              <a:t>akutní (po jednorázovém působení vyšší dávky), </a:t>
            </a:r>
          </a:p>
          <a:p>
            <a:pPr marL="1771650" lvl="3" indent="-514350"/>
            <a:r>
              <a:rPr lang="cs-CZ" dirty="0" smtClean="0"/>
              <a:t>subchronickou (po opakované expozici nižším dávkám dané látky v průběhu týdnů či měsíců) a </a:t>
            </a:r>
          </a:p>
          <a:p>
            <a:pPr marL="1771650" lvl="3" indent="-514350"/>
            <a:r>
              <a:rPr lang="cs-CZ" dirty="0" smtClean="0"/>
              <a:t>chronickou (při velmi dlouhých, po léta a případně i celoživotně trvajícím působení nízkých dávek). </a:t>
            </a:r>
          </a:p>
          <a:p>
            <a:pPr marL="1314450" lvl="2" indent="-514350"/>
            <a:r>
              <a:rPr lang="cs-CZ" dirty="0" smtClean="0"/>
              <a:t>Prahové látky: "práh expozice", tj. úroveň dávek, pod níž k žádnému poškození zdraví nedojde. </a:t>
            </a:r>
          </a:p>
          <a:p>
            <a:pPr marL="1314450" lvl="2" indent="-514350"/>
            <a:r>
              <a:rPr lang="cs-CZ" dirty="0" smtClean="0"/>
              <a:t>Toxicita chemických látek je obvykle vyjadřována střední smrtelnou dávkou (LD50 ), což je množství dané látky, přepočtené na 1 kg tělesné hmotnosti, které usmrcuje 50% exponovaných pokusných zvířat. </a:t>
            </a:r>
          </a:p>
          <a:p>
            <a:pPr marL="1314450" lvl="2" indent="-514350"/>
            <a:endParaRPr lang="cs-CZ" sz="25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669360"/>
          </a:xfrm>
        </p:spPr>
        <p:txBody>
          <a:bodyPr>
            <a:normAutofit fontScale="62500" lnSpcReduction="20000"/>
          </a:bodyPr>
          <a:lstStyle/>
          <a:p>
            <a:pPr marL="914400" lvl="1" indent="-514350">
              <a:buFont typeface="+mj-lt"/>
              <a:buAutoNum type="alphaLcParenR" startAt="3"/>
            </a:pPr>
            <a:r>
              <a:rPr lang="cs-CZ" b="1" dirty="0" smtClean="0"/>
              <a:t>Vývojová </a:t>
            </a:r>
            <a:r>
              <a:rPr lang="cs-CZ" b="1" dirty="0" smtClean="0"/>
              <a:t>(reprodukční) toxicita</a:t>
            </a:r>
          </a:p>
          <a:p>
            <a:pPr marL="1314450" lvl="2" indent="-514350"/>
            <a:r>
              <a:rPr lang="cs-CZ" dirty="0" smtClean="0"/>
              <a:t>poškozování lidské reprodukce (plození dětí). </a:t>
            </a:r>
          </a:p>
          <a:p>
            <a:pPr marL="1314450" lvl="2" indent="-514350"/>
            <a:r>
              <a:rPr lang="cs-CZ" b="1" i="1" dirty="0" smtClean="0"/>
              <a:t>Prahové</a:t>
            </a:r>
            <a:r>
              <a:rPr lang="cs-CZ" dirty="0" smtClean="0"/>
              <a:t>. Následky se statisticky mohou projevit:</a:t>
            </a:r>
          </a:p>
          <a:p>
            <a:pPr marL="1771650" lvl="3" indent="-514350"/>
            <a:r>
              <a:rPr lang="cs-CZ" dirty="0" smtClean="0"/>
              <a:t>zvýšeným výskytem vrozených vad </a:t>
            </a:r>
          </a:p>
          <a:p>
            <a:pPr marL="1771650" lvl="3" indent="-514350"/>
            <a:r>
              <a:rPr lang="cs-CZ" dirty="0" smtClean="0"/>
              <a:t>rostoucím počtem samovolných potratů</a:t>
            </a:r>
          </a:p>
          <a:p>
            <a:pPr marL="1771650" lvl="3" indent="-514350"/>
            <a:r>
              <a:rPr lang="cs-CZ" dirty="0" smtClean="0"/>
              <a:t>snížení plodnosti resp. rostoucí výskyt potíží s oplodněním. </a:t>
            </a:r>
          </a:p>
          <a:p>
            <a:pPr marL="1314450" lvl="2" indent="-514350"/>
            <a:r>
              <a:rPr lang="cs-CZ" dirty="0" smtClean="0"/>
              <a:t>genetické poškození</a:t>
            </a:r>
          </a:p>
          <a:p>
            <a:pPr marL="1771650" lvl="3" indent="-514350"/>
            <a:r>
              <a:rPr lang="cs-CZ" dirty="0" smtClean="0"/>
              <a:t>vyvolá nežádoucí změnu - </a:t>
            </a:r>
            <a:r>
              <a:rPr lang="cs-CZ" b="1" dirty="0" smtClean="0"/>
              <a:t>mutaci v genetické informaci zárodečných buněk (spermií a vajíček)</a:t>
            </a:r>
            <a:r>
              <a:rPr lang="cs-CZ" dirty="0" smtClean="0"/>
              <a:t>. </a:t>
            </a:r>
          </a:p>
          <a:p>
            <a:pPr marL="1771650" lvl="3" indent="-514350"/>
            <a:r>
              <a:rPr lang="cs-CZ" dirty="0" smtClean="0"/>
              <a:t>Pokud se později poškozené buňky podílejí na oplodnění, je vzniklý zárodek v různé míře poškozen, od lehkých vrozených vad až po neslučitelnost se životem a potrat.</a:t>
            </a:r>
          </a:p>
          <a:p>
            <a:pPr marL="1771650" lvl="3" indent="-514350"/>
            <a:r>
              <a:rPr lang="cs-CZ" dirty="0" smtClean="0"/>
              <a:t>Mezi látkami poškozujícími uvedeným způsobem dědičnou hmotu bývají uváděny některé </a:t>
            </a:r>
            <a:r>
              <a:rPr lang="cs-CZ" b="1" dirty="0" smtClean="0"/>
              <a:t>kovy a stopové prvky </a:t>
            </a:r>
            <a:r>
              <a:rPr lang="cs-CZ" dirty="0" smtClean="0"/>
              <a:t>(</a:t>
            </a:r>
            <a:r>
              <a:rPr lang="cs-CZ" dirty="0" err="1" smtClean="0"/>
              <a:t>Ag</a:t>
            </a:r>
            <a:r>
              <a:rPr lang="cs-CZ" dirty="0" smtClean="0"/>
              <a:t>, </a:t>
            </a:r>
            <a:r>
              <a:rPr lang="cs-CZ" dirty="0" err="1" smtClean="0"/>
              <a:t>Al</a:t>
            </a:r>
            <a:r>
              <a:rPr lang="cs-CZ" dirty="0" smtClean="0"/>
              <a:t>, As, Co, </a:t>
            </a:r>
            <a:r>
              <a:rPr lang="cs-CZ" dirty="0" err="1" smtClean="0"/>
              <a:t>Hg</a:t>
            </a:r>
            <a:r>
              <a:rPr lang="cs-CZ" dirty="0" smtClean="0"/>
              <a:t>, </a:t>
            </a:r>
            <a:r>
              <a:rPr lang="cs-CZ" dirty="0" err="1" smtClean="0"/>
              <a:t>Mn</a:t>
            </a:r>
            <a:r>
              <a:rPr lang="cs-CZ" dirty="0" smtClean="0"/>
              <a:t>, </a:t>
            </a:r>
            <a:r>
              <a:rPr lang="cs-CZ" dirty="0" err="1" smtClean="0"/>
              <a:t>Mo</a:t>
            </a:r>
            <a:r>
              <a:rPr lang="cs-CZ" dirty="0" smtClean="0"/>
              <a:t>, Ni, </a:t>
            </a:r>
            <a:r>
              <a:rPr lang="cs-CZ" dirty="0" err="1" smtClean="0"/>
              <a:t>Pb</a:t>
            </a:r>
            <a:r>
              <a:rPr lang="cs-CZ" dirty="0" smtClean="0"/>
              <a:t>, U, </a:t>
            </a:r>
            <a:r>
              <a:rPr lang="cs-CZ" dirty="0" err="1" smtClean="0"/>
              <a:t>Zn</a:t>
            </a:r>
            <a:r>
              <a:rPr lang="cs-CZ" dirty="0" smtClean="0"/>
              <a:t>), </a:t>
            </a:r>
            <a:r>
              <a:rPr lang="cs-CZ" b="1" dirty="0" smtClean="0"/>
              <a:t>insekticidy</a:t>
            </a:r>
            <a:r>
              <a:rPr lang="cs-CZ" dirty="0" smtClean="0"/>
              <a:t> (</a:t>
            </a:r>
            <a:r>
              <a:rPr lang="cs-CZ" dirty="0" err="1" smtClean="0"/>
              <a:t>lindan</a:t>
            </a:r>
            <a:r>
              <a:rPr lang="cs-CZ" dirty="0" smtClean="0"/>
              <a:t>, karbamáty, DDT a jeho deriváty, organofosfáty), </a:t>
            </a:r>
            <a:r>
              <a:rPr lang="cs-CZ" b="1" dirty="0" smtClean="0"/>
              <a:t>některé herbicidy, rodenticidy a fungicidy, průmyslové chemikálie</a:t>
            </a:r>
            <a:r>
              <a:rPr lang="cs-CZ" dirty="0" smtClean="0"/>
              <a:t> ( PBB, PCB, TCDD, hydraziny, některé monomery plastických hmot, PAU, </a:t>
            </a:r>
            <a:r>
              <a:rPr lang="cs-CZ" dirty="0" err="1" smtClean="0"/>
              <a:t>rozpustidla</a:t>
            </a:r>
            <a:r>
              <a:rPr lang="cs-CZ" dirty="0" smtClean="0"/>
              <a:t>), ze spotřebních produktů </a:t>
            </a:r>
            <a:r>
              <a:rPr lang="cs-CZ" b="1" dirty="0" smtClean="0"/>
              <a:t>alkohol</a:t>
            </a:r>
            <a:r>
              <a:rPr lang="cs-CZ" dirty="0" smtClean="0"/>
              <a:t>, některé </a:t>
            </a:r>
            <a:r>
              <a:rPr lang="cs-CZ" b="1" dirty="0" smtClean="0"/>
              <a:t>hasicí prostředky</a:t>
            </a:r>
            <a:r>
              <a:rPr lang="cs-CZ" dirty="0" smtClean="0"/>
              <a:t>, </a:t>
            </a:r>
            <a:r>
              <a:rPr lang="cs-CZ" b="1" dirty="0" smtClean="0"/>
              <a:t>modelovací hmoty</a:t>
            </a:r>
            <a:r>
              <a:rPr lang="cs-CZ" dirty="0" smtClean="0"/>
              <a:t>, některé </a:t>
            </a:r>
            <a:r>
              <a:rPr lang="cs-CZ" b="1" dirty="0" smtClean="0"/>
              <a:t>kontaminanty potravin </a:t>
            </a:r>
            <a:r>
              <a:rPr lang="cs-CZ" dirty="0" smtClean="0"/>
              <a:t>aj.). </a:t>
            </a:r>
          </a:p>
          <a:p>
            <a:pPr marL="1314450" lvl="2" indent="-514350"/>
            <a:r>
              <a:rPr lang="cs-CZ" dirty="0" err="1" smtClean="0"/>
              <a:t>embryotoxické</a:t>
            </a:r>
            <a:r>
              <a:rPr lang="cs-CZ" dirty="0" smtClean="0"/>
              <a:t>  poškození</a:t>
            </a:r>
          </a:p>
          <a:p>
            <a:pPr marL="1771650" lvl="3" indent="-514350"/>
            <a:r>
              <a:rPr lang="cs-CZ" dirty="0" smtClean="0"/>
              <a:t>poškozují vývoj zárodku resp. plodu v průběhu těhotenství. Např. alkohol a vyšší dávky radioaktivního záření, </a:t>
            </a:r>
            <a:r>
              <a:rPr lang="cs-CZ" dirty="0" err="1" smtClean="0"/>
              <a:t>metylrtuť</a:t>
            </a:r>
            <a:r>
              <a:rPr lang="cs-CZ" dirty="0" smtClean="0"/>
              <a:t>, olovo.</a:t>
            </a:r>
          </a:p>
          <a:p>
            <a:pPr marL="914400" lvl="1" indent="-514350">
              <a:buFont typeface="+mj-lt"/>
              <a:buAutoNum type="alphaLcParenR" startAt="3"/>
            </a:pPr>
            <a:r>
              <a:rPr lang="cs-CZ" b="1" dirty="0" err="1" smtClean="0"/>
              <a:t>Karcinogenita</a:t>
            </a:r>
            <a:endParaRPr lang="cs-CZ" b="1" dirty="0" smtClean="0"/>
          </a:p>
          <a:p>
            <a:pPr marL="1314450" lvl="2" indent="-514350"/>
            <a:r>
              <a:rPr lang="cs-CZ" dirty="0" smtClean="0"/>
              <a:t>Vývoj zhoubného nádoru (</a:t>
            </a:r>
            <a:r>
              <a:rPr lang="cs-CZ" dirty="0" err="1" smtClean="0"/>
              <a:t>karcinogenéze</a:t>
            </a:r>
            <a:r>
              <a:rPr lang="cs-CZ" dirty="0" smtClean="0"/>
              <a:t>) </a:t>
            </a:r>
          </a:p>
          <a:p>
            <a:pPr marL="1771650" lvl="3" indent="-514350"/>
            <a:r>
              <a:rPr lang="cs-CZ" dirty="0" smtClean="0"/>
              <a:t>je dlouhodobý proces, trvající vesměs 10­15 let a v některých případech i podstatně déle. Je zahájen změnou dědičné informace v jedné buňce (tzv. iniciací), vyvolanou zapůsobením karcinogenního (rakovinotvorného) faktoru. To bývá nejčastěji chemická látka (karcinogen), někdy ale též fyzikální vliv (záření UV, záření radioaktivní) nebo vzácněji i faktor biologický (virus, parazit).</a:t>
            </a:r>
          </a:p>
          <a:p>
            <a:pPr marL="1314450" lvl="2" indent="-514350"/>
            <a:r>
              <a:rPr lang="cs-CZ" b="1" i="1" dirty="0" smtClean="0"/>
              <a:t>Účinek je </a:t>
            </a:r>
            <a:r>
              <a:rPr lang="cs-CZ" b="1" i="1" dirty="0" err="1" smtClean="0"/>
              <a:t>bezprahový</a:t>
            </a:r>
            <a:r>
              <a:rPr lang="cs-CZ" dirty="0" smtClean="0"/>
              <a:t>, jakékoliv přijaté kvantum má za následek zvýšení pravděpodobnosti výskytu rakoviny Např.: některé kovy (</a:t>
            </a:r>
            <a:r>
              <a:rPr lang="cs-CZ" dirty="0" err="1" smtClean="0"/>
              <a:t>berylium</a:t>
            </a:r>
            <a:r>
              <a:rPr lang="cs-CZ" dirty="0" smtClean="0"/>
              <a:t>, kadmium) některé polycyklické aromatické uhlovodíky (</a:t>
            </a:r>
            <a:r>
              <a:rPr lang="cs-CZ" dirty="0" err="1" smtClean="0"/>
              <a:t>benzo</a:t>
            </a:r>
            <a:r>
              <a:rPr lang="cs-CZ" dirty="0" smtClean="0"/>
              <a:t>/a/</a:t>
            </a:r>
            <a:r>
              <a:rPr lang="cs-CZ" dirty="0" err="1" smtClean="0"/>
              <a:t>pyren</a:t>
            </a:r>
            <a:r>
              <a:rPr lang="cs-CZ" dirty="0" smtClean="0"/>
              <a:t>), od benzidinu odvozená barviva, kreosoty, krystalický křemen a polychlorované bifenyly. Valná většina karcinogenů kterým je obyvatelstvo nejčastěji vystaveno je obsažena v tabákovém kouři.</a:t>
            </a:r>
          </a:p>
          <a:p>
            <a:pPr marL="1314450" lvl="2" indent="-514350"/>
            <a:endParaRPr lang="cs-CZ" sz="25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669360"/>
          </a:xfrm>
        </p:spPr>
        <p:txBody>
          <a:bodyPr>
            <a:normAutofit fontScale="70000" lnSpcReduction="20000"/>
          </a:bodyPr>
          <a:lstStyle/>
          <a:p>
            <a:pPr marL="914400" lvl="1" indent="-514350">
              <a:buFont typeface="+mj-lt"/>
              <a:buAutoNum type="alphaLcParenR" startAt="5"/>
            </a:pPr>
            <a:r>
              <a:rPr lang="cs-CZ" b="1" dirty="0" smtClean="0"/>
              <a:t>Alergenní </a:t>
            </a:r>
            <a:r>
              <a:rPr lang="cs-CZ" b="1" dirty="0" smtClean="0"/>
              <a:t>stimulace</a:t>
            </a:r>
          </a:p>
          <a:p>
            <a:pPr marL="1314450" lvl="2" indent="-514350"/>
            <a:r>
              <a:rPr lang="cs-CZ" dirty="0" smtClean="0"/>
              <a:t>až na 20% celkové populace trpí alergií, tj. zvláštní imunologicky zprostředkovanou přecitlivělostí na některé látky z prostředí (alergeny). </a:t>
            </a:r>
          </a:p>
          <a:p>
            <a:pPr marL="1314450" lvl="2" indent="-514350"/>
            <a:r>
              <a:rPr lang="cs-CZ" dirty="0" smtClean="0"/>
              <a:t>Ke vzdušným alergenům patří většinou látky šířené ve vnitřním prostředí budov (prach z živočišné srsti a z peří, domácí prach se zbytky těl mikroskopických roztočů, </a:t>
            </a:r>
            <a:r>
              <a:rPr lang="cs-CZ" dirty="0" err="1" smtClean="0"/>
              <a:t>spóry</a:t>
            </a:r>
            <a:r>
              <a:rPr lang="cs-CZ" dirty="0" smtClean="0"/>
              <a:t> a vlákna plísní aj.). V zevním ovzduší se takto uplatňuje především pyl rostlin, a to jak bylin (trávy, jitrocel, šťovík, kopřiva aj.), tak stromů (líska, olše, topol, bříza aj.). Ve vztahu k hodnocení životního prostředí může proto mít v některých případech význam botanická skladba stromů a keřů v zájmovém území. Ve městech může být významným zdrojem alergenních pylů rumištní (ruderální) květena na zanedbaných plochách. </a:t>
            </a:r>
          </a:p>
          <a:p>
            <a:pPr marL="914400" lvl="1" indent="-514350">
              <a:buFont typeface="+mj-lt"/>
              <a:buAutoNum type="alphaLcParenR" startAt="5"/>
            </a:pPr>
            <a:r>
              <a:rPr lang="cs-CZ" b="1" dirty="0" smtClean="0"/>
              <a:t>Infekce, šíření parazitů</a:t>
            </a:r>
          </a:p>
          <a:p>
            <a:pPr marL="1314450" lvl="2" indent="-514350"/>
            <a:r>
              <a:rPr lang="cs-CZ" dirty="0" smtClean="0"/>
              <a:t>V souvislosti s některými provozy a jejich odpadními vodami se mohou do okolí šířit zárodky nakažlivých chorob nebo vajíčka parazitů (škrkavek aj.). Týká se to především nemocnic, a dále chovů hospodářských zvířat, provozů zpracovávajících živočišné materiály (jatky, koželužny, kafilérie aj.), čistíren odpadních vod aj. Riziko pro okolí se zde musí zamezit spolehlivou dezinfekcí.</a:t>
            </a:r>
          </a:p>
          <a:p>
            <a:pPr marL="1314450" lvl="2" indent="-514350"/>
            <a:r>
              <a:rPr lang="cs-CZ" dirty="0" smtClean="0"/>
              <a:t>Při stavbách blízkých lesním porostům je třeba brát v úvahu zda nejde o přírodní ohnisko (klíšťového zánětu mozku, </a:t>
            </a:r>
            <a:r>
              <a:rPr lang="cs-CZ" dirty="0" err="1" smtClean="0"/>
              <a:t>lymské</a:t>
            </a:r>
            <a:r>
              <a:rPr lang="cs-CZ" dirty="0" smtClean="0"/>
              <a:t> </a:t>
            </a:r>
            <a:r>
              <a:rPr lang="cs-CZ" dirty="0" err="1" smtClean="0"/>
              <a:t>borreliózy</a:t>
            </a:r>
            <a:r>
              <a:rPr lang="cs-CZ" dirty="0" smtClean="0"/>
              <a:t>).</a:t>
            </a:r>
          </a:p>
          <a:p>
            <a:pPr marL="914400" lvl="1" indent="-514350">
              <a:buFont typeface="+mj-lt"/>
              <a:buAutoNum type="alphaLcParenR" startAt="5"/>
            </a:pPr>
            <a:r>
              <a:rPr lang="cs-CZ" b="1" dirty="0" smtClean="0"/>
              <a:t>Rušivé účinky</a:t>
            </a:r>
          </a:p>
          <a:p>
            <a:pPr marL="1314450" lvl="2" indent="-514350"/>
            <a:r>
              <a:rPr lang="cs-CZ" dirty="0" smtClean="0"/>
              <a:t>Narušení psychické pohody, např.: denní a noční hluk, neurotizující vlivy, faktory vyvolávající duševní napětí nebo strach, apod.). </a:t>
            </a:r>
          </a:p>
          <a:p>
            <a:pPr marL="1314450" lvl="2" indent="-514350"/>
            <a:r>
              <a:rPr lang="cs-CZ" dirty="0" smtClean="0"/>
              <a:t>Možné důsledky:</a:t>
            </a:r>
          </a:p>
          <a:p>
            <a:pPr marL="1771650" lvl="3" indent="-514350"/>
            <a:r>
              <a:rPr lang="cs-CZ" dirty="0" smtClean="0"/>
              <a:t>Snížení kvality života</a:t>
            </a:r>
          </a:p>
          <a:p>
            <a:pPr marL="1771650" lvl="3" indent="-514350"/>
            <a:r>
              <a:rPr lang="cs-CZ" dirty="0" smtClean="0"/>
              <a:t>Ovlivnění zdraví. Při silnějším nebo dlouhodobém působení vyvolávají psychogenní stres, který rozkolísá hormonální hladinu a vychýlí některé funkce. Dochází tak k nežádoucím reakcím, zejména v systému cévním, nervovém a trávicím. Rušivé vlivy se tak mohou podílet na vzniku neuróz, vysokého krevního tlaku, ischemické srdeční choroby (infarktů), aterosklerózy, žaludečních a dvanáctníkových vředů aj. </a:t>
            </a:r>
          </a:p>
          <a:p>
            <a:pPr marL="1314450" lvl="2" indent="-514350"/>
            <a:endParaRPr lang="cs-CZ" sz="25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3200" dirty="0" smtClean="0">
                <a:solidFill>
                  <a:srgbClr val="4F81BD">
                    <a:lumMod val="75000"/>
                  </a:srgbClr>
                </a:solidFill>
              </a:rPr>
              <a:t>3. krok:</a:t>
            </a:r>
            <a:br>
              <a:rPr lang="cs-CZ" sz="3200" dirty="0" smtClean="0">
                <a:solidFill>
                  <a:srgbClr val="4F81BD">
                    <a:lumMod val="75000"/>
                  </a:srgbClr>
                </a:solidFill>
              </a:rPr>
            </a:br>
            <a:r>
              <a:rPr lang="cs-CZ" sz="2200" dirty="0" smtClean="0">
                <a:solidFill>
                  <a:srgbClr val="4F81BD">
                    <a:lumMod val="75000"/>
                  </a:srgbClr>
                </a:solidFill>
              </a:rPr>
              <a:t>Posouzení expozice obyvatel k jednotlivým zdravotně významným faktorům</a:t>
            </a:r>
            <a:endParaRPr lang="cs-CZ" sz="2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Autofit/>
          </a:bodyPr>
          <a:lstStyle/>
          <a:p>
            <a:pPr marL="514350" indent="-514350"/>
            <a:r>
              <a:rPr lang="cs-CZ" sz="1600" dirty="0" smtClean="0"/>
              <a:t>V tomto kroku odhadujeme, </a:t>
            </a:r>
            <a:r>
              <a:rPr lang="cs-CZ" sz="1600" b="1" dirty="0" smtClean="0"/>
              <a:t>zda a v jaké míře mohou chemické škodliviny pronikat do organismu lidí </a:t>
            </a:r>
            <a:r>
              <a:rPr lang="cs-CZ" sz="1600" dirty="0" smtClean="0"/>
              <a:t>v okolí stavby resp. jak budou tito lidé vystaveni vlivům fyzikálním, biologickým a psychosociálním.</a:t>
            </a:r>
          </a:p>
          <a:p>
            <a:pPr marL="514350" indent="-514350"/>
            <a:r>
              <a:rPr lang="cs-CZ" sz="1600" dirty="0" smtClean="0"/>
              <a:t>Nelze totiž vycházet z představy, že výskyt škodliviny v ovzduší automaticky znamená i zátěž obyvatelstva, podmínkou je její pronikání do organismu. </a:t>
            </a:r>
          </a:p>
          <a:p>
            <a:pPr marL="514350" indent="-514350"/>
            <a:r>
              <a:rPr lang="cs-CZ" sz="1600" dirty="0" smtClean="0"/>
              <a:t>U všech vlivů posuzuje nejen přínos projektovaných nových zdrojů, ale </a:t>
            </a:r>
            <a:r>
              <a:rPr lang="cs-CZ" sz="1600" b="1" dirty="0" smtClean="0"/>
              <a:t>vždy i jejich součet se stávajícím pozadím</a:t>
            </a:r>
            <a:r>
              <a:rPr lang="cs-CZ" sz="1600" dirty="0" smtClean="0"/>
              <a:t> (při nulové variantě), tedy celkové vlivy (imise), jejichž úroveň je rozhodující pro výsledek hodnocení.</a:t>
            </a:r>
          </a:p>
          <a:p>
            <a:pPr marL="514350" indent="-514350"/>
            <a:r>
              <a:rPr lang="cs-CZ" sz="1600" dirty="0" smtClean="0"/>
              <a:t>Předpokladem kvalitního hodnocení expozice je co nejpřesnější </a:t>
            </a:r>
            <a:r>
              <a:rPr lang="cs-CZ" sz="1600" b="1" dirty="0" smtClean="0"/>
              <a:t>znalost imisí</a:t>
            </a:r>
            <a:r>
              <a:rPr lang="cs-CZ" sz="1600" dirty="0" smtClean="0"/>
              <a:t>, jejich průměru, kolísání a trvání. Málokdy máme možnost je ověřit přímým měřením, většinou jsme odkázáni na matematické modely (rozptylové studie, hlukové studie apod.).</a:t>
            </a:r>
          </a:p>
          <a:p>
            <a:pPr marL="514350" indent="-514350"/>
            <a:r>
              <a:rPr lang="cs-CZ" sz="1600" dirty="0" smtClean="0"/>
              <a:t>Úkolem posuzovatele je celkově </a:t>
            </a:r>
            <a:r>
              <a:rPr lang="cs-CZ" sz="1600" b="1" dirty="0" smtClean="0"/>
              <a:t>zhodnotit současné a budoucí expozice co do druhu, povahy,velikosti a trvání. </a:t>
            </a:r>
          </a:p>
          <a:p>
            <a:pPr marL="514350" indent="-514350"/>
            <a:r>
              <a:rPr lang="cs-CZ" sz="1600" dirty="0" smtClean="0"/>
              <a:t>Postup hodnocení expozice je v principu shodný pro škodliviny </a:t>
            </a:r>
            <a:r>
              <a:rPr lang="cs-CZ" sz="1600" b="1" dirty="0" smtClean="0"/>
              <a:t>prahové</a:t>
            </a:r>
            <a:r>
              <a:rPr lang="cs-CZ" sz="1600" dirty="0" smtClean="0"/>
              <a:t> (systémové a vývojové toxické látky) i </a:t>
            </a:r>
            <a:r>
              <a:rPr lang="cs-CZ" sz="1600" b="1" dirty="0" err="1" smtClean="0"/>
              <a:t>bezprahové</a:t>
            </a:r>
            <a:r>
              <a:rPr lang="cs-CZ" sz="1600" dirty="0" smtClean="0"/>
              <a:t> (karcinogenní látky). U karcinogenů však posuzování expozice směřuje vždy k odhadu celoživotní průměrné denní dávky LADD (</a:t>
            </a:r>
            <a:r>
              <a:rPr lang="cs-CZ" sz="1600" dirty="0" err="1" smtClean="0"/>
              <a:t>Lifeteme</a:t>
            </a:r>
            <a:r>
              <a:rPr lang="cs-CZ" sz="1600" dirty="0" smtClean="0"/>
              <a:t> </a:t>
            </a:r>
            <a:r>
              <a:rPr lang="cs-CZ" sz="1600" dirty="0" err="1" smtClean="0"/>
              <a:t>Average</a:t>
            </a:r>
            <a:r>
              <a:rPr lang="cs-CZ" sz="1600" dirty="0" smtClean="0"/>
              <a:t> </a:t>
            </a:r>
            <a:r>
              <a:rPr lang="cs-CZ" sz="1600" dirty="0" err="1" smtClean="0"/>
              <a:t>Daily</a:t>
            </a:r>
            <a:r>
              <a:rPr lang="cs-CZ" sz="1600" dirty="0" smtClean="0"/>
              <a:t> </a:t>
            </a:r>
            <a:r>
              <a:rPr lang="cs-CZ" sz="1600" dirty="0" err="1" smtClean="0"/>
              <a:t>Dose</a:t>
            </a:r>
            <a:r>
              <a:rPr lang="cs-CZ" sz="1600" dirty="0" smtClean="0"/>
              <a:t>), počítané obvykle za 70 let, resp. k odhadu celoživotně působící průměrné koncentrace.</a:t>
            </a:r>
            <a:endParaRPr lang="cs-CZ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1144</TotalTime>
  <Words>1590</Words>
  <Application>Microsoft Office PowerPoint</Application>
  <PresentationFormat>Předvádění na obrazovce (4:3)</PresentationFormat>
  <Paragraphs>137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Z X 5 0 4      H   o   d   n   o   c   e   n   í       v   l   i   v   ů       n   a       ž   i   v   o   t   n   í       p   r   o   s   t   ř   e   d   í</vt:lpstr>
      <vt:lpstr>Metodický postup</vt:lpstr>
      <vt:lpstr>Významné zdravotní vlivy</vt:lpstr>
      <vt:lpstr>1. krok: Identifikace zdravotně významných vlivů</vt:lpstr>
      <vt:lpstr>Snímek 5</vt:lpstr>
      <vt:lpstr>2. krok: Posouzení míry nebezpečnosti</vt:lpstr>
      <vt:lpstr>Snímek 7</vt:lpstr>
      <vt:lpstr>Snímek 8</vt:lpstr>
      <vt:lpstr>3. krok: Posouzení expozice obyvatel k jednotlivým zdravotně významným faktorům</vt:lpstr>
      <vt:lpstr>4. krok: Predikce zdravotního dopadu (rizika)</vt:lpstr>
      <vt:lpstr>5. krok: Návrh ochranných opatření</vt:lpstr>
      <vt:lpstr>6. krok: Vyhodnocení, interpretace výsledků</vt:lpstr>
      <vt:lpstr>Snímek 13</vt:lpstr>
      <vt:lpstr>Vlivy na hmotný majetek a kulturní památky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Hodnocení vlivů na životní prostředí</dc:title>
  <dc:creator>Stanislav Cetkovsky Mgr.</dc:creator>
  <cp:lastModifiedBy>Stanislav Cetkovsky Mgr.</cp:lastModifiedBy>
  <cp:revision>49</cp:revision>
  <dcterms:modified xsi:type="dcterms:W3CDTF">2011-04-01T15:05:35Z</dcterms:modified>
</cp:coreProperties>
</file>