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289" r:id="rId4"/>
    <p:sldId id="274" r:id="rId5"/>
    <p:sldId id="301" r:id="rId6"/>
    <p:sldId id="293" r:id="rId7"/>
    <p:sldId id="296" r:id="rId8"/>
    <p:sldId id="295" r:id="rId9"/>
    <p:sldId id="294" r:id="rId10"/>
    <p:sldId id="292" r:id="rId11"/>
    <p:sldId id="297" r:id="rId12"/>
    <p:sldId id="298" r:id="rId13"/>
    <p:sldId id="299" r:id="rId14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20.3.2011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20.3.2011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geoportal2.uhul.cz/" TargetMode="External"/><Relationship Id="rId2" Type="http://schemas.openxmlformats.org/officeDocument/2006/relationships/hyperlink" Target="http://geoportal.cenia.cz/mapmaker/MapWin.aspx?M_Site=cenia&amp;M_Lang=c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eology.cz/extran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chmi.cz/files/portal/docs/uoco/isko/index/actual_hour_data_CZ.html" TargetMode="External"/><Relationship Id="rId2" Type="http://schemas.openxmlformats.org/officeDocument/2006/relationships/hyperlink" Target="http://portal.chmi.cz/portal/dt?action=content&amp;provider=JSPTabContaine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uv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3265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cs-CZ" sz="1800" b="1" dirty="0" smtClean="0"/>
              <a:t>Z X 5 0 4      H   o   d   n   o   c   e   n   í       v   l   i   v   ů       n   a       ž   i   v   o   t   n   í       p   r   o   s   t   ř   e   d   í</a:t>
            </a:r>
            <a:endParaRPr lang="cs-CZ" sz="1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5733256"/>
            <a:ext cx="9144000" cy="1124744"/>
          </a:xfrm>
          <a:solidFill>
            <a:schemeClr val="bg1"/>
          </a:solidFill>
        </p:spPr>
        <p:txBody>
          <a:bodyPr>
            <a:normAutofit fontScale="85000" lnSpcReduction="10000"/>
          </a:bodyPr>
          <a:lstStyle/>
          <a:p>
            <a:pPr marL="514350" indent="-514350"/>
            <a:r>
              <a:rPr lang="cs-CZ" sz="3100" dirty="0" smtClean="0"/>
              <a:t>Vyhodnocování rozsahu (velikosti) a významnosti vlivů záměrů na </a:t>
            </a:r>
            <a:r>
              <a:rPr lang="cs-CZ" sz="3100" b="1" dirty="0" smtClean="0">
                <a:solidFill>
                  <a:schemeClr val="tx1"/>
                </a:solidFill>
              </a:rPr>
              <a:t>ovzduší a klima, vody, půdu a horninové prostředí</a:t>
            </a:r>
            <a:endParaRPr lang="cs-CZ" sz="31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6" y="404664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Půdy a horninové prostředí</a:t>
            </a:r>
            <a:endParaRPr kumimoji="0" lang="cs-CZ" sz="4000" b="1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" y="2276872"/>
            <a:ext cx="8229600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257300" marR="0" lvl="2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3285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000" dirty="0" smtClean="0"/>
              <a:t>Kritéria pro vyhodnocení vlivu záměrů zahrnují:</a:t>
            </a:r>
          </a:p>
          <a:p>
            <a:pPr algn="ctr">
              <a:buNone/>
            </a:pPr>
            <a:r>
              <a:rPr lang="cs-CZ" sz="2000" b="1" i="1" dirty="0" smtClean="0"/>
              <a:t>horninové prostředí – půdu – podzemní vodu a vzduch </a:t>
            </a:r>
          </a:p>
          <a:p>
            <a:pPr algn="ctr">
              <a:buNone/>
            </a:pPr>
            <a:r>
              <a:rPr lang="cs-CZ" sz="2000" u="sng" dirty="0" smtClean="0"/>
              <a:t>jsou ve vzájemné interakci</a:t>
            </a:r>
          </a:p>
          <a:p>
            <a:r>
              <a:rPr lang="cs-CZ" sz="2000" dirty="0" smtClean="0"/>
              <a:t>Obecná kritéria hodnocení rozsahu vlivu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400" dirty="0" smtClean="0"/>
              <a:t>Dle plošného a hloubkového rozšíření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400" dirty="0" smtClean="0"/>
              <a:t>Charakteru postižené oblasti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400" dirty="0" smtClean="0"/>
              <a:t>Doba trvání, frekvence vlivu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400" dirty="0" smtClean="0"/>
              <a:t>Možnost a cena eliminace vlivu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400" dirty="0" smtClean="0"/>
              <a:t>Územní limity (ÚP, stupeň a charakter ochran)</a:t>
            </a:r>
          </a:p>
          <a:p>
            <a:r>
              <a:rPr lang="cs-CZ" sz="2000" dirty="0" smtClean="0"/>
              <a:t>Obecná kritéria významnosti vlivů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400" dirty="0" smtClean="0"/>
              <a:t>Přímé ohrožení zdraví lidí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400" dirty="0" smtClean="0"/>
              <a:t>Ztráta obydlí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400" dirty="0" smtClean="0"/>
              <a:t>Ohrožení horninového prostředí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400" dirty="0" smtClean="0"/>
              <a:t>Ohrožení zdrojů podzemních vod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400" dirty="0" smtClean="0"/>
              <a:t>Zničení, poškození infrastruktury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400" dirty="0" smtClean="0"/>
              <a:t>Zničení, ohrožení neobnovitelných </a:t>
            </a:r>
            <a:r>
              <a:rPr lang="cs-CZ" sz="1400" dirty="0" err="1" smtClean="0"/>
              <a:t>surovinnových</a:t>
            </a:r>
            <a:r>
              <a:rPr lang="cs-CZ" sz="1400" dirty="0" smtClean="0"/>
              <a:t> zdrojů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400" dirty="0" smtClean="0"/>
              <a:t>Změna krajinného rázu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400" dirty="0" smtClean="0"/>
              <a:t>Ohrožení vlastní stavby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Katalog kritérií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184576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Ochranná pásma</a:t>
            </a:r>
          </a:p>
          <a:p>
            <a:pPr marL="857250" lvl="1" indent="-457200" algn="just"/>
            <a:r>
              <a:rPr lang="cs-CZ" sz="1400" dirty="0" smtClean="0"/>
              <a:t>Zásah do dobývacího prostoru nebo chráněného ložiskového území</a:t>
            </a:r>
          </a:p>
          <a:p>
            <a:pPr marL="857250" lvl="1" indent="-457200" algn="just"/>
            <a:r>
              <a:rPr lang="cs-CZ" sz="1400" dirty="0" smtClean="0"/>
              <a:t>Zásah do CHOPAV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Geodynamická kritéria</a:t>
            </a:r>
          </a:p>
          <a:p>
            <a:pPr marL="857250" lvl="1" indent="-457200" algn="just"/>
            <a:r>
              <a:rPr lang="cs-CZ" sz="1400" dirty="0" smtClean="0"/>
              <a:t>Riziko narušení geodynamických podmínek (sesuvy, poddolování)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Hydrogeologická kritéria</a:t>
            </a:r>
          </a:p>
          <a:p>
            <a:pPr marL="857250" lvl="1" indent="-457200" algn="just"/>
            <a:r>
              <a:rPr lang="cs-CZ" sz="1400" dirty="0" smtClean="0"/>
              <a:t>Narušení kolektorů podzemní vody</a:t>
            </a:r>
          </a:p>
          <a:p>
            <a:pPr marL="857250" lvl="1" indent="-457200" algn="just"/>
            <a:r>
              <a:rPr lang="cs-CZ" sz="1400" dirty="0" smtClean="0"/>
              <a:t>Vliv na chemismus podzemních vod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Lokalizace v záplavovém území</a:t>
            </a:r>
          </a:p>
          <a:p>
            <a:pPr marL="857250" lvl="1" indent="-457200" algn="just"/>
            <a:r>
              <a:rPr lang="cs-CZ" sz="1400" dirty="0" smtClean="0"/>
              <a:t>Riziko kontaminace povrchových vod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Redepozice horninového prostředí</a:t>
            </a:r>
          </a:p>
          <a:p>
            <a:pPr marL="857250" lvl="1" indent="-457200" algn="just"/>
            <a:r>
              <a:rPr lang="cs-CZ" sz="1400" dirty="0" smtClean="0"/>
              <a:t>Skrývka, hlušina, </a:t>
            </a:r>
            <a:r>
              <a:rPr lang="cs-CZ" sz="1400" dirty="0" err="1" smtClean="0"/>
              <a:t>odvaly</a:t>
            </a:r>
            <a:r>
              <a:rPr lang="cs-CZ" sz="1400" dirty="0" smtClean="0"/>
              <a:t>, haldy, odkaliště</a:t>
            </a:r>
            <a:endParaRPr lang="cs-CZ" sz="14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Vlivy na půdu</a:t>
            </a:r>
          </a:p>
          <a:p>
            <a:pPr marL="857250" lvl="1" indent="-457200" algn="just"/>
            <a:r>
              <a:rPr lang="cs-CZ" sz="1400" dirty="0" smtClean="0"/>
              <a:t>Velikost záboru, třída ochrany půdy</a:t>
            </a:r>
          </a:p>
          <a:p>
            <a:pPr marL="857250" lvl="1" indent="-457200" algn="just"/>
            <a:r>
              <a:rPr lang="cs-CZ" sz="1400" dirty="0" smtClean="0"/>
              <a:t>Změna kvality ZPF (pokles bonity), změna produkčního potenciálu PUPFL</a:t>
            </a:r>
          </a:p>
          <a:p>
            <a:pPr marL="857250" lvl="1" indent="-457200" algn="just"/>
            <a:r>
              <a:rPr lang="cs-CZ" sz="1400" dirty="0" smtClean="0"/>
              <a:t>Riziko kontaminace, intoxikace </a:t>
            </a:r>
            <a:r>
              <a:rPr lang="cs-CZ" sz="1400" dirty="0" smtClean="0"/>
              <a:t>půdy (těžké kovy, PCB, pesticidy apod.)</a:t>
            </a:r>
          </a:p>
          <a:p>
            <a:pPr marL="857250" lvl="1" indent="-457200" algn="just"/>
            <a:r>
              <a:rPr lang="cs-CZ" sz="1400" dirty="0" smtClean="0"/>
              <a:t>Vliv na erozi (vodní, větrná)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457200" indent="-457200" algn="just">
              <a:buFont typeface="+mj-lt"/>
              <a:buAutoNum type="arabicPeriod" startAt="7"/>
            </a:pPr>
            <a:r>
              <a:rPr lang="cs-CZ" sz="2000" dirty="0" smtClean="0"/>
              <a:t>Radonová </a:t>
            </a:r>
            <a:r>
              <a:rPr lang="cs-CZ" sz="2000" dirty="0" err="1" smtClean="0"/>
              <a:t>emanance</a:t>
            </a:r>
            <a:endParaRPr lang="cs-CZ" sz="2000" dirty="0" smtClean="0"/>
          </a:p>
          <a:p>
            <a:pPr marL="857250" lvl="1" indent="-457200" algn="just"/>
            <a:r>
              <a:rPr lang="cs-CZ" sz="1400" dirty="0" smtClean="0"/>
              <a:t>Riziko pronikání radonu z podloží</a:t>
            </a:r>
          </a:p>
          <a:p>
            <a:pPr marL="457200" indent="-457200" algn="just">
              <a:buFont typeface="+mj-lt"/>
              <a:buAutoNum type="arabicPeriod" startAt="7"/>
            </a:pPr>
            <a:r>
              <a:rPr lang="cs-CZ" sz="2000" dirty="0" smtClean="0"/>
              <a:t>Seismicita</a:t>
            </a:r>
          </a:p>
          <a:p>
            <a:pPr marL="857250" lvl="1" indent="-457200" algn="just"/>
            <a:r>
              <a:rPr lang="cs-CZ" sz="1400" dirty="0" smtClean="0"/>
              <a:t>Riziko statického narušení obytných a provozních budov způsobené umělými otřesy</a:t>
            </a:r>
          </a:p>
          <a:p>
            <a:pPr marL="457200" indent="-457200" algn="just">
              <a:buFont typeface="+mj-lt"/>
              <a:buAutoNum type="arabicPeriod" startAt="7"/>
            </a:pPr>
            <a:r>
              <a:rPr lang="cs-CZ" sz="2000" dirty="0" smtClean="0"/>
              <a:t>Racionální využití přírodních nerostných zdrojů</a:t>
            </a:r>
          </a:p>
          <a:p>
            <a:pPr marL="857250" lvl="1" indent="-457200" algn="just"/>
            <a:r>
              <a:rPr lang="cs-CZ" sz="1400" dirty="0" smtClean="0"/>
              <a:t>Ovlivnění využitelnosti přírodního zdroje</a:t>
            </a:r>
          </a:p>
          <a:p>
            <a:pPr marL="457200" indent="-457200" algn="just">
              <a:buFont typeface="+mj-lt"/>
              <a:buAutoNum type="arabicPeriod" startAt="7"/>
            </a:pPr>
            <a:r>
              <a:rPr lang="cs-CZ" sz="2000" dirty="0" smtClean="0"/>
              <a:t>Staré zátěže</a:t>
            </a:r>
          </a:p>
          <a:p>
            <a:pPr marL="857250" lvl="1" indent="-457200" algn="just"/>
            <a:r>
              <a:rPr lang="cs-CZ" sz="1400" dirty="0" smtClean="0"/>
              <a:t>Vliv na aktivaci staré zátěže</a:t>
            </a:r>
          </a:p>
          <a:p>
            <a:pPr marL="457200" indent="-457200" algn="just">
              <a:buFont typeface="+mj-lt"/>
              <a:buAutoNum type="arabicPeriod" startAt="7"/>
            </a:pPr>
            <a:r>
              <a:rPr lang="cs-CZ" sz="2000" dirty="0" smtClean="0"/>
              <a:t>Významné geologické </a:t>
            </a:r>
            <a:r>
              <a:rPr lang="cs-CZ" sz="2000" dirty="0" smtClean="0"/>
              <a:t>lokality</a:t>
            </a:r>
          </a:p>
          <a:p>
            <a:pPr marL="857250" lvl="1" indent="-457200" algn="just"/>
            <a:r>
              <a:rPr lang="cs-CZ" sz="1400" dirty="0" smtClean="0"/>
              <a:t>Ohrožení/ narušení/ zničení významné geologické lokality (mineralogicky, paleontologicky)</a:t>
            </a:r>
            <a:endParaRPr lang="cs-CZ" sz="1400" dirty="0" smtClean="0"/>
          </a:p>
          <a:p>
            <a:pPr marL="457200" indent="-457200" algn="just">
              <a:buFont typeface="+mj-lt"/>
              <a:buAutoNum type="arabicPeriod" startAt="7"/>
            </a:pPr>
            <a:r>
              <a:rPr lang="cs-CZ" sz="2000" dirty="0" smtClean="0"/>
              <a:t>Faktory užitné hodnoty </a:t>
            </a:r>
            <a:r>
              <a:rPr lang="cs-CZ" sz="2000" dirty="0" smtClean="0"/>
              <a:t>půd</a:t>
            </a:r>
          </a:p>
          <a:p>
            <a:pPr marL="857250" lvl="1" indent="-457200" algn="just"/>
            <a:r>
              <a:rPr lang="cs-CZ" sz="1400" dirty="0" smtClean="0"/>
              <a:t>Vliv na fyzikální a chemické vlastnosti půd (zrnitost, pH, vodní režim, sorpční vlastnosti atd.) – dáno např. z důvodů použití těžké mechanizace</a:t>
            </a:r>
            <a:endParaRPr lang="cs-CZ" sz="1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Zdroje dat a informací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3024336"/>
          </a:xfrm>
        </p:spPr>
        <p:txBody>
          <a:bodyPr>
            <a:normAutofit/>
          </a:bodyPr>
          <a:lstStyle/>
          <a:p>
            <a:pPr marL="457200" indent="-457200" algn="just"/>
            <a:r>
              <a:rPr lang="cs-CZ" sz="2400" dirty="0" smtClean="0"/>
              <a:t>Např.:</a:t>
            </a:r>
          </a:p>
          <a:p>
            <a:pPr marL="857250" lvl="1" indent="-457200" algn="just"/>
            <a:r>
              <a:rPr lang="cs-CZ" sz="2000" dirty="0" smtClean="0">
                <a:hlinkClick r:id="rId2"/>
              </a:rPr>
              <a:t>Geoportál CENIA</a:t>
            </a:r>
            <a:endParaRPr lang="cs-CZ" sz="2000" dirty="0" smtClean="0"/>
          </a:p>
          <a:p>
            <a:pPr marL="857250" lvl="1" indent="-457200" algn="just"/>
            <a:r>
              <a:rPr lang="cs-CZ" sz="2000" dirty="0" smtClean="0"/>
              <a:t>VÚMOP – mapy BPEJ</a:t>
            </a:r>
          </a:p>
          <a:p>
            <a:pPr marL="857250" lvl="1" indent="-457200" algn="just"/>
            <a:r>
              <a:rPr lang="cs-CZ" sz="2000" dirty="0" smtClean="0">
                <a:hlinkClick r:id="rId3"/>
              </a:rPr>
              <a:t>ÚHÚL – mapy lesních půd, stanovištní mapy</a:t>
            </a:r>
            <a:endParaRPr lang="cs-CZ" sz="2000" dirty="0" smtClean="0"/>
          </a:p>
          <a:p>
            <a:pPr marL="857250" lvl="1" indent="-457200" algn="just"/>
            <a:r>
              <a:rPr lang="cs-CZ" sz="2000" dirty="0" smtClean="0">
                <a:hlinkClick r:id="rId4"/>
              </a:rPr>
              <a:t>ČGS – geologické mapy</a:t>
            </a:r>
            <a:endParaRPr lang="cs-CZ" sz="2000" dirty="0" smtClean="0"/>
          </a:p>
          <a:p>
            <a:pPr marL="857250" lvl="1" indent="-457200" algn="just"/>
            <a:r>
              <a:rPr lang="cs-CZ" sz="2000" dirty="0" smtClean="0"/>
              <a:t>Státní správa (KÚ, ORP)</a:t>
            </a:r>
          </a:p>
          <a:p>
            <a:pPr marL="857250" lvl="1" indent="-457200" algn="just">
              <a:buNone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6" y="404664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cs-CZ" sz="4000" b="1" dirty="0" smtClean="0">
                <a:solidFill>
                  <a:schemeClr val="accent1">
                    <a:lumMod val="75000"/>
                  </a:schemeClr>
                </a:solidFill>
              </a:rPr>
              <a:t>Ovzduší a klima</a:t>
            </a:r>
            <a:endParaRPr kumimoji="0" lang="cs-CZ" sz="4000" b="1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" y="2276872"/>
            <a:ext cx="8229600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257300" marR="0" lvl="2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39248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Obecná kritéria hodnocení významnosti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600" dirty="0" smtClean="0"/>
              <a:t>Volba výpočetního modelu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600" dirty="0" smtClean="0"/>
              <a:t>Volba a dostupnost vstupních dat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600" dirty="0" err="1" smtClean="0"/>
              <a:t>Pozaďové</a:t>
            </a:r>
            <a:r>
              <a:rPr lang="cs-CZ" sz="1600" dirty="0" smtClean="0"/>
              <a:t> znečištění ovzduší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600" dirty="0" smtClean="0"/>
              <a:t>Interpretace výsledků a stanovení významnosti zdroje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Limity znečišťujících látek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fontScale="92500" lnSpcReduction="10000"/>
          </a:bodyPr>
          <a:lstStyle/>
          <a:p>
            <a:pPr marL="457200" lvl="1" indent="-457200" algn="just">
              <a:buFont typeface="Arial" pitchFamily="34" charset="0"/>
              <a:buChar char="•"/>
            </a:pPr>
            <a:r>
              <a:rPr lang="cs-CZ" sz="2000" b="1" dirty="0" smtClean="0"/>
              <a:t>Emisní limity</a:t>
            </a:r>
            <a:endParaRPr lang="cs-CZ" sz="1200" b="1" i="1" dirty="0" smtClean="0"/>
          </a:p>
          <a:p>
            <a:pPr marL="857250" lvl="1" indent="-457200" algn="just"/>
            <a:r>
              <a:rPr lang="cs-CZ" sz="1600" dirty="0" smtClean="0"/>
              <a:t>Obecný</a:t>
            </a:r>
            <a:r>
              <a:rPr lang="cs-CZ" sz="1600" dirty="0" smtClean="0"/>
              <a:t>, </a:t>
            </a:r>
            <a:r>
              <a:rPr lang="cs-CZ" sz="1600" dirty="0" smtClean="0"/>
              <a:t>specifický EL pro:</a:t>
            </a:r>
            <a:endParaRPr lang="cs-CZ" sz="1400" dirty="0" smtClean="0"/>
          </a:p>
          <a:p>
            <a:pPr marL="1257300" lvl="2" indent="-457200" algn="just"/>
            <a:r>
              <a:rPr lang="cs-CZ" sz="1200" dirty="0" smtClean="0"/>
              <a:t>spalovací stacionární zdroje, </a:t>
            </a:r>
          </a:p>
          <a:p>
            <a:pPr marL="1257300" lvl="2" indent="-457200" algn="just"/>
            <a:r>
              <a:rPr lang="cs-CZ" sz="1200" dirty="0" smtClean="0"/>
              <a:t>ostatní stacionární zdroje, </a:t>
            </a:r>
          </a:p>
          <a:p>
            <a:pPr marL="1257300" lvl="2" indent="-457200" algn="just"/>
            <a:r>
              <a:rPr lang="cs-CZ" sz="1200" dirty="0" smtClean="0"/>
              <a:t>spalovny odpadu, </a:t>
            </a:r>
          </a:p>
          <a:p>
            <a:pPr marL="857250" lvl="1" indent="-457200" algn="just"/>
            <a:r>
              <a:rPr lang="cs-CZ" sz="1600" dirty="0" smtClean="0"/>
              <a:t>Přípustná tmavost kouře (stupnice 0 – 5)</a:t>
            </a:r>
          </a:p>
          <a:p>
            <a:pPr marL="857250" lvl="1" indent="-457200" algn="just"/>
            <a:r>
              <a:rPr lang="cs-CZ" sz="1600" dirty="0" smtClean="0"/>
              <a:t>Pachové číslo (čichový vjem), pachová jednotka (hm. koncentrace v odpadním plynu)</a:t>
            </a:r>
            <a:endParaRPr lang="cs-CZ" sz="1600" dirty="0" smtClean="0"/>
          </a:p>
          <a:p>
            <a:pPr marL="457200" indent="-457200" algn="just"/>
            <a:r>
              <a:rPr lang="cs-CZ" sz="2000" b="1" dirty="0" smtClean="0"/>
              <a:t>Imisní limity</a:t>
            </a:r>
            <a:endParaRPr lang="cs-CZ" sz="1200" b="1" dirty="0" smtClean="0"/>
          </a:p>
          <a:p>
            <a:pPr marL="857250" lvl="1" indent="-457200" algn="just"/>
            <a:r>
              <a:rPr lang="cs-CZ" sz="1600" dirty="0" smtClean="0"/>
              <a:t>Vyjádřen hmotnostní koncentrací znečišťující látky v </a:t>
            </a:r>
            <a:r>
              <a:rPr lang="cs-CZ" sz="1600" dirty="0" smtClean="0"/>
              <a:t>ovzduší </a:t>
            </a:r>
            <a:r>
              <a:rPr lang="cs-CZ" sz="1600" dirty="0" smtClean="0"/>
              <a:t>(</a:t>
            </a:r>
            <a:r>
              <a:rPr lang="cs-CZ" sz="1600" dirty="0" smtClean="0">
                <a:sym typeface="Symbol"/>
              </a:rPr>
              <a:t>g/</a:t>
            </a:r>
            <a:r>
              <a:rPr lang="cs-CZ" sz="1600" dirty="0" smtClean="0"/>
              <a:t>m</a:t>
            </a:r>
            <a:r>
              <a:rPr lang="cs-CZ" sz="1600" baseline="30000" dirty="0" smtClean="0"/>
              <a:t>3</a:t>
            </a:r>
            <a:r>
              <a:rPr lang="cs-CZ" sz="1600" dirty="0" smtClean="0"/>
              <a:t>)</a:t>
            </a:r>
            <a:endParaRPr lang="cs-CZ" sz="1600" dirty="0" smtClean="0"/>
          </a:p>
          <a:p>
            <a:pPr marL="857250" lvl="1" indent="-457200" algn="just"/>
            <a:r>
              <a:rPr lang="cs-CZ" sz="1600" dirty="0" smtClean="0"/>
              <a:t>Pro ochranu zdraví</a:t>
            </a:r>
          </a:p>
          <a:p>
            <a:pPr marL="1257300" lvl="2" indent="-457200" algn="just"/>
            <a:r>
              <a:rPr lang="cs-CZ" sz="1200" b="1" dirty="0" smtClean="0"/>
              <a:t>SO</a:t>
            </a:r>
            <a:r>
              <a:rPr lang="cs-CZ" sz="1200" b="1" baseline="-25000" dirty="0" smtClean="0"/>
              <a:t>2</a:t>
            </a:r>
            <a:r>
              <a:rPr lang="cs-CZ" sz="1200" dirty="0" smtClean="0"/>
              <a:t> - limit = </a:t>
            </a:r>
            <a:r>
              <a:rPr lang="cs-CZ" sz="1200" dirty="0" err="1" smtClean="0"/>
              <a:t>aritm</a:t>
            </a:r>
            <a:r>
              <a:rPr lang="cs-CZ" sz="1200" dirty="0" smtClean="0"/>
              <a:t>. průměr za 1 hod, 24 hod, 1 rok</a:t>
            </a:r>
          </a:p>
          <a:p>
            <a:pPr marL="1257300" lvl="2" indent="-457200" algn="just"/>
            <a:r>
              <a:rPr lang="cs-CZ" sz="1200" b="1" dirty="0" smtClean="0"/>
              <a:t>PM</a:t>
            </a:r>
            <a:r>
              <a:rPr lang="cs-CZ" sz="1200" b="1" baseline="-25000" dirty="0" smtClean="0"/>
              <a:t>10</a:t>
            </a:r>
            <a:r>
              <a:rPr lang="cs-CZ" sz="1200" baseline="-25000" dirty="0" smtClean="0"/>
              <a:t> </a:t>
            </a:r>
            <a:r>
              <a:rPr lang="cs-CZ" sz="1200" dirty="0" smtClean="0"/>
              <a:t> </a:t>
            </a:r>
            <a:r>
              <a:rPr lang="cs-CZ" sz="1200" i="1" dirty="0" smtClean="0"/>
              <a:t>(zahrnuje frakce polétavého prachu, které projdou filtrem, vykazujícím pro aerodynamický průměr 10 </a:t>
            </a:r>
            <a:r>
              <a:rPr lang="cs-CZ" sz="1100" i="1" dirty="0" smtClean="0">
                <a:sym typeface="Symbol"/>
              </a:rPr>
              <a:t></a:t>
            </a:r>
            <a:r>
              <a:rPr lang="cs-CZ" sz="1200" i="1" dirty="0" smtClean="0"/>
              <a:t>m odlučovací účinnost 50%) </a:t>
            </a:r>
            <a:r>
              <a:rPr lang="cs-CZ" sz="1200" dirty="0" smtClean="0"/>
              <a:t>– limit = </a:t>
            </a:r>
            <a:r>
              <a:rPr lang="cs-CZ" sz="1200" dirty="0" err="1" smtClean="0"/>
              <a:t>aritm</a:t>
            </a:r>
            <a:r>
              <a:rPr lang="cs-CZ" sz="1200" dirty="0" smtClean="0"/>
              <a:t>. průměr za 24 hod, 1 rok</a:t>
            </a:r>
            <a:endParaRPr lang="cs-CZ" sz="1200" dirty="0" smtClean="0"/>
          </a:p>
          <a:p>
            <a:pPr marL="1257300" lvl="2" indent="-457200" algn="just"/>
            <a:r>
              <a:rPr lang="cs-CZ" sz="1200" b="1" dirty="0" smtClean="0"/>
              <a:t>NO</a:t>
            </a:r>
            <a:r>
              <a:rPr lang="cs-CZ" sz="1200" b="1" baseline="-25000" dirty="0" smtClean="0"/>
              <a:t>2</a:t>
            </a:r>
            <a:r>
              <a:rPr lang="cs-CZ" sz="1200" dirty="0" smtClean="0"/>
              <a:t> - </a:t>
            </a:r>
            <a:r>
              <a:rPr lang="cs-CZ" sz="1200" dirty="0" smtClean="0"/>
              <a:t>limit = </a:t>
            </a:r>
            <a:r>
              <a:rPr lang="cs-CZ" sz="1200" dirty="0" err="1" smtClean="0"/>
              <a:t>aritm</a:t>
            </a:r>
            <a:r>
              <a:rPr lang="cs-CZ" sz="1200" dirty="0" smtClean="0"/>
              <a:t>. průměr za </a:t>
            </a:r>
            <a:r>
              <a:rPr lang="cs-CZ" sz="1200" dirty="0" smtClean="0"/>
              <a:t>1 </a:t>
            </a:r>
            <a:r>
              <a:rPr lang="cs-CZ" sz="1200" dirty="0" smtClean="0"/>
              <a:t>hod, 1 </a:t>
            </a:r>
            <a:r>
              <a:rPr lang="cs-CZ" sz="1200" dirty="0" smtClean="0"/>
              <a:t>rok</a:t>
            </a:r>
          </a:p>
          <a:p>
            <a:pPr marL="1257300" lvl="2" indent="-457200" algn="just"/>
            <a:r>
              <a:rPr lang="cs-CZ" sz="1200" b="1" dirty="0" smtClean="0"/>
              <a:t>CO</a:t>
            </a:r>
            <a:r>
              <a:rPr lang="cs-CZ" sz="1200" dirty="0" smtClean="0"/>
              <a:t> </a:t>
            </a:r>
            <a:r>
              <a:rPr lang="cs-CZ" sz="1200" dirty="0" smtClean="0"/>
              <a:t>– </a:t>
            </a:r>
            <a:r>
              <a:rPr lang="cs-CZ" sz="1200" dirty="0" smtClean="0"/>
              <a:t>limit </a:t>
            </a:r>
            <a:r>
              <a:rPr lang="cs-CZ" sz="1200" dirty="0" smtClean="0"/>
              <a:t>= </a:t>
            </a:r>
            <a:r>
              <a:rPr lang="cs-CZ" sz="1200" dirty="0" err="1" smtClean="0"/>
              <a:t>aritm</a:t>
            </a:r>
            <a:r>
              <a:rPr lang="cs-CZ" sz="1200" dirty="0" smtClean="0"/>
              <a:t>. průměr za 8 hod</a:t>
            </a:r>
            <a:endParaRPr lang="cs-CZ" sz="1200" b="1" dirty="0" smtClean="0"/>
          </a:p>
          <a:p>
            <a:pPr marL="1257300" lvl="2" indent="-457200" algn="just"/>
            <a:r>
              <a:rPr lang="cs-CZ" sz="1200" b="1" dirty="0" smtClean="0"/>
              <a:t>Benzen (TOL)</a:t>
            </a:r>
            <a:r>
              <a:rPr lang="cs-CZ" sz="1200" dirty="0" smtClean="0"/>
              <a:t> </a:t>
            </a:r>
            <a:r>
              <a:rPr lang="cs-CZ" sz="1200" dirty="0" smtClean="0"/>
              <a:t>- limit = </a:t>
            </a:r>
            <a:r>
              <a:rPr lang="cs-CZ" sz="1200" dirty="0" err="1" smtClean="0"/>
              <a:t>aritm</a:t>
            </a:r>
            <a:r>
              <a:rPr lang="cs-CZ" sz="1200" dirty="0" smtClean="0"/>
              <a:t>. průměr za 1 rok</a:t>
            </a:r>
            <a:endParaRPr lang="cs-CZ" sz="1200" b="1" dirty="0" smtClean="0"/>
          </a:p>
          <a:p>
            <a:pPr marL="1257300" lvl="2" indent="-457200" algn="just"/>
            <a:r>
              <a:rPr lang="cs-CZ" sz="1200" b="1" dirty="0" smtClean="0"/>
              <a:t>O</a:t>
            </a:r>
            <a:r>
              <a:rPr lang="cs-CZ" sz="1200" b="1" baseline="-25000" dirty="0" smtClean="0"/>
              <a:t>3</a:t>
            </a:r>
            <a:r>
              <a:rPr lang="cs-CZ" sz="1200" b="1" dirty="0" smtClean="0"/>
              <a:t> </a:t>
            </a:r>
            <a:r>
              <a:rPr lang="cs-CZ" sz="1200" dirty="0" smtClean="0"/>
              <a:t>– limit </a:t>
            </a:r>
            <a:r>
              <a:rPr lang="cs-CZ" sz="1200" dirty="0" smtClean="0"/>
              <a:t>= </a:t>
            </a:r>
            <a:r>
              <a:rPr lang="cs-CZ" sz="1200" dirty="0" err="1" smtClean="0"/>
              <a:t>aritm</a:t>
            </a:r>
            <a:r>
              <a:rPr lang="cs-CZ" sz="1200" dirty="0" smtClean="0"/>
              <a:t>. průměr za </a:t>
            </a:r>
            <a:r>
              <a:rPr lang="cs-CZ" sz="1200" dirty="0" smtClean="0"/>
              <a:t>8 hod</a:t>
            </a:r>
          </a:p>
          <a:p>
            <a:pPr marL="1257300" lvl="2" indent="-457200" algn="just"/>
            <a:r>
              <a:rPr lang="cs-CZ" sz="1200" b="1" dirty="0" err="1" smtClean="0"/>
              <a:t>Pb</a:t>
            </a:r>
            <a:r>
              <a:rPr lang="cs-CZ" sz="1200" b="1" dirty="0" smtClean="0"/>
              <a:t>, Cd, As, Ni</a:t>
            </a:r>
            <a:r>
              <a:rPr lang="cs-CZ" sz="1200" dirty="0" smtClean="0"/>
              <a:t>, </a:t>
            </a:r>
            <a:r>
              <a:rPr lang="cs-CZ" sz="1200" b="1" dirty="0" err="1" smtClean="0"/>
              <a:t>Hg</a:t>
            </a:r>
            <a:r>
              <a:rPr lang="cs-CZ" sz="1200" b="1" dirty="0" smtClean="0"/>
              <a:t> </a:t>
            </a:r>
            <a:r>
              <a:rPr lang="cs-CZ" sz="1200" dirty="0" smtClean="0"/>
              <a:t>– limit </a:t>
            </a:r>
            <a:r>
              <a:rPr lang="cs-CZ" sz="1200" dirty="0" smtClean="0"/>
              <a:t>= </a:t>
            </a:r>
            <a:r>
              <a:rPr lang="cs-CZ" sz="1200" dirty="0" err="1" smtClean="0"/>
              <a:t>aritm</a:t>
            </a:r>
            <a:r>
              <a:rPr lang="cs-CZ" sz="1200" dirty="0" smtClean="0"/>
              <a:t>. průměr za </a:t>
            </a:r>
            <a:r>
              <a:rPr lang="cs-CZ" sz="1200" dirty="0" smtClean="0"/>
              <a:t>1 rok</a:t>
            </a:r>
            <a:endParaRPr lang="cs-CZ" sz="1200" b="1" dirty="0" smtClean="0"/>
          </a:p>
          <a:p>
            <a:pPr marL="1257300" lvl="2" indent="-457200" algn="just"/>
            <a:r>
              <a:rPr lang="cs-CZ" sz="1200" b="1" dirty="0" smtClean="0"/>
              <a:t>NH</a:t>
            </a:r>
            <a:r>
              <a:rPr lang="cs-CZ" sz="1200" b="1" baseline="-25000" dirty="0" smtClean="0"/>
              <a:t>3</a:t>
            </a:r>
            <a:r>
              <a:rPr lang="cs-CZ" sz="1200" dirty="0" smtClean="0"/>
              <a:t> – limit = </a:t>
            </a:r>
            <a:r>
              <a:rPr lang="cs-CZ" sz="1200" dirty="0" err="1" smtClean="0"/>
              <a:t>aritm</a:t>
            </a:r>
            <a:r>
              <a:rPr lang="cs-CZ" sz="1200" dirty="0" smtClean="0"/>
              <a:t>. průměr za 24 hod</a:t>
            </a:r>
            <a:endParaRPr lang="cs-CZ" sz="1200" b="1" dirty="0" smtClean="0"/>
          </a:p>
          <a:p>
            <a:pPr marL="1257300" lvl="2" indent="-457200" algn="just"/>
            <a:r>
              <a:rPr lang="cs-CZ" sz="1200" b="1" dirty="0" smtClean="0"/>
              <a:t>Benzo[</a:t>
            </a:r>
            <a:r>
              <a:rPr lang="cs-CZ" sz="1200" b="1" i="1" dirty="0" smtClean="0"/>
              <a:t>a</a:t>
            </a:r>
            <a:r>
              <a:rPr lang="cs-CZ" sz="1200" b="1" dirty="0" smtClean="0"/>
              <a:t>]</a:t>
            </a:r>
            <a:r>
              <a:rPr lang="cs-CZ" sz="1200" b="1" dirty="0" err="1" smtClean="0"/>
              <a:t>pyren</a:t>
            </a:r>
            <a:r>
              <a:rPr lang="cs-CZ" sz="1200" dirty="0" smtClean="0"/>
              <a:t> – </a:t>
            </a:r>
            <a:r>
              <a:rPr lang="cs-CZ" sz="1200" i="1" dirty="0" smtClean="0"/>
              <a:t>(PAU - polycyklický aromatický uhlovodík) </a:t>
            </a:r>
            <a:r>
              <a:rPr lang="cs-CZ" sz="1200" dirty="0" smtClean="0"/>
              <a:t>–limit </a:t>
            </a:r>
            <a:r>
              <a:rPr lang="cs-CZ" sz="1200" dirty="0" smtClean="0"/>
              <a:t>= </a:t>
            </a:r>
            <a:r>
              <a:rPr lang="cs-CZ" sz="1200" dirty="0" err="1" smtClean="0"/>
              <a:t>aritm</a:t>
            </a:r>
            <a:r>
              <a:rPr lang="cs-CZ" sz="1200" dirty="0" smtClean="0"/>
              <a:t>. průměr za </a:t>
            </a:r>
            <a:r>
              <a:rPr lang="cs-CZ" sz="1200" dirty="0" smtClean="0"/>
              <a:t>1 rok</a:t>
            </a:r>
          </a:p>
          <a:p>
            <a:pPr marL="857250" lvl="1" indent="-457200" algn="just"/>
            <a:r>
              <a:rPr lang="cs-CZ" sz="1600" dirty="0" smtClean="0"/>
              <a:t>Pro ochranu ekosystémů a vegetace (území NP, CHKO, s </a:t>
            </a:r>
            <a:r>
              <a:rPr lang="cs-CZ" sz="1600" dirty="0" err="1" smtClean="0"/>
              <a:t>nadm</a:t>
            </a:r>
            <a:r>
              <a:rPr lang="cs-CZ" sz="1600" dirty="0" smtClean="0"/>
              <a:t>. v. nad 800 m, vybrané lesní oblasti)</a:t>
            </a:r>
          </a:p>
          <a:p>
            <a:pPr marL="1257300" lvl="2" indent="-457200" algn="just"/>
            <a:r>
              <a:rPr lang="cs-CZ" sz="1200" b="1" dirty="0" smtClean="0"/>
              <a:t>SO</a:t>
            </a:r>
            <a:r>
              <a:rPr lang="cs-CZ" sz="1200" b="1" baseline="-25000" dirty="0" smtClean="0"/>
              <a:t>2</a:t>
            </a:r>
            <a:r>
              <a:rPr lang="cs-CZ" sz="1200" dirty="0" smtClean="0"/>
              <a:t> , </a:t>
            </a:r>
            <a:r>
              <a:rPr lang="cs-CZ" sz="1200" b="1" dirty="0" smtClean="0"/>
              <a:t>NO</a:t>
            </a:r>
            <a:r>
              <a:rPr lang="cs-CZ" sz="1200" b="1" baseline="-25000" dirty="0" smtClean="0"/>
              <a:t>X</a:t>
            </a:r>
            <a:r>
              <a:rPr lang="cs-CZ" sz="1200" b="1" dirty="0" smtClean="0"/>
              <a:t> </a:t>
            </a:r>
            <a:r>
              <a:rPr lang="cs-CZ" sz="1200" b="1" dirty="0" smtClean="0"/>
              <a:t>, O</a:t>
            </a:r>
            <a:r>
              <a:rPr lang="cs-CZ" sz="1200" b="1" baseline="-25000" dirty="0" smtClean="0"/>
              <a:t>3</a:t>
            </a:r>
            <a:endParaRPr lang="cs-CZ" sz="1200" b="1" dirty="0" smtClean="0"/>
          </a:p>
          <a:p>
            <a:pPr marL="457200" indent="-457200" algn="just"/>
            <a:r>
              <a:rPr lang="cs-CZ" sz="2000" b="1" dirty="0" smtClean="0"/>
              <a:t>Depoziční limit (pro TZL)</a:t>
            </a:r>
          </a:p>
          <a:p>
            <a:pPr marL="1257300" lvl="2" indent="-457200" algn="just"/>
            <a:endParaRPr lang="cs-CZ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Katalog kritérií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Hodnocení imisní situace pozadí</a:t>
            </a:r>
            <a:r>
              <a:rPr lang="cs-CZ" sz="2000" dirty="0" smtClean="0"/>
              <a:t>:</a:t>
            </a:r>
            <a:endParaRPr lang="cs-CZ" sz="2000" dirty="0" smtClean="0"/>
          </a:p>
          <a:p>
            <a:pPr marL="857250" lvl="1" indent="-457200" algn="just"/>
            <a:r>
              <a:rPr lang="cs-CZ" sz="1600" dirty="0" smtClean="0"/>
              <a:t>Stanovení imisní situace z měření</a:t>
            </a:r>
          </a:p>
          <a:p>
            <a:pPr marL="1257300" lvl="2" indent="-457200" algn="just"/>
            <a:r>
              <a:rPr lang="cs-CZ" sz="1400" dirty="0" smtClean="0"/>
              <a:t>Stacionární stanice: ČHMÚ – AIM – </a:t>
            </a:r>
            <a:r>
              <a:rPr lang="cs-CZ" sz="1400" dirty="0" smtClean="0">
                <a:hlinkClick r:id="rId2"/>
              </a:rPr>
              <a:t>automatizovaný imisní monitoring</a:t>
            </a:r>
            <a:r>
              <a:rPr lang="cs-CZ" sz="1400" dirty="0" smtClean="0"/>
              <a:t>, </a:t>
            </a:r>
            <a:r>
              <a:rPr lang="cs-CZ" sz="1400" dirty="0" smtClean="0">
                <a:hlinkClick r:id="rId3"/>
              </a:rPr>
              <a:t>ISKO</a:t>
            </a:r>
            <a:endParaRPr lang="cs-CZ" sz="1400" dirty="0" smtClean="0"/>
          </a:p>
          <a:p>
            <a:pPr marL="1257300" lvl="2" indent="-457200" algn="just"/>
            <a:r>
              <a:rPr lang="cs-CZ" sz="1400" dirty="0" smtClean="0"/>
              <a:t>Mobilní měřící vozy</a:t>
            </a:r>
          </a:p>
          <a:p>
            <a:pPr marL="857250" lvl="1" indent="-457200" algn="just"/>
            <a:r>
              <a:rPr lang="cs-CZ" sz="1600" dirty="0" smtClean="0"/>
              <a:t>Stanovení imisní situace výpočtem (modely)</a:t>
            </a:r>
          </a:p>
          <a:p>
            <a:pPr marL="857250" lvl="1" indent="-457200" algn="just"/>
            <a:r>
              <a:rPr lang="cs-CZ" sz="1600" dirty="0" smtClean="0"/>
              <a:t>Stanovení imisní situace z jiných zdrojů (ročenky, studie, </a:t>
            </a:r>
            <a:r>
              <a:rPr lang="cs-CZ" sz="1600" dirty="0" err="1" smtClean="0"/>
              <a:t>expertýzy</a:t>
            </a:r>
            <a:r>
              <a:rPr lang="cs-CZ" sz="1600" dirty="0" smtClean="0"/>
              <a:t>)</a:t>
            </a:r>
          </a:p>
          <a:p>
            <a:pPr marL="457200" indent="-457200" algn="just">
              <a:buFont typeface="+mj-lt"/>
              <a:buAutoNum type="arabicPeriod" startAt="2"/>
            </a:pPr>
            <a:r>
              <a:rPr lang="cs-CZ" sz="2000" b="1" dirty="0" smtClean="0"/>
              <a:t>Hodnocení nového zdroje</a:t>
            </a:r>
            <a:r>
              <a:rPr lang="cs-CZ" sz="2000" dirty="0" smtClean="0"/>
              <a:t>:</a:t>
            </a:r>
          </a:p>
          <a:p>
            <a:pPr marL="857250" lvl="1" indent="-457200" algn="just"/>
            <a:r>
              <a:rPr lang="cs-CZ" sz="1600" dirty="0" smtClean="0"/>
              <a:t>Kritéria všeobecná</a:t>
            </a:r>
          </a:p>
          <a:p>
            <a:pPr marL="1257300" lvl="2" indent="-457200" algn="just"/>
            <a:r>
              <a:rPr lang="cs-CZ" sz="1200" u="sng" dirty="0" smtClean="0"/>
              <a:t>Hmotnostní toky škodlivin a emisní </a:t>
            </a:r>
            <a:r>
              <a:rPr lang="cs-CZ" sz="1200" u="sng" dirty="0" smtClean="0"/>
              <a:t>limity </a:t>
            </a:r>
            <a:r>
              <a:rPr lang="cs-CZ" sz="1200" dirty="0" smtClean="0"/>
              <a:t>(dané prováděcími předpisy)</a:t>
            </a:r>
            <a:endParaRPr lang="cs-CZ" sz="1200" dirty="0" smtClean="0"/>
          </a:p>
          <a:p>
            <a:pPr marL="1257300" lvl="2" indent="-457200" algn="just"/>
            <a:r>
              <a:rPr lang="cs-CZ" sz="1200" u="sng" dirty="0" smtClean="0"/>
              <a:t>Imisní koncentrace a imisní </a:t>
            </a:r>
            <a:r>
              <a:rPr lang="cs-CZ" sz="1200" u="sng" dirty="0" smtClean="0"/>
              <a:t>limity </a:t>
            </a:r>
            <a:r>
              <a:rPr lang="cs-CZ" sz="1200" dirty="0" smtClean="0"/>
              <a:t>(nesmí být překročeny)</a:t>
            </a:r>
            <a:endParaRPr lang="cs-CZ" sz="1200" dirty="0" smtClean="0"/>
          </a:p>
          <a:p>
            <a:pPr marL="1257300" lvl="2" indent="-457200" algn="just"/>
            <a:r>
              <a:rPr lang="cs-CZ" sz="1200" u="sng" dirty="0" smtClean="0"/>
              <a:t>Technické řešení pro omezení </a:t>
            </a:r>
            <a:r>
              <a:rPr lang="cs-CZ" sz="1200" u="sng" dirty="0" smtClean="0"/>
              <a:t>emisí </a:t>
            </a:r>
            <a:r>
              <a:rPr lang="cs-CZ" sz="1200" dirty="0" smtClean="0"/>
              <a:t>(nadstandardní, obvyklá, žádná, nejsou potřeba)</a:t>
            </a:r>
            <a:endParaRPr lang="cs-CZ" sz="1200" dirty="0" smtClean="0"/>
          </a:p>
          <a:p>
            <a:pPr marL="1257300" lvl="2" indent="-457200" algn="just"/>
            <a:r>
              <a:rPr lang="cs-CZ" sz="1200" u="sng" dirty="0" smtClean="0"/>
              <a:t>Druh </a:t>
            </a:r>
            <a:r>
              <a:rPr lang="cs-CZ" sz="1200" u="sng" dirty="0" smtClean="0"/>
              <a:t>zdroje</a:t>
            </a:r>
            <a:r>
              <a:rPr lang="cs-CZ" sz="1200" dirty="0" smtClean="0"/>
              <a:t> (bodový, plošný, liniový, kombinovaný)</a:t>
            </a:r>
            <a:endParaRPr lang="cs-CZ" sz="1200" dirty="0" smtClean="0"/>
          </a:p>
          <a:p>
            <a:pPr marL="1257300" lvl="2" indent="-457200" algn="just"/>
            <a:r>
              <a:rPr lang="cs-CZ" sz="1200" u="sng" dirty="0" smtClean="0"/>
              <a:t>Velikost bodového </a:t>
            </a:r>
            <a:r>
              <a:rPr lang="cs-CZ" sz="1200" u="sng" dirty="0" smtClean="0"/>
              <a:t>zdroje </a:t>
            </a:r>
            <a:r>
              <a:rPr lang="cs-CZ" sz="1200" dirty="0" smtClean="0"/>
              <a:t>(</a:t>
            </a:r>
            <a:r>
              <a:rPr lang="cs-CZ" sz="1200" dirty="0" err="1" smtClean="0"/>
              <a:t>zvl.velký</a:t>
            </a:r>
            <a:r>
              <a:rPr lang="cs-CZ" sz="1200" dirty="0" smtClean="0"/>
              <a:t>, velký, střední, malý)</a:t>
            </a:r>
            <a:endParaRPr lang="cs-CZ" sz="1200" dirty="0" smtClean="0"/>
          </a:p>
          <a:p>
            <a:pPr marL="1257300" lvl="2" indent="-457200" algn="just"/>
            <a:r>
              <a:rPr lang="cs-CZ" sz="1200" u="sng" dirty="0" smtClean="0"/>
              <a:t>Charakter </a:t>
            </a:r>
            <a:r>
              <a:rPr lang="cs-CZ" sz="1200" u="sng" dirty="0" smtClean="0"/>
              <a:t>zdroje </a:t>
            </a:r>
            <a:r>
              <a:rPr lang="cs-CZ" sz="1200" dirty="0" smtClean="0"/>
              <a:t>(energetika, technologie, doprava, kombinace)</a:t>
            </a:r>
            <a:endParaRPr lang="cs-CZ" sz="1200" dirty="0" smtClean="0"/>
          </a:p>
          <a:p>
            <a:pPr marL="1257300" lvl="2" indent="-457200" algn="just"/>
            <a:r>
              <a:rPr lang="cs-CZ" sz="1200" u="sng" dirty="0" smtClean="0"/>
              <a:t>Druh </a:t>
            </a:r>
            <a:r>
              <a:rPr lang="cs-CZ" sz="1200" u="sng" dirty="0" smtClean="0"/>
              <a:t>škodlivin </a:t>
            </a:r>
            <a:r>
              <a:rPr lang="cs-CZ" sz="1200" dirty="0" smtClean="0"/>
              <a:t>(základní, ostatní)</a:t>
            </a:r>
            <a:endParaRPr lang="cs-CZ" sz="1200" dirty="0" smtClean="0"/>
          </a:p>
          <a:p>
            <a:pPr marL="857250" lvl="1" indent="-457200" algn="just"/>
            <a:r>
              <a:rPr lang="cs-CZ" sz="1600" dirty="0" smtClean="0"/>
              <a:t>Kritéria umístění zdroje</a:t>
            </a:r>
            <a:endParaRPr lang="cs-CZ" sz="2000" b="1" dirty="0" smtClean="0"/>
          </a:p>
          <a:p>
            <a:pPr marL="1257300" lvl="2" indent="-457200" algn="just"/>
            <a:r>
              <a:rPr lang="cs-CZ" sz="1200" dirty="0" smtClean="0"/>
              <a:t>Územní limity, ÚPD, </a:t>
            </a:r>
            <a:r>
              <a:rPr lang="cs-CZ" sz="1200" dirty="0" err="1" smtClean="0"/>
              <a:t>Land</a:t>
            </a:r>
            <a:r>
              <a:rPr lang="cs-CZ" sz="1200" dirty="0" smtClean="0"/>
              <a:t>-use</a:t>
            </a:r>
          </a:p>
          <a:p>
            <a:pPr marL="1257300" lvl="2" indent="-457200" algn="just"/>
            <a:r>
              <a:rPr lang="cs-CZ" sz="1200" dirty="0" smtClean="0"/>
              <a:t>Reliéf</a:t>
            </a:r>
          </a:p>
          <a:p>
            <a:pPr marL="1257300" lvl="2" indent="-457200" algn="just"/>
            <a:r>
              <a:rPr lang="cs-CZ" sz="1200" dirty="0" smtClean="0"/>
              <a:t>Kritéria pro rozvoj (provoz – pravidelný, nepravidelný; </a:t>
            </a:r>
            <a:r>
              <a:rPr lang="cs-CZ" sz="1200" dirty="0" err="1" smtClean="0"/>
              <a:t>stanovéní</a:t>
            </a:r>
            <a:r>
              <a:rPr lang="cs-CZ" sz="1200" dirty="0" smtClean="0"/>
              <a:t> </a:t>
            </a:r>
            <a:r>
              <a:rPr lang="cs-CZ" sz="1200" dirty="0" err="1" smtClean="0"/>
              <a:t>hmotnostích</a:t>
            </a:r>
            <a:r>
              <a:rPr lang="cs-CZ" sz="1200" dirty="0" smtClean="0"/>
              <a:t> toků a koncentrací, výška komína; zabezpečení poruch a havárií a analýza dopadů na emise do ovzduší; termín realizace)</a:t>
            </a:r>
          </a:p>
          <a:p>
            <a:pPr marL="1257300" lvl="2" indent="-457200" algn="just"/>
            <a:r>
              <a:rPr lang="cs-CZ" sz="1200" dirty="0" smtClean="0"/>
              <a:t>Charakter stavby (</a:t>
            </a:r>
            <a:r>
              <a:rPr lang="cs-CZ" sz="1200" dirty="0" err="1" smtClean="0"/>
              <a:t>brownfield</a:t>
            </a:r>
            <a:r>
              <a:rPr lang="cs-CZ" sz="1200" dirty="0" smtClean="0"/>
              <a:t>, </a:t>
            </a:r>
            <a:r>
              <a:rPr lang="cs-CZ" sz="1200" dirty="0" err="1" smtClean="0"/>
              <a:t>greenfield</a:t>
            </a:r>
            <a:r>
              <a:rPr lang="cs-CZ" sz="1200" dirty="0" smtClean="0"/>
              <a:t>)</a:t>
            </a:r>
          </a:p>
          <a:p>
            <a:pPr marL="1257300" lvl="2" indent="-457200" algn="just"/>
            <a:r>
              <a:rPr lang="cs-CZ" sz="1200" dirty="0" smtClean="0"/>
              <a:t>Možnosti kompenzačních opatření</a:t>
            </a:r>
          </a:p>
          <a:p>
            <a:pPr marL="857250" lvl="1" indent="-457200" algn="just"/>
            <a:r>
              <a:rPr lang="cs-CZ" sz="1600" dirty="0" smtClean="0"/>
              <a:t>Rozptylová studie nového zdroje (návrh referenčních bodů)</a:t>
            </a: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6" y="404664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s-CZ" sz="4000" b="1" dirty="0" smtClean="0">
                <a:solidFill>
                  <a:schemeClr val="accent1">
                    <a:lumMod val="75000"/>
                  </a:schemeClr>
                </a:solidFill>
              </a:rPr>
              <a:t>Vodstvo</a:t>
            </a:r>
            <a:endParaRPr lang="cs-CZ" sz="4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" y="2276872"/>
            <a:ext cx="8229600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257300" marR="0" lvl="2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60851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Obecná kritéria hodnocení rozsahu vlivu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600" dirty="0" smtClean="0"/>
              <a:t>VSTUPY</a:t>
            </a:r>
          </a:p>
          <a:p>
            <a:pPr marL="1200150" lvl="2" indent="-342900"/>
            <a:r>
              <a:rPr lang="cs-CZ" sz="1400" dirty="0" smtClean="0"/>
              <a:t>Množství odebrané a spotřebované vody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600" dirty="0" smtClean="0"/>
              <a:t>VÝSTUPY</a:t>
            </a:r>
          </a:p>
          <a:p>
            <a:pPr marL="1200150" lvl="2" indent="-342900"/>
            <a:r>
              <a:rPr lang="cs-CZ" sz="1400" dirty="0" smtClean="0"/>
              <a:t>Produkce odpadních vod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600" dirty="0" smtClean="0"/>
              <a:t>Charakter lokality </a:t>
            </a:r>
            <a:endParaRPr lang="cs-CZ" sz="1600" dirty="0" smtClean="0"/>
          </a:p>
          <a:p>
            <a:pPr marL="1200150" lvl="2" indent="-342900"/>
            <a:r>
              <a:rPr lang="cs-CZ" sz="1200" dirty="0" smtClean="0"/>
              <a:t>Obecný popis – výchozí stav</a:t>
            </a:r>
          </a:p>
          <a:p>
            <a:pPr marL="1200150" lvl="2" indent="-342900"/>
            <a:r>
              <a:rPr lang="cs-CZ" sz="1200" dirty="0" smtClean="0"/>
              <a:t>vodohospodářské hledisko</a:t>
            </a:r>
          </a:p>
          <a:p>
            <a:pPr marL="1200150" lvl="2" indent="-342900"/>
            <a:r>
              <a:rPr lang="cs-CZ" sz="1200" dirty="0" smtClean="0"/>
              <a:t>Ochranná pásma, územní limity</a:t>
            </a:r>
            <a:endParaRPr lang="cs-CZ" sz="12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cs-CZ" sz="1600" dirty="0" smtClean="0"/>
              <a:t>Obyvatelstvo - zdravotní rizika, </a:t>
            </a:r>
            <a:r>
              <a:rPr lang="cs-CZ" sz="1600" dirty="0" err="1" smtClean="0"/>
              <a:t>land</a:t>
            </a:r>
            <a:r>
              <a:rPr lang="cs-CZ" sz="1600" dirty="0" smtClean="0"/>
              <a:t>-use, rekreace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600" dirty="0" smtClean="0"/>
              <a:t>Voda jako složka </a:t>
            </a:r>
            <a:r>
              <a:rPr lang="cs-CZ" sz="1600" dirty="0" smtClean="0"/>
              <a:t>ekosystému</a:t>
            </a:r>
            <a:endParaRPr lang="cs-CZ" sz="16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cs-CZ" sz="1600" dirty="0" smtClean="0"/>
              <a:t>Rizikovost použitých technologií z hlediska ochrany vod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Klasifikace jakosti povrchových a podzemních vod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/>
          </a:bodyPr>
          <a:lstStyle/>
          <a:p>
            <a:pPr marL="457200" lvl="1" indent="-457200" algn="just">
              <a:buNone/>
            </a:pPr>
            <a:r>
              <a:rPr lang="cs-CZ" sz="2000" b="1" dirty="0" smtClean="0">
                <a:solidFill>
                  <a:prstClr val="black"/>
                </a:solidFill>
              </a:rPr>
              <a:t>Nejčastěji sledované ukazatele </a:t>
            </a:r>
            <a:r>
              <a:rPr lang="cs-CZ" sz="1600" dirty="0" smtClean="0">
                <a:solidFill>
                  <a:prstClr val="black"/>
                </a:solidFill>
              </a:rPr>
              <a:t>(</a:t>
            </a:r>
            <a:r>
              <a:rPr lang="cs-CZ" sz="1600" dirty="0" smtClean="0">
                <a:solidFill>
                  <a:prstClr val="black"/>
                </a:solidFill>
                <a:sym typeface="Symbol"/>
              </a:rPr>
              <a:t>g/l, mg/l, g/l, </a:t>
            </a:r>
            <a:r>
              <a:rPr lang="cs-CZ" sz="1600" dirty="0" err="1" smtClean="0">
                <a:solidFill>
                  <a:prstClr val="black"/>
                </a:solidFill>
                <a:sym typeface="Symbol"/>
              </a:rPr>
              <a:t>Bq</a:t>
            </a:r>
            <a:r>
              <a:rPr lang="cs-CZ" sz="1600" dirty="0" smtClean="0">
                <a:solidFill>
                  <a:prstClr val="black"/>
                </a:solidFill>
                <a:sym typeface="Symbol"/>
              </a:rPr>
              <a:t>/l)</a:t>
            </a:r>
            <a:r>
              <a:rPr lang="cs-CZ" sz="2000" dirty="0" smtClean="0">
                <a:solidFill>
                  <a:prstClr val="black"/>
                </a:solidFill>
              </a:rPr>
              <a:t>:</a:t>
            </a:r>
          </a:p>
          <a:p>
            <a:pPr marL="457200" lvl="1" indent="-457200" algn="just">
              <a:buFont typeface="Arial" pitchFamily="34" charset="0"/>
              <a:buChar char="•"/>
            </a:pPr>
            <a:r>
              <a:rPr lang="cs-CZ" sz="2000" u="sng" dirty="0" smtClean="0">
                <a:solidFill>
                  <a:prstClr val="black"/>
                </a:solidFill>
              </a:rPr>
              <a:t>BSK</a:t>
            </a:r>
            <a:r>
              <a:rPr lang="cs-CZ" sz="2000" dirty="0" smtClean="0">
                <a:solidFill>
                  <a:prstClr val="black"/>
                </a:solidFill>
              </a:rPr>
              <a:t>, </a:t>
            </a:r>
            <a:r>
              <a:rPr lang="cs-CZ" sz="2000" u="sng" dirty="0" smtClean="0">
                <a:solidFill>
                  <a:prstClr val="black"/>
                </a:solidFill>
              </a:rPr>
              <a:t>CHSK</a:t>
            </a:r>
            <a:r>
              <a:rPr lang="cs-CZ" sz="2000" dirty="0" smtClean="0">
                <a:solidFill>
                  <a:prstClr val="black"/>
                </a:solidFill>
              </a:rPr>
              <a:t> </a:t>
            </a:r>
            <a:r>
              <a:rPr lang="cs-CZ" sz="1600" i="1" dirty="0" smtClean="0">
                <a:solidFill>
                  <a:prstClr val="black"/>
                </a:solidFill>
              </a:rPr>
              <a:t>/biochemická a chemická spotřeba kyslíku, indikuje znečištění</a:t>
            </a:r>
          </a:p>
          <a:p>
            <a:pPr marL="857250" lvl="2" indent="-457200" algn="just"/>
            <a:r>
              <a:rPr lang="cs-CZ" sz="1200" i="1" dirty="0" smtClean="0">
                <a:solidFill>
                  <a:prstClr val="black"/>
                </a:solidFill>
              </a:rPr>
              <a:t>BSK – udává množství kyslíku spotřebovaného k aerobnímu rozkladu</a:t>
            </a:r>
          </a:p>
          <a:p>
            <a:pPr marL="857250" lvl="2" indent="-457200" algn="just"/>
            <a:r>
              <a:rPr lang="cs-CZ" sz="1200" i="1" dirty="0" smtClean="0">
                <a:solidFill>
                  <a:prstClr val="black"/>
                </a:solidFill>
              </a:rPr>
              <a:t>CHSK – udává množství kyslíku potřebného k oxidaci organických, silných oxidačních činidel</a:t>
            </a:r>
            <a:endParaRPr lang="cs-CZ" sz="1200" dirty="0" smtClean="0">
              <a:solidFill>
                <a:prstClr val="black"/>
              </a:solidFill>
            </a:endParaRPr>
          </a:p>
          <a:p>
            <a:pPr marL="457200" lvl="1" indent="-457200" algn="just">
              <a:buFont typeface="Arial" pitchFamily="34" charset="0"/>
              <a:buChar char="•"/>
            </a:pPr>
            <a:r>
              <a:rPr lang="cs-CZ" sz="2000" u="sng" dirty="0" smtClean="0">
                <a:solidFill>
                  <a:prstClr val="black"/>
                </a:solidFill>
              </a:rPr>
              <a:t>Dusík</a:t>
            </a:r>
            <a:r>
              <a:rPr lang="cs-CZ" sz="2000" dirty="0" smtClean="0">
                <a:solidFill>
                  <a:prstClr val="black"/>
                </a:solidFill>
              </a:rPr>
              <a:t> (dusičnanový, amoniakální) </a:t>
            </a:r>
            <a:r>
              <a:rPr lang="cs-CZ" sz="1600" i="1" dirty="0" smtClean="0">
                <a:solidFill>
                  <a:prstClr val="black"/>
                </a:solidFill>
              </a:rPr>
              <a:t>/organické znečištění ze zemědělské půdy, fekální znečištění, komunální znečištění</a:t>
            </a:r>
          </a:p>
          <a:p>
            <a:pPr marL="457200" lvl="1" indent="-457200" algn="just">
              <a:buFont typeface="Arial" pitchFamily="34" charset="0"/>
              <a:buChar char="•"/>
            </a:pPr>
            <a:r>
              <a:rPr lang="cs-CZ" sz="2000" dirty="0" smtClean="0">
                <a:solidFill>
                  <a:prstClr val="black"/>
                </a:solidFill>
              </a:rPr>
              <a:t>Fosfor</a:t>
            </a:r>
            <a:r>
              <a:rPr lang="cs-CZ" sz="1600" i="1" dirty="0" smtClean="0">
                <a:solidFill>
                  <a:prstClr val="black"/>
                </a:solidFill>
              </a:rPr>
              <a:t> /organické znečištění ze zemědělské půdy, </a:t>
            </a:r>
            <a:r>
              <a:rPr lang="cs-CZ" sz="1600" i="1" dirty="0" smtClean="0">
                <a:solidFill>
                  <a:prstClr val="black"/>
                </a:solidFill>
              </a:rPr>
              <a:t>komunální </a:t>
            </a:r>
            <a:r>
              <a:rPr lang="cs-CZ" sz="1600" i="1" dirty="0" smtClean="0">
                <a:solidFill>
                  <a:prstClr val="black"/>
                </a:solidFill>
              </a:rPr>
              <a:t>znečištění</a:t>
            </a:r>
            <a:endParaRPr lang="cs-CZ" sz="2000" dirty="0" smtClean="0">
              <a:solidFill>
                <a:prstClr val="black"/>
              </a:solidFill>
            </a:endParaRPr>
          </a:p>
          <a:p>
            <a:pPr marL="457200" lvl="1" indent="-457200" algn="just">
              <a:buFont typeface="Arial" pitchFamily="34" charset="0"/>
              <a:buChar char="•"/>
            </a:pPr>
            <a:r>
              <a:rPr lang="cs-CZ" sz="2000" u="sng" dirty="0" smtClean="0">
                <a:solidFill>
                  <a:prstClr val="black"/>
                </a:solidFill>
              </a:rPr>
              <a:t>Radioaktivní prvky</a:t>
            </a:r>
            <a:r>
              <a:rPr lang="cs-CZ" sz="2000" dirty="0" smtClean="0">
                <a:solidFill>
                  <a:prstClr val="black"/>
                </a:solidFill>
              </a:rPr>
              <a:t> (U, </a:t>
            </a:r>
            <a:r>
              <a:rPr lang="cs-CZ" sz="2000" dirty="0" err="1" smtClean="0">
                <a:solidFill>
                  <a:prstClr val="black"/>
                </a:solidFill>
              </a:rPr>
              <a:t>Ra</a:t>
            </a:r>
            <a:r>
              <a:rPr lang="cs-CZ" sz="2000" dirty="0" smtClean="0">
                <a:solidFill>
                  <a:prstClr val="black"/>
                </a:solidFill>
              </a:rPr>
              <a:t>, </a:t>
            </a:r>
            <a:r>
              <a:rPr lang="cs-CZ" sz="2000" dirty="0" err="1" smtClean="0">
                <a:solidFill>
                  <a:prstClr val="black"/>
                </a:solidFill>
              </a:rPr>
              <a:t>Rn</a:t>
            </a:r>
            <a:r>
              <a:rPr lang="cs-CZ" sz="2000" dirty="0" smtClean="0">
                <a:solidFill>
                  <a:prstClr val="black"/>
                </a:solidFill>
              </a:rPr>
              <a:t>)</a:t>
            </a:r>
          </a:p>
          <a:p>
            <a:pPr marL="457200" lvl="1" indent="-457200" algn="just">
              <a:buFont typeface="Arial" pitchFamily="34" charset="0"/>
              <a:buChar char="•"/>
            </a:pPr>
            <a:r>
              <a:rPr lang="cs-CZ" sz="2000" u="sng" dirty="0" smtClean="0">
                <a:solidFill>
                  <a:prstClr val="black"/>
                </a:solidFill>
              </a:rPr>
              <a:t>Detergenty</a:t>
            </a:r>
            <a:r>
              <a:rPr lang="cs-CZ" sz="2000" dirty="0" smtClean="0">
                <a:solidFill>
                  <a:prstClr val="black"/>
                </a:solidFill>
              </a:rPr>
              <a:t>, </a:t>
            </a:r>
            <a:r>
              <a:rPr lang="cs-CZ" sz="2000" u="sng" dirty="0" smtClean="0">
                <a:solidFill>
                  <a:prstClr val="black"/>
                </a:solidFill>
              </a:rPr>
              <a:t>fenoly</a:t>
            </a:r>
            <a:r>
              <a:rPr lang="cs-CZ" sz="2000" dirty="0" smtClean="0">
                <a:solidFill>
                  <a:prstClr val="black"/>
                </a:solidFill>
              </a:rPr>
              <a:t>, </a:t>
            </a:r>
            <a:r>
              <a:rPr lang="cs-CZ" sz="2000" u="sng" dirty="0" smtClean="0">
                <a:solidFill>
                  <a:prstClr val="black"/>
                </a:solidFill>
              </a:rPr>
              <a:t>ropné látky</a:t>
            </a:r>
            <a:r>
              <a:rPr lang="cs-CZ" sz="2000" dirty="0" smtClean="0">
                <a:solidFill>
                  <a:prstClr val="black"/>
                </a:solidFill>
              </a:rPr>
              <a:t>, </a:t>
            </a:r>
            <a:r>
              <a:rPr lang="cs-CZ" sz="2000" u="sng" dirty="0" smtClean="0">
                <a:solidFill>
                  <a:prstClr val="black"/>
                </a:solidFill>
              </a:rPr>
              <a:t>oleje</a:t>
            </a:r>
            <a:r>
              <a:rPr lang="cs-CZ" sz="2000" dirty="0" smtClean="0">
                <a:solidFill>
                  <a:prstClr val="black"/>
                </a:solidFill>
              </a:rPr>
              <a:t>, </a:t>
            </a:r>
            <a:r>
              <a:rPr lang="cs-CZ" sz="2000" u="sng" dirty="0" smtClean="0">
                <a:solidFill>
                  <a:prstClr val="black"/>
                </a:solidFill>
              </a:rPr>
              <a:t>těžké kovy</a:t>
            </a:r>
            <a:r>
              <a:rPr lang="cs-CZ" sz="2000" dirty="0" smtClean="0">
                <a:solidFill>
                  <a:prstClr val="black"/>
                </a:solidFill>
              </a:rPr>
              <a:t> </a:t>
            </a:r>
            <a:r>
              <a:rPr lang="cs-CZ" sz="1600" i="1" dirty="0" smtClean="0">
                <a:solidFill>
                  <a:prstClr val="black"/>
                </a:solidFill>
              </a:rPr>
              <a:t>/průmyslové a </a:t>
            </a:r>
            <a:r>
              <a:rPr lang="cs-CZ" sz="1600" i="1" dirty="0" smtClean="0">
                <a:solidFill>
                  <a:prstClr val="black"/>
                </a:solidFill>
              </a:rPr>
              <a:t>komunální znečištění</a:t>
            </a:r>
            <a:endParaRPr lang="cs-CZ" sz="2000" dirty="0" smtClean="0">
              <a:solidFill>
                <a:prstClr val="black"/>
              </a:solidFill>
            </a:endParaRPr>
          </a:p>
          <a:p>
            <a:pPr marL="457200" lvl="1" indent="-457200" algn="just">
              <a:buFont typeface="Arial" pitchFamily="34" charset="0"/>
              <a:buChar char="•"/>
            </a:pPr>
            <a:r>
              <a:rPr lang="cs-CZ" sz="2000" u="sng" dirty="0" smtClean="0">
                <a:solidFill>
                  <a:prstClr val="black"/>
                </a:solidFill>
              </a:rPr>
              <a:t>Pesticidy</a:t>
            </a:r>
            <a:r>
              <a:rPr lang="cs-CZ" sz="1600" i="1" dirty="0" smtClean="0">
                <a:solidFill>
                  <a:prstClr val="black"/>
                </a:solidFill>
              </a:rPr>
              <a:t> /organické znečištění ze zemědělské </a:t>
            </a:r>
            <a:r>
              <a:rPr lang="cs-CZ" sz="1600" i="1" dirty="0" smtClean="0">
                <a:solidFill>
                  <a:prstClr val="black"/>
                </a:solidFill>
              </a:rPr>
              <a:t>půdy</a:t>
            </a:r>
          </a:p>
          <a:p>
            <a:pPr marL="457200" lvl="1" indent="-457200" algn="just">
              <a:buNone/>
            </a:pPr>
            <a:r>
              <a:rPr lang="cs-CZ" sz="2000" b="1" dirty="0" smtClean="0">
                <a:solidFill>
                  <a:prstClr val="black"/>
                </a:solidFill>
              </a:rPr>
              <a:t>Jakostní třídy:</a:t>
            </a:r>
          </a:p>
          <a:p>
            <a:pPr marL="457200" lvl="1" indent="-457200" algn="just">
              <a:buFont typeface="+mj-lt"/>
              <a:buAutoNum type="romanUcPeriod"/>
            </a:pPr>
            <a:r>
              <a:rPr lang="cs-CZ" sz="1800" dirty="0" smtClean="0">
                <a:solidFill>
                  <a:prstClr val="black"/>
                </a:solidFill>
              </a:rPr>
              <a:t>Velmi čistá voda</a:t>
            </a:r>
          </a:p>
          <a:p>
            <a:pPr marL="457200" lvl="1" indent="-457200" algn="just">
              <a:buFont typeface="+mj-lt"/>
              <a:buAutoNum type="romanUcPeriod"/>
            </a:pPr>
            <a:r>
              <a:rPr lang="cs-CZ" sz="1800" dirty="0" smtClean="0">
                <a:solidFill>
                  <a:prstClr val="black"/>
                </a:solidFill>
              </a:rPr>
              <a:t>Čistá</a:t>
            </a:r>
          </a:p>
          <a:p>
            <a:pPr marL="457200" lvl="1" indent="-457200" algn="just">
              <a:buFont typeface="+mj-lt"/>
              <a:buAutoNum type="romanUcPeriod"/>
            </a:pPr>
            <a:r>
              <a:rPr lang="cs-CZ" sz="1800" dirty="0" smtClean="0">
                <a:solidFill>
                  <a:prstClr val="black"/>
                </a:solidFill>
              </a:rPr>
              <a:t>Znečištěná</a:t>
            </a:r>
          </a:p>
          <a:p>
            <a:pPr marL="457200" lvl="1" indent="-457200" algn="just">
              <a:buFont typeface="+mj-lt"/>
              <a:buAutoNum type="romanUcPeriod"/>
            </a:pPr>
            <a:r>
              <a:rPr lang="cs-CZ" sz="1800" dirty="0" smtClean="0">
                <a:solidFill>
                  <a:prstClr val="black"/>
                </a:solidFill>
              </a:rPr>
              <a:t>Silně znečištěná</a:t>
            </a:r>
          </a:p>
          <a:p>
            <a:pPr marL="457200" lvl="1" indent="-457200" algn="just">
              <a:buFont typeface="+mj-lt"/>
              <a:buAutoNum type="romanUcPeriod"/>
            </a:pPr>
            <a:r>
              <a:rPr lang="cs-CZ" sz="1800" dirty="0" smtClean="0">
                <a:solidFill>
                  <a:prstClr val="black"/>
                </a:solidFill>
              </a:rPr>
              <a:t>Velmi silně znečištěná</a:t>
            </a:r>
            <a:endParaRPr lang="cs-CZ" sz="18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Katalog kritérií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Kritérium potřeby vody (vstup)</a:t>
            </a:r>
          </a:p>
          <a:p>
            <a:pPr marL="857250" lvl="1" indent="-457200" algn="just"/>
            <a:r>
              <a:rPr lang="cs-CZ" sz="1600" dirty="0" smtClean="0"/>
              <a:t>Sociální</a:t>
            </a:r>
            <a:r>
              <a:rPr lang="cs-CZ" sz="1600" dirty="0" smtClean="0"/>
              <a:t>/ provozní </a:t>
            </a:r>
            <a:r>
              <a:rPr lang="cs-CZ" sz="1600" dirty="0" smtClean="0"/>
              <a:t>účely</a:t>
            </a:r>
          </a:p>
          <a:p>
            <a:pPr marL="857250" lvl="1" indent="-457200" algn="just"/>
            <a:r>
              <a:rPr lang="cs-CZ" sz="1600" dirty="0" smtClean="0"/>
              <a:t>Napojení na stávající zdroj bez potřeby </a:t>
            </a:r>
            <a:r>
              <a:rPr lang="cs-CZ" sz="1600" dirty="0" err="1" smtClean="0"/>
              <a:t>zkapacitnění</a:t>
            </a:r>
            <a:r>
              <a:rPr lang="cs-CZ" sz="1600" dirty="0" smtClean="0"/>
              <a:t>/ vyžadující </a:t>
            </a:r>
            <a:r>
              <a:rPr lang="cs-CZ" sz="1600" dirty="0" err="1" smtClean="0"/>
              <a:t>zkapacitnění</a:t>
            </a:r>
            <a:endParaRPr lang="cs-CZ" sz="1600" dirty="0" smtClean="0"/>
          </a:p>
          <a:p>
            <a:pPr marL="857250" lvl="1" indent="-457200" algn="just"/>
            <a:r>
              <a:rPr lang="cs-CZ" sz="1600" dirty="0" smtClean="0"/>
              <a:t>Nový zdroj povrchové vody v bilančně bezproblémovém povodí/ bilančně napjatém povodí</a:t>
            </a:r>
          </a:p>
          <a:p>
            <a:pPr marL="857250" lvl="1" indent="-457200" algn="just"/>
            <a:r>
              <a:rPr lang="cs-CZ" sz="1600" dirty="0" smtClean="0"/>
              <a:t>Nový zdroj podzemní vody</a:t>
            </a:r>
          </a:p>
          <a:p>
            <a:pPr marL="857250" lvl="1" indent="-457200" algn="just"/>
            <a:r>
              <a:rPr lang="cs-CZ" sz="1600" dirty="0" smtClean="0"/>
              <a:t>Územní ochrana: obecná/ speciální – CHOPAV, ochranná pásma, povodí vodárenského toku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Kritérium produkce odpadních vod (výstup)</a:t>
            </a:r>
          </a:p>
          <a:p>
            <a:pPr marL="857250" lvl="1" indent="-457200" algn="just"/>
            <a:r>
              <a:rPr lang="cs-CZ" sz="1600" dirty="0" smtClean="0"/>
              <a:t>Splaškové/ technologické</a:t>
            </a:r>
          </a:p>
          <a:p>
            <a:pPr marL="857250" lvl="1" indent="-457200" algn="just"/>
            <a:r>
              <a:rPr lang="cs-CZ" sz="1600" dirty="0" smtClean="0"/>
              <a:t>Množství produkce</a:t>
            </a:r>
          </a:p>
          <a:p>
            <a:pPr marL="857250" lvl="1" indent="-457200" algn="just"/>
            <a:r>
              <a:rPr lang="cs-CZ" sz="1600" dirty="0" smtClean="0"/>
              <a:t>Kvalita odpadních vod: Základní ukazatelé </a:t>
            </a:r>
            <a:r>
              <a:rPr lang="cs-CZ" sz="1200" dirty="0" smtClean="0"/>
              <a:t>(BSK5, CHSK, nerozpuštěné látky (NL), teplota)</a:t>
            </a:r>
            <a:r>
              <a:rPr lang="cs-CZ" sz="1600" dirty="0" smtClean="0"/>
              <a:t>/ Anorganické soli, ropné látky/ Těžké kovy, chlorované uhlovodíky, radioaktivní látky</a:t>
            </a:r>
          </a:p>
          <a:p>
            <a:pPr marL="857250" lvl="1" indent="-457200" algn="just"/>
            <a:r>
              <a:rPr lang="cs-CZ" sz="1600" dirty="0" smtClean="0"/>
              <a:t>Veřejná kanalizace/ veřejná kanalizace s potřebou rekonstrukce ČOV/ akumulace v nepropustném zařízení/ vlastní ČOV/ zaústění do povrchového toku/ </a:t>
            </a:r>
            <a:r>
              <a:rPr lang="cs-CZ" sz="1600" dirty="0" smtClean="0"/>
              <a:t>zaústění do </a:t>
            </a:r>
            <a:r>
              <a:rPr lang="cs-CZ" sz="1600" dirty="0" smtClean="0"/>
              <a:t>vodárenského toku/ zaústění do podzemní vody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Kritérium činností ohrožujících kvalitu vod</a:t>
            </a:r>
          </a:p>
          <a:p>
            <a:pPr marL="857250" lvl="1" indent="-457200" algn="just"/>
            <a:r>
              <a:rPr lang="cs-CZ" sz="1600" dirty="0" smtClean="0"/>
              <a:t>Potenciální riziko během výstavby/ provozu/ likvidace</a:t>
            </a:r>
          </a:p>
          <a:p>
            <a:pPr marL="857250" lvl="1" indent="-457200" algn="just"/>
            <a:r>
              <a:rPr lang="cs-CZ" sz="1600" dirty="0" smtClean="0"/>
              <a:t>Rizikové činnosti: těžba, skladování, zpracování, doprava nebo jiné nakládání se závadnými látkami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4"/>
            </a:pPr>
            <a:r>
              <a:rPr lang="cs-CZ" sz="2000" b="1" dirty="0" smtClean="0"/>
              <a:t>Kritérium ovlivnění vodního toku</a:t>
            </a:r>
            <a:endParaRPr lang="cs-CZ" sz="2000" b="1" dirty="0" smtClean="0"/>
          </a:p>
          <a:p>
            <a:pPr marL="857250" lvl="1" indent="-457200" algn="just"/>
            <a:r>
              <a:rPr lang="cs-CZ" sz="1600" dirty="0" smtClean="0"/>
              <a:t>Změna odtokových poměrů v místě realizace záměru: lokální/ vratná/ nevratná</a:t>
            </a:r>
          </a:p>
          <a:p>
            <a:pPr marL="857250" lvl="1" indent="-457200" algn="just"/>
            <a:r>
              <a:rPr lang="cs-CZ" sz="1600" dirty="0" smtClean="0"/>
              <a:t>Ovlivnění režimu podzemních vod v souvislosti s realizací záměru</a:t>
            </a:r>
          </a:p>
          <a:p>
            <a:pPr marL="857250" lvl="1" indent="-457200" algn="just"/>
            <a:r>
              <a:rPr lang="cs-CZ" sz="1600" dirty="0" smtClean="0"/>
              <a:t>Ovlivnění bilance </a:t>
            </a:r>
            <a:r>
              <a:rPr lang="cs-CZ" sz="1600" dirty="0" smtClean="0"/>
              <a:t>povrchových </a:t>
            </a:r>
            <a:r>
              <a:rPr lang="cs-CZ" sz="1600" dirty="0" smtClean="0"/>
              <a:t>vod v souvislosti s realizací </a:t>
            </a:r>
            <a:r>
              <a:rPr lang="cs-CZ" sz="1600" dirty="0" smtClean="0"/>
              <a:t>záměru</a:t>
            </a:r>
            <a:endParaRPr lang="cs-CZ" sz="1600" dirty="0" smtClean="0"/>
          </a:p>
          <a:p>
            <a:pPr marL="857250" lvl="1" indent="-457200" algn="just"/>
            <a:r>
              <a:rPr lang="cs-CZ" sz="1600" dirty="0" smtClean="0"/>
              <a:t>Zájmové území: zvláštní ochrana přírody - ZCHÚ/ speciální ochrana vod - </a:t>
            </a:r>
            <a:r>
              <a:rPr lang="cs-CZ" sz="1600" dirty="0" smtClean="0"/>
              <a:t>CHOPAV, ochranná pásma, povodí vodárenského toku</a:t>
            </a:r>
            <a:endParaRPr lang="cs-CZ" sz="1600" dirty="0" smtClean="0"/>
          </a:p>
          <a:p>
            <a:pPr marL="857250" lvl="1" indent="-457200" algn="just"/>
            <a:r>
              <a:rPr lang="cs-CZ" sz="1600" dirty="0" smtClean="0"/>
              <a:t>Protipovodňová </a:t>
            </a:r>
            <a:r>
              <a:rPr lang="cs-CZ" sz="1600" dirty="0" smtClean="0"/>
              <a:t>o</a:t>
            </a:r>
            <a:r>
              <a:rPr lang="cs-CZ" sz="1600" dirty="0" smtClean="0"/>
              <a:t>chrana: zlepšení/zhoršení</a:t>
            </a: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Zdroje dat a informací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/>
          </a:bodyPr>
          <a:lstStyle/>
          <a:p>
            <a:pPr marL="457200" indent="-457200" algn="just"/>
            <a:r>
              <a:rPr lang="cs-CZ" sz="2400" dirty="0" smtClean="0"/>
              <a:t>Směrný vodohospodářský plán, státní vodohospodářská bilance zásob povrchových a podzemních vod</a:t>
            </a:r>
          </a:p>
          <a:p>
            <a:pPr marL="457200" indent="-457200" algn="just"/>
            <a:r>
              <a:rPr lang="cs-CZ" sz="2400" dirty="0" smtClean="0">
                <a:hlinkClick r:id="rId2"/>
              </a:rPr>
              <a:t>Výzkumný ústav vodohospodářský TGM</a:t>
            </a:r>
            <a:endParaRPr lang="cs-CZ" sz="2400" dirty="0" smtClean="0"/>
          </a:p>
          <a:p>
            <a:pPr marL="457200" indent="-457200" algn="just"/>
            <a:r>
              <a:rPr lang="cs-CZ" sz="2400" dirty="0" smtClean="0"/>
              <a:t>Provozovatelé veřejných vodovodů a kanalizací</a:t>
            </a:r>
          </a:p>
          <a:p>
            <a:pPr marL="457200" indent="-457200" algn="just"/>
            <a:r>
              <a:rPr lang="cs-CZ" sz="2400" dirty="0" smtClean="0"/>
              <a:t>Hydrogeologický průzkum</a:t>
            </a:r>
          </a:p>
          <a:p>
            <a:pPr marL="457200" indent="-457200" algn="just"/>
            <a:r>
              <a:rPr lang="cs-CZ" sz="2400" dirty="0" smtClean="0"/>
              <a:t>Vodoprávní úřady (KÚ, ORP)</a:t>
            </a:r>
          </a:p>
          <a:p>
            <a:pPr marL="457200" indent="-457200" algn="just"/>
            <a:r>
              <a:rPr lang="cs-CZ" sz="2400" dirty="0" smtClean="0"/>
              <a:t>ČIŽP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1244</Words>
  <Application>Microsoft Office PowerPoint</Application>
  <PresentationFormat>Předvádění na obrazovce (4:3)</PresentationFormat>
  <Paragraphs>167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Z X 5 0 4      H   o   d   n   o   c   e   n   í       v   l   i   v   ů       n   a       ž   i   v   o   t   n   í       p   r   o   s   t   ř   e   d   í</vt:lpstr>
      <vt:lpstr>Snímek 2</vt:lpstr>
      <vt:lpstr>Limity znečišťujících látek</vt:lpstr>
      <vt:lpstr>Katalog kritérií</vt:lpstr>
      <vt:lpstr>Snímek 5</vt:lpstr>
      <vt:lpstr>Klasifikace jakosti povrchových a podzemních vod</vt:lpstr>
      <vt:lpstr>Katalog kritérií</vt:lpstr>
      <vt:lpstr>Snímek 8</vt:lpstr>
      <vt:lpstr>Zdroje dat a informací</vt:lpstr>
      <vt:lpstr>Snímek 10</vt:lpstr>
      <vt:lpstr>Katalog kritérií</vt:lpstr>
      <vt:lpstr>Snímek 12</vt:lpstr>
      <vt:lpstr>Zdroje dat a informací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vlivů na životní prostředí</dc:title>
  <dc:creator>Stanislav Cetkovsky Mgr.</dc:creator>
  <cp:lastModifiedBy>Stanislav Cetkovsky Mgr.</cp:lastModifiedBy>
  <cp:revision>40</cp:revision>
  <dcterms:modified xsi:type="dcterms:W3CDTF">2011-03-20T18:19:54Z</dcterms:modified>
</cp:coreProperties>
</file>