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xls" ContentType="application/vnd.ms-exce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22" r:id="rId2"/>
    <p:sldId id="338" r:id="rId3"/>
    <p:sldId id="352" r:id="rId4"/>
    <p:sldId id="347" r:id="rId5"/>
    <p:sldId id="326" r:id="rId6"/>
    <p:sldId id="349" r:id="rId7"/>
    <p:sldId id="350" r:id="rId8"/>
    <p:sldId id="351" r:id="rId9"/>
    <p:sldId id="353" r:id="rId10"/>
    <p:sldId id="348" r:id="rId11"/>
    <p:sldId id="341" r:id="rId12"/>
    <p:sldId id="328" r:id="rId13"/>
    <p:sldId id="329" r:id="rId14"/>
    <p:sldId id="323" r:id="rId15"/>
    <p:sldId id="324" r:id="rId16"/>
    <p:sldId id="340" r:id="rId17"/>
    <p:sldId id="334" r:id="rId18"/>
    <p:sldId id="344" r:id="rId19"/>
    <p:sldId id="342" r:id="rId20"/>
    <p:sldId id="333" r:id="rId21"/>
    <p:sldId id="422" r:id="rId22"/>
    <p:sldId id="423" r:id="rId23"/>
    <p:sldId id="345" r:id="rId24"/>
    <p:sldId id="343" r:id="rId25"/>
    <p:sldId id="346" r:id="rId26"/>
    <p:sldId id="330" r:id="rId27"/>
    <p:sldId id="332" r:id="rId28"/>
    <p:sldId id="354" r:id="rId29"/>
    <p:sldId id="375" r:id="rId30"/>
    <p:sldId id="372" r:id="rId31"/>
    <p:sldId id="373" r:id="rId32"/>
    <p:sldId id="374" r:id="rId33"/>
    <p:sldId id="359" r:id="rId34"/>
    <p:sldId id="420" r:id="rId35"/>
    <p:sldId id="376" r:id="rId36"/>
    <p:sldId id="377" r:id="rId37"/>
    <p:sldId id="419" r:id="rId38"/>
    <p:sldId id="421" r:id="rId39"/>
    <p:sldId id="357" r:id="rId40"/>
    <p:sldId id="358" r:id="rId41"/>
    <p:sldId id="361" r:id="rId42"/>
    <p:sldId id="363" r:id="rId43"/>
    <p:sldId id="365" r:id="rId44"/>
    <p:sldId id="386" r:id="rId45"/>
    <p:sldId id="387" r:id="rId46"/>
    <p:sldId id="370" r:id="rId47"/>
    <p:sldId id="385" r:id="rId48"/>
    <p:sldId id="418" r:id="rId49"/>
    <p:sldId id="336" r:id="rId50"/>
    <p:sldId id="388" r:id="rId51"/>
    <p:sldId id="337" r:id="rId52"/>
    <p:sldId id="381" r:id="rId53"/>
    <p:sldId id="384" r:id="rId54"/>
    <p:sldId id="383" r:id="rId55"/>
    <p:sldId id="389" r:id="rId56"/>
    <p:sldId id="390" r:id="rId57"/>
    <p:sldId id="416" r:id="rId58"/>
    <p:sldId id="417" r:id="rId59"/>
    <p:sldId id="415" r:id="rId6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FFFF99"/>
    <a:srgbClr val="FFFFCC"/>
    <a:srgbClr val="F00000"/>
    <a:srgbClr val="00CC00"/>
    <a:srgbClr val="FFFF00"/>
    <a:srgbClr val="008000"/>
    <a:srgbClr val="FFCC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7" autoAdjust="0"/>
    <p:restoredTop sz="94718" autoAdjust="0"/>
  </p:normalViewPr>
  <p:slideViewPr>
    <p:cSldViewPr snapToGrid="0" showGuides="1">
      <p:cViewPr varScale="1">
        <p:scale>
          <a:sx n="116" d="100"/>
          <a:sy n="116" d="100"/>
        </p:scale>
        <p:origin x="-1494" y="-114"/>
      </p:cViewPr>
      <p:guideLst>
        <p:guide orient="horz"/>
        <p:guide pos="2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326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246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722575-255E-4320-A37D-832FD64061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633AB1-CC35-4762-82BA-EDDD1ACB6B03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634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2255D0-ADEB-440B-AB74-0BFBE8F38A07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A8C483-3A4C-4557-9AD3-0E0F975FAA0C}" type="slidenum">
              <a:rPr lang="cs-CZ" smtClean="0"/>
              <a:pPr/>
              <a:t>11</a:t>
            </a:fld>
            <a:endParaRPr lang="cs-CZ" smtClean="0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E0EB4A-87CE-40D8-BED6-9BAC7EF4C89D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9BF458-96C4-4AD4-9DCE-5FEB3698B0D5}" type="slidenum">
              <a:rPr lang="cs-CZ" smtClean="0"/>
              <a:pPr/>
              <a:t>13</a:t>
            </a:fld>
            <a:endParaRPr lang="cs-CZ" smtClean="0"/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BC4EE9-E94A-45FB-9F85-0C8E2F2147F7}" type="slidenum">
              <a:rPr lang="cs-CZ" smtClean="0"/>
              <a:pPr/>
              <a:t>14</a:t>
            </a:fld>
            <a:endParaRPr lang="cs-CZ" smtClean="0"/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952827-797C-4C5C-864F-345972F20EDC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C589A5-984A-4A76-9C01-25D7A01371C1}" type="slidenum">
              <a:rPr lang="cs-CZ" smtClean="0"/>
              <a:pPr/>
              <a:t>16</a:t>
            </a:fld>
            <a:endParaRPr lang="cs-CZ" smtClean="0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F41500-AF3D-4228-956B-BC44FAABD3D5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3DB2F2-33FC-4A93-BF9A-224947FDA2EE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15F49E-5794-4975-822F-1592DE8DFAD7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A2D932-3051-4B06-B46D-01AB646FAAB5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645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858FC6-C08D-4482-90B4-55138BA5B19C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221910-0D72-4938-84A1-972A64E24BB4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3CDB4A-3422-40C9-8B61-6F194C6D7E4C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8A9AE5-787E-4961-849A-B8599EE1B34B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30432F-F62F-4803-A7CC-E0675A3C9506}" type="slidenum">
              <a:rPr lang="cs-CZ" smtClean="0"/>
              <a:pPr/>
              <a:t>24</a:t>
            </a:fld>
            <a:endParaRPr lang="cs-CZ" smtClean="0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FC82D0-7A7D-44EA-989E-3C37662A6C22}" type="slidenum">
              <a:rPr lang="cs-CZ" smtClean="0"/>
              <a:pPr/>
              <a:t>25</a:t>
            </a:fld>
            <a:endParaRPr lang="cs-CZ" smtClean="0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605901-839B-429F-B487-60FE62F59A2F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5D7AA1-E576-44A2-934E-6670AD0947D7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1D2F32-7B52-4720-915E-0B7010C54651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E3EEE-A387-41E6-8C87-8E7E47F04ABD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68377D-ED0C-4ABA-8BDE-33BBDC7397D3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655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8D2C59-8931-4E48-95DD-B422F0594C00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CA48F-2FE7-4F2A-881E-727FB013459B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6D939F-35C5-4EE0-8749-DB378B331718}" type="slidenum">
              <a:rPr lang="cs-CZ" smtClean="0"/>
              <a:pPr/>
              <a:t>32</a:t>
            </a:fld>
            <a:endParaRPr lang="cs-CZ" smtClean="0"/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95F658-13EB-4EDE-8753-992E80DD651C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96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A9ED8C-CF20-4F92-A18A-F7A12F844D8F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97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7EE152-6016-4933-92AA-7DEDBDBEA1EE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98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B2152F-73FA-4BB4-967C-51F789E5F557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99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1CDB5E-CC73-4652-A1A3-DE227F7B5AFF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1003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55F1E8-9C31-4965-B750-E1EC0570E945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1013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EE337B-0DAC-4D24-AF72-9B03F66298A7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665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5CD326-9BD4-44D4-8393-15D3D1F543D1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675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D4000E-40D6-494C-831A-CE1188146253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686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26EF02-B169-4DBE-BF0E-392766FEFFA1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696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F3EB4D-0EDC-45C7-90D4-9976150BDEEA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706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DC9FA8-C8A8-45BD-B445-4C0541D13C97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EEED9-BF12-4AEF-B5BF-F93D85D560D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D3970-ADEC-4C86-8050-FD730A5DBB4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E4E8D-D154-4F00-96C5-73739DBE0D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127D4-697F-41C3-9FA4-5DFCD5E9B8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C3D6E-0031-457E-8FE0-98947AA500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C88C71-5E61-4BD7-9DCE-1D7B46B749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010FC-D350-423F-88CB-1B539AA2CD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94C03-8EBE-4D79-9DFB-147C478FBD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056FE-53B0-4845-AE2F-EE23B2FC52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B659F-2C96-45DF-AAC3-01A2E2D72A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EB07D-6FDF-4AC1-8A72-ABC0094585D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0A661-C045-4E9E-986C-F5A8566AC7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B87EBBF-94EC-48F5-A3B9-E97745E0A16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w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hyperlink" Target="http://www.amazon.com/gp/reader/0674666380/ref=sib_dp_p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6.png"/><Relationship Id="rId4" Type="http://schemas.openxmlformats.org/officeDocument/2006/relationships/image" Target="../media/image3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://upload.wikimedia.org/wikipedia/commons/b/bc/Male_silverback_Gorilla.JPG" TargetMode="Externa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Graf_aplikace_Microsoft_Office_Excel4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Graf_aplikace_Microsoft_Office_Excel3.xls"/><Relationship Id="rId5" Type="http://schemas.openxmlformats.org/officeDocument/2006/relationships/oleObject" Target="../embeddings/Graf_aplikace_Microsoft_Office_Excel2.xls"/><Relationship Id="rId4" Type="http://schemas.openxmlformats.org/officeDocument/2006/relationships/oleObject" Target="../embeddings/Graf_aplikace_Microsoft_Office_Excel1.xls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://upload.wikimedia.org/wikipedia/commons/b/bc/Male_silverback_Gorilla.JPG" TargetMode="Externa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jpeg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168650" y="4030663"/>
            <a:ext cx="223202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" y="1296988"/>
            <a:ext cx="23749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3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6538" y="2538413"/>
            <a:ext cx="25892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514350" y="244475"/>
            <a:ext cx="8039100" cy="57943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srgbClr val="E60000"/>
                </a:solidFill>
                <a:latin typeface="Arial Black" pitchFamily="34" charset="0"/>
              </a:rPr>
              <a:t>FYLOGEOGRAFIE A KOALESCENCE</a:t>
            </a:r>
          </a:p>
        </p:txBody>
      </p:sp>
      <p:grpSp>
        <p:nvGrpSpPr>
          <p:cNvPr id="7174" name="Group 344"/>
          <p:cNvGrpSpPr>
            <a:grpSpLocks/>
          </p:cNvGrpSpPr>
          <p:nvPr/>
        </p:nvGrpSpPr>
        <p:grpSpPr bwMode="auto">
          <a:xfrm>
            <a:off x="5518150" y="1736725"/>
            <a:ext cx="3327400" cy="4543425"/>
            <a:chOff x="1925" y="720"/>
            <a:chExt cx="2421" cy="3433"/>
          </a:xfrm>
        </p:grpSpPr>
        <p:grpSp>
          <p:nvGrpSpPr>
            <p:cNvPr id="7178" name="Group 4"/>
            <p:cNvGrpSpPr>
              <a:grpSpLocks/>
            </p:cNvGrpSpPr>
            <p:nvPr/>
          </p:nvGrpSpPr>
          <p:grpSpPr bwMode="auto">
            <a:xfrm rot="10800000">
              <a:off x="2268" y="1010"/>
              <a:ext cx="2017" cy="2880"/>
              <a:chOff x="0" y="0"/>
              <a:chExt cx="2017" cy="2880"/>
            </a:xfrm>
          </p:grpSpPr>
          <p:sp>
            <p:nvSpPr>
              <p:cNvPr id="41989" name="Line 5"/>
              <p:cNvSpPr>
                <a:spLocks noChangeShapeType="1"/>
              </p:cNvSpPr>
              <p:nvPr/>
            </p:nvSpPr>
            <p:spPr bwMode="auto">
              <a:xfrm rot="10800000">
                <a:off x="681" y="1383"/>
                <a:ext cx="31" cy="11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990" name="Line 6"/>
              <p:cNvSpPr>
                <a:spLocks noChangeShapeType="1"/>
              </p:cNvSpPr>
              <p:nvPr/>
            </p:nvSpPr>
            <p:spPr bwMode="auto">
              <a:xfrm rot="10800000" flipH="1">
                <a:off x="31" y="1911"/>
                <a:ext cx="166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991" name="Line 7"/>
              <p:cNvSpPr>
                <a:spLocks noChangeShapeType="1"/>
              </p:cNvSpPr>
              <p:nvPr/>
            </p:nvSpPr>
            <p:spPr bwMode="auto">
              <a:xfrm rot="10800000" flipH="1">
                <a:off x="27" y="2064"/>
                <a:ext cx="0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992" name="Line 8"/>
              <p:cNvSpPr>
                <a:spLocks noChangeShapeType="1"/>
              </p:cNvSpPr>
              <p:nvPr/>
            </p:nvSpPr>
            <p:spPr bwMode="auto">
              <a:xfrm rot="10800000" flipH="1">
                <a:off x="27" y="2653"/>
                <a:ext cx="0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993" name="Line 9"/>
              <p:cNvSpPr>
                <a:spLocks noChangeShapeType="1"/>
              </p:cNvSpPr>
              <p:nvPr/>
            </p:nvSpPr>
            <p:spPr bwMode="auto">
              <a:xfrm rot="10800000" flipH="1">
                <a:off x="35" y="2448"/>
                <a:ext cx="216" cy="2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994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705" y="1702"/>
                <a:ext cx="1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995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704" y="1908"/>
                <a:ext cx="0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996" name="Line 12"/>
              <p:cNvSpPr>
                <a:spLocks noChangeShapeType="1"/>
              </p:cNvSpPr>
              <p:nvPr/>
            </p:nvSpPr>
            <p:spPr bwMode="auto">
              <a:xfrm rot="10800000" flipH="1">
                <a:off x="704" y="2070"/>
                <a:ext cx="0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997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704" y="2258"/>
                <a:ext cx="0" cy="19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998" name="Line 14"/>
              <p:cNvSpPr>
                <a:spLocks noChangeShapeType="1"/>
              </p:cNvSpPr>
              <p:nvPr/>
            </p:nvSpPr>
            <p:spPr bwMode="auto">
              <a:xfrm rot="10800000" flipH="1">
                <a:off x="705" y="2461"/>
                <a:ext cx="1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1999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469" y="2659"/>
                <a:ext cx="192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00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704" y="2659"/>
                <a:ext cx="0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01" name="Line 17"/>
              <p:cNvSpPr>
                <a:spLocks noChangeShapeType="1"/>
              </p:cNvSpPr>
              <p:nvPr/>
            </p:nvSpPr>
            <p:spPr bwMode="auto">
              <a:xfrm rot="10800000">
                <a:off x="720" y="2688"/>
                <a:ext cx="164" cy="17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02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891" y="1914"/>
                <a:ext cx="1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03" name="Line 19"/>
              <p:cNvSpPr>
                <a:spLocks noChangeShapeType="1"/>
              </p:cNvSpPr>
              <p:nvPr/>
            </p:nvSpPr>
            <p:spPr bwMode="auto">
              <a:xfrm rot="10800000">
                <a:off x="726" y="1720"/>
                <a:ext cx="171" cy="18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04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891" y="2076"/>
                <a:ext cx="1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05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1136" y="2688"/>
                <a:ext cx="170" cy="16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06" name="Line 22"/>
              <p:cNvSpPr>
                <a:spLocks noChangeShapeType="1"/>
              </p:cNvSpPr>
              <p:nvPr/>
            </p:nvSpPr>
            <p:spPr bwMode="auto">
              <a:xfrm rot="10800000" flipH="1">
                <a:off x="1322" y="2659"/>
                <a:ext cx="0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07" name="Line 23"/>
              <p:cNvSpPr>
                <a:spLocks noChangeShapeType="1"/>
              </p:cNvSpPr>
              <p:nvPr/>
            </p:nvSpPr>
            <p:spPr bwMode="auto">
              <a:xfrm rot="10800000">
                <a:off x="1345" y="2688"/>
                <a:ext cx="215" cy="16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08" name="Line 24"/>
              <p:cNvSpPr>
                <a:spLocks noChangeShapeType="1"/>
              </p:cNvSpPr>
              <p:nvPr/>
            </p:nvSpPr>
            <p:spPr bwMode="auto">
              <a:xfrm rot="10800000">
                <a:off x="1594" y="2683"/>
                <a:ext cx="217" cy="16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09" name="Line 25"/>
              <p:cNvSpPr>
                <a:spLocks noChangeShapeType="1"/>
              </p:cNvSpPr>
              <p:nvPr/>
            </p:nvSpPr>
            <p:spPr bwMode="auto">
              <a:xfrm rot="10800000" flipH="1">
                <a:off x="1322" y="2496"/>
                <a:ext cx="215" cy="16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10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1566" y="2461"/>
                <a:ext cx="0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11" name="Line 27"/>
              <p:cNvSpPr>
                <a:spLocks noChangeShapeType="1"/>
              </p:cNvSpPr>
              <p:nvPr/>
            </p:nvSpPr>
            <p:spPr bwMode="auto">
              <a:xfrm rot="10800000">
                <a:off x="1548" y="2246"/>
                <a:ext cx="268" cy="20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12" name="Line 28"/>
              <p:cNvSpPr>
                <a:spLocks noChangeShapeType="1"/>
              </p:cNvSpPr>
              <p:nvPr/>
            </p:nvSpPr>
            <p:spPr bwMode="auto">
              <a:xfrm rot="10800000" flipH="1">
                <a:off x="1563" y="2252"/>
                <a:ext cx="1" cy="19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13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1322" y="2246"/>
                <a:ext cx="215" cy="20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14" name="Line 30"/>
              <p:cNvSpPr>
                <a:spLocks noChangeShapeType="1"/>
              </p:cNvSpPr>
              <p:nvPr/>
            </p:nvSpPr>
            <p:spPr bwMode="auto">
              <a:xfrm rot="10800000" flipH="1">
                <a:off x="890" y="2467"/>
                <a:ext cx="0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15" name="Line 31"/>
              <p:cNvSpPr>
                <a:spLocks noChangeShapeType="1"/>
              </p:cNvSpPr>
              <p:nvPr/>
            </p:nvSpPr>
            <p:spPr bwMode="auto">
              <a:xfrm rot="10800000">
                <a:off x="918" y="2443"/>
                <a:ext cx="217" cy="21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16" name="Line 32"/>
              <p:cNvSpPr>
                <a:spLocks noChangeShapeType="1"/>
              </p:cNvSpPr>
              <p:nvPr/>
            </p:nvSpPr>
            <p:spPr bwMode="auto">
              <a:xfrm rot="10800000" flipH="1">
                <a:off x="891" y="2256"/>
                <a:ext cx="223" cy="2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17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1137" y="2252"/>
                <a:ext cx="1" cy="19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18" name="Line 34"/>
              <p:cNvSpPr>
                <a:spLocks noChangeShapeType="1"/>
              </p:cNvSpPr>
              <p:nvPr/>
            </p:nvSpPr>
            <p:spPr bwMode="auto">
              <a:xfrm rot="10800000">
                <a:off x="918" y="2112"/>
                <a:ext cx="217" cy="14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19" name="Line 35"/>
              <p:cNvSpPr>
                <a:spLocks noChangeShapeType="1"/>
              </p:cNvSpPr>
              <p:nvPr/>
            </p:nvSpPr>
            <p:spPr bwMode="auto">
              <a:xfrm rot="10800000">
                <a:off x="918" y="1911"/>
                <a:ext cx="217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20" name="Line 36"/>
              <p:cNvSpPr>
                <a:spLocks noChangeShapeType="1"/>
              </p:cNvSpPr>
              <p:nvPr/>
            </p:nvSpPr>
            <p:spPr bwMode="auto">
              <a:xfrm rot="10800000" flipH="1">
                <a:off x="1322" y="2070"/>
                <a:ext cx="0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21" name="Line 37"/>
              <p:cNvSpPr>
                <a:spLocks noChangeShapeType="1"/>
              </p:cNvSpPr>
              <p:nvPr/>
            </p:nvSpPr>
            <p:spPr bwMode="auto">
              <a:xfrm rot="10800000" flipH="1">
                <a:off x="1563" y="1902"/>
                <a:ext cx="1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22" name="Line 38"/>
              <p:cNvSpPr>
                <a:spLocks noChangeShapeType="1"/>
              </p:cNvSpPr>
              <p:nvPr/>
            </p:nvSpPr>
            <p:spPr bwMode="auto">
              <a:xfrm rot="10800000" flipH="1">
                <a:off x="1322" y="1872"/>
                <a:ext cx="263" cy="22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23" name="Line 39"/>
              <p:cNvSpPr>
                <a:spLocks noChangeShapeType="1"/>
              </p:cNvSpPr>
              <p:nvPr/>
            </p:nvSpPr>
            <p:spPr bwMode="auto">
              <a:xfrm rot="10800000" flipH="1">
                <a:off x="1816" y="1920"/>
                <a:ext cx="165" cy="18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24" name="Line 40"/>
              <p:cNvSpPr>
                <a:spLocks noChangeShapeType="1"/>
              </p:cNvSpPr>
              <p:nvPr/>
            </p:nvSpPr>
            <p:spPr bwMode="auto">
              <a:xfrm rot="10800000" flipH="1">
                <a:off x="1817" y="2070"/>
                <a:ext cx="1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25" name="Line 41"/>
              <p:cNvSpPr>
                <a:spLocks noChangeShapeType="1"/>
              </p:cNvSpPr>
              <p:nvPr/>
            </p:nvSpPr>
            <p:spPr bwMode="auto">
              <a:xfrm rot="10800000" flipH="1">
                <a:off x="1568" y="2064"/>
                <a:ext cx="269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26" name="Line 42"/>
              <p:cNvSpPr>
                <a:spLocks noChangeShapeType="1"/>
              </p:cNvSpPr>
              <p:nvPr/>
            </p:nvSpPr>
            <p:spPr bwMode="auto">
              <a:xfrm rot="10800000" flipH="1">
                <a:off x="1816" y="2491"/>
                <a:ext cx="165" cy="16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27" name="Line 43"/>
              <p:cNvSpPr>
                <a:spLocks noChangeShapeType="1"/>
              </p:cNvSpPr>
              <p:nvPr/>
            </p:nvSpPr>
            <p:spPr bwMode="auto">
              <a:xfrm rot="10800000" flipH="1">
                <a:off x="2009" y="2659"/>
                <a:ext cx="1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28" name="Line 44"/>
              <p:cNvSpPr>
                <a:spLocks noChangeShapeType="1"/>
              </p:cNvSpPr>
              <p:nvPr/>
            </p:nvSpPr>
            <p:spPr bwMode="auto">
              <a:xfrm rot="10800000" flipH="1">
                <a:off x="2009" y="2461"/>
                <a:ext cx="1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29" name="Line 45"/>
              <p:cNvSpPr>
                <a:spLocks noChangeShapeType="1"/>
              </p:cNvSpPr>
              <p:nvPr/>
            </p:nvSpPr>
            <p:spPr bwMode="auto">
              <a:xfrm rot="10800000" flipH="1">
                <a:off x="2009" y="2258"/>
                <a:ext cx="1" cy="19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30" name="Line 46"/>
              <p:cNvSpPr>
                <a:spLocks noChangeShapeType="1"/>
              </p:cNvSpPr>
              <p:nvPr/>
            </p:nvSpPr>
            <p:spPr bwMode="auto">
              <a:xfrm rot="10800000" flipH="1">
                <a:off x="2009" y="2070"/>
                <a:ext cx="1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31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2009" y="1908"/>
                <a:ext cx="1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32" name="Line 48"/>
              <p:cNvSpPr>
                <a:spLocks noChangeShapeType="1"/>
              </p:cNvSpPr>
              <p:nvPr/>
            </p:nvSpPr>
            <p:spPr bwMode="auto">
              <a:xfrm rot="10800000" flipH="1">
                <a:off x="2009" y="1702"/>
                <a:ext cx="1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33" name="Line 49"/>
              <p:cNvSpPr>
                <a:spLocks noChangeShapeType="1"/>
              </p:cNvSpPr>
              <p:nvPr/>
            </p:nvSpPr>
            <p:spPr bwMode="auto">
              <a:xfrm rot="10800000">
                <a:off x="1840" y="1383"/>
                <a:ext cx="170" cy="11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34" name="Line 50"/>
              <p:cNvSpPr>
                <a:spLocks noChangeShapeType="1"/>
              </p:cNvSpPr>
              <p:nvPr/>
            </p:nvSpPr>
            <p:spPr bwMode="auto">
              <a:xfrm rot="10800000" flipH="1">
                <a:off x="1322" y="1335"/>
                <a:ext cx="23" cy="16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35" name="Line 51"/>
              <p:cNvSpPr>
                <a:spLocks noChangeShapeType="1"/>
              </p:cNvSpPr>
              <p:nvPr/>
            </p:nvSpPr>
            <p:spPr bwMode="auto">
              <a:xfrm rot="10800000" flipH="1">
                <a:off x="1817" y="1383"/>
                <a:ext cx="24" cy="11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36" name="Line 52"/>
              <p:cNvSpPr>
                <a:spLocks noChangeShapeType="1"/>
              </p:cNvSpPr>
              <p:nvPr/>
            </p:nvSpPr>
            <p:spPr bwMode="auto">
              <a:xfrm rot="10800000" flipH="1">
                <a:off x="1817" y="1708"/>
                <a:ext cx="1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37" name="Line 53"/>
              <p:cNvSpPr>
                <a:spLocks noChangeShapeType="1"/>
              </p:cNvSpPr>
              <p:nvPr/>
            </p:nvSpPr>
            <p:spPr bwMode="auto">
              <a:xfrm rot="10800000" flipH="1">
                <a:off x="1566" y="170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38" name="Line 54"/>
              <p:cNvSpPr>
                <a:spLocks noChangeShapeType="1"/>
              </p:cNvSpPr>
              <p:nvPr/>
            </p:nvSpPr>
            <p:spPr bwMode="auto">
              <a:xfrm rot="10800000" flipH="1">
                <a:off x="1817" y="1504"/>
                <a:ext cx="1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39" name="Line 55"/>
              <p:cNvSpPr>
                <a:spLocks noChangeShapeType="1"/>
              </p:cNvSpPr>
              <p:nvPr/>
            </p:nvSpPr>
            <p:spPr bwMode="auto">
              <a:xfrm rot="10800000" flipH="1">
                <a:off x="2009" y="1504"/>
                <a:ext cx="1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40" name="Line 56"/>
              <p:cNvSpPr>
                <a:spLocks noChangeShapeType="1"/>
              </p:cNvSpPr>
              <p:nvPr/>
            </p:nvSpPr>
            <p:spPr bwMode="auto">
              <a:xfrm rot="10800000" flipH="1">
                <a:off x="1568" y="1479"/>
                <a:ext cx="269" cy="21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41" name="Line 57"/>
              <p:cNvSpPr>
                <a:spLocks noChangeShapeType="1"/>
              </p:cNvSpPr>
              <p:nvPr/>
            </p:nvSpPr>
            <p:spPr bwMode="auto">
              <a:xfrm rot="10800000" flipH="1">
                <a:off x="704" y="1504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42" name="Line 58"/>
              <p:cNvSpPr>
                <a:spLocks noChangeShapeType="1"/>
              </p:cNvSpPr>
              <p:nvPr/>
            </p:nvSpPr>
            <p:spPr bwMode="auto">
              <a:xfrm rot="10800000" flipH="1">
                <a:off x="1137" y="1708"/>
                <a:ext cx="1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43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1322" y="170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44" name="Line 60"/>
              <p:cNvSpPr>
                <a:spLocks noChangeShapeType="1"/>
              </p:cNvSpPr>
              <p:nvPr/>
            </p:nvSpPr>
            <p:spPr bwMode="auto">
              <a:xfrm rot="10800000">
                <a:off x="1158" y="1528"/>
                <a:ext cx="171" cy="16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45" name="Line 61"/>
              <p:cNvSpPr>
                <a:spLocks noChangeShapeType="1"/>
              </p:cNvSpPr>
              <p:nvPr/>
            </p:nvSpPr>
            <p:spPr bwMode="auto">
              <a:xfrm rot="10800000" flipH="1">
                <a:off x="1137" y="1498"/>
                <a:ext cx="1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46" name="Line 62"/>
              <p:cNvSpPr>
                <a:spLocks noChangeShapeType="1"/>
              </p:cNvSpPr>
              <p:nvPr/>
            </p:nvSpPr>
            <p:spPr bwMode="auto">
              <a:xfrm rot="10800000" flipH="1">
                <a:off x="891" y="1510"/>
                <a:ext cx="1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47" name="Line 63"/>
              <p:cNvSpPr>
                <a:spLocks noChangeShapeType="1"/>
              </p:cNvSpPr>
              <p:nvPr/>
            </p:nvSpPr>
            <p:spPr bwMode="auto">
              <a:xfrm rot="10800000" flipH="1">
                <a:off x="883" y="1334"/>
                <a:ext cx="30" cy="17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48" name="Line 64"/>
              <p:cNvSpPr>
                <a:spLocks noChangeShapeType="1"/>
              </p:cNvSpPr>
              <p:nvPr/>
            </p:nvSpPr>
            <p:spPr bwMode="auto">
              <a:xfrm rot="10800000" flipH="1">
                <a:off x="891" y="1186"/>
                <a:ext cx="1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49" name="Line 65"/>
              <p:cNvSpPr>
                <a:spLocks noChangeShapeType="1"/>
              </p:cNvSpPr>
              <p:nvPr/>
            </p:nvSpPr>
            <p:spPr bwMode="auto">
              <a:xfrm rot="10800000" flipH="1">
                <a:off x="1137" y="1174"/>
                <a:ext cx="1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50" name="Line 66"/>
              <p:cNvSpPr>
                <a:spLocks noChangeShapeType="1"/>
              </p:cNvSpPr>
              <p:nvPr/>
            </p:nvSpPr>
            <p:spPr bwMode="auto">
              <a:xfrm rot="10800000">
                <a:off x="1104" y="1143"/>
                <a:ext cx="217" cy="22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51" name="Line 67"/>
              <p:cNvSpPr>
                <a:spLocks noChangeShapeType="1"/>
              </p:cNvSpPr>
              <p:nvPr/>
            </p:nvSpPr>
            <p:spPr bwMode="auto">
              <a:xfrm rot="10800000">
                <a:off x="1594" y="999"/>
                <a:ext cx="217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52" name="Line 68"/>
              <p:cNvSpPr>
                <a:spLocks noChangeShapeType="1"/>
              </p:cNvSpPr>
              <p:nvPr/>
            </p:nvSpPr>
            <p:spPr bwMode="auto">
              <a:xfrm rot="10800000" flipH="1">
                <a:off x="1555" y="1382"/>
                <a:ext cx="30" cy="11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53" name="Line 69"/>
              <p:cNvSpPr>
                <a:spLocks noChangeShapeType="1"/>
              </p:cNvSpPr>
              <p:nvPr/>
            </p:nvSpPr>
            <p:spPr bwMode="auto">
              <a:xfrm rot="10800000" flipH="1">
                <a:off x="1568" y="1150"/>
                <a:ext cx="269" cy="21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54" name="Line 70"/>
              <p:cNvSpPr>
                <a:spLocks noChangeShapeType="1"/>
              </p:cNvSpPr>
              <p:nvPr/>
            </p:nvSpPr>
            <p:spPr bwMode="auto">
              <a:xfrm rot="10800000">
                <a:off x="1787" y="1143"/>
                <a:ext cx="217" cy="22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55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1817" y="1180"/>
                <a:ext cx="1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56" name="Line 72"/>
              <p:cNvSpPr>
                <a:spLocks noChangeShapeType="1"/>
              </p:cNvSpPr>
              <p:nvPr/>
            </p:nvSpPr>
            <p:spPr bwMode="auto">
              <a:xfrm rot="10800000" flipH="1">
                <a:off x="27" y="170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57" name="Line 73"/>
              <p:cNvSpPr>
                <a:spLocks noChangeShapeType="1"/>
              </p:cNvSpPr>
              <p:nvPr/>
            </p:nvSpPr>
            <p:spPr bwMode="auto">
              <a:xfrm rot="10800000" flipH="1">
                <a:off x="31" y="1479"/>
                <a:ext cx="166" cy="21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58" name="Line 74"/>
              <p:cNvSpPr>
                <a:spLocks noChangeShapeType="1"/>
              </p:cNvSpPr>
              <p:nvPr/>
            </p:nvSpPr>
            <p:spPr bwMode="auto">
              <a:xfrm rot="10800000" flipH="1">
                <a:off x="476" y="1172"/>
                <a:ext cx="185" cy="16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59" name="Line 75"/>
              <p:cNvSpPr>
                <a:spLocks noChangeShapeType="1"/>
              </p:cNvSpPr>
              <p:nvPr/>
            </p:nvSpPr>
            <p:spPr bwMode="auto">
              <a:xfrm rot="10800000">
                <a:off x="720" y="766"/>
                <a:ext cx="164" cy="21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60" name="Line 76"/>
              <p:cNvSpPr>
                <a:spLocks noChangeShapeType="1"/>
              </p:cNvSpPr>
              <p:nvPr/>
            </p:nvSpPr>
            <p:spPr bwMode="auto">
              <a:xfrm rot="10800000">
                <a:off x="1594" y="615"/>
                <a:ext cx="217" cy="15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61" name="Line 77"/>
              <p:cNvSpPr>
                <a:spLocks noChangeShapeType="1"/>
              </p:cNvSpPr>
              <p:nvPr/>
            </p:nvSpPr>
            <p:spPr bwMode="auto">
              <a:xfrm rot="10800000">
                <a:off x="1787" y="615"/>
                <a:ext cx="217" cy="15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62" name="Line 78"/>
              <p:cNvSpPr>
                <a:spLocks noChangeShapeType="1"/>
              </p:cNvSpPr>
              <p:nvPr/>
            </p:nvSpPr>
            <p:spPr bwMode="auto">
              <a:xfrm rot="10800000" flipH="1">
                <a:off x="1137" y="988"/>
                <a:ext cx="1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63" name="Line 79"/>
              <p:cNvSpPr>
                <a:spLocks noChangeShapeType="1"/>
              </p:cNvSpPr>
              <p:nvPr/>
            </p:nvSpPr>
            <p:spPr bwMode="auto">
              <a:xfrm rot="10800000" flipH="1">
                <a:off x="705" y="982"/>
                <a:ext cx="1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64" name="Line 80"/>
              <p:cNvSpPr>
                <a:spLocks noChangeShapeType="1"/>
              </p:cNvSpPr>
              <p:nvPr/>
            </p:nvSpPr>
            <p:spPr bwMode="auto">
              <a:xfrm rot="10800000" flipH="1">
                <a:off x="704" y="1180"/>
                <a:ext cx="0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65" name="Line 81"/>
              <p:cNvSpPr>
                <a:spLocks noChangeShapeType="1"/>
              </p:cNvSpPr>
              <p:nvPr/>
            </p:nvSpPr>
            <p:spPr bwMode="auto">
              <a:xfrm rot="10800000">
                <a:off x="726" y="999"/>
                <a:ext cx="171" cy="17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66" name="Line 82"/>
              <p:cNvSpPr>
                <a:spLocks noChangeShapeType="1"/>
              </p:cNvSpPr>
              <p:nvPr/>
            </p:nvSpPr>
            <p:spPr bwMode="auto">
              <a:xfrm rot="10800000" flipH="1">
                <a:off x="27" y="1174"/>
                <a:ext cx="0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67" name="Line 83"/>
              <p:cNvSpPr>
                <a:spLocks noChangeShapeType="1"/>
              </p:cNvSpPr>
              <p:nvPr/>
            </p:nvSpPr>
            <p:spPr bwMode="auto">
              <a:xfrm rot="10800000" flipH="1">
                <a:off x="35" y="1382"/>
                <a:ext cx="22" cy="11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68" name="Line 84"/>
              <p:cNvSpPr>
                <a:spLocks noChangeShapeType="1"/>
              </p:cNvSpPr>
              <p:nvPr/>
            </p:nvSpPr>
            <p:spPr bwMode="auto">
              <a:xfrm rot="10800000" flipH="1">
                <a:off x="27" y="982"/>
                <a:ext cx="0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69" name="Line 85"/>
              <p:cNvSpPr>
                <a:spLocks noChangeShapeType="1"/>
              </p:cNvSpPr>
              <p:nvPr/>
            </p:nvSpPr>
            <p:spPr bwMode="auto">
              <a:xfrm rot="10800000" flipH="1">
                <a:off x="27" y="778"/>
                <a:ext cx="0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70" name="Line 86"/>
              <p:cNvSpPr>
                <a:spLocks noChangeShapeType="1"/>
              </p:cNvSpPr>
              <p:nvPr/>
            </p:nvSpPr>
            <p:spPr bwMode="auto">
              <a:xfrm rot="10800000" flipH="1">
                <a:off x="1566" y="982"/>
                <a:ext cx="0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71" name="Line 87"/>
              <p:cNvSpPr>
                <a:spLocks noChangeShapeType="1"/>
              </p:cNvSpPr>
              <p:nvPr/>
            </p:nvSpPr>
            <p:spPr bwMode="auto">
              <a:xfrm rot="10800000" flipH="1">
                <a:off x="1322" y="958"/>
                <a:ext cx="263" cy="21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72" name="Line 88"/>
              <p:cNvSpPr>
                <a:spLocks noChangeShapeType="1"/>
              </p:cNvSpPr>
              <p:nvPr/>
            </p:nvSpPr>
            <p:spPr bwMode="auto">
              <a:xfrm rot="10800000" flipH="1">
                <a:off x="704" y="784"/>
                <a:ext cx="0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73" name="Line 89"/>
              <p:cNvSpPr>
                <a:spLocks noChangeShapeType="1"/>
              </p:cNvSpPr>
              <p:nvPr/>
            </p:nvSpPr>
            <p:spPr bwMode="auto">
              <a:xfrm rot="10800000" flipH="1">
                <a:off x="704" y="579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74" name="Line 90"/>
              <p:cNvSpPr>
                <a:spLocks noChangeShapeType="1"/>
              </p:cNvSpPr>
              <p:nvPr/>
            </p:nvSpPr>
            <p:spPr bwMode="auto">
              <a:xfrm rot="10800000" flipH="1">
                <a:off x="2009" y="982"/>
                <a:ext cx="1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75" name="Line 91"/>
              <p:cNvSpPr>
                <a:spLocks noChangeShapeType="1"/>
              </p:cNvSpPr>
              <p:nvPr/>
            </p:nvSpPr>
            <p:spPr bwMode="auto">
              <a:xfrm rot="10800000" flipH="1">
                <a:off x="2009" y="784"/>
                <a:ext cx="1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76" name="Line 92"/>
              <p:cNvSpPr>
                <a:spLocks noChangeShapeType="1"/>
              </p:cNvSpPr>
              <p:nvPr/>
            </p:nvSpPr>
            <p:spPr bwMode="auto">
              <a:xfrm rot="10800000" flipH="1">
                <a:off x="1818" y="766"/>
                <a:ext cx="209" cy="22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77" name="Line 93"/>
              <p:cNvSpPr>
                <a:spLocks noChangeShapeType="1"/>
              </p:cNvSpPr>
              <p:nvPr/>
            </p:nvSpPr>
            <p:spPr bwMode="auto">
              <a:xfrm rot="10800000" flipH="1">
                <a:off x="1322" y="784"/>
                <a:ext cx="0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78" name="Line 94"/>
              <p:cNvSpPr>
                <a:spLocks noChangeShapeType="1"/>
              </p:cNvSpPr>
              <p:nvPr/>
            </p:nvSpPr>
            <p:spPr bwMode="auto">
              <a:xfrm rot="10800000" flipH="1">
                <a:off x="1137" y="814"/>
                <a:ext cx="216" cy="15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79" name="Line 95"/>
              <p:cNvSpPr>
                <a:spLocks noChangeShapeType="1"/>
              </p:cNvSpPr>
              <p:nvPr/>
            </p:nvSpPr>
            <p:spPr bwMode="auto">
              <a:xfrm rot="10800000" flipH="1">
                <a:off x="891" y="585"/>
                <a:ext cx="1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80" name="Line 96"/>
              <p:cNvSpPr>
                <a:spLocks noChangeShapeType="1"/>
              </p:cNvSpPr>
              <p:nvPr/>
            </p:nvSpPr>
            <p:spPr bwMode="auto">
              <a:xfrm rot="10800000" flipH="1">
                <a:off x="890" y="224"/>
                <a:ext cx="0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81" name="Line 97"/>
              <p:cNvSpPr>
                <a:spLocks noChangeShapeType="1"/>
              </p:cNvSpPr>
              <p:nvPr/>
            </p:nvSpPr>
            <p:spPr bwMode="auto">
              <a:xfrm rot="10800000" flipH="1">
                <a:off x="891" y="397"/>
                <a:ext cx="1" cy="19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82" name="Line 98"/>
              <p:cNvSpPr>
                <a:spLocks noChangeShapeType="1"/>
              </p:cNvSpPr>
              <p:nvPr/>
            </p:nvSpPr>
            <p:spPr bwMode="auto">
              <a:xfrm rot="10800000" flipH="1">
                <a:off x="711" y="432"/>
                <a:ext cx="163" cy="16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83" name="Line 99"/>
              <p:cNvSpPr>
                <a:spLocks noChangeShapeType="1"/>
              </p:cNvSpPr>
              <p:nvPr/>
            </p:nvSpPr>
            <p:spPr bwMode="auto">
              <a:xfrm rot="10800000" flipH="1">
                <a:off x="1563" y="573"/>
                <a:ext cx="1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84" name="Line 100"/>
              <p:cNvSpPr>
                <a:spLocks noChangeShapeType="1"/>
              </p:cNvSpPr>
              <p:nvPr/>
            </p:nvSpPr>
            <p:spPr bwMode="auto">
              <a:xfrm rot="10800000" flipH="1">
                <a:off x="1322" y="615"/>
                <a:ext cx="215" cy="15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85" name="Line 101"/>
              <p:cNvSpPr>
                <a:spLocks noChangeShapeType="1"/>
              </p:cNvSpPr>
              <p:nvPr/>
            </p:nvSpPr>
            <p:spPr bwMode="auto">
              <a:xfrm rot="10800000">
                <a:off x="1345" y="421"/>
                <a:ext cx="215" cy="15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86" name="Line 102"/>
              <p:cNvSpPr>
                <a:spLocks noChangeShapeType="1"/>
              </p:cNvSpPr>
              <p:nvPr/>
            </p:nvSpPr>
            <p:spPr bwMode="auto">
              <a:xfrm rot="10800000">
                <a:off x="1158" y="236"/>
                <a:ext cx="171" cy="15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87" name="Line 103"/>
              <p:cNvSpPr>
                <a:spLocks noChangeShapeType="1"/>
              </p:cNvSpPr>
              <p:nvPr/>
            </p:nvSpPr>
            <p:spPr bwMode="auto">
              <a:xfrm rot="10800000" flipH="1">
                <a:off x="1322" y="391"/>
                <a:ext cx="0" cy="19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88" name="Line 104"/>
              <p:cNvSpPr>
                <a:spLocks noChangeShapeType="1"/>
              </p:cNvSpPr>
              <p:nvPr/>
            </p:nvSpPr>
            <p:spPr bwMode="auto">
              <a:xfrm rot="10800000" flipH="1">
                <a:off x="1137" y="385"/>
                <a:ext cx="1" cy="19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89" name="Line 105"/>
              <p:cNvSpPr>
                <a:spLocks noChangeShapeType="1"/>
              </p:cNvSpPr>
              <p:nvPr/>
            </p:nvSpPr>
            <p:spPr bwMode="auto">
              <a:xfrm rot="10800000" flipH="1">
                <a:off x="1998" y="391"/>
                <a:ext cx="0" cy="1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90" name="Line 106"/>
              <p:cNvSpPr>
                <a:spLocks noChangeShapeType="1"/>
              </p:cNvSpPr>
              <p:nvPr/>
            </p:nvSpPr>
            <p:spPr bwMode="auto">
              <a:xfrm rot="10800000" flipH="1">
                <a:off x="1809" y="384"/>
                <a:ext cx="216" cy="2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91" name="Line 107"/>
              <p:cNvSpPr>
                <a:spLocks noChangeShapeType="1"/>
              </p:cNvSpPr>
              <p:nvPr/>
            </p:nvSpPr>
            <p:spPr bwMode="auto">
              <a:xfrm rot="10800000" flipH="1">
                <a:off x="1998" y="200"/>
                <a:ext cx="0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92" name="Line 108"/>
              <p:cNvSpPr>
                <a:spLocks noChangeShapeType="1"/>
              </p:cNvSpPr>
              <p:nvPr/>
            </p:nvSpPr>
            <p:spPr bwMode="auto">
              <a:xfrm rot="10800000" flipH="1">
                <a:off x="1998" y="2"/>
                <a:ext cx="0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93" name="Line 109"/>
              <p:cNvSpPr>
                <a:spLocks noChangeShapeType="1"/>
              </p:cNvSpPr>
              <p:nvPr/>
            </p:nvSpPr>
            <p:spPr bwMode="auto">
              <a:xfrm rot="10800000" flipH="1">
                <a:off x="1804" y="206"/>
                <a:ext cx="0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94" name="Line 110"/>
              <p:cNvSpPr>
                <a:spLocks noChangeShapeType="1"/>
              </p:cNvSpPr>
              <p:nvPr/>
            </p:nvSpPr>
            <p:spPr bwMode="auto">
              <a:xfrm rot="10800000" flipH="1">
                <a:off x="1804" y="2"/>
                <a:ext cx="0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95" name="Line 111"/>
              <p:cNvSpPr>
                <a:spLocks noChangeShapeType="1"/>
              </p:cNvSpPr>
              <p:nvPr/>
            </p:nvSpPr>
            <p:spPr bwMode="auto">
              <a:xfrm rot="10800000" flipH="1">
                <a:off x="1566" y="200"/>
                <a:ext cx="0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96" name="Line 112"/>
              <p:cNvSpPr>
                <a:spLocks noChangeShapeType="1"/>
              </p:cNvSpPr>
              <p:nvPr/>
            </p:nvSpPr>
            <p:spPr bwMode="auto">
              <a:xfrm rot="10800000" flipH="1">
                <a:off x="1563" y="-4"/>
                <a:ext cx="1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97" name="Line 113"/>
              <p:cNvSpPr>
                <a:spLocks noChangeShapeType="1"/>
              </p:cNvSpPr>
              <p:nvPr/>
            </p:nvSpPr>
            <p:spPr bwMode="auto">
              <a:xfrm rot="10800000" flipH="1">
                <a:off x="1322" y="2"/>
                <a:ext cx="0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98" name="Line 114"/>
              <p:cNvSpPr>
                <a:spLocks noChangeShapeType="1"/>
              </p:cNvSpPr>
              <p:nvPr/>
            </p:nvSpPr>
            <p:spPr bwMode="auto">
              <a:xfrm rot="10800000" flipH="1">
                <a:off x="1137" y="206"/>
                <a:ext cx="1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099" name="Line 115"/>
              <p:cNvSpPr>
                <a:spLocks noChangeShapeType="1"/>
              </p:cNvSpPr>
              <p:nvPr/>
            </p:nvSpPr>
            <p:spPr bwMode="auto">
              <a:xfrm rot="10800000" flipH="1">
                <a:off x="1137" y="-4"/>
                <a:ext cx="1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100" name="Line 116"/>
              <p:cNvSpPr>
                <a:spLocks noChangeShapeType="1"/>
              </p:cNvSpPr>
              <p:nvPr/>
            </p:nvSpPr>
            <p:spPr bwMode="auto">
              <a:xfrm rot="10800000" flipH="1">
                <a:off x="705" y="200"/>
                <a:ext cx="1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101" name="Line 117"/>
              <p:cNvSpPr>
                <a:spLocks noChangeShapeType="1"/>
              </p:cNvSpPr>
              <p:nvPr/>
            </p:nvSpPr>
            <p:spPr bwMode="auto">
              <a:xfrm rot="10800000" flipH="1">
                <a:off x="883" y="-4"/>
                <a:ext cx="270" cy="20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102" name="Line 118"/>
              <p:cNvSpPr>
                <a:spLocks noChangeShapeType="1"/>
              </p:cNvSpPr>
              <p:nvPr/>
            </p:nvSpPr>
            <p:spPr bwMode="auto">
              <a:xfrm rot="10800000" flipH="1">
                <a:off x="704" y="2"/>
                <a:ext cx="0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103" name="Line 119"/>
              <p:cNvSpPr>
                <a:spLocks noChangeShapeType="1"/>
              </p:cNvSpPr>
              <p:nvPr/>
            </p:nvSpPr>
            <p:spPr bwMode="auto">
              <a:xfrm rot="10800000" flipH="1">
                <a:off x="476" y="21"/>
                <a:ext cx="230" cy="17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104" name="Line 120"/>
              <p:cNvSpPr>
                <a:spLocks noChangeShapeType="1"/>
              </p:cNvSpPr>
              <p:nvPr/>
            </p:nvSpPr>
            <p:spPr bwMode="auto">
              <a:xfrm rot="10800000" flipH="1">
                <a:off x="27" y="-4"/>
                <a:ext cx="0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105" name="Line 121"/>
              <p:cNvSpPr>
                <a:spLocks noChangeShapeType="1"/>
              </p:cNvSpPr>
              <p:nvPr/>
            </p:nvSpPr>
            <p:spPr bwMode="auto">
              <a:xfrm rot="10800000" flipH="1">
                <a:off x="27" y="200"/>
                <a:ext cx="0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106" name="Line 122"/>
              <p:cNvSpPr>
                <a:spLocks noChangeShapeType="1"/>
              </p:cNvSpPr>
              <p:nvPr/>
            </p:nvSpPr>
            <p:spPr bwMode="auto">
              <a:xfrm rot="10800000" flipH="1">
                <a:off x="27" y="385"/>
                <a:ext cx="0" cy="1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107" name="Oval 123"/>
              <p:cNvSpPr>
                <a:spLocks/>
              </p:cNvSpPr>
              <p:nvPr/>
            </p:nvSpPr>
            <p:spPr bwMode="auto">
              <a:xfrm>
                <a:off x="436" y="385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08" name="Oval 124"/>
              <p:cNvSpPr>
                <a:spLocks/>
              </p:cNvSpPr>
              <p:nvPr/>
            </p:nvSpPr>
            <p:spPr bwMode="auto">
              <a:xfrm>
                <a:off x="672" y="385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09" name="Oval 125"/>
              <p:cNvSpPr>
                <a:spLocks/>
              </p:cNvSpPr>
              <p:nvPr/>
            </p:nvSpPr>
            <p:spPr bwMode="auto">
              <a:xfrm>
                <a:off x="865" y="385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10" name="Oval 126"/>
              <p:cNvSpPr>
                <a:spLocks/>
              </p:cNvSpPr>
              <p:nvPr/>
            </p:nvSpPr>
            <p:spPr bwMode="auto">
              <a:xfrm>
                <a:off x="1111" y="385"/>
                <a:ext cx="45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11" name="Oval 127"/>
              <p:cNvSpPr>
                <a:spLocks/>
              </p:cNvSpPr>
              <p:nvPr/>
            </p:nvSpPr>
            <p:spPr bwMode="auto">
              <a:xfrm>
                <a:off x="1297" y="385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12" name="Oval 128"/>
              <p:cNvSpPr>
                <a:spLocks/>
              </p:cNvSpPr>
              <p:nvPr/>
            </p:nvSpPr>
            <p:spPr bwMode="auto">
              <a:xfrm>
                <a:off x="1543" y="385"/>
                <a:ext cx="45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13" name="Oval 129"/>
              <p:cNvSpPr>
                <a:spLocks/>
              </p:cNvSpPr>
              <p:nvPr/>
            </p:nvSpPr>
            <p:spPr bwMode="auto">
              <a:xfrm>
                <a:off x="1781" y="385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14" name="Oval 130"/>
              <p:cNvSpPr>
                <a:spLocks/>
              </p:cNvSpPr>
              <p:nvPr/>
            </p:nvSpPr>
            <p:spPr bwMode="auto">
              <a:xfrm>
                <a:off x="1974" y="385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15" name="Oval 131"/>
              <p:cNvSpPr>
                <a:spLocks/>
              </p:cNvSpPr>
              <p:nvPr/>
            </p:nvSpPr>
            <p:spPr bwMode="auto">
              <a:xfrm>
                <a:off x="195" y="385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16" name="Oval 132"/>
              <p:cNvSpPr>
                <a:spLocks/>
              </p:cNvSpPr>
              <p:nvPr/>
            </p:nvSpPr>
            <p:spPr bwMode="auto">
              <a:xfrm>
                <a:off x="4" y="385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17" name="Oval 133"/>
              <p:cNvSpPr>
                <a:spLocks/>
              </p:cNvSpPr>
              <p:nvPr/>
            </p:nvSpPr>
            <p:spPr bwMode="auto">
              <a:xfrm>
                <a:off x="436" y="577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18" name="Oval 134"/>
              <p:cNvSpPr>
                <a:spLocks/>
              </p:cNvSpPr>
              <p:nvPr/>
            </p:nvSpPr>
            <p:spPr bwMode="auto">
              <a:xfrm>
                <a:off x="674" y="577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19" name="Oval 135"/>
              <p:cNvSpPr>
                <a:spLocks/>
              </p:cNvSpPr>
              <p:nvPr/>
            </p:nvSpPr>
            <p:spPr bwMode="auto">
              <a:xfrm>
                <a:off x="865" y="577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20" name="Oval 136"/>
              <p:cNvSpPr>
                <a:spLocks/>
              </p:cNvSpPr>
              <p:nvPr/>
            </p:nvSpPr>
            <p:spPr bwMode="auto">
              <a:xfrm>
                <a:off x="1106" y="577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21" name="Oval 137"/>
              <p:cNvSpPr>
                <a:spLocks/>
              </p:cNvSpPr>
              <p:nvPr/>
            </p:nvSpPr>
            <p:spPr bwMode="auto">
              <a:xfrm>
                <a:off x="1297" y="577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22" name="Oval 138"/>
              <p:cNvSpPr>
                <a:spLocks/>
              </p:cNvSpPr>
              <p:nvPr/>
            </p:nvSpPr>
            <p:spPr bwMode="auto">
              <a:xfrm>
                <a:off x="1543" y="577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23" name="Oval 139"/>
              <p:cNvSpPr>
                <a:spLocks/>
              </p:cNvSpPr>
              <p:nvPr/>
            </p:nvSpPr>
            <p:spPr bwMode="auto">
              <a:xfrm>
                <a:off x="1781" y="577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24" name="Oval 140"/>
              <p:cNvSpPr>
                <a:spLocks/>
              </p:cNvSpPr>
              <p:nvPr/>
            </p:nvSpPr>
            <p:spPr bwMode="auto">
              <a:xfrm>
                <a:off x="1974" y="577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25" name="Oval 141"/>
              <p:cNvSpPr>
                <a:spLocks/>
              </p:cNvSpPr>
              <p:nvPr/>
            </p:nvSpPr>
            <p:spPr bwMode="auto">
              <a:xfrm>
                <a:off x="195" y="577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26" name="Oval 142"/>
              <p:cNvSpPr>
                <a:spLocks/>
              </p:cNvSpPr>
              <p:nvPr/>
            </p:nvSpPr>
            <p:spPr bwMode="auto">
              <a:xfrm>
                <a:off x="4" y="577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27" name="Oval 143"/>
              <p:cNvSpPr>
                <a:spLocks/>
              </p:cNvSpPr>
              <p:nvPr/>
            </p:nvSpPr>
            <p:spPr bwMode="auto">
              <a:xfrm>
                <a:off x="436" y="769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28" name="Oval 144"/>
              <p:cNvSpPr>
                <a:spLocks/>
              </p:cNvSpPr>
              <p:nvPr/>
            </p:nvSpPr>
            <p:spPr bwMode="auto">
              <a:xfrm>
                <a:off x="674" y="769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29" name="Oval 145"/>
              <p:cNvSpPr>
                <a:spLocks/>
              </p:cNvSpPr>
              <p:nvPr/>
            </p:nvSpPr>
            <p:spPr bwMode="auto">
              <a:xfrm>
                <a:off x="865" y="769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30" name="Oval 146"/>
              <p:cNvSpPr>
                <a:spLocks/>
              </p:cNvSpPr>
              <p:nvPr/>
            </p:nvSpPr>
            <p:spPr bwMode="auto">
              <a:xfrm>
                <a:off x="1106" y="769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31" name="Oval 147"/>
              <p:cNvSpPr>
                <a:spLocks/>
              </p:cNvSpPr>
              <p:nvPr/>
            </p:nvSpPr>
            <p:spPr bwMode="auto">
              <a:xfrm>
                <a:off x="1297" y="769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32" name="Oval 148"/>
              <p:cNvSpPr>
                <a:spLocks/>
              </p:cNvSpPr>
              <p:nvPr/>
            </p:nvSpPr>
            <p:spPr bwMode="auto">
              <a:xfrm>
                <a:off x="1543" y="769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33" name="Oval 149"/>
              <p:cNvSpPr>
                <a:spLocks/>
              </p:cNvSpPr>
              <p:nvPr/>
            </p:nvSpPr>
            <p:spPr bwMode="auto">
              <a:xfrm>
                <a:off x="1792" y="769"/>
                <a:ext cx="45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34" name="Oval 150"/>
              <p:cNvSpPr>
                <a:spLocks/>
              </p:cNvSpPr>
              <p:nvPr/>
            </p:nvSpPr>
            <p:spPr bwMode="auto">
              <a:xfrm>
                <a:off x="1980" y="769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35" name="Oval 151"/>
              <p:cNvSpPr>
                <a:spLocks/>
              </p:cNvSpPr>
              <p:nvPr/>
            </p:nvSpPr>
            <p:spPr bwMode="auto">
              <a:xfrm>
                <a:off x="195" y="769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36" name="Oval 152"/>
              <p:cNvSpPr>
                <a:spLocks/>
              </p:cNvSpPr>
              <p:nvPr/>
            </p:nvSpPr>
            <p:spPr bwMode="auto">
              <a:xfrm>
                <a:off x="4" y="769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37" name="Oval 153"/>
              <p:cNvSpPr>
                <a:spLocks/>
              </p:cNvSpPr>
              <p:nvPr/>
            </p:nvSpPr>
            <p:spPr bwMode="auto">
              <a:xfrm>
                <a:off x="436" y="961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38" name="Oval 154"/>
              <p:cNvSpPr>
                <a:spLocks/>
              </p:cNvSpPr>
              <p:nvPr/>
            </p:nvSpPr>
            <p:spPr bwMode="auto">
              <a:xfrm>
                <a:off x="674" y="961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39" name="Oval 155"/>
              <p:cNvSpPr>
                <a:spLocks/>
              </p:cNvSpPr>
              <p:nvPr/>
            </p:nvSpPr>
            <p:spPr bwMode="auto">
              <a:xfrm>
                <a:off x="865" y="961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40" name="Oval 156"/>
              <p:cNvSpPr>
                <a:spLocks/>
              </p:cNvSpPr>
              <p:nvPr/>
            </p:nvSpPr>
            <p:spPr bwMode="auto">
              <a:xfrm>
                <a:off x="1106" y="961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41" name="Oval 157"/>
              <p:cNvSpPr>
                <a:spLocks/>
              </p:cNvSpPr>
              <p:nvPr/>
            </p:nvSpPr>
            <p:spPr bwMode="auto">
              <a:xfrm>
                <a:off x="1297" y="961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42" name="Oval 158"/>
              <p:cNvSpPr>
                <a:spLocks/>
              </p:cNvSpPr>
              <p:nvPr/>
            </p:nvSpPr>
            <p:spPr bwMode="auto">
              <a:xfrm>
                <a:off x="1543" y="961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43" name="Oval 159"/>
              <p:cNvSpPr>
                <a:spLocks/>
              </p:cNvSpPr>
              <p:nvPr/>
            </p:nvSpPr>
            <p:spPr bwMode="auto">
              <a:xfrm>
                <a:off x="1792" y="961"/>
                <a:ext cx="45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44" name="Oval 160"/>
              <p:cNvSpPr>
                <a:spLocks/>
              </p:cNvSpPr>
              <p:nvPr/>
            </p:nvSpPr>
            <p:spPr bwMode="auto">
              <a:xfrm>
                <a:off x="1980" y="961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45" name="Oval 161"/>
              <p:cNvSpPr>
                <a:spLocks/>
              </p:cNvSpPr>
              <p:nvPr/>
            </p:nvSpPr>
            <p:spPr bwMode="auto">
              <a:xfrm>
                <a:off x="195" y="961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46" name="Oval 162"/>
              <p:cNvSpPr>
                <a:spLocks/>
              </p:cNvSpPr>
              <p:nvPr/>
            </p:nvSpPr>
            <p:spPr bwMode="auto">
              <a:xfrm>
                <a:off x="4" y="961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47" name="Oval 163"/>
              <p:cNvSpPr>
                <a:spLocks/>
              </p:cNvSpPr>
              <p:nvPr/>
            </p:nvSpPr>
            <p:spPr bwMode="auto">
              <a:xfrm>
                <a:off x="436" y="1143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48" name="Oval 164"/>
              <p:cNvSpPr>
                <a:spLocks/>
              </p:cNvSpPr>
              <p:nvPr/>
            </p:nvSpPr>
            <p:spPr bwMode="auto">
              <a:xfrm>
                <a:off x="672" y="1143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49" name="Oval 165"/>
              <p:cNvSpPr>
                <a:spLocks/>
              </p:cNvSpPr>
              <p:nvPr/>
            </p:nvSpPr>
            <p:spPr bwMode="auto">
              <a:xfrm>
                <a:off x="865" y="1143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50" name="Oval 166"/>
              <p:cNvSpPr>
                <a:spLocks/>
              </p:cNvSpPr>
              <p:nvPr/>
            </p:nvSpPr>
            <p:spPr bwMode="auto">
              <a:xfrm>
                <a:off x="1111" y="1143"/>
                <a:ext cx="45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51" name="Oval 167"/>
              <p:cNvSpPr>
                <a:spLocks/>
              </p:cNvSpPr>
              <p:nvPr/>
            </p:nvSpPr>
            <p:spPr bwMode="auto">
              <a:xfrm>
                <a:off x="1297" y="1143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52" name="Oval 168"/>
              <p:cNvSpPr>
                <a:spLocks/>
              </p:cNvSpPr>
              <p:nvPr/>
            </p:nvSpPr>
            <p:spPr bwMode="auto">
              <a:xfrm>
                <a:off x="1543" y="1143"/>
                <a:ext cx="45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53" name="Oval 169"/>
              <p:cNvSpPr>
                <a:spLocks/>
              </p:cNvSpPr>
              <p:nvPr/>
            </p:nvSpPr>
            <p:spPr bwMode="auto">
              <a:xfrm>
                <a:off x="1787" y="1143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54" name="Oval 170"/>
              <p:cNvSpPr>
                <a:spLocks/>
              </p:cNvSpPr>
              <p:nvPr/>
            </p:nvSpPr>
            <p:spPr bwMode="auto">
              <a:xfrm>
                <a:off x="1980" y="1143"/>
                <a:ext cx="46" cy="48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55" name="Oval 171"/>
              <p:cNvSpPr>
                <a:spLocks/>
              </p:cNvSpPr>
              <p:nvPr/>
            </p:nvSpPr>
            <p:spPr bwMode="auto">
              <a:xfrm>
                <a:off x="195" y="1143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56" name="Oval 172"/>
              <p:cNvSpPr>
                <a:spLocks/>
              </p:cNvSpPr>
              <p:nvPr/>
            </p:nvSpPr>
            <p:spPr bwMode="auto">
              <a:xfrm>
                <a:off x="4" y="1143"/>
                <a:ext cx="46" cy="48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57" name="Oval 173"/>
              <p:cNvSpPr>
                <a:spLocks/>
              </p:cNvSpPr>
              <p:nvPr/>
            </p:nvSpPr>
            <p:spPr bwMode="auto">
              <a:xfrm>
                <a:off x="436" y="1335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58" name="Oval 174"/>
              <p:cNvSpPr>
                <a:spLocks/>
              </p:cNvSpPr>
              <p:nvPr/>
            </p:nvSpPr>
            <p:spPr bwMode="auto">
              <a:xfrm>
                <a:off x="674" y="1335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59" name="Oval 175"/>
              <p:cNvSpPr>
                <a:spLocks/>
              </p:cNvSpPr>
              <p:nvPr/>
            </p:nvSpPr>
            <p:spPr bwMode="auto">
              <a:xfrm>
                <a:off x="865" y="1335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60" name="Oval 176"/>
              <p:cNvSpPr>
                <a:spLocks/>
              </p:cNvSpPr>
              <p:nvPr/>
            </p:nvSpPr>
            <p:spPr bwMode="auto">
              <a:xfrm>
                <a:off x="1106" y="1335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61" name="Oval 177"/>
              <p:cNvSpPr>
                <a:spLocks/>
              </p:cNvSpPr>
              <p:nvPr/>
            </p:nvSpPr>
            <p:spPr bwMode="auto">
              <a:xfrm>
                <a:off x="1297" y="1335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62" name="Oval 178"/>
              <p:cNvSpPr>
                <a:spLocks/>
              </p:cNvSpPr>
              <p:nvPr/>
            </p:nvSpPr>
            <p:spPr bwMode="auto">
              <a:xfrm>
                <a:off x="1543" y="1335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63" name="Oval 179"/>
              <p:cNvSpPr>
                <a:spLocks/>
              </p:cNvSpPr>
              <p:nvPr/>
            </p:nvSpPr>
            <p:spPr bwMode="auto">
              <a:xfrm>
                <a:off x="1792" y="1335"/>
                <a:ext cx="45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64" name="Oval 180"/>
              <p:cNvSpPr>
                <a:spLocks/>
              </p:cNvSpPr>
              <p:nvPr/>
            </p:nvSpPr>
            <p:spPr bwMode="auto">
              <a:xfrm>
                <a:off x="1980" y="1335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65" name="Oval 181"/>
              <p:cNvSpPr>
                <a:spLocks/>
              </p:cNvSpPr>
              <p:nvPr/>
            </p:nvSpPr>
            <p:spPr bwMode="auto">
              <a:xfrm>
                <a:off x="195" y="1335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66" name="Oval 182"/>
              <p:cNvSpPr>
                <a:spLocks/>
              </p:cNvSpPr>
              <p:nvPr/>
            </p:nvSpPr>
            <p:spPr bwMode="auto">
              <a:xfrm>
                <a:off x="4" y="1335"/>
                <a:ext cx="46" cy="48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67" name="Oval 183"/>
              <p:cNvSpPr>
                <a:spLocks/>
              </p:cNvSpPr>
              <p:nvPr/>
            </p:nvSpPr>
            <p:spPr bwMode="auto">
              <a:xfrm>
                <a:off x="436" y="1479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68" name="Oval 184"/>
              <p:cNvSpPr>
                <a:spLocks/>
              </p:cNvSpPr>
              <p:nvPr/>
            </p:nvSpPr>
            <p:spPr bwMode="auto">
              <a:xfrm>
                <a:off x="674" y="1479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69" name="Oval 185"/>
              <p:cNvSpPr>
                <a:spLocks/>
              </p:cNvSpPr>
              <p:nvPr/>
            </p:nvSpPr>
            <p:spPr bwMode="auto">
              <a:xfrm>
                <a:off x="865" y="1479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70" name="Oval 186"/>
              <p:cNvSpPr>
                <a:spLocks/>
              </p:cNvSpPr>
              <p:nvPr/>
            </p:nvSpPr>
            <p:spPr bwMode="auto">
              <a:xfrm>
                <a:off x="1106" y="1479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71" name="Oval 187"/>
              <p:cNvSpPr>
                <a:spLocks/>
              </p:cNvSpPr>
              <p:nvPr/>
            </p:nvSpPr>
            <p:spPr bwMode="auto">
              <a:xfrm>
                <a:off x="1297" y="1479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72" name="Oval 188"/>
              <p:cNvSpPr>
                <a:spLocks/>
              </p:cNvSpPr>
              <p:nvPr/>
            </p:nvSpPr>
            <p:spPr bwMode="auto">
              <a:xfrm>
                <a:off x="1543" y="1479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73" name="Oval 189"/>
              <p:cNvSpPr>
                <a:spLocks/>
              </p:cNvSpPr>
              <p:nvPr/>
            </p:nvSpPr>
            <p:spPr bwMode="auto">
              <a:xfrm>
                <a:off x="1792" y="1479"/>
                <a:ext cx="45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74" name="Oval 190"/>
              <p:cNvSpPr>
                <a:spLocks/>
              </p:cNvSpPr>
              <p:nvPr/>
            </p:nvSpPr>
            <p:spPr bwMode="auto">
              <a:xfrm>
                <a:off x="1980" y="1479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75" name="Oval 191"/>
              <p:cNvSpPr>
                <a:spLocks/>
              </p:cNvSpPr>
              <p:nvPr/>
            </p:nvSpPr>
            <p:spPr bwMode="auto">
              <a:xfrm>
                <a:off x="195" y="1479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76" name="Oval 192"/>
              <p:cNvSpPr>
                <a:spLocks/>
              </p:cNvSpPr>
              <p:nvPr/>
            </p:nvSpPr>
            <p:spPr bwMode="auto">
              <a:xfrm>
                <a:off x="4" y="1479"/>
                <a:ext cx="46" cy="48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77" name="Oval 193"/>
              <p:cNvSpPr>
                <a:spLocks/>
              </p:cNvSpPr>
              <p:nvPr/>
            </p:nvSpPr>
            <p:spPr bwMode="auto">
              <a:xfrm>
                <a:off x="436" y="1671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78" name="Oval 194"/>
              <p:cNvSpPr>
                <a:spLocks/>
              </p:cNvSpPr>
              <p:nvPr/>
            </p:nvSpPr>
            <p:spPr bwMode="auto">
              <a:xfrm>
                <a:off x="674" y="1671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79" name="Oval 195"/>
              <p:cNvSpPr>
                <a:spLocks/>
              </p:cNvSpPr>
              <p:nvPr/>
            </p:nvSpPr>
            <p:spPr bwMode="auto">
              <a:xfrm>
                <a:off x="865" y="1671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80" name="Oval 196"/>
              <p:cNvSpPr>
                <a:spLocks/>
              </p:cNvSpPr>
              <p:nvPr/>
            </p:nvSpPr>
            <p:spPr bwMode="auto">
              <a:xfrm>
                <a:off x="1106" y="1671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81" name="Oval 197"/>
              <p:cNvSpPr>
                <a:spLocks/>
              </p:cNvSpPr>
              <p:nvPr/>
            </p:nvSpPr>
            <p:spPr bwMode="auto">
              <a:xfrm>
                <a:off x="1297" y="1671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82" name="Oval 198"/>
              <p:cNvSpPr>
                <a:spLocks/>
              </p:cNvSpPr>
              <p:nvPr/>
            </p:nvSpPr>
            <p:spPr bwMode="auto">
              <a:xfrm>
                <a:off x="1543" y="1671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83" name="Oval 199"/>
              <p:cNvSpPr>
                <a:spLocks/>
              </p:cNvSpPr>
              <p:nvPr/>
            </p:nvSpPr>
            <p:spPr bwMode="auto">
              <a:xfrm>
                <a:off x="1792" y="1671"/>
                <a:ext cx="45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84" name="Oval 200"/>
              <p:cNvSpPr>
                <a:spLocks/>
              </p:cNvSpPr>
              <p:nvPr/>
            </p:nvSpPr>
            <p:spPr bwMode="auto">
              <a:xfrm>
                <a:off x="1980" y="1671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85" name="Oval 201"/>
              <p:cNvSpPr>
                <a:spLocks/>
              </p:cNvSpPr>
              <p:nvPr/>
            </p:nvSpPr>
            <p:spPr bwMode="auto">
              <a:xfrm>
                <a:off x="195" y="1671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86" name="Oval 202"/>
              <p:cNvSpPr>
                <a:spLocks/>
              </p:cNvSpPr>
              <p:nvPr/>
            </p:nvSpPr>
            <p:spPr bwMode="auto">
              <a:xfrm>
                <a:off x="4" y="1671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87" name="Oval 203"/>
              <p:cNvSpPr>
                <a:spLocks/>
              </p:cNvSpPr>
              <p:nvPr/>
            </p:nvSpPr>
            <p:spPr bwMode="auto">
              <a:xfrm>
                <a:off x="436" y="1863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88" name="Oval 204"/>
              <p:cNvSpPr>
                <a:spLocks/>
              </p:cNvSpPr>
              <p:nvPr/>
            </p:nvSpPr>
            <p:spPr bwMode="auto">
              <a:xfrm>
                <a:off x="672" y="1863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89" name="Oval 205"/>
              <p:cNvSpPr>
                <a:spLocks/>
              </p:cNvSpPr>
              <p:nvPr/>
            </p:nvSpPr>
            <p:spPr bwMode="auto">
              <a:xfrm>
                <a:off x="865" y="1863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90" name="Oval 206"/>
              <p:cNvSpPr>
                <a:spLocks/>
              </p:cNvSpPr>
              <p:nvPr/>
            </p:nvSpPr>
            <p:spPr bwMode="auto">
              <a:xfrm>
                <a:off x="1111" y="1863"/>
                <a:ext cx="45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91" name="Oval 207"/>
              <p:cNvSpPr>
                <a:spLocks/>
              </p:cNvSpPr>
              <p:nvPr/>
            </p:nvSpPr>
            <p:spPr bwMode="auto">
              <a:xfrm>
                <a:off x="1297" y="1863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92" name="Oval 208"/>
              <p:cNvSpPr>
                <a:spLocks/>
              </p:cNvSpPr>
              <p:nvPr/>
            </p:nvSpPr>
            <p:spPr bwMode="auto">
              <a:xfrm>
                <a:off x="1543" y="1863"/>
                <a:ext cx="45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93" name="Oval 209"/>
              <p:cNvSpPr>
                <a:spLocks/>
              </p:cNvSpPr>
              <p:nvPr/>
            </p:nvSpPr>
            <p:spPr bwMode="auto">
              <a:xfrm>
                <a:off x="1787" y="1863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94" name="Oval 210"/>
              <p:cNvSpPr>
                <a:spLocks/>
              </p:cNvSpPr>
              <p:nvPr/>
            </p:nvSpPr>
            <p:spPr bwMode="auto">
              <a:xfrm>
                <a:off x="1980" y="1863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95" name="Oval 211"/>
              <p:cNvSpPr>
                <a:spLocks/>
              </p:cNvSpPr>
              <p:nvPr/>
            </p:nvSpPr>
            <p:spPr bwMode="auto">
              <a:xfrm>
                <a:off x="195" y="1863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96" name="Oval 212"/>
              <p:cNvSpPr>
                <a:spLocks/>
              </p:cNvSpPr>
              <p:nvPr/>
            </p:nvSpPr>
            <p:spPr bwMode="auto">
              <a:xfrm>
                <a:off x="4" y="1863"/>
                <a:ext cx="46" cy="48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97" name="Oval 213"/>
              <p:cNvSpPr>
                <a:spLocks/>
              </p:cNvSpPr>
              <p:nvPr/>
            </p:nvSpPr>
            <p:spPr bwMode="auto">
              <a:xfrm>
                <a:off x="436" y="2065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98" name="Oval 214"/>
              <p:cNvSpPr>
                <a:spLocks/>
              </p:cNvSpPr>
              <p:nvPr/>
            </p:nvSpPr>
            <p:spPr bwMode="auto">
              <a:xfrm>
                <a:off x="674" y="2065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199" name="Oval 215"/>
              <p:cNvSpPr>
                <a:spLocks/>
              </p:cNvSpPr>
              <p:nvPr/>
            </p:nvSpPr>
            <p:spPr bwMode="auto">
              <a:xfrm>
                <a:off x="865" y="2065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00" name="Oval 216"/>
              <p:cNvSpPr>
                <a:spLocks/>
              </p:cNvSpPr>
              <p:nvPr/>
            </p:nvSpPr>
            <p:spPr bwMode="auto">
              <a:xfrm>
                <a:off x="1106" y="2065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01" name="Oval 217"/>
              <p:cNvSpPr>
                <a:spLocks/>
              </p:cNvSpPr>
              <p:nvPr/>
            </p:nvSpPr>
            <p:spPr bwMode="auto">
              <a:xfrm>
                <a:off x="1297" y="2065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02" name="Oval 218"/>
              <p:cNvSpPr>
                <a:spLocks/>
              </p:cNvSpPr>
              <p:nvPr/>
            </p:nvSpPr>
            <p:spPr bwMode="auto">
              <a:xfrm>
                <a:off x="1543" y="2065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03" name="Oval 219"/>
              <p:cNvSpPr>
                <a:spLocks/>
              </p:cNvSpPr>
              <p:nvPr/>
            </p:nvSpPr>
            <p:spPr bwMode="auto">
              <a:xfrm>
                <a:off x="1792" y="2065"/>
                <a:ext cx="45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04" name="Oval 220"/>
              <p:cNvSpPr>
                <a:spLocks/>
              </p:cNvSpPr>
              <p:nvPr/>
            </p:nvSpPr>
            <p:spPr bwMode="auto">
              <a:xfrm>
                <a:off x="1980" y="2065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05" name="Oval 221"/>
              <p:cNvSpPr>
                <a:spLocks/>
              </p:cNvSpPr>
              <p:nvPr/>
            </p:nvSpPr>
            <p:spPr bwMode="auto">
              <a:xfrm>
                <a:off x="195" y="2065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06" name="Oval 222"/>
              <p:cNvSpPr>
                <a:spLocks/>
              </p:cNvSpPr>
              <p:nvPr/>
            </p:nvSpPr>
            <p:spPr bwMode="auto">
              <a:xfrm>
                <a:off x="4" y="2065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07" name="Oval 223"/>
              <p:cNvSpPr>
                <a:spLocks/>
              </p:cNvSpPr>
              <p:nvPr/>
            </p:nvSpPr>
            <p:spPr bwMode="auto">
              <a:xfrm>
                <a:off x="436" y="2257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08" name="Oval 224"/>
              <p:cNvSpPr>
                <a:spLocks/>
              </p:cNvSpPr>
              <p:nvPr/>
            </p:nvSpPr>
            <p:spPr bwMode="auto">
              <a:xfrm>
                <a:off x="674" y="2257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09" name="Oval 225"/>
              <p:cNvSpPr>
                <a:spLocks/>
              </p:cNvSpPr>
              <p:nvPr/>
            </p:nvSpPr>
            <p:spPr bwMode="auto">
              <a:xfrm>
                <a:off x="865" y="2257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10" name="Oval 226"/>
              <p:cNvSpPr>
                <a:spLocks/>
              </p:cNvSpPr>
              <p:nvPr/>
            </p:nvSpPr>
            <p:spPr bwMode="auto">
              <a:xfrm>
                <a:off x="1106" y="2257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11" name="Oval 227"/>
              <p:cNvSpPr>
                <a:spLocks/>
              </p:cNvSpPr>
              <p:nvPr/>
            </p:nvSpPr>
            <p:spPr bwMode="auto">
              <a:xfrm>
                <a:off x="1297" y="2257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12" name="Oval 228"/>
              <p:cNvSpPr>
                <a:spLocks/>
              </p:cNvSpPr>
              <p:nvPr/>
            </p:nvSpPr>
            <p:spPr bwMode="auto">
              <a:xfrm>
                <a:off x="1543" y="2257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13" name="Oval 229"/>
              <p:cNvSpPr>
                <a:spLocks/>
              </p:cNvSpPr>
              <p:nvPr/>
            </p:nvSpPr>
            <p:spPr bwMode="auto">
              <a:xfrm>
                <a:off x="1792" y="2257"/>
                <a:ext cx="45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14" name="Oval 230"/>
              <p:cNvSpPr>
                <a:spLocks/>
              </p:cNvSpPr>
              <p:nvPr/>
            </p:nvSpPr>
            <p:spPr bwMode="auto">
              <a:xfrm>
                <a:off x="1980" y="2257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15" name="Oval 231"/>
              <p:cNvSpPr>
                <a:spLocks/>
              </p:cNvSpPr>
              <p:nvPr/>
            </p:nvSpPr>
            <p:spPr bwMode="auto">
              <a:xfrm>
                <a:off x="195" y="2257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16" name="Oval 232"/>
              <p:cNvSpPr>
                <a:spLocks/>
              </p:cNvSpPr>
              <p:nvPr/>
            </p:nvSpPr>
            <p:spPr bwMode="auto">
              <a:xfrm>
                <a:off x="4" y="2257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17" name="Oval 233"/>
              <p:cNvSpPr>
                <a:spLocks/>
              </p:cNvSpPr>
              <p:nvPr/>
            </p:nvSpPr>
            <p:spPr bwMode="auto">
              <a:xfrm>
                <a:off x="436" y="2449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18" name="Oval 234"/>
              <p:cNvSpPr>
                <a:spLocks/>
              </p:cNvSpPr>
              <p:nvPr/>
            </p:nvSpPr>
            <p:spPr bwMode="auto">
              <a:xfrm>
                <a:off x="674" y="2449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19" name="Oval 235"/>
              <p:cNvSpPr>
                <a:spLocks/>
              </p:cNvSpPr>
              <p:nvPr/>
            </p:nvSpPr>
            <p:spPr bwMode="auto">
              <a:xfrm>
                <a:off x="865" y="2449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20" name="Oval 236"/>
              <p:cNvSpPr>
                <a:spLocks/>
              </p:cNvSpPr>
              <p:nvPr/>
            </p:nvSpPr>
            <p:spPr bwMode="auto">
              <a:xfrm>
                <a:off x="1106" y="2449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21" name="Oval 237"/>
              <p:cNvSpPr>
                <a:spLocks/>
              </p:cNvSpPr>
              <p:nvPr/>
            </p:nvSpPr>
            <p:spPr bwMode="auto">
              <a:xfrm>
                <a:off x="1297" y="2449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22" name="Oval 238"/>
              <p:cNvSpPr>
                <a:spLocks/>
              </p:cNvSpPr>
              <p:nvPr/>
            </p:nvSpPr>
            <p:spPr bwMode="auto">
              <a:xfrm>
                <a:off x="1543" y="2449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23" name="Oval 239"/>
              <p:cNvSpPr>
                <a:spLocks/>
              </p:cNvSpPr>
              <p:nvPr/>
            </p:nvSpPr>
            <p:spPr bwMode="auto">
              <a:xfrm>
                <a:off x="1792" y="2449"/>
                <a:ext cx="45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24" name="Oval 240"/>
              <p:cNvSpPr>
                <a:spLocks/>
              </p:cNvSpPr>
              <p:nvPr/>
            </p:nvSpPr>
            <p:spPr bwMode="auto">
              <a:xfrm>
                <a:off x="1980" y="2449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25" name="Oval 241"/>
              <p:cNvSpPr>
                <a:spLocks/>
              </p:cNvSpPr>
              <p:nvPr/>
            </p:nvSpPr>
            <p:spPr bwMode="auto">
              <a:xfrm>
                <a:off x="195" y="2449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26" name="Oval 242"/>
              <p:cNvSpPr>
                <a:spLocks/>
              </p:cNvSpPr>
              <p:nvPr/>
            </p:nvSpPr>
            <p:spPr bwMode="auto">
              <a:xfrm>
                <a:off x="4" y="2449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27" name="Oval 243"/>
              <p:cNvSpPr>
                <a:spLocks/>
              </p:cNvSpPr>
              <p:nvPr/>
            </p:nvSpPr>
            <p:spPr bwMode="auto">
              <a:xfrm>
                <a:off x="436" y="2641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28" name="Oval 244"/>
              <p:cNvSpPr>
                <a:spLocks/>
              </p:cNvSpPr>
              <p:nvPr/>
            </p:nvSpPr>
            <p:spPr bwMode="auto">
              <a:xfrm>
                <a:off x="672" y="2641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29" name="Oval 245"/>
              <p:cNvSpPr>
                <a:spLocks/>
              </p:cNvSpPr>
              <p:nvPr/>
            </p:nvSpPr>
            <p:spPr bwMode="auto">
              <a:xfrm>
                <a:off x="865" y="2641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30" name="Oval 246"/>
              <p:cNvSpPr>
                <a:spLocks/>
              </p:cNvSpPr>
              <p:nvPr/>
            </p:nvSpPr>
            <p:spPr bwMode="auto">
              <a:xfrm>
                <a:off x="1111" y="2641"/>
                <a:ext cx="45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31" name="Oval 247"/>
              <p:cNvSpPr>
                <a:spLocks/>
              </p:cNvSpPr>
              <p:nvPr/>
            </p:nvSpPr>
            <p:spPr bwMode="auto">
              <a:xfrm>
                <a:off x="1297" y="2641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32" name="Oval 248"/>
              <p:cNvSpPr>
                <a:spLocks/>
              </p:cNvSpPr>
              <p:nvPr/>
            </p:nvSpPr>
            <p:spPr bwMode="auto">
              <a:xfrm>
                <a:off x="1543" y="2641"/>
                <a:ext cx="45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33" name="Oval 249"/>
              <p:cNvSpPr>
                <a:spLocks/>
              </p:cNvSpPr>
              <p:nvPr/>
            </p:nvSpPr>
            <p:spPr bwMode="auto">
              <a:xfrm>
                <a:off x="1787" y="2641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34" name="Oval 250"/>
              <p:cNvSpPr>
                <a:spLocks/>
              </p:cNvSpPr>
              <p:nvPr/>
            </p:nvSpPr>
            <p:spPr bwMode="auto">
              <a:xfrm>
                <a:off x="1980" y="2641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35" name="Oval 251"/>
              <p:cNvSpPr>
                <a:spLocks/>
              </p:cNvSpPr>
              <p:nvPr/>
            </p:nvSpPr>
            <p:spPr bwMode="auto">
              <a:xfrm>
                <a:off x="195" y="2641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36" name="Oval 252"/>
              <p:cNvSpPr>
                <a:spLocks/>
              </p:cNvSpPr>
              <p:nvPr/>
            </p:nvSpPr>
            <p:spPr bwMode="auto">
              <a:xfrm>
                <a:off x="4" y="2641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37" name="Oval 253"/>
              <p:cNvSpPr>
                <a:spLocks/>
              </p:cNvSpPr>
              <p:nvPr/>
            </p:nvSpPr>
            <p:spPr bwMode="auto">
              <a:xfrm>
                <a:off x="450" y="2833"/>
                <a:ext cx="47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38" name="Oval 254"/>
              <p:cNvSpPr>
                <a:spLocks/>
              </p:cNvSpPr>
              <p:nvPr/>
            </p:nvSpPr>
            <p:spPr bwMode="auto">
              <a:xfrm>
                <a:off x="684" y="2833"/>
                <a:ext cx="45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39" name="Oval 255"/>
              <p:cNvSpPr>
                <a:spLocks/>
              </p:cNvSpPr>
              <p:nvPr/>
            </p:nvSpPr>
            <p:spPr bwMode="auto">
              <a:xfrm>
                <a:off x="882" y="2833"/>
                <a:ext cx="45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40" name="Oval 256"/>
              <p:cNvSpPr>
                <a:spLocks/>
              </p:cNvSpPr>
              <p:nvPr/>
            </p:nvSpPr>
            <p:spPr bwMode="auto">
              <a:xfrm>
                <a:off x="1114" y="2833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41" name="Oval 257"/>
              <p:cNvSpPr>
                <a:spLocks/>
              </p:cNvSpPr>
              <p:nvPr/>
            </p:nvSpPr>
            <p:spPr bwMode="auto">
              <a:xfrm>
                <a:off x="1305" y="2833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42" name="Oval 258"/>
              <p:cNvSpPr>
                <a:spLocks/>
              </p:cNvSpPr>
              <p:nvPr/>
            </p:nvSpPr>
            <p:spPr bwMode="auto">
              <a:xfrm>
                <a:off x="1548" y="2833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43" name="Oval 259"/>
              <p:cNvSpPr>
                <a:spLocks/>
              </p:cNvSpPr>
              <p:nvPr/>
            </p:nvSpPr>
            <p:spPr bwMode="auto">
              <a:xfrm>
                <a:off x="1792" y="2833"/>
                <a:ext cx="45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44" name="Oval 260"/>
              <p:cNvSpPr>
                <a:spLocks/>
              </p:cNvSpPr>
              <p:nvPr/>
            </p:nvSpPr>
            <p:spPr bwMode="auto">
              <a:xfrm>
                <a:off x="1980" y="2833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45" name="Oval 261"/>
              <p:cNvSpPr>
                <a:spLocks/>
              </p:cNvSpPr>
              <p:nvPr/>
            </p:nvSpPr>
            <p:spPr bwMode="auto">
              <a:xfrm>
                <a:off x="209" y="2833"/>
                <a:ext cx="45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46" name="Oval 262"/>
              <p:cNvSpPr>
                <a:spLocks/>
              </p:cNvSpPr>
              <p:nvPr/>
            </p:nvSpPr>
            <p:spPr bwMode="auto">
              <a:xfrm>
                <a:off x="15" y="2833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47" name="Line 263"/>
              <p:cNvSpPr>
                <a:spLocks noChangeShapeType="1"/>
              </p:cNvSpPr>
              <p:nvPr/>
            </p:nvSpPr>
            <p:spPr bwMode="auto">
              <a:xfrm rot="10800000" flipH="1">
                <a:off x="249" y="2683"/>
                <a:ext cx="193" cy="14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48" name="Line 264"/>
              <p:cNvSpPr>
                <a:spLocks noChangeShapeType="1"/>
              </p:cNvSpPr>
              <p:nvPr/>
            </p:nvSpPr>
            <p:spPr bwMode="auto">
              <a:xfrm rot="10800000" flipH="1">
                <a:off x="235" y="2461"/>
                <a:ext cx="0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49" name="Line 265"/>
              <p:cNvSpPr>
                <a:spLocks noChangeShapeType="1"/>
              </p:cNvSpPr>
              <p:nvPr/>
            </p:nvSpPr>
            <p:spPr bwMode="auto">
              <a:xfrm rot="10800000">
                <a:off x="240" y="2443"/>
                <a:ext cx="217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50" name="Line 266"/>
              <p:cNvSpPr>
                <a:spLocks noChangeShapeType="1"/>
              </p:cNvSpPr>
              <p:nvPr/>
            </p:nvSpPr>
            <p:spPr bwMode="auto">
              <a:xfrm rot="10800000" flipH="1">
                <a:off x="249" y="2282"/>
                <a:ext cx="193" cy="14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51" name="Line 267"/>
              <p:cNvSpPr>
                <a:spLocks noChangeShapeType="1"/>
              </p:cNvSpPr>
              <p:nvPr/>
            </p:nvSpPr>
            <p:spPr bwMode="auto">
              <a:xfrm rot="10800000" flipH="1">
                <a:off x="31" y="2304"/>
                <a:ext cx="166" cy="15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52" name="Line 268"/>
              <p:cNvSpPr>
                <a:spLocks noChangeShapeType="1"/>
              </p:cNvSpPr>
              <p:nvPr/>
            </p:nvSpPr>
            <p:spPr bwMode="auto">
              <a:xfrm rot="10800000" flipH="1">
                <a:off x="469" y="2258"/>
                <a:ext cx="192" cy="19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53" name="Line 269"/>
              <p:cNvSpPr>
                <a:spLocks noChangeShapeType="1"/>
              </p:cNvSpPr>
              <p:nvPr/>
            </p:nvSpPr>
            <p:spPr bwMode="auto">
              <a:xfrm rot="10800000" flipH="1">
                <a:off x="249" y="2094"/>
                <a:ext cx="193" cy="14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54" name="Line 270"/>
              <p:cNvSpPr>
                <a:spLocks noChangeShapeType="1"/>
              </p:cNvSpPr>
              <p:nvPr/>
            </p:nvSpPr>
            <p:spPr bwMode="auto">
              <a:xfrm rot="10800000" flipH="1">
                <a:off x="469" y="2070"/>
                <a:ext cx="192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55" name="Line 271"/>
              <p:cNvSpPr>
                <a:spLocks noChangeShapeType="1"/>
              </p:cNvSpPr>
              <p:nvPr/>
            </p:nvSpPr>
            <p:spPr bwMode="auto">
              <a:xfrm rot="10800000" flipH="1">
                <a:off x="249" y="1932"/>
                <a:ext cx="193" cy="14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56" name="Line 272"/>
              <p:cNvSpPr>
                <a:spLocks noChangeShapeType="1"/>
              </p:cNvSpPr>
              <p:nvPr/>
            </p:nvSpPr>
            <p:spPr bwMode="auto">
              <a:xfrm rot="10800000" flipH="1">
                <a:off x="469" y="1908"/>
                <a:ext cx="192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57" name="Line 273"/>
              <p:cNvSpPr>
                <a:spLocks noChangeShapeType="1"/>
              </p:cNvSpPr>
              <p:nvPr/>
            </p:nvSpPr>
            <p:spPr bwMode="auto">
              <a:xfrm rot="10800000" flipH="1">
                <a:off x="235" y="1702"/>
                <a:ext cx="0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58" name="Line 274"/>
              <p:cNvSpPr>
                <a:spLocks noChangeShapeType="1"/>
              </p:cNvSpPr>
              <p:nvPr/>
            </p:nvSpPr>
            <p:spPr bwMode="auto">
              <a:xfrm rot="10800000">
                <a:off x="444" y="1732"/>
                <a:ext cx="14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59" name="Line 275"/>
              <p:cNvSpPr>
                <a:spLocks noChangeShapeType="1"/>
              </p:cNvSpPr>
              <p:nvPr/>
            </p:nvSpPr>
            <p:spPr bwMode="auto">
              <a:xfrm rot="10800000" flipH="1">
                <a:off x="249" y="1528"/>
                <a:ext cx="193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60" name="Line 276"/>
              <p:cNvSpPr>
                <a:spLocks noChangeShapeType="1"/>
              </p:cNvSpPr>
              <p:nvPr/>
            </p:nvSpPr>
            <p:spPr bwMode="auto">
              <a:xfrm rot="10800000" flipH="1">
                <a:off x="469" y="1504"/>
                <a:ext cx="192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61" name="Line 277"/>
              <p:cNvSpPr>
                <a:spLocks noChangeShapeType="1"/>
              </p:cNvSpPr>
              <p:nvPr/>
            </p:nvSpPr>
            <p:spPr bwMode="auto">
              <a:xfrm rot="10800000" flipH="1">
                <a:off x="249" y="1335"/>
                <a:ext cx="193" cy="13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62" name="Line 278"/>
              <p:cNvSpPr>
                <a:spLocks noChangeShapeType="1"/>
              </p:cNvSpPr>
              <p:nvPr/>
            </p:nvSpPr>
            <p:spPr bwMode="auto">
              <a:xfrm rot="10800000" flipH="1">
                <a:off x="470" y="1383"/>
                <a:ext cx="203" cy="11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63" name="Line 279"/>
              <p:cNvSpPr>
                <a:spLocks noChangeShapeType="1"/>
              </p:cNvSpPr>
              <p:nvPr/>
            </p:nvSpPr>
            <p:spPr bwMode="auto">
              <a:xfrm rot="10800000">
                <a:off x="1111" y="1382"/>
                <a:ext cx="24" cy="11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64" name="Line 280"/>
              <p:cNvSpPr>
                <a:spLocks noChangeShapeType="1"/>
              </p:cNvSpPr>
              <p:nvPr/>
            </p:nvSpPr>
            <p:spPr bwMode="auto">
              <a:xfrm rot="10800000" flipH="1">
                <a:off x="249" y="1204"/>
                <a:ext cx="193" cy="14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65" name="Line 281"/>
              <p:cNvSpPr>
                <a:spLocks noChangeShapeType="1"/>
              </p:cNvSpPr>
              <p:nvPr/>
            </p:nvSpPr>
            <p:spPr bwMode="auto">
              <a:xfrm rot="10800000" flipH="1">
                <a:off x="235" y="982"/>
                <a:ext cx="0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66" name="Line 282"/>
              <p:cNvSpPr>
                <a:spLocks noChangeShapeType="1"/>
              </p:cNvSpPr>
              <p:nvPr/>
            </p:nvSpPr>
            <p:spPr bwMode="auto">
              <a:xfrm rot="10800000">
                <a:off x="444" y="1012"/>
                <a:ext cx="14" cy="14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67" name="Line 283"/>
              <p:cNvSpPr>
                <a:spLocks noChangeShapeType="1"/>
              </p:cNvSpPr>
              <p:nvPr/>
            </p:nvSpPr>
            <p:spPr bwMode="auto">
              <a:xfrm rot="10800000" flipH="1">
                <a:off x="249" y="801"/>
                <a:ext cx="193" cy="14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68" name="Line 284"/>
              <p:cNvSpPr>
                <a:spLocks noChangeShapeType="1"/>
              </p:cNvSpPr>
              <p:nvPr/>
            </p:nvSpPr>
            <p:spPr bwMode="auto">
              <a:xfrm rot="10800000" flipH="1">
                <a:off x="469" y="784"/>
                <a:ext cx="192" cy="19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69" name="Line 285"/>
              <p:cNvSpPr>
                <a:spLocks noChangeShapeType="1"/>
              </p:cNvSpPr>
              <p:nvPr/>
            </p:nvSpPr>
            <p:spPr bwMode="auto">
              <a:xfrm rot="10800000" flipH="1">
                <a:off x="1566" y="814"/>
                <a:ext cx="223" cy="157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70" name="Line 286"/>
              <p:cNvSpPr>
                <a:spLocks noChangeShapeType="1"/>
              </p:cNvSpPr>
              <p:nvPr/>
            </p:nvSpPr>
            <p:spPr bwMode="auto">
              <a:xfrm rot="10800000" flipH="1">
                <a:off x="249" y="603"/>
                <a:ext cx="193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71" name="Line 287"/>
              <p:cNvSpPr>
                <a:spLocks noChangeShapeType="1"/>
              </p:cNvSpPr>
              <p:nvPr/>
            </p:nvSpPr>
            <p:spPr bwMode="auto">
              <a:xfrm rot="10800000" flipH="1">
                <a:off x="31" y="615"/>
                <a:ext cx="166" cy="1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72" name="Line 288"/>
              <p:cNvSpPr>
                <a:spLocks noChangeShapeType="1"/>
              </p:cNvSpPr>
              <p:nvPr/>
            </p:nvSpPr>
            <p:spPr bwMode="auto">
              <a:xfrm rot="10800000" flipH="1">
                <a:off x="469" y="579"/>
                <a:ext cx="192" cy="19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73" name="Line 289"/>
              <p:cNvSpPr>
                <a:spLocks noChangeShapeType="1"/>
              </p:cNvSpPr>
              <p:nvPr/>
            </p:nvSpPr>
            <p:spPr bwMode="auto">
              <a:xfrm rot="10800000">
                <a:off x="918" y="615"/>
                <a:ext cx="217" cy="15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74" name="Line 290"/>
              <p:cNvSpPr>
                <a:spLocks noChangeShapeType="1"/>
              </p:cNvSpPr>
              <p:nvPr/>
            </p:nvSpPr>
            <p:spPr bwMode="auto">
              <a:xfrm rot="10800000" flipH="1">
                <a:off x="249" y="415"/>
                <a:ext cx="193" cy="1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75" name="Line 291"/>
              <p:cNvSpPr>
                <a:spLocks noChangeShapeType="1"/>
              </p:cNvSpPr>
              <p:nvPr/>
            </p:nvSpPr>
            <p:spPr bwMode="auto">
              <a:xfrm rot="10800000" flipH="1">
                <a:off x="469" y="391"/>
                <a:ext cx="192" cy="19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76" name="Oval 292"/>
              <p:cNvSpPr>
                <a:spLocks/>
              </p:cNvSpPr>
              <p:nvPr/>
            </p:nvSpPr>
            <p:spPr bwMode="auto">
              <a:xfrm>
                <a:off x="436" y="1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77" name="Oval 293"/>
              <p:cNvSpPr>
                <a:spLocks/>
              </p:cNvSpPr>
              <p:nvPr/>
            </p:nvSpPr>
            <p:spPr bwMode="auto">
              <a:xfrm>
                <a:off x="674" y="1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78" name="Oval 294"/>
              <p:cNvSpPr>
                <a:spLocks/>
              </p:cNvSpPr>
              <p:nvPr/>
            </p:nvSpPr>
            <p:spPr bwMode="auto">
              <a:xfrm>
                <a:off x="865" y="1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79" name="Oval 295"/>
              <p:cNvSpPr>
                <a:spLocks/>
              </p:cNvSpPr>
              <p:nvPr/>
            </p:nvSpPr>
            <p:spPr bwMode="auto">
              <a:xfrm>
                <a:off x="1106" y="1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80" name="Oval 296"/>
              <p:cNvSpPr>
                <a:spLocks/>
              </p:cNvSpPr>
              <p:nvPr/>
            </p:nvSpPr>
            <p:spPr bwMode="auto">
              <a:xfrm>
                <a:off x="1297" y="1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81" name="Oval 297"/>
              <p:cNvSpPr>
                <a:spLocks/>
              </p:cNvSpPr>
              <p:nvPr/>
            </p:nvSpPr>
            <p:spPr bwMode="auto">
              <a:xfrm>
                <a:off x="1543" y="1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82" name="Oval 298"/>
              <p:cNvSpPr>
                <a:spLocks/>
              </p:cNvSpPr>
              <p:nvPr/>
            </p:nvSpPr>
            <p:spPr bwMode="auto">
              <a:xfrm>
                <a:off x="1781" y="1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83" name="Oval 299"/>
              <p:cNvSpPr>
                <a:spLocks/>
              </p:cNvSpPr>
              <p:nvPr/>
            </p:nvSpPr>
            <p:spPr bwMode="auto">
              <a:xfrm>
                <a:off x="1974" y="1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84" name="Oval 300"/>
              <p:cNvSpPr>
                <a:spLocks/>
              </p:cNvSpPr>
              <p:nvPr/>
            </p:nvSpPr>
            <p:spPr bwMode="auto">
              <a:xfrm>
                <a:off x="195" y="1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85" name="Oval 301"/>
              <p:cNvSpPr>
                <a:spLocks/>
              </p:cNvSpPr>
              <p:nvPr/>
            </p:nvSpPr>
            <p:spPr bwMode="auto">
              <a:xfrm>
                <a:off x="4" y="1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86" name="Oval 302"/>
              <p:cNvSpPr>
                <a:spLocks/>
              </p:cNvSpPr>
              <p:nvPr/>
            </p:nvSpPr>
            <p:spPr bwMode="auto">
              <a:xfrm>
                <a:off x="436" y="193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87" name="Oval 303"/>
              <p:cNvSpPr>
                <a:spLocks/>
              </p:cNvSpPr>
              <p:nvPr/>
            </p:nvSpPr>
            <p:spPr bwMode="auto">
              <a:xfrm>
                <a:off x="674" y="193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88" name="Oval 304"/>
              <p:cNvSpPr>
                <a:spLocks/>
              </p:cNvSpPr>
              <p:nvPr/>
            </p:nvSpPr>
            <p:spPr bwMode="auto">
              <a:xfrm>
                <a:off x="865" y="193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89" name="Oval 305"/>
              <p:cNvSpPr>
                <a:spLocks/>
              </p:cNvSpPr>
              <p:nvPr/>
            </p:nvSpPr>
            <p:spPr bwMode="auto">
              <a:xfrm>
                <a:off x="1106" y="193"/>
                <a:ext cx="46" cy="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90" name="Oval 306"/>
              <p:cNvSpPr>
                <a:spLocks/>
              </p:cNvSpPr>
              <p:nvPr/>
            </p:nvSpPr>
            <p:spPr bwMode="auto">
              <a:xfrm>
                <a:off x="1297" y="193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91" name="Oval 307"/>
              <p:cNvSpPr>
                <a:spLocks/>
              </p:cNvSpPr>
              <p:nvPr/>
            </p:nvSpPr>
            <p:spPr bwMode="auto">
              <a:xfrm>
                <a:off x="1543" y="193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92" name="Oval 308"/>
              <p:cNvSpPr>
                <a:spLocks/>
              </p:cNvSpPr>
              <p:nvPr/>
            </p:nvSpPr>
            <p:spPr bwMode="auto">
              <a:xfrm>
                <a:off x="1781" y="193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93" name="Oval 309"/>
              <p:cNvSpPr>
                <a:spLocks/>
              </p:cNvSpPr>
              <p:nvPr/>
            </p:nvSpPr>
            <p:spPr bwMode="auto">
              <a:xfrm>
                <a:off x="1974" y="193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94" name="Oval 310"/>
              <p:cNvSpPr>
                <a:spLocks/>
              </p:cNvSpPr>
              <p:nvPr/>
            </p:nvSpPr>
            <p:spPr bwMode="auto">
              <a:xfrm>
                <a:off x="195" y="193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95" name="Oval 311"/>
              <p:cNvSpPr>
                <a:spLocks/>
              </p:cNvSpPr>
              <p:nvPr/>
            </p:nvSpPr>
            <p:spPr bwMode="auto">
              <a:xfrm>
                <a:off x="4" y="193"/>
                <a:ext cx="46" cy="47"/>
              </a:xfrm>
              <a:prstGeom prst="ellipse">
                <a:avLst/>
              </a:prstGeom>
              <a:solidFill>
                <a:srgbClr val="48433E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rot="10800000" lIns="0" tIns="0" rIns="0" bIns="0"/>
              <a:lstStyle/>
              <a:p>
                <a:pPr algn="ctr">
                  <a:defRPr/>
                </a:pPr>
                <a:endParaRPr lang="en-GB" sz="3600">
                  <a:solidFill>
                    <a:srgbClr val="48433E"/>
                  </a:solidFill>
                  <a:latin typeface="Bradley Hand ITC TT-Bold" charset="0"/>
                  <a:ea typeface="ヒラギノ明朝 ProN W6" charset="-128"/>
                  <a:sym typeface="Bradley Hand ITC TT-Bold" charset="0"/>
                </a:endParaRPr>
              </a:p>
            </p:txBody>
          </p:sp>
          <p:sp>
            <p:nvSpPr>
              <p:cNvPr id="42296" name="Line 312"/>
              <p:cNvSpPr>
                <a:spLocks noChangeShapeType="1"/>
              </p:cNvSpPr>
              <p:nvPr/>
            </p:nvSpPr>
            <p:spPr bwMode="auto">
              <a:xfrm rot="10800000" flipH="1">
                <a:off x="235" y="200"/>
                <a:ext cx="0" cy="19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97" name="Line 313"/>
              <p:cNvSpPr>
                <a:spLocks noChangeShapeType="1"/>
              </p:cNvSpPr>
              <p:nvPr/>
            </p:nvSpPr>
            <p:spPr bwMode="auto">
              <a:xfrm rot="10800000">
                <a:off x="444" y="230"/>
                <a:ext cx="14" cy="14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2298" name="Line 314"/>
              <p:cNvSpPr>
                <a:spLocks noChangeShapeType="1"/>
              </p:cNvSpPr>
              <p:nvPr/>
            </p:nvSpPr>
            <p:spPr bwMode="auto">
              <a:xfrm rot="10800000" flipH="1">
                <a:off x="232" y="26"/>
                <a:ext cx="203" cy="18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  <p:sp>
          <p:nvSpPr>
            <p:cNvPr id="7179" name="Text Box 325"/>
            <p:cNvSpPr txBox="1">
              <a:spLocks noChangeArrowheads="1"/>
            </p:cNvSpPr>
            <p:nvPr/>
          </p:nvSpPr>
          <p:spPr bwMode="auto">
            <a:xfrm rot="10800000" flipV="1">
              <a:off x="3038" y="3898"/>
              <a:ext cx="240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>
                  <a:solidFill>
                    <a:srgbClr val="006666"/>
                  </a:solidFill>
                </a:rPr>
                <a:t>G</a:t>
              </a:r>
            </a:p>
          </p:txBody>
        </p:sp>
        <p:sp>
          <p:nvSpPr>
            <p:cNvPr id="7180" name="Line 326"/>
            <p:cNvSpPr>
              <a:spLocks noChangeShapeType="1"/>
            </p:cNvSpPr>
            <p:nvPr/>
          </p:nvSpPr>
          <p:spPr bwMode="auto">
            <a:xfrm rot="10800000">
              <a:off x="2181" y="208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181" name="Text Box 327"/>
            <p:cNvSpPr txBox="1">
              <a:spLocks noChangeArrowheads="1"/>
            </p:cNvSpPr>
            <p:nvPr/>
          </p:nvSpPr>
          <p:spPr bwMode="auto">
            <a:xfrm rot="10800000" flipV="1">
              <a:off x="1974" y="1966"/>
              <a:ext cx="287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>
                  <a:solidFill>
                    <a:srgbClr val="FF6600"/>
                  </a:solidFill>
                </a:rPr>
                <a:t>T</a:t>
              </a:r>
            </a:p>
          </p:txBody>
        </p:sp>
        <p:sp>
          <p:nvSpPr>
            <p:cNvPr id="7182" name="Text Box 328"/>
            <p:cNvSpPr txBox="1">
              <a:spLocks noChangeArrowheads="1"/>
            </p:cNvSpPr>
            <p:nvPr/>
          </p:nvSpPr>
          <p:spPr bwMode="auto">
            <a:xfrm rot="10800000" flipV="1">
              <a:off x="3050" y="720"/>
              <a:ext cx="184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>
                  <a:solidFill>
                    <a:srgbClr val="FF6600"/>
                  </a:solidFill>
                </a:rPr>
                <a:t>T</a:t>
              </a:r>
            </a:p>
          </p:txBody>
        </p:sp>
        <p:sp>
          <p:nvSpPr>
            <p:cNvPr id="7183" name="Text Box 329"/>
            <p:cNvSpPr txBox="1">
              <a:spLocks noChangeArrowheads="1"/>
            </p:cNvSpPr>
            <p:nvPr/>
          </p:nvSpPr>
          <p:spPr bwMode="auto">
            <a:xfrm rot="10800000" flipV="1">
              <a:off x="2863" y="720"/>
              <a:ext cx="207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>
                  <a:solidFill>
                    <a:srgbClr val="FF6600"/>
                  </a:solidFill>
                </a:rPr>
                <a:t>T</a:t>
              </a:r>
            </a:p>
          </p:txBody>
        </p:sp>
        <p:sp>
          <p:nvSpPr>
            <p:cNvPr id="7184" name="Text Box 330"/>
            <p:cNvSpPr txBox="1">
              <a:spLocks noChangeArrowheads="1"/>
            </p:cNvSpPr>
            <p:nvPr/>
          </p:nvSpPr>
          <p:spPr bwMode="auto">
            <a:xfrm rot="10800000" flipV="1">
              <a:off x="2604" y="720"/>
              <a:ext cx="287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>
                  <a:solidFill>
                    <a:srgbClr val="FF6600"/>
                  </a:solidFill>
                </a:rPr>
                <a:t>T</a:t>
              </a:r>
            </a:p>
          </p:txBody>
        </p:sp>
        <p:sp>
          <p:nvSpPr>
            <p:cNvPr id="7185" name="Text Box 331"/>
            <p:cNvSpPr txBox="1">
              <a:spLocks noChangeArrowheads="1"/>
            </p:cNvSpPr>
            <p:nvPr/>
          </p:nvSpPr>
          <p:spPr bwMode="auto">
            <a:xfrm rot="10800000" flipV="1">
              <a:off x="2384" y="720"/>
              <a:ext cx="217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>
                  <a:solidFill>
                    <a:srgbClr val="FF6600"/>
                  </a:solidFill>
                </a:rPr>
                <a:t>T</a:t>
              </a:r>
            </a:p>
          </p:txBody>
        </p:sp>
        <p:sp>
          <p:nvSpPr>
            <p:cNvPr id="7186" name="Text Box 332"/>
            <p:cNvSpPr txBox="1">
              <a:spLocks noChangeArrowheads="1"/>
            </p:cNvSpPr>
            <p:nvPr/>
          </p:nvSpPr>
          <p:spPr bwMode="auto">
            <a:xfrm rot="10800000" flipV="1">
              <a:off x="2192" y="720"/>
              <a:ext cx="209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>
                  <a:solidFill>
                    <a:srgbClr val="6699FF"/>
                  </a:solidFill>
                </a:rPr>
                <a:t>A</a:t>
              </a:r>
            </a:p>
          </p:txBody>
        </p:sp>
        <p:sp>
          <p:nvSpPr>
            <p:cNvPr id="7187" name="Line 333"/>
            <p:cNvSpPr>
              <a:spLocks noChangeShapeType="1"/>
            </p:cNvSpPr>
            <p:nvPr/>
          </p:nvSpPr>
          <p:spPr bwMode="auto">
            <a:xfrm rot="10800000">
              <a:off x="2133" y="1508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188" name="Text Box 334"/>
            <p:cNvSpPr txBox="1">
              <a:spLocks noChangeArrowheads="1"/>
            </p:cNvSpPr>
            <p:nvPr/>
          </p:nvSpPr>
          <p:spPr bwMode="auto">
            <a:xfrm rot="10800000" flipV="1">
              <a:off x="1925" y="1401"/>
              <a:ext cx="286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>
                  <a:solidFill>
                    <a:srgbClr val="6699FF"/>
                  </a:solidFill>
                </a:rPr>
                <a:t>A</a:t>
              </a:r>
            </a:p>
          </p:txBody>
        </p:sp>
        <p:sp>
          <p:nvSpPr>
            <p:cNvPr id="7189" name="Line 335"/>
            <p:cNvSpPr>
              <a:spLocks noChangeShapeType="1"/>
            </p:cNvSpPr>
            <p:nvPr/>
          </p:nvSpPr>
          <p:spPr bwMode="auto">
            <a:xfrm rot="10800000">
              <a:off x="3045" y="280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190" name="Line 336"/>
            <p:cNvSpPr>
              <a:spLocks noChangeShapeType="1"/>
            </p:cNvSpPr>
            <p:nvPr/>
          </p:nvSpPr>
          <p:spPr bwMode="auto">
            <a:xfrm rot="10800000">
              <a:off x="3622" y="299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191" name="Text Box 337"/>
            <p:cNvSpPr txBox="1">
              <a:spLocks noChangeArrowheads="1"/>
            </p:cNvSpPr>
            <p:nvPr/>
          </p:nvSpPr>
          <p:spPr bwMode="auto">
            <a:xfrm rot="10800000" flipV="1">
              <a:off x="3723" y="720"/>
              <a:ext cx="241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>
                  <a:solidFill>
                    <a:srgbClr val="006666"/>
                  </a:solidFill>
                </a:rPr>
                <a:t>G</a:t>
              </a:r>
            </a:p>
          </p:txBody>
        </p:sp>
        <p:sp>
          <p:nvSpPr>
            <p:cNvPr id="7192" name="Text Box 338"/>
            <p:cNvSpPr txBox="1">
              <a:spLocks noChangeArrowheads="1"/>
            </p:cNvSpPr>
            <p:nvPr/>
          </p:nvSpPr>
          <p:spPr bwMode="auto">
            <a:xfrm rot="10800000" flipV="1">
              <a:off x="3473" y="720"/>
              <a:ext cx="241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>
                  <a:solidFill>
                    <a:srgbClr val="006666"/>
                  </a:solidFill>
                </a:rPr>
                <a:t>G</a:t>
              </a:r>
            </a:p>
          </p:txBody>
        </p:sp>
        <p:sp>
          <p:nvSpPr>
            <p:cNvPr id="7193" name="Text Box 339"/>
            <p:cNvSpPr txBox="1">
              <a:spLocks noChangeArrowheads="1"/>
            </p:cNvSpPr>
            <p:nvPr/>
          </p:nvSpPr>
          <p:spPr bwMode="auto">
            <a:xfrm rot="10800000" flipV="1">
              <a:off x="3287" y="720"/>
              <a:ext cx="205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>
                  <a:solidFill>
                    <a:srgbClr val="006666"/>
                  </a:solidFill>
                </a:rPr>
                <a:t>G</a:t>
              </a:r>
            </a:p>
          </p:txBody>
        </p:sp>
        <p:sp>
          <p:nvSpPr>
            <p:cNvPr id="7194" name="Line 340"/>
            <p:cNvSpPr>
              <a:spLocks noChangeShapeType="1"/>
            </p:cNvSpPr>
            <p:nvPr/>
          </p:nvSpPr>
          <p:spPr bwMode="auto">
            <a:xfrm rot="10800000">
              <a:off x="3861" y="150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7195" name="Text Box 341"/>
            <p:cNvSpPr txBox="1">
              <a:spLocks noChangeArrowheads="1"/>
            </p:cNvSpPr>
            <p:nvPr/>
          </p:nvSpPr>
          <p:spPr bwMode="auto">
            <a:xfrm rot="10800000" flipV="1">
              <a:off x="3684" y="1405"/>
              <a:ext cx="192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>
                  <a:solidFill>
                    <a:srgbClr val="660033"/>
                  </a:solidFill>
                </a:rPr>
                <a:t>C</a:t>
              </a:r>
            </a:p>
          </p:txBody>
        </p:sp>
        <p:sp>
          <p:nvSpPr>
            <p:cNvPr id="7196" name="Text Box 342"/>
            <p:cNvSpPr txBox="1">
              <a:spLocks noChangeArrowheads="1"/>
            </p:cNvSpPr>
            <p:nvPr/>
          </p:nvSpPr>
          <p:spPr bwMode="auto">
            <a:xfrm rot="10800000" flipV="1">
              <a:off x="4154" y="720"/>
              <a:ext cx="192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>
                  <a:solidFill>
                    <a:srgbClr val="660033"/>
                  </a:solidFill>
                </a:rPr>
                <a:t>C</a:t>
              </a:r>
            </a:p>
          </p:txBody>
        </p:sp>
        <p:sp>
          <p:nvSpPr>
            <p:cNvPr id="7197" name="Text Box 343"/>
            <p:cNvSpPr txBox="1">
              <a:spLocks noChangeArrowheads="1"/>
            </p:cNvSpPr>
            <p:nvPr/>
          </p:nvSpPr>
          <p:spPr bwMode="auto">
            <a:xfrm rot="10800000" flipV="1">
              <a:off x="3963" y="720"/>
              <a:ext cx="191" cy="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b="1">
                  <a:solidFill>
                    <a:srgbClr val="660033"/>
                  </a:solidFill>
                </a:rPr>
                <a:t>C</a:t>
              </a:r>
            </a:p>
          </p:txBody>
        </p:sp>
      </p:grpSp>
      <p:pic>
        <p:nvPicPr>
          <p:cNvPr id="7175" name="Picture 345" descr="657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8763" y="3733800"/>
            <a:ext cx="229870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34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0463" y="1003300"/>
            <a:ext cx="1827212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352"/>
          <p:cNvPicPr>
            <a:picLocks noChangeAspect="1" noChangeArrowheads="1"/>
          </p:cNvPicPr>
          <p:nvPr/>
        </p:nvPicPr>
        <p:blipFill>
          <a:blip r:embed="rId8" cstate="print"/>
          <a:srcRect l="27367" t="13113" r="13667" b="6857"/>
          <a:stretch>
            <a:fillRect/>
          </a:stretch>
        </p:blipFill>
        <p:spPr bwMode="auto">
          <a:xfrm>
            <a:off x="1241425" y="5230813"/>
            <a:ext cx="1585913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966913" y="511175"/>
            <a:ext cx="4894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>
                <a:solidFill>
                  <a:srgbClr val="E60000"/>
                </a:solidFill>
              </a:rPr>
              <a:t>Wrightův-Fisherův</a:t>
            </a:r>
            <a:r>
              <a:rPr lang="en-US" sz="2400" b="1">
                <a:solidFill>
                  <a:srgbClr val="E60000"/>
                </a:solidFill>
              </a:rPr>
              <a:t> </a:t>
            </a:r>
            <a:r>
              <a:rPr lang="cs-CZ" sz="2400" b="1">
                <a:solidFill>
                  <a:srgbClr val="E60000"/>
                </a:solidFill>
              </a:rPr>
              <a:t>model (drift):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36575" y="1697038"/>
            <a:ext cx="8405813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konstantní velikost populace o </a:t>
            </a:r>
            <a:r>
              <a:rPr lang="cs-CZ" i="1"/>
              <a:t>N</a:t>
            </a:r>
            <a:r>
              <a:rPr lang="cs-CZ"/>
              <a:t> jedincích</a:t>
            </a:r>
          </a:p>
          <a:p>
            <a:pPr>
              <a:spcBef>
                <a:spcPct val="50000"/>
              </a:spcBef>
            </a:pPr>
            <a:r>
              <a:rPr lang="cs-CZ"/>
              <a:t>náhodné párování</a:t>
            </a:r>
          </a:p>
          <a:p>
            <a:pPr>
              <a:spcBef>
                <a:spcPct val="50000"/>
              </a:spcBef>
            </a:pPr>
            <a:r>
              <a:rPr lang="cs-CZ"/>
              <a:t>počet potomků jednotlivých jedinců náhodný (Poissonovo rozdělení)</a:t>
            </a:r>
          </a:p>
          <a:p>
            <a:pPr>
              <a:spcBef>
                <a:spcPct val="50000"/>
              </a:spcBef>
            </a:pPr>
            <a:r>
              <a:rPr lang="cs-CZ"/>
              <a:t>Hardyho-Weinbergova rovnováha</a:t>
            </a:r>
          </a:p>
          <a:p>
            <a:pPr>
              <a:spcBef>
                <a:spcPct val="50000"/>
              </a:spcBef>
            </a:pPr>
            <a:r>
              <a:rPr lang="cs-CZ"/>
              <a:t>nepřekrývající se generace</a:t>
            </a:r>
          </a:p>
          <a:p>
            <a:pPr>
              <a:spcBef>
                <a:spcPct val="50000"/>
              </a:spcBef>
            </a:pPr>
            <a:r>
              <a:rPr lang="cs-CZ"/>
              <a:t>každý jedinec současně samec i samice</a:t>
            </a:r>
          </a:p>
          <a:p>
            <a:pPr>
              <a:spcBef>
                <a:spcPct val="50000"/>
              </a:spcBef>
            </a:pPr>
            <a:r>
              <a:rPr lang="cs-CZ"/>
              <a:t>možné i samooplození</a:t>
            </a:r>
          </a:p>
          <a:p>
            <a:pPr>
              <a:spcBef>
                <a:spcPct val="50000"/>
              </a:spcBef>
            </a:pPr>
            <a:r>
              <a:rPr lang="cs-CZ"/>
              <a:t>gen selektivně neutrální</a:t>
            </a:r>
          </a:p>
          <a:p>
            <a:pPr>
              <a:spcBef>
                <a:spcPct val="50000"/>
              </a:spcBef>
            </a:pPr>
            <a:r>
              <a:rPr lang="cs-CZ"/>
              <a:t>populace není geograficky strukturovaná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oalescenc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47688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Koalescen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3" y="547688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oalescen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5538" y="547688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78100" y="787400"/>
            <a:ext cx="3013075" cy="4902200"/>
            <a:chOff x="1624" y="496"/>
            <a:chExt cx="1898" cy="3088"/>
          </a:xfrm>
        </p:grpSpPr>
        <p:sp>
          <p:nvSpPr>
            <p:cNvPr id="15371" name="Freeform 4"/>
            <p:cNvSpPr>
              <a:spLocks/>
            </p:cNvSpPr>
            <p:nvPr/>
          </p:nvSpPr>
          <p:spPr bwMode="auto">
            <a:xfrm>
              <a:off x="1624" y="496"/>
              <a:ext cx="1898" cy="3088"/>
            </a:xfrm>
            <a:custGeom>
              <a:avLst/>
              <a:gdLst>
                <a:gd name="T0" fmla="*/ 0 w 1898"/>
                <a:gd name="T1" fmla="*/ 0 h 3088"/>
                <a:gd name="T2" fmla="*/ 112 w 1898"/>
                <a:gd name="T3" fmla="*/ 320 h 3088"/>
                <a:gd name="T4" fmla="*/ 8 w 1898"/>
                <a:gd name="T5" fmla="*/ 632 h 3088"/>
                <a:gd name="T6" fmla="*/ 104 w 1898"/>
                <a:gd name="T7" fmla="*/ 944 h 3088"/>
                <a:gd name="T8" fmla="*/ 104 w 1898"/>
                <a:gd name="T9" fmla="*/ 1552 h 3088"/>
                <a:gd name="T10" fmla="*/ 776 w 1898"/>
                <a:gd name="T11" fmla="*/ 1856 h 3088"/>
                <a:gd name="T12" fmla="*/ 880 w 1898"/>
                <a:gd name="T13" fmla="*/ 2160 h 3088"/>
                <a:gd name="T14" fmla="*/ 1128 w 1898"/>
                <a:gd name="T15" fmla="*/ 2464 h 3088"/>
                <a:gd name="T16" fmla="*/ 1128 w 1898"/>
                <a:gd name="T17" fmla="*/ 2768 h 3088"/>
                <a:gd name="T18" fmla="*/ 1280 w 1898"/>
                <a:gd name="T19" fmla="*/ 3088 h 3088"/>
                <a:gd name="T20" fmla="*/ 1280 w 1898"/>
                <a:gd name="T21" fmla="*/ 2768 h 3088"/>
                <a:gd name="T22" fmla="*/ 1376 w 1898"/>
                <a:gd name="T23" fmla="*/ 2464 h 3088"/>
                <a:gd name="T24" fmla="*/ 1535 w 1898"/>
                <a:gd name="T25" fmla="*/ 2162 h 3088"/>
                <a:gd name="T26" fmla="*/ 1120 w 1898"/>
                <a:gd name="T27" fmla="*/ 1848 h 3088"/>
                <a:gd name="T28" fmla="*/ 520 w 1898"/>
                <a:gd name="T29" fmla="*/ 1552 h 3088"/>
                <a:gd name="T30" fmla="*/ 764 w 1898"/>
                <a:gd name="T31" fmla="*/ 1247 h 3088"/>
                <a:gd name="T32" fmla="*/ 1280 w 1898"/>
                <a:gd name="T33" fmla="*/ 936 h 3088"/>
                <a:gd name="T34" fmla="*/ 1792 w 1898"/>
                <a:gd name="T35" fmla="*/ 632 h 3088"/>
                <a:gd name="T36" fmla="*/ 1895 w 1898"/>
                <a:gd name="T37" fmla="*/ 329 h 3088"/>
                <a:gd name="T38" fmla="*/ 1898 w 1898"/>
                <a:gd name="T39" fmla="*/ 20 h 30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98"/>
                <a:gd name="T61" fmla="*/ 0 h 3088"/>
                <a:gd name="T62" fmla="*/ 1898 w 1898"/>
                <a:gd name="T63" fmla="*/ 3088 h 30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98" h="3088">
                  <a:moveTo>
                    <a:pt x="0" y="0"/>
                  </a:moveTo>
                  <a:lnTo>
                    <a:pt x="112" y="320"/>
                  </a:lnTo>
                  <a:lnTo>
                    <a:pt x="8" y="632"/>
                  </a:lnTo>
                  <a:lnTo>
                    <a:pt x="104" y="944"/>
                  </a:lnTo>
                  <a:lnTo>
                    <a:pt x="104" y="1552"/>
                  </a:lnTo>
                  <a:lnTo>
                    <a:pt x="776" y="1856"/>
                  </a:lnTo>
                  <a:lnTo>
                    <a:pt x="880" y="2160"/>
                  </a:lnTo>
                  <a:lnTo>
                    <a:pt x="1128" y="2464"/>
                  </a:lnTo>
                  <a:lnTo>
                    <a:pt x="1128" y="2768"/>
                  </a:lnTo>
                  <a:lnTo>
                    <a:pt x="1280" y="3088"/>
                  </a:lnTo>
                  <a:lnTo>
                    <a:pt x="1280" y="2768"/>
                  </a:lnTo>
                  <a:lnTo>
                    <a:pt x="1376" y="2464"/>
                  </a:lnTo>
                  <a:lnTo>
                    <a:pt x="1535" y="2162"/>
                  </a:lnTo>
                  <a:lnTo>
                    <a:pt x="1120" y="1848"/>
                  </a:lnTo>
                  <a:lnTo>
                    <a:pt x="520" y="1552"/>
                  </a:lnTo>
                  <a:lnTo>
                    <a:pt x="764" y="1247"/>
                  </a:lnTo>
                  <a:lnTo>
                    <a:pt x="1280" y="936"/>
                  </a:lnTo>
                  <a:lnTo>
                    <a:pt x="1792" y="632"/>
                  </a:lnTo>
                  <a:lnTo>
                    <a:pt x="1895" y="329"/>
                  </a:lnTo>
                  <a:lnTo>
                    <a:pt x="1898" y="20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2" name="Freeform 5"/>
            <p:cNvSpPr>
              <a:spLocks/>
            </p:cNvSpPr>
            <p:nvPr/>
          </p:nvSpPr>
          <p:spPr bwMode="auto">
            <a:xfrm>
              <a:off x="1731" y="512"/>
              <a:ext cx="510" cy="1537"/>
            </a:xfrm>
            <a:custGeom>
              <a:avLst/>
              <a:gdLst>
                <a:gd name="T0" fmla="*/ 157 w 510"/>
                <a:gd name="T1" fmla="*/ 0 h 1537"/>
                <a:gd name="T2" fmla="*/ 510 w 510"/>
                <a:gd name="T3" fmla="*/ 310 h 1537"/>
                <a:gd name="T4" fmla="*/ 255 w 510"/>
                <a:gd name="T5" fmla="*/ 616 h 1537"/>
                <a:gd name="T6" fmla="*/ 261 w 510"/>
                <a:gd name="T7" fmla="*/ 920 h 1537"/>
                <a:gd name="T8" fmla="*/ 157 w 510"/>
                <a:gd name="T9" fmla="*/ 1216 h 1537"/>
                <a:gd name="T10" fmla="*/ 0 w 510"/>
                <a:gd name="T11" fmla="*/ 1537 h 15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0"/>
                <a:gd name="T19" fmla="*/ 0 h 1537"/>
                <a:gd name="T20" fmla="*/ 510 w 510"/>
                <a:gd name="T21" fmla="*/ 1537 h 15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0" h="1537">
                  <a:moveTo>
                    <a:pt x="157" y="0"/>
                  </a:moveTo>
                  <a:lnTo>
                    <a:pt x="510" y="310"/>
                  </a:lnTo>
                  <a:lnTo>
                    <a:pt x="255" y="616"/>
                  </a:lnTo>
                  <a:lnTo>
                    <a:pt x="261" y="920"/>
                  </a:lnTo>
                  <a:lnTo>
                    <a:pt x="157" y="1216"/>
                  </a:lnTo>
                  <a:lnTo>
                    <a:pt x="0" y="1537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3" name="Freeform 6"/>
            <p:cNvSpPr>
              <a:spLocks/>
            </p:cNvSpPr>
            <p:nvPr/>
          </p:nvSpPr>
          <p:spPr bwMode="auto">
            <a:xfrm>
              <a:off x="1888" y="504"/>
              <a:ext cx="1277" cy="2157"/>
            </a:xfrm>
            <a:custGeom>
              <a:avLst/>
              <a:gdLst>
                <a:gd name="T0" fmla="*/ 864 w 1277"/>
                <a:gd name="T1" fmla="*/ 0 h 2157"/>
                <a:gd name="T2" fmla="*/ 864 w 1277"/>
                <a:gd name="T3" fmla="*/ 312 h 2157"/>
                <a:gd name="T4" fmla="*/ 608 w 1277"/>
                <a:gd name="T5" fmla="*/ 621 h 2157"/>
                <a:gd name="T6" fmla="*/ 352 w 1277"/>
                <a:gd name="T7" fmla="*/ 936 h 2157"/>
                <a:gd name="T8" fmla="*/ 104 w 1277"/>
                <a:gd name="T9" fmla="*/ 1232 h 2157"/>
                <a:gd name="T10" fmla="*/ 0 w 1277"/>
                <a:gd name="T11" fmla="*/ 1544 h 2157"/>
                <a:gd name="T12" fmla="*/ 770 w 1277"/>
                <a:gd name="T13" fmla="*/ 1848 h 2157"/>
                <a:gd name="T14" fmla="*/ 1277 w 1277"/>
                <a:gd name="T15" fmla="*/ 2157 h 2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7"/>
                <a:gd name="T25" fmla="*/ 0 h 2157"/>
                <a:gd name="T26" fmla="*/ 1277 w 1277"/>
                <a:gd name="T27" fmla="*/ 2157 h 21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7" h="2157">
                  <a:moveTo>
                    <a:pt x="864" y="0"/>
                  </a:moveTo>
                  <a:lnTo>
                    <a:pt x="864" y="312"/>
                  </a:lnTo>
                  <a:lnTo>
                    <a:pt x="608" y="621"/>
                  </a:lnTo>
                  <a:lnTo>
                    <a:pt x="352" y="936"/>
                  </a:lnTo>
                  <a:lnTo>
                    <a:pt x="104" y="1232"/>
                  </a:lnTo>
                  <a:lnTo>
                    <a:pt x="0" y="1544"/>
                  </a:lnTo>
                  <a:lnTo>
                    <a:pt x="770" y="1848"/>
                  </a:lnTo>
                  <a:lnTo>
                    <a:pt x="1277" y="2157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4" name="Freeform 7"/>
            <p:cNvSpPr>
              <a:spLocks/>
            </p:cNvSpPr>
            <p:nvPr/>
          </p:nvSpPr>
          <p:spPr bwMode="auto">
            <a:xfrm>
              <a:off x="2240" y="504"/>
              <a:ext cx="264" cy="912"/>
            </a:xfrm>
            <a:custGeom>
              <a:avLst/>
              <a:gdLst>
                <a:gd name="T0" fmla="*/ 0 w 264"/>
                <a:gd name="T1" fmla="*/ 0 h 912"/>
                <a:gd name="T2" fmla="*/ 264 w 264"/>
                <a:gd name="T3" fmla="*/ 312 h 912"/>
                <a:gd name="T4" fmla="*/ 157 w 264"/>
                <a:gd name="T5" fmla="*/ 624 h 912"/>
                <a:gd name="T6" fmla="*/ 24 w 264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912"/>
                <a:gd name="T14" fmla="*/ 264 w 264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912">
                  <a:moveTo>
                    <a:pt x="0" y="0"/>
                  </a:moveTo>
                  <a:lnTo>
                    <a:pt x="264" y="312"/>
                  </a:lnTo>
                  <a:lnTo>
                    <a:pt x="157" y="624"/>
                  </a:lnTo>
                  <a:lnTo>
                    <a:pt x="24" y="912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90550" y="3395663"/>
            <a:ext cx="3913188" cy="2197100"/>
            <a:chOff x="372" y="2139"/>
            <a:chExt cx="2465" cy="1384"/>
          </a:xfrm>
        </p:grpSpPr>
        <p:sp>
          <p:nvSpPr>
            <p:cNvPr id="15368" name="Text Box 8"/>
            <p:cNvSpPr txBox="1">
              <a:spLocks noChangeArrowheads="1"/>
            </p:cNvSpPr>
            <p:nvPr/>
          </p:nvSpPr>
          <p:spPr bwMode="auto">
            <a:xfrm>
              <a:off x="372" y="2638"/>
              <a:ext cx="9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1">
                  <a:solidFill>
                    <a:schemeClr val="accent2"/>
                  </a:solidFill>
                </a:rPr>
                <a:t>koalescence</a:t>
              </a:r>
            </a:p>
          </p:txBody>
        </p:sp>
        <p:sp>
          <p:nvSpPr>
            <p:cNvPr id="15369" name="Line 9"/>
            <p:cNvSpPr>
              <a:spLocks noChangeShapeType="1"/>
            </p:cNvSpPr>
            <p:nvPr/>
          </p:nvSpPr>
          <p:spPr bwMode="auto">
            <a:xfrm flipV="1">
              <a:off x="1335" y="2139"/>
              <a:ext cx="356" cy="57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5370" name="Line 10"/>
            <p:cNvSpPr>
              <a:spLocks noChangeShapeType="1"/>
            </p:cNvSpPr>
            <p:nvPr/>
          </p:nvSpPr>
          <p:spPr bwMode="auto">
            <a:xfrm>
              <a:off x="1338" y="2801"/>
              <a:ext cx="1499" cy="72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61805" name="Text Box 13"/>
          <p:cNvSpPr txBox="1">
            <a:spLocks noChangeArrowheads="1"/>
          </p:cNvSpPr>
          <p:nvPr/>
        </p:nvSpPr>
        <p:spPr bwMode="auto">
          <a:xfrm>
            <a:off x="7062788" y="5495925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E60000"/>
                </a:solidFill>
              </a:rPr>
              <a:t>MRCA vzorku</a:t>
            </a:r>
            <a:endParaRPr lang="cs-CZ" sz="1800" b="1">
              <a:solidFill>
                <a:srgbClr val="E60000"/>
              </a:solidFill>
            </a:endParaRPr>
          </a:p>
        </p:txBody>
      </p:sp>
      <p:sp>
        <p:nvSpPr>
          <p:cNvPr id="161806" name="Line 14"/>
          <p:cNvSpPr>
            <a:spLocks noChangeShapeType="1"/>
          </p:cNvSpPr>
          <p:nvPr/>
        </p:nvSpPr>
        <p:spPr bwMode="auto">
          <a:xfrm flipH="1">
            <a:off x="4659313" y="5689600"/>
            <a:ext cx="2393950" cy="0"/>
          </a:xfrm>
          <a:prstGeom prst="line">
            <a:avLst/>
          </a:prstGeom>
          <a:noFill/>
          <a:ln w="38100">
            <a:solidFill>
              <a:srgbClr val="E6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61807" name="Text Box 15"/>
          <p:cNvSpPr txBox="1">
            <a:spLocks noChangeArrowheads="1"/>
          </p:cNvSpPr>
          <p:nvPr/>
        </p:nvSpPr>
        <p:spPr bwMode="auto">
          <a:xfrm>
            <a:off x="5729288" y="6197600"/>
            <a:ext cx="325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rgbClr val="E60000"/>
                </a:solidFill>
              </a:rPr>
              <a:t>most recent common ancestor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05" grpId="0"/>
      <p:bldP spid="161806" grpId="0" animBg="1"/>
      <p:bldP spid="16180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6" name="Text Box 8"/>
          <p:cNvSpPr txBox="1">
            <a:spLocks noChangeArrowheads="1"/>
          </p:cNvSpPr>
          <p:nvPr/>
        </p:nvSpPr>
        <p:spPr bwMode="auto">
          <a:xfrm>
            <a:off x="452438" y="2805113"/>
            <a:ext cx="8510587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5000"/>
              </a:spcBef>
            </a:pPr>
            <a:r>
              <a:rPr lang="cs-CZ" b="1">
                <a:solidFill>
                  <a:srgbClr val="E60000"/>
                </a:solidFill>
              </a:rPr>
              <a:t>Kingmanova koalescence:</a:t>
            </a:r>
            <a:r>
              <a:rPr lang="cs-CZ" b="1">
                <a:solidFill>
                  <a:srgbClr val="FF0000"/>
                </a:solidFill>
              </a:rPr>
              <a:t/>
            </a:r>
            <a:br>
              <a:rPr lang="cs-CZ" b="1">
                <a:solidFill>
                  <a:srgbClr val="FF0000"/>
                </a:solidFill>
              </a:rPr>
            </a:br>
            <a:endParaRPr lang="cs-CZ" b="1">
              <a:solidFill>
                <a:srgbClr val="FF0000"/>
              </a:solidFill>
            </a:endParaRPr>
          </a:p>
          <a:p>
            <a:pPr>
              <a:spcBef>
                <a:spcPct val="25000"/>
              </a:spcBef>
            </a:pPr>
            <a:r>
              <a:rPr lang="cs-CZ"/>
              <a:t>vzorek </a:t>
            </a:r>
            <a:r>
              <a:rPr lang="cs-CZ" i="1"/>
              <a:t>k</a:t>
            </a:r>
            <a:r>
              <a:rPr lang="cs-CZ"/>
              <a:t> genových kopií z celkového počtu </a:t>
            </a:r>
            <a:r>
              <a:rPr lang="cs-CZ" i="1"/>
              <a:t>N</a:t>
            </a:r>
            <a:r>
              <a:rPr lang="cs-CZ"/>
              <a:t> (uvažujeme haploidní stav)</a:t>
            </a:r>
          </a:p>
          <a:p>
            <a:pPr>
              <a:spcBef>
                <a:spcPct val="25000"/>
              </a:spcBef>
            </a:pPr>
            <a:r>
              <a:rPr lang="cs-CZ"/>
              <a:t>pravděpodobnost, že 2 kopie pocházejí ze stejného předka v předchozí</a:t>
            </a:r>
            <a:br>
              <a:rPr lang="cs-CZ"/>
            </a:br>
            <a:r>
              <a:rPr lang="cs-CZ"/>
              <a:t>    generaci je rovna 1/</a:t>
            </a:r>
            <a:r>
              <a:rPr lang="cs-CZ" i="1"/>
              <a:t>N</a:t>
            </a:r>
          </a:p>
          <a:p>
            <a:pPr>
              <a:spcBef>
                <a:spcPct val="25000"/>
              </a:spcBef>
            </a:pPr>
            <a:r>
              <a:rPr lang="cs-CZ"/>
              <a:t>geometrické rozdělení – aproximace exponenciálním rozdělením</a:t>
            </a:r>
          </a:p>
        </p:txBody>
      </p:sp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452438" y="388938"/>
            <a:ext cx="7466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Analogie procesu koal</a:t>
            </a:r>
            <a:r>
              <a:rPr lang="en-US"/>
              <a:t>e</a:t>
            </a:r>
            <a:r>
              <a:rPr lang="cs-CZ"/>
              <a:t>scence: příklad švábů v krabici</a:t>
            </a:r>
          </a:p>
          <a:p>
            <a:r>
              <a:rPr lang="cs-CZ"/>
              <a:t>pravděpodobnost srážky = </a:t>
            </a:r>
            <a:r>
              <a:rPr lang="cs-CZ" i="1"/>
              <a:t>k</a:t>
            </a:r>
            <a:r>
              <a:rPr lang="cs-CZ"/>
              <a:t>(</a:t>
            </a:r>
            <a:r>
              <a:rPr lang="cs-CZ" i="1"/>
              <a:t>k </a:t>
            </a:r>
            <a:r>
              <a:rPr lang="cs-CZ"/>
              <a:t>– 1)/4</a:t>
            </a:r>
            <a:r>
              <a:rPr lang="cs-CZ" i="1"/>
              <a:t>N</a:t>
            </a:r>
            <a:r>
              <a:rPr lang="cs-CZ"/>
              <a:t>   (/2</a:t>
            </a:r>
            <a:r>
              <a:rPr lang="cs-CZ" i="1"/>
              <a:t>N</a:t>
            </a:r>
            <a:r>
              <a:rPr lang="cs-CZ"/>
              <a:t> v případě haploidie)</a:t>
            </a:r>
          </a:p>
        </p:txBody>
      </p:sp>
      <p:sp>
        <p:nvSpPr>
          <p:cNvPr id="155658" name="Text Box 10"/>
          <p:cNvSpPr txBox="1">
            <a:spLocks noChangeArrowheads="1"/>
          </p:cNvSpPr>
          <p:nvPr/>
        </p:nvSpPr>
        <p:spPr bwMode="auto">
          <a:xfrm>
            <a:off x="452438" y="5387975"/>
            <a:ext cx="71993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5000"/>
              </a:spcBef>
            </a:pPr>
            <a:r>
              <a:rPr lang="cs-CZ"/>
              <a:t>zajímá nás pouze genealogie kopií, které zanechaly potomky</a:t>
            </a:r>
            <a:br>
              <a:rPr lang="cs-CZ"/>
            </a:br>
            <a:r>
              <a:rPr lang="cs-CZ"/>
              <a:t>  do současnosti</a:t>
            </a:r>
            <a:endParaRPr lang="cs-CZ">
              <a:solidFill>
                <a:srgbClr val="FF0000"/>
              </a:solidFill>
              <a:sym typeface="Symbol" pitchFamily="18" charset="2"/>
            </a:endParaRPr>
          </a:p>
        </p:txBody>
      </p:sp>
      <p:pic>
        <p:nvPicPr>
          <p:cNvPr id="16389" name="Picture 14" descr="[JFC Kingman in 2002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0588" y="1430338"/>
            <a:ext cx="1547812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15"/>
          <p:cNvSpPr txBox="1">
            <a:spLocks noChangeArrowheads="1"/>
          </p:cNvSpPr>
          <p:nvPr/>
        </p:nvSpPr>
        <p:spPr bwMode="auto">
          <a:xfrm>
            <a:off x="6254750" y="2897188"/>
            <a:ext cx="2227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chemeClr val="accent2"/>
                </a:solidFill>
              </a:rPr>
              <a:t>Sir John F.C. Kingman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6" grpId="0" build="p"/>
      <p:bldP spid="15565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2" descr="Koalescen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5388" y="425450"/>
            <a:ext cx="4502150" cy="595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660650" y="671513"/>
            <a:ext cx="3013075" cy="4902200"/>
            <a:chOff x="1624" y="496"/>
            <a:chExt cx="1898" cy="3088"/>
          </a:xfrm>
        </p:grpSpPr>
        <p:sp>
          <p:nvSpPr>
            <p:cNvPr id="17412" name="Freeform 14"/>
            <p:cNvSpPr>
              <a:spLocks/>
            </p:cNvSpPr>
            <p:nvPr/>
          </p:nvSpPr>
          <p:spPr bwMode="auto">
            <a:xfrm>
              <a:off x="1624" y="496"/>
              <a:ext cx="1898" cy="3088"/>
            </a:xfrm>
            <a:custGeom>
              <a:avLst/>
              <a:gdLst>
                <a:gd name="T0" fmla="*/ 0 w 1898"/>
                <a:gd name="T1" fmla="*/ 0 h 3088"/>
                <a:gd name="T2" fmla="*/ 112 w 1898"/>
                <a:gd name="T3" fmla="*/ 320 h 3088"/>
                <a:gd name="T4" fmla="*/ 8 w 1898"/>
                <a:gd name="T5" fmla="*/ 632 h 3088"/>
                <a:gd name="T6" fmla="*/ 104 w 1898"/>
                <a:gd name="T7" fmla="*/ 944 h 3088"/>
                <a:gd name="T8" fmla="*/ 104 w 1898"/>
                <a:gd name="T9" fmla="*/ 1552 h 3088"/>
                <a:gd name="T10" fmla="*/ 776 w 1898"/>
                <a:gd name="T11" fmla="*/ 1856 h 3088"/>
                <a:gd name="T12" fmla="*/ 880 w 1898"/>
                <a:gd name="T13" fmla="*/ 2160 h 3088"/>
                <a:gd name="T14" fmla="*/ 1128 w 1898"/>
                <a:gd name="T15" fmla="*/ 2464 h 3088"/>
                <a:gd name="T16" fmla="*/ 1128 w 1898"/>
                <a:gd name="T17" fmla="*/ 2768 h 3088"/>
                <a:gd name="T18" fmla="*/ 1280 w 1898"/>
                <a:gd name="T19" fmla="*/ 3088 h 3088"/>
                <a:gd name="T20" fmla="*/ 1280 w 1898"/>
                <a:gd name="T21" fmla="*/ 2768 h 3088"/>
                <a:gd name="T22" fmla="*/ 1376 w 1898"/>
                <a:gd name="T23" fmla="*/ 2464 h 3088"/>
                <a:gd name="T24" fmla="*/ 1535 w 1898"/>
                <a:gd name="T25" fmla="*/ 2162 h 3088"/>
                <a:gd name="T26" fmla="*/ 1120 w 1898"/>
                <a:gd name="T27" fmla="*/ 1848 h 3088"/>
                <a:gd name="T28" fmla="*/ 520 w 1898"/>
                <a:gd name="T29" fmla="*/ 1552 h 3088"/>
                <a:gd name="T30" fmla="*/ 764 w 1898"/>
                <a:gd name="T31" fmla="*/ 1247 h 3088"/>
                <a:gd name="T32" fmla="*/ 1280 w 1898"/>
                <a:gd name="T33" fmla="*/ 936 h 3088"/>
                <a:gd name="T34" fmla="*/ 1792 w 1898"/>
                <a:gd name="T35" fmla="*/ 632 h 3088"/>
                <a:gd name="T36" fmla="*/ 1895 w 1898"/>
                <a:gd name="T37" fmla="*/ 329 h 3088"/>
                <a:gd name="T38" fmla="*/ 1898 w 1898"/>
                <a:gd name="T39" fmla="*/ 20 h 30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98"/>
                <a:gd name="T61" fmla="*/ 0 h 3088"/>
                <a:gd name="T62" fmla="*/ 1898 w 1898"/>
                <a:gd name="T63" fmla="*/ 3088 h 30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98" h="3088">
                  <a:moveTo>
                    <a:pt x="0" y="0"/>
                  </a:moveTo>
                  <a:lnTo>
                    <a:pt x="112" y="320"/>
                  </a:lnTo>
                  <a:lnTo>
                    <a:pt x="8" y="632"/>
                  </a:lnTo>
                  <a:lnTo>
                    <a:pt x="104" y="944"/>
                  </a:lnTo>
                  <a:lnTo>
                    <a:pt x="104" y="1552"/>
                  </a:lnTo>
                  <a:lnTo>
                    <a:pt x="776" y="1856"/>
                  </a:lnTo>
                  <a:lnTo>
                    <a:pt x="880" y="2160"/>
                  </a:lnTo>
                  <a:lnTo>
                    <a:pt x="1128" y="2464"/>
                  </a:lnTo>
                  <a:lnTo>
                    <a:pt x="1128" y="2768"/>
                  </a:lnTo>
                  <a:lnTo>
                    <a:pt x="1280" y="3088"/>
                  </a:lnTo>
                  <a:lnTo>
                    <a:pt x="1280" y="2768"/>
                  </a:lnTo>
                  <a:lnTo>
                    <a:pt x="1376" y="2464"/>
                  </a:lnTo>
                  <a:lnTo>
                    <a:pt x="1535" y="2162"/>
                  </a:lnTo>
                  <a:lnTo>
                    <a:pt x="1120" y="1848"/>
                  </a:lnTo>
                  <a:lnTo>
                    <a:pt x="520" y="1552"/>
                  </a:lnTo>
                  <a:lnTo>
                    <a:pt x="764" y="1247"/>
                  </a:lnTo>
                  <a:lnTo>
                    <a:pt x="1280" y="936"/>
                  </a:lnTo>
                  <a:lnTo>
                    <a:pt x="1792" y="632"/>
                  </a:lnTo>
                  <a:lnTo>
                    <a:pt x="1895" y="329"/>
                  </a:lnTo>
                  <a:lnTo>
                    <a:pt x="1898" y="20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13" name="Freeform 15"/>
            <p:cNvSpPr>
              <a:spLocks/>
            </p:cNvSpPr>
            <p:nvPr/>
          </p:nvSpPr>
          <p:spPr bwMode="auto">
            <a:xfrm>
              <a:off x="1731" y="512"/>
              <a:ext cx="510" cy="1537"/>
            </a:xfrm>
            <a:custGeom>
              <a:avLst/>
              <a:gdLst>
                <a:gd name="T0" fmla="*/ 157 w 510"/>
                <a:gd name="T1" fmla="*/ 0 h 1537"/>
                <a:gd name="T2" fmla="*/ 510 w 510"/>
                <a:gd name="T3" fmla="*/ 310 h 1537"/>
                <a:gd name="T4" fmla="*/ 255 w 510"/>
                <a:gd name="T5" fmla="*/ 616 h 1537"/>
                <a:gd name="T6" fmla="*/ 261 w 510"/>
                <a:gd name="T7" fmla="*/ 920 h 1537"/>
                <a:gd name="T8" fmla="*/ 157 w 510"/>
                <a:gd name="T9" fmla="*/ 1216 h 1537"/>
                <a:gd name="T10" fmla="*/ 0 w 510"/>
                <a:gd name="T11" fmla="*/ 1537 h 15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0"/>
                <a:gd name="T19" fmla="*/ 0 h 1537"/>
                <a:gd name="T20" fmla="*/ 510 w 510"/>
                <a:gd name="T21" fmla="*/ 1537 h 15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0" h="1537">
                  <a:moveTo>
                    <a:pt x="157" y="0"/>
                  </a:moveTo>
                  <a:lnTo>
                    <a:pt x="510" y="310"/>
                  </a:lnTo>
                  <a:lnTo>
                    <a:pt x="255" y="616"/>
                  </a:lnTo>
                  <a:lnTo>
                    <a:pt x="261" y="920"/>
                  </a:lnTo>
                  <a:lnTo>
                    <a:pt x="157" y="1216"/>
                  </a:lnTo>
                  <a:lnTo>
                    <a:pt x="0" y="1537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14" name="Freeform 16"/>
            <p:cNvSpPr>
              <a:spLocks/>
            </p:cNvSpPr>
            <p:nvPr/>
          </p:nvSpPr>
          <p:spPr bwMode="auto">
            <a:xfrm>
              <a:off x="1888" y="504"/>
              <a:ext cx="1277" cy="2157"/>
            </a:xfrm>
            <a:custGeom>
              <a:avLst/>
              <a:gdLst>
                <a:gd name="T0" fmla="*/ 864 w 1277"/>
                <a:gd name="T1" fmla="*/ 0 h 2157"/>
                <a:gd name="T2" fmla="*/ 864 w 1277"/>
                <a:gd name="T3" fmla="*/ 312 h 2157"/>
                <a:gd name="T4" fmla="*/ 608 w 1277"/>
                <a:gd name="T5" fmla="*/ 621 h 2157"/>
                <a:gd name="T6" fmla="*/ 352 w 1277"/>
                <a:gd name="T7" fmla="*/ 936 h 2157"/>
                <a:gd name="T8" fmla="*/ 104 w 1277"/>
                <a:gd name="T9" fmla="*/ 1232 h 2157"/>
                <a:gd name="T10" fmla="*/ 0 w 1277"/>
                <a:gd name="T11" fmla="*/ 1544 h 2157"/>
                <a:gd name="T12" fmla="*/ 770 w 1277"/>
                <a:gd name="T13" fmla="*/ 1848 h 2157"/>
                <a:gd name="T14" fmla="*/ 1277 w 1277"/>
                <a:gd name="T15" fmla="*/ 2157 h 2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7"/>
                <a:gd name="T25" fmla="*/ 0 h 2157"/>
                <a:gd name="T26" fmla="*/ 1277 w 1277"/>
                <a:gd name="T27" fmla="*/ 2157 h 21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7" h="2157">
                  <a:moveTo>
                    <a:pt x="864" y="0"/>
                  </a:moveTo>
                  <a:lnTo>
                    <a:pt x="864" y="312"/>
                  </a:lnTo>
                  <a:lnTo>
                    <a:pt x="608" y="621"/>
                  </a:lnTo>
                  <a:lnTo>
                    <a:pt x="352" y="936"/>
                  </a:lnTo>
                  <a:lnTo>
                    <a:pt x="104" y="1232"/>
                  </a:lnTo>
                  <a:lnTo>
                    <a:pt x="0" y="1544"/>
                  </a:lnTo>
                  <a:lnTo>
                    <a:pt x="770" y="1848"/>
                  </a:lnTo>
                  <a:lnTo>
                    <a:pt x="1277" y="2157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15" name="Freeform 17"/>
            <p:cNvSpPr>
              <a:spLocks/>
            </p:cNvSpPr>
            <p:nvPr/>
          </p:nvSpPr>
          <p:spPr bwMode="auto">
            <a:xfrm>
              <a:off x="2240" y="504"/>
              <a:ext cx="264" cy="912"/>
            </a:xfrm>
            <a:custGeom>
              <a:avLst/>
              <a:gdLst>
                <a:gd name="T0" fmla="*/ 0 w 264"/>
                <a:gd name="T1" fmla="*/ 0 h 912"/>
                <a:gd name="T2" fmla="*/ 264 w 264"/>
                <a:gd name="T3" fmla="*/ 312 h 912"/>
                <a:gd name="T4" fmla="*/ 157 w 264"/>
                <a:gd name="T5" fmla="*/ 624 h 912"/>
                <a:gd name="T6" fmla="*/ 24 w 264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912"/>
                <a:gd name="T14" fmla="*/ 264 w 264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912">
                  <a:moveTo>
                    <a:pt x="0" y="0"/>
                  </a:moveTo>
                  <a:lnTo>
                    <a:pt x="264" y="312"/>
                  </a:lnTo>
                  <a:lnTo>
                    <a:pt x="157" y="624"/>
                  </a:lnTo>
                  <a:lnTo>
                    <a:pt x="24" y="912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Koalescence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6988" y="615950"/>
            <a:ext cx="4138612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5" name="Group 9"/>
          <p:cNvGrpSpPr>
            <a:grpSpLocks/>
          </p:cNvGrpSpPr>
          <p:nvPr/>
        </p:nvGrpSpPr>
        <p:grpSpPr bwMode="auto">
          <a:xfrm>
            <a:off x="2660650" y="671513"/>
            <a:ext cx="3013075" cy="4902200"/>
            <a:chOff x="1624" y="496"/>
            <a:chExt cx="1898" cy="3088"/>
          </a:xfrm>
        </p:grpSpPr>
        <p:sp>
          <p:nvSpPr>
            <p:cNvPr id="18436" name="Freeform 10"/>
            <p:cNvSpPr>
              <a:spLocks/>
            </p:cNvSpPr>
            <p:nvPr/>
          </p:nvSpPr>
          <p:spPr bwMode="auto">
            <a:xfrm>
              <a:off x="1624" y="496"/>
              <a:ext cx="1898" cy="3088"/>
            </a:xfrm>
            <a:custGeom>
              <a:avLst/>
              <a:gdLst>
                <a:gd name="T0" fmla="*/ 0 w 1898"/>
                <a:gd name="T1" fmla="*/ 0 h 3088"/>
                <a:gd name="T2" fmla="*/ 112 w 1898"/>
                <a:gd name="T3" fmla="*/ 320 h 3088"/>
                <a:gd name="T4" fmla="*/ 8 w 1898"/>
                <a:gd name="T5" fmla="*/ 632 h 3088"/>
                <a:gd name="T6" fmla="*/ 104 w 1898"/>
                <a:gd name="T7" fmla="*/ 944 h 3088"/>
                <a:gd name="T8" fmla="*/ 104 w 1898"/>
                <a:gd name="T9" fmla="*/ 1552 h 3088"/>
                <a:gd name="T10" fmla="*/ 776 w 1898"/>
                <a:gd name="T11" fmla="*/ 1856 h 3088"/>
                <a:gd name="T12" fmla="*/ 880 w 1898"/>
                <a:gd name="T13" fmla="*/ 2160 h 3088"/>
                <a:gd name="T14" fmla="*/ 1128 w 1898"/>
                <a:gd name="T15" fmla="*/ 2464 h 3088"/>
                <a:gd name="T16" fmla="*/ 1128 w 1898"/>
                <a:gd name="T17" fmla="*/ 2768 h 3088"/>
                <a:gd name="T18" fmla="*/ 1280 w 1898"/>
                <a:gd name="T19" fmla="*/ 3088 h 3088"/>
                <a:gd name="T20" fmla="*/ 1280 w 1898"/>
                <a:gd name="T21" fmla="*/ 2768 h 3088"/>
                <a:gd name="T22" fmla="*/ 1376 w 1898"/>
                <a:gd name="T23" fmla="*/ 2464 h 3088"/>
                <a:gd name="T24" fmla="*/ 1535 w 1898"/>
                <a:gd name="T25" fmla="*/ 2162 h 3088"/>
                <a:gd name="T26" fmla="*/ 1120 w 1898"/>
                <a:gd name="T27" fmla="*/ 1848 h 3088"/>
                <a:gd name="T28" fmla="*/ 520 w 1898"/>
                <a:gd name="T29" fmla="*/ 1552 h 3088"/>
                <a:gd name="T30" fmla="*/ 764 w 1898"/>
                <a:gd name="T31" fmla="*/ 1247 h 3088"/>
                <a:gd name="T32" fmla="*/ 1280 w 1898"/>
                <a:gd name="T33" fmla="*/ 936 h 3088"/>
                <a:gd name="T34" fmla="*/ 1792 w 1898"/>
                <a:gd name="T35" fmla="*/ 632 h 3088"/>
                <a:gd name="T36" fmla="*/ 1895 w 1898"/>
                <a:gd name="T37" fmla="*/ 329 h 3088"/>
                <a:gd name="T38" fmla="*/ 1898 w 1898"/>
                <a:gd name="T39" fmla="*/ 20 h 308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98"/>
                <a:gd name="T61" fmla="*/ 0 h 3088"/>
                <a:gd name="T62" fmla="*/ 1898 w 1898"/>
                <a:gd name="T63" fmla="*/ 3088 h 308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98" h="3088">
                  <a:moveTo>
                    <a:pt x="0" y="0"/>
                  </a:moveTo>
                  <a:lnTo>
                    <a:pt x="112" y="320"/>
                  </a:lnTo>
                  <a:lnTo>
                    <a:pt x="8" y="632"/>
                  </a:lnTo>
                  <a:lnTo>
                    <a:pt x="104" y="944"/>
                  </a:lnTo>
                  <a:lnTo>
                    <a:pt x="104" y="1552"/>
                  </a:lnTo>
                  <a:lnTo>
                    <a:pt x="776" y="1856"/>
                  </a:lnTo>
                  <a:lnTo>
                    <a:pt x="880" y="2160"/>
                  </a:lnTo>
                  <a:lnTo>
                    <a:pt x="1128" y="2464"/>
                  </a:lnTo>
                  <a:lnTo>
                    <a:pt x="1128" y="2768"/>
                  </a:lnTo>
                  <a:lnTo>
                    <a:pt x="1280" y="3088"/>
                  </a:lnTo>
                  <a:lnTo>
                    <a:pt x="1280" y="2768"/>
                  </a:lnTo>
                  <a:lnTo>
                    <a:pt x="1376" y="2464"/>
                  </a:lnTo>
                  <a:lnTo>
                    <a:pt x="1535" y="2162"/>
                  </a:lnTo>
                  <a:lnTo>
                    <a:pt x="1120" y="1848"/>
                  </a:lnTo>
                  <a:lnTo>
                    <a:pt x="520" y="1552"/>
                  </a:lnTo>
                  <a:lnTo>
                    <a:pt x="764" y="1247"/>
                  </a:lnTo>
                  <a:lnTo>
                    <a:pt x="1280" y="936"/>
                  </a:lnTo>
                  <a:lnTo>
                    <a:pt x="1792" y="632"/>
                  </a:lnTo>
                  <a:lnTo>
                    <a:pt x="1895" y="329"/>
                  </a:lnTo>
                  <a:lnTo>
                    <a:pt x="1898" y="20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37" name="Freeform 11"/>
            <p:cNvSpPr>
              <a:spLocks/>
            </p:cNvSpPr>
            <p:nvPr/>
          </p:nvSpPr>
          <p:spPr bwMode="auto">
            <a:xfrm>
              <a:off x="1731" y="512"/>
              <a:ext cx="510" cy="1537"/>
            </a:xfrm>
            <a:custGeom>
              <a:avLst/>
              <a:gdLst>
                <a:gd name="T0" fmla="*/ 157 w 510"/>
                <a:gd name="T1" fmla="*/ 0 h 1537"/>
                <a:gd name="T2" fmla="*/ 510 w 510"/>
                <a:gd name="T3" fmla="*/ 310 h 1537"/>
                <a:gd name="T4" fmla="*/ 255 w 510"/>
                <a:gd name="T5" fmla="*/ 616 h 1537"/>
                <a:gd name="T6" fmla="*/ 261 w 510"/>
                <a:gd name="T7" fmla="*/ 920 h 1537"/>
                <a:gd name="T8" fmla="*/ 157 w 510"/>
                <a:gd name="T9" fmla="*/ 1216 h 1537"/>
                <a:gd name="T10" fmla="*/ 0 w 510"/>
                <a:gd name="T11" fmla="*/ 1537 h 15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0"/>
                <a:gd name="T19" fmla="*/ 0 h 1537"/>
                <a:gd name="T20" fmla="*/ 510 w 510"/>
                <a:gd name="T21" fmla="*/ 1537 h 15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0" h="1537">
                  <a:moveTo>
                    <a:pt x="157" y="0"/>
                  </a:moveTo>
                  <a:lnTo>
                    <a:pt x="510" y="310"/>
                  </a:lnTo>
                  <a:lnTo>
                    <a:pt x="255" y="616"/>
                  </a:lnTo>
                  <a:lnTo>
                    <a:pt x="261" y="920"/>
                  </a:lnTo>
                  <a:lnTo>
                    <a:pt x="157" y="1216"/>
                  </a:lnTo>
                  <a:lnTo>
                    <a:pt x="0" y="1537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38" name="Freeform 12"/>
            <p:cNvSpPr>
              <a:spLocks/>
            </p:cNvSpPr>
            <p:nvPr/>
          </p:nvSpPr>
          <p:spPr bwMode="auto">
            <a:xfrm>
              <a:off x="1888" y="504"/>
              <a:ext cx="1277" cy="2157"/>
            </a:xfrm>
            <a:custGeom>
              <a:avLst/>
              <a:gdLst>
                <a:gd name="T0" fmla="*/ 864 w 1277"/>
                <a:gd name="T1" fmla="*/ 0 h 2157"/>
                <a:gd name="T2" fmla="*/ 864 w 1277"/>
                <a:gd name="T3" fmla="*/ 312 h 2157"/>
                <a:gd name="T4" fmla="*/ 608 w 1277"/>
                <a:gd name="T5" fmla="*/ 621 h 2157"/>
                <a:gd name="T6" fmla="*/ 352 w 1277"/>
                <a:gd name="T7" fmla="*/ 936 h 2157"/>
                <a:gd name="T8" fmla="*/ 104 w 1277"/>
                <a:gd name="T9" fmla="*/ 1232 h 2157"/>
                <a:gd name="T10" fmla="*/ 0 w 1277"/>
                <a:gd name="T11" fmla="*/ 1544 h 2157"/>
                <a:gd name="T12" fmla="*/ 770 w 1277"/>
                <a:gd name="T13" fmla="*/ 1848 h 2157"/>
                <a:gd name="T14" fmla="*/ 1277 w 1277"/>
                <a:gd name="T15" fmla="*/ 2157 h 21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77"/>
                <a:gd name="T25" fmla="*/ 0 h 2157"/>
                <a:gd name="T26" fmla="*/ 1277 w 1277"/>
                <a:gd name="T27" fmla="*/ 2157 h 21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77" h="2157">
                  <a:moveTo>
                    <a:pt x="864" y="0"/>
                  </a:moveTo>
                  <a:lnTo>
                    <a:pt x="864" y="312"/>
                  </a:lnTo>
                  <a:lnTo>
                    <a:pt x="608" y="621"/>
                  </a:lnTo>
                  <a:lnTo>
                    <a:pt x="352" y="936"/>
                  </a:lnTo>
                  <a:lnTo>
                    <a:pt x="104" y="1232"/>
                  </a:lnTo>
                  <a:lnTo>
                    <a:pt x="0" y="1544"/>
                  </a:lnTo>
                  <a:lnTo>
                    <a:pt x="770" y="1848"/>
                  </a:lnTo>
                  <a:lnTo>
                    <a:pt x="1277" y="2157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39" name="Freeform 13"/>
            <p:cNvSpPr>
              <a:spLocks/>
            </p:cNvSpPr>
            <p:nvPr/>
          </p:nvSpPr>
          <p:spPr bwMode="auto">
            <a:xfrm>
              <a:off x="2240" y="504"/>
              <a:ext cx="264" cy="912"/>
            </a:xfrm>
            <a:custGeom>
              <a:avLst/>
              <a:gdLst>
                <a:gd name="T0" fmla="*/ 0 w 264"/>
                <a:gd name="T1" fmla="*/ 0 h 912"/>
                <a:gd name="T2" fmla="*/ 264 w 264"/>
                <a:gd name="T3" fmla="*/ 312 h 912"/>
                <a:gd name="T4" fmla="*/ 157 w 264"/>
                <a:gd name="T5" fmla="*/ 624 h 912"/>
                <a:gd name="T6" fmla="*/ 24 w 264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"/>
                <a:gd name="T13" fmla="*/ 0 h 912"/>
                <a:gd name="T14" fmla="*/ 264 w 264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" h="912">
                  <a:moveTo>
                    <a:pt x="0" y="0"/>
                  </a:moveTo>
                  <a:lnTo>
                    <a:pt x="264" y="312"/>
                  </a:lnTo>
                  <a:lnTo>
                    <a:pt x="157" y="624"/>
                  </a:lnTo>
                  <a:lnTo>
                    <a:pt x="24" y="912"/>
                  </a:ln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452438" y="1654175"/>
            <a:ext cx="81819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5000"/>
              </a:spcBef>
            </a:pPr>
            <a:r>
              <a:rPr lang="cs-CZ"/>
              <a:t>čím menší počet zbývajících kopií, tím se </a:t>
            </a:r>
            <a:r>
              <a:rPr lang="cs-CZ">
                <a:solidFill>
                  <a:srgbClr val="E60000"/>
                </a:solidFill>
              </a:rPr>
              <a:t>proces koalescence </a:t>
            </a:r>
            <a:br>
              <a:rPr lang="cs-CZ">
                <a:solidFill>
                  <a:srgbClr val="E60000"/>
                </a:solidFill>
              </a:rPr>
            </a:br>
            <a:r>
              <a:rPr lang="cs-CZ">
                <a:solidFill>
                  <a:srgbClr val="E60000"/>
                </a:solidFill>
              </a:rPr>
              <a:t>    zpomaluje</a:t>
            </a:r>
            <a:r>
              <a:rPr lang="cs-CZ">
                <a:solidFill>
                  <a:srgbClr val="F00000"/>
                </a:solidFill>
              </a:rPr>
              <a:t> </a:t>
            </a:r>
            <a:r>
              <a:rPr lang="cs-CZ"/>
              <a:t>(pro velká </a:t>
            </a:r>
            <a:r>
              <a:rPr lang="cs-CZ" i="1"/>
              <a:t>k</a:t>
            </a:r>
            <a:r>
              <a:rPr lang="cs-CZ"/>
              <a:t> </a:t>
            </a:r>
            <a:r>
              <a:rPr lang="cs-CZ">
                <a:sym typeface="Symbol" pitchFamily="18" charset="2"/>
              </a:rPr>
              <a:t> 4</a:t>
            </a:r>
            <a:r>
              <a:rPr lang="cs-CZ" i="1">
                <a:sym typeface="Symbol" pitchFamily="18" charset="2"/>
              </a:rPr>
              <a:t>N</a:t>
            </a:r>
            <a:r>
              <a:rPr lang="cs-CZ">
                <a:sym typeface="Symbol" pitchFamily="18" charset="2"/>
              </a:rPr>
              <a:t>, pro 2 kopie  2</a:t>
            </a:r>
            <a:r>
              <a:rPr lang="cs-CZ" i="1">
                <a:sym typeface="Symbol" pitchFamily="18" charset="2"/>
              </a:rPr>
              <a:t>N</a:t>
            </a:r>
            <a:r>
              <a:rPr lang="cs-CZ">
                <a:sym typeface="Symbol" pitchFamily="18" charset="2"/>
              </a:rPr>
              <a:t>)</a:t>
            </a:r>
            <a:br>
              <a:rPr lang="cs-CZ">
                <a:sym typeface="Symbol" pitchFamily="18" charset="2"/>
              </a:rPr>
            </a:br>
            <a:endParaRPr lang="cs-CZ">
              <a:sym typeface="Symbol" pitchFamily="18" charset="2"/>
            </a:endParaRPr>
          </a:p>
          <a:p>
            <a:pPr>
              <a:spcBef>
                <a:spcPct val="25000"/>
              </a:spcBef>
            </a:pPr>
            <a:r>
              <a:rPr lang="cs-CZ">
                <a:sym typeface="Symbol" pitchFamily="18" charset="2"/>
              </a:rPr>
              <a:t>splynutí posledních </a:t>
            </a:r>
            <a:r>
              <a:rPr lang="cs-CZ" i="1">
                <a:sym typeface="Symbol" pitchFamily="18" charset="2"/>
              </a:rPr>
              <a:t>n</a:t>
            </a:r>
            <a:r>
              <a:rPr lang="cs-CZ">
                <a:sym typeface="Symbol" pitchFamily="18" charset="2"/>
              </a:rPr>
              <a:t> kopií zabere (1 – 1/</a:t>
            </a:r>
            <a:r>
              <a:rPr lang="cs-CZ" i="1">
                <a:sym typeface="Symbol" pitchFamily="18" charset="2"/>
              </a:rPr>
              <a:t>n</a:t>
            </a:r>
            <a:r>
              <a:rPr lang="cs-CZ">
                <a:sym typeface="Symbol" pitchFamily="18" charset="2"/>
              </a:rPr>
              <a:t>)/(1 – 1/</a:t>
            </a:r>
            <a:r>
              <a:rPr lang="cs-CZ" i="1">
                <a:sym typeface="Symbol" pitchFamily="18" charset="2"/>
              </a:rPr>
              <a:t>k</a:t>
            </a:r>
            <a:r>
              <a:rPr lang="cs-CZ">
                <a:sym typeface="Symbol" pitchFamily="18" charset="2"/>
              </a:rPr>
              <a:t>)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   </a:t>
            </a:r>
            <a:r>
              <a:rPr lang="cs-CZ">
                <a:solidFill>
                  <a:srgbClr val="E60000"/>
                </a:solidFill>
                <a:sym typeface="Symbol" pitchFamily="18" charset="2"/>
              </a:rPr>
              <a:t>prvních 90% kopií splyne během 9% celkového času, zbývajících </a:t>
            </a:r>
            <a:br>
              <a:rPr lang="cs-CZ">
                <a:solidFill>
                  <a:srgbClr val="E60000"/>
                </a:solidFill>
                <a:sym typeface="Symbol" pitchFamily="18" charset="2"/>
              </a:rPr>
            </a:br>
            <a:r>
              <a:rPr lang="cs-CZ">
                <a:solidFill>
                  <a:srgbClr val="E60000"/>
                </a:solidFill>
                <a:sym typeface="Symbol" pitchFamily="18" charset="2"/>
              </a:rPr>
              <a:t>        91% času se čeká na splynutí posledních 10 kopií!</a:t>
            </a:r>
            <a:r>
              <a:rPr lang="cs-CZ">
                <a:solidFill>
                  <a:srgbClr val="FF0000"/>
                </a:solidFill>
                <a:sym typeface="Symbol" pitchFamily="18" charset="2"/>
              </a:rPr>
              <a:t/>
            </a:r>
            <a:br>
              <a:rPr lang="cs-CZ">
                <a:solidFill>
                  <a:srgbClr val="FF0000"/>
                </a:solidFill>
                <a:sym typeface="Symbol" pitchFamily="18" charset="2"/>
              </a:rPr>
            </a:br>
            <a:endParaRPr lang="cs-CZ">
              <a:solidFill>
                <a:srgbClr val="FF0000"/>
              </a:solidFill>
              <a:sym typeface="Symbol" pitchFamily="18" charset="2"/>
            </a:endParaRPr>
          </a:p>
          <a:p>
            <a:pPr>
              <a:spcBef>
                <a:spcPct val="25000"/>
              </a:spcBef>
            </a:pPr>
            <a:r>
              <a:rPr lang="cs-CZ">
                <a:sym typeface="Symbol" pitchFamily="18" charset="2"/>
              </a:rPr>
              <a:t>jestliže 100 linií, pravděpodobnost, že 101. linie přidá hlubší kořen 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  je pouze 0,02%  </a:t>
            </a:r>
            <a:r>
              <a:rPr lang="cs-CZ">
                <a:solidFill>
                  <a:srgbClr val="E60000"/>
                </a:solidFill>
                <a:sym typeface="Symbol" pitchFamily="18" charset="2"/>
              </a:rPr>
              <a:t>přidání další genové kopie pravděpodobně </a:t>
            </a:r>
            <a:br>
              <a:rPr lang="cs-CZ">
                <a:solidFill>
                  <a:srgbClr val="E60000"/>
                </a:solidFill>
                <a:sym typeface="Symbol" pitchFamily="18" charset="2"/>
              </a:rPr>
            </a:br>
            <a:r>
              <a:rPr lang="cs-CZ">
                <a:solidFill>
                  <a:srgbClr val="E60000"/>
                </a:solidFill>
                <a:sym typeface="Symbol" pitchFamily="18" charset="2"/>
              </a:rPr>
              <a:t>    nepovede k hlubší (starší) koalescenci</a:t>
            </a:r>
          </a:p>
        </p:txBody>
      </p:sp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452438" y="601663"/>
            <a:ext cx="337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5000"/>
              </a:spcBef>
            </a:pPr>
            <a:r>
              <a:rPr lang="cs-CZ" b="1">
                <a:solidFill>
                  <a:srgbClr val="E60000"/>
                </a:solidFill>
              </a:rPr>
              <a:t>Kingmanova koalescence:</a:t>
            </a:r>
            <a:endParaRPr lang="cs-CZ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oal_Simtre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7300" y="292100"/>
            <a:ext cx="3170238" cy="580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Koal_simtre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8713" y="328613"/>
            <a:ext cx="2997200" cy="389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2840038" y="5521325"/>
            <a:ext cx="2573337" cy="1022350"/>
          </a:xfrm>
          <a:prstGeom prst="wedgeRectCallout">
            <a:avLst>
              <a:gd name="adj1" fmla="val 40560"/>
              <a:gd name="adj2" fmla="val -8850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přidání dalších sekvencí pravděpodobně nepovede k hlubší  koalescenci ...</a:t>
            </a:r>
          </a:p>
        </p:txBody>
      </p:sp>
      <p:sp>
        <p:nvSpPr>
          <p:cNvPr id="20485" name="AutoShape 5"/>
          <p:cNvSpPr>
            <a:spLocks noChangeArrowheads="1"/>
          </p:cNvSpPr>
          <p:nvPr/>
        </p:nvSpPr>
        <p:spPr bwMode="auto">
          <a:xfrm>
            <a:off x="536575" y="4259263"/>
            <a:ext cx="2573338" cy="1022350"/>
          </a:xfrm>
          <a:prstGeom prst="wedgeRectCallout">
            <a:avLst>
              <a:gd name="adj1" fmla="val 37662"/>
              <a:gd name="adj2" fmla="val -8012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s klesajícím počtem volných kopií se proces zpomaluje 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Koalescence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5213" y="1017588"/>
            <a:ext cx="4284662" cy="553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165350" y="384175"/>
            <a:ext cx="452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rgbClr val="E60000"/>
                </a:solidFill>
              </a:rPr>
              <a:t>50 genových kopií, 10 náhodně vybraných:</a:t>
            </a:r>
          </a:p>
        </p:txBody>
      </p:sp>
      <p:sp>
        <p:nvSpPr>
          <p:cNvPr id="191492" name="AutoShape 4"/>
          <p:cNvSpPr>
            <a:spLocks noChangeArrowheads="1"/>
          </p:cNvSpPr>
          <p:nvPr/>
        </p:nvSpPr>
        <p:spPr bwMode="auto">
          <a:xfrm>
            <a:off x="5721350" y="4721225"/>
            <a:ext cx="2573338" cy="1216025"/>
          </a:xfrm>
          <a:prstGeom prst="wedgeRectCallout">
            <a:avLst>
              <a:gd name="adj1" fmla="val -78130"/>
              <a:gd name="adj2" fmla="val -11331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v tomto případě 10 kopií stačí k nalezení nejhlubšího kořene koalescenčního stromu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197225" y="330200"/>
            <a:ext cx="2709863" cy="51911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60000"/>
                </a:solidFill>
                <a:latin typeface="Arial Black" pitchFamily="34" charset="0"/>
              </a:rPr>
              <a:t>Koalescence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316038" y="1100138"/>
            <a:ext cx="6048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/>
              <a:t>Osud jednotlivých kopií genů v populaci </a:t>
            </a:r>
            <a:r>
              <a:rPr lang="cs-CZ" sz="1800">
                <a:sym typeface="Symbol" pitchFamily="18" charset="2"/>
              </a:rPr>
              <a:t> </a:t>
            </a:r>
            <a:r>
              <a:rPr lang="cs-CZ" sz="1800">
                <a:solidFill>
                  <a:srgbClr val="E60000"/>
                </a:solidFill>
                <a:sym typeface="Symbol" pitchFamily="18" charset="2"/>
              </a:rPr>
              <a:t>genové stromy</a:t>
            </a:r>
          </a:p>
        </p:txBody>
      </p:sp>
      <p:pic>
        <p:nvPicPr>
          <p:cNvPr id="8196" name="Picture 5" descr="Genet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9550" y="1743075"/>
            <a:ext cx="3787775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617538" y="652463"/>
            <a:ext cx="686435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Koalescence je ovlivněna různými faktory, např.:</a:t>
            </a:r>
            <a:br>
              <a:rPr lang="cs-CZ"/>
            </a:br>
            <a:r>
              <a:rPr lang="cs-CZ"/>
              <a:t/>
            </a:r>
            <a:br>
              <a:rPr lang="cs-CZ"/>
            </a:br>
            <a:endParaRPr lang="cs-CZ"/>
          </a:p>
          <a:p>
            <a:r>
              <a:rPr lang="cs-CZ"/>
              <a:t>mutací</a:t>
            </a:r>
            <a:br>
              <a:rPr lang="cs-CZ"/>
            </a:br>
            <a:endParaRPr lang="cs-CZ"/>
          </a:p>
          <a:p>
            <a:r>
              <a:rPr lang="cs-CZ"/>
              <a:t>rekombinací</a:t>
            </a:r>
            <a:br>
              <a:rPr lang="cs-CZ"/>
            </a:br>
            <a:endParaRPr lang="cs-CZ"/>
          </a:p>
          <a:p>
            <a:r>
              <a:rPr lang="cs-CZ"/>
              <a:t>selekcí</a:t>
            </a:r>
            <a:br>
              <a:rPr lang="cs-CZ"/>
            </a:br>
            <a:endParaRPr lang="cs-CZ"/>
          </a:p>
          <a:p>
            <a:r>
              <a:rPr lang="cs-CZ"/>
              <a:t>změnami velikosti populace </a:t>
            </a:r>
            <a:br>
              <a:rPr lang="cs-CZ"/>
            </a:br>
            <a:r>
              <a:rPr lang="cs-CZ"/>
              <a:t/>
            </a:r>
            <a:br>
              <a:rPr lang="cs-CZ"/>
            </a:br>
            <a:r>
              <a:rPr lang="cs-CZ">
                <a:sym typeface="Symbol" pitchFamily="18" charset="2"/>
              </a:rPr>
              <a:t> </a:t>
            </a:r>
            <a:r>
              <a:rPr lang="cs-CZ">
                <a:solidFill>
                  <a:srgbClr val="E60000"/>
                </a:solidFill>
                <a:sym typeface="Symbol" pitchFamily="18" charset="2"/>
              </a:rPr>
              <a:t>koalescenční teorii lze použít k odhadu těchto parametrů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5"/>
          <p:cNvSpPr txBox="1">
            <a:spLocks noChangeArrowheads="1"/>
          </p:cNvSpPr>
          <p:nvPr/>
        </p:nvSpPr>
        <p:spPr bwMode="auto">
          <a:xfrm>
            <a:off x="617538" y="652463"/>
            <a:ext cx="5664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Koalescence je ovlivněna různými faktory, např.:</a:t>
            </a:r>
            <a:br>
              <a:rPr lang="cs-CZ"/>
            </a:br>
            <a:endParaRPr lang="en-US"/>
          </a:p>
          <a:p>
            <a:r>
              <a:rPr lang="en-US">
                <a:solidFill>
                  <a:srgbClr val="E60000"/>
                </a:solidFill>
                <a:sym typeface="Symbol" pitchFamily="18" charset="2"/>
              </a:rPr>
              <a:t>migra</a:t>
            </a:r>
            <a:r>
              <a:rPr lang="cs-CZ">
                <a:solidFill>
                  <a:srgbClr val="E60000"/>
                </a:solidFill>
                <a:sym typeface="Symbol" pitchFamily="18" charset="2"/>
              </a:rPr>
              <a:t>cí</a:t>
            </a:r>
          </a:p>
        </p:txBody>
      </p:sp>
      <p:pic>
        <p:nvPicPr>
          <p:cNvPr id="23555" name="Obrázek 2" descr="10.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463" y="1858963"/>
            <a:ext cx="6416675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617538" y="652463"/>
            <a:ext cx="5664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Koalescence je ovlivněna různými faktory, např.:</a:t>
            </a:r>
            <a:br>
              <a:rPr lang="cs-CZ"/>
            </a:br>
            <a:endParaRPr lang="en-US"/>
          </a:p>
          <a:p>
            <a:r>
              <a:rPr lang="cs-CZ">
                <a:solidFill>
                  <a:srgbClr val="E60000"/>
                </a:solidFill>
                <a:sym typeface="Symbol" pitchFamily="18" charset="2"/>
              </a:rPr>
              <a:t>rekombin</a:t>
            </a:r>
            <a:r>
              <a:rPr lang="en-US">
                <a:solidFill>
                  <a:srgbClr val="E60000"/>
                </a:solidFill>
                <a:sym typeface="Symbol" pitchFamily="18" charset="2"/>
              </a:rPr>
              <a:t>a</a:t>
            </a:r>
            <a:r>
              <a:rPr lang="cs-CZ">
                <a:solidFill>
                  <a:srgbClr val="E60000"/>
                </a:solidFill>
                <a:sym typeface="Symbol" pitchFamily="18" charset="2"/>
              </a:rPr>
              <a:t>cí</a:t>
            </a:r>
          </a:p>
        </p:txBody>
      </p:sp>
      <p:pic>
        <p:nvPicPr>
          <p:cNvPr id="24579" name="Obrázek 2" descr="10.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0" y="2071688"/>
            <a:ext cx="5778500" cy="389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3" y="1755775"/>
            <a:ext cx="4624387" cy="470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6" descr="Selekce_tre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6225" y="3248025"/>
            <a:ext cx="3355975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5378450" y="5880100"/>
            <a:ext cx="356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</a:rPr>
              <a:t>neutrální    recentní     balancující</a:t>
            </a:r>
          </a:p>
          <a:p>
            <a:r>
              <a:rPr lang="cs-CZ" sz="1800">
                <a:solidFill>
                  <a:schemeClr val="accent2"/>
                </a:solidFill>
              </a:rPr>
              <a:t>             selective sweep</a:t>
            </a:r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1757363" y="265113"/>
            <a:ext cx="56007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200">
                <a:solidFill>
                  <a:srgbClr val="F00000"/>
                </a:solidFill>
              </a:rPr>
              <a:t>Vliv </a:t>
            </a:r>
            <a:r>
              <a:rPr lang="cs-CZ" sz="2200">
                <a:solidFill>
                  <a:srgbClr val="E60000"/>
                </a:solidFill>
              </a:rPr>
              <a:t>selekce</a:t>
            </a:r>
            <a:r>
              <a:rPr lang="cs-CZ" sz="2200">
                <a:solidFill>
                  <a:srgbClr val="F00000"/>
                </a:solidFill>
              </a:rPr>
              <a:t> na tvar koalescenčního stromu</a:t>
            </a:r>
          </a:p>
        </p:txBody>
      </p:sp>
      <p:sp>
        <p:nvSpPr>
          <p:cNvPr id="25606" name="AutoShape 9"/>
          <p:cNvSpPr>
            <a:spLocks noChangeArrowheads="1"/>
          </p:cNvSpPr>
          <p:nvPr/>
        </p:nvSpPr>
        <p:spPr bwMode="auto">
          <a:xfrm>
            <a:off x="3173413" y="915988"/>
            <a:ext cx="1925637" cy="914400"/>
          </a:xfrm>
          <a:prstGeom prst="wedgeRectCallout">
            <a:avLst>
              <a:gd name="adj1" fmla="val -72009"/>
              <a:gd name="adj2" fmla="val 15763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pozitivní selekce vede ke dřívější koalescenci</a:t>
            </a:r>
          </a:p>
        </p:txBody>
      </p:sp>
      <p:sp>
        <p:nvSpPr>
          <p:cNvPr id="25607" name="AutoShape 10"/>
          <p:cNvSpPr>
            <a:spLocks noChangeArrowheads="1"/>
          </p:cNvSpPr>
          <p:nvPr/>
        </p:nvSpPr>
        <p:spPr bwMode="auto">
          <a:xfrm>
            <a:off x="5106988" y="1870075"/>
            <a:ext cx="1925637" cy="914400"/>
          </a:xfrm>
          <a:prstGeom prst="wedgeRectCallout">
            <a:avLst>
              <a:gd name="adj1" fmla="val -92046"/>
              <a:gd name="adj2" fmla="val 17170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balancující selekce vede k pozdější koalescenci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60513"/>
            <a:ext cx="914400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736600" y="341313"/>
            <a:ext cx="7640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200">
                <a:solidFill>
                  <a:srgbClr val="F00000"/>
                </a:solidFill>
              </a:rPr>
              <a:t>Vliv změn velikosti populace na tvar koalescenčního stromu</a:t>
            </a:r>
          </a:p>
        </p:txBody>
      </p:sp>
      <p:sp>
        <p:nvSpPr>
          <p:cNvPr id="26628" name="AutoShape 9"/>
          <p:cNvSpPr>
            <a:spLocks noChangeArrowheads="1"/>
          </p:cNvSpPr>
          <p:nvPr/>
        </p:nvSpPr>
        <p:spPr bwMode="auto">
          <a:xfrm>
            <a:off x="6705600" y="5151438"/>
            <a:ext cx="1993900" cy="1022350"/>
          </a:xfrm>
          <a:prstGeom prst="wedgeRectCallout">
            <a:avLst>
              <a:gd name="adj1" fmla="val -15444"/>
              <a:gd name="adj2" fmla="val -14207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rostoucí populace: koalescence se postupně zpomalují</a:t>
            </a:r>
          </a:p>
        </p:txBody>
      </p:sp>
      <p:sp>
        <p:nvSpPr>
          <p:cNvPr id="26629" name="AutoShape 10"/>
          <p:cNvSpPr>
            <a:spLocks noChangeArrowheads="1"/>
          </p:cNvSpPr>
          <p:nvPr/>
        </p:nvSpPr>
        <p:spPr bwMode="auto">
          <a:xfrm>
            <a:off x="2874963" y="5019675"/>
            <a:ext cx="2476500" cy="1012825"/>
          </a:xfrm>
          <a:prstGeom prst="wedgeRectCallout">
            <a:avLst>
              <a:gd name="adj1" fmla="val 29806"/>
              <a:gd name="adj2" fmla="val -12931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zmenšující se populace:</a:t>
            </a:r>
          </a:p>
          <a:p>
            <a:pPr algn="ctr"/>
            <a:r>
              <a:rPr lang="cs-CZ" sz="1600"/>
              <a:t>koalescence se postupně zrychlují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1758950" y="395288"/>
            <a:ext cx="516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00000"/>
                </a:solidFill>
              </a:rPr>
              <a:t>Genové vs. druhové stromy ještě jednou:</a:t>
            </a:r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452438" y="1374775"/>
            <a:ext cx="8158162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cs-CZ" sz="1800"/>
              <a:t>dlouhé intervaly mezi speciačními událostmi </a:t>
            </a:r>
            <a:r>
              <a:rPr lang="cs-CZ" sz="1800">
                <a:sym typeface="Symbol" pitchFamily="18" charset="2"/>
              </a:rPr>
              <a:t></a:t>
            </a:r>
            <a:r>
              <a:rPr lang="cs-CZ" sz="1800"/>
              <a:t> genové a druhové stromy stejné</a:t>
            </a:r>
          </a:p>
          <a:p>
            <a:pPr marL="342900" indent="-342900">
              <a:spcBef>
                <a:spcPct val="50000"/>
              </a:spcBef>
            </a:pPr>
            <a:r>
              <a:rPr lang="cs-CZ" sz="1800"/>
              <a:t>krátké intervaly mezi speciačními událostmi </a:t>
            </a:r>
            <a:r>
              <a:rPr lang="cs-CZ" sz="1800">
                <a:sym typeface="Symbol" pitchFamily="18" charset="2"/>
              </a:rPr>
              <a:t></a:t>
            </a:r>
            <a:r>
              <a:rPr lang="cs-CZ" sz="1800"/>
              <a:t> genové stromy mohou být jiné než druhové (hemiplazie)</a:t>
            </a:r>
          </a:p>
          <a:p>
            <a:pPr marL="342900" indent="-342900">
              <a:spcBef>
                <a:spcPct val="50000"/>
              </a:spcBef>
            </a:pPr>
            <a:r>
              <a:rPr lang="cs-CZ" sz="1800"/>
              <a:t>protože odhadujeme divergenci mezi sekvencemi a ne mezi druhy, jsou naše odhady nutně nadhodnocené </a:t>
            </a:r>
          </a:p>
          <a:p>
            <a:pPr marL="342900" indent="-342900">
              <a:spcBef>
                <a:spcPct val="50000"/>
              </a:spcBef>
            </a:pPr>
            <a:r>
              <a:rPr lang="cs-CZ" sz="1800"/>
              <a:t>nesrovnalosti mezi genovými a druhovými stromy lze</a:t>
            </a:r>
            <a:br>
              <a:rPr lang="cs-CZ" sz="1800"/>
            </a:br>
            <a:r>
              <a:rPr lang="cs-CZ" sz="1800"/>
              <a:t>minimalizovat použitím markerů s nízkou </a:t>
            </a:r>
            <a:r>
              <a:rPr lang="cs-CZ" sz="1800" i="1"/>
              <a:t>N</a:t>
            </a:r>
            <a:r>
              <a:rPr lang="cs-CZ" sz="1800" i="1" baseline="-25000"/>
              <a:t>e</a:t>
            </a:r>
            <a:r>
              <a:rPr lang="cs-CZ" sz="1800"/>
              <a:t>,</a:t>
            </a:r>
            <a:br>
              <a:rPr lang="cs-CZ" sz="1800"/>
            </a:br>
            <a:r>
              <a:rPr lang="cs-CZ" sz="1800"/>
              <a:t>např. mtDNA nebo chromozom Y</a:t>
            </a:r>
          </a:p>
        </p:txBody>
      </p:sp>
      <p:grpSp>
        <p:nvGrpSpPr>
          <p:cNvPr id="27652" name="Group 8"/>
          <p:cNvGrpSpPr>
            <a:grpSpLocks/>
          </p:cNvGrpSpPr>
          <p:nvPr/>
        </p:nvGrpSpPr>
        <p:grpSpPr bwMode="auto">
          <a:xfrm>
            <a:off x="6510338" y="3216275"/>
            <a:ext cx="2266950" cy="3440113"/>
            <a:chOff x="567" y="1071"/>
            <a:chExt cx="1679" cy="2519"/>
          </a:xfrm>
        </p:grpSpPr>
        <p:sp>
          <p:nvSpPr>
            <p:cNvPr id="46081" name="AutoShape 1"/>
            <p:cNvSpPr>
              <a:spLocks/>
            </p:cNvSpPr>
            <p:nvPr/>
          </p:nvSpPr>
          <p:spPr bwMode="auto">
            <a:xfrm>
              <a:off x="567" y="1162"/>
              <a:ext cx="1679" cy="2346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0" y="21600"/>
                  </a:moveTo>
                  <a:lnTo>
                    <a:pt x="5292" y="15544"/>
                  </a:lnTo>
                  <a:lnTo>
                    <a:pt x="9723" y="0"/>
                  </a:lnTo>
                  <a:lnTo>
                    <a:pt x="15754" y="53"/>
                  </a:lnTo>
                  <a:lnTo>
                    <a:pt x="14277" y="8076"/>
                  </a:lnTo>
                  <a:lnTo>
                    <a:pt x="21600" y="21600"/>
                  </a:lnTo>
                  <a:lnTo>
                    <a:pt x="15998" y="21600"/>
                  </a:lnTo>
                  <a:lnTo>
                    <a:pt x="12185" y="11781"/>
                  </a:lnTo>
                  <a:lnTo>
                    <a:pt x="10831" y="15567"/>
                  </a:lnTo>
                  <a:lnTo>
                    <a:pt x="13231" y="21600"/>
                  </a:lnTo>
                  <a:lnTo>
                    <a:pt x="9108" y="21600"/>
                  </a:lnTo>
                  <a:lnTo>
                    <a:pt x="7754" y="16602"/>
                  </a:lnTo>
                  <a:lnTo>
                    <a:pt x="4431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0">
              <a:gsLst>
                <a:gs pos="0">
                  <a:srgbClr val="E8741C"/>
                </a:gs>
                <a:gs pos="100000">
                  <a:srgbClr val="5F3D21"/>
                </a:gs>
              </a:gsLst>
              <a:lin ang="5400000" scaled="1"/>
            </a:gradFill>
            <a:ln w="12700">
              <a:solidFill>
                <a:srgbClr val="4B4B4B"/>
              </a:solidFill>
              <a:miter lim="800000"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pPr algn="ctr">
                <a:defRPr/>
              </a:pPr>
              <a:endParaRPr lang="en-GB" sz="3600">
                <a:solidFill>
                  <a:srgbClr val="48433E"/>
                </a:solidFill>
                <a:latin typeface="Bradley Hand ITC TT-Bold" charset="0"/>
                <a:ea typeface="ヒラギノ明朝 ProN W6" charset="-128"/>
                <a:sym typeface="Bradley Hand ITC TT-Bold" charset="0"/>
              </a:endParaRPr>
            </a:p>
          </p:txBody>
        </p:sp>
        <p:sp>
          <p:nvSpPr>
            <p:cNvPr id="46396" name="Line 316"/>
            <p:cNvSpPr>
              <a:spLocks noChangeShapeType="1"/>
            </p:cNvSpPr>
            <p:nvPr/>
          </p:nvSpPr>
          <p:spPr bwMode="auto">
            <a:xfrm rot="10800000" flipH="1">
              <a:off x="730" y="2709"/>
              <a:ext cx="469" cy="858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6397" name="Line 317"/>
            <p:cNvSpPr>
              <a:spLocks noChangeShapeType="1"/>
            </p:cNvSpPr>
            <p:nvPr/>
          </p:nvSpPr>
          <p:spPr bwMode="auto">
            <a:xfrm rot="10800000">
              <a:off x="1202" y="2719"/>
              <a:ext cx="283" cy="871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6398" name="Line 318"/>
            <p:cNvSpPr>
              <a:spLocks noChangeShapeType="1"/>
            </p:cNvSpPr>
            <p:nvPr/>
          </p:nvSpPr>
          <p:spPr bwMode="auto">
            <a:xfrm rot="10800000">
              <a:off x="1474" y="2115"/>
              <a:ext cx="590" cy="1451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6399" name="Line 319"/>
            <p:cNvSpPr>
              <a:spLocks noChangeShapeType="1"/>
            </p:cNvSpPr>
            <p:nvPr/>
          </p:nvSpPr>
          <p:spPr bwMode="auto">
            <a:xfrm rot="10800000" flipH="1">
              <a:off x="1202" y="1245"/>
              <a:ext cx="339" cy="1482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6400" name="Line 320"/>
            <p:cNvSpPr>
              <a:spLocks noChangeShapeType="1"/>
            </p:cNvSpPr>
            <p:nvPr/>
          </p:nvSpPr>
          <p:spPr bwMode="auto">
            <a:xfrm flipH="1">
              <a:off x="1470" y="1071"/>
              <a:ext cx="95" cy="1068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>
              <a:outerShdw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3"/>
          <p:cNvSpPr txBox="1">
            <a:spLocks noChangeArrowheads="1"/>
          </p:cNvSpPr>
          <p:nvPr/>
        </p:nvSpPr>
        <p:spPr bwMode="auto">
          <a:xfrm>
            <a:off x="2282825" y="395288"/>
            <a:ext cx="2865438" cy="52228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60000"/>
                </a:solidFill>
                <a:latin typeface="Arial Black" pitchFamily="34" charset="0"/>
              </a:rPr>
              <a:t>Fylogeografie</a:t>
            </a:r>
          </a:p>
        </p:txBody>
      </p:sp>
      <p:pic>
        <p:nvPicPr>
          <p:cNvPr id="28675" name="Picture 14"/>
          <p:cNvPicPr>
            <a:picLocks noChangeAspect="1" noChangeArrowheads="1"/>
          </p:cNvPicPr>
          <p:nvPr/>
        </p:nvPicPr>
        <p:blipFill>
          <a:blip r:embed="rId3" cstate="print"/>
          <a:srcRect b="21786"/>
          <a:stretch>
            <a:fillRect/>
          </a:stretch>
        </p:blipFill>
        <p:spPr bwMode="auto">
          <a:xfrm>
            <a:off x="6667500" y="336550"/>
            <a:ext cx="200025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7007225" y="2627313"/>
            <a:ext cx="1436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chemeClr val="accent2"/>
                </a:solidFill>
              </a:rPr>
              <a:t>John C. Avise</a:t>
            </a:r>
          </a:p>
        </p:txBody>
      </p:sp>
      <p:sp>
        <p:nvSpPr>
          <p:cNvPr id="28677" name="Text Box 16"/>
          <p:cNvSpPr txBox="1">
            <a:spLocks noChangeArrowheads="1"/>
          </p:cNvSpPr>
          <p:nvPr/>
        </p:nvSpPr>
        <p:spPr bwMode="auto">
          <a:xfrm>
            <a:off x="434975" y="1739900"/>
            <a:ext cx="61404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studuje principy a procesy ovlivňující geografické</a:t>
            </a:r>
            <a:br>
              <a:rPr lang="cs-CZ"/>
            </a:br>
            <a:r>
              <a:rPr lang="cs-CZ"/>
              <a:t>    rozložení genealogických linií</a:t>
            </a:r>
            <a:br>
              <a:rPr lang="cs-CZ"/>
            </a:br>
            <a:endParaRPr lang="cs-CZ"/>
          </a:p>
          <a:p>
            <a:r>
              <a:rPr lang="cs-CZ"/>
              <a:t>svým způsobem propojuje mikroevoluční procesy</a:t>
            </a:r>
            <a:br>
              <a:rPr lang="cs-CZ"/>
            </a:br>
            <a:r>
              <a:rPr lang="cs-CZ"/>
              <a:t>    (populační genetika) s makroevolucí (fylogeneze)</a:t>
            </a:r>
            <a:br>
              <a:rPr lang="cs-CZ"/>
            </a:br>
            <a:endParaRPr lang="cs-CZ"/>
          </a:p>
          <a:p>
            <a:r>
              <a:rPr lang="cs-CZ"/>
              <a:t>většinou vnitrodruhové studie nebo blízce příbuzné </a:t>
            </a:r>
            <a:br>
              <a:rPr lang="cs-CZ"/>
            </a:br>
            <a:r>
              <a:rPr lang="cs-CZ"/>
              <a:t>    druhy</a:t>
            </a:r>
          </a:p>
        </p:txBody>
      </p:sp>
      <p:pic>
        <p:nvPicPr>
          <p:cNvPr id="28678" name="Picture 20" descr="Phylogeography: The History and Formation of Specie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16042" t="14166" r="24931"/>
          <a:stretch>
            <a:fillRect/>
          </a:stretch>
        </p:blipFill>
        <p:spPr bwMode="auto">
          <a:xfrm>
            <a:off x="6683375" y="3094038"/>
            <a:ext cx="19462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macM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247650"/>
            <a:ext cx="439737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986337" y="2233613"/>
            <a:ext cx="34512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655638" y="1484313"/>
            <a:ext cx="3454400" cy="1990725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9701" name="Text Box 10"/>
          <p:cNvSpPr txBox="1">
            <a:spLocks noChangeArrowheads="1"/>
          </p:cNvSpPr>
          <p:nvPr/>
        </p:nvSpPr>
        <p:spPr bwMode="auto">
          <a:xfrm>
            <a:off x="5802313" y="269875"/>
            <a:ext cx="202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>
                <a:solidFill>
                  <a:schemeClr val="accent2"/>
                </a:solidFill>
              </a:rPr>
              <a:t>Mus macedonicus</a:t>
            </a:r>
          </a:p>
        </p:txBody>
      </p:sp>
      <p:sp>
        <p:nvSpPr>
          <p:cNvPr id="29702" name="Text Box 11"/>
          <p:cNvSpPr txBox="1">
            <a:spLocks noChangeArrowheads="1"/>
          </p:cNvSpPr>
          <p:nvPr/>
        </p:nvSpPr>
        <p:spPr bwMode="auto">
          <a:xfrm>
            <a:off x="6089650" y="6162675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>
                <a:solidFill>
                  <a:schemeClr val="accent2"/>
                </a:solidFill>
              </a:rPr>
              <a:t>Mustela erminea</a:t>
            </a:r>
          </a:p>
        </p:txBody>
      </p:sp>
      <p:pic>
        <p:nvPicPr>
          <p:cNvPr id="29703" name="Picture 12"/>
          <p:cNvPicPr>
            <a:picLocks noChangeAspect="1" noChangeArrowheads="1"/>
          </p:cNvPicPr>
          <p:nvPr/>
        </p:nvPicPr>
        <p:blipFill>
          <a:blip r:embed="rId5" cstate="print"/>
          <a:srcRect l="27367" t="13113" r="13667" b="6857"/>
          <a:stretch>
            <a:fillRect/>
          </a:stretch>
        </p:blipFill>
        <p:spPr bwMode="auto">
          <a:xfrm>
            <a:off x="7372350" y="4627563"/>
            <a:ext cx="1585913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4" descr="mous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9275" y="128588"/>
            <a:ext cx="13620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Text Box 4"/>
          <p:cNvSpPr txBox="1">
            <a:spLocks noChangeArrowheads="1"/>
          </p:cNvSpPr>
          <p:nvPr/>
        </p:nvSpPr>
        <p:spPr bwMode="auto">
          <a:xfrm>
            <a:off x="5026025" y="1566863"/>
            <a:ext cx="38004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1800"/>
              <a:t>Minimum Spanning Tree (MST)</a:t>
            </a:r>
          </a:p>
          <a:p>
            <a:pPr>
              <a:spcAft>
                <a:spcPts val="600"/>
              </a:spcAft>
            </a:pPr>
            <a:r>
              <a:rPr lang="cs-CZ" sz="1800"/>
              <a:t>Mi</a:t>
            </a:r>
            <a:r>
              <a:rPr lang="en-US" sz="1800"/>
              <a:t>ni</a:t>
            </a:r>
            <a:r>
              <a:rPr lang="cs-CZ" sz="1800"/>
              <a:t>mum Spanning Network (MSN)</a:t>
            </a:r>
          </a:p>
          <a:p>
            <a:pPr>
              <a:spcAft>
                <a:spcPts val="600"/>
              </a:spcAft>
            </a:pPr>
            <a:r>
              <a:rPr lang="cs-CZ" sz="1800"/>
              <a:t>Median-joining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7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8275" y="2427288"/>
            <a:ext cx="3671888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452438" y="330200"/>
            <a:ext cx="410210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Recentní expanze:</a:t>
            </a:r>
            <a:br>
              <a:rPr lang="cs-CZ"/>
            </a:br>
            <a:endParaRPr lang="cs-CZ"/>
          </a:p>
          <a:p>
            <a:pPr>
              <a:spcAft>
                <a:spcPts val="600"/>
              </a:spcAft>
            </a:pPr>
            <a:r>
              <a:rPr lang="cs-CZ"/>
              <a:t>rychlé rozšíření jednoho haplotypu</a:t>
            </a:r>
          </a:p>
          <a:p>
            <a:pPr>
              <a:spcAft>
                <a:spcPts val="600"/>
              </a:spcAft>
            </a:pPr>
            <a:r>
              <a:rPr lang="cs-CZ"/>
              <a:t>akumulace malého počtu mutací</a:t>
            </a:r>
          </a:p>
          <a:p>
            <a:pPr>
              <a:spcAft>
                <a:spcPts val="600"/>
              </a:spcAft>
            </a:pPr>
            <a:r>
              <a:rPr lang="cs-CZ"/>
              <a:t>hvězdicová struktura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801938" y="400050"/>
            <a:ext cx="3890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E60000"/>
                </a:solidFill>
              </a:rPr>
              <a:t>Změny velikosti populace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452438" y="1222375"/>
            <a:ext cx="59086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Tajimův test (Tajima</a:t>
            </a:r>
            <a:r>
              <a:rPr lang="en-US"/>
              <a:t>’s </a:t>
            </a:r>
            <a:r>
              <a:rPr lang="en-US" i="1"/>
              <a:t>D</a:t>
            </a:r>
            <a:r>
              <a:rPr lang="cs-CZ"/>
              <a:t>)</a:t>
            </a:r>
            <a:br>
              <a:rPr lang="cs-CZ"/>
            </a:br>
            <a:endParaRPr lang="cs-CZ"/>
          </a:p>
          <a:p>
            <a:r>
              <a:rPr lang="cs-CZ"/>
              <a:t>rozdělení párových rozdílů (mismatch distribution)</a:t>
            </a:r>
            <a:br>
              <a:rPr lang="cs-CZ"/>
            </a:br>
            <a:endParaRPr lang="cs-CZ"/>
          </a:p>
          <a:p>
            <a:r>
              <a:rPr lang="cs-CZ"/>
              <a:t>koalescence, ML nebo BA, MCMC </a:t>
            </a:r>
            <a:br>
              <a:rPr lang="cs-CZ"/>
            </a:br>
            <a:endParaRPr lang="cs-CZ"/>
          </a:p>
          <a:p>
            <a:r>
              <a:rPr lang="cs-CZ"/>
              <a:t>Bayesian Skyline Plots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AutoShape 1"/>
          <p:cNvSpPr>
            <a:spLocks/>
          </p:cNvSpPr>
          <p:nvPr/>
        </p:nvSpPr>
        <p:spPr bwMode="auto">
          <a:xfrm>
            <a:off x="2103438" y="390525"/>
            <a:ext cx="4957762" cy="37211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21600"/>
                </a:moveTo>
                <a:lnTo>
                  <a:pt x="5292" y="15544"/>
                </a:lnTo>
                <a:lnTo>
                  <a:pt x="9723" y="0"/>
                </a:lnTo>
                <a:lnTo>
                  <a:pt x="15754" y="53"/>
                </a:lnTo>
                <a:lnTo>
                  <a:pt x="14277" y="8076"/>
                </a:lnTo>
                <a:lnTo>
                  <a:pt x="21600" y="21600"/>
                </a:lnTo>
                <a:lnTo>
                  <a:pt x="15998" y="21600"/>
                </a:lnTo>
                <a:lnTo>
                  <a:pt x="12185" y="11781"/>
                </a:lnTo>
                <a:lnTo>
                  <a:pt x="10831" y="15567"/>
                </a:lnTo>
                <a:lnTo>
                  <a:pt x="13231" y="21600"/>
                </a:lnTo>
                <a:lnTo>
                  <a:pt x="9108" y="21600"/>
                </a:lnTo>
                <a:lnTo>
                  <a:pt x="7754" y="16602"/>
                </a:lnTo>
                <a:lnTo>
                  <a:pt x="4431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gradFill rotWithShape="0">
            <a:gsLst>
              <a:gs pos="0">
                <a:srgbClr val="E8741C"/>
              </a:gs>
              <a:gs pos="100000">
                <a:srgbClr val="5F3D21"/>
              </a:gs>
            </a:gsLst>
            <a:lin ang="5400000" scaled="1"/>
          </a:gradFill>
          <a:ln w="12700">
            <a:solidFill>
              <a:srgbClr val="4B4B4B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algn="ctr">
              <a:defRPr/>
            </a:pPr>
            <a:endParaRPr lang="en-GB" sz="3600">
              <a:solidFill>
                <a:srgbClr val="48433E"/>
              </a:solidFill>
              <a:latin typeface="Bradley Hand ITC TT-Bold" charset="0"/>
              <a:ea typeface="ヒラギノ明朝 ProN W6" charset="-128"/>
              <a:sym typeface="Bradley Hand ITC TT-Bold" charset="0"/>
            </a:endParaRP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 rot="10800000">
            <a:off x="5018088" y="2101850"/>
            <a:ext cx="1471612" cy="21082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H="1">
            <a:off x="5038725" y="368300"/>
            <a:ext cx="3175" cy="178911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rot="10800000" flipH="1">
            <a:off x="2368550" y="2708275"/>
            <a:ext cx="1503363" cy="151923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9222" name="Line 6"/>
          <p:cNvSpPr>
            <a:spLocks noChangeShapeType="1"/>
          </p:cNvSpPr>
          <p:nvPr/>
        </p:nvSpPr>
        <p:spPr bwMode="auto">
          <a:xfrm rot="10800000" flipH="1">
            <a:off x="3843338" y="663575"/>
            <a:ext cx="1182687" cy="20701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rot="10800000">
            <a:off x="4087813" y="2838450"/>
            <a:ext cx="693737" cy="136842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H="1">
            <a:off x="4098925" y="1990725"/>
            <a:ext cx="165100" cy="86836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9225" name="Picture 9" descr="LF1ca4e9_Kopie_Paroubek_03a"/>
          <p:cNvPicPr>
            <a:picLocks noChangeAspect="1" noChangeArrowheads="1"/>
          </p:cNvPicPr>
          <p:nvPr/>
        </p:nvPicPr>
        <p:blipFill>
          <a:blip r:embed="rId3" cstate="print"/>
          <a:srcRect l="7042" t="5092" r="40375" b="19238"/>
          <a:stretch>
            <a:fillRect/>
          </a:stretch>
        </p:blipFill>
        <p:spPr bwMode="auto">
          <a:xfrm>
            <a:off x="1411288" y="4351338"/>
            <a:ext cx="1814512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 descr="d6aa2ff3-f2e2-4053-80b1-6293c3dd033.jpg Chimp with Cracker image by Gypsy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0313" y="4351338"/>
            <a:ext cx="196215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1" descr="File:Male silverback Gorill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5500" y="4333875"/>
            <a:ext cx="20161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36575" y="387350"/>
            <a:ext cx="345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60000"/>
                </a:solidFill>
              </a:rPr>
              <a:t>Species trees </a:t>
            </a:r>
            <a:r>
              <a:rPr lang="cs-CZ" i="1">
                <a:solidFill>
                  <a:srgbClr val="E60000"/>
                </a:solidFill>
              </a:rPr>
              <a:t>vs</a:t>
            </a:r>
            <a:r>
              <a:rPr lang="cs-CZ">
                <a:solidFill>
                  <a:srgbClr val="E60000"/>
                </a:solidFill>
              </a:rPr>
              <a:t>. gene trees:</a:t>
            </a:r>
          </a:p>
        </p:txBody>
      </p:sp>
      <p:sp>
        <p:nvSpPr>
          <p:cNvPr id="9229" name="AutoShape 13"/>
          <p:cNvSpPr>
            <a:spLocks noChangeArrowheads="1"/>
          </p:cNvSpPr>
          <p:nvPr/>
        </p:nvSpPr>
        <p:spPr bwMode="auto">
          <a:xfrm>
            <a:off x="6772275" y="784225"/>
            <a:ext cx="1109663" cy="417513"/>
          </a:xfrm>
          <a:prstGeom prst="wedgeRectCallout">
            <a:avLst>
              <a:gd name="adj1" fmla="val -197639"/>
              <a:gd name="adj2" fmla="val -779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gen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6"/>
          <p:cNvSpPr txBox="1">
            <a:spLocks noChangeArrowheads="1"/>
          </p:cNvSpPr>
          <p:nvPr/>
        </p:nvSpPr>
        <p:spPr bwMode="auto">
          <a:xfrm>
            <a:off x="2954338" y="395288"/>
            <a:ext cx="3451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60000"/>
                </a:solidFill>
              </a:rPr>
              <a:t>1. Tajimův test (Tajima</a:t>
            </a:r>
            <a:r>
              <a:rPr lang="en-US" b="1">
                <a:solidFill>
                  <a:srgbClr val="E60000"/>
                </a:solidFill>
              </a:rPr>
              <a:t>’s </a:t>
            </a:r>
            <a:r>
              <a:rPr lang="en-US" b="1" i="1">
                <a:solidFill>
                  <a:srgbClr val="E60000"/>
                </a:solidFill>
              </a:rPr>
              <a:t>D</a:t>
            </a:r>
            <a:r>
              <a:rPr lang="cs-CZ" b="1">
                <a:solidFill>
                  <a:srgbClr val="E60000"/>
                </a:solidFill>
              </a:rPr>
              <a:t>)</a:t>
            </a:r>
          </a:p>
        </p:txBody>
      </p:sp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452438" y="1416050"/>
            <a:ext cx="804862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založený na porovnání haplotypové diverzity a nukleotidové diverzity</a:t>
            </a:r>
            <a:br>
              <a:rPr lang="cs-CZ"/>
            </a:br>
            <a:endParaRPr lang="cs-CZ"/>
          </a:p>
          <a:p>
            <a:r>
              <a:rPr lang="cs-CZ"/>
              <a:t>primárně jde o test selektivní neutrality, ale může indikovat i růst</a:t>
            </a:r>
            <a:br>
              <a:rPr lang="cs-CZ"/>
            </a:br>
            <a:r>
              <a:rPr lang="cs-CZ"/>
              <a:t>    populace nebo bottleneck</a:t>
            </a:r>
            <a:br>
              <a:rPr lang="cs-CZ"/>
            </a:br>
            <a:endParaRPr lang="cs-CZ"/>
          </a:p>
          <a:p>
            <a:r>
              <a:rPr lang="cs-CZ"/>
              <a:t>silně záporné hodnoty indikují populační expanzi – převládá „mladý“</a:t>
            </a:r>
            <a:br>
              <a:rPr lang="cs-CZ"/>
            </a:br>
            <a:r>
              <a:rPr lang="cs-CZ"/>
              <a:t>    polymorfismus, kdy se vytvořily nové haplotypy, ale nukleotidová</a:t>
            </a:r>
            <a:br>
              <a:rPr lang="cs-CZ"/>
            </a:br>
            <a:r>
              <a:rPr lang="cs-CZ"/>
              <a:t>    diverzita je stále nízká</a:t>
            </a:r>
            <a:br>
              <a:rPr lang="cs-CZ"/>
            </a:br>
            <a:endParaRPr lang="cs-CZ"/>
          </a:p>
          <a:p>
            <a:r>
              <a:rPr lang="cs-CZ"/>
              <a:t>programy Arlequin, DnaSP</a:t>
            </a:r>
            <a:br>
              <a:rPr lang="cs-CZ"/>
            </a:br>
            <a:endParaRPr lang="cs-CZ"/>
          </a:p>
          <a:p>
            <a:r>
              <a:rPr lang="cs-CZ"/>
              <a:t>podobně Fu</a:t>
            </a:r>
            <a:r>
              <a:rPr lang="en-US"/>
              <a:t>’s</a:t>
            </a:r>
            <a:r>
              <a:rPr lang="cs-CZ"/>
              <a:t>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ext Box 2"/>
          <p:cNvSpPr txBox="1">
            <a:spLocks noChangeArrowheads="1"/>
          </p:cNvSpPr>
          <p:nvPr/>
        </p:nvSpPr>
        <p:spPr bwMode="auto">
          <a:xfrm>
            <a:off x="1168400" y="285750"/>
            <a:ext cx="6905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60000"/>
                </a:solidFill>
              </a:rPr>
              <a:t>2. Rozložení párových neshod (mismatch distribution)</a:t>
            </a:r>
          </a:p>
        </p:txBody>
      </p:sp>
      <p:sp>
        <p:nvSpPr>
          <p:cNvPr id="5127" name="Text Box 3"/>
          <p:cNvSpPr txBox="1">
            <a:spLocks noChangeArrowheads="1"/>
          </p:cNvSpPr>
          <p:nvPr/>
        </p:nvSpPr>
        <p:spPr bwMode="auto">
          <a:xfrm>
            <a:off x="452438" y="865188"/>
            <a:ext cx="5472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párová srovnání všech sekvencí </a:t>
            </a:r>
            <a:r>
              <a:rPr lang="cs-CZ">
                <a:sym typeface="Symbol" pitchFamily="18" charset="2"/>
              </a:rPr>
              <a:t> histogram</a:t>
            </a:r>
          </a:p>
        </p:txBody>
      </p:sp>
      <p:grpSp>
        <p:nvGrpSpPr>
          <p:cNvPr id="5128" name="Group 65"/>
          <p:cNvGrpSpPr>
            <a:grpSpLocks/>
          </p:cNvGrpSpPr>
          <p:nvPr/>
        </p:nvGrpSpPr>
        <p:grpSpPr bwMode="auto">
          <a:xfrm>
            <a:off x="6659563" y="1125538"/>
            <a:ext cx="2119312" cy="5688012"/>
            <a:chOff x="4195" y="709"/>
            <a:chExt cx="1335" cy="3583"/>
          </a:xfrm>
        </p:grpSpPr>
        <p:graphicFrame>
          <p:nvGraphicFramePr>
            <p:cNvPr id="5122" name="Object 4"/>
            <p:cNvGraphicFramePr>
              <a:graphicFrameLocks noChangeAspect="1"/>
            </p:cNvGraphicFramePr>
            <p:nvPr/>
          </p:nvGraphicFramePr>
          <p:xfrm>
            <a:off x="4468" y="709"/>
            <a:ext cx="362" cy="952"/>
          </p:xfrm>
          <a:graphic>
            <a:graphicData uri="http://schemas.openxmlformats.org/presentationml/2006/ole">
              <p:oleObj spid="_x0000_s5122" name="Graf" r:id="rId4" imgW="2124222" imgH="3886268" progId="Excel.Chart.8">
                <p:embed/>
              </p:oleObj>
            </a:graphicData>
          </a:graphic>
        </p:graphicFrame>
        <p:sp>
          <p:nvSpPr>
            <p:cNvPr id="5177" name="Line 5"/>
            <p:cNvSpPr>
              <a:spLocks noChangeShapeType="1"/>
            </p:cNvSpPr>
            <p:nvPr/>
          </p:nvSpPr>
          <p:spPr bwMode="auto">
            <a:xfrm flipV="1">
              <a:off x="4475" y="709"/>
              <a:ext cx="0" cy="90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78" name="Line 6"/>
            <p:cNvSpPr>
              <a:spLocks noChangeShapeType="1"/>
            </p:cNvSpPr>
            <p:nvPr/>
          </p:nvSpPr>
          <p:spPr bwMode="auto">
            <a:xfrm flipV="1">
              <a:off x="4468" y="1616"/>
              <a:ext cx="104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5123" name="Object 7"/>
            <p:cNvGraphicFramePr>
              <a:graphicFrameLocks noChangeAspect="1"/>
            </p:cNvGraphicFramePr>
            <p:nvPr/>
          </p:nvGraphicFramePr>
          <p:xfrm>
            <a:off x="4967" y="1888"/>
            <a:ext cx="362" cy="952"/>
          </p:xfrm>
          <a:graphic>
            <a:graphicData uri="http://schemas.openxmlformats.org/presentationml/2006/ole">
              <p:oleObj spid="_x0000_s5123" name="Graf" r:id="rId5" imgW="2124222" imgH="3886268" progId="Excel.Chart.8">
                <p:embed/>
              </p:oleObj>
            </a:graphicData>
          </a:graphic>
        </p:graphicFrame>
        <p:sp>
          <p:nvSpPr>
            <p:cNvPr id="5179" name="Line 8"/>
            <p:cNvSpPr>
              <a:spLocks noChangeShapeType="1"/>
            </p:cNvSpPr>
            <p:nvPr/>
          </p:nvSpPr>
          <p:spPr bwMode="auto">
            <a:xfrm flipV="1">
              <a:off x="4475" y="1888"/>
              <a:ext cx="0" cy="90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80" name="Line 9"/>
            <p:cNvSpPr>
              <a:spLocks noChangeShapeType="1"/>
            </p:cNvSpPr>
            <p:nvPr/>
          </p:nvSpPr>
          <p:spPr bwMode="auto">
            <a:xfrm flipV="1">
              <a:off x="4468" y="2795"/>
              <a:ext cx="104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5124" name="Object 10"/>
            <p:cNvGraphicFramePr>
              <a:graphicFrameLocks noChangeAspect="1"/>
            </p:cNvGraphicFramePr>
            <p:nvPr/>
          </p:nvGraphicFramePr>
          <p:xfrm>
            <a:off x="4468" y="3113"/>
            <a:ext cx="362" cy="952"/>
          </p:xfrm>
          <a:graphic>
            <a:graphicData uri="http://schemas.openxmlformats.org/presentationml/2006/ole">
              <p:oleObj spid="_x0000_s5124" name="Graf" r:id="rId6" imgW="2124222" imgH="3886268" progId="Excel.Chart.8">
                <p:embed/>
              </p:oleObj>
            </a:graphicData>
          </a:graphic>
        </p:graphicFrame>
        <p:sp>
          <p:nvSpPr>
            <p:cNvPr id="5181" name="Line 11"/>
            <p:cNvSpPr>
              <a:spLocks noChangeShapeType="1"/>
            </p:cNvSpPr>
            <p:nvPr/>
          </p:nvSpPr>
          <p:spPr bwMode="auto">
            <a:xfrm flipV="1">
              <a:off x="4475" y="3113"/>
              <a:ext cx="0" cy="90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aphicFrame>
          <p:nvGraphicFramePr>
            <p:cNvPr id="5125" name="Object 12"/>
            <p:cNvGraphicFramePr>
              <a:graphicFrameLocks noChangeAspect="1"/>
            </p:cNvGraphicFramePr>
            <p:nvPr/>
          </p:nvGraphicFramePr>
          <p:xfrm>
            <a:off x="4967" y="3113"/>
            <a:ext cx="362" cy="952"/>
          </p:xfrm>
          <a:graphic>
            <a:graphicData uri="http://schemas.openxmlformats.org/presentationml/2006/ole">
              <p:oleObj spid="_x0000_s5125" name="Graf" r:id="rId7" imgW="2124222" imgH="3886268" progId="Excel.Chart.8">
                <p:embed/>
              </p:oleObj>
            </a:graphicData>
          </a:graphic>
        </p:graphicFrame>
        <p:sp>
          <p:nvSpPr>
            <p:cNvPr id="5182" name="Line 13"/>
            <p:cNvSpPr>
              <a:spLocks noChangeShapeType="1"/>
            </p:cNvSpPr>
            <p:nvPr/>
          </p:nvSpPr>
          <p:spPr bwMode="auto">
            <a:xfrm flipV="1">
              <a:off x="4468" y="4020"/>
              <a:ext cx="104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83" name="Text Box 14"/>
            <p:cNvSpPr txBox="1">
              <a:spLocks noChangeArrowheads="1"/>
            </p:cNvSpPr>
            <p:nvPr/>
          </p:nvSpPr>
          <p:spPr bwMode="auto">
            <a:xfrm>
              <a:off x="4403" y="1616"/>
              <a:ext cx="11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Divergence (</a:t>
              </a:r>
              <a:r>
                <a:rPr lang="en-US" sz="1800" i="1"/>
                <a:t>%</a:t>
              </a:r>
              <a:r>
                <a:rPr lang="cs-CZ" sz="1800" i="1"/>
                <a:t>)</a:t>
              </a:r>
            </a:p>
          </p:txBody>
        </p:sp>
        <p:sp>
          <p:nvSpPr>
            <p:cNvPr id="5184" name="Text Box 15"/>
            <p:cNvSpPr txBox="1">
              <a:spLocks noChangeArrowheads="1"/>
            </p:cNvSpPr>
            <p:nvPr/>
          </p:nvSpPr>
          <p:spPr bwMode="auto">
            <a:xfrm>
              <a:off x="4403" y="4061"/>
              <a:ext cx="11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Divergence (</a:t>
              </a:r>
              <a:r>
                <a:rPr lang="en-US" sz="1800" i="1"/>
                <a:t>%</a:t>
              </a:r>
              <a:r>
                <a:rPr lang="cs-CZ" sz="1800" i="1"/>
                <a:t>)</a:t>
              </a:r>
            </a:p>
          </p:txBody>
        </p:sp>
        <p:sp>
          <p:nvSpPr>
            <p:cNvPr id="5185" name="Text Box 16"/>
            <p:cNvSpPr txBox="1">
              <a:spLocks noChangeArrowheads="1"/>
            </p:cNvSpPr>
            <p:nvPr/>
          </p:nvSpPr>
          <p:spPr bwMode="auto">
            <a:xfrm>
              <a:off x="4422" y="2791"/>
              <a:ext cx="11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i="1"/>
                <a:t>Divergence (</a:t>
              </a:r>
              <a:r>
                <a:rPr lang="en-US" sz="1800" i="1"/>
                <a:t>%</a:t>
              </a:r>
              <a:r>
                <a:rPr lang="cs-CZ" sz="1800" i="1"/>
                <a:t>)</a:t>
              </a:r>
            </a:p>
          </p:txBody>
        </p:sp>
        <p:sp>
          <p:nvSpPr>
            <p:cNvPr id="5186" name="Text Box 17"/>
            <p:cNvSpPr txBox="1">
              <a:spLocks noChangeArrowheads="1"/>
            </p:cNvSpPr>
            <p:nvPr/>
          </p:nvSpPr>
          <p:spPr bwMode="auto">
            <a:xfrm rot="10800000">
              <a:off x="4195" y="845"/>
              <a:ext cx="289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r>
                <a:rPr lang="cs-CZ" sz="1800" i="1"/>
                <a:t>Frekvence</a:t>
              </a:r>
            </a:p>
          </p:txBody>
        </p:sp>
        <p:sp>
          <p:nvSpPr>
            <p:cNvPr id="5187" name="Text Box 18"/>
            <p:cNvSpPr txBox="1">
              <a:spLocks noChangeArrowheads="1"/>
            </p:cNvSpPr>
            <p:nvPr/>
          </p:nvSpPr>
          <p:spPr bwMode="auto">
            <a:xfrm rot="10800000">
              <a:off x="4195" y="2065"/>
              <a:ext cx="289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r>
                <a:rPr lang="cs-CZ" sz="1800" i="1"/>
                <a:t>Frekvence</a:t>
              </a:r>
            </a:p>
          </p:txBody>
        </p:sp>
        <p:sp>
          <p:nvSpPr>
            <p:cNvPr id="5188" name="Text Box 19"/>
            <p:cNvSpPr txBox="1">
              <a:spLocks noChangeArrowheads="1"/>
            </p:cNvSpPr>
            <p:nvPr/>
          </p:nvSpPr>
          <p:spPr bwMode="auto">
            <a:xfrm rot="10800000">
              <a:off x="4195" y="3290"/>
              <a:ext cx="289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r>
                <a:rPr lang="cs-CZ" sz="1800" i="1"/>
                <a:t>Frekvence</a:t>
              </a:r>
            </a:p>
          </p:txBody>
        </p:sp>
      </p:grpSp>
      <p:grpSp>
        <p:nvGrpSpPr>
          <p:cNvPr id="5129" name="Group 66"/>
          <p:cNvGrpSpPr>
            <a:grpSpLocks/>
          </p:cNvGrpSpPr>
          <p:nvPr/>
        </p:nvGrpSpPr>
        <p:grpSpPr bwMode="auto">
          <a:xfrm>
            <a:off x="395288" y="1393825"/>
            <a:ext cx="5834062" cy="1008063"/>
            <a:chOff x="113" y="845"/>
            <a:chExt cx="3675" cy="635"/>
          </a:xfrm>
        </p:grpSpPr>
        <p:sp>
          <p:nvSpPr>
            <p:cNvPr id="5165" name="Line 20"/>
            <p:cNvSpPr>
              <a:spLocks noChangeShapeType="1"/>
            </p:cNvSpPr>
            <p:nvPr/>
          </p:nvSpPr>
          <p:spPr bwMode="auto">
            <a:xfrm>
              <a:off x="2744" y="1026"/>
              <a:ext cx="8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66" name="Line 21"/>
            <p:cNvSpPr>
              <a:spLocks noChangeShapeType="1"/>
            </p:cNvSpPr>
            <p:nvPr/>
          </p:nvSpPr>
          <p:spPr bwMode="auto">
            <a:xfrm>
              <a:off x="2472" y="1117"/>
              <a:ext cx="8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67" name="Line 22"/>
            <p:cNvSpPr>
              <a:spLocks noChangeShapeType="1"/>
            </p:cNvSpPr>
            <p:nvPr/>
          </p:nvSpPr>
          <p:spPr bwMode="auto">
            <a:xfrm>
              <a:off x="2517" y="1117"/>
              <a:ext cx="91" cy="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68" name="Line 23"/>
            <p:cNvSpPr>
              <a:spLocks noChangeShapeType="1"/>
            </p:cNvSpPr>
            <p:nvPr/>
          </p:nvSpPr>
          <p:spPr bwMode="auto">
            <a:xfrm>
              <a:off x="2472" y="1298"/>
              <a:ext cx="8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69" name="Line 24"/>
            <p:cNvSpPr>
              <a:spLocks noChangeShapeType="1"/>
            </p:cNvSpPr>
            <p:nvPr/>
          </p:nvSpPr>
          <p:spPr bwMode="auto">
            <a:xfrm>
              <a:off x="2698" y="1298"/>
              <a:ext cx="91" cy="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70" name="Line 25"/>
            <p:cNvSpPr>
              <a:spLocks noChangeShapeType="1"/>
            </p:cNvSpPr>
            <p:nvPr/>
          </p:nvSpPr>
          <p:spPr bwMode="auto">
            <a:xfrm>
              <a:off x="2971" y="1389"/>
              <a:ext cx="8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71" name="Line 26"/>
            <p:cNvSpPr>
              <a:spLocks noChangeShapeType="1"/>
            </p:cNvSpPr>
            <p:nvPr/>
          </p:nvSpPr>
          <p:spPr bwMode="auto">
            <a:xfrm>
              <a:off x="3606" y="1389"/>
              <a:ext cx="91" cy="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72" name="Line 27"/>
            <p:cNvSpPr>
              <a:spLocks noChangeShapeType="1"/>
            </p:cNvSpPr>
            <p:nvPr/>
          </p:nvSpPr>
          <p:spPr bwMode="auto">
            <a:xfrm>
              <a:off x="2971" y="1208"/>
              <a:ext cx="8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73" name="Line 28"/>
            <p:cNvSpPr>
              <a:spLocks noChangeShapeType="1"/>
            </p:cNvSpPr>
            <p:nvPr/>
          </p:nvSpPr>
          <p:spPr bwMode="auto">
            <a:xfrm>
              <a:off x="3379" y="1208"/>
              <a:ext cx="91" cy="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74" name="Line 29"/>
            <p:cNvSpPr>
              <a:spLocks noChangeShapeType="1"/>
            </p:cNvSpPr>
            <p:nvPr/>
          </p:nvSpPr>
          <p:spPr bwMode="auto">
            <a:xfrm>
              <a:off x="2698" y="1480"/>
              <a:ext cx="8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75" name="Line 30"/>
            <p:cNvSpPr>
              <a:spLocks noChangeShapeType="1"/>
            </p:cNvSpPr>
            <p:nvPr/>
          </p:nvSpPr>
          <p:spPr bwMode="auto">
            <a:xfrm>
              <a:off x="3152" y="1480"/>
              <a:ext cx="91" cy="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76" name="Text Box 62"/>
            <p:cNvSpPr txBox="1">
              <a:spLocks noChangeArrowheads="1"/>
            </p:cNvSpPr>
            <p:nvPr/>
          </p:nvSpPr>
          <p:spPr bwMode="auto">
            <a:xfrm>
              <a:off x="113" y="845"/>
              <a:ext cx="23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Sekvence navzájem velmi podobné</a:t>
              </a:r>
            </a:p>
          </p:txBody>
        </p:sp>
      </p:grpSp>
      <p:grpSp>
        <p:nvGrpSpPr>
          <p:cNvPr id="5130" name="Group 67"/>
          <p:cNvGrpSpPr>
            <a:grpSpLocks/>
          </p:cNvGrpSpPr>
          <p:nvPr/>
        </p:nvGrpSpPr>
        <p:grpSpPr bwMode="auto">
          <a:xfrm>
            <a:off x="395288" y="3186113"/>
            <a:ext cx="6049962" cy="1016000"/>
            <a:chOff x="113" y="1974"/>
            <a:chExt cx="3811" cy="640"/>
          </a:xfrm>
        </p:grpSpPr>
        <p:sp>
          <p:nvSpPr>
            <p:cNvPr id="5144" name="Line 31"/>
            <p:cNvSpPr>
              <a:spLocks noChangeShapeType="1"/>
            </p:cNvSpPr>
            <p:nvPr/>
          </p:nvSpPr>
          <p:spPr bwMode="auto">
            <a:xfrm>
              <a:off x="2880" y="2160"/>
              <a:ext cx="8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45" name="Line 32"/>
            <p:cNvSpPr>
              <a:spLocks noChangeShapeType="1"/>
            </p:cNvSpPr>
            <p:nvPr/>
          </p:nvSpPr>
          <p:spPr bwMode="auto">
            <a:xfrm>
              <a:off x="2608" y="2251"/>
              <a:ext cx="817" cy="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46" name="Line 33"/>
            <p:cNvSpPr>
              <a:spLocks noChangeShapeType="1"/>
            </p:cNvSpPr>
            <p:nvPr/>
          </p:nvSpPr>
          <p:spPr bwMode="auto">
            <a:xfrm>
              <a:off x="2653" y="2251"/>
              <a:ext cx="91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47" name="Line 34"/>
            <p:cNvSpPr>
              <a:spLocks noChangeShapeType="1"/>
            </p:cNvSpPr>
            <p:nvPr/>
          </p:nvSpPr>
          <p:spPr bwMode="auto">
            <a:xfrm>
              <a:off x="2608" y="2432"/>
              <a:ext cx="8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48" name="Line 35"/>
            <p:cNvSpPr>
              <a:spLocks noChangeShapeType="1"/>
            </p:cNvSpPr>
            <p:nvPr/>
          </p:nvSpPr>
          <p:spPr bwMode="auto">
            <a:xfrm>
              <a:off x="2608" y="2432"/>
              <a:ext cx="36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49" name="Line 36"/>
            <p:cNvSpPr>
              <a:spLocks noChangeShapeType="1"/>
            </p:cNvSpPr>
            <p:nvPr/>
          </p:nvSpPr>
          <p:spPr bwMode="auto">
            <a:xfrm>
              <a:off x="3107" y="2523"/>
              <a:ext cx="817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50" name="Line 37"/>
            <p:cNvSpPr>
              <a:spLocks noChangeShapeType="1"/>
            </p:cNvSpPr>
            <p:nvPr/>
          </p:nvSpPr>
          <p:spPr bwMode="auto">
            <a:xfrm>
              <a:off x="3742" y="2523"/>
              <a:ext cx="91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51" name="Line 38"/>
            <p:cNvSpPr>
              <a:spLocks noChangeShapeType="1"/>
            </p:cNvSpPr>
            <p:nvPr/>
          </p:nvSpPr>
          <p:spPr bwMode="auto">
            <a:xfrm>
              <a:off x="3107" y="2342"/>
              <a:ext cx="8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52" name="Line 39"/>
            <p:cNvSpPr>
              <a:spLocks noChangeShapeType="1"/>
            </p:cNvSpPr>
            <p:nvPr/>
          </p:nvSpPr>
          <p:spPr bwMode="auto">
            <a:xfrm>
              <a:off x="3334" y="2341"/>
              <a:ext cx="272" cy="1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53" name="Line 40"/>
            <p:cNvSpPr>
              <a:spLocks noChangeShapeType="1"/>
            </p:cNvSpPr>
            <p:nvPr/>
          </p:nvSpPr>
          <p:spPr bwMode="auto">
            <a:xfrm>
              <a:off x="2834" y="2614"/>
              <a:ext cx="8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54" name="Line 41"/>
            <p:cNvSpPr>
              <a:spLocks noChangeShapeType="1"/>
            </p:cNvSpPr>
            <p:nvPr/>
          </p:nvSpPr>
          <p:spPr bwMode="auto">
            <a:xfrm>
              <a:off x="3107" y="2614"/>
              <a:ext cx="9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55" name="Line 42"/>
            <p:cNvSpPr>
              <a:spLocks noChangeShapeType="1"/>
            </p:cNvSpPr>
            <p:nvPr/>
          </p:nvSpPr>
          <p:spPr bwMode="auto">
            <a:xfrm>
              <a:off x="2925" y="2251"/>
              <a:ext cx="91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56" name="Line 43"/>
            <p:cNvSpPr>
              <a:spLocks noChangeShapeType="1"/>
            </p:cNvSpPr>
            <p:nvPr/>
          </p:nvSpPr>
          <p:spPr bwMode="auto">
            <a:xfrm>
              <a:off x="3197" y="2251"/>
              <a:ext cx="9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57" name="Line 44"/>
            <p:cNvSpPr>
              <a:spLocks noChangeShapeType="1"/>
            </p:cNvSpPr>
            <p:nvPr/>
          </p:nvSpPr>
          <p:spPr bwMode="auto">
            <a:xfrm>
              <a:off x="3243" y="2523"/>
              <a:ext cx="91" cy="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58" name="Line 45"/>
            <p:cNvSpPr>
              <a:spLocks noChangeShapeType="1"/>
            </p:cNvSpPr>
            <p:nvPr/>
          </p:nvSpPr>
          <p:spPr bwMode="auto">
            <a:xfrm>
              <a:off x="3470" y="2523"/>
              <a:ext cx="91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59" name="Line 46"/>
            <p:cNvSpPr>
              <a:spLocks noChangeShapeType="1"/>
            </p:cNvSpPr>
            <p:nvPr/>
          </p:nvSpPr>
          <p:spPr bwMode="auto">
            <a:xfrm>
              <a:off x="2925" y="2614"/>
              <a:ext cx="9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60" name="Line 47"/>
            <p:cNvSpPr>
              <a:spLocks noChangeShapeType="1"/>
            </p:cNvSpPr>
            <p:nvPr/>
          </p:nvSpPr>
          <p:spPr bwMode="auto">
            <a:xfrm>
              <a:off x="3470" y="2614"/>
              <a:ext cx="9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61" name="Line 48"/>
            <p:cNvSpPr>
              <a:spLocks noChangeShapeType="1"/>
            </p:cNvSpPr>
            <p:nvPr/>
          </p:nvSpPr>
          <p:spPr bwMode="auto">
            <a:xfrm>
              <a:off x="3288" y="2614"/>
              <a:ext cx="91" cy="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62" name="Line 60"/>
            <p:cNvSpPr>
              <a:spLocks noChangeShapeType="1"/>
            </p:cNvSpPr>
            <p:nvPr/>
          </p:nvSpPr>
          <p:spPr bwMode="auto">
            <a:xfrm>
              <a:off x="3333" y="2341"/>
              <a:ext cx="91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63" name="Line 61"/>
            <p:cNvSpPr>
              <a:spLocks noChangeShapeType="1"/>
            </p:cNvSpPr>
            <p:nvPr/>
          </p:nvSpPr>
          <p:spPr bwMode="auto">
            <a:xfrm>
              <a:off x="3198" y="2432"/>
              <a:ext cx="272" cy="1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64" name="Text Box 63"/>
            <p:cNvSpPr txBox="1">
              <a:spLocks noChangeArrowheads="1"/>
            </p:cNvSpPr>
            <p:nvPr/>
          </p:nvSpPr>
          <p:spPr bwMode="auto">
            <a:xfrm>
              <a:off x="113" y="1974"/>
              <a:ext cx="22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Sekvence navzájem velmi odlišné</a:t>
              </a:r>
            </a:p>
          </p:txBody>
        </p:sp>
      </p:grpSp>
      <p:grpSp>
        <p:nvGrpSpPr>
          <p:cNvPr id="5131" name="Group 68"/>
          <p:cNvGrpSpPr>
            <a:grpSpLocks/>
          </p:cNvGrpSpPr>
          <p:nvPr/>
        </p:nvGrpSpPr>
        <p:grpSpPr bwMode="auto">
          <a:xfrm>
            <a:off x="395288" y="4914900"/>
            <a:ext cx="5976937" cy="1230313"/>
            <a:chOff x="113" y="3063"/>
            <a:chExt cx="3765" cy="775"/>
          </a:xfrm>
        </p:grpSpPr>
        <p:sp>
          <p:nvSpPr>
            <p:cNvPr id="5132" name="Line 49"/>
            <p:cNvSpPr>
              <a:spLocks noChangeShapeType="1"/>
            </p:cNvSpPr>
            <p:nvPr/>
          </p:nvSpPr>
          <p:spPr bwMode="auto">
            <a:xfrm>
              <a:off x="2834" y="3384"/>
              <a:ext cx="8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33" name="Line 50"/>
            <p:cNvSpPr>
              <a:spLocks noChangeShapeType="1"/>
            </p:cNvSpPr>
            <p:nvPr/>
          </p:nvSpPr>
          <p:spPr bwMode="auto">
            <a:xfrm>
              <a:off x="2562" y="3475"/>
              <a:ext cx="8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34" name="Line 51"/>
            <p:cNvSpPr>
              <a:spLocks noChangeShapeType="1"/>
            </p:cNvSpPr>
            <p:nvPr/>
          </p:nvSpPr>
          <p:spPr bwMode="auto">
            <a:xfrm>
              <a:off x="2607" y="3475"/>
              <a:ext cx="91" cy="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35" name="Line 52"/>
            <p:cNvSpPr>
              <a:spLocks noChangeShapeType="1"/>
            </p:cNvSpPr>
            <p:nvPr/>
          </p:nvSpPr>
          <p:spPr bwMode="auto">
            <a:xfrm>
              <a:off x="2562" y="3656"/>
              <a:ext cx="817" cy="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36" name="Line 53"/>
            <p:cNvSpPr>
              <a:spLocks noChangeShapeType="1"/>
            </p:cNvSpPr>
            <p:nvPr/>
          </p:nvSpPr>
          <p:spPr bwMode="auto">
            <a:xfrm>
              <a:off x="2788" y="3656"/>
              <a:ext cx="91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37" name="Line 54"/>
            <p:cNvSpPr>
              <a:spLocks noChangeShapeType="1"/>
            </p:cNvSpPr>
            <p:nvPr/>
          </p:nvSpPr>
          <p:spPr bwMode="auto">
            <a:xfrm>
              <a:off x="3061" y="3747"/>
              <a:ext cx="817" cy="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38" name="Line 55"/>
            <p:cNvSpPr>
              <a:spLocks noChangeShapeType="1"/>
            </p:cNvSpPr>
            <p:nvPr/>
          </p:nvSpPr>
          <p:spPr bwMode="auto">
            <a:xfrm>
              <a:off x="3696" y="3747"/>
              <a:ext cx="91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39" name="Line 56"/>
            <p:cNvSpPr>
              <a:spLocks noChangeShapeType="1"/>
            </p:cNvSpPr>
            <p:nvPr/>
          </p:nvSpPr>
          <p:spPr bwMode="auto">
            <a:xfrm>
              <a:off x="3061" y="3566"/>
              <a:ext cx="817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40" name="Line 57"/>
            <p:cNvSpPr>
              <a:spLocks noChangeShapeType="1"/>
            </p:cNvSpPr>
            <p:nvPr/>
          </p:nvSpPr>
          <p:spPr bwMode="auto">
            <a:xfrm>
              <a:off x="3469" y="3566"/>
              <a:ext cx="91" cy="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41" name="Line 58"/>
            <p:cNvSpPr>
              <a:spLocks noChangeShapeType="1"/>
            </p:cNvSpPr>
            <p:nvPr/>
          </p:nvSpPr>
          <p:spPr bwMode="auto">
            <a:xfrm>
              <a:off x="2788" y="3838"/>
              <a:ext cx="817" cy="0"/>
            </a:xfrm>
            <a:prstGeom prst="line">
              <a:avLst/>
            </a:prstGeom>
            <a:noFill/>
            <a:ln w="38100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42" name="Line 59"/>
            <p:cNvSpPr>
              <a:spLocks noChangeShapeType="1"/>
            </p:cNvSpPr>
            <p:nvPr/>
          </p:nvSpPr>
          <p:spPr bwMode="auto">
            <a:xfrm>
              <a:off x="3242" y="3838"/>
              <a:ext cx="91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143" name="Text Box 64"/>
            <p:cNvSpPr txBox="1">
              <a:spLocks noChangeArrowheads="1"/>
            </p:cNvSpPr>
            <p:nvPr/>
          </p:nvSpPr>
          <p:spPr bwMode="auto">
            <a:xfrm>
              <a:off x="113" y="3063"/>
              <a:ext cx="26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/>
                <a:t>Směs podobných a odlišných sekvencí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923925" y="4857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grpSp>
        <p:nvGrpSpPr>
          <p:cNvPr id="33795" name="Group 12"/>
          <p:cNvGrpSpPr>
            <a:grpSpLocks/>
          </p:cNvGrpSpPr>
          <p:nvPr/>
        </p:nvGrpSpPr>
        <p:grpSpPr bwMode="auto">
          <a:xfrm>
            <a:off x="831850" y="714375"/>
            <a:ext cx="3676650" cy="5510213"/>
            <a:chOff x="801" y="748"/>
            <a:chExt cx="2316" cy="3471"/>
          </a:xfrm>
        </p:grpSpPr>
        <p:pic>
          <p:nvPicPr>
            <p:cNvPr id="33797" name="Picture 6" descr="Grafika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9" y="748"/>
              <a:ext cx="2038" cy="3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798" name="Text Box 7"/>
            <p:cNvSpPr txBox="1">
              <a:spLocks noChangeArrowheads="1"/>
            </p:cNvSpPr>
            <p:nvPr/>
          </p:nvSpPr>
          <p:spPr bwMode="auto">
            <a:xfrm>
              <a:off x="1552" y="3988"/>
              <a:ext cx="109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1"/>
                <a:t>párové rozdíly</a:t>
              </a:r>
            </a:p>
          </p:txBody>
        </p:sp>
        <p:sp>
          <p:nvSpPr>
            <p:cNvPr id="33799" name="Text Box 8"/>
            <p:cNvSpPr txBox="1">
              <a:spLocks noChangeArrowheads="1"/>
            </p:cNvSpPr>
            <p:nvPr/>
          </p:nvSpPr>
          <p:spPr bwMode="auto">
            <a:xfrm rot="-5400000">
              <a:off x="523" y="2090"/>
              <a:ext cx="7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1"/>
                <a:t>frekvence</a:t>
              </a:r>
            </a:p>
          </p:txBody>
        </p:sp>
        <p:sp>
          <p:nvSpPr>
            <p:cNvPr id="33800" name="Text Box 9"/>
            <p:cNvSpPr txBox="1">
              <a:spLocks noChangeArrowheads="1"/>
            </p:cNvSpPr>
            <p:nvPr/>
          </p:nvSpPr>
          <p:spPr bwMode="auto">
            <a:xfrm>
              <a:off x="2302" y="884"/>
              <a:ext cx="6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1">
                  <a:solidFill>
                    <a:srgbClr val="E60000"/>
                  </a:solidFill>
                </a:rPr>
                <a:t>rostoucí</a:t>
              </a:r>
            </a:p>
          </p:txBody>
        </p:sp>
        <p:sp>
          <p:nvSpPr>
            <p:cNvPr id="33801" name="Text Box 10"/>
            <p:cNvSpPr txBox="1">
              <a:spLocks noChangeArrowheads="1"/>
            </p:cNvSpPr>
            <p:nvPr/>
          </p:nvSpPr>
          <p:spPr bwMode="auto">
            <a:xfrm>
              <a:off x="2360" y="2497"/>
              <a:ext cx="6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b="1">
                  <a:solidFill>
                    <a:srgbClr val="E60000"/>
                  </a:solidFill>
                </a:rPr>
                <a:t>stabilní</a:t>
              </a:r>
            </a:p>
          </p:txBody>
        </p:sp>
      </p:grpSp>
      <p:sp>
        <p:nvSpPr>
          <p:cNvPr id="33796" name="Text Box 13"/>
          <p:cNvSpPr txBox="1">
            <a:spLocks noChangeArrowheads="1"/>
          </p:cNvSpPr>
          <p:nvPr/>
        </p:nvSpPr>
        <p:spPr bwMode="auto">
          <a:xfrm>
            <a:off x="4738688" y="996950"/>
            <a:ext cx="4038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test shody skutečného rozdělení</a:t>
            </a:r>
            <a:br>
              <a:rPr lang="cs-CZ"/>
            </a:br>
            <a:r>
              <a:rPr lang="cs-CZ"/>
              <a:t>    s teoretickou predikcí:</a:t>
            </a:r>
            <a:br>
              <a:rPr lang="cs-CZ"/>
            </a:br>
            <a:endParaRPr lang="cs-CZ"/>
          </a:p>
          <a:p>
            <a:r>
              <a:rPr lang="cs-CZ"/>
              <a:t>Harpending</a:t>
            </a:r>
            <a:r>
              <a:rPr lang="en-US"/>
              <a:t>’s</a:t>
            </a:r>
            <a:r>
              <a:rPr lang="cs-CZ"/>
              <a:t> raggedness index</a:t>
            </a:r>
            <a:br>
              <a:rPr lang="cs-CZ"/>
            </a:br>
            <a:r>
              <a:rPr lang="cs-CZ"/>
              <a:t>    (Harpending 1994)</a:t>
            </a:r>
            <a:br>
              <a:rPr lang="cs-CZ"/>
            </a:br>
            <a:endParaRPr lang="cs-CZ"/>
          </a:p>
          <a:p>
            <a:r>
              <a:rPr lang="cs-CZ"/>
              <a:t>sum of squared deviations</a:t>
            </a:r>
            <a:br>
              <a:rPr lang="cs-CZ"/>
            </a:br>
            <a:endParaRPr lang="cs-CZ"/>
          </a:p>
          <a:p>
            <a:r>
              <a:rPr lang="cs-CZ"/>
              <a:t>doba expanze/bottlenecku:</a:t>
            </a:r>
            <a:br>
              <a:rPr lang="cs-CZ"/>
            </a:br>
            <a:r>
              <a:rPr lang="cs-CZ"/>
              <a:t>    </a:t>
            </a:r>
            <a:r>
              <a:rPr lang="cs-CZ">
                <a:sym typeface="Symbol" pitchFamily="18" charset="2"/>
              </a:rPr>
              <a:t> = 1/2</a:t>
            </a:r>
            <a:r>
              <a:rPr lang="cs-CZ" i="1">
                <a:sym typeface="Symbol" pitchFamily="18" charset="2"/>
              </a:rPr>
              <a:t>u</a:t>
            </a:r>
            <a:r>
              <a:rPr lang="cs-CZ">
                <a:sym typeface="Symbol" pitchFamily="18" charset="2"/>
              </a:rPr>
              <a:t>,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  kde </a:t>
            </a:r>
            <a:r>
              <a:rPr lang="cs-CZ" i="1">
                <a:sym typeface="Symbol" pitchFamily="18" charset="2"/>
              </a:rPr>
              <a:t>u</a:t>
            </a:r>
            <a:r>
              <a:rPr lang="cs-CZ">
                <a:sym typeface="Symbol" pitchFamily="18" charset="2"/>
              </a:rPr>
              <a:t> je mutační frekvence pro 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  celou sekvenci</a:t>
            </a:r>
            <a:br>
              <a:rPr lang="cs-CZ">
                <a:sym typeface="Symbol" pitchFamily="18" charset="2"/>
              </a:rPr>
            </a:br>
            <a:endParaRPr lang="cs-CZ">
              <a:sym typeface="Symbol" pitchFamily="18" charset="2"/>
            </a:endParaRPr>
          </a:p>
          <a:p>
            <a:r>
              <a:rPr lang="cs-CZ">
                <a:sym typeface="Symbol" pitchFamily="18" charset="2"/>
              </a:rPr>
              <a:t>můžeme odhadnout i velikost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  populace před a po expanzi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3" descr="10.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1458913"/>
            <a:ext cx="8675687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5" descr="Mismat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7350" y="571500"/>
            <a:ext cx="2582863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66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5200" y="571500"/>
            <a:ext cx="2689225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2781300" y="307975"/>
            <a:ext cx="3598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60000"/>
                </a:solidFill>
              </a:rPr>
              <a:t>3. ML a bayesiánské odhady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452438" y="1265238"/>
            <a:ext cx="717391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MCMC</a:t>
            </a:r>
            <a:br>
              <a:rPr lang="cs-CZ"/>
            </a:br>
            <a:endParaRPr lang="cs-CZ"/>
          </a:p>
          <a:p>
            <a:r>
              <a:rPr lang="cs-CZ"/>
              <a:t>srovnání modelu stabilní velikosti a modelu exponenciálního </a:t>
            </a:r>
            <a:br>
              <a:rPr lang="cs-CZ"/>
            </a:br>
            <a:r>
              <a:rPr lang="cs-CZ"/>
              <a:t>  růstu/redukce populace pomocí LRT s 1 stupněm volnosti</a:t>
            </a:r>
            <a:br>
              <a:rPr lang="cs-CZ"/>
            </a:br>
            <a:endParaRPr lang="cs-CZ"/>
          </a:p>
          <a:p>
            <a:r>
              <a:rPr lang="cs-CZ"/>
              <a:t>program Fluctuate:</a:t>
            </a:r>
            <a:br>
              <a:rPr lang="cs-CZ"/>
            </a:br>
            <a:endParaRPr lang="cs-CZ"/>
          </a:p>
          <a:p>
            <a:r>
              <a:rPr lang="cs-CZ"/>
              <a:t>parametr růstu </a:t>
            </a:r>
            <a:r>
              <a:rPr lang="cs-CZ" i="1"/>
              <a:t>g</a:t>
            </a:r>
            <a:r>
              <a:rPr lang="cs-CZ"/>
              <a:t/>
            </a:r>
            <a:br>
              <a:rPr lang="cs-CZ"/>
            </a:br>
            <a:endParaRPr lang="cs-CZ"/>
          </a:p>
          <a:p>
            <a:r>
              <a:rPr lang="cs-CZ"/>
              <a:t>ML i BA přístup</a:t>
            </a:r>
            <a:endParaRPr lang="cs-CZ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LTT"/>
          <p:cNvPicPr>
            <a:picLocks noChangeAspect="1" noChangeArrowheads="1"/>
          </p:cNvPicPr>
          <p:nvPr/>
        </p:nvPicPr>
        <p:blipFill>
          <a:blip r:embed="rId2" cstate="print"/>
          <a:srcRect b="46573"/>
          <a:stretch>
            <a:fillRect/>
          </a:stretch>
        </p:blipFill>
        <p:spPr bwMode="auto">
          <a:xfrm>
            <a:off x="515938" y="987425"/>
            <a:ext cx="4068762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6" descr="LTT"/>
          <p:cNvPicPr>
            <a:picLocks noChangeAspect="1" noChangeArrowheads="1"/>
          </p:cNvPicPr>
          <p:nvPr/>
        </p:nvPicPr>
        <p:blipFill>
          <a:blip r:embed="rId2" cstate="print"/>
          <a:srcRect t="62022"/>
          <a:stretch>
            <a:fillRect/>
          </a:stretch>
        </p:blipFill>
        <p:spPr bwMode="auto">
          <a:xfrm>
            <a:off x="4332288" y="1487488"/>
            <a:ext cx="42894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AutoShape 7"/>
          <p:cNvSpPr>
            <a:spLocks noChangeArrowheads="1"/>
          </p:cNvSpPr>
          <p:nvPr/>
        </p:nvSpPr>
        <p:spPr bwMode="auto">
          <a:xfrm>
            <a:off x="7199313" y="3459163"/>
            <a:ext cx="1571625" cy="625475"/>
          </a:xfrm>
          <a:prstGeom prst="wedgeRectCallout">
            <a:avLst>
              <a:gd name="adj1" fmla="val -87069"/>
              <a:gd name="adj2" fmla="val -15406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stabilní populace</a:t>
            </a:r>
          </a:p>
        </p:txBody>
      </p:sp>
      <p:sp>
        <p:nvSpPr>
          <p:cNvPr id="37893" name="AutoShape 8"/>
          <p:cNvSpPr>
            <a:spLocks noChangeArrowheads="1"/>
          </p:cNvSpPr>
          <p:nvPr/>
        </p:nvSpPr>
        <p:spPr bwMode="auto">
          <a:xfrm>
            <a:off x="4518025" y="1217613"/>
            <a:ext cx="1970088" cy="625475"/>
          </a:xfrm>
          <a:prstGeom prst="wedgeRectCallout">
            <a:avLst>
              <a:gd name="adj1" fmla="val 32352"/>
              <a:gd name="adj2" fmla="val 10736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exponenciálně rostoucí populace</a:t>
            </a:r>
          </a:p>
        </p:txBody>
      </p:sp>
      <p:sp>
        <p:nvSpPr>
          <p:cNvPr id="37894" name="Text Box 9"/>
          <p:cNvSpPr txBox="1">
            <a:spLocks noChangeArrowheads="1"/>
          </p:cNvSpPr>
          <p:nvPr/>
        </p:nvSpPr>
        <p:spPr bwMode="auto">
          <a:xfrm>
            <a:off x="515938" y="4441825"/>
            <a:ext cx="44513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rozložení genealogických linií v čase</a:t>
            </a:r>
            <a:br>
              <a:rPr lang="cs-CZ"/>
            </a:br>
            <a:endParaRPr lang="cs-CZ"/>
          </a:p>
          <a:p>
            <a:r>
              <a:rPr lang="cs-CZ"/>
              <a:t>BSP vychází z tohoto postupu</a:t>
            </a:r>
            <a:br>
              <a:rPr lang="cs-CZ"/>
            </a:br>
            <a:endParaRPr lang="cs-CZ"/>
          </a:p>
          <a:p>
            <a:r>
              <a:rPr lang="cs-CZ"/>
              <a:t>programy BEAST a Tracer</a:t>
            </a:r>
          </a:p>
        </p:txBody>
      </p:sp>
      <p:sp>
        <p:nvSpPr>
          <p:cNvPr id="37895" name="Text Box 2"/>
          <p:cNvSpPr txBox="1">
            <a:spLocks noChangeArrowheads="1"/>
          </p:cNvSpPr>
          <p:nvPr/>
        </p:nvSpPr>
        <p:spPr bwMode="auto">
          <a:xfrm>
            <a:off x="552450" y="290513"/>
            <a:ext cx="8026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60000"/>
                </a:solidFill>
              </a:rPr>
              <a:t>4. </a:t>
            </a:r>
            <a:r>
              <a:rPr lang="en-US" b="1">
                <a:solidFill>
                  <a:srgbClr val="E60000"/>
                </a:solidFill>
              </a:rPr>
              <a:t>Bayesovsk</a:t>
            </a:r>
            <a:r>
              <a:rPr lang="cs-CZ" b="1">
                <a:solidFill>
                  <a:srgbClr val="E60000"/>
                </a:solidFill>
              </a:rPr>
              <a:t>ý panoramatický graf = Bayesian Skyline Plot (BSP)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7" descr="10.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8650" y="436563"/>
            <a:ext cx="3114675" cy="627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552450" y="290513"/>
            <a:ext cx="44592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60000"/>
                </a:solidFill>
              </a:rPr>
              <a:t>4. </a:t>
            </a:r>
            <a:r>
              <a:rPr lang="en-US" b="1">
                <a:solidFill>
                  <a:srgbClr val="E60000"/>
                </a:solidFill>
              </a:rPr>
              <a:t>Bayesovsk</a:t>
            </a:r>
            <a:r>
              <a:rPr lang="cs-CZ" b="1">
                <a:solidFill>
                  <a:srgbClr val="E60000"/>
                </a:solidFill>
              </a:rPr>
              <a:t>ý panoramatický graf </a:t>
            </a:r>
            <a:br>
              <a:rPr lang="cs-CZ" b="1">
                <a:solidFill>
                  <a:srgbClr val="E60000"/>
                </a:solidFill>
              </a:rPr>
            </a:br>
            <a:r>
              <a:rPr lang="cs-CZ" b="1">
                <a:solidFill>
                  <a:srgbClr val="E60000"/>
                </a:solidFill>
              </a:rPr>
              <a:t>    = Bayesian Skyline Plot (BSP)</a:t>
            </a:r>
          </a:p>
        </p:txBody>
      </p:sp>
      <p:sp>
        <p:nvSpPr>
          <p:cNvPr id="38916" name="Text Box 9"/>
          <p:cNvSpPr txBox="1">
            <a:spLocks noChangeArrowheads="1"/>
          </p:cNvSpPr>
          <p:nvPr/>
        </p:nvSpPr>
        <p:spPr bwMode="auto">
          <a:xfrm>
            <a:off x="515938" y="4441825"/>
            <a:ext cx="445135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rozložení genealogických linií v čase</a:t>
            </a:r>
            <a:br>
              <a:rPr lang="cs-CZ"/>
            </a:br>
            <a:endParaRPr lang="cs-CZ"/>
          </a:p>
          <a:p>
            <a:r>
              <a:rPr lang="cs-CZ"/>
              <a:t>BSP vychází z tohoto postupu</a:t>
            </a:r>
            <a:br>
              <a:rPr lang="cs-CZ"/>
            </a:br>
            <a:endParaRPr lang="cs-CZ"/>
          </a:p>
          <a:p>
            <a:r>
              <a:rPr lang="cs-CZ"/>
              <a:t>programy BEAST a Tracer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10.jpg"/>
          <p:cNvPicPr>
            <a:picLocks noChangeAspect="1"/>
          </p:cNvPicPr>
          <p:nvPr/>
        </p:nvPicPr>
        <p:blipFill>
          <a:blip r:embed="rId2" cstate="print"/>
          <a:srcRect t="31479"/>
          <a:stretch>
            <a:fillRect/>
          </a:stretch>
        </p:blipFill>
        <p:spPr bwMode="auto">
          <a:xfrm>
            <a:off x="2863850" y="2554288"/>
            <a:ext cx="3260725" cy="4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ovéPole 5"/>
          <p:cNvSpPr txBox="1">
            <a:spLocks noChangeArrowheads="1"/>
          </p:cNvSpPr>
          <p:nvPr/>
        </p:nvSpPr>
        <p:spPr bwMode="auto">
          <a:xfrm>
            <a:off x="6391275" y="1773238"/>
            <a:ext cx="1352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solidFill>
                  <a:srgbClr val="003399"/>
                </a:solidFill>
                <a:cs typeface="Arial" charset="0"/>
              </a:rPr>
              <a:t>domesticus</a:t>
            </a:r>
          </a:p>
        </p:txBody>
      </p:sp>
      <p:sp>
        <p:nvSpPr>
          <p:cNvPr id="39940" name="TextovéPole 6"/>
          <p:cNvSpPr txBox="1">
            <a:spLocks noChangeArrowheads="1"/>
          </p:cNvSpPr>
          <p:nvPr/>
        </p:nvSpPr>
        <p:spPr bwMode="auto">
          <a:xfrm>
            <a:off x="6391275" y="3716338"/>
            <a:ext cx="2327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solidFill>
                  <a:srgbClr val="003399"/>
                </a:solidFill>
                <a:cs typeface="Arial" charset="0"/>
              </a:rPr>
              <a:t>domesticus</a:t>
            </a:r>
            <a:r>
              <a:rPr lang="cs-CZ">
                <a:solidFill>
                  <a:srgbClr val="003399"/>
                </a:solidFill>
                <a:cs typeface="Arial" charset="0"/>
              </a:rPr>
              <a:t> - Evropa</a:t>
            </a:r>
            <a:endParaRPr lang="cs-CZ" i="1">
              <a:solidFill>
                <a:srgbClr val="003399"/>
              </a:solidFill>
              <a:cs typeface="Arial" charset="0"/>
            </a:endParaRPr>
          </a:p>
        </p:txBody>
      </p:sp>
      <p:sp>
        <p:nvSpPr>
          <p:cNvPr id="39941" name="TextovéPole 7"/>
          <p:cNvSpPr txBox="1">
            <a:spLocks noChangeArrowheads="1"/>
          </p:cNvSpPr>
          <p:nvPr/>
        </p:nvSpPr>
        <p:spPr bwMode="auto">
          <a:xfrm>
            <a:off x="6391275" y="5661025"/>
            <a:ext cx="209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>
                <a:solidFill>
                  <a:srgbClr val="003399"/>
                </a:solidFill>
                <a:cs typeface="Arial" charset="0"/>
              </a:rPr>
              <a:t>musculus</a:t>
            </a:r>
            <a:r>
              <a:rPr lang="cs-CZ">
                <a:solidFill>
                  <a:srgbClr val="003399"/>
                </a:solidFill>
                <a:cs typeface="Arial" charset="0"/>
              </a:rPr>
              <a:t> - Evropa</a:t>
            </a:r>
            <a:endParaRPr lang="cs-CZ" i="1">
              <a:solidFill>
                <a:srgbClr val="003399"/>
              </a:solidFill>
              <a:cs typeface="Arial" charset="0"/>
            </a:endParaRPr>
          </a:p>
        </p:txBody>
      </p:sp>
      <p:sp>
        <p:nvSpPr>
          <p:cNvPr id="10" name="Zaoblený obdélníkový popisek 9"/>
          <p:cNvSpPr/>
          <p:nvPr/>
        </p:nvSpPr>
        <p:spPr>
          <a:xfrm>
            <a:off x="6535738" y="2708275"/>
            <a:ext cx="2232025" cy="433388"/>
          </a:xfrm>
          <a:prstGeom prst="wedgeRoundRectCallout">
            <a:avLst>
              <a:gd name="adj1" fmla="val -115918"/>
              <a:gd name="adj2" fmla="val 157853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dirty="0">
                <a:solidFill>
                  <a:schemeClr val="tx1"/>
                </a:solidFill>
                <a:cs typeface="Arial" pitchFamily="34" charset="0"/>
              </a:rPr>
              <a:t>původ mimo Evropu</a:t>
            </a:r>
          </a:p>
        </p:txBody>
      </p:sp>
      <p:sp>
        <p:nvSpPr>
          <p:cNvPr id="11" name="Zaoblený obdélníkový popisek 10"/>
          <p:cNvSpPr/>
          <p:nvPr/>
        </p:nvSpPr>
        <p:spPr>
          <a:xfrm>
            <a:off x="487363" y="2060575"/>
            <a:ext cx="2303462" cy="431800"/>
          </a:xfrm>
          <a:prstGeom prst="wedgeRoundRectCallout">
            <a:avLst>
              <a:gd name="adj1" fmla="val 79464"/>
              <a:gd name="adj2" fmla="val 221839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dirty="0">
                <a:solidFill>
                  <a:schemeClr val="tx1"/>
                </a:solidFill>
                <a:cs typeface="Arial" pitchFamily="34" charset="0"/>
              </a:rPr>
              <a:t>expanze do Evropy</a:t>
            </a:r>
          </a:p>
        </p:txBody>
      </p:sp>
      <p:sp>
        <p:nvSpPr>
          <p:cNvPr id="12" name="Zaoblený obdélníkový popisek 11"/>
          <p:cNvSpPr/>
          <p:nvPr/>
        </p:nvSpPr>
        <p:spPr>
          <a:xfrm>
            <a:off x="5900738" y="4775200"/>
            <a:ext cx="2232025" cy="433388"/>
          </a:xfrm>
          <a:prstGeom prst="wedgeRoundRectCallout">
            <a:avLst>
              <a:gd name="adj1" fmla="val -113060"/>
              <a:gd name="adj2" fmla="val 155392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dirty="0">
                <a:solidFill>
                  <a:schemeClr val="tx1"/>
                </a:solidFill>
                <a:cs typeface="Arial" pitchFamily="34" charset="0"/>
              </a:rPr>
              <a:t>původ mimo Evropu</a:t>
            </a:r>
          </a:p>
        </p:txBody>
      </p:sp>
      <p:sp>
        <p:nvSpPr>
          <p:cNvPr id="13" name="Zaoblený obdélníkový popisek 12"/>
          <p:cNvSpPr/>
          <p:nvPr/>
        </p:nvSpPr>
        <p:spPr>
          <a:xfrm>
            <a:off x="631825" y="4149725"/>
            <a:ext cx="2303463" cy="431800"/>
          </a:xfrm>
          <a:prstGeom prst="wedgeRoundRectCallout">
            <a:avLst>
              <a:gd name="adj1" fmla="val 79464"/>
              <a:gd name="adj2" fmla="val 221839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dirty="0">
                <a:solidFill>
                  <a:schemeClr val="tx1"/>
                </a:solidFill>
                <a:cs typeface="Arial" pitchFamily="34" charset="0"/>
              </a:rPr>
              <a:t>expanze do Evropy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95288" y="188913"/>
            <a:ext cx="3656012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DE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Myší kolonizace Evropy</a:t>
            </a:r>
          </a:p>
        </p:txBody>
      </p:sp>
      <p:pic>
        <p:nvPicPr>
          <p:cNvPr id="39947" name="Obrázek 14" descr="10.jpg"/>
          <p:cNvPicPr>
            <a:picLocks noChangeAspect="1"/>
          </p:cNvPicPr>
          <p:nvPr/>
        </p:nvPicPr>
        <p:blipFill>
          <a:blip r:embed="rId2" cstate="print"/>
          <a:srcRect b="67310"/>
          <a:stretch>
            <a:fillRect/>
          </a:stretch>
        </p:blipFill>
        <p:spPr bwMode="auto">
          <a:xfrm>
            <a:off x="2863850" y="692150"/>
            <a:ext cx="326072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bdélník 15"/>
          <p:cNvSpPr/>
          <p:nvPr/>
        </p:nvSpPr>
        <p:spPr>
          <a:xfrm>
            <a:off x="3625850" y="2701925"/>
            <a:ext cx="169863" cy="3552825"/>
          </a:xfrm>
          <a:prstGeom prst="rect">
            <a:avLst/>
          </a:prstGeom>
          <a:solidFill>
            <a:srgbClr val="B2B2B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kat_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836613"/>
            <a:ext cx="36353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403225" y="0"/>
            <a:ext cx="8229600" cy="1143000"/>
          </a:xfrm>
        </p:spPr>
        <p:txBody>
          <a:bodyPr/>
          <a:lstStyle/>
          <a:p>
            <a:pPr eaLnBrk="1" hangingPunct="1"/>
            <a:r>
              <a:rPr lang="cs-CZ" sz="2800" b="1" smtClean="0">
                <a:solidFill>
                  <a:srgbClr val="E60000"/>
                </a:solidFill>
              </a:rPr>
              <a:t>Možné výsledky fylogeografických studií</a:t>
            </a:r>
            <a:r>
              <a:rPr lang="cs-CZ" sz="3600" smtClean="0">
                <a:solidFill>
                  <a:srgbClr val="E60000"/>
                </a:solidFill>
              </a:rPr>
              <a:t/>
            </a:r>
            <a:br>
              <a:rPr lang="cs-CZ" sz="3600" smtClean="0">
                <a:solidFill>
                  <a:srgbClr val="E60000"/>
                </a:solidFill>
              </a:rPr>
            </a:br>
            <a:r>
              <a:rPr lang="cs-CZ" sz="2400" smtClean="0">
                <a:solidFill>
                  <a:schemeClr val="accent2"/>
                </a:solidFill>
              </a:rPr>
              <a:t>(Avise 2000)</a:t>
            </a:r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5288" y="1047750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400" b="1" smtClean="0">
                <a:solidFill>
                  <a:srgbClr val="E60000"/>
                </a:solidFill>
              </a:rPr>
              <a:t>Kategorie I:</a:t>
            </a: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cs-CZ" sz="2000" smtClean="0"/>
              <a:t>zřetelně odděleníé alopatrické linie</a:t>
            </a: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cs-CZ" sz="2000" smtClean="0"/>
              <a:t>bariéry toku genů nebo nízká disperze</a:t>
            </a: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cs-CZ" sz="2000" smtClean="0"/>
              <a:t>rozdíly díky sortování linií nebo akumulaci</a:t>
            </a:r>
            <a:br>
              <a:rPr lang="cs-CZ" sz="2000" smtClean="0"/>
            </a:br>
            <a:r>
              <a:rPr lang="cs-CZ" sz="2000" smtClean="0"/>
              <a:t>nových mutací</a:t>
            </a:r>
            <a:endParaRPr lang="cs-CZ" smtClean="0"/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1289050" y="5329238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/>
              <a:t>Apteryx australis</a:t>
            </a:r>
          </a:p>
        </p:txBody>
      </p:sp>
      <p:pic>
        <p:nvPicPr>
          <p:cNvPr id="40966" name="Picture 8" descr="Image1 (3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9213" y="2897188"/>
            <a:ext cx="4637087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10" descr="Kiwi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3343275"/>
            <a:ext cx="30575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AutoShape 1"/>
          <p:cNvSpPr>
            <a:spLocks/>
          </p:cNvSpPr>
          <p:nvPr/>
        </p:nvSpPr>
        <p:spPr bwMode="auto">
          <a:xfrm>
            <a:off x="2103438" y="390525"/>
            <a:ext cx="4957762" cy="37211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21600"/>
                </a:moveTo>
                <a:lnTo>
                  <a:pt x="5292" y="15544"/>
                </a:lnTo>
                <a:lnTo>
                  <a:pt x="9723" y="0"/>
                </a:lnTo>
                <a:lnTo>
                  <a:pt x="15754" y="53"/>
                </a:lnTo>
                <a:lnTo>
                  <a:pt x="14277" y="8076"/>
                </a:lnTo>
                <a:lnTo>
                  <a:pt x="21600" y="21600"/>
                </a:lnTo>
                <a:lnTo>
                  <a:pt x="15998" y="21600"/>
                </a:lnTo>
                <a:lnTo>
                  <a:pt x="12185" y="11781"/>
                </a:lnTo>
                <a:lnTo>
                  <a:pt x="10831" y="15567"/>
                </a:lnTo>
                <a:lnTo>
                  <a:pt x="13231" y="21600"/>
                </a:lnTo>
                <a:lnTo>
                  <a:pt x="9108" y="21600"/>
                </a:lnTo>
                <a:lnTo>
                  <a:pt x="7754" y="16602"/>
                </a:lnTo>
                <a:lnTo>
                  <a:pt x="4431" y="21600"/>
                </a:lnTo>
                <a:lnTo>
                  <a:pt x="0" y="21600"/>
                </a:lnTo>
                <a:close/>
                <a:moveTo>
                  <a:pt x="0" y="21600"/>
                </a:moveTo>
              </a:path>
            </a:pathLst>
          </a:custGeom>
          <a:gradFill rotWithShape="0">
            <a:gsLst>
              <a:gs pos="0">
                <a:srgbClr val="E8741C"/>
              </a:gs>
              <a:gs pos="100000">
                <a:srgbClr val="5F3D21"/>
              </a:gs>
            </a:gsLst>
            <a:lin ang="5400000" scaled="1"/>
          </a:gradFill>
          <a:ln w="12700">
            <a:solidFill>
              <a:srgbClr val="4B4B4B"/>
            </a:solidFill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/>
          <a:lstStyle/>
          <a:p>
            <a:pPr algn="ctr">
              <a:defRPr/>
            </a:pPr>
            <a:endParaRPr lang="en-GB" sz="3600">
              <a:solidFill>
                <a:srgbClr val="48433E"/>
              </a:solidFill>
              <a:latin typeface="Bradley Hand ITC TT-Bold" charset="0"/>
              <a:ea typeface="ヒラギノ明朝 ProN W6" charset="-128"/>
              <a:sym typeface="Bradley Hand ITC TT-Bold" charset="0"/>
            </a:endParaRP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 rot="10800000">
            <a:off x="5018088" y="2101850"/>
            <a:ext cx="1471612" cy="21082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H="1">
            <a:off x="5038725" y="368300"/>
            <a:ext cx="3175" cy="178911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rot="10800000" flipH="1">
            <a:off x="2368550" y="2708275"/>
            <a:ext cx="1503363" cy="151923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rot="10800000" flipH="1">
            <a:off x="3843338" y="663575"/>
            <a:ext cx="1182687" cy="20701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rot="10800000">
            <a:off x="4087813" y="2838450"/>
            <a:ext cx="693737" cy="1368425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H="1">
            <a:off x="4098925" y="1806575"/>
            <a:ext cx="919163" cy="1052513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0249" name="Picture 19" descr="LF1ca4e9_Kopie_Paroubek_03a"/>
          <p:cNvPicPr>
            <a:picLocks noChangeAspect="1" noChangeArrowheads="1"/>
          </p:cNvPicPr>
          <p:nvPr/>
        </p:nvPicPr>
        <p:blipFill>
          <a:blip r:embed="rId3" cstate="print"/>
          <a:srcRect l="7042" t="5092" r="40375" b="19238"/>
          <a:stretch>
            <a:fillRect/>
          </a:stretch>
        </p:blipFill>
        <p:spPr bwMode="auto">
          <a:xfrm>
            <a:off x="3929063" y="4351338"/>
            <a:ext cx="1814512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21" descr="d6aa2ff3-f2e2-4053-80b1-6293c3dd033.jpg Chimp with Cracker image by Gypsy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3825" y="4351338"/>
            <a:ext cx="1962150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23" descr="File:Male silverback Gorill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05500" y="4333875"/>
            <a:ext cx="20161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2" name="Text Box 24"/>
          <p:cNvSpPr txBox="1">
            <a:spLocks noChangeArrowheads="1"/>
          </p:cNvSpPr>
          <p:nvPr/>
        </p:nvSpPr>
        <p:spPr bwMode="auto">
          <a:xfrm>
            <a:off x="536575" y="387350"/>
            <a:ext cx="345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60000"/>
                </a:solidFill>
              </a:rPr>
              <a:t>Species trees </a:t>
            </a:r>
            <a:r>
              <a:rPr lang="cs-CZ" i="1">
                <a:solidFill>
                  <a:srgbClr val="E60000"/>
                </a:solidFill>
              </a:rPr>
              <a:t>vs</a:t>
            </a:r>
            <a:r>
              <a:rPr lang="cs-CZ">
                <a:solidFill>
                  <a:srgbClr val="E60000"/>
                </a:solidFill>
              </a:rPr>
              <a:t>. gene trees:</a:t>
            </a:r>
          </a:p>
        </p:txBody>
      </p:sp>
      <p:sp>
        <p:nvSpPr>
          <p:cNvPr id="10253" name="AutoShape 25"/>
          <p:cNvSpPr>
            <a:spLocks noChangeArrowheads="1"/>
          </p:cNvSpPr>
          <p:nvPr/>
        </p:nvSpPr>
        <p:spPr bwMode="auto">
          <a:xfrm>
            <a:off x="6772275" y="784225"/>
            <a:ext cx="1109663" cy="417513"/>
          </a:xfrm>
          <a:prstGeom prst="wedgeRectCallout">
            <a:avLst>
              <a:gd name="adj1" fmla="val -197639"/>
              <a:gd name="adj2" fmla="val -779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gen 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kat_I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9050" y="2636838"/>
            <a:ext cx="548798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438" y="519113"/>
            <a:ext cx="8229600" cy="15843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400" b="1" smtClean="0">
                <a:solidFill>
                  <a:srgbClr val="E60000"/>
                </a:solidFill>
              </a:rPr>
              <a:t>Kategorie II:</a:t>
            </a:r>
            <a:r>
              <a:rPr lang="cs-CZ" sz="2400" b="1" smtClean="0">
                <a:solidFill>
                  <a:srgbClr val="F00000"/>
                </a:solidFill>
              </a:rPr>
              <a:t/>
            </a:r>
            <a:br>
              <a:rPr lang="cs-CZ" sz="2400" b="1" smtClean="0">
                <a:solidFill>
                  <a:srgbClr val="F00000"/>
                </a:solidFill>
              </a:rPr>
            </a:br>
            <a:endParaRPr lang="cs-CZ" sz="2400" b="1" smtClean="0">
              <a:solidFill>
                <a:srgbClr val="F00000"/>
              </a:solidFill>
            </a:endParaRPr>
          </a:p>
          <a:p>
            <a:pPr eaLnBrk="1" hangingPunct="1">
              <a:buFontTx/>
              <a:buNone/>
            </a:pPr>
            <a:r>
              <a:rPr lang="cs-CZ" sz="2000" smtClean="0"/>
              <a:t>sympatrické, ale jasně hluboce oddělené linie </a:t>
            </a:r>
            <a:r>
              <a:rPr lang="cs-CZ" sz="2000" smtClean="0">
                <a:sym typeface="Symbol" pitchFamily="18" charset="2"/>
              </a:rPr>
              <a:t> </a:t>
            </a:r>
            <a:r>
              <a:rPr lang="cs-CZ" sz="2000" smtClean="0"/>
              <a:t>sekundární kontakt dříve oddělených populací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2438" y="357188"/>
            <a:ext cx="8229600" cy="42799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400" b="1" smtClean="0">
                <a:solidFill>
                  <a:srgbClr val="E60000"/>
                </a:solidFill>
              </a:rPr>
              <a:t>Kategorie III:</a:t>
            </a:r>
            <a:r>
              <a:rPr lang="cs-CZ" sz="2400" b="1" smtClean="0">
                <a:solidFill>
                  <a:srgbClr val="F00000"/>
                </a:solidFill>
              </a:rPr>
              <a:t/>
            </a:r>
            <a:br>
              <a:rPr lang="cs-CZ" sz="2400" b="1" smtClean="0">
                <a:solidFill>
                  <a:srgbClr val="F00000"/>
                </a:solidFill>
              </a:rPr>
            </a:br>
            <a:endParaRPr lang="cs-CZ" sz="2400" b="1" smtClean="0">
              <a:solidFill>
                <a:srgbClr val="F00000"/>
              </a:solidFill>
            </a:endParaRP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cs-CZ" sz="2000" smtClean="0"/>
              <a:t>alopatrické, málo oddělené linie</a:t>
            </a: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cs-CZ" sz="2000" smtClean="0"/>
              <a:t>blízce příbuzné ale geograficky lokalizované haplotypy</a:t>
            </a: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cs-CZ" sz="2000" smtClean="0"/>
              <a:t>populace v nedávném historickém kontaktu</a:t>
            </a:r>
          </a:p>
          <a:p>
            <a:pPr eaLnBrk="1" hangingPunct="1">
              <a:buFontTx/>
              <a:buNone/>
            </a:pPr>
            <a:r>
              <a:rPr lang="cs-CZ" sz="2000" smtClean="0"/>
              <a:t>ale: tok genů dostatečně nízký </a:t>
            </a:r>
            <a:br>
              <a:rPr lang="cs-CZ" sz="2000" smtClean="0"/>
            </a:br>
            <a:r>
              <a:rPr lang="cs-CZ" sz="2000" smtClean="0">
                <a:cs typeface="Arial" charset="0"/>
              </a:rPr>
              <a:t>→ drift a „lineage sorting“ → divergence populací</a:t>
            </a:r>
            <a:br>
              <a:rPr lang="cs-CZ" sz="2000" smtClean="0">
                <a:cs typeface="Arial" charset="0"/>
              </a:rPr>
            </a:br>
            <a:endParaRPr lang="cs-CZ" sz="2000" smtClean="0">
              <a:cs typeface="Arial" charset="0"/>
            </a:endParaRP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cs-CZ" sz="2000" smtClean="0">
                <a:cs typeface="Arial" charset="0"/>
              </a:rPr>
              <a:t>často:</a:t>
            </a:r>
          </a:p>
          <a:p>
            <a:pPr lvl="1" eaLnBrk="1" hangingPunct="1"/>
            <a:r>
              <a:rPr lang="cs-CZ" sz="1800" smtClean="0">
                <a:cs typeface="Arial" charset="0"/>
              </a:rPr>
              <a:t>na větší škále Kategorie I</a:t>
            </a:r>
          </a:p>
          <a:p>
            <a:pPr lvl="1" eaLnBrk="1" hangingPunct="1"/>
            <a:r>
              <a:rPr lang="cs-CZ" sz="1800" smtClean="0">
                <a:cs typeface="Arial" charset="0"/>
              </a:rPr>
              <a:t>na menší škále Kategorie III</a:t>
            </a:r>
            <a:endParaRPr lang="cs-CZ" sz="2000" smtClean="0">
              <a:cs typeface="Arial" charset="0"/>
            </a:endParaRPr>
          </a:p>
          <a:p>
            <a:pPr eaLnBrk="1" hangingPunct="1"/>
            <a:endParaRPr lang="cs-CZ" sz="2000" smtClean="0"/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 cstate="print"/>
          <a:srcRect r="25946"/>
          <a:stretch>
            <a:fillRect/>
          </a:stretch>
        </p:blipFill>
        <p:spPr bwMode="auto">
          <a:xfrm>
            <a:off x="5356225" y="3216275"/>
            <a:ext cx="3579813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7200" y="4711700"/>
            <a:ext cx="2170113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452438" y="5321300"/>
            <a:ext cx="2390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př.: </a:t>
            </a:r>
            <a:r>
              <a:rPr lang="cs-CZ" i="1"/>
              <a:t>Geomys pinetis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2438" y="293688"/>
            <a:ext cx="8229600" cy="23749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400" b="1" smtClean="0">
                <a:solidFill>
                  <a:srgbClr val="E60000"/>
                </a:solidFill>
              </a:rPr>
              <a:t>Kategorie IV:</a:t>
            </a:r>
            <a:r>
              <a:rPr lang="cs-CZ" sz="2400" b="1" smtClean="0">
                <a:solidFill>
                  <a:srgbClr val="F00000"/>
                </a:solidFill>
              </a:rPr>
              <a:t/>
            </a:r>
            <a:br>
              <a:rPr lang="cs-CZ" sz="2400" b="1" smtClean="0">
                <a:solidFill>
                  <a:srgbClr val="F00000"/>
                </a:solidFill>
              </a:rPr>
            </a:br>
            <a:endParaRPr lang="cs-CZ" sz="2400" b="1" smtClean="0">
              <a:solidFill>
                <a:srgbClr val="F00000"/>
              </a:solidFill>
            </a:endParaRP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cs-CZ" sz="2000" smtClean="0"/>
              <a:t>sympatrické, málo oddělené linie</a:t>
            </a: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cs-CZ" sz="2000" smtClean="0"/>
              <a:t>silný tok genů</a:t>
            </a: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cs-CZ" sz="2000" smtClean="0"/>
              <a:t>absence geografických bariér nebo</a:t>
            </a: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cs-CZ" sz="2000" smtClean="0"/>
              <a:t>recentní expanze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38" y="3236913"/>
            <a:ext cx="54260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6156325" y="3429000"/>
            <a:ext cx="25971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/>
              <a:t>Anguilla rostrata</a:t>
            </a:r>
          </a:p>
          <a:p>
            <a:endParaRPr lang="cs-CZ" sz="1800"/>
          </a:p>
          <a:p>
            <a:r>
              <a:rPr lang="cs-CZ" sz="1800"/>
              <a:t>Náhodná disperze larev</a:t>
            </a:r>
          </a:p>
          <a:p>
            <a:endParaRPr lang="cs-CZ" sz="1800"/>
          </a:p>
          <a:p>
            <a:r>
              <a:rPr lang="cs-CZ" sz="1800"/>
              <a:t>Panmiktické agregace </a:t>
            </a:r>
            <a:br>
              <a:rPr lang="cs-CZ" sz="1800"/>
            </a:br>
            <a:r>
              <a:rPr lang="cs-CZ" sz="1800"/>
              <a:t>během tření</a:t>
            </a:r>
          </a:p>
          <a:p>
            <a:endParaRPr lang="cs-CZ" sz="1800"/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8588" y="387350"/>
            <a:ext cx="37433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2438" y="352425"/>
            <a:ext cx="8229600" cy="30146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400" b="1" smtClean="0">
                <a:solidFill>
                  <a:srgbClr val="E60000"/>
                </a:solidFill>
              </a:rPr>
              <a:t>Kategorie V:</a:t>
            </a:r>
            <a:r>
              <a:rPr lang="cs-CZ" sz="2400" b="1" smtClean="0">
                <a:solidFill>
                  <a:srgbClr val="F00000"/>
                </a:solidFill>
              </a:rPr>
              <a:t/>
            </a:r>
            <a:br>
              <a:rPr lang="cs-CZ" sz="2400" b="1" smtClean="0">
                <a:solidFill>
                  <a:srgbClr val="F00000"/>
                </a:solidFill>
              </a:rPr>
            </a:br>
            <a:endParaRPr lang="cs-CZ" sz="2400" b="1" smtClean="0">
              <a:solidFill>
                <a:srgbClr val="F00000"/>
              </a:solidFill>
            </a:endParaRP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cs-CZ" sz="2000" smtClean="0"/>
              <a:t>kombinace III a IV</a:t>
            </a: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cs-CZ" sz="2000" smtClean="0"/>
              <a:t>málo oddělené linie</a:t>
            </a: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cs-CZ" sz="2000" smtClean="0"/>
              <a:t>některé linie značně rozšířeny (zřejmě ancestrální), jiné (nové) geograficky omezeny</a:t>
            </a:r>
          </a:p>
          <a:p>
            <a:pPr eaLnBrk="1" hangingPunct="1">
              <a:spcAft>
                <a:spcPts val="600"/>
              </a:spcAft>
              <a:buFontTx/>
              <a:buNone/>
            </a:pPr>
            <a:r>
              <a:rPr lang="cs-CZ" sz="2000" smtClean="0"/>
              <a:t>jako vhodné znaky je nutné vybrat privátní haplotypy</a:t>
            </a:r>
          </a:p>
          <a:p>
            <a:pPr eaLnBrk="1" hangingPunct="1"/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362950" cy="1143000"/>
          </a:xfrm>
        </p:spPr>
        <p:txBody>
          <a:bodyPr/>
          <a:lstStyle/>
          <a:p>
            <a:pPr algn="l" eaLnBrk="1" hangingPunct="1"/>
            <a:r>
              <a:rPr lang="cs-CZ" sz="2400" smtClean="0"/>
              <a:t>Genealogické konkordance</a:t>
            </a:r>
            <a:br>
              <a:rPr lang="cs-CZ" sz="2400" smtClean="0"/>
            </a:br>
            <a:r>
              <a:rPr lang="cs-CZ" sz="2400" smtClean="0">
                <a:solidFill>
                  <a:schemeClr val="accent2"/>
                </a:solidFill>
              </a:rPr>
              <a:t>Ryby JV USA</a:t>
            </a:r>
          </a:p>
        </p:txBody>
      </p:sp>
      <p:pic>
        <p:nvPicPr>
          <p:cNvPr id="46083" name="Picture 3" descr="rybystr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213"/>
            <a:ext cx="434975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ryby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0"/>
            <a:ext cx="4846637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268413"/>
            <a:ext cx="93503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2924175"/>
            <a:ext cx="93503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6237288"/>
            <a:ext cx="9366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560888"/>
            <a:ext cx="936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950" y="5991225"/>
            <a:ext cx="13525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9925" y="3789363"/>
            <a:ext cx="1296988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80288" y="1773238"/>
            <a:ext cx="10334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484188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sz="3200" smtClean="0"/>
              <a:t>Genealogické </a:t>
            </a:r>
            <a:br>
              <a:rPr lang="cs-CZ" sz="3200" smtClean="0"/>
            </a:br>
            <a:r>
              <a:rPr lang="cs-CZ" sz="3200" smtClean="0"/>
              <a:t>konkordance</a:t>
            </a:r>
            <a:br>
              <a:rPr lang="cs-CZ" sz="3200" smtClean="0"/>
            </a:br>
            <a:r>
              <a:rPr lang="cs-CZ" sz="2400" smtClean="0">
                <a:solidFill>
                  <a:schemeClr val="accent2"/>
                </a:solidFill>
              </a:rPr>
              <a:t>(shody na různých úrovních)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438" y="2590800"/>
            <a:ext cx="4114800" cy="33575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000" smtClean="0"/>
              <a:t>Různé části sekvence genu</a:t>
            </a:r>
          </a:p>
          <a:p>
            <a:pPr eaLnBrk="1" hangingPunct="1"/>
            <a:endParaRPr lang="cs-CZ" sz="2000" smtClean="0"/>
          </a:p>
          <a:p>
            <a:pPr eaLnBrk="1" hangingPunct="1">
              <a:buFontTx/>
              <a:buNone/>
            </a:pPr>
            <a:r>
              <a:rPr lang="cs-CZ" sz="2000" smtClean="0"/>
              <a:t>Více sekvencí (genů) od stejného druhu</a:t>
            </a:r>
          </a:p>
          <a:p>
            <a:pPr eaLnBrk="1" hangingPunct="1"/>
            <a:endParaRPr lang="cs-CZ" sz="2000" smtClean="0"/>
          </a:p>
          <a:p>
            <a:pPr eaLnBrk="1" hangingPunct="1">
              <a:buFontTx/>
              <a:buNone/>
            </a:pPr>
            <a:r>
              <a:rPr lang="cs-CZ" sz="2000" smtClean="0"/>
              <a:t>Více druhů ve stejné oblasti</a:t>
            </a:r>
          </a:p>
          <a:p>
            <a:pPr eaLnBrk="1" hangingPunct="1"/>
            <a:endParaRPr lang="cs-CZ" sz="2000" smtClean="0"/>
          </a:p>
          <a:p>
            <a:pPr eaLnBrk="1" hangingPunct="1">
              <a:buFontTx/>
              <a:buNone/>
            </a:pPr>
            <a:r>
              <a:rPr lang="cs-CZ" sz="2000" smtClean="0"/>
              <a:t>Podpora biogeografických oblastí </a:t>
            </a:r>
            <a:br>
              <a:rPr lang="cs-CZ" sz="2000" smtClean="0"/>
            </a:br>
            <a:r>
              <a:rPr lang="cs-CZ" sz="2000" smtClean="0"/>
              <a:t>(více druhů, více oblastí)</a:t>
            </a:r>
          </a:p>
        </p:txBody>
      </p:sp>
      <p:pic>
        <p:nvPicPr>
          <p:cNvPr id="47108" name="Picture 4" descr="conc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9938" y="860425"/>
            <a:ext cx="4564062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5312"/>
          </a:xfrm>
        </p:spPr>
        <p:txBody>
          <a:bodyPr/>
          <a:lstStyle/>
          <a:p>
            <a:pPr eaLnBrk="1" hangingPunct="1"/>
            <a:r>
              <a:rPr lang="cs-CZ" sz="2400" b="1" smtClean="0">
                <a:solidFill>
                  <a:srgbClr val="E60000"/>
                </a:solidFill>
              </a:rPr>
              <a:t>Genetické důsledky ledových dob</a:t>
            </a:r>
          </a:p>
        </p:txBody>
      </p:sp>
      <p:pic>
        <p:nvPicPr>
          <p:cNvPr id="48131" name="Picture 4"/>
          <p:cNvPicPr>
            <a:picLocks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63963" y="2673350"/>
            <a:ext cx="4968875" cy="3292475"/>
          </a:xfrm>
          <a:noFill/>
        </p:spPr>
      </p:pic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4962525" y="5934075"/>
            <a:ext cx="245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/>
              <a:t>Chorthippus parallelus</a:t>
            </a:r>
          </a:p>
        </p:txBody>
      </p:sp>
      <p:sp>
        <p:nvSpPr>
          <p:cNvPr id="48133" name="Line 6"/>
          <p:cNvSpPr>
            <a:spLocks noChangeShapeType="1"/>
          </p:cNvSpPr>
          <p:nvPr/>
        </p:nvSpPr>
        <p:spPr bwMode="auto">
          <a:xfrm>
            <a:off x="5057775" y="3792538"/>
            <a:ext cx="360363" cy="287337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48134" name="Picture 7" descr="Chorthippus_parallelus_F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77100" y="1503363"/>
            <a:ext cx="1524000" cy="1009650"/>
          </a:xfrm>
          <a:noFill/>
        </p:spPr>
      </p:pic>
      <p:sp>
        <p:nvSpPr>
          <p:cNvPr id="481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2438" y="1073150"/>
            <a:ext cx="5335587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smtClean="0"/>
              <a:t>Refugia (iberské, apeninské, balkánské) </a:t>
            </a:r>
          </a:p>
          <a:p>
            <a:pPr eaLnBrk="1" hangingPunct="1">
              <a:lnSpc>
                <a:spcPct val="90000"/>
              </a:lnSpc>
            </a:pPr>
            <a:endParaRPr lang="cs-CZ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smtClean="0"/>
              <a:t>V refugiích malé populace relativně </a:t>
            </a:r>
            <a:br>
              <a:rPr lang="cs-CZ" sz="2000" smtClean="0"/>
            </a:br>
            <a:r>
              <a:rPr lang="cs-CZ" sz="2000" smtClean="0"/>
              <a:t>dlouhou dobu</a:t>
            </a:r>
          </a:p>
          <a:p>
            <a:pPr eaLnBrk="1" hangingPunct="1">
              <a:lnSpc>
                <a:spcPct val="90000"/>
              </a:lnSpc>
            </a:pPr>
            <a:endParaRPr lang="cs-CZ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smtClean="0"/>
              <a:t>Linneage sorting (případně mutace) </a:t>
            </a:r>
            <a:endParaRPr lang="cs-CZ" sz="20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cs-CZ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smtClean="0"/>
              <a:t>Následné šíření </a:t>
            </a:r>
            <a:r>
              <a:rPr lang="cs-CZ" sz="2000" smtClean="0">
                <a:cs typeface="Arial" charset="0"/>
              </a:rPr>
              <a:t>→ </a:t>
            </a:r>
            <a:br>
              <a:rPr lang="cs-CZ" sz="2000" smtClean="0">
                <a:cs typeface="Arial" charset="0"/>
              </a:rPr>
            </a:br>
            <a:r>
              <a:rPr lang="cs-CZ" sz="2000" smtClean="0">
                <a:cs typeface="Arial" charset="0"/>
              </a:rPr>
              <a:t>vnitrodruhové hybridní zóny</a:t>
            </a:r>
          </a:p>
          <a:p>
            <a:pPr eaLnBrk="1" hangingPunct="1">
              <a:lnSpc>
                <a:spcPct val="90000"/>
              </a:lnSpc>
            </a:pPr>
            <a:endParaRPr lang="cs-CZ" sz="2000" smtClean="0">
              <a:cs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smtClean="0">
                <a:cs typeface="Arial" charset="0"/>
              </a:rPr>
              <a:t>Ale některé druhy měly </a:t>
            </a:r>
            <a:br>
              <a:rPr lang="cs-CZ" sz="2000" smtClean="0">
                <a:cs typeface="Arial" charset="0"/>
              </a:rPr>
            </a:br>
            <a:r>
              <a:rPr lang="cs-CZ" sz="2000" smtClean="0">
                <a:cs typeface="Arial" charset="0"/>
              </a:rPr>
              <a:t>i severská refugia!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64"/>
          <p:cNvGrpSpPr>
            <a:grpSpLocks/>
          </p:cNvGrpSpPr>
          <p:nvPr/>
        </p:nvGrpSpPr>
        <p:grpSpPr bwMode="auto">
          <a:xfrm>
            <a:off x="646113" y="168275"/>
            <a:ext cx="7896225" cy="6505575"/>
            <a:chOff x="439" y="146"/>
            <a:chExt cx="4974" cy="4098"/>
          </a:xfrm>
        </p:grpSpPr>
        <p:sp>
          <p:nvSpPr>
            <p:cNvPr id="49155" name="Rectangle 65"/>
            <p:cNvSpPr>
              <a:spLocks noChangeArrowheads="1"/>
            </p:cNvSpPr>
            <p:nvPr/>
          </p:nvSpPr>
          <p:spPr bwMode="auto">
            <a:xfrm>
              <a:off x="439" y="146"/>
              <a:ext cx="4974" cy="40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49156" name="Group 66"/>
            <p:cNvGrpSpPr>
              <a:grpSpLocks/>
            </p:cNvGrpSpPr>
            <p:nvPr/>
          </p:nvGrpSpPr>
          <p:grpSpPr bwMode="auto">
            <a:xfrm>
              <a:off x="628" y="209"/>
              <a:ext cx="1761" cy="4030"/>
              <a:chOff x="628" y="209"/>
              <a:chExt cx="1761" cy="4030"/>
            </a:xfrm>
          </p:grpSpPr>
          <p:grpSp>
            <p:nvGrpSpPr>
              <p:cNvPr id="49181" name="Group 67"/>
              <p:cNvGrpSpPr>
                <a:grpSpLocks noChangeAspect="1"/>
              </p:cNvGrpSpPr>
              <p:nvPr/>
            </p:nvGrpSpPr>
            <p:grpSpPr bwMode="auto">
              <a:xfrm>
                <a:off x="628" y="604"/>
                <a:ext cx="1644" cy="600"/>
                <a:chOff x="532" y="449"/>
                <a:chExt cx="1864" cy="680"/>
              </a:xfrm>
            </p:grpSpPr>
            <p:sp>
              <p:nvSpPr>
                <p:cNvPr id="49209" name="Oval 68"/>
                <p:cNvSpPr>
                  <a:spLocks noChangeAspect="1" noChangeArrowheads="1"/>
                </p:cNvSpPr>
                <p:nvPr/>
              </p:nvSpPr>
              <p:spPr bwMode="auto">
                <a:xfrm>
                  <a:off x="1142" y="449"/>
                  <a:ext cx="680" cy="680"/>
                </a:xfrm>
                <a:prstGeom prst="ellipse">
                  <a:avLst/>
                </a:prstGeom>
                <a:solidFill>
                  <a:srgbClr val="FDEE7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49210" name="Oval 69"/>
                <p:cNvSpPr>
                  <a:spLocks noChangeAspect="1" noChangeArrowheads="1"/>
                </p:cNvSpPr>
                <p:nvPr/>
              </p:nvSpPr>
              <p:spPr bwMode="auto">
                <a:xfrm>
                  <a:off x="532" y="567"/>
                  <a:ext cx="443" cy="443"/>
                </a:xfrm>
                <a:prstGeom prst="ellipse">
                  <a:avLst/>
                </a:prstGeom>
                <a:solidFill>
                  <a:srgbClr val="FDEE7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49211" name="Oval 70"/>
                <p:cNvSpPr>
                  <a:spLocks noChangeAspect="1" noChangeArrowheads="1"/>
                </p:cNvSpPr>
                <p:nvPr/>
              </p:nvSpPr>
              <p:spPr bwMode="auto">
                <a:xfrm>
                  <a:off x="1953" y="567"/>
                  <a:ext cx="443" cy="443"/>
                </a:xfrm>
                <a:prstGeom prst="ellipse">
                  <a:avLst/>
                </a:prstGeom>
                <a:solidFill>
                  <a:srgbClr val="FDEE7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49182" name="Group 71"/>
              <p:cNvGrpSpPr>
                <a:grpSpLocks noChangeAspect="1"/>
              </p:cNvGrpSpPr>
              <p:nvPr/>
            </p:nvGrpSpPr>
            <p:grpSpPr bwMode="auto">
              <a:xfrm>
                <a:off x="628" y="1403"/>
                <a:ext cx="1644" cy="600"/>
                <a:chOff x="532" y="449"/>
                <a:chExt cx="1864" cy="680"/>
              </a:xfrm>
            </p:grpSpPr>
            <p:sp>
              <p:nvSpPr>
                <p:cNvPr id="49206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142" y="449"/>
                  <a:ext cx="680" cy="680"/>
                </a:xfrm>
                <a:prstGeom prst="ellipse">
                  <a:avLst/>
                </a:prstGeom>
                <a:solidFill>
                  <a:srgbClr val="FDEE7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49207" name="Oval 73"/>
                <p:cNvSpPr>
                  <a:spLocks noChangeAspect="1" noChangeArrowheads="1"/>
                </p:cNvSpPr>
                <p:nvPr/>
              </p:nvSpPr>
              <p:spPr bwMode="auto">
                <a:xfrm>
                  <a:off x="532" y="567"/>
                  <a:ext cx="443" cy="443"/>
                </a:xfrm>
                <a:prstGeom prst="ellipse">
                  <a:avLst/>
                </a:prstGeom>
                <a:solidFill>
                  <a:srgbClr val="FDEE7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49208" name="Oval 74"/>
                <p:cNvSpPr>
                  <a:spLocks noChangeAspect="1" noChangeArrowheads="1"/>
                </p:cNvSpPr>
                <p:nvPr/>
              </p:nvSpPr>
              <p:spPr bwMode="auto">
                <a:xfrm>
                  <a:off x="1953" y="567"/>
                  <a:ext cx="443" cy="443"/>
                </a:xfrm>
                <a:prstGeom prst="ellipse">
                  <a:avLst/>
                </a:prstGeom>
                <a:solidFill>
                  <a:srgbClr val="FDEE7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49183" name="Group 75"/>
              <p:cNvGrpSpPr>
                <a:grpSpLocks noChangeAspect="1"/>
              </p:cNvGrpSpPr>
              <p:nvPr/>
            </p:nvGrpSpPr>
            <p:grpSpPr bwMode="auto">
              <a:xfrm>
                <a:off x="628" y="2253"/>
                <a:ext cx="1644" cy="600"/>
                <a:chOff x="532" y="449"/>
                <a:chExt cx="1864" cy="680"/>
              </a:xfrm>
            </p:grpSpPr>
            <p:sp>
              <p:nvSpPr>
                <p:cNvPr id="49203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1142" y="449"/>
                  <a:ext cx="680" cy="680"/>
                </a:xfrm>
                <a:prstGeom prst="ellipse">
                  <a:avLst/>
                </a:prstGeom>
                <a:solidFill>
                  <a:srgbClr val="FDEE7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49204" name="Oval 77"/>
                <p:cNvSpPr>
                  <a:spLocks noChangeAspect="1" noChangeArrowheads="1"/>
                </p:cNvSpPr>
                <p:nvPr/>
              </p:nvSpPr>
              <p:spPr bwMode="auto">
                <a:xfrm>
                  <a:off x="532" y="567"/>
                  <a:ext cx="443" cy="443"/>
                </a:xfrm>
                <a:prstGeom prst="ellipse">
                  <a:avLst/>
                </a:prstGeom>
                <a:solidFill>
                  <a:srgbClr val="FDEE7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49205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1953" y="567"/>
                  <a:ext cx="443" cy="443"/>
                </a:xfrm>
                <a:prstGeom prst="ellipse">
                  <a:avLst/>
                </a:prstGeom>
                <a:solidFill>
                  <a:srgbClr val="FDEE7B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49184" name="Group 79"/>
              <p:cNvGrpSpPr>
                <a:grpSpLocks/>
              </p:cNvGrpSpPr>
              <p:nvPr/>
            </p:nvGrpSpPr>
            <p:grpSpPr bwMode="auto">
              <a:xfrm>
                <a:off x="777" y="3017"/>
                <a:ext cx="1435" cy="762"/>
                <a:chOff x="759" y="3145"/>
                <a:chExt cx="1435" cy="762"/>
              </a:xfrm>
            </p:grpSpPr>
            <p:sp>
              <p:nvSpPr>
                <p:cNvPr id="49199" name="Freeform 80"/>
                <p:cNvSpPr>
                  <a:spLocks/>
                </p:cNvSpPr>
                <p:nvPr/>
              </p:nvSpPr>
              <p:spPr bwMode="auto">
                <a:xfrm>
                  <a:off x="759" y="3145"/>
                  <a:ext cx="1435" cy="750"/>
                </a:xfrm>
                <a:custGeom>
                  <a:avLst/>
                  <a:gdLst>
                    <a:gd name="T0" fmla="*/ 0 w 1435"/>
                    <a:gd name="T1" fmla="*/ 750 h 750"/>
                    <a:gd name="T2" fmla="*/ 686 w 1435"/>
                    <a:gd name="T3" fmla="*/ 0 h 750"/>
                    <a:gd name="T4" fmla="*/ 1435 w 1435"/>
                    <a:gd name="T5" fmla="*/ 750 h 750"/>
                    <a:gd name="T6" fmla="*/ 0 60000 65536"/>
                    <a:gd name="T7" fmla="*/ 0 60000 65536"/>
                    <a:gd name="T8" fmla="*/ 0 60000 65536"/>
                    <a:gd name="T9" fmla="*/ 0 w 1435"/>
                    <a:gd name="T10" fmla="*/ 0 h 750"/>
                    <a:gd name="T11" fmla="*/ 1435 w 1435"/>
                    <a:gd name="T12" fmla="*/ 750 h 75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35" h="750">
                      <a:moveTo>
                        <a:pt x="0" y="750"/>
                      </a:moveTo>
                      <a:lnTo>
                        <a:pt x="686" y="0"/>
                      </a:lnTo>
                      <a:lnTo>
                        <a:pt x="1435" y="75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200" name="Line 81"/>
                <p:cNvSpPr>
                  <a:spLocks noChangeShapeType="1"/>
                </p:cNvSpPr>
                <p:nvPr/>
              </p:nvSpPr>
              <p:spPr bwMode="auto">
                <a:xfrm>
                  <a:off x="1152" y="3463"/>
                  <a:ext cx="367" cy="4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201" name="Freeform 82"/>
                <p:cNvSpPr>
                  <a:spLocks/>
                </p:cNvSpPr>
                <p:nvPr/>
              </p:nvSpPr>
              <p:spPr bwMode="auto">
                <a:xfrm>
                  <a:off x="1100" y="3646"/>
                  <a:ext cx="219" cy="261"/>
                </a:xfrm>
                <a:custGeom>
                  <a:avLst/>
                  <a:gdLst>
                    <a:gd name="T0" fmla="*/ 539 w 183"/>
                    <a:gd name="T1" fmla="*/ 0 h 213"/>
                    <a:gd name="T2" fmla="*/ 0 w 183"/>
                    <a:gd name="T3" fmla="*/ 721 h 213"/>
                    <a:gd name="T4" fmla="*/ 0 60000 65536"/>
                    <a:gd name="T5" fmla="*/ 0 60000 65536"/>
                    <a:gd name="T6" fmla="*/ 0 w 183"/>
                    <a:gd name="T7" fmla="*/ 0 h 213"/>
                    <a:gd name="T8" fmla="*/ 183 w 183"/>
                    <a:gd name="T9" fmla="*/ 213 h 21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83" h="213">
                      <a:moveTo>
                        <a:pt x="183" y="0"/>
                      </a:moveTo>
                      <a:lnTo>
                        <a:pt x="0" y="213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202" name="Freeform 83"/>
                <p:cNvSpPr>
                  <a:spLocks/>
                </p:cNvSpPr>
                <p:nvPr/>
              </p:nvSpPr>
              <p:spPr bwMode="auto">
                <a:xfrm>
                  <a:off x="1797" y="3687"/>
                  <a:ext cx="177" cy="216"/>
                </a:xfrm>
                <a:custGeom>
                  <a:avLst/>
                  <a:gdLst>
                    <a:gd name="T0" fmla="*/ 177 w 177"/>
                    <a:gd name="T1" fmla="*/ 0 h 216"/>
                    <a:gd name="T2" fmla="*/ 0 w 177"/>
                    <a:gd name="T3" fmla="*/ 216 h 216"/>
                    <a:gd name="T4" fmla="*/ 0 60000 65536"/>
                    <a:gd name="T5" fmla="*/ 0 60000 65536"/>
                    <a:gd name="T6" fmla="*/ 0 w 177"/>
                    <a:gd name="T7" fmla="*/ 0 h 216"/>
                    <a:gd name="T8" fmla="*/ 177 w 177"/>
                    <a:gd name="T9" fmla="*/ 216 h 21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77" h="216">
                      <a:moveTo>
                        <a:pt x="177" y="0"/>
                      </a:moveTo>
                      <a:lnTo>
                        <a:pt x="0" y="216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49185" name="Text Box 84"/>
              <p:cNvSpPr txBox="1">
                <a:spLocks noChangeArrowheads="1"/>
              </p:cNvSpPr>
              <p:nvPr/>
            </p:nvSpPr>
            <p:spPr bwMode="auto">
              <a:xfrm>
                <a:off x="665" y="3835"/>
                <a:ext cx="1724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b="1"/>
                  <a:t>b      a1       a2   c1      c2</a:t>
                </a:r>
              </a:p>
              <a:p>
                <a:r>
                  <a:rPr lang="cs-CZ" sz="1800" b="1"/>
                  <a:t>A      A        B     A        C</a:t>
                </a:r>
              </a:p>
            </p:txBody>
          </p:sp>
          <p:sp>
            <p:nvSpPr>
              <p:cNvPr id="49186" name="Text Box 85"/>
              <p:cNvSpPr txBox="1">
                <a:spLocks noChangeArrowheads="1"/>
              </p:cNvSpPr>
              <p:nvPr/>
            </p:nvSpPr>
            <p:spPr bwMode="auto">
              <a:xfrm>
                <a:off x="1228" y="790"/>
                <a:ext cx="44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b="1"/>
                  <a:t>a b c</a:t>
                </a:r>
              </a:p>
            </p:txBody>
          </p:sp>
          <p:sp>
            <p:nvSpPr>
              <p:cNvPr id="49187" name="Text Box 86"/>
              <p:cNvSpPr txBox="1">
                <a:spLocks noChangeArrowheads="1"/>
              </p:cNvSpPr>
              <p:nvPr/>
            </p:nvSpPr>
            <p:spPr bwMode="auto">
              <a:xfrm>
                <a:off x="723" y="1581"/>
                <a:ext cx="144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b="1"/>
                  <a:t>a           a b c          c</a:t>
                </a:r>
              </a:p>
            </p:txBody>
          </p:sp>
          <p:sp>
            <p:nvSpPr>
              <p:cNvPr id="49188" name="Text Box 87"/>
              <p:cNvSpPr txBox="1">
                <a:spLocks noChangeArrowheads="1"/>
              </p:cNvSpPr>
              <p:nvPr/>
            </p:nvSpPr>
            <p:spPr bwMode="auto">
              <a:xfrm>
                <a:off x="692" y="2426"/>
                <a:ext cx="152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b="1"/>
                  <a:t>a2        a1 b c1       c2</a:t>
                </a:r>
              </a:p>
            </p:txBody>
          </p:sp>
          <p:sp>
            <p:nvSpPr>
              <p:cNvPr id="49189" name="Line 88"/>
              <p:cNvSpPr>
                <a:spLocks noChangeShapeType="1"/>
              </p:cNvSpPr>
              <p:nvPr/>
            </p:nvSpPr>
            <p:spPr bwMode="auto">
              <a:xfrm>
                <a:off x="1456" y="1243"/>
                <a:ext cx="0" cy="1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90" name="Line 89"/>
              <p:cNvSpPr>
                <a:spLocks noChangeShapeType="1"/>
              </p:cNvSpPr>
              <p:nvPr/>
            </p:nvSpPr>
            <p:spPr bwMode="auto">
              <a:xfrm>
                <a:off x="1453" y="2034"/>
                <a:ext cx="3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91" name="Line 90"/>
              <p:cNvSpPr>
                <a:spLocks noChangeShapeType="1"/>
              </p:cNvSpPr>
              <p:nvPr/>
            </p:nvSpPr>
            <p:spPr bwMode="auto">
              <a:xfrm>
                <a:off x="813" y="1947"/>
                <a:ext cx="0" cy="3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92" name="Line 91"/>
              <p:cNvSpPr>
                <a:spLocks noChangeShapeType="1"/>
              </p:cNvSpPr>
              <p:nvPr/>
            </p:nvSpPr>
            <p:spPr bwMode="auto">
              <a:xfrm>
                <a:off x="2078" y="1947"/>
                <a:ext cx="0" cy="3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93" name="Line 92"/>
              <p:cNvSpPr>
                <a:spLocks noChangeShapeType="1"/>
              </p:cNvSpPr>
              <p:nvPr/>
            </p:nvSpPr>
            <p:spPr bwMode="auto">
              <a:xfrm rot="-5400000">
                <a:off x="1824" y="1613"/>
                <a:ext cx="3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94" name="Line 93"/>
              <p:cNvSpPr>
                <a:spLocks noChangeShapeType="1"/>
              </p:cNvSpPr>
              <p:nvPr/>
            </p:nvSpPr>
            <p:spPr bwMode="auto">
              <a:xfrm rot="5400000" flipH="1">
                <a:off x="1085" y="1612"/>
                <a:ext cx="3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95" name="Text Box 94"/>
              <p:cNvSpPr txBox="1">
                <a:spLocks noChangeArrowheads="1"/>
              </p:cNvSpPr>
              <p:nvPr/>
            </p:nvSpPr>
            <p:spPr bwMode="auto">
              <a:xfrm>
                <a:off x="716" y="498"/>
                <a:ext cx="22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b="1"/>
                  <a:t>B</a:t>
                </a:r>
              </a:p>
            </p:txBody>
          </p:sp>
          <p:sp>
            <p:nvSpPr>
              <p:cNvPr id="49196" name="Text Box 95"/>
              <p:cNvSpPr txBox="1">
                <a:spLocks noChangeArrowheads="1"/>
              </p:cNvSpPr>
              <p:nvPr/>
            </p:nvSpPr>
            <p:spPr bwMode="auto">
              <a:xfrm>
                <a:off x="1346" y="498"/>
                <a:ext cx="22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b="1"/>
                  <a:t>A</a:t>
                </a:r>
              </a:p>
            </p:txBody>
          </p:sp>
          <p:sp>
            <p:nvSpPr>
              <p:cNvPr id="49197" name="Text Box 96"/>
              <p:cNvSpPr txBox="1">
                <a:spLocks noChangeArrowheads="1"/>
              </p:cNvSpPr>
              <p:nvPr/>
            </p:nvSpPr>
            <p:spPr bwMode="auto">
              <a:xfrm>
                <a:off x="1970" y="498"/>
                <a:ext cx="22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b="1"/>
                  <a:t>C</a:t>
                </a:r>
              </a:p>
            </p:txBody>
          </p:sp>
          <p:sp>
            <p:nvSpPr>
              <p:cNvPr id="49198" name="Text Box 97"/>
              <p:cNvSpPr txBox="1">
                <a:spLocks noChangeArrowheads="1"/>
              </p:cNvSpPr>
              <p:nvPr/>
            </p:nvSpPr>
            <p:spPr bwMode="auto">
              <a:xfrm>
                <a:off x="1073" y="209"/>
                <a:ext cx="76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b="1">
                    <a:solidFill>
                      <a:srgbClr val="E60000"/>
                    </a:solidFill>
                  </a:rPr>
                  <a:t>disperze</a:t>
                </a:r>
              </a:p>
            </p:txBody>
          </p:sp>
        </p:grpSp>
        <p:grpSp>
          <p:nvGrpSpPr>
            <p:cNvPr id="49157" name="Group 98"/>
            <p:cNvGrpSpPr>
              <a:grpSpLocks/>
            </p:cNvGrpSpPr>
            <p:nvPr/>
          </p:nvGrpSpPr>
          <p:grpSpPr bwMode="auto">
            <a:xfrm>
              <a:off x="3584" y="209"/>
              <a:ext cx="1716" cy="4028"/>
              <a:chOff x="3584" y="209"/>
              <a:chExt cx="1716" cy="4028"/>
            </a:xfrm>
          </p:grpSpPr>
          <p:sp>
            <p:nvSpPr>
              <p:cNvPr id="49158" name="Text Box 99"/>
              <p:cNvSpPr txBox="1">
                <a:spLocks noChangeArrowheads="1"/>
              </p:cNvSpPr>
              <p:nvPr/>
            </p:nvSpPr>
            <p:spPr bwMode="auto">
              <a:xfrm>
                <a:off x="3938" y="209"/>
                <a:ext cx="89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b="1">
                    <a:solidFill>
                      <a:srgbClr val="E60000"/>
                    </a:solidFill>
                  </a:rPr>
                  <a:t>vikariance</a:t>
                </a:r>
              </a:p>
            </p:txBody>
          </p:sp>
          <p:sp>
            <p:nvSpPr>
              <p:cNvPr id="49159" name="Oval 100"/>
              <p:cNvSpPr>
                <a:spLocks noChangeAspect="1" noChangeArrowheads="1"/>
              </p:cNvSpPr>
              <p:nvPr/>
            </p:nvSpPr>
            <p:spPr bwMode="auto">
              <a:xfrm>
                <a:off x="4085" y="602"/>
                <a:ext cx="600" cy="600"/>
              </a:xfrm>
              <a:prstGeom prst="ellipse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9160" name="Oval 101"/>
              <p:cNvSpPr>
                <a:spLocks noChangeAspect="1" noChangeArrowheads="1"/>
              </p:cNvSpPr>
              <p:nvPr/>
            </p:nvSpPr>
            <p:spPr bwMode="auto">
              <a:xfrm>
                <a:off x="4085" y="1401"/>
                <a:ext cx="600" cy="600"/>
              </a:xfrm>
              <a:prstGeom prst="ellipse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9161" name="Oval 102"/>
              <p:cNvSpPr>
                <a:spLocks noChangeAspect="1" noChangeArrowheads="1"/>
              </p:cNvSpPr>
              <p:nvPr/>
            </p:nvSpPr>
            <p:spPr bwMode="auto">
              <a:xfrm>
                <a:off x="4085" y="2251"/>
                <a:ext cx="600" cy="600"/>
              </a:xfrm>
              <a:prstGeom prst="ellipse">
                <a:avLst/>
              </a:prstGeom>
              <a:solidFill>
                <a:srgbClr val="FDEE7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grpSp>
            <p:nvGrpSpPr>
              <p:cNvPr id="49162" name="Group 103"/>
              <p:cNvGrpSpPr>
                <a:grpSpLocks/>
              </p:cNvGrpSpPr>
              <p:nvPr/>
            </p:nvGrpSpPr>
            <p:grpSpPr bwMode="auto">
              <a:xfrm flipH="1">
                <a:off x="3696" y="3015"/>
                <a:ext cx="1435" cy="762"/>
                <a:chOff x="759" y="3145"/>
                <a:chExt cx="1435" cy="762"/>
              </a:xfrm>
            </p:grpSpPr>
            <p:sp>
              <p:nvSpPr>
                <p:cNvPr id="49177" name="Freeform 104"/>
                <p:cNvSpPr>
                  <a:spLocks/>
                </p:cNvSpPr>
                <p:nvPr/>
              </p:nvSpPr>
              <p:spPr bwMode="auto">
                <a:xfrm>
                  <a:off x="759" y="3145"/>
                  <a:ext cx="1435" cy="750"/>
                </a:xfrm>
                <a:custGeom>
                  <a:avLst/>
                  <a:gdLst>
                    <a:gd name="T0" fmla="*/ 0 w 1435"/>
                    <a:gd name="T1" fmla="*/ 750 h 750"/>
                    <a:gd name="T2" fmla="*/ 686 w 1435"/>
                    <a:gd name="T3" fmla="*/ 0 h 750"/>
                    <a:gd name="T4" fmla="*/ 1435 w 1435"/>
                    <a:gd name="T5" fmla="*/ 750 h 750"/>
                    <a:gd name="T6" fmla="*/ 0 60000 65536"/>
                    <a:gd name="T7" fmla="*/ 0 60000 65536"/>
                    <a:gd name="T8" fmla="*/ 0 60000 65536"/>
                    <a:gd name="T9" fmla="*/ 0 w 1435"/>
                    <a:gd name="T10" fmla="*/ 0 h 750"/>
                    <a:gd name="T11" fmla="*/ 1435 w 1435"/>
                    <a:gd name="T12" fmla="*/ 750 h 75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35" h="750">
                      <a:moveTo>
                        <a:pt x="0" y="750"/>
                      </a:moveTo>
                      <a:lnTo>
                        <a:pt x="686" y="0"/>
                      </a:lnTo>
                      <a:lnTo>
                        <a:pt x="1435" y="750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178" name="Line 105"/>
                <p:cNvSpPr>
                  <a:spLocks noChangeShapeType="1"/>
                </p:cNvSpPr>
                <p:nvPr/>
              </p:nvSpPr>
              <p:spPr bwMode="auto">
                <a:xfrm>
                  <a:off x="1152" y="3463"/>
                  <a:ext cx="367" cy="4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179" name="Freeform 106"/>
                <p:cNvSpPr>
                  <a:spLocks/>
                </p:cNvSpPr>
                <p:nvPr/>
              </p:nvSpPr>
              <p:spPr bwMode="auto">
                <a:xfrm>
                  <a:off x="1100" y="3646"/>
                  <a:ext cx="219" cy="261"/>
                </a:xfrm>
                <a:custGeom>
                  <a:avLst/>
                  <a:gdLst>
                    <a:gd name="T0" fmla="*/ 539 w 183"/>
                    <a:gd name="T1" fmla="*/ 0 h 213"/>
                    <a:gd name="T2" fmla="*/ 0 w 183"/>
                    <a:gd name="T3" fmla="*/ 721 h 213"/>
                    <a:gd name="T4" fmla="*/ 0 60000 65536"/>
                    <a:gd name="T5" fmla="*/ 0 60000 65536"/>
                    <a:gd name="T6" fmla="*/ 0 w 183"/>
                    <a:gd name="T7" fmla="*/ 0 h 213"/>
                    <a:gd name="T8" fmla="*/ 183 w 183"/>
                    <a:gd name="T9" fmla="*/ 213 h 21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83" h="213">
                      <a:moveTo>
                        <a:pt x="183" y="0"/>
                      </a:moveTo>
                      <a:lnTo>
                        <a:pt x="0" y="213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9180" name="Freeform 107"/>
                <p:cNvSpPr>
                  <a:spLocks/>
                </p:cNvSpPr>
                <p:nvPr/>
              </p:nvSpPr>
              <p:spPr bwMode="auto">
                <a:xfrm>
                  <a:off x="1797" y="3687"/>
                  <a:ext cx="177" cy="216"/>
                </a:xfrm>
                <a:custGeom>
                  <a:avLst/>
                  <a:gdLst>
                    <a:gd name="T0" fmla="*/ 177 w 177"/>
                    <a:gd name="T1" fmla="*/ 0 h 216"/>
                    <a:gd name="T2" fmla="*/ 0 w 177"/>
                    <a:gd name="T3" fmla="*/ 216 h 216"/>
                    <a:gd name="T4" fmla="*/ 0 60000 65536"/>
                    <a:gd name="T5" fmla="*/ 0 60000 65536"/>
                    <a:gd name="T6" fmla="*/ 0 w 177"/>
                    <a:gd name="T7" fmla="*/ 0 h 216"/>
                    <a:gd name="T8" fmla="*/ 177 w 177"/>
                    <a:gd name="T9" fmla="*/ 216 h 21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77" h="216">
                      <a:moveTo>
                        <a:pt x="177" y="0"/>
                      </a:moveTo>
                      <a:lnTo>
                        <a:pt x="0" y="216"/>
                      </a:ln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49163" name="Text Box 108"/>
              <p:cNvSpPr txBox="1">
                <a:spLocks noChangeArrowheads="1"/>
              </p:cNvSpPr>
              <p:nvPr/>
            </p:nvSpPr>
            <p:spPr bwMode="auto">
              <a:xfrm>
                <a:off x="3584" y="3833"/>
                <a:ext cx="1716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b="1"/>
                  <a:t>a1      a2   b1     b2       c</a:t>
                </a:r>
              </a:p>
              <a:p>
                <a:r>
                  <a:rPr lang="cs-CZ" sz="1800" b="1"/>
                  <a:t>A      A        B     B        C</a:t>
                </a:r>
              </a:p>
            </p:txBody>
          </p:sp>
          <p:sp>
            <p:nvSpPr>
              <p:cNvPr id="49164" name="Text Box 109"/>
              <p:cNvSpPr txBox="1">
                <a:spLocks noChangeArrowheads="1"/>
              </p:cNvSpPr>
              <p:nvPr/>
            </p:nvSpPr>
            <p:spPr bwMode="auto">
              <a:xfrm>
                <a:off x="4285" y="778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b="1"/>
                  <a:t>a</a:t>
                </a:r>
              </a:p>
            </p:txBody>
          </p:sp>
          <p:sp>
            <p:nvSpPr>
              <p:cNvPr id="49165" name="Text Box 110"/>
              <p:cNvSpPr txBox="1">
                <a:spLocks noChangeArrowheads="1"/>
              </p:cNvSpPr>
              <p:nvPr/>
            </p:nvSpPr>
            <p:spPr bwMode="auto">
              <a:xfrm>
                <a:off x="4122" y="1582"/>
                <a:ext cx="53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cs-CZ" sz="1800" b="1"/>
                  <a:t>a      b</a:t>
                </a:r>
              </a:p>
            </p:txBody>
          </p:sp>
          <p:sp>
            <p:nvSpPr>
              <p:cNvPr id="49166" name="Text Box 111"/>
              <p:cNvSpPr txBox="1">
                <a:spLocks noChangeArrowheads="1"/>
              </p:cNvSpPr>
              <p:nvPr/>
            </p:nvSpPr>
            <p:spPr bwMode="auto">
              <a:xfrm>
                <a:off x="3851" y="2454"/>
                <a:ext cx="43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600" b="1"/>
                  <a:t>a1,a2</a:t>
                </a:r>
              </a:p>
            </p:txBody>
          </p:sp>
          <p:sp>
            <p:nvSpPr>
              <p:cNvPr id="49167" name="Line 112"/>
              <p:cNvSpPr>
                <a:spLocks noChangeShapeType="1"/>
              </p:cNvSpPr>
              <p:nvPr/>
            </p:nvSpPr>
            <p:spPr bwMode="auto">
              <a:xfrm>
                <a:off x="4375" y="1241"/>
                <a:ext cx="0" cy="1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68" name="Freeform 113"/>
              <p:cNvSpPr>
                <a:spLocks/>
              </p:cNvSpPr>
              <p:nvPr/>
            </p:nvSpPr>
            <p:spPr bwMode="auto">
              <a:xfrm>
                <a:off x="4384" y="2032"/>
                <a:ext cx="1" cy="193"/>
              </a:xfrm>
              <a:custGeom>
                <a:avLst/>
                <a:gdLst>
                  <a:gd name="T0" fmla="*/ 0 w 1"/>
                  <a:gd name="T1" fmla="*/ 0 h 193"/>
                  <a:gd name="T2" fmla="*/ 1 w 1"/>
                  <a:gd name="T3" fmla="*/ 193 h 193"/>
                  <a:gd name="T4" fmla="*/ 0 60000 65536"/>
                  <a:gd name="T5" fmla="*/ 0 60000 65536"/>
                  <a:gd name="T6" fmla="*/ 0 w 1"/>
                  <a:gd name="T7" fmla="*/ 0 h 193"/>
                  <a:gd name="T8" fmla="*/ 1 w 1"/>
                  <a:gd name="T9" fmla="*/ 193 h 19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93">
                    <a:moveTo>
                      <a:pt x="0" y="0"/>
                    </a:moveTo>
                    <a:lnTo>
                      <a:pt x="1" y="193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69" name="Text Box 114"/>
              <p:cNvSpPr txBox="1">
                <a:spLocks noChangeArrowheads="1"/>
              </p:cNvSpPr>
              <p:nvPr/>
            </p:nvSpPr>
            <p:spPr bwMode="auto">
              <a:xfrm>
                <a:off x="4678" y="2117"/>
                <a:ext cx="22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b="1"/>
                  <a:t>B</a:t>
                </a:r>
              </a:p>
            </p:txBody>
          </p:sp>
          <p:sp>
            <p:nvSpPr>
              <p:cNvPr id="49170" name="Text Box 115"/>
              <p:cNvSpPr txBox="1">
                <a:spLocks noChangeArrowheads="1"/>
              </p:cNvSpPr>
              <p:nvPr/>
            </p:nvSpPr>
            <p:spPr bwMode="auto">
              <a:xfrm>
                <a:off x="3880" y="2117"/>
                <a:ext cx="22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b="1"/>
                  <a:t>A</a:t>
                </a:r>
              </a:p>
            </p:txBody>
          </p:sp>
          <p:sp>
            <p:nvSpPr>
              <p:cNvPr id="49171" name="Text Box 116"/>
              <p:cNvSpPr txBox="1">
                <a:spLocks noChangeArrowheads="1"/>
              </p:cNvSpPr>
              <p:nvPr/>
            </p:nvSpPr>
            <p:spPr bwMode="auto">
              <a:xfrm>
                <a:off x="4688" y="2654"/>
                <a:ext cx="22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b="1"/>
                  <a:t>C</a:t>
                </a:r>
              </a:p>
            </p:txBody>
          </p:sp>
          <p:sp>
            <p:nvSpPr>
              <p:cNvPr id="49172" name="Line 117"/>
              <p:cNvSpPr>
                <a:spLocks noChangeShapeType="1"/>
              </p:cNvSpPr>
              <p:nvPr/>
            </p:nvSpPr>
            <p:spPr bwMode="auto">
              <a:xfrm>
                <a:off x="4383" y="1404"/>
                <a:ext cx="3" cy="59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73" name="Line 118"/>
              <p:cNvSpPr>
                <a:spLocks noChangeShapeType="1"/>
              </p:cNvSpPr>
              <p:nvPr/>
            </p:nvSpPr>
            <p:spPr bwMode="auto">
              <a:xfrm>
                <a:off x="4382" y="2255"/>
                <a:ext cx="3" cy="59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74" name="Line 119"/>
              <p:cNvSpPr>
                <a:spLocks noChangeShapeType="1"/>
              </p:cNvSpPr>
              <p:nvPr/>
            </p:nvSpPr>
            <p:spPr bwMode="auto">
              <a:xfrm>
                <a:off x="4383" y="2562"/>
                <a:ext cx="303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9175" name="Text Box 120"/>
              <p:cNvSpPr txBox="1">
                <a:spLocks noChangeArrowheads="1"/>
              </p:cNvSpPr>
              <p:nvPr/>
            </p:nvSpPr>
            <p:spPr bwMode="auto">
              <a:xfrm>
                <a:off x="4438" y="2330"/>
                <a:ext cx="450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600" b="1"/>
                  <a:t>b1,b2</a:t>
                </a:r>
              </a:p>
            </p:txBody>
          </p:sp>
          <p:sp>
            <p:nvSpPr>
              <p:cNvPr id="49176" name="Text Box 121"/>
              <p:cNvSpPr txBox="1">
                <a:spLocks noChangeArrowheads="1"/>
              </p:cNvSpPr>
              <p:nvPr/>
            </p:nvSpPr>
            <p:spPr bwMode="auto">
              <a:xfrm>
                <a:off x="4412" y="2561"/>
                <a:ext cx="1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800" b="1"/>
                  <a:t>c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5938" name="Group 2"/>
          <p:cNvGraphicFramePr>
            <a:graphicFrameLocks noGrp="1"/>
          </p:cNvGraphicFramePr>
          <p:nvPr/>
        </p:nvGraphicFramePr>
        <p:xfrm>
          <a:off x="1555750" y="2192338"/>
          <a:ext cx="6978650" cy="4064000"/>
        </p:xfrm>
        <a:graphic>
          <a:graphicData uri="http://schemas.openxmlformats.org/drawingml/2006/table">
            <a:tbl>
              <a:tblPr/>
              <a:tblGrid>
                <a:gridCol w="3489325"/>
                <a:gridCol w="3489325"/>
              </a:tblGrid>
              <a:tr h="20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geografická struktura v: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mtDNA                                ANO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autozomy                            ano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chr. Y                                  ano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demografická autonomie    ANO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geografická struktura v:</a:t>
                      </a: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mtDNA                                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autozomy                            ano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chr. Y                                  ***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demografická autonomie    ***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geografická struktura v: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mtDNA (u samic)                ANO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autozomy                            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chr. Y                                  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demografická autonomie    ANO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</a:rPr>
                        <a:t>geografická struktura v: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mtDNA                                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autozomy                            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chr. Y                                  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demografická autonomie    NE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339725" y="212725"/>
            <a:ext cx="85328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E60000"/>
                </a:solidFill>
                <a:cs typeface="Arial" charset="0"/>
              </a:rPr>
              <a:t>Vztah mezi genetickou strukturou populace, pohlavně-specifickou </a:t>
            </a:r>
          </a:p>
          <a:p>
            <a:pPr algn="ctr"/>
            <a:r>
              <a:rPr lang="cs-CZ" b="1">
                <a:solidFill>
                  <a:srgbClr val="E60000"/>
                </a:solidFill>
                <a:cs typeface="Arial" charset="0"/>
              </a:rPr>
              <a:t>disperzí a režimy toku genů (Avise 2000)</a:t>
            </a:r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3619500" y="1346200"/>
            <a:ext cx="309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cs typeface="Arial" charset="0"/>
              </a:rPr>
              <a:t>samičí disperze a tok genů</a:t>
            </a:r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 rot="-5400000">
            <a:off x="-672306" y="4067969"/>
            <a:ext cx="3028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cs typeface="Arial" charset="0"/>
              </a:rPr>
              <a:t>samčí disperze a tok genů</a:t>
            </a: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2844800" y="1754188"/>
            <a:ext cx="4230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cs typeface="Arial" charset="0"/>
              </a:rPr>
              <a:t>nízké --------------------------------</a:t>
            </a:r>
            <a:r>
              <a:rPr lang="cs-CZ" sz="1800">
                <a:cs typeface="Arial" charset="0"/>
                <a:sym typeface="Wingdings" pitchFamily="2" charset="2"/>
              </a:rPr>
              <a:t> vysoké</a:t>
            </a:r>
            <a:endParaRPr lang="cs-CZ" sz="1800">
              <a:cs typeface="Arial" charset="0"/>
            </a:endParaRP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 rot="-5400000">
            <a:off x="-820737" y="4005262"/>
            <a:ext cx="4230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cs typeface="Arial" charset="0"/>
              </a:rPr>
              <a:t>vysoké --------------------------------</a:t>
            </a:r>
            <a:r>
              <a:rPr lang="cs-CZ" sz="1800">
                <a:cs typeface="Arial" charset="0"/>
                <a:sym typeface="Wingdings" pitchFamily="2" charset="2"/>
              </a:rPr>
              <a:t> nízké</a:t>
            </a:r>
            <a:endParaRPr lang="cs-CZ" sz="18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2357438" y="204788"/>
            <a:ext cx="440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E60000"/>
                </a:solidFill>
              </a:rPr>
              <a:t>Nested Clade Analysis (NCA)</a:t>
            </a:r>
          </a:p>
        </p:txBody>
      </p:sp>
      <p:pic>
        <p:nvPicPr>
          <p:cNvPr id="512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5725" y="2192338"/>
            <a:ext cx="4756150" cy="451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 Box 8"/>
          <p:cNvSpPr txBox="1">
            <a:spLocks noChangeArrowheads="1"/>
          </p:cNvSpPr>
          <p:nvPr/>
        </p:nvSpPr>
        <p:spPr bwMode="auto">
          <a:xfrm>
            <a:off x="452438" y="784225"/>
            <a:ext cx="78295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>
                <a:solidFill>
                  <a:schemeClr val="accent2"/>
                </a:solidFill>
              </a:rPr>
              <a:t>A</a:t>
            </a:r>
            <a:r>
              <a:rPr lang="en-US">
                <a:solidFill>
                  <a:schemeClr val="accent2"/>
                </a:solidFill>
              </a:rPr>
              <a:t>lan</a:t>
            </a:r>
            <a:r>
              <a:rPr lang="cs-CZ">
                <a:solidFill>
                  <a:schemeClr val="accent2"/>
                </a:solidFill>
              </a:rPr>
              <a:t> </a:t>
            </a:r>
            <a:r>
              <a:rPr lang="en-US">
                <a:solidFill>
                  <a:schemeClr val="accent2"/>
                </a:solidFill>
              </a:rPr>
              <a:t>R. </a:t>
            </a:r>
            <a:r>
              <a:rPr lang="cs-CZ">
                <a:solidFill>
                  <a:schemeClr val="accent2"/>
                </a:solidFill>
              </a:rPr>
              <a:t>Templeton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/>
              <a:t>clade distance (</a:t>
            </a:r>
            <a:r>
              <a:rPr lang="cs-CZ" i="1"/>
              <a:t>D</a:t>
            </a:r>
            <a:r>
              <a:rPr lang="cs-CZ" i="1" baseline="-25000"/>
              <a:t>c</a:t>
            </a:r>
            <a:r>
              <a:rPr lang="cs-CZ"/>
              <a:t>): měří, jak daleko se klad rozšířil</a:t>
            </a: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nested clade dist. (</a:t>
            </a:r>
            <a:r>
              <a:rPr lang="cs-CZ" i="1">
                <a:sym typeface="Symbol" pitchFamily="18" charset="2"/>
              </a:rPr>
              <a:t>D</a:t>
            </a:r>
            <a:r>
              <a:rPr lang="cs-CZ" i="1" baseline="-25000">
                <a:sym typeface="Symbol" pitchFamily="18" charset="2"/>
              </a:rPr>
              <a:t>n</a:t>
            </a:r>
            <a:r>
              <a:rPr lang="cs-CZ">
                <a:sym typeface="Symbol" pitchFamily="18" charset="2"/>
              </a:rPr>
              <a:t>): měří, do jaké míry změnil klad svoji polohu</a:t>
            </a:r>
            <a:br>
              <a:rPr lang="cs-CZ">
                <a:sym typeface="Symbol" pitchFamily="18" charset="2"/>
              </a:rPr>
            </a:br>
            <a:r>
              <a:rPr lang="cs-CZ">
                <a:sym typeface="Symbol" pitchFamily="18" charset="2"/>
              </a:rPr>
              <a:t>  ve vztahu ke kladu, ze kterého vzniknul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8" descr="Poly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" y="1577975"/>
            <a:ext cx="8110538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79"/>
          <p:cNvSpPr txBox="1">
            <a:spLocks noChangeArrowheads="1"/>
          </p:cNvSpPr>
          <p:nvPr/>
        </p:nvSpPr>
        <p:spPr bwMode="auto">
          <a:xfrm>
            <a:off x="822325" y="519113"/>
            <a:ext cx="7435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60000"/>
                </a:solidFill>
              </a:rPr>
              <a:t>Fylogenetické vztahy 2 dceřinných populací (např. mtDNA):</a:t>
            </a:r>
          </a:p>
        </p:txBody>
      </p:sp>
      <p:sp>
        <p:nvSpPr>
          <p:cNvPr id="11268" name="Text Box 80"/>
          <p:cNvSpPr txBox="1">
            <a:spLocks noChangeArrowheads="1"/>
          </p:cNvSpPr>
          <p:nvPr/>
        </p:nvSpPr>
        <p:spPr bwMode="auto">
          <a:xfrm>
            <a:off x="1082675" y="5092700"/>
            <a:ext cx="751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chemeClr val="accent2"/>
                </a:solidFill>
              </a:rPr>
              <a:t>polyfylie		 parafylie	        reciproční monofylie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3813" y="866775"/>
            <a:ext cx="5453062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6"/>
          <p:cNvSpPr txBox="1">
            <a:spLocks noChangeArrowheads="1"/>
          </p:cNvSpPr>
          <p:nvPr/>
        </p:nvSpPr>
        <p:spPr bwMode="auto">
          <a:xfrm>
            <a:off x="2357438" y="204788"/>
            <a:ext cx="440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E60000"/>
                </a:solidFill>
              </a:rPr>
              <a:t>Nested Clade Analysis (NCA)</a:t>
            </a:r>
          </a:p>
        </p:txBody>
      </p:sp>
      <p:pic>
        <p:nvPicPr>
          <p:cNvPr id="5222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6663" y="3654425"/>
            <a:ext cx="62960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10"/>
          <p:cNvSpPr txBox="1">
            <a:spLocks noChangeArrowheads="1"/>
          </p:cNvSpPr>
          <p:nvPr/>
        </p:nvSpPr>
        <p:spPr bwMode="auto">
          <a:xfrm>
            <a:off x="914400" y="3889375"/>
            <a:ext cx="226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/>
              <a:t>Ambystoma tigrinum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452438" y="485775"/>
            <a:ext cx="2844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ym typeface="Symbol" pitchFamily="18" charset="2"/>
              </a:rPr>
              <a:t>programy GeoDis, TCS</a:t>
            </a:r>
          </a:p>
        </p:txBody>
      </p:sp>
      <p:pic>
        <p:nvPicPr>
          <p:cNvPr id="5325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150" y="1714500"/>
            <a:ext cx="85502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5350" y="3041650"/>
            <a:ext cx="5356225" cy="340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2681288" y="2657475"/>
            <a:ext cx="4133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/>
              <a:t>lokální procesy </a:t>
            </a:r>
            <a:r>
              <a:rPr lang="cs-CZ" sz="1800">
                <a:cs typeface="Arial" charset="0"/>
              </a:rPr>
              <a:t>→ zdánlivé expanze…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2357438" y="204788"/>
            <a:ext cx="4403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E60000"/>
                </a:solidFill>
              </a:rPr>
              <a:t>Nested Clade Analysis (NCA)</a:t>
            </a: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452438" y="868363"/>
            <a:ext cx="7253287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Problémy:</a:t>
            </a:r>
          </a:p>
          <a:p>
            <a:endParaRPr lang="cs-CZ"/>
          </a:p>
          <a:p>
            <a:pPr>
              <a:spcAft>
                <a:spcPts val="600"/>
              </a:spcAft>
            </a:pPr>
            <a:r>
              <a:rPr lang="cs-CZ"/>
              <a:t>absence evolučního modelu</a:t>
            </a:r>
          </a:p>
          <a:p>
            <a:r>
              <a:rPr lang="cs-CZ"/>
              <a:t>simulace: vysoké procento „false positives“ (</a:t>
            </a:r>
            <a:r>
              <a:rPr lang="en-US"/>
              <a:t>&gt;</a:t>
            </a:r>
            <a:r>
              <a:rPr lang="cs-CZ"/>
              <a:t>75%; Petit 2008)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9" name="Text Box 5"/>
          <p:cNvSpPr txBox="1">
            <a:spLocks noChangeArrowheads="1"/>
          </p:cNvSpPr>
          <p:nvPr/>
        </p:nvSpPr>
        <p:spPr bwMode="auto">
          <a:xfrm>
            <a:off x="1016000" y="444500"/>
            <a:ext cx="1896673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E60000"/>
                </a:solidFill>
              </a:rPr>
              <a:t>markery</a:t>
            </a:r>
            <a:r>
              <a:rPr lang="cs-CZ" sz="2400" b="1" dirty="0">
                <a:solidFill>
                  <a:srgbClr val="E60000"/>
                </a:solidFill>
              </a:rPr>
              <a:t>: </a:t>
            </a:r>
          </a:p>
          <a:p>
            <a:endParaRPr lang="cs-CZ" sz="2400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400" dirty="0" err="1"/>
              <a:t>mtDNA</a:t>
            </a:r>
            <a:endParaRPr lang="cs-CZ" sz="2400" dirty="0"/>
          </a:p>
          <a:p>
            <a:pPr>
              <a:spcAft>
                <a:spcPts val="600"/>
              </a:spcAft>
            </a:pPr>
            <a:r>
              <a:rPr lang="cs-CZ" sz="2400" dirty="0"/>
              <a:t>Y</a:t>
            </a:r>
          </a:p>
          <a:p>
            <a:pPr>
              <a:spcAft>
                <a:spcPts val="600"/>
              </a:spcAft>
            </a:pPr>
            <a:r>
              <a:rPr lang="cs-CZ" sz="2400" dirty="0" err="1" smtClean="0"/>
              <a:t>mikrosatelity</a:t>
            </a:r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n-US" sz="2400" dirty="0" smtClean="0"/>
              <a:t>SNP</a:t>
            </a:r>
            <a:endParaRPr lang="cs-CZ" sz="2400" dirty="0"/>
          </a:p>
        </p:txBody>
      </p:sp>
      <p:pic>
        <p:nvPicPr>
          <p:cNvPr id="55299" name="Picture 64"/>
          <p:cNvPicPr>
            <a:picLocks noChangeAspect="1" noChangeArrowheads="1"/>
          </p:cNvPicPr>
          <p:nvPr/>
        </p:nvPicPr>
        <p:blipFill>
          <a:blip r:embed="rId3" cstate="print"/>
          <a:srcRect b="735"/>
          <a:stretch>
            <a:fillRect/>
          </a:stretch>
        </p:blipFill>
        <p:spPr bwMode="auto">
          <a:xfrm>
            <a:off x="5340350" y="138113"/>
            <a:ext cx="353695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7028" name="Picture 4" descr="Control region"/>
          <p:cNvPicPr>
            <a:picLocks noChangeAspect="1" noChangeArrowheads="1"/>
          </p:cNvPicPr>
          <p:nvPr/>
        </p:nvPicPr>
        <p:blipFill>
          <a:blip r:embed="rId4" cstate="print"/>
          <a:srcRect t="2925" r="1193"/>
          <a:stretch>
            <a:fillRect/>
          </a:stretch>
        </p:blipFill>
        <p:spPr bwMode="auto">
          <a:xfrm>
            <a:off x="344488" y="4116388"/>
            <a:ext cx="6308725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257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9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63688" y="1000125"/>
            <a:ext cx="5786437" cy="46212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Char char="?"/>
            </a:pPr>
            <a:r>
              <a:rPr lang="cs-CZ" sz="2000" smtClean="0"/>
              <a:t>Malá (15-20 kb), kruhová molekula 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?"/>
            </a:pPr>
            <a:endParaRPr lang="cs-CZ" sz="2000" smtClean="0"/>
          </a:p>
          <a:p>
            <a:pPr eaLnBrk="1" hangingPunct="1">
              <a:lnSpc>
                <a:spcPct val="80000"/>
              </a:lnSpc>
              <a:buFont typeface="Arial" charset="0"/>
              <a:buChar char="?"/>
            </a:pPr>
            <a:r>
              <a:rPr lang="cs-CZ" sz="2000" smtClean="0"/>
              <a:t>Bez intronů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?"/>
            </a:pPr>
            <a:endParaRPr lang="cs-CZ" sz="2000" smtClean="0"/>
          </a:p>
          <a:p>
            <a:pPr eaLnBrk="1" hangingPunct="1">
              <a:lnSpc>
                <a:spcPct val="80000"/>
              </a:lnSpc>
              <a:buFont typeface="Arial" charset="0"/>
              <a:buChar char="?"/>
            </a:pPr>
            <a:r>
              <a:rPr lang="cs-CZ" sz="2000" smtClean="0"/>
              <a:t>Minimum nekódujících oblastí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?"/>
            </a:pPr>
            <a:endParaRPr lang="cs-CZ" sz="2000" smtClean="0"/>
          </a:p>
          <a:p>
            <a:pPr eaLnBrk="1" hangingPunct="1">
              <a:lnSpc>
                <a:spcPct val="80000"/>
              </a:lnSpc>
              <a:buFont typeface="Arial" charset="0"/>
              <a:buChar char="?"/>
            </a:pPr>
            <a:r>
              <a:rPr lang="cs-CZ" sz="2000" smtClean="0"/>
              <a:t>Dědí se jen po jednom rodiči (po matce)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?"/>
            </a:pPr>
            <a:endParaRPr lang="cs-CZ" sz="2000" smtClean="0"/>
          </a:p>
          <a:p>
            <a:pPr eaLnBrk="1" hangingPunct="1">
              <a:lnSpc>
                <a:spcPct val="80000"/>
              </a:lnSpc>
              <a:buFont typeface="Arial" charset="0"/>
              <a:buChar char="?"/>
            </a:pPr>
            <a:r>
              <a:rPr lang="cs-CZ" sz="2000" smtClean="0"/>
              <a:t>Nerekombinuje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?"/>
            </a:pPr>
            <a:endParaRPr lang="cs-CZ" sz="2000" smtClean="0"/>
          </a:p>
          <a:p>
            <a:pPr eaLnBrk="1" hangingPunct="1">
              <a:lnSpc>
                <a:spcPct val="80000"/>
              </a:lnSpc>
              <a:buFont typeface="Arial" charset="0"/>
              <a:buChar char="?"/>
            </a:pPr>
            <a:r>
              <a:rPr lang="cs-CZ" sz="2000" smtClean="0"/>
              <a:t>V buňce jen jeden typ v mnoha kopiích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?"/>
            </a:pPr>
            <a:endParaRPr lang="cs-CZ" sz="2000" smtClean="0"/>
          </a:p>
          <a:p>
            <a:pPr eaLnBrk="1" hangingPunct="1">
              <a:lnSpc>
                <a:spcPct val="80000"/>
              </a:lnSpc>
              <a:buFont typeface="Arial" charset="0"/>
              <a:buChar char="?"/>
            </a:pPr>
            <a:r>
              <a:rPr lang="cs-CZ" sz="2000" smtClean="0"/>
              <a:t>Neutralita </a:t>
            </a:r>
            <a:br>
              <a:rPr lang="cs-CZ" sz="2000" smtClean="0"/>
            </a:br>
            <a:r>
              <a:rPr lang="cs-CZ" sz="2000" smtClean="0"/>
              <a:t>(různé varianty v populaci mají stejnou fitness)</a:t>
            </a:r>
          </a:p>
        </p:txBody>
      </p:sp>
      <p:sp>
        <p:nvSpPr>
          <p:cNvPr id="56323" name="Text Box 7"/>
          <p:cNvSpPr txBox="1">
            <a:spLocks noChangeArrowheads="1"/>
          </p:cNvSpPr>
          <p:nvPr/>
        </p:nvSpPr>
        <p:spPr bwMode="auto">
          <a:xfrm>
            <a:off x="2919413" y="325438"/>
            <a:ext cx="3608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60000"/>
                </a:solidFill>
              </a:rPr>
              <a:t>Proč je mtDNA výhodná?</a:t>
            </a:r>
          </a:p>
        </p:txBody>
      </p:sp>
      <p:sp>
        <p:nvSpPr>
          <p:cNvPr id="256008" name="AutoShape 8"/>
          <p:cNvSpPr>
            <a:spLocks noChangeArrowheads="1"/>
          </p:cNvSpPr>
          <p:nvPr/>
        </p:nvSpPr>
        <p:spPr bwMode="auto">
          <a:xfrm>
            <a:off x="979488" y="6078538"/>
            <a:ext cx="2420937" cy="527050"/>
          </a:xfrm>
          <a:prstGeom prst="wedgeRectCallout">
            <a:avLst>
              <a:gd name="adj1" fmla="val -20884"/>
              <a:gd name="adj2" fmla="val -199398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... a proč ty otazníky?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6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0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5963" y="498475"/>
            <a:ext cx="5195887" cy="457200"/>
          </a:xfrm>
        </p:spPr>
        <p:txBody>
          <a:bodyPr/>
          <a:lstStyle/>
          <a:p>
            <a:pPr eaLnBrk="1" hangingPunct="1"/>
            <a:r>
              <a:rPr lang="cs-CZ" sz="2400" smtClean="0">
                <a:solidFill>
                  <a:srgbClr val="E60000"/>
                </a:solidFill>
              </a:rPr>
              <a:t>Problémy pro populační genetiku: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628775"/>
            <a:ext cx="7820025" cy="3181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smtClean="0"/>
              <a:t>Neutralita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smtClean="0"/>
              <a:t>Mezidruhový přenos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smtClean="0"/>
              <a:t>Nukleární pseudogeny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smtClean="0"/>
              <a:t>Biparentální dědičnost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sz="20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sz="2000" smtClean="0"/>
              <a:t>Rekombinace</a:t>
            </a:r>
          </a:p>
          <a:p>
            <a:pPr eaLnBrk="1" hangingPunct="1">
              <a:lnSpc>
                <a:spcPct val="90000"/>
              </a:lnSpc>
            </a:pPr>
            <a:endParaRPr lang="cs-CZ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452438" y="708025"/>
            <a:ext cx="853440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>
                <a:solidFill>
                  <a:srgbClr val="E60000"/>
                </a:solidFill>
              </a:rPr>
              <a:t>Neutralita?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dirty="0"/>
              <a:t>vliv variant </a:t>
            </a:r>
            <a:r>
              <a:rPr lang="cs-CZ" dirty="0" err="1"/>
              <a:t>mtDNA</a:t>
            </a:r>
            <a:r>
              <a:rPr lang="cs-CZ" dirty="0"/>
              <a:t> na fitness (experimentální důkazy):</a:t>
            </a:r>
          </a:p>
          <a:p>
            <a:pPr>
              <a:spcAft>
                <a:spcPts val="600"/>
              </a:spcAft>
            </a:pPr>
            <a:r>
              <a:rPr lang="cs-CZ" dirty="0"/>
              <a:t>  myš (</a:t>
            </a:r>
            <a:r>
              <a:rPr lang="cs-CZ" i="1" dirty="0" err="1"/>
              <a:t>Mus</a:t>
            </a:r>
            <a:r>
              <a:rPr lang="cs-CZ" dirty="0"/>
              <a:t>)</a:t>
            </a:r>
          </a:p>
          <a:p>
            <a:pPr>
              <a:spcAft>
                <a:spcPts val="600"/>
              </a:spcAft>
            </a:pPr>
            <a:r>
              <a:rPr lang="cs-CZ" dirty="0"/>
              <a:t>  octomilka (</a:t>
            </a:r>
            <a:r>
              <a:rPr lang="cs-CZ" i="1" dirty="0" err="1"/>
              <a:t>Drosophila</a:t>
            </a:r>
            <a:r>
              <a:rPr lang="cs-CZ" dirty="0"/>
              <a:t>)</a:t>
            </a:r>
          </a:p>
          <a:p>
            <a:pPr>
              <a:spcAft>
                <a:spcPts val="600"/>
              </a:spcAft>
            </a:pPr>
            <a:r>
              <a:rPr lang="cs-CZ" dirty="0"/>
              <a:t>  člověk</a:t>
            </a:r>
            <a:br>
              <a:rPr lang="cs-CZ" dirty="0"/>
            </a:br>
            <a:endParaRPr lang="cs-CZ" dirty="0">
              <a:solidFill>
                <a:srgbClr val="F00000"/>
              </a:solidFill>
            </a:endParaRPr>
          </a:p>
          <a:p>
            <a:r>
              <a:rPr lang="cs-CZ" dirty="0">
                <a:solidFill>
                  <a:srgbClr val="E60000"/>
                </a:solidFill>
              </a:rPr>
              <a:t>Mezidruhový přenos:</a:t>
            </a:r>
            <a:r>
              <a:rPr lang="cs-CZ" dirty="0">
                <a:solidFill>
                  <a:srgbClr val="F00000"/>
                </a:solidFill>
              </a:rPr>
              <a:t/>
            </a:r>
            <a:br>
              <a:rPr lang="cs-CZ" dirty="0">
                <a:solidFill>
                  <a:srgbClr val="F00000"/>
                </a:solidFill>
              </a:rPr>
            </a:br>
            <a:endParaRPr lang="cs-CZ" dirty="0"/>
          </a:p>
          <a:p>
            <a:pPr>
              <a:spcAft>
                <a:spcPts val="600"/>
              </a:spcAft>
            </a:pPr>
            <a:r>
              <a:rPr lang="cs-CZ" dirty="0"/>
              <a:t>zajíci ve Španělsku:</a:t>
            </a:r>
          </a:p>
          <a:p>
            <a:pPr>
              <a:spcAft>
                <a:spcPts val="600"/>
              </a:spcAft>
            </a:pPr>
            <a:r>
              <a:rPr lang="cs-CZ" dirty="0"/>
              <a:t>   existence </a:t>
            </a:r>
            <a:r>
              <a:rPr lang="cs-CZ" dirty="0" err="1"/>
              <a:t>mtDNA</a:t>
            </a:r>
            <a:r>
              <a:rPr lang="cs-CZ" dirty="0"/>
              <a:t> </a:t>
            </a:r>
            <a:r>
              <a:rPr lang="cs-CZ" i="1" dirty="0" err="1"/>
              <a:t>Lepus</a:t>
            </a:r>
            <a:r>
              <a:rPr lang="cs-CZ" i="1" dirty="0"/>
              <a:t> </a:t>
            </a:r>
            <a:r>
              <a:rPr lang="cs-CZ" i="1" dirty="0" err="1"/>
              <a:t>timidus</a:t>
            </a:r>
            <a:r>
              <a:rPr lang="cs-CZ" dirty="0"/>
              <a:t> u druhů </a:t>
            </a:r>
            <a:r>
              <a:rPr lang="cs-CZ" i="1" dirty="0"/>
              <a:t>L. </a:t>
            </a:r>
            <a:r>
              <a:rPr lang="cs-CZ" i="1" dirty="0" err="1"/>
              <a:t>granatensis</a:t>
            </a:r>
            <a:r>
              <a:rPr lang="cs-CZ" dirty="0"/>
              <a:t>, </a:t>
            </a:r>
            <a:r>
              <a:rPr lang="cs-CZ" i="1" dirty="0"/>
              <a:t>L. </a:t>
            </a:r>
            <a:r>
              <a:rPr lang="cs-CZ" i="1" dirty="0" err="1"/>
              <a:t>castroviejoi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      a </a:t>
            </a:r>
            <a:r>
              <a:rPr lang="cs-CZ" i="1" dirty="0"/>
              <a:t>L. </a:t>
            </a:r>
            <a:r>
              <a:rPr lang="cs-CZ" i="1" dirty="0" err="1"/>
              <a:t>europaeus</a:t>
            </a:r>
            <a:endParaRPr lang="cs-CZ" i="1" dirty="0"/>
          </a:p>
          <a:p>
            <a:pPr>
              <a:spcAft>
                <a:spcPts val="600"/>
              </a:spcAft>
            </a:pPr>
            <a:r>
              <a:rPr lang="cs-CZ" i="1" dirty="0"/>
              <a:t>   L. </a:t>
            </a:r>
            <a:r>
              <a:rPr lang="cs-CZ" i="1" dirty="0" err="1"/>
              <a:t>timidus</a:t>
            </a:r>
            <a:r>
              <a:rPr lang="cs-CZ" dirty="0"/>
              <a:t> však vymizel na konci posledního glaciálu </a:t>
            </a:r>
            <a:endParaRPr lang="en-US" dirty="0" smtClean="0"/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cs-CZ" dirty="0" smtClean="0"/>
              <a:t>několikanásobný přenos </a:t>
            </a:r>
            <a:r>
              <a:rPr lang="cs-CZ" dirty="0"/>
              <a:t>různých </a:t>
            </a:r>
            <a:r>
              <a:rPr lang="cs-CZ" dirty="0" err="1"/>
              <a:t>mtDNA</a:t>
            </a:r>
            <a:r>
              <a:rPr lang="cs-CZ" dirty="0"/>
              <a:t> </a:t>
            </a:r>
            <a:r>
              <a:rPr lang="cs-CZ" dirty="0" smtClean="0"/>
              <a:t>linií </a:t>
            </a:r>
            <a:r>
              <a:rPr lang="cs-CZ" dirty="0"/>
              <a:t>= </a:t>
            </a:r>
            <a:r>
              <a:rPr lang="cs-CZ" dirty="0">
                <a:solidFill>
                  <a:srgbClr val="E60000"/>
                </a:solidFill>
              </a:rPr>
              <a:t>„</a:t>
            </a:r>
            <a:r>
              <a:rPr lang="cs-CZ" dirty="0" err="1">
                <a:solidFill>
                  <a:srgbClr val="E60000"/>
                </a:solidFill>
              </a:rPr>
              <a:t>mtDNA</a:t>
            </a:r>
            <a:r>
              <a:rPr lang="cs-CZ" dirty="0">
                <a:solidFill>
                  <a:srgbClr val="E60000"/>
                </a:solidFill>
              </a:rPr>
              <a:t> </a:t>
            </a:r>
            <a:r>
              <a:rPr lang="cs-CZ" dirty="0" err="1">
                <a:solidFill>
                  <a:srgbClr val="E60000"/>
                </a:solidFill>
              </a:rPr>
              <a:t>capture</a:t>
            </a:r>
            <a:r>
              <a:rPr lang="cs-CZ" dirty="0">
                <a:solidFill>
                  <a:srgbClr val="E60000"/>
                </a:solidFill>
              </a:rPr>
              <a:t>“</a:t>
            </a:r>
            <a:endParaRPr lang="cs-CZ" i="1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452438" y="396875"/>
            <a:ext cx="8691562" cy="60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E60000"/>
                </a:solidFill>
              </a:rPr>
              <a:t>Jaderné pseudogeny mitochondriálního původu = NUMT</a:t>
            </a:r>
            <a:br>
              <a:rPr lang="cs-CZ">
                <a:solidFill>
                  <a:srgbClr val="E60000"/>
                </a:solidFill>
              </a:rPr>
            </a:br>
            <a:r>
              <a:rPr lang="cs-CZ">
                <a:solidFill>
                  <a:srgbClr val="E60000"/>
                </a:solidFill>
              </a:rPr>
              <a:t>   (</a:t>
            </a:r>
            <a:r>
              <a:rPr lang="cs-CZ" u="sng">
                <a:solidFill>
                  <a:srgbClr val="E60000"/>
                </a:solidFill>
              </a:rPr>
              <a:t>Nu</a:t>
            </a:r>
            <a:r>
              <a:rPr lang="cs-CZ">
                <a:solidFill>
                  <a:srgbClr val="E60000"/>
                </a:solidFill>
              </a:rPr>
              <a:t>clear </a:t>
            </a:r>
            <a:r>
              <a:rPr lang="cs-CZ" u="sng">
                <a:solidFill>
                  <a:srgbClr val="E60000"/>
                </a:solidFill>
              </a:rPr>
              <a:t>M</a:t>
            </a:r>
            <a:r>
              <a:rPr lang="cs-CZ">
                <a:solidFill>
                  <a:srgbClr val="E60000"/>
                </a:solidFill>
              </a:rPr>
              <a:t>i</a:t>
            </a:r>
            <a:r>
              <a:rPr lang="cs-CZ" u="sng">
                <a:solidFill>
                  <a:srgbClr val="E60000"/>
                </a:solidFill>
              </a:rPr>
              <a:t>t</a:t>
            </a:r>
            <a:r>
              <a:rPr lang="cs-CZ">
                <a:solidFill>
                  <a:srgbClr val="E60000"/>
                </a:solidFill>
              </a:rPr>
              <a:t>ochondrial DNA)</a:t>
            </a:r>
            <a:r>
              <a:rPr lang="cs-CZ">
                <a:solidFill>
                  <a:srgbClr val="F00000"/>
                </a:solidFill>
              </a:rPr>
              <a:t/>
            </a:r>
            <a:br>
              <a:rPr lang="cs-CZ">
                <a:solidFill>
                  <a:srgbClr val="F00000"/>
                </a:solidFill>
              </a:rPr>
            </a:br>
            <a:endParaRPr lang="cs-CZ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/>
              <a:t>kopie segmentů mtDNA integrované do jaderné DNA</a:t>
            </a:r>
          </a:p>
          <a:p>
            <a:pPr>
              <a:spcAft>
                <a:spcPts val="600"/>
              </a:spcAft>
            </a:pPr>
            <a:r>
              <a:rPr lang="cs-CZ"/>
              <a:t>ztráta funkce</a:t>
            </a:r>
          </a:p>
          <a:p>
            <a:pPr>
              <a:spcAft>
                <a:spcPts val="600"/>
              </a:spcAft>
            </a:pPr>
            <a:r>
              <a:rPr lang="cs-CZ"/>
              <a:t>molekulární fosilie</a:t>
            </a:r>
          </a:p>
          <a:p>
            <a:pPr>
              <a:spcAft>
                <a:spcPts val="600"/>
              </a:spcAft>
            </a:pPr>
            <a:r>
              <a:rPr lang="cs-CZ"/>
              <a:t>podobnost s původní sekvencí </a:t>
            </a:r>
            <a:r>
              <a:rPr lang="cs-CZ">
                <a:sym typeface="Symbol" pitchFamily="18" charset="2"/>
              </a:rPr>
              <a:t> riziko amplifikace</a:t>
            </a:r>
            <a:r>
              <a:rPr lang="cs-CZ"/>
              <a:t> namísto mtDNA </a:t>
            </a:r>
            <a:br>
              <a:rPr lang="cs-CZ"/>
            </a:br>
            <a:r>
              <a:rPr lang="cs-CZ"/>
              <a:t>   </a:t>
            </a:r>
            <a:r>
              <a:rPr lang="cs-CZ">
                <a:sym typeface="Symbol" pitchFamily="18" charset="2"/>
              </a:rPr>
              <a:t> problém!!</a:t>
            </a: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výskyt různý u různých skupin i u různých druhů téže skupiny</a:t>
            </a: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   např. u 7 druhů kočkovitých šelem: numt </a:t>
            </a:r>
            <a:r>
              <a:rPr lang="en-US">
                <a:sym typeface="Symbol" pitchFamily="18" charset="2"/>
              </a:rPr>
              <a:t>&gt;</a:t>
            </a:r>
            <a:r>
              <a:rPr lang="cs-CZ">
                <a:sym typeface="Symbol" pitchFamily="18" charset="2"/>
              </a:rPr>
              <a:t> 12,5 kb</a:t>
            </a: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   člověk: 27 numt v linii po oddělení od společného předka se šimpanzem</a:t>
            </a:r>
            <a:br>
              <a:rPr lang="cs-CZ">
                <a:sym typeface="Symbol" pitchFamily="18" charset="2"/>
              </a:rPr>
            </a:br>
            <a:endParaRPr lang="cs-CZ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>
                <a:sym typeface="Symbol" pitchFamily="18" charset="2"/>
              </a:rPr>
              <a:t>Jak odhalit numt?</a:t>
            </a:r>
            <a:r>
              <a:rPr lang="cs-CZ" sz="1800">
                <a:sym typeface="Symbol" pitchFamily="18" charset="2"/>
              </a:rPr>
              <a:t/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ultracentrifugace (většinou nutný čerstvý vzorek, nebo alespoň hluboce zmražený)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použití tkání s velkým množstvím mitochondrií (např. svaly)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long-range PCR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RT-PCR</a:t>
            </a:r>
            <a:br>
              <a:rPr lang="cs-CZ" sz="1800">
                <a:sym typeface="Symbol" pitchFamily="18" charset="2"/>
              </a:rPr>
            </a:br>
            <a:r>
              <a:rPr lang="cs-CZ" sz="1800">
                <a:sym typeface="Symbol" pitchFamily="18" charset="2"/>
              </a:rPr>
              <a:t>  elektronická PCR (u druhů se známým genomem)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452438" y="396875"/>
            <a:ext cx="8534400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E60000"/>
                </a:solidFill>
              </a:rPr>
              <a:t>Rekombinace mtDNA</a:t>
            </a:r>
            <a:r>
              <a:rPr lang="cs-CZ">
                <a:solidFill>
                  <a:srgbClr val="F00000"/>
                </a:solidFill>
              </a:rPr>
              <a:t/>
            </a:r>
            <a:br>
              <a:rPr lang="cs-CZ">
                <a:solidFill>
                  <a:srgbClr val="F00000"/>
                </a:solidFill>
              </a:rPr>
            </a:br>
            <a:endParaRPr lang="cs-CZ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/>
              <a:t>nutné podmínky:</a:t>
            </a:r>
          </a:p>
          <a:p>
            <a:pPr>
              <a:spcAft>
                <a:spcPts val="600"/>
              </a:spcAft>
            </a:pPr>
            <a:r>
              <a:rPr lang="cs-CZ"/>
              <a:t>  biparentální dědičnost  - fúze mitochondrií</a:t>
            </a:r>
          </a:p>
          <a:p>
            <a:pPr>
              <a:spcAft>
                <a:spcPts val="600"/>
              </a:spcAft>
            </a:pPr>
            <a:r>
              <a:rPr lang="cs-CZ"/>
              <a:t>  existence proteinového aparátu pro rekombinaci: existuje i u člověka</a:t>
            </a:r>
            <a:br>
              <a:rPr lang="cs-CZ"/>
            </a:br>
            <a:endParaRPr lang="cs-CZ"/>
          </a:p>
          <a:p>
            <a:pPr>
              <a:spcAft>
                <a:spcPts val="600"/>
              </a:spcAft>
            </a:pPr>
            <a:r>
              <a:rPr lang="cs-CZ"/>
              <a:t>biparentální dědičnost:</a:t>
            </a:r>
          </a:p>
          <a:p>
            <a:pPr>
              <a:spcAft>
                <a:spcPts val="600"/>
              </a:spcAft>
            </a:pPr>
            <a:r>
              <a:rPr lang="cs-CZ" sz="1800"/>
              <a:t>   navzdory mýtům, mitochondrie otce obvykle přeneseny do zygoty – tam jsou </a:t>
            </a:r>
            <a:br>
              <a:rPr lang="cs-CZ" sz="1800"/>
            </a:br>
            <a:r>
              <a:rPr lang="cs-CZ" sz="1800"/>
              <a:t>    označeny a následně zlikvidovány (u savců značení provádí jaderné geny otce)</a:t>
            </a:r>
          </a:p>
          <a:p>
            <a:pPr>
              <a:spcAft>
                <a:spcPts val="600"/>
              </a:spcAft>
            </a:pPr>
            <a:r>
              <a:rPr lang="cs-CZ" sz="1800"/>
              <a:t>   u někt. druhů „paternal leakage“: </a:t>
            </a:r>
            <a:r>
              <a:rPr lang="cs-CZ" sz="1800" i="1"/>
              <a:t>Mus</a:t>
            </a:r>
            <a:r>
              <a:rPr lang="cs-CZ" sz="1800"/>
              <a:t>, </a:t>
            </a:r>
            <a:r>
              <a:rPr lang="cs-CZ" sz="1800" i="1"/>
              <a:t>Drosophila</a:t>
            </a:r>
            <a:r>
              <a:rPr lang="cs-CZ" sz="1800"/>
              <a:t>, </a:t>
            </a:r>
            <a:r>
              <a:rPr lang="cs-CZ" sz="1800" i="1"/>
              <a:t>Parus</a:t>
            </a:r>
            <a:r>
              <a:rPr lang="cs-CZ" sz="1800"/>
              <a:t>, </a:t>
            </a:r>
            <a:r>
              <a:rPr lang="cs-CZ" sz="1800" i="1"/>
              <a:t>Homo</a:t>
            </a:r>
            <a:endParaRPr lang="cs-CZ" sz="1600" i="1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cs-CZ" sz="2400" smtClean="0">
                <a:solidFill>
                  <a:srgbClr val="E60000"/>
                </a:solidFill>
              </a:rPr>
              <a:t>Zbývá zodpovědět: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438" y="1512888"/>
            <a:ext cx="8229600" cy="42211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smtClean="0"/>
              <a:t>Frekvence biparentální dědičnosti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smtClean="0"/>
              <a:t>Frekvence rekombinací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smtClean="0"/>
              <a:t>Jen somatické tkáně?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smtClean="0"/>
              <a:t>Dědičnost rekombinantních molekul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smtClean="0"/>
              <a:t>Rekombinace s nukleárními pseudogeny?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smtClean="0"/>
              <a:t>Mechanismus biparentální dědičnosti a rekombinace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sz="2000" smtClean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sz="2000" smtClean="0"/>
              <a:t>Výjimečné události u živočichů?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371725" y="1139825"/>
          <a:ext cx="4333875" cy="2830513"/>
        </p:xfrm>
        <a:graphic>
          <a:graphicData uri="http://schemas.openxmlformats.org/presentationml/2006/ole">
            <p:oleObj spid="_x0000_s1026" name="Image" r:id="rId4" imgW="4333898" imgH="5242127" progId="Photoshop.Image.10">
              <p:embed/>
            </p:oleObj>
          </a:graphicData>
        </a:graphic>
      </p:graphicFrame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1693863" y="384175"/>
            <a:ext cx="538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60000"/>
                </a:solidFill>
              </a:rPr>
              <a:t>Ancestrální polymorfismus a sortování linií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3667125" y="4508500"/>
            <a:ext cx="1109663" cy="419100"/>
          </a:xfrm>
          <a:prstGeom prst="wedgeRectCallout">
            <a:avLst>
              <a:gd name="adj1" fmla="val 23389"/>
              <a:gd name="adj2" fmla="val -17689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bariéra</a:t>
            </a: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6600825" y="4419600"/>
            <a:ext cx="1109663" cy="417513"/>
          </a:xfrm>
          <a:prstGeom prst="wedgeRectCallout">
            <a:avLst>
              <a:gd name="adj1" fmla="val -145278"/>
              <a:gd name="adj2" fmla="val -15190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polyfylie</a:t>
            </a:r>
          </a:p>
        </p:txBody>
      </p:sp>
      <p:grpSp>
        <p:nvGrpSpPr>
          <p:cNvPr id="1030" name="Group 8"/>
          <p:cNvGrpSpPr>
            <a:grpSpLocks/>
          </p:cNvGrpSpPr>
          <p:nvPr/>
        </p:nvGrpSpPr>
        <p:grpSpPr bwMode="auto">
          <a:xfrm>
            <a:off x="2366963" y="2955925"/>
            <a:ext cx="4224337" cy="1014413"/>
            <a:chOff x="1491" y="1862"/>
            <a:chExt cx="2661" cy="639"/>
          </a:xfrm>
        </p:grpSpPr>
        <p:sp>
          <p:nvSpPr>
            <p:cNvPr id="1031" name="Rectangle 6"/>
            <p:cNvSpPr>
              <a:spLocks noChangeArrowheads="1"/>
            </p:cNvSpPr>
            <p:nvPr/>
          </p:nvSpPr>
          <p:spPr bwMode="auto">
            <a:xfrm>
              <a:off x="1491" y="1864"/>
              <a:ext cx="1287" cy="637"/>
            </a:xfrm>
            <a:prstGeom prst="rect">
              <a:avLst/>
            </a:prstGeom>
            <a:solidFill>
              <a:srgbClr val="66FF33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32" name="Rectangle 7"/>
            <p:cNvSpPr>
              <a:spLocks noChangeArrowheads="1"/>
            </p:cNvSpPr>
            <p:nvPr/>
          </p:nvSpPr>
          <p:spPr bwMode="auto">
            <a:xfrm>
              <a:off x="2871" y="1862"/>
              <a:ext cx="1281" cy="637"/>
            </a:xfrm>
            <a:prstGeom prst="rect">
              <a:avLst/>
            </a:prstGeom>
            <a:solidFill>
              <a:srgbClr val="FFCCCC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371725" y="1139825"/>
          <a:ext cx="4333875" cy="3990975"/>
        </p:xfrm>
        <a:graphic>
          <a:graphicData uri="http://schemas.openxmlformats.org/presentationml/2006/ole">
            <p:oleObj spid="_x0000_s2050" name="Image" r:id="rId4" imgW="4333898" imgH="5242127" progId="Photoshop.Image.10">
              <p:embed/>
            </p:oleObj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93863" y="384175"/>
            <a:ext cx="538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00000"/>
                </a:solidFill>
              </a:rPr>
              <a:t>Ancestrální polymorfismus a sortování linií</a:t>
            </a:r>
          </a:p>
        </p:txBody>
      </p:sp>
      <p:sp>
        <p:nvSpPr>
          <p:cNvPr id="2052" name="AutoShape 5"/>
          <p:cNvSpPr>
            <a:spLocks noChangeArrowheads="1"/>
          </p:cNvSpPr>
          <p:nvPr/>
        </p:nvSpPr>
        <p:spPr bwMode="auto">
          <a:xfrm>
            <a:off x="6054725" y="5630863"/>
            <a:ext cx="1539875" cy="622300"/>
          </a:xfrm>
          <a:prstGeom prst="wedgeRectCallout">
            <a:avLst>
              <a:gd name="adj1" fmla="val -78144"/>
              <a:gd name="adj2" fmla="val -11530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parafyletická fáze</a:t>
            </a:r>
          </a:p>
        </p:txBody>
      </p:sp>
      <p:grpSp>
        <p:nvGrpSpPr>
          <p:cNvPr id="2053" name="Group 6"/>
          <p:cNvGrpSpPr>
            <a:grpSpLocks/>
          </p:cNvGrpSpPr>
          <p:nvPr/>
        </p:nvGrpSpPr>
        <p:grpSpPr bwMode="auto">
          <a:xfrm>
            <a:off x="2366963" y="2955925"/>
            <a:ext cx="4224337" cy="2176463"/>
            <a:chOff x="1491" y="1862"/>
            <a:chExt cx="2661" cy="639"/>
          </a:xfrm>
        </p:grpSpPr>
        <p:sp>
          <p:nvSpPr>
            <p:cNvPr id="2054" name="Rectangle 7"/>
            <p:cNvSpPr>
              <a:spLocks noChangeArrowheads="1"/>
            </p:cNvSpPr>
            <p:nvPr/>
          </p:nvSpPr>
          <p:spPr bwMode="auto">
            <a:xfrm>
              <a:off x="1491" y="1864"/>
              <a:ext cx="1287" cy="637"/>
            </a:xfrm>
            <a:prstGeom prst="rect">
              <a:avLst/>
            </a:prstGeom>
            <a:solidFill>
              <a:srgbClr val="66FF33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55" name="Rectangle 8"/>
            <p:cNvSpPr>
              <a:spLocks noChangeArrowheads="1"/>
            </p:cNvSpPr>
            <p:nvPr/>
          </p:nvSpPr>
          <p:spPr bwMode="auto">
            <a:xfrm>
              <a:off x="2871" y="1862"/>
              <a:ext cx="1281" cy="637"/>
            </a:xfrm>
            <a:prstGeom prst="rect">
              <a:avLst/>
            </a:prstGeom>
            <a:solidFill>
              <a:srgbClr val="FFCCCC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371725" y="1139825"/>
          <a:ext cx="4333875" cy="5241925"/>
        </p:xfrm>
        <a:graphic>
          <a:graphicData uri="http://schemas.openxmlformats.org/presentationml/2006/ole">
            <p:oleObj spid="_x0000_s3074" name="Image" r:id="rId4" imgW="4333898" imgH="5242127" progId="Photoshop.Image.10">
              <p:embed/>
            </p:oleObj>
          </a:graphicData>
        </a:graphic>
      </p:graphicFrame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693863" y="384175"/>
            <a:ext cx="538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00000"/>
                </a:solidFill>
              </a:rPr>
              <a:t>Ancestrální polymorfismus a sortování linií</a:t>
            </a:r>
          </a:p>
        </p:txBody>
      </p:sp>
      <p:grpSp>
        <p:nvGrpSpPr>
          <p:cNvPr id="3076" name="Group 4"/>
          <p:cNvGrpSpPr>
            <a:grpSpLocks/>
          </p:cNvGrpSpPr>
          <p:nvPr/>
        </p:nvGrpSpPr>
        <p:grpSpPr bwMode="auto">
          <a:xfrm>
            <a:off x="2366963" y="2955925"/>
            <a:ext cx="4224337" cy="3090863"/>
            <a:chOff x="1491" y="1862"/>
            <a:chExt cx="2661" cy="639"/>
          </a:xfrm>
        </p:grpSpPr>
        <p:sp>
          <p:nvSpPr>
            <p:cNvPr id="3080" name="Rectangle 5"/>
            <p:cNvSpPr>
              <a:spLocks noChangeArrowheads="1"/>
            </p:cNvSpPr>
            <p:nvPr/>
          </p:nvSpPr>
          <p:spPr bwMode="auto">
            <a:xfrm>
              <a:off x="1491" y="1864"/>
              <a:ext cx="1287" cy="637"/>
            </a:xfrm>
            <a:prstGeom prst="rect">
              <a:avLst/>
            </a:prstGeom>
            <a:solidFill>
              <a:srgbClr val="66FF33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81" name="Rectangle 6"/>
            <p:cNvSpPr>
              <a:spLocks noChangeArrowheads="1"/>
            </p:cNvSpPr>
            <p:nvPr/>
          </p:nvSpPr>
          <p:spPr bwMode="auto">
            <a:xfrm>
              <a:off x="2871" y="1862"/>
              <a:ext cx="1281" cy="637"/>
            </a:xfrm>
            <a:prstGeom prst="rect">
              <a:avLst/>
            </a:prstGeom>
            <a:solidFill>
              <a:srgbClr val="FFCCCC">
                <a:alpha val="30196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077" name="AutoShape 7"/>
          <p:cNvSpPr>
            <a:spLocks noChangeArrowheads="1"/>
          </p:cNvSpPr>
          <p:nvPr/>
        </p:nvSpPr>
        <p:spPr bwMode="auto">
          <a:xfrm>
            <a:off x="7356475" y="5759450"/>
            <a:ext cx="1216025" cy="622300"/>
          </a:xfrm>
          <a:prstGeom prst="wedgeRectCallout">
            <a:avLst>
              <a:gd name="adj1" fmla="val -103394"/>
              <a:gd name="adj2" fmla="val -6173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reciproční monofylie</a:t>
            </a:r>
          </a:p>
        </p:txBody>
      </p:sp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2876550" y="6381750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008000"/>
                </a:solidFill>
              </a:rPr>
              <a:t>druh A</a:t>
            </a:r>
          </a:p>
        </p:txBody>
      </p:sp>
      <p:sp>
        <p:nvSpPr>
          <p:cNvPr id="3079" name="Text Box 10"/>
          <p:cNvSpPr txBox="1">
            <a:spLocks noChangeArrowheads="1"/>
          </p:cNvSpPr>
          <p:nvPr/>
        </p:nvSpPr>
        <p:spPr bwMode="auto">
          <a:xfrm>
            <a:off x="5045075" y="6381750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E60000"/>
                </a:solidFill>
              </a:rPr>
              <a:t>druh 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93863" y="384175"/>
            <a:ext cx="538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60000"/>
                </a:solidFill>
              </a:rPr>
              <a:t>Ancestrální polymorfismus a sortování linií</a:t>
            </a:r>
          </a:p>
        </p:txBody>
      </p:sp>
      <p:grpSp>
        <p:nvGrpSpPr>
          <p:cNvPr id="4100" name="Group 10"/>
          <p:cNvGrpSpPr>
            <a:grpSpLocks/>
          </p:cNvGrpSpPr>
          <p:nvPr/>
        </p:nvGrpSpPr>
        <p:grpSpPr bwMode="auto">
          <a:xfrm>
            <a:off x="536575" y="1193800"/>
            <a:ext cx="3108325" cy="2057400"/>
            <a:chOff x="1491" y="718"/>
            <a:chExt cx="2733" cy="1783"/>
          </a:xfrm>
        </p:grpSpPr>
        <p:graphicFrame>
          <p:nvGraphicFramePr>
            <p:cNvPr id="4098" name="Object 2"/>
            <p:cNvGraphicFramePr>
              <a:graphicFrameLocks noChangeAspect="1"/>
            </p:cNvGraphicFramePr>
            <p:nvPr/>
          </p:nvGraphicFramePr>
          <p:xfrm>
            <a:off x="1494" y="718"/>
            <a:ext cx="2730" cy="1783"/>
          </p:xfrm>
          <a:graphic>
            <a:graphicData uri="http://schemas.openxmlformats.org/presentationml/2006/ole">
              <p:oleObj spid="_x0000_s4098" name="Image" r:id="rId4" imgW="4333898" imgH="5242127" progId="Photoshop.Image.10">
                <p:embed/>
              </p:oleObj>
            </a:graphicData>
          </a:graphic>
        </p:graphicFrame>
        <p:grpSp>
          <p:nvGrpSpPr>
            <p:cNvPr id="4108" name="Group 4"/>
            <p:cNvGrpSpPr>
              <a:grpSpLocks/>
            </p:cNvGrpSpPr>
            <p:nvPr/>
          </p:nvGrpSpPr>
          <p:grpSpPr bwMode="auto">
            <a:xfrm>
              <a:off x="1491" y="1862"/>
              <a:ext cx="2661" cy="633"/>
              <a:chOff x="1491" y="1862"/>
              <a:chExt cx="2661" cy="639"/>
            </a:xfrm>
          </p:grpSpPr>
          <p:sp>
            <p:nvSpPr>
              <p:cNvPr id="4109" name="Rectangle 5"/>
              <p:cNvSpPr>
                <a:spLocks noChangeArrowheads="1"/>
              </p:cNvSpPr>
              <p:nvPr/>
            </p:nvSpPr>
            <p:spPr bwMode="auto">
              <a:xfrm>
                <a:off x="1491" y="1864"/>
                <a:ext cx="1287" cy="637"/>
              </a:xfrm>
              <a:prstGeom prst="rect">
                <a:avLst/>
              </a:prstGeom>
              <a:solidFill>
                <a:srgbClr val="66FF33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10" name="Rectangle 6"/>
              <p:cNvSpPr>
                <a:spLocks noChangeArrowheads="1"/>
              </p:cNvSpPr>
              <p:nvPr/>
            </p:nvSpPr>
            <p:spPr bwMode="auto">
              <a:xfrm>
                <a:off x="2871" y="1862"/>
                <a:ext cx="1281" cy="637"/>
              </a:xfrm>
              <a:prstGeom prst="rect">
                <a:avLst/>
              </a:prstGeom>
              <a:solidFill>
                <a:srgbClr val="FFCCCC">
                  <a:alpha val="30196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</p:grpSp>
      <p:sp>
        <p:nvSpPr>
          <p:cNvPr id="4101" name="Text Box 8"/>
          <p:cNvSpPr txBox="1">
            <a:spLocks noChangeArrowheads="1"/>
          </p:cNvSpPr>
          <p:nvPr/>
        </p:nvSpPr>
        <p:spPr bwMode="auto">
          <a:xfrm>
            <a:off x="885825" y="3316288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008000"/>
                </a:solidFill>
              </a:rPr>
              <a:t>druh A</a:t>
            </a:r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2411413" y="3316288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E60000"/>
                </a:solidFill>
              </a:rPr>
              <a:t>druh B</a:t>
            </a:r>
          </a:p>
        </p:txBody>
      </p:sp>
      <p:sp>
        <p:nvSpPr>
          <p:cNvPr id="4103" name="Text Box 11"/>
          <p:cNvSpPr txBox="1">
            <a:spLocks noChangeArrowheads="1"/>
          </p:cNvSpPr>
          <p:nvPr/>
        </p:nvSpPr>
        <p:spPr bwMode="auto">
          <a:xfrm>
            <a:off x="419100" y="5494338"/>
            <a:ext cx="5465763" cy="7064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Problém: „incomplete lineage sorting“ je </a:t>
            </a:r>
            <a:br>
              <a:rPr lang="cs-CZ"/>
            </a:br>
            <a:r>
              <a:rPr lang="cs-CZ"/>
              <a:t>většinou obtížné odlišit od důsledků toku genů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784600" y="1042988"/>
            <a:ext cx="4870450" cy="5338762"/>
            <a:chOff x="2384" y="657"/>
            <a:chExt cx="3068" cy="3363"/>
          </a:xfrm>
        </p:grpSpPr>
        <p:pic>
          <p:nvPicPr>
            <p:cNvPr id="4105" name="Picture 13" descr="Poly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71" y="657"/>
              <a:ext cx="1781" cy="3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6" name="AutoShape 17"/>
            <p:cNvSpPr>
              <a:spLocks noChangeArrowheads="1"/>
            </p:cNvSpPr>
            <p:nvPr/>
          </p:nvSpPr>
          <p:spPr bwMode="auto">
            <a:xfrm>
              <a:off x="2384" y="965"/>
              <a:ext cx="1023" cy="412"/>
            </a:xfrm>
            <a:prstGeom prst="wedgeRectCallout">
              <a:avLst>
                <a:gd name="adj1" fmla="val 82944"/>
                <a:gd name="adj2" fmla="val -25000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nekompletní sortování linií</a:t>
              </a:r>
            </a:p>
          </p:txBody>
        </p:sp>
        <p:sp>
          <p:nvSpPr>
            <p:cNvPr id="4107" name="AutoShape 18"/>
            <p:cNvSpPr>
              <a:spLocks noChangeArrowheads="1"/>
            </p:cNvSpPr>
            <p:nvPr/>
          </p:nvSpPr>
          <p:spPr bwMode="auto">
            <a:xfrm>
              <a:off x="2627" y="2209"/>
              <a:ext cx="684" cy="426"/>
            </a:xfrm>
            <a:prstGeom prst="wedgeRectCallout">
              <a:avLst>
                <a:gd name="adj1" fmla="val 116958"/>
                <a:gd name="adj2" fmla="val 57042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recentní tok genů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4164</TotalTime>
  <Words>1008</Words>
  <Application>Microsoft Office PowerPoint</Application>
  <PresentationFormat>Předvádění na obrazovce (4:3)</PresentationFormat>
  <Paragraphs>379</Paragraphs>
  <Slides>59</Slides>
  <Notes>38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59</vt:i4>
      </vt:variant>
    </vt:vector>
  </HeadingPairs>
  <TitlesOfParts>
    <vt:vector size="68" baseType="lpstr">
      <vt:lpstr>Arial</vt:lpstr>
      <vt:lpstr>Arial Black</vt:lpstr>
      <vt:lpstr>Bradley Hand ITC TT-Bold</vt:lpstr>
      <vt:lpstr>ヒラギノ明朝 ProN W6</vt:lpstr>
      <vt:lpstr>Symbol</vt:lpstr>
      <vt:lpstr>Wingdings</vt:lpstr>
      <vt:lpstr>Výchozí návrh</vt:lpstr>
      <vt:lpstr>Adobe Photoshop Image</vt:lpstr>
      <vt:lpstr>Graf aplikace Microsoft Excel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Možné výsledky fylogeografických studií (Avise 2000)</vt:lpstr>
      <vt:lpstr>Snímek 40</vt:lpstr>
      <vt:lpstr>Snímek 41</vt:lpstr>
      <vt:lpstr>Snímek 42</vt:lpstr>
      <vt:lpstr>Snímek 43</vt:lpstr>
      <vt:lpstr>Genealogické konkordance Ryby JV USA</vt:lpstr>
      <vt:lpstr>Genealogické  konkordance (shody na různých úrovních)</vt:lpstr>
      <vt:lpstr>Genetické důsledky ledových dob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Problémy pro populační genetiku:</vt:lpstr>
      <vt:lpstr>Snímek 56</vt:lpstr>
      <vt:lpstr>Snímek 57</vt:lpstr>
      <vt:lpstr>Snímek 58</vt:lpstr>
      <vt:lpstr>Zbývá zodpovědět: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Macholán</dc:creator>
  <cp:lastModifiedBy>Miloš Macholán</cp:lastModifiedBy>
  <cp:revision>171</cp:revision>
  <dcterms:created xsi:type="dcterms:W3CDTF">2004-06-04T17:14:23Z</dcterms:created>
  <dcterms:modified xsi:type="dcterms:W3CDTF">2014-04-16T18:00:10Z</dcterms:modified>
</cp:coreProperties>
</file>