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3" r:id="rId2"/>
    <p:sldId id="261" r:id="rId3"/>
    <p:sldId id="262" r:id="rId4"/>
    <p:sldId id="264" r:id="rId5"/>
    <p:sldId id="265" r:id="rId6"/>
    <p:sldId id="266" r:id="rId7"/>
    <p:sldId id="259" r:id="rId8"/>
    <p:sldId id="257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Klepnutím lze upravit styly předlohy textu.</a:t>
            </a:r>
          </a:p>
          <a:p>
            <a:pPr lvl="1"/>
            <a:r>
              <a:rPr lang="en-US" smtClean="0"/>
              <a:t>Druhá úroveň</a:t>
            </a:r>
          </a:p>
          <a:p>
            <a:pPr lvl="2"/>
            <a:r>
              <a:rPr lang="en-US" smtClean="0"/>
              <a:t>Třetí úroveň</a:t>
            </a:r>
          </a:p>
          <a:p>
            <a:pPr lvl="3"/>
            <a:r>
              <a:rPr lang="en-US" smtClean="0"/>
              <a:t>Čtvrtá úroveň</a:t>
            </a:r>
          </a:p>
          <a:p>
            <a:pPr lvl="4"/>
            <a:r>
              <a:rPr lang="en-US" smtClean="0"/>
              <a:t>Pátá úroveň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07507D9-239C-4E87-B3F6-6CFF113823D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7E54F6-3393-41AD-BB88-324C3E3CBC36}" type="slidenum">
              <a:rPr lang="en-US"/>
              <a:pPr/>
              <a:t>1</a:t>
            </a:fld>
            <a:endParaRPr lang="en-US"/>
          </a:p>
        </p:txBody>
      </p:sp>
      <p:sp>
        <p:nvSpPr>
          <p:cNvPr id="11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opisto zadní, kontos bičík, rhiz, rhizo kořen</a:t>
            </a:r>
          </a:p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82A7C5-F4D8-4FE3-AF52-1C1BF7BA0F6F}" type="slidenum">
              <a:rPr lang="en-US"/>
              <a:pPr/>
              <a:t>4</a:t>
            </a:fld>
            <a:endParaRPr lang="en-US"/>
          </a:p>
        </p:txBody>
      </p:sp>
      <p:sp>
        <p:nvSpPr>
          <p:cNvPr id="133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			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91452D-2783-442F-9A9A-676277F8A06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42551C-8509-4BCA-A8B5-4CDC88BF668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9DA80-92F6-4CEB-AF88-F03B4F3FBA3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DAC821-713D-497F-A1D5-0EED702C6B7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AE822D-29B7-4A6A-BC0D-0588B6CFC69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81B2BB-54C1-4706-9F8E-79DFA62AF8F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657C0C-336E-44CF-A879-29883F6A1BB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4D76A2-3398-43EB-A5E8-EF8A45AD5F9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162301-FC12-476D-BE5C-9E3D6042991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2B97D9-29C2-4DF3-8FDF-8803B4BA312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13B028-DC0B-4788-A3B6-B943DD5D7DA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7560289-60EC-471E-90E4-8B6EA04AC017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65113" y="765175"/>
            <a:ext cx="848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solidFill>
                  <a:srgbClr val="000066"/>
                </a:solidFill>
                <a:latin typeface="Verdana" pitchFamily="34" charset="0"/>
              </a:rPr>
              <a:t>Fylogenetické dělení eukaryot – </a:t>
            </a:r>
            <a:r>
              <a:rPr lang="cs-CZ" sz="2400" b="1">
                <a:solidFill>
                  <a:srgbClr val="FF0000"/>
                </a:solidFill>
                <a:latin typeface="Verdana" pitchFamily="34" charset="0"/>
              </a:rPr>
              <a:t>nové: 6-8 „říší“</a:t>
            </a:r>
            <a:endParaRPr lang="cs-CZ" sz="2400" b="1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250825" y="1196975"/>
            <a:ext cx="8569325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54013" indent="-354013">
              <a:spcBef>
                <a:spcPct val="50000"/>
              </a:spcBef>
              <a:buSzPct val="80000"/>
              <a:buFont typeface="Wingdings" pitchFamily="2" charset="2"/>
              <a:buChar char="§"/>
            </a:pPr>
            <a:endParaRPr lang="cs-CZ" sz="1600" b="1">
              <a:latin typeface="Verdana" pitchFamily="34" charset="0"/>
            </a:endParaRPr>
          </a:p>
          <a:p>
            <a:pPr marL="354013" indent="-354013">
              <a:spcBef>
                <a:spcPct val="50000"/>
              </a:spcBef>
              <a:buSzPct val="80000"/>
              <a:buFont typeface="Wingdings" pitchFamily="2" charset="2"/>
              <a:buNone/>
            </a:pPr>
            <a:endParaRPr lang="cs-CZ" sz="1600" b="1">
              <a:latin typeface="Verdana" pitchFamily="34" charset="0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2195513" y="1773238"/>
            <a:ext cx="6697662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/>
            <a:r>
              <a:rPr lang="cs-CZ" b="1" u="sng">
                <a:solidFill>
                  <a:srgbClr val="006600"/>
                </a:solidFill>
                <a:latin typeface="Verdana" pitchFamily="34" charset="0"/>
              </a:rPr>
              <a:t>Opisthokonta</a:t>
            </a:r>
            <a:r>
              <a:rPr lang="cs-CZ">
                <a:latin typeface="Verdana" pitchFamily="34" charset="0"/>
              </a:rPr>
              <a:t>: houby, mnohobuněční živočichové, někteří „prvoci“</a:t>
            </a:r>
          </a:p>
          <a:p>
            <a:pPr marL="342900" indent="-342900"/>
            <a:endParaRPr lang="cs-CZ" b="1" u="sng">
              <a:latin typeface="Verdana" pitchFamily="34" charset="0"/>
            </a:endParaRPr>
          </a:p>
          <a:p>
            <a:pPr marL="342900" indent="-342900"/>
            <a:r>
              <a:rPr lang="cs-CZ" b="1" u="sng">
                <a:solidFill>
                  <a:srgbClr val="006600"/>
                </a:solidFill>
                <a:latin typeface="Verdana" pitchFamily="34" charset="0"/>
              </a:rPr>
              <a:t>Amoebozoa</a:t>
            </a:r>
            <a:r>
              <a:rPr lang="cs-CZ">
                <a:latin typeface="Verdana" pitchFamily="34" charset="0"/>
              </a:rPr>
              <a:t>: měňavky, hlenky, řada „bičíkovců“ (pohyb hlavně bičíky)</a:t>
            </a:r>
          </a:p>
          <a:p>
            <a:pPr marL="342900" indent="-342900"/>
            <a:endParaRPr lang="cs-CZ" b="1" u="sng">
              <a:latin typeface="Verdana" pitchFamily="34" charset="0"/>
            </a:endParaRPr>
          </a:p>
          <a:p>
            <a:pPr marL="342900" indent="-342900"/>
            <a:r>
              <a:rPr lang="cs-CZ" b="1" u="sng">
                <a:solidFill>
                  <a:srgbClr val="006600"/>
                </a:solidFill>
                <a:latin typeface="Verdana" pitchFamily="34" charset="0"/>
              </a:rPr>
              <a:t>Rhizaria</a:t>
            </a:r>
            <a:r>
              <a:rPr lang="cs-CZ">
                <a:latin typeface="Verdana" pitchFamily="34" charset="0"/>
              </a:rPr>
              <a:t>: „bičíkovci“ a kořenonožci (pohyb hlavně panožkami)</a:t>
            </a:r>
          </a:p>
          <a:p>
            <a:pPr marL="342900" indent="-342900"/>
            <a:endParaRPr lang="cs-CZ" b="1" u="sng">
              <a:latin typeface="Verdana" pitchFamily="34" charset="0"/>
            </a:endParaRPr>
          </a:p>
          <a:p>
            <a:pPr marL="342900" indent="-342900"/>
            <a:r>
              <a:rPr lang="cs-CZ" b="1" u="sng">
                <a:solidFill>
                  <a:srgbClr val="006600"/>
                </a:solidFill>
                <a:latin typeface="Verdana" pitchFamily="34" charset="0"/>
              </a:rPr>
              <a:t>Excavata</a:t>
            </a:r>
            <a:r>
              <a:rPr lang="cs-CZ">
                <a:latin typeface="Verdana" pitchFamily="34" charset="0"/>
              </a:rPr>
              <a:t>: většinou „bičíkovci“ (např. trypanozomy, diplomonády) a někteří  kořenonožci  </a:t>
            </a:r>
          </a:p>
          <a:p>
            <a:pPr marL="342900" indent="-342900"/>
            <a:endParaRPr lang="cs-CZ" b="1" u="sng">
              <a:latin typeface="Verdana" pitchFamily="34" charset="0"/>
            </a:endParaRPr>
          </a:p>
          <a:p>
            <a:pPr marL="342900" indent="-342900"/>
            <a:r>
              <a:rPr lang="cs-CZ" b="1" u="sng">
                <a:solidFill>
                  <a:srgbClr val="006600"/>
                </a:solidFill>
                <a:latin typeface="Verdana" pitchFamily="34" charset="0"/>
              </a:rPr>
              <a:t>Archaeplastida</a:t>
            </a:r>
            <a:r>
              <a:rPr lang="cs-CZ">
                <a:latin typeface="Verdana" pitchFamily="34" charset="0"/>
              </a:rPr>
              <a:t>: pravé rostliny, zelené řasy, ruduchy a glaukofytní řasy</a:t>
            </a:r>
          </a:p>
          <a:p>
            <a:pPr marL="342900" indent="-342900"/>
            <a:endParaRPr lang="cs-CZ" b="1" u="sng">
              <a:latin typeface="Verdana" pitchFamily="34" charset="0"/>
            </a:endParaRPr>
          </a:p>
          <a:p>
            <a:pPr marL="342900" indent="-342900"/>
            <a:r>
              <a:rPr lang="cs-CZ" b="1" u="sng">
                <a:solidFill>
                  <a:srgbClr val="006600"/>
                </a:solidFill>
                <a:latin typeface="Verdana" pitchFamily="34" charset="0"/>
              </a:rPr>
              <a:t>Chromalveolata</a:t>
            </a:r>
            <a:r>
              <a:rPr lang="cs-CZ">
                <a:latin typeface="Verdana" pitchFamily="34" charset="0"/>
              </a:rPr>
              <a:t>: různí „prvoci“ (např. nálevníci, obrněnky, výtrusovci), „řasy“ a „plísně“</a:t>
            </a:r>
            <a:r>
              <a:rPr lang="cs-CZ" sz="1600">
                <a:latin typeface="Verdana" pitchFamily="34" charset="0"/>
              </a:rPr>
              <a:t> </a:t>
            </a:r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 flipV="1">
            <a:off x="431800" y="2060575"/>
            <a:ext cx="1727200" cy="2160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431800" y="4221163"/>
            <a:ext cx="1692275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1871663" y="2420938"/>
            <a:ext cx="287337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V="1">
            <a:off x="1452563" y="4538663"/>
            <a:ext cx="735012" cy="795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H="1">
            <a:off x="1079500" y="3717925"/>
            <a:ext cx="1152525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>
            <a:off x="1835150" y="5373688"/>
            <a:ext cx="32385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179388" y="1341438"/>
            <a:ext cx="8893175" cy="361950"/>
            <a:chOff x="0" y="845"/>
            <a:chExt cx="5602" cy="228"/>
          </a:xfrm>
        </p:grpSpPr>
        <p:grpSp>
          <p:nvGrpSpPr>
            <p:cNvPr id="7173" name="Group 5"/>
            <p:cNvGrpSpPr>
              <a:grpSpLocks/>
            </p:cNvGrpSpPr>
            <p:nvPr/>
          </p:nvGrpSpPr>
          <p:grpSpPr bwMode="auto">
            <a:xfrm>
              <a:off x="0" y="845"/>
              <a:ext cx="5602" cy="228"/>
              <a:chOff x="2925" y="845"/>
              <a:chExt cx="2835" cy="136"/>
            </a:xfrm>
          </p:grpSpPr>
          <p:sp>
            <p:nvSpPr>
              <p:cNvPr id="7174" name="Line 6"/>
              <p:cNvSpPr>
                <a:spLocks noChangeShapeType="1"/>
              </p:cNvSpPr>
              <p:nvPr/>
            </p:nvSpPr>
            <p:spPr bwMode="auto">
              <a:xfrm>
                <a:off x="2925" y="845"/>
                <a:ext cx="283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175" name="Line 7"/>
              <p:cNvSpPr>
                <a:spLocks noChangeShapeType="1"/>
              </p:cNvSpPr>
              <p:nvPr/>
            </p:nvSpPr>
            <p:spPr bwMode="auto">
              <a:xfrm>
                <a:off x="2925" y="845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176" name="Line 8"/>
            <p:cNvSpPr>
              <a:spLocks noChangeShapeType="1"/>
            </p:cNvSpPr>
            <p:nvPr/>
          </p:nvSpPr>
          <p:spPr bwMode="auto">
            <a:xfrm>
              <a:off x="5600" y="845"/>
              <a:ext cx="0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2987675" y="549275"/>
            <a:ext cx="35766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cs-CZ" sz="2800" b="1"/>
              <a:t>Animalia = Metazoa </a:t>
            </a:r>
          </a:p>
        </p:txBody>
      </p:sp>
      <p:grpSp>
        <p:nvGrpSpPr>
          <p:cNvPr id="7178" name="Group 10"/>
          <p:cNvGrpSpPr>
            <a:grpSpLocks/>
          </p:cNvGrpSpPr>
          <p:nvPr/>
        </p:nvGrpSpPr>
        <p:grpSpPr bwMode="auto">
          <a:xfrm>
            <a:off x="0" y="1358900"/>
            <a:ext cx="9036050" cy="5499100"/>
            <a:chOff x="0" y="856"/>
            <a:chExt cx="5692" cy="3464"/>
          </a:xfrm>
        </p:grpSpPr>
        <p:grpSp>
          <p:nvGrpSpPr>
            <p:cNvPr id="7179" name="Group 11"/>
            <p:cNvGrpSpPr>
              <a:grpSpLocks/>
            </p:cNvGrpSpPr>
            <p:nvPr/>
          </p:nvGrpSpPr>
          <p:grpSpPr bwMode="auto">
            <a:xfrm>
              <a:off x="0" y="856"/>
              <a:ext cx="5692" cy="3464"/>
              <a:chOff x="0" y="856"/>
              <a:chExt cx="5692" cy="3464"/>
            </a:xfrm>
          </p:grpSpPr>
          <p:grpSp>
            <p:nvGrpSpPr>
              <p:cNvPr id="7180" name="Group 12"/>
              <p:cNvGrpSpPr>
                <a:grpSpLocks/>
              </p:cNvGrpSpPr>
              <p:nvPr/>
            </p:nvGrpSpPr>
            <p:grpSpPr bwMode="auto">
              <a:xfrm>
                <a:off x="0" y="856"/>
                <a:ext cx="5692" cy="3464"/>
                <a:chOff x="0" y="646"/>
                <a:chExt cx="5692" cy="3464"/>
              </a:xfrm>
            </p:grpSpPr>
            <p:sp>
              <p:nvSpPr>
                <p:cNvPr id="7181" name="Line 13"/>
                <p:cNvSpPr>
                  <a:spLocks noChangeShapeType="1"/>
                </p:cNvSpPr>
                <p:nvPr/>
              </p:nvSpPr>
              <p:spPr bwMode="auto">
                <a:xfrm>
                  <a:off x="2370" y="3821"/>
                  <a:ext cx="11" cy="28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7182" name="Group 14"/>
                <p:cNvGrpSpPr>
                  <a:grpSpLocks/>
                </p:cNvGrpSpPr>
                <p:nvPr/>
              </p:nvGrpSpPr>
              <p:grpSpPr bwMode="auto">
                <a:xfrm>
                  <a:off x="0" y="646"/>
                  <a:ext cx="5692" cy="3175"/>
                  <a:chOff x="0" y="646"/>
                  <a:chExt cx="5692" cy="3175"/>
                </a:xfrm>
              </p:grpSpPr>
              <p:sp>
                <p:nvSpPr>
                  <p:cNvPr id="7183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0" y="1145"/>
                    <a:ext cx="1066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30000"/>
                      </a:spcBef>
                    </a:pPr>
                    <a:r>
                      <a:rPr lang="cs-CZ">
                        <a:solidFill>
                          <a:schemeClr val="accent2"/>
                        </a:solidFill>
                      </a:rPr>
                      <a:t>Hexactinellida</a:t>
                    </a:r>
                  </a:p>
                </p:txBody>
              </p:sp>
              <p:sp>
                <p:nvSpPr>
                  <p:cNvPr id="7184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601" y="2324"/>
                    <a:ext cx="1769" cy="1497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 type="triangle" w="med" len="med"/>
                    <a:tailEnd/>
                  </a:ln>
                  <a:effectLst/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7185" name="Line 1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370" y="1371"/>
                    <a:ext cx="2948" cy="245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7186" name="Text Box 1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012" y="1162"/>
                    <a:ext cx="636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cs-CZ"/>
                      <a:t>Bilateria</a:t>
                    </a:r>
                  </a:p>
                </p:txBody>
              </p:sp>
              <p:sp>
                <p:nvSpPr>
                  <p:cNvPr id="7187" name="Line 19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003" y="1371"/>
                    <a:ext cx="816" cy="40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7188" name="Line 20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683" y="1371"/>
                    <a:ext cx="136" cy="40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7189" name="Text 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580" y="1504"/>
                    <a:ext cx="214" cy="2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cs-CZ" sz="2000" b="1">
                        <a:solidFill>
                          <a:srgbClr val="FF0000"/>
                        </a:solidFill>
                      </a:rPr>
                      <a:t>?</a:t>
                    </a:r>
                  </a:p>
                </p:txBody>
              </p:sp>
              <p:sp>
                <p:nvSpPr>
                  <p:cNvPr id="7190" name="Text Box 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66" y="1145"/>
                    <a:ext cx="652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cs-CZ"/>
                      <a:t>Cnidaria</a:t>
                    </a:r>
                  </a:p>
                </p:txBody>
              </p:sp>
              <p:sp>
                <p:nvSpPr>
                  <p:cNvPr id="7191" name="Text Box 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685" y="1145"/>
                    <a:ext cx="708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cs-CZ"/>
                      <a:t>Placozoa</a:t>
                    </a:r>
                  </a:p>
                </p:txBody>
              </p:sp>
              <p:sp>
                <p:nvSpPr>
                  <p:cNvPr id="7192" name="Line 24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379" y="1326"/>
                    <a:ext cx="1043" cy="771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7193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80" y="1145"/>
                    <a:ext cx="868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cs-CZ"/>
                      <a:t>Ctenophora</a:t>
                    </a:r>
                  </a:p>
                </p:txBody>
              </p:sp>
              <p:sp>
                <p:nvSpPr>
                  <p:cNvPr id="7194" name="Line 26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2472" y="1371"/>
                    <a:ext cx="1451" cy="113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7195" name="Line 27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1655" y="1371"/>
                    <a:ext cx="1768" cy="154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7196" name="Text Box 2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75" y="1145"/>
                    <a:ext cx="1004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cs-CZ">
                        <a:solidFill>
                          <a:schemeClr val="accent2"/>
                        </a:solidFill>
                      </a:rPr>
                      <a:t>Demospongia</a:t>
                    </a:r>
                  </a:p>
                </p:txBody>
              </p:sp>
              <p:sp>
                <p:nvSpPr>
                  <p:cNvPr id="7197" name="Line 29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748" y="1371"/>
                    <a:ext cx="2677" cy="1543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7198" name="Text Box 3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43" y="2642"/>
                    <a:ext cx="214" cy="2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cs-CZ" sz="2000" b="1">
                        <a:solidFill>
                          <a:srgbClr val="FF0000"/>
                        </a:solidFill>
                      </a:rPr>
                      <a:t>?</a:t>
                    </a:r>
                  </a:p>
                </p:txBody>
              </p:sp>
              <p:sp>
                <p:nvSpPr>
                  <p:cNvPr id="7199" name="Text Box 3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0" y="1916"/>
                    <a:ext cx="1236" cy="40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cs-CZ"/>
                      <a:t>Choanoflagellata,</a:t>
                    </a:r>
                  </a:p>
                  <a:p>
                    <a:pPr eaLnBrk="0" hangingPunct="0"/>
                    <a:r>
                      <a:rPr lang="cs-CZ"/>
                      <a:t>Ministeriida</a:t>
                    </a:r>
                  </a:p>
                </p:txBody>
              </p:sp>
              <p:grpSp>
                <p:nvGrpSpPr>
                  <p:cNvPr id="7200" name="Group 32"/>
                  <p:cNvGrpSpPr>
                    <a:grpSpLocks/>
                  </p:cNvGrpSpPr>
                  <p:nvPr/>
                </p:nvGrpSpPr>
                <p:grpSpPr bwMode="auto">
                  <a:xfrm>
                    <a:off x="2925" y="963"/>
                    <a:ext cx="2767" cy="182"/>
                    <a:chOff x="2744" y="845"/>
                    <a:chExt cx="2858" cy="136"/>
                  </a:xfrm>
                </p:grpSpPr>
                <p:grpSp>
                  <p:nvGrpSpPr>
                    <p:cNvPr id="7201" name="Group 3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744" y="845"/>
                      <a:ext cx="2835" cy="136"/>
                      <a:chOff x="2925" y="845"/>
                      <a:chExt cx="2835" cy="136"/>
                    </a:xfrm>
                  </p:grpSpPr>
                  <p:sp>
                    <p:nvSpPr>
                      <p:cNvPr id="7202" name="Line 3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925" y="845"/>
                        <a:ext cx="2835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7203" name="Line 3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925" y="845"/>
                        <a:ext cx="0" cy="13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</p:grpSp>
                <p:sp>
                  <p:nvSpPr>
                    <p:cNvPr id="7204" name="Line 3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602" y="845"/>
                      <a:ext cx="0" cy="13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</p:grpSp>
              <p:sp>
                <p:nvSpPr>
                  <p:cNvPr id="7205" name="Text Box 3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923" y="646"/>
                    <a:ext cx="844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algn="ctr" eaLnBrk="0" hangingPunct="0"/>
                    <a:r>
                      <a:rPr lang="cs-CZ"/>
                      <a:t>Eumetazoa</a:t>
                    </a:r>
                  </a:p>
                </p:txBody>
              </p:sp>
              <p:grpSp>
                <p:nvGrpSpPr>
                  <p:cNvPr id="7206" name="Group 38"/>
                  <p:cNvGrpSpPr>
                    <a:grpSpLocks/>
                  </p:cNvGrpSpPr>
                  <p:nvPr/>
                </p:nvGrpSpPr>
                <p:grpSpPr bwMode="auto">
                  <a:xfrm>
                    <a:off x="113" y="963"/>
                    <a:ext cx="2745" cy="182"/>
                    <a:chOff x="113" y="799"/>
                    <a:chExt cx="2745" cy="182"/>
                  </a:xfrm>
                </p:grpSpPr>
                <p:grpSp>
                  <p:nvGrpSpPr>
                    <p:cNvPr id="7207" name="Group 3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13" y="799"/>
                      <a:ext cx="2745" cy="182"/>
                      <a:chOff x="2925" y="845"/>
                      <a:chExt cx="2835" cy="136"/>
                    </a:xfrm>
                  </p:grpSpPr>
                  <p:sp>
                    <p:nvSpPr>
                      <p:cNvPr id="7208" name="Line 4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925" y="845"/>
                        <a:ext cx="2835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7209" name="Line 4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925" y="845"/>
                        <a:ext cx="0" cy="13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</p:grpSp>
                <p:sp>
                  <p:nvSpPr>
                    <p:cNvPr id="7210" name="Line 4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35" y="799"/>
                      <a:ext cx="0" cy="18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</p:grpSp>
              <p:sp>
                <p:nvSpPr>
                  <p:cNvPr id="7211" name="Text Box 4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75" y="691"/>
                    <a:ext cx="716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algn="ctr" eaLnBrk="0" hangingPunct="0"/>
                    <a:r>
                      <a:rPr lang="cs-CZ">
                        <a:solidFill>
                          <a:schemeClr val="accent2"/>
                        </a:solidFill>
                      </a:rPr>
                      <a:t>„Porifera“</a:t>
                    </a:r>
                  </a:p>
                </p:txBody>
              </p:sp>
              <p:sp>
                <p:nvSpPr>
                  <p:cNvPr id="7212" name="Text Box 4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73" y="1145"/>
                    <a:ext cx="940" cy="404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cs-CZ">
                        <a:solidFill>
                          <a:schemeClr val="accent2"/>
                        </a:solidFill>
                      </a:rPr>
                      <a:t>Calcispongia</a:t>
                    </a:r>
                  </a:p>
                  <a:p>
                    <a:pPr eaLnBrk="0" hangingPunct="0"/>
                    <a:r>
                      <a:rPr lang="cs-CZ">
                        <a:solidFill>
                          <a:schemeClr val="accent2"/>
                        </a:solidFill>
                      </a:rPr>
                      <a:t>= Calcarea</a:t>
                    </a:r>
                  </a:p>
                </p:txBody>
              </p:sp>
            </p:grpSp>
          </p:grpSp>
          <p:sp>
            <p:nvSpPr>
              <p:cNvPr id="7213" name="Rectangle 45"/>
              <p:cNvSpPr>
                <a:spLocks noChangeArrowheads="1"/>
              </p:cNvSpPr>
              <p:nvPr/>
            </p:nvSpPr>
            <p:spPr bwMode="auto">
              <a:xfrm>
                <a:off x="3651" y="2886"/>
                <a:ext cx="90" cy="91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14" name="Text Box 46"/>
              <p:cNvSpPr txBox="1">
                <a:spLocks noChangeArrowheads="1"/>
              </p:cNvSpPr>
              <p:nvPr/>
            </p:nvSpPr>
            <p:spPr bwMode="auto">
              <a:xfrm>
                <a:off x="3787" y="2886"/>
                <a:ext cx="1742" cy="3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cs-CZ" sz="1400">
                    <a:solidFill>
                      <a:srgbClr val="FF0000"/>
                    </a:solidFill>
                  </a:rPr>
                  <a:t>Příčně pruhované kořínky bičíků;</a:t>
                </a:r>
              </a:p>
              <a:p>
                <a:pPr eaLnBrk="0" hangingPunct="0"/>
                <a:r>
                  <a:rPr lang="cs-CZ" sz="1400">
                    <a:solidFill>
                      <a:srgbClr val="FF0000"/>
                    </a:solidFill>
                  </a:rPr>
                  <a:t>osová symetrie larev? </a:t>
                </a:r>
              </a:p>
            </p:txBody>
          </p:sp>
        </p:grpSp>
        <p:sp>
          <p:nvSpPr>
            <p:cNvPr id="7215" name="Text Box 47"/>
            <p:cNvSpPr txBox="1">
              <a:spLocks noChangeArrowheads="1"/>
            </p:cNvSpPr>
            <p:nvPr/>
          </p:nvSpPr>
          <p:spPr bwMode="auto">
            <a:xfrm>
              <a:off x="4513" y="3929"/>
              <a:ext cx="78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sz="1400">
                  <a:solidFill>
                    <a:srgbClr val="FF0000"/>
                  </a:solidFill>
                </a:rPr>
                <a:t>Autapomorfie</a:t>
              </a:r>
            </a:p>
          </p:txBody>
        </p:sp>
        <p:sp>
          <p:nvSpPr>
            <p:cNvPr id="7216" name="Rectangle 48"/>
            <p:cNvSpPr>
              <a:spLocks noChangeArrowheads="1"/>
            </p:cNvSpPr>
            <p:nvPr/>
          </p:nvSpPr>
          <p:spPr bwMode="auto">
            <a:xfrm>
              <a:off x="4377" y="3974"/>
              <a:ext cx="90" cy="9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692275" y="260350"/>
            <a:ext cx="54737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20000"/>
              </a:lnSpc>
              <a:spcBef>
                <a:spcPct val="20000"/>
              </a:spcBef>
            </a:pPr>
            <a:r>
              <a:rPr lang="cs-CZ" sz="3200" b="1">
                <a:solidFill>
                  <a:schemeClr val="tx2"/>
                </a:solidFill>
              </a:rPr>
              <a:t>Bilateria </a:t>
            </a:r>
            <a:r>
              <a:rPr lang="cs-CZ" sz="3200">
                <a:solidFill>
                  <a:schemeClr val="tx2"/>
                </a:solidFill>
              </a:rPr>
              <a:t>(= Tri</a:t>
            </a:r>
            <a:r>
              <a:rPr lang="cs-CZ" sz="3200"/>
              <a:t>plo</a:t>
            </a:r>
            <a:r>
              <a:rPr lang="cs-CZ" sz="3200">
                <a:solidFill>
                  <a:schemeClr val="tx2"/>
                </a:solidFill>
              </a:rPr>
              <a:t>blastica)</a:t>
            </a:r>
            <a:r>
              <a:rPr lang="cs-CZ" sz="3200" b="1">
                <a:solidFill>
                  <a:schemeClr val="tx2"/>
                </a:solidFill>
              </a:rPr>
              <a:t/>
            </a:r>
            <a:br>
              <a:rPr lang="cs-CZ" sz="3200" b="1">
                <a:solidFill>
                  <a:schemeClr val="tx2"/>
                </a:solidFill>
              </a:rPr>
            </a:br>
            <a:endParaRPr lang="cs-CZ" sz="3200">
              <a:solidFill>
                <a:schemeClr val="tx2"/>
              </a:solidFill>
            </a:endParaRPr>
          </a:p>
        </p:txBody>
      </p:sp>
      <p:grpSp>
        <p:nvGrpSpPr>
          <p:cNvPr id="8223" name="Group 31"/>
          <p:cNvGrpSpPr>
            <a:grpSpLocks/>
          </p:cNvGrpSpPr>
          <p:nvPr/>
        </p:nvGrpSpPr>
        <p:grpSpPr bwMode="auto">
          <a:xfrm>
            <a:off x="179388" y="1557338"/>
            <a:ext cx="9144000" cy="4822825"/>
            <a:chOff x="113" y="981"/>
            <a:chExt cx="5760" cy="3038"/>
          </a:xfrm>
        </p:grpSpPr>
        <p:sp>
          <p:nvSpPr>
            <p:cNvPr id="8201" name="Text Box 9"/>
            <p:cNvSpPr txBox="1">
              <a:spLocks noChangeArrowheads="1"/>
            </p:cNvSpPr>
            <p:nvPr/>
          </p:nvSpPr>
          <p:spPr bwMode="auto">
            <a:xfrm>
              <a:off x="3606" y="1344"/>
              <a:ext cx="96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sz="2000"/>
                <a:t>Protostomia</a:t>
              </a:r>
            </a:p>
          </p:txBody>
        </p:sp>
        <p:sp>
          <p:nvSpPr>
            <p:cNvPr id="8202" name="Text Box 10"/>
            <p:cNvSpPr txBox="1">
              <a:spLocks noChangeArrowheads="1"/>
            </p:cNvSpPr>
            <p:nvPr/>
          </p:nvSpPr>
          <p:spPr bwMode="auto">
            <a:xfrm>
              <a:off x="2744" y="981"/>
              <a:ext cx="12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cs-CZ" sz="2000"/>
                <a:t>Eubilateria</a:t>
              </a:r>
            </a:p>
          </p:txBody>
        </p:sp>
        <p:grpSp>
          <p:nvGrpSpPr>
            <p:cNvPr id="8203" name="Group 11"/>
            <p:cNvGrpSpPr>
              <a:grpSpLocks/>
            </p:cNvGrpSpPr>
            <p:nvPr/>
          </p:nvGrpSpPr>
          <p:grpSpPr bwMode="auto">
            <a:xfrm>
              <a:off x="113" y="1797"/>
              <a:ext cx="5760" cy="2222"/>
              <a:chOff x="0" y="845"/>
              <a:chExt cx="5760" cy="2222"/>
            </a:xfrm>
          </p:grpSpPr>
          <p:sp>
            <p:nvSpPr>
              <p:cNvPr id="8204" name="Rectangle 12"/>
              <p:cNvSpPr>
                <a:spLocks noChangeArrowheads="1"/>
              </p:cNvSpPr>
              <p:nvPr/>
            </p:nvSpPr>
            <p:spPr bwMode="auto">
              <a:xfrm>
                <a:off x="2336" y="845"/>
                <a:ext cx="113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30000"/>
                  </a:spcBef>
                </a:pPr>
                <a:r>
                  <a:rPr lang="cs-CZ" sz="2000"/>
                  <a:t>Chaetognatha</a:t>
                </a:r>
              </a:p>
            </p:txBody>
          </p:sp>
          <p:sp>
            <p:nvSpPr>
              <p:cNvPr id="8205" name="Rectangle 13"/>
              <p:cNvSpPr>
                <a:spLocks noChangeArrowheads="1"/>
              </p:cNvSpPr>
              <p:nvPr/>
            </p:nvSpPr>
            <p:spPr bwMode="auto">
              <a:xfrm>
                <a:off x="4399" y="845"/>
                <a:ext cx="1361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30000"/>
                  </a:spcBef>
                </a:pPr>
                <a:r>
                  <a:rPr lang="cs-CZ" sz="2000"/>
                  <a:t>Lophotrochozoa</a:t>
                </a:r>
              </a:p>
            </p:txBody>
          </p:sp>
          <p:sp>
            <p:nvSpPr>
              <p:cNvPr id="8206" name="Line 14"/>
              <p:cNvSpPr>
                <a:spLocks noChangeShapeType="1"/>
              </p:cNvSpPr>
              <p:nvPr/>
            </p:nvSpPr>
            <p:spPr bwMode="auto">
              <a:xfrm rot="16200000" flipV="1">
                <a:off x="453" y="913"/>
                <a:ext cx="1589" cy="190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207" name="Line 15"/>
              <p:cNvSpPr>
                <a:spLocks noChangeShapeType="1"/>
              </p:cNvSpPr>
              <p:nvPr/>
            </p:nvSpPr>
            <p:spPr bwMode="auto">
              <a:xfrm rot="-5400000">
                <a:off x="2835" y="482"/>
                <a:ext cx="1542" cy="28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208" name="Line 16"/>
              <p:cNvSpPr>
                <a:spLocks noChangeShapeType="1"/>
              </p:cNvSpPr>
              <p:nvPr/>
            </p:nvSpPr>
            <p:spPr bwMode="auto">
              <a:xfrm rot="16200000" flipV="1">
                <a:off x="4082" y="1094"/>
                <a:ext cx="317" cy="3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209" name="Line 17"/>
              <p:cNvSpPr>
                <a:spLocks noChangeShapeType="1"/>
              </p:cNvSpPr>
              <p:nvPr/>
            </p:nvSpPr>
            <p:spPr bwMode="auto">
              <a:xfrm rot="16200000" flipV="1">
                <a:off x="1701" y="980"/>
                <a:ext cx="1180" cy="13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210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778" y="1083"/>
                <a:ext cx="771" cy="83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211" name="Rectangle 19"/>
              <p:cNvSpPr>
                <a:spLocks noChangeArrowheads="1"/>
              </p:cNvSpPr>
              <p:nvPr/>
            </p:nvSpPr>
            <p:spPr bwMode="auto">
              <a:xfrm>
                <a:off x="1202" y="845"/>
                <a:ext cx="149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30000"/>
                  </a:spcBef>
                </a:pPr>
                <a:r>
                  <a:rPr lang="cs-CZ" sz="2000"/>
                  <a:t>Deuterostomia</a:t>
                </a:r>
              </a:p>
            </p:txBody>
          </p:sp>
          <p:sp>
            <p:nvSpPr>
              <p:cNvPr id="8212" name="Rectangle 20"/>
              <p:cNvSpPr>
                <a:spLocks noChangeArrowheads="1"/>
              </p:cNvSpPr>
              <p:nvPr/>
            </p:nvSpPr>
            <p:spPr bwMode="auto">
              <a:xfrm>
                <a:off x="0" y="845"/>
                <a:ext cx="149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30000"/>
                  </a:spcBef>
                </a:pPr>
                <a:r>
                  <a:rPr lang="cs-CZ" sz="2000"/>
                  <a:t>Acoelomorpha</a:t>
                </a:r>
              </a:p>
            </p:txBody>
          </p:sp>
          <p:sp>
            <p:nvSpPr>
              <p:cNvPr id="8213" name="Rectangle 21"/>
              <p:cNvSpPr>
                <a:spLocks noChangeArrowheads="1"/>
              </p:cNvSpPr>
              <p:nvPr/>
            </p:nvSpPr>
            <p:spPr bwMode="auto">
              <a:xfrm>
                <a:off x="3424" y="845"/>
                <a:ext cx="104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30000"/>
                  </a:spcBef>
                </a:pPr>
                <a:r>
                  <a:rPr lang="cs-CZ" sz="2000"/>
                  <a:t>Ecdysozoa</a:t>
                </a:r>
              </a:p>
            </p:txBody>
          </p:sp>
          <p:sp>
            <p:nvSpPr>
              <p:cNvPr id="8214" name="Line 22"/>
              <p:cNvSpPr>
                <a:spLocks noChangeShapeType="1"/>
              </p:cNvSpPr>
              <p:nvPr/>
            </p:nvSpPr>
            <p:spPr bwMode="auto">
              <a:xfrm>
                <a:off x="2200" y="2659"/>
                <a:ext cx="0" cy="4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8215" name="Group 23"/>
            <p:cNvGrpSpPr>
              <a:grpSpLocks/>
            </p:cNvGrpSpPr>
            <p:nvPr/>
          </p:nvGrpSpPr>
          <p:grpSpPr bwMode="auto">
            <a:xfrm>
              <a:off x="1156" y="1253"/>
              <a:ext cx="4491" cy="181"/>
              <a:chOff x="1156" y="981"/>
              <a:chExt cx="4491" cy="181"/>
            </a:xfrm>
          </p:grpSpPr>
          <p:sp>
            <p:nvSpPr>
              <p:cNvPr id="8216" name="Line 24"/>
              <p:cNvSpPr>
                <a:spLocks noChangeShapeType="1"/>
              </p:cNvSpPr>
              <p:nvPr/>
            </p:nvSpPr>
            <p:spPr bwMode="auto">
              <a:xfrm>
                <a:off x="1247" y="981"/>
                <a:ext cx="430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217" name="Line 25"/>
              <p:cNvSpPr>
                <a:spLocks noChangeShapeType="1"/>
              </p:cNvSpPr>
              <p:nvPr/>
            </p:nvSpPr>
            <p:spPr bwMode="auto">
              <a:xfrm>
                <a:off x="5556" y="981"/>
                <a:ext cx="91" cy="1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218" name="Line 26"/>
              <p:cNvSpPr>
                <a:spLocks noChangeShapeType="1"/>
              </p:cNvSpPr>
              <p:nvPr/>
            </p:nvSpPr>
            <p:spPr bwMode="auto">
              <a:xfrm flipH="1">
                <a:off x="1156" y="981"/>
                <a:ext cx="91" cy="1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8219" name="Group 27"/>
            <p:cNvGrpSpPr>
              <a:grpSpLocks/>
            </p:cNvGrpSpPr>
            <p:nvPr/>
          </p:nvGrpSpPr>
          <p:grpSpPr bwMode="auto">
            <a:xfrm>
              <a:off x="2336" y="1570"/>
              <a:ext cx="3334" cy="181"/>
              <a:chOff x="1156" y="981"/>
              <a:chExt cx="4491" cy="181"/>
            </a:xfrm>
          </p:grpSpPr>
          <p:sp>
            <p:nvSpPr>
              <p:cNvPr id="8220" name="Line 28"/>
              <p:cNvSpPr>
                <a:spLocks noChangeShapeType="1"/>
              </p:cNvSpPr>
              <p:nvPr/>
            </p:nvSpPr>
            <p:spPr bwMode="auto">
              <a:xfrm>
                <a:off x="1247" y="981"/>
                <a:ext cx="430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221" name="Line 29"/>
              <p:cNvSpPr>
                <a:spLocks noChangeShapeType="1"/>
              </p:cNvSpPr>
              <p:nvPr/>
            </p:nvSpPr>
            <p:spPr bwMode="auto">
              <a:xfrm>
                <a:off x="5556" y="981"/>
                <a:ext cx="91" cy="1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222" name="Line 30"/>
              <p:cNvSpPr>
                <a:spLocks noChangeShapeType="1"/>
              </p:cNvSpPr>
              <p:nvPr/>
            </p:nvSpPr>
            <p:spPr bwMode="auto">
              <a:xfrm flipH="1">
                <a:off x="1156" y="981"/>
                <a:ext cx="91" cy="1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4067175" y="811213"/>
            <a:ext cx="2376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cs-CZ" sz="2400"/>
              <a:t>Ectoprocta</a:t>
            </a:r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 flipV="1">
            <a:off x="1331913" y="1008063"/>
            <a:ext cx="2700337" cy="2879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828675" y="3382963"/>
            <a:ext cx="3167063" cy="3168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 flipV="1">
            <a:off x="827088" y="2447925"/>
            <a:ext cx="142875" cy="938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 flipV="1">
            <a:off x="3563938" y="3743325"/>
            <a:ext cx="43180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577850" y="6408738"/>
            <a:ext cx="144463" cy="144462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827088" y="6192838"/>
            <a:ext cx="16383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cs-CZ" sz="2800" b="1"/>
              <a:t> </a:t>
            </a:r>
            <a:r>
              <a:rPr lang="cs-CZ" sz="2400" b="1"/>
              <a:t>Platyzoa</a:t>
            </a:r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V="1">
            <a:off x="1763713" y="3384550"/>
            <a:ext cx="936625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179388" y="2016125"/>
            <a:ext cx="16208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30000"/>
              </a:spcBef>
            </a:pPr>
            <a:r>
              <a:rPr lang="cs-CZ" sz="2000"/>
              <a:t>Ecdysozoa</a:t>
            </a:r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3563938" y="2519363"/>
            <a:ext cx="4318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4067175" y="2663825"/>
            <a:ext cx="2736850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cs-CZ" sz="2400"/>
              <a:t>Platyhelminthes</a:t>
            </a:r>
          </a:p>
          <a:p>
            <a:pPr>
              <a:spcBef>
                <a:spcPct val="30000"/>
              </a:spcBef>
            </a:pPr>
            <a:endParaRPr lang="cs-CZ"/>
          </a:p>
          <a:p>
            <a:pPr>
              <a:spcBef>
                <a:spcPct val="30000"/>
              </a:spcBef>
            </a:pPr>
            <a:r>
              <a:rPr lang="cs-CZ" sz="2400"/>
              <a:t>Kamptozoa</a:t>
            </a:r>
          </a:p>
          <a:p>
            <a:pPr>
              <a:spcBef>
                <a:spcPct val="30000"/>
              </a:spcBef>
            </a:pPr>
            <a:endParaRPr lang="cs-CZ" sz="2400"/>
          </a:p>
          <a:p>
            <a:pPr>
              <a:spcBef>
                <a:spcPct val="30000"/>
              </a:spcBef>
            </a:pPr>
            <a:r>
              <a:rPr lang="cs-CZ" sz="2400"/>
              <a:t>Gnathifera</a:t>
            </a:r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4067175" y="5111750"/>
            <a:ext cx="3600450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cs-CZ" sz="2400"/>
              <a:t>Nemertea, Sipunculida, Annelida</a:t>
            </a:r>
          </a:p>
          <a:p>
            <a:pPr>
              <a:spcBef>
                <a:spcPct val="30000"/>
              </a:spcBef>
            </a:pPr>
            <a:endParaRPr lang="cs-CZ"/>
          </a:p>
          <a:p>
            <a:pPr>
              <a:spcBef>
                <a:spcPct val="30000"/>
              </a:spcBef>
            </a:pPr>
            <a:r>
              <a:rPr lang="cs-CZ" sz="2400"/>
              <a:t>Mollusca, Brachiozoa</a:t>
            </a:r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>
            <a:off x="2700338" y="3384550"/>
            <a:ext cx="129540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4067175" y="1800225"/>
            <a:ext cx="2376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cs-CZ" sz="2400"/>
              <a:t>Gastrotricha</a:t>
            </a:r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V="1">
            <a:off x="3419475" y="5400675"/>
            <a:ext cx="576263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2195513" y="3743325"/>
            <a:ext cx="144462" cy="144463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2308" name="Line 20"/>
          <p:cNvSpPr>
            <a:spLocks noChangeShapeType="1"/>
          </p:cNvSpPr>
          <p:nvPr/>
        </p:nvSpPr>
        <p:spPr bwMode="auto">
          <a:xfrm flipV="1">
            <a:off x="2700338" y="2087563"/>
            <a:ext cx="1295400" cy="129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2312" name="Text Box 24"/>
          <p:cNvSpPr txBox="1">
            <a:spLocks noChangeArrowheads="1"/>
          </p:cNvSpPr>
          <p:nvPr/>
        </p:nvSpPr>
        <p:spPr bwMode="auto">
          <a:xfrm>
            <a:off x="144463" y="328613"/>
            <a:ext cx="39957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>
                <a:solidFill>
                  <a:srgbClr val="CC3300"/>
                </a:solidFill>
                <a:latin typeface="Verdana" pitchFamily="34" charset="0"/>
              </a:rPr>
              <a:t>Lophotrochozoa</a:t>
            </a:r>
          </a:p>
        </p:txBody>
      </p:sp>
      <p:sp>
        <p:nvSpPr>
          <p:cNvPr id="12313" name="Text Box 25"/>
          <p:cNvSpPr txBox="1">
            <a:spLocks noChangeArrowheads="1"/>
          </p:cNvSpPr>
          <p:nvPr/>
        </p:nvSpPr>
        <p:spPr bwMode="auto">
          <a:xfrm>
            <a:off x="7524750" y="6308725"/>
            <a:ext cx="143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4D4D4D"/>
                </a:solidFill>
                <a:latin typeface="Verdana" pitchFamily="34" charset="0"/>
                <a:cs typeface="Arial" charset="0"/>
              </a:rPr>
              <a:t>©</a:t>
            </a:r>
            <a:r>
              <a:rPr lang="cs-CZ">
                <a:solidFill>
                  <a:srgbClr val="4D4D4D"/>
                </a:solidFill>
                <a:latin typeface="Verdana" pitchFamily="34" charset="0"/>
                <a:cs typeface="Arial" charset="0"/>
              </a:rPr>
              <a:t> Horsák</a:t>
            </a:r>
            <a:endParaRPr lang="en-US">
              <a:solidFill>
                <a:srgbClr val="4D4D4D"/>
              </a:solidFill>
              <a:latin typeface="Verdana" pitchFamily="34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0"/>
            <a:ext cx="7772400" cy="1143000"/>
          </a:xfrm>
          <a:noFill/>
          <a:ln/>
        </p:spPr>
        <p:txBody>
          <a:bodyPr/>
          <a:lstStyle/>
          <a:p>
            <a:r>
              <a:rPr lang="cs-CZ" noProof="1"/>
              <a:t>Mollusca - měkkýši</a:t>
            </a:r>
          </a:p>
        </p:txBody>
      </p:sp>
      <p:grpSp>
        <p:nvGrpSpPr>
          <p:cNvPr id="14387" name="Group 51"/>
          <p:cNvGrpSpPr>
            <a:grpSpLocks/>
          </p:cNvGrpSpPr>
          <p:nvPr/>
        </p:nvGrpSpPr>
        <p:grpSpPr bwMode="auto">
          <a:xfrm>
            <a:off x="0" y="1473200"/>
            <a:ext cx="9144000" cy="5384800"/>
            <a:chOff x="0" y="692"/>
            <a:chExt cx="5760" cy="3392"/>
          </a:xfrm>
        </p:grpSpPr>
        <p:sp>
          <p:nvSpPr>
            <p:cNvPr id="14388" name="Line 52"/>
            <p:cNvSpPr>
              <a:spLocks noChangeShapeType="1"/>
            </p:cNvSpPr>
            <p:nvPr/>
          </p:nvSpPr>
          <p:spPr bwMode="auto">
            <a:xfrm>
              <a:off x="1968" y="3554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389" name="Line 53"/>
            <p:cNvSpPr>
              <a:spLocks noChangeShapeType="1"/>
            </p:cNvSpPr>
            <p:nvPr/>
          </p:nvSpPr>
          <p:spPr bwMode="auto">
            <a:xfrm>
              <a:off x="385" y="1146"/>
              <a:ext cx="1583" cy="2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390" name="Line 54"/>
            <p:cNvSpPr>
              <a:spLocks noChangeShapeType="1"/>
            </p:cNvSpPr>
            <p:nvPr/>
          </p:nvSpPr>
          <p:spPr bwMode="auto">
            <a:xfrm flipV="1">
              <a:off x="1968" y="1298"/>
              <a:ext cx="3456" cy="22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391" name="Line 55"/>
            <p:cNvSpPr>
              <a:spLocks noChangeShapeType="1"/>
            </p:cNvSpPr>
            <p:nvPr/>
          </p:nvSpPr>
          <p:spPr bwMode="auto">
            <a:xfrm flipV="1">
              <a:off x="703" y="1146"/>
              <a:ext cx="317" cy="4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392" name="Line 56"/>
            <p:cNvSpPr>
              <a:spLocks noChangeShapeType="1"/>
            </p:cNvSpPr>
            <p:nvPr/>
          </p:nvSpPr>
          <p:spPr bwMode="auto">
            <a:xfrm flipH="1">
              <a:off x="1066" y="1236"/>
              <a:ext cx="680" cy="9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393" name="Line 57"/>
            <p:cNvSpPr>
              <a:spLocks noChangeShapeType="1"/>
            </p:cNvSpPr>
            <p:nvPr/>
          </p:nvSpPr>
          <p:spPr bwMode="auto">
            <a:xfrm>
              <a:off x="4558" y="1327"/>
              <a:ext cx="272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394" name="Text Box 58"/>
            <p:cNvSpPr txBox="1">
              <a:spLocks noChangeArrowheads="1"/>
            </p:cNvSpPr>
            <p:nvPr/>
          </p:nvSpPr>
          <p:spPr bwMode="auto">
            <a:xfrm>
              <a:off x="0" y="964"/>
              <a:ext cx="91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sz="1600" noProof="1"/>
                <a:t>Caudofoveata</a:t>
              </a:r>
              <a:endParaRPr lang="cs-CZ" noProof="1"/>
            </a:p>
          </p:txBody>
        </p:sp>
        <p:sp>
          <p:nvSpPr>
            <p:cNvPr id="14395" name="Text Box 59"/>
            <p:cNvSpPr txBox="1">
              <a:spLocks noChangeArrowheads="1"/>
            </p:cNvSpPr>
            <p:nvPr/>
          </p:nvSpPr>
          <p:spPr bwMode="auto">
            <a:xfrm>
              <a:off x="839" y="964"/>
              <a:ext cx="93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sz="1600" noProof="1"/>
                <a:t>Solenogastres</a:t>
              </a:r>
              <a:endParaRPr lang="cs-CZ" noProof="1"/>
            </a:p>
          </p:txBody>
        </p:sp>
        <p:sp>
          <p:nvSpPr>
            <p:cNvPr id="14396" name="Text Box 60"/>
            <p:cNvSpPr txBox="1">
              <a:spLocks noChangeArrowheads="1"/>
            </p:cNvSpPr>
            <p:nvPr/>
          </p:nvSpPr>
          <p:spPr bwMode="auto">
            <a:xfrm>
              <a:off x="1655" y="919"/>
              <a:ext cx="71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sz="1600" noProof="1"/>
                <a:t>Polyplaco</a:t>
              </a:r>
              <a:r>
                <a:rPr lang="cs-CZ" sz="1600"/>
                <a:t>-</a:t>
              </a:r>
            </a:p>
            <a:p>
              <a:pPr eaLnBrk="0" hangingPunct="0"/>
              <a:r>
                <a:rPr lang="cs-CZ" sz="1600" noProof="1"/>
                <a:t>phora</a:t>
              </a:r>
              <a:endParaRPr lang="cs-CZ" noProof="1"/>
            </a:p>
          </p:txBody>
        </p:sp>
        <p:sp>
          <p:nvSpPr>
            <p:cNvPr id="14397" name="Text Box 61"/>
            <p:cNvSpPr txBox="1">
              <a:spLocks noChangeArrowheads="1"/>
            </p:cNvSpPr>
            <p:nvPr/>
          </p:nvSpPr>
          <p:spPr bwMode="auto">
            <a:xfrm>
              <a:off x="3833" y="1010"/>
              <a:ext cx="1104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cs-CZ" sz="1600" noProof="1"/>
                <a:t>Monoplacophora</a:t>
              </a:r>
              <a:r>
                <a:rPr lang="cs-CZ" sz="1600"/>
                <a:t> </a:t>
              </a:r>
              <a:br>
                <a:rPr lang="cs-CZ" sz="1600"/>
              </a:br>
              <a:r>
                <a:rPr lang="cs-CZ" sz="1600"/>
                <a:t>(Tryblidia)</a:t>
              </a:r>
              <a:endParaRPr lang="cs-CZ" noProof="1"/>
            </a:p>
          </p:txBody>
        </p:sp>
        <p:sp>
          <p:nvSpPr>
            <p:cNvPr id="14398" name="Text Box 62"/>
            <p:cNvSpPr txBox="1">
              <a:spLocks noChangeArrowheads="1"/>
            </p:cNvSpPr>
            <p:nvPr/>
          </p:nvSpPr>
          <p:spPr bwMode="auto">
            <a:xfrm>
              <a:off x="4885" y="1010"/>
              <a:ext cx="87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sz="1600" noProof="1"/>
                <a:t>Cephalopoda</a:t>
              </a:r>
              <a:endParaRPr lang="cs-CZ" noProof="1"/>
            </a:p>
          </p:txBody>
        </p:sp>
        <p:sp>
          <p:nvSpPr>
            <p:cNvPr id="14399" name="Text Box 63"/>
            <p:cNvSpPr txBox="1">
              <a:spLocks noChangeArrowheads="1"/>
            </p:cNvSpPr>
            <p:nvPr/>
          </p:nvSpPr>
          <p:spPr bwMode="auto">
            <a:xfrm>
              <a:off x="249" y="828"/>
              <a:ext cx="83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sz="1600" noProof="1"/>
                <a:t>Aplacophora</a:t>
              </a:r>
              <a:endParaRPr lang="cs-CZ" noProof="1"/>
            </a:p>
          </p:txBody>
        </p:sp>
        <p:sp>
          <p:nvSpPr>
            <p:cNvPr id="14400" name="Text Box 64"/>
            <p:cNvSpPr txBox="1">
              <a:spLocks noChangeArrowheads="1"/>
            </p:cNvSpPr>
            <p:nvPr/>
          </p:nvSpPr>
          <p:spPr bwMode="auto">
            <a:xfrm>
              <a:off x="3560" y="737"/>
              <a:ext cx="73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sz="1600" noProof="1"/>
                <a:t>Conchifera</a:t>
              </a:r>
              <a:endParaRPr lang="cs-CZ" noProof="1"/>
            </a:p>
          </p:txBody>
        </p:sp>
        <p:grpSp>
          <p:nvGrpSpPr>
            <p:cNvPr id="14401" name="Group 65"/>
            <p:cNvGrpSpPr>
              <a:grpSpLocks/>
            </p:cNvGrpSpPr>
            <p:nvPr/>
          </p:nvGrpSpPr>
          <p:grpSpPr bwMode="auto">
            <a:xfrm>
              <a:off x="0" y="919"/>
              <a:ext cx="249" cy="144"/>
              <a:chOff x="144" y="816"/>
              <a:chExt cx="192" cy="144"/>
            </a:xfrm>
          </p:grpSpPr>
          <p:sp>
            <p:nvSpPr>
              <p:cNvPr id="14402" name="Line 66"/>
              <p:cNvSpPr>
                <a:spLocks noChangeShapeType="1"/>
              </p:cNvSpPr>
              <p:nvPr/>
            </p:nvSpPr>
            <p:spPr bwMode="auto">
              <a:xfrm>
                <a:off x="240" y="816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403" name="Line 67"/>
              <p:cNvSpPr>
                <a:spLocks noChangeShapeType="1"/>
              </p:cNvSpPr>
              <p:nvPr/>
            </p:nvSpPr>
            <p:spPr bwMode="auto">
              <a:xfrm flipH="1">
                <a:off x="144" y="816"/>
                <a:ext cx="9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14404" name="Group 68"/>
            <p:cNvGrpSpPr>
              <a:grpSpLocks/>
            </p:cNvGrpSpPr>
            <p:nvPr/>
          </p:nvGrpSpPr>
          <p:grpSpPr bwMode="auto">
            <a:xfrm>
              <a:off x="1111" y="919"/>
              <a:ext cx="576" cy="96"/>
              <a:chOff x="1152" y="816"/>
              <a:chExt cx="576" cy="96"/>
            </a:xfrm>
          </p:grpSpPr>
          <p:sp>
            <p:nvSpPr>
              <p:cNvPr id="14405" name="Line 69"/>
              <p:cNvSpPr>
                <a:spLocks noChangeShapeType="1"/>
              </p:cNvSpPr>
              <p:nvPr/>
            </p:nvSpPr>
            <p:spPr bwMode="auto">
              <a:xfrm>
                <a:off x="1152" y="816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406" name="Line 70"/>
              <p:cNvSpPr>
                <a:spLocks noChangeShapeType="1"/>
              </p:cNvSpPr>
              <p:nvPr/>
            </p:nvSpPr>
            <p:spPr bwMode="auto">
              <a:xfrm>
                <a:off x="1632" y="816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14407" name="Group 71"/>
            <p:cNvGrpSpPr>
              <a:grpSpLocks/>
            </p:cNvGrpSpPr>
            <p:nvPr/>
          </p:nvGrpSpPr>
          <p:grpSpPr bwMode="auto">
            <a:xfrm>
              <a:off x="4332" y="828"/>
              <a:ext cx="1330" cy="192"/>
              <a:chOff x="4286" y="1200"/>
              <a:chExt cx="1330" cy="192"/>
            </a:xfrm>
          </p:grpSpPr>
          <p:sp>
            <p:nvSpPr>
              <p:cNvPr id="14408" name="Line 72"/>
              <p:cNvSpPr>
                <a:spLocks noChangeShapeType="1"/>
              </p:cNvSpPr>
              <p:nvPr/>
            </p:nvSpPr>
            <p:spPr bwMode="auto">
              <a:xfrm>
                <a:off x="4286" y="1207"/>
                <a:ext cx="124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409" name="Line 73"/>
              <p:cNvSpPr>
                <a:spLocks noChangeShapeType="1"/>
              </p:cNvSpPr>
              <p:nvPr/>
            </p:nvSpPr>
            <p:spPr bwMode="auto">
              <a:xfrm>
                <a:off x="5520" y="1200"/>
                <a:ext cx="96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14410" name="Group 74"/>
            <p:cNvGrpSpPr>
              <a:grpSpLocks/>
            </p:cNvGrpSpPr>
            <p:nvPr/>
          </p:nvGrpSpPr>
          <p:grpSpPr bwMode="auto">
            <a:xfrm>
              <a:off x="2290" y="873"/>
              <a:ext cx="1296" cy="144"/>
              <a:chOff x="2304" y="1200"/>
              <a:chExt cx="1296" cy="144"/>
            </a:xfrm>
          </p:grpSpPr>
          <p:sp>
            <p:nvSpPr>
              <p:cNvPr id="14411" name="Line 75"/>
              <p:cNvSpPr>
                <a:spLocks noChangeShapeType="1"/>
              </p:cNvSpPr>
              <p:nvPr/>
            </p:nvSpPr>
            <p:spPr bwMode="auto">
              <a:xfrm>
                <a:off x="2400" y="1200"/>
                <a:ext cx="12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412" name="Line 76"/>
              <p:cNvSpPr>
                <a:spLocks noChangeShapeType="1"/>
              </p:cNvSpPr>
              <p:nvPr/>
            </p:nvSpPr>
            <p:spPr bwMode="auto">
              <a:xfrm flipH="1">
                <a:off x="2304" y="1200"/>
                <a:ext cx="9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4413" name="Rectangle 77"/>
            <p:cNvSpPr>
              <a:spLocks noChangeArrowheads="1"/>
            </p:cNvSpPr>
            <p:nvPr/>
          </p:nvSpPr>
          <p:spPr bwMode="auto">
            <a:xfrm>
              <a:off x="1872" y="3602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cs-CZ" sz="2000" noProof="1"/>
                <a:t>1</a:t>
              </a:r>
              <a:endParaRPr lang="cs-CZ" sz="2400" noProof="1">
                <a:latin typeface="Times New Roman" pitchFamily="18" charset="0"/>
              </a:endParaRPr>
            </a:p>
          </p:txBody>
        </p:sp>
        <p:sp>
          <p:nvSpPr>
            <p:cNvPr id="14414" name="Rectangle 78"/>
            <p:cNvSpPr>
              <a:spLocks noChangeArrowheads="1"/>
            </p:cNvSpPr>
            <p:nvPr/>
          </p:nvSpPr>
          <p:spPr bwMode="auto">
            <a:xfrm>
              <a:off x="748" y="1706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cs-CZ" sz="2000"/>
                <a:t>3</a:t>
              </a:r>
              <a:endParaRPr lang="cs-CZ" sz="2400" noProof="1">
                <a:latin typeface="Times New Roman" pitchFamily="18" charset="0"/>
              </a:endParaRPr>
            </a:p>
          </p:txBody>
        </p:sp>
        <p:sp>
          <p:nvSpPr>
            <p:cNvPr id="14415" name="Rectangle 79"/>
            <p:cNvSpPr>
              <a:spLocks noChangeArrowheads="1"/>
            </p:cNvSpPr>
            <p:nvPr/>
          </p:nvSpPr>
          <p:spPr bwMode="auto">
            <a:xfrm>
              <a:off x="3061" y="2704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cs-CZ" sz="2000" noProof="1"/>
                <a:t>5</a:t>
              </a:r>
              <a:endParaRPr lang="cs-CZ" sz="2400" noProof="1">
                <a:latin typeface="Times New Roman" pitchFamily="18" charset="0"/>
              </a:endParaRPr>
            </a:p>
          </p:txBody>
        </p:sp>
        <p:sp>
          <p:nvSpPr>
            <p:cNvPr id="14416" name="Rectangle 80"/>
            <p:cNvSpPr>
              <a:spLocks noChangeArrowheads="1"/>
            </p:cNvSpPr>
            <p:nvPr/>
          </p:nvSpPr>
          <p:spPr bwMode="auto">
            <a:xfrm>
              <a:off x="4150" y="1933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cs-CZ" sz="2000"/>
                <a:t>7</a:t>
              </a:r>
              <a:endParaRPr lang="cs-CZ" sz="2400" noProof="1">
                <a:latin typeface="Times New Roman" pitchFamily="18" charset="0"/>
              </a:endParaRPr>
            </a:p>
          </p:txBody>
        </p:sp>
        <p:sp>
          <p:nvSpPr>
            <p:cNvPr id="14417" name="Text Box 81"/>
            <p:cNvSpPr txBox="1">
              <a:spLocks noChangeArrowheads="1"/>
            </p:cNvSpPr>
            <p:nvPr/>
          </p:nvSpPr>
          <p:spPr bwMode="auto">
            <a:xfrm>
              <a:off x="340" y="3356"/>
              <a:ext cx="1295" cy="7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sz="1400" noProof="1"/>
                <a:t>Radula</a:t>
              </a:r>
              <a:r>
                <a:rPr lang="cs-CZ" sz="1400"/>
                <a:t>, </a:t>
              </a:r>
              <a:r>
                <a:rPr lang="cs-CZ" sz="1400" noProof="1"/>
                <a:t>kutikula, </a:t>
              </a:r>
              <a:r>
                <a:rPr lang="cs-CZ" sz="1400"/>
                <a:t/>
              </a:r>
              <a:br>
                <a:rPr lang="cs-CZ" sz="1400"/>
              </a:br>
              <a:r>
                <a:rPr lang="cs-CZ" sz="1400" noProof="1"/>
                <a:t>epidermální papily; </a:t>
              </a:r>
              <a:endParaRPr lang="cs-CZ" sz="1400"/>
            </a:p>
            <a:p>
              <a:pPr eaLnBrk="0" hangingPunct="0"/>
              <a:r>
                <a:rPr lang="cs-CZ" sz="1400"/>
                <a:t>žlázy vylučující CaCO</a:t>
              </a:r>
              <a:r>
                <a:rPr lang="cs-CZ" sz="1400" baseline="-25000"/>
                <a:t>3</a:t>
              </a:r>
              <a:r>
                <a:rPr lang="cs-CZ" sz="1400"/>
                <a:t>,</a:t>
              </a:r>
              <a:r>
                <a:rPr lang="cs-CZ" sz="1400" noProof="1"/>
                <a:t/>
              </a:r>
              <a:br>
                <a:rPr lang="cs-CZ" sz="1400" noProof="1"/>
              </a:br>
              <a:r>
                <a:rPr lang="cs-CZ" sz="1400"/>
                <a:t>několik</a:t>
              </a:r>
              <a:r>
                <a:rPr lang="cs-CZ" sz="1400" noProof="1"/>
                <a:t> </a:t>
              </a:r>
              <a:r>
                <a:rPr lang="cs-CZ" sz="1400"/>
                <a:t>(6?) </a:t>
              </a:r>
              <a:r>
                <a:rPr lang="cs-CZ" sz="1400" noProof="1"/>
                <a:t>pár</a:t>
              </a:r>
              <a:r>
                <a:rPr lang="cs-CZ" sz="1400"/>
                <a:t>ů</a:t>
              </a:r>
              <a:r>
                <a:rPr lang="cs-CZ" sz="1400" noProof="1"/>
                <a:t> ž</a:t>
              </a:r>
              <a:r>
                <a:rPr lang="cs-CZ" sz="1400"/>
                <a:t>a</a:t>
              </a:r>
              <a:r>
                <a:rPr lang="cs-CZ" sz="1400" noProof="1"/>
                <a:t>ber</a:t>
              </a:r>
              <a:r>
                <a:rPr lang="cs-CZ" sz="1400"/>
                <a:t/>
              </a:r>
              <a:br>
                <a:rPr lang="cs-CZ" sz="1400"/>
              </a:br>
              <a:r>
                <a:rPr lang="cs-CZ" sz="1400"/>
                <a:t>(bipektinátních ktenidií).</a:t>
              </a:r>
              <a:endParaRPr lang="cs-CZ" sz="1400" noProof="1"/>
            </a:p>
          </p:txBody>
        </p:sp>
        <p:sp>
          <p:nvSpPr>
            <p:cNvPr id="14418" name="Text Box 82"/>
            <p:cNvSpPr txBox="1">
              <a:spLocks noChangeArrowheads="1"/>
            </p:cNvSpPr>
            <p:nvPr/>
          </p:nvSpPr>
          <p:spPr bwMode="auto">
            <a:xfrm>
              <a:off x="0" y="1888"/>
              <a:ext cx="1383" cy="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cs-CZ" sz="1400" noProof="1"/>
                <a:t>Protáhlé tělo;</a:t>
              </a:r>
              <a:endParaRPr lang="cs-CZ" sz="1400"/>
            </a:p>
            <a:p>
              <a:pPr eaLnBrk="0" hangingPunct="0"/>
              <a:r>
                <a:rPr lang="cs-CZ" sz="1400"/>
                <a:t>redukce dorsálních </a:t>
              </a:r>
              <a:br>
                <a:rPr lang="cs-CZ" sz="1400"/>
              </a:br>
              <a:r>
                <a:rPr lang="cs-CZ" sz="1400"/>
                <a:t>destiček; </a:t>
              </a:r>
              <a:r>
                <a:rPr lang="cs-CZ" sz="1400" noProof="1"/>
                <a:t>gonodukty </a:t>
              </a:r>
              <a:r>
                <a:rPr lang="cs-CZ" sz="1400"/>
                <a:t/>
              </a:r>
              <a:br>
                <a:rPr lang="cs-CZ" sz="1400"/>
              </a:br>
              <a:r>
                <a:rPr lang="cs-CZ" sz="1400"/>
                <a:t>ústí do </a:t>
              </a:r>
              <a:r>
                <a:rPr lang="cs-CZ" sz="1400" noProof="1"/>
                <a:t>perikardi</a:t>
              </a:r>
              <a:r>
                <a:rPr lang="cs-CZ" sz="1400"/>
                <a:t>a</a:t>
              </a:r>
              <a:endParaRPr lang="cs-CZ" sz="1400" noProof="1"/>
            </a:p>
          </p:txBody>
        </p:sp>
        <p:sp>
          <p:nvSpPr>
            <p:cNvPr id="14419" name="Text Box 83"/>
            <p:cNvSpPr txBox="1">
              <a:spLocks noChangeArrowheads="1"/>
            </p:cNvSpPr>
            <p:nvPr/>
          </p:nvSpPr>
          <p:spPr bwMode="auto">
            <a:xfrm>
              <a:off x="3334" y="2705"/>
              <a:ext cx="2047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sz="1400" noProof="1"/>
                <a:t>Jednolitá schránka</a:t>
              </a:r>
              <a:r>
                <a:rPr lang="cs-CZ" sz="1400"/>
                <a:t> z tří vrstev;</a:t>
              </a:r>
              <a:endParaRPr lang="cs-CZ" sz="1400" noProof="1"/>
            </a:p>
            <a:p>
              <a:pPr eaLnBrk="0" hangingPunct="0"/>
              <a:r>
                <a:rPr lang="cs-CZ" sz="1400" noProof="1"/>
                <a:t>8 párů retraktorů nohy</a:t>
              </a:r>
              <a:r>
                <a:rPr lang="cs-CZ" sz="1400"/>
                <a:t>;</a:t>
              </a:r>
            </a:p>
            <a:p>
              <a:pPr eaLnBrk="0" hangingPunct="0"/>
              <a:r>
                <a:rPr lang="cs-CZ" sz="1400"/>
                <a:t>střevní krystalický kužel (krist. enzymy)</a:t>
              </a:r>
              <a:endParaRPr lang="cs-CZ" sz="1400" noProof="1"/>
            </a:p>
          </p:txBody>
        </p:sp>
        <p:sp>
          <p:nvSpPr>
            <p:cNvPr id="14420" name="Text Box 84"/>
            <p:cNvSpPr txBox="1">
              <a:spLocks noChangeArrowheads="1"/>
            </p:cNvSpPr>
            <p:nvPr/>
          </p:nvSpPr>
          <p:spPr bwMode="auto">
            <a:xfrm>
              <a:off x="3969" y="2205"/>
              <a:ext cx="165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cs-CZ" sz="1400"/>
                <a:t>Schránka s několika septy</a:t>
              </a:r>
              <a:endParaRPr lang="cs-CZ" sz="1400" noProof="1"/>
            </a:p>
          </p:txBody>
        </p:sp>
        <p:sp>
          <p:nvSpPr>
            <p:cNvPr id="14421" name="Rectangle 85"/>
            <p:cNvSpPr>
              <a:spLocks noChangeArrowheads="1"/>
            </p:cNvSpPr>
            <p:nvPr/>
          </p:nvSpPr>
          <p:spPr bwMode="auto">
            <a:xfrm>
              <a:off x="1292" y="1661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cs-CZ" sz="2000" noProof="1"/>
                <a:t>4</a:t>
              </a:r>
              <a:endParaRPr lang="cs-CZ" sz="2400" noProof="1">
                <a:latin typeface="Times New Roman" pitchFamily="18" charset="0"/>
              </a:endParaRPr>
            </a:p>
          </p:txBody>
        </p:sp>
        <p:sp>
          <p:nvSpPr>
            <p:cNvPr id="14422" name="Text Box 86"/>
            <p:cNvSpPr txBox="1">
              <a:spLocks noChangeArrowheads="1"/>
            </p:cNvSpPr>
            <p:nvPr/>
          </p:nvSpPr>
          <p:spPr bwMode="auto">
            <a:xfrm>
              <a:off x="1519" y="1678"/>
              <a:ext cx="107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sz="1400"/>
                <a:t>8. dorsální destička</a:t>
              </a:r>
              <a:endParaRPr lang="cs-CZ" sz="1400" noProof="1"/>
            </a:p>
          </p:txBody>
        </p:sp>
        <p:sp>
          <p:nvSpPr>
            <p:cNvPr id="14423" name="Line 87"/>
            <p:cNvSpPr>
              <a:spLocks noChangeShapeType="1"/>
            </p:cNvSpPr>
            <p:nvPr/>
          </p:nvSpPr>
          <p:spPr bwMode="auto">
            <a:xfrm>
              <a:off x="2653" y="1237"/>
              <a:ext cx="856" cy="1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424" name="Line 88"/>
            <p:cNvSpPr>
              <a:spLocks noChangeShapeType="1"/>
            </p:cNvSpPr>
            <p:nvPr/>
          </p:nvSpPr>
          <p:spPr bwMode="auto">
            <a:xfrm flipV="1">
              <a:off x="3197" y="1327"/>
              <a:ext cx="454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425" name="Line 89"/>
            <p:cNvSpPr>
              <a:spLocks noChangeShapeType="1"/>
            </p:cNvSpPr>
            <p:nvPr/>
          </p:nvSpPr>
          <p:spPr bwMode="auto">
            <a:xfrm>
              <a:off x="3107" y="1327"/>
              <a:ext cx="272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426" name="Text Box 90"/>
            <p:cNvSpPr txBox="1">
              <a:spLocks noChangeArrowheads="1"/>
            </p:cNvSpPr>
            <p:nvPr/>
          </p:nvSpPr>
          <p:spPr bwMode="auto">
            <a:xfrm>
              <a:off x="2789" y="1010"/>
              <a:ext cx="544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sz="1600" noProof="1"/>
                <a:t>Gastro</a:t>
              </a:r>
              <a:r>
                <a:rPr lang="cs-CZ" sz="1600"/>
                <a:t>-</a:t>
              </a:r>
            </a:p>
            <a:p>
              <a:pPr eaLnBrk="0" hangingPunct="0"/>
              <a:r>
                <a:rPr lang="cs-CZ" sz="1600" noProof="1"/>
                <a:t>poda</a:t>
              </a:r>
              <a:endParaRPr lang="cs-CZ" noProof="1"/>
            </a:p>
          </p:txBody>
        </p:sp>
        <p:sp>
          <p:nvSpPr>
            <p:cNvPr id="14427" name="Text Box 91"/>
            <p:cNvSpPr txBox="1">
              <a:spLocks noChangeArrowheads="1"/>
            </p:cNvSpPr>
            <p:nvPr/>
          </p:nvSpPr>
          <p:spPr bwMode="auto">
            <a:xfrm>
              <a:off x="3333" y="1010"/>
              <a:ext cx="59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sz="1600" noProof="1"/>
                <a:t>Scapho</a:t>
              </a:r>
              <a:r>
                <a:rPr lang="cs-CZ" sz="1600"/>
                <a:t>-</a:t>
              </a:r>
            </a:p>
            <a:p>
              <a:pPr eaLnBrk="0" hangingPunct="0"/>
              <a:r>
                <a:rPr lang="cs-CZ" sz="1600" noProof="1"/>
                <a:t>poda</a:t>
              </a:r>
              <a:endParaRPr lang="cs-CZ" noProof="1"/>
            </a:p>
          </p:txBody>
        </p:sp>
        <p:sp>
          <p:nvSpPr>
            <p:cNvPr id="14428" name="Text Box 92"/>
            <p:cNvSpPr txBox="1">
              <a:spLocks noChangeArrowheads="1"/>
            </p:cNvSpPr>
            <p:nvPr/>
          </p:nvSpPr>
          <p:spPr bwMode="auto">
            <a:xfrm>
              <a:off x="2245" y="1010"/>
              <a:ext cx="55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sz="1600"/>
                <a:t>Bivalvi</a:t>
              </a:r>
              <a:r>
                <a:rPr lang="cs-CZ" sz="1600" noProof="1"/>
                <a:t>a</a:t>
              </a:r>
              <a:endParaRPr lang="cs-CZ" noProof="1"/>
            </a:p>
          </p:txBody>
        </p:sp>
        <p:grpSp>
          <p:nvGrpSpPr>
            <p:cNvPr id="14429" name="Group 93"/>
            <p:cNvGrpSpPr>
              <a:grpSpLocks/>
            </p:cNvGrpSpPr>
            <p:nvPr/>
          </p:nvGrpSpPr>
          <p:grpSpPr bwMode="auto">
            <a:xfrm>
              <a:off x="0" y="783"/>
              <a:ext cx="839" cy="161"/>
              <a:chOff x="0" y="1117"/>
              <a:chExt cx="1066" cy="161"/>
            </a:xfrm>
          </p:grpSpPr>
          <p:sp>
            <p:nvSpPr>
              <p:cNvPr id="14430" name="Line 94"/>
              <p:cNvSpPr>
                <a:spLocks noChangeShapeType="1"/>
              </p:cNvSpPr>
              <p:nvPr/>
            </p:nvSpPr>
            <p:spPr bwMode="auto">
              <a:xfrm>
                <a:off x="158" y="1117"/>
                <a:ext cx="9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431" name="Line 95"/>
              <p:cNvSpPr>
                <a:spLocks noChangeShapeType="1"/>
              </p:cNvSpPr>
              <p:nvPr/>
            </p:nvSpPr>
            <p:spPr bwMode="auto">
              <a:xfrm flipH="1">
                <a:off x="0" y="1117"/>
                <a:ext cx="158" cy="1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14432" name="Group 96"/>
            <p:cNvGrpSpPr>
              <a:grpSpLocks/>
            </p:cNvGrpSpPr>
            <p:nvPr/>
          </p:nvGrpSpPr>
          <p:grpSpPr bwMode="auto">
            <a:xfrm>
              <a:off x="1655" y="783"/>
              <a:ext cx="513" cy="115"/>
              <a:chOff x="4320" y="816"/>
              <a:chExt cx="1296" cy="144"/>
            </a:xfrm>
          </p:grpSpPr>
          <p:sp>
            <p:nvSpPr>
              <p:cNvPr id="14433" name="Line 97"/>
              <p:cNvSpPr>
                <a:spLocks noChangeShapeType="1"/>
              </p:cNvSpPr>
              <p:nvPr/>
            </p:nvSpPr>
            <p:spPr bwMode="auto">
              <a:xfrm>
                <a:off x="4320" y="816"/>
                <a:ext cx="11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434" name="Line 98"/>
              <p:cNvSpPr>
                <a:spLocks noChangeShapeType="1"/>
              </p:cNvSpPr>
              <p:nvPr/>
            </p:nvSpPr>
            <p:spPr bwMode="auto">
              <a:xfrm>
                <a:off x="5472" y="816"/>
                <a:ext cx="14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4435" name="Text Box 99"/>
            <p:cNvSpPr txBox="1">
              <a:spLocks noChangeArrowheads="1"/>
            </p:cNvSpPr>
            <p:nvPr/>
          </p:nvSpPr>
          <p:spPr bwMode="auto">
            <a:xfrm>
              <a:off x="884" y="692"/>
              <a:ext cx="64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sz="1600"/>
                <a:t>Aculifera </a:t>
              </a:r>
              <a:endParaRPr lang="cs-CZ" noProof="1"/>
            </a:p>
          </p:txBody>
        </p:sp>
        <p:sp>
          <p:nvSpPr>
            <p:cNvPr id="14436" name="Rectangle 100"/>
            <p:cNvSpPr>
              <a:spLocks noChangeArrowheads="1"/>
            </p:cNvSpPr>
            <p:nvPr/>
          </p:nvSpPr>
          <p:spPr bwMode="auto">
            <a:xfrm>
              <a:off x="1247" y="256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cs-CZ" sz="2000" noProof="1"/>
                <a:t>2</a:t>
              </a:r>
              <a:endParaRPr lang="cs-CZ" sz="2400" noProof="1">
                <a:latin typeface="Times New Roman" pitchFamily="18" charset="0"/>
              </a:endParaRPr>
            </a:p>
          </p:txBody>
        </p:sp>
        <p:sp>
          <p:nvSpPr>
            <p:cNvPr id="14437" name="Text Box 101"/>
            <p:cNvSpPr txBox="1">
              <a:spLocks noChangeArrowheads="1"/>
            </p:cNvSpPr>
            <p:nvPr/>
          </p:nvSpPr>
          <p:spPr bwMode="auto">
            <a:xfrm>
              <a:off x="1519" y="2177"/>
              <a:ext cx="1264" cy="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sz="1400"/>
                <a:t>V</a:t>
              </a:r>
              <a:r>
                <a:rPr lang="cs-CZ" sz="1400" noProof="1"/>
                <a:t>ápnité osténky, </a:t>
              </a:r>
              <a:endParaRPr lang="cs-CZ" sz="1400"/>
            </a:p>
            <a:p>
              <a:pPr eaLnBrk="0" hangingPunct="0"/>
              <a:r>
                <a:rPr lang="cs-CZ" sz="1400"/>
                <a:t>schránka ze sedmi </a:t>
              </a:r>
              <a:br>
                <a:rPr lang="cs-CZ" sz="1400"/>
              </a:br>
              <a:r>
                <a:rPr lang="cs-CZ" sz="1400"/>
                <a:t>dorsálních destiček</a:t>
              </a:r>
            </a:p>
            <a:p>
              <a:pPr eaLnBrk="0" hangingPunct="0"/>
              <a:r>
                <a:rPr lang="cs-CZ" sz="1400"/>
                <a:t>ze čtyř vrstev (4. vrstva</a:t>
              </a:r>
            </a:p>
            <a:p>
              <a:pPr eaLnBrk="0" hangingPunct="0"/>
              <a:r>
                <a:rPr lang="cs-CZ" sz="1400"/>
                <a:t>= tegmentum)</a:t>
              </a:r>
            </a:p>
            <a:p>
              <a:pPr eaLnBrk="0" hangingPunct="0"/>
              <a:endParaRPr lang="cs-CZ" sz="1400" noProof="1"/>
            </a:p>
          </p:txBody>
        </p:sp>
        <p:sp>
          <p:nvSpPr>
            <p:cNvPr id="14438" name="Rectangle 102"/>
            <p:cNvSpPr>
              <a:spLocks noChangeArrowheads="1"/>
            </p:cNvSpPr>
            <p:nvPr/>
          </p:nvSpPr>
          <p:spPr bwMode="auto">
            <a:xfrm>
              <a:off x="4921" y="1480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cs-CZ" sz="2000"/>
                <a:t>8</a:t>
              </a:r>
              <a:endParaRPr lang="cs-CZ" sz="2400" noProof="1">
                <a:latin typeface="Times New Roman" pitchFamily="18" charset="0"/>
              </a:endParaRPr>
            </a:p>
          </p:txBody>
        </p:sp>
        <p:sp>
          <p:nvSpPr>
            <p:cNvPr id="14439" name="Text Box 103"/>
            <p:cNvSpPr txBox="1">
              <a:spLocks noChangeArrowheads="1"/>
            </p:cNvSpPr>
            <p:nvPr/>
          </p:nvSpPr>
          <p:spPr bwMode="auto">
            <a:xfrm>
              <a:off x="4694" y="1706"/>
              <a:ext cx="1066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cs-CZ" sz="1400"/>
                <a:t>Cefalizace;</a:t>
              </a:r>
            </a:p>
            <a:p>
              <a:pPr eaLnBrk="0" hangingPunct="0"/>
              <a:r>
                <a:rPr lang="cs-CZ" sz="1400"/>
                <a:t>redukce seriálních</a:t>
              </a:r>
              <a:br>
                <a:rPr lang="cs-CZ" sz="1400"/>
              </a:br>
              <a:r>
                <a:rPr lang="cs-CZ" sz="1400"/>
                <a:t>struktur</a:t>
              </a:r>
              <a:endParaRPr lang="cs-CZ" sz="1400" noProof="1"/>
            </a:p>
          </p:txBody>
        </p:sp>
        <p:sp>
          <p:nvSpPr>
            <p:cNvPr id="14440" name="Rectangle 104"/>
            <p:cNvSpPr>
              <a:spLocks noChangeArrowheads="1"/>
            </p:cNvSpPr>
            <p:nvPr/>
          </p:nvSpPr>
          <p:spPr bwMode="auto">
            <a:xfrm>
              <a:off x="3243" y="2160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cs-CZ" sz="2000"/>
                <a:t>6</a:t>
              </a:r>
              <a:endParaRPr lang="cs-CZ" sz="2400" noProof="1">
                <a:latin typeface="Times New Roman" pitchFamily="18" charset="0"/>
              </a:endParaRPr>
            </a:p>
          </p:txBody>
        </p:sp>
        <p:sp>
          <p:nvSpPr>
            <p:cNvPr id="14441" name="Text Box 105"/>
            <p:cNvSpPr txBox="1">
              <a:spLocks noChangeArrowheads="1"/>
            </p:cNvSpPr>
            <p:nvPr/>
          </p:nvSpPr>
          <p:spPr bwMode="auto">
            <a:xfrm>
              <a:off x="2653" y="2069"/>
              <a:ext cx="668" cy="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sz="1400"/>
                <a:t>Veliger se </a:t>
              </a:r>
              <a:br>
                <a:rPr lang="cs-CZ" sz="1400"/>
              </a:br>
              <a:r>
                <a:rPr lang="cs-CZ" sz="1400"/>
                <a:t>svalovým</a:t>
              </a:r>
            </a:p>
            <a:p>
              <a:pPr eaLnBrk="0" hangingPunct="0"/>
              <a:r>
                <a:rPr lang="cs-CZ" sz="1400"/>
                <a:t>prstencem </a:t>
              </a:r>
              <a:br>
                <a:rPr lang="cs-CZ" sz="1400"/>
              </a:br>
              <a:r>
                <a:rPr lang="cs-CZ" sz="1400"/>
                <a:t>a retrakory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478" name="Group 118"/>
          <p:cNvGrpSpPr>
            <a:grpSpLocks/>
          </p:cNvGrpSpPr>
          <p:nvPr/>
        </p:nvGrpSpPr>
        <p:grpSpPr bwMode="auto">
          <a:xfrm>
            <a:off x="0" y="981075"/>
            <a:ext cx="9144000" cy="5476875"/>
            <a:chOff x="0" y="618"/>
            <a:chExt cx="5760" cy="3450"/>
          </a:xfrm>
        </p:grpSpPr>
        <p:sp>
          <p:nvSpPr>
            <p:cNvPr id="15419" name="Text Box 59"/>
            <p:cNvSpPr txBox="1">
              <a:spLocks noChangeArrowheads="1"/>
            </p:cNvSpPr>
            <p:nvPr/>
          </p:nvSpPr>
          <p:spPr bwMode="auto">
            <a:xfrm rot="16200000">
              <a:off x="165" y="997"/>
              <a:ext cx="270" cy="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eaVert" anchor="b">
              <a:spAutoFit/>
            </a:bodyPr>
            <a:lstStyle/>
            <a:p>
              <a:pPr eaLnBrk="0" hangingPunct="0"/>
              <a:r>
                <a:rPr lang="cs-CZ" sz="1600"/>
                <a:t>Priapula</a:t>
              </a:r>
            </a:p>
          </p:txBody>
        </p:sp>
        <p:grpSp>
          <p:nvGrpSpPr>
            <p:cNvPr id="15420" name="Group 60"/>
            <p:cNvGrpSpPr>
              <a:grpSpLocks/>
            </p:cNvGrpSpPr>
            <p:nvPr/>
          </p:nvGrpSpPr>
          <p:grpSpPr bwMode="auto">
            <a:xfrm>
              <a:off x="0" y="1026"/>
              <a:ext cx="340" cy="137"/>
              <a:chOff x="0" y="1071"/>
              <a:chExt cx="340" cy="137"/>
            </a:xfrm>
          </p:grpSpPr>
          <p:sp>
            <p:nvSpPr>
              <p:cNvPr id="15421" name="Line 61"/>
              <p:cNvSpPr>
                <a:spLocks noChangeShapeType="1"/>
              </p:cNvSpPr>
              <p:nvPr/>
            </p:nvSpPr>
            <p:spPr bwMode="auto">
              <a:xfrm flipV="1">
                <a:off x="48" y="1071"/>
                <a:ext cx="292" cy="1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422" name="Line 62"/>
              <p:cNvSpPr>
                <a:spLocks noChangeShapeType="1"/>
              </p:cNvSpPr>
              <p:nvPr/>
            </p:nvSpPr>
            <p:spPr bwMode="auto">
              <a:xfrm flipH="1">
                <a:off x="0" y="1072"/>
                <a:ext cx="48" cy="136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5423" name="Line 63"/>
            <p:cNvSpPr>
              <a:spLocks noChangeShapeType="1"/>
            </p:cNvSpPr>
            <p:nvPr/>
          </p:nvSpPr>
          <p:spPr bwMode="auto">
            <a:xfrm>
              <a:off x="158" y="1434"/>
              <a:ext cx="2627" cy="21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424" name="Line 64"/>
            <p:cNvSpPr>
              <a:spLocks noChangeShapeType="1"/>
            </p:cNvSpPr>
            <p:nvPr/>
          </p:nvSpPr>
          <p:spPr bwMode="auto">
            <a:xfrm flipV="1">
              <a:off x="2785" y="1480"/>
              <a:ext cx="2721" cy="20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425" name="Line 65"/>
            <p:cNvSpPr>
              <a:spLocks noChangeShapeType="1"/>
            </p:cNvSpPr>
            <p:nvPr/>
          </p:nvSpPr>
          <p:spPr bwMode="auto">
            <a:xfrm>
              <a:off x="2789" y="3566"/>
              <a:ext cx="0" cy="4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426" name="Line 66"/>
            <p:cNvSpPr>
              <a:spLocks noChangeShapeType="1"/>
            </p:cNvSpPr>
            <p:nvPr/>
          </p:nvSpPr>
          <p:spPr bwMode="auto">
            <a:xfrm flipV="1">
              <a:off x="748" y="1389"/>
              <a:ext cx="635" cy="5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427" name="Line 67"/>
            <p:cNvSpPr>
              <a:spLocks noChangeShapeType="1"/>
            </p:cNvSpPr>
            <p:nvPr/>
          </p:nvSpPr>
          <p:spPr bwMode="auto">
            <a:xfrm flipV="1">
              <a:off x="521" y="1434"/>
              <a:ext cx="318" cy="2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428" name="Line 68"/>
            <p:cNvSpPr>
              <a:spLocks noChangeShapeType="1"/>
            </p:cNvSpPr>
            <p:nvPr/>
          </p:nvSpPr>
          <p:spPr bwMode="auto">
            <a:xfrm flipH="1" flipV="1">
              <a:off x="2290" y="1389"/>
              <a:ext cx="474" cy="4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429" name="Line 69"/>
            <p:cNvSpPr>
              <a:spLocks noChangeShapeType="1"/>
            </p:cNvSpPr>
            <p:nvPr/>
          </p:nvSpPr>
          <p:spPr bwMode="auto">
            <a:xfrm>
              <a:off x="4736" y="1389"/>
              <a:ext cx="363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430" name="Line 70"/>
            <p:cNvSpPr>
              <a:spLocks noChangeShapeType="1"/>
            </p:cNvSpPr>
            <p:nvPr/>
          </p:nvSpPr>
          <p:spPr bwMode="auto">
            <a:xfrm>
              <a:off x="4055" y="1434"/>
              <a:ext cx="635" cy="6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431" name="Text Box 71"/>
            <p:cNvSpPr txBox="1">
              <a:spLocks noChangeArrowheads="1"/>
            </p:cNvSpPr>
            <p:nvPr/>
          </p:nvSpPr>
          <p:spPr bwMode="auto">
            <a:xfrm rot="16200000">
              <a:off x="3053" y="940"/>
              <a:ext cx="270" cy="7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eaVert" anchor="b">
              <a:spAutoFit/>
            </a:bodyPr>
            <a:lstStyle/>
            <a:p>
              <a:pPr algn="r" eaLnBrk="0" hangingPunct="0"/>
              <a:r>
                <a:rPr lang="cs-CZ" sz="1600"/>
                <a:t>Nematoda</a:t>
              </a:r>
              <a:endParaRPr lang="cs-CZ" sz="1600">
                <a:latin typeface="Times New Roman" pitchFamily="18" charset="0"/>
              </a:endParaRPr>
            </a:p>
          </p:txBody>
        </p:sp>
        <p:sp>
          <p:nvSpPr>
            <p:cNvPr id="15432" name="Text Box 72"/>
            <p:cNvSpPr txBox="1">
              <a:spLocks noChangeArrowheads="1"/>
            </p:cNvSpPr>
            <p:nvPr/>
          </p:nvSpPr>
          <p:spPr bwMode="auto">
            <a:xfrm rot="16200000">
              <a:off x="704" y="979"/>
              <a:ext cx="270" cy="6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eaVert" anchor="b">
              <a:spAutoFit/>
            </a:bodyPr>
            <a:lstStyle/>
            <a:p>
              <a:pPr eaLnBrk="0" hangingPunct="0"/>
              <a:r>
                <a:rPr lang="cs-CZ" sz="1600"/>
                <a:t>Loricifera</a:t>
              </a:r>
            </a:p>
          </p:txBody>
        </p:sp>
        <p:sp>
          <p:nvSpPr>
            <p:cNvPr id="15433" name="Text Box 73"/>
            <p:cNvSpPr txBox="1">
              <a:spLocks noChangeArrowheads="1"/>
            </p:cNvSpPr>
            <p:nvPr/>
          </p:nvSpPr>
          <p:spPr bwMode="auto">
            <a:xfrm rot="16200000">
              <a:off x="1362" y="911"/>
              <a:ext cx="270" cy="7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eaVert" anchor="b">
              <a:spAutoFit/>
            </a:bodyPr>
            <a:lstStyle/>
            <a:p>
              <a:pPr eaLnBrk="0" hangingPunct="0"/>
              <a:r>
                <a:rPr lang="cs-CZ" sz="1600"/>
                <a:t>Kinorhyncha</a:t>
              </a:r>
            </a:p>
          </p:txBody>
        </p:sp>
        <p:sp>
          <p:nvSpPr>
            <p:cNvPr id="15434" name="Text Box 74"/>
            <p:cNvSpPr txBox="1">
              <a:spLocks noChangeArrowheads="1"/>
            </p:cNvSpPr>
            <p:nvPr/>
          </p:nvSpPr>
          <p:spPr bwMode="auto">
            <a:xfrm>
              <a:off x="4010" y="935"/>
              <a:ext cx="117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sz="2000">
                  <a:solidFill>
                    <a:srgbClr val="9900CC"/>
                  </a:solidFill>
                </a:rPr>
                <a:t>Panarthropoda</a:t>
              </a:r>
              <a:endParaRPr lang="cs-CZ" sz="2400">
                <a:solidFill>
                  <a:srgbClr val="9900CC"/>
                </a:solidFill>
                <a:latin typeface="Times New Roman" pitchFamily="18" charset="0"/>
              </a:endParaRPr>
            </a:p>
          </p:txBody>
        </p:sp>
        <p:grpSp>
          <p:nvGrpSpPr>
            <p:cNvPr id="15435" name="Group 75"/>
            <p:cNvGrpSpPr>
              <a:grpSpLocks/>
            </p:cNvGrpSpPr>
            <p:nvPr/>
          </p:nvGrpSpPr>
          <p:grpSpPr bwMode="auto">
            <a:xfrm>
              <a:off x="3602" y="1071"/>
              <a:ext cx="480" cy="144"/>
              <a:chOff x="3651" y="982"/>
              <a:chExt cx="480" cy="144"/>
            </a:xfrm>
          </p:grpSpPr>
          <p:sp>
            <p:nvSpPr>
              <p:cNvPr id="15436" name="Line 76"/>
              <p:cNvSpPr>
                <a:spLocks noChangeShapeType="1"/>
              </p:cNvSpPr>
              <p:nvPr/>
            </p:nvSpPr>
            <p:spPr bwMode="auto">
              <a:xfrm>
                <a:off x="3699" y="982"/>
                <a:ext cx="432" cy="0"/>
              </a:xfrm>
              <a:prstGeom prst="line">
                <a:avLst/>
              </a:prstGeom>
              <a:noFill/>
              <a:ln w="9525">
                <a:solidFill>
                  <a:srgbClr val="9900CC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437" name="Line 77"/>
              <p:cNvSpPr>
                <a:spLocks noChangeShapeType="1"/>
              </p:cNvSpPr>
              <p:nvPr/>
            </p:nvSpPr>
            <p:spPr bwMode="auto">
              <a:xfrm flipH="1">
                <a:off x="3651" y="982"/>
                <a:ext cx="48" cy="144"/>
              </a:xfrm>
              <a:prstGeom prst="line">
                <a:avLst/>
              </a:prstGeom>
              <a:noFill/>
              <a:ln w="9525">
                <a:solidFill>
                  <a:srgbClr val="9900CC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15438" name="Group 78"/>
            <p:cNvGrpSpPr>
              <a:grpSpLocks/>
            </p:cNvGrpSpPr>
            <p:nvPr/>
          </p:nvGrpSpPr>
          <p:grpSpPr bwMode="auto">
            <a:xfrm>
              <a:off x="5189" y="1071"/>
              <a:ext cx="458" cy="144"/>
              <a:chOff x="4899" y="982"/>
              <a:chExt cx="480" cy="144"/>
            </a:xfrm>
          </p:grpSpPr>
          <p:sp>
            <p:nvSpPr>
              <p:cNvPr id="15439" name="Line 79"/>
              <p:cNvSpPr>
                <a:spLocks noChangeShapeType="1"/>
              </p:cNvSpPr>
              <p:nvPr/>
            </p:nvSpPr>
            <p:spPr bwMode="auto">
              <a:xfrm>
                <a:off x="4899" y="982"/>
                <a:ext cx="432" cy="0"/>
              </a:xfrm>
              <a:prstGeom prst="line">
                <a:avLst/>
              </a:prstGeom>
              <a:noFill/>
              <a:ln w="9525">
                <a:solidFill>
                  <a:srgbClr val="9900CC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440" name="Line 80"/>
              <p:cNvSpPr>
                <a:spLocks noChangeShapeType="1"/>
              </p:cNvSpPr>
              <p:nvPr/>
            </p:nvSpPr>
            <p:spPr bwMode="auto">
              <a:xfrm>
                <a:off x="5331" y="982"/>
                <a:ext cx="48" cy="144"/>
              </a:xfrm>
              <a:prstGeom prst="line">
                <a:avLst/>
              </a:prstGeom>
              <a:noFill/>
              <a:ln w="9525">
                <a:solidFill>
                  <a:srgbClr val="9900CC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5441" name="Rectangle 81"/>
            <p:cNvSpPr>
              <a:spLocks noChangeArrowheads="1"/>
            </p:cNvSpPr>
            <p:nvPr/>
          </p:nvSpPr>
          <p:spPr bwMode="auto">
            <a:xfrm>
              <a:off x="2699" y="3702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cs-CZ" sz="2000"/>
                <a:t>1</a:t>
              </a:r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15442" name="Text Box 82"/>
            <p:cNvSpPr txBox="1">
              <a:spLocks noChangeArrowheads="1"/>
            </p:cNvSpPr>
            <p:nvPr/>
          </p:nvSpPr>
          <p:spPr bwMode="auto">
            <a:xfrm>
              <a:off x="2925" y="3702"/>
              <a:ext cx="2599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sz="1600"/>
                <a:t>Svlékaná, vícevrstevná kutikula (s chitinem)</a:t>
              </a:r>
            </a:p>
            <a:p>
              <a:pPr eaLnBrk="0" hangingPunct="0"/>
              <a:r>
                <a:rPr lang="cs-CZ" sz="1600"/>
                <a:t>absence pohybových bičíků</a:t>
              </a:r>
            </a:p>
          </p:txBody>
        </p:sp>
        <p:sp>
          <p:nvSpPr>
            <p:cNvPr id="15443" name="Rectangle 83"/>
            <p:cNvSpPr>
              <a:spLocks noChangeArrowheads="1"/>
            </p:cNvSpPr>
            <p:nvPr/>
          </p:nvSpPr>
          <p:spPr bwMode="auto">
            <a:xfrm>
              <a:off x="1338" y="2387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cs-CZ" sz="2000">
                  <a:solidFill>
                    <a:srgbClr val="008000"/>
                  </a:solidFill>
                </a:rPr>
                <a:t>3</a:t>
              </a:r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15444" name="Text Box 84"/>
            <p:cNvSpPr txBox="1">
              <a:spLocks noChangeArrowheads="1"/>
            </p:cNvSpPr>
            <p:nvPr/>
          </p:nvSpPr>
          <p:spPr bwMode="auto">
            <a:xfrm>
              <a:off x="0" y="2583"/>
              <a:ext cx="2056" cy="9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sz="1600">
                  <a:solidFill>
                    <a:srgbClr val="008000"/>
                  </a:solidFill>
                </a:rPr>
                <a:t>Sensorické skalidy na </a:t>
              </a:r>
              <a:br>
                <a:rPr lang="cs-CZ" sz="1600">
                  <a:solidFill>
                    <a:srgbClr val="008000"/>
                  </a:solidFill>
                </a:rPr>
              </a:br>
              <a:r>
                <a:rPr lang="cs-CZ" sz="1600">
                  <a:solidFill>
                    <a:srgbClr val="008000"/>
                  </a:solidFill>
                </a:rPr>
                <a:t>introvertu; dva prstence</a:t>
              </a:r>
            </a:p>
            <a:p>
              <a:pPr eaLnBrk="0" hangingPunct="0"/>
              <a:r>
                <a:rPr lang="cs-CZ" sz="1600">
                  <a:solidFill>
                    <a:srgbClr val="008000"/>
                  </a:solidFill>
                </a:rPr>
                <a:t>retraktorů introvertu;</a:t>
              </a:r>
            </a:p>
            <a:p>
              <a:pPr eaLnBrk="0" hangingPunct="0"/>
              <a:r>
                <a:rPr lang="cs-CZ" sz="1600">
                  <a:solidFill>
                    <a:srgbClr val="008000"/>
                  </a:solidFill>
                </a:rPr>
                <a:t>trojdílné tělo (introvert, „krk“, trup);</a:t>
              </a:r>
            </a:p>
            <a:p>
              <a:pPr eaLnBrk="0" hangingPunct="0"/>
              <a:r>
                <a:rPr lang="cs-CZ" sz="1600">
                  <a:solidFill>
                    <a:srgbClr val="008000"/>
                  </a:solidFill>
                </a:rPr>
                <a:t>chitinová endokutikula </a:t>
              </a:r>
              <a:br>
                <a:rPr lang="cs-CZ" sz="1600">
                  <a:solidFill>
                    <a:srgbClr val="008000"/>
                  </a:solidFill>
                </a:rPr>
              </a:br>
              <a:endParaRPr lang="cs-CZ" sz="1600">
                <a:solidFill>
                  <a:srgbClr val="008000"/>
                </a:solidFill>
              </a:endParaRPr>
            </a:p>
          </p:txBody>
        </p:sp>
        <p:sp>
          <p:nvSpPr>
            <p:cNvPr id="15445" name="Text Box 85"/>
            <p:cNvSpPr txBox="1">
              <a:spLocks noChangeArrowheads="1"/>
            </p:cNvSpPr>
            <p:nvPr/>
          </p:nvSpPr>
          <p:spPr bwMode="auto">
            <a:xfrm>
              <a:off x="4082" y="2478"/>
              <a:ext cx="1678" cy="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cs-CZ" sz="1600">
                  <a:solidFill>
                    <a:srgbClr val="9900CC"/>
                  </a:solidFill>
                </a:rPr>
                <a:t>Párové, metamericky</a:t>
              </a:r>
            </a:p>
            <a:p>
              <a:pPr eaLnBrk="0" hangingPunct="0"/>
              <a:r>
                <a:rPr lang="cs-CZ" sz="1600">
                  <a:solidFill>
                    <a:srgbClr val="9900CC"/>
                  </a:solidFill>
                </a:rPr>
                <a:t>uspořádané končetiny</a:t>
              </a:r>
            </a:p>
            <a:p>
              <a:pPr eaLnBrk="0" hangingPunct="0"/>
              <a:endParaRPr lang="cs-CZ" sz="1600">
                <a:solidFill>
                  <a:srgbClr val="9900CC"/>
                </a:solidFill>
              </a:endParaRPr>
            </a:p>
          </p:txBody>
        </p:sp>
        <p:sp>
          <p:nvSpPr>
            <p:cNvPr id="15446" name="Rectangle 86"/>
            <p:cNvSpPr>
              <a:spLocks noChangeArrowheads="1"/>
            </p:cNvSpPr>
            <p:nvPr/>
          </p:nvSpPr>
          <p:spPr bwMode="auto">
            <a:xfrm>
              <a:off x="2472" y="152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cs-CZ" sz="2000">
                  <a:solidFill>
                    <a:srgbClr val="FF9933"/>
                  </a:solidFill>
                </a:rPr>
                <a:t>5</a:t>
              </a:r>
              <a:endParaRPr lang="cs-CZ" sz="2400">
                <a:solidFill>
                  <a:srgbClr val="FF9933"/>
                </a:solidFill>
                <a:latin typeface="Times New Roman" pitchFamily="18" charset="0"/>
              </a:endParaRPr>
            </a:p>
          </p:txBody>
        </p:sp>
        <p:sp>
          <p:nvSpPr>
            <p:cNvPr id="15447" name="Text Box 87"/>
            <p:cNvSpPr txBox="1">
              <a:spLocks noChangeArrowheads="1"/>
            </p:cNvSpPr>
            <p:nvPr/>
          </p:nvSpPr>
          <p:spPr bwMode="auto">
            <a:xfrm>
              <a:off x="2880" y="1706"/>
              <a:ext cx="2223" cy="6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cs-CZ" sz="1600">
                  <a:solidFill>
                    <a:srgbClr val="CC0000"/>
                  </a:solidFill>
                </a:rPr>
                <a:t>Ektodermální nervový </a:t>
              </a:r>
              <a:br>
                <a:rPr lang="cs-CZ" sz="1600">
                  <a:solidFill>
                    <a:srgbClr val="CC0000"/>
                  </a:solidFill>
                </a:rPr>
              </a:br>
              <a:r>
                <a:rPr lang="cs-CZ" sz="1600">
                  <a:solidFill>
                    <a:srgbClr val="CC0000"/>
                  </a:solidFill>
                </a:rPr>
                <a:t>provazec nejen ventrálně,</a:t>
              </a:r>
            </a:p>
            <a:p>
              <a:pPr eaLnBrk="0" hangingPunct="0"/>
              <a:r>
                <a:rPr lang="cs-CZ" sz="1600">
                  <a:solidFill>
                    <a:srgbClr val="CC0000"/>
                  </a:solidFill>
                </a:rPr>
                <a:t>ale také dorsálně; vulva</a:t>
              </a:r>
            </a:p>
            <a:p>
              <a:pPr eaLnBrk="0" hangingPunct="0"/>
              <a:r>
                <a:rPr lang="cs-CZ" sz="1600">
                  <a:solidFill>
                    <a:srgbClr val="CC0000"/>
                  </a:solidFill>
                </a:rPr>
                <a:t>ve středu těla; spikuly;…</a:t>
              </a:r>
            </a:p>
          </p:txBody>
        </p:sp>
        <p:sp>
          <p:nvSpPr>
            <p:cNvPr id="15448" name="Rectangle 88"/>
            <p:cNvSpPr>
              <a:spLocks noChangeArrowheads="1"/>
            </p:cNvSpPr>
            <p:nvPr/>
          </p:nvSpPr>
          <p:spPr bwMode="auto">
            <a:xfrm>
              <a:off x="4332" y="220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cs-CZ" sz="2000">
                  <a:solidFill>
                    <a:srgbClr val="660066"/>
                  </a:solidFill>
                </a:rPr>
                <a:t>7</a:t>
              </a:r>
              <a:endParaRPr lang="cs-CZ" sz="2400">
                <a:solidFill>
                  <a:srgbClr val="FF9933"/>
                </a:solidFill>
                <a:latin typeface="Times New Roman" pitchFamily="18" charset="0"/>
              </a:endParaRPr>
            </a:p>
          </p:txBody>
        </p:sp>
        <p:sp>
          <p:nvSpPr>
            <p:cNvPr id="15449" name="Text Box 89"/>
            <p:cNvSpPr txBox="1">
              <a:spLocks noChangeArrowheads="1"/>
            </p:cNvSpPr>
            <p:nvPr/>
          </p:nvSpPr>
          <p:spPr bwMode="auto">
            <a:xfrm>
              <a:off x="295" y="845"/>
              <a:ext cx="1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>
                  <a:solidFill>
                    <a:srgbClr val="009900"/>
                  </a:solidFill>
                </a:rPr>
                <a:t>Scalidophora </a:t>
              </a:r>
              <a:br>
                <a:rPr lang="cs-CZ">
                  <a:solidFill>
                    <a:srgbClr val="009900"/>
                  </a:solidFill>
                </a:rPr>
              </a:br>
              <a:r>
                <a:rPr lang="cs-CZ">
                  <a:solidFill>
                    <a:srgbClr val="009900"/>
                  </a:solidFill>
                </a:rPr>
                <a:t>= Cephalorhyncha</a:t>
              </a:r>
              <a:endParaRPr lang="cs-CZ" sz="2400">
                <a:solidFill>
                  <a:srgbClr val="009900"/>
                </a:solidFill>
                <a:latin typeface="Times New Roman" pitchFamily="18" charset="0"/>
              </a:endParaRPr>
            </a:p>
          </p:txBody>
        </p:sp>
        <p:grpSp>
          <p:nvGrpSpPr>
            <p:cNvPr id="15450" name="Group 90"/>
            <p:cNvGrpSpPr>
              <a:grpSpLocks/>
            </p:cNvGrpSpPr>
            <p:nvPr/>
          </p:nvGrpSpPr>
          <p:grpSpPr bwMode="auto">
            <a:xfrm>
              <a:off x="1338" y="1026"/>
              <a:ext cx="453" cy="136"/>
              <a:chOff x="1202" y="1026"/>
              <a:chExt cx="280" cy="151"/>
            </a:xfrm>
          </p:grpSpPr>
          <p:sp>
            <p:nvSpPr>
              <p:cNvPr id="15451" name="Line 91"/>
              <p:cNvSpPr>
                <a:spLocks noChangeShapeType="1"/>
              </p:cNvSpPr>
              <p:nvPr/>
            </p:nvSpPr>
            <p:spPr bwMode="auto">
              <a:xfrm flipV="1">
                <a:off x="1202" y="1026"/>
                <a:ext cx="227" cy="0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452" name="Line 92"/>
              <p:cNvSpPr>
                <a:spLocks noChangeShapeType="1"/>
              </p:cNvSpPr>
              <p:nvPr/>
            </p:nvSpPr>
            <p:spPr bwMode="auto">
              <a:xfrm>
                <a:off x="1434" y="1033"/>
                <a:ext cx="48" cy="144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5453" name="Text Box 93"/>
            <p:cNvSpPr txBox="1">
              <a:spLocks noChangeArrowheads="1"/>
            </p:cNvSpPr>
            <p:nvPr/>
          </p:nvSpPr>
          <p:spPr bwMode="auto">
            <a:xfrm rot="16200000">
              <a:off x="5229" y="900"/>
              <a:ext cx="270" cy="7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eaVert" anchor="b">
              <a:spAutoFit/>
            </a:bodyPr>
            <a:lstStyle/>
            <a:p>
              <a:pPr algn="r" eaLnBrk="0" hangingPunct="0"/>
              <a:r>
                <a:rPr lang="cs-CZ" sz="1600"/>
                <a:t>Arthropoda</a:t>
              </a:r>
              <a:endParaRPr lang="cs-CZ" sz="1600">
                <a:latin typeface="Times New Roman" pitchFamily="18" charset="0"/>
              </a:endParaRPr>
            </a:p>
          </p:txBody>
        </p:sp>
        <p:sp>
          <p:nvSpPr>
            <p:cNvPr id="15454" name="Text Box 94"/>
            <p:cNvSpPr txBox="1">
              <a:spLocks noChangeArrowheads="1"/>
            </p:cNvSpPr>
            <p:nvPr/>
          </p:nvSpPr>
          <p:spPr bwMode="auto">
            <a:xfrm rot="16200000">
              <a:off x="4595" y="940"/>
              <a:ext cx="270" cy="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eaVert" anchor="b">
              <a:spAutoFit/>
            </a:bodyPr>
            <a:lstStyle/>
            <a:p>
              <a:pPr eaLnBrk="0" hangingPunct="0"/>
              <a:r>
                <a:rPr lang="cs-CZ" sz="1600"/>
                <a:t>Tardigrada</a:t>
              </a:r>
              <a:endParaRPr lang="cs-CZ" sz="1600">
                <a:latin typeface="Times New Roman" pitchFamily="18" charset="0"/>
              </a:endParaRPr>
            </a:p>
          </p:txBody>
        </p:sp>
        <p:sp>
          <p:nvSpPr>
            <p:cNvPr id="15455" name="Text Box 95"/>
            <p:cNvSpPr txBox="1">
              <a:spLocks noChangeArrowheads="1"/>
            </p:cNvSpPr>
            <p:nvPr/>
          </p:nvSpPr>
          <p:spPr bwMode="auto">
            <a:xfrm rot="16200000">
              <a:off x="3932" y="832"/>
              <a:ext cx="270" cy="9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eaVert" anchor="b">
              <a:spAutoFit/>
            </a:bodyPr>
            <a:lstStyle/>
            <a:p>
              <a:pPr eaLnBrk="0" hangingPunct="0"/>
              <a:r>
                <a:rPr lang="cs-CZ" sz="1600"/>
                <a:t>Onychophora</a:t>
              </a:r>
              <a:endParaRPr lang="cs-CZ" sz="1600">
                <a:latin typeface="Times New Roman" pitchFamily="18" charset="0"/>
              </a:endParaRPr>
            </a:p>
          </p:txBody>
        </p:sp>
        <p:sp>
          <p:nvSpPr>
            <p:cNvPr id="15456" name="Line 96"/>
            <p:cNvSpPr>
              <a:spLocks noChangeShapeType="1"/>
            </p:cNvSpPr>
            <p:nvPr/>
          </p:nvSpPr>
          <p:spPr bwMode="auto">
            <a:xfrm flipV="1">
              <a:off x="1701" y="1434"/>
              <a:ext cx="1633" cy="12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5457" name="Text Box 97"/>
            <p:cNvSpPr txBox="1">
              <a:spLocks noChangeArrowheads="1"/>
            </p:cNvSpPr>
            <p:nvPr/>
          </p:nvSpPr>
          <p:spPr bwMode="auto">
            <a:xfrm rot="16200000">
              <a:off x="2187" y="766"/>
              <a:ext cx="270" cy="10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eaVert" anchor="b">
              <a:spAutoFit/>
            </a:bodyPr>
            <a:lstStyle/>
            <a:p>
              <a:pPr algn="r" eaLnBrk="0" hangingPunct="0"/>
              <a:r>
                <a:rPr lang="cs-CZ" sz="1600"/>
                <a:t>Nematomorpha</a:t>
              </a:r>
              <a:endParaRPr lang="cs-CZ" sz="1600">
                <a:latin typeface="Times New Roman" pitchFamily="18" charset="0"/>
              </a:endParaRPr>
            </a:p>
          </p:txBody>
        </p:sp>
        <p:sp>
          <p:nvSpPr>
            <p:cNvPr id="15458" name="Text Box 98"/>
            <p:cNvSpPr txBox="1">
              <a:spLocks noChangeArrowheads="1"/>
            </p:cNvSpPr>
            <p:nvPr/>
          </p:nvSpPr>
          <p:spPr bwMode="auto">
            <a:xfrm>
              <a:off x="2336" y="935"/>
              <a:ext cx="89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sz="2000">
                  <a:solidFill>
                    <a:schemeClr val="accent2"/>
                  </a:solidFill>
                </a:rPr>
                <a:t>Nematoida</a:t>
              </a:r>
              <a:endParaRPr lang="cs-CZ" sz="2400">
                <a:solidFill>
                  <a:schemeClr val="accent2"/>
                </a:solidFill>
                <a:latin typeface="Times New Roman" pitchFamily="18" charset="0"/>
              </a:endParaRPr>
            </a:p>
          </p:txBody>
        </p:sp>
        <p:grpSp>
          <p:nvGrpSpPr>
            <p:cNvPr id="15459" name="Group 99"/>
            <p:cNvGrpSpPr>
              <a:grpSpLocks/>
            </p:cNvGrpSpPr>
            <p:nvPr/>
          </p:nvGrpSpPr>
          <p:grpSpPr bwMode="auto">
            <a:xfrm>
              <a:off x="1928" y="1071"/>
              <a:ext cx="480" cy="144"/>
              <a:chOff x="3651" y="982"/>
              <a:chExt cx="480" cy="144"/>
            </a:xfrm>
          </p:grpSpPr>
          <p:sp>
            <p:nvSpPr>
              <p:cNvPr id="15460" name="Line 100"/>
              <p:cNvSpPr>
                <a:spLocks noChangeShapeType="1"/>
              </p:cNvSpPr>
              <p:nvPr/>
            </p:nvSpPr>
            <p:spPr bwMode="auto">
              <a:xfrm>
                <a:off x="3699" y="98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461" name="Line 101"/>
              <p:cNvSpPr>
                <a:spLocks noChangeShapeType="1"/>
              </p:cNvSpPr>
              <p:nvPr/>
            </p:nvSpPr>
            <p:spPr bwMode="auto">
              <a:xfrm flipH="1">
                <a:off x="3651" y="982"/>
                <a:ext cx="48" cy="144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15462" name="Group 102"/>
            <p:cNvGrpSpPr>
              <a:grpSpLocks/>
            </p:cNvGrpSpPr>
            <p:nvPr/>
          </p:nvGrpSpPr>
          <p:grpSpPr bwMode="auto">
            <a:xfrm>
              <a:off x="3152" y="1071"/>
              <a:ext cx="363" cy="136"/>
              <a:chOff x="4899" y="982"/>
              <a:chExt cx="480" cy="144"/>
            </a:xfrm>
          </p:grpSpPr>
          <p:sp>
            <p:nvSpPr>
              <p:cNvPr id="15463" name="Line 103"/>
              <p:cNvSpPr>
                <a:spLocks noChangeShapeType="1"/>
              </p:cNvSpPr>
              <p:nvPr/>
            </p:nvSpPr>
            <p:spPr bwMode="auto">
              <a:xfrm>
                <a:off x="4899" y="98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464" name="Line 104"/>
              <p:cNvSpPr>
                <a:spLocks noChangeShapeType="1"/>
              </p:cNvSpPr>
              <p:nvPr/>
            </p:nvSpPr>
            <p:spPr bwMode="auto">
              <a:xfrm>
                <a:off x="5331" y="982"/>
                <a:ext cx="48" cy="144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5465" name="Text Box 105"/>
            <p:cNvSpPr txBox="1">
              <a:spLocks noChangeArrowheads="1"/>
            </p:cNvSpPr>
            <p:nvPr/>
          </p:nvSpPr>
          <p:spPr bwMode="auto">
            <a:xfrm>
              <a:off x="1429" y="618"/>
              <a:ext cx="10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>
                  <a:solidFill>
                    <a:srgbClr val="FF3300"/>
                  </a:solidFill>
                </a:rPr>
                <a:t> Cycloneuralia</a:t>
              </a:r>
              <a:endParaRPr lang="cs-CZ" sz="2400">
                <a:solidFill>
                  <a:srgbClr val="FF3300"/>
                </a:solidFill>
                <a:latin typeface="Times New Roman" pitchFamily="18" charset="0"/>
              </a:endParaRPr>
            </a:p>
          </p:txBody>
        </p:sp>
        <p:grpSp>
          <p:nvGrpSpPr>
            <p:cNvPr id="15466" name="Group 106"/>
            <p:cNvGrpSpPr>
              <a:grpSpLocks/>
            </p:cNvGrpSpPr>
            <p:nvPr/>
          </p:nvGrpSpPr>
          <p:grpSpPr bwMode="auto">
            <a:xfrm>
              <a:off x="158" y="709"/>
              <a:ext cx="1225" cy="136"/>
              <a:chOff x="1610" y="708"/>
              <a:chExt cx="340" cy="137"/>
            </a:xfrm>
          </p:grpSpPr>
          <p:sp>
            <p:nvSpPr>
              <p:cNvPr id="15467" name="Line 107"/>
              <p:cNvSpPr>
                <a:spLocks noChangeShapeType="1"/>
              </p:cNvSpPr>
              <p:nvPr/>
            </p:nvSpPr>
            <p:spPr bwMode="auto">
              <a:xfrm flipV="1">
                <a:off x="1658" y="708"/>
                <a:ext cx="292" cy="1"/>
              </a:xfrm>
              <a:prstGeom prst="line">
                <a:avLst/>
              </a:prstGeom>
              <a:noFill/>
              <a:ln w="9525">
                <a:solidFill>
                  <a:srgbClr val="FF505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468" name="Line 108"/>
              <p:cNvSpPr>
                <a:spLocks noChangeShapeType="1"/>
              </p:cNvSpPr>
              <p:nvPr/>
            </p:nvSpPr>
            <p:spPr bwMode="auto">
              <a:xfrm flipH="1">
                <a:off x="1610" y="709"/>
                <a:ext cx="48" cy="136"/>
              </a:xfrm>
              <a:prstGeom prst="line">
                <a:avLst/>
              </a:prstGeom>
              <a:noFill/>
              <a:ln w="9525">
                <a:solidFill>
                  <a:srgbClr val="FF505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15469" name="Group 109"/>
            <p:cNvGrpSpPr>
              <a:grpSpLocks/>
            </p:cNvGrpSpPr>
            <p:nvPr/>
          </p:nvGrpSpPr>
          <p:grpSpPr bwMode="auto">
            <a:xfrm>
              <a:off x="2562" y="709"/>
              <a:ext cx="839" cy="136"/>
              <a:chOff x="1202" y="1026"/>
              <a:chExt cx="280" cy="151"/>
            </a:xfrm>
          </p:grpSpPr>
          <p:sp>
            <p:nvSpPr>
              <p:cNvPr id="15470" name="Line 110"/>
              <p:cNvSpPr>
                <a:spLocks noChangeShapeType="1"/>
              </p:cNvSpPr>
              <p:nvPr/>
            </p:nvSpPr>
            <p:spPr bwMode="auto">
              <a:xfrm flipV="1">
                <a:off x="1202" y="1026"/>
                <a:ext cx="227" cy="0"/>
              </a:xfrm>
              <a:prstGeom prst="line">
                <a:avLst/>
              </a:prstGeom>
              <a:noFill/>
              <a:ln w="9525">
                <a:solidFill>
                  <a:srgbClr val="FF505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471" name="Line 111"/>
              <p:cNvSpPr>
                <a:spLocks noChangeShapeType="1"/>
              </p:cNvSpPr>
              <p:nvPr/>
            </p:nvSpPr>
            <p:spPr bwMode="auto">
              <a:xfrm>
                <a:off x="1434" y="1033"/>
                <a:ext cx="48" cy="144"/>
              </a:xfrm>
              <a:prstGeom prst="line">
                <a:avLst/>
              </a:prstGeom>
              <a:noFill/>
              <a:ln w="9525">
                <a:solidFill>
                  <a:srgbClr val="FF505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5472" name="Rectangle 112"/>
            <p:cNvSpPr>
              <a:spLocks noChangeArrowheads="1"/>
            </p:cNvSpPr>
            <p:nvPr/>
          </p:nvSpPr>
          <p:spPr bwMode="auto">
            <a:xfrm>
              <a:off x="2971" y="152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cs-CZ" sz="2000">
                  <a:solidFill>
                    <a:srgbClr val="CC0000"/>
                  </a:solidFill>
                </a:rPr>
                <a:t>6</a:t>
              </a:r>
              <a:endParaRPr lang="cs-CZ" sz="2400">
                <a:solidFill>
                  <a:srgbClr val="CC0000"/>
                </a:solidFill>
                <a:latin typeface="Times New Roman" pitchFamily="18" charset="0"/>
              </a:endParaRPr>
            </a:p>
          </p:txBody>
        </p:sp>
        <p:sp>
          <p:nvSpPr>
            <p:cNvPr id="15473" name="Text Box 113"/>
            <p:cNvSpPr txBox="1">
              <a:spLocks noChangeArrowheads="1"/>
            </p:cNvSpPr>
            <p:nvPr/>
          </p:nvSpPr>
          <p:spPr bwMode="auto">
            <a:xfrm>
              <a:off x="1111" y="1525"/>
              <a:ext cx="2223" cy="8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cs-CZ" sz="1600">
                  <a:solidFill>
                    <a:srgbClr val="FF9933"/>
                  </a:solidFill>
                </a:rPr>
                <a:t>Redukce hřbetní části</a:t>
              </a:r>
            </a:p>
            <a:p>
              <a:pPr eaLnBrk="0" hangingPunct="0"/>
              <a:r>
                <a:rPr lang="cs-CZ" sz="1600">
                  <a:solidFill>
                    <a:srgbClr val="FF9933"/>
                  </a:solidFill>
                </a:rPr>
                <a:t>mozku;redukce </a:t>
              </a:r>
              <a:br>
                <a:rPr lang="cs-CZ" sz="1600">
                  <a:solidFill>
                    <a:srgbClr val="FF9933"/>
                  </a:solidFill>
                </a:rPr>
              </a:br>
              <a:r>
                <a:rPr lang="cs-CZ" sz="1600">
                  <a:solidFill>
                    <a:srgbClr val="FF9933"/>
                  </a:solidFill>
                </a:rPr>
                <a:t>svaloviny hltanu;</a:t>
              </a:r>
            </a:p>
            <a:p>
              <a:pPr eaLnBrk="0" hangingPunct="0"/>
              <a:r>
                <a:rPr lang="cs-CZ" sz="1600">
                  <a:solidFill>
                    <a:srgbClr val="FF9933"/>
                  </a:solidFill>
                </a:rPr>
                <a:t>zvláštní ultrastruktura </a:t>
              </a:r>
              <a:br>
                <a:rPr lang="cs-CZ" sz="1600">
                  <a:solidFill>
                    <a:srgbClr val="FF9933"/>
                  </a:solidFill>
                </a:rPr>
              </a:br>
              <a:r>
                <a:rPr lang="cs-CZ" sz="1600">
                  <a:solidFill>
                    <a:srgbClr val="FF9933"/>
                  </a:solidFill>
                </a:rPr>
                <a:t>svalových vláken</a:t>
              </a:r>
            </a:p>
          </p:txBody>
        </p:sp>
        <p:sp>
          <p:nvSpPr>
            <p:cNvPr id="15474" name="Rectangle 114"/>
            <p:cNvSpPr>
              <a:spLocks noChangeArrowheads="1"/>
            </p:cNvSpPr>
            <p:nvPr/>
          </p:nvSpPr>
          <p:spPr bwMode="auto">
            <a:xfrm>
              <a:off x="2336" y="3203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cs-CZ" sz="2000">
                  <a:solidFill>
                    <a:srgbClr val="FF0066"/>
                  </a:solidFill>
                </a:rPr>
                <a:t>2</a:t>
              </a:r>
              <a:endParaRPr lang="cs-CZ" sz="2400">
                <a:solidFill>
                  <a:srgbClr val="FF0066"/>
                </a:solidFill>
                <a:latin typeface="Times New Roman" pitchFamily="18" charset="0"/>
              </a:endParaRPr>
            </a:p>
          </p:txBody>
        </p:sp>
        <p:sp>
          <p:nvSpPr>
            <p:cNvPr id="15475" name="Text Box 115"/>
            <p:cNvSpPr txBox="1">
              <a:spLocks noChangeArrowheads="1"/>
            </p:cNvSpPr>
            <p:nvPr/>
          </p:nvSpPr>
          <p:spPr bwMode="auto">
            <a:xfrm>
              <a:off x="567" y="3385"/>
              <a:ext cx="1909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sz="1600">
                  <a:solidFill>
                    <a:srgbClr val="FF0066"/>
                  </a:solidFill>
                </a:rPr>
                <a:t>Nervový prstenec kolem hltanu;</a:t>
              </a:r>
            </a:p>
            <a:p>
              <a:pPr eaLnBrk="0" hangingPunct="0"/>
              <a:r>
                <a:rPr lang="cs-CZ" sz="1600">
                  <a:solidFill>
                    <a:srgbClr val="FF0066"/>
                  </a:solidFill>
                </a:rPr>
                <a:t>vychlípitelný introvert</a:t>
              </a:r>
            </a:p>
          </p:txBody>
        </p:sp>
        <p:sp>
          <p:nvSpPr>
            <p:cNvPr id="15476" name="Rectangle 116"/>
            <p:cNvSpPr>
              <a:spLocks noChangeArrowheads="1"/>
            </p:cNvSpPr>
            <p:nvPr/>
          </p:nvSpPr>
          <p:spPr bwMode="auto">
            <a:xfrm>
              <a:off x="1837" y="2387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cs-CZ" sz="2000">
                  <a:solidFill>
                    <a:schemeClr val="accent2"/>
                  </a:solidFill>
                </a:rPr>
                <a:t>4</a:t>
              </a:r>
              <a:endParaRPr lang="cs-CZ" sz="2400">
                <a:solidFill>
                  <a:schemeClr val="accent2"/>
                </a:solidFill>
                <a:latin typeface="Times New Roman" pitchFamily="18" charset="0"/>
              </a:endParaRPr>
            </a:p>
          </p:txBody>
        </p:sp>
        <p:sp>
          <p:nvSpPr>
            <p:cNvPr id="15477" name="Text Box 117"/>
            <p:cNvSpPr txBox="1">
              <a:spLocks noChangeArrowheads="1"/>
            </p:cNvSpPr>
            <p:nvPr/>
          </p:nvSpPr>
          <p:spPr bwMode="auto">
            <a:xfrm>
              <a:off x="2109" y="2296"/>
              <a:ext cx="2676" cy="6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cs-CZ" sz="1600">
                  <a:solidFill>
                    <a:srgbClr val="3333FF"/>
                  </a:solidFill>
                </a:rPr>
                <a:t>Podélné svaly rozdělené do </a:t>
              </a:r>
              <a:br>
                <a:rPr lang="cs-CZ" sz="1600">
                  <a:solidFill>
                    <a:srgbClr val="3333FF"/>
                  </a:solidFill>
                </a:rPr>
              </a:br>
              <a:r>
                <a:rPr lang="cs-CZ" sz="1600">
                  <a:solidFill>
                    <a:srgbClr val="3333FF"/>
                  </a:solidFill>
                </a:rPr>
                <a:t>provazců; ztráta okružních </a:t>
              </a:r>
              <a:br>
                <a:rPr lang="cs-CZ" sz="1600">
                  <a:solidFill>
                    <a:srgbClr val="3333FF"/>
                  </a:solidFill>
                </a:rPr>
              </a:br>
              <a:r>
                <a:rPr lang="cs-CZ" sz="1600">
                  <a:solidFill>
                    <a:srgbClr val="3333FF"/>
                  </a:solidFill>
                </a:rPr>
                <a:t>svalů;kloaka, bezbičíkaté </a:t>
              </a:r>
              <a:br>
                <a:rPr lang="cs-CZ" sz="1600">
                  <a:solidFill>
                    <a:srgbClr val="3333FF"/>
                  </a:solidFill>
                </a:rPr>
              </a:br>
              <a:r>
                <a:rPr lang="cs-CZ" sz="1600">
                  <a:solidFill>
                    <a:srgbClr val="3333FF"/>
                  </a:solidFill>
                </a:rPr>
                <a:t>spermie;kolagenní kutikula</a:t>
              </a:r>
            </a:p>
          </p:txBody>
        </p:sp>
      </p:grpSp>
      <p:sp>
        <p:nvSpPr>
          <p:cNvPr id="15479" name="Rectangle 119"/>
          <p:cNvSpPr>
            <a:spLocks noChangeArrowheads="1"/>
          </p:cNvSpPr>
          <p:nvPr/>
        </p:nvSpPr>
        <p:spPr bwMode="auto">
          <a:xfrm>
            <a:off x="323850" y="0"/>
            <a:ext cx="8458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4000">
                <a:solidFill>
                  <a:schemeClr val="tx2"/>
                </a:solidFill>
              </a:rPr>
              <a:t>Ecdysozoa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09600" y="0"/>
            <a:ext cx="77724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3600">
                <a:solidFill>
                  <a:schemeClr val="tx2"/>
                </a:solidFill>
              </a:rPr>
              <a:t>Arthropoda - členovci</a:t>
            </a:r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434975" y="2263775"/>
            <a:ext cx="236220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2797175" y="538797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 flipV="1">
            <a:off x="2797175" y="2420938"/>
            <a:ext cx="5005388" cy="2967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2411413" y="2347913"/>
            <a:ext cx="1747837" cy="2219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4572000" y="2347913"/>
            <a:ext cx="973138" cy="1435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0" y="1771650"/>
            <a:ext cx="10080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cs-CZ" sz="1600" b="1"/>
              <a:t>Onycho-</a:t>
            </a:r>
          </a:p>
          <a:p>
            <a:pPr eaLnBrk="0" hangingPunct="0"/>
            <a:r>
              <a:rPr lang="cs-CZ" sz="1600" b="1"/>
              <a:t>phora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1730375" y="2058988"/>
            <a:ext cx="1279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cs-CZ" sz="1600" b="1"/>
              <a:t>Chelicerata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3841750" y="2084388"/>
            <a:ext cx="1200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cs-CZ" sz="1600" b="1"/>
              <a:t>Myriapoda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7299325" y="2084388"/>
            <a:ext cx="15033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cs-CZ" sz="1600" b="1"/>
              <a:t>Pancrustacea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3924300" y="1484313"/>
            <a:ext cx="1289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cs-CZ" sz="1600" b="1"/>
              <a:t>Arthropoda</a:t>
            </a:r>
          </a:p>
        </p:txBody>
      </p:sp>
      <p:grpSp>
        <p:nvGrpSpPr>
          <p:cNvPr id="5135" name="Group 15"/>
          <p:cNvGrpSpPr>
            <a:grpSpLocks/>
          </p:cNvGrpSpPr>
          <p:nvPr/>
        </p:nvGrpSpPr>
        <p:grpSpPr bwMode="auto">
          <a:xfrm>
            <a:off x="1806575" y="1628775"/>
            <a:ext cx="1828800" cy="152400"/>
            <a:chOff x="1008" y="1584"/>
            <a:chExt cx="1152" cy="96"/>
          </a:xfrm>
        </p:grpSpPr>
        <p:sp>
          <p:nvSpPr>
            <p:cNvPr id="5136" name="Line 16"/>
            <p:cNvSpPr>
              <a:spLocks noChangeShapeType="1"/>
            </p:cNvSpPr>
            <p:nvPr/>
          </p:nvSpPr>
          <p:spPr bwMode="auto">
            <a:xfrm flipH="1">
              <a:off x="1008" y="1584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7" name="Line 17"/>
            <p:cNvSpPr>
              <a:spLocks noChangeShapeType="1"/>
            </p:cNvSpPr>
            <p:nvPr/>
          </p:nvSpPr>
          <p:spPr bwMode="auto">
            <a:xfrm>
              <a:off x="1008" y="158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2644775" y="5387975"/>
            <a:ext cx="304800" cy="304800"/>
          </a:xfrm>
          <a:prstGeom prst="rect">
            <a:avLst/>
          </a:prstGeom>
          <a:solidFill>
            <a:schemeClr val="bg1"/>
          </a:solidFill>
          <a:ln w="28575">
            <a:solidFill>
              <a:srgbClr val="FF505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cs-CZ"/>
              <a:t>1</a:t>
            </a:r>
            <a:endParaRPr lang="cs-CZ" sz="2400">
              <a:latin typeface="Times New Roman" pitchFamily="18" charset="0"/>
            </a:endParaRPr>
          </a:p>
        </p:txBody>
      </p:sp>
      <p:sp>
        <p:nvSpPr>
          <p:cNvPr id="5139" name="Rectangle 19"/>
          <p:cNvSpPr>
            <a:spLocks noChangeArrowheads="1"/>
          </p:cNvSpPr>
          <p:nvPr/>
        </p:nvSpPr>
        <p:spPr bwMode="auto">
          <a:xfrm>
            <a:off x="1044575" y="3101975"/>
            <a:ext cx="304800" cy="304800"/>
          </a:xfrm>
          <a:prstGeom prst="rect">
            <a:avLst/>
          </a:prstGeom>
          <a:solidFill>
            <a:schemeClr val="bg1"/>
          </a:solidFill>
          <a:ln w="28575">
            <a:solidFill>
              <a:srgbClr val="FF505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cs-CZ">
                <a:solidFill>
                  <a:srgbClr val="009900"/>
                </a:solidFill>
              </a:rPr>
              <a:t>2</a:t>
            </a:r>
            <a:endParaRPr lang="cs-CZ" sz="2400">
              <a:latin typeface="Times New Roman" pitchFamily="18" charset="0"/>
            </a:endParaRPr>
          </a:p>
        </p:txBody>
      </p:sp>
      <p:sp>
        <p:nvSpPr>
          <p:cNvPr id="5140" name="Rectangle 20"/>
          <p:cNvSpPr>
            <a:spLocks noChangeArrowheads="1"/>
          </p:cNvSpPr>
          <p:nvPr/>
        </p:nvSpPr>
        <p:spPr bwMode="auto">
          <a:xfrm>
            <a:off x="3770313" y="4579938"/>
            <a:ext cx="304800" cy="304800"/>
          </a:xfrm>
          <a:prstGeom prst="rect">
            <a:avLst/>
          </a:prstGeom>
          <a:solidFill>
            <a:schemeClr val="bg1"/>
          </a:solidFill>
          <a:ln w="28575">
            <a:solidFill>
              <a:srgbClr val="FF505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cs-CZ">
                <a:solidFill>
                  <a:srgbClr val="FF5050"/>
                </a:solidFill>
              </a:rPr>
              <a:t>3</a:t>
            </a:r>
            <a:endParaRPr lang="cs-CZ" sz="2400">
              <a:latin typeface="Times New Roman" pitchFamily="18" charset="0"/>
            </a:endParaRPr>
          </a:p>
        </p:txBody>
      </p:sp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2627313" y="2636838"/>
            <a:ext cx="304800" cy="304800"/>
          </a:xfrm>
          <a:prstGeom prst="rect">
            <a:avLst/>
          </a:prstGeom>
          <a:solidFill>
            <a:schemeClr val="bg1"/>
          </a:solidFill>
          <a:ln w="28575">
            <a:solidFill>
              <a:srgbClr val="FF505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cs-CZ">
                <a:solidFill>
                  <a:srgbClr val="CC00CC"/>
                </a:solidFill>
              </a:rPr>
              <a:t>4</a:t>
            </a:r>
            <a:endParaRPr lang="cs-CZ" sz="2400">
              <a:solidFill>
                <a:srgbClr val="CC00CC"/>
              </a:solidFill>
              <a:latin typeface="Times New Roman" pitchFamily="18" charset="0"/>
            </a:endParaRPr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3132138" y="5340350"/>
            <a:ext cx="528161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cs-CZ" sz="1400"/>
              <a:t>cephalizace a vznik syncerebra; </a:t>
            </a:r>
            <a:br>
              <a:rPr lang="cs-CZ" sz="1400"/>
            </a:br>
            <a:r>
              <a:rPr lang="cs-CZ" sz="1400"/>
              <a:t>mixocoel a otevřená cévní soustava</a:t>
            </a:r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179388" y="3429000"/>
            <a:ext cx="2592387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cs-CZ" sz="1400">
                <a:solidFill>
                  <a:srgbClr val="009900"/>
                </a:solidFill>
              </a:rPr>
              <a:t>Komolé, ne-</a:t>
            </a:r>
            <a:br>
              <a:rPr lang="cs-CZ" sz="1400">
                <a:solidFill>
                  <a:srgbClr val="009900"/>
                </a:solidFill>
              </a:rPr>
            </a:br>
            <a:r>
              <a:rPr lang="cs-CZ" sz="1400">
                <a:solidFill>
                  <a:srgbClr val="009900"/>
                </a:solidFill>
              </a:rPr>
              <a:t>článkované </a:t>
            </a:r>
            <a:br>
              <a:rPr lang="cs-CZ" sz="1400">
                <a:solidFill>
                  <a:srgbClr val="009900"/>
                </a:solidFill>
              </a:rPr>
            </a:br>
            <a:r>
              <a:rPr lang="cs-CZ" sz="1400">
                <a:solidFill>
                  <a:srgbClr val="009900"/>
                </a:solidFill>
              </a:rPr>
              <a:t>končetiny;</a:t>
            </a:r>
          </a:p>
          <a:p>
            <a:pPr eaLnBrk="0" hangingPunct="0"/>
            <a:r>
              <a:rPr lang="cs-CZ" sz="1400">
                <a:solidFill>
                  <a:srgbClr val="009900"/>
                </a:solidFill>
              </a:rPr>
              <a:t>nepravidelně roz-</a:t>
            </a:r>
            <a:br>
              <a:rPr lang="cs-CZ" sz="1400">
                <a:solidFill>
                  <a:srgbClr val="009900"/>
                </a:solidFill>
              </a:rPr>
            </a:br>
            <a:r>
              <a:rPr lang="cs-CZ" sz="1400">
                <a:solidFill>
                  <a:srgbClr val="009900"/>
                </a:solidFill>
              </a:rPr>
              <a:t>místěné keříčkovité vzdušnice;</a:t>
            </a:r>
          </a:p>
          <a:p>
            <a:pPr eaLnBrk="0" hangingPunct="0"/>
            <a:r>
              <a:rPr lang="cs-CZ" sz="1400">
                <a:solidFill>
                  <a:srgbClr val="009900"/>
                </a:solidFill>
              </a:rPr>
              <a:t>vícero nervových komisur</a:t>
            </a:r>
          </a:p>
          <a:p>
            <a:pPr eaLnBrk="0" hangingPunct="0"/>
            <a:r>
              <a:rPr lang="cs-CZ" sz="1400">
                <a:solidFill>
                  <a:srgbClr val="009900"/>
                </a:solidFill>
              </a:rPr>
              <a:t>v každém článku;</a:t>
            </a:r>
          </a:p>
          <a:p>
            <a:pPr eaLnBrk="0" hangingPunct="0"/>
            <a:r>
              <a:rPr lang="cs-CZ" sz="1400">
                <a:solidFill>
                  <a:srgbClr val="009900"/>
                </a:solidFill>
              </a:rPr>
              <a:t>obranné žlázy a orální papily.</a:t>
            </a: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5076825" y="4076700"/>
            <a:ext cx="424815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cs-CZ" sz="1400">
                <a:solidFill>
                  <a:srgbClr val="FF5050"/>
                </a:solidFill>
              </a:rPr>
              <a:t>Vnější kostra z chitinózních desek; </a:t>
            </a:r>
          </a:p>
          <a:p>
            <a:pPr eaLnBrk="0" hangingPunct="0"/>
            <a:r>
              <a:rPr lang="cs-CZ" sz="1400">
                <a:solidFill>
                  <a:srgbClr val="FF5050"/>
                </a:solidFill>
              </a:rPr>
              <a:t>cephalon (acron + asi 5 článků) s 1 párem preorálních článkovaných tykadel a dalšími</a:t>
            </a:r>
          </a:p>
          <a:p>
            <a:pPr eaLnBrk="0" hangingPunct="0"/>
            <a:r>
              <a:rPr lang="cs-CZ" sz="1400">
                <a:solidFill>
                  <a:srgbClr val="FF5050"/>
                </a:solidFill>
              </a:rPr>
              <a:t>3 páry končetin; 1 pár laterálních složených</a:t>
            </a:r>
          </a:p>
          <a:p>
            <a:pPr eaLnBrk="0" hangingPunct="0"/>
            <a:r>
              <a:rPr lang="cs-CZ" sz="1400">
                <a:solidFill>
                  <a:srgbClr val="FF5050"/>
                </a:solidFill>
              </a:rPr>
              <a:t>očí a 4 mediání oči, atd.</a:t>
            </a:r>
            <a:endParaRPr lang="cs-CZ" sz="1400"/>
          </a:p>
        </p:txBody>
      </p:sp>
      <p:sp>
        <p:nvSpPr>
          <p:cNvPr id="5145" name="Line 25"/>
          <p:cNvSpPr>
            <a:spLocks noChangeShapeType="1"/>
          </p:cNvSpPr>
          <p:nvPr/>
        </p:nvSpPr>
        <p:spPr bwMode="auto">
          <a:xfrm flipV="1">
            <a:off x="4130675" y="4724400"/>
            <a:ext cx="647700" cy="0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146" name="AutoShape 26"/>
          <p:cNvSpPr>
            <a:spLocks/>
          </p:cNvSpPr>
          <p:nvPr/>
        </p:nvSpPr>
        <p:spPr bwMode="auto">
          <a:xfrm>
            <a:off x="4854575" y="4168775"/>
            <a:ext cx="228600" cy="1066800"/>
          </a:xfrm>
          <a:prstGeom prst="leftBrace">
            <a:avLst>
              <a:gd name="adj1" fmla="val 38889"/>
              <a:gd name="adj2" fmla="val 50000"/>
            </a:avLst>
          </a:prstGeom>
          <a:noFill/>
          <a:ln w="38100">
            <a:solidFill>
              <a:srgbClr val="FF505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5147" name="Group 27"/>
          <p:cNvGrpSpPr>
            <a:grpSpLocks/>
          </p:cNvGrpSpPr>
          <p:nvPr/>
        </p:nvGrpSpPr>
        <p:grpSpPr bwMode="auto">
          <a:xfrm>
            <a:off x="5354638" y="1628775"/>
            <a:ext cx="3600450" cy="152400"/>
            <a:chOff x="3243" y="1616"/>
            <a:chExt cx="2268" cy="96"/>
          </a:xfrm>
        </p:grpSpPr>
        <p:sp>
          <p:nvSpPr>
            <p:cNvPr id="5148" name="Line 28"/>
            <p:cNvSpPr>
              <a:spLocks noChangeShapeType="1"/>
            </p:cNvSpPr>
            <p:nvPr/>
          </p:nvSpPr>
          <p:spPr bwMode="auto">
            <a:xfrm>
              <a:off x="5511" y="16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49" name="Line 29"/>
            <p:cNvSpPr>
              <a:spLocks noChangeShapeType="1"/>
            </p:cNvSpPr>
            <p:nvPr/>
          </p:nvSpPr>
          <p:spPr bwMode="auto">
            <a:xfrm>
              <a:off x="3243" y="1616"/>
              <a:ext cx="22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50" name="Text Box 30"/>
          <p:cNvSpPr txBox="1">
            <a:spLocks noChangeArrowheads="1"/>
          </p:cNvSpPr>
          <p:nvPr/>
        </p:nvSpPr>
        <p:spPr bwMode="auto">
          <a:xfrm>
            <a:off x="5426075" y="3284538"/>
            <a:ext cx="339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cs-CZ" sz="2000" b="1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5151" name="Text Box 31"/>
          <p:cNvSpPr txBox="1">
            <a:spLocks noChangeArrowheads="1"/>
          </p:cNvSpPr>
          <p:nvPr/>
        </p:nvSpPr>
        <p:spPr bwMode="auto">
          <a:xfrm>
            <a:off x="5570538" y="1795463"/>
            <a:ext cx="13700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cs-CZ" sz="1600" b="1"/>
              <a:t>Mandibulata</a:t>
            </a:r>
          </a:p>
        </p:txBody>
      </p:sp>
      <p:grpSp>
        <p:nvGrpSpPr>
          <p:cNvPr id="5152" name="Group 32"/>
          <p:cNvGrpSpPr>
            <a:grpSpLocks/>
          </p:cNvGrpSpPr>
          <p:nvPr/>
        </p:nvGrpSpPr>
        <p:grpSpPr bwMode="auto">
          <a:xfrm>
            <a:off x="7083425" y="1916113"/>
            <a:ext cx="1627188" cy="160337"/>
            <a:chOff x="3917" y="1802"/>
            <a:chExt cx="1440" cy="96"/>
          </a:xfrm>
        </p:grpSpPr>
        <p:sp>
          <p:nvSpPr>
            <p:cNvPr id="5153" name="Line 33"/>
            <p:cNvSpPr>
              <a:spLocks noChangeShapeType="1"/>
            </p:cNvSpPr>
            <p:nvPr/>
          </p:nvSpPr>
          <p:spPr bwMode="auto">
            <a:xfrm flipH="1">
              <a:off x="3917" y="1802"/>
              <a:ext cx="14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54" name="Line 34"/>
            <p:cNvSpPr>
              <a:spLocks noChangeShapeType="1"/>
            </p:cNvSpPr>
            <p:nvPr/>
          </p:nvSpPr>
          <p:spPr bwMode="auto">
            <a:xfrm>
              <a:off x="5357" y="180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5155" name="Group 35"/>
          <p:cNvGrpSpPr>
            <a:grpSpLocks/>
          </p:cNvGrpSpPr>
          <p:nvPr/>
        </p:nvGrpSpPr>
        <p:grpSpPr bwMode="auto">
          <a:xfrm>
            <a:off x="3986213" y="1916113"/>
            <a:ext cx="1584325" cy="160337"/>
            <a:chOff x="2381" y="1802"/>
            <a:chExt cx="624" cy="96"/>
          </a:xfrm>
        </p:grpSpPr>
        <p:sp>
          <p:nvSpPr>
            <p:cNvPr id="5156" name="Line 36"/>
            <p:cNvSpPr>
              <a:spLocks noChangeShapeType="1"/>
            </p:cNvSpPr>
            <p:nvPr/>
          </p:nvSpPr>
          <p:spPr bwMode="auto">
            <a:xfrm flipH="1">
              <a:off x="2381" y="1802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57" name="Line 37"/>
            <p:cNvSpPr>
              <a:spLocks noChangeShapeType="1"/>
            </p:cNvSpPr>
            <p:nvPr/>
          </p:nvSpPr>
          <p:spPr bwMode="auto">
            <a:xfrm>
              <a:off x="2381" y="180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5158" name="Oval 38"/>
          <p:cNvSpPr>
            <a:spLocks noChangeArrowheads="1"/>
          </p:cNvSpPr>
          <p:nvPr/>
        </p:nvSpPr>
        <p:spPr bwMode="auto">
          <a:xfrm>
            <a:off x="1609725" y="1844675"/>
            <a:ext cx="3816350" cy="720725"/>
          </a:xfrm>
          <a:prstGeom prst="ellips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2400" b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5159" name="Text Box 39"/>
          <p:cNvSpPr txBox="1">
            <a:spLocks noChangeArrowheads="1"/>
          </p:cNvSpPr>
          <p:nvPr/>
        </p:nvSpPr>
        <p:spPr bwMode="auto">
          <a:xfrm>
            <a:off x="2546350" y="1844675"/>
            <a:ext cx="16303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cs-CZ" sz="1600" b="1">
                <a:solidFill>
                  <a:schemeClr val="accent2"/>
                </a:solidFill>
              </a:rPr>
              <a:t>„Myriochelata“</a:t>
            </a:r>
          </a:p>
        </p:txBody>
      </p:sp>
      <p:sp>
        <p:nvSpPr>
          <p:cNvPr id="5160" name="Line 40"/>
          <p:cNvSpPr>
            <a:spLocks noChangeShapeType="1"/>
          </p:cNvSpPr>
          <p:nvPr/>
        </p:nvSpPr>
        <p:spPr bwMode="auto">
          <a:xfrm>
            <a:off x="1547813" y="2347913"/>
            <a:ext cx="2035175" cy="257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161" name="Text Box 41"/>
          <p:cNvSpPr txBox="1">
            <a:spLocks noChangeArrowheads="1"/>
          </p:cNvSpPr>
          <p:nvPr/>
        </p:nvSpPr>
        <p:spPr bwMode="auto">
          <a:xfrm>
            <a:off x="900113" y="1771650"/>
            <a:ext cx="74771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cs-CZ" sz="1600" b="1"/>
              <a:t>Tardi-</a:t>
            </a:r>
          </a:p>
          <a:p>
            <a:pPr eaLnBrk="0" hangingPunct="0"/>
            <a:r>
              <a:rPr lang="cs-CZ" sz="1600" b="1"/>
              <a:t>grada</a:t>
            </a:r>
          </a:p>
        </p:txBody>
      </p:sp>
      <p:grpSp>
        <p:nvGrpSpPr>
          <p:cNvPr id="5162" name="Group 42"/>
          <p:cNvGrpSpPr>
            <a:grpSpLocks/>
          </p:cNvGrpSpPr>
          <p:nvPr/>
        </p:nvGrpSpPr>
        <p:grpSpPr bwMode="auto">
          <a:xfrm>
            <a:off x="4859338" y="1268413"/>
            <a:ext cx="4105275" cy="152400"/>
            <a:chOff x="3243" y="1616"/>
            <a:chExt cx="2268" cy="96"/>
          </a:xfrm>
        </p:grpSpPr>
        <p:sp>
          <p:nvSpPr>
            <p:cNvPr id="5163" name="Line 43"/>
            <p:cNvSpPr>
              <a:spLocks noChangeShapeType="1"/>
            </p:cNvSpPr>
            <p:nvPr/>
          </p:nvSpPr>
          <p:spPr bwMode="auto">
            <a:xfrm>
              <a:off x="5511" y="16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64" name="Line 44"/>
            <p:cNvSpPr>
              <a:spLocks noChangeShapeType="1"/>
            </p:cNvSpPr>
            <p:nvPr/>
          </p:nvSpPr>
          <p:spPr bwMode="auto">
            <a:xfrm>
              <a:off x="3243" y="1616"/>
              <a:ext cx="22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5165" name="Group 45"/>
          <p:cNvGrpSpPr>
            <a:grpSpLocks/>
          </p:cNvGrpSpPr>
          <p:nvPr/>
        </p:nvGrpSpPr>
        <p:grpSpPr bwMode="auto">
          <a:xfrm>
            <a:off x="179388" y="1268413"/>
            <a:ext cx="2981325" cy="152400"/>
            <a:chOff x="1008" y="1584"/>
            <a:chExt cx="1152" cy="96"/>
          </a:xfrm>
        </p:grpSpPr>
        <p:sp>
          <p:nvSpPr>
            <p:cNvPr id="5166" name="Line 46"/>
            <p:cNvSpPr>
              <a:spLocks noChangeShapeType="1"/>
            </p:cNvSpPr>
            <p:nvPr/>
          </p:nvSpPr>
          <p:spPr bwMode="auto">
            <a:xfrm flipH="1">
              <a:off x="1008" y="1584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67" name="Line 47"/>
            <p:cNvSpPr>
              <a:spLocks noChangeShapeType="1"/>
            </p:cNvSpPr>
            <p:nvPr/>
          </p:nvSpPr>
          <p:spPr bwMode="auto">
            <a:xfrm>
              <a:off x="1008" y="158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5168" name="Text Box 48"/>
          <p:cNvSpPr txBox="1">
            <a:spLocks noChangeArrowheads="1"/>
          </p:cNvSpPr>
          <p:nvPr/>
        </p:nvSpPr>
        <p:spPr bwMode="auto">
          <a:xfrm>
            <a:off x="2987675" y="2636838"/>
            <a:ext cx="230505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cs-CZ" sz="1400">
                <a:solidFill>
                  <a:srgbClr val="CC00CC"/>
                </a:solidFill>
              </a:rPr>
              <a:t>1. pár končetin pře-</a:t>
            </a:r>
            <a:br>
              <a:rPr lang="cs-CZ" sz="1400">
                <a:solidFill>
                  <a:srgbClr val="CC00CC"/>
                </a:solidFill>
              </a:rPr>
            </a:br>
            <a:r>
              <a:rPr lang="cs-CZ" sz="1400">
                <a:solidFill>
                  <a:srgbClr val="CC00CC"/>
                </a:solidFill>
              </a:rPr>
              <a:t>měněn na chelicery; </a:t>
            </a:r>
            <a:br>
              <a:rPr lang="cs-CZ" sz="1400">
                <a:solidFill>
                  <a:srgbClr val="CC00CC"/>
                </a:solidFill>
              </a:rPr>
            </a:br>
            <a:r>
              <a:rPr lang="cs-CZ" sz="1400">
                <a:solidFill>
                  <a:srgbClr val="CC00CC"/>
                </a:solidFill>
              </a:rPr>
              <a:t>tělo členěno na prosoma (cephalothorax)</a:t>
            </a:r>
            <a:br>
              <a:rPr lang="cs-CZ" sz="1400">
                <a:solidFill>
                  <a:srgbClr val="CC00CC"/>
                </a:solidFill>
              </a:rPr>
            </a:br>
            <a:r>
              <a:rPr lang="cs-CZ" sz="1400">
                <a:solidFill>
                  <a:srgbClr val="CC00CC"/>
                </a:solidFill>
              </a:rPr>
              <a:t>s pohybovou funkcí </a:t>
            </a:r>
            <a:br>
              <a:rPr lang="cs-CZ" sz="1400">
                <a:solidFill>
                  <a:srgbClr val="CC00CC"/>
                </a:solidFill>
              </a:rPr>
            </a:br>
            <a:r>
              <a:rPr lang="cs-CZ" sz="1400">
                <a:solidFill>
                  <a:srgbClr val="CC00CC"/>
                </a:solidFill>
              </a:rPr>
              <a:t>a opisthosoma (abdomen)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41" name="Group 69"/>
          <p:cNvGrpSpPr>
            <a:grpSpLocks/>
          </p:cNvGrpSpPr>
          <p:nvPr/>
        </p:nvGrpSpPr>
        <p:grpSpPr bwMode="auto">
          <a:xfrm>
            <a:off x="0" y="0"/>
            <a:ext cx="9144000" cy="6629400"/>
            <a:chOff x="0" y="0"/>
            <a:chExt cx="5760" cy="4176"/>
          </a:xfrm>
        </p:grpSpPr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384" y="0"/>
              <a:ext cx="4896" cy="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cs-CZ" sz="3200">
                  <a:solidFill>
                    <a:schemeClr val="tx2"/>
                  </a:solidFill>
                </a:rPr>
                <a:t> Hexapoda – šestinozí, šestinožci</a:t>
              </a:r>
            </a:p>
          </p:txBody>
        </p:sp>
        <p:sp>
          <p:nvSpPr>
            <p:cNvPr id="3077" name="Line 5"/>
            <p:cNvSpPr>
              <a:spLocks noChangeShapeType="1"/>
            </p:cNvSpPr>
            <p:nvPr/>
          </p:nvSpPr>
          <p:spPr bwMode="auto">
            <a:xfrm>
              <a:off x="288" y="1344"/>
              <a:ext cx="2448" cy="24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78" name="Line 6"/>
            <p:cNvSpPr>
              <a:spLocks noChangeShapeType="1"/>
            </p:cNvSpPr>
            <p:nvPr/>
          </p:nvSpPr>
          <p:spPr bwMode="auto">
            <a:xfrm>
              <a:off x="2736" y="3792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79" name="Line 7"/>
            <p:cNvSpPr>
              <a:spLocks noChangeShapeType="1"/>
            </p:cNvSpPr>
            <p:nvPr/>
          </p:nvSpPr>
          <p:spPr bwMode="auto">
            <a:xfrm flipV="1">
              <a:off x="2736" y="1440"/>
              <a:ext cx="2832" cy="23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80" name="Line 8"/>
            <p:cNvSpPr>
              <a:spLocks noChangeShapeType="1"/>
            </p:cNvSpPr>
            <p:nvPr/>
          </p:nvSpPr>
          <p:spPr bwMode="auto">
            <a:xfrm flipV="1">
              <a:off x="703" y="1298"/>
              <a:ext cx="499" cy="4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81" name="Line 9"/>
            <p:cNvSpPr>
              <a:spLocks noChangeShapeType="1"/>
            </p:cNvSpPr>
            <p:nvPr/>
          </p:nvSpPr>
          <p:spPr bwMode="auto">
            <a:xfrm flipV="1">
              <a:off x="1488" y="1344"/>
              <a:ext cx="1440" cy="1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82" name="Line 10"/>
            <p:cNvSpPr>
              <a:spLocks noChangeShapeType="1"/>
            </p:cNvSpPr>
            <p:nvPr/>
          </p:nvSpPr>
          <p:spPr bwMode="auto">
            <a:xfrm>
              <a:off x="1824" y="1296"/>
              <a:ext cx="576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83" name="Line 11"/>
            <p:cNvSpPr>
              <a:spLocks noChangeShapeType="1"/>
            </p:cNvSpPr>
            <p:nvPr/>
          </p:nvSpPr>
          <p:spPr bwMode="auto">
            <a:xfrm>
              <a:off x="4368" y="1488"/>
              <a:ext cx="576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84" name="Line 12"/>
            <p:cNvSpPr>
              <a:spLocks noChangeShapeType="1"/>
            </p:cNvSpPr>
            <p:nvPr/>
          </p:nvSpPr>
          <p:spPr bwMode="auto">
            <a:xfrm>
              <a:off x="3648" y="1680"/>
              <a:ext cx="81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98" name="Text Box 26"/>
            <p:cNvSpPr txBox="1">
              <a:spLocks noChangeArrowheads="1"/>
            </p:cNvSpPr>
            <p:nvPr/>
          </p:nvSpPr>
          <p:spPr bwMode="auto">
            <a:xfrm>
              <a:off x="0" y="1104"/>
              <a:ext cx="6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b="1"/>
                <a:t>Protura</a:t>
              </a:r>
            </a:p>
          </p:txBody>
        </p:sp>
        <p:sp>
          <p:nvSpPr>
            <p:cNvPr id="3099" name="Text Box 27"/>
            <p:cNvSpPr txBox="1">
              <a:spLocks noChangeArrowheads="1"/>
            </p:cNvSpPr>
            <p:nvPr/>
          </p:nvSpPr>
          <p:spPr bwMode="auto">
            <a:xfrm>
              <a:off x="720" y="1104"/>
              <a:ext cx="8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b="1"/>
                <a:t>Collembola</a:t>
              </a:r>
            </a:p>
          </p:txBody>
        </p:sp>
        <p:sp>
          <p:nvSpPr>
            <p:cNvPr id="3100" name="Text Box 28"/>
            <p:cNvSpPr txBox="1">
              <a:spLocks noChangeArrowheads="1"/>
            </p:cNvSpPr>
            <p:nvPr/>
          </p:nvSpPr>
          <p:spPr bwMode="auto">
            <a:xfrm>
              <a:off x="384" y="873"/>
              <a:ext cx="5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/>
                <a:t>Ellipura</a:t>
              </a:r>
            </a:p>
          </p:txBody>
        </p:sp>
        <p:sp>
          <p:nvSpPr>
            <p:cNvPr id="3101" name="Text Box 29"/>
            <p:cNvSpPr txBox="1">
              <a:spLocks noChangeArrowheads="1"/>
            </p:cNvSpPr>
            <p:nvPr/>
          </p:nvSpPr>
          <p:spPr bwMode="auto">
            <a:xfrm>
              <a:off x="1584" y="1104"/>
              <a:ext cx="9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b="1"/>
                <a:t>Campodeina</a:t>
              </a:r>
            </a:p>
          </p:txBody>
        </p:sp>
        <p:sp>
          <p:nvSpPr>
            <p:cNvPr id="3102" name="Text Box 30"/>
            <p:cNvSpPr txBox="1">
              <a:spLocks noChangeArrowheads="1"/>
            </p:cNvSpPr>
            <p:nvPr/>
          </p:nvSpPr>
          <p:spPr bwMode="auto">
            <a:xfrm>
              <a:off x="2544" y="1104"/>
              <a:ext cx="7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b="1"/>
                <a:t>Japygina</a:t>
              </a:r>
            </a:p>
          </p:txBody>
        </p:sp>
        <p:sp>
          <p:nvSpPr>
            <p:cNvPr id="3103" name="Text Box 31"/>
            <p:cNvSpPr txBox="1">
              <a:spLocks noChangeArrowheads="1"/>
            </p:cNvSpPr>
            <p:nvPr/>
          </p:nvSpPr>
          <p:spPr bwMode="auto">
            <a:xfrm>
              <a:off x="2160" y="912"/>
              <a:ext cx="5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/>
                <a:t>Diplura</a:t>
              </a:r>
            </a:p>
          </p:txBody>
        </p:sp>
        <p:sp>
          <p:nvSpPr>
            <p:cNvPr id="3104" name="Text Box 32"/>
            <p:cNvSpPr txBox="1">
              <a:spLocks noChangeArrowheads="1"/>
            </p:cNvSpPr>
            <p:nvPr/>
          </p:nvSpPr>
          <p:spPr bwMode="auto">
            <a:xfrm>
              <a:off x="4848" y="1200"/>
              <a:ext cx="7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b="1"/>
                <a:t>Pterygota</a:t>
              </a:r>
            </a:p>
          </p:txBody>
        </p:sp>
        <p:sp>
          <p:nvSpPr>
            <p:cNvPr id="3105" name="Text Box 33"/>
            <p:cNvSpPr txBox="1">
              <a:spLocks noChangeArrowheads="1"/>
            </p:cNvSpPr>
            <p:nvPr/>
          </p:nvSpPr>
          <p:spPr bwMode="auto">
            <a:xfrm>
              <a:off x="3936" y="1200"/>
              <a:ext cx="8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b="1"/>
                <a:t>Zygentoma</a:t>
              </a:r>
            </a:p>
          </p:txBody>
        </p:sp>
        <p:sp>
          <p:nvSpPr>
            <p:cNvPr id="3106" name="Text Box 34"/>
            <p:cNvSpPr txBox="1">
              <a:spLocks noChangeArrowheads="1"/>
            </p:cNvSpPr>
            <p:nvPr/>
          </p:nvSpPr>
          <p:spPr bwMode="auto">
            <a:xfrm>
              <a:off x="4464" y="1008"/>
              <a:ext cx="7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/>
                <a:t>Dicondylia</a:t>
              </a:r>
            </a:p>
          </p:txBody>
        </p:sp>
        <p:sp>
          <p:nvSpPr>
            <p:cNvPr id="3107" name="Text Box 35"/>
            <p:cNvSpPr txBox="1">
              <a:spLocks noChangeArrowheads="1"/>
            </p:cNvSpPr>
            <p:nvPr/>
          </p:nvSpPr>
          <p:spPr bwMode="auto">
            <a:xfrm>
              <a:off x="3120" y="1440"/>
              <a:ext cx="10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b="1"/>
                <a:t>Archeognatha</a:t>
              </a:r>
            </a:p>
          </p:txBody>
        </p:sp>
        <p:sp>
          <p:nvSpPr>
            <p:cNvPr id="3108" name="Text Box 36"/>
            <p:cNvSpPr txBox="1">
              <a:spLocks noChangeArrowheads="1"/>
            </p:cNvSpPr>
            <p:nvPr/>
          </p:nvSpPr>
          <p:spPr bwMode="auto">
            <a:xfrm>
              <a:off x="1008" y="720"/>
              <a:ext cx="85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/>
                <a:t>Entognatha</a:t>
              </a:r>
            </a:p>
          </p:txBody>
        </p:sp>
        <p:sp>
          <p:nvSpPr>
            <p:cNvPr id="3109" name="Text Box 37"/>
            <p:cNvSpPr txBox="1">
              <a:spLocks noChangeArrowheads="1"/>
            </p:cNvSpPr>
            <p:nvPr/>
          </p:nvSpPr>
          <p:spPr bwMode="auto">
            <a:xfrm>
              <a:off x="3936" y="672"/>
              <a:ext cx="8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/>
                <a:t>Ectognatha</a:t>
              </a:r>
            </a:p>
          </p:txBody>
        </p:sp>
        <p:sp>
          <p:nvSpPr>
            <p:cNvPr id="3110" name="Text Box 38"/>
            <p:cNvSpPr txBox="1">
              <a:spLocks noChangeArrowheads="1"/>
            </p:cNvSpPr>
            <p:nvPr/>
          </p:nvSpPr>
          <p:spPr bwMode="auto">
            <a:xfrm>
              <a:off x="2678" y="1321"/>
              <a:ext cx="2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sz="2400" b="1">
                  <a:solidFill>
                    <a:srgbClr val="FF0000"/>
                  </a:solidFill>
                </a:rPr>
                <a:t>?</a:t>
              </a:r>
              <a:endParaRPr lang="cs-CZ" sz="2400" b="1"/>
            </a:p>
          </p:txBody>
        </p:sp>
        <p:sp>
          <p:nvSpPr>
            <p:cNvPr id="3111" name="Line 39"/>
            <p:cNvSpPr>
              <a:spLocks noChangeShapeType="1"/>
            </p:cNvSpPr>
            <p:nvPr/>
          </p:nvSpPr>
          <p:spPr bwMode="auto">
            <a:xfrm>
              <a:off x="2928" y="1440"/>
              <a:ext cx="1344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12" name="Text Box 40"/>
            <p:cNvSpPr txBox="1">
              <a:spLocks noChangeArrowheads="1"/>
            </p:cNvSpPr>
            <p:nvPr/>
          </p:nvSpPr>
          <p:spPr bwMode="auto">
            <a:xfrm>
              <a:off x="3360" y="1776"/>
              <a:ext cx="2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sz="2400" b="1">
                  <a:solidFill>
                    <a:srgbClr val="FF0000"/>
                  </a:solidFill>
                </a:rPr>
                <a:t>?</a:t>
              </a:r>
              <a:endParaRPr lang="cs-CZ" sz="2400" b="1"/>
            </a:p>
          </p:txBody>
        </p:sp>
        <p:sp>
          <p:nvSpPr>
            <p:cNvPr id="3113" name="Line 41"/>
            <p:cNvSpPr>
              <a:spLocks noChangeShapeType="1"/>
            </p:cNvSpPr>
            <p:nvPr/>
          </p:nvSpPr>
          <p:spPr bwMode="auto">
            <a:xfrm flipH="1">
              <a:off x="4032" y="1104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14" name="Line 42"/>
            <p:cNvSpPr>
              <a:spLocks noChangeShapeType="1"/>
            </p:cNvSpPr>
            <p:nvPr/>
          </p:nvSpPr>
          <p:spPr bwMode="auto">
            <a:xfrm flipH="1">
              <a:off x="5280" y="110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15" name="Line 43"/>
            <p:cNvSpPr>
              <a:spLocks noChangeShapeType="1"/>
            </p:cNvSpPr>
            <p:nvPr/>
          </p:nvSpPr>
          <p:spPr bwMode="auto">
            <a:xfrm>
              <a:off x="5616" y="1104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16" name="Line 44"/>
            <p:cNvSpPr>
              <a:spLocks noChangeShapeType="1"/>
            </p:cNvSpPr>
            <p:nvPr/>
          </p:nvSpPr>
          <p:spPr bwMode="auto">
            <a:xfrm flipH="1">
              <a:off x="3888" y="1104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17" name="Line 45"/>
            <p:cNvSpPr>
              <a:spLocks noChangeShapeType="1"/>
            </p:cNvSpPr>
            <p:nvPr/>
          </p:nvSpPr>
          <p:spPr bwMode="auto">
            <a:xfrm flipH="1">
              <a:off x="3504" y="81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18" name="Line 46"/>
            <p:cNvSpPr>
              <a:spLocks noChangeShapeType="1"/>
            </p:cNvSpPr>
            <p:nvPr/>
          </p:nvSpPr>
          <p:spPr bwMode="auto">
            <a:xfrm flipH="1">
              <a:off x="4944" y="81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19" name="Line 47"/>
            <p:cNvSpPr>
              <a:spLocks noChangeShapeType="1"/>
            </p:cNvSpPr>
            <p:nvPr/>
          </p:nvSpPr>
          <p:spPr bwMode="auto">
            <a:xfrm>
              <a:off x="5616" y="816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20" name="Line 48"/>
            <p:cNvSpPr>
              <a:spLocks noChangeShapeType="1"/>
            </p:cNvSpPr>
            <p:nvPr/>
          </p:nvSpPr>
          <p:spPr bwMode="auto">
            <a:xfrm flipH="1">
              <a:off x="3360" y="816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21" name="Line 49"/>
            <p:cNvSpPr>
              <a:spLocks noChangeShapeType="1"/>
            </p:cNvSpPr>
            <p:nvPr/>
          </p:nvSpPr>
          <p:spPr bwMode="auto">
            <a:xfrm flipH="1">
              <a:off x="1728" y="100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22" name="Line 50"/>
            <p:cNvSpPr>
              <a:spLocks noChangeShapeType="1"/>
            </p:cNvSpPr>
            <p:nvPr/>
          </p:nvSpPr>
          <p:spPr bwMode="auto">
            <a:xfrm flipH="1">
              <a:off x="2736" y="100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23" name="Line 51"/>
            <p:cNvSpPr>
              <a:spLocks noChangeShapeType="1"/>
            </p:cNvSpPr>
            <p:nvPr/>
          </p:nvSpPr>
          <p:spPr bwMode="auto">
            <a:xfrm>
              <a:off x="3168" y="1008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24" name="Line 52"/>
            <p:cNvSpPr>
              <a:spLocks noChangeShapeType="1"/>
            </p:cNvSpPr>
            <p:nvPr/>
          </p:nvSpPr>
          <p:spPr bwMode="auto">
            <a:xfrm flipH="1">
              <a:off x="1584" y="1008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25" name="Line 53"/>
            <p:cNvSpPr>
              <a:spLocks noChangeShapeType="1"/>
            </p:cNvSpPr>
            <p:nvPr/>
          </p:nvSpPr>
          <p:spPr bwMode="auto">
            <a:xfrm flipH="1">
              <a:off x="144" y="816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26" name="Line 54"/>
            <p:cNvSpPr>
              <a:spLocks noChangeShapeType="1"/>
            </p:cNvSpPr>
            <p:nvPr/>
          </p:nvSpPr>
          <p:spPr bwMode="auto">
            <a:xfrm flipH="1">
              <a:off x="2016" y="816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27" name="Line 55"/>
            <p:cNvSpPr>
              <a:spLocks noChangeShapeType="1"/>
            </p:cNvSpPr>
            <p:nvPr/>
          </p:nvSpPr>
          <p:spPr bwMode="auto">
            <a:xfrm>
              <a:off x="3072" y="816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28" name="Line 56"/>
            <p:cNvSpPr>
              <a:spLocks noChangeShapeType="1"/>
            </p:cNvSpPr>
            <p:nvPr/>
          </p:nvSpPr>
          <p:spPr bwMode="auto">
            <a:xfrm flipH="1">
              <a:off x="0" y="816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29" name="Line 57"/>
            <p:cNvSpPr>
              <a:spLocks noChangeShapeType="1"/>
            </p:cNvSpPr>
            <p:nvPr/>
          </p:nvSpPr>
          <p:spPr bwMode="auto">
            <a:xfrm flipH="1">
              <a:off x="144" y="1008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30" name="Line 58"/>
            <p:cNvSpPr>
              <a:spLocks noChangeShapeType="1"/>
            </p:cNvSpPr>
            <p:nvPr/>
          </p:nvSpPr>
          <p:spPr bwMode="auto">
            <a:xfrm flipH="1">
              <a:off x="0" y="1008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31" name="Line 59"/>
            <p:cNvSpPr>
              <a:spLocks noChangeShapeType="1"/>
            </p:cNvSpPr>
            <p:nvPr/>
          </p:nvSpPr>
          <p:spPr bwMode="auto">
            <a:xfrm flipH="1">
              <a:off x="1008" y="100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32" name="Line 60"/>
            <p:cNvSpPr>
              <a:spLocks noChangeShapeType="1"/>
            </p:cNvSpPr>
            <p:nvPr/>
          </p:nvSpPr>
          <p:spPr bwMode="auto">
            <a:xfrm>
              <a:off x="1440" y="1008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33" name="Oval 61"/>
            <p:cNvSpPr>
              <a:spLocks noChangeArrowheads="1"/>
            </p:cNvSpPr>
            <p:nvPr/>
          </p:nvSpPr>
          <p:spPr bwMode="auto">
            <a:xfrm>
              <a:off x="0" y="528"/>
              <a:ext cx="4848" cy="1728"/>
            </a:xfrm>
            <a:prstGeom prst="ellipse">
              <a:avLst/>
            </a:prstGeom>
            <a:noFill/>
            <a:ln w="19050">
              <a:solidFill>
                <a:srgbClr val="9900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34" name="Text Box 62"/>
            <p:cNvSpPr txBox="1">
              <a:spLocks noChangeArrowheads="1"/>
            </p:cNvSpPr>
            <p:nvPr/>
          </p:nvSpPr>
          <p:spPr bwMode="auto">
            <a:xfrm>
              <a:off x="1973" y="527"/>
              <a:ext cx="12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sz="2400" b="1">
                  <a:solidFill>
                    <a:srgbClr val="9900CC"/>
                  </a:solidFill>
                  <a:latin typeface="Times New Roman" pitchFamily="18" charset="0"/>
                </a:rPr>
                <a:t>„Apterygota“</a:t>
              </a:r>
              <a:endParaRPr lang="cs-CZ" sz="2400" b="1">
                <a:latin typeface="Times New Roman" pitchFamily="18" charset="0"/>
              </a:endParaRPr>
            </a:p>
          </p:txBody>
        </p:sp>
        <p:sp>
          <p:nvSpPr>
            <p:cNvPr id="3135" name="Oval 63"/>
            <p:cNvSpPr>
              <a:spLocks noChangeArrowheads="1"/>
            </p:cNvSpPr>
            <p:nvPr/>
          </p:nvSpPr>
          <p:spPr bwMode="auto">
            <a:xfrm>
              <a:off x="3072" y="1104"/>
              <a:ext cx="1968" cy="1056"/>
            </a:xfrm>
            <a:prstGeom prst="ellipse">
              <a:avLst/>
            </a:prstGeom>
            <a:noFill/>
            <a:ln w="19050">
              <a:solidFill>
                <a:srgbClr val="FF66C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36" name="Text Box 64"/>
            <p:cNvSpPr txBox="1">
              <a:spLocks noChangeArrowheads="1"/>
            </p:cNvSpPr>
            <p:nvPr/>
          </p:nvSpPr>
          <p:spPr bwMode="auto">
            <a:xfrm>
              <a:off x="3243" y="1298"/>
              <a:ext cx="102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sz="2000" b="1">
                  <a:solidFill>
                    <a:srgbClr val="FF66CC"/>
                  </a:solidFill>
                  <a:latin typeface="Times New Roman" pitchFamily="18" charset="0"/>
                </a:rPr>
                <a:t>„Thysanura“</a:t>
              </a:r>
            </a:p>
          </p:txBody>
        </p:sp>
        <p:sp>
          <p:nvSpPr>
            <p:cNvPr id="3138" name="Text Box 66"/>
            <p:cNvSpPr txBox="1">
              <a:spLocks noChangeArrowheads="1"/>
            </p:cNvSpPr>
            <p:nvPr/>
          </p:nvSpPr>
          <p:spPr bwMode="auto">
            <a:xfrm>
              <a:off x="748" y="1570"/>
              <a:ext cx="2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sz="2400" b="1">
                  <a:solidFill>
                    <a:srgbClr val="FF0000"/>
                  </a:solidFill>
                </a:rPr>
                <a:t>?</a:t>
              </a:r>
              <a:endParaRPr lang="cs-CZ" sz="2400" b="1"/>
            </a:p>
          </p:txBody>
        </p:sp>
        <p:sp>
          <p:nvSpPr>
            <p:cNvPr id="3139" name="Line 67"/>
            <p:cNvSpPr>
              <a:spLocks noChangeShapeType="1"/>
            </p:cNvSpPr>
            <p:nvPr/>
          </p:nvSpPr>
          <p:spPr bwMode="auto">
            <a:xfrm>
              <a:off x="1429" y="1298"/>
              <a:ext cx="1315" cy="24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40" name="Text Box 68"/>
            <p:cNvSpPr txBox="1">
              <a:spLocks noChangeArrowheads="1"/>
            </p:cNvSpPr>
            <p:nvPr/>
          </p:nvSpPr>
          <p:spPr bwMode="auto">
            <a:xfrm>
              <a:off x="2154" y="2704"/>
              <a:ext cx="2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sz="2400" b="1">
                  <a:solidFill>
                    <a:srgbClr val="FF0000"/>
                  </a:solidFill>
                </a:rPr>
                <a:t>?</a:t>
              </a:r>
              <a:endParaRPr lang="cs-CZ" sz="24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400</Words>
  <Application>Microsoft Office PowerPoint</Application>
  <PresentationFormat>Předvádění na obrazovce (4:3)</PresentationFormat>
  <Paragraphs>179</Paragraphs>
  <Slides>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Verdana</vt:lpstr>
      <vt:lpstr>Wingdings</vt:lpstr>
      <vt:lpstr>Times New Roman</vt:lpstr>
      <vt:lpstr>Výchozí návrh</vt:lpstr>
      <vt:lpstr>Snímek 1</vt:lpstr>
      <vt:lpstr>Snímek 2</vt:lpstr>
      <vt:lpstr>Snímek 3</vt:lpstr>
      <vt:lpstr>Snímek 4</vt:lpstr>
      <vt:lpstr>Mollusca - měkkýši</vt:lpstr>
      <vt:lpstr>Snímek 6</vt:lpstr>
      <vt:lpstr>Snímek 7</vt:lpstr>
      <vt:lpstr>Snímek 8</vt:lpstr>
    </vt:vector>
  </TitlesOfParts>
  <Company>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Mollusca - měkkýši</dc:title>
  <dc:creator>Jiri S</dc:creator>
  <cp:lastModifiedBy>uživatel</cp:lastModifiedBy>
  <cp:revision>6</cp:revision>
  <dcterms:created xsi:type="dcterms:W3CDTF">2012-05-16T12:51:43Z</dcterms:created>
  <dcterms:modified xsi:type="dcterms:W3CDTF">2014-05-26T11:22:19Z</dcterms:modified>
</cp:coreProperties>
</file>