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7" r:id="rId2"/>
    <p:sldId id="293" r:id="rId3"/>
    <p:sldId id="271" r:id="rId4"/>
    <p:sldId id="258" r:id="rId5"/>
    <p:sldId id="287" r:id="rId6"/>
    <p:sldId id="288" r:id="rId7"/>
    <p:sldId id="262" r:id="rId8"/>
    <p:sldId id="303" r:id="rId9"/>
    <p:sldId id="259" r:id="rId10"/>
    <p:sldId id="260" r:id="rId11"/>
    <p:sldId id="261" r:id="rId12"/>
    <p:sldId id="273" r:id="rId13"/>
    <p:sldId id="299" r:id="rId14"/>
    <p:sldId id="263" r:id="rId15"/>
    <p:sldId id="296" r:id="rId16"/>
    <p:sldId id="291" r:id="rId17"/>
    <p:sldId id="264" r:id="rId18"/>
    <p:sldId id="290" r:id="rId19"/>
    <p:sldId id="267" r:id="rId20"/>
    <p:sldId id="274" r:id="rId21"/>
    <p:sldId id="276" r:id="rId22"/>
    <p:sldId id="304" r:id="rId23"/>
    <p:sldId id="301" r:id="rId24"/>
    <p:sldId id="300" r:id="rId25"/>
    <p:sldId id="268" r:id="rId26"/>
    <p:sldId id="277" r:id="rId27"/>
    <p:sldId id="280" r:id="rId28"/>
    <p:sldId id="265" r:id="rId29"/>
    <p:sldId id="289" r:id="rId30"/>
    <p:sldId id="294" r:id="rId31"/>
    <p:sldId id="269" r:id="rId32"/>
    <p:sldId id="270" r:id="rId33"/>
    <p:sldId id="282" r:id="rId34"/>
    <p:sldId id="266" r:id="rId35"/>
    <p:sldId id="283" r:id="rId36"/>
    <p:sldId id="306" r:id="rId37"/>
    <p:sldId id="305" r:id="rId38"/>
    <p:sldId id="307" r:id="rId39"/>
    <p:sldId id="284" r:id="rId40"/>
    <p:sldId id="285" r:id="rId41"/>
    <p:sldId id="286" r:id="rId42"/>
    <p:sldId id="275" r:id="rId4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6" autoAdjust="0"/>
    <p:restoredTop sz="94660"/>
  </p:normalViewPr>
  <p:slideViewPr>
    <p:cSldViewPr>
      <p:cViewPr>
        <p:scale>
          <a:sx n="100" d="100"/>
          <a:sy n="100" d="100"/>
        </p:scale>
        <p:origin x="-931" y="1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1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6AE606-F43F-4678-B5C9-B5E28FF871D6}" type="datetimeFigureOut">
              <a:rPr lang="cs-CZ" smtClean="0"/>
              <a:t>23.4.2014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1E665-7ADD-4E13-9158-DA21F2A191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3304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1E665-7ADD-4E13-9158-DA21F2A191F8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6621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1E665-7ADD-4E13-9158-DA21F2A191F8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5589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ACC2-7083-4BE9-8243-7A4E83980039}" type="datetimeFigureOut">
              <a:rPr lang="cs-CZ" smtClean="0"/>
              <a:t>23.4.2014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EE1A-B3BC-4BEB-835E-C5C5AAADD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3831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ACC2-7083-4BE9-8243-7A4E83980039}" type="datetimeFigureOut">
              <a:rPr lang="cs-CZ" smtClean="0"/>
              <a:t>23.4.2014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EE1A-B3BC-4BEB-835E-C5C5AAADD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0757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ACC2-7083-4BE9-8243-7A4E83980039}" type="datetimeFigureOut">
              <a:rPr lang="cs-CZ" smtClean="0"/>
              <a:t>23.4.2014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EE1A-B3BC-4BEB-835E-C5C5AAADD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1717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ACC2-7083-4BE9-8243-7A4E83980039}" type="datetimeFigureOut">
              <a:rPr lang="cs-CZ" smtClean="0"/>
              <a:t>23.4.2014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EE1A-B3BC-4BEB-835E-C5C5AAADD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3711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ACC2-7083-4BE9-8243-7A4E83980039}" type="datetimeFigureOut">
              <a:rPr lang="cs-CZ" smtClean="0"/>
              <a:t>23.4.2014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EE1A-B3BC-4BEB-835E-C5C5AAADD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5485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ACC2-7083-4BE9-8243-7A4E83980039}" type="datetimeFigureOut">
              <a:rPr lang="cs-CZ" smtClean="0"/>
              <a:t>23.4.2014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EE1A-B3BC-4BEB-835E-C5C5AAADD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023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ACC2-7083-4BE9-8243-7A4E83980039}" type="datetimeFigureOut">
              <a:rPr lang="cs-CZ" smtClean="0"/>
              <a:t>23.4.2014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EE1A-B3BC-4BEB-835E-C5C5AAADD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0188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ACC2-7083-4BE9-8243-7A4E83980039}" type="datetimeFigureOut">
              <a:rPr lang="cs-CZ" smtClean="0"/>
              <a:t>23.4.2014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EE1A-B3BC-4BEB-835E-C5C5AAADD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410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ACC2-7083-4BE9-8243-7A4E83980039}" type="datetimeFigureOut">
              <a:rPr lang="cs-CZ" smtClean="0"/>
              <a:t>23.4.2014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EE1A-B3BC-4BEB-835E-C5C5AAADD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2293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ACC2-7083-4BE9-8243-7A4E83980039}" type="datetimeFigureOut">
              <a:rPr lang="cs-CZ" smtClean="0"/>
              <a:t>23.4.2014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EE1A-B3BC-4BEB-835E-C5C5AAADD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8062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ACC2-7083-4BE9-8243-7A4E83980039}" type="datetimeFigureOut">
              <a:rPr lang="cs-CZ" smtClean="0"/>
              <a:t>23.4.2014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EE1A-B3BC-4BEB-835E-C5C5AAADD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7891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7ACC2-7083-4BE9-8243-7A4E83980039}" type="datetimeFigureOut">
              <a:rPr lang="cs-CZ" smtClean="0"/>
              <a:t>23.4.2014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5EE1A-B3BC-4BEB-835E-C5C5AAADD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4773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 smtClean="0"/>
              <a:t>Acanthocephala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071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476671"/>
            <a:ext cx="7772400" cy="432049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Typy </a:t>
            </a:r>
            <a:r>
              <a:rPr lang="cs-CZ" dirty="0" err="1" smtClean="0"/>
              <a:t>chobotku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8473355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081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116632"/>
            <a:ext cx="7772400" cy="936104"/>
          </a:xfrm>
        </p:spPr>
        <p:txBody>
          <a:bodyPr/>
          <a:lstStyle/>
          <a:p>
            <a:r>
              <a:rPr lang="cs-CZ" dirty="0" smtClean="0"/>
              <a:t>Typy </a:t>
            </a:r>
            <a:r>
              <a:rPr lang="cs-CZ" dirty="0" err="1" smtClean="0"/>
              <a:t>chobotku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75656" y="2132856"/>
            <a:ext cx="6400800" cy="3672408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412776"/>
            <a:ext cx="10098771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058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332656"/>
            <a:ext cx="7772400" cy="648071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Morfologická charakteristika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971600" y="1268760"/>
            <a:ext cx="7344816" cy="5112568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cs-CZ" b="1" dirty="0" err="1" smtClean="0">
                <a:solidFill>
                  <a:schemeClr val="tx1"/>
                </a:solidFill>
              </a:rPr>
              <a:t>Proboscis</a:t>
            </a:r>
            <a:r>
              <a:rPr lang="cs-CZ" dirty="0" smtClean="0">
                <a:solidFill>
                  <a:schemeClr val="tx1"/>
                </a:solidFill>
              </a:rPr>
              <a:t> – ozbrojen háčky </a:t>
            </a:r>
            <a:r>
              <a:rPr lang="cs-CZ" dirty="0" smtClean="0">
                <a:solidFill>
                  <a:schemeClr val="tx1"/>
                </a:solidFill>
              </a:rPr>
              <a:t>(chitin) – </a:t>
            </a:r>
            <a:r>
              <a:rPr lang="cs-CZ" dirty="0" smtClean="0">
                <a:solidFill>
                  <a:schemeClr val="tx1"/>
                </a:solidFill>
              </a:rPr>
              <a:t>systematika</a:t>
            </a:r>
          </a:p>
          <a:p>
            <a:pPr algn="l"/>
            <a:endParaRPr lang="cs-CZ" dirty="0" smtClean="0">
              <a:solidFill>
                <a:schemeClr val="tx1"/>
              </a:solidFill>
            </a:endParaRPr>
          </a:p>
          <a:p>
            <a:pPr algn="l"/>
            <a:r>
              <a:rPr lang="cs-CZ" dirty="0" err="1" smtClean="0">
                <a:solidFill>
                  <a:schemeClr val="tx1"/>
                </a:solidFill>
              </a:rPr>
              <a:t>Proboscis</a:t>
            </a:r>
            <a:r>
              <a:rPr lang="cs-CZ" dirty="0" smtClean="0">
                <a:solidFill>
                  <a:schemeClr val="tx1"/>
                </a:solidFill>
              </a:rPr>
              <a:t> - porézní – </a:t>
            </a:r>
            <a:r>
              <a:rPr lang="cs-CZ" b="1" dirty="0" smtClean="0">
                <a:solidFill>
                  <a:schemeClr val="tx1"/>
                </a:solidFill>
              </a:rPr>
              <a:t>metabolická aktivita </a:t>
            </a:r>
            <a:r>
              <a:rPr lang="cs-CZ" dirty="0" smtClean="0">
                <a:solidFill>
                  <a:schemeClr val="tx1"/>
                </a:solidFill>
              </a:rPr>
              <a:t>(nejaktivnější </a:t>
            </a:r>
            <a:r>
              <a:rPr lang="cs-CZ" dirty="0">
                <a:solidFill>
                  <a:schemeClr val="tx1"/>
                </a:solidFill>
              </a:rPr>
              <a:t>č</a:t>
            </a:r>
            <a:r>
              <a:rPr lang="cs-CZ" dirty="0" smtClean="0">
                <a:solidFill>
                  <a:schemeClr val="tx1"/>
                </a:solidFill>
              </a:rPr>
              <a:t>ást těla)</a:t>
            </a:r>
          </a:p>
          <a:p>
            <a:pPr algn="l"/>
            <a:endParaRPr lang="cs-CZ" dirty="0" smtClean="0">
              <a:solidFill>
                <a:schemeClr val="tx1"/>
              </a:solidFill>
            </a:endParaRPr>
          </a:p>
          <a:p>
            <a:pPr algn="l"/>
            <a:r>
              <a:rPr lang="cs-CZ" dirty="0" smtClean="0">
                <a:solidFill>
                  <a:schemeClr val="tx1"/>
                </a:solidFill>
              </a:rPr>
              <a:t>Povrch těla – </a:t>
            </a:r>
            <a:r>
              <a:rPr lang="cs-CZ" b="1" dirty="0" smtClean="0">
                <a:solidFill>
                  <a:schemeClr val="tx1"/>
                </a:solidFill>
              </a:rPr>
              <a:t>tegument</a:t>
            </a:r>
            <a:r>
              <a:rPr lang="cs-CZ" dirty="0" smtClean="0">
                <a:solidFill>
                  <a:schemeClr val="tx1"/>
                </a:solidFill>
              </a:rPr>
              <a:t> – několik vrstev – </a:t>
            </a:r>
            <a:r>
              <a:rPr lang="cs-CZ" dirty="0">
                <a:solidFill>
                  <a:schemeClr val="tx1"/>
                </a:solidFill>
              </a:rPr>
              <a:t>o</a:t>
            </a:r>
            <a:r>
              <a:rPr lang="cs-CZ" dirty="0" smtClean="0">
                <a:solidFill>
                  <a:schemeClr val="tx1"/>
                </a:solidFill>
              </a:rPr>
              <a:t>bsahuje kanálky – </a:t>
            </a:r>
            <a:r>
              <a:rPr lang="cs-CZ" b="1" dirty="0" smtClean="0">
                <a:solidFill>
                  <a:schemeClr val="tx1"/>
                </a:solidFill>
              </a:rPr>
              <a:t>lakunární </a:t>
            </a:r>
            <a:r>
              <a:rPr lang="cs-CZ" b="1" dirty="0" smtClean="0">
                <a:solidFill>
                  <a:schemeClr val="tx1"/>
                </a:solidFill>
              </a:rPr>
              <a:t>systém </a:t>
            </a:r>
            <a:r>
              <a:rPr lang="cs-CZ" dirty="0" smtClean="0">
                <a:solidFill>
                  <a:schemeClr val="tx1"/>
                </a:solidFill>
              </a:rPr>
              <a:t>– transport tělních tekutin</a:t>
            </a:r>
            <a:endParaRPr lang="cs-CZ" dirty="0" smtClean="0">
              <a:solidFill>
                <a:schemeClr val="tx1"/>
              </a:solidFill>
            </a:endParaRPr>
          </a:p>
          <a:p>
            <a:pPr algn="l"/>
            <a:endParaRPr lang="cs-CZ" dirty="0" smtClean="0">
              <a:solidFill>
                <a:schemeClr val="tx1"/>
              </a:solidFill>
            </a:endParaRPr>
          </a:p>
          <a:p>
            <a:pPr algn="l"/>
            <a:r>
              <a:rPr lang="cs-CZ" dirty="0" smtClean="0">
                <a:solidFill>
                  <a:schemeClr val="tx1"/>
                </a:solidFill>
              </a:rPr>
              <a:t>? Lepší </a:t>
            </a:r>
            <a:r>
              <a:rPr lang="cs-CZ" b="1" dirty="0" smtClean="0">
                <a:solidFill>
                  <a:schemeClr val="tx1"/>
                </a:solidFill>
              </a:rPr>
              <a:t>přestup živin </a:t>
            </a:r>
            <a:r>
              <a:rPr lang="cs-CZ" dirty="0" smtClean="0">
                <a:solidFill>
                  <a:schemeClr val="tx1"/>
                </a:solidFill>
              </a:rPr>
              <a:t>z vnějšího prostředí do těla </a:t>
            </a:r>
          </a:p>
          <a:p>
            <a:pPr algn="l"/>
            <a:endParaRPr lang="cs-CZ" dirty="0" smtClean="0">
              <a:solidFill>
                <a:schemeClr val="tx1"/>
              </a:solidFill>
            </a:endParaRPr>
          </a:p>
          <a:p>
            <a:pPr algn="l"/>
            <a:r>
              <a:rPr lang="cs-CZ" dirty="0" smtClean="0">
                <a:solidFill>
                  <a:schemeClr val="tx1"/>
                </a:solidFill>
              </a:rPr>
              <a:t>Na povrchu tegumentu – </a:t>
            </a:r>
            <a:r>
              <a:rPr lang="cs-CZ" b="1" dirty="0" err="1" smtClean="0">
                <a:solidFill>
                  <a:schemeClr val="tx1"/>
                </a:solidFill>
              </a:rPr>
              <a:t>glykokalyx</a:t>
            </a:r>
            <a:r>
              <a:rPr lang="cs-CZ" dirty="0" smtClean="0">
                <a:solidFill>
                  <a:schemeClr val="tx1"/>
                </a:solidFill>
              </a:rPr>
              <a:t> – tenká </a:t>
            </a:r>
            <a:r>
              <a:rPr lang="cs-CZ" dirty="0" smtClean="0">
                <a:solidFill>
                  <a:schemeClr val="tx1"/>
                </a:solidFill>
              </a:rPr>
              <a:t>elektron-</a:t>
            </a:r>
            <a:r>
              <a:rPr lang="cs-CZ" dirty="0" err="1" smtClean="0">
                <a:solidFill>
                  <a:schemeClr val="tx1"/>
                </a:solidFill>
              </a:rPr>
              <a:t>densní</a:t>
            </a:r>
            <a:r>
              <a:rPr lang="cs-CZ" dirty="0" smtClean="0">
                <a:solidFill>
                  <a:schemeClr val="tx1"/>
                </a:solidFill>
              </a:rPr>
              <a:t> vrstva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4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Stavba tělní stěny - tegumentu</a:t>
            </a:r>
            <a:endParaRPr lang="cs-CZ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8"/>
            <a:ext cx="7344816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136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47134" y="116632"/>
            <a:ext cx="7772400" cy="64807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Stavba tegumentu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1988840"/>
            <a:ext cx="6400800" cy="4032448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87897"/>
            <a:ext cx="6840760" cy="597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484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4896544" cy="57606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Struktura povrchu těla</a:t>
            </a:r>
            <a:endParaRPr lang="cs-CZ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558" y="764704"/>
            <a:ext cx="5447646" cy="6067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634" y="764704"/>
            <a:ext cx="3606862" cy="5820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273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TEM - struktura povrchu těla</a:t>
            </a:r>
            <a:endParaRPr lang="cs-CZ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68" y="1052736"/>
            <a:ext cx="4755480" cy="568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24744"/>
            <a:ext cx="4196597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343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7772400" cy="720081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SEM – stěny těla vrtejše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204864"/>
            <a:ext cx="6400800" cy="3816424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897070"/>
            <a:ext cx="6768752" cy="5916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613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/>
          <a:lstStyle/>
          <a:p>
            <a:r>
              <a:rPr lang="cs-CZ" dirty="0" smtClean="0"/>
              <a:t>Schéma lakunárního systému</a:t>
            </a:r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5076"/>
            <a:ext cx="4392488" cy="5400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846" y="980728"/>
            <a:ext cx="4280154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295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92088"/>
          </a:xfrm>
        </p:spPr>
        <p:txBody>
          <a:bodyPr/>
          <a:lstStyle/>
          <a:p>
            <a:r>
              <a:rPr lang="cs-CZ" dirty="0" smtClean="0"/>
              <a:t>Organizace lakunárního systému</a:t>
            </a:r>
            <a:endParaRPr lang="cs-CZ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4392488" cy="500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880" y="3767101"/>
            <a:ext cx="4038600" cy="225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864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778098"/>
          </a:xfrm>
        </p:spPr>
        <p:txBody>
          <a:bodyPr/>
          <a:lstStyle/>
          <a:p>
            <a:r>
              <a:rPr lang="cs-CZ" dirty="0" smtClean="0"/>
              <a:t>SEM - </a:t>
            </a:r>
            <a:r>
              <a:rPr lang="cs-CZ" dirty="0" err="1"/>
              <a:t>A</a:t>
            </a:r>
            <a:r>
              <a:rPr lang="cs-CZ" dirty="0" err="1" smtClean="0"/>
              <a:t>canthocephala</a:t>
            </a:r>
            <a:endParaRPr lang="cs-CZ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80728"/>
            <a:ext cx="4464496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052737"/>
            <a:ext cx="4392489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765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792089"/>
          </a:xfrm>
        </p:spPr>
        <p:txBody>
          <a:bodyPr/>
          <a:lstStyle/>
          <a:p>
            <a:r>
              <a:rPr lang="cs-CZ" dirty="0" smtClean="0"/>
              <a:t>Orgánové soustavy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99592" y="1124744"/>
            <a:ext cx="7200800" cy="4968552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cs-CZ" b="1" dirty="0" smtClean="0">
                <a:solidFill>
                  <a:schemeClr val="tx1"/>
                </a:solidFill>
              </a:rPr>
              <a:t>Trávicí soustava </a:t>
            </a:r>
            <a:r>
              <a:rPr lang="cs-CZ" dirty="0" smtClean="0">
                <a:solidFill>
                  <a:schemeClr val="tx1"/>
                </a:solidFill>
              </a:rPr>
              <a:t>– chybí – příjem potravy – povrch těla (povrchové krypty) – lakunární systém</a:t>
            </a:r>
          </a:p>
          <a:p>
            <a:pPr algn="l"/>
            <a:endParaRPr lang="cs-CZ" b="1" dirty="0" smtClean="0">
              <a:solidFill>
                <a:schemeClr val="tx1"/>
              </a:solidFill>
            </a:endParaRPr>
          </a:p>
          <a:p>
            <a:pPr algn="l"/>
            <a:r>
              <a:rPr lang="cs-CZ" b="1" dirty="0" smtClean="0">
                <a:solidFill>
                  <a:schemeClr val="tx1"/>
                </a:solidFill>
              </a:rPr>
              <a:t>Nervový systém </a:t>
            </a:r>
            <a:r>
              <a:rPr lang="cs-CZ" dirty="0" smtClean="0">
                <a:solidFill>
                  <a:schemeClr val="tx1"/>
                </a:solidFill>
              </a:rPr>
              <a:t>– jednoduchý – nervové </a:t>
            </a:r>
            <a:r>
              <a:rPr lang="cs-CZ" dirty="0" err="1" smtClean="0">
                <a:solidFill>
                  <a:schemeClr val="tx1"/>
                </a:solidFill>
              </a:rPr>
              <a:t>ganglium</a:t>
            </a:r>
            <a:r>
              <a:rPr lang="cs-CZ" dirty="0" smtClean="0">
                <a:solidFill>
                  <a:schemeClr val="tx1"/>
                </a:solidFill>
              </a:rPr>
              <a:t> a </a:t>
            </a:r>
            <a:r>
              <a:rPr lang="cs-CZ" dirty="0" err="1" smtClean="0">
                <a:solidFill>
                  <a:schemeClr val="tx1"/>
                </a:solidFill>
              </a:rPr>
              <a:t>periférní</a:t>
            </a:r>
            <a:r>
              <a:rPr lang="cs-CZ" dirty="0" smtClean="0">
                <a:solidFill>
                  <a:schemeClr val="tx1"/>
                </a:solidFill>
              </a:rPr>
              <a:t> nervový systém – genitální </a:t>
            </a:r>
            <a:r>
              <a:rPr lang="cs-CZ" dirty="0" err="1" smtClean="0">
                <a:solidFill>
                  <a:schemeClr val="tx1"/>
                </a:solidFill>
              </a:rPr>
              <a:t>ganglium</a:t>
            </a:r>
            <a:r>
              <a:rPr lang="cs-CZ" dirty="0" smtClean="0">
                <a:solidFill>
                  <a:schemeClr val="tx1"/>
                </a:solidFill>
              </a:rPr>
              <a:t> – komisury</a:t>
            </a:r>
          </a:p>
          <a:p>
            <a:pPr algn="l"/>
            <a:endParaRPr lang="cs-CZ" b="1" dirty="0" smtClean="0">
              <a:solidFill>
                <a:schemeClr val="tx1"/>
              </a:solidFill>
            </a:endParaRPr>
          </a:p>
          <a:p>
            <a:pPr algn="l"/>
            <a:r>
              <a:rPr lang="cs-CZ" b="1" dirty="0" smtClean="0">
                <a:solidFill>
                  <a:schemeClr val="tx1"/>
                </a:solidFill>
              </a:rPr>
              <a:t>Vylučovací soustava </a:t>
            </a:r>
            <a:r>
              <a:rPr lang="cs-CZ" dirty="0" smtClean="0">
                <a:solidFill>
                  <a:schemeClr val="tx1"/>
                </a:solidFill>
              </a:rPr>
              <a:t>– </a:t>
            </a:r>
            <a:r>
              <a:rPr lang="cs-CZ" dirty="0" err="1" smtClean="0">
                <a:solidFill>
                  <a:schemeClr val="tx1"/>
                </a:solidFill>
              </a:rPr>
              <a:t>protonefridiální</a:t>
            </a:r>
            <a:r>
              <a:rPr lang="cs-CZ" dirty="0" smtClean="0">
                <a:solidFill>
                  <a:schemeClr val="tx1"/>
                </a:solidFill>
              </a:rPr>
              <a:t> – 2 typy: (1) </a:t>
            </a:r>
            <a:r>
              <a:rPr lang="cs-CZ" b="1" i="1" dirty="0" smtClean="0">
                <a:solidFill>
                  <a:schemeClr val="tx1"/>
                </a:solidFill>
              </a:rPr>
              <a:t>dendritický</a:t>
            </a:r>
            <a:r>
              <a:rPr lang="cs-CZ" dirty="0" smtClean="0">
                <a:solidFill>
                  <a:schemeClr val="tx1"/>
                </a:solidFill>
              </a:rPr>
              <a:t> – centrální kanál  s bočními větvemi končí plaménkovými buňkami</a:t>
            </a:r>
          </a:p>
          <a:p>
            <a:pPr algn="l"/>
            <a:r>
              <a:rPr lang="cs-CZ" dirty="0" smtClean="0">
                <a:solidFill>
                  <a:schemeClr val="tx1"/>
                </a:solidFill>
              </a:rPr>
              <a:t>(2) </a:t>
            </a:r>
            <a:r>
              <a:rPr lang="cs-CZ" b="1" i="1" dirty="0" smtClean="0">
                <a:solidFill>
                  <a:schemeClr val="tx1"/>
                </a:solidFill>
              </a:rPr>
              <a:t>váčkovitý</a:t>
            </a:r>
            <a:r>
              <a:rPr lang="cs-CZ" dirty="0" smtClean="0">
                <a:solidFill>
                  <a:schemeClr val="tx1"/>
                </a:solidFill>
              </a:rPr>
              <a:t> – měchýřek do kterého </a:t>
            </a:r>
            <a:r>
              <a:rPr lang="cs-CZ" dirty="0">
                <a:solidFill>
                  <a:schemeClr val="tx1"/>
                </a:solidFill>
              </a:rPr>
              <a:t>ú</a:t>
            </a:r>
            <a:r>
              <a:rPr lang="cs-CZ" dirty="0" smtClean="0">
                <a:solidFill>
                  <a:schemeClr val="tx1"/>
                </a:solidFill>
              </a:rPr>
              <a:t>stí plaménkové buňky </a:t>
            </a:r>
          </a:p>
          <a:p>
            <a:pPr algn="l"/>
            <a:endParaRPr lang="cs-CZ" dirty="0" smtClean="0"/>
          </a:p>
          <a:p>
            <a:pPr algn="l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4495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57606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Pohlavní soustava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971600" y="1268760"/>
            <a:ext cx="7200800" cy="5040560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cs-CZ" b="1" dirty="0" err="1" smtClean="0">
                <a:solidFill>
                  <a:schemeClr val="tx1"/>
                </a:solidFill>
              </a:rPr>
              <a:t>Gonochoristi</a:t>
            </a:r>
            <a:r>
              <a:rPr lang="cs-CZ" b="1" dirty="0" smtClean="0">
                <a:solidFill>
                  <a:schemeClr val="tx1"/>
                </a:solidFill>
              </a:rPr>
              <a:t> </a:t>
            </a:r>
            <a:r>
              <a:rPr lang="cs-CZ" dirty="0" smtClean="0">
                <a:solidFill>
                  <a:schemeClr val="tx1"/>
                </a:solidFill>
              </a:rPr>
              <a:t>– sexuální </a:t>
            </a:r>
            <a:r>
              <a:rPr lang="cs-CZ" dirty="0" err="1" smtClean="0">
                <a:solidFill>
                  <a:schemeClr val="tx1"/>
                </a:solidFill>
              </a:rPr>
              <a:t>dimorficmus</a:t>
            </a:r>
            <a:r>
              <a:rPr lang="cs-CZ" dirty="0" smtClean="0">
                <a:solidFill>
                  <a:schemeClr val="tx1"/>
                </a:solidFill>
              </a:rPr>
              <a:t> (velikost těla, 	otrnění </a:t>
            </a:r>
            <a:r>
              <a:rPr lang="cs-CZ" dirty="0" err="1" smtClean="0">
                <a:solidFill>
                  <a:schemeClr val="tx1"/>
                </a:solidFill>
              </a:rPr>
              <a:t>chobotku</a:t>
            </a:r>
            <a:r>
              <a:rPr lang="cs-CZ" dirty="0" smtClean="0">
                <a:solidFill>
                  <a:schemeClr val="tx1"/>
                </a:solidFill>
              </a:rPr>
              <a:t>)</a:t>
            </a:r>
          </a:p>
          <a:p>
            <a:pPr algn="l"/>
            <a:endParaRPr lang="cs-CZ" dirty="0" smtClean="0">
              <a:solidFill>
                <a:schemeClr val="tx1"/>
              </a:solidFill>
            </a:endParaRPr>
          </a:p>
          <a:p>
            <a:pPr algn="l"/>
            <a:r>
              <a:rPr lang="cs-CZ" b="1" dirty="0" smtClean="0">
                <a:solidFill>
                  <a:schemeClr val="tx1"/>
                </a:solidFill>
              </a:rPr>
              <a:t>Samčí pohlavní soustava </a:t>
            </a:r>
            <a:r>
              <a:rPr lang="cs-CZ" dirty="0" smtClean="0">
                <a:solidFill>
                  <a:schemeClr val="tx1"/>
                </a:solidFill>
              </a:rPr>
              <a:t>– 2(1) </a:t>
            </a:r>
            <a:r>
              <a:rPr lang="cs-CZ" dirty="0" err="1" smtClean="0">
                <a:solidFill>
                  <a:schemeClr val="tx1"/>
                </a:solidFill>
              </a:rPr>
              <a:t>testes</a:t>
            </a:r>
            <a:r>
              <a:rPr lang="cs-CZ" dirty="0" smtClean="0">
                <a:solidFill>
                  <a:schemeClr val="tx1"/>
                </a:solidFill>
              </a:rPr>
              <a:t> – </a:t>
            </a:r>
            <a:r>
              <a:rPr lang="cs-CZ" dirty="0" err="1" smtClean="0">
                <a:solidFill>
                  <a:schemeClr val="tx1"/>
                </a:solidFill>
              </a:rPr>
              <a:t>vassa</a:t>
            </a:r>
            <a:r>
              <a:rPr lang="cs-CZ" dirty="0" smtClean="0">
                <a:solidFill>
                  <a:schemeClr val="tx1"/>
                </a:solidFill>
              </a:rPr>
              <a:t> 	</a:t>
            </a:r>
            <a:r>
              <a:rPr lang="cs-CZ" dirty="0" err="1" smtClean="0">
                <a:solidFill>
                  <a:schemeClr val="tx1"/>
                </a:solidFill>
              </a:rPr>
              <a:t>efferentia</a:t>
            </a:r>
            <a:r>
              <a:rPr lang="cs-CZ" dirty="0" smtClean="0">
                <a:solidFill>
                  <a:schemeClr val="tx1"/>
                </a:solidFill>
              </a:rPr>
              <a:t> – </a:t>
            </a:r>
            <a:r>
              <a:rPr lang="cs-CZ" dirty="0" err="1" smtClean="0">
                <a:solidFill>
                  <a:schemeClr val="tx1"/>
                </a:solidFill>
              </a:rPr>
              <a:t>vas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 err="1" smtClean="0">
                <a:solidFill>
                  <a:schemeClr val="tx1"/>
                </a:solidFill>
              </a:rPr>
              <a:t>deferens</a:t>
            </a:r>
            <a:r>
              <a:rPr lang="cs-CZ" dirty="0" smtClean="0">
                <a:solidFill>
                  <a:schemeClr val="tx1"/>
                </a:solidFill>
              </a:rPr>
              <a:t> –semenný váček, 	cementové žlázy, cementový rezervoár, 	</a:t>
            </a:r>
            <a:r>
              <a:rPr lang="cs-CZ" dirty="0" err="1" smtClean="0">
                <a:solidFill>
                  <a:schemeClr val="tx1"/>
                </a:solidFill>
              </a:rPr>
              <a:t>Saeffigenův</a:t>
            </a:r>
            <a:r>
              <a:rPr lang="cs-CZ" dirty="0" smtClean="0">
                <a:solidFill>
                  <a:schemeClr val="tx1"/>
                </a:solidFill>
              </a:rPr>
              <a:t> vak (</a:t>
            </a:r>
            <a:r>
              <a:rPr lang="cs-CZ" dirty="0" smtClean="0">
                <a:solidFill>
                  <a:schemeClr val="tx1"/>
                </a:solidFill>
              </a:rPr>
              <a:t>tekutina </a:t>
            </a:r>
            <a:r>
              <a:rPr lang="cs-CZ" dirty="0" smtClean="0">
                <a:solidFill>
                  <a:schemeClr val="tx1"/>
                </a:solidFill>
              </a:rPr>
              <a:t>–pohyb burzy) 	</a:t>
            </a:r>
            <a:r>
              <a:rPr lang="cs-CZ" dirty="0" err="1" smtClean="0">
                <a:solidFill>
                  <a:schemeClr val="tx1"/>
                </a:solidFill>
              </a:rPr>
              <a:t>pyriformní</a:t>
            </a:r>
            <a:r>
              <a:rPr lang="cs-CZ" dirty="0" smtClean="0">
                <a:solidFill>
                  <a:schemeClr val="tx1"/>
                </a:solidFill>
              </a:rPr>
              <a:t> žlázy, kopulační burza a penis</a:t>
            </a:r>
          </a:p>
          <a:p>
            <a:pPr algn="l"/>
            <a:endParaRPr lang="cs-CZ" b="1" dirty="0" smtClean="0">
              <a:solidFill>
                <a:schemeClr val="tx1"/>
              </a:solidFill>
            </a:endParaRPr>
          </a:p>
          <a:p>
            <a:pPr algn="l"/>
            <a:r>
              <a:rPr lang="cs-CZ" b="1" dirty="0" smtClean="0">
                <a:solidFill>
                  <a:schemeClr val="tx1"/>
                </a:solidFill>
              </a:rPr>
              <a:t>Samičí pohlavní soustava </a:t>
            </a:r>
            <a:r>
              <a:rPr lang="cs-CZ" dirty="0" smtClean="0">
                <a:solidFill>
                  <a:schemeClr val="tx1"/>
                </a:solidFill>
              </a:rPr>
              <a:t>– ovarium – z něj 	vaječné koule produkující </a:t>
            </a:r>
            <a:r>
              <a:rPr lang="cs-CZ" dirty="0" err="1" smtClean="0">
                <a:solidFill>
                  <a:schemeClr val="tx1"/>
                </a:solidFill>
              </a:rPr>
              <a:t>oocyty</a:t>
            </a:r>
            <a:r>
              <a:rPr lang="cs-CZ" dirty="0" smtClean="0">
                <a:solidFill>
                  <a:schemeClr val="tx1"/>
                </a:solidFill>
              </a:rPr>
              <a:t> – vajíčka, 	</a:t>
            </a:r>
            <a:r>
              <a:rPr lang="cs-CZ" dirty="0" err="1" smtClean="0">
                <a:solidFill>
                  <a:schemeClr val="tx1"/>
                </a:solidFill>
              </a:rPr>
              <a:t>ligamentový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 smtClean="0">
                <a:solidFill>
                  <a:schemeClr val="tx1"/>
                </a:solidFill>
              </a:rPr>
              <a:t>vaz </a:t>
            </a:r>
            <a:r>
              <a:rPr lang="cs-CZ" dirty="0" smtClean="0">
                <a:solidFill>
                  <a:schemeClr val="tx1"/>
                </a:solidFill>
              </a:rPr>
              <a:t>(vajíčka), děložní zvon + 	děloha + vagina – (tvoří systém vypuzující 	selektivně zralá vajíčka) a </a:t>
            </a:r>
            <a:r>
              <a:rPr lang="cs-CZ" dirty="0" err="1" smtClean="0">
                <a:solidFill>
                  <a:schemeClr val="tx1"/>
                </a:solidFill>
              </a:rPr>
              <a:t>subterminální</a:t>
            </a:r>
            <a:r>
              <a:rPr lang="cs-CZ" dirty="0" smtClean="0">
                <a:solidFill>
                  <a:schemeClr val="tx1"/>
                </a:solidFill>
              </a:rPr>
              <a:t> 	pohlavní </a:t>
            </a:r>
            <a:r>
              <a:rPr lang="cs-CZ" dirty="0" err="1" smtClean="0">
                <a:solidFill>
                  <a:schemeClr val="tx1"/>
                </a:solidFill>
              </a:rPr>
              <a:t>porus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21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Pohlavní dimorfismus vrtejšů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639762"/>
          </a:xfrm>
        </p:spPr>
        <p:txBody>
          <a:bodyPr/>
          <a:lstStyle/>
          <a:p>
            <a:r>
              <a:rPr lang="cs-CZ" dirty="0" smtClean="0"/>
              <a:t>Morfologie samice a samice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639762"/>
          </a:xfrm>
        </p:spPr>
        <p:txBody>
          <a:bodyPr/>
          <a:lstStyle/>
          <a:p>
            <a:r>
              <a:rPr lang="cs-CZ" dirty="0" smtClean="0"/>
              <a:t>Vajíčko </a:t>
            </a:r>
            <a:r>
              <a:rPr lang="cs-CZ" i="1" dirty="0" smtClean="0"/>
              <a:t>M. </a:t>
            </a:r>
            <a:r>
              <a:rPr lang="cs-CZ" i="1" dirty="0" err="1"/>
              <a:t>h</a:t>
            </a:r>
            <a:r>
              <a:rPr lang="cs-CZ" i="1" dirty="0" err="1" smtClean="0"/>
              <a:t>irudinaceus</a:t>
            </a:r>
            <a:endParaRPr lang="cs-CZ" i="1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816" y="1844824"/>
            <a:ext cx="3821632" cy="4819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88" y="1955456"/>
            <a:ext cx="3849588" cy="4497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185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92088"/>
          </a:xfrm>
        </p:spPr>
        <p:txBody>
          <a:bodyPr/>
          <a:lstStyle/>
          <a:p>
            <a:r>
              <a:rPr lang="cs-CZ" dirty="0" smtClean="0"/>
              <a:t>Samičí pohlavní soustava</a:t>
            </a:r>
            <a:endParaRPr lang="cs-CZ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40768"/>
            <a:ext cx="3996352" cy="5329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55575"/>
            <a:ext cx="4683579" cy="5313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456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92088"/>
          </a:xfrm>
        </p:spPr>
        <p:txBody>
          <a:bodyPr/>
          <a:lstStyle/>
          <a:p>
            <a:r>
              <a:rPr lang="cs-CZ" dirty="0" smtClean="0"/>
              <a:t>Stavba samčí pohlavní soustavy</a:t>
            </a:r>
            <a:endParaRPr lang="cs-CZ" dirty="0"/>
          </a:p>
        </p:txBody>
      </p:sp>
      <p:pic>
        <p:nvPicPr>
          <p:cNvPr id="1536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9267" y="1700808"/>
            <a:ext cx="11270819" cy="4032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698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864096"/>
          </a:xfrm>
        </p:spPr>
        <p:txBody>
          <a:bodyPr/>
          <a:lstStyle/>
          <a:p>
            <a:r>
              <a:rPr lang="cs-CZ" dirty="0" smtClean="0"/>
              <a:t>Kopulační burza vrtejše</a:t>
            </a:r>
            <a:endParaRPr lang="cs-CZ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29" y="1340768"/>
            <a:ext cx="4984367" cy="4174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864" y="4319547"/>
            <a:ext cx="4038600" cy="1773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467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332656"/>
            <a:ext cx="7772400" cy="504056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Vývoj vrtejšů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1484784"/>
            <a:ext cx="6400800" cy="4536504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cs-CZ" b="1" dirty="0" smtClean="0">
                <a:solidFill>
                  <a:schemeClr val="tx1"/>
                </a:solidFill>
              </a:rPr>
              <a:t>Nepřímé vývojové cykly </a:t>
            </a:r>
            <a:r>
              <a:rPr lang="cs-CZ" dirty="0" smtClean="0">
                <a:solidFill>
                  <a:schemeClr val="tx1"/>
                </a:solidFill>
              </a:rPr>
              <a:t>– </a:t>
            </a:r>
            <a:r>
              <a:rPr lang="cs-CZ" dirty="0">
                <a:solidFill>
                  <a:schemeClr val="tx1"/>
                </a:solidFill>
              </a:rPr>
              <a:t>o</a:t>
            </a:r>
            <a:r>
              <a:rPr lang="cs-CZ" dirty="0" smtClean="0">
                <a:solidFill>
                  <a:schemeClr val="tx1"/>
                </a:solidFill>
              </a:rPr>
              <a:t>bvykle </a:t>
            </a:r>
            <a:r>
              <a:rPr lang="cs-CZ" b="1" dirty="0" err="1" smtClean="0">
                <a:solidFill>
                  <a:schemeClr val="tx1"/>
                </a:solidFill>
              </a:rPr>
              <a:t>dixenní</a:t>
            </a:r>
            <a:r>
              <a:rPr lang="cs-CZ" dirty="0" smtClean="0">
                <a:solidFill>
                  <a:schemeClr val="tx1"/>
                </a:solidFill>
              </a:rPr>
              <a:t> – DH – obratlovec a </a:t>
            </a:r>
            <a:r>
              <a:rPr lang="cs-CZ" dirty="0" err="1" smtClean="0">
                <a:solidFill>
                  <a:schemeClr val="tx1"/>
                </a:solidFill>
              </a:rPr>
              <a:t>MzH</a:t>
            </a:r>
            <a:r>
              <a:rPr lang="cs-CZ" dirty="0" smtClean="0">
                <a:solidFill>
                  <a:schemeClr val="tx1"/>
                </a:solidFill>
              </a:rPr>
              <a:t> – bezobratlý</a:t>
            </a:r>
          </a:p>
          <a:p>
            <a:pPr algn="l"/>
            <a:endParaRPr lang="cs-CZ" dirty="0" smtClean="0">
              <a:solidFill>
                <a:schemeClr val="tx1"/>
              </a:solidFill>
            </a:endParaRPr>
          </a:p>
          <a:p>
            <a:pPr algn="l"/>
            <a:r>
              <a:rPr lang="cs-CZ" dirty="0" err="1" smtClean="0">
                <a:solidFill>
                  <a:schemeClr val="tx1"/>
                </a:solidFill>
              </a:rPr>
              <a:t>MzH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- nejčastěji členovci – (korýši – </a:t>
            </a:r>
            <a:r>
              <a:rPr lang="cs-CZ" b="1" dirty="0" err="1">
                <a:solidFill>
                  <a:schemeClr val="tx1"/>
                </a:solidFill>
              </a:rPr>
              <a:t>akvatický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b="1" dirty="0">
                <a:solidFill>
                  <a:schemeClr val="tx1"/>
                </a:solidFill>
              </a:rPr>
              <a:t>cyklus </a:t>
            </a:r>
            <a:r>
              <a:rPr lang="cs-CZ" dirty="0">
                <a:solidFill>
                  <a:schemeClr val="tx1"/>
                </a:solidFill>
              </a:rPr>
              <a:t>a hmyz – </a:t>
            </a:r>
            <a:r>
              <a:rPr lang="cs-CZ" b="1" dirty="0">
                <a:solidFill>
                  <a:schemeClr val="tx1"/>
                </a:solidFill>
              </a:rPr>
              <a:t>terestrický cyklus</a:t>
            </a:r>
            <a:r>
              <a:rPr lang="cs-CZ" dirty="0">
                <a:solidFill>
                  <a:schemeClr val="tx1"/>
                </a:solidFill>
              </a:rPr>
              <a:t>)</a:t>
            </a:r>
          </a:p>
          <a:p>
            <a:pPr algn="l"/>
            <a:endParaRPr lang="cs-CZ" b="1" dirty="0" smtClean="0">
              <a:solidFill>
                <a:schemeClr val="tx1"/>
              </a:solidFill>
            </a:endParaRPr>
          </a:p>
          <a:p>
            <a:pPr algn="l"/>
            <a:r>
              <a:rPr lang="cs-CZ" b="1" dirty="0" smtClean="0">
                <a:solidFill>
                  <a:schemeClr val="tx1"/>
                </a:solidFill>
              </a:rPr>
              <a:t>Vajíčka</a:t>
            </a:r>
            <a:r>
              <a:rPr lang="cs-CZ" dirty="0" smtClean="0">
                <a:solidFill>
                  <a:schemeClr val="tx1"/>
                </a:solidFill>
              </a:rPr>
              <a:t> obsahují larvu </a:t>
            </a:r>
            <a:r>
              <a:rPr lang="cs-CZ" b="1" dirty="0" err="1" smtClean="0">
                <a:solidFill>
                  <a:schemeClr val="tx1"/>
                </a:solidFill>
              </a:rPr>
              <a:t>acanthor</a:t>
            </a:r>
            <a:endParaRPr lang="cs-CZ" b="1" dirty="0" smtClean="0">
              <a:solidFill>
                <a:schemeClr val="tx1"/>
              </a:solidFill>
            </a:endParaRPr>
          </a:p>
          <a:p>
            <a:pPr algn="l"/>
            <a:endParaRPr lang="cs-CZ" dirty="0">
              <a:solidFill>
                <a:schemeClr val="tx1"/>
              </a:solidFill>
            </a:endParaRPr>
          </a:p>
          <a:p>
            <a:pPr algn="l"/>
            <a:r>
              <a:rPr lang="cs-CZ" dirty="0" smtClean="0">
                <a:solidFill>
                  <a:schemeClr val="tx1"/>
                </a:solidFill>
              </a:rPr>
              <a:t>Larvální </a:t>
            </a:r>
            <a:r>
              <a:rPr lang="cs-CZ" dirty="0" smtClean="0">
                <a:solidFill>
                  <a:schemeClr val="tx1"/>
                </a:solidFill>
              </a:rPr>
              <a:t>stádia – </a:t>
            </a:r>
            <a:r>
              <a:rPr lang="cs-CZ" b="1" dirty="0" err="1" smtClean="0">
                <a:solidFill>
                  <a:schemeClr val="tx1"/>
                </a:solidFill>
              </a:rPr>
              <a:t>preakantela</a:t>
            </a:r>
            <a:r>
              <a:rPr lang="cs-CZ" dirty="0" smtClean="0">
                <a:solidFill>
                  <a:schemeClr val="tx1"/>
                </a:solidFill>
              </a:rPr>
              <a:t> – </a:t>
            </a:r>
            <a:r>
              <a:rPr lang="cs-CZ" b="1" dirty="0" err="1" smtClean="0">
                <a:solidFill>
                  <a:schemeClr val="tx1"/>
                </a:solidFill>
              </a:rPr>
              <a:t>akantela</a:t>
            </a:r>
            <a:r>
              <a:rPr lang="cs-CZ" b="1" dirty="0" smtClean="0">
                <a:solidFill>
                  <a:schemeClr val="tx1"/>
                </a:solidFill>
              </a:rPr>
              <a:t> </a:t>
            </a:r>
            <a:r>
              <a:rPr lang="cs-CZ" dirty="0" smtClean="0">
                <a:solidFill>
                  <a:schemeClr val="tx1"/>
                </a:solidFill>
              </a:rPr>
              <a:t>–  </a:t>
            </a:r>
            <a:r>
              <a:rPr lang="cs-CZ" b="1" dirty="0" err="1" smtClean="0">
                <a:solidFill>
                  <a:schemeClr val="tx1"/>
                </a:solidFill>
              </a:rPr>
              <a:t>cystacanth</a:t>
            </a:r>
            <a:r>
              <a:rPr lang="cs-CZ" dirty="0" smtClean="0">
                <a:solidFill>
                  <a:schemeClr val="tx1"/>
                </a:solidFill>
              </a:rPr>
              <a:t> (opouzdřená </a:t>
            </a:r>
            <a:r>
              <a:rPr lang="cs-CZ" dirty="0">
                <a:solidFill>
                  <a:schemeClr val="tx1"/>
                </a:solidFill>
              </a:rPr>
              <a:t>l</a:t>
            </a:r>
            <a:r>
              <a:rPr lang="cs-CZ" dirty="0" smtClean="0">
                <a:solidFill>
                  <a:schemeClr val="tx1"/>
                </a:solidFill>
              </a:rPr>
              <a:t>arva</a:t>
            </a:r>
            <a:r>
              <a:rPr lang="cs-CZ" dirty="0" smtClean="0">
                <a:solidFill>
                  <a:schemeClr val="tx1"/>
                </a:solidFill>
              </a:rPr>
              <a:t>)</a:t>
            </a:r>
          </a:p>
          <a:p>
            <a:pPr algn="l"/>
            <a:endParaRPr lang="cs-CZ" dirty="0">
              <a:solidFill>
                <a:schemeClr val="tx1"/>
              </a:solidFill>
            </a:endParaRPr>
          </a:p>
          <a:p>
            <a:pPr algn="l"/>
            <a:r>
              <a:rPr lang="cs-CZ" dirty="0" smtClean="0">
                <a:solidFill>
                  <a:schemeClr val="tx1"/>
                </a:solidFill>
              </a:rPr>
              <a:t>Všechny stádia vrtejšů parazitická</a:t>
            </a:r>
            <a:r>
              <a:rPr lang="cs-CZ" dirty="0" smtClean="0"/>
              <a:t> </a:t>
            </a:r>
          </a:p>
          <a:p>
            <a:pPr algn="l"/>
            <a:endParaRPr lang="cs-CZ" dirty="0" smtClean="0">
              <a:solidFill>
                <a:schemeClr val="tx1"/>
              </a:solidFill>
            </a:endParaRPr>
          </a:p>
          <a:p>
            <a:pPr algn="l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3515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Vývojové cykly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917030"/>
            <a:ext cx="4040188" cy="639762"/>
          </a:xfrm>
        </p:spPr>
        <p:txBody>
          <a:bodyPr>
            <a:normAutofit fontScale="77500" lnSpcReduction="20000"/>
          </a:bodyPr>
          <a:lstStyle/>
          <a:p>
            <a:r>
              <a:rPr lang="cs-CZ" dirty="0" err="1" smtClean="0"/>
              <a:t>Akvatický</a:t>
            </a:r>
            <a:endParaRPr lang="cs-CZ" dirty="0" smtClean="0"/>
          </a:p>
          <a:p>
            <a:r>
              <a:rPr lang="cs-CZ" dirty="0" err="1" smtClean="0"/>
              <a:t>Neoechinorhynchus</a:t>
            </a:r>
            <a:r>
              <a:rPr lang="cs-CZ" dirty="0" smtClean="0"/>
              <a:t> </a:t>
            </a:r>
            <a:r>
              <a:rPr lang="cs-CZ" dirty="0" err="1" smtClean="0"/>
              <a:t>rutili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917030"/>
            <a:ext cx="4041775" cy="639762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Terestrický</a:t>
            </a:r>
          </a:p>
          <a:p>
            <a:r>
              <a:rPr lang="cs-CZ" dirty="0" err="1" smtClean="0"/>
              <a:t>Macracanthorhynhus</a:t>
            </a:r>
            <a:r>
              <a:rPr lang="cs-CZ" dirty="0" smtClean="0"/>
              <a:t> </a:t>
            </a:r>
            <a:r>
              <a:rPr lang="cs-CZ" dirty="0" err="1" smtClean="0"/>
              <a:t>hirudinaceus</a:t>
            </a:r>
            <a:endParaRPr lang="cs-CZ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763768"/>
            <a:ext cx="4104455" cy="5049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772816"/>
            <a:ext cx="4248472" cy="4963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239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116631"/>
            <a:ext cx="7772400" cy="864097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Vývojový cyklus – DH + </a:t>
            </a:r>
            <a:r>
              <a:rPr lang="cs-CZ" dirty="0" err="1" smtClean="0"/>
              <a:t>MzH</a:t>
            </a:r>
            <a:r>
              <a:rPr lang="cs-CZ" dirty="0" smtClean="0"/>
              <a:t> + </a:t>
            </a:r>
            <a:r>
              <a:rPr lang="cs-CZ" dirty="0" err="1" smtClean="0"/>
              <a:t>ParH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132856"/>
            <a:ext cx="6400800" cy="3505944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80728"/>
            <a:ext cx="6984776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675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dirty="0" smtClean="0"/>
              <a:t>Vývojová stádia vrtejšů</a:t>
            </a:r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7" y="1268760"/>
            <a:ext cx="9147697" cy="558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723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332656"/>
            <a:ext cx="7772400" cy="506487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Vrtejši – obecná charakteristika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99592" y="1268760"/>
            <a:ext cx="7488832" cy="5112568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cs-CZ" dirty="0" smtClean="0">
                <a:solidFill>
                  <a:schemeClr val="tx1"/>
                </a:solidFill>
              </a:rPr>
              <a:t>Výhradně parazitická skupina – nejasné postavení</a:t>
            </a:r>
          </a:p>
          <a:p>
            <a:pPr algn="l"/>
            <a:endParaRPr lang="cs-CZ" dirty="0">
              <a:solidFill>
                <a:schemeClr val="tx1"/>
              </a:solidFill>
            </a:endParaRPr>
          </a:p>
          <a:p>
            <a:pPr algn="l"/>
            <a:r>
              <a:rPr lang="cs-CZ" dirty="0" smtClean="0">
                <a:solidFill>
                  <a:schemeClr val="tx1"/>
                </a:solidFill>
              </a:rPr>
              <a:t>Výrazné adaptace k parazitismu </a:t>
            </a:r>
          </a:p>
          <a:p>
            <a:pPr algn="l"/>
            <a:endParaRPr lang="cs-CZ" dirty="0" smtClean="0">
              <a:solidFill>
                <a:schemeClr val="tx1"/>
              </a:solidFill>
            </a:endParaRPr>
          </a:p>
          <a:p>
            <a:pPr algn="l"/>
            <a:r>
              <a:rPr lang="cs-CZ" dirty="0" smtClean="0">
                <a:solidFill>
                  <a:schemeClr val="tx1"/>
                </a:solidFill>
              </a:rPr>
              <a:t>Malý praktický význam </a:t>
            </a:r>
          </a:p>
          <a:p>
            <a:pPr algn="l"/>
            <a:r>
              <a:rPr lang="cs-CZ" dirty="0" smtClean="0">
                <a:solidFill>
                  <a:schemeClr val="tx1"/>
                </a:solidFill>
              </a:rPr>
              <a:t>(</a:t>
            </a:r>
            <a:r>
              <a:rPr lang="cs-CZ" dirty="0" err="1" smtClean="0">
                <a:solidFill>
                  <a:schemeClr val="tx1"/>
                </a:solidFill>
              </a:rPr>
              <a:t>Macracanthorhynchus</a:t>
            </a:r>
            <a:r>
              <a:rPr lang="cs-CZ" dirty="0" smtClean="0">
                <a:solidFill>
                  <a:schemeClr val="tx1"/>
                </a:solidFill>
              </a:rPr>
              <a:t> – prasata, </a:t>
            </a:r>
            <a:r>
              <a:rPr lang="cs-CZ" dirty="0" err="1" smtClean="0">
                <a:solidFill>
                  <a:schemeClr val="tx1"/>
                </a:solidFill>
              </a:rPr>
              <a:t>Neoechinorhynchus</a:t>
            </a:r>
            <a:r>
              <a:rPr lang="cs-CZ" dirty="0" smtClean="0">
                <a:solidFill>
                  <a:schemeClr val="tx1"/>
                </a:solidFill>
              </a:rPr>
              <a:t> – ryby)</a:t>
            </a:r>
          </a:p>
          <a:p>
            <a:pPr algn="l"/>
            <a:endParaRPr lang="cs-CZ" dirty="0" smtClean="0">
              <a:solidFill>
                <a:schemeClr val="tx1"/>
              </a:solidFill>
            </a:endParaRPr>
          </a:p>
          <a:p>
            <a:pPr algn="l"/>
            <a:r>
              <a:rPr lang="cs-CZ" dirty="0" smtClean="0">
                <a:solidFill>
                  <a:schemeClr val="tx1"/>
                </a:solidFill>
              </a:rPr>
              <a:t>Evoluce parazitismu - významné</a:t>
            </a:r>
          </a:p>
          <a:p>
            <a:pPr algn="l"/>
            <a:endParaRPr lang="cs-CZ" dirty="0" smtClean="0">
              <a:solidFill>
                <a:schemeClr val="tx1"/>
              </a:solidFill>
            </a:endParaRPr>
          </a:p>
          <a:p>
            <a:pPr algn="l"/>
            <a:r>
              <a:rPr lang="cs-CZ" dirty="0" smtClean="0">
                <a:solidFill>
                  <a:schemeClr val="tx1"/>
                </a:solidFill>
              </a:rPr>
              <a:t>Endoparaziti zažívacího traktu (střeva) obratlovců</a:t>
            </a:r>
          </a:p>
          <a:p>
            <a:pPr algn="l"/>
            <a:endParaRPr lang="cs-CZ" dirty="0" smtClean="0">
              <a:solidFill>
                <a:schemeClr val="tx1"/>
              </a:solidFill>
            </a:endParaRPr>
          </a:p>
          <a:p>
            <a:pPr algn="l"/>
            <a:r>
              <a:rPr lang="cs-CZ" dirty="0" smtClean="0">
                <a:solidFill>
                  <a:schemeClr val="tx1"/>
                </a:solidFill>
              </a:rPr>
              <a:t>Cca </a:t>
            </a:r>
            <a:r>
              <a:rPr lang="cs-CZ" dirty="0" smtClean="0">
                <a:solidFill>
                  <a:schemeClr val="tx1"/>
                </a:solidFill>
              </a:rPr>
              <a:t>300 druhů </a:t>
            </a:r>
            <a:r>
              <a:rPr lang="cs-CZ" dirty="0" smtClean="0">
                <a:solidFill>
                  <a:schemeClr val="tx1"/>
                </a:solidFill>
              </a:rPr>
              <a:t>u ryb a ptáků</a:t>
            </a:r>
          </a:p>
          <a:p>
            <a:pPr algn="l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677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58614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Vývojové fáze vrtejšů</a:t>
            </a:r>
            <a:endParaRPr lang="cs-CZ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8424935" cy="5862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2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3008313" cy="526380"/>
          </a:xfrm>
        </p:spPr>
        <p:txBody>
          <a:bodyPr/>
          <a:lstStyle/>
          <a:p>
            <a:r>
              <a:rPr lang="cs-CZ" dirty="0" smtClean="0"/>
              <a:t>Larvální stádia vrtejšů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AutoNum type="arabicParenBoth"/>
            </a:pPr>
            <a:r>
              <a:rPr lang="cs-CZ" dirty="0" err="1" smtClean="0"/>
              <a:t>Acanthor</a:t>
            </a:r>
            <a:r>
              <a:rPr lang="cs-CZ" dirty="0" smtClean="0"/>
              <a:t> z tělní dutiny </a:t>
            </a:r>
            <a:r>
              <a:rPr lang="cs-CZ" dirty="0" err="1" smtClean="0"/>
              <a:t>adultní</a:t>
            </a:r>
            <a:r>
              <a:rPr lang="cs-CZ" dirty="0" smtClean="0"/>
              <a:t> samice</a:t>
            </a:r>
          </a:p>
          <a:p>
            <a:pPr marL="342900" indent="-342900">
              <a:buAutoNum type="arabicParenBoth"/>
            </a:pPr>
            <a:r>
              <a:rPr lang="cs-CZ" dirty="0" err="1" smtClean="0"/>
              <a:t>Acanthor</a:t>
            </a:r>
            <a:r>
              <a:rPr lang="cs-CZ" dirty="0" smtClean="0"/>
              <a:t> ze střeva </a:t>
            </a:r>
            <a:r>
              <a:rPr lang="cs-CZ" dirty="0" err="1" smtClean="0"/>
              <a:t>lasturnartky</a:t>
            </a:r>
            <a:endParaRPr lang="cs-CZ" dirty="0" smtClean="0"/>
          </a:p>
          <a:p>
            <a:pPr marL="342900" indent="-342900">
              <a:buAutoNum type="arabicParenBoth"/>
            </a:pPr>
            <a:r>
              <a:rPr lang="cs-CZ" dirty="0" smtClean="0"/>
              <a:t>Samičí </a:t>
            </a:r>
            <a:r>
              <a:rPr lang="cs-CZ" dirty="0" err="1" smtClean="0"/>
              <a:t>akantela</a:t>
            </a:r>
            <a:endParaRPr lang="cs-CZ" dirty="0" smtClean="0"/>
          </a:p>
          <a:p>
            <a:pPr marL="342900" indent="-342900">
              <a:buAutoNum type="arabicParenBoth"/>
            </a:pPr>
            <a:r>
              <a:rPr lang="cs-CZ" dirty="0" smtClean="0"/>
              <a:t>Samčí </a:t>
            </a:r>
            <a:r>
              <a:rPr lang="cs-CZ" dirty="0" err="1" smtClean="0"/>
              <a:t>akantela</a:t>
            </a:r>
            <a:r>
              <a:rPr lang="cs-CZ" dirty="0" smtClean="0"/>
              <a:t> (12dni)</a:t>
            </a:r>
            <a:endParaRPr lang="cs-CZ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738" y="332656"/>
            <a:ext cx="5111750" cy="3806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33056"/>
            <a:ext cx="5281736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27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610744" cy="707678"/>
          </a:xfrm>
        </p:spPr>
        <p:txBody>
          <a:bodyPr/>
          <a:lstStyle/>
          <a:p>
            <a:r>
              <a:rPr lang="cs-CZ" dirty="0" smtClean="0"/>
              <a:t>Larvální stádium - </a:t>
            </a:r>
            <a:r>
              <a:rPr lang="cs-CZ" dirty="0" err="1" smtClean="0"/>
              <a:t>cystacant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387" y="188640"/>
            <a:ext cx="3695077" cy="6216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1" y="4365104"/>
            <a:ext cx="5138773" cy="2049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997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772400" cy="64807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Evoluce a klasifikace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03648" y="1412776"/>
            <a:ext cx="6400800" cy="4896544"/>
          </a:xfrm>
        </p:spPr>
        <p:txBody>
          <a:bodyPr>
            <a:normAutofit/>
          </a:bodyPr>
          <a:lstStyle/>
          <a:p>
            <a:pPr algn="l"/>
            <a:r>
              <a:rPr lang="cs-CZ" sz="2400" dirty="0" smtClean="0">
                <a:solidFill>
                  <a:schemeClr val="tx1"/>
                </a:solidFill>
              </a:rPr>
              <a:t>Unikátní znaky – nejasné postavení v systému</a:t>
            </a:r>
          </a:p>
          <a:p>
            <a:pPr algn="l"/>
            <a:r>
              <a:rPr lang="cs-CZ" sz="2400" dirty="0" smtClean="0">
                <a:solidFill>
                  <a:schemeClr val="tx1"/>
                </a:solidFill>
              </a:rPr>
              <a:t>Nejnovější studia (r RNA) blízká příbuznost s vířníky </a:t>
            </a:r>
            <a:r>
              <a:rPr lang="cs-CZ" sz="2400" dirty="0" err="1" smtClean="0">
                <a:solidFill>
                  <a:schemeClr val="tx1"/>
                </a:solidFill>
              </a:rPr>
              <a:t>Rotifera</a:t>
            </a:r>
            <a:r>
              <a:rPr lang="cs-CZ" sz="2400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cs-CZ" sz="2400" dirty="0" smtClean="0">
                <a:solidFill>
                  <a:schemeClr val="tx1"/>
                </a:solidFill>
              </a:rPr>
              <a:t> </a:t>
            </a:r>
            <a:endParaRPr lang="cs-CZ" sz="2400" dirty="0">
              <a:solidFill>
                <a:schemeClr val="tx1"/>
              </a:solidFill>
            </a:endParaRPr>
          </a:p>
          <a:p>
            <a:pPr algn="l"/>
            <a:r>
              <a:rPr lang="cs-CZ" sz="2400" dirty="0" smtClean="0">
                <a:solidFill>
                  <a:schemeClr val="tx1"/>
                </a:solidFill>
              </a:rPr>
              <a:t>Kmen:  </a:t>
            </a:r>
            <a:r>
              <a:rPr lang="cs-CZ" sz="2400" dirty="0" err="1" smtClean="0">
                <a:solidFill>
                  <a:schemeClr val="tx1"/>
                </a:solidFill>
              </a:rPr>
              <a:t>Acanthocephala</a:t>
            </a:r>
            <a:endParaRPr lang="cs-CZ" sz="2400" dirty="0" smtClean="0">
              <a:solidFill>
                <a:schemeClr val="tx1"/>
              </a:solidFill>
            </a:endParaRPr>
          </a:p>
          <a:p>
            <a:pPr algn="l"/>
            <a:r>
              <a:rPr lang="cs-CZ" sz="2400" dirty="0" smtClean="0">
                <a:solidFill>
                  <a:schemeClr val="tx1"/>
                </a:solidFill>
              </a:rPr>
              <a:t>	třída </a:t>
            </a:r>
            <a:r>
              <a:rPr lang="cs-CZ" sz="2400" dirty="0" err="1" smtClean="0">
                <a:solidFill>
                  <a:schemeClr val="tx1"/>
                </a:solidFill>
              </a:rPr>
              <a:t>Archiacanthocephala</a:t>
            </a:r>
            <a:endParaRPr lang="cs-CZ" sz="2400" dirty="0" smtClean="0">
              <a:solidFill>
                <a:schemeClr val="tx1"/>
              </a:solidFill>
            </a:endParaRPr>
          </a:p>
          <a:p>
            <a:pPr algn="l"/>
            <a:r>
              <a:rPr lang="cs-CZ" sz="2400" dirty="0" smtClean="0">
                <a:solidFill>
                  <a:schemeClr val="tx1"/>
                </a:solidFill>
              </a:rPr>
              <a:t>	třída </a:t>
            </a:r>
            <a:r>
              <a:rPr lang="cs-CZ" sz="2400" dirty="0" err="1" smtClean="0">
                <a:solidFill>
                  <a:schemeClr val="tx1"/>
                </a:solidFill>
              </a:rPr>
              <a:t>Palaeacanthocephala</a:t>
            </a:r>
            <a:endParaRPr lang="cs-CZ" sz="2400" dirty="0" smtClean="0">
              <a:solidFill>
                <a:schemeClr val="tx1"/>
              </a:solidFill>
            </a:endParaRPr>
          </a:p>
          <a:p>
            <a:pPr algn="l"/>
            <a:r>
              <a:rPr lang="cs-CZ" sz="2400" dirty="0" smtClean="0">
                <a:solidFill>
                  <a:schemeClr val="tx1"/>
                </a:solidFill>
              </a:rPr>
              <a:t>	třída </a:t>
            </a:r>
            <a:r>
              <a:rPr lang="cs-CZ" sz="2400" dirty="0" err="1" smtClean="0">
                <a:solidFill>
                  <a:schemeClr val="tx1"/>
                </a:solidFill>
              </a:rPr>
              <a:t>Polyacanthocephala</a:t>
            </a:r>
            <a:endParaRPr lang="cs-CZ" sz="2400" dirty="0" smtClean="0">
              <a:solidFill>
                <a:schemeClr val="tx1"/>
              </a:solidFill>
            </a:endParaRPr>
          </a:p>
          <a:p>
            <a:pPr algn="l"/>
            <a:r>
              <a:rPr lang="cs-CZ" sz="2400" dirty="0" smtClean="0">
                <a:solidFill>
                  <a:schemeClr val="tx1"/>
                </a:solidFill>
              </a:rPr>
              <a:t>	třída </a:t>
            </a:r>
            <a:r>
              <a:rPr lang="cs-CZ" sz="2400" dirty="0" err="1" smtClean="0">
                <a:solidFill>
                  <a:schemeClr val="tx1"/>
                </a:solidFill>
              </a:rPr>
              <a:t>Eoacanthocephala</a:t>
            </a:r>
            <a:endParaRPr lang="cs-CZ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66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5536" y="260648"/>
            <a:ext cx="8136904" cy="792088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Kladogram 22 taxonů vrtejšů </a:t>
            </a:r>
            <a:br>
              <a:rPr lang="cs-CZ" dirty="0" smtClean="0"/>
            </a:br>
            <a:r>
              <a:rPr lang="cs-CZ" sz="3600" dirty="0" smtClean="0"/>
              <a:t>138 morfologických charakteristik</a:t>
            </a:r>
            <a:endParaRPr lang="cs-CZ" sz="36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1988840"/>
            <a:ext cx="6400800" cy="4104456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40768"/>
            <a:ext cx="7560839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092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Archiacanthocepala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Cizopasníci suchozemských obratlovců</a:t>
            </a:r>
          </a:p>
          <a:p>
            <a:r>
              <a:rPr lang="cs-CZ" dirty="0" smtClean="0"/>
              <a:t>Tělo bez trnů</a:t>
            </a:r>
          </a:p>
          <a:p>
            <a:r>
              <a:rPr lang="cs-CZ" dirty="0" smtClean="0"/>
              <a:t>8 cementových žláz</a:t>
            </a:r>
          </a:p>
          <a:p>
            <a:r>
              <a:rPr lang="cs-CZ" dirty="0" smtClean="0"/>
              <a:t>Zástupci </a:t>
            </a:r>
          </a:p>
          <a:p>
            <a:pPr lvl="1"/>
            <a:r>
              <a:rPr lang="cs-CZ" dirty="0" smtClean="0"/>
              <a:t>Řád – </a:t>
            </a:r>
            <a:r>
              <a:rPr lang="cs-CZ" dirty="0" err="1" smtClean="0"/>
              <a:t>Moniliformida</a:t>
            </a:r>
            <a:endParaRPr lang="cs-CZ" dirty="0" smtClean="0"/>
          </a:p>
          <a:p>
            <a:pPr lvl="2"/>
            <a:r>
              <a:rPr lang="cs-CZ" b="1" dirty="0" err="1" smtClean="0"/>
              <a:t>Moniliformis</a:t>
            </a:r>
            <a:r>
              <a:rPr lang="cs-CZ" b="1" dirty="0" smtClean="0"/>
              <a:t> </a:t>
            </a:r>
            <a:r>
              <a:rPr lang="cs-CZ" b="1" dirty="0" err="1" smtClean="0"/>
              <a:t>moniliformis</a:t>
            </a:r>
            <a:r>
              <a:rPr lang="cs-CZ" b="1" dirty="0"/>
              <a:t> </a:t>
            </a:r>
            <a:r>
              <a:rPr lang="cs-CZ" dirty="0" smtClean="0"/>
              <a:t>– </a:t>
            </a:r>
            <a:r>
              <a:rPr lang="cs-CZ" dirty="0" smtClean="0"/>
              <a:t>krysy, </a:t>
            </a:r>
            <a:r>
              <a:rPr lang="cs-CZ" dirty="0" err="1" smtClean="0"/>
              <a:t>Mzh</a:t>
            </a:r>
            <a:r>
              <a:rPr lang="cs-CZ" dirty="0" smtClean="0"/>
              <a:t> švábi</a:t>
            </a:r>
          </a:p>
          <a:p>
            <a:pPr lvl="1"/>
            <a:r>
              <a:rPr lang="cs-CZ" dirty="0" smtClean="0"/>
              <a:t>Řád – </a:t>
            </a:r>
            <a:r>
              <a:rPr lang="cs-CZ" dirty="0" err="1" smtClean="0"/>
              <a:t>Oligacanthorhyncha</a:t>
            </a:r>
            <a:endParaRPr lang="cs-CZ" dirty="0" smtClean="0"/>
          </a:p>
          <a:p>
            <a:pPr lvl="2"/>
            <a:r>
              <a:rPr lang="cs-CZ" b="1" dirty="0" err="1" smtClean="0"/>
              <a:t>Macracanthorhynchus</a:t>
            </a:r>
            <a:r>
              <a:rPr lang="cs-CZ" b="1" dirty="0" smtClean="0"/>
              <a:t> </a:t>
            </a:r>
            <a:r>
              <a:rPr lang="cs-CZ" b="1" dirty="0" err="1" smtClean="0"/>
              <a:t>hirudinaceus</a:t>
            </a:r>
            <a:r>
              <a:rPr lang="cs-CZ" b="1" dirty="0" smtClean="0"/>
              <a:t> </a:t>
            </a:r>
            <a:r>
              <a:rPr lang="cs-CZ" dirty="0" smtClean="0"/>
              <a:t>– prasata, </a:t>
            </a:r>
            <a:r>
              <a:rPr lang="cs-CZ" dirty="0" err="1" smtClean="0"/>
              <a:t>Mzh</a:t>
            </a:r>
            <a:r>
              <a:rPr lang="cs-CZ" dirty="0" smtClean="0"/>
              <a:t> – larvy </a:t>
            </a:r>
            <a:r>
              <a:rPr lang="cs-CZ" dirty="0" err="1" smtClean="0"/>
              <a:t>listorohých</a:t>
            </a:r>
            <a:r>
              <a:rPr lang="cs-CZ" dirty="0" smtClean="0"/>
              <a:t> brouků </a:t>
            </a:r>
          </a:p>
          <a:p>
            <a:pPr marL="457200" lvl="1" indent="0">
              <a:buNone/>
            </a:pPr>
            <a:endParaRPr lang="cs-CZ" dirty="0" smtClean="0"/>
          </a:p>
          <a:p>
            <a:pPr lvl="2"/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384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435280" cy="1143000"/>
          </a:xfrm>
        </p:spPr>
        <p:txBody>
          <a:bodyPr>
            <a:normAutofit/>
          </a:bodyPr>
          <a:lstStyle/>
          <a:p>
            <a:r>
              <a:rPr lang="cs-CZ" sz="3200" dirty="0" err="1"/>
              <a:t>Macracanthorhynchus</a:t>
            </a:r>
            <a:r>
              <a:rPr lang="cs-CZ" sz="3200" dirty="0"/>
              <a:t> </a:t>
            </a:r>
            <a:r>
              <a:rPr lang="cs-CZ" sz="3200" dirty="0" err="1" smtClean="0"/>
              <a:t>hirudinaceus</a:t>
            </a:r>
            <a:r>
              <a:rPr lang="cs-CZ" sz="3200" dirty="0" smtClean="0"/>
              <a:t> –vrtejš veliký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b</a:t>
            </a:r>
            <a:r>
              <a:rPr lang="cs-CZ" dirty="0" smtClean="0"/>
              <a:t>arva mléčně bílá nebo červená</a:t>
            </a:r>
          </a:p>
          <a:p>
            <a:r>
              <a:rPr lang="cs-CZ" dirty="0"/>
              <a:t>t</a:t>
            </a:r>
            <a:r>
              <a:rPr lang="cs-CZ" dirty="0" smtClean="0"/>
              <a:t>ělo válcovité, </a:t>
            </a:r>
            <a:r>
              <a:rPr lang="cs-CZ" dirty="0" err="1" smtClean="0"/>
              <a:t>pseudosegmentace</a:t>
            </a:r>
            <a:r>
              <a:rPr lang="cs-CZ" dirty="0" smtClean="0"/>
              <a:t> kutikuly</a:t>
            </a:r>
          </a:p>
          <a:p>
            <a:r>
              <a:rPr lang="cs-CZ" dirty="0" err="1" smtClean="0"/>
              <a:t>chobotek</a:t>
            </a:r>
            <a:r>
              <a:rPr lang="cs-CZ" dirty="0" smtClean="0"/>
              <a:t>  5 - 6 řad háčků </a:t>
            </a:r>
          </a:p>
          <a:p>
            <a:r>
              <a:rPr lang="cs-CZ" dirty="0"/>
              <a:t>s</a:t>
            </a:r>
            <a:r>
              <a:rPr lang="cs-CZ" dirty="0" smtClean="0"/>
              <a:t>amec: 50-100mm; samice: 200-650mm</a:t>
            </a:r>
          </a:p>
          <a:p>
            <a:r>
              <a:rPr lang="cs-CZ" dirty="0" err="1" smtClean="0"/>
              <a:t>Mzh</a:t>
            </a:r>
            <a:r>
              <a:rPr lang="cs-CZ" dirty="0" smtClean="0"/>
              <a:t> – ponravy (larvy) různých druhů brouků</a:t>
            </a:r>
          </a:p>
          <a:p>
            <a:r>
              <a:rPr lang="cs-CZ" dirty="0" smtClean="0"/>
              <a:t>DH – prasata, psi, opice</a:t>
            </a:r>
          </a:p>
          <a:p>
            <a:r>
              <a:rPr lang="cs-CZ" b="1" dirty="0" smtClean="0"/>
              <a:t>Člověk</a:t>
            </a:r>
            <a:r>
              <a:rPr lang="cs-CZ" dirty="0" smtClean="0"/>
              <a:t> – velmi vzácně Bulharsko, Francie, Madagaskar, Thajsko, Vietnam, Filipíny, Čína, Brazílie –brouci jako lidový lék, pojídání brouků po krátkém opečení,  </a:t>
            </a:r>
          </a:p>
          <a:p>
            <a:r>
              <a:rPr lang="cs-CZ" dirty="0" smtClean="0"/>
              <a:t>v Evropě je </a:t>
            </a:r>
            <a:r>
              <a:rPr lang="cs-CZ" dirty="0" err="1" smtClean="0"/>
              <a:t>Mzh</a:t>
            </a:r>
            <a:r>
              <a:rPr lang="cs-CZ" dirty="0" smtClean="0"/>
              <a:t>. nejčastěji chroust, listokaz, zlatohlávek,</a:t>
            </a:r>
          </a:p>
          <a:p>
            <a:r>
              <a:rPr lang="cs-CZ" dirty="0" smtClean="0"/>
              <a:t>V místě přichycení – ulcerózní enteritida, uzávěr i perforace střeva – gastrointestinální potíže </a:t>
            </a:r>
          </a:p>
          <a:p>
            <a:r>
              <a:rPr lang="cs-CZ" dirty="0" smtClean="0"/>
              <a:t>Léčení - </a:t>
            </a:r>
            <a:r>
              <a:rPr lang="cs-CZ" dirty="0" err="1" smtClean="0"/>
              <a:t>Niklosamid</a:t>
            </a:r>
            <a:r>
              <a:rPr lang="cs-CZ" dirty="0" smtClean="0"/>
              <a:t>, </a:t>
            </a:r>
            <a:r>
              <a:rPr lang="cs-CZ" dirty="0" err="1"/>
              <a:t>M</a:t>
            </a:r>
            <a:r>
              <a:rPr lang="cs-CZ" dirty="0" err="1" smtClean="0"/>
              <a:t>ebendazol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8258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06710"/>
            <a:ext cx="3008313" cy="1162050"/>
          </a:xfrm>
        </p:spPr>
        <p:txBody>
          <a:bodyPr/>
          <a:lstStyle/>
          <a:p>
            <a:r>
              <a:rPr lang="cs-CZ" dirty="0" err="1" smtClean="0"/>
              <a:t>Macracanthorhynchus</a:t>
            </a:r>
            <a:r>
              <a:rPr lang="cs-CZ" dirty="0" smtClean="0"/>
              <a:t> </a:t>
            </a:r>
            <a:r>
              <a:rPr lang="cs-CZ" dirty="0" err="1" smtClean="0"/>
              <a:t>hirudinaceus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39552" y="2852936"/>
            <a:ext cx="3008313" cy="3096344"/>
          </a:xfrm>
        </p:spPr>
        <p:txBody>
          <a:bodyPr/>
          <a:lstStyle/>
          <a:p>
            <a:pPr marL="342900" indent="-342900">
              <a:buAutoNum type="arabicPeriod"/>
            </a:pPr>
            <a:r>
              <a:rPr lang="cs-CZ" dirty="0" err="1" smtClean="0"/>
              <a:t>Adult</a:t>
            </a:r>
            <a:r>
              <a:rPr lang="cs-CZ" dirty="0" smtClean="0"/>
              <a:t> ve střevě DH</a:t>
            </a:r>
          </a:p>
          <a:p>
            <a:pPr marL="342900" indent="-342900">
              <a:buAutoNum type="arabicPeriod"/>
            </a:pPr>
            <a:r>
              <a:rPr lang="cs-CZ" dirty="0" smtClean="0"/>
              <a:t>Vajíčko pozřeno larvou </a:t>
            </a:r>
            <a:r>
              <a:rPr lang="cs-CZ" dirty="0" err="1" smtClean="0"/>
              <a:t>Mzh</a:t>
            </a:r>
            <a:endParaRPr lang="cs-CZ" dirty="0" smtClean="0"/>
          </a:p>
          <a:p>
            <a:pPr marL="342900" indent="-342900">
              <a:buAutoNum type="arabicPeriod"/>
            </a:pPr>
            <a:r>
              <a:rPr lang="cs-CZ" dirty="0" err="1" smtClean="0"/>
              <a:t>Acanthor</a:t>
            </a:r>
            <a:endParaRPr lang="cs-CZ" dirty="0" smtClean="0"/>
          </a:p>
          <a:p>
            <a:pPr marL="342900" indent="-342900">
              <a:buAutoNum type="arabicPeriod"/>
            </a:pPr>
            <a:r>
              <a:rPr lang="cs-CZ" dirty="0" err="1" smtClean="0"/>
              <a:t>Acanthela</a:t>
            </a:r>
            <a:endParaRPr lang="cs-CZ" dirty="0" smtClean="0"/>
          </a:p>
          <a:p>
            <a:pPr marL="342900" indent="-342900">
              <a:buAutoNum type="arabicPeriod"/>
            </a:pPr>
            <a:r>
              <a:rPr lang="cs-CZ" dirty="0" err="1" smtClean="0"/>
              <a:t>Cystacanth</a:t>
            </a:r>
            <a:r>
              <a:rPr lang="cs-CZ" dirty="0" smtClean="0"/>
              <a:t> v imagu </a:t>
            </a:r>
            <a:r>
              <a:rPr lang="cs-CZ" dirty="0" err="1" smtClean="0"/>
              <a:t>Mzh</a:t>
            </a:r>
            <a:endParaRPr lang="cs-CZ" dirty="0" smtClean="0"/>
          </a:p>
          <a:p>
            <a:pPr marL="342900" indent="-342900">
              <a:buAutoNum type="arabicPeriod"/>
            </a:pPr>
            <a:r>
              <a:rPr lang="cs-CZ" dirty="0" smtClean="0"/>
              <a:t>Ingesce </a:t>
            </a:r>
            <a:r>
              <a:rPr lang="cs-CZ" dirty="0" err="1" smtClean="0"/>
              <a:t>Mzh</a:t>
            </a:r>
            <a:endParaRPr lang="cs-CZ" dirty="0" smtClean="0"/>
          </a:p>
          <a:p>
            <a:pPr marL="342900" indent="-342900">
              <a:buAutoNum type="arabicPeriod"/>
            </a:pPr>
            <a:r>
              <a:rPr lang="cs-CZ" dirty="0" smtClean="0"/>
              <a:t>Dokončení cyklu v DH</a:t>
            </a:r>
            <a:endParaRPr lang="cs-CZ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60648"/>
            <a:ext cx="4898869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007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229600" cy="936104"/>
          </a:xfrm>
        </p:spPr>
        <p:txBody>
          <a:bodyPr>
            <a:normAutofit/>
          </a:bodyPr>
          <a:lstStyle/>
          <a:p>
            <a:r>
              <a:rPr lang="cs-CZ" sz="3200" dirty="0" err="1" smtClean="0"/>
              <a:t>Monilioformis</a:t>
            </a:r>
            <a:r>
              <a:rPr lang="cs-CZ" sz="3200" dirty="0" smtClean="0"/>
              <a:t> </a:t>
            </a:r>
            <a:r>
              <a:rPr lang="cs-CZ" sz="3200" dirty="0" err="1" smtClean="0"/>
              <a:t>moniliformis</a:t>
            </a:r>
            <a:r>
              <a:rPr lang="cs-CZ" sz="3200" dirty="0" smtClean="0"/>
              <a:t> – vrtejš krysí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040560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barva křídově bílá až smetanová </a:t>
            </a:r>
          </a:p>
          <a:p>
            <a:r>
              <a:rPr lang="cs-CZ" dirty="0" smtClean="0"/>
              <a:t>tělo válcovité, na obou koncích zúžené</a:t>
            </a:r>
          </a:p>
          <a:p>
            <a:r>
              <a:rPr lang="cs-CZ" dirty="0" err="1" smtClean="0"/>
              <a:t>pseudosegmentace</a:t>
            </a:r>
            <a:r>
              <a:rPr lang="cs-CZ" dirty="0" smtClean="0"/>
              <a:t> kutikuly</a:t>
            </a:r>
          </a:p>
          <a:p>
            <a:r>
              <a:rPr lang="cs-CZ" dirty="0" err="1"/>
              <a:t>c</a:t>
            </a:r>
            <a:r>
              <a:rPr lang="cs-CZ" dirty="0" err="1" smtClean="0"/>
              <a:t>hobotek</a:t>
            </a:r>
            <a:r>
              <a:rPr lang="cs-CZ" dirty="0" smtClean="0"/>
              <a:t> 12 –15 řad háčků</a:t>
            </a:r>
          </a:p>
          <a:p>
            <a:r>
              <a:rPr lang="cs-CZ" dirty="0"/>
              <a:t>s</a:t>
            </a:r>
            <a:r>
              <a:rPr lang="cs-CZ" dirty="0" smtClean="0"/>
              <a:t>amec až 100mm; samice až 270mm</a:t>
            </a:r>
          </a:p>
          <a:p>
            <a:r>
              <a:rPr lang="cs-CZ" dirty="0" err="1" smtClean="0"/>
              <a:t>Mzh</a:t>
            </a:r>
            <a:r>
              <a:rPr lang="cs-CZ" dirty="0" smtClean="0"/>
              <a:t> – brouci, švábi (</a:t>
            </a:r>
            <a:r>
              <a:rPr lang="cs-CZ" dirty="0" err="1" smtClean="0"/>
              <a:t>Blaps</a:t>
            </a:r>
            <a:r>
              <a:rPr lang="cs-CZ" dirty="0" smtClean="0"/>
              <a:t>, </a:t>
            </a:r>
            <a:r>
              <a:rPr lang="cs-CZ" dirty="0" err="1" smtClean="0"/>
              <a:t>Periplaneta</a:t>
            </a:r>
            <a:r>
              <a:rPr lang="cs-CZ" dirty="0" smtClean="0"/>
              <a:t>)</a:t>
            </a:r>
          </a:p>
          <a:p>
            <a:r>
              <a:rPr lang="cs-CZ" dirty="0" smtClean="0"/>
              <a:t>DH – krysa, sysel, křeček, plch, </a:t>
            </a:r>
            <a:r>
              <a:rPr lang="cs-CZ" dirty="0" err="1" smtClean="0"/>
              <a:t>pískomil</a:t>
            </a:r>
            <a:r>
              <a:rPr lang="cs-CZ" dirty="0" smtClean="0"/>
              <a:t>, pes, kuna, ježek </a:t>
            </a:r>
          </a:p>
          <a:p>
            <a:r>
              <a:rPr lang="cs-CZ" dirty="0"/>
              <a:t>č</a:t>
            </a:r>
            <a:r>
              <a:rPr lang="cs-CZ" dirty="0" smtClean="0"/>
              <a:t>lověk – </a:t>
            </a:r>
            <a:r>
              <a:rPr lang="cs-CZ" dirty="0" err="1" smtClean="0"/>
              <a:t>geopolitní</a:t>
            </a:r>
            <a:r>
              <a:rPr lang="cs-CZ" dirty="0" smtClean="0"/>
              <a:t> – </a:t>
            </a:r>
            <a:r>
              <a:rPr lang="cs-CZ" dirty="0" err="1" smtClean="0"/>
              <a:t>Sudán</a:t>
            </a:r>
            <a:r>
              <a:rPr lang="cs-CZ" dirty="0" smtClean="0"/>
              <a:t>, Zambie, Izrael, Irák, Irán, Indie, Indonésie, Honduras, Kolumbie, USA – hlavně děti, </a:t>
            </a:r>
          </a:p>
          <a:p>
            <a:r>
              <a:rPr lang="cs-CZ" dirty="0"/>
              <a:t>p</a:t>
            </a:r>
            <a:r>
              <a:rPr lang="cs-CZ" dirty="0" smtClean="0"/>
              <a:t>růjmy, bolesti břicha </a:t>
            </a:r>
          </a:p>
          <a:p>
            <a:r>
              <a:rPr lang="cs-CZ" dirty="0"/>
              <a:t>l</a:t>
            </a:r>
            <a:r>
              <a:rPr lang="cs-CZ" dirty="0" smtClean="0"/>
              <a:t>éčení – </a:t>
            </a:r>
            <a:r>
              <a:rPr lang="cs-CZ" dirty="0" err="1" smtClean="0"/>
              <a:t>niklosamid</a:t>
            </a:r>
            <a:r>
              <a:rPr lang="cs-CZ" dirty="0" smtClean="0"/>
              <a:t>, </a:t>
            </a:r>
            <a:r>
              <a:rPr lang="cs-CZ" dirty="0" err="1" smtClean="0"/>
              <a:t>mebendazol</a:t>
            </a:r>
            <a:r>
              <a:rPr lang="cs-CZ" dirty="0" smtClean="0"/>
              <a:t> 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8300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864096"/>
          </a:xfrm>
        </p:spPr>
        <p:txBody>
          <a:bodyPr/>
          <a:lstStyle/>
          <a:p>
            <a:r>
              <a:rPr lang="cs-CZ" dirty="0" err="1" smtClean="0"/>
              <a:t>Palaeacanthocephala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Hostitelé většinou vodní obratlovci</a:t>
            </a:r>
          </a:p>
          <a:p>
            <a:r>
              <a:rPr lang="cs-CZ" dirty="0" smtClean="0"/>
              <a:t>Háčky v dlouhých řadách</a:t>
            </a:r>
          </a:p>
          <a:p>
            <a:r>
              <a:rPr lang="cs-CZ" dirty="0" smtClean="0"/>
              <a:t>Tělo často </a:t>
            </a:r>
            <a:r>
              <a:rPr lang="cs-CZ" dirty="0" err="1" smtClean="0"/>
              <a:t>otrněno</a:t>
            </a:r>
            <a:endParaRPr lang="cs-CZ" dirty="0" smtClean="0"/>
          </a:p>
          <a:p>
            <a:r>
              <a:rPr lang="cs-CZ" dirty="0" smtClean="0"/>
              <a:t>Zástupci</a:t>
            </a:r>
          </a:p>
          <a:p>
            <a:pPr lvl="1"/>
            <a:r>
              <a:rPr lang="cs-CZ" dirty="0" smtClean="0"/>
              <a:t>Řád </a:t>
            </a:r>
            <a:r>
              <a:rPr lang="cs-CZ" dirty="0" err="1" smtClean="0"/>
              <a:t>Echinorhynchida</a:t>
            </a:r>
            <a:endParaRPr lang="cs-CZ" dirty="0" smtClean="0"/>
          </a:p>
          <a:p>
            <a:pPr lvl="2"/>
            <a:r>
              <a:rPr lang="cs-CZ" dirty="0" err="1" smtClean="0"/>
              <a:t>Pomporhynchus</a:t>
            </a:r>
            <a:r>
              <a:rPr lang="cs-CZ" dirty="0" smtClean="0"/>
              <a:t> </a:t>
            </a:r>
            <a:r>
              <a:rPr lang="cs-CZ" dirty="0" err="1" smtClean="0"/>
              <a:t>laevis</a:t>
            </a:r>
            <a:r>
              <a:rPr lang="cs-CZ" dirty="0" smtClean="0"/>
              <a:t> – oranžová, bulbus, sladkovodní ryby, </a:t>
            </a:r>
            <a:r>
              <a:rPr lang="cs-CZ" dirty="0" err="1" smtClean="0"/>
              <a:t>Mzh</a:t>
            </a:r>
            <a:r>
              <a:rPr lang="cs-CZ" dirty="0" smtClean="0"/>
              <a:t> – </a:t>
            </a:r>
            <a:r>
              <a:rPr lang="cs-CZ" dirty="0" err="1" smtClean="0"/>
              <a:t>Gammaridae</a:t>
            </a:r>
            <a:endParaRPr lang="cs-CZ" dirty="0" smtClean="0"/>
          </a:p>
          <a:p>
            <a:pPr lvl="2"/>
            <a:r>
              <a:rPr lang="cs-CZ" dirty="0" err="1" smtClean="0"/>
              <a:t>Acanthocephalus</a:t>
            </a:r>
            <a:r>
              <a:rPr lang="cs-CZ" dirty="0" smtClean="0"/>
              <a:t> </a:t>
            </a:r>
            <a:r>
              <a:rPr lang="cs-CZ" dirty="0" err="1" smtClean="0"/>
              <a:t>ranae</a:t>
            </a:r>
            <a:r>
              <a:rPr lang="cs-CZ" dirty="0" smtClean="0"/>
              <a:t> – cizopasník skokanů</a:t>
            </a:r>
          </a:p>
          <a:p>
            <a:pPr lvl="2"/>
            <a:r>
              <a:rPr lang="cs-CZ" dirty="0" err="1" smtClean="0"/>
              <a:t>Acanthocephalus</a:t>
            </a:r>
            <a:r>
              <a:rPr lang="cs-CZ" dirty="0" smtClean="0"/>
              <a:t> </a:t>
            </a:r>
            <a:r>
              <a:rPr lang="cs-CZ" dirty="0" err="1" smtClean="0"/>
              <a:t>lucii</a:t>
            </a:r>
            <a:r>
              <a:rPr lang="cs-CZ" dirty="0" smtClean="0"/>
              <a:t> – sladkovodní ryby, </a:t>
            </a:r>
            <a:r>
              <a:rPr lang="cs-CZ" dirty="0" err="1" smtClean="0"/>
              <a:t>Mzh</a:t>
            </a:r>
            <a:r>
              <a:rPr lang="cs-CZ" dirty="0" smtClean="0"/>
              <a:t> </a:t>
            </a:r>
            <a:r>
              <a:rPr lang="cs-CZ" dirty="0" err="1" smtClean="0"/>
              <a:t>Asellus</a:t>
            </a:r>
            <a:r>
              <a:rPr lang="cs-CZ" dirty="0" smtClean="0"/>
              <a:t> </a:t>
            </a:r>
            <a:r>
              <a:rPr lang="cs-CZ" dirty="0" err="1" smtClean="0"/>
              <a:t>aquaticus</a:t>
            </a:r>
            <a:r>
              <a:rPr lang="cs-CZ" dirty="0" smtClean="0"/>
              <a:t> </a:t>
            </a:r>
          </a:p>
          <a:p>
            <a:pPr lvl="1"/>
            <a:r>
              <a:rPr lang="cs-CZ" dirty="0" smtClean="0"/>
              <a:t>Řád </a:t>
            </a:r>
            <a:r>
              <a:rPr lang="cs-CZ" dirty="0" err="1" smtClean="0"/>
              <a:t>Polymorphida</a:t>
            </a:r>
            <a:endParaRPr lang="cs-CZ" dirty="0" smtClean="0"/>
          </a:p>
          <a:p>
            <a:pPr lvl="2"/>
            <a:r>
              <a:rPr lang="cs-CZ" dirty="0" err="1" smtClean="0"/>
              <a:t>Polymorphus</a:t>
            </a:r>
            <a:r>
              <a:rPr lang="cs-CZ" dirty="0" smtClean="0"/>
              <a:t> </a:t>
            </a:r>
            <a:r>
              <a:rPr lang="cs-CZ" dirty="0" err="1" smtClean="0"/>
              <a:t>minutus</a:t>
            </a:r>
            <a:r>
              <a:rPr lang="cs-CZ" dirty="0" smtClean="0"/>
              <a:t> – vodní drůbež, </a:t>
            </a:r>
            <a:r>
              <a:rPr lang="cs-CZ" dirty="0" err="1" smtClean="0"/>
              <a:t>Mzh</a:t>
            </a:r>
            <a:r>
              <a:rPr lang="cs-CZ" dirty="0" smtClean="0"/>
              <a:t> </a:t>
            </a:r>
            <a:r>
              <a:rPr lang="cs-CZ" dirty="0" err="1" smtClean="0"/>
              <a:t>Gammaridae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4529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44624"/>
            <a:ext cx="7772400" cy="648072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Acanthocephala</a:t>
            </a:r>
            <a:r>
              <a:rPr lang="cs-CZ" dirty="0" smtClean="0"/>
              <a:t> - vrtejši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" y="692696"/>
            <a:ext cx="9143754" cy="617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781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46646"/>
            <a:ext cx="8229600" cy="778098"/>
          </a:xfrm>
        </p:spPr>
        <p:txBody>
          <a:bodyPr/>
          <a:lstStyle/>
          <a:p>
            <a:r>
              <a:rPr lang="cs-CZ" dirty="0" err="1" smtClean="0"/>
              <a:t>Polyacanthocephala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Cizopasníci ryb a krokodýlů</a:t>
            </a:r>
          </a:p>
          <a:p>
            <a:r>
              <a:rPr lang="cs-CZ" dirty="0" smtClean="0"/>
              <a:t>Tělo </a:t>
            </a:r>
            <a:r>
              <a:rPr lang="cs-CZ" dirty="0" err="1" smtClean="0"/>
              <a:t>otrněno</a:t>
            </a:r>
            <a:endParaRPr lang="cs-CZ" dirty="0" smtClean="0"/>
          </a:p>
          <a:p>
            <a:r>
              <a:rPr lang="cs-CZ" dirty="0" smtClean="0"/>
              <a:t>Háčky v dlouhých řadách</a:t>
            </a:r>
          </a:p>
          <a:p>
            <a:r>
              <a:rPr lang="cs-CZ" dirty="0" smtClean="0"/>
              <a:t>Zástupci </a:t>
            </a:r>
          </a:p>
          <a:p>
            <a:pPr lvl="1"/>
            <a:r>
              <a:rPr lang="cs-CZ" dirty="0" smtClean="0"/>
              <a:t>Čeleď </a:t>
            </a:r>
            <a:r>
              <a:rPr lang="cs-CZ" dirty="0" err="1" smtClean="0"/>
              <a:t>Polyacanthorhynchidae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/>
          <a:lstStyle/>
          <a:p>
            <a:r>
              <a:rPr lang="cs-CZ" dirty="0" err="1" smtClean="0"/>
              <a:t>Eoacanthocephala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Malý počet háčků</a:t>
            </a:r>
          </a:p>
          <a:p>
            <a:r>
              <a:rPr lang="cs-CZ" dirty="0" smtClean="0"/>
              <a:t>Obrovská </a:t>
            </a:r>
            <a:r>
              <a:rPr lang="cs-CZ" dirty="0" err="1" smtClean="0"/>
              <a:t>tegumentární</a:t>
            </a:r>
            <a:r>
              <a:rPr lang="cs-CZ" dirty="0" smtClean="0"/>
              <a:t> jádra</a:t>
            </a:r>
          </a:p>
          <a:p>
            <a:r>
              <a:rPr lang="cs-CZ" dirty="0" smtClean="0"/>
              <a:t>Zástupci</a:t>
            </a:r>
          </a:p>
          <a:p>
            <a:pPr lvl="1"/>
            <a:r>
              <a:rPr lang="cs-CZ" dirty="0" smtClean="0"/>
              <a:t>Řád </a:t>
            </a:r>
            <a:r>
              <a:rPr lang="cs-CZ" dirty="0" err="1" smtClean="0"/>
              <a:t>Neoechinorhynchida</a:t>
            </a:r>
            <a:endParaRPr lang="cs-CZ" dirty="0" smtClean="0"/>
          </a:p>
          <a:p>
            <a:pPr lvl="2"/>
            <a:r>
              <a:rPr lang="cs-CZ" dirty="0" err="1" smtClean="0"/>
              <a:t>Neoechinorhynus</a:t>
            </a:r>
            <a:r>
              <a:rPr lang="cs-CZ" dirty="0" smtClean="0"/>
              <a:t> </a:t>
            </a:r>
            <a:r>
              <a:rPr lang="cs-CZ" dirty="0" err="1" smtClean="0"/>
              <a:t>rutili</a:t>
            </a:r>
            <a:r>
              <a:rPr lang="cs-CZ" dirty="0" smtClean="0"/>
              <a:t> – kaprovité ryby. </a:t>
            </a:r>
            <a:r>
              <a:rPr lang="cs-CZ" dirty="0" err="1" smtClean="0"/>
              <a:t>Mzh</a:t>
            </a:r>
            <a:r>
              <a:rPr lang="cs-CZ" dirty="0" smtClean="0"/>
              <a:t> </a:t>
            </a:r>
            <a:r>
              <a:rPr lang="cs-CZ" dirty="0" err="1" smtClean="0"/>
              <a:t>Ostracoda</a:t>
            </a:r>
            <a:r>
              <a:rPr lang="cs-CZ" dirty="0" smtClean="0"/>
              <a:t> (lasturnatky)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821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2060848"/>
            <a:ext cx="7772400" cy="72008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Děkuji za pozornost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1484784"/>
            <a:ext cx="6400800" cy="4154016"/>
          </a:xfrm>
        </p:spPr>
        <p:txBody>
          <a:bodyPr/>
          <a:lstStyle/>
          <a:p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2812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772400" cy="677937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Morfologie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3568" y="980728"/>
            <a:ext cx="8208912" cy="5400600"/>
          </a:xfrm>
        </p:spPr>
        <p:txBody>
          <a:bodyPr>
            <a:normAutofit fontScale="92500" lnSpcReduction="10000"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Válcovité tělo, bělavé barvy ( 1 až 70 cm)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Zatažitelný </a:t>
            </a:r>
            <a:r>
              <a:rPr lang="cs-CZ" dirty="0" err="1" smtClean="0">
                <a:solidFill>
                  <a:schemeClr val="tx1"/>
                </a:solidFill>
              </a:rPr>
              <a:t>chobotek</a:t>
            </a:r>
            <a:r>
              <a:rPr lang="cs-CZ" dirty="0" smtClean="0">
                <a:solidFill>
                  <a:schemeClr val="tx1"/>
                </a:solidFill>
              </a:rPr>
              <a:t> – </a:t>
            </a:r>
            <a:r>
              <a:rPr lang="cs-CZ" b="1" dirty="0" err="1" smtClean="0">
                <a:solidFill>
                  <a:schemeClr val="tx1"/>
                </a:solidFill>
              </a:rPr>
              <a:t>proboscis</a:t>
            </a:r>
            <a:endParaRPr lang="cs-CZ" b="1" dirty="0" smtClean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Nemají trávicí </a:t>
            </a:r>
            <a:r>
              <a:rPr lang="cs-CZ" dirty="0" smtClean="0">
                <a:solidFill>
                  <a:schemeClr val="tx1"/>
                </a:solidFill>
              </a:rPr>
              <a:t>trubici – vstřebávání potravy  				povrchem přední části těla</a:t>
            </a:r>
            <a:endParaRPr lang="cs-CZ" dirty="0" smtClean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Tělo 2 části – </a:t>
            </a:r>
            <a:r>
              <a:rPr lang="cs-CZ" dirty="0" err="1" smtClean="0">
                <a:solidFill>
                  <a:schemeClr val="tx1"/>
                </a:solidFill>
              </a:rPr>
              <a:t>praesoma</a:t>
            </a:r>
            <a:r>
              <a:rPr lang="cs-CZ" dirty="0" smtClean="0">
                <a:solidFill>
                  <a:schemeClr val="tx1"/>
                </a:solidFill>
              </a:rPr>
              <a:t> a </a:t>
            </a:r>
            <a:r>
              <a:rPr lang="cs-CZ" dirty="0" err="1" smtClean="0">
                <a:solidFill>
                  <a:schemeClr val="tx1"/>
                </a:solidFill>
              </a:rPr>
              <a:t>metasoma</a:t>
            </a:r>
            <a:r>
              <a:rPr lang="cs-CZ" dirty="0" smtClean="0">
                <a:solidFill>
                  <a:schemeClr val="tx1"/>
                </a:solidFill>
              </a:rPr>
              <a:t> (</a:t>
            </a:r>
            <a:r>
              <a:rPr lang="cs-CZ" dirty="0" err="1" smtClean="0">
                <a:solidFill>
                  <a:schemeClr val="tx1"/>
                </a:solidFill>
              </a:rPr>
              <a:t>trunk</a:t>
            </a:r>
            <a:r>
              <a:rPr lang="cs-CZ" dirty="0" smtClean="0">
                <a:solidFill>
                  <a:schemeClr val="tx1"/>
                </a:solidFill>
              </a:rPr>
              <a:t>) </a:t>
            </a:r>
          </a:p>
          <a:p>
            <a:pPr algn="l"/>
            <a:r>
              <a:rPr lang="cs-CZ" dirty="0" smtClean="0">
                <a:solidFill>
                  <a:schemeClr val="tx1"/>
                </a:solidFill>
              </a:rPr>
              <a:t>	</a:t>
            </a:r>
            <a:r>
              <a:rPr lang="cs-CZ" b="1" dirty="0" err="1" smtClean="0">
                <a:solidFill>
                  <a:schemeClr val="tx1"/>
                </a:solidFill>
              </a:rPr>
              <a:t>Preasoma</a:t>
            </a:r>
            <a:r>
              <a:rPr lang="cs-CZ" dirty="0" smtClean="0">
                <a:solidFill>
                  <a:schemeClr val="tx1"/>
                </a:solidFill>
              </a:rPr>
              <a:t> – </a:t>
            </a:r>
            <a:r>
              <a:rPr lang="cs-CZ" dirty="0" err="1" smtClean="0">
                <a:solidFill>
                  <a:schemeClr val="tx1"/>
                </a:solidFill>
              </a:rPr>
              <a:t>proboscis</a:t>
            </a:r>
            <a:r>
              <a:rPr lang="cs-CZ" dirty="0" smtClean="0">
                <a:solidFill>
                  <a:schemeClr val="tx1"/>
                </a:solidFill>
              </a:rPr>
              <a:t>, </a:t>
            </a:r>
            <a:r>
              <a:rPr lang="cs-CZ" dirty="0" smtClean="0">
                <a:solidFill>
                  <a:schemeClr val="tx1"/>
                </a:solidFill>
              </a:rPr>
              <a:t>háčky</a:t>
            </a:r>
            <a:r>
              <a:rPr lang="cs-CZ" dirty="0" smtClean="0">
                <a:solidFill>
                  <a:schemeClr val="tx1"/>
                </a:solidFill>
              </a:rPr>
              <a:t>, </a:t>
            </a:r>
            <a:r>
              <a:rPr lang="cs-CZ" dirty="0" smtClean="0">
                <a:solidFill>
                  <a:schemeClr val="tx1"/>
                </a:solidFill>
              </a:rPr>
              <a:t>krček</a:t>
            </a:r>
            <a:r>
              <a:rPr lang="cs-CZ" dirty="0" smtClean="0">
                <a:solidFill>
                  <a:schemeClr val="tx1"/>
                </a:solidFill>
              </a:rPr>
              <a:t>, 	</a:t>
            </a:r>
            <a:r>
              <a:rPr lang="cs-CZ" dirty="0" err="1" smtClean="0">
                <a:solidFill>
                  <a:schemeClr val="tx1"/>
                </a:solidFill>
              </a:rPr>
              <a:t>chobotková</a:t>
            </a:r>
            <a:r>
              <a:rPr lang="cs-CZ" dirty="0" smtClean="0">
                <a:solidFill>
                  <a:schemeClr val="tx1"/>
                </a:solidFill>
              </a:rPr>
              <a:t> pochva, </a:t>
            </a:r>
            <a:r>
              <a:rPr lang="cs-CZ" dirty="0" err="1" smtClean="0">
                <a:solidFill>
                  <a:schemeClr val="tx1"/>
                </a:solidFill>
              </a:rPr>
              <a:t>lemnisky</a:t>
            </a:r>
            <a:r>
              <a:rPr lang="cs-CZ" dirty="0" smtClean="0">
                <a:solidFill>
                  <a:schemeClr val="tx1"/>
                </a:solidFill>
              </a:rPr>
              <a:t>, mozkové 	</a:t>
            </a:r>
            <a:r>
              <a:rPr lang="cs-CZ" dirty="0" err="1" smtClean="0">
                <a:solidFill>
                  <a:schemeClr val="tx1"/>
                </a:solidFill>
              </a:rPr>
              <a:t>ganglium</a:t>
            </a:r>
            <a:r>
              <a:rPr lang="cs-CZ" dirty="0" smtClean="0">
                <a:solidFill>
                  <a:schemeClr val="tx1"/>
                </a:solidFill>
              </a:rPr>
              <a:t> a svaly</a:t>
            </a:r>
          </a:p>
          <a:p>
            <a:pPr algn="l"/>
            <a:r>
              <a:rPr lang="cs-CZ" dirty="0" smtClean="0">
                <a:solidFill>
                  <a:schemeClr val="tx1"/>
                </a:solidFill>
              </a:rPr>
              <a:t>	</a:t>
            </a:r>
            <a:r>
              <a:rPr lang="cs-CZ" b="1" dirty="0" err="1" smtClean="0">
                <a:solidFill>
                  <a:schemeClr val="tx1"/>
                </a:solidFill>
              </a:rPr>
              <a:t>Metasoma</a:t>
            </a:r>
            <a:r>
              <a:rPr lang="cs-CZ" dirty="0" smtClean="0">
                <a:solidFill>
                  <a:schemeClr val="tx1"/>
                </a:solidFill>
              </a:rPr>
              <a:t> – </a:t>
            </a:r>
            <a:r>
              <a:rPr lang="cs-CZ" dirty="0" err="1" smtClean="0">
                <a:solidFill>
                  <a:schemeClr val="tx1"/>
                </a:solidFill>
              </a:rPr>
              <a:t>pseudocoel</a:t>
            </a:r>
            <a:r>
              <a:rPr lang="cs-CZ" dirty="0" smtClean="0">
                <a:solidFill>
                  <a:schemeClr val="tx1"/>
                </a:solidFill>
              </a:rPr>
              <a:t>, </a:t>
            </a:r>
            <a:r>
              <a:rPr lang="cs-CZ" dirty="0" err="1" smtClean="0">
                <a:solidFill>
                  <a:schemeClr val="tx1"/>
                </a:solidFill>
              </a:rPr>
              <a:t>ligamentové</a:t>
            </a:r>
            <a:r>
              <a:rPr lang="cs-CZ" dirty="0" smtClean="0">
                <a:solidFill>
                  <a:schemeClr val="tx1"/>
                </a:solidFill>
              </a:rPr>
              <a:t> 	</a:t>
            </a:r>
            <a:r>
              <a:rPr lang="cs-CZ" dirty="0" smtClean="0">
                <a:solidFill>
                  <a:schemeClr val="tx1"/>
                </a:solidFill>
              </a:rPr>
              <a:t>vazy</a:t>
            </a:r>
            <a:r>
              <a:rPr lang="cs-CZ" dirty="0" smtClean="0">
                <a:solidFill>
                  <a:schemeClr val="tx1"/>
                </a:solidFill>
              </a:rPr>
              <a:t>, </a:t>
            </a:r>
            <a:r>
              <a:rPr lang="cs-CZ" dirty="0" err="1" smtClean="0">
                <a:solidFill>
                  <a:schemeClr val="tx1"/>
                </a:solidFill>
              </a:rPr>
              <a:t>genitání</a:t>
            </a:r>
            <a:r>
              <a:rPr lang="cs-CZ" dirty="0" smtClean="0">
                <a:solidFill>
                  <a:schemeClr val="tx1"/>
                </a:solidFill>
              </a:rPr>
              <a:t> orgány a vylučovací systém</a:t>
            </a:r>
          </a:p>
          <a:p>
            <a:pPr algn="l"/>
            <a:r>
              <a:rPr lang="cs-CZ" dirty="0" err="1">
                <a:solidFill>
                  <a:schemeClr val="tx1"/>
                </a:solidFill>
              </a:rPr>
              <a:t>G</a:t>
            </a:r>
            <a:r>
              <a:rPr lang="cs-CZ" dirty="0" err="1" smtClean="0">
                <a:solidFill>
                  <a:schemeClr val="tx1"/>
                </a:solidFill>
              </a:rPr>
              <a:t>onochoristi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30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13394"/>
            <a:ext cx="8229600" cy="850106"/>
          </a:xfrm>
        </p:spPr>
        <p:txBody>
          <a:bodyPr/>
          <a:lstStyle/>
          <a:p>
            <a:r>
              <a:rPr lang="cs-CZ" dirty="0" smtClean="0"/>
              <a:t>Morfologie vrtejšů</a:t>
            </a:r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80728"/>
            <a:ext cx="6768752" cy="5698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038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016624" y="-27384"/>
            <a:ext cx="3019872" cy="1080120"/>
          </a:xfrm>
        </p:spPr>
        <p:txBody>
          <a:bodyPr/>
          <a:lstStyle/>
          <a:p>
            <a:r>
              <a:rPr lang="cs-CZ" dirty="0" smtClean="0"/>
              <a:t>Morfologie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07432" y="1848852"/>
            <a:ext cx="6400800" cy="3308339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6632"/>
            <a:ext cx="5924197" cy="6719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484784"/>
            <a:ext cx="3312368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091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1559" y="-171400"/>
            <a:ext cx="3008313" cy="1162050"/>
          </a:xfrm>
        </p:spPr>
        <p:txBody>
          <a:bodyPr/>
          <a:lstStyle/>
          <a:p>
            <a:r>
              <a:rPr lang="cs-CZ" dirty="0" smtClean="0"/>
              <a:t>Znázornění funkce </a:t>
            </a:r>
            <a:r>
              <a:rPr lang="cs-CZ" dirty="0" err="1" smtClean="0"/>
              <a:t>chobotku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32656"/>
            <a:ext cx="4752528" cy="6286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4788"/>
            <a:ext cx="3312368" cy="4972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01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332655"/>
            <a:ext cx="7772400" cy="936105"/>
          </a:xfrm>
        </p:spPr>
        <p:txBody>
          <a:bodyPr/>
          <a:lstStyle/>
          <a:p>
            <a:r>
              <a:rPr lang="cs-CZ" dirty="0" smtClean="0"/>
              <a:t>Vrtejši – typy </a:t>
            </a:r>
            <a:r>
              <a:rPr lang="cs-CZ" dirty="0" err="1" smtClean="0"/>
              <a:t>chobotku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447" y="1681696"/>
            <a:ext cx="9574983" cy="4483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870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746</Words>
  <Application>Microsoft Office PowerPoint</Application>
  <PresentationFormat>Předvádění na obrazovce (4:3)</PresentationFormat>
  <Paragraphs>167</Paragraphs>
  <Slides>42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43" baseType="lpstr">
      <vt:lpstr>Motiv systému Office</vt:lpstr>
      <vt:lpstr>Acanthocephala</vt:lpstr>
      <vt:lpstr>SEM - Acanthocephala</vt:lpstr>
      <vt:lpstr>Vrtejši – obecná charakteristika</vt:lpstr>
      <vt:lpstr>Acanthocephala - vrtejši</vt:lpstr>
      <vt:lpstr>Morfologie</vt:lpstr>
      <vt:lpstr>Morfologie vrtejšů</vt:lpstr>
      <vt:lpstr>Morfologie</vt:lpstr>
      <vt:lpstr>Znázornění funkce chobotku </vt:lpstr>
      <vt:lpstr>Vrtejši – typy chobotku</vt:lpstr>
      <vt:lpstr>Typy chobotku</vt:lpstr>
      <vt:lpstr>Typy chobotku</vt:lpstr>
      <vt:lpstr>Morfologická charakteristika</vt:lpstr>
      <vt:lpstr>Stavba tělní stěny - tegumentu</vt:lpstr>
      <vt:lpstr>Stavba tegumentu</vt:lpstr>
      <vt:lpstr>Struktura povrchu těla</vt:lpstr>
      <vt:lpstr>TEM - struktura povrchu těla</vt:lpstr>
      <vt:lpstr>SEM – stěny těla vrtejše</vt:lpstr>
      <vt:lpstr>Schéma lakunárního systému</vt:lpstr>
      <vt:lpstr>Organizace lakunárního systému</vt:lpstr>
      <vt:lpstr>Orgánové soustavy</vt:lpstr>
      <vt:lpstr>Pohlavní soustava</vt:lpstr>
      <vt:lpstr>Pohlavní dimorfismus vrtejšů</vt:lpstr>
      <vt:lpstr>Samičí pohlavní soustava</vt:lpstr>
      <vt:lpstr>Stavba samčí pohlavní soustavy</vt:lpstr>
      <vt:lpstr>Kopulační burza vrtejše</vt:lpstr>
      <vt:lpstr>Vývoj vrtejšů</vt:lpstr>
      <vt:lpstr>Vývojové cykly</vt:lpstr>
      <vt:lpstr>Vývojový cyklus – DH + MzH + ParH</vt:lpstr>
      <vt:lpstr>Vývojová stádia vrtejšů</vt:lpstr>
      <vt:lpstr>Vývojové fáze vrtejšů</vt:lpstr>
      <vt:lpstr>Larvální stádia vrtejšů</vt:lpstr>
      <vt:lpstr>Larvální stádium - cystacant</vt:lpstr>
      <vt:lpstr>Evoluce a klasifikace</vt:lpstr>
      <vt:lpstr>Kladogram 22 taxonů vrtejšů  138 morfologických charakteristik</vt:lpstr>
      <vt:lpstr>Archiacanthocepala</vt:lpstr>
      <vt:lpstr>Macracanthorhynchus hirudinaceus –vrtejš veliký</vt:lpstr>
      <vt:lpstr>Macracanthorhynchus hirudinaceus</vt:lpstr>
      <vt:lpstr>Monilioformis moniliformis – vrtejš krysí</vt:lpstr>
      <vt:lpstr>Palaeacanthocephala</vt:lpstr>
      <vt:lpstr>Polyacanthocephala</vt:lpstr>
      <vt:lpstr>Eoacanthocephala</vt:lpstr>
      <vt:lpstr>Děkuji za pozornost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Acanthocephala</dc:title>
  <dc:creator>para</dc:creator>
  <cp:lastModifiedBy>para</cp:lastModifiedBy>
  <cp:revision>26</cp:revision>
  <dcterms:created xsi:type="dcterms:W3CDTF">2014-04-01T04:40:23Z</dcterms:created>
  <dcterms:modified xsi:type="dcterms:W3CDTF">2014-04-23T16:29:53Z</dcterms:modified>
</cp:coreProperties>
</file>