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Default Extension="doc" ContentType="application/msword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84"/>
  </p:notesMasterIdLst>
  <p:handoutMasterIdLst>
    <p:handoutMasterId r:id="rId85"/>
  </p:handoutMasterIdLst>
  <p:sldIdLst>
    <p:sldId id="321" r:id="rId2"/>
    <p:sldId id="333" r:id="rId3"/>
    <p:sldId id="531" r:id="rId4"/>
    <p:sldId id="534" r:id="rId5"/>
    <p:sldId id="536" r:id="rId6"/>
    <p:sldId id="540" r:id="rId7"/>
    <p:sldId id="541" r:id="rId8"/>
    <p:sldId id="555" r:id="rId9"/>
    <p:sldId id="542" r:id="rId10"/>
    <p:sldId id="543" r:id="rId11"/>
    <p:sldId id="535" r:id="rId12"/>
    <p:sldId id="537" r:id="rId13"/>
    <p:sldId id="532" r:id="rId14"/>
    <p:sldId id="501" r:id="rId15"/>
    <p:sldId id="502" r:id="rId16"/>
    <p:sldId id="503" r:id="rId17"/>
    <p:sldId id="504" r:id="rId18"/>
    <p:sldId id="505" r:id="rId19"/>
    <p:sldId id="456" r:id="rId20"/>
    <p:sldId id="461" r:id="rId21"/>
    <p:sldId id="515" r:id="rId22"/>
    <p:sldId id="516" r:id="rId23"/>
    <p:sldId id="517" r:id="rId24"/>
    <p:sldId id="518" r:id="rId25"/>
    <p:sldId id="519" r:id="rId26"/>
    <p:sldId id="393" r:id="rId27"/>
    <p:sldId id="513" r:id="rId28"/>
    <p:sldId id="520" r:id="rId29"/>
    <p:sldId id="508" r:id="rId30"/>
    <p:sldId id="527" r:id="rId31"/>
    <p:sldId id="521" r:id="rId32"/>
    <p:sldId id="509" r:id="rId33"/>
    <p:sldId id="510" r:id="rId34"/>
    <p:sldId id="511" r:id="rId35"/>
    <p:sldId id="523" r:id="rId36"/>
    <p:sldId id="512" r:id="rId37"/>
    <p:sldId id="522" r:id="rId38"/>
    <p:sldId id="524" r:id="rId39"/>
    <p:sldId id="453" r:id="rId40"/>
    <p:sldId id="484" r:id="rId41"/>
    <p:sldId id="514" r:id="rId42"/>
    <p:sldId id="409" r:id="rId43"/>
    <p:sldId id="410" r:id="rId44"/>
    <p:sldId id="411" r:id="rId45"/>
    <p:sldId id="455" r:id="rId46"/>
    <p:sldId id="412" r:id="rId47"/>
    <p:sldId id="525" r:id="rId48"/>
    <p:sldId id="438" r:id="rId49"/>
    <p:sldId id="560" r:id="rId50"/>
    <p:sldId id="563" r:id="rId51"/>
    <p:sldId id="442" r:id="rId52"/>
    <p:sldId id="447" r:id="rId53"/>
    <p:sldId id="561" r:id="rId54"/>
    <p:sldId id="443" r:id="rId55"/>
    <p:sldId id="562" r:id="rId56"/>
    <p:sldId id="556" r:id="rId57"/>
    <p:sldId id="557" r:id="rId58"/>
    <p:sldId id="558" r:id="rId59"/>
    <p:sldId id="559" r:id="rId60"/>
    <p:sldId id="418" r:id="rId61"/>
    <p:sldId id="420" r:id="rId62"/>
    <p:sldId id="422" r:id="rId63"/>
    <p:sldId id="528" r:id="rId64"/>
    <p:sldId id="421" r:id="rId65"/>
    <p:sldId id="488" r:id="rId66"/>
    <p:sldId id="489" r:id="rId67"/>
    <p:sldId id="490" r:id="rId68"/>
    <p:sldId id="491" r:id="rId69"/>
    <p:sldId id="492" r:id="rId70"/>
    <p:sldId id="494" r:id="rId71"/>
    <p:sldId id="495" r:id="rId72"/>
    <p:sldId id="496" r:id="rId73"/>
    <p:sldId id="564" r:id="rId74"/>
    <p:sldId id="565" r:id="rId75"/>
    <p:sldId id="566" r:id="rId76"/>
    <p:sldId id="567" r:id="rId77"/>
    <p:sldId id="568" r:id="rId78"/>
    <p:sldId id="570" r:id="rId79"/>
    <p:sldId id="497" r:id="rId80"/>
    <p:sldId id="498" r:id="rId81"/>
    <p:sldId id="499" r:id="rId82"/>
    <p:sldId id="500" r:id="rId83"/>
  </p:sldIdLst>
  <p:sldSz cx="9144000" cy="6858000" type="screen4x3"/>
  <p:notesSz cx="7099300" cy="102346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FDFFC3"/>
    <a:srgbClr val="FFFF00"/>
    <a:srgbClr val="B2B2B2"/>
    <a:srgbClr val="CC99FF"/>
    <a:srgbClr val="DC0000"/>
    <a:srgbClr val="66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howGuides="1">
      <p:cViewPr varScale="1">
        <p:scale>
          <a:sx n="101" d="100"/>
          <a:sy n="101" d="100"/>
        </p:scale>
        <p:origin x="-180" y="-96"/>
      </p:cViewPr>
      <p:guideLst>
        <p:guide orient="horz" pos="4319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27" tIns="47613" rIns="95227" bIns="47613" numCol="1" anchor="t" anchorCtr="0" compatLnSpc="1">
            <a:prstTxWarp prst="textNoShape">
              <a:avLst/>
            </a:prstTxWarp>
          </a:bodyPr>
          <a:lstStyle>
            <a:lvl1pPr defTabSz="95250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27" tIns="47613" rIns="95227" bIns="47613" numCol="1" anchor="t" anchorCtr="0" compatLnSpc="1">
            <a:prstTxWarp prst="textNoShape">
              <a:avLst/>
            </a:prstTxWarp>
          </a:bodyPr>
          <a:lstStyle>
            <a:lvl1pPr algn="r" defTabSz="95250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27" tIns="47613" rIns="95227" bIns="47613" numCol="1" anchor="b" anchorCtr="0" compatLnSpc="1">
            <a:prstTxWarp prst="textNoShape">
              <a:avLst/>
            </a:prstTxWarp>
          </a:bodyPr>
          <a:lstStyle>
            <a:lvl1pPr defTabSz="95250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27" tIns="47613" rIns="95227" bIns="47613" numCol="1" anchor="b" anchorCtr="0" compatLnSpc="1">
            <a:prstTxWarp prst="textNoShape">
              <a:avLst/>
            </a:prstTxWarp>
          </a:bodyPr>
          <a:lstStyle>
            <a:lvl1pPr algn="r" defTabSz="952500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A0E6D882-2ED8-43C4-A993-63A65A808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77" tIns="48036" rIns="96077" bIns="48036" numCol="1" anchor="t" anchorCtr="0" compatLnSpc="1">
            <a:prstTxWarp prst="textNoShape">
              <a:avLst/>
            </a:prstTxWarp>
          </a:bodyPr>
          <a:lstStyle>
            <a:lvl1pPr defTabSz="95885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77" tIns="48036" rIns="96077" bIns="48036" numCol="1" anchor="t" anchorCtr="0" compatLnSpc="1">
            <a:prstTxWarp prst="textNoShape">
              <a:avLst/>
            </a:prstTxWarp>
          </a:bodyPr>
          <a:lstStyle>
            <a:lvl1pPr algn="r" defTabSz="95885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90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1200" y="4862513"/>
            <a:ext cx="5676900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77" tIns="48036" rIns="96077" bIns="480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Click to edit Master text styles</a:t>
            </a:r>
          </a:p>
          <a:p>
            <a:pPr lvl="1"/>
            <a:r>
              <a:rPr lang="cs-CZ" noProof="0" smtClean="0"/>
              <a:t>Second level</a:t>
            </a:r>
          </a:p>
          <a:p>
            <a:pPr lvl="2"/>
            <a:r>
              <a:rPr lang="cs-CZ" noProof="0" smtClean="0"/>
              <a:t>Third level</a:t>
            </a:r>
          </a:p>
          <a:p>
            <a:pPr lvl="3"/>
            <a:r>
              <a:rPr lang="cs-CZ" noProof="0" smtClean="0"/>
              <a:t>Fourth level</a:t>
            </a:r>
          </a:p>
          <a:p>
            <a:pPr lvl="4"/>
            <a:r>
              <a:rPr lang="cs-CZ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77" tIns="48036" rIns="96077" bIns="48036" numCol="1" anchor="b" anchorCtr="0" compatLnSpc="1">
            <a:prstTxWarp prst="textNoShape">
              <a:avLst/>
            </a:prstTxWarp>
          </a:bodyPr>
          <a:lstStyle>
            <a:lvl1pPr defTabSz="958850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77" tIns="48036" rIns="96077" bIns="48036" numCol="1" anchor="b" anchorCtr="0" compatLnSpc="1">
            <a:prstTxWarp prst="textNoShape">
              <a:avLst/>
            </a:prstTxWarp>
          </a:bodyPr>
          <a:lstStyle>
            <a:lvl1pPr algn="r" defTabSz="958850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04863DE8-E2E2-45BC-8F52-6A5F794E3F3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124FEF-F1F2-4B5D-8F8F-8C91167871C7}" type="slidenum">
              <a:rPr lang="cs-CZ" smtClean="0">
                <a:latin typeface="Arial" pitchFamily="34" charset="0"/>
              </a:rPr>
              <a:pPr/>
              <a:t>19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C8576E-7B52-4EF1-AA7E-E6FC54D89741}" type="slidenum">
              <a:rPr lang="cs-CZ" smtClean="0">
                <a:latin typeface="Arial" pitchFamily="34" charset="0"/>
              </a:rPr>
              <a:pPr/>
              <a:t>43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1A78C6-C550-4906-B6AA-04A22767A3FE}" type="slidenum">
              <a:rPr lang="cs-CZ" smtClean="0">
                <a:latin typeface="Arial" pitchFamily="34" charset="0"/>
              </a:rPr>
              <a:pPr/>
              <a:t>44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F80B82-5F14-498A-8926-BC5DCB091DA4}" type="slidenum">
              <a:rPr lang="cs-CZ" smtClean="0">
                <a:latin typeface="Arial" pitchFamily="34" charset="0"/>
              </a:rPr>
              <a:pPr/>
              <a:t>47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4F9975-72B8-4B0F-B222-AF0AEAADD7A8}" type="slidenum">
              <a:rPr lang="cs-CZ" smtClean="0">
                <a:latin typeface="Arial" pitchFamily="34" charset="0"/>
              </a:rPr>
              <a:pPr/>
              <a:t>50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59855A-F9EE-4522-AE4C-E241579DE83C}" type="slidenum">
              <a:rPr lang="cs-CZ" smtClean="0">
                <a:latin typeface="Arial" pitchFamily="34" charset="0"/>
              </a:rPr>
              <a:pPr/>
              <a:t>51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CAB9C3-29D5-4951-85DE-13698A42D922}" type="slidenum">
              <a:rPr lang="cs-CZ" smtClean="0">
                <a:latin typeface="Arial" pitchFamily="34" charset="0"/>
              </a:rPr>
              <a:pPr/>
              <a:t>58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998C43-E266-4B20-907E-93F017E2A69F}" type="slidenum">
              <a:rPr lang="cs-CZ" smtClean="0">
                <a:latin typeface="Arial" pitchFamily="34" charset="0"/>
              </a:rPr>
              <a:pPr/>
              <a:t>60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134994-AFD7-4B43-A14D-B742F30ECD9A}" type="slidenum">
              <a:rPr lang="cs-CZ" smtClean="0">
                <a:latin typeface="Arial" pitchFamily="34" charset="0"/>
              </a:rPr>
              <a:pPr/>
              <a:t>61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143CA2-C746-402A-86D0-69365F21F089}" type="slidenum">
              <a:rPr lang="cs-CZ" smtClean="0">
                <a:latin typeface="Arial" pitchFamily="34" charset="0"/>
              </a:rPr>
              <a:pPr/>
              <a:t>62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32515B-1DC5-44B4-B029-DDDA485FF9BD}" type="slidenum">
              <a:rPr lang="cs-CZ" smtClean="0">
                <a:latin typeface="Arial" pitchFamily="34" charset="0"/>
              </a:rPr>
              <a:pPr/>
              <a:t>63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8C3ED2-4B23-42DC-8846-8EE50A9769CE}" type="slidenum">
              <a:rPr lang="cs-CZ" smtClean="0">
                <a:latin typeface="Arial" pitchFamily="34" charset="0"/>
              </a:rPr>
              <a:pPr/>
              <a:t>21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E9D7B6-6BB3-4F4C-B4B0-D83FDDE8981A}" type="slidenum">
              <a:rPr lang="cs-CZ" smtClean="0">
                <a:latin typeface="Arial" pitchFamily="34" charset="0"/>
              </a:rPr>
              <a:pPr/>
              <a:t>64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A79F3F-761D-4C22-BDFC-DC1E7FFAA2DB}" type="slidenum">
              <a:rPr lang="cs-CZ" smtClean="0">
                <a:latin typeface="Arial" pitchFamily="34" charset="0"/>
              </a:rPr>
              <a:pPr/>
              <a:t>65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88C3C8-511E-430D-9E85-86E714B67372}" type="slidenum">
              <a:rPr lang="cs-CZ" smtClean="0">
                <a:latin typeface="Arial" pitchFamily="34" charset="0"/>
              </a:rPr>
              <a:pPr/>
              <a:t>66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6CCA6F-D7C2-4C98-BFC4-5F9B614252EC}" type="slidenum">
              <a:rPr lang="cs-CZ" smtClean="0">
                <a:latin typeface="Arial" pitchFamily="34" charset="0"/>
              </a:rPr>
              <a:pPr/>
              <a:t>67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F39C10-4ADD-4FD4-9739-72AB56EE23A6}" type="slidenum">
              <a:rPr lang="cs-CZ" smtClean="0">
                <a:latin typeface="Arial" pitchFamily="34" charset="0"/>
              </a:rPr>
              <a:pPr/>
              <a:t>68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30EDE2-0A56-4A3C-961B-95E65B3EFB93}" type="slidenum">
              <a:rPr lang="cs-CZ" smtClean="0">
                <a:latin typeface="Arial" pitchFamily="34" charset="0"/>
              </a:rPr>
              <a:pPr/>
              <a:t>69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FF3CA2-0756-4F08-9C6C-AA61DB9AD0B3}" type="slidenum">
              <a:rPr lang="cs-CZ" smtClean="0">
                <a:latin typeface="Arial" pitchFamily="34" charset="0"/>
              </a:rPr>
              <a:pPr/>
              <a:t>70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30E4D0-D495-4896-815F-A26C7DF9B2CF}" type="slidenum">
              <a:rPr lang="cs-CZ" smtClean="0">
                <a:latin typeface="Arial" pitchFamily="34" charset="0"/>
              </a:rPr>
              <a:pPr/>
              <a:t>71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F05728-F940-4572-A58C-CA75BEFC8038}" type="slidenum">
              <a:rPr lang="cs-CZ" smtClean="0">
                <a:latin typeface="Arial" pitchFamily="34" charset="0"/>
              </a:rPr>
              <a:pPr/>
              <a:t>72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ABE1D7-C0FC-4A56-9A4A-D51655750D66}" type="slidenum">
              <a:rPr lang="cs-CZ" smtClean="0">
                <a:latin typeface="Arial" pitchFamily="34" charset="0"/>
              </a:rPr>
              <a:pPr/>
              <a:t>81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FE5009-95CE-4ADE-A6D5-8A0B11F2DD69}" type="slidenum">
              <a:rPr lang="cs-CZ" smtClean="0">
                <a:latin typeface="Arial" pitchFamily="34" charset="0"/>
              </a:rPr>
              <a:pPr/>
              <a:t>22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12C31A-1B30-4B68-8DF8-3F8CF7888322}" type="slidenum">
              <a:rPr lang="cs-CZ" smtClean="0">
                <a:latin typeface="Arial" pitchFamily="34" charset="0"/>
              </a:rPr>
              <a:pPr/>
              <a:t>82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9AC7AF-1D05-405F-824C-1FBA43256001}" type="slidenum">
              <a:rPr lang="cs-CZ" smtClean="0">
                <a:latin typeface="Arial" pitchFamily="34" charset="0"/>
              </a:rPr>
              <a:pPr/>
              <a:t>23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17BD67-4498-48CF-AD3E-BC4AE6E3265F}" type="slidenum">
              <a:rPr lang="cs-CZ" smtClean="0">
                <a:latin typeface="Arial" pitchFamily="34" charset="0"/>
              </a:rPr>
              <a:pPr/>
              <a:t>26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CE5121-158F-4F2F-B304-1D1E07C215E8}" type="slidenum">
              <a:rPr lang="cs-CZ" smtClean="0">
                <a:latin typeface="Arial" pitchFamily="34" charset="0"/>
              </a:rPr>
              <a:pPr/>
              <a:t>28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4700FC-9008-48C9-A2FB-FB922E1BE01A}" type="slidenum">
              <a:rPr lang="cs-CZ" smtClean="0">
                <a:latin typeface="Arial" pitchFamily="34" charset="0"/>
              </a:rPr>
              <a:pPr/>
              <a:t>35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22EBA7-1591-48F7-A751-B2AADE2C8F77}" type="slidenum">
              <a:rPr lang="cs-CZ" smtClean="0">
                <a:latin typeface="Arial" pitchFamily="34" charset="0"/>
              </a:rPr>
              <a:pPr/>
              <a:t>37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D1BDDF-5144-497E-971B-1335AEC57BF3}" type="slidenum">
              <a:rPr lang="cs-CZ" smtClean="0">
                <a:latin typeface="Arial" pitchFamily="34" charset="0"/>
              </a:rPr>
              <a:pPr/>
              <a:t>40</a:t>
            </a:fld>
            <a:endParaRPr lang="cs-CZ" smtClean="0">
              <a:latin typeface="Arial" pitchFamily="34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5" descr="1212570_2844678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7288" y="5732463"/>
            <a:ext cx="4289425" cy="77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7" descr="logo_mu_cerne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0" y="6597650"/>
            <a:ext cx="9144000" cy="260350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Inovace tohoto předmětu </a:t>
            </a:r>
            <a:r>
              <a:rPr lang="cs-CZ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byla </a:t>
            </a: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spolufinancována Evropským sociálním fondem a státním rozpočtem České republiky</a:t>
            </a: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6"/>
            <a:ext cx="8640960" cy="5256584"/>
          </a:xfrm>
        </p:spPr>
        <p:txBody>
          <a:bodyPr/>
          <a:lstStyle>
            <a:lvl1pPr>
              <a:spcAft>
                <a:spcPts val="1200"/>
              </a:spcAft>
              <a:defRPr/>
            </a:lvl1pPr>
            <a:lvl2pPr>
              <a:spcAft>
                <a:spcPts val="1200"/>
              </a:spcAft>
              <a:defRPr/>
            </a:lvl2pPr>
            <a:lvl3pPr>
              <a:spcAft>
                <a:spcPts val="1200"/>
              </a:spcAft>
              <a:defRPr/>
            </a:lvl3pPr>
            <a:lvl4pPr>
              <a:spcAft>
                <a:spcPts val="1200"/>
              </a:spcAft>
              <a:defRPr/>
            </a:lvl4pPr>
            <a:lvl5pPr>
              <a:spcAft>
                <a:spcPts val="1200"/>
              </a:spcAft>
              <a:defRPr/>
            </a:lvl5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052736"/>
            <a:ext cx="4038600" cy="50734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052736"/>
            <a:ext cx="4038600" cy="50734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zi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5" descr="1212570_2844678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13" descr="1212569_21823227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5124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250825" y="1052513"/>
            <a:ext cx="864235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pic>
        <p:nvPicPr>
          <p:cNvPr id="5125" name="Obrázek 8" descr="logo_mu_cerne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5613" y="6442075"/>
            <a:ext cx="13081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5" r:id="rId2"/>
    <p:sldLayoutId id="2147483726" r:id="rId3"/>
    <p:sldLayoutId id="2147483727" r:id="rId4"/>
    <p:sldLayoutId id="2147483728" r:id="rId5"/>
    <p:sldLayoutId id="2147483730" r:id="rId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2000" kern="1200">
          <a:solidFill>
            <a:srgbClr val="81818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ts val="600"/>
        </a:spcAft>
        <a:buClr>
          <a:schemeClr val="accent1"/>
        </a:buClr>
        <a:buFont typeface="Arial" pitchFamily="34" charset="0"/>
        <a:buChar char="–"/>
        <a:defRPr kern="1200">
          <a:solidFill>
            <a:srgbClr val="818184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ts val="600"/>
        </a:spcAft>
        <a:buClr>
          <a:schemeClr val="accent1"/>
        </a:buClr>
        <a:buFont typeface="Arial" pitchFamily="34" charset="0"/>
        <a:buChar char="•"/>
        <a:defRPr sz="1600" kern="1200">
          <a:solidFill>
            <a:srgbClr val="818184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0"/>
        </a:spcBef>
        <a:spcAft>
          <a:spcPts val="600"/>
        </a:spcAft>
        <a:buClr>
          <a:schemeClr val="accent1"/>
        </a:buClr>
        <a:buFont typeface="Arial" pitchFamily="34" charset="0"/>
        <a:buChar char="–"/>
        <a:defRPr sz="1400" kern="1200">
          <a:solidFill>
            <a:srgbClr val="818184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ts val="600"/>
        </a:spcAft>
        <a:buClr>
          <a:schemeClr val="accent1"/>
        </a:buClr>
        <a:buFont typeface="Arial" pitchFamily="34" charset="0"/>
        <a:buChar char="»"/>
        <a:defRPr sz="1400" kern="1200">
          <a:solidFill>
            <a:srgbClr val="81818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ofman@recetox.muni.cz" TargetMode="External"/><Relationship Id="rId2" Type="http://schemas.openxmlformats.org/officeDocument/2006/relationships/hyperlink" Target="https://is.muni.cz/el/1431/jaro2014/Bi6420/index.qwarp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hyperlink" Target="http://www.terragenome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wmf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wmf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Dokument_aplikace_Microsoft_Office_Word_97-_20031.doc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http://upload.wikimedia.org/wikipedia/commons/c/cb/Paramecium.jpg" TargetMode="External"/><Relationship Id="rId5" Type="http://schemas.openxmlformats.org/officeDocument/2006/relationships/image" Target="../media/image32.png"/><Relationship Id="rId4" Type="http://schemas.openxmlformats.org/officeDocument/2006/relationships/hyperlink" Target="http://commtechlab.msu.edu/sites/dlc-me/zoo/Pf07002.jpg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//upload.wikimedia.org/wikipedia/commons/5/5f/Collapsed_tree_labels_simplified_cs.png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ek.com/science/10-incredible-microscopic-gifs-1573620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hyperlink" Target="http://www.taringa.net/posts/ciencia-educacion/15465902/La-vida-oculta-en-una-gota-de-agua.html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hyperlink" Target="http://commtechlab.msu.edu/sites/dlc-me/zoo/Pf07002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7.jpeg"/><Relationship Id="rId7" Type="http://schemas.openxmlformats.org/officeDocument/2006/relationships/image" Target="../media/image4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en.wikipedia.org/wiki/File:Corynebacterium_ulcerans_01.jpg" TargetMode="External"/><Relationship Id="rId5" Type="http://schemas.openxmlformats.org/officeDocument/2006/relationships/image" Target="../media/image48.jpeg"/><Relationship Id="rId4" Type="http://schemas.openxmlformats.org/officeDocument/2006/relationships/hyperlink" Target="http://upload.wikimedia.org/wikipedia/commons/d/dd/Actinomyces_israelii.jpg" TargetMode="External"/><Relationship Id="rId9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hyperlink" Target="http://upload.wikimedia.org/wikipedia/commons/c/cb/Paramecium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hyperlink" Target="http://commtechlab.msu.edu/sites/dlc-me/zoo/zwp0530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gron.iastate.edu/~loynachan/mov/flash/cyano-algae.html" TargetMode="External"/><Relationship Id="rId2" Type="http://schemas.openxmlformats.org/officeDocument/2006/relationships/hyperlink" Target="http://www.agron.iastate.edu/~loynachan/mov/flash/actinomycete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gron.iastate.edu/~loynachan/mov/flash/protozoa.html" TargetMode="External"/><Relationship Id="rId5" Type="http://schemas.openxmlformats.org/officeDocument/2006/relationships/hyperlink" Target="http://www.agron.iastate.edu/~loynachan/mov/flash/fungi.html" TargetMode="External"/><Relationship Id="rId4" Type="http://schemas.openxmlformats.org/officeDocument/2006/relationships/hyperlink" Target="http://www.agron.iastate.edu/~loynachan/mov/flash/bacteria.html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em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ecd.org/home/0,3675,en_2649_201185_1_1_1_1_1,00.html" TargetMode="External"/><Relationship Id="rId2" Type="http://schemas.openxmlformats.org/officeDocument/2006/relationships/hyperlink" Target="http://www.oecd.org/document/40/0,3746,en_2649_34377_37051368_1_1_1_1,00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http://www.unmz.cz/" TargetMode="Externa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a.gov/opptsfrs/publications/OPPTS_Harmonized/850_Ecological_Effects_Test_Guidelines/Drafts/850-5400.pdf" TargetMode="External"/><Relationship Id="rId2" Type="http://schemas.openxmlformats.org/officeDocument/2006/relationships/hyperlink" Target="http://www.epa.gov/ocspp/pubs/frs/home/draftguidelines.htm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epa.gov/opptsfrs/publications/OPPTS_Harmonized/850_Ecological_Effects_Test_Guidelines/Drafts/850-4800.pdf" TargetMode="External"/><Relationship Id="rId5" Type="http://schemas.openxmlformats.org/officeDocument/2006/relationships/hyperlink" Target="http://www.epa.gov/opptsfrs/publications/OPPTS_Harmonized/850_Ecological_Effects_Test_Guidelines/Drafts/850-4600.pdf" TargetMode="External"/><Relationship Id="rId4" Type="http://schemas.openxmlformats.org/officeDocument/2006/relationships/hyperlink" Target="http://www.epa.gov/opptsfrs/publications/OPPTS_Harmonized/850_Ecological_Effects_Test_Guidelines/Drafts/850-6800.pdf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f/f4/Lupa.na.encyklopedii.jpg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9.jpeg"/><Relationship Id="rId4" Type="http://schemas.openxmlformats.org/officeDocument/2006/relationships/hyperlink" Target="http://upload.wikimedia.org/wikipedia/commons/f/f4/Lupa.na.encyklopedii.jpg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2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16113"/>
            <a:ext cx="7772400" cy="1684337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Bi6420</a:t>
            </a:r>
            <a:br>
              <a:rPr lang="cs-CZ" dirty="0"/>
            </a:br>
            <a:r>
              <a:rPr lang="cs-CZ" dirty="0"/>
              <a:t>Ekotoxikologie </a:t>
            </a:r>
            <a:r>
              <a:rPr lang="cs-CZ" dirty="0" smtClean="0"/>
              <a:t>mikroorganismů</a:t>
            </a:r>
            <a:br>
              <a:rPr lang="cs-CZ" dirty="0" smtClean="0"/>
            </a:br>
            <a:r>
              <a:rPr lang="cs-CZ" sz="2000" dirty="0" smtClean="0">
                <a:hlinkClick r:id="rId2"/>
              </a:rPr>
              <a:t>https://is.muni.cz/el/1431/jaro2014/Bi6420/index.qwarp</a:t>
            </a:r>
            <a:r>
              <a:rPr lang="cs-CZ" sz="2000" dirty="0" smtClean="0"/>
              <a:t> </a:t>
            </a:r>
            <a:endParaRPr lang="cs-CZ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74825"/>
          </a:xfrm>
        </p:spPr>
        <p:txBody>
          <a:bodyPr/>
          <a:lstStyle/>
          <a:p>
            <a:pPr eaLnBrk="1" hangingPunct="1"/>
            <a:r>
              <a:rPr lang="cs-CZ" dirty="0" smtClean="0"/>
              <a:t>Doc. RNDr. Jakub Hofman, Ph.D.</a:t>
            </a:r>
          </a:p>
          <a:p>
            <a:pPr eaLnBrk="1" hangingPunct="1"/>
            <a:r>
              <a:rPr lang="cs-CZ" dirty="0" smtClean="0">
                <a:hlinkClick r:id="rId3"/>
              </a:rPr>
              <a:t>hofman</a:t>
            </a:r>
            <a:r>
              <a:rPr lang="en-US" dirty="0" smtClean="0">
                <a:hlinkClick r:id="rId3"/>
              </a:rPr>
              <a:t>@</a:t>
            </a:r>
            <a:r>
              <a:rPr lang="cs-CZ" dirty="0" err="1" smtClean="0">
                <a:hlinkClick r:id="rId3"/>
              </a:rPr>
              <a:t>recetox.muni.cz</a:t>
            </a:r>
            <a:endParaRPr lang="cs-CZ" dirty="0" smtClean="0"/>
          </a:p>
          <a:p>
            <a:pPr eaLnBrk="1" hangingPunct="1"/>
            <a:r>
              <a:rPr lang="cs-CZ" dirty="0" smtClean="0"/>
              <a:t>jaro 2014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Interakce toxické látky a živého organismu</a:t>
            </a:r>
            <a:endParaRPr lang="cs-CZ" dirty="0"/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625" t="13542" r="20313" b="11719"/>
          <a:stretch>
            <a:fillRect/>
          </a:stretch>
        </p:blipFill>
        <p:spPr bwMode="auto">
          <a:xfrm>
            <a:off x="1979613" y="908050"/>
            <a:ext cx="6945312" cy="594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Přístupy ekotoxikologie</a:t>
            </a:r>
            <a:endParaRPr lang="cs-CZ" dirty="0"/>
          </a:p>
        </p:txBody>
      </p:sp>
      <p:sp>
        <p:nvSpPr>
          <p:cNvPr id="18435" name="Zástupný symbol pro obsah 3"/>
          <p:cNvSpPr>
            <a:spLocks noGrp="1"/>
          </p:cNvSpPr>
          <p:nvPr>
            <p:ph idx="1"/>
          </p:nvPr>
        </p:nvSpPr>
        <p:spPr>
          <a:xfrm>
            <a:off x="250825" y="1052513"/>
            <a:ext cx="8642350" cy="5256212"/>
          </a:xfrm>
        </p:spPr>
        <p:txBody>
          <a:bodyPr/>
          <a:lstStyle/>
          <a:p>
            <a:r>
              <a:rPr lang="cs-CZ" b="1" smtClean="0"/>
              <a:t>Prospektivní přístup: </a:t>
            </a:r>
            <a:r>
              <a:rPr lang="cs-CZ" smtClean="0"/>
              <a:t>laboratorní studie efektů „nových“ chemikálií a směsí, studie v simulovaných mikro/mezo ekosystémech, předpovědi efektů v ekosystémech …</a:t>
            </a:r>
          </a:p>
          <a:p>
            <a:r>
              <a:rPr lang="cs-CZ" smtClean="0"/>
              <a:t>Klasické zjištění koncentrace, která vyvolává efekt – testy toxicity</a:t>
            </a:r>
          </a:p>
          <a:p>
            <a:r>
              <a:rPr lang="cs-CZ" b="1" smtClean="0"/>
              <a:t>výsledek NOEC, LOEC, EC10, EC50, LC50 …. </a:t>
            </a:r>
            <a:r>
              <a:rPr lang="cs-CZ" b="1" smtClean="0">
                <a:sym typeface="Wingdings" pitchFamily="2" charset="2"/>
              </a:rPr>
              <a:t> PNEC</a:t>
            </a:r>
            <a:endParaRPr lang="cs-CZ" b="1" smtClean="0"/>
          </a:p>
          <a:p>
            <a:endParaRPr lang="cs-CZ" smtClean="0"/>
          </a:p>
        </p:txBody>
      </p:sp>
      <p:pic>
        <p:nvPicPr>
          <p:cNvPr id="18436" name="Picture 6" descr="AcuteToxScheme_RM"/>
          <p:cNvPicPr>
            <a:picLocks noChangeAspect="1" noChangeArrowheads="1"/>
          </p:cNvPicPr>
          <p:nvPr/>
        </p:nvPicPr>
        <p:blipFill>
          <a:blip r:embed="rId2" cstate="print"/>
          <a:srcRect t="23474" b="6259"/>
          <a:stretch>
            <a:fillRect/>
          </a:stretch>
        </p:blipFill>
        <p:spPr bwMode="auto">
          <a:xfrm>
            <a:off x="0" y="2924175"/>
            <a:ext cx="3384550" cy="206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7525" y="3573463"/>
            <a:ext cx="4814888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Šipka doprava 6"/>
          <p:cNvSpPr/>
          <p:nvPr/>
        </p:nvSpPr>
        <p:spPr>
          <a:xfrm rot="1806101">
            <a:off x="3319463" y="4497388"/>
            <a:ext cx="1236662" cy="504825"/>
          </a:xfrm>
          <a:prstGeom prst="rightArrow">
            <a:avLst>
              <a:gd name="adj1" fmla="val 50000"/>
              <a:gd name="adj2" fmla="val 823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Přístupy ekotoxikologie</a:t>
            </a:r>
            <a:endParaRPr lang="cs-CZ" dirty="0"/>
          </a:p>
        </p:txBody>
      </p:sp>
      <p:sp>
        <p:nvSpPr>
          <p:cNvPr id="19459" name="Zástupný symbol pro obsah 2"/>
          <p:cNvSpPr>
            <a:spLocks noGrp="1"/>
          </p:cNvSpPr>
          <p:nvPr>
            <p:ph idx="1"/>
          </p:nvPr>
        </p:nvSpPr>
        <p:spPr>
          <a:xfrm>
            <a:off x="250825" y="1052513"/>
            <a:ext cx="8642350" cy="5256212"/>
          </a:xfrm>
        </p:spPr>
        <p:txBody>
          <a:bodyPr/>
          <a:lstStyle/>
          <a:p>
            <a:r>
              <a:rPr lang="cs-CZ" b="1" smtClean="0"/>
              <a:t>Retrospektivní přístup: </a:t>
            </a:r>
            <a:r>
              <a:rPr lang="cs-CZ" smtClean="0"/>
              <a:t>studie reálných ekosystémů, studie poškození v minulosti, odhady pro budoucnost, srovnání poškozený/zdravý …</a:t>
            </a:r>
          </a:p>
          <a:p>
            <a:endParaRPr lang="cs-CZ" smtClean="0"/>
          </a:p>
        </p:txBody>
      </p:sp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7875" y="2205038"/>
            <a:ext cx="6288088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Mikroorganismy (připomenutí)</a:t>
            </a:r>
            <a:endParaRPr lang="cs-CZ" dirty="0"/>
          </a:p>
        </p:txBody>
      </p:sp>
      <p:pic>
        <p:nvPicPr>
          <p:cNvPr id="9218" name="Picture 2" descr="http://www.geek.com/wp-content/uploads/2013/10/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3933056"/>
            <a:ext cx="2857500" cy="2143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Kolik je v prostředí mikroorganismů?</a:t>
            </a:r>
            <a:endParaRPr lang="cs-CZ" dirty="0"/>
          </a:p>
        </p:txBody>
      </p:sp>
      <p:sp>
        <p:nvSpPr>
          <p:cNvPr id="112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25538"/>
            <a:ext cx="8713787" cy="5256212"/>
          </a:xfrm>
        </p:spPr>
        <p:txBody>
          <a:bodyPr/>
          <a:lstStyle/>
          <a:p>
            <a:pPr marL="179388" indent="-179388" eaLnBrk="1" hangingPunct="1"/>
            <a:r>
              <a:rPr lang="cs-CZ" sz="2200" dirty="0" smtClean="0"/>
              <a:t>Biodiverzita mikroorganismů je mnohem větší než jsme se původně domnívali</a:t>
            </a:r>
          </a:p>
          <a:p>
            <a:pPr marL="179388" indent="-179388" eaLnBrk="1" hangingPunct="1"/>
            <a:r>
              <a:rPr lang="cs-CZ" sz="2200" dirty="0" err="1" smtClean="0"/>
              <a:t>Venter</a:t>
            </a:r>
            <a:r>
              <a:rPr lang="cs-CZ" sz="2200" dirty="0" smtClean="0"/>
              <a:t> et al. </a:t>
            </a:r>
            <a:r>
              <a:rPr lang="en-US" sz="2200" smtClean="0"/>
              <a:t>2004</a:t>
            </a:r>
            <a:r>
              <a:rPr lang="cs-CZ" sz="2200" dirty="0" smtClean="0"/>
              <a:t>, Science:</a:t>
            </a:r>
          </a:p>
          <a:p>
            <a:pPr marL="579438" lvl="1" indent="-179388" eaLnBrk="1" hangingPunct="1"/>
            <a:r>
              <a:rPr lang="en-US" dirty="0" smtClean="0"/>
              <a:t>DNA </a:t>
            </a:r>
            <a:r>
              <a:rPr lang="cs-CZ" dirty="0" smtClean="0"/>
              <a:t>z </a:t>
            </a:r>
            <a:r>
              <a:rPr lang="en-US" dirty="0" err="1" smtClean="0"/>
              <a:t>Sargas</a:t>
            </a:r>
            <a:r>
              <a:rPr lang="cs-CZ" dirty="0" err="1" smtClean="0"/>
              <a:t>ového</a:t>
            </a:r>
            <a:r>
              <a:rPr lang="cs-CZ" dirty="0" smtClean="0"/>
              <a:t> moře – </a:t>
            </a:r>
            <a:r>
              <a:rPr lang="en-US" dirty="0" smtClean="0"/>
              <a:t>1</a:t>
            </a:r>
            <a:r>
              <a:rPr lang="cs-CZ" dirty="0" smtClean="0"/>
              <a:t>,</a:t>
            </a:r>
            <a:r>
              <a:rPr lang="en-US" dirty="0" smtClean="0"/>
              <a:t>2 mil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smtClean="0"/>
              <a:t>nových genů a </a:t>
            </a:r>
            <a:r>
              <a:rPr lang="en-US" dirty="0" smtClean="0"/>
              <a:t>evidence 148</a:t>
            </a:r>
            <a:r>
              <a:rPr lang="cs-CZ" dirty="0" smtClean="0"/>
              <a:t> nových druhů</a:t>
            </a:r>
          </a:p>
          <a:p>
            <a:pPr marL="179388" indent="-179388" eaLnBrk="1" hangingPunct="1"/>
            <a:r>
              <a:rPr lang="cs-CZ" sz="2200" dirty="0" smtClean="0"/>
              <a:t>Tyto objevy pokračují smělými plány na genetickou „inventuru“ celé planety</a:t>
            </a:r>
          </a:p>
          <a:p>
            <a:pPr marL="179388" indent="-179388" eaLnBrk="1" hangingPunct="1"/>
            <a:r>
              <a:rPr lang="cs-CZ" sz="2200" dirty="0" smtClean="0"/>
              <a:t>GENOMICS: měří úplný genetický kód organismu pomocí </a:t>
            </a:r>
            <a:r>
              <a:rPr lang="cs-CZ" sz="2200" dirty="0" err="1" smtClean="0"/>
              <a:t>vysokoúčinného</a:t>
            </a:r>
            <a:r>
              <a:rPr lang="cs-CZ" sz="2200" dirty="0" smtClean="0"/>
              <a:t> </a:t>
            </a:r>
            <a:r>
              <a:rPr lang="cs-CZ" sz="2200" dirty="0" err="1" smtClean="0"/>
              <a:t>sekvenování</a:t>
            </a:r>
            <a:r>
              <a:rPr lang="cs-CZ" sz="2200" dirty="0" smtClean="0"/>
              <a:t> párů </a:t>
            </a:r>
            <a:r>
              <a:rPr lang="cs-CZ" sz="2200" dirty="0" err="1" smtClean="0"/>
              <a:t>bazí</a:t>
            </a:r>
            <a:r>
              <a:rPr lang="cs-CZ" sz="2200" dirty="0" smtClean="0"/>
              <a:t> jeho DNA </a:t>
            </a:r>
            <a:br>
              <a:rPr lang="cs-CZ" sz="2200" dirty="0" smtClean="0"/>
            </a:br>
            <a:r>
              <a:rPr lang="cs-CZ" sz="2200" dirty="0" smtClean="0">
                <a:solidFill>
                  <a:srgbClr val="00B0F0"/>
                </a:solidFill>
              </a:rPr>
              <a:t>(např. člověk 3 x 10</a:t>
            </a:r>
            <a:r>
              <a:rPr lang="cs-CZ" sz="2200" baseline="30000" dirty="0" smtClean="0">
                <a:solidFill>
                  <a:srgbClr val="00B0F0"/>
                </a:solidFill>
              </a:rPr>
              <a:t>9</a:t>
            </a:r>
            <a:r>
              <a:rPr lang="cs-CZ" sz="2200" dirty="0" smtClean="0">
                <a:solidFill>
                  <a:srgbClr val="00B0F0"/>
                </a:solidFill>
              </a:rPr>
              <a:t> </a:t>
            </a:r>
            <a:r>
              <a:rPr lang="cs-CZ" sz="2200" dirty="0" err="1" smtClean="0">
                <a:solidFill>
                  <a:srgbClr val="00B0F0"/>
                </a:solidFill>
              </a:rPr>
              <a:t>bp</a:t>
            </a:r>
            <a:r>
              <a:rPr lang="cs-CZ" sz="2200" dirty="0" smtClean="0">
                <a:solidFill>
                  <a:srgbClr val="00B0F0"/>
                </a:solidFill>
              </a:rPr>
              <a:t>)</a:t>
            </a:r>
          </a:p>
          <a:p>
            <a:pPr marL="179388" indent="-179388" eaLnBrk="1" hangingPunct="1"/>
            <a:r>
              <a:rPr lang="cs-CZ" sz="2200" dirty="0" smtClean="0">
                <a:solidFill>
                  <a:srgbClr val="6600FF"/>
                </a:solidFill>
              </a:rPr>
              <a:t>METAGENOMICS:</a:t>
            </a:r>
            <a:r>
              <a:rPr lang="cs-CZ" sz="2200" dirty="0" smtClean="0"/>
              <a:t> měří kód pro celé společenstvo určitého prostředí </a:t>
            </a:r>
            <a:br>
              <a:rPr lang="cs-CZ" sz="2200" dirty="0" smtClean="0"/>
            </a:br>
            <a:r>
              <a:rPr lang="cs-CZ" sz="2200" dirty="0" smtClean="0">
                <a:solidFill>
                  <a:srgbClr val="FF0000"/>
                </a:solidFill>
              </a:rPr>
              <a:t>(např. u půdy se v 1 g odhaduje 10</a:t>
            </a:r>
            <a:r>
              <a:rPr lang="cs-CZ" sz="2200" baseline="30000" dirty="0" smtClean="0">
                <a:solidFill>
                  <a:srgbClr val="FF0000"/>
                </a:solidFill>
              </a:rPr>
              <a:t>12</a:t>
            </a:r>
            <a:r>
              <a:rPr lang="cs-CZ" sz="2200" dirty="0" smtClean="0">
                <a:solidFill>
                  <a:srgbClr val="FF0000"/>
                </a:solidFill>
              </a:rPr>
              <a:t> </a:t>
            </a:r>
            <a:r>
              <a:rPr lang="cs-CZ" sz="2200" dirty="0" err="1" smtClean="0">
                <a:solidFill>
                  <a:srgbClr val="FF0000"/>
                </a:solidFill>
              </a:rPr>
              <a:t>bp</a:t>
            </a:r>
            <a:r>
              <a:rPr lang="cs-CZ" sz="2200" dirty="0" smtClean="0">
                <a:solidFill>
                  <a:srgbClr val="FF0000"/>
                </a:solidFill>
              </a:rPr>
              <a:t>!! x moře cca 6 x 10</a:t>
            </a:r>
            <a:r>
              <a:rPr lang="cs-CZ" sz="2200" baseline="30000" dirty="0" smtClean="0">
                <a:solidFill>
                  <a:srgbClr val="FF0000"/>
                </a:solidFill>
              </a:rPr>
              <a:t>9</a:t>
            </a:r>
            <a:r>
              <a:rPr lang="cs-CZ" sz="2200" dirty="0" smtClean="0">
                <a:solidFill>
                  <a:srgbClr val="FF0000"/>
                </a:solidFill>
              </a:rPr>
              <a:t> </a:t>
            </a:r>
            <a:r>
              <a:rPr lang="cs-CZ" sz="2200" dirty="0" err="1" smtClean="0">
                <a:solidFill>
                  <a:srgbClr val="FF0000"/>
                </a:solidFill>
              </a:rPr>
              <a:t>bp</a:t>
            </a:r>
            <a:r>
              <a:rPr lang="cs-CZ" sz="2200" dirty="0" smtClean="0">
                <a:solidFill>
                  <a:srgbClr val="FF0000"/>
                </a:solidFill>
              </a:rPr>
              <a:t>) </a:t>
            </a:r>
          </a:p>
        </p:txBody>
      </p:sp>
      <p:pic>
        <p:nvPicPr>
          <p:cNvPr id="1127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9338" y="1557338"/>
            <a:ext cx="79692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963" y="1557338"/>
            <a:ext cx="3159125" cy="160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2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2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Kolik je v prostředí mikroorganismů?</a:t>
            </a:r>
            <a:endParaRPr lang="cs-CZ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140200" y="6092825"/>
            <a:ext cx="4679950" cy="5048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dirty="0" smtClean="0">
                <a:hlinkClick r:id="rId2"/>
              </a:rPr>
              <a:t>http://www.</a:t>
            </a:r>
            <a:r>
              <a:rPr lang="cs-CZ" dirty="0" err="1" smtClean="0">
                <a:hlinkClick r:id="rId2"/>
              </a:rPr>
              <a:t>terragenome.org</a:t>
            </a:r>
            <a:r>
              <a:rPr lang="cs-CZ" dirty="0" smtClean="0"/>
              <a:t> </a:t>
            </a:r>
          </a:p>
        </p:txBody>
      </p:sp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2997200"/>
            <a:ext cx="7442200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3213100"/>
            <a:ext cx="2773363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7" descr="Front cover of Nature Reviews Microbiolog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1052513"/>
            <a:ext cx="1727200" cy="226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číslo snímku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524625"/>
            <a:ext cx="1809750" cy="333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/>
              <a:t>Snímek </a:t>
            </a:r>
            <a:fld id="{236DB084-4819-4508-A029-99FB0A7197A7}" type="slidenum">
              <a:rPr lang="cs-CZ"/>
              <a:pPr/>
              <a:t>16</a:t>
            </a:fld>
            <a:endParaRPr lang="cs-CZ"/>
          </a:p>
        </p:txBody>
      </p:sp>
      <p:sp>
        <p:nvSpPr>
          <p:cNvPr id="7731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Kolik je v prostředí mikroorganismů?</a:t>
            </a:r>
            <a:endParaRPr lang="en-US" dirty="0"/>
          </a:p>
        </p:txBody>
      </p:sp>
      <p:pic>
        <p:nvPicPr>
          <p:cNvPr id="23556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25738"/>
            <a:ext cx="9144000" cy="413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1075"/>
            <a:ext cx="7143750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1125538"/>
            <a:ext cx="254635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850" y="0"/>
            <a:ext cx="183515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773238"/>
            <a:ext cx="5688012" cy="47529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b="1" smtClean="0">
                <a:solidFill>
                  <a:srgbClr val="6600FF"/>
                </a:solidFill>
              </a:rPr>
              <a:t>Metagenom půdy</a:t>
            </a:r>
          </a:p>
          <a:p>
            <a:pPr eaLnBrk="1" hangingPunct="1"/>
            <a:r>
              <a:rPr lang="cs-CZ" smtClean="0"/>
              <a:t>Leonardo da Vinci: „O nebesích víme více než o půdě pod našima nohama“</a:t>
            </a:r>
          </a:p>
          <a:p>
            <a:pPr eaLnBrk="1" hangingPunct="1"/>
            <a:r>
              <a:rPr lang="cs-CZ" smtClean="0"/>
              <a:t>Do nedávna byli vědci odkázáni pouze na </a:t>
            </a:r>
            <a:r>
              <a:rPr lang="cs-CZ" u="sng" smtClean="0"/>
              <a:t>izolační a kultivační techniky </a:t>
            </a:r>
            <a:r>
              <a:rPr lang="cs-CZ" smtClean="0"/>
              <a:t>a o mikrobiálním světě vody, půdy a sedimentů se dovídali jen cca </a:t>
            </a:r>
            <a:r>
              <a:rPr lang="cs-CZ" u="sng" smtClean="0"/>
              <a:t>0,1 - 1 % informace</a:t>
            </a:r>
          </a:p>
          <a:p>
            <a:pPr eaLnBrk="1" hangingPunct="1"/>
            <a:r>
              <a:rPr lang="cs-CZ" smtClean="0"/>
              <a:t>S rozvojem molekulární biologie lze tento „skrytý vesmír“ poznat celý – nicméně ne jako „druhy“ ale jako celek – genom, metagenom</a:t>
            </a:r>
          </a:p>
          <a:p>
            <a:pPr eaLnBrk="1" hangingPunct="1"/>
            <a:r>
              <a:rPr lang="cs-CZ" u="sng" smtClean="0"/>
              <a:t>obrovský potenciál </a:t>
            </a:r>
            <a:r>
              <a:rPr lang="cs-CZ" smtClean="0"/>
              <a:t>např. objevy nových léčiv, degradátorů polutantů, biotechnologie …</a:t>
            </a:r>
          </a:p>
        </p:txBody>
      </p:sp>
      <p:pic>
        <p:nvPicPr>
          <p:cNvPr id="2457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5363" y="2205038"/>
            <a:ext cx="306863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2825" y="4365625"/>
            <a:ext cx="304958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1238" y="2781300"/>
            <a:ext cx="3051175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3638" y="908050"/>
            <a:ext cx="6708775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Kolik je v prostředí mikroorganismů?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číslo snímku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524625"/>
            <a:ext cx="1809750" cy="333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cs-CZ"/>
              <a:t>Snímek </a:t>
            </a:r>
            <a:fld id="{6FAD9F66-70E8-4739-9D2C-B0F100178DBB}" type="slidenum">
              <a:rPr lang="cs-CZ"/>
              <a:pPr/>
              <a:t>18</a:t>
            </a:fld>
            <a:endParaRPr lang="cs-CZ"/>
          </a:p>
        </p:txBody>
      </p:sp>
      <p:sp>
        <p:nvSpPr>
          <p:cNvPr id="7598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Kolik je v prostředí mikroorganismů?</a:t>
            </a:r>
            <a:endParaRPr lang="en-US" dirty="0"/>
          </a:p>
        </p:txBody>
      </p:sp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896938"/>
            <a:ext cx="3922712" cy="596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981075"/>
            <a:ext cx="3925887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6013" y="1844675"/>
            <a:ext cx="28194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8888" y="2082800"/>
            <a:ext cx="2808287" cy="477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Volný tvar 9"/>
          <p:cNvSpPr/>
          <p:nvPr/>
        </p:nvSpPr>
        <p:spPr>
          <a:xfrm>
            <a:off x="1260475" y="5541963"/>
            <a:ext cx="2776538" cy="1293812"/>
          </a:xfrm>
          <a:custGeom>
            <a:avLst/>
            <a:gdLst>
              <a:gd name="connsiteX0" fmla="*/ 892097 w 2776653"/>
              <a:gd name="connsiteY0" fmla="*/ 189571 h 1293542"/>
              <a:gd name="connsiteX1" fmla="*/ 970156 w 2776653"/>
              <a:gd name="connsiteY1" fmla="*/ 0 h 1293542"/>
              <a:gd name="connsiteX2" fmla="*/ 2776653 w 2776653"/>
              <a:gd name="connsiteY2" fmla="*/ 22303 h 1293542"/>
              <a:gd name="connsiteX3" fmla="*/ 2720897 w 2776653"/>
              <a:gd name="connsiteY3" fmla="*/ 1293542 h 1293542"/>
              <a:gd name="connsiteX4" fmla="*/ 0 w 2776653"/>
              <a:gd name="connsiteY4" fmla="*/ 1282390 h 1293542"/>
              <a:gd name="connsiteX5" fmla="*/ 0 w 2776653"/>
              <a:gd name="connsiteY5" fmla="*/ 245327 h 1293542"/>
              <a:gd name="connsiteX6" fmla="*/ 892097 w 2776653"/>
              <a:gd name="connsiteY6" fmla="*/ 189571 h 129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76653" h="1293542">
                <a:moveTo>
                  <a:pt x="892097" y="189571"/>
                </a:moveTo>
                <a:lnTo>
                  <a:pt x="970156" y="0"/>
                </a:lnTo>
                <a:lnTo>
                  <a:pt x="2776653" y="22303"/>
                </a:lnTo>
                <a:lnTo>
                  <a:pt x="2720897" y="1293542"/>
                </a:lnTo>
                <a:lnTo>
                  <a:pt x="0" y="1282390"/>
                </a:lnTo>
                <a:lnTo>
                  <a:pt x="0" y="245327"/>
                </a:lnTo>
                <a:lnTo>
                  <a:pt x="892097" y="189571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Co jsou </a:t>
            </a:r>
            <a:r>
              <a:rPr lang="cs-CZ" dirty="0" smtClean="0"/>
              <a:t>mikroorganismy?</a:t>
            </a:r>
            <a:endParaRPr lang="cs-CZ" dirty="0"/>
          </a:p>
        </p:txBody>
      </p:sp>
      <p:sp>
        <p:nvSpPr>
          <p:cNvPr id="26627" name="Rectangle 4"/>
          <p:cNvSpPr>
            <a:spLocks noGrp="1" noChangeArrowheads="1"/>
          </p:cNvSpPr>
          <p:nvPr>
            <p:ph idx="1"/>
          </p:nvPr>
        </p:nvSpPr>
        <p:spPr>
          <a:xfrm>
            <a:off x="250825" y="1052513"/>
            <a:ext cx="8642350" cy="5256212"/>
          </a:xfrm>
        </p:spPr>
        <p:txBody>
          <a:bodyPr/>
          <a:lstStyle/>
          <a:p>
            <a:pPr eaLnBrk="1" hangingPunct="1"/>
            <a:r>
              <a:rPr lang="cs-CZ" smtClean="0"/>
              <a:t>nejstarší obyvatelé planety</a:t>
            </a:r>
          </a:p>
          <a:p>
            <a:pPr eaLnBrk="1" hangingPunct="1"/>
            <a:r>
              <a:rPr lang="cs-CZ" smtClean="0"/>
              <a:t>podstatně měnili globální charakter planety</a:t>
            </a:r>
          </a:p>
          <a:p>
            <a:pPr eaLnBrk="1" hangingPunct="1"/>
            <a:endParaRPr lang="cs-CZ" smtClean="0"/>
          </a:p>
          <a:p>
            <a:pPr eaLnBrk="1" hangingPunct="1"/>
            <a:endParaRPr lang="cs-CZ" smtClean="0"/>
          </a:p>
        </p:txBody>
      </p:sp>
      <p:sp>
        <p:nvSpPr>
          <p:cNvPr id="26628" name="Text Box 2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pic>
        <p:nvPicPr>
          <p:cNvPr id="26629" name="Picture 6" descr="Evolution-diagram_op_800x4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916113"/>
            <a:ext cx="8461375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2400" dirty="0" smtClean="0"/>
              <a:t>Bi6420: Ekotoxikologie mikroorganismů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Část 1: Úvod</a:t>
            </a:r>
            <a:endParaRPr lang="cs-CZ" dirty="0"/>
          </a:p>
        </p:txBody>
      </p:sp>
      <p:sp>
        <p:nvSpPr>
          <p:cNvPr id="9219" name="Podnadpis 2"/>
          <p:cNvSpPr>
            <a:spLocks noGrp="1"/>
          </p:cNvSpPr>
          <p:nvPr>
            <p:ph type="subTitle" idx="1"/>
          </p:nvPr>
        </p:nvSpPr>
        <p:spPr>
          <a:xfrm>
            <a:off x="1371600" y="3716338"/>
            <a:ext cx="6400800" cy="1922462"/>
          </a:xfrm>
        </p:spPr>
        <p:txBody>
          <a:bodyPr/>
          <a:lstStyle/>
          <a:p>
            <a:r>
              <a:rPr lang="cs-CZ" sz="2000" smtClean="0"/>
              <a:t>O čem je ekotoxikologie</a:t>
            </a:r>
          </a:p>
          <a:p>
            <a:r>
              <a:rPr lang="cs-CZ" sz="2000" smtClean="0"/>
              <a:t>Mikroorganismy (připomenutí)</a:t>
            </a:r>
          </a:p>
          <a:p>
            <a:r>
              <a:rPr lang="cs-CZ" sz="2000" smtClean="0"/>
              <a:t>Mikroorganismy v ŽP</a:t>
            </a:r>
          </a:p>
          <a:p>
            <a:r>
              <a:rPr lang="cs-CZ" sz="2000" smtClean="0"/>
              <a:t>Ekotoxikologie MO jako obor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Mikroorganismům patří naše historie </a:t>
            </a:r>
            <a:endParaRPr lang="en-US"/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>
            <p:ph idx="1"/>
          </p:nvPr>
        </p:nvGraphicFramePr>
        <p:xfrm>
          <a:off x="250825" y="981075"/>
          <a:ext cx="8629650" cy="5368925"/>
        </p:xfrm>
        <a:graphic>
          <a:graphicData uri="http://schemas.openxmlformats.org/presentationml/2006/ole">
            <p:oleObj spid="_x0000_s1026" name="Document" r:id="rId3" imgW="6305858" imgH="3922767" progId="Word.Document.8">
              <p:embed/>
            </p:oleObj>
          </a:graphicData>
        </a:graphic>
      </p:graphicFrame>
      <p:pic>
        <p:nvPicPr>
          <p:cNvPr id="1028" name="Picture 8" descr=" 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08913" y="1916113"/>
            <a:ext cx="9525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9" descr="Soubor:Paramecium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85113" y="3933825"/>
            <a:ext cx="936625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Evoluce mikroorganismů</a:t>
            </a:r>
          </a:p>
        </p:txBody>
      </p:sp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250825" y="1052513"/>
            <a:ext cx="8642350" cy="498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41325" indent="-441325">
              <a:spcAft>
                <a:spcPts val="1200"/>
              </a:spcAft>
              <a:buFontTx/>
              <a:buChar char="•"/>
            </a:pPr>
            <a:r>
              <a:rPr lang="cs-CZ" sz="2400" b="0"/>
              <a:t>existují už 3,5 miliard let (pro srovnání: vícebuněčné organismy „jen“ 0,6 mld let)</a:t>
            </a:r>
          </a:p>
          <a:p>
            <a:pPr marL="441325" indent="-441325">
              <a:spcAft>
                <a:spcPts val="1200"/>
              </a:spcAft>
              <a:buFontTx/>
              <a:buChar char="•"/>
            </a:pPr>
            <a:r>
              <a:rPr lang="cs-CZ" sz="2400" b="0"/>
              <a:t>evoluce všech základních biochemických mechanismů byla „složitější“ (tím pádem i delší) než evoluce všech forem života, jak je známe dnes</a:t>
            </a:r>
            <a:endParaRPr lang="cs-CZ" sz="2400" b="0" baseline="-25000"/>
          </a:p>
          <a:p>
            <a:pPr marL="441325" indent="-441325" algn="just">
              <a:spcAft>
                <a:spcPts val="1200"/>
              </a:spcAft>
              <a:buFontTx/>
              <a:buChar char="•"/>
            </a:pPr>
            <a:r>
              <a:rPr lang="cs-CZ" sz="2400" b="0"/>
              <a:t>ještě před rozštěpením na další větve již muselo existovat:</a:t>
            </a:r>
          </a:p>
          <a:p>
            <a:pPr marL="1249363" lvl="2" indent="-350838" algn="just">
              <a:buFontTx/>
              <a:buChar char="•"/>
            </a:pPr>
            <a:r>
              <a:rPr lang="cs-CZ" sz="1800" b="0">
                <a:solidFill>
                  <a:srgbClr val="6600FF"/>
                </a:solidFill>
              </a:rPr>
              <a:t>DNA - nese dědičnou informaci (je stabilnější)</a:t>
            </a:r>
          </a:p>
          <a:p>
            <a:pPr marL="1249363" lvl="2" indent="-350838" algn="just">
              <a:buFontTx/>
              <a:buChar char="•"/>
            </a:pPr>
            <a:r>
              <a:rPr lang="cs-CZ" sz="1800" b="0">
                <a:solidFill>
                  <a:srgbClr val="6600FF"/>
                </a:solidFill>
              </a:rPr>
              <a:t>RNA – přenos informace z DNA do bílkoviny</a:t>
            </a:r>
          </a:p>
          <a:p>
            <a:pPr marL="1249363" lvl="2" indent="-350838" algn="just">
              <a:buFontTx/>
              <a:buChar char="•"/>
            </a:pPr>
            <a:r>
              <a:rPr lang="cs-CZ" sz="1800" b="0">
                <a:solidFill>
                  <a:srgbClr val="6600FF"/>
                </a:solidFill>
              </a:rPr>
              <a:t>ATP - nosič energie</a:t>
            </a:r>
          </a:p>
          <a:p>
            <a:pPr marL="1249363" lvl="2" indent="-350838" algn="just">
              <a:buFontTx/>
              <a:buChar char="•"/>
            </a:pPr>
            <a:r>
              <a:rPr lang="cs-CZ" sz="1800" b="0">
                <a:solidFill>
                  <a:srgbClr val="6600FF"/>
                </a:solidFill>
              </a:rPr>
              <a:t>H</a:t>
            </a:r>
            <a:r>
              <a:rPr lang="cs-CZ" sz="1800" b="0" baseline="30000">
                <a:solidFill>
                  <a:srgbClr val="6600FF"/>
                </a:solidFill>
              </a:rPr>
              <a:t>+</a:t>
            </a:r>
            <a:r>
              <a:rPr lang="cs-CZ" sz="1800" b="0">
                <a:solidFill>
                  <a:srgbClr val="6600FF"/>
                </a:solidFill>
              </a:rPr>
              <a:t> transportní systémy – z potenciálu H</a:t>
            </a:r>
            <a:r>
              <a:rPr lang="cs-CZ" sz="1800" b="0" baseline="30000">
                <a:solidFill>
                  <a:srgbClr val="6600FF"/>
                </a:solidFill>
              </a:rPr>
              <a:t>+</a:t>
            </a:r>
            <a:r>
              <a:rPr lang="cs-CZ" sz="1800" b="0">
                <a:solidFill>
                  <a:srgbClr val="6600FF"/>
                </a:solidFill>
              </a:rPr>
              <a:t> chemická energie</a:t>
            </a:r>
          </a:p>
          <a:p>
            <a:pPr marL="1249363" lvl="2" indent="-350838" algn="just">
              <a:buFontTx/>
              <a:buChar char="•"/>
            </a:pPr>
            <a:r>
              <a:rPr lang="cs-CZ" sz="1800" b="0">
                <a:solidFill>
                  <a:srgbClr val="6600FF"/>
                </a:solidFill>
              </a:rPr>
              <a:t>glykolýza – „neefektivní“ zisk energie z chemických látek</a:t>
            </a:r>
          </a:p>
          <a:p>
            <a:pPr marL="1249363" lvl="2" indent="-350838" algn="just">
              <a:buFontTx/>
              <a:buChar char="•"/>
            </a:pPr>
            <a:r>
              <a:rPr lang="cs-CZ" sz="1800" b="0">
                <a:solidFill>
                  <a:srgbClr val="6600FF"/>
                </a:solidFill>
              </a:rPr>
              <a:t>cyklus trikarboxylové kyseliny – dokonalé využití energie org. látek</a:t>
            </a:r>
          </a:p>
          <a:p>
            <a:pPr marL="1249363" lvl="2" indent="-350838" algn="just">
              <a:buFontTx/>
              <a:buChar char="•"/>
            </a:pPr>
            <a:r>
              <a:rPr lang="cs-CZ" sz="1800" b="0">
                <a:solidFill>
                  <a:srgbClr val="6600FF"/>
                </a:solidFill>
              </a:rPr>
              <a:t>fotosyntéza - fotoautotrofie</a:t>
            </a:r>
          </a:p>
          <a:p>
            <a:pPr marL="1249363" lvl="2" indent="-350838" algn="just">
              <a:buFontTx/>
              <a:buChar char="•"/>
            </a:pPr>
            <a:r>
              <a:rPr lang="cs-CZ" sz="1800" b="0">
                <a:solidFill>
                  <a:srgbClr val="6600FF"/>
                </a:solidFill>
              </a:rPr>
              <a:t>Calvinův cyklus - fixace CO</a:t>
            </a:r>
            <a:r>
              <a:rPr lang="cs-CZ" sz="1800" b="0" baseline="-25000">
                <a:solidFill>
                  <a:srgbClr val="6600FF"/>
                </a:solidFill>
              </a:rPr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Fyziologická evoluce</a:t>
            </a:r>
          </a:p>
        </p:txBody>
      </p:sp>
      <p:sp>
        <p:nvSpPr>
          <p:cNvPr id="2052" name="Text Box 2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2053" name="Text Box 3"/>
          <p:cNvSpPr txBox="1">
            <a:spLocks noChangeArrowheads="1"/>
          </p:cNvSpPr>
          <p:nvPr/>
        </p:nvSpPr>
        <p:spPr bwMode="auto">
          <a:xfrm>
            <a:off x="1219200" y="981075"/>
            <a:ext cx="7529513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b="0"/>
              <a:t>- metanogenní archaebakterie</a:t>
            </a:r>
          </a:p>
          <a:p>
            <a:pPr algn="just"/>
            <a:endParaRPr lang="cs-CZ" b="0"/>
          </a:p>
          <a:p>
            <a:pPr algn="just"/>
            <a:r>
              <a:rPr lang="cs-CZ" b="0"/>
              <a:t>- glykolýza, kvašení</a:t>
            </a:r>
          </a:p>
          <a:p>
            <a:pPr algn="just"/>
            <a:endParaRPr lang="cs-CZ" b="0"/>
          </a:p>
          <a:p>
            <a:pPr algn="just"/>
            <a:r>
              <a:rPr lang="cs-CZ" b="0"/>
              <a:t>- anaerobní respirace využívající S a produkující H</a:t>
            </a:r>
            <a:r>
              <a:rPr lang="cs-CZ" b="0" baseline="-25000"/>
              <a:t>2</a:t>
            </a:r>
            <a:r>
              <a:rPr lang="cs-CZ" b="0"/>
              <a:t>S</a:t>
            </a:r>
          </a:p>
          <a:p>
            <a:pPr algn="just"/>
            <a:endParaRPr lang="cs-CZ" b="0"/>
          </a:p>
          <a:p>
            <a:pPr algn="just"/>
            <a:r>
              <a:rPr lang="cs-CZ" b="0"/>
              <a:t>- fotosyntéza - fotosystém II</a:t>
            </a:r>
          </a:p>
          <a:p>
            <a:pPr algn="just"/>
            <a:endParaRPr lang="cs-CZ" b="0"/>
          </a:p>
          <a:p>
            <a:pPr algn="just"/>
            <a:r>
              <a:rPr lang="cs-CZ" b="0"/>
              <a:t>- sinice - fotosyntéza - fotosystém I</a:t>
            </a:r>
          </a:p>
          <a:p>
            <a:pPr algn="just"/>
            <a:endParaRPr lang="cs-CZ" b="0"/>
          </a:p>
          <a:p>
            <a:pPr algn="just"/>
            <a:r>
              <a:rPr lang="cs-CZ" b="0"/>
              <a:t>- fotosyntéza s vodou jako donorem elektronů (cca 2 - 2,5 mld let)</a:t>
            </a:r>
          </a:p>
          <a:p>
            <a:pPr algn="just"/>
            <a:endParaRPr lang="cs-CZ" b="0"/>
          </a:p>
          <a:p>
            <a:pPr algn="just"/>
            <a:r>
              <a:rPr lang="cs-CZ" b="0"/>
              <a:t>- O</a:t>
            </a:r>
            <a:r>
              <a:rPr lang="cs-CZ" b="0" baseline="-25000"/>
              <a:t>2</a:t>
            </a:r>
            <a:r>
              <a:rPr lang="cs-CZ" b="0"/>
              <a:t> je stále toxický pro většinu bakterií</a:t>
            </a:r>
          </a:p>
          <a:p>
            <a:pPr algn="just"/>
            <a:endParaRPr lang="cs-CZ" b="0"/>
          </a:p>
          <a:p>
            <a:pPr algn="just"/>
            <a:r>
              <a:rPr lang="cs-CZ" b="0"/>
              <a:t>- vznik kyslíkové atmosféry =</a:t>
            </a:r>
            <a:r>
              <a:rPr lang="en-US" b="0"/>
              <a:t>&gt; snížení UV 200 nm =&gt;</a:t>
            </a:r>
            <a:r>
              <a:rPr lang="cs-CZ" b="0"/>
              <a:t> snížení abiotické syntézy organických látek =</a:t>
            </a:r>
            <a:r>
              <a:rPr lang="en-US" b="0"/>
              <a:t>&gt; vznik potravních sítí</a:t>
            </a:r>
            <a:endParaRPr lang="cs-CZ" b="0"/>
          </a:p>
          <a:p>
            <a:pPr algn="just"/>
            <a:endParaRPr lang="cs-CZ" b="0"/>
          </a:p>
          <a:p>
            <a:pPr algn="just"/>
            <a:r>
              <a:rPr lang="cs-CZ" b="0"/>
              <a:t>- vznik fixace N</a:t>
            </a:r>
            <a:r>
              <a:rPr lang="cs-CZ" sz="1400" b="0" baseline="-25000"/>
              <a:t>2</a:t>
            </a:r>
            <a:r>
              <a:rPr lang="cs-CZ" b="0"/>
              <a:t> (nutná ochrana enzymu nitrogenázy před O</a:t>
            </a:r>
            <a:r>
              <a:rPr lang="cs-CZ" b="0" baseline="-25000"/>
              <a:t>2</a:t>
            </a:r>
            <a:r>
              <a:rPr lang="cs-CZ" b="0"/>
              <a:t>)</a:t>
            </a:r>
          </a:p>
          <a:p>
            <a:pPr algn="just"/>
            <a:endParaRPr lang="cs-CZ" b="0"/>
          </a:p>
          <a:p>
            <a:pPr algn="just"/>
            <a:r>
              <a:rPr lang="cs-CZ" b="0"/>
              <a:t>- procesy oxidace - chemoautotrofie - oxidace anorganických látek</a:t>
            </a:r>
          </a:p>
          <a:p>
            <a:pPr algn="just"/>
            <a:endParaRPr lang="cs-CZ" b="0"/>
          </a:p>
          <a:p>
            <a:pPr algn="just"/>
            <a:r>
              <a:rPr lang="cs-CZ" b="0"/>
              <a:t>- procesy oxidace - heterotrofie - oxidace organických látek</a:t>
            </a:r>
            <a:endParaRPr lang="cs-CZ" b="0" baseline="-25000"/>
          </a:p>
        </p:txBody>
      </p:sp>
      <p:sp>
        <p:nvSpPr>
          <p:cNvPr id="2054" name="AutoShape 4"/>
          <p:cNvSpPr>
            <a:spLocks/>
          </p:cNvSpPr>
          <p:nvPr/>
        </p:nvSpPr>
        <p:spPr bwMode="auto">
          <a:xfrm>
            <a:off x="4643438" y="2492375"/>
            <a:ext cx="152400" cy="685800"/>
          </a:xfrm>
          <a:prstGeom prst="rightBrace">
            <a:avLst>
              <a:gd name="adj1" fmla="val 37500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8" charset="0"/>
            </a:endParaRPr>
          </a:p>
        </p:txBody>
      </p:sp>
      <p:sp>
        <p:nvSpPr>
          <p:cNvPr id="2055" name="Text Box 5"/>
          <p:cNvSpPr txBox="1">
            <a:spLocks noChangeArrowheads="1"/>
          </p:cNvSpPr>
          <p:nvPr/>
        </p:nvSpPr>
        <p:spPr bwMode="auto">
          <a:xfrm>
            <a:off x="4932363" y="2708275"/>
            <a:ext cx="3429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0"/>
              <a:t>H</a:t>
            </a:r>
            <a:r>
              <a:rPr lang="cs-CZ" b="0" baseline="-25000"/>
              <a:t>2</a:t>
            </a:r>
            <a:r>
              <a:rPr lang="cs-CZ" b="0"/>
              <a:t>S je donor elektronů</a:t>
            </a:r>
            <a:endParaRPr lang="cs-CZ" b="0" baseline="-25000"/>
          </a:p>
        </p:txBody>
      </p:sp>
      <p:sp>
        <p:nvSpPr>
          <p:cNvPr id="2056" name="AutoShape 6"/>
          <p:cNvSpPr>
            <a:spLocks noChangeArrowheads="1"/>
          </p:cNvSpPr>
          <p:nvPr/>
        </p:nvSpPr>
        <p:spPr bwMode="auto">
          <a:xfrm>
            <a:off x="457200" y="609600"/>
            <a:ext cx="304800" cy="6019800"/>
          </a:xfrm>
          <a:prstGeom prst="downArrow">
            <a:avLst>
              <a:gd name="adj1" fmla="val 50000"/>
              <a:gd name="adj2" fmla="val 49375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Times New Roman" pitchFamily="18" charset="0"/>
            </a:endParaRPr>
          </a:p>
        </p:txBody>
      </p:sp>
      <p:graphicFrame>
        <p:nvGraphicFramePr>
          <p:cNvPr id="2050" name="Object 7"/>
          <p:cNvGraphicFramePr>
            <a:graphicFrameLocks noChangeAspect="1"/>
          </p:cNvGraphicFramePr>
          <p:nvPr/>
        </p:nvGraphicFramePr>
        <p:xfrm>
          <a:off x="77788" y="2819400"/>
          <a:ext cx="963612" cy="990600"/>
        </p:xfrm>
        <a:graphic>
          <a:graphicData uri="http://schemas.openxmlformats.org/presentationml/2006/ole">
            <p:oleObj spid="_x0000_s2050" name="Clip" r:id="rId4" imgW="3063600" imgH="3147480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Výhody mikroorganismů v evoluci</a:t>
            </a:r>
          </a:p>
        </p:txBody>
      </p:sp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28676" name="Text Box 3"/>
          <p:cNvSpPr txBox="1">
            <a:spLocks noChangeArrowheads="1"/>
          </p:cNvSpPr>
          <p:nvPr/>
        </p:nvSpPr>
        <p:spPr bwMode="auto">
          <a:xfrm>
            <a:off x="250825" y="1052513"/>
            <a:ext cx="864235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4638" indent="-258763" algn="just">
              <a:buFontTx/>
              <a:buChar char="•"/>
            </a:pPr>
            <a:r>
              <a:rPr lang="cs-CZ" sz="2000" b="0"/>
              <a:t>M.W. </a:t>
            </a:r>
            <a:r>
              <a:rPr lang="en-US" sz="2000" b="0"/>
              <a:t>Beijerinck: "Everything is everywhere, the environment selects"</a:t>
            </a:r>
            <a:endParaRPr lang="cs-CZ" sz="2000" b="0"/>
          </a:p>
          <a:p>
            <a:pPr marL="274638" indent="-258763" algn="just">
              <a:buFontTx/>
              <a:buChar char="•"/>
            </a:pPr>
            <a:endParaRPr lang="cs-CZ" sz="2000" b="0"/>
          </a:p>
          <a:p>
            <a:pPr marL="274638" indent="-258763" algn="just">
              <a:buFontTx/>
              <a:buChar char="•"/>
            </a:pPr>
            <a:r>
              <a:rPr lang="cs-CZ" sz="2000" b="0"/>
              <a:t>mnohem kratší generační doba (30 min) než u vyšších organismů </a:t>
            </a:r>
            <a:r>
              <a:rPr lang="cs-CZ" sz="2000" b="0">
                <a:sym typeface="Wingdings" pitchFamily="2" charset="2"/>
              </a:rPr>
              <a:t></a:t>
            </a:r>
            <a:r>
              <a:rPr lang="cs-CZ" sz="2000" b="0"/>
              <a:t> změny v genetické informaci se mohou velmi rychle uchytit a rozšířit (příklad - mikrobiální resistance vůči antibiotikům) </a:t>
            </a:r>
            <a:r>
              <a:rPr lang="cs-CZ" sz="2000" b="0">
                <a:sym typeface="Wingdings" pitchFamily="2" charset="2"/>
              </a:rPr>
              <a:t></a:t>
            </a:r>
            <a:r>
              <a:rPr lang="cs-CZ" sz="2000" b="0"/>
              <a:t> obrovská přizpůsobivost</a:t>
            </a:r>
          </a:p>
          <a:p>
            <a:pPr marL="274638" indent="-258763" algn="just">
              <a:buFontTx/>
              <a:buChar char="•"/>
            </a:pPr>
            <a:endParaRPr lang="cs-CZ" sz="2000" b="0"/>
          </a:p>
          <a:p>
            <a:pPr marL="274638" indent="-258763" algn="just">
              <a:buFontTx/>
              <a:buChar char="•"/>
            </a:pPr>
            <a:r>
              <a:rPr lang="cs-CZ" sz="2000" b="0"/>
              <a:t>genetická variabilita je základ evoluce - u prokaryot jsou zodpovědné zejména mutace (hlavně vliv prostředí - tzv. periodická selekce), kdežto u eukaryot jsou to rekombinace (menší vliv prostředí)</a:t>
            </a:r>
            <a:endParaRPr lang="cs-CZ" sz="2000">
              <a:solidFill>
                <a:srgbClr val="DC0000"/>
              </a:solidFill>
            </a:endParaRPr>
          </a:p>
          <a:p>
            <a:pPr marL="274638" indent="-258763" algn="just">
              <a:buFontTx/>
              <a:buChar char="•"/>
            </a:pPr>
            <a:endParaRPr lang="cs-CZ" sz="2000" b="0"/>
          </a:p>
          <a:p>
            <a:pPr marL="274638" indent="-258763" algn="just">
              <a:buFontTx/>
              <a:buChar char="•"/>
            </a:pPr>
            <a:r>
              <a:rPr lang="cs-CZ" sz="2000" b="0"/>
              <a:t>víceméně všude nějaká forma sexuálního procesu: konjugace, spájení apod.</a:t>
            </a:r>
            <a:r>
              <a:rPr lang="en-US" sz="2000" b="0"/>
              <a:t> </a:t>
            </a:r>
            <a:r>
              <a:rPr lang="cs-CZ" sz="2000" b="0">
                <a:sym typeface="Wingdings" pitchFamily="2" charset="2"/>
              </a:rPr>
              <a:t> výměna DNA</a:t>
            </a:r>
          </a:p>
          <a:p>
            <a:pPr marL="274638" indent="-258763" algn="just">
              <a:buFontTx/>
              <a:buChar char="•"/>
            </a:pPr>
            <a:endParaRPr lang="cs-CZ" sz="2000" b="0">
              <a:sym typeface="Wingdings" pitchFamily="2" charset="2"/>
            </a:endParaRPr>
          </a:p>
          <a:p>
            <a:pPr marL="274638" indent="-258763" algn="just">
              <a:buFontTx/>
              <a:buChar char="•"/>
            </a:pPr>
            <a:r>
              <a:rPr lang="cs-CZ" sz="2000">
                <a:sym typeface="Wingdings" pitchFamily="2" charset="2"/>
              </a:rPr>
              <a:t>tyto vlastnosti se mimo jiné také silně projevují v jejich ekotoxikologii  specifika ekotoxikologie MO</a:t>
            </a:r>
            <a:endParaRPr lang="cs-CZ" sz="2000"/>
          </a:p>
        </p:txBody>
      </p:sp>
      <p:sp>
        <p:nvSpPr>
          <p:cNvPr id="28677" name="Text Box 4"/>
          <p:cNvSpPr txBox="1">
            <a:spLocks noChangeArrowheads="1"/>
          </p:cNvSpPr>
          <p:nvPr/>
        </p:nvSpPr>
        <p:spPr bwMode="auto">
          <a:xfrm>
            <a:off x="8532813" y="6583363"/>
            <a:ext cx="6111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fld id="{E360F0D3-40C9-4B7D-A35A-28FFE62AE7B6}" type="slidenum">
              <a:rPr lang="cs-CZ" sz="1200" b="0">
                <a:latin typeface="Times New Roman" pitchFamily="18" charset="0"/>
              </a:rPr>
              <a:pPr algn="ctr">
                <a:spcBef>
                  <a:spcPct val="50000"/>
                </a:spcBef>
              </a:pPr>
              <a:t>23</a:t>
            </a:fld>
            <a:endParaRPr lang="cs-CZ" sz="1200" b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Evoluce Eukaryot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052513"/>
            <a:ext cx="8642350" cy="5256212"/>
          </a:xfrm>
        </p:spPr>
        <p:txBody>
          <a:bodyPr/>
          <a:lstStyle/>
          <a:p>
            <a:pPr eaLnBrk="1" hangingPunct="1"/>
            <a:r>
              <a:rPr lang="cs-CZ" sz="1800" smtClean="0"/>
              <a:t>cca před 2 mld let</a:t>
            </a:r>
          </a:p>
          <a:p>
            <a:pPr eaLnBrk="1" hangingPunct="1"/>
            <a:r>
              <a:rPr lang="cs-CZ" sz="1800" smtClean="0"/>
              <a:t>spojovací článek byly Archea - některé znaky bct (chybí mitochondrie, mají 70S ribozómy, nemají Golgiho aparát)</a:t>
            </a:r>
          </a:p>
          <a:p>
            <a:pPr eaLnBrk="1" hangingPunct="1"/>
            <a:r>
              <a:rPr lang="cs-CZ" sz="1800" smtClean="0"/>
              <a:t>prvoci se objevují jako první eukaryota (bičík 9+2, fagocytóza atd. atd. ...) a „nejmladší“ jsou bičíkovci</a:t>
            </a:r>
          </a:p>
          <a:p>
            <a:pPr eaLnBrk="1" hangingPunct="1"/>
            <a:r>
              <a:rPr lang="cs-CZ" sz="1800" smtClean="0"/>
              <a:t>následují chromista (rozsivky a ruduchy) a zelené řasy</a:t>
            </a:r>
          </a:p>
          <a:p>
            <a:pPr eaLnBrk="1" hangingPunct="1"/>
            <a:r>
              <a:rPr lang="cs-CZ" sz="1800" smtClean="0"/>
              <a:t>houby, živočichové a rostliny</a:t>
            </a:r>
          </a:p>
          <a:p>
            <a:pPr eaLnBrk="1" hangingPunct="1"/>
            <a:r>
              <a:rPr lang="cs-CZ" sz="1800" smtClean="0"/>
              <a:t>houby před 400 mil let z prvoků (chitin v buň. stěně) - „nejmodernější“ mikroorganismy </a:t>
            </a:r>
          </a:p>
          <a:p>
            <a:pPr eaLnBrk="1" hangingPunct="1"/>
            <a:r>
              <a:rPr lang="cs-CZ" sz="1800" smtClean="0"/>
              <a:t>kvasinky jako jednobuněčné organismy až druhotně</a:t>
            </a:r>
          </a:p>
        </p:txBody>
      </p:sp>
      <p:pic>
        <p:nvPicPr>
          <p:cNvPr id="29700" name="Picture 5" descr="Soubor:Collapsed tree labels simplified cs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4025" y="4365625"/>
            <a:ext cx="377825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427538" cy="476250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Endosymbiotická teorie</a:t>
            </a:r>
          </a:p>
        </p:txBody>
      </p:sp>
      <p:pic>
        <p:nvPicPr>
          <p:cNvPr id="30723" name="Picture 3" descr="2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8701" t="6145" r="20891" b="54378"/>
          <a:stretch>
            <a:fillRect/>
          </a:stretch>
        </p:blipFill>
        <p:spPr>
          <a:xfrm>
            <a:off x="4838700" y="0"/>
            <a:ext cx="4305300" cy="5875338"/>
          </a:xfrm>
          <a:noFill/>
          <a:ln>
            <a:solidFill>
              <a:schemeClr val="tx1"/>
            </a:solidFill>
          </a:ln>
        </p:spPr>
      </p:pic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5003800" y="5805488"/>
            <a:ext cx="3849688" cy="4095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000" b="0"/>
              <a:t>From: Atlas and Bartha (1997): Microbial Ecology: Fundamentals and Applications</a:t>
            </a:r>
            <a:endParaRPr lang="en-US" sz="1000" b="0"/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250825" y="4652963"/>
            <a:ext cx="2881313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b="0"/>
              <a:t>From: </a:t>
            </a:r>
            <a:r>
              <a:rPr lang="en-US" sz="1200" b="0"/>
              <a:t>http://www.uic.edu/classes/bios/bios100/lecturesf04am/lect06.htm</a:t>
            </a:r>
          </a:p>
        </p:txBody>
      </p:sp>
      <p:pic>
        <p:nvPicPr>
          <p:cNvPr id="30726" name="Picture 7" descr="end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5538"/>
            <a:ext cx="4716463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Co jsou </a:t>
            </a:r>
            <a:r>
              <a:rPr lang="cs-CZ" dirty="0" smtClean="0"/>
              <a:t>mikroorganismy?</a:t>
            </a:r>
            <a:endParaRPr lang="cs-CZ" dirty="0"/>
          </a:p>
        </p:txBody>
      </p:sp>
      <p:sp>
        <p:nvSpPr>
          <p:cNvPr id="17411" name="Rectangle 4"/>
          <p:cNvSpPr>
            <a:spLocks noGrp="1" noChangeArrowheads="1"/>
          </p:cNvSpPr>
          <p:nvPr>
            <p:ph idx="1"/>
          </p:nvPr>
        </p:nvSpPr>
        <p:spPr>
          <a:xfrm>
            <a:off x="250825" y="1052513"/>
            <a:ext cx="8642350" cy="5256212"/>
          </a:xfrm>
        </p:spPr>
        <p:txBody>
          <a:bodyPr/>
          <a:lstStyle/>
          <a:p>
            <a:pPr eaLnBrk="1" hangingPunct="1"/>
            <a:r>
              <a:rPr lang="cs-CZ" dirty="0" smtClean="0"/>
              <a:t>Polyfyletická skupina = nemá taxonomický význam – velmi různorodá skupina organismů</a:t>
            </a:r>
          </a:p>
          <a:p>
            <a:pPr eaLnBrk="1" hangingPunct="1"/>
            <a:r>
              <a:rPr lang="cs-CZ" u="sng" dirty="0" err="1" smtClean="0"/>
              <a:t>Mikro</a:t>
            </a:r>
            <a:r>
              <a:rPr lang="cs-CZ" u="sng" dirty="0" smtClean="0"/>
              <a:t>–organismy = jednotlivé organismy nejsou viditelné pouhým okem</a:t>
            </a:r>
            <a:r>
              <a:rPr lang="cs-CZ" dirty="0" smtClean="0"/>
              <a:t> </a:t>
            </a:r>
          </a:p>
          <a:p>
            <a:pPr eaLnBrk="1" hangingPunct="1"/>
            <a:r>
              <a:rPr lang="cs-CZ" dirty="0" smtClean="0"/>
              <a:t>primárně </a:t>
            </a:r>
            <a:r>
              <a:rPr lang="cs-CZ" b="1" dirty="0" smtClean="0"/>
              <a:t>jednobuněčné organismy</a:t>
            </a:r>
            <a:r>
              <a:rPr lang="cs-CZ" dirty="0" smtClean="0"/>
              <a:t> </a:t>
            </a:r>
          </a:p>
          <a:p>
            <a:pPr eaLnBrk="1" hangingPunct="1"/>
            <a:r>
              <a:rPr lang="cs-CZ" dirty="0" smtClean="0"/>
              <a:t>Sekundárně (</a:t>
            </a:r>
            <a:r>
              <a:rPr lang="cs-CZ" dirty="0" err="1" smtClean="0"/>
              <a:t>pseudo</a:t>
            </a:r>
            <a:r>
              <a:rPr lang="cs-CZ" dirty="0" smtClean="0"/>
              <a:t>)</a:t>
            </a:r>
            <a:r>
              <a:rPr lang="cs-CZ" dirty="0" err="1" smtClean="0"/>
              <a:t>vícebuněčné</a:t>
            </a:r>
            <a:r>
              <a:rPr lang="cs-CZ" dirty="0" smtClean="0"/>
              <a:t> – vlákna sinic, hyfy hub …</a:t>
            </a:r>
          </a:p>
          <a:p>
            <a:pPr eaLnBrk="1" hangingPunct="1"/>
            <a:r>
              <a:rPr lang="cs-CZ" dirty="0" smtClean="0"/>
              <a:t>Nemusí ale nutně mít nejjednodušší typ buňky! (např. nálevník)</a:t>
            </a:r>
          </a:p>
          <a:p>
            <a:pPr eaLnBrk="1" hangingPunct="1"/>
            <a:endParaRPr lang="cs-CZ" dirty="0" smtClean="0">
              <a:solidFill>
                <a:srgbClr val="6600FF"/>
              </a:solidFill>
            </a:endParaRPr>
          </a:p>
          <a:p>
            <a:pPr lvl="1" eaLnBrk="1" hangingPunct="1"/>
            <a:endParaRPr lang="cs-CZ" b="1" dirty="0" smtClean="0">
              <a:solidFill>
                <a:srgbClr val="6600FF"/>
              </a:solidFill>
            </a:endParaRPr>
          </a:p>
        </p:txBody>
      </p:sp>
      <p:sp>
        <p:nvSpPr>
          <p:cNvPr id="31748" name="Text Box 2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07704" y="6165304"/>
            <a:ext cx="7236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0" dirty="0" smtClean="0">
                <a:hlinkClick r:id="rId3"/>
              </a:rPr>
              <a:t>http://www.</a:t>
            </a:r>
            <a:r>
              <a:rPr lang="cs-CZ" sz="1200" b="0" dirty="0" err="1" smtClean="0">
                <a:hlinkClick r:id="rId3"/>
              </a:rPr>
              <a:t>geek.com</a:t>
            </a:r>
            <a:r>
              <a:rPr lang="cs-CZ" sz="1200" b="0" dirty="0" smtClean="0">
                <a:hlinkClick r:id="rId3"/>
              </a:rPr>
              <a:t>/science/10-</a:t>
            </a:r>
            <a:r>
              <a:rPr lang="cs-CZ" sz="1200" b="0" dirty="0" err="1" smtClean="0">
                <a:hlinkClick r:id="rId3"/>
              </a:rPr>
              <a:t>incredible</a:t>
            </a:r>
            <a:r>
              <a:rPr lang="cs-CZ" sz="1200" b="0" dirty="0" smtClean="0">
                <a:hlinkClick r:id="rId3"/>
              </a:rPr>
              <a:t>-</a:t>
            </a:r>
            <a:r>
              <a:rPr lang="cs-CZ" sz="1200" b="0" dirty="0" err="1" smtClean="0">
                <a:hlinkClick r:id="rId3"/>
              </a:rPr>
              <a:t>microscopic</a:t>
            </a:r>
            <a:r>
              <a:rPr lang="cs-CZ" sz="1200" b="0" dirty="0" smtClean="0">
                <a:hlinkClick r:id="rId3"/>
              </a:rPr>
              <a:t>-</a:t>
            </a:r>
            <a:r>
              <a:rPr lang="cs-CZ" sz="1200" b="0" dirty="0" err="1" smtClean="0">
                <a:hlinkClick r:id="rId3"/>
              </a:rPr>
              <a:t>gifs</a:t>
            </a:r>
            <a:r>
              <a:rPr lang="cs-CZ" sz="1200" b="0" dirty="0" smtClean="0">
                <a:hlinkClick r:id="rId3"/>
              </a:rPr>
              <a:t>-1573620</a:t>
            </a:r>
            <a:r>
              <a:rPr lang="cs-CZ" sz="1200" b="0" dirty="0" smtClean="0">
                <a:hlinkClick r:id="rId3"/>
              </a:rPr>
              <a:t>/</a:t>
            </a:r>
            <a:endParaRPr lang="cs-CZ" sz="1200" b="0" dirty="0" smtClean="0"/>
          </a:p>
          <a:p>
            <a:r>
              <a:rPr lang="cs-CZ" sz="1200" b="0" dirty="0" smtClean="0">
                <a:hlinkClick r:id="rId4"/>
              </a:rPr>
              <a:t>http://</a:t>
            </a:r>
            <a:r>
              <a:rPr lang="cs-CZ" sz="1200" b="0" dirty="0" smtClean="0">
                <a:hlinkClick r:id="rId4"/>
              </a:rPr>
              <a:t>www.</a:t>
            </a:r>
            <a:r>
              <a:rPr lang="cs-CZ" sz="1200" b="0" dirty="0" err="1" smtClean="0">
                <a:hlinkClick r:id="rId4"/>
              </a:rPr>
              <a:t>taringa.net</a:t>
            </a:r>
            <a:r>
              <a:rPr lang="cs-CZ" sz="1200" b="0" dirty="0" smtClean="0">
                <a:hlinkClick r:id="rId4"/>
              </a:rPr>
              <a:t>/</a:t>
            </a:r>
            <a:r>
              <a:rPr lang="cs-CZ" sz="1200" b="0" dirty="0" err="1" smtClean="0">
                <a:hlinkClick r:id="rId4"/>
              </a:rPr>
              <a:t>posts</a:t>
            </a:r>
            <a:r>
              <a:rPr lang="cs-CZ" sz="1200" b="0" dirty="0" smtClean="0">
                <a:hlinkClick r:id="rId4"/>
              </a:rPr>
              <a:t>/</a:t>
            </a:r>
            <a:r>
              <a:rPr lang="cs-CZ" sz="1200" b="0" dirty="0" err="1" smtClean="0">
                <a:hlinkClick r:id="rId4"/>
              </a:rPr>
              <a:t>ciencia</a:t>
            </a:r>
            <a:r>
              <a:rPr lang="cs-CZ" sz="1200" b="0" dirty="0" smtClean="0">
                <a:hlinkClick r:id="rId4"/>
              </a:rPr>
              <a:t>-</a:t>
            </a:r>
            <a:r>
              <a:rPr lang="cs-CZ" sz="1200" b="0" dirty="0" err="1" smtClean="0">
                <a:hlinkClick r:id="rId4"/>
              </a:rPr>
              <a:t>educacion</a:t>
            </a:r>
            <a:r>
              <a:rPr lang="cs-CZ" sz="1200" b="0" dirty="0" smtClean="0">
                <a:hlinkClick r:id="rId4"/>
              </a:rPr>
              <a:t>/15465902/La-vida-</a:t>
            </a:r>
            <a:r>
              <a:rPr lang="cs-CZ" sz="1200" b="0" dirty="0" err="1" smtClean="0">
                <a:hlinkClick r:id="rId4"/>
              </a:rPr>
              <a:t>oculta</a:t>
            </a:r>
            <a:r>
              <a:rPr lang="cs-CZ" sz="1200" b="0" dirty="0" smtClean="0">
                <a:hlinkClick r:id="rId4"/>
              </a:rPr>
              <a:t>-</a:t>
            </a:r>
            <a:r>
              <a:rPr lang="cs-CZ" sz="1200" b="0" dirty="0" err="1" smtClean="0">
                <a:hlinkClick r:id="rId4"/>
              </a:rPr>
              <a:t>en</a:t>
            </a:r>
            <a:r>
              <a:rPr lang="cs-CZ" sz="1200" b="0" dirty="0" smtClean="0">
                <a:hlinkClick r:id="rId4"/>
              </a:rPr>
              <a:t>-</a:t>
            </a:r>
            <a:r>
              <a:rPr lang="cs-CZ" sz="1200" b="0" dirty="0" err="1" smtClean="0">
                <a:hlinkClick r:id="rId4"/>
              </a:rPr>
              <a:t>una</a:t>
            </a:r>
            <a:r>
              <a:rPr lang="cs-CZ" sz="1200" b="0" dirty="0" smtClean="0">
                <a:hlinkClick r:id="rId4"/>
              </a:rPr>
              <a:t>-</a:t>
            </a:r>
            <a:r>
              <a:rPr lang="cs-CZ" sz="1200" b="0" dirty="0" err="1" smtClean="0">
                <a:hlinkClick r:id="rId4"/>
              </a:rPr>
              <a:t>gota</a:t>
            </a:r>
            <a:r>
              <a:rPr lang="cs-CZ" sz="1200" b="0" dirty="0" smtClean="0">
                <a:hlinkClick r:id="rId4"/>
              </a:rPr>
              <a:t>-de-</a:t>
            </a:r>
            <a:r>
              <a:rPr lang="cs-CZ" sz="1200" b="0" dirty="0" err="1" smtClean="0">
                <a:hlinkClick r:id="rId4"/>
              </a:rPr>
              <a:t>agua.html</a:t>
            </a:r>
            <a:r>
              <a:rPr lang="cs-CZ" sz="1200" b="0" dirty="0" smtClean="0"/>
              <a:t> </a:t>
            </a:r>
            <a:endParaRPr lang="cs-CZ" sz="1200" b="0" dirty="0"/>
          </a:p>
        </p:txBody>
      </p:sp>
      <p:pic>
        <p:nvPicPr>
          <p:cNvPr id="114690" name="Picture 2" descr="http://www.geek.com/wp-content/uploads/2013/10/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1672" y="3861048"/>
            <a:ext cx="2857500" cy="2143125"/>
          </a:xfrm>
          <a:prstGeom prst="rect">
            <a:avLst/>
          </a:prstGeom>
          <a:noFill/>
        </p:spPr>
      </p:pic>
      <p:pic>
        <p:nvPicPr>
          <p:cNvPr id="114692" name="Picture 4" descr="http://picload.org/image/dglwcwd/amazingmicroscop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3861048"/>
            <a:ext cx="3840424" cy="216023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Co jsou mikroorganismy?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0825" y="981075"/>
            <a:ext cx="8642350" cy="5327650"/>
          </a:xfrm>
        </p:spPr>
        <p:txBody>
          <a:bodyPr/>
          <a:lstStyle/>
          <a:p>
            <a:r>
              <a:rPr lang="cs-CZ" smtClean="0"/>
              <a:t>Zahrnují organismy ze skupiny prokaryota (doména </a:t>
            </a:r>
            <a:r>
              <a:rPr lang="cs-CZ" i="1" smtClean="0"/>
              <a:t>Bacteria</a:t>
            </a:r>
            <a:r>
              <a:rPr lang="cs-CZ" smtClean="0"/>
              <a:t> a </a:t>
            </a:r>
            <a:r>
              <a:rPr lang="cs-CZ" i="1" smtClean="0"/>
              <a:t>Archaea</a:t>
            </a:r>
            <a:r>
              <a:rPr lang="cs-CZ" smtClean="0"/>
              <a:t>) i eukaryota (doména </a:t>
            </a:r>
            <a:r>
              <a:rPr lang="cs-CZ" i="1" smtClean="0"/>
              <a:t>Eucarya</a:t>
            </a:r>
            <a:r>
              <a:rPr lang="cs-CZ" smtClean="0"/>
              <a:t>)</a:t>
            </a:r>
          </a:p>
          <a:p>
            <a:r>
              <a:rPr lang="cs-CZ" smtClean="0"/>
              <a:t>V prostředí zejména tyto skupiny:</a:t>
            </a:r>
          </a:p>
          <a:p>
            <a:pPr lvl="1"/>
            <a:r>
              <a:rPr lang="cs-CZ" smtClean="0"/>
              <a:t>Bakterie (doména </a:t>
            </a:r>
            <a:r>
              <a:rPr lang="cs-CZ" i="1" smtClean="0"/>
              <a:t>Bacteria</a:t>
            </a:r>
            <a:r>
              <a:rPr lang="cs-CZ" smtClean="0"/>
              <a:t>)</a:t>
            </a:r>
          </a:p>
          <a:p>
            <a:pPr lvl="1"/>
            <a:r>
              <a:rPr lang="cs-CZ" smtClean="0"/>
              <a:t>Aktinomycety (řád G+ bakterií </a:t>
            </a:r>
            <a:r>
              <a:rPr lang="cs-CZ" i="1" smtClean="0"/>
              <a:t>Actinomycetales</a:t>
            </a:r>
            <a:r>
              <a:rPr lang="cs-CZ" smtClean="0"/>
              <a:t>)</a:t>
            </a:r>
          </a:p>
          <a:p>
            <a:pPr lvl="1"/>
            <a:r>
              <a:rPr lang="cs-CZ" smtClean="0"/>
              <a:t>Sinice (kmen G- bakterií – </a:t>
            </a:r>
            <a:r>
              <a:rPr lang="cs-CZ" i="1" smtClean="0"/>
              <a:t>Cyanobacteria</a:t>
            </a:r>
            <a:r>
              <a:rPr lang="cs-CZ" smtClean="0"/>
              <a:t>)</a:t>
            </a:r>
          </a:p>
          <a:p>
            <a:pPr lvl="1"/>
            <a:r>
              <a:rPr lang="cs-CZ" smtClean="0"/>
              <a:t>Prvoci (říše </a:t>
            </a:r>
            <a:r>
              <a:rPr lang="cs-CZ" i="1" smtClean="0"/>
              <a:t>Protozoa</a:t>
            </a:r>
            <a:r>
              <a:rPr lang="cs-CZ" smtClean="0"/>
              <a:t>)</a:t>
            </a:r>
          </a:p>
          <a:p>
            <a:pPr lvl="1"/>
            <a:r>
              <a:rPr lang="cs-CZ" smtClean="0"/>
              <a:t>Řasy (říše </a:t>
            </a:r>
            <a:r>
              <a:rPr lang="cs-CZ" i="1" smtClean="0"/>
              <a:t>Protozoa</a:t>
            </a:r>
            <a:r>
              <a:rPr lang="cs-CZ" smtClean="0"/>
              <a:t>, říše</a:t>
            </a:r>
            <a:r>
              <a:rPr lang="cs-CZ" i="1" smtClean="0"/>
              <a:t> Chromista</a:t>
            </a:r>
            <a:r>
              <a:rPr lang="cs-CZ" smtClean="0"/>
              <a:t>, říše </a:t>
            </a:r>
            <a:r>
              <a:rPr lang="cs-CZ" i="1" smtClean="0"/>
              <a:t>Plantae</a:t>
            </a:r>
            <a:r>
              <a:rPr lang="cs-CZ" smtClean="0"/>
              <a:t>)</a:t>
            </a:r>
          </a:p>
          <a:p>
            <a:pPr lvl="1"/>
            <a:r>
              <a:rPr lang="cs-CZ" smtClean="0"/>
              <a:t>Houby (říše </a:t>
            </a:r>
            <a:r>
              <a:rPr lang="cs-CZ" i="1" smtClean="0"/>
              <a:t>Fungi</a:t>
            </a:r>
            <a:r>
              <a:rPr lang="cs-CZ" smtClean="0"/>
              <a:t>), kvasinky</a:t>
            </a:r>
          </a:p>
          <a:p>
            <a:r>
              <a:rPr lang="cs-CZ" smtClean="0"/>
              <a:t>Taxonomicky nejednoznačné zařazení</a:t>
            </a:r>
          </a:p>
          <a:p>
            <a:pPr lvl="2">
              <a:spcAft>
                <a:spcPct val="0"/>
              </a:spcAft>
            </a:pPr>
            <a:r>
              <a:rPr lang="cs-CZ" sz="1400" smtClean="0"/>
              <a:t>mění se na základě aktuálního poznání …</a:t>
            </a:r>
          </a:p>
          <a:p>
            <a:pPr lvl="2">
              <a:spcAft>
                <a:spcPct val="0"/>
              </a:spcAft>
            </a:pPr>
            <a:r>
              <a:rPr lang="cs-CZ" sz="1400" smtClean="0"/>
              <a:t>definice taxa u bakterií je jiná než známe z klasické taxonomie: druh bakterií – seskupení sdílející vysokou úroveň fenotypové podobnosti a současně se lišící od zbývajících seskupení v tom samém rodu (Sedláček, 2007)</a:t>
            </a:r>
          </a:p>
          <a:p>
            <a:pPr lvl="2">
              <a:spcAft>
                <a:spcPct val="0"/>
              </a:spcAft>
            </a:pPr>
            <a:r>
              <a:rPr lang="cs-CZ" sz="1400" smtClean="0"/>
              <a:t>dnes často vychází z fylogeneze a analýzy DNA (16S rDNA u bakterií …)</a:t>
            </a:r>
          </a:p>
          <a:p>
            <a:pPr lvl="1"/>
            <a:endParaRPr lang="cs-CZ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Moderní rozdělení – 3 </a:t>
            </a:r>
            <a:r>
              <a:rPr lang="cs-CZ" dirty="0" smtClean="0"/>
              <a:t>skupiny (domény)</a:t>
            </a:r>
            <a:endParaRPr lang="cs-CZ" dirty="0"/>
          </a:p>
        </p:txBody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pic>
        <p:nvPicPr>
          <p:cNvPr id="33796" name="Picture 3" descr="24"/>
          <p:cNvPicPr>
            <a:picLocks noChangeAspect="1" noChangeArrowheads="1"/>
          </p:cNvPicPr>
          <p:nvPr/>
        </p:nvPicPr>
        <p:blipFill>
          <a:blip r:embed="rId3" cstate="print"/>
          <a:srcRect l="13815" t="30368" r="20721" b="26189"/>
          <a:stretch>
            <a:fillRect/>
          </a:stretch>
        </p:blipFill>
        <p:spPr bwMode="auto">
          <a:xfrm>
            <a:off x="1763713" y="1098550"/>
            <a:ext cx="5976937" cy="541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3995738" y="6446838"/>
            <a:ext cx="3959225" cy="4095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000" b="0"/>
              <a:t>From: Atlas and Bartha (1997): Microbial Ecology: Fundamentals and Applications</a:t>
            </a:r>
            <a:endParaRPr lang="en-US" sz="1000" b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Bakterie</a:t>
            </a:r>
            <a:endParaRPr lang="cs-CZ" dirty="0"/>
          </a:p>
        </p:txBody>
      </p:sp>
      <p:pic>
        <p:nvPicPr>
          <p:cNvPr id="34819" name="Picture 3" descr="bcere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484313"/>
            <a:ext cx="1665287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250825" y="1123950"/>
            <a:ext cx="1657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b="0"/>
              <a:t>Bacilus cereus</a:t>
            </a:r>
          </a:p>
        </p:txBody>
      </p:sp>
      <p:sp>
        <p:nvSpPr>
          <p:cNvPr id="34821" name="Text Box 6"/>
          <p:cNvSpPr txBox="1">
            <a:spLocks noChangeArrowheads="1"/>
          </p:cNvSpPr>
          <p:nvPr/>
        </p:nvSpPr>
        <p:spPr bwMode="auto">
          <a:xfrm>
            <a:off x="6372225" y="1484313"/>
            <a:ext cx="1657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b="0"/>
              <a:t>Escherichia coli</a:t>
            </a:r>
          </a:p>
        </p:txBody>
      </p:sp>
      <p:pic>
        <p:nvPicPr>
          <p:cNvPr id="34822" name="Picture 4" descr="ｸﾞﾗﾑ陰性菌-1"/>
          <p:cNvPicPr>
            <a:picLocks noChangeAspect="1" noChangeArrowheads="1"/>
          </p:cNvPicPr>
          <p:nvPr/>
        </p:nvPicPr>
        <p:blipFill>
          <a:blip r:embed="rId3" cstate="print">
            <a:lum bright="4000"/>
          </a:blip>
          <a:srcRect l="2771" t="2417" r="6689" b="20479"/>
          <a:stretch>
            <a:fillRect/>
          </a:stretch>
        </p:blipFill>
        <p:spPr bwMode="auto">
          <a:xfrm>
            <a:off x="4933950" y="1866900"/>
            <a:ext cx="4210050" cy="498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5" descr=" 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21138" y="4581525"/>
            <a:ext cx="1706562" cy="227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5" descr="発光細菌-1"/>
          <p:cNvPicPr>
            <a:picLocks noChangeAspect="1" noChangeArrowheads="1"/>
          </p:cNvPicPr>
          <p:nvPr/>
        </p:nvPicPr>
        <p:blipFill>
          <a:blip r:embed="rId6" cstate="print">
            <a:lum bright="-2000" contrast="16000"/>
          </a:blip>
          <a:srcRect b="19055"/>
          <a:stretch>
            <a:fillRect/>
          </a:stretch>
        </p:blipFill>
        <p:spPr bwMode="auto">
          <a:xfrm>
            <a:off x="1763713" y="3933825"/>
            <a:ext cx="2016125" cy="245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5" name="Text Box 7"/>
          <p:cNvSpPr txBox="1">
            <a:spLocks noChangeArrowheads="1"/>
          </p:cNvSpPr>
          <p:nvPr/>
        </p:nvSpPr>
        <p:spPr bwMode="auto">
          <a:xfrm>
            <a:off x="2124075" y="3573463"/>
            <a:ext cx="13081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/>
              <a:t>Vibrio fisheri</a:t>
            </a:r>
            <a:endParaRPr lang="en-US" b="0"/>
          </a:p>
        </p:txBody>
      </p:sp>
      <p:pic>
        <p:nvPicPr>
          <p:cNvPr id="34826" name="Picture 2" descr="http://t1.gstatic.com/images?q=tbn:ANd9GcQmOanAi3CU74sJcbP7Ao4xuRoAE1a0CJFBmpUOcN1JreJ7IqZFd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8175" y="1450975"/>
            <a:ext cx="1655763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O čem je ekotoxikologie</a:t>
            </a:r>
            <a:endParaRPr 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Aktinomycety</a:t>
            </a:r>
            <a:endParaRPr lang="en-US" dirty="0"/>
          </a:p>
        </p:txBody>
      </p:sp>
      <p:pic>
        <p:nvPicPr>
          <p:cNvPr id="35843" name="Picture 5" descr="放線菌-5"/>
          <p:cNvPicPr>
            <a:picLocks noChangeAspect="1" noChangeArrowheads="1"/>
          </p:cNvPicPr>
          <p:nvPr/>
        </p:nvPicPr>
        <p:blipFill>
          <a:blip r:embed="rId2" cstate="print">
            <a:lum bright="8000"/>
          </a:blip>
          <a:srcRect b="16467"/>
          <a:stretch>
            <a:fillRect/>
          </a:stretch>
        </p:blipFill>
        <p:spPr bwMode="auto">
          <a:xfrm>
            <a:off x="107950" y="1052513"/>
            <a:ext cx="274637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6" descr="放線菌-6"/>
          <p:cNvPicPr>
            <a:picLocks noChangeAspect="1" noChangeArrowheads="1"/>
          </p:cNvPicPr>
          <p:nvPr/>
        </p:nvPicPr>
        <p:blipFill>
          <a:blip r:embed="rId3" cstate="print">
            <a:lum bright="4000"/>
          </a:blip>
          <a:srcRect b="16467"/>
          <a:stretch>
            <a:fillRect/>
          </a:stretch>
        </p:blipFill>
        <p:spPr bwMode="auto">
          <a:xfrm>
            <a:off x="2916238" y="1125538"/>
            <a:ext cx="2738437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 descr="Soubor:Actinomyces israelii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6375" y="4581525"/>
            <a:ext cx="2735263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5" descr="240px-Corynebacterium_ulcerans_01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788" y="3068638"/>
            <a:ext cx="2286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6" descr="figure2-2-500x2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3438" y="4941888"/>
            <a:ext cx="4113212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7" descr="SSSA14 LR"/>
          <p:cNvPicPr>
            <a:picLocks noChangeAspect="1" noChangeArrowheads="1"/>
          </p:cNvPicPr>
          <p:nvPr/>
        </p:nvPicPr>
        <p:blipFill>
          <a:blip r:embed="rId9" cstate="print">
            <a:lum bright="6000"/>
          </a:blip>
          <a:srcRect/>
          <a:stretch>
            <a:fillRect/>
          </a:stretch>
        </p:blipFill>
        <p:spPr bwMode="auto">
          <a:xfrm>
            <a:off x="6300788" y="1268413"/>
            <a:ext cx="242887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Bakterie</a:t>
            </a:r>
            <a:endParaRPr lang="en-US" dirty="0"/>
          </a:p>
        </p:txBody>
      </p:sp>
      <p:pic>
        <p:nvPicPr>
          <p:cNvPr id="36867" name="Picture 3" descr="000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3781" t="30008" r="13824" b="40564"/>
          <a:stretch>
            <a:fillRect/>
          </a:stretch>
        </p:blipFill>
        <p:spPr>
          <a:xfrm>
            <a:off x="179388" y="981075"/>
            <a:ext cx="5508625" cy="2963863"/>
          </a:xfrm>
          <a:noFill/>
        </p:spPr>
      </p:pic>
      <p:pic>
        <p:nvPicPr>
          <p:cNvPr id="36868" name="Picture 4" descr="0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4693" t="58887" r="16708" b="12291"/>
          <a:stretch>
            <a:fillRect/>
          </a:stretch>
        </p:blipFill>
        <p:spPr>
          <a:xfrm>
            <a:off x="2987675" y="3357563"/>
            <a:ext cx="5451475" cy="3024187"/>
          </a:xfrm>
          <a:noFill/>
          <a:ln>
            <a:solidFill>
              <a:schemeClr val="tx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Sinice</a:t>
            </a:r>
            <a:endParaRPr lang="cs-CZ" dirty="0"/>
          </a:p>
        </p:txBody>
      </p:sp>
      <p:pic>
        <p:nvPicPr>
          <p:cNvPr id="37891" name="Picture 7" descr="ｼｱﾉﾊﾞｸﾃﾘｱ-1"/>
          <p:cNvPicPr>
            <a:picLocks noChangeAspect="1" noChangeArrowheads="1"/>
          </p:cNvPicPr>
          <p:nvPr/>
        </p:nvPicPr>
        <p:blipFill>
          <a:blip r:embed="rId2" cstate="print">
            <a:lum bright="-4000" contrast="6000"/>
          </a:blip>
          <a:srcRect b="14111"/>
          <a:stretch>
            <a:fillRect/>
          </a:stretch>
        </p:blipFill>
        <p:spPr bwMode="auto">
          <a:xfrm>
            <a:off x="4716463" y="1412875"/>
            <a:ext cx="4176712" cy="525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8" descr="Cyanobacteria2"/>
          <p:cNvPicPr>
            <a:picLocks noChangeAspect="1" noChangeArrowheads="1"/>
          </p:cNvPicPr>
          <p:nvPr/>
        </p:nvPicPr>
        <p:blipFill>
          <a:blip r:embed="rId3" cstate="print">
            <a:lum bright="-14000" contrast="32000"/>
          </a:blip>
          <a:srcRect r="1312" b="17639"/>
          <a:stretch>
            <a:fillRect/>
          </a:stretch>
        </p:blipFill>
        <p:spPr bwMode="auto">
          <a:xfrm>
            <a:off x="395288" y="1125538"/>
            <a:ext cx="4176712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Prvoci</a:t>
            </a:r>
            <a:endParaRPr lang="cs-CZ" dirty="0"/>
          </a:p>
        </p:txBody>
      </p:sp>
      <p:pic>
        <p:nvPicPr>
          <p:cNvPr id="38915" name="Picture 17" descr="Soubor:Paramecium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844675"/>
            <a:ext cx="270510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 Box 18"/>
          <p:cNvSpPr txBox="1">
            <a:spLocks noChangeArrowheads="1"/>
          </p:cNvSpPr>
          <p:nvPr/>
        </p:nvSpPr>
        <p:spPr bwMode="auto">
          <a:xfrm>
            <a:off x="1258888" y="1476375"/>
            <a:ext cx="19462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b="0"/>
              <a:t>trepka Paramecium</a:t>
            </a:r>
          </a:p>
        </p:txBody>
      </p:sp>
      <p:pic>
        <p:nvPicPr>
          <p:cNvPr id="38917" name="Picture 10"/>
          <p:cNvPicPr>
            <a:picLocks noChangeAspect="1" noChangeArrowheads="1"/>
          </p:cNvPicPr>
          <p:nvPr/>
        </p:nvPicPr>
        <p:blipFill>
          <a:blip r:embed="rId4" cstate="print"/>
          <a:srcRect l="5652" t="8473" r="9814"/>
          <a:stretch>
            <a:fillRect/>
          </a:stretch>
        </p:blipFill>
        <p:spPr bwMode="auto">
          <a:xfrm>
            <a:off x="5302250" y="1571625"/>
            <a:ext cx="3768725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Text Box 11"/>
          <p:cNvSpPr txBox="1">
            <a:spLocks noChangeArrowheads="1"/>
          </p:cNvSpPr>
          <p:nvPr/>
        </p:nvSpPr>
        <p:spPr bwMode="auto">
          <a:xfrm>
            <a:off x="6516688" y="1196975"/>
            <a:ext cx="2209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0">
                <a:latin typeface="Verdana" pitchFamily="34" charset="0"/>
              </a:rPr>
              <a:t>Amoeba proteus</a:t>
            </a:r>
          </a:p>
        </p:txBody>
      </p:sp>
      <p:pic>
        <p:nvPicPr>
          <p:cNvPr id="38919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07088" y="4797425"/>
            <a:ext cx="2947987" cy="205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0" name="Text Box 11"/>
          <p:cNvSpPr txBox="1">
            <a:spLocks noChangeArrowheads="1"/>
          </p:cNvSpPr>
          <p:nvPr/>
        </p:nvSpPr>
        <p:spPr bwMode="auto">
          <a:xfrm>
            <a:off x="6300788" y="4365625"/>
            <a:ext cx="2209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0">
                <a:latin typeface="Verdana" pitchFamily="34" charset="0"/>
              </a:rPr>
              <a:t>Amoeba</a:t>
            </a:r>
          </a:p>
        </p:txBody>
      </p:sp>
      <p:pic>
        <p:nvPicPr>
          <p:cNvPr id="38921" name="Picture 4" descr="q442779_356962_protozoan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288" y="4797425"/>
            <a:ext cx="1727200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2" name="Picture 5" descr="Amoeb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7175" y="5516563"/>
            <a:ext cx="1511300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Řasy</a:t>
            </a:r>
            <a:endParaRPr lang="cs-CZ" dirty="0"/>
          </a:p>
        </p:txBody>
      </p:sp>
      <p:pic>
        <p:nvPicPr>
          <p:cNvPr id="39939" name="Picture 9" descr=" 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688" y="4941888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 Box 10"/>
          <p:cNvSpPr txBox="1">
            <a:spLocks noChangeArrowheads="1"/>
          </p:cNvSpPr>
          <p:nvPr/>
        </p:nvSpPr>
        <p:spPr bwMode="auto">
          <a:xfrm>
            <a:off x="6516688" y="4583113"/>
            <a:ext cx="19446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b="0"/>
              <a:t>rozsivka</a:t>
            </a:r>
          </a:p>
        </p:txBody>
      </p:sp>
      <p:pic>
        <p:nvPicPr>
          <p:cNvPr id="39941" name="Picture 2" descr="http://t1.gstatic.com/images?q=tbn:ANd9GcTKBP_RsMTlwLCetjOBKlpz1L8h6O16l8s1qzCvu5Hr02C5viS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3716338"/>
            <a:ext cx="2371725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 Box 10"/>
          <p:cNvSpPr txBox="1">
            <a:spLocks noChangeArrowheads="1"/>
          </p:cNvSpPr>
          <p:nvPr/>
        </p:nvSpPr>
        <p:spPr bwMode="auto">
          <a:xfrm>
            <a:off x="395288" y="3284538"/>
            <a:ext cx="19446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b="0"/>
              <a:t>euglena</a:t>
            </a:r>
          </a:p>
        </p:txBody>
      </p:sp>
      <p:pic>
        <p:nvPicPr>
          <p:cNvPr id="39943" name="Picture 4" descr="http://t0.gstatic.com/images?q=tbn:ANd9GcR6Q9C_645BznQGPYm-QJTS9i-3MULi_iZSA4arZjmrIryOnumDw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375" y="4365625"/>
            <a:ext cx="20669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Text Box 10"/>
          <p:cNvSpPr txBox="1">
            <a:spLocks noChangeArrowheads="1"/>
          </p:cNvSpPr>
          <p:nvPr/>
        </p:nvSpPr>
        <p:spPr bwMode="auto">
          <a:xfrm>
            <a:off x="3708400" y="3933825"/>
            <a:ext cx="1944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b="0"/>
              <a:t>dinophyta</a:t>
            </a:r>
          </a:p>
        </p:txBody>
      </p:sp>
      <p:pic>
        <p:nvPicPr>
          <p:cNvPr id="39945" name="Picture 6" descr="http://geologie.vsb.cz/paleontologie/paleontologie/Fytopaleontologie/Odd%C4%9Blen%C3%AD%20Dinophyta_soubory/image0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3800" y="981075"/>
            <a:ext cx="3924300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6" name="Picture 6" descr="Dělící se buňky Chlorell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975" y="1484313"/>
            <a:ext cx="19050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pic>
        <p:nvPicPr>
          <p:cNvPr id="40963" name="Picture 3" descr="60"/>
          <p:cNvPicPr>
            <a:picLocks noChangeAspect="1" noChangeArrowheads="1"/>
          </p:cNvPicPr>
          <p:nvPr/>
        </p:nvPicPr>
        <p:blipFill>
          <a:blip r:embed="rId3" cstate="print"/>
          <a:srcRect l="45090" t="7182" r="17664" b="60497"/>
          <a:stretch>
            <a:fillRect/>
          </a:stretch>
        </p:blipFill>
        <p:spPr bwMode="auto">
          <a:xfrm>
            <a:off x="5292725" y="1268413"/>
            <a:ext cx="3709988" cy="4392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5181600" y="5876925"/>
            <a:ext cx="3960813" cy="4699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b="0"/>
              <a:t>From: </a:t>
            </a:r>
            <a:r>
              <a:rPr lang="en-US" sz="1200" b="0"/>
              <a:t>Maier</a:t>
            </a:r>
            <a:r>
              <a:rPr lang="cs-CZ" sz="1200" b="0"/>
              <a:t> et al. (2000): </a:t>
            </a:r>
            <a:r>
              <a:rPr lang="en-US" sz="1200" b="0"/>
              <a:t>Environmental Microbiology</a:t>
            </a:r>
            <a:r>
              <a:rPr lang="cs-CZ" sz="1200" b="0"/>
              <a:t>, </a:t>
            </a:r>
            <a:r>
              <a:rPr lang="en-US" sz="1200" b="0"/>
              <a:t>Academic Press</a:t>
            </a:r>
            <a:endParaRPr lang="cs-CZ" sz="1200" b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Prvoci, řasy</a:t>
            </a:r>
            <a:endParaRPr lang="cs-CZ" dirty="0"/>
          </a:p>
        </p:txBody>
      </p:sp>
      <p:pic>
        <p:nvPicPr>
          <p:cNvPr id="40966" name="Picture 6" descr="Parameci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412875"/>
            <a:ext cx="480377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Houby</a:t>
            </a:r>
            <a:endParaRPr lang="cs-CZ" dirty="0"/>
          </a:p>
        </p:txBody>
      </p:sp>
      <p:pic>
        <p:nvPicPr>
          <p:cNvPr id="41987" name="Picture 13" descr="v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557338"/>
            <a:ext cx="2719387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 Box 14"/>
          <p:cNvSpPr txBox="1">
            <a:spLocks noChangeArrowheads="1"/>
          </p:cNvSpPr>
          <p:nvPr/>
        </p:nvSpPr>
        <p:spPr bwMode="auto">
          <a:xfrm>
            <a:off x="395288" y="1196975"/>
            <a:ext cx="2592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b="0"/>
              <a:t>mykorrhyza (houba a jetel)</a:t>
            </a:r>
          </a:p>
        </p:txBody>
      </p:sp>
      <p:pic>
        <p:nvPicPr>
          <p:cNvPr id="41989" name="Picture 2" descr="http://www.sci.muni.cz/mikrob/Miniatlas/images/kvasinky/mikro/cand-glo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1268413"/>
            <a:ext cx="3209925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Text Box 14"/>
          <p:cNvSpPr txBox="1">
            <a:spLocks noChangeArrowheads="1"/>
          </p:cNvSpPr>
          <p:nvPr/>
        </p:nvSpPr>
        <p:spPr bwMode="auto">
          <a:xfrm>
            <a:off x="5724525" y="908050"/>
            <a:ext cx="25923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b="0"/>
              <a:t>Candida globosa</a:t>
            </a:r>
          </a:p>
        </p:txBody>
      </p:sp>
      <p:pic>
        <p:nvPicPr>
          <p:cNvPr id="41991" name="Picture 4" descr="http://www.sci.muni.cz/mikrob/Miniatlas/images/kvasinky/kolonie/sacch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7788" y="4745038"/>
            <a:ext cx="2714625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2" name="Text Box 14"/>
          <p:cNvSpPr txBox="1">
            <a:spLocks noChangeArrowheads="1"/>
          </p:cNvSpPr>
          <p:nvPr/>
        </p:nvSpPr>
        <p:spPr bwMode="auto">
          <a:xfrm>
            <a:off x="6372225" y="4365625"/>
            <a:ext cx="25923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b="0"/>
              <a:t>Saccharomyces cerevisae</a:t>
            </a:r>
          </a:p>
        </p:txBody>
      </p:sp>
      <p:pic>
        <p:nvPicPr>
          <p:cNvPr id="41993" name="Picture 6" descr="http://www.sci.muni.cz/mikrob/Miniatlas/images/kvasinky/mikro/sacc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938" y="4775200"/>
            <a:ext cx="2859087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4" name="Picture 8" descr="http://www.sci.muni.cz/mikrob/Miniatlas/images/plisne/kolonie/Aspergillus%20niger%20CCF%201610%20CYA%205-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650" y="4005263"/>
            <a:ext cx="2209800" cy="22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5" name="Text Box 14"/>
          <p:cNvSpPr txBox="1">
            <a:spLocks noChangeArrowheads="1"/>
          </p:cNvSpPr>
          <p:nvPr/>
        </p:nvSpPr>
        <p:spPr bwMode="auto">
          <a:xfrm>
            <a:off x="611188" y="3644900"/>
            <a:ext cx="2592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b="0"/>
              <a:t>Aspergillus niger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pic>
        <p:nvPicPr>
          <p:cNvPr id="43011" name="Picture 3" descr="59"/>
          <p:cNvPicPr>
            <a:picLocks noChangeAspect="1" noChangeArrowheads="1"/>
          </p:cNvPicPr>
          <p:nvPr/>
        </p:nvPicPr>
        <p:blipFill>
          <a:blip r:embed="rId3" cstate="print"/>
          <a:srcRect l="7841" t="61768" r="50990" b="14529"/>
          <a:stretch>
            <a:fillRect/>
          </a:stretch>
        </p:blipFill>
        <p:spPr bwMode="auto">
          <a:xfrm>
            <a:off x="4356100" y="1700213"/>
            <a:ext cx="4635500" cy="3643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12" name="Picture 4" descr="59"/>
          <p:cNvPicPr>
            <a:picLocks noChangeAspect="1" noChangeArrowheads="1"/>
          </p:cNvPicPr>
          <p:nvPr/>
        </p:nvPicPr>
        <p:blipFill>
          <a:blip r:embed="rId3" cstate="print"/>
          <a:srcRect l="13722" t="6464" r="54912" b="71271"/>
          <a:stretch>
            <a:fillRect/>
          </a:stretch>
        </p:blipFill>
        <p:spPr bwMode="auto">
          <a:xfrm>
            <a:off x="107950" y="1557338"/>
            <a:ext cx="4032250" cy="3906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179388" y="5661025"/>
            <a:ext cx="3960812" cy="4699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b="0"/>
              <a:t>From: </a:t>
            </a:r>
            <a:r>
              <a:rPr lang="en-US" sz="1200" b="0"/>
              <a:t>Maier</a:t>
            </a:r>
            <a:r>
              <a:rPr lang="cs-CZ" sz="1200" b="0"/>
              <a:t> et al. (2000): </a:t>
            </a:r>
            <a:r>
              <a:rPr lang="en-US" sz="1200" b="0"/>
              <a:t>Environmental Microbiology</a:t>
            </a:r>
            <a:r>
              <a:rPr lang="cs-CZ" sz="1200" b="0"/>
              <a:t>, </a:t>
            </a:r>
            <a:r>
              <a:rPr lang="en-US" sz="1200" b="0"/>
              <a:t>Academic Press</a:t>
            </a:r>
            <a:endParaRPr lang="cs-CZ" sz="1200" b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Houby</a:t>
            </a:r>
            <a:endParaRPr lang="cs-CZ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Stručné přestavení půdních mikroorganismů</a:t>
            </a:r>
            <a:endParaRPr lang="cs-CZ" dirty="0"/>
          </a:p>
        </p:txBody>
      </p:sp>
      <p:sp>
        <p:nvSpPr>
          <p:cNvPr id="44035" name="Zástupný symbol pro obsah 2"/>
          <p:cNvSpPr>
            <a:spLocks noGrp="1"/>
          </p:cNvSpPr>
          <p:nvPr>
            <p:ph idx="1"/>
          </p:nvPr>
        </p:nvSpPr>
        <p:spPr>
          <a:xfrm>
            <a:off x="250825" y="1052513"/>
            <a:ext cx="8642350" cy="5256212"/>
          </a:xfrm>
        </p:spPr>
        <p:txBody>
          <a:bodyPr/>
          <a:lstStyle/>
          <a:p>
            <a:pPr eaLnBrk="1" hangingPunct="1"/>
            <a:r>
              <a:rPr lang="cs-CZ" smtClean="0">
                <a:solidFill>
                  <a:schemeClr val="tx1"/>
                </a:solidFill>
              </a:rPr>
              <a:t>Aktinomycety</a:t>
            </a:r>
          </a:p>
          <a:p>
            <a:pPr lvl="1" eaLnBrk="1" hangingPunct="1"/>
            <a:r>
              <a:rPr lang="cs-CZ" smtClean="0">
                <a:hlinkClick r:id="rId2"/>
              </a:rPr>
              <a:t>http://www.agron.iastate.edu/~loynachan/mov/flash/actinomycetes.html</a:t>
            </a:r>
            <a:endParaRPr lang="cs-CZ" smtClean="0"/>
          </a:p>
          <a:p>
            <a:pPr eaLnBrk="1" hangingPunct="1"/>
            <a:r>
              <a:rPr lang="cs-CZ" smtClean="0">
                <a:solidFill>
                  <a:schemeClr val="tx1"/>
                </a:solidFill>
              </a:rPr>
              <a:t>Řasy a sinice</a:t>
            </a:r>
          </a:p>
          <a:p>
            <a:pPr lvl="1" eaLnBrk="1" hangingPunct="1"/>
            <a:r>
              <a:rPr lang="cs-CZ" smtClean="0">
                <a:hlinkClick r:id="rId3"/>
              </a:rPr>
              <a:t>http://www.agron.iastate.edu/~loynachan/mov/flash/cyano-algae.html</a:t>
            </a:r>
            <a:endParaRPr lang="cs-CZ" smtClean="0"/>
          </a:p>
          <a:p>
            <a:pPr eaLnBrk="1" hangingPunct="1"/>
            <a:r>
              <a:rPr lang="cs-CZ" smtClean="0">
                <a:solidFill>
                  <a:schemeClr val="tx1"/>
                </a:solidFill>
              </a:rPr>
              <a:t>Bakterie</a:t>
            </a:r>
          </a:p>
          <a:p>
            <a:pPr lvl="1" eaLnBrk="1" hangingPunct="1"/>
            <a:r>
              <a:rPr lang="cs-CZ" smtClean="0">
                <a:hlinkClick r:id="rId4"/>
              </a:rPr>
              <a:t>http://www.agron.iastate.edu/~loynachan/mov/flash/bacteria.html</a:t>
            </a:r>
            <a:endParaRPr lang="cs-CZ" smtClean="0"/>
          </a:p>
          <a:p>
            <a:pPr eaLnBrk="1" hangingPunct="1"/>
            <a:r>
              <a:rPr lang="cs-CZ" smtClean="0">
                <a:solidFill>
                  <a:schemeClr val="tx1"/>
                </a:solidFill>
              </a:rPr>
              <a:t>Houby</a:t>
            </a:r>
          </a:p>
          <a:p>
            <a:pPr lvl="1" eaLnBrk="1" hangingPunct="1"/>
            <a:r>
              <a:rPr lang="cs-CZ" smtClean="0">
                <a:hlinkClick r:id="rId5"/>
              </a:rPr>
              <a:t>http://www.agron.iastate.edu/~loynachan/mov/flash/fungi.html</a:t>
            </a:r>
            <a:endParaRPr lang="cs-CZ" smtClean="0"/>
          </a:p>
          <a:p>
            <a:pPr eaLnBrk="1" hangingPunct="1"/>
            <a:r>
              <a:rPr lang="cs-CZ" smtClean="0">
                <a:solidFill>
                  <a:schemeClr val="tx1"/>
                </a:solidFill>
              </a:rPr>
              <a:t>Prvoci</a:t>
            </a:r>
          </a:p>
          <a:p>
            <a:pPr lvl="1" eaLnBrk="1" hangingPunct="1"/>
            <a:r>
              <a:rPr lang="cs-CZ" smtClean="0">
                <a:hlinkClick r:id="rId6"/>
              </a:rPr>
              <a:t>http://www.agron.iastate.edu/~loynachan/mov/flash/protozoa.html</a:t>
            </a:r>
            <a:endParaRPr 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Prokaryota (a) vs Eukaryota (b)</a:t>
            </a:r>
            <a:endParaRPr lang="en-US"/>
          </a:p>
        </p:txBody>
      </p:sp>
      <p:pic>
        <p:nvPicPr>
          <p:cNvPr id="4505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12863"/>
            <a:ext cx="9139238" cy="423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O čem je ekotoxikologie?</a:t>
            </a:r>
            <a:endParaRPr lang="cs-CZ" dirty="0"/>
          </a:p>
        </p:txBody>
      </p:sp>
      <p:sp>
        <p:nvSpPr>
          <p:cNvPr id="11267" name="Zástupný symbol pro obsah 3"/>
          <p:cNvSpPr>
            <a:spLocks noGrp="1"/>
          </p:cNvSpPr>
          <p:nvPr>
            <p:ph idx="1"/>
          </p:nvPr>
        </p:nvSpPr>
        <p:spPr>
          <a:xfrm>
            <a:off x="250825" y="1052513"/>
            <a:ext cx="8642350" cy="5256212"/>
          </a:xfrm>
        </p:spPr>
        <p:txBody>
          <a:bodyPr/>
          <a:lstStyle/>
          <a:p>
            <a:r>
              <a:rPr lang="cs-CZ" smtClean="0"/>
              <a:t>Věda studující toxické efekty a efekty chemického (i ostatního stresu) v přírodě, u přírodních organismů (EKO…), zejména efekty v populacích a společenstvech (EKO…), někdy zahrnuje i efekty na člověka (!)</a:t>
            </a:r>
          </a:p>
          <a:p>
            <a:r>
              <a:rPr lang="cs-CZ" smtClean="0"/>
              <a:t>Interdisciplinární vědní obor kombinující poznatky věd studujících ekosystémy (EKOlogie) a vědy studující interakce chemických látek s organismy (toxikologie)</a:t>
            </a:r>
          </a:p>
          <a:p>
            <a:pPr>
              <a:buFont typeface="Arial" pitchFamily="34" charset="0"/>
              <a:buNone/>
            </a:pPr>
            <a:r>
              <a:rPr lang="cs-CZ" b="1" smtClean="0"/>
              <a:t>Hlavní cíle ekotoxikologie</a:t>
            </a:r>
          </a:p>
          <a:p>
            <a:r>
              <a:rPr lang="cs-CZ" smtClean="0"/>
              <a:t>poznání interakcí mezi živými organismy a chemickými/toxickými látkami v prostředí na všech úrovních</a:t>
            </a:r>
          </a:p>
          <a:p>
            <a:r>
              <a:rPr lang="cs-CZ" smtClean="0"/>
              <a:t>využití poznatků pro racionální ochranu živých organismů, jejich populací, společenstev a ekosystémů před chemickým znečištěním</a:t>
            </a:r>
          </a:p>
          <a:p>
            <a:r>
              <a:rPr lang="cs-CZ" smtClean="0"/>
              <a:t>prakticky: odpovídat na otázky, jaká expozice vyvolá jaký efekt</a:t>
            </a:r>
            <a:r>
              <a:rPr lang="en-US" smtClean="0"/>
              <a:t> </a:t>
            </a:r>
            <a:r>
              <a:rPr lang="cs-CZ" smtClean="0"/>
              <a:t>? </a:t>
            </a:r>
            <a:r>
              <a:rPr lang="cs-CZ" smtClean="0">
                <a:sym typeface="Wingdings" pitchFamily="2" charset="2"/>
              </a:rPr>
              <a:t></a:t>
            </a:r>
            <a:r>
              <a:rPr lang="en-US" smtClean="0">
                <a:sym typeface="Wingdings" pitchFamily="2" charset="2"/>
              </a:rPr>
              <a:t> </a:t>
            </a:r>
            <a:r>
              <a:rPr lang="cs-CZ" b="1" smtClean="0"/>
              <a:t>hodnocení ekologických rizik (PEC/PNEC)</a:t>
            </a:r>
          </a:p>
          <a:p>
            <a:r>
              <a:rPr lang="cs-CZ" smtClean="0"/>
              <a:t>vědecky: proč takový efekt, jaké jsou okolnosti, důsledky …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Srovnání </a:t>
            </a:r>
            <a:r>
              <a:rPr lang="cs-CZ" dirty="0" err="1"/>
              <a:t>prokaryota</a:t>
            </a:r>
            <a:r>
              <a:rPr lang="cs-CZ" dirty="0"/>
              <a:t> vs. </a:t>
            </a:r>
            <a:r>
              <a:rPr lang="cs-CZ" dirty="0" err="1"/>
              <a:t>eukaryota</a:t>
            </a:r>
            <a:endParaRPr lang="cs-CZ" dirty="0"/>
          </a:p>
        </p:txBody>
      </p:sp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250825" y="1123950"/>
            <a:ext cx="4168775" cy="409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cs-CZ"/>
              <a:t>- velikost cca 1 </a:t>
            </a:r>
            <a:r>
              <a:rPr lang="el-GR">
                <a:cs typeface="Arial" pitchFamily="34" charset="0"/>
              </a:rPr>
              <a:t>μ</a:t>
            </a:r>
            <a:r>
              <a:rPr lang="cs-CZ">
                <a:cs typeface="Arial" pitchFamily="34" charset="0"/>
              </a:rPr>
              <a:t>m</a:t>
            </a:r>
            <a:endParaRPr lang="el-GR">
              <a:cs typeface="Arial" pitchFamily="34" charset="0"/>
            </a:endParaRPr>
          </a:p>
          <a:p>
            <a:pPr>
              <a:spcBef>
                <a:spcPct val="30000"/>
              </a:spcBef>
            </a:pPr>
            <a:r>
              <a:rPr lang="cs-CZ"/>
              <a:t>- cytoplazmatická membrána</a:t>
            </a:r>
          </a:p>
          <a:p>
            <a:pPr>
              <a:spcBef>
                <a:spcPct val="30000"/>
              </a:spcBef>
            </a:pPr>
            <a:r>
              <a:rPr lang="cs-CZ"/>
              <a:t>- základní cytoplazma</a:t>
            </a:r>
          </a:p>
          <a:p>
            <a:pPr>
              <a:spcBef>
                <a:spcPct val="30000"/>
              </a:spcBef>
            </a:pPr>
            <a:r>
              <a:rPr lang="cs-CZ"/>
              <a:t>- buněčná stěna</a:t>
            </a:r>
          </a:p>
          <a:p>
            <a:pPr>
              <a:spcBef>
                <a:spcPct val="30000"/>
              </a:spcBef>
            </a:pPr>
            <a:r>
              <a:rPr lang="cs-CZ" sz="1200" b="0"/>
              <a:t>(peptidoglykan - murein, G</a:t>
            </a:r>
            <a:r>
              <a:rPr lang="cs-CZ" sz="1200" b="0" baseline="30000"/>
              <a:t>+</a:t>
            </a:r>
            <a:r>
              <a:rPr lang="cs-CZ" sz="1200" b="0"/>
              <a:t> a G</a:t>
            </a:r>
            <a:r>
              <a:rPr lang="cs-CZ" sz="1200" b="0" baseline="30000"/>
              <a:t>-</a:t>
            </a:r>
            <a:r>
              <a:rPr lang="cs-CZ" sz="1200" b="0"/>
              <a:t>)</a:t>
            </a:r>
          </a:p>
          <a:p>
            <a:pPr>
              <a:spcBef>
                <a:spcPct val="30000"/>
              </a:spcBef>
            </a:pPr>
            <a:r>
              <a:rPr lang="cs-CZ"/>
              <a:t>- vakuoly</a:t>
            </a:r>
          </a:p>
          <a:p>
            <a:pPr>
              <a:spcBef>
                <a:spcPct val="30000"/>
              </a:spcBef>
            </a:pPr>
            <a:r>
              <a:rPr lang="cs-CZ"/>
              <a:t>- bičíky</a:t>
            </a:r>
          </a:p>
          <a:p>
            <a:pPr>
              <a:spcBef>
                <a:spcPct val="30000"/>
              </a:spcBef>
            </a:pPr>
            <a:r>
              <a:rPr lang="cs-CZ" sz="1200" b="0"/>
              <a:t>(jednoduchý)</a:t>
            </a:r>
          </a:p>
          <a:p>
            <a:pPr>
              <a:spcBef>
                <a:spcPct val="30000"/>
              </a:spcBef>
            </a:pPr>
            <a:r>
              <a:rPr lang="cs-CZ"/>
              <a:t>- ribosomy</a:t>
            </a:r>
          </a:p>
          <a:p>
            <a:pPr>
              <a:spcBef>
                <a:spcPct val="30000"/>
              </a:spcBef>
            </a:pPr>
            <a:r>
              <a:rPr lang="cs-CZ" sz="1200" b="0"/>
              <a:t>(volné, sedimentační koeficient 70S: 5, 16 a 23S)</a:t>
            </a:r>
          </a:p>
          <a:p>
            <a:pPr>
              <a:spcBef>
                <a:spcPct val="30000"/>
              </a:spcBef>
            </a:pPr>
            <a:r>
              <a:rPr lang="cs-CZ"/>
              <a:t>- jádro</a:t>
            </a:r>
          </a:p>
          <a:p>
            <a:pPr>
              <a:spcBef>
                <a:spcPct val="30000"/>
              </a:spcBef>
            </a:pPr>
            <a:r>
              <a:rPr lang="cs-CZ" sz="1200" b="0"/>
              <a:t>(velmi dlouhá kruhová DNA - nukleoid, haploidní ...)</a:t>
            </a:r>
          </a:p>
          <a:p>
            <a:pPr>
              <a:spcBef>
                <a:spcPct val="30000"/>
              </a:spcBef>
            </a:pPr>
            <a:r>
              <a:rPr lang="cs-CZ" sz="1200" b="0"/>
              <a:t>+ mají plasmidy</a:t>
            </a:r>
          </a:p>
          <a:p>
            <a:pPr>
              <a:spcBef>
                <a:spcPct val="30000"/>
              </a:spcBef>
            </a:pPr>
            <a:r>
              <a:rPr lang="cs-CZ"/>
              <a:t>- buněčné inkluze</a:t>
            </a:r>
            <a:endParaRPr lang="cs-CZ" b="0"/>
          </a:p>
        </p:txBody>
      </p:sp>
      <p:sp>
        <p:nvSpPr>
          <p:cNvPr id="46085" name="Text Box 4"/>
          <p:cNvSpPr txBox="1">
            <a:spLocks noChangeArrowheads="1"/>
          </p:cNvSpPr>
          <p:nvPr/>
        </p:nvSpPr>
        <p:spPr bwMode="auto">
          <a:xfrm>
            <a:off x="4800600" y="1052513"/>
            <a:ext cx="4343400" cy="578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cs-CZ"/>
              <a:t>- velikost cca desítky µm</a:t>
            </a:r>
          </a:p>
          <a:p>
            <a:pPr>
              <a:spcBef>
                <a:spcPct val="30000"/>
              </a:spcBef>
            </a:pPr>
            <a:r>
              <a:rPr lang="cs-CZ"/>
              <a:t>- cytoplazmatická membrána</a:t>
            </a:r>
          </a:p>
          <a:p>
            <a:pPr>
              <a:spcBef>
                <a:spcPct val="30000"/>
              </a:spcBef>
            </a:pPr>
            <a:r>
              <a:rPr lang="cs-CZ"/>
              <a:t>- základní cytoplazma</a:t>
            </a:r>
          </a:p>
          <a:p>
            <a:pPr>
              <a:spcBef>
                <a:spcPct val="30000"/>
              </a:spcBef>
            </a:pPr>
            <a:r>
              <a:rPr lang="cs-CZ"/>
              <a:t>- buněčná stěna</a:t>
            </a:r>
          </a:p>
          <a:p>
            <a:pPr>
              <a:spcBef>
                <a:spcPct val="30000"/>
              </a:spcBef>
            </a:pPr>
            <a:r>
              <a:rPr lang="cs-CZ" sz="1200" b="0"/>
              <a:t>(nemá peptidoglykan, houby mají chitin)</a:t>
            </a:r>
          </a:p>
          <a:p>
            <a:pPr>
              <a:spcBef>
                <a:spcPct val="30000"/>
              </a:spcBef>
            </a:pPr>
            <a:r>
              <a:rPr lang="cs-CZ"/>
              <a:t>- vakuoly</a:t>
            </a:r>
          </a:p>
          <a:p>
            <a:pPr>
              <a:spcBef>
                <a:spcPct val="30000"/>
              </a:spcBef>
            </a:pPr>
            <a:r>
              <a:rPr lang="cs-CZ"/>
              <a:t>- bičíky</a:t>
            </a:r>
          </a:p>
          <a:p>
            <a:pPr>
              <a:spcBef>
                <a:spcPct val="30000"/>
              </a:spcBef>
            </a:pPr>
            <a:r>
              <a:rPr lang="cs-CZ" sz="1200" b="0"/>
              <a:t>(9+2 uspořádání)</a:t>
            </a:r>
            <a:endParaRPr lang="cs-CZ" sz="1200"/>
          </a:p>
          <a:p>
            <a:pPr>
              <a:spcBef>
                <a:spcPct val="30000"/>
              </a:spcBef>
            </a:pPr>
            <a:r>
              <a:rPr lang="cs-CZ"/>
              <a:t>- ribosomy</a:t>
            </a:r>
          </a:p>
          <a:p>
            <a:pPr>
              <a:spcBef>
                <a:spcPct val="30000"/>
              </a:spcBef>
            </a:pPr>
            <a:r>
              <a:rPr lang="cs-CZ" sz="1200" b="0"/>
              <a:t>(vázané na ER, 80S)</a:t>
            </a:r>
          </a:p>
          <a:p>
            <a:pPr>
              <a:spcBef>
                <a:spcPct val="30000"/>
              </a:spcBef>
            </a:pPr>
            <a:r>
              <a:rPr lang="cs-CZ"/>
              <a:t>- jádro</a:t>
            </a:r>
          </a:p>
          <a:p>
            <a:pPr>
              <a:spcBef>
                <a:spcPct val="30000"/>
              </a:spcBef>
            </a:pPr>
            <a:r>
              <a:rPr lang="cs-CZ" sz="1200" b="0"/>
              <a:t>(2 membrány, póry, chromozómy, histony ...)</a:t>
            </a:r>
          </a:p>
          <a:p>
            <a:pPr>
              <a:spcBef>
                <a:spcPct val="30000"/>
              </a:spcBef>
            </a:pPr>
            <a:r>
              <a:rPr lang="cs-CZ"/>
              <a:t>- buněčné inkluze</a:t>
            </a:r>
          </a:p>
          <a:p>
            <a:pPr>
              <a:spcBef>
                <a:spcPct val="30000"/>
              </a:spcBef>
            </a:pPr>
            <a:r>
              <a:rPr lang="cs-CZ"/>
              <a:t>- mitochondrie</a:t>
            </a:r>
          </a:p>
          <a:p>
            <a:pPr>
              <a:spcBef>
                <a:spcPct val="30000"/>
              </a:spcBef>
            </a:pPr>
            <a:r>
              <a:rPr lang="cs-CZ"/>
              <a:t>- ER</a:t>
            </a:r>
          </a:p>
          <a:p>
            <a:pPr>
              <a:spcBef>
                <a:spcPct val="30000"/>
              </a:spcBef>
            </a:pPr>
            <a:r>
              <a:rPr lang="cs-CZ"/>
              <a:t>- jaderná membrána</a:t>
            </a:r>
          </a:p>
          <a:p>
            <a:pPr>
              <a:spcBef>
                <a:spcPct val="30000"/>
              </a:spcBef>
            </a:pPr>
            <a:r>
              <a:rPr lang="cs-CZ"/>
              <a:t>- Golgiho aparát</a:t>
            </a:r>
          </a:p>
          <a:p>
            <a:pPr>
              <a:spcBef>
                <a:spcPct val="30000"/>
              </a:spcBef>
            </a:pPr>
            <a:r>
              <a:rPr lang="cs-CZ"/>
              <a:t>- plastidy</a:t>
            </a:r>
          </a:p>
          <a:p>
            <a:pPr>
              <a:spcBef>
                <a:spcPct val="30000"/>
              </a:spcBef>
            </a:pPr>
            <a:r>
              <a:rPr lang="cs-CZ"/>
              <a:t>- dělící vřeténko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Srovnání </a:t>
            </a:r>
            <a:r>
              <a:rPr lang="cs-CZ" dirty="0" err="1" smtClean="0"/>
              <a:t>prokaryota</a:t>
            </a:r>
            <a:r>
              <a:rPr lang="cs-CZ" dirty="0" smtClean="0"/>
              <a:t> vs. </a:t>
            </a:r>
            <a:r>
              <a:rPr lang="cs-CZ" dirty="0" err="1" smtClean="0"/>
              <a:t>eukaryota</a:t>
            </a:r>
            <a:endParaRPr lang="cs-CZ" dirty="0"/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981075"/>
            <a:ext cx="6470650" cy="535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extovéPole 3"/>
          <p:cNvSpPr txBox="1">
            <a:spLocks noChangeArrowheads="1"/>
          </p:cNvSpPr>
          <p:nvPr/>
        </p:nvSpPr>
        <p:spPr bwMode="auto">
          <a:xfrm>
            <a:off x="4787900" y="6381750"/>
            <a:ext cx="28781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b="0"/>
              <a:t>Sedláček I., 2007, Taxonomie prokaryot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Metabolismus mikrobiálních buněk obecně</a:t>
            </a:r>
          </a:p>
        </p:txBody>
      </p:sp>
      <p:grpSp>
        <p:nvGrpSpPr>
          <p:cNvPr id="48131" name="Group 3"/>
          <p:cNvGrpSpPr>
            <a:grpSpLocks/>
          </p:cNvGrpSpPr>
          <p:nvPr/>
        </p:nvGrpSpPr>
        <p:grpSpPr bwMode="auto">
          <a:xfrm>
            <a:off x="323850" y="1141413"/>
            <a:ext cx="6916738" cy="5715000"/>
            <a:chOff x="432" y="432"/>
            <a:chExt cx="4357" cy="3600"/>
          </a:xfrm>
        </p:grpSpPr>
        <p:sp>
          <p:nvSpPr>
            <p:cNvPr id="48134" name="Oval 4"/>
            <p:cNvSpPr>
              <a:spLocks noChangeArrowheads="1"/>
            </p:cNvSpPr>
            <p:nvPr/>
          </p:nvSpPr>
          <p:spPr bwMode="auto">
            <a:xfrm>
              <a:off x="720" y="992"/>
              <a:ext cx="4008" cy="2752"/>
            </a:xfrm>
            <a:prstGeom prst="ellipse">
              <a:avLst/>
            </a:prstGeom>
            <a:solidFill>
              <a:srgbClr val="99CCFF"/>
            </a:solidFill>
            <a:ln w="19050">
              <a:solidFill>
                <a:srgbClr val="000080"/>
              </a:solidFill>
              <a:round/>
              <a:headEnd/>
              <a:tailEnd type="none" w="med" len="lg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8135" name="Oval 5"/>
            <p:cNvSpPr>
              <a:spLocks noChangeArrowheads="1"/>
            </p:cNvSpPr>
            <p:nvPr/>
          </p:nvSpPr>
          <p:spPr bwMode="auto">
            <a:xfrm>
              <a:off x="800" y="1060"/>
              <a:ext cx="3840" cy="2604"/>
            </a:xfrm>
            <a:prstGeom prst="ellipse">
              <a:avLst/>
            </a:prstGeom>
            <a:solidFill>
              <a:srgbClr val="FFCC99"/>
            </a:solidFill>
            <a:ln w="19050">
              <a:solidFill>
                <a:srgbClr val="000080"/>
              </a:solidFill>
              <a:round/>
              <a:headEnd/>
              <a:tailEnd type="none" w="med" len="lg"/>
            </a:ln>
          </p:spPr>
          <p:txBody>
            <a:bodyPr wrap="none" anchor="ctr"/>
            <a:lstStyle/>
            <a:p>
              <a:pPr algn="ctr"/>
              <a:endParaRPr lang="en-GB" b="0">
                <a:solidFill>
                  <a:srgbClr val="000099"/>
                </a:solidFill>
                <a:latin typeface="Comic Sans MS" pitchFamily="66" charset="0"/>
              </a:endParaRPr>
            </a:p>
          </p:txBody>
        </p:sp>
        <p:sp>
          <p:nvSpPr>
            <p:cNvPr id="48136" name="AutoShape 6"/>
            <p:cNvSpPr>
              <a:spLocks noChangeArrowheads="1"/>
            </p:cNvSpPr>
            <p:nvPr/>
          </p:nvSpPr>
          <p:spPr bwMode="auto">
            <a:xfrm rot="970453">
              <a:off x="3296" y="2365"/>
              <a:ext cx="532" cy="95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4 w 21600"/>
                <a:gd name="T13" fmla="*/ 2912 h 21600"/>
                <a:gd name="T14" fmla="*/ 18230 w 21600"/>
                <a:gd name="T15" fmla="*/ 925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FFFF66"/>
            </a:solidFill>
            <a:ln w="19050">
              <a:noFill/>
              <a:miter lim="800000"/>
              <a:headEnd/>
              <a:tailEnd type="none" w="med" len="lg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8137" name="AutoShape 7"/>
            <p:cNvSpPr>
              <a:spLocks noChangeArrowheads="1"/>
            </p:cNvSpPr>
            <p:nvPr/>
          </p:nvSpPr>
          <p:spPr bwMode="auto">
            <a:xfrm rot="20629547" flipH="1">
              <a:off x="2509" y="2425"/>
              <a:ext cx="797" cy="9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40 w 21600"/>
                <a:gd name="T13" fmla="*/ 2915 h 21600"/>
                <a:gd name="T14" fmla="*/ 18239 w 21600"/>
                <a:gd name="T15" fmla="*/ 924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FFFF66"/>
            </a:solidFill>
            <a:ln w="19050">
              <a:noFill/>
              <a:miter lim="800000"/>
              <a:headEnd/>
              <a:tailEnd type="none" w="med" len="lg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8138" name="AutoShape 8"/>
            <p:cNvSpPr>
              <a:spLocks noChangeArrowheads="1"/>
            </p:cNvSpPr>
            <p:nvPr/>
          </p:nvSpPr>
          <p:spPr bwMode="auto">
            <a:xfrm rot="20629547" flipH="1">
              <a:off x="2496" y="1584"/>
              <a:ext cx="754" cy="134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33 w 21600"/>
                <a:gd name="T13" fmla="*/ 2905 h 21600"/>
                <a:gd name="T14" fmla="*/ 18220 w 21600"/>
                <a:gd name="T15" fmla="*/ 924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FFFF66"/>
            </a:solidFill>
            <a:ln w="19050">
              <a:noFill/>
              <a:miter lim="800000"/>
              <a:headEnd/>
              <a:tailEnd type="none" w="med" len="lg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8139" name="Rectangle 9"/>
            <p:cNvSpPr>
              <a:spLocks noChangeArrowheads="1"/>
            </p:cNvSpPr>
            <p:nvPr/>
          </p:nvSpPr>
          <p:spPr bwMode="auto">
            <a:xfrm>
              <a:off x="3120" y="2976"/>
              <a:ext cx="320" cy="863"/>
            </a:xfrm>
            <a:prstGeom prst="rect">
              <a:avLst/>
            </a:prstGeom>
            <a:solidFill>
              <a:srgbClr val="FFFF66"/>
            </a:solidFill>
            <a:ln w="19050">
              <a:noFill/>
              <a:miter lim="800000"/>
              <a:headEnd/>
              <a:tailEnd type="none" w="med" len="lg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8140" name="AutoShape 10"/>
            <p:cNvSpPr>
              <a:spLocks noChangeArrowheads="1"/>
            </p:cNvSpPr>
            <p:nvPr/>
          </p:nvSpPr>
          <p:spPr bwMode="auto">
            <a:xfrm rot="878984">
              <a:off x="3408" y="576"/>
              <a:ext cx="288" cy="2240"/>
            </a:xfrm>
            <a:prstGeom prst="upArrow">
              <a:avLst>
                <a:gd name="adj1" fmla="val 50000"/>
                <a:gd name="adj2" fmla="val 194444"/>
              </a:avLst>
            </a:prstGeom>
            <a:solidFill>
              <a:srgbClr val="FFFF66"/>
            </a:solidFill>
            <a:ln w="19050">
              <a:noFill/>
              <a:miter lim="800000"/>
              <a:headEnd/>
              <a:tailEnd type="none" w="med" len="lg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8141" name="AutoShape 11"/>
            <p:cNvSpPr>
              <a:spLocks noChangeArrowheads="1"/>
            </p:cNvSpPr>
            <p:nvPr/>
          </p:nvSpPr>
          <p:spPr bwMode="auto">
            <a:xfrm rot="20207128" flipV="1">
              <a:off x="1152" y="1126"/>
              <a:ext cx="432" cy="1920"/>
            </a:xfrm>
            <a:prstGeom prst="upArrow">
              <a:avLst>
                <a:gd name="adj1" fmla="val 50000"/>
                <a:gd name="adj2" fmla="val 111111"/>
              </a:avLst>
            </a:prstGeom>
            <a:solidFill>
              <a:srgbClr val="3366FF"/>
            </a:solidFill>
            <a:ln w="19050">
              <a:noFill/>
              <a:miter lim="800000"/>
              <a:headEnd/>
              <a:tailEnd type="none" w="med" len="lg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8142" name="Text Box 12"/>
            <p:cNvSpPr txBox="1">
              <a:spLocks noChangeArrowheads="1"/>
            </p:cNvSpPr>
            <p:nvPr/>
          </p:nvSpPr>
          <p:spPr bwMode="auto">
            <a:xfrm>
              <a:off x="432" y="816"/>
              <a:ext cx="1513" cy="36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med" len="lg"/>
            </a:ln>
          </p:spPr>
          <p:txBody>
            <a:bodyPr wrap="none">
              <a:spAutoFit/>
            </a:bodyPr>
            <a:lstStyle/>
            <a:p>
              <a:r>
                <a:rPr lang="en-GB" b="0">
                  <a:solidFill>
                    <a:srgbClr val="000099"/>
                  </a:solidFill>
                  <a:latin typeface="Comic Sans MS" pitchFamily="66" charset="0"/>
                </a:rPr>
                <a:t>N</a:t>
              </a:r>
              <a:r>
                <a:rPr lang="cs-CZ" b="0">
                  <a:solidFill>
                    <a:srgbClr val="000099"/>
                  </a:solidFill>
                  <a:latin typeface="Comic Sans MS" pitchFamily="66" charset="0"/>
                </a:rPr>
                <a:t>UTRIENTS</a:t>
              </a:r>
              <a:r>
                <a:rPr lang="en-GB" b="0">
                  <a:solidFill>
                    <a:srgbClr val="000099"/>
                  </a:solidFill>
                  <a:latin typeface="Comic Sans MS" pitchFamily="66" charset="0"/>
                </a:rPr>
                <a:t> for </a:t>
              </a:r>
            </a:p>
            <a:p>
              <a:r>
                <a:rPr lang="en-GB" b="0">
                  <a:solidFill>
                    <a:srgbClr val="000099"/>
                  </a:solidFill>
                  <a:latin typeface="Comic Sans MS" pitchFamily="66" charset="0"/>
                </a:rPr>
                <a:t>biosynthesis</a:t>
              </a:r>
              <a:r>
                <a:rPr lang="cs-CZ" b="0">
                  <a:solidFill>
                    <a:srgbClr val="000099"/>
                  </a:solidFill>
                  <a:latin typeface="Comic Sans MS" pitchFamily="66" charset="0"/>
                </a:rPr>
                <a:t> (C, N, P ...)</a:t>
              </a:r>
              <a:endParaRPr lang="en-GB" b="0">
                <a:solidFill>
                  <a:srgbClr val="000099"/>
                </a:solidFill>
                <a:latin typeface="Comic Sans MS" pitchFamily="66" charset="0"/>
              </a:endParaRPr>
            </a:p>
          </p:txBody>
        </p:sp>
        <p:sp>
          <p:nvSpPr>
            <p:cNvPr id="48143" name="Text Box 13"/>
            <p:cNvSpPr txBox="1">
              <a:spLocks noChangeArrowheads="1"/>
            </p:cNvSpPr>
            <p:nvPr/>
          </p:nvSpPr>
          <p:spPr bwMode="auto">
            <a:xfrm>
              <a:off x="3322" y="3666"/>
              <a:ext cx="1047" cy="36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med" len="lg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b="0">
                  <a:solidFill>
                    <a:srgbClr val="000099"/>
                  </a:solidFill>
                  <a:latin typeface="Comic Sans MS" pitchFamily="66" charset="0"/>
                </a:rPr>
                <a:t>ENERGY</a:t>
              </a:r>
            </a:p>
            <a:p>
              <a:pPr algn="ctr"/>
              <a:r>
                <a:rPr lang="en-GB" b="0">
                  <a:solidFill>
                    <a:srgbClr val="000099"/>
                  </a:solidFill>
                  <a:latin typeface="Comic Sans MS" pitchFamily="66" charset="0"/>
                </a:rPr>
                <a:t>Chemicals, light</a:t>
              </a:r>
            </a:p>
          </p:txBody>
        </p:sp>
        <p:sp>
          <p:nvSpPr>
            <p:cNvPr id="48144" name="Text Box 14"/>
            <p:cNvSpPr txBox="1">
              <a:spLocks noChangeArrowheads="1"/>
            </p:cNvSpPr>
            <p:nvPr/>
          </p:nvSpPr>
          <p:spPr bwMode="auto">
            <a:xfrm>
              <a:off x="2880" y="2860"/>
              <a:ext cx="772" cy="21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med" len="lg"/>
            </a:ln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rgbClr val="CC0066"/>
                  </a:solidFill>
                  <a:latin typeface="Comic Sans MS" pitchFamily="66" charset="0"/>
                </a:rPr>
                <a:t>Catabolism</a:t>
              </a:r>
            </a:p>
          </p:txBody>
        </p:sp>
        <p:sp>
          <p:nvSpPr>
            <p:cNvPr id="48145" name="Text Box 15"/>
            <p:cNvSpPr txBox="1">
              <a:spLocks noChangeArrowheads="1"/>
            </p:cNvSpPr>
            <p:nvPr/>
          </p:nvSpPr>
          <p:spPr bwMode="auto">
            <a:xfrm>
              <a:off x="1008" y="1872"/>
              <a:ext cx="723" cy="21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med" len="lg"/>
            </a:ln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rgbClr val="CC0066"/>
                  </a:solidFill>
                  <a:latin typeface="Comic Sans MS" pitchFamily="66" charset="0"/>
                </a:rPr>
                <a:t>Anabolism</a:t>
              </a:r>
            </a:p>
          </p:txBody>
        </p:sp>
        <p:sp>
          <p:nvSpPr>
            <p:cNvPr id="48146" name="Text Box 16"/>
            <p:cNvSpPr txBox="1">
              <a:spLocks noChangeArrowheads="1"/>
            </p:cNvSpPr>
            <p:nvPr/>
          </p:nvSpPr>
          <p:spPr bwMode="auto">
            <a:xfrm>
              <a:off x="3552" y="2216"/>
              <a:ext cx="1237" cy="67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med" len="lg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>
                  <a:solidFill>
                    <a:srgbClr val="000099"/>
                  </a:solidFill>
                  <a:latin typeface="Comic Sans MS" pitchFamily="66" charset="0"/>
                </a:rPr>
                <a:t>Energy</a:t>
              </a:r>
            </a:p>
            <a:p>
              <a:pPr algn="ctr"/>
              <a:r>
                <a:rPr lang="en-GB" b="0">
                  <a:solidFill>
                    <a:srgbClr val="000099"/>
                  </a:solidFill>
                  <a:latin typeface="Comic Sans MS" pitchFamily="66" charset="0"/>
                </a:rPr>
                <a:t>Motility, transport</a:t>
              </a:r>
            </a:p>
            <a:p>
              <a:pPr algn="ctr"/>
              <a:r>
                <a:rPr lang="en-GB" b="0">
                  <a:solidFill>
                    <a:srgbClr val="000099"/>
                  </a:solidFill>
                  <a:latin typeface="Comic Sans MS" pitchFamily="66" charset="0"/>
                </a:rPr>
                <a:t> of nutrient, </a:t>
              </a:r>
            </a:p>
            <a:p>
              <a:pPr algn="ctr"/>
              <a:r>
                <a:rPr lang="en-GB" b="0">
                  <a:solidFill>
                    <a:srgbClr val="000099"/>
                  </a:solidFill>
                  <a:latin typeface="Comic Sans MS" pitchFamily="66" charset="0"/>
                </a:rPr>
                <a:t>etc</a:t>
              </a:r>
            </a:p>
          </p:txBody>
        </p:sp>
        <p:sp>
          <p:nvSpPr>
            <p:cNvPr id="48147" name="Text Box 17"/>
            <p:cNvSpPr txBox="1">
              <a:spLocks noChangeArrowheads="1"/>
            </p:cNvSpPr>
            <p:nvPr/>
          </p:nvSpPr>
          <p:spPr bwMode="auto">
            <a:xfrm>
              <a:off x="3456" y="432"/>
              <a:ext cx="1097" cy="21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med" len="lg"/>
            </a:ln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rgbClr val="000099"/>
                  </a:solidFill>
                  <a:latin typeface="Comic Sans MS" pitchFamily="66" charset="0"/>
                </a:rPr>
                <a:t>Waste products</a:t>
              </a:r>
            </a:p>
          </p:txBody>
        </p:sp>
        <p:sp>
          <p:nvSpPr>
            <p:cNvPr id="48148" name="Text Box 18"/>
            <p:cNvSpPr txBox="1">
              <a:spLocks noChangeArrowheads="1"/>
            </p:cNvSpPr>
            <p:nvPr/>
          </p:nvSpPr>
          <p:spPr bwMode="auto">
            <a:xfrm>
              <a:off x="1872" y="1794"/>
              <a:ext cx="1087" cy="36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med" len="lg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>
                  <a:solidFill>
                    <a:srgbClr val="000099"/>
                  </a:solidFill>
                  <a:latin typeface="Comic Sans MS" pitchFamily="66" charset="0"/>
                </a:rPr>
                <a:t>Energy</a:t>
              </a:r>
              <a:r>
                <a:rPr lang="en-GB" b="0">
                  <a:solidFill>
                    <a:srgbClr val="000099"/>
                  </a:solidFill>
                  <a:latin typeface="Comic Sans MS" pitchFamily="66" charset="0"/>
                </a:rPr>
                <a:t> </a:t>
              </a:r>
            </a:p>
            <a:p>
              <a:pPr algn="ctr"/>
              <a:r>
                <a:rPr lang="en-GB" b="0">
                  <a:solidFill>
                    <a:srgbClr val="000099"/>
                  </a:solidFill>
                  <a:latin typeface="Comic Sans MS" pitchFamily="66" charset="0"/>
                </a:rPr>
                <a:t>for biosynthesis</a:t>
              </a:r>
            </a:p>
          </p:txBody>
        </p:sp>
        <p:sp>
          <p:nvSpPr>
            <p:cNvPr id="48149" name="Text Box 19"/>
            <p:cNvSpPr txBox="1">
              <a:spLocks noChangeArrowheads="1"/>
            </p:cNvSpPr>
            <p:nvPr/>
          </p:nvSpPr>
          <p:spPr bwMode="auto">
            <a:xfrm>
              <a:off x="1488" y="2946"/>
              <a:ext cx="809" cy="36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med" len="lg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b="0">
                  <a:solidFill>
                    <a:srgbClr val="000099"/>
                  </a:solidFill>
                  <a:latin typeface="Comic Sans MS" pitchFamily="66" charset="0"/>
                </a:rPr>
                <a:t>Cellular </a:t>
              </a:r>
            </a:p>
            <a:p>
              <a:pPr algn="ctr"/>
              <a:r>
                <a:rPr lang="en-GB" b="0">
                  <a:solidFill>
                    <a:srgbClr val="000099"/>
                  </a:solidFill>
                  <a:latin typeface="Comic Sans MS" pitchFamily="66" charset="0"/>
                </a:rPr>
                <a:t>components</a:t>
              </a:r>
            </a:p>
          </p:txBody>
        </p:sp>
        <p:sp>
          <p:nvSpPr>
            <p:cNvPr id="48150" name="Text Box 20"/>
            <p:cNvSpPr txBox="1">
              <a:spLocks noChangeArrowheads="1"/>
            </p:cNvSpPr>
            <p:nvPr/>
          </p:nvSpPr>
          <p:spPr bwMode="auto">
            <a:xfrm>
              <a:off x="1872" y="2544"/>
              <a:ext cx="1087" cy="36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med" len="lg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b="0">
                  <a:solidFill>
                    <a:srgbClr val="000099"/>
                  </a:solidFill>
                  <a:latin typeface="Comic Sans MS" pitchFamily="66" charset="0"/>
                </a:rPr>
                <a:t>Precursors </a:t>
              </a:r>
            </a:p>
            <a:p>
              <a:pPr algn="ctr"/>
              <a:r>
                <a:rPr lang="en-GB" b="0">
                  <a:solidFill>
                    <a:srgbClr val="000099"/>
                  </a:solidFill>
                  <a:latin typeface="Comic Sans MS" pitchFamily="66" charset="0"/>
                </a:rPr>
                <a:t>for biosynthesis</a:t>
              </a:r>
            </a:p>
          </p:txBody>
        </p:sp>
      </p:grpSp>
      <p:sp>
        <p:nvSpPr>
          <p:cNvPr id="48132" name="AutoShape 21"/>
          <p:cNvSpPr>
            <a:spLocks noChangeArrowheads="1"/>
          </p:cNvSpPr>
          <p:nvPr/>
        </p:nvSpPr>
        <p:spPr bwMode="auto">
          <a:xfrm>
            <a:off x="5649913" y="3236913"/>
            <a:ext cx="1800225" cy="431800"/>
          </a:xfrm>
          <a:prstGeom prst="leftArrow">
            <a:avLst>
              <a:gd name="adj1" fmla="val 50000"/>
              <a:gd name="adj2" fmla="val 104228"/>
            </a:avLst>
          </a:prstGeom>
          <a:solidFill>
            <a:srgbClr val="6600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8133" name="Text Box 40"/>
          <p:cNvSpPr txBox="1">
            <a:spLocks noChangeArrowheads="1"/>
          </p:cNvSpPr>
          <p:nvPr/>
        </p:nvSpPr>
        <p:spPr bwMode="auto">
          <a:xfrm>
            <a:off x="7483475" y="3163888"/>
            <a:ext cx="12969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0">
                <a:latin typeface="Comic Sans MS" pitchFamily="66" charset="0"/>
              </a:rPr>
              <a:t>Electron acceptors</a:t>
            </a:r>
            <a:endParaRPr lang="en-US" b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Autotrofie</a:t>
            </a:r>
          </a:p>
        </p:txBody>
      </p:sp>
      <p:sp>
        <p:nvSpPr>
          <p:cNvPr id="49155" name="Text Box 2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34820" name="Text Box 3"/>
          <p:cNvSpPr txBox="1">
            <a:spLocks noChangeArrowheads="1"/>
          </p:cNvSpPr>
          <p:nvPr/>
        </p:nvSpPr>
        <p:spPr bwMode="auto">
          <a:xfrm>
            <a:off x="250825" y="1052513"/>
            <a:ext cx="8569325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cs-CZ" sz="2000" dirty="0">
                <a:latin typeface="Arial" charset="0"/>
              </a:rPr>
              <a:t>Všechny buněčné složky syntetizují z anorganických látek (H</a:t>
            </a:r>
            <a:r>
              <a:rPr lang="cs-CZ" sz="2000" baseline="-25000" dirty="0">
                <a:latin typeface="Arial" charset="0"/>
              </a:rPr>
              <a:t>2</a:t>
            </a:r>
            <a:r>
              <a:rPr lang="cs-CZ" sz="2000" dirty="0">
                <a:latin typeface="Arial" charset="0"/>
              </a:rPr>
              <a:t>O, CO</a:t>
            </a:r>
            <a:r>
              <a:rPr lang="cs-CZ" sz="2000" baseline="-25000" dirty="0">
                <a:latin typeface="Arial" charset="0"/>
              </a:rPr>
              <a:t>2</a:t>
            </a:r>
            <a:r>
              <a:rPr lang="cs-CZ" sz="2000" dirty="0">
                <a:latin typeface="Arial" charset="0"/>
              </a:rPr>
              <a:t>, NH</a:t>
            </a:r>
            <a:r>
              <a:rPr lang="cs-CZ" sz="2000" baseline="-25000" dirty="0">
                <a:latin typeface="Arial" charset="0"/>
              </a:rPr>
              <a:t>3</a:t>
            </a:r>
            <a:r>
              <a:rPr lang="cs-CZ" sz="2000" dirty="0">
                <a:latin typeface="Arial" charset="0"/>
              </a:rPr>
              <a:t> a H</a:t>
            </a:r>
            <a:r>
              <a:rPr lang="cs-CZ" sz="2000" baseline="-25000" dirty="0">
                <a:latin typeface="Arial" charset="0"/>
              </a:rPr>
              <a:t>2</a:t>
            </a:r>
            <a:r>
              <a:rPr lang="cs-CZ" sz="2000" dirty="0">
                <a:latin typeface="Arial" charset="0"/>
              </a:rPr>
              <a:t>S). </a:t>
            </a:r>
          </a:p>
          <a:p>
            <a:pPr algn="just">
              <a:defRPr/>
            </a:pPr>
            <a:endParaRPr lang="cs-CZ" sz="2000" dirty="0">
              <a:latin typeface="Arial" charset="0"/>
            </a:endParaRPr>
          </a:p>
          <a:p>
            <a:pPr algn="just">
              <a:defRPr/>
            </a:pPr>
            <a:r>
              <a:rPr lang="cs-CZ" sz="2000" dirty="0">
                <a:latin typeface="Arial" charset="0"/>
              </a:rPr>
              <a:t>Podle zdroje energie:</a:t>
            </a:r>
          </a:p>
          <a:p>
            <a:pPr algn="just">
              <a:defRPr/>
            </a:pPr>
            <a:r>
              <a:rPr lang="cs-CZ" sz="2000" dirty="0">
                <a:solidFill>
                  <a:srgbClr val="DC0000"/>
                </a:solidFill>
                <a:latin typeface="Arial" charset="0"/>
              </a:rPr>
              <a:t>1) </a:t>
            </a:r>
            <a:r>
              <a:rPr lang="cs-CZ" sz="2000" dirty="0" err="1">
                <a:solidFill>
                  <a:srgbClr val="DC0000"/>
                </a:solidFill>
                <a:latin typeface="Arial" charset="0"/>
              </a:rPr>
              <a:t>Fotoautotrofie</a:t>
            </a:r>
            <a:r>
              <a:rPr lang="cs-CZ" sz="2000" dirty="0">
                <a:solidFill>
                  <a:srgbClr val="DC0000"/>
                </a:solidFill>
                <a:latin typeface="Arial" charset="0"/>
              </a:rPr>
              <a:t> (</a:t>
            </a:r>
            <a:r>
              <a:rPr lang="cs-CZ" sz="2000" dirty="0" err="1">
                <a:solidFill>
                  <a:srgbClr val="DC0000"/>
                </a:solidFill>
                <a:latin typeface="Arial" charset="0"/>
              </a:rPr>
              <a:t>fotolitotrofie</a:t>
            </a:r>
            <a:r>
              <a:rPr lang="cs-CZ" sz="2000" dirty="0">
                <a:solidFill>
                  <a:srgbClr val="DC0000"/>
                </a:solidFill>
                <a:latin typeface="Arial" charset="0"/>
              </a:rPr>
              <a:t>)</a:t>
            </a:r>
          </a:p>
          <a:p>
            <a:pPr marL="534988" indent="-177800" algn="just">
              <a:defRPr/>
            </a:pPr>
            <a:r>
              <a:rPr lang="cs-CZ" sz="2000" b="0" dirty="0">
                <a:latin typeface="Arial" charset="0"/>
              </a:rPr>
              <a:t>- zdroj E je světlo, fotosyntéza, </a:t>
            </a:r>
            <a:r>
              <a:rPr lang="cs-CZ" sz="2000" b="0" dirty="0" err="1">
                <a:latin typeface="Arial" charset="0"/>
              </a:rPr>
              <a:t>Calvinův</a:t>
            </a:r>
            <a:r>
              <a:rPr lang="cs-CZ" sz="2000" b="0" dirty="0">
                <a:latin typeface="Arial" charset="0"/>
              </a:rPr>
              <a:t> cyklus fixace CO</a:t>
            </a:r>
            <a:r>
              <a:rPr lang="cs-CZ" sz="2000" b="0" baseline="-25000" dirty="0">
                <a:latin typeface="Arial" charset="0"/>
              </a:rPr>
              <a:t>2</a:t>
            </a:r>
          </a:p>
          <a:p>
            <a:pPr marL="534988" indent="-177800" algn="just">
              <a:defRPr/>
            </a:pPr>
            <a:r>
              <a:rPr lang="cs-CZ" sz="2000" b="0" dirty="0">
                <a:latin typeface="Arial" charset="0"/>
              </a:rPr>
              <a:t>- </a:t>
            </a:r>
            <a:r>
              <a:rPr lang="cs-CZ" sz="2000" b="0" dirty="0" err="1">
                <a:latin typeface="Arial" charset="0"/>
              </a:rPr>
              <a:t>bct</a:t>
            </a:r>
            <a:r>
              <a:rPr lang="cs-CZ" sz="2000" b="0" dirty="0">
                <a:latin typeface="Arial" charset="0"/>
              </a:rPr>
              <a:t>. mají </a:t>
            </a:r>
            <a:r>
              <a:rPr lang="cs-CZ" sz="2000" dirty="0">
                <a:latin typeface="Arial" charset="0"/>
              </a:rPr>
              <a:t>bakteriochlorofyl</a:t>
            </a:r>
            <a:r>
              <a:rPr lang="cs-CZ" sz="2000" b="0" dirty="0">
                <a:latin typeface="Arial" charset="0"/>
              </a:rPr>
              <a:t> a zdroj H a e- je H</a:t>
            </a:r>
            <a:r>
              <a:rPr lang="cs-CZ" sz="2000" b="0" baseline="-25000" dirty="0">
                <a:latin typeface="Arial" charset="0"/>
              </a:rPr>
              <a:t>2</a:t>
            </a:r>
            <a:r>
              <a:rPr lang="cs-CZ" sz="2000" b="0" dirty="0">
                <a:latin typeface="Arial" charset="0"/>
              </a:rPr>
              <a:t>S či H</a:t>
            </a:r>
            <a:r>
              <a:rPr lang="cs-CZ" sz="2000" b="0" baseline="-25000" dirty="0">
                <a:latin typeface="Arial" charset="0"/>
              </a:rPr>
              <a:t>2</a:t>
            </a:r>
            <a:endParaRPr lang="cs-CZ" sz="2000" b="0" dirty="0">
              <a:latin typeface="Arial" charset="0"/>
            </a:endParaRPr>
          </a:p>
          <a:p>
            <a:pPr marL="534988" indent="-177800" algn="just">
              <a:defRPr/>
            </a:pPr>
            <a:r>
              <a:rPr lang="cs-CZ" sz="2000" b="0" dirty="0">
                <a:latin typeface="Arial" charset="0"/>
              </a:rPr>
              <a:t>- sinice + rostliny mají </a:t>
            </a:r>
            <a:r>
              <a:rPr lang="cs-CZ" sz="2000" dirty="0">
                <a:latin typeface="Arial" charset="0"/>
              </a:rPr>
              <a:t>chlorofyl</a:t>
            </a:r>
            <a:r>
              <a:rPr lang="cs-CZ" sz="2000" b="0" dirty="0">
                <a:latin typeface="Arial" charset="0"/>
              </a:rPr>
              <a:t> a zdrojem H a e- je H</a:t>
            </a:r>
            <a:r>
              <a:rPr lang="cs-CZ" sz="2000" b="0" baseline="-25000" dirty="0">
                <a:latin typeface="Arial" charset="0"/>
              </a:rPr>
              <a:t>2</a:t>
            </a:r>
            <a:r>
              <a:rPr lang="cs-CZ" sz="2000" b="0" dirty="0">
                <a:latin typeface="Arial" charset="0"/>
              </a:rPr>
              <a:t>O</a:t>
            </a:r>
          </a:p>
          <a:p>
            <a:pPr algn="just">
              <a:defRPr/>
            </a:pPr>
            <a:endParaRPr lang="cs-CZ" sz="2000" b="0" dirty="0">
              <a:latin typeface="Arial" charset="0"/>
            </a:endParaRPr>
          </a:p>
          <a:p>
            <a:pPr algn="just">
              <a:defRPr/>
            </a:pPr>
            <a:r>
              <a:rPr lang="cs-CZ" sz="2000" dirty="0">
                <a:solidFill>
                  <a:srgbClr val="DC0000"/>
                </a:solidFill>
                <a:latin typeface="Arial" charset="0"/>
              </a:rPr>
              <a:t>2) </a:t>
            </a:r>
            <a:r>
              <a:rPr lang="cs-CZ" sz="2000" dirty="0" err="1">
                <a:solidFill>
                  <a:srgbClr val="DC0000"/>
                </a:solidFill>
                <a:latin typeface="Arial" charset="0"/>
              </a:rPr>
              <a:t>Chemoautotrofie</a:t>
            </a:r>
            <a:r>
              <a:rPr lang="cs-CZ" sz="2000" dirty="0">
                <a:solidFill>
                  <a:srgbClr val="DC0000"/>
                </a:solidFill>
                <a:latin typeface="Arial" charset="0"/>
              </a:rPr>
              <a:t> (</a:t>
            </a:r>
            <a:r>
              <a:rPr lang="cs-CZ" sz="2000" dirty="0" err="1">
                <a:solidFill>
                  <a:srgbClr val="DC0000"/>
                </a:solidFill>
                <a:latin typeface="Arial" charset="0"/>
              </a:rPr>
              <a:t>chemolithotrofie</a:t>
            </a:r>
            <a:r>
              <a:rPr lang="cs-CZ" sz="2000" dirty="0">
                <a:solidFill>
                  <a:srgbClr val="DC0000"/>
                </a:solidFill>
                <a:latin typeface="Arial" charset="0"/>
              </a:rPr>
              <a:t>)</a:t>
            </a:r>
          </a:p>
          <a:p>
            <a:pPr marL="534988" indent="-177800" algn="just">
              <a:defRPr/>
            </a:pPr>
            <a:r>
              <a:rPr lang="cs-CZ" sz="2000" b="0" dirty="0">
                <a:latin typeface="Arial" charset="0"/>
              </a:rPr>
              <a:t>- pouze u některých bakterií - energie z oxidace anorganických látek (H</a:t>
            </a:r>
            <a:r>
              <a:rPr lang="cs-CZ" sz="2000" b="0" baseline="-25000" dirty="0">
                <a:latin typeface="Arial" charset="0"/>
              </a:rPr>
              <a:t>2</a:t>
            </a:r>
            <a:r>
              <a:rPr lang="cs-CZ" sz="2000" b="0" dirty="0">
                <a:latin typeface="Arial" charset="0"/>
              </a:rPr>
              <a:t>, S, </a:t>
            </a:r>
            <a:r>
              <a:rPr lang="cs-CZ" sz="2000" b="0" dirty="0" err="1">
                <a:latin typeface="Arial" charset="0"/>
              </a:rPr>
              <a:t>Fe</a:t>
            </a:r>
            <a:r>
              <a:rPr lang="cs-CZ" sz="2000" b="0" baseline="30000" dirty="0" err="1">
                <a:latin typeface="Arial" charset="0"/>
              </a:rPr>
              <a:t>II</a:t>
            </a:r>
            <a:r>
              <a:rPr lang="cs-CZ" sz="2000" b="0" dirty="0">
                <a:latin typeface="Arial" charset="0"/>
              </a:rPr>
              <a:t>, </a:t>
            </a:r>
            <a:r>
              <a:rPr lang="cs-CZ" sz="2000" b="0" dirty="0" err="1">
                <a:latin typeface="Arial" charset="0"/>
              </a:rPr>
              <a:t>Mn</a:t>
            </a:r>
            <a:r>
              <a:rPr lang="cs-CZ" sz="2000" b="0" baseline="30000" dirty="0" err="1">
                <a:latin typeface="Arial" charset="0"/>
              </a:rPr>
              <a:t>II</a:t>
            </a:r>
            <a:r>
              <a:rPr lang="cs-CZ" sz="2000" b="0" dirty="0">
                <a:latin typeface="Arial" charset="0"/>
              </a:rPr>
              <a:t>, NO</a:t>
            </a:r>
            <a:r>
              <a:rPr lang="cs-CZ" sz="2000" b="0" baseline="-25000" dirty="0">
                <a:latin typeface="Arial" charset="0"/>
              </a:rPr>
              <a:t>2</a:t>
            </a:r>
            <a:r>
              <a:rPr lang="cs-CZ" sz="2000" b="0" baseline="30000" dirty="0">
                <a:latin typeface="Arial" charset="0"/>
              </a:rPr>
              <a:t>-</a:t>
            </a:r>
            <a:r>
              <a:rPr lang="cs-CZ" sz="2000" b="0" dirty="0">
                <a:latin typeface="Arial" charset="0"/>
              </a:rPr>
              <a:t>, NH</a:t>
            </a:r>
            <a:r>
              <a:rPr lang="cs-CZ" sz="2000" b="0" baseline="-25000" dirty="0">
                <a:latin typeface="Arial" charset="0"/>
              </a:rPr>
              <a:t>4</a:t>
            </a:r>
            <a:r>
              <a:rPr lang="cs-CZ" sz="2000" b="0" baseline="30000" dirty="0">
                <a:latin typeface="Arial" charset="0"/>
              </a:rPr>
              <a:t>+</a:t>
            </a:r>
            <a:r>
              <a:rPr lang="cs-CZ" sz="2000" b="0" dirty="0">
                <a:latin typeface="Arial" charset="0"/>
              </a:rPr>
              <a:t>, H</a:t>
            </a:r>
            <a:r>
              <a:rPr lang="cs-CZ" sz="2000" b="0" baseline="-25000" dirty="0">
                <a:latin typeface="Arial" charset="0"/>
              </a:rPr>
              <a:t>2</a:t>
            </a:r>
            <a:r>
              <a:rPr lang="cs-CZ" sz="2000" b="0" dirty="0">
                <a:latin typeface="Arial" charset="0"/>
              </a:rPr>
              <a:t>S, CH</a:t>
            </a:r>
            <a:r>
              <a:rPr lang="cs-CZ" sz="2000" b="0" baseline="-25000" dirty="0">
                <a:latin typeface="Arial" charset="0"/>
              </a:rPr>
              <a:t>4</a:t>
            </a:r>
            <a:r>
              <a:rPr lang="cs-CZ" sz="2000" b="0" dirty="0">
                <a:latin typeface="Arial" charset="0"/>
              </a:rPr>
              <a:t>, CS</a:t>
            </a:r>
            <a:r>
              <a:rPr lang="cs-CZ" sz="2000" b="0" baseline="-25000" dirty="0">
                <a:latin typeface="Arial" charset="0"/>
              </a:rPr>
              <a:t>2</a:t>
            </a:r>
            <a:r>
              <a:rPr lang="cs-CZ" sz="2000" b="0" dirty="0">
                <a:latin typeface="Arial" charset="0"/>
              </a:rPr>
              <a:t>, CHOH atd.) molekulovým kyslíkem - striktně aerobní</a:t>
            </a:r>
          </a:p>
          <a:p>
            <a:pPr marL="534988" indent="-177800" algn="just">
              <a:defRPr/>
            </a:pPr>
            <a:r>
              <a:rPr lang="cs-CZ" sz="2000" b="0" dirty="0">
                <a:latin typeface="Arial" charset="0"/>
              </a:rPr>
              <a:t>- velmi malá energetická účinnost (jen 8% celkové energie) - evolučně nevýhodné, citlivé vůči stresu</a:t>
            </a:r>
          </a:p>
          <a:p>
            <a:pPr marL="534988" indent="-177800" algn="just">
              <a:defRPr/>
            </a:pPr>
            <a:r>
              <a:rPr lang="cs-CZ" sz="2000" b="0" dirty="0">
                <a:latin typeface="Arial" charset="0"/>
              </a:rPr>
              <a:t>- CO</a:t>
            </a:r>
            <a:r>
              <a:rPr lang="cs-CZ" sz="2000" b="0" baseline="-25000" dirty="0">
                <a:latin typeface="Arial" charset="0"/>
              </a:rPr>
              <a:t>2</a:t>
            </a:r>
            <a:r>
              <a:rPr lang="cs-CZ" sz="2000" b="0" dirty="0">
                <a:latin typeface="Arial" charset="0"/>
              </a:rPr>
              <a:t> je zdroj uhlíku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8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8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8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8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8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8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8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8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8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8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8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8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8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8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Heterotrofie</a:t>
            </a:r>
          </a:p>
        </p:txBody>
      </p:sp>
      <p:sp>
        <p:nvSpPr>
          <p:cNvPr id="50179" name="Text Box 2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35844" name="Text Box 3"/>
          <p:cNvSpPr txBox="1">
            <a:spLocks noChangeArrowheads="1"/>
          </p:cNvSpPr>
          <p:nvPr/>
        </p:nvSpPr>
        <p:spPr bwMode="auto">
          <a:xfrm>
            <a:off x="323850" y="1052513"/>
            <a:ext cx="849630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cs-CZ" sz="2000" dirty="0">
                <a:latin typeface="Arial" charset="0"/>
              </a:rPr>
              <a:t>Potřebují organické látky, které nejsou schopni syntetizovat</a:t>
            </a:r>
          </a:p>
          <a:p>
            <a:pPr algn="just">
              <a:defRPr/>
            </a:pPr>
            <a:endParaRPr lang="cs-CZ" sz="2000" dirty="0">
              <a:latin typeface="Arial" charset="0"/>
            </a:endParaRPr>
          </a:p>
          <a:p>
            <a:pPr algn="just">
              <a:defRPr/>
            </a:pPr>
            <a:r>
              <a:rPr lang="cs-CZ" sz="2000" dirty="0">
                <a:latin typeface="Arial" charset="0"/>
              </a:rPr>
              <a:t>Podle zdroje energie</a:t>
            </a:r>
          </a:p>
          <a:p>
            <a:pPr algn="just">
              <a:defRPr/>
            </a:pPr>
            <a:r>
              <a:rPr lang="cs-CZ" sz="2000" dirty="0">
                <a:solidFill>
                  <a:srgbClr val="DC0000"/>
                </a:solidFill>
                <a:latin typeface="Arial" charset="0"/>
              </a:rPr>
              <a:t>1) </a:t>
            </a:r>
            <a:r>
              <a:rPr lang="cs-CZ" sz="2000" dirty="0" err="1">
                <a:solidFill>
                  <a:srgbClr val="DC0000"/>
                </a:solidFill>
                <a:latin typeface="Arial" charset="0"/>
              </a:rPr>
              <a:t>Fotoorganotrofie</a:t>
            </a:r>
            <a:endParaRPr lang="cs-CZ" sz="2000" dirty="0">
              <a:solidFill>
                <a:srgbClr val="DC0000"/>
              </a:solidFill>
              <a:latin typeface="Arial" charset="0"/>
            </a:endParaRPr>
          </a:p>
          <a:p>
            <a:pPr marL="534988" indent="-177800" algn="just">
              <a:buFontTx/>
              <a:buChar char="-"/>
              <a:defRPr/>
            </a:pPr>
            <a:r>
              <a:rPr lang="cs-CZ" sz="2000" b="0" dirty="0">
                <a:latin typeface="Arial" charset="0"/>
              </a:rPr>
              <a:t>zdroj energie je světlo, ale zdroj uhlíku není CO</a:t>
            </a:r>
            <a:r>
              <a:rPr lang="cs-CZ" sz="2000" b="0" baseline="-25000" dirty="0">
                <a:latin typeface="Arial" charset="0"/>
              </a:rPr>
              <a:t>2</a:t>
            </a:r>
            <a:r>
              <a:rPr lang="cs-CZ" sz="2000" b="0" dirty="0">
                <a:latin typeface="Arial" charset="0"/>
              </a:rPr>
              <a:t> ale acetát, </a:t>
            </a:r>
            <a:r>
              <a:rPr lang="cs-CZ" sz="2000" b="0" dirty="0" err="1">
                <a:latin typeface="Arial" charset="0"/>
              </a:rPr>
              <a:t>pyruvát</a:t>
            </a:r>
            <a:r>
              <a:rPr lang="cs-CZ" sz="2000" b="0" dirty="0">
                <a:latin typeface="Arial" charset="0"/>
              </a:rPr>
              <a:t>, </a:t>
            </a:r>
            <a:r>
              <a:rPr lang="cs-CZ" sz="2000" b="0" dirty="0" err="1">
                <a:latin typeface="Arial" charset="0"/>
              </a:rPr>
              <a:t>fumarát</a:t>
            </a:r>
            <a:r>
              <a:rPr lang="cs-CZ" sz="2000" b="0" dirty="0">
                <a:latin typeface="Arial" charset="0"/>
              </a:rPr>
              <a:t> apod., které slouží také jako donor vodíku</a:t>
            </a:r>
          </a:p>
          <a:p>
            <a:pPr marL="534988" indent="-177800" algn="just">
              <a:buFontTx/>
              <a:buChar char="-"/>
              <a:defRPr/>
            </a:pPr>
            <a:endParaRPr lang="cs-CZ" sz="2000" b="0" dirty="0">
              <a:latin typeface="Arial" charset="0"/>
            </a:endParaRPr>
          </a:p>
          <a:p>
            <a:pPr marL="1588" indent="-1588" algn="just">
              <a:defRPr/>
            </a:pPr>
            <a:r>
              <a:rPr lang="cs-CZ" sz="2000" dirty="0">
                <a:solidFill>
                  <a:srgbClr val="DC0000"/>
                </a:solidFill>
                <a:latin typeface="Arial" charset="0"/>
              </a:rPr>
              <a:t>2) </a:t>
            </a:r>
            <a:r>
              <a:rPr lang="cs-CZ" sz="2000" dirty="0" err="1">
                <a:solidFill>
                  <a:srgbClr val="DC0000"/>
                </a:solidFill>
                <a:latin typeface="Arial" charset="0"/>
              </a:rPr>
              <a:t>Chemoorganotrofie</a:t>
            </a:r>
            <a:endParaRPr lang="cs-CZ" sz="2000" b="0" dirty="0">
              <a:solidFill>
                <a:srgbClr val="DC0000"/>
              </a:solidFill>
              <a:latin typeface="Arial" charset="0"/>
            </a:endParaRPr>
          </a:p>
          <a:p>
            <a:pPr marL="534988" indent="-177800" algn="just">
              <a:buFontTx/>
              <a:buChar char="-"/>
              <a:defRPr/>
            </a:pPr>
            <a:r>
              <a:rPr lang="cs-CZ" sz="2000" b="0" dirty="0">
                <a:latin typeface="Arial" charset="0"/>
              </a:rPr>
              <a:t>většina bakterií a všechny houby a živočichové</a:t>
            </a:r>
          </a:p>
          <a:p>
            <a:pPr marL="534988" indent="-177800" algn="just">
              <a:buFontTx/>
              <a:buChar char="-"/>
              <a:defRPr/>
            </a:pPr>
            <a:r>
              <a:rPr lang="cs-CZ" sz="2000" b="0" dirty="0">
                <a:latin typeface="Arial" charset="0"/>
              </a:rPr>
              <a:t>zdrojem E je oxidace redukované organické látky, která je zároveň zdrojem uhlíku</a:t>
            </a:r>
          </a:p>
          <a:p>
            <a:pPr marL="534988" indent="-177800">
              <a:buFontTx/>
              <a:buChar char="-"/>
              <a:defRPr/>
            </a:pPr>
            <a:r>
              <a:rPr lang="cs-CZ" sz="2000" dirty="0">
                <a:latin typeface="Arial" charset="0"/>
              </a:rPr>
              <a:t>aerobní respirace </a:t>
            </a:r>
            <a:r>
              <a:rPr lang="cs-CZ" sz="2000" b="0" dirty="0">
                <a:latin typeface="Arial" charset="0"/>
              </a:rPr>
              <a:t>(oxidace) - kyslík molekulový jako akceptor elektronů</a:t>
            </a:r>
          </a:p>
          <a:p>
            <a:pPr marL="534988" indent="-177800">
              <a:defRPr/>
            </a:pPr>
            <a:r>
              <a:rPr lang="cs-CZ" sz="2000" b="0" dirty="0">
                <a:latin typeface="Arial" charset="0"/>
              </a:rPr>
              <a:t>- </a:t>
            </a:r>
            <a:r>
              <a:rPr lang="cs-CZ" sz="2000" dirty="0">
                <a:latin typeface="Arial" charset="0"/>
              </a:rPr>
              <a:t>kvašení</a:t>
            </a:r>
            <a:r>
              <a:rPr lang="cs-CZ" sz="2000" b="0" dirty="0">
                <a:latin typeface="Arial" charset="0"/>
              </a:rPr>
              <a:t> – akceptor elektronů je organická látka, není elektronový transportní řetězec</a:t>
            </a:r>
          </a:p>
          <a:p>
            <a:pPr marL="534988" indent="-177800">
              <a:defRPr/>
            </a:pPr>
            <a:r>
              <a:rPr lang="cs-CZ" sz="2000" b="0" dirty="0">
                <a:latin typeface="Arial" charset="0"/>
              </a:rPr>
              <a:t>- </a:t>
            </a:r>
            <a:r>
              <a:rPr lang="cs-CZ" sz="2000" dirty="0">
                <a:latin typeface="Arial" charset="0"/>
              </a:rPr>
              <a:t>anaerobní respirace </a:t>
            </a:r>
            <a:r>
              <a:rPr lang="cs-CZ" sz="2000" b="0" dirty="0">
                <a:latin typeface="Arial" charset="0"/>
              </a:rPr>
              <a:t>(oxidace) - kyslík z anorganických látek jako akceptor elektronů (denitrifikace, </a:t>
            </a:r>
            <a:r>
              <a:rPr lang="cs-CZ" sz="2000" b="0" dirty="0" err="1">
                <a:latin typeface="Arial" charset="0"/>
              </a:rPr>
              <a:t>desulfurikace</a:t>
            </a:r>
            <a:r>
              <a:rPr lang="cs-CZ" sz="2000" b="0" dirty="0">
                <a:latin typeface="Arial" charset="0"/>
              </a:rPr>
              <a:t> apod.)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8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8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8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8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8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8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8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8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84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84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84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84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Souhrn variant metabolismu</a:t>
            </a:r>
            <a:endParaRPr lang="en-US" dirty="0"/>
          </a:p>
        </p:txBody>
      </p:sp>
      <p:pic>
        <p:nvPicPr>
          <p:cNvPr id="5120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1052513"/>
            <a:ext cx="5894388" cy="580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atabolismsumma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981075"/>
            <a:ext cx="8728075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Souhrn metabolismu</a:t>
            </a:r>
            <a:endParaRPr lang="cs-CZ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pic>
        <p:nvPicPr>
          <p:cNvPr id="53251" name="Picture 3" descr="23"/>
          <p:cNvPicPr>
            <a:picLocks noChangeAspect="1" noChangeArrowheads="1"/>
          </p:cNvPicPr>
          <p:nvPr/>
        </p:nvPicPr>
        <p:blipFill>
          <a:blip r:embed="rId3" cstate="print"/>
          <a:srcRect l="11826" t="8704" r="33543" b="47815"/>
          <a:stretch>
            <a:fillRect/>
          </a:stretch>
        </p:blipFill>
        <p:spPr bwMode="auto">
          <a:xfrm>
            <a:off x="5076825" y="1628775"/>
            <a:ext cx="3922713" cy="4392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3252" name="Picture 4" descr="column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81075"/>
            <a:ext cx="1387475" cy="2663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0" y="692150"/>
            <a:ext cx="34210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en-US"/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8532813" y="6583363"/>
            <a:ext cx="6111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fld id="{5239991D-0D33-46F0-AB78-3F655C8C2CBD}" type="slidenum">
              <a:rPr lang="cs-CZ" sz="1200" b="0">
                <a:latin typeface="Times New Roman" pitchFamily="18" charset="0"/>
              </a:rPr>
              <a:pPr algn="ctr">
                <a:spcBef>
                  <a:spcPct val="50000"/>
                </a:spcBef>
              </a:pPr>
              <a:t>47</a:t>
            </a:fld>
            <a:endParaRPr lang="cs-CZ" sz="1200" b="0">
              <a:latin typeface="Times New Roman" pitchFamily="18" charset="0"/>
            </a:endParaRPr>
          </a:p>
        </p:txBody>
      </p:sp>
      <p:sp>
        <p:nvSpPr>
          <p:cNvPr id="53255" name="Text Box 8"/>
          <p:cNvSpPr txBox="1">
            <a:spLocks noChangeArrowheads="1"/>
          </p:cNvSpPr>
          <p:nvPr/>
        </p:nvSpPr>
        <p:spPr bwMode="auto">
          <a:xfrm>
            <a:off x="5183188" y="6446838"/>
            <a:ext cx="3959225" cy="4095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000" b="0"/>
              <a:t>From: Atlas and Bartha (1997): Microbial Ecology: Fundamentals and Applications</a:t>
            </a:r>
            <a:endParaRPr lang="en-US" sz="1000" b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-1588" y="260350"/>
            <a:ext cx="9144001" cy="654050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Faktor prostředí pro metabolismus MO</a:t>
            </a:r>
            <a:endParaRPr lang="cs-CZ" dirty="0"/>
          </a:p>
        </p:txBody>
      </p:sp>
      <p:pic>
        <p:nvPicPr>
          <p:cNvPr id="53257" name="Picture 3" descr="The Winogradsky Colum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6375" y="1628775"/>
            <a:ext cx="3506788" cy="4392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Připomenutí základní biochemie – ZOPAKOVAT!</a:t>
            </a:r>
            <a:endParaRPr lang="en-US" dirty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052513"/>
            <a:ext cx="8642350" cy="5256212"/>
          </a:xfrm>
        </p:spPr>
        <p:txBody>
          <a:bodyPr/>
          <a:lstStyle/>
          <a:p>
            <a:pPr eaLnBrk="1" hangingPunct="1"/>
            <a:r>
              <a:rPr lang="cs-CZ" smtClean="0"/>
              <a:t>ATP, ADP, AMP</a:t>
            </a:r>
          </a:p>
          <a:p>
            <a:pPr eaLnBrk="1" hangingPunct="1"/>
            <a:r>
              <a:rPr lang="cs-CZ" smtClean="0"/>
              <a:t>glykolýza (1 glukóza = 2 ATP)</a:t>
            </a:r>
          </a:p>
          <a:p>
            <a:pPr eaLnBrk="1" hangingPunct="1"/>
            <a:r>
              <a:rPr lang="cs-CZ" smtClean="0"/>
              <a:t>Krebsův cyklus (1 glukóza = 38 ATP)</a:t>
            </a:r>
          </a:p>
          <a:p>
            <a:pPr eaLnBrk="1" hangingPunct="1"/>
            <a:r>
              <a:rPr lang="cs-CZ" smtClean="0"/>
              <a:t>Fotosyntéza</a:t>
            </a:r>
          </a:p>
          <a:p>
            <a:pPr eaLnBrk="1" hangingPunct="1"/>
            <a:r>
              <a:rPr lang="cs-CZ" smtClean="0"/>
              <a:t>Calvinův cyklus</a:t>
            </a:r>
          </a:p>
          <a:p>
            <a:pPr eaLnBrk="1" hangingPunct="1"/>
            <a:r>
              <a:rPr lang="cs-CZ" smtClean="0"/>
              <a:t>syntéza bílkovin (transkripce, translace)</a:t>
            </a:r>
          </a:p>
          <a:p>
            <a:pPr eaLnBrk="1" hangingPunct="1"/>
            <a:r>
              <a:rPr lang="cs-CZ" smtClean="0"/>
              <a:t>enzymová kinetika</a:t>
            </a:r>
          </a:p>
          <a:p>
            <a:pPr eaLnBrk="1" hangingPunct="1"/>
            <a:endParaRPr lang="cs-CZ" smtClean="0"/>
          </a:p>
          <a:p>
            <a:pPr eaLnBrk="1" hangingPunct="1"/>
            <a:endParaRPr lang="en-US" smtClean="0"/>
          </a:p>
        </p:txBody>
      </p:sp>
      <p:pic>
        <p:nvPicPr>
          <p:cNvPr id="54276" name="Picture 4" descr="26"/>
          <p:cNvPicPr>
            <a:picLocks noChangeAspect="1" noChangeArrowheads="1"/>
          </p:cNvPicPr>
          <p:nvPr/>
        </p:nvPicPr>
        <p:blipFill>
          <a:blip r:embed="rId2" cstate="print"/>
          <a:srcRect l="39339" t="27821" r="30544" b="58078"/>
          <a:stretch>
            <a:fillRect/>
          </a:stretch>
        </p:blipFill>
        <p:spPr bwMode="auto">
          <a:xfrm>
            <a:off x="5724525" y="1052513"/>
            <a:ext cx="3168650" cy="2016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4277" name="Picture 6" descr="34"/>
          <p:cNvPicPr>
            <a:picLocks noChangeAspect="1" noChangeArrowheads="1"/>
          </p:cNvPicPr>
          <p:nvPr/>
        </p:nvPicPr>
        <p:blipFill>
          <a:blip r:embed="rId3" cstate="print"/>
          <a:srcRect l="17969" t="20424" r="37918" b="61563"/>
          <a:stretch>
            <a:fillRect/>
          </a:stretch>
        </p:blipFill>
        <p:spPr bwMode="auto">
          <a:xfrm>
            <a:off x="323850" y="4508500"/>
            <a:ext cx="2520950" cy="1400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4278" name="Picture 8" descr="Michaelis_Ment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475" y="3789363"/>
            <a:ext cx="2300288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10" descr="Lineweaver_Bur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325" y="4292600"/>
            <a:ext cx="2320925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Mikroorganismy v ŽP</a:t>
            </a:r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Ekotoxikologie </a:t>
            </a:r>
            <a:r>
              <a:rPr lang="cs-CZ" dirty="0" err="1" smtClean="0"/>
              <a:t>vs</a:t>
            </a:r>
            <a:r>
              <a:rPr lang="cs-CZ" dirty="0" smtClean="0"/>
              <a:t> Ekologie ?</a:t>
            </a:r>
            <a:endParaRPr lang="cs-CZ" dirty="0"/>
          </a:p>
        </p:txBody>
      </p:sp>
      <p:graphicFrame>
        <p:nvGraphicFramePr>
          <p:cNvPr id="4" name="Group 1074"/>
          <p:cNvGraphicFramePr>
            <a:graphicFrameLocks noGrp="1"/>
          </p:cNvGraphicFramePr>
          <p:nvPr/>
        </p:nvGraphicFramePr>
        <p:xfrm>
          <a:off x="179388" y="1420813"/>
          <a:ext cx="8784976" cy="3608070"/>
        </p:xfrm>
        <a:graphic>
          <a:graphicData uri="http://schemas.openxmlformats.org/drawingml/2006/table">
            <a:tbl>
              <a:tblPr/>
              <a:tblGrid>
                <a:gridCol w="4392488"/>
                <a:gridCol w="4392488"/>
              </a:tblGrid>
              <a:tr h="5905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Ekologie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Ekotoxikologie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05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Velmi široký záběr (vztahy mezi organismy navzájem a organismy a prostředím)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Zúžený zájem – organismy vs. prostředí, resp. negativní vlivy změn prostředí (vyvolané člověkem)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05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Studuje spíše "fyziologické" (přirozené) stavy - vlivy běžných faktorů prostředí – teplota, vlhkost, světlo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Studuje nefyziologické stavy – nepřirozené látky v prostředí, nadměrné působení fyzikálních stresorů (hluk, záření, stavby ...)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05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Ekologie vychází z polních (ekologických) studií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Více informací o jednotlivých druzích, polní studie jen v omezeném množství, často nejednoznačné výsledky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Mikroorganismy jsou součást prostředí</a:t>
            </a:r>
          </a:p>
        </p:txBody>
      </p:sp>
      <p:sp>
        <p:nvSpPr>
          <p:cNvPr id="56323" name="Text Box 2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56324" name="Text Box 3"/>
          <p:cNvSpPr txBox="1">
            <a:spLocks noChangeArrowheads="1"/>
          </p:cNvSpPr>
          <p:nvPr/>
        </p:nvSpPr>
        <p:spPr bwMode="auto">
          <a:xfrm>
            <a:off x="228600" y="1052513"/>
            <a:ext cx="8686800" cy="52625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 b="0"/>
              <a:t>Mají - li být reakce mikroorganismů studovány v reálném prostředí,</a:t>
            </a:r>
          </a:p>
          <a:p>
            <a:pPr algn="ctr"/>
            <a:r>
              <a:rPr lang="cs-CZ" sz="2400">
                <a:solidFill>
                  <a:srgbClr val="FF0000"/>
                </a:solidFill>
              </a:rPr>
              <a:t>NELZE </a:t>
            </a:r>
            <a:r>
              <a:rPr lang="cs-CZ" sz="2400">
                <a:solidFill>
                  <a:srgbClr val="6600FF"/>
                </a:solidFill>
              </a:rPr>
              <a:t>je chápat odděleně od vlastností a změn prostředí samotného</a:t>
            </a:r>
          </a:p>
          <a:p>
            <a:pPr algn="ctr"/>
            <a:endParaRPr lang="cs-CZ" sz="2400" b="0"/>
          </a:p>
          <a:p>
            <a:pPr algn="ctr"/>
            <a:r>
              <a:rPr lang="cs-CZ" sz="2400"/>
              <a:t>Naopak:</a:t>
            </a:r>
            <a:r>
              <a:rPr lang="cs-CZ" sz="2400" b="0"/>
              <a:t> </a:t>
            </a:r>
            <a:r>
              <a:rPr lang="cs-CZ" sz="2400" b="0">
                <a:solidFill>
                  <a:srgbClr val="6600FF"/>
                </a:solidFill>
              </a:rPr>
              <a:t>variabilita vlivem faktorů prostředí často zastíní efekt chemických látek v prostředí …</a:t>
            </a:r>
          </a:p>
          <a:p>
            <a:pPr algn="ctr"/>
            <a:endParaRPr lang="cs-CZ" sz="2400" b="0"/>
          </a:p>
          <a:p>
            <a:pPr algn="ctr"/>
            <a:endParaRPr lang="cs-CZ" sz="2400" b="0"/>
          </a:p>
          <a:p>
            <a:pPr algn="ctr"/>
            <a:r>
              <a:rPr lang="cs-CZ" sz="2400" b="0"/>
              <a:t>Mikroorganismy jsou součástí prostředí a podílejí se na jeho vývoji.</a:t>
            </a:r>
          </a:p>
          <a:p>
            <a:pPr algn="ctr"/>
            <a:endParaRPr lang="cs-CZ" sz="2400" b="0"/>
          </a:p>
          <a:p>
            <a:pPr algn="ctr"/>
            <a:r>
              <a:rPr lang="cs-CZ" sz="2400"/>
              <a:t>Proto je nutná znalost okolních faktorů prostředí.</a:t>
            </a:r>
          </a:p>
          <a:p>
            <a:pPr algn="ctr"/>
            <a:r>
              <a:rPr lang="cs-CZ" sz="2400">
                <a:solidFill>
                  <a:srgbClr val="6600FF"/>
                </a:solidFill>
              </a:rPr>
              <a:t>= Environmentální mikrobiologie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Vývoj mikrobiologie vs environmentální mikrobiologie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50825" y="1052513"/>
            <a:ext cx="8642350" cy="5256212"/>
          </a:xfrm>
        </p:spPr>
        <p:txBody>
          <a:bodyPr/>
          <a:lstStyle/>
          <a:p>
            <a:r>
              <a:rPr lang="cs-CZ" smtClean="0"/>
              <a:t>mikrobiologie existuje už 300 let, mikrobiální ekologie ale až ve 20. století</a:t>
            </a:r>
          </a:p>
          <a:p>
            <a:r>
              <a:rPr lang="cs-CZ" smtClean="0"/>
              <a:t>dlouho opomíjeny mikroorganismy jako složka ekosystému i přes jejich významné funkce</a:t>
            </a:r>
          </a:p>
          <a:p>
            <a:r>
              <a:rPr lang="cs-CZ" smtClean="0"/>
              <a:t>důvod = "mikro" - nedostatek metod studia, nepostačující klasická ekologie; R. Koch založil techniky izolace a kultivace čistých kultur - dodnes se užívají; moderní techniky až v posledních 30 letech (např. PCR 1985)</a:t>
            </a:r>
          </a:p>
          <a:p>
            <a:r>
              <a:rPr lang="cs-CZ" smtClean="0"/>
              <a:t>zlom na přelomu 20. století, uvědomění obrovského rozsahu aktivit mikroorganismů</a:t>
            </a:r>
          </a:p>
          <a:p>
            <a:r>
              <a:rPr lang="cs-CZ" smtClean="0"/>
              <a:t>S. Winogradskij - sloupce víceméně uzavřený systém</a:t>
            </a:r>
          </a:p>
          <a:p>
            <a:r>
              <a:rPr lang="cs-CZ" b="1" smtClean="0"/>
              <a:t>mikrobiální ekologie</a:t>
            </a:r>
            <a:r>
              <a:rPr lang="cs-CZ" smtClean="0"/>
              <a:t>, na rozdíl od makroekologie, se odehrává až na odběr vzorků v laboratoři, postupy jsou složitější …</a:t>
            </a:r>
          </a:p>
          <a:p>
            <a:endParaRPr lang="cs-CZ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Grp="1" noChangeArrowheads="1"/>
          </p:cNvSpPr>
          <p:nvPr>
            <p:ph type="title"/>
          </p:nvPr>
        </p:nvSpPr>
        <p:spPr>
          <a:xfrm>
            <a:off x="-1588" y="692150"/>
            <a:ext cx="4500563" cy="65405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Význam bakterií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341438"/>
            <a:ext cx="4176712" cy="2232025"/>
          </a:xfrm>
        </p:spPr>
        <p:txBody>
          <a:bodyPr/>
          <a:lstStyle/>
          <a:p>
            <a:pPr eaLnBrk="1" hangingPunct="1"/>
            <a:r>
              <a:rPr lang="cs-CZ" sz="1800" smtClean="0"/>
              <a:t>cykly prvků a látek</a:t>
            </a:r>
          </a:p>
          <a:p>
            <a:pPr eaLnBrk="1" hangingPunct="1"/>
            <a:r>
              <a:rPr lang="cs-CZ" sz="1800" smtClean="0"/>
              <a:t>fixace dusíku</a:t>
            </a:r>
          </a:p>
          <a:p>
            <a:pPr eaLnBrk="1" hangingPunct="1"/>
            <a:r>
              <a:rPr lang="cs-CZ" sz="1800" smtClean="0"/>
              <a:t>Dekompozice</a:t>
            </a:r>
          </a:p>
          <a:p>
            <a:pPr eaLnBrk="1" hangingPunct="1"/>
            <a:r>
              <a:rPr lang="cs-CZ" sz="1800" smtClean="0"/>
              <a:t>Symbiózy</a:t>
            </a:r>
          </a:p>
          <a:p>
            <a:pPr eaLnBrk="1" hangingPunct="1"/>
            <a:r>
              <a:rPr lang="cs-CZ" sz="1800" smtClean="0"/>
              <a:t>patogenní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0413" y="692150"/>
            <a:ext cx="4572000" cy="65405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anchor="ctr"/>
          <a:lstStyle/>
          <a:p>
            <a:pPr algn="ctr">
              <a:defRPr/>
            </a:pPr>
            <a:r>
              <a:rPr lang="cs-CZ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Význam hub	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787900" y="1341438"/>
            <a:ext cx="4176713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1800" b="0" dirty="0">
                <a:solidFill>
                  <a:srgbClr val="818184"/>
                </a:solidFill>
                <a:latin typeface="+mn-lt"/>
              </a:rPr>
              <a:t>dekompozice (nabourání komplexů ligninu a humusových látek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1800" b="0" dirty="0">
                <a:solidFill>
                  <a:srgbClr val="818184"/>
                </a:solidFill>
                <a:latin typeface="+mn-lt"/>
              </a:rPr>
              <a:t>Symbiotické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1800" b="0" dirty="0">
                <a:solidFill>
                  <a:srgbClr val="818184"/>
                </a:solidFill>
                <a:latin typeface="+mn-lt"/>
              </a:rPr>
              <a:t>Patogenní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1800" b="0" dirty="0">
                <a:solidFill>
                  <a:srgbClr val="818184"/>
                </a:solidFill>
                <a:latin typeface="+mn-lt"/>
              </a:rPr>
              <a:t>vyšší tolerance k pH než bakterie (v nižších pH dominují houby)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3573463"/>
            <a:ext cx="4500563" cy="65405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anchor="ctr"/>
          <a:lstStyle/>
          <a:p>
            <a:pPr algn="ctr">
              <a:defRPr/>
            </a:pPr>
            <a:r>
              <a:rPr lang="cs-CZ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Význam prvoků	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50825" y="4292600"/>
            <a:ext cx="864235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1800" b="0" dirty="0">
                <a:solidFill>
                  <a:srgbClr val="818184"/>
                </a:solidFill>
                <a:latin typeface="+mn-lt"/>
              </a:rPr>
              <a:t>potravní řetězce (predátoři + konzumenti + </a:t>
            </a:r>
            <a:r>
              <a:rPr lang="cs-CZ" sz="1800" b="0" dirty="0" err="1">
                <a:solidFill>
                  <a:srgbClr val="818184"/>
                </a:solidFill>
                <a:latin typeface="+mn-lt"/>
              </a:rPr>
              <a:t>destruenti</a:t>
            </a:r>
            <a:r>
              <a:rPr lang="cs-CZ" sz="1800" b="0" dirty="0">
                <a:solidFill>
                  <a:srgbClr val="818184"/>
                </a:solidFill>
                <a:latin typeface="+mn-lt"/>
              </a:rPr>
              <a:t> + producenti)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1800" b="0" dirty="0">
                <a:solidFill>
                  <a:srgbClr val="818184"/>
                </a:solidFill>
                <a:latin typeface="+mn-lt"/>
              </a:rPr>
              <a:t>konzumují bakterie – podporují jejich růst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1800" b="0" dirty="0">
                <a:solidFill>
                  <a:srgbClr val="818184"/>
                </a:solidFill>
                <a:latin typeface="+mn-lt"/>
              </a:rPr>
              <a:t>dekompozice OM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1800" b="0" dirty="0" err="1">
                <a:solidFill>
                  <a:srgbClr val="818184"/>
                </a:solidFill>
                <a:latin typeface="+mn-lt"/>
              </a:rPr>
              <a:t>fagotrofie</a:t>
            </a:r>
            <a:r>
              <a:rPr lang="cs-CZ" sz="1800" b="0" dirty="0">
                <a:solidFill>
                  <a:srgbClr val="818184"/>
                </a:solidFill>
                <a:latin typeface="+mn-lt"/>
              </a:rPr>
              <a:t> a heterotrofie – cykly látek, uvolnění látek z bakteriální biomasy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1800" b="0" dirty="0">
                <a:solidFill>
                  <a:srgbClr val="818184"/>
                </a:solidFill>
                <a:latin typeface="+mn-lt"/>
              </a:rPr>
              <a:t>autotrofie – řasy - producenti</a:t>
            </a: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  <a:defRPr/>
            </a:pPr>
            <a:endParaRPr lang="cs-CZ" sz="1800" b="0" dirty="0">
              <a:solidFill>
                <a:srgbClr val="818184"/>
              </a:solidFill>
              <a:latin typeface="+mn-lt"/>
            </a:endParaRPr>
          </a:p>
          <a:p>
            <a:pPr marL="342900" indent="-342900"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  <a:defRPr/>
            </a:pPr>
            <a:endParaRPr lang="cs-CZ" sz="1800" b="0" dirty="0">
              <a:solidFill>
                <a:srgbClr val="818184"/>
              </a:solidFill>
              <a:latin typeface="+mn-lt"/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-1588" y="0"/>
            <a:ext cx="9144001" cy="65405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anchor="ctr"/>
          <a:lstStyle/>
          <a:p>
            <a:pPr algn="ctr" eaLnBrk="0" hangingPunct="0">
              <a:defRPr/>
            </a:pPr>
            <a:r>
              <a:rPr lang="cs-CZ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Ekologie MO a environmentální mikrobiologie</a:t>
            </a:r>
            <a:endParaRPr lang="cs-CZ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Ekologie MO a environmentální mikrobiologie</a:t>
            </a:r>
            <a:endParaRPr lang="cs-CZ" dirty="0"/>
          </a:p>
        </p:txBody>
      </p:sp>
      <p:sp>
        <p:nvSpPr>
          <p:cNvPr id="59395" name="Zástupný symbol pro obsah 2"/>
          <p:cNvSpPr>
            <a:spLocks noGrp="1"/>
          </p:cNvSpPr>
          <p:nvPr>
            <p:ph idx="1"/>
          </p:nvPr>
        </p:nvSpPr>
        <p:spPr>
          <a:xfrm>
            <a:off x="250825" y="1052513"/>
            <a:ext cx="8642350" cy="5256212"/>
          </a:xfrm>
        </p:spPr>
        <p:txBody>
          <a:bodyPr/>
          <a:lstStyle/>
          <a:p>
            <a:r>
              <a:rPr lang="cs-CZ" dirty="0" smtClean="0"/>
              <a:t>obory související s ekotoxikologií MO</a:t>
            </a:r>
          </a:p>
          <a:p>
            <a:r>
              <a:rPr lang="cs-CZ" dirty="0" smtClean="0"/>
              <a:t>„větší“ obory – vztah MO v prostředí v celé šíři (ekotoxikologie MO se soustředí spíše na toxické látky)</a:t>
            </a:r>
          </a:p>
          <a:p>
            <a:r>
              <a:rPr lang="cs-CZ" dirty="0" smtClean="0"/>
              <a:t>existuje bohatá základna literatury (viz doporučená literatura předmětu)</a:t>
            </a:r>
          </a:p>
          <a:p>
            <a:endParaRPr lang="cs-CZ" dirty="0" smtClean="0"/>
          </a:p>
          <a:p>
            <a:r>
              <a:rPr lang="cs-CZ" dirty="0" smtClean="0"/>
              <a:t>přednášky na </a:t>
            </a:r>
            <a:r>
              <a:rPr lang="cs-CZ" dirty="0" err="1" smtClean="0"/>
              <a:t>PřF</a:t>
            </a:r>
            <a:r>
              <a:rPr lang="cs-CZ" dirty="0" smtClean="0"/>
              <a:t>:</a:t>
            </a:r>
          </a:p>
          <a:p>
            <a:pPr lvl="1"/>
            <a:r>
              <a:rPr lang="cs-CZ" sz="1600" dirty="0" smtClean="0"/>
              <a:t>Bi8420 </a:t>
            </a:r>
            <a:r>
              <a:rPr lang="cs-CZ" sz="1600" dirty="0" smtClean="0"/>
              <a:t>Ekologie mikroorganizmů</a:t>
            </a:r>
          </a:p>
          <a:p>
            <a:pPr lvl="1"/>
            <a:r>
              <a:rPr lang="cs-CZ" sz="1600" dirty="0" smtClean="0"/>
              <a:t>Bi6361 Mikrobiální ekologie vody</a:t>
            </a:r>
          </a:p>
          <a:p>
            <a:pPr lvl="1"/>
            <a:endParaRPr lang="cs-CZ" sz="1600" dirty="0" smtClean="0"/>
          </a:p>
          <a:p>
            <a:endParaRPr lang="cs-CZ" dirty="0" smtClean="0"/>
          </a:p>
          <a:p>
            <a:endParaRPr lang="cs-CZ" dirty="0" smtClean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Ekologická klasifikace mikroorganismů</a:t>
            </a:r>
            <a:endParaRPr lang="en-GB" dirty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052513"/>
            <a:ext cx="4033838" cy="5256212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en-GB" b="1" smtClean="0"/>
              <a:t>Autochthon</a:t>
            </a:r>
            <a:r>
              <a:rPr lang="cs-CZ" b="1" smtClean="0"/>
              <a:t>ní</a:t>
            </a:r>
          </a:p>
          <a:p>
            <a:pPr eaLnBrk="1" hangingPunct="1"/>
            <a:r>
              <a:rPr lang="cs-CZ" sz="1800" smtClean="0"/>
              <a:t>přirozeně se vyskytující</a:t>
            </a:r>
            <a:endParaRPr lang="en-GB" sz="1800" smtClean="0"/>
          </a:p>
          <a:p>
            <a:pPr marL="852488" lvl="1" indent="-338138" eaLnBrk="1" hangingPunct="1"/>
            <a:r>
              <a:rPr lang="cs-CZ" sz="1600" smtClean="0"/>
              <a:t>přežívají, rostou a jsou aktivní</a:t>
            </a:r>
            <a:endParaRPr lang="en-GB" sz="1600" smtClean="0"/>
          </a:p>
          <a:p>
            <a:pPr eaLnBrk="1" hangingPunct="1"/>
            <a:r>
              <a:rPr lang="cs-CZ" sz="1800" smtClean="0"/>
              <a:t>obsazují ekologické niky</a:t>
            </a:r>
            <a:endParaRPr lang="en-GB" sz="1800" smtClean="0"/>
          </a:p>
          <a:p>
            <a:pPr marL="852488" lvl="1" indent="-338138" eaLnBrk="1" hangingPunct="1"/>
            <a:r>
              <a:rPr lang="cs-CZ" sz="1600" smtClean="0"/>
              <a:t>podle fyz-chem vlastností jsou obsazeny kompatibilní fyziologií</a:t>
            </a:r>
            <a:endParaRPr lang="en-GB" sz="1600" smtClean="0"/>
          </a:p>
          <a:p>
            <a:pPr marL="852488" lvl="1" indent="-338138" eaLnBrk="1" hangingPunct="1"/>
            <a:r>
              <a:rPr lang="cs-CZ" sz="1600" smtClean="0"/>
              <a:t>Kompetice</a:t>
            </a:r>
            <a:endParaRPr lang="en-GB" sz="1600" smtClean="0"/>
          </a:p>
          <a:p>
            <a:pPr eaLnBrk="1" hangingPunct="1"/>
            <a:r>
              <a:rPr lang="cs-CZ" sz="1800" smtClean="0"/>
              <a:t>nízké ale konstantní aktivity</a:t>
            </a:r>
            <a:endParaRPr lang="en-GB" sz="1800" smtClean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4859338" y="1052513"/>
            <a:ext cx="4100512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Aft>
                <a:spcPts val="1200"/>
              </a:spcAft>
              <a:buClr>
                <a:schemeClr val="accent1"/>
              </a:buClr>
              <a:defRPr/>
            </a:pPr>
            <a:r>
              <a:rPr lang="en-GB" sz="2000" dirty="0" err="1">
                <a:solidFill>
                  <a:srgbClr val="818184"/>
                </a:solidFill>
                <a:latin typeface="+mn-lt"/>
              </a:rPr>
              <a:t>Zymogen</a:t>
            </a:r>
            <a:r>
              <a:rPr lang="cs-CZ" sz="2000" dirty="0">
                <a:solidFill>
                  <a:srgbClr val="818184"/>
                </a:solidFill>
                <a:latin typeface="+mn-lt"/>
              </a:rPr>
              <a:t>ní</a:t>
            </a:r>
            <a:endParaRPr lang="en-GB" sz="2000" dirty="0">
              <a:solidFill>
                <a:srgbClr val="818184"/>
              </a:solidFill>
              <a:latin typeface="+mn-lt"/>
            </a:endParaRP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Font typeface="Arial" charset="0"/>
              <a:buChar char="–"/>
              <a:defRPr/>
            </a:pPr>
            <a:r>
              <a:rPr lang="cs-CZ" b="0" dirty="0">
                <a:solidFill>
                  <a:srgbClr val="818184"/>
                </a:solidFill>
                <a:latin typeface="+mn-lt"/>
              </a:rPr>
              <a:t>přirozeně se vyskytující</a:t>
            </a:r>
            <a:endParaRPr lang="en-GB" b="0" dirty="0">
              <a:solidFill>
                <a:srgbClr val="818184"/>
              </a:solidFill>
              <a:latin typeface="+mn-lt"/>
            </a:endParaRP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Font typeface="Arial" charset="0"/>
              <a:buChar char="–"/>
              <a:defRPr/>
            </a:pPr>
            <a:r>
              <a:rPr lang="cs-CZ" b="0" dirty="0">
                <a:solidFill>
                  <a:srgbClr val="818184"/>
                </a:solidFill>
                <a:latin typeface="+mn-lt"/>
              </a:rPr>
              <a:t>periodická aktivita</a:t>
            </a:r>
            <a:endParaRPr lang="en-GB" b="0" dirty="0">
              <a:solidFill>
                <a:srgbClr val="818184"/>
              </a:solidFill>
              <a:latin typeface="+mn-lt"/>
            </a:endParaRPr>
          </a:p>
        </p:txBody>
      </p:sp>
      <p:pic>
        <p:nvPicPr>
          <p:cNvPr id="53262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263" y="2276475"/>
            <a:ext cx="3095625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4292600"/>
            <a:ext cx="3473450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4716463" y="4581525"/>
            <a:ext cx="3960812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Aft>
                <a:spcPts val="1200"/>
              </a:spcAft>
              <a:buClr>
                <a:schemeClr val="accent1"/>
              </a:buClr>
              <a:defRPr/>
            </a:pPr>
            <a:r>
              <a:rPr lang="en-GB" sz="2000" dirty="0" err="1">
                <a:solidFill>
                  <a:srgbClr val="818184"/>
                </a:solidFill>
                <a:latin typeface="+mn-lt"/>
              </a:rPr>
              <a:t>Allochthon</a:t>
            </a:r>
            <a:r>
              <a:rPr lang="cs-CZ" sz="2000" dirty="0">
                <a:solidFill>
                  <a:srgbClr val="818184"/>
                </a:solidFill>
                <a:latin typeface="+mn-lt"/>
              </a:rPr>
              <a:t>ní</a:t>
            </a:r>
            <a:endParaRPr lang="en-GB" sz="2000" dirty="0">
              <a:solidFill>
                <a:srgbClr val="818184"/>
              </a:solidFill>
              <a:latin typeface="+mn-lt"/>
            </a:endParaRPr>
          </a:p>
          <a:p>
            <a:pPr marL="742950" lvl="1" indent="-285750">
              <a:spcAft>
                <a:spcPts val="1200"/>
              </a:spcAft>
              <a:buClr>
                <a:schemeClr val="accent1"/>
              </a:buClr>
              <a:buFont typeface="Arial" charset="0"/>
              <a:buChar char="–"/>
              <a:defRPr/>
            </a:pPr>
            <a:r>
              <a:rPr lang="cs-CZ" b="0" dirty="0">
                <a:solidFill>
                  <a:srgbClr val="818184"/>
                </a:solidFill>
                <a:latin typeface="+mn-lt"/>
              </a:rPr>
              <a:t>cizí</a:t>
            </a:r>
            <a:endParaRPr lang="en-GB" b="0" dirty="0">
              <a:solidFill>
                <a:srgbClr val="818184"/>
              </a:solidFill>
              <a:latin typeface="+mn-lt"/>
            </a:endParaRPr>
          </a:p>
          <a:p>
            <a:pPr marL="742950" lvl="1" indent="-285750">
              <a:spcAft>
                <a:spcPts val="1200"/>
              </a:spcAft>
              <a:buClr>
                <a:schemeClr val="accent1"/>
              </a:buClr>
              <a:buFont typeface="Arial" charset="0"/>
              <a:buChar char="–"/>
              <a:defRPr/>
            </a:pPr>
            <a:r>
              <a:rPr lang="cs-CZ" b="0" dirty="0">
                <a:solidFill>
                  <a:srgbClr val="818184"/>
                </a:solidFill>
                <a:latin typeface="+mn-lt"/>
              </a:rPr>
              <a:t>přechodné, nestálé</a:t>
            </a:r>
            <a:endParaRPr lang="en-GB" b="0" dirty="0">
              <a:solidFill>
                <a:srgbClr val="818184"/>
              </a:solidFill>
              <a:latin typeface="+mn-lt"/>
            </a:endParaRPr>
          </a:p>
          <a:p>
            <a:pPr marL="742950" lvl="1" indent="-285750">
              <a:spcAft>
                <a:spcPts val="1200"/>
              </a:spcAft>
              <a:buClr>
                <a:schemeClr val="accent1"/>
              </a:buClr>
              <a:buFont typeface="Arial" charset="0"/>
              <a:buChar char="–"/>
              <a:defRPr/>
            </a:pPr>
            <a:r>
              <a:rPr lang="cs-CZ" b="0" dirty="0">
                <a:solidFill>
                  <a:srgbClr val="818184"/>
                </a:solidFill>
                <a:latin typeface="+mn-lt"/>
              </a:rPr>
              <a:t>žádná funkční nika</a:t>
            </a:r>
            <a:endParaRPr lang="en-GB" b="0" dirty="0">
              <a:solidFill>
                <a:srgbClr val="818184"/>
              </a:solidFill>
              <a:latin typeface="+mn-lt"/>
            </a:endParaRPr>
          </a:p>
          <a:p>
            <a:pPr marL="742950" lvl="1" indent="-285750">
              <a:spcAft>
                <a:spcPts val="1200"/>
              </a:spcAft>
              <a:buClr>
                <a:schemeClr val="accent1"/>
              </a:buClr>
              <a:buFont typeface="Arial" charset="0"/>
              <a:buChar char="–"/>
              <a:defRPr/>
            </a:pPr>
            <a:r>
              <a:rPr lang="cs-CZ" b="0" dirty="0">
                <a:solidFill>
                  <a:srgbClr val="818184"/>
                </a:solidFill>
                <a:latin typeface="+mn-lt"/>
              </a:rPr>
              <a:t>do ekosystému vnesené (</a:t>
            </a:r>
            <a:r>
              <a:rPr lang="cs-CZ" sz="1400" b="0" dirty="0">
                <a:solidFill>
                  <a:srgbClr val="818184"/>
                </a:solidFill>
                <a:latin typeface="+mn-lt"/>
              </a:rPr>
              <a:t>např. </a:t>
            </a:r>
            <a:r>
              <a:rPr lang="en-GB" sz="1400" b="0" i="1" dirty="0">
                <a:solidFill>
                  <a:srgbClr val="818184"/>
                </a:solidFill>
                <a:latin typeface="+mn-lt"/>
              </a:rPr>
              <a:t>E. coli</a:t>
            </a:r>
            <a:r>
              <a:rPr lang="cs-CZ" sz="1400" b="0" dirty="0">
                <a:solidFill>
                  <a:srgbClr val="818184"/>
                </a:solidFill>
                <a:latin typeface="+mn-lt"/>
              </a:rPr>
              <a:t>)</a:t>
            </a:r>
            <a:endParaRPr lang="en-GB" sz="1400" b="0" dirty="0">
              <a:solidFill>
                <a:srgbClr val="818184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2000" dirty="0"/>
              <a:t>Environmentální mikrobiologie a její aplikace</a:t>
            </a:r>
          </a:p>
        </p:txBody>
      </p:sp>
      <p:sp>
        <p:nvSpPr>
          <p:cNvPr id="61443" name="Oval 3"/>
          <p:cNvSpPr>
            <a:spLocks noChangeArrowheads="1"/>
          </p:cNvSpPr>
          <p:nvPr/>
        </p:nvSpPr>
        <p:spPr bwMode="auto">
          <a:xfrm>
            <a:off x="3105150" y="3362325"/>
            <a:ext cx="2895600" cy="1066800"/>
          </a:xfrm>
          <a:prstGeom prst="ellipse">
            <a:avLst/>
          </a:prstGeom>
          <a:solidFill>
            <a:srgbClr val="99CC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>
                <a:solidFill>
                  <a:srgbClr val="CC0066"/>
                </a:solidFill>
              </a:rPr>
              <a:t>Environmental</a:t>
            </a:r>
          </a:p>
          <a:p>
            <a:pPr algn="ctr"/>
            <a:r>
              <a:rPr lang="en-GB" sz="1800">
                <a:solidFill>
                  <a:srgbClr val="CC0066"/>
                </a:solidFill>
              </a:rPr>
              <a:t>Microbiology</a:t>
            </a:r>
          </a:p>
        </p:txBody>
      </p:sp>
      <p:sp>
        <p:nvSpPr>
          <p:cNvPr id="61444" name="Oval 4"/>
          <p:cNvSpPr>
            <a:spLocks noChangeArrowheads="1"/>
          </p:cNvSpPr>
          <p:nvPr/>
        </p:nvSpPr>
        <p:spPr bwMode="auto">
          <a:xfrm>
            <a:off x="4781550" y="1076325"/>
            <a:ext cx="1600200" cy="1524000"/>
          </a:xfrm>
          <a:prstGeom prst="ellipse">
            <a:avLst/>
          </a:prstGeom>
          <a:solidFill>
            <a:srgbClr val="99CC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 b="0">
                <a:solidFill>
                  <a:srgbClr val="000099"/>
                </a:solidFill>
              </a:rPr>
              <a:t>Industrial </a:t>
            </a:r>
          </a:p>
          <a:p>
            <a:pPr algn="ctr"/>
            <a:r>
              <a:rPr lang="en-GB" sz="1800" b="0">
                <a:solidFill>
                  <a:srgbClr val="000099"/>
                </a:solidFill>
              </a:rPr>
              <a:t>microbiology</a:t>
            </a:r>
          </a:p>
        </p:txBody>
      </p:sp>
      <p:sp>
        <p:nvSpPr>
          <p:cNvPr id="61445" name="Oval 5"/>
          <p:cNvSpPr>
            <a:spLocks noChangeArrowheads="1"/>
          </p:cNvSpPr>
          <p:nvPr/>
        </p:nvSpPr>
        <p:spPr bwMode="auto">
          <a:xfrm>
            <a:off x="2724150" y="1076325"/>
            <a:ext cx="1600200" cy="1524000"/>
          </a:xfrm>
          <a:prstGeom prst="ellipse">
            <a:avLst/>
          </a:prstGeom>
          <a:solidFill>
            <a:srgbClr val="99CC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 b="0">
                <a:solidFill>
                  <a:srgbClr val="000099"/>
                </a:solidFill>
              </a:rPr>
              <a:t>Hazardous </a:t>
            </a:r>
          </a:p>
          <a:p>
            <a:pPr algn="ctr"/>
            <a:r>
              <a:rPr lang="en-GB" sz="1800" b="0">
                <a:solidFill>
                  <a:srgbClr val="000099"/>
                </a:solidFill>
              </a:rPr>
              <a:t>waste – </a:t>
            </a:r>
          </a:p>
          <a:p>
            <a:pPr algn="ctr"/>
            <a:r>
              <a:rPr lang="en-GB" sz="1800" b="0">
                <a:solidFill>
                  <a:srgbClr val="000099"/>
                </a:solidFill>
              </a:rPr>
              <a:t>bioremediation</a:t>
            </a:r>
          </a:p>
        </p:txBody>
      </p:sp>
      <p:sp>
        <p:nvSpPr>
          <p:cNvPr id="61446" name="Oval 6"/>
          <p:cNvSpPr>
            <a:spLocks noChangeArrowheads="1"/>
          </p:cNvSpPr>
          <p:nvPr/>
        </p:nvSpPr>
        <p:spPr bwMode="auto">
          <a:xfrm>
            <a:off x="1123950" y="1685925"/>
            <a:ext cx="1600200" cy="1524000"/>
          </a:xfrm>
          <a:prstGeom prst="ellipse">
            <a:avLst/>
          </a:prstGeom>
          <a:solidFill>
            <a:srgbClr val="99CC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 b="0">
                <a:solidFill>
                  <a:srgbClr val="000099"/>
                </a:solidFill>
              </a:rPr>
              <a:t>Soil</a:t>
            </a:r>
          </a:p>
          <a:p>
            <a:pPr algn="ctr"/>
            <a:r>
              <a:rPr lang="en-GB" sz="1800" b="0">
                <a:solidFill>
                  <a:srgbClr val="000099"/>
                </a:solidFill>
              </a:rPr>
              <a:t>microbiology</a:t>
            </a:r>
          </a:p>
        </p:txBody>
      </p:sp>
      <p:sp>
        <p:nvSpPr>
          <p:cNvPr id="61447" name="Oval 7"/>
          <p:cNvSpPr>
            <a:spLocks noChangeArrowheads="1"/>
          </p:cNvSpPr>
          <p:nvPr/>
        </p:nvSpPr>
        <p:spPr bwMode="auto">
          <a:xfrm>
            <a:off x="361950" y="3146425"/>
            <a:ext cx="1600200" cy="1524000"/>
          </a:xfrm>
          <a:prstGeom prst="ellipse">
            <a:avLst/>
          </a:prstGeom>
          <a:solidFill>
            <a:srgbClr val="99CC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 b="0">
                <a:solidFill>
                  <a:srgbClr val="000099"/>
                </a:solidFill>
              </a:rPr>
              <a:t>Aero-</a:t>
            </a:r>
          </a:p>
          <a:p>
            <a:pPr algn="ctr"/>
            <a:r>
              <a:rPr lang="en-GB" sz="1800" b="0">
                <a:solidFill>
                  <a:srgbClr val="000099"/>
                </a:solidFill>
              </a:rPr>
              <a:t>microbiology</a:t>
            </a:r>
          </a:p>
        </p:txBody>
      </p:sp>
      <p:sp>
        <p:nvSpPr>
          <p:cNvPr id="61448" name="Oval 8"/>
          <p:cNvSpPr>
            <a:spLocks noChangeArrowheads="1"/>
          </p:cNvSpPr>
          <p:nvPr/>
        </p:nvSpPr>
        <p:spPr bwMode="auto">
          <a:xfrm>
            <a:off x="1200150" y="4581525"/>
            <a:ext cx="1600200" cy="1524000"/>
          </a:xfrm>
          <a:prstGeom prst="ellipse">
            <a:avLst/>
          </a:prstGeom>
          <a:solidFill>
            <a:srgbClr val="99CC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 b="0">
                <a:solidFill>
                  <a:srgbClr val="000099"/>
                </a:solidFill>
              </a:rPr>
              <a:t>Aquatic </a:t>
            </a:r>
          </a:p>
          <a:p>
            <a:pPr algn="ctr"/>
            <a:r>
              <a:rPr lang="en-GB" sz="1800" b="0">
                <a:solidFill>
                  <a:srgbClr val="000099"/>
                </a:solidFill>
              </a:rPr>
              <a:t>microbiology</a:t>
            </a:r>
          </a:p>
        </p:txBody>
      </p:sp>
      <p:sp>
        <p:nvSpPr>
          <p:cNvPr id="61449" name="Oval 9"/>
          <p:cNvSpPr>
            <a:spLocks noChangeArrowheads="1"/>
          </p:cNvSpPr>
          <p:nvPr/>
        </p:nvSpPr>
        <p:spPr bwMode="auto">
          <a:xfrm>
            <a:off x="2724150" y="5191125"/>
            <a:ext cx="1600200" cy="1524000"/>
          </a:xfrm>
          <a:prstGeom prst="ellipse">
            <a:avLst/>
          </a:prstGeom>
          <a:solidFill>
            <a:srgbClr val="99CC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 b="0">
                <a:solidFill>
                  <a:srgbClr val="000099"/>
                </a:solidFill>
              </a:rPr>
              <a:t>Water</a:t>
            </a:r>
          </a:p>
          <a:p>
            <a:pPr algn="ctr"/>
            <a:r>
              <a:rPr lang="en-GB" sz="1800" b="0">
                <a:solidFill>
                  <a:srgbClr val="000099"/>
                </a:solidFill>
              </a:rPr>
              <a:t>quality</a:t>
            </a:r>
          </a:p>
        </p:txBody>
      </p:sp>
      <p:sp>
        <p:nvSpPr>
          <p:cNvPr id="61450" name="Oval 10"/>
          <p:cNvSpPr>
            <a:spLocks noChangeArrowheads="1"/>
          </p:cNvSpPr>
          <p:nvPr/>
        </p:nvSpPr>
        <p:spPr bwMode="auto">
          <a:xfrm>
            <a:off x="4779963" y="5191125"/>
            <a:ext cx="1600200" cy="1524000"/>
          </a:xfrm>
          <a:prstGeom prst="ellipse">
            <a:avLst/>
          </a:prstGeom>
          <a:solidFill>
            <a:srgbClr val="99CC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 b="0">
                <a:solidFill>
                  <a:srgbClr val="000099"/>
                </a:solidFill>
              </a:rPr>
              <a:t>Biotechnology</a:t>
            </a:r>
          </a:p>
        </p:txBody>
      </p:sp>
      <p:sp>
        <p:nvSpPr>
          <p:cNvPr id="61451" name="Oval 11"/>
          <p:cNvSpPr>
            <a:spLocks noChangeArrowheads="1"/>
          </p:cNvSpPr>
          <p:nvPr/>
        </p:nvSpPr>
        <p:spPr bwMode="auto">
          <a:xfrm>
            <a:off x="6372225" y="4581525"/>
            <a:ext cx="1600200" cy="1524000"/>
          </a:xfrm>
          <a:prstGeom prst="ellipse">
            <a:avLst/>
          </a:prstGeom>
          <a:solidFill>
            <a:srgbClr val="99CC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 b="0">
                <a:solidFill>
                  <a:srgbClr val="000099"/>
                </a:solidFill>
              </a:rPr>
              <a:t>Diagnostic</a:t>
            </a:r>
          </a:p>
          <a:p>
            <a:pPr algn="ctr"/>
            <a:r>
              <a:rPr lang="en-GB" sz="1800" b="0">
                <a:solidFill>
                  <a:srgbClr val="000099"/>
                </a:solidFill>
              </a:rPr>
              <a:t>microbiology</a:t>
            </a:r>
          </a:p>
        </p:txBody>
      </p:sp>
      <p:sp>
        <p:nvSpPr>
          <p:cNvPr id="61452" name="Oval 12"/>
          <p:cNvSpPr>
            <a:spLocks noChangeArrowheads="1"/>
          </p:cNvSpPr>
          <p:nvPr/>
        </p:nvSpPr>
        <p:spPr bwMode="auto">
          <a:xfrm>
            <a:off x="7219950" y="3133725"/>
            <a:ext cx="1600200" cy="1524000"/>
          </a:xfrm>
          <a:prstGeom prst="ellipse">
            <a:avLst/>
          </a:prstGeom>
          <a:solidFill>
            <a:srgbClr val="99CC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 b="0">
                <a:solidFill>
                  <a:srgbClr val="000099"/>
                </a:solidFill>
              </a:rPr>
              <a:t>Occupational </a:t>
            </a:r>
          </a:p>
          <a:p>
            <a:pPr algn="ctr"/>
            <a:r>
              <a:rPr lang="en-GB" sz="1800" b="0">
                <a:solidFill>
                  <a:srgbClr val="000099"/>
                </a:solidFill>
              </a:rPr>
              <a:t>health/infection</a:t>
            </a:r>
          </a:p>
          <a:p>
            <a:pPr algn="ctr"/>
            <a:r>
              <a:rPr lang="en-GB" sz="1800" b="0">
                <a:solidFill>
                  <a:srgbClr val="000099"/>
                </a:solidFill>
              </a:rPr>
              <a:t>control </a:t>
            </a:r>
          </a:p>
        </p:txBody>
      </p:sp>
      <p:sp>
        <p:nvSpPr>
          <p:cNvPr id="61453" name="Oval 13"/>
          <p:cNvSpPr>
            <a:spLocks noChangeArrowheads="1"/>
          </p:cNvSpPr>
          <p:nvPr/>
        </p:nvSpPr>
        <p:spPr bwMode="auto">
          <a:xfrm>
            <a:off x="6381750" y="1685925"/>
            <a:ext cx="1600200" cy="1524000"/>
          </a:xfrm>
          <a:prstGeom prst="ellipse">
            <a:avLst/>
          </a:prstGeom>
          <a:solidFill>
            <a:srgbClr val="99CC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800" b="0">
                <a:solidFill>
                  <a:srgbClr val="000099"/>
                </a:solidFill>
              </a:rPr>
              <a:t>Food </a:t>
            </a:r>
          </a:p>
          <a:p>
            <a:pPr algn="ctr"/>
            <a:r>
              <a:rPr lang="en-GB" sz="1800" b="0">
                <a:solidFill>
                  <a:srgbClr val="000099"/>
                </a:solidFill>
              </a:rPr>
              <a:t>safety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Ekotoxikologie MO jako obor </a:t>
            </a:r>
            <a:endParaRPr lang="cs-CZ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Ekotoxikologie MO jako obor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0825" y="1052513"/>
            <a:ext cx="8642350" cy="5256212"/>
          </a:xfrm>
        </p:spPr>
        <p:txBody>
          <a:bodyPr/>
          <a:lstStyle/>
          <a:p>
            <a:r>
              <a:rPr lang="cs-CZ" smtClean="0"/>
              <a:t>Ekotoxikologie mikroorganismů není o působení mikroorganismů na jiné organismy, ani o toxinech mikroorganismů</a:t>
            </a:r>
          </a:p>
          <a:p>
            <a:r>
              <a:rPr lang="cs-CZ" smtClean="0"/>
              <a:t>Zabývá se interakcemi mezi kontaminanty životního prostředí a mikroorganismy v prostředí</a:t>
            </a:r>
          </a:p>
          <a:p>
            <a:pPr>
              <a:buFont typeface="Arial" pitchFamily="34" charset="0"/>
              <a:buNone/>
            </a:pPr>
            <a:r>
              <a:rPr lang="cs-CZ" b="1" smtClean="0"/>
              <a:t>PROČ? </a:t>
            </a:r>
          </a:p>
          <a:p>
            <a:r>
              <a:rPr lang="cs-CZ" smtClean="0"/>
              <a:t>Mikroorganismy jsou velmi významnou složkou všech ekosystémů</a:t>
            </a:r>
          </a:p>
          <a:p>
            <a:r>
              <a:rPr lang="cs-CZ" smtClean="0"/>
              <a:t>Zastávají klíčové role ve fungování ekosystémů</a:t>
            </a:r>
          </a:p>
          <a:p>
            <a:r>
              <a:rPr lang="cs-CZ" smtClean="0"/>
              <a:t>Narušením těchto dějů se narušuje stabilita celého ekosystému</a:t>
            </a:r>
          </a:p>
          <a:p>
            <a:r>
              <a:rPr lang="cs-CZ" smtClean="0"/>
              <a:t>Mikroorganismy jsou schopny některé typy kontaminace snižovat, čehož lze využít při remediacích</a:t>
            </a:r>
          </a:p>
          <a:p>
            <a:r>
              <a:rPr lang="cs-CZ" smtClean="0"/>
              <a:t>při narušení jejich základních funkcí: snížená metabolická aktivita, snížení recyklace materiálu v ekosystémech, neschopnost samočištění a biodegradací toxických látek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2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Úvod</a:t>
            </a:r>
          </a:p>
        </p:txBody>
      </p:sp>
      <p:sp>
        <p:nvSpPr>
          <p:cNvPr id="9219" name="Rectangle 10"/>
          <p:cNvSpPr>
            <a:spLocks noGrp="1" noChangeArrowheads="1"/>
          </p:cNvSpPr>
          <p:nvPr>
            <p:ph idx="1"/>
          </p:nvPr>
        </p:nvSpPr>
        <p:spPr>
          <a:xfrm>
            <a:off x="250825" y="1052513"/>
            <a:ext cx="8642350" cy="5256212"/>
          </a:xfrm>
        </p:spPr>
        <p:txBody>
          <a:bodyPr/>
          <a:lstStyle/>
          <a:p>
            <a:pPr eaLnBrk="1" hangingPunct="1"/>
            <a:r>
              <a:rPr lang="cs-CZ" smtClean="0"/>
              <a:t>Ekotoxikologie MO je průnik několika uznávaných oborů</a:t>
            </a:r>
          </a:p>
          <a:p>
            <a:pPr eaLnBrk="1" hangingPunct="1"/>
            <a:r>
              <a:rPr lang="cs-CZ" smtClean="0"/>
              <a:t>Jejich znalost je podkladem pro chápání ekotoxikologie MO a to:</a:t>
            </a:r>
          </a:p>
          <a:p>
            <a:pPr lvl="1" eaLnBrk="1" hangingPunct="1"/>
            <a:r>
              <a:rPr lang="cs-CZ" sz="1600" smtClean="0"/>
              <a:t>pro chápání sledovaných parametrů, jejich významu a dopadu efektů</a:t>
            </a:r>
          </a:p>
          <a:p>
            <a:pPr lvl="1" eaLnBrk="1" hangingPunct="1"/>
            <a:r>
              <a:rPr lang="cs-CZ" sz="1600" smtClean="0"/>
              <a:t>pro chápání vztahů MO k prostředí a k chemickým látkám</a:t>
            </a:r>
          </a:p>
          <a:p>
            <a:pPr lvl="1" eaLnBrk="1" hangingPunct="1"/>
            <a:r>
              <a:rPr lang="cs-CZ" sz="1600" smtClean="0"/>
              <a:t>principu testů a interpretace výsledků</a:t>
            </a:r>
          </a:p>
          <a:p>
            <a:pPr eaLnBrk="1" hangingPunct="1"/>
            <a:endParaRPr lang="cs-CZ" smtClean="0"/>
          </a:p>
        </p:txBody>
      </p:sp>
      <p:sp>
        <p:nvSpPr>
          <p:cNvPr id="10244" name="AutoShape 11"/>
          <p:cNvSpPr>
            <a:spLocks noChangeArrowheads="1"/>
          </p:cNvSpPr>
          <p:nvPr/>
        </p:nvSpPr>
        <p:spPr bwMode="auto">
          <a:xfrm>
            <a:off x="827088" y="3933825"/>
            <a:ext cx="7162800" cy="2133600"/>
          </a:xfrm>
          <a:prstGeom prst="wedgeEllipseCallout">
            <a:avLst>
              <a:gd name="adj1" fmla="val 33269"/>
              <a:gd name="adj2" fmla="val -50819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DC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cs-CZ">
              <a:latin typeface="Arial" charset="0"/>
            </a:endParaRPr>
          </a:p>
        </p:txBody>
      </p:sp>
      <p:sp>
        <p:nvSpPr>
          <p:cNvPr id="64517" name="Oval 12"/>
          <p:cNvSpPr>
            <a:spLocks noChangeArrowheads="1"/>
          </p:cNvSpPr>
          <p:nvPr/>
        </p:nvSpPr>
        <p:spPr bwMode="auto">
          <a:xfrm>
            <a:off x="3117850" y="3879850"/>
            <a:ext cx="2520950" cy="1150938"/>
          </a:xfrm>
          <a:prstGeom prst="ellipse">
            <a:avLst/>
          </a:prstGeom>
          <a:solidFill>
            <a:srgbClr val="FFFF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400"/>
              <a:t>Mikrobiologie</a:t>
            </a:r>
          </a:p>
          <a:p>
            <a:pPr algn="ctr"/>
            <a:r>
              <a:rPr lang="cs-CZ" sz="1400" b="0"/>
              <a:t>(MO a vše kolem nich, </a:t>
            </a:r>
          </a:p>
          <a:p>
            <a:pPr algn="ctr"/>
            <a:r>
              <a:rPr lang="cs-CZ" sz="1400" b="0"/>
              <a:t>fyziologie ...)</a:t>
            </a:r>
          </a:p>
        </p:txBody>
      </p:sp>
      <p:sp>
        <p:nvSpPr>
          <p:cNvPr id="64518" name="Oval 13"/>
          <p:cNvSpPr>
            <a:spLocks noChangeArrowheads="1"/>
          </p:cNvSpPr>
          <p:nvPr/>
        </p:nvSpPr>
        <p:spPr bwMode="auto">
          <a:xfrm>
            <a:off x="955675" y="4238625"/>
            <a:ext cx="2520950" cy="1150938"/>
          </a:xfrm>
          <a:prstGeom prst="ellipse">
            <a:avLst/>
          </a:prstGeom>
          <a:solidFill>
            <a:srgbClr val="FFFF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400"/>
              <a:t>Mikrobiální ekologie</a:t>
            </a:r>
          </a:p>
          <a:p>
            <a:pPr algn="ctr"/>
            <a:r>
              <a:rPr lang="cs-CZ" sz="1400" b="0"/>
              <a:t>(vztah MO a prostředí)</a:t>
            </a:r>
          </a:p>
        </p:txBody>
      </p:sp>
      <p:sp>
        <p:nvSpPr>
          <p:cNvPr id="64519" name="Oval 14"/>
          <p:cNvSpPr>
            <a:spLocks noChangeArrowheads="1"/>
          </p:cNvSpPr>
          <p:nvPr/>
        </p:nvSpPr>
        <p:spPr bwMode="auto">
          <a:xfrm>
            <a:off x="5276850" y="4167188"/>
            <a:ext cx="2520950" cy="1150937"/>
          </a:xfrm>
          <a:prstGeom prst="ellipse">
            <a:avLst/>
          </a:prstGeom>
          <a:solidFill>
            <a:srgbClr val="FFFF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400"/>
              <a:t>Ekotoxikologie</a:t>
            </a:r>
          </a:p>
          <a:p>
            <a:pPr algn="ctr"/>
            <a:r>
              <a:rPr lang="cs-CZ" sz="1400" b="0"/>
              <a:t>(účinky faktorů na organismy)</a:t>
            </a:r>
          </a:p>
        </p:txBody>
      </p:sp>
      <p:sp>
        <p:nvSpPr>
          <p:cNvPr id="64520" name="Oval 15"/>
          <p:cNvSpPr>
            <a:spLocks noChangeArrowheads="1"/>
          </p:cNvSpPr>
          <p:nvPr/>
        </p:nvSpPr>
        <p:spPr bwMode="auto">
          <a:xfrm>
            <a:off x="4340225" y="5030788"/>
            <a:ext cx="2520950" cy="1150937"/>
          </a:xfrm>
          <a:prstGeom prst="ellipse">
            <a:avLst/>
          </a:prstGeom>
          <a:solidFill>
            <a:srgbClr val="FFFF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400"/>
              <a:t>Env. chemie</a:t>
            </a:r>
          </a:p>
          <a:p>
            <a:pPr algn="ctr"/>
            <a:r>
              <a:rPr lang="cs-CZ" sz="1400" b="0"/>
              <a:t>(osud chem. látek v prostředí)</a:t>
            </a:r>
          </a:p>
        </p:txBody>
      </p:sp>
      <p:sp>
        <p:nvSpPr>
          <p:cNvPr id="64521" name="Oval 16"/>
          <p:cNvSpPr>
            <a:spLocks noChangeArrowheads="1"/>
          </p:cNvSpPr>
          <p:nvPr/>
        </p:nvSpPr>
        <p:spPr bwMode="auto">
          <a:xfrm>
            <a:off x="1892300" y="5030788"/>
            <a:ext cx="2520950" cy="1150937"/>
          </a:xfrm>
          <a:prstGeom prst="ellipse">
            <a:avLst/>
          </a:prstGeom>
          <a:solidFill>
            <a:srgbClr val="FFFF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1400"/>
              <a:t>Vědy o prostředí</a:t>
            </a:r>
          </a:p>
          <a:p>
            <a:pPr algn="ctr"/>
            <a:r>
              <a:rPr lang="cs-CZ" sz="1400" b="0"/>
              <a:t>(půda, voda ..)</a:t>
            </a:r>
          </a:p>
        </p:txBody>
      </p:sp>
      <p:sp>
        <p:nvSpPr>
          <p:cNvPr id="64522" name="Text Box 17"/>
          <p:cNvSpPr txBox="1">
            <a:spLocks noChangeArrowheads="1"/>
          </p:cNvSpPr>
          <p:nvPr/>
        </p:nvSpPr>
        <p:spPr bwMode="auto">
          <a:xfrm>
            <a:off x="5278438" y="3376613"/>
            <a:ext cx="3429000" cy="5175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solidFill>
                  <a:srgbClr val="DC0000"/>
                </a:solidFill>
              </a:rPr>
              <a:t>Logickou syntézou vzniká nová kvalita</a:t>
            </a:r>
          </a:p>
        </p:txBody>
      </p:sp>
      <p:sp>
        <p:nvSpPr>
          <p:cNvPr id="64523" name="Line 18"/>
          <p:cNvSpPr>
            <a:spLocks noChangeShapeType="1"/>
          </p:cNvSpPr>
          <p:nvPr/>
        </p:nvSpPr>
        <p:spPr bwMode="auto">
          <a:xfrm>
            <a:off x="2830513" y="3808413"/>
            <a:ext cx="935037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4524" name="Line 19"/>
          <p:cNvSpPr>
            <a:spLocks noChangeShapeType="1"/>
          </p:cNvSpPr>
          <p:nvPr/>
        </p:nvSpPr>
        <p:spPr bwMode="auto">
          <a:xfrm flipH="1">
            <a:off x="1965325" y="3879850"/>
            <a:ext cx="433388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4525" name="Text Box 20"/>
          <p:cNvSpPr txBox="1">
            <a:spLocks noChangeArrowheads="1"/>
          </p:cNvSpPr>
          <p:nvPr/>
        </p:nvSpPr>
        <p:spPr bwMode="auto">
          <a:xfrm>
            <a:off x="1677988" y="3376613"/>
            <a:ext cx="1965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200"/>
              <a:t>Environmentální mikrobiologie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250825" y="1196975"/>
            <a:ext cx="8569325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cs-CZ" sz="2000" b="0"/>
              <a:t>Současná mikrobiální ekotoxikologie a ekologie představuje rozvíjející se vědní obor s uceleným systémem verifikovaných základních metod.</a:t>
            </a:r>
          </a:p>
          <a:p>
            <a:pPr algn="just" eaLnBrk="0" hangingPunct="0"/>
            <a:endParaRPr lang="cs-CZ" sz="2000" b="0"/>
          </a:p>
          <a:p>
            <a:pPr algn="just" eaLnBrk="0" hangingPunct="0"/>
            <a:r>
              <a:rPr lang="cs-CZ" sz="2000" b="0"/>
              <a:t>Při určitém zjednodušení lze v současném stavu oboru vymezit základní myšlenkové i metodické linie:</a:t>
            </a:r>
          </a:p>
          <a:p>
            <a:pPr algn="just" eaLnBrk="0" hangingPunct="0"/>
            <a:endParaRPr lang="cs-CZ" sz="2000" b="0"/>
          </a:p>
          <a:p>
            <a:pPr algn="just" eaLnBrk="0" hangingPunct="0"/>
            <a:r>
              <a:rPr lang="cs-CZ" sz="2000"/>
              <a:t>(1)</a:t>
            </a:r>
            <a:r>
              <a:rPr lang="cs-CZ" sz="2000" b="0"/>
              <a:t> výzkum zaměřený na mikrobiální procesy v reálných ekosystémech nebo v celistvých vzorcích prostředí</a:t>
            </a:r>
          </a:p>
          <a:p>
            <a:pPr algn="just" eaLnBrk="0" hangingPunct="0"/>
            <a:endParaRPr lang="cs-CZ" sz="2000" b="0"/>
          </a:p>
          <a:p>
            <a:pPr algn="just" eaLnBrk="0" hangingPunct="0"/>
            <a:r>
              <a:rPr lang="cs-CZ" sz="2000"/>
              <a:t>(2)</a:t>
            </a:r>
            <a:r>
              <a:rPr lang="cs-CZ" sz="2000" b="0"/>
              <a:t> studie pracující s mikroorganismy izolovanými z prostředí, a následně zkoumanými z hlediska genetické, taxonomické nebo fyziologické diverzity</a:t>
            </a:r>
          </a:p>
          <a:p>
            <a:pPr algn="just" eaLnBrk="0" hangingPunct="0"/>
            <a:endParaRPr lang="cs-CZ" sz="2000" b="0"/>
          </a:p>
          <a:p>
            <a:pPr algn="just" eaLnBrk="0" hangingPunct="0"/>
            <a:r>
              <a:rPr lang="cs-CZ" sz="2000"/>
              <a:t>(3) </a:t>
            </a:r>
            <a:r>
              <a:rPr lang="cs-CZ" sz="2000" b="0"/>
              <a:t>Testy toxicity s mikroorganismy – využití v praxi</a:t>
            </a:r>
          </a:p>
          <a:p>
            <a:pPr algn="just" eaLnBrk="0" hangingPunct="0"/>
            <a:endParaRPr lang="cs-CZ" sz="2000" b="0"/>
          </a:p>
          <a:p>
            <a:pPr algn="just" eaLnBrk="0" hangingPunct="0"/>
            <a:r>
              <a:rPr lang="cs-CZ" sz="2000"/>
              <a:t>(4) </a:t>
            </a:r>
            <a:r>
              <a:rPr lang="cs-CZ" sz="2000" b="0"/>
              <a:t>Interakce mikroorganismů a kontaminantů v biodegradacích a bioremediacích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Ekotoxikologie MO - současný stav a koncepční otázky</a:t>
            </a:r>
            <a:endParaRPr lang="cs-CZ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Co jsou to </a:t>
            </a:r>
            <a:r>
              <a:rPr lang="cs-CZ" dirty="0" err="1" smtClean="0"/>
              <a:t>toxikanty</a:t>
            </a:r>
            <a:r>
              <a:rPr lang="cs-CZ" dirty="0" smtClean="0"/>
              <a:t>?</a:t>
            </a:r>
            <a:endParaRPr lang="cs-CZ" dirty="0"/>
          </a:p>
        </p:txBody>
      </p:sp>
      <p:sp>
        <p:nvSpPr>
          <p:cNvPr id="13315" name="Zástupný symbol pro obsah 2"/>
          <p:cNvSpPr>
            <a:spLocks noGrp="1"/>
          </p:cNvSpPr>
          <p:nvPr>
            <p:ph idx="1"/>
          </p:nvPr>
        </p:nvSpPr>
        <p:spPr>
          <a:xfrm>
            <a:off x="250825" y="1052513"/>
            <a:ext cx="8642350" cy="5256212"/>
          </a:xfrm>
        </p:spPr>
        <p:txBody>
          <a:bodyPr/>
          <a:lstStyle/>
          <a:p>
            <a:r>
              <a:rPr lang="cs-CZ" smtClean="0"/>
              <a:t>látky které jsou toxické v relativně nízkých koncentracích a nejsou přírodního původu (většinou…, viz např. cyanotoxiny)</a:t>
            </a:r>
          </a:p>
          <a:p>
            <a:r>
              <a:rPr lang="cs-CZ" smtClean="0"/>
              <a:t>z chemického pohledu látky z širokého spektra chemických látek (ropné produkty, organické látky, těžké kovy, farmaceutika, pesticidy, detergenty …), které mohou být uvolňovány do prostředí a mohou mít v ekosystémech specifické efekty/interakce</a:t>
            </a:r>
          </a:p>
          <a:p>
            <a:r>
              <a:rPr lang="cs-CZ" smtClean="0"/>
              <a:t>Každá lidská činnost vnáší do prostředí (toxické) látky</a:t>
            </a:r>
          </a:p>
          <a:p>
            <a:pPr lvl="1"/>
            <a:r>
              <a:rPr lang="cs-CZ" smtClean="0"/>
              <a:t>produkty a vedlejší produkty průmyslu</a:t>
            </a:r>
          </a:p>
          <a:p>
            <a:pPr lvl="1"/>
            <a:r>
              <a:rPr lang="cs-CZ" smtClean="0"/>
              <a:t>domácí odpad (detergenty, plasty ....)</a:t>
            </a:r>
          </a:p>
          <a:p>
            <a:pPr lvl="1"/>
            <a:r>
              <a:rPr lang="cs-CZ" smtClean="0"/>
              <a:t>produkty užívané v zemědělství</a:t>
            </a:r>
          </a:p>
          <a:p>
            <a:pPr lvl="1"/>
            <a:r>
              <a:rPr lang="cs-CZ" smtClean="0"/>
              <a:t>odpady z dopravy</a:t>
            </a:r>
          </a:p>
          <a:p>
            <a:pPr lvl="1"/>
            <a:r>
              <a:rPr lang="cs-CZ" smtClean="0"/>
              <a:t>veterinární a humánní farmaceutika</a:t>
            </a:r>
          </a:p>
          <a:p>
            <a:pPr lvl="1"/>
            <a:r>
              <a:rPr lang="cs-CZ" smtClean="0"/>
              <a:t>…</a:t>
            </a:r>
          </a:p>
          <a:p>
            <a:endParaRPr lang="cs-CZ" smtClean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Proč mikroorganismy v ekotoxikologii ?</a:t>
            </a:r>
          </a:p>
        </p:txBody>
      </p:sp>
      <p:sp>
        <p:nvSpPr>
          <p:cNvPr id="66563" name="Text Box 2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60420" name="Text Box 3"/>
          <p:cNvSpPr txBox="1">
            <a:spLocks noChangeArrowheads="1"/>
          </p:cNvSpPr>
          <p:nvPr/>
        </p:nvSpPr>
        <p:spPr bwMode="auto">
          <a:xfrm>
            <a:off x="250825" y="981075"/>
            <a:ext cx="8642350" cy="535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1463" indent="-271463" algn="just">
              <a:buFont typeface="Arial" pitchFamily="34" charset="0"/>
              <a:buChar char="•"/>
              <a:defRPr/>
            </a:pPr>
            <a:r>
              <a:rPr lang="cs-CZ" sz="1800" b="0" dirty="0">
                <a:latin typeface="Arial" charset="0"/>
              </a:rPr>
              <a:t>většinou jednobuněčné </a:t>
            </a:r>
            <a:r>
              <a:rPr lang="cs-CZ" sz="1800" b="0" dirty="0">
                <a:latin typeface="Arial" charset="0"/>
                <a:sym typeface="Wingdings" pitchFamily="2" charset="2"/>
              </a:rPr>
              <a:t></a:t>
            </a:r>
            <a:r>
              <a:rPr lang="cs-CZ" sz="1800" b="0" dirty="0">
                <a:latin typeface="Arial" charset="0"/>
              </a:rPr>
              <a:t> relativně </a:t>
            </a:r>
            <a:r>
              <a:rPr lang="cs-CZ" sz="1800" dirty="0">
                <a:latin typeface="Arial" charset="0"/>
              </a:rPr>
              <a:t>jednoduché interpretace výsledků</a:t>
            </a:r>
          </a:p>
          <a:p>
            <a:pPr marL="271463" indent="-271463" algn="just">
              <a:buFont typeface="Arial" pitchFamily="34" charset="0"/>
              <a:buChar char="•"/>
              <a:defRPr/>
            </a:pPr>
            <a:endParaRPr lang="cs-CZ" sz="1800" b="0" dirty="0">
              <a:latin typeface="Arial" charset="0"/>
            </a:endParaRPr>
          </a:p>
          <a:p>
            <a:pPr marL="271463" indent="-271463" algn="just">
              <a:buFont typeface="Arial" pitchFamily="34" charset="0"/>
              <a:buChar char="•"/>
              <a:defRPr/>
            </a:pPr>
            <a:r>
              <a:rPr lang="cs-CZ" sz="1800" b="0" dirty="0">
                <a:latin typeface="Arial" charset="0"/>
              </a:rPr>
              <a:t>často haploidní genom </a:t>
            </a:r>
            <a:r>
              <a:rPr lang="en-US" sz="1800" b="0" dirty="0">
                <a:latin typeface="Arial" charset="0"/>
                <a:sym typeface="Wingdings" pitchFamily="2" charset="2"/>
              </a:rPr>
              <a:t></a:t>
            </a:r>
            <a:r>
              <a:rPr lang="cs-CZ" sz="1800" b="0" dirty="0">
                <a:latin typeface="Arial" charset="0"/>
              </a:rPr>
              <a:t> </a:t>
            </a:r>
            <a:r>
              <a:rPr lang="cs-CZ" sz="1800" dirty="0">
                <a:latin typeface="Arial" charset="0"/>
              </a:rPr>
              <a:t>fenotyp = genotyp</a:t>
            </a:r>
          </a:p>
          <a:p>
            <a:pPr marL="271463" indent="-271463" algn="just">
              <a:buFont typeface="Arial" pitchFamily="34" charset="0"/>
              <a:buChar char="•"/>
              <a:defRPr/>
            </a:pPr>
            <a:endParaRPr lang="cs-CZ" sz="1800" dirty="0">
              <a:latin typeface="Arial" charset="0"/>
            </a:endParaRPr>
          </a:p>
          <a:p>
            <a:pPr marL="271463" indent="-271463" algn="just">
              <a:buFont typeface="Arial" pitchFamily="34" charset="0"/>
              <a:buChar char="•"/>
              <a:defRPr/>
            </a:pPr>
            <a:r>
              <a:rPr lang="cs-CZ" sz="1800" b="0" dirty="0">
                <a:latin typeface="Arial" charset="0"/>
              </a:rPr>
              <a:t>rychlý růst a možnost studovat několik generací v </a:t>
            </a:r>
            <a:r>
              <a:rPr lang="cs-CZ" sz="1800" dirty="0">
                <a:latin typeface="Arial" charset="0"/>
              </a:rPr>
              <a:t>krátké době</a:t>
            </a:r>
          </a:p>
          <a:p>
            <a:pPr marL="271463" indent="-271463" algn="just">
              <a:buFont typeface="Arial" pitchFamily="34" charset="0"/>
              <a:buChar char="•"/>
              <a:defRPr/>
            </a:pPr>
            <a:endParaRPr lang="cs-CZ" sz="1800" b="0" dirty="0">
              <a:latin typeface="Arial" charset="0"/>
            </a:endParaRPr>
          </a:p>
          <a:p>
            <a:pPr marL="271463" indent="-271463" algn="just">
              <a:buFont typeface="Arial" pitchFamily="34" charset="0"/>
              <a:buChar char="•"/>
              <a:defRPr/>
            </a:pPr>
            <a:r>
              <a:rPr lang="cs-CZ" sz="1800" b="0" dirty="0">
                <a:latin typeface="Arial" charset="0"/>
              </a:rPr>
              <a:t>možnost studovat </a:t>
            </a:r>
            <a:r>
              <a:rPr lang="cs-CZ" sz="1800" dirty="0">
                <a:latin typeface="Arial" charset="0"/>
              </a:rPr>
              <a:t>celá společenstva a populace </a:t>
            </a:r>
            <a:r>
              <a:rPr lang="cs-CZ" sz="1800" b="0" dirty="0">
                <a:latin typeface="Arial" charset="0"/>
              </a:rPr>
              <a:t>v malém objemu, navážce</a:t>
            </a:r>
          </a:p>
          <a:p>
            <a:pPr marL="271463" indent="-271463" algn="just">
              <a:buFont typeface="Arial" pitchFamily="34" charset="0"/>
              <a:buChar char="•"/>
              <a:defRPr/>
            </a:pPr>
            <a:endParaRPr lang="cs-CZ" sz="1800" b="0" dirty="0">
              <a:latin typeface="Arial" charset="0"/>
            </a:endParaRPr>
          </a:p>
          <a:p>
            <a:pPr marL="180975" indent="-180975" algn="just">
              <a:buFont typeface="Arial" pitchFamily="34" charset="0"/>
              <a:buChar char="•"/>
              <a:defRPr/>
            </a:pPr>
            <a:r>
              <a:rPr lang="cs-CZ" sz="1800" b="0" dirty="0">
                <a:latin typeface="Arial" charset="0"/>
              </a:rPr>
              <a:t>možnost pracovat s </a:t>
            </a:r>
            <a:r>
              <a:rPr lang="cs-CZ" sz="1800" dirty="0">
                <a:latin typeface="Arial" charset="0"/>
              </a:rPr>
              <a:t>vysokou </a:t>
            </a:r>
            <a:r>
              <a:rPr lang="cs-CZ" sz="1800" dirty="0" err="1">
                <a:latin typeface="Arial" charset="0"/>
              </a:rPr>
              <a:t>diverzitou</a:t>
            </a:r>
            <a:r>
              <a:rPr lang="cs-CZ" sz="1800" dirty="0">
                <a:latin typeface="Arial" charset="0"/>
              </a:rPr>
              <a:t> a variabilitou </a:t>
            </a:r>
            <a:r>
              <a:rPr lang="cs-CZ" sz="1800" b="0" dirty="0">
                <a:latin typeface="Arial" charset="0"/>
              </a:rPr>
              <a:t>(vysoká funkční variabilita = široké spektrum energetických strategií, metabolických typů - autotrofie i heterotrofie - výhoda pro </a:t>
            </a:r>
            <a:r>
              <a:rPr lang="cs-CZ" sz="1800" dirty="0">
                <a:latin typeface="Arial" charset="0"/>
              </a:rPr>
              <a:t>vývoj nových testů; vysoká ekologická </a:t>
            </a:r>
            <a:r>
              <a:rPr lang="cs-CZ" sz="1800" dirty="0" err="1">
                <a:latin typeface="Arial" charset="0"/>
              </a:rPr>
              <a:t>diverzita</a:t>
            </a:r>
            <a:r>
              <a:rPr lang="cs-CZ" sz="1800" b="0" dirty="0">
                <a:latin typeface="Arial" charset="0"/>
              </a:rPr>
              <a:t> - rozmanité a proměnlivé růstové/životní strategie)</a:t>
            </a:r>
          </a:p>
          <a:p>
            <a:pPr marL="180975" indent="-180975" algn="just">
              <a:buFont typeface="Arial" pitchFamily="34" charset="0"/>
              <a:buChar char="•"/>
              <a:defRPr/>
            </a:pPr>
            <a:endParaRPr lang="cs-CZ" sz="1800" dirty="0">
              <a:latin typeface="Arial" charset="0"/>
            </a:endParaRPr>
          </a:p>
          <a:p>
            <a:pPr marL="271463" indent="-271463" algn="just">
              <a:buFont typeface="Arial" pitchFamily="34" charset="0"/>
              <a:buChar char="•"/>
              <a:defRPr/>
            </a:pPr>
            <a:r>
              <a:rPr lang="cs-CZ" sz="1800" b="0" dirty="0">
                <a:latin typeface="Arial" charset="0"/>
              </a:rPr>
              <a:t>možnost studovat jak </a:t>
            </a:r>
            <a:r>
              <a:rPr lang="cs-CZ" sz="1800" dirty="0">
                <a:latin typeface="Arial" charset="0"/>
              </a:rPr>
              <a:t>specifické, tak obecné funkce</a:t>
            </a:r>
          </a:p>
          <a:p>
            <a:pPr marL="271463" indent="-271463" algn="just">
              <a:buFont typeface="Arial" pitchFamily="34" charset="0"/>
              <a:buChar char="•"/>
              <a:defRPr/>
            </a:pPr>
            <a:endParaRPr lang="cs-CZ" sz="1800" b="0" dirty="0">
              <a:latin typeface="Arial" charset="0"/>
            </a:endParaRPr>
          </a:p>
          <a:p>
            <a:pPr marL="271463" indent="-271463" algn="just">
              <a:buFont typeface="Arial" pitchFamily="34" charset="0"/>
              <a:buChar char="•"/>
              <a:defRPr/>
            </a:pPr>
            <a:r>
              <a:rPr lang="cs-CZ" sz="1800" b="0" dirty="0">
                <a:latin typeface="Arial" charset="0"/>
              </a:rPr>
              <a:t>možnost studovat stejnou populaci </a:t>
            </a:r>
            <a:r>
              <a:rPr lang="cs-CZ" sz="1800" dirty="0">
                <a:latin typeface="Arial" charset="0"/>
              </a:rPr>
              <a:t>v reálném ekosystému i v laboratoři</a:t>
            </a:r>
          </a:p>
          <a:p>
            <a:pPr marL="271463" indent="-271463" algn="just">
              <a:buFont typeface="Arial" pitchFamily="34" charset="0"/>
              <a:buChar char="•"/>
              <a:defRPr/>
            </a:pPr>
            <a:endParaRPr lang="cs-CZ" sz="1800" dirty="0">
              <a:latin typeface="Arial" charset="0"/>
            </a:endParaRPr>
          </a:p>
          <a:p>
            <a:pPr marL="271463" indent="-271463" algn="just">
              <a:buFont typeface="Arial" pitchFamily="34" charset="0"/>
              <a:buChar char="•"/>
              <a:defRPr/>
            </a:pPr>
            <a:r>
              <a:rPr lang="cs-CZ" sz="1800" b="0" dirty="0">
                <a:latin typeface="Arial" charset="0"/>
              </a:rPr>
              <a:t>mohou přežívat v těžce znečištěném prostředí – </a:t>
            </a:r>
            <a:r>
              <a:rPr lang="cs-CZ" sz="1800" dirty="0">
                <a:latin typeface="Arial" charset="0"/>
              </a:rPr>
              <a:t>vědecky a biotechnologicky důležité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4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4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4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4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4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4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4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4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042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042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/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0" y="981075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 b="0">
                <a:solidFill>
                  <a:srgbClr val="6600FF"/>
                </a:solidFill>
              </a:rPr>
              <a:t>Výhodou mikroorganismů je, že umožňují najednou hodnotit velké množství parametrů i například současné hodnocení biodegradace organické látky a vlivu na mikrobiální procesy.</a:t>
            </a:r>
          </a:p>
        </p:txBody>
      </p:sp>
      <p:pic>
        <p:nvPicPr>
          <p:cNvPr id="67588" name="Picture 4" descr="0003"/>
          <p:cNvPicPr>
            <a:picLocks noChangeAspect="1" noChangeArrowheads="1"/>
          </p:cNvPicPr>
          <p:nvPr/>
        </p:nvPicPr>
        <p:blipFill>
          <a:blip r:embed="rId3" cstate="print"/>
          <a:srcRect l="4942" t="3624" r="39757" b="63788"/>
          <a:stretch>
            <a:fillRect/>
          </a:stretch>
        </p:blipFill>
        <p:spPr bwMode="auto">
          <a:xfrm>
            <a:off x="2268538" y="2205038"/>
            <a:ext cx="4608512" cy="3703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Proč mikroorganismy v ekotoxikologii</a:t>
            </a:r>
            <a:endParaRPr lang="cs-CZ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179388" y="1052513"/>
            <a:ext cx="87137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2000" u="sng"/>
              <a:t>Bakteriální buňka je relativně malá, má však velký specifický povrch:</a:t>
            </a:r>
          </a:p>
          <a:p>
            <a:pPr algn="just"/>
            <a:endParaRPr lang="cs-CZ" sz="2000" b="0"/>
          </a:p>
          <a:p>
            <a:pPr algn="just"/>
            <a:r>
              <a:rPr lang="cs-CZ" sz="2000"/>
              <a:t>Příklad:</a:t>
            </a:r>
            <a:r>
              <a:rPr lang="cs-CZ" sz="2000" b="0"/>
              <a:t> </a:t>
            </a:r>
            <a:r>
              <a:rPr lang="cs-CZ" b="0"/>
              <a:t>Chlamydia: 0,3 × 0,3 µm;  E. coli: 2-3 µm × 0,4-0,6 µm; Chromatium: 25 × 10 µm</a:t>
            </a:r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2349500"/>
            <a:ext cx="7416800" cy="1263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395288" y="4221163"/>
            <a:ext cx="8208962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2000" b="0"/>
              <a:t>Vzhledem k tomu jsou minimalizovány časy potřebné na proniknutí látky do buněk a roste pravděpodobnost rychlé kolize s vnitrobuněčnými receptory</a:t>
            </a:r>
          </a:p>
          <a:p>
            <a:pPr algn="just"/>
            <a:endParaRPr lang="cs-CZ" sz="2000" b="0"/>
          </a:p>
          <a:p>
            <a:pPr algn="just"/>
            <a:r>
              <a:rPr lang="cs-CZ" sz="2000" b="0"/>
              <a:t>Vysoká pravděpodobnost reakce povrchu buňky s aktivními látkami</a:t>
            </a:r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Proč mikroorganismy v ekotoxikologii?</a:t>
            </a:r>
            <a:endParaRPr lang="cs-CZ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323850" y="981075"/>
            <a:ext cx="84963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2400" u="sng"/>
              <a:t>Je velmi vysoká rychlost metabolismu (anabolismu i katabolismu)</a:t>
            </a:r>
          </a:p>
          <a:p>
            <a:pPr algn="just"/>
            <a:endParaRPr lang="cs-CZ" sz="2400" u="sng"/>
          </a:p>
          <a:p>
            <a:pPr algn="just"/>
            <a:r>
              <a:rPr lang="cs-CZ" sz="2400" b="0"/>
              <a:t>Rychlost metabolismu prokaryot navozuje energetické aspekty vlivu stresových faktorů (jsou citlivější)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3500438"/>
            <a:ext cx="6624637" cy="1084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Proč mikroorganismy v ekotoxikologii?</a:t>
            </a:r>
            <a:endParaRPr lang="cs-CZ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323850" y="1052513"/>
            <a:ext cx="84963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1800" u="sng"/>
              <a:t>Environmentální znečištění u mikroorganismů působí jako stresový faktor vyvolávající selekci resistantních kmenů a druhů:</a:t>
            </a:r>
          </a:p>
          <a:p>
            <a:pPr algn="just"/>
            <a:endParaRPr lang="cs-CZ" sz="1800" u="sng"/>
          </a:p>
          <a:p>
            <a:pPr algn="just">
              <a:buFontTx/>
              <a:buChar char="-"/>
            </a:pPr>
            <a:r>
              <a:rPr lang="cs-CZ" b="0"/>
              <a:t> resistentní druhy mohou rychle využít mrtvé buňky citlivějších druhů jako substrát, což může fungovat jako stimulace</a:t>
            </a:r>
          </a:p>
          <a:p>
            <a:pPr algn="just">
              <a:buFontTx/>
              <a:buChar char="-"/>
            </a:pPr>
            <a:r>
              <a:rPr lang="cs-CZ" b="0"/>
              <a:t> z toho také vyplývá, že </a:t>
            </a:r>
            <a:r>
              <a:rPr lang="cs-CZ"/>
              <a:t>účinek znečištění závisí na historii společenstva</a:t>
            </a:r>
          </a:p>
          <a:p>
            <a:pPr algn="just">
              <a:buFontTx/>
              <a:buChar char="-"/>
            </a:pPr>
            <a:r>
              <a:rPr lang="cs-CZ" b="0"/>
              <a:t>relativně rychlá selekce může ovlivňovat výsledky toxikologických testů</a:t>
            </a:r>
          </a:p>
          <a:p>
            <a:pPr algn="just"/>
            <a:r>
              <a:rPr lang="cs-CZ"/>
              <a:t>Příklad:</a:t>
            </a:r>
            <a:r>
              <a:rPr lang="cs-CZ" b="0"/>
              <a:t> Abundance bakterií v různých sedimentech 1 měsíc po olejové havárii </a:t>
            </a:r>
            <a:r>
              <a:rPr lang="cs-CZ" b="0" i="1"/>
              <a:t>Amoco Cadiz</a:t>
            </a:r>
            <a:endParaRPr lang="cs-CZ" b="0"/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3429000"/>
            <a:ext cx="5048250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Specifika ekotoxikologie mikroorganismů</a:t>
            </a:r>
            <a:endParaRPr lang="cs-CZ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Koncepční přístupy </a:t>
            </a:r>
            <a:r>
              <a:rPr lang="cs-CZ" dirty="0"/>
              <a:t>– škála úrovní biologické integrace</a:t>
            </a:r>
          </a:p>
        </p:txBody>
      </p:sp>
      <p:pic>
        <p:nvPicPr>
          <p:cNvPr id="71683" name="Picture 2" descr="30"/>
          <p:cNvPicPr>
            <a:picLocks noChangeAspect="1" noChangeArrowheads="1"/>
          </p:cNvPicPr>
          <p:nvPr/>
        </p:nvPicPr>
        <p:blipFill>
          <a:blip r:embed="rId3" cstate="print"/>
          <a:srcRect l="24026" t="17969" r="23099" b="16708"/>
          <a:stretch>
            <a:fillRect/>
          </a:stretch>
        </p:blipFill>
        <p:spPr bwMode="auto">
          <a:xfrm>
            <a:off x="2195513" y="1485900"/>
            <a:ext cx="5329237" cy="4841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409" name="Rectang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Přístupy mikrobiální ekotoxikologie</a:t>
            </a: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/>
          </a:p>
        </p:txBody>
      </p:sp>
      <p:sp>
        <p:nvSpPr>
          <p:cNvPr id="72708" name="Text Box 5"/>
          <p:cNvSpPr txBox="1">
            <a:spLocks noChangeArrowheads="1"/>
          </p:cNvSpPr>
          <p:nvPr/>
        </p:nvSpPr>
        <p:spPr bwMode="auto">
          <a:xfrm>
            <a:off x="0" y="544512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/>
              <a:t>Každý metodický přístup má svá omezení a může být interpretován pouze s ohledem na svůj informační obsah a zaměření</a:t>
            </a:r>
          </a:p>
        </p:txBody>
      </p:sp>
      <p:sp>
        <p:nvSpPr>
          <p:cNvPr id="315398" name="Text Box 6"/>
          <p:cNvSpPr txBox="1">
            <a:spLocks noChangeArrowheads="1"/>
          </p:cNvSpPr>
          <p:nvPr/>
        </p:nvSpPr>
        <p:spPr bwMode="auto">
          <a:xfrm>
            <a:off x="1116013" y="1341438"/>
            <a:ext cx="1752600" cy="379412"/>
          </a:xfrm>
          <a:prstGeom prst="rect">
            <a:avLst/>
          </a:prstGeom>
          <a:solidFill>
            <a:srgbClr val="DC0000"/>
          </a:solidFill>
          <a:ln w="12700">
            <a:solidFill>
              <a:srgbClr val="FFFF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800">
                <a:solidFill>
                  <a:srgbClr val="FFFF00"/>
                </a:solidFill>
                <a:latin typeface="Arial" charset="0"/>
              </a:rPr>
              <a:t>Testy toxicity</a:t>
            </a:r>
          </a:p>
        </p:txBody>
      </p:sp>
      <p:sp>
        <p:nvSpPr>
          <p:cNvPr id="315399" name="Text Box 7"/>
          <p:cNvSpPr txBox="1">
            <a:spLocks noChangeArrowheads="1"/>
          </p:cNvSpPr>
          <p:nvPr/>
        </p:nvSpPr>
        <p:spPr bwMode="auto">
          <a:xfrm>
            <a:off x="6011863" y="1341438"/>
            <a:ext cx="1752600" cy="379412"/>
          </a:xfrm>
          <a:prstGeom prst="rect">
            <a:avLst/>
          </a:prstGeom>
          <a:solidFill>
            <a:srgbClr val="DC0000"/>
          </a:solidFill>
          <a:ln w="12700">
            <a:solidFill>
              <a:srgbClr val="FFFF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800">
                <a:solidFill>
                  <a:srgbClr val="FFFF00"/>
                </a:solidFill>
                <a:latin typeface="Arial" charset="0"/>
              </a:rPr>
              <a:t>Bioindikace</a:t>
            </a:r>
          </a:p>
        </p:txBody>
      </p:sp>
      <p:sp>
        <p:nvSpPr>
          <p:cNvPr id="72711" name="Text Box 8"/>
          <p:cNvSpPr txBox="1">
            <a:spLocks noChangeArrowheads="1"/>
          </p:cNvSpPr>
          <p:nvPr/>
        </p:nvSpPr>
        <p:spPr bwMode="auto">
          <a:xfrm>
            <a:off x="1187450" y="2420938"/>
            <a:ext cx="1752600" cy="1806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400"/>
              <a:t>Parametry typu LCx, ECx, IDx</a:t>
            </a:r>
          </a:p>
          <a:p>
            <a:pPr algn="ctr"/>
            <a:endParaRPr lang="cs-CZ" sz="1400"/>
          </a:p>
          <a:p>
            <a:pPr algn="ctr"/>
            <a:r>
              <a:rPr lang="cs-CZ" sz="1400"/>
              <a:t>Standardizované organismy</a:t>
            </a:r>
          </a:p>
          <a:p>
            <a:pPr algn="ctr"/>
            <a:endParaRPr lang="cs-CZ" sz="1400"/>
          </a:p>
          <a:p>
            <a:pPr algn="ctr"/>
            <a:r>
              <a:rPr lang="cs-CZ" sz="1400"/>
              <a:t>Standardizované podmínky</a:t>
            </a:r>
          </a:p>
        </p:txBody>
      </p:sp>
      <p:sp>
        <p:nvSpPr>
          <p:cNvPr id="72712" name="Text Box 9"/>
          <p:cNvSpPr txBox="1">
            <a:spLocks noChangeArrowheads="1"/>
          </p:cNvSpPr>
          <p:nvPr/>
        </p:nvSpPr>
        <p:spPr bwMode="auto">
          <a:xfrm>
            <a:off x="5795963" y="1989138"/>
            <a:ext cx="2447925" cy="30829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400"/>
              <a:t>Retrospektivní údaj o kontaminaci a poškození vybraných druhů (populací)</a:t>
            </a:r>
          </a:p>
          <a:p>
            <a:pPr algn="ctr"/>
            <a:endParaRPr lang="cs-CZ" sz="1400"/>
          </a:p>
          <a:p>
            <a:pPr algn="ctr"/>
            <a:r>
              <a:rPr lang="cs-CZ" sz="1400"/>
              <a:t>Neznáme historii</a:t>
            </a:r>
          </a:p>
          <a:p>
            <a:pPr algn="ctr"/>
            <a:endParaRPr lang="cs-CZ" sz="1400"/>
          </a:p>
          <a:p>
            <a:pPr algn="ctr"/>
            <a:r>
              <a:rPr lang="cs-CZ" sz="1400"/>
              <a:t>Nekontrolované faktory</a:t>
            </a:r>
          </a:p>
          <a:p>
            <a:pPr algn="ctr"/>
            <a:endParaRPr lang="cs-CZ" sz="1400"/>
          </a:p>
          <a:p>
            <a:pPr algn="ctr"/>
            <a:r>
              <a:rPr lang="cs-CZ" sz="1400"/>
              <a:t>Reálná společenstva mikroorganismů</a:t>
            </a:r>
          </a:p>
          <a:p>
            <a:pPr algn="ctr"/>
            <a:endParaRPr lang="cs-CZ" sz="1400"/>
          </a:p>
          <a:p>
            <a:pPr algn="ctr"/>
            <a:r>
              <a:rPr lang="cs-CZ" sz="1400"/>
              <a:t>Environmentální směsi stresorů</a:t>
            </a:r>
          </a:p>
        </p:txBody>
      </p:sp>
      <p:sp>
        <p:nvSpPr>
          <p:cNvPr id="72713" name="Text Box 10"/>
          <p:cNvSpPr txBox="1">
            <a:spLocks noChangeArrowheads="1"/>
          </p:cNvSpPr>
          <p:nvPr/>
        </p:nvSpPr>
        <p:spPr bwMode="auto">
          <a:xfrm>
            <a:off x="3924300" y="1125538"/>
            <a:ext cx="533400" cy="823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4800" b="0">
                <a:solidFill>
                  <a:srgbClr val="DC0000"/>
                </a:solidFill>
              </a:rPr>
              <a:t>×</a:t>
            </a:r>
          </a:p>
        </p:txBody>
      </p:sp>
      <p:sp>
        <p:nvSpPr>
          <p:cNvPr id="72714" name="Text Box 11"/>
          <p:cNvSpPr txBox="1">
            <a:spLocks noChangeArrowheads="1"/>
          </p:cNvSpPr>
          <p:nvPr/>
        </p:nvSpPr>
        <p:spPr bwMode="auto">
          <a:xfrm>
            <a:off x="3995738" y="2709863"/>
            <a:ext cx="533400" cy="823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4800" b="0">
                <a:solidFill>
                  <a:srgbClr val="DC0000"/>
                </a:solidFill>
              </a:rPr>
              <a:t>?</a:t>
            </a:r>
          </a:p>
        </p:txBody>
      </p:sp>
      <p:sp>
        <p:nvSpPr>
          <p:cNvPr id="72715" name="AutoShape 12"/>
          <p:cNvSpPr>
            <a:spLocks noChangeArrowheads="1"/>
          </p:cNvSpPr>
          <p:nvPr/>
        </p:nvSpPr>
        <p:spPr bwMode="auto">
          <a:xfrm>
            <a:off x="3276600" y="2133600"/>
            <a:ext cx="2087563" cy="360363"/>
          </a:xfrm>
          <a:prstGeom prst="rightArrow">
            <a:avLst>
              <a:gd name="adj1" fmla="val 50000"/>
              <a:gd name="adj2" fmla="val 14482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2716" name="AutoShape 13"/>
          <p:cNvSpPr>
            <a:spLocks noChangeArrowheads="1"/>
          </p:cNvSpPr>
          <p:nvPr/>
        </p:nvSpPr>
        <p:spPr bwMode="auto">
          <a:xfrm flipH="1">
            <a:off x="3203575" y="4005263"/>
            <a:ext cx="2087563" cy="360362"/>
          </a:xfrm>
          <a:prstGeom prst="rightArrow">
            <a:avLst>
              <a:gd name="adj1" fmla="val 50000"/>
              <a:gd name="adj2" fmla="val 14482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2717" name="Text Box 14"/>
          <p:cNvSpPr txBox="1">
            <a:spLocks noChangeArrowheads="1"/>
          </p:cNvSpPr>
          <p:nvPr/>
        </p:nvSpPr>
        <p:spPr bwMode="auto">
          <a:xfrm>
            <a:off x="3492500" y="3429000"/>
            <a:ext cx="17526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b="0"/>
              <a:t>interpretace</a:t>
            </a:r>
          </a:p>
        </p:txBody>
      </p:sp>
      <p:sp>
        <p:nvSpPr>
          <p:cNvPr id="72718" name="Text Box 15"/>
          <p:cNvSpPr txBox="1">
            <a:spLocks noChangeArrowheads="1"/>
          </p:cNvSpPr>
          <p:nvPr/>
        </p:nvSpPr>
        <p:spPr bwMode="auto">
          <a:xfrm>
            <a:off x="3348038" y="2565400"/>
            <a:ext cx="17526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b="0"/>
              <a:t>účelnost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/>
          </a:p>
        </p:txBody>
      </p:sp>
      <p:sp>
        <p:nvSpPr>
          <p:cNvPr id="73731" name="Text Box 5"/>
          <p:cNvSpPr txBox="1">
            <a:spLocks noChangeArrowheads="1"/>
          </p:cNvSpPr>
          <p:nvPr/>
        </p:nvSpPr>
        <p:spPr bwMode="auto">
          <a:xfrm>
            <a:off x="6084888" y="1052513"/>
            <a:ext cx="30591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800">
                <a:solidFill>
                  <a:srgbClr val="DC0000"/>
                </a:solidFill>
              </a:rPr>
              <a:t>Přístup k hodnocení ekologických účinků:</a:t>
            </a:r>
          </a:p>
        </p:txBody>
      </p:sp>
      <p:pic>
        <p:nvPicPr>
          <p:cNvPr id="73732" name="Picture 6"/>
          <p:cNvPicPr>
            <a:picLocks noChangeAspect="1" noChangeArrowheads="1"/>
          </p:cNvPicPr>
          <p:nvPr/>
        </p:nvPicPr>
        <p:blipFill>
          <a:blip r:embed="rId3" cstate="print"/>
          <a:srcRect l="5956" t="37686" r="3523" b="7495"/>
          <a:stretch>
            <a:fillRect/>
          </a:stretch>
        </p:blipFill>
        <p:spPr bwMode="auto">
          <a:xfrm>
            <a:off x="107950" y="1125538"/>
            <a:ext cx="57912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3733" name="Line 7"/>
          <p:cNvSpPr>
            <a:spLocks noChangeShapeType="1"/>
          </p:cNvSpPr>
          <p:nvPr/>
        </p:nvSpPr>
        <p:spPr bwMode="auto">
          <a:xfrm>
            <a:off x="717550" y="1963738"/>
            <a:ext cx="152400" cy="1371600"/>
          </a:xfrm>
          <a:prstGeom prst="line">
            <a:avLst/>
          </a:prstGeom>
          <a:noFill/>
          <a:ln w="76200">
            <a:solidFill>
              <a:srgbClr val="DC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73734" name="Line 8"/>
          <p:cNvSpPr>
            <a:spLocks noChangeShapeType="1"/>
          </p:cNvSpPr>
          <p:nvPr/>
        </p:nvSpPr>
        <p:spPr bwMode="auto">
          <a:xfrm>
            <a:off x="5137150" y="1963738"/>
            <a:ext cx="514350" cy="601662"/>
          </a:xfrm>
          <a:prstGeom prst="line">
            <a:avLst/>
          </a:prstGeom>
          <a:noFill/>
          <a:ln w="76200">
            <a:solidFill>
              <a:srgbClr val="DC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73735" name="Text Box 9"/>
          <p:cNvSpPr txBox="1">
            <a:spLocks noChangeArrowheads="1"/>
          </p:cNvSpPr>
          <p:nvPr/>
        </p:nvSpPr>
        <p:spPr bwMode="auto">
          <a:xfrm>
            <a:off x="4787900" y="2573338"/>
            <a:ext cx="40830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800"/>
              <a:t>“Klasika”:</a:t>
            </a:r>
          </a:p>
          <a:p>
            <a:pPr eaLnBrk="0" hangingPunct="0">
              <a:buFontTx/>
              <a:buChar char="•"/>
            </a:pPr>
            <a:r>
              <a:rPr lang="cs-CZ" sz="1800" b="0"/>
              <a:t> </a:t>
            </a:r>
            <a:r>
              <a:rPr lang="en-US" sz="1800" b="0"/>
              <a:t>vím co je stresor (komplex stresorů)</a:t>
            </a:r>
          </a:p>
          <a:p>
            <a:pPr eaLnBrk="0" hangingPunct="0">
              <a:buFontTx/>
              <a:buChar char="•"/>
            </a:pPr>
            <a:r>
              <a:rPr lang="cs-CZ" sz="1800" b="0"/>
              <a:t> </a:t>
            </a:r>
            <a:r>
              <a:rPr lang="en-US" sz="1800" b="0"/>
              <a:t>od jedoduchého ke složitému dle:</a:t>
            </a:r>
          </a:p>
        </p:txBody>
      </p:sp>
      <p:pic>
        <p:nvPicPr>
          <p:cNvPr id="73736" name="Picture 10"/>
          <p:cNvPicPr>
            <a:picLocks noChangeAspect="1" noChangeArrowheads="1"/>
          </p:cNvPicPr>
          <p:nvPr/>
        </p:nvPicPr>
        <p:blipFill>
          <a:blip r:embed="rId4" cstate="print"/>
          <a:srcRect l="3598" t="9160" r="1996" b="-50"/>
          <a:stretch>
            <a:fillRect/>
          </a:stretch>
        </p:blipFill>
        <p:spPr bwMode="auto">
          <a:xfrm>
            <a:off x="4114800" y="3644900"/>
            <a:ext cx="4921250" cy="234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3737" name="Text Box 11"/>
          <p:cNvSpPr txBox="1">
            <a:spLocks noChangeArrowheads="1"/>
          </p:cNvSpPr>
          <p:nvPr/>
        </p:nvSpPr>
        <p:spPr bwMode="auto">
          <a:xfrm>
            <a:off x="0" y="3357563"/>
            <a:ext cx="3779838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lang="en-US" sz="1800" b="0"/>
              <a:t> hledáme kauzalitu</a:t>
            </a:r>
            <a:endParaRPr lang="cs-CZ" sz="1800" b="0"/>
          </a:p>
          <a:p>
            <a:pPr eaLnBrk="0" hangingPunct="0">
              <a:buFontTx/>
              <a:buChar char="•"/>
            </a:pPr>
            <a:r>
              <a:rPr lang="en-US" sz="1800" b="0"/>
              <a:t> propojení mezi účinky a stresory</a:t>
            </a:r>
          </a:p>
          <a:p>
            <a:pPr eaLnBrk="0" hangingPunct="0">
              <a:buFontTx/>
              <a:buChar char="•"/>
            </a:pPr>
            <a:r>
              <a:rPr lang="en-US" sz="1800" b="0"/>
              <a:t> může dojít k prohození fází EcoRA</a:t>
            </a:r>
            <a:endParaRPr lang="cs-CZ" sz="1800" b="0"/>
          </a:p>
          <a:p>
            <a:pPr eaLnBrk="0" hangingPunct="0">
              <a:buFontTx/>
              <a:buChar char="•"/>
            </a:pPr>
            <a:endParaRPr lang="en-US" sz="1800" b="0"/>
          </a:p>
        </p:txBody>
      </p:sp>
      <p:sp>
        <p:nvSpPr>
          <p:cNvPr id="73738" name="Text Box 12"/>
          <p:cNvSpPr txBox="1">
            <a:spLocks noChangeArrowheads="1"/>
          </p:cNvSpPr>
          <p:nvPr/>
        </p:nvSpPr>
        <p:spPr bwMode="auto">
          <a:xfrm>
            <a:off x="5345113" y="5949950"/>
            <a:ext cx="3259137" cy="5492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sz="1200" b="0">
                <a:solidFill>
                  <a:schemeClr val="bg1"/>
                </a:solidFill>
              </a:rPr>
              <a:t>Klesá možnost exaktních testů</a:t>
            </a:r>
          </a:p>
          <a:p>
            <a:pPr algn="ctr" eaLnBrk="0" hangingPunct="0">
              <a:spcBef>
                <a:spcPct val="50000"/>
              </a:spcBef>
            </a:pPr>
            <a:r>
              <a:rPr lang="cs-CZ" sz="1200" b="0">
                <a:solidFill>
                  <a:schemeClr val="bg1"/>
                </a:solidFill>
              </a:rPr>
              <a:t>Narůstá nutnost expertních posudků</a:t>
            </a:r>
          </a:p>
        </p:txBody>
      </p:sp>
      <p:sp>
        <p:nvSpPr>
          <p:cNvPr id="13" name="Nadpis 12"/>
          <p:cNvSpPr>
            <a:spLocks noGrp="1"/>
          </p:cNvSpPr>
          <p:nvPr>
            <p:ph type="title"/>
          </p:nvPr>
        </p:nvSpPr>
        <p:spPr>
          <a:xfrm>
            <a:off x="-1588" y="188913"/>
            <a:ext cx="9144001" cy="654050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Přístupy ekotoxikologie MO</a:t>
            </a:r>
            <a:endParaRPr lang="cs-CZ" dirty="0"/>
          </a:p>
        </p:txBody>
      </p:sp>
      <p:sp>
        <p:nvSpPr>
          <p:cNvPr id="73740" name="Zástupný symbol pro obsah 13"/>
          <p:cNvSpPr>
            <a:spLocks noGrp="1"/>
          </p:cNvSpPr>
          <p:nvPr>
            <p:ph idx="1"/>
          </p:nvPr>
        </p:nvSpPr>
        <p:spPr>
          <a:xfrm>
            <a:off x="250825" y="1412875"/>
            <a:ext cx="8642350" cy="4895850"/>
          </a:xfrm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Terénní </a:t>
            </a:r>
            <a:r>
              <a:rPr lang="cs-CZ" dirty="0"/>
              <a:t>studie - mikroorganismy jako bioindikátory</a:t>
            </a:r>
          </a:p>
        </p:txBody>
      </p:sp>
      <p:sp>
        <p:nvSpPr>
          <p:cNvPr id="74755" name="Rectangle 4"/>
          <p:cNvSpPr>
            <a:spLocks noGrp="1" noChangeArrowheads="1"/>
          </p:cNvSpPr>
          <p:nvPr>
            <p:ph idx="1"/>
          </p:nvPr>
        </p:nvSpPr>
        <p:spPr>
          <a:xfrm>
            <a:off x="250825" y="1052513"/>
            <a:ext cx="8642350" cy="52562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mtClean="0"/>
              <a:t>jsou velmi smysluplné vzhledem k zapojení v cyklech živin a v biotransformacích a biodegradacích</a:t>
            </a:r>
          </a:p>
          <a:p>
            <a:pPr eaLnBrk="1" hangingPunct="1">
              <a:lnSpc>
                <a:spcPct val="90000"/>
              </a:lnSpc>
            </a:pPr>
            <a:endParaRPr lang="cs-CZ" smtClean="0"/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jsou velmi pragmatické díky existenci rychlých a jednoduchých testů</a:t>
            </a:r>
          </a:p>
          <a:p>
            <a:pPr eaLnBrk="1" hangingPunct="1">
              <a:lnSpc>
                <a:spcPct val="90000"/>
              </a:lnSpc>
            </a:pPr>
            <a:endParaRPr lang="cs-CZ" smtClean="0"/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umožňují dobré modelování a extrapolace na vyšší organismy a jiné chemické látky</a:t>
            </a:r>
          </a:p>
          <a:p>
            <a:pPr eaLnBrk="1" hangingPunct="1">
              <a:lnSpc>
                <a:spcPct val="90000"/>
              </a:lnSpc>
            </a:pPr>
            <a:endParaRPr lang="cs-CZ" smtClean="0"/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jsou podstatné z hlediska celého ekosystému - stojí na nižších trofických úrovních a fungují jako „early warning“</a:t>
            </a:r>
          </a:p>
          <a:p>
            <a:pPr eaLnBrk="1" hangingPunct="1">
              <a:lnSpc>
                <a:spcPct val="90000"/>
              </a:lnSpc>
            </a:pPr>
            <a:endParaRPr lang="cs-CZ" smtClean="0"/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jsou moderní, neboť využívají nejnovější metody (molekulární techniky apod.)</a:t>
            </a:r>
          </a:p>
        </p:txBody>
      </p:sp>
      <p:sp>
        <p:nvSpPr>
          <p:cNvPr id="74756" name="Text Box 2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28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Testy </a:t>
            </a:r>
            <a:r>
              <a:rPr lang="cs-CZ" dirty="0"/>
              <a:t>(</a:t>
            </a:r>
            <a:r>
              <a:rPr lang="cs-CZ" dirty="0" err="1" smtClean="0"/>
              <a:t>eko</a:t>
            </a:r>
            <a:r>
              <a:rPr lang="cs-CZ" dirty="0" smtClean="0"/>
              <a:t>)toxicity s MO</a:t>
            </a:r>
            <a:endParaRPr lang="cs-CZ" b="0" dirty="0">
              <a:solidFill>
                <a:schemeClr val="tx1"/>
              </a:solidFill>
            </a:endParaRPr>
          </a:p>
        </p:txBody>
      </p:sp>
      <p:sp>
        <p:nvSpPr>
          <p:cNvPr id="75779" name="Text Box 2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75780" name="Text Box 3"/>
          <p:cNvSpPr txBox="1">
            <a:spLocks noChangeArrowheads="1"/>
          </p:cNvSpPr>
          <p:nvPr/>
        </p:nvSpPr>
        <p:spPr bwMode="auto">
          <a:xfrm>
            <a:off x="917575" y="1557338"/>
            <a:ext cx="2951163" cy="860425"/>
          </a:xfrm>
          <a:prstGeom prst="rect">
            <a:avLst/>
          </a:prstGeom>
          <a:solidFill>
            <a:srgbClr val="48B07C"/>
          </a:solidFill>
          <a:ln w="38100">
            <a:solidFill>
              <a:srgbClr val="00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>
                <a:latin typeface="Times New Roman" pitchFamily="18" charset="0"/>
              </a:rPr>
              <a:t>BIOTA mikroorganismus(y)</a:t>
            </a:r>
          </a:p>
        </p:txBody>
      </p:sp>
      <p:sp>
        <p:nvSpPr>
          <p:cNvPr id="75781" name="Text Box 4"/>
          <p:cNvSpPr txBox="1">
            <a:spLocks noChangeArrowheads="1"/>
          </p:cNvSpPr>
          <p:nvPr/>
        </p:nvSpPr>
        <p:spPr bwMode="auto">
          <a:xfrm>
            <a:off x="4013200" y="1768475"/>
            <a:ext cx="357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>
                <a:latin typeface="Times New Roman" pitchFamily="18" charset="0"/>
              </a:rPr>
              <a:t>+</a:t>
            </a:r>
          </a:p>
        </p:txBody>
      </p:sp>
      <p:sp>
        <p:nvSpPr>
          <p:cNvPr id="75782" name="Text Box 5"/>
          <p:cNvSpPr txBox="1">
            <a:spLocks noChangeArrowheads="1"/>
          </p:cNvSpPr>
          <p:nvPr/>
        </p:nvSpPr>
        <p:spPr bwMode="auto">
          <a:xfrm>
            <a:off x="4500563" y="1557338"/>
            <a:ext cx="2611437" cy="1225550"/>
          </a:xfrm>
          <a:prstGeom prst="rect">
            <a:avLst/>
          </a:prstGeom>
          <a:solidFill>
            <a:srgbClr val="FFCC99"/>
          </a:solidFill>
          <a:ln w="38100">
            <a:solidFill>
              <a:srgbClr val="BE9A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>
                <a:latin typeface="Times New Roman" pitchFamily="18" charset="0"/>
              </a:rPr>
              <a:t>KONTAMINANT</a:t>
            </a:r>
          </a:p>
          <a:p>
            <a:pPr algn="ctr"/>
            <a:r>
              <a:rPr lang="cs-CZ" sz="2400">
                <a:latin typeface="Times New Roman" pitchFamily="18" charset="0"/>
              </a:rPr>
              <a:t>čistá látka(y)</a:t>
            </a:r>
          </a:p>
          <a:p>
            <a:pPr algn="ctr"/>
            <a:r>
              <a:rPr lang="cs-CZ" sz="2400">
                <a:latin typeface="Times New Roman" pitchFamily="18" charset="0"/>
              </a:rPr>
              <a:t>vzorek z ŽP</a:t>
            </a:r>
          </a:p>
        </p:txBody>
      </p:sp>
      <p:sp>
        <p:nvSpPr>
          <p:cNvPr id="75783" name="Rectangle 6"/>
          <p:cNvSpPr>
            <a:spLocks noChangeArrowheads="1"/>
          </p:cNvSpPr>
          <p:nvPr/>
        </p:nvSpPr>
        <p:spPr bwMode="auto">
          <a:xfrm>
            <a:off x="7793038" y="1658938"/>
            <a:ext cx="915987" cy="276225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</a:endParaRPr>
          </a:p>
        </p:txBody>
      </p:sp>
      <p:sp>
        <p:nvSpPr>
          <p:cNvPr id="75784" name="Arc 7"/>
          <p:cNvSpPr>
            <a:spLocks/>
          </p:cNvSpPr>
          <p:nvPr/>
        </p:nvSpPr>
        <p:spPr bwMode="auto">
          <a:xfrm flipH="1" flipV="1">
            <a:off x="7885113" y="3573463"/>
            <a:ext cx="366712" cy="366712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 rot="10800000"/>
          <a:lstStyle/>
          <a:p>
            <a:endParaRPr lang="cs-CZ"/>
          </a:p>
        </p:txBody>
      </p:sp>
      <p:sp>
        <p:nvSpPr>
          <p:cNvPr id="75785" name="Arc 8"/>
          <p:cNvSpPr>
            <a:spLocks/>
          </p:cNvSpPr>
          <p:nvPr/>
        </p:nvSpPr>
        <p:spPr bwMode="auto">
          <a:xfrm flipV="1">
            <a:off x="8250238" y="3573463"/>
            <a:ext cx="366712" cy="366712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 rot="10800000"/>
          <a:lstStyle/>
          <a:p>
            <a:endParaRPr lang="cs-CZ"/>
          </a:p>
        </p:txBody>
      </p:sp>
      <p:sp>
        <p:nvSpPr>
          <p:cNvPr id="75786" name="Line 9"/>
          <p:cNvSpPr>
            <a:spLocks noChangeShapeType="1"/>
          </p:cNvSpPr>
          <p:nvPr/>
        </p:nvSpPr>
        <p:spPr bwMode="auto">
          <a:xfrm flipV="1">
            <a:off x="7885113" y="1658938"/>
            <a:ext cx="0" cy="191452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lg" len="lg"/>
            <a:tailEnd type="none" w="lg" len="lg"/>
          </a:ln>
        </p:spPr>
        <p:txBody>
          <a:bodyPr/>
          <a:lstStyle/>
          <a:p>
            <a:endParaRPr lang="cs-CZ"/>
          </a:p>
        </p:txBody>
      </p:sp>
      <p:sp>
        <p:nvSpPr>
          <p:cNvPr id="75787" name="Line 10"/>
          <p:cNvSpPr>
            <a:spLocks noChangeShapeType="1"/>
          </p:cNvSpPr>
          <p:nvPr/>
        </p:nvSpPr>
        <p:spPr bwMode="auto">
          <a:xfrm flipV="1">
            <a:off x="8616950" y="1658938"/>
            <a:ext cx="0" cy="191452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lg" len="lg"/>
            <a:tailEnd type="none" w="lg" len="lg"/>
          </a:ln>
        </p:spPr>
        <p:txBody>
          <a:bodyPr/>
          <a:lstStyle/>
          <a:p>
            <a:endParaRPr lang="cs-CZ"/>
          </a:p>
        </p:txBody>
      </p:sp>
      <p:sp>
        <p:nvSpPr>
          <p:cNvPr id="75788" name="Line 11"/>
          <p:cNvSpPr>
            <a:spLocks noChangeShapeType="1"/>
          </p:cNvSpPr>
          <p:nvPr/>
        </p:nvSpPr>
        <p:spPr bwMode="auto">
          <a:xfrm>
            <a:off x="7885113" y="2940050"/>
            <a:ext cx="731837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lg" len="lg"/>
            <a:tailEnd type="none" w="lg" len="lg"/>
          </a:ln>
        </p:spPr>
        <p:txBody>
          <a:bodyPr/>
          <a:lstStyle/>
          <a:p>
            <a:endParaRPr lang="cs-CZ"/>
          </a:p>
        </p:txBody>
      </p:sp>
      <p:sp>
        <p:nvSpPr>
          <p:cNvPr id="75789" name="Text Box 12"/>
          <p:cNvSpPr txBox="1">
            <a:spLocks noChangeArrowheads="1"/>
          </p:cNvSpPr>
          <p:nvPr/>
        </p:nvSpPr>
        <p:spPr bwMode="auto">
          <a:xfrm>
            <a:off x="7793038" y="3122613"/>
            <a:ext cx="10064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cs-CZ" b="0">
                <a:latin typeface="Times New Roman" pitchFamily="18" charset="0"/>
              </a:rPr>
              <a:t> (40 %)</a:t>
            </a:r>
          </a:p>
        </p:txBody>
      </p:sp>
      <p:sp>
        <p:nvSpPr>
          <p:cNvPr id="75790" name="Text Box 13"/>
          <p:cNvSpPr txBox="1">
            <a:spLocks noChangeArrowheads="1"/>
          </p:cNvSpPr>
          <p:nvPr/>
        </p:nvSpPr>
        <p:spPr bwMode="auto">
          <a:xfrm>
            <a:off x="323850" y="3213100"/>
            <a:ext cx="882015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0"/>
              <a:t>- testy jsou prováděny v adekvátní ředící řadě</a:t>
            </a:r>
          </a:p>
          <a:p>
            <a:pPr>
              <a:spcBef>
                <a:spcPct val="50000"/>
              </a:spcBef>
            </a:pPr>
            <a:r>
              <a:rPr lang="cs-CZ" sz="2400" b="0"/>
              <a:t>- biologický materiál jen ve stejné kvalitě</a:t>
            </a:r>
          </a:p>
          <a:p>
            <a:pPr>
              <a:spcBef>
                <a:spcPct val="50000"/>
              </a:spcBef>
            </a:pPr>
            <a:r>
              <a:rPr lang="cs-CZ" sz="2400" b="0"/>
              <a:t>- standardní podmínky testu</a:t>
            </a:r>
          </a:p>
          <a:p>
            <a:pPr>
              <a:spcBef>
                <a:spcPct val="50000"/>
              </a:spcBef>
            </a:pPr>
            <a:r>
              <a:rPr lang="cs-CZ" sz="2400" b="0"/>
              <a:t>- výstupy NOEC, LOEC, LC</a:t>
            </a:r>
            <a:r>
              <a:rPr lang="cs-CZ" sz="2400" b="0" baseline="-25000"/>
              <a:t>50</a:t>
            </a:r>
            <a:r>
              <a:rPr lang="cs-CZ" sz="2400" b="0"/>
              <a:t>, EC</a:t>
            </a:r>
            <a:r>
              <a:rPr lang="cs-CZ" sz="2400" b="0" baseline="-25000"/>
              <a:t>50</a:t>
            </a:r>
            <a:r>
              <a:rPr lang="cs-CZ" sz="2400" b="0"/>
              <a:t>, IC</a:t>
            </a:r>
            <a:r>
              <a:rPr lang="cs-CZ" sz="2400" b="0" baseline="-25000"/>
              <a:t>50</a:t>
            </a:r>
            <a:r>
              <a:rPr lang="cs-CZ" sz="2400" b="0"/>
              <a:t> ...</a:t>
            </a:r>
          </a:p>
        </p:txBody>
      </p:sp>
      <p:sp>
        <p:nvSpPr>
          <p:cNvPr id="75791" name="Line 14"/>
          <p:cNvSpPr>
            <a:spLocks noChangeShapeType="1"/>
          </p:cNvSpPr>
          <p:nvPr/>
        </p:nvSpPr>
        <p:spPr bwMode="auto">
          <a:xfrm flipV="1">
            <a:off x="4643438" y="2133600"/>
            <a:ext cx="28733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75792" name="Line 15"/>
          <p:cNvSpPr>
            <a:spLocks noChangeShapeType="1"/>
          </p:cNvSpPr>
          <p:nvPr/>
        </p:nvSpPr>
        <p:spPr bwMode="auto">
          <a:xfrm>
            <a:off x="4643438" y="2420938"/>
            <a:ext cx="287337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Jaké biologické systémy ekotoxikologie zkoumá?</a:t>
            </a:r>
            <a:endParaRPr lang="cs-CZ" dirty="0"/>
          </a:p>
        </p:txBody>
      </p:sp>
      <p:pic>
        <p:nvPicPr>
          <p:cNvPr id="14339" name="Picture 2" descr="E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726" t="9109" r="11154" b="39987"/>
          <a:stretch>
            <a:fillRect/>
          </a:stretch>
        </p:blipFill>
        <p:spPr bwMode="auto">
          <a:xfrm>
            <a:off x="1692275" y="1052513"/>
            <a:ext cx="6264275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29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Přístupy k ME výzkumu vs hodnocení ER</a:t>
            </a:r>
          </a:p>
        </p:txBody>
      </p:sp>
      <p:sp>
        <p:nvSpPr>
          <p:cNvPr id="68611" name="AutoShape 2"/>
          <p:cNvSpPr>
            <a:spLocks noChangeArrowheads="1"/>
          </p:cNvSpPr>
          <p:nvPr/>
        </p:nvSpPr>
        <p:spPr bwMode="auto">
          <a:xfrm rot="-8788409">
            <a:off x="900113" y="3500438"/>
            <a:ext cx="7050087" cy="423862"/>
          </a:xfrm>
          <a:prstGeom prst="leftRightArrow">
            <a:avLst>
              <a:gd name="adj1" fmla="val 50000"/>
              <a:gd name="adj2" fmla="val 332660"/>
            </a:avLst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pPr algn="ctr">
              <a:defRPr/>
            </a:pPr>
            <a:endParaRPr lang="en-US" sz="1400" b="0">
              <a:latin typeface="Arial" charset="0"/>
            </a:endParaRPr>
          </a:p>
        </p:txBody>
      </p:sp>
      <p:sp>
        <p:nvSpPr>
          <p:cNvPr id="76804" name="AutoShape 3"/>
          <p:cNvSpPr>
            <a:spLocks noChangeArrowheads="1"/>
          </p:cNvSpPr>
          <p:nvPr/>
        </p:nvSpPr>
        <p:spPr bwMode="auto">
          <a:xfrm>
            <a:off x="7467600" y="2057400"/>
            <a:ext cx="838200" cy="3200400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0"/>
          </a:p>
        </p:txBody>
      </p:sp>
      <p:sp>
        <p:nvSpPr>
          <p:cNvPr id="68613" name="AutoShape 4"/>
          <p:cNvSpPr>
            <a:spLocks noChangeArrowheads="1"/>
          </p:cNvSpPr>
          <p:nvPr/>
        </p:nvSpPr>
        <p:spPr bwMode="auto">
          <a:xfrm>
            <a:off x="4211638" y="2565400"/>
            <a:ext cx="719137" cy="2303463"/>
          </a:xfrm>
          <a:prstGeom prst="upDownArrow">
            <a:avLst>
              <a:gd name="adj1" fmla="val 50000"/>
              <a:gd name="adj2" fmla="val 64062"/>
            </a:avLst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cs-CZ">
              <a:latin typeface="Arial" charset="0"/>
            </a:endParaRPr>
          </a:p>
        </p:txBody>
      </p:sp>
      <p:sp>
        <p:nvSpPr>
          <p:cNvPr id="76806" name="Text Box 5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247814" name="Text Box 6"/>
          <p:cNvSpPr txBox="1">
            <a:spLocks noChangeArrowheads="1"/>
          </p:cNvSpPr>
          <p:nvPr/>
        </p:nvSpPr>
        <p:spPr bwMode="auto">
          <a:xfrm>
            <a:off x="3492500" y="1196975"/>
            <a:ext cx="1752600" cy="530225"/>
          </a:xfrm>
          <a:prstGeom prst="rect">
            <a:avLst/>
          </a:prstGeom>
          <a:solidFill>
            <a:srgbClr val="DC0000"/>
          </a:solidFill>
          <a:ln w="12700">
            <a:solidFill>
              <a:srgbClr val="FFFF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>
                <a:solidFill>
                  <a:srgbClr val="FFFF00"/>
                </a:solidFill>
                <a:latin typeface="Arial" charset="0"/>
              </a:rPr>
              <a:t>Laboratorní testy (eko)toxicity</a:t>
            </a:r>
          </a:p>
        </p:txBody>
      </p:sp>
      <p:sp>
        <p:nvSpPr>
          <p:cNvPr id="247815" name="Text Box 7"/>
          <p:cNvSpPr txBox="1">
            <a:spLocks noChangeArrowheads="1"/>
          </p:cNvSpPr>
          <p:nvPr/>
        </p:nvSpPr>
        <p:spPr bwMode="auto">
          <a:xfrm>
            <a:off x="3505200" y="5181600"/>
            <a:ext cx="1752600" cy="955675"/>
          </a:xfrm>
          <a:prstGeom prst="rect">
            <a:avLst/>
          </a:prstGeom>
          <a:solidFill>
            <a:srgbClr val="DC0000"/>
          </a:solidFill>
          <a:ln w="12700">
            <a:solidFill>
              <a:srgbClr val="FFFF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>
                <a:solidFill>
                  <a:srgbClr val="FFFF00"/>
                </a:solidFill>
                <a:latin typeface="Arial" charset="0"/>
              </a:rPr>
              <a:t>Analýzy mikrobiálních společenstev v reálném prostředí</a:t>
            </a:r>
          </a:p>
        </p:txBody>
      </p:sp>
      <p:sp>
        <p:nvSpPr>
          <p:cNvPr id="76809" name="Text Box 8"/>
          <p:cNvSpPr txBox="1">
            <a:spLocks noChangeArrowheads="1"/>
          </p:cNvSpPr>
          <p:nvPr/>
        </p:nvSpPr>
        <p:spPr bwMode="auto">
          <a:xfrm>
            <a:off x="0" y="1341438"/>
            <a:ext cx="1752600" cy="7429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400"/>
              <a:t>Prospektivní hodnocení ekologických rizik</a:t>
            </a:r>
          </a:p>
        </p:txBody>
      </p:sp>
      <p:sp>
        <p:nvSpPr>
          <p:cNvPr id="76810" name="Text Box 9"/>
          <p:cNvSpPr txBox="1">
            <a:spLocks noChangeArrowheads="1"/>
          </p:cNvSpPr>
          <p:nvPr/>
        </p:nvSpPr>
        <p:spPr bwMode="auto">
          <a:xfrm>
            <a:off x="250825" y="5876925"/>
            <a:ext cx="1752600" cy="317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400"/>
              <a:t>Ekotoxicita</a:t>
            </a:r>
          </a:p>
        </p:txBody>
      </p:sp>
      <p:sp>
        <p:nvSpPr>
          <p:cNvPr id="76811" name="Text Box 10"/>
          <p:cNvSpPr txBox="1">
            <a:spLocks noChangeArrowheads="1"/>
          </p:cNvSpPr>
          <p:nvPr/>
        </p:nvSpPr>
        <p:spPr bwMode="auto">
          <a:xfrm>
            <a:off x="7391400" y="1052513"/>
            <a:ext cx="1752600" cy="317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400"/>
              <a:t>Toxicita</a:t>
            </a:r>
          </a:p>
        </p:txBody>
      </p:sp>
      <p:sp>
        <p:nvSpPr>
          <p:cNvPr id="76812" name="Text Box 11"/>
          <p:cNvSpPr txBox="1">
            <a:spLocks noChangeArrowheads="1"/>
          </p:cNvSpPr>
          <p:nvPr/>
        </p:nvSpPr>
        <p:spPr bwMode="auto">
          <a:xfrm>
            <a:off x="7239000" y="5410200"/>
            <a:ext cx="1752600" cy="7429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400"/>
              <a:t>Retrospektivní hodnocení ekologických rizik</a:t>
            </a:r>
          </a:p>
        </p:txBody>
      </p:sp>
      <p:sp>
        <p:nvSpPr>
          <p:cNvPr id="68621" name="AutoShape 12"/>
          <p:cNvSpPr>
            <a:spLocks noChangeArrowheads="1"/>
          </p:cNvSpPr>
          <p:nvPr/>
        </p:nvSpPr>
        <p:spPr bwMode="auto">
          <a:xfrm rot="-1965492">
            <a:off x="342900" y="3375025"/>
            <a:ext cx="8583613" cy="376238"/>
          </a:xfrm>
          <a:prstGeom prst="leftRightArrow">
            <a:avLst>
              <a:gd name="adj1" fmla="val 50000"/>
              <a:gd name="adj2" fmla="val 456286"/>
            </a:avLst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sz="1400" b="0">
              <a:latin typeface="Arial" charset="0"/>
            </a:endParaRPr>
          </a:p>
        </p:txBody>
      </p:sp>
      <p:sp>
        <p:nvSpPr>
          <p:cNvPr id="76814" name="AutoShape 13"/>
          <p:cNvSpPr>
            <a:spLocks noChangeArrowheads="1"/>
          </p:cNvSpPr>
          <p:nvPr/>
        </p:nvSpPr>
        <p:spPr bwMode="auto">
          <a:xfrm>
            <a:off x="609600" y="2209800"/>
            <a:ext cx="838200" cy="3200400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0"/>
          </a:p>
        </p:txBody>
      </p:sp>
      <p:sp>
        <p:nvSpPr>
          <p:cNvPr id="76815" name="AutoShape 14"/>
          <p:cNvSpPr>
            <a:spLocks noChangeArrowheads="1"/>
          </p:cNvSpPr>
          <p:nvPr/>
        </p:nvSpPr>
        <p:spPr bwMode="auto">
          <a:xfrm>
            <a:off x="2438400" y="2209800"/>
            <a:ext cx="838200" cy="3200400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0"/>
          </a:p>
        </p:txBody>
      </p:sp>
      <p:sp>
        <p:nvSpPr>
          <p:cNvPr id="76816" name="AutoShape 15"/>
          <p:cNvSpPr>
            <a:spLocks noChangeArrowheads="1"/>
          </p:cNvSpPr>
          <p:nvPr/>
        </p:nvSpPr>
        <p:spPr bwMode="auto">
          <a:xfrm flipV="1">
            <a:off x="5562600" y="2057400"/>
            <a:ext cx="838200" cy="3200400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 sz="1400" b="0"/>
          </a:p>
        </p:txBody>
      </p:sp>
      <p:sp>
        <p:nvSpPr>
          <p:cNvPr id="68625" name="Text Box 16"/>
          <p:cNvSpPr txBox="1">
            <a:spLocks noChangeArrowheads="1"/>
          </p:cNvSpPr>
          <p:nvPr/>
        </p:nvSpPr>
        <p:spPr bwMode="auto">
          <a:xfrm>
            <a:off x="138113" y="3719513"/>
            <a:ext cx="175260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 b="0" dirty="0">
                <a:latin typeface="Arial" charset="0"/>
              </a:rPr>
              <a:t>variabilita</a:t>
            </a:r>
          </a:p>
        </p:txBody>
      </p:sp>
      <p:sp>
        <p:nvSpPr>
          <p:cNvPr id="68626" name="Text Box 17"/>
          <p:cNvSpPr txBox="1">
            <a:spLocks noChangeArrowheads="1"/>
          </p:cNvSpPr>
          <p:nvPr/>
        </p:nvSpPr>
        <p:spPr bwMode="auto">
          <a:xfrm>
            <a:off x="2073275" y="3719513"/>
            <a:ext cx="175260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 b="0">
                <a:latin typeface="Arial" charset="0"/>
              </a:rPr>
              <a:t>neznámé faktory</a:t>
            </a:r>
          </a:p>
        </p:txBody>
      </p:sp>
      <p:sp>
        <p:nvSpPr>
          <p:cNvPr id="68627" name="Text Box 18"/>
          <p:cNvSpPr txBox="1">
            <a:spLocks noChangeArrowheads="1"/>
          </p:cNvSpPr>
          <p:nvPr/>
        </p:nvSpPr>
        <p:spPr bwMode="auto">
          <a:xfrm>
            <a:off x="5105400" y="3429000"/>
            <a:ext cx="175260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 b="0">
                <a:latin typeface="Arial" charset="0"/>
              </a:rPr>
              <a:t>realita</a:t>
            </a:r>
          </a:p>
        </p:txBody>
      </p:sp>
      <p:sp>
        <p:nvSpPr>
          <p:cNvPr id="68628" name="Text Box 19"/>
          <p:cNvSpPr txBox="1">
            <a:spLocks noChangeArrowheads="1"/>
          </p:cNvSpPr>
          <p:nvPr/>
        </p:nvSpPr>
        <p:spPr bwMode="auto">
          <a:xfrm>
            <a:off x="7010400" y="3429000"/>
            <a:ext cx="1752600" cy="3048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 b="0">
                <a:latin typeface="Arial" charset="0"/>
              </a:rPr>
              <a:t>umělý systém</a:t>
            </a:r>
          </a:p>
        </p:txBody>
      </p:sp>
      <p:sp>
        <p:nvSpPr>
          <p:cNvPr id="76821" name="Text Box 20"/>
          <p:cNvSpPr txBox="1">
            <a:spLocks noChangeArrowheads="1"/>
          </p:cNvSpPr>
          <p:nvPr/>
        </p:nvSpPr>
        <p:spPr bwMode="auto">
          <a:xfrm>
            <a:off x="3733800" y="3505200"/>
            <a:ext cx="17526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400">
                <a:solidFill>
                  <a:srgbClr val="DC0000"/>
                </a:solidFill>
              </a:rPr>
              <a:t>ALE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Terénní studie vs. laboratorní testy</a:t>
            </a:r>
          </a:p>
        </p:txBody>
      </p:sp>
      <p:sp>
        <p:nvSpPr>
          <p:cNvPr id="77827" name="Text Box 2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77828" name="Text Box 3"/>
          <p:cNvSpPr txBox="1">
            <a:spLocks noChangeArrowheads="1"/>
          </p:cNvSpPr>
          <p:nvPr/>
        </p:nvSpPr>
        <p:spPr bwMode="auto">
          <a:xfrm>
            <a:off x="395288" y="692150"/>
            <a:ext cx="8351837" cy="5035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cs-CZ" sz="3600">
              <a:solidFill>
                <a:srgbClr val="DC0000"/>
              </a:solidFill>
            </a:endParaRPr>
          </a:p>
          <a:p>
            <a:pPr algn="ctr"/>
            <a:r>
              <a:rPr lang="cs-CZ" sz="3600">
                <a:solidFill>
                  <a:srgbClr val="6600FF"/>
                </a:solidFill>
              </a:rPr>
              <a:t>ZÁVĚR</a:t>
            </a:r>
          </a:p>
          <a:p>
            <a:pPr algn="ctr"/>
            <a:endParaRPr lang="cs-CZ" sz="3600">
              <a:solidFill>
                <a:srgbClr val="6600FF"/>
              </a:solidFill>
            </a:endParaRPr>
          </a:p>
          <a:p>
            <a:pPr algn="ctr"/>
            <a:r>
              <a:rPr lang="cs-CZ" sz="3600" u="sng">
                <a:solidFill>
                  <a:srgbClr val="DC0000"/>
                </a:solidFill>
              </a:rPr>
              <a:t>nutnost optimálního kompromisu </a:t>
            </a:r>
            <a:r>
              <a:rPr lang="cs-CZ" sz="3600">
                <a:solidFill>
                  <a:srgbClr val="DC0000"/>
                </a:solidFill>
              </a:rPr>
              <a:t>mezi laboratorními testy a terénními studiemi</a:t>
            </a:r>
          </a:p>
          <a:p>
            <a:pPr algn="ctr"/>
            <a:endParaRPr lang="cs-CZ" sz="3600">
              <a:solidFill>
                <a:srgbClr val="DC0000"/>
              </a:solidFill>
            </a:endParaRPr>
          </a:p>
          <a:p>
            <a:pPr algn="ctr"/>
            <a:r>
              <a:rPr lang="cs-CZ" sz="3600">
                <a:solidFill>
                  <a:srgbClr val="6600FF"/>
                </a:solidFill>
              </a:rPr>
              <a:t>NAVÍC:</a:t>
            </a:r>
          </a:p>
          <a:p>
            <a:pPr algn="ctr"/>
            <a:r>
              <a:rPr lang="cs-CZ" sz="3600">
                <a:solidFill>
                  <a:srgbClr val="DC0000"/>
                </a:solidFill>
              </a:rPr>
              <a:t>možnost oba přístupy kombinovat!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/>
              <a:t>Ekotox</a:t>
            </a:r>
            <a:r>
              <a:rPr lang="cs-CZ" dirty="0" smtClean="0"/>
              <a:t>. MO umožňuje </a:t>
            </a:r>
            <a:r>
              <a:rPr lang="cs-CZ" dirty="0"/>
              <a:t>kombinace přístupů</a:t>
            </a:r>
          </a:p>
        </p:txBody>
      </p:sp>
      <p:pic>
        <p:nvPicPr>
          <p:cNvPr id="78851" name="Picture 2" descr="31"/>
          <p:cNvPicPr>
            <a:picLocks noChangeAspect="1" noChangeArrowheads="1"/>
          </p:cNvPicPr>
          <p:nvPr/>
        </p:nvPicPr>
        <p:blipFill>
          <a:blip r:embed="rId3" cstate="print"/>
          <a:srcRect l="10835" t="11461" r="9880" b="14751"/>
          <a:stretch>
            <a:fillRect/>
          </a:stretch>
        </p:blipFill>
        <p:spPr bwMode="auto">
          <a:xfrm>
            <a:off x="1331913" y="1300163"/>
            <a:ext cx="7524750" cy="5072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OECD</a:t>
            </a:r>
            <a:endParaRPr lang="cs-CZ" dirty="0"/>
          </a:p>
        </p:txBody>
      </p:sp>
      <p:sp>
        <p:nvSpPr>
          <p:cNvPr id="79875" name="Zástupný symbol pro obsah 2"/>
          <p:cNvSpPr>
            <a:spLocks noGrp="1"/>
          </p:cNvSpPr>
          <p:nvPr>
            <p:ph idx="1"/>
          </p:nvPr>
        </p:nvSpPr>
        <p:spPr>
          <a:xfrm>
            <a:off x="2339975" y="6530975"/>
            <a:ext cx="6335713" cy="3270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1200" smtClean="0">
                <a:hlinkClick r:id="rId2"/>
              </a:rPr>
              <a:t>http://www.oecd.org/document/40/0,3746,en_2649_34377_37051368_1_1_1_1,00.html</a:t>
            </a:r>
            <a:endParaRPr lang="cs-CZ" sz="1200" smtClean="0"/>
          </a:p>
          <a:p>
            <a:pPr>
              <a:buFont typeface="Wingdings" pitchFamily="2" charset="2"/>
              <a:buNone/>
            </a:pPr>
            <a:endParaRPr lang="cs-CZ" smtClean="0"/>
          </a:p>
        </p:txBody>
      </p:sp>
      <p:sp>
        <p:nvSpPr>
          <p:cNvPr id="79876" name="Zástupný symbol pro číslo snímku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04250" y="6497638"/>
            <a:ext cx="538163" cy="3603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FD7E64DA-3047-4628-B8EE-4A040AC5D45D}" type="slidenum">
              <a:rPr lang="cs-CZ"/>
              <a:pPr/>
              <a:t>73</a:t>
            </a:fld>
            <a:endParaRPr lang="cs-CZ"/>
          </a:p>
        </p:txBody>
      </p:sp>
      <p:pic>
        <p:nvPicPr>
          <p:cNvPr id="79877" name="Picture 2" descr="Organisation for Economic Co-operation and Developmen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r="57666"/>
          <a:stretch>
            <a:fillRect/>
          </a:stretch>
        </p:blipFill>
        <p:spPr bwMode="auto">
          <a:xfrm>
            <a:off x="8172450" y="0"/>
            <a:ext cx="971550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539750" y="1125538"/>
          <a:ext cx="8208912" cy="910386"/>
        </p:xfrm>
        <a:graphic>
          <a:graphicData uri="http://schemas.openxmlformats.org/drawingml/2006/table">
            <a:tbl>
              <a:tblPr/>
              <a:tblGrid>
                <a:gridCol w="7183291"/>
                <a:gridCol w="1025621"/>
              </a:tblGrid>
              <a:tr h="303462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4F6228"/>
                          </a:solidFill>
                          <a:latin typeface="Calibri"/>
                        </a:rPr>
                        <a:t>Test No. 201: Alga, Growth Inhibition Test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11 July 2006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3462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Test No. 209: Activated Sludge, Respiration Inhibition Test (Carbon and Ammonium Oxidation)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23 July 2010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3462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Test No. 224: Determination of the Inhibition of the Activity of Anaerobic Bacteria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25 Jan 2007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539750" y="2060575"/>
          <a:ext cx="8208912" cy="444304"/>
        </p:xfrm>
        <a:graphic>
          <a:graphicData uri="http://schemas.openxmlformats.org/drawingml/2006/table">
            <a:tbl>
              <a:tblPr/>
              <a:tblGrid>
                <a:gridCol w="7183291"/>
                <a:gridCol w="1025621"/>
              </a:tblGrid>
              <a:tr h="175846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Test No. 216: Soil Microorganisms: Nitrogen Transformation Test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 21 Jan 2000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5846"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Test No. 217: Soil Microorganisms: Carbon Transformation Test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21 Jan 2000</a:t>
                      </a:r>
                    </a:p>
                  </a:txBody>
                  <a:tcPr marL="8792" marR="8792" marT="8792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Zástupný symbol pro číslo snímku 6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04250" y="6497638"/>
            <a:ext cx="538163" cy="3603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892DB306-31BD-4AF0-AC1F-011F513B5876}" type="slidenum">
              <a:rPr lang="cs-CZ"/>
              <a:pPr/>
              <a:t>74</a:t>
            </a:fld>
            <a:endParaRPr lang="cs-CZ"/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Standardy biotestů - ISO</a:t>
            </a:r>
          </a:p>
        </p:txBody>
      </p:sp>
      <p:pic>
        <p:nvPicPr>
          <p:cNvPr id="80900" name="Picture 3" descr="ISO Log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r="68399" b="1437"/>
          <a:stretch>
            <a:fillRect/>
          </a:stretch>
        </p:blipFill>
        <p:spPr>
          <a:xfrm>
            <a:off x="8459788" y="0"/>
            <a:ext cx="684212" cy="692150"/>
          </a:xfr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79388" y="1052513"/>
            <a:ext cx="84248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cs-CZ" kern="0" dirty="0">
                <a:solidFill>
                  <a:srgbClr val="4D4D4D"/>
                </a:solidFill>
                <a:latin typeface="+mn-lt"/>
              </a:rPr>
              <a:t>Vodní mikroorganismy</a:t>
            </a:r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174625" y="1657350"/>
          <a:ext cx="8784976" cy="4277357"/>
        </p:xfrm>
        <a:graphic>
          <a:graphicData uri="http://schemas.openxmlformats.org/drawingml/2006/table">
            <a:tbl>
              <a:tblPr/>
              <a:tblGrid>
                <a:gridCol w="1697827"/>
                <a:gridCol w="7087149"/>
              </a:tblGrid>
              <a:tr h="270933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ISO 10712:1995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</a:t>
                      </a:r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Pseudomonas </a:t>
                      </a:r>
                      <a:r>
                        <a:rPr lang="en-US" sz="1100" b="0" i="0" u="sng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putida</a:t>
                      </a:r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growth inhibition test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(Pseudomonas cell multiplication inhibition test)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11348-1:2007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the inhibitory effect of water samples on the </a:t>
                      </a:r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light emission of </a:t>
                      </a:r>
                      <a:r>
                        <a:rPr lang="en-US" sz="1100" b="0" i="0" u="sng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Vibrio</a:t>
                      </a:r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0" i="0" u="sng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fischeri</a:t>
                      </a:r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(Luminescent bacteria test) -- Part 1: Method using freshly prepared bacteria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11348-2:2007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the inhibitory effect of water samples on the light emission of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Vibrio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fischeri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(Luminescent bacteria test) -- Part 2: Method using liquid-dried bacteria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11348-3:2007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the inhibitory effect of water samples on the light emission of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Vibrio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fischeri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(Luminescent bacteria test) -- Part 3: Method using freeze-dried bacteria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13641-1:2003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inhibition of gas production of anaerobic bacteria -- Part 1: General test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13641-2:2003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inhibition of gas production of anaerobic bacteria -- Part 2: Test for low biomass concentrations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13829:2000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the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genotoxicity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of water and waste water using the </a:t>
                      </a:r>
                      <a:r>
                        <a:rPr lang="en-US" sz="1100" b="0" i="0" u="sng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umu</a:t>
                      </a:r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-test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16240:2005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the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genotoxicity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of water and waste water -- Salmonella/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microsome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test (</a:t>
                      </a:r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Ames test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ISO/DIS 11350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the genotoxicity of water and waste water -- Salmonella/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microsome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fluctuation test (Ames fluctuation test)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15522:1999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the inhibitory effect of water constituents on the growth of activated sludge microorganisms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21338:2010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Kinetic determination of the inhibitory effects of sediment, other solids and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coloured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samples on the light emission of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Vibrio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fischeri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(</a:t>
                      </a:r>
                      <a:r>
                        <a:rPr lang="en-US" sz="1100" b="0" i="0" u="sng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kinetic luminescent bacteria test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8192:2007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Test for inhibition of oxygen consumption by activated sludge for carbonaceous and ammonium oxidation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933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9509:2006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Toxicity test for assessing the inhibition of nitrification of activated sludge microorganisms</a:t>
                      </a:r>
                    </a:p>
                  </a:txBody>
                  <a:tcPr marL="6773" marR="6773" marT="677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Zástupný symbol pro číslo snímku 6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04250" y="6497638"/>
            <a:ext cx="538163" cy="3603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CAFCB2CF-266F-4940-BEF4-3D086058A3D7}" type="slidenum">
              <a:rPr lang="cs-CZ"/>
              <a:pPr/>
              <a:t>75</a:t>
            </a:fld>
            <a:endParaRPr lang="cs-CZ"/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Standardy biotestů - ISO</a:t>
            </a:r>
          </a:p>
        </p:txBody>
      </p:sp>
      <p:pic>
        <p:nvPicPr>
          <p:cNvPr id="81924" name="Picture 3" descr="ISO Log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r="68399" b="1437"/>
          <a:stretch>
            <a:fillRect/>
          </a:stretch>
        </p:blipFill>
        <p:spPr>
          <a:xfrm>
            <a:off x="8459788" y="0"/>
            <a:ext cx="684212" cy="692150"/>
          </a:xfr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7950" y="981075"/>
            <a:ext cx="842486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cs-CZ" kern="0" dirty="0">
                <a:solidFill>
                  <a:srgbClr val="4D4D4D"/>
                </a:solidFill>
                <a:latin typeface="+mn-lt"/>
              </a:rPr>
              <a:t>Biodegradabilita ve vodě</a:t>
            </a:r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144463" y="1358900"/>
          <a:ext cx="8784976" cy="5028928"/>
        </p:xfrm>
        <a:graphic>
          <a:graphicData uri="http://schemas.openxmlformats.org/drawingml/2006/table">
            <a:tbl>
              <a:tblPr/>
              <a:tblGrid>
                <a:gridCol w="1697828"/>
                <a:gridCol w="7087148"/>
              </a:tblGrid>
              <a:tr h="320842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ISO 10634:1995</a:t>
                      </a:r>
                    </a:p>
                  </a:txBody>
                  <a:tcPr marL="5347" marR="5347" marT="53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Guidance for the preparation and treatment of poorly water-soluble organic compounds for the subsequent evaluation of their biodegradability in an aqueous medium</a:t>
                      </a:r>
                    </a:p>
                  </a:txBody>
                  <a:tcPr marL="5347" marR="5347" marT="53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842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10707:1994</a:t>
                      </a:r>
                    </a:p>
                  </a:txBody>
                  <a:tcPr marL="5347" marR="5347" marT="53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Evaluation in an aqueous medium of the "ultimate" aerobic biodegradability of organic compounds -- Method by analysis of biochemical oxygen demand (closed bottle test)</a:t>
                      </a:r>
                    </a:p>
                  </a:txBody>
                  <a:tcPr marL="5347" marR="5347" marT="53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842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10708:1997</a:t>
                      </a:r>
                    </a:p>
                  </a:txBody>
                  <a:tcPr marL="5347" marR="5347" marT="53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Evaluation in an aqueous medium of the ultimate aerobic biodegradability of organic compounds -- Determination of biochemical oxygen demand in a two-phase closed bottle test</a:t>
                      </a:r>
                    </a:p>
                  </a:txBody>
                  <a:tcPr marL="5347" marR="5347" marT="53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9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11733:2004</a:t>
                      </a:r>
                    </a:p>
                  </a:txBody>
                  <a:tcPr marL="5347" marR="5347" marT="53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Determination of the elimination and biodegradability of organic compounds in an aqueous medium -- Activated sludge simulation test</a:t>
                      </a:r>
                    </a:p>
                  </a:txBody>
                  <a:tcPr marL="5347" marR="5347" marT="53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9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11734:1995</a:t>
                      </a:r>
                    </a:p>
                  </a:txBody>
                  <a:tcPr marL="5347" marR="5347" marT="53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Evaluation of the "ultimate" anaerobic biodegradability of organic compounds in digested sludge -- Method by measurement of the biogas production</a:t>
                      </a:r>
                    </a:p>
                  </a:txBody>
                  <a:tcPr marL="5347" marR="5347" marT="53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842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14592-1:2002</a:t>
                      </a:r>
                    </a:p>
                  </a:txBody>
                  <a:tcPr marL="5347" marR="5347" marT="53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-- Evaluation of the aerobic biodegradability of organic compounds at low concentrations -- Part 1: Shake-flask batch test with surface water or surface water/sediment suspensions</a:t>
                      </a:r>
                    </a:p>
                  </a:txBody>
                  <a:tcPr marL="5347" marR="5347" marT="53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9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14592-2:2002</a:t>
                      </a:r>
                    </a:p>
                  </a:txBody>
                  <a:tcPr marL="5347" marR="5347" marT="53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Evaluation of the aerobic biodegradability of organic compounds at low concentrations -- Part 2: Continuous flow river model with attached biomass</a:t>
                      </a:r>
                    </a:p>
                  </a:txBody>
                  <a:tcPr marL="5347" marR="5347" marT="53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842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14593:1999</a:t>
                      </a:r>
                    </a:p>
                  </a:txBody>
                  <a:tcPr marL="5347" marR="5347" marT="53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Evaluation of ultimate aerobic biodegradability of organic compounds in aqueous medium -- Method by analysis of inorganic carbon in sealed vessels (CO2 headspace test)</a:t>
                      </a:r>
                    </a:p>
                  </a:txBody>
                  <a:tcPr marL="5347" marR="5347" marT="53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9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16221:2001</a:t>
                      </a:r>
                    </a:p>
                  </a:txBody>
                  <a:tcPr marL="5347" marR="5347" marT="53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Guidance for determination of biodegradability in the marine environment</a:t>
                      </a:r>
                    </a:p>
                  </a:txBody>
                  <a:tcPr marL="5347" marR="5347" marT="53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9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18749:2004</a:t>
                      </a:r>
                    </a:p>
                  </a:txBody>
                  <a:tcPr marL="5347" marR="5347" marT="53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Adsorption of substances on activated sludge -- Batch test using specific analytical methods</a:t>
                      </a:r>
                    </a:p>
                  </a:txBody>
                  <a:tcPr marL="5347" marR="5347" marT="53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842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7827:2010</a:t>
                      </a:r>
                    </a:p>
                  </a:txBody>
                  <a:tcPr marL="5347" marR="5347" marT="53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Evaluation of the "ready", "ultimate" aerobic biodegradability of organic compounds in an aqueous medium -- Method by analysis of dissolved organic carbon (DOC)</a:t>
                      </a:r>
                    </a:p>
                  </a:txBody>
                  <a:tcPr marL="5347" marR="5347" marT="53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842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9408:1999</a:t>
                      </a:r>
                    </a:p>
                  </a:txBody>
                  <a:tcPr marL="5347" marR="5347" marT="53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Evaluation of ultimate aerobic biodegradability of organic compounds in aqueous medium by determination of oxygen demand in a closed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respirometer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347" marR="5347" marT="53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9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9439:1999</a:t>
                      </a:r>
                    </a:p>
                  </a:txBody>
                  <a:tcPr marL="5347" marR="5347" marT="53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Evaluation of ultimate aerobic biodegradability of organic compounds in aqueous medium -- Carbon dioxide evolution test</a:t>
                      </a:r>
                    </a:p>
                  </a:txBody>
                  <a:tcPr marL="5347" marR="5347" marT="53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9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9887:1992</a:t>
                      </a:r>
                    </a:p>
                  </a:txBody>
                  <a:tcPr marL="5347" marR="5347" marT="53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Evaluation of the aerobic biodegradability of organic compounds in an aqueous medium -- Semi-continuous activated sludge method (SCAS)</a:t>
                      </a:r>
                    </a:p>
                  </a:txBody>
                  <a:tcPr marL="5347" marR="5347" marT="53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89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9888:1999</a:t>
                      </a:r>
                    </a:p>
                  </a:txBody>
                  <a:tcPr marL="5347" marR="5347" marT="53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Evaluation of ultimate aerobic biodegradability of organic compounds in aqueous medium -- Static test (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Zahn-Wellens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method)</a:t>
                      </a:r>
                    </a:p>
                  </a:txBody>
                  <a:tcPr marL="5347" marR="5347" marT="53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947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ISO/TR 15462:2006</a:t>
                      </a:r>
                    </a:p>
                  </a:txBody>
                  <a:tcPr marL="5347" marR="5347" marT="53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Water quality -- Selection of tests for biodegradability</a:t>
                      </a:r>
                    </a:p>
                  </a:txBody>
                  <a:tcPr marL="5347" marR="5347" marT="534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Zástupný symbol pro číslo snímku 6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04250" y="6497638"/>
            <a:ext cx="538163" cy="3603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3FCB9949-2FB7-4DE2-A35D-B610BA960A6B}" type="slidenum">
              <a:rPr lang="cs-CZ"/>
              <a:pPr/>
              <a:t>76</a:t>
            </a:fld>
            <a:endParaRPr lang="cs-CZ"/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Standardy biotestů - ISO</a:t>
            </a:r>
          </a:p>
        </p:txBody>
      </p:sp>
      <p:pic>
        <p:nvPicPr>
          <p:cNvPr id="82948" name="Picture 3" descr="ISO Log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r="68399" b="1437"/>
          <a:stretch>
            <a:fillRect/>
          </a:stretch>
        </p:blipFill>
        <p:spPr>
          <a:xfrm>
            <a:off x="8459788" y="0"/>
            <a:ext cx="684212" cy="692150"/>
          </a:xfr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7950" y="1196975"/>
            <a:ext cx="842486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cs-CZ" kern="0" dirty="0">
                <a:solidFill>
                  <a:srgbClr val="4D4D4D"/>
                </a:solidFill>
                <a:latin typeface="+mn-lt"/>
              </a:rPr>
              <a:t>Půdní mikroorganismy</a:t>
            </a:r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109538" y="1638300"/>
          <a:ext cx="8928992" cy="4514394"/>
        </p:xfrm>
        <a:graphic>
          <a:graphicData uri="http://schemas.openxmlformats.org/drawingml/2006/table">
            <a:tbl>
              <a:tblPr/>
              <a:tblGrid>
                <a:gridCol w="1587021"/>
                <a:gridCol w="7341971"/>
              </a:tblGrid>
              <a:tr h="370582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ISO 10381-6:2009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Soil quality -- Sampling -- Part 6: Guidance on the collection, handling and storage of soil under aerobic conditions for the assessment of microbiological processes, biomass and diversity in the laboratory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350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14240-1:1997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Determination of soil microbial biomass -- Part 1: Substrate-induced respiration method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763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14240-2:1997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Determination of soil microbial biomass -- Part 2: Fumigation-extraction method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763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16072:2002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Laboratory methods for determination of microbial soil respiration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763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17155:2002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Determination of abundance and activity of soil microflora using respiration curves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52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15685:2004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Determination of potential nitrification and inhibition of nitrification -- Rapid test by ammonium oxidation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52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14238:1997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Biological methods -- Determination of nitrogen mineralization and nitrification in soils and the influence of chemicals on these processes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52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23753-1:2005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Determination of dehydrogenase activity in soils -- Part 1: Method using triphenyltetrazolium chloride (TTC)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52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23753-2:2005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Soil</a:t>
                      </a: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1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quality</a:t>
                      </a: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-- </a:t>
                      </a:r>
                      <a:r>
                        <a:rPr lang="cs-CZ" sz="11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Determination</a:t>
                      </a: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1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of</a:t>
                      </a: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1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dehydrogenase</a:t>
                      </a: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1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activity</a:t>
                      </a: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in </a:t>
                      </a:r>
                      <a:r>
                        <a:rPr lang="cs-CZ" sz="11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soils</a:t>
                      </a: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-- Part 2: </a:t>
                      </a:r>
                      <a:r>
                        <a:rPr lang="cs-CZ" sz="11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Method</a:t>
                      </a: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1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using</a:t>
                      </a: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1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iodotetrazolium</a:t>
                      </a: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chloride (INT)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763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ISO/DIS 11063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Method to directly extract DNA from soil samples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52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ISO/TS 29843-1:2010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Determination of soil microbial diversity -- Part 1: Method by phospholipid fatty acid analysis (PLFA) and phospholipid ether lipids (PLEL) analysis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52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ISO/PRF TS 29843-2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Determination of soil microbial diversity -- Part 2: Method by phospholipid fatty acid analysis (PLFA) using the simple PLFA extraction method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763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ISO/TS 10832:2009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Effects of pollutants on mycorrhizal fungi -- Spore germination test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52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ISO/TS 22939:2010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Measurement of enzyme activity patterns in soil samples using fluorogenic substrates in micro-well plates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52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11266:1994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Guidance on laboratory testing for biodegradation of organic chemicals in soil under aerobic conditions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52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ISO 15473:2002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Soil quality -- Guidance on laboratory testing for biodegradation of organic chemicals in soil under anaerobic conditions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52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ISO 14239:1997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Soil quality -- Laboratory incubation systems for measuring the mineralization of organic chemicals in soil under aerobic conditions</a:t>
                      </a:r>
                    </a:p>
                  </a:txBody>
                  <a:tcPr marL="6888" marR="6888" marT="6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Zástupný symbol pro číslo snímku 6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04250" y="6497638"/>
            <a:ext cx="538163" cy="3603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F5969F39-8537-412F-84ED-F5C4E4E8C8C8}" type="slidenum">
              <a:rPr lang="cs-CZ"/>
              <a:pPr/>
              <a:t>77</a:t>
            </a:fld>
            <a:endParaRPr lang="cs-CZ"/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Standardy biotestů - ČSN</a:t>
            </a:r>
          </a:p>
        </p:txBody>
      </p:sp>
      <p:pic>
        <p:nvPicPr>
          <p:cNvPr id="83972" name="Picture 21" descr="UNMZ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4163" y="0"/>
            <a:ext cx="123825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9" name="Tabulka 28"/>
          <p:cNvGraphicFramePr>
            <a:graphicFrameLocks noGrp="1"/>
          </p:cNvGraphicFramePr>
          <p:nvPr/>
        </p:nvGraphicFramePr>
        <p:xfrm>
          <a:off x="323850" y="1196975"/>
          <a:ext cx="8640638" cy="2161896"/>
        </p:xfrm>
        <a:graphic>
          <a:graphicData uri="http://schemas.openxmlformats.org/drawingml/2006/table">
            <a:tbl>
              <a:tblPr/>
              <a:tblGrid>
                <a:gridCol w="1427101"/>
                <a:gridCol w="7213537"/>
              </a:tblGrid>
              <a:tr h="360316"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ČSN EN ISO 10253</a:t>
                      </a:r>
                    </a:p>
                  </a:txBody>
                  <a:tcPr marL="7869" marR="7869" marT="7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Zkouška inhibice růstu mořských řas Skeletonema costatum a Phaeodactylum tricornutum</a:t>
                      </a:r>
                    </a:p>
                  </a:txBody>
                  <a:tcPr marL="7869" marR="7869" marT="7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316"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11348-2</a:t>
                      </a:r>
                    </a:p>
                  </a:txBody>
                  <a:tcPr marL="7869" marR="7869" marT="7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inhibičního účinku vzorků vod na světelnou emisi Vibrio fischeri (Zkouška na luminiscenčních bakteriích) - Část 2: Metoda se sušenými bakteriemi</a:t>
                      </a:r>
                    </a:p>
                  </a:txBody>
                  <a:tcPr marL="7869" marR="7869" marT="7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316"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11348-3</a:t>
                      </a:r>
                    </a:p>
                  </a:txBody>
                  <a:tcPr marL="7869" marR="7869" marT="7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inhibičního účinku vzorků vod na světelnou emisi Vibrio fischeri (Zkouška na luminiscenčních bakteriích) - Část 3: Metoda s lyofilizovanými bakteriemi</a:t>
                      </a:r>
                    </a:p>
                  </a:txBody>
                  <a:tcPr marL="7869" marR="7869" marT="7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316"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11348-3</a:t>
                      </a:r>
                    </a:p>
                  </a:txBody>
                  <a:tcPr marL="7869" marR="7869" marT="7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inhibičního účinku vzorků vod na světelnou emisi Vibrio fischeri (Zkouška na luminiscenčních bakteriích) - Část 3: Metoda s lyofilizovanými bakteriemi</a:t>
                      </a:r>
                    </a:p>
                  </a:txBody>
                  <a:tcPr marL="7869" marR="7869" marT="7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158"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ČSN EN ISO 8692</a:t>
                      </a:r>
                    </a:p>
                  </a:txBody>
                  <a:tcPr marL="7869" marR="7869" marT="7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Zkouška inhibice růstu sladkovodních zelených řas</a:t>
                      </a:r>
                    </a:p>
                  </a:txBody>
                  <a:tcPr marL="7869" marR="7869" marT="7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158"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ČSN EN ISO 9509</a:t>
                      </a:r>
                    </a:p>
                  </a:txBody>
                  <a:tcPr marL="7869" marR="7869" marT="7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Zkouška toxicity pro hodnocení inhibice nitrifikace mikroorganismy aktivovaného kalu</a:t>
                      </a:r>
                    </a:p>
                  </a:txBody>
                  <a:tcPr marL="7869" marR="7869" marT="7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316"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ČSN EN ISO 8192</a:t>
                      </a:r>
                    </a:p>
                  </a:txBody>
                  <a:tcPr marL="7869" marR="7869" marT="7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Jakost vod - Zkouška inhibice spotřeby kyslíku aktivovaným kalem při oxidaci uhlíkatých látek a amoniakálního dusíku</a:t>
                      </a:r>
                    </a:p>
                  </a:txBody>
                  <a:tcPr marL="7869" marR="7869" marT="786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323850" y="3500438"/>
          <a:ext cx="8640960" cy="2431143"/>
        </p:xfrm>
        <a:graphic>
          <a:graphicData uri="http://schemas.openxmlformats.org/drawingml/2006/table">
            <a:tbl>
              <a:tblPr/>
              <a:tblGrid>
                <a:gridCol w="1427153"/>
                <a:gridCol w="7213807"/>
              </a:tblGrid>
              <a:tr h="145143">
                <a:tc>
                  <a:txBody>
                    <a:bodyPr/>
                    <a:lstStyle/>
                    <a:p>
                      <a:pPr algn="l" fontAlgn="t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ČSN 75 7717</a:t>
                      </a:r>
                    </a:p>
                  </a:txBody>
                  <a:tcPr marL="7257" marR="7257" marT="72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planktonních sinic</a:t>
                      </a:r>
                    </a:p>
                  </a:txBody>
                  <a:tcPr marL="7257" marR="7257" marT="72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143">
                <a:tc>
                  <a:txBody>
                    <a:bodyPr/>
                    <a:lstStyle/>
                    <a:p>
                      <a:pPr algn="l" fontAlgn="t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ČSN EN 13946</a:t>
                      </a:r>
                    </a:p>
                  </a:txBody>
                  <a:tcPr marL="7257" marR="7257" marT="72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Návod pro rutinní odběr a úpravu vzorků bentických rozsivek z řek</a:t>
                      </a:r>
                    </a:p>
                  </a:txBody>
                  <a:tcPr marL="7257" marR="7257" marT="72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286">
                <a:tc>
                  <a:txBody>
                    <a:bodyPr/>
                    <a:lstStyle/>
                    <a:p>
                      <a:pPr algn="l" fontAlgn="t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ČSN EN 14407</a:t>
                      </a:r>
                    </a:p>
                  </a:txBody>
                  <a:tcPr marL="7257" marR="7257" marT="72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Návod pro identifikaci a kvantifikaci bentických rozsivek z vodních toků a pro interpretaci dat</a:t>
                      </a:r>
                    </a:p>
                  </a:txBody>
                  <a:tcPr marL="7257" marR="7257" marT="72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286">
                <a:tc>
                  <a:txBody>
                    <a:bodyPr/>
                    <a:lstStyle/>
                    <a:p>
                      <a:pPr algn="l" fontAlgn="t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ČSN EN 15204</a:t>
                      </a:r>
                    </a:p>
                  </a:txBody>
                  <a:tcPr marL="7257" marR="7257" marT="72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Návod pro počítání fytoplanktonu za použití inverzní mikroskopie (metoda podle Utermöhla)</a:t>
                      </a:r>
                    </a:p>
                  </a:txBody>
                  <a:tcPr marL="7257" marR="7257" marT="72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286">
                <a:tc>
                  <a:txBody>
                    <a:bodyPr/>
                    <a:lstStyle/>
                    <a:p>
                      <a:pPr algn="l" fontAlgn="t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ČSN EN ISO 11733</a:t>
                      </a:r>
                    </a:p>
                  </a:txBody>
                  <a:tcPr marL="7257" marR="7257" marT="72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odstranitelnosti a biologické rozložitelnosti organických látek ve vodním prostředí - Simulační zkouška s aktivovaným kalem</a:t>
                      </a:r>
                    </a:p>
                  </a:txBody>
                  <a:tcPr marL="7257" marR="7257" marT="72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143">
                <a:tc>
                  <a:txBody>
                    <a:bodyPr/>
                    <a:lstStyle/>
                    <a:p>
                      <a:pPr algn="l" fontAlgn="t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16266</a:t>
                      </a:r>
                    </a:p>
                  </a:txBody>
                  <a:tcPr marL="7257" marR="7257" marT="72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Stanovení Pseudomonas aeruginosa - Metoda membránových filtrů</a:t>
                      </a:r>
                    </a:p>
                  </a:txBody>
                  <a:tcPr marL="7257" marR="7257" marT="72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286">
                <a:tc>
                  <a:txBody>
                    <a:bodyPr/>
                    <a:lstStyle/>
                    <a:p>
                      <a:pPr algn="l" fontAlgn="t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ČSN EN ISO 9408</a:t>
                      </a:r>
                    </a:p>
                  </a:txBody>
                  <a:tcPr marL="7257" marR="7257" marT="72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Hodnocení úplné aerobní biologické rozložitelnosti organických látek ve vodním prostředí stanovením spotřeby kyslíku v uzavřeném respirometru</a:t>
                      </a:r>
                    </a:p>
                  </a:txBody>
                  <a:tcPr marL="7257" marR="7257" marT="72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286">
                <a:tc>
                  <a:txBody>
                    <a:bodyPr/>
                    <a:lstStyle/>
                    <a:p>
                      <a:pPr algn="l" fontAlgn="t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EN ISO 9439</a:t>
                      </a:r>
                    </a:p>
                  </a:txBody>
                  <a:tcPr marL="7257" marR="7257" marT="72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Jakost vod - Hodnocení úplné aerobní biologické rozložitelnosti organických látek ve vodním prostředí - Metoda stanovení uvolněného oxidu uhličitého</a:t>
                      </a:r>
                    </a:p>
                  </a:txBody>
                  <a:tcPr marL="7257" marR="7257" marT="72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429">
                <a:tc>
                  <a:txBody>
                    <a:bodyPr/>
                    <a:lstStyle/>
                    <a:p>
                      <a:pPr algn="l" fontAlgn="t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ČSN ISO 14593</a:t>
                      </a:r>
                    </a:p>
                  </a:txBody>
                  <a:tcPr marL="7257" marR="7257" marT="72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Jakost vod - Hodnocení úplné aerobní biologické rozložitelnosti organických látek ve vodním prostředí - Metoda stanovení anorganického uhlíku v těsně uzavřených lahvičkách (CO2 </a:t>
                      </a:r>
                      <a:r>
                        <a:rPr lang="cs-CZ" sz="10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headspace</a:t>
                      </a:r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metoda)</a:t>
                      </a:r>
                    </a:p>
                  </a:txBody>
                  <a:tcPr marL="7257" marR="7257" marT="725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200" dirty="0" smtClean="0"/>
              <a:t>Standardy US EPA</a:t>
            </a:r>
          </a:p>
        </p:txBody>
      </p:sp>
      <p:sp>
        <p:nvSpPr>
          <p:cNvPr id="86019" name="Zástupný symbol pro číslo snímku 6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04250" y="6497638"/>
            <a:ext cx="538163" cy="3603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51FB4B6E-D8B5-46A4-8B47-CB4B976C94F9}" type="slidenum">
              <a:rPr lang="cs-CZ"/>
              <a:pPr/>
              <a:t>78</a:t>
            </a:fld>
            <a:endParaRPr lang="cs-CZ"/>
          </a:p>
        </p:txBody>
      </p:sp>
      <p:sp>
        <p:nvSpPr>
          <p:cNvPr id="86020" name="Obdélník 4"/>
          <p:cNvSpPr>
            <a:spLocks noChangeArrowheads="1"/>
          </p:cNvSpPr>
          <p:nvPr/>
        </p:nvSpPr>
        <p:spPr bwMode="auto">
          <a:xfrm>
            <a:off x="250825" y="1196975"/>
            <a:ext cx="83534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solidFill>
                  <a:srgbClr val="C00000"/>
                </a:solidFill>
                <a:hlinkClick r:id="rId2"/>
              </a:rPr>
              <a:t>http://www.epa.gov/ocspp/pubs/frs/home/draftguidelines.htm</a:t>
            </a:r>
            <a:r>
              <a:rPr lang="cs-CZ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79388" y="1700213"/>
            <a:ext cx="777716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cs-CZ" kern="0" dirty="0">
                <a:solidFill>
                  <a:srgbClr val="4D4D4D"/>
                </a:solidFill>
                <a:latin typeface="+mn-lt"/>
              </a:rPr>
              <a:t>Voda</a:t>
            </a: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1403350" y="1700213"/>
          <a:ext cx="7488832" cy="402246"/>
        </p:xfrm>
        <a:graphic>
          <a:graphicData uri="http://schemas.openxmlformats.org/drawingml/2006/table">
            <a:tbl>
              <a:tblPr/>
              <a:tblGrid>
                <a:gridCol w="7488832"/>
              </a:tblGrid>
              <a:tr h="201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sng" strike="noStrike" dirty="0">
                          <a:solidFill>
                            <a:srgbClr val="0000FF"/>
                          </a:solidFill>
                          <a:latin typeface="Calibri"/>
                          <a:hlinkClick r:id="rId3"/>
                        </a:rPr>
                        <a:t>850.5400 - Algal Toxicity, Tiers I and II (PDF) (11 pp, 42K)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0338" marR="7815" marT="7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112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sng" strike="noStrike" dirty="0">
                          <a:solidFill>
                            <a:srgbClr val="0000FF"/>
                          </a:solidFill>
                          <a:latin typeface="Calibri"/>
                          <a:hlinkClick r:id="rId4"/>
                        </a:rPr>
                        <a:t>850.6800 - Modified Activated Sludge, Respiration Inhibition Test for Sparingly Soluble Chemicals (PDF) (9 pp, 37K)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0338" marR="7815" marT="78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79388" y="2276475"/>
            <a:ext cx="84232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cs-CZ" kern="0" dirty="0">
                <a:solidFill>
                  <a:srgbClr val="4D4D4D"/>
                </a:solidFill>
                <a:latin typeface="+mn-lt"/>
              </a:rPr>
              <a:t>Půda</a:t>
            </a:r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1403350" y="2349500"/>
          <a:ext cx="6096000" cy="382236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164757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sng" strike="noStrike" dirty="0">
                          <a:solidFill>
                            <a:srgbClr val="0000FF"/>
                          </a:solidFill>
                          <a:latin typeface="Calibri"/>
                          <a:hlinkClick r:id="rId5"/>
                        </a:rPr>
                        <a:t>850.4600 - </a:t>
                      </a:r>
                      <a:r>
                        <a:rPr lang="cs-CZ" sz="1200" b="0" i="0" u="sng" strike="noStrike" dirty="0" err="1">
                          <a:solidFill>
                            <a:srgbClr val="0000FF"/>
                          </a:solidFill>
                          <a:latin typeface="Calibri"/>
                          <a:hlinkClick r:id="rId5"/>
                        </a:rPr>
                        <a:t>Rhizobium</a:t>
                      </a:r>
                      <a:r>
                        <a:rPr lang="cs-CZ" sz="1200" b="0" i="0" u="sng" strike="noStrike" dirty="0">
                          <a:solidFill>
                            <a:srgbClr val="0000FF"/>
                          </a:solidFill>
                          <a:latin typeface="Calibri"/>
                          <a:hlinkClick r:id="rId5"/>
                        </a:rPr>
                        <a:t>-</a:t>
                      </a:r>
                      <a:r>
                        <a:rPr lang="cs-CZ" sz="1200" b="0" i="0" u="sng" strike="noStrike" dirty="0" err="1">
                          <a:solidFill>
                            <a:srgbClr val="0000FF"/>
                          </a:solidFill>
                          <a:latin typeface="Calibri"/>
                          <a:hlinkClick r:id="rId5"/>
                        </a:rPr>
                        <a:t>Legume</a:t>
                      </a:r>
                      <a:r>
                        <a:rPr lang="cs-CZ" sz="1200" b="0" i="0" u="sng" strike="noStrike" dirty="0">
                          <a:solidFill>
                            <a:srgbClr val="0000FF"/>
                          </a:solidFill>
                          <a:latin typeface="Calibri"/>
                          <a:hlinkClick r:id="rId5"/>
                        </a:rPr>
                        <a:t> Toxicity (PDF) (14 </a:t>
                      </a:r>
                      <a:r>
                        <a:rPr lang="cs-CZ" sz="1200" b="0" i="0" u="sng" strike="noStrike" dirty="0" err="1">
                          <a:solidFill>
                            <a:srgbClr val="0000FF"/>
                          </a:solidFill>
                          <a:latin typeface="Calibri"/>
                          <a:hlinkClick r:id="rId5"/>
                        </a:rPr>
                        <a:t>pp</a:t>
                      </a:r>
                      <a:r>
                        <a:rPr lang="cs-CZ" sz="1200" b="0" i="0" u="sng" strike="noStrike" dirty="0">
                          <a:solidFill>
                            <a:srgbClr val="0000FF"/>
                          </a:solidFill>
                          <a:latin typeface="Calibri"/>
                          <a:hlinkClick r:id="rId5"/>
                        </a:rPr>
                        <a:t>, 73K)</a:t>
                      </a:r>
                      <a:endParaRPr lang="cs-CZ" sz="1200" b="0" i="0" u="sng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4141" marR="8238" marT="82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4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sng" strike="noStrike" dirty="0">
                          <a:solidFill>
                            <a:srgbClr val="0000FF"/>
                          </a:solidFill>
                          <a:latin typeface="Calibri"/>
                          <a:hlinkClick r:id="rId6"/>
                        </a:rPr>
                        <a:t>850.4800 - Plant Uptake and Translocation Test (PDF) (13 pp, 35K)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latin typeface="Calibri"/>
                      </a:endParaRPr>
                    </a:p>
                  </a:txBody>
                  <a:tcPr marL="74141" marR="8238" marT="82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>
          <a:xfrm>
            <a:off x="-1588" y="0"/>
            <a:ext cx="9144001" cy="65405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>
                <a:solidFill>
                  <a:schemeClr val="tx1"/>
                </a:solidFill>
              </a:rPr>
              <a:t>Effects of Road Deicing Salts on Soil Microorganisms</a:t>
            </a:r>
            <a:endParaRPr lang="cs-CZ" sz="2000">
              <a:solidFill>
                <a:schemeClr val="tx1"/>
              </a:solidFill>
            </a:endParaRPr>
          </a:p>
        </p:txBody>
      </p:sp>
      <p:pic>
        <p:nvPicPr>
          <p:cNvPr id="8704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844675"/>
            <a:ext cx="9144000" cy="4394200"/>
          </a:xfrm>
          <a:noFill/>
        </p:spPr>
      </p:pic>
      <p:sp>
        <p:nvSpPr>
          <p:cNvPr id="87044" name="Rectangle 9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20713"/>
            <a:ext cx="8713788" cy="5761037"/>
          </a:xfrm>
        </p:spPr>
        <p:txBody>
          <a:bodyPr/>
          <a:lstStyle/>
          <a:p>
            <a:pPr eaLnBrk="1" hangingPunct="1"/>
            <a:r>
              <a:rPr lang="cs-CZ" smtClean="0"/>
              <a:t>3 místa v KRNAP intenzivní solení</a:t>
            </a:r>
          </a:p>
          <a:p>
            <a:pPr eaLnBrk="1" hangingPunct="1"/>
            <a:r>
              <a:rPr lang="cs-CZ" smtClean="0"/>
              <a:t>Sledován efekt na mikroorganismy</a:t>
            </a:r>
          </a:p>
        </p:txBody>
      </p:sp>
      <p:sp>
        <p:nvSpPr>
          <p:cNvPr id="87045" name="Rectangle 6"/>
          <p:cNvSpPr>
            <a:spLocks noChangeArrowheads="1"/>
          </p:cNvSpPr>
          <p:nvPr/>
        </p:nvSpPr>
        <p:spPr bwMode="auto">
          <a:xfrm>
            <a:off x="0" y="4795838"/>
            <a:ext cx="9144000" cy="144462"/>
          </a:xfrm>
          <a:prstGeom prst="rect">
            <a:avLst/>
          </a:prstGeom>
          <a:noFill/>
          <a:ln w="28575">
            <a:solidFill>
              <a:srgbClr val="D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7046" name="Rectangle 7"/>
          <p:cNvSpPr>
            <a:spLocks noChangeArrowheads="1"/>
          </p:cNvSpPr>
          <p:nvPr/>
        </p:nvSpPr>
        <p:spPr bwMode="auto">
          <a:xfrm>
            <a:off x="-6350" y="3992563"/>
            <a:ext cx="9144000" cy="144462"/>
          </a:xfrm>
          <a:prstGeom prst="rect">
            <a:avLst/>
          </a:prstGeom>
          <a:noFill/>
          <a:ln w="28575">
            <a:solidFill>
              <a:srgbClr val="D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7047" name="Rectangle 8"/>
          <p:cNvSpPr>
            <a:spLocks noChangeArrowheads="1"/>
          </p:cNvSpPr>
          <p:nvPr/>
        </p:nvSpPr>
        <p:spPr bwMode="auto">
          <a:xfrm>
            <a:off x="0" y="3140075"/>
            <a:ext cx="9144000" cy="144463"/>
          </a:xfrm>
          <a:prstGeom prst="rect">
            <a:avLst/>
          </a:prstGeom>
          <a:noFill/>
          <a:ln w="28575">
            <a:solidFill>
              <a:srgbClr val="D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7048" name="Rectangle 10"/>
          <p:cNvSpPr>
            <a:spLocks noChangeArrowheads="1"/>
          </p:cNvSpPr>
          <p:nvPr/>
        </p:nvSpPr>
        <p:spPr bwMode="auto">
          <a:xfrm>
            <a:off x="1187450" y="2205038"/>
            <a:ext cx="504825" cy="3311525"/>
          </a:xfrm>
          <a:prstGeom prst="rect">
            <a:avLst/>
          </a:prstGeom>
          <a:noFill/>
          <a:ln w="28575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87049" name="Group 11"/>
          <p:cNvGrpSpPr>
            <a:grpSpLocks/>
          </p:cNvGrpSpPr>
          <p:nvPr/>
        </p:nvGrpSpPr>
        <p:grpSpPr bwMode="auto">
          <a:xfrm>
            <a:off x="0" y="0"/>
            <a:ext cx="1146175" cy="623888"/>
            <a:chOff x="480" y="3075"/>
            <a:chExt cx="722" cy="393"/>
          </a:xfrm>
        </p:grpSpPr>
        <p:pic>
          <p:nvPicPr>
            <p:cNvPr id="87050" name="Picture 12" descr="File:Lupa.na.encyklopedii.jp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0" y="3075"/>
              <a:ext cx="722" cy="393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87051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521" y="3203"/>
              <a:ext cx="363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cs-CZ" sz="3600" kern="10"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Arial Black"/>
                </a:rPr>
                <a:t>Příklad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Koncepce ekotoxikologie – „</a:t>
            </a:r>
            <a:r>
              <a:rPr lang="cs-CZ" dirty="0" err="1" smtClean="0"/>
              <a:t>ekotoxikologický</a:t>
            </a:r>
            <a:r>
              <a:rPr lang="cs-CZ" dirty="0" smtClean="0"/>
              <a:t> děj“</a:t>
            </a:r>
            <a:endParaRPr lang="cs-CZ" dirty="0"/>
          </a:p>
        </p:txBody>
      </p:sp>
      <p:sp>
        <p:nvSpPr>
          <p:cNvPr id="15363" name="Rectangle 14"/>
          <p:cNvSpPr>
            <a:spLocks noChangeArrowheads="1"/>
          </p:cNvSpPr>
          <p:nvPr/>
        </p:nvSpPr>
        <p:spPr bwMode="auto">
          <a:xfrm>
            <a:off x="1219200" y="4876800"/>
            <a:ext cx="6934200" cy="1676400"/>
          </a:xfrm>
          <a:prstGeom prst="rect">
            <a:avLst/>
          </a:prstGeom>
          <a:solidFill>
            <a:schemeClr val="bg2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>
              <a:solidFill>
                <a:srgbClr val="FF3300"/>
              </a:solidFill>
            </a:endParaRPr>
          </a:p>
        </p:txBody>
      </p:sp>
      <p:sp>
        <p:nvSpPr>
          <p:cNvPr id="15364" name="Rectangle 13"/>
          <p:cNvSpPr>
            <a:spLocks noChangeArrowheads="1"/>
          </p:cNvSpPr>
          <p:nvPr/>
        </p:nvSpPr>
        <p:spPr bwMode="auto">
          <a:xfrm>
            <a:off x="1295400" y="2895600"/>
            <a:ext cx="6934200" cy="1676400"/>
          </a:xfrm>
          <a:prstGeom prst="rect">
            <a:avLst/>
          </a:prstGeom>
          <a:solidFill>
            <a:schemeClr val="bg2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>
              <a:solidFill>
                <a:srgbClr val="FF3300"/>
              </a:solidFill>
            </a:endParaRPr>
          </a:p>
        </p:txBody>
      </p:sp>
      <p:sp>
        <p:nvSpPr>
          <p:cNvPr id="23" name="AutoShape 12"/>
          <p:cNvSpPr>
            <a:spLocks noChangeArrowheads="1"/>
          </p:cNvSpPr>
          <p:nvPr/>
        </p:nvSpPr>
        <p:spPr bwMode="auto">
          <a:xfrm>
            <a:off x="4343400" y="1905000"/>
            <a:ext cx="685800" cy="4495800"/>
          </a:xfrm>
          <a:prstGeom prst="downArrow">
            <a:avLst>
              <a:gd name="adj1" fmla="val 50000"/>
              <a:gd name="adj2" fmla="val 163889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>
              <a:latin typeface="Arial" charset="0"/>
              <a:cs typeface="Arial" charset="0"/>
            </a:endParaRPr>
          </a:p>
        </p:txBody>
      </p:sp>
      <p:sp>
        <p:nvSpPr>
          <p:cNvPr id="15366" name="Text Box 4"/>
          <p:cNvSpPr txBox="1">
            <a:spLocks noChangeArrowheads="1"/>
          </p:cNvSpPr>
          <p:nvPr/>
        </p:nvSpPr>
        <p:spPr bwMode="auto">
          <a:xfrm>
            <a:off x="3641725" y="1239838"/>
            <a:ext cx="2230438" cy="436562"/>
          </a:xfrm>
          <a:prstGeom prst="rect">
            <a:avLst/>
          </a:prstGeom>
          <a:solidFill>
            <a:srgbClr val="FDFFC3">
              <a:alpha val="5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200"/>
              <a:t>Chemická látka</a:t>
            </a:r>
          </a:p>
        </p:txBody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3429000" y="2286000"/>
            <a:ext cx="2682875" cy="436563"/>
          </a:xfrm>
          <a:prstGeom prst="rect">
            <a:avLst/>
          </a:prstGeom>
          <a:solidFill>
            <a:srgbClr val="FDFFC3">
              <a:alpha val="5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200"/>
              <a:t>Vstup do prostředí</a:t>
            </a:r>
          </a:p>
        </p:txBody>
      </p:sp>
      <p:sp>
        <p:nvSpPr>
          <p:cNvPr id="15368" name="Text Box 6"/>
          <p:cNvSpPr txBox="1">
            <a:spLocks noChangeArrowheads="1"/>
          </p:cNvSpPr>
          <p:nvPr/>
        </p:nvSpPr>
        <p:spPr bwMode="auto">
          <a:xfrm>
            <a:off x="1828800" y="3067050"/>
            <a:ext cx="5902325" cy="436563"/>
          </a:xfrm>
          <a:prstGeom prst="rect">
            <a:avLst/>
          </a:prstGeom>
          <a:solidFill>
            <a:srgbClr val="FDFFC3">
              <a:alpha val="5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200"/>
              <a:t>Časová a prostorová distribuce v prostředí</a:t>
            </a:r>
          </a:p>
        </p:txBody>
      </p:sp>
      <p:sp>
        <p:nvSpPr>
          <p:cNvPr id="15369" name="Text Box 7"/>
          <p:cNvSpPr txBox="1">
            <a:spLocks noChangeArrowheads="1"/>
          </p:cNvSpPr>
          <p:nvPr/>
        </p:nvSpPr>
        <p:spPr bwMode="auto">
          <a:xfrm>
            <a:off x="1828800" y="3581400"/>
            <a:ext cx="5902325" cy="436563"/>
          </a:xfrm>
          <a:prstGeom prst="rect">
            <a:avLst/>
          </a:prstGeom>
          <a:solidFill>
            <a:srgbClr val="FDFFC3">
              <a:alpha val="5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200"/>
              <a:t>Fyzikální – Chemické – Biologické Procesy</a:t>
            </a:r>
          </a:p>
        </p:txBody>
      </p:sp>
      <p:sp>
        <p:nvSpPr>
          <p:cNvPr id="28" name="Text Box 8"/>
          <p:cNvSpPr txBox="1">
            <a:spLocks noChangeArrowheads="1"/>
          </p:cNvSpPr>
          <p:nvPr/>
        </p:nvSpPr>
        <p:spPr bwMode="auto">
          <a:xfrm>
            <a:off x="3559175" y="6019800"/>
            <a:ext cx="2232025" cy="436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200">
                <a:latin typeface="Arial" charset="0"/>
                <a:cs typeface="Arial" charset="0"/>
              </a:rPr>
              <a:t>Analýza účinků</a:t>
            </a:r>
          </a:p>
        </p:txBody>
      </p:sp>
      <p:sp>
        <p:nvSpPr>
          <p:cNvPr id="15371" name="Text Box 9"/>
          <p:cNvSpPr txBox="1">
            <a:spLocks noChangeArrowheads="1"/>
          </p:cNvSpPr>
          <p:nvPr/>
        </p:nvSpPr>
        <p:spPr bwMode="auto">
          <a:xfrm>
            <a:off x="1828800" y="5029200"/>
            <a:ext cx="5902325" cy="436563"/>
          </a:xfrm>
          <a:prstGeom prst="rect">
            <a:avLst/>
          </a:prstGeom>
          <a:solidFill>
            <a:srgbClr val="FDFFC3">
              <a:alpha val="5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200"/>
              <a:t>Toxické a ekotoxické účinky</a:t>
            </a:r>
          </a:p>
        </p:txBody>
      </p:sp>
      <p:sp>
        <p:nvSpPr>
          <p:cNvPr id="15372" name="Text Box 10"/>
          <p:cNvSpPr txBox="1">
            <a:spLocks noChangeArrowheads="1"/>
          </p:cNvSpPr>
          <p:nvPr/>
        </p:nvSpPr>
        <p:spPr bwMode="auto">
          <a:xfrm>
            <a:off x="1828800" y="5562600"/>
            <a:ext cx="5902325" cy="436563"/>
          </a:xfrm>
          <a:prstGeom prst="rect">
            <a:avLst/>
          </a:prstGeom>
          <a:solidFill>
            <a:srgbClr val="FDFFC3">
              <a:alpha val="5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200"/>
              <a:t>Geny – Buňky – Organismy – Populace …</a:t>
            </a: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3352800" y="4038600"/>
            <a:ext cx="2511425" cy="436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200" dirty="0">
                <a:latin typeface="Arial" charset="0"/>
                <a:cs typeface="Arial" charset="0"/>
              </a:rPr>
              <a:t>Analýza expozice</a:t>
            </a:r>
          </a:p>
        </p:txBody>
      </p:sp>
      <p:sp>
        <p:nvSpPr>
          <p:cNvPr id="15374" name="Text Box 15"/>
          <p:cNvSpPr txBox="1">
            <a:spLocks noChangeArrowheads="1"/>
          </p:cNvSpPr>
          <p:nvPr/>
        </p:nvSpPr>
        <p:spPr bwMode="auto">
          <a:xfrm>
            <a:off x="441325" y="2425700"/>
            <a:ext cx="141128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200"/>
              <a:t>Prostředí</a:t>
            </a:r>
          </a:p>
        </p:txBody>
      </p:sp>
      <p:sp>
        <p:nvSpPr>
          <p:cNvPr id="15375" name="Text Box 16"/>
          <p:cNvSpPr txBox="1">
            <a:spLocks noChangeArrowheads="1"/>
          </p:cNvSpPr>
          <p:nvPr/>
        </p:nvSpPr>
        <p:spPr bwMode="auto">
          <a:xfrm>
            <a:off x="304800" y="4495800"/>
            <a:ext cx="18161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200"/>
              <a:t>Organismus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981075"/>
            <a:ext cx="3563938" cy="5876925"/>
          </a:xfrm>
          <a:noFill/>
        </p:spPr>
      </p:pic>
      <p:pic>
        <p:nvPicPr>
          <p:cNvPr id="88067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91150" y="1825625"/>
            <a:ext cx="2552700" cy="4075113"/>
          </a:xfrm>
          <a:noFill/>
        </p:spPr>
      </p:pic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800"/>
              <a:t>Effects of Road Deicing Salts on Soil Microorganisms</a:t>
            </a:r>
            <a:endParaRPr lang="cs-CZ" sz="1800"/>
          </a:p>
        </p:txBody>
      </p:sp>
      <p:sp>
        <p:nvSpPr>
          <p:cNvPr id="88069" name="Text Box 11"/>
          <p:cNvSpPr txBox="1">
            <a:spLocks noChangeArrowheads="1"/>
          </p:cNvSpPr>
          <p:nvPr/>
        </p:nvSpPr>
        <p:spPr bwMode="auto">
          <a:xfrm>
            <a:off x="0" y="620713"/>
            <a:ext cx="3852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Reálné společenstvo mikroorganismů</a:t>
            </a:r>
          </a:p>
        </p:txBody>
      </p:sp>
      <p:sp>
        <p:nvSpPr>
          <p:cNvPr id="88070" name="Text Box 12"/>
          <p:cNvSpPr txBox="1">
            <a:spLocks noChangeArrowheads="1"/>
          </p:cNvSpPr>
          <p:nvPr/>
        </p:nvSpPr>
        <p:spPr bwMode="auto">
          <a:xfrm>
            <a:off x="6084888" y="620713"/>
            <a:ext cx="27289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Testy toxicity s bakteriemi</a:t>
            </a:r>
          </a:p>
        </p:txBody>
      </p:sp>
      <p:sp>
        <p:nvSpPr>
          <p:cNvPr id="88071" name="Text Box 13"/>
          <p:cNvSpPr txBox="1">
            <a:spLocks noChangeArrowheads="1"/>
          </p:cNvSpPr>
          <p:nvPr/>
        </p:nvSpPr>
        <p:spPr bwMode="auto">
          <a:xfrm>
            <a:off x="3975100" y="3471863"/>
            <a:ext cx="838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versus</a:t>
            </a:r>
          </a:p>
        </p:txBody>
      </p:sp>
      <p:grpSp>
        <p:nvGrpSpPr>
          <p:cNvPr id="88072" name="Group 14"/>
          <p:cNvGrpSpPr>
            <a:grpSpLocks/>
          </p:cNvGrpSpPr>
          <p:nvPr/>
        </p:nvGrpSpPr>
        <p:grpSpPr bwMode="auto">
          <a:xfrm>
            <a:off x="0" y="0"/>
            <a:ext cx="1146175" cy="623888"/>
            <a:chOff x="480" y="3075"/>
            <a:chExt cx="722" cy="393"/>
          </a:xfrm>
        </p:grpSpPr>
        <p:pic>
          <p:nvPicPr>
            <p:cNvPr id="88073" name="Picture 15" descr="File:Lupa.na.encyklopedii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0" y="3075"/>
              <a:ext cx="722" cy="393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88074" name="WordArt 16"/>
            <p:cNvSpPr>
              <a:spLocks noChangeArrowheads="1" noChangeShapeType="1" noTextEdit="1"/>
            </p:cNvSpPr>
            <p:nvPr/>
          </p:nvSpPr>
          <p:spPr bwMode="auto">
            <a:xfrm>
              <a:off x="521" y="3203"/>
              <a:ext cx="363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cs-CZ" sz="3600" kern="10"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Arial Black"/>
                </a:rPr>
                <a:t>Příklad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23" name="Rectangle 3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Proč ME v hodnocení ekologických rizik ?</a:t>
            </a:r>
          </a:p>
        </p:txBody>
      </p:sp>
      <p:sp>
        <p:nvSpPr>
          <p:cNvPr id="63501" name="Text Box 13"/>
          <p:cNvSpPr txBox="1">
            <a:spLocks noChangeArrowheads="1"/>
          </p:cNvSpPr>
          <p:nvPr/>
        </p:nvSpPr>
        <p:spPr bwMode="auto">
          <a:xfrm>
            <a:off x="3505200" y="1981200"/>
            <a:ext cx="1752600" cy="758825"/>
          </a:xfrm>
          <a:prstGeom prst="rect">
            <a:avLst/>
          </a:prstGeom>
          <a:solidFill>
            <a:srgbClr val="DC0000"/>
          </a:solidFill>
          <a:ln w="28575">
            <a:solidFill>
              <a:srgbClr val="FFFF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>
                <a:solidFill>
                  <a:srgbClr val="FFFF00"/>
                </a:solidFill>
                <a:latin typeface="Arial" charset="0"/>
              </a:rPr>
              <a:t>Ekologicky významná informace</a:t>
            </a:r>
          </a:p>
        </p:txBody>
      </p:sp>
      <p:sp>
        <p:nvSpPr>
          <p:cNvPr id="63502" name="Text Box 14"/>
          <p:cNvSpPr txBox="1">
            <a:spLocks noChangeArrowheads="1"/>
          </p:cNvSpPr>
          <p:nvPr/>
        </p:nvSpPr>
        <p:spPr bwMode="auto">
          <a:xfrm>
            <a:off x="3505200" y="4572000"/>
            <a:ext cx="1752600" cy="546100"/>
          </a:xfrm>
          <a:prstGeom prst="rect">
            <a:avLst/>
          </a:prstGeom>
          <a:solidFill>
            <a:srgbClr val="DC0000"/>
          </a:solidFill>
          <a:ln w="28575">
            <a:solidFill>
              <a:srgbClr val="FFFF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>
                <a:solidFill>
                  <a:srgbClr val="FFFF00"/>
                </a:solidFill>
                <a:latin typeface="Arial" charset="0"/>
              </a:rPr>
              <a:t>Aplikace různých přístupů</a:t>
            </a:r>
          </a:p>
        </p:txBody>
      </p:sp>
      <p:sp>
        <p:nvSpPr>
          <p:cNvPr id="3078" name="Text Box 15"/>
          <p:cNvSpPr txBox="1">
            <a:spLocks noChangeArrowheads="1"/>
          </p:cNvSpPr>
          <p:nvPr/>
        </p:nvSpPr>
        <p:spPr bwMode="auto">
          <a:xfrm>
            <a:off x="685800" y="1676400"/>
            <a:ext cx="1752600" cy="546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400" b="0"/>
              <a:t>Trofická úroveň dekompozitorů</a:t>
            </a:r>
          </a:p>
        </p:txBody>
      </p:sp>
      <p:sp>
        <p:nvSpPr>
          <p:cNvPr id="3079" name="Text Box 16"/>
          <p:cNvSpPr txBox="1">
            <a:spLocks noChangeArrowheads="1"/>
          </p:cNvSpPr>
          <p:nvPr/>
        </p:nvSpPr>
        <p:spPr bwMode="auto">
          <a:xfrm>
            <a:off x="685800" y="2743200"/>
            <a:ext cx="1752600" cy="546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400" b="0"/>
              <a:t>Koloběh živin a energie</a:t>
            </a:r>
          </a:p>
        </p:txBody>
      </p:sp>
      <p:sp>
        <p:nvSpPr>
          <p:cNvPr id="3080" name="Text Box 17"/>
          <p:cNvSpPr txBox="1">
            <a:spLocks noChangeArrowheads="1"/>
          </p:cNvSpPr>
          <p:nvPr/>
        </p:nvSpPr>
        <p:spPr bwMode="auto">
          <a:xfrm>
            <a:off x="685800" y="3886200"/>
            <a:ext cx="1752600" cy="546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400" b="0"/>
              <a:t>Úroveň společenstev</a:t>
            </a:r>
          </a:p>
        </p:txBody>
      </p:sp>
      <p:sp>
        <p:nvSpPr>
          <p:cNvPr id="3081" name="Text Box 18"/>
          <p:cNvSpPr txBox="1">
            <a:spLocks noChangeArrowheads="1"/>
          </p:cNvSpPr>
          <p:nvPr/>
        </p:nvSpPr>
        <p:spPr bwMode="auto">
          <a:xfrm>
            <a:off x="685800" y="5181600"/>
            <a:ext cx="1752600" cy="7588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400" b="0"/>
              <a:t>Citlivé populace nebo fyziologické skupiny</a:t>
            </a:r>
          </a:p>
        </p:txBody>
      </p:sp>
      <p:sp>
        <p:nvSpPr>
          <p:cNvPr id="3082" name="Text Box 19"/>
          <p:cNvSpPr txBox="1">
            <a:spLocks noChangeArrowheads="1"/>
          </p:cNvSpPr>
          <p:nvPr/>
        </p:nvSpPr>
        <p:spPr bwMode="auto">
          <a:xfrm>
            <a:off x="6553200" y="1371600"/>
            <a:ext cx="1752600" cy="16097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400" b="0"/>
              <a:t>Fertilita</a:t>
            </a:r>
          </a:p>
          <a:p>
            <a:pPr algn="ctr"/>
            <a:endParaRPr lang="cs-CZ" sz="1400" b="0"/>
          </a:p>
          <a:p>
            <a:pPr algn="ctr"/>
            <a:r>
              <a:rPr lang="cs-CZ" sz="1400" b="0"/>
              <a:t>Biologický potenciál (kvalita)</a:t>
            </a:r>
          </a:p>
          <a:p>
            <a:pPr algn="ctr"/>
            <a:endParaRPr lang="cs-CZ" sz="1400" b="0"/>
          </a:p>
          <a:p>
            <a:pPr algn="ctr"/>
            <a:r>
              <a:rPr lang="cs-CZ" sz="1400" b="0"/>
              <a:t>Stabilita ekosystému</a:t>
            </a:r>
          </a:p>
        </p:txBody>
      </p:sp>
      <p:sp>
        <p:nvSpPr>
          <p:cNvPr id="3083" name="Text Box 21"/>
          <p:cNvSpPr txBox="1">
            <a:spLocks noChangeArrowheads="1"/>
          </p:cNvSpPr>
          <p:nvPr/>
        </p:nvSpPr>
        <p:spPr bwMode="auto">
          <a:xfrm>
            <a:off x="6553200" y="3962400"/>
            <a:ext cx="1752600" cy="546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400" b="0"/>
              <a:t>Polní a terénní studie</a:t>
            </a:r>
          </a:p>
        </p:txBody>
      </p:sp>
      <p:sp>
        <p:nvSpPr>
          <p:cNvPr id="3084" name="Text Box 22"/>
          <p:cNvSpPr txBox="1">
            <a:spLocks noChangeArrowheads="1"/>
          </p:cNvSpPr>
          <p:nvPr/>
        </p:nvSpPr>
        <p:spPr bwMode="auto">
          <a:xfrm>
            <a:off x="6553200" y="5334000"/>
            <a:ext cx="1752600" cy="546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400" b="0"/>
              <a:t>Modelové laboratorní studie</a:t>
            </a:r>
          </a:p>
        </p:txBody>
      </p:sp>
      <p:sp>
        <p:nvSpPr>
          <p:cNvPr id="3085" name="Line 23"/>
          <p:cNvSpPr>
            <a:spLocks noChangeShapeType="1"/>
          </p:cNvSpPr>
          <p:nvPr/>
        </p:nvSpPr>
        <p:spPr bwMode="auto">
          <a:xfrm>
            <a:off x="2438400" y="1981200"/>
            <a:ext cx="10668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086" name="Line 24"/>
          <p:cNvSpPr>
            <a:spLocks noChangeShapeType="1"/>
          </p:cNvSpPr>
          <p:nvPr/>
        </p:nvSpPr>
        <p:spPr bwMode="auto">
          <a:xfrm flipV="1">
            <a:off x="2438400" y="2667000"/>
            <a:ext cx="10668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087" name="Line 25"/>
          <p:cNvSpPr>
            <a:spLocks noChangeShapeType="1"/>
          </p:cNvSpPr>
          <p:nvPr/>
        </p:nvSpPr>
        <p:spPr bwMode="auto">
          <a:xfrm>
            <a:off x="2438400" y="4191000"/>
            <a:ext cx="10668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088" name="Line 27"/>
          <p:cNvSpPr>
            <a:spLocks noChangeShapeType="1"/>
          </p:cNvSpPr>
          <p:nvPr/>
        </p:nvSpPr>
        <p:spPr bwMode="auto">
          <a:xfrm flipV="1">
            <a:off x="2438400" y="5029200"/>
            <a:ext cx="10668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089" name="Line 28"/>
          <p:cNvSpPr>
            <a:spLocks noChangeShapeType="1"/>
          </p:cNvSpPr>
          <p:nvPr/>
        </p:nvSpPr>
        <p:spPr bwMode="auto">
          <a:xfrm flipH="1">
            <a:off x="5257800" y="2286000"/>
            <a:ext cx="12954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090" name="Line 29"/>
          <p:cNvSpPr>
            <a:spLocks noChangeShapeType="1"/>
          </p:cNvSpPr>
          <p:nvPr/>
        </p:nvSpPr>
        <p:spPr bwMode="auto">
          <a:xfrm flipH="1">
            <a:off x="5257800" y="4267200"/>
            <a:ext cx="12954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091" name="Line 30"/>
          <p:cNvSpPr>
            <a:spLocks noChangeShapeType="1"/>
          </p:cNvSpPr>
          <p:nvPr/>
        </p:nvSpPr>
        <p:spPr bwMode="auto">
          <a:xfrm flipH="1" flipV="1">
            <a:off x="5257800" y="5029200"/>
            <a:ext cx="1258888" cy="5603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092" name="Text Box 33"/>
          <p:cNvSpPr txBox="1">
            <a:spLocks noChangeArrowheads="1"/>
          </p:cNvSpPr>
          <p:nvPr/>
        </p:nvSpPr>
        <p:spPr bwMode="auto">
          <a:xfrm>
            <a:off x="7235825" y="4365625"/>
            <a:ext cx="533400" cy="10064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6000" b="0">
                <a:solidFill>
                  <a:srgbClr val="DC0000"/>
                </a:solidFill>
              </a:rPr>
              <a:t>×</a:t>
            </a: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7848600" y="1295400"/>
          <a:ext cx="282575" cy="457200"/>
        </p:xfrm>
        <a:graphic>
          <a:graphicData uri="http://schemas.openxmlformats.org/presentationml/2006/ole">
            <p:oleObj spid="_x0000_s3074" name="Clip" r:id="rId4" imgW="352102" imgH="571277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0" y="0"/>
            <a:ext cx="3960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200" b="0">
              <a:latin typeface="Times New Roman" pitchFamily="18" charset="0"/>
            </a:endParaRP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3563938" y="1628775"/>
            <a:ext cx="1752600" cy="758825"/>
          </a:xfrm>
          <a:prstGeom prst="rect">
            <a:avLst/>
          </a:prstGeom>
          <a:solidFill>
            <a:srgbClr val="DC0000"/>
          </a:solidFill>
          <a:ln w="28575">
            <a:solidFill>
              <a:srgbClr val="FFFF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>
                <a:solidFill>
                  <a:srgbClr val="FFFF00"/>
                </a:solidFill>
                <a:latin typeface="Arial" charset="0"/>
              </a:rPr>
              <a:t>Interakce se stresovými faktory</a:t>
            </a: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3563938" y="4219575"/>
            <a:ext cx="1752600" cy="758825"/>
          </a:xfrm>
          <a:prstGeom prst="rect">
            <a:avLst/>
          </a:prstGeom>
          <a:solidFill>
            <a:srgbClr val="DC0000"/>
          </a:solidFill>
          <a:ln w="28575">
            <a:solidFill>
              <a:srgbClr val="FFFF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>
                <a:solidFill>
                  <a:srgbClr val="FFFF00"/>
                </a:solidFill>
                <a:latin typeface="Arial" charset="0"/>
              </a:rPr>
              <a:t>Vhodný model pro praktické studie</a:t>
            </a:r>
          </a:p>
        </p:txBody>
      </p:sp>
      <p:sp>
        <p:nvSpPr>
          <p:cNvPr id="4102" name="Text Box 8"/>
          <p:cNvSpPr txBox="1">
            <a:spLocks noChangeArrowheads="1"/>
          </p:cNvSpPr>
          <p:nvPr/>
        </p:nvSpPr>
        <p:spPr bwMode="auto">
          <a:xfrm>
            <a:off x="744538" y="1323975"/>
            <a:ext cx="1752600" cy="7588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400" b="0"/>
              <a:t>Mobilita</a:t>
            </a:r>
          </a:p>
          <a:p>
            <a:pPr algn="ctr"/>
            <a:r>
              <a:rPr lang="cs-CZ" sz="1400" b="0"/>
              <a:t>Biodostupnost</a:t>
            </a:r>
          </a:p>
          <a:p>
            <a:pPr algn="ctr"/>
            <a:r>
              <a:rPr lang="cs-CZ" sz="1400" b="0"/>
              <a:t>Akutní toxicita</a:t>
            </a:r>
          </a:p>
        </p:txBody>
      </p:sp>
      <p:sp>
        <p:nvSpPr>
          <p:cNvPr id="4103" name="Text Box 9"/>
          <p:cNvSpPr txBox="1">
            <a:spLocks noChangeArrowheads="1"/>
          </p:cNvSpPr>
          <p:nvPr/>
        </p:nvSpPr>
        <p:spPr bwMode="auto">
          <a:xfrm>
            <a:off x="744538" y="2390775"/>
            <a:ext cx="1752600" cy="546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400" b="0"/>
              <a:t>Kontaminace potravních řetězců</a:t>
            </a:r>
          </a:p>
        </p:txBody>
      </p:sp>
      <p:sp>
        <p:nvSpPr>
          <p:cNvPr id="4104" name="Text Box 10"/>
          <p:cNvSpPr txBox="1">
            <a:spLocks noChangeArrowheads="1"/>
          </p:cNvSpPr>
          <p:nvPr/>
        </p:nvSpPr>
        <p:spPr bwMode="auto">
          <a:xfrm>
            <a:off x="744538" y="3533775"/>
            <a:ext cx="1752600" cy="546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400" b="0"/>
              <a:t>Relativně velká společenstva</a:t>
            </a:r>
          </a:p>
        </p:txBody>
      </p:sp>
      <p:sp>
        <p:nvSpPr>
          <p:cNvPr id="4105" name="Text Box 11"/>
          <p:cNvSpPr txBox="1">
            <a:spLocks noChangeArrowheads="1"/>
          </p:cNvSpPr>
          <p:nvPr/>
        </p:nvSpPr>
        <p:spPr bwMode="auto">
          <a:xfrm>
            <a:off x="744538" y="4829175"/>
            <a:ext cx="1752600" cy="9715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400" b="0"/>
              <a:t>Možné studie pouze malých ploch (lokální kontaminace)</a:t>
            </a:r>
          </a:p>
        </p:txBody>
      </p:sp>
      <p:sp>
        <p:nvSpPr>
          <p:cNvPr id="4106" name="Text Box 12"/>
          <p:cNvSpPr txBox="1">
            <a:spLocks noChangeArrowheads="1"/>
          </p:cNvSpPr>
          <p:nvPr/>
        </p:nvSpPr>
        <p:spPr bwMode="auto">
          <a:xfrm>
            <a:off x="6611938" y="1019175"/>
            <a:ext cx="1752600" cy="11842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400" b="0"/>
              <a:t>Transformace</a:t>
            </a:r>
          </a:p>
          <a:p>
            <a:pPr algn="ctr"/>
            <a:endParaRPr lang="cs-CZ" sz="1400" b="0"/>
          </a:p>
          <a:p>
            <a:pPr algn="ctr"/>
            <a:r>
              <a:rPr lang="cs-CZ" sz="1400" b="0"/>
              <a:t>Biotransformace</a:t>
            </a:r>
          </a:p>
          <a:p>
            <a:pPr algn="ctr"/>
            <a:endParaRPr lang="cs-CZ" sz="1400" b="0"/>
          </a:p>
          <a:p>
            <a:pPr algn="ctr"/>
            <a:r>
              <a:rPr lang="cs-CZ" sz="1400" b="0"/>
              <a:t>Biodegradace</a:t>
            </a:r>
          </a:p>
        </p:txBody>
      </p:sp>
      <p:sp>
        <p:nvSpPr>
          <p:cNvPr id="4107" name="Text Box 13"/>
          <p:cNvSpPr txBox="1">
            <a:spLocks noChangeArrowheads="1"/>
          </p:cNvSpPr>
          <p:nvPr/>
        </p:nvSpPr>
        <p:spPr bwMode="auto">
          <a:xfrm>
            <a:off x="6588125" y="4076700"/>
            <a:ext cx="1752600" cy="7588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400" b="0"/>
              <a:t>Vztahy k rostlinám a půdním bezobratlým</a:t>
            </a:r>
          </a:p>
        </p:txBody>
      </p:sp>
      <p:sp>
        <p:nvSpPr>
          <p:cNvPr id="4108" name="Line 15"/>
          <p:cNvSpPr>
            <a:spLocks noChangeShapeType="1"/>
          </p:cNvSpPr>
          <p:nvPr/>
        </p:nvSpPr>
        <p:spPr bwMode="auto">
          <a:xfrm>
            <a:off x="2497138" y="1628775"/>
            <a:ext cx="10668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109" name="Line 16"/>
          <p:cNvSpPr>
            <a:spLocks noChangeShapeType="1"/>
          </p:cNvSpPr>
          <p:nvPr/>
        </p:nvSpPr>
        <p:spPr bwMode="auto">
          <a:xfrm flipV="1">
            <a:off x="2497138" y="2139950"/>
            <a:ext cx="1054100" cy="555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110" name="Line 17"/>
          <p:cNvSpPr>
            <a:spLocks noChangeShapeType="1"/>
          </p:cNvSpPr>
          <p:nvPr/>
        </p:nvSpPr>
        <p:spPr bwMode="auto">
          <a:xfrm>
            <a:off x="2497138" y="3838575"/>
            <a:ext cx="10668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111" name="Line 18"/>
          <p:cNvSpPr>
            <a:spLocks noChangeShapeType="1"/>
          </p:cNvSpPr>
          <p:nvPr/>
        </p:nvSpPr>
        <p:spPr bwMode="auto">
          <a:xfrm flipV="1">
            <a:off x="2497138" y="4676775"/>
            <a:ext cx="10668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112" name="Line 19"/>
          <p:cNvSpPr>
            <a:spLocks noChangeShapeType="1"/>
          </p:cNvSpPr>
          <p:nvPr/>
        </p:nvSpPr>
        <p:spPr bwMode="auto">
          <a:xfrm flipH="1">
            <a:off x="5316538" y="1933575"/>
            <a:ext cx="12954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113" name="Line 20"/>
          <p:cNvSpPr>
            <a:spLocks noChangeShapeType="1"/>
          </p:cNvSpPr>
          <p:nvPr/>
        </p:nvSpPr>
        <p:spPr bwMode="auto">
          <a:xfrm flipH="1">
            <a:off x="5316538" y="4448175"/>
            <a:ext cx="12954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8212138" y="2009775"/>
          <a:ext cx="282575" cy="457200"/>
        </p:xfrm>
        <a:graphic>
          <a:graphicData uri="http://schemas.openxmlformats.org/presentationml/2006/ole">
            <p:oleObj spid="_x0000_s4098" name="Clip" r:id="rId4" imgW="352102" imgH="571277" progId="">
              <p:embed/>
            </p:oleObj>
          </a:graphicData>
        </a:graphic>
      </p:graphicFrame>
      <p:sp>
        <p:nvSpPr>
          <p:cNvPr id="4114" name="Rectangle 25"/>
          <p:cNvSpPr>
            <a:spLocks noChangeArrowheads="1"/>
          </p:cNvSpPr>
          <p:nvPr/>
        </p:nvSpPr>
        <p:spPr bwMode="auto">
          <a:xfrm>
            <a:off x="0" y="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800">
                <a:solidFill>
                  <a:srgbClr val="DC0000"/>
                </a:solidFill>
              </a:rPr>
              <a:t>Proč ME v hodnocení ekologických rizik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Interakce toxické látky a živého organismu</a:t>
            </a:r>
            <a:endParaRPr lang="cs-CZ" dirty="0"/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719" t="13542" r="14063" b="12500"/>
          <a:stretch>
            <a:fillRect/>
          </a:stretch>
        </p:blipFill>
        <p:spPr bwMode="auto">
          <a:xfrm>
            <a:off x="1500188" y="1052513"/>
            <a:ext cx="7535862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PVK mustr pro přednášky jaro 2011">
  <a:themeElements>
    <a:clrScheme name="recetox">
      <a:dk1>
        <a:srgbClr val="58585A"/>
      </a:dk1>
      <a:lt1>
        <a:srgbClr val="FFFFFF"/>
      </a:lt1>
      <a:dk2>
        <a:srgbClr val="1F82C0"/>
      </a:dk2>
      <a:lt2>
        <a:srgbClr val="EEECE1"/>
      </a:lt2>
      <a:accent1>
        <a:srgbClr val="244061"/>
      </a:accent1>
      <a:accent2>
        <a:srgbClr val="953734"/>
      </a:accent2>
      <a:accent3>
        <a:srgbClr val="CBD300"/>
      </a:accent3>
      <a:accent4>
        <a:srgbClr val="BCC6E2"/>
      </a:accent4>
      <a:accent5>
        <a:srgbClr val="EA683E"/>
      </a:accent5>
      <a:accent6>
        <a:srgbClr val="FAC08F"/>
      </a:accent6>
      <a:hlink>
        <a:srgbClr val="CBD300"/>
      </a:hlink>
      <a:folHlink>
        <a:srgbClr val="EA683E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2631</TotalTime>
  <Words>4943</Words>
  <Application>Microsoft Office PowerPoint</Application>
  <PresentationFormat>Předvádění na obrazovce (4:3)</PresentationFormat>
  <Paragraphs>755</Paragraphs>
  <Slides>82</Slides>
  <Notes>30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82</vt:i4>
      </vt:variant>
    </vt:vector>
  </HeadingPairs>
  <TitlesOfParts>
    <vt:vector size="85" baseType="lpstr">
      <vt:lpstr>OPVK mustr pro přednášky jaro 2011</vt:lpstr>
      <vt:lpstr>Document</vt:lpstr>
      <vt:lpstr>Clip</vt:lpstr>
      <vt:lpstr>Bi6420 Ekotoxikologie mikroorganismů https://is.muni.cz/el/1431/jaro2014/Bi6420/index.qwarp </vt:lpstr>
      <vt:lpstr>Bi6420: Ekotoxikologie mikroorganismů Část 1: Úvod</vt:lpstr>
      <vt:lpstr>O čem je ekotoxikologie</vt:lpstr>
      <vt:lpstr>O čem je ekotoxikologie?</vt:lpstr>
      <vt:lpstr>Ekotoxikologie vs Ekologie ?</vt:lpstr>
      <vt:lpstr>Co jsou to toxikanty?</vt:lpstr>
      <vt:lpstr>Jaké biologické systémy ekotoxikologie zkoumá?</vt:lpstr>
      <vt:lpstr>Koncepce ekotoxikologie – „ekotoxikologický děj“</vt:lpstr>
      <vt:lpstr>Interakce toxické látky a živého organismu</vt:lpstr>
      <vt:lpstr>Interakce toxické látky a živého organismu</vt:lpstr>
      <vt:lpstr>Přístupy ekotoxikologie</vt:lpstr>
      <vt:lpstr>Přístupy ekotoxikologie</vt:lpstr>
      <vt:lpstr>Mikroorganismy (připomenutí)</vt:lpstr>
      <vt:lpstr>Kolik je v prostředí mikroorganismů?</vt:lpstr>
      <vt:lpstr>Kolik je v prostředí mikroorganismů?</vt:lpstr>
      <vt:lpstr>Kolik je v prostředí mikroorganismů?</vt:lpstr>
      <vt:lpstr>Kolik je v prostředí mikroorganismů?</vt:lpstr>
      <vt:lpstr>Kolik je v prostředí mikroorganismů?</vt:lpstr>
      <vt:lpstr>Co jsou mikroorganismy?</vt:lpstr>
      <vt:lpstr>Mikroorganismům patří naše historie </vt:lpstr>
      <vt:lpstr>Evoluce mikroorganismů</vt:lpstr>
      <vt:lpstr>Fyziologická evoluce</vt:lpstr>
      <vt:lpstr>Výhody mikroorganismů v evoluci</vt:lpstr>
      <vt:lpstr>Evoluce Eukaryot</vt:lpstr>
      <vt:lpstr>Endosymbiotická teorie</vt:lpstr>
      <vt:lpstr>Co jsou mikroorganismy?</vt:lpstr>
      <vt:lpstr>Co jsou mikroorganismy?</vt:lpstr>
      <vt:lpstr>Moderní rozdělení – 3 skupiny (domény)</vt:lpstr>
      <vt:lpstr>Bakterie</vt:lpstr>
      <vt:lpstr>Aktinomycety</vt:lpstr>
      <vt:lpstr>Bakterie</vt:lpstr>
      <vt:lpstr>Sinice</vt:lpstr>
      <vt:lpstr>Prvoci</vt:lpstr>
      <vt:lpstr>Řasy</vt:lpstr>
      <vt:lpstr>Prvoci, řasy</vt:lpstr>
      <vt:lpstr>Houby</vt:lpstr>
      <vt:lpstr>Houby</vt:lpstr>
      <vt:lpstr>Stručné přestavení půdních mikroorganismů</vt:lpstr>
      <vt:lpstr>Prokaryota (a) vs Eukaryota (b)</vt:lpstr>
      <vt:lpstr>Srovnání prokaryota vs. eukaryota</vt:lpstr>
      <vt:lpstr>Srovnání prokaryota vs. eukaryota</vt:lpstr>
      <vt:lpstr>Metabolismus mikrobiálních buněk obecně</vt:lpstr>
      <vt:lpstr>Autotrofie</vt:lpstr>
      <vt:lpstr>Heterotrofie</vt:lpstr>
      <vt:lpstr>Souhrn variant metabolismu</vt:lpstr>
      <vt:lpstr>Souhrn metabolismu</vt:lpstr>
      <vt:lpstr>Faktor prostředí pro metabolismus MO</vt:lpstr>
      <vt:lpstr>Připomenutí základní biochemie – ZOPAKOVAT!</vt:lpstr>
      <vt:lpstr>Mikroorganismy v ŽP</vt:lpstr>
      <vt:lpstr>Mikroorganismy jsou součást prostředí</vt:lpstr>
      <vt:lpstr>Vývoj mikrobiologie vs environmentální mikrobiologie</vt:lpstr>
      <vt:lpstr>Význam bakterií</vt:lpstr>
      <vt:lpstr>Ekologie MO a environmentální mikrobiologie</vt:lpstr>
      <vt:lpstr>Ekologická klasifikace mikroorganismů</vt:lpstr>
      <vt:lpstr>Environmentální mikrobiologie a její aplikace</vt:lpstr>
      <vt:lpstr>Ekotoxikologie MO jako obor </vt:lpstr>
      <vt:lpstr>Ekotoxikologie MO jako obor</vt:lpstr>
      <vt:lpstr>Úvod</vt:lpstr>
      <vt:lpstr>Ekotoxikologie MO - současný stav a koncepční otázky</vt:lpstr>
      <vt:lpstr>Proč mikroorganismy v ekotoxikologii ?</vt:lpstr>
      <vt:lpstr>Proč mikroorganismy v ekotoxikologii</vt:lpstr>
      <vt:lpstr>Proč mikroorganismy v ekotoxikologii?</vt:lpstr>
      <vt:lpstr>Proč mikroorganismy v ekotoxikologii?</vt:lpstr>
      <vt:lpstr>Specifika ekotoxikologie mikroorganismů</vt:lpstr>
      <vt:lpstr>Koncepční přístupy – škála úrovní biologické integrace</vt:lpstr>
      <vt:lpstr>Přístupy mikrobiální ekotoxikologie</vt:lpstr>
      <vt:lpstr>Přístupy ekotoxikologie MO</vt:lpstr>
      <vt:lpstr>Terénní studie - mikroorganismy jako bioindikátory</vt:lpstr>
      <vt:lpstr>Testy (eko)toxicity s MO</vt:lpstr>
      <vt:lpstr>Přístupy k ME výzkumu vs hodnocení ER</vt:lpstr>
      <vt:lpstr>Terénní studie vs. laboratorní testy</vt:lpstr>
      <vt:lpstr>Ekotox. MO umožňuje kombinace přístupů</vt:lpstr>
      <vt:lpstr>OECD</vt:lpstr>
      <vt:lpstr>Standardy biotestů - ISO</vt:lpstr>
      <vt:lpstr>Standardy biotestů - ISO</vt:lpstr>
      <vt:lpstr>Standardy biotestů - ISO</vt:lpstr>
      <vt:lpstr>Standardy biotestů - ČSN</vt:lpstr>
      <vt:lpstr>Standardy US EPA</vt:lpstr>
      <vt:lpstr>Effects of Road Deicing Salts on Soil Microorganisms</vt:lpstr>
      <vt:lpstr>Snímek 80</vt:lpstr>
      <vt:lpstr>Proč ME v hodnocení ekologických rizik ?</vt:lpstr>
      <vt:lpstr>Snímek 82</vt:lpstr>
    </vt:vector>
  </TitlesOfParts>
  <Company>RECETOX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Jakub Hofman</dc:creator>
  <cp:lastModifiedBy>hofman</cp:lastModifiedBy>
  <cp:revision>210</cp:revision>
  <dcterms:created xsi:type="dcterms:W3CDTF">2002-04-23T08:18:19Z</dcterms:created>
  <dcterms:modified xsi:type="dcterms:W3CDTF">2014-04-28T14:52:33Z</dcterms:modified>
</cp:coreProperties>
</file>