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489" r:id="rId2"/>
    <p:sldId id="487" r:id="rId3"/>
    <p:sldId id="482" r:id="rId4"/>
    <p:sldId id="483" r:id="rId5"/>
    <p:sldId id="484" r:id="rId6"/>
    <p:sldId id="488" r:id="rId7"/>
    <p:sldId id="485" r:id="rId8"/>
  </p:sldIdLst>
  <p:sldSz cx="9144000" cy="6858000" type="screen4x3"/>
  <p:notesSz cx="6807200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B2B2B2"/>
    <a:srgbClr val="CC99FF"/>
    <a:srgbClr val="DC00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180" y="-96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9" tIns="45999" rIns="91999" bIns="45999" numCol="1" anchor="t" anchorCtr="0" compatLnSpc="1">
            <a:prstTxWarp prst="textNoShape">
              <a:avLst/>
            </a:prstTxWarp>
          </a:bodyPr>
          <a:lstStyle>
            <a:lvl1pPr defTabSz="92021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9" tIns="45999" rIns="91999" bIns="45999" numCol="1" anchor="t" anchorCtr="0" compatLnSpc="1">
            <a:prstTxWarp prst="textNoShape">
              <a:avLst/>
            </a:prstTxWarp>
          </a:bodyPr>
          <a:lstStyle>
            <a:lvl1pPr algn="r" defTabSz="92021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9" tIns="45999" rIns="91999" bIns="45999" numCol="1" anchor="b" anchorCtr="0" compatLnSpc="1">
            <a:prstTxWarp prst="textNoShape">
              <a:avLst/>
            </a:prstTxWarp>
          </a:bodyPr>
          <a:lstStyle>
            <a:lvl1pPr defTabSz="92021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9" tIns="45999" rIns="91999" bIns="45999" numCol="1" anchor="b" anchorCtr="0" compatLnSpc="1">
            <a:prstTxWarp prst="textNoShape">
              <a:avLst/>
            </a:prstTxWarp>
          </a:bodyPr>
          <a:lstStyle>
            <a:lvl1pPr algn="r" defTabSz="920210">
              <a:defRPr sz="1200" b="0"/>
            </a:lvl1pPr>
          </a:lstStyle>
          <a:p>
            <a:pPr>
              <a:defRPr/>
            </a:pPr>
            <a:fld id="{E73329D9-F153-46DB-81FF-1E524D07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08" rIns="92820" bIns="46408" numCol="1" anchor="t" anchorCtr="0" compatLnSpc="1">
            <a:prstTxWarp prst="textNoShape">
              <a:avLst/>
            </a:prstTxWarp>
          </a:bodyPr>
          <a:lstStyle>
            <a:lvl1pPr defTabSz="926345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08" rIns="92820" bIns="46408" numCol="1" anchor="t" anchorCtr="0" compatLnSpc="1">
            <a:prstTxWarp prst="textNoShape">
              <a:avLst/>
            </a:prstTxWarp>
          </a:bodyPr>
          <a:lstStyle>
            <a:lvl1pPr algn="r" defTabSz="926345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2813"/>
            <a:ext cx="54419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08" rIns="92820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08" rIns="92820" bIns="46408" numCol="1" anchor="b" anchorCtr="0" compatLnSpc="1">
            <a:prstTxWarp prst="textNoShape">
              <a:avLst/>
            </a:prstTxWarp>
          </a:bodyPr>
          <a:lstStyle>
            <a:lvl1pPr defTabSz="926345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0" tIns="46408" rIns="92820" bIns="46408" numCol="1" anchor="b" anchorCtr="0" compatLnSpc="1">
            <a:prstTxWarp prst="textNoShape">
              <a:avLst/>
            </a:prstTxWarp>
          </a:bodyPr>
          <a:lstStyle>
            <a:lvl1pPr algn="r" defTabSz="926345">
              <a:defRPr sz="1200" b="0"/>
            </a:lvl1pPr>
          </a:lstStyle>
          <a:p>
            <a:pPr>
              <a:defRPr/>
            </a:pPr>
            <a:fld id="{48D406DB-47CB-4C4D-AE03-C7F86940BC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BE55A6E0-1161-4B8F-A57E-A8AD961671E0}" type="slidenum">
              <a:rPr lang="cs-CZ" smtClean="0"/>
              <a:pPr defTabSz="925513"/>
              <a:t>4</a:t>
            </a:fld>
            <a:endParaRPr 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E62EDBF0-02BA-4E2D-A804-9F9F28D8A55A}" type="slidenum">
              <a:rPr lang="cs-CZ" smtClean="0"/>
              <a:pPr defTabSz="925513"/>
              <a:t>5</a:t>
            </a:fld>
            <a:endParaRPr 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513"/>
            <a:fld id="{D5BEEFE3-0998-4887-9537-8033A4F02044}" type="slidenum">
              <a:rPr lang="cs-CZ" smtClean="0"/>
              <a:pPr defTabSz="925513"/>
              <a:t>7</a:t>
            </a:fld>
            <a:endParaRPr 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1212570_284467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288" y="5732463"/>
            <a:ext cx="42894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7" descr="logo_mu_cer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6597650"/>
            <a:ext cx="9144000" cy="2603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Inovace tohoto předmětu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byla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spolufinancována Evropským sociálním fondem a státním rozpočtem České republiky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zi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 descr="1212570_284467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3" descr="1212569_2182322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9460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50825" y="1052513"/>
            <a:ext cx="86423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pic>
        <p:nvPicPr>
          <p:cNvPr id="19461" name="Obrázek 8" descr="logo_mu_cerne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5613" y="6442075"/>
            <a:ext cx="130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176213" indent="-1651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rgbClr val="818184"/>
          </a:solidFill>
          <a:latin typeface="+mn-lt"/>
          <a:ea typeface="+mn-ea"/>
          <a:cs typeface="+mn-cs"/>
        </a:defRPr>
      </a:lvl1pPr>
      <a:lvl2pPr marL="538163" indent="-28575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kern="1200">
          <a:solidFill>
            <a:srgbClr val="818184"/>
          </a:solidFill>
          <a:latin typeface="+mn-lt"/>
          <a:ea typeface="+mn-ea"/>
          <a:cs typeface="+mn-cs"/>
        </a:defRPr>
      </a:lvl2pPr>
      <a:lvl3pPr marL="806450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rgbClr val="818184"/>
          </a:solidFill>
          <a:latin typeface="+mn-lt"/>
          <a:ea typeface="+mn-ea"/>
          <a:cs typeface="+mn-cs"/>
        </a:defRPr>
      </a:lvl3pPr>
      <a:lvl4pPr marL="1068388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rgbClr val="818184"/>
          </a:solidFill>
          <a:latin typeface="+mn-lt"/>
          <a:ea typeface="+mn-ea"/>
          <a:cs typeface="+mn-cs"/>
        </a:defRPr>
      </a:lvl4pPr>
      <a:lvl5pPr marL="1339850" indent="-2286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»"/>
        <a:defRPr sz="14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fman@recetox.muni.cz" TargetMode="External"/><Relationship Id="rId2" Type="http://schemas.openxmlformats.org/officeDocument/2006/relationships/hyperlink" Target="https://is.muni.cz/el/1431/jaro2014/Bi6420/index.qwar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6843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Bi6420</a:t>
            </a:r>
            <a:br>
              <a:rPr lang="cs-CZ" dirty="0"/>
            </a:br>
            <a:r>
              <a:rPr lang="cs-CZ" dirty="0"/>
              <a:t>Ekotoxikologie </a:t>
            </a:r>
            <a:r>
              <a:rPr lang="cs-CZ" dirty="0" smtClean="0"/>
              <a:t>mikroorganismů</a:t>
            </a:r>
            <a:br>
              <a:rPr lang="cs-CZ" dirty="0" smtClean="0"/>
            </a:br>
            <a:r>
              <a:rPr lang="cs-CZ" sz="2000" dirty="0" smtClean="0">
                <a:hlinkClick r:id="rId2"/>
              </a:rPr>
              <a:t>https://is.muni.cz/el/1431/jaro2014/Bi6420/index.qwarp</a:t>
            </a:r>
            <a:r>
              <a:rPr lang="cs-CZ" sz="2000" dirty="0" smtClean="0"/>
              <a:t> </a:t>
            </a:r>
            <a:endParaRPr 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74825"/>
          </a:xfrm>
        </p:spPr>
        <p:txBody>
          <a:bodyPr/>
          <a:lstStyle/>
          <a:p>
            <a:pPr eaLnBrk="1" hangingPunct="1"/>
            <a:r>
              <a:rPr lang="cs-CZ" dirty="0" smtClean="0"/>
              <a:t>Doc. RNDr. Jakub Hofman, Ph.D.</a:t>
            </a:r>
          </a:p>
          <a:p>
            <a:pPr eaLnBrk="1" hangingPunct="1"/>
            <a:r>
              <a:rPr lang="cs-CZ" dirty="0" smtClean="0">
                <a:hlinkClick r:id="rId3"/>
              </a:rPr>
              <a:t>hofman</a:t>
            </a:r>
            <a:r>
              <a:rPr lang="en-US" dirty="0" smtClean="0">
                <a:hlinkClick r:id="rId3"/>
              </a:rPr>
              <a:t>@</a:t>
            </a:r>
            <a:r>
              <a:rPr lang="cs-CZ" dirty="0" err="1" smtClean="0">
                <a:hlinkClick r:id="rId3"/>
              </a:rPr>
              <a:t>recetox.muni.cz</a:t>
            </a:r>
            <a:endParaRPr lang="cs-CZ" dirty="0" smtClean="0"/>
          </a:p>
          <a:p>
            <a:pPr eaLnBrk="1" hangingPunct="1"/>
            <a:r>
              <a:rPr lang="cs-CZ" dirty="0" smtClean="0"/>
              <a:t>jaro 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Bi6420: Ekotoxikologie mikroorganismů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Část 3: Odběry MO</a:t>
            </a:r>
            <a:endParaRPr lang="cs-CZ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Odběry jako první krok ekotoxikologie MO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díky vlastnostem MO nemožné sledování přímo v terénu (</a:t>
            </a:r>
            <a:r>
              <a:rPr lang="cs-CZ" sz="2400" i="1" dirty="0" smtClean="0"/>
              <a:t>in situ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potřeba reprezentativní vzorek</a:t>
            </a:r>
          </a:p>
          <a:p>
            <a:r>
              <a:rPr lang="cs-CZ" sz="2400" dirty="0" smtClean="0"/>
              <a:t>živý systém (omezit vlivy na MO - sušení vzorků, zmrazení, v ledničce ...)</a:t>
            </a:r>
          </a:p>
          <a:p>
            <a:r>
              <a:rPr lang="cs-CZ" sz="2400" dirty="0" smtClean="0"/>
              <a:t>laboratorní vzorek je něco jiného než „reálný svět“</a:t>
            </a:r>
          </a:p>
          <a:p>
            <a:r>
              <a:rPr lang="cs-CZ" sz="2400" dirty="0" smtClean="0"/>
              <a:t>nutná určitá standardizace hlavních podmínek</a:t>
            </a:r>
          </a:p>
          <a:p>
            <a:r>
              <a:rPr lang="cs-CZ" sz="2400" dirty="0" smtClean="0"/>
              <a:t>kvantifikace MO silně ovlivněna odběrem</a:t>
            </a:r>
          </a:p>
          <a:p>
            <a:r>
              <a:rPr lang="cs-CZ" sz="2400" dirty="0" smtClean="0"/>
              <a:t>aktivita a diverzita silně ovlivněny manipulací se vzorky a skladováním</a:t>
            </a:r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396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0">
              <a:latin typeface="Times New Roman" pitchFamily="18" charset="0"/>
            </a:endParaRPr>
          </a:p>
        </p:txBody>
      </p:sp>
      <p:pic>
        <p:nvPicPr>
          <p:cNvPr id="5124" name="Picture 5" descr="49"/>
          <p:cNvPicPr>
            <a:picLocks noChangeAspect="1" noChangeArrowheads="1"/>
          </p:cNvPicPr>
          <p:nvPr/>
        </p:nvPicPr>
        <p:blipFill>
          <a:blip r:embed="rId3" cstate="print"/>
          <a:srcRect l="1952" t="54977" r="23286" b="30536"/>
          <a:stretch>
            <a:fillRect/>
          </a:stretch>
        </p:blipFill>
        <p:spPr bwMode="auto">
          <a:xfrm>
            <a:off x="0" y="4733925"/>
            <a:ext cx="91440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987675" y="5300663"/>
            <a:ext cx="1081088" cy="144145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6516688" y="5301208"/>
            <a:ext cx="2447925" cy="144016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Techniky odběrů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Hlavním cílem je:</a:t>
            </a:r>
          </a:p>
          <a:p>
            <a:pPr marL="468313" indent="-457200">
              <a:buFont typeface="+mj-lt"/>
              <a:buAutoNum type="arabicPeriod"/>
            </a:pPr>
            <a:r>
              <a:rPr lang="cs-CZ" dirty="0" smtClean="0"/>
              <a:t>získat reprezentativní vzorek</a:t>
            </a:r>
          </a:p>
          <a:p>
            <a:pPr marL="468313" indent="-457200">
              <a:buFont typeface="+mj-lt"/>
              <a:buAutoNum type="arabicPeriod"/>
            </a:pPr>
            <a:r>
              <a:rPr lang="cs-CZ" dirty="0" smtClean="0"/>
              <a:t>minimálně či standardně (víme jak, o kolik) odběrem, manipulací a skladováním změnit sledované parametry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Existuje mnoho metod a teorie kolem vzorkování</a:t>
            </a:r>
          </a:p>
          <a:p>
            <a:r>
              <a:rPr lang="cs-CZ" sz="1800" dirty="0" smtClean="0"/>
              <a:t>pro vodu: ISO 5667 řada, např. ČSN EN ISO 5667-16 Jakost vod - Odběr vzorků - Část 16: Pokyny pro biologické zkoušení vzorků</a:t>
            </a:r>
          </a:p>
          <a:p>
            <a:r>
              <a:rPr lang="cs-CZ" sz="1800" dirty="0" smtClean="0"/>
              <a:t>pro půdu: ISO 10381-6:1993 Soil quality - </a:t>
            </a:r>
            <a:r>
              <a:rPr lang="cs-CZ" sz="1800" dirty="0" err="1" smtClean="0"/>
              <a:t>Sampling</a:t>
            </a:r>
            <a:r>
              <a:rPr lang="cs-CZ" sz="1800" dirty="0" smtClean="0"/>
              <a:t> - Part 6: Guidance on the </a:t>
            </a:r>
            <a:r>
              <a:rPr lang="cs-CZ" sz="1800" dirty="0" err="1" smtClean="0"/>
              <a:t>collection</a:t>
            </a:r>
            <a:r>
              <a:rPr lang="cs-CZ" sz="1800" dirty="0" smtClean="0"/>
              <a:t>, </a:t>
            </a:r>
            <a:r>
              <a:rPr lang="cs-CZ" sz="1800" dirty="0" err="1" smtClean="0"/>
              <a:t>handling</a:t>
            </a:r>
            <a:r>
              <a:rPr lang="cs-CZ" sz="1800" dirty="0" smtClean="0"/>
              <a:t> and </a:t>
            </a:r>
            <a:r>
              <a:rPr lang="cs-CZ" sz="1800" dirty="0" err="1" smtClean="0"/>
              <a:t>storage</a:t>
            </a:r>
            <a:r>
              <a:rPr lang="cs-CZ" sz="1800" dirty="0" smtClean="0"/>
              <a:t> of soil for the assessment of aerobic </a:t>
            </a:r>
            <a:r>
              <a:rPr lang="cs-CZ" sz="1800" dirty="0" err="1" smtClean="0"/>
              <a:t>microbial</a:t>
            </a:r>
            <a:r>
              <a:rPr lang="cs-CZ" sz="1800" dirty="0" smtClean="0"/>
              <a:t> </a:t>
            </a:r>
            <a:r>
              <a:rPr lang="cs-CZ" sz="1800" dirty="0" err="1" smtClean="0"/>
              <a:t>processes</a:t>
            </a:r>
            <a:r>
              <a:rPr lang="cs-CZ" sz="1800" dirty="0" smtClean="0"/>
              <a:t> in the </a:t>
            </a:r>
            <a:r>
              <a:rPr lang="cs-CZ" sz="1800" dirty="0" err="1" smtClean="0"/>
              <a:t>laboratory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396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0">
              <a:latin typeface="Times New Roman" pitchFamily="18" charset="0"/>
            </a:endParaRPr>
          </a:p>
        </p:txBody>
      </p:sp>
      <p:pic>
        <p:nvPicPr>
          <p:cNvPr id="6148" name="Picture 5" descr="50"/>
          <p:cNvPicPr>
            <a:picLocks noChangeAspect="1" noChangeArrowheads="1"/>
          </p:cNvPicPr>
          <p:nvPr/>
        </p:nvPicPr>
        <p:blipFill>
          <a:blip r:embed="rId3" cstate="print"/>
          <a:srcRect l="14787" t="65610" r="43504" b="14023"/>
          <a:stretch>
            <a:fillRect/>
          </a:stretch>
        </p:blipFill>
        <p:spPr bwMode="auto">
          <a:xfrm>
            <a:off x="0" y="2996952"/>
            <a:ext cx="2843808" cy="1895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Půda - techniky odběrů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většinou vysoké obsahy MO </a:t>
            </a:r>
            <a:r>
              <a:rPr lang="cs-CZ" dirty="0" smtClean="0">
                <a:sym typeface="Wingdings" pitchFamily="2" charset="2"/>
              </a:rPr>
              <a:t> </a:t>
            </a:r>
            <a:r>
              <a:rPr lang="cs-CZ" dirty="0" smtClean="0"/>
              <a:t>nejsou nutné aseptické techniky</a:t>
            </a:r>
          </a:p>
          <a:p>
            <a:r>
              <a:rPr lang="cs-CZ" dirty="0" smtClean="0"/>
              <a:t>rýče a lopatky, půdní vrtáky - směsný vzorek</a:t>
            </a:r>
          </a:p>
          <a:p>
            <a:r>
              <a:rPr lang="cs-CZ" dirty="0" smtClean="0"/>
              <a:t>vzorkovací tyče, </a:t>
            </a:r>
            <a:r>
              <a:rPr lang="cs-CZ" dirty="0" err="1" smtClean="0"/>
              <a:t>sondýrky</a:t>
            </a:r>
            <a:r>
              <a:rPr lang="cs-CZ" dirty="0" smtClean="0"/>
              <a:t> - možnost odběru z různých hloubek</a:t>
            </a:r>
          </a:p>
          <a:p>
            <a:r>
              <a:rPr lang="cs-CZ" dirty="0" smtClean="0"/>
              <a:t>zvláštní techniky - zakopaná sklíčka, </a:t>
            </a:r>
            <a:r>
              <a:rPr lang="cs-CZ" dirty="0" err="1" smtClean="0"/>
              <a:t>pedoskop</a:t>
            </a:r>
            <a:r>
              <a:rPr lang="cs-CZ" dirty="0" smtClean="0"/>
              <a:t> …</a:t>
            </a:r>
          </a:p>
          <a:p>
            <a:r>
              <a:rPr lang="cs-CZ" dirty="0" smtClean="0"/>
              <a:t>u půd s nízkým oživením atraktant či návnada (</a:t>
            </a:r>
            <a:r>
              <a:rPr lang="cs-CZ" dirty="0" err="1" smtClean="0"/>
              <a:t>zakoncentrování</a:t>
            </a:r>
            <a:r>
              <a:rPr lang="cs-CZ" dirty="0" smtClean="0"/>
              <a:t>)</a:t>
            </a:r>
          </a:p>
        </p:txBody>
      </p:sp>
      <p:pic>
        <p:nvPicPr>
          <p:cNvPr id="6152" name="Picture 8" descr="http://ucebnice.remediace.cz/images/obr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923291"/>
            <a:ext cx="5436097" cy="1933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54" name="Picture 10" descr="http://www.ekotechnika.cz/uploaded/gallery/products/gallery/big/E_04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50095"/>
            <a:ext cx="3706317" cy="3706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Sedimenty - techniky odběrů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bagrem, drapákem či vzorkovacími tyčemi a trubicemi</a:t>
            </a:r>
            <a:endParaRPr lang="cs-CZ" dirty="0"/>
          </a:p>
        </p:txBody>
      </p:sp>
      <p:pic>
        <p:nvPicPr>
          <p:cNvPr id="27650" name="Picture 2" descr="http://www.ekotechnika.cz/uploaded/gallery/products/gallery/big/E_20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4692301" cy="47007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652" name="Picture 4" descr="http://www.ekotechnika.cz/uploaded/gallery/products/gallery/big/E_04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240360" cy="32520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3960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0">
              <a:latin typeface="Times New Roman" pitchFamily="18" charset="0"/>
            </a:endParaRPr>
          </a:p>
        </p:txBody>
      </p:sp>
      <p:pic>
        <p:nvPicPr>
          <p:cNvPr id="7172" name="Picture 5" descr="48"/>
          <p:cNvPicPr>
            <a:picLocks noChangeAspect="1" noChangeArrowheads="1"/>
          </p:cNvPicPr>
          <p:nvPr/>
        </p:nvPicPr>
        <p:blipFill>
          <a:blip r:embed="rId3" cstate="print"/>
          <a:srcRect l="21733" t="5809" r="40723" b="63805"/>
          <a:stretch>
            <a:fillRect/>
          </a:stretch>
        </p:blipFill>
        <p:spPr bwMode="auto">
          <a:xfrm>
            <a:off x="2987824" y="2403476"/>
            <a:ext cx="4033837" cy="4452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3" name="Picture 6" descr="36"/>
          <p:cNvPicPr>
            <a:picLocks noChangeAspect="1" noChangeArrowheads="1"/>
          </p:cNvPicPr>
          <p:nvPr/>
        </p:nvPicPr>
        <p:blipFill>
          <a:blip r:embed="rId4" cstate="print"/>
          <a:srcRect l="37381" t="5775" r="23286" b="49362"/>
          <a:stretch>
            <a:fillRect/>
          </a:stretch>
        </p:blipFill>
        <p:spPr bwMode="auto">
          <a:xfrm>
            <a:off x="0" y="2392363"/>
            <a:ext cx="2879725" cy="4464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Voda - techniky odběrů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malé hustoty MO - možná kontaminace jinými MO - speciální techniky, aseptické postupy</a:t>
            </a:r>
          </a:p>
          <a:p>
            <a:endParaRPr lang="cs-CZ" dirty="0"/>
          </a:p>
        </p:txBody>
      </p:sp>
      <p:pic>
        <p:nvPicPr>
          <p:cNvPr id="7175" name="Picture 8" descr="http://t2.gstatic.com/images?q=tbn:ANd9GcTUALqsPpb6NHMdzM3a9LwpjTYTCMBT8_kVuaRIRaQ9D-QvDYx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1505" y="2386847"/>
            <a:ext cx="1897570" cy="44695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VK mustr pro přednášky jaro 2011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EMb</Template>
  <TotalTime>1737</TotalTime>
  <Words>264</Words>
  <Application>Microsoft Office PowerPoint</Application>
  <PresentationFormat>Předvádění na obrazovce (4:3)</PresentationFormat>
  <Paragraphs>34</Paragraphs>
  <Slides>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OPVK mustr pro přednášky jaro 2011</vt:lpstr>
      <vt:lpstr>Bi6420 Ekotoxikologie mikroorganismů https://is.muni.cz/el/1431/jaro2014/Bi6420/index.qwarp </vt:lpstr>
      <vt:lpstr>Bi6420: Ekotoxikologie mikroorganismů Část 3: Odběry MO</vt:lpstr>
      <vt:lpstr>Odběry jako první krok ekotoxikologie MO</vt:lpstr>
      <vt:lpstr>Techniky odběrů</vt:lpstr>
      <vt:lpstr>Půda - techniky odběrů</vt:lpstr>
      <vt:lpstr>Sedimenty - techniky odběrů</vt:lpstr>
      <vt:lpstr>Voda - techniky odběrů</vt:lpstr>
    </vt:vector>
  </TitlesOfParts>
  <Company>RECETOX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Hofman</dc:creator>
  <cp:lastModifiedBy>hofman</cp:lastModifiedBy>
  <cp:revision>101</cp:revision>
  <dcterms:created xsi:type="dcterms:W3CDTF">2002-04-23T08:18:19Z</dcterms:created>
  <dcterms:modified xsi:type="dcterms:W3CDTF">2014-04-28T14:54:47Z</dcterms:modified>
</cp:coreProperties>
</file>