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88"/>
  </p:notesMasterIdLst>
  <p:handoutMasterIdLst>
    <p:handoutMasterId r:id="rId89"/>
  </p:handoutMasterIdLst>
  <p:sldIdLst>
    <p:sldId id="434" r:id="rId2"/>
    <p:sldId id="435" r:id="rId3"/>
    <p:sldId id="430" r:id="rId4"/>
    <p:sldId id="431" r:id="rId5"/>
    <p:sldId id="432" r:id="rId6"/>
    <p:sldId id="433" r:id="rId7"/>
    <p:sldId id="427" r:id="rId8"/>
    <p:sldId id="344" r:id="rId9"/>
    <p:sldId id="293" r:id="rId10"/>
    <p:sldId id="304" r:id="rId11"/>
    <p:sldId id="305" r:id="rId12"/>
    <p:sldId id="418" r:id="rId13"/>
    <p:sldId id="310" r:id="rId14"/>
    <p:sldId id="301" r:id="rId15"/>
    <p:sldId id="416" r:id="rId16"/>
    <p:sldId id="307" r:id="rId17"/>
    <p:sldId id="306" r:id="rId18"/>
    <p:sldId id="366" r:id="rId19"/>
    <p:sldId id="367" r:id="rId20"/>
    <p:sldId id="426" r:id="rId21"/>
    <p:sldId id="368" r:id="rId22"/>
    <p:sldId id="308" r:id="rId23"/>
    <p:sldId id="296" r:id="rId24"/>
    <p:sldId id="417" r:id="rId25"/>
    <p:sldId id="297" r:id="rId26"/>
    <p:sldId id="436" r:id="rId27"/>
    <p:sldId id="299" r:id="rId28"/>
    <p:sldId id="377" r:id="rId29"/>
    <p:sldId id="311" r:id="rId30"/>
    <p:sldId id="428" r:id="rId31"/>
    <p:sldId id="327" r:id="rId32"/>
    <p:sldId id="313" r:id="rId33"/>
    <p:sldId id="315" r:id="rId34"/>
    <p:sldId id="312" r:id="rId35"/>
    <p:sldId id="314" r:id="rId36"/>
    <p:sldId id="316" r:id="rId37"/>
    <p:sldId id="319" r:id="rId38"/>
    <p:sldId id="318" r:id="rId39"/>
    <p:sldId id="320" r:id="rId40"/>
    <p:sldId id="321" r:id="rId41"/>
    <p:sldId id="322" r:id="rId42"/>
    <p:sldId id="323" r:id="rId43"/>
    <p:sldId id="324" r:id="rId44"/>
    <p:sldId id="326" r:id="rId45"/>
    <p:sldId id="419" r:id="rId46"/>
    <p:sldId id="420" r:id="rId47"/>
    <p:sldId id="328" r:id="rId48"/>
    <p:sldId id="330" r:id="rId49"/>
    <p:sldId id="332" r:id="rId50"/>
    <p:sldId id="333" r:id="rId51"/>
    <p:sldId id="336" r:id="rId52"/>
    <p:sldId id="378" r:id="rId53"/>
    <p:sldId id="364" r:id="rId54"/>
    <p:sldId id="352" r:id="rId55"/>
    <p:sldId id="353" r:id="rId56"/>
    <p:sldId id="421" r:id="rId57"/>
    <p:sldId id="355" r:id="rId58"/>
    <p:sldId id="358" r:id="rId59"/>
    <p:sldId id="357" r:id="rId60"/>
    <p:sldId id="356" r:id="rId61"/>
    <p:sldId id="360" r:id="rId62"/>
    <p:sldId id="361" r:id="rId63"/>
    <p:sldId id="383" r:id="rId64"/>
    <p:sldId id="379" r:id="rId65"/>
    <p:sldId id="337" r:id="rId66"/>
    <p:sldId id="338" r:id="rId67"/>
    <p:sldId id="422" r:id="rId68"/>
    <p:sldId id="423" r:id="rId69"/>
    <p:sldId id="424" r:id="rId70"/>
    <p:sldId id="425" r:id="rId71"/>
    <p:sldId id="340" r:id="rId72"/>
    <p:sldId id="339" r:id="rId73"/>
    <p:sldId id="341" r:id="rId74"/>
    <p:sldId id="447" r:id="rId75"/>
    <p:sldId id="362" r:id="rId76"/>
    <p:sldId id="363" r:id="rId77"/>
    <p:sldId id="438" r:id="rId78"/>
    <p:sldId id="437" r:id="rId79"/>
    <p:sldId id="439" r:id="rId80"/>
    <p:sldId id="441" r:id="rId81"/>
    <p:sldId id="442" r:id="rId82"/>
    <p:sldId id="443" r:id="rId83"/>
    <p:sldId id="444" r:id="rId84"/>
    <p:sldId id="445" r:id="rId85"/>
    <p:sldId id="440" r:id="rId86"/>
    <p:sldId id="446" r:id="rId87"/>
  </p:sldIdLst>
  <p:sldSz cx="9144000" cy="6858000" type="screen4x3"/>
  <p:notesSz cx="6807200" cy="99393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777777"/>
    <a:srgbClr val="B2B2B2"/>
    <a:srgbClr val="FFFF00"/>
    <a:srgbClr val="D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 showGuides="1">
      <p:cViewPr varScale="1">
        <p:scale>
          <a:sx n="99" d="100"/>
          <a:sy n="99" d="100"/>
        </p:scale>
        <p:origin x="-1260" y="-90"/>
      </p:cViewPr>
      <p:guideLst>
        <p:guide orient="horz" pos="4319"/>
        <p:guide pos="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1" rIns="92002" bIns="46001" numCol="1" anchor="t" anchorCtr="0" compatLnSpc="1">
            <a:prstTxWarp prst="textNoShape">
              <a:avLst/>
            </a:prstTxWarp>
          </a:bodyPr>
          <a:lstStyle>
            <a:lvl1pPr defTabSz="920170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1" rIns="92002" bIns="46001" numCol="1" anchor="t" anchorCtr="0" compatLnSpc="1">
            <a:prstTxWarp prst="textNoShape">
              <a:avLst/>
            </a:prstTxWarp>
          </a:bodyPr>
          <a:lstStyle>
            <a:lvl1pPr algn="r" defTabSz="920170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3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1" rIns="92002" bIns="46001" numCol="1" anchor="b" anchorCtr="0" compatLnSpc="1">
            <a:prstTxWarp prst="textNoShape">
              <a:avLst/>
            </a:prstTxWarp>
          </a:bodyPr>
          <a:lstStyle>
            <a:lvl1pPr defTabSz="920170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3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02" tIns="46001" rIns="92002" bIns="46001" numCol="1" anchor="b" anchorCtr="0" compatLnSpc="1">
            <a:prstTxWarp prst="textNoShape">
              <a:avLst/>
            </a:prstTxWarp>
          </a:bodyPr>
          <a:lstStyle>
            <a:lvl1pPr algn="r" defTabSz="920170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34FA07C0-41C9-4339-BBD6-B433E0868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7839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7839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8875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625" y="4722813"/>
            <a:ext cx="5441950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7839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7839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25D74B1D-E43E-454E-B6B6-4301CDC945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DAA84DFA-1C0A-436B-AA01-E9DABC17722A}" type="slidenum">
              <a:rPr lang="cs-CZ" smtClean="0">
                <a:latin typeface="Arial" charset="0"/>
              </a:rPr>
              <a:pPr defTabSz="927100"/>
              <a:t>3</a:t>
            </a:fld>
            <a:endParaRPr lang="cs-CZ" smtClean="0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0B02C15D-4818-4FB1-A5A2-1CD4906AE9F7}" type="slidenum">
              <a:rPr lang="cs-CZ" smtClean="0">
                <a:latin typeface="Arial" charset="0"/>
              </a:rPr>
              <a:pPr defTabSz="927100"/>
              <a:t>14</a:t>
            </a:fld>
            <a:endParaRPr lang="cs-CZ" smtClean="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51328845-A5BE-4317-A258-E488DC700CAA}" type="slidenum">
              <a:rPr lang="cs-CZ" smtClean="0">
                <a:latin typeface="Arial" charset="0"/>
              </a:rPr>
              <a:pPr defTabSz="927100"/>
              <a:t>15</a:t>
            </a:fld>
            <a:endParaRPr lang="cs-CZ" smtClean="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4074B1E0-9B83-48BD-B904-628D5AEF2943}" type="slidenum">
              <a:rPr lang="cs-CZ" smtClean="0">
                <a:latin typeface="Arial" charset="0"/>
              </a:rPr>
              <a:pPr defTabSz="927100"/>
              <a:t>16</a:t>
            </a:fld>
            <a:endParaRPr lang="cs-CZ" smtClean="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31AAE1E-5123-48AB-B245-33C61A71F487}" type="slidenum">
              <a:rPr lang="cs-CZ" smtClean="0">
                <a:latin typeface="Arial" charset="0"/>
              </a:rPr>
              <a:pPr defTabSz="927100"/>
              <a:t>17</a:t>
            </a:fld>
            <a:endParaRPr lang="cs-CZ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2D2A8F6-9EB5-434D-8411-27B05C3EA355}" type="slidenum">
              <a:rPr lang="cs-CZ" smtClean="0">
                <a:latin typeface="Arial" charset="0"/>
              </a:rPr>
              <a:pPr defTabSz="927100"/>
              <a:t>18</a:t>
            </a:fld>
            <a:endParaRPr lang="cs-CZ" smtClean="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09298FE-1D55-4257-9D1F-D9A41AF64805}" type="slidenum">
              <a:rPr lang="cs-CZ" smtClean="0">
                <a:latin typeface="Arial" charset="0"/>
              </a:rPr>
              <a:pPr defTabSz="927100"/>
              <a:t>19</a:t>
            </a:fld>
            <a:endParaRPr lang="cs-CZ" smtClean="0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E37BD0AC-F230-4AB3-BAAE-5377D4E4700A}" type="slidenum">
              <a:rPr lang="cs-CZ" smtClean="0">
                <a:latin typeface="Arial" charset="0"/>
              </a:rPr>
              <a:pPr defTabSz="927100"/>
              <a:t>21</a:t>
            </a:fld>
            <a:endParaRPr lang="cs-CZ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6BD66542-17D6-4110-BC69-EA1C0FCB6242}" type="slidenum">
              <a:rPr lang="cs-CZ" smtClean="0">
                <a:latin typeface="Arial" charset="0"/>
              </a:rPr>
              <a:pPr defTabSz="927100"/>
              <a:t>22</a:t>
            </a:fld>
            <a:endParaRPr lang="cs-CZ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FB2136A0-4EDC-474B-9DA1-9CFD90E0D1DE}" type="slidenum">
              <a:rPr lang="cs-CZ" smtClean="0">
                <a:latin typeface="Arial" charset="0"/>
              </a:rPr>
              <a:pPr defTabSz="927100"/>
              <a:t>23</a:t>
            </a:fld>
            <a:endParaRPr lang="cs-CZ" smtClean="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672C61B6-96B5-4808-9B6D-BC2E6DE98B4A}" type="slidenum">
              <a:rPr lang="cs-CZ" smtClean="0">
                <a:latin typeface="Arial" charset="0"/>
              </a:rPr>
              <a:pPr defTabSz="927100"/>
              <a:t>24</a:t>
            </a:fld>
            <a:endParaRPr lang="cs-CZ" smtClean="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640C052E-BC98-4C05-8676-2A9DF0C42DB6}" type="slidenum">
              <a:rPr lang="cs-CZ" smtClean="0">
                <a:latin typeface="Arial" charset="0"/>
              </a:rPr>
              <a:pPr defTabSz="927100"/>
              <a:t>4</a:t>
            </a:fld>
            <a:endParaRPr lang="cs-CZ" smtClean="0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47229018-6999-477A-969F-4BFD8A374FA5}" type="slidenum">
              <a:rPr lang="cs-CZ" smtClean="0">
                <a:latin typeface="Arial" charset="0"/>
              </a:rPr>
              <a:pPr defTabSz="927100"/>
              <a:t>25</a:t>
            </a:fld>
            <a:endParaRPr lang="cs-CZ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5B0A4E70-6457-4FBF-BF6B-DBB46853595A}" type="slidenum">
              <a:rPr lang="cs-CZ" smtClean="0">
                <a:latin typeface="Arial" charset="0"/>
              </a:rPr>
              <a:pPr defTabSz="927100"/>
              <a:t>27</a:t>
            </a:fld>
            <a:endParaRPr lang="cs-CZ" smtClean="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BC1F15B1-B126-4485-998C-05D5F3B5C5AF}" type="slidenum">
              <a:rPr lang="cs-CZ" smtClean="0">
                <a:latin typeface="Arial" charset="0"/>
              </a:rPr>
              <a:pPr defTabSz="927100"/>
              <a:t>28</a:t>
            </a:fld>
            <a:endParaRPr lang="cs-CZ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38416B73-93F4-43A3-9610-EF4F4289A711}" type="slidenum">
              <a:rPr lang="cs-CZ" smtClean="0">
                <a:latin typeface="Arial" charset="0"/>
              </a:rPr>
              <a:pPr defTabSz="927100"/>
              <a:t>29</a:t>
            </a:fld>
            <a:endParaRPr lang="cs-CZ" smtClean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B01775D1-491D-4119-845D-D1B0C2C0E4EE}" type="slidenum">
              <a:rPr lang="cs-CZ" smtClean="0">
                <a:latin typeface="Arial" charset="0"/>
              </a:rPr>
              <a:pPr defTabSz="927100"/>
              <a:t>31</a:t>
            </a:fld>
            <a:endParaRPr lang="cs-CZ" smtClean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C7CB609-8DB2-4560-BB5C-BDF3C4C35289}" type="slidenum">
              <a:rPr lang="cs-CZ" smtClean="0">
                <a:latin typeface="Arial" charset="0"/>
              </a:rPr>
              <a:pPr defTabSz="927100"/>
              <a:t>32</a:t>
            </a:fld>
            <a:endParaRPr lang="cs-CZ" smtClean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A72A85E3-ACC4-4650-B251-A3CF6F191F52}" type="slidenum">
              <a:rPr lang="cs-CZ" smtClean="0">
                <a:latin typeface="Arial" charset="0"/>
              </a:rPr>
              <a:pPr defTabSz="927100"/>
              <a:t>33</a:t>
            </a:fld>
            <a:endParaRPr lang="cs-CZ" smtClean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AB678C8-BCAC-4236-BF52-849BEA91A996}" type="slidenum">
              <a:rPr lang="cs-CZ" smtClean="0">
                <a:latin typeface="Arial" charset="0"/>
              </a:rPr>
              <a:pPr defTabSz="927100"/>
              <a:t>34</a:t>
            </a:fld>
            <a:endParaRPr lang="cs-CZ" smtClean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BD7BCE6-837D-4A59-945A-A91384AC36C2}" type="slidenum">
              <a:rPr lang="cs-CZ" smtClean="0">
                <a:latin typeface="Arial" charset="0"/>
              </a:rPr>
              <a:pPr defTabSz="927100"/>
              <a:t>35</a:t>
            </a:fld>
            <a:endParaRPr lang="cs-CZ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987C9F5A-F7D5-4A57-9F9A-BB9438B09F10}" type="slidenum">
              <a:rPr lang="cs-CZ" smtClean="0">
                <a:latin typeface="Arial" charset="0"/>
              </a:rPr>
              <a:pPr defTabSz="927100"/>
              <a:t>36</a:t>
            </a:fld>
            <a:endParaRPr lang="cs-CZ" smtClean="0"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EB764F5C-6C22-435A-BF1D-E834592B9DF3}" type="slidenum">
              <a:rPr lang="cs-CZ" smtClean="0">
                <a:latin typeface="Arial" charset="0"/>
              </a:rPr>
              <a:pPr defTabSz="927100"/>
              <a:t>6</a:t>
            </a:fld>
            <a:endParaRPr lang="cs-CZ" smtClean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33C2D346-714C-4178-B39C-59C4D3E021F0}" type="slidenum">
              <a:rPr lang="cs-CZ" smtClean="0">
                <a:latin typeface="Arial" charset="0"/>
              </a:rPr>
              <a:pPr defTabSz="927100"/>
              <a:t>37</a:t>
            </a:fld>
            <a:endParaRPr lang="cs-CZ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E7B8C3F1-9714-4171-AF11-89FE813E4C23}" type="slidenum">
              <a:rPr lang="cs-CZ" smtClean="0">
                <a:latin typeface="Arial" charset="0"/>
              </a:rPr>
              <a:pPr defTabSz="927100"/>
              <a:t>38</a:t>
            </a:fld>
            <a:endParaRPr lang="cs-CZ" smtClean="0"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C3811023-827B-47CA-9DDC-3BDC97CB5655}" type="slidenum">
              <a:rPr lang="cs-CZ" smtClean="0">
                <a:latin typeface="Arial" charset="0"/>
              </a:rPr>
              <a:pPr defTabSz="927100"/>
              <a:t>39</a:t>
            </a:fld>
            <a:endParaRPr lang="cs-CZ" smtClean="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E8C10F00-4366-4861-822F-31E7A0694E90}" type="slidenum">
              <a:rPr lang="cs-CZ" smtClean="0">
                <a:latin typeface="Arial" charset="0"/>
              </a:rPr>
              <a:pPr defTabSz="927100"/>
              <a:t>40</a:t>
            </a:fld>
            <a:endParaRPr lang="cs-CZ" smtClean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08356757-B14E-4F9F-924F-5A80121DEBEA}" type="slidenum">
              <a:rPr lang="cs-CZ" smtClean="0">
                <a:latin typeface="Arial" charset="0"/>
              </a:rPr>
              <a:pPr defTabSz="927100"/>
              <a:t>41</a:t>
            </a:fld>
            <a:endParaRPr lang="cs-CZ" smtClean="0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9B7F0BE7-2597-4E33-B35E-2834E09DE444}" type="slidenum">
              <a:rPr lang="cs-CZ" smtClean="0">
                <a:latin typeface="Arial" charset="0"/>
              </a:rPr>
              <a:pPr defTabSz="927100"/>
              <a:t>42</a:t>
            </a:fld>
            <a:endParaRPr lang="cs-CZ" smtClean="0"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7CB9131-ACC8-4BC1-A33E-D214D11E2E6A}" type="slidenum">
              <a:rPr lang="cs-CZ" smtClean="0">
                <a:latin typeface="Arial" charset="0"/>
              </a:rPr>
              <a:pPr defTabSz="927100"/>
              <a:t>43</a:t>
            </a:fld>
            <a:endParaRPr lang="cs-CZ" smtClean="0"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92FF628D-95CC-481A-B840-50710CC3C98E}" type="slidenum">
              <a:rPr lang="cs-CZ" smtClean="0">
                <a:latin typeface="Arial" charset="0"/>
              </a:rPr>
              <a:pPr defTabSz="927100"/>
              <a:t>44</a:t>
            </a:fld>
            <a:endParaRPr lang="cs-CZ" smtClean="0"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191743E-2465-495F-8C85-A707CF519327}" type="slidenum">
              <a:rPr lang="cs-CZ" smtClean="0">
                <a:latin typeface="Arial" charset="0"/>
              </a:rPr>
              <a:pPr defTabSz="927100"/>
              <a:t>47</a:t>
            </a:fld>
            <a:endParaRPr lang="cs-CZ" smtClean="0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A3038187-31EF-46A4-AF39-374D615E04E0}" type="slidenum">
              <a:rPr lang="cs-CZ" smtClean="0">
                <a:latin typeface="Arial" charset="0"/>
              </a:rPr>
              <a:pPr defTabSz="927100"/>
              <a:t>48</a:t>
            </a:fld>
            <a:endParaRPr lang="cs-CZ" smtClean="0"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E4276A0E-3023-4E5E-878D-E4138879D80E}" type="slidenum">
              <a:rPr lang="cs-CZ" smtClean="0">
                <a:latin typeface="Arial" charset="0"/>
              </a:rPr>
              <a:pPr defTabSz="927100"/>
              <a:t>8</a:t>
            </a:fld>
            <a:endParaRPr lang="cs-CZ" smtClean="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A9A8CFF8-2D40-4635-A79F-75B9E7905095}" type="slidenum">
              <a:rPr lang="cs-CZ" smtClean="0">
                <a:latin typeface="Arial" charset="0"/>
              </a:rPr>
              <a:pPr defTabSz="927100"/>
              <a:t>49</a:t>
            </a:fld>
            <a:endParaRPr lang="cs-CZ" smtClean="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DB8678F-3CCC-46ED-A5BF-E718BC921BDA}" type="slidenum">
              <a:rPr lang="cs-CZ" smtClean="0">
                <a:latin typeface="Arial" charset="0"/>
              </a:rPr>
              <a:pPr defTabSz="927100"/>
              <a:t>50</a:t>
            </a:fld>
            <a:endParaRPr lang="cs-CZ" smtClean="0"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B66E9609-DD68-4EE6-9D91-FB627D2B7817}" type="slidenum">
              <a:rPr lang="cs-CZ" smtClean="0">
                <a:latin typeface="Arial" charset="0"/>
              </a:rPr>
              <a:pPr defTabSz="927100"/>
              <a:t>51</a:t>
            </a:fld>
            <a:endParaRPr lang="cs-CZ" smtClean="0"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43367A2B-0230-4EED-B37B-DA78B57C4659}" type="slidenum">
              <a:rPr lang="cs-CZ" smtClean="0">
                <a:latin typeface="Arial" charset="0"/>
              </a:rPr>
              <a:pPr defTabSz="927100"/>
              <a:t>52</a:t>
            </a:fld>
            <a:endParaRPr lang="cs-CZ" smtClean="0"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514A9833-BB61-4840-B60C-0A1E3D2F1D89}" type="slidenum">
              <a:rPr lang="cs-CZ" smtClean="0">
                <a:latin typeface="Arial" charset="0"/>
              </a:rPr>
              <a:pPr defTabSz="927100"/>
              <a:t>53</a:t>
            </a:fld>
            <a:endParaRPr lang="cs-CZ" smtClean="0"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518F70E1-B1DB-4B09-BB08-1E1FFA17089D}" type="slidenum">
              <a:rPr lang="cs-CZ" smtClean="0">
                <a:latin typeface="Arial" charset="0"/>
              </a:rPr>
              <a:pPr defTabSz="927100"/>
              <a:t>54</a:t>
            </a:fld>
            <a:endParaRPr lang="cs-CZ" smtClean="0"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DBEF229D-5B70-4528-8FC9-1D0C79F71C5C}" type="slidenum">
              <a:rPr lang="cs-CZ" smtClean="0">
                <a:latin typeface="Arial" charset="0"/>
              </a:rPr>
              <a:pPr defTabSz="927100"/>
              <a:t>55</a:t>
            </a:fld>
            <a:endParaRPr lang="cs-CZ" smtClean="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A509CED3-6D17-4B51-AC4B-16F455E172CF}" type="slidenum">
              <a:rPr lang="cs-CZ" smtClean="0">
                <a:latin typeface="Arial" charset="0"/>
              </a:rPr>
              <a:pPr defTabSz="927100"/>
              <a:t>56</a:t>
            </a:fld>
            <a:endParaRPr lang="cs-CZ" smtClean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4C8BAC1-C2E7-413F-A271-5B7E645C3317}" type="slidenum">
              <a:rPr lang="cs-CZ" smtClean="0">
                <a:latin typeface="Arial" charset="0"/>
              </a:rPr>
              <a:pPr defTabSz="927100"/>
              <a:t>57</a:t>
            </a:fld>
            <a:endParaRPr lang="cs-CZ" smtClean="0">
              <a:latin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B4DC8A07-1504-4FD6-9FBC-333C1BBF6471}" type="slidenum">
              <a:rPr lang="cs-CZ" smtClean="0">
                <a:latin typeface="Arial" charset="0"/>
              </a:rPr>
              <a:pPr defTabSz="927100"/>
              <a:t>58</a:t>
            </a:fld>
            <a:endParaRPr lang="cs-CZ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E631906C-B59B-4932-BB53-A51C274E6C07}" type="slidenum">
              <a:rPr lang="cs-CZ" smtClean="0">
                <a:latin typeface="Arial" charset="0"/>
              </a:rPr>
              <a:pPr defTabSz="927100"/>
              <a:t>9</a:t>
            </a:fld>
            <a:endParaRPr lang="cs-CZ" smtClean="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BB28074-D4F2-4296-A95D-4D69BFDC0EAC}" type="slidenum">
              <a:rPr lang="cs-CZ" smtClean="0">
                <a:latin typeface="Arial" charset="0"/>
              </a:rPr>
              <a:pPr defTabSz="927100"/>
              <a:t>59</a:t>
            </a:fld>
            <a:endParaRPr lang="cs-CZ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E2AF934D-09CE-4661-B83B-3FDAABC2DDFC}" type="slidenum">
              <a:rPr lang="cs-CZ" smtClean="0">
                <a:latin typeface="Arial" charset="0"/>
              </a:rPr>
              <a:pPr defTabSz="927100"/>
              <a:t>60</a:t>
            </a:fld>
            <a:endParaRPr lang="cs-CZ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C78EDB2D-9736-405B-BEF1-76B7E73A5BC7}" type="slidenum">
              <a:rPr lang="cs-CZ" smtClean="0">
                <a:latin typeface="Arial" charset="0"/>
              </a:rPr>
              <a:pPr defTabSz="927100"/>
              <a:t>61</a:t>
            </a:fld>
            <a:endParaRPr lang="cs-CZ" smtClean="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492BA3BF-F4C1-4749-B873-1F0A2EA7F16A}" type="slidenum">
              <a:rPr lang="cs-CZ" smtClean="0">
                <a:latin typeface="Arial" charset="0"/>
              </a:rPr>
              <a:pPr defTabSz="927100"/>
              <a:t>62</a:t>
            </a:fld>
            <a:endParaRPr lang="cs-CZ" smtClean="0"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A17AFDF2-9CB0-485E-BFC1-24AAB80AFFE6}" type="slidenum">
              <a:rPr lang="cs-CZ" smtClean="0">
                <a:latin typeface="Arial" charset="0"/>
              </a:rPr>
              <a:pPr defTabSz="927100"/>
              <a:t>63</a:t>
            </a:fld>
            <a:endParaRPr lang="cs-CZ" smtClean="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13703AF-987A-45E3-A90E-0A0EA74F1A0B}" type="slidenum">
              <a:rPr lang="cs-CZ" smtClean="0">
                <a:latin typeface="Arial" charset="0"/>
              </a:rPr>
              <a:pPr defTabSz="927100"/>
              <a:t>64</a:t>
            </a:fld>
            <a:endParaRPr lang="cs-CZ" smtClean="0"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D93FD269-E949-4B77-B22B-348F3714AF37}" type="slidenum">
              <a:rPr lang="cs-CZ" smtClean="0">
                <a:latin typeface="Arial" charset="0"/>
              </a:rPr>
              <a:pPr defTabSz="927100"/>
              <a:t>65</a:t>
            </a:fld>
            <a:endParaRPr lang="cs-CZ" smtClean="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F6DDFF4B-F77F-433E-BA76-E6C9BE3F672F}" type="slidenum">
              <a:rPr lang="cs-CZ" smtClean="0">
                <a:latin typeface="Arial" charset="0"/>
              </a:rPr>
              <a:pPr defTabSz="927100"/>
              <a:t>66</a:t>
            </a:fld>
            <a:endParaRPr lang="cs-CZ" smtClean="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AFA6C69E-F949-45AD-9DC7-C3C028755223}" type="slidenum">
              <a:rPr lang="cs-CZ" smtClean="0">
                <a:latin typeface="Arial" charset="0"/>
              </a:rPr>
              <a:pPr defTabSz="927100"/>
              <a:t>67</a:t>
            </a:fld>
            <a:endParaRPr lang="cs-CZ" smtClean="0"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ED44066-F5FA-44CA-88DA-894920ABAC8C}" type="slidenum">
              <a:rPr lang="cs-CZ" smtClean="0">
                <a:latin typeface="Arial" charset="0"/>
              </a:rPr>
              <a:pPr defTabSz="927100"/>
              <a:t>68</a:t>
            </a:fld>
            <a:endParaRPr lang="cs-CZ" smtClean="0"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A0077602-083F-410F-8FE7-8163E1E6B172}" type="slidenum">
              <a:rPr lang="cs-CZ" smtClean="0">
                <a:latin typeface="Arial" charset="0"/>
              </a:rPr>
              <a:pPr defTabSz="927100"/>
              <a:t>10</a:t>
            </a:fld>
            <a:endParaRPr lang="cs-CZ" smtClean="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9080B571-377C-4BE8-86C8-4B25096ECBE4}" type="slidenum">
              <a:rPr lang="cs-CZ" smtClean="0">
                <a:latin typeface="Arial" charset="0"/>
              </a:rPr>
              <a:pPr defTabSz="927100"/>
              <a:t>70</a:t>
            </a:fld>
            <a:endParaRPr lang="cs-CZ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EA70CD0-E39A-4CD7-8FB6-F86288CBFC04}" type="slidenum">
              <a:rPr lang="cs-CZ" smtClean="0">
                <a:latin typeface="Arial" charset="0"/>
              </a:rPr>
              <a:pPr defTabSz="927100"/>
              <a:t>71</a:t>
            </a:fld>
            <a:endParaRPr lang="cs-CZ" smtClean="0"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B8323552-BA05-41D7-92CE-AF06DD951FA6}" type="slidenum">
              <a:rPr lang="cs-CZ" smtClean="0">
                <a:latin typeface="Arial" charset="0"/>
              </a:rPr>
              <a:pPr defTabSz="927100"/>
              <a:t>72</a:t>
            </a:fld>
            <a:endParaRPr lang="cs-CZ" smtClean="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847F6F8C-C79A-4489-9B3C-24660A6DB372}" type="slidenum">
              <a:rPr lang="cs-CZ" smtClean="0">
                <a:latin typeface="Arial" charset="0"/>
              </a:rPr>
              <a:pPr defTabSz="927100"/>
              <a:t>73</a:t>
            </a:fld>
            <a:endParaRPr lang="cs-CZ" smtClean="0"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8EA319A5-375D-49FD-91E4-FCA8A1ECFB84}" type="slidenum">
              <a:rPr lang="cs-CZ" smtClean="0">
                <a:latin typeface="Arial" charset="0"/>
              </a:rPr>
              <a:pPr defTabSz="927100"/>
              <a:t>75</a:t>
            </a:fld>
            <a:endParaRPr lang="cs-CZ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D5060506-63C8-41C9-9921-2E9F87515614}" type="slidenum">
              <a:rPr lang="cs-CZ" smtClean="0">
                <a:latin typeface="Arial" charset="0"/>
              </a:rPr>
              <a:pPr defTabSz="927100"/>
              <a:t>76</a:t>
            </a:fld>
            <a:endParaRPr lang="cs-CZ" smtClean="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5C0CF210-5FC2-43DB-BC4D-617AE6129AA4}" type="slidenum">
              <a:rPr lang="cs-CZ" smtClean="0">
                <a:latin typeface="Arial" charset="0"/>
              </a:rPr>
              <a:pPr defTabSz="927100"/>
              <a:t>11</a:t>
            </a:fld>
            <a:endParaRPr lang="cs-CZ" smtClean="0"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2171317F-DA3B-4685-88DB-DFEAF21CA2E2}" type="slidenum">
              <a:rPr lang="cs-CZ" smtClean="0">
                <a:latin typeface="Arial" charset="0"/>
              </a:rPr>
              <a:pPr defTabSz="927100"/>
              <a:t>12</a:t>
            </a:fld>
            <a:endParaRPr lang="cs-CZ" smtClean="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100"/>
            <a:fld id="{7FDB8F06-EF31-415B-B9B4-B1FE086A8FE2}" type="slidenum">
              <a:rPr lang="cs-CZ" smtClean="0">
                <a:latin typeface="Arial" charset="0"/>
              </a:rPr>
              <a:pPr defTabSz="927100"/>
              <a:t>13</a:t>
            </a:fld>
            <a:endParaRPr lang="cs-CZ" smtClean="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58888" y="1412875"/>
            <a:ext cx="6769100" cy="3600450"/>
          </a:xfrm>
          <a:prstGeom prst="rect">
            <a:avLst/>
          </a:prstGeom>
          <a:noFill/>
          <a:ln w="76200">
            <a:solidFill>
              <a:srgbClr val="D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pic>
        <p:nvPicPr>
          <p:cNvPr id="5" name="Obrázek 7" descr="logo_mu_cern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27352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5229225"/>
            <a:ext cx="428942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obsah 2"/>
          <p:cNvSpPr txBox="1">
            <a:spLocks/>
          </p:cNvSpPr>
          <p:nvPr userDrawn="1"/>
        </p:nvSpPr>
        <p:spPr>
          <a:xfrm>
            <a:off x="0" y="6165850"/>
            <a:ext cx="9144000" cy="26035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Inovace tohoto předmětu je spolufinancována Evropským sociálním fondem a státním rozpočtem České republiky</a:t>
            </a:r>
          </a:p>
        </p:txBody>
      </p:sp>
      <p:sp>
        <p:nvSpPr>
          <p:cNvPr id="481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1628775"/>
            <a:ext cx="6408738" cy="197167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17032"/>
            <a:ext cx="6400800" cy="1080120"/>
          </a:xfrm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4DD0D60C-434A-428A-95C1-36C5D352B8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8175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8175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DD30B986-7B9D-4C9F-83DF-7B56399127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620713"/>
            <a:ext cx="4279900" cy="57610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11688" y="620713"/>
            <a:ext cx="4281487" cy="2803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11688" y="3576638"/>
            <a:ext cx="4281487" cy="28051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56C29A65-2494-403F-B60E-C06C97E4C2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79388" y="620713"/>
            <a:ext cx="4279900" cy="57610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1688" y="620713"/>
            <a:ext cx="4281487" cy="57610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F1C5E170-2F42-4EE4-80D3-57C5E232E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E3786816-B90C-43B9-A1E9-73957D7A40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8A1D0907-5D09-4FCD-BF8F-28395D42F5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620713"/>
            <a:ext cx="4279900" cy="5761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1688" y="620713"/>
            <a:ext cx="4281487" cy="5761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BA18FF41-8804-4DED-A581-DC86D35B92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66AFF69A-0B39-4E10-AA4C-4477CC2D40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7FCD465D-55EA-4BD1-BD61-AF63FD6C8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A966F814-575F-43B5-8EAC-5396BE1976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68F9F5E9-BFC1-448F-BB49-3651753A9F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373A5F65-FA52-4736-B902-6E63E348DA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3" descr="1212569_21823227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620713"/>
            <a:ext cx="8713787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  <p:sp>
        <p:nvSpPr>
          <p:cNvPr id="4802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24625"/>
            <a:ext cx="18097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Snímek </a:t>
            </a:r>
            <a:fld id="{6FCAD967-3C4F-4F28-A392-4AEC9A4407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80262" name="Line 6"/>
          <p:cNvSpPr>
            <a:spLocks noChangeShapeType="1"/>
          </p:cNvSpPr>
          <p:nvPr/>
        </p:nvSpPr>
        <p:spPr bwMode="auto">
          <a:xfrm>
            <a:off x="179388" y="6453188"/>
            <a:ext cx="8713787" cy="0"/>
          </a:xfrm>
          <a:prstGeom prst="line">
            <a:avLst/>
          </a:prstGeom>
          <a:noFill/>
          <a:ln w="76200">
            <a:solidFill>
              <a:srgbClr val="D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480263" name="Line 7"/>
          <p:cNvSpPr>
            <a:spLocks noChangeShapeType="1"/>
          </p:cNvSpPr>
          <p:nvPr/>
        </p:nvSpPr>
        <p:spPr bwMode="auto">
          <a:xfrm>
            <a:off x="179388" y="549275"/>
            <a:ext cx="8713787" cy="0"/>
          </a:xfrm>
          <a:prstGeom prst="line">
            <a:avLst/>
          </a:prstGeom>
          <a:noFill/>
          <a:ln w="76200">
            <a:solidFill>
              <a:srgbClr val="D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pic>
        <p:nvPicPr>
          <p:cNvPr id="5128" name="Obrázek 8" descr="logo_mu_cerne.gif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6548438"/>
            <a:ext cx="1308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DC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66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ofman@recetox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upload.wikimedia.org/wikipedia/commons/4/47/Micrasterias_radiata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upload.wikimedia.org/wikipedia/commons/a/ad/Yeast_membrane_proteins.jpg" TargetMode="External"/><Relationship Id="rId7" Type="http://schemas.openxmlformats.org/officeDocument/2006/relationships/hyperlink" Target="http://en.wikipedia.org/wiki/File:Inverted_microscope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jpeg"/><Relationship Id="rId5" Type="http://schemas.openxmlformats.org/officeDocument/2006/relationships/hyperlink" Target="http://upload.wikimedia.org/wikipedia/commons/1/1c/FluorescenceFilters_2008-09-28.svg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hyperlink" Target="http://en.wikipedia.org/wiki/File:Fluorescence_microscop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://upload.wikimedia.org/wikipedia/en/2/24/Electron_Microscop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Propidium_iodide.png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SYBR_Green_I.png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://en.wikipedia.org/wiki/File:DAPI.svg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logie.uni-hamburg.de/b-online/e03/03.htm" TargetMode="External"/><Relationship Id="rId7" Type="http://schemas.openxmlformats.org/officeDocument/2006/relationships/hyperlink" Target="http://web.natur.cuni.cz/~parazit/parpages/mikroskopickatechnika/Optical%20microscopy.pdf" TargetMode="External"/><Relationship Id="rId2" Type="http://schemas.openxmlformats.org/officeDocument/2006/relationships/hyperlink" Target="http://web.natur.cuni.cz/parasitology/parpages/mikroskopickatechnik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cro.magnet.fsu.edu/primer/" TargetMode="External"/><Relationship Id="rId5" Type="http://schemas.openxmlformats.org/officeDocument/2006/relationships/hyperlink" Target="http://www.olympusmicro.com/primer/virtual/virtual.html" TargetMode="External"/><Relationship Id="rId4" Type="http://schemas.openxmlformats.org/officeDocument/2006/relationships/hyperlink" Target="http://www.are.cz/documents/ZAKLADNI_METODY_SVETELNE_MIKROSKOPIE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2workout.com/mcuriale/mpn/index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Exsiccator_hg.jpg" TargetMode="Externa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://cs.wikipedia.org/wiki/Soubor:Chloroform_displayed.svg" TargetMode="External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Ergosterol_structure.sv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protist.i.hosei.ac.jp/PDB/Images/Chlorophyta/Scenedesmus/Scenedesmus.jpg&amp;imgrefurl=http://protist.i.hosei.ac.jp/PDB/Images/Chlorophyta/Scenedesmus/&amp;h=313&amp;w=545&amp;prev=/images%3Fq%3DScenedesmus%26svnum%3D10%26hl%3Dcs%26lr%3D%26ie%3DUTF-8%26oe%3DUTF-8" TargetMode="External"/><Relationship Id="rId13" Type="http://schemas.openxmlformats.org/officeDocument/2006/relationships/image" Target="../media/image85.jpeg"/><Relationship Id="rId18" Type="http://schemas.openxmlformats.org/officeDocument/2006/relationships/image" Target="../media/image88.jpeg"/><Relationship Id="rId3" Type="http://schemas.openxmlformats.org/officeDocument/2006/relationships/image" Target="../media/image80.jpeg"/><Relationship Id="rId7" Type="http://schemas.openxmlformats.org/officeDocument/2006/relationships/image" Target="../media/image82.jpeg"/><Relationship Id="rId12" Type="http://schemas.openxmlformats.org/officeDocument/2006/relationships/hyperlink" Target="http://images.google.com/imgres?imgurl=www.hamburg.de/Behoerden/Umweltbehoerde/Badegewaesser/bad_hh/chlorella.jpg&amp;imgrefurl=http://www.hamburg.de/Behoerden/Umweltbehoerde/Badegewaesser/bad_hh/mikri.htm&amp;h=423&amp;w=421&amp;prev=/images%3Fq%3DChlorella%26start%3D20%26svnum%3D10%26hl%3Dcs%26lr%3D%26ie%3DUTF-8%26oe%3DUTF-8%26sa%3DN" TargetMode="External"/><Relationship Id="rId17" Type="http://schemas.openxmlformats.org/officeDocument/2006/relationships/image" Target="../media/image87.jpeg"/><Relationship Id="rId2" Type="http://schemas.openxmlformats.org/officeDocument/2006/relationships/hyperlink" Target="http://images.google.com/imgres?imgurl=protist.i.hosei.ac.jp/PDB/Images/Chlorophyta/Selenastrum/Selenastrum.jpg&amp;imgrefurl=http://protist.i.hosei.ac.jp/PDB/Images/Chlorophyta/Selenastrum/&amp;h=358&amp;w=558&amp;prev=/images%3Fq%3DSelenastrum%26svnum%3D10%26hl%3Dcs%26lr%3D%26ie%3DUTF-8%26oe%3DUTF-8" TargetMode="External"/><Relationship Id="rId16" Type="http://schemas.openxmlformats.org/officeDocument/2006/relationships/hyperlink" Target="http://images.google.com/imgres?imgurl=www.durr.demon.co.uk/microcystis%25202.jpg&amp;imgrefurl=http://www.durr.demon.co.uk/microcystist.html&amp;h=315&amp;w=296&amp;prev=/images%3Fq%3DMicrocystis%26svnum%3D10%26hl%3Dcs%26lr%3D%26ie%3DUTF-8%26oe%3DUTF-8%26sa%3DN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/imgres?imgurl=www.iopan.gda.pl/chemia/bch/scen_acumi.jpg&amp;imgrefurl=http://www.iopan.gda.pl/chemia/bch/scen_ac.htm&amp;h=297&amp;w=285&amp;prev=/images%3Fq%3DScenedesmus%26svnum%3D10%26hl%3Dcs%26lr%3D%26ie%3DUTF-8%26oe%3DUTF-8" TargetMode="External"/><Relationship Id="rId11" Type="http://schemas.openxmlformats.org/officeDocument/2006/relationships/image" Target="../media/image84.jpeg"/><Relationship Id="rId5" Type="http://schemas.openxmlformats.org/officeDocument/2006/relationships/image" Target="../media/image81.jpeg"/><Relationship Id="rId15" Type="http://schemas.openxmlformats.org/officeDocument/2006/relationships/image" Target="../media/image86.jpeg"/><Relationship Id="rId10" Type="http://schemas.openxmlformats.org/officeDocument/2006/relationships/hyperlink" Target="http://images.google.com/imgres?imgurl=www.naturalways.com/graphics/chorell1.gif&amp;imgrefurl=http://www.naturalways.com/chlor01.htm&amp;h=176&amp;w=227&amp;prev=/images%3Fq%3DChlorella%26svnum%3D10%26hl%3Dcs%26lr%3D%26ie%3DUTF-8%26oe%3DUTF-8" TargetMode="External"/><Relationship Id="rId19" Type="http://schemas.openxmlformats.org/officeDocument/2006/relationships/image" Target="../media/image89.jpeg"/><Relationship Id="rId4" Type="http://schemas.openxmlformats.org/officeDocument/2006/relationships/hyperlink" Target="http://images.google.com/imgres?imgurl=www.biol.tsukuba.ac.jp/~inouye/ino/g/chl/Scenedesmus.GIF&amp;imgrefurl=http://www.biol.tsukuba.ac.jp/~inouye/ino/g/chl/chl_pic2.html&amp;h=257&amp;w=340&amp;prev=/images%3Fq%3DScenedesmus%26svnum%3D10%26hl%3Dcs%26lr%3D%26ie%3DUTF-8%26oe%3DUTF-8" TargetMode="External"/><Relationship Id="rId9" Type="http://schemas.openxmlformats.org/officeDocument/2006/relationships/image" Target="../media/image83.jpeg"/><Relationship Id="rId14" Type="http://schemas.openxmlformats.org/officeDocument/2006/relationships/hyperlink" Target="http://images.google.com/imgres?imgurl=protist.i.hosei.ac.jp/PDB/Images/Chlorophyta/Stichococcus/minor_1.jpg&amp;imgrefurl=http://protist.i.hosei.ac.jp/PDB/Images/Chlorophyta/Stichococcus/&amp;h=366&amp;w=455&amp;prev=/images%3Fq%3DStichococcus%26svnum%3D10%26hl%3Dcs%26lr%3D%26ie%3DUTF-8%26oe%3DUTF-8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tns.wau.nl/prock/Research/Rene/Picture/alpha_1.jpg" TargetMode="External"/><Relationship Id="rId13" Type="http://schemas.openxmlformats.org/officeDocument/2006/relationships/image" Target="../media/image96.jpeg"/><Relationship Id="rId3" Type="http://schemas.openxmlformats.org/officeDocument/2006/relationships/hyperlink" Target="http://www.imp.mtu.edu/matchar/algal1.JPG" TargetMode="External"/><Relationship Id="rId7" Type="http://schemas.openxmlformats.org/officeDocument/2006/relationships/image" Target="../media/image93.jpeg"/><Relationship Id="rId12" Type="http://schemas.openxmlformats.org/officeDocument/2006/relationships/hyperlink" Target="http://images.google.com/imgres?imgurl=www.butbn.cas.cz/ccala/sbirka.jpg&amp;imgrefurl=http://www.butbn.cas.cz/ccala/sbirka.htm&amp;h=367&amp;w=253&amp;prev=/images%3Fq%3D%2Bsite:www.butbn.cas.cz%2Balgal%2Bcollection%26svnum%3D10%26hl%3Dcs%26lr%3D%26ie%3DUTF-8%26oe%3DUTF-8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11" Type="http://schemas.openxmlformats.org/officeDocument/2006/relationships/image" Target="../media/image95.jpeg"/><Relationship Id="rId5" Type="http://schemas.openxmlformats.org/officeDocument/2006/relationships/hyperlink" Target="http://images.google.com/imgres?imgurl=www.aquatic.uoguelph.ca/Human/Research/vwxyz/images/wegerh.jpg&amp;imgrefurl=http://www.aquatic.uoguelph.ca/Human/Research/vwxyz/wegerh.htm&amp;h=217&amp;w=300&amp;prev=/images%3Fq%3Dalgal%26start%3D120%26svnum%3D10%26hl%3Dcs%26lr%3D%26ie%3DUTF-8%26oe%3DUTF-8%26sa%3DN" TargetMode="External"/><Relationship Id="rId15" Type="http://schemas.openxmlformats.org/officeDocument/2006/relationships/image" Target="../media/image98.jpeg"/><Relationship Id="rId10" Type="http://schemas.openxmlformats.org/officeDocument/2006/relationships/hyperlink" Target="http://images.google.com/imgres?imgurl=www.sunwellness.com/images/FlaskSeedCulture.jpg&amp;imgrefurl=http://www.sunwellness.com/chlorprod2.htm&amp;h=164&amp;w=210&amp;prev=/images%3Fq%3DChlorella%26start%3D40%26svnum%3D10%26hl%3Dcs%26lr%3D%26ie%3DUTF-8%26oe%3DUTF-8%26sa%3DN" TargetMode="External"/><Relationship Id="rId4" Type="http://schemas.openxmlformats.org/officeDocument/2006/relationships/image" Target="../media/image91.jpeg"/><Relationship Id="rId9" Type="http://schemas.openxmlformats.org/officeDocument/2006/relationships/image" Target="../media/image94.jpeg"/><Relationship Id="rId14" Type="http://schemas.openxmlformats.org/officeDocument/2006/relationships/image" Target="../media/image9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5/Fluorescence_microscop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Bi6420</a:t>
            </a:r>
            <a:br>
              <a:rPr lang="cs-CZ" dirty="0"/>
            </a:br>
            <a:r>
              <a:rPr lang="cs-CZ" dirty="0"/>
              <a:t>Ekotoxikologie </a:t>
            </a:r>
            <a:r>
              <a:rPr lang="cs-CZ" dirty="0" smtClean="0"/>
              <a:t>mikroorganismů</a:t>
            </a:r>
            <a:br>
              <a:rPr lang="cs-CZ" dirty="0" smtClean="0"/>
            </a:br>
            <a:r>
              <a:rPr lang="cs-CZ" sz="2000" dirty="0" smtClean="0"/>
              <a:t>https://is.muni.cz/el/1431/jaro2012/Bi6420/index.qwarp </a:t>
            </a:r>
            <a:endParaRPr lang="cs-CZ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45024"/>
            <a:ext cx="6400800" cy="2016001"/>
          </a:xfrm>
        </p:spPr>
        <p:txBody>
          <a:bodyPr/>
          <a:lstStyle/>
          <a:p>
            <a:pPr eaLnBrk="1" hangingPunct="1"/>
            <a:r>
              <a:rPr lang="cs-CZ" dirty="0" smtClean="0"/>
              <a:t>Doc. RNDr. Jakub Hofman, Ph.D.</a:t>
            </a:r>
          </a:p>
          <a:p>
            <a:pPr eaLnBrk="1" hangingPunct="1"/>
            <a:r>
              <a:rPr lang="cs-CZ" dirty="0" smtClean="0">
                <a:hlinkClick r:id="rId2"/>
              </a:rPr>
              <a:t>hofman</a:t>
            </a:r>
            <a:r>
              <a:rPr lang="en-US" dirty="0" smtClean="0">
                <a:hlinkClick r:id="rId2"/>
              </a:rPr>
              <a:t>@</a:t>
            </a:r>
            <a:r>
              <a:rPr lang="cs-CZ" dirty="0" err="1" smtClean="0">
                <a:hlinkClick r:id="rId2"/>
              </a:rPr>
              <a:t>recetox.muni.cz</a:t>
            </a:r>
            <a:endParaRPr lang="cs-CZ" dirty="0" smtClean="0"/>
          </a:p>
          <a:p>
            <a:pPr eaLnBrk="1" hangingPunct="1"/>
            <a:r>
              <a:rPr lang="cs-CZ" dirty="0" smtClean="0"/>
              <a:t>jaro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0D72FB57-CDE1-4191-A7F0-84A802330BDA}" type="slidenum">
              <a:rPr lang="cs-CZ" smtClean="0">
                <a:latin typeface="Arial" charset="0"/>
              </a:rPr>
              <a:pPr/>
              <a:t>10</a:t>
            </a:fld>
            <a:endParaRPr lang="cs-CZ" smtClean="0">
              <a:latin typeface="Arial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Mikroskopické techniky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0825" y="620713"/>
            <a:ext cx="8569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 dirty="0"/>
              <a:t>Fázově kontrastní mikroskopie</a:t>
            </a:r>
          </a:p>
          <a:p>
            <a:pPr algn="just"/>
            <a:r>
              <a:rPr lang="cs-CZ" sz="1800" b="0" dirty="0"/>
              <a:t>převádí fázové posuvy světelného vlnění, které prošlo vzorkem, na změny intenzity v obraze - zvýšení kontrastu </a:t>
            </a:r>
            <a:r>
              <a:rPr lang="cs-CZ" sz="1800" b="0" dirty="0" smtClean="0"/>
              <a:t>obrazu</a:t>
            </a:r>
          </a:p>
          <a:p>
            <a:pPr algn="just"/>
            <a:r>
              <a:rPr lang="cs-CZ" sz="1800" dirty="0" smtClean="0"/>
              <a:t>světelné vlny odražené od nerovností povrchu se odlišují v délce dráhy, případně intenzitě</a:t>
            </a:r>
            <a:endParaRPr lang="cs-CZ" sz="1800" b="0" dirty="0"/>
          </a:p>
        </p:txBody>
      </p:sp>
      <p:pic>
        <p:nvPicPr>
          <p:cNvPr id="15366" name="Picture 6" descr="35"/>
          <p:cNvPicPr>
            <a:picLocks noChangeAspect="1" noChangeArrowheads="1"/>
          </p:cNvPicPr>
          <p:nvPr/>
        </p:nvPicPr>
        <p:blipFill>
          <a:blip r:embed="rId3" cstate="print"/>
          <a:srcRect l="2942" t="6514" r="55556" b="67433"/>
          <a:stretch>
            <a:fillRect/>
          </a:stretch>
        </p:blipFill>
        <p:spPr bwMode="auto">
          <a:xfrm>
            <a:off x="3851275" y="2276475"/>
            <a:ext cx="4968875" cy="425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7" name="Picture 7" descr="35"/>
          <p:cNvPicPr>
            <a:picLocks noChangeAspect="1" noChangeArrowheads="1"/>
          </p:cNvPicPr>
          <p:nvPr/>
        </p:nvPicPr>
        <p:blipFill>
          <a:blip r:embed="rId3" cstate="print"/>
          <a:srcRect l="7767" t="45593" r="55556" b="19025"/>
          <a:stretch>
            <a:fillRect/>
          </a:stretch>
        </p:blipFill>
        <p:spPr bwMode="auto">
          <a:xfrm>
            <a:off x="179388" y="2204863"/>
            <a:ext cx="3117125" cy="41038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2411760" y="2276872"/>
            <a:ext cx="2808287" cy="652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 dirty="0" err="1"/>
              <a:t>From</a:t>
            </a:r>
            <a:r>
              <a:rPr lang="cs-CZ" sz="1200" b="0" dirty="0"/>
              <a:t>: </a:t>
            </a:r>
            <a:r>
              <a:rPr lang="en-US" sz="1200" b="0" dirty="0"/>
              <a:t>Maier</a:t>
            </a:r>
            <a:r>
              <a:rPr lang="cs-CZ" sz="1200" b="0" dirty="0"/>
              <a:t> et al. (2000): </a:t>
            </a:r>
            <a:r>
              <a:rPr lang="en-US" sz="1200" b="0" dirty="0"/>
              <a:t>Environmental Microbiology</a:t>
            </a:r>
            <a:r>
              <a:rPr lang="cs-CZ" sz="1200" b="0" dirty="0"/>
              <a:t>, </a:t>
            </a:r>
            <a:r>
              <a:rPr lang="en-US" sz="1200" b="0" dirty="0"/>
              <a:t>Academic Press</a:t>
            </a:r>
            <a:endParaRPr lang="cs-CZ" sz="1200" b="0" dirty="0"/>
          </a:p>
        </p:txBody>
      </p:sp>
      <p:pic>
        <p:nvPicPr>
          <p:cNvPr id="15369" name="Picture 10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7988" y="2204864"/>
            <a:ext cx="2386012" cy="168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3DF0F04F-5CD3-477C-A36C-CD76F92DB10C}" type="slidenum">
              <a:rPr lang="cs-CZ" smtClean="0">
                <a:latin typeface="Arial" charset="0"/>
              </a:rPr>
              <a:pPr/>
              <a:t>11</a:t>
            </a:fld>
            <a:endParaRPr lang="cs-CZ" smtClean="0">
              <a:latin typeface="Arial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Mikroskopické techniky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87137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 dirty="0"/>
              <a:t>Diferenciální interferenční mikroskopie (DIC)</a:t>
            </a:r>
          </a:p>
          <a:p>
            <a:pPr algn="just"/>
            <a:r>
              <a:rPr lang="cs-CZ" sz="1800" b="0" dirty="0" smtClean="0"/>
              <a:t>Štěpení světelného paprsku do dvou či více paprsků (např. polarizací), které se po proběhnutí rozdílných optických drah opět spojují a vzájemně interferují - barevný kontrast</a:t>
            </a:r>
          </a:p>
          <a:p>
            <a:pPr algn="just"/>
            <a:r>
              <a:rPr lang="cs-CZ" sz="1800" b="0" dirty="0" smtClean="0"/>
              <a:t>Opět </a:t>
            </a:r>
            <a:r>
              <a:rPr lang="cs-CZ" sz="1800" b="0" dirty="0"/>
              <a:t>zvyšuje kontrast nezabarvených „průhledných“ vzorků</a:t>
            </a:r>
          </a:p>
        </p:txBody>
      </p:sp>
      <p:pic>
        <p:nvPicPr>
          <p:cNvPr id="16390" name="Picture 6" descr="35"/>
          <p:cNvPicPr>
            <a:picLocks noChangeAspect="1" noChangeArrowheads="1"/>
          </p:cNvPicPr>
          <p:nvPr/>
        </p:nvPicPr>
        <p:blipFill>
          <a:blip r:embed="rId3" cstate="print"/>
          <a:srcRect l="45638" t="62486" r="12860" b="13266"/>
          <a:stretch>
            <a:fillRect/>
          </a:stretch>
        </p:blipFill>
        <p:spPr bwMode="auto">
          <a:xfrm>
            <a:off x="4427538" y="2732088"/>
            <a:ext cx="4537075" cy="361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284663" y="2205038"/>
            <a:ext cx="2808287" cy="652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pic>
        <p:nvPicPr>
          <p:cNvPr id="16392" name="Picture 10" descr="File:Micrasterias radiat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276475"/>
            <a:ext cx="3911600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C94C8255-99A0-42DF-901A-B585BF13499E}" type="slidenum">
              <a:rPr lang="cs-CZ" smtClean="0">
                <a:latin typeface="Arial" charset="0"/>
              </a:rPr>
              <a:pPr/>
              <a:t>12</a:t>
            </a:fld>
            <a:endParaRPr lang="cs-CZ" smtClean="0">
              <a:latin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Mikroskopické techniky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8713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(Epi)Fluorescenční mikroskopie</a:t>
            </a:r>
          </a:p>
          <a:p>
            <a:pPr algn="just"/>
            <a:r>
              <a:rPr lang="cs-CZ" sz="1800" b="0"/>
              <a:t>Preparát schopný fluorescence se ozáří určitou vlnovou délkou a vyzařuje fluorescenci</a:t>
            </a:r>
          </a:p>
        </p:txBody>
      </p:sp>
      <p:pic>
        <p:nvPicPr>
          <p:cNvPr id="17414" name="Picture 10" descr="File:Yeast membrane protein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4076700"/>
            <a:ext cx="2209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5" name="Picture 12" descr="File:FluorescenceFilters 2008-09-28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1557338"/>
            <a:ext cx="3627437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4" descr="180px-Inverted_microscop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3716338"/>
            <a:ext cx="17145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7" name="Picture 16" descr="180px-Fluorescence_microscop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50" y="3860800"/>
            <a:ext cx="1714500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9" name="Picture 11" descr="http://web.natur.cuni.cz/parasitology/parpages/mikroskopickatechnika/gra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1844824"/>
            <a:ext cx="3162565" cy="17438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2559ECB3-8B37-4760-B3E7-B94EEE1427CF}" type="slidenum">
              <a:rPr lang="cs-CZ" smtClean="0">
                <a:latin typeface="Arial" charset="0"/>
              </a:rPr>
              <a:pPr/>
              <a:t>13</a:t>
            </a:fld>
            <a:endParaRPr lang="cs-CZ" smtClean="0"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TEM – transmisní elektronová mikroskopie</a:t>
            </a:r>
            <a:endParaRPr lang="cs-CZ" sz="1800" b="0"/>
          </a:p>
          <a:p>
            <a:pPr algn="just"/>
            <a:endParaRPr lang="cs-CZ" sz="1800" b="0"/>
          </a:p>
        </p:txBody>
      </p:sp>
      <p:pic>
        <p:nvPicPr>
          <p:cNvPr id="18437" name="Picture 7" descr="40"/>
          <p:cNvPicPr>
            <a:picLocks noChangeAspect="1" noChangeArrowheads="1"/>
          </p:cNvPicPr>
          <p:nvPr/>
        </p:nvPicPr>
        <p:blipFill>
          <a:blip r:embed="rId3" cstate="print"/>
          <a:srcRect l="20718" t="6514" r="14052" b="54405"/>
          <a:stretch>
            <a:fillRect/>
          </a:stretch>
        </p:blipFill>
        <p:spPr bwMode="auto">
          <a:xfrm>
            <a:off x="0" y="2795588"/>
            <a:ext cx="4968875" cy="4062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8" name="Picture 8" descr="40"/>
          <p:cNvPicPr>
            <a:picLocks noChangeAspect="1" noChangeArrowheads="1"/>
          </p:cNvPicPr>
          <p:nvPr/>
        </p:nvPicPr>
        <p:blipFill>
          <a:blip r:embed="rId3" cstate="print"/>
          <a:srcRect l="53333" t="56465" r="5164" b="13123"/>
          <a:stretch>
            <a:fillRect/>
          </a:stretch>
        </p:blipFill>
        <p:spPr bwMode="auto">
          <a:xfrm>
            <a:off x="4859338" y="620713"/>
            <a:ext cx="4103687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4787900" y="4652963"/>
            <a:ext cx="2808288" cy="652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Mikroskopické techniky</a:t>
            </a:r>
          </a:p>
        </p:txBody>
      </p:sp>
      <p:pic>
        <p:nvPicPr>
          <p:cNvPr id="18441" name="Picture 12" descr="File:Electron Microscope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1075"/>
            <a:ext cx="3348038" cy="30130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B5F46FA6-8FFF-4E90-BFCE-23BCF9741075}" type="slidenum">
              <a:rPr lang="cs-CZ" smtClean="0">
                <a:latin typeface="Arial" charset="0"/>
              </a:rPr>
              <a:pPr/>
              <a:t>14</a:t>
            </a:fld>
            <a:endParaRPr lang="cs-CZ" smtClean="0">
              <a:latin typeface="Arial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400">
                <a:solidFill>
                  <a:srgbClr val="DC0000"/>
                </a:solidFill>
              </a:rPr>
              <a:t>In situ mikroskopie půdy</a:t>
            </a:r>
          </a:p>
          <a:p>
            <a:pPr algn="just"/>
            <a:endParaRPr lang="cs-CZ" sz="2400" b="0">
              <a:solidFill>
                <a:srgbClr val="DC0000"/>
              </a:solidFill>
            </a:endParaRPr>
          </a:p>
          <a:p>
            <a:pPr algn="just"/>
            <a:r>
              <a:rPr lang="cs-CZ" b="0"/>
              <a:t>- lze sledovat mikroorganismy téměř přímo v prostředí, ovšem kvantifikace je poměrně nepřesná</a:t>
            </a:r>
          </a:p>
          <a:p>
            <a:pPr algn="just"/>
            <a:endParaRPr lang="cs-CZ" b="0"/>
          </a:p>
          <a:p>
            <a:pPr algn="just"/>
            <a:r>
              <a:rPr lang="cs-CZ"/>
              <a:t>Metoda zakopaných sklíček (burried slide technique)</a:t>
            </a:r>
          </a:p>
          <a:p>
            <a:pPr algn="just"/>
            <a:endParaRPr lang="cs-CZ"/>
          </a:p>
          <a:p>
            <a:pPr algn="just"/>
            <a:r>
              <a:rPr lang="cs-CZ" b="0"/>
              <a:t>- zakopané mikroskopické sklíčko a po nějaké době lze opatrně vyjmout a mikroskopovat, barvit vzniklou vrstvu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alternativou je </a:t>
            </a:r>
            <a:r>
              <a:rPr lang="cs-CZ"/>
              <a:t>pedoskop</a:t>
            </a:r>
            <a:r>
              <a:rPr lang="cs-CZ" b="0"/>
              <a:t> (simuluje půdní mikropóry hranatými</a:t>
            </a:r>
          </a:p>
          <a:p>
            <a:pPr algn="just"/>
            <a:r>
              <a:rPr lang="cs-CZ" b="0"/>
              <a:t> skleněnými kapilárkami)</a:t>
            </a:r>
          </a:p>
        </p:txBody>
      </p:sp>
      <p:pic>
        <p:nvPicPr>
          <p:cNvPr id="19461" name="Picture 6" descr="36"/>
          <p:cNvPicPr>
            <a:picLocks noChangeAspect="1" noChangeArrowheads="1"/>
          </p:cNvPicPr>
          <p:nvPr/>
        </p:nvPicPr>
        <p:blipFill>
          <a:blip r:embed="rId3" cstate="print"/>
          <a:srcRect l="1952" t="4340" r="62663" b="52234"/>
          <a:stretch>
            <a:fillRect/>
          </a:stretch>
        </p:blipFill>
        <p:spPr bwMode="auto">
          <a:xfrm>
            <a:off x="6011863" y="2465388"/>
            <a:ext cx="2633662" cy="439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2" name="Picture 7" descr="37"/>
          <p:cNvPicPr>
            <a:picLocks noChangeAspect="1" noChangeArrowheads="1"/>
          </p:cNvPicPr>
          <p:nvPr/>
        </p:nvPicPr>
        <p:blipFill>
          <a:blip r:embed="rId4" cstate="print"/>
          <a:srcRect l="5898" t="5807" r="31180" b="71059"/>
          <a:stretch>
            <a:fillRect/>
          </a:stretch>
        </p:blipFill>
        <p:spPr bwMode="auto">
          <a:xfrm>
            <a:off x="179388" y="3644900"/>
            <a:ext cx="5724525" cy="286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238BACF1-CC0A-4FD0-91D6-27AE29B55A29}" type="slidenum">
              <a:rPr lang="cs-CZ" smtClean="0">
                <a:latin typeface="Arial" charset="0"/>
              </a:rPr>
              <a:pPr/>
              <a:t>15</a:t>
            </a:fld>
            <a:endParaRPr lang="cs-CZ" smtClean="0">
              <a:latin typeface="Arial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23850" y="0"/>
            <a:ext cx="856932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dirty="0">
                <a:solidFill>
                  <a:srgbClr val="DC0000"/>
                </a:solidFill>
              </a:rPr>
              <a:t>Vizualizace mikroorganismů pomocí barvení</a:t>
            </a:r>
            <a:endParaRPr lang="cs-CZ" sz="2800" dirty="0"/>
          </a:p>
          <a:p>
            <a:endParaRPr lang="cs-CZ" sz="2800" dirty="0"/>
          </a:p>
          <a:p>
            <a:r>
              <a:rPr lang="cs-CZ" sz="1800" b="0" dirty="0"/>
              <a:t>Využívá se nejčastěji fluorescenčních barviv, ale i jiných</a:t>
            </a:r>
          </a:p>
          <a:p>
            <a:endParaRPr lang="cs-CZ" sz="1800" dirty="0"/>
          </a:p>
          <a:p>
            <a:r>
              <a:rPr lang="cs-CZ" sz="1800" b="0" dirty="0"/>
              <a:t>V současnosti nebývá koncovkou po obarvení buněk jen mikroskopie, ale i nějaká </a:t>
            </a:r>
            <a:r>
              <a:rPr lang="cs-CZ" sz="1800" dirty="0">
                <a:solidFill>
                  <a:srgbClr val="6600FF"/>
                </a:solidFill>
              </a:rPr>
              <a:t>kvantifikující koncovka</a:t>
            </a:r>
          </a:p>
          <a:p>
            <a:endParaRPr lang="cs-CZ" sz="1800" dirty="0"/>
          </a:p>
          <a:p>
            <a:r>
              <a:rPr lang="cs-CZ" sz="1800" dirty="0"/>
              <a:t>Nespecifická </a:t>
            </a:r>
            <a:r>
              <a:rPr lang="cs-CZ" sz="1800" dirty="0" err="1"/>
              <a:t>vs</a:t>
            </a:r>
            <a:r>
              <a:rPr lang="cs-CZ" sz="1800" dirty="0"/>
              <a:t> specifická detekce</a:t>
            </a:r>
          </a:p>
          <a:p>
            <a:endParaRPr lang="cs-CZ" sz="1800" dirty="0"/>
          </a:p>
          <a:p>
            <a:r>
              <a:rPr lang="cs-CZ" sz="1800" dirty="0"/>
              <a:t>Často užívaná barviva:</a:t>
            </a:r>
          </a:p>
          <a:p>
            <a:endParaRPr lang="cs-CZ" sz="1800" dirty="0"/>
          </a:p>
          <a:p>
            <a:pPr>
              <a:buFontTx/>
              <a:buChar char="•"/>
            </a:pPr>
            <a:r>
              <a:rPr lang="cs-CZ" sz="1800" b="0" dirty="0"/>
              <a:t> </a:t>
            </a:r>
            <a:r>
              <a:rPr lang="cs-CZ" sz="1800" b="0" dirty="0" err="1"/>
              <a:t>FIuorescein</a:t>
            </a:r>
            <a:r>
              <a:rPr lang="cs-CZ" sz="1800" b="0" dirty="0"/>
              <a:t> </a:t>
            </a:r>
            <a:r>
              <a:rPr lang="cs-CZ" sz="1800" b="0" dirty="0" err="1"/>
              <a:t>isothiokyanát</a:t>
            </a:r>
            <a:r>
              <a:rPr lang="cs-CZ" sz="1800" b="0" dirty="0"/>
              <a:t> (FITC) - barví proteiny</a:t>
            </a:r>
          </a:p>
          <a:p>
            <a:pPr>
              <a:buFontTx/>
              <a:buChar char="•"/>
            </a:pPr>
            <a:r>
              <a:rPr lang="cs-CZ" sz="1800" b="0" dirty="0"/>
              <a:t> </a:t>
            </a:r>
            <a:r>
              <a:rPr lang="cs-CZ" sz="1800" b="0" dirty="0" err="1"/>
              <a:t>Acridin</a:t>
            </a:r>
            <a:r>
              <a:rPr lang="cs-CZ" sz="1800" b="0" dirty="0"/>
              <a:t> </a:t>
            </a:r>
            <a:r>
              <a:rPr lang="cs-CZ" sz="1800" b="0" dirty="0" err="1"/>
              <a:t>orange</a:t>
            </a:r>
            <a:r>
              <a:rPr lang="cs-CZ" sz="1800" b="0" dirty="0"/>
              <a:t> (AO) - </a:t>
            </a:r>
            <a:r>
              <a:rPr lang="cs-CZ" sz="1800" b="0" dirty="0" smtClean="0"/>
              <a:t>váže se na DNA (barví se zeleně)</a:t>
            </a:r>
            <a:br>
              <a:rPr lang="cs-CZ" sz="1800" b="0" dirty="0" smtClean="0"/>
            </a:br>
            <a:r>
              <a:rPr lang="cs-CZ" sz="1800" b="0" dirty="0" smtClean="0"/>
              <a:t>a RNA (barví se tmavě červeně)</a:t>
            </a:r>
            <a:endParaRPr lang="cs-CZ" sz="1800" b="0" dirty="0"/>
          </a:p>
          <a:p>
            <a:pPr>
              <a:buFontTx/>
              <a:buChar char="•"/>
            </a:pPr>
            <a:r>
              <a:rPr lang="cs-CZ" sz="1800" b="0" dirty="0"/>
              <a:t> </a:t>
            </a:r>
            <a:r>
              <a:rPr lang="cs-CZ" sz="1800" b="0" dirty="0" err="1"/>
              <a:t>Ethydium</a:t>
            </a:r>
            <a:r>
              <a:rPr lang="cs-CZ" sz="1800" b="0" dirty="0"/>
              <a:t> bromid (EB) - barví nukleové </a:t>
            </a:r>
            <a:r>
              <a:rPr lang="cs-CZ" sz="1800" b="0" dirty="0" smtClean="0"/>
              <a:t>kyseliny (svítí oranžově)</a:t>
            </a:r>
            <a:endParaRPr lang="cs-CZ" sz="1800" b="0" dirty="0"/>
          </a:p>
          <a:p>
            <a:pPr>
              <a:buFontTx/>
              <a:buChar char="•"/>
            </a:pPr>
            <a:r>
              <a:rPr lang="cs-CZ" sz="1800" b="0" dirty="0"/>
              <a:t> 4,6-</a:t>
            </a:r>
            <a:r>
              <a:rPr lang="cs-CZ" sz="1800" b="0" dirty="0" err="1"/>
              <a:t>diamidino</a:t>
            </a:r>
            <a:r>
              <a:rPr lang="cs-CZ" sz="1800" b="0" dirty="0"/>
              <a:t>-2-</a:t>
            </a:r>
            <a:r>
              <a:rPr lang="cs-CZ" sz="1800" b="0" dirty="0" err="1"/>
              <a:t>phenylindole</a:t>
            </a:r>
            <a:r>
              <a:rPr lang="cs-CZ" sz="1800" b="0" dirty="0"/>
              <a:t> (DAPI</a:t>
            </a:r>
            <a:r>
              <a:rPr lang="cs-CZ" sz="1800" b="0" dirty="0" smtClean="0"/>
              <a:t>) - váže se na DNA</a:t>
            </a:r>
            <a:br>
              <a:rPr lang="cs-CZ" sz="1800" b="0" dirty="0" smtClean="0"/>
            </a:br>
            <a:r>
              <a:rPr lang="cs-CZ" sz="1800" b="0" dirty="0" smtClean="0"/>
              <a:t>a RNA (barví se modře).</a:t>
            </a:r>
            <a:endParaRPr lang="cs-CZ" sz="1800" b="0" dirty="0"/>
          </a:p>
          <a:p>
            <a:pPr>
              <a:buFontTx/>
              <a:buChar char="•"/>
            </a:pPr>
            <a:r>
              <a:rPr lang="cs-CZ" sz="1800" b="0" dirty="0"/>
              <a:t> SYBR </a:t>
            </a:r>
            <a:r>
              <a:rPr lang="cs-CZ" sz="1800" b="0" dirty="0" err="1"/>
              <a:t>gold</a:t>
            </a:r>
            <a:r>
              <a:rPr lang="cs-CZ" sz="1800" b="0" dirty="0"/>
              <a:t>, SYBR </a:t>
            </a:r>
            <a:r>
              <a:rPr lang="cs-CZ" sz="1800" b="0" dirty="0" smtClean="0"/>
              <a:t>green</a:t>
            </a:r>
          </a:p>
          <a:p>
            <a:pPr>
              <a:buFontTx/>
              <a:buChar char="•"/>
            </a:pPr>
            <a:r>
              <a:rPr lang="cs-CZ" sz="1800" b="0" dirty="0" smtClean="0"/>
              <a:t>  </a:t>
            </a:r>
            <a:r>
              <a:rPr lang="cs-CZ" sz="1800" b="0" dirty="0" err="1" smtClean="0"/>
              <a:t>Propidium</a:t>
            </a:r>
            <a:r>
              <a:rPr lang="cs-CZ" sz="1800" b="0" dirty="0" smtClean="0"/>
              <a:t> Jodid - Barví DNA (červeně)</a:t>
            </a:r>
            <a:endParaRPr lang="cs-CZ" sz="1800" b="0" dirty="0"/>
          </a:p>
          <a:p>
            <a:pPr>
              <a:buFontTx/>
              <a:buChar char="•"/>
            </a:pPr>
            <a:r>
              <a:rPr lang="cs-CZ" sz="1800" b="0" dirty="0"/>
              <a:t> </a:t>
            </a:r>
            <a:r>
              <a:rPr lang="cs-CZ" sz="1800" b="0" dirty="0" err="1"/>
              <a:t>atd</a:t>
            </a:r>
            <a:r>
              <a:rPr lang="cs-CZ" sz="1800" b="0" dirty="0"/>
              <a:t> ….</a:t>
            </a:r>
          </a:p>
        </p:txBody>
      </p:sp>
      <p:pic>
        <p:nvPicPr>
          <p:cNvPr id="100354" name="Picture 2" descr="http://www.gbiosciences.com/ResearchUploads/ResearchProductsImages/mediumimages/FIT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1916832"/>
            <a:ext cx="1224136" cy="1192340"/>
          </a:xfrm>
          <a:prstGeom prst="rect">
            <a:avLst/>
          </a:prstGeom>
          <a:noFill/>
        </p:spPr>
      </p:pic>
      <p:pic>
        <p:nvPicPr>
          <p:cNvPr id="100356" name="Picture 4" descr="http://upload.wikimedia.org/wikipedia/commons/7/71/Acridine_Oran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060848"/>
            <a:ext cx="1584176" cy="614782"/>
          </a:xfrm>
          <a:prstGeom prst="rect">
            <a:avLst/>
          </a:prstGeom>
          <a:noFill/>
        </p:spPr>
      </p:pic>
      <p:pic>
        <p:nvPicPr>
          <p:cNvPr id="100358" name="Picture 6" descr="http://upload.wikimedia.org/wikipedia/commons/a/aa/Ethidium_bromid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3067442"/>
            <a:ext cx="1296144" cy="1286649"/>
          </a:xfrm>
          <a:prstGeom prst="rect">
            <a:avLst/>
          </a:prstGeom>
          <a:noFill/>
        </p:spPr>
      </p:pic>
      <p:pic>
        <p:nvPicPr>
          <p:cNvPr id="100360" name="Picture 8" descr="http://upload.wikimedia.org/wikipedia/commons/thumb/c/c9/SYBR_Green_I.png/200px-SYBR_Green_I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5301208"/>
            <a:ext cx="1224136" cy="1126205"/>
          </a:xfrm>
          <a:prstGeom prst="rect">
            <a:avLst/>
          </a:prstGeom>
          <a:noFill/>
        </p:spPr>
      </p:pic>
      <p:pic>
        <p:nvPicPr>
          <p:cNvPr id="100362" name="Picture 10" descr="http://upload.wikimedia.org/wikipedia/commons/thumb/8/8c/Propidium_iodide.png/200px-Propidium_iodide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5301208"/>
            <a:ext cx="1905000" cy="1133476"/>
          </a:xfrm>
          <a:prstGeom prst="rect">
            <a:avLst/>
          </a:prstGeom>
          <a:noFill/>
        </p:spPr>
      </p:pic>
      <p:pic>
        <p:nvPicPr>
          <p:cNvPr id="100364" name="Picture 12" descr="http://upload.wikimedia.org/wikipedia/commons/thumb/b/b4/DAPI.svg/200px-DAPI.svg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4581128"/>
            <a:ext cx="1905000" cy="7905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EF00E644-2088-40B4-A44F-AC6460DE5D78}" type="slidenum">
              <a:rPr lang="cs-CZ" smtClean="0">
                <a:latin typeface="Arial" charset="0"/>
              </a:rPr>
              <a:pPr/>
              <a:t>16</a:t>
            </a:fld>
            <a:endParaRPr lang="cs-CZ" smtClean="0">
              <a:latin typeface="Arial" charset="0"/>
            </a:endParaRP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67AABCF0-3845-452C-9737-09BC9AD91AFC}" type="slidenum">
              <a:rPr lang="cs-CZ" sz="1200" b="0"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16</a:t>
            </a:fld>
            <a:endParaRPr lang="cs-CZ" sz="1200" b="0">
              <a:latin typeface="Times New Roman" pitchFamily="18" charset="0"/>
            </a:endParaRP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6921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 b="0"/>
              <a:t>srovnání různých barviv při analýzách vzorků půdy (Alef and Nanipieri, 1995)</a:t>
            </a:r>
          </a:p>
        </p:txBody>
      </p:sp>
      <p:pic>
        <p:nvPicPr>
          <p:cNvPr id="22534" name="Picture 6" descr="12"/>
          <p:cNvPicPr>
            <a:picLocks noChangeAspect="1" noChangeArrowheads="1"/>
          </p:cNvPicPr>
          <p:nvPr/>
        </p:nvPicPr>
        <p:blipFill>
          <a:blip r:embed="rId3" cstate="print"/>
          <a:srcRect l="13063" t="15762" r="14500" b="17282"/>
          <a:stretch>
            <a:fillRect/>
          </a:stretch>
        </p:blipFill>
        <p:spPr bwMode="auto">
          <a:xfrm>
            <a:off x="0" y="1155700"/>
            <a:ext cx="9144000" cy="570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2535" name="Group 8"/>
          <p:cNvGrpSpPr>
            <a:grpSpLocks/>
          </p:cNvGrpSpPr>
          <p:nvPr/>
        </p:nvGrpSpPr>
        <p:grpSpPr bwMode="auto">
          <a:xfrm>
            <a:off x="0" y="0"/>
            <a:ext cx="1146175" cy="623888"/>
            <a:chOff x="480" y="3075"/>
            <a:chExt cx="722" cy="393"/>
          </a:xfrm>
        </p:grpSpPr>
        <p:pic>
          <p:nvPicPr>
            <p:cNvPr id="22536" name="Picture 9" descr="File:Lupa.na.encyklopedii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2537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36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sz="3600" kern="10"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 Black"/>
                </a:rPr>
                <a:t>Příklad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84AA47B1-821C-4DFA-842B-86D864590F6F}" type="slidenum">
              <a:rPr lang="cs-CZ" smtClean="0">
                <a:latin typeface="Arial" charset="0"/>
              </a:rPr>
              <a:pPr/>
              <a:t>17</a:t>
            </a:fld>
            <a:endParaRPr lang="cs-CZ" smtClean="0">
              <a:latin typeface="Arial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/>
            <a:r>
              <a:rPr lang="cs-CZ" sz="2400" smtClean="0"/>
              <a:t>Fluorescenční próby – (epi)fluorescenční techniky</a:t>
            </a:r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sz="2000" b="0" dirty="0" smtClean="0"/>
              <a:t>pro půdní vzorky intenzivně užívané od r.1970, vytlačují většinu ostatních </a:t>
            </a:r>
            <a:r>
              <a:rPr lang="cs-CZ" sz="2000" b="0" dirty="0" err="1" smtClean="0"/>
              <a:t>mikr</a:t>
            </a:r>
            <a:r>
              <a:rPr lang="cs-CZ" sz="2000" b="0" dirty="0" smtClean="0"/>
              <a:t>. technik</a:t>
            </a:r>
          </a:p>
          <a:p>
            <a:pPr eaLnBrk="1" hangingPunct="1">
              <a:lnSpc>
                <a:spcPct val="80000"/>
              </a:lnSpc>
            </a:pPr>
            <a:endParaRPr lang="cs-CZ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cs-CZ" sz="2000" b="0" dirty="0" smtClean="0"/>
              <a:t>známé množství homogenizovaného vzorku je umístěno do mikroskopovaného prostoru a obarveno fluorescenčním barvivem</a:t>
            </a:r>
          </a:p>
          <a:p>
            <a:pPr eaLnBrk="1" hangingPunct="1">
              <a:lnSpc>
                <a:spcPct val="80000"/>
              </a:lnSpc>
            </a:pPr>
            <a:endParaRPr lang="cs-CZ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cs-CZ" sz="2000" b="0" dirty="0" smtClean="0"/>
              <a:t>fluorescenčně značená </a:t>
            </a:r>
            <a:r>
              <a:rPr lang="cs-CZ" sz="2000" b="0" dirty="0" err="1" smtClean="0"/>
              <a:t>biomolekula</a:t>
            </a:r>
            <a:r>
              <a:rPr lang="cs-CZ" sz="2000" b="0" dirty="0" smtClean="0"/>
              <a:t> (protilátka, protein, NA, polysacharid či lipid) se váže selektivně na molekulu mikroorganismu (antigen, protein, sekvenci NA, sacharid, lipid) a označí tak tento cíl</a:t>
            </a:r>
          </a:p>
          <a:p>
            <a:pPr eaLnBrk="1" hangingPunct="1">
              <a:lnSpc>
                <a:spcPct val="80000"/>
              </a:lnSpc>
            </a:pPr>
            <a:endParaRPr lang="cs-CZ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cs-CZ" sz="2000" b="0" dirty="0" smtClean="0"/>
              <a:t>lze stanovit délky buněk i jejich objemy (</a:t>
            </a:r>
            <a:r>
              <a:rPr lang="cs-CZ" sz="2000" b="0" dirty="0" err="1" smtClean="0"/>
              <a:t>biovolume</a:t>
            </a:r>
            <a:r>
              <a:rPr lang="cs-CZ" sz="2000" b="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endParaRPr lang="cs-CZ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cs-CZ" sz="2000" b="0" dirty="0" smtClean="0"/>
              <a:t>lze stanovit % podíl buněk vykazujících invaginaci „</a:t>
            </a:r>
            <a:r>
              <a:rPr lang="cs-CZ" sz="2000" b="0" dirty="0" err="1" smtClean="0"/>
              <a:t>Frequency</a:t>
            </a:r>
            <a:r>
              <a:rPr lang="cs-CZ" sz="2000" b="0" dirty="0" smtClean="0"/>
              <a:t> </a:t>
            </a:r>
            <a:r>
              <a:rPr lang="cs-CZ" sz="2000" b="0" dirty="0" err="1" smtClean="0"/>
              <a:t>of</a:t>
            </a:r>
            <a:r>
              <a:rPr lang="cs-CZ" sz="2000" b="0" dirty="0" smtClean="0"/>
              <a:t> </a:t>
            </a:r>
            <a:r>
              <a:rPr lang="cs-CZ" sz="2000" b="0" dirty="0" err="1" smtClean="0"/>
              <a:t>Dividing</a:t>
            </a:r>
            <a:r>
              <a:rPr lang="cs-CZ" sz="2000" b="0" dirty="0" smtClean="0"/>
              <a:t> </a:t>
            </a:r>
            <a:r>
              <a:rPr lang="cs-CZ" sz="2000" b="0" dirty="0" err="1" smtClean="0"/>
              <a:t>Cells</a:t>
            </a:r>
            <a:r>
              <a:rPr lang="cs-CZ" sz="2000" b="0" dirty="0" smtClean="0"/>
              <a:t>" </a:t>
            </a:r>
            <a:r>
              <a:rPr lang="cs-CZ" sz="2000" dirty="0" smtClean="0"/>
              <a:t>(FDC index)</a:t>
            </a:r>
            <a:r>
              <a:rPr lang="cs-CZ" sz="2000" b="0" dirty="0" smtClean="0"/>
              <a:t> </a:t>
            </a:r>
            <a:r>
              <a:rPr lang="cs-CZ" sz="2000" b="0" i="1" dirty="0" smtClean="0"/>
              <a:t>- in </a:t>
            </a:r>
            <a:r>
              <a:rPr lang="cs-CZ" sz="2000" b="0" i="1" dirty="0" err="1" smtClean="0"/>
              <a:t>situ</a:t>
            </a:r>
            <a:r>
              <a:rPr lang="cs-CZ" sz="2000" b="0" i="1" dirty="0" smtClean="0"/>
              <a:t> </a:t>
            </a:r>
            <a:r>
              <a:rPr lang="cs-CZ" sz="2000" b="0" dirty="0" smtClean="0"/>
              <a:t>stanovený index indikující růstovou rychlost (</a:t>
            </a:r>
            <a:r>
              <a:rPr lang="cs-CZ" sz="2000" b="0" dirty="0" err="1" smtClean="0"/>
              <a:t>Bloem</a:t>
            </a:r>
            <a:r>
              <a:rPr lang="cs-CZ" sz="2000" b="0" dirty="0" smtClean="0"/>
              <a:t>, 1992)</a:t>
            </a:r>
          </a:p>
          <a:p>
            <a:pPr eaLnBrk="1" hangingPunct="1">
              <a:lnSpc>
                <a:spcPct val="80000"/>
              </a:lnSpc>
            </a:pPr>
            <a:endParaRPr lang="cs-CZ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cs-CZ" sz="2000" b="0" dirty="0" smtClean="0"/>
              <a:t>metabolicky aktivní hyfy hub mohou být stanoveny </a:t>
            </a:r>
            <a:r>
              <a:rPr lang="cs-CZ" sz="2000" dirty="0" smtClean="0"/>
              <a:t>fluorescein </a:t>
            </a:r>
            <a:r>
              <a:rPr lang="cs-CZ" sz="2000" dirty="0" err="1" smtClean="0"/>
              <a:t>diacetátem</a:t>
            </a:r>
            <a:r>
              <a:rPr lang="cs-CZ" sz="2000" dirty="0" smtClean="0"/>
              <a:t> (FDA),</a:t>
            </a:r>
            <a:r>
              <a:rPr lang="cs-CZ" sz="2000" b="0" dirty="0" smtClean="0"/>
              <a:t> který se stává fluorescentním až po enzymatické hydrolýze</a:t>
            </a:r>
            <a:endParaRPr lang="cs-CZ" sz="2000" dirty="0" smtClean="0"/>
          </a:p>
        </p:txBody>
      </p:sp>
      <p:pic>
        <p:nvPicPr>
          <p:cNvPr id="98306" name="Picture 2" descr="http://image.tradevv.com/2011/01/08/zeed999_1757759_600/fluorescein-diacetat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4653136"/>
            <a:ext cx="1162100" cy="1162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115A2F12-291E-4294-A647-DB587B7C9FE6}" type="slidenum">
              <a:rPr lang="cs-CZ" smtClean="0">
                <a:latin typeface="Arial" charset="0"/>
              </a:rPr>
              <a:pPr/>
              <a:t>18</a:t>
            </a:fld>
            <a:endParaRPr lang="cs-CZ" smtClean="0">
              <a:latin typeface="Arial" charset="0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17F49898-5CC2-4C9F-85EA-55A2900BDD2B}" type="slidenum">
              <a:rPr lang="cs-CZ" sz="1200" b="0"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18</a:t>
            </a:fld>
            <a:endParaRPr lang="cs-CZ" sz="1200" b="0">
              <a:latin typeface="Times New Roman" pitchFamily="18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b="0">
              <a:latin typeface="Times New Roman" pitchFamily="18" charset="0"/>
            </a:endParaRP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0" y="6207125"/>
            <a:ext cx="9144000" cy="650875"/>
          </a:xfrm>
          <a:prstGeom prst="rect">
            <a:avLst/>
          </a:prstGeom>
          <a:solidFill>
            <a:srgbClr val="FFFF00"/>
          </a:solidFill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>
                <a:solidFill>
                  <a:srgbClr val="DC0000"/>
                </a:solidFill>
              </a:rPr>
              <a:t>Nevýhoda = musíme nejprve izolovat dotyčnou skupinu mikroorganismů, charakterizovat a získat protilátku</a:t>
            </a:r>
          </a:p>
        </p:txBody>
      </p:sp>
      <p:sp>
        <p:nvSpPr>
          <p:cNvPr id="2355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Antigenní techniky – specifická detekce</a:t>
            </a:r>
          </a:p>
        </p:txBody>
      </p:sp>
      <p:sp>
        <p:nvSpPr>
          <p:cNvPr id="23559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b="0" dirty="0" smtClean="0"/>
              <a:t>1) využití </a:t>
            </a:r>
            <a:r>
              <a:rPr lang="cs-CZ" sz="2000" b="0" dirty="0" err="1" smtClean="0"/>
              <a:t>polyklonálních</a:t>
            </a:r>
            <a:r>
              <a:rPr lang="cs-CZ" sz="2000" b="0" dirty="0" smtClean="0"/>
              <a:t> protilátek (vznikají </a:t>
            </a:r>
            <a:r>
              <a:rPr lang="cs-CZ" sz="2000" b="0" dirty="0" err="1" smtClean="0"/>
              <a:t>např</a:t>
            </a:r>
            <a:r>
              <a:rPr lang="cs-CZ" sz="2000" b="0" dirty="0" smtClean="0"/>
              <a:t> při imunizaci králíků) - obsahují řadu protilátek; reagují s necílovými mikroorganismy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b="0" dirty="0" smtClean="0"/>
              <a:t>2) využití monoklonálních protilátek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/>
              <a:t>Předpoklad: </a:t>
            </a:r>
            <a:r>
              <a:rPr lang="cs-CZ" sz="2000" b="0" dirty="0" smtClean="0"/>
              <a:t>na povrchu mikroorganismu jsou antigenní molekuly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/>
              <a:t>a) aglutinační techniky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0" dirty="0" smtClean="0"/>
              <a:t>mikroorganismy se shluknou díky vazbám zprostředkovaným protilátkami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0" dirty="0" smtClean="0"/>
              <a:t>citlivost od 10</a:t>
            </a:r>
            <a:r>
              <a:rPr lang="cs-CZ" sz="2000" b="0" baseline="30000" dirty="0" smtClean="0"/>
              <a:t>7</a:t>
            </a:r>
            <a:r>
              <a:rPr lang="cs-CZ" sz="2000" b="0" dirty="0" smtClean="0"/>
              <a:t>/ml ---</a:t>
            </a:r>
            <a:r>
              <a:rPr lang="en-US" sz="2000" b="0" dirty="0" smtClean="0"/>
              <a:t>&gt;</a:t>
            </a:r>
            <a:r>
              <a:rPr lang="cs-CZ" sz="2000" b="0" dirty="0" smtClean="0"/>
              <a:t> spíše </a:t>
            </a:r>
            <a:r>
              <a:rPr lang="cs-CZ" sz="2000" b="0" dirty="0" err="1" smtClean="0"/>
              <a:t>screening</a:t>
            </a:r>
            <a:endParaRPr lang="cs-CZ" sz="2000" b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/>
              <a:t>b) agar </a:t>
            </a:r>
            <a:r>
              <a:rPr lang="cs-CZ" sz="2000" dirty="0" err="1" smtClean="0"/>
              <a:t>diffusion</a:t>
            </a:r>
            <a:r>
              <a:rPr lang="cs-CZ" sz="2000" dirty="0" smtClean="0"/>
              <a:t> test</a:t>
            </a:r>
            <a:r>
              <a:rPr lang="cs-CZ" sz="2000" b="0" dirty="0" smtClean="0"/>
              <a:t> - vznikají proužky </a:t>
            </a:r>
            <a:r>
              <a:rPr lang="cs-CZ" sz="2000" b="0" dirty="0" err="1" smtClean="0"/>
              <a:t>raženin</a:t>
            </a:r>
            <a:endParaRPr lang="cs-CZ" sz="2000" b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/>
              <a:t>c) </a:t>
            </a:r>
            <a:r>
              <a:rPr lang="cs-CZ" sz="2000" dirty="0" err="1" smtClean="0"/>
              <a:t>immunomagnetické</a:t>
            </a:r>
            <a:r>
              <a:rPr lang="cs-CZ" sz="2000" dirty="0" smtClean="0"/>
              <a:t> vychytávání</a:t>
            </a:r>
            <a:r>
              <a:rPr lang="cs-CZ" sz="2000" b="0" dirty="0" smtClean="0"/>
              <a:t> - na principu selekce dotyčných mikroorganismů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/>
              <a:t>d) </a:t>
            </a:r>
            <a:r>
              <a:rPr lang="cs-CZ" sz="2000" dirty="0" smtClean="0">
                <a:solidFill>
                  <a:srgbClr val="6600FF"/>
                </a:solidFill>
              </a:rPr>
              <a:t>značené protilátky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0" dirty="0" smtClean="0">
                <a:solidFill>
                  <a:srgbClr val="6600FF"/>
                </a:solidFill>
              </a:rPr>
              <a:t>fluorescenční (FAT) či luminiscenční barvičky, zlato či enzymy (ELISA - enzyme </a:t>
            </a:r>
            <a:r>
              <a:rPr lang="cs-CZ" sz="2000" b="0" dirty="0" err="1" smtClean="0">
                <a:solidFill>
                  <a:srgbClr val="6600FF"/>
                </a:solidFill>
              </a:rPr>
              <a:t>linked</a:t>
            </a:r>
            <a:r>
              <a:rPr lang="cs-CZ" sz="2000" b="0" dirty="0" smtClean="0">
                <a:solidFill>
                  <a:srgbClr val="6600FF"/>
                </a:solidFill>
              </a:rPr>
              <a:t> </a:t>
            </a:r>
            <a:r>
              <a:rPr lang="cs-CZ" sz="2000" b="0" dirty="0" err="1" smtClean="0">
                <a:solidFill>
                  <a:srgbClr val="6600FF"/>
                </a:solidFill>
              </a:rPr>
              <a:t>immunosorbent</a:t>
            </a:r>
            <a:r>
              <a:rPr lang="cs-CZ" sz="2000" b="0" dirty="0" smtClean="0">
                <a:solidFill>
                  <a:srgbClr val="6600FF"/>
                </a:solidFill>
              </a:rPr>
              <a:t> </a:t>
            </a:r>
            <a:r>
              <a:rPr lang="cs-CZ" sz="2000" b="0" dirty="0" err="1" smtClean="0">
                <a:solidFill>
                  <a:srgbClr val="6600FF"/>
                </a:solidFill>
              </a:rPr>
              <a:t>assay</a:t>
            </a:r>
            <a:r>
              <a:rPr lang="cs-CZ" sz="2000" b="0" dirty="0" smtClean="0">
                <a:solidFill>
                  <a:srgbClr val="6600FF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0" dirty="0" smtClean="0">
                <a:solidFill>
                  <a:srgbClr val="6600FF"/>
                </a:solidFill>
              </a:rPr>
              <a:t>citlivost až 10</a:t>
            </a:r>
            <a:r>
              <a:rPr lang="cs-CZ" sz="2000" b="0" baseline="30000" dirty="0" smtClean="0">
                <a:solidFill>
                  <a:srgbClr val="6600FF"/>
                </a:solidFill>
              </a:rPr>
              <a:t>5</a:t>
            </a:r>
            <a:r>
              <a:rPr lang="cs-CZ" sz="2000" b="0" dirty="0" smtClean="0">
                <a:solidFill>
                  <a:srgbClr val="6600FF"/>
                </a:solidFill>
              </a:rPr>
              <a:t> - 10</a:t>
            </a:r>
            <a:r>
              <a:rPr lang="cs-CZ" sz="2000" b="0" baseline="30000" dirty="0" smtClean="0">
                <a:solidFill>
                  <a:srgbClr val="6600FF"/>
                </a:solidFill>
              </a:rPr>
              <a:t>3</a:t>
            </a:r>
            <a:r>
              <a:rPr lang="cs-CZ" sz="2000" b="0" dirty="0" smtClean="0">
                <a:solidFill>
                  <a:srgbClr val="6600FF"/>
                </a:solidFill>
              </a:rPr>
              <a:t>/ml</a:t>
            </a:r>
            <a:endParaRPr lang="cs-CZ" sz="2000" dirty="0" smtClean="0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F148BE15-2DEB-45E1-BA50-19130FD19901}" type="slidenum">
              <a:rPr lang="cs-CZ" smtClean="0">
                <a:latin typeface="Arial" charset="0"/>
              </a:rPr>
              <a:pPr/>
              <a:t>19</a:t>
            </a:fld>
            <a:endParaRPr lang="cs-CZ" smtClean="0">
              <a:latin typeface="Arial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692150"/>
            <a:ext cx="41402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FAT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fluorescent antibody technique</a:t>
            </a:r>
          </a:p>
          <a:p>
            <a:pPr algn="just"/>
            <a:r>
              <a:rPr lang="cs-CZ" b="0"/>
              <a:t>- využívány jsou fluorescenční protilátky</a:t>
            </a:r>
          </a:p>
          <a:p>
            <a:pPr algn="just"/>
            <a:r>
              <a:rPr lang="cs-CZ" b="0"/>
              <a:t>- primární a sekundární (viz. obr)</a:t>
            </a:r>
          </a:p>
        </p:txBody>
      </p:sp>
      <p:pic>
        <p:nvPicPr>
          <p:cNvPr id="24581" name="Picture 6" descr="38"/>
          <p:cNvPicPr>
            <a:picLocks noChangeAspect="1" noChangeArrowheads="1"/>
          </p:cNvPicPr>
          <p:nvPr/>
        </p:nvPicPr>
        <p:blipFill>
          <a:blip r:embed="rId3" cstate="print"/>
          <a:srcRect l="50589" t="5795" r="6667" b="54358"/>
          <a:stretch>
            <a:fillRect/>
          </a:stretch>
        </p:blipFill>
        <p:spPr bwMode="auto">
          <a:xfrm>
            <a:off x="4391025" y="549275"/>
            <a:ext cx="4752975" cy="6048375"/>
          </a:xfrm>
          <a:prstGeom prst="rect">
            <a:avLst/>
          </a:prstGeom>
          <a:noFill/>
          <a:ln w="9525">
            <a:solidFill>
              <a:srgbClr val="DC0000"/>
            </a:solidFill>
            <a:miter lim="800000"/>
            <a:headEnd/>
            <a:tailEnd/>
          </a:ln>
        </p:spPr>
      </p:pic>
      <p:pic>
        <p:nvPicPr>
          <p:cNvPr id="24582" name="Picture 7" descr="38"/>
          <p:cNvPicPr>
            <a:picLocks noChangeAspect="1" noChangeArrowheads="1"/>
          </p:cNvPicPr>
          <p:nvPr/>
        </p:nvPicPr>
        <p:blipFill>
          <a:blip r:embed="rId3" cstate="print"/>
          <a:srcRect l="52530" t="59404" r="7323" b="15454"/>
          <a:stretch>
            <a:fillRect/>
          </a:stretch>
        </p:blipFill>
        <p:spPr bwMode="auto">
          <a:xfrm>
            <a:off x="107950" y="2205038"/>
            <a:ext cx="4211638" cy="3416300"/>
          </a:xfrm>
          <a:prstGeom prst="rect">
            <a:avLst/>
          </a:prstGeom>
          <a:noFill/>
          <a:ln w="9525">
            <a:solidFill>
              <a:srgbClr val="DC0000"/>
            </a:solidFill>
            <a:miter lim="800000"/>
            <a:headEnd/>
            <a:tailEnd/>
          </a:ln>
        </p:spPr>
      </p:pic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1619250" y="5589588"/>
            <a:ext cx="2808288" cy="652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Antigenní techniky – specifická detekce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03350" y="1628775"/>
            <a:ext cx="6408738" cy="3312393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/>
              <a:t>Bi6420: Ekotoxikologie mikroorganismů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Část 4: Sledované parametry mikrobiální ekotoxikologie a působení toxických látek na ně</a:t>
            </a:r>
            <a:endParaRPr lang="cs-CZ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6F09D532-F857-4BD2-9DD2-F249C5794DD9}" type="slidenum">
              <a:rPr lang="cs-CZ" smtClean="0">
                <a:latin typeface="Arial" charset="0"/>
              </a:rPr>
              <a:pPr/>
              <a:t>20</a:t>
            </a:fld>
            <a:endParaRPr lang="cs-CZ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FISH</a:t>
            </a:r>
            <a:endParaRPr lang="en-US" sz="240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Fluorescence in situ Hybridization</a:t>
            </a:r>
            <a:endParaRPr lang="en-US" smtClean="0"/>
          </a:p>
        </p:txBody>
      </p:sp>
      <p:pic>
        <p:nvPicPr>
          <p:cNvPr id="25605" name="Picture 7" descr="overview"/>
          <p:cNvPicPr>
            <a:picLocks noChangeAspect="1" noChangeArrowheads="1"/>
          </p:cNvPicPr>
          <p:nvPr/>
        </p:nvPicPr>
        <p:blipFill>
          <a:blip r:embed="rId2" cstate="print"/>
          <a:srcRect l="3403" t="18134" r="3503" b="4733"/>
          <a:stretch>
            <a:fillRect/>
          </a:stretch>
        </p:blipFill>
        <p:spPr bwMode="auto">
          <a:xfrm>
            <a:off x="395288" y="1125538"/>
            <a:ext cx="8353425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8"/>
          <p:cNvSpPr>
            <a:spLocks noChangeArrowheads="1"/>
          </p:cNvSpPr>
          <p:nvPr/>
        </p:nvSpPr>
        <p:spPr bwMode="auto">
          <a:xfrm rot="5400000">
            <a:off x="5934868" y="3218657"/>
            <a:ext cx="6081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http://filebox.vt.edu/users/chagedor/biol_4684/Methods/FISH.html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1B519D7D-F605-43C4-919B-7602250D6F53}" type="slidenum">
              <a:rPr lang="cs-CZ" smtClean="0">
                <a:latin typeface="Arial" charset="0"/>
              </a:rPr>
              <a:pPr/>
              <a:t>21</a:t>
            </a:fld>
            <a:endParaRPr lang="cs-CZ" smtClean="0">
              <a:latin typeface="Arial" charset="0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5E4C4FF2-684F-4DF4-88C5-3A922F17271F}" type="slidenum">
              <a:rPr lang="cs-CZ" sz="1200" b="0"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21</a:t>
            </a:fld>
            <a:endParaRPr lang="cs-CZ" sz="1200" b="0">
              <a:latin typeface="Times New Roman" pitchFamily="18" charset="0"/>
            </a:endParaRP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68313" y="908050"/>
            <a:ext cx="41402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ELISA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enzyme linked immunosorbent assay</a:t>
            </a:r>
          </a:p>
          <a:p>
            <a:pPr algn="just">
              <a:buFontTx/>
              <a:buChar char="-"/>
            </a:pPr>
            <a:r>
              <a:rPr lang="cs-CZ" b="0"/>
              <a:t>často užívaná ke studiu biofilmů</a:t>
            </a:r>
          </a:p>
          <a:p>
            <a:pPr algn="just">
              <a:buFontTx/>
              <a:buChar char="-"/>
            </a:pPr>
            <a:r>
              <a:rPr lang="cs-CZ" b="0"/>
              <a:t> přímá a nepřímá</a:t>
            </a:r>
          </a:p>
        </p:txBody>
      </p:sp>
      <p:pic>
        <p:nvPicPr>
          <p:cNvPr id="26630" name="Picture 8" descr="164"/>
          <p:cNvPicPr>
            <a:picLocks noChangeAspect="1" noChangeArrowheads="1"/>
          </p:cNvPicPr>
          <p:nvPr/>
        </p:nvPicPr>
        <p:blipFill>
          <a:blip r:embed="rId3" cstate="print"/>
          <a:srcRect l="55576" t="7150" r="4596" b="34865"/>
          <a:stretch>
            <a:fillRect/>
          </a:stretch>
        </p:blipFill>
        <p:spPr bwMode="auto">
          <a:xfrm>
            <a:off x="5503863" y="0"/>
            <a:ext cx="364013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9" descr="164"/>
          <p:cNvPicPr>
            <a:picLocks noChangeAspect="1" noChangeArrowheads="1"/>
          </p:cNvPicPr>
          <p:nvPr/>
        </p:nvPicPr>
        <p:blipFill>
          <a:blip r:embed="rId3" cstate="print"/>
          <a:srcRect l="55576" t="65135" r="4596" b="29135"/>
          <a:stretch>
            <a:fillRect/>
          </a:stretch>
        </p:blipFill>
        <p:spPr bwMode="auto">
          <a:xfrm>
            <a:off x="468313" y="4797425"/>
            <a:ext cx="5076825" cy="94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2771775" y="5734050"/>
            <a:ext cx="2808288" cy="652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2663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64163" cy="476250"/>
          </a:xfrm>
          <a:noFill/>
        </p:spPr>
        <p:txBody>
          <a:bodyPr/>
          <a:lstStyle/>
          <a:p>
            <a:pPr eaLnBrk="1" hangingPunct="1"/>
            <a:r>
              <a:rPr lang="cs-CZ" sz="2000" smtClean="0"/>
              <a:t>Antigenní techniky – specifická detekce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C18FD3A2-82A7-4E97-B6A2-67A26919067E}" type="slidenum">
              <a:rPr lang="cs-CZ" smtClean="0">
                <a:latin typeface="Arial" charset="0"/>
              </a:rPr>
              <a:pPr/>
              <a:t>22</a:t>
            </a:fld>
            <a:endParaRPr lang="cs-CZ" smtClean="0">
              <a:latin typeface="Arial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4752975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- jde vlastně o první ze dvou "počítacích" technik (druhá je tzv. viable / indirect counts, neboli počítání po předchozí izolaci a kultivaci)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většinou </a:t>
            </a:r>
            <a:r>
              <a:rPr lang="cs-CZ"/>
              <a:t>vyšší počty než při viable counts</a:t>
            </a:r>
            <a:r>
              <a:rPr lang="cs-CZ" b="0"/>
              <a:t> (pouze 10% je kultivovatelných); rozdíl lze zjistit tzv. direct viability counts (DVC) - inkubace s nalidixovou kyselinou - Krogurovou metodou (viz. dále)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u vzorků vody lze přímo počítat v počítací komůrce, u půdy je potřeba nejdříve dispergace a separace od půdních částic (ty jsou při těchto technikách vážný problém)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pro zlepšení pozorování se užívá řada barviv (FDA, AO, DAPI, FITC atd.)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z přímých počtů lze i odvodit biomasu (musíme ale znát např. průměrnou velikost buněk bakterií či délku hyf hub)    		=======================</a:t>
            </a:r>
            <a:r>
              <a:rPr lang="en-US" b="0"/>
              <a:t>&gt;</a:t>
            </a:r>
            <a:endParaRPr lang="cs-CZ" b="0"/>
          </a:p>
        </p:txBody>
      </p:sp>
      <p:pic>
        <p:nvPicPr>
          <p:cNvPr id="27653" name="Picture 6" descr="39"/>
          <p:cNvPicPr>
            <a:picLocks noChangeAspect="1" noChangeArrowheads="1"/>
          </p:cNvPicPr>
          <p:nvPr/>
        </p:nvPicPr>
        <p:blipFill>
          <a:blip r:embed="rId3" cstate="print"/>
          <a:srcRect l="10864" t="37666" r="47659" b="15263"/>
          <a:stretch>
            <a:fillRect/>
          </a:stretch>
        </p:blipFill>
        <p:spPr bwMode="auto">
          <a:xfrm>
            <a:off x="4973638" y="404813"/>
            <a:ext cx="4170362" cy="6453187"/>
          </a:xfrm>
          <a:prstGeom prst="rect">
            <a:avLst/>
          </a:prstGeom>
          <a:noFill/>
          <a:ln w="9525">
            <a:solidFill>
              <a:srgbClr val="DC0000"/>
            </a:solidFill>
            <a:miter lim="800000"/>
            <a:headEnd/>
            <a:tailEnd/>
          </a:ln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4932363" y="3068638"/>
            <a:ext cx="4032250" cy="288925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5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000" smtClean="0"/>
              <a:t>Přímé mikroskopické počítání bakterií (direct bacterial counts)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B917A733-070C-4F98-BA8D-7449618CF88D}" type="slidenum">
              <a:rPr lang="cs-CZ" smtClean="0">
                <a:latin typeface="Arial" charset="0"/>
              </a:rPr>
              <a:pPr/>
              <a:t>23</a:t>
            </a:fld>
            <a:endParaRPr lang="cs-CZ" smtClean="0">
              <a:latin typeface="Arial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8640762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000" b="0"/>
              <a:t>- důležité, neboť z celkového množství je aktivních jen asi 40%</a:t>
            </a:r>
          </a:p>
          <a:p>
            <a:pPr algn="just"/>
            <a:endParaRPr lang="cs-CZ" sz="2000" b="0"/>
          </a:p>
          <a:p>
            <a:pPr algn="just"/>
            <a:r>
              <a:rPr lang="cs-CZ" sz="2000" b="0"/>
              <a:t>- nelehký úkol, neboť inkubační techniky jsou příliš zdlouhavé, je problém s medii a jejich selektivitou, homogenizace vzorku (nebo filtrace) vždy část buněk odstraní</a:t>
            </a:r>
          </a:p>
          <a:p>
            <a:pPr algn="just"/>
            <a:endParaRPr lang="cs-CZ" sz="2000" b="0"/>
          </a:p>
          <a:p>
            <a:pPr algn="just"/>
            <a:r>
              <a:rPr lang="cs-CZ" sz="2000" b="0"/>
              <a:t>- respirometrické techniky jsou rovněž zkreslené manipulací se vzorkem a neodliší skutečně aktivní mikroorganismy bez závislosti na jejich fyziologickém stavu</a:t>
            </a:r>
          </a:p>
          <a:p>
            <a:pPr algn="just"/>
            <a:endParaRPr lang="cs-CZ" sz="2000" b="0"/>
          </a:p>
          <a:p>
            <a:pPr algn="just"/>
            <a:endParaRPr lang="cs-CZ" sz="2000" b="0"/>
          </a:p>
          <a:p>
            <a:pPr algn="just"/>
            <a:endParaRPr lang="cs-CZ" sz="2000" b="0"/>
          </a:p>
          <a:p>
            <a:pPr algn="just"/>
            <a:endParaRPr lang="cs-CZ" sz="2000" b="0"/>
          </a:p>
          <a:p>
            <a:pPr algn="just"/>
            <a:r>
              <a:rPr lang="cs-CZ" sz="2000"/>
              <a:t>Barvící techniky a mikroskopování jsou jednou z možností</a:t>
            </a:r>
            <a:endParaRPr lang="cs-CZ" sz="2000" b="0"/>
          </a:p>
        </p:txBody>
      </p:sp>
      <p:sp>
        <p:nvSpPr>
          <p:cNvPr id="28677" name="AutoShape 7"/>
          <p:cNvSpPr>
            <a:spLocks noChangeArrowheads="1"/>
          </p:cNvSpPr>
          <p:nvPr/>
        </p:nvSpPr>
        <p:spPr bwMode="auto">
          <a:xfrm>
            <a:off x="3419475" y="3789363"/>
            <a:ext cx="1584325" cy="792162"/>
          </a:xfrm>
          <a:prstGeom prst="downArrow">
            <a:avLst>
              <a:gd name="adj1" fmla="val 79963"/>
              <a:gd name="adj2" fmla="val 338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867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Mikroskopické stanovení aktivních mikroorganismů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3841110F-C4C0-424D-8811-695C126CBC9C}" type="slidenum">
              <a:rPr lang="cs-CZ" smtClean="0">
                <a:latin typeface="Arial" charset="0"/>
              </a:rPr>
              <a:pPr/>
              <a:t>24</a:t>
            </a:fld>
            <a:endParaRPr lang="cs-CZ" smtClean="0">
              <a:latin typeface="Arial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50825" y="620713"/>
            <a:ext cx="86423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/>
            <a:r>
              <a:rPr lang="cs-CZ" sz="2000" b="0" u="sng"/>
              <a:t>1) Pozorování aktivně respirujících bakterií (ve vzorcích vody)</a:t>
            </a:r>
          </a:p>
          <a:p>
            <a:pPr marL="534988" indent="-534988" algn="just"/>
            <a:endParaRPr lang="cs-CZ" sz="2000" b="0"/>
          </a:p>
          <a:p>
            <a:pPr marL="534988" indent="-534988" algn="just"/>
            <a:r>
              <a:rPr lang="cs-CZ" sz="2000" b="0"/>
              <a:t>- 	barvení: 2-(p-indophenyl)-3-(p-nitrophenyl)-5-phenyltetrazolium chlorid (INT)</a:t>
            </a:r>
          </a:p>
          <a:p>
            <a:pPr marL="534988" indent="-534988" algn="just"/>
            <a:r>
              <a:rPr lang="cs-CZ" sz="2000" b="0"/>
              <a:t>- 	barvivo představuje kompetitor pro reakci s kyslíkem - vznikají nerozpustné krystaly INT-formazan, které se akumulují v metabolicky aktivních bakteriích</a:t>
            </a:r>
          </a:p>
          <a:p>
            <a:pPr marL="534988" indent="-534988" algn="just"/>
            <a:r>
              <a:rPr lang="cs-CZ" sz="2000" b="0"/>
              <a:t>- 	sledování lze provádět mikroskopicky (červené depozity uvnitř buněk) nebo lze formazan extrahovat ethanolem z přefiltrovaných buněk (pouze ve vodním prostředí) a měřit spektrofotometricky</a:t>
            </a:r>
          </a:p>
          <a:p>
            <a:pPr marL="534988" indent="-534988" algn="just"/>
            <a:endParaRPr lang="cs-CZ" sz="2000" b="0"/>
          </a:p>
          <a:p>
            <a:pPr marL="534988" indent="-534988" algn="just"/>
            <a:r>
              <a:rPr lang="cs-CZ" sz="2000" b="0" u="sng"/>
              <a:t>2) Kombinace barvení AO a INT</a:t>
            </a:r>
          </a:p>
          <a:p>
            <a:pPr marL="534988" indent="-534988" algn="just"/>
            <a:endParaRPr lang="cs-CZ" sz="2000" b="0" u="sng"/>
          </a:p>
          <a:p>
            <a:pPr marL="534988" indent="-534988" algn="just"/>
            <a:r>
              <a:rPr lang="cs-CZ" sz="2000" b="0"/>
              <a:t>- 	Acridine orange umožní stanovení celkových počtů, INT barvení dále stanovení počtů aktuálně respirujících bakterií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Mikroskopické stanovení aktivních mikroorganismů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8B033C94-1CA8-47DD-999C-0156389D07BB}" type="slidenum">
              <a:rPr lang="cs-CZ" smtClean="0">
                <a:latin typeface="Arial" charset="0"/>
              </a:rPr>
              <a:pPr/>
              <a:t>25</a:t>
            </a:fld>
            <a:endParaRPr lang="cs-CZ" smtClean="0">
              <a:latin typeface="Arial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50825" y="692150"/>
            <a:ext cx="8713788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/>
            <a:r>
              <a:rPr lang="cs-CZ" sz="1800" b="0" u="sng"/>
              <a:t>3) Technika inkubace vzorků (voda) v přítomnosti asimilovatelných zdrojů uhlíku a nalidixové kyseliny: „Krogurova metoda"</a:t>
            </a:r>
          </a:p>
          <a:p>
            <a:pPr marL="266700" indent="-266700" algn="just"/>
            <a:r>
              <a:rPr lang="cs-CZ" sz="1800" b="0"/>
              <a:t>- 	nalidixová kyselina je specifický inhibitor DNA gyrázy a interaguje s dělením buněk u mnoha gram negativních hakterií</a:t>
            </a:r>
          </a:p>
          <a:p>
            <a:pPr marL="266700" indent="-266700" algn="just"/>
            <a:r>
              <a:rPr lang="cs-CZ" sz="1800" b="0"/>
              <a:t>- 	rostoucí exponované buňky nabývají protáhlého tvaru nebo jsou vypouklé - mohou být přímo mikroskopovány</a:t>
            </a:r>
          </a:p>
          <a:p>
            <a:pPr marL="266700" indent="-266700" algn="just"/>
            <a:endParaRPr lang="cs-CZ" sz="1800" b="0"/>
          </a:p>
          <a:p>
            <a:pPr marL="266700" indent="-266700" algn="just"/>
            <a:r>
              <a:rPr lang="cs-CZ" sz="1800" b="0" u="sng"/>
              <a:t>4) Metoda založená na enzymatické hydrolýze fluorescein diacetátu:</a:t>
            </a:r>
          </a:p>
          <a:p>
            <a:pPr marL="266700" indent="-266700" algn="just"/>
            <a:r>
              <a:rPr lang="cs-CZ" sz="1800" b="0"/>
              <a:t>- 	metoda diskutabilní u bakterií (otázka transportu barviva do buňky), rozšířená u hub</a:t>
            </a:r>
          </a:p>
          <a:p>
            <a:pPr marL="266700" indent="-266700" algn="just"/>
            <a:r>
              <a:rPr lang="cs-CZ" sz="1800" b="0"/>
              <a:t>- 	reakce je primárně závislá na celulární esterázové aktivitě, a tedy není v přímém vztahu k celkové aktivitě</a:t>
            </a:r>
          </a:p>
          <a:p>
            <a:pPr marL="266700" indent="-266700" algn="just"/>
            <a:endParaRPr lang="cs-CZ" sz="1800" b="0"/>
          </a:p>
          <a:p>
            <a:pPr marL="266700" indent="-266700" algn="just"/>
            <a:r>
              <a:rPr lang="cs-CZ" sz="1800" b="0" u="sng"/>
              <a:t>5) Moderní postupy využívající redoxreakce s pomocí ditetrazoliových barev, např. 5-cyano-2,3-ditotyl tetrazolium chlorid (CTC)</a:t>
            </a:r>
          </a:p>
          <a:p>
            <a:pPr marL="266700" indent="-266700" algn="just"/>
            <a:r>
              <a:rPr lang="cs-CZ" sz="1800" b="0"/>
              <a:t>- 	metoda vhodná k vizualizaci aktivně respirujících bakterií v environmentálních vzorcích</a:t>
            </a:r>
          </a:p>
          <a:p>
            <a:pPr marL="266700" indent="-266700" algn="just"/>
            <a:r>
              <a:rPr lang="cs-CZ" sz="1800" b="0"/>
              <a:t>- 	reakce má stejnou podstatu jako INT, ale výsledný formazan je lépe detekovatelný vzhledem k jasně červené fluorescenci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Mikroskopické stanovení aktivních mikroorganismů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informace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0" dirty="0" smtClean="0">
                <a:hlinkClick r:id="rId2"/>
              </a:rPr>
              <a:t>http://web.</a:t>
            </a:r>
            <a:r>
              <a:rPr lang="cs-CZ" sz="1800" b="0" dirty="0" err="1" smtClean="0">
                <a:hlinkClick r:id="rId2"/>
              </a:rPr>
              <a:t>natur.cuni.cz</a:t>
            </a:r>
            <a:r>
              <a:rPr lang="cs-CZ" sz="1800" b="0" dirty="0" smtClean="0">
                <a:hlinkClick r:id="rId2"/>
              </a:rPr>
              <a:t>/parasitology/</a:t>
            </a:r>
            <a:r>
              <a:rPr lang="cs-CZ" sz="1800" b="0" dirty="0" err="1" smtClean="0">
                <a:hlinkClick r:id="rId2"/>
              </a:rPr>
              <a:t>parpages</a:t>
            </a:r>
            <a:r>
              <a:rPr lang="cs-CZ" sz="1800" b="0" dirty="0" smtClean="0">
                <a:hlinkClick r:id="rId2"/>
              </a:rPr>
              <a:t>/</a:t>
            </a:r>
            <a:r>
              <a:rPr lang="cs-CZ" sz="1800" b="0" dirty="0" err="1" smtClean="0">
                <a:hlinkClick r:id="rId2"/>
              </a:rPr>
              <a:t>mikroskopickatechnika</a:t>
            </a:r>
            <a:r>
              <a:rPr lang="cs-CZ" sz="1800" b="0" dirty="0" smtClean="0">
                <a:hlinkClick r:id="rId2"/>
              </a:rPr>
              <a:t>/</a:t>
            </a:r>
            <a:endParaRPr lang="cs-CZ" sz="1800" b="0" dirty="0" smtClean="0"/>
          </a:p>
          <a:p>
            <a:r>
              <a:rPr lang="cs-CZ" sz="1800" b="0" dirty="0" smtClean="0">
                <a:hlinkClick r:id="rId3"/>
              </a:rPr>
              <a:t>http://www.biologie.</a:t>
            </a:r>
            <a:r>
              <a:rPr lang="cs-CZ" sz="1800" b="0" dirty="0" err="1" smtClean="0">
                <a:hlinkClick r:id="rId3"/>
              </a:rPr>
              <a:t>uni</a:t>
            </a:r>
            <a:r>
              <a:rPr lang="cs-CZ" sz="1800" b="0" dirty="0" smtClean="0">
                <a:hlinkClick r:id="rId3"/>
              </a:rPr>
              <a:t>-</a:t>
            </a:r>
            <a:r>
              <a:rPr lang="cs-CZ" sz="1800" b="0" dirty="0" err="1" smtClean="0">
                <a:hlinkClick r:id="rId3"/>
              </a:rPr>
              <a:t>hamburg.de</a:t>
            </a:r>
            <a:r>
              <a:rPr lang="cs-CZ" sz="1800" b="0" dirty="0" smtClean="0">
                <a:hlinkClick r:id="rId3"/>
              </a:rPr>
              <a:t>/b-online/e03/03.htm</a:t>
            </a:r>
            <a:endParaRPr lang="cs-CZ" sz="1800" b="0" dirty="0" smtClean="0"/>
          </a:p>
          <a:p>
            <a:r>
              <a:rPr lang="cs-CZ" sz="1800" b="0" dirty="0" smtClean="0">
                <a:hlinkClick r:id="rId4"/>
              </a:rPr>
              <a:t>http://www.are.</a:t>
            </a:r>
            <a:r>
              <a:rPr lang="cs-CZ" sz="1800" b="0" dirty="0" err="1" smtClean="0">
                <a:hlinkClick r:id="rId4"/>
              </a:rPr>
              <a:t>cz</a:t>
            </a:r>
            <a:r>
              <a:rPr lang="cs-CZ" sz="1800" b="0" dirty="0" smtClean="0">
                <a:hlinkClick r:id="rId4"/>
              </a:rPr>
              <a:t>/</a:t>
            </a:r>
            <a:r>
              <a:rPr lang="cs-CZ" sz="1800" b="0" dirty="0" err="1" smtClean="0">
                <a:hlinkClick r:id="rId4"/>
              </a:rPr>
              <a:t>documents</a:t>
            </a:r>
            <a:r>
              <a:rPr lang="cs-CZ" sz="1800" b="0" dirty="0" smtClean="0">
                <a:hlinkClick r:id="rId4"/>
              </a:rPr>
              <a:t>/ZAKLADNI_METODY_SVETELNE_</a:t>
            </a:r>
            <a:r>
              <a:rPr lang="cs-CZ" sz="1800" b="0" dirty="0" err="1" smtClean="0">
                <a:hlinkClick r:id="rId4"/>
              </a:rPr>
              <a:t>MIKROSKOPIE</a:t>
            </a:r>
            <a:r>
              <a:rPr lang="cs-CZ" sz="1800" b="0" dirty="0" smtClean="0">
                <a:hlinkClick r:id="rId4"/>
              </a:rPr>
              <a:t>.</a:t>
            </a:r>
            <a:r>
              <a:rPr lang="cs-CZ" sz="1800" b="0" dirty="0" err="1" smtClean="0">
                <a:hlinkClick r:id="rId4"/>
              </a:rPr>
              <a:t>pdf</a:t>
            </a:r>
            <a:endParaRPr lang="cs-CZ" sz="1800" b="0" dirty="0" smtClean="0"/>
          </a:p>
          <a:p>
            <a:r>
              <a:rPr lang="cs-CZ" sz="1800" b="0" dirty="0" smtClean="0">
                <a:hlinkClick r:id="rId5"/>
              </a:rPr>
              <a:t>http://www.</a:t>
            </a:r>
            <a:r>
              <a:rPr lang="cs-CZ" sz="1800" b="0" dirty="0" err="1" smtClean="0">
                <a:hlinkClick r:id="rId5"/>
              </a:rPr>
              <a:t>olympusmicro.com</a:t>
            </a:r>
            <a:r>
              <a:rPr lang="cs-CZ" sz="1800" b="0" dirty="0" smtClean="0">
                <a:hlinkClick r:id="rId5"/>
              </a:rPr>
              <a:t>/</a:t>
            </a:r>
            <a:r>
              <a:rPr lang="cs-CZ" sz="1800" b="0" dirty="0" err="1" smtClean="0">
                <a:hlinkClick r:id="rId5"/>
              </a:rPr>
              <a:t>primer</a:t>
            </a:r>
            <a:r>
              <a:rPr lang="cs-CZ" sz="1800" b="0" dirty="0" smtClean="0">
                <a:hlinkClick r:id="rId5"/>
              </a:rPr>
              <a:t>/</a:t>
            </a:r>
            <a:r>
              <a:rPr lang="cs-CZ" sz="1800" b="0" dirty="0" err="1" smtClean="0">
                <a:hlinkClick r:id="rId5"/>
              </a:rPr>
              <a:t>virtual</a:t>
            </a:r>
            <a:r>
              <a:rPr lang="cs-CZ" sz="1800" b="0" dirty="0" smtClean="0">
                <a:hlinkClick r:id="rId5"/>
              </a:rPr>
              <a:t>/</a:t>
            </a:r>
            <a:r>
              <a:rPr lang="cs-CZ" sz="1800" b="0" dirty="0" err="1" smtClean="0">
                <a:hlinkClick r:id="rId5"/>
              </a:rPr>
              <a:t>virtual.html</a:t>
            </a:r>
            <a:endParaRPr lang="cs-CZ" sz="1800" b="0" dirty="0" smtClean="0"/>
          </a:p>
          <a:p>
            <a:r>
              <a:rPr lang="cs-CZ" sz="1800" b="0" dirty="0" smtClean="0">
                <a:hlinkClick r:id="rId6"/>
              </a:rPr>
              <a:t>http://micro.magnet.fsu.edu/primer/</a:t>
            </a:r>
            <a:endParaRPr lang="cs-CZ" sz="1800" b="0" dirty="0" smtClean="0"/>
          </a:p>
          <a:p>
            <a:r>
              <a:rPr lang="cs-CZ" sz="1800" b="0" dirty="0" smtClean="0">
                <a:hlinkClick r:id="rId7"/>
              </a:rPr>
              <a:t>http://web.</a:t>
            </a:r>
            <a:r>
              <a:rPr lang="cs-CZ" sz="1800" b="0" dirty="0" err="1" smtClean="0">
                <a:hlinkClick r:id="rId7"/>
              </a:rPr>
              <a:t>natur.cuni.cz</a:t>
            </a:r>
            <a:r>
              <a:rPr lang="cs-CZ" sz="1800" b="0" dirty="0" smtClean="0">
                <a:hlinkClick r:id="rId7"/>
              </a:rPr>
              <a:t>/~parazit/</a:t>
            </a:r>
            <a:r>
              <a:rPr lang="cs-CZ" sz="1800" b="0" dirty="0" err="1" smtClean="0">
                <a:hlinkClick r:id="rId7"/>
              </a:rPr>
              <a:t>parpages</a:t>
            </a:r>
            <a:r>
              <a:rPr lang="cs-CZ" sz="1800" b="0" dirty="0" smtClean="0">
                <a:hlinkClick r:id="rId7"/>
              </a:rPr>
              <a:t>/</a:t>
            </a:r>
            <a:r>
              <a:rPr lang="cs-CZ" sz="1800" b="0" dirty="0" err="1" smtClean="0">
                <a:hlinkClick r:id="rId7"/>
              </a:rPr>
              <a:t>mikroskopickatechnika</a:t>
            </a:r>
            <a:r>
              <a:rPr lang="cs-CZ" sz="1800" b="0" dirty="0" smtClean="0">
                <a:hlinkClick r:id="rId7"/>
              </a:rPr>
              <a:t>/</a:t>
            </a:r>
            <a:r>
              <a:rPr lang="cs-CZ" sz="1800" b="0" dirty="0" err="1" smtClean="0">
                <a:hlinkClick r:id="rId7"/>
              </a:rPr>
              <a:t>Optical</a:t>
            </a:r>
            <a:r>
              <a:rPr lang="cs-CZ" sz="1800" b="0" dirty="0" smtClean="0">
                <a:hlinkClick r:id="rId7"/>
              </a:rPr>
              <a:t>%20microscopy.pdf</a:t>
            </a:r>
            <a:endParaRPr lang="cs-CZ" sz="1800" b="0" dirty="0" smtClean="0"/>
          </a:p>
          <a:p>
            <a:endParaRPr lang="cs-CZ" sz="1800" b="0" dirty="0" smtClean="0"/>
          </a:p>
          <a:p>
            <a:endParaRPr lang="cs-CZ" sz="1800" b="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Snímek </a:t>
            </a:r>
            <a:fld id="{A966F814-575F-43B5-8EAC-5396BE1976CC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31747" name="Picture 13" descr="aga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3500438"/>
            <a:ext cx="1368425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8" name="Rectangle 1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Izolační a kultivační techniky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58FA2DA9-B3D4-4F9E-A24A-73A3B59622A3}" type="slidenum">
              <a:rPr lang="cs-CZ" smtClean="0">
                <a:latin typeface="Arial" charset="0"/>
              </a:rPr>
              <a:pPr/>
              <a:t>28</a:t>
            </a:fld>
            <a:endParaRPr lang="cs-CZ" smtClean="0">
              <a:latin typeface="Arial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323850" y="765175"/>
            <a:ext cx="84963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000" b="0"/>
              <a:t>- potřeba pro různé účely, např. identifikace specifických mikroorganismů, měření diverzity atd.</a:t>
            </a:r>
          </a:p>
          <a:p>
            <a:pPr algn="just"/>
            <a:endParaRPr lang="cs-CZ" sz="2000" b="0"/>
          </a:p>
          <a:p>
            <a:pPr algn="just"/>
            <a:r>
              <a:rPr lang="cs-CZ" sz="2000" b="0"/>
              <a:t>- počítání mikroorganismů - tzv. viable / indirect counts - použití metod MPN (most probable number) a počítání CFU (colony forming units)</a:t>
            </a:r>
          </a:p>
          <a:p>
            <a:pPr algn="just"/>
            <a:endParaRPr lang="cs-CZ" sz="2000" b="0"/>
          </a:p>
          <a:p>
            <a:pPr algn="just"/>
            <a:r>
              <a:rPr lang="cs-CZ" sz="2000">
                <a:solidFill>
                  <a:srgbClr val="6600FF"/>
                </a:solidFill>
              </a:rPr>
              <a:t>Izolace a stanovení počtu izolovaných mikroorganismů - vzorky půdy a vody - obecná kritéria:</a:t>
            </a:r>
          </a:p>
          <a:p>
            <a:endParaRPr lang="cs-CZ" sz="2000"/>
          </a:p>
          <a:p>
            <a:r>
              <a:rPr lang="cs-CZ" sz="2000" b="0"/>
              <a:t>- u půdy vhodná extrakce (např. použití surfaktantu Tween 80 s disperzním činidlem pyrofosfát sodný) následuje násobné ředění (vodou, fyziologickým roztokem či pufrem ...)</a:t>
            </a:r>
          </a:p>
          <a:p>
            <a:endParaRPr lang="cs-CZ" sz="2000" b="0"/>
          </a:p>
          <a:p>
            <a:r>
              <a:rPr lang="cs-CZ" sz="2000" b="0"/>
              <a:t>- u vzorků vod je většinou potřeba zahuštění - technika membránové filtrace</a:t>
            </a:r>
          </a:p>
          <a:p>
            <a:endParaRPr lang="cs-CZ" sz="2000"/>
          </a:p>
          <a:p>
            <a:r>
              <a:rPr lang="cs-CZ" sz="2000" b="0"/>
              <a:t>Následují obecné kultivačni techniky - metoda agarových ploten: poured a spread plate counts; </a:t>
            </a:r>
            <a:r>
              <a:rPr lang="cs-CZ" sz="2000" u="sng">
                <a:solidFill>
                  <a:srgbClr val="6600FF"/>
                </a:solidFill>
              </a:rPr>
              <a:t>Výstupem jsou CFU</a:t>
            </a:r>
            <a:r>
              <a:rPr lang="cs-CZ" sz="2000" b="0">
                <a:solidFill>
                  <a:srgbClr val="6600FF"/>
                </a:solidFill>
              </a:rPr>
              <a:t> / hmotnost či objem vzorku</a:t>
            </a:r>
          </a:p>
        </p:txBody>
      </p:sp>
      <p:sp>
        <p:nvSpPr>
          <p:cNvPr id="327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Izolační a kultivační techniky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86978487-C591-48DA-BD48-9F1739EBC0FD}" type="slidenum">
              <a:rPr lang="cs-CZ" smtClean="0">
                <a:latin typeface="Arial" charset="0"/>
              </a:rPr>
              <a:pPr/>
              <a:t>29</a:t>
            </a:fld>
            <a:endParaRPr lang="cs-CZ" smtClean="0">
              <a:latin typeface="Arial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0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50825" y="549275"/>
            <a:ext cx="8424863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</a:pPr>
            <a:r>
              <a:rPr lang="cs-CZ" sz="2000" u="sng">
                <a:solidFill>
                  <a:srgbClr val="6600FF"/>
                </a:solidFill>
              </a:rPr>
              <a:t>Výhody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Snadnost a dostupnost materiálu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Relativně nízká cena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Inkubační zdroj živých mikroorganismú - izolace z reálných vzorků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Možnost komparativního porovnáni různých kompartmentů prostředí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Možnost specificky posuzovat určité fyziologické skupiny (selektivní média pro fixátory dusíku, houby, anaeroby, nitrifikátory, denitrifikátory apod.)</a:t>
            </a:r>
          </a:p>
          <a:p>
            <a:pPr marL="342900" indent="-342900">
              <a:lnSpc>
                <a:spcPct val="110000"/>
              </a:lnSpc>
            </a:pPr>
            <a:endParaRPr lang="cs-CZ" sz="2000" b="0"/>
          </a:p>
          <a:p>
            <a:pPr marL="342900" indent="-342900">
              <a:lnSpc>
                <a:spcPct val="110000"/>
              </a:lnSpc>
            </a:pPr>
            <a:r>
              <a:rPr lang="cs-CZ" sz="2000" u="sng">
                <a:solidFill>
                  <a:srgbClr val="6600FF"/>
                </a:solidFill>
              </a:rPr>
              <a:t>Nevýhody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Vliv typu vybraného média na úspěšnost inkubace (pouze 0,1-10% skutečného počtu mikroorganismů v prostředí - zejména r stratégů)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Žádné médium není zcela univerzální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Inkubace často odrážejí pouze počty aktuálně živých (aktivních) buněk ve vzorcích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cs-CZ" sz="2000" b="0"/>
              <a:t>Prakticky neřešitelný problém související se shlukováním buněk na miskách (CFU neodráží počty „mateřských" buněk)</a:t>
            </a:r>
            <a:endParaRPr lang="cs-CZ" sz="2000"/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Izolační a kultivační techniky</a:t>
            </a:r>
          </a:p>
        </p:txBody>
      </p:sp>
      <p:sp>
        <p:nvSpPr>
          <p:cNvPr id="33798" name="AutoShape 11"/>
          <p:cNvSpPr>
            <a:spLocks noChangeArrowheads="1"/>
          </p:cNvSpPr>
          <p:nvPr/>
        </p:nvSpPr>
        <p:spPr bwMode="auto">
          <a:xfrm>
            <a:off x="1763713" y="3141663"/>
            <a:ext cx="3600450" cy="647700"/>
          </a:xfrm>
          <a:prstGeom prst="wedgeRectCallout">
            <a:avLst>
              <a:gd name="adj1" fmla="val 104718"/>
              <a:gd name="adj2" fmla="val 75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1835150" y="3213100"/>
            <a:ext cx="4124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kultivační metody cca 2000 druhů</a:t>
            </a:r>
          </a:p>
          <a:p>
            <a:r>
              <a:rPr lang="cs-CZ"/>
              <a:t>DNA metody cca 13 000 druhů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CA19CE4C-B2BB-4201-B20A-ECE13B3D4D1F}" type="slidenum">
              <a:rPr lang="cs-CZ" smtClean="0">
                <a:latin typeface="Arial" charset="0"/>
              </a:rPr>
              <a:pPr/>
              <a:t>3</a:t>
            </a:fld>
            <a:endParaRPr lang="cs-CZ" smtClean="0">
              <a:latin typeface="Arial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432DA7B7-D646-4A06-B4A2-6CE9940EED09}" type="slidenum">
              <a:rPr lang="cs-CZ" sz="1200" b="0"/>
              <a:pPr algn="ctr">
                <a:spcBef>
                  <a:spcPct val="50000"/>
                </a:spcBef>
              </a:pPr>
              <a:t>3</a:t>
            </a:fld>
            <a:endParaRPr lang="cs-CZ" sz="1200" b="0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400">
                <a:solidFill>
                  <a:srgbClr val="DC0000"/>
                </a:solidFill>
              </a:rPr>
              <a:t>Umělé(!) rozdělení sledovaných parametrů (endpointů):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0" y="620713"/>
            <a:ext cx="9144000" cy="62261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 u="sng"/>
              <a:t>1) Měření kvantitativních parametrů</a:t>
            </a:r>
          </a:p>
          <a:p>
            <a:pPr algn="just"/>
            <a:r>
              <a:rPr lang="cs-CZ" b="0"/>
              <a:t>Množství mikroorganismů buď celkové, nebo některých skupin, či indikátorových druhů</a:t>
            </a:r>
          </a:p>
          <a:p>
            <a:pPr algn="just"/>
            <a:endParaRPr lang="cs-CZ" sz="1400" i="1"/>
          </a:p>
          <a:p>
            <a:pPr algn="just"/>
            <a:r>
              <a:rPr lang="cs-CZ" sz="1400" i="1"/>
              <a:t>Využívá:</a:t>
            </a:r>
            <a:r>
              <a:rPr lang="cs-CZ" sz="1400" b="0" i="1"/>
              <a:t> mikroskopických technik (direct counts, barvení, fluorescence ...), izolačních a kultivačních technik (MPN, viable counts ...), biochemických metod (SIR), stanovení buněčných komponent (stanovení C</a:t>
            </a:r>
            <a:r>
              <a:rPr lang="cs-CZ" sz="1400" b="0" i="1" baseline="-25000"/>
              <a:t>bio</a:t>
            </a:r>
            <a:r>
              <a:rPr lang="cs-CZ" sz="1400" b="0" i="1"/>
              <a:t>, N</a:t>
            </a:r>
            <a:r>
              <a:rPr lang="cs-CZ" sz="1400" b="0" i="1" baseline="-25000"/>
              <a:t>bio</a:t>
            </a:r>
            <a:r>
              <a:rPr lang="cs-CZ" sz="1400" b="0" i="1"/>
              <a:t>, ATP, DNA, fosfolipidů ...)</a:t>
            </a:r>
          </a:p>
          <a:p>
            <a:pPr algn="just"/>
            <a:endParaRPr lang="cs-CZ" sz="1400" b="0" i="1"/>
          </a:p>
          <a:p>
            <a:pPr algn="just"/>
            <a:r>
              <a:rPr lang="cs-CZ" sz="1800" u="sng"/>
              <a:t>2) Měření růstu mikroorganismů</a:t>
            </a:r>
          </a:p>
          <a:p>
            <a:pPr algn="just"/>
            <a:r>
              <a:rPr lang="cs-CZ" b="0"/>
              <a:t>Sledování kinetiky růstu, parametry např. µ</a:t>
            </a:r>
            <a:r>
              <a:rPr lang="cs-CZ" b="0" baseline="-25000"/>
              <a:t>max</a:t>
            </a:r>
            <a:r>
              <a:rPr lang="cs-CZ" b="0"/>
              <a:t>, lag apod.</a:t>
            </a:r>
          </a:p>
          <a:p>
            <a:pPr algn="just"/>
            <a:endParaRPr lang="cs-CZ" sz="1400" i="1"/>
          </a:p>
          <a:p>
            <a:pPr algn="just"/>
            <a:r>
              <a:rPr lang="cs-CZ" sz="1400" i="1"/>
              <a:t>Využívá: </a:t>
            </a:r>
            <a:r>
              <a:rPr lang="cs-CZ" sz="1400" b="0" i="1"/>
              <a:t>statické a dynamické kultivace, inhibice růstu, sledování kinetiky růstu pomocí parametru aktivity (kinetika SIR) atd.</a:t>
            </a:r>
          </a:p>
          <a:p>
            <a:pPr algn="just"/>
            <a:endParaRPr lang="cs-CZ" sz="1400" b="0" i="1"/>
          </a:p>
          <a:p>
            <a:pPr algn="just"/>
            <a:r>
              <a:rPr lang="cs-CZ" sz="1800" u="sng"/>
              <a:t>3) Měření metabolických aktivit</a:t>
            </a:r>
          </a:p>
          <a:p>
            <a:pPr algn="just"/>
            <a:r>
              <a:rPr lang="cs-CZ" b="0"/>
              <a:t>Měření celkových aktivit společenstva či jen vybraných skupin (selekce).</a:t>
            </a:r>
          </a:p>
          <a:p>
            <a:pPr algn="just"/>
            <a:endParaRPr lang="cs-CZ" sz="1400" i="1"/>
          </a:p>
          <a:p>
            <a:pPr algn="just"/>
            <a:r>
              <a:rPr lang="cs-CZ" sz="1400" i="1"/>
              <a:t>Využívá řadu různorodých technik: </a:t>
            </a:r>
            <a:r>
              <a:rPr lang="cs-CZ" sz="1400" b="0" i="1"/>
              <a:t>respirace, amonifikace, nitrifikace, fixace dusíku, anaerobní aktivity. inkorporace thymidinu, produkce tepla, enzymatické aktivity (dehydrogenáza ...) atd.</a:t>
            </a:r>
          </a:p>
          <a:p>
            <a:pPr algn="just"/>
            <a:endParaRPr lang="cs-CZ" sz="1400" i="1"/>
          </a:p>
          <a:p>
            <a:pPr algn="just"/>
            <a:r>
              <a:rPr lang="cs-CZ" sz="1800" u="sng"/>
              <a:t>4) Měření struktury mikrobiálních společenstev</a:t>
            </a:r>
          </a:p>
          <a:p>
            <a:pPr algn="just"/>
            <a:r>
              <a:rPr lang="cs-CZ" b="0"/>
              <a:t>Hlavně hodnocení biodiverzity a také indikace skupin či individuálních mikroorganismů</a:t>
            </a:r>
          </a:p>
          <a:p>
            <a:pPr algn="just"/>
            <a:endParaRPr lang="cs-CZ" sz="1400" i="1"/>
          </a:p>
          <a:p>
            <a:pPr algn="just"/>
            <a:r>
              <a:rPr lang="cs-CZ" sz="1400" i="1"/>
              <a:t>Využívá:</a:t>
            </a:r>
            <a:r>
              <a:rPr lang="cs-CZ" sz="1400" b="0" i="1"/>
              <a:t> mikroskopické techniky spojené s barvením (imunofluorescence, próby DNA ...), izolační a kultivační techniky (selektivní média, inhibitory skupin ...), genetické a molekulární techniky (próby DNA, rychlost annealingu, PCR, DGGE, RFLP ...), analýzy fosfolipidů, analýzy metabolického fingerprintu (BIOLOG), specifické biomarkery a bioindikátory (ergosterol, kys. muramová ...)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9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9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FFEF777D-0793-42BA-80FC-96E2BE39E75D}" type="slidenum">
              <a:rPr lang="cs-CZ" smtClean="0">
                <a:latin typeface="Arial" charset="0"/>
              </a:rPr>
              <a:pPr/>
              <a:t>30</a:t>
            </a:fld>
            <a:endParaRPr lang="cs-CZ" smtClean="0">
              <a:latin typeface="Arial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Izolační a kultivační techniky</a:t>
            </a:r>
          </a:p>
        </p:txBody>
      </p:sp>
      <p:sp>
        <p:nvSpPr>
          <p:cNvPr id="34820" name="Rectangle 10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smtClean="0"/>
              <a:t>Dominantní kultivovatelné půdní bakterie</a:t>
            </a:r>
            <a:endParaRPr lang="en-US" smtClean="0"/>
          </a:p>
        </p:txBody>
      </p:sp>
      <p:graphicFrame>
        <p:nvGraphicFramePr>
          <p:cNvPr id="529517" name="Group 109"/>
          <p:cNvGraphicFramePr>
            <a:graphicFrameLocks noGrp="1"/>
          </p:cNvGraphicFramePr>
          <p:nvPr>
            <p:ph idx="4294967295"/>
          </p:nvPr>
        </p:nvGraphicFramePr>
        <p:xfrm>
          <a:off x="0" y="1341438"/>
          <a:ext cx="9109075" cy="4368801"/>
        </p:xfrm>
        <a:graphic>
          <a:graphicData uri="http://schemas.openxmlformats.org/drawingml/2006/table">
            <a:tbl>
              <a:tblPr/>
              <a:tblGrid>
                <a:gridCol w="1893888"/>
                <a:gridCol w="4067175"/>
                <a:gridCol w="3148012"/>
              </a:tblGrid>
              <a:tr h="369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organismus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charakteristika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funkce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Arthrobacter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heterotrofní, aerobní, gramvariabilní. Až 40% kultivovatelných půdních bakterií.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Cykly živin a biodegradace.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Streptomyces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Grampozitivní, heterotrofní, aerobní aktinomyceta. 5-20% kultivovatelných bakterií.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Cykly živin a biodegradace. Produkce antibiotik, např. </a:t>
                      </a: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Streptomyces scabies.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5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Gramnegativní heterotrof. Aerobní nebo fakultativně anaerobní. Vlastní velké množství enzymatických systémů.      10-20% kultivovatelných bakterií.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Cykly živin a biodegradace, včetně těžko rozložitelných organických látek.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Bacillus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Grampozitivní aerobní heterotrof. Vytváří endospory. 2-10% kultivovatelných půdních bakterií.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Cykly živin a biodegradace.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96A19C1B-1C85-4F20-9C70-FF447BEF4B79}" type="slidenum">
              <a:rPr lang="cs-CZ" smtClean="0">
                <a:latin typeface="Arial" charset="0"/>
              </a:rPr>
              <a:pPr/>
              <a:t>31</a:t>
            </a:fld>
            <a:endParaRPr lang="cs-CZ" smtClean="0">
              <a:latin typeface="Arial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35844" name="Picture 6" descr="17"/>
          <p:cNvPicPr>
            <a:picLocks noChangeAspect="1" noChangeArrowheads="1"/>
          </p:cNvPicPr>
          <p:nvPr/>
        </p:nvPicPr>
        <p:blipFill>
          <a:blip r:embed="rId3" cstate="print"/>
          <a:srcRect l="9863" t="10139" r="13107" b="31917"/>
          <a:stretch>
            <a:fillRect/>
          </a:stretch>
        </p:blipFill>
        <p:spPr bwMode="auto">
          <a:xfrm>
            <a:off x="3527425" y="1095375"/>
            <a:ext cx="5616575" cy="57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692275" y="2133600"/>
            <a:ext cx="1908175" cy="957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Alternativní označování:</a:t>
            </a:r>
          </a:p>
          <a:p>
            <a:pPr algn="ctr">
              <a:spcBef>
                <a:spcPct val="50000"/>
              </a:spcBef>
            </a:pPr>
            <a:r>
              <a:rPr lang="cs-CZ"/>
              <a:t>10 </a:t>
            </a:r>
            <a:r>
              <a:rPr lang="cs-CZ" sz="1200"/>
              <a:t>M</a:t>
            </a:r>
            <a:r>
              <a:rPr lang="cs-CZ"/>
              <a:t>L; 1 </a:t>
            </a:r>
            <a:r>
              <a:rPr lang="cs-CZ" sz="1200"/>
              <a:t>M</a:t>
            </a:r>
            <a:r>
              <a:rPr lang="cs-CZ"/>
              <a:t>L atd.</a:t>
            </a:r>
          </a:p>
        </p:txBody>
      </p:sp>
      <p:sp>
        <p:nvSpPr>
          <p:cNvPr id="35846" name="Line 8"/>
          <p:cNvSpPr>
            <a:spLocks noChangeShapeType="1"/>
          </p:cNvSpPr>
          <p:nvPr/>
        </p:nvSpPr>
        <p:spPr bwMode="auto">
          <a:xfrm>
            <a:off x="3563938" y="3068638"/>
            <a:ext cx="5762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47" name="Line 9"/>
          <p:cNvSpPr>
            <a:spLocks noChangeShapeType="1"/>
          </p:cNvSpPr>
          <p:nvPr/>
        </p:nvSpPr>
        <p:spPr bwMode="auto">
          <a:xfrm>
            <a:off x="3563938" y="2997200"/>
            <a:ext cx="151288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196975"/>
            <a:ext cx="17811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2" descr="spotplate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3789363"/>
            <a:ext cx="2220912" cy="222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50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Izolace a stanovení počtu</a:t>
            </a:r>
          </a:p>
        </p:txBody>
      </p:sp>
      <p:sp>
        <p:nvSpPr>
          <p:cNvPr id="35851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smtClean="0">
                <a:solidFill>
                  <a:srgbClr val="6600FF"/>
                </a:solidFill>
              </a:rPr>
              <a:t>Obecné schéma „viable counts“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3E02D2E7-C970-43E2-A609-F79CD85545C5}" type="slidenum">
              <a:rPr lang="cs-CZ" smtClean="0">
                <a:latin typeface="Arial" charset="0"/>
              </a:rPr>
              <a:pPr/>
              <a:t>32</a:t>
            </a:fld>
            <a:endParaRPr lang="cs-CZ" smtClean="0">
              <a:latin typeface="Arial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0">
              <a:latin typeface="Times New Roman" pitchFamily="18" charset="0"/>
            </a:endParaRP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8713787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1. </a:t>
            </a:r>
            <a:r>
              <a:rPr lang="cs-CZ" sz="1800" u="sng"/>
              <a:t>Poured plate counts</a:t>
            </a:r>
            <a:r>
              <a:rPr lang="cs-CZ" sz="1800"/>
              <a:t>: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agar nebo obohacené médium ochlazené na 35 - 50 °C je nalito na Petriho misku s 1 ml inokula (použita rozumná řada ředění)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následně je opatrným kroužením miska dokonale promíchána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po inkubaci (pro celkové počty mikroorganismů většinou 25 - 30 °C, ve tmě, 5 - 7 dní) jsou spočítány kolonie na i uvnitř agaru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objeví - li se nárůst plísní a hub (jde o vzorky reálného prostředí) a pokryjí-li 15-20 % povrchu ploten, je tyto nutné vyloučit pro možnou inhibici růstu bakterií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rozvoj hub může výrazně omezit přídavek mycostatinu (2 µg/ml)</a:t>
            </a: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01F52D11-E280-4474-B427-012618D51A5D}" type="slidenum">
              <a:rPr lang="cs-CZ" smtClean="0">
                <a:latin typeface="Arial" charset="0"/>
              </a:rPr>
              <a:pPr/>
              <a:t>33</a:t>
            </a:fld>
            <a:endParaRPr lang="cs-CZ" smtClean="0">
              <a:latin typeface="Arial" charset="0"/>
            </a:endParaRPr>
          </a:p>
        </p:txBody>
      </p:sp>
      <p:pic>
        <p:nvPicPr>
          <p:cNvPr id="37891" name="Picture 7" descr="42"/>
          <p:cNvPicPr>
            <a:picLocks noChangeAspect="1" noChangeArrowheads="1"/>
          </p:cNvPicPr>
          <p:nvPr/>
        </p:nvPicPr>
        <p:blipFill>
          <a:blip r:embed="rId3" cstate="print"/>
          <a:srcRect l="19424" t="6795" r="13869" b="63080"/>
          <a:stretch>
            <a:fillRect/>
          </a:stretch>
        </p:blipFill>
        <p:spPr bwMode="auto">
          <a:xfrm>
            <a:off x="0" y="404813"/>
            <a:ext cx="5184775" cy="3195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6" descr="42"/>
          <p:cNvPicPr>
            <a:picLocks noChangeAspect="1" noChangeArrowheads="1"/>
          </p:cNvPicPr>
          <p:nvPr/>
        </p:nvPicPr>
        <p:blipFill>
          <a:blip r:embed="rId3" cstate="print"/>
          <a:srcRect l="19424" t="37593" r="13869" b="23286"/>
          <a:stretch>
            <a:fillRect/>
          </a:stretch>
        </p:blipFill>
        <p:spPr bwMode="auto">
          <a:xfrm>
            <a:off x="3959225" y="2708275"/>
            <a:ext cx="5184775" cy="414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0" y="4149725"/>
            <a:ext cx="3851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400" u="sng">
                <a:solidFill>
                  <a:srgbClr val="6600FF"/>
                </a:solidFill>
              </a:rPr>
              <a:t>Schéma poured plate counts</a:t>
            </a:r>
            <a:endParaRPr lang="cs-CZ" sz="2400" b="0">
              <a:solidFill>
                <a:srgbClr val="6600FF"/>
              </a:solidFill>
            </a:endParaRP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4787900" y="2133600"/>
            <a:ext cx="2808288" cy="652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550BA7BD-44B7-4AC3-8B91-990369923F76}" type="slidenum">
              <a:rPr lang="cs-CZ" smtClean="0">
                <a:latin typeface="Arial" charset="0"/>
              </a:rPr>
              <a:pPr/>
              <a:t>34</a:t>
            </a:fld>
            <a:endParaRPr lang="cs-CZ" smtClean="0">
              <a:latin typeface="Arial" charset="0"/>
            </a:endParaRPr>
          </a:p>
        </p:txBody>
      </p:sp>
      <p:pic>
        <p:nvPicPr>
          <p:cNvPr id="38915" name="Picture 7" descr="41"/>
          <p:cNvPicPr>
            <a:picLocks noChangeAspect="1" noChangeArrowheads="1"/>
          </p:cNvPicPr>
          <p:nvPr/>
        </p:nvPicPr>
        <p:blipFill>
          <a:blip r:embed="rId3" cstate="print"/>
          <a:srcRect l="16667" t="6630" r="16626" b="63499"/>
          <a:stretch>
            <a:fillRect/>
          </a:stretch>
        </p:blipFill>
        <p:spPr bwMode="auto">
          <a:xfrm>
            <a:off x="0" y="404813"/>
            <a:ext cx="5184775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6" name="Picture 6" descr="41"/>
          <p:cNvPicPr>
            <a:picLocks noChangeAspect="1" noChangeArrowheads="1"/>
          </p:cNvPicPr>
          <p:nvPr/>
        </p:nvPicPr>
        <p:blipFill>
          <a:blip r:embed="rId3" cstate="print"/>
          <a:srcRect l="16667" t="38283" r="16626" b="21251"/>
          <a:stretch>
            <a:fillRect/>
          </a:stretch>
        </p:blipFill>
        <p:spPr bwMode="auto">
          <a:xfrm>
            <a:off x="3959225" y="2565400"/>
            <a:ext cx="5184775" cy="429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0" y="3644900"/>
            <a:ext cx="38512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2. </a:t>
            </a:r>
            <a:r>
              <a:rPr lang="cs-CZ" u="sng">
                <a:solidFill>
                  <a:srgbClr val="6600FF"/>
                </a:solidFill>
              </a:rPr>
              <a:t>Spread plate counting technique</a:t>
            </a:r>
          </a:p>
          <a:p>
            <a:endParaRPr lang="cs-CZ" b="0"/>
          </a:p>
          <a:p>
            <a:r>
              <a:rPr lang="cs-CZ" b="0"/>
              <a:t>- při analýzách mnoha materiálů je účelné nanášet inokulum na povrch tuhé agarové plotny a roztírat sterilní hokejkou (při rozumné řadě ředěni vzorku)</a:t>
            </a:r>
          </a:p>
          <a:p>
            <a:endParaRPr lang="cs-CZ" b="0"/>
          </a:p>
          <a:p>
            <a:r>
              <a:rPr lang="cs-CZ" b="0"/>
              <a:t>- je diskutabilní přesnost a míra ztrát při této proceduře</a:t>
            </a:r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5003800" y="1916113"/>
            <a:ext cx="2808288" cy="652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38920" name="Rectangle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5E89EAE5-9AF9-4D18-81EA-8A976223C2A1}" type="slidenum">
              <a:rPr lang="cs-CZ" smtClean="0">
                <a:latin typeface="Arial" charset="0"/>
              </a:rPr>
              <a:pPr/>
              <a:t>35</a:t>
            </a:fld>
            <a:endParaRPr lang="cs-CZ" smtClean="0">
              <a:latin typeface="Arial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400"/>
              <a:t>Celkové počty mikroorganismů – výpočty</a:t>
            </a:r>
          </a:p>
          <a:p>
            <a:pPr algn="just"/>
            <a:endParaRPr lang="cs-CZ" sz="2400"/>
          </a:p>
          <a:p>
            <a:pPr algn="just"/>
            <a:endParaRPr lang="cs-CZ" sz="2400"/>
          </a:p>
          <a:p>
            <a:pPr algn="just"/>
            <a:r>
              <a:rPr lang="cs-CZ" sz="2400">
                <a:solidFill>
                  <a:srgbClr val="6600FF"/>
                </a:solidFill>
              </a:rPr>
              <a:t>CFU =</a:t>
            </a:r>
          </a:p>
          <a:p>
            <a:pPr algn="just"/>
            <a:r>
              <a:rPr lang="cs-CZ" sz="2400">
                <a:solidFill>
                  <a:srgbClr val="6600FF"/>
                </a:solidFill>
              </a:rPr>
              <a:t>colony</a:t>
            </a:r>
          </a:p>
          <a:p>
            <a:pPr algn="just"/>
            <a:r>
              <a:rPr lang="cs-CZ" sz="2400">
                <a:solidFill>
                  <a:srgbClr val="6600FF"/>
                </a:solidFill>
              </a:rPr>
              <a:t>forming</a:t>
            </a:r>
          </a:p>
          <a:p>
            <a:pPr algn="just"/>
            <a:r>
              <a:rPr lang="cs-CZ" sz="2400">
                <a:solidFill>
                  <a:srgbClr val="6600FF"/>
                </a:solidFill>
              </a:rPr>
              <a:t>units</a:t>
            </a:r>
            <a:endParaRPr lang="cs-CZ" sz="2400" b="0">
              <a:solidFill>
                <a:srgbClr val="6600FF"/>
              </a:solidFill>
            </a:endParaRPr>
          </a:p>
        </p:txBody>
      </p:sp>
      <p:pic>
        <p:nvPicPr>
          <p:cNvPr id="39941" name="Picture 6" descr="43"/>
          <p:cNvPicPr>
            <a:picLocks noChangeAspect="1" noChangeArrowheads="1"/>
          </p:cNvPicPr>
          <p:nvPr/>
        </p:nvPicPr>
        <p:blipFill>
          <a:blip r:embed="rId3" cstate="print"/>
          <a:srcRect l="7083" t="6973" r="10260" b="40881"/>
          <a:stretch>
            <a:fillRect/>
          </a:stretch>
        </p:blipFill>
        <p:spPr bwMode="auto">
          <a:xfrm>
            <a:off x="2519363" y="1177925"/>
            <a:ext cx="6624637" cy="568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A434AC49-D461-4CEF-83E5-0A48F867B4B3}" type="slidenum">
              <a:rPr lang="cs-CZ" smtClean="0">
                <a:latin typeface="Arial" charset="0"/>
              </a:rPr>
              <a:pPr/>
              <a:t>36</a:t>
            </a:fld>
            <a:endParaRPr lang="cs-CZ" smtClean="0">
              <a:latin typeface="Arial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323850" y="692150"/>
            <a:ext cx="84963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000" b="0"/>
              <a:t>- dostupná kultivačni média jsou vhodná k vykultivování bakterií z velmi širokého spektra vzorků (voda, sedimenty, půda, kompost, atd.)</a:t>
            </a:r>
          </a:p>
          <a:p>
            <a:pPr algn="just"/>
            <a:endParaRPr lang="cs-CZ" sz="2000" b="0"/>
          </a:p>
          <a:p>
            <a:pPr algn="just"/>
            <a:r>
              <a:rPr lang="cs-CZ" sz="2000" b="0"/>
              <a:t>- existují nutričně obohacená média, která stimulují růst bakterií a vedou k vytvoření kolonii do 3 dnů</a:t>
            </a:r>
          </a:p>
          <a:p>
            <a:pPr algn="just"/>
            <a:endParaRPr lang="cs-CZ" sz="2000" b="0"/>
          </a:p>
          <a:p>
            <a:pPr algn="just"/>
            <a:r>
              <a:rPr lang="cs-CZ" sz="2000" b="0">
                <a:solidFill>
                  <a:srgbClr val="6600FF"/>
                </a:solidFill>
              </a:rPr>
              <a:t>- </a:t>
            </a:r>
            <a:r>
              <a:rPr lang="cs-CZ" sz="2000">
                <a:solidFill>
                  <a:srgbClr val="6600FF"/>
                </a:solidFill>
              </a:rPr>
              <a:t>obecně platí, že média určená k izolaci mikroorganismů ze vzorků reálného prostředí jsou spíše velmi obohacená - tedy vedoucí k rychlému nárůstu rychle rostoucích mikroorganismů a k potlačení růstu pomalu rostoucích druhů</a:t>
            </a:r>
          </a:p>
          <a:p>
            <a:pPr algn="just"/>
            <a:endParaRPr lang="cs-CZ" sz="2000"/>
          </a:p>
          <a:p>
            <a:pPr algn="just"/>
            <a:r>
              <a:rPr lang="cs-CZ" sz="2000" b="0"/>
              <a:t>- obohacení živinami může vést i k druhotným komplikacím jako je příliš vysoký osmotický tlak, okyselení (glukóza, sacharóza) nebo alkalizace (v důsledku deaminace peptonu, aminokyselin nebo masových extraktů) </a:t>
            </a:r>
          </a:p>
          <a:p>
            <a:pPr algn="just"/>
            <a:endParaRPr lang="cs-CZ" sz="2000" b="0"/>
          </a:p>
          <a:p>
            <a:pPr algn="just"/>
            <a:r>
              <a:rPr lang="cs-CZ" sz="2000" b="0">
                <a:solidFill>
                  <a:srgbClr val="6600FF"/>
                </a:solidFill>
              </a:rPr>
              <a:t>- obecně lze tedy </a:t>
            </a:r>
            <a:r>
              <a:rPr lang="cs-CZ" sz="2000">
                <a:solidFill>
                  <a:srgbClr val="6600FF"/>
                </a:solidFill>
              </a:rPr>
              <a:t>doporučit spíše jednoduchá media bez výrazného obohacení živinami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6DC38BD1-DF7B-474B-B20B-3881E4F63E72}" type="slidenum">
              <a:rPr lang="cs-CZ" smtClean="0">
                <a:latin typeface="Arial" charset="0"/>
              </a:rPr>
              <a:pPr/>
              <a:t>37</a:t>
            </a:fld>
            <a:endParaRPr lang="cs-CZ" smtClean="0">
              <a:latin typeface="Arial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Celkové počty bakterií - total plate counts - příklady medií pro "plate counts"</a:t>
            </a:r>
            <a:endParaRPr lang="cs-CZ" sz="1800" b="0"/>
          </a:p>
        </p:txBody>
      </p:sp>
      <p:pic>
        <p:nvPicPr>
          <p:cNvPr id="41989" name="Picture 6" descr="14"/>
          <p:cNvPicPr>
            <a:picLocks noChangeAspect="1" noChangeArrowheads="1"/>
          </p:cNvPicPr>
          <p:nvPr/>
        </p:nvPicPr>
        <p:blipFill>
          <a:blip r:embed="rId3" cstate="print"/>
          <a:srcRect l="13033" t="3467" r="7600" b="59164"/>
          <a:stretch>
            <a:fillRect/>
          </a:stretch>
        </p:blipFill>
        <p:spPr bwMode="auto">
          <a:xfrm>
            <a:off x="107950" y="1123950"/>
            <a:ext cx="8928100" cy="573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0" y="1844675"/>
            <a:ext cx="9144000" cy="503238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991" name="Rectangle 8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11707E79-F6F6-4001-87B0-6C6D2E2180D0}" type="slidenum">
              <a:rPr lang="cs-CZ" smtClean="0">
                <a:latin typeface="Arial" charset="0"/>
              </a:rPr>
              <a:pPr/>
              <a:t>38</a:t>
            </a:fld>
            <a:endParaRPr lang="cs-CZ" smtClean="0">
              <a:latin typeface="Arial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Celkové počty bakterií - total plate counts - příklady medií pro namnožení bakterií</a:t>
            </a:r>
            <a:endParaRPr lang="cs-CZ" sz="1800" b="0"/>
          </a:p>
        </p:txBody>
      </p:sp>
      <p:pic>
        <p:nvPicPr>
          <p:cNvPr id="43013" name="Picture 6" descr="14"/>
          <p:cNvPicPr>
            <a:picLocks noChangeAspect="1" noChangeArrowheads="1"/>
          </p:cNvPicPr>
          <p:nvPr/>
        </p:nvPicPr>
        <p:blipFill>
          <a:blip r:embed="rId3" cstate="print"/>
          <a:srcRect l="9480" t="51254" r="9976" b="12259"/>
          <a:stretch>
            <a:fillRect/>
          </a:stretch>
        </p:blipFill>
        <p:spPr bwMode="auto">
          <a:xfrm>
            <a:off x="0" y="1052513"/>
            <a:ext cx="8928100" cy="551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4" name="Rectangle 7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0" y="1700213"/>
            <a:ext cx="9036050" cy="647700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19467033-02E6-4701-AC1B-A982E85822D8}" type="slidenum">
              <a:rPr lang="cs-CZ" smtClean="0">
                <a:latin typeface="Arial" charset="0"/>
              </a:rPr>
              <a:pPr/>
              <a:t>39</a:t>
            </a:fld>
            <a:endParaRPr lang="cs-CZ" smtClean="0">
              <a:latin typeface="Arial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8713787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 dirty="0">
                <a:solidFill>
                  <a:srgbClr val="6600FF"/>
                </a:solidFill>
              </a:rPr>
              <a:t>Celkové počty hub – </a:t>
            </a:r>
            <a:r>
              <a:rPr lang="cs-CZ" sz="1800" dirty="0" err="1">
                <a:solidFill>
                  <a:srgbClr val="6600FF"/>
                </a:solidFill>
              </a:rPr>
              <a:t>total</a:t>
            </a:r>
            <a:r>
              <a:rPr lang="cs-CZ" sz="1800" dirty="0">
                <a:solidFill>
                  <a:srgbClr val="6600FF"/>
                </a:solidFill>
              </a:rPr>
              <a:t> plate </a:t>
            </a:r>
            <a:r>
              <a:rPr lang="cs-CZ" sz="1800" dirty="0" err="1">
                <a:solidFill>
                  <a:srgbClr val="6600FF"/>
                </a:solidFill>
              </a:rPr>
              <a:t>counts</a:t>
            </a:r>
            <a:endParaRPr lang="cs-CZ" sz="1800" dirty="0">
              <a:solidFill>
                <a:srgbClr val="6600FF"/>
              </a:solidFill>
            </a:endParaRPr>
          </a:p>
          <a:p>
            <a:pPr algn="just"/>
            <a:r>
              <a:rPr lang="cs-CZ" b="0" dirty="0"/>
              <a:t>- </a:t>
            </a:r>
            <a:r>
              <a:rPr lang="cs-CZ" dirty="0"/>
              <a:t>metoda inkubace na agarových plotnách je méně vhodná pro kvantitativní stanovení, protože jako CFU lze odečítat kolonie vzniklé ze spor i </a:t>
            </a:r>
            <a:r>
              <a:rPr lang="cs-CZ" dirty="0" err="1"/>
              <a:t>mycélií</a:t>
            </a:r>
            <a:r>
              <a:rPr lang="cs-CZ" dirty="0"/>
              <a:t> fragmentovaných v průběhu ředění vzorku</a:t>
            </a:r>
          </a:p>
          <a:p>
            <a:pPr algn="just"/>
            <a:endParaRPr lang="cs-CZ" dirty="0"/>
          </a:p>
          <a:p>
            <a:pPr algn="just"/>
            <a:r>
              <a:rPr lang="cs-CZ" b="0" dirty="0"/>
              <a:t>- je nezbytné inhibovat rozvoj rychle rostoucích bakterií: </a:t>
            </a:r>
            <a:r>
              <a:rPr lang="cs-CZ" dirty="0"/>
              <a:t>streptomycin, </a:t>
            </a:r>
            <a:r>
              <a:rPr lang="cs-CZ" dirty="0" err="1"/>
              <a:t>aureomycin</a:t>
            </a:r>
            <a:r>
              <a:rPr lang="cs-CZ" dirty="0"/>
              <a:t> a chloramfenikol</a:t>
            </a:r>
          </a:p>
          <a:p>
            <a:pPr algn="just"/>
            <a:r>
              <a:rPr lang="cs-CZ" b="0" dirty="0"/>
              <a:t>- RBSCN agar představuje médium vhodné pro současné odečítání kolonií hub i aktinomycet; v tomto případě jsou kolonie aktinomycet indikovány ve vyšších ředěních než kolonie hub</a:t>
            </a:r>
          </a:p>
        </p:txBody>
      </p:sp>
      <p:pic>
        <p:nvPicPr>
          <p:cNvPr id="44037" name="Picture 7" descr="16"/>
          <p:cNvPicPr>
            <a:picLocks noChangeAspect="1" noChangeArrowheads="1"/>
          </p:cNvPicPr>
          <p:nvPr/>
        </p:nvPicPr>
        <p:blipFill>
          <a:blip r:embed="rId3" cstate="print"/>
          <a:srcRect l="7904" t="48523" r="11125" b="20326"/>
          <a:stretch>
            <a:fillRect/>
          </a:stretch>
        </p:blipFill>
        <p:spPr bwMode="auto">
          <a:xfrm>
            <a:off x="900113" y="2928938"/>
            <a:ext cx="7488237" cy="3929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8" name="Rectangle 8"/>
          <p:cNvSpPr>
            <a:spLocks noChangeArrowheads="1"/>
          </p:cNvSpPr>
          <p:nvPr/>
        </p:nvSpPr>
        <p:spPr bwMode="auto">
          <a:xfrm>
            <a:off x="900113" y="4076700"/>
            <a:ext cx="1223962" cy="288925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44039" name="Rectangle 10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32FC3D72-2225-4676-BD5B-913193A3DF79}" type="slidenum">
              <a:rPr lang="cs-CZ" smtClean="0">
                <a:latin typeface="Arial" charset="0"/>
              </a:rPr>
              <a:pPr/>
              <a:t>4</a:t>
            </a:fld>
            <a:endParaRPr lang="cs-CZ" smtClean="0">
              <a:latin typeface="Arial" charset="0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Přístupy mikrobiální ekotoxikologie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0" y="465296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Rozdělení sledovaných parametrů je umělé a techniky jsou využívány napříč tímto rozdělením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755650" y="1268413"/>
            <a:ext cx="7920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Výše jmenované parametry mohou být užívány jako endpointy v laboratorních testech i jako parametry při sledování mikroorganismů v prostředí</a:t>
            </a:r>
          </a:p>
        </p:txBody>
      </p:sp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492375"/>
            <a:ext cx="30003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668742A7-5C5F-4CA9-ADB5-A4EF3BC37CEE}" type="slidenum">
              <a:rPr lang="cs-CZ" smtClean="0">
                <a:latin typeface="Arial" charset="0"/>
              </a:rPr>
              <a:pPr/>
              <a:t>40</a:t>
            </a:fld>
            <a:endParaRPr lang="cs-CZ" smtClean="0">
              <a:latin typeface="Arial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8640762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Celkové počty aktinomycet - plate counts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pro aktinomycety jsou </a:t>
            </a:r>
            <a:r>
              <a:rPr lang="cs-CZ" sz="1800"/>
              <a:t>nezbytná speciální media</a:t>
            </a:r>
            <a:r>
              <a:rPr lang="cs-CZ" sz="1800" b="0"/>
              <a:t> - pomalu rostou (10 -14 dní / 25 - 30 °C)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tvoří malé myceliální kolonie na povrchu agaru a částečně i v něm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preferují neutrální prostředí pH: 6 - 7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je nezbytné používat </a:t>
            </a:r>
            <a:r>
              <a:rPr lang="cs-CZ" sz="1800"/>
              <a:t>inhibitory růstu hub a bakterií </a:t>
            </a:r>
            <a:r>
              <a:rPr lang="cs-CZ" sz="1800" b="0"/>
              <a:t>- kromě bakteriostatik (bengal rose) lze doporučit antibiotika proti houbám: </a:t>
            </a:r>
            <a:r>
              <a:rPr lang="cs-CZ" sz="1800"/>
              <a:t>cycloheximid, piramicin, anfotericin</a:t>
            </a:r>
          </a:p>
          <a:p>
            <a:pPr algn="just"/>
            <a:endParaRPr lang="cs-CZ" sz="1800"/>
          </a:p>
          <a:p>
            <a:pPr algn="just"/>
            <a:r>
              <a:rPr lang="cs-CZ" sz="1800" b="0"/>
              <a:t>- kultivace by měla probíhat při dvou rozdílných teplotách</a:t>
            </a:r>
          </a:p>
          <a:p>
            <a:pPr algn="just"/>
            <a:r>
              <a:rPr lang="cs-CZ" sz="1800" b="0"/>
              <a:t>a) pro mezofilní druhy: 25 - 30 °C</a:t>
            </a:r>
          </a:p>
          <a:p>
            <a:pPr algn="just"/>
            <a:r>
              <a:rPr lang="cs-CZ" sz="1800" b="0"/>
              <a:t>b) pro termofilní druhy: 45 - 55 °C</a:t>
            </a:r>
          </a:p>
          <a:p>
            <a:pPr algn="just"/>
            <a:endParaRPr lang="cs-CZ" sz="1800" b="0"/>
          </a:p>
          <a:p>
            <a:pPr algn="just"/>
            <a:r>
              <a:rPr lang="cs-CZ" sz="1800" b="0"/>
              <a:t>- mnoho vzniklých kolonií je vzniká ze spor, a tato technika tudíž </a:t>
            </a:r>
            <a:r>
              <a:rPr lang="cs-CZ" sz="1800"/>
              <a:t>neposkytuje relevantní informaci</a:t>
            </a:r>
            <a:r>
              <a:rPr lang="cs-CZ" sz="1800" b="0"/>
              <a:t> ve smyslu růstových charakteristik aktinomycet ve zkoumané matrici</a:t>
            </a: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67205ECC-1B96-4DEC-B284-524DD6F0508E}" type="slidenum">
              <a:rPr lang="cs-CZ" smtClean="0">
                <a:latin typeface="Arial" charset="0"/>
              </a:rPr>
              <a:pPr/>
              <a:t>41</a:t>
            </a:fld>
            <a:endParaRPr lang="cs-CZ" smtClean="0">
              <a:latin typeface="Arial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0" y="6921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Celkové počty aktinomycet - total plate counts - příklady médií</a:t>
            </a:r>
            <a:endParaRPr lang="cs-CZ" sz="1800" b="0"/>
          </a:p>
        </p:txBody>
      </p:sp>
      <p:pic>
        <p:nvPicPr>
          <p:cNvPr id="46085" name="Picture 6" descr="15"/>
          <p:cNvPicPr>
            <a:picLocks noChangeAspect="1" noChangeArrowheads="1"/>
          </p:cNvPicPr>
          <p:nvPr/>
        </p:nvPicPr>
        <p:blipFill>
          <a:blip r:embed="rId3" cstate="print"/>
          <a:srcRect l="11844" t="59381" r="14087" b="14546"/>
          <a:stretch>
            <a:fillRect/>
          </a:stretch>
        </p:blipFill>
        <p:spPr bwMode="auto">
          <a:xfrm>
            <a:off x="179388" y="1557338"/>
            <a:ext cx="8713787" cy="418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D4E4B954-3F3D-4505-A5CD-B682CCC12DE8}" type="slidenum">
              <a:rPr lang="cs-CZ" smtClean="0">
                <a:latin typeface="Arial" charset="0"/>
              </a:rPr>
              <a:pPr/>
              <a:t>42</a:t>
            </a:fld>
            <a:endParaRPr lang="cs-CZ" smtClean="0">
              <a:latin typeface="Arial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87137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algn="just">
              <a:buFont typeface="Arial" charset="0"/>
              <a:buNone/>
            </a:pPr>
            <a:r>
              <a:rPr lang="cs-CZ" sz="1800">
                <a:solidFill>
                  <a:srgbClr val="6600FF"/>
                </a:solidFill>
              </a:rPr>
              <a:t>Inkubace zaměřená na stanovení počtu vybraných fyziologických skupin mikroorganismů</a:t>
            </a:r>
          </a:p>
          <a:p>
            <a:pPr marL="363538" indent="-363538" algn="just">
              <a:buFont typeface="Arial" charset="0"/>
              <a:buChar char="•"/>
            </a:pPr>
            <a:endParaRPr lang="cs-CZ" b="0"/>
          </a:p>
          <a:p>
            <a:pPr marL="363538" indent="-363538" algn="just">
              <a:spcAft>
                <a:spcPct val="40000"/>
              </a:spcAft>
              <a:buFont typeface="Arial" charset="0"/>
              <a:buChar char="•"/>
            </a:pPr>
            <a:r>
              <a:rPr lang="cs-CZ" b="0"/>
              <a:t>tyto analýzy mohou velmi vhodně doplnit stanovení celkových počtů, mohou však být i základním cílem analýzy</a:t>
            </a:r>
          </a:p>
          <a:p>
            <a:pPr marL="363538" indent="-363538" algn="just">
              <a:spcAft>
                <a:spcPct val="40000"/>
              </a:spcAft>
              <a:buFont typeface="Arial" charset="0"/>
              <a:buChar char="•"/>
            </a:pPr>
            <a:r>
              <a:rPr lang="cs-CZ" b="0"/>
              <a:t>izolace hlavních skupin mikroorganismů je především problematická z hlediska výběru vhodných médií</a:t>
            </a:r>
          </a:p>
          <a:p>
            <a:pPr marL="363538" indent="-363538" algn="just">
              <a:spcAft>
                <a:spcPct val="40000"/>
              </a:spcAft>
              <a:buFont typeface="Arial" charset="0"/>
              <a:buChar char="•"/>
            </a:pPr>
            <a:r>
              <a:rPr lang="cs-CZ" b="0"/>
              <a:t>pokud analýza směřuje k průzkumu jednotlivých rodů bakterií lze doporučit izolaci jak Grampozitivních, tak Gramnegativních bakterií, neboť mohou reagovat rozdílně, především na kontaminaci těžkými kovy</a:t>
            </a:r>
          </a:p>
          <a:p>
            <a:pPr marL="363538" indent="-363538" algn="just">
              <a:spcAft>
                <a:spcPct val="40000"/>
              </a:spcAft>
              <a:buFont typeface="Arial" charset="0"/>
              <a:buChar char="•"/>
            </a:pPr>
            <a:r>
              <a:rPr lang="cs-CZ" b="0"/>
              <a:t>nejběžnější půdní zástupce obou těchto skupin lze relativně snadno izolovat na společném médiu</a:t>
            </a:r>
          </a:p>
          <a:p>
            <a:pPr marL="363538" indent="-363538" algn="just">
              <a:spcAft>
                <a:spcPct val="40000"/>
              </a:spcAft>
              <a:buFont typeface="Arial" charset="0"/>
              <a:buChar char="•"/>
            </a:pPr>
            <a:r>
              <a:rPr lang="cs-CZ" b="0"/>
              <a:t>v dosud publikovaných pracech se nejčastěji vyskytují analýzy s následujícími izolovanými rody půdních bakterií: </a:t>
            </a:r>
            <a:r>
              <a:rPr lang="cs-CZ" b="0" i="1"/>
              <a:t>Bacillus, Arthrobacter, Corynebacter, Nocardia, Streptomyces, Pseudomonas, Acinetobacter, Moraxella, Arotobacter</a:t>
            </a:r>
          </a:p>
          <a:p>
            <a:pPr marL="363538" indent="-363538" algn="just">
              <a:spcAft>
                <a:spcPct val="40000"/>
              </a:spcAft>
              <a:buFont typeface="Arial" charset="0"/>
              <a:buChar char="•"/>
            </a:pPr>
            <a:r>
              <a:rPr lang="cs-CZ" b="0"/>
              <a:t>s využitím speciálních médií lze rovněž cíleně izolovat a dále studovat růst vybraných půdních hub (např. </a:t>
            </a:r>
            <a:r>
              <a:rPr lang="cs-CZ" b="0" i="1"/>
              <a:t>Aspergillus, Rhizopus, Trichoderma, Penicillium), </a:t>
            </a:r>
            <a:r>
              <a:rPr lang="cs-CZ" b="0"/>
              <a:t>aktinomycet (např. </a:t>
            </a:r>
            <a:r>
              <a:rPr lang="cs-CZ" b="0" i="1"/>
              <a:t>Nocardia) </a:t>
            </a:r>
            <a:r>
              <a:rPr lang="cs-CZ" b="0"/>
              <a:t>a kvasinek (např. </a:t>
            </a:r>
            <a:r>
              <a:rPr lang="cs-CZ" b="0" i="1"/>
              <a:t>Torulopsis, Rhodotorula, Cryptococcus</a:t>
            </a:r>
            <a:r>
              <a:rPr lang="cs-CZ" b="0"/>
              <a:t>)</a:t>
            </a:r>
            <a:endParaRPr lang="cs-CZ" b="0" i="1"/>
          </a:p>
          <a:p>
            <a:pPr marL="363538" indent="-363538" algn="just">
              <a:spcAft>
                <a:spcPct val="40000"/>
              </a:spcAft>
              <a:buFont typeface="Arial" charset="0"/>
              <a:buChar char="•"/>
            </a:pPr>
            <a:r>
              <a:rPr lang="cs-CZ" b="0"/>
              <a:t>jako standardní analýzy lze jmenovat cílené izolace zaměřené na celulózu rozkládající bakterie, oligotrofní bákterie, fixátory vzdušného dusíku, </a:t>
            </a:r>
            <a:r>
              <a:rPr lang="cs-CZ" b="0" i="1"/>
              <a:t>Pseudomonaceae</a:t>
            </a:r>
            <a:r>
              <a:rPr lang="cs-CZ" b="0"/>
              <a:t> atd.</a:t>
            </a:r>
            <a:endParaRPr lang="cs-CZ" sz="1800" b="0"/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D8F52A84-69BA-492C-BAB2-8C976B42A29F}" type="slidenum">
              <a:rPr lang="cs-CZ" smtClean="0">
                <a:latin typeface="Arial" charset="0"/>
              </a:rPr>
              <a:pPr/>
              <a:t>43</a:t>
            </a:fld>
            <a:endParaRPr lang="cs-CZ" smtClean="0">
              <a:latin typeface="Arial" charset="0"/>
            </a:endParaRP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35538FA4-D88C-4CEB-BFE2-5DE38EB83C3E}" type="slidenum">
              <a:rPr lang="cs-CZ" sz="1200" b="0"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43</a:t>
            </a:fld>
            <a:endParaRPr lang="cs-CZ" sz="1200" b="0">
              <a:latin typeface="Times New Roman" pitchFamily="18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23850" y="620713"/>
            <a:ext cx="84963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u="sng"/>
              <a:t>Izolační techniky - spread plate</a:t>
            </a:r>
          </a:p>
          <a:p>
            <a:endParaRPr lang="cs-CZ" b="0"/>
          </a:p>
          <a:p>
            <a:r>
              <a:rPr lang="cs-CZ" b="0"/>
              <a:t>- využití při potřebě izolovat jednotlivé mikroorganismy, například při analýze biodiverzity či při identifikacích např. systémem BIOLOG apod.</a:t>
            </a:r>
          </a:p>
        </p:txBody>
      </p:sp>
      <p:pic>
        <p:nvPicPr>
          <p:cNvPr id="48134" name="Picture 6" descr="44"/>
          <p:cNvPicPr>
            <a:picLocks noChangeAspect="1" noChangeArrowheads="1"/>
          </p:cNvPicPr>
          <p:nvPr/>
        </p:nvPicPr>
        <p:blipFill>
          <a:blip r:embed="rId3" cstate="print"/>
          <a:srcRect l="14828" t="6795" r="11050" b="57468"/>
          <a:stretch>
            <a:fillRect/>
          </a:stretch>
        </p:blipFill>
        <p:spPr bwMode="auto">
          <a:xfrm>
            <a:off x="0" y="1879600"/>
            <a:ext cx="7561263" cy="497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7308850" y="6021388"/>
            <a:ext cx="1835150" cy="835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902E2237-3D5E-4260-96F7-E821CA8D9C9A}" type="slidenum">
              <a:rPr lang="cs-CZ" smtClean="0">
                <a:latin typeface="Arial" charset="0"/>
              </a:rPr>
              <a:pPr/>
              <a:t>44</a:t>
            </a:fld>
            <a:endParaRPr lang="cs-CZ" smtClean="0">
              <a:latin typeface="Arial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8713787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>
                <a:solidFill>
                  <a:srgbClr val="6600FF"/>
                </a:solidFill>
              </a:rPr>
              <a:t>Metoda Most probable number (MPN)</a:t>
            </a:r>
          </a:p>
          <a:p>
            <a:pPr algn="just"/>
            <a:endParaRPr lang="cs-CZ" sz="1800" b="0">
              <a:solidFill>
                <a:srgbClr val="6600FF"/>
              </a:solidFill>
            </a:endParaRPr>
          </a:p>
          <a:p>
            <a:pPr algn="just"/>
            <a:r>
              <a:rPr lang="cs-CZ" sz="1800" b="0"/>
              <a:t>- jde o techniku nezastupitelnou při stanoveních počtu (nebo přítomnosti) mikroorganismů, které jsou za jiných okolností velmi obtížně zjistitelné</a:t>
            </a:r>
          </a:p>
          <a:p>
            <a:pPr algn="just"/>
            <a:r>
              <a:rPr lang="cs-CZ" sz="1800"/>
              <a:t>Příklady úspěšných aplikací:</a:t>
            </a:r>
            <a:r>
              <a:rPr lang="cs-CZ" sz="1800" b="0"/>
              <a:t> anaerobní bakterie nebo nitrifikační bakterie zodpovědné za autotrofní nitrifikaci</a:t>
            </a:r>
          </a:p>
          <a:p>
            <a:pPr algn="just"/>
            <a:endParaRPr lang="cs-CZ" sz="1800" b="0"/>
          </a:p>
          <a:p>
            <a:pPr algn="just"/>
            <a:r>
              <a:rPr lang="cs-CZ" sz="1800"/>
              <a:t>Předpoklad:</a:t>
            </a:r>
            <a:r>
              <a:rPr lang="cs-CZ" sz="1800" b="0"/>
              <a:t> existuje marker (produkce plynu, produkce urč. metabolitu), který je jednoznačně identifikovatelný a specifický pro určovanou skupinu bakterií (např. tvorba Fe</a:t>
            </a:r>
            <a:r>
              <a:rPr lang="cs-CZ" sz="1800" b="0" baseline="30000"/>
              <a:t>2+</a:t>
            </a:r>
            <a:r>
              <a:rPr lang="cs-CZ" sz="1800" b="0"/>
              <a:t> nebo produkce dusitanů)</a:t>
            </a:r>
          </a:p>
          <a:p>
            <a:pPr algn="just"/>
            <a:endParaRPr lang="cs-CZ" sz="1800" b="0"/>
          </a:p>
          <a:p>
            <a:r>
              <a:rPr lang="cs-CZ" sz="1800">
                <a:solidFill>
                  <a:srgbClr val="6600FF"/>
                </a:solidFill>
              </a:rPr>
              <a:t>Příklady sledovaných parametrů</a:t>
            </a:r>
          </a:p>
          <a:p>
            <a:endParaRPr lang="cs-CZ" sz="1800" b="0"/>
          </a:p>
          <a:p>
            <a:r>
              <a:rPr lang="cs-CZ" sz="1800" b="0" u="sng"/>
              <a:t>Celkové počtu mikroorganismů:</a:t>
            </a:r>
            <a:r>
              <a:rPr lang="cs-CZ" sz="1800" b="0"/>
              <a:t> odečítán zákal (vizuálně nebo turbidimetricky)</a:t>
            </a:r>
          </a:p>
          <a:p>
            <a:r>
              <a:rPr lang="cs-CZ" sz="1800" b="0" u="sng"/>
              <a:t>Potenciální denitrifikátoři nebo fermentující bakterie:</a:t>
            </a:r>
            <a:r>
              <a:rPr lang="cs-CZ" sz="1800" b="0"/>
              <a:t> sledována produkce plynů</a:t>
            </a:r>
          </a:p>
          <a:p>
            <a:r>
              <a:rPr lang="cs-CZ" sz="1800" b="0" u="sng"/>
              <a:t>Produkce ammonných iontů, dusitanů, dusičnanů, Fe2+:</a:t>
            </a:r>
            <a:r>
              <a:rPr lang="cs-CZ" sz="1800" b="0"/>
              <a:t> zbarvení po přidání reakčního činidla</a:t>
            </a:r>
          </a:p>
          <a:p>
            <a:r>
              <a:rPr lang="cs-CZ" sz="1800" b="0" u="sng"/>
              <a:t>Sulfát redukující bakterie:</a:t>
            </a:r>
            <a:r>
              <a:rPr lang="cs-CZ" sz="1800" b="0"/>
              <a:t> zčernání</a:t>
            </a:r>
          </a:p>
          <a:p>
            <a:pPr algn="just"/>
            <a:endParaRPr lang="cs-CZ" sz="1800" b="0"/>
          </a:p>
        </p:txBody>
      </p:sp>
      <p:sp>
        <p:nvSpPr>
          <p:cNvPr id="49157" name="Rectangle 8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CD73C029-6AA5-4932-BB33-A325D5B26B30}" type="slidenum">
              <a:rPr lang="cs-CZ" smtClean="0">
                <a:latin typeface="Arial" charset="0"/>
              </a:rPr>
              <a:pPr/>
              <a:t>45</a:t>
            </a:fld>
            <a:endParaRPr lang="cs-CZ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MPN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5616575" cy="5761037"/>
          </a:xfrm>
        </p:spPr>
        <p:txBody>
          <a:bodyPr/>
          <a:lstStyle/>
          <a:p>
            <a:pPr eaLnBrk="1" hangingPunct="1"/>
            <a:r>
              <a:rPr lang="cs-CZ" smtClean="0"/>
              <a:t>založeno na sériovém ředění vzorku, většinou přenášením 1 ml podílů </a:t>
            </a:r>
          </a:p>
          <a:p>
            <a:pPr eaLnBrk="1" hangingPunct="1"/>
            <a:r>
              <a:rPr lang="cs-CZ" smtClean="0"/>
              <a:t>ředěné vzorky jsou inokulovány do několika opakování zkumavek </a:t>
            </a:r>
          </a:p>
          <a:p>
            <a:pPr eaLnBrk="1" hangingPunct="1"/>
            <a:r>
              <a:rPr lang="cs-CZ" smtClean="0"/>
              <a:t>v jednotlivých ředěních je u provedených opakování vyhodnocován pouze průkaz přítomnosti/nepřítomnosti specifické reakce / produktu / mikroorganismu</a:t>
            </a:r>
          </a:p>
          <a:p>
            <a:pPr eaLnBrk="1" hangingPunct="1"/>
            <a:r>
              <a:rPr lang="cs-CZ" smtClean="0"/>
              <a:t>matematickou podstatu tvoří aparát Poissonova rozložení </a:t>
            </a:r>
          </a:p>
        </p:txBody>
      </p:sp>
      <p:pic>
        <p:nvPicPr>
          <p:cNvPr id="50181" name="Picture 4" descr="45"/>
          <p:cNvPicPr>
            <a:picLocks noChangeAspect="1" noChangeArrowheads="1"/>
          </p:cNvPicPr>
          <p:nvPr/>
        </p:nvPicPr>
        <p:blipFill>
          <a:blip r:embed="rId2" cstate="print"/>
          <a:srcRect l="5536" t="6555" r="53697" b="35596"/>
          <a:stretch>
            <a:fillRect/>
          </a:stretch>
        </p:blipFill>
        <p:spPr bwMode="auto">
          <a:xfrm>
            <a:off x="5811838" y="404813"/>
            <a:ext cx="3332162" cy="645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3563938" y="6203950"/>
            <a:ext cx="2808287" cy="652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0B078225-08A5-46F8-BE06-405DC82E9570}" type="slidenum">
              <a:rPr lang="cs-CZ" smtClean="0">
                <a:latin typeface="Arial" charset="0"/>
              </a:rPr>
              <a:pPr/>
              <a:t>46</a:t>
            </a:fld>
            <a:endParaRPr lang="cs-CZ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MPN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5616575" cy="5761037"/>
          </a:xfrm>
        </p:spPr>
        <p:txBody>
          <a:bodyPr/>
          <a:lstStyle/>
          <a:p>
            <a:pPr eaLnBrk="1" hangingPunct="1"/>
            <a:r>
              <a:rPr lang="cs-CZ" smtClean="0"/>
              <a:t>dejme tomu, že pozorujeme odpověď u ředění 10</a:t>
            </a:r>
            <a:r>
              <a:rPr lang="cs-CZ" baseline="30000" smtClean="0"/>
              <a:t>-3</a:t>
            </a:r>
            <a:r>
              <a:rPr lang="cs-CZ" smtClean="0"/>
              <a:t>, ale u 10</a:t>
            </a:r>
            <a:r>
              <a:rPr lang="cs-CZ" baseline="30000" smtClean="0"/>
              <a:t>-4</a:t>
            </a:r>
            <a:r>
              <a:rPr lang="cs-CZ" smtClean="0"/>
              <a:t> už ne</a:t>
            </a:r>
          </a:p>
          <a:p>
            <a:pPr eaLnBrk="1" hangingPunct="1"/>
            <a:r>
              <a:rPr lang="cs-CZ" smtClean="0"/>
              <a:t>znamená to, že v originálním vzorku je více než 1000 ale méně než 10 000 buněk na 1 ml</a:t>
            </a:r>
          </a:p>
          <a:p>
            <a:pPr eaLnBrk="1" hangingPunct="1"/>
            <a:r>
              <a:rPr lang="cs-CZ" smtClean="0"/>
              <a:t>prakticky, se ale buňky nenachází v médiu zcela rovnoměrně a tak čím nižší hustota, tím klesá pravděpodobnost výskytu</a:t>
            </a:r>
          </a:p>
        </p:txBody>
      </p:sp>
      <p:pic>
        <p:nvPicPr>
          <p:cNvPr id="51205" name="Picture 4" descr="45"/>
          <p:cNvPicPr>
            <a:picLocks noChangeAspect="1" noChangeArrowheads="1"/>
          </p:cNvPicPr>
          <p:nvPr/>
        </p:nvPicPr>
        <p:blipFill>
          <a:blip r:embed="rId2" cstate="print"/>
          <a:srcRect l="5536" t="6555" r="53697" b="35596"/>
          <a:stretch>
            <a:fillRect/>
          </a:stretch>
        </p:blipFill>
        <p:spPr bwMode="auto">
          <a:xfrm>
            <a:off x="5811838" y="404813"/>
            <a:ext cx="3332162" cy="645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6" name="Rectangle 5"/>
          <p:cNvSpPr>
            <a:spLocks noChangeArrowheads="1"/>
          </p:cNvSpPr>
          <p:nvPr/>
        </p:nvSpPr>
        <p:spPr bwMode="auto">
          <a:xfrm>
            <a:off x="3563938" y="6203950"/>
            <a:ext cx="2808287" cy="652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60435E72-8AE1-4D41-ACE3-5DDD1B573939}" type="slidenum">
              <a:rPr lang="cs-CZ" smtClean="0">
                <a:latin typeface="Arial" charset="0"/>
              </a:rPr>
              <a:pPr/>
              <a:t>47</a:t>
            </a:fld>
            <a:endParaRPr lang="cs-CZ" smtClean="0">
              <a:latin typeface="Arial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8640762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b="0">
              <a:solidFill>
                <a:srgbClr val="6600FF"/>
              </a:solidFill>
            </a:endParaRPr>
          </a:p>
          <a:p>
            <a:r>
              <a:rPr lang="cs-CZ">
                <a:solidFill>
                  <a:srgbClr val="6600FF"/>
                </a:solidFill>
              </a:rPr>
              <a:t>Vyhodnocování</a:t>
            </a:r>
          </a:p>
          <a:p>
            <a:endParaRPr lang="cs-CZ">
              <a:solidFill>
                <a:srgbClr val="6600FF"/>
              </a:solidFill>
            </a:endParaRPr>
          </a:p>
          <a:p>
            <a:r>
              <a:rPr lang="cs-CZ" b="0"/>
              <a:t>- závisí na počtu a odstupu ředění a dále na objemu použitých roztoků:</a:t>
            </a:r>
          </a:p>
          <a:p>
            <a:endParaRPr lang="cs-CZ" b="0"/>
          </a:p>
          <a:p>
            <a:r>
              <a:rPr lang="cs-CZ" b="0"/>
              <a:t>1. Speciální tabulky pro MPN hodnoty: jednodušší případ, kdy je využit pouze jeden ředěný objem dávkovaného vzorku</a:t>
            </a:r>
          </a:p>
          <a:p>
            <a:endParaRPr lang="cs-CZ" b="0"/>
          </a:p>
          <a:p>
            <a:r>
              <a:rPr lang="cs-CZ" b="0"/>
              <a:t>2. Speciální tabulky pro MPN hodnoty: případ, kdy jsou aplikovány vzorky ve třech (decimálně odstupňovaných - např. 10 </a:t>
            </a:r>
            <a:r>
              <a:rPr lang="cs-CZ" sz="1200" b="0"/>
              <a:t>M</a:t>
            </a:r>
            <a:r>
              <a:rPr lang="cs-CZ" b="0"/>
              <a:t>L, 1</a:t>
            </a:r>
            <a:r>
              <a:rPr lang="cs-CZ" sz="1200" b="0"/>
              <a:t>M</a:t>
            </a:r>
            <a:r>
              <a:rPr lang="cs-CZ" b="0"/>
              <a:t>L, 0,1</a:t>
            </a:r>
            <a:r>
              <a:rPr lang="cs-CZ" sz="1200" b="0"/>
              <a:t>M</a:t>
            </a:r>
            <a:r>
              <a:rPr lang="cs-CZ" b="0"/>
              <a:t>L) ředěních; je-li aplikováno</a:t>
            </a:r>
            <a:br>
              <a:rPr lang="cs-CZ" b="0"/>
            </a:br>
            <a:r>
              <a:rPr lang="cs-CZ" b="0"/>
              <a:t>více ředění, pro hodnocení jsou využívány pouze tři poslední, které </a:t>
            </a:r>
            <a:br>
              <a:rPr lang="cs-CZ" b="0"/>
            </a:br>
            <a:r>
              <a:rPr lang="cs-CZ" b="0"/>
              <a:t>ještě poskytují pozitivní výsledky</a:t>
            </a:r>
          </a:p>
          <a:p>
            <a:endParaRPr lang="cs-CZ" b="0"/>
          </a:p>
          <a:p>
            <a:r>
              <a:rPr lang="cs-CZ" b="0"/>
              <a:t>3. Kalkulátor na webu: </a:t>
            </a:r>
            <a:r>
              <a:rPr lang="cs-CZ" b="0">
                <a:hlinkClick r:id="rId3"/>
              </a:rPr>
              <a:t>http://www.i2workout.com/mcuriale/mpn/index.html</a:t>
            </a:r>
            <a:endParaRPr lang="cs-CZ" b="0"/>
          </a:p>
          <a:p>
            <a:endParaRPr lang="cs-CZ" b="0"/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  <p:pic>
        <p:nvPicPr>
          <p:cNvPr id="52230" name="Picture 8" descr="cal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1713" y="4508500"/>
            <a:ext cx="179228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103C8645-9648-4899-9816-DF0D212CF486}" type="slidenum">
              <a:rPr lang="cs-CZ" smtClean="0">
                <a:latin typeface="Arial" charset="0"/>
              </a:rPr>
              <a:pPr/>
              <a:t>48</a:t>
            </a:fld>
            <a:endParaRPr lang="cs-CZ" smtClean="0">
              <a:latin typeface="Arial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250825" y="620713"/>
            <a:ext cx="8893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/>
              <a:t>Speciální tabulky pro MPN hodnoty - složitější</a:t>
            </a:r>
          </a:p>
        </p:txBody>
      </p:sp>
      <p:sp>
        <p:nvSpPr>
          <p:cNvPr id="53253" name="Rectangle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  <p:pic>
        <p:nvPicPr>
          <p:cNvPr id="532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63" y="938213"/>
            <a:ext cx="8702675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1"/>
          <p:cNvPicPr>
            <a:picLocks noChangeAspect="1" noChangeArrowheads="1"/>
          </p:cNvPicPr>
          <p:nvPr/>
        </p:nvPicPr>
        <p:blipFill>
          <a:blip r:embed="rId4" cstate="print"/>
          <a:srcRect l="44984"/>
          <a:stretch>
            <a:fillRect/>
          </a:stretch>
        </p:blipFill>
        <p:spPr bwMode="auto">
          <a:xfrm rot="-5400000">
            <a:off x="4302125" y="1898651"/>
            <a:ext cx="287337" cy="853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411E8E5F-A99E-4314-9AFD-D94C9A701A41}" type="slidenum">
              <a:rPr lang="cs-CZ" smtClean="0">
                <a:latin typeface="Arial" charset="0"/>
              </a:rPr>
              <a:pPr/>
              <a:t>49</a:t>
            </a:fld>
            <a:endParaRPr lang="cs-CZ" smtClean="0">
              <a:latin typeface="Arial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54276" name="Picture 10" descr="21"/>
          <p:cNvPicPr>
            <a:picLocks noChangeAspect="1" noChangeArrowheads="1"/>
          </p:cNvPicPr>
          <p:nvPr/>
        </p:nvPicPr>
        <p:blipFill>
          <a:blip r:embed="rId3" cstate="print"/>
          <a:srcRect l="17203" t="7814" r="4102" b="56676"/>
          <a:stretch>
            <a:fillRect/>
          </a:stretch>
        </p:blipFill>
        <p:spPr bwMode="auto">
          <a:xfrm>
            <a:off x="0" y="836613"/>
            <a:ext cx="9144000" cy="562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7" name="Rectangle 11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1555F259-5DEA-4133-AC39-085623F1524A}" type="slidenum">
              <a:rPr lang="cs-CZ" smtClean="0">
                <a:latin typeface="Arial" charset="0"/>
              </a:rPr>
              <a:pPr/>
              <a:t>5</a:t>
            </a:fld>
            <a:endParaRPr lang="cs-CZ" smtClean="0">
              <a:latin typeface="Arial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69325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cs-CZ" sz="2400" dirty="0">
                <a:solidFill>
                  <a:srgbClr val="0000FF"/>
                </a:solidFill>
              </a:rPr>
              <a:t>Užití mikrobiálních parametrů v ekotoxikologii:</a:t>
            </a:r>
          </a:p>
          <a:p>
            <a:pPr eaLnBrk="0" hangingPunct="0">
              <a:spcBef>
                <a:spcPct val="20000"/>
              </a:spcBef>
            </a:pPr>
            <a:r>
              <a:rPr lang="cs-CZ" sz="2000" b="0" dirty="0"/>
              <a:t>Parametry mikrobiálního společenstva získané těmito metodami můžeme určovat pro mikrobiální biomasu jako </a:t>
            </a:r>
            <a:r>
              <a:rPr lang="cs-CZ" sz="2000" dirty="0"/>
              <a:t>celek i </a:t>
            </a:r>
            <a:r>
              <a:rPr lang="cs-CZ" sz="2000" b="0" dirty="0"/>
              <a:t>pro její </a:t>
            </a:r>
            <a:r>
              <a:rPr lang="cs-CZ" sz="2000" dirty="0"/>
              <a:t>jednotlivé složky</a:t>
            </a:r>
            <a:r>
              <a:rPr lang="cs-CZ" sz="2000" b="0" dirty="0"/>
              <a:t>, např. významné fyziologické skupiny</a:t>
            </a:r>
          </a:p>
          <a:p>
            <a:pPr eaLnBrk="0" hangingPunct="0">
              <a:spcBef>
                <a:spcPct val="20000"/>
              </a:spcBef>
            </a:pPr>
            <a:endParaRPr lang="cs-CZ" sz="2000" b="0" dirty="0"/>
          </a:p>
          <a:p>
            <a:pPr eaLnBrk="0" hangingPunct="0">
              <a:spcBef>
                <a:spcPct val="20000"/>
              </a:spcBef>
            </a:pPr>
            <a:r>
              <a:rPr lang="cs-CZ" sz="2000" b="0" dirty="0"/>
              <a:t>Při sledování parametrů mikrobiální biomasy je vždy zapotřebí zjistit její </a:t>
            </a:r>
            <a:r>
              <a:rPr lang="cs-CZ" sz="2000" dirty="0"/>
              <a:t>aktuální stav </a:t>
            </a:r>
            <a:r>
              <a:rPr lang="cs-CZ" sz="2000" b="0" dirty="0"/>
              <a:t>(velikost, enzymatické vybavení, respirační rychlost) a teprve potom zkoumat její </a:t>
            </a:r>
            <a:r>
              <a:rPr lang="cs-CZ" sz="2000" dirty="0"/>
              <a:t>změny</a:t>
            </a:r>
            <a:r>
              <a:rPr lang="cs-CZ" sz="2000" b="0" dirty="0"/>
              <a:t> pod vlivem uměle vyvolaných stresových faktorů a jiných podnětů (zjištění funkceschopnosti a adaptability)</a:t>
            </a:r>
          </a:p>
          <a:p>
            <a:pPr eaLnBrk="0" hangingPunct="0">
              <a:spcBef>
                <a:spcPct val="20000"/>
              </a:spcBef>
            </a:pPr>
            <a:endParaRPr lang="cs-CZ" sz="2000" b="0" dirty="0"/>
          </a:p>
          <a:p>
            <a:pPr eaLnBrk="0" hangingPunct="0">
              <a:spcBef>
                <a:spcPct val="20000"/>
              </a:spcBef>
            </a:pPr>
            <a:r>
              <a:rPr lang="cs-CZ" sz="2000" b="0" dirty="0"/>
              <a:t>V polních studiích je třeba parametry mikrobiální biomasy sledovat po </a:t>
            </a:r>
            <a:r>
              <a:rPr lang="cs-CZ" sz="2000" dirty="0"/>
              <a:t>delší časové údobí</a:t>
            </a:r>
          </a:p>
          <a:p>
            <a:pPr eaLnBrk="0" hangingPunct="0">
              <a:spcBef>
                <a:spcPct val="20000"/>
              </a:spcBef>
            </a:pPr>
            <a:endParaRPr lang="cs-CZ" sz="2000" b="0" dirty="0"/>
          </a:p>
          <a:p>
            <a:pPr eaLnBrk="0" hangingPunct="0">
              <a:spcBef>
                <a:spcPct val="20000"/>
              </a:spcBef>
            </a:pPr>
            <a:r>
              <a:rPr lang="cs-CZ" sz="2000" b="0" dirty="0"/>
              <a:t>Pro správný závěr o vlivu kontaminace je potřeba </a:t>
            </a:r>
            <a:r>
              <a:rPr lang="cs-CZ" sz="2000" dirty="0"/>
              <a:t>komplexní přístup </a:t>
            </a:r>
            <a:r>
              <a:rPr lang="cs-CZ" sz="2000" b="0" dirty="0"/>
              <a:t>se zapojením řady metodických přístupů včetně metod molekulárních, mikrobiologických i chemických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Přístupy mikrobiální ekotoxikologie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85528C21-8EE3-4347-881F-1AFD031460DF}" type="slidenum">
              <a:rPr lang="cs-CZ" smtClean="0">
                <a:latin typeface="Arial" charset="0"/>
              </a:rPr>
              <a:pPr/>
              <a:t>50</a:t>
            </a:fld>
            <a:endParaRPr lang="cs-CZ" smtClean="0">
              <a:latin typeface="Arial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55300" name="Picture 6" descr="21"/>
          <p:cNvPicPr>
            <a:picLocks noChangeAspect="1" noChangeArrowheads="1"/>
          </p:cNvPicPr>
          <p:nvPr/>
        </p:nvPicPr>
        <p:blipFill>
          <a:blip r:embed="rId3" cstate="print"/>
          <a:srcRect l="17203" t="43254" r="4102" b="24489"/>
          <a:stretch>
            <a:fillRect/>
          </a:stretch>
        </p:blipFill>
        <p:spPr bwMode="auto">
          <a:xfrm>
            <a:off x="0" y="1412875"/>
            <a:ext cx="9144000" cy="511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01" name="Picture 7" descr="21"/>
          <p:cNvPicPr>
            <a:picLocks noChangeAspect="1" noChangeArrowheads="1"/>
          </p:cNvPicPr>
          <p:nvPr/>
        </p:nvPicPr>
        <p:blipFill>
          <a:blip r:embed="rId3" cstate="print"/>
          <a:srcRect l="17203" t="7814" r="4102" b="87639"/>
          <a:stretch>
            <a:fillRect/>
          </a:stretch>
        </p:blipFill>
        <p:spPr bwMode="auto">
          <a:xfrm>
            <a:off x="0" y="692150"/>
            <a:ext cx="9144000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2" name="Rectangle 8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Izolace a stanovení počtu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500438"/>
            <a:ext cx="1584325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Měření mikrobiální biomasy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E069A1C0-8DD1-4E9D-BB61-E410118A9474}" type="slidenum">
              <a:rPr lang="cs-CZ" smtClean="0">
                <a:latin typeface="Arial" charset="0"/>
              </a:rPr>
              <a:pPr/>
              <a:t>52</a:t>
            </a:fld>
            <a:endParaRPr lang="cs-CZ" smtClean="0">
              <a:latin typeface="Arial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Měření biomasy</a:t>
            </a:r>
            <a:endParaRPr lang="en-US" sz="2400" smtClean="0"/>
          </a:p>
        </p:txBody>
      </p:sp>
      <p:sp>
        <p:nvSpPr>
          <p:cNvPr id="5734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smtClean="0">
                <a:solidFill>
                  <a:srgbClr val="6600FF"/>
                </a:solidFill>
              </a:rPr>
              <a:t>BIOMASA = </a:t>
            </a:r>
            <a:r>
              <a:rPr lang="cs-CZ" sz="1800" b="0" smtClean="0"/>
              <a:t>definována (zejména pro půdu) jako žijící část organické hmoty, jako organismy menší než 10 µm</a:t>
            </a:r>
            <a:r>
              <a:rPr lang="cs-CZ" sz="1800" b="0" baseline="30000" smtClean="0"/>
              <a:t>3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nejčastěji se vyjadřuje v jednotkách hmotnosti např. µg C</a:t>
            </a:r>
            <a:r>
              <a:rPr lang="cs-CZ" sz="1800" b="0" baseline="-25000" smtClean="0"/>
              <a:t>bio</a:t>
            </a:r>
            <a:r>
              <a:rPr lang="cs-CZ" sz="1800" b="0" smtClean="0"/>
              <a:t>/g</a:t>
            </a:r>
            <a:r>
              <a:rPr lang="cs-CZ" sz="1800" b="0" baseline="-25000" smtClean="0"/>
              <a:t>suš.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tyto parametry mají zastřešující povahu - </a:t>
            </a:r>
            <a:r>
              <a:rPr lang="cs-CZ" sz="1800" b="0" smtClean="0">
                <a:solidFill>
                  <a:srgbClr val="6600FF"/>
                </a:solidFill>
              </a:rPr>
              <a:t>"overall / general parameters"</a:t>
            </a:r>
            <a:r>
              <a:rPr lang="cs-CZ" sz="1800" b="0" smtClean="0"/>
              <a:t> - tzn. stanovujeme mikrobiální biomasu a nevíme co se děje uvnitř (</a:t>
            </a:r>
            <a:r>
              <a:rPr lang="cs-CZ" sz="1800" b="0" smtClean="0">
                <a:solidFill>
                  <a:srgbClr val="6600FF"/>
                </a:solidFill>
              </a:rPr>
              <a:t>"</a:t>
            </a:r>
            <a:r>
              <a:rPr lang="cs-CZ" sz="1800" smtClean="0">
                <a:solidFill>
                  <a:srgbClr val="6600FF"/>
                </a:solidFill>
              </a:rPr>
              <a:t>black box</a:t>
            </a:r>
            <a:r>
              <a:rPr lang="cs-CZ" sz="1800" b="0" smtClean="0">
                <a:solidFill>
                  <a:srgbClr val="6600FF"/>
                </a:solidFill>
              </a:rPr>
              <a:t> of microbial biomass"</a:t>
            </a:r>
            <a:r>
              <a:rPr lang="cs-CZ" sz="1800" b="0" smtClean="0"/>
              <a:t>)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nevychází ze separace či izolace mikroorganismů, stanovují se přímo ve vzorcích prostředí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hlavně u půd, méně u vod; u půdy je C</a:t>
            </a:r>
            <a:r>
              <a:rPr lang="cs-CZ" sz="1800" b="0" baseline="-25000" smtClean="0"/>
              <a:t>bio</a:t>
            </a:r>
            <a:r>
              <a:rPr lang="cs-CZ" sz="1800" b="0" smtClean="0"/>
              <a:t> cca 1 - 5% C</a:t>
            </a:r>
            <a:r>
              <a:rPr lang="cs-CZ" sz="1800" b="0" baseline="-25000" smtClean="0"/>
              <a:t>org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rgbClr val="DC0000"/>
                </a:solidFill>
              </a:rPr>
              <a:t>Dva hlavní typy využití parametrů: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>
              <a:solidFill>
                <a:srgbClr val="D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b="0" smtClean="0"/>
              <a:t>1) stanovení </a:t>
            </a:r>
            <a:r>
              <a:rPr lang="cs-CZ" sz="1800" b="0" i="1" smtClean="0"/>
              <a:t>in situ</a:t>
            </a:r>
            <a:r>
              <a:rPr lang="cs-CZ" sz="1800" b="0" smtClean="0"/>
              <a:t> mikrobiální biomasy - posouzení biologické kvality půd - bioindikace půdní kvality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b="0" smtClean="0"/>
              <a:t>2) stanovení v kontrolovaném laboratorním pokuse - změny pod vlivem kontrolovaného faktoru (testy toxicity)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mezi 1 a 2 jsou logické přechody (mikrokosmy apod.)</a:t>
            </a:r>
            <a:endParaRPr lang="en-US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3DBBA0B3-552A-44FF-B8A0-1DB05100A797}" type="slidenum">
              <a:rPr lang="cs-CZ" smtClean="0">
                <a:latin typeface="Arial" charset="0"/>
              </a:rPr>
              <a:pPr/>
              <a:t>53</a:t>
            </a:fld>
            <a:endParaRPr lang="cs-CZ" smtClean="0">
              <a:latin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58372" name="Picture 7" descr="96"/>
          <p:cNvPicPr>
            <a:picLocks noChangeAspect="1" noChangeArrowheads="1"/>
          </p:cNvPicPr>
          <p:nvPr/>
        </p:nvPicPr>
        <p:blipFill>
          <a:blip r:embed="rId3" cstate="print"/>
          <a:srcRect l="65002" t="6096" b="56183"/>
          <a:stretch>
            <a:fillRect/>
          </a:stretch>
        </p:blipFill>
        <p:spPr bwMode="auto">
          <a:xfrm>
            <a:off x="6500813" y="476250"/>
            <a:ext cx="2643187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9" descr="97"/>
          <p:cNvPicPr>
            <a:picLocks noChangeAspect="1" noChangeArrowheads="1"/>
          </p:cNvPicPr>
          <p:nvPr/>
        </p:nvPicPr>
        <p:blipFill>
          <a:blip r:embed="rId4" cstate="print"/>
          <a:srcRect l="21667" t="6096" r="40947" b="61806"/>
          <a:stretch>
            <a:fillRect/>
          </a:stretch>
        </p:blipFill>
        <p:spPr bwMode="auto">
          <a:xfrm>
            <a:off x="6521450" y="4149725"/>
            <a:ext cx="2622550" cy="270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Mikrobiální biomasa vs biochemické cykly</a:t>
            </a:r>
            <a:endParaRPr lang="en-US" sz="2400" smtClean="0"/>
          </a:p>
        </p:txBody>
      </p:sp>
      <p:sp>
        <p:nvSpPr>
          <p:cNvPr id="5837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79388" y="692150"/>
            <a:ext cx="6048375" cy="5761038"/>
          </a:xfrm>
        </p:spPr>
        <p:txBody>
          <a:bodyPr/>
          <a:lstStyle/>
          <a:p>
            <a:pPr eaLnBrk="1" hangingPunct="1"/>
            <a:r>
              <a:rPr lang="cs-CZ" sz="2000" b="0" smtClean="0"/>
              <a:t>primární produkce = veškeré vyprodukované organické látky z CO</a:t>
            </a:r>
            <a:r>
              <a:rPr lang="cs-CZ" sz="2000" b="0" baseline="-25000" smtClean="0"/>
              <a:t>2</a:t>
            </a:r>
            <a:r>
              <a:rPr lang="cs-CZ" sz="2000" b="0" smtClean="0"/>
              <a:t> </a:t>
            </a:r>
          </a:p>
          <a:p>
            <a:pPr eaLnBrk="1" hangingPunct="1"/>
            <a:r>
              <a:rPr lang="cs-CZ" sz="2000" b="0" smtClean="0"/>
              <a:t>rozděluje se na gross a net; net je vyprodukovaná biomasa, gross je i energie spotřebovaná na udržení primárních producentů (respirace, růst, obnova)</a:t>
            </a:r>
          </a:p>
          <a:p>
            <a:pPr eaLnBrk="1" hangingPunct="1"/>
            <a:endParaRPr lang="cs-CZ" sz="2000" b="0" smtClean="0"/>
          </a:p>
          <a:p>
            <a:pPr eaLnBrk="1" hangingPunct="1"/>
            <a:r>
              <a:rPr lang="cs-CZ" sz="2000" b="0" smtClean="0"/>
              <a:t>biomasa = uhlík; 1g sušiny biomasy = 21 kJ</a:t>
            </a:r>
          </a:p>
          <a:p>
            <a:pPr eaLnBrk="1" hangingPunct="1"/>
            <a:endParaRPr lang="cs-CZ" sz="2000" b="0" smtClean="0"/>
          </a:p>
          <a:p>
            <a:pPr eaLnBrk="1" hangingPunct="1"/>
            <a:r>
              <a:rPr lang="cs-CZ" sz="2000" b="0" smtClean="0"/>
              <a:t>zcela odlišná role mikrobiální biomasy v terestrickém a vodním (mořském) ekosystému: ve vodě mají hlavní úlohu v produkci, v terestrických ekosystémech v degradaci</a:t>
            </a:r>
          </a:p>
          <a:p>
            <a:pPr eaLnBrk="1" hangingPunct="1"/>
            <a:endParaRPr lang="cs-CZ" sz="2000" b="0" smtClean="0"/>
          </a:p>
          <a:p>
            <a:pPr eaLnBrk="1" hangingPunct="1"/>
            <a:r>
              <a:rPr lang="cs-CZ" sz="2000" b="0" smtClean="0"/>
              <a:t>v oceánech tzv. heterotrofická produkce = vychytávání zředěných organických látek a produkce biomasy</a:t>
            </a:r>
            <a:endParaRPr lang="en-US" sz="2000" smtClean="0"/>
          </a:p>
        </p:txBody>
      </p:sp>
      <p:sp>
        <p:nvSpPr>
          <p:cNvPr id="58376" name="Text Box 12"/>
          <p:cNvSpPr txBox="1">
            <a:spLocks noChangeArrowheads="1"/>
          </p:cNvSpPr>
          <p:nvPr/>
        </p:nvSpPr>
        <p:spPr bwMode="auto">
          <a:xfrm>
            <a:off x="7743825" y="1700213"/>
            <a:ext cx="1400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počátek sukcese</a:t>
            </a:r>
            <a:endParaRPr lang="en-US" sz="1200"/>
          </a:p>
        </p:txBody>
      </p:sp>
      <p:sp>
        <p:nvSpPr>
          <p:cNvPr id="58377" name="Text Box 13"/>
          <p:cNvSpPr txBox="1">
            <a:spLocks noChangeArrowheads="1"/>
          </p:cNvSpPr>
          <p:nvPr/>
        </p:nvSpPr>
        <p:spPr bwMode="auto">
          <a:xfrm>
            <a:off x="8027988" y="2565400"/>
            <a:ext cx="657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klimax</a:t>
            </a:r>
            <a:endParaRPr lang="en-US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AF1DBB07-4989-484E-920F-842F1B85643A}" type="slidenum">
              <a:rPr lang="cs-CZ" smtClean="0">
                <a:latin typeface="Arial" charset="0"/>
              </a:rPr>
              <a:pPr/>
              <a:t>54</a:t>
            </a:fld>
            <a:endParaRPr lang="cs-CZ" smtClean="0">
              <a:latin typeface="Arial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5939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Mikrobiální biomasa v půdě</a:t>
            </a:r>
            <a:endParaRPr lang="en-US" sz="2400" smtClean="0"/>
          </a:p>
        </p:txBody>
      </p:sp>
      <p:sp>
        <p:nvSpPr>
          <p:cNvPr id="5939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b="0" smtClean="0"/>
              <a:t>závislá zejména na množství dostupných živin, závislá na půdním využívání – land use (OP, TTP, LP a AP), vliv půdního typu, abiotických faktorů (hlavně obsah jílu, dusíku, pH, C</a:t>
            </a:r>
            <a:r>
              <a:rPr lang="cs-CZ" sz="1800" b="0" baseline="-25000" smtClean="0"/>
              <a:t>org</a:t>
            </a:r>
            <a:r>
              <a:rPr lang="cs-CZ" sz="1800" b="0" smtClean="0"/>
              <a:t> ...)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lze stanovovat </a:t>
            </a:r>
            <a:r>
              <a:rPr lang="cs-CZ" sz="1800" b="0" smtClean="0">
                <a:solidFill>
                  <a:srgbClr val="6600FF"/>
                </a:solidFill>
              </a:rPr>
              <a:t>i barvícími a počítacími technikami</a:t>
            </a:r>
            <a:r>
              <a:rPr lang="cs-CZ" sz="1800" b="0" smtClean="0"/>
              <a:t> a následným přepočtem (např. hustota 1,3 g/cm</a:t>
            </a:r>
            <a:r>
              <a:rPr lang="cs-CZ" sz="1800" b="0" baseline="30000" smtClean="0"/>
              <a:t>3</a:t>
            </a:r>
            <a:r>
              <a:rPr lang="cs-CZ" sz="1800" b="0" smtClean="0"/>
              <a:t> a průměrný objem jedné buňky 1 µm</a:t>
            </a:r>
            <a:r>
              <a:rPr lang="cs-CZ" sz="1800" b="0" baseline="30000" smtClean="0"/>
              <a:t>3</a:t>
            </a:r>
            <a:r>
              <a:rPr lang="cs-CZ" sz="1800" b="0" smtClean="0"/>
              <a:t>)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lze odvozovat </a:t>
            </a:r>
            <a:r>
              <a:rPr lang="cs-CZ" sz="1800" b="0" smtClean="0">
                <a:solidFill>
                  <a:srgbClr val="6600FF"/>
                </a:solidFill>
              </a:rPr>
              <a:t>i na základě empirických korelací s aktivitou</a:t>
            </a:r>
            <a:r>
              <a:rPr lang="cs-CZ" sz="1800" b="0" smtClean="0"/>
              <a:t> (princip metody SIR - substrátem indukované respirace)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nejčastěji ovšem spočívá ve </a:t>
            </a:r>
            <a:r>
              <a:rPr lang="cs-CZ" sz="1800" smtClean="0">
                <a:solidFill>
                  <a:srgbClr val="6600FF"/>
                </a:solidFill>
              </a:rPr>
              <a:t>stanovení komponenty mikrobiální biomasy</a:t>
            </a:r>
            <a:r>
              <a:rPr lang="cs-CZ" sz="1800" b="0" smtClean="0"/>
              <a:t> (buď prvek - nejčastěji uhlík, dusík – či "biomarker" biomasy specifických skupin)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tato komponenta musí být přítomna ve všech živých buňkách a po jejich smrti musí být buď rychle degradována (tomu ideálně vyhovuje např. ATP), nebo se alespoň stává lehce extrahovatelnou (princip fumigačně - extrakční metody)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</a:pPr>
            <a:r>
              <a:rPr lang="cs-CZ" sz="1800" b="0" smtClean="0"/>
              <a:t>pro půdu zejména fumigační metody (fumigant = chloroform):</a:t>
            </a:r>
          </a:p>
          <a:p>
            <a:pPr eaLnBrk="1" hangingPunct="1">
              <a:lnSpc>
                <a:spcPct val="80000"/>
              </a:lnSpc>
            </a:pPr>
            <a:endParaRPr lang="cs-CZ" sz="1800" b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rgbClr val="6600FF"/>
                </a:solidFill>
              </a:rPr>
              <a:t>1) Fumigačně - inkubační metoda (FIM)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rgbClr val="6600FF"/>
                </a:solidFill>
              </a:rPr>
              <a:t>2) Fumigačně - extrakční metoda (FEM)</a:t>
            </a:r>
            <a:endParaRPr lang="en-US" sz="1800" smtClean="0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423A0C78-8633-445E-BE15-37D32C6D2CAE}" type="slidenum">
              <a:rPr lang="cs-CZ" smtClean="0">
                <a:latin typeface="Arial" charset="0"/>
              </a:rPr>
              <a:pPr/>
              <a:t>55</a:t>
            </a:fld>
            <a:endParaRPr lang="cs-CZ" smtClean="0">
              <a:latin typeface="Arial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042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Mikrobiální biomasa v půdě</a:t>
            </a:r>
            <a:endParaRPr lang="en-US" sz="2400" smtClean="0"/>
          </a:p>
        </p:txBody>
      </p:sp>
      <p:sp>
        <p:nvSpPr>
          <p:cNvPr id="6042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600" smtClean="0">
                <a:solidFill>
                  <a:srgbClr val="6600FF"/>
                </a:solidFill>
              </a:rPr>
              <a:t>Chloroform-fumigační inkubační metoda (metoda FI)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historický první metoda navržená pro skutečně kvantitativní analýzu obsahu mikrobiální biomasy v půdě, do té doby byly užívány pouze mikroskopické techniky a metody založené na korelaci s aktivitou (SIR od roku 1978); </a:t>
            </a:r>
            <a:r>
              <a:rPr lang="cs-CZ" sz="1600" b="0" smtClean="0">
                <a:solidFill>
                  <a:srgbClr val="6600FF"/>
                </a:solidFill>
              </a:rPr>
              <a:t>je vlastně ale také odvislá na aktivitě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jedná se o metodu založenou na předpokladu vzniku nově se tvořící biomasu v půdě zasažené fumigačním prostředkem (redestilovaný chloroform), především z mikrobních buněk usmrcených fumigaci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mineralizace organických látek z usmrcených buněk mikroorganismů je měřena jako celkový CO</a:t>
            </a:r>
            <a:r>
              <a:rPr lang="cs-CZ" sz="1600" b="0" baseline="-25000" smtClean="0"/>
              <a:t>2</a:t>
            </a:r>
            <a:r>
              <a:rPr lang="cs-CZ" sz="1600" b="0" smtClean="0"/>
              <a:t>-C uvolněný během inkubace (7-10 dní) následující po fumigaci, přičemž produkce CO</a:t>
            </a:r>
            <a:r>
              <a:rPr lang="cs-CZ" sz="1600" b="0" baseline="-25000" smtClean="0"/>
              <a:t>2</a:t>
            </a:r>
            <a:r>
              <a:rPr lang="cs-CZ" sz="1600" b="0" smtClean="0"/>
              <a:t>-C</a:t>
            </a:r>
            <a:r>
              <a:rPr lang="cs-CZ" sz="1600" smtClean="0"/>
              <a:t> </a:t>
            </a:r>
            <a:r>
              <a:rPr lang="cs-CZ" sz="1600" b="0" smtClean="0"/>
              <a:t>z nefumigovaných vzorků je považována za kontrolu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analýzu lze provést v infúzních láhvích, do kterých je naváženo 10 g půdy ovlhčené standardně na 60 % maximální vodní kapacity (WHC - Water holding capacity); vzorky určené k fumigaci jsou přemístěny do exsikátoru, na jehož dně je uložena miska s chloroformem; po evakuaci nádoby probíhá fumigace po dobu 24 hodin (25 °C)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po ukončení fumigace jsou páry chloroformu dokonale odstraněny opakovaným odsáváním (8-11 cyklů); fumigované vzorky půdy jsou následně inokulovány vodní suspenzí nefumigované půdy téhož vzorku (asi 1 % hmotnosti); nefumigované vzorky se inokulují stejným způsobem a též se upraví na 60 % WHC; po ukončení těchto procedur se všechny vzorky přemístí do termostatu (25 °C)</a:t>
            </a:r>
            <a:endParaRPr lang="en-US" sz="1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6EF2F9B3-4D2D-4C7E-9587-2C43678AFB31}" type="slidenum">
              <a:rPr lang="cs-CZ" smtClean="0">
                <a:latin typeface="Arial" charset="0"/>
              </a:rPr>
              <a:pPr/>
              <a:t>56</a:t>
            </a:fld>
            <a:endParaRPr lang="cs-CZ" smtClean="0">
              <a:latin typeface="Arial" charset="0"/>
            </a:endParaRPr>
          </a:p>
        </p:txBody>
      </p:sp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Mikrobiální biomasa v půdě</a:t>
            </a:r>
            <a:endParaRPr lang="en-US" sz="2400" smtClean="0"/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640762" cy="57610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600" smtClean="0">
                <a:solidFill>
                  <a:srgbClr val="6600FF"/>
                </a:solidFill>
              </a:rPr>
              <a:t>Chloroform-fumigační inkubační metoda (metoda FI)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pokud je k analýze produkce CO</a:t>
            </a:r>
            <a:r>
              <a:rPr lang="cs-CZ" sz="1600" b="0" baseline="-25000" smtClean="0"/>
              <a:t>2</a:t>
            </a:r>
            <a:r>
              <a:rPr lang="cs-CZ" sz="1600" b="0" smtClean="0"/>
              <a:t> použita plynová chromatografie, lze doporučit po 3, 6 a 9 dnech stanovit obsah CO</a:t>
            </a:r>
            <a:r>
              <a:rPr lang="cs-CZ" sz="1600" b="0" baseline="-25000" smtClean="0"/>
              <a:t>2</a:t>
            </a:r>
            <a:r>
              <a:rPr lang="cs-CZ" sz="1600" b="0" smtClean="0"/>
              <a:t> ve vzduchu nad povrchem půdy a následně zcela vyměnit vzduch v baňkách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celková produkce CO</a:t>
            </a:r>
            <a:r>
              <a:rPr lang="cs-CZ" sz="1600" b="0" baseline="-25000" smtClean="0"/>
              <a:t>2</a:t>
            </a:r>
            <a:r>
              <a:rPr lang="cs-CZ" sz="1600" b="0" smtClean="0"/>
              <a:t> představuje sumu těchto dílčích stanovení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z hlediska reprodukovatelnosti se jako nejlepší výpočet pro stanovení mikrobiální biomasy C</a:t>
            </a:r>
            <a:r>
              <a:rPr lang="cs-CZ" sz="1600" b="0" baseline="-25000" smtClean="0"/>
              <a:t>bio</a:t>
            </a:r>
            <a:r>
              <a:rPr lang="cs-CZ" sz="1600" b="0" smtClean="0"/>
              <a:t> jeví vztah: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600" smtClean="0"/>
              <a:t>			C</a:t>
            </a:r>
            <a:r>
              <a:rPr lang="cs-CZ" sz="1600" baseline="-25000" smtClean="0"/>
              <a:t>bio</a:t>
            </a:r>
            <a:r>
              <a:rPr lang="cs-CZ" sz="1600" smtClean="0"/>
              <a:t> = ( (CO</a:t>
            </a:r>
            <a:r>
              <a:rPr lang="cs-CZ" sz="1600" baseline="-25000" smtClean="0"/>
              <a:t>2</a:t>
            </a:r>
            <a:r>
              <a:rPr lang="cs-CZ" sz="1600" smtClean="0"/>
              <a:t>-C)</a:t>
            </a:r>
            <a:r>
              <a:rPr lang="cs-CZ" sz="1600" baseline="-25000" smtClean="0"/>
              <a:t>F</a:t>
            </a:r>
            <a:r>
              <a:rPr lang="cs-CZ" sz="1600" smtClean="0"/>
              <a:t> - (CO</a:t>
            </a:r>
            <a:r>
              <a:rPr lang="cs-CZ" sz="1600" baseline="-25000" smtClean="0"/>
              <a:t>2</a:t>
            </a:r>
            <a:r>
              <a:rPr lang="cs-CZ" sz="1600" smtClean="0"/>
              <a:t>-C)</a:t>
            </a:r>
            <a:r>
              <a:rPr lang="cs-CZ" sz="1600" baseline="-25000" smtClean="0"/>
              <a:t>NF</a:t>
            </a:r>
            <a:r>
              <a:rPr lang="cs-CZ" sz="1600" smtClean="0"/>
              <a:t> ) / k</a:t>
            </a:r>
            <a:r>
              <a:rPr lang="cs-CZ" sz="1600" baseline="-25000" smtClean="0"/>
              <a:t>C            </a:t>
            </a:r>
            <a:r>
              <a:rPr lang="cs-CZ" sz="1600" smtClean="0"/>
              <a:t>, kde k</a:t>
            </a:r>
            <a:r>
              <a:rPr lang="cs-CZ" sz="1600" baseline="-25000" smtClean="0"/>
              <a:t>C</a:t>
            </a:r>
            <a:r>
              <a:rPr lang="cs-CZ" sz="1600" smtClean="0"/>
              <a:t> = 0,41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metodu lze užít i pro stanovení N</a:t>
            </a:r>
            <a:r>
              <a:rPr lang="cs-CZ" sz="1600" b="0" baseline="-25000" smtClean="0"/>
              <a:t>bio</a:t>
            </a:r>
            <a:r>
              <a:rPr lang="cs-CZ" sz="1600" b="0" smtClean="0"/>
              <a:t> a to tak, že měříme sumu NH</a:t>
            </a:r>
            <a:r>
              <a:rPr lang="cs-CZ" sz="1600" b="0" baseline="-25000" smtClean="0"/>
              <a:t>4</a:t>
            </a:r>
            <a:r>
              <a:rPr lang="cs-CZ" sz="1600" b="0" baseline="30000" smtClean="0"/>
              <a:t>+</a:t>
            </a:r>
            <a:r>
              <a:rPr lang="cs-CZ" sz="1600" b="0" smtClean="0"/>
              <a:t> a NO</a:t>
            </a:r>
            <a:r>
              <a:rPr lang="cs-CZ" sz="1600" b="0" baseline="-25000" smtClean="0"/>
              <a:t>3</a:t>
            </a:r>
            <a:r>
              <a:rPr lang="cs-CZ" sz="1600" b="0" baseline="30000" smtClean="0"/>
              <a:t>-</a:t>
            </a:r>
            <a:r>
              <a:rPr lang="cs-CZ" sz="1600" b="0" smtClean="0"/>
              <a:t> uvolněnou během inkubace jako produkty mineralizace dusíku biomasy uvolněného fumigací; opět existuje konverzní faktor k</a:t>
            </a:r>
            <a:r>
              <a:rPr lang="cs-CZ" sz="1600" b="0" baseline="-25000" smtClean="0"/>
              <a:t>N</a:t>
            </a:r>
          </a:p>
        </p:txBody>
      </p:sp>
      <p:pic>
        <p:nvPicPr>
          <p:cNvPr id="61446" name="Picture 5" descr="180px-Exsiccator_h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4591050"/>
            <a:ext cx="1714500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7" name="Picture 6" descr="Strukturní vzorec">
            <a:hlinkClick r:id="rId5" tooltip="Strukturní vzorec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4941888"/>
            <a:ext cx="13335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3708400" y="4868863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chloroform - trichlormetan</a:t>
            </a:r>
            <a:endParaRPr lang="en-US"/>
          </a:p>
        </p:txBody>
      </p:sp>
      <p:pic>
        <p:nvPicPr>
          <p:cNvPr id="61449" name="Picture 8" descr="Infusion-Glass-Bottle"/>
          <p:cNvPicPr>
            <a:picLocks noChangeAspect="1" noChangeArrowheads="1"/>
          </p:cNvPicPr>
          <p:nvPr/>
        </p:nvPicPr>
        <p:blipFill>
          <a:blip r:embed="rId7" cstate="print"/>
          <a:srcRect l="62927" t="30099" r="22357" b="32565"/>
          <a:stretch>
            <a:fillRect/>
          </a:stretch>
        </p:blipFill>
        <p:spPr bwMode="auto">
          <a:xfrm>
            <a:off x="2339975" y="4868863"/>
            <a:ext cx="574675" cy="1081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3328947B-C741-4508-8BEC-BF5D02CD9137}" type="slidenum">
              <a:rPr lang="cs-CZ" smtClean="0">
                <a:latin typeface="Arial" charset="0"/>
              </a:rPr>
              <a:pPr/>
              <a:t>57</a:t>
            </a:fld>
            <a:endParaRPr lang="cs-CZ" smtClean="0">
              <a:latin typeface="Arial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62468" name="Picture 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0" y="2584450"/>
            <a:ext cx="5905500" cy="427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9" name="Rectangle 10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713787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600" smtClean="0">
                <a:solidFill>
                  <a:srgbClr val="6600FF"/>
                </a:solidFill>
              </a:rPr>
              <a:t>Mikrobiální biomasa v půdě - Chloroform-fumigační extrakční metoda (FE metoda, CFEM)</a:t>
            </a:r>
          </a:p>
          <a:p>
            <a:pPr eaLnBrk="1" hangingPunct="1">
              <a:lnSpc>
                <a:spcPct val="80000"/>
              </a:lnSpc>
            </a:pPr>
            <a:endParaRPr lang="cs-CZ" sz="1600" b="0" smtClean="0">
              <a:solidFill>
                <a:srgbClr val="66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0" smtClean="0"/>
              <a:t>ISO 14240-2</a:t>
            </a:r>
            <a:r>
              <a:rPr lang="cs-CZ" sz="1600" b="0" smtClean="0"/>
              <a:t> (</a:t>
            </a:r>
            <a:r>
              <a:rPr lang="en-US" sz="1600" b="0" smtClean="0"/>
              <a:t>1997</a:t>
            </a:r>
            <a:r>
              <a:rPr lang="cs-CZ" sz="1600" b="0" smtClean="0"/>
              <a:t>):</a:t>
            </a:r>
            <a:r>
              <a:rPr lang="en-US" sz="1600" b="0" smtClean="0"/>
              <a:t> Soil quality - Determination of soil microbial biomass - Part 2: Fumigation-extraction method</a:t>
            </a:r>
            <a:endParaRPr lang="cs-CZ" sz="1600" b="0" smtClean="0"/>
          </a:p>
          <a:p>
            <a:pPr eaLnBrk="1" hangingPunct="1">
              <a:lnSpc>
                <a:spcPct val="80000"/>
              </a:lnSpc>
            </a:pPr>
            <a:r>
              <a:rPr lang="cs-CZ" sz="1600" b="0" smtClean="0"/>
              <a:t>opět probíhá fumigace, ale vzniká extrakt z obou variant (F a NF), který je analyzován na obsah uhlíku; výhodou je, že extrakt může být analyzován prakticky na cokoliv</a:t>
            </a:r>
            <a:endParaRPr lang="en-US" sz="1600" smtClean="0"/>
          </a:p>
        </p:txBody>
      </p:sp>
      <p:sp>
        <p:nvSpPr>
          <p:cNvPr id="62470" name="Rectangle 104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Mikrobiální biomasa v půdě</a:t>
            </a:r>
            <a:endParaRPr lang="en-US" sz="2400">
              <a:solidFill>
                <a:srgbClr val="DC0000"/>
              </a:solidFill>
            </a:endParaRPr>
          </a:p>
        </p:txBody>
      </p:sp>
      <p:sp>
        <p:nvSpPr>
          <p:cNvPr id="62471" name="Rectangle 105"/>
          <p:cNvSpPr>
            <a:spLocks noChangeArrowheads="1"/>
          </p:cNvSpPr>
          <p:nvPr/>
        </p:nvSpPr>
        <p:spPr bwMode="auto">
          <a:xfrm>
            <a:off x="179388" y="2349500"/>
            <a:ext cx="316865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b="0"/>
              <a:t>pokud je analyzován uhlík, lze to provést: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b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b="0"/>
              <a:t>dichromanovou oxidací a následnou titrací či spektrofotometricky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b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b="0"/>
              <a:t>oxidací působení K</a:t>
            </a:r>
            <a:r>
              <a:rPr lang="cs-CZ" b="0" baseline="-25000"/>
              <a:t>2</a:t>
            </a:r>
            <a:r>
              <a:rPr lang="cs-CZ" b="0"/>
              <a:t>S</a:t>
            </a:r>
            <a:r>
              <a:rPr lang="cs-CZ" b="0" baseline="-25000"/>
              <a:t>2</a:t>
            </a:r>
            <a:r>
              <a:rPr lang="cs-CZ" b="0"/>
              <a:t>O</a:t>
            </a:r>
            <a:r>
              <a:rPr lang="cs-CZ" b="0" baseline="-25000"/>
              <a:t>8</a:t>
            </a:r>
            <a:r>
              <a:rPr lang="cs-CZ" b="0"/>
              <a:t> (persulfátu) a UV  - vznikne CO</a:t>
            </a:r>
            <a:r>
              <a:rPr lang="cs-CZ" b="0" baseline="-25000"/>
              <a:t>2</a:t>
            </a:r>
            <a:r>
              <a:rPr lang="cs-CZ" b="0"/>
              <a:t> a ten je měřen IRGA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b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b="0"/>
              <a:t>výsledek je udáván v µg.g</a:t>
            </a:r>
            <a:r>
              <a:rPr lang="cs-CZ" b="0" baseline="-25000"/>
              <a:t>suš.</a:t>
            </a:r>
            <a:r>
              <a:rPr lang="cs-CZ" b="0" baseline="30000"/>
              <a:t>-1</a:t>
            </a:r>
            <a:endParaRPr lang="en-US" baseline="30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E8E68034-8356-4BD1-B824-C4CA86A0C5BC}" type="slidenum">
              <a:rPr lang="cs-CZ" smtClean="0">
                <a:latin typeface="Arial" charset="0"/>
              </a:rPr>
              <a:pPr/>
              <a:t>58</a:t>
            </a:fld>
            <a:endParaRPr lang="cs-CZ" smtClean="0">
              <a:latin typeface="Arial" charset="0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179388" y="620713"/>
            <a:ext cx="8640762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>
                <a:solidFill>
                  <a:srgbClr val="6600FF"/>
                </a:solidFill>
              </a:rPr>
              <a:t>Extracelulární uhlík v půdě stanovený během FE metody</a:t>
            </a:r>
            <a:endParaRPr lang="cs-CZ" b="0">
              <a:solidFill>
                <a:srgbClr val="6600FF"/>
              </a:solidFill>
            </a:endParaRPr>
          </a:p>
          <a:p>
            <a:pPr algn="just"/>
            <a:endParaRPr lang="cs-CZ" b="0">
              <a:solidFill>
                <a:srgbClr val="6600FF"/>
              </a:solidFill>
            </a:endParaRPr>
          </a:p>
          <a:p>
            <a:pPr algn="just"/>
            <a:r>
              <a:rPr lang="cs-CZ" b="0"/>
              <a:t>- nefumigovaná varianta extrahuje lehce extrahovatelný mimobuněčný uhlík = lehce dostupný zdroj uhlíku pro mikrobiální aktivity = available soil carbon = ekologicky významný parametr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VÝHODA: během jedné metody stanovíme jak mikrobiální biomasu, tak velikost dostupného zdroje uhlíku v půdě</a:t>
            </a:r>
          </a:p>
        </p:txBody>
      </p:sp>
      <p:grpSp>
        <p:nvGrpSpPr>
          <p:cNvPr id="63493" name="Group 9"/>
          <p:cNvGrpSpPr>
            <a:grpSpLocks/>
          </p:cNvGrpSpPr>
          <p:nvPr/>
        </p:nvGrpSpPr>
        <p:grpSpPr bwMode="auto">
          <a:xfrm>
            <a:off x="1403350" y="3213100"/>
            <a:ext cx="2362200" cy="331788"/>
            <a:chOff x="2304" y="947"/>
            <a:chExt cx="1488" cy="209"/>
          </a:xfrm>
        </p:grpSpPr>
        <p:sp>
          <p:nvSpPr>
            <p:cNvPr id="63529" name="Line 10"/>
            <p:cNvSpPr>
              <a:spLocks noChangeShapeType="1"/>
            </p:cNvSpPr>
            <p:nvPr/>
          </p:nvSpPr>
          <p:spPr bwMode="auto">
            <a:xfrm>
              <a:off x="2304" y="1152"/>
              <a:ext cx="1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0" name="Freeform 11"/>
            <p:cNvSpPr>
              <a:spLocks/>
            </p:cNvSpPr>
            <p:nvPr/>
          </p:nvSpPr>
          <p:spPr bwMode="auto">
            <a:xfrm>
              <a:off x="2570" y="947"/>
              <a:ext cx="952" cy="209"/>
            </a:xfrm>
            <a:custGeom>
              <a:avLst/>
              <a:gdLst>
                <a:gd name="T0" fmla="*/ 0 w 952"/>
                <a:gd name="T1" fmla="*/ 196 h 209"/>
                <a:gd name="T2" fmla="*/ 65 w 952"/>
                <a:gd name="T3" fmla="*/ 156 h 209"/>
                <a:gd name="T4" fmla="*/ 154 w 952"/>
                <a:gd name="T5" fmla="*/ 123 h 209"/>
                <a:gd name="T6" fmla="*/ 171 w 952"/>
                <a:gd name="T7" fmla="*/ 99 h 209"/>
                <a:gd name="T8" fmla="*/ 252 w 952"/>
                <a:gd name="T9" fmla="*/ 75 h 209"/>
                <a:gd name="T10" fmla="*/ 268 w 952"/>
                <a:gd name="T11" fmla="*/ 58 h 209"/>
                <a:gd name="T12" fmla="*/ 471 w 952"/>
                <a:gd name="T13" fmla="*/ 34 h 209"/>
                <a:gd name="T14" fmla="*/ 617 w 952"/>
                <a:gd name="T15" fmla="*/ 26 h 209"/>
                <a:gd name="T16" fmla="*/ 746 w 952"/>
                <a:gd name="T17" fmla="*/ 66 h 209"/>
                <a:gd name="T18" fmla="*/ 787 w 952"/>
                <a:gd name="T19" fmla="*/ 99 h 209"/>
                <a:gd name="T20" fmla="*/ 852 w 952"/>
                <a:gd name="T21" fmla="*/ 115 h 209"/>
                <a:gd name="T22" fmla="*/ 909 w 952"/>
                <a:gd name="T23" fmla="*/ 164 h 209"/>
                <a:gd name="T24" fmla="*/ 925 w 952"/>
                <a:gd name="T25" fmla="*/ 188 h 209"/>
                <a:gd name="T26" fmla="*/ 949 w 952"/>
                <a:gd name="T27" fmla="*/ 204 h 2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52"/>
                <a:gd name="T43" fmla="*/ 0 h 209"/>
                <a:gd name="T44" fmla="*/ 952 w 952"/>
                <a:gd name="T45" fmla="*/ 209 h 20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52" h="209">
                  <a:moveTo>
                    <a:pt x="0" y="196"/>
                  </a:moveTo>
                  <a:cubicBezTo>
                    <a:pt x="20" y="177"/>
                    <a:pt x="42" y="171"/>
                    <a:pt x="65" y="156"/>
                  </a:cubicBezTo>
                  <a:cubicBezTo>
                    <a:pt x="101" y="100"/>
                    <a:pt x="54" y="158"/>
                    <a:pt x="154" y="123"/>
                  </a:cubicBezTo>
                  <a:cubicBezTo>
                    <a:pt x="163" y="120"/>
                    <a:pt x="164" y="106"/>
                    <a:pt x="171" y="99"/>
                  </a:cubicBezTo>
                  <a:cubicBezTo>
                    <a:pt x="196" y="74"/>
                    <a:pt x="215" y="80"/>
                    <a:pt x="252" y="75"/>
                  </a:cubicBezTo>
                  <a:cubicBezTo>
                    <a:pt x="257" y="69"/>
                    <a:pt x="260" y="59"/>
                    <a:pt x="268" y="58"/>
                  </a:cubicBezTo>
                  <a:cubicBezTo>
                    <a:pt x="322" y="48"/>
                    <a:pt x="411" y="41"/>
                    <a:pt x="471" y="34"/>
                  </a:cubicBezTo>
                  <a:cubicBezTo>
                    <a:pt x="522" y="0"/>
                    <a:pt x="558" y="18"/>
                    <a:pt x="617" y="26"/>
                  </a:cubicBezTo>
                  <a:cubicBezTo>
                    <a:pt x="659" y="54"/>
                    <a:pt x="697" y="59"/>
                    <a:pt x="746" y="66"/>
                  </a:cubicBezTo>
                  <a:cubicBezTo>
                    <a:pt x="811" y="89"/>
                    <a:pt x="733" y="56"/>
                    <a:pt x="787" y="99"/>
                  </a:cubicBezTo>
                  <a:cubicBezTo>
                    <a:pt x="796" y="106"/>
                    <a:pt x="850" y="115"/>
                    <a:pt x="852" y="115"/>
                  </a:cubicBezTo>
                  <a:cubicBezTo>
                    <a:pt x="870" y="143"/>
                    <a:pt x="877" y="154"/>
                    <a:pt x="909" y="164"/>
                  </a:cubicBezTo>
                  <a:cubicBezTo>
                    <a:pt x="914" y="172"/>
                    <a:pt x="917" y="182"/>
                    <a:pt x="925" y="188"/>
                  </a:cubicBezTo>
                  <a:cubicBezTo>
                    <a:pt x="952" y="209"/>
                    <a:pt x="949" y="184"/>
                    <a:pt x="949" y="204"/>
                  </a:cubicBezTo>
                </a:path>
              </a:pathLst>
            </a:custGeom>
            <a:solidFill>
              <a:srgbClr val="9933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3494" name="Text Box 12"/>
          <p:cNvSpPr txBox="1">
            <a:spLocks noChangeArrowheads="1"/>
          </p:cNvSpPr>
          <p:nvPr/>
        </p:nvSpPr>
        <p:spPr bwMode="auto">
          <a:xfrm>
            <a:off x="1936750" y="27559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0"/>
              <a:t>Soil sample </a:t>
            </a:r>
          </a:p>
        </p:txBody>
      </p:sp>
      <p:grpSp>
        <p:nvGrpSpPr>
          <p:cNvPr id="63495" name="Group 13"/>
          <p:cNvGrpSpPr>
            <a:grpSpLocks/>
          </p:cNvGrpSpPr>
          <p:nvPr/>
        </p:nvGrpSpPr>
        <p:grpSpPr bwMode="auto">
          <a:xfrm>
            <a:off x="5334000" y="3340100"/>
            <a:ext cx="838200" cy="346075"/>
            <a:chOff x="3360" y="1872"/>
            <a:chExt cx="528" cy="218"/>
          </a:xfrm>
        </p:grpSpPr>
        <p:grpSp>
          <p:nvGrpSpPr>
            <p:cNvPr id="63508" name="Group 14"/>
            <p:cNvGrpSpPr>
              <a:grpSpLocks/>
            </p:cNvGrpSpPr>
            <p:nvPr/>
          </p:nvGrpSpPr>
          <p:grpSpPr bwMode="auto">
            <a:xfrm>
              <a:off x="3360" y="1872"/>
              <a:ext cx="144" cy="218"/>
              <a:chOff x="3360" y="2046"/>
              <a:chExt cx="144" cy="218"/>
            </a:xfrm>
          </p:grpSpPr>
          <p:sp>
            <p:nvSpPr>
              <p:cNvPr id="63523" name="Oval 15"/>
              <p:cNvSpPr>
                <a:spLocks noChangeArrowheads="1"/>
              </p:cNvSpPr>
              <p:nvPr/>
            </p:nvSpPr>
            <p:spPr bwMode="auto">
              <a:xfrm>
                <a:off x="3360" y="2188"/>
                <a:ext cx="144" cy="76"/>
              </a:xfrm>
              <a:prstGeom prst="ellipse">
                <a:avLst/>
              </a:prstGeom>
              <a:solidFill>
                <a:srgbClr val="993300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4" name="Line 16"/>
              <p:cNvSpPr>
                <a:spLocks noChangeShapeType="1"/>
              </p:cNvSpPr>
              <p:nvPr/>
            </p:nvSpPr>
            <p:spPr bwMode="auto">
              <a:xfrm>
                <a:off x="3360" y="206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5" name="Line 17"/>
              <p:cNvSpPr>
                <a:spLocks noChangeShapeType="1"/>
              </p:cNvSpPr>
              <p:nvPr/>
            </p:nvSpPr>
            <p:spPr bwMode="auto">
              <a:xfrm>
                <a:off x="3504" y="206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6" name="Oval 18"/>
              <p:cNvSpPr>
                <a:spLocks noChangeArrowheads="1"/>
              </p:cNvSpPr>
              <p:nvPr/>
            </p:nvSpPr>
            <p:spPr bwMode="auto">
              <a:xfrm>
                <a:off x="3360" y="2172"/>
                <a:ext cx="144" cy="48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7" name="Freeform 19"/>
              <p:cNvSpPr>
                <a:spLocks/>
              </p:cNvSpPr>
              <p:nvPr/>
            </p:nvSpPr>
            <p:spPr bwMode="auto">
              <a:xfrm>
                <a:off x="3360" y="2248"/>
                <a:ext cx="144" cy="14"/>
              </a:xfrm>
              <a:custGeom>
                <a:avLst/>
                <a:gdLst>
                  <a:gd name="T0" fmla="*/ 0 w 144"/>
                  <a:gd name="T1" fmla="*/ 2 h 14"/>
                  <a:gd name="T2" fmla="*/ 74 w 144"/>
                  <a:gd name="T3" fmla="*/ 14 h 14"/>
                  <a:gd name="T4" fmla="*/ 144 w 144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4"/>
                  <a:gd name="T11" fmla="*/ 144 w 144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4">
                    <a:moveTo>
                      <a:pt x="0" y="2"/>
                    </a:moveTo>
                    <a:cubicBezTo>
                      <a:pt x="25" y="8"/>
                      <a:pt x="50" y="14"/>
                      <a:pt x="74" y="14"/>
                    </a:cubicBezTo>
                    <a:cubicBezTo>
                      <a:pt x="98" y="14"/>
                      <a:pt x="132" y="2"/>
                      <a:pt x="144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8" name="Oval 20"/>
              <p:cNvSpPr>
                <a:spLocks noChangeArrowheads="1"/>
              </p:cNvSpPr>
              <p:nvPr/>
            </p:nvSpPr>
            <p:spPr bwMode="auto">
              <a:xfrm>
                <a:off x="3360" y="2046"/>
                <a:ext cx="144" cy="4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3509" name="Group 21"/>
            <p:cNvGrpSpPr>
              <a:grpSpLocks/>
            </p:cNvGrpSpPr>
            <p:nvPr/>
          </p:nvGrpSpPr>
          <p:grpSpPr bwMode="auto">
            <a:xfrm>
              <a:off x="3552" y="1872"/>
              <a:ext cx="144" cy="218"/>
              <a:chOff x="3360" y="2046"/>
              <a:chExt cx="144" cy="218"/>
            </a:xfrm>
          </p:grpSpPr>
          <p:sp>
            <p:nvSpPr>
              <p:cNvPr id="63517" name="Oval 22"/>
              <p:cNvSpPr>
                <a:spLocks noChangeArrowheads="1"/>
              </p:cNvSpPr>
              <p:nvPr/>
            </p:nvSpPr>
            <p:spPr bwMode="auto">
              <a:xfrm>
                <a:off x="3360" y="2188"/>
                <a:ext cx="144" cy="76"/>
              </a:xfrm>
              <a:prstGeom prst="ellipse">
                <a:avLst/>
              </a:prstGeom>
              <a:solidFill>
                <a:srgbClr val="993300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18" name="Line 23"/>
              <p:cNvSpPr>
                <a:spLocks noChangeShapeType="1"/>
              </p:cNvSpPr>
              <p:nvPr/>
            </p:nvSpPr>
            <p:spPr bwMode="auto">
              <a:xfrm>
                <a:off x="3360" y="206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19" name="Line 24"/>
              <p:cNvSpPr>
                <a:spLocks noChangeShapeType="1"/>
              </p:cNvSpPr>
              <p:nvPr/>
            </p:nvSpPr>
            <p:spPr bwMode="auto">
              <a:xfrm>
                <a:off x="3504" y="206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0" name="Oval 25"/>
              <p:cNvSpPr>
                <a:spLocks noChangeArrowheads="1"/>
              </p:cNvSpPr>
              <p:nvPr/>
            </p:nvSpPr>
            <p:spPr bwMode="auto">
              <a:xfrm>
                <a:off x="3360" y="2172"/>
                <a:ext cx="144" cy="48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1" name="Freeform 26"/>
              <p:cNvSpPr>
                <a:spLocks/>
              </p:cNvSpPr>
              <p:nvPr/>
            </p:nvSpPr>
            <p:spPr bwMode="auto">
              <a:xfrm>
                <a:off x="3360" y="2248"/>
                <a:ext cx="144" cy="14"/>
              </a:xfrm>
              <a:custGeom>
                <a:avLst/>
                <a:gdLst>
                  <a:gd name="T0" fmla="*/ 0 w 144"/>
                  <a:gd name="T1" fmla="*/ 2 h 14"/>
                  <a:gd name="T2" fmla="*/ 74 w 144"/>
                  <a:gd name="T3" fmla="*/ 14 h 14"/>
                  <a:gd name="T4" fmla="*/ 144 w 144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4"/>
                  <a:gd name="T11" fmla="*/ 144 w 144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4">
                    <a:moveTo>
                      <a:pt x="0" y="2"/>
                    </a:moveTo>
                    <a:cubicBezTo>
                      <a:pt x="25" y="8"/>
                      <a:pt x="50" y="14"/>
                      <a:pt x="74" y="14"/>
                    </a:cubicBezTo>
                    <a:cubicBezTo>
                      <a:pt x="98" y="14"/>
                      <a:pt x="132" y="2"/>
                      <a:pt x="144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22" name="Oval 27"/>
              <p:cNvSpPr>
                <a:spLocks noChangeArrowheads="1"/>
              </p:cNvSpPr>
              <p:nvPr/>
            </p:nvSpPr>
            <p:spPr bwMode="auto">
              <a:xfrm>
                <a:off x="3360" y="2046"/>
                <a:ext cx="144" cy="4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3510" name="Group 28"/>
            <p:cNvGrpSpPr>
              <a:grpSpLocks/>
            </p:cNvGrpSpPr>
            <p:nvPr/>
          </p:nvGrpSpPr>
          <p:grpSpPr bwMode="auto">
            <a:xfrm>
              <a:off x="3744" y="1872"/>
              <a:ext cx="144" cy="218"/>
              <a:chOff x="3360" y="2046"/>
              <a:chExt cx="144" cy="218"/>
            </a:xfrm>
          </p:grpSpPr>
          <p:sp>
            <p:nvSpPr>
              <p:cNvPr id="63511" name="Oval 29"/>
              <p:cNvSpPr>
                <a:spLocks noChangeArrowheads="1"/>
              </p:cNvSpPr>
              <p:nvPr/>
            </p:nvSpPr>
            <p:spPr bwMode="auto">
              <a:xfrm>
                <a:off x="3360" y="2188"/>
                <a:ext cx="144" cy="76"/>
              </a:xfrm>
              <a:prstGeom prst="ellipse">
                <a:avLst/>
              </a:prstGeom>
              <a:solidFill>
                <a:srgbClr val="993300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12" name="Line 30"/>
              <p:cNvSpPr>
                <a:spLocks noChangeShapeType="1"/>
              </p:cNvSpPr>
              <p:nvPr/>
            </p:nvSpPr>
            <p:spPr bwMode="auto">
              <a:xfrm>
                <a:off x="3360" y="206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13" name="Line 31"/>
              <p:cNvSpPr>
                <a:spLocks noChangeShapeType="1"/>
              </p:cNvSpPr>
              <p:nvPr/>
            </p:nvSpPr>
            <p:spPr bwMode="auto">
              <a:xfrm>
                <a:off x="3504" y="206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14" name="Oval 32"/>
              <p:cNvSpPr>
                <a:spLocks noChangeArrowheads="1"/>
              </p:cNvSpPr>
              <p:nvPr/>
            </p:nvSpPr>
            <p:spPr bwMode="auto">
              <a:xfrm>
                <a:off x="3360" y="2172"/>
                <a:ext cx="144" cy="48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15" name="Freeform 33"/>
              <p:cNvSpPr>
                <a:spLocks/>
              </p:cNvSpPr>
              <p:nvPr/>
            </p:nvSpPr>
            <p:spPr bwMode="auto">
              <a:xfrm>
                <a:off x="3360" y="2248"/>
                <a:ext cx="144" cy="14"/>
              </a:xfrm>
              <a:custGeom>
                <a:avLst/>
                <a:gdLst>
                  <a:gd name="T0" fmla="*/ 0 w 144"/>
                  <a:gd name="T1" fmla="*/ 2 h 14"/>
                  <a:gd name="T2" fmla="*/ 74 w 144"/>
                  <a:gd name="T3" fmla="*/ 14 h 14"/>
                  <a:gd name="T4" fmla="*/ 144 w 144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4"/>
                  <a:gd name="T11" fmla="*/ 144 w 144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4">
                    <a:moveTo>
                      <a:pt x="0" y="2"/>
                    </a:moveTo>
                    <a:cubicBezTo>
                      <a:pt x="25" y="8"/>
                      <a:pt x="50" y="14"/>
                      <a:pt x="74" y="14"/>
                    </a:cubicBezTo>
                    <a:cubicBezTo>
                      <a:pt x="98" y="14"/>
                      <a:pt x="132" y="2"/>
                      <a:pt x="144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3516" name="Oval 34"/>
              <p:cNvSpPr>
                <a:spLocks noChangeArrowheads="1"/>
              </p:cNvSpPr>
              <p:nvPr/>
            </p:nvSpPr>
            <p:spPr bwMode="auto">
              <a:xfrm>
                <a:off x="3360" y="2046"/>
                <a:ext cx="144" cy="4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63496" name="Text Box 35"/>
          <p:cNvSpPr txBox="1">
            <a:spLocks noChangeArrowheads="1"/>
          </p:cNvSpPr>
          <p:nvPr/>
        </p:nvSpPr>
        <p:spPr bwMode="auto">
          <a:xfrm>
            <a:off x="4881563" y="2679700"/>
            <a:ext cx="159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0"/>
              <a:t>No fumigation</a:t>
            </a:r>
          </a:p>
        </p:txBody>
      </p:sp>
      <p:sp>
        <p:nvSpPr>
          <p:cNvPr id="63497" name="AutoShape 36"/>
          <p:cNvSpPr>
            <a:spLocks noChangeArrowheads="1"/>
          </p:cNvSpPr>
          <p:nvPr/>
        </p:nvSpPr>
        <p:spPr bwMode="auto">
          <a:xfrm rot="20924679" flipH="1">
            <a:off x="3924300" y="2924175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chemeClr val="hlink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3498" name="Text Box 37"/>
          <p:cNvSpPr txBox="1">
            <a:spLocks noChangeArrowheads="1"/>
          </p:cNvSpPr>
          <p:nvPr/>
        </p:nvSpPr>
        <p:spPr bwMode="auto">
          <a:xfrm>
            <a:off x="6011863" y="38227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0"/>
              <a:t>Extraction in 0.5M K</a:t>
            </a:r>
            <a:r>
              <a:rPr lang="en-US" sz="1800" b="0" baseline="-25000"/>
              <a:t>2</a:t>
            </a:r>
            <a:r>
              <a:rPr lang="en-US" sz="1800" b="0"/>
              <a:t>SO</a:t>
            </a:r>
            <a:r>
              <a:rPr lang="en-US" sz="1800" b="0" baseline="-25000"/>
              <a:t>4</a:t>
            </a:r>
            <a:endParaRPr lang="en-US" sz="1800" b="0"/>
          </a:p>
        </p:txBody>
      </p:sp>
      <p:grpSp>
        <p:nvGrpSpPr>
          <p:cNvPr id="63499" name="Group 38"/>
          <p:cNvGrpSpPr>
            <a:grpSpLocks/>
          </p:cNvGrpSpPr>
          <p:nvPr/>
        </p:nvGrpSpPr>
        <p:grpSpPr bwMode="auto">
          <a:xfrm>
            <a:off x="5402263" y="4660900"/>
            <a:ext cx="847725" cy="271463"/>
            <a:chOff x="2400" y="2400"/>
            <a:chExt cx="534" cy="171"/>
          </a:xfrm>
        </p:grpSpPr>
        <p:sp>
          <p:nvSpPr>
            <p:cNvPr id="63505" name="Freeform 39"/>
            <p:cNvSpPr>
              <a:spLocks/>
            </p:cNvSpPr>
            <p:nvPr/>
          </p:nvSpPr>
          <p:spPr bwMode="auto">
            <a:xfrm>
              <a:off x="2400" y="2400"/>
              <a:ext cx="150" cy="171"/>
            </a:xfrm>
            <a:custGeom>
              <a:avLst/>
              <a:gdLst>
                <a:gd name="T0" fmla="*/ 39 w 150"/>
                <a:gd name="T1" fmla="*/ 0 h 171"/>
                <a:gd name="T2" fmla="*/ 39 w 150"/>
                <a:gd name="T3" fmla="*/ 66 h 171"/>
                <a:gd name="T4" fmla="*/ 0 w 150"/>
                <a:gd name="T5" fmla="*/ 171 h 171"/>
                <a:gd name="T6" fmla="*/ 150 w 150"/>
                <a:gd name="T7" fmla="*/ 171 h 171"/>
                <a:gd name="T8" fmla="*/ 108 w 150"/>
                <a:gd name="T9" fmla="*/ 66 h 171"/>
                <a:gd name="T10" fmla="*/ 108 w 150"/>
                <a:gd name="T11" fmla="*/ 3 h 171"/>
                <a:gd name="T12" fmla="*/ 108 w 150"/>
                <a:gd name="T13" fmla="*/ 69 h 171"/>
                <a:gd name="T14" fmla="*/ 132 w 150"/>
                <a:gd name="T15" fmla="*/ 129 h 171"/>
                <a:gd name="T16" fmla="*/ 15 w 150"/>
                <a:gd name="T17" fmla="*/ 129 h 171"/>
                <a:gd name="T18" fmla="*/ 39 w 150"/>
                <a:gd name="T19" fmla="*/ 66 h 171"/>
                <a:gd name="T20" fmla="*/ 39 w 150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71"/>
                <a:gd name="T35" fmla="*/ 150 w 150"/>
                <a:gd name="T36" fmla="*/ 171 h 1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71">
                  <a:moveTo>
                    <a:pt x="39" y="0"/>
                  </a:moveTo>
                  <a:lnTo>
                    <a:pt x="39" y="66"/>
                  </a:lnTo>
                  <a:lnTo>
                    <a:pt x="0" y="171"/>
                  </a:lnTo>
                  <a:lnTo>
                    <a:pt x="150" y="171"/>
                  </a:lnTo>
                  <a:lnTo>
                    <a:pt x="108" y="66"/>
                  </a:lnTo>
                  <a:lnTo>
                    <a:pt x="108" y="3"/>
                  </a:lnTo>
                  <a:lnTo>
                    <a:pt x="108" y="69"/>
                  </a:lnTo>
                  <a:lnTo>
                    <a:pt x="132" y="129"/>
                  </a:lnTo>
                  <a:lnTo>
                    <a:pt x="15" y="129"/>
                  </a:lnTo>
                  <a:lnTo>
                    <a:pt x="39" y="6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06" name="Freeform 40"/>
            <p:cNvSpPr>
              <a:spLocks/>
            </p:cNvSpPr>
            <p:nvPr/>
          </p:nvSpPr>
          <p:spPr bwMode="auto">
            <a:xfrm>
              <a:off x="2592" y="2400"/>
              <a:ext cx="150" cy="171"/>
            </a:xfrm>
            <a:custGeom>
              <a:avLst/>
              <a:gdLst>
                <a:gd name="T0" fmla="*/ 39 w 150"/>
                <a:gd name="T1" fmla="*/ 0 h 171"/>
                <a:gd name="T2" fmla="*/ 39 w 150"/>
                <a:gd name="T3" fmla="*/ 66 h 171"/>
                <a:gd name="T4" fmla="*/ 0 w 150"/>
                <a:gd name="T5" fmla="*/ 171 h 171"/>
                <a:gd name="T6" fmla="*/ 150 w 150"/>
                <a:gd name="T7" fmla="*/ 171 h 171"/>
                <a:gd name="T8" fmla="*/ 108 w 150"/>
                <a:gd name="T9" fmla="*/ 66 h 171"/>
                <a:gd name="T10" fmla="*/ 108 w 150"/>
                <a:gd name="T11" fmla="*/ 3 h 171"/>
                <a:gd name="T12" fmla="*/ 108 w 150"/>
                <a:gd name="T13" fmla="*/ 69 h 171"/>
                <a:gd name="T14" fmla="*/ 132 w 150"/>
                <a:gd name="T15" fmla="*/ 129 h 171"/>
                <a:gd name="T16" fmla="*/ 15 w 150"/>
                <a:gd name="T17" fmla="*/ 129 h 171"/>
                <a:gd name="T18" fmla="*/ 39 w 150"/>
                <a:gd name="T19" fmla="*/ 66 h 171"/>
                <a:gd name="T20" fmla="*/ 39 w 150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71"/>
                <a:gd name="T35" fmla="*/ 150 w 150"/>
                <a:gd name="T36" fmla="*/ 171 h 1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71">
                  <a:moveTo>
                    <a:pt x="39" y="0"/>
                  </a:moveTo>
                  <a:lnTo>
                    <a:pt x="39" y="66"/>
                  </a:lnTo>
                  <a:lnTo>
                    <a:pt x="0" y="171"/>
                  </a:lnTo>
                  <a:lnTo>
                    <a:pt x="150" y="171"/>
                  </a:lnTo>
                  <a:lnTo>
                    <a:pt x="108" y="66"/>
                  </a:lnTo>
                  <a:lnTo>
                    <a:pt x="108" y="3"/>
                  </a:lnTo>
                  <a:lnTo>
                    <a:pt x="108" y="69"/>
                  </a:lnTo>
                  <a:lnTo>
                    <a:pt x="132" y="129"/>
                  </a:lnTo>
                  <a:lnTo>
                    <a:pt x="15" y="129"/>
                  </a:lnTo>
                  <a:lnTo>
                    <a:pt x="39" y="6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07" name="Freeform 41"/>
            <p:cNvSpPr>
              <a:spLocks/>
            </p:cNvSpPr>
            <p:nvPr/>
          </p:nvSpPr>
          <p:spPr bwMode="auto">
            <a:xfrm>
              <a:off x="2784" y="2400"/>
              <a:ext cx="150" cy="171"/>
            </a:xfrm>
            <a:custGeom>
              <a:avLst/>
              <a:gdLst>
                <a:gd name="T0" fmla="*/ 39 w 150"/>
                <a:gd name="T1" fmla="*/ 0 h 171"/>
                <a:gd name="T2" fmla="*/ 39 w 150"/>
                <a:gd name="T3" fmla="*/ 66 h 171"/>
                <a:gd name="T4" fmla="*/ 0 w 150"/>
                <a:gd name="T5" fmla="*/ 171 h 171"/>
                <a:gd name="T6" fmla="*/ 150 w 150"/>
                <a:gd name="T7" fmla="*/ 171 h 171"/>
                <a:gd name="T8" fmla="*/ 108 w 150"/>
                <a:gd name="T9" fmla="*/ 66 h 171"/>
                <a:gd name="T10" fmla="*/ 108 w 150"/>
                <a:gd name="T11" fmla="*/ 3 h 171"/>
                <a:gd name="T12" fmla="*/ 108 w 150"/>
                <a:gd name="T13" fmla="*/ 69 h 171"/>
                <a:gd name="T14" fmla="*/ 132 w 150"/>
                <a:gd name="T15" fmla="*/ 129 h 171"/>
                <a:gd name="T16" fmla="*/ 15 w 150"/>
                <a:gd name="T17" fmla="*/ 129 h 171"/>
                <a:gd name="T18" fmla="*/ 39 w 150"/>
                <a:gd name="T19" fmla="*/ 66 h 171"/>
                <a:gd name="T20" fmla="*/ 39 w 150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71"/>
                <a:gd name="T35" fmla="*/ 150 w 150"/>
                <a:gd name="T36" fmla="*/ 171 h 1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71">
                  <a:moveTo>
                    <a:pt x="39" y="0"/>
                  </a:moveTo>
                  <a:lnTo>
                    <a:pt x="39" y="66"/>
                  </a:lnTo>
                  <a:lnTo>
                    <a:pt x="0" y="171"/>
                  </a:lnTo>
                  <a:lnTo>
                    <a:pt x="150" y="171"/>
                  </a:lnTo>
                  <a:lnTo>
                    <a:pt x="108" y="66"/>
                  </a:lnTo>
                  <a:lnTo>
                    <a:pt x="108" y="3"/>
                  </a:lnTo>
                  <a:lnTo>
                    <a:pt x="108" y="69"/>
                  </a:lnTo>
                  <a:lnTo>
                    <a:pt x="132" y="129"/>
                  </a:lnTo>
                  <a:lnTo>
                    <a:pt x="15" y="129"/>
                  </a:lnTo>
                  <a:lnTo>
                    <a:pt x="39" y="6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3500" name="AutoShape 42"/>
          <p:cNvSpPr>
            <a:spLocks noChangeArrowheads="1"/>
          </p:cNvSpPr>
          <p:nvPr/>
        </p:nvSpPr>
        <p:spPr bwMode="auto">
          <a:xfrm>
            <a:off x="5630863" y="38989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hlink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3501" name="Text Box 45"/>
          <p:cNvSpPr txBox="1">
            <a:spLocks noChangeArrowheads="1"/>
          </p:cNvSpPr>
          <p:nvPr/>
        </p:nvSpPr>
        <p:spPr bwMode="auto">
          <a:xfrm>
            <a:off x="5249863" y="56515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0"/>
              <a:t>C</a:t>
            </a:r>
            <a:r>
              <a:rPr lang="en-US" sz="1800" b="0" baseline="-25000"/>
              <a:t>NF</a:t>
            </a:r>
            <a:endParaRPr lang="en-US" sz="1800" b="0"/>
          </a:p>
        </p:txBody>
      </p:sp>
      <p:sp>
        <p:nvSpPr>
          <p:cNvPr id="63502" name="Text Box 47"/>
          <p:cNvSpPr txBox="1">
            <a:spLocks noChangeArrowheads="1"/>
          </p:cNvSpPr>
          <p:nvPr/>
        </p:nvSpPr>
        <p:spPr bwMode="auto">
          <a:xfrm>
            <a:off x="4945063" y="54229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Analyses:</a:t>
            </a:r>
          </a:p>
        </p:txBody>
      </p:sp>
      <p:sp>
        <p:nvSpPr>
          <p:cNvPr id="311347" name="Text Box 51"/>
          <p:cNvSpPr txBox="1">
            <a:spLocks noChangeArrowheads="1"/>
          </p:cNvSpPr>
          <p:nvPr/>
        </p:nvSpPr>
        <p:spPr bwMode="auto">
          <a:xfrm>
            <a:off x="3789363" y="6108700"/>
            <a:ext cx="4032250" cy="749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Extracellular organic matter</a:t>
            </a:r>
            <a:endParaRPr lang="cs-CZ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(C</a:t>
            </a:r>
            <a:r>
              <a:rPr lang="en-US" sz="1800" b="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NF</a:t>
            </a:r>
            <a:r>
              <a:rPr lang="en-US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= EX-C</a:t>
            </a:r>
            <a:r>
              <a:rPr lang="cs-CZ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= C</a:t>
            </a:r>
            <a:r>
              <a:rPr lang="cs-CZ" sz="1800" b="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ex</a:t>
            </a:r>
            <a:r>
              <a:rPr lang="en-US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)</a:t>
            </a:r>
          </a:p>
        </p:txBody>
      </p:sp>
      <p:sp>
        <p:nvSpPr>
          <p:cNvPr id="63504" name="Rectangle 53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Mikrobiální biomasa v půdě</a:t>
            </a:r>
            <a:endParaRPr lang="en-US" sz="2400">
              <a:solidFill>
                <a:srgbClr val="DC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CAEEDE14-EFCD-4200-8524-8C9622759A32}" type="slidenum">
              <a:rPr lang="cs-CZ" smtClean="0">
                <a:latin typeface="Arial" charset="0"/>
              </a:rPr>
              <a:pPr/>
              <a:t>59</a:t>
            </a:fld>
            <a:endParaRPr lang="cs-CZ" smtClean="0">
              <a:latin typeface="Arial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50825" y="620713"/>
            <a:ext cx="86423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>
                <a:solidFill>
                  <a:srgbClr val="6600FF"/>
                </a:solidFill>
              </a:rPr>
              <a:t>Není nutné stanovovat jen uhlík</a:t>
            </a:r>
            <a:r>
              <a:rPr lang="cs-CZ" b="0"/>
              <a:t> – jak v biomase, tak v extracelulárním materiálu je možno stanovovat prakticky cokoliv ...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možnost rozšířených analýz: </a:t>
            </a:r>
          </a:p>
          <a:p>
            <a:pPr algn="just">
              <a:buFontTx/>
              <a:buChar char="•"/>
            </a:pPr>
            <a:r>
              <a:rPr lang="cs-CZ" b="0"/>
              <a:t> N - Kjeldahlovou mikrotitrací</a:t>
            </a:r>
          </a:p>
          <a:p>
            <a:pPr algn="just">
              <a:buFontTx/>
              <a:buChar char="•"/>
            </a:pPr>
            <a:r>
              <a:rPr lang="cs-CZ" b="0"/>
              <a:t> P - extrakce NaHCO</a:t>
            </a:r>
            <a:r>
              <a:rPr lang="cs-CZ" b="0" baseline="-25000"/>
              <a:t>3</a:t>
            </a:r>
            <a:r>
              <a:rPr lang="cs-CZ" b="0"/>
              <a:t> (pH 8,5) a stanovení spektrofotometricky (882 nm) po reakci s heptamolybdenátem amonným</a:t>
            </a:r>
          </a:p>
          <a:p>
            <a:pPr algn="just">
              <a:buFontTx/>
              <a:buChar char="•"/>
            </a:pPr>
            <a:r>
              <a:rPr lang="cs-CZ" b="0"/>
              <a:t> stanovení pentóz a hexóz kolorimetrickými reakcemi – phenol reactive compounds, anthrone reactive compounds, orcinol reactive compounds PRC, ARC, ORC</a:t>
            </a:r>
          </a:p>
          <a:p>
            <a:pPr algn="just">
              <a:buFontTx/>
              <a:buChar char="•"/>
            </a:pPr>
            <a:r>
              <a:rPr lang="cs-CZ" b="0"/>
              <a:t> stanovení amoniakálního a proteinového dusíku – ninhydrin reaktivní dusík – NRN</a:t>
            </a:r>
          </a:p>
          <a:p>
            <a:pPr algn="just">
              <a:buFontTx/>
              <a:buChar char="•"/>
            </a:pPr>
            <a:r>
              <a:rPr lang="cs-CZ" b="0"/>
              <a:t> stanovení proteinů – Folinovo činidlo – FRC</a:t>
            </a:r>
          </a:p>
          <a:p>
            <a:pPr algn="just">
              <a:buFontTx/>
              <a:buChar char="•"/>
            </a:pPr>
            <a:r>
              <a:rPr lang="cs-CZ" b="0"/>
              <a:t> stanovení DNA zkrze stanovení deoxyribosy pomocí difenylaminu - DRC</a:t>
            </a:r>
          </a:p>
        </p:txBody>
      </p:sp>
      <p:sp>
        <p:nvSpPr>
          <p:cNvPr id="64517" name="Rectangle 48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Mikrobiální biomasa v půdě</a:t>
            </a:r>
            <a:endParaRPr lang="en-US" sz="2400">
              <a:solidFill>
                <a:srgbClr val="DC0000"/>
              </a:solidFill>
            </a:endParaRPr>
          </a:p>
        </p:txBody>
      </p:sp>
      <p:pic>
        <p:nvPicPr>
          <p:cNvPr id="64518" name="Picture 49"/>
          <p:cNvPicPr>
            <a:picLocks noChangeAspect="1" noChangeArrowheads="1"/>
          </p:cNvPicPr>
          <p:nvPr/>
        </p:nvPicPr>
        <p:blipFill>
          <a:blip r:embed="rId3" cstate="print"/>
          <a:srcRect t="7179"/>
          <a:stretch>
            <a:fillRect/>
          </a:stretch>
        </p:blipFill>
        <p:spPr bwMode="auto">
          <a:xfrm>
            <a:off x="2555875" y="3716338"/>
            <a:ext cx="403225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47A4AD3F-DC86-4E13-9E80-0339FA1192A4}" type="slidenum">
              <a:rPr lang="cs-CZ" smtClean="0">
                <a:latin typeface="Arial" charset="0"/>
              </a:rPr>
              <a:pPr/>
              <a:t>6</a:t>
            </a:fld>
            <a:endParaRPr lang="cs-CZ" smtClean="0">
              <a:latin typeface="Arial" charset="0"/>
            </a:endParaRP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Množství dostupných technik závisí na skupině organismů: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0" y="549275"/>
            <a:ext cx="9144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just"/>
            <a:r>
              <a:rPr lang="cs-CZ" sz="1800" b="0" dirty="0"/>
              <a:t>- ekotoxikologie mikroorganismů nejvíce na </a:t>
            </a:r>
            <a:r>
              <a:rPr lang="cs-CZ" sz="1800" b="0" dirty="0" err="1"/>
              <a:t>prokaryotech</a:t>
            </a:r>
            <a:r>
              <a:rPr lang="cs-CZ" sz="1800" b="0" dirty="0"/>
              <a:t> (také mnoho metod)</a:t>
            </a:r>
          </a:p>
          <a:p>
            <a:pPr marL="365125" indent="-365125" algn="just"/>
            <a:r>
              <a:rPr lang="cs-CZ" sz="1800" b="0" dirty="0"/>
              <a:t>- méně na houbách, zelených řasách a prvocích - </a:t>
            </a:r>
            <a:r>
              <a:rPr lang="cs-CZ" sz="1800" dirty="0"/>
              <a:t>spíše ekologické techniky:</a:t>
            </a:r>
          </a:p>
          <a:p>
            <a:pPr marL="365125" indent="-365125" algn="just"/>
            <a:endParaRPr lang="cs-CZ" sz="1800" dirty="0"/>
          </a:p>
          <a:p>
            <a:pPr marL="365125" indent="-365125" algn="just"/>
            <a:r>
              <a:rPr lang="cs-CZ" sz="1800" dirty="0"/>
              <a:t>Houby</a:t>
            </a:r>
          </a:p>
          <a:p>
            <a:pPr marL="365125" indent="-365125" algn="just">
              <a:buFontTx/>
              <a:buChar char="•"/>
            </a:pPr>
            <a:r>
              <a:rPr lang="cs-CZ" sz="1800" dirty="0"/>
              <a:t>přímé pozorování</a:t>
            </a:r>
            <a:r>
              <a:rPr lang="cs-CZ" sz="1800" b="0" dirty="0"/>
              <a:t>, mycelia na makroskopické škále</a:t>
            </a:r>
          </a:p>
          <a:p>
            <a:pPr marL="365125" indent="-365125" algn="just">
              <a:buFontTx/>
              <a:buChar char="•"/>
            </a:pPr>
            <a:r>
              <a:rPr lang="cs-CZ" sz="1800" dirty="0"/>
              <a:t>mikroskopické techniky</a:t>
            </a:r>
            <a:r>
              <a:rPr lang="cs-CZ" sz="1800" b="0" dirty="0"/>
              <a:t> (např. délka hyf - H</a:t>
            </a:r>
            <a:r>
              <a:rPr lang="en-US" sz="1800" b="0" dirty="0"/>
              <a:t>[µm/grid]</a:t>
            </a:r>
            <a:r>
              <a:rPr lang="cs-CZ" sz="1800" b="0" dirty="0"/>
              <a:t>), pozorování, barvení a značení</a:t>
            </a:r>
          </a:p>
          <a:p>
            <a:pPr marL="365125" indent="-365125" algn="just">
              <a:buFontTx/>
              <a:buChar char="•"/>
            </a:pPr>
            <a:r>
              <a:rPr lang="cs-CZ" sz="1800" dirty="0"/>
              <a:t>imunologické techniky</a:t>
            </a:r>
            <a:r>
              <a:rPr lang="cs-CZ" sz="1800" b="0" dirty="0"/>
              <a:t>: FAT - </a:t>
            </a:r>
            <a:r>
              <a:rPr lang="cs-CZ" sz="1800" b="0" dirty="0" err="1"/>
              <a:t>fluorescent</a:t>
            </a:r>
            <a:r>
              <a:rPr lang="cs-CZ" sz="1800" b="0" dirty="0"/>
              <a:t> </a:t>
            </a:r>
            <a:r>
              <a:rPr lang="cs-CZ" sz="1800" b="0" dirty="0" err="1"/>
              <a:t>antibody</a:t>
            </a:r>
            <a:r>
              <a:rPr lang="cs-CZ" sz="1800" b="0" dirty="0"/>
              <a:t> </a:t>
            </a:r>
            <a:r>
              <a:rPr lang="cs-CZ" sz="1800" b="0" dirty="0" err="1" smtClean="0"/>
              <a:t>technique</a:t>
            </a:r>
            <a:r>
              <a:rPr lang="cs-CZ" sz="1800" b="0" dirty="0" smtClean="0"/>
              <a:t>, </a:t>
            </a:r>
            <a:r>
              <a:rPr lang="cs-CZ" sz="1800" b="0" dirty="0"/>
              <a:t>RIA - </a:t>
            </a:r>
            <a:r>
              <a:rPr lang="cs-CZ" sz="1800" b="0" dirty="0" err="1"/>
              <a:t>radioimmunoassay</a:t>
            </a:r>
            <a:r>
              <a:rPr lang="cs-CZ" sz="1800" b="0" dirty="0"/>
              <a:t>, ELISA - enzyme-</a:t>
            </a:r>
            <a:r>
              <a:rPr lang="cs-CZ" sz="1800" b="0" dirty="0" err="1"/>
              <a:t>linked</a:t>
            </a:r>
            <a:r>
              <a:rPr lang="cs-CZ" sz="1800" b="0" dirty="0"/>
              <a:t> </a:t>
            </a:r>
            <a:r>
              <a:rPr lang="cs-CZ" sz="1800" b="0" dirty="0" err="1"/>
              <a:t>immunosorbent</a:t>
            </a:r>
            <a:r>
              <a:rPr lang="cs-CZ" sz="1800" b="0" dirty="0"/>
              <a:t> </a:t>
            </a:r>
            <a:r>
              <a:rPr lang="cs-CZ" sz="1800" b="0" dirty="0" err="1"/>
              <a:t>assay</a:t>
            </a:r>
            <a:r>
              <a:rPr lang="cs-CZ" sz="1800" b="0" dirty="0"/>
              <a:t> </a:t>
            </a:r>
          </a:p>
          <a:p>
            <a:pPr marL="365125" indent="-365125" algn="just">
              <a:buFontTx/>
              <a:buChar char="•"/>
            </a:pPr>
            <a:r>
              <a:rPr lang="cs-CZ" sz="1800" b="0" dirty="0"/>
              <a:t>molekulárně – biologické techniky (PCR)</a:t>
            </a:r>
          </a:p>
          <a:p>
            <a:pPr marL="365125" indent="-365125" algn="just">
              <a:buFontTx/>
              <a:buChar char="•"/>
            </a:pPr>
            <a:r>
              <a:rPr lang="cs-CZ" sz="1800" b="0" dirty="0"/>
              <a:t>izolační techniky</a:t>
            </a:r>
          </a:p>
          <a:p>
            <a:pPr marL="365125" indent="-365125" algn="just"/>
            <a:endParaRPr lang="cs-CZ" sz="1800" b="0" dirty="0"/>
          </a:p>
          <a:p>
            <a:pPr marL="365125" indent="-365125" algn="just"/>
            <a:r>
              <a:rPr lang="cs-CZ" sz="1800" dirty="0"/>
              <a:t>Protozoa</a:t>
            </a:r>
          </a:p>
          <a:p>
            <a:pPr marL="365125" indent="-365125" algn="just">
              <a:buFontTx/>
              <a:buChar char="•"/>
            </a:pPr>
            <a:r>
              <a:rPr lang="cs-CZ" sz="1800" b="0" dirty="0"/>
              <a:t> mikroskopické metody, separace na Petriho miskách</a:t>
            </a:r>
          </a:p>
          <a:p>
            <a:pPr marL="365125" indent="-365125" algn="just">
              <a:buFontTx/>
              <a:buChar char="•"/>
            </a:pPr>
            <a:r>
              <a:rPr lang="cs-CZ" sz="1800" b="0" dirty="0"/>
              <a:t> počítání MPN</a:t>
            </a:r>
          </a:p>
          <a:p>
            <a:pPr marL="365125" indent="-365125" algn="just">
              <a:buFontTx/>
              <a:buChar char="•"/>
            </a:pPr>
            <a:r>
              <a:rPr lang="cs-CZ" sz="1800" b="0" dirty="0"/>
              <a:t> </a:t>
            </a:r>
            <a:r>
              <a:rPr lang="cs-CZ" sz="1800" b="0" dirty="0" err="1"/>
              <a:t>gradientovaná</a:t>
            </a:r>
            <a:r>
              <a:rPr lang="cs-CZ" sz="1800" b="0" dirty="0"/>
              <a:t> centrifugace následovaná barvením, </a:t>
            </a:r>
            <a:r>
              <a:rPr lang="cs-CZ" sz="1800" b="0" dirty="0" err="1"/>
              <a:t>epifluorescenční</a:t>
            </a:r>
            <a:r>
              <a:rPr lang="cs-CZ" sz="1800" b="0" dirty="0"/>
              <a:t> barvičky</a:t>
            </a:r>
          </a:p>
          <a:p>
            <a:pPr marL="365125" indent="-365125" algn="just"/>
            <a:endParaRPr lang="cs-CZ" sz="1800" b="0" dirty="0"/>
          </a:p>
          <a:p>
            <a:pPr marL="365125" indent="-365125" algn="just"/>
            <a:r>
              <a:rPr lang="cs-CZ" sz="1800" dirty="0"/>
              <a:t>Sinice</a:t>
            </a:r>
          </a:p>
          <a:p>
            <a:pPr marL="365125" indent="-365125" algn="just">
              <a:buFontTx/>
              <a:buChar char="•"/>
            </a:pPr>
            <a:r>
              <a:rPr lang="cs-CZ" sz="1800" b="0" dirty="0"/>
              <a:t> dobře rostou v běžných univerzálních médiích</a:t>
            </a:r>
          </a:p>
          <a:p>
            <a:pPr marL="365125" indent="-365125" algn="just">
              <a:buFontTx/>
              <a:buChar char="•"/>
            </a:pPr>
            <a:r>
              <a:rPr lang="cs-CZ" sz="1800" b="0" dirty="0"/>
              <a:t> počítání MPN, přímá a fluorescenční mikroskopie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94473107-93D5-4096-816F-4296B6A6300F}" type="slidenum">
              <a:rPr lang="cs-CZ" smtClean="0">
                <a:latin typeface="Arial" charset="0"/>
              </a:rPr>
              <a:pPr/>
              <a:t>60</a:t>
            </a:fld>
            <a:endParaRPr lang="cs-CZ" smtClean="0">
              <a:latin typeface="Arial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5540" name="Text Box 94"/>
          <p:cNvSpPr txBox="1">
            <a:spLocks noChangeArrowheads="1"/>
          </p:cNvSpPr>
          <p:nvPr/>
        </p:nvSpPr>
        <p:spPr bwMode="auto">
          <a:xfrm>
            <a:off x="179388" y="620713"/>
            <a:ext cx="8713787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>
                <a:solidFill>
                  <a:srgbClr val="6600FF"/>
                </a:solidFill>
              </a:rPr>
              <a:t>Metoda substrátem indukované respirace (SIR)</a:t>
            </a:r>
          </a:p>
          <a:p>
            <a:pPr algn="just"/>
            <a:endParaRPr lang="cs-CZ" b="0">
              <a:solidFill>
                <a:srgbClr val="6600FF"/>
              </a:solidFill>
            </a:endParaRPr>
          </a:p>
          <a:p>
            <a:pPr algn="just"/>
            <a:r>
              <a:rPr lang="en-US" b="0"/>
              <a:t>ISO 14240-1</a:t>
            </a:r>
            <a:r>
              <a:rPr lang="cs-CZ" b="0"/>
              <a:t> (</a:t>
            </a:r>
            <a:r>
              <a:rPr lang="en-US" b="0"/>
              <a:t>1997</a:t>
            </a:r>
            <a:r>
              <a:rPr lang="cs-CZ" b="0"/>
              <a:t>):</a:t>
            </a:r>
            <a:r>
              <a:rPr lang="en-US" b="0"/>
              <a:t> Soil quality - Determination of soil microbial biomass - Part 1: Substrate-induced respiration method</a:t>
            </a:r>
            <a:r>
              <a:rPr lang="cs-CZ" b="0"/>
              <a:t>.</a:t>
            </a:r>
          </a:p>
        </p:txBody>
      </p:sp>
      <p:pic>
        <p:nvPicPr>
          <p:cNvPr id="65541" name="Picture 95" descr="61"/>
          <p:cNvPicPr>
            <a:picLocks noChangeAspect="1" noChangeArrowheads="1"/>
          </p:cNvPicPr>
          <p:nvPr/>
        </p:nvPicPr>
        <p:blipFill>
          <a:blip r:embed="rId3" cstate="print"/>
          <a:srcRect l="11795" t="10849" r="11491" b="36311"/>
          <a:stretch>
            <a:fillRect/>
          </a:stretch>
        </p:blipFill>
        <p:spPr bwMode="auto">
          <a:xfrm>
            <a:off x="3995738" y="1628775"/>
            <a:ext cx="5003800" cy="468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42" name="Text Box 96"/>
          <p:cNvSpPr txBox="1">
            <a:spLocks noChangeArrowheads="1"/>
          </p:cNvSpPr>
          <p:nvPr/>
        </p:nvSpPr>
        <p:spPr bwMode="auto">
          <a:xfrm>
            <a:off x="323850" y="1916113"/>
            <a:ext cx="34925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- založena na </a:t>
            </a:r>
            <a:r>
              <a:rPr lang="cs-CZ" b="0">
                <a:solidFill>
                  <a:srgbClr val="6600FF"/>
                </a:solidFill>
              </a:rPr>
              <a:t>empirickém vztahu mezi mikrobiální biomasou a potenciální respirací</a:t>
            </a:r>
            <a:r>
              <a:rPr lang="cs-CZ" b="0"/>
              <a:t> (respirační rychlost během prvních hodin po přidání maximálně využitelného substrátu - glukózy - v saturující koncentraci)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někdy využívána jako </a:t>
            </a:r>
            <a:r>
              <a:rPr lang="cs-CZ" b="0">
                <a:solidFill>
                  <a:srgbClr val="6600FF"/>
                </a:solidFill>
              </a:rPr>
              <a:t>údaj o aktivní složce mikrobiální biomasy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rozsah empirického koeficientu ve validačních studiích: 15 - 54!!</a:t>
            </a:r>
          </a:p>
          <a:p>
            <a:pPr algn="just"/>
            <a:endParaRPr lang="cs-CZ" b="0"/>
          </a:p>
          <a:p>
            <a:pPr algn="just"/>
            <a:r>
              <a:rPr lang="cs-CZ">
                <a:solidFill>
                  <a:srgbClr val="6600FF"/>
                </a:solidFill>
              </a:rPr>
              <a:t>=</a:t>
            </a:r>
            <a:r>
              <a:rPr lang="en-US">
                <a:solidFill>
                  <a:srgbClr val="6600FF"/>
                </a:solidFill>
              </a:rPr>
              <a:t>&gt;</a:t>
            </a:r>
            <a:r>
              <a:rPr lang="cs-CZ">
                <a:solidFill>
                  <a:srgbClr val="6600FF"/>
                </a:solidFill>
              </a:rPr>
              <a:t> lépe používat pouze pro měření potenciální respirace – PR (značí se nejčastěji jako SIR)</a:t>
            </a:r>
          </a:p>
        </p:txBody>
      </p:sp>
      <p:sp>
        <p:nvSpPr>
          <p:cNvPr id="65543" name="Rectangle 9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sz="2400" smtClean="0"/>
              <a:t>Mikrobiální biomasa v půdě</a:t>
            </a:r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C4AE80E2-FCD9-46CC-B079-A7D4D60E1CEF}" type="slidenum">
              <a:rPr lang="cs-CZ" smtClean="0">
                <a:latin typeface="Arial" charset="0"/>
              </a:rPr>
              <a:pPr/>
              <a:t>61</a:t>
            </a:fld>
            <a:endParaRPr lang="cs-CZ" smtClean="0">
              <a:latin typeface="Arial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66564" name="Picture 9" descr="62"/>
          <p:cNvPicPr>
            <a:picLocks noChangeAspect="1" noChangeArrowheads="1"/>
          </p:cNvPicPr>
          <p:nvPr/>
        </p:nvPicPr>
        <p:blipFill>
          <a:blip r:embed="rId3" cstate="print"/>
          <a:srcRect l="18813" t="19713" r="861" b="11333"/>
          <a:stretch>
            <a:fillRect/>
          </a:stretch>
        </p:blipFill>
        <p:spPr bwMode="auto">
          <a:xfrm>
            <a:off x="0" y="620713"/>
            <a:ext cx="9144000" cy="5773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6565" name="Rectangle 10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Mikrobiální biomasa v půdě</a:t>
            </a:r>
            <a:endParaRPr lang="en-US" sz="2400">
              <a:solidFill>
                <a:srgbClr val="DC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3CF2E656-B189-4F9E-8857-AA2560B9529A}" type="slidenum">
              <a:rPr lang="cs-CZ" smtClean="0">
                <a:latin typeface="Arial" charset="0"/>
              </a:rPr>
              <a:pPr/>
              <a:t>62</a:t>
            </a:fld>
            <a:endParaRPr lang="cs-CZ" smtClean="0">
              <a:latin typeface="Arial" charset="0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0" y="4762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>
              <a:latin typeface="Times New Roman" pitchFamily="18" charset="0"/>
            </a:endParaRPr>
          </a:p>
        </p:txBody>
      </p:sp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Mikrobiální biomasa v půdě</a:t>
            </a:r>
            <a:endParaRPr lang="en-US" sz="2400">
              <a:solidFill>
                <a:srgbClr val="DC0000"/>
              </a:solidFill>
            </a:endParaRPr>
          </a:p>
        </p:txBody>
      </p:sp>
      <p:sp>
        <p:nvSpPr>
          <p:cNvPr id="6759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 smtClean="0"/>
              <a:t>Mikrobiální biomasa v půdě - stanovení specifických látek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0" dirty="0" smtClean="0"/>
              <a:t>látky specifické pouze pro některé skupiny; povaha až </a:t>
            </a:r>
            <a:r>
              <a:rPr lang="cs-CZ" sz="1800" b="0" dirty="0" err="1" smtClean="0"/>
              <a:t>biomarkerů</a:t>
            </a:r>
            <a:endParaRPr lang="cs-CZ" sz="1800" b="0" dirty="0" smtClean="0"/>
          </a:p>
          <a:p>
            <a:pPr eaLnBrk="1" hangingPunct="1">
              <a:lnSpc>
                <a:spcPct val="80000"/>
              </a:lnSpc>
            </a:pPr>
            <a:endParaRPr lang="cs-CZ" sz="1800" b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 smtClean="0"/>
              <a:t>Stanovení složek buněčné stěny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0" dirty="0" smtClean="0"/>
              <a:t>kyselina </a:t>
            </a:r>
            <a:r>
              <a:rPr lang="cs-CZ" sz="1800" b="0" dirty="0" err="1" smtClean="0"/>
              <a:t>muramová</a:t>
            </a:r>
            <a:r>
              <a:rPr lang="cs-CZ" sz="1800" b="0" dirty="0" smtClean="0"/>
              <a:t> - rozkladem se uvolní laktát a ten se stanovuje buď enzymaticky či chemicky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0" dirty="0" err="1" smtClean="0"/>
              <a:t>lipopolysacharidy</a:t>
            </a:r>
            <a:r>
              <a:rPr lang="cs-CZ" sz="1800" b="0" dirty="0" smtClean="0"/>
              <a:t> - enzymatické stanovení - určují G- bakterie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0" dirty="0" smtClean="0"/>
              <a:t>chitin - určuje biomasu hub</a:t>
            </a:r>
          </a:p>
          <a:p>
            <a:pPr eaLnBrk="1" hangingPunct="1">
              <a:lnSpc>
                <a:spcPct val="80000"/>
              </a:lnSpc>
            </a:pPr>
            <a:endParaRPr lang="cs-CZ" sz="1800" b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 smtClean="0"/>
              <a:t>Chlorofyl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0" dirty="0" smtClean="0"/>
              <a:t>extrakce </a:t>
            </a:r>
            <a:r>
              <a:rPr lang="cs-CZ" sz="1800" b="0" dirty="0" err="1" smtClean="0"/>
              <a:t>methanolem</a:t>
            </a:r>
            <a:r>
              <a:rPr lang="cs-CZ" sz="1800" b="0" dirty="0" smtClean="0"/>
              <a:t> či acetonem a měření absorbance 665 </a:t>
            </a:r>
            <a:r>
              <a:rPr lang="cs-CZ" sz="1800" b="0" dirty="0" err="1" smtClean="0"/>
              <a:t>nm</a:t>
            </a:r>
            <a:r>
              <a:rPr lang="cs-CZ" sz="1800" b="0" dirty="0" smtClean="0"/>
              <a:t> (či 850 </a:t>
            </a:r>
            <a:r>
              <a:rPr lang="cs-CZ" sz="1800" b="0" dirty="0" err="1" smtClean="0"/>
              <a:t>nm</a:t>
            </a:r>
            <a:r>
              <a:rPr lang="cs-CZ" sz="1800" b="0" dirty="0" smtClean="0"/>
              <a:t> pro stanovení "</a:t>
            </a:r>
            <a:r>
              <a:rPr lang="cs-CZ" sz="1800" b="0" dirty="0" err="1" smtClean="0"/>
              <a:t>purple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photosynthetic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bacteria</a:t>
            </a:r>
            <a:r>
              <a:rPr lang="cs-CZ" sz="1800" b="0" dirty="0" smtClean="0"/>
              <a:t>")</a:t>
            </a:r>
          </a:p>
          <a:p>
            <a:pPr eaLnBrk="1" hangingPunct="1">
              <a:lnSpc>
                <a:spcPct val="80000"/>
              </a:lnSpc>
            </a:pPr>
            <a:endParaRPr lang="cs-CZ" sz="1800" b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 smtClean="0"/>
              <a:t>DNA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0" dirty="0" smtClean="0"/>
              <a:t>použití barvení např. </a:t>
            </a:r>
            <a:r>
              <a:rPr lang="cs-CZ" sz="1800" b="0" dirty="0" err="1" smtClean="0"/>
              <a:t>ethidium</a:t>
            </a:r>
            <a:r>
              <a:rPr lang="cs-CZ" sz="1800" b="0" dirty="0" smtClean="0"/>
              <a:t> bromide a následná spektrofotometrie</a:t>
            </a:r>
          </a:p>
          <a:p>
            <a:pPr eaLnBrk="1" hangingPunct="1">
              <a:lnSpc>
                <a:spcPct val="80000"/>
              </a:lnSpc>
            </a:pPr>
            <a:endParaRPr lang="cs-CZ" sz="1800" b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 smtClean="0"/>
              <a:t>Ergosterol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b="0" dirty="0" err="1" smtClean="0"/>
              <a:t>biomarker</a:t>
            </a:r>
            <a:r>
              <a:rPr lang="cs-CZ" sz="1800" b="0" dirty="0" smtClean="0"/>
              <a:t> biomasy hub</a:t>
            </a:r>
          </a:p>
          <a:p>
            <a:pPr eaLnBrk="1" hangingPunct="1">
              <a:lnSpc>
                <a:spcPct val="80000"/>
              </a:lnSpc>
            </a:pPr>
            <a:endParaRPr lang="cs-CZ" sz="1800" b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dirty="0" smtClean="0"/>
              <a:t>Proteiny, PLFA ....</a:t>
            </a:r>
            <a:endParaRPr lang="en-US" sz="1800" dirty="0" smtClean="0"/>
          </a:p>
        </p:txBody>
      </p:sp>
      <p:pic>
        <p:nvPicPr>
          <p:cNvPr id="9218" name="Picture 2" descr="http://upload.wikimedia.org/wikipedia/commons/thumb/5/5d/Ergosterol_structure.svg/250px-Ergosterol_structure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653136"/>
            <a:ext cx="1368152" cy="7333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87B354D5-CCA3-400F-B76F-F2110E40BA41}" type="slidenum">
              <a:rPr lang="cs-CZ" smtClean="0">
                <a:latin typeface="Arial" charset="0"/>
              </a:rPr>
              <a:pPr/>
              <a:t>63</a:t>
            </a:fld>
            <a:endParaRPr lang="cs-CZ" smtClean="0">
              <a:latin typeface="Arial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395288" y="692150"/>
            <a:ext cx="87487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000">
                <a:latin typeface="Arial" pitchFamily="34" charset="0"/>
              </a:rPr>
              <a:t>Effects of Zn, Cu, and Ni in sewage sludge on microbial biomass in a sandy loam soil.</a:t>
            </a:r>
          </a:p>
          <a:p>
            <a:pPr>
              <a:defRPr/>
            </a:pPr>
            <a:endParaRPr lang="cs-CZ" sz="2000">
              <a:latin typeface="Arial" pitchFamily="34" charset="0"/>
            </a:endParaRPr>
          </a:p>
          <a:p>
            <a:pPr>
              <a:defRPr/>
            </a:pPr>
            <a:r>
              <a:rPr lang="cs-CZ" sz="200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Zejména C</a:t>
            </a:r>
            <a:r>
              <a:rPr lang="cs-CZ" sz="2000" baseline="-2500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bio</a:t>
            </a:r>
            <a:r>
              <a:rPr lang="cs-CZ" sz="200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/C</a:t>
            </a:r>
            <a:r>
              <a:rPr lang="cs-CZ" sz="2000" baseline="-2500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org</a:t>
            </a:r>
            <a:r>
              <a:rPr lang="cs-CZ" sz="200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v půdě je citlivý indikátor dlouhodobých degradací půdní organické hmoty</a:t>
            </a:r>
            <a:r>
              <a:rPr lang="cs-CZ" sz="2000" b="0">
                <a:latin typeface="Arial" pitchFamily="34" charset="0"/>
              </a:rPr>
              <a:t>, neboť C</a:t>
            </a:r>
            <a:r>
              <a:rPr lang="cs-CZ" sz="2000" b="0" baseline="-25000">
                <a:latin typeface="Arial" pitchFamily="34" charset="0"/>
              </a:rPr>
              <a:t>bio</a:t>
            </a:r>
            <a:r>
              <a:rPr lang="cs-CZ" sz="2000" b="0">
                <a:latin typeface="Arial" pitchFamily="34" charset="0"/>
              </a:rPr>
              <a:t> se snižuje daleko rychleji než celkový organický uhlík</a:t>
            </a:r>
          </a:p>
          <a:p>
            <a:pPr>
              <a:buFontTx/>
              <a:buChar char="•"/>
              <a:defRPr/>
            </a:pPr>
            <a:endParaRPr lang="cs-CZ" sz="2000" b="0">
              <a:latin typeface="Arial" pitchFamily="34" charset="0"/>
            </a:endParaRPr>
          </a:p>
          <a:p>
            <a:pPr>
              <a:defRPr/>
            </a:pPr>
            <a:r>
              <a:rPr lang="cs-CZ" sz="2000" b="0">
                <a:latin typeface="Arial" pitchFamily="34" charset="0"/>
              </a:rPr>
              <a:t>Toxicita pro C</a:t>
            </a:r>
            <a:r>
              <a:rPr lang="cs-CZ" sz="2000" b="0" baseline="-25000">
                <a:latin typeface="Arial" pitchFamily="34" charset="0"/>
              </a:rPr>
              <a:t>bio</a:t>
            </a:r>
            <a:r>
              <a:rPr lang="cs-CZ" sz="2000" b="0">
                <a:latin typeface="Arial" pitchFamily="34" charset="0"/>
              </a:rPr>
              <a:t> v pořadí Cu &gt; Zn &gt;&gt; Ni &gt; Cd</a:t>
            </a:r>
          </a:p>
        </p:txBody>
      </p:sp>
      <p:pic>
        <p:nvPicPr>
          <p:cNvPr id="68613" name="Picture 8" descr="0034"/>
          <p:cNvPicPr>
            <a:picLocks noChangeAspect="1" noChangeArrowheads="1"/>
          </p:cNvPicPr>
          <p:nvPr/>
        </p:nvPicPr>
        <p:blipFill>
          <a:blip r:embed="rId3" cstate="print"/>
          <a:srcRect l="6923" t="68082" r="11104" b="13077"/>
          <a:stretch>
            <a:fillRect/>
          </a:stretch>
        </p:blipFill>
        <p:spPr bwMode="auto">
          <a:xfrm>
            <a:off x="0" y="3429000"/>
            <a:ext cx="9144000" cy="286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614" name="Rectangle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Mikrobiální biomasa v půdě</a:t>
            </a:r>
            <a:endParaRPr lang="en-US" sz="2400">
              <a:solidFill>
                <a:srgbClr val="DC0000"/>
              </a:solidFill>
            </a:endParaRPr>
          </a:p>
        </p:txBody>
      </p:sp>
      <p:grpSp>
        <p:nvGrpSpPr>
          <p:cNvPr id="68615" name="Group 10"/>
          <p:cNvGrpSpPr>
            <a:grpSpLocks/>
          </p:cNvGrpSpPr>
          <p:nvPr/>
        </p:nvGrpSpPr>
        <p:grpSpPr bwMode="auto">
          <a:xfrm>
            <a:off x="0" y="0"/>
            <a:ext cx="1146175" cy="623888"/>
            <a:chOff x="480" y="3075"/>
            <a:chExt cx="722" cy="393"/>
          </a:xfrm>
        </p:grpSpPr>
        <p:pic>
          <p:nvPicPr>
            <p:cNvPr id="68616" name="Picture 11" descr="File:Lupa.na.encyklopedii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861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36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sz="3600" kern="10"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 Black"/>
                </a:rPr>
                <a:t>Příklad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696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357563"/>
            <a:ext cx="26701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růstu mikroorganismů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D3671CCA-A261-449B-B19B-00A680365C0F}" type="slidenum">
              <a:rPr lang="cs-CZ" smtClean="0">
                <a:latin typeface="Arial" charset="0"/>
              </a:rPr>
              <a:pPr/>
              <a:t>65</a:t>
            </a:fld>
            <a:endParaRPr lang="cs-CZ" smtClean="0">
              <a:latin typeface="Arial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7066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Sledování růstu v ekotoxikologii mikroorganismů</a:t>
            </a:r>
            <a:endParaRPr lang="en-US" sz="2400" smtClean="0"/>
          </a:p>
        </p:txBody>
      </p:sp>
      <p:sp>
        <p:nvSpPr>
          <p:cNvPr id="7066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713787" cy="62357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cs-CZ" sz="2000" smtClean="0">
                <a:solidFill>
                  <a:srgbClr val="6600FF"/>
                </a:solidFill>
              </a:rPr>
              <a:t>Proč sledovat růst mikroorganismů a jeho kinetiku?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cs-CZ" sz="2000" smtClean="0">
              <a:solidFill>
                <a:srgbClr val="6600FF"/>
              </a:solidFill>
            </a:endParaRPr>
          </a:p>
          <a:p>
            <a:pPr marL="457200" indent="-457200" eaLnBrk="1" hangingPunct="1">
              <a:lnSpc>
                <a:spcPct val="90000"/>
              </a:lnSpc>
            </a:pPr>
            <a:r>
              <a:rPr lang="cs-CZ" sz="2000" b="0" smtClean="0"/>
              <a:t>Integrující parametr vlivu toxických látek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cs-CZ" sz="2000" b="0" smtClean="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sz="2000" b="0" smtClean="0"/>
              <a:t>Lze studovat na úrovni jednotlivých (např. imobilizovaných) buněk, u populací rostoucích v podmínkách </a:t>
            </a:r>
            <a:r>
              <a:rPr lang="cs-CZ" sz="2000" b="0" i="1" smtClean="0"/>
              <a:t>in vitro </a:t>
            </a:r>
            <a:r>
              <a:rPr lang="cs-CZ" sz="2000" b="0" smtClean="0"/>
              <a:t>nebo u populací v reálném prostředí půdy (vody, sedimentů)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cs-CZ" sz="2000" b="0" smtClean="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sz="2000" b="0" smtClean="0"/>
              <a:t>Jde o ukazatel umožňující prognózu vývoje společenstva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cs-CZ" sz="2000" b="0" smtClean="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sz="2000" b="0" smtClean="0"/>
              <a:t>Jde o parametr informující o schopnosti zkoumané populace (buněk) využívat různé substráty</a:t>
            </a:r>
          </a:p>
          <a:p>
            <a:pPr marL="457200" indent="-457200" eaLnBrk="1" hangingPunct="1">
              <a:lnSpc>
                <a:spcPct val="90000"/>
              </a:lnSpc>
            </a:pPr>
            <a:endParaRPr lang="cs-CZ" sz="2000" b="0" smtClean="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sz="2000" b="0" smtClean="0"/>
              <a:t>Jde o parametr spjatý s biodegradací různých organických látek (např. POPs) v laboratorních podmínkách nebo v podmínkách </a:t>
            </a:r>
            <a:r>
              <a:rPr lang="cs-CZ" sz="2000" b="0" i="1" smtClean="0"/>
              <a:t>in situ</a:t>
            </a:r>
            <a:endParaRPr lang="en-US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Zástupný symbol pro číslo snímku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A723C7C7-5450-4CA4-A0E6-84A9660A3D47}" type="slidenum">
              <a:rPr lang="cs-CZ" smtClean="0">
                <a:latin typeface="Arial" charset="0"/>
              </a:rPr>
              <a:pPr/>
              <a:t>66</a:t>
            </a:fld>
            <a:endParaRPr lang="cs-CZ" smtClean="0">
              <a:latin typeface="Arial" charset="0"/>
            </a:endParaRPr>
          </a:p>
        </p:txBody>
      </p:sp>
      <p:sp>
        <p:nvSpPr>
          <p:cNvPr id="1030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250825" y="692150"/>
            <a:ext cx="849788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6600FF"/>
                </a:solidFill>
              </a:rPr>
              <a:t>1. Obecná rovnice růstu (platí pro exponenciální fázi růstu):</a:t>
            </a:r>
          </a:p>
          <a:p>
            <a:r>
              <a:rPr lang="cs-CZ" b="0"/>
              <a:t>		</a:t>
            </a:r>
          </a:p>
          <a:p>
            <a:r>
              <a:rPr lang="cs-CZ" b="0"/>
              <a:t>		X .... biomasa či počty jedinců</a:t>
            </a:r>
          </a:p>
          <a:p>
            <a:r>
              <a:rPr lang="cs-CZ" b="0"/>
              <a:t>		µ .... specifická růstová rychlost (růstová rychlost na jednotku biomasy)</a:t>
            </a:r>
          </a:p>
          <a:p>
            <a:r>
              <a:rPr lang="cs-CZ" b="0"/>
              <a:t>		t .... čas</a:t>
            </a:r>
          </a:p>
          <a:p>
            <a:endParaRPr lang="cs-CZ" b="0"/>
          </a:p>
          <a:p>
            <a:endParaRPr lang="cs-CZ"/>
          </a:p>
          <a:p>
            <a:r>
              <a:rPr lang="cs-CZ">
                <a:solidFill>
                  <a:srgbClr val="6600FF"/>
                </a:solidFill>
              </a:rPr>
              <a:t>V exp. fázi je ln B lineárně závislé na čase</a:t>
            </a:r>
          </a:p>
          <a:p>
            <a:endParaRPr lang="cs-CZ">
              <a:solidFill>
                <a:srgbClr val="6600FF"/>
              </a:solidFill>
            </a:endParaRPr>
          </a:p>
          <a:p>
            <a:r>
              <a:rPr lang="cs-CZ">
                <a:solidFill>
                  <a:srgbClr val="6600FF"/>
                </a:solidFill>
              </a:rPr>
              <a:t>Růstová křivka</a:t>
            </a:r>
          </a:p>
          <a:p>
            <a:endParaRPr lang="cs-CZ">
              <a:solidFill>
                <a:srgbClr val="6600FF"/>
              </a:solidFill>
            </a:endParaRPr>
          </a:p>
          <a:p>
            <a:r>
              <a:rPr lang="cs-CZ" b="0"/>
              <a:t>Modelově musí být splněno:</a:t>
            </a:r>
          </a:p>
          <a:p>
            <a:endParaRPr lang="cs-CZ" b="0"/>
          </a:p>
          <a:p>
            <a:pPr>
              <a:buFontTx/>
              <a:buChar char="•"/>
            </a:pPr>
            <a:r>
              <a:rPr lang="cs-CZ" b="0"/>
              <a:t> čistá kultura mikroorganismů</a:t>
            </a:r>
          </a:p>
          <a:p>
            <a:pPr>
              <a:buFontTx/>
              <a:buChar char="•"/>
            </a:pPr>
            <a:r>
              <a:rPr lang="cs-CZ" b="0"/>
              <a:t> růst v tekutém médiu</a:t>
            </a:r>
          </a:p>
          <a:p>
            <a:pPr>
              <a:buFontTx/>
              <a:buChar char="•"/>
            </a:pPr>
            <a:r>
              <a:rPr lang="cs-CZ" b="0"/>
              <a:t> definovaný živný roztok</a:t>
            </a:r>
          </a:p>
          <a:p>
            <a:pPr>
              <a:buFontTx/>
              <a:buChar char="•"/>
            </a:pPr>
            <a:r>
              <a:rPr lang="cs-CZ" b="0"/>
              <a:t> </a:t>
            </a:r>
            <a:r>
              <a:rPr lang="cs-CZ" b="0">
                <a:solidFill>
                  <a:srgbClr val="6600FF"/>
                </a:solidFill>
              </a:rPr>
              <a:t>nelimitující koncentrace živin</a:t>
            </a:r>
          </a:p>
          <a:p>
            <a:pPr>
              <a:buFontTx/>
              <a:buChar char="•"/>
            </a:pPr>
            <a:r>
              <a:rPr lang="cs-CZ" b="0"/>
              <a:t> optimální podmínky</a:t>
            </a:r>
          </a:p>
        </p:txBody>
      </p:sp>
      <p:sp>
        <p:nvSpPr>
          <p:cNvPr id="1032" name="Rectangle 14"/>
          <p:cNvSpPr>
            <a:spLocks noChangeArrowheads="1"/>
          </p:cNvSpPr>
          <p:nvPr/>
        </p:nvSpPr>
        <p:spPr bwMode="auto">
          <a:xfrm>
            <a:off x="3706813" y="2852738"/>
            <a:ext cx="5256212" cy="2952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3" name="Freeform 15"/>
          <p:cNvSpPr>
            <a:spLocks/>
          </p:cNvSpPr>
          <p:nvPr/>
        </p:nvSpPr>
        <p:spPr bwMode="auto">
          <a:xfrm>
            <a:off x="3648075" y="3238500"/>
            <a:ext cx="5259388" cy="2419350"/>
          </a:xfrm>
          <a:custGeom>
            <a:avLst/>
            <a:gdLst>
              <a:gd name="T0" fmla="*/ 2147483647 w 3313"/>
              <a:gd name="T1" fmla="*/ 2147483647 h 1524"/>
              <a:gd name="T2" fmla="*/ 2147483647 w 3313"/>
              <a:gd name="T3" fmla="*/ 2147483647 h 1524"/>
              <a:gd name="T4" fmla="*/ 2147483647 w 3313"/>
              <a:gd name="T5" fmla="*/ 2147483647 h 1524"/>
              <a:gd name="T6" fmla="*/ 2147483647 w 3313"/>
              <a:gd name="T7" fmla="*/ 2147483647 h 1524"/>
              <a:gd name="T8" fmla="*/ 2147483647 w 3313"/>
              <a:gd name="T9" fmla="*/ 2147483647 h 1524"/>
              <a:gd name="T10" fmla="*/ 2147483647 w 3313"/>
              <a:gd name="T11" fmla="*/ 2147483647 h 1524"/>
              <a:gd name="T12" fmla="*/ 2147483647 w 3313"/>
              <a:gd name="T13" fmla="*/ 2147483647 h 1524"/>
              <a:gd name="T14" fmla="*/ 2147483647 w 3313"/>
              <a:gd name="T15" fmla="*/ 2147483647 h 1524"/>
              <a:gd name="T16" fmla="*/ 2147483647 w 3313"/>
              <a:gd name="T17" fmla="*/ 2147483647 h 1524"/>
              <a:gd name="T18" fmla="*/ 2147483647 w 3313"/>
              <a:gd name="T19" fmla="*/ 2147483647 h 1524"/>
              <a:gd name="T20" fmla="*/ 2147483647 w 3313"/>
              <a:gd name="T21" fmla="*/ 2147483647 h 1524"/>
              <a:gd name="T22" fmla="*/ 2147483647 w 3313"/>
              <a:gd name="T23" fmla="*/ 2147483647 h 1524"/>
              <a:gd name="T24" fmla="*/ 2147483647 w 3313"/>
              <a:gd name="T25" fmla="*/ 2147483647 h 1524"/>
              <a:gd name="T26" fmla="*/ 2147483647 w 3313"/>
              <a:gd name="T27" fmla="*/ 2147483647 h 1524"/>
              <a:gd name="T28" fmla="*/ 2147483647 w 3313"/>
              <a:gd name="T29" fmla="*/ 2147483647 h 1524"/>
              <a:gd name="T30" fmla="*/ 2147483647 w 3313"/>
              <a:gd name="T31" fmla="*/ 2147483647 h 1524"/>
              <a:gd name="T32" fmla="*/ 2147483647 w 3313"/>
              <a:gd name="T33" fmla="*/ 2147483647 h 1524"/>
              <a:gd name="T34" fmla="*/ 2147483647 w 3313"/>
              <a:gd name="T35" fmla="*/ 2147483647 h 1524"/>
              <a:gd name="T36" fmla="*/ 2147483647 w 3313"/>
              <a:gd name="T37" fmla="*/ 2147483647 h 1524"/>
              <a:gd name="T38" fmla="*/ 2147483647 w 3313"/>
              <a:gd name="T39" fmla="*/ 0 h 1524"/>
              <a:gd name="T40" fmla="*/ 2147483647 w 3313"/>
              <a:gd name="T41" fmla="*/ 2147483647 h 1524"/>
              <a:gd name="T42" fmla="*/ 2147483647 w 3313"/>
              <a:gd name="T43" fmla="*/ 2147483647 h 1524"/>
              <a:gd name="T44" fmla="*/ 2147483647 w 3313"/>
              <a:gd name="T45" fmla="*/ 2147483647 h 1524"/>
              <a:gd name="T46" fmla="*/ 2147483647 w 3313"/>
              <a:gd name="T47" fmla="*/ 2147483647 h 1524"/>
              <a:gd name="T48" fmla="*/ 2147483647 w 3313"/>
              <a:gd name="T49" fmla="*/ 2147483647 h 1524"/>
              <a:gd name="T50" fmla="*/ 2147483647 w 3313"/>
              <a:gd name="T51" fmla="*/ 2147483647 h 1524"/>
              <a:gd name="T52" fmla="*/ 2147483647 w 3313"/>
              <a:gd name="T53" fmla="*/ 2147483647 h 1524"/>
              <a:gd name="T54" fmla="*/ 2147483647 w 3313"/>
              <a:gd name="T55" fmla="*/ 2147483647 h 1524"/>
              <a:gd name="T56" fmla="*/ 2147483647 w 3313"/>
              <a:gd name="T57" fmla="*/ 2147483647 h 152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313"/>
              <a:gd name="T88" fmla="*/ 0 h 1524"/>
              <a:gd name="T89" fmla="*/ 3313 w 3313"/>
              <a:gd name="T90" fmla="*/ 1524 h 152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313" h="1524">
                <a:moveTo>
                  <a:pt x="37" y="1518"/>
                </a:moveTo>
                <a:cubicBezTo>
                  <a:pt x="139" y="1498"/>
                  <a:pt x="0" y="1524"/>
                  <a:pt x="259" y="1506"/>
                </a:cubicBezTo>
                <a:cubicBezTo>
                  <a:pt x="311" y="1502"/>
                  <a:pt x="376" y="1484"/>
                  <a:pt x="427" y="1476"/>
                </a:cubicBezTo>
                <a:cubicBezTo>
                  <a:pt x="473" y="1468"/>
                  <a:pt x="520" y="1469"/>
                  <a:pt x="565" y="1458"/>
                </a:cubicBezTo>
                <a:cubicBezTo>
                  <a:pt x="618" y="1445"/>
                  <a:pt x="663" y="1411"/>
                  <a:pt x="715" y="1398"/>
                </a:cubicBezTo>
                <a:cubicBezTo>
                  <a:pt x="743" y="1379"/>
                  <a:pt x="776" y="1366"/>
                  <a:pt x="805" y="1350"/>
                </a:cubicBezTo>
                <a:cubicBezTo>
                  <a:pt x="842" y="1329"/>
                  <a:pt x="877" y="1302"/>
                  <a:pt x="913" y="1278"/>
                </a:cubicBezTo>
                <a:cubicBezTo>
                  <a:pt x="968" y="1242"/>
                  <a:pt x="1003" y="1176"/>
                  <a:pt x="1057" y="1140"/>
                </a:cubicBezTo>
                <a:cubicBezTo>
                  <a:pt x="1077" y="1110"/>
                  <a:pt x="1097" y="1076"/>
                  <a:pt x="1123" y="1050"/>
                </a:cubicBezTo>
                <a:cubicBezTo>
                  <a:pt x="1169" y="1004"/>
                  <a:pt x="1216" y="965"/>
                  <a:pt x="1255" y="912"/>
                </a:cubicBezTo>
                <a:cubicBezTo>
                  <a:pt x="1264" y="884"/>
                  <a:pt x="1297" y="842"/>
                  <a:pt x="1315" y="816"/>
                </a:cubicBezTo>
                <a:cubicBezTo>
                  <a:pt x="1347" y="770"/>
                  <a:pt x="1369" y="721"/>
                  <a:pt x="1405" y="678"/>
                </a:cubicBezTo>
                <a:cubicBezTo>
                  <a:pt x="1423" y="656"/>
                  <a:pt x="1429" y="629"/>
                  <a:pt x="1447" y="606"/>
                </a:cubicBezTo>
                <a:cubicBezTo>
                  <a:pt x="1510" y="521"/>
                  <a:pt x="1563" y="429"/>
                  <a:pt x="1621" y="342"/>
                </a:cubicBezTo>
                <a:cubicBezTo>
                  <a:pt x="1637" y="318"/>
                  <a:pt x="1658" y="295"/>
                  <a:pt x="1675" y="270"/>
                </a:cubicBezTo>
                <a:cubicBezTo>
                  <a:pt x="1707" y="222"/>
                  <a:pt x="1736" y="167"/>
                  <a:pt x="1777" y="126"/>
                </a:cubicBezTo>
                <a:cubicBezTo>
                  <a:pt x="1787" y="116"/>
                  <a:pt x="1807" y="109"/>
                  <a:pt x="1819" y="102"/>
                </a:cubicBezTo>
                <a:cubicBezTo>
                  <a:pt x="1831" y="95"/>
                  <a:pt x="1841" y="81"/>
                  <a:pt x="1855" y="78"/>
                </a:cubicBezTo>
                <a:cubicBezTo>
                  <a:pt x="1922" y="65"/>
                  <a:pt x="1987" y="41"/>
                  <a:pt x="2053" y="24"/>
                </a:cubicBezTo>
                <a:cubicBezTo>
                  <a:pt x="2120" y="7"/>
                  <a:pt x="2195" y="8"/>
                  <a:pt x="2263" y="0"/>
                </a:cubicBezTo>
                <a:cubicBezTo>
                  <a:pt x="2484" y="3"/>
                  <a:pt x="2654" y="1"/>
                  <a:pt x="2857" y="42"/>
                </a:cubicBezTo>
                <a:cubicBezTo>
                  <a:pt x="2876" y="55"/>
                  <a:pt x="2923" y="66"/>
                  <a:pt x="2923" y="66"/>
                </a:cubicBezTo>
                <a:cubicBezTo>
                  <a:pt x="2966" y="95"/>
                  <a:pt x="2945" y="87"/>
                  <a:pt x="2983" y="96"/>
                </a:cubicBezTo>
                <a:cubicBezTo>
                  <a:pt x="3007" y="112"/>
                  <a:pt x="3034" y="117"/>
                  <a:pt x="3055" y="138"/>
                </a:cubicBezTo>
                <a:cubicBezTo>
                  <a:pt x="3074" y="157"/>
                  <a:pt x="3083" y="177"/>
                  <a:pt x="3109" y="186"/>
                </a:cubicBezTo>
                <a:cubicBezTo>
                  <a:pt x="3137" y="214"/>
                  <a:pt x="3160" y="242"/>
                  <a:pt x="3193" y="264"/>
                </a:cubicBezTo>
                <a:cubicBezTo>
                  <a:pt x="3207" y="285"/>
                  <a:pt x="3217" y="292"/>
                  <a:pt x="3241" y="300"/>
                </a:cubicBezTo>
                <a:cubicBezTo>
                  <a:pt x="3270" y="343"/>
                  <a:pt x="3255" y="326"/>
                  <a:pt x="3283" y="354"/>
                </a:cubicBezTo>
                <a:cubicBezTo>
                  <a:pt x="3290" y="376"/>
                  <a:pt x="3303" y="377"/>
                  <a:pt x="3313" y="39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34" name="Text Box 16"/>
          <p:cNvSpPr txBox="1">
            <a:spLocks noChangeArrowheads="1"/>
          </p:cNvSpPr>
          <p:nvPr/>
        </p:nvSpPr>
        <p:spPr bwMode="auto">
          <a:xfrm>
            <a:off x="3059113" y="3284538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/>
              <a:t>log B</a:t>
            </a:r>
          </a:p>
        </p:txBody>
      </p:sp>
      <p:sp>
        <p:nvSpPr>
          <p:cNvPr id="1035" name="Text Box 17"/>
          <p:cNvSpPr txBox="1">
            <a:spLocks noChangeArrowheads="1"/>
          </p:cNvSpPr>
          <p:nvPr/>
        </p:nvSpPr>
        <p:spPr bwMode="auto">
          <a:xfrm>
            <a:off x="7667625" y="5876925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/>
              <a:t>čas</a:t>
            </a:r>
          </a:p>
        </p:txBody>
      </p:sp>
      <p:sp>
        <p:nvSpPr>
          <p:cNvPr id="1036" name="Text Box 18"/>
          <p:cNvSpPr txBox="1">
            <a:spLocks noChangeArrowheads="1"/>
          </p:cNvSpPr>
          <p:nvPr/>
        </p:nvSpPr>
        <p:spPr bwMode="auto">
          <a:xfrm>
            <a:off x="4930775" y="3573463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0"/>
              <a:t>exponenciální fáze růstu</a:t>
            </a:r>
          </a:p>
        </p:txBody>
      </p:sp>
      <p:sp>
        <p:nvSpPr>
          <p:cNvPr id="1037" name="Line 19"/>
          <p:cNvSpPr>
            <a:spLocks noChangeShapeType="1"/>
          </p:cNvSpPr>
          <p:nvPr/>
        </p:nvSpPr>
        <p:spPr bwMode="auto">
          <a:xfrm flipV="1">
            <a:off x="4211638" y="2852738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38" name="Line 20"/>
          <p:cNvSpPr>
            <a:spLocks noChangeShapeType="1"/>
          </p:cNvSpPr>
          <p:nvPr/>
        </p:nvSpPr>
        <p:spPr bwMode="auto">
          <a:xfrm flipV="1">
            <a:off x="4930775" y="2852738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39" name="Line 21"/>
          <p:cNvSpPr>
            <a:spLocks noChangeShapeType="1"/>
          </p:cNvSpPr>
          <p:nvPr/>
        </p:nvSpPr>
        <p:spPr bwMode="auto">
          <a:xfrm flipV="1">
            <a:off x="6443663" y="2852738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40" name="Line 22"/>
          <p:cNvSpPr>
            <a:spLocks noChangeShapeType="1"/>
          </p:cNvSpPr>
          <p:nvPr/>
        </p:nvSpPr>
        <p:spPr bwMode="auto">
          <a:xfrm flipV="1">
            <a:off x="6802438" y="2852738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41" name="Line 23"/>
          <p:cNvSpPr>
            <a:spLocks noChangeShapeType="1"/>
          </p:cNvSpPr>
          <p:nvPr/>
        </p:nvSpPr>
        <p:spPr bwMode="auto">
          <a:xfrm flipV="1">
            <a:off x="8243888" y="2852738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42" name="Text Box 24"/>
          <p:cNvSpPr txBox="1">
            <a:spLocks noChangeArrowheads="1"/>
          </p:cNvSpPr>
          <p:nvPr/>
        </p:nvSpPr>
        <p:spPr bwMode="auto">
          <a:xfrm>
            <a:off x="3419475" y="5876925"/>
            <a:ext cx="1223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/>
              <a:t>lag </a:t>
            </a:r>
            <a:r>
              <a:rPr lang="cs-CZ" sz="1200" b="0"/>
              <a:t>fáze</a:t>
            </a:r>
          </a:p>
        </p:txBody>
      </p:sp>
      <p:sp>
        <p:nvSpPr>
          <p:cNvPr id="1043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Modelování mikrobiálního růstu - kinetika</a:t>
            </a:r>
            <a:endParaRPr lang="en-US" sz="2400" smtClean="0"/>
          </a:p>
        </p:txBody>
      </p:sp>
      <p:graphicFrame>
        <p:nvGraphicFramePr>
          <p:cNvPr id="1026" name="Rectangle 30"/>
          <p:cNvGraphicFramePr>
            <a:graphicFrameLocks/>
          </p:cNvGraphicFramePr>
          <p:nvPr>
            <p:ph sz="half" idx="1"/>
          </p:nvPr>
        </p:nvGraphicFramePr>
        <p:xfrm>
          <a:off x="2319338" y="3500438"/>
          <a:ext cx="0" cy="0"/>
        </p:xfrm>
        <a:graphic>
          <a:graphicData uri="http://schemas.openxmlformats.org/presentationml/2006/ole">
            <p:oleObj spid="_x0000_s1026" name="Rovnice" r:id="rId4" imgW="0" imgH="0" progId="Equation.3">
              <p:embed/>
            </p:oleObj>
          </a:graphicData>
        </a:graphic>
      </p:graphicFrame>
      <p:graphicFrame>
        <p:nvGraphicFramePr>
          <p:cNvPr id="1027" name="Object 34"/>
          <p:cNvGraphicFramePr>
            <a:graphicFrameLocks noChangeAspect="1"/>
          </p:cNvGraphicFramePr>
          <p:nvPr>
            <p:ph sz="quarter" idx="3"/>
          </p:nvPr>
        </p:nvGraphicFramePr>
        <p:xfrm>
          <a:off x="323850" y="1125538"/>
          <a:ext cx="1584325" cy="909637"/>
        </p:xfrm>
        <a:graphic>
          <a:graphicData uri="http://schemas.openxmlformats.org/presentationml/2006/ole">
            <p:oleObj spid="_x0000_s1027" name="Rovnice" r:id="rId5" imgW="685800" imgH="393480" progId="Equation.3">
              <p:embed/>
            </p:oleObj>
          </a:graphicData>
        </a:graphic>
      </p:graphicFrame>
      <p:sp>
        <p:nvSpPr>
          <p:cNvPr id="1044" name="Text Box 27"/>
          <p:cNvSpPr txBox="1">
            <a:spLocks noChangeArrowheads="1"/>
          </p:cNvSpPr>
          <p:nvPr/>
        </p:nvSpPr>
        <p:spPr bwMode="auto">
          <a:xfrm>
            <a:off x="6877050" y="3357563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/>
              <a:t>stacionární </a:t>
            </a:r>
            <a:r>
              <a:rPr lang="cs-CZ" sz="1200" b="0"/>
              <a:t>fáze</a:t>
            </a:r>
          </a:p>
        </p:txBody>
      </p:sp>
      <p:sp>
        <p:nvSpPr>
          <p:cNvPr id="1045" name="Line 28"/>
          <p:cNvSpPr>
            <a:spLocks noChangeShapeType="1"/>
          </p:cNvSpPr>
          <p:nvPr/>
        </p:nvSpPr>
        <p:spPr bwMode="auto">
          <a:xfrm flipV="1">
            <a:off x="4932363" y="3500438"/>
            <a:ext cx="1511300" cy="19446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46" name="Picture 29"/>
          <p:cNvPicPr>
            <a:picLocks noChangeAspect="1" noChangeArrowheads="1"/>
          </p:cNvPicPr>
          <p:nvPr/>
        </p:nvPicPr>
        <p:blipFill>
          <a:blip r:embed="rId6" cstate="print"/>
          <a:srcRect l="34402" t="43816" r="34752" b="3551"/>
          <a:stretch>
            <a:fillRect/>
          </a:stretch>
        </p:blipFill>
        <p:spPr bwMode="auto">
          <a:xfrm>
            <a:off x="5724525" y="4911725"/>
            <a:ext cx="15160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" name="Object 37"/>
          <p:cNvGraphicFramePr>
            <a:graphicFrameLocks noChangeAspect="1"/>
          </p:cNvGraphicFramePr>
          <p:nvPr>
            <p:ph sz="quarter" idx="2"/>
          </p:nvPr>
        </p:nvGraphicFramePr>
        <p:xfrm>
          <a:off x="5508625" y="2030413"/>
          <a:ext cx="1585913" cy="501650"/>
        </p:xfrm>
        <a:graphic>
          <a:graphicData uri="http://schemas.openxmlformats.org/presentationml/2006/ole">
            <p:oleObj spid="_x0000_s1028" name="Rovnice" r:id="rId7" imgW="761760" imgH="241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9A343CED-4850-47E6-8559-2BD4DEC6EA46}" type="slidenum">
              <a:rPr lang="cs-CZ" smtClean="0">
                <a:latin typeface="Arial" charset="0"/>
              </a:rPr>
              <a:pPr/>
              <a:t>67</a:t>
            </a:fld>
            <a:endParaRPr lang="cs-CZ" smtClean="0">
              <a:latin typeface="Arial" charset="0"/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50825" y="692150"/>
            <a:ext cx="85693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/>
            <a:r>
              <a:rPr lang="cs-CZ">
                <a:solidFill>
                  <a:srgbClr val="6600FF"/>
                </a:solidFill>
              </a:rPr>
              <a:t>2. Inkorporace informace o substrátu do modelu </a:t>
            </a:r>
            <a:r>
              <a:rPr lang="cs-CZ">
                <a:solidFill>
                  <a:srgbClr val="6600FF"/>
                </a:solidFill>
                <a:sym typeface="Wingdings" pitchFamily="2" charset="2"/>
              </a:rPr>
              <a:t></a:t>
            </a:r>
            <a:r>
              <a:rPr lang="en-US">
                <a:solidFill>
                  <a:srgbClr val="6600FF"/>
                </a:solidFill>
                <a:sym typeface="Wingdings" pitchFamily="2" charset="2"/>
              </a:rPr>
              <a:t> </a:t>
            </a:r>
            <a:r>
              <a:rPr lang="cs-CZ" u="sng">
                <a:solidFill>
                  <a:srgbClr val="6600FF"/>
                </a:solidFill>
              </a:rPr>
              <a:t>Monodova kinetika</a:t>
            </a:r>
          </a:p>
          <a:p>
            <a:pPr marL="361950" indent="-361950"/>
            <a:endParaRPr lang="cs-CZ" b="0">
              <a:solidFill>
                <a:srgbClr val="6600FF"/>
              </a:solidFill>
            </a:endParaRPr>
          </a:p>
          <a:p>
            <a:pPr marL="361950" indent="-361950"/>
            <a:r>
              <a:rPr lang="cs-CZ" b="0"/>
              <a:t>Pokud je koncentrace substrátu proměnlivá .....</a:t>
            </a:r>
          </a:p>
          <a:p>
            <a:pPr marL="361950" indent="-361950"/>
            <a:r>
              <a:rPr lang="cs-CZ" b="0"/>
              <a:t>Monodova kinetika vztahuje specifickou růstovou rychlost µ vůči koncentraci substrátu</a:t>
            </a:r>
          </a:p>
          <a:p>
            <a:pPr marL="361950" indent="-361950"/>
            <a:r>
              <a:rPr lang="cs-CZ" b="0"/>
              <a:t>Je to empiricky zjištěný vztah – nemá teoretický základ</a:t>
            </a:r>
          </a:p>
          <a:p>
            <a:pPr marL="361950" indent="-361950"/>
            <a:endParaRPr lang="cs-CZ" b="0"/>
          </a:p>
          <a:p>
            <a:pPr marL="361950" indent="-361950"/>
            <a:endParaRPr lang="cs-CZ" b="0"/>
          </a:p>
          <a:p>
            <a:pPr marL="361950" indent="-361950"/>
            <a:endParaRPr lang="cs-CZ" b="0"/>
          </a:p>
          <a:p>
            <a:pPr marL="361950" indent="-361950"/>
            <a:endParaRPr lang="cs-CZ" b="0"/>
          </a:p>
          <a:p>
            <a:pPr marL="361950" indent="-361950"/>
            <a:r>
              <a:rPr lang="cs-CZ" b="0"/>
              <a:t>µ</a:t>
            </a:r>
            <a:r>
              <a:rPr lang="cs-CZ" b="0" baseline="-25000"/>
              <a:t>max</a:t>
            </a:r>
            <a:r>
              <a:rPr lang="cs-CZ" b="0"/>
              <a:t> a K</a:t>
            </a:r>
            <a:r>
              <a:rPr lang="cs-CZ" b="0" baseline="-25000"/>
              <a:t>S</a:t>
            </a:r>
            <a:r>
              <a:rPr lang="cs-CZ" b="0"/>
              <a:t> se zjišťují experimentálně v laboratoři</a:t>
            </a:r>
          </a:p>
          <a:p>
            <a:pPr marL="361950" indent="-361950"/>
            <a:endParaRPr lang="cs-CZ" b="0"/>
          </a:p>
          <a:p>
            <a:pPr marL="361950" indent="-361950"/>
            <a:r>
              <a:rPr lang="cs-CZ" sz="1800">
                <a:solidFill>
                  <a:srgbClr val="6600FF"/>
                </a:solidFill>
              </a:rPr>
              <a:t>K</a:t>
            </a:r>
            <a:r>
              <a:rPr lang="cs-CZ" sz="1800" baseline="-25000">
                <a:solidFill>
                  <a:srgbClr val="6600FF"/>
                </a:solidFill>
              </a:rPr>
              <a:t>s</a:t>
            </a:r>
            <a:r>
              <a:rPr lang="cs-CZ" sz="1800">
                <a:solidFill>
                  <a:srgbClr val="6600FF"/>
                </a:solidFill>
              </a:rPr>
              <a:t> je velmi významný parametr:</a:t>
            </a:r>
          </a:p>
          <a:p>
            <a:pPr marL="361950" indent="-361950">
              <a:buFontTx/>
              <a:buChar char="•"/>
            </a:pPr>
            <a:r>
              <a:rPr lang="cs-CZ" b="0"/>
              <a:t>taková koncentrace substrátu, kdy specifická </a:t>
            </a:r>
            <a:br>
              <a:rPr lang="cs-CZ" b="0"/>
            </a:br>
            <a:r>
              <a:rPr lang="cs-CZ" b="0"/>
              <a:t>růstová rychlost je 1/2 µ</a:t>
            </a:r>
            <a:r>
              <a:rPr lang="cs-CZ" b="0" baseline="-25000"/>
              <a:t>max</a:t>
            </a:r>
            <a:r>
              <a:rPr lang="cs-CZ" b="0"/>
              <a:t> (koeficient poloviční</a:t>
            </a:r>
            <a:br>
              <a:rPr lang="cs-CZ" b="0"/>
            </a:br>
            <a:r>
              <a:rPr lang="cs-CZ" b="0"/>
              <a:t>saturace)</a:t>
            </a:r>
          </a:p>
          <a:p>
            <a:pPr marL="361950" indent="-361950">
              <a:buFontTx/>
              <a:buChar char="•"/>
            </a:pPr>
            <a:r>
              <a:rPr lang="cs-CZ" b="0"/>
              <a:t>je to parametr pro substrát (obdoba Michaelisovy </a:t>
            </a:r>
            <a:br>
              <a:rPr lang="cs-CZ" b="0"/>
            </a:br>
            <a:r>
              <a:rPr lang="cs-CZ" b="0"/>
              <a:t>konstanty)</a:t>
            </a:r>
          </a:p>
          <a:p>
            <a:pPr marL="361950" indent="-361950">
              <a:buFontTx/>
              <a:buChar char="•"/>
            </a:pPr>
            <a:r>
              <a:rPr lang="cs-CZ" b="0"/>
              <a:t>vyšší K</a:t>
            </a:r>
            <a:r>
              <a:rPr lang="cs-CZ" b="0" baseline="-25000"/>
              <a:t>s</a:t>
            </a:r>
            <a:r>
              <a:rPr lang="cs-CZ" b="0"/>
              <a:t> značí nižší afinitu (využitelnost) </a:t>
            </a:r>
            <a:br>
              <a:rPr lang="cs-CZ" b="0"/>
            </a:br>
            <a:r>
              <a:rPr lang="cs-CZ" b="0"/>
              <a:t>substrátu =</a:t>
            </a:r>
            <a:r>
              <a:rPr lang="en-US" b="0"/>
              <a:t>&gt;</a:t>
            </a:r>
            <a:r>
              <a:rPr lang="cs-CZ" b="0"/>
              <a:t> důležité při biodegradacích</a:t>
            </a:r>
          </a:p>
          <a:p>
            <a:pPr marL="361950" indent="-361950">
              <a:buFontTx/>
              <a:buChar char="•"/>
            </a:pPr>
            <a:r>
              <a:rPr lang="cs-CZ" b="0"/>
              <a:t>logicky, pokud je S mnohem vyšší než K</a:t>
            </a:r>
            <a:r>
              <a:rPr lang="cs-CZ" b="0" baseline="-25000"/>
              <a:t>S</a:t>
            </a:r>
            <a:r>
              <a:rPr lang="cs-CZ" b="0"/>
              <a:t>, </a:t>
            </a:r>
            <a:br>
              <a:rPr lang="cs-CZ" b="0"/>
            </a:br>
            <a:r>
              <a:rPr lang="cs-CZ" b="0"/>
              <a:t>roste populace maximální růstovou rychlostí</a:t>
            </a:r>
          </a:p>
        </p:txBody>
      </p:sp>
      <p:pic>
        <p:nvPicPr>
          <p:cNvPr id="2054" name="Picture 12" descr="Jacques Mon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75" y="476250"/>
            <a:ext cx="8731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3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Modelování mikrobiálního růstu – Monodova kinetika</a:t>
            </a:r>
            <a:endParaRPr lang="en-US" sz="2400">
              <a:solidFill>
                <a:srgbClr val="DC0000"/>
              </a:solidFill>
            </a:endParaRPr>
          </a:p>
        </p:txBody>
      </p:sp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5724525" y="1916113"/>
          <a:ext cx="1871663" cy="1060450"/>
        </p:xfrm>
        <a:graphic>
          <a:graphicData uri="http://schemas.openxmlformats.org/presentationml/2006/ole">
            <p:oleObj spid="_x0000_s2050" name="Rovnice" r:id="rId5" imgW="761760" imgH="431640" progId="Equation.3">
              <p:embed/>
            </p:oleObj>
          </a:graphicData>
        </a:graphic>
      </p:graphicFrame>
      <p:sp>
        <p:nvSpPr>
          <p:cNvPr id="2056" name="Rectangle 17"/>
          <p:cNvSpPr>
            <a:spLocks noChangeArrowheads="1"/>
          </p:cNvSpPr>
          <p:nvPr/>
        </p:nvSpPr>
        <p:spPr bwMode="auto">
          <a:xfrm>
            <a:off x="5651500" y="3683000"/>
            <a:ext cx="2736850" cy="242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7" name="Freeform 18"/>
          <p:cNvSpPr>
            <a:spLocks/>
          </p:cNvSpPr>
          <p:nvPr/>
        </p:nvSpPr>
        <p:spPr bwMode="auto">
          <a:xfrm>
            <a:off x="5651500" y="4437063"/>
            <a:ext cx="2736850" cy="1671637"/>
          </a:xfrm>
          <a:custGeom>
            <a:avLst/>
            <a:gdLst>
              <a:gd name="T0" fmla="*/ 0 w 2448"/>
              <a:gd name="T1" fmla="*/ 2147483647 h 1488"/>
              <a:gd name="T2" fmla="*/ 2147483647 w 2448"/>
              <a:gd name="T3" fmla="*/ 2147483647 h 1488"/>
              <a:gd name="T4" fmla="*/ 2147483647 w 2448"/>
              <a:gd name="T5" fmla="*/ 2147483647 h 1488"/>
              <a:gd name="T6" fmla="*/ 2147483647 w 2448"/>
              <a:gd name="T7" fmla="*/ 2147483647 h 1488"/>
              <a:gd name="T8" fmla="*/ 2147483647 w 2448"/>
              <a:gd name="T9" fmla="*/ 2147483647 h 1488"/>
              <a:gd name="T10" fmla="*/ 2147483647 w 2448"/>
              <a:gd name="T11" fmla="*/ 0 h 14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1488"/>
              <a:gd name="T20" fmla="*/ 2448 w 2448"/>
              <a:gd name="T21" fmla="*/ 1488 h 14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1488">
                <a:moveTo>
                  <a:pt x="0" y="1488"/>
                </a:moveTo>
                <a:cubicBezTo>
                  <a:pt x="124" y="1220"/>
                  <a:pt x="248" y="952"/>
                  <a:pt x="384" y="768"/>
                </a:cubicBezTo>
                <a:cubicBezTo>
                  <a:pt x="520" y="584"/>
                  <a:pt x="664" y="480"/>
                  <a:pt x="816" y="384"/>
                </a:cubicBezTo>
                <a:cubicBezTo>
                  <a:pt x="968" y="288"/>
                  <a:pt x="1104" y="248"/>
                  <a:pt x="1296" y="192"/>
                </a:cubicBezTo>
                <a:cubicBezTo>
                  <a:pt x="1488" y="136"/>
                  <a:pt x="1776" y="80"/>
                  <a:pt x="1968" y="48"/>
                </a:cubicBezTo>
                <a:cubicBezTo>
                  <a:pt x="2160" y="16"/>
                  <a:pt x="2368" y="8"/>
                  <a:pt x="24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58" name="Text Box 19"/>
          <p:cNvSpPr txBox="1">
            <a:spLocks noChangeArrowheads="1"/>
          </p:cNvSpPr>
          <p:nvPr/>
        </p:nvSpPr>
        <p:spPr bwMode="auto">
          <a:xfrm>
            <a:off x="6516688" y="61309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S, mg/L</a:t>
            </a:r>
          </a:p>
        </p:txBody>
      </p:sp>
      <p:sp>
        <p:nvSpPr>
          <p:cNvPr id="2059" name="Text Box 20"/>
          <p:cNvSpPr txBox="1">
            <a:spLocks noChangeArrowheads="1"/>
          </p:cNvSpPr>
          <p:nvPr/>
        </p:nvSpPr>
        <p:spPr bwMode="auto">
          <a:xfrm>
            <a:off x="4859338" y="5373688"/>
            <a:ext cx="798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Symbol" pitchFamily="18" charset="2"/>
              </a:rPr>
              <a:t>m</a:t>
            </a:r>
            <a:r>
              <a:rPr lang="en-US" sz="1800" b="0">
                <a:latin typeface="Times New Roman" pitchFamily="18" charset="0"/>
              </a:rPr>
              <a:t>, 1/hr</a:t>
            </a:r>
          </a:p>
        </p:txBody>
      </p:sp>
      <p:sp>
        <p:nvSpPr>
          <p:cNvPr id="2060" name="Text Box 22"/>
          <p:cNvSpPr txBox="1">
            <a:spLocks noChangeArrowheads="1"/>
          </p:cNvSpPr>
          <p:nvPr/>
        </p:nvSpPr>
        <p:spPr bwMode="auto">
          <a:xfrm>
            <a:off x="8432800" y="4044950"/>
            <a:ext cx="579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Symbol" pitchFamily="18" charset="2"/>
              </a:rPr>
              <a:t>m</a:t>
            </a:r>
            <a:r>
              <a:rPr lang="en-US" sz="1800" b="0" baseline="-25000">
                <a:latin typeface="Times New Roman" pitchFamily="18" charset="0"/>
              </a:rPr>
              <a:t>max</a:t>
            </a:r>
          </a:p>
        </p:txBody>
      </p:sp>
      <p:sp>
        <p:nvSpPr>
          <p:cNvPr id="2061" name="Line 23"/>
          <p:cNvSpPr>
            <a:spLocks noChangeShapeType="1"/>
          </p:cNvSpPr>
          <p:nvPr/>
        </p:nvSpPr>
        <p:spPr bwMode="auto">
          <a:xfrm>
            <a:off x="5867400" y="3716338"/>
            <a:ext cx="1588" cy="2425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2" name="Line 24"/>
          <p:cNvSpPr>
            <a:spLocks noChangeShapeType="1"/>
          </p:cNvSpPr>
          <p:nvPr/>
        </p:nvSpPr>
        <p:spPr bwMode="auto">
          <a:xfrm>
            <a:off x="8027988" y="3683000"/>
            <a:ext cx="1587" cy="2425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3" name="Text Box 25"/>
          <p:cNvSpPr txBox="1">
            <a:spLocks noChangeArrowheads="1"/>
          </p:cNvSpPr>
          <p:nvPr/>
        </p:nvSpPr>
        <p:spPr bwMode="auto">
          <a:xfrm>
            <a:off x="5364163" y="3236913"/>
            <a:ext cx="898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>
                <a:latin typeface="Times New Roman" pitchFamily="18" charset="0"/>
              </a:rPr>
              <a:t>S</a:t>
            </a:r>
            <a:r>
              <a:rPr lang="en-US" sz="1800" b="0">
                <a:latin typeface="Times New Roman" pitchFamily="18" charset="0"/>
              </a:rPr>
              <a:t> &lt;&lt; </a:t>
            </a:r>
            <a:r>
              <a:rPr lang="en-US" sz="1800" b="0" i="1">
                <a:latin typeface="Times New Roman" pitchFamily="18" charset="0"/>
              </a:rPr>
              <a:t>K</a:t>
            </a:r>
            <a:r>
              <a:rPr lang="en-US" sz="1800" b="0" i="1" baseline="-25000">
                <a:latin typeface="Times New Roman" pitchFamily="18" charset="0"/>
              </a:rPr>
              <a:t>S</a:t>
            </a:r>
          </a:p>
        </p:txBody>
      </p:sp>
      <p:sp>
        <p:nvSpPr>
          <p:cNvPr id="2064" name="Text Box 27"/>
          <p:cNvSpPr txBox="1">
            <a:spLocks noChangeArrowheads="1"/>
          </p:cNvSpPr>
          <p:nvPr/>
        </p:nvSpPr>
        <p:spPr bwMode="auto">
          <a:xfrm>
            <a:off x="7740650" y="3236913"/>
            <a:ext cx="898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>
                <a:latin typeface="Times New Roman" pitchFamily="18" charset="0"/>
              </a:rPr>
              <a:t>S</a:t>
            </a:r>
            <a:r>
              <a:rPr lang="en-US" sz="1800" b="0">
                <a:latin typeface="Times New Roman" pitchFamily="18" charset="0"/>
              </a:rPr>
              <a:t> &gt;&gt; </a:t>
            </a:r>
            <a:r>
              <a:rPr lang="en-US" sz="1800" b="0" i="1">
                <a:latin typeface="Times New Roman" pitchFamily="18" charset="0"/>
              </a:rPr>
              <a:t>K</a:t>
            </a:r>
            <a:r>
              <a:rPr lang="en-US" sz="1800" b="0" i="1" baseline="-25000">
                <a:latin typeface="Times New Roman" pitchFamily="18" charset="0"/>
              </a:rPr>
              <a:t>S</a:t>
            </a:r>
          </a:p>
        </p:txBody>
      </p:sp>
      <p:sp>
        <p:nvSpPr>
          <p:cNvPr id="2065" name="Line 28"/>
          <p:cNvSpPr>
            <a:spLocks noChangeShapeType="1"/>
          </p:cNvSpPr>
          <p:nvPr/>
        </p:nvSpPr>
        <p:spPr bwMode="auto">
          <a:xfrm flipH="1">
            <a:off x="5580063" y="50847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6" name="Line 29"/>
          <p:cNvSpPr>
            <a:spLocks noChangeShapeType="1"/>
          </p:cNvSpPr>
          <p:nvPr/>
        </p:nvSpPr>
        <p:spPr bwMode="auto">
          <a:xfrm>
            <a:off x="6227763" y="508476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7" name="Text Box 30"/>
          <p:cNvSpPr txBox="1">
            <a:spLocks noChangeArrowheads="1"/>
          </p:cNvSpPr>
          <p:nvPr/>
        </p:nvSpPr>
        <p:spPr bwMode="auto">
          <a:xfrm>
            <a:off x="6227763" y="573405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>
                <a:latin typeface="Times New Roman" pitchFamily="18" charset="0"/>
              </a:rPr>
              <a:t>K</a:t>
            </a:r>
            <a:r>
              <a:rPr lang="en-US" sz="1800" b="0" i="1" baseline="-25000">
                <a:latin typeface="Times New Roman" pitchFamily="18" charset="0"/>
              </a:rPr>
              <a:t>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dirty="0" smtClean="0">
                <a:latin typeface="Arial" charset="0"/>
              </a:rPr>
              <a:t>Snímek </a:t>
            </a:r>
            <a:fld id="{BF199C51-0A36-42A0-BFED-5FB57F39047A}" type="slidenum">
              <a:rPr lang="cs-CZ" smtClean="0">
                <a:latin typeface="Arial" charset="0"/>
              </a:rPr>
              <a:pPr/>
              <a:t>68</a:t>
            </a:fld>
            <a:endParaRPr lang="cs-CZ" dirty="0" smtClean="0">
              <a:latin typeface="Arial" charset="0"/>
            </a:endParaRPr>
          </a:p>
        </p:txBody>
      </p:sp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71684" name="Picture 4" descr="31"/>
          <p:cNvPicPr>
            <a:picLocks noChangeAspect="1" noChangeArrowheads="1"/>
          </p:cNvPicPr>
          <p:nvPr/>
        </p:nvPicPr>
        <p:blipFill>
          <a:blip r:embed="rId3" cstate="print"/>
          <a:srcRect l="9267" t="55614" r="10446" b="19463"/>
          <a:stretch>
            <a:fillRect/>
          </a:stretch>
        </p:blipFill>
        <p:spPr bwMode="auto">
          <a:xfrm>
            <a:off x="395288" y="1268413"/>
            <a:ext cx="8316912" cy="350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95288" y="1492250"/>
            <a:ext cx="5257800" cy="719138"/>
          </a:xfrm>
          <a:prstGeom prst="rightArrowCallout">
            <a:avLst>
              <a:gd name="adj1" fmla="val 27593"/>
              <a:gd name="adj2" fmla="val 25056"/>
              <a:gd name="adj3" fmla="val 57542"/>
              <a:gd name="adj4" fmla="val 88000"/>
            </a:avLst>
          </a:prstGeom>
          <a:noFill/>
          <a:ln w="38100">
            <a:solidFill>
              <a:srgbClr val="D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5776913" y="1390650"/>
            <a:ext cx="29352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parametry jsou závislé na druhu, substrátu a podmínkách</a:t>
            </a:r>
            <a:endParaRPr lang="en-US"/>
          </a:p>
        </p:txBody>
      </p:sp>
      <p:sp>
        <p:nvSpPr>
          <p:cNvPr id="71687" name="Rectangle 8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Modelování mikrobiálního růstu – Monodova kinetika</a:t>
            </a:r>
            <a:endParaRPr lang="en-US" sz="2400">
              <a:solidFill>
                <a:srgbClr val="DC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ástupný symbol pro číslo snímku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EE74E963-AF94-4FA1-B007-75426BAC15D2}" type="slidenum">
              <a:rPr lang="cs-CZ" smtClean="0">
                <a:latin typeface="Arial" charset="0"/>
              </a:rPr>
              <a:pPr/>
              <a:t>69</a:t>
            </a:fld>
            <a:endParaRPr lang="cs-CZ" smtClean="0">
              <a:latin typeface="Arial" charset="0"/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Monodova kinetika vs Michaelis-Mentenové kinetika</a:t>
            </a:r>
            <a:endParaRPr lang="en-US" sz="2400" smtClean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620713"/>
            <a:ext cx="8713787" cy="5761037"/>
          </a:xfrm>
        </p:spPr>
        <p:txBody>
          <a:bodyPr/>
          <a:lstStyle/>
          <a:p>
            <a:pPr eaLnBrk="1" hangingPunct="1"/>
            <a:r>
              <a:rPr lang="cs-CZ" sz="2000" dirty="0" err="1" smtClean="0"/>
              <a:t>Michaelis</a:t>
            </a:r>
            <a:r>
              <a:rPr lang="cs-CZ" sz="2000" dirty="0" smtClean="0"/>
              <a:t>-</a:t>
            </a:r>
            <a:r>
              <a:rPr lang="cs-CZ" sz="2000" dirty="0" err="1" smtClean="0"/>
              <a:t>Menten</a:t>
            </a:r>
            <a:r>
              <a:rPr lang="cs-CZ" sz="2000" dirty="0" smtClean="0"/>
              <a:t> se použije pokud je mikrobiální populace (tj. v podstatě množství enzymu) </a:t>
            </a:r>
            <a:r>
              <a:rPr lang="cs-CZ" sz="2000" dirty="0" err="1" smtClean="0"/>
              <a:t>konstatní</a:t>
            </a:r>
            <a:r>
              <a:rPr lang="cs-CZ" sz="2000" dirty="0" smtClean="0"/>
              <a:t> = neroste (nebo krátký časový úsek)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jedná se o teoreticky odvozenou</a:t>
            </a:r>
            <a:br>
              <a:rPr lang="cs-CZ" sz="2000" dirty="0" smtClean="0"/>
            </a:br>
            <a:r>
              <a:rPr lang="cs-CZ" sz="2000" dirty="0" smtClean="0"/>
              <a:t>rovnici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křivka podobná, ale jiná závislá</a:t>
            </a:r>
            <a:br>
              <a:rPr lang="cs-CZ" sz="2000" dirty="0" smtClean="0"/>
            </a:br>
            <a:r>
              <a:rPr lang="cs-CZ" sz="2000" dirty="0" smtClean="0"/>
              <a:t>proměnná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endParaRPr lang="en-US" sz="2000" dirty="0" smtClean="0"/>
          </a:p>
        </p:txBody>
      </p:sp>
      <p:pic>
        <p:nvPicPr>
          <p:cNvPr id="3078" name="Picture 4" descr="MM plot"/>
          <p:cNvPicPr>
            <a:picLocks noChangeAspect="1" noChangeArrowheads="1"/>
          </p:cNvPicPr>
          <p:nvPr/>
        </p:nvPicPr>
        <p:blipFill>
          <a:blip r:embed="rId3" cstate="print"/>
          <a:srcRect l="13474" t="16379" r="12878" b="9993"/>
          <a:stretch>
            <a:fillRect/>
          </a:stretch>
        </p:blipFill>
        <p:spPr bwMode="auto">
          <a:xfrm>
            <a:off x="5724525" y="1385888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2700338" y="1635125"/>
          <a:ext cx="1511300" cy="842963"/>
        </p:xfrm>
        <a:graphic>
          <a:graphicData uri="http://schemas.openxmlformats.org/presentationml/2006/ole">
            <p:oleObj spid="_x0000_s3074" name="Rovnice" r:id="rId4" imgW="774360" imgH="431640" progId="Equation.3">
              <p:embed/>
            </p:oleObj>
          </a:graphicData>
        </a:graphic>
      </p:graphicFrame>
      <p:pic>
        <p:nvPicPr>
          <p:cNvPr id="3079" name="Picture 7" descr="Lineweaver MM"/>
          <p:cNvPicPr>
            <a:picLocks noChangeAspect="1" noChangeArrowheads="1"/>
          </p:cNvPicPr>
          <p:nvPr/>
        </p:nvPicPr>
        <p:blipFill>
          <a:blip r:embed="rId5" cstate="print"/>
          <a:srcRect l="13734" t="17233" r="13794" b="10571"/>
          <a:stretch>
            <a:fillRect/>
          </a:stretch>
        </p:blipFill>
        <p:spPr bwMode="auto">
          <a:xfrm>
            <a:off x="5724525" y="3933825"/>
            <a:ext cx="34194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5219700" y="2924175"/>
            <a:ext cx="504825" cy="2089150"/>
          </a:xfrm>
          <a:prstGeom prst="curvedRightArrow">
            <a:avLst>
              <a:gd name="adj1" fmla="val 82767"/>
              <a:gd name="adj2" fmla="val 1655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211638" y="3429000"/>
            <a:ext cx="2057400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D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Lineweaver - Burke</a:t>
            </a:r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2276872"/>
            <a:ext cx="6408738" cy="1323578"/>
          </a:xfrm>
        </p:spPr>
        <p:txBody>
          <a:bodyPr/>
          <a:lstStyle/>
          <a:p>
            <a:pPr eaLnBrk="1" hangingPunct="1"/>
            <a:r>
              <a:rPr lang="cs-CZ" dirty="0" smtClean="0"/>
              <a:t>Kvantifikace mikroorganismů a její využití v ekotoxikologii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47D1318C-695D-4619-AC86-FEB9F53FF0CA}" type="slidenum">
              <a:rPr lang="cs-CZ" smtClean="0">
                <a:latin typeface="Arial" charset="0"/>
              </a:rPr>
              <a:pPr/>
              <a:t>70</a:t>
            </a:fld>
            <a:endParaRPr lang="cs-CZ" smtClean="0">
              <a:latin typeface="Arial" charset="0"/>
            </a:endParaRPr>
          </a:p>
        </p:txBody>
      </p:sp>
      <p:sp>
        <p:nvSpPr>
          <p:cNvPr id="4102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103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569325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6600FF"/>
                </a:solidFill>
              </a:rPr>
              <a:t>3. Rychlost biodegradace – inkorporace velikosti populace a využitelnosti substrátu</a:t>
            </a:r>
            <a:endParaRPr lang="cs-CZ" u="sng">
              <a:solidFill>
                <a:srgbClr val="6600FF"/>
              </a:solidFill>
            </a:endParaRPr>
          </a:p>
          <a:p>
            <a:endParaRPr lang="cs-CZ" b="0">
              <a:solidFill>
                <a:srgbClr val="6600FF"/>
              </a:solidFill>
            </a:endParaRPr>
          </a:p>
          <a:p>
            <a:r>
              <a:rPr lang="cs-CZ" b="0"/>
              <a:t>Rychlost biodegradací je VELMI žádaný environmentální parametr</a:t>
            </a:r>
          </a:p>
          <a:p>
            <a:endParaRPr lang="cs-CZ" b="0"/>
          </a:p>
          <a:p>
            <a:endParaRPr lang="cs-CZ" b="0"/>
          </a:p>
          <a:p>
            <a:endParaRPr lang="cs-CZ" b="0"/>
          </a:p>
          <a:p>
            <a:endParaRPr lang="cs-CZ" b="0"/>
          </a:p>
          <a:p>
            <a:endParaRPr lang="cs-CZ" b="0"/>
          </a:p>
          <a:p>
            <a:endParaRPr lang="cs-CZ" b="0"/>
          </a:p>
          <a:p>
            <a:endParaRPr lang="cs-CZ" b="0"/>
          </a:p>
          <a:p>
            <a:r>
              <a:rPr lang="cs-CZ">
                <a:solidFill>
                  <a:srgbClr val="6600FF"/>
                </a:solidFill>
              </a:rPr>
              <a:t>Vztah mezi změnou biomasy a úbytkem substrátu:</a:t>
            </a:r>
          </a:p>
          <a:p>
            <a:endParaRPr lang="cs-CZ">
              <a:solidFill>
                <a:srgbClr val="6600FF"/>
              </a:solidFill>
            </a:endParaRPr>
          </a:p>
          <a:p>
            <a:endParaRPr lang="cs-CZ">
              <a:solidFill>
                <a:srgbClr val="6600FF"/>
              </a:solidFill>
            </a:endParaRPr>
          </a:p>
          <a:p>
            <a:endParaRPr lang="cs-CZ">
              <a:solidFill>
                <a:srgbClr val="6600FF"/>
              </a:solidFill>
            </a:endParaRPr>
          </a:p>
          <a:p>
            <a:endParaRPr lang="cs-CZ">
              <a:solidFill>
                <a:srgbClr val="6600FF"/>
              </a:solidFill>
            </a:endParaRPr>
          </a:p>
          <a:p>
            <a:endParaRPr lang="cs-CZ">
              <a:solidFill>
                <a:srgbClr val="6600FF"/>
              </a:solidFill>
            </a:endParaRPr>
          </a:p>
          <a:p>
            <a:endParaRPr lang="cs-CZ">
              <a:solidFill>
                <a:srgbClr val="6600FF"/>
              </a:solidFill>
            </a:endParaRPr>
          </a:p>
          <a:p>
            <a:r>
              <a:rPr lang="cs-CZ" b="0"/>
              <a:t>Z toho vyplývá, že k je v podstatě µ</a:t>
            </a:r>
            <a:r>
              <a:rPr lang="cs-CZ" b="0" baseline="-25000"/>
              <a:t>max</a:t>
            </a:r>
            <a:r>
              <a:rPr lang="cs-CZ" b="0"/>
              <a:t> / Y</a:t>
            </a:r>
          </a:p>
          <a:p>
            <a:endParaRPr lang="cs-CZ">
              <a:solidFill>
                <a:srgbClr val="6600FF"/>
              </a:solidFill>
            </a:endParaRPr>
          </a:p>
          <a:p>
            <a:r>
              <a:rPr lang="cs-CZ">
                <a:solidFill>
                  <a:srgbClr val="6600FF"/>
                </a:solidFill>
              </a:rPr>
              <a:t>Y = Růstový výtěžek</a:t>
            </a:r>
            <a:r>
              <a:rPr lang="cs-CZ" b="0"/>
              <a:t> - změna biomasy z definovaného množství substrátu:</a:t>
            </a:r>
          </a:p>
          <a:p>
            <a:r>
              <a:rPr lang="cs-CZ" b="0"/>
              <a:t>- pro aerobní substráty bývá většinou 0,3 – 0,5</a:t>
            </a:r>
          </a:p>
          <a:p>
            <a:endParaRPr lang="cs-CZ" b="0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Kinetika úbytku substrátu</a:t>
            </a:r>
            <a:endParaRPr lang="en-US" sz="2400">
              <a:solidFill>
                <a:srgbClr val="DC0000"/>
              </a:solidFill>
            </a:endParaRP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611188" y="1773238"/>
          <a:ext cx="2433637" cy="1060450"/>
        </p:xfrm>
        <a:graphic>
          <a:graphicData uri="http://schemas.openxmlformats.org/presentationml/2006/ole">
            <p:oleObj spid="_x0000_s4098" name="Rovnice" r:id="rId4" imgW="990360" imgH="431640" progId="Equation.3">
              <p:embed/>
            </p:oleObj>
          </a:graphicData>
        </a:graphic>
      </p:graphicFrame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3203575" y="1773238"/>
            <a:ext cx="56165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/>
              <a:t>S ... koncentrace substrátu (mg/L)</a:t>
            </a:r>
          </a:p>
          <a:p>
            <a:r>
              <a:rPr lang="cs-CZ" b="0"/>
              <a:t>X ... biomasa (mg/L)</a:t>
            </a:r>
          </a:p>
          <a:p>
            <a:r>
              <a:rPr lang="cs-CZ" b="0"/>
              <a:t>k ... maximální rychlost spotřeby substrátu (sec</a:t>
            </a:r>
            <a:r>
              <a:rPr lang="cs-CZ" b="0" baseline="30000"/>
              <a:t>-1</a:t>
            </a:r>
            <a:r>
              <a:rPr lang="cs-CZ" b="0"/>
              <a:t>)</a:t>
            </a:r>
          </a:p>
          <a:p>
            <a:r>
              <a:rPr lang="cs-CZ" b="0"/>
              <a:t>K</a:t>
            </a:r>
            <a:r>
              <a:rPr lang="cs-CZ" b="0" baseline="-25000"/>
              <a:t>S</a:t>
            </a:r>
            <a:r>
              <a:rPr lang="cs-CZ" b="0"/>
              <a:t> ... koeficient poloviční saturace (mg/L)</a:t>
            </a:r>
          </a:p>
        </p:txBody>
      </p:sp>
      <p:graphicFrame>
        <p:nvGraphicFramePr>
          <p:cNvPr id="4099" name="Object 20"/>
          <p:cNvGraphicFramePr>
            <a:graphicFrameLocks noChangeAspect="1"/>
          </p:cNvGraphicFramePr>
          <p:nvPr/>
        </p:nvGraphicFramePr>
        <p:xfrm>
          <a:off x="647700" y="3619500"/>
          <a:ext cx="2216150" cy="966788"/>
        </p:xfrm>
        <a:graphic>
          <a:graphicData uri="http://schemas.openxmlformats.org/presentationml/2006/ole">
            <p:oleObj spid="_x0000_s4099" name="Rovnice" r:id="rId5" imgW="901440" imgH="393480" progId="Equation.3">
              <p:embed/>
            </p:oleObj>
          </a:graphicData>
        </a:graphic>
      </p:graphicFrame>
      <p:sp>
        <p:nvSpPr>
          <p:cNvPr id="4106" name="AutoShape 21"/>
          <p:cNvSpPr>
            <a:spLocks noChangeArrowheads="1"/>
          </p:cNvSpPr>
          <p:nvPr/>
        </p:nvSpPr>
        <p:spPr bwMode="auto">
          <a:xfrm>
            <a:off x="2987675" y="4005263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4100" name="Object 22"/>
          <p:cNvGraphicFramePr>
            <a:graphicFrameLocks noChangeAspect="1"/>
          </p:cNvGraphicFramePr>
          <p:nvPr/>
        </p:nvGraphicFramePr>
        <p:xfrm>
          <a:off x="3635375" y="3573463"/>
          <a:ext cx="4183063" cy="1060450"/>
        </p:xfrm>
        <a:graphic>
          <a:graphicData uri="http://schemas.openxmlformats.org/presentationml/2006/ole">
            <p:oleObj spid="_x0000_s4100" name="Rovnice" r:id="rId6" imgW="1701720" imgH="4316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13E22766-303A-450E-AC12-2B4A621C2C68}" type="slidenum">
              <a:rPr lang="cs-CZ" smtClean="0">
                <a:latin typeface="Arial" charset="0"/>
              </a:rPr>
              <a:pPr/>
              <a:t>71</a:t>
            </a:fld>
            <a:endParaRPr lang="cs-CZ" smtClean="0">
              <a:latin typeface="Arial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179388" y="692150"/>
            <a:ext cx="864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0"/>
          </a:p>
        </p:txBody>
      </p:sp>
      <p:pic>
        <p:nvPicPr>
          <p:cNvPr id="72709" name="Picture 11" descr="61"/>
          <p:cNvPicPr>
            <a:picLocks noChangeAspect="1" noChangeArrowheads="1"/>
          </p:cNvPicPr>
          <p:nvPr/>
        </p:nvPicPr>
        <p:blipFill>
          <a:blip r:embed="rId3" cstate="print"/>
          <a:srcRect l="16667" t="61105" r="22182" b="14456"/>
          <a:stretch>
            <a:fillRect/>
          </a:stretch>
        </p:blipFill>
        <p:spPr bwMode="auto">
          <a:xfrm>
            <a:off x="323850" y="765175"/>
            <a:ext cx="8280400" cy="4516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10" name="Rectangle 12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>
                <a:solidFill>
                  <a:srgbClr val="DC0000"/>
                </a:solidFill>
              </a:rPr>
              <a:t>Kinetika úbytku substrátu</a:t>
            </a:r>
            <a:endParaRPr lang="en-US" sz="2400">
              <a:solidFill>
                <a:srgbClr val="DC0000"/>
              </a:solidFill>
            </a:endParaRPr>
          </a:p>
        </p:txBody>
      </p:sp>
      <p:sp>
        <p:nvSpPr>
          <p:cNvPr id="72711" name="Rectangle 13"/>
          <p:cNvSpPr>
            <a:spLocks noChangeArrowheads="1"/>
          </p:cNvSpPr>
          <p:nvPr/>
        </p:nvSpPr>
        <p:spPr bwMode="auto">
          <a:xfrm>
            <a:off x="971550" y="5229225"/>
            <a:ext cx="5292725" cy="287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988F784A-A8EE-4E25-B516-8FEA31A45251}" type="slidenum">
              <a:rPr lang="cs-CZ" smtClean="0">
                <a:latin typeface="Arial" charset="0"/>
              </a:rPr>
              <a:pPr/>
              <a:t>72</a:t>
            </a:fld>
            <a:endParaRPr lang="cs-CZ" smtClean="0">
              <a:latin typeface="Arial" charset="0"/>
            </a:endParaRPr>
          </a:p>
        </p:txBody>
      </p:sp>
      <p:pic>
        <p:nvPicPr>
          <p:cNvPr id="73731" name="Picture 10" descr="46"/>
          <p:cNvPicPr>
            <a:picLocks noChangeAspect="1" noChangeArrowheads="1"/>
          </p:cNvPicPr>
          <p:nvPr/>
        </p:nvPicPr>
        <p:blipFill>
          <a:blip r:embed="rId3" cstate="print"/>
          <a:srcRect l="22202" t="6795" r="33333" b="43640"/>
          <a:stretch>
            <a:fillRect/>
          </a:stretch>
        </p:blipFill>
        <p:spPr bwMode="auto">
          <a:xfrm>
            <a:off x="4902200" y="404813"/>
            <a:ext cx="42418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0" y="476250"/>
            <a:ext cx="4859338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/>
              <a:t>1) Kontinuální kultury</a:t>
            </a:r>
          </a:p>
          <a:p>
            <a:r>
              <a:rPr lang="cs-CZ" sz="1800" u="sng"/>
              <a:t>turbidostat</a:t>
            </a:r>
          </a:p>
          <a:p>
            <a:r>
              <a:rPr lang="cs-CZ" sz="1800" b="0"/>
              <a:t>růstová rychlost je vždy na maximu</a:t>
            </a:r>
          </a:p>
          <a:p>
            <a:r>
              <a:rPr lang="cs-CZ" sz="1800" b="0"/>
              <a:t>kontrola přes turbiditu kultury</a:t>
            </a:r>
          </a:p>
          <a:p>
            <a:endParaRPr lang="cs-CZ" sz="1800" b="0"/>
          </a:p>
          <a:p>
            <a:r>
              <a:rPr lang="cs-CZ" sz="1800" u="sng"/>
              <a:t>chemostat</a:t>
            </a:r>
          </a:p>
          <a:p>
            <a:r>
              <a:rPr lang="cs-CZ" sz="1800" b="0"/>
              <a:t>růstová rychlost je kontrolována přes koncentraci limitující živiny</a:t>
            </a:r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r>
              <a:rPr lang="cs-CZ"/>
              <a:t>2) Stacionární kultury</a:t>
            </a:r>
          </a:p>
          <a:p>
            <a:endParaRPr lang="cs-CZ" sz="1800" b="0"/>
          </a:p>
        </p:txBody>
      </p:sp>
      <p:sp>
        <p:nvSpPr>
          <p:cNvPr id="73734" name="Line 12"/>
          <p:cNvSpPr>
            <a:spLocks noChangeShapeType="1"/>
          </p:cNvSpPr>
          <p:nvPr/>
        </p:nvSpPr>
        <p:spPr bwMode="auto">
          <a:xfrm>
            <a:off x="3708400" y="1412875"/>
            <a:ext cx="1727200" cy="144463"/>
          </a:xfrm>
          <a:prstGeom prst="line">
            <a:avLst/>
          </a:prstGeom>
          <a:noFill/>
          <a:ln w="57150">
            <a:solidFill>
              <a:srgbClr val="D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373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Metody kultivace mikroorganismů</a:t>
            </a:r>
            <a:endParaRPr lang="en-US" sz="2400" smtClean="0"/>
          </a:p>
        </p:txBody>
      </p:sp>
      <p:sp>
        <p:nvSpPr>
          <p:cNvPr id="73736" name="Line 16"/>
          <p:cNvSpPr>
            <a:spLocks noChangeShapeType="1"/>
          </p:cNvSpPr>
          <p:nvPr/>
        </p:nvSpPr>
        <p:spPr bwMode="auto">
          <a:xfrm>
            <a:off x="3132138" y="2708275"/>
            <a:ext cx="2016125" cy="865188"/>
          </a:xfrm>
          <a:prstGeom prst="line">
            <a:avLst/>
          </a:prstGeom>
          <a:noFill/>
          <a:ln w="57150">
            <a:solidFill>
              <a:srgbClr val="D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3737" name="Line 17"/>
          <p:cNvSpPr>
            <a:spLocks noChangeShapeType="1"/>
          </p:cNvSpPr>
          <p:nvPr/>
        </p:nvSpPr>
        <p:spPr bwMode="auto">
          <a:xfrm>
            <a:off x="2411413" y="3789363"/>
            <a:ext cx="2665412" cy="1511300"/>
          </a:xfrm>
          <a:prstGeom prst="line">
            <a:avLst/>
          </a:prstGeom>
          <a:noFill/>
          <a:ln w="57150">
            <a:solidFill>
              <a:srgbClr val="D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číslo snímku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91A040D4-040A-47C8-9DF6-1B6815D8A210}" type="slidenum">
              <a:rPr lang="cs-CZ" smtClean="0">
                <a:latin typeface="Arial" charset="0"/>
              </a:rPr>
              <a:pPr/>
              <a:t>73</a:t>
            </a:fld>
            <a:endParaRPr lang="cs-CZ" smtClean="0">
              <a:latin typeface="Arial" charset="0"/>
            </a:endParaRPr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7475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Využití růstu jako endpointu v ekotoxikologii</a:t>
            </a:r>
            <a:endParaRPr lang="en-US" sz="2400" smtClean="0"/>
          </a:p>
        </p:txBody>
      </p:sp>
      <p:sp>
        <p:nvSpPr>
          <p:cNvPr id="74757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b="0" dirty="0" smtClean="0"/>
              <a:t>ISO 10712</a:t>
            </a:r>
            <a:r>
              <a:rPr lang="cs-CZ" sz="1800" b="0" dirty="0" smtClean="0"/>
              <a:t> (1</a:t>
            </a:r>
            <a:r>
              <a:rPr lang="en-US" sz="1800" b="0" dirty="0" smtClean="0"/>
              <a:t>995</a:t>
            </a:r>
            <a:r>
              <a:rPr lang="cs-CZ" sz="1800" b="0" dirty="0" smtClean="0"/>
              <a:t>):</a:t>
            </a:r>
            <a:r>
              <a:rPr lang="en-US" sz="1800" b="0" dirty="0" smtClean="0"/>
              <a:t> Water quality - </a:t>
            </a:r>
            <a:r>
              <a:rPr lang="en-US" sz="1800" b="0" i="1" dirty="0" smtClean="0"/>
              <a:t>Pseudomonas </a:t>
            </a:r>
            <a:r>
              <a:rPr lang="en-US" sz="1800" b="0" i="1" dirty="0" err="1" smtClean="0"/>
              <a:t>putida</a:t>
            </a:r>
            <a:r>
              <a:rPr lang="en-US" sz="1800" b="0" dirty="0" smtClean="0"/>
              <a:t> growth inhibition test (</a:t>
            </a:r>
            <a:r>
              <a:rPr lang="en-US" sz="1800" b="0" i="1" dirty="0" smtClean="0"/>
              <a:t>Pseudomonas</a:t>
            </a:r>
            <a:r>
              <a:rPr lang="en-US" sz="1800" b="0" dirty="0" smtClean="0"/>
              <a:t> cell multiplication inhibition test</a:t>
            </a:r>
            <a:r>
              <a:rPr lang="cs-CZ" sz="1800" b="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0" dirty="0" smtClean="0"/>
              <a:t>ČSN EN ISO 10712: Jakost vod - Zkouška inhibice růstu na </a:t>
            </a:r>
            <a:r>
              <a:rPr lang="cs-CZ" sz="1800" b="0" i="1" dirty="0" err="1" smtClean="0"/>
              <a:t>Pseudomonas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putida</a:t>
            </a:r>
            <a:r>
              <a:rPr lang="cs-CZ" sz="1800" b="0" dirty="0" smtClean="0"/>
              <a:t> (zkouška inhibice rozmnožování buněk </a:t>
            </a:r>
            <a:r>
              <a:rPr lang="cs-CZ" sz="1800" b="0" i="1" dirty="0" err="1" smtClean="0"/>
              <a:t>Pseudomonas</a:t>
            </a:r>
            <a:r>
              <a:rPr lang="cs-CZ" sz="1800" b="0" dirty="0" smtClean="0"/>
              <a:t>)  </a:t>
            </a:r>
          </a:p>
          <a:p>
            <a:pPr eaLnBrk="1" hangingPunct="1">
              <a:lnSpc>
                <a:spcPct val="90000"/>
              </a:lnSpc>
            </a:pPr>
            <a:endParaRPr lang="cs-CZ" sz="1800" b="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b="0" dirty="0" smtClean="0"/>
              <a:t>ISO 8692</a:t>
            </a:r>
            <a:r>
              <a:rPr lang="cs-CZ" sz="1800" b="0" dirty="0" smtClean="0"/>
              <a:t> (</a:t>
            </a:r>
            <a:r>
              <a:rPr lang="en-US" sz="1800" b="0" dirty="0" smtClean="0"/>
              <a:t>1989</a:t>
            </a:r>
            <a:r>
              <a:rPr lang="cs-CZ" sz="1800" b="0" dirty="0" smtClean="0"/>
              <a:t>):</a:t>
            </a:r>
            <a:r>
              <a:rPr lang="en-US" sz="1800" b="0" dirty="0" smtClean="0"/>
              <a:t> Water quality - Fresh water algal growth inhibition test with </a:t>
            </a:r>
            <a:r>
              <a:rPr lang="en-US" sz="1800" b="0" i="1" dirty="0" err="1" smtClean="0"/>
              <a:t>Scenedesmus</a:t>
            </a:r>
            <a:r>
              <a:rPr lang="en-US" sz="1800" b="0" i="1" dirty="0" smtClean="0"/>
              <a:t> </a:t>
            </a:r>
            <a:r>
              <a:rPr lang="en-US" sz="1800" b="0" i="1" dirty="0" err="1" smtClean="0"/>
              <a:t>subspicatus</a:t>
            </a:r>
            <a:r>
              <a:rPr lang="en-US" sz="1800" b="0" dirty="0" smtClean="0"/>
              <a:t> and </a:t>
            </a:r>
            <a:r>
              <a:rPr lang="en-US" sz="1800" b="0" i="1" dirty="0" err="1" smtClean="0"/>
              <a:t>Selenastrum</a:t>
            </a:r>
            <a:r>
              <a:rPr lang="en-US" sz="1800" b="0" i="1" dirty="0" smtClean="0"/>
              <a:t> </a:t>
            </a:r>
            <a:r>
              <a:rPr lang="en-US" sz="1800" b="0" i="1" dirty="0" err="1" smtClean="0"/>
              <a:t>capricornutum</a:t>
            </a:r>
            <a:r>
              <a:rPr lang="en-US" sz="1800" b="0" dirty="0" smtClean="0"/>
              <a:t> </a:t>
            </a:r>
            <a:endParaRPr lang="cs-CZ" sz="1800" b="0" dirty="0" smtClean="0"/>
          </a:p>
          <a:p>
            <a:pPr eaLnBrk="1" hangingPunct="1">
              <a:lnSpc>
                <a:spcPct val="90000"/>
              </a:lnSpc>
            </a:pPr>
            <a:r>
              <a:rPr lang="cs-CZ" sz="1800" b="0" dirty="0" smtClean="0"/>
              <a:t>ČSN EN ISO 8692: Jakost vod - Zkouška inhibice růstu sladkovodních zelených řas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0" dirty="0" smtClean="0"/>
              <a:t>OECD 201: </a:t>
            </a:r>
            <a:r>
              <a:rPr lang="cs-CZ" sz="1800" b="0" dirty="0" err="1" smtClean="0"/>
              <a:t>Alga</a:t>
            </a:r>
            <a:r>
              <a:rPr lang="cs-CZ" sz="1800" b="0" dirty="0" smtClean="0"/>
              <a:t>, </a:t>
            </a:r>
            <a:r>
              <a:rPr lang="cs-CZ" sz="1800" b="0" dirty="0" err="1" smtClean="0"/>
              <a:t>growth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inhibition</a:t>
            </a:r>
            <a:r>
              <a:rPr lang="cs-CZ" sz="1800" b="0" dirty="0" smtClean="0"/>
              <a:t> </a:t>
            </a:r>
            <a:r>
              <a:rPr lang="cs-CZ" sz="1800" b="0" dirty="0" smtClean="0"/>
              <a:t>test</a:t>
            </a:r>
          </a:p>
          <a:p>
            <a:pPr eaLnBrk="1" fontAlgn="t" hangingPunct="1"/>
            <a:r>
              <a:rPr lang="cs-CZ" sz="1800" b="0" dirty="0" smtClean="0"/>
              <a:t>ČSN EN ISO </a:t>
            </a:r>
            <a:r>
              <a:rPr lang="cs-CZ" sz="1800" b="0" dirty="0" smtClean="0"/>
              <a:t>10253: Jakost </a:t>
            </a:r>
            <a:r>
              <a:rPr lang="cs-CZ" sz="1800" b="0" dirty="0" smtClean="0"/>
              <a:t>vod - Zkouška inhibice růstu mořských řas </a:t>
            </a:r>
            <a:r>
              <a:rPr lang="cs-CZ" sz="1800" b="0" i="1" dirty="0" err="1" smtClean="0"/>
              <a:t>Skeletonema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costatum</a:t>
            </a:r>
            <a:r>
              <a:rPr lang="cs-CZ" sz="1800" b="0" i="1" dirty="0" smtClean="0"/>
              <a:t> </a:t>
            </a:r>
            <a:r>
              <a:rPr lang="cs-CZ" sz="1800" b="0" dirty="0" smtClean="0"/>
              <a:t>a </a:t>
            </a:r>
            <a:r>
              <a:rPr lang="cs-CZ" sz="1800" b="0" i="1" dirty="0" err="1" smtClean="0"/>
              <a:t>Phaeodactylum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tricornutum</a:t>
            </a:r>
            <a:endParaRPr lang="cs-CZ" sz="1800" b="0" i="1" dirty="0" smtClean="0"/>
          </a:p>
          <a:p>
            <a:pPr eaLnBrk="1" hangingPunct="1">
              <a:lnSpc>
                <a:spcPct val="90000"/>
              </a:lnSpc>
            </a:pPr>
            <a:endParaRPr lang="cs-CZ" sz="1800" b="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b="0" dirty="0" smtClean="0"/>
              <a:t>ISO 14442</a:t>
            </a:r>
            <a:r>
              <a:rPr lang="cs-CZ" sz="1800" b="0" dirty="0" smtClean="0"/>
              <a:t> (</a:t>
            </a:r>
            <a:r>
              <a:rPr lang="en-US" sz="1800" b="0" dirty="0" smtClean="0"/>
              <a:t>1999</a:t>
            </a:r>
            <a:r>
              <a:rPr lang="cs-CZ" sz="1800" b="0" dirty="0" smtClean="0"/>
              <a:t>):</a:t>
            </a:r>
            <a:r>
              <a:rPr lang="en-US" sz="1800" b="0" dirty="0" smtClean="0"/>
              <a:t> Water quality - Guidelines for algal growth inhibition tests with poorly soluble materials, volatile compounds, metals and waste water </a:t>
            </a:r>
            <a:endParaRPr lang="cs-CZ" sz="1800" b="0" dirty="0" smtClean="0"/>
          </a:p>
          <a:p>
            <a:pPr eaLnBrk="1" hangingPunct="1">
              <a:lnSpc>
                <a:spcPct val="90000"/>
              </a:lnSpc>
            </a:pPr>
            <a:endParaRPr lang="cs-CZ" sz="1800" b="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b="0" dirty="0" smtClean="0"/>
              <a:t>ISO 15522</a:t>
            </a:r>
            <a:r>
              <a:rPr lang="cs-CZ" sz="1800" b="0" dirty="0" smtClean="0"/>
              <a:t> (</a:t>
            </a:r>
            <a:r>
              <a:rPr lang="en-US" sz="1800" b="0" dirty="0" smtClean="0"/>
              <a:t>1999</a:t>
            </a:r>
            <a:r>
              <a:rPr lang="cs-CZ" sz="1800" b="0" dirty="0" smtClean="0"/>
              <a:t>): </a:t>
            </a:r>
            <a:r>
              <a:rPr lang="en-US" sz="1800" b="0" dirty="0" smtClean="0"/>
              <a:t>Water quality - Determination of the inhibitory effect of water constituents on the growth of activated sludge microorganisms</a:t>
            </a:r>
          </a:p>
          <a:p>
            <a:pPr eaLnBrk="1" hangingPunct="1">
              <a:lnSpc>
                <a:spcPct val="90000"/>
              </a:lnSpc>
            </a:pPr>
            <a:endParaRPr lang="cs-CZ" sz="1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Růstové testy s bakteriemi</a:t>
            </a:r>
            <a:endParaRPr lang="cs-CZ" dirty="0"/>
          </a:p>
        </p:txBody>
      </p:sp>
      <p:sp>
        <p:nvSpPr>
          <p:cNvPr id="82947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stanovení </a:t>
            </a:r>
            <a:r>
              <a:rPr lang="cs-CZ" dirty="0" smtClean="0"/>
              <a:t>efektu toxické látky v médiu na růst bakterie</a:t>
            </a:r>
          </a:p>
          <a:p>
            <a:r>
              <a:rPr lang="cs-CZ" dirty="0" smtClean="0"/>
              <a:t> </a:t>
            </a:r>
            <a:r>
              <a:rPr lang="cs-CZ" i="1" dirty="0" err="1" smtClean="0"/>
              <a:t>Pseudomonas</a:t>
            </a:r>
            <a:r>
              <a:rPr lang="cs-CZ" i="1" dirty="0" smtClean="0"/>
              <a:t> </a:t>
            </a:r>
            <a:r>
              <a:rPr lang="cs-CZ" i="1" dirty="0" err="1" smtClean="0"/>
              <a:t>putida</a:t>
            </a:r>
            <a:r>
              <a:rPr lang="cs-CZ" i="1" dirty="0" smtClean="0"/>
              <a:t>, </a:t>
            </a:r>
            <a:r>
              <a:rPr lang="cs-CZ" i="1" dirty="0" err="1" smtClean="0"/>
              <a:t>Escherichia</a:t>
            </a:r>
            <a:r>
              <a:rPr lang="cs-CZ" i="1" dirty="0" smtClean="0"/>
              <a:t> </a:t>
            </a:r>
            <a:r>
              <a:rPr lang="cs-CZ" i="1" dirty="0" err="1" smtClean="0"/>
              <a:t>coli</a:t>
            </a:r>
            <a:r>
              <a:rPr lang="cs-CZ" i="1" dirty="0" smtClean="0"/>
              <a:t> </a:t>
            </a:r>
            <a:r>
              <a:rPr lang="cs-CZ" dirty="0" smtClean="0"/>
              <a:t>...</a:t>
            </a:r>
          </a:p>
          <a:p>
            <a:r>
              <a:rPr lang="cs-CZ" dirty="0" smtClean="0"/>
              <a:t> expozice 16 hodin</a:t>
            </a:r>
          </a:p>
          <a:p>
            <a:r>
              <a:rPr lang="cs-CZ" dirty="0" smtClean="0"/>
              <a:t> kultivace bakterií (</a:t>
            </a:r>
            <a:r>
              <a:rPr lang="cs-CZ" dirty="0" err="1" smtClean="0"/>
              <a:t>Erlenmayerovy</a:t>
            </a:r>
            <a:r>
              <a:rPr lang="cs-CZ" dirty="0" smtClean="0"/>
              <a:t> nádoby, miniaturizace – </a:t>
            </a:r>
            <a:r>
              <a:rPr lang="cs-CZ" dirty="0" err="1" smtClean="0"/>
              <a:t>mikrodestičky</a:t>
            </a:r>
            <a:r>
              <a:rPr lang="cs-CZ" dirty="0" smtClean="0"/>
              <a:t>)</a:t>
            </a:r>
          </a:p>
          <a:p>
            <a:r>
              <a:rPr lang="cs-CZ" dirty="0" smtClean="0"/>
              <a:t> vyhodnocení – nárůst biomasy (zákal)</a:t>
            </a:r>
          </a:p>
          <a:p>
            <a:endParaRPr lang="cs-CZ" dirty="0" smtClean="0"/>
          </a:p>
        </p:txBody>
      </p:sp>
      <p:pic>
        <p:nvPicPr>
          <p:cNvPr id="82949" name="Picture 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501008"/>
            <a:ext cx="3168650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29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861048"/>
            <a:ext cx="2159000" cy="163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7010400" y="6524625"/>
            <a:ext cx="1809750" cy="333375"/>
          </a:xfrm>
          <a:noFill/>
        </p:spPr>
        <p:txBody>
          <a:bodyPr/>
          <a:lstStyle/>
          <a:p>
            <a:r>
              <a:rPr lang="cs-CZ" dirty="0" smtClean="0">
                <a:latin typeface="Arial" charset="0"/>
              </a:rPr>
              <a:t>Snímek </a:t>
            </a:r>
            <a:fld id="{BF199C51-0A36-42A0-BFED-5FB57F39047A}" type="slidenum">
              <a:rPr lang="cs-CZ" smtClean="0">
                <a:latin typeface="Arial" charset="0"/>
              </a:rPr>
              <a:pPr/>
              <a:t>74</a:t>
            </a:fld>
            <a:endParaRPr lang="cs-CZ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20226229-9159-49F0-A887-FDE8954DE3E9}" type="slidenum">
              <a:rPr lang="cs-CZ" smtClean="0">
                <a:latin typeface="Arial" charset="0"/>
              </a:rPr>
              <a:pPr/>
              <a:t>75</a:t>
            </a:fld>
            <a:endParaRPr lang="cs-CZ" smtClean="0">
              <a:latin typeface="Arial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75780" name="Picture 7"/>
          <p:cNvPicPr>
            <a:picLocks noChangeAspect="1" noChangeArrowheads="1"/>
          </p:cNvPicPr>
          <p:nvPr/>
        </p:nvPicPr>
        <p:blipFill>
          <a:blip r:embed="rId3" cstate="print"/>
          <a:srcRect t="5405" r="10001" b="5196"/>
          <a:stretch>
            <a:fillRect/>
          </a:stretch>
        </p:blipFill>
        <p:spPr bwMode="auto">
          <a:xfrm>
            <a:off x="0" y="692150"/>
            <a:ext cx="8532813" cy="56324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1" name="Picture 8"/>
          <p:cNvPicPr>
            <a:picLocks noChangeAspect="1" noChangeArrowheads="1"/>
          </p:cNvPicPr>
          <p:nvPr/>
        </p:nvPicPr>
        <p:blipFill>
          <a:blip r:embed="rId4" cstate="print"/>
          <a:srcRect b="9273"/>
          <a:stretch>
            <a:fillRect/>
          </a:stretch>
        </p:blipFill>
        <p:spPr bwMode="auto">
          <a:xfrm>
            <a:off x="7019925" y="4076700"/>
            <a:ext cx="2124075" cy="124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82" name="Rectangle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Růstové testy s bakteriemi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A2A5DA26-8B83-4593-AE3B-30B75DCD8C47}" type="slidenum">
              <a:rPr lang="cs-CZ" smtClean="0">
                <a:latin typeface="Arial" charset="0"/>
              </a:rPr>
              <a:pPr/>
              <a:t>76</a:t>
            </a:fld>
            <a:endParaRPr lang="cs-CZ" smtClean="0">
              <a:latin typeface="Arial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3" cstate="print"/>
          <a:srcRect r="10001"/>
          <a:stretch>
            <a:fillRect/>
          </a:stretch>
        </p:blipFill>
        <p:spPr bwMode="auto">
          <a:xfrm>
            <a:off x="0" y="1052513"/>
            <a:ext cx="8785225" cy="39116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Růstové testy s bakteriemi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Řasové růstové testy</a:t>
            </a:r>
            <a:endParaRPr lang="cs-CZ" dirty="0"/>
          </a:p>
        </p:txBody>
      </p:sp>
      <p:sp>
        <p:nvSpPr>
          <p:cNvPr id="145411" name="Zástupný symbol pro obsah 3"/>
          <p:cNvSpPr>
            <a:spLocks noGrp="1"/>
          </p:cNvSpPr>
          <p:nvPr>
            <p:ph idx="1"/>
          </p:nvPr>
        </p:nvSpPr>
        <p:spPr>
          <a:xfrm>
            <a:off x="468313" y="692696"/>
            <a:ext cx="8486775" cy="6165304"/>
          </a:xfrm>
        </p:spPr>
        <p:txBody>
          <a:bodyPr/>
          <a:lstStyle/>
          <a:p>
            <a:r>
              <a:rPr lang="cs-CZ" dirty="0" smtClean="0"/>
              <a:t>standardní </a:t>
            </a:r>
            <a:r>
              <a:rPr lang="cs-CZ" dirty="0" smtClean="0"/>
              <a:t>uspořádání:</a:t>
            </a:r>
          </a:p>
          <a:p>
            <a:pPr lvl="1"/>
            <a:r>
              <a:rPr lang="cs-CZ" dirty="0" smtClean="0"/>
              <a:t>72-96 </a:t>
            </a:r>
            <a:r>
              <a:rPr lang="cs-CZ" dirty="0" smtClean="0"/>
              <a:t>hod, </a:t>
            </a:r>
            <a:r>
              <a:rPr lang="cs-CZ" dirty="0" err="1" smtClean="0"/>
              <a:t>Erlenmayerovy</a:t>
            </a:r>
            <a:r>
              <a:rPr lang="cs-CZ" dirty="0" smtClean="0"/>
              <a:t> lahve, třepání</a:t>
            </a:r>
          </a:p>
          <a:p>
            <a:pPr lvl="1"/>
            <a:r>
              <a:rPr lang="cs-CZ" dirty="0" smtClean="0"/>
              <a:t>sledování růstu, počtů buněk, biomasy – kvantifikace chlorofylu (fluorescence)</a:t>
            </a:r>
          </a:p>
          <a:p>
            <a:r>
              <a:rPr lang="cs-CZ" dirty="0" smtClean="0"/>
              <a:t>miniaturizace</a:t>
            </a:r>
          </a:p>
          <a:p>
            <a:pPr lvl="1"/>
            <a:r>
              <a:rPr lang="cs-CZ" dirty="0" err="1" smtClean="0"/>
              <a:t>mikrodestičky</a:t>
            </a:r>
            <a:endParaRPr lang="cs-CZ" dirty="0" smtClean="0"/>
          </a:p>
          <a:p>
            <a:r>
              <a:rPr lang="cs-CZ" dirty="0" smtClean="0"/>
              <a:t>Řasy (sladkovodní planktonní)</a:t>
            </a:r>
            <a:endParaRPr lang="cs-CZ" dirty="0" smtClean="0"/>
          </a:p>
          <a:p>
            <a:pPr lvl="1"/>
            <a:r>
              <a:rPr lang="cs-CZ" i="1" dirty="0" err="1" smtClean="0"/>
              <a:t>Selenastrum</a:t>
            </a:r>
            <a:r>
              <a:rPr lang="cs-CZ" i="1" dirty="0" smtClean="0"/>
              <a:t> </a:t>
            </a:r>
            <a:r>
              <a:rPr lang="cs-CZ" i="1" dirty="0" err="1" smtClean="0"/>
              <a:t>capricornutum</a:t>
            </a:r>
            <a:endParaRPr lang="cs-CZ" i="1" dirty="0" smtClean="0"/>
          </a:p>
          <a:p>
            <a:pPr lvl="1"/>
            <a:r>
              <a:rPr lang="cs-CZ" i="1" dirty="0" err="1" smtClean="0"/>
              <a:t>Scenendesmus</a:t>
            </a:r>
            <a:r>
              <a:rPr lang="cs-CZ" i="1" dirty="0" smtClean="0"/>
              <a:t> </a:t>
            </a:r>
            <a:r>
              <a:rPr lang="cs-CZ" i="1" dirty="0" err="1" smtClean="0"/>
              <a:t>subcapitatus</a:t>
            </a:r>
            <a:endParaRPr lang="cs-CZ" i="1" dirty="0" smtClean="0"/>
          </a:p>
          <a:p>
            <a:pPr lvl="1"/>
            <a:r>
              <a:rPr lang="cs-CZ" i="1" dirty="0" err="1" smtClean="0"/>
              <a:t>Sc</a:t>
            </a:r>
            <a:r>
              <a:rPr lang="cs-CZ" i="1" dirty="0" smtClean="0"/>
              <a:t>. </a:t>
            </a:r>
            <a:r>
              <a:rPr lang="cs-CZ" i="1" dirty="0" err="1" smtClean="0"/>
              <a:t>quadricauda</a:t>
            </a:r>
            <a:endParaRPr lang="cs-CZ" i="1" dirty="0" smtClean="0"/>
          </a:p>
          <a:p>
            <a:pPr lvl="1"/>
            <a:r>
              <a:rPr lang="cs-CZ" i="1" dirty="0" err="1" smtClean="0"/>
              <a:t>Chlorella</a:t>
            </a:r>
            <a:r>
              <a:rPr lang="cs-CZ" i="1" dirty="0" smtClean="0"/>
              <a:t> </a:t>
            </a:r>
            <a:r>
              <a:rPr lang="cs-CZ" i="1" dirty="0" err="1" smtClean="0"/>
              <a:t>vulgaris</a:t>
            </a:r>
            <a:endParaRPr lang="cs-CZ" i="1" dirty="0" smtClean="0"/>
          </a:p>
          <a:p>
            <a:r>
              <a:rPr lang="cs-CZ" dirty="0" smtClean="0"/>
              <a:t>Sinice</a:t>
            </a:r>
          </a:p>
          <a:p>
            <a:pPr lvl="1"/>
            <a:r>
              <a:rPr lang="cs-CZ" i="1" dirty="0" err="1" smtClean="0"/>
              <a:t>Microcystis</a:t>
            </a:r>
            <a:r>
              <a:rPr lang="cs-CZ" i="1" dirty="0" smtClean="0"/>
              <a:t> </a:t>
            </a:r>
            <a:r>
              <a:rPr lang="cs-CZ" i="1" dirty="0" err="1" smtClean="0"/>
              <a:t>aeruginosa</a:t>
            </a:r>
            <a:endParaRPr lang="cs-CZ" i="1" dirty="0" smtClean="0"/>
          </a:p>
          <a:p>
            <a:endParaRPr lang="cs-CZ" dirty="0" smtClean="0"/>
          </a:p>
        </p:txBody>
      </p:sp>
      <p:sp>
        <p:nvSpPr>
          <p:cNvPr id="6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7010400" y="6524625"/>
            <a:ext cx="1809750" cy="333375"/>
          </a:xfrm>
          <a:noFill/>
        </p:spPr>
        <p:txBody>
          <a:bodyPr/>
          <a:lstStyle/>
          <a:p>
            <a:r>
              <a:rPr lang="cs-CZ" dirty="0" smtClean="0">
                <a:latin typeface="Arial" charset="0"/>
              </a:rPr>
              <a:t>Snímek </a:t>
            </a:r>
            <a:fld id="{BF199C51-0A36-42A0-BFED-5FB57F39047A}" type="slidenum">
              <a:rPr lang="cs-CZ" smtClean="0">
                <a:latin typeface="Arial" charset="0"/>
              </a:rPr>
              <a:pPr/>
              <a:t>77</a:t>
            </a:fld>
            <a:endParaRPr lang="cs-CZ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5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5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5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5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5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5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5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5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5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5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ages.google.com/images?q=tbn:Qyps3ofRsaAC:protist.i.hosei.ac.jp/PDB/Images/Chlorophyta/Selenastrum/Selenastr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836613"/>
            <a:ext cx="2590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http://images.google.com/images?q=tbn:3Uk_pnNg7FYC:www.biol.tsukuba.ac.jp/~inouye/ino/g/chl/Scenedesmus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836613"/>
            <a:ext cx="2514600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http://images.google.com/images?q=tbn:o1Gy7R1nLxoC:www.iopan.gda.pl/chemia/bch/scen_acumi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365625"/>
            <a:ext cx="121126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http://images.google.com/images?q=tbn:0DGs5snqycAC:protist.i.hosei.ac.jp/PDB/Images/Chlorophyta/Scenedesmus/Scenedesm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2852738"/>
            <a:ext cx="25146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http://images.google.com/images?q=tbn:LyDPHFdHZFEC:www.naturalways.com/graphics/chorell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213" y="2565400"/>
            <a:ext cx="18716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http://images.google.com/images?q=tbn:p94EnK4aEN0C:www.hamburg.de/Behoerden/Umweltbehoerde/Badegewaesser/bad_hh/chlorell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7813" y="4365625"/>
            <a:ext cx="1382712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http://images.google.com/images?q=tbn:j8d5Afk824IC:protist.i.hosei.ac.jp/PDB/Images/Chlorophyta/Stichococcus/minor_1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87900" y="2565400"/>
            <a:ext cx="18637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http://images.google.com/images?q=tbn:SU19llUZVoAC:www.durr.demon.co.uk/microcystis%25202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59113" y="4149725"/>
            <a:ext cx="121126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Řasové růstové testy</a:t>
            </a:r>
            <a:endParaRPr lang="cs-CZ" dirty="0"/>
          </a:p>
        </p:txBody>
      </p:sp>
      <p:sp>
        <p:nvSpPr>
          <p:cNvPr id="12298" name="Zástupný symbol pro číslo snímku 10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1D104836-92A6-45C0-9509-E39D645C415F}" type="slidenum">
              <a:rPr lang="cs-CZ" smtClean="0"/>
              <a:pPr/>
              <a:t>78</a:t>
            </a:fld>
            <a:endParaRPr lang="cs-CZ" smtClean="0"/>
          </a:p>
        </p:txBody>
      </p:sp>
      <p:pic>
        <p:nvPicPr>
          <p:cNvPr id="12300" name="Picture 4" descr="figure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61013" y="4198938"/>
            <a:ext cx="3581400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5" descr="figure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35375" y="56578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Text Box 6"/>
          <p:cNvSpPr txBox="1">
            <a:spLocks noChangeArrowheads="1"/>
          </p:cNvSpPr>
          <p:nvPr/>
        </p:nvSpPr>
        <p:spPr bwMode="auto">
          <a:xfrm>
            <a:off x="3708400" y="5732463"/>
            <a:ext cx="15430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latin typeface="Arial" pitchFamily="34" charset="0"/>
                <a:cs typeface="Arial" pitchFamily="34" charset="0"/>
              </a:rPr>
              <a:t>Microc</a:t>
            </a:r>
            <a:r>
              <a:rPr lang="cs-CZ" sz="1600">
                <a:latin typeface="Arial" pitchFamily="34" charset="0"/>
                <a:cs typeface="Arial" pitchFamily="34" charset="0"/>
              </a:rPr>
              <a:t>ystis aeruginosa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Řasové růstové testy</a:t>
            </a:r>
            <a:endParaRPr lang="en-GB" dirty="0"/>
          </a:p>
        </p:txBody>
      </p:sp>
      <p:pic>
        <p:nvPicPr>
          <p:cNvPr id="14339" name="Picture 3" descr="http://www.biorem.lu.se/images/algalab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908050"/>
            <a:ext cx="2857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http://www.imp.mtu.edu/matchar/algal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908050"/>
            <a:ext cx="327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http://images.google.com/images?q=tbn:SFBLBvbVuqoC:www.aquatic.uoguelph.ca/Human/Research/vwxyz/images/wegerh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4221163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http://www.dnr.state.sc.us/marine/mrri/shellfish/images/alga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3068638"/>
            <a:ext cx="32004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Zástupný symbol pro číslo snímku 7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</p:spPr>
        <p:txBody>
          <a:bodyPr/>
          <a:lstStyle/>
          <a:p>
            <a:fld id="{32CDF076-3C8B-4D0E-940E-91164DF84632}" type="slidenum">
              <a:rPr lang="cs-CZ" smtClean="0"/>
              <a:pPr/>
              <a:t>79</a:t>
            </a:fld>
            <a:endParaRPr lang="cs-CZ" smtClean="0"/>
          </a:p>
        </p:txBody>
      </p:sp>
      <p:pic>
        <p:nvPicPr>
          <p:cNvPr id="14345" name="Picture 3" descr="http://www.ftns.wau.nl/prock/Research/Rene/Picture/alpha_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2838" y="4495800"/>
            <a:ext cx="16462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5" descr="http://images.google.com/images?q=tbn:n1jWhOTIX8IC:www.sunwellness.com/images/FlaskSeedCulture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5600" y="4292600"/>
            <a:ext cx="1125538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4" descr="http://images.google.com/images?q=tbn:XULBG1MgmTcC:www.butbn.cas.cz/ccala/sbirk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2225" y="5300663"/>
            <a:ext cx="9366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3" descr="figure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40200" y="5453063"/>
            <a:ext cx="1871663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05612" y="836712"/>
            <a:ext cx="2338388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Mikroskopické techniky</a:t>
            </a:r>
            <a:endParaRPr lang="en-US" smtClean="0"/>
          </a:p>
        </p:txBody>
      </p:sp>
      <p:pic>
        <p:nvPicPr>
          <p:cNvPr id="13316" name="Picture 10" descr="File:Fluorescence microscop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3141663"/>
            <a:ext cx="1171575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Řasový test toxicity (ISO 8692) </a:t>
            </a:r>
            <a:endParaRPr lang="cs-CZ" dirty="0"/>
          </a:p>
        </p:txBody>
      </p:sp>
      <p:sp>
        <p:nvSpPr>
          <p:cNvPr id="146435" name="Zástupný symbol pro obsah 3"/>
          <p:cNvSpPr>
            <a:spLocks noGrp="1"/>
          </p:cNvSpPr>
          <p:nvPr>
            <p:ph idx="1"/>
          </p:nvPr>
        </p:nvSpPr>
        <p:spPr>
          <a:xfrm>
            <a:off x="323529" y="765175"/>
            <a:ext cx="8631560" cy="6092825"/>
          </a:xfrm>
        </p:spPr>
        <p:txBody>
          <a:bodyPr/>
          <a:lstStyle/>
          <a:p>
            <a:r>
              <a:rPr lang="cs-CZ" sz="2000" dirty="0" smtClean="0"/>
              <a:t>Podstata: inhibice růstu </a:t>
            </a:r>
            <a:r>
              <a:rPr lang="cs-CZ" sz="2000" dirty="0" err="1" smtClean="0"/>
              <a:t>jednodruhového</a:t>
            </a:r>
            <a:r>
              <a:rPr lang="cs-CZ" sz="2000" dirty="0" smtClean="0"/>
              <a:t> řasového kmene kultivovaného v přesně stanovených podmínkách v koncentrační řadě zkoušené látky</a:t>
            </a:r>
          </a:p>
          <a:p>
            <a:r>
              <a:rPr lang="cs-CZ" sz="2000" dirty="0" smtClean="0"/>
              <a:t>Zkušební organismus – planktonní zelené řasy </a:t>
            </a:r>
            <a:br>
              <a:rPr lang="cs-CZ" sz="2000" dirty="0" smtClean="0"/>
            </a:br>
            <a:r>
              <a:rPr lang="cs-CZ" sz="2000" i="1" dirty="0" err="1" smtClean="0"/>
              <a:t>Scenedesmus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subspicatus</a:t>
            </a:r>
            <a:r>
              <a:rPr lang="cs-CZ" sz="2000" dirty="0" smtClean="0"/>
              <a:t> </a:t>
            </a:r>
            <a:br>
              <a:rPr lang="cs-CZ" sz="2000" dirty="0" smtClean="0"/>
            </a:br>
            <a:r>
              <a:rPr lang="cs-CZ" sz="2000" i="1" dirty="0" err="1" smtClean="0"/>
              <a:t>Selenastrum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capricornutum</a:t>
            </a:r>
            <a:endParaRPr lang="cs-CZ" sz="2000" i="1" dirty="0" smtClean="0"/>
          </a:p>
          <a:p>
            <a:r>
              <a:rPr lang="cs-CZ" sz="2000" dirty="0" smtClean="0"/>
              <a:t>Voda – u živného substrátu a roztoku </a:t>
            </a:r>
            <a:br>
              <a:rPr lang="cs-CZ" sz="2000" dirty="0" smtClean="0"/>
            </a:br>
            <a:r>
              <a:rPr lang="cs-CZ" sz="2000" dirty="0" smtClean="0"/>
              <a:t>zkoušených látek se používá </a:t>
            </a:r>
            <a:r>
              <a:rPr lang="cs-CZ" sz="2000" dirty="0" err="1" smtClean="0"/>
              <a:t>deionizovaná</a:t>
            </a:r>
            <a:r>
              <a:rPr lang="cs-CZ" sz="2000" dirty="0" smtClean="0"/>
              <a:t> </a:t>
            </a:r>
            <a:br>
              <a:rPr lang="cs-CZ" sz="2000" dirty="0" smtClean="0"/>
            </a:br>
            <a:r>
              <a:rPr lang="cs-CZ" sz="2000" dirty="0" smtClean="0"/>
              <a:t>voda nebo voda obdobné jakosti</a:t>
            </a:r>
          </a:p>
          <a:p>
            <a:r>
              <a:rPr lang="cs-CZ" sz="2000" dirty="0" smtClean="0"/>
              <a:t>Živiny a jejich roztoky: 4 zásobní roztoky </a:t>
            </a:r>
            <a:br>
              <a:rPr lang="cs-CZ" sz="2000" dirty="0" smtClean="0"/>
            </a:br>
            <a:r>
              <a:rPr lang="cs-CZ" sz="2000" dirty="0" smtClean="0"/>
              <a:t>dle daných koncentrací, sterilizované</a:t>
            </a:r>
            <a:br>
              <a:rPr lang="cs-CZ" sz="2000" dirty="0" smtClean="0"/>
            </a:br>
            <a:r>
              <a:rPr lang="cs-CZ" sz="2000" dirty="0" smtClean="0"/>
              <a:t>membránovou filtrací nebo v autoklávu</a:t>
            </a:r>
            <a:br>
              <a:rPr lang="cs-CZ" sz="2000" dirty="0" smtClean="0"/>
            </a:br>
            <a:r>
              <a:rPr lang="cs-CZ" sz="2000" dirty="0" smtClean="0"/>
              <a:t>(4. roztok ale nelze)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492896"/>
            <a:ext cx="233997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7010400" y="6524625"/>
            <a:ext cx="1809750" cy="333375"/>
          </a:xfrm>
          <a:noFill/>
        </p:spPr>
        <p:txBody>
          <a:bodyPr/>
          <a:lstStyle/>
          <a:p>
            <a:r>
              <a:rPr lang="cs-CZ" dirty="0" smtClean="0">
                <a:latin typeface="Arial" charset="0"/>
              </a:rPr>
              <a:t>Snímek </a:t>
            </a:r>
            <a:fld id="{BF199C51-0A36-42A0-BFED-5FB57F39047A}" type="slidenum">
              <a:rPr lang="cs-CZ" smtClean="0">
                <a:latin typeface="Arial" charset="0"/>
              </a:rPr>
              <a:pPr/>
              <a:t>80</a:t>
            </a:fld>
            <a:endParaRPr lang="cs-CZ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Řasový test toxicity (ISO 8692) </a:t>
            </a:r>
            <a:endParaRPr lang="cs-CZ" dirty="0"/>
          </a:p>
        </p:txBody>
      </p:sp>
      <p:sp>
        <p:nvSpPr>
          <p:cNvPr id="147459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r>
              <a:rPr lang="cs-CZ" sz="1800" dirty="0" smtClean="0"/>
              <a:t>Postup zkoušky:</a:t>
            </a:r>
          </a:p>
          <a:p>
            <a:pPr lvl="1"/>
            <a:r>
              <a:rPr lang="cs-CZ" sz="1400" dirty="0" smtClean="0"/>
              <a:t>Zásobní roztok živin – vždy čerstvý, před použitím 30 min provzdušňovat nebo ponechat přes noc v kontaktu se vzduchem</a:t>
            </a:r>
          </a:p>
          <a:p>
            <a:pPr lvl="1"/>
            <a:r>
              <a:rPr lang="cs-CZ" sz="1400" dirty="0" smtClean="0"/>
              <a:t>Pomocí hydroxidu sodného nebo kyseliny chlorovodíkové se pH upraví na hodnotu 8,3±0,2</a:t>
            </a:r>
          </a:p>
          <a:p>
            <a:pPr lvl="1"/>
            <a:r>
              <a:rPr lang="cs-CZ" sz="1400" dirty="0" smtClean="0"/>
              <a:t>Příprava </a:t>
            </a:r>
            <a:r>
              <a:rPr lang="cs-CZ" sz="1400" dirty="0" err="1" smtClean="0"/>
              <a:t>inokula</a:t>
            </a:r>
            <a:r>
              <a:rPr lang="cs-CZ" sz="1400" dirty="0" smtClean="0"/>
              <a:t> – 1díl zásobního roztoku na 8 dílů vody, který se doplní inokulační kulturou v exponenciální fázi růstu na koncentraci 10 000 buněk/ml</a:t>
            </a:r>
          </a:p>
          <a:p>
            <a:pPr lvl="1"/>
            <a:r>
              <a:rPr lang="cs-CZ" sz="1400" dirty="0" smtClean="0"/>
              <a:t>Volba koncentrační řady – dle předběžné zkoušky...</a:t>
            </a:r>
          </a:p>
          <a:p>
            <a:pPr lvl="1"/>
            <a:r>
              <a:rPr lang="cs-CZ" sz="1400" dirty="0" smtClean="0"/>
              <a:t>Příprava zásobních roztoků zkoušené látky – roztok, který dále ředíme</a:t>
            </a:r>
          </a:p>
          <a:p>
            <a:pPr lvl="1"/>
            <a:r>
              <a:rPr lang="cs-CZ" sz="1400" dirty="0" smtClean="0"/>
              <a:t>Příprava zkušebních roztoků – výsledný objem by měl být stejný</a:t>
            </a:r>
          </a:p>
          <a:p>
            <a:pPr lvl="1"/>
            <a:r>
              <a:rPr lang="cs-CZ" sz="1400" dirty="0" smtClean="0"/>
              <a:t>6x kontrola, 3x každá koncentrace</a:t>
            </a:r>
          </a:p>
          <a:p>
            <a:r>
              <a:rPr lang="cs-CZ" sz="2000" dirty="0" smtClean="0"/>
              <a:t>Inkubace:</a:t>
            </a:r>
          </a:p>
          <a:p>
            <a:pPr lvl="1"/>
            <a:r>
              <a:rPr lang="cs-CZ" sz="1400" dirty="0" smtClean="0"/>
              <a:t>Teplota 23±2°C</a:t>
            </a:r>
          </a:p>
          <a:p>
            <a:pPr lvl="1"/>
            <a:r>
              <a:rPr lang="cs-CZ" sz="1400" dirty="0" smtClean="0"/>
              <a:t>Bílé světlo od 400 </a:t>
            </a:r>
            <a:r>
              <a:rPr lang="cs-CZ" sz="1400" dirty="0" err="1" smtClean="0"/>
              <a:t>nm</a:t>
            </a:r>
            <a:r>
              <a:rPr lang="cs-CZ" sz="1400" dirty="0" smtClean="0"/>
              <a:t> do 700 </a:t>
            </a:r>
            <a:r>
              <a:rPr lang="cs-CZ" sz="1400" dirty="0" err="1" smtClean="0"/>
              <a:t>nm</a:t>
            </a:r>
            <a:r>
              <a:rPr lang="cs-CZ" sz="1400" dirty="0" smtClean="0"/>
              <a:t>, 6 000 – 10 000 </a:t>
            </a:r>
            <a:r>
              <a:rPr lang="cs-CZ" sz="1400" dirty="0" err="1" smtClean="0"/>
              <a:t>lx</a:t>
            </a:r>
            <a:r>
              <a:rPr lang="cs-CZ" sz="1400" dirty="0" smtClean="0"/>
              <a:t>.</a:t>
            </a:r>
          </a:p>
          <a:p>
            <a:pPr lvl="1"/>
            <a:r>
              <a:rPr lang="cs-CZ" sz="1400" dirty="0" smtClean="0"/>
              <a:t>Třepat, míchat nebo provzdušňovat –zajištění výměny plynů a </a:t>
            </a:r>
            <a:br>
              <a:rPr lang="cs-CZ" sz="1400" dirty="0" smtClean="0"/>
            </a:br>
            <a:r>
              <a:rPr lang="cs-CZ" sz="1400" dirty="0" smtClean="0"/>
              <a:t>udržení pH.</a:t>
            </a:r>
          </a:p>
          <a:p>
            <a:r>
              <a:rPr lang="cs-CZ" sz="2000" dirty="0" smtClean="0"/>
              <a:t>Měření:</a:t>
            </a:r>
          </a:p>
          <a:p>
            <a:pPr lvl="1"/>
            <a:r>
              <a:rPr lang="cs-CZ" sz="1400" dirty="0" smtClean="0"/>
              <a:t>Minimálně po 24 hod., vzorek odebrat pipetou a nevracet </a:t>
            </a:r>
            <a:r>
              <a:rPr lang="cs-CZ" sz="1400" dirty="0" smtClean="0"/>
              <a:t>zpět</a:t>
            </a:r>
          </a:p>
          <a:p>
            <a:pPr lvl="1"/>
            <a:r>
              <a:rPr lang="cs-CZ" sz="1400" b="1" dirty="0" smtClean="0"/>
              <a:t>stanovení buněk mikroskopicky, počítačem buněk nebo spektrofotometricky, turbidimetricky </a:t>
            </a:r>
            <a:r>
              <a:rPr lang="cs-CZ" sz="1400" b="1" dirty="0" err="1" smtClean="0"/>
              <a:t>apod</a:t>
            </a:r>
            <a:endParaRPr lang="cs-CZ" sz="1400" b="1" dirty="0" smtClean="0"/>
          </a:p>
          <a:p>
            <a:pPr lvl="1"/>
            <a:r>
              <a:rPr lang="cs-CZ" sz="1400" dirty="0" smtClean="0"/>
              <a:t>Ukončení </a:t>
            </a:r>
            <a:r>
              <a:rPr lang="cs-CZ" sz="1600" dirty="0" smtClean="0"/>
              <a:t>nejdřív po 72 hodinách</a:t>
            </a:r>
          </a:p>
        </p:txBody>
      </p:sp>
      <p:sp>
        <p:nvSpPr>
          <p:cNvPr id="6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7010400" y="6524625"/>
            <a:ext cx="1809750" cy="333375"/>
          </a:xfrm>
          <a:noFill/>
        </p:spPr>
        <p:txBody>
          <a:bodyPr/>
          <a:lstStyle/>
          <a:p>
            <a:r>
              <a:rPr lang="cs-CZ" dirty="0" smtClean="0">
                <a:latin typeface="Arial" charset="0"/>
              </a:rPr>
              <a:t>Snímek </a:t>
            </a:r>
            <a:fld id="{BF199C51-0A36-42A0-BFED-5FB57F39047A}" type="slidenum">
              <a:rPr lang="cs-CZ" smtClean="0">
                <a:latin typeface="Arial" charset="0"/>
              </a:rPr>
              <a:pPr/>
              <a:t>81</a:t>
            </a:fld>
            <a:endParaRPr lang="cs-CZ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7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7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7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7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7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7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7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Řasový test toxicity (ISO 8692) </a:t>
            </a:r>
            <a:endParaRPr lang="cs-CZ" dirty="0"/>
          </a:p>
        </p:txBody>
      </p:sp>
      <p:sp>
        <p:nvSpPr>
          <p:cNvPr id="148483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r>
              <a:rPr lang="cs-CZ" smtClean="0"/>
              <a:t>Validita</a:t>
            </a:r>
          </a:p>
          <a:p>
            <a:pPr lvl="1"/>
            <a:r>
              <a:rPr lang="cs-CZ" sz="1800" smtClean="0"/>
              <a:t>Zkouška se považuje za neplatnou když: </a:t>
            </a:r>
          </a:p>
          <a:p>
            <a:pPr lvl="1"/>
            <a:r>
              <a:rPr lang="cs-CZ" sz="1800" smtClean="0"/>
              <a:t>pH se změní o více než 1,5 jednotky</a:t>
            </a:r>
          </a:p>
          <a:p>
            <a:pPr lvl="1"/>
            <a:r>
              <a:rPr lang="cs-CZ" sz="1800" smtClean="0"/>
              <a:t>hustota buněk u kontroly se musí zvýšit minimálně 16 krát za 72 hodin</a:t>
            </a:r>
          </a:p>
          <a:p>
            <a:pPr lvl="1"/>
            <a:endParaRPr lang="cs-CZ" sz="1800" smtClean="0"/>
          </a:p>
          <a:p>
            <a:r>
              <a:rPr lang="cs-CZ" smtClean="0"/>
              <a:t>Vyjádření výsledků:</a:t>
            </a:r>
          </a:p>
          <a:p>
            <a:pPr lvl="1"/>
            <a:r>
              <a:rPr lang="cs-CZ" sz="1800" smtClean="0"/>
              <a:t>Vyměření růstových křivek</a:t>
            </a:r>
          </a:p>
          <a:p>
            <a:pPr lvl="1"/>
            <a:r>
              <a:rPr lang="cs-CZ" sz="1800" smtClean="0"/>
              <a:t>Výpočet inhibice v procentech</a:t>
            </a:r>
          </a:p>
          <a:p>
            <a:pPr lvl="1"/>
            <a:r>
              <a:rPr lang="cs-CZ" sz="1800" smtClean="0"/>
              <a:t>plocha pod růstovou křivkou EbC50 (integrál biomasy)</a:t>
            </a:r>
          </a:p>
          <a:p>
            <a:pPr lvl="1"/>
            <a:r>
              <a:rPr lang="cs-CZ" sz="1800" smtClean="0"/>
              <a:t>růstová rychlost ErC50</a:t>
            </a:r>
          </a:p>
          <a:p>
            <a:pPr lvl="1"/>
            <a:r>
              <a:rPr lang="cs-CZ" sz="1800" smtClean="0"/>
              <a:t>Určení EC50</a:t>
            </a:r>
          </a:p>
          <a:p>
            <a:pPr lvl="1"/>
            <a:r>
              <a:rPr lang="cs-CZ" sz="1800" smtClean="0"/>
              <a:t>Určení NOEC (NOEbC, NOErC)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7010400" y="6524625"/>
            <a:ext cx="1809750" cy="333375"/>
          </a:xfrm>
          <a:noFill/>
        </p:spPr>
        <p:txBody>
          <a:bodyPr/>
          <a:lstStyle/>
          <a:p>
            <a:r>
              <a:rPr lang="cs-CZ" dirty="0" smtClean="0">
                <a:latin typeface="Arial" charset="0"/>
              </a:rPr>
              <a:t>Snímek </a:t>
            </a:r>
            <a:fld id="{BF199C51-0A36-42A0-BFED-5FB57F39047A}" type="slidenum">
              <a:rPr lang="cs-CZ" smtClean="0">
                <a:latin typeface="Arial" charset="0"/>
              </a:rPr>
              <a:pPr/>
              <a:t>82</a:t>
            </a:fld>
            <a:endParaRPr lang="cs-CZ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Řasový test toxicity (ISO 8692) </a:t>
            </a:r>
            <a:endParaRPr lang="cs-CZ" dirty="0"/>
          </a:p>
        </p:txBody>
      </p:sp>
      <p:sp>
        <p:nvSpPr>
          <p:cNvPr id="19459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800" b="1" smtClean="0"/>
              <a:t>Miniaturizace – sérologické destičky</a:t>
            </a:r>
          </a:p>
          <a:p>
            <a:r>
              <a:rPr lang="cs-CZ" sz="1800" smtClean="0"/>
              <a:t>Rozměr 9x12 cm, 96 jamek o objemu 0,25 ml</a:t>
            </a:r>
          </a:p>
          <a:p>
            <a:pPr>
              <a:buFont typeface="Wingdings" pitchFamily="2" charset="2"/>
              <a:buNone/>
            </a:pPr>
            <a:r>
              <a:rPr lang="cs-CZ" sz="1800" b="1" smtClean="0"/>
              <a:t>Praktická ukázka s dichromanem draselným</a:t>
            </a:r>
          </a:p>
          <a:p>
            <a:r>
              <a:rPr lang="cs-CZ" sz="1800" smtClean="0"/>
              <a:t>koncentrační řada: 20; 10; 5; 2,5; 1,25; 0,625 a 0,3125 mg/l;</a:t>
            </a:r>
          </a:p>
          <a:p>
            <a:r>
              <a:rPr lang="cs-CZ" sz="1800" smtClean="0"/>
              <a:t>ZBB médium sterilizované v autoklávu;</a:t>
            </a:r>
          </a:p>
          <a:p>
            <a:r>
              <a:rPr lang="cs-CZ" sz="1800" smtClean="0"/>
              <a:t>zkušební organismus </a:t>
            </a:r>
            <a:r>
              <a:rPr lang="cs-CZ" sz="1800" i="1" smtClean="0"/>
              <a:t>Scenedesmus subspicatus</a:t>
            </a:r>
          </a:p>
          <a:p>
            <a:r>
              <a:rPr lang="cs-CZ" sz="1800" smtClean="0"/>
              <a:t>osvětlení standardní zářivka 40 W</a:t>
            </a:r>
          </a:p>
          <a:p>
            <a:r>
              <a:rPr lang="cs-CZ" sz="1800" smtClean="0"/>
              <a:t>EC50 = 5,5 mg/l</a:t>
            </a:r>
          </a:p>
          <a:p>
            <a:r>
              <a:rPr lang="cs-CZ" sz="1800" smtClean="0"/>
              <a:t>NOEC = 2,5 mg/l</a:t>
            </a:r>
            <a:endParaRPr lang="cs-CZ" sz="1400" smtClean="0"/>
          </a:p>
        </p:txBody>
      </p:sp>
      <p:sp>
        <p:nvSpPr>
          <p:cNvPr id="19460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</p:spPr>
        <p:txBody>
          <a:bodyPr/>
          <a:lstStyle/>
          <a:p>
            <a:fld id="{242BEA6E-6633-4B10-A0AA-EF4376C0EF7B}" type="slidenum">
              <a:rPr lang="cs-CZ" smtClean="0"/>
              <a:pPr/>
              <a:t>83</a:t>
            </a:fld>
            <a:endParaRPr lang="cs-CZ" smtClean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2075" y="3257550"/>
            <a:ext cx="27003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3" cstate="print"/>
          <a:srcRect l="21002" r="17491" b="63995"/>
          <a:stretch>
            <a:fillRect/>
          </a:stretch>
        </p:blipFill>
        <p:spPr bwMode="auto">
          <a:xfrm>
            <a:off x="3708400" y="3573463"/>
            <a:ext cx="2447925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686300"/>
            <a:ext cx="47180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2771775" cy="18002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Řasový test toxicity</a:t>
            </a:r>
            <a:endParaRPr lang="en-GB" dirty="0"/>
          </a:p>
        </p:txBody>
      </p:sp>
      <p:sp>
        <p:nvSpPr>
          <p:cNvPr id="20483" name="Zástupný symbol pro číslo snímku 7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</p:spPr>
        <p:txBody>
          <a:bodyPr/>
          <a:lstStyle/>
          <a:p>
            <a:fld id="{1C4C9370-EC3D-4BC1-8208-B80A22087241}" type="slidenum">
              <a:rPr lang="cs-CZ" smtClean="0"/>
              <a:pPr/>
              <a:t>84</a:t>
            </a:fld>
            <a:endParaRPr lang="cs-CZ" smtClean="0"/>
          </a:p>
        </p:txBody>
      </p:sp>
      <p:pic>
        <p:nvPicPr>
          <p:cNvPr id="20484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525" y="0"/>
            <a:ext cx="633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Řasové růstové testy</a:t>
            </a:r>
            <a:endParaRPr lang="cs-CZ" dirty="0"/>
          </a:p>
        </p:txBody>
      </p:sp>
      <p:sp>
        <p:nvSpPr>
          <p:cNvPr id="15363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b="1" smtClean="0"/>
              <a:t>Řasové testy toxicity</a:t>
            </a:r>
          </a:p>
          <a:p>
            <a:r>
              <a:rPr lang="cs-CZ" smtClean="0"/>
              <a:t>ALGALTOXKIT (TM)</a:t>
            </a:r>
          </a:p>
          <a:p>
            <a:r>
              <a:rPr lang="cs-CZ" i="1" smtClean="0"/>
              <a:t>Selenastrum capricornutum</a:t>
            </a:r>
          </a:p>
          <a:p>
            <a:r>
              <a:rPr lang="cs-CZ" smtClean="0"/>
              <a:t>Alternativní mikrobiotest</a:t>
            </a:r>
          </a:p>
          <a:p>
            <a:r>
              <a:rPr lang="cs-CZ" smtClean="0"/>
              <a:t>miniaturizace</a:t>
            </a:r>
          </a:p>
          <a:p>
            <a:r>
              <a:rPr lang="cs-CZ" smtClean="0"/>
              <a:t>rychlá dostupnost živých řas </a:t>
            </a:r>
            <a:br>
              <a:rPr lang="cs-CZ" smtClean="0"/>
            </a:br>
            <a:r>
              <a:rPr lang="cs-CZ" smtClean="0"/>
              <a:t>(alginátové kuličky)</a:t>
            </a:r>
          </a:p>
          <a:p>
            <a:endParaRPr lang="cs-CZ" smtClean="0"/>
          </a:p>
          <a:p>
            <a:endParaRPr lang="cs-CZ" i="1" smtClean="0"/>
          </a:p>
        </p:txBody>
      </p:sp>
      <p:sp>
        <p:nvSpPr>
          <p:cNvPr id="15364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</p:spPr>
        <p:txBody>
          <a:bodyPr/>
          <a:lstStyle/>
          <a:p>
            <a:fld id="{9B7FCE71-8A3D-49E1-AD99-A11856C96482}" type="slidenum">
              <a:rPr lang="cs-CZ" smtClean="0"/>
              <a:pPr/>
              <a:t>85</a:t>
            </a:fld>
            <a:endParaRPr lang="cs-CZ" smtClean="0"/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850900"/>
            <a:ext cx="4065588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Algae</a:t>
            </a:r>
            <a:r>
              <a:rPr lang="cs-CZ" dirty="0" smtClean="0"/>
              <a:t> </a:t>
            </a:r>
            <a:r>
              <a:rPr lang="cs-CZ" dirty="0" err="1" smtClean="0"/>
              <a:t>toxmeter</a:t>
            </a:r>
            <a:endParaRPr lang="cs-CZ" dirty="0"/>
          </a:p>
        </p:txBody>
      </p:sp>
      <p:sp>
        <p:nvSpPr>
          <p:cNvPr id="21507" name="Zástupný symbol pro obsah 4"/>
          <p:cNvSpPr>
            <a:spLocks noGrp="1"/>
          </p:cNvSpPr>
          <p:nvPr>
            <p:ph idx="1"/>
          </p:nvPr>
        </p:nvSpPr>
        <p:spPr>
          <a:xfrm>
            <a:off x="468313" y="908050"/>
            <a:ext cx="3816350" cy="5224463"/>
          </a:xfrm>
        </p:spPr>
        <p:txBody>
          <a:bodyPr/>
          <a:lstStyle/>
          <a:p>
            <a:r>
              <a:rPr lang="cs-CZ" smtClean="0"/>
              <a:t>průtočná kultivace</a:t>
            </a:r>
          </a:p>
          <a:p>
            <a:r>
              <a:rPr lang="cs-CZ" smtClean="0"/>
              <a:t>fluorescenční detekce a kvantifikace biomasy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557338"/>
            <a:ext cx="45212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2"/>
          <p:cNvSpPr>
            <a:spLocks noGrp="1"/>
          </p:cNvSpPr>
          <p:nvPr>
            <p:ph type="sldNum" sz="quarter" idx="10"/>
          </p:nvPr>
        </p:nvSpPr>
        <p:spPr>
          <a:xfrm>
            <a:off x="7010400" y="6524625"/>
            <a:ext cx="1809750" cy="333375"/>
          </a:xfrm>
          <a:noFill/>
        </p:spPr>
        <p:txBody>
          <a:bodyPr/>
          <a:lstStyle/>
          <a:p>
            <a:r>
              <a:rPr lang="cs-CZ" dirty="0" smtClean="0">
                <a:latin typeface="Arial" charset="0"/>
              </a:rPr>
              <a:t>Snímek </a:t>
            </a:r>
            <a:fld id="{BF199C51-0A36-42A0-BFED-5FB57F39047A}" type="slidenum">
              <a:rPr lang="cs-CZ" smtClean="0">
                <a:latin typeface="Arial" charset="0"/>
              </a:rPr>
              <a:pPr/>
              <a:t>86</a:t>
            </a:fld>
            <a:endParaRPr lang="cs-CZ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charset="0"/>
              </a:rPr>
              <a:t>Snímek </a:t>
            </a:r>
            <a:fld id="{5620BCD7-A336-4333-9868-8A89220246E8}" type="slidenum">
              <a:rPr lang="cs-CZ" smtClean="0">
                <a:latin typeface="Arial" charset="0"/>
              </a:rPr>
              <a:pPr/>
              <a:t>9</a:t>
            </a:fld>
            <a:endParaRPr lang="cs-CZ" smtClean="0">
              <a:latin typeface="Arial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rgbClr val="DC0000"/>
                </a:solidFill>
              </a:rPr>
              <a:t>Mikroskopické techniky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50825" y="476250"/>
            <a:ext cx="8569325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cs-CZ" sz="1800">
              <a:solidFill>
                <a:srgbClr val="DC0000"/>
              </a:solidFill>
            </a:endParaRPr>
          </a:p>
          <a:p>
            <a:pPr algn="just"/>
            <a:r>
              <a:rPr lang="cs-CZ" b="0"/>
              <a:t>- přímé počítání a pozorování v mikroskopu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často jsou mikroskopické techniky užívané při stanovení počtů živých (aktivních) mikroorganismů ve vzorcích kontaminované vody, půdy, sedimentu</a:t>
            </a:r>
          </a:p>
          <a:p>
            <a:pPr lvl="4" algn="just"/>
            <a:endParaRPr lang="cs-CZ" b="0"/>
          </a:p>
          <a:p>
            <a:pPr lvl="4" algn="just"/>
            <a:r>
              <a:rPr lang="cs-CZ">
                <a:solidFill>
                  <a:srgbClr val="6600FF"/>
                </a:solidFill>
              </a:rPr>
              <a:t>Mikroskopická sledování mohou být velmi nespolehlivá</a:t>
            </a:r>
          </a:p>
          <a:p>
            <a:pPr lvl="4" algn="just">
              <a:buFontTx/>
              <a:buChar char="•"/>
            </a:pPr>
            <a:r>
              <a:rPr lang="cs-CZ" b="0"/>
              <a:t> rušena koloidní organickou hmotou a org. residui</a:t>
            </a:r>
          </a:p>
          <a:p>
            <a:pPr lvl="4" algn="just">
              <a:buFontTx/>
              <a:buChar char="•"/>
            </a:pPr>
            <a:r>
              <a:rPr lang="cs-CZ" b="0"/>
              <a:t> subjektivní hodnocení</a:t>
            </a:r>
          </a:p>
          <a:p>
            <a:pPr lvl="4" algn="just">
              <a:buFontTx/>
              <a:buChar char="•"/>
            </a:pPr>
            <a:r>
              <a:rPr lang="cs-CZ" b="0"/>
              <a:t> nepřesné měření</a:t>
            </a:r>
          </a:p>
          <a:p>
            <a:pPr lvl="4" algn="just"/>
            <a:endParaRPr lang="cs-CZ" b="0"/>
          </a:p>
          <a:p>
            <a:pPr algn="just"/>
            <a:r>
              <a:rPr lang="cs-CZ" b="0"/>
              <a:t>Moderní přístroje a mikroskopy umožňují automatizaci analýz (např. analýza obrazu).</a:t>
            </a:r>
          </a:p>
          <a:p>
            <a:pPr algn="just"/>
            <a:endParaRPr lang="cs-CZ" b="0"/>
          </a:p>
          <a:p>
            <a:pPr algn="just"/>
            <a:r>
              <a:rPr lang="cs-CZ"/>
              <a:t>Světelná mikroskopie:</a:t>
            </a:r>
          </a:p>
          <a:p>
            <a:pPr algn="just">
              <a:buFontTx/>
              <a:buChar char="•"/>
            </a:pPr>
            <a:r>
              <a:rPr lang="cs-CZ" b="0"/>
              <a:t> „Bright-field " mikroskopie</a:t>
            </a:r>
          </a:p>
          <a:p>
            <a:pPr algn="just">
              <a:buFontTx/>
              <a:buChar char="•"/>
            </a:pPr>
            <a:r>
              <a:rPr lang="cs-CZ" b="0"/>
              <a:t> "Dark-field" mikroskopie</a:t>
            </a:r>
          </a:p>
          <a:p>
            <a:pPr algn="just">
              <a:buFontTx/>
              <a:buChar char="•"/>
            </a:pPr>
            <a:r>
              <a:rPr lang="cs-CZ" b="0"/>
              <a:t> Fázově kontrastní mikroskopie</a:t>
            </a:r>
          </a:p>
          <a:p>
            <a:pPr algn="just">
              <a:buFontTx/>
              <a:buChar char="•"/>
            </a:pPr>
            <a:r>
              <a:rPr lang="cs-CZ" b="0"/>
              <a:t> Diferenciální interferenční mikroskopie DIC (Differential interference contrast)</a:t>
            </a:r>
          </a:p>
          <a:p>
            <a:pPr algn="just">
              <a:buFontTx/>
              <a:buChar char="•"/>
            </a:pPr>
            <a:r>
              <a:rPr lang="cs-CZ" b="0"/>
              <a:t> Fluorescenční mikroskopie</a:t>
            </a:r>
          </a:p>
          <a:p>
            <a:pPr algn="just">
              <a:buFontTx/>
              <a:buChar char="•"/>
            </a:pPr>
            <a:endParaRPr lang="cs-CZ" b="0"/>
          </a:p>
          <a:p>
            <a:pPr algn="just"/>
            <a:r>
              <a:rPr lang="cs-CZ"/>
              <a:t>+ další techniky:</a:t>
            </a:r>
          </a:p>
          <a:p>
            <a:pPr algn="just"/>
            <a:r>
              <a:rPr lang="cs-CZ" b="0"/>
              <a:t>polarizační mikroskopie, elektronová mikroskopie (SEM - scanning electron microscopy, TEM - transmission electron microscopy), flowcytometrie atd.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 EM</Template>
  <TotalTime>4126</TotalTime>
  <Words>5562</Words>
  <Application>Microsoft Office PowerPoint</Application>
  <PresentationFormat>Předvádění na obrazovce (4:3)</PresentationFormat>
  <Paragraphs>886</Paragraphs>
  <Slides>86</Slides>
  <Notes>65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88" baseType="lpstr">
      <vt:lpstr>1_Default Design</vt:lpstr>
      <vt:lpstr>Rovnice</vt:lpstr>
      <vt:lpstr>Bi6420 Ekotoxikologie mikroorganismů https://is.muni.cz/el/1431/jaro2012/Bi6420/index.qwarp </vt:lpstr>
      <vt:lpstr>Bi6420: Ekotoxikologie mikroorganismů Část 4: Sledované parametry mikrobiální ekotoxikologie a působení toxických látek na ně</vt:lpstr>
      <vt:lpstr>Snímek 3</vt:lpstr>
      <vt:lpstr>Snímek 4</vt:lpstr>
      <vt:lpstr>Snímek 5</vt:lpstr>
      <vt:lpstr>Snímek 6</vt:lpstr>
      <vt:lpstr>Kvantifikace mikroorganismů a její využití v ekotoxikologii</vt:lpstr>
      <vt:lpstr>Mikroskopické techniky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Fluorescenční próby – (epi)fluorescenční techniky</vt:lpstr>
      <vt:lpstr>Antigenní techniky – specifická detekce</vt:lpstr>
      <vt:lpstr>Snímek 19</vt:lpstr>
      <vt:lpstr>FISH</vt:lpstr>
      <vt:lpstr>Antigenní techniky – specifická detekce</vt:lpstr>
      <vt:lpstr>Přímé mikroskopické počítání bakterií (direct bacterial counts)</vt:lpstr>
      <vt:lpstr>Mikroskopické stanovení aktivních mikroorganismů</vt:lpstr>
      <vt:lpstr>Snímek 24</vt:lpstr>
      <vt:lpstr>Snímek 25</vt:lpstr>
      <vt:lpstr>Další informace</vt:lpstr>
      <vt:lpstr>Izolační a kultivační techniky</vt:lpstr>
      <vt:lpstr>Izolační a kultivační techniky</vt:lpstr>
      <vt:lpstr>Snímek 29</vt:lpstr>
      <vt:lpstr>Snímek 30</vt:lpstr>
      <vt:lpstr>Izolace a stanovení počtu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MPN</vt:lpstr>
      <vt:lpstr>MPN</vt:lpstr>
      <vt:lpstr>Snímek 47</vt:lpstr>
      <vt:lpstr>Snímek 48</vt:lpstr>
      <vt:lpstr>Snímek 49</vt:lpstr>
      <vt:lpstr>Snímek 50</vt:lpstr>
      <vt:lpstr>Měření mikrobiální biomasy</vt:lpstr>
      <vt:lpstr>Měření biomasy</vt:lpstr>
      <vt:lpstr>Mikrobiální biomasa vs biochemické cykly</vt:lpstr>
      <vt:lpstr>Mikrobiální biomasa v půdě</vt:lpstr>
      <vt:lpstr>Mikrobiální biomasa v půdě</vt:lpstr>
      <vt:lpstr>Mikrobiální biomasa v půdě</vt:lpstr>
      <vt:lpstr>Snímek 57</vt:lpstr>
      <vt:lpstr>Snímek 58</vt:lpstr>
      <vt:lpstr>Snímek 59</vt:lpstr>
      <vt:lpstr>Mikrobiální biomasa v půdě</vt:lpstr>
      <vt:lpstr>Snímek 61</vt:lpstr>
      <vt:lpstr>Snímek 62</vt:lpstr>
      <vt:lpstr>Snímek 63</vt:lpstr>
      <vt:lpstr>Sledování růstu mikroorganismů</vt:lpstr>
      <vt:lpstr>Sledování růstu v ekotoxikologii mikroorganismů</vt:lpstr>
      <vt:lpstr>Modelování mikrobiálního růstu - kinetika</vt:lpstr>
      <vt:lpstr>Snímek 67</vt:lpstr>
      <vt:lpstr>Snímek 68</vt:lpstr>
      <vt:lpstr>Monodova kinetika vs Michaelis-Mentenové kinetika</vt:lpstr>
      <vt:lpstr>Snímek 70</vt:lpstr>
      <vt:lpstr>Snímek 71</vt:lpstr>
      <vt:lpstr>Metody kultivace mikroorganismů</vt:lpstr>
      <vt:lpstr>Využití růstu jako endpointu v ekotoxikologii</vt:lpstr>
      <vt:lpstr>Růstové testy s bakteriemi</vt:lpstr>
      <vt:lpstr>Snímek 75</vt:lpstr>
      <vt:lpstr>Snímek 76</vt:lpstr>
      <vt:lpstr>Řasové růstové testy</vt:lpstr>
      <vt:lpstr>Řasové růstové testy</vt:lpstr>
      <vt:lpstr>Řasové růstové testy</vt:lpstr>
      <vt:lpstr>Řasový test toxicity (ISO 8692) </vt:lpstr>
      <vt:lpstr>Řasový test toxicity (ISO 8692) </vt:lpstr>
      <vt:lpstr>Řasový test toxicity (ISO 8692) </vt:lpstr>
      <vt:lpstr>Řasový test toxicity (ISO 8692) </vt:lpstr>
      <vt:lpstr>Řasový test toxicity</vt:lpstr>
      <vt:lpstr>Řasové růstové testy</vt:lpstr>
      <vt:lpstr>Algae toxmeter</vt:lpstr>
    </vt:vector>
  </TitlesOfParts>
  <Company>RECETOX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Hofman</dc:creator>
  <cp:lastModifiedBy>Kuba Hofman</cp:lastModifiedBy>
  <cp:revision>143</cp:revision>
  <dcterms:created xsi:type="dcterms:W3CDTF">2002-04-23T08:18:19Z</dcterms:created>
  <dcterms:modified xsi:type="dcterms:W3CDTF">2012-04-06T11:37:12Z</dcterms:modified>
</cp:coreProperties>
</file>