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slides/slide142.xml" ContentType="application/vnd.openxmlformats-officedocument.presentationml.slide+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s/slide120.xml" ContentType="application/vnd.openxmlformats-officedocument.presentationml.slide+xml"/>
  <Override PartName="/ppt/slides/slide131.xml" ContentType="application/vnd.openxmlformats-officedocument.presentationml.slide+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notesSlides/notesSlide85.xml" ContentType="application/vnd.openxmlformats-officedocument.presentationml.notesSlide+xml"/>
  <Override PartName="/ppt/notesSlides/notesSlide96.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74.xml" ContentType="application/vnd.openxmlformats-officedocument.presentationml.notesSlide+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notesSlides/notesSlide16.xml" ContentType="application/vnd.openxmlformats-officedocument.presentationml.notesSlide+xml"/>
  <Override PartName="/ppt/notesSlides/notesSlide63.xml" ContentType="application/vnd.openxmlformats-officedocument.presentationml.notesSlide+xml"/>
  <Override PartName="/ppt/tableStyles.xml" ContentType="application/vnd.openxmlformats-officedocument.presentationml.tableStyles+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slides/slide147.xml" ContentType="application/vnd.openxmlformats-officedocument.presentationml.slide+xml"/>
  <Override PartName="/ppt/notesSlides/notesSlide30.xml" ContentType="application/vnd.openxmlformats-officedocument.presentationml.notesSlide+xml"/>
  <Override PartName="/ppt/slides/slide99.xml" ContentType="application/vnd.openxmlformats-officedocument.presentationml.slide+xml"/>
  <Override PartName="/ppt/slides/slide136.xml" ContentType="application/vnd.openxmlformats-officedocument.presentationml.slide+xml"/>
  <Override PartName="/ppt/notesSlides/notesSlide7.xml" ContentType="application/vnd.openxmlformats-officedocument.presentationml.notesSlide+xml"/>
  <Override PartName="/ppt/slides/slide77.xml" ContentType="application/vnd.openxmlformats-officedocument.presentationml.slide+xml"/>
  <Override PartName="/ppt/slides/slide88.xml" ContentType="application/vnd.openxmlformats-officedocument.presentationml.slide+xml"/>
  <Override PartName="/ppt/slides/slide125.xml" ContentType="application/vnd.openxmlformats-officedocument.presentationml.slide+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s/slide150.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68.xml" ContentType="application/vnd.openxmlformats-officedocument.presentationml.notesSlide+xml"/>
  <Override PartName="/ppt/notesSlides/notesSlide79.xml" ContentType="application/vnd.openxmlformats-officedocument.presentationml.notesSlide+xml"/>
  <Override PartName="/ppt/slides/slide55.xml" ContentType="application/vnd.openxmlformats-officedocument.presentationml.slide+xml"/>
  <Override PartName="/ppt/slideLayouts/slideLayout18.xml" ContentType="application/vnd.openxmlformats-officedocument.presentationml.slideLayout+xml"/>
  <Override PartName="/ppt/theme/theme2.xml" ContentType="application/vnd.openxmlformats-officedocument.theme+xml"/>
  <Override PartName="/ppt/notesSlides/notesSlide57.xml" ContentType="application/vnd.openxmlformats-officedocument.presentationml.notesSlide+xml"/>
  <Override PartName="/ppt/slides/slide33.xml" ContentType="application/vnd.openxmlformats-officedocument.presentationml.slide+xml"/>
  <Override PartName="/ppt/slides/slide44.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Default Extension="emf" ContentType="image/x-emf"/>
  <Override PartName="/ppt/notesSlides/notesSlide46.xml" ContentType="application/vnd.openxmlformats-officedocument.presentationml.notesSlide+xml"/>
  <Override PartName="/ppt/notesSlides/notesSlide93.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71.xml" ContentType="application/vnd.openxmlformats-officedocument.presentationml.notesSlide+xml"/>
  <Override PartName="/ppt/notesSlides/notesSlide82.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Layouts/slideLayout21.xml" ContentType="application/vnd.openxmlformats-officedocument.presentationml.slideLayout+xml"/>
  <Override PartName="/ppt/notesSlides/notesSlide13.xml" ContentType="application/vnd.openxmlformats-officedocument.presentationml.notesSlide+xml"/>
  <Override PartName="/ppt/notesSlides/notesSlide60.xml" ContentType="application/vnd.openxmlformats-officedocument.presentationml.notesSlide+xml"/>
  <Override PartName="/ppt/slides/slide119.xml" ContentType="application/vnd.openxmlformats-officedocument.presentationml.slide+xml"/>
  <Override PartName="/ppt/slideLayouts/slideLayout10.xml" ContentType="application/vnd.openxmlformats-officedocument.presentationml.slideLayout+xml"/>
  <Override PartName="/ppt/slides/slide108.xml" ContentType="application/vnd.openxmlformats-officedocument.presentationml.slide+xml"/>
  <Override PartName="/ppt/slides/slide49.xml" ContentType="application/vnd.openxmlformats-officedocument.presentationml.slide+xml"/>
  <Override PartName="/ppt/slides/slide96.xml" ContentType="application/vnd.openxmlformats-officedocument.presentationml.slide+xml"/>
  <Override PartName="/ppt/slides/slide144.xml" ContentType="application/vnd.openxmlformats-officedocument.presentationml.slide+xml"/>
  <Override PartName="/ppt/notesSlides/notesSlide4.xml" ContentType="application/vnd.openxmlformats-officedocument.presentationml.notesSlide+xml"/>
  <Override PartName="/ppt/slides/slide38.xml" ContentType="application/vnd.openxmlformats-officedocument.presentationml.slide+xml"/>
  <Override PartName="/ppt/slides/slide85.xml" ContentType="application/vnd.openxmlformats-officedocument.presentationml.slide+xml"/>
  <Override PartName="/ppt/slides/slide122.xml" ContentType="application/vnd.openxmlformats-officedocument.presentationml.slide+xml"/>
  <Override PartName="/ppt/slides/slide133.xml" ContentType="application/vnd.openxmlformats-officedocument.presentationml.slide+xml"/>
  <Override PartName="/ppt/notesSlides/notesSlide87.xml" ContentType="application/vnd.openxmlformats-officedocument.presentationml.notesSlide+xml"/>
  <Override PartName="/ppt/notesSlides/notesSlide98.xml" ContentType="application/vnd.openxmlformats-officedocument.presentationml.notesSlide+xml"/>
  <Override PartName="/ppt/slides/slide27.xml" ContentType="application/vnd.openxmlformats-officedocument.presentationml.slide+xml"/>
  <Override PartName="/ppt/slides/slide74.xml" ContentType="application/vnd.openxmlformats-officedocument.presentationml.slide+xml"/>
  <Override PartName="/ppt/slides/slide111.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notesSlides/notesSlide76.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Default Extension="wmf" ContentType="image/x-wmf"/>
  <Override PartName="/ppt/notesSlides/notesSlide18.xml" ContentType="application/vnd.openxmlformats-officedocument.presentationml.notesSlide+xml"/>
  <Override PartName="/ppt/notesSlides/notesSlide36.xml" ContentType="application/vnd.openxmlformats-officedocument.presentationml.notesSlide+xml"/>
  <Override PartName="/ppt/notesSlides/notesSlide65.xml" ContentType="application/vnd.openxmlformats-officedocument.presentationml.notesSlide+xml"/>
  <Override PartName="/ppt/notesSlides/notesSlide83.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Layouts/slideLayout22.xml" ContentType="application/vnd.openxmlformats-officedocument.presentationml.slideLayout+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notesSlides/notesSlide72.xml" ContentType="application/vnd.openxmlformats-officedocument.presentationml.notesSlide+xml"/>
  <Override PartName="/ppt/notesSlides/notesSlide90.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s/slide149.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61.xml" ContentType="application/vnd.openxmlformats-officedocument.presentationml.notesSlide+xml"/>
  <Override PartName="/ppt/slides/slide138.xml" ContentType="application/vnd.openxmlformats-officedocument.presentationml.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slides/slide79.xml" ContentType="application/vnd.openxmlformats-officedocument.presentationml.slide+xml"/>
  <Override PartName="/ppt/slides/slide109.xml" ContentType="application/vnd.openxmlformats-officedocument.presentationml.slide+xml"/>
  <Override PartName="/ppt/slides/slide127.xml" ContentType="application/vnd.openxmlformats-officedocument.presentationml.slide+xml"/>
  <Override PartName="/ppt/slides/slide145.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s/slide134.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notesSlides/notesSlide99.xml" ContentType="application/vnd.openxmlformats-officedocument.presentationml.notesSlide+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slides/slide123.xml" ContentType="application/vnd.openxmlformats-officedocument.presentationml.slide+xml"/>
  <Override PartName="/ppt/slides/slide141.xml" ContentType="application/vnd.openxmlformats-officedocument.presentationml.slide+xml"/>
  <Override PartName="/ppt/notesSlides/notesSlide1.xml" ContentType="application/vnd.openxmlformats-officedocument.presentationml.notesSlide+xml"/>
  <Override PartName="/ppt/notesSlides/notesSlide59.xml" ContentType="application/vnd.openxmlformats-officedocument.presentationml.notesSlide+xml"/>
  <Override PartName="/ppt/notesSlides/notesSlide88.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s/slide130.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notesSlides/notesSlide66.xml" ContentType="application/vnd.openxmlformats-officedocument.presentationml.notesSlide+xml"/>
  <Override PartName="/ppt/notesSlides/notesSlide77.xml" ContentType="application/vnd.openxmlformats-officedocument.presentationml.notesSlide+xml"/>
  <Override PartName="/ppt/notesSlides/notesSlide95.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slideLayouts/slideLayout16.xml" ContentType="application/vnd.openxmlformats-officedocument.presentationml.slideLayout+xml"/>
  <Override PartName="/ppt/notesSlides/notesSlide37.xml" ContentType="application/vnd.openxmlformats-officedocument.presentationml.notesSlide+xml"/>
  <Override PartName="/ppt/notesSlides/notesSlide55.xml" ContentType="application/vnd.openxmlformats-officedocument.presentationml.notesSlide+xml"/>
  <Override PartName="/ppt/notesSlides/notesSlide84.xml" ContentType="application/vnd.openxmlformats-officedocument.presentationml.notesSlide+xml"/>
  <Override PartName="/ppt/notesSlides/notesSlide100.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notesSlides/notesSlide62.xml" ContentType="application/vnd.openxmlformats-officedocument.presentationml.notesSlide+xml"/>
  <Override PartName="/ppt/notesSlides/notesSlide73.xml" ContentType="application/vnd.openxmlformats-officedocument.presentationml.notesSlide+xml"/>
  <Override PartName="/ppt/notesSlides/notesSlide91.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notesSlides/notesSlide80.xml" ContentType="application/vnd.openxmlformats-officedocument.presentationml.notesSlide+xml"/>
  <Override PartName="/ppt/slides/slide139.xml" ContentType="application/vnd.openxmlformats-officedocument.presentationml.slide+xml"/>
  <Override PartName="/ppt/notesSlides/notesSlide11.xml" ContentType="application/vnd.openxmlformats-officedocument.presentationml.notesSlide+xml"/>
  <Override PartName="/ppt/notesSlides/notesSlide40.xml" ContentType="application/vnd.openxmlformats-officedocument.presentationml.notesSlide+xml"/>
  <Override PartName="/ppt/slides/slide98.xml" ContentType="application/vnd.openxmlformats-officedocument.presentationml.slide+xml"/>
  <Override PartName="/ppt/slides/slide117.xml" ContentType="application/vnd.openxmlformats-officedocument.presentationml.slide+xml"/>
  <Override PartName="/ppt/slides/slide128.xml" ContentType="application/vnd.openxmlformats-officedocument.presentationml.slide+xml"/>
  <Override PartName="/ppt/slides/slide146.xml" ContentType="application/vnd.openxmlformats-officedocument.presentationml.slide+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slides/slide124.xml" ContentType="application/vnd.openxmlformats-officedocument.presentationml.slide+xml"/>
  <Override PartName="/ppt/slides/slide135.xml" ContentType="application/vnd.openxmlformats-officedocument.presentationml.slide+xml"/>
  <Override PartName="/ppt/notesSlides/notesSlide89.xml" ContentType="application/vnd.openxmlformats-officedocument.presentationml.notesSlide+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notesSlides/notesSlide78.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notesSlides/notesSlide67.xml" ContentType="application/vnd.openxmlformats-officedocument.presentationml.notesSlide+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notesSlides/notesSlide92.xml" ContentType="application/vnd.openxmlformats-officedocument.presentationml.notesSlide+xml"/>
  <Override PartName="/ppt/notesSlides/notesSlide101.xml" ContentType="application/vnd.openxmlformats-officedocument.presentationml.notesSlide+xml"/>
  <Override PartName="/ppt/slides/slide32.xml" ContentType="application/vnd.openxmlformats-officedocument.presentationml.slide+xml"/>
  <Override PartName="/ppt/notesSlides/notesSlide34.xml" ContentType="application/vnd.openxmlformats-officedocument.presentationml.notesSlide+xml"/>
  <Override PartName="/ppt/notesSlides/notesSlide81.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slideLayouts/slideLayout20.xml" ContentType="application/vnd.openxmlformats-officedocument.presentationml.slideLayout+xml"/>
  <Override PartName="/ppt/notesSlides/notesSlide23.xml" ContentType="application/vnd.openxmlformats-officedocument.presentationml.notesSlide+xml"/>
  <Override PartName="/ppt/notesSlides/notesSlide70.xml" ContentType="application/vnd.openxmlformats-officedocument.presentationml.notesSlide+xml"/>
  <Override PartName="/ppt/slides/slide129.xml" ContentType="application/vnd.openxmlformats-officedocument.presentationml.slide+xml"/>
  <Override PartName="/ppt/notesSlides/notesSlide12.xml" ContentType="application/vnd.openxmlformats-officedocument.presentationml.notesSlide+xml"/>
  <Override PartName="/ppt/slides/slide118.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slides/slide143.xml" ContentType="application/vnd.openxmlformats-officedocument.presentationml.slide+xml"/>
  <Override PartName="/ppt/viewProps.xml" ContentType="application/vnd.openxmlformats-officedocument.presentationml.viewProps+xml"/>
  <Override PartName="/ppt/slides/slide48.xml" ContentType="application/vnd.openxmlformats-officedocument.presentationml.slide+xml"/>
  <Override PartName="/ppt/slides/slide95.xml" ContentType="application/vnd.openxmlformats-officedocument.presentationml.slide+xml"/>
  <Override PartName="/ppt/slides/slide132.xml" ContentType="application/vnd.openxmlformats-officedocument.presentationml.slide+xml"/>
  <Override PartName="/ppt/notesSlides/notesSlide3.xml" ContentType="application/vnd.openxmlformats-officedocument.presentationml.notesSlide+xml"/>
  <Default Extension="bin" ContentType="application/vnd.openxmlformats-officedocument.oleObject"/>
  <Override PartName="/ppt/notesSlides/notesSlide97.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notesSlides/notesSlide39.xml" ContentType="application/vnd.openxmlformats-officedocument.presentationml.notesSlide+xml"/>
  <Override PartName="/ppt/notesSlides/notesSlide86.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64.xml" ContentType="application/vnd.openxmlformats-officedocument.presentationml.notesSlide+xml"/>
  <Override PartName="/ppt/notesSlides/notesSlide75.xml" ContentType="application/vnd.openxmlformats-officedocument.presentationml.notesSlide+xml"/>
  <Override PartName="/ppt/slides/slide51.xml" ContentType="application/vnd.openxmlformats-officedocument.presentationml.slide+xml"/>
  <Override PartName="/ppt/slideLayouts/slideLayout14.xml" ContentType="application/vnd.openxmlformats-officedocument.presentationml.slideLayout+xml"/>
  <Override PartName="/ppt/notesSlides/notesSlide53.xml" ContentType="application/vnd.openxmlformats-officedocument.presentationml.notesSlide+xml"/>
  <Override PartName="/ppt/slides/slide40.xml" ContentType="application/vnd.openxmlformats-officedocument.presentationml.slide+xml"/>
  <Override PartName="/ppt/notesSlides/notesSlide42.xml" ContentType="application/vnd.openxmlformats-officedocument.presentationml.notesSlide+xml"/>
  <Override PartName="/ppt/slides/slide148.xml" ContentType="application/vnd.openxmlformats-officedocument.presentationml.slide+xml"/>
  <Default Extension="vml" ContentType="application/vnd.openxmlformats-officedocument.vmlDrawing"/>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Default Extension="gif" ContentType="image/gif"/>
  <Override PartName="/ppt/slides/slide89.xml" ContentType="application/vnd.openxmlformats-officedocument.presentationml.slide+xml"/>
  <Override PartName="/ppt/slides/slide126.xml" ContentType="application/vnd.openxmlformats-officedocument.presentationml.slide+xml"/>
  <Override PartName="/ppt/slides/slide137.xml" ContentType="application/vnd.openxmlformats-officedocument.presentationml.slide+xml"/>
  <Override PartName="/ppt/slides/slide78.xml" ContentType="application/vnd.openxmlformats-officedocument.presentationml.slide+xml"/>
  <Override PartName="/ppt/slides/slide115.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104.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notesSlides/notesSlide69.xml" ContentType="application/vnd.openxmlformats-officedocument.presentationml.notesSlide+xml"/>
  <Override PartName="/ppt/slideMasters/slideMaster1.xml" ContentType="application/vnd.openxmlformats-officedocument.presentationml.slideMaster+xml"/>
  <Override PartName="/ppt/slides/slide45.xml" ContentType="application/vnd.openxmlformats-officedocument.presentationml.slide+xml"/>
  <Override PartName="/ppt/slides/slide92.xml" ContentType="application/vnd.openxmlformats-officedocument.presentationml.slide+xml"/>
  <Override PartName="/ppt/slides/slide140.xml" ContentType="application/vnd.openxmlformats-officedocument.presentationml.slide+xml"/>
  <Override PartName="/ppt/theme/theme3.xml" ContentType="application/vnd.openxmlformats-officedocument.them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notesSlides/notesSlide94.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1" r:id="rId1"/>
    <p:sldMasterId id="2147483664" r:id="rId2"/>
  </p:sldMasterIdLst>
  <p:notesMasterIdLst>
    <p:notesMasterId r:id="rId153"/>
  </p:notesMasterIdLst>
  <p:sldIdLst>
    <p:sldId id="554" r:id="rId3"/>
    <p:sldId id="555" r:id="rId4"/>
    <p:sldId id="344" r:id="rId5"/>
    <p:sldId id="293" r:id="rId6"/>
    <p:sldId id="392" r:id="rId7"/>
    <p:sldId id="423" r:id="rId8"/>
    <p:sldId id="345" r:id="rId9"/>
    <p:sldId id="349" r:id="rId10"/>
    <p:sldId id="359" r:id="rId11"/>
    <p:sldId id="495" r:id="rId12"/>
    <p:sldId id="391" r:id="rId13"/>
    <p:sldId id="481" r:id="rId14"/>
    <p:sldId id="482" r:id="rId15"/>
    <p:sldId id="483" r:id="rId16"/>
    <p:sldId id="484" r:id="rId17"/>
    <p:sldId id="404" r:id="rId18"/>
    <p:sldId id="553" r:id="rId19"/>
    <p:sldId id="500" r:id="rId20"/>
    <p:sldId id="552" r:id="rId21"/>
    <p:sldId id="383" r:id="rId22"/>
    <p:sldId id="497" r:id="rId23"/>
    <p:sldId id="436" r:id="rId24"/>
    <p:sldId id="498" r:id="rId25"/>
    <p:sldId id="499" r:id="rId26"/>
    <p:sldId id="375" r:id="rId27"/>
    <p:sldId id="501" r:id="rId28"/>
    <p:sldId id="360" r:id="rId29"/>
    <p:sldId id="361" r:id="rId30"/>
    <p:sldId id="380" r:id="rId31"/>
    <p:sldId id="502" r:id="rId32"/>
    <p:sldId id="503" r:id="rId33"/>
    <p:sldId id="439" r:id="rId34"/>
    <p:sldId id="515" r:id="rId35"/>
    <p:sldId id="362" r:id="rId36"/>
    <p:sldId id="370" r:id="rId37"/>
    <p:sldId id="504" r:id="rId38"/>
    <p:sldId id="506" r:id="rId39"/>
    <p:sldId id="505" r:id="rId40"/>
    <p:sldId id="371" r:id="rId41"/>
    <p:sldId id="374" r:id="rId42"/>
    <p:sldId id="363" r:id="rId43"/>
    <p:sldId id="382" r:id="rId44"/>
    <p:sldId id="365" r:id="rId45"/>
    <p:sldId id="364" r:id="rId46"/>
    <p:sldId id="377" r:id="rId47"/>
    <p:sldId id="378" r:id="rId48"/>
    <p:sldId id="379" r:id="rId49"/>
    <p:sldId id="556" r:id="rId50"/>
    <p:sldId id="509" r:id="rId51"/>
    <p:sldId id="507" r:id="rId52"/>
    <p:sldId id="390" r:id="rId53"/>
    <p:sldId id="508" r:id="rId54"/>
    <p:sldId id="437" r:id="rId55"/>
    <p:sldId id="517" r:id="rId56"/>
    <p:sldId id="518" r:id="rId57"/>
    <p:sldId id="513" r:id="rId58"/>
    <p:sldId id="514" r:id="rId59"/>
    <p:sldId id="510" r:id="rId60"/>
    <p:sldId id="511" r:id="rId61"/>
    <p:sldId id="512" r:id="rId62"/>
    <p:sldId id="441" r:id="rId63"/>
    <p:sldId id="516" r:id="rId64"/>
    <p:sldId id="386" r:id="rId65"/>
    <p:sldId id="467" r:id="rId66"/>
    <p:sldId id="448" r:id="rId67"/>
    <p:sldId id="405" r:id="rId68"/>
    <p:sldId id="406" r:id="rId69"/>
    <p:sldId id="450" r:id="rId70"/>
    <p:sldId id="451" r:id="rId71"/>
    <p:sldId id="452" r:id="rId72"/>
    <p:sldId id="453" r:id="rId73"/>
    <p:sldId id="454" r:id="rId74"/>
    <p:sldId id="551" r:id="rId75"/>
    <p:sldId id="449" r:id="rId76"/>
    <p:sldId id="432" r:id="rId77"/>
    <p:sldId id="442" r:id="rId78"/>
    <p:sldId id="468" r:id="rId79"/>
    <p:sldId id="455" r:id="rId80"/>
    <p:sldId id="456" r:id="rId81"/>
    <p:sldId id="527" r:id="rId82"/>
    <p:sldId id="528" r:id="rId83"/>
    <p:sldId id="461" r:id="rId84"/>
    <p:sldId id="458" r:id="rId85"/>
    <p:sldId id="519" r:id="rId86"/>
    <p:sldId id="520" r:id="rId87"/>
    <p:sldId id="525" r:id="rId88"/>
    <p:sldId id="526" r:id="rId89"/>
    <p:sldId id="460" r:id="rId90"/>
    <p:sldId id="462" r:id="rId91"/>
    <p:sldId id="469" r:id="rId92"/>
    <p:sldId id="463" r:id="rId93"/>
    <p:sldId id="412" r:id="rId94"/>
    <p:sldId id="464" r:id="rId95"/>
    <p:sldId id="443" r:id="rId96"/>
    <p:sldId id="529" r:id="rId97"/>
    <p:sldId id="530" r:id="rId98"/>
    <p:sldId id="532" r:id="rId99"/>
    <p:sldId id="522" r:id="rId100"/>
    <p:sldId id="524" r:id="rId101"/>
    <p:sldId id="413" r:id="rId102"/>
    <p:sldId id="433" r:id="rId103"/>
    <p:sldId id="434" r:id="rId104"/>
    <p:sldId id="435" r:id="rId105"/>
    <p:sldId id="438" r:id="rId106"/>
    <p:sldId id="422" r:id="rId107"/>
    <p:sldId id="446" r:id="rId108"/>
    <p:sldId id="491" r:id="rId109"/>
    <p:sldId id="493" r:id="rId110"/>
    <p:sldId id="427" r:id="rId111"/>
    <p:sldId id="414" r:id="rId112"/>
    <p:sldId id="445" r:id="rId113"/>
    <p:sldId id="535" r:id="rId114"/>
    <p:sldId id="536" r:id="rId115"/>
    <p:sldId id="388" r:id="rId116"/>
    <p:sldId id="428" r:id="rId117"/>
    <p:sldId id="533" r:id="rId118"/>
    <p:sldId id="415" r:id="rId119"/>
    <p:sldId id="416" r:id="rId120"/>
    <p:sldId id="419" r:id="rId121"/>
    <p:sldId id="564" r:id="rId122"/>
    <p:sldId id="563" r:id="rId123"/>
    <p:sldId id="565" r:id="rId124"/>
    <p:sldId id="545" r:id="rId125"/>
    <p:sldId id="546" r:id="rId126"/>
    <p:sldId id="547" r:id="rId127"/>
    <p:sldId id="548" r:id="rId128"/>
    <p:sldId id="562" r:id="rId129"/>
    <p:sldId id="549" r:id="rId130"/>
    <p:sldId id="393" r:id="rId131"/>
    <p:sldId id="537" r:id="rId132"/>
    <p:sldId id="480" r:id="rId133"/>
    <p:sldId id="566" r:id="rId134"/>
    <p:sldId id="395" r:id="rId135"/>
    <p:sldId id="557" r:id="rId136"/>
    <p:sldId id="558" r:id="rId137"/>
    <p:sldId id="569" r:id="rId138"/>
    <p:sldId id="559" r:id="rId139"/>
    <p:sldId id="560" r:id="rId140"/>
    <p:sldId id="570" r:id="rId141"/>
    <p:sldId id="561" r:id="rId142"/>
    <p:sldId id="398" r:id="rId143"/>
    <p:sldId id="399" r:id="rId144"/>
    <p:sldId id="544" r:id="rId145"/>
    <p:sldId id="400" r:id="rId146"/>
    <p:sldId id="401" r:id="rId147"/>
    <p:sldId id="402" r:id="rId148"/>
    <p:sldId id="550" r:id="rId149"/>
    <p:sldId id="417" r:id="rId150"/>
    <p:sldId id="534" r:id="rId151"/>
    <p:sldId id="440" r:id="rId152"/>
  </p:sldIdLst>
  <p:sldSz cx="9144000" cy="6858000" type="screen4x3"/>
  <p:notesSz cx="7099300" cy="10234613"/>
  <p:defaultTextStyle>
    <a:defPPr>
      <a:defRPr lang="cs-CZ"/>
    </a:defPPr>
    <a:lvl1pPr algn="l" rtl="0" fontAlgn="base">
      <a:spcBef>
        <a:spcPct val="0"/>
      </a:spcBef>
      <a:spcAft>
        <a:spcPct val="0"/>
      </a:spcAft>
      <a:defRPr sz="1600" b="1" kern="1200">
        <a:solidFill>
          <a:schemeClr val="tx1"/>
        </a:solidFill>
        <a:latin typeface="Arial" charset="0"/>
        <a:ea typeface="+mn-ea"/>
        <a:cs typeface="+mn-cs"/>
      </a:defRPr>
    </a:lvl1pPr>
    <a:lvl2pPr marL="457200" algn="l" rtl="0" fontAlgn="base">
      <a:spcBef>
        <a:spcPct val="0"/>
      </a:spcBef>
      <a:spcAft>
        <a:spcPct val="0"/>
      </a:spcAft>
      <a:defRPr sz="1600" b="1" kern="1200">
        <a:solidFill>
          <a:schemeClr val="tx1"/>
        </a:solidFill>
        <a:latin typeface="Arial" charset="0"/>
        <a:ea typeface="+mn-ea"/>
        <a:cs typeface="+mn-cs"/>
      </a:defRPr>
    </a:lvl2pPr>
    <a:lvl3pPr marL="914400" algn="l" rtl="0" fontAlgn="base">
      <a:spcBef>
        <a:spcPct val="0"/>
      </a:spcBef>
      <a:spcAft>
        <a:spcPct val="0"/>
      </a:spcAft>
      <a:defRPr sz="1600" b="1" kern="1200">
        <a:solidFill>
          <a:schemeClr val="tx1"/>
        </a:solidFill>
        <a:latin typeface="Arial" charset="0"/>
        <a:ea typeface="+mn-ea"/>
        <a:cs typeface="+mn-cs"/>
      </a:defRPr>
    </a:lvl3pPr>
    <a:lvl4pPr marL="1371600" algn="l" rtl="0" fontAlgn="base">
      <a:spcBef>
        <a:spcPct val="0"/>
      </a:spcBef>
      <a:spcAft>
        <a:spcPct val="0"/>
      </a:spcAft>
      <a:defRPr sz="1600" b="1" kern="1200">
        <a:solidFill>
          <a:schemeClr val="tx1"/>
        </a:solidFill>
        <a:latin typeface="Arial" charset="0"/>
        <a:ea typeface="+mn-ea"/>
        <a:cs typeface="+mn-cs"/>
      </a:defRPr>
    </a:lvl4pPr>
    <a:lvl5pPr marL="1828800" algn="l" rtl="0" fontAlgn="base">
      <a:spcBef>
        <a:spcPct val="0"/>
      </a:spcBef>
      <a:spcAft>
        <a:spcPct val="0"/>
      </a:spcAft>
      <a:defRPr sz="1600" b="1" kern="1200">
        <a:solidFill>
          <a:schemeClr val="tx1"/>
        </a:solidFill>
        <a:latin typeface="Arial" charset="0"/>
        <a:ea typeface="+mn-ea"/>
        <a:cs typeface="+mn-cs"/>
      </a:defRPr>
    </a:lvl5pPr>
    <a:lvl6pPr marL="2286000" algn="l" defTabSz="914400" rtl="0" eaLnBrk="1" latinLnBrk="0" hangingPunct="1">
      <a:defRPr sz="1600" b="1" kern="1200">
        <a:solidFill>
          <a:schemeClr val="tx1"/>
        </a:solidFill>
        <a:latin typeface="Arial" charset="0"/>
        <a:ea typeface="+mn-ea"/>
        <a:cs typeface="+mn-cs"/>
      </a:defRPr>
    </a:lvl6pPr>
    <a:lvl7pPr marL="2743200" algn="l" defTabSz="914400" rtl="0" eaLnBrk="1" latinLnBrk="0" hangingPunct="1">
      <a:defRPr sz="1600" b="1" kern="1200">
        <a:solidFill>
          <a:schemeClr val="tx1"/>
        </a:solidFill>
        <a:latin typeface="Arial" charset="0"/>
        <a:ea typeface="+mn-ea"/>
        <a:cs typeface="+mn-cs"/>
      </a:defRPr>
    </a:lvl7pPr>
    <a:lvl8pPr marL="3200400" algn="l" defTabSz="914400" rtl="0" eaLnBrk="1" latinLnBrk="0" hangingPunct="1">
      <a:defRPr sz="1600" b="1" kern="1200">
        <a:solidFill>
          <a:schemeClr val="tx1"/>
        </a:solidFill>
        <a:latin typeface="Arial" charset="0"/>
        <a:ea typeface="+mn-ea"/>
        <a:cs typeface="+mn-cs"/>
      </a:defRPr>
    </a:lvl8pPr>
    <a:lvl9pPr marL="3657600" algn="l" defTabSz="914400" rtl="0" eaLnBrk="1" latinLnBrk="0" hangingPunct="1">
      <a:defRPr sz="1600" b="1"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6600"/>
    <a:srgbClr val="B2B2B2"/>
    <a:srgbClr val="FFFF00"/>
    <a:srgbClr val="DDDDDD"/>
    <a:srgbClr val="DC0000"/>
    <a:srgbClr val="6600FF"/>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42" autoAdjust="0"/>
    <p:restoredTop sz="94660"/>
  </p:normalViewPr>
  <p:slideViewPr>
    <p:cSldViewPr showGuides="1">
      <p:cViewPr varScale="1">
        <p:scale>
          <a:sx n="99" d="100"/>
          <a:sy n="99" d="100"/>
        </p:scale>
        <p:origin x="-1260" y="-90"/>
      </p:cViewPr>
      <p:guideLst>
        <p:guide orient="horz" pos="4319"/>
        <p:guide/>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howGuides="1">
      <p:cViewPr varScale="1">
        <p:scale>
          <a:sx n="75" d="100"/>
          <a:sy n="75" d="100"/>
        </p:scale>
        <p:origin x="-2100" y="-90"/>
      </p:cViewPr>
      <p:guideLst>
        <p:guide orient="horz" pos="3224"/>
        <p:guide pos="2236"/>
      </p:guideLst>
    </p:cSldViewPr>
  </p:notes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38" Type="http://schemas.openxmlformats.org/officeDocument/2006/relationships/slide" Target="slides/slide136.xml"/><Relationship Id="rId154" Type="http://schemas.openxmlformats.org/officeDocument/2006/relationships/presProps" Target="presProps.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28" Type="http://schemas.openxmlformats.org/officeDocument/2006/relationships/slide" Target="slides/slide126.xml"/><Relationship Id="rId144" Type="http://schemas.openxmlformats.org/officeDocument/2006/relationships/slide" Target="slides/slide142.xml"/><Relationship Id="rId149" Type="http://schemas.openxmlformats.org/officeDocument/2006/relationships/slide" Target="slides/slide147.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slide" Target="slides/slide116.xml"/><Relationship Id="rId134" Type="http://schemas.openxmlformats.org/officeDocument/2006/relationships/slide" Target="slides/slide132.xml"/><Relationship Id="rId139" Type="http://schemas.openxmlformats.org/officeDocument/2006/relationships/slide" Target="slides/slide137.xml"/><Relationship Id="rId80" Type="http://schemas.openxmlformats.org/officeDocument/2006/relationships/slide" Target="slides/slide78.xml"/><Relationship Id="rId85" Type="http://schemas.openxmlformats.org/officeDocument/2006/relationships/slide" Target="slides/slide83.xml"/><Relationship Id="rId150" Type="http://schemas.openxmlformats.org/officeDocument/2006/relationships/slide" Target="slides/slide148.xml"/><Relationship Id="rId155" Type="http://schemas.openxmlformats.org/officeDocument/2006/relationships/viewProps" Target="viewProps.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124" Type="http://schemas.openxmlformats.org/officeDocument/2006/relationships/slide" Target="slides/slide122.xml"/><Relationship Id="rId129" Type="http://schemas.openxmlformats.org/officeDocument/2006/relationships/slide" Target="slides/slide127.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11" Type="http://schemas.openxmlformats.org/officeDocument/2006/relationships/slide" Target="slides/slide109.xml"/><Relationship Id="rId132" Type="http://schemas.openxmlformats.org/officeDocument/2006/relationships/slide" Target="slides/slide130.xml"/><Relationship Id="rId140" Type="http://schemas.openxmlformats.org/officeDocument/2006/relationships/slide" Target="slides/slide138.xml"/><Relationship Id="rId145" Type="http://schemas.openxmlformats.org/officeDocument/2006/relationships/slide" Target="slides/slide143.xml"/><Relationship Id="rId153"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slide" Target="slides/slide104.xml"/><Relationship Id="rId114" Type="http://schemas.openxmlformats.org/officeDocument/2006/relationships/slide" Target="slides/slide112.xml"/><Relationship Id="rId119" Type="http://schemas.openxmlformats.org/officeDocument/2006/relationships/slide" Target="slides/slide117.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30" Type="http://schemas.openxmlformats.org/officeDocument/2006/relationships/slide" Target="slides/slide128.xml"/><Relationship Id="rId135" Type="http://schemas.openxmlformats.org/officeDocument/2006/relationships/slide" Target="slides/slide133.xml"/><Relationship Id="rId143" Type="http://schemas.openxmlformats.org/officeDocument/2006/relationships/slide" Target="slides/slide141.xml"/><Relationship Id="rId148" Type="http://schemas.openxmlformats.org/officeDocument/2006/relationships/slide" Target="slides/slide146.xml"/><Relationship Id="rId151" Type="http://schemas.openxmlformats.org/officeDocument/2006/relationships/slide" Target="slides/slide149.xml"/><Relationship Id="rId156"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141" Type="http://schemas.openxmlformats.org/officeDocument/2006/relationships/slide" Target="slides/slide139.xml"/><Relationship Id="rId146" Type="http://schemas.openxmlformats.org/officeDocument/2006/relationships/slide" Target="slides/slide144.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slide" Target="slides/slide134.xml"/><Relationship Id="rId157" Type="http://schemas.openxmlformats.org/officeDocument/2006/relationships/tableStyles" Target="tableStyles.xml"/><Relationship Id="rId61" Type="http://schemas.openxmlformats.org/officeDocument/2006/relationships/slide" Target="slides/slide59.xml"/><Relationship Id="rId82" Type="http://schemas.openxmlformats.org/officeDocument/2006/relationships/slide" Target="slides/slide80.xml"/><Relationship Id="rId152" Type="http://schemas.openxmlformats.org/officeDocument/2006/relationships/slide" Target="slides/slide15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slide" Target="slides/slide13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2.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31.wmf"/><Relationship Id="rId1" Type="http://schemas.openxmlformats.org/officeDocument/2006/relationships/image" Target="../media/image30.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34.wmf"/><Relationship Id="rId2" Type="http://schemas.openxmlformats.org/officeDocument/2006/relationships/image" Target="../media/image33.wmf"/><Relationship Id="rId1" Type="http://schemas.openxmlformats.org/officeDocument/2006/relationships/image" Target="../media/image32.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64.w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80.wmf"/><Relationship Id="rId2" Type="http://schemas.openxmlformats.org/officeDocument/2006/relationships/image" Target="../media/image64.wmf"/><Relationship Id="rId1" Type="http://schemas.openxmlformats.org/officeDocument/2006/relationships/image" Target="../media/image79.wmf"/><Relationship Id="rId6" Type="http://schemas.openxmlformats.org/officeDocument/2006/relationships/image" Target="../media/image83.wmf"/><Relationship Id="rId5" Type="http://schemas.openxmlformats.org/officeDocument/2006/relationships/image" Target="../media/image82.wmf"/><Relationship Id="rId4" Type="http://schemas.openxmlformats.org/officeDocument/2006/relationships/image" Target="../media/image81.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51.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80.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3076575" cy="512763"/>
          </a:xfrm>
          <a:prstGeom prst="rect">
            <a:avLst/>
          </a:prstGeom>
          <a:noFill/>
          <a:ln w="9525">
            <a:noFill/>
            <a:miter lim="800000"/>
            <a:headEnd/>
            <a:tailEnd/>
          </a:ln>
          <a:effectLst/>
        </p:spPr>
        <p:txBody>
          <a:bodyPr vert="horz" wrap="square" lIns="96092" tIns="48045" rIns="96092" bIns="48045" numCol="1" anchor="t" anchorCtr="0" compatLnSpc="1">
            <a:prstTxWarp prst="textNoShape">
              <a:avLst/>
            </a:prstTxWarp>
          </a:bodyPr>
          <a:lstStyle>
            <a:lvl1pPr defTabSz="960438">
              <a:defRPr sz="1200" b="0"/>
            </a:lvl1pPr>
          </a:lstStyle>
          <a:p>
            <a:pPr>
              <a:defRPr/>
            </a:pPr>
            <a:endParaRPr lang="cs-CZ"/>
          </a:p>
        </p:txBody>
      </p:sp>
      <p:sp>
        <p:nvSpPr>
          <p:cNvPr id="4099" name="Rectangle 3"/>
          <p:cNvSpPr>
            <a:spLocks noGrp="1" noChangeArrowheads="1"/>
          </p:cNvSpPr>
          <p:nvPr>
            <p:ph type="dt" idx="1"/>
          </p:nvPr>
        </p:nvSpPr>
        <p:spPr bwMode="auto">
          <a:xfrm>
            <a:off x="4021138" y="0"/>
            <a:ext cx="3076575" cy="512763"/>
          </a:xfrm>
          <a:prstGeom prst="rect">
            <a:avLst/>
          </a:prstGeom>
          <a:noFill/>
          <a:ln w="9525">
            <a:noFill/>
            <a:miter lim="800000"/>
            <a:headEnd/>
            <a:tailEnd/>
          </a:ln>
          <a:effectLst/>
        </p:spPr>
        <p:txBody>
          <a:bodyPr vert="horz" wrap="square" lIns="96092" tIns="48045" rIns="96092" bIns="48045" numCol="1" anchor="t" anchorCtr="0" compatLnSpc="1">
            <a:prstTxWarp prst="textNoShape">
              <a:avLst/>
            </a:prstTxWarp>
          </a:bodyPr>
          <a:lstStyle>
            <a:lvl1pPr algn="r" defTabSz="960438">
              <a:defRPr sz="1200" b="0"/>
            </a:lvl1pPr>
          </a:lstStyle>
          <a:p>
            <a:pPr>
              <a:defRPr/>
            </a:pPr>
            <a:endParaRPr lang="cs-CZ"/>
          </a:p>
        </p:txBody>
      </p:sp>
      <p:sp>
        <p:nvSpPr>
          <p:cNvPr id="147460" name="Rectangle 4"/>
          <p:cNvSpPr>
            <a:spLocks noGrp="1" noRot="1" noChangeAspect="1" noChangeArrowheads="1" noTextEdit="1"/>
          </p:cNvSpPr>
          <p:nvPr>
            <p:ph type="sldImg" idx="2"/>
          </p:nvPr>
        </p:nvSpPr>
        <p:spPr bwMode="auto">
          <a:xfrm>
            <a:off x="990600" y="766763"/>
            <a:ext cx="5118100" cy="3838575"/>
          </a:xfrm>
          <a:prstGeom prst="rect">
            <a:avLst/>
          </a:prstGeom>
          <a:noFill/>
          <a:ln w="9525">
            <a:solidFill>
              <a:srgbClr val="000000"/>
            </a:solidFill>
            <a:miter lim="800000"/>
            <a:headEnd/>
            <a:tailEnd/>
          </a:ln>
        </p:spPr>
      </p:sp>
      <p:sp>
        <p:nvSpPr>
          <p:cNvPr id="4101" name="Rectangle 5"/>
          <p:cNvSpPr>
            <a:spLocks noGrp="1" noChangeArrowheads="1"/>
          </p:cNvSpPr>
          <p:nvPr>
            <p:ph type="body" sz="quarter" idx="3"/>
          </p:nvPr>
        </p:nvSpPr>
        <p:spPr bwMode="auto">
          <a:xfrm>
            <a:off x="711200" y="4862513"/>
            <a:ext cx="5676900" cy="4605337"/>
          </a:xfrm>
          <a:prstGeom prst="rect">
            <a:avLst/>
          </a:prstGeom>
          <a:noFill/>
          <a:ln w="9525">
            <a:noFill/>
            <a:miter lim="800000"/>
            <a:headEnd/>
            <a:tailEnd/>
          </a:ln>
          <a:effectLst/>
        </p:spPr>
        <p:txBody>
          <a:bodyPr vert="horz" wrap="square" lIns="96092" tIns="48045" rIns="96092" bIns="48045" numCol="1" anchor="t" anchorCtr="0" compatLnSpc="1">
            <a:prstTxWarp prst="textNoShape">
              <a:avLst/>
            </a:prstTxWarp>
          </a:bodyPr>
          <a:lstStyle/>
          <a:p>
            <a:pPr lvl="0"/>
            <a:r>
              <a:rPr lang="cs-CZ" noProof="0" smtClean="0"/>
              <a:t>Click to edit Master text styles</a:t>
            </a:r>
          </a:p>
          <a:p>
            <a:pPr lvl="1"/>
            <a:r>
              <a:rPr lang="cs-CZ" noProof="0" smtClean="0"/>
              <a:t>Second level</a:t>
            </a:r>
          </a:p>
          <a:p>
            <a:pPr lvl="2"/>
            <a:r>
              <a:rPr lang="cs-CZ" noProof="0" smtClean="0"/>
              <a:t>Third level</a:t>
            </a:r>
          </a:p>
          <a:p>
            <a:pPr lvl="3"/>
            <a:r>
              <a:rPr lang="cs-CZ" noProof="0" smtClean="0"/>
              <a:t>Fourth level</a:t>
            </a:r>
          </a:p>
          <a:p>
            <a:pPr lvl="4"/>
            <a:r>
              <a:rPr lang="cs-CZ" noProof="0" smtClean="0"/>
              <a:t>Fifth level</a:t>
            </a:r>
          </a:p>
        </p:txBody>
      </p:sp>
      <p:sp>
        <p:nvSpPr>
          <p:cNvPr id="4102" name="Rectangle 6"/>
          <p:cNvSpPr>
            <a:spLocks noGrp="1" noChangeArrowheads="1"/>
          </p:cNvSpPr>
          <p:nvPr>
            <p:ph type="ftr" sz="quarter" idx="4"/>
          </p:nvPr>
        </p:nvSpPr>
        <p:spPr bwMode="auto">
          <a:xfrm>
            <a:off x="0" y="9720263"/>
            <a:ext cx="3076575" cy="512762"/>
          </a:xfrm>
          <a:prstGeom prst="rect">
            <a:avLst/>
          </a:prstGeom>
          <a:noFill/>
          <a:ln w="9525">
            <a:noFill/>
            <a:miter lim="800000"/>
            <a:headEnd/>
            <a:tailEnd/>
          </a:ln>
          <a:effectLst/>
        </p:spPr>
        <p:txBody>
          <a:bodyPr vert="horz" wrap="square" lIns="96092" tIns="48045" rIns="96092" bIns="48045" numCol="1" anchor="b" anchorCtr="0" compatLnSpc="1">
            <a:prstTxWarp prst="textNoShape">
              <a:avLst/>
            </a:prstTxWarp>
          </a:bodyPr>
          <a:lstStyle>
            <a:lvl1pPr defTabSz="960438">
              <a:defRPr sz="1200" b="0"/>
            </a:lvl1pPr>
          </a:lstStyle>
          <a:p>
            <a:pPr>
              <a:defRPr/>
            </a:pPr>
            <a:endParaRPr lang="cs-CZ"/>
          </a:p>
        </p:txBody>
      </p:sp>
      <p:sp>
        <p:nvSpPr>
          <p:cNvPr id="4103" name="Rectangle 7"/>
          <p:cNvSpPr>
            <a:spLocks noGrp="1" noChangeArrowheads="1"/>
          </p:cNvSpPr>
          <p:nvPr>
            <p:ph type="sldNum" sz="quarter" idx="5"/>
          </p:nvPr>
        </p:nvSpPr>
        <p:spPr bwMode="auto">
          <a:xfrm>
            <a:off x="4021138" y="9720263"/>
            <a:ext cx="3076575" cy="512762"/>
          </a:xfrm>
          <a:prstGeom prst="rect">
            <a:avLst/>
          </a:prstGeom>
          <a:noFill/>
          <a:ln w="9525">
            <a:noFill/>
            <a:miter lim="800000"/>
            <a:headEnd/>
            <a:tailEnd/>
          </a:ln>
          <a:effectLst/>
        </p:spPr>
        <p:txBody>
          <a:bodyPr vert="horz" wrap="square" lIns="96092" tIns="48045" rIns="96092" bIns="48045" numCol="1" anchor="b" anchorCtr="0" compatLnSpc="1">
            <a:prstTxWarp prst="textNoShape">
              <a:avLst/>
            </a:prstTxWarp>
          </a:bodyPr>
          <a:lstStyle>
            <a:lvl1pPr algn="r" defTabSz="960438">
              <a:defRPr sz="1200" b="0"/>
            </a:lvl1pPr>
          </a:lstStyle>
          <a:p>
            <a:pPr>
              <a:defRPr/>
            </a:pPr>
            <a:fld id="{A085DC68-F081-4CFD-AF81-4F714C762B08}" type="slidenum">
              <a:rPr lang="cs-CZ"/>
              <a:pPr>
                <a:defRPr/>
              </a:pPr>
              <a:t>‹#›</a:t>
            </a:fld>
            <a:endParaRPr lang="cs-CZ"/>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7"/>
          <p:cNvSpPr>
            <a:spLocks noGrp="1" noChangeArrowheads="1"/>
          </p:cNvSpPr>
          <p:nvPr>
            <p:ph type="sldNum" sz="quarter" idx="5"/>
          </p:nvPr>
        </p:nvSpPr>
        <p:spPr>
          <a:noFill/>
        </p:spPr>
        <p:txBody>
          <a:bodyPr/>
          <a:lstStyle/>
          <a:p>
            <a:fld id="{26D98CF9-D583-420B-944B-32613FC61937}" type="slidenum">
              <a:rPr lang="cs-CZ" smtClean="0"/>
              <a:pPr/>
              <a:t>3</a:t>
            </a:fld>
            <a:endParaRPr lang="cs-CZ" smtClean="0"/>
          </a:p>
        </p:txBody>
      </p:sp>
      <p:sp>
        <p:nvSpPr>
          <p:cNvPr id="148483" name="Rectangle 2"/>
          <p:cNvSpPr>
            <a:spLocks noGrp="1" noRot="1" noChangeAspect="1" noChangeArrowheads="1" noTextEdit="1"/>
          </p:cNvSpPr>
          <p:nvPr>
            <p:ph type="sldImg"/>
          </p:nvPr>
        </p:nvSpPr>
        <p:spPr>
          <a:ln/>
        </p:spPr>
      </p:sp>
      <p:sp>
        <p:nvSpPr>
          <p:cNvPr id="14848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7"/>
          <p:cNvSpPr>
            <a:spLocks noGrp="1" noChangeArrowheads="1"/>
          </p:cNvSpPr>
          <p:nvPr>
            <p:ph type="sldNum" sz="quarter" idx="5"/>
          </p:nvPr>
        </p:nvSpPr>
        <p:spPr>
          <a:noFill/>
        </p:spPr>
        <p:txBody>
          <a:bodyPr/>
          <a:lstStyle/>
          <a:p>
            <a:fld id="{04604BAF-D9D7-436C-9481-F45D13B887C1}" type="slidenum">
              <a:rPr lang="cs-CZ" smtClean="0"/>
              <a:pPr/>
              <a:t>13</a:t>
            </a:fld>
            <a:endParaRPr lang="cs-CZ" smtClean="0"/>
          </a:p>
        </p:txBody>
      </p:sp>
      <p:sp>
        <p:nvSpPr>
          <p:cNvPr id="157699" name="Rectangle 2"/>
          <p:cNvSpPr>
            <a:spLocks noGrp="1" noRot="1" noChangeAspect="1" noChangeArrowheads="1" noTextEdit="1"/>
          </p:cNvSpPr>
          <p:nvPr>
            <p:ph type="sldImg"/>
          </p:nvPr>
        </p:nvSpPr>
        <p:spPr>
          <a:ln/>
        </p:spPr>
      </p:sp>
      <p:sp>
        <p:nvSpPr>
          <p:cNvPr id="15770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Rectangle 7"/>
          <p:cNvSpPr>
            <a:spLocks noGrp="1" noChangeArrowheads="1"/>
          </p:cNvSpPr>
          <p:nvPr>
            <p:ph type="sldNum" sz="quarter" idx="5"/>
          </p:nvPr>
        </p:nvSpPr>
        <p:spPr>
          <a:noFill/>
        </p:spPr>
        <p:txBody>
          <a:bodyPr/>
          <a:lstStyle/>
          <a:p>
            <a:fld id="{200DEDAE-B40A-49C8-876A-7DBC2045A370}" type="slidenum">
              <a:rPr lang="cs-CZ" smtClean="0"/>
              <a:pPr/>
              <a:t>148</a:t>
            </a:fld>
            <a:endParaRPr lang="cs-CZ" smtClean="0"/>
          </a:p>
        </p:txBody>
      </p:sp>
      <p:sp>
        <p:nvSpPr>
          <p:cNvPr id="249859" name="Rectangle 2"/>
          <p:cNvSpPr>
            <a:spLocks noGrp="1" noRot="1" noChangeAspect="1" noChangeArrowheads="1" noTextEdit="1"/>
          </p:cNvSpPr>
          <p:nvPr>
            <p:ph type="sldImg"/>
          </p:nvPr>
        </p:nvSpPr>
        <p:spPr>
          <a:ln/>
        </p:spPr>
      </p:sp>
      <p:sp>
        <p:nvSpPr>
          <p:cNvPr id="24986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Rectangle 7"/>
          <p:cNvSpPr>
            <a:spLocks noGrp="1" noChangeArrowheads="1"/>
          </p:cNvSpPr>
          <p:nvPr>
            <p:ph type="sldNum" sz="quarter" idx="5"/>
          </p:nvPr>
        </p:nvSpPr>
        <p:spPr>
          <a:noFill/>
        </p:spPr>
        <p:txBody>
          <a:bodyPr/>
          <a:lstStyle/>
          <a:p>
            <a:fld id="{AF982A0A-74EC-4B5B-9F5F-2051B0695049}" type="slidenum">
              <a:rPr lang="cs-CZ" smtClean="0"/>
              <a:pPr/>
              <a:t>150</a:t>
            </a:fld>
            <a:endParaRPr lang="cs-CZ" smtClean="0"/>
          </a:p>
        </p:txBody>
      </p:sp>
      <p:sp>
        <p:nvSpPr>
          <p:cNvPr id="250883" name="Rectangle 2"/>
          <p:cNvSpPr>
            <a:spLocks noGrp="1" noRot="1" noChangeAspect="1" noChangeArrowheads="1" noTextEdit="1"/>
          </p:cNvSpPr>
          <p:nvPr>
            <p:ph type="sldImg"/>
          </p:nvPr>
        </p:nvSpPr>
        <p:spPr>
          <a:ln/>
        </p:spPr>
      </p:sp>
      <p:sp>
        <p:nvSpPr>
          <p:cNvPr id="25088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7"/>
          <p:cNvSpPr>
            <a:spLocks noGrp="1" noChangeArrowheads="1"/>
          </p:cNvSpPr>
          <p:nvPr>
            <p:ph type="sldNum" sz="quarter" idx="5"/>
          </p:nvPr>
        </p:nvSpPr>
        <p:spPr>
          <a:noFill/>
        </p:spPr>
        <p:txBody>
          <a:bodyPr/>
          <a:lstStyle/>
          <a:p>
            <a:fld id="{4F79BDDA-DA9A-42FC-A3B3-CB04773AD2E5}" type="slidenum">
              <a:rPr lang="cs-CZ" smtClean="0"/>
              <a:pPr/>
              <a:t>14</a:t>
            </a:fld>
            <a:endParaRPr lang="cs-CZ" smtClean="0"/>
          </a:p>
        </p:txBody>
      </p:sp>
      <p:sp>
        <p:nvSpPr>
          <p:cNvPr id="158723" name="Rectangle 2"/>
          <p:cNvSpPr>
            <a:spLocks noGrp="1" noRot="1" noChangeAspect="1" noChangeArrowheads="1" noTextEdit="1"/>
          </p:cNvSpPr>
          <p:nvPr>
            <p:ph type="sldImg"/>
          </p:nvPr>
        </p:nvSpPr>
        <p:spPr>
          <a:ln/>
        </p:spPr>
      </p:sp>
      <p:sp>
        <p:nvSpPr>
          <p:cNvPr id="15872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7"/>
          <p:cNvSpPr>
            <a:spLocks noGrp="1" noChangeArrowheads="1"/>
          </p:cNvSpPr>
          <p:nvPr>
            <p:ph type="sldNum" sz="quarter" idx="5"/>
          </p:nvPr>
        </p:nvSpPr>
        <p:spPr>
          <a:noFill/>
        </p:spPr>
        <p:txBody>
          <a:bodyPr/>
          <a:lstStyle/>
          <a:p>
            <a:fld id="{C3C2EEB7-5717-4702-9C07-A800D98150E3}" type="slidenum">
              <a:rPr lang="cs-CZ" smtClean="0"/>
              <a:pPr/>
              <a:t>15</a:t>
            </a:fld>
            <a:endParaRPr lang="cs-CZ" smtClean="0"/>
          </a:p>
        </p:txBody>
      </p:sp>
      <p:sp>
        <p:nvSpPr>
          <p:cNvPr id="159747" name="Rectangle 2"/>
          <p:cNvSpPr>
            <a:spLocks noGrp="1" noRot="1" noChangeAspect="1" noChangeArrowheads="1" noTextEdit="1"/>
          </p:cNvSpPr>
          <p:nvPr>
            <p:ph type="sldImg"/>
          </p:nvPr>
        </p:nvSpPr>
        <p:spPr>
          <a:ln/>
        </p:spPr>
      </p:sp>
      <p:sp>
        <p:nvSpPr>
          <p:cNvPr id="15974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7"/>
          <p:cNvSpPr>
            <a:spLocks noGrp="1" noChangeArrowheads="1"/>
          </p:cNvSpPr>
          <p:nvPr>
            <p:ph type="sldNum" sz="quarter" idx="5"/>
          </p:nvPr>
        </p:nvSpPr>
        <p:spPr>
          <a:noFill/>
        </p:spPr>
        <p:txBody>
          <a:bodyPr/>
          <a:lstStyle/>
          <a:p>
            <a:fld id="{242D3C45-8652-493B-B66C-4BCF36DE368F}" type="slidenum">
              <a:rPr lang="cs-CZ" smtClean="0"/>
              <a:pPr/>
              <a:t>16</a:t>
            </a:fld>
            <a:endParaRPr lang="cs-CZ" smtClean="0"/>
          </a:p>
        </p:txBody>
      </p:sp>
      <p:sp>
        <p:nvSpPr>
          <p:cNvPr id="160771" name="Rectangle 2"/>
          <p:cNvSpPr>
            <a:spLocks noGrp="1" noRot="1" noChangeAspect="1" noChangeArrowheads="1" noTextEdit="1"/>
          </p:cNvSpPr>
          <p:nvPr>
            <p:ph type="sldImg"/>
          </p:nvPr>
        </p:nvSpPr>
        <p:spPr>
          <a:ln/>
        </p:spPr>
      </p:sp>
      <p:sp>
        <p:nvSpPr>
          <p:cNvPr id="16077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7"/>
          <p:cNvSpPr>
            <a:spLocks noGrp="1" noChangeArrowheads="1"/>
          </p:cNvSpPr>
          <p:nvPr>
            <p:ph type="sldNum" sz="quarter" idx="5"/>
          </p:nvPr>
        </p:nvSpPr>
        <p:spPr>
          <a:noFill/>
        </p:spPr>
        <p:txBody>
          <a:bodyPr/>
          <a:lstStyle/>
          <a:p>
            <a:fld id="{883DD0FC-2B5E-482F-9490-B18D0211E35A}" type="slidenum">
              <a:rPr lang="cs-CZ" smtClean="0"/>
              <a:pPr/>
              <a:t>18</a:t>
            </a:fld>
            <a:endParaRPr lang="cs-CZ" smtClean="0"/>
          </a:p>
        </p:txBody>
      </p:sp>
      <p:sp>
        <p:nvSpPr>
          <p:cNvPr id="161795" name="Rectangle 2"/>
          <p:cNvSpPr>
            <a:spLocks noGrp="1" noRot="1" noChangeAspect="1" noChangeArrowheads="1" noTextEdit="1"/>
          </p:cNvSpPr>
          <p:nvPr>
            <p:ph type="sldImg"/>
          </p:nvPr>
        </p:nvSpPr>
        <p:spPr>
          <a:ln/>
        </p:spPr>
      </p:sp>
      <p:sp>
        <p:nvSpPr>
          <p:cNvPr id="16179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7"/>
          <p:cNvSpPr>
            <a:spLocks noGrp="1" noChangeArrowheads="1"/>
          </p:cNvSpPr>
          <p:nvPr>
            <p:ph type="sldNum" sz="quarter" idx="5"/>
          </p:nvPr>
        </p:nvSpPr>
        <p:spPr>
          <a:noFill/>
        </p:spPr>
        <p:txBody>
          <a:bodyPr/>
          <a:lstStyle/>
          <a:p>
            <a:fld id="{2F9291E0-29AF-4E79-8E34-07B3D387BC95}" type="slidenum">
              <a:rPr lang="cs-CZ" smtClean="0"/>
              <a:pPr/>
              <a:t>20</a:t>
            </a:fld>
            <a:endParaRPr lang="cs-CZ" smtClean="0"/>
          </a:p>
        </p:txBody>
      </p:sp>
      <p:sp>
        <p:nvSpPr>
          <p:cNvPr id="162819" name="Rectangle 2"/>
          <p:cNvSpPr>
            <a:spLocks noGrp="1" noRot="1" noChangeAspect="1" noChangeArrowheads="1" noTextEdit="1"/>
          </p:cNvSpPr>
          <p:nvPr>
            <p:ph type="sldImg"/>
          </p:nvPr>
        </p:nvSpPr>
        <p:spPr>
          <a:ln/>
        </p:spPr>
      </p:sp>
      <p:sp>
        <p:nvSpPr>
          <p:cNvPr id="16282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7"/>
          <p:cNvSpPr>
            <a:spLocks noGrp="1" noChangeArrowheads="1"/>
          </p:cNvSpPr>
          <p:nvPr>
            <p:ph type="sldNum" sz="quarter" idx="5"/>
          </p:nvPr>
        </p:nvSpPr>
        <p:spPr>
          <a:noFill/>
        </p:spPr>
        <p:txBody>
          <a:bodyPr/>
          <a:lstStyle/>
          <a:p>
            <a:fld id="{86A32F98-B22A-46B6-81DD-4F4C308DAF11}" type="slidenum">
              <a:rPr lang="cs-CZ" smtClean="0"/>
              <a:pPr/>
              <a:t>21</a:t>
            </a:fld>
            <a:endParaRPr lang="cs-CZ" smtClean="0"/>
          </a:p>
        </p:txBody>
      </p:sp>
      <p:sp>
        <p:nvSpPr>
          <p:cNvPr id="163843" name="Rectangle 2"/>
          <p:cNvSpPr>
            <a:spLocks noGrp="1" noRot="1" noChangeAspect="1" noChangeArrowheads="1" noTextEdit="1"/>
          </p:cNvSpPr>
          <p:nvPr>
            <p:ph type="sldImg"/>
          </p:nvPr>
        </p:nvSpPr>
        <p:spPr>
          <a:ln/>
        </p:spPr>
      </p:sp>
      <p:sp>
        <p:nvSpPr>
          <p:cNvPr id="16384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7"/>
          <p:cNvSpPr>
            <a:spLocks noGrp="1" noChangeArrowheads="1"/>
          </p:cNvSpPr>
          <p:nvPr>
            <p:ph type="sldNum" sz="quarter" idx="5"/>
          </p:nvPr>
        </p:nvSpPr>
        <p:spPr>
          <a:noFill/>
        </p:spPr>
        <p:txBody>
          <a:bodyPr/>
          <a:lstStyle/>
          <a:p>
            <a:fld id="{BBF9344B-C60C-4624-9502-068DED2871A3}" type="slidenum">
              <a:rPr lang="cs-CZ" smtClean="0"/>
              <a:pPr/>
              <a:t>22</a:t>
            </a:fld>
            <a:endParaRPr lang="cs-CZ" smtClean="0"/>
          </a:p>
        </p:txBody>
      </p:sp>
      <p:sp>
        <p:nvSpPr>
          <p:cNvPr id="164867" name="Rectangle 2"/>
          <p:cNvSpPr>
            <a:spLocks noGrp="1" noRot="1" noChangeAspect="1" noChangeArrowheads="1" noTextEdit="1"/>
          </p:cNvSpPr>
          <p:nvPr>
            <p:ph type="sldImg"/>
          </p:nvPr>
        </p:nvSpPr>
        <p:spPr>
          <a:ln/>
        </p:spPr>
      </p:sp>
      <p:sp>
        <p:nvSpPr>
          <p:cNvPr id="16486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7"/>
          <p:cNvSpPr>
            <a:spLocks noGrp="1" noChangeArrowheads="1"/>
          </p:cNvSpPr>
          <p:nvPr>
            <p:ph type="sldNum" sz="quarter" idx="5"/>
          </p:nvPr>
        </p:nvSpPr>
        <p:spPr>
          <a:noFill/>
        </p:spPr>
        <p:txBody>
          <a:bodyPr/>
          <a:lstStyle/>
          <a:p>
            <a:fld id="{6F8E562D-33F8-4722-86DA-953D69CC98B9}" type="slidenum">
              <a:rPr lang="cs-CZ" smtClean="0"/>
              <a:pPr/>
              <a:t>23</a:t>
            </a:fld>
            <a:endParaRPr lang="cs-CZ" smtClean="0"/>
          </a:p>
        </p:txBody>
      </p:sp>
      <p:sp>
        <p:nvSpPr>
          <p:cNvPr id="165891" name="Rectangle 2"/>
          <p:cNvSpPr>
            <a:spLocks noGrp="1" noRot="1" noChangeAspect="1" noChangeArrowheads="1" noTextEdit="1"/>
          </p:cNvSpPr>
          <p:nvPr>
            <p:ph type="sldImg"/>
          </p:nvPr>
        </p:nvSpPr>
        <p:spPr>
          <a:ln/>
        </p:spPr>
      </p:sp>
      <p:sp>
        <p:nvSpPr>
          <p:cNvPr id="16589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7"/>
          <p:cNvSpPr>
            <a:spLocks noGrp="1" noChangeArrowheads="1"/>
          </p:cNvSpPr>
          <p:nvPr>
            <p:ph type="sldNum" sz="quarter" idx="5"/>
          </p:nvPr>
        </p:nvSpPr>
        <p:spPr>
          <a:noFill/>
        </p:spPr>
        <p:txBody>
          <a:bodyPr/>
          <a:lstStyle/>
          <a:p>
            <a:fld id="{F3A532FB-845D-4404-B5A0-B23C98D444F1}" type="slidenum">
              <a:rPr lang="cs-CZ" smtClean="0"/>
              <a:pPr/>
              <a:t>25</a:t>
            </a:fld>
            <a:endParaRPr lang="cs-CZ" smtClean="0"/>
          </a:p>
        </p:txBody>
      </p:sp>
      <p:sp>
        <p:nvSpPr>
          <p:cNvPr id="166915" name="Rectangle 2"/>
          <p:cNvSpPr>
            <a:spLocks noGrp="1" noRot="1" noChangeAspect="1" noChangeArrowheads="1" noTextEdit="1"/>
          </p:cNvSpPr>
          <p:nvPr>
            <p:ph type="sldImg"/>
          </p:nvPr>
        </p:nvSpPr>
        <p:spPr>
          <a:ln/>
        </p:spPr>
      </p:sp>
      <p:sp>
        <p:nvSpPr>
          <p:cNvPr id="16691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7"/>
          <p:cNvSpPr>
            <a:spLocks noGrp="1" noChangeArrowheads="1"/>
          </p:cNvSpPr>
          <p:nvPr>
            <p:ph type="sldNum" sz="quarter" idx="5"/>
          </p:nvPr>
        </p:nvSpPr>
        <p:spPr>
          <a:noFill/>
        </p:spPr>
        <p:txBody>
          <a:bodyPr/>
          <a:lstStyle/>
          <a:p>
            <a:fld id="{0429D27B-74D1-42BB-B564-E6AC5ACB480D}" type="slidenum">
              <a:rPr lang="cs-CZ" smtClean="0"/>
              <a:pPr/>
              <a:t>4</a:t>
            </a:fld>
            <a:endParaRPr lang="cs-CZ" smtClean="0"/>
          </a:p>
        </p:txBody>
      </p:sp>
      <p:sp>
        <p:nvSpPr>
          <p:cNvPr id="149507" name="Rectangle 2"/>
          <p:cNvSpPr>
            <a:spLocks noGrp="1" noRot="1" noChangeAspect="1" noChangeArrowheads="1" noTextEdit="1"/>
          </p:cNvSpPr>
          <p:nvPr>
            <p:ph type="sldImg"/>
          </p:nvPr>
        </p:nvSpPr>
        <p:spPr>
          <a:ln/>
        </p:spPr>
      </p:sp>
      <p:sp>
        <p:nvSpPr>
          <p:cNvPr id="14950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7"/>
          <p:cNvSpPr>
            <a:spLocks noGrp="1" noChangeArrowheads="1"/>
          </p:cNvSpPr>
          <p:nvPr>
            <p:ph type="sldNum" sz="quarter" idx="5"/>
          </p:nvPr>
        </p:nvSpPr>
        <p:spPr>
          <a:noFill/>
        </p:spPr>
        <p:txBody>
          <a:bodyPr/>
          <a:lstStyle/>
          <a:p>
            <a:fld id="{BA05183B-DA60-4EAC-8BFE-5EDBC21B1479}" type="slidenum">
              <a:rPr lang="cs-CZ" smtClean="0"/>
              <a:pPr/>
              <a:t>27</a:t>
            </a:fld>
            <a:endParaRPr lang="cs-CZ" smtClean="0"/>
          </a:p>
        </p:txBody>
      </p:sp>
      <p:sp>
        <p:nvSpPr>
          <p:cNvPr id="167939" name="Rectangle 2"/>
          <p:cNvSpPr>
            <a:spLocks noGrp="1" noRot="1" noChangeAspect="1" noChangeArrowheads="1" noTextEdit="1"/>
          </p:cNvSpPr>
          <p:nvPr>
            <p:ph type="sldImg"/>
          </p:nvPr>
        </p:nvSpPr>
        <p:spPr>
          <a:ln/>
        </p:spPr>
      </p:sp>
      <p:sp>
        <p:nvSpPr>
          <p:cNvPr id="16794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7"/>
          <p:cNvSpPr>
            <a:spLocks noGrp="1" noChangeArrowheads="1"/>
          </p:cNvSpPr>
          <p:nvPr>
            <p:ph type="sldNum" sz="quarter" idx="5"/>
          </p:nvPr>
        </p:nvSpPr>
        <p:spPr>
          <a:noFill/>
        </p:spPr>
        <p:txBody>
          <a:bodyPr/>
          <a:lstStyle/>
          <a:p>
            <a:fld id="{0407DB64-5192-49AC-A533-8D3C8A2380C8}" type="slidenum">
              <a:rPr lang="cs-CZ" smtClean="0"/>
              <a:pPr/>
              <a:t>28</a:t>
            </a:fld>
            <a:endParaRPr lang="cs-CZ" smtClean="0"/>
          </a:p>
        </p:txBody>
      </p:sp>
      <p:sp>
        <p:nvSpPr>
          <p:cNvPr id="168963" name="Rectangle 2"/>
          <p:cNvSpPr>
            <a:spLocks noGrp="1" noRot="1" noChangeAspect="1" noChangeArrowheads="1" noTextEdit="1"/>
          </p:cNvSpPr>
          <p:nvPr>
            <p:ph type="sldImg"/>
          </p:nvPr>
        </p:nvSpPr>
        <p:spPr>
          <a:ln/>
        </p:spPr>
      </p:sp>
      <p:sp>
        <p:nvSpPr>
          <p:cNvPr id="16896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7"/>
          <p:cNvSpPr>
            <a:spLocks noGrp="1" noChangeArrowheads="1"/>
          </p:cNvSpPr>
          <p:nvPr>
            <p:ph type="sldNum" sz="quarter" idx="5"/>
          </p:nvPr>
        </p:nvSpPr>
        <p:spPr>
          <a:noFill/>
        </p:spPr>
        <p:txBody>
          <a:bodyPr/>
          <a:lstStyle/>
          <a:p>
            <a:fld id="{57C17A1E-9179-400B-B2AC-B03921ADE581}" type="slidenum">
              <a:rPr lang="cs-CZ" smtClean="0"/>
              <a:pPr/>
              <a:t>29</a:t>
            </a:fld>
            <a:endParaRPr lang="cs-CZ" smtClean="0"/>
          </a:p>
        </p:txBody>
      </p:sp>
      <p:sp>
        <p:nvSpPr>
          <p:cNvPr id="169987" name="Rectangle 2"/>
          <p:cNvSpPr>
            <a:spLocks noGrp="1" noRot="1" noChangeAspect="1" noChangeArrowheads="1" noTextEdit="1"/>
          </p:cNvSpPr>
          <p:nvPr>
            <p:ph type="sldImg"/>
          </p:nvPr>
        </p:nvSpPr>
        <p:spPr>
          <a:ln/>
        </p:spPr>
      </p:sp>
      <p:sp>
        <p:nvSpPr>
          <p:cNvPr id="16998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7"/>
          <p:cNvSpPr>
            <a:spLocks noGrp="1" noChangeArrowheads="1"/>
          </p:cNvSpPr>
          <p:nvPr>
            <p:ph type="sldNum" sz="quarter" idx="5"/>
          </p:nvPr>
        </p:nvSpPr>
        <p:spPr>
          <a:noFill/>
        </p:spPr>
        <p:txBody>
          <a:bodyPr/>
          <a:lstStyle/>
          <a:p>
            <a:fld id="{A24DCAE3-0BF2-41B6-A5AA-E0C8603B35D7}" type="slidenum">
              <a:rPr lang="cs-CZ" smtClean="0"/>
              <a:pPr/>
              <a:t>32</a:t>
            </a:fld>
            <a:endParaRPr lang="cs-CZ" smtClean="0"/>
          </a:p>
        </p:txBody>
      </p:sp>
      <p:sp>
        <p:nvSpPr>
          <p:cNvPr id="171011" name="Rectangle 2"/>
          <p:cNvSpPr>
            <a:spLocks noGrp="1" noRot="1" noChangeAspect="1" noChangeArrowheads="1" noTextEdit="1"/>
          </p:cNvSpPr>
          <p:nvPr>
            <p:ph type="sldImg"/>
          </p:nvPr>
        </p:nvSpPr>
        <p:spPr>
          <a:ln/>
        </p:spPr>
      </p:sp>
      <p:sp>
        <p:nvSpPr>
          <p:cNvPr id="17101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7"/>
          <p:cNvSpPr>
            <a:spLocks noGrp="1" noChangeArrowheads="1"/>
          </p:cNvSpPr>
          <p:nvPr>
            <p:ph type="sldNum" sz="quarter" idx="5"/>
          </p:nvPr>
        </p:nvSpPr>
        <p:spPr>
          <a:noFill/>
        </p:spPr>
        <p:txBody>
          <a:bodyPr/>
          <a:lstStyle/>
          <a:p>
            <a:fld id="{BC152814-FEF0-4308-8158-A1CC46FF3F52}" type="slidenum">
              <a:rPr lang="cs-CZ" smtClean="0"/>
              <a:pPr/>
              <a:t>33</a:t>
            </a:fld>
            <a:endParaRPr lang="cs-CZ" smtClean="0"/>
          </a:p>
        </p:txBody>
      </p:sp>
      <p:sp>
        <p:nvSpPr>
          <p:cNvPr id="172035" name="Rectangle 2"/>
          <p:cNvSpPr>
            <a:spLocks noGrp="1" noRot="1" noChangeAspect="1" noChangeArrowheads="1" noTextEdit="1"/>
          </p:cNvSpPr>
          <p:nvPr>
            <p:ph type="sldImg"/>
          </p:nvPr>
        </p:nvSpPr>
        <p:spPr>
          <a:ln/>
        </p:spPr>
      </p:sp>
      <p:sp>
        <p:nvSpPr>
          <p:cNvPr id="17203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7"/>
          <p:cNvSpPr>
            <a:spLocks noGrp="1" noChangeArrowheads="1"/>
          </p:cNvSpPr>
          <p:nvPr>
            <p:ph type="sldNum" sz="quarter" idx="5"/>
          </p:nvPr>
        </p:nvSpPr>
        <p:spPr>
          <a:noFill/>
        </p:spPr>
        <p:txBody>
          <a:bodyPr/>
          <a:lstStyle/>
          <a:p>
            <a:fld id="{2B7CC9BE-E324-4BB9-AE75-3738D23A49D7}" type="slidenum">
              <a:rPr lang="cs-CZ" smtClean="0"/>
              <a:pPr/>
              <a:t>34</a:t>
            </a:fld>
            <a:endParaRPr lang="cs-CZ" smtClean="0"/>
          </a:p>
        </p:txBody>
      </p:sp>
      <p:sp>
        <p:nvSpPr>
          <p:cNvPr id="173059" name="Rectangle 2"/>
          <p:cNvSpPr>
            <a:spLocks noGrp="1" noRot="1" noChangeAspect="1" noChangeArrowheads="1" noTextEdit="1"/>
          </p:cNvSpPr>
          <p:nvPr>
            <p:ph type="sldImg"/>
          </p:nvPr>
        </p:nvSpPr>
        <p:spPr>
          <a:ln/>
        </p:spPr>
      </p:sp>
      <p:sp>
        <p:nvSpPr>
          <p:cNvPr id="17306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7"/>
          <p:cNvSpPr>
            <a:spLocks noGrp="1" noChangeArrowheads="1"/>
          </p:cNvSpPr>
          <p:nvPr>
            <p:ph type="sldNum" sz="quarter" idx="5"/>
          </p:nvPr>
        </p:nvSpPr>
        <p:spPr>
          <a:noFill/>
        </p:spPr>
        <p:txBody>
          <a:bodyPr/>
          <a:lstStyle/>
          <a:p>
            <a:fld id="{6DEC3905-7F26-41FE-8B2F-7BBE257E4652}" type="slidenum">
              <a:rPr lang="cs-CZ" smtClean="0"/>
              <a:pPr/>
              <a:t>35</a:t>
            </a:fld>
            <a:endParaRPr lang="cs-CZ" smtClean="0"/>
          </a:p>
        </p:txBody>
      </p:sp>
      <p:sp>
        <p:nvSpPr>
          <p:cNvPr id="174083" name="Rectangle 2"/>
          <p:cNvSpPr>
            <a:spLocks noGrp="1" noRot="1" noChangeAspect="1" noChangeArrowheads="1" noTextEdit="1"/>
          </p:cNvSpPr>
          <p:nvPr>
            <p:ph type="sldImg"/>
          </p:nvPr>
        </p:nvSpPr>
        <p:spPr>
          <a:ln/>
        </p:spPr>
      </p:sp>
      <p:sp>
        <p:nvSpPr>
          <p:cNvPr id="17408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7"/>
          <p:cNvSpPr>
            <a:spLocks noGrp="1" noChangeArrowheads="1"/>
          </p:cNvSpPr>
          <p:nvPr>
            <p:ph type="sldNum" sz="quarter" idx="5"/>
          </p:nvPr>
        </p:nvSpPr>
        <p:spPr>
          <a:noFill/>
        </p:spPr>
        <p:txBody>
          <a:bodyPr/>
          <a:lstStyle/>
          <a:p>
            <a:fld id="{D2A15539-D191-45ED-A791-74F0808C2832}" type="slidenum">
              <a:rPr lang="cs-CZ" smtClean="0"/>
              <a:pPr/>
              <a:t>36</a:t>
            </a:fld>
            <a:endParaRPr lang="cs-CZ" smtClean="0"/>
          </a:p>
        </p:txBody>
      </p:sp>
      <p:sp>
        <p:nvSpPr>
          <p:cNvPr id="175107" name="Rectangle 2"/>
          <p:cNvSpPr>
            <a:spLocks noGrp="1" noRot="1" noChangeAspect="1" noChangeArrowheads="1" noTextEdit="1"/>
          </p:cNvSpPr>
          <p:nvPr>
            <p:ph type="sldImg"/>
          </p:nvPr>
        </p:nvSpPr>
        <p:spPr>
          <a:ln/>
        </p:spPr>
      </p:sp>
      <p:sp>
        <p:nvSpPr>
          <p:cNvPr id="17510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7"/>
          <p:cNvSpPr>
            <a:spLocks noGrp="1" noChangeArrowheads="1"/>
          </p:cNvSpPr>
          <p:nvPr>
            <p:ph type="sldNum" sz="quarter" idx="5"/>
          </p:nvPr>
        </p:nvSpPr>
        <p:spPr>
          <a:noFill/>
        </p:spPr>
        <p:txBody>
          <a:bodyPr/>
          <a:lstStyle/>
          <a:p>
            <a:fld id="{D115336C-1909-403D-8D0E-8E1B0BE68BB9}" type="slidenum">
              <a:rPr lang="cs-CZ" smtClean="0"/>
              <a:pPr/>
              <a:t>39</a:t>
            </a:fld>
            <a:endParaRPr lang="cs-CZ" smtClean="0"/>
          </a:p>
        </p:txBody>
      </p:sp>
      <p:sp>
        <p:nvSpPr>
          <p:cNvPr id="176131" name="Rectangle 2"/>
          <p:cNvSpPr>
            <a:spLocks noGrp="1" noRot="1" noChangeAspect="1" noChangeArrowheads="1" noTextEdit="1"/>
          </p:cNvSpPr>
          <p:nvPr>
            <p:ph type="sldImg"/>
          </p:nvPr>
        </p:nvSpPr>
        <p:spPr>
          <a:ln/>
        </p:spPr>
      </p:sp>
      <p:sp>
        <p:nvSpPr>
          <p:cNvPr id="17613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fld id="{03F34AD3-445E-45CB-861F-29DB3B5E40EB}" type="slidenum">
              <a:rPr lang="cs-CZ" smtClean="0"/>
              <a:pPr/>
              <a:t>40</a:t>
            </a:fld>
            <a:endParaRPr lang="cs-CZ" smtClean="0"/>
          </a:p>
        </p:txBody>
      </p:sp>
      <p:sp>
        <p:nvSpPr>
          <p:cNvPr id="177155" name="Rectangle 2"/>
          <p:cNvSpPr>
            <a:spLocks noGrp="1" noRot="1" noChangeAspect="1" noChangeArrowheads="1" noTextEdit="1"/>
          </p:cNvSpPr>
          <p:nvPr>
            <p:ph type="sldImg"/>
          </p:nvPr>
        </p:nvSpPr>
        <p:spPr>
          <a:ln/>
        </p:spPr>
      </p:sp>
      <p:sp>
        <p:nvSpPr>
          <p:cNvPr id="17715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7"/>
          <p:cNvSpPr>
            <a:spLocks noGrp="1" noChangeArrowheads="1"/>
          </p:cNvSpPr>
          <p:nvPr>
            <p:ph type="sldNum" sz="quarter" idx="5"/>
          </p:nvPr>
        </p:nvSpPr>
        <p:spPr>
          <a:noFill/>
        </p:spPr>
        <p:txBody>
          <a:bodyPr/>
          <a:lstStyle/>
          <a:p>
            <a:fld id="{0D63B13F-2CB6-4397-B115-2BBDB7B6E643}" type="slidenum">
              <a:rPr lang="cs-CZ" smtClean="0"/>
              <a:pPr/>
              <a:t>5</a:t>
            </a:fld>
            <a:endParaRPr lang="cs-CZ" smtClean="0"/>
          </a:p>
        </p:txBody>
      </p:sp>
      <p:sp>
        <p:nvSpPr>
          <p:cNvPr id="150531" name="Rectangle 2"/>
          <p:cNvSpPr>
            <a:spLocks noGrp="1" noRot="1" noChangeAspect="1" noChangeArrowheads="1" noTextEdit="1"/>
          </p:cNvSpPr>
          <p:nvPr>
            <p:ph type="sldImg"/>
          </p:nvPr>
        </p:nvSpPr>
        <p:spPr>
          <a:ln/>
        </p:spPr>
      </p:sp>
      <p:sp>
        <p:nvSpPr>
          <p:cNvPr id="15053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7"/>
          <p:cNvSpPr>
            <a:spLocks noGrp="1" noChangeArrowheads="1"/>
          </p:cNvSpPr>
          <p:nvPr>
            <p:ph type="sldNum" sz="quarter" idx="5"/>
          </p:nvPr>
        </p:nvSpPr>
        <p:spPr>
          <a:noFill/>
        </p:spPr>
        <p:txBody>
          <a:bodyPr/>
          <a:lstStyle/>
          <a:p>
            <a:fld id="{110EC754-4D10-426D-A1BF-769EF4C5E939}" type="slidenum">
              <a:rPr lang="cs-CZ" smtClean="0"/>
              <a:pPr/>
              <a:t>41</a:t>
            </a:fld>
            <a:endParaRPr lang="cs-CZ" smtClean="0"/>
          </a:p>
        </p:txBody>
      </p:sp>
      <p:sp>
        <p:nvSpPr>
          <p:cNvPr id="178179" name="Rectangle 2"/>
          <p:cNvSpPr>
            <a:spLocks noGrp="1" noRot="1" noChangeAspect="1" noChangeArrowheads="1" noTextEdit="1"/>
          </p:cNvSpPr>
          <p:nvPr>
            <p:ph type="sldImg"/>
          </p:nvPr>
        </p:nvSpPr>
        <p:spPr>
          <a:ln/>
        </p:spPr>
      </p:sp>
      <p:sp>
        <p:nvSpPr>
          <p:cNvPr id="17818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7"/>
          <p:cNvSpPr>
            <a:spLocks noGrp="1" noChangeArrowheads="1"/>
          </p:cNvSpPr>
          <p:nvPr>
            <p:ph type="sldNum" sz="quarter" idx="5"/>
          </p:nvPr>
        </p:nvSpPr>
        <p:spPr>
          <a:noFill/>
        </p:spPr>
        <p:txBody>
          <a:bodyPr/>
          <a:lstStyle/>
          <a:p>
            <a:fld id="{F84ECE88-0F3D-45E3-A1C6-8F2002472E9B}" type="slidenum">
              <a:rPr lang="cs-CZ" smtClean="0"/>
              <a:pPr/>
              <a:t>42</a:t>
            </a:fld>
            <a:endParaRPr lang="cs-CZ" smtClean="0"/>
          </a:p>
        </p:txBody>
      </p:sp>
      <p:sp>
        <p:nvSpPr>
          <p:cNvPr id="179203" name="Rectangle 2"/>
          <p:cNvSpPr>
            <a:spLocks noGrp="1" noRot="1" noChangeAspect="1" noChangeArrowheads="1" noTextEdit="1"/>
          </p:cNvSpPr>
          <p:nvPr>
            <p:ph type="sldImg"/>
          </p:nvPr>
        </p:nvSpPr>
        <p:spPr>
          <a:ln/>
        </p:spPr>
      </p:sp>
      <p:sp>
        <p:nvSpPr>
          <p:cNvPr id="17920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7"/>
          <p:cNvSpPr>
            <a:spLocks noGrp="1" noChangeArrowheads="1"/>
          </p:cNvSpPr>
          <p:nvPr>
            <p:ph type="sldNum" sz="quarter" idx="5"/>
          </p:nvPr>
        </p:nvSpPr>
        <p:spPr>
          <a:noFill/>
        </p:spPr>
        <p:txBody>
          <a:bodyPr/>
          <a:lstStyle/>
          <a:p>
            <a:fld id="{B239DCD6-6B06-49D1-8239-EC6CA51B432E}" type="slidenum">
              <a:rPr lang="cs-CZ" smtClean="0"/>
              <a:pPr/>
              <a:t>43</a:t>
            </a:fld>
            <a:endParaRPr lang="cs-CZ" smtClean="0"/>
          </a:p>
        </p:txBody>
      </p:sp>
      <p:sp>
        <p:nvSpPr>
          <p:cNvPr id="180227" name="Rectangle 2"/>
          <p:cNvSpPr>
            <a:spLocks noGrp="1" noRot="1" noChangeAspect="1" noChangeArrowheads="1" noTextEdit="1"/>
          </p:cNvSpPr>
          <p:nvPr>
            <p:ph type="sldImg"/>
          </p:nvPr>
        </p:nvSpPr>
        <p:spPr>
          <a:ln/>
        </p:spPr>
      </p:sp>
      <p:sp>
        <p:nvSpPr>
          <p:cNvPr id="18022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7"/>
          <p:cNvSpPr>
            <a:spLocks noGrp="1" noChangeArrowheads="1"/>
          </p:cNvSpPr>
          <p:nvPr>
            <p:ph type="sldNum" sz="quarter" idx="5"/>
          </p:nvPr>
        </p:nvSpPr>
        <p:spPr>
          <a:noFill/>
        </p:spPr>
        <p:txBody>
          <a:bodyPr/>
          <a:lstStyle/>
          <a:p>
            <a:fld id="{74E9E5CC-9A6E-464B-9F87-D1C645081021}" type="slidenum">
              <a:rPr lang="cs-CZ" smtClean="0"/>
              <a:pPr/>
              <a:t>44</a:t>
            </a:fld>
            <a:endParaRPr lang="cs-CZ" smtClean="0"/>
          </a:p>
        </p:txBody>
      </p:sp>
      <p:sp>
        <p:nvSpPr>
          <p:cNvPr id="181251" name="Rectangle 2"/>
          <p:cNvSpPr>
            <a:spLocks noGrp="1" noRot="1" noChangeAspect="1" noChangeArrowheads="1" noTextEdit="1"/>
          </p:cNvSpPr>
          <p:nvPr>
            <p:ph type="sldImg"/>
          </p:nvPr>
        </p:nvSpPr>
        <p:spPr>
          <a:ln/>
        </p:spPr>
      </p:sp>
      <p:sp>
        <p:nvSpPr>
          <p:cNvPr id="18125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fld id="{C8A91047-8134-4F4C-A707-49627C8F8591}" type="slidenum">
              <a:rPr lang="cs-CZ" smtClean="0"/>
              <a:pPr/>
              <a:t>45</a:t>
            </a:fld>
            <a:endParaRPr lang="cs-CZ" smtClean="0"/>
          </a:p>
        </p:txBody>
      </p:sp>
      <p:sp>
        <p:nvSpPr>
          <p:cNvPr id="182275" name="Rectangle 2"/>
          <p:cNvSpPr>
            <a:spLocks noGrp="1" noRot="1" noChangeAspect="1" noChangeArrowheads="1" noTextEdit="1"/>
          </p:cNvSpPr>
          <p:nvPr>
            <p:ph type="sldImg"/>
          </p:nvPr>
        </p:nvSpPr>
        <p:spPr>
          <a:ln/>
        </p:spPr>
      </p:sp>
      <p:sp>
        <p:nvSpPr>
          <p:cNvPr id="18227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7"/>
          <p:cNvSpPr>
            <a:spLocks noGrp="1" noChangeArrowheads="1"/>
          </p:cNvSpPr>
          <p:nvPr>
            <p:ph type="sldNum" sz="quarter" idx="5"/>
          </p:nvPr>
        </p:nvSpPr>
        <p:spPr>
          <a:noFill/>
        </p:spPr>
        <p:txBody>
          <a:bodyPr/>
          <a:lstStyle/>
          <a:p>
            <a:fld id="{539A3E4A-A3C0-44C6-ADAB-D78796E4EBA2}" type="slidenum">
              <a:rPr lang="cs-CZ" smtClean="0"/>
              <a:pPr/>
              <a:t>46</a:t>
            </a:fld>
            <a:endParaRPr lang="cs-CZ" smtClean="0"/>
          </a:p>
        </p:txBody>
      </p:sp>
      <p:sp>
        <p:nvSpPr>
          <p:cNvPr id="183299" name="Rectangle 2"/>
          <p:cNvSpPr>
            <a:spLocks noGrp="1" noRot="1" noChangeAspect="1" noChangeArrowheads="1" noTextEdit="1"/>
          </p:cNvSpPr>
          <p:nvPr>
            <p:ph type="sldImg"/>
          </p:nvPr>
        </p:nvSpPr>
        <p:spPr>
          <a:ln/>
        </p:spPr>
      </p:sp>
      <p:sp>
        <p:nvSpPr>
          <p:cNvPr id="18330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7"/>
          <p:cNvSpPr>
            <a:spLocks noGrp="1" noChangeArrowheads="1"/>
          </p:cNvSpPr>
          <p:nvPr>
            <p:ph type="sldNum" sz="quarter" idx="5"/>
          </p:nvPr>
        </p:nvSpPr>
        <p:spPr>
          <a:noFill/>
        </p:spPr>
        <p:txBody>
          <a:bodyPr/>
          <a:lstStyle/>
          <a:p>
            <a:fld id="{6900CEB3-AD58-4CAA-9CD4-F998E54A2D2B}" type="slidenum">
              <a:rPr lang="cs-CZ" smtClean="0"/>
              <a:pPr/>
              <a:t>47</a:t>
            </a:fld>
            <a:endParaRPr lang="cs-CZ" smtClean="0"/>
          </a:p>
        </p:txBody>
      </p:sp>
      <p:sp>
        <p:nvSpPr>
          <p:cNvPr id="184323" name="Rectangle 2"/>
          <p:cNvSpPr>
            <a:spLocks noGrp="1" noRot="1" noChangeAspect="1" noChangeArrowheads="1" noTextEdit="1"/>
          </p:cNvSpPr>
          <p:nvPr>
            <p:ph type="sldImg"/>
          </p:nvPr>
        </p:nvSpPr>
        <p:spPr>
          <a:ln/>
        </p:spPr>
      </p:sp>
      <p:sp>
        <p:nvSpPr>
          <p:cNvPr id="18432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7"/>
          <p:cNvSpPr>
            <a:spLocks noGrp="1" noChangeArrowheads="1"/>
          </p:cNvSpPr>
          <p:nvPr>
            <p:ph type="sldNum" sz="quarter" idx="5"/>
          </p:nvPr>
        </p:nvSpPr>
        <p:spPr>
          <a:noFill/>
        </p:spPr>
        <p:txBody>
          <a:bodyPr/>
          <a:lstStyle/>
          <a:p>
            <a:fld id="{20DA9706-C93D-448E-BB7C-9296F5C88DBB}" type="slidenum">
              <a:rPr lang="cs-CZ" smtClean="0"/>
              <a:pPr/>
              <a:t>50</a:t>
            </a:fld>
            <a:endParaRPr lang="cs-CZ" smtClean="0"/>
          </a:p>
        </p:txBody>
      </p:sp>
      <p:sp>
        <p:nvSpPr>
          <p:cNvPr id="185347" name="Rectangle 2"/>
          <p:cNvSpPr>
            <a:spLocks noGrp="1" noRot="1" noChangeAspect="1" noChangeArrowheads="1" noTextEdit="1"/>
          </p:cNvSpPr>
          <p:nvPr>
            <p:ph type="sldImg"/>
          </p:nvPr>
        </p:nvSpPr>
        <p:spPr>
          <a:ln/>
        </p:spPr>
      </p:sp>
      <p:sp>
        <p:nvSpPr>
          <p:cNvPr id="18534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7"/>
          <p:cNvSpPr>
            <a:spLocks noGrp="1" noChangeArrowheads="1"/>
          </p:cNvSpPr>
          <p:nvPr>
            <p:ph type="sldNum" sz="quarter" idx="5"/>
          </p:nvPr>
        </p:nvSpPr>
        <p:spPr>
          <a:noFill/>
        </p:spPr>
        <p:txBody>
          <a:bodyPr/>
          <a:lstStyle/>
          <a:p>
            <a:fld id="{2C8F73C8-BF93-4535-99C6-F168B5442124}" type="slidenum">
              <a:rPr lang="cs-CZ" smtClean="0"/>
              <a:pPr/>
              <a:t>51</a:t>
            </a:fld>
            <a:endParaRPr lang="cs-CZ" smtClean="0"/>
          </a:p>
        </p:txBody>
      </p:sp>
      <p:sp>
        <p:nvSpPr>
          <p:cNvPr id="186371" name="Rectangle 2"/>
          <p:cNvSpPr>
            <a:spLocks noGrp="1" noRot="1" noChangeAspect="1" noChangeArrowheads="1" noTextEdit="1"/>
          </p:cNvSpPr>
          <p:nvPr>
            <p:ph type="sldImg"/>
          </p:nvPr>
        </p:nvSpPr>
        <p:spPr>
          <a:ln/>
        </p:spPr>
      </p:sp>
      <p:sp>
        <p:nvSpPr>
          <p:cNvPr id="18637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7"/>
          <p:cNvSpPr>
            <a:spLocks noGrp="1" noChangeArrowheads="1"/>
          </p:cNvSpPr>
          <p:nvPr>
            <p:ph type="sldNum" sz="quarter" idx="5"/>
          </p:nvPr>
        </p:nvSpPr>
        <p:spPr>
          <a:noFill/>
        </p:spPr>
        <p:txBody>
          <a:bodyPr/>
          <a:lstStyle/>
          <a:p>
            <a:fld id="{86498A48-AEAB-4A2B-881A-99215722ED32}" type="slidenum">
              <a:rPr lang="cs-CZ" smtClean="0"/>
              <a:pPr/>
              <a:t>53</a:t>
            </a:fld>
            <a:endParaRPr lang="cs-CZ" smtClean="0"/>
          </a:p>
        </p:txBody>
      </p:sp>
      <p:sp>
        <p:nvSpPr>
          <p:cNvPr id="187395" name="Rectangle 2"/>
          <p:cNvSpPr>
            <a:spLocks noGrp="1" noRot="1" noChangeAspect="1" noChangeArrowheads="1" noTextEdit="1"/>
          </p:cNvSpPr>
          <p:nvPr>
            <p:ph type="sldImg"/>
          </p:nvPr>
        </p:nvSpPr>
        <p:spPr>
          <a:ln/>
        </p:spPr>
      </p:sp>
      <p:sp>
        <p:nvSpPr>
          <p:cNvPr id="18739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7"/>
          <p:cNvSpPr>
            <a:spLocks noGrp="1" noChangeArrowheads="1"/>
          </p:cNvSpPr>
          <p:nvPr>
            <p:ph type="sldNum" sz="quarter" idx="5"/>
          </p:nvPr>
        </p:nvSpPr>
        <p:spPr>
          <a:noFill/>
        </p:spPr>
        <p:txBody>
          <a:bodyPr/>
          <a:lstStyle/>
          <a:p>
            <a:fld id="{9CBBE523-C83A-418D-8634-B4A3D19DBB97}" type="slidenum">
              <a:rPr lang="cs-CZ" smtClean="0"/>
              <a:pPr/>
              <a:t>6</a:t>
            </a:fld>
            <a:endParaRPr lang="cs-CZ" smtClean="0"/>
          </a:p>
        </p:txBody>
      </p:sp>
      <p:sp>
        <p:nvSpPr>
          <p:cNvPr id="151555" name="Rectangle 2"/>
          <p:cNvSpPr>
            <a:spLocks noGrp="1" noRot="1" noChangeAspect="1" noChangeArrowheads="1" noTextEdit="1"/>
          </p:cNvSpPr>
          <p:nvPr>
            <p:ph type="sldImg"/>
          </p:nvPr>
        </p:nvSpPr>
        <p:spPr>
          <a:ln/>
        </p:spPr>
      </p:sp>
      <p:sp>
        <p:nvSpPr>
          <p:cNvPr id="15155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7"/>
          <p:cNvSpPr>
            <a:spLocks noGrp="1" noChangeArrowheads="1"/>
          </p:cNvSpPr>
          <p:nvPr>
            <p:ph type="sldNum" sz="quarter" idx="5"/>
          </p:nvPr>
        </p:nvSpPr>
        <p:spPr>
          <a:noFill/>
        </p:spPr>
        <p:txBody>
          <a:bodyPr/>
          <a:lstStyle/>
          <a:p>
            <a:fld id="{0D9D1A72-2A94-4C50-A37D-48845E4B1E05}" type="slidenum">
              <a:rPr lang="cs-CZ" smtClean="0"/>
              <a:pPr/>
              <a:t>58</a:t>
            </a:fld>
            <a:endParaRPr lang="cs-CZ" smtClean="0"/>
          </a:p>
        </p:txBody>
      </p:sp>
      <p:sp>
        <p:nvSpPr>
          <p:cNvPr id="188419" name="Rectangle 2"/>
          <p:cNvSpPr>
            <a:spLocks noGrp="1" noRot="1" noChangeAspect="1" noChangeArrowheads="1" noTextEdit="1"/>
          </p:cNvSpPr>
          <p:nvPr>
            <p:ph type="sldImg"/>
          </p:nvPr>
        </p:nvSpPr>
        <p:spPr>
          <a:ln/>
        </p:spPr>
      </p:sp>
      <p:sp>
        <p:nvSpPr>
          <p:cNvPr id="18842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7"/>
          <p:cNvSpPr>
            <a:spLocks noGrp="1" noChangeArrowheads="1"/>
          </p:cNvSpPr>
          <p:nvPr>
            <p:ph type="sldNum" sz="quarter" idx="5"/>
          </p:nvPr>
        </p:nvSpPr>
        <p:spPr>
          <a:noFill/>
        </p:spPr>
        <p:txBody>
          <a:bodyPr/>
          <a:lstStyle/>
          <a:p>
            <a:fld id="{ED1267C0-DB04-4F0E-9461-18128C1E0781}" type="slidenum">
              <a:rPr lang="cs-CZ" smtClean="0"/>
              <a:pPr/>
              <a:t>59</a:t>
            </a:fld>
            <a:endParaRPr lang="cs-CZ" smtClean="0"/>
          </a:p>
        </p:txBody>
      </p:sp>
      <p:sp>
        <p:nvSpPr>
          <p:cNvPr id="189443" name="Rectangle 2"/>
          <p:cNvSpPr>
            <a:spLocks noGrp="1" noRot="1" noChangeAspect="1" noChangeArrowheads="1" noTextEdit="1"/>
          </p:cNvSpPr>
          <p:nvPr>
            <p:ph type="sldImg"/>
          </p:nvPr>
        </p:nvSpPr>
        <p:spPr>
          <a:ln/>
        </p:spPr>
      </p:sp>
      <p:sp>
        <p:nvSpPr>
          <p:cNvPr id="18944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7"/>
          <p:cNvSpPr>
            <a:spLocks noGrp="1" noChangeArrowheads="1"/>
          </p:cNvSpPr>
          <p:nvPr>
            <p:ph type="sldNum" sz="quarter" idx="5"/>
          </p:nvPr>
        </p:nvSpPr>
        <p:spPr>
          <a:noFill/>
        </p:spPr>
        <p:txBody>
          <a:bodyPr/>
          <a:lstStyle/>
          <a:p>
            <a:fld id="{6BB86747-C1B9-4E48-A5E7-3AB98C031D7D}" type="slidenum">
              <a:rPr lang="cs-CZ" smtClean="0"/>
              <a:pPr/>
              <a:t>60</a:t>
            </a:fld>
            <a:endParaRPr lang="cs-CZ" smtClean="0"/>
          </a:p>
        </p:txBody>
      </p:sp>
      <p:sp>
        <p:nvSpPr>
          <p:cNvPr id="190467" name="Rectangle 2"/>
          <p:cNvSpPr>
            <a:spLocks noGrp="1" noRot="1" noChangeAspect="1" noChangeArrowheads="1" noTextEdit="1"/>
          </p:cNvSpPr>
          <p:nvPr>
            <p:ph type="sldImg"/>
          </p:nvPr>
        </p:nvSpPr>
        <p:spPr>
          <a:ln/>
        </p:spPr>
      </p:sp>
      <p:sp>
        <p:nvSpPr>
          <p:cNvPr id="19046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7"/>
          <p:cNvSpPr>
            <a:spLocks noGrp="1" noChangeArrowheads="1"/>
          </p:cNvSpPr>
          <p:nvPr>
            <p:ph type="sldNum" sz="quarter" idx="5"/>
          </p:nvPr>
        </p:nvSpPr>
        <p:spPr>
          <a:noFill/>
        </p:spPr>
        <p:txBody>
          <a:bodyPr/>
          <a:lstStyle/>
          <a:p>
            <a:fld id="{DA897137-DCDB-451E-AABA-CDE8E92A166E}" type="slidenum">
              <a:rPr lang="cs-CZ" smtClean="0"/>
              <a:pPr/>
              <a:t>61</a:t>
            </a:fld>
            <a:endParaRPr lang="cs-CZ" smtClean="0"/>
          </a:p>
        </p:txBody>
      </p:sp>
      <p:sp>
        <p:nvSpPr>
          <p:cNvPr id="191491" name="Rectangle 2"/>
          <p:cNvSpPr>
            <a:spLocks noGrp="1" noRot="1" noChangeAspect="1" noChangeArrowheads="1" noTextEdit="1"/>
          </p:cNvSpPr>
          <p:nvPr>
            <p:ph type="sldImg"/>
          </p:nvPr>
        </p:nvSpPr>
        <p:spPr>
          <a:ln/>
        </p:spPr>
      </p:sp>
      <p:sp>
        <p:nvSpPr>
          <p:cNvPr id="19149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7"/>
          <p:cNvSpPr>
            <a:spLocks noGrp="1" noChangeArrowheads="1"/>
          </p:cNvSpPr>
          <p:nvPr>
            <p:ph type="sldNum" sz="quarter" idx="5"/>
          </p:nvPr>
        </p:nvSpPr>
        <p:spPr>
          <a:noFill/>
        </p:spPr>
        <p:txBody>
          <a:bodyPr/>
          <a:lstStyle/>
          <a:p>
            <a:fld id="{DEAE4DAF-78B3-4D02-A3AB-5037EBA948F7}" type="slidenum">
              <a:rPr lang="cs-CZ" smtClean="0"/>
              <a:pPr/>
              <a:t>62</a:t>
            </a:fld>
            <a:endParaRPr lang="cs-CZ" smtClean="0"/>
          </a:p>
        </p:txBody>
      </p:sp>
      <p:sp>
        <p:nvSpPr>
          <p:cNvPr id="192515" name="Rectangle 2"/>
          <p:cNvSpPr>
            <a:spLocks noGrp="1" noRot="1" noChangeAspect="1" noChangeArrowheads="1" noTextEdit="1"/>
          </p:cNvSpPr>
          <p:nvPr>
            <p:ph type="sldImg"/>
          </p:nvPr>
        </p:nvSpPr>
        <p:spPr>
          <a:ln/>
        </p:spPr>
      </p:sp>
      <p:sp>
        <p:nvSpPr>
          <p:cNvPr id="19251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7"/>
          <p:cNvSpPr>
            <a:spLocks noGrp="1" noChangeArrowheads="1"/>
          </p:cNvSpPr>
          <p:nvPr>
            <p:ph type="sldNum" sz="quarter" idx="5"/>
          </p:nvPr>
        </p:nvSpPr>
        <p:spPr>
          <a:noFill/>
        </p:spPr>
        <p:txBody>
          <a:bodyPr/>
          <a:lstStyle/>
          <a:p>
            <a:fld id="{F9F9AEF9-9415-49FF-9F6D-98BD6F739A8D}" type="slidenum">
              <a:rPr lang="cs-CZ" smtClean="0"/>
              <a:pPr/>
              <a:t>63</a:t>
            </a:fld>
            <a:endParaRPr lang="cs-CZ" smtClean="0"/>
          </a:p>
        </p:txBody>
      </p:sp>
      <p:sp>
        <p:nvSpPr>
          <p:cNvPr id="193539" name="Rectangle 2"/>
          <p:cNvSpPr>
            <a:spLocks noGrp="1" noRot="1" noChangeAspect="1" noChangeArrowheads="1" noTextEdit="1"/>
          </p:cNvSpPr>
          <p:nvPr>
            <p:ph type="sldImg"/>
          </p:nvPr>
        </p:nvSpPr>
        <p:spPr>
          <a:ln/>
        </p:spPr>
      </p:sp>
      <p:sp>
        <p:nvSpPr>
          <p:cNvPr id="193540" name="Rectangle 3"/>
          <p:cNvSpPr>
            <a:spLocks noGrp="1" noChangeArrowheads="1"/>
          </p:cNvSpPr>
          <p:nvPr>
            <p:ph type="body" idx="1"/>
          </p:nvPr>
        </p:nvSpPr>
        <p:spPr>
          <a:noFill/>
          <a:ln/>
        </p:spPr>
        <p:txBody>
          <a:bodyPr/>
          <a:lstStyle/>
          <a:p>
            <a:pPr eaLnBrk="1" hangingPunct="1">
              <a:buFontTx/>
              <a:buChar char="-"/>
            </a:pPr>
            <a:endParaRPr lang="en-US" smtClean="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7"/>
          <p:cNvSpPr>
            <a:spLocks noGrp="1" noChangeArrowheads="1"/>
          </p:cNvSpPr>
          <p:nvPr>
            <p:ph type="sldNum" sz="quarter" idx="5"/>
          </p:nvPr>
        </p:nvSpPr>
        <p:spPr>
          <a:noFill/>
        </p:spPr>
        <p:txBody>
          <a:bodyPr/>
          <a:lstStyle/>
          <a:p>
            <a:fld id="{2F287DD9-E32E-4C83-9163-83654BE7CEDD}" type="slidenum">
              <a:rPr lang="cs-CZ" smtClean="0"/>
              <a:pPr/>
              <a:t>64</a:t>
            </a:fld>
            <a:endParaRPr lang="cs-CZ" smtClean="0"/>
          </a:p>
        </p:txBody>
      </p:sp>
      <p:sp>
        <p:nvSpPr>
          <p:cNvPr id="194563" name="Rectangle 2"/>
          <p:cNvSpPr>
            <a:spLocks noGrp="1" noRot="1" noChangeAspect="1" noChangeArrowheads="1" noTextEdit="1"/>
          </p:cNvSpPr>
          <p:nvPr>
            <p:ph type="sldImg"/>
          </p:nvPr>
        </p:nvSpPr>
        <p:spPr>
          <a:ln/>
        </p:spPr>
      </p:sp>
      <p:sp>
        <p:nvSpPr>
          <p:cNvPr id="194564" name="Rectangle 3"/>
          <p:cNvSpPr>
            <a:spLocks noGrp="1" noChangeArrowheads="1"/>
          </p:cNvSpPr>
          <p:nvPr>
            <p:ph type="body" idx="1"/>
          </p:nvPr>
        </p:nvSpPr>
        <p:spPr>
          <a:noFill/>
          <a:ln/>
        </p:spPr>
        <p:txBody>
          <a:bodyPr/>
          <a:lstStyle/>
          <a:p>
            <a:pPr eaLnBrk="1" hangingPunct="1">
              <a:buFontTx/>
              <a:buChar char="-"/>
            </a:pPr>
            <a:endParaRPr lang="en-US" smtClean="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7"/>
          <p:cNvSpPr>
            <a:spLocks noGrp="1" noChangeArrowheads="1"/>
          </p:cNvSpPr>
          <p:nvPr>
            <p:ph type="sldNum" sz="quarter" idx="5"/>
          </p:nvPr>
        </p:nvSpPr>
        <p:spPr>
          <a:noFill/>
        </p:spPr>
        <p:txBody>
          <a:bodyPr/>
          <a:lstStyle/>
          <a:p>
            <a:fld id="{3B9962D0-FE47-474C-B417-A93617C8CD4D}" type="slidenum">
              <a:rPr lang="cs-CZ" smtClean="0"/>
              <a:pPr/>
              <a:t>66</a:t>
            </a:fld>
            <a:endParaRPr lang="cs-CZ" smtClean="0"/>
          </a:p>
        </p:txBody>
      </p:sp>
      <p:sp>
        <p:nvSpPr>
          <p:cNvPr id="195587" name="Rectangle 2"/>
          <p:cNvSpPr>
            <a:spLocks noGrp="1" noRot="1" noChangeAspect="1" noChangeArrowheads="1" noTextEdit="1"/>
          </p:cNvSpPr>
          <p:nvPr>
            <p:ph type="sldImg"/>
          </p:nvPr>
        </p:nvSpPr>
        <p:spPr>
          <a:ln/>
        </p:spPr>
      </p:sp>
      <p:sp>
        <p:nvSpPr>
          <p:cNvPr id="19558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7"/>
          <p:cNvSpPr>
            <a:spLocks noGrp="1" noChangeArrowheads="1"/>
          </p:cNvSpPr>
          <p:nvPr>
            <p:ph type="sldNum" sz="quarter" idx="5"/>
          </p:nvPr>
        </p:nvSpPr>
        <p:spPr>
          <a:noFill/>
        </p:spPr>
        <p:txBody>
          <a:bodyPr/>
          <a:lstStyle/>
          <a:p>
            <a:fld id="{01FD4EC4-D231-4E24-85A2-24043B51CD52}" type="slidenum">
              <a:rPr lang="cs-CZ" smtClean="0"/>
              <a:pPr/>
              <a:t>67</a:t>
            </a:fld>
            <a:endParaRPr lang="cs-CZ" smtClean="0"/>
          </a:p>
        </p:txBody>
      </p:sp>
      <p:sp>
        <p:nvSpPr>
          <p:cNvPr id="196611" name="Rectangle 2"/>
          <p:cNvSpPr>
            <a:spLocks noGrp="1" noRot="1" noChangeAspect="1" noChangeArrowheads="1" noTextEdit="1"/>
          </p:cNvSpPr>
          <p:nvPr>
            <p:ph type="sldImg"/>
          </p:nvPr>
        </p:nvSpPr>
        <p:spPr>
          <a:ln/>
        </p:spPr>
      </p:sp>
      <p:sp>
        <p:nvSpPr>
          <p:cNvPr id="19661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7"/>
          <p:cNvSpPr>
            <a:spLocks noGrp="1" noChangeArrowheads="1"/>
          </p:cNvSpPr>
          <p:nvPr>
            <p:ph type="sldNum" sz="quarter" idx="5"/>
          </p:nvPr>
        </p:nvSpPr>
        <p:spPr>
          <a:noFill/>
        </p:spPr>
        <p:txBody>
          <a:bodyPr/>
          <a:lstStyle/>
          <a:p>
            <a:fld id="{F6739145-1FA0-4BA2-81BE-5F28579743C7}" type="slidenum">
              <a:rPr lang="cs-CZ" smtClean="0"/>
              <a:pPr/>
              <a:t>68</a:t>
            </a:fld>
            <a:endParaRPr lang="cs-CZ" smtClean="0"/>
          </a:p>
        </p:txBody>
      </p:sp>
      <p:sp>
        <p:nvSpPr>
          <p:cNvPr id="197635" name="Rectangle 2"/>
          <p:cNvSpPr>
            <a:spLocks noGrp="1" noRot="1" noChangeAspect="1" noChangeArrowheads="1" noTextEdit="1"/>
          </p:cNvSpPr>
          <p:nvPr>
            <p:ph type="sldImg"/>
          </p:nvPr>
        </p:nvSpPr>
        <p:spPr>
          <a:ln/>
        </p:spPr>
      </p:sp>
      <p:sp>
        <p:nvSpPr>
          <p:cNvPr id="19763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7"/>
          <p:cNvSpPr>
            <a:spLocks noGrp="1" noChangeArrowheads="1"/>
          </p:cNvSpPr>
          <p:nvPr>
            <p:ph type="sldNum" sz="quarter" idx="5"/>
          </p:nvPr>
        </p:nvSpPr>
        <p:spPr>
          <a:noFill/>
        </p:spPr>
        <p:txBody>
          <a:bodyPr/>
          <a:lstStyle/>
          <a:p>
            <a:fld id="{C4F6E03B-B6D5-422D-AB04-C11CC17D10B6}" type="slidenum">
              <a:rPr lang="cs-CZ" smtClean="0"/>
              <a:pPr/>
              <a:t>7</a:t>
            </a:fld>
            <a:endParaRPr lang="cs-CZ" smtClean="0"/>
          </a:p>
        </p:txBody>
      </p:sp>
      <p:sp>
        <p:nvSpPr>
          <p:cNvPr id="152579" name="Rectangle 2"/>
          <p:cNvSpPr>
            <a:spLocks noGrp="1" noRot="1" noChangeAspect="1" noChangeArrowheads="1" noTextEdit="1"/>
          </p:cNvSpPr>
          <p:nvPr>
            <p:ph type="sldImg"/>
          </p:nvPr>
        </p:nvSpPr>
        <p:spPr>
          <a:ln/>
        </p:spPr>
      </p:sp>
      <p:sp>
        <p:nvSpPr>
          <p:cNvPr id="15258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7"/>
          <p:cNvSpPr>
            <a:spLocks noGrp="1" noChangeArrowheads="1"/>
          </p:cNvSpPr>
          <p:nvPr>
            <p:ph type="sldNum" sz="quarter" idx="5"/>
          </p:nvPr>
        </p:nvSpPr>
        <p:spPr>
          <a:noFill/>
        </p:spPr>
        <p:txBody>
          <a:bodyPr/>
          <a:lstStyle/>
          <a:p>
            <a:fld id="{8E89BCD6-E9ED-47AC-B87C-3A2844572AC3}" type="slidenum">
              <a:rPr lang="cs-CZ" smtClean="0"/>
              <a:pPr/>
              <a:t>69</a:t>
            </a:fld>
            <a:endParaRPr lang="cs-CZ" smtClean="0"/>
          </a:p>
        </p:txBody>
      </p:sp>
      <p:sp>
        <p:nvSpPr>
          <p:cNvPr id="198659" name="Rectangle 2"/>
          <p:cNvSpPr>
            <a:spLocks noGrp="1" noRot="1" noChangeAspect="1" noChangeArrowheads="1" noTextEdit="1"/>
          </p:cNvSpPr>
          <p:nvPr>
            <p:ph type="sldImg"/>
          </p:nvPr>
        </p:nvSpPr>
        <p:spPr>
          <a:ln/>
        </p:spPr>
      </p:sp>
      <p:sp>
        <p:nvSpPr>
          <p:cNvPr id="19866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7"/>
          <p:cNvSpPr>
            <a:spLocks noGrp="1" noChangeArrowheads="1"/>
          </p:cNvSpPr>
          <p:nvPr>
            <p:ph type="sldNum" sz="quarter" idx="5"/>
          </p:nvPr>
        </p:nvSpPr>
        <p:spPr>
          <a:noFill/>
        </p:spPr>
        <p:txBody>
          <a:bodyPr/>
          <a:lstStyle/>
          <a:p>
            <a:fld id="{FBAE61CE-E960-48E2-9DAD-7C6BF9159CE9}" type="slidenum">
              <a:rPr lang="cs-CZ" smtClean="0"/>
              <a:pPr/>
              <a:t>70</a:t>
            </a:fld>
            <a:endParaRPr lang="cs-CZ" smtClean="0"/>
          </a:p>
        </p:txBody>
      </p:sp>
      <p:sp>
        <p:nvSpPr>
          <p:cNvPr id="199683" name="Rectangle 2"/>
          <p:cNvSpPr>
            <a:spLocks noGrp="1" noRot="1" noChangeAspect="1" noChangeArrowheads="1" noTextEdit="1"/>
          </p:cNvSpPr>
          <p:nvPr>
            <p:ph type="sldImg"/>
          </p:nvPr>
        </p:nvSpPr>
        <p:spPr>
          <a:ln/>
        </p:spPr>
      </p:sp>
      <p:sp>
        <p:nvSpPr>
          <p:cNvPr id="19968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7"/>
          <p:cNvSpPr>
            <a:spLocks noGrp="1" noChangeArrowheads="1"/>
          </p:cNvSpPr>
          <p:nvPr>
            <p:ph type="sldNum" sz="quarter" idx="5"/>
          </p:nvPr>
        </p:nvSpPr>
        <p:spPr>
          <a:noFill/>
        </p:spPr>
        <p:txBody>
          <a:bodyPr/>
          <a:lstStyle/>
          <a:p>
            <a:fld id="{783F53DB-D96A-41B5-9482-0969342C601F}" type="slidenum">
              <a:rPr lang="cs-CZ" smtClean="0"/>
              <a:pPr/>
              <a:t>71</a:t>
            </a:fld>
            <a:endParaRPr lang="cs-CZ" smtClean="0"/>
          </a:p>
        </p:txBody>
      </p:sp>
      <p:sp>
        <p:nvSpPr>
          <p:cNvPr id="200707" name="Rectangle 2"/>
          <p:cNvSpPr>
            <a:spLocks noGrp="1" noRot="1" noChangeAspect="1" noChangeArrowheads="1" noTextEdit="1"/>
          </p:cNvSpPr>
          <p:nvPr>
            <p:ph type="sldImg"/>
          </p:nvPr>
        </p:nvSpPr>
        <p:spPr>
          <a:ln/>
        </p:spPr>
      </p:sp>
      <p:sp>
        <p:nvSpPr>
          <p:cNvPr id="20070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7"/>
          <p:cNvSpPr>
            <a:spLocks noGrp="1" noChangeArrowheads="1"/>
          </p:cNvSpPr>
          <p:nvPr>
            <p:ph type="sldNum" sz="quarter" idx="5"/>
          </p:nvPr>
        </p:nvSpPr>
        <p:spPr>
          <a:noFill/>
        </p:spPr>
        <p:txBody>
          <a:bodyPr/>
          <a:lstStyle/>
          <a:p>
            <a:fld id="{7D31CC3E-393C-4DFA-99AE-F178128A8FE2}" type="slidenum">
              <a:rPr lang="cs-CZ" smtClean="0"/>
              <a:pPr/>
              <a:t>72</a:t>
            </a:fld>
            <a:endParaRPr lang="cs-CZ" smtClean="0"/>
          </a:p>
        </p:txBody>
      </p:sp>
      <p:sp>
        <p:nvSpPr>
          <p:cNvPr id="201731" name="Rectangle 2"/>
          <p:cNvSpPr>
            <a:spLocks noGrp="1" noRot="1" noChangeAspect="1" noChangeArrowheads="1" noTextEdit="1"/>
          </p:cNvSpPr>
          <p:nvPr>
            <p:ph type="sldImg"/>
          </p:nvPr>
        </p:nvSpPr>
        <p:spPr>
          <a:ln/>
        </p:spPr>
      </p:sp>
      <p:sp>
        <p:nvSpPr>
          <p:cNvPr id="20173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7"/>
          <p:cNvSpPr>
            <a:spLocks noGrp="1" noChangeArrowheads="1"/>
          </p:cNvSpPr>
          <p:nvPr>
            <p:ph type="sldNum" sz="quarter" idx="5"/>
          </p:nvPr>
        </p:nvSpPr>
        <p:spPr>
          <a:noFill/>
        </p:spPr>
        <p:txBody>
          <a:bodyPr/>
          <a:lstStyle/>
          <a:p>
            <a:fld id="{B0B35E4F-841E-4C4F-9DEB-15ADCC2A3C5E}" type="slidenum">
              <a:rPr lang="cs-CZ" smtClean="0"/>
              <a:pPr/>
              <a:t>74</a:t>
            </a:fld>
            <a:endParaRPr lang="cs-CZ" smtClean="0"/>
          </a:p>
        </p:txBody>
      </p:sp>
      <p:sp>
        <p:nvSpPr>
          <p:cNvPr id="202755" name="Rectangle 2"/>
          <p:cNvSpPr>
            <a:spLocks noGrp="1" noRot="1" noChangeAspect="1" noChangeArrowheads="1" noTextEdit="1"/>
          </p:cNvSpPr>
          <p:nvPr>
            <p:ph type="sldImg"/>
          </p:nvPr>
        </p:nvSpPr>
        <p:spPr>
          <a:ln/>
        </p:spPr>
      </p:sp>
      <p:sp>
        <p:nvSpPr>
          <p:cNvPr id="20275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7"/>
          <p:cNvSpPr>
            <a:spLocks noGrp="1" noChangeArrowheads="1"/>
          </p:cNvSpPr>
          <p:nvPr>
            <p:ph type="sldNum" sz="quarter" idx="5"/>
          </p:nvPr>
        </p:nvSpPr>
        <p:spPr>
          <a:noFill/>
        </p:spPr>
        <p:txBody>
          <a:bodyPr/>
          <a:lstStyle/>
          <a:p>
            <a:fld id="{E256C126-A4C0-4981-8195-763E45E83081}" type="slidenum">
              <a:rPr lang="cs-CZ" smtClean="0"/>
              <a:pPr/>
              <a:t>75</a:t>
            </a:fld>
            <a:endParaRPr lang="cs-CZ" smtClean="0"/>
          </a:p>
        </p:txBody>
      </p:sp>
      <p:sp>
        <p:nvSpPr>
          <p:cNvPr id="203779" name="Rectangle 2"/>
          <p:cNvSpPr>
            <a:spLocks noGrp="1" noRot="1" noChangeAspect="1" noChangeArrowheads="1" noTextEdit="1"/>
          </p:cNvSpPr>
          <p:nvPr>
            <p:ph type="sldImg"/>
          </p:nvPr>
        </p:nvSpPr>
        <p:spPr>
          <a:ln/>
        </p:spPr>
      </p:sp>
      <p:sp>
        <p:nvSpPr>
          <p:cNvPr id="20378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7"/>
          <p:cNvSpPr>
            <a:spLocks noGrp="1" noChangeArrowheads="1"/>
          </p:cNvSpPr>
          <p:nvPr>
            <p:ph type="sldNum" sz="quarter" idx="5"/>
          </p:nvPr>
        </p:nvSpPr>
        <p:spPr>
          <a:noFill/>
        </p:spPr>
        <p:txBody>
          <a:bodyPr/>
          <a:lstStyle/>
          <a:p>
            <a:fld id="{AFB80498-0962-47A7-A036-56943CF2EC42}" type="slidenum">
              <a:rPr lang="cs-CZ" smtClean="0"/>
              <a:pPr/>
              <a:t>76</a:t>
            </a:fld>
            <a:endParaRPr lang="cs-CZ" smtClean="0"/>
          </a:p>
        </p:txBody>
      </p:sp>
      <p:sp>
        <p:nvSpPr>
          <p:cNvPr id="204803" name="Rectangle 2"/>
          <p:cNvSpPr>
            <a:spLocks noGrp="1" noRot="1" noChangeAspect="1" noChangeArrowheads="1" noTextEdit="1"/>
          </p:cNvSpPr>
          <p:nvPr>
            <p:ph type="sldImg"/>
          </p:nvPr>
        </p:nvSpPr>
        <p:spPr>
          <a:ln/>
        </p:spPr>
      </p:sp>
      <p:sp>
        <p:nvSpPr>
          <p:cNvPr id="20480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7"/>
          <p:cNvSpPr>
            <a:spLocks noGrp="1" noChangeArrowheads="1"/>
          </p:cNvSpPr>
          <p:nvPr>
            <p:ph type="sldNum" sz="quarter" idx="5"/>
          </p:nvPr>
        </p:nvSpPr>
        <p:spPr>
          <a:noFill/>
        </p:spPr>
        <p:txBody>
          <a:bodyPr/>
          <a:lstStyle/>
          <a:p>
            <a:fld id="{3CB1575F-574A-43E4-9179-E90796D84E2F}" type="slidenum">
              <a:rPr lang="cs-CZ" smtClean="0"/>
              <a:pPr/>
              <a:t>78</a:t>
            </a:fld>
            <a:endParaRPr lang="cs-CZ" smtClean="0"/>
          </a:p>
        </p:txBody>
      </p:sp>
      <p:sp>
        <p:nvSpPr>
          <p:cNvPr id="205827" name="Rectangle 2"/>
          <p:cNvSpPr>
            <a:spLocks noGrp="1" noRot="1" noChangeAspect="1" noChangeArrowheads="1" noTextEdit="1"/>
          </p:cNvSpPr>
          <p:nvPr>
            <p:ph type="sldImg"/>
          </p:nvPr>
        </p:nvSpPr>
        <p:spPr>
          <a:ln/>
        </p:spPr>
      </p:sp>
      <p:sp>
        <p:nvSpPr>
          <p:cNvPr id="20582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7"/>
          <p:cNvSpPr>
            <a:spLocks noGrp="1" noChangeArrowheads="1"/>
          </p:cNvSpPr>
          <p:nvPr>
            <p:ph type="sldNum" sz="quarter" idx="5"/>
          </p:nvPr>
        </p:nvSpPr>
        <p:spPr>
          <a:noFill/>
        </p:spPr>
        <p:txBody>
          <a:bodyPr/>
          <a:lstStyle/>
          <a:p>
            <a:fld id="{6231DF2C-A412-4D23-A9A9-0A1CF3331D1F}" type="slidenum">
              <a:rPr lang="cs-CZ" smtClean="0"/>
              <a:pPr/>
              <a:t>79</a:t>
            </a:fld>
            <a:endParaRPr lang="cs-CZ" smtClean="0"/>
          </a:p>
        </p:txBody>
      </p:sp>
      <p:sp>
        <p:nvSpPr>
          <p:cNvPr id="206851" name="Rectangle 2"/>
          <p:cNvSpPr>
            <a:spLocks noGrp="1" noRot="1" noChangeAspect="1" noChangeArrowheads="1" noTextEdit="1"/>
          </p:cNvSpPr>
          <p:nvPr>
            <p:ph type="sldImg"/>
          </p:nvPr>
        </p:nvSpPr>
        <p:spPr>
          <a:ln/>
        </p:spPr>
      </p:sp>
      <p:sp>
        <p:nvSpPr>
          <p:cNvPr id="20685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7"/>
          <p:cNvSpPr>
            <a:spLocks noGrp="1" noChangeArrowheads="1"/>
          </p:cNvSpPr>
          <p:nvPr>
            <p:ph type="sldNum" sz="quarter" idx="5"/>
          </p:nvPr>
        </p:nvSpPr>
        <p:spPr>
          <a:noFill/>
        </p:spPr>
        <p:txBody>
          <a:bodyPr/>
          <a:lstStyle/>
          <a:p>
            <a:fld id="{9CC0AD60-BF23-46CC-86D1-09F9FADD51FA}" type="slidenum">
              <a:rPr lang="cs-CZ" smtClean="0"/>
              <a:pPr/>
              <a:t>80</a:t>
            </a:fld>
            <a:endParaRPr lang="cs-CZ" smtClean="0"/>
          </a:p>
        </p:txBody>
      </p:sp>
      <p:sp>
        <p:nvSpPr>
          <p:cNvPr id="207875" name="Rectangle 2"/>
          <p:cNvSpPr>
            <a:spLocks noGrp="1" noRot="1" noChangeAspect="1" noChangeArrowheads="1" noTextEdit="1"/>
          </p:cNvSpPr>
          <p:nvPr>
            <p:ph type="sldImg"/>
          </p:nvPr>
        </p:nvSpPr>
        <p:spPr>
          <a:ln/>
        </p:spPr>
      </p:sp>
      <p:sp>
        <p:nvSpPr>
          <p:cNvPr id="20787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7"/>
          <p:cNvSpPr>
            <a:spLocks noGrp="1" noChangeArrowheads="1"/>
          </p:cNvSpPr>
          <p:nvPr>
            <p:ph type="sldNum" sz="quarter" idx="5"/>
          </p:nvPr>
        </p:nvSpPr>
        <p:spPr>
          <a:noFill/>
        </p:spPr>
        <p:txBody>
          <a:bodyPr/>
          <a:lstStyle/>
          <a:p>
            <a:fld id="{B6ADB5AF-57F8-477D-9F7C-66B10F3EF18D}" type="slidenum">
              <a:rPr lang="cs-CZ" smtClean="0"/>
              <a:pPr/>
              <a:t>8</a:t>
            </a:fld>
            <a:endParaRPr lang="cs-CZ" smtClean="0"/>
          </a:p>
        </p:txBody>
      </p:sp>
      <p:sp>
        <p:nvSpPr>
          <p:cNvPr id="153603" name="Rectangle 2"/>
          <p:cNvSpPr>
            <a:spLocks noGrp="1" noRot="1" noChangeAspect="1" noChangeArrowheads="1" noTextEdit="1"/>
          </p:cNvSpPr>
          <p:nvPr>
            <p:ph type="sldImg"/>
          </p:nvPr>
        </p:nvSpPr>
        <p:spPr>
          <a:ln/>
        </p:spPr>
      </p:sp>
      <p:sp>
        <p:nvSpPr>
          <p:cNvPr id="15360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7"/>
          <p:cNvSpPr>
            <a:spLocks noGrp="1" noChangeArrowheads="1"/>
          </p:cNvSpPr>
          <p:nvPr>
            <p:ph type="sldNum" sz="quarter" idx="5"/>
          </p:nvPr>
        </p:nvSpPr>
        <p:spPr>
          <a:noFill/>
        </p:spPr>
        <p:txBody>
          <a:bodyPr/>
          <a:lstStyle/>
          <a:p>
            <a:fld id="{BC435BB5-E335-44E8-BFC2-28E479B2E8DF}" type="slidenum">
              <a:rPr lang="cs-CZ" smtClean="0"/>
              <a:pPr/>
              <a:t>82</a:t>
            </a:fld>
            <a:endParaRPr lang="cs-CZ" smtClean="0"/>
          </a:p>
        </p:txBody>
      </p:sp>
      <p:sp>
        <p:nvSpPr>
          <p:cNvPr id="208899" name="Rectangle 2"/>
          <p:cNvSpPr>
            <a:spLocks noGrp="1" noRot="1" noChangeAspect="1" noChangeArrowheads="1" noTextEdit="1"/>
          </p:cNvSpPr>
          <p:nvPr>
            <p:ph type="sldImg"/>
          </p:nvPr>
        </p:nvSpPr>
        <p:spPr>
          <a:ln/>
        </p:spPr>
      </p:sp>
      <p:sp>
        <p:nvSpPr>
          <p:cNvPr id="20890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7"/>
          <p:cNvSpPr>
            <a:spLocks noGrp="1" noChangeArrowheads="1"/>
          </p:cNvSpPr>
          <p:nvPr>
            <p:ph type="sldNum" sz="quarter" idx="5"/>
          </p:nvPr>
        </p:nvSpPr>
        <p:spPr>
          <a:noFill/>
        </p:spPr>
        <p:txBody>
          <a:bodyPr/>
          <a:lstStyle/>
          <a:p>
            <a:fld id="{C7E1D32C-204A-46B8-9638-50F75C36D533}" type="slidenum">
              <a:rPr lang="cs-CZ" smtClean="0"/>
              <a:pPr/>
              <a:t>83</a:t>
            </a:fld>
            <a:endParaRPr lang="cs-CZ" smtClean="0"/>
          </a:p>
        </p:txBody>
      </p:sp>
      <p:sp>
        <p:nvSpPr>
          <p:cNvPr id="209923" name="Rectangle 2"/>
          <p:cNvSpPr>
            <a:spLocks noGrp="1" noRot="1" noChangeAspect="1" noChangeArrowheads="1" noTextEdit="1"/>
          </p:cNvSpPr>
          <p:nvPr>
            <p:ph type="sldImg"/>
          </p:nvPr>
        </p:nvSpPr>
        <p:spPr>
          <a:ln/>
        </p:spPr>
      </p:sp>
      <p:sp>
        <p:nvSpPr>
          <p:cNvPr id="20992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7"/>
          <p:cNvSpPr>
            <a:spLocks noGrp="1" noChangeArrowheads="1"/>
          </p:cNvSpPr>
          <p:nvPr>
            <p:ph type="sldNum" sz="quarter" idx="5"/>
          </p:nvPr>
        </p:nvSpPr>
        <p:spPr>
          <a:noFill/>
        </p:spPr>
        <p:txBody>
          <a:bodyPr/>
          <a:lstStyle/>
          <a:p>
            <a:fld id="{04D69377-C31C-4B5B-ADA2-D4C96BC1BBA4}" type="slidenum">
              <a:rPr lang="cs-CZ" smtClean="0"/>
              <a:pPr/>
              <a:t>84</a:t>
            </a:fld>
            <a:endParaRPr lang="cs-CZ" smtClean="0"/>
          </a:p>
        </p:txBody>
      </p:sp>
      <p:sp>
        <p:nvSpPr>
          <p:cNvPr id="210947" name="Rectangle 2"/>
          <p:cNvSpPr>
            <a:spLocks noGrp="1" noRot="1" noChangeAspect="1" noChangeArrowheads="1" noTextEdit="1"/>
          </p:cNvSpPr>
          <p:nvPr>
            <p:ph type="sldImg"/>
          </p:nvPr>
        </p:nvSpPr>
        <p:spPr>
          <a:ln/>
        </p:spPr>
      </p:sp>
      <p:sp>
        <p:nvSpPr>
          <p:cNvPr id="21094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7"/>
          <p:cNvSpPr>
            <a:spLocks noGrp="1" noChangeArrowheads="1"/>
          </p:cNvSpPr>
          <p:nvPr>
            <p:ph type="sldNum" sz="quarter" idx="5"/>
          </p:nvPr>
        </p:nvSpPr>
        <p:spPr>
          <a:noFill/>
        </p:spPr>
        <p:txBody>
          <a:bodyPr/>
          <a:lstStyle/>
          <a:p>
            <a:fld id="{71D8AB91-739E-43F9-B118-07EE65FA7CF5}" type="slidenum">
              <a:rPr lang="cs-CZ" smtClean="0"/>
              <a:pPr/>
              <a:t>88</a:t>
            </a:fld>
            <a:endParaRPr lang="cs-CZ" smtClean="0"/>
          </a:p>
        </p:txBody>
      </p:sp>
      <p:sp>
        <p:nvSpPr>
          <p:cNvPr id="211971" name="Rectangle 2"/>
          <p:cNvSpPr>
            <a:spLocks noGrp="1" noRot="1" noChangeAspect="1" noChangeArrowheads="1" noTextEdit="1"/>
          </p:cNvSpPr>
          <p:nvPr>
            <p:ph type="sldImg"/>
          </p:nvPr>
        </p:nvSpPr>
        <p:spPr>
          <a:ln/>
        </p:spPr>
      </p:sp>
      <p:sp>
        <p:nvSpPr>
          <p:cNvPr id="21197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7"/>
          <p:cNvSpPr>
            <a:spLocks noGrp="1" noChangeArrowheads="1"/>
          </p:cNvSpPr>
          <p:nvPr>
            <p:ph type="sldNum" sz="quarter" idx="5"/>
          </p:nvPr>
        </p:nvSpPr>
        <p:spPr>
          <a:noFill/>
        </p:spPr>
        <p:txBody>
          <a:bodyPr/>
          <a:lstStyle/>
          <a:p>
            <a:fld id="{FF1DED1E-EF2B-4BC0-A021-4260D9710524}" type="slidenum">
              <a:rPr lang="cs-CZ" smtClean="0"/>
              <a:pPr/>
              <a:t>89</a:t>
            </a:fld>
            <a:endParaRPr lang="cs-CZ" smtClean="0"/>
          </a:p>
        </p:txBody>
      </p:sp>
      <p:sp>
        <p:nvSpPr>
          <p:cNvPr id="212995" name="Rectangle 2"/>
          <p:cNvSpPr>
            <a:spLocks noGrp="1" noRot="1" noChangeAspect="1" noChangeArrowheads="1" noTextEdit="1"/>
          </p:cNvSpPr>
          <p:nvPr>
            <p:ph type="sldImg"/>
          </p:nvPr>
        </p:nvSpPr>
        <p:spPr>
          <a:ln/>
        </p:spPr>
      </p:sp>
      <p:sp>
        <p:nvSpPr>
          <p:cNvPr id="21299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7"/>
          <p:cNvSpPr>
            <a:spLocks noGrp="1" noChangeArrowheads="1"/>
          </p:cNvSpPr>
          <p:nvPr>
            <p:ph type="sldNum" sz="quarter" idx="5"/>
          </p:nvPr>
        </p:nvSpPr>
        <p:spPr>
          <a:noFill/>
        </p:spPr>
        <p:txBody>
          <a:bodyPr/>
          <a:lstStyle/>
          <a:p>
            <a:fld id="{C4C89CC1-174D-49DE-8746-D4C0C98E5D62}" type="slidenum">
              <a:rPr lang="cs-CZ" smtClean="0"/>
              <a:pPr/>
              <a:t>92</a:t>
            </a:fld>
            <a:endParaRPr lang="cs-CZ" smtClean="0"/>
          </a:p>
        </p:txBody>
      </p:sp>
      <p:sp>
        <p:nvSpPr>
          <p:cNvPr id="214019" name="Rectangle 2"/>
          <p:cNvSpPr>
            <a:spLocks noGrp="1" noRot="1" noChangeAspect="1" noChangeArrowheads="1" noTextEdit="1"/>
          </p:cNvSpPr>
          <p:nvPr>
            <p:ph type="sldImg"/>
          </p:nvPr>
        </p:nvSpPr>
        <p:spPr>
          <a:ln/>
        </p:spPr>
      </p:sp>
      <p:sp>
        <p:nvSpPr>
          <p:cNvPr id="21402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7"/>
          <p:cNvSpPr>
            <a:spLocks noGrp="1" noChangeArrowheads="1"/>
          </p:cNvSpPr>
          <p:nvPr>
            <p:ph type="sldNum" sz="quarter" idx="5"/>
          </p:nvPr>
        </p:nvSpPr>
        <p:spPr>
          <a:noFill/>
        </p:spPr>
        <p:txBody>
          <a:bodyPr/>
          <a:lstStyle/>
          <a:p>
            <a:fld id="{49FE0EC2-A3B7-45DC-A0B0-9D90EBC9BED4}" type="slidenum">
              <a:rPr lang="cs-CZ" smtClean="0"/>
              <a:pPr/>
              <a:t>93</a:t>
            </a:fld>
            <a:endParaRPr lang="cs-CZ" smtClean="0"/>
          </a:p>
        </p:txBody>
      </p:sp>
      <p:sp>
        <p:nvSpPr>
          <p:cNvPr id="215043" name="Rectangle 2"/>
          <p:cNvSpPr>
            <a:spLocks noGrp="1" noRot="1" noChangeAspect="1" noChangeArrowheads="1" noTextEdit="1"/>
          </p:cNvSpPr>
          <p:nvPr>
            <p:ph type="sldImg"/>
          </p:nvPr>
        </p:nvSpPr>
        <p:spPr>
          <a:ln/>
        </p:spPr>
      </p:sp>
      <p:sp>
        <p:nvSpPr>
          <p:cNvPr id="21504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7"/>
          <p:cNvSpPr>
            <a:spLocks noGrp="1" noChangeArrowheads="1"/>
          </p:cNvSpPr>
          <p:nvPr>
            <p:ph type="sldNum" sz="quarter" idx="5"/>
          </p:nvPr>
        </p:nvSpPr>
        <p:spPr>
          <a:noFill/>
        </p:spPr>
        <p:txBody>
          <a:bodyPr/>
          <a:lstStyle/>
          <a:p>
            <a:fld id="{D659BAE3-6ED7-4937-9B94-0C9A971A24F0}" type="slidenum">
              <a:rPr lang="cs-CZ" smtClean="0"/>
              <a:pPr/>
              <a:t>94</a:t>
            </a:fld>
            <a:endParaRPr lang="cs-CZ" smtClean="0"/>
          </a:p>
        </p:txBody>
      </p:sp>
      <p:sp>
        <p:nvSpPr>
          <p:cNvPr id="216067" name="Rectangle 2"/>
          <p:cNvSpPr>
            <a:spLocks noGrp="1" noRot="1" noChangeAspect="1" noChangeArrowheads="1" noTextEdit="1"/>
          </p:cNvSpPr>
          <p:nvPr>
            <p:ph type="sldImg"/>
          </p:nvPr>
        </p:nvSpPr>
        <p:spPr>
          <a:ln/>
        </p:spPr>
      </p:sp>
      <p:sp>
        <p:nvSpPr>
          <p:cNvPr id="21606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7"/>
          <p:cNvSpPr>
            <a:spLocks noGrp="1" noChangeArrowheads="1"/>
          </p:cNvSpPr>
          <p:nvPr>
            <p:ph type="sldNum" sz="quarter" idx="5"/>
          </p:nvPr>
        </p:nvSpPr>
        <p:spPr>
          <a:noFill/>
        </p:spPr>
        <p:txBody>
          <a:bodyPr/>
          <a:lstStyle/>
          <a:p>
            <a:fld id="{6EE6F8F3-EAC6-42CB-9EDE-A521D96F3232}" type="slidenum">
              <a:rPr lang="cs-CZ" smtClean="0"/>
              <a:pPr/>
              <a:t>95</a:t>
            </a:fld>
            <a:endParaRPr lang="cs-CZ" smtClean="0"/>
          </a:p>
        </p:txBody>
      </p:sp>
      <p:sp>
        <p:nvSpPr>
          <p:cNvPr id="217091" name="Rectangle 2"/>
          <p:cNvSpPr>
            <a:spLocks noGrp="1" noRot="1" noChangeAspect="1" noChangeArrowheads="1" noTextEdit="1"/>
          </p:cNvSpPr>
          <p:nvPr>
            <p:ph type="sldImg"/>
          </p:nvPr>
        </p:nvSpPr>
        <p:spPr>
          <a:ln/>
        </p:spPr>
      </p:sp>
      <p:sp>
        <p:nvSpPr>
          <p:cNvPr id="21709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7"/>
          <p:cNvSpPr>
            <a:spLocks noGrp="1" noChangeArrowheads="1"/>
          </p:cNvSpPr>
          <p:nvPr>
            <p:ph type="sldNum" sz="quarter" idx="5"/>
          </p:nvPr>
        </p:nvSpPr>
        <p:spPr>
          <a:noFill/>
        </p:spPr>
        <p:txBody>
          <a:bodyPr/>
          <a:lstStyle/>
          <a:p>
            <a:fld id="{C663D2FD-700F-4AF9-A92E-5FED1394A9C5}" type="slidenum">
              <a:rPr lang="cs-CZ" smtClean="0"/>
              <a:pPr/>
              <a:t>96</a:t>
            </a:fld>
            <a:endParaRPr lang="cs-CZ" smtClean="0"/>
          </a:p>
        </p:txBody>
      </p:sp>
      <p:sp>
        <p:nvSpPr>
          <p:cNvPr id="218115" name="Rectangle 2"/>
          <p:cNvSpPr>
            <a:spLocks noGrp="1" noRot="1" noChangeAspect="1" noChangeArrowheads="1" noTextEdit="1"/>
          </p:cNvSpPr>
          <p:nvPr>
            <p:ph type="sldImg"/>
          </p:nvPr>
        </p:nvSpPr>
        <p:spPr>
          <a:ln/>
        </p:spPr>
      </p:sp>
      <p:sp>
        <p:nvSpPr>
          <p:cNvPr id="21811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7"/>
          <p:cNvSpPr>
            <a:spLocks noGrp="1" noChangeArrowheads="1"/>
          </p:cNvSpPr>
          <p:nvPr>
            <p:ph type="sldNum" sz="quarter" idx="5"/>
          </p:nvPr>
        </p:nvSpPr>
        <p:spPr>
          <a:noFill/>
        </p:spPr>
        <p:txBody>
          <a:bodyPr/>
          <a:lstStyle/>
          <a:p>
            <a:fld id="{E718939E-A175-4788-B793-9E74EB106A87}" type="slidenum">
              <a:rPr lang="cs-CZ" smtClean="0"/>
              <a:pPr/>
              <a:t>9</a:t>
            </a:fld>
            <a:endParaRPr lang="cs-CZ" smtClean="0"/>
          </a:p>
        </p:txBody>
      </p:sp>
      <p:sp>
        <p:nvSpPr>
          <p:cNvPr id="154627" name="Rectangle 2"/>
          <p:cNvSpPr>
            <a:spLocks noGrp="1" noRot="1" noChangeAspect="1" noChangeArrowheads="1" noTextEdit="1"/>
          </p:cNvSpPr>
          <p:nvPr>
            <p:ph type="sldImg"/>
          </p:nvPr>
        </p:nvSpPr>
        <p:spPr>
          <a:ln/>
        </p:spPr>
      </p:sp>
      <p:sp>
        <p:nvSpPr>
          <p:cNvPr id="15462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7"/>
          <p:cNvSpPr>
            <a:spLocks noGrp="1" noChangeArrowheads="1"/>
          </p:cNvSpPr>
          <p:nvPr>
            <p:ph type="sldNum" sz="quarter" idx="5"/>
          </p:nvPr>
        </p:nvSpPr>
        <p:spPr>
          <a:noFill/>
        </p:spPr>
        <p:txBody>
          <a:bodyPr/>
          <a:lstStyle/>
          <a:p>
            <a:fld id="{93A281C8-128D-4BC9-96D7-975E9505A072}" type="slidenum">
              <a:rPr lang="cs-CZ" smtClean="0"/>
              <a:pPr/>
              <a:t>97</a:t>
            </a:fld>
            <a:endParaRPr lang="cs-CZ" smtClean="0"/>
          </a:p>
        </p:txBody>
      </p:sp>
      <p:sp>
        <p:nvSpPr>
          <p:cNvPr id="219139" name="Rectangle 2"/>
          <p:cNvSpPr>
            <a:spLocks noGrp="1" noRot="1" noChangeAspect="1" noChangeArrowheads="1" noTextEdit="1"/>
          </p:cNvSpPr>
          <p:nvPr>
            <p:ph type="sldImg"/>
          </p:nvPr>
        </p:nvSpPr>
        <p:spPr>
          <a:ln/>
        </p:spPr>
      </p:sp>
      <p:sp>
        <p:nvSpPr>
          <p:cNvPr id="21914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7"/>
          <p:cNvSpPr>
            <a:spLocks noGrp="1" noChangeArrowheads="1"/>
          </p:cNvSpPr>
          <p:nvPr>
            <p:ph type="sldNum" sz="quarter" idx="5"/>
          </p:nvPr>
        </p:nvSpPr>
        <p:spPr>
          <a:noFill/>
        </p:spPr>
        <p:txBody>
          <a:bodyPr/>
          <a:lstStyle/>
          <a:p>
            <a:fld id="{A00EF5D8-775F-489C-A1C2-4693744CCC48}" type="slidenum">
              <a:rPr lang="cs-CZ" smtClean="0"/>
              <a:pPr/>
              <a:t>100</a:t>
            </a:fld>
            <a:endParaRPr lang="cs-CZ" smtClean="0"/>
          </a:p>
        </p:txBody>
      </p:sp>
      <p:sp>
        <p:nvSpPr>
          <p:cNvPr id="220163" name="Rectangle 2"/>
          <p:cNvSpPr>
            <a:spLocks noGrp="1" noRot="1" noChangeAspect="1" noChangeArrowheads="1" noTextEdit="1"/>
          </p:cNvSpPr>
          <p:nvPr>
            <p:ph type="sldImg"/>
          </p:nvPr>
        </p:nvSpPr>
        <p:spPr>
          <a:ln/>
        </p:spPr>
      </p:sp>
      <p:sp>
        <p:nvSpPr>
          <p:cNvPr id="22016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Rectangle 7"/>
          <p:cNvSpPr>
            <a:spLocks noGrp="1" noChangeArrowheads="1"/>
          </p:cNvSpPr>
          <p:nvPr>
            <p:ph type="sldNum" sz="quarter" idx="5"/>
          </p:nvPr>
        </p:nvSpPr>
        <p:spPr>
          <a:noFill/>
        </p:spPr>
        <p:txBody>
          <a:bodyPr/>
          <a:lstStyle/>
          <a:p>
            <a:fld id="{2FF99D6D-E68F-4BE0-9F5F-746A33D69585}" type="slidenum">
              <a:rPr lang="cs-CZ" smtClean="0"/>
              <a:pPr/>
              <a:t>101</a:t>
            </a:fld>
            <a:endParaRPr lang="cs-CZ" smtClean="0"/>
          </a:p>
        </p:txBody>
      </p:sp>
      <p:sp>
        <p:nvSpPr>
          <p:cNvPr id="221187" name="Rectangle 2"/>
          <p:cNvSpPr>
            <a:spLocks noGrp="1" noRot="1" noChangeAspect="1" noChangeArrowheads="1" noTextEdit="1"/>
          </p:cNvSpPr>
          <p:nvPr>
            <p:ph type="sldImg"/>
          </p:nvPr>
        </p:nvSpPr>
        <p:spPr>
          <a:ln/>
        </p:spPr>
      </p:sp>
      <p:sp>
        <p:nvSpPr>
          <p:cNvPr id="22118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7"/>
          <p:cNvSpPr>
            <a:spLocks noGrp="1" noChangeArrowheads="1"/>
          </p:cNvSpPr>
          <p:nvPr>
            <p:ph type="sldNum" sz="quarter" idx="5"/>
          </p:nvPr>
        </p:nvSpPr>
        <p:spPr>
          <a:noFill/>
        </p:spPr>
        <p:txBody>
          <a:bodyPr/>
          <a:lstStyle/>
          <a:p>
            <a:fld id="{2E06B236-822E-4197-9D0C-31B667E5CF3B}" type="slidenum">
              <a:rPr lang="cs-CZ" smtClean="0"/>
              <a:pPr/>
              <a:t>102</a:t>
            </a:fld>
            <a:endParaRPr lang="cs-CZ" smtClean="0"/>
          </a:p>
        </p:txBody>
      </p:sp>
      <p:sp>
        <p:nvSpPr>
          <p:cNvPr id="222211" name="Rectangle 2"/>
          <p:cNvSpPr>
            <a:spLocks noGrp="1" noRot="1" noChangeAspect="1" noChangeArrowheads="1" noTextEdit="1"/>
          </p:cNvSpPr>
          <p:nvPr>
            <p:ph type="sldImg"/>
          </p:nvPr>
        </p:nvSpPr>
        <p:spPr>
          <a:ln/>
        </p:spPr>
      </p:sp>
      <p:sp>
        <p:nvSpPr>
          <p:cNvPr id="22221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Rectangle 7"/>
          <p:cNvSpPr>
            <a:spLocks noGrp="1" noChangeArrowheads="1"/>
          </p:cNvSpPr>
          <p:nvPr>
            <p:ph type="sldNum" sz="quarter" idx="5"/>
          </p:nvPr>
        </p:nvSpPr>
        <p:spPr>
          <a:noFill/>
        </p:spPr>
        <p:txBody>
          <a:bodyPr/>
          <a:lstStyle/>
          <a:p>
            <a:fld id="{25BD05FE-16CD-4766-B613-141524D2C07B}" type="slidenum">
              <a:rPr lang="cs-CZ" smtClean="0"/>
              <a:pPr/>
              <a:t>103</a:t>
            </a:fld>
            <a:endParaRPr lang="cs-CZ" smtClean="0"/>
          </a:p>
        </p:txBody>
      </p:sp>
      <p:sp>
        <p:nvSpPr>
          <p:cNvPr id="223235" name="Rectangle 2"/>
          <p:cNvSpPr>
            <a:spLocks noGrp="1" noRot="1" noChangeAspect="1" noChangeArrowheads="1" noTextEdit="1"/>
          </p:cNvSpPr>
          <p:nvPr>
            <p:ph type="sldImg"/>
          </p:nvPr>
        </p:nvSpPr>
        <p:spPr>
          <a:ln/>
        </p:spPr>
      </p:sp>
      <p:sp>
        <p:nvSpPr>
          <p:cNvPr id="22323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7"/>
          <p:cNvSpPr>
            <a:spLocks noGrp="1" noChangeArrowheads="1"/>
          </p:cNvSpPr>
          <p:nvPr>
            <p:ph type="sldNum" sz="quarter" idx="5"/>
          </p:nvPr>
        </p:nvSpPr>
        <p:spPr>
          <a:noFill/>
        </p:spPr>
        <p:txBody>
          <a:bodyPr/>
          <a:lstStyle/>
          <a:p>
            <a:fld id="{BAC650FF-EAB5-4BDA-A8F2-1C5AAC52CF28}" type="slidenum">
              <a:rPr lang="cs-CZ" smtClean="0"/>
              <a:pPr/>
              <a:t>104</a:t>
            </a:fld>
            <a:endParaRPr lang="cs-CZ" smtClean="0"/>
          </a:p>
        </p:txBody>
      </p:sp>
      <p:sp>
        <p:nvSpPr>
          <p:cNvPr id="224259" name="Rectangle 2"/>
          <p:cNvSpPr>
            <a:spLocks noGrp="1" noRot="1" noChangeAspect="1" noChangeArrowheads="1" noTextEdit="1"/>
          </p:cNvSpPr>
          <p:nvPr>
            <p:ph type="sldImg"/>
          </p:nvPr>
        </p:nvSpPr>
        <p:spPr>
          <a:ln/>
        </p:spPr>
      </p:sp>
      <p:sp>
        <p:nvSpPr>
          <p:cNvPr id="22426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Rectangle 7"/>
          <p:cNvSpPr>
            <a:spLocks noGrp="1" noChangeArrowheads="1"/>
          </p:cNvSpPr>
          <p:nvPr>
            <p:ph type="sldNum" sz="quarter" idx="5"/>
          </p:nvPr>
        </p:nvSpPr>
        <p:spPr>
          <a:noFill/>
        </p:spPr>
        <p:txBody>
          <a:bodyPr/>
          <a:lstStyle/>
          <a:p>
            <a:fld id="{CD5F321C-8BF1-4681-8BFE-514484AF0332}" type="slidenum">
              <a:rPr lang="cs-CZ" smtClean="0"/>
              <a:pPr/>
              <a:t>105</a:t>
            </a:fld>
            <a:endParaRPr lang="cs-CZ" smtClean="0"/>
          </a:p>
        </p:txBody>
      </p:sp>
      <p:sp>
        <p:nvSpPr>
          <p:cNvPr id="225283" name="Rectangle 2"/>
          <p:cNvSpPr>
            <a:spLocks noGrp="1" noRot="1" noChangeAspect="1" noChangeArrowheads="1" noTextEdit="1"/>
          </p:cNvSpPr>
          <p:nvPr>
            <p:ph type="sldImg"/>
          </p:nvPr>
        </p:nvSpPr>
        <p:spPr>
          <a:ln/>
        </p:spPr>
      </p:sp>
      <p:sp>
        <p:nvSpPr>
          <p:cNvPr id="22528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Rectangle 7"/>
          <p:cNvSpPr>
            <a:spLocks noGrp="1" noChangeArrowheads="1"/>
          </p:cNvSpPr>
          <p:nvPr>
            <p:ph type="sldNum" sz="quarter" idx="5"/>
          </p:nvPr>
        </p:nvSpPr>
        <p:spPr>
          <a:noFill/>
        </p:spPr>
        <p:txBody>
          <a:bodyPr/>
          <a:lstStyle/>
          <a:p>
            <a:fld id="{608C043B-AEC0-4827-B89F-8DD9D32A35A8}" type="slidenum">
              <a:rPr lang="cs-CZ" smtClean="0"/>
              <a:pPr/>
              <a:t>106</a:t>
            </a:fld>
            <a:endParaRPr lang="cs-CZ" smtClean="0"/>
          </a:p>
        </p:txBody>
      </p:sp>
      <p:sp>
        <p:nvSpPr>
          <p:cNvPr id="226307" name="Rectangle 2"/>
          <p:cNvSpPr>
            <a:spLocks noGrp="1" noRot="1" noChangeAspect="1" noChangeArrowheads="1" noTextEdit="1"/>
          </p:cNvSpPr>
          <p:nvPr>
            <p:ph type="sldImg"/>
          </p:nvPr>
        </p:nvSpPr>
        <p:spPr>
          <a:ln/>
        </p:spPr>
      </p:sp>
      <p:sp>
        <p:nvSpPr>
          <p:cNvPr id="22630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7"/>
          <p:cNvSpPr>
            <a:spLocks noGrp="1" noChangeArrowheads="1"/>
          </p:cNvSpPr>
          <p:nvPr>
            <p:ph type="sldNum" sz="quarter" idx="5"/>
          </p:nvPr>
        </p:nvSpPr>
        <p:spPr>
          <a:noFill/>
        </p:spPr>
        <p:txBody>
          <a:bodyPr/>
          <a:lstStyle/>
          <a:p>
            <a:fld id="{936188B0-5253-420F-9E36-750B4B3A8A5D}" type="slidenum">
              <a:rPr lang="cs-CZ" smtClean="0"/>
              <a:pPr/>
              <a:t>107</a:t>
            </a:fld>
            <a:endParaRPr lang="cs-CZ" smtClean="0"/>
          </a:p>
        </p:txBody>
      </p:sp>
      <p:sp>
        <p:nvSpPr>
          <p:cNvPr id="227331" name="Rectangle 2"/>
          <p:cNvSpPr>
            <a:spLocks noGrp="1" noRot="1" noChangeAspect="1" noChangeArrowheads="1" noTextEdit="1"/>
          </p:cNvSpPr>
          <p:nvPr>
            <p:ph type="sldImg"/>
          </p:nvPr>
        </p:nvSpPr>
        <p:spPr>
          <a:ln/>
        </p:spPr>
      </p:sp>
      <p:sp>
        <p:nvSpPr>
          <p:cNvPr id="22733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Rectangle 7"/>
          <p:cNvSpPr>
            <a:spLocks noGrp="1" noChangeArrowheads="1"/>
          </p:cNvSpPr>
          <p:nvPr>
            <p:ph type="sldNum" sz="quarter" idx="5"/>
          </p:nvPr>
        </p:nvSpPr>
        <p:spPr>
          <a:noFill/>
        </p:spPr>
        <p:txBody>
          <a:bodyPr/>
          <a:lstStyle/>
          <a:p>
            <a:fld id="{31CF915D-DDC6-489E-A9D8-7468AA865E40}" type="slidenum">
              <a:rPr lang="cs-CZ" smtClean="0"/>
              <a:pPr/>
              <a:t>108</a:t>
            </a:fld>
            <a:endParaRPr lang="cs-CZ" smtClean="0"/>
          </a:p>
        </p:txBody>
      </p:sp>
      <p:sp>
        <p:nvSpPr>
          <p:cNvPr id="228355" name="Rectangle 2"/>
          <p:cNvSpPr>
            <a:spLocks noGrp="1" noRot="1" noChangeAspect="1" noChangeArrowheads="1" noTextEdit="1"/>
          </p:cNvSpPr>
          <p:nvPr>
            <p:ph type="sldImg"/>
          </p:nvPr>
        </p:nvSpPr>
        <p:spPr>
          <a:ln/>
        </p:spPr>
      </p:sp>
      <p:sp>
        <p:nvSpPr>
          <p:cNvPr id="22835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7"/>
          <p:cNvSpPr>
            <a:spLocks noGrp="1" noChangeArrowheads="1"/>
          </p:cNvSpPr>
          <p:nvPr>
            <p:ph type="sldNum" sz="quarter" idx="5"/>
          </p:nvPr>
        </p:nvSpPr>
        <p:spPr>
          <a:noFill/>
        </p:spPr>
        <p:txBody>
          <a:bodyPr/>
          <a:lstStyle/>
          <a:p>
            <a:fld id="{C59F32BA-BDCA-4221-A7CD-37A402B9C38A}" type="slidenum">
              <a:rPr lang="cs-CZ" smtClean="0"/>
              <a:pPr/>
              <a:t>10</a:t>
            </a:fld>
            <a:endParaRPr lang="cs-CZ" smtClean="0"/>
          </a:p>
        </p:txBody>
      </p:sp>
      <p:sp>
        <p:nvSpPr>
          <p:cNvPr id="155651" name="Rectangle 2"/>
          <p:cNvSpPr>
            <a:spLocks noGrp="1" noRot="1" noChangeAspect="1" noChangeArrowheads="1" noTextEdit="1"/>
          </p:cNvSpPr>
          <p:nvPr>
            <p:ph type="sldImg"/>
          </p:nvPr>
        </p:nvSpPr>
        <p:spPr>
          <a:ln/>
        </p:spPr>
      </p:sp>
      <p:sp>
        <p:nvSpPr>
          <p:cNvPr id="15565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Rectangle 7"/>
          <p:cNvSpPr>
            <a:spLocks noGrp="1" noChangeArrowheads="1"/>
          </p:cNvSpPr>
          <p:nvPr>
            <p:ph type="sldNum" sz="quarter" idx="5"/>
          </p:nvPr>
        </p:nvSpPr>
        <p:spPr>
          <a:noFill/>
        </p:spPr>
        <p:txBody>
          <a:bodyPr/>
          <a:lstStyle/>
          <a:p>
            <a:fld id="{6916F983-6DAC-469F-9ED0-EC4CE299370C}" type="slidenum">
              <a:rPr lang="cs-CZ" smtClean="0"/>
              <a:pPr/>
              <a:t>109</a:t>
            </a:fld>
            <a:endParaRPr lang="cs-CZ" smtClean="0"/>
          </a:p>
        </p:txBody>
      </p:sp>
      <p:sp>
        <p:nvSpPr>
          <p:cNvPr id="229379" name="Rectangle 2"/>
          <p:cNvSpPr>
            <a:spLocks noGrp="1" noRot="1" noChangeAspect="1" noChangeArrowheads="1" noTextEdit="1"/>
          </p:cNvSpPr>
          <p:nvPr>
            <p:ph type="sldImg"/>
          </p:nvPr>
        </p:nvSpPr>
        <p:spPr>
          <a:ln/>
        </p:spPr>
      </p:sp>
      <p:sp>
        <p:nvSpPr>
          <p:cNvPr id="22938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Rectangle 7"/>
          <p:cNvSpPr>
            <a:spLocks noGrp="1" noChangeArrowheads="1"/>
          </p:cNvSpPr>
          <p:nvPr>
            <p:ph type="sldNum" sz="quarter" idx="5"/>
          </p:nvPr>
        </p:nvSpPr>
        <p:spPr>
          <a:noFill/>
        </p:spPr>
        <p:txBody>
          <a:bodyPr/>
          <a:lstStyle/>
          <a:p>
            <a:fld id="{CEEFA0AF-D99D-4389-836B-03652C9B5963}" type="slidenum">
              <a:rPr lang="cs-CZ" smtClean="0"/>
              <a:pPr/>
              <a:t>110</a:t>
            </a:fld>
            <a:endParaRPr lang="cs-CZ" smtClean="0"/>
          </a:p>
        </p:txBody>
      </p:sp>
      <p:sp>
        <p:nvSpPr>
          <p:cNvPr id="230403" name="Rectangle 2"/>
          <p:cNvSpPr>
            <a:spLocks noGrp="1" noRot="1" noChangeAspect="1" noChangeArrowheads="1" noTextEdit="1"/>
          </p:cNvSpPr>
          <p:nvPr>
            <p:ph type="sldImg"/>
          </p:nvPr>
        </p:nvSpPr>
        <p:spPr>
          <a:ln/>
        </p:spPr>
      </p:sp>
      <p:sp>
        <p:nvSpPr>
          <p:cNvPr id="23040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7"/>
          <p:cNvSpPr>
            <a:spLocks noGrp="1" noChangeArrowheads="1"/>
          </p:cNvSpPr>
          <p:nvPr>
            <p:ph type="sldNum" sz="quarter" idx="5"/>
          </p:nvPr>
        </p:nvSpPr>
        <p:spPr>
          <a:noFill/>
        </p:spPr>
        <p:txBody>
          <a:bodyPr/>
          <a:lstStyle/>
          <a:p>
            <a:fld id="{1F8498A2-1BF9-4FE2-9559-97927DF9256D}" type="slidenum">
              <a:rPr lang="cs-CZ" smtClean="0"/>
              <a:pPr/>
              <a:t>111</a:t>
            </a:fld>
            <a:endParaRPr lang="cs-CZ" smtClean="0"/>
          </a:p>
        </p:txBody>
      </p:sp>
      <p:sp>
        <p:nvSpPr>
          <p:cNvPr id="231427" name="Rectangle 2"/>
          <p:cNvSpPr>
            <a:spLocks noGrp="1" noRot="1" noChangeAspect="1" noChangeArrowheads="1" noTextEdit="1"/>
          </p:cNvSpPr>
          <p:nvPr>
            <p:ph type="sldImg"/>
          </p:nvPr>
        </p:nvSpPr>
        <p:spPr>
          <a:ln/>
        </p:spPr>
      </p:sp>
      <p:sp>
        <p:nvSpPr>
          <p:cNvPr id="23142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Rectangle 7"/>
          <p:cNvSpPr>
            <a:spLocks noGrp="1" noChangeArrowheads="1"/>
          </p:cNvSpPr>
          <p:nvPr>
            <p:ph type="sldNum" sz="quarter" idx="5"/>
          </p:nvPr>
        </p:nvSpPr>
        <p:spPr>
          <a:noFill/>
        </p:spPr>
        <p:txBody>
          <a:bodyPr/>
          <a:lstStyle/>
          <a:p>
            <a:fld id="{78483EF1-232D-4713-A67F-82A5AFCA9457}" type="slidenum">
              <a:rPr lang="cs-CZ" smtClean="0"/>
              <a:pPr/>
              <a:t>114</a:t>
            </a:fld>
            <a:endParaRPr lang="cs-CZ" smtClean="0"/>
          </a:p>
        </p:txBody>
      </p:sp>
      <p:sp>
        <p:nvSpPr>
          <p:cNvPr id="232451" name="Rectangle 2"/>
          <p:cNvSpPr>
            <a:spLocks noGrp="1" noRot="1" noChangeAspect="1" noChangeArrowheads="1" noTextEdit="1"/>
          </p:cNvSpPr>
          <p:nvPr>
            <p:ph type="sldImg"/>
          </p:nvPr>
        </p:nvSpPr>
        <p:spPr>
          <a:ln/>
        </p:spPr>
      </p:sp>
      <p:sp>
        <p:nvSpPr>
          <p:cNvPr id="23245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Rectangle 7"/>
          <p:cNvSpPr>
            <a:spLocks noGrp="1" noChangeArrowheads="1"/>
          </p:cNvSpPr>
          <p:nvPr>
            <p:ph type="sldNum" sz="quarter" idx="5"/>
          </p:nvPr>
        </p:nvSpPr>
        <p:spPr>
          <a:noFill/>
        </p:spPr>
        <p:txBody>
          <a:bodyPr/>
          <a:lstStyle/>
          <a:p>
            <a:fld id="{4C66BC25-12E7-46FF-B19D-E8D9B996D28C}" type="slidenum">
              <a:rPr lang="cs-CZ" smtClean="0"/>
              <a:pPr/>
              <a:t>115</a:t>
            </a:fld>
            <a:endParaRPr lang="cs-CZ" smtClean="0"/>
          </a:p>
        </p:txBody>
      </p:sp>
      <p:sp>
        <p:nvSpPr>
          <p:cNvPr id="233475" name="Rectangle 2"/>
          <p:cNvSpPr>
            <a:spLocks noGrp="1" noRot="1" noChangeAspect="1" noChangeArrowheads="1" noTextEdit="1"/>
          </p:cNvSpPr>
          <p:nvPr>
            <p:ph type="sldImg"/>
          </p:nvPr>
        </p:nvSpPr>
        <p:spPr>
          <a:ln/>
        </p:spPr>
      </p:sp>
      <p:sp>
        <p:nvSpPr>
          <p:cNvPr id="23347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7"/>
          <p:cNvSpPr>
            <a:spLocks noGrp="1" noChangeArrowheads="1"/>
          </p:cNvSpPr>
          <p:nvPr>
            <p:ph type="sldNum" sz="quarter" idx="5"/>
          </p:nvPr>
        </p:nvSpPr>
        <p:spPr>
          <a:noFill/>
        </p:spPr>
        <p:txBody>
          <a:bodyPr/>
          <a:lstStyle/>
          <a:p>
            <a:fld id="{8BAF2FDF-8F05-4812-92AB-122D57ACB7E4}" type="slidenum">
              <a:rPr lang="cs-CZ" smtClean="0"/>
              <a:pPr/>
              <a:t>116</a:t>
            </a:fld>
            <a:endParaRPr lang="cs-CZ" smtClean="0"/>
          </a:p>
        </p:txBody>
      </p:sp>
      <p:sp>
        <p:nvSpPr>
          <p:cNvPr id="234499" name="Rectangle 2"/>
          <p:cNvSpPr>
            <a:spLocks noGrp="1" noRot="1" noChangeAspect="1" noChangeArrowheads="1" noTextEdit="1"/>
          </p:cNvSpPr>
          <p:nvPr>
            <p:ph type="sldImg"/>
          </p:nvPr>
        </p:nvSpPr>
        <p:spPr>
          <a:ln/>
        </p:spPr>
      </p:sp>
      <p:sp>
        <p:nvSpPr>
          <p:cNvPr id="23450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7"/>
          <p:cNvSpPr>
            <a:spLocks noGrp="1" noChangeArrowheads="1"/>
          </p:cNvSpPr>
          <p:nvPr>
            <p:ph type="sldNum" sz="quarter" idx="5"/>
          </p:nvPr>
        </p:nvSpPr>
        <p:spPr>
          <a:noFill/>
        </p:spPr>
        <p:txBody>
          <a:bodyPr/>
          <a:lstStyle/>
          <a:p>
            <a:fld id="{2092B636-DEAF-4599-9A7D-347D8DC0814F}" type="slidenum">
              <a:rPr lang="cs-CZ" smtClean="0"/>
              <a:pPr/>
              <a:t>117</a:t>
            </a:fld>
            <a:endParaRPr lang="cs-CZ" smtClean="0"/>
          </a:p>
        </p:txBody>
      </p:sp>
      <p:sp>
        <p:nvSpPr>
          <p:cNvPr id="235523" name="Rectangle 2"/>
          <p:cNvSpPr>
            <a:spLocks noGrp="1" noRot="1" noChangeAspect="1" noChangeArrowheads="1" noTextEdit="1"/>
          </p:cNvSpPr>
          <p:nvPr>
            <p:ph type="sldImg"/>
          </p:nvPr>
        </p:nvSpPr>
        <p:spPr>
          <a:ln/>
        </p:spPr>
      </p:sp>
      <p:sp>
        <p:nvSpPr>
          <p:cNvPr id="23552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Rectangle 7"/>
          <p:cNvSpPr>
            <a:spLocks noGrp="1" noChangeArrowheads="1"/>
          </p:cNvSpPr>
          <p:nvPr>
            <p:ph type="sldNum" sz="quarter" idx="5"/>
          </p:nvPr>
        </p:nvSpPr>
        <p:spPr>
          <a:noFill/>
        </p:spPr>
        <p:txBody>
          <a:bodyPr/>
          <a:lstStyle/>
          <a:p>
            <a:fld id="{E9C87284-33BF-4ECA-BF35-65FBFBD85623}" type="slidenum">
              <a:rPr lang="cs-CZ" smtClean="0"/>
              <a:pPr/>
              <a:t>118</a:t>
            </a:fld>
            <a:endParaRPr lang="cs-CZ" smtClean="0"/>
          </a:p>
        </p:txBody>
      </p:sp>
      <p:sp>
        <p:nvSpPr>
          <p:cNvPr id="236547" name="Rectangle 2"/>
          <p:cNvSpPr>
            <a:spLocks noGrp="1" noRot="1" noChangeAspect="1" noChangeArrowheads="1" noTextEdit="1"/>
          </p:cNvSpPr>
          <p:nvPr>
            <p:ph type="sldImg"/>
          </p:nvPr>
        </p:nvSpPr>
        <p:spPr>
          <a:ln/>
        </p:spPr>
      </p:sp>
      <p:sp>
        <p:nvSpPr>
          <p:cNvPr id="23654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Rectangle 7"/>
          <p:cNvSpPr>
            <a:spLocks noGrp="1" noChangeArrowheads="1"/>
          </p:cNvSpPr>
          <p:nvPr>
            <p:ph type="sldNum" sz="quarter" idx="5"/>
          </p:nvPr>
        </p:nvSpPr>
        <p:spPr>
          <a:noFill/>
        </p:spPr>
        <p:txBody>
          <a:bodyPr/>
          <a:lstStyle/>
          <a:p>
            <a:fld id="{59A3470E-AA1A-4A04-8871-E8F2BDB58233}" type="slidenum">
              <a:rPr lang="cs-CZ" smtClean="0"/>
              <a:pPr/>
              <a:t>119</a:t>
            </a:fld>
            <a:endParaRPr lang="cs-CZ" smtClean="0"/>
          </a:p>
        </p:txBody>
      </p:sp>
      <p:sp>
        <p:nvSpPr>
          <p:cNvPr id="237571" name="Rectangle 2"/>
          <p:cNvSpPr>
            <a:spLocks noGrp="1" noRot="1" noChangeAspect="1" noChangeArrowheads="1" noTextEdit="1"/>
          </p:cNvSpPr>
          <p:nvPr>
            <p:ph type="sldImg"/>
          </p:nvPr>
        </p:nvSpPr>
        <p:spPr>
          <a:ln/>
        </p:spPr>
      </p:sp>
      <p:sp>
        <p:nvSpPr>
          <p:cNvPr id="23757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Rectangle 7"/>
          <p:cNvSpPr>
            <a:spLocks noGrp="1" noChangeArrowheads="1"/>
          </p:cNvSpPr>
          <p:nvPr>
            <p:ph type="sldNum" sz="quarter" idx="5"/>
          </p:nvPr>
        </p:nvSpPr>
        <p:spPr>
          <a:noFill/>
        </p:spPr>
        <p:txBody>
          <a:bodyPr/>
          <a:lstStyle/>
          <a:p>
            <a:fld id="{A177D25F-28B3-4963-AD9B-5F88026DEC6E}" type="slidenum">
              <a:rPr lang="cs-CZ" smtClean="0"/>
              <a:pPr/>
              <a:t>126</a:t>
            </a:fld>
            <a:endParaRPr lang="cs-CZ" smtClean="0"/>
          </a:p>
        </p:txBody>
      </p:sp>
      <p:sp>
        <p:nvSpPr>
          <p:cNvPr id="238595" name="Rectangle 2"/>
          <p:cNvSpPr>
            <a:spLocks noGrp="1" noRot="1" noChangeAspect="1" noChangeArrowheads="1" noTextEdit="1"/>
          </p:cNvSpPr>
          <p:nvPr>
            <p:ph type="sldImg"/>
          </p:nvPr>
        </p:nvSpPr>
        <p:spPr>
          <a:ln/>
        </p:spPr>
      </p:sp>
      <p:sp>
        <p:nvSpPr>
          <p:cNvPr id="23859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7"/>
          <p:cNvSpPr>
            <a:spLocks noGrp="1" noChangeArrowheads="1"/>
          </p:cNvSpPr>
          <p:nvPr>
            <p:ph type="sldNum" sz="quarter" idx="5"/>
          </p:nvPr>
        </p:nvSpPr>
        <p:spPr>
          <a:noFill/>
        </p:spPr>
        <p:txBody>
          <a:bodyPr/>
          <a:lstStyle/>
          <a:p>
            <a:fld id="{05FE61DA-A27F-41E7-B33F-1D7FEA55AA71}" type="slidenum">
              <a:rPr lang="cs-CZ" smtClean="0"/>
              <a:pPr/>
              <a:t>11</a:t>
            </a:fld>
            <a:endParaRPr lang="cs-CZ" smtClean="0"/>
          </a:p>
        </p:txBody>
      </p:sp>
      <p:sp>
        <p:nvSpPr>
          <p:cNvPr id="156675" name="Rectangle 2"/>
          <p:cNvSpPr>
            <a:spLocks noGrp="1" noRot="1" noChangeAspect="1" noChangeArrowheads="1" noTextEdit="1"/>
          </p:cNvSpPr>
          <p:nvPr>
            <p:ph type="sldImg"/>
          </p:nvPr>
        </p:nvSpPr>
        <p:spPr>
          <a:ln/>
        </p:spPr>
      </p:sp>
      <p:sp>
        <p:nvSpPr>
          <p:cNvPr id="15667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Rectangle 7"/>
          <p:cNvSpPr>
            <a:spLocks noGrp="1" noChangeArrowheads="1"/>
          </p:cNvSpPr>
          <p:nvPr>
            <p:ph type="sldNum" sz="quarter" idx="5"/>
          </p:nvPr>
        </p:nvSpPr>
        <p:spPr>
          <a:noFill/>
        </p:spPr>
        <p:txBody>
          <a:bodyPr/>
          <a:lstStyle/>
          <a:p>
            <a:fld id="{CEDD0408-4A35-4F8C-8799-901E3F2E8D8B}" type="slidenum">
              <a:rPr lang="cs-CZ" smtClean="0"/>
              <a:pPr/>
              <a:t>129</a:t>
            </a:fld>
            <a:endParaRPr lang="cs-CZ" smtClean="0"/>
          </a:p>
        </p:txBody>
      </p:sp>
      <p:sp>
        <p:nvSpPr>
          <p:cNvPr id="239619" name="Rectangle 2"/>
          <p:cNvSpPr>
            <a:spLocks noGrp="1" noRot="1" noChangeAspect="1" noChangeArrowheads="1" noTextEdit="1"/>
          </p:cNvSpPr>
          <p:nvPr>
            <p:ph type="sldImg"/>
          </p:nvPr>
        </p:nvSpPr>
        <p:spPr>
          <a:ln/>
        </p:spPr>
      </p:sp>
      <p:sp>
        <p:nvSpPr>
          <p:cNvPr id="23962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Rectangle 7"/>
          <p:cNvSpPr>
            <a:spLocks noGrp="1" noChangeArrowheads="1"/>
          </p:cNvSpPr>
          <p:nvPr>
            <p:ph type="sldNum" sz="quarter" idx="5"/>
          </p:nvPr>
        </p:nvSpPr>
        <p:spPr>
          <a:noFill/>
        </p:spPr>
        <p:txBody>
          <a:bodyPr/>
          <a:lstStyle/>
          <a:p>
            <a:fld id="{EA69BABA-D6E8-4C2A-BE96-AE277A40ACF5}" type="slidenum">
              <a:rPr lang="cs-CZ" smtClean="0"/>
              <a:pPr/>
              <a:t>130</a:t>
            </a:fld>
            <a:endParaRPr lang="cs-CZ" smtClean="0"/>
          </a:p>
        </p:txBody>
      </p:sp>
      <p:sp>
        <p:nvSpPr>
          <p:cNvPr id="240643" name="Rectangle 2"/>
          <p:cNvSpPr>
            <a:spLocks noGrp="1" noRot="1" noChangeAspect="1" noChangeArrowheads="1" noTextEdit="1"/>
          </p:cNvSpPr>
          <p:nvPr>
            <p:ph type="sldImg"/>
          </p:nvPr>
        </p:nvSpPr>
        <p:spPr>
          <a:ln/>
        </p:spPr>
      </p:sp>
      <p:sp>
        <p:nvSpPr>
          <p:cNvPr id="24064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Rectangle 7"/>
          <p:cNvSpPr>
            <a:spLocks noGrp="1" noChangeArrowheads="1"/>
          </p:cNvSpPr>
          <p:nvPr>
            <p:ph type="sldNum" sz="quarter" idx="5"/>
          </p:nvPr>
        </p:nvSpPr>
        <p:spPr>
          <a:noFill/>
        </p:spPr>
        <p:txBody>
          <a:bodyPr/>
          <a:lstStyle/>
          <a:p>
            <a:fld id="{C17D9FDE-5534-4D54-8833-B42F7C34E6DF}" type="slidenum">
              <a:rPr lang="cs-CZ" smtClean="0"/>
              <a:pPr/>
              <a:t>132</a:t>
            </a:fld>
            <a:endParaRPr lang="cs-CZ" smtClean="0"/>
          </a:p>
        </p:txBody>
      </p:sp>
      <p:sp>
        <p:nvSpPr>
          <p:cNvPr id="242691" name="Rectangle 2"/>
          <p:cNvSpPr>
            <a:spLocks noGrp="1" noRot="1" noChangeAspect="1" noChangeArrowheads="1" noTextEdit="1"/>
          </p:cNvSpPr>
          <p:nvPr>
            <p:ph type="sldImg"/>
          </p:nvPr>
        </p:nvSpPr>
        <p:spPr>
          <a:ln/>
        </p:spPr>
      </p:sp>
      <p:sp>
        <p:nvSpPr>
          <p:cNvPr id="24269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Rectangle 7"/>
          <p:cNvSpPr>
            <a:spLocks noGrp="1" noChangeArrowheads="1"/>
          </p:cNvSpPr>
          <p:nvPr>
            <p:ph type="sldNum" sz="quarter" idx="5"/>
          </p:nvPr>
        </p:nvSpPr>
        <p:spPr>
          <a:noFill/>
        </p:spPr>
        <p:txBody>
          <a:bodyPr/>
          <a:lstStyle/>
          <a:p>
            <a:fld id="{071D7F12-C182-4902-84AA-5CB13E270614}" type="slidenum">
              <a:rPr lang="cs-CZ" smtClean="0"/>
              <a:pPr/>
              <a:t>133</a:t>
            </a:fld>
            <a:endParaRPr lang="cs-CZ" smtClean="0"/>
          </a:p>
        </p:txBody>
      </p:sp>
      <p:sp>
        <p:nvSpPr>
          <p:cNvPr id="241667" name="Rectangle 2"/>
          <p:cNvSpPr>
            <a:spLocks noGrp="1" noRot="1" noChangeAspect="1" noChangeArrowheads="1" noTextEdit="1"/>
          </p:cNvSpPr>
          <p:nvPr>
            <p:ph type="sldImg"/>
          </p:nvPr>
        </p:nvSpPr>
        <p:spPr>
          <a:ln/>
        </p:spPr>
      </p:sp>
      <p:sp>
        <p:nvSpPr>
          <p:cNvPr id="24166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7"/>
          <p:cNvSpPr>
            <a:spLocks noGrp="1" noChangeArrowheads="1"/>
          </p:cNvSpPr>
          <p:nvPr>
            <p:ph type="sldNum" sz="quarter" idx="5"/>
          </p:nvPr>
        </p:nvSpPr>
        <p:spPr>
          <a:noFill/>
        </p:spPr>
        <p:txBody>
          <a:bodyPr/>
          <a:lstStyle/>
          <a:p>
            <a:fld id="{DE5B0748-EAC6-4306-B58C-40B88E12D27C}" type="slidenum">
              <a:rPr lang="cs-CZ" smtClean="0"/>
              <a:pPr/>
              <a:t>139</a:t>
            </a:fld>
            <a:endParaRPr lang="cs-CZ" smtClean="0"/>
          </a:p>
        </p:txBody>
      </p:sp>
      <p:sp>
        <p:nvSpPr>
          <p:cNvPr id="243715" name="Rectangle 2"/>
          <p:cNvSpPr>
            <a:spLocks noGrp="1" noRot="1" noChangeAspect="1" noChangeArrowheads="1" noTextEdit="1"/>
          </p:cNvSpPr>
          <p:nvPr>
            <p:ph type="sldImg"/>
          </p:nvPr>
        </p:nvSpPr>
        <p:spPr>
          <a:ln/>
        </p:spPr>
      </p:sp>
      <p:sp>
        <p:nvSpPr>
          <p:cNvPr id="24371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Rectangle 7"/>
          <p:cNvSpPr>
            <a:spLocks noGrp="1" noChangeArrowheads="1"/>
          </p:cNvSpPr>
          <p:nvPr>
            <p:ph type="sldNum" sz="quarter" idx="5"/>
          </p:nvPr>
        </p:nvSpPr>
        <p:spPr>
          <a:noFill/>
        </p:spPr>
        <p:txBody>
          <a:bodyPr/>
          <a:lstStyle/>
          <a:p>
            <a:fld id="{62A2232F-1B5E-4242-86D1-6F0309BE7537}" type="slidenum">
              <a:rPr lang="cs-CZ" smtClean="0"/>
              <a:pPr/>
              <a:t>141</a:t>
            </a:fld>
            <a:endParaRPr lang="cs-CZ" smtClean="0"/>
          </a:p>
        </p:txBody>
      </p:sp>
      <p:sp>
        <p:nvSpPr>
          <p:cNvPr id="244739" name="Rectangle 2"/>
          <p:cNvSpPr>
            <a:spLocks noGrp="1" noRot="1" noChangeAspect="1" noChangeArrowheads="1" noTextEdit="1"/>
          </p:cNvSpPr>
          <p:nvPr>
            <p:ph type="sldImg"/>
          </p:nvPr>
        </p:nvSpPr>
        <p:spPr>
          <a:ln/>
        </p:spPr>
      </p:sp>
      <p:sp>
        <p:nvSpPr>
          <p:cNvPr id="24474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Rectangle 7"/>
          <p:cNvSpPr>
            <a:spLocks noGrp="1" noChangeArrowheads="1"/>
          </p:cNvSpPr>
          <p:nvPr>
            <p:ph type="sldNum" sz="quarter" idx="5"/>
          </p:nvPr>
        </p:nvSpPr>
        <p:spPr>
          <a:noFill/>
        </p:spPr>
        <p:txBody>
          <a:bodyPr/>
          <a:lstStyle/>
          <a:p>
            <a:fld id="{DFFE2D37-64AE-46C0-801B-27A2DB642EAA}" type="slidenum">
              <a:rPr lang="cs-CZ" smtClean="0"/>
              <a:pPr/>
              <a:t>142</a:t>
            </a:fld>
            <a:endParaRPr lang="cs-CZ" smtClean="0"/>
          </a:p>
        </p:txBody>
      </p:sp>
      <p:sp>
        <p:nvSpPr>
          <p:cNvPr id="245763" name="Rectangle 2"/>
          <p:cNvSpPr>
            <a:spLocks noGrp="1" noRot="1" noChangeAspect="1" noChangeArrowheads="1" noTextEdit="1"/>
          </p:cNvSpPr>
          <p:nvPr>
            <p:ph type="sldImg"/>
          </p:nvPr>
        </p:nvSpPr>
        <p:spPr>
          <a:ln/>
        </p:spPr>
      </p:sp>
      <p:sp>
        <p:nvSpPr>
          <p:cNvPr id="24576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Rectangle 7"/>
          <p:cNvSpPr>
            <a:spLocks noGrp="1" noChangeArrowheads="1"/>
          </p:cNvSpPr>
          <p:nvPr>
            <p:ph type="sldNum" sz="quarter" idx="5"/>
          </p:nvPr>
        </p:nvSpPr>
        <p:spPr>
          <a:noFill/>
        </p:spPr>
        <p:txBody>
          <a:bodyPr/>
          <a:lstStyle/>
          <a:p>
            <a:fld id="{C7B64A1C-AF50-4A84-A183-3E46A979E9EA}" type="slidenum">
              <a:rPr lang="cs-CZ" smtClean="0"/>
              <a:pPr/>
              <a:t>144</a:t>
            </a:fld>
            <a:endParaRPr lang="cs-CZ" smtClean="0"/>
          </a:p>
        </p:txBody>
      </p:sp>
      <p:sp>
        <p:nvSpPr>
          <p:cNvPr id="246787" name="Rectangle 2"/>
          <p:cNvSpPr>
            <a:spLocks noGrp="1" noRot="1" noChangeAspect="1" noChangeArrowheads="1" noTextEdit="1"/>
          </p:cNvSpPr>
          <p:nvPr>
            <p:ph type="sldImg"/>
          </p:nvPr>
        </p:nvSpPr>
        <p:spPr>
          <a:ln/>
        </p:spPr>
      </p:sp>
      <p:sp>
        <p:nvSpPr>
          <p:cNvPr id="24678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Rectangle 7"/>
          <p:cNvSpPr>
            <a:spLocks noGrp="1" noChangeArrowheads="1"/>
          </p:cNvSpPr>
          <p:nvPr>
            <p:ph type="sldNum" sz="quarter" idx="5"/>
          </p:nvPr>
        </p:nvSpPr>
        <p:spPr>
          <a:noFill/>
        </p:spPr>
        <p:txBody>
          <a:bodyPr/>
          <a:lstStyle/>
          <a:p>
            <a:fld id="{20420CCF-9C18-4560-A1BB-B9C4562B80FC}" type="slidenum">
              <a:rPr lang="cs-CZ" smtClean="0"/>
              <a:pPr/>
              <a:t>145</a:t>
            </a:fld>
            <a:endParaRPr lang="cs-CZ" smtClean="0"/>
          </a:p>
        </p:txBody>
      </p:sp>
      <p:sp>
        <p:nvSpPr>
          <p:cNvPr id="247811" name="Rectangle 2"/>
          <p:cNvSpPr>
            <a:spLocks noGrp="1" noRot="1" noChangeAspect="1" noChangeArrowheads="1" noTextEdit="1"/>
          </p:cNvSpPr>
          <p:nvPr>
            <p:ph type="sldImg"/>
          </p:nvPr>
        </p:nvSpPr>
        <p:spPr>
          <a:ln/>
        </p:spPr>
      </p:sp>
      <p:sp>
        <p:nvSpPr>
          <p:cNvPr id="24781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Rectangle 7"/>
          <p:cNvSpPr>
            <a:spLocks noGrp="1" noChangeArrowheads="1"/>
          </p:cNvSpPr>
          <p:nvPr>
            <p:ph type="sldNum" sz="quarter" idx="5"/>
          </p:nvPr>
        </p:nvSpPr>
        <p:spPr>
          <a:noFill/>
        </p:spPr>
        <p:txBody>
          <a:bodyPr/>
          <a:lstStyle/>
          <a:p>
            <a:fld id="{9B782CA6-24AB-4D82-91D5-512E9875A2C3}" type="slidenum">
              <a:rPr lang="cs-CZ" smtClean="0"/>
              <a:pPr/>
              <a:t>146</a:t>
            </a:fld>
            <a:endParaRPr lang="cs-CZ" smtClean="0"/>
          </a:p>
        </p:txBody>
      </p:sp>
      <p:sp>
        <p:nvSpPr>
          <p:cNvPr id="248835" name="Rectangle 2"/>
          <p:cNvSpPr>
            <a:spLocks noGrp="1" noRot="1" noChangeAspect="1" noChangeArrowheads="1" noTextEdit="1"/>
          </p:cNvSpPr>
          <p:nvPr>
            <p:ph type="sldImg"/>
          </p:nvPr>
        </p:nvSpPr>
        <p:spPr>
          <a:ln/>
        </p:spPr>
      </p:sp>
      <p:sp>
        <p:nvSpPr>
          <p:cNvPr id="24883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Úvodní snímek">
    <p:spTree>
      <p:nvGrpSpPr>
        <p:cNvPr id="1" name=""/>
        <p:cNvGrpSpPr/>
        <p:nvPr/>
      </p:nvGrpSpPr>
      <p:grpSpPr>
        <a:xfrm>
          <a:off x="0" y="0"/>
          <a:ext cx="0" cy="0"/>
          <a:chOff x="0" y="0"/>
          <a:chExt cx="0" cy="0"/>
        </a:xfrm>
      </p:grpSpPr>
      <p:sp>
        <p:nvSpPr>
          <p:cNvPr id="4" name="Rectangle 4"/>
          <p:cNvSpPr>
            <a:spLocks noChangeArrowheads="1"/>
          </p:cNvSpPr>
          <p:nvPr/>
        </p:nvSpPr>
        <p:spPr bwMode="auto">
          <a:xfrm>
            <a:off x="1258888" y="1412875"/>
            <a:ext cx="6769100" cy="4392613"/>
          </a:xfrm>
          <a:prstGeom prst="rect">
            <a:avLst/>
          </a:prstGeom>
          <a:noFill/>
          <a:ln w="76200">
            <a:solidFill>
              <a:srgbClr val="DC0000"/>
            </a:solidFill>
            <a:miter lim="800000"/>
            <a:headEnd/>
            <a:tailEnd/>
          </a:ln>
          <a:effectLst/>
        </p:spPr>
        <p:txBody>
          <a:bodyPr wrap="none" anchor="ctr"/>
          <a:lstStyle/>
          <a:p>
            <a:pPr>
              <a:defRPr/>
            </a:pPr>
            <a:endParaRPr lang="cs-CZ"/>
          </a:p>
        </p:txBody>
      </p:sp>
      <p:pic>
        <p:nvPicPr>
          <p:cNvPr id="5" name="Picture 5" descr="logo_mu_P280C"/>
          <p:cNvPicPr>
            <a:picLocks noChangeAspect="1" noChangeArrowheads="1"/>
          </p:cNvPicPr>
          <p:nvPr/>
        </p:nvPicPr>
        <p:blipFill>
          <a:blip r:embed="rId2" cstate="print"/>
          <a:srcRect/>
          <a:stretch>
            <a:fillRect/>
          </a:stretch>
        </p:blipFill>
        <p:spPr bwMode="auto">
          <a:xfrm>
            <a:off x="7885113" y="260350"/>
            <a:ext cx="971550" cy="968375"/>
          </a:xfrm>
          <a:prstGeom prst="rect">
            <a:avLst/>
          </a:prstGeom>
          <a:noFill/>
          <a:ln w="9525">
            <a:solidFill>
              <a:schemeClr val="accent2"/>
            </a:solidFill>
            <a:miter lim="800000"/>
            <a:headEnd/>
            <a:tailEnd/>
          </a:ln>
        </p:spPr>
      </p:pic>
      <p:pic>
        <p:nvPicPr>
          <p:cNvPr id="6" name="Picture 6" descr="logo_recetox"/>
          <p:cNvPicPr>
            <a:picLocks noChangeAspect="1" noChangeArrowheads="1"/>
          </p:cNvPicPr>
          <p:nvPr/>
        </p:nvPicPr>
        <p:blipFill>
          <a:blip r:embed="rId3" cstate="print"/>
          <a:srcRect/>
          <a:stretch>
            <a:fillRect/>
          </a:stretch>
        </p:blipFill>
        <p:spPr bwMode="auto">
          <a:xfrm>
            <a:off x="323850" y="260350"/>
            <a:ext cx="1260475" cy="857250"/>
          </a:xfrm>
          <a:prstGeom prst="rect">
            <a:avLst/>
          </a:prstGeom>
          <a:noFill/>
          <a:ln w="9525">
            <a:solidFill>
              <a:schemeClr val="accent2"/>
            </a:solidFill>
            <a:miter lim="800000"/>
            <a:headEnd/>
            <a:tailEnd/>
          </a:ln>
        </p:spPr>
      </p:pic>
      <p:sp>
        <p:nvSpPr>
          <p:cNvPr id="649218" name="Rectangle 2"/>
          <p:cNvSpPr>
            <a:spLocks noGrp="1" noChangeArrowheads="1"/>
          </p:cNvSpPr>
          <p:nvPr>
            <p:ph type="ctrTitle"/>
          </p:nvPr>
        </p:nvSpPr>
        <p:spPr>
          <a:xfrm>
            <a:off x="1403350" y="1628775"/>
            <a:ext cx="6408738" cy="1971675"/>
          </a:xfrm>
        </p:spPr>
        <p:txBody>
          <a:bodyPr/>
          <a:lstStyle>
            <a:lvl1pPr>
              <a:defRPr sz="4400"/>
            </a:lvl1pPr>
          </a:lstStyle>
          <a:p>
            <a:r>
              <a:rPr lang="cs-CZ"/>
              <a:t>Klepnutím lze upravit styl předlohy nadpisů.</a:t>
            </a:r>
          </a:p>
        </p:txBody>
      </p:sp>
      <p:sp>
        <p:nvSpPr>
          <p:cNvPr id="649219" name="Rectangle 3"/>
          <p:cNvSpPr>
            <a:spLocks noGrp="1" noChangeArrowheads="1"/>
          </p:cNvSpPr>
          <p:nvPr>
            <p:ph type="subTitle" idx="1"/>
          </p:nvPr>
        </p:nvSpPr>
        <p:spPr>
          <a:xfrm>
            <a:off x="1371600" y="3886200"/>
            <a:ext cx="6400800" cy="1752600"/>
          </a:xfrm>
        </p:spPr>
        <p:txBody>
          <a:bodyPr/>
          <a:lstStyle>
            <a:lvl1pPr marL="0" indent="0" algn="ctr">
              <a:buFontTx/>
              <a:buNone/>
              <a:defRPr b="0"/>
            </a:lvl1pPr>
          </a:lstStyle>
          <a:p>
            <a:r>
              <a:rPr lang="cs-CZ"/>
              <a:t>Klepnutím lze upravit styl předlohy podnadpisů.</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svislý text 2"/>
          <p:cNvSpPr>
            <a:spLocks noGrp="1"/>
          </p:cNvSpPr>
          <p:nvPr>
            <p:ph type="body" orient="vert" idx="1"/>
          </p:nvPr>
        </p:nvSpPr>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ftr" sz="quarter" idx="10"/>
          </p:nvPr>
        </p:nvSpPr>
        <p:spPr>
          <a:ln/>
        </p:spPr>
        <p:txBody>
          <a:bodyPr/>
          <a:lstStyle>
            <a:lvl1pPr>
              <a:defRPr/>
            </a:lvl1pPr>
          </a:lstStyle>
          <a:p>
            <a:pPr>
              <a:defRPr/>
            </a:pPr>
            <a:endParaRPr lang="cs-CZ"/>
          </a:p>
        </p:txBody>
      </p:sp>
      <p:sp>
        <p:nvSpPr>
          <p:cNvPr id="5" name="Rectangle 5"/>
          <p:cNvSpPr>
            <a:spLocks noGrp="1" noChangeArrowheads="1"/>
          </p:cNvSpPr>
          <p:nvPr>
            <p:ph type="sldNum" sz="quarter" idx="11"/>
          </p:nvPr>
        </p:nvSpPr>
        <p:spPr>
          <a:ln/>
        </p:spPr>
        <p:txBody>
          <a:bodyPr/>
          <a:lstStyle>
            <a:lvl1pPr>
              <a:defRPr/>
            </a:lvl1pPr>
          </a:lstStyle>
          <a:p>
            <a:pPr>
              <a:defRPr/>
            </a:pPr>
            <a:r>
              <a:rPr lang="cs-CZ"/>
              <a:t>Snímek </a:t>
            </a:r>
            <a:fld id="{5082F73B-B608-4F8D-9ECC-3FA2E2111B23}" type="slidenum">
              <a:rPr lang="cs-CZ"/>
              <a:pPr>
                <a:defRPr/>
              </a:pPr>
              <a:t>‹#›</a:t>
            </a:fld>
            <a:endParaRPr lang="cs-CZ"/>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858000" y="0"/>
            <a:ext cx="2286000" cy="6381750"/>
          </a:xfrm>
        </p:spPr>
        <p:txBody>
          <a:bodyPr vert="eaVert"/>
          <a:lstStyle/>
          <a:p>
            <a:r>
              <a:rPr lang="cs-CZ" smtClean="0"/>
              <a:t>Klepnutím lze upravit styl předlohy nadpisů.</a:t>
            </a:r>
            <a:endParaRPr lang="cs-CZ"/>
          </a:p>
        </p:txBody>
      </p:sp>
      <p:sp>
        <p:nvSpPr>
          <p:cNvPr id="3" name="Zástupný symbol pro svislý text 2"/>
          <p:cNvSpPr>
            <a:spLocks noGrp="1"/>
          </p:cNvSpPr>
          <p:nvPr>
            <p:ph type="body" orient="vert" idx="1"/>
          </p:nvPr>
        </p:nvSpPr>
        <p:spPr>
          <a:xfrm>
            <a:off x="0" y="0"/>
            <a:ext cx="6705600" cy="6381750"/>
          </a:xfrm>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ftr" sz="quarter" idx="10"/>
          </p:nvPr>
        </p:nvSpPr>
        <p:spPr>
          <a:ln/>
        </p:spPr>
        <p:txBody>
          <a:bodyPr/>
          <a:lstStyle>
            <a:lvl1pPr>
              <a:defRPr/>
            </a:lvl1pPr>
          </a:lstStyle>
          <a:p>
            <a:pPr>
              <a:defRPr/>
            </a:pPr>
            <a:endParaRPr lang="cs-CZ"/>
          </a:p>
        </p:txBody>
      </p:sp>
      <p:sp>
        <p:nvSpPr>
          <p:cNvPr id="5" name="Rectangle 5"/>
          <p:cNvSpPr>
            <a:spLocks noGrp="1" noChangeArrowheads="1"/>
          </p:cNvSpPr>
          <p:nvPr>
            <p:ph type="sldNum" sz="quarter" idx="11"/>
          </p:nvPr>
        </p:nvSpPr>
        <p:spPr>
          <a:ln/>
        </p:spPr>
        <p:txBody>
          <a:bodyPr/>
          <a:lstStyle>
            <a:lvl1pPr>
              <a:defRPr/>
            </a:lvl1pPr>
          </a:lstStyle>
          <a:p>
            <a:pPr>
              <a:defRPr/>
            </a:pPr>
            <a:r>
              <a:rPr lang="cs-CZ"/>
              <a:t>Snímek </a:t>
            </a:r>
            <a:fld id="{5BCF5DED-239C-4269-AD3A-FC3A5D96F91B}" type="slidenum">
              <a:rPr lang="cs-CZ"/>
              <a:pPr>
                <a:defRPr/>
              </a:pPr>
              <a:t>‹#›</a:t>
            </a:fld>
            <a:endParaRPr lang="cs-CZ"/>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Nadpis a tabulka">
    <p:spTree>
      <p:nvGrpSpPr>
        <p:cNvPr id="1" name=""/>
        <p:cNvGrpSpPr/>
        <p:nvPr/>
      </p:nvGrpSpPr>
      <p:grpSpPr>
        <a:xfrm>
          <a:off x="0" y="0"/>
          <a:ext cx="0" cy="0"/>
          <a:chOff x="0" y="0"/>
          <a:chExt cx="0" cy="0"/>
        </a:xfrm>
      </p:grpSpPr>
      <p:sp>
        <p:nvSpPr>
          <p:cNvPr id="2" name="Nadpis 1"/>
          <p:cNvSpPr>
            <a:spLocks noGrp="1"/>
          </p:cNvSpPr>
          <p:nvPr>
            <p:ph type="title"/>
          </p:nvPr>
        </p:nvSpPr>
        <p:spPr>
          <a:xfrm>
            <a:off x="0" y="0"/>
            <a:ext cx="9144000" cy="476250"/>
          </a:xfrm>
        </p:spPr>
        <p:txBody>
          <a:bodyPr/>
          <a:lstStyle/>
          <a:p>
            <a:r>
              <a:rPr lang="cs-CZ" smtClean="0"/>
              <a:t>Klepnutím lze upravit styl předlohy nadpisů.</a:t>
            </a:r>
            <a:endParaRPr lang="cs-CZ"/>
          </a:p>
        </p:txBody>
      </p:sp>
      <p:sp>
        <p:nvSpPr>
          <p:cNvPr id="3" name="Zástupný symbol pro tabulku 2"/>
          <p:cNvSpPr>
            <a:spLocks noGrp="1"/>
          </p:cNvSpPr>
          <p:nvPr>
            <p:ph type="tbl" idx="1"/>
          </p:nvPr>
        </p:nvSpPr>
        <p:spPr>
          <a:xfrm>
            <a:off x="179388" y="620713"/>
            <a:ext cx="8713787" cy="5761037"/>
          </a:xfrm>
        </p:spPr>
        <p:txBody>
          <a:bodyPr/>
          <a:lstStyle/>
          <a:p>
            <a:pPr lvl="0"/>
            <a:endParaRPr lang="cs-CZ" noProof="0" smtClean="0"/>
          </a:p>
        </p:txBody>
      </p:sp>
      <p:sp>
        <p:nvSpPr>
          <p:cNvPr id="4" name="Rectangle 4"/>
          <p:cNvSpPr>
            <a:spLocks noGrp="1" noChangeArrowheads="1"/>
          </p:cNvSpPr>
          <p:nvPr>
            <p:ph type="ftr" sz="quarter" idx="10"/>
          </p:nvPr>
        </p:nvSpPr>
        <p:spPr>
          <a:ln/>
        </p:spPr>
        <p:txBody>
          <a:bodyPr/>
          <a:lstStyle>
            <a:lvl1pPr>
              <a:defRPr/>
            </a:lvl1pPr>
          </a:lstStyle>
          <a:p>
            <a:pPr>
              <a:defRPr/>
            </a:pPr>
            <a:endParaRPr lang="cs-CZ"/>
          </a:p>
        </p:txBody>
      </p:sp>
      <p:sp>
        <p:nvSpPr>
          <p:cNvPr id="5" name="Rectangle 5"/>
          <p:cNvSpPr>
            <a:spLocks noGrp="1" noChangeArrowheads="1"/>
          </p:cNvSpPr>
          <p:nvPr>
            <p:ph type="sldNum" sz="quarter" idx="11"/>
          </p:nvPr>
        </p:nvSpPr>
        <p:spPr>
          <a:ln/>
        </p:spPr>
        <p:txBody>
          <a:bodyPr/>
          <a:lstStyle>
            <a:lvl1pPr>
              <a:defRPr/>
            </a:lvl1pPr>
          </a:lstStyle>
          <a:p>
            <a:pPr>
              <a:defRPr/>
            </a:pPr>
            <a:r>
              <a:rPr lang="cs-CZ"/>
              <a:t>Snímek </a:t>
            </a:r>
            <a:fld id="{9279A637-BE92-4493-BD53-92F9570A8603}" type="slidenum">
              <a:rPr lang="cs-CZ"/>
              <a:pPr>
                <a:defRPr/>
              </a:pPr>
              <a:t>‹#›</a:t>
            </a:fld>
            <a:endParaRPr lang="cs-CZ"/>
          </a:p>
        </p:txBody>
      </p:sp>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4" name="Rectangle 4"/>
          <p:cNvSpPr>
            <a:spLocks noChangeArrowheads="1"/>
          </p:cNvSpPr>
          <p:nvPr/>
        </p:nvSpPr>
        <p:spPr bwMode="auto">
          <a:xfrm>
            <a:off x="1258888" y="1412875"/>
            <a:ext cx="6769100" cy="3600450"/>
          </a:xfrm>
          <a:prstGeom prst="rect">
            <a:avLst/>
          </a:prstGeom>
          <a:noFill/>
          <a:ln w="76200">
            <a:solidFill>
              <a:srgbClr val="DC0000"/>
            </a:solidFill>
            <a:miter lim="800000"/>
            <a:headEnd/>
            <a:tailEnd/>
          </a:ln>
          <a:effectLst/>
        </p:spPr>
        <p:txBody>
          <a:bodyPr wrap="none" anchor="ctr"/>
          <a:lstStyle/>
          <a:p>
            <a:pPr>
              <a:defRPr/>
            </a:pPr>
            <a:endParaRPr lang="cs-CZ">
              <a:latin typeface="Arial" pitchFamily="34" charset="0"/>
            </a:endParaRPr>
          </a:p>
        </p:txBody>
      </p:sp>
      <p:pic>
        <p:nvPicPr>
          <p:cNvPr id="5" name="Obrázek 7" descr="logo_mu_cerne.gif"/>
          <p:cNvPicPr>
            <a:picLocks noChangeAspect="1"/>
          </p:cNvPicPr>
          <p:nvPr/>
        </p:nvPicPr>
        <p:blipFill>
          <a:blip r:embed="rId2" cstate="print"/>
          <a:srcRect/>
          <a:stretch>
            <a:fillRect/>
          </a:stretch>
        </p:blipFill>
        <p:spPr bwMode="auto">
          <a:xfrm>
            <a:off x="323850" y="692150"/>
            <a:ext cx="2735263" cy="642938"/>
          </a:xfrm>
          <a:prstGeom prst="rect">
            <a:avLst/>
          </a:prstGeom>
          <a:noFill/>
          <a:ln w="9525">
            <a:noFill/>
            <a:miter lim="800000"/>
            <a:headEnd/>
            <a:tailEnd/>
          </a:ln>
        </p:spPr>
      </p:pic>
      <p:pic>
        <p:nvPicPr>
          <p:cNvPr id="6" name="Obrázek 6"/>
          <p:cNvPicPr>
            <a:picLocks noChangeAspect="1"/>
          </p:cNvPicPr>
          <p:nvPr/>
        </p:nvPicPr>
        <p:blipFill>
          <a:blip r:embed="rId3" cstate="print"/>
          <a:srcRect/>
          <a:stretch>
            <a:fillRect/>
          </a:stretch>
        </p:blipFill>
        <p:spPr bwMode="auto">
          <a:xfrm>
            <a:off x="2555875" y="5229225"/>
            <a:ext cx="4289425" cy="773113"/>
          </a:xfrm>
          <a:prstGeom prst="rect">
            <a:avLst/>
          </a:prstGeom>
          <a:noFill/>
          <a:ln w="9525">
            <a:noFill/>
            <a:miter lim="800000"/>
            <a:headEnd/>
            <a:tailEnd/>
          </a:ln>
        </p:spPr>
      </p:pic>
      <p:sp>
        <p:nvSpPr>
          <p:cNvPr id="7" name="Zástupný symbol pro obsah 2"/>
          <p:cNvSpPr txBox="1">
            <a:spLocks/>
          </p:cNvSpPr>
          <p:nvPr/>
        </p:nvSpPr>
        <p:spPr>
          <a:xfrm>
            <a:off x="0" y="6165850"/>
            <a:ext cx="9144000" cy="260350"/>
          </a:xfrm>
          <a:prstGeom prst="rect">
            <a:avLst/>
          </a:prstGeom>
        </p:spPr>
        <p:txBody>
          <a:bodyPr/>
          <a:lstStyle/>
          <a:p>
            <a:pPr algn="ctr" fontAlgn="auto">
              <a:spcBef>
                <a:spcPct val="20000"/>
              </a:spcBef>
              <a:spcAft>
                <a:spcPts val="0"/>
              </a:spcAft>
              <a:buClr>
                <a:schemeClr val="accent1"/>
              </a:buClr>
              <a:buFont typeface="Arial" pitchFamily="34" charset="0"/>
              <a:buNone/>
              <a:defRPr/>
            </a:pPr>
            <a:r>
              <a:rPr lang="cs-CZ" sz="1200" dirty="0">
                <a:solidFill>
                  <a:schemeClr val="tx1">
                    <a:lumMod val="75000"/>
                    <a:lumOff val="25000"/>
                  </a:schemeClr>
                </a:solidFill>
                <a:latin typeface="+mn-lt"/>
              </a:rPr>
              <a:t>Inovace tohoto předmětu je spolufinancována Evropským sociálním fondem a státním rozpočtem České republiky</a:t>
            </a:r>
          </a:p>
        </p:txBody>
      </p:sp>
      <p:sp>
        <p:nvSpPr>
          <p:cNvPr id="481282" name="Rectangle 2"/>
          <p:cNvSpPr>
            <a:spLocks noGrp="1" noChangeArrowheads="1"/>
          </p:cNvSpPr>
          <p:nvPr>
            <p:ph type="ctrTitle"/>
          </p:nvPr>
        </p:nvSpPr>
        <p:spPr>
          <a:xfrm>
            <a:off x="1403350" y="1628775"/>
            <a:ext cx="6408738" cy="1971675"/>
          </a:xfrm>
        </p:spPr>
        <p:txBody>
          <a:bodyPr/>
          <a:lstStyle>
            <a:lvl1pPr>
              <a:defRPr sz="4000"/>
            </a:lvl1pPr>
          </a:lstStyle>
          <a:p>
            <a:r>
              <a:rPr lang="cs-CZ" smtClean="0"/>
              <a:t>Klepnutím lze upravit styl předlohy nadpisů.</a:t>
            </a:r>
            <a:endParaRPr lang="cs-CZ"/>
          </a:p>
        </p:txBody>
      </p:sp>
      <p:sp>
        <p:nvSpPr>
          <p:cNvPr id="481283" name="Rectangle 3"/>
          <p:cNvSpPr>
            <a:spLocks noGrp="1" noChangeArrowheads="1"/>
          </p:cNvSpPr>
          <p:nvPr>
            <p:ph type="subTitle" idx="1"/>
          </p:nvPr>
        </p:nvSpPr>
        <p:spPr>
          <a:xfrm>
            <a:off x="1371600" y="3717032"/>
            <a:ext cx="6400800" cy="1080120"/>
          </a:xfrm>
        </p:spPr>
        <p:txBody>
          <a:bodyPr/>
          <a:lstStyle>
            <a:lvl1pPr marL="0" indent="0" algn="ctr">
              <a:buFontTx/>
              <a:buNone/>
              <a:defRPr b="0"/>
            </a:lvl1pPr>
          </a:lstStyle>
          <a:p>
            <a:r>
              <a:rPr lang="cs-CZ" smtClean="0"/>
              <a:t>Klepnutím lze upravit styl předlohy podnadpisů.</a:t>
            </a:r>
            <a:endParaRPr lang="cs-CZ"/>
          </a:p>
        </p:txBody>
      </p:sp>
    </p:spTree>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obsah 2"/>
          <p:cNvSpPr>
            <a:spLocks noGrp="1"/>
          </p:cNvSpPr>
          <p:nvPr>
            <p:ph idx="1"/>
          </p:nvPr>
        </p:nvSpPr>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5"/>
          <p:cNvSpPr>
            <a:spLocks noGrp="1" noChangeArrowheads="1"/>
          </p:cNvSpPr>
          <p:nvPr>
            <p:ph type="sldNum" sz="quarter" idx="10"/>
          </p:nvPr>
        </p:nvSpPr>
        <p:spPr>
          <a:ln/>
        </p:spPr>
        <p:txBody>
          <a:bodyPr/>
          <a:lstStyle>
            <a:lvl1pPr>
              <a:defRPr/>
            </a:lvl1pPr>
          </a:lstStyle>
          <a:p>
            <a:pPr>
              <a:defRPr/>
            </a:pPr>
            <a:r>
              <a:rPr lang="cs-CZ"/>
              <a:t>Snímek </a:t>
            </a:r>
            <a:fld id="{937BCFDE-F68A-4525-B490-123C40CA799B}" type="slidenum">
              <a:rPr lang="cs-CZ"/>
              <a:pPr>
                <a:defRPr/>
              </a:pPr>
              <a:t>‹#›</a:t>
            </a:fld>
            <a:endParaRPr lang="cs-CZ"/>
          </a:p>
        </p:txBody>
      </p:sp>
    </p:spTree>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smtClean="0"/>
              <a:t>Klepnutím lze upravit styl předlohy nadpisů.</a:t>
            </a:r>
            <a:endParaRPr lang="cs-CZ"/>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smtClean="0"/>
              <a:t>Klepnutím lze upravit styly předlohy textu.</a:t>
            </a:r>
          </a:p>
        </p:txBody>
      </p:sp>
      <p:sp>
        <p:nvSpPr>
          <p:cNvPr id="4" name="Rectangle 5"/>
          <p:cNvSpPr>
            <a:spLocks noGrp="1" noChangeArrowheads="1"/>
          </p:cNvSpPr>
          <p:nvPr>
            <p:ph type="sldNum" sz="quarter" idx="10"/>
          </p:nvPr>
        </p:nvSpPr>
        <p:spPr>
          <a:ln/>
        </p:spPr>
        <p:txBody>
          <a:bodyPr/>
          <a:lstStyle>
            <a:lvl1pPr>
              <a:defRPr/>
            </a:lvl1pPr>
          </a:lstStyle>
          <a:p>
            <a:pPr>
              <a:defRPr/>
            </a:pPr>
            <a:r>
              <a:rPr lang="cs-CZ"/>
              <a:t>Snímek </a:t>
            </a:r>
            <a:fld id="{A4E9A9F1-599E-4E48-8467-8548B6CF47F2}" type="slidenum">
              <a:rPr lang="cs-CZ"/>
              <a:pPr>
                <a:defRPr/>
              </a:pPr>
              <a:t>‹#›</a:t>
            </a:fld>
            <a:endParaRPr lang="cs-CZ"/>
          </a:p>
        </p:txBody>
      </p:sp>
    </p:spTree>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obsah 2"/>
          <p:cNvSpPr>
            <a:spLocks noGrp="1"/>
          </p:cNvSpPr>
          <p:nvPr>
            <p:ph sz="half" idx="1"/>
          </p:nvPr>
        </p:nvSpPr>
        <p:spPr>
          <a:xfrm>
            <a:off x="179388" y="620713"/>
            <a:ext cx="4279900" cy="57610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4611688" y="620713"/>
            <a:ext cx="4281487" cy="57610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Rectangle 5"/>
          <p:cNvSpPr>
            <a:spLocks noGrp="1" noChangeArrowheads="1"/>
          </p:cNvSpPr>
          <p:nvPr>
            <p:ph type="sldNum" sz="quarter" idx="10"/>
          </p:nvPr>
        </p:nvSpPr>
        <p:spPr>
          <a:ln/>
        </p:spPr>
        <p:txBody>
          <a:bodyPr/>
          <a:lstStyle>
            <a:lvl1pPr>
              <a:defRPr/>
            </a:lvl1pPr>
          </a:lstStyle>
          <a:p>
            <a:pPr>
              <a:defRPr/>
            </a:pPr>
            <a:r>
              <a:rPr lang="cs-CZ"/>
              <a:t>Snímek </a:t>
            </a:r>
            <a:fld id="{BF1207B1-EB6B-4EC1-98D8-B0EB67BFD928}" type="slidenum">
              <a:rPr lang="cs-CZ"/>
              <a:pPr>
                <a:defRPr/>
              </a:pPr>
              <a:t>‹#›</a:t>
            </a:fld>
            <a:endParaRPr lang="cs-CZ"/>
          </a:p>
        </p:txBody>
      </p:sp>
    </p:spTree>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lvl1pPr>
              <a:defRPr/>
            </a:lvl1pPr>
          </a:lstStyle>
          <a:p>
            <a:r>
              <a:rPr lang="cs-CZ" smtClean="0"/>
              <a:t>Klepnutím lze upravit styl předlohy nadpisů.</a:t>
            </a:r>
            <a:endParaRPr lang="cs-CZ"/>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Rectangle 5"/>
          <p:cNvSpPr>
            <a:spLocks noGrp="1" noChangeArrowheads="1"/>
          </p:cNvSpPr>
          <p:nvPr>
            <p:ph type="sldNum" sz="quarter" idx="10"/>
          </p:nvPr>
        </p:nvSpPr>
        <p:spPr>
          <a:ln/>
        </p:spPr>
        <p:txBody>
          <a:bodyPr/>
          <a:lstStyle>
            <a:lvl1pPr>
              <a:defRPr/>
            </a:lvl1pPr>
          </a:lstStyle>
          <a:p>
            <a:pPr>
              <a:defRPr/>
            </a:pPr>
            <a:r>
              <a:rPr lang="cs-CZ"/>
              <a:t>Snímek </a:t>
            </a:r>
            <a:fld id="{0851D933-9DF6-431F-B0AC-7069C36E46F5}" type="slidenum">
              <a:rPr lang="cs-CZ"/>
              <a:pPr>
                <a:defRPr/>
              </a:pPr>
              <a:t>‹#›</a:t>
            </a:fld>
            <a:endParaRPr lang="cs-CZ"/>
          </a:p>
        </p:txBody>
      </p:sp>
    </p:spTree>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Rectangle 5"/>
          <p:cNvSpPr>
            <a:spLocks noGrp="1" noChangeArrowheads="1"/>
          </p:cNvSpPr>
          <p:nvPr>
            <p:ph type="sldNum" sz="quarter" idx="10"/>
          </p:nvPr>
        </p:nvSpPr>
        <p:spPr>
          <a:ln/>
        </p:spPr>
        <p:txBody>
          <a:bodyPr/>
          <a:lstStyle>
            <a:lvl1pPr>
              <a:defRPr/>
            </a:lvl1pPr>
          </a:lstStyle>
          <a:p>
            <a:pPr>
              <a:defRPr/>
            </a:pPr>
            <a:r>
              <a:rPr lang="cs-CZ"/>
              <a:t>Snímek </a:t>
            </a:r>
            <a:fld id="{7099BA22-A1EE-4BAC-9ADB-3FE680DCBCD6}" type="slidenum">
              <a:rPr lang="cs-CZ"/>
              <a:pPr>
                <a:defRPr/>
              </a:pPr>
              <a:t>‹#›</a:t>
            </a:fld>
            <a:endParaRPr lang="cs-CZ"/>
          </a:p>
        </p:txBody>
      </p:sp>
    </p:spTree>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5"/>
          <p:cNvSpPr>
            <a:spLocks noGrp="1" noChangeArrowheads="1"/>
          </p:cNvSpPr>
          <p:nvPr>
            <p:ph type="sldNum" sz="quarter" idx="10"/>
          </p:nvPr>
        </p:nvSpPr>
        <p:spPr>
          <a:ln/>
        </p:spPr>
        <p:txBody>
          <a:bodyPr/>
          <a:lstStyle>
            <a:lvl1pPr>
              <a:defRPr/>
            </a:lvl1pPr>
          </a:lstStyle>
          <a:p>
            <a:pPr>
              <a:defRPr/>
            </a:pPr>
            <a:r>
              <a:rPr lang="cs-CZ"/>
              <a:t>Snímek </a:t>
            </a:r>
            <a:fld id="{4B9426E0-5E2C-42DF-ACC1-2DD048A78FF4}" type="slidenum">
              <a:rPr lang="cs-CZ"/>
              <a:pPr>
                <a:defRPr/>
              </a:pPr>
              <a:t>‹#›</a:t>
            </a:fld>
            <a:endParaRPr lang="cs-CZ"/>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obsah 2"/>
          <p:cNvSpPr>
            <a:spLocks noGrp="1"/>
          </p:cNvSpPr>
          <p:nvPr>
            <p:ph idx="1"/>
          </p:nvPr>
        </p:nvSpPr>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ftr" sz="quarter" idx="10"/>
          </p:nvPr>
        </p:nvSpPr>
        <p:spPr>
          <a:ln/>
        </p:spPr>
        <p:txBody>
          <a:bodyPr/>
          <a:lstStyle>
            <a:lvl1pPr>
              <a:defRPr/>
            </a:lvl1pPr>
          </a:lstStyle>
          <a:p>
            <a:pPr>
              <a:defRPr/>
            </a:pPr>
            <a:endParaRPr lang="cs-CZ"/>
          </a:p>
        </p:txBody>
      </p:sp>
      <p:sp>
        <p:nvSpPr>
          <p:cNvPr id="5" name="Rectangle 5"/>
          <p:cNvSpPr>
            <a:spLocks noGrp="1" noChangeArrowheads="1"/>
          </p:cNvSpPr>
          <p:nvPr>
            <p:ph type="sldNum" sz="quarter" idx="11"/>
          </p:nvPr>
        </p:nvSpPr>
        <p:spPr>
          <a:ln/>
        </p:spPr>
        <p:txBody>
          <a:bodyPr/>
          <a:lstStyle>
            <a:lvl1pPr>
              <a:defRPr/>
            </a:lvl1pPr>
          </a:lstStyle>
          <a:p>
            <a:pPr>
              <a:defRPr/>
            </a:pPr>
            <a:r>
              <a:rPr lang="cs-CZ"/>
              <a:t>Snímek </a:t>
            </a:r>
            <a:fld id="{AF62558E-728A-4503-8B00-4950384D0937}" type="slidenum">
              <a:rPr lang="cs-CZ"/>
              <a:pPr>
                <a:defRPr/>
              </a:pPr>
              <a:t>‹#›</a:t>
            </a:fld>
            <a:endParaRPr lang="cs-CZ"/>
          </a:p>
        </p:txBody>
      </p: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smtClean="0"/>
              <a:t>Klepnutím lze upravit styl předlohy nadpisů.</a:t>
            </a:r>
            <a:endParaRPr lang="cs-CZ"/>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
        <p:nvSpPr>
          <p:cNvPr id="5" name="Rectangle 5"/>
          <p:cNvSpPr>
            <a:spLocks noGrp="1" noChangeArrowheads="1"/>
          </p:cNvSpPr>
          <p:nvPr>
            <p:ph type="sldNum" sz="quarter" idx="10"/>
          </p:nvPr>
        </p:nvSpPr>
        <p:spPr>
          <a:ln/>
        </p:spPr>
        <p:txBody>
          <a:bodyPr/>
          <a:lstStyle>
            <a:lvl1pPr>
              <a:defRPr/>
            </a:lvl1pPr>
          </a:lstStyle>
          <a:p>
            <a:pPr>
              <a:defRPr/>
            </a:pPr>
            <a:r>
              <a:rPr lang="cs-CZ"/>
              <a:t>Snímek </a:t>
            </a:r>
            <a:fld id="{C4F692CF-AE27-4A9E-A1E9-9768FF9E5FFA}" type="slidenum">
              <a:rPr lang="cs-CZ"/>
              <a:pPr>
                <a:defRPr/>
              </a:pPr>
              <a:t>‹#›</a:t>
            </a:fld>
            <a:endParaRPr lang="cs-CZ"/>
          </a:p>
        </p:txBody>
      </p:sp>
    </p:spTree>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smtClean="0"/>
              <a:t>Klepnutím lze upravit styl předlohy nadpisů.</a:t>
            </a:r>
            <a:endParaRPr lang="cs-CZ"/>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cs-CZ" noProof="0" smtClean="0"/>
              <a:t>Klepnutím na ikonu přidáte obrázek.</a:t>
            </a:r>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
        <p:nvSpPr>
          <p:cNvPr id="5" name="Rectangle 5"/>
          <p:cNvSpPr>
            <a:spLocks noGrp="1" noChangeArrowheads="1"/>
          </p:cNvSpPr>
          <p:nvPr>
            <p:ph type="sldNum" sz="quarter" idx="10"/>
          </p:nvPr>
        </p:nvSpPr>
        <p:spPr>
          <a:ln/>
        </p:spPr>
        <p:txBody>
          <a:bodyPr/>
          <a:lstStyle>
            <a:lvl1pPr>
              <a:defRPr/>
            </a:lvl1pPr>
          </a:lstStyle>
          <a:p>
            <a:pPr>
              <a:defRPr/>
            </a:pPr>
            <a:r>
              <a:rPr lang="cs-CZ"/>
              <a:t>Snímek </a:t>
            </a:r>
            <a:fld id="{2977D939-BC5D-4123-A778-46BA0DAA500D}" type="slidenum">
              <a:rPr lang="cs-CZ"/>
              <a:pPr>
                <a:defRPr/>
              </a:pPr>
              <a:t>‹#›</a:t>
            </a:fld>
            <a:endParaRPr lang="cs-CZ"/>
          </a:p>
        </p:txBody>
      </p:sp>
    </p:spTree>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svislý text 2"/>
          <p:cNvSpPr>
            <a:spLocks noGrp="1"/>
          </p:cNvSpPr>
          <p:nvPr>
            <p:ph type="body" orient="vert" idx="1"/>
          </p:nvPr>
        </p:nvSpPr>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5"/>
          <p:cNvSpPr>
            <a:spLocks noGrp="1" noChangeArrowheads="1"/>
          </p:cNvSpPr>
          <p:nvPr>
            <p:ph type="sldNum" sz="quarter" idx="10"/>
          </p:nvPr>
        </p:nvSpPr>
        <p:spPr>
          <a:ln/>
        </p:spPr>
        <p:txBody>
          <a:bodyPr/>
          <a:lstStyle>
            <a:lvl1pPr>
              <a:defRPr/>
            </a:lvl1pPr>
          </a:lstStyle>
          <a:p>
            <a:pPr>
              <a:defRPr/>
            </a:pPr>
            <a:r>
              <a:rPr lang="cs-CZ"/>
              <a:t>Snímek </a:t>
            </a:r>
            <a:fld id="{AADCB2AE-D96C-4267-8127-C51FF31263A9}" type="slidenum">
              <a:rPr lang="cs-CZ"/>
              <a:pPr>
                <a:defRPr/>
              </a:pPr>
              <a:t>‹#›</a:t>
            </a:fld>
            <a:endParaRPr lang="cs-CZ"/>
          </a:p>
        </p:txBody>
      </p:sp>
    </p:spTree>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858000" y="0"/>
            <a:ext cx="2286000" cy="6381750"/>
          </a:xfrm>
        </p:spPr>
        <p:txBody>
          <a:bodyPr vert="eaVert"/>
          <a:lstStyle/>
          <a:p>
            <a:r>
              <a:rPr lang="cs-CZ" smtClean="0"/>
              <a:t>Klepnutím lze upravit styl předlohy nadpisů.</a:t>
            </a:r>
            <a:endParaRPr lang="cs-CZ"/>
          </a:p>
        </p:txBody>
      </p:sp>
      <p:sp>
        <p:nvSpPr>
          <p:cNvPr id="3" name="Zástupný symbol pro svislý text 2"/>
          <p:cNvSpPr>
            <a:spLocks noGrp="1"/>
          </p:cNvSpPr>
          <p:nvPr>
            <p:ph type="body" orient="vert" idx="1"/>
          </p:nvPr>
        </p:nvSpPr>
        <p:spPr>
          <a:xfrm>
            <a:off x="0" y="0"/>
            <a:ext cx="6705600" cy="6381750"/>
          </a:xfrm>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5"/>
          <p:cNvSpPr>
            <a:spLocks noGrp="1" noChangeArrowheads="1"/>
          </p:cNvSpPr>
          <p:nvPr>
            <p:ph type="sldNum" sz="quarter" idx="10"/>
          </p:nvPr>
        </p:nvSpPr>
        <p:spPr>
          <a:ln/>
        </p:spPr>
        <p:txBody>
          <a:bodyPr/>
          <a:lstStyle>
            <a:lvl1pPr>
              <a:defRPr/>
            </a:lvl1pPr>
          </a:lstStyle>
          <a:p>
            <a:pPr>
              <a:defRPr/>
            </a:pPr>
            <a:r>
              <a:rPr lang="cs-CZ"/>
              <a:t>Snímek </a:t>
            </a:r>
            <a:fld id="{53A3F102-67DF-4243-BB6A-65261BAB79CC}" type="slidenum">
              <a:rPr lang="cs-CZ"/>
              <a:pPr>
                <a:defRPr/>
              </a:pPr>
              <a:t>‹#›</a:t>
            </a:fld>
            <a:endParaRPr lang="cs-CZ"/>
          </a:p>
        </p:txBody>
      </p:sp>
    </p:spTree>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AndTwoObj" preserve="1">
  <p:cSld name="Nadpis, 1 velký a 2 malé obsahy">
    <p:spTree>
      <p:nvGrpSpPr>
        <p:cNvPr id="1" name=""/>
        <p:cNvGrpSpPr/>
        <p:nvPr/>
      </p:nvGrpSpPr>
      <p:grpSpPr>
        <a:xfrm>
          <a:off x="0" y="0"/>
          <a:ext cx="0" cy="0"/>
          <a:chOff x="0" y="0"/>
          <a:chExt cx="0" cy="0"/>
        </a:xfrm>
      </p:grpSpPr>
      <p:sp>
        <p:nvSpPr>
          <p:cNvPr id="2" name="Nadpis 1"/>
          <p:cNvSpPr>
            <a:spLocks noGrp="1"/>
          </p:cNvSpPr>
          <p:nvPr>
            <p:ph type="title"/>
          </p:nvPr>
        </p:nvSpPr>
        <p:spPr>
          <a:xfrm>
            <a:off x="0" y="0"/>
            <a:ext cx="9144000" cy="476250"/>
          </a:xfrm>
        </p:spPr>
        <p:txBody>
          <a:bodyPr/>
          <a:lstStyle/>
          <a:p>
            <a:r>
              <a:rPr lang="cs-CZ" smtClean="0"/>
              <a:t>Klepnutím lze upravit styl předlohy nadpisů.</a:t>
            </a:r>
            <a:endParaRPr lang="cs-CZ"/>
          </a:p>
        </p:txBody>
      </p:sp>
      <p:sp>
        <p:nvSpPr>
          <p:cNvPr id="3" name="Zástupný symbol pro obsah 2"/>
          <p:cNvSpPr>
            <a:spLocks noGrp="1"/>
          </p:cNvSpPr>
          <p:nvPr>
            <p:ph sz="half" idx="1"/>
          </p:nvPr>
        </p:nvSpPr>
        <p:spPr>
          <a:xfrm>
            <a:off x="179388" y="620713"/>
            <a:ext cx="4279900" cy="5761037"/>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quarter" idx="2"/>
          </p:nvPr>
        </p:nvSpPr>
        <p:spPr>
          <a:xfrm>
            <a:off x="4611688" y="620713"/>
            <a:ext cx="4281487" cy="2803525"/>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obsah 4"/>
          <p:cNvSpPr>
            <a:spLocks noGrp="1"/>
          </p:cNvSpPr>
          <p:nvPr>
            <p:ph sz="quarter" idx="3"/>
          </p:nvPr>
        </p:nvSpPr>
        <p:spPr>
          <a:xfrm>
            <a:off x="4611688" y="3576638"/>
            <a:ext cx="4281487" cy="2805112"/>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6" name="Rectangle 5"/>
          <p:cNvSpPr>
            <a:spLocks noGrp="1" noChangeArrowheads="1"/>
          </p:cNvSpPr>
          <p:nvPr>
            <p:ph type="sldNum" sz="quarter" idx="10"/>
          </p:nvPr>
        </p:nvSpPr>
        <p:spPr>
          <a:ln/>
        </p:spPr>
        <p:txBody>
          <a:bodyPr/>
          <a:lstStyle>
            <a:lvl1pPr>
              <a:defRPr/>
            </a:lvl1pPr>
          </a:lstStyle>
          <a:p>
            <a:pPr>
              <a:defRPr/>
            </a:pPr>
            <a:r>
              <a:rPr lang="cs-CZ"/>
              <a:t>Snímek </a:t>
            </a:r>
            <a:fld id="{26A04C36-1A2C-474C-9A4E-50E377A9E674}" type="slidenum">
              <a:rPr lang="cs-CZ"/>
              <a:pPr>
                <a:defRPr/>
              </a:pPr>
              <a:t>‹#›</a:t>
            </a:fld>
            <a:endParaRPr lang="cs-CZ"/>
          </a:p>
        </p:txBody>
      </p:sp>
    </p:spTree>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xAndObj" preserve="1">
  <p:cSld name="Nadpis, text a obsah">
    <p:spTree>
      <p:nvGrpSpPr>
        <p:cNvPr id="1" name=""/>
        <p:cNvGrpSpPr/>
        <p:nvPr/>
      </p:nvGrpSpPr>
      <p:grpSpPr>
        <a:xfrm>
          <a:off x="0" y="0"/>
          <a:ext cx="0" cy="0"/>
          <a:chOff x="0" y="0"/>
          <a:chExt cx="0" cy="0"/>
        </a:xfrm>
      </p:grpSpPr>
      <p:sp>
        <p:nvSpPr>
          <p:cNvPr id="2" name="Nadpis 1"/>
          <p:cNvSpPr>
            <a:spLocks noGrp="1"/>
          </p:cNvSpPr>
          <p:nvPr>
            <p:ph type="title"/>
          </p:nvPr>
        </p:nvSpPr>
        <p:spPr>
          <a:xfrm>
            <a:off x="0" y="0"/>
            <a:ext cx="9144000" cy="476250"/>
          </a:xfrm>
        </p:spPr>
        <p:txBody>
          <a:bodyPr/>
          <a:lstStyle/>
          <a:p>
            <a:r>
              <a:rPr lang="cs-CZ" smtClean="0"/>
              <a:t>Klepnutím lze upravit styl předlohy nadpisů.</a:t>
            </a:r>
            <a:endParaRPr lang="cs-CZ"/>
          </a:p>
        </p:txBody>
      </p:sp>
      <p:sp>
        <p:nvSpPr>
          <p:cNvPr id="3" name="Zástupný symbol pro text 2"/>
          <p:cNvSpPr>
            <a:spLocks noGrp="1"/>
          </p:cNvSpPr>
          <p:nvPr>
            <p:ph type="body" sz="half" idx="1"/>
          </p:nvPr>
        </p:nvSpPr>
        <p:spPr>
          <a:xfrm>
            <a:off x="179388" y="620713"/>
            <a:ext cx="4279900" cy="5761037"/>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4611688" y="620713"/>
            <a:ext cx="4281487" cy="5761037"/>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Rectangle 5"/>
          <p:cNvSpPr>
            <a:spLocks noGrp="1" noChangeArrowheads="1"/>
          </p:cNvSpPr>
          <p:nvPr>
            <p:ph type="sldNum" sz="quarter" idx="10"/>
          </p:nvPr>
        </p:nvSpPr>
        <p:spPr>
          <a:ln/>
        </p:spPr>
        <p:txBody>
          <a:bodyPr/>
          <a:lstStyle>
            <a:lvl1pPr>
              <a:defRPr/>
            </a:lvl1pPr>
          </a:lstStyle>
          <a:p>
            <a:pPr>
              <a:defRPr/>
            </a:pPr>
            <a:r>
              <a:rPr lang="cs-CZ"/>
              <a:t>Snímek </a:t>
            </a:r>
            <a:fld id="{CFDC0AAA-1379-4978-A052-582CF5DA8755}" type="slidenum">
              <a:rPr lang="cs-CZ"/>
              <a:pPr>
                <a:defRPr/>
              </a:pPr>
              <a:t>‹#›</a:t>
            </a:fld>
            <a:endParaRPr lang="cs-CZ"/>
          </a:p>
        </p:txBody>
      </p:sp>
    </p:spTree>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bl">
  <p:cSld name="Nadpis a tabulka">
    <p:spTree>
      <p:nvGrpSpPr>
        <p:cNvPr id="1" name=""/>
        <p:cNvGrpSpPr/>
        <p:nvPr/>
      </p:nvGrpSpPr>
      <p:grpSpPr>
        <a:xfrm>
          <a:off x="0" y="0"/>
          <a:ext cx="0" cy="0"/>
          <a:chOff x="0" y="0"/>
          <a:chExt cx="0" cy="0"/>
        </a:xfrm>
      </p:grpSpPr>
      <p:sp>
        <p:nvSpPr>
          <p:cNvPr id="2" name="Nadpis 1"/>
          <p:cNvSpPr>
            <a:spLocks noGrp="1"/>
          </p:cNvSpPr>
          <p:nvPr>
            <p:ph type="title"/>
          </p:nvPr>
        </p:nvSpPr>
        <p:spPr>
          <a:xfrm>
            <a:off x="0" y="0"/>
            <a:ext cx="9144000" cy="476250"/>
          </a:xfrm>
        </p:spPr>
        <p:txBody>
          <a:bodyPr/>
          <a:lstStyle/>
          <a:p>
            <a:r>
              <a:rPr lang="cs-CZ" smtClean="0"/>
              <a:t>Klepnutím lze upravit styl předlohy nadpisů.</a:t>
            </a:r>
            <a:endParaRPr lang="cs-CZ"/>
          </a:p>
        </p:txBody>
      </p:sp>
      <p:sp>
        <p:nvSpPr>
          <p:cNvPr id="3" name="Zástupný symbol pro tabulku 2"/>
          <p:cNvSpPr>
            <a:spLocks noGrp="1"/>
          </p:cNvSpPr>
          <p:nvPr>
            <p:ph type="tbl" idx="1"/>
          </p:nvPr>
        </p:nvSpPr>
        <p:spPr>
          <a:xfrm>
            <a:off x="179388" y="620713"/>
            <a:ext cx="8713787" cy="5761037"/>
          </a:xfrm>
        </p:spPr>
        <p:txBody>
          <a:bodyPr/>
          <a:lstStyle/>
          <a:p>
            <a:pPr lvl="0"/>
            <a:endParaRPr lang="cs-CZ" noProof="0"/>
          </a:p>
        </p:txBody>
      </p:sp>
      <p:sp>
        <p:nvSpPr>
          <p:cNvPr id="4" name="Zástupný symbol pro zápatí 3"/>
          <p:cNvSpPr>
            <a:spLocks noGrp="1"/>
          </p:cNvSpPr>
          <p:nvPr>
            <p:ph type="ftr" sz="quarter" idx="10"/>
          </p:nvPr>
        </p:nvSpPr>
        <p:spPr>
          <a:xfrm>
            <a:off x="755650" y="6526213"/>
            <a:ext cx="3744913" cy="331787"/>
          </a:xfrm>
          <a:prstGeom prst="rect">
            <a:avLst/>
          </a:prstGeom>
        </p:spPr>
        <p:txBody>
          <a:bodyPr/>
          <a:lstStyle>
            <a:lvl1pPr>
              <a:defRPr/>
            </a:lvl1pPr>
          </a:lstStyle>
          <a:p>
            <a:pPr>
              <a:defRPr/>
            </a:pPr>
            <a:endParaRPr lang="cs-CZ"/>
          </a:p>
        </p:txBody>
      </p:sp>
      <p:sp>
        <p:nvSpPr>
          <p:cNvPr id="5" name="Zástupný symbol pro číslo snímku 4"/>
          <p:cNvSpPr>
            <a:spLocks noGrp="1"/>
          </p:cNvSpPr>
          <p:nvPr>
            <p:ph type="sldNum" sz="quarter" idx="11"/>
          </p:nvPr>
        </p:nvSpPr>
        <p:spPr/>
        <p:txBody>
          <a:bodyPr/>
          <a:lstStyle>
            <a:lvl1pPr>
              <a:defRPr/>
            </a:lvl1pPr>
          </a:lstStyle>
          <a:p>
            <a:pPr>
              <a:defRPr/>
            </a:pPr>
            <a:r>
              <a:rPr lang="cs-CZ"/>
              <a:t>Snímek </a:t>
            </a:r>
            <a:fld id="{1820A438-FDA3-4190-BD4F-356446D50A1C}" type="slidenum">
              <a:rPr lang="cs-CZ"/>
              <a:pPr>
                <a:defRPr/>
              </a:pPr>
              <a:t>‹#›</a:t>
            </a:fld>
            <a:endParaRPr lang="cs-CZ"/>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smtClean="0"/>
              <a:t>Klepnutím lze upravit styl předlohy nadpisů.</a:t>
            </a:r>
            <a:endParaRPr lang="cs-CZ"/>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smtClean="0"/>
              <a:t>Klepnutím lze upravit styly předlohy textu.</a:t>
            </a:r>
          </a:p>
        </p:txBody>
      </p:sp>
      <p:sp>
        <p:nvSpPr>
          <p:cNvPr id="4" name="Rectangle 4"/>
          <p:cNvSpPr>
            <a:spLocks noGrp="1" noChangeArrowheads="1"/>
          </p:cNvSpPr>
          <p:nvPr>
            <p:ph type="ftr" sz="quarter" idx="10"/>
          </p:nvPr>
        </p:nvSpPr>
        <p:spPr>
          <a:ln/>
        </p:spPr>
        <p:txBody>
          <a:bodyPr/>
          <a:lstStyle>
            <a:lvl1pPr>
              <a:defRPr/>
            </a:lvl1pPr>
          </a:lstStyle>
          <a:p>
            <a:pPr>
              <a:defRPr/>
            </a:pPr>
            <a:endParaRPr lang="cs-CZ"/>
          </a:p>
        </p:txBody>
      </p:sp>
      <p:sp>
        <p:nvSpPr>
          <p:cNvPr id="5" name="Rectangle 5"/>
          <p:cNvSpPr>
            <a:spLocks noGrp="1" noChangeArrowheads="1"/>
          </p:cNvSpPr>
          <p:nvPr>
            <p:ph type="sldNum" sz="quarter" idx="11"/>
          </p:nvPr>
        </p:nvSpPr>
        <p:spPr>
          <a:ln/>
        </p:spPr>
        <p:txBody>
          <a:bodyPr/>
          <a:lstStyle>
            <a:lvl1pPr>
              <a:defRPr/>
            </a:lvl1pPr>
          </a:lstStyle>
          <a:p>
            <a:pPr>
              <a:defRPr/>
            </a:pPr>
            <a:r>
              <a:rPr lang="cs-CZ"/>
              <a:t>Snímek </a:t>
            </a:r>
            <a:fld id="{C90BFD12-DF08-4D44-B148-1E064BCFB4E1}" type="slidenum">
              <a:rPr lang="cs-CZ"/>
              <a:pPr>
                <a:defRPr/>
              </a:pPr>
              <a:t>‹#›</a:t>
            </a:fld>
            <a:endParaRPr lang="cs-CZ"/>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obsah 2"/>
          <p:cNvSpPr>
            <a:spLocks noGrp="1"/>
          </p:cNvSpPr>
          <p:nvPr>
            <p:ph sz="half" idx="1"/>
          </p:nvPr>
        </p:nvSpPr>
        <p:spPr>
          <a:xfrm>
            <a:off x="179388" y="620713"/>
            <a:ext cx="4279900" cy="57610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4611688" y="620713"/>
            <a:ext cx="4281487" cy="57610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Rectangle 4"/>
          <p:cNvSpPr>
            <a:spLocks noGrp="1" noChangeArrowheads="1"/>
          </p:cNvSpPr>
          <p:nvPr>
            <p:ph type="ftr" sz="quarter" idx="10"/>
          </p:nvPr>
        </p:nvSpPr>
        <p:spPr>
          <a:ln/>
        </p:spPr>
        <p:txBody>
          <a:bodyPr/>
          <a:lstStyle>
            <a:lvl1pPr>
              <a:defRPr/>
            </a:lvl1pPr>
          </a:lstStyle>
          <a:p>
            <a:pPr>
              <a:defRPr/>
            </a:pPr>
            <a:endParaRPr lang="cs-CZ"/>
          </a:p>
        </p:txBody>
      </p:sp>
      <p:sp>
        <p:nvSpPr>
          <p:cNvPr id="6" name="Rectangle 5"/>
          <p:cNvSpPr>
            <a:spLocks noGrp="1" noChangeArrowheads="1"/>
          </p:cNvSpPr>
          <p:nvPr>
            <p:ph type="sldNum" sz="quarter" idx="11"/>
          </p:nvPr>
        </p:nvSpPr>
        <p:spPr>
          <a:ln/>
        </p:spPr>
        <p:txBody>
          <a:bodyPr/>
          <a:lstStyle>
            <a:lvl1pPr>
              <a:defRPr/>
            </a:lvl1pPr>
          </a:lstStyle>
          <a:p>
            <a:pPr>
              <a:defRPr/>
            </a:pPr>
            <a:r>
              <a:rPr lang="cs-CZ"/>
              <a:t>Snímek </a:t>
            </a:r>
            <a:fld id="{56231050-BD59-476C-B5AA-DDA70C749F04}" type="slidenum">
              <a:rPr lang="cs-CZ"/>
              <a:pPr>
                <a:defRPr/>
              </a:pPr>
              <a:t>‹#›</a:t>
            </a:fld>
            <a:endParaRPr lang="cs-CZ"/>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lvl1pPr>
              <a:defRPr/>
            </a:lvl1pPr>
          </a:lstStyle>
          <a:p>
            <a:r>
              <a:rPr lang="cs-CZ" smtClean="0"/>
              <a:t>Klepnutím lze upravit styl předlohy nadpisů.</a:t>
            </a:r>
            <a:endParaRPr lang="cs-CZ"/>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Rectangle 4"/>
          <p:cNvSpPr>
            <a:spLocks noGrp="1" noChangeArrowheads="1"/>
          </p:cNvSpPr>
          <p:nvPr>
            <p:ph type="ftr" sz="quarter" idx="10"/>
          </p:nvPr>
        </p:nvSpPr>
        <p:spPr>
          <a:ln/>
        </p:spPr>
        <p:txBody>
          <a:bodyPr/>
          <a:lstStyle>
            <a:lvl1pPr>
              <a:defRPr/>
            </a:lvl1pPr>
          </a:lstStyle>
          <a:p>
            <a:pPr>
              <a:defRPr/>
            </a:pPr>
            <a:endParaRPr lang="cs-CZ"/>
          </a:p>
        </p:txBody>
      </p:sp>
      <p:sp>
        <p:nvSpPr>
          <p:cNvPr id="8" name="Rectangle 5"/>
          <p:cNvSpPr>
            <a:spLocks noGrp="1" noChangeArrowheads="1"/>
          </p:cNvSpPr>
          <p:nvPr>
            <p:ph type="sldNum" sz="quarter" idx="11"/>
          </p:nvPr>
        </p:nvSpPr>
        <p:spPr>
          <a:ln/>
        </p:spPr>
        <p:txBody>
          <a:bodyPr/>
          <a:lstStyle>
            <a:lvl1pPr>
              <a:defRPr/>
            </a:lvl1pPr>
          </a:lstStyle>
          <a:p>
            <a:pPr>
              <a:defRPr/>
            </a:pPr>
            <a:r>
              <a:rPr lang="cs-CZ"/>
              <a:t>Snímek </a:t>
            </a:r>
            <a:fld id="{734E5F71-9BCD-474E-B0F2-CD862EC0798C}" type="slidenum">
              <a:rPr lang="cs-CZ"/>
              <a:pPr>
                <a:defRPr/>
              </a:pPr>
              <a:t>‹#›</a:t>
            </a:fld>
            <a:endParaRPr lang="cs-CZ"/>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Rectangle 4"/>
          <p:cNvSpPr>
            <a:spLocks noGrp="1" noChangeArrowheads="1"/>
          </p:cNvSpPr>
          <p:nvPr>
            <p:ph type="ftr" sz="quarter" idx="10"/>
          </p:nvPr>
        </p:nvSpPr>
        <p:spPr>
          <a:ln/>
        </p:spPr>
        <p:txBody>
          <a:bodyPr/>
          <a:lstStyle>
            <a:lvl1pPr>
              <a:defRPr/>
            </a:lvl1pPr>
          </a:lstStyle>
          <a:p>
            <a:pPr>
              <a:defRPr/>
            </a:pPr>
            <a:endParaRPr lang="cs-CZ"/>
          </a:p>
        </p:txBody>
      </p:sp>
      <p:sp>
        <p:nvSpPr>
          <p:cNvPr id="4" name="Rectangle 5"/>
          <p:cNvSpPr>
            <a:spLocks noGrp="1" noChangeArrowheads="1"/>
          </p:cNvSpPr>
          <p:nvPr>
            <p:ph type="sldNum" sz="quarter" idx="11"/>
          </p:nvPr>
        </p:nvSpPr>
        <p:spPr>
          <a:ln/>
        </p:spPr>
        <p:txBody>
          <a:bodyPr/>
          <a:lstStyle>
            <a:lvl1pPr>
              <a:defRPr/>
            </a:lvl1pPr>
          </a:lstStyle>
          <a:p>
            <a:pPr>
              <a:defRPr/>
            </a:pPr>
            <a:r>
              <a:rPr lang="cs-CZ"/>
              <a:t>Snímek </a:t>
            </a:r>
            <a:fld id="{3BF558C2-CA1A-4E55-9E3E-3EDCBE1B15E3}" type="slidenum">
              <a:rPr lang="cs-CZ"/>
              <a:pPr>
                <a:defRPr/>
              </a:pPr>
              <a:t>‹#›</a:t>
            </a:fld>
            <a:endParaRPr lang="cs-CZ"/>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4"/>
          <p:cNvSpPr>
            <a:spLocks noGrp="1" noChangeArrowheads="1"/>
          </p:cNvSpPr>
          <p:nvPr>
            <p:ph type="ftr" sz="quarter" idx="10"/>
          </p:nvPr>
        </p:nvSpPr>
        <p:spPr>
          <a:ln/>
        </p:spPr>
        <p:txBody>
          <a:bodyPr/>
          <a:lstStyle>
            <a:lvl1pPr>
              <a:defRPr/>
            </a:lvl1pPr>
          </a:lstStyle>
          <a:p>
            <a:pPr>
              <a:defRPr/>
            </a:pPr>
            <a:endParaRPr lang="cs-CZ"/>
          </a:p>
        </p:txBody>
      </p:sp>
      <p:sp>
        <p:nvSpPr>
          <p:cNvPr id="3" name="Rectangle 5"/>
          <p:cNvSpPr>
            <a:spLocks noGrp="1" noChangeArrowheads="1"/>
          </p:cNvSpPr>
          <p:nvPr>
            <p:ph type="sldNum" sz="quarter" idx="11"/>
          </p:nvPr>
        </p:nvSpPr>
        <p:spPr>
          <a:ln/>
        </p:spPr>
        <p:txBody>
          <a:bodyPr/>
          <a:lstStyle>
            <a:lvl1pPr>
              <a:defRPr/>
            </a:lvl1pPr>
          </a:lstStyle>
          <a:p>
            <a:pPr>
              <a:defRPr/>
            </a:pPr>
            <a:r>
              <a:rPr lang="cs-CZ"/>
              <a:t>Snímek </a:t>
            </a:r>
            <a:fld id="{BEDFA555-04BA-428D-8B9E-005402F5FA21}" type="slidenum">
              <a:rPr lang="cs-CZ"/>
              <a:pPr>
                <a:defRPr/>
              </a:pPr>
              <a:t>‹#›</a:t>
            </a:fld>
            <a:endParaRPr lang="cs-CZ"/>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smtClean="0"/>
              <a:t>Klepnutím lze upravit styl předlohy nadpisů.</a:t>
            </a:r>
            <a:endParaRPr lang="cs-CZ"/>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
        <p:nvSpPr>
          <p:cNvPr id="5" name="Rectangle 4"/>
          <p:cNvSpPr>
            <a:spLocks noGrp="1" noChangeArrowheads="1"/>
          </p:cNvSpPr>
          <p:nvPr>
            <p:ph type="ftr" sz="quarter" idx="10"/>
          </p:nvPr>
        </p:nvSpPr>
        <p:spPr>
          <a:ln/>
        </p:spPr>
        <p:txBody>
          <a:bodyPr/>
          <a:lstStyle>
            <a:lvl1pPr>
              <a:defRPr/>
            </a:lvl1pPr>
          </a:lstStyle>
          <a:p>
            <a:pPr>
              <a:defRPr/>
            </a:pPr>
            <a:endParaRPr lang="cs-CZ"/>
          </a:p>
        </p:txBody>
      </p:sp>
      <p:sp>
        <p:nvSpPr>
          <p:cNvPr id="6" name="Rectangle 5"/>
          <p:cNvSpPr>
            <a:spLocks noGrp="1" noChangeArrowheads="1"/>
          </p:cNvSpPr>
          <p:nvPr>
            <p:ph type="sldNum" sz="quarter" idx="11"/>
          </p:nvPr>
        </p:nvSpPr>
        <p:spPr>
          <a:ln/>
        </p:spPr>
        <p:txBody>
          <a:bodyPr/>
          <a:lstStyle>
            <a:lvl1pPr>
              <a:defRPr/>
            </a:lvl1pPr>
          </a:lstStyle>
          <a:p>
            <a:pPr>
              <a:defRPr/>
            </a:pPr>
            <a:r>
              <a:rPr lang="cs-CZ"/>
              <a:t>Snímek </a:t>
            </a:r>
            <a:fld id="{A18624D3-6EA1-43CE-A944-C9E3F58CE765}" type="slidenum">
              <a:rPr lang="cs-CZ"/>
              <a:pPr>
                <a:defRPr/>
              </a:pPr>
              <a:t>‹#›</a:t>
            </a:fld>
            <a:endParaRPr lang="cs-CZ"/>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smtClean="0"/>
              <a:t>Klepnutím lze upravit styl předlohy nadpisů.</a:t>
            </a:r>
            <a:endParaRPr lang="cs-CZ"/>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smtClean="0"/>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
        <p:nvSpPr>
          <p:cNvPr id="5" name="Rectangle 4"/>
          <p:cNvSpPr>
            <a:spLocks noGrp="1" noChangeArrowheads="1"/>
          </p:cNvSpPr>
          <p:nvPr>
            <p:ph type="ftr" sz="quarter" idx="10"/>
          </p:nvPr>
        </p:nvSpPr>
        <p:spPr>
          <a:ln/>
        </p:spPr>
        <p:txBody>
          <a:bodyPr/>
          <a:lstStyle>
            <a:lvl1pPr>
              <a:defRPr/>
            </a:lvl1pPr>
          </a:lstStyle>
          <a:p>
            <a:pPr>
              <a:defRPr/>
            </a:pPr>
            <a:endParaRPr lang="cs-CZ"/>
          </a:p>
        </p:txBody>
      </p:sp>
      <p:sp>
        <p:nvSpPr>
          <p:cNvPr id="6" name="Rectangle 5"/>
          <p:cNvSpPr>
            <a:spLocks noGrp="1" noChangeArrowheads="1"/>
          </p:cNvSpPr>
          <p:nvPr>
            <p:ph type="sldNum" sz="quarter" idx="11"/>
          </p:nvPr>
        </p:nvSpPr>
        <p:spPr>
          <a:ln/>
        </p:spPr>
        <p:txBody>
          <a:bodyPr/>
          <a:lstStyle>
            <a:lvl1pPr>
              <a:defRPr/>
            </a:lvl1pPr>
          </a:lstStyle>
          <a:p>
            <a:pPr>
              <a:defRPr/>
            </a:pPr>
            <a:r>
              <a:rPr lang="cs-CZ"/>
              <a:t>Snímek </a:t>
            </a:r>
            <a:fld id="{6E2EB2A4-3822-45C0-8644-AF5471BA1D51}" type="slidenum">
              <a:rPr lang="cs-CZ"/>
              <a:pPr>
                <a:defRPr/>
              </a:pPr>
              <a:t>‹#›</a:t>
            </a:fld>
            <a:endParaRPr lang="cs-CZ"/>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image" Target="../media/image6.png"/><Relationship Id="rId2" Type="http://schemas.openxmlformats.org/officeDocument/2006/relationships/slideLayout" Target="../slideLayouts/slideLayout14.xml"/><Relationship Id="rId16" Type="http://schemas.openxmlformats.org/officeDocument/2006/relationships/image" Target="../media/image5.jpeg"/><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theme" Target="../theme/theme2.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4" cstate="print"/>
          <a:srcRect/>
          <a:tile tx="0" ty="0" sx="100000" sy="100000" flip="none" algn="tl"/>
        </a:blip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bwMode="auto">
          <a:xfrm>
            <a:off x="0" y="0"/>
            <a:ext cx="9144000" cy="4762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cs-CZ" smtClean="0"/>
              <a:t>Click to edit Master title style</a:t>
            </a:r>
          </a:p>
        </p:txBody>
      </p:sp>
      <p:sp>
        <p:nvSpPr>
          <p:cNvPr id="8195" name="Rectangle 3"/>
          <p:cNvSpPr>
            <a:spLocks noGrp="1" noChangeArrowheads="1"/>
          </p:cNvSpPr>
          <p:nvPr>
            <p:ph type="body" idx="1"/>
          </p:nvPr>
        </p:nvSpPr>
        <p:spPr bwMode="auto">
          <a:xfrm>
            <a:off x="179388" y="620713"/>
            <a:ext cx="8713787" cy="57610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cs-CZ" smtClean="0"/>
              <a:t>Click to edit Master text styles</a:t>
            </a:r>
          </a:p>
          <a:p>
            <a:pPr lvl="1"/>
            <a:r>
              <a:rPr lang="cs-CZ" smtClean="0"/>
              <a:t>Second level</a:t>
            </a:r>
          </a:p>
          <a:p>
            <a:pPr lvl="2"/>
            <a:r>
              <a:rPr lang="cs-CZ" smtClean="0"/>
              <a:t>Third level</a:t>
            </a:r>
          </a:p>
          <a:p>
            <a:pPr lvl="3"/>
            <a:r>
              <a:rPr lang="cs-CZ" smtClean="0"/>
              <a:t>Fourth level</a:t>
            </a:r>
          </a:p>
          <a:p>
            <a:pPr lvl="4"/>
            <a:r>
              <a:rPr lang="cs-CZ" smtClean="0"/>
              <a:t>Fifth level</a:t>
            </a:r>
          </a:p>
        </p:txBody>
      </p:sp>
      <p:sp>
        <p:nvSpPr>
          <p:cNvPr id="648196" name="Rectangle 4"/>
          <p:cNvSpPr>
            <a:spLocks noGrp="1" noChangeArrowheads="1"/>
          </p:cNvSpPr>
          <p:nvPr>
            <p:ph type="ftr" sz="quarter" idx="3"/>
          </p:nvPr>
        </p:nvSpPr>
        <p:spPr bwMode="auto">
          <a:xfrm>
            <a:off x="755650" y="6526213"/>
            <a:ext cx="3744913" cy="3317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b="0"/>
            </a:lvl1pPr>
          </a:lstStyle>
          <a:p>
            <a:pPr>
              <a:defRPr/>
            </a:pPr>
            <a:endParaRPr lang="cs-CZ"/>
          </a:p>
        </p:txBody>
      </p:sp>
      <p:sp>
        <p:nvSpPr>
          <p:cNvPr id="648197" name="Rectangle 5"/>
          <p:cNvSpPr>
            <a:spLocks noGrp="1" noChangeArrowheads="1"/>
          </p:cNvSpPr>
          <p:nvPr>
            <p:ph type="sldNum" sz="quarter" idx="4"/>
          </p:nvPr>
        </p:nvSpPr>
        <p:spPr bwMode="auto">
          <a:xfrm>
            <a:off x="7010400" y="6524625"/>
            <a:ext cx="1809750" cy="3333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0"/>
            </a:lvl1pPr>
          </a:lstStyle>
          <a:p>
            <a:pPr>
              <a:defRPr/>
            </a:pPr>
            <a:r>
              <a:rPr lang="cs-CZ"/>
              <a:t>Snímek </a:t>
            </a:r>
            <a:fld id="{22B72D61-546F-4CE3-8513-4AACC72B5B84}" type="slidenum">
              <a:rPr lang="cs-CZ"/>
              <a:pPr>
                <a:defRPr/>
              </a:pPr>
              <a:t>‹#›</a:t>
            </a:fld>
            <a:endParaRPr lang="cs-CZ"/>
          </a:p>
        </p:txBody>
      </p:sp>
      <p:sp>
        <p:nvSpPr>
          <p:cNvPr id="648198" name="Line 6"/>
          <p:cNvSpPr>
            <a:spLocks noChangeShapeType="1"/>
          </p:cNvSpPr>
          <p:nvPr/>
        </p:nvSpPr>
        <p:spPr bwMode="auto">
          <a:xfrm>
            <a:off x="179388" y="6453188"/>
            <a:ext cx="8713787" cy="0"/>
          </a:xfrm>
          <a:prstGeom prst="line">
            <a:avLst/>
          </a:prstGeom>
          <a:noFill/>
          <a:ln w="76200">
            <a:solidFill>
              <a:srgbClr val="DC0000"/>
            </a:solidFill>
            <a:round/>
            <a:headEnd/>
            <a:tailEnd/>
          </a:ln>
          <a:effectLst/>
        </p:spPr>
        <p:txBody>
          <a:bodyPr/>
          <a:lstStyle/>
          <a:p>
            <a:pPr>
              <a:defRPr/>
            </a:pPr>
            <a:endParaRPr lang="cs-CZ"/>
          </a:p>
        </p:txBody>
      </p:sp>
      <p:sp>
        <p:nvSpPr>
          <p:cNvPr id="648199" name="Line 7"/>
          <p:cNvSpPr>
            <a:spLocks noChangeShapeType="1"/>
          </p:cNvSpPr>
          <p:nvPr/>
        </p:nvSpPr>
        <p:spPr bwMode="auto">
          <a:xfrm>
            <a:off x="179388" y="549275"/>
            <a:ext cx="8713787" cy="0"/>
          </a:xfrm>
          <a:prstGeom prst="line">
            <a:avLst/>
          </a:prstGeom>
          <a:noFill/>
          <a:ln w="76200">
            <a:solidFill>
              <a:srgbClr val="DC0000"/>
            </a:solidFill>
            <a:round/>
            <a:headEnd/>
            <a:tailEnd/>
          </a:ln>
          <a:effectLst/>
        </p:spPr>
        <p:txBody>
          <a:bodyPr/>
          <a:lstStyle/>
          <a:p>
            <a:pPr>
              <a:defRPr/>
            </a:pPr>
            <a:endParaRPr lang="cs-CZ"/>
          </a:p>
        </p:txBody>
      </p:sp>
      <p:pic>
        <p:nvPicPr>
          <p:cNvPr id="648200" name="Picture 8" descr="logo_recetox"/>
          <p:cNvPicPr>
            <a:picLocks noChangeAspect="1" noChangeArrowheads="1"/>
          </p:cNvPicPr>
          <p:nvPr/>
        </p:nvPicPr>
        <p:blipFill>
          <a:blip r:embed="rId15" cstate="print"/>
          <a:srcRect/>
          <a:stretch>
            <a:fillRect/>
          </a:stretch>
        </p:blipFill>
        <p:spPr bwMode="auto">
          <a:xfrm>
            <a:off x="179388" y="6505575"/>
            <a:ext cx="519112" cy="35242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734"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Ls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afterEffect">
                                  <p:stCondLst>
                                    <p:cond delay="0"/>
                                  </p:stCondLst>
                                  <p:childTnLst>
                                    <p:set>
                                      <p:cBhvr>
                                        <p:cTn id="6" dur="1" fill="hold">
                                          <p:stCondLst>
                                            <p:cond delay="0"/>
                                          </p:stCondLst>
                                        </p:cTn>
                                        <p:tgtEl>
                                          <p:spTgt spid="648200"/>
                                        </p:tgtEl>
                                        <p:attrNameLst>
                                          <p:attrName>style.visibility</p:attrName>
                                        </p:attrNameLst>
                                      </p:cBhvr>
                                      <p:to>
                                        <p:strVal val="visible"/>
                                      </p:to>
                                    </p:set>
                                    <p:animEffect transition="in" filter="blinds(horizontal)">
                                      <p:cBhvr>
                                        <p:cTn id="7" dur="500"/>
                                        <p:tgtEl>
                                          <p:spTgt spid="6482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hf hdr="0" ftr="0" dt="0"/>
  <p:txStyles>
    <p:titleStyle>
      <a:lvl1pPr algn="ctr" rtl="0" eaLnBrk="0" fontAlgn="base" hangingPunct="0">
        <a:spcBef>
          <a:spcPct val="0"/>
        </a:spcBef>
        <a:spcAft>
          <a:spcPct val="0"/>
        </a:spcAft>
        <a:defRPr sz="2800" b="1">
          <a:solidFill>
            <a:srgbClr val="DC0000"/>
          </a:solidFill>
          <a:latin typeface="+mj-lt"/>
          <a:ea typeface="+mj-ea"/>
          <a:cs typeface="+mj-cs"/>
        </a:defRPr>
      </a:lvl1pPr>
      <a:lvl2pPr algn="ctr" rtl="0" eaLnBrk="0" fontAlgn="base" hangingPunct="0">
        <a:spcBef>
          <a:spcPct val="0"/>
        </a:spcBef>
        <a:spcAft>
          <a:spcPct val="0"/>
        </a:spcAft>
        <a:defRPr sz="2800" b="1">
          <a:solidFill>
            <a:srgbClr val="DC0000"/>
          </a:solidFill>
          <a:latin typeface="Arial" charset="0"/>
        </a:defRPr>
      </a:lvl2pPr>
      <a:lvl3pPr algn="ctr" rtl="0" eaLnBrk="0" fontAlgn="base" hangingPunct="0">
        <a:spcBef>
          <a:spcPct val="0"/>
        </a:spcBef>
        <a:spcAft>
          <a:spcPct val="0"/>
        </a:spcAft>
        <a:defRPr sz="2800" b="1">
          <a:solidFill>
            <a:srgbClr val="DC0000"/>
          </a:solidFill>
          <a:latin typeface="Arial" charset="0"/>
        </a:defRPr>
      </a:lvl3pPr>
      <a:lvl4pPr algn="ctr" rtl="0" eaLnBrk="0" fontAlgn="base" hangingPunct="0">
        <a:spcBef>
          <a:spcPct val="0"/>
        </a:spcBef>
        <a:spcAft>
          <a:spcPct val="0"/>
        </a:spcAft>
        <a:defRPr sz="2800" b="1">
          <a:solidFill>
            <a:srgbClr val="DC0000"/>
          </a:solidFill>
          <a:latin typeface="Arial" charset="0"/>
        </a:defRPr>
      </a:lvl4pPr>
      <a:lvl5pPr algn="ctr" rtl="0" eaLnBrk="0" fontAlgn="base" hangingPunct="0">
        <a:spcBef>
          <a:spcPct val="0"/>
        </a:spcBef>
        <a:spcAft>
          <a:spcPct val="0"/>
        </a:spcAft>
        <a:defRPr sz="2800" b="1">
          <a:solidFill>
            <a:srgbClr val="DC0000"/>
          </a:solidFill>
          <a:latin typeface="Arial" charset="0"/>
        </a:defRPr>
      </a:lvl5pPr>
      <a:lvl6pPr marL="457200" algn="ctr" rtl="0" fontAlgn="base">
        <a:spcBef>
          <a:spcPct val="0"/>
        </a:spcBef>
        <a:spcAft>
          <a:spcPct val="0"/>
        </a:spcAft>
        <a:defRPr sz="2800" b="1">
          <a:solidFill>
            <a:srgbClr val="DC0000"/>
          </a:solidFill>
          <a:latin typeface="Arial" charset="0"/>
        </a:defRPr>
      </a:lvl6pPr>
      <a:lvl7pPr marL="914400" algn="ctr" rtl="0" fontAlgn="base">
        <a:spcBef>
          <a:spcPct val="0"/>
        </a:spcBef>
        <a:spcAft>
          <a:spcPct val="0"/>
        </a:spcAft>
        <a:defRPr sz="2800" b="1">
          <a:solidFill>
            <a:srgbClr val="DC0000"/>
          </a:solidFill>
          <a:latin typeface="Arial" charset="0"/>
        </a:defRPr>
      </a:lvl7pPr>
      <a:lvl8pPr marL="1371600" algn="ctr" rtl="0" fontAlgn="base">
        <a:spcBef>
          <a:spcPct val="0"/>
        </a:spcBef>
        <a:spcAft>
          <a:spcPct val="0"/>
        </a:spcAft>
        <a:defRPr sz="2800" b="1">
          <a:solidFill>
            <a:srgbClr val="DC0000"/>
          </a:solidFill>
          <a:latin typeface="Arial" charset="0"/>
        </a:defRPr>
      </a:lvl8pPr>
      <a:lvl9pPr marL="1828800" algn="ctr" rtl="0" fontAlgn="base">
        <a:spcBef>
          <a:spcPct val="0"/>
        </a:spcBef>
        <a:spcAft>
          <a:spcPct val="0"/>
        </a:spcAft>
        <a:defRPr sz="2800" b="1">
          <a:solidFill>
            <a:srgbClr val="DC0000"/>
          </a:solidFill>
          <a:latin typeface="Arial" charset="0"/>
        </a:defRPr>
      </a:lvl9pPr>
    </p:titleStyle>
    <p:bodyStyle>
      <a:lvl1pPr marL="342900" indent="-342900" algn="l" rtl="0" eaLnBrk="0" fontAlgn="base" hangingPunct="0">
        <a:spcBef>
          <a:spcPct val="20000"/>
        </a:spcBef>
        <a:spcAft>
          <a:spcPct val="0"/>
        </a:spcAft>
        <a:buChar char="•"/>
        <a:defRPr sz="24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rgbClr val="6600FF"/>
          </a:solidFill>
          <a:latin typeface="+mn-lt"/>
        </a:defRPr>
      </a:lvl2pPr>
      <a:lvl3pPr marL="1143000" indent="-228600" algn="l" rtl="0" eaLnBrk="0" fontAlgn="base" hangingPunct="0">
        <a:spcBef>
          <a:spcPct val="20000"/>
        </a:spcBef>
        <a:spcAft>
          <a:spcPct val="0"/>
        </a:spcAft>
        <a:buChar char="•"/>
        <a:defRPr sz="2000">
          <a:solidFill>
            <a:srgbClr val="DC0000"/>
          </a:solidFill>
          <a:latin typeface="+mn-lt"/>
        </a:defRPr>
      </a:lvl3pPr>
      <a:lvl4pPr marL="1600200" indent="-228600" algn="l" rtl="0" eaLnBrk="0" fontAlgn="base" hangingPunct="0">
        <a:spcBef>
          <a:spcPct val="20000"/>
        </a:spcBef>
        <a:spcAft>
          <a:spcPct val="0"/>
        </a:spcAft>
        <a:buChar char="–"/>
        <a:defRPr>
          <a:solidFill>
            <a:schemeClr val="tx1"/>
          </a:solidFill>
          <a:latin typeface="+mn-lt"/>
        </a:defRPr>
      </a:lvl4pPr>
      <a:lvl5pPr marL="2057400" indent="-228600" algn="l" rtl="0" eaLnBrk="0" fontAlgn="base" hangingPunct="0">
        <a:spcBef>
          <a:spcPct val="20000"/>
        </a:spcBef>
        <a:spcAft>
          <a:spcPct val="0"/>
        </a:spcAft>
        <a:buChar char="»"/>
        <a:defRPr sz="1600">
          <a:solidFill>
            <a:schemeClr val="tx1"/>
          </a:solidFill>
          <a:latin typeface="+mn-lt"/>
        </a:defRPr>
      </a:lvl5pPr>
      <a:lvl6pPr marL="2514600" indent="-228600" algn="l" rtl="0" fontAlgn="base">
        <a:spcBef>
          <a:spcPct val="20000"/>
        </a:spcBef>
        <a:spcAft>
          <a:spcPct val="0"/>
        </a:spcAft>
        <a:buChar char="»"/>
        <a:defRPr sz="1600">
          <a:solidFill>
            <a:schemeClr val="tx1"/>
          </a:solidFill>
          <a:latin typeface="+mn-lt"/>
        </a:defRPr>
      </a:lvl6pPr>
      <a:lvl7pPr marL="2971800" indent="-228600" algn="l" rtl="0" fontAlgn="base">
        <a:spcBef>
          <a:spcPct val="20000"/>
        </a:spcBef>
        <a:spcAft>
          <a:spcPct val="0"/>
        </a:spcAft>
        <a:buChar char="»"/>
        <a:defRPr sz="1600">
          <a:solidFill>
            <a:schemeClr val="tx1"/>
          </a:solidFill>
          <a:latin typeface="+mn-lt"/>
        </a:defRPr>
      </a:lvl7pPr>
      <a:lvl8pPr marL="3429000" indent="-228600" algn="l" rtl="0" fontAlgn="base">
        <a:spcBef>
          <a:spcPct val="20000"/>
        </a:spcBef>
        <a:spcAft>
          <a:spcPct val="0"/>
        </a:spcAft>
        <a:buChar char="»"/>
        <a:defRPr sz="1600">
          <a:solidFill>
            <a:schemeClr val="tx1"/>
          </a:solidFill>
          <a:latin typeface="+mn-lt"/>
        </a:defRPr>
      </a:lvl8pPr>
      <a:lvl9pPr marL="3886200" indent="-228600" algn="l" rtl="0" fontAlgn="base">
        <a:spcBef>
          <a:spcPct val="20000"/>
        </a:spcBef>
        <a:spcAft>
          <a:spcPct val="0"/>
        </a:spcAft>
        <a:buChar char="»"/>
        <a:defRPr sz="1600">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9218" name="Obrázek 13" descr="1212569_21823227.jpg"/>
          <p:cNvPicPr>
            <a:picLocks noChangeAspect="1"/>
          </p:cNvPicPr>
          <p:nvPr/>
        </p:nvPicPr>
        <p:blipFill>
          <a:blip r:embed="rId16" cstate="print"/>
          <a:srcRect/>
          <a:stretch>
            <a:fillRect/>
          </a:stretch>
        </p:blipFill>
        <p:spPr bwMode="auto">
          <a:xfrm>
            <a:off x="0" y="0"/>
            <a:ext cx="9144000" cy="6858000"/>
          </a:xfrm>
          <a:prstGeom prst="rect">
            <a:avLst/>
          </a:prstGeom>
          <a:noFill/>
          <a:ln w="9525">
            <a:noFill/>
            <a:miter lim="800000"/>
            <a:headEnd/>
            <a:tailEnd/>
          </a:ln>
        </p:spPr>
      </p:pic>
      <p:sp>
        <p:nvSpPr>
          <p:cNvPr id="9219" name="Rectangle 2"/>
          <p:cNvSpPr>
            <a:spLocks noGrp="1" noChangeArrowheads="1"/>
          </p:cNvSpPr>
          <p:nvPr>
            <p:ph type="title"/>
          </p:nvPr>
        </p:nvSpPr>
        <p:spPr bwMode="auto">
          <a:xfrm>
            <a:off x="0" y="0"/>
            <a:ext cx="9144000" cy="4762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cs-CZ" smtClean="0"/>
              <a:t>Klepnutím lze upravit styl předlohy nadpisů.</a:t>
            </a:r>
          </a:p>
        </p:txBody>
      </p:sp>
      <p:sp>
        <p:nvSpPr>
          <p:cNvPr id="9220" name="Rectangle 3"/>
          <p:cNvSpPr>
            <a:spLocks noGrp="1" noChangeArrowheads="1"/>
          </p:cNvSpPr>
          <p:nvPr>
            <p:ph type="body" idx="1"/>
          </p:nvPr>
        </p:nvSpPr>
        <p:spPr bwMode="auto">
          <a:xfrm>
            <a:off x="179388" y="620713"/>
            <a:ext cx="8713787" cy="57610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p>
        </p:txBody>
      </p:sp>
      <p:sp>
        <p:nvSpPr>
          <p:cNvPr id="480261" name="Rectangle 5"/>
          <p:cNvSpPr>
            <a:spLocks noGrp="1" noChangeArrowheads="1"/>
          </p:cNvSpPr>
          <p:nvPr>
            <p:ph type="sldNum" sz="quarter" idx="4"/>
          </p:nvPr>
        </p:nvSpPr>
        <p:spPr bwMode="auto">
          <a:xfrm>
            <a:off x="7010400" y="6524625"/>
            <a:ext cx="1809750" cy="3333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0">
                <a:latin typeface="Arial" pitchFamily="34" charset="0"/>
              </a:defRPr>
            </a:lvl1pPr>
          </a:lstStyle>
          <a:p>
            <a:pPr>
              <a:defRPr/>
            </a:pPr>
            <a:r>
              <a:rPr lang="cs-CZ"/>
              <a:t>Snímek </a:t>
            </a:r>
            <a:fld id="{B1D40570-86A7-494E-9E45-4ECFF9823E22}" type="slidenum">
              <a:rPr lang="cs-CZ"/>
              <a:pPr>
                <a:defRPr/>
              </a:pPr>
              <a:t>‹#›</a:t>
            </a:fld>
            <a:endParaRPr lang="cs-CZ"/>
          </a:p>
        </p:txBody>
      </p:sp>
      <p:sp>
        <p:nvSpPr>
          <p:cNvPr id="480262" name="Line 6"/>
          <p:cNvSpPr>
            <a:spLocks noChangeShapeType="1"/>
          </p:cNvSpPr>
          <p:nvPr/>
        </p:nvSpPr>
        <p:spPr bwMode="auto">
          <a:xfrm>
            <a:off x="179388" y="6453188"/>
            <a:ext cx="8713787" cy="0"/>
          </a:xfrm>
          <a:prstGeom prst="line">
            <a:avLst/>
          </a:prstGeom>
          <a:noFill/>
          <a:ln w="76200">
            <a:solidFill>
              <a:srgbClr val="DC0000"/>
            </a:solidFill>
            <a:round/>
            <a:headEnd/>
            <a:tailEnd/>
          </a:ln>
          <a:effectLst/>
        </p:spPr>
        <p:txBody>
          <a:bodyPr/>
          <a:lstStyle/>
          <a:p>
            <a:pPr>
              <a:defRPr/>
            </a:pPr>
            <a:endParaRPr lang="cs-CZ">
              <a:latin typeface="Arial" pitchFamily="34" charset="0"/>
            </a:endParaRPr>
          </a:p>
        </p:txBody>
      </p:sp>
      <p:sp>
        <p:nvSpPr>
          <p:cNvPr id="480263" name="Line 7"/>
          <p:cNvSpPr>
            <a:spLocks noChangeShapeType="1"/>
          </p:cNvSpPr>
          <p:nvPr/>
        </p:nvSpPr>
        <p:spPr bwMode="auto">
          <a:xfrm>
            <a:off x="179388" y="549275"/>
            <a:ext cx="8713787" cy="0"/>
          </a:xfrm>
          <a:prstGeom prst="line">
            <a:avLst/>
          </a:prstGeom>
          <a:noFill/>
          <a:ln w="76200">
            <a:solidFill>
              <a:srgbClr val="DC0000"/>
            </a:solidFill>
            <a:round/>
            <a:headEnd/>
            <a:tailEnd/>
          </a:ln>
          <a:effectLst/>
        </p:spPr>
        <p:txBody>
          <a:bodyPr/>
          <a:lstStyle/>
          <a:p>
            <a:pPr>
              <a:defRPr/>
            </a:pPr>
            <a:endParaRPr lang="cs-CZ">
              <a:latin typeface="Arial" pitchFamily="34" charset="0"/>
            </a:endParaRPr>
          </a:p>
        </p:txBody>
      </p:sp>
      <p:pic>
        <p:nvPicPr>
          <p:cNvPr id="9224" name="Obrázek 8" descr="logo_mu_cerne.gif"/>
          <p:cNvPicPr>
            <a:picLocks noChangeAspect="1"/>
          </p:cNvPicPr>
          <p:nvPr/>
        </p:nvPicPr>
        <p:blipFill>
          <a:blip r:embed="rId17" cstate="print"/>
          <a:srcRect/>
          <a:stretch>
            <a:fillRect/>
          </a:stretch>
        </p:blipFill>
        <p:spPr bwMode="auto">
          <a:xfrm>
            <a:off x="34925" y="6548438"/>
            <a:ext cx="1308100" cy="30797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735"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 id="2147483733" r:id="rId13"/>
    <p:sldLayoutId id="2147483736" r:id="rId14"/>
  </p:sldLayoutIdLst>
  <p:transition/>
  <p:timing>
    <p:tnLst>
      <p:par>
        <p:cTn id="1" dur="indefinite" restart="never" nodeType="tmRoot"/>
      </p:par>
    </p:tnLst>
  </p:timing>
  <p:hf hdr="0" ftr="0" dt="0"/>
  <p:txStyles>
    <p:titleStyle>
      <a:lvl1pPr algn="ctr" rtl="0" eaLnBrk="0" fontAlgn="base" hangingPunct="0">
        <a:spcBef>
          <a:spcPct val="0"/>
        </a:spcBef>
        <a:spcAft>
          <a:spcPct val="0"/>
        </a:spcAft>
        <a:defRPr sz="2800" b="1">
          <a:solidFill>
            <a:srgbClr val="DC0000"/>
          </a:solidFill>
          <a:latin typeface="+mj-lt"/>
          <a:ea typeface="+mj-ea"/>
          <a:cs typeface="+mj-cs"/>
        </a:defRPr>
      </a:lvl1pPr>
      <a:lvl2pPr algn="ctr" rtl="0" eaLnBrk="0" fontAlgn="base" hangingPunct="0">
        <a:spcBef>
          <a:spcPct val="0"/>
        </a:spcBef>
        <a:spcAft>
          <a:spcPct val="0"/>
        </a:spcAft>
        <a:defRPr sz="2800" b="1">
          <a:solidFill>
            <a:srgbClr val="DC0000"/>
          </a:solidFill>
          <a:latin typeface="Arial" pitchFamily="34" charset="0"/>
        </a:defRPr>
      </a:lvl2pPr>
      <a:lvl3pPr algn="ctr" rtl="0" eaLnBrk="0" fontAlgn="base" hangingPunct="0">
        <a:spcBef>
          <a:spcPct val="0"/>
        </a:spcBef>
        <a:spcAft>
          <a:spcPct val="0"/>
        </a:spcAft>
        <a:defRPr sz="2800" b="1">
          <a:solidFill>
            <a:srgbClr val="DC0000"/>
          </a:solidFill>
          <a:latin typeface="Arial" pitchFamily="34" charset="0"/>
        </a:defRPr>
      </a:lvl3pPr>
      <a:lvl4pPr algn="ctr" rtl="0" eaLnBrk="0" fontAlgn="base" hangingPunct="0">
        <a:spcBef>
          <a:spcPct val="0"/>
        </a:spcBef>
        <a:spcAft>
          <a:spcPct val="0"/>
        </a:spcAft>
        <a:defRPr sz="2800" b="1">
          <a:solidFill>
            <a:srgbClr val="DC0000"/>
          </a:solidFill>
          <a:latin typeface="Arial" pitchFamily="34" charset="0"/>
        </a:defRPr>
      </a:lvl4pPr>
      <a:lvl5pPr algn="ctr" rtl="0" eaLnBrk="0" fontAlgn="base" hangingPunct="0">
        <a:spcBef>
          <a:spcPct val="0"/>
        </a:spcBef>
        <a:spcAft>
          <a:spcPct val="0"/>
        </a:spcAft>
        <a:defRPr sz="2800" b="1">
          <a:solidFill>
            <a:srgbClr val="DC0000"/>
          </a:solidFill>
          <a:latin typeface="Arial" pitchFamily="34" charset="0"/>
        </a:defRPr>
      </a:lvl5pPr>
      <a:lvl6pPr marL="457200" algn="ctr" rtl="0" eaLnBrk="1" fontAlgn="base" hangingPunct="1">
        <a:spcBef>
          <a:spcPct val="0"/>
        </a:spcBef>
        <a:spcAft>
          <a:spcPct val="0"/>
        </a:spcAft>
        <a:defRPr sz="2800" b="1">
          <a:solidFill>
            <a:srgbClr val="DC0000"/>
          </a:solidFill>
          <a:latin typeface="Arial" pitchFamily="34" charset="0"/>
        </a:defRPr>
      </a:lvl6pPr>
      <a:lvl7pPr marL="914400" algn="ctr" rtl="0" eaLnBrk="1" fontAlgn="base" hangingPunct="1">
        <a:spcBef>
          <a:spcPct val="0"/>
        </a:spcBef>
        <a:spcAft>
          <a:spcPct val="0"/>
        </a:spcAft>
        <a:defRPr sz="2800" b="1">
          <a:solidFill>
            <a:srgbClr val="DC0000"/>
          </a:solidFill>
          <a:latin typeface="Arial" pitchFamily="34" charset="0"/>
        </a:defRPr>
      </a:lvl7pPr>
      <a:lvl8pPr marL="1371600" algn="ctr" rtl="0" eaLnBrk="1" fontAlgn="base" hangingPunct="1">
        <a:spcBef>
          <a:spcPct val="0"/>
        </a:spcBef>
        <a:spcAft>
          <a:spcPct val="0"/>
        </a:spcAft>
        <a:defRPr sz="2800" b="1">
          <a:solidFill>
            <a:srgbClr val="DC0000"/>
          </a:solidFill>
          <a:latin typeface="Arial" pitchFamily="34" charset="0"/>
        </a:defRPr>
      </a:lvl8pPr>
      <a:lvl9pPr marL="1828800" algn="ctr" rtl="0" eaLnBrk="1" fontAlgn="base" hangingPunct="1">
        <a:spcBef>
          <a:spcPct val="0"/>
        </a:spcBef>
        <a:spcAft>
          <a:spcPct val="0"/>
        </a:spcAft>
        <a:defRPr sz="2800" b="1">
          <a:solidFill>
            <a:srgbClr val="DC0000"/>
          </a:solidFill>
          <a:latin typeface="Arial" pitchFamily="34" charset="0"/>
        </a:defRPr>
      </a:lvl9pPr>
    </p:titleStyle>
    <p:bodyStyle>
      <a:lvl1pPr marL="342900" indent="-342900" algn="l" rtl="0" eaLnBrk="0" fontAlgn="base" hangingPunct="0">
        <a:spcBef>
          <a:spcPct val="20000"/>
        </a:spcBef>
        <a:spcAft>
          <a:spcPct val="0"/>
        </a:spcAft>
        <a:buChar char="•"/>
        <a:defRPr sz="24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rgbClr val="6600FF"/>
          </a:solidFill>
          <a:latin typeface="+mn-lt"/>
        </a:defRPr>
      </a:lvl2pPr>
      <a:lvl3pPr marL="1143000" indent="-228600" algn="l" rtl="0" eaLnBrk="0" fontAlgn="base" hangingPunct="0">
        <a:spcBef>
          <a:spcPct val="20000"/>
        </a:spcBef>
        <a:spcAft>
          <a:spcPct val="0"/>
        </a:spcAft>
        <a:buChar char="•"/>
        <a:defRPr sz="2000">
          <a:solidFill>
            <a:srgbClr val="DC0000"/>
          </a:solidFill>
          <a:latin typeface="+mn-lt"/>
        </a:defRPr>
      </a:lvl3pPr>
      <a:lvl4pPr marL="1600200" indent="-228600" algn="l" rtl="0" eaLnBrk="0" fontAlgn="base" hangingPunct="0">
        <a:spcBef>
          <a:spcPct val="20000"/>
        </a:spcBef>
        <a:spcAft>
          <a:spcPct val="0"/>
        </a:spcAft>
        <a:buChar char="–"/>
        <a:defRPr>
          <a:solidFill>
            <a:schemeClr val="tx1"/>
          </a:solidFill>
          <a:latin typeface="+mn-lt"/>
        </a:defRPr>
      </a:lvl4pPr>
      <a:lvl5pPr marL="2057400" indent="-228600" algn="l" rtl="0" eaLnBrk="0" fontAlgn="base" hangingPunct="0">
        <a:spcBef>
          <a:spcPct val="20000"/>
        </a:spcBef>
        <a:spcAft>
          <a:spcPct val="0"/>
        </a:spcAft>
        <a:buChar char="»"/>
        <a:defRPr sz="1600">
          <a:solidFill>
            <a:schemeClr val="tx1"/>
          </a:solidFill>
          <a:latin typeface="+mn-lt"/>
        </a:defRPr>
      </a:lvl5pPr>
      <a:lvl6pPr marL="2514600" indent="-228600" algn="l" rtl="0" eaLnBrk="1" fontAlgn="base" hangingPunct="1">
        <a:spcBef>
          <a:spcPct val="20000"/>
        </a:spcBef>
        <a:spcAft>
          <a:spcPct val="0"/>
        </a:spcAft>
        <a:buChar char="»"/>
        <a:defRPr sz="1600">
          <a:solidFill>
            <a:schemeClr val="tx1"/>
          </a:solidFill>
          <a:latin typeface="+mn-lt"/>
        </a:defRPr>
      </a:lvl6pPr>
      <a:lvl7pPr marL="2971800" indent="-228600" algn="l" rtl="0" eaLnBrk="1" fontAlgn="base" hangingPunct="1">
        <a:spcBef>
          <a:spcPct val="20000"/>
        </a:spcBef>
        <a:spcAft>
          <a:spcPct val="0"/>
        </a:spcAft>
        <a:buChar char="»"/>
        <a:defRPr sz="1600">
          <a:solidFill>
            <a:schemeClr val="tx1"/>
          </a:solidFill>
          <a:latin typeface="+mn-lt"/>
        </a:defRPr>
      </a:lvl7pPr>
      <a:lvl8pPr marL="3429000" indent="-228600" algn="l" rtl="0" eaLnBrk="1" fontAlgn="base" hangingPunct="1">
        <a:spcBef>
          <a:spcPct val="20000"/>
        </a:spcBef>
        <a:spcAft>
          <a:spcPct val="0"/>
        </a:spcAft>
        <a:buChar char="»"/>
        <a:defRPr sz="1600">
          <a:solidFill>
            <a:schemeClr val="tx1"/>
          </a:solidFill>
          <a:latin typeface="+mn-lt"/>
        </a:defRPr>
      </a:lvl8pPr>
      <a:lvl9pPr marL="3886200" indent="-228600" algn="l" rtl="0" eaLnBrk="1" fontAlgn="base" hangingPunct="1">
        <a:spcBef>
          <a:spcPct val="20000"/>
        </a:spcBef>
        <a:spcAft>
          <a:spcPct val="0"/>
        </a:spcAft>
        <a:buChar char="»"/>
        <a:defRPr sz="1600">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mailto:hofman@recetox.muni.cz" TargetMode="Externa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100.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71.xml"/><Relationship Id="rId1" Type="http://schemas.openxmlformats.org/officeDocument/2006/relationships/slideLayout" Target="../slideLayouts/slideLayout18.xml"/></Relationships>
</file>

<file path=ppt/slides/_rels/slide101.xml.rels><?xml version="1.0" encoding="UTF-8" standalone="yes"?>
<Relationships xmlns="http://schemas.openxmlformats.org/package/2006/relationships"><Relationship Id="rId3" Type="http://schemas.openxmlformats.org/officeDocument/2006/relationships/image" Target="../media/image129.wmf"/><Relationship Id="rId7" Type="http://schemas.openxmlformats.org/officeDocument/2006/relationships/image" Target="../media/image131.wmf"/><Relationship Id="rId2" Type="http://schemas.openxmlformats.org/officeDocument/2006/relationships/notesSlide" Target="../notesSlides/notesSlide72.xml"/><Relationship Id="rId1" Type="http://schemas.openxmlformats.org/officeDocument/2006/relationships/slideLayout" Target="../slideLayouts/slideLayout19.xml"/><Relationship Id="rId6" Type="http://schemas.openxmlformats.org/officeDocument/2006/relationships/image" Target="../media/image13.jpeg"/><Relationship Id="rId5" Type="http://schemas.openxmlformats.org/officeDocument/2006/relationships/hyperlink" Target="http://upload.wikimedia.org/wikipedia/commons/f/f4/Lupa.na.encyklopedii.jpg" TargetMode="External"/><Relationship Id="rId4" Type="http://schemas.openxmlformats.org/officeDocument/2006/relationships/image" Target="../media/image130.png"/></Relationships>
</file>

<file path=ppt/slides/_rels/slide102.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73.xml"/><Relationship Id="rId1" Type="http://schemas.openxmlformats.org/officeDocument/2006/relationships/slideLayout" Target="../slideLayouts/slideLayout19.xml"/><Relationship Id="rId5" Type="http://schemas.openxmlformats.org/officeDocument/2006/relationships/image" Target="../media/image13.jpeg"/><Relationship Id="rId4" Type="http://schemas.openxmlformats.org/officeDocument/2006/relationships/hyperlink" Target="http://upload.wikimedia.org/wikipedia/commons/f/f4/Lupa.na.encyklopedii.jpg" TargetMode="External"/></Relationships>
</file>

<file path=ppt/slides/_rels/slide103.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74.xml"/><Relationship Id="rId1" Type="http://schemas.openxmlformats.org/officeDocument/2006/relationships/slideLayout" Target="../slideLayouts/slideLayout19.xml"/><Relationship Id="rId5" Type="http://schemas.openxmlformats.org/officeDocument/2006/relationships/image" Target="../media/image13.jpeg"/><Relationship Id="rId4" Type="http://schemas.openxmlformats.org/officeDocument/2006/relationships/hyperlink" Target="http://upload.wikimedia.org/wikipedia/commons/f/f4/Lupa.na.encyklopedii.jpg" TargetMode="External"/></Relationships>
</file>

<file path=ppt/slides/_rels/slide104.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75.xml"/><Relationship Id="rId1" Type="http://schemas.openxmlformats.org/officeDocument/2006/relationships/slideLayout" Target="../slideLayouts/slideLayout19.xml"/><Relationship Id="rId5" Type="http://schemas.openxmlformats.org/officeDocument/2006/relationships/image" Target="../media/image13.jpeg"/><Relationship Id="rId4" Type="http://schemas.openxmlformats.org/officeDocument/2006/relationships/hyperlink" Target="http://upload.wikimedia.org/wikipedia/commons/f/f4/Lupa.na.encyklopedii.jpg" TargetMode="External"/></Relationships>
</file>

<file path=ppt/slides/_rels/slide105.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76.xml"/><Relationship Id="rId1" Type="http://schemas.openxmlformats.org/officeDocument/2006/relationships/slideLayout" Target="../slideLayouts/slideLayout18.xml"/></Relationships>
</file>

<file path=ppt/slides/_rels/slide106.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77.xml"/><Relationship Id="rId1" Type="http://schemas.openxmlformats.org/officeDocument/2006/relationships/slideLayout" Target="../slideLayouts/slideLayout14.xml"/></Relationships>
</file>

<file path=ppt/slides/_rels/slide107.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78.xml"/><Relationship Id="rId1" Type="http://schemas.openxmlformats.org/officeDocument/2006/relationships/slideLayout" Target="../slideLayouts/slideLayout19.xml"/></Relationships>
</file>

<file path=ppt/slides/_rels/slide108.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79.xml"/><Relationship Id="rId1" Type="http://schemas.openxmlformats.org/officeDocument/2006/relationships/slideLayout" Target="../slideLayouts/slideLayout19.xml"/><Relationship Id="rId4" Type="http://schemas.openxmlformats.org/officeDocument/2006/relationships/image" Target="../media/image139.png"/></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9.xml"/></Relationships>
</file>

<file path=ppt/slides/_rels/slide110.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81.xml"/><Relationship Id="rId1" Type="http://schemas.openxmlformats.org/officeDocument/2006/relationships/slideLayout" Target="../slideLayouts/slideLayout19.xml"/></Relationships>
</file>

<file path=ppt/slides/_rels/slide111.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82.xml"/><Relationship Id="rId1" Type="http://schemas.openxmlformats.org/officeDocument/2006/relationships/slideLayout" Target="../slideLayouts/slideLayout19.xml"/><Relationship Id="rId6" Type="http://schemas.openxmlformats.org/officeDocument/2006/relationships/image" Target="../media/image142.png"/><Relationship Id="rId5" Type="http://schemas.openxmlformats.org/officeDocument/2006/relationships/image" Target="../media/image13.jpeg"/><Relationship Id="rId4" Type="http://schemas.openxmlformats.org/officeDocument/2006/relationships/hyperlink" Target="http://upload.wikimedia.org/wikipedia/commons/f/f4/Lupa.na.encyklopedii.jpg" TargetMode="External"/></Relationships>
</file>

<file path=ppt/slides/_rels/slide112.xml.rels><?xml version="1.0" encoding="UTF-8" standalone="yes"?>
<Relationships xmlns="http://schemas.openxmlformats.org/package/2006/relationships"><Relationship Id="rId3" Type="http://schemas.openxmlformats.org/officeDocument/2006/relationships/hyperlink" Target="http://upload.wikimedia.org/wikipedia/commons/f/f4/Lupa.na.encyklopedii.jpg" TargetMode="External"/><Relationship Id="rId2" Type="http://schemas.openxmlformats.org/officeDocument/2006/relationships/image" Target="../media/image143.wmf"/><Relationship Id="rId1" Type="http://schemas.openxmlformats.org/officeDocument/2006/relationships/slideLayout" Target="../slideLayouts/slideLayout18.xml"/><Relationship Id="rId6" Type="http://schemas.openxmlformats.org/officeDocument/2006/relationships/image" Target="../media/image145.wmf"/><Relationship Id="rId5" Type="http://schemas.openxmlformats.org/officeDocument/2006/relationships/image" Target="../media/image144.wmf"/><Relationship Id="rId4" Type="http://schemas.openxmlformats.org/officeDocument/2006/relationships/image" Target="../media/image13.jpeg"/></Relationships>
</file>

<file path=ppt/slides/_rels/slide113.xml.rels><?xml version="1.0" encoding="UTF-8" standalone="yes"?>
<Relationships xmlns="http://schemas.openxmlformats.org/package/2006/relationships"><Relationship Id="rId8" Type="http://schemas.openxmlformats.org/officeDocument/2006/relationships/image" Target="../media/image150.png"/><Relationship Id="rId3" Type="http://schemas.openxmlformats.org/officeDocument/2006/relationships/image" Target="../media/image147.wmf"/><Relationship Id="rId7" Type="http://schemas.openxmlformats.org/officeDocument/2006/relationships/image" Target="../media/image149.wmf"/><Relationship Id="rId2" Type="http://schemas.openxmlformats.org/officeDocument/2006/relationships/image" Target="../media/image146.png"/><Relationship Id="rId1" Type="http://schemas.openxmlformats.org/officeDocument/2006/relationships/slideLayout" Target="../slideLayouts/slideLayout18.xml"/><Relationship Id="rId6" Type="http://schemas.openxmlformats.org/officeDocument/2006/relationships/image" Target="../media/image13.jpeg"/><Relationship Id="rId5" Type="http://schemas.openxmlformats.org/officeDocument/2006/relationships/hyperlink" Target="http://upload.wikimedia.org/wikipedia/commons/f/f4/Lupa.na.encyklopedii.jpg" TargetMode="External"/><Relationship Id="rId4" Type="http://schemas.openxmlformats.org/officeDocument/2006/relationships/image" Target="../media/image148.wmf"/></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18.xml"/></Relationships>
</file>

<file path=ppt/slides/_rels/slide115.xml.rels><?xml version="1.0" encoding="UTF-8" standalone="yes"?>
<Relationships xmlns="http://schemas.openxmlformats.org/package/2006/relationships"><Relationship Id="rId3" Type="http://schemas.openxmlformats.org/officeDocument/2006/relationships/notesSlide" Target="../notesSlides/notesSlide84.xml"/><Relationship Id="rId7" Type="http://schemas.openxmlformats.org/officeDocument/2006/relationships/image" Target="../media/image154.png"/><Relationship Id="rId2" Type="http://schemas.openxmlformats.org/officeDocument/2006/relationships/slideLayout" Target="../slideLayouts/slideLayout19.xml"/><Relationship Id="rId1" Type="http://schemas.openxmlformats.org/officeDocument/2006/relationships/vmlDrawing" Target="../drawings/vmlDrawing6.vml"/><Relationship Id="rId6" Type="http://schemas.openxmlformats.org/officeDocument/2006/relationships/image" Target="../media/image153.png"/><Relationship Id="rId5" Type="http://schemas.openxmlformats.org/officeDocument/2006/relationships/oleObject" Target="../embeddings/oleObject14.bin"/><Relationship Id="rId4" Type="http://schemas.openxmlformats.org/officeDocument/2006/relationships/image" Target="../media/image152.wmf"/></Relationships>
</file>

<file path=ppt/slides/_rels/slide116.xml.rels><?xml version="1.0" encoding="UTF-8" standalone="yes"?>
<Relationships xmlns="http://schemas.openxmlformats.org/package/2006/relationships"><Relationship Id="rId3" Type="http://schemas.openxmlformats.org/officeDocument/2006/relationships/image" Target="../media/image155.wmf"/><Relationship Id="rId7" Type="http://schemas.openxmlformats.org/officeDocument/2006/relationships/image" Target="../media/image157.png"/><Relationship Id="rId2" Type="http://schemas.openxmlformats.org/officeDocument/2006/relationships/notesSlide" Target="../notesSlides/notesSlide85.xml"/><Relationship Id="rId1" Type="http://schemas.openxmlformats.org/officeDocument/2006/relationships/slideLayout" Target="../slideLayouts/slideLayout19.xml"/><Relationship Id="rId6" Type="http://schemas.openxmlformats.org/officeDocument/2006/relationships/image" Target="../media/image156.wmf"/><Relationship Id="rId5" Type="http://schemas.openxmlformats.org/officeDocument/2006/relationships/image" Target="../media/image13.jpeg"/><Relationship Id="rId4" Type="http://schemas.openxmlformats.org/officeDocument/2006/relationships/hyperlink" Target="http://upload.wikimedia.org/wikipedia/commons/f/f4/Lupa.na.encyklopedii.jpg" TargetMode="External"/></Relationships>
</file>

<file path=ppt/slides/_rels/slide117.xml.rels><?xml version="1.0" encoding="UTF-8" standalone="yes"?>
<Relationships xmlns="http://schemas.openxmlformats.org/package/2006/relationships"><Relationship Id="rId3" Type="http://schemas.openxmlformats.org/officeDocument/2006/relationships/image" Target="../media/image158.emf"/><Relationship Id="rId2" Type="http://schemas.openxmlformats.org/officeDocument/2006/relationships/notesSlide" Target="../notesSlides/notesSlide86.xml"/><Relationship Id="rId1" Type="http://schemas.openxmlformats.org/officeDocument/2006/relationships/slideLayout" Target="../slideLayouts/slideLayout19.xml"/></Relationships>
</file>

<file path=ppt/slides/_rels/slide118.xml.rels><?xml version="1.0" encoding="UTF-8" standalone="yes"?>
<Relationships xmlns="http://schemas.openxmlformats.org/package/2006/relationships"><Relationship Id="rId3" Type="http://schemas.openxmlformats.org/officeDocument/2006/relationships/image" Target="../media/image159.emf"/><Relationship Id="rId2" Type="http://schemas.openxmlformats.org/officeDocument/2006/relationships/notesSlide" Target="../notesSlides/notesSlide87.xml"/><Relationship Id="rId1" Type="http://schemas.openxmlformats.org/officeDocument/2006/relationships/slideLayout" Target="../slideLayouts/slideLayout19.xml"/></Relationships>
</file>

<file path=ppt/slides/_rels/slide119.xml.rels><?xml version="1.0" encoding="UTF-8" standalone="yes"?>
<Relationships xmlns="http://schemas.openxmlformats.org/package/2006/relationships"><Relationship Id="rId3" Type="http://schemas.openxmlformats.org/officeDocument/2006/relationships/image" Target="../media/image160.emf"/><Relationship Id="rId2" Type="http://schemas.openxmlformats.org/officeDocument/2006/relationships/notesSlide" Target="../notesSlides/notesSlide88.xml"/><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4.xml"/></Relationships>
</file>

<file path=ppt/slides/_rels/slide120.xml.rels><?xml version="1.0" encoding="UTF-8" standalone="yes"?>
<Relationships xmlns="http://schemas.openxmlformats.org/package/2006/relationships"><Relationship Id="rId2" Type="http://schemas.openxmlformats.org/officeDocument/2006/relationships/image" Target="../media/image161.png"/><Relationship Id="rId1" Type="http://schemas.openxmlformats.org/officeDocument/2006/relationships/slideLayout" Target="../slideLayouts/slideLayout18.xml"/></Relationships>
</file>

<file path=ppt/slides/_rels/slide121.xml.rels><?xml version="1.0" encoding="UTF-8" standalone="yes"?>
<Relationships xmlns="http://schemas.openxmlformats.org/package/2006/relationships"><Relationship Id="rId2" Type="http://schemas.openxmlformats.org/officeDocument/2006/relationships/image" Target="../media/image162.png"/><Relationship Id="rId1" Type="http://schemas.openxmlformats.org/officeDocument/2006/relationships/slideLayout" Target="../slideLayouts/slideLayout18.xml"/></Relationships>
</file>

<file path=ppt/slides/_rels/slide122.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image" Target="../media/image163.png"/><Relationship Id="rId1" Type="http://schemas.openxmlformats.org/officeDocument/2006/relationships/slideLayout" Target="../slideLayouts/slideLayout18.xml"/></Relationships>
</file>

<file path=ppt/slides/_rels/slide123.xml.rels><?xml version="1.0" encoding="UTF-8" standalone="yes"?>
<Relationships xmlns="http://schemas.openxmlformats.org/package/2006/relationships"><Relationship Id="rId2" Type="http://schemas.openxmlformats.org/officeDocument/2006/relationships/image" Target="../media/image165.wmf"/><Relationship Id="rId1" Type="http://schemas.openxmlformats.org/officeDocument/2006/relationships/slideLayout" Target="../slideLayouts/slideLayout18.xml"/></Relationships>
</file>

<file path=ppt/slides/_rels/slide124.xml.rels><?xml version="1.0" encoding="UTF-8" standalone="yes"?>
<Relationships xmlns="http://schemas.openxmlformats.org/package/2006/relationships"><Relationship Id="rId3" Type="http://schemas.openxmlformats.org/officeDocument/2006/relationships/image" Target="../media/image167.jpeg"/><Relationship Id="rId2" Type="http://schemas.openxmlformats.org/officeDocument/2006/relationships/image" Target="../media/image166.png"/><Relationship Id="rId1" Type="http://schemas.openxmlformats.org/officeDocument/2006/relationships/slideLayout" Target="../slideLayouts/slideLayout14.xml"/></Relationships>
</file>

<file path=ppt/slides/_rels/slide125.xml.rels><?xml version="1.0" encoding="UTF-8" standalone="yes"?>
<Relationships xmlns="http://schemas.openxmlformats.org/package/2006/relationships"><Relationship Id="rId2" Type="http://schemas.openxmlformats.org/officeDocument/2006/relationships/image" Target="../media/image168.wmf"/><Relationship Id="rId1" Type="http://schemas.openxmlformats.org/officeDocument/2006/relationships/slideLayout" Target="../slideLayouts/slideLayout18.xml"/></Relationships>
</file>

<file path=ppt/slides/_rels/slide126.xml.rels><?xml version="1.0" encoding="UTF-8" standalone="yes"?>
<Relationships xmlns="http://schemas.openxmlformats.org/package/2006/relationships"><Relationship Id="rId3" Type="http://schemas.openxmlformats.org/officeDocument/2006/relationships/image" Target="../media/image169.emf"/><Relationship Id="rId2" Type="http://schemas.openxmlformats.org/officeDocument/2006/relationships/notesSlide" Target="../notesSlides/notesSlide89.xml"/><Relationship Id="rId1" Type="http://schemas.openxmlformats.org/officeDocument/2006/relationships/slideLayout" Target="../slideLayouts/slideLayout19.xml"/></Relationships>
</file>

<file path=ppt/slides/_rels/slide127.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image" Target="../media/image170.png"/><Relationship Id="rId1" Type="http://schemas.openxmlformats.org/officeDocument/2006/relationships/slideLayout" Target="../slideLayouts/slideLayout18.xml"/></Relationships>
</file>

<file path=ppt/slides/_rels/slide128.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175.wmf"/><Relationship Id="rId2" Type="http://schemas.openxmlformats.org/officeDocument/2006/relationships/hyperlink" Target="http://upload.wikimedia.org/wikipedia/commons/f/f4/Lupa.na.encyklopedii.jpg" TargetMode="External"/><Relationship Id="rId1" Type="http://schemas.openxmlformats.org/officeDocument/2006/relationships/slideLayout" Target="../slideLayouts/slideLayout18.xml"/><Relationship Id="rId6" Type="http://schemas.openxmlformats.org/officeDocument/2006/relationships/image" Target="../media/image174.wmf"/><Relationship Id="rId5" Type="http://schemas.openxmlformats.org/officeDocument/2006/relationships/image" Target="../media/image173.wmf"/><Relationship Id="rId4" Type="http://schemas.openxmlformats.org/officeDocument/2006/relationships/image" Target="../media/image172.png"/></Relationships>
</file>

<file path=ppt/slides/_rels/slide129.xml.rels><?xml version="1.0" encoding="UTF-8" standalone="yes"?>
<Relationships xmlns="http://schemas.openxmlformats.org/package/2006/relationships"><Relationship Id="rId3" Type="http://schemas.openxmlformats.org/officeDocument/2006/relationships/image" Target="../media/image176.jpeg"/><Relationship Id="rId2" Type="http://schemas.openxmlformats.org/officeDocument/2006/relationships/notesSlide" Target="../notesSlides/notesSlide90.xml"/><Relationship Id="rId1" Type="http://schemas.openxmlformats.org/officeDocument/2006/relationships/slideLayout" Target="../slideLayouts/slideLayout19.xml"/><Relationship Id="rId6" Type="http://schemas.openxmlformats.org/officeDocument/2006/relationships/image" Target="../media/image178.jpeg"/><Relationship Id="rId5" Type="http://schemas.openxmlformats.org/officeDocument/2006/relationships/hyperlink" Target="http://en.wikipedia.org/wiki/File:Sepiola_atlantica.jpg" TargetMode="External"/><Relationship Id="rId4" Type="http://schemas.openxmlformats.org/officeDocument/2006/relationships/image" Target="../media/image177.jpeg"/></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18.xml"/><Relationship Id="rId4" Type="http://schemas.openxmlformats.org/officeDocument/2006/relationships/image" Target="../media/image17.jpeg"/></Relationships>
</file>

<file path=ppt/slides/_rels/slide130.xml.rels><?xml version="1.0" encoding="UTF-8" standalone="yes"?>
<Relationships xmlns="http://schemas.openxmlformats.org/package/2006/relationships"><Relationship Id="rId3" Type="http://schemas.openxmlformats.org/officeDocument/2006/relationships/hyperlink" Target="http://upload.wikimedia.org/wikipedia/commons/1/1a/Reduced_Flavin_mononucleotide_FMNH2.svg" TargetMode="External"/><Relationship Id="rId2" Type="http://schemas.openxmlformats.org/officeDocument/2006/relationships/notesSlide" Target="../notesSlides/notesSlide91.xml"/><Relationship Id="rId1" Type="http://schemas.openxmlformats.org/officeDocument/2006/relationships/slideLayout" Target="../slideLayouts/slideLayout19.xml"/><Relationship Id="rId4" Type="http://schemas.openxmlformats.org/officeDocument/2006/relationships/image" Target="../media/image179.png"/></Relationships>
</file>

<file path=ppt/slides/_rels/slide131.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Layout" Target="../slideLayouts/slideLayout18.xml"/><Relationship Id="rId1" Type="http://schemas.openxmlformats.org/officeDocument/2006/relationships/vmlDrawing" Target="../drawings/vmlDrawing7.vml"/><Relationship Id="rId4" Type="http://schemas.openxmlformats.org/officeDocument/2006/relationships/image" Target="../media/image181.png"/></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19.xml"/></Relationships>
</file>

<file path=ppt/slides/_rels/slide133.xml.rels><?xml version="1.0" encoding="UTF-8" standalone="yes"?>
<Relationships xmlns="http://schemas.openxmlformats.org/package/2006/relationships"><Relationship Id="rId3" Type="http://schemas.openxmlformats.org/officeDocument/2006/relationships/image" Target="../media/image182.jpeg"/><Relationship Id="rId2" Type="http://schemas.openxmlformats.org/officeDocument/2006/relationships/notesSlide" Target="../notesSlides/notesSlide93.xml"/><Relationship Id="rId1" Type="http://schemas.openxmlformats.org/officeDocument/2006/relationships/slideLayout" Target="../slideLayouts/slideLayout19.xml"/><Relationship Id="rId4" Type="http://schemas.openxmlformats.org/officeDocument/2006/relationships/image" Target="../media/image183.jpeg"/></Relationships>
</file>

<file path=ppt/slides/_rels/slide134.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image" Target="../media/image184.jpeg"/><Relationship Id="rId1" Type="http://schemas.openxmlformats.org/officeDocument/2006/relationships/slideLayout" Target="../slideLayouts/slideLayout14.xml"/><Relationship Id="rId4" Type="http://schemas.openxmlformats.org/officeDocument/2006/relationships/image" Target="../media/image186.png"/></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36.xml.rels><?xml version="1.0" encoding="UTF-8" standalone="yes"?>
<Relationships xmlns="http://schemas.openxmlformats.org/package/2006/relationships"><Relationship Id="rId2" Type="http://schemas.openxmlformats.org/officeDocument/2006/relationships/image" Target="../media/image187.wmf"/><Relationship Id="rId1" Type="http://schemas.openxmlformats.org/officeDocument/2006/relationships/slideLayout" Target="../slideLayouts/slideLayout18.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39.xml.rels><?xml version="1.0" encoding="UTF-8" standalone="yes"?>
<Relationships xmlns="http://schemas.openxmlformats.org/package/2006/relationships"><Relationship Id="rId3" Type="http://schemas.openxmlformats.org/officeDocument/2006/relationships/image" Target="../media/image188.wmf"/><Relationship Id="rId2" Type="http://schemas.openxmlformats.org/officeDocument/2006/relationships/notesSlide" Target="../notesSlides/notesSlide94.xml"/><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18.xml"/><Relationship Id="rId4" Type="http://schemas.openxmlformats.org/officeDocument/2006/relationships/image" Target="../media/image17.jpeg"/></Relationships>
</file>

<file path=ppt/slides/_rels/slide140.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image" Target="../media/image189.png"/><Relationship Id="rId1" Type="http://schemas.openxmlformats.org/officeDocument/2006/relationships/slideLayout" Target="../slideLayouts/slideLayout18.xml"/><Relationship Id="rId4" Type="http://schemas.openxmlformats.org/officeDocument/2006/relationships/image" Target="../media/image191.png"/></Relationships>
</file>

<file path=ppt/slides/_rels/slide141.xml.rels><?xml version="1.0" encoding="UTF-8" standalone="yes"?>
<Relationships xmlns="http://schemas.openxmlformats.org/package/2006/relationships"><Relationship Id="rId3" Type="http://schemas.openxmlformats.org/officeDocument/2006/relationships/image" Target="../media/image192.gif"/><Relationship Id="rId2" Type="http://schemas.openxmlformats.org/officeDocument/2006/relationships/notesSlide" Target="../notesSlides/notesSlide95.xml"/><Relationship Id="rId1" Type="http://schemas.openxmlformats.org/officeDocument/2006/relationships/slideLayout" Target="../slideLayouts/slideLayout18.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18.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44.xml.rels><?xml version="1.0" encoding="UTF-8" standalone="yes"?>
<Relationships xmlns="http://schemas.openxmlformats.org/package/2006/relationships"><Relationship Id="rId3" Type="http://schemas.openxmlformats.org/officeDocument/2006/relationships/image" Target="../media/image193.emf"/><Relationship Id="rId2" Type="http://schemas.openxmlformats.org/officeDocument/2006/relationships/notesSlide" Target="../notesSlides/notesSlide97.xml"/><Relationship Id="rId1" Type="http://schemas.openxmlformats.org/officeDocument/2006/relationships/slideLayout" Target="../slideLayouts/slideLayout18.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18.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19.xml"/></Relationships>
</file>

<file path=ppt/slides/_rels/slide147.xml.rels><?xml version="1.0" encoding="UTF-8" standalone="yes"?>
<Relationships xmlns="http://schemas.openxmlformats.org/package/2006/relationships"><Relationship Id="rId3" Type="http://schemas.openxmlformats.org/officeDocument/2006/relationships/hyperlink" Target="http://upload.wikimedia.org/wikipedia/commons/f/f4/Lupa.na.encyklopedii.jpg" TargetMode="External"/><Relationship Id="rId2" Type="http://schemas.openxmlformats.org/officeDocument/2006/relationships/image" Target="../media/image194.wmf"/><Relationship Id="rId1" Type="http://schemas.openxmlformats.org/officeDocument/2006/relationships/slideLayout" Target="../slideLayouts/slideLayout18.xml"/><Relationship Id="rId5" Type="http://schemas.openxmlformats.org/officeDocument/2006/relationships/image" Target="../media/image195.wmf"/><Relationship Id="rId4" Type="http://schemas.openxmlformats.org/officeDocument/2006/relationships/image" Target="../media/image13.jpeg"/></Relationships>
</file>

<file path=ppt/slides/_rels/slide148.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notesSlide" Target="../notesSlides/notesSlide100.xml"/><Relationship Id="rId1" Type="http://schemas.openxmlformats.org/officeDocument/2006/relationships/slideLayout" Target="../slideLayouts/slideLayout18.xml"/><Relationship Id="rId4" Type="http://schemas.openxmlformats.org/officeDocument/2006/relationships/image" Target="../media/image197.png"/></Relationships>
</file>

<file path=ppt/slides/_rels/slide149.xml.rels><?xml version="1.0" encoding="UTF-8" standalone="yes"?>
<Relationships xmlns="http://schemas.openxmlformats.org/package/2006/relationships"><Relationship Id="rId3" Type="http://schemas.openxmlformats.org/officeDocument/2006/relationships/image" Target="../media/image156.wmf"/><Relationship Id="rId2" Type="http://schemas.openxmlformats.org/officeDocument/2006/relationships/image" Target="../media/image198.emf"/><Relationship Id="rId1" Type="http://schemas.openxmlformats.org/officeDocument/2006/relationships/slideLayout" Target="../slideLayouts/slideLayout18.xml"/><Relationship Id="rId5" Type="http://schemas.openxmlformats.org/officeDocument/2006/relationships/image" Target="../media/image13.jpeg"/><Relationship Id="rId4" Type="http://schemas.openxmlformats.org/officeDocument/2006/relationships/hyperlink" Target="http://upload.wikimedia.org/wikipedia/commons/f/f4/Lupa.na.encyklopedii.jpg" TargetMode="Externa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150.xml.rels><?xml version="1.0" encoding="UTF-8" standalone="yes"?>
<Relationships xmlns="http://schemas.openxmlformats.org/package/2006/relationships"><Relationship Id="rId3" Type="http://schemas.openxmlformats.org/officeDocument/2006/relationships/image" Target="../media/image199.jpeg"/><Relationship Id="rId2" Type="http://schemas.openxmlformats.org/officeDocument/2006/relationships/notesSlide" Target="../notesSlides/notesSlide101.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hyperlink" Target="http://upload.wikimedia.org/wikipedia/commons/b/b1/Celuloza.jpg" TargetMode="External"/><Relationship Id="rId2" Type="http://schemas.openxmlformats.org/officeDocument/2006/relationships/notesSlide" Target="../notesSlides/notesSlide13.xml"/><Relationship Id="rId1" Type="http://schemas.openxmlformats.org/officeDocument/2006/relationships/slideLayout" Target="../slideLayouts/slideLayout14.xml"/><Relationship Id="rId5" Type="http://schemas.openxmlformats.org/officeDocument/2006/relationships/image" Target="../media/image20.png"/><Relationship Id="rId4" Type="http://schemas.openxmlformats.org/officeDocument/2006/relationships/image" Target="../media/image19.jpeg"/></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19.xml"/><Relationship Id="rId5" Type="http://schemas.openxmlformats.org/officeDocument/2006/relationships/image" Target="../media/image24.jpeg"/><Relationship Id="rId4" Type="http://schemas.openxmlformats.org/officeDocument/2006/relationships/image" Target="../media/image23.jpe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5.xml"/><Relationship Id="rId1" Type="http://schemas.openxmlformats.org/officeDocument/2006/relationships/slideLayout" Target="../slideLayouts/slideLayout18.xml"/><Relationship Id="rId5" Type="http://schemas.openxmlformats.org/officeDocument/2006/relationships/image" Target="../media/image13.jpeg"/><Relationship Id="rId4" Type="http://schemas.openxmlformats.org/officeDocument/2006/relationships/hyperlink" Target="http://upload.wikimedia.org/wikipedia/commons/f/f4/Lupa.na.encyklopedii.jpg" TargetMode="Externa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19.xml"/><Relationship Id="rId5" Type="http://schemas.openxmlformats.org/officeDocument/2006/relationships/image" Target="../media/image13.jpeg"/><Relationship Id="rId4" Type="http://schemas.openxmlformats.org/officeDocument/2006/relationships/hyperlink" Target="http://upload.wikimedia.org/wikipedia/commons/f/f4/Lupa.na.encyklopedii.jpg"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19.xml"/><Relationship Id="rId5" Type="http://schemas.openxmlformats.org/officeDocument/2006/relationships/image" Target="../media/image13.jpeg"/><Relationship Id="rId4" Type="http://schemas.openxmlformats.org/officeDocument/2006/relationships/hyperlink" Target="http://upload.wikimedia.org/wikipedia/commons/f/f4/Lupa.na.encyklopedii.jpg"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2.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14.xml"/><Relationship Id="rId1" Type="http://schemas.openxmlformats.org/officeDocument/2006/relationships/vmlDrawing" Target="../drawings/vmlDrawing2.vml"/><Relationship Id="rId6" Type="http://schemas.openxmlformats.org/officeDocument/2006/relationships/image" Target="../media/image13.jpeg"/><Relationship Id="rId5" Type="http://schemas.openxmlformats.org/officeDocument/2006/relationships/hyperlink" Target="http://upload.wikimedia.org/wikipedia/commons/f/f4/Lupa.na.encyklopedii.jpg" TargetMode="External"/><Relationship Id="rId4" Type="http://schemas.openxmlformats.org/officeDocument/2006/relationships/oleObject" Target="../embeddings/oleObject3.bin"/></Relationships>
</file>

<file path=ppt/slides/_rels/slide31.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oleObject" Target="../embeddings/oleObject4.bin"/><Relationship Id="rId7" Type="http://schemas.openxmlformats.org/officeDocument/2006/relationships/image" Target="../media/image13.jpeg"/><Relationship Id="rId2" Type="http://schemas.openxmlformats.org/officeDocument/2006/relationships/slideLayout" Target="../slideLayouts/slideLayout18.xml"/><Relationship Id="rId1" Type="http://schemas.openxmlformats.org/officeDocument/2006/relationships/vmlDrawing" Target="../drawings/vmlDrawing3.vml"/><Relationship Id="rId6" Type="http://schemas.openxmlformats.org/officeDocument/2006/relationships/hyperlink" Target="http://upload.wikimedia.org/wikipedia/commons/f/f4/Lupa.na.encyklopedii.jpg" TargetMode="External"/><Relationship Id="rId5" Type="http://schemas.openxmlformats.org/officeDocument/2006/relationships/oleObject" Target="../embeddings/oleObject6.bin"/><Relationship Id="rId4" Type="http://schemas.openxmlformats.org/officeDocument/2006/relationships/oleObject" Target="../embeddings/oleObject5.bin"/><Relationship Id="rId9" Type="http://schemas.openxmlformats.org/officeDocument/2006/relationships/image" Target="../media/image36.png"/></Relationships>
</file>

<file path=ppt/slides/_rels/slide3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3.xml"/><Relationship Id="rId1" Type="http://schemas.openxmlformats.org/officeDocument/2006/relationships/slideLayout" Target="../slideLayouts/slideLayout18.xml"/><Relationship Id="rId5" Type="http://schemas.openxmlformats.org/officeDocument/2006/relationships/image" Target="../media/image13.jpeg"/><Relationship Id="rId4" Type="http://schemas.openxmlformats.org/officeDocument/2006/relationships/hyperlink" Target="http://upload.wikimedia.org/wikipedia/commons/f/f4/Lupa.na.encyklopedii.jpg" TargetMode="Externa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5.xml"/><Relationship Id="rId1" Type="http://schemas.openxmlformats.org/officeDocument/2006/relationships/slideLayout" Target="../slideLayouts/slideLayout19.xml"/></Relationships>
</file>

<file path=ppt/slides/_rels/slide3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6.xml"/><Relationship Id="rId1" Type="http://schemas.openxmlformats.org/officeDocument/2006/relationships/slideLayout" Target="../slideLayouts/slideLayout19.xml"/></Relationships>
</file>

<file path=ppt/slides/_rels/slide3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7.xml"/><Relationship Id="rId1" Type="http://schemas.openxmlformats.org/officeDocument/2006/relationships/slideLayout" Target="../slideLayouts/slideLayout19.xml"/><Relationship Id="rId5" Type="http://schemas.openxmlformats.org/officeDocument/2006/relationships/image" Target="../media/image42.png"/><Relationship Id="rId4" Type="http://schemas.openxmlformats.org/officeDocument/2006/relationships/image" Target="../media/image41.png"/></Relationships>
</file>

<file path=ppt/slides/_rels/slide3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8.xml"/><Relationship Id="rId5" Type="http://schemas.openxmlformats.org/officeDocument/2006/relationships/image" Target="../media/image46.png"/><Relationship Id="rId4" Type="http://schemas.openxmlformats.org/officeDocument/2006/relationships/image" Target="../media/image45.png"/></Relationships>
</file>

<file path=ppt/slides/_rels/slide3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hyperlink" Target="http://upload.wikimedia.org/wikipedia/commons/f/f4/Lupa.na.encyklopedii.jpg" TargetMode="External"/><Relationship Id="rId1" Type="http://schemas.openxmlformats.org/officeDocument/2006/relationships/slideLayout" Target="../slideLayouts/slideLayout18.xml"/><Relationship Id="rId4" Type="http://schemas.openxmlformats.org/officeDocument/2006/relationships/image" Target="../media/image47.png"/></Relationships>
</file>

<file path=ppt/slides/_rels/slide3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8.xml"/><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9.xml"/><Relationship Id="rId1" Type="http://schemas.openxmlformats.org/officeDocument/2006/relationships/slideLayout" Target="../slideLayouts/slideLayout19.xml"/></Relationships>
</file>

<file path=ppt/slides/_rels/slide4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0.xml"/><Relationship Id="rId1" Type="http://schemas.openxmlformats.org/officeDocument/2006/relationships/slideLayout" Target="../slideLayouts/slideLayout19.xml"/><Relationship Id="rId4" Type="http://schemas.openxmlformats.org/officeDocument/2006/relationships/image" Target="../media/image51.png"/></Relationships>
</file>

<file path=ppt/slides/_rels/slide4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1.xml"/><Relationship Id="rId1" Type="http://schemas.openxmlformats.org/officeDocument/2006/relationships/slideLayout" Target="../slideLayouts/slideLayout19.xml"/></Relationships>
</file>

<file path=ppt/slides/_rels/slide4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2.xml"/><Relationship Id="rId1" Type="http://schemas.openxmlformats.org/officeDocument/2006/relationships/slideLayout" Target="../slideLayouts/slideLayout19.xml"/><Relationship Id="rId4" Type="http://schemas.openxmlformats.org/officeDocument/2006/relationships/image" Target="../media/image53.png"/></Relationships>
</file>

<file path=ppt/slides/_rels/slide4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3.xml"/><Relationship Id="rId1" Type="http://schemas.openxmlformats.org/officeDocument/2006/relationships/slideLayout" Target="../slideLayouts/slideLayout19.xml"/><Relationship Id="rId5" Type="http://schemas.openxmlformats.org/officeDocument/2006/relationships/image" Target="../media/image55.jpeg"/><Relationship Id="rId4" Type="http://schemas.openxmlformats.org/officeDocument/2006/relationships/hyperlink" Target="http://www.licor.com/env/Products/GasAnalyzers/li610/610.jsp"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4.xml"/><Relationship Id="rId1" Type="http://schemas.openxmlformats.org/officeDocument/2006/relationships/slideLayout" Target="../slideLayouts/slideLayout19.xml"/></Relationships>
</file>

<file path=ppt/slides/_rels/slide4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5.xml"/><Relationship Id="rId1" Type="http://schemas.openxmlformats.org/officeDocument/2006/relationships/slideLayout" Target="../slideLayouts/slideLayout19.xml"/><Relationship Id="rId6" Type="http://schemas.openxmlformats.org/officeDocument/2006/relationships/image" Target="../media/image60.jpeg"/><Relationship Id="rId5" Type="http://schemas.openxmlformats.org/officeDocument/2006/relationships/image" Target="../media/image59.jpeg"/><Relationship Id="rId4" Type="http://schemas.openxmlformats.org/officeDocument/2006/relationships/image" Target="../media/image58.jpeg"/></Relationships>
</file>

<file path=ppt/slides/_rels/slide47.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6.xml"/><Relationship Id="rId1" Type="http://schemas.openxmlformats.org/officeDocument/2006/relationships/slideLayout" Target="../slideLayouts/slideLayout19.xml"/></Relationships>
</file>

<file path=ppt/slides/_rels/slide48.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4.xml"/></Relationships>
</file>

<file path=ppt/slides/_rels/slide49.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14.xml"/><Relationship Id="rId1" Type="http://schemas.openxmlformats.org/officeDocument/2006/relationships/vmlDrawing" Target="../drawings/vmlDrawing4.vml"/><Relationship Id="rId5" Type="http://schemas.openxmlformats.org/officeDocument/2006/relationships/image" Target="../media/image65.png"/><Relationship Id="rId4" Type="http://schemas.openxmlformats.org/officeDocument/2006/relationships/oleObject" Target="../embeddings/oleObject7.bin"/></Relationships>
</file>

<file path=ppt/slides/_rels/slide5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8.xml"/><Relationship Id="rId1" Type="http://schemas.openxmlformats.org/officeDocument/2006/relationships/slideLayout" Target="../slideLayouts/slideLayout19.xml"/></Relationships>
</file>

<file path=ppt/slides/_rels/slide5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18.xml"/></Relationships>
</file>

<file path=ppt/slides/_rels/slide5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9.xml"/><Relationship Id="rId1" Type="http://schemas.openxmlformats.org/officeDocument/2006/relationships/slideLayout" Target="../slideLayouts/slideLayout19.xml"/><Relationship Id="rId5" Type="http://schemas.openxmlformats.org/officeDocument/2006/relationships/image" Target="../media/image13.jpeg"/><Relationship Id="rId4" Type="http://schemas.openxmlformats.org/officeDocument/2006/relationships/hyperlink" Target="http://upload.wikimedia.org/wikipedia/commons/f/f4/Lupa.na.encyklopedii.jpg" TargetMode="External"/></Relationships>
</file>

<file path=ppt/slides/_rels/slide54.xml.rels><?xml version="1.0" encoding="UTF-8" standalone="yes"?>
<Relationships xmlns="http://schemas.openxmlformats.org/package/2006/relationships"><Relationship Id="rId8" Type="http://schemas.openxmlformats.org/officeDocument/2006/relationships/image" Target="../media/image74.wmf"/><Relationship Id="rId3" Type="http://schemas.openxmlformats.org/officeDocument/2006/relationships/hyperlink" Target="http://upload.wikimedia.org/wikipedia/commons/f/f4/Lupa.na.encyklopedii.jpg" TargetMode="External"/><Relationship Id="rId7" Type="http://schemas.openxmlformats.org/officeDocument/2006/relationships/image" Target="../media/image73.wmf"/><Relationship Id="rId2" Type="http://schemas.openxmlformats.org/officeDocument/2006/relationships/image" Target="../media/image70.png"/><Relationship Id="rId1" Type="http://schemas.openxmlformats.org/officeDocument/2006/relationships/slideLayout" Target="../slideLayouts/slideLayout19.xml"/><Relationship Id="rId6" Type="http://schemas.openxmlformats.org/officeDocument/2006/relationships/image" Target="../media/image72.wmf"/><Relationship Id="rId5" Type="http://schemas.openxmlformats.org/officeDocument/2006/relationships/image" Target="../media/image71.wmf"/><Relationship Id="rId4" Type="http://schemas.openxmlformats.org/officeDocument/2006/relationships/image" Target="../media/image13.jpeg"/></Relationships>
</file>

<file path=ppt/slides/_rels/slide55.xml.rels><?xml version="1.0" encoding="UTF-8" standalone="yes"?>
<Relationships xmlns="http://schemas.openxmlformats.org/package/2006/relationships"><Relationship Id="rId3" Type="http://schemas.openxmlformats.org/officeDocument/2006/relationships/hyperlink" Target="http://upload.wikimedia.org/wikipedia/commons/f/f4/Lupa.na.encyklopedii.jpg" TargetMode="External"/><Relationship Id="rId7" Type="http://schemas.openxmlformats.org/officeDocument/2006/relationships/image" Target="../media/image76.wmf"/><Relationship Id="rId2" Type="http://schemas.openxmlformats.org/officeDocument/2006/relationships/image" Target="../media/image70.png"/><Relationship Id="rId1" Type="http://schemas.openxmlformats.org/officeDocument/2006/relationships/slideLayout" Target="../slideLayouts/slideLayout19.xml"/><Relationship Id="rId6" Type="http://schemas.openxmlformats.org/officeDocument/2006/relationships/image" Target="../media/image75.wmf"/><Relationship Id="rId5" Type="http://schemas.openxmlformats.org/officeDocument/2006/relationships/image" Target="../media/image71.wmf"/><Relationship Id="rId4" Type="http://schemas.openxmlformats.org/officeDocument/2006/relationships/image" Target="../media/image13.jpeg"/></Relationships>
</file>

<file path=ppt/slides/_rels/slide56.xml.rels><?xml version="1.0" encoding="UTF-8" standalone="yes"?>
<Relationships xmlns="http://schemas.openxmlformats.org/package/2006/relationships"><Relationship Id="rId3" Type="http://schemas.openxmlformats.org/officeDocument/2006/relationships/hyperlink" Target="http://upload.wikimedia.org/wikipedia/commons/f/f4/Lupa.na.encyklopedii.jpg" TargetMode="External"/><Relationship Id="rId2" Type="http://schemas.openxmlformats.org/officeDocument/2006/relationships/image" Target="../media/image77.png"/><Relationship Id="rId1" Type="http://schemas.openxmlformats.org/officeDocument/2006/relationships/slideLayout" Target="../slideLayouts/slideLayout14.xml"/><Relationship Id="rId4" Type="http://schemas.openxmlformats.org/officeDocument/2006/relationships/image" Target="../media/image13.jpeg"/></Relationships>
</file>

<file path=ppt/slides/_rels/slide57.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4.xml"/></Relationships>
</file>

<file path=ppt/slides/_rels/slide58.xml.rels><?xml version="1.0" encoding="UTF-8" standalone="yes"?>
<Relationships xmlns="http://schemas.openxmlformats.org/package/2006/relationships"><Relationship Id="rId8" Type="http://schemas.openxmlformats.org/officeDocument/2006/relationships/oleObject" Target="../embeddings/oleObject12.bin"/><Relationship Id="rId3" Type="http://schemas.openxmlformats.org/officeDocument/2006/relationships/notesSlide" Target="../notesSlides/notesSlide40.xml"/><Relationship Id="rId7" Type="http://schemas.openxmlformats.org/officeDocument/2006/relationships/oleObject" Target="../embeddings/oleObject11.bin"/><Relationship Id="rId2" Type="http://schemas.openxmlformats.org/officeDocument/2006/relationships/slideLayout" Target="../slideLayouts/slideLayout19.xml"/><Relationship Id="rId1" Type="http://schemas.openxmlformats.org/officeDocument/2006/relationships/vmlDrawing" Target="../drawings/vmlDrawing5.vml"/><Relationship Id="rId6" Type="http://schemas.openxmlformats.org/officeDocument/2006/relationships/oleObject" Target="../embeddings/oleObject10.bin"/><Relationship Id="rId5" Type="http://schemas.openxmlformats.org/officeDocument/2006/relationships/oleObject" Target="../embeddings/oleObject9.bin"/><Relationship Id="rId4" Type="http://schemas.openxmlformats.org/officeDocument/2006/relationships/oleObject" Target="../embeddings/oleObject8.bin"/><Relationship Id="rId9" Type="http://schemas.openxmlformats.org/officeDocument/2006/relationships/oleObject" Target="../embeddings/oleObject13.bin"/></Relationships>
</file>

<file path=ppt/slides/_rels/slide59.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41.xml"/><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9.xml"/></Relationships>
</file>

<file path=ppt/slides/_rels/slide60.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42.xml"/><Relationship Id="rId1" Type="http://schemas.openxmlformats.org/officeDocument/2006/relationships/slideLayout" Target="../slideLayouts/slideLayout19.xml"/><Relationship Id="rId5" Type="http://schemas.openxmlformats.org/officeDocument/2006/relationships/image" Target="../media/image13.jpeg"/><Relationship Id="rId4" Type="http://schemas.openxmlformats.org/officeDocument/2006/relationships/hyperlink" Target="http://upload.wikimedia.org/wikipedia/commons/f/f4/Lupa.na.encyklopedii.jpg" TargetMode="External"/></Relationships>
</file>

<file path=ppt/slides/_rels/slide61.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43.xml"/><Relationship Id="rId1" Type="http://schemas.openxmlformats.org/officeDocument/2006/relationships/slideLayout" Target="../slideLayouts/slideLayout19.xml"/><Relationship Id="rId5" Type="http://schemas.openxmlformats.org/officeDocument/2006/relationships/image" Target="../media/image13.jpeg"/><Relationship Id="rId4" Type="http://schemas.openxmlformats.org/officeDocument/2006/relationships/hyperlink" Target="http://upload.wikimedia.org/wikipedia/commons/f/f4/Lupa.na.encyklopedii.jpg" TargetMode="Externa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9.xml"/></Relationships>
</file>

<file path=ppt/slides/_rels/slide63.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45.xml"/><Relationship Id="rId1" Type="http://schemas.openxmlformats.org/officeDocument/2006/relationships/slideLayout" Target="../slideLayouts/slideLayout18.xml"/></Relationships>
</file>

<file path=ppt/slides/_rels/slide64.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46.xml"/><Relationship Id="rId1" Type="http://schemas.openxmlformats.org/officeDocument/2006/relationships/slideLayout" Target="../slideLayouts/slideLayout19.xml"/></Relationships>
</file>

<file path=ppt/slides/_rels/slide65.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14.xml"/></Relationships>
</file>

<file path=ppt/slides/_rels/slide66.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47.xml"/><Relationship Id="rId1" Type="http://schemas.openxmlformats.org/officeDocument/2006/relationships/slideLayout" Target="../slideLayouts/slideLayout19.xml"/></Relationships>
</file>

<file path=ppt/slides/_rels/slide67.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48.xml"/><Relationship Id="rId1" Type="http://schemas.openxmlformats.org/officeDocument/2006/relationships/slideLayout" Target="../slideLayouts/slideLayout18.xml"/><Relationship Id="rId4" Type="http://schemas.openxmlformats.org/officeDocument/2006/relationships/image" Target="../media/image89.png"/></Relationships>
</file>

<file path=ppt/slides/_rels/slide68.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49.xml"/><Relationship Id="rId1" Type="http://schemas.openxmlformats.org/officeDocument/2006/relationships/slideLayout" Target="../slideLayouts/slideLayout19.xml"/></Relationships>
</file>

<file path=ppt/slides/_rels/slide69.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50.xml"/><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4.xml"/><Relationship Id="rId1" Type="http://schemas.openxmlformats.org/officeDocument/2006/relationships/vmlDrawing" Target="../drawings/vmlDrawing1.vml"/><Relationship Id="rId6" Type="http://schemas.openxmlformats.org/officeDocument/2006/relationships/image" Target="../media/image13.jpeg"/><Relationship Id="rId5" Type="http://schemas.openxmlformats.org/officeDocument/2006/relationships/hyperlink" Target="http://upload.wikimedia.org/wikipedia/commons/f/f4/Lupa.na.encyklopedii.jpg" TargetMode="External"/><Relationship Id="rId4" Type="http://schemas.openxmlformats.org/officeDocument/2006/relationships/oleObject" Target="../embeddings/oleObject1.bin"/></Relationships>
</file>

<file path=ppt/slides/_rels/slide70.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51.xml"/><Relationship Id="rId1" Type="http://schemas.openxmlformats.org/officeDocument/2006/relationships/slideLayout" Target="../slideLayouts/slideLayout19.xml"/></Relationships>
</file>

<file path=ppt/slides/_rels/slide71.xml.rels><?xml version="1.0" encoding="UTF-8" standalone="yes"?>
<Relationships xmlns="http://schemas.openxmlformats.org/package/2006/relationships"><Relationship Id="rId3" Type="http://schemas.openxmlformats.org/officeDocument/2006/relationships/image" Target="../media/image94.jpeg"/><Relationship Id="rId7" Type="http://schemas.openxmlformats.org/officeDocument/2006/relationships/image" Target="../media/image96.png"/><Relationship Id="rId2" Type="http://schemas.openxmlformats.org/officeDocument/2006/relationships/notesSlide" Target="../notesSlides/notesSlide52.xml"/><Relationship Id="rId1" Type="http://schemas.openxmlformats.org/officeDocument/2006/relationships/slideLayout" Target="../slideLayouts/slideLayout19.xml"/><Relationship Id="rId6" Type="http://schemas.openxmlformats.org/officeDocument/2006/relationships/hyperlink" Target="http://en.wikipedia.org/wiki/File:Agrobacterium-tumefaciens.gif" TargetMode="External"/><Relationship Id="rId5" Type="http://schemas.openxmlformats.org/officeDocument/2006/relationships/image" Target="../media/image95.jpeg"/><Relationship Id="rId4" Type="http://schemas.openxmlformats.org/officeDocument/2006/relationships/hyperlink" Target="http://en.wikipedia.org/wiki/File:Lotus_japonicus.jpg" TargetMode="External"/></Relationships>
</file>

<file path=ppt/slides/_rels/slide72.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53.xml"/><Relationship Id="rId1" Type="http://schemas.openxmlformats.org/officeDocument/2006/relationships/slideLayout" Target="../slideLayouts/slideLayout19.xml"/><Relationship Id="rId5" Type="http://schemas.openxmlformats.org/officeDocument/2006/relationships/image" Target="../media/image99.jpeg"/><Relationship Id="rId4" Type="http://schemas.openxmlformats.org/officeDocument/2006/relationships/image" Target="../media/image98.jpeg"/></Relationships>
</file>

<file path=ppt/slides/_rels/slide73.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18.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9.xml"/></Relationships>
</file>

<file path=ppt/slides/_rels/slide75.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55.xml"/><Relationship Id="rId1" Type="http://schemas.openxmlformats.org/officeDocument/2006/relationships/slideLayout" Target="../slideLayouts/slideLayout19.xml"/><Relationship Id="rId5" Type="http://schemas.openxmlformats.org/officeDocument/2006/relationships/image" Target="../media/image13.jpeg"/><Relationship Id="rId4" Type="http://schemas.openxmlformats.org/officeDocument/2006/relationships/hyperlink" Target="http://upload.wikimedia.org/wikipedia/commons/f/f4/Lupa.na.encyklopedii.jpg" TargetMode="External"/></Relationships>
</file>

<file path=ppt/slides/_rels/slide76.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56.xml"/><Relationship Id="rId1" Type="http://schemas.openxmlformats.org/officeDocument/2006/relationships/slideLayout" Target="../slideLayouts/slideLayout19.xml"/><Relationship Id="rId5" Type="http://schemas.openxmlformats.org/officeDocument/2006/relationships/image" Target="../media/image13.jpeg"/><Relationship Id="rId4" Type="http://schemas.openxmlformats.org/officeDocument/2006/relationships/hyperlink" Target="http://upload.wikimedia.org/wikipedia/commons/f/f4/Lupa.na.encyklopedii.jpg" TargetMode="External"/></Relationships>
</file>

<file path=ppt/slides/_rels/slide77.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18.xml"/></Relationships>
</file>

<file path=ppt/slides/_rels/slide78.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57.xml"/><Relationship Id="rId1" Type="http://schemas.openxmlformats.org/officeDocument/2006/relationships/slideLayout" Target="../slideLayouts/slideLayout18.xml"/><Relationship Id="rId4" Type="http://schemas.openxmlformats.org/officeDocument/2006/relationships/image" Target="../media/image104.jpeg"/></Relationships>
</file>

<file path=ppt/slides/_rels/slide79.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58.xml"/><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9.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9.xml"/></Relationships>
</file>

<file path=ppt/slides/_rels/slide81.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14.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9.xml"/></Relationships>
</file>

<file path=ppt/slides/_rels/slide83.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61.xml"/><Relationship Id="rId1" Type="http://schemas.openxmlformats.org/officeDocument/2006/relationships/slideLayout" Target="../slideLayouts/slideLayout19.xml"/></Relationships>
</file>

<file path=ppt/slides/_rels/slide84.xml.rels><?xml version="1.0" encoding="UTF-8" standalone="yes"?>
<Relationships xmlns="http://schemas.openxmlformats.org/package/2006/relationships"><Relationship Id="rId3" Type="http://schemas.openxmlformats.org/officeDocument/2006/relationships/image" Target="../media/image107.wmf"/><Relationship Id="rId7" Type="http://schemas.openxmlformats.org/officeDocument/2006/relationships/image" Target="../media/image13.jpeg"/><Relationship Id="rId2" Type="http://schemas.openxmlformats.org/officeDocument/2006/relationships/notesSlide" Target="../notesSlides/notesSlide62.xml"/><Relationship Id="rId1" Type="http://schemas.openxmlformats.org/officeDocument/2006/relationships/slideLayout" Target="../slideLayouts/slideLayout19.xml"/><Relationship Id="rId6" Type="http://schemas.openxmlformats.org/officeDocument/2006/relationships/hyperlink" Target="http://upload.wikimedia.org/wikipedia/commons/f/f4/Lupa.na.encyklopedii.jpg" TargetMode="External"/><Relationship Id="rId5" Type="http://schemas.openxmlformats.org/officeDocument/2006/relationships/image" Target="../media/image109.wmf"/><Relationship Id="rId4" Type="http://schemas.openxmlformats.org/officeDocument/2006/relationships/image" Target="../media/image108.wmf"/></Relationships>
</file>

<file path=ppt/slides/_rels/slide85.xml.rels><?xml version="1.0" encoding="UTF-8" standalone="yes"?>
<Relationships xmlns="http://schemas.openxmlformats.org/package/2006/relationships"><Relationship Id="rId3" Type="http://schemas.openxmlformats.org/officeDocument/2006/relationships/image" Target="../media/image111.wmf"/><Relationship Id="rId2" Type="http://schemas.openxmlformats.org/officeDocument/2006/relationships/image" Target="../media/image110.wmf"/><Relationship Id="rId1" Type="http://schemas.openxmlformats.org/officeDocument/2006/relationships/slideLayout" Target="../slideLayouts/slideLayout18.xml"/><Relationship Id="rId5" Type="http://schemas.openxmlformats.org/officeDocument/2006/relationships/image" Target="../media/image13.jpeg"/><Relationship Id="rId4" Type="http://schemas.openxmlformats.org/officeDocument/2006/relationships/hyperlink" Target="http://upload.wikimedia.org/wikipedia/commons/f/f4/Lupa.na.encyklopedii.jpg" TargetMode="External"/></Relationships>
</file>

<file path=ppt/slides/_rels/slide86.xml.rels><?xml version="1.0" encoding="UTF-8" standalone="yes"?>
<Relationships xmlns="http://schemas.openxmlformats.org/package/2006/relationships"><Relationship Id="rId3" Type="http://schemas.openxmlformats.org/officeDocument/2006/relationships/image" Target="../media/image113.wmf"/><Relationship Id="rId7" Type="http://schemas.openxmlformats.org/officeDocument/2006/relationships/image" Target="../media/image115.wmf"/><Relationship Id="rId2" Type="http://schemas.openxmlformats.org/officeDocument/2006/relationships/image" Target="../media/image112.wmf"/><Relationship Id="rId1" Type="http://schemas.openxmlformats.org/officeDocument/2006/relationships/slideLayout" Target="../slideLayouts/slideLayout18.xml"/><Relationship Id="rId6" Type="http://schemas.openxmlformats.org/officeDocument/2006/relationships/image" Target="../media/image13.jpeg"/><Relationship Id="rId5" Type="http://schemas.openxmlformats.org/officeDocument/2006/relationships/hyperlink" Target="http://upload.wikimedia.org/wikipedia/commons/f/f4/Lupa.na.encyklopedii.jpg" TargetMode="External"/><Relationship Id="rId4" Type="http://schemas.openxmlformats.org/officeDocument/2006/relationships/image" Target="../media/image114.wmf"/></Relationships>
</file>

<file path=ppt/slides/_rels/slide87.xml.rels><?xml version="1.0" encoding="UTF-8" standalone="yes"?>
<Relationships xmlns="http://schemas.openxmlformats.org/package/2006/relationships"><Relationship Id="rId3" Type="http://schemas.openxmlformats.org/officeDocument/2006/relationships/image" Target="../media/image117.wmf"/><Relationship Id="rId2" Type="http://schemas.openxmlformats.org/officeDocument/2006/relationships/image" Target="../media/image116.wmf"/><Relationship Id="rId1" Type="http://schemas.openxmlformats.org/officeDocument/2006/relationships/slideLayout" Target="../slideLayouts/slideLayout18.xml"/><Relationship Id="rId5" Type="http://schemas.openxmlformats.org/officeDocument/2006/relationships/image" Target="../media/image13.jpeg"/><Relationship Id="rId4" Type="http://schemas.openxmlformats.org/officeDocument/2006/relationships/hyperlink" Target="http://upload.wikimedia.org/wikipedia/commons/f/f4/Lupa.na.encyklopedii.jpg" TargetMode="External"/></Relationships>
</file>

<file path=ppt/slides/_rels/slide88.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63.xml"/><Relationship Id="rId1" Type="http://schemas.openxmlformats.org/officeDocument/2006/relationships/slideLayout" Target="../slideLayouts/slideLayout19.xml"/><Relationship Id="rId4" Type="http://schemas.openxmlformats.org/officeDocument/2006/relationships/image" Target="../media/image118.png"/></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1.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14.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9.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9.xml"/></Relationships>
</file>

<file path=ppt/slides/_rels/slide94.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67.xml"/><Relationship Id="rId1" Type="http://schemas.openxmlformats.org/officeDocument/2006/relationships/slideLayout" Target="../slideLayouts/slideLayout19.xml"/><Relationship Id="rId5" Type="http://schemas.openxmlformats.org/officeDocument/2006/relationships/image" Target="../media/image13.jpeg"/><Relationship Id="rId4" Type="http://schemas.openxmlformats.org/officeDocument/2006/relationships/hyperlink" Target="http://upload.wikimedia.org/wikipedia/commons/f/f4/Lupa.na.encyklopedii.jpg" TargetMode="Externa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9.xml"/></Relationships>
</file>

<file path=ppt/slides/_rels/slide96.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69.xml"/><Relationship Id="rId1" Type="http://schemas.openxmlformats.org/officeDocument/2006/relationships/slideLayout" Target="../slideLayouts/slideLayout19.xml"/></Relationships>
</file>

<file path=ppt/slides/_rels/slide97.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70.xml"/><Relationship Id="rId1" Type="http://schemas.openxmlformats.org/officeDocument/2006/relationships/slideLayout" Target="../slideLayouts/slideLayout19.xml"/></Relationships>
</file>

<file path=ppt/slides/_rels/slide98.xml.rels><?xml version="1.0" encoding="UTF-8" standalone="yes"?>
<Relationships xmlns="http://schemas.openxmlformats.org/package/2006/relationships"><Relationship Id="rId3" Type="http://schemas.openxmlformats.org/officeDocument/2006/relationships/image" Target="../media/image122.wmf"/><Relationship Id="rId7" Type="http://schemas.openxmlformats.org/officeDocument/2006/relationships/image" Target="../media/image124.wmf"/><Relationship Id="rId2" Type="http://schemas.openxmlformats.org/officeDocument/2006/relationships/image" Target="../media/image121.wmf"/><Relationship Id="rId1" Type="http://schemas.openxmlformats.org/officeDocument/2006/relationships/slideLayout" Target="../slideLayouts/slideLayout14.xml"/><Relationship Id="rId6" Type="http://schemas.openxmlformats.org/officeDocument/2006/relationships/image" Target="../media/image13.jpeg"/><Relationship Id="rId5" Type="http://schemas.openxmlformats.org/officeDocument/2006/relationships/hyperlink" Target="http://upload.wikimedia.org/wikipedia/commons/f/f4/Lupa.na.encyklopedii.jpg" TargetMode="External"/><Relationship Id="rId4" Type="http://schemas.openxmlformats.org/officeDocument/2006/relationships/image" Target="../media/image123.wmf"/></Relationships>
</file>

<file path=ppt/slides/_rels/slide99.xml.rels><?xml version="1.0" encoding="UTF-8" standalone="yes"?>
<Relationships xmlns="http://schemas.openxmlformats.org/package/2006/relationships"><Relationship Id="rId3" Type="http://schemas.openxmlformats.org/officeDocument/2006/relationships/image" Target="../media/image126.wmf"/><Relationship Id="rId7" Type="http://schemas.openxmlformats.org/officeDocument/2006/relationships/image" Target="../media/image13.jpeg"/><Relationship Id="rId2" Type="http://schemas.openxmlformats.org/officeDocument/2006/relationships/image" Target="../media/image125.wmf"/><Relationship Id="rId1" Type="http://schemas.openxmlformats.org/officeDocument/2006/relationships/slideLayout" Target="../slideLayouts/slideLayout18.xml"/><Relationship Id="rId6" Type="http://schemas.openxmlformats.org/officeDocument/2006/relationships/hyperlink" Target="http://upload.wikimedia.org/wikipedia/commons/f/f4/Lupa.na.encyklopedii.jpg" TargetMode="External"/><Relationship Id="rId5" Type="http://schemas.openxmlformats.org/officeDocument/2006/relationships/image" Target="../media/image128.png"/><Relationship Id="rId4" Type="http://schemas.openxmlformats.org/officeDocument/2006/relationships/image" Target="../media/image127.w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2"/>
          <p:cNvSpPr>
            <a:spLocks noGrp="1" noChangeArrowheads="1"/>
          </p:cNvSpPr>
          <p:nvPr>
            <p:ph type="ctrTitle"/>
          </p:nvPr>
        </p:nvSpPr>
        <p:spPr>
          <a:xfrm>
            <a:off x="685800" y="1484785"/>
            <a:ext cx="7772400" cy="2115666"/>
          </a:xfrm>
        </p:spPr>
        <p:txBody>
          <a:bodyPr/>
          <a:lstStyle/>
          <a:p>
            <a:pPr eaLnBrk="1" hangingPunct="1">
              <a:defRPr/>
            </a:pPr>
            <a:r>
              <a:rPr lang="cs-CZ" dirty="0"/>
              <a:t>Bi6420</a:t>
            </a:r>
            <a:br>
              <a:rPr lang="cs-CZ" dirty="0"/>
            </a:br>
            <a:r>
              <a:rPr lang="cs-CZ" dirty="0"/>
              <a:t>Ekotoxikologie </a:t>
            </a:r>
            <a:r>
              <a:rPr lang="cs-CZ" dirty="0" smtClean="0"/>
              <a:t>mikroorganismů</a:t>
            </a:r>
            <a:br>
              <a:rPr lang="cs-CZ" dirty="0" smtClean="0"/>
            </a:br>
            <a:r>
              <a:rPr lang="cs-CZ" sz="2000" dirty="0" smtClean="0"/>
              <a:t>https://is.muni.cz/el/1431/jaro2012/Bi6420/index.qwarp </a:t>
            </a:r>
            <a:endParaRPr lang="cs-CZ" dirty="0"/>
          </a:p>
        </p:txBody>
      </p:sp>
      <p:sp>
        <p:nvSpPr>
          <p:cNvPr id="22531" name="Rectangle 3"/>
          <p:cNvSpPr>
            <a:spLocks noGrp="1" noChangeArrowheads="1"/>
          </p:cNvSpPr>
          <p:nvPr>
            <p:ph type="subTitle" idx="1"/>
          </p:nvPr>
        </p:nvSpPr>
        <p:spPr>
          <a:xfrm>
            <a:off x="1371600" y="3645024"/>
            <a:ext cx="6400800" cy="2016001"/>
          </a:xfrm>
        </p:spPr>
        <p:txBody>
          <a:bodyPr/>
          <a:lstStyle/>
          <a:p>
            <a:pPr eaLnBrk="1" hangingPunct="1"/>
            <a:r>
              <a:rPr lang="cs-CZ" dirty="0" smtClean="0"/>
              <a:t>Doc. RNDr. Jakub Hofman, Ph.D.</a:t>
            </a:r>
          </a:p>
          <a:p>
            <a:pPr eaLnBrk="1" hangingPunct="1"/>
            <a:r>
              <a:rPr lang="cs-CZ" dirty="0" smtClean="0">
                <a:hlinkClick r:id="rId2"/>
              </a:rPr>
              <a:t>hofman</a:t>
            </a:r>
            <a:r>
              <a:rPr lang="en-US" dirty="0" smtClean="0">
                <a:hlinkClick r:id="rId2"/>
              </a:rPr>
              <a:t>@</a:t>
            </a:r>
            <a:r>
              <a:rPr lang="cs-CZ" dirty="0" err="1" smtClean="0">
                <a:hlinkClick r:id="rId2"/>
              </a:rPr>
              <a:t>recetox.muni.cz</a:t>
            </a:r>
            <a:endParaRPr lang="cs-CZ" dirty="0" smtClean="0"/>
          </a:p>
          <a:p>
            <a:pPr eaLnBrk="1" hangingPunct="1"/>
            <a:r>
              <a:rPr lang="cs-CZ" dirty="0" smtClean="0"/>
              <a:t>jaro 2012</a:t>
            </a: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5"/>
          <p:cNvSpPr>
            <a:spLocks noGrp="1" noChangeArrowheads="1"/>
          </p:cNvSpPr>
          <p:nvPr>
            <p:ph type="title"/>
          </p:nvPr>
        </p:nvSpPr>
        <p:spPr/>
        <p:txBody>
          <a:bodyPr/>
          <a:lstStyle/>
          <a:p>
            <a:pPr eaLnBrk="1" hangingPunct="1"/>
            <a:r>
              <a:rPr lang="cs-CZ" sz="2400" smtClean="0"/>
              <a:t>Procesy spojené s cyklem uhlíku</a:t>
            </a:r>
          </a:p>
        </p:txBody>
      </p:sp>
      <p:sp>
        <p:nvSpPr>
          <p:cNvPr id="19459" name="Rectangle 6"/>
          <p:cNvSpPr>
            <a:spLocks noGrp="1" noChangeArrowheads="1"/>
          </p:cNvSpPr>
          <p:nvPr>
            <p:ph idx="1"/>
          </p:nvPr>
        </p:nvSpPr>
        <p:spPr/>
        <p:txBody>
          <a:bodyPr/>
          <a:lstStyle/>
          <a:p>
            <a:pPr eaLnBrk="1" hangingPunct="1"/>
            <a:r>
              <a:rPr lang="cs-CZ" b="0" smtClean="0"/>
              <a:t>patří sem i různé "speciality" např.:</a:t>
            </a:r>
          </a:p>
          <a:p>
            <a:pPr eaLnBrk="1" hangingPunct="1">
              <a:buFontTx/>
              <a:buNone/>
            </a:pPr>
            <a:endParaRPr lang="cs-CZ" b="0" smtClean="0"/>
          </a:p>
          <a:p>
            <a:pPr eaLnBrk="1" hangingPunct="1">
              <a:buFontTx/>
              <a:buNone/>
            </a:pPr>
            <a:r>
              <a:rPr lang="cs-CZ" sz="1600" smtClean="0"/>
              <a:t>Methanogenese</a:t>
            </a:r>
          </a:p>
          <a:p>
            <a:pPr eaLnBrk="1" hangingPunct="1"/>
            <a:r>
              <a:rPr lang="cs-CZ" sz="1600" b="0" smtClean="0"/>
              <a:t>striktně anaerobní</a:t>
            </a:r>
          </a:p>
          <a:p>
            <a:pPr eaLnBrk="1" hangingPunct="1"/>
            <a:r>
              <a:rPr lang="cs-CZ" sz="1600" b="0" smtClean="0"/>
              <a:t>CO</a:t>
            </a:r>
            <a:r>
              <a:rPr lang="cs-CZ" sz="1600" b="0" baseline="-25000" smtClean="0"/>
              <a:t>2</a:t>
            </a:r>
            <a:r>
              <a:rPr lang="cs-CZ" sz="1600" b="0" smtClean="0"/>
              <a:t> je akceptor elektronů ===</a:t>
            </a:r>
            <a:r>
              <a:rPr lang="en-US" sz="1600" b="0" smtClean="0"/>
              <a:t>&gt;</a:t>
            </a:r>
            <a:r>
              <a:rPr lang="cs-CZ" sz="1600" b="0" smtClean="0"/>
              <a:t> methan</a:t>
            </a:r>
          </a:p>
          <a:p>
            <a:pPr eaLnBrk="1" hangingPunct="1"/>
            <a:r>
              <a:rPr lang="cs-CZ" sz="1600" b="0" smtClean="0"/>
              <a:t>vodík pochází z fermentačního procesu</a:t>
            </a:r>
          </a:p>
          <a:p>
            <a:pPr eaLnBrk="1" hangingPunct="1"/>
            <a:r>
              <a:rPr lang="cs-CZ" sz="1600" b="0" smtClean="0"/>
              <a:t>zdroj uhlíku je CO</a:t>
            </a:r>
            <a:r>
              <a:rPr lang="cs-CZ" sz="1600" b="0" baseline="-25000" smtClean="0"/>
              <a:t>2</a:t>
            </a:r>
            <a:r>
              <a:rPr lang="cs-CZ" sz="1600" b="0" smtClean="0"/>
              <a:t> ale nemají Calvinův cyklus, využívají acetyl-CoA syntásu</a:t>
            </a:r>
          </a:p>
          <a:p>
            <a:pPr eaLnBrk="1" hangingPunct="1"/>
            <a:r>
              <a:rPr lang="cs-CZ" sz="1600" b="0" smtClean="0"/>
              <a:t>výzmam pro skleníkový efekt</a:t>
            </a:r>
          </a:p>
          <a:p>
            <a:pPr eaLnBrk="1" hangingPunct="1"/>
            <a:r>
              <a:rPr lang="cs-CZ" sz="1600" b="0" smtClean="0"/>
              <a:t>časté studie methanogenních bakterií v rýžových polích</a:t>
            </a:r>
          </a:p>
          <a:p>
            <a:pPr eaLnBrk="1" hangingPunct="1"/>
            <a:endParaRPr lang="cs-CZ" sz="1600" b="0" smtClean="0"/>
          </a:p>
          <a:p>
            <a:pPr eaLnBrk="1" hangingPunct="1">
              <a:buFontTx/>
              <a:buNone/>
            </a:pPr>
            <a:r>
              <a:rPr lang="cs-CZ" sz="1600" smtClean="0"/>
              <a:t>Acetogenese</a:t>
            </a:r>
          </a:p>
          <a:p>
            <a:pPr eaLnBrk="1" hangingPunct="1"/>
            <a:r>
              <a:rPr lang="cs-CZ" sz="1600" b="0" smtClean="0"/>
              <a:t>CO</a:t>
            </a:r>
            <a:r>
              <a:rPr lang="cs-CZ" sz="1600" b="0" baseline="-25000" smtClean="0"/>
              <a:t>2</a:t>
            </a:r>
            <a:r>
              <a:rPr lang="cs-CZ" sz="1600" b="0" smtClean="0"/>
              <a:t> + vodík =</a:t>
            </a:r>
            <a:r>
              <a:rPr lang="en-US" sz="1600" b="0" smtClean="0"/>
              <a:t>&gt;</a:t>
            </a:r>
            <a:r>
              <a:rPr lang="cs-CZ" sz="1600" b="0" smtClean="0"/>
              <a:t> acetát místo methanu</a:t>
            </a:r>
          </a:p>
          <a:p>
            <a:pPr eaLnBrk="1" hangingPunct="1"/>
            <a:r>
              <a:rPr lang="cs-CZ" sz="1600" b="0" smtClean="0"/>
              <a:t>méně energeticky výhodné než methanogenese</a:t>
            </a:r>
            <a:endParaRPr lang="cs-CZ" sz="1600" smtClean="0"/>
          </a:p>
        </p:txBody>
      </p:sp>
      <p:sp>
        <p:nvSpPr>
          <p:cNvPr id="19460" name="Zástupný symbol pro číslo snímku 4"/>
          <p:cNvSpPr>
            <a:spLocks noGrp="1"/>
          </p:cNvSpPr>
          <p:nvPr>
            <p:ph type="sldNum" sz="quarter" idx="10"/>
          </p:nvPr>
        </p:nvSpPr>
        <p:spPr>
          <a:noFill/>
        </p:spPr>
        <p:txBody>
          <a:bodyPr/>
          <a:lstStyle/>
          <a:p>
            <a:r>
              <a:rPr lang="cs-CZ" smtClean="0">
                <a:latin typeface="Arial" charset="0"/>
              </a:rPr>
              <a:t>Snímek </a:t>
            </a:r>
            <a:fld id="{DDD3320A-10F1-4AB4-A7E9-F362D3CF1ADE}" type="slidenum">
              <a:rPr lang="cs-CZ" smtClean="0">
                <a:latin typeface="Arial" charset="0"/>
              </a:rPr>
              <a:pPr/>
              <a:t>10</a:t>
            </a:fld>
            <a:endParaRPr lang="cs-CZ" smtClean="0">
              <a:latin typeface="Arial" charset="0"/>
            </a:endParaRPr>
          </a:p>
        </p:txBody>
      </p:sp>
      <p:sp>
        <p:nvSpPr>
          <p:cNvPr id="19461" name="Text Box 2"/>
          <p:cNvSpPr txBox="1">
            <a:spLocks noChangeArrowheads="1"/>
          </p:cNvSpPr>
          <p:nvPr/>
        </p:nvSpPr>
        <p:spPr bwMode="auto">
          <a:xfrm>
            <a:off x="0" y="0"/>
            <a:ext cx="3960813" cy="274638"/>
          </a:xfrm>
          <a:prstGeom prst="rect">
            <a:avLst/>
          </a:prstGeom>
          <a:noFill/>
          <a:ln w="9525">
            <a:noFill/>
            <a:miter lim="800000"/>
            <a:headEnd/>
            <a:tailEnd/>
          </a:ln>
        </p:spPr>
        <p:txBody>
          <a:bodyPr>
            <a:spAutoFit/>
          </a:bodyPr>
          <a:lstStyle/>
          <a:p>
            <a:pPr>
              <a:spcBef>
                <a:spcPct val="50000"/>
              </a:spcBef>
            </a:pPr>
            <a:endParaRPr lang="en-US" sz="1200" b="0">
              <a:latin typeface="Times New Roman" pitchFamily="18" charset="0"/>
            </a:endParaRPr>
          </a:p>
        </p:txBody>
      </p:sp>
      <p:sp>
        <p:nvSpPr>
          <p:cNvPr id="19462" name="Text Box 4"/>
          <p:cNvSpPr txBox="1">
            <a:spLocks noChangeArrowheads="1"/>
          </p:cNvSpPr>
          <p:nvPr/>
        </p:nvSpPr>
        <p:spPr bwMode="auto">
          <a:xfrm>
            <a:off x="179388" y="5300663"/>
            <a:ext cx="8713787" cy="822325"/>
          </a:xfrm>
          <a:prstGeom prst="rect">
            <a:avLst/>
          </a:prstGeom>
          <a:noFill/>
          <a:ln w="9525">
            <a:noFill/>
            <a:miter lim="800000"/>
            <a:headEnd/>
            <a:tailEnd/>
          </a:ln>
        </p:spPr>
        <p:txBody>
          <a:bodyPr>
            <a:spAutoFit/>
          </a:bodyPr>
          <a:lstStyle/>
          <a:p>
            <a:pPr algn="ctr"/>
            <a:r>
              <a:rPr lang="cs-CZ" sz="2400" u="sng">
                <a:solidFill>
                  <a:srgbClr val="6600FF"/>
                </a:solidFill>
              </a:rPr>
              <a:t>Hlavní částí dekompoziční části biochemických cyklů je však mineralizace uhlíku (organických látek)</a:t>
            </a:r>
            <a:endParaRPr lang="cs-CZ" sz="2400">
              <a:solidFill>
                <a:srgbClr val="6600FF"/>
              </a:solidFill>
            </a:endParaRPr>
          </a:p>
        </p:txBody>
      </p:sp>
    </p:spTree>
  </p:cSld>
  <p:clrMapOvr>
    <a:masterClrMapping/>
  </p:clrMapOvr>
  <p:transition/>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9"/>
          <p:cNvSpPr>
            <a:spLocks noGrp="1" noChangeArrowheads="1"/>
          </p:cNvSpPr>
          <p:nvPr>
            <p:ph type="title"/>
          </p:nvPr>
        </p:nvSpPr>
        <p:spPr/>
        <p:txBody>
          <a:bodyPr/>
          <a:lstStyle/>
          <a:p>
            <a:pPr eaLnBrk="1" hangingPunct="1"/>
            <a:r>
              <a:rPr lang="cs-CZ" sz="2400" smtClean="0"/>
              <a:t>Denitrifikace</a:t>
            </a:r>
          </a:p>
        </p:txBody>
      </p:sp>
      <p:sp>
        <p:nvSpPr>
          <p:cNvPr id="106499" name="Zástupný symbol pro číslo snímku 3"/>
          <p:cNvSpPr>
            <a:spLocks noGrp="1"/>
          </p:cNvSpPr>
          <p:nvPr>
            <p:ph type="sldNum" sz="quarter" idx="10"/>
          </p:nvPr>
        </p:nvSpPr>
        <p:spPr>
          <a:noFill/>
        </p:spPr>
        <p:txBody>
          <a:bodyPr/>
          <a:lstStyle/>
          <a:p>
            <a:r>
              <a:rPr lang="cs-CZ" smtClean="0">
                <a:latin typeface="Arial" charset="0"/>
              </a:rPr>
              <a:t>Snímek </a:t>
            </a:r>
            <a:fld id="{D364152E-A93A-4E49-A8CE-06726D94A165}" type="slidenum">
              <a:rPr lang="cs-CZ" smtClean="0">
                <a:latin typeface="Arial" charset="0"/>
              </a:rPr>
              <a:pPr/>
              <a:t>100</a:t>
            </a:fld>
            <a:endParaRPr lang="cs-CZ" smtClean="0">
              <a:latin typeface="Arial" charset="0"/>
            </a:endParaRPr>
          </a:p>
        </p:txBody>
      </p:sp>
      <p:sp>
        <p:nvSpPr>
          <p:cNvPr id="106500" name="Text Box 3"/>
          <p:cNvSpPr txBox="1">
            <a:spLocks noChangeArrowheads="1"/>
          </p:cNvSpPr>
          <p:nvPr/>
        </p:nvSpPr>
        <p:spPr bwMode="auto">
          <a:xfrm>
            <a:off x="0" y="0"/>
            <a:ext cx="3960813" cy="274638"/>
          </a:xfrm>
          <a:prstGeom prst="rect">
            <a:avLst/>
          </a:prstGeom>
          <a:noFill/>
          <a:ln w="9525">
            <a:noFill/>
            <a:miter lim="800000"/>
            <a:headEnd/>
            <a:tailEnd/>
          </a:ln>
        </p:spPr>
        <p:txBody>
          <a:bodyPr>
            <a:spAutoFit/>
          </a:bodyPr>
          <a:lstStyle/>
          <a:p>
            <a:pPr>
              <a:spcBef>
                <a:spcPct val="50000"/>
              </a:spcBef>
            </a:pPr>
            <a:endParaRPr lang="en-US" sz="1200" b="0">
              <a:latin typeface="Times New Roman" pitchFamily="18" charset="0"/>
            </a:endParaRPr>
          </a:p>
        </p:txBody>
      </p:sp>
      <p:sp>
        <p:nvSpPr>
          <p:cNvPr id="106501" name="Text Box 5"/>
          <p:cNvSpPr txBox="1">
            <a:spLocks noChangeArrowheads="1"/>
          </p:cNvSpPr>
          <p:nvPr/>
        </p:nvSpPr>
        <p:spPr bwMode="auto">
          <a:xfrm>
            <a:off x="3059113" y="692150"/>
            <a:ext cx="5761037" cy="5578475"/>
          </a:xfrm>
          <a:prstGeom prst="rect">
            <a:avLst/>
          </a:prstGeom>
          <a:noFill/>
          <a:ln w="9525">
            <a:noFill/>
            <a:miter lim="800000"/>
            <a:headEnd/>
            <a:tailEnd/>
          </a:ln>
        </p:spPr>
        <p:txBody>
          <a:bodyPr>
            <a:spAutoFit/>
          </a:bodyPr>
          <a:lstStyle/>
          <a:p>
            <a:pPr algn="just"/>
            <a:r>
              <a:rPr lang="cs-CZ" sz="2000" b="0"/>
              <a:t>- v anaerobních podmínkách, dusitany a dusičnany slouží jako TEA</a:t>
            </a:r>
          </a:p>
          <a:p>
            <a:pPr algn="just"/>
            <a:endParaRPr lang="cs-CZ" sz="2000" b="0"/>
          </a:p>
          <a:p>
            <a:pPr algn="just"/>
            <a:r>
              <a:rPr lang="cs-CZ" sz="2000"/>
              <a:t>Dva typy:</a:t>
            </a:r>
          </a:p>
          <a:p>
            <a:pPr algn="just"/>
            <a:endParaRPr lang="cs-CZ" sz="2000" b="0"/>
          </a:p>
          <a:p>
            <a:pPr algn="just"/>
            <a:r>
              <a:rPr lang="cs-CZ" sz="2000"/>
              <a:t>I.</a:t>
            </a:r>
            <a:r>
              <a:rPr lang="cs-CZ" sz="2000" b="0"/>
              <a:t> dusičnany se redukují na dusitany a dále na amonné ionty- fakultativmě anaerobní bakterie (</a:t>
            </a:r>
            <a:r>
              <a:rPr lang="cs-CZ" sz="2000" b="0" i="1"/>
              <a:t>Escherichia ....</a:t>
            </a:r>
            <a:r>
              <a:rPr lang="cs-CZ" sz="2000" b="0"/>
              <a:t>)</a:t>
            </a:r>
          </a:p>
          <a:p>
            <a:pPr algn="just"/>
            <a:endParaRPr lang="cs-CZ" sz="2000" b="0"/>
          </a:p>
          <a:p>
            <a:pPr algn="just"/>
            <a:r>
              <a:rPr lang="cs-CZ" sz="2000"/>
              <a:t>II.</a:t>
            </a:r>
            <a:r>
              <a:rPr lang="cs-CZ" sz="2000" b="0"/>
              <a:t> NO</a:t>
            </a:r>
            <a:r>
              <a:rPr lang="cs-CZ" sz="2000" b="0" baseline="-25000"/>
              <a:t>3</a:t>
            </a:r>
            <a:r>
              <a:rPr lang="cs-CZ" sz="2000" b="0" baseline="30000"/>
              <a:t>-</a:t>
            </a:r>
            <a:r>
              <a:rPr lang="cs-CZ" sz="2000" b="0"/>
              <a:t> --</a:t>
            </a:r>
            <a:r>
              <a:rPr lang="en-US" sz="2000" b="0"/>
              <a:t>&gt;</a:t>
            </a:r>
            <a:r>
              <a:rPr lang="cs-CZ" sz="2000" b="0"/>
              <a:t> NO</a:t>
            </a:r>
            <a:r>
              <a:rPr lang="cs-CZ" sz="2000" b="0" baseline="-25000"/>
              <a:t>2</a:t>
            </a:r>
            <a:r>
              <a:rPr lang="cs-CZ" sz="2000" b="0" baseline="30000"/>
              <a:t>-</a:t>
            </a:r>
            <a:r>
              <a:rPr lang="cs-CZ" sz="2000" b="0"/>
              <a:t> --</a:t>
            </a:r>
            <a:r>
              <a:rPr lang="en-US" sz="2000" b="0"/>
              <a:t>&gt;</a:t>
            </a:r>
            <a:r>
              <a:rPr lang="cs-CZ" sz="2000" b="0"/>
              <a:t> NO --</a:t>
            </a:r>
            <a:r>
              <a:rPr lang="en-US" sz="2000" b="0"/>
              <a:t>&gt;</a:t>
            </a:r>
            <a:r>
              <a:rPr lang="cs-CZ" sz="2000" b="0"/>
              <a:t> N</a:t>
            </a:r>
            <a:r>
              <a:rPr lang="cs-CZ" sz="2000" b="0" baseline="-25000"/>
              <a:t>2</a:t>
            </a:r>
            <a:r>
              <a:rPr lang="cs-CZ" sz="2000" b="0"/>
              <a:t>O --</a:t>
            </a:r>
            <a:r>
              <a:rPr lang="en-US" sz="2000" b="0"/>
              <a:t>&gt;</a:t>
            </a:r>
            <a:r>
              <a:rPr lang="cs-CZ" sz="2000" b="0"/>
              <a:t> N</a:t>
            </a:r>
            <a:r>
              <a:rPr lang="cs-CZ" sz="2000" b="0" baseline="-25000"/>
              <a:t>2</a:t>
            </a:r>
            <a:r>
              <a:rPr lang="cs-CZ" sz="2000" b="0"/>
              <a:t> - bakterie (pseudomonády ...)</a:t>
            </a:r>
          </a:p>
          <a:p>
            <a:pPr algn="just"/>
            <a:endParaRPr lang="cs-CZ" sz="2000" b="0"/>
          </a:p>
          <a:p>
            <a:pPr algn="just"/>
            <a:r>
              <a:rPr lang="cs-CZ" sz="2000" b="0"/>
              <a:t>N2O – skleníkový plyn !!!</a:t>
            </a:r>
          </a:p>
          <a:p>
            <a:pPr algn="just"/>
            <a:endParaRPr lang="cs-CZ" sz="2000" b="0"/>
          </a:p>
          <a:p>
            <a:pPr algn="just"/>
            <a:r>
              <a:rPr lang="cs-CZ" sz="2000"/>
              <a:t>Měření:</a:t>
            </a:r>
            <a:r>
              <a:rPr lang="cs-CZ" sz="2000" b="0"/>
              <a:t> kolorimetrickými technikami, iontově selektivními elektrodami, metodou </a:t>
            </a:r>
            <a:r>
              <a:rPr lang="cs-CZ" sz="2000" u="sng"/>
              <a:t>"acetylene block"</a:t>
            </a:r>
            <a:r>
              <a:rPr lang="cs-CZ" sz="2000" b="0"/>
              <a:t> (zablokuje N</a:t>
            </a:r>
            <a:r>
              <a:rPr lang="cs-CZ" sz="2000" b="0" baseline="-25000"/>
              <a:t>2</a:t>
            </a:r>
            <a:r>
              <a:rPr lang="cs-CZ" sz="2000" b="0"/>
              <a:t>O reduktázu a N</a:t>
            </a:r>
            <a:r>
              <a:rPr lang="cs-CZ" sz="2000" b="0" baseline="-25000"/>
              <a:t>2</a:t>
            </a:r>
            <a:r>
              <a:rPr lang="cs-CZ" sz="2000" b="0"/>
              <a:t>O je měřen GC)</a:t>
            </a:r>
            <a:endParaRPr lang="cs-CZ" sz="2000" b="0" baseline="30000"/>
          </a:p>
        </p:txBody>
      </p:sp>
      <p:pic>
        <p:nvPicPr>
          <p:cNvPr id="106502" name="Picture 10" descr="005"/>
          <p:cNvPicPr>
            <a:picLocks noChangeAspect="1" noChangeArrowheads="1"/>
          </p:cNvPicPr>
          <p:nvPr/>
        </p:nvPicPr>
        <p:blipFill>
          <a:blip r:embed="rId3" cstate="print"/>
          <a:srcRect l="32558" t="6989" r="30672" b="67845"/>
          <a:stretch>
            <a:fillRect/>
          </a:stretch>
        </p:blipFill>
        <p:spPr bwMode="auto">
          <a:xfrm>
            <a:off x="107950" y="476250"/>
            <a:ext cx="2843213" cy="2516188"/>
          </a:xfrm>
          <a:prstGeom prst="rect">
            <a:avLst/>
          </a:prstGeom>
          <a:noFill/>
          <a:ln w="38100">
            <a:solidFill>
              <a:schemeClr val="tx1"/>
            </a:solidFill>
            <a:miter lim="800000"/>
            <a:headEnd/>
            <a:tailEnd/>
          </a:ln>
        </p:spPr>
      </p:pic>
      <p:sp>
        <p:nvSpPr>
          <p:cNvPr id="106503" name="Rectangle 11"/>
          <p:cNvSpPr>
            <a:spLocks noChangeArrowheads="1"/>
          </p:cNvSpPr>
          <p:nvPr/>
        </p:nvSpPr>
        <p:spPr bwMode="auto">
          <a:xfrm>
            <a:off x="152400" y="1412875"/>
            <a:ext cx="242888" cy="574675"/>
          </a:xfrm>
          <a:prstGeom prst="rect">
            <a:avLst/>
          </a:prstGeom>
          <a:noFill/>
          <a:ln w="9525">
            <a:solidFill>
              <a:srgbClr val="6600FF"/>
            </a:solidFill>
            <a:miter lim="800000"/>
            <a:headEnd/>
            <a:tailEnd/>
          </a:ln>
        </p:spPr>
        <p:txBody>
          <a:bodyPr wrap="none" anchor="ctr"/>
          <a:lstStyle/>
          <a:p>
            <a:endParaRPr lang="cs-CZ"/>
          </a:p>
        </p:txBody>
      </p:sp>
      <p:sp>
        <p:nvSpPr>
          <p:cNvPr id="106504" name="Line 12"/>
          <p:cNvSpPr>
            <a:spLocks noChangeShapeType="1"/>
          </p:cNvSpPr>
          <p:nvPr/>
        </p:nvSpPr>
        <p:spPr bwMode="auto">
          <a:xfrm flipV="1">
            <a:off x="1042988" y="1196975"/>
            <a:ext cx="0" cy="1368425"/>
          </a:xfrm>
          <a:prstGeom prst="line">
            <a:avLst/>
          </a:prstGeom>
          <a:noFill/>
          <a:ln w="38100">
            <a:solidFill>
              <a:srgbClr val="6600FF"/>
            </a:solidFill>
            <a:round/>
            <a:headEnd/>
            <a:tailEnd type="triangle" w="med" len="med"/>
          </a:ln>
        </p:spPr>
        <p:txBody>
          <a:bodyPr/>
          <a:lstStyle/>
          <a:p>
            <a:endParaRPr lang="cs-CZ"/>
          </a:p>
        </p:txBody>
      </p:sp>
      <p:sp>
        <p:nvSpPr>
          <p:cNvPr id="106505" name="Line 13"/>
          <p:cNvSpPr>
            <a:spLocks noChangeShapeType="1"/>
          </p:cNvSpPr>
          <p:nvPr/>
        </p:nvSpPr>
        <p:spPr bwMode="auto">
          <a:xfrm flipH="1">
            <a:off x="1187450" y="2632075"/>
            <a:ext cx="1393825" cy="4763"/>
          </a:xfrm>
          <a:prstGeom prst="line">
            <a:avLst/>
          </a:prstGeom>
          <a:noFill/>
          <a:ln w="38100">
            <a:solidFill>
              <a:srgbClr val="6600FF"/>
            </a:solidFill>
            <a:round/>
            <a:headEnd/>
            <a:tailEnd type="triangle" w="med" len="med"/>
          </a:ln>
        </p:spPr>
        <p:txBody>
          <a:bodyPr/>
          <a:lstStyle/>
          <a:p>
            <a:endParaRPr lang="cs-CZ"/>
          </a:p>
        </p:txBody>
      </p:sp>
      <p:sp>
        <p:nvSpPr>
          <p:cNvPr id="106506" name="Rectangle 14"/>
          <p:cNvSpPr>
            <a:spLocks noChangeArrowheads="1"/>
          </p:cNvSpPr>
          <p:nvPr/>
        </p:nvSpPr>
        <p:spPr bwMode="auto">
          <a:xfrm>
            <a:off x="1331913" y="2636838"/>
            <a:ext cx="1223962" cy="144462"/>
          </a:xfrm>
          <a:prstGeom prst="rect">
            <a:avLst/>
          </a:prstGeom>
          <a:noFill/>
          <a:ln w="9525">
            <a:solidFill>
              <a:srgbClr val="6600FF"/>
            </a:solidFill>
            <a:miter lim="800000"/>
            <a:headEnd/>
            <a:tailEnd/>
          </a:ln>
        </p:spPr>
        <p:txBody>
          <a:bodyPr wrap="none" anchor="ctr"/>
          <a:lstStyle/>
          <a:p>
            <a:endParaRPr lang="cs-CZ"/>
          </a:p>
        </p:txBody>
      </p:sp>
      <p:sp>
        <p:nvSpPr>
          <p:cNvPr id="106507" name="Line 15"/>
          <p:cNvSpPr>
            <a:spLocks noChangeShapeType="1"/>
          </p:cNvSpPr>
          <p:nvPr/>
        </p:nvSpPr>
        <p:spPr bwMode="auto">
          <a:xfrm flipH="1" flipV="1">
            <a:off x="395288" y="2205038"/>
            <a:ext cx="504825" cy="360362"/>
          </a:xfrm>
          <a:prstGeom prst="line">
            <a:avLst/>
          </a:prstGeom>
          <a:noFill/>
          <a:ln w="38100">
            <a:solidFill>
              <a:srgbClr val="6600FF"/>
            </a:solidFill>
            <a:round/>
            <a:headEnd/>
            <a:tailEnd type="triangle" w="med" len="med"/>
          </a:ln>
        </p:spPr>
        <p:txBody>
          <a:bodyPr/>
          <a:lstStyle/>
          <a:p>
            <a:endParaRPr lang="cs-CZ"/>
          </a:p>
        </p:txBody>
      </p:sp>
      <p:sp>
        <p:nvSpPr>
          <p:cNvPr id="106508" name="Line 16"/>
          <p:cNvSpPr>
            <a:spLocks noChangeShapeType="1"/>
          </p:cNvSpPr>
          <p:nvPr/>
        </p:nvSpPr>
        <p:spPr bwMode="auto">
          <a:xfrm flipH="1" flipV="1">
            <a:off x="395288" y="1412875"/>
            <a:ext cx="0" cy="576263"/>
          </a:xfrm>
          <a:prstGeom prst="line">
            <a:avLst/>
          </a:prstGeom>
          <a:noFill/>
          <a:ln w="38100">
            <a:solidFill>
              <a:srgbClr val="6600FF"/>
            </a:solidFill>
            <a:round/>
            <a:headEnd/>
            <a:tailEnd type="triangle" w="med" len="med"/>
          </a:ln>
        </p:spPr>
        <p:txBody>
          <a:bodyPr/>
          <a:lstStyle/>
          <a:p>
            <a:endParaRPr lang="cs-CZ"/>
          </a:p>
        </p:txBody>
      </p:sp>
      <p:sp>
        <p:nvSpPr>
          <p:cNvPr id="106509" name="Line 17"/>
          <p:cNvSpPr>
            <a:spLocks noChangeShapeType="1"/>
          </p:cNvSpPr>
          <p:nvPr/>
        </p:nvSpPr>
        <p:spPr bwMode="auto">
          <a:xfrm flipV="1">
            <a:off x="395288" y="620713"/>
            <a:ext cx="504825" cy="576262"/>
          </a:xfrm>
          <a:prstGeom prst="line">
            <a:avLst/>
          </a:prstGeom>
          <a:noFill/>
          <a:ln w="38100">
            <a:solidFill>
              <a:srgbClr val="6600FF"/>
            </a:solidFill>
            <a:round/>
            <a:headEnd/>
            <a:tailEnd type="triangle" w="med" len="med"/>
          </a:ln>
        </p:spPr>
        <p:txBody>
          <a:bodyPr/>
          <a:lstStyle/>
          <a:p>
            <a:endParaRPr lang="cs-CZ"/>
          </a:p>
        </p:txBody>
      </p:sp>
      <p:sp>
        <p:nvSpPr>
          <p:cNvPr id="106510" name="Rectangle 18"/>
          <p:cNvSpPr>
            <a:spLocks noChangeArrowheads="1"/>
          </p:cNvSpPr>
          <p:nvPr/>
        </p:nvSpPr>
        <p:spPr bwMode="auto">
          <a:xfrm>
            <a:off x="755650" y="1341438"/>
            <a:ext cx="287338" cy="935037"/>
          </a:xfrm>
          <a:prstGeom prst="rect">
            <a:avLst/>
          </a:prstGeom>
          <a:noFill/>
          <a:ln w="9525">
            <a:solidFill>
              <a:srgbClr val="6600FF"/>
            </a:solidFill>
            <a:miter lim="800000"/>
            <a:headEnd/>
            <a:tailEnd/>
          </a:ln>
        </p:spPr>
        <p:txBody>
          <a:bodyPr wrap="none" anchor="ctr"/>
          <a:lstStyle/>
          <a:p>
            <a:endParaRPr lang="cs-CZ"/>
          </a:p>
        </p:txBody>
      </p:sp>
    </p:spTree>
  </p:cSld>
  <p:clrMapOvr>
    <a:masterClrMapping/>
  </p:clrMapOvr>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Zástupný symbol pro číslo snímku 2"/>
          <p:cNvSpPr>
            <a:spLocks noGrp="1"/>
          </p:cNvSpPr>
          <p:nvPr>
            <p:ph type="sldNum" sz="quarter" idx="10"/>
          </p:nvPr>
        </p:nvSpPr>
        <p:spPr>
          <a:noFill/>
        </p:spPr>
        <p:txBody>
          <a:bodyPr/>
          <a:lstStyle/>
          <a:p>
            <a:r>
              <a:rPr lang="cs-CZ" smtClean="0">
                <a:latin typeface="Arial" charset="0"/>
              </a:rPr>
              <a:t>Snímek </a:t>
            </a:r>
            <a:fld id="{DFE8DB7F-8BBE-46D2-BD2A-9339F5B03F6D}" type="slidenum">
              <a:rPr lang="cs-CZ" smtClean="0">
                <a:latin typeface="Arial" charset="0"/>
              </a:rPr>
              <a:pPr/>
              <a:t>101</a:t>
            </a:fld>
            <a:endParaRPr lang="cs-CZ" smtClean="0">
              <a:latin typeface="Arial" charset="0"/>
            </a:endParaRPr>
          </a:p>
        </p:txBody>
      </p:sp>
      <p:sp>
        <p:nvSpPr>
          <p:cNvPr id="107523" name="Text Box 2"/>
          <p:cNvSpPr txBox="1">
            <a:spLocks noChangeArrowheads="1"/>
          </p:cNvSpPr>
          <p:nvPr/>
        </p:nvSpPr>
        <p:spPr bwMode="auto">
          <a:xfrm>
            <a:off x="8532813" y="6583363"/>
            <a:ext cx="611187" cy="274637"/>
          </a:xfrm>
          <a:prstGeom prst="rect">
            <a:avLst/>
          </a:prstGeom>
          <a:noFill/>
          <a:ln w="9525">
            <a:noFill/>
            <a:miter lim="800000"/>
            <a:headEnd/>
            <a:tailEnd/>
          </a:ln>
        </p:spPr>
        <p:txBody>
          <a:bodyPr>
            <a:spAutoFit/>
          </a:bodyPr>
          <a:lstStyle/>
          <a:p>
            <a:pPr algn="ctr">
              <a:spcBef>
                <a:spcPct val="50000"/>
              </a:spcBef>
            </a:pPr>
            <a:fld id="{45792E4F-9408-4758-B2A1-143D7E206474}" type="slidenum">
              <a:rPr lang="cs-CZ" sz="1200" b="0">
                <a:latin typeface="Times New Roman" pitchFamily="18" charset="0"/>
              </a:rPr>
              <a:pPr algn="ctr">
                <a:spcBef>
                  <a:spcPct val="50000"/>
                </a:spcBef>
              </a:pPr>
              <a:t>101</a:t>
            </a:fld>
            <a:endParaRPr lang="cs-CZ" sz="1200" b="0">
              <a:latin typeface="Times New Roman" pitchFamily="18" charset="0"/>
            </a:endParaRPr>
          </a:p>
        </p:txBody>
      </p:sp>
      <p:sp>
        <p:nvSpPr>
          <p:cNvPr id="107524" name="Text Box 3"/>
          <p:cNvSpPr txBox="1">
            <a:spLocks noChangeArrowheads="1"/>
          </p:cNvSpPr>
          <p:nvPr/>
        </p:nvSpPr>
        <p:spPr bwMode="auto">
          <a:xfrm>
            <a:off x="0" y="0"/>
            <a:ext cx="3960813" cy="274638"/>
          </a:xfrm>
          <a:prstGeom prst="rect">
            <a:avLst/>
          </a:prstGeom>
          <a:noFill/>
          <a:ln w="9525">
            <a:noFill/>
            <a:miter lim="800000"/>
            <a:headEnd/>
            <a:tailEnd/>
          </a:ln>
        </p:spPr>
        <p:txBody>
          <a:bodyPr>
            <a:spAutoFit/>
          </a:bodyPr>
          <a:lstStyle/>
          <a:p>
            <a:pPr>
              <a:spcBef>
                <a:spcPct val="50000"/>
              </a:spcBef>
            </a:pPr>
            <a:endParaRPr lang="en-US" sz="1200" b="0">
              <a:latin typeface="Times New Roman" pitchFamily="18" charset="0"/>
            </a:endParaRPr>
          </a:p>
        </p:txBody>
      </p:sp>
      <p:sp>
        <p:nvSpPr>
          <p:cNvPr id="107525" name="Rectangle 6"/>
          <p:cNvSpPr>
            <a:spLocks noChangeArrowheads="1"/>
          </p:cNvSpPr>
          <p:nvPr/>
        </p:nvSpPr>
        <p:spPr bwMode="auto">
          <a:xfrm>
            <a:off x="0" y="2133600"/>
            <a:ext cx="5148263" cy="2006600"/>
          </a:xfrm>
          <a:prstGeom prst="rect">
            <a:avLst/>
          </a:prstGeom>
          <a:noFill/>
          <a:ln w="9525">
            <a:noFill/>
            <a:miter lim="800000"/>
            <a:headEnd/>
            <a:tailEnd/>
          </a:ln>
        </p:spPr>
        <p:txBody>
          <a:bodyPr>
            <a:spAutoFit/>
          </a:bodyPr>
          <a:lstStyle/>
          <a:p>
            <a:pPr marL="176213" indent="-176213">
              <a:buFontTx/>
              <a:buChar char="•"/>
            </a:pPr>
            <a:r>
              <a:rPr lang="en-US" sz="1400" b="0"/>
              <a:t>The acute toxicity effects of 54 pesticides on denitrification</a:t>
            </a:r>
            <a:r>
              <a:rPr lang="cs-CZ" sz="1400" b="0"/>
              <a:t> </a:t>
            </a:r>
            <a:r>
              <a:rPr lang="en-US" sz="1400" b="0"/>
              <a:t>and nitrification in soil </a:t>
            </a:r>
            <a:r>
              <a:rPr lang="cs-CZ" sz="1400" b="0"/>
              <a:t>w</a:t>
            </a:r>
            <a:r>
              <a:rPr lang="en-US" sz="1400" b="0"/>
              <a:t>ere studied in the laboratory.</a:t>
            </a:r>
            <a:endParaRPr lang="cs-CZ" sz="1400" b="0"/>
          </a:p>
          <a:p>
            <a:pPr marL="176213" indent="-176213">
              <a:buFontTx/>
              <a:buChar char="•"/>
            </a:pPr>
            <a:endParaRPr lang="cs-CZ" sz="1400" b="0"/>
          </a:p>
          <a:p>
            <a:pPr marL="176213" indent="-176213">
              <a:buFontTx/>
              <a:buChar char="•"/>
            </a:pPr>
            <a:r>
              <a:rPr lang="en-US" sz="1400" b="0"/>
              <a:t>Potential denitrification activity </a:t>
            </a:r>
            <a:r>
              <a:rPr lang="en-US" sz="1400"/>
              <a:t>(PDA)</a:t>
            </a:r>
            <a:r>
              <a:rPr lang="en-US" sz="1400" b="0"/>
              <a:t> was assayed with an</a:t>
            </a:r>
            <a:r>
              <a:rPr lang="cs-CZ" sz="1400" b="0"/>
              <a:t> </a:t>
            </a:r>
            <a:r>
              <a:rPr lang="en-US" sz="1400" b="0"/>
              <a:t>acetylene inhibition method, during which the specific</a:t>
            </a:r>
            <a:r>
              <a:rPr lang="cs-CZ" sz="1400" b="0"/>
              <a:t> </a:t>
            </a:r>
            <a:r>
              <a:rPr lang="en-US" sz="1400" b="0"/>
              <a:t>growth rate constant of denitrifiers (</a:t>
            </a:r>
            <a:r>
              <a:rPr lang="cs-CZ" sz="1400" b="0"/>
              <a:t>µ</a:t>
            </a:r>
            <a:r>
              <a:rPr lang="cs-CZ" sz="1400" b="0" baseline="-25000"/>
              <a:t>PDA</a:t>
            </a:r>
            <a:r>
              <a:rPr lang="en-US" sz="1400" b="0"/>
              <a:t>) </a:t>
            </a:r>
            <a:r>
              <a:rPr lang="cs-CZ" sz="1400" b="0"/>
              <a:t>c</a:t>
            </a:r>
            <a:r>
              <a:rPr lang="en-US" sz="1400" b="0"/>
              <a:t>ould also be</a:t>
            </a:r>
            <a:r>
              <a:rPr lang="cs-CZ" sz="1400" b="0"/>
              <a:t> </a:t>
            </a:r>
            <a:r>
              <a:rPr lang="en-US" sz="1400" b="0"/>
              <a:t>determined.</a:t>
            </a:r>
            <a:endParaRPr lang="cs-CZ" sz="1400" b="0"/>
          </a:p>
          <a:p>
            <a:pPr marL="176213" indent="-176213">
              <a:buFontTx/>
              <a:buChar char="•"/>
            </a:pPr>
            <a:endParaRPr lang="cs-CZ" sz="1400" b="0"/>
          </a:p>
          <a:p>
            <a:pPr marL="176213" indent="-176213">
              <a:buFontTx/>
              <a:buChar char="•"/>
            </a:pPr>
            <a:r>
              <a:rPr lang="en-US" sz="1400" b="0"/>
              <a:t>Potential ammonium oxidation activity </a:t>
            </a:r>
            <a:r>
              <a:rPr lang="en-US" sz="1400"/>
              <a:t>(PAO)</a:t>
            </a:r>
            <a:r>
              <a:rPr lang="cs-CZ" sz="1400"/>
              <a:t> </a:t>
            </a:r>
            <a:r>
              <a:rPr lang="en-US" sz="1400" b="0"/>
              <a:t>was assayed with the </a:t>
            </a:r>
            <a:r>
              <a:rPr lang="cs-CZ" sz="1400" b="0"/>
              <a:t>c</a:t>
            </a:r>
            <a:r>
              <a:rPr lang="en-US" sz="1400" b="0"/>
              <a:t>hlorate inhibition method.</a:t>
            </a:r>
            <a:endParaRPr lang="cs-CZ" sz="1400" b="0"/>
          </a:p>
        </p:txBody>
      </p:sp>
      <p:pic>
        <p:nvPicPr>
          <p:cNvPr id="107526" name="Picture 9"/>
          <p:cNvPicPr>
            <a:picLocks noChangeAspect="1" noChangeArrowheads="1"/>
          </p:cNvPicPr>
          <p:nvPr/>
        </p:nvPicPr>
        <p:blipFill>
          <a:blip r:embed="rId3" cstate="print"/>
          <a:srcRect/>
          <a:stretch>
            <a:fillRect/>
          </a:stretch>
        </p:blipFill>
        <p:spPr bwMode="auto">
          <a:xfrm>
            <a:off x="0" y="809625"/>
            <a:ext cx="5106988" cy="785813"/>
          </a:xfrm>
          <a:prstGeom prst="rect">
            <a:avLst/>
          </a:prstGeom>
          <a:noFill/>
          <a:ln w="9525">
            <a:noFill/>
            <a:miter lim="800000"/>
            <a:headEnd/>
            <a:tailEnd/>
          </a:ln>
        </p:spPr>
      </p:pic>
      <p:pic>
        <p:nvPicPr>
          <p:cNvPr id="107527" name="Picture 10"/>
          <p:cNvPicPr>
            <a:picLocks noChangeAspect="1" noChangeArrowheads="1"/>
          </p:cNvPicPr>
          <p:nvPr/>
        </p:nvPicPr>
        <p:blipFill>
          <a:blip r:embed="rId4" cstate="print"/>
          <a:srcRect/>
          <a:stretch>
            <a:fillRect/>
          </a:stretch>
        </p:blipFill>
        <p:spPr bwMode="auto">
          <a:xfrm>
            <a:off x="3059113" y="476250"/>
            <a:ext cx="1827212" cy="260350"/>
          </a:xfrm>
          <a:prstGeom prst="rect">
            <a:avLst/>
          </a:prstGeom>
          <a:noFill/>
          <a:ln w="9525">
            <a:noFill/>
            <a:miter lim="800000"/>
            <a:headEnd/>
            <a:tailEnd/>
          </a:ln>
        </p:spPr>
      </p:pic>
      <p:grpSp>
        <p:nvGrpSpPr>
          <p:cNvPr id="107528" name="Group 11"/>
          <p:cNvGrpSpPr>
            <a:grpSpLocks/>
          </p:cNvGrpSpPr>
          <p:nvPr/>
        </p:nvGrpSpPr>
        <p:grpSpPr bwMode="auto">
          <a:xfrm>
            <a:off x="0" y="0"/>
            <a:ext cx="1146175" cy="623888"/>
            <a:chOff x="480" y="3075"/>
            <a:chExt cx="722" cy="393"/>
          </a:xfrm>
        </p:grpSpPr>
        <p:pic>
          <p:nvPicPr>
            <p:cNvPr id="107530" name="Picture 12" descr="File:Lupa.na.encyklopedii.jpg">
              <a:hlinkClick r:id="rId5"/>
            </p:cNvPr>
            <p:cNvPicPr>
              <a:picLocks noChangeAspect="1" noChangeArrowheads="1"/>
            </p:cNvPicPr>
            <p:nvPr/>
          </p:nvPicPr>
          <p:blipFill>
            <a:blip r:embed="rId6" cstate="print"/>
            <a:srcRect/>
            <a:stretch>
              <a:fillRect/>
            </a:stretch>
          </p:blipFill>
          <p:spPr bwMode="auto">
            <a:xfrm>
              <a:off x="480" y="3075"/>
              <a:ext cx="722" cy="393"/>
            </a:xfrm>
            <a:prstGeom prst="rect">
              <a:avLst/>
            </a:prstGeom>
            <a:noFill/>
            <a:ln w="19050">
              <a:solidFill>
                <a:srgbClr val="000000"/>
              </a:solidFill>
              <a:miter lim="800000"/>
              <a:headEnd/>
              <a:tailEnd/>
            </a:ln>
          </p:spPr>
        </p:pic>
        <p:sp>
          <p:nvSpPr>
            <p:cNvPr id="107531" name="WordArt 13"/>
            <p:cNvSpPr>
              <a:spLocks noChangeArrowheads="1" noChangeShapeType="1" noTextEdit="1"/>
            </p:cNvSpPr>
            <p:nvPr/>
          </p:nvSpPr>
          <p:spPr bwMode="auto">
            <a:xfrm>
              <a:off x="521" y="3203"/>
              <a:ext cx="363" cy="136"/>
            </a:xfrm>
            <a:prstGeom prst="rect">
              <a:avLst/>
            </a:prstGeom>
          </p:spPr>
          <p:txBody>
            <a:bodyPr wrap="none" fromWordArt="1">
              <a:prstTxWarp prst="textPlain">
                <a:avLst>
                  <a:gd name="adj" fmla="val 50000"/>
                </a:avLst>
              </a:prstTxWarp>
            </a:bodyPr>
            <a:lstStyle/>
            <a:p>
              <a:pPr algn="ctr"/>
              <a:r>
                <a:rPr lang="cs-CZ" sz="3600" kern="10">
                  <a:ln w="12700">
                    <a:solidFill>
                      <a:schemeClr val="tx1"/>
                    </a:solidFill>
                    <a:round/>
                    <a:headEnd/>
                    <a:tailEnd/>
                  </a:ln>
                  <a:solidFill>
                    <a:srgbClr val="FFFF00"/>
                  </a:solidFill>
                  <a:latin typeface="Arial Black"/>
                </a:rPr>
                <a:t>Příklad</a:t>
              </a:r>
            </a:p>
          </p:txBody>
        </p:sp>
      </p:grpSp>
      <p:pic>
        <p:nvPicPr>
          <p:cNvPr id="107529" name="Picture 14"/>
          <p:cNvPicPr>
            <a:picLocks noChangeAspect="1" noChangeArrowheads="1"/>
          </p:cNvPicPr>
          <p:nvPr/>
        </p:nvPicPr>
        <p:blipFill>
          <a:blip r:embed="rId7" cstate="print"/>
          <a:srcRect/>
          <a:stretch>
            <a:fillRect/>
          </a:stretch>
        </p:blipFill>
        <p:spPr bwMode="auto">
          <a:xfrm>
            <a:off x="5548313" y="0"/>
            <a:ext cx="3595687" cy="6858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Zástupný symbol pro číslo snímku 2"/>
          <p:cNvSpPr>
            <a:spLocks noGrp="1"/>
          </p:cNvSpPr>
          <p:nvPr>
            <p:ph type="sldNum" sz="quarter" idx="10"/>
          </p:nvPr>
        </p:nvSpPr>
        <p:spPr>
          <a:noFill/>
        </p:spPr>
        <p:txBody>
          <a:bodyPr/>
          <a:lstStyle/>
          <a:p>
            <a:r>
              <a:rPr lang="cs-CZ" smtClean="0">
                <a:latin typeface="Arial" charset="0"/>
              </a:rPr>
              <a:t>Snímek </a:t>
            </a:r>
            <a:fld id="{68452A4A-F391-4626-BEA1-7E283B93EB3D}" type="slidenum">
              <a:rPr lang="cs-CZ" smtClean="0">
                <a:latin typeface="Arial" charset="0"/>
              </a:rPr>
              <a:pPr/>
              <a:t>102</a:t>
            </a:fld>
            <a:endParaRPr lang="cs-CZ" smtClean="0">
              <a:latin typeface="Arial" charset="0"/>
            </a:endParaRPr>
          </a:p>
        </p:txBody>
      </p:sp>
      <p:pic>
        <p:nvPicPr>
          <p:cNvPr id="108547" name="Picture 8" descr="0006"/>
          <p:cNvPicPr>
            <a:picLocks noChangeAspect="1" noChangeArrowheads="1"/>
          </p:cNvPicPr>
          <p:nvPr/>
        </p:nvPicPr>
        <p:blipFill>
          <a:blip r:embed="rId3" cstate="print"/>
          <a:srcRect l="34294" t="3583" r="4596" b="31992"/>
          <a:stretch>
            <a:fillRect/>
          </a:stretch>
        </p:blipFill>
        <p:spPr bwMode="auto">
          <a:xfrm>
            <a:off x="4117975" y="0"/>
            <a:ext cx="5026025" cy="6858000"/>
          </a:xfrm>
          <a:prstGeom prst="rect">
            <a:avLst/>
          </a:prstGeom>
          <a:noFill/>
          <a:ln w="9525">
            <a:solidFill>
              <a:schemeClr val="tx1"/>
            </a:solidFill>
            <a:miter lim="800000"/>
            <a:headEnd/>
            <a:tailEnd/>
          </a:ln>
        </p:spPr>
      </p:pic>
      <p:sp>
        <p:nvSpPr>
          <p:cNvPr id="108548" name="Text Box 3"/>
          <p:cNvSpPr txBox="1">
            <a:spLocks noChangeArrowheads="1"/>
          </p:cNvSpPr>
          <p:nvPr/>
        </p:nvSpPr>
        <p:spPr bwMode="auto">
          <a:xfrm>
            <a:off x="0" y="0"/>
            <a:ext cx="3960813" cy="274638"/>
          </a:xfrm>
          <a:prstGeom prst="rect">
            <a:avLst/>
          </a:prstGeom>
          <a:noFill/>
          <a:ln w="9525">
            <a:noFill/>
            <a:miter lim="800000"/>
            <a:headEnd/>
            <a:tailEnd/>
          </a:ln>
        </p:spPr>
        <p:txBody>
          <a:bodyPr>
            <a:spAutoFit/>
          </a:bodyPr>
          <a:lstStyle/>
          <a:p>
            <a:pPr>
              <a:spcBef>
                <a:spcPct val="50000"/>
              </a:spcBef>
            </a:pPr>
            <a:endParaRPr lang="en-US" sz="1200" b="0">
              <a:latin typeface="Times New Roman" pitchFamily="18" charset="0"/>
            </a:endParaRPr>
          </a:p>
        </p:txBody>
      </p:sp>
      <p:pic>
        <p:nvPicPr>
          <p:cNvPr id="108549" name="Picture 7" descr="0006"/>
          <p:cNvPicPr>
            <a:picLocks noChangeAspect="1" noChangeArrowheads="1"/>
          </p:cNvPicPr>
          <p:nvPr/>
        </p:nvPicPr>
        <p:blipFill>
          <a:blip r:embed="rId3" cstate="print"/>
          <a:srcRect l="8354" t="77319" r="48100" b="490"/>
          <a:stretch>
            <a:fillRect/>
          </a:stretch>
        </p:blipFill>
        <p:spPr bwMode="auto">
          <a:xfrm>
            <a:off x="0" y="2060575"/>
            <a:ext cx="4067175" cy="2682875"/>
          </a:xfrm>
          <a:prstGeom prst="rect">
            <a:avLst/>
          </a:prstGeom>
          <a:noFill/>
          <a:ln w="9525">
            <a:solidFill>
              <a:schemeClr val="tx1"/>
            </a:solidFill>
            <a:miter lim="800000"/>
            <a:headEnd/>
            <a:tailEnd/>
          </a:ln>
        </p:spPr>
      </p:pic>
      <p:sp>
        <p:nvSpPr>
          <p:cNvPr id="108550" name="Text Box 9"/>
          <p:cNvSpPr txBox="1">
            <a:spLocks noChangeArrowheads="1"/>
          </p:cNvSpPr>
          <p:nvPr/>
        </p:nvSpPr>
        <p:spPr bwMode="auto">
          <a:xfrm>
            <a:off x="1908175" y="5589588"/>
            <a:ext cx="1871663" cy="822325"/>
          </a:xfrm>
          <a:prstGeom prst="rect">
            <a:avLst/>
          </a:prstGeom>
          <a:solidFill>
            <a:srgbClr val="B2B2B2">
              <a:alpha val="50195"/>
            </a:srgbClr>
          </a:solidFill>
          <a:ln w="9525">
            <a:noFill/>
            <a:miter lim="800000"/>
            <a:headEnd/>
            <a:tailEnd/>
          </a:ln>
        </p:spPr>
        <p:txBody>
          <a:bodyPr>
            <a:spAutoFit/>
          </a:bodyPr>
          <a:lstStyle/>
          <a:p>
            <a:pPr algn="ctr">
              <a:spcBef>
                <a:spcPct val="50000"/>
              </a:spcBef>
            </a:pPr>
            <a:r>
              <a:rPr lang="cs-CZ" sz="1200">
                <a:solidFill>
                  <a:srgbClr val="6600FF"/>
                </a:solidFill>
              </a:rPr>
              <a:t>! logaritmicky znázorněné koncentrace testované látky !</a:t>
            </a:r>
          </a:p>
        </p:txBody>
      </p:sp>
      <p:sp>
        <p:nvSpPr>
          <p:cNvPr id="108551" name="Line 10"/>
          <p:cNvSpPr>
            <a:spLocks noChangeShapeType="1"/>
          </p:cNvSpPr>
          <p:nvPr/>
        </p:nvSpPr>
        <p:spPr bwMode="auto">
          <a:xfrm flipV="1">
            <a:off x="3708400" y="5661025"/>
            <a:ext cx="1871663" cy="431800"/>
          </a:xfrm>
          <a:prstGeom prst="line">
            <a:avLst/>
          </a:prstGeom>
          <a:noFill/>
          <a:ln w="9525">
            <a:solidFill>
              <a:schemeClr val="tx1"/>
            </a:solidFill>
            <a:round/>
            <a:headEnd/>
            <a:tailEnd type="triangle" w="med" len="med"/>
          </a:ln>
        </p:spPr>
        <p:txBody>
          <a:bodyPr/>
          <a:lstStyle/>
          <a:p>
            <a:endParaRPr lang="cs-CZ"/>
          </a:p>
        </p:txBody>
      </p:sp>
      <p:sp>
        <p:nvSpPr>
          <p:cNvPr id="108552" name="Text Box 11"/>
          <p:cNvSpPr txBox="1">
            <a:spLocks noChangeArrowheads="1"/>
          </p:cNvSpPr>
          <p:nvPr/>
        </p:nvSpPr>
        <p:spPr bwMode="auto">
          <a:xfrm>
            <a:off x="1835150" y="5084763"/>
            <a:ext cx="1871663" cy="274637"/>
          </a:xfrm>
          <a:prstGeom prst="rect">
            <a:avLst/>
          </a:prstGeom>
          <a:solidFill>
            <a:srgbClr val="B2B2B2">
              <a:alpha val="50195"/>
            </a:srgbClr>
          </a:solidFill>
          <a:ln w="9525">
            <a:noFill/>
            <a:miter lim="800000"/>
            <a:headEnd/>
            <a:tailEnd/>
          </a:ln>
        </p:spPr>
        <p:txBody>
          <a:bodyPr>
            <a:spAutoFit/>
          </a:bodyPr>
          <a:lstStyle/>
          <a:p>
            <a:pPr algn="ctr">
              <a:spcBef>
                <a:spcPct val="50000"/>
              </a:spcBef>
            </a:pPr>
            <a:r>
              <a:rPr lang="cs-CZ" sz="1200">
                <a:solidFill>
                  <a:srgbClr val="6600FF"/>
                </a:solidFill>
              </a:rPr>
              <a:t>! relativní hodnoty !</a:t>
            </a:r>
          </a:p>
        </p:txBody>
      </p:sp>
      <p:sp>
        <p:nvSpPr>
          <p:cNvPr id="108553" name="Line 12"/>
          <p:cNvSpPr>
            <a:spLocks noChangeShapeType="1"/>
          </p:cNvSpPr>
          <p:nvPr/>
        </p:nvSpPr>
        <p:spPr bwMode="auto">
          <a:xfrm flipV="1">
            <a:off x="3708400" y="4797425"/>
            <a:ext cx="503238" cy="287338"/>
          </a:xfrm>
          <a:prstGeom prst="line">
            <a:avLst/>
          </a:prstGeom>
          <a:noFill/>
          <a:ln w="9525">
            <a:solidFill>
              <a:schemeClr val="tx1"/>
            </a:solidFill>
            <a:round/>
            <a:headEnd/>
            <a:tailEnd type="triangle" w="med" len="med"/>
          </a:ln>
        </p:spPr>
        <p:txBody>
          <a:bodyPr/>
          <a:lstStyle/>
          <a:p>
            <a:endParaRPr lang="cs-CZ"/>
          </a:p>
        </p:txBody>
      </p:sp>
      <p:sp>
        <p:nvSpPr>
          <p:cNvPr id="108554" name="Rectangle 13"/>
          <p:cNvSpPr>
            <a:spLocks noChangeArrowheads="1"/>
          </p:cNvSpPr>
          <p:nvPr/>
        </p:nvSpPr>
        <p:spPr bwMode="auto">
          <a:xfrm>
            <a:off x="0" y="836613"/>
            <a:ext cx="4067175" cy="942975"/>
          </a:xfrm>
          <a:prstGeom prst="rect">
            <a:avLst/>
          </a:prstGeom>
          <a:noFill/>
          <a:ln w="9525">
            <a:noFill/>
            <a:miter lim="800000"/>
            <a:headEnd/>
            <a:tailEnd/>
          </a:ln>
        </p:spPr>
        <p:txBody>
          <a:bodyPr>
            <a:spAutoFit/>
          </a:bodyPr>
          <a:lstStyle/>
          <a:p>
            <a:pPr marL="176213" indent="-176213">
              <a:buFontTx/>
              <a:buChar char="•"/>
            </a:pPr>
            <a:r>
              <a:rPr lang="cs-CZ" sz="1400" b="0"/>
              <a:t> </a:t>
            </a:r>
            <a:r>
              <a:rPr lang="en-US" sz="1400" b="0"/>
              <a:t>In a subsequent dose-response test NOEC, EC</a:t>
            </a:r>
            <a:r>
              <a:rPr lang="cs-CZ" sz="1400" b="0"/>
              <a:t>50</a:t>
            </a:r>
            <a:r>
              <a:rPr lang="en-US" sz="1400" b="0"/>
              <a:t> and EC9</a:t>
            </a:r>
            <a:r>
              <a:rPr lang="cs-CZ" sz="1400" b="0"/>
              <a:t>0</a:t>
            </a:r>
            <a:r>
              <a:rPr lang="en-US" sz="1400" b="0"/>
              <a:t> </a:t>
            </a:r>
            <a:r>
              <a:rPr lang="cs-CZ" sz="1400" b="0"/>
              <a:t>w</a:t>
            </a:r>
            <a:r>
              <a:rPr lang="en-US" sz="1400" b="0"/>
              <a:t>ere</a:t>
            </a:r>
            <a:r>
              <a:rPr lang="cs-CZ" sz="1400" b="0"/>
              <a:t> </a:t>
            </a:r>
            <a:r>
              <a:rPr lang="en-US" sz="1400" b="0"/>
              <a:t>determined for</a:t>
            </a:r>
            <a:r>
              <a:rPr lang="cs-CZ" sz="1400" b="0"/>
              <a:t> </a:t>
            </a:r>
            <a:r>
              <a:rPr lang="en-US" sz="1400" b="0"/>
              <a:t>mancozeb (PDA and PAO) and 2,4-DB, ioxynil,</a:t>
            </a:r>
            <a:r>
              <a:rPr lang="cs-CZ" sz="1400" b="0"/>
              <a:t> </a:t>
            </a:r>
            <a:r>
              <a:rPr lang="en-US" sz="1400" b="0"/>
              <a:t>maneb,</a:t>
            </a:r>
            <a:r>
              <a:rPr lang="cs-CZ" sz="1400" b="0"/>
              <a:t> </a:t>
            </a:r>
            <a:r>
              <a:rPr lang="en-US" sz="1400" b="0"/>
              <a:t>zineb and nitrapyrin (PAO).</a:t>
            </a:r>
            <a:endParaRPr lang="cs-CZ" sz="1400" b="0"/>
          </a:p>
        </p:txBody>
      </p:sp>
      <p:grpSp>
        <p:nvGrpSpPr>
          <p:cNvPr id="108555" name="Group 14"/>
          <p:cNvGrpSpPr>
            <a:grpSpLocks/>
          </p:cNvGrpSpPr>
          <p:nvPr/>
        </p:nvGrpSpPr>
        <p:grpSpPr bwMode="auto">
          <a:xfrm>
            <a:off x="0" y="0"/>
            <a:ext cx="1146175" cy="623888"/>
            <a:chOff x="480" y="3075"/>
            <a:chExt cx="722" cy="393"/>
          </a:xfrm>
        </p:grpSpPr>
        <p:pic>
          <p:nvPicPr>
            <p:cNvPr id="108556" name="Picture 15" descr="File:Lupa.na.encyklopedii.jpg">
              <a:hlinkClick r:id="rId4"/>
            </p:cNvPr>
            <p:cNvPicPr>
              <a:picLocks noChangeAspect="1" noChangeArrowheads="1"/>
            </p:cNvPicPr>
            <p:nvPr/>
          </p:nvPicPr>
          <p:blipFill>
            <a:blip r:embed="rId5" cstate="print"/>
            <a:srcRect/>
            <a:stretch>
              <a:fillRect/>
            </a:stretch>
          </p:blipFill>
          <p:spPr bwMode="auto">
            <a:xfrm>
              <a:off x="480" y="3075"/>
              <a:ext cx="722" cy="393"/>
            </a:xfrm>
            <a:prstGeom prst="rect">
              <a:avLst/>
            </a:prstGeom>
            <a:noFill/>
            <a:ln w="19050">
              <a:solidFill>
                <a:srgbClr val="000000"/>
              </a:solidFill>
              <a:miter lim="800000"/>
              <a:headEnd/>
              <a:tailEnd/>
            </a:ln>
          </p:spPr>
        </p:pic>
        <p:sp>
          <p:nvSpPr>
            <p:cNvPr id="108557" name="WordArt 16"/>
            <p:cNvSpPr>
              <a:spLocks noChangeArrowheads="1" noChangeShapeType="1" noTextEdit="1"/>
            </p:cNvSpPr>
            <p:nvPr/>
          </p:nvSpPr>
          <p:spPr bwMode="auto">
            <a:xfrm>
              <a:off x="521" y="3203"/>
              <a:ext cx="363" cy="136"/>
            </a:xfrm>
            <a:prstGeom prst="rect">
              <a:avLst/>
            </a:prstGeom>
          </p:spPr>
          <p:txBody>
            <a:bodyPr wrap="none" fromWordArt="1">
              <a:prstTxWarp prst="textPlain">
                <a:avLst>
                  <a:gd name="adj" fmla="val 50000"/>
                </a:avLst>
              </a:prstTxWarp>
            </a:bodyPr>
            <a:lstStyle/>
            <a:p>
              <a:pPr algn="ctr"/>
              <a:r>
                <a:rPr lang="cs-CZ" sz="3600" kern="10">
                  <a:ln w="12700">
                    <a:solidFill>
                      <a:schemeClr val="tx1"/>
                    </a:solidFill>
                    <a:round/>
                    <a:headEnd/>
                    <a:tailEnd/>
                  </a:ln>
                  <a:solidFill>
                    <a:srgbClr val="FFFF00"/>
                  </a:solidFill>
                  <a:latin typeface="Arial Black"/>
                </a:rPr>
                <a:t>Příklad</a:t>
              </a:r>
            </a:p>
          </p:txBody>
        </p:sp>
      </p:grpSp>
    </p:spTree>
  </p:cSld>
  <p:clrMapOvr>
    <a:masterClrMapping/>
  </p:clrMapOvr>
  <p:transition/>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Zástupný symbol pro číslo snímku 2"/>
          <p:cNvSpPr>
            <a:spLocks noGrp="1"/>
          </p:cNvSpPr>
          <p:nvPr>
            <p:ph type="sldNum" sz="quarter" idx="10"/>
          </p:nvPr>
        </p:nvSpPr>
        <p:spPr>
          <a:noFill/>
        </p:spPr>
        <p:txBody>
          <a:bodyPr/>
          <a:lstStyle/>
          <a:p>
            <a:r>
              <a:rPr lang="cs-CZ" smtClean="0">
                <a:latin typeface="Arial" charset="0"/>
              </a:rPr>
              <a:t>Snímek </a:t>
            </a:r>
            <a:fld id="{1135AA09-8872-4BCD-B865-5899E078039F}" type="slidenum">
              <a:rPr lang="cs-CZ" smtClean="0">
                <a:latin typeface="Arial" charset="0"/>
              </a:rPr>
              <a:pPr/>
              <a:t>103</a:t>
            </a:fld>
            <a:endParaRPr lang="cs-CZ" smtClean="0">
              <a:latin typeface="Arial" charset="0"/>
            </a:endParaRPr>
          </a:p>
        </p:txBody>
      </p:sp>
      <p:pic>
        <p:nvPicPr>
          <p:cNvPr id="109571" name="Picture 13" descr="0007"/>
          <p:cNvPicPr>
            <a:picLocks noChangeAspect="1" noChangeArrowheads="1"/>
          </p:cNvPicPr>
          <p:nvPr/>
        </p:nvPicPr>
        <p:blipFill>
          <a:blip r:embed="rId3" cstate="print"/>
          <a:srcRect l="10191" t="55130" r="9212" b="2620"/>
          <a:stretch>
            <a:fillRect/>
          </a:stretch>
        </p:blipFill>
        <p:spPr bwMode="auto">
          <a:xfrm>
            <a:off x="0" y="654050"/>
            <a:ext cx="9144000" cy="6203950"/>
          </a:xfrm>
          <a:prstGeom prst="rect">
            <a:avLst/>
          </a:prstGeom>
          <a:noFill/>
          <a:ln w="9525">
            <a:solidFill>
              <a:schemeClr val="tx1"/>
            </a:solidFill>
            <a:miter lim="800000"/>
            <a:headEnd/>
            <a:tailEnd/>
          </a:ln>
        </p:spPr>
      </p:pic>
      <p:sp>
        <p:nvSpPr>
          <p:cNvPr id="109572" name="Text Box 4"/>
          <p:cNvSpPr txBox="1">
            <a:spLocks noChangeArrowheads="1"/>
          </p:cNvSpPr>
          <p:nvPr/>
        </p:nvSpPr>
        <p:spPr bwMode="auto">
          <a:xfrm>
            <a:off x="0" y="0"/>
            <a:ext cx="3960813" cy="274638"/>
          </a:xfrm>
          <a:prstGeom prst="rect">
            <a:avLst/>
          </a:prstGeom>
          <a:noFill/>
          <a:ln w="9525">
            <a:noFill/>
            <a:miter lim="800000"/>
            <a:headEnd/>
            <a:tailEnd/>
          </a:ln>
        </p:spPr>
        <p:txBody>
          <a:bodyPr>
            <a:spAutoFit/>
          </a:bodyPr>
          <a:lstStyle/>
          <a:p>
            <a:pPr>
              <a:spcBef>
                <a:spcPct val="50000"/>
              </a:spcBef>
            </a:pPr>
            <a:endParaRPr lang="en-US" sz="1200" b="0">
              <a:latin typeface="Times New Roman" pitchFamily="18" charset="0"/>
            </a:endParaRPr>
          </a:p>
        </p:txBody>
      </p:sp>
      <p:sp>
        <p:nvSpPr>
          <p:cNvPr id="109573" name="Rectangle 12"/>
          <p:cNvSpPr>
            <a:spLocks noChangeArrowheads="1"/>
          </p:cNvSpPr>
          <p:nvPr/>
        </p:nvSpPr>
        <p:spPr bwMode="auto">
          <a:xfrm>
            <a:off x="1187450" y="0"/>
            <a:ext cx="7956550" cy="581025"/>
          </a:xfrm>
          <a:prstGeom prst="rect">
            <a:avLst/>
          </a:prstGeom>
          <a:noFill/>
          <a:ln w="9525">
            <a:noFill/>
            <a:miter lim="800000"/>
            <a:headEnd/>
            <a:tailEnd/>
          </a:ln>
        </p:spPr>
        <p:txBody>
          <a:bodyPr>
            <a:spAutoFit/>
          </a:bodyPr>
          <a:lstStyle/>
          <a:p>
            <a:r>
              <a:rPr lang="cs-CZ"/>
              <a:t>Conclusion: </a:t>
            </a:r>
            <a:r>
              <a:rPr lang="cs-CZ" b="0"/>
              <a:t>A</a:t>
            </a:r>
            <a:r>
              <a:rPr lang="en-US" b="0"/>
              <a:t>ll three parameters are suitable for inclusion</a:t>
            </a:r>
            <a:r>
              <a:rPr lang="cs-CZ" b="0"/>
              <a:t> </a:t>
            </a:r>
            <a:r>
              <a:rPr lang="en-US" b="0"/>
              <a:t>in a test system for assessing effects on the soil environment.</a:t>
            </a:r>
          </a:p>
        </p:txBody>
      </p:sp>
      <p:grpSp>
        <p:nvGrpSpPr>
          <p:cNvPr id="109574" name="Group 14"/>
          <p:cNvGrpSpPr>
            <a:grpSpLocks/>
          </p:cNvGrpSpPr>
          <p:nvPr/>
        </p:nvGrpSpPr>
        <p:grpSpPr bwMode="auto">
          <a:xfrm>
            <a:off x="0" y="0"/>
            <a:ext cx="1146175" cy="623888"/>
            <a:chOff x="480" y="3075"/>
            <a:chExt cx="722" cy="393"/>
          </a:xfrm>
        </p:grpSpPr>
        <p:pic>
          <p:nvPicPr>
            <p:cNvPr id="109575" name="Picture 15" descr="File:Lupa.na.encyklopedii.jpg">
              <a:hlinkClick r:id="rId4"/>
            </p:cNvPr>
            <p:cNvPicPr>
              <a:picLocks noChangeAspect="1" noChangeArrowheads="1"/>
            </p:cNvPicPr>
            <p:nvPr/>
          </p:nvPicPr>
          <p:blipFill>
            <a:blip r:embed="rId5" cstate="print"/>
            <a:srcRect/>
            <a:stretch>
              <a:fillRect/>
            </a:stretch>
          </p:blipFill>
          <p:spPr bwMode="auto">
            <a:xfrm>
              <a:off x="480" y="3075"/>
              <a:ext cx="722" cy="393"/>
            </a:xfrm>
            <a:prstGeom prst="rect">
              <a:avLst/>
            </a:prstGeom>
            <a:noFill/>
            <a:ln w="19050">
              <a:solidFill>
                <a:srgbClr val="000000"/>
              </a:solidFill>
              <a:miter lim="800000"/>
              <a:headEnd/>
              <a:tailEnd/>
            </a:ln>
          </p:spPr>
        </p:pic>
        <p:sp>
          <p:nvSpPr>
            <p:cNvPr id="109576" name="WordArt 16"/>
            <p:cNvSpPr>
              <a:spLocks noChangeArrowheads="1" noChangeShapeType="1" noTextEdit="1"/>
            </p:cNvSpPr>
            <p:nvPr/>
          </p:nvSpPr>
          <p:spPr bwMode="auto">
            <a:xfrm>
              <a:off x="521" y="3203"/>
              <a:ext cx="363" cy="136"/>
            </a:xfrm>
            <a:prstGeom prst="rect">
              <a:avLst/>
            </a:prstGeom>
          </p:spPr>
          <p:txBody>
            <a:bodyPr wrap="none" fromWordArt="1">
              <a:prstTxWarp prst="textPlain">
                <a:avLst>
                  <a:gd name="adj" fmla="val 50000"/>
                </a:avLst>
              </a:prstTxWarp>
            </a:bodyPr>
            <a:lstStyle/>
            <a:p>
              <a:pPr algn="ctr"/>
              <a:r>
                <a:rPr lang="cs-CZ" sz="3600" kern="10">
                  <a:ln w="12700">
                    <a:solidFill>
                      <a:schemeClr val="tx1"/>
                    </a:solidFill>
                    <a:round/>
                    <a:headEnd/>
                    <a:tailEnd/>
                  </a:ln>
                  <a:solidFill>
                    <a:srgbClr val="FFFF00"/>
                  </a:solidFill>
                  <a:latin typeface="Arial Black"/>
                </a:rPr>
                <a:t>Příklad</a:t>
              </a:r>
            </a:p>
          </p:txBody>
        </p:sp>
      </p:grpSp>
    </p:spTree>
  </p:cSld>
  <p:clrMapOvr>
    <a:masterClrMapping/>
  </p:clrMapOvr>
  <p:transition/>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Zástupný symbol pro číslo snímku 2"/>
          <p:cNvSpPr>
            <a:spLocks noGrp="1"/>
          </p:cNvSpPr>
          <p:nvPr>
            <p:ph type="sldNum" sz="quarter" idx="10"/>
          </p:nvPr>
        </p:nvSpPr>
        <p:spPr>
          <a:noFill/>
        </p:spPr>
        <p:txBody>
          <a:bodyPr/>
          <a:lstStyle/>
          <a:p>
            <a:r>
              <a:rPr lang="cs-CZ" smtClean="0">
                <a:latin typeface="Arial" charset="0"/>
              </a:rPr>
              <a:t>Snímek </a:t>
            </a:r>
            <a:fld id="{1349C702-B6D4-4A59-B386-A807538D1F58}" type="slidenum">
              <a:rPr lang="cs-CZ" smtClean="0">
                <a:latin typeface="Arial" charset="0"/>
              </a:rPr>
              <a:pPr/>
              <a:t>104</a:t>
            </a:fld>
            <a:endParaRPr lang="cs-CZ" smtClean="0">
              <a:latin typeface="Arial" charset="0"/>
            </a:endParaRPr>
          </a:p>
        </p:txBody>
      </p:sp>
      <p:sp>
        <p:nvSpPr>
          <p:cNvPr id="110595" name="Text Box 4"/>
          <p:cNvSpPr txBox="1">
            <a:spLocks noChangeArrowheads="1"/>
          </p:cNvSpPr>
          <p:nvPr/>
        </p:nvSpPr>
        <p:spPr bwMode="auto">
          <a:xfrm>
            <a:off x="0" y="0"/>
            <a:ext cx="3960813" cy="274638"/>
          </a:xfrm>
          <a:prstGeom prst="rect">
            <a:avLst/>
          </a:prstGeom>
          <a:noFill/>
          <a:ln w="9525">
            <a:noFill/>
            <a:miter lim="800000"/>
            <a:headEnd/>
            <a:tailEnd/>
          </a:ln>
        </p:spPr>
        <p:txBody>
          <a:bodyPr>
            <a:spAutoFit/>
          </a:bodyPr>
          <a:lstStyle/>
          <a:p>
            <a:pPr>
              <a:spcBef>
                <a:spcPct val="50000"/>
              </a:spcBef>
            </a:pPr>
            <a:endParaRPr lang="en-US" sz="1200" b="0">
              <a:latin typeface="Times New Roman" pitchFamily="18" charset="0"/>
            </a:endParaRPr>
          </a:p>
        </p:txBody>
      </p:sp>
      <p:pic>
        <p:nvPicPr>
          <p:cNvPr id="110596" name="Picture 7" descr="0013"/>
          <p:cNvPicPr>
            <a:picLocks noChangeAspect="1" noChangeArrowheads="1"/>
          </p:cNvPicPr>
          <p:nvPr/>
        </p:nvPicPr>
        <p:blipFill>
          <a:blip r:embed="rId3" cstate="print"/>
          <a:srcRect l="8333" t="2856" r="4575" b="73517"/>
          <a:stretch>
            <a:fillRect/>
          </a:stretch>
        </p:blipFill>
        <p:spPr bwMode="auto">
          <a:xfrm>
            <a:off x="0" y="836613"/>
            <a:ext cx="9144000" cy="3209925"/>
          </a:xfrm>
          <a:prstGeom prst="rect">
            <a:avLst/>
          </a:prstGeom>
          <a:noFill/>
          <a:ln w="9525">
            <a:solidFill>
              <a:schemeClr val="tx1"/>
            </a:solidFill>
            <a:miter lim="800000"/>
            <a:headEnd/>
            <a:tailEnd/>
          </a:ln>
        </p:spPr>
      </p:pic>
      <p:grpSp>
        <p:nvGrpSpPr>
          <p:cNvPr id="110597" name="Group 8"/>
          <p:cNvGrpSpPr>
            <a:grpSpLocks/>
          </p:cNvGrpSpPr>
          <p:nvPr/>
        </p:nvGrpSpPr>
        <p:grpSpPr bwMode="auto">
          <a:xfrm>
            <a:off x="0" y="0"/>
            <a:ext cx="1146175" cy="623888"/>
            <a:chOff x="480" y="3075"/>
            <a:chExt cx="722" cy="393"/>
          </a:xfrm>
        </p:grpSpPr>
        <p:pic>
          <p:nvPicPr>
            <p:cNvPr id="110598" name="Picture 9" descr="File:Lupa.na.encyklopedii.jpg">
              <a:hlinkClick r:id="rId4"/>
            </p:cNvPr>
            <p:cNvPicPr>
              <a:picLocks noChangeAspect="1" noChangeArrowheads="1"/>
            </p:cNvPicPr>
            <p:nvPr/>
          </p:nvPicPr>
          <p:blipFill>
            <a:blip r:embed="rId5" cstate="print"/>
            <a:srcRect/>
            <a:stretch>
              <a:fillRect/>
            </a:stretch>
          </p:blipFill>
          <p:spPr bwMode="auto">
            <a:xfrm>
              <a:off x="480" y="3075"/>
              <a:ext cx="722" cy="393"/>
            </a:xfrm>
            <a:prstGeom prst="rect">
              <a:avLst/>
            </a:prstGeom>
            <a:noFill/>
            <a:ln w="19050">
              <a:solidFill>
                <a:srgbClr val="000000"/>
              </a:solidFill>
              <a:miter lim="800000"/>
              <a:headEnd/>
              <a:tailEnd/>
            </a:ln>
          </p:spPr>
        </p:pic>
        <p:sp>
          <p:nvSpPr>
            <p:cNvPr id="110599" name="WordArt 10"/>
            <p:cNvSpPr>
              <a:spLocks noChangeArrowheads="1" noChangeShapeType="1" noTextEdit="1"/>
            </p:cNvSpPr>
            <p:nvPr/>
          </p:nvSpPr>
          <p:spPr bwMode="auto">
            <a:xfrm>
              <a:off x="521" y="3203"/>
              <a:ext cx="363" cy="136"/>
            </a:xfrm>
            <a:prstGeom prst="rect">
              <a:avLst/>
            </a:prstGeom>
          </p:spPr>
          <p:txBody>
            <a:bodyPr wrap="none" fromWordArt="1">
              <a:prstTxWarp prst="textPlain">
                <a:avLst>
                  <a:gd name="adj" fmla="val 50000"/>
                </a:avLst>
              </a:prstTxWarp>
            </a:bodyPr>
            <a:lstStyle/>
            <a:p>
              <a:pPr algn="ctr"/>
              <a:r>
                <a:rPr lang="cs-CZ" sz="3600" kern="10">
                  <a:ln w="12700">
                    <a:solidFill>
                      <a:schemeClr val="tx1"/>
                    </a:solidFill>
                    <a:round/>
                    <a:headEnd/>
                    <a:tailEnd/>
                  </a:ln>
                  <a:solidFill>
                    <a:srgbClr val="FFFF00"/>
                  </a:solidFill>
                  <a:latin typeface="Arial Black"/>
                </a:rPr>
                <a:t>Příklad</a:t>
              </a:r>
            </a:p>
          </p:txBody>
        </p:sp>
      </p:grpSp>
    </p:spTree>
  </p:cSld>
  <p:clrMapOvr>
    <a:masterClrMapping/>
  </p:clrMapOvr>
  <p:transition/>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8"/>
          <p:cNvSpPr>
            <a:spLocks noGrp="1" noChangeArrowheads="1"/>
          </p:cNvSpPr>
          <p:nvPr>
            <p:ph type="title"/>
          </p:nvPr>
        </p:nvSpPr>
        <p:spPr/>
        <p:txBody>
          <a:bodyPr/>
          <a:lstStyle/>
          <a:p>
            <a:pPr eaLnBrk="1" hangingPunct="1"/>
            <a:r>
              <a:rPr lang="cs-CZ" sz="2400" smtClean="0"/>
              <a:t>Procesy spojené s dalšími biochemickými cykly</a:t>
            </a:r>
          </a:p>
        </p:txBody>
      </p:sp>
      <p:sp>
        <p:nvSpPr>
          <p:cNvPr id="111619" name="Zástupný symbol pro číslo snímku 3"/>
          <p:cNvSpPr>
            <a:spLocks noGrp="1"/>
          </p:cNvSpPr>
          <p:nvPr>
            <p:ph type="sldNum" sz="quarter" idx="10"/>
          </p:nvPr>
        </p:nvSpPr>
        <p:spPr>
          <a:noFill/>
        </p:spPr>
        <p:txBody>
          <a:bodyPr/>
          <a:lstStyle/>
          <a:p>
            <a:r>
              <a:rPr lang="cs-CZ" smtClean="0">
                <a:latin typeface="Arial" charset="0"/>
              </a:rPr>
              <a:t>Snímek </a:t>
            </a:r>
            <a:fld id="{B8E2D75E-47E3-4E79-98F9-C18437D9B900}" type="slidenum">
              <a:rPr lang="cs-CZ" smtClean="0">
                <a:latin typeface="Arial" charset="0"/>
              </a:rPr>
              <a:pPr/>
              <a:t>105</a:t>
            </a:fld>
            <a:endParaRPr lang="cs-CZ" smtClean="0">
              <a:latin typeface="Arial" charset="0"/>
            </a:endParaRPr>
          </a:p>
        </p:txBody>
      </p:sp>
      <p:pic>
        <p:nvPicPr>
          <p:cNvPr id="111620" name="Picture 6" descr="105"/>
          <p:cNvPicPr>
            <a:picLocks noChangeAspect="1" noChangeArrowheads="1"/>
          </p:cNvPicPr>
          <p:nvPr/>
        </p:nvPicPr>
        <p:blipFill>
          <a:blip r:embed="rId3" cstate="print"/>
          <a:srcRect l="35429" t="39548" r="5551" b="20389"/>
          <a:stretch>
            <a:fillRect/>
          </a:stretch>
        </p:blipFill>
        <p:spPr bwMode="auto">
          <a:xfrm>
            <a:off x="4643438" y="2705100"/>
            <a:ext cx="4500562" cy="4152900"/>
          </a:xfrm>
          <a:prstGeom prst="rect">
            <a:avLst/>
          </a:prstGeom>
          <a:noFill/>
          <a:ln w="9525">
            <a:solidFill>
              <a:schemeClr val="tx1"/>
            </a:solidFill>
            <a:miter lim="800000"/>
            <a:headEnd/>
            <a:tailEnd/>
          </a:ln>
        </p:spPr>
      </p:pic>
      <p:sp>
        <p:nvSpPr>
          <p:cNvPr id="111621" name="Text Box 3"/>
          <p:cNvSpPr txBox="1">
            <a:spLocks noChangeArrowheads="1"/>
          </p:cNvSpPr>
          <p:nvPr/>
        </p:nvSpPr>
        <p:spPr bwMode="auto">
          <a:xfrm>
            <a:off x="0" y="0"/>
            <a:ext cx="3960813" cy="274638"/>
          </a:xfrm>
          <a:prstGeom prst="rect">
            <a:avLst/>
          </a:prstGeom>
          <a:noFill/>
          <a:ln w="9525">
            <a:noFill/>
            <a:miter lim="800000"/>
            <a:headEnd/>
            <a:tailEnd/>
          </a:ln>
        </p:spPr>
        <p:txBody>
          <a:bodyPr>
            <a:spAutoFit/>
          </a:bodyPr>
          <a:lstStyle/>
          <a:p>
            <a:pPr>
              <a:spcBef>
                <a:spcPct val="50000"/>
              </a:spcBef>
            </a:pPr>
            <a:endParaRPr lang="en-US" sz="1200" b="0">
              <a:latin typeface="Times New Roman" pitchFamily="18" charset="0"/>
            </a:endParaRPr>
          </a:p>
        </p:txBody>
      </p:sp>
      <p:sp>
        <p:nvSpPr>
          <p:cNvPr id="111622" name="Text Box 5"/>
          <p:cNvSpPr txBox="1">
            <a:spLocks noChangeArrowheads="1"/>
          </p:cNvSpPr>
          <p:nvPr/>
        </p:nvSpPr>
        <p:spPr bwMode="auto">
          <a:xfrm>
            <a:off x="250825" y="692150"/>
            <a:ext cx="8642350" cy="1311275"/>
          </a:xfrm>
          <a:prstGeom prst="rect">
            <a:avLst/>
          </a:prstGeom>
          <a:noFill/>
          <a:ln w="9525">
            <a:noFill/>
            <a:miter lim="800000"/>
            <a:headEnd/>
            <a:tailEnd/>
          </a:ln>
        </p:spPr>
        <p:txBody>
          <a:bodyPr>
            <a:spAutoFit/>
          </a:bodyPr>
          <a:lstStyle/>
          <a:p>
            <a:r>
              <a:rPr lang="cs-CZ" sz="2000" b="0"/>
              <a:t>- nemají žádné speciální využití v mikrobiální ekotoxikologii</a:t>
            </a:r>
          </a:p>
          <a:p>
            <a:endParaRPr lang="cs-CZ" sz="2000" b="0"/>
          </a:p>
          <a:p>
            <a:r>
              <a:rPr lang="cs-CZ" sz="2000" b="0"/>
              <a:t>- mohou sloužit jako endpoint v polních studiích i laboratorních pokusech, mikrobiální ekotoxikologie jim však věnuje velmi malou pozornost</a:t>
            </a:r>
          </a:p>
        </p:txBody>
      </p:sp>
      <p:pic>
        <p:nvPicPr>
          <p:cNvPr id="111623" name="Picture 7" descr="105"/>
          <p:cNvPicPr>
            <a:picLocks noChangeAspect="1" noChangeArrowheads="1"/>
          </p:cNvPicPr>
          <p:nvPr/>
        </p:nvPicPr>
        <p:blipFill>
          <a:blip r:embed="rId3" cstate="print"/>
          <a:srcRect l="35429" t="8679" r="5551" b="64397"/>
          <a:stretch>
            <a:fillRect/>
          </a:stretch>
        </p:blipFill>
        <p:spPr bwMode="auto">
          <a:xfrm>
            <a:off x="0" y="3978275"/>
            <a:ext cx="4643438" cy="2879725"/>
          </a:xfrm>
          <a:prstGeom prst="rect">
            <a:avLst/>
          </a:prstGeom>
          <a:noFill/>
          <a:ln w="9525">
            <a:solidFill>
              <a:schemeClr val="tx1"/>
            </a:solidFill>
            <a:miter lim="800000"/>
            <a:headEnd/>
            <a:tailEnd/>
          </a:ln>
        </p:spPr>
      </p:pic>
    </p:spTree>
  </p:cSld>
  <p:clrMapOvr>
    <a:masterClrMapping/>
  </p:clrMapOvr>
  <p:transition/>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6"/>
          <p:cNvSpPr>
            <a:spLocks noGrp="1" noChangeArrowheads="1"/>
          </p:cNvSpPr>
          <p:nvPr>
            <p:ph type="title"/>
          </p:nvPr>
        </p:nvSpPr>
        <p:spPr/>
        <p:txBody>
          <a:bodyPr/>
          <a:lstStyle/>
          <a:p>
            <a:pPr eaLnBrk="1" hangingPunct="1"/>
            <a:r>
              <a:rPr lang="cs-CZ" sz="2400" smtClean="0"/>
              <a:t>Enzymatické aktivity</a:t>
            </a:r>
          </a:p>
        </p:txBody>
      </p:sp>
      <p:sp>
        <p:nvSpPr>
          <p:cNvPr id="112643" name="Rectangle 7"/>
          <p:cNvSpPr>
            <a:spLocks noGrp="1" noChangeArrowheads="1"/>
          </p:cNvSpPr>
          <p:nvPr>
            <p:ph idx="1"/>
          </p:nvPr>
        </p:nvSpPr>
        <p:spPr>
          <a:xfrm>
            <a:off x="179388" y="620713"/>
            <a:ext cx="8713787" cy="3384550"/>
          </a:xfrm>
        </p:spPr>
        <p:txBody>
          <a:bodyPr/>
          <a:lstStyle/>
          <a:p>
            <a:pPr eaLnBrk="1" hangingPunct="1">
              <a:lnSpc>
                <a:spcPct val="80000"/>
              </a:lnSpc>
            </a:pPr>
            <a:r>
              <a:rPr lang="cs-CZ" sz="1800" b="0" smtClean="0"/>
              <a:t>enzymy jsou jak v buňkách (cytoplazma, periplazma, vnější povrch...), tak v mrtvých, polorozložených buňkách i v extracelulárních komplexech s jíly či huminovými koloidy (v této podobě jsou odolnější proti proteolýze) </a:t>
            </a:r>
            <a:r>
              <a:rPr lang="cs-CZ" sz="1800" smtClean="0"/>
              <a:t>====</a:t>
            </a:r>
            <a:r>
              <a:rPr lang="en-US" sz="1800" smtClean="0"/>
              <a:t>&gt;</a:t>
            </a:r>
            <a:r>
              <a:rPr lang="cs-CZ" sz="1800" smtClean="0"/>
              <a:t> opatrnost při interpretacích enzymových aktivit</a:t>
            </a:r>
          </a:p>
          <a:p>
            <a:pPr eaLnBrk="1" hangingPunct="1">
              <a:lnSpc>
                <a:spcPct val="80000"/>
              </a:lnSpc>
            </a:pPr>
            <a:endParaRPr lang="cs-CZ" sz="1800" b="0" smtClean="0"/>
          </a:p>
          <a:p>
            <a:pPr eaLnBrk="1" hangingPunct="1">
              <a:lnSpc>
                <a:spcPct val="80000"/>
              </a:lnSpc>
            </a:pPr>
            <a:r>
              <a:rPr lang="cs-CZ" sz="1800" b="0" smtClean="0"/>
              <a:t>etracelulární enzymovou aktivitu lze odlišit např. po ozáření gama paprsky (inaktivují buňky)</a:t>
            </a:r>
          </a:p>
          <a:p>
            <a:pPr eaLnBrk="1" hangingPunct="1">
              <a:lnSpc>
                <a:spcPct val="80000"/>
              </a:lnSpc>
            </a:pPr>
            <a:endParaRPr lang="cs-CZ" sz="1800" b="0" smtClean="0"/>
          </a:p>
          <a:p>
            <a:pPr eaLnBrk="1" hangingPunct="1">
              <a:lnSpc>
                <a:spcPct val="80000"/>
              </a:lnSpc>
            </a:pPr>
            <a:r>
              <a:rPr lang="cs-CZ" sz="1800" b="0" smtClean="0"/>
              <a:t>enzymy v půdě podléhají změnám, které jsou při odběru ==</a:t>
            </a:r>
            <a:r>
              <a:rPr lang="en-US" sz="1800" b="0" smtClean="0"/>
              <a:t>&gt;</a:t>
            </a:r>
            <a:r>
              <a:rPr lang="cs-CZ" sz="1800" b="0" smtClean="0"/>
              <a:t> snaha udržet podobné podmínky jako </a:t>
            </a:r>
            <a:r>
              <a:rPr lang="cs-CZ" sz="1800" b="0" i="1" smtClean="0"/>
              <a:t>in situ</a:t>
            </a:r>
            <a:r>
              <a:rPr lang="cs-CZ" sz="1800" b="0" smtClean="0"/>
              <a:t>, hlavně teplotu, vlhkost, redox potenciál</a:t>
            </a:r>
          </a:p>
          <a:p>
            <a:pPr eaLnBrk="1" hangingPunct="1">
              <a:lnSpc>
                <a:spcPct val="80000"/>
              </a:lnSpc>
            </a:pPr>
            <a:endParaRPr lang="cs-CZ" sz="1800" b="0" smtClean="0"/>
          </a:p>
          <a:p>
            <a:pPr eaLnBrk="1" hangingPunct="1">
              <a:lnSpc>
                <a:spcPct val="80000"/>
              </a:lnSpc>
            </a:pPr>
            <a:r>
              <a:rPr lang="cs-CZ" sz="1800" b="0" smtClean="0"/>
              <a:t>jsou využívány spíše v krátkodobých studiích, aby nedošlo ke změně velikosti společenstva</a:t>
            </a:r>
          </a:p>
        </p:txBody>
      </p:sp>
      <p:sp>
        <p:nvSpPr>
          <p:cNvPr id="112644" name="Zástupný symbol pro číslo snímku 4"/>
          <p:cNvSpPr>
            <a:spLocks noGrp="1"/>
          </p:cNvSpPr>
          <p:nvPr>
            <p:ph type="sldNum" sz="quarter" idx="10"/>
          </p:nvPr>
        </p:nvSpPr>
        <p:spPr>
          <a:noFill/>
        </p:spPr>
        <p:txBody>
          <a:bodyPr/>
          <a:lstStyle/>
          <a:p>
            <a:r>
              <a:rPr lang="cs-CZ" smtClean="0">
                <a:latin typeface="Arial" charset="0"/>
              </a:rPr>
              <a:t>Snímek </a:t>
            </a:r>
            <a:fld id="{085DF34B-A323-4D7F-8F25-8B8D6490BABB}" type="slidenum">
              <a:rPr lang="cs-CZ" smtClean="0">
                <a:latin typeface="Arial" charset="0"/>
              </a:rPr>
              <a:pPr/>
              <a:t>106</a:t>
            </a:fld>
            <a:endParaRPr lang="cs-CZ" smtClean="0">
              <a:latin typeface="Arial" charset="0"/>
            </a:endParaRPr>
          </a:p>
        </p:txBody>
      </p:sp>
      <p:sp>
        <p:nvSpPr>
          <p:cNvPr id="112645" name="Text Box 3"/>
          <p:cNvSpPr txBox="1">
            <a:spLocks noChangeArrowheads="1"/>
          </p:cNvSpPr>
          <p:nvPr/>
        </p:nvSpPr>
        <p:spPr bwMode="auto">
          <a:xfrm>
            <a:off x="0" y="0"/>
            <a:ext cx="3960813" cy="274638"/>
          </a:xfrm>
          <a:prstGeom prst="rect">
            <a:avLst/>
          </a:prstGeom>
          <a:noFill/>
          <a:ln w="9525">
            <a:noFill/>
            <a:miter lim="800000"/>
            <a:headEnd/>
            <a:tailEnd/>
          </a:ln>
        </p:spPr>
        <p:txBody>
          <a:bodyPr>
            <a:spAutoFit/>
          </a:bodyPr>
          <a:lstStyle/>
          <a:p>
            <a:pPr>
              <a:spcBef>
                <a:spcPct val="50000"/>
              </a:spcBef>
            </a:pPr>
            <a:endParaRPr lang="en-US" sz="1200" b="0">
              <a:latin typeface="Times New Roman" pitchFamily="18" charset="0"/>
            </a:endParaRPr>
          </a:p>
        </p:txBody>
      </p:sp>
      <p:pic>
        <p:nvPicPr>
          <p:cNvPr id="112646" name="Picture 8" descr="159"/>
          <p:cNvPicPr>
            <a:picLocks noChangeAspect="1" noChangeArrowheads="1"/>
          </p:cNvPicPr>
          <p:nvPr/>
        </p:nvPicPr>
        <p:blipFill>
          <a:blip r:embed="rId3" cstate="print"/>
          <a:srcRect l="9801" t="10115" r="13487" b="59477"/>
          <a:stretch>
            <a:fillRect/>
          </a:stretch>
        </p:blipFill>
        <p:spPr bwMode="auto">
          <a:xfrm>
            <a:off x="3635375" y="3889375"/>
            <a:ext cx="5508625" cy="2968625"/>
          </a:xfrm>
          <a:prstGeom prst="rect">
            <a:avLst/>
          </a:prstGeom>
          <a:noFill/>
          <a:ln w="9525">
            <a:solidFill>
              <a:schemeClr val="tx1"/>
            </a:solidFill>
            <a:miter lim="800000"/>
            <a:headEnd/>
            <a:tailEnd/>
          </a:ln>
        </p:spPr>
      </p:pic>
    </p:spTree>
  </p:cSld>
  <p:clrMapOvr>
    <a:masterClrMapping/>
  </p:clrMapOvr>
  <p:transition/>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Zástupný symbol pro číslo snímku 2"/>
          <p:cNvSpPr>
            <a:spLocks noGrp="1"/>
          </p:cNvSpPr>
          <p:nvPr>
            <p:ph type="sldNum" sz="quarter" idx="10"/>
          </p:nvPr>
        </p:nvSpPr>
        <p:spPr>
          <a:noFill/>
        </p:spPr>
        <p:txBody>
          <a:bodyPr/>
          <a:lstStyle/>
          <a:p>
            <a:r>
              <a:rPr lang="cs-CZ" smtClean="0">
                <a:latin typeface="Arial" charset="0"/>
              </a:rPr>
              <a:t>Snímek </a:t>
            </a:r>
            <a:fld id="{21047AC4-ED95-44FE-B849-13CDEBCF6774}" type="slidenum">
              <a:rPr lang="cs-CZ" smtClean="0">
                <a:latin typeface="Arial" charset="0"/>
              </a:rPr>
              <a:pPr/>
              <a:t>107</a:t>
            </a:fld>
            <a:endParaRPr lang="cs-CZ" smtClean="0">
              <a:latin typeface="Arial" charset="0"/>
            </a:endParaRPr>
          </a:p>
        </p:txBody>
      </p:sp>
      <p:sp>
        <p:nvSpPr>
          <p:cNvPr id="113667" name="Text Box 2"/>
          <p:cNvSpPr txBox="1">
            <a:spLocks noChangeArrowheads="1"/>
          </p:cNvSpPr>
          <p:nvPr/>
        </p:nvSpPr>
        <p:spPr bwMode="auto">
          <a:xfrm>
            <a:off x="0" y="0"/>
            <a:ext cx="3960813" cy="274638"/>
          </a:xfrm>
          <a:prstGeom prst="rect">
            <a:avLst/>
          </a:prstGeom>
          <a:noFill/>
          <a:ln w="9525">
            <a:noFill/>
            <a:miter lim="800000"/>
            <a:headEnd/>
            <a:tailEnd/>
          </a:ln>
        </p:spPr>
        <p:txBody>
          <a:bodyPr>
            <a:spAutoFit/>
          </a:bodyPr>
          <a:lstStyle/>
          <a:p>
            <a:pPr>
              <a:spcBef>
                <a:spcPct val="50000"/>
              </a:spcBef>
            </a:pPr>
            <a:endParaRPr lang="en-US" sz="1200" b="0">
              <a:latin typeface="Times New Roman" pitchFamily="18" charset="0"/>
            </a:endParaRPr>
          </a:p>
        </p:txBody>
      </p:sp>
      <p:sp>
        <p:nvSpPr>
          <p:cNvPr id="113668" name="Text Box 4"/>
          <p:cNvSpPr txBox="1">
            <a:spLocks noChangeArrowheads="1"/>
          </p:cNvSpPr>
          <p:nvPr/>
        </p:nvSpPr>
        <p:spPr bwMode="auto">
          <a:xfrm>
            <a:off x="250825" y="692150"/>
            <a:ext cx="8642350" cy="2536825"/>
          </a:xfrm>
          <a:prstGeom prst="rect">
            <a:avLst/>
          </a:prstGeom>
          <a:noFill/>
          <a:ln w="9525">
            <a:noFill/>
            <a:miter lim="800000"/>
            <a:headEnd/>
            <a:tailEnd/>
          </a:ln>
        </p:spPr>
        <p:txBody>
          <a:bodyPr>
            <a:spAutoFit/>
          </a:bodyPr>
          <a:lstStyle/>
          <a:p>
            <a:r>
              <a:rPr lang="cs-CZ">
                <a:solidFill>
                  <a:srgbClr val="6600FF"/>
                </a:solidFill>
              </a:rPr>
              <a:t>Enzymové reakce</a:t>
            </a:r>
          </a:p>
          <a:p>
            <a:endParaRPr lang="cs-CZ" b="0"/>
          </a:p>
          <a:p>
            <a:r>
              <a:rPr lang="cs-CZ" b="0"/>
              <a:t>- nemění se energetika reakce (</a:t>
            </a:r>
            <a:r>
              <a:rPr lang="el-GR" b="0">
                <a:cs typeface="Arial" charset="0"/>
              </a:rPr>
              <a:t>Δ</a:t>
            </a:r>
            <a:r>
              <a:rPr lang="cs-CZ" b="0">
                <a:cs typeface="Arial" charset="0"/>
              </a:rPr>
              <a:t>G je konstantní pro danou reakci)</a:t>
            </a:r>
          </a:p>
          <a:p>
            <a:endParaRPr lang="cs-CZ" b="0">
              <a:cs typeface="Arial" charset="0"/>
            </a:endParaRPr>
          </a:p>
          <a:p>
            <a:r>
              <a:rPr lang="cs-CZ" b="0">
                <a:cs typeface="Arial" charset="0"/>
              </a:rPr>
              <a:t>- mění se pouze aktivační energie (snížení)</a:t>
            </a:r>
          </a:p>
          <a:p>
            <a:endParaRPr lang="cs-CZ" b="0">
              <a:cs typeface="Arial" charset="0"/>
            </a:endParaRPr>
          </a:p>
          <a:p>
            <a:r>
              <a:rPr lang="cs-CZ" b="0">
                <a:cs typeface="Arial" charset="0"/>
              </a:rPr>
              <a:t>- nemění se ani rovnováha reakce (ALE rovnováha nemůže konat práci)</a:t>
            </a:r>
          </a:p>
          <a:p>
            <a:endParaRPr lang="cs-CZ" b="0">
              <a:cs typeface="Arial" charset="0"/>
            </a:endParaRPr>
          </a:p>
          <a:p>
            <a:r>
              <a:rPr lang="cs-CZ" b="0">
                <a:cs typeface="Arial" charset="0"/>
              </a:rPr>
              <a:t>- živé organismy neustále vytváří nerovnováhy a ty konají práci (nutné, aby byly otevřené systémy)</a:t>
            </a:r>
            <a:endParaRPr lang="el-GR" b="0">
              <a:cs typeface="Arial" charset="0"/>
            </a:endParaRPr>
          </a:p>
        </p:txBody>
      </p:sp>
      <p:pic>
        <p:nvPicPr>
          <p:cNvPr id="113669" name="Picture 6" descr="3"/>
          <p:cNvPicPr>
            <a:picLocks noChangeAspect="1" noChangeArrowheads="1"/>
          </p:cNvPicPr>
          <p:nvPr/>
        </p:nvPicPr>
        <p:blipFill>
          <a:blip r:embed="rId3" cstate="print"/>
          <a:srcRect t="3127" r="37918" b="70438"/>
          <a:stretch>
            <a:fillRect/>
          </a:stretch>
        </p:blipFill>
        <p:spPr bwMode="auto">
          <a:xfrm>
            <a:off x="3095625" y="3355975"/>
            <a:ext cx="6048375" cy="3500438"/>
          </a:xfrm>
          <a:prstGeom prst="rect">
            <a:avLst/>
          </a:prstGeom>
          <a:noFill/>
          <a:ln w="9525">
            <a:solidFill>
              <a:schemeClr val="tx1"/>
            </a:solidFill>
            <a:miter lim="800000"/>
            <a:headEnd/>
            <a:tailEnd/>
          </a:ln>
        </p:spPr>
      </p:pic>
      <p:sp>
        <p:nvSpPr>
          <p:cNvPr id="113670" name="Rectangle 7"/>
          <p:cNvSpPr>
            <a:spLocks noChangeArrowheads="1"/>
          </p:cNvSpPr>
          <p:nvPr/>
        </p:nvSpPr>
        <p:spPr bwMode="auto">
          <a:xfrm>
            <a:off x="0" y="0"/>
            <a:ext cx="9144000" cy="476250"/>
          </a:xfrm>
          <a:prstGeom prst="rect">
            <a:avLst/>
          </a:prstGeom>
          <a:noFill/>
          <a:ln w="9525">
            <a:noFill/>
            <a:miter lim="800000"/>
            <a:headEnd/>
            <a:tailEnd/>
          </a:ln>
        </p:spPr>
        <p:txBody>
          <a:bodyPr anchor="ctr"/>
          <a:lstStyle/>
          <a:p>
            <a:pPr algn="ctr"/>
            <a:r>
              <a:rPr lang="cs-CZ" sz="2400">
                <a:solidFill>
                  <a:srgbClr val="DC0000"/>
                </a:solidFill>
              </a:rPr>
              <a:t>Enzymatické aktivity</a:t>
            </a:r>
          </a:p>
        </p:txBody>
      </p:sp>
    </p:spTree>
  </p:cSld>
  <p:clrMapOvr>
    <a:masterClrMapping/>
  </p:clrMapOvr>
  <p:transition/>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Zástupný symbol pro číslo snímku 2"/>
          <p:cNvSpPr>
            <a:spLocks noGrp="1"/>
          </p:cNvSpPr>
          <p:nvPr>
            <p:ph type="sldNum" sz="quarter" idx="10"/>
          </p:nvPr>
        </p:nvSpPr>
        <p:spPr>
          <a:noFill/>
        </p:spPr>
        <p:txBody>
          <a:bodyPr/>
          <a:lstStyle/>
          <a:p>
            <a:r>
              <a:rPr lang="cs-CZ" smtClean="0">
                <a:latin typeface="Arial" charset="0"/>
              </a:rPr>
              <a:t>Snímek </a:t>
            </a:r>
            <a:fld id="{CF03BFE4-A794-40AE-AA8E-A4CFD0D57A8D}" type="slidenum">
              <a:rPr lang="cs-CZ" smtClean="0">
                <a:latin typeface="Arial" charset="0"/>
              </a:rPr>
              <a:pPr/>
              <a:t>108</a:t>
            </a:fld>
            <a:endParaRPr lang="cs-CZ" smtClean="0">
              <a:latin typeface="Arial" charset="0"/>
            </a:endParaRPr>
          </a:p>
        </p:txBody>
      </p:sp>
      <p:sp>
        <p:nvSpPr>
          <p:cNvPr id="114691" name="Text Box 2"/>
          <p:cNvSpPr txBox="1">
            <a:spLocks noChangeArrowheads="1"/>
          </p:cNvSpPr>
          <p:nvPr/>
        </p:nvSpPr>
        <p:spPr bwMode="auto">
          <a:xfrm>
            <a:off x="0" y="0"/>
            <a:ext cx="3960813" cy="274638"/>
          </a:xfrm>
          <a:prstGeom prst="rect">
            <a:avLst/>
          </a:prstGeom>
          <a:noFill/>
          <a:ln w="9525">
            <a:noFill/>
            <a:miter lim="800000"/>
            <a:headEnd/>
            <a:tailEnd/>
          </a:ln>
        </p:spPr>
        <p:txBody>
          <a:bodyPr>
            <a:spAutoFit/>
          </a:bodyPr>
          <a:lstStyle/>
          <a:p>
            <a:pPr>
              <a:spcBef>
                <a:spcPct val="50000"/>
              </a:spcBef>
            </a:pPr>
            <a:endParaRPr lang="en-US" sz="1200" b="0">
              <a:latin typeface="Times New Roman" pitchFamily="18" charset="0"/>
            </a:endParaRPr>
          </a:p>
        </p:txBody>
      </p:sp>
      <p:sp>
        <p:nvSpPr>
          <p:cNvPr id="114692" name="Text Box 4"/>
          <p:cNvSpPr txBox="1">
            <a:spLocks noChangeArrowheads="1"/>
          </p:cNvSpPr>
          <p:nvPr/>
        </p:nvSpPr>
        <p:spPr bwMode="auto">
          <a:xfrm>
            <a:off x="0" y="476250"/>
            <a:ext cx="9144000" cy="5715000"/>
          </a:xfrm>
          <a:prstGeom prst="rect">
            <a:avLst/>
          </a:prstGeom>
          <a:noFill/>
          <a:ln w="9525">
            <a:noFill/>
            <a:miter lim="800000"/>
            <a:headEnd/>
            <a:tailEnd/>
          </a:ln>
        </p:spPr>
        <p:txBody>
          <a:bodyPr>
            <a:spAutoFit/>
          </a:bodyPr>
          <a:lstStyle/>
          <a:p>
            <a:pPr algn="just"/>
            <a:r>
              <a:rPr lang="cs-CZ">
                <a:solidFill>
                  <a:srgbClr val="6600FF"/>
                </a:solidFill>
              </a:rPr>
              <a:t>Enzymová kinetika</a:t>
            </a:r>
          </a:p>
          <a:p>
            <a:pPr algn="ctr"/>
            <a:endParaRPr lang="cs-CZ" b="0">
              <a:solidFill>
                <a:srgbClr val="6600FF"/>
              </a:solidFill>
            </a:endParaRPr>
          </a:p>
          <a:p>
            <a:r>
              <a:rPr lang="cs-CZ"/>
              <a:t>Michaelis - Mentenová:</a:t>
            </a:r>
          </a:p>
          <a:p>
            <a:endParaRPr lang="cs-CZ"/>
          </a:p>
          <a:p>
            <a:r>
              <a:rPr lang="cs-CZ" b="0"/>
              <a:t>- popisuje reakční kinetiku vzniku enzym-substrát komplexu</a:t>
            </a:r>
          </a:p>
          <a:p>
            <a:endParaRPr lang="cs-CZ" b="0"/>
          </a:p>
          <a:p>
            <a:r>
              <a:rPr lang="cs-CZ" b="0"/>
              <a:t>- vyplývají z toho důležité parametry enzymu,</a:t>
            </a:r>
          </a:p>
          <a:p>
            <a:r>
              <a:rPr lang="cs-CZ" b="0"/>
              <a:t>důležité například při biodegradacích</a:t>
            </a:r>
          </a:p>
          <a:p>
            <a:endParaRPr lang="cs-CZ" b="0"/>
          </a:p>
          <a:p>
            <a:endParaRPr lang="cs-CZ" b="0"/>
          </a:p>
          <a:p>
            <a:endParaRPr lang="cs-CZ" b="0"/>
          </a:p>
          <a:p>
            <a:endParaRPr lang="cs-CZ" b="0"/>
          </a:p>
          <a:p>
            <a:r>
              <a:rPr lang="cs-CZ"/>
              <a:t>K</a:t>
            </a:r>
            <a:r>
              <a:rPr lang="cs-CZ" baseline="-25000"/>
              <a:t>m</a:t>
            </a:r>
            <a:r>
              <a:rPr lang="cs-CZ"/>
              <a:t> (Michaelisova konstanta)</a:t>
            </a:r>
          </a:p>
          <a:p>
            <a:endParaRPr lang="cs-CZ" b="0"/>
          </a:p>
          <a:p>
            <a:r>
              <a:rPr lang="cs-CZ" b="0"/>
              <a:t>- parametr substrátu (koncentrace při níž je dosaženo poloviční V</a:t>
            </a:r>
            <a:r>
              <a:rPr lang="cs-CZ" b="0" baseline="-25000"/>
              <a:t>max</a:t>
            </a:r>
            <a:r>
              <a:rPr lang="cs-CZ" b="0"/>
              <a:t> (polovičního nasycení enzymu)</a:t>
            </a:r>
          </a:p>
          <a:p>
            <a:endParaRPr lang="cs-CZ" b="0"/>
          </a:p>
          <a:p>
            <a:r>
              <a:rPr lang="cs-CZ" b="0"/>
              <a:t>- vysoká značí nízkou afinitu pro daný substrát (průměrně kolem 10-2 - 10-5 mol/litr)</a:t>
            </a:r>
          </a:p>
          <a:p>
            <a:endParaRPr lang="cs-CZ" b="0"/>
          </a:p>
          <a:p>
            <a:r>
              <a:rPr lang="cs-CZ" b="0"/>
              <a:t>- výpočet z experimentů a pak z rovnice:</a:t>
            </a:r>
          </a:p>
          <a:p>
            <a:endParaRPr lang="cs-CZ" b="0"/>
          </a:p>
          <a:p>
            <a:endParaRPr lang="cs-CZ" b="0"/>
          </a:p>
          <a:p>
            <a:r>
              <a:rPr lang="cs-CZ" b="0"/>
              <a:t>či Lineweaver - Burkeho transformace:</a:t>
            </a:r>
            <a:endParaRPr lang="el-GR" b="0">
              <a:cs typeface="Arial" charset="0"/>
            </a:endParaRPr>
          </a:p>
        </p:txBody>
      </p:sp>
      <p:pic>
        <p:nvPicPr>
          <p:cNvPr id="114693" name="Picture 6" descr="33"/>
          <p:cNvPicPr>
            <a:picLocks noChangeAspect="1" noChangeArrowheads="1"/>
          </p:cNvPicPr>
          <p:nvPr/>
        </p:nvPicPr>
        <p:blipFill>
          <a:blip r:embed="rId3" cstate="print"/>
          <a:srcRect l="19589" t="39629" r="44473" b="39922"/>
          <a:stretch>
            <a:fillRect/>
          </a:stretch>
        </p:blipFill>
        <p:spPr bwMode="auto">
          <a:xfrm>
            <a:off x="5580063" y="765175"/>
            <a:ext cx="3384550" cy="2619375"/>
          </a:xfrm>
          <a:prstGeom prst="rect">
            <a:avLst/>
          </a:prstGeom>
          <a:noFill/>
          <a:ln w="9525">
            <a:solidFill>
              <a:schemeClr val="tx1"/>
            </a:solidFill>
            <a:miter lim="800000"/>
            <a:headEnd/>
            <a:tailEnd/>
          </a:ln>
        </p:spPr>
      </p:pic>
      <p:pic>
        <p:nvPicPr>
          <p:cNvPr id="114694" name="Picture 7" descr="34"/>
          <p:cNvPicPr>
            <a:picLocks noChangeAspect="1" noChangeArrowheads="1"/>
          </p:cNvPicPr>
          <p:nvPr/>
        </p:nvPicPr>
        <p:blipFill>
          <a:blip r:embed="rId4" cstate="print"/>
          <a:srcRect l="17969" t="20424" r="37918" b="61563"/>
          <a:stretch>
            <a:fillRect/>
          </a:stretch>
        </p:blipFill>
        <p:spPr bwMode="auto">
          <a:xfrm>
            <a:off x="4140200" y="5013325"/>
            <a:ext cx="2520950" cy="1400175"/>
          </a:xfrm>
          <a:prstGeom prst="rect">
            <a:avLst/>
          </a:prstGeom>
          <a:noFill/>
          <a:ln w="9525">
            <a:solidFill>
              <a:schemeClr val="tx1"/>
            </a:solidFill>
            <a:miter lim="800000"/>
            <a:headEnd/>
            <a:tailEnd/>
          </a:ln>
        </p:spPr>
      </p:pic>
      <p:sp>
        <p:nvSpPr>
          <p:cNvPr id="114695" name="Rectangle 8"/>
          <p:cNvSpPr>
            <a:spLocks noChangeArrowheads="1"/>
          </p:cNvSpPr>
          <p:nvPr/>
        </p:nvSpPr>
        <p:spPr bwMode="auto">
          <a:xfrm>
            <a:off x="0" y="0"/>
            <a:ext cx="9144000" cy="476250"/>
          </a:xfrm>
          <a:prstGeom prst="rect">
            <a:avLst/>
          </a:prstGeom>
          <a:noFill/>
          <a:ln w="9525">
            <a:noFill/>
            <a:miter lim="800000"/>
            <a:headEnd/>
            <a:tailEnd/>
          </a:ln>
        </p:spPr>
        <p:txBody>
          <a:bodyPr anchor="ctr"/>
          <a:lstStyle/>
          <a:p>
            <a:pPr algn="ctr"/>
            <a:r>
              <a:rPr lang="cs-CZ" sz="2400">
                <a:solidFill>
                  <a:srgbClr val="DC0000"/>
                </a:solidFill>
              </a:rPr>
              <a:t>Enzymatické aktivity</a:t>
            </a:r>
          </a:p>
        </p:txBody>
      </p:sp>
    </p:spTree>
  </p:cSld>
  <p:clrMapOvr>
    <a:masterClrMapping/>
  </p:clrMapOvr>
  <p:transition/>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Zástupný symbol pro číslo snímku 2"/>
          <p:cNvSpPr>
            <a:spLocks noGrp="1"/>
          </p:cNvSpPr>
          <p:nvPr>
            <p:ph type="sldNum" sz="quarter" idx="10"/>
          </p:nvPr>
        </p:nvSpPr>
        <p:spPr>
          <a:noFill/>
        </p:spPr>
        <p:txBody>
          <a:bodyPr/>
          <a:lstStyle/>
          <a:p>
            <a:r>
              <a:rPr lang="cs-CZ" smtClean="0">
                <a:latin typeface="Arial" charset="0"/>
              </a:rPr>
              <a:t>Snímek </a:t>
            </a:r>
            <a:fld id="{6C72624C-CC57-49E0-A809-E839D3140853}" type="slidenum">
              <a:rPr lang="cs-CZ" smtClean="0">
                <a:latin typeface="Arial" charset="0"/>
              </a:rPr>
              <a:pPr/>
              <a:t>109</a:t>
            </a:fld>
            <a:endParaRPr lang="cs-CZ" smtClean="0">
              <a:latin typeface="Arial" charset="0"/>
            </a:endParaRPr>
          </a:p>
        </p:txBody>
      </p:sp>
      <p:sp>
        <p:nvSpPr>
          <p:cNvPr id="115715" name="Text Box 3"/>
          <p:cNvSpPr txBox="1">
            <a:spLocks noChangeArrowheads="1"/>
          </p:cNvSpPr>
          <p:nvPr/>
        </p:nvSpPr>
        <p:spPr bwMode="auto">
          <a:xfrm>
            <a:off x="0" y="0"/>
            <a:ext cx="3960813" cy="274638"/>
          </a:xfrm>
          <a:prstGeom prst="rect">
            <a:avLst/>
          </a:prstGeom>
          <a:noFill/>
          <a:ln w="9525">
            <a:noFill/>
            <a:miter lim="800000"/>
            <a:headEnd/>
            <a:tailEnd/>
          </a:ln>
        </p:spPr>
        <p:txBody>
          <a:bodyPr>
            <a:spAutoFit/>
          </a:bodyPr>
          <a:lstStyle/>
          <a:p>
            <a:pPr>
              <a:spcBef>
                <a:spcPct val="50000"/>
              </a:spcBef>
            </a:pPr>
            <a:endParaRPr lang="en-US" sz="1200" b="0">
              <a:latin typeface="Times New Roman" pitchFamily="18" charset="0"/>
            </a:endParaRPr>
          </a:p>
        </p:txBody>
      </p:sp>
      <p:sp>
        <p:nvSpPr>
          <p:cNvPr id="115716" name="Text Box 5"/>
          <p:cNvSpPr txBox="1">
            <a:spLocks noChangeArrowheads="1"/>
          </p:cNvSpPr>
          <p:nvPr/>
        </p:nvSpPr>
        <p:spPr bwMode="auto">
          <a:xfrm>
            <a:off x="179388" y="692150"/>
            <a:ext cx="8640762" cy="4664075"/>
          </a:xfrm>
          <a:prstGeom prst="rect">
            <a:avLst/>
          </a:prstGeom>
          <a:noFill/>
          <a:ln w="9525">
            <a:noFill/>
            <a:miter lim="800000"/>
            <a:headEnd/>
            <a:tailEnd/>
          </a:ln>
        </p:spPr>
        <p:txBody>
          <a:bodyPr>
            <a:spAutoFit/>
          </a:bodyPr>
          <a:lstStyle/>
          <a:p>
            <a:pPr algn="just"/>
            <a:r>
              <a:rPr lang="cs-CZ" sz="2000">
                <a:solidFill>
                  <a:srgbClr val="6600FF"/>
                </a:solidFill>
              </a:rPr>
              <a:t>Sledování enzymatických aktivit - enzymy v půdě</a:t>
            </a:r>
          </a:p>
          <a:p>
            <a:pPr algn="just"/>
            <a:endParaRPr lang="cs-CZ" sz="2000">
              <a:solidFill>
                <a:srgbClr val="6600FF"/>
              </a:solidFill>
            </a:endParaRPr>
          </a:p>
          <a:p>
            <a:pPr algn="just">
              <a:buFontTx/>
              <a:buChar char="-"/>
            </a:pPr>
            <a:r>
              <a:rPr lang="cs-CZ" sz="2000" b="0"/>
              <a:t>obecný princip spočívá v přídavku nadbytku substrátu a sledování jeho úbytku či produkce produktu za současné inhibice růstu mikroorganismů</a:t>
            </a:r>
          </a:p>
          <a:p>
            <a:pPr algn="just"/>
            <a:endParaRPr lang="cs-CZ" sz="2000" b="0"/>
          </a:p>
          <a:p>
            <a:pPr algn="just">
              <a:buFontTx/>
              <a:buChar char="-"/>
            </a:pPr>
            <a:r>
              <a:rPr lang="cs-CZ" sz="2000" b="0"/>
              <a:t>měří se enzymatický potenciál či kinetické parametry Vmax</a:t>
            </a:r>
          </a:p>
          <a:p>
            <a:endParaRPr lang="cs-CZ" sz="2000"/>
          </a:p>
          <a:p>
            <a:r>
              <a:rPr lang="cs-CZ" sz="2000"/>
              <a:t>Nejčastěji sledovány:</a:t>
            </a:r>
          </a:p>
          <a:p>
            <a:r>
              <a:rPr lang="cs-CZ" sz="2000" b="0"/>
              <a:t> dehydrogenázy</a:t>
            </a:r>
          </a:p>
          <a:p>
            <a:r>
              <a:rPr lang="cs-CZ" sz="2000" b="0"/>
              <a:t> proteázy - inkubace s kaseinátem sodným</a:t>
            </a:r>
          </a:p>
          <a:p>
            <a:r>
              <a:rPr lang="cs-CZ" sz="2000" b="0"/>
              <a:t> ureázy - inkubace s močovinou</a:t>
            </a:r>
          </a:p>
          <a:p>
            <a:r>
              <a:rPr lang="cs-CZ" sz="2000" b="0"/>
              <a:t> amidázy</a:t>
            </a:r>
          </a:p>
          <a:p>
            <a:r>
              <a:rPr lang="cs-CZ" sz="2000" b="0"/>
              <a:t> fosfatázy</a:t>
            </a:r>
          </a:p>
          <a:p>
            <a:r>
              <a:rPr lang="cs-CZ" sz="2000" b="0"/>
              <a:t> celulázy</a:t>
            </a:r>
          </a:p>
          <a:p>
            <a:r>
              <a:rPr lang="cs-CZ" sz="2000" b="0"/>
              <a:t> </a:t>
            </a:r>
            <a:r>
              <a:rPr lang="el-GR" sz="2000" b="0"/>
              <a:t>β</a:t>
            </a:r>
            <a:r>
              <a:rPr lang="cs-CZ" sz="2000" b="0"/>
              <a:t> - galaktozidázy</a:t>
            </a:r>
          </a:p>
        </p:txBody>
      </p:sp>
      <p:sp>
        <p:nvSpPr>
          <p:cNvPr id="115717" name="Rectangle 7"/>
          <p:cNvSpPr>
            <a:spLocks noChangeArrowheads="1"/>
          </p:cNvSpPr>
          <p:nvPr/>
        </p:nvSpPr>
        <p:spPr bwMode="auto">
          <a:xfrm>
            <a:off x="0" y="0"/>
            <a:ext cx="9144000" cy="476250"/>
          </a:xfrm>
          <a:prstGeom prst="rect">
            <a:avLst/>
          </a:prstGeom>
          <a:noFill/>
          <a:ln w="9525">
            <a:noFill/>
            <a:miter lim="800000"/>
            <a:headEnd/>
            <a:tailEnd/>
          </a:ln>
        </p:spPr>
        <p:txBody>
          <a:bodyPr anchor="ctr"/>
          <a:lstStyle/>
          <a:p>
            <a:pPr algn="ctr"/>
            <a:r>
              <a:rPr lang="cs-CZ" sz="2400">
                <a:solidFill>
                  <a:srgbClr val="DC0000"/>
                </a:solidFill>
              </a:rPr>
              <a:t>Enzymatické aktivity</a:t>
            </a:r>
          </a:p>
        </p:txBody>
      </p:sp>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Zástupný symbol pro číslo snímku 2"/>
          <p:cNvSpPr>
            <a:spLocks noGrp="1"/>
          </p:cNvSpPr>
          <p:nvPr>
            <p:ph type="sldNum" sz="quarter" idx="10"/>
          </p:nvPr>
        </p:nvSpPr>
        <p:spPr>
          <a:noFill/>
        </p:spPr>
        <p:txBody>
          <a:bodyPr/>
          <a:lstStyle/>
          <a:p>
            <a:r>
              <a:rPr lang="cs-CZ" smtClean="0">
                <a:latin typeface="Arial" charset="0"/>
              </a:rPr>
              <a:t>Snímek </a:t>
            </a:r>
            <a:fld id="{70BDD531-11C9-45DA-AAEA-4E75301937E6}" type="slidenum">
              <a:rPr lang="cs-CZ" smtClean="0">
                <a:latin typeface="Arial" charset="0"/>
              </a:rPr>
              <a:pPr/>
              <a:t>11</a:t>
            </a:fld>
            <a:endParaRPr lang="cs-CZ" smtClean="0">
              <a:latin typeface="Arial" charset="0"/>
            </a:endParaRPr>
          </a:p>
        </p:txBody>
      </p:sp>
      <p:sp>
        <p:nvSpPr>
          <p:cNvPr id="20483" name="Text Box 3"/>
          <p:cNvSpPr txBox="1">
            <a:spLocks noChangeArrowheads="1"/>
          </p:cNvSpPr>
          <p:nvPr/>
        </p:nvSpPr>
        <p:spPr bwMode="auto">
          <a:xfrm>
            <a:off x="0" y="0"/>
            <a:ext cx="3960813" cy="274638"/>
          </a:xfrm>
          <a:prstGeom prst="rect">
            <a:avLst/>
          </a:prstGeom>
          <a:noFill/>
          <a:ln w="9525">
            <a:noFill/>
            <a:miter lim="800000"/>
            <a:headEnd/>
            <a:tailEnd/>
          </a:ln>
        </p:spPr>
        <p:txBody>
          <a:bodyPr>
            <a:spAutoFit/>
          </a:bodyPr>
          <a:lstStyle/>
          <a:p>
            <a:pPr>
              <a:spcBef>
                <a:spcPct val="50000"/>
              </a:spcBef>
            </a:pPr>
            <a:endParaRPr lang="en-US" sz="1200" b="0">
              <a:latin typeface="Times New Roman" pitchFamily="18" charset="0"/>
            </a:endParaRPr>
          </a:p>
        </p:txBody>
      </p:sp>
      <p:sp>
        <p:nvSpPr>
          <p:cNvPr id="20484" name="Text Box 5"/>
          <p:cNvSpPr txBox="1">
            <a:spLocks noChangeArrowheads="1"/>
          </p:cNvSpPr>
          <p:nvPr/>
        </p:nvSpPr>
        <p:spPr bwMode="auto">
          <a:xfrm>
            <a:off x="250825" y="692150"/>
            <a:ext cx="8642350" cy="3544888"/>
          </a:xfrm>
          <a:prstGeom prst="rect">
            <a:avLst/>
          </a:prstGeom>
          <a:noFill/>
          <a:ln w="9525">
            <a:noFill/>
            <a:miter lim="800000"/>
            <a:headEnd/>
            <a:tailEnd/>
          </a:ln>
        </p:spPr>
        <p:txBody>
          <a:bodyPr>
            <a:spAutoFit/>
          </a:bodyPr>
          <a:lstStyle/>
          <a:p>
            <a:pPr marL="179388" indent="-179388" algn="just"/>
            <a:r>
              <a:rPr lang="cs-CZ" sz="1800">
                <a:solidFill>
                  <a:srgbClr val="6600FF"/>
                </a:solidFill>
              </a:rPr>
              <a:t>Mineralizace uhlíku</a:t>
            </a:r>
            <a:endParaRPr lang="cs-CZ" b="0">
              <a:solidFill>
                <a:srgbClr val="6600FF"/>
              </a:solidFill>
            </a:endParaRPr>
          </a:p>
          <a:p>
            <a:pPr marL="179388" indent="-179388"/>
            <a:endParaRPr lang="cs-CZ" b="0">
              <a:solidFill>
                <a:srgbClr val="6600FF"/>
              </a:solidFill>
            </a:endParaRPr>
          </a:p>
          <a:p>
            <a:pPr marL="179388" indent="-179388">
              <a:buFontTx/>
              <a:buChar char="•"/>
            </a:pPr>
            <a:r>
              <a:rPr lang="en-US">
                <a:solidFill>
                  <a:srgbClr val="6600FF"/>
                </a:solidFill>
              </a:rPr>
              <a:t>~</a:t>
            </a:r>
            <a:r>
              <a:rPr lang="cs-CZ">
                <a:solidFill>
                  <a:srgbClr val="6600FF"/>
                </a:solidFill>
              </a:rPr>
              <a:t> RESPIRACE</a:t>
            </a:r>
            <a:r>
              <a:rPr lang="cs-CZ" b="0"/>
              <a:t> - reflektuje mikrobiální metabolismus organických substrátů přítomných v prostředí</a:t>
            </a:r>
          </a:p>
          <a:p>
            <a:pPr marL="179388" indent="-179388">
              <a:buFontTx/>
              <a:buChar char="•"/>
            </a:pPr>
            <a:endParaRPr lang="cs-CZ" b="0"/>
          </a:p>
          <a:p>
            <a:pPr marL="179388" indent="-179388" algn="just">
              <a:buFontTx/>
              <a:buChar char="•"/>
            </a:pPr>
            <a:r>
              <a:rPr lang="cs-CZ" b="0"/>
              <a:t>není jen věcí mikroorganismů - i kořeny a mezofauna v půdě respirují</a:t>
            </a:r>
          </a:p>
          <a:p>
            <a:pPr marL="179388" indent="-179388">
              <a:buFontTx/>
              <a:buChar char="•"/>
            </a:pPr>
            <a:endParaRPr lang="cs-CZ" b="0"/>
          </a:p>
          <a:p>
            <a:pPr marL="179388" indent="-179388">
              <a:buFontTx/>
              <a:buChar char="•"/>
            </a:pPr>
            <a:r>
              <a:rPr lang="cs-CZ" b="0"/>
              <a:t>silná závislost na řadě faktorů prostředí - je silně limitována např. pH (např. v rašelinách, sedimentech, histosolech) a koncentrací kyslíku (BOD) - pokud je snížena, dochází k akumulaci organického materiálu</a:t>
            </a:r>
          </a:p>
          <a:p>
            <a:pPr marL="179388" indent="-179388">
              <a:buFontTx/>
              <a:buChar char="•"/>
            </a:pPr>
            <a:endParaRPr lang="cs-CZ" b="0"/>
          </a:p>
          <a:p>
            <a:pPr marL="179388" indent="-179388" algn="just">
              <a:buFontTx/>
              <a:buChar char="•"/>
            </a:pPr>
            <a:r>
              <a:rPr lang="cs-CZ" b="0"/>
              <a:t>v půdě je funkcí vlhkosti, teploty, půdní struktury, redoxpotenciálu a dostupného substrátu</a:t>
            </a:r>
          </a:p>
          <a:p>
            <a:pPr marL="179388" indent="-179388" algn="just">
              <a:buFontTx/>
              <a:buChar char="•"/>
            </a:pPr>
            <a:endParaRPr lang="cs-CZ" b="0"/>
          </a:p>
          <a:p>
            <a:pPr marL="179388" indent="-179388" algn="just"/>
            <a:r>
              <a:rPr lang="cs-CZ">
                <a:solidFill>
                  <a:srgbClr val="DC0000"/>
                </a:solidFill>
              </a:rPr>
              <a:t>Vztah s tvorbou humusu?</a:t>
            </a:r>
            <a:r>
              <a:rPr lang="cs-CZ" b="0"/>
              <a:t> = mezistupeň mezi totální mineralizací a žádnou degradací</a:t>
            </a:r>
          </a:p>
        </p:txBody>
      </p:sp>
      <p:sp>
        <p:nvSpPr>
          <p:cNvPr id="20485" name="Text Box 6"/>
          <p:cNvSpPr txBox="1">
            <a:spLocks noChangeArrowheads="1"/>
          </p:cNvSpPr>
          <p:nvPr/>
        </p:nvSpPr>
        <p:spPr bwMode="auto">
          <a:xfrm>
            <a:off x="1763713" y="1628775"/>
            <a:ext cx="4391025" cy="284163"/>
          </a:xfrm>
          <a:prstGeom prst="rect">
            <a:avLst/>
          </a:prstGeom>
          <a:solidFill>
            <a:schemeClr val="accent1"/>
          </a:solidFill>
          <a:ln w="9525">
            <a:solidFill>
              <a:schemeClr val="tx1"/>
            </a:solidFill>
            <a:miter lim="800000"/>
            <a:headEnd/>
            <a:tailEnd/>
          </a:ln>
        </p:spPr>
        <p:txBody>
          <a:bodyPr>
            <a:spAutoFit/>
          </a:bodyPr>
          <a:lstStyle/>
          <a:p>
            <a:pPr algn="ctr">
              <a:spcBef>
                <a:spcPct val="50000"/>
              </a:spcBef>
            </a:pPr>
            <a:r>
              <a:rPr lang="cs-CZ" sz="1200" b="0"/>
              <a:t>C substrát + dusík + TEA ====</a:t>
            </a:r>
            <a:r>
              <a:rPr lang="en-US" sz="1200" b="0"/>
              <a:t>&gt;</a:t>
            </a:r>
            <a:r>
              <a:rPr lang="cs-CZ" sz="1200" b="0"/>
              <a:t> hmota buněk + CO</a:t>
            </a:r>
            <a:r>
              <a:rPr lang="cs-CZ" sz="1200" b="0" baseline="-25000"/>
              <a:t>2</a:t>
            </a:r>
            <a:r>
              <a:rPr lang="cs-CZ" sz="1200" b="0"/>
              <a:t> + H</a:t>
            </a:r>
            <a:r>
              <a:rPr lang="cs-CZ" sz="1200" b="0" baseline="-25000"/>
              <a:t>2</a:t>
            </a:r>
            <a:r>
              <a:rPr lang="cs-CZ" sz="1200" b="0"/>
              <a:t>O</a:t>
            </a:r>
          </a:p>
        </p:txBody>
      </p:sp>
      <p:sp>
        <p:nvSpPr>
          <p:cNvPr id="20486" name="Rectangle 7"/>
          <p:cNvSpPr>
            <a:spLocks noChangeArrowheads="1"/>
          </p:cNvSpPr>
          <p:nvPr/>
        </p:nvSpPr>
        <p:spPr bwMode="auto">
          <a:xfrm>
            <a:off x="539750" y="4314825"/>
            <a:ext cx="1873250" cy="1079500"/>
          </a:xfrm>
          <a:prstGeom prst="rect">
            <a:avLst/>
          </a:prstGeom>
          <a:solidFill>
            <a:schemeClr val="accent1"/>
          </a:solidFill>
          <a:ln w="9525">
            <a:solidFill>
              <a:schemeClr val="tx1"/>
            </a:solidFill>
            <a:miter lim="800000"/>
            <a:headEnd/>
            <a:tailEnd/>
          </a:ln>
        </p:spPr>
        <p:txBody>
          <a:bodyPr anchor="ctr">
            <a:spAutoFit/>
          </a:bodyPr>
          <a:lstStyle/>
          <a:p>
            <a:pPr algn="ctr"/>
            <a:r>
              <a:rPr lang="cs-CZ"/>
              <a:t>Humifikace:</a:t>
            </a:r>
          </a:p>
          <a:p>
            <a:pPr algn="ctr"/>
            <a:r>
              <a:rPr lang="cs-CZ" b="0"/>
              <a:t>immobilizace organického materiálu</a:t>
            </a:r>
          </a:p>
        </p:txBody>
      </p:sp>
      <p:sp>
        <p:nvSpPr>
          <p:cNvPr id="20487" name="Rectangle 8"/>
          <p:cNvSpPr>
            <a:spLocks noChangeArrowheads="1"/>
          </p:cNvSpPr>
          <p:nvPr/>
        </p:nvSpPr>
        <p:spPr bwMode="auto">
          <a:xfrm>
            <a:off x="3276600" y="4437063"/>
            <a:ext cx="1873250" cy="835025"/>
          </a:xfrm>
          <a:prstGeom prst="rect">
            <a:avLst/>
          </a:prstGeom>
          <a:solidFill>
            <a:schemeClr val="accent1"/>
          </a:solidFill>
          <a:ln w="9525">
            <a:solidFill>
              <a:schemeClr val="tx1"/>
            </a:solidFill>
            <a:miter lim="800000"/>
            <a:headEnd/>
            <a:tailEnd/>
          </a:ln>
        </p:spPr>
        <p:txBody>
          <a:bodyPr anchor="ctr">
            <a:spAutoFit/>
          </a:bodyPr>
          <a:lstStyle/>
          <a:p>
            <a:pPr algn="ctr"/>
            <a:r>
              <a:rPr lang="cs-CZ"/>
              <a:t>Mineralizace:</a:t>
            </a:r>
          </a:p>
          <a:p>
            <a:pPr algn="ctr"/>
            <a:r>
              <a:rPr lang="cs-CZ" b="0"/>
              <a:t>zdostupnění živin pro rostliny</a:t>
            </a:r>
          </a:p>
        </p:txBody>
      </p:sp>
      <p:sp>
        <p:nvSpPr>
          <p:cNvPr id="20488" name="Rectangle 11"/>
          <p:cNvSpPr>
            <a:spLocks noChangeArrowheads="1"/>
          </p:cNvSpPr>
          <p:nvPr/>
        </p:nvSpPr>
        <p:spPr bwMode="auto">
          <a:xfrm>
            <a:off x="1438275" y="5589588"/>
            <a:ext cx="3095625" cy="346075"/>
          </a:xfrm>
          <a:prstGeom prst="rect">
            <a:avLst/>
          </a:prstGeom>
          <a:solidFill>
            <a:schemeClr val="accent1"/>
          </a:solidFill>
          <a:ln w="9525">
            <a:solidFill>
              <a:schemeClr val="tx1"/>
            </a:solidFill>
            <a:miter lim="800000"/>
            <a:headEnd/>
            <a:tailEnd/>
          </a:ln>
        </p:spPr>
        <p:txBody>
          <a:bodyPr anchor="ctr">
            <a:spAutoFit/>
          </a:bodyPr>
          <a:lstStyle/>
          <a:p>
            <a:pPr algn="ctr"/>
            <a:r>
              <a:rPr lang="cs-CZ"/>
              <a:t>Mikroorganismy v půdě</a:t>
            </a:r>
            <a:endParaRPr lang="cs-CZ" b="0"/>
          </a:p>
        </p:txBody>
      </p:sp>
      <p:sp>
        <p:nvSpPr>
          <p:cNvPr id="20489" name="Rectangle 12"/>
          <p:cNvSpPr>
            <a:spLocks noChangeArrowheads="1"/>
          </p:cNvSpPr>
          <p:nvPr/>
        </p:nvSpPr>
        <p:spPr bwMode="auto">
          <a:xfrm>
            <a:off x="5903913" y="5157788"/>
            <a:ext cx="3240087" cy="346075"/>
          </a:xfrm>
          <a:prstGeom prst="rect">
            <a:avLst/>
          </a:prstGeom>
          <a:solidFill>
            <a:schemeClr val="accent1"/>
          </a:solidFill>
          <a:ln w="9525">
            <a:solidFill>
              <a:schemeClr val="tx1"/>
            </a:solidFill>
            <a:miter lim="800000"/>
            <a:headEnd/>
            <a:tailEnd/>
          </a:ln>
        </p:spPr>
        <p:txBody>
          <a:bodyPr anchor="ctr">
            <a:spAutoFit/>
          </a:bodyPr>
          <a:lstStyle/>
          <a:p>
            <a:r>
              <a:rPr lang="cs-CZ" b="0"/>
              <a:t>CO</a:t>
            </a:r>
            <a:r>
              <a:rPr lang="cs-CZ" b="0" baseline="-25000"/>
              <a:t>2</a:t>
            </a:r>
            <a:r>
              <a:rPr lang="cs-CZ" b="0"/>
              <a:t> do atmosféry</a:t>
            </a:r>
          </a:p>
        </p:txBody>
      </p:sp>
      <p:sp>
        <p:nvSpPr>
          <p:cNvPr id="20490" name="Rectangle 13"/>
          <p:cNvSpPr>
            <a:spLocks noChangeArrowheads="1"/>
          </p:cNvSpPr>
          <p:nvPr/>
        </p:nvSpPr>
        <p:spPr bwMode="auto">
          <a:xfrm>
            <a:off x="5903913" y="5589588"/>
            <a:ext cx="3240087" cy="346075"/>
          </a:xfrm>
          <a:prstGeom prst="rect">
            <a:avLst/>
          </a:prstGeom>
          <a:solidFill>
            <a:schemeClr val="accent1"/>
          </a:solidFill>
          <a:ln w="9525">
            <a:solidFill>
              <a:schemeClr val="tx1"/>
            </a:solidFill>
            <a:miter lim="800000"/>
            <a:headEnd/>
            <a:tailEnd/>
          </a:ln>
        </p:spPr>
        <p:txBody>
          <a:bodyPr anchor="ctr">
            <a:spAutoFit/>
          </a:bodyPr>
          <a:lstStyle/>
          <a:p>
            <a:r>
              <a:rPr lang="cs-CZ" b="0"/>
              <a:t>humus</a:t>
            </a:r>
          </a:p>
        </p:txBody>
      </p:sp>
      <p:sp>
        <p:nvSpPr>
          <p:cNvPr id="20491" name="Rectangle 14"/>
          <p:cNvSpPr>
            <a:spLocks noChangeArrowheads="1"/>
          </p:cNvSpPr>
          <p:nvPr/>
        </p:nvSpPr>
        <p:spPr bwMode="auto">
          <a:xfrm>
            <a:off x="5903913" y="6021388"/>
            <a:ext cx="3240087" cy="346075"/>
          </a:xfrm>
          <a:prstGeom prst="rect">
            <a:avLst/>
          </a:prstGeom>
          <a:solidFill>
            <a:schemeClr val="accent1"/>
          </a:solidFill>
          <a:ln w="9525">
            <a:solidFill>
              <a:schemeClr val="tx1"/>
            </a:solidFill>
            <a:miter lim="800000"/>
            <a:headEnd/>
            <a:tailEnd/>
          </a:ln>
        </p:spPr>
        <p:txBody>
          <a:bodyPr anchor="ctr">
            <a:spAutoFit/>
          </a:bodyPr>
          <a:lstStyle/>
          <a:p>
            <a:r>
              <a:rPr lang="cs-CZ" b="0"/>
              <a:t>CO</a:t>
            </a:r>
            <a:r>
              <a:rPr lang="cs-CZ" b="0" baseline="-25000"/>
              <a:t>2</a:t>
            </a:r>
            <a:r>
              <a:rPr lang="cs-CZ" b="0"/>
              <a:t> + CH</a:t>
            </a:r>
            <a:r>
              <a:rPr lang="cs-CZ" b="0" baseline="-25000"/>
              <a:t>4</a:t>
            </a:r>
            <a:r>
              <a:rPr lang="cs-CZ" b="0"/>
              <a:t> + glukóza pro rosliny</a:t>
            </a:r>
          </a:p>
        </p:txBody>
      </p:sp>
      <p:sp>
        <p:nvSpPr>
          <p:cNvPr id="20492" name="Line 15"/>
          <p:cNvSpPr>
            <a:spLocks noChangeShapeType="1"/>
          </p:cNvSpPr>
          <p:nvPr/>
        </p:nvSpPr>
        <p:spPr bwMode="auto">
          <a:xfrm flipV="1">
            <a:off x="4606925" y="5300663"/>
            <a:ext cx="1223963" cy="433387"/>
          </a:xfrm>
          <a:prstGeom prst="line">
            <a:avLst/>
          </a:prstGeom>
          <a:noFill/>
          <a:ln w="9525">
            <a:solidFill>
              <a:schemeClr val="tx1"/>
            </a:solidFill>
            <a:round/>
            <a:headEnd/>
            <a:tailEnd type="triangle" w="med" len="med"/>
          </a:ln>
        </p:spPr>
        <p:txBody>
          <a:bodyPr/>
          <a:lstStyle/>
          <a:p>
            <a:endParaRPr lang="cs-CZ"/>
          </a:p>
        </p:txBody>
      </p:sp>
      <p:sp>
        <p:nvSpPr>
          <p:cNvPr id="20493" name="Line 16"/>
          <p:cNvSpPr>
            <a:spLocks noChangeShapeType="1"/>
          </p:cNvSpPr>
          <p:nvPr/>
        </p:nvSpPr>
        <p:spPr bwMode="auto">
          <a:xfrm>
            <a:off x="4606925" y="5734050"/>
            <a:ext cx="1223963" cy="0"/>
          </a:xfrm>
          <a:prstGeom prst="line">
            <a:avLst/>
          </a:prstGeom>
          <a:noFill/>
          <a:ln w="9525">
            <a:solidFill>
              <a:schemeClr val="tx1"/>
            </a:solidFill>
            <a:round/>
            <a:headEnd/>
            <a:tailEnd type="triangle" w="med" len="med"/>
          </a:ln>
        </p:spPr>
        <p:txBody>
          <a:bodyPr/>
          <a:lstStyle/>
          <a:p>
            <a:endParaRPr lang="cs-CZ"/>
          </a:p>
        </p:txBody>
      </p:sp>
      <p:sp>
        <p:nvSpPr>
          <p:cNvPr id="20494" name="Line 17"/>
          <p:cNvSpPr>
            <a:spLocks noChangeShapeType="1"/>
          </p:cNvSpPr>
          <p:nvPr/>
        </p:nvSpPr>
        <p:spPr bwMode="auto">
          <a:xfrm>
            <a:off x="4606925" y="5734050"/>
            <a:ext cx="1223963" cy="503238"/>
          </a:xfrm>
          <a:prstGeom prst="line">
            <a:avLst/>
          </a:prstGeom>
          <a:noFill/>
          <a:ln w="9525">
            <a:solidFill>
              <a:schemeClr val="tx1"/>
            </a:solidFill>
            <a:round/>
            <a:headEnd/>
            <a:tailEnd type="triangle" w="med" len="med"/>
          </a:ln>
        </p:spPr>
        <p:txBody>
          <a:bodyPr/>
          <a:lstStyle/>
          <a:p>
            <a:endParaRPr lang="cs-CZ"/>
          </a:p>
        </p:txBody>
      </p:sp>
      <p:sp>
        <p:nvSpPr>
          <p:cNvPr id="20495" name="Rectangle 18"/>
          <p:cNvSpPr>
            <a:spLocks noChangeArrowheads="1"/>
          </p:cNvSpPr>
          <p:nvPr/>
        </p:nvSpPr>
        <p:spPr bwMode="auto">
          <a:xfrm>
            <a:off x="0" y="0"/>
            <a:ext cx="9144000" cy="476250"/>
          </a:xfrm>
          <a:prstGeom prst="rect">
            <a:avLst/>
          </a:prstGeom>
          <a:noFill/>
          <a:ln w="9525">
            <a:noFill/>
            <a:miter lim="800000"/>
            <a:headEnd/>
            <a:tailEnd/>
          </a:ln>
        </p:spPr>
        <p:txBody>
          <a:bodyPr anchor="ctr"/>
          <a:lstStyle/>
          <a:p>
            <a:pPr algn="ctr"/>
            <a:r>
              <a:rPr lang="cs-CZ" sz="2400">
                <a:solidFill>
                  <a:srgbClr val="DC0000"/>
                </a:solidFill>
              </a:rPr>
              <a:t>Procesy spojené s cyklem uhlíku</a:t>
            </a:r>
          </a:p>
        </p:txBody>
      </p:sp>
      <p:sp>
        <p:nvSpPr>
          <p:cNvPr id="20496" name="WordArt 19"/>
          <p:cNvSpPr>
            <a:spLocks noChangeArrowheads="1" noChangeShapeType="1" noTextEdit="1"/>
          </p:cNvSpPr>
          <p:nvPr/>
        </p:nvSpPr>
        <p:spPr bwMode="auto">
          <a:xfrm>
            <a:off x="2627313" y="4581525"/>
            <a:ext cx="504825" cy="571500"/>
          </a:xfrm>
          <a:prstGeom prst="rect">
            <a:avLst/>
          </a:prstGeom>
        </p:spPr>
        <p:txBody>
          <a:bodyPr wrap="none" fromWordArt="1">
            <a:prstTxWarp prst="textPlain">
              <a:avLst>
                <a:gd name="adj" fmla="val 50000"/>
              </a:avLst>
            </a:prstTxWarp>
          </a:bodyPr>
          <a:lstStyle/>
          <a:p>
            <a:pPr algn="ctr"/>
            <a:r>
              <a:rPr lang="cs-CZ" sz="3600" kern="10">
                <a:ln w="9525">
                  <a:noFill/>
                  <a:round/>
                  <a:headEnd/>
                  <a:tailEnd/>
                </a:ln>
                <a:solidFill>
                  <a:srgbClr val="6600FF"/>
                </a:solidFill>
                <a:effectLst>
                  <a:outerShdw dist="35921" dir="2700000" algn="ctr" rotWithShape="0">
                    <a:srgbClr val="C0C0C0">
                      <a:alpha val="79999"/>
                    </a:srgbClr>
                  </a:outerShdw>
                </a:effectLst>
                <a:latin typeface="Impact"/>
              </a:rPr>
              <a:t>vs.</a:t>
            </a:r>
          </a:p>
        </p:txBody>
      </p:sp>
    </p:spTree>
  </p:cSld>
  <p:clrMapOvr>
    <a:masterClrMapping/>
  </p:clrMapOvr>
  <p:transition/>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Zástupný symbol pro číslo snímku 2"/>
          <p:cNvSpPr>
            <a:spLocks noGrp="1"/>
          </p:cNvSpPr>
          <p:nvPr>
            <p:ph type="sldNum" sz="quarter" idx="10"/>
          </p:nvPr>
        </p:nvSpPr>
        <p:spPr>
          <a:noFill/>
        </p:spPr>
        <p:txBody>
          <a:bodyPr/>
          <a:lstStyle/>
          <a:p>
            <a:r>
              <a:rPr lang="cs-CZ" smtClean="0">
                <a:latin typeface="Arial" charset="0"/>
              </a:rPr>
              <a:t>Snímek </a:t>
            </a:r>
            <a:fld id="{717E53DB-2C00-40D1-8E86-EF4AB4DCF9E5}" type="slidenum">
              <a:rPr lang="cs-CZ" smtClean="0">
                <a:latin typeface="Arial" charset="0"/>
              </a:rPr>
              <a:pPr/>
              <a:t>110</a:t>
            </a:fld>
            <a:endParaRPr lang="cs-CZ" smtClean="0">
              <a:latin typeface="Arial" charset="0"/>
            </a:endParaRPr>
          </a:p>
        </p:txBody>
      </p:sp>
      <p:sp>
        <p:nvSpPr>
          <p:cNvPr id="116739" name="Text Box 3"/>
          <p:cNvSpPr txBox="1">
            <a:spLocks noChangeArrowheads="1"/>
          </p:cNvSpPr>
          <p:nvPr/>
        </p:nvSpPr>
        <p:spPr bwMode="auto">
          <a:xfrm>
            <a:off x="0" y="0"/>
            <a:ext cx="3960813" cy="274638"/>
          </a:xfrm>
          <a:prstGeom prst="rect">
            <a:avLst/>
          </a:prstGeom>
          <a:noFill/>
          <a:ln w="9525">
            <a:noFill/>
            <a:miter lim="800000"/>
            <a:headEnd/>
            <a:tailEnd/>
          </a:ln>
        </p:spPr>
        <p:txBody>
          <a:bodyPr>
            <a:spAutoFit/>
          </a:bodyPr>
          <a:lstStyle/>
          <a:p>
            <a:pPr>
              <a:spcBef>
                <a:spcPct val="50000"/>
              </a:spcBef>
            </a:pPr>
            <a:endParaRPr lang="en-US" sz="1200" b="0">
              <a:latin typeface="Times New Roman" pitchFamily="18" charset="0"/>
            </a:endParaRPr>
          </a:p>
        </p:txBody>
      </p:sp>
      <p:pic>
        <p:nvPicPr>
          <p:cNvPr id="116740" name="Picture 6" descr="68"/>
          <p:cNvPicPr>
            <a:picLocks noChangeAspect="1" noChangeArrowheads="1"/>
          </p:cNvPicPr>
          <p:nvPr/>
        </p:nvPicPr>
        <p:blipFill>
          <a:blip r:embed="rId3" cstate="print"/>
          <a:srcRect l="3946" t="25874" r="19341" b="34810"/>
          <a:stretch>
            <a:fillRect/>
          </a:stretch>
        </p:blipFill>
        <p:spPr bwMode="auto">
          <a:xfrm>
            <a:off x="0" y="549275"/>
            <a:ext cx="9144000" cy="6370638"/>
          </a:xfrm>
          <a:prstGeom prst="rect">
            <a:avLst/>
          </a:prstGeom>
          <a:noFill/>
          <a:ln w="9525">
            <a:solidFill>
              <a:schemeClr val="tx1"/>
            </a:solidFill>
            <a:miter lim="800000"/>
            <a:headEnd/>
            <a:tailEnd/>
          </a:ln>
        </p:spPr>
      </p:pic>
      <p:sp>
        <p:nvSpPr>
          <p:cNvPr id="116741" name="Rectangle 7"/>
          <p:cNvSpPr>
            <a:spLocks noChangeArrowheads="1"/>
          </p:cNvSpPr>
          <p:nvPr/>
        </p:nvSpPr>
        <p:spPr bwMode="auto">
          <a:xfrm>
            <a:off x="0" y="0"/>
            <a:ext cx="9144000" cy="476250"/>
          </a:xfrm>
          <a:prstGeom prst="rect">
            <a:avLst/>
          </a:prstGeom>
          <a:noFill/>
          <a:ln w="9525">
            <a:noFill/>
            <a:miter lim="800000"/>
            <a:headEnd/>
            <a:tailEnd/>
          </a:ln>
        </p:spPr>
        <p:txBody>
          <a:bodyPr anchor="ctr"/>
          <a:lstStyle/>
          <a:p>
            <a:pPr algn="ctr"/>
            <a:r>
              <a:rPr lang="cs-CZ" sz="2400">
                <a:solidFill>
                  <a:srgbClr val="DC0000"/>
                </a:solidFill>
              </a:rPr>
              <a:t>Enzymatické aktivity</a:t>
            </a:r>
          </a:p>
        </p:txBody>
      </p:sp>
    </p:spTree>
  </p:cSld>
  <p:clrMapOvr>
    <a:masterClrMapping/>
  </p:clrMapOvr>
  <p:transition/>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Zástupný symbol pro číslo snímku 2"/>
          <p:cNvSpPr>
            <a:spLocks noGrp="1"/>
          </p:cNvSpPr>
          <p:nvPr>
            <p:ph type="sldNum" sz="quarter" idx="10"/>
          </p:nvPr>
        </p:nvSpPr>
        <p:spPr>
          <a:noFill/>
        </p:spPr>
        <p:txBody>
          <a:bodyPr/>
          <a:lstStyle/>
          <a:p>
            <a:r>
              <a:rPr lang="cs-CZ" smtClean="0">
                <a:latin typeface="Arial" charset="0"/>
              </a:rPr>
              <a:t>Snímek </a:t>
            </a:r>
            <a:fld id="{50E33106-6315-4ABA-AFDE-E6BDE4E79CD1}" type="slidenum">
              <a:rPr lang="cs-CZ" smtClean="0">
                <a:latin typeface="Arial" charset="0"/>
              </a:rPr>
              <a:pPr/>
              <a:t>111</a:t>
            </a:fld>
            <a:endParaRPr lang="cs-CZ" smtClean="0">
              <a:latin typeface="Arial" charset="0"/>
            </a:endParaRPr>
          </a:p>
        </p:txBody>
      </p:sp>
      <p:pic>
        <p:nvPicPr>
          <p:cNvPr id="117763" name="Picture 8"/>
          <p:cNvPicPr>
            <a:picLocks noChangeAspect="1" noChangeArrowheads="1"/>
          </p:cNvPicPr>
          <p:nvPr/>
        </p:nvPicPr>
        <p:blipFill>
          <a:blip r:embed="rId3" cstate="print"/>
          <a:srcRect/>
          <a:stretch>
            <a:fillRect/>
          </a:stretch>
        </p:blipFill>
        <p:spPr bwMode="auto">
          <a:xfrm>
            <a:off x="2924175" y="404813"/>
            <a:ext cx="6219825" cy="6453187"/>
          </a:xfrm>
          <a:prstGeom prst="rect">
            <a:avLst/>
          </a:prstGeom>
          <a:solidFill>
            <a:schemeClr val="bg1"/>
          </a:solidFill>
          <a:ln w="19050">
            <a:solidFill>
              <a:schemeClr val="tx1"/>
            </a:solidFill>
            <a:miter lim="800000"/>
            <a:headEnd/>
            <a:tailEnd/>
          </a:ln>
        </p:spPr>
      </p:pic>
      <p:sp>
        <p:nvSpPr>
          <p:cNvPr id="117764" name="Rectangle 9"/>
          <p:cNvSpPr>
            <a:spLocks noChangeArrowheads="1"/>
          </p:cNvSpPr>
          <p:nvPr/>
        </p:nvSpPr>
        <p:spPr bwMode="auto">
          <a:xfrm>
            <a:off x="6156325" y="5876925"/>
            <a:ext cx="2987675" cy="981075"/>
          </a:xfrm>
          <a:prstGeom prst="rect">
            <a:avLst/>
          </a:prstGeom>
          <a:solidFill>
            <a:schemeClr val="bg1"/>
          </a:solidFill>
          <a:ln w="9525">
            <a:noFill/>
            <a:miter lim="800000"/>
            <a:headEnd/>
            <a:tailEnd/>
          </a:ln>
        </p:spPr>
        <p:txBody>
          <a:bodyPr wrap="none" anchor="ctr"/>
          <a:lstStyle/>
          <a:p>
            <a:endParaRPr lang="cs-CZ"/>
          </a:p>
        </p:txBody>
      </p:sp>
      <p:sp>
        <p:nvSpPr>
          <p:cNvPr id="117765" name="Text Box 3"/>
          <p:cNvSpPr txBox="1">
            <a:spLocks noChangeArrowheads="1"/>
          </p:cNvSpPr>
          <p:nvPr/>
        </p:nvSpPr>
        <p:spPr bwMode="auto">
          <a:xfrm>
            <a:off x="0" y="0"/>
            <a:ext cx="3960813" cy="274638"/>
          </a:xfrm>
          <a:prstGeom prst="rect">
            <a:avLst/>
          </a:prstGeom>
          <a:noFill/>
          <a:ln w="9525">
            <a:noFill/>
            <a:miter lim="800000"/>
            <a:headEnd/>
            <a:tailEnd/>
          </a:ln>
        </p:spPr>
        <p:txBody>
          <a:bodyPr>
            <a:spAutoFit/>
          </a:bodyPr>
          <a:lstStyle/>
          <a:p>
            <a:pPr>
              <a:spcBef>
                <a:spcPct val="50000"/>
              </a:spcBef>
            </a:pPr>
            <a:endParaRPr lang="en-US" sz="1200" b="0">
              <a:latin typeface="Times New Roman" pitchFamily="18" charset="0"/>
            </a:endParaRPr>
          </a:p>
        </p:txBody>
      </p:sp>
      <p:sp>
        <p:nvSpPr>
          <p:cNvPr id="117766" name="Text Box 5"/>
          <p:cNvSpPr txBox="1">
            <a:spLocks noChangeArrowheads="1"/>
          </p:cNvSpPr>
          <p:nvPr/>
        </p:nvSpPr>
        <p:spPr bwMode="auto">
          <a:xfrm>
            <a:off x="107950" y="2565400"/>
            <a:ext cx="2916238" cy="3032125"/>
          </a:xfrm>
          <a:prstGeom prst="rect">
            <a:avLst/>
          </a:prstGeom>
          <a:solidFill>
            <a:schemeClr val="bg1"/>
          </a:solidFill>
          <a:ln w="19050">
            <a:solidFill>
              <a:schemeClr val="tx1"/>
            </a:solidFill>
            <a:miter lim="800000"/>
            <a:headEnd/>
            <a:tailEnd/>
          </a:ln>
        </p:spPr>
        <p:txBody>
          <a:bodyPr>
            <a:spAutoFit/>
          </a:bodyPr>
          <a:lstStyle/>
          <a:p>
            <a:r>
              <a:rPr lang="cs-CZ" sz="1200" b="0"/>
              <a:t>Particle-size fractionation of a heavy metal polluted soil was performed to study the influence of environmental pollution on microbial community structure, microbial biomass, microbial residues and enzyme activities in microhabitats of a Calcaric Phaeocem.</a:t>
            </a:r>
          </a:p>
          <a:p>
            <a:endParaRPr lang="cs-CZ" sz="1200" b="0"/>
          </a:p>
          <a:p>
            <a:r>
              <a:rPr lang="cs-CZ" sz="1200" b="0"/>
              <a:t>In 1987, the soil was experimentally  contaminated with four heavy metal loads: (1) uncontaminated controls; (2) light (300 ppm Zn, 100 ppm Cu, 50 ppm Ni, 50 ppm V and 3 ppm Cd); (3) medium; and (4) heavy pollution (two- and threefold the light load, respectively).</a:t>
            </a:r>
          </a:p>
        </p:txBody>
      </p:sp>
      <p:sp>
        <p:nvSpPr>
          <p:cNvPr id="117767" name="Rectangle 10"/>
          <p:cNvSpPr>
            <a:spLocks noChangeArrowheads="1"/>
          </p:cNvSpPr>
          <p:nvPr/>
        </p:nvSpPr>
        <p:spPr bwMode="auto">
          <a:xfrm>
            <a:off x="3132138" y="404813"/>
            <a:ext cx="2592387" cy="2592387"/>
          </a:xfrm>
          <a:prstGeom prst="rect">
            <a:avLst/>
          </a:prstGeom>
          <a:solidFill>
            <a:schemeClr val="bg1"/>
          </a:solidFill>
          <a:ln w="9525">
            <a:noFill/>
            <a:miter lim="800000"/>
            <a:headEnd/>
            <a:tailEnd/>
          </a:ln>
        </p:spPr>
        <p:txBody>
          <a:bodyPr wrap="none" anchor="ctr"/>
          <a:lstStyle/>
          <a:p>
            <a:endParaRPr lang="cs-CZ"/>
          </a:p>
        </p:txBody>
      </p:sp>
      <p:grpSp>
        <p:nvGrpSpPr>
          <p:cNvPr id="117768" name="Group 12"/>
          <p:cNvGrpSpPr>
            <a:grpSpLocks/>
          </p:cNvGrpSpPr>
          <p:nvPr/>
        </p:nvGrpSpPr>
        <p:grpSpPr bwMode="auto">
          <a:xfrm>
            <a:off x="0" y="0"/>
            <a:ext cx="1146175" cy="623888"/>
            <a:chOff x="480" y="3075"/>
            <a:chExt cx="722" cy="393"/>
          </a:xfrm>
        </p:grpSpPr>
        <p:pic>
          <p:nvPicPr>
            <p:cNvPr id="117772" name="Picture 13" descr="File:Lupa.na.encyklopedii.jpg">
              <a:hlinkClick r:id="rId4"/>
            </p:cNvPr>
            <p:cNvPicPr>
              <a:picLocks noChangeAspect="1" noChangeArrowheads="1"/>
            </p:cNvPicPr>
            <p:nvPr/>
          </p:nvPicPr>
          <p:blipFill>
            <a:blip r:embed="rId5" cstate="print"/>
            <a:srcRect/>
            <a:stretch>
              <a:fillRect/>
            </a:stretch>
          </p:blipFill>
          <p:spPr bwMode="auto">
            <a:xfrm>
              <a:off x="480" y="3075"/>
              <a:ext cx="722" cy="393"/>
            </a:xfrm>
            <a:prstGeom prst="rect">
              <a:avLst/>
            </a:prstGeom>
            <a:noFill/>
            <a:ln w="19050">
              <a:solidFill>
                <a:srgbClr val="000000"/>
              </a:solidFill>
              <a:miter lim="800000"/>
              <a:headEnd/>
              <a:tailEnd/>
            </a:ln>
          </p:spPr>
        </p:pic>
        <p:sp>
          <p:nvSpPr>
            <p:cNvPr id="117773" name="WordArt 14"/>
            <p:cNvSpPr>
              <a:spLocks noChangeArrowheads="1" noChangeShapeType="1" noTextEdit="1"/>
            </p:cNvSpPr>
            <p:nvPr/>
          </p:nvSpPr>
          <p:spPr bwMode="auto">
            <a:xfrm>
              <a:off x="521" y="3203"/>
              <a:ext cx="363" cy="136"/>
            </a:xfrm>
            <a:prstGeom prst="rect">
              <a:avLst/>
            </a:prstGeom>
          </p:spPr>
          <p:txBody>
            <a:bodyPr wrap="none" fromWordArt="1">
              <a:prstTxWarp prst="textPlain">
                <a:avLst>
                  <a:gd name="adj" fmla="val 50000"/>
                </a:avLst>
              </a:prstTxWarp>
            </a:bodyPr>
            <a:lstStyle/>
            <a:p>
              <a:pPr algn="ctr"/>
              <a:r>
                <a:rPr lang="cs-CZ" sz="3600" kern="10">
                  <a:ln w="12700">
                    <a:solidFill>
                      <a:schemeClr val="tx1"/>
                    </a:solidFill>
                    <a:round/>
                    <a:headEnd/>
                    <a:tailEnd/>
                  </a:ln>
                  <a:solidFill>
                    <a:srgbClr val="FFFF00"/>
                  </a:solidFill>
                  <a:latin typeface="Arial Black"/>
                </a:rPr>
                <a:t>Příklad</a:t>
              </a:r>
            </a:p>
          </p:txBody>
        </p:sp>
      </p:grpSp>
      <p:pic>
        <p:nvPicPr>
          <p:cNvPr id="117769" name="Picture 16" descr="pdf-preview"/>
          <p:cNvPicPr>
            <a:picLocks noChangeAspect="1" noChangeArrowheads="1"/>
          </p:cNvPicPr>
          <p:nvPr/>
        </p:nvPicPr>
        <p:blipFill>
          <a:blip r:embed="rId6" cstate="print"/>
          <a:srcRect l="6548" t="5620" r="7823" b="74504"/>
          <a:stretch>
            <a:fillRect/>
          </a:stretch>
        </p:blipFill>
        <p:spPr bwMode="auto">
          <a:xfrm>
            <a:off x="1187450" y="0"/>
            <a:ext cx="4824413" cy="1477963"/>
          </a:xfrm>
          <a:prstGeom prst="rect">
            <a:avLst/>
          </a:prstGeom>
          <a:noFill/>
          <a:ln w="19050">
            <a:solidFill>
              <a:srgbClr val="000000"/>
            </a:solidFill>
            <a:miter lim="800000"/>
            <a:headEnd/>
            <a:tailEnd/>
          </a:ln>
        </p:spPr>
      </p:pic>
      <p:sp>
        <p:nvSpPr>
          <p:cNvPr id="117770" name="Text Box 17"/>
          <p:cNvSpPr txBox="1">
            <a:spLocks noChangeArrowheads="1"/>
          </p:cNvSpPr>
          <p:nvPr/>
        </p:nvSpPr>
        <p:spPr bwMode="auto">
          <a:xfrm>
            <a:off x="3059113" y="1628775"/>
            <a:ext cx="2916237" cy="1389063"/>
          </a:xfrm>
          <a:prstGeom prst="rect">
            <a:avLst/>
          </a:prstGeom>
          <a:noFill/>
          <a:ln w="19050">
            <a:solidFill>
              <a:schemeClr val="tx1"/>
            </a:solidFill>
            <a:miter lim="800000"/>
            <a:headEnd/>
            <a:tailEnd/>
          </a:ln>
        </p:spPr>
        <p:txBody>
          <a:bodyPr>
            <a:spAutoFit/>
          </a:bodyPr>
          <a:lstStyle/>
          <a:p>
            <a:r>
              <a:rPr lang="cs-CZ" sz="1200" b="0"/>
              <a:t>After 10 years of exposure, the fractions also differed with respect to substrate utilization: Urease was located mainly in the &lt;2 mm fraction, alkaline phosphatase and arylsulfatase in the 2–63 µm fraction, and xylanase activity was equally distributed in all fractions.</a:t>
            </a:r>
          </a:p>
        </p:txBody>
      </p:sp>
      <p:sp>
        <p:nvSpPr>
          <p:cNvPr id="117771" name="Text Box 18"/>
          <p:cNvSpPr txBox="1">
            <a:spLocks noChangeArrowheads="1"/>
          </p:cNvSpPr>
          <p:nvPr/>
        </p:nvSpPr>
        <p:spPr bwMode="auto">
          <a:xfrm>
            <a:off x="6227763" y="5851525"/>
            <a:ext cx="2916237" cy="1023938"/>
          </a:xfrm>
          <a:prstGeom prst="rect">
            <a:avLst/>
          </a:prstGeom>
          <a:noFill/>
          <a:ln w="19050">
            <a:solidFill>
              <a:schemeClr val="tx1"/>
            </a:solidFill>
            <a:miter lim="800000"/>
            <a:headEnd/>
            <a:tailEnd/>
          </a:ln>
        </p:spPr>
        <p:txBody>
          <a:bodyPr>
            <a:spAutoFit/>
          </a:bodyPr>
          <a:lstStyle/>
          <a:p>
            <a:r>
              <a:rPr lang="cs-CZ" sz="1200" b="0"/>
              <a:t>Soil enzyme activity was reduced significantly in all fractions subjected to heavy metal pollution in the order arylsulfatase &gt; phosphatase &gt; urease &gt; xylanase.</a:t>
            </a:r>
          </a:p>
        </p:txBody>
      </p:sp>
    </p:spTree>
  </p:cSld>
  <p:clrMapOvr>
    <a:masterClrMapping/>
  </p:clrMapOvr>
  <p:transition/>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4"/>
          <p:cNvSpPr>
            <a:spLocks noGrp="1" noChangeArrowheads="1"/>
          </p:cNvSpPr>
          <p:nvPr>
            <p:ph type="title"/>
          </p:nvPr>
        </p:nvSpPr>
        <p:spPr/>
        <p:txBody>
          <a:bodyPr/>
          <a:lstStyle/>
          <a:p>
            <a:pPr eaLnBrk="1" hangingPunct="1"/>
            <a:endParaRPr lang="en-US" smtClean="0"/>
          </a:p>
        </p:txBody>
      </p:sp>
      <p:sp>
        <p:nvSpPr>
          <p:cNvPr id="118787" name="Zástupný symbol pro číslo snímku 3"/>
          <p:cNvSpPr>
            <a:spLocks noGrp="1"/>
          </p:cNvSpPr>
          <p:nvPr>
            <p:ph type="sldNum" sz="quarter" idx="10"/>
          </p:nvPr>
        </p:nvSpPr>
        <p:spPr>
          <a:noFill/>
        </p:spPr>
        <p:txBody>
          <a:bodyPr/>
          <a:lstStyle/>
          <a:p>
            <a:r>
              <a:rPr lang="cs-CZ" smtClean="0">
                <a:latin typeface="Arial" charset="0"/>
              </a:rPr>
              <a:t>Snímek </a:t>
            </a:r>
            <a:fld id="{3F4C9662-8410-4741-B8A3-C71347F52525}" type="slidenum">
              <a:rPr lang="cs-CZ" smtClean="0">
                <a:latin typeface="Arial" charset="0"/>
              </a:rPr>
              <a:pPr/>
              <a:t>112</a:t>
            </a:fld>
            <a:endParaRPr lang="cs-CZ" smtClean="0">
              <a:latin typeface="Arial" charset="0"/>
            </a:endParaRPr>
          </a:p>
        </p:txBody>
      </p:sp>
      <p:pic>
        <p:nvPicPr>
          <p:cNvPr id="118788" name="Picture 5"/>
          <p:cNvPicPr>
            <a:picLocks noChangeAspect="1" noChangeArrowheads="1"/>
          </p:cNvPicPr>
          <p:nvPr/>
        </p:nvPicPr>
        <p:blipFill>
          <a:blip r:embed="rId2" cstate="print"/>
          <a:srcRect/>
          <a:stretch>
            <a:fillRect/>
          </a:stretch>
        </p:blipFill>
        <p:spPr bwMode="auto">
          <a:xfrm>
            <a:off x="1619250" y="1700213"/>
            <a:ext cx="7524750" cy="3989387"/>
          </a:xfrm>
          <a:prstGeom prst="rect">
            <a:avLst/>
          </a:prstGeom>
          <a:noFill/>
          <a:ln w="9525">
            <a:noFill/>
            <a:miter lim="800000"/>
            <a:headEnd/>
            <a:tailEnd/>
          </a:ln>
        </p:spPr>
      </p:pic>
      <p:grpSp>
        <p:nvGrpSpPr>
          <p:cNvPr id="118789" name="Group 6"/>
          <p:cNvGrpSpPr>
            <a:grpSpLocks/>
          </p:cNvGrpSpPr>
          <p:nvPr/>
        </p:nvGrpSpPr>
        <p:grpSpPr bwMode="auto">
          <a:xfrm>
            <a:off x="0" y="0"/>
            <a:ext cx="1146175" cy="623888"/>
            <a:chOff x="480" y="3075"/>
            <a:chExt cx="722" cy="393"/>
          </a:xfrm>
        </p:grpSpPr>
        <p:pic>
          <p:nvPicPr>
            <p:cNvPr id="118792" name="Picture 7" descr="File:Lupa.na.encyklopedii.jpg">
              <a:hlinkClick r:id="rId3"/>
            </p:cNvPr>
            <p:cNvPicPr>
              <a:picLocks noChangeAspect="1" noChangeArrowheads="1"/>
            </p:cNvPicPr>
            <p:nvPr/>
          </p:nvPicPr>
          <p:blipFill>
            <a:blip r:embed="rId4" cstate="print"/>
            <a:srcRect/>
            <a:stretch>
              <a:fillRect/>
            </a:stretch>
          </p:blipFill>
          <p:spPr bwMode="auto">
            <a:xfrm>
              <a:off x="480" y="3075"/>
              <a:ext cx="722" cy="393"/>
            </a:xfrm>
            <a:prstGeom prst="rect">
              <a:avLst/>
            </a:prstGeom>
            <a:noFill/>
            <a:ln w="19050">
              <a:solidFill>
                <a:srgbClr val="000000"/>
              </a:solidFill>
              <a:miter lim="800000"/>
              <a:headEnd/>
              <a:tailEnd/>
            </a:ln>
          </p:spPr>
        </p:pic>
        <p:sp>
          <p:nvSpPr>
            <p:cNvPr id="118793" name="WordArt 8"/>
            <p:cNvSpPr>
              <a:spLocks noChangeArrowheads="1" noChangeShapeType="1" noTextEdit="1"/>
            </p:cNvSpPr>
            <p:nvPr/>
          </p:nvSpPr>
          <p:spPr bwMode="auto">
            <a:xfrm>
              <a:off x="521" y="3203"/>
              <a:ext cx="363" cy="136"/>
            </a:xfrm>
            <a:prstGeom prst="rect">
              <a:avLst/>
            </a:prstGeom>
          </p:spPr>
          <p:txBody>
            <a:bodyPr wrap="none" fromWordArt="1">
              <a:prstTxWarp prst="textPlain">
                <a:avLst>
                  <a:gd name="adj" fmla="val 50000"/>
                </a:avLst>
              </a:prstTxWarp>
            </a:bodyPr>
            <a:lstStyle/>
            <a:p>
              <a:pPr algn="ctr"/>
              <a:r>
                <a:rPr lang="cs-CZ" sz="3600" kern="10">
                  <a:ln w="12700">
                    <a:solidFill>
                      <a:schemeClr val="tx1"/>
                    </a:solidFill>
                    <a:round/>
                    <a:headEnd/>
                    <a:tailEnd/>
                  </a:ln>
                  <a:solidFill>
                    <a:srgbClr val="FFFF00"/>
                  </a:solidFill>
                  <a:latin typeface="Arial Black"/>
                </a:rPr>
                <a:t>Příklad</a:t>
              </a:r>
            </a:p>
          </p:txBody>
        </p:sp>
      </p:grpSp>
      <p:pic>
        <p:nvPicPr>
          <p:cNvPr id="118790" name="Picture 9"/>
          <p:cNvPicPr>
            <a:picLocks noChangeAspect="1" noChangeArrowheads="1"/>
          </p:cNvPicPr>
          <p:nvPr/>
        </p:nvPicPr>
        <p:blipFill>
          <a:blip r:embed="rId5" cstate="print"/>
          <a:srcRect/>
          <a:stretch>
            <a:fillRect/>
          </a:stretch>
        </p:blipFill>
        <p:spPr bwMode="auto">
          <a:xfrm>
            <a:off x="1619250" y="0"/>
            <a:ext cx="7524750" cy="1331913"/>
          </a:xfrm>
          <a:prstGeom prst="rect">
            <a:avLst/>
          </a:prstGeom>
          <a:noFill/>
          <a:ln w="9525">
            <a:noFill/>
            <a:miter lim="800000"/>
            <a:headEnd/>
            <a:tailEnd/>
          </a:ln>
        </p:spPr>
      </p:pic>
      <p:pic>
        <p:nvPicPr>
          <p:cNvPr id="118791" name="Picture 10"/>
          <p:cNvPicPr>
            <a:picLocks noChangeAspect="1" noChangeArrowheads="1"/>
          </p:cNvPicPr>
          <p:nvPr/>
        </p:nvPicPr>
        <p:blipFill>
          <a:blip r:embed="rId6" cstate="print"/>
          <a:srcRect/>
          <a:stretch>
            <a:fillRect/>
          </a:stretch>
        </p:blipFill>
        <p:spPr bwMode="auto">
          <a:xfrm>
            <a:off x="6740525" y="692150"/>
            <a:ext cx="2403475" cy="639763"/>
          </a:xfrm>
          <a:prstGeom prst="rect">
            <a:avLst/>
          </a:prstGeom>
          <a:noFill/>
          <a:ln w="9525">
            <a:noFill/>
            <a:miter lim="800000"/>
            <a:headEnd/>
            <a:tailEnd/>
          </a:ln>
        </p:spPr>
      </p:pic>
    </p:spTree>
  </p:cSld>
  <p:clrMapOvr>
    <a:masterClrMapping/>
  </p:clrMapOvr>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4"/>
          <p:cNvSpPr>
            <a:spLocks noGrp="1" noChangeArrowheads="1"/>
          </p:cNvSpPr>
          <p:nvPr>
            <p:ph type="title"/>
          </p:nvPr>
        </p:nvSpPr>
        <p:spPr/>
        <p:txBody>
          <a:bodyPr/>
          <a:lstStyle/>
          <a:p>
            <a:pPr eaLnBrk="1" hangingPunct="1"/>
            <a:endParaRPr lang="en-US" smtClean="0"/>
          </a:p>
        </p:txBody>
      </p:sp>
      <p:sp>
        <p:nvSpPr>
          <p:cNvPr id="119811" name="Zástupný symbol pro číslo snímku 3"/>
          <p:cNvSpPr>
            <a:spLocks noGrp="1"/>
          </p:cNvSpPr>
          <p:nvPr>
            <p:ph type="sldNum" sz="quarter" idx="10"/>
          </p:nvPr>
        </p:nvSpPr>
        <p:spPr>
          <a:noFill/>
        </p:spPr>
        <p:txBody>
          <a:bodyPr/>
          <a:lstStyle/>
          <a:p>
            <a:r>
              <a:rPr lang="cs-CZ" smtClean="0">
                <a:latin typeface="Arial" charset="0"/>
              </a:rPr>
              <a:t>Snímek </a:t>
            </a:r>
            <a:fld id="{3FF78409-48CB-43D1-B5B3-774D143A569E}" type="slidenum">
              <a:rPr lang="cs-CZ" smtClean="0">
                <a:latin typeface="Arial" charset="0"/>
              </a:rPr>
              <a:pPr/>
              <a:t>113</a:t>
            </a:fld>
            <a:endParaRPr lang="cs-CZ" smtClean="0">
              <a:latin typeface="Arial" charset="0"/>
            </a:endParaRPr>
          </a:p>
        </p:txBody>
      </p:sp>
      <p:pic>
        <p:nvPicPr>
          <p:cNvPr id="119812" name="Picture 5"/>
          <p:cNvPicPr>
            <a:picLocks noChangeAspect="1" noChangeArrowheads="1"/>
          </p:cNvPicPr>
          <p:nvPr/>
        </p:nvPicPr>
        <p:blipFill>
          <a:blip r:embed="rId2" cstate="print"/>
          <a:srcRect/>
          <a:stretch>
            <a:fillRect/>
          </a:stretch>
        </p:blipFill>
        <p:spPr bwMode="auto">
          <a:xfrm>
            <a:off x="3644900" y="1557338"/>
            <a:ext cx="5499100" cy="4410075"/>
          </a:xfrm>
          <a:prstGeom prst="rect">
            <a:avLst/>
          </a:prstGeom>
          <a:noFill/>
          <a:ln w="9525">
            <a:noFill/>
            <a:miter lim="800000"/>
            <a:headEnd/>
            <a:tailEnd/>
          </a:ln>
        </p:spPr>
      </p:pic>
      <p:pic>
        <p:nvPicPr>
          <p:cNvPr id="119813" name="Picture 6"/>
          <p:cNvPicPr>
            <a:picLocks noChangeAspect="1" noChangeArrowheads="1"/>
          </p:cNvPicPr>
          <p:nvPr/>
        </p:nvPicPr>
        <p:blipFill>
          <a:blip r:embed="rId3" cstate="print"/>
          <a:srcRect/>
          <a:stretch>
            <a:fillRect/>
          </a:stretch>
        </p:blipFill>
        <p:spPr bwMode="auto">
          <a:xfrm>
            <a:off x="1989138" y="0"/>
            <a:ext cx="7154862" cy="1143000"/>
          </a:xfrm>
          <a:prstGeom prst="rect">
            <a:avLst/>
          </a:prstGeom>
          <a:noFill/>
          <a:ln w="9525">
            <a:noFill/>
            <a:miter lim="800000"/>
            <a:headEnd/>
            <a:tailEnd/>
          </a:ln>
        </p:spPr>
      </p:pic>
      <p:pic>
        <p:nvPicPr>
          <p:cNvPr id="119814" name="Picture 7"/>
          <p:cNvPicPr>
            <a:picLocks noChangeAspect="1" noChangeArrowheads="1"/>
          </p:cNvPicPr>
          <p:nvPr/>
        </p:nvPicPr>
        <p:blipFill>
          <a:blip r:embed="rId4" cstate="print"/>
          <a:srcRect/>
          <a:stretch>
            <a:fillRect/>
          </a:stretch>
        </p:blipFill>
        <p:spPr bwMode="auto">
          <a:xfrm>
            <a:off x="6705600" y="1196975"/>
            <a:ext cx="2438400" cy="225425"/>
          </a:xfrm>
          <a:prstGeom prst="rect">
            <a:avLst/>
          </a:prstGeom>
          <a:noFill/>
          <a:ln w="9525">
            <a:noFill/>
            <a:miter lim="800000"/>
            <a:headEnd/>
            <a:tailEnd/>
          </a:ln>
        </p:spPr>
      </p:pic>
      <p:grpSp>
        <p:nvGrpSpPr>
          <p:cNvPr id="119815" name="Group 8"/>
          <p:cNvGrpSpPr>
            <a:grpSpLocks/>
          </p:cNvGrpSpPr>
          <p:nvPr/>
        </p:nvGrpSpPr>
        <p:grpSpPr bwMode="auto">
          <a:xfrm>
            <a:off x="0" y="0"/>
            <a:ext cx="1146175" cy="623888"/>
            <a:chOff x="480" y="3075"/>
            <a:chExt cx="722" cy="393"/>
          </a:xfrm>
        </p:grpSpPr>
        <p:pic>
          <p:nvPicPr>
            <p:cNvPr id="119819" name="Picture 9" descr="File:Lupa.na.encyklopedii.jpg">
              <a:hlinkClick r:id="rId5"/>
            </p:cNvPr>
            <p:cNvPicPr>
              <a:picLocks noChangeAspect="1" noChangeArrowheads="1"/>
            </p:cNvPicPr>
            <p:nvPr/>
          </p:nvPicPr>
          <p:blipFill>
            <a:blip r:embed="rId6" cstate="print"/>
            <a:srcRect/>
            <a:stretch>
              <a:fillRect/>
            </a:stretch>
          </p:blipFill>
          <p:spPr bwMode="auto">
            <a:xfrm>
              <a:off x="480" y="3075"/>
              <a:ext cx="722" cy="393"/>
            </a:xfrm>
            <a:prstGeom prst="rect">
              <a:avLst/>
            </a:prstGeom>
            <a:noFill/>
            <a:ln w="19050">
              <a:solidFill>
                <a:srgbClr val="000000"/>
              </a:solidFill>
              <a:miter lim="800000"/>
              <a:headEnd/>
              <a:tailEnd/>
            </a:ln>
          </p:spPr>
        </p:pic>
        <p:sp>
          <p:nvSpPr>
            <p:cNvPr id="119820" name="WordArt 10"/>
            <p:cNvSpPr>
              <a:spLocks noChangeArrowheads="1" noChangeShapeType="1" noTextEdit="1"/>
            </p:cNvSpPr>
            <p:nvPr/>
          </p:nvSpPr>
          <p:spPr bwMode="auto">
            <a:xfrm>
              <a:off x="521" y="3203"/>
              <a:ext cx="363" cy="136"/>
            </a:xfrm>
            <a:prstGeom prst="rect">
              <a:avLst/>
            </a:prstGeom>
          </p:spPr>
          <p:txBody>
            <a:bodyPr wrap="none" fromWordArt="1">
              <a:prstTxWarp prst="textPlain">
                <a:avLst>
                  <a:gd name="adj" fmla="val 50000"/>
                </a:avLst>
              </a:prstTxWarp>
            </a:bodyPr>
            <a:lstStyle/>
            <a:p>
              <a:pPr algn="ctr"/>
              <a:r>
                <a:rPr lang="cs-CZ" sz="3600" kern="10">
                  <a:ln w="12700">
                    <a:solidFill>
                      <a:schemeClr val="tx1"/>
                    </a:solidFill>
                    <a:round/>
                    <a:headEnd/>
                    <a:tailEnd/>
                  </a:ln>
                  <a:solidFill>
                    <a:srgbClr val="FFFF00"/>
                  </a:solidFill>
                  <a:latin typeface="Arial Black"/>
                </a:rPr>
                <a:t>Příklad</a:t>
              </a:r>
            </a:p>
          </p:txBody>
        </p:sp>
      </p:grpSp>
      <p:sp>
        <p:nvSpPr>
          <p:cNvPr id="119816" name="Rectangle 11"/>
          <p:cNvSpPr>
            <a:spLocks noChangeArrowheads="1"/>
          </p:cNvSpPr>
          <p:nvPr/>
        </p:nvSpPr>
        <p:spPr bwMode="auto">
          <a:xfrm>
            <a:off x="179388" y="1341438"/>
            <a:ext cx="3313112" cy="4492625"/>
          </a:xfrm>
          <a:prstGeom prst="rect">
            <a:avLst/>
          </a:prstGeom>
          <a:noFill/>
          <a:ln w="9525">
            <a:noFill/>
            <a:miter lim="800000"/>
            <a:headEnd/>
            <a:tailEnd/>
          </a:ln>
        </p:spPr>
        <p:txBody>
          <a:bodyPr anchor="ctr">
            <a:spAutoFit/>
          </a:bodyPr>
          <a:lstStyle/>
          <a:p>
            <a:r>
              <a:rPr lang="cs-CZ">
                <a:solidFill>
                  <a:srgbClr val="DC0000"/>
                </a:solidFill>
              </a:rPr>
              <a:t>Fluorescein diacetate hydrolysis (FDA) assays</a:t>
            </a:r>
            <a:r>
              <a:rPr lang="cs-CZ">
                <a:solidFill>
                  <a:srgbClr val="6600FF"/>
                </a:solidFill>
              </a:rPr>
              <a:t> can be used to measure </a:t>
            </a:r>
            <a:r>
              <a:rPr lang="cs-CZ" b="0">
                <a:solidFill>
                  <a:srgbClr val="6600FF"/>
                </a:solidFill>
              </a:rPr>
              <a:t>enzyme activity produced by microbes in a sample.</a:t>
            </a:r>
            <a:r>
              <a:rPr lang="cs-CZ" b="0"/>
              <a:t> </a:t>
            </a:r>
          </a:p>
          <a:p>
            <a:endParaRPr lang="cs-CZ" b="0"/>
          </a:p>
          <a:p>
            <a:r>
              <a:rPr lang="cs-CZ" b="0"/>
              <a:t>A bright yellow glow is produced and is strongest when enzymatic activity is greatest. This can be quantified using a spectrophotometer.</a:t>
            </a:r>
          </a:p>
          <a:p>
            <a:endParaRPr lang="cs-CZ" b="0"/>
          </a:p>
          <a:p>
            <a:r>
              <a:rPr lang="cs-CZ" b="0"/>
              <a:t>It is often used to measure activity in soil and compost samples, however may not give an accurate reading if microbes with lower activity phases such as esterases cleave the fluorescein first.</a:t>
            </a:r>
          </a:p>
        </p:txBody>
      </p:sp>
      <p:pic>
        <p:nvPicPr>
          <p:cNvPr id="119817" name="Picture 12"/>
          <p:cNvPicPr>
            <a:picLocks noChangeAspect="1" noChangeArrowheads="1"/>
          </p:cNvPicPr>
          <p:nvPr/>
        </p:nvPicPr>
        <p:blipFill>
          <a:blip r:embed="rId7" cstate="print"/>
          <a:srcRect/>
          <a:stretch>
            <a:fillRect/>
          </a:stretch>
        </p:blipFill>
        <p:spPr bwMode="auto">
          <a:xfrm>
            <a:off x="2916238" y="5684838"/>
            <a:ext cx="1584325" cy="1171575"/>
          </a:xfrm>
          <a:prstGeom prst="rect">
            <a:avLst/>
          </a:prstGeom>
          <a:noFill/>
          <a:ln w="9525">
            <a:noFill/>
            <a:miter lim="800000"/>
            <a:headEnd/>
            <a:tailEnd/>
          </a:ln>
        </p:spPr>
      </p:pic>
      <p:pic>
        <p:nvPicPr>
          <p:cNvPr id="119818" name="Picture 14" descr="0060"/>
          <p:cNvPicPr>
            <a:picLocks noChangeAspect="1" noChangeArrowheads="1"/>
          </p:cNvPicPr>
          <p:nvPr/>
        </p:nvPicPr>
        <p:blipFill>
          <a:blip r:embed="rId8" cstate="print"/>
          <a:srcRect/>
          <a:stretch>
            <a:fillRect/>
          </a:stretch>
        </p:blipFill>
        <p:spPr bwMode="auto">
          <a:xfrm>
            <a:off x="6156325" y="2636838"/>
            <a:ext cx="2089150" cy="1276350"/>
          </a:xfrm>
          <a:prstGeom prst="rect">
            <a:avLst/>
          </a:prstGeom>
          <a:solidFill>
            <a:schemeClr val="bg1"/>
          </a:solidFill>
          <a:ln w="9525">
            <a:noFill/>
            <a:miter lim="800000"/>
            <a:headEnd/>
            <a:tailEnd/>
          </a:ln>
        </p:spPr>
      </p:pic>
    </p:spTree>
  </p:cSld>
  <p:clrMapOvr>
    <a:masterClrMapping/>
  </p:clrMapOvr>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12"/>
          <p:cNvSpPr>
            <a:spLocks noGrp="1" noChangeArrowheads="1"/>
          </p:cNvSpPr>
          <p:nvPr>
            <p:ph type="title"/>
          </p:nvPr>
        </p:nvSpPr>
        <p:spPr/>
        <p:txBody>
          <a:bodyPr/>
          <a:lstStyle/>
          <a:p>
            <a:pPr eaLnBrk="1" hangingPunct="1"/>
            <a:r>
              <a:rPr lang="cs-CZ" sz="2400" smtClean="0"/>
              <a:t>Dehydrogenázová aktivita</a:t>
            </a:r>
          </a:p>
        </p:txBody>
      </p:sp>
      <p:sp>
        <p:nvSpPr>
          <p:cNvPr id="120835" name="Zástupný symbol pro číslo snímku 3"/>
          <p:cNvSpPr>
            <a:spLocks noGrp="1"/>
          </p:cNvSpPr>
          <p:nvPr>
            <p:ph type="sldNum" sz="quarter" idx="10"/>
          </p:nvPr>
        </p:nvSpPr>
        <p:spPr>
          <a:noFill/>
        </p:spPr>
        <p:txBody>
          <a:bodyPr/>
          <a:lstStyle/>
          <a:p>
            <a:r>
              <a:rPr lang="cs-CZ" smtClean="0">
                <a:latin typeface="Arial" charset="0"/>
              </a:rPr>
              <a:t>Snímek </a:t>
            </a:r>
            <a:fld id="{FD195EB1-478E-462D-80F0-C9A693DD6017}" type="slidenum">
              <a:rPr lang="cs-CZ" smtClean="0">
                <a:latin typeface="Arial" charset="0"/>
              </a:rPr>
              <a:pPr/>
              <a:t>114</a:t>
            </a:fld>
            <a:endParaRPr lang="cs-CZ" smtClean="0">
              <a:latin typeface="Arial" charset="0"/>
            </a:endParaRPr>
          </a:p>
        </p:txBody>
      </p:sp>
      <p:sp>
        <p:nvSpPr>
          <p:cNvPr id="120836" name="Text Box 3"/>
          <p:cNvSpPr txBox="1">
            <a:spLocks noChangeArrowheads="1"/>
          </p:cNvSpPr>
          <p:nvPr/>
        </p:nvSpPr>
        <p:spPr bwMode="auto">
          <a:xfrm>
            <a:off x="0" y="0"/>
            <a:ext cx="3960813" cy="274638"/>
          </a:xfrm>
          <a:prstGeom prst="rect">
            <a:avLst/>
          </a:prstGeom>
          <a:noFill/>
          <a:ln w="9525">
            <a:noFill/>
            <a:miter lim="800000"/>
            <a:headEnd/>
            <a:tailEnd/>
          </a:ln>
        </p:spPr>
        <p:txBody>
          <a:bodyPr>
            <a:spAutoFit/>
          </a:bodyPr>
          <a:lstStyle/>
          <a:p>
            <a:pPr>
              <a:spcBef>
                <a:spcPct val="50000"/>
              </a:spcBef>
            </a:pPr>
            <a:endParaRPr lang="en-US" sz="1200" b="0">
              <a:latin typeface="Times New Roman" pitchFamily="18" charset="0"/>
            </a:endParaRPr>
          </a:p>
        </p:txBody>
      </p:sp>
      <p:sp>
        <p:nvSpPr>
          <p:cNvPr id="120837" name="Text Box 5"/>
          <p:cNvSpPr txBox="1">
            <a:spLocks noChangeArrowheads="1"/>
          </p:cNvSpPr>
          <p:nvPr/>
        </p:nvSpPr>
        <p:spPr bwMode="auto">
          <a:xfrm>
            <a:off x="250825" y="765175"/>
            <a:ext cx="8569325" cy="4473575"/>
          </a:xfrm>
          <a:prstGeom prst="rect">
            <a:avLst/>
          </a:prstGeom>
          <a:noFill/>
          <a:ln w="9525">
            <a:noFill/>
            <a:miter lim="800000"/>
            <a:headEnd/>
            <a:tailEnd/>
          </a:ln>
        </p:spPr>
        <p:txBody>
          <a:bodyPr>
            <a:spAutoFit/>
          </a:bodyPr>
          <a:lstStyle/>
          <a:p>
            <a:pPr algn="just"/>
            <a:r>
              <a:rPr lang="cs-CZ" sz="2400" b="0"/>
              <a:t>- enzym, který z ekotoxikologického hlediska vysoce převažuje všechny ostatní</a:t>
            </a:r>
          </a:p>
          <a:p>
            <a:pPr algn="just"/>
            <a:endParaRPr lang="cs-CZ" sz="2400" b="0"/>
          </a:p>
          <a:p>
            <a:pPr algn="just"/>
            <a:r>
              <a:rPr lang="cs-CZ" sz="2400" b="0"/>
              <a:t>- oxidace org. substrátu v aerobních podmínkách je spojena s transportem elektronů na membráně a finální ekceptací na O</a:t>
            </a:r>
            <a:r>
              <a:rPr lang="cs-CZ" sz="2400" b="0" baseline="-25000"/>
              <a:t>2</a:t>
            </a:r>
            <a:r>
              <a:rPr lang="cs-CZ" sz="2400" b="0"/>
              <a:t> (tento proces spojen se syntézou ATP); zůčastněné NADPH + H</a:t>
            </a:r>
            <a:r>
              <a:rPr lang="cs-CZ" sz="2400" b="0" baseline="30000"/>
              <a:t>+</a:t>
            </a:r>
            <a:r>
              <a:rPr lang="cs-CZ" sz="2400" b="0"/>
              <a:t> a FADH</a:t>
            </a:r>
            <a:r>
              <a:rPr lang="cs-CZ" sz="2400" b="0" baseline="-25000"/>
              <a:t>2</a:t>
            </a:r>
            <a:r>
              <a:rPr lang="cs-CZ" sz="2400" b="0"/>
              <a:t> vznikají pomocí dehydrogenáz (flavoprotein-NADH dehydrogenase, succinate dehydrogenase, acyl-CoA dehydrogenase)</a:t>
            </a:r>
          </a:p>
          <a:p>
            <a:pPr algn="just"/>
            <a:endParaRPr lang="cs-CZ" sz="2400" b="0"/>
          </a:p>
          <a:p>
            <a:pPr algn="just"/>
            <a:r>
              <a:rPr lang="cs-CZ" sz="2400" b="0"/>
              <a:t>- dehydrogenázová aktivita je tedy </a:t>
            </a:r>
            <a:r>
              <a:rPr lang="cs-CZ" sz="2400">
                <a:solidFill>
                  <a:srgbClr val="DC0000"/>
                </a:solidFill>
              </a:rPr>
              <a:t>mírou celkové mikrobiální aktivity</a:t>
            </a:r>
          </a:p>
        </p:txBody>
      </p:sp>
    </p:spTree>
  </p:cSld>
  <p:clrMapOvr>
    <a:masterClrMapping/>
  </p:clrMapOvr>
  <p:transition/>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Zástupný symbol pro číslo snímku 2"/>
          <p:cNvSpPr>
            <a:spLocks noGrp="1"/>
          </p:cNvSpPr>
          <p:nvPr>
            <p:ph type="sldNum" sz="quarter" idx="10"/>
          </p:nvPr>
        </p:nvSpPr>
        <p:spPr>
          <a:noFill/>
        </p:spPr>
        <p:txBody>
          <a:bodyPr/>
          <a:lstStyle/>
          <a:p>
            <a:r>
              <a:rPr lang="cs-CZ" smtClean="0">
                <a:latin typeface="Arial" charset="0"/>
              </a:rPr>
              <a:t>Snímek </a:t>
            </a:r>
            <a:fld id="{7199C81E-4037-4D17-9C28-6CF6078FEF7D}" type="slidenum">
              <a:rPr lang="cs-CZ" smtClean="0">
                <a:latin typeface="Arial" charset="0"/>
              </a:rPr>
              <a:pPr/>
              <a:t>115</a:t>
            </a:fld>
            <a:endParaRPr lang="cs-CZ" smtClean="0">
              <a:latin typeface="Arial" charset="0"/>
            </a:endParaRPr>
          </a:p>
        </p:txBody>
      </p:sp>
      <p:sp>
        <p:nvSpPr>
          <p:cNvPr id="6148" name="Rectangle 13"/>
          <p:cNvSpPr>
            <a:spLocks noChangeArrowheads="1"/>
          </p:cNvSpPr>
          <p:nvPr/>
        </p:nvSpPr>
        <p:spPr bwMode="auto">
          <a:xfrm>
            <a:off x="0" y="4292600"/>
            <a:ext cx="4572000" cy="2565400"/>
          </a:xfrm>
          <a:prstGeom prst="rect">
            <a:avLst/>
          </a:prstGeom>
          <a:solidFill>
            <a:srgbClr val="DDDDDD"/>
          </a:solidFill>
          <a:ln w="9525">
            <a:solidFill>
              <a:schemeClr val="tx1"/>
            </a:solidFill>
            <a:miter lim="800000"/>
            <a:headEnd/>
            <a:tailEnd/>
          </a:ln>
        </p:spPr>
        <p:txBody>
          <a:bodyPr wrap="none" anchor="ctr"/>
          <a:lstStyle/>
          <a:p>
            <a:pPr algn="ctr"/>
            <a:endParaRPr lang="en-US">
              <a:latin typeface="Times New Roman" pitchFamily="18" charset="0"/>
            </a:endParaRPr>
          </a:p>
        </p:txBody>
      </p:sp>
      <p:sp>
        <p:nvSpPr>
          <p:cNvPr id="6149" name="Text Box 3"/>
          <p:cNvSpPr txBox="1">
            <a:spLocks noChangeArrowheads="1"/>
          </p:cNvSpPr>
          <p:nvPr/>
        </p:nvSpPr>
        <p:spPr bwMode="auto">
          <a:xfrm>
            <a:off x="0" y="0"/>
            <a:ext cx="3960813" cy="274638"/>
          </a:xfrm>
          <a:prstGeom prst="rect">
            <a:avLst/>
          </a:prstGeom>
          <a:noFill/>
          <a:ln w="9525">
            <a:noFill/>
            <a:miter lim="800000"/>
            <a:headEnd/>
            <a:tailEnd/>
          </a:ln>
        </p:spPr>
        <p:txBody>
          <a:bodyPr>
            <a:spAutoFit/>
          </a:bodyPr>
          <a:lstStyle/>
          <a:p>
            <a:pPr>
              <a:spcBef>
                <a:spcPct val="50000"/>
              </a:spcBef>
            </a:pPr>
            <a:endParaRPr lang="en-US" sz="1200" b="0">
              <a:latin typeface="Times New Roman" pitchFamily="18" charset="0"/>
            </a:endParaRPr>
          </a:p>
        </p:txBody>
      </p:sp>
      <p:sp>
        <p:nvSpPr>
          <p:cNvPr id="6150" name="Text Box 5"/>
          <p:cNvSpPr txBox="1">
            <a:spLocks noChangeArrowheads="1"/>
          </p:cNvSpPr>
          <p:nvPr/>
        </p:nvSpPr>
        <p:spPr bwMode="auto">
          <a:xfrm>
            <a:off x="395288" y="692150"/>
            <a:ext cx="7993062" cy="2530475"/>
          </a:xfrm>
          <a:prstGeom prst="rect">
            <a:avLst/>
          </a:prstGeom>
          <a:noFill/>
          <a:ln w="9525">
            <a:noFill/>
            <a:miter lim="800000"/>
            <a:headEnd/>
            <a:tailEnd/>
          </a:ln>
        </p:spPr>
        <p:txBody>
          <a:bodyPr>
            <a:spAutoFit/>
          </a:bodyPr>
          <a:lstStyle/>
          <a:p>
            <a:pPr algn="just"/>
            <a:r>
              <a:rPr lang="cs-CZ" sz="2000"/>
              <a:t>Barviva:</a:t>
            </a:r>
          </a:p>
          <a:p>
            <a:pPr algn="just"/>
            <a:r>
              <a:rPr lang="cs-CZ" sz="2000" b="0"/>
              <a:t>TTC (triphenyl-tetrazolium chlorid) ---</a:t>
            </a:r>
            <a:r>
              <a:rPr lang="en-US" sz="2000" b="0"/>
              <a:t>&gt;</a:t>
            </a:r>
            <a:r>
              <a:rPr lang="cs-CZ" sz="2000" b="0"/>
              <a:t> TPF (triphenyl formazan)</a:t>
            </a:r>
          </a:p>
          <a:p>
            <a:pPr algn="just"/>
            <a:endParaRPr lang="cs-CZ" sz="2000" b="0"/>
          </a:p>
          <a:p>
            <a:pPr algn="just"/>
            <a:r>
              <a:rPr lang="cs-CZ" sz="2000" b="0"/>
              <a:t>5-cyano-2,3-ditolyl tetrazolium chloride (CTC)</a:t>
            </a:r>
          </a:p>
          <a:p>
            <a:pPr algn="just"/>
            <a:endParaRPr lang="cs-CZ" sz="2000" b="0"/>
          </a:p>
          <a:p>
            <a:pPr algn="just"/>
            <a:r>
              <a:rPr lang="cs-CZ" sz="2000" b="0"/>
              <a:t>INT (Iodonitrotetrazolium chloride) ---</a:t>
            </a:r>
            <a:r>
              <a:rPr lang="en-US" sz="2000" b="0"/>
              <a:t>&gt;</a:t>
            </a:r>
            <a:r>
              <a:rPr lang="cs-CZ" sz="2000" b="0"/>
              <a:t> INF</a:t>
            </a:r>
          </a:p>
          <a:p>
            <a:pPr algn="just"/>
            <a:endParaRPr lang="cs-CZ" sz="2000" b="0"/>
          </a:p>
          <a:p>
            <a:pPr algn="just"/>
            <a:r>
              <a:rPr lang="cs-CZ" sz="2000" b="0"/>
              <a:t>resazurin ---</a:t>
            </a:r>
            <a:r>
              <a:rPr lang="en-US" sz="2000" b="0"/>
              <a:t>&gt;</a:t>
            </a:r>
            <a:r>
              <a:rPr lang="cs-CZ" sz="2000" b="0"/>
              <a:t> resorufin</a:t>
            </a:r>
          </a:p>
        </p:txBody>
      </p:sp>
      <p:pic>
        <p:nvPicPr>
          <p:cNvPr id="6151" name="Picture 6"/>
          <p:cNvPicPr>
            <a:picLocks noChangeAspect="1" noChangeArrowheads="1"/>
          </p:cNvPicPr>
          <p:nvPr/>
        </p:nvPicPr>
        <p:blipFill>
          <a:blip r:embed="rId4" cstate="print"/>
          <a:srcRect/>
          <a:stretch>
            <a:fillRect/>
          </a:stretch>
        </p:blipFill>
        <p:spPr bwMode="auto">
          <a:xfrm>
            <a:off x="250825" y="4724400"/>
            <a:ext cx="1828800" cy="857250"/>
          </a:xfrm>
          <a:prstGeom prst="rect">
            <a:avLst/>
          </a:prstGeom>
          <a:noFill/>
          <a:ln w="9525">
            <a:noFill/>
            <a:miter lim="800000"/>
            <a:headEnd/>
            <a:tailEnd/>
          </a:ln>
        </p:spPr>
      </p:pic>
      <p:graphicFrame>
        <p:nvGraphicFramePr>
          <p:cNvPr id="6146" name="Object 7"/>
          <p:cNvGraphicFramePr>
            <a:graphicFrameLocks noChangeAspect="1"/>
          </p:cNvGraphicFramePr>
          <p:nvPr/>
        </p:nvGraphicFramePr>
        <p:xfrm>
          <a:off x="2771775" y="4797425"/>
          <a:ext cx="1724025" cy="600075"/>
        </p:xfrm>
        <a:graphic>
          <a:graphicData uri="http://schemas.openxmlformats.org/presentationml/2006/ole">
            <p:oleObj spid="_x0000_s6146" name="obrázek" r:id="rId5" imgW="1728216" imgH="597408" progId="Word.Picture.8">
              <p:embed/>
            </p:oleObj>
          </a:graphicData>
        </a:graphic>
      </p:graphicFrame>
      <p:sp>
        <p:nvSpPr>
          <p:cNvPr id="6152" name="Line 8"/>
          <p:cNvSpPr>
            <a:spLocks noChangeShapeType="1"/>
          </p:cNvSpPr>
          <p:nvPr/>
        </p:nvSpPr>
        <p:spPr bwMode="auto">
          <a:xfrm>
            <a:off x="1979613" y="5084763"/>
            <a:ext cx="647700" cy="0"/>
          </a:xfrm>
          <a:prstGeom prst="line">
            <a:avLst/>
          </a:prstGeom>
          <a:noFill/>
          <a:ln w="19050">
            <a:solidFill>
              <a:schemeClr val="tx1"/>
            </a:solidFill>
            <a:round/>
            <a:headEnd/>
            <a:tailEnd type="stealth" w="lg" len="lg"/>
          </a:ln>
        </p:spPr>
        <p:txBody>
          <a:bodyPr wrap="none"/>
          <a:lstStyle/>
          <a:p>
            <a:endParaRPr lang="cs-CZ"/>
          </a:p>
        </p:txBody>
      </p:sp>
      <p:sp>
        <p:nvSpPr>
          <p:cNvPr id="6153" name="Rectangle 9"/>
          <p:cNvSpPr>
            <a:spLocks noChangeArrowheads="1"/>
          </p:cNvSpPr>
          <p:nvPr/>
        </p:nvSpPr>
        <p:spPr bwMode="auto">
          <a:xfrm>
            <a:off x="395288" y="5589588"/>
            <a:ext cx="1281112" cy="1098550"/>
          </a:xfrm>
          <a:prstGeom prst="rect">
            <a:avLst/>
          </a:prstGeom>
          <a:noFill/>
          <a:ln w="12700">
            <a:noFill/>
            <a:miter lim="800000"/>
            <a:headEnd/>
            <a:tailEnd/>
          </a:ln>
        </p:spPr>
        <p:txBody>
          <a:bodyPr lIns="12700" tIns="12700" rIns="12700" bIns="12700"/>
          <a:lstStyle/>
          <a:p>
            <a:pPr algn="ctr" eaLnBrk="0" hangingPunct="0"/>
            <a:r>
              <a:rPr lang="cs-CZ" sz="1200">
                <a:latin typeface="Times New Roman" pitchFamily="18" charset="0"/>
              </a:rPr>
              <a:t>Resazurin</a:t>
            </a:r>
          </a:p>
          <a:p>
            <a:pPr algn="ctr" eaLnBrk="0" hangingPunct="0"/>
            <a:endParaRPr lang="cs-CZ" sz="1200" b="0">
              <a:latin typeface="Times New Roman" pitchFamily="18" charset="0"/>
            </a:endParaRPr>
          </a:p>
          <a:p>
            <a:pPr algn="ctr" eaLnBrk="0" hangingPunct="0"/>
            <a:r>
              <a:rPr lang="cs-CZ" sz="1200" b="0">
                <a:latin typeface="Times New Roman" pitchFamily="18" charset="0"/>
              </a:rPr>
              <a:t>l</a:t>
            </a:r>
            <a:r>
              <a:rPr lang="cs-CZ" sz="1200" b="0" baseline="-25000">
                <a:latin typeface="Times New Roman" pitchFamily="18" charset="0"/>
              </a:rPr>
              <a:t>max </a:t>
            </a:r>
            <a:r>
              <a:rPr lang="cs-CZ" sz="1200" b="0">
                <a:latin typeface="Times New Roman" pitchFamily="18" charset="0"/>
              </a:rPr>
              <a:t>= 601,2nm </a:t>
            </a:r>
          </a:p>
          <a:p>
            <a:pPr algn="ctr" eaLnBrk="0" hangingPunct="0"/>
            <a:endParaRPr lang="cs-CZ" sz="1200" b="0">
              <a:latin typeface="Times New Roman" pitchFamily="18" charset="0"/>
            </a:endParaRPr>
          </a:p>
          <a:p>
            <a:pPr algn="ctr" eaLnBrk="0" hangingPunct="0"/>
            <a:r>
              <a:rPr lang="cs-CZ" sz="1200" b="0">
                <a:latin typeface="Times New Roman" pitchFamily="18" charset="0"/>
              </a:rPr>
              <a:t>modrofialová barva</a:t>
            </a:r>
          </a:p>
        </p:txBody>
      </p:sp>
      <p:sp>
        <p:nvSpPr>
          <p:cNvPr id="6154" name="Rectangle 10"/>
          <p:cNvSpPr>
            <a:spLocks noChangeArrowheads="1"/>
          </p:cNvSpPr>
          <p:nvPr/>
        </p:nvSpPr>
        <p:spPr bwMode="auto">
          <a:xfrm>
            <a:off x="2987675" y="5661025"/>
            <a:ext cx="1281113" cy="1006475"/>
          </a:xfrm>
          <a:prstGeom prst="rect">
            <a:avLst/>
          </a:prstGeom>
          <a:noFill/>
          <a:ln w="12700">
            <a:noFill/>
            <a:miter lim="800000"/>
            <a:headEnd/>
            <a:tailEnd/>
          </a:ln>
        </p:spPr>
        <p:txBody>
          <a:bodyPr lIns="12700" tIns="12700" rIns="12700" bIns="12700"/>
          <a:lstStyle/>
          <a:p>
            <a:pPr algn="ctr" eaLnBrk="0" hangingPunct="0"/>
            <a:r>
              <a:rPr lang="cs-CZ" sz="1200">
                <a:latin typeface="Times New Roman" pitchFamily="18" charset="0"/>
              </a:rPr>
              <a:t>Resorufin</a:t>
            </a:r>
          </a:p>
          <a:p>
            <a:pPr algn="ctr" eaLnBrk="0" hangingPunct="0"/>
            <a:endParaRPr lang="cs-CZ" sz="1200" b="0">
              <a:latin typeface="Times New Roman" pitchFamily="18" charset="0"/>
            </a:endParaRPr>
          </a:p>
          <a:p>
            <a:pPr algn="ctr" eaLnBrk="0" hangingPunct="0"/>
            <a:r>
              <a:rPr lang="el-GR" sz="1200" b="0">
                <a:latin typeface="Times New Roman" pitchFamily="18" charset="0"/>
                <a:cs typeface="Arial" charset="0"/>
              </a:rPr>
              <a:t>λ</a:t>
            </a:r>
            <a:r>
              <a:rPr lang="cs-CZ" sz="1200" b="0" baseline="-25000">
                <a:latin typeface="Times New Roman" pitchFamily="18" charset="0"/>
              </a:rPr>
              <a:t>max </a:t>
            </a:r>
            <a:r>
              <a:rPr lang="cs-CZ" sz="1200" b="0">
                <a:latin typeface="Times New Roman" pitchFamily="18" charset="0"/>
              </a:rPr>
              <a:t>= 571,4nm </a:t>
            </a:r>
          </a:p>
          <a:p>
            <a:pPr algn="ctr" eaLnBrk="0" hangingPunct="0"/>
            <a:endParaRPr lang="cs-CZ" sz="1200" b="0">
              <a:latin typeface="Times New Roman" pitchFamily="18" charset="0"/>
            </a:endParaRPr>
          </a:p>
          <a:p>
            <a:pPr algn="ctr" eaLnBrk="0" hangingPunct="0"/>
            <a:r>
              <a:rPr lang="cs-CZ" sz="1200" b="0">
                <a:latin typeface="Times New Roman" pitchFamily="18" charset="0"/>
              </a:rPr>
              <a:t>růžová barva</a:t>
            </a:r>
          </a:p>
        </p:txBody>
      </p:sp>
      <p:pic>
        <p:nvPicPr>
          <p:cNvPr id="6155" name="Picture 12" descr="167"/>
          <p:cNvPicPr>
            <a:picLocks noChangeAspect="1" noChangeArrowheads="1"/>
          </p:cNvPicPr>
          <p:nvPr/>
        </p:nvPicPr>
        <p:blipFill>
          <a:blip r:embed="rId6" cstate="print"/>
          <a:srcRect l="49400" t="65747" r="15030" b="18211"/>
          <a:stretch>
            <a:fillRect/>
          </a:stretch>
        </p:blipFill>
        <p:spPr bwMode="auto">
          <a:xfrm>
            <a:off x="4895850" y="3933825"/>
            <a:ext cx="4248150" cy="2479675"/>
          </a:xfrm>
          <a:prstGeom prst="rect">
            <a:avLst/>
          </a:prstGeom>
          <a:noFill/>
          <a:ln w="9525">
            <a:solidFill>
              <a:schemeClr val="tx1"/>
            </a:solidFill>
            <a:miter lim="800000"/>
            <a:headEnd/>
            <a:tailEnd/>
          </a:ln>
        </p:spPr>
      </p:pic>
      <p:sp>
        <p:nvSpPr>
          <p:cNvPr id="6156" name="Line 14"/>
          <p:cNvSpPr>
            <a:spLocks noChangeShapeType="1"/>
          </p:cNvSpPr>
          <p:nvPr/>
        </p:nvSpPr>
        <p:spPr bwMode="auto">
          <a:xfrm>
            <a:off x="6084888" y="1412875"/>
            <a:ext cx="1943100" cy="2879725"/>
          </a:xfrm>
          <a:prstGeom prst="line">
            <a:avLst/>
          </a:prstGeom>
          <a:noFill/>
          <a:ln w="9525">
            <a:solidFill>
              <a:schemeClr val="tx1"/>
            </a:solidFill>
            <a:round/>
            <a:headEnd/>
            <a:tailEnd type="triangle" w="med" len="med"/>
          </a:ln>
        </p:spPr>
        <p:txBody>
          <a:bodyPr/>
          <a:lstStyle/>
          <a:p>
            <a:endParaRPr lang="cs-CZ"/>
          </a:p>
        </p:txBody>
      </p:sp>
      <p:sp>
        <p:nvSpPr>
          <p:cNvPr id="6157" name="Line 15"/>
          <p:cNvSpPr>
            <a:spLocks noChangeShapeType="1"/>
          </p:cNvSpPr>
          <p:nvPr/>
        </p:nvSpPr>
        <p:spPr bwMode="auto">
          <a:xfrm>
            <a:off x="1258888" y="3357563"/>
            <a:ext cx="649287" cy="1079500"/>
          </a:xfrm>
          <a:prstGeom prst="line">
            <a:avLst/>
          </a:prstGeom>
          <a:noFill/>
          <a:ln w="9525">
            <a:solidFill>
              <a:schemeClr val="tx1"/>
            </a:solidFill>
            <a:round/>
            <a:headEnd/>
            <a:tailEnd type="triangle" w="med" len="med"/>
          </a:ln>
        </p:spPr>
        <p:txBody>
          <a:bodyPr/>
          <a:lstStyle/>
          <a:p>
            <a:endParaRPr lang="cs-CZ"/>
          </a:p>
        </p:txBody>
      </p:sp>
      <p:sp>
        <p:nvSpPr>
          <p:cNvPr id="6158" name="Rectangle 16"/>
          <p:cNvSpPr>
            <a:spLocks noChangeArrowheads="1"/>
          </p:cNvSpPr>
          <p:nvPr/>
        </p:nvSpPr>
        <p:spPr bwMode="auto">
          <a:xfrm>
            <a:off x="0" y="0"/>
            <a:ext cx="9144000" cy="476250"/>
          </a:xfrm>
          <a:prstGeom prst="rect">
            <a:avLst/>
          </a:prstGeom>
          <a:noFill/>
          <a:ln w="9525">
            <a:noFill/>
            <a:miter lim="800000"/>
            <a:headEnd/>
            <a:tailEnd/>
          </a:ln>
        </p:spPr>
        <p:txBody>
          <a:bodyPr anchor="ctr"/>
          <a:lstStyle/>
          <a:p>
            <a:pPr algn="ctr"/>
            <a:r>
              <a:rPr lang="cs-CZ" sz="2400">
                <a:solidFill>
                  <a:srgbClr val="DC0000"/>
                </a:solidFill>
              </a:rPr>
              <a:t>Dehydrogenázová aktivita</a:t>
            </a:r>
          </a:p>
        </p:txBody>
      </p:sp>
      <p:pic>
        <p:nvPicPr>
          <p:cNvPr id="6159" name="Picture 18" descr="146-68-9"/>
          <p:cNvPicPr>
            <a:picLocks noChangeAspect="1" noChangeArrowheads="1"/>
          </p:cNvPicPr>
          <p:nvPr/>
        </p:nvPicPr>
        <p:blipFill>
          <a:blip r:embed="rId7" cstate="print"/>
          <a:srcRect/>
          <a:stretch>
            <a:fillRect/>
          </a:stretch>
        </p:blipFill>
        <p:spPr bwMode="auto">
          <a:xfrm>
            <a:off x="3995738" y="2636838"/>
            <a:ext cx="1562100" cy="1304925"/>
          </a:xfrm>
          <a:prstGeom prst="rect">
            <a:avLst/>
          </a:prstGeom>
          <a:solidFill>
            <a:srgbClr val="B2B2B2"/>
          </a:solidFill>
          <a:ln w="9525">
            <a:noFill/>
            <a:miter lim="800000"/>
            <a:headEnd/>
            <a:tailEnd/>
          </a:ln>
        </p:spPr>
      </p:pic>
      <p:sp>
        <p:nvSpPr>
          <p:cNvPr id="6160" name="Line 19"/>
          <p:cNvSpPr>
            <a:spLocks noChangeShapeType="1"/>
          </p:cNvSpPr>
          <p:nvPr/>
        </p:nvSpPr>
        <p:spPr bwMode="auto">
          <a:xfrm>
            <a:off x="2195513" y="2636838"/>
            <a:ext cx="1800225" cy="360362"/>
          </a:xfrm>
          <a:prstGeom prst="line">
            <a:avLst/>
          </a:prstGeom>
          <a:noFill/>
          <a:ln w="9525">
            <a:solidFill>
              <a:schemeClr val="tx1"/>
            </a:solidFill>
            <a:round/>
            <a:headEnd/>
            <a:tailEnd type="triangle" w="med" len="med"/>
          </a:ln>
        </p:spPr>
        <p:txBody>
          <a:bodyPr/>
          <a:lstStyle/>
          <a:p>
            <a:endParaRPr lang="cs-CZ"/>
          </a:p>
        </p:txBody>
      </p:sp>
    </p:spTree>
  </p:cSld>
  <p:clrMapOvr>
    <a:masterClrMapping/>
  </p:clrMapOvr>
  <p:transition/>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Zástupný symbol pro číslo snímku 2"/>
          <p:cNvSpPr>
            <a:spLocks noGrp="1"/>
          </p:cNvSpPr>
          <p:nvPr>
            <p:ph type="sldNum" sz="quarter" idx="10"/>
          </p:nvPr>
        </p:nvSpPr>
        <p:spPr>
          <a:noFill/>
        </p:spPr>
        <p:txBody>
          <a:bodyPr/>
          <a:lstStyle/>
          <a:p>
            <a:r>
              <a:rPr lang="cs-CZ" smtClean="0">
                <a:latin typeface="Arial" charset="0"/>
              </a:rPr>
              <a:t>Snímek </a:t>
            </a:r>
            <a:fld id="{4D56D9DD-5866-4A0A-9337-B3D5B72014AC}" type="slidenum">
              <a:rPr lang="cs-CZ" smtClean="0">
                <a:latin typeface="Arial" charset="0"/>
              </a:rPr>
              <a:pPr/>
              <a:t>116</a:t>
            </a:fld>
            <a:endParaRPr lang="cs-CZ" smtClean="0">
              <a:latin typeface="Arial" charset="0"/>
            </a:endParaRPr>
          </a:p>
        </p:txBody>
      </p:sp>
      <p:pic>
        <p:nvPicPr>
          <p:cNvPr id="121859" name="Picture 2"/>
          <p:cNvPicPr>
            <a:picLocks noChangeAspect="1" noChangeArrowheads="1"/>
          </p:cNvPicPr>
          <p:nvPr/>
        </p:nvPicPr>
        <p:blipFill>
          <a:blip r:embed="rId3" cstate="print"/>
          <a:srcRect/>
          <a:stretch>
            <a:fillRect/>
          </a:stretch>
        </p:blipFill>
        <p:spPr bwMode="auto">
          <a:xfrm>
            <a:off x="0" y="0"/>
            <a:ext cx="6948488" cy="3608388"/>
          </a:xfrm>
          <a:prstGeom prst="rect">
            <a:avLst/>
          </a:prstGeom>
          <a:noFill/>
          <a:ln w="19050">
            <a:solidFill>
              <a:schemeClr val="tx1"/>
            </a:solidFill>
            <a:miter lim="800000"/>
            <a:headEnd/>
            <a:tailEnd/>
          </a:ln>
        </p:spPr>
      </p:pic>
      <p:sp>
        <p:nvSpPr>
          <p:cNvPr id="121860" name="Text Box 3"/>
          <p:cNvSpPr txBox="1">
            <a:spLocks noChangeArrowheads="1"/>
          </p:cNvSpPr>
          <p:nvPr/>
        </p:nvSpPr>
        <p:spPr bwMode="auto">
          <a:xfrm>
            <a:off x="0" y="0"/>
            <a:ext cx="3960813" cy="274638"/>
          </a:xfrm>
          <a:prstGeom prst="rect">
            <a:avLst/>
          </a:prstGeom>
          <a:noFill/>
          <a:ln w="9525">
            <a:noFill/>
            <a:miter lim="800000"/>
            <a:headEnd/>
            <a:tailEnd/>
          </a:ln>
        </p:spPr>
        <p:txBody>
          <a:bodyPr>
            <a:spAutoFit/>
          </a:bodyPr>
          <a:lstStyle/>
          <a:p>
            <a:pPr>
              <a:spcBef>
                <a:spcPct val="50000"/>
              </a:spcBef>
            </a:pPr>
            <a:endParaRPr lang="en-US" sz="1200" b="0">
              <a:latin typeface="Times New Roman" pitchFamily="18" charset="0"/>
            </a:endParaRPr>
          </a:p>
        </p:txBody>
      </p:sp>
      <p:grpSp>
        <p:nvGrpSpPr>
          <p:cNvPr id="121861" name="Group 4"/>
          <p:cNvGrpSpPr>
            <a:grpSpLocks/>
          </p:cNvGrpSpPr>
          <p:nvPr/>
        </p:nvGrpSpPr>
        <p:grpSpPr bwMode="auto">
          <a:xfrm>
            <a:off x="0" y="0"/>
            <a:ext cx="1146175" cy="623888"/>
            <a:chOff x="480" y="3075"/>
            <a:chExt cx="722" cy="393"/>
          </a:xfrm>
        </p:grpSpPr>
        <p:pic>
          <p:nvPicPr>
            <p:cNvPr id="121864" name="Picture 5" descr="File:Lupa.na.encyklopedii.jpg">
              <a:hlinkClick r:id="rId4"/>
            </p:cNvPr>
            <p:cNvPicPr>
              <a:picLocks noChangeAspect="1" noChangeArrowheads="1"/>
            </p:cNvPicPr>
            <p:nvPr/>
          </p:nvPicPr>
          <p:blipFill>
            <a:blip r:embed="rId5" cstate="print"/>
            <a:srcRect/>
            <a:stretch>
              <a:fillRect/>
            </a:stretch>
          </p:blipFill>
          <p:spPr bwMode="auto">
            <a:xfrm>
              <a:off x="480" y="3075"/>
              <a:ext cx="722" cy="393"/>
            </a:xfrm>
            <a:prstGeom prst="rect">
              <a:avLst/>
            </a:prstGeom>
            <a:noFill/>
            <a:ln w="19050">
              <a:solidFill>
                <a:srgbClr val="000000"/>
              </a:solidFill>
              <a:miter lim="800000"/>
              <a:headEnd/>
              <a:tailEnd/>
            </a:ln>
          </p:spPr>
        </p:pic>
        <p:sp>
          <p:nvSpPr>
            <p:cNvPr id="121865" name="WordArt 6"/>
            <p:cNvSpPr>
              <a:spLocks noChangeArrowheads="1" noChangeShapeType="1" noTextEdit="1"/>
            </p:cNvSpPr>
            <p:nvPr/>
          </p:nvSpPr>
          <p:spPr bwMode="auto">
            <a:xfrm>
              <a:off x="521" y="3203"/>
              <a:ext cx="363" cy="136"/>
            </a:xfrm>
            <a:prstGeom prst="rect">
              <a:avLst/>
            </a:prstGeom>
          </p:spPr>
          <p:txBody>
            <a:bodyPr wrap="none" fromWordArt="1">
              <a:prstTxWarp prst="textPlain">
                <a:avLst>
                  <a:gd name="adj" fmla="val 50000"/>
                </a:avLst>
              </a:prstTxWarp>
            </a:bodyPr>
            <a:lstStyle/>
            <a:p>
              <a:pPr algn="ctr"/>
              <a:r>
                <a:rPr lang="cs-CZ" sz="3600" kern="10">
                  <a:ln w="12700">
                    <a:solidFill>
                      <a:schemeClr val="tx1"/>
                    </a:solidFill>
                    <a:round/>
                    <a:headEnd/>
                    <a:tailEnd/>
                  </a:ln>
                  <a:solidFill>
                    <a:srgbClr val="FFFF00"/>
                  </a:solidFill>
                  <a:latin typeface="Arial Black"/>
                </a:rPr>
                <a:t>Příklad</a:t>
              </a:r>
            </a:p>
          </p:txBody>
        </p:sp>
      </p:grpSp>
      <p:pic>
        <p:nvPicPr>
          <p:cNvPr id="121862" name="Picture 7"/>
          <p:cNvPicPr>
            <a:picLocks noChangeAspect="1" noChangeArrowheads="1"/>
          </p:cNvPicPr>
          <p:nvPr/>
        </p:nvPicPr>
        <p:blipFill>
          <a:blip r:embed="rId6" cstate="print"/>
          <a:srcRect/>
          <a:stretch>
            <a:fillRect/>
          </a:stretch>
        </p:blipFill>
        <p:spPr bwMode="auto">
          <a:xfrm>
            <a:off x="4284663" y="0"/>
            <a:ext cx="4859337" cy="1341438"/>
          </a:xfrm>
          <a:prstGeom prst="rect">
            <a:avLst/>
          </a:prstGeom>
          <a:noFill/>
          <a:ln w="19050">
            <a:solidFill>
              <a:schemeClr val="tx1"/>
            </a:solidFill>
            <a:miter lim="800000"/>
            <a:headEnd/>
            <a:tailEnd/>
          </a:ln>
        </p:spPr>
      </p:pic>
      <p:pic>
        <p:nvPicPr>
          <p:cNvPr id="121863" name="Picture 8"/>
          <p:cNvPicPr>
            <a:picLocks noChangeAspect="1" noChangeArrowheads="1"/>
          </p:cNvPicPr>
          <p:nvPr/>
        </p:nvPicPr>
        <p:blipFill>
          <a:blip r:embed="rId7" cstate="print"/>
          <a:srcRect/>
          <a:stretch>
            <a:fillRect/>
          </a:stretch>
        </p:blipFill>
        <p:spPr bwMode="auto">
          <a:xfrm>
            <a:off x="4648200" y="3616325"/>
            <a:ext cx="4495800" cy="3240088"/>
          </a:xfrm>
          <a:prstGeom prst="rect">
            <a:avLst/>
          </a:prstGeom>
          <a:noFill/>
          <a:ln w="19050">
            <a:solidFill>
              <a:schemeClr val="tx1"/>
            </a:solidFill>
            <a:miter lim="800000"/>
            <a:headEnd/>
            <a:tailEnd/>
          </a:ln>
        </p:spPr>
      </p:pic>
    </p:spTree>
  </p:cSld>
  <p:clrMapOvr>
    <a:masterClrMapping/>
  </p:clrMapOvr>
  <p:transition/>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Zástupný symbol pro číslo snímku 2"/>
          <p:cNvSpPr>
            <a:spLocks noGrp="1"/>
          </p:cNvSpPr>
          <p:nvPr>
            <p:ph type="sldNum" sz="quarter" idx="10"/>
          </p:nvPr>
        </p:nvSpPr>
        <p:spPr>
          <a:noFill/>
        </p:spPr>
        <p:txBody>
          <a:bodyPr/>
          <a:lstStyle/>
          <a:p>
            <a:r>
              <a:rPr lang="cs-CZ" smtClean="0">
                <a:latin typeface="Arial" charset="0"/>
              </a:rPr>
              <a:t>Snímek </a:t>
            </a:r>
            <a:fld id="{E632B460-D739-49FC-814C-D1F8F2E5B602}" type="slidenum">
              <a:rPr lang="cs-CZ" smtClean="0">
                <a:latin typeface="Arial" charset="0"/>
              </a:rPr>
              <a:pPr/>
              <a:t>117</a:t>
            </a:fld>
            <a:endParaRPr lang="cs-CZ" smtClean="0">
              <a:latin typeface="Arial" charset="0"/>
            </a:endParaRPr>
          </a:p>
        </p:txBody>
      </p:sp>
      <p:sp>
        <p:nvSpPr>
          <p:cNvPr id="122883" name="Text Box 3"/>
          <p:cNvSpPr txBox="1">
            <a:spLocks noChangeArrowheads="1"/>
          </p:cNvSpPr>
          <p:nvPr/>
        </p:nvSpPr>
        <p:spPr bwMode="auto">
          <a:xfrm>
            <a:off x="0" y="0"/>
            <a:ext cx="3960813" cy="274638"/>
          </a:xfrm>
          <a:prstGeom prst="rect">
            <a:avLst/>
          </a:prstGeom>
          <a:noFill/>
          <a:ln w="9525">
            <a:noFill/>
            <a:miter lim="800000"/>
            <a:headEnd/>
            <a:tailEnd/>
          </a:ln>
        </p:spPr>
        <p:txBody>
          <a:bodyPr>
            <a:spAutoFit/>
          </a:bodyPr>
          <a:lstStyle/>
          <a:p>
            <a:pPr>
              <a:spcBef>
                <a:spcPct val="50000"/>
              </a:spcBef>
            </a:pPr>
            <a:endParaRPr lang="en-US" sz="1200" b="0">
              <a:latin typeface="Times New Roman" pitchFamily="18" charset="0"/>
            </a:endParaRPr>
          </a:p>
        </p:txBody>
      </p:sp>
      <p:pic>
        <p:nvPicPr>
          <p:cNvPr id="122884" name="Picture 12"/>
          <p:cNvPicPr>
            <a:picLocks noChangeAspect="1" noChangeArrowheads="1"/>
          </p:cNvPicPr>
          <p:nvPr/>
        </p:nvPicPr>
        <p:blipFill>
          <a:blip r:embed="rId3" cstate="print"/>
          <a:srcRect r="9946" b="5432"/>
          <a:stretch>
            <a:fillRect/>
          </a:stretch>
        </p:blipFill>
        <p:spPr bwMode="auto">
          <a:xfrm>
            <a:off x="539750" y="620713"/>
            <a:ext cx="8208963" cy="5715000"/>
          </a:xfrm>
          <a:prstGeom prst="rect">
            <a:avLst/>
          </a:prstGeom>
          <a:noFill/>
          <a:ln w="9525">
            <a:solidFill>
              <a:schemeClr val="tx1"/>
            </a:solidFill>
            <a:miter lim="800000"/>
            <a:headEnd/>
            <a:tailEnd/>
          </a:ln>
        </p:spPr>
      </p:pic>
      <p:sp>
        <p:nvSpPr>
          <p:cNvPr id="122885" name="Rectangle 13"/>
          <p:cNvSpPr>
            <a:spLocks noChangeArrowheads="1"/>
          </p:cNvSpPr>
          <p:nvPr/>
        </p:nvSpPr>
        <p:spPr bwMode="auto">
          <a:xfrm>
            <a:off x="0" y="0"/>
            <a:ext cx="9144000" cy="476250"/>
          </a:xfrm>
          <a:prstGeom prst="rect">
            <a:avLst/>
          </a:prstGeom>
          <a:noFill/>
          <a:ln w="9525">
            <a:noFill/>
            <a:miter lim="800000"/>
            <a:headEnd/>
            <a:tailEnd/>
          </a:ln>
        </p:spPr>
        <p:txBody>
          <a:bodyPr anchor="ctr"/>
          <a:lstStyle/>
          <a:p>
            <a:pPr algn="ctr"/>
            <a:r>
              <a:rPr lang="cs-CZ" sz="2400">
                <a:solidFill>
                  <a:srgbClr val="DC0000"/>
                </a:solidFill>
              </a:rPr>
              <a:t>Dehydrogenázová aktivita</a:t>
            </a:r>
          </a:p>
        </p:txBody>
      </p:sp>
    </p:spTree>
  </p:cSld>
  <p:clrMapOvr>
    <a:masterClrMapping/>
  </p:clrMapOvr>
  <p:transition/>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Zástupný symbol pro číslo snímku 2"/>
          <p:cNvSpPr>
            <a:spLocks noGrp="1"/>
          </p:cNvSpPr>
          <p:nvPr>
            <p:ph type="sldNum" sz="quarter" idx="10"/>
          </p:nvPr>
        </p:nvSpPr>
        <p:spPr>
          <a:noFill/>
        </p:spPr>
        <p:txBody>
          <a:bodyPr/>
          <a:lstStyle/>
          <a:p>
            <a:r>
              <a:rPr lang="cs-CZ" smtClean="0">
                <a:latin typeface="Arial" charset="0"/>
              </a:rPr>
              <a:t>Snímek </a:t>
            </a:r>
            <a:fld id="{D24FFFB2-0D14-4339-B311-6B3E95A8B79A}" type="slidenum">
              <a:rPr lang="cs-CZ" smtClean="0">
                <a:latin typeface="Arial" charset="0"/>
              </a:rPr>
              <a:pPr/>
              <a:t>118</a:t>
            </a:fld>
            <a:endParaRPr lang="cs-CZ" smtClean="0">
              <a:latin typeface="Arial" charset="0"/>
            </a:endParaRPr>
          </a:p>
        </p:txBody>
      </p:sp>
      <p:sp>
        <p:nvSpPr>
          <p:cNvPr id="123907" name="Text Box 3"/>
          <p:cNvSpPr txBox="1">
            <a:spLocks noChangeArrowheads="1"/>
          </p:cNvSpPr>
          <p:nvPr/>
        </p:nvSpPr>
        <p:spPr bwMode="auto">
          <a:xfrm>
            <a:off x="0" y="0"/>
            <a:ext cx="3960813" cy="274638"/>
          </a:xfrm>
          <a:prstGeom prst="rect">
            <a:avLst/>
          </a:prstGeom>
          <a:noFill/>
          <a:ln w="9525">
            <a:noFill/>
            <a:miter lim="800000"/>
            <a:headEnd/>
            <a:tailEnd/>
          </a:ln>
        </p:spPr>
        <p:txBody>
          <a:bodyPr>
            <a:spAutoFit/>
          </a:bodyPr>
          <a:lstStyle/>
          <a:p>
            <a:pPr>
              <a:spcBef>
                <a:spcPct val="50000"/>
              </a:spcBef>
            </a:pPr>
            <a:endParaRPr lang="en-US" sz="1200" b="0">
              <a:latin typeface="Times New Roman" pitchFamily="18" charset="0"/>
            </a:endParaRPr>
          </a:p>
        </p:txBody>
      </p:sp>
      <p:pic>
        <p:nvPicPr>
          <p:cNvPr id="123908" name="Picture 17"/>
          <p:cNvPicPr>
            <a:picLocks noChangeAspect="1" noChangeArrowheads="1"/>
          </p:cNvPicPr>
          <p:nvPr/>
        </p:nvPicPr>
        <p:blipFill>
          <a:blip r:embed="rId3" cstate="print"/>
          <a:srcRect/>
          <a:stretch>
            <a:fillRect/>
          </a:stretch>
        </p:blipFill>
        <p:spPr bwMode="auto">
          <a:xfrm>
            <a:off x="755650" y="620713"/>
            <a:ext cx="6765925" cy="5400675"/>
          </a:xfrm>
          <a:prstGeom prst="rect">
            <a:avLst/>
          </a:prstGeom>
          <a:noFill/>
          <a:ln w="9525">
            <a:noFill/>
            <a:miter lim="800000"/>
            <a:headEnd/>
            <a:tailEnd/>
          </a:ln>
        </p:spPr>
      </p:pic>
      <p:sp>
        <p:nvSpPr>
          <p:cNvPr id="123909" name="Rectangle 18"/>
          <p:cNvSpPr>
            <a:spLocks noChangeArrowheads="1"/>
          </p:cNvSpPr>
          <p:nvPr/>
        </p:nvSpPr>
        <p:spPr bwMode="auto">
          <a:xfrm>
            <a:off x="0" y="0"/>
            <a:ext cx="9144000" cy="476250"/>
          </a:xfrm>
          <a:prstGeom prst="rect">
            <a:avLst/>
          </a:prstGeom>
          <a:noFill/>
          <a:ln w="9525">
            <a:noFill/>
            <a:miter lim="800000"/>
            <a:headEnd/>
            <a:tailEnd/>
          </a:ln>
        </p:spPr>
        <p:txBody>
          <a:bodyPr anchor="ctr"/>
          <a:lstStyle/>
          <a:p>
            <a:pPr algn="ctr"/>
            <a:r>
              <a:rPr lang="cs-CZ" sz="2400" dirty="0" err="1">
                <a:solidFill>
                  <a:srgbClr val="DC0000"/>
                </a:solidFill>
              </a:rPr>
              <a:t>Dehydrogenázová</a:t>
            </a:r>
            <a:r>
              <a:rPr lang="cs-CZ" sz="2400" dirty="0">
                <a:solidFill>
                  <a:srgbClr val="DC0000"/>
                </a:solidFill>
              </a:rPr>
              <a:t> aktivita</a:t>
            </a:r>
          </a:p>
        </p:txBody>
      </p:sp>
    </p:spTree>
  </p:cSld>
  <p:clrMapOvr>
    <a:masterClrMapping/>
  </p:clrMapOvr>
  <p:transition/>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Zástupný symbol pro číslo snímku 2"/>
          <p:cNvSpPr>
            <a:spLocks noGrp="1"/>
          </p:cNvSpPr>
          <p:nvPr>
            <p:ph type="sldNum" sz="quarter" idx="10"/>
          </p:nvPr>
        </p:nvSpPr>
        <p:spPr>
          <a:noFill/>
        </p:spPr>
        <p:txBody>
          <a:bodyPr/>
          <a:lstStyle/>
          <a:p>
            <a:r>
              <a:rPr lang="cs-CZ" smtClean="0">
                <a:latin typeface="Arial" charset="0"/>
              </a:rPr>
              <a:t>Snímek </a:t>
            </a:r>
            <a:fld id="{2BB7C22A-65E9-4240-A156-144E58024413}" type="slidenum">
              <a:rPr lang="cs-CZ" smtClean="0">
                <a:latin typeface="Arial" charset="0"/>
              </a:rPr>
              <a:pPr/>
              <a:t>119</a:t>
            </a:fld>
            <a:endParaRPr lang="cs-CZ" smtClean="0">
              <a:latin typeface="Arial" charset="0"/>
            </a:endParaRPr>
          </a:p>
        </p:txBody>
      </p:sp>
      <p:sp>
        <p:nvSpPr>
          <p:cNvPr id="124931" name="Text Box 3"/>
          <p:cNvSpPr txBox="1">
            <a:spLocks noChangeArrowheads="1"/>
          </p:cNvSpPr>
          <p:nvPr/>
        </p:nvSpPr>
        <p:spPr bwMode="auto">
          <a:xfrm>
            <a:off x="0" y="0"/>
            <a:ext cx="3960813" cy="274638"/>
          </a:xfrm>
          <a:prstGeom prst="rect">
            <a:avLst/>
          </a:prstGeom>
          <a:noFill/>
          <a:ln w="9525">
            <a:noFill/>
            <a:miter lim="800000"/>
            <a:headEnd/>
            <a:tailEnd/>
          </a:ln>
        </p:spPr>
        <p:txBody>
          <a:bodyPr>
            <a:spAutoFit/>
          </a:bodyPr>
          <a:lstStyle/>
          <a:p>
            <a:pPr>
              <a:spcBef>
                <a:spcPct val="50000"/>
              </a:spcBef>
            </a:pPr>
            <a:endParaRPr lang="en-US" sz="1200" b="0">
              <a:latin typeface="Times New Roman" pitchFamily="18" charset="0"/>
            </a:endParaRPr>
          </a:p>
        </p:txBody>
      </p:sp>
      <p:pic>
        <p:nvPicPr>
          <p:cNvPr id="124932" name="Picture 6"/>
          <p:cNvPicPr>
            <a:picLocks noChangeAspect="1" noChangeArrowheads="1"/>
          </p:cNvPicPr>
          <p:nvPr/>
        </p:nvPicPr>
        <p:blipFill>
          <a:blip r:embed="rId3" cstate="print"/>
          <a:srcRect r="9070"/>
          <a:stretch>
            <a:fillRect/>
          </a:stretch>
        </p:blipFill>
        <p:spPr bwMode="auto">
          <a:xfrm>
            <a:off x="971550" y="1916113"/>
            <a:ext cx="7416800" cy="3094037"/>
          </a:xfrm>
          <a:prstGeom prst="rect">
            <a:avLst/>
          </a:prstGeom>
          <a:noFill/>
          <a:ln w="9525">
            <a:solidFill>
              <a:schemeClr val="tx1"/>
            </a:solidFill>
            <a:miter lim="800000"/>
            <a:headEnd/>
            <a:tailEnd/>
          </a:ln>
        </p:spPr>
      </p:pic>
      <p:sp>
        <p:nvSpPr>
          <p:cNvPr id="124933" name="Rectangle 8"/>
          <p:cNvSpPr>
            <a:spLocks noChangeArrowheads="1"/>
          </p:cNvSpPr>
          <p:nvPr/>
        </p:nvSpPr>
        <p:spPr bwMode="auto">
          <a:xfrm>
            <a:off x="0" y="0"/>
            <a:ext cx="9144000" cy="476250"/>
          </a:xfrm>
          <a:prstGeom prst="rect">
            <a:avLst/>
          </a:prstGeom>
          <a:noFill/>
          <a:ln w="9525">
            <a:noFill/>
            <a:miter lim="800000"/>
            <a:headEnd/>
            <a:tailEnd/>
          </a:ln>
        </p:spPr>
        <p:txBody>
          <a:bodyPr anchor="ctr"/>
          <a:lstStyle/>
          <a:p>
            <a:pPr algn="ctr"/>
            <a:r>
              <a:rPr lang="cs-CZ" sz="2400">
                <a:solidFill>
                  <a:srgbClr val="DC0000"/>
                </a:solidFill>
              </a:rPr>
              <a:t>Dehydrogenázová aktivita</a:t>
            </a:r>
          </a:p>
        </p:txBody>
      </p:sp>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pPr eaLnBrk="1" hangingPunct="1"/>
            <a:r>
              <a:rPr lang="cs-CZ" sz="2400" smtClean="0"/>
              <a:t>Respirace</a:t>
            </a:r>
          </a:p>
        </p:txBody>
      </p:sp>
      <p:sp>
        <p:nvSpPr>
          <p:cNvPr id="21507" name="Zástupný symbol pro číslo snímku 4"/>
          <p:cNvSpPr>
            <a:spLocks noGrp="1"/>
          </p:cNvSpPr>
          <p:nvPr>
            <p:ph type="sldNum" sz="quarter" idx="10"/>
          </p:nvPr>
        </p:nvSpPr>
        <p:spPr>
          <a:noFill/>
        </p:spPr>
        <p:txBody>
          <a:bodyPr/>
          <a:lstStyle/>
          <a:p>
            <a:r>
              <a:rPr lang="cs-CZ" smtClean="0">
                <a:latin typeface="Arial" charset="0"/>
              </a:rPr>
              <a:t>Snímek </a:t>
            </a:r>
            <a:fld id="{5A74AB33-F367-43E2-82D2-638F74BECE10}" type="slidenum">
              <a:rPr lang="cs-CZ" smtClean="0">
                <a:latin typeface="Arial" charset="0"/>
              </a:rPr>
              <a:pPr/>
              <a:t>12</a:t>
            </a:fld>
            <a:endParaRPr lang="cs-CZ" smtClean="0">
              <a:latin typeface="Arial" charset="0"/>
            </a:endParaRPr>
          </a:p>
        </p:txBody>
      </p:sp>
      <p:sp>
        <p:nvSpPr>
          <p:cNvPr id="21508" name="Text Box 4"/>
          <p:cNvSpPr txBox="1">
            <a:spLocks noChangeArrowheads="1"/>
          </p:cNvSpPr>
          <p:nvPr/>
        </p:nvSpPr>
        <p:spPr bwMode="auto">
          <a:xfrm>
            <a:off x="1979613" y="620713"/>
            <a:ext cx="1357312" cy="366712"/>
          </a:xfrm>
          <a:prstGeom prst="rect">
            <a:avLst/>
          </a:prstGeom>
          <a:noFill/>
          <a:ln w="19050">
            <a:noFill/>
            <a:miter lim="800000"/>
            <a:headEnd/>
            <a:tailEnd type="none" w="med" len="lg"/>
          </a:ln>
        </p:spPr>
        <p:txBody>
          <a:bodyPr>
            <a:spAutoFit/>
          </a:bodyPr>
          <a:lstStyle/>
          <a:p>
            <a:r>
              <a:rPr lang="en-GB" sz="1800">
                <a:solidFill>
                  <a:srgbClr val="000099"/>
                </a:solidFill>
              </a:rPr>
              <a:t>C</a:t>
            </a:r>
            <a:r>
              <a:rPr lang="en-GB" sz="1800" baseline="-25000">
                <a:solidFill>
                  <a:srgbClr val="000099"/>
                </a:solidFill>
              </a:rPr>
              <a:t>6</a:t>
            </a:r>
            <a:r>
              <a:rPr lang="en-GB" sz="1800">
                <a:solidFill>
                  <a:srgbClr val="000099"/>
                </a:solidFill>
              </a:rPr>
              <a:t>H</a:t>
            </a:r>
            <a:r>
              <a:rPr lang="en-GB" sz="1800" baseline="-25000">
                <a:solidFill>
                  <a:srgbClr val="000099"/>
                </a:solidFill>
              </a:rPr>
              <a:t>12</a:t>
            </a:r>
            <a:r>
              <a:rPr lang="en-GB" sz="1800">
                <a:solidFill>
                  <a:srgbClr val="000099"/>
                </a:solidFill>
              </a:rPr>
              <a:t>O</a:t>
            </a:r>
            <a:r>
              <a:rPr lang="en-GB" sz="1800" baseline="-25000">
                <a:solidFill>
                  <a:srgbClr val="000099"/>
                </a:solidFill>
              </a:rPr>
              <a:t>6 </a:t>
            </a:r>
          </a:p>
        </p:txBody>
      </p:sp>
      <p:sp>
        <p:nvSpPr>
          <p:cNvPr id="21509" name="Text Box 5"/>
          <p:cNvSpPr txBox="1">
            <a:spLocks noChangeArrowheads="1"/>
          </p:cNvSpPr>
          <p:nvPr/>
        </p:nvSpPr>
        <p:spPr bwMode="auto">
          <a:xfrm>
            <a:off x="4751388" y="620713"/>
            <a:ext cx="4392612" cy="366712"/>
          </a:xfrm>
          <a:prstGeom prst="rect">
            <a:avLst/>
          </a:prstGeom>
          <a:noFill/>
          <a:ln w="19050">
            <a:noFill/>
            <a:miter lim="800000"/>
            <a:headEnd/>
            <a:tailEnd type="none" w="med" len="lg"/>
          </a:ln>
        </p:spPr>
        <p:txBody>
          <a:bodyPr>
            <a:spAutoFit/>
          </a:bodyPr>
          <a:lstStyle/>
          <a:p>
            <a:pPr algn="ctr"/>
            <a:r>
              <a:rPr lang="en-GB" sz="1800">
                <a:solidFill>
                  <a:srgbClr val="000099"/>
                </a:solidFill>
              </a:rPr>
              <a:t>2CO</a:t>
            </a:r>
            <a:r>
              <a:rPr lang="en-GB" sz="1800" baseline="-25000">
                <a:solidFill>
                  <a:srgbClr val="000099"/>
                </a:solidFill>
              </a:rPr>
              <a:t>2 </a:t>
            </a:r>
            <a:r>
              <a:rPr lang="en-GB" sz="1800">
                <a:solidFill>
                  <a:srgbClr val="000099"/>
                </a:solidFill>
              </a:rPr>
              <a:t>+ 2CH</a:t>
            </a:r>
            <a:r>
              <a:rPr lang="en-GB" sz="1800" baseline="-25000">
                <a:solidFill>
                  <a:srgbClr val="000099"/>
                </a:solidFill>
              </a:rPr>
              <a:t>3</a:t>
            </a:r>
            <a:r>
              <a:rPr lang="en-GB" sz="1800">
                <a:solidFill>
                  <a:srgbClr val="000099"/>
                </a:solidFill>
              </a:rPr>
              <a:t>CH</a:t>
            </a:r>
            <a:r>
              <a:rPr lang="en-GB" sz="1800" baseline="-25000">
                <a:solidFill>
                  <a:srgbClr val="000099"/>
                </a:solidFill>
              </a:rPr>
              <a:t>2</a:t>
            </a:r>
            <a:r>
              <a:rPr lang="en-GB" sz="1800">
                <a:solidFill>
                  <a:srgbClr val="000099"/>
                </a:solidFill>
              </a:rPr>
              <a:t>OH</a:t>
            </a:r>
            <a:r>
              <a:rPr lang="cs-CZ" sz="1800">
                <a:solidFill>
                  <a:srgbClr val="000099"/>
                </a:solidFill>
              </a:rPr>
              <a:t> </a:t>
            </a:r>
            <a:r>
              <a:rPr lang="en-GB" sz="1800">
                <a:solidFill>
                  <a:srgbClr val="000099"/>
                </a:solidFill>
              </a:rPr>
              <a:t>+ </a:t>
            </a:r>
            <a:r>
              <a:rPr lang="cs-CZ" sz="1800">
                <a:solidFill>
                  <a:srgbClr val="000099"/>
                </a:solidFill>
              </a:rPr>
              <a:t>E</a:t>
            </a:r>
            <a:r>
              <a:rPr lang="en-GB" sz="1800">
                <a:solidFill>
                  <a:srgbClr val="000099"/>
                </a:solidFill>
              </a:rPr>
              <a:t>nerg</a:t>
            </a:r>
            <a:r>
              <a:rPr lang="cs-CZ" sz="1800">
                <a:solidFill>
                  <a:srgbClr val="000099"/>
                </a:solidFill>
              </a:rPr>
              <a:t>ie</a:t>
            </a:r>
            <a:endParaRPr lang="en-GB" sz="1800" baseline="-25000">
              <a:solidFill>
                <a:srgbClr val="000099"/>
              </a:solidFill>
            </a:endParaRPr>
          </a:p>
        </p:txBody>
      </p:sp>
      <p:sp>
        <p:nvSpPr>
          <p:cNvPr id="21510" name="Line 6"/>
          <p:cNvSpPr>
            <a:spLocks noChangeShapeType="1"/>
          </p:cNvSpPr>
          <p:nvPr/>
        </p:nvSpPr>
        <p:spPr bwMode="auto">
          <a:xfrm>
            <a:off x="3419475" y="836613"/>
            <a:ext cx="1760538" cy="0"/>
          </a:xfrm>
          <a:prstGeom prst="line">
            <a:avLst/>
          </a:prstGeom>
          <a:noFill/>
          <a:ln w="19050">
            <a:solidFill>
              <a:srgbClr val="000080"/>
            </a:solidFill>
            <a:round/>
            <a:headEnd/>
            <a:tailEnd type="triangle" w="med" len="lg"/>
          </a:ln>
        </p:spPr>
        <p:txBody>
          <a:bodyPr/>
          <a:lstStyle/>
          <a:p>
            <a:endParaRPr lang="cs-CZ"/>
          </a:p>
        </p:txBody>
      </p:sp>
      <p:sp>
        <p:nvSpPr>
          <p:cNvPr id="21511" name="Text Box 7"/>
          <p:cNvSpPr txBox="1">
            <a:spLocks noChangeArrowheads="1"/>
          </p:cNvSpPr>
          <p:nvPr/>
        </p:nvSpPr>
        <p:spPr bwMode="auto">
          <a:xfrm>
            <a:off x="179388" y="620713"/>
            <a:ext cx="2532062" cy="366712"/>
          </a:xfrm>
          <a:prstGeom prst="rect">
            <a:avLst/>
          </a:prstGeom>
          <a:noFill/>
          <a:ln w="19050">
            <a:noFill/>
            <a:miter lim="800000"/>
            <a:headEnd/>
            <a:tailEnd type="none" w="med" len="lg"/>
          </a:ln>
        </p:spPr>
        <p:txBody>
          <a:bodyPr>
            <a:spAutoFit/>
          </a:bodyPr>
          <a:lstStyle/>
          <a:p>
            <a:r>
              <a:rPr lang="cs-CZ" sz="1800">
                <a:solidFill>
                  <a:srgbClr val="000099"/>
                </a:solidFill>
              </a:rPr>
              <a:t>Anaerobní</a:t>
            </a:r>
            <a:r>
              <a:rPr lang="en-GB" sz="1800">
                <a:solidFill>
                  <a:srgbClr val="000099"/>
                </a:solidFill>
              </a:rPr>
              <a:t>:</a:t>
            </a:r>
            <a:endParaRPr lang="en-GB" sz="1800" baseline="-25000">
              <a:solidFill>
                <a:srgbClr val="000099"/>
              </a:solidFill>
            </a:endParaRPr>
          </a:p>
        </p:txBody>
      </p:sp>
      <p:sp>
        <p:nvSpPr>
          <p:cNvPr id="21512" name="Text Box 9"/>
          <p:cNvSpPr txBox="1">
            <a:spLocks noChangeArrowheads="1"/>
          </p:cNvSpPr>
          <p:nvPr/>
        </p:nvSpPr>
        <p:spPr bwMode="auto">
          <a:xfrm>
            <a:off x="1619250" y="3355975"/>
            <a:ext cx="1720850" cy="366713"/>
          </a:xfrm>
          <a:prstGeom prst="rect">
            <a:avLst/>
          </a:prstGeom>
          <a:noFill/>
          <a:ln w="19050">
            <a:noFill/>
            <a:miter lim="800000"/>
            <a:headEnd/>
            <a:tailEnd type="none" w="med" len="lg"/>
          </a:ln>
        </p:spPr>
        <p:txBody>
          <a:bodyPr wrap="none">
            <a:spAutoFit/>
          </a:bodyPr>
          <a:lstStyle/>
          <a:p>
            <a:r>
              <a:rPr lang="en-GB" sz="1800">
                <a:solidFill>
                  <a:srgbClr val="000099"/>
                </a:solidFill>
              </a:rPr>
              <a:t>C</a:t>
            </a:r>
            <a:r>
              <a:rPr lang="en-GB" sz="1800" baseline="-25000">
                <a:solidFill>
                  <a:srgbClr val="000099"/>
                </a:solidFill>
              </a:rPr>
              <a:t>6</a:t>
            </a:r>
            <a:r>
              <a:rPr lang="en-GB" sz="1800">
                <a:solidFill>
                  <a:srgbClr val="000099"/>
                </a:solidFill>
              </a:rPr>
              <a:t>H</a:t>
            </a:r>
            <a:r>
              <a:rPr lang="en-GB" sz="1800" baseline="-25000">
                <a:solidFill>
                  <a:srgbClr val="000099"/>
                </a:solidFill>
              </a:rPr>
              <a:t>12</a:t>
            </a:r>
            <a:r>
              <a:rPr lang="en-GB" sz="1800">
                <a:solidFill>
                  <a:srgbClr val="000099"/>
                </a:solidFill>
              </a:rPr>
              <a:t>O</a:t>
            </a:r>
            <a:r>
              <a:rPr lang="en-GB" sz="1800" baseline="-25000">
                <a:solidFill>
                  <a:srgbClr val="000099"/>
                </a:solidFill>
              </a:rPr>
              <a:t>6 </a:t>
            </a:r>
            <a:r>
              <a:rPr lang="en-GB" sz="1800">
                <a:solidFill>
                  <a:srgbClr val="000099"/>
                </a:solidFill>
              </a:rPr>
              <a:t> + 6O</a:t>
            </a:r>
            <a:r>
              <a:rPr lang="en-GB" sz="1800" baseline="-25000">
                <a:solidFill>
                  <a:srgbClr val="000099"/>
                </a:solidFill>
              </a:rPr>
              <a:t>2</a:t>
            </a:r>
          </a:p>
        </p:txBody>
      </p:sp>
      <p:sp>
        <p:nvSpPr>
          <p:cNvPr id="21513" name="Text Box 10"/>
          <p:cNvSpPr txBox="1">
            <a:spLocks noChangeArrowheads="1"/>
          </p:cNvSpPr>
          <p:nvPr/>
        </p:nvSpPr>
        <p:spPr bwMode="auto">
          <a:xfrm>
            <a:off x="5508625" y="3355975"/>
            <a:ext cx="2914650" cy="366713"/>
          </a:xfrm>
          <a:prstGeom prst="rect">
            <a:avLst/>
          </a:prstGeom>
          <a:noFill/>
          <a:ln w="19050">
            <a:noFill/>
            <a:miter lim="800000"/>
            <a:headEnd/>
            <a:tailEnd type="none" w="med" len="lg"/>
          </a:ln>
        </p:spPr>
        <p:txBody>
          <a:bodyPr>
            <a:spAutoFit/>
          </a:bodyPr>
          <a:lstStyle/>
          <a:p>
            <a:r>
              <a:rPr lang="en-GB" sz="1800">
                <a:solidFill>
                  <a:srgbClr val="000099"/>
                </a:solidFill>
              </a:rPr>
              <a:t>6CO</a:t>
            </a:r>
            <a:r>
              <a:rPr lang="en-GB" sz="1800" baseline="-25000">
                <a:solidFill>
                  <a:srgbClr val="000099"/>
                </a:solidFill>
              </a:rPr>
              <a:t>2</a:t>
            </a:r>
            <a:r>
              <a:rPr lang="en-GB" sz="1800">
                <a:solidFill>
                  <a:srgbClr val="000099"/>
                </a:solidFill>
              </a:rPr>
              <a:t> + 6H</a:t>
            </a:r>
            <a:r>
              <a:rPr lang="en-GB" sz="1800" baseline="-25000">
                <a:solidFill>
                  <a:srgbClr val="000099"/>
                </a:solidFill>
              </a:rPr>
              <a:t>2</a:t>
            </a:r>
            <a:r>
              <a:rPr lang="en-GB" sz="1800">
                <a:solidFill>
                  <a:srgbClr val="000099"/>
                </a:solidFill>
              </a:rPr>
              <a:t>O + Energ</a:t>
            </a:r>
            <a:r>
              <a:rPr lang="cs-CZ" sz="1800">
                <a:solidFill>
                  <a:srgbClr val="000099"/>
                </a:solidFill>
              </a:rPr>
              <a:t>ie</a:t>
            </a:r>
            <a:endParaRPr lang="en-GB" sz="1800" baseline="-25000">
              <a:solidFill>
                <a:srgbClr val="000099"/>
              </a:solidFill>
            </a:endParaRPr>
          </a:p>
        </p:txBody>
      </p:sp>
      <p:sp>
        <p:nvSpPr>
          <p:cNvPr id="21514" name="Line 11"/>
          <p:cNvSpPr>
            <a:spLocks noChangeShapeType="1"/>
          </p:cNvSpPr>
          <p:nvPr/>
        </p:nvSpPr>
        <p:spPr bwMode="auto">
          <a:xfrm>
            <a:off x="3492500" y="3571875"/>
            <a:ext cx="1822450" cy="0"/>
          </a:xfrm>
          <a:prstGeom prst="line">
            <a:avLst/>
          </a:prstGeom>
          <a:noFill/>
          <a:ln w="19050">
            <a:solidFill>
              <a:srgbClr val="000080"/>
            </a:solidFill>
            <a:round/>
            <a:headEnd/>
            <a:tailEnd type="triangle" w="med" len="lg"/>
          </a:ln>
        </p:spPr>
        <p:txBody>
          <a:bodyPr/>
          <a:lstStyle/>
          <a:p>
            <a:endParaRPr lang="cs-CZ"/>
          </a:p>
        </p:txBody>
      </p:sp>
      <p:sp>
        <p:nvSpPr>
          <p:cNvPr id="21515" name="Text Box 12"/>
          <p:cNvSpPr txBox="1">
            <a:spLocks noChangeArrowheads="1"/>
          </p:cNvSpPr>
          <p:nvPr/>
        </p:nvSpPr>
        <p:spPr bwMode="auto">
          <a:xfrm>
            <a:off x="250825" y="3355975"/>
            <a:ext cx="2620963" cy="366713"/>
          </a:xfrm>
          <a:prstGeom prst="rect">
            <a:avLst/>
          </a:prstGeom>
          <a:noFill/>
          <a:ln w="19050">
            <a:noFill/>
            <a:miter lim="800000"/>
            <a:headEnd/>
            <a:tailEnd type="none" w="med" len="lg"/>
          </a:ln>
        </p:spPr>
        <p:txBody>
          <a:bodyPr>
            <a:spAutoFit/>
          </a:bodyPr>
          <a:lstStyle/>
          <a:p>
            <a:r>
              <a:rPr lang="cs-CZ" sz="1800">
                <a:solidFill>
                  <a:srgbClr val="000099"/>
                </a:solidFill>
              </a:rPr>
              <a:t>Aerobní</a:t>
            </a:r>
            <a:r>
              <a:rPr lang="en-GB" sz="1800">
                <a:solidFill>
                  <a:srgbClr val="000099"/>
                </a:solidFill>
              </a:rPr>
              <a:t>:</a:t>
            </a:r>
            <a:endParaRPr lang="en-GB" sz="1800" baseline="-25000">
              <a:solidFill>
                <a:srgbClr val="000099"/>
              </a:solidFill>
            </a:endParaRPr>
          </a:p>
        </p:txBody>
      </p:sp>
      <p:sp>
        <p:nvSpPr>
          <p:cNvPr id="21516" name="Text Box 13"/>
          <p:cNvSpPr txBox="1">
            <a:spLocks noChangeArrowheads="1"/>
          </p:cNvSpPr>
          <p:nvPr/>
        </p:nvSpPr>
        <p:spPr bwMode="auto">
          <a:xfrm>
            <a:off x="323850" y="1125538"/>
            <a:ext cx="8496300" cy="1314450"/>
          </a:xfrm>
          <a:prstGeom prst="rect">
            <a:avLst/>
          </a:prstGeom>
          <a:noFill/>
          <a:ln w="9525">
            <a:noFill/>
            <a:miter lim="800000"/>
            <a:headEnd/>
            <a:tailEnd/>
          </a:ln>
        </p:spPr>
        <p:txBody>
          <a:bodyPr>
            <a:spAutoFit/>
          </a:bodyPr>
          <a:lstStyle/>
          <a:p>
            <a:pPr marL="179388" indent="-179388">
              <a:buFontTx/>
              <a:buChar char="•"/>
            </a:pPr>
            <a:r>
              <a:rPr lang="cs-CZ"/>
              <a:t>glykolýza a kvašení (fermentace)</a:t>
            </a:r>
          </a:p>
          <a:p>
            <a:pPr marL="179388" indent="-179388">
              <a:buFontTx/>
              <a:buChar char="•"/>
            </a:pPr>
            <a:r>
              <a:rPr lang="cs-CZ" b="0"/>
              <a:t>výtěžek 2 mol ATP z 1 mol glukózy</a:t>
            </a:r>
          </a:p>
          <a:p>
            <a:pPr marL="179388" indent="-179388">
              <a:buFontTx/>
              <a:buChar char="•"/>
            </a:pPr>
            <a:r>
              <a:rPr lang="cs-CZ" b="0"/>
              <a:t>starší a primitivní reakce než aerobní fosforylace</a:t>
            </a:r>
          </a:p>
          <a:p>
            <a:pPr marL="179388" indent="-179388">
              <a:buFontTx/>
              <a:buChar char="•"/>
            </a:pPr>
            <a:r>
              <a:rPr lang="cs-CZ" b="0"/>
              <a:t>probíhá v cytoplazmě</a:t>
            </a:r>
          </a:p>
          <a:p>
            <a:pPr marL="179388" indent="-179388">
              <a:buFontTx/>
              <a:buChar char="•"/>
            </a:pPr>
            <a:r>
              <a:rPr lang="cs-CZ"/>
              <a:t>Kvašení (reakce pyruvátu): </a:t>
            </a:r>
            <a:r>
              <a:rPr lang="cs-CZ" b="0"/>
              <a:t>alkoholové (kvasinky), mléčné, propionové, máselné atd.</a:t>
            </a:r>
            <a:endParaRPr lang="en-US" b="0"/>
          </a:p>
        </p:txBody>
      </p:sp>
      <p:sp>
        <p:nvSpPr>
          <p:cNvPr id="21517" name="Text Box 14"/>
          <p:cNvSpPr txBox="1">
            <a:spLocks noChangeArrowheads="1"/>
          </p:cNvSpPr>
          <p:nvPr/>
        </p:nvSpPr>
        <p:spPr bwMode="auto">
          <a:xfrm>
            <a:off x="250825" y="3789363"/>
            <a:ext cx="8497888" cy="1314450"/>
          </a:xfrm>
          <a:prstGeom prst="rect">
            <a:avLst/>
          </a:prstGeom>
          <a:noFill/>
          <a:ln w="9525">
            <a:noFill/>
            <a:miter lim="800000"/>
            <a:headEnd/>
            <a:tailEnd/>
          </a:ln>
        </p:spPr>
        <p:txBody>
          <a:bodyPr>
            <a:spAutoFit/>
          </a:bodyPr>
          <a:lstStyle/>
          <a:p>
            <a:pPr marL="179388" indent="-179388">
              <a:buFontTx/>
              <a:buChar char="•"/>
            </a:pPr>
            <a:r>
              <a:rPr lang="cs-CZ"/>
              <a:t>aerobní fosforylace</a:t>
            </a:r>
          </a:p>
          <a:p>
            <a:pPr marL="179388" indent="-179388">
              <a:buFontTx/>
              <a:buChar char="•"/>
            </a:pPr>
            <a:r>
              <a:rPr lang="cs-CZ" b="0"/>
              <a:t>celkem z jedné molekuly glukózy 38 ATP - tj. 19× účinnější než glykolýza</a:t>
            </a:r>
          </a:p>
          <a:p>
            <a:pPr marL="179388" indent="-179388">
              <a:buFontTx/>
              <a:buChar char="•"/>
            </a:pPr>
            <a:r>
              <a:rPr lang="cs-CZ" b="0"/>
              <a:t>i to je ale „jen“ 50% energie skryté ve vazbách, zbytek se uvolní jako teplo</a:t>
            </a:r>
          </a:p>
          <a:p>
            <a:pPr marL="179388" indent="-179388">
              <a:buFontTx/>
              <a:buChar char="•"/>
            </a:pPr>
            <a:r>
              <a:rPr lang="cs-CZ"/>
              <a:t>3 propojené systémy: </a:t>
            </a:r>
            <a:r>
              <a:rPr lang="cs-CZ" b="0"/>
              <a:t>Krebsův cyklus, systém elektronového transportu, systém aktivující kyslík</a:t>
            </a:r>
            <a:endParaRPr lang="en-US"/>
          </a:p>
        </p:txBody>
      </p:sp>
      <p:sp>
        <p:nvSpPr>
          <p:cNvPr id="21518" name="Text Box 15"/>
          <p:cNvSpPr txBox="1">
            <a:spLocks noChangeArrowheads="1"/>
          </p:cNvSpPr>
          <p:nvPr/>
        </p:nvSpPr>
        <p:spPr bwMode="auto">
          <a:xfrm>
            <a:off x="5867400" y="981075"/>
            <a:ext cx="1909763" cy="336550"/>
          </a:xfrm>
          <a:prstGeom prst="rect">
            <a:avLst/>
          </a:prstGeom>
          <a:noFill/>
          <a:ln w="9525">
            <a:noFill/>
            <a:miter lim="800000"/>
            <a:headEnd/>
            <a:tailEnd/>
          </a:ln>
        </p:spPr>
        <p:txBody>
          <a:bodyPr wrap="none">
            <a:spAutoFit/>
          </a:bodyPr>
          <a:lstStyle/>
          <a:p>
            <a:r>
              <a:rPr lang="cs-CZ" b="0"/>
              <a:t>alkoholové kvašení</a:t>
            </a:r>
            <a:endParaRPr lang="en-US" b="0"/>
          </a:p>
        </p:txBody>
      </p:sp>
      <p:pic>
        <p:nvPicPr>
          <p:cNvPr id="21519" name="Picture 16" descr="26"/>
          <p:cNvPicPr>
            <a:picLocks noChangeAspect="1" noChangeArrowheads="1"/>
          </p:cNvPicPr>
          <p:nvPr/>
        </p:nvPicPr>
        <p:blipFill>
          <a:blip r:embed="rId2" cstate="print"/>
          <a:srcRect l="39325" t="28482" r="29185" b="58876"/>
          <a:stretch>
            <a:fillRect/>
          </a:stretch>
        </p:blipFill>
        <p:spPr bwMode="auto">
          <a:xfrm>
            <a:off x="6372225" y="5013325"/>
            <a:ext cx="2449513" cy="1336675"/>
          </a:xfrm>
          <a:prstGeom prst="rect">
            <a:avLst/>
          </a:prstGeom>
          <a:noFill/>
          <a:ln w="9525">
            <a:solidFill>
              <a:schemeClr val="tx1"/>
            </a:solidFill>
            <a:miter lim="800000"/>
            <a:headEnd/>
            <a:tailEnd/>
          </a:ln>
        </p:spPr>
      </p:pic>
    </p:spTree>
  </p:cSld>
  <p:clrMapOvr>
    <a:masterClrMapping/>
  </p:clrMapOvr>
  <p:transition/>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p:txBody>
          <a:bodyPr/>
          <a:lstStyle/>
          <a:p>
            <a:r>
              <a:rPr lang="cs-CZ" dirty="0" err="1" smtClean="0"/>
              <a:t>Dehydrogenázová</a:t>
            </a:r>
            <a:r>
              <a:rPr lang="cs-CZ" dirty="0" smtClean="0"/>
              <a:t> </a:t>
            </a:r>
            <a:r>
              <a:rPr lang="cs-CZ" dirty="0" smtClean="0"/>
              <a:t>aktivita</a:t>
            </a:r>
            <a:endParaRPr lang="cs-CZ" dirty="0"/>
          </a:p>
        </p:txBody>
      </p:sp>
      <p:sp>
        <p:nvSpPr>
          <p:cNvPr id="2" name="Zástupný symbol pro číslo snímku 1"/>
          <p:cNvSpPr>
            <a:spLocks noGrp="1"/>
          </p:cNvSpPr>
          <p:nvPr>
            <p:ph type="sldNum" sz="quarter" idx="10"/>
          </p:nvPr>
        </p:nvSpPr>
        <p:spPr/>
        <p:txBody>
          <a:bodyPr/>
          <a:lstStyle/>
          <a:p>
            <a:pPr>
              <a:defRPr/>
            </a:pPr>
            <a:r>
              <a:rPr lang="cs-CZ" smtClean="0"/>
              <a:t>Snímek </a:t>
            </a:r>
            <a:fld id="{4B9426E0-5E2C-42DF-ACC1-2DD048A78FF4}" type="slidenum">
              <a:rPr lang="cs-CZ" smtClean="0"/>
              <a:pPr>
                <a:defRPr/>
              </a:pPr>
              <a:t>120</a:t>
            </a:fld>
            <a:endParaRPr lang="cs-CZ"/>
          </a:p>
        </p:txBody>
      </p:sp>
      <p:pic>
        <p:nvPicPr>
          <p:cNvPr id="256002" name="Picture 2"/>
          <p:cNvPicPr>
            <a:picLocks noChangeAspect="1" noChangeArrowheads="1"/>
          </p:cNvPicPr>
          <p:nvPr/>
        </p:nvPicPr>
        <p:blipFill>
          <a:blip r:embed="rId2" cstate="print"/>
          <a:srcRect/>
          <a:stretch>
            <a:fillRect/>
          </a:stretch>
        </p:blipFill>
        <p:spPr bwMode="auto">
          <a:xfrm>
            <a:off x="242888" y="904875"/>
            <a:ext cx="8658225" cy="5048250"/>
          </a:xfrm>
          <a:prstGeom prst="rect">
            <a:avLst/>
          </a:prstGeom>
          <a:noFill/>
          <a:ln w="9525">
            <a:noFill/>
            <a:miter lim="800000"/>
            <a:headEnd/>
            <a:tailEnd/>
          </a:ln>
        </p:spPr>
      </p:pic>
    </p:spTree>
  </p:cSld>
  <p:clrMapOvr>
    <a:masterClrMapping/>
  </p:clrMapOvr>
  <p:transition/>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p:txBody>
          <a:bodyPr/>
          <a:lstStyle/>
          <a:p>
            <a:r>
              <a:rPr lang="cs-CZ" dirty="0" err="1" smtClean="0"/>
              <a:t>Dehydrogenázová</a:t>
            </a:r>
            <a:r>
              <a:rPr lang="cs-CZ" dirty="0" smtClean="0"/>
              <a:t> aktivita</a:t>
            </a:r>
            <a:endParaRPr lang="cs-CZ" dirty="0"/>
          </a:p>
        </p:txBody>
      </p:sp>
      <p:sp>
        <p:nvSpPr>
          <p:cNvPr id="2" name="Zástupný symbol pro číslo snímku 1"/>
          <p:cNvSpPr>
            <a:spLocks noGrp="1"/>
          </p:cNvSpPr>
          <p:nvPr>
            <p:ph type="sldNum" sz="quarter" idx="10"/>
          </p:nvPr>
        </p:nvSpPr>
        <p:spPr/>
        <p:txBody>
          <a:bodyPr/>
          <a:lstStyle/>
          <a:p>
            <a:pPr>
              <a:defRPr/>
            </a:pPr>
            <a:r>
              <a:rPr lang="cs-CZ" smtClean="0"/>
              <a:t>Snímek </a:t>
            </a:r>
            <a:fld id="{4B9426E0-5E2C-42DF-ACC1-2DD048A78FF4}" type="slidenum">
              <a:rPr lang="cs-CZ" smtClean="0"/>
              <a:pPr>
                <a:defRPr/>
              </a:pPr>
              <a:t>121</a:t>
            </a:fld>
            <a:endParaRPr lang="cs-CZ"/>
          </a:p>
        </p:txBody>
      </p:sp>
      <p:pic>
        <p:nvPicPr>
          <p:cNvPr id="254978" name="Picture 2"/>
          <p:cNvPicPr>
            <a:picLocks noChangeAspect="1" noChangeArrowheads="1"/>
          </p:cNvPicPr>
          <p:nvPr/>
        </p:nvPicPr>
        <p:blipFill>
          <a:blip r:embed="rId2" cstate="print"/>
          <a:srcRect/>
          <a:stretch>
            <a:fillRect/>
          </a:stretch>
        </p:blipFill>
        <p:spPr bwMode="auto">
          <a:xfrm>
            <a:off x="467544" y="620688"/>
            <a:ext cx="7957504" cy="5692676"/>
          </a:xfrm>
          <a:prstGeom prst="rect">
            <a:avLst/>
          </a:prstGeom>
          <a:noFill/>
          <a:ln w="9525">
            <a:noFill/>
            <a:miter lim="800000"/>
            <a:headEnd/>
            <a:tailEnd/>
          </a:ln>
        </p:spPr>
      </p:pic>
    </p:spTree>
  </p:cSld>
  <p:clrMapOvr>
    <a:masterClrMapping/>
  </p:clrMapOvr>
  <p:transition/>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p:cNvSpPr>
            <a:spLocks noGrp="1"/>
          </p:cNvSpPr>
          <p:nvPr>
            <p:ph type="title"/>
          </p:nvPr>
        </p:nvSpPr>
        <p:spPr/>
        <p:txBody>
          <a:bodyPr/>
          <a:lstStyle/>
          <a:p>
            <a:r>
              <a:rPr lang="cs-CZ" dirty="0" err="1" smtClean="0"/>
              <a:t>Dehydrogenázová</a:t>
            </a:r>
            <a:r>
              <a:rPr lang="cs-CZ" dirty="0" smtClean="0"/>
              <a:t> aktivita</a:t>
            </a:r>
            <a:endParaRPr lang="cs-CZ" dirty="0"/>
          </a:p>
        </p:txBody>
      </p:sp>
      <p:sp>
        <p:nvSpPr>
          <p:cNvPr id="2" name="Zástupný symbol pro číslo snímku 1"/>
          <p:cNvSpPr>
            <a:spLocks noGrp="1"/>
          </p:cNvSpPr>
          <p:nvPr>
            <p:ph type="sldNum" sz="quarter" idx="10"/>
          </p:nvPr>
        </p:nvSpPr>
        <p:spPr/>
        <p:txBody>
          <a:bodyPr/>
          <a:lstStyle/>
          <a:p>
            <a:pPr>
              <a:defRPr/>
            </a:pPr>
            <a:r>
              <a:rPr lang="cs-CZ" smtClean="0"/>
              <a:t>Snímek </a:t>
            </a:r>
            <a:fld id="{4B9426E0-5E2C-42DF-ACC1-2DD048A78FF4}" type="slidenum">
              <a:rPr lang="cs-CZ" smtClean="0"/>
              <a:pPr>
                <a:defRPr/>
              </a:pPr>
              <a:t>122</a:t>
            </a:fld>
            <a:endParaRPr lang="cs-CZ"/>
          </a:p>
        </p:txBody>
      </p:sp>
      <p:pic>
        <p:nvPicPr>
          <p:cNvPr id="257026" name="Picture 2"/>
          <p:cNvPicPr>
            <a:picLocks noChangeAspect="1" noChangeArrowheads="1"/>
          </p:cNvPicPr>
          <p:nvPr/>
        </p:nvPicPr>
        <p:blipFill>
          <a:blip r:embed="rId2" cstate="print"/>
          <a:srcRect/>
          <a:stretch>
            <a:fillRect/>
          </a:stretch>
        </p:blipFill>
        <p:spPr bwMode="auto">
          <a:xfrm>
            <a:off x="179513" y="620688"/>
            <a:ext cx="4608512" cy="2876062"/>
          </a:xfrm>
          <a:prstGeom prst="rect">
            <a:avLst/>
          </a:prstGeom>
          <a:noFill/>
          <a:ln w="9525">
            <a:noFill/>
            <a:miter lim="800000"/>
            <a:headEnd/>
            <a:tailEnd/>
          </a:ln>
        </p:spPr>
      </p:pic>
      <p:pic>
        <p:nvPicPr>
          <p:cNvPr id="257027" name="Picture 3"/>
          <p:cNvPicPr>
            <a:picLocks noChangeAspect="1" noChangeArrowheads="1"/>
          </p:cNvPicPr>
          <p:nvPr/>
        </p:nvPicPr>
        <p:blipFill>
          <a:blip r:embed="rId3" cstate="print"/>
          <a:srcRect/>
          <a:stretch>
            <a:fillRect/>
          </a:stretch>
        </p:blipFill>
        <p:spPr bwMode="auto">
          <a:xfrm>
            <a:off x="4523532" y="3212976"/>
            <a:ext cx="4493965" cy="3115816"/>
          </a:xfrm>
          <a:prstGeom prst="rect">
            <a:avLst/>
          </a:prstGeom>
          <a:noFill/>
          <a:ln w="9525">
            <a:noFill/>
            <a:miter lim="800000"/>
            <a:headEnd/>
            <a:tailEnd/>
          </a:ln>
        </p:spPr>
      </p:pic>
    </p:spTree>
  </p:cSld>
  <p:clrMapOvr>
    <a:masterClrMapping/>
  </p:clrMapOvr>
  <p:transition/>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4"/>
          <p:cNvSpPr>
            <a:spLocks noGrp="1" noChangeArrowheads="1"/>
          </p:cNvSpPr>
          <p:nvPr>
            <p:ph type="title"/>
          </p:nvPr>
        </p:nvSpPr>
        <p:spPr/>
        <p:txBody>
          <a:bodyPr/>
          <a:lstStyle/>
          <a:p>
            <a:pPr eaLnBrk="1" hangingPunct="1"/>
            <a:r>
              <a:rPr lang="en-US" sz="2400" smtClean="0">
                <a:cs typeface="Arial" charset="0"/>
              </a:rPr>
              <a:t>ß</a:t>
            </a:r>
            <a:r>
              <a:rPr lang="cs-CZ" sz="2400" smtClean="0">
                <a:cs typeface="Arial" charset="0"/>
              </a:rPr>
              <a:t> - galaktozidáza</a:t>
            </a:r>
            <a:endParaRPr lang="en-US" sz="2400" smtClean="0">
              <a:cs typeface="Arial" charset="0"/>
            </a:endParaRPr>
          </a:p>
        </p:txBody>
      </p:sp>
      <p:sp>
        <p:nvSpPr>
          <p:cNvPr id="125955" name="Zástupný symbol pro číslo snímku 3"/>
          <p:cNvSpPr>
            <a:spLocks noGrp="1"/>
          </p:cNvSpPr>
          <p:nvPr>
            <p:ph type="sldNum" sz="quarter" idx="10"/>
          </p:nvPr>
        </p:nvSpPr>
        <p:spPr>
          <a:noFill/>
        </p:spPr>
        <p:txBody>
          <a:bodyPr/>
          <a:lstStyle/>
          <a:p>
            <a:r>
              <a:rPr lang="cs-CZ" smtClean="0">
                <a:latin typeface="Arial" charset="0"/>
              </a:rPr>
              <a:t>Snímek </a:t>
            </a:r>
            <a:fld id="{A9D84AEE-CB1D-4077-BDC8-E5A984453214}" type="slidenum">
              <a:rPr lang="cs-CZ" smtClean="0">
                <a:latin typeface="Arial" charset="0"/>
              </a:rPr>
              <a:pPr/>
              <a:t>123</a:t>
            </a:fld>
            <a:endParaRPr lang="cs-CZ" smtClean="0">
              <a:latin typeface="Arial" charset="0"/>
            </a:endParaRPr>
          </a:p>
        </p:txBody>
      </p:sp>
      <p:pic>
        <p:nvPicPr>
          <p:cNvPr id="125956" name="Picture 6"/>
          <p:cNvPicPr>
            <a:picLocks noChangeAspect="1" noChangeArrowheads="1"/>
          </p:cNvPicPr>
          <p:nvPr/>
        </p:nvPicPr>
        <p:blipFill>
          <a:blip r:embed="rId2" cstate="print"/>
          <a:srcRect/>
          <a:stretch>
            <a:fillRect/>
          </a:stretch>
        </p:blipFill>
        <p:spPr bwMode="auto">
          <a:xfrm>
            <a:off x="525463" y="592138"/>
            <a:ext cx="8091487" cy="5678487"/>
          </a:xfrm>
          <a:prstGeom prst="rect">
            <a:avLst/>
          </a:prstGeom>
          <a:noFill/>
          <a:ln w="9525">
            <a:noFill/>
            <a:miter lim="800000"/>
            <a:headEnd/>
            <a:tailEnd/>
          </a:ln>
        </p:spPr>
      </p:pic>
    </p:spTree>
  </p:cSld>
  <p:clrMapOvr>
    <a:masterClrMapping/>
  </p:clrMapOvr>
  <p:transition/>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3"/>
          <p:cNvSpPr>
            <a:spLocks noGrp="1" noChangeArrowheads="1"/>
          </p:cNvSpPr>
          <p:nvPr>
            <p:ph idx="1"/>
          </p:nvPr>
        </p:nvSpPr>
        <p:spPr/>
        <p:txBody>
          <a:bodyPr/>
          <a:lstStyle/>
          <a:p>
            <a:pPr eaLnBrk="1" hangingPunct="1">
              <a:buFontTx/>
              <a:buNone/>
            </a:pPr>
            <a:r>
              <a:rPr lang="cs-CZ" smtClean="0"/>
              <a:t>Substráty pro stanovení beta-galaktozidázy:</a:t>
            </a:r>
          </a:p>
          <a:p>
            <a:pPr eaLnBrk="1" hangingPunct="1"/>
            <a:r>
              <a:rPr lang="cs-CZ" b="0" smtClean="0"/>
              <a:t>ONPG BEZBARVÁ - ŽLUTÁ</a:t>
            </a:r>
          </a:p>
          <a:p>
            <a:pPr eaLnBrk="1" hangingPunct="1"/>
            <a:r>
              <a:rPr lang="cs-CZ" b="0" smtClean="0"/>
              <a:t>CPRG NAŽLOUTLÁ - ČERVENÁ</a:t>
            </a:r>
          </a:p>
          <a:p>
            <a:pPr eaLnBrk="1" hangingPunct="1"/>
            <a:r>
              <a:rPr lang="cs-CZ" b="0" smtClean="0"/>
              <a:t>Chlorophenol red-beta-D-galactopyranoside,monosodium salt</a:t>
            </a:r>
          </a:p>
          <a:p>
            <a:pPr eaLnBrk="1" hangingPunct="1"/>
            <a:r>
              <a:rPr lang="en-US" b="0" smtClean="0"/>
              <a:t>4-methylumbelliferyl β-d-galactosipyranoside</a:t>
            </a:r>
            <a:r>
              <a:rPr lang="cs-CZ" b="0" smtClean="0"/>
              <a:t> </a:t>
            </a:r>
            <a:r>
              <a:rPr lang="cs-CZ" b="0" smtClean="0">
                <a:sym typeface="Wingdings" pitchFamily="2" charset="2"/>
              </a:rPr>
              <a:t> </a:t>
            </a:r>
            <a:r>
              <a:rPr lang="en-US" b="0" smtClean="0"/>
              <a:t>4-methylumbelliferone</a:t>
            </a:r>
            <a:r>
              <a:rPr lang="cs-CZ" b="0" smtClean="0"/>
              <a:t> – </a:t>
            </a:r>
            <a:r>
              <a:rPr lang="cs-CZ" smtClean="0"/>
              <a:t>fluorescence</a:t>
            </a:r>
          </a:p>
          <a:p>
            <a:pPr eaLnBrk="1" hangingPunct="1"/>
            <a:r>
              <a:rPr lang="cs-CZ" b="0" smtClean="0"/>
              <a:t>X-GAL ŽLUTÁ - MODRÁ</a:t>
            </a:r>
          </a:p>
          <a:p>
            <a:pPr eaLnBrk="1" hangingPunct="1"/>
            <a:r>
              <a:rPr lang="cs-CZ" b="0" smtClean="0"/>
              <a:t>5-Bromo-4-chloro-3-indolyl-beta-Dgalactopyranoside, crystals</a:t>
            </a:r>
          </a:p>
        </p:txBody>
      </p:sp>
      <p:sp>
        <p:nvSpPr>
          <p:cNvPr id="126979" name="Zástupný symbol pro číslo snímku 4"/>
          <p:cNvSpPr>
            <a:spLocks noGrp="1"/>
          </p:cNvSpPr>
          <p:nvPr>
            <p:ph type="sldNum" sz="quarter" idx="10"/>
          </p:nvPr>
        </p:nvSpPr>
        <p:spPr>
          <a:noFill/>
        </p:spPr>
        <p:txBody>
          <a:bodyPr/>
          <a:lstStyle/>
          <a:p>
            <a:r>
              <a:rPr lang="cs-CZ" smtClean="0">
                <a:latin typeface="Arial" charset="0"/>
              </a:rPr>
              <a:t>Snímek </a:t>
            </a:r>
            <a:fld id="{3995C326-1A55-45B2-BE4E-D778EEA89970}" type="slidenum">
              <a:rPr lang="cs-CZ" smtClean="0">
                <a:latin typeface="Arial" charset="0"/>
              </a:rPr>
              <a:pPr/>
              <a:t>124</a:t>
            </a:fld>
            <a:endParaRPr lang="cs-CZ" smtClean="0">
              <a:latin typeface="Arial" charset="0"/>
            </a:endParaRPr>
          </a:p>
        </p:txBody>
      </p:sp>
      <p:pic>
        <p:nvPicPr>
          <p:cNvPr id="126980" name="Picture 5" descr="prwfig25"/>
          <p:cNvPicPr>
            <a:picLocks noChangeAspect="1" noChangeArrowheads="1"/>
          </p:cNvPicPr>
          <p:nvPr/>
        </p:nvPicPr>
        <p:blipFill>
          <a:blip r:embed="rId2" cstate="print"/>
          <a:srcRect/>
          <a:stretch>
            <a:fillRect/>
          </a:stretch>
        </p:blipFill>
        <p:spPr bwMode="auto">
          <a:xfrm>
            <a:off x="3203575" y="4724400"/>
            <a:ext cx="3657600" cy="1323975"/>
          </a:xfrm>
          <a:prstGeom prst="rect">
            <a:avLst/>
          </a:prstGeom>
          <a:noFill/>
          <a:ln w="9525">
            <a:noFill/>
            <a:miter lim="800000"/>
            <a:headEnd/>
            <a:tailEnd/>
          </a:ln>
        </p:spPr>
      </p:pic>
      <p:pic>
        <p:nvPicPr>
          <p:cNvPr id="126981" name="Picture 7" descr="ONPG_tubes"/>
          <p:cNvPicPr>
            <a:picLocks noChangeAspect="1" noChangeArrowheads="1"/>
          </p:cNvPicPr>
          <p:nvPr/>
        </p:nvPicPr>
        <p:blipFill>
          <a:blip r:embed="rId3" cstate="print"/>
          <a:srcRect/>
          <a:stretch>
            <a:fillRect/>
          </a:stretch>
        </p:blipFill>
        <p:spPr bwMode="auto">
          <a:xfrm>
            <a:off x="3779838" y="6021388"/>
            <a:ext cx="2190750" cy="676275"/>
          </a:xfrm>
          <a:prstGeom prst="rect">
            <a:avLst/>
          </a:prstGeom>
          <a:noFill/>
          <a:ln w="9525">
            <a:noFill/>
            <a:miter lim="800000"/>
            <a:headEnd/>
            <a:tailEnd/>
          </a:ln>
        </p:spPr>
      </p:pic>
      <p:sp>
        <p:nvSpPr>
          <p:cNvPr id="126982" name="Rectangle 8"/>
          <p:cNvSpPr>
            <a:spLocks noChangeArrowheads="1"/>
          </p:cNvSpPr>
          <p:nvPr/>
        </p:nvSpPr>
        <p:spPr bwMode="auto">
          <a:xfrm>
            <a:off x="0" y="0"/>
            <a:ext cx="9144000" cy="476250"/>
          </a:xfrm>
          <a:prstGeom prst="rect">
            <a:avLst/>
          </a:prstGeom>
          <a:noFill/>
          <a:ln w="9525">
            <a:noFill/>
            <a:miter lim="800000"/>
            <a:headEnd/>
            <a:tailEnd/>
          </a:ln>
        </p:spPr>
        <p:txBody>
          <a:bodyPr anchor="ctr"/>
          <a:lstStyle/>
          <a:p>
            <a:pPr algn="ctr"/>
            <a:r>
              <a:rPr lang="en-US" sz="2400">
                <a:solidFill>
                  <a:srgbClr val="DC0000"/>
                </a:solidFill>
                <a:cs typeface="Arial" charset="0"/>
              </a:rPr>
              <a:t>ß</a:t>
            </a:r>
            <a:r>
              <a:rPr lang="cs-CZ" sz="2400">
                <a:solidFill>
                  <a:srgbClr val="DC0000"/>
                </a:solidFill>
                <a:cs typeface="Arial" charset="0"/>
              </a:rPr>
              <a:t> - galaktozidáza</a:t>
            </a:r>
            <a:endParaRPr lang="en-US" sz="2400">
              <a:solidFill>
                <a:srgbClr val="DC0000"/>
              </a:solidFill>
              <a:cs typeface="Arial" charset="0"/>
            </a:endParaRPr>
          </a:p>
        </p:txBody>
      </p:sp>
    </p:spTree>
  </p:cSld>
  <p:clrMapOvr>
    <a:masterClrMapping/>
  </p:clrMapOvr>
  <p:transition/>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Zástupný symbol pro číslo snímku 3"/>
          <p:cNvSpPr>
            <a:spLocks noGrp="1"/>
          </p:cNvSpPr>
          <p:nvPr>
            <p:ph type="sldNum" sz="quarter" idx="10"/>
          </p:nvPr>
        </p:nvSpPr>
        <p:spPr>
          <a:noFill/>
        </p:spPr>
        <p:txBody>
          <a:bodyPr/>
          <a:lstStyle/>
          <a:p>
            <a:r>
              <a:rPr lang="cs-CZ" smtClean="0">
                <a:latin typeface="Arial" charset="0"/>
              </a:rPr>
              <a:t>Snímek </a:t>
            </a:r>
            <a:fld id="{67204B06-53AC-4283-B28E-110F24701F6B}" type="slidenum">
              <a:rPr lang="cs-CZ" smtClean="0">
                <a:latin typeface="Arial" charset="0"/>
              </a:rPr>
              <a:pPr/>
              <a:t>125</a:t>
            </a:fld>
            <a:endParaRPr lang="cs-CZ" smtClean="0">
              <a:latin typeface="Arial" charset="0"/>
            </a:endParaRPr>
          </a:p>
        </p:txBody>
      </p:sp>
      <p:sp>
        <p:nvSpPr>
          <p:cNvPr id="128003" name="Rectangle 4"/>
          <p:cNvSpPr>
            <a:spLocks noChangeArrowheads="1"/>
          </p:cNvSpPr>
          <p:nvPr/>
        </p:nvSpPr>
        <p:spPr bwMode="auto">
          <a:xfrm>
            <a:off x="0" y="0"/>
            <a:ext cx="9144000" cy="476250"/>
          </a:xfrm>
          <a:prstGeom prst="rect">
            <a:avLst/>
          </a:prstGeom>
          <a:noFill/>
          <a:ln w="9525">
            <a:noFill/>
            <a:miter lim="800000"/>
            <a:headEnd/>
            <a:tailEnd/>
          </a:ln>
        </p:spPr>
        <p:txBody>
          <a:bodyPr anchor="ctr"/>
          <a:lstStyle/>
          <a:p>
            <a:pPr algn="ctr"/>
            <a:r>
              <a:rPr lang="en-US" sz="2400">
                <a:solidFill>
                  <a:srgbClr val="DC0000"/>
                </a:solidFill>
                <a:cs typeface="Arial" charset="0"/>
              </a:rPr>
              <a:t>ß</a:t>
            </a:r>
            <a:r>
              <a:rPr lang="cs-CZ" sz="2400">
                <a:solidFill>
                  <a:srgbClr val="DC0000"/>
                </a:solidFill>
                <a:cs typeface="Arial" charset="0"/>
              </a:rPr>
              <a:t> - galaktozidáza</a:t>
            </a:r>
            <a:endParaRPr lang="en-US" sz="2400">
              <a:solidFill>
                <a:srgbClr val="DC0000"/>
              </a:solidFill>
              <a:cs typeface="Arial" charset="0"/>
            </a:endParaRPr>
          </a:p>
        </p:txBody>
      </p:sp>
      <p:pic>
        <p:nvPicPr>
          <p:cNvPr id="128004" name="Picture 6"/>
          <p:cNvPicPr>
            <a:picLocks noChangeAspect="1" noChangeArrowheads="1"/>
          </p:cNvPicPr>
          <p:nvPr/>
        </p:nvPicPr>
        <p:blipFill>
          <a:blip r:embed="rId2" cstate="print"/>
          <a:srcRect/>
          <a:stretch>
            <a:fillRect/>
          </a:stretch>
        </p:blipFill>
        <p:spPr bwMode="auto">
          <a:xfrm>
            <a:off x="611188" y="549275"/>
            <a:ext cx="8199437" cy="5886450"/>
          </a:xfrm>
          <a:prstGeom prst="rect">
            <a:avLst/>
          </a:prstGeom>
          <a:noFill/>
          <a:ln w="9525">
            <a:noFill/>
            <a:miter lim="800000"/>
            <a:headEnd/>
            <a:tailEnd/>
          </a:ln>
        </p:spPr>
      </p:pic>
    </p:spTree>
  </p:cSld>
  <p:clrMapOvr>
    <a:masterClrMapping/>
  </p:clrMapOvr>
  <p:transition/>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Zástupný symbol pro číslo snímku 2"/>
          <p:cNvSpPr>
            <a:spLocks noGrp="1"/>
          </p:cNvSpPr>
          <p:nvPr>
            <p:ph type="sldNum" sz="quarter" idx="10"/>
          </p:nvPr>
        </p:nvSpPr>
        <p:spPr>
          <a:noFill/>
        </p:spPr>
        <p:txBody>
          <a:bodyPr/>
          <a:lstStyle/>
          <a:p>
            <a:r>
              <a:rPr lang="cs-CZ" smtClean="0">
                <a:latin typeface="Arial" charset="0"/>
              </a:rPr>
              <a:t>Snímek </a:t>
            </a:r>
            <a:fld id="{68BAAF0E-2366-4240-B50C-B219804157B1}" type="slidenum">
              <a:rPr lang="cs-CZ" smtClean="0">
                <a:latin typeface="Arial" charset="0"/>
              </a:rPr>
              <a:pPr/>
              <a:t>126</a:t>
            </a:fld>
            <a:endParaRPr lang="cs-CZ" smtClean="0">
              <a:latin typeface="Arial" charset="0"/>
            </a:endParaRPr>
          </a:p>
        </p:txBody>
      </p:sp>
      <p:sp>
        <p:nvSpPr>
          <p:cNvPr id="129027" name="Text Box 3"/>
          <p:cNvSpPr txBox="1">
            <a:spLocks noChangeArrowheads="1"/>
          </p:cNvSpPr>
          <p:nvPr/>
        </p:nvSpPr>
        <p:spPr bwMode="auto">
          <a:xfrm>
            <a:off x="0" y="0"/>
            <a:ext cx="3960813" cy="274638"/>
          </a:xfrm>
          <a:prstGeom prst="rect">
            <a:avLst/>
          </a:prstGeom>
          <a:noFill/>
          <a:ln w="9525">
            <a:noFill/>
            <a:miter lim="800000"/>
            <a:headEnd/>
            <a:tailEnd/>
          </a:ln>
        </p:spPr>
        <p:txBody>
          <a:bodyPr>
            <a:spAutoFit/>
          </a:bodyPr>
          <a:lstStyle/>
          <a:p>
            <a:pPr>
              <a:spcBef>
                <a:spcPct val="50000"/>
              </a:spcBef>
            </a:pPr>
            <a:endParaRPr lang="en-US" sz="1200" b="0">
              <a:latin typeface="Times New Roman" pitchFamily="18" charset="0"/>
            </a:endParaRPr>
          </a:p>
        </p:txBody>
      </p:sp>
      <p:pic>
        <p:nvPicPr>
          <p:cNvPr id="129028" name="Picture 6"/>
          <p:cNvPicPr>
            <a:picLocks noChangeAspect="1" noChangeArrowheads="1"/>
          </p:cNvPicPr>
          <p:nvPr/>
        </p:nvPicPr>
        <p:blipFill>
          <a:blip r:embed="rId3" cstate="print"/>
          <a:srcRect/>
          <a:stretch>
            <a:fillRect/>
          </a:stretch>
        </p:blipFill>
        <p:spPr bwMode="auto">
          <a:xfrm>
            <a:off x="1042988" y="549275"/>
            <a:ext cx="7010400" cy="5980113"/>
          </a:xfrm>
          <a:prstGeom prst="rect">
            <a:avLst/>
          </a:prstGeom>
          <a:noFill/>
          <a:ln w="9525">
            <a:solidFill>
              <a:schemeClr val="tx1"/>
            </a:solidFill>
            <a:miter lim="800000"/>
            <a:headEnd/>
            <a:tailEnd/>
          </a:ln>
        </p:spPr>
      </p:pic>
      <p:sp>
        <p:nvSpPr>
          <p:cNvPr id="129029" name="Rectangle 7"/>
          <p:cNvSpPr>
            <a:spLocks noChangeArrowheads="1"/>
          </p:cNvSpPr>
          <p:nvPr/>
        </p:nvSpPr>
        <p:spPr bwMode="auto">
          <a:xfrm>
            <a:off x="0" y="0"/>
            <a:ext cx="9144000" cy="476250"/>
          </a:xfrm>
          <a:prstGeom prst="rect">
            <a:avLst/>
          </a:prstGeom>
          <a:noFill/>
          <a:ln w="9525">
            <a:noFill/>
            <a:miter lim="800000"/>
            <a:headEnd/>
            <a:tailEnd/>
          </a:ln>
        </p:spPr>
        <p:txBody>
          <a:bodyPr anchor="ctr"/>
          <a:lstStyle/>
          <a:p>
            <a:pPr algn="ctr"/>
            <a:r>
              <a:rPr lang="en-US" sz="2400">
                <a:solidFill>
                  <a:srgbClr val="DC0000"/>
                </a:solidFill>
                <a:cs typeface="Arial" charset="0"/>
              </a:rPr>
              <a:t>ß</a:t>
            </a:r>
            <a:r>
              <a:rPr lang="cs-CZ" sz="2400">
                <a:solidFill>
                  <a:srgbClr val="DC0000"/>
                </a:solidFill>
                <a:cs typeface="Arial" charset="0"/>
              </a:rPr>
              <a:t> - galaktozidáza</a:t>
            </a:r>
            <a:endParaRPr lang="en-US" sz="2400">
              <a:solidFill>
                <a:srgbClr val="DC0000"/>
              </a:solidFill>
              <a:cs typeface="Arial" charset="0"/>
            </a:endParaRPr>
          </a:p>
        </p:txBody>
      </p:sp>
    </p:spTree>
  </p:cSld>
  <p:clrMapOvr>
    <a:masterClrMapping/>
  </p:clrMapOvr>
  <p:transition/>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p:cNvSpPr>
            <a:spLocks noGrp="1"/>
          </p:cNvSpPr>
          <p:nvPr>
            <p:ph type="title"/>
          </p:nvPr>
        </p:nvSpPr>
        <p:spPr/>
        <p:txBody>
          <a:bodyPr/>
          <a:lstStyle/>
          <a:p>
            <a:r>
              <a:rPr lang="en-US" dirty="0" smtClean="0">
                <a:cs typeface="Arial" charset="0"/>
              </a:rPr>
              <a:t>ß</a:t>
            </a:r>
            <a:r>
              <a:rPr lang="cs-CZ" dirty="0" smtClean="0">
                <a:cs typeface="Arial" charset="0"/>
              </a:rPr>
              <a:t> - </a:t>
            </a:r>
            <a:r>
              <a:rPr lang="cs-CZ" dirty="0" err="1" smtClean="0">
                <a:cs typeface="Arial" charset="0"/>
              </a:rPr>
              <a:t>galaktozidáza</a:t>
            </a:r>
            <a:endParaRPr lang="cs-CZ" dirty="0"/>
          </a:p>
        </p:txBody>
      </p:sp>
      <p:sp>
        <p:nvSpPr>
          <p:cNvPr id="2" name="Zástupný symbol pro číslo snímku 1"/>
          <p:cNvSpPr>
            <a:spLocks noGrp="1"/>
          </p:cNvSpPr>
          <p:nvPr>
            <p:ph type="sldNum" sz="quarter" idx="10"/>
          </p:nvPr>
        </p:nvSpPr>
        <p:spPr/>
        <p:txBody>
          <a:bodyPr/>
          <a:lstStyle/>
          <a:p>
            <a:pPr>
              <a:defRPr/>
            </a:pPr>
            <a:r>
              <a:rPr lang="cs-CZ" smtClean="0"/>
              <a:t>Snímek </a:t>
            </a:r>
            <a:fld id="{4B9426E0-5E2C-42DF-ACC1-2DD048A78FF4}" type="slidenum">
              <a:rPr lang="cs-CZ" smtClean="0"/>
              <a:pPr>
                <a:defRPr/>
              </a:pPr>
              <a:t>127</a:t>
            </a:fld>
            <a:endParaRPr lang="cs-CZ"/>
          </a:p>
        </p:txBody>
      </p:sp>
      <p:pic>
        <p:nvPicPr>
          <p:cNvPr id="253954" name="Picture 2"/>
          <p:cNvPicPr>
            <a:picLocks noChangeAspect="1" noChangeArrowheads="1"/>
          </p:cNvPicPr>
          <p:nvPr/>
        </p:nvPicPr>
        <p:blipFill>
          <a:blip r:embed="rId2" cstate="print"/>
          <a:srcRect/>
          <a:stretch>
            <a:fillRect/>
          </a:stretch>
        </p:blipFill>
        <p:spPr bwMode="auto">
          <a:xfrm>
            <a:off x="0" y="620688"/>
            <a:ext cx="5308079" cy="3793137"/>
          </a:xfrm>
          <a:prstGeom prst="rect">
            <a:avLst/>
          </a:prstGeom>
          <a:noFill/>
          <a:ln w="9525">
            <a:noFill/>
            <a:miter lim="800000"/>
            <a:headEnd/>
            <a:tailEnd/>
          </a:ln>
        </p:spPr>
      </p:pic>
      <p:pic>
        <p:nvPicPr>
          <p:cNvPr id="253955" name="Picture 3"/>
          <p:cNvPicPr>
            <a:picLocks noChangeAspect="1" noChangeArrowheads="1"/>
          </p:cNvPicPr>
          <p:nvPr/>
        </p:nvPicPr>
        <p:blipFill>
          <a:blip r:embed="rId3" cstate="print"/>
          <a:srcRect/>
          <a:stretch>
            <a:fillRect/>
          </a:stretch>
        </p:blipFill>
        <p:spPr bwMode="auto">
          <a:xfrm>
            <a:off x="2491581" y="4149080"/>
            <a:ext cx="6652419" cy="2280621"/>
          </a:xfrm>
          <a:prstGeom prst="rect">
            <a:avLst/>
          </a:prstGeom>
          <a:noFill/>
          <a:ln w="9525">
            <a:noFill/>
            <a:miter lim="800000"/>
            <a:headEnd/>
            <a:tailEnd/>
          </a:ln>
        </p:spPr>
      </p:pic>
    </p:spTree>
  </p:cSld>
  <p:clrMapOvr>
    <a:masterClrMapping/>
  </p:clrMapOvr>
  <p:transition/>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Zástupný symbol pro číslo snímku 3"/>
          <p:cNvSpPr>
            <a:spLocks noGrp="1"/>
          </p:cNvSpPr>
          <p:nvPr>
            <p:ph type="sldNum" sz="quarter" idx="10"/>
          </p:nvPr>
        </p:nvSpPr>
        <p:spPr>
          <a:noFill/>
        </p:spPr>
        <p:txBody>
          <a:bodyPr/>
          <a:lstStyle/>
          <a:p>
            <a:r>
              <a:rPr lang="cs-CZ" smtClean="0">
                <a:latin typeface="Arial" charset="0"/>
              </a:rPr>
              <a:t>Snímek </a:t>
            </a:r>
            <a:fld id="{8EA01785-4608-429C-A65B-548DE38E3479}" type="slidenum">
              <a:rPr lang="cs-CZ" smtClean="0">
                <a:latin typeface="Arial" charset="0"/>
              </a:rPr>
              <a:pPr/>
              <a:t>128</a:t>
            </a:fld>
            <a:endParaRPr lang="cs-CZ" smtClean="0">
              <a:latin typeface="Arial" charset="0"/>
            </a:endParaRPr>
          </a:p>
        </p:txBody>
      </p:sp>
      <p:sp>
        <p:nvSpPr>
          <p:cNvPr id="130051" name="Rectangle 5"/>
          <p:cNvSpPr>
            <a:spLocks noChangeArrowheads="1"/>
          </p:cNvSpPr>
          <p:nvPr/>
        </p:nvSpPr>
        <p:spPr bwMode="auto">
          <a:xfrm>
            <a:off x="0" y="0"/>
            <a:ext cx="9144000" cy="476250"/>
          </a:xfrm>
          <a:prstGeom prst="rect">
            <a:avLst/>
          </a:prstGeom>
          <a:noFill/>
          <a:ln w="9525">
            <a:noFill/>
            <a:miter lim="800000"/>
            <a:headEnd/>
            <a:tailEnd/>
          </a:ln>
        </p:spPr>
        <p:txBody>
          <a:bodyPr anchor="ctr"/>
          <a:lstStyle/>
          <a:p>
            <a:pPr algn="ctr"/>
            <a:r>
              <a:rPr lang="en-US" sz="2400" dirty="0">
                <a:solidFill>
                  <a:srgbClr val="DC0000"/>
                </a:solidFill>
                <a:cs typeface="Arial" charset="0"/>
              </a:rPr>
              <a:t>ß</a:t>
            </a:r>
            <a:r>
              <a:rPr lang="cs-CZ" sz="2400" dirty="0">
                <a:solidFill>
                  <a:srgbClr val="DC0000"/>
                </a:solidFill>
                <a:cs typeface="Arial" charset="0"/>
              </a:rPr>
              <a:t> - </a:t>
            </a:r>
            <a:r>
              <a:rPr lang="cs-CZ" sz="2400" dirty="0" err="1">
                <a:solidFill>
                  <a:srgbClr val="DC0000"/>
                </a:solidFill>
                <a:cs typeface="Arial" charset="0"/>
              </a:rPr>
              <a:t>galaktozidáza</a:t>
            </a:r>
            <a:endParaRPr lang="en-US" sz="2400" dirty="0">
              <a:solidFill>
                <a:srgbClr val="DC0000"/>
              </a:solidFill>
              <a:cs typeface="Arial" charset="0"/>
            </a:endParaRPr>
          </a:p>
        </p:txBody>
      </p:sp>
      <p:grpSp>
        <p:nvGrpSpPr>
          <p:cNvPr id="130052" name="Group 6"/>
          <p:cNvGrpSpPr>
            <a:grpSpLocks/>
          </p:cNvGrpSpPr>
          <p:nvPr/>
        </p:nvGrpSpPr>
        <p:grpSpPr bwMode="auto">
          <a:xfrm>
            <a:off x="0" y="0"/>
            <a:ext cx="1146175" cy="623888"/>
            <a:chOff x="480" y="3075"/>
            <a:chExt cx="722" cy="393"/>
          </a:xfrm>
        </p:grpSpPr>
        <p:pic>
          <p:nvPicPr>
            <p:cNvPr id="130060" name="Picture 7" descr="File:Lupa.na.encyklopedii.jpg">
              <a:hlinkClick r:id="rId2"/>
            </p:cNvPr>
            <p:cNvPicPr>
              <a:picLocks noChangeAspect="1" noChangeArrowheads="1"/>
            </p:cNvPicPr>
            <p:nvPr/>
          </p:nvPicPr>
          <p:blipFill>
            <a:blip r:embed="rId3" cstate="print"/>
            <a:srcRect/>
            <a:stretch>
              <a:fillRect/>
            </a:stretch>
          </p:blipFill>
          <p:spPr bwMode="auto">
            <a:xfrm>
              <a:off x="480" y="3075"/>
              <a:ext cx="722" cy="393"/>
            </a:xfrm>
            <a:prstGeom prst="rect">
              <a:avLst/>
            </a:prstGeom>
            <a:noFill/>
            <a:ln w="19050">
              <a:solidFill>
                <a:srgbClr val="000000"/>
              </a:solidFill>
              <a:miter lim="800000"/>
              <a:headEnd/>
              <a:tailEnd/>
            </a:ln>
          </p:spPr>
        </p:pic>
        <p:sp>
          <p:nvSpPr>
            <p:cNvPr id="130061" name="WordArt 8"/>
            <p:cNvSpPr>
              <a:spLocks noChangeArrowheads="1" noChangeShapeType="1" noTextEdit="1"/>
            </p:cNvSpPr>
            <p:nvPr/>
          </p:nvSpPr>
          <p:spPr bwMode="auto">
            <a:xfrm>
              <a:off x="521" y="3203"/>
              <a:ext cx="363" cy="136"/>
            </a:xfrm>
            <a:prstGeom prst="rect">
              <a:avLst/>
            </a:prstGeom>
          </p:spPr>
          <p:txBody>
            <a:bodyPr wrap="none" fromWordArt="1">
              <a:prstTxWarp prst="textPlain">
                <a:avLst>
                  <a:gd name="adj" fmla="val 50000"/>
                </a:avLst>
              </a:prstTxWarp>
            </a:bodyPr>
            <a:lstStyle/>
            <a:p>
              <a:pPr algn="ctr"/>
              <a:r>
                <a:rPr lang="cs-CZ" sz="3600" kern="10">
                  <a:ln w="12700">
                    <a:solidFill>
                      <a:schemeClr val="tx1"/>
                    </a:solidFill>
                    <a:round/>
                    <a:headEnd/>
                    <a:tailEnd/>
                  </a:ln>
                  <a:solidFill>
                    <a:srgbClr val="FFFF00"/>
                  </a:solidFill>
                  <a:latin typeface="Arial Black"/>
                </a:rPr>
                <a:t>Příklad</a:t>
              </a:r>
            </a:p>
          </p:txBody>
        </p:sp>
      </p:grpSp>
      <p:pic>
        <p:nvPicPr>
          <p:cNvPr id="130053" name="Picture 9"/>
          <p:cNvPicPr>
            <a:picLocks noChangeAspect="1" noChangeArrowheads="1"/>
          </p:cNvPicPr>
          <p:nvPr/>
        </p:nvPicPr>
        <p:blipFill>
          <a:blip r:embed="rId4" cstate="print"/>
          <a:srcRect/>
          <a:stretch>
            <a:fillRect/>
          </a:stretch>
        </p:blipFill>
        <p:spPr bwMode="auto">
          <a:xfrm>
            <a:off x="1377950" y="476250"/>
            <a:ext cx="7766050" cy="1376363"/>
          </a:xfrm>
          <a:prstGeom prst="rect">
            <a:avLst/>
          </a:prstGeom>
          <a:noFill/>
          <a:ln w="9525">
            <a:noFill/>
            <a:miter lim="800000"/>
            <a:headEnd/>
            <a:tailEnd/>
          </a:ln>
        </p:spPr>
      </p:pic>
      <p:pic>
        <p:nvPicPr>
          <p:cNvPr id="130054" name="Picture 10"/>
          <p:cNvPicPr>
            <a:picLocks noChangeAspect="1" noChangeArrowheads="1"/>
          </p:cNvPicPr>
          <p:nvPr/>
        </p:nvPicPr>
        <p:blipFill>
          <a:blip r:embed="rId5" cstate="print"/>
          <a:srcRect/>
          <a:stretch>
            <a:fillRect/>
          </a:stretch>
        </p:blipFill>
        <p:spPr bwMode="auto">
          <a:xfrm>
            <a:off x="7280275" y="0"/>
            <a:ext cx="1863725" cy="215900"/>
          </a:xfrm>
          <a:prstGeom prst="rect">
            <a:avLst/>
          </a:prstGeom>
          <a:noFill/>
          <a:ln w="9525">
            <a:noFill/>
            <a:miter lim="800000"/>
            <a:headEnd/>
            <a:tailEnd/>
          </a:ln>
        </p:spPr>
      </p:pic>
      <p:pic>
        <p:nvPicPr>
          <p:cNvPr id="130055" name="Picture 11"/>
          <p:cNvPicPr>
            <a:picLocks noChangeAspect="1" noChangeArrowheads="1"/>
          </p:cNvPicPr>
          <p:nvPr/>
        </p:nvPicPr>
        <p:blipFill>
          <a:blip r:embed="rId6" cstate="print"/>
          <a:srcRect/>
          <a:stretch>
            <a:fillRect/>
          </a:stretch>
        </p:blipFill>
        <p:spPr bwMode="auto">
          <a:xfrm>
            <a:off x="0" y="2268538"/>
            <a:ext cx="5148263" cy="1397000"/>
          </a:xfrm>
          <a:prstGeom prst="rect">
            <a:avLst/>
          </a:prstGeom>
          <a:noFill/>
          <a:ln w="9525">
            <a:noFill/>
            <a:miter lim="800000"/>
            <a:headEnd/>
            <a:tailEnd/>
          </a:ln>
        </p:spPr>
      </p:pic>
      <p:pic>
        <p:nvPicPr>
          <p:cNvPr id="130056" name="Picture 12"/>
          <p:cNvPicPr>
            <a:picLocks noChangeAspect="1" noChangeArrowheads="1"/>
          </p:cNvPicPr>
          <p:nvPr/>
        </p:nvPicPr>
        <p:blipFill>
          <a:blip r:embed="rId7" cstate="print"/>
          <a:srcRect/>
          <a:stretch>
            <a:fillRect/>
          </a:stretch>
        </p:blipFill>
        <p:spPr bwMode="auto">
          <a:xfrm>
            <a:off x="5121275" y="1852613"/>
            <a:ext cx="4022725" cy="5003800"/>
          </a:xfrm>
          <a:prstGeom prst="rect">
            <a:avLst/>
          </a:prstGeom>
          <a:noFill/>
          <a:ln w="9525">
            <a:noFill/>
            <a:miter lim="800000"/>
            <a:headEnd/>
            <a:tailEnd/>
          </a:ln>
        </p:spPr>
      </p:pic>
      <p:sp>
        <p:nvSpPr>
          <p:cNvPr id="130057" name="Line 13"/>
          <p:cNvSpPr>
            <a:spLocks noChangeShapeType="1"/>
          </p:cNvSpPr>
          <p:nvPr/>
        </p:nvSpPr>
        <p:spPr bwMode="auto">
          <a:xfrm flipV="1">
            <a:off x="66675" y="3244850"/>
            <a:ext cx="5010150" cy="9525"/>
          </a:xfrm>
          <a:prstGeom prst="line">
            <a:avLst/>
          </a:prstGeom>
          <a:noFill/>
          <a:ln w="28575">
            <a:solidFill>
              <a:schemeClr val="tx1"/>
            </a:solidFill>
            <a:round/>
            <a:headEnd/>
            <a:tailEnd/>
          </a:ln>
        </p:spPr>
        <p:txBody>
          <a:bodyPr/>
          <a:lstStyle/>
          <a:p>
            <a:endParaRPr lang="cs-CZ"/>
          </a:p>
        </p:txBody>
      </p:sp>
      <p:sp>
        <p:nvSpPr>
          <p:cNvPr id="130058" name="Line 14"/>
          <p:cNvSpPr>
            <a:spLocks noChangeShapeType="1"/>
          </p:cNvSpPr>
          <p:nvPr/>
        </p:nvSpPr>
        <p:spPr bwMode="auto">
          <a:xfrm flipV="1">
            <a:off x="30163" y="3386138"/>
            <a:ext cx="3292475" cy="7937"/>
          </a:xfrm>
          <a:prstGeom prst="line">
            <a:avLst/>
          </a:prstGeom>
          <a:noFill/>
          <a:ln w="28575">
            <a:solidFill>
              <a:schemeClr val="tx1"/>
            </a:solidFill>
            <a:round/>
            <a:headEnd/>
            <a:tailEnd/>
          </a:ln>
        </p:spPr>
        <p:txBody>
          <a:bodyPr/>
          <a:lstStyle/>
          <a:p>
            <a:endParaRPr lang="cs-CZ"/>
          </a:p>
        </p:txBody>
      </p:sp>
      <p:sp>
        <p:nvSpPr>
          <p:cNvPr id="130059" name="Line 15"/>
          <p:cNvSpPr>
            <a:spLocks noChangeShapeType="1"/>
          </p:cNvSpPr>
          <p:nvPr/>
        </p:nvSpPr>
        <p:spPr bwMode="auto">
          <a:xfrm flipV="1">
            <a:off x="1789113" y="3106738"/>
            <a:ext cx="3292475" cy="7937"/>
          </a:xfrm>
          <a:prstGeom prst="line">
            <a:avLst/>
          </a:prstGeom>
          <a:noFill/>
          <a:ln w="28575">
            <a:solidFill>
              <a:schemeClr val="tx1"/>
            </a:solidFill>
            <a:round/>
            <a:headEnd/>
            <a:tailEnd/>
          </a:ln>
        </p:spPr>
        <p:txBody>
          <a:bodyPr/>
          <a:lstStyle/>
          <a:p>
            <a:endParaRPr lang="cs-CZ"/>
          </a:p>
        </p:txBody>
      </p:sp>
    </p:spTree>
  </p:cSld>
  <p:clrMapOvr>
    <a:masterClrMapping/>
  </p:clrMapOvr>
  <p:transition/>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Zástupný symbol pro číslo snímku 2"/>
          <p:cNvSpPr>
            <a:spLocks noGrp="1"/>
          </p:cNvSpPr>
          <p:nvPr>
            <p:ph type="sldNum" sz="quarter" idx="10"/>
          </p:nvPr>
        </p:nvSpPr>
        <p:spPr>
          <a:noFill/>
        </p:spPr>
        <p:txBody>
          <a:bodyPr/>
          <a:lstStyle/>
          <a:p>
            <a:r>
              <a:rPr lang="cs-CZ" smtClean="0">
                <a:latin typeface="Arial" charset="0"/>
              </a:rPr>
              <a:t>Snímek </a:t>
            </a:r>
            <a:fld id="{9062C848-C2AC-4DAC-A534-CBFE9DFAA5F6}" type="slidenum">
              <a:rPr lang="cs-CZ" smtClean="0">
                <a:latin typeface="Arial" charset="0"/>
              </a:rPr>
              <a:pPr/>
              <a:t>129</a:t>
            </a:fld>
            <a:endParaRPr lang="cs-CZ" smtClean="0">
              <a:latin typeface="Arial" charset="0"/>
            </a:endParaRPr>
          </a:p>
        </p:txBody>
      </p:sp>
      <p:sp>
        <p:nvSpPr>
          <p:cNvPr id="131075" name="Text Box 3"/>
          <p:cNvSpPr txBox="1">
            <a:spLocks noChangeArrowheads="1"/>
          </p:cNvSpPr>
          <p:nvPr/>
        </p:nvSpPr>
        <p:spPr bwMode="auto">
          <a:xfrm>
            <a:off x="0" y="0"/>
            <a:ext cx="3960813" cy="274638"/>
          </a:xfrm>
          <a:prstGeom prst="rect">
            <a:avLst/>
          </a:prstGeom>
          <a:noFill/>
          <a:ln w="9525">
            <a:noFill/>
            <a:miter lim="800000"/>
            <a:headEnd/>
            <a:tailEnd/>
          </a:ln>
        </p:spPr>
        <p:txBody>
          <a:bodyPr>
            <a:spAutoFit/>
          </a:bodyPr>
          <a:lstStyle/>
          <a:p>
            <a:pPr>
              <a:spcBef>
                <a:spcPct val="50000"/>
              </a:spcBef>
            </a:pPr>
            <a:endParaRPr lang="en-US" sz="1200" b="0">
              <a:latin typeface="Times New Roman" pitchFamily="18" charset="0"/>
            </a:endParaRPr>
          </a:p>
        </p:txBody>
      </p:sp>
      <p:sp>
        <p:nvSpPr>
          <p:cNvPr id="131076" name="Text Box 5"/>
          <p:cNvSpPr txBox="1">
            <a:spLocks noChangeArrowheads="1"/>
          </p:cNvSpPr>
          <p:nvPr/>
        </p:nvSpPr>
        <p:spPr bwMode="auto">
          <a:xfrm>
            <a:off x="250825" y="692150"/>
            <a:ext cx="8569325" cy="5578475"/>
          </a:xfrm>
          <a:prstGeom prst="rect">
            <a:avLst/>
          </a:prstGeom>
          <a:noFill/>
          <a:ln w="9525">
            <a:noFill/>
            <a:miter lim="800000"/>
            <a:headEnd/>
            <a:tailEnd/>
          </a:ln>
        </p:spPr>
        <p:txBody>
          <a:bodyPr>
            <a:spAutoFit/>
          </a:bodyPr>
          <a:lstStyle/>
          <a:p>
            <a:r>
              <a:rPr lang="cs-CZ" sz="2000"/>
              <a:t>= biologická produkce viditelného světla</a:t>
            </a:r>
          </a:p>
          <a:p>
            <a:endParaRPr lang="en-GB" sz="2000"/>
          </a:p>
          <a:p>
            <a:r>
              <a:rPr lang="cs-CZ" sz="2000"/>
              <a:t>Vyskytuje se přirozeně např. u ryb, světlušek, bakterií </a:t>
            </a:r>
            <a:r>
              <a:rPr lang="cs-CZ" sz="2000" i="1"/>
              <a:t>Vibrio fisheri</a:t>
            </a:r>
            <a:endParaRPr lang="en-GB" sz="2000" i="1"/>
          </a:p>
          <a:p>
            <a:pPr lvl="1"/>
            <a:endParaRPr lang="cs-CZ" sz="2000">
              <a:solidFill>
                <a:srgbClr val="6600FF"/>
              </a:solidFill>
            </a:endParaRPr>
          </a:p>
          <a:p>
            <a:pPr algn="just"/>
            <a:r>
              <a:rPr lang="cs-CZ" sz="2000">
                <a:solidFill>
                  <a:srgbClr val="6600FF"/>
                </a:solidFill>
              </a:rPr>
              <a:t>Ideální modelový systém pro testování toxických vlivů</a:t>
            </a:r>
          </a:p>
          <a:p>
            <a:pPr algn="just"/>
            <a:endParaRPr lang="cs-CZ" sz="2000" b="0"/>
          </a:p>
          <a:p>
            <a:pPr algn="just"/>
            <a:r>
              <a:rPr lang="cs-CZ" sz="2000" b="0"/>
              <a:t>Jde o proces silně exergonický, kdy je vyzářeno asi 0,1 světelných kvant na 1 molekulu spotřebovaného substrátu. U světla o vlnové délce 500 nm jde o energii 210 kJ/mol fotonů, což odpovídá 6 molekulám ATP na jeden foton. Při kvantovém výtěžku 0,1 jde o spotřebu 60 molekul ATP na jeden vyzářený foton!!!</a:t>
            </a:r>
          </a:p>
          <a:p>
            <a:pPr algn="just"/>
            <a:endParaRPr lang="cs-CZ" sz="2000" b="0"/>
          </a:p>
          <a:p>
            <a:pPr algn="just"/>
            <a:r>
              <a:rPr lang="cs-CZ" sz="2000" b="0"/>
              <a:t>Plně svítící bakterie vyzáří mezi 10</a:t>
            </a:r>
            <a:r>
              <a:rPr lang="cs-CZ" sz="2000" b="0" baseline="30000"/>
              <a:t>3 </a:t>
            </a:r>
            <a:r>
              <a:rPr lang="cs-CZ" sz="2000" b="0"/>
              <a:t>- 10</a:t>
            </a:r>
            <a:r>
              <a:rPr lang="cs-CZ" sz="2000" b="0" baseline="30000"/>
              <a:t>5</a:t>
            </a:r>
            <a:r>
              <a:rPr lang="cs-CZ" sz="2000" b="0"/>
              <a:t> fotonů za sekundu, což představuje výraznou energetickou zátěž (většina energie se věnuje svícení).</a:t>
            </a:r>
          </a:p>
          <a:p>
            <a:pPr algn="just"/>
            <a:endParaRPr lang="cs-CZ" sz="2000" b="0"/>
          </a:p>
          <a:p>
            <a:pPr algn="just"/>
            <a:r>
              <a:rPr lang="cs-CZ" sz="2000">
                <a:solidFill>
                  <a:srgbClr val="6600FF"/>
                </a:solidFill>
              </a:rPr>
              <a:t>Už tak jsou tedy tyto bakterie dosti zatížené, proto jsou velmi citlivým systémem na jakýkoliv další stres.</a:t>
            </a:r>
          </a:p>
        </p:txBody>
      </p:sp>
      <p:sp>
        <p:nvSpPr>
          <p:cNvPr id="131077" name="Rectangle 6"/>
          <p:cNvSpPr>
            <a:spLocks noChangeArrowheads="1"/>
          </p:cNvSpPr>
          <p:nvPr/>
        </p:nvSpPr>
        <p:spPr bwMode="auto">
          <a:xfrm>
            <a:off x="0" y="0"/>
            <a:ext cx="9144000" cy="476250"/>
          </a:xfrm>
          <a:prstGeom prst="rect">
            <a:avLst/>
          </a:prstGeom>
          <a:noFill/>
          <a:ln w="9525">
            <a:noFill/>
            <a:miter lim="800000"/>
            <a:headEnd/>
            <a:tailEnd/>
          </a:ln>
        </p:spPr>
        <p:txBody>
          <a:bodyPr anchor="ctr"/>
          <a:lstStyle/>
          <a:p>
            <a:pPr algn="ctr"/>
            <a:r>
              <a:rPr lang="cs-CZ" sz="2400">
                <a:solidFill>
                  <a:srgbClr val="DC0000"/>
                </a:solidFill>
              </a:rPr>
              <a:t>Bioluminiscence</a:t>
            </a:r>
          </a:p>
        </p:txBody>
      </p:sp>
      <p:pic>
        <p:nvPicPr>
          <p:cNvPr id="131078" name="Picture 8" descr="firefly-glowwyrm"/>
          <p:cNvPicPr>
            <a:picLocks noChangeAspect="1" noChangeArrowheads="1"/>
          </p:cNvPicPr>
          <p:nvPr/>
        </p:nvPicPr>
        <p:blipFill>
          <a:blip r:embed="rId3" cstate="print"/>
          <a:srcRect/>
          <a:stretch>
            <a:fillRect/>
          </a:stretch>
        </p:blipFill>
        <p:spPr bwMode="auto">
          <a:xfrm>
            <a:off x="6011863" y="333375"/>
            <a:ext cx="1296987" cy="995363"/>
          </a:xfrm>
          <a:prstGeom prst="rect">
            <a:avLst/>
          </a:prstGeom>
          <a:noFill/>
          <a:ln w="9525">
            <a:noFill/>
            <a:miter lim="800000"/>
            <a:headEnd/>
            <a:tailEnd/>
          </a:ln>
        </p:spPr>
      </p:pic>
      <p:pic>
        <p:nvPicPr>
          <p:cNvPr id="131079" name="Picture 11" descr="gallery5_1"/>
          <p:cNvPicPr>
            <a:picLocks noChangeAspect="1" noChangeArrowheads="1"/>
          </p:cNvPicPr>
          <p:nvPr/>
        </p:nvPicPr>
        <p:blipFill>
          <a:blip r:embed="rId4" cstate="print"/>
          <a:srcRect/>
          <a:stretch>
            <a:fillRect/>
          </a:stretch>
        </p:blipFill>
        <p:spPr bwMode="auto">
          <a:xfrm>
            <a:off x="7667625" y="1773238"/>
            <a:ext cx="863600" cy="671512"/>
          </a:xfrm>
          <a:prstGeom prst="rect">
            <a:avLst/>
          </a:prstGeom>
          <a:noFill/>
          <a:ln w="9525">
            <a:noFill/>
            <a:miter lim="800000"/>
            <a:headEnd/>
            <a:tailEnd/>
          </a:ln>
        </p:spPr>
      </p:pic>
      <p:pic>
        <p:nvPicPr>
          <p:cNvPr id="131080" name="Picture 13" descr="180px-Sepiola_atlantica">
            <a:hlinkClick r:id="rId5"/>
          </p:cNvPr>
          <p:cNvPicPr>
            <a:picLocks noChangeAspect="1" noChangeArrowheads="1"/>
          </p:cNvPicPr>
          <p:nvPr/>
        </p:nvPicPr>
        <p:blipFill>
          <a:blip r:embed="rId6" cstate="print"/>
          <a:srcRect/>
          <a:stretch>
            <a:fillRect/>
          </a:stretch>
        </p:blipFill>
        <p:spPr bwMode="auto">
          <a:xfrm>
            <a:off x="7429500" y="0"/>
            <a:ext cx="1714500" cy="128587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5"/>
          <p:cNvSpPr>
            <a:spLocks noGrp="1" noChangeArrowheads="1"/>
          </p:cNvSpPr>
          <p:nvPr>
            <p:ph type="title"/>
          </p:nvPr>
        </p:nvSpPr>
        <p:spPr>
          <a:xfrm>
            <a:off x="0" y="0"/>
            <a:ext cx="3059113" cy="476250"/>
          </a:xfrm>
        </p:spPr>
        <p:txBody>
          <a:bodyPr/>
          <a:lstStyle/>
          <a:p>
            <a:pPr eaLnBrk="1" hangingPunct="1"/>
            <a:r>
              <a:rPr lang="cs-CZ" sz="2400" smtClean="0"/>
              <a:t>Glykolýza</a:t>
            </a:r>
          </a:p>
        </p:txBody>
      </p:sp>
      <p:sp>
        <p:nvSpPr>
          <p:cNvPr id="22531" name="Zástupný symbol pro číslo snímku 3"/>
          <p:cNvSpPr>
            <a:spLocks noGrp="1"/>
          </p:cNvSpPr>
          <p:nvPr>
            <p:ph type="sldNum" sz="quarter" idx="10"/>
          </p:nvPr>
        </p:nvSpPr>
        <p:spPr>
          <a:noFill/>
        </p:spPr>
        <p:txBody>
          <a:bodyPr/>
          <a:lstStyle/>
          <a:p>
            <a:r>
              <a:rPr lang="cs-CZ" smtClean="0">
                <a:latin typeface="Arial" charset="0"/>
              </a:rPr>
              <a:t>Snímek </a:t>
            </a:r>
            <a:fld id="{0526D454-269A-4FFF-96B5-A28047FA2049}" type="slidenum">
              <a:rPr lang="cs-CZ" smtClean="0">
                <a:latin typeface="Arial" charset="0"/>
              </a:rPr>
              <a:pPr/>
              <a:t>13</a:t>
            </a:fld>
            <a:endParaRPr lang="cs-CZ" smtClean="0">
              <a:latin typeface="Arial" charset="0"/>
            </a:endParaRPr>
          </a:p>
        </p:txBody>
      </p:sp>
      <p:sp>
        <p:nvSpPr>
          <p:cNvPr id="22532" name="Text Box 2"/>
          <p:cNvSpPr txBox="1">
            <a:spLocks noChangeArrowheads="1"/>
          </p:cNvSpPr>
          <p:nvPr/>
        </p:nvSpPr>
        <p:spPr bwMode="auto">
          <a:xfrm>
            <a:off x="0" y="0"/>
            <a:ext cx="3960813" cy="274638"/>
          </a:xfrm>
          <a:prstGeom prst="rect">
            <a:avLst/>
          </a:prstGeom>
          <a:noFill/>
          <a:ln w="9525">
            <a:noFill/>
            <a:miter lim="800000"/>
            <a:headEnd/>
            <a:tailEnd/>
          </a:ln>
        </p:spPr>
        <p:txBody>
          <a:bodyPr>
            <a:spAutoFit/>
          </a:bodyPr>
          <a:lstStyle/>
          <a:p>
            <a:pPr>
              <a:spcBef>
                <a:spcPct val="50000"/>
              </a:spcBef>
            </a:pPr>
            <a:endParaRPr lang="en-US" sz="1200" b="0">
              <a:latin typeface="Times New Roman" pitchFamily="18" charset="0"/>
            </a:endParaRPr>
          </a:p>
        </p:txBody>
      </p:sp>
      <p:pic>
        <p:nvPicPr>
          <p:cNvPr id="22533" name="Picture 3" descr="3"/>
          <p:cNvPicPr>
            <a:picLocks noChangeAspect="1" noChangeArrowheads="1"/>
          </p:cNvPicPr>
          <p:nvPr/>
        </p:nvPicPr>
        <p:blipFill>
          <a:blip r:embed="rId3" cstate="print"/>
          <a:srcRect t="5374" r="55890" b="32343"/>
          <a:stretch>
            <a:fillRect/>
          </a:stretch>
        </p:blipFill>
        <p:spPr bwMode="auto">
          <a:xfrm>
            <a:off x="3403600" y="333375"/>
            <a:ext cx="5740400" cy="5976938"/>
          </a:xfrm>
          <a:prstGeom prst="rect">
            <a:avLst/>
          </a:prstGeom>
          <a:noFill/>
          <a:ln w="9525">
            <a:solidFill>
              <a:schemeClr val="tx1"/>
            </a:solidFill>
            <a:miter lim="800000"/>
            <a:headEnd/>
            <a:tailEnd/>
          </a:ln>
        </p:spPr>
      </p:pic>
      <p:sp>
        <p:nvSpPr>
          <p:cNvPr id="22534" name="Text Box 6"/>
          <p:cNvSpPr txBox="1">
            <a:spLocks noChangeArrowheads="1"/>
          </p:cNvSpPr>
          <p:nvPr/>
        </p:nvSpPr>
        <p:spPr bwMode="auto">
          <a:xfrm>
            <a:off x="4643438" y="4105275"/>
            <a:ext cx="552450" cy="214313"/>
          </a:xfrm>
          <a:prstGeom prst="rect">
            <a:avLst/>
          </a:prstGeom>
          <a:noFill/>
          <a:ln w="9525">
            <a:noFill/>
            <a:miter lim="800000"/>
            <a:headEnd/>
            <a:tailEnd/>
          </a:ln>
        </p:spPr>
        <p:txBody>
          <a:bodyPr wrap="none">
            <a:spAutoFit/>
          </a:bodyPr>
          <a:lstStyle/>
          <a:p>
            <a:r>
              <a:rPr lang="cs-CZ" sz="800"/>
              <a:t>pyruvát</a:t>
            </a:r>
            <a:endParaRPr lang="en-US" sz="800"/>
          </a:p>
        </p:txBody>
      </p:sp>
      <p:pic>
        <p:nvPicPr>
          <p:cNvPr id="22535" name="Picture 8" descr="0470"/>
          <p:cNvPicPr>
            <a:picLocks noChangeAspect="1" noChangeArrowheads="1"/>
          </p:cNvPicPr>
          <p:nvPr/>
        </p:nvPicPr>
        <p:blipFill>
          <a:blip r:embed="rId4" cstate="print"/>
          <a:srcRect l="8223" t="48779" r="51552" b="11539"/>
          <a:stretch>
            <a:fillRect/>
          </a:stretch>
        </p:blipFill>
        <p:spPr bwMode="auto">
          <a:xfrm>
            <a:off x="179388" y="692150"/>
            <a:ext cx="3168650" cy="4078288"/>
          </a:xfrm>
          <a:prstGeom prst="rect">
            <a:avLst/>
          </a:prstGeom>
          <a:noFill/>
          <a:ln w="9525">
            <a:noFill/>
            <a:miter lim="800000"/>
            <a:headEnd/>
            <a:tailEnd/>
          </a:ln>
        </p:spPr>
      </p:pic>
      <p:sp>
        <p:nvSpPr>
          <p:cNvPr id="22536" name="Rectangle 9"/>
          <p:cNvSpPr>
            <a:spLocks noChangeArrowheads="1"/>
          </p:cNvSpPr>
          <p:nvPr/>
        </p:nvSpPr>
        <p:spPr bwMode="auto">
          <a:xfrm>
            <a:off x="1042988" y="2997200"/>
            <a:ext cx="1225550" cy="1871663"/>
          </a:xfrm>
          <a:prstGeom prst="rect">
            <a:avLst/>
          </a:prstGeom>
          <a:solidFill>
            <a:schemeClr val="accent1"/>
          </a:solidFill>
          <a:ln w="9525">
            <a:solidFill>
              <a:schemeClr val="tx1"/>
            </a:solidFill>
            <a:miter lim="800000"/>
            <a:headEnd/>
            <a:tailEnd/>
          </a:ln>
        </p:spPr>
        <p:txBody>
          <a:bodyPr wrap="none" anchor="ctr"/>
          <a:lstStyle/>
          <a:p>
            <a:endParaRPr lang="cs-CZ"/>
          </a:p>
        </p:txBody>
      </p:sp>
    </p:spTree>
  </p:cSld>
  <p:clrMapOvr>
    <a:masterClrMapping/>
  </p:clrMapOvr>
  <p:transition/>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Zástupný symbol pro číslo snímku 2"/>
          <p:cNvSpPr>
            <a:spLocks noGrp="1"/>
          </p:cNvSpPr>
          <p:nvPr>
            <p:ph type="sldNum" sz="quarter" idx="10"/>
          </p:nvPr>
        </p:nvSpPr>
        <p:spPr>
          <a:noFill/>
        </p:spPr>
        <p:txBody>
          <a:bodyPr/>
          <a:lstStyle/>
          <a:p>
            <a:r>
              <a:rPr lang="cs-CZ" smtClean="0">
                <a:latin typeface="Arial" charset="0"/>
              </a:rPr>
              <a:t>Snímek </a:t>
            </a:r>
            <a:fld id="{75ACA8D2-5F45-4C55-8400-BCA0E9929506}" type="slidenum">
              <a:rPr lang="cs-CZ" smtClean="0">
                <a:latin typeface="Arial" charset="0"/>
              </a:rPr>
              <a:pPr/>
              <a:t>130</a:t>
            </a:fld>
            <a:endParaRPr lang="cs-CZ" smtClean="0">
              <a:latin typeface="Arial" charset="0"/>
            </a:endParaRPr>
          </a:p>
        </p:txBody>
      </p:sp>
      <p:sp>
        <p:nvSpPr>
          <p:cNvPr id="132099" name="Text Box 2"/>
          <p:cNvSpPr txBox="1">
            <a:spLocks noChangeArrowheads="1"/>
          </p:cNvSpPr>
          <p:nvPr/>
        </p:nvSpPr>
        <p:spPr bwMode="auto">
          <a:xfrm>
            <a:off x="0" y="0"/>
            <a:ext cx="3960813" cy="274638"/>
          </a:xfrm>
          <a:prstGeom prst="rect">
            <a:avLst/>
          </a:prstGeom>
          <a:noFill/>
          <a:ln w="9525">
            <a:noFill/>
            <a:miter lim="800000"/>
            <a:headEnd/>
            <a:tailEnd/>
          </a:ln>
        </p:spPr>
        <p:txBody>
          <a:bodyPr>
            <a:spAutoFit/>
          </a:bodyPr>
          <a:lstStyle/>
          <a:p>
            <a:pPr>
              <a:spcBef>
                <a:spcPct val="50000"/>
              </a:spcBef>
            </a:pPr>
            <a:endParaRPr lang="en-US" sz="1200" b="0">
              <a:latin typeface="Times New Roman" pitchFamily="18" charset="0"/>
            </a:endParaRPr>
          </a:p>
        </p:txBody>
      </p:sp>
      <p:sp>
        <p:nvSpPr>
          <p:cNvPr id="132100" name="Text Box 3"/>
          <p:cNvSpPr txBox="1">
            <a:spLocks noChangeArrowheads="1"/>
          </p:cNvSpPr>
          <p:nvPr/>
        </p:nvSpPr>
        <p:spPr bwMode="auto">
          <a:xfrm>
            <a:off x="250825" y="692150"/>
            <a:ext cx="8569325" cy="5578475"/>
          </a:xfrm>
          <a:prstGeom prst="rect">
            <a:avLst/>
          </a:prstGeom>
          <a:noFill/>
          <a:ln w="9525">
            <a:noFill/>
            <a:miter lim="800000"/>
            <a:headEnd/>
            <a:tailEnd/>
          </a:ln>
        </p:spPr>
        <p:txBody>
          <a:bodyPr>
            <a:spAutoFit/>
          </a:bodyPr>
          <a:lstStyle/>
          <a:p>
            <a:pPr algn="just"/>
            <a:r>
              <a:rPr lang="cs-CZ" sz="2000" b="0"/>
              <a:t>Geny u bakterií související s bioluminiscencí kóduje Lux operon</a:t>
            </a:r>
          </a:p>
          <a:p>
            <a:pPr algn="just"/>
            <a:endParaRPr lang="cs-CZ" sz="2000" b="0"/>
          </a:p>
          <a:p>
            <a:pPr algn="just"/>
            <a:r>
              <a:rPr lang="cs-CZ" sz="2000" b="0"/>
              <a:t>Proces spojený s oxidoredukčními pochody, kdy je chemická energie molekuly transformována v energii světelného kvanta</a:t>
            </a:r>
          </a:p>
          <a:p>
            <a:pPr algn="just"/>
            <a:endParaRPr lang="cs-CZ" sz="2000" b="0"/>
          </a:p>
          <a:p>
            <a:pPr algn="just"/>
            <a:r>
              <a:rPr lang="cs-CZ" sz="2000" b="0"/>
              <a:t>Bakteriální luciferáza - membránový enzym, katalyzuje rakci, kdy kyslík oxiduje víceuhlíkatý alifatický aldehyd RCHO a redukovaný flavin mononukleotid v průběhu procesu molekulárním kyslíkem</a:t>
            </a:r>
          </a:p>
          <a:p>
            <a:pPr algn="just"/>
            <a:endParaRPr lang="cs-CZ" sz="2000"/>
          </a:p>
          <a:p>
            <a:pPr algn="just"/>
            <a:r>
              <a:rPr lang="cs-CZ" sz="2000"/>
              <a:t>FMNH</a:t>
            </a:r>
            <a:r>
              <a:rPr lang="cs-CZ" sz="2000" baseline="-25000"/>
              <a:t>2</a:t>
            </a:r>
            <a:r>
              <a:rPr lang="cs-CZ" sz="2000"/>
              <a:t> + RCHO + O</a:t>
            </a:r>
            <a:r>
              <a:rPr lang="cs-CZ" sz="2000" baseline="-25000"/>
              <a:t>2</a:t>
            </a:r>
            <a:r>
              <a:rPr lang="cs-CZ" sz="2000"/>
              <a:t> </a:t>
            </a:r>
            <a:r>
              <a:rPr lang="en-US" sz="2000">
                <a:sym typeface="Wingdings" pitchFamily="2" charset="2"/>
              </a:rPr>
              <a:t></a:t>
            </a:r>
            <a:r>
              <a:rPr lang="cs-CZ" sz="2000"/>
              <a:t> FMN + RCOOH + H</a:t>
            </a:r>
            <a:r>
              <a:rPr lang="cs-CZ" sz="2000" baseline="-25000"/>
              <a:t>2</a:t>
            </a:r>
            <a:r>
              <a:rPr lang="cs-CZ" sz="2000"/>
              <a:t>O + hv(490nm)</a:t>
            </a:r>
          </a:p>
          <a:p>
            <a:pPr algn="just">
              <a:buFontTx/>
              <a:buChar char="•"/>
            </a:pPr>
            <a:endParaRPr lang="cs-CZ" sz="2000"/>
          </a:p>
          <a:p>
            <a:pPr lvl="1"/>
            <a:r>
              <a:rPr lang="cs-CZ" sz="2000" b="0"/>
              <a:t>V podstatě jde o boční větev toku elektronů ve flavoproteinové části aerobního respiračního retězce</a:t>
            </a:r>
          </a:p>
          <a:p>
            <a:pPr lvl="1"/>
            <a:endParaRPr lang="cs-CZ" sz="2000" b="0"/>
          </a:p>
          <a:p>
            <a:pPr lvl="1"/>
            <a:r>
              <a:rPr lang="cs-CZ" sz="2000" b="0"/>
              <a:t>Luciferázový systém má větší afinitu ke kyslíku než respirační systém </a:t>
            </a:r>
            <a:r>
              <a:rPr lang="cs-CZ" sz="2000" b="0">
                <a:sym typeface="Wingdings" pitchFamily="2" charset="2"/>
              </a:rPr>
              <a:t> </a:t>
            </a:r>
            <a:r>
              <a:rPr lang="cs-CZ" sz="2000" b="0"/>
              <a:t>Při nedostatku O</a:t>
            </a:r>
            <a:r>
              <a:rPr lang="cs-CZ" sz="2000" b="0" baseline="-25000"/>
              <a:t>2</a:t>
            </a:r>
            <a:r>
              <a:rPr lang="cs-CZ" sz="2000" b="0"/>
              <a:t> poklesne respirační aktivita až na 10 % normálu, aniž by se pozastavila biolumuniscence; při intenzívním růstu (nedostatek ATP, NADH</a:t>
            </a:r>
            <a:r>
              <a:rPr lang="cs-CZ" sz="2000" b="0" baseline="-25000"/>
              <a:t>2</a:t>
            </a:r>
            <a:r>
              <a:rPr lang="cs-CZ" sz="2000" b="0"/>
              <a:t>) intenzita luminiscence klesá nebo dokonce mizí</a:t>
            </a:r>
          </a:p>
        </p:txBody>
      </p:sp>
      <p:sp>
        <p:nvSpPr>
          <p:cNvPr id="132101" name="Rectangle 4"/>
          <p:cNvSpPr>
            <a:spLocks noChangeArrowheads="1"/>
          </p:cNvSpPr>
          <p:nvPr/>
        </p:nvSpPr>
        <p:spPr bwMode="auto">
          <a:xfrm>
            <a:off x="0" y="0"/>
            <a:ext cx="9144000" cy="476250"/>
          </a:xfrm>
          <a:prstGeom prst="rect">
            <a:avLst/>
          </a:prstGeom>
          <a:noFill/>
          <a:ln w="9525">
            <a:noFill/>
            <a:miter lim="800000"/>
            <a:headEnd/>
            <a:tailEnd/>
          </a:ln>
        </p:spPr>
        <p:txBody>
          <a:bodyPr anchor="ctr"/>
          <a:lstStyle/>
          <a:p>
            <a:pPr algn="ctr"/>
            <a:r>
              <a:rPr lang="cs-CZ" sz="2400">
                <a:solidFill>
                  <a:srgbClr val="DC0000"/>
                </a:solidFill>
              </a:rPr>
              <a:t>Bioluminiscence</a:t>
            </a:r>
          </a:p>
        </p:txBody>
      </p:sp>
      <p:pic>
        <p:nvPicPr>
          <p:cNvPr id="132102" name="Picture 9" descr="File:Reduced Flavin mononucleotide FMNH2.svg">
            <a:hlinkClick r:id="rId3"/>
          </p:cNvPr>
          <p:cNvPicPr>
            <a:picLocks noChangeAspect="1" noChangeArrowheads="1"/>
          </p:cNvPicPr>
          <p:nvPr/>
        </p:nvPicPr>
        <p:blipFill>
          <a:blip r:embed="rId4" cstate="print"/>
          <a:srcRect/>
          <a:stretch>
            <a:fillRect/>
          </a:stretch>
        </p:blipFill>
        <p:spPr bwMode="auto">
          <a:xfrm>
            <a:off x="7970838" y="3068638"/>
            <a:ext cx="1173162" cy="1655762"/>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2"/>
          <p:cNvSpPr>
            <a:spLocks noGrp="1" noChangeArrowheads="1"/>
          </p:cNvSpPr>
          <p:nvPr>
            <p:ph type="title"/>
          </p:nvPr>
        </p:nvSpPr>
        <p:spPr>
          <a:xfrm>
            <a:off x="611188" y="692150"/>
            <a:ext cx="7772400" cy="1066800"/>
          </a:xfrm>
          <a:noFill/>
        </p:spPr>
        <p:txBody>
          <a:bodyPr/>
          <a:lstStyle/>
          <a:p>
            <a:pPr eaLnBrk="1" hangingPunct="1"/>
            <a:r>
              <a:rPr lang="en-GB" smtClean="0">
                <a:solidFill>
                  <a:srgbClr val="6600FF"/>
                </a:solidFill>
              </a:rPr>
              <a:t>Bioluminescence response- </a:t>
            </a:r>
            <a:br>
              <a:rPr lang="en-GB" smtClean="0">
                <a:solidFill>
                  <a:srgbClr val="6600FF"/>
                </a:solidFill>
              </a:rPr>
            </a:br>
            <a:r>
              <a:rPr lang="en-GB" smtClean="0">
                <a:solidFill>
                  <a:srgbClr val="6600FF"/>
                </a:solidFill>
              </a:rPr>
              <a:t>directly assesses contaminant toxicity</a:t>
            </a:r>
          </a:p>
        </p:txBody>
      </p:sp>
      <p:sp>
        <p:nvSpPr>
          <p:cNvPr id="7172" name="Zástupný symbol pro číslo snímku 3"/>
          <p:cNvSpPr>
            <a:spLocks noGrp="1"/>
          </p:cNvSpPr>
          <p:nvPr>
            <p:ph type="sldNum" sz="quarter" idx="10"/>
          </p:nvPr>
        </p:nvSpPr>
        <p:spPr>
          <a:noFill/>
        </p:spPr>
        <p:txBody>
          <a:bodyPr/>
          <a:lstStyle/>
          <a:p>
            <a:r>
              <a:rPr lang="cs-CZ" smtClean="0">
                <a:latin typeface="Arial" charset="0"/>
              </a:rPr>
              <a:t>Snímek </a:t>
            </a:r>
            <a:fld id="{9B60BF36-FF19-4D5A-AE38-8BF11B8D4404}" type="slidenum">
              <a:rPr lang="cs-CZ" smtClean="0">
                <a:latin typeface="Arial" charset="0"/>
              </a:rPr>
              <a:pPr/>
              <a:t>131</a:t>
            </a:fld>
            <a:endParaRPr lang="cs-CZ" smtClean="0">
              <a:latin typeface="Arial" charset="0"/>
            </a:endParaRPr>
          </a:p>
        </p:txBody>
      </p:sp>
      <p:graphicFrame>
        <p:nvGraphicFramePr>
          <p:cNvPr id="7170" name="Object 3"/>
          <p:cNvGraphicFramePr>
            <a:graphicFrameLocks noChangeAspect="1"/>
          </p:cNvGraphicFramePr>
          <p:nvPr/>
        </p:nvGraphicFramePr>
        <p:xfrm>
          <a:off x="1676400" y="1752600"/>
          <a:ext cx="4343400" cy="1519238"/>
        </p:xfrm>
        <a:graphic>
          <a:graphicData uri="http://schemas.openxmlformats.org/presentationml/2006/ole">
            <p:oleObj spid="_x0000_s7170" name="Bitmap Image" r:id="rId3" imgW="4800000" imgH="2715004" progId="PBrush">
              <p:embed/>
            </p:oleObj>
          </a:graphicData>
        </a:graphic>
      </p:graphicFrame>
      <p:pic>
        <p:nvPicPr>
          <p:cNvPr id="620548" name="Picture 4"/>
          <p:cNvPicPr>
            <a:picLocks noChangeArrowheads="1"/>
          </p:cNvPicPr>
          <p:nvPr/>
        </p:nvPicPr>
        <p:blipFill>
          <a:blip r:embed="rId4" cstate="print"/>
          <a:srcRect/>
          <a:stretch>
            <a:fillRect/>
          </a:stretch>
        </p:blipFill>
        <p:spPr bwMode="auto">
          <a:xfrm>
            <a:off x="1752600" y="5105400"/>
            <a:ext cx="4419600" cy="1371600"/>
          </a:xfrm>
          <a:prstGeom prst="rect">
            <a:avLst/>
          </a:prstGeom>
          <a:noFill/>
          <a:ln w="9525">
            <a:noFill/>
            <a:miter lim="800000"/>
            <a:headEnd/>
            <a:tailEnd/>
          </a:ln>
          <a:effectLst>
            <a:outerShdw dist="107763" dir="2700000" algn="ctr" rotWithShape="0">
              <a:schemeClr val="bg2"/>
            </a:outerShdw>
          </a:effectLst>
        </p:spPr>
      </p:pic>
      <p:grpSp>
        <p:nvGrpSpPr>
          <p:cNvPr id="2" name="Group 5"/>
          <p:cNvGrpSpPr>
            <a:grpSpLocks/>
          </p:cNvGrpSpPr>
          <p:nvPr/>
        </p:nvGrpSpPr>
        <p:grpSpPr bwMode="auto">
          <a:xfrm>
            <a:off x="1295400" y="3429000"/>
            <a:ext cx="4806950" cy="1547813"/>
            <a:chOff x="1289" y="3650"/>
            <a:chExt cx="3592" cy="526"/>
          </a:xfrm>
        </p:grpSpPr>
        <p:sp>
          <p:nvSpPr>
            <p:cNvPr id="620550" name="AutoShape 6"/>
            <p:cNvSpPr>
              <a:spLocks noChangeArrowheads="1"/>
            </p:cNvSpPr>
            <p:nvPr/>
          </p:nvSpPr>
          <p:spPr bwMode="auto">
            <a:xfrm rot="16200000" flipH="1">
              <a:off x="2673" y="2338"/>
              <a:ext cx="360" cy="3127"/>
            </a:xfrm>
            <a:prstGeom prst="triangle">
              <a:avLst>
                <a:gd name="adj" fmla="val 49995"/>
              </a:avLst>
            </a:prstGeom>
            <a:solidFill>
              <a:srgbClr val="FFCC00"/>
            </a:solidFill>
            <a:ln w="12700">
              <a:solidFill>
                <a:schemeClr val="tx1"/>
              </a:solidFill>
              <a:miter lim="800000"/>
              <a:headEnd/>
              <a:tailEnd/>
            </a:ln>
            <a:effectLst>
              <a:outerShdw dist="107763" dir="2700000" algn="ctr" rotWithShape="0">
                <a:schemeClr val="bg2"/>
              </a:outerShdw>
            </a:effectLst>
          </p:spPr>
          <p:txBody>
            <a:bodyPr vert="eaVert" wrap="none" anchor="ctr"/>
            <a:lstStyle/>
            <a:p>
              <a:pPr algn="ctr">
                <a:defRPr/>
              </a:pPr>
              <a:r>
                <a:rPr lang="en-GB">
                  <a:solidFill>
                    <a:schemeClr val="tx2"/>
                  </a:solidFill>
                </a:rPr>
                <a:t>Contaminant</a:t>
              </a:r>
              <a:r>
                <a:rPr lang="en-GB">
                  <a:solidFill>
                    <a:schemeClr val="tx2"/>
                  </a:solidFill>
                  <a:latin typeface="Verdana" pitchFamily="34" charset="0"/>
                </a:rPr>
                <a:t> concentration</a:t>
              </a:r>
              <a:endParaRPr lang="en-US" sz="1200">
                <a:solidFill>
                  <a:schemeClr val="tx2"/>
                </a:solidFill>
              </a:endParaRPr>
            </a:p>
          </p:txBody>
        </p:sp>
        <p:sp>
          <p:nvSpPr>
            <p:cNvPr id="620551" name="AutoShape 7"/>
            <p:cNvSpPr>
              <a:spLocks noChangeArrowheads="1"/>
            </p:cNvSpPr>
            <p:nvPr/>
          </p:nvSpPr>
          <p:spPr bwMode="auto">
            <a:xfrm rot="5400000">
              <a:off x="4384" y="3680"/>
              <a:ext cx="526" cy="465"/>
            </a:xfrm>
            <a:prstGeom prst="triangle">
              <a:avLst>
                <a:gd name="adj" fmla="val 49995"/>
              </a:avLst>
            </a:prstGeom>
            <a:solidFill>
              <a:srgbClr val="FFCC00"/>
            </a:solidFill>
            <a:ln w="12700">
              <a:solidFill>
                <a:schemeClr val="tx1"/>
              </a:solidFill>
              <a:miter lim="800000"/>
              <a:headEnd/>
              <a:tailEnd/>
            </a:ln>
            <a:effectLst>
              <a:outerShdw dist="107763" dir="2700000" algn="ctr" rotWithShape="0">
                <a:schemeClr val="bg2"/>
              </a:outerShdw>
            </a:effectLst>
          </p:spPr>
          <p:txBody>
            <a:bodyPr wrap="none" anchor="ctr"/>
            <a:lstStyle/>
            <a:p>
              <a:pPr>
                <a:defRPr/>
              </a:pPr>
              <a:endParaRPr lang="cs-CZ"/>
            </a:p>
          </p:txBody>
        </p:sp>
      </p:grpSp>
      <p:sp>
        <p:nvSpPr>
          <p:cNvPr id="7175" name="Rectangle 8"/>
          <p:cNvSpPr>
            <a:spLocks noChangeArrowheads="1"/>
          </p:cNvSpPr>
          <p:nvPr/>
        </p:nvSpPr>
        <p:spPr bwMode="auto">
          <a:xfrm>
            <a:off x="0" y="0"/>
            <a:ext cx="9144000" cy="476250"/>
          </a:xfrm>
          <a:prstGeom prst="rect">
            <a:avLst/>
          </a:prstGeom>
          <a:noFill/>
          <a:ln w="9525">
            <a:noFill/>
            <a:miter lim="800000"/>
            <a:headEnd/>
            <a:tailEnd/>
          </a:ln>
        </p:spPr>
        <p:txBody>
          <a:bodyPr anchor="ctr"/>
          <a:lstStyle/>
          <a:p>
            <a:pPr algn="ctr"/>
            <a:r>
              <a:rPr lang="cs-CZ" sz="2400">
                <a:solidFill>
                  <a:srgbClr val="DC0000"/>
                </a:solidFill>
              </a:rPr>
              <a:t>Bioluminiscence</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Zástupný symbol pro číslo snímku 2"/>
          <p:cNvSpPr>
            <a:spLocks noGrp="1"/>
          </p:cNvSpPr>
          <p:nvPr>
            <p:ph type="sldNum" sz="quarter" idx="10"/>
          </p:nvPr>
        </p:nvSpPr>
        <p:spPr>
          <a:noFill/>
        </p:spPr>
        <p:txBody>
          <a:bodyPr/>
          <a:lstStyle/>
          <a:p>
            <a:r>
              <a:rPr lang="cs-CZ" smtClean="0">
                <a:latin typeface="Arial" charset="0"/>
              </a:rPr>
              <a:t>Snímek </a:t>
            </a:r>
            <a:fld id="{2AB74CA0-7651-435B-AE79-45D398D72FFD}" type="slidenum">
              <a:rPr lang="cs-CZ" smtClean="0">
                <a:latin typeface="Arial" charset="0"/>
              </a:rPr>
              <a:pPr/>
              <a:t>132</a:t>
            </a:fld>
            <a:endParaRPr lang="cs-CZ" smtClean="0">
              <a:latin typeface="Arial" charset="0"/>
            </a:endParaRPr>
          </a:p>
        </p:txBody>
      </p:sp>
      <p:sp>
        <p:nvSpPr>
          <p:cNvPr id="134147" name="Text Box 3"/>
          <p:cNvSpPr txBox="1">
            <a:spLocks noChangeArrowheads="1"/>
          </p:cNvSpPr>
          <p:nvPr/>
        </p:nvSpPr>
        <p:spPr bwMode="auto">
          <a:xfrm>
            <a:off x="0" y="0"/>
            <a:ext cx="3960813" cy="274638"/>
          </a:xfrm>
          <a:prstGeom prst="rect">
            <a:avLst/>
          </a:prstGeom>
          <a:noFill/>
          <a:ln w="9525">
            <a:noFill/>
            <a:miter lim="800000"/>
            <a:headEnd/>
            <a:tailEnd/>
          </a:ln>
        </p:spPr>
        <p:txBody>
          <a:bodyPr>
            <a:spAutoFit/>
          </a:bodyPr>
          <a:lstStyle/>
          <a:p>
            <a:pPr>
              <a:spcBef>
                <a:spcPct val="50000"/>
              </a:spcBef>
            </a:pPr>
            <a:endParaRPr lang="en-US" sz="1200" b="0">
              <a:latin typeface="Times New Roman" pitchFamily="18" charset="0"/>
            </a:endParaRPr>
          </a:p>
        </p:txBody>
      </p:sp>
      <p:sp>
        <p:nvSpPr>
          <p:cNvPr id="134148" name="Text Box 5"/>
          <p:cNvSpPr txBox="1">
            <a:spLocks noChangeArrowheads="1"/>
          </p:cNvSpPr>
          <p:nvPr/>
        </p:nvSpPr>
        <p:spPr bwMode="auto">
          <a:xfrm>
            <a:off x="250825" y="692150"/>
            <a:ext cx="8604250" cy="5226050"/>
          </a:xfrm>
          <a:prstGeom prst="rect">
            <a:avLst/>
          </a:prstGeom>
          <a:noFill/>
          <a:ln w="9525">
            <a:noFill/>
            <a:miter lim="800000"/>
            <a:headEnd/>
            <a:tailEnd/>
          </a:ln>
        </p:spPr>
        <p:txBody>
          <a:bodyPr>
            <a:spAutoFit/>
          </a:bodyPr>
          <a:lstStyle/>
          <a:p>
            <a:pPr algn="just"/>
            <a:r>
              <a:rPr lang="cs-CZ" u="sng">
                <a:solidFill>
                  <a:srgbClr val="DC0000"/>
                </a:solidFill>
              </a:rPr>
              <a:t>Měření bioluminiscence u prokaryot - MICROTOX test</a:t>
            </a:r>
          </a:p>
          <a:p>
            <a:pPr algn="just"/>
            <a:r>
              <a:rPr lang="en-US" b="0"/>
              <a:t>ISO 11348-1:1998</a:t>
            </a:r>
            <a:r>
              <a:rPr lang="cs-CZ" b="0"/>
              <a:t> </a:t>
            </a:r>
            <a:r>
              <a:rPr lang="en-US" b="0"/>
              <a:t>Water quality -- Determination of the inhibitory effect of water samples on the light emission of Vibrio fischeri (Luminescent bacteria test) -- Part 1: Method using freshly prepared bacteria</a:t>
            </a:r>
            <a:endParaRPr lang="cs-CZ" b="0"/>
          </a:p>
          <a:p>
            <a:pPr algn="just"/>
            <a:r>
              <a:rPr lang="en-US" b="0"/>
              <a:t>ISO 11348-2:1998</a:t>
            </a:r>
            <a:r>
              <a:rPr lang="cs-CZ" b="0"/>
              <a:t> </a:t>
            </a:r>
            <a:r>
              <a:rPr lang="en-US" b="0"/>
              <a:t>Water quality -- Determination of the inhibitory effect of water samples on the light emission of Vibrio fischeri (Luminescent bacteria test) -- Part 2: Method using liquid-dried bacteria</a:t>
            </a:r>
            <a:endParaRPr lang="cs-CZ" b="0"/>
          </a:p>
          <a:p>
            <a:pPr algn="just"/>
            <a:r>
              <a:rPr lang="en-US" b="0"/>
              <a:t>ISO 11348-3:1998</a:t>
            </a:r>
            <a:r>
              <a:rPr lang="cs-CZ" b="0"/>
              <a:t> </a:t>
            </a:r>
            <a:r>
              <a:rPr lang="en-US" b="0"/>
              <a:t>Water quality -- Determination of the inhibitory effect of water samples on the light emission of Vibrio fischeri (Luminescent bacteria test) -- Part 3: Method using freeze-dried bacteria</a:t>
            </a:r>
            <a:endParaRPr lang="cs-CZ" b="0"/>
          </a:p>
          <a:p>
            <a:pPr algn="just"/>
            <a:endParaRPr lang="cs-CZ" b="0"/>
          </a:p>
          <a:p>
            <a:pPr algn="just"/>
            <a:endParaRPr lang="cs-CZ" b="0"/>
          </a:p>
          <a:p>
            <a:pPr algn="just"/>
            <a:r>
              <a:rPr lang="cs-CZ" b="0"/>
              <a:t>ČSN EN ISO 11348-(1) Jakost vod - Stanovení inhibičního účinku vzorků vod na světelnou emisi Vibrio fischeri (Zkouška na luminiscenčních bakteriích) - Část 1: Metoda s čerstvě připravenými bakteriemi</a:t>
            </a:r>
            <a:r>
              <a:rPr lang="en-US" b="0"/>
              <a:t> </a:t>
            </a:r>
            <a:r>
              <a:rPr lang="cs-CZ" b="0"/>
              <a:t>(leden 2000) </a:t>
            </a:r>
          </a:p>
          <a:p>
            <a:pPr algn="just"/>
            <a:r>
              <a:rPr lang="cs-CZ" b="0"/>
              <a:t>ČSN EN ISO 11348-2 Jakost vod - Stanovení inhibičního účinku vzorků vod na světelnou emisi Vibrio fischeri (Zkouška na luminiscenčních bakteriích) - Část 2: Metoda se sušenými bakteriemi  </a:t>
            </a:r>
          </a:p>
          <a:p>
            <a:pPr algn="just"/>
            <a:r>
              <a:rPr lang="cs-CZ" b="0"/>
              <a:t>ČSN EN ISO 11348-3  Jakost vod - Stanovení inhibičního účinku vzorků vod na světelnou emisi Vibrio fischeri (Zkouška na luminiscenčních bakteriích) - Část 3: Metoda s lyofilizovanými bakteriemi  </a:t>
            </a:r>
          </a:p>
        </p:txBody>
      </p:sp>
      <p:sp>
        <p:nvSpPr>
          <p:cNvPr id="134149" name="Rectangle 6"/>
          <p:cNvSpPr>
            <a:spLocks noChangeArrowheads="1"/>
          </p:cNvSpPr>
          <p:nvPr/>
        </p:nvSpPr>
        <p:spPr bwMode="auto">
          <a:xfrm>
            <a:off x="0" y="0"/>
            <a:ext cx="9144000" cy="476250"/>
          </a:xfrm>
          <a:prstGeom prst="rect">
            <a:avLst/>
          </a:prstGeom>
          <a:noFill/>
          <a:ln w="9525">
            <a:noFill/>
            <a:miter lim="800000"/>
            <a:headEnd/>
            <a:tailEnd/>
          </a:ln>
        </p:spPr>
        <p:txBody>
          <a:bodyPr anchor="ctr"/>
          <a:lstStyle/>
          <a:p>
            <a:pPr algn="ctr"/>
            <a:r>
              <a:rPr lang="cs-CZ" sz="2400">
                <a:solidFill>
                  <a:srgbClr val="DC0000"/>
                </a:solidFill>
              </a:rPr>
              <a:t>Bioluminiscence</a:t>
            </a:r>
          </a:p>
        </p:txBody>
      </p:sp>
    </p:spTree>
  </p:cSld>
  <p:clrMapOvr>
    <a:masterClrMapping/>
  </p:clrMapOvr>
  <p:transition/>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Zástupný symbol pro číslo snímku 2"/>
          <p:cNvSpPr>
            <a:spLocks noGrp="1"/>
          </p:cNvSpPr>
          <p:nvPr>
            <p:ph type="sldNum" sz="quarter" idx="10"/>
          </p:nvPr>
        </p:nvSpPr>
        <p:spPr>
          <a:noFill/>
        </p:spPr>
        <p:txBody>
          <a:bodyPr/>
          <a:lstStyle/>
          <a:p>
            <a:r>
              <a:rPr lang="cs-CZ" smtClean="0">
                <a:latin typeface="Arial" charset="0"/>
              </a:rPr>
              <a:t>Snímek </a:t>
            </a:r>
            <a:fld id="{6247DE3F-8F6B-4D84-B9A4-EA42AABD3C2B}" type="slidenum">
              <a:rPr lang="cs-CZ" smtClean="0">
                <a:latin typeface="Arial" charset="0"/>
              </a:rPr>
              <a:pPr/>
              <a:t>133</a:t>
            </a:fld>
            <a:endParaRPr lang="cs-CZ" smtClean="0">
              <a:latin typeface="Arial" charset="0"/>
            </a:endParaRPr>
          </a:p>
        </p:txBody>
      </p:sp>
      <p:sp>
        <p:nvSpPr>
          <p:cNvPr id="133123" name="Text Box 3"/>
          <p:cNvSpPr txBox="1">
            <a:spLocks noChangeArrowheads="1"/>
          </p:cNvSpPr>
          <p:nvPr/>
        </p:nvSpPr>
        <p:spPr bwMode="auto">
          <a:xfrm>
            <a:off x="0" y="0"/>
            <a:ext cx="3960813" cy="274638"/>
          </a:xfrm>
          <a:prstGeom prst="rect">
            <a:avLst/>
          </a:prstGeom>
          <a:noFill/>
          <a:ln w="9525">
            <a:noFill/>
            <a:miter lim="800000"/>
            <a:headEnd/>
            <a:tailEnd/>
          </a:ln>
        </p:spPr>
        <p:txBody>
          <a:bodyPr>
            <a:spAutoFit/>
          </a:bodyPr>
          <a:lstStyle/>
          <a:p>
            <a:pPr>
              <a:spcBef>
                <a:spcPct val="50000"/>
              </a:spcBef>
            </a:pPr>
            <a:endParaRPr lang="en-US" sz="1200" b="0">
              <a:latin typeface="Times New Roman" pitchFamily="18" charset="0"/>
            </a:endParaRPr>
          </a:p>
        </p:txBody>
      </p:sp>
      <p:sp>
        <p:nvSpPr>
          <p:cNvPr id="133124" name="Text Box 5"/>
          <p:cNvSpPr txBox="1">
            <a:spLocks noChangeArrowheads="1"/>
          </p:cNvSpPr>
          <p:nvPr/>
        </p:nvSpPr>
        <p:spPr bwMode="auto">
          <a:xfrm>
            <a:off x="250825" y="620713"/>
            <a:ext cx="8569325" cy="2225675"/>
          </a:xfrm>
          <a:prstGeom prst="rect">
            <a:avLst/>
          </a:prstGeom>
          <a:noFill/>
          <a:ln w="9525">
            <a:noFill/>
            <a:miter lim="800000"/>
            <a:headEnd/>
            <a:tailEnd/>
          </a:ln>
        </p:spPr>
        <p:txBody>
          <a:bodyPr>
            <a:spAutoFit/>
          </a:bodyPr>
          <a:lstStyle/>
          <a:p>
            <a:pPr algn="just"/>
            <a:r>
              <a:rPr lang="cs-CZ" sz="2000">
                <a:solidFill>
                  <a:srgbClr val="DC0000"/>
                </a:solidFill>
              </a:rPr>
              <a:t>Využití - </a:t>
            </a:r>
            <a:r>
              <a:rPr lang="cs-CZ" sz="2000" u="sng">
                <a:solidFill>
                  <a:srgbClr val="DC0000"/>
                </a:solidFill>
              </a:rPr>
              <a:t>MICROTOX test:</a:t>
            </a:r>
          </a:p>
          <a:p>
            <a:pPr algn="just"/>
            <a:endParaRPr lang="cs-CZ" sz="2000" u="sng">
              <a:solidFill>
                <a:srgbClr val="DC0000"/>
              </a:solidFill>
            </a:endParaRPr>
          </a:p>
          <a:p>
            <a:pPr algn="just">
              <a:buFontTx/>
              <a:buChar char="-"/>
            </a:pPr>
            <a:r>
              <a:rPr lang="cs-CZ" sz="2000" b="0"/>
              <a:t>nejpoužívanější bakteriální test toxicity</a:t>
            </a:r>
          </a:p>
          <a:p>
            <a:pPr algn="just">
              <a:buFontTx/>
              <a:buChar char="-"/>
            </a:pPr>
            <a:r>
              <a:rPr lang="cs-CZ" sz="2000" b="0"/>
              <a:t> komerční „kitová“ verze testu v </a:t>
            </a:r>
            <a:r>
              <a:rPr lang="cs-CZ" sz="2000" b="0" i="1"/>
              <a:t>Vibrio fisheri</a:t>
            </a:r>
          </a:p>
          <a:p>
            <a:pPr algn="just"/>
            <a:r>
              <a:rPr lang="cs-CZ" sz="2000" b="0"/>
              <a:t>- "svítící" bakterie </a:t>
            </a:r>
            <a:r>
              <a:rPr lang="cs-CZ" sz="2000" b="0" i="1"/>
              <a:t>Vibrio fisheri</a:t>
            </a:r>
            <a:r>
              <a:rPr lang="cs-CZ" sz="2000" b="0"/>
              <a:t> je velmi citlivá zejména vůči akutně toxickým látkám</a:t>
            </a:r>
          </a:p>
          <a:p>
            <a:pPr algn="just"/>
            <a:r>
              <a:rPr lang="cs-CZ" sz="2000" b="0"/>
              <a:t>- dobře reprodukovatelný test (koeficient variance 3 -15%)</a:t>
            </a:r>
          </a:p>
        </p:txBody>
      </p:sp>
      <p:sp>
        <p:nvSpPr>
          <p:cNvPr id="133125" name="Rectangle 6"/>
          <p:cNvSpPr>
            <a:spLocks noChangeArrowheads="1"/>
          </p:cNvSpPr>
          <p:nvPr/>
        </p:nvSpPr>
        <p:spPr bwMode="auto">
          <a:xfrm>
            <a:off x="0" y="0"/>
            <a:ext cx="9144000" cy="476250"/>
          </a:xfrm>
          <a:prstGeom prst="rect">
            <a:avLst/>
          </a:prstGeom>
          <a:noFill/>
          <a:ln w="9525">
            <a:noFill/>
            <a:miter lim="800000"/>
            <a:headEnd/>
            <a:tailEnd/>
          </a:ln>
        </p:spPr>
        <p:txBody>
          <a:bodyPr anchor="ctr"/>
          <a:lstStyle/>
          <a:p>
            <a:pPr algn="ctr"/>
            <a:r>
              <a:rPr lang="cs-CZ" sz="2400" dirty="0">
                <a:solidFill>
                  <a:srgbClr val="DC0000"/>
                </a:solidFill>
              </a:rPr>
              <a:t>Bioluminiscence</a:t>
            </a:r>
          </a:p>
        </p:txBody>
      </p:sp>
      <p:pic>
        <p:nvPicPr>
          <p:cNvPr id="133126" name="Picture 8" descr="art06-2"/>
          <p:cNvPicPr>
            <a:picLocks noChangeAspect="1" noChangeArrowheads="1"/>
          </p:cNvPicPr>
          <p:nvPr/>
        </p:nvPicPr>
        <p:blipFill>
          <a:blip r:embed="rId3" cstate="print"/>
          <a:srcRect/>
          <a:stretch>
            <a:fillRect/>
          </a:stretch>
        </p:blipFill>
        <p:spPr bwMode="auto">
          <a:xfrm>
            <a:off x="3419475" y="3600450"/>
            <a:ext cx="5724525" cy="3257550"/>
          </a:xfrm>
          <a:prstGeom prst="rect">
            <a:avLst/>
          </a:prstGeom>
          <a:noFill/>
          <a:ln w="9525">
            <a:noFill/>
            <a:miter lim="800000"/>
            <a:headEnd/>
            <a:tailEnd/>
          </a:ln>
        </p:spPr>
      </p:pic>
      <p:pic>
        <p:nvPicPr>
          <p:cNvPr id="133127" name="Picture 10" descr="microtox2"/>
          <p:cNvPicPr>
            <a:picLocks noChangeAspect="1" noChangeArrowheads="1"/>
          </p:cNvPicPr>
          <p:nvPr/>
        </p:nvPicPr>
        <p:blipFill>
          <a:blip r:embed="rId4" cstate="print"/>
          <a:srcRect/>
          <a:stretch>
            <a:fillRect/>
          </a:stretch>
        </p:blipFill>
        <p:spPr bwMode="auto">
          <a:xfrm>
            <a:off x="179388" y="3213100"/>
            <a:ext cx="3132137" cy="23495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Test akutní toxicity - MICROTOX</a:t>
            </a:r>
          </a:p>
        </p:txBody>
      </p:sp>
      <p:sp>
        <p:nvSpPr>
          <p:cNvPr id="77827" name="Zástupný symbol pro obsah 3"/>
          <p:cNvSpPr>
            <a:spLocks noGrp="1"/>
          </p:cNvSpPr>
          <p:nvPr>
            <p:ph idx="1"/>
          </p:nvPr>
        </p:nvSpPr>
        <p:spPr/>
        <p:txBody>
          <a:bodyPr/>
          <a:lstStyle/>
          <a:p>
            <a:r>
              <a:rPr lang="cs-CZ" dirty="0" smtClean="0"/>
              <a:t>mořská </a:t>
            </a:r>
            <a:r>
              <a:rPr lang="cs-CZ" dirty="0" smtClean="0"/>
              <a:t>luminiscenční </a:t>
            </a:r>
            <a:r>
              <a:rPr lang="cs-CZ" dirty="0" err="1" smtClean="0"/>
              <a:t>bakteri</a:t>
            </a:r>
            <a:r>
              <a:rPr lang="cs-CZ" dirty="0" smtClean="0"/>
              <a:t> </a:t>
            </a:r>
            <a:r>
              <a:rPr lang="cs-CZ" i="1" dirty="0" smtClean="0"/>
              <a:t>Vibrio </a:t>
            </a:r>
            <a:r>
              <a:rPr lang="cs-CZ" i="1" dirty="0" err="1" smtClean="0"/>
              <a:t>fisheri</a:t>
            </a:r>
            <a:endParaRPr lang="cs-CZ" i="1" dirty="0" smtClean="0"/>
          </a:p>
          <a:p>
            <a:r>
              <a:rPr lang="cs-CZ" dirty="0" smtClean="0"/>
              <a:t> krátkodobá expozice testované látce (5-30 min)</a:t>
            </a:r>
          </a:p>
          <a:p>
            <a:r>
              <a:rPr lang="cs-CZ" dirty="0" smtClean="0"/>
              <a:t> sledování změn přirozené luminiscence – odpovídá toxicitě</a:t>
            </a:r>
          </a:p>
          <a:p>
            <a:endParaRPr lang="cs-CZ" dirty="0" smtClean="0"/>
          </a:p>
          <a:p>
            <a:r>
              <a:rPr lang="cs-CZ" dirty="0" smtClean="0"/>
              <a:t> uspořádání:</a:t>
            </a:r>
            <a:br>
              <a:rPr lang="cs-CZ" dirty="0" smtClean="0"/>
            </a:br>
            <a:r>
              <a:rPr lang="cs-CZ" dirty="0" smtClean="0"/>
              <a:t>kyvety (zkumavky), stanovení v </a:t>
            </a:r>
            <a:r>
              <a:rPr lang="cs-CZ" dirty="0" err="1" smtClean="0"/>
              <a:t>luminometru</a:t>
            </a:r>
            <a:endParaRPr lang="cs-CZ" dirty="0" smtClean="0"/>
          </a:p>
          <a:p>
            <a:endParaRPr lang="cs-CZ" dirty="0" smtClean="0"/>
          </a:p>
        </p:txBody>
      </p:sp>
      <p:sp>
        <p:nvSpPr>
          <p:cNvPr id="77828" name="Zástupný symbol pro číslo snímku 2"/>
          <p:cNvSpPr>
            <a:spLocks noGrp="1"/>
          </p:cNvSpPr>
          <p:nvPr>
            <p:ph type="sldNum" sz="quarter" idx="4294967295"/>
          </p:nvPr>
        </p:nvSpPr>
        <p:spPr>
          <a:xfrm>
            <a:off x="8604250" y="6497638"/>
            <a:ext cx="538163" cy="360362"/>
          </a:xfrm>
          <a:prstGeom prst="rect">
            <a:avLst/>
          </a:prstGeom>
          <a:noFill/>
        </p:spPr>
        <p:txBody>
          <a:bodyPr/>
          <a:lstStyle/>
          <a:p>
            <a:fld id="{2F3E399E-34EE-4B91-9C2A-9F637612FE8C}" type="slidenum">
              <a:rPr lang="cs-CZ" smtClean="0"/>
              <a:pPr/>
              <a:t>134</a:t>
            </a:fld>
            <a:endParaRPr lang="cs-CZ" smtClean="0"/>
          </a:p>
        </p:txBody>
      </p:sp>
      <p:pic>
        <p:nvPicPr>
          <p:cNvPr id="77829" name="Picture 4" descr="figure4"/>
          <p:cNvPicPr>
            <a:picLocks noChangeAspect="1" noChangeArrowheads="1"/>
          </p:cNvPicPr>
          <p:nvPr/>
        </p:nvPicPr>
        <p:blipFill>
          <a:blip r:embed="rId2" cstate="print"/>
          <a:srcRect/>
          <a:stretch>
            <a:fillRect/>
          </a:stretch>
        </p:blipFill>
        <p:spPr bwMode="auto">
          <a:xfrm>
            <a:off x="1258888" y="4076700"/>
            <a:ext cx="2451100" cy="1935163"/>
          </a:xfrm>
          <a:prstGeom prst="rect">
            <a:avLst/>
          </a:prstGeom>
          <a:noFill/>
          <a:ln w="9525">
            <a:noFill/>
            <a:miter lim="800000"/>
            <a:headEnd/>
            <a:tailEnd/>
          </a:ln>
        </p:spPr>
      </p:pic>
      <p:pic>
        <p:nvPicPr>
          <p:cNvPr id="77830" name="Picture 5" descr="1"/>
          <p:cNvPicPr>
            <a:picLocks noChangeAspect="1" noChangeArrowheads="1"/>
          </p:cNvPicPr>
          <p:nvPr/>
        </p:nvPicPr>
        <p:blipFill>
          <a:blip r:embed="rId3" cstate="print"/>
          <a:srcRect/>
          <a:stretch>
            <a:fillRect/>
          </a:stretch>
        </p:blipFill>
        <p:spPr bwMode="auto">
          <a:xfrm>
            <a:off x="4356100" y="4076700"/>
            <a:ext cx="3352800" cy="2341563"/>
          </a:xfrm>
          <a:prstGeom prst="rect">
            <a:avLst/>
          </a:prstGeom>
          <a:noFill/>
          <a:ln w="9525">
            <a:noFill/>
            <a:miter lim="800000"/>
            <a:headEnd/>
            <a:tailEnd/>
          </a:ln>
        </p:spPr>
      </p:pic>
      <p:pic>
        <p:nvPicPr>
          <p:cNvPr id="77831" name="Picture 5"/>
          <p:cNvPicPr>
            <a:picLocks noChangeAspect="1" noChangeArrowheads="1"/>
          </p:cNvPicPr>
          <p:nvPr/>
        </p:nvPicPr>
        <p:blipFill>
          <a:blip r:embed="rId4" cstate="print"/>
          <a:srcRect/>
          <a:stretch>
            <a:fillRect/>
          </a:stretch>
        </p:blipFill>
        <p:spPr bwMode="auto">
          <a:xfrm>
            <a:off x="3491880" y="2204864"/>
            <a:ext cx="5256212" cy="6032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defRPr/>
            </a:pPr>
            <a:r>
              <a:rPr lang="cs-CZ" dirty="0" smtClean="0"/>
              <a:t>Test akutní toxicity - MICROTOX</a:t>
            </a:r>
            <a:endParaRPr lang="cs-CZ" dirty="0"/>
          </a:p>
        </p:txBody>
      </p:sp>
      <p:sp>
        <p:nvSpPr>
          <p:cNvPr id="70659" name="Zástupný symbol pro obsah 3"/>
          <p:cNvSpPr>
            <a:spLocks noGrp="1"/>
          </p:cNvSpPr>
          <p:nvPr>
            <p:ph idx="1"/>
          </p:nvPr>
        </p:nvSpPr>
        <p:spPr/>
        <p:txBody>
          <a:bodyPr/>
          <a:lstStyle/>
          <a:p>
            <a:r>
              <a:rPr lang="cs-CZ" dirty="0" smtClean="0"/>
              <a:t>Zkušebním </a:t>
            </a:r>
            <a:r>
              <a:rPr lang="cs-CZ" dirty="0" smtClean="0"/>
              <a:t>kritériem je snížení luminiscence po expozici 15 a 30 min nebo volitelně po 5 min</a:t>
            </a:r>
          </a:p>
          <a:p>
            <a:r>
              <a:rPr lang="cs-CZ" dirty="0" smtClean="0"/>
              <a:t>Inhibice vzorkem je vyjádřena jako ředění vyvolávající 20% a 50% inhibici emise světla v porovnání s kontrolou</a:t>
            </a:r>
          </a:p>
          <a:p>
            <a:r>
              <a:rPr lang="cs-CZ" dirty="0" smtClean="0"/>
              <a:t>Rušivé vlivy</a:t>
            </a:r>
          </a:p>
          <a:p>
            <a:pPr lvl="1"/>
            <a:r>
              <a:rPr lang="cs-CZ" dirty="0" smtClean="0"/>
              <a:t>Nerozpustné, málo rozpustné, těkavé látky, </a:t>
            </a:r>
            <a:r>
              <a:rPr lang="cs-CZ" dirty="0" err="1" smtClean="0"/>
              <a:t>látky</a:t>
            </a:r>
            <a:r>
              <a:rPr lang="cs-CZ" dirty="0" smtClean="0"/>
              <a:t> reagující s ředící vodou, zkušební suspenzí, měnící své složení v průběhu zkoušky</a:t>
            </a:r>
          </a:p>
          <a:p>
            <a:pPr lvl="1"/>
            <a:r>
              <a:rPr lang="cs-CZ" dirty="0" smtClean="0"/>
              <a:t>Silně zbarvené nebo zakalené vzorky</a:t>
            </a:r>
          </a:p>
          <a:p>
            <a:pPr lvl="1"/>
            <a:r>
              <a:rPr lang="cs-CZ" dirty="0" smtClean="0"/>
              <a:t>Vzorky s vysokou spotřebou kyslíku</a:t>
            </a:r>
          </a:p>
          <a:p>
            <a:pPr lvl="1"/>
            <a:r>
              <a:rPr lang="cs-CZ" dirty="0" smtClean="0"/>
              <a:t>Znečištění vzorku organickými dobře biologicky rozložitelnými živinami</a:t>
            </a:r>
          </a:p>
          <a:p>
            <a:pPr lvl="1"/>
            <a:r>
              <a:rPr lang="cs-CZ" dirty="0" smtClean="0"/>
              <a:t>Koncentrace solí přesahující 30 g/l</a:t>
            </a:r>
          </a:p>
        </p:txBody>
      </p:sp>
      <p:sp>
        <p:nvSpPr>
          <p:cNvPr id="78852" name="Zástupný symbol pro číslo snímku 2"/>
          <p:cNvSpPr>
            <a:spLocks noGrp="1"/>
          </p:cNvSpPr>
          <p:nvPr>
            <p:ph type="sldNum" sz="quarter" idx="4294967295"/>
          </p:nvPr>
        </p:nvSpPr>
        <p:spPr>
          <a:xfrm>
            <a:off x="8604250" y="6497638"/>
            <a:ext cx="538163" cy="360362"/>
          </a:xfrm>
          <a:prstGeom prst="rect">
            <a:avLst/>
          </a:prstGeom>
          <a:noFill/>
        </p:spPr>
        <p:txBody>
          <a:bodyPr/>
          <a:lstStyle/>
          <a:p>
            <a:fld id="{CA618E1D-6B7B-46B2-B365-0767A1362C58}" type="slidenum">
              <a:rPr lang="cs-CZ" smtClean="0"/>
              <a:pPr/>
              <a:t>135</a:t>
            </a:fld>
            <a:endParaRPr lang="cs-CZ"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0659">
                                            <p:txEl>
                                              <p:pRg st="2" end="2"/>
                                            </p:txEl>
                                          </p:spTgt>
                                        </p:tgtEl>
                                        <p:attrNameLst>
                                          <p:attrName>style.visibility</p:attrName>
                                        </p:attrNameLst>
                                      </p:cBhvr>
                                      <p:to>
                                        <p:strVal val="visible"/>
                                      </p:to>
                                    </p:set>
                                    <p:anim calcmode="lin" valueType="num">
                                      <p:cBhvr additive="base">
                                        <p:cTn id="7" dur="500" fill="hold"/>
                                        <p:tgtEl>
                                          <p:spTgt spid="70659">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0659">
                                            <p:txEl>
                                              <p:pRg st="2" end="2"/>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0659">
                                            <p:txEl>
                                              <p:pRg st="3" end="3"/>
                                            </p:txEl>
                                          </p:spTgt>
                                        </p:tgtEl>
                                        <p:attrNameLst>
                                          <p:attrName>style.visibility</p:attrName>
                                        </p:attrNameLst>
                                      </p:cBhvr>
                                      <p:to>
                                        <p:strVal val="visible"/>
                                      </p:to>
                                    </p:set>
                                    <p:anim calcmode="lin" valueType="num">
                                      <p:cBhvr additive="base">
                                        <p:cTn id="11" dur="500" fill="hold"/>
                                        <p:tgtEl>
                                          <p:spTgt spid="70659">
                                            <p:txEl>
                                              <p:pRg st="3" end="3"/>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70659">
                                            <p:txEl>
                                              <p:pRg st="3" end="3"/>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70659">
                                            <p:txEl>
                                              <p:pRg st="4" end="4"/>
                                            </p:txEl>
                                          </p:spTgt>
                                        </p:tgtEl>
                                        <p:attrNameLst>
                                          <p:attrName>style.visibility</p:attrName>
                                        </p:attrNameLst>
                                      </p:cBhvr>
                                      <p:to>
                                        <p:strVal val="visible"/>
                                      </p:to>
                                    </p:set>
                                    <p:anim calcmode="lin" valueType="num">
                                      <p:cBhvr additive="base">
                                        <p:cTn id="15" dur="500" fill="hold"/>
                                        <p:tgtEl>
                                          <p:spTgt spid="70659">
                                            <p:txEl>
                                              <p:pRg st="4" end="4"/>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70659">
                                            <p:txEl>
                                              <p:pRg st="4" end="4"/>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70659">
                                            <p:txEl>
                                              <p:pRg st="5" end="5"/>
                                            </p:txEl>
                                          </p:spTgt>
                                        </p:tgtEl>
                                        <p:attrNameLst>
                                          <p:attrName>style.visibility</p:attrName>
                                        </p:attrNameLst>
                                      </p:cBhvr>
                                      <p:to>
                                        <p:strVal val="visible"/>
                                      </p:to>
                                    </p:set>
                                    <p:anim calcmode="lin" valueType="num">
                                      <p:cBhvr additive="base">
                                        <p:cTn id="19" dur="500" fill="hold"/>
                                        <p:tgtEl>
                                          <p:spTgt spid="70659">
                                            <p:txEl>
                                              <p:pRg st="5" end="5"/>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0659">
                                            <p:txEl>
                                              <p:pRg st="5" end="5"/>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70659">
                                            <p:txEl>
                                              <p:pRg st="6" end="6"/>
                                            </p:txEl>
                                          </p:spTgt>
                                        </p:tgtEl>
                                        <p:attrNameLst>
                                          <p:attrName>style.visibility</p:attrName>
                                        </p:attrNameLst>
                                      </p:cBhvr>
                                      <p:to>
                                        <p:strVal val="visible"/>
                                      </p:to>
                                    </p:set>
                                    <p:anim calcmode="lin" valueType="num">
                                      <p:cBhvr additive="base">
                                        <p:cTn id="23" dur="500" fill="hold"/>
                                        <p:tgtEl>
                                          <p:spTgt spid="70659">
                                            <p:txEl>
                                              <p:pRg st="6" end="6"/>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70659">
                                            <p:txEl>
                                              <p:pRg st="6" end="6"/>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70659">
                                            <p:txEl>
                                              <p:pRg st="7" end="7"/>
                                            </p:txEl>
                                          </p:spTgt>
                                        </p:tgtEl>
                                        <p:attrNameLst>
                                          <p:attrName>style.visibility</p:attrName>
                                        </p:attrNameLst>
                                      </p:cBhvr>
                                      <p:to>
                                        <p:strVal val="visible"/>
                                      </p:to>
                                    </p:set>
                                    <p:anim calcmode="lin" valueType="num">
                                      <p:cBhvr additive="base">
                                        <p:cTn id="27" dur="500" fill="hold"/>
                                        <p:tgtEl>
                                          <p:spTgt spid="70659">
                                            <p:txEl>
                                              <p:pRg st="7" end="7"/>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70659">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4"/>
          <p:cNvSpPr>
            <a:spLocks noGrp="1" noChangeArrowheads="1"/>
          </p:cNvSpPr>
          <p:nvPr>
            <p:ph type="title"/>
          </p:nvPr>
        </p:nvSpPr>
        <p:spPr>
          <a:xfrm>
            <a:off x="0" y="0"/>
            <a:ext cx="4283968" cy="476250"/>
          </a:xfrm>
        </p:spPr>
        <p:txBody>
          <a:bodyPr/>
          <a:lstStyle/>
          <a:p>
            <a:pPr algn="l" eaLnBrk="1" hangingPunct="1"/>
            <a:r>
              <a:rPr lang="cs-CZ" sz="2000" dirty="0" smtClean="0"/>
              <a:t>Test akutní toxicity - MICROTOX</a:t>
            </a:r>
            <a:endParaRPr lang="cs-CZ" sz="2000" dirty="0" smtClean="0"/>
          </a:p>
        </p:txBody>
      </p:sp>
      <p:sp>
        <p:nvSpPr>
          <p:cNvPr id="135171" name="Zástupný symbol pro číslo snímku 3"/>
          <p:cNvSpPr>
            <a:spLocks noGrp="1"/>
          </p:cNvSpPr>
          <p:nvPr>
            <p:ph type="sldNum" sz="quarter" idx="10"/>
          </p:nvPr>
        </p:nvSpPr>
        <p:spPr>
          <a:noFill/>
        </p:spPr>
        <p:txBody>
          <a:bodyPr/>
          <a:lstStyle/>
          <a:p>
            <a:r>
              <a:rPr lang="cs-CZ" smtClean="0">
                <a:latin typeface="Arial" charset="0"/>
              </a:rPr>
              <a:t>Snímek </a:t>
            </a:r>
            <a:fld id="{36888D4A-1447-428F-990E-195599D7D8D7}" type="slidenum">
              <a:rPr lang="cs-CZ" smtClean="0">
                <a:latin typeface="Arial" charset="0"/>
              </a:rPr>
              <a:pPr/>
              <a:t>136</a:t>
            </a:fld>
            <a:endParaRPr lang="cs-CZ" smtClean="0">
              <a:latin typeface="Arial" charset="0"/>
            </a:endParaRPr>
          </a:p>
        </p:txBody>
      </p:sp>
      <p:pic>
        <p:nvPicPr>
          <p:cNvPr id="135172" name="Picture 6"/>
          <p:cNvPicPr>
            <a:picLocks noChangeAspect="1" noChangeArrowheads="1"/>
          </p:cNvPicPr>
          <p:nvPr/>
        </p:nvPicPr>
        <p:blipFill>
          <a:blip r:embed="rId2" cstate="print"/>
          <a:srcRect/>
          <a:stretch>
            <a:fillRect/>
          </a:stretch>
        </p:blipFill>
        <p:spPr bwMode="auto">
          <a:xfrm>
            <a:off x="4446588" y="0"/>
            <a:ext cx="4697412" cy="6858000"/>
          </a:xfrm>
          <a:prstGeom prst="rect">
            <a:avLst/>
          </a:prstGeom>
          <a:noFill/>
          <a:ln w="9525">
            <a:noFill/>
            <a:miter lim="800000"/>
            <a:headEnd/>
            <a:tailEnd/>
          </a:ln>
        </p:spPr>
      </p:pic>
    </p:spTree>
  </p:cSld>
  <p:clrMapOvr>
    <a:masterClrMapping/>
  </p:clrMapOvr>
  <p:transition/>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defRPr/>
            </a:pPr>
            <a:r>
              <a:rPr lang="cs-CZ" dirty="0" smtClean="0"/>
              <a:t>Test akutní toxicity - MICROTOX</a:t>
            </a:r>
            <a:endParaRPr lang="cs-CZ" dirty="0"/>
          </a:p>
        </p:txBody>
      </p:sp>
      <p:sp>
        <p:nvSpPr>
          <p:cNvPr id="79875" name="Zástupný symbol pro obsah 3"/>
          <p:cNvSpPr>
            <a:spLocks noGrp="1"/>
          </p:cNvSpPr>
          <p:nvPr>
            <p:ph idx="1"/>
          </p:nvPr>
        </p:nvSpPr>
        <p:spPr>
          <a:xfrm>
            <a:off x="250825" y="692150"/>
            <a:ext cx="8891588" cy="5440363"/>
          </a:xfrm>
        </p:spPr>
        <p:txBody>
          <a:bodyPr/>
          <a:lstStyle/>
          <a:p>
            <a:r>
              <a:rPr lang="cs-CZ" sz="2000" dirty="0" smtClean="0"/>
              <a:t>Příprava </a:t>
            </a:r>
            <a:r>
              <a:rPr lang="cs-CZ" sz="2000" dirty="0" smtClean="0"/>
              <a:t>zásobní suspenze</a:t>
            </a:r>
          </a:p>
          <a:p>
            <a:pPr lvl="1"/>
            <a:r>
              <a:rPr lang="cs-CZ" sz="1800" dirty="0" smtClean="0"/>
              <a:t>K lyofilizované kultuře bakterií je do temperovaných zkumavek přidána destilovaná voda </a:t>
            </a:r>
            <a:r>
              <a:rPr lang="cs-CZ" sz="1800" dirty="0" smtClean="0">
                <a:sym typeface="Wingdings" pitchFamily="2" charset="2"/>
              </a:rPr>
              <a:t></a:t>
            </a:r>
            <a:r>
              <a:rPr lang="en-US" sz="1800" dirty="0" smtClean="0">
                <a:sym typeface="Wingdings" pitchFamily="2" charset="2"/>
              </a:rPr>
              <a:t> </a:t>
            </a:r>
            <a:r>
              <a:rPr lang="cs-CZ" sz="1800" dirty="0" err="1" smtClean="0"/>
              <a:t>rehydratovaná</a:t>
            </a:r>
            <a:r>
              <a:rPr lang="cs-CZ" sz="1800" dirty="0" smtClean="0"/>
              <a:t> suspenze</a:t>
            </a:r>
          </a:p>
          <a:p>
            <a:r>
              <a:rPr lang="cs-CZ" sz="2000" dirty="0" smtClean="0"/>
              <a:t>Příprava zkušební suspenze (50:1)</a:t>
            </a:r>
          </a:p>
          <a:p>
            <a:pPr lvl="1"/>
            <a:r>
              <a:rPr lang="cs-CZ" sz="1800" dirty="0" smtClean="0"/>
              <a:t>A) Zkušební zkumavky – do vytemperovaných zkumavek je k médiu přidána zásobní suspenze</a:t>
            </a:r>
          </a:p>
          <a:p>
            <a:pPr lvl="1"/>
            <a:r>
              <a:rPr lang="cs-CZ" sz="1800" dirty="0" smtClean="0"/>
              <a:t>B) </a:t>
            </a:r>
            <a:r>
              <a:rPr lang="cs-CZ" sz="1800" dirty="0" err="1" smtClean="0"/>
              <a:t>Enlenmayerova</a:t>
            </a:r>
            <a:r>
              <a:rPr lang="cs-CZ" sz="1800" dirty="0" smtClean="0"/>
              <a:t> baňka – k médiu je přidána zásobní suspenze a ve stejném časovém intervalu pozdějšího měření intenzity je do temperovaných zkumavek odměřeno 500 </a:t>
            </a:r>
            <a:r>
              <a:rPr lang="el-GR" sz="1800" dirty="0" smtClean="0"/>
              <a:t>μ</a:t>
            </a:r>
            <a:r>
              <a:rPr lang="cs-CZ" sz="1800" dirty="0" smtClean="0"/>
              <a:t>l zkušební suspenze</a:t>
            </a:r>
          </a:p>
          <a:p>
            <a:r>
              <a:rPr lang="cs-CZ" sz="2000" dirty="0" smtClean="0"/>
              <a:t>Postup zkoušky</a:t>
            </a:r>
          </a:p>
          <a:p>
            <a:pPr lvl="1"/>
            <a:r>
              <a:rPr lang="cs-CZ" sz="1800" dirty="0" smtClean="0"/>
              <a:t>Vzorky z postupně celé ředící řady se vloží do </a:t>
            </a:r>
            <a:r>
              <a:rPr lang="cs-CZ" sz="1800" dirty="0" err="1" smtClean="0"/>
              <a:t>luminometru</a:t>
            </a:r>
            <a:r>
              <a:rPr lang="cs-CZ" sz="1800" dirty="0" smtClean="0"/>
              <a:t> (adaptace nejméně 15 minut) a měří se intenzita luminiscence jednotlivých vzorků a to ve stejných časových intervalech (doporučeno 20 s)</a:t>
            </a:r>
          </a:p>
          <a:p>
            <a:pPr lvl="1"/>
            <a:r>
              <a:rPr lang="cs-CZ" sz="1800" dirty="0" smtClean="0"/>
              <a:t>Znovu se intenzita luminiscence měří po 15 a 30 min, popř. volitelně po 5 min</a:t>
            </a:r>
          </a:p>
          <a:p>
            <a:r>
              <a:rPr lang="cs-CZ" sz="2000" dirty="0" smtClean="0"/>
              <a:t>Vyhodnocení</a:t>
            </a:r>
          </a:p>
          <a:p>
            <a:pPr lvl="1"/>
            <a:r>
              <a:rPr lang="cs-CZ" sz="1800" dirty="0" smtClean="0"/>
              <a:t>Výpočet průměrného inhibičního účinku </a:t>
            </a:r>
            <a:r>
              <a:rPr lang="cs-CZ" sz="1800" dirty="0" err="1" smtClean="0"/>
              <a:t>Ht</a:t>
            </a:r>
            <a:r>
              <a:rPr lang="cs-CZ" sz="1800" dirty="0" smtClean="0"/>
              <a:t> v procentech (vzorce uvedené v normě), stanovení hodnot EC (nejčastěji EC20 a EC50)</a:t>
            </a:r>
          </a:p>
        </p:txBody>
      </p:sp>
      <p:sp>
        <p:nvSpPr>
          <p:cNvPr id="79876" name="Zástupný symbol pro číslo snímku 2"/>
          <p:cNvSpPr>
            <a:spLocks noGrp="1"/>
          </p:cNvSpPr>
          <p:nvPr>
            <p:ph type="sldNum" sz="quarter" idx="4294967295"/>
          </p:nvPr>
        </p:nvSpPr>
        <p:spPr>
          <a:xfrm>
            <a:off x="8604250" y="6497638"/>
            <a:ext cx="538163" cy="360362"/>
          </a:xfrm>
          <a:prstGeom prst="rect">
            <a:avLst/>
          </a:prstGeom>
          <a:noFill/>
        </p:spPr>
        <p:txBody>
          <a:bodyPr/>
          <a:lstStyle/>
          <a:p>
            <a:fld id="{F29BEDB2-650F-4D1E-800B-4608E545B4E1}" type="slidenum">
              <a:rPr lang="cs-CZ" smtClean="0"/>
              <a:pPr/>
              <a:t>137</a:t>
            </a:fld>
            <a:endParaRPr lang="cs-CZ" smtClean="0"/>
          </a:p>
        </p:txBody>
      </p:sp>
    </p:spTree>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defRPr/>
            </a:pPr>
            <a:r>
              <a:rPr lang="cs-CZ" dirty="0" smtClean="0"/>
              <a:t>Test akutní toxicity - MICROTOX</a:t>
            </a:r>
            <a:endParaRPr lang="cs-CZ" dirty="0"/>
          </a:p>
        </p:txBody>
      </p:sp>
      <p:sp>
        <p:nvSpPr>
          <p:cNvPr id="80899" name="Zástupný symbol pro obsah 3"/>
          <p:cNvSpPr>
            <a:spLocks noGrp="1"/>
          </p:cNvSpPr>
          <p:nvPr>
            <p:ph idx="1"/>
          </p:nvPr>
        </p:nvSpPr>
        <p:spPr>
          <a:xfrm>
            <a:off x="250825" y="692150"/>
            <a:ext cx="8891588" cy="5440363"/>
          </a:xfrm>
        </p:spPr>
        <p:txBody>
          <a:bodyPr/>
          <a:lstStyle/>
          <a:p>
            <a:r>
              <a:rPr lang="cs-CZ" sz="2000" dirty="0" smtClean="0"/>
              <a:t>Validita </a:t>
            </a:r>
            <a:r>
              <a:rPr lang="cs-CZ" sz="2000" dirty="0" smtClean="0"/>
              <a:t>testu</a:t>
            </a:r>
          </a:p>
          <a:p>
            <a:pPr lvl="1"/>
            <a:r>
              <a:rPr lang="cs-CZ" sz="1600" dirty="0" smtClean="0"/>
              <a:t>Hodnota </a:t>
            </a:r>
            <a:r>
              <a:rPr lang="cs-CZ" sz="1600" dirty="0" err="1" smtClean="0"/>
              <a:t>fkt</a:t>
            </a:r>
            <a:r>
              <a:rPr lang="cs-CZ" sz="1600" dirty="0" smtClean="0"/>
              <a:t> pro 30 min inkubaci je v rozsahu 0,6 – 1,8</a:t>
            </a:r>
          </a:p>
          <a:p>
            <a:pPr lvl="1"/>
            <a:r>
              <a:rPr lang="cs-CZ" sz="1600" dirty="0" smtClean="0"/>
              <a:t>Paralelní stanovení se neodchylují od svých průměrů o více jak 3 %.</a:t>
            </a:r>
          </a:p>
          <a:p>
            <a:pPr lvl="1"/>
            <a:r>
              <a:rPr lang="cs-CZ" sz="1600" dirty="0" smtClean="0"/>
              <a:t>Tři srovnávací látky způsobují při 30 min expozici inhibici 20 – 80 % v následujících koncentracích:</a:t>
            </a:r>
          </a:p>
          <a:p>
            <a:pPr lvl="2"/>
            <a:r>
              <a:rPr lang="cs-CZ" sz="1400" dirty="0" smtClean="0"/>
              <a:t>3,4 mg/l - 3,5-</a:t>
            </a:r>
            <a:r>
              <a:rPr lang="cs-CZ" sz="1400" dirty="0" err="1" smtClean="0"/>
              <a:t>dichlofenolu</a:t>
            </a:r>
            <a:endParaRPr lang="cs-CZ" sz="1400" dirty="0" smtClean="0"/>
          </a:p>
          <a:p>
            <a:pPr lvl="2"/>
            <a:r>
              <a:rPr lang="cs-CZ" sz="1400" dirty="0" smtClean="0"/>
              <a:t>2,2 mg/l - Zn2+ (jako </a:t>
            </a:r>
            <a:r>
              <a:rPr lang="cs-CZ" sz="1400" dirty="0" err="1" smtClean="0"/>
              <a:t>heptahydrát</a:t>
            </a:r>
            <a:r>
              <a:rPr lang="cs-CZ" sz="1400" dirty="0" smtClean="0"/>
              <a:t> síranu zinečnatého)</a:t>
            </a:r>
          </a:p>
          <a:p>
            <a:pPr lvl="2"/>
            <a:r>
              <a:rPr lang="cs-CZ" sz="1400" dirty="0" smtClean="0"/>
              <a:t>18,7 mg/l - Cr6+ (jako dichroman draselný)</a:t>
            </a:r>
          </a:p>
        </p:txBody>
      </p:sp>
      <p:sp>
        <p:nvSpPr>
          <p:cNvPr id="80900" name="Zástupný symbol pro číslo snímku 2"/>
          <p:cNvSpPr>
            <a:spLocks noGrp="1"/>
          </p:cNvSpPr>
          <p:nvPr>
            <p:ph type="sldNum" sz="quarter" idx="4294967295"/>
          </p:nvPr>
        </p:nvSpPr>
        <p:spPr>
          <a:xfrm>
            <a:off x="8604250" y="6497638"/>
            <a:ext cx="538163" cy="360362"/>
          </a:xfrm>
          <a:prstGeom prst="rect">
            <a:avLst/>
          </a:prstGeom>
          <a:noFill/>
        </p:spPr>
        <p:txBody>
          <a:bodyPr/>
          <a:lstStyle/>
          <a:p>
            <a:fld id="{D9D86AC2-2CBE-45E8-8073-10C8DA8DEE2C}" type="slidenum">
              <a:rPr lang="cs-CZ" smtClean="0"/>
              <a:pPr/>
              <a:t>138</a:t>
            </a:fld>
            <a:endParaRPr lang="cs-CZ" smtClean="0"/>
          </a:p>
        </p:txBody>
      </p:sp>
    </p:spTree>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Zástupný symbol pro číslo snímku 2"/>
          <p:cNvSpPr>
            <a:spLocks noGrp="1"/>
          </p:cNvSpPr>
          <p:nvPr>
            <p:ph type="sldNum" sz="quarter" idx="10"/>
          </p:nvPr>
        </p:nvSpPr>
        <p:spPr>
          <a:noFill/>
        </p:spPr>
        <p:txBody>
          <a:bodyPr/>
          <a:lstStyle/>
          <a:p>
            <a:r>
              <a:rPr lang="cs-CZ" smtClean="0">
                <a:latin typeface="Arial" charset="0"/>
              </a:rPr>
              <a:t>Snímek </a:t>
            </a:r>
            <a:fld id="{3D92884C-2947-4AFA-B1CA-F7FE8CFAB510}" type="slidenum">
              <a:rPr lang="cs-CZ" smtClean="0">
                <a:latin typeface="Arial" charset="0"/>
              </a:rPr>
              <a:pPr/>
              <a:t>139</a:t>
            </a:fld>
            <a:endParaRPr lang="cs-CZ" smtClean="0">
              <a:latin typeface="Arial" charset="0"/>
            </a:endParaRPr>
          </a:p>
        </p:txBody>
      </p:sp>
      <p:sp>
        <p:nvSpPr>
          <p:cNvPr id="136195" name="Text Box 3"/>
          <p:cNvSpPr txBox="1">
            <a:spLocks noChangeArrowheads="1"/>
          </p:cNvSpPr>
          <p:nvPr/>
        </p:nvSpPr>
        <p:spPr bwMode="auto">
          <a:xfrm>
            <a:off x="0" y="0"/>
            <a:ext cx="3960813" cy="274638"/>
          </a:xfrm>
          <a:prstGeom prst="rect">
            <a:avLst/>
          </a:prstGeom>
          <a:noFill/>
          <a:ln w="9525">
            <a:noFill/>
            <a:miter lim="800000"/>
            <a:headEnd/>
            <a:tailEnd/>
          </a:ln>
        </p:spPr>
        <p:txBody>
          <a:bodyPr>
            <a:spAutoFit/>
          </a:bodyPr>
          <a:lstStyle/>
          <a:p>
            <a:pPr>
              <a:spcBef>
                <a:spcPct val="50000"/>
              </a:spcBef>
            </a:pPr>
            <a:endParaRPr lang="en-US" sz="1200" b="0">
              <a:latin typeface="Times New Roman" pitchFamily="18" charset="0"/>
            </a:endParaRPr>
          </a:p>
        </p:txBody>
      </p:sp>
      <p:pic>
        <p:nvPicPr>
          <p:cNvPr id="136196" name="Picture 6"/>
          <p:cNvPicPr>
            <a:picLocks noChangeAspect="1" noChangeArrowheads="1"/>
          </p:cNvPicPr>
          <p:nvPr/>
        </p:nvPicPr>
        <p:blipFill>
          <a:blip r:embed="rId3" cstate="print"/>
          <a:srcRect r="9981" b="3758"/>
          <a:stretch>
            <a:fillRect/>
          </a:stretch>
        </p:blipFill>
        <p:spPr bwMode="auto">
          <a:xfrm>
            <a:off x="755650" y="692150"/>
            <a:ext cx="7202488" cy="5691188"/>
          </a:xfrm>
          <a:prstGeom prst="rect">
            <a:avLst/>
          </a:prstGeom>
          <a:solidFill>
            <a:srgbClr val="FFFFFF"/>
          </a:solidFill>
          <a:ln w="38100">
            <a:solidFill>
              <a:schemeClr val="tx1"/>
            </a:solidFill>
            <a:miter lim="800000"/>
            <a:headEnd/>
            <a:tailEnd/>
          </a:ln>
        </p:spPr>
      </p:pic>
      <p:sp>
        <p:nvSpPr>
          <p:cNvPr id="136197" name="Rectangle 7"/>
          <p:cNvSpPr>
            <a:spLocks noChangeArrowheads="1"/>
          </p:cNvSpPr>
          <p:nvPr/>
        </p:nvSpPr>
        <p:spPr bwMode="auto">
          <a:xfrm>
            <a:off x="0" y="0"/>
            <a:ext cx="9144000" cy="476250"/>
          </a:xfrm>
          <a:prstGeom prst="rect">
            <a:avLst/>
          </a:prstGeom>
          <a:noFill/>
          <a:ln w="9525">
            <a:noFill/>
            <a:miter lim="800000"/>
            <a:headEnd/>
            <a:tailEnd/>
          </a:ln>
        </p:spPr>
        <p:txBody>
          <a:bodyPr anchor="ctr"/>
          <a:lstStyle/>
          <a:p>
            <a:pPr algn="ctr"/>
            <a:r>
              <a:rPr lang="cs-CZ" sz="2400" dirty="0" smtClean="0"/>
              <a:t>Test akutní toxicity - MICROTOX</a:t>
            </a:r>
            <a:endParaRPr lang="cs-CZ" sz="2400" dirty="0">
              <a:solidFill>
                <a:srgbClr val="DC0000"/>
              </a:solidFill>
            </a:endParaRPr>
          </a:p>
        </p:txBody>
      </p:sp>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5"/>
          <p:cNvSpPr>
            <a:spLocks noGrp="1" noChangeArrowheads="1"/>
          </p:cNvSpPr>
          <p:nvPr>
            <p:ph type="title"/>
          </p:nvPr>
        </p:nvSpPr>
        <p:spPr/>
        <p:txBody>
          <a:bodyPr/>
          <a:lstStyle/>
          <a:p>
            <a:pPr eaLnBrk="1" hangingPunct="1"/>
            <a:r>
              <a:rPr lang="cs-CZ" sz="2400" smtClean="0"/>
              <a:t>Aerobní fosforylace</a:t>
            </a:r>
          </a:p>
        </p:txBody>
      </p:sp>
      <p:sp>
        <p:nvSpPr>
          <p:cNvPr id="23555" name="Zástupný symbol pro číslo snímku 3"/>
          <p:cNvSpPr>
            <a:spLocks noGrp="1"/>
          </p:cNvSpPr>
          <p:nvPr>
            <p:ph type="sldNum" sz="quarter" idx="10"/>
          </p:nvPr>
        </p:nvSpPr>
        <p:spPr>
          <a:noFill/>
        </p:spPr>
        <p:txBody>
          <a:bodyPr/>
          <a:lstStyle/>
          <a:p>
            <a:r>
              <a:rPr lang="cs-CZ" smtClean="0">
                <a:latin typeface="Arial" charset="0"/>
              </a:rPr>
              <a:t>Snímek </a:t>
            </a:r>
            <a:fld id="{FF61F65D-786C-4CA5-AB4F-00EBC5DB8629}" type="slidenum">
              <a:rPr lang="cs-CZ" smtClean="0">
                <a:latin typeface="Arial" charset="0"/>
              </a:rPr>
              <a:pPr/>
              <a:t>14</a:t>
            </a:fld>
            <a:endParaRPr lang="cs-CZ" smtClean="0">
              <a:latin typeface="Arial" charset="0"/>
            </a:endParaRPr>
          </a:p>
        </p:txBody>
      </p:sp>
      <p:sp>
        <p:nvSpPr>
          <p:cNvPr id="23556" name="Text Box 2"/>
          <p:cNvSpPr txBox="1">
            <a:spLocks noChangeArrowheads="1"/>
          </p:cNvSpPr>
          <p:nvPr/>
        </p:nvSpPr>
        <p:spPr bwMode="auto">
          <a:xfrm>
            <a:off x="0" y="0"/>
            <a:ext cx="3960813" cy="274638"/>
          </a:xfrm>
          <a:prstGeom prst="rect">
            <a:avLst/>
          </a:prstGeom>
          <a:noFill/>
          <a:ln w="9525">
            <a:noFill/>
            <a:miter lim="800000"/>
            <a:headEnd/>
            <a:tailEnd/>
          </a:ln>
        </p:spPr>
        <p:txBody>
          <a:bodyPr>
            <a:spAutoFit/>
          </a:bodyPr>
          <a:lstStyle/>
          <a:p>
            <a:pPr>
              <a:spcBef>
                <a:spcPct val="50000"/>
              </a:spcBef>
            </a:pPr>
            <a:endParaRPr lang="en-US" sz="1200" b="0">
              <a:latin typeface="Times New Roman" pitchFamily="18" charset="0"/>
            </a:endParaRPr>
          </a:p>
        </p:txBody>
      </p:sp>
      <p:pic>
        <p:nvPicPr>
          <p:cNvPr id="23557" name="Picture 3" descr="4"/>
          <p:cNvPicPr>
            <a:picLocks noChangeAspect="1" noChangeArrowheads="1"/>
          </p:cNvPicPr>
          <p:nvPr/>
        </p:nvPicPr>
        <p:blipFill>
          <a:blip r:embed="rId3" cstate="print"/>
          <a:srcRect l="4163" t="2512" r="35472" b="48227"/>
          <a:stretch>
            <a:fillRect/>
          </a:stretch>
        </p:blipFill>
        <p:spPr bwMode="auto">
          <a:xfrm>
            <a:off x="3722688" y="620713"/>
            <a:ext cx="5127625" cy="5688012"/>
          </a:xfrm>
          <a:prstGeom prst="rect">
            <a:avLst/>
          </a:prstGeom>
          <a:noFill/>
          <a:ln w="9525">
            <a:solidFill>
              <a:schemeClr val="tx1"/>
            </a:solidFill>
            <a:miter lim="800000"/>
            <a:headEnd/>
            <a:tailEnd/>
          </a:ln>
        </p:spPr>
      </p:pic>
      <p:pic>
        <p:nvPicPr>
          <p:cNvPr id="23558" name="Picture 6" descr="0470"/>
          <p:cNvPicPr>
            <a:picLocks noChangeAspect="1" noChangeArrowheads="1"/>
          </p:cNvPicPr>
          <p:nvPr/>
        </p:nvPicPr>
        <p:blipFill>
          <a:blip r:embed="rId4" cstate="print"/>
          <a:srcRect l="8223" t="48779" r="51552" b="11539"/>
          <a:stretch>
            <a:fillRect/>
          </a:stretch>
        </p:blipFill>
        <p:spPr bwMode="auto">
          <a:xfrm>
            <a:off x="179388" y="692150"/>
            <a:ext cx="3168650" cy="4078288"/>
          </a:xfrm>
          <a:prstGeom prst="rect">
            <a:avLst/>
          </a:prstGeom>
          <a:noFill/>
          <a:ln w="9525">
            <a:noFill/>
            <a:miter lim="800000"/>
            <a:headEnd/>
            <a:tailEnd/>
          </a:ln>
        </p:spPr>
      </p:pic>
      <p:sp>
        <p:nvSpPr>
          <p:cNvPr id="23559" name="Rectangle 7"/>
          <p:cNvSpPr>
            <a:spLocks noChangeArrowheads="1"/>
          </p:cNvSpPr>
          <p:nvPr/>
        </p:nvSpPr>
        <p:spPr bwMode="auto">
          <a:xfrm>
            <a:off x="179388" y="2997200"/>
            <a:ext cx="863600" cy="1871663"/>
          </a:xfrm>
          <a:prstGeom prst="rect">
            <a:avLst/>
          </a:prstGeom>
          <a:solidFill>
            <a:schemeClr val="accent1"/>
          </a:solidFill>
          <a:ln w="9525">
            <a:solidFill>
              <a:schemeClr val="tx1"/>
            </a:solidFill>
            <a:miter lim="800000"/>
            <a:headEnd/>
            <a:tailEnd/>
          </a:ln>
        </p:spPr>
        <p:txBody>
          <a:bodyPr wrap="none" anchor="ctr"/>
          <a:lstStyle/>
          <a:p>
            <a:endParaRPr lang="cs-CZ"/>
          </a:p>
        </p:txBody>
      </p:sp>
      <p:sp>
        <p:nvSpPr>
          <p:cNvPr id="23560" name="Rectangle 8"/>
          <p:cNvSpPr>
            <a:spLocks noChangeArrowheads="1"/>
          </p:cNvSpPr>
          <p:nvPr/>
        </p:nvSpPr>
        <p:spPr bwMode="auto">
          <a:xfrm>
            <a:off x="2268538" y="2997200"/>
            <a:ext cx="1079500" cy="1871663"/>
          </a:xfrm>
          <a:prstGeom prst="rect">
            <a:avLst/>
          </a:prstGeom>
          <a:solidFill>
            <a:schemeClr val="accent1"/>
          </a:solidFill>
          <a:ln w="9525">
            <a:solidFill>
              <a:schemeClr val="tx1"/>
            </a:solidFill>
            <a:miter lim="800000"/>
            <a:headEnd/>
            <a:tailEnd/>
          </a:ln>
        </p:spPr>
        <p:txBody>
          <a:bodyPr wrap="none" anchor="ctr"/>
          <a:lstStyle/>
          <a:p>
            <a:endParaRPr lang="cs-CZ"/>
          </a:p>
        </p:txBody>
      </p:sp>
      <p:sp>
        <p:nvSpPr>
          <p:cNvPr id="23561" name="Text Box 9"/>
          <p:cNvSpPr txBox="1">
            <a:spLocks noChangeArrowheads="1"/>
          </p:cNvSpPr>
          <p:nvPr/>
        </p:nvSpPr>
        <p:spPr bwMode="auto">
          <a:xfrm>
            <a:off x="3759200" y="592138"/>
            <a:ext cx="1684338" cy="336550"/>
          </a:xfrm>
          <a:prstGeom prst="rect">
            <a:avLst/>
          </a:prstGeom>
          <a:noFill/>
          <a:ln w="9525">
            <a:noFill/>
            <a:miter lim="800000"/>
            <a:headEnd/>
            <a:tailEnd/>
          </a:ln>
        </p:spPr>
        <p:txBody>
          <a:bodyPr wrap="none">
            <a:spAutoFit/>
          </a:bodyPr>
          <a:lstStyle/>
          <a:p>
            <a:r>
              <a:rPr lang="cs-CZ"/>
              <a:t>Krebsův cyklus</a:t>
            </a:r>
            <a:endParaRPr lang="en-US"/>
          </a:p>
        </p:txBody>
      </p:sp>
    </p:spTree>
  </p:cSld>
  <p:clrMapOvr>
    <a:masterClrMapping/>
  </p:clrMapOvr>
  <p:transition/>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6" descr="magic"/>
          <p:cNvPicPr>
            <a:picLocks noChangeAspect="1" noChangeArrowheads="1"/>
          </p:cNvPicPr>
          <p:nvPr/>
        </p:nvPicPr>
        <p:blipFill>
          <a:blip r:embed="rId2" cstate="print"/>
          <a:srcRect/>
          <a:stretch>
            <a:fillRect/>
          </a:stretch>
        </p:blipFill>
        <p:spPr bwMode="auto">
          <a:xfrm>
            <a:off x="0" y="0"/>
            <a:ext cx="127000" cy="127000"/>
          </a:xfrm>
          <a:prstGeom prst="rect">
            <a:avLst/>
          </a:prstGeom>
          <a:noFill/>
          <a:ln w="9525">
            <a:noFill/>
            <a:miter lim="800000"/>
            <a:headEnd/>
            <a:tailEnd/>
          </a:ln>
        </p:spPr>
      </p:pic>
      <p:sp>
        <p:nvSpPr>
          <p:cNvPr id="20482" name="Rectangle 2"/>
          <p:cNvSpPr>
            <a:spLocks noGrp="1" noChangeArrowheads="1"/>
          </p:cNvSpPr>
          <p:nvPr>
            <p:ph type="title"/>
          </p:nvPr>
        </p:nvSpPr>
        <p:spPr/>
        <p:txBody>
          <a:bodyPr/>
          <a:lstStyle/>
          <a:p>
            <a:pPr>
              <a:defRPr/>
            </a:pPr>
            <a:r>
              <a:rPr lang="cs-CZ" sz="3600"/>
              <a:t>Flash test</a:t>
            </a:r>
          </a:p>
        </p:txBody>
      </p:sp>
      <p:sp>
        <p:nvSpPr>
          <p:cNvPr id="81924" name="Rectangle 3"/>
          <p:cNvSpPr>
            <a:spLocks noGrp="1" noChangeArrowheads="1"/>
          </p:cNvSpPr>
          <p:nvPr>
            <p:ph type="body" sz="half" idx="4294967295"/>
          </p:nvPr>
        </p:nvSpPr>
        <p:spPr>
          <a:xfrm>
            <a:off x="323850" y="981075"/>
            <a:ext cx="4022725" cy="4791075"/>
          </a:xfrm>
        </p:spPr>
        <p:txBody>
          <a:bodyPr/>
          <a:lstStyle/>
          <a:p>
            <a:r>
              <a:rPr lang="cs-CZ" smtClean="0"/>
              <a:t>Vibrio fischerii</a:t>
            </a:r>
          </a:p>
          <a:p>
            <a:pPr>
              <a:buFontTx/>
              <a:buNone/>
            </a:pPr>
            <a:r>
              <a:rPr lang="cs-CZ" sz="1800" smtClean="0"/>
              <a:t>	- testováni zakalených a barevných vzorků, bez potřeby referenčního materiálu</a:t>
            </a:r>
          </a:p>
          <a:p>
            <a:endParaRPr lang="cs-CZ" sz="1800" smtClean="0"/>
          </a:p>
          <a:p>
            <a:pPr>
              <a:buFontTx/>
              <a:buNone/>
            </a:pPr>
            <a:r>
              <a:rPr lang="cs-CZ" sz="1800" smtClean="0"/>
              <a:t> design: </a:t>
            </a:r>
          </a:p>
          <a:p>
            <a:pPr>
              <a:buFontTx/>
              <a:buNone/>
            </a:pPr>
            <a:r>
              <a:rPr lang="cs-CZ" sz="1800" smtClean="0"/>
              <a:t>  </a:t>
            </a:r>
            <a:r>
              <a:rPr lang="cs-CZ" sz="1600" smtClean="0"/>
              <a:t>- akutní</a:t>
            </a:r>
          </a:p>
          <a:p>
            <a:pPr>
              <a:buFontTx/>
              <a:buNone/>
            </a:pPr>
            <a:r>
              <a:rPr lang="cs-CZ" sz="1600" smtClean="0"/>
              <a:t>  - inhibice bioluminscence</a:t>
            </a:r>
          </a:p>
          <a:p>
            <a:pPr>
              <a:buFontTx/>
              <a:buNone/>
            </a:pPr>
            <a:r>
              <a:rPr lang="cs-CZ" sz="1600" smtClean="0"/>
              <a:t>  - mikrodestička</a:t>
            </a:r>
          </a:p>
          <a:p>
            <a:pPr>
              <a:buFontTx/>
              <a:buNone/>
            </a:pPr>
            <a:r>
              <a:rPr lang="cs-CZ" sz="1600" smtClean="0"/>
              <a:t>  - luminometr s dispensorem </a:t>
            </a:r>
          </a:p>
          <a:p>
            <a:pPr>
              <a:buFontTx/>
              <a:buNone/>
            </a:pPr>
            <a:r>
              <a:rPr lang="cs-CZ" sz="1600" smtClean="0"/>
              <a:t>  - nutné vzorek protřepat (během měření)</a:t>
            </a:r>
          </a:p>
          <a:p>
            <a:pPr>
              <a:buFontTx/>
              <a:buNone/>
            </a:pPr>
            <a:r>
              <a:rPr lang="cs-CZ" sz="1600" smtClean="0"/>
              <a:t>  - krátká doba měření – Hodnota píku Smax (0-2s) v porovnání s píkem S30s (po 30s měření)</a:t>
            </a:r>
          </a:p>
        </p:txBody>
      </p:sp>
      <p:pic>
        <p:nvPicPr>
          <p:cNvPr id="81925" name="Picture 4"/>
          <p:cNvPicPr>
            <a:picLocks noGrp="1" noChangeAspect="1" noChangeArrowheads="1"/>
          </p:cNvPicPr>
          <p:nvPr>
            <p:ph sz="half" idx="4294967295"/>
          </p:nvPr>
        </p:nvPicPr>
        <p:blipFill>
          <a:blip r:embed="rId3" cstate="print"/>
          <a:srcRect/>
          <a:stretch>
            <a:fillRect/>
          </a:stretch>
        </p:blipFill>
        <p:spPr>
          <a:xfrm>
            <a:off x="6660232" y="5589240"/>
            <a:ext cx="1871662" cy="719138"/>
          </a:xfrm>
          <a:noFill/>
        </p:spPr>
      </p:pic>
      <p:pic>
        <p:nvPicPr>
          <p:cNvPr id="81926" name="Picture 5"/>
          <p:cNvPicPr>
            <a:picLocks noChangeAspect="1" noChangeArrowheads="1"/>
          </p:cNvPicPr>
          <p:nvPr/>
        </p:nvPicPr>
        <p:blipFill>
          <a:blip r:embed="rId4" cstate="print"/>
          <a:srcRect/>
          <a:stretch>
            <a:fillRect/>
          </a:stretch>
        </p:blipFill>
        <p:spPr bwMode="auto">
          <a:xfrm>
            <a:off x="4427538" y="2492375"/>
            <a:ext cx="4464050" cy="29130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6"/>
          <p:cNvSpPr>
            <a:spLocks noGrp="1" noChangeArrowheads="1"/>
          </p:cNvSpPr>
          <p:nvPr>
            <p:ph type="title"/>
          </p:nvPr>
        </p:nvSpPr>
        <p:spPr/>
        <p:txBody>
          <a:bodyPr/>
          <a:lstStyle/>
          <a:p>
            <a:pPr eaLnBrk="1" hangingPunct="1"/>
            <a:r>
              <a:rPr lang="cs-CZ" sz="2400" smtClean="0"/>
              <a:t>ATP</a:t>
            </a:r>
          </a:p>
        </p:txBody>
      </p:sp>
      <p:sp>
        <p:nvSpPr>
          <p:cNvPr id="137219" name="Zástupný symbol pro číslo snímku 3"/>
          <p:cNvSpPr>
            <a:spLocks noGrp="1"/>
          </p:cNvSpPr>
          <p:nvPr>
            <p:ph type="sldNum" sz="quarter" idx="10"/>
          </p:nvPr>
        </p:nvSpPr>
        <p:spPr>
          <a:noFill/>
        </p:spPr>
        <p:txBody>
          <a:bodyPr/>
          <a:lstStyle/>
          <a:p>
            <a:r>
              <a:rPr lang="cs-CZ" smtClean="0">
                <a:latin typeface="Arial" charset="0"/>
              </a:rPr>
              <a:t>Snímek </a:t>
            </a:r>
            <a:fld id="{F205FA64-0588-494B-9EBF-429BEFFB99F2}" type="slidenum">
              <a:rPr lang="cs-CZ" smtClean="0">
                <a:latin typeface="Arial" charset="0"/>
              </a:rPr>
              <a:pPr/>
              <a:t>141</a:t>
            </a:fld>
            <a:endParaRPr lang="cs-CZ" smtClean="0">
              <a:latin typeface="Arial" charset="0"/>
            </a:endParaRPr>
          </a:p>
        </p:txBody>
      </p:sp>
      <p:sp>
        <p:nvSpPr>
          <p:cNvPr id="137220" name="Text Box 5"/>
          <p:cNvSpPr txBox="1">
            <a:spLocks noChangeArrowheads="1"/>
          </p:cNvSpPr>
          <p:nvPr/>
        </p:nvSpPr>
        <p:spPr bwMode="auto">
          <a:xfrm>
            <a:off x="250825" y="549275"/>
            <a:ext cx="8678863" cy="5956300"/>
          </a:xfrm>
          <a:prstGeom prst="rect">
            <a:avLst/>
          </a:prstGeom>
          <a:noFill/>
          <a:ln w="9525">
            <a:noFill/>
            <a:miter lim="800000"/>
            <a:headEnd/>
            <a:tailEnd/>
          </a:ln>
        </p:spPr>
        <p:txBody>
          <a:bodyPr>
            <a:spAutoFit/>
          </a:bodyPr>
          <a:lstStyle/>
          <a:p>
            <a:r>
              <a:rPr lang="cs-CZ" sz="2400">
                <a:solidFill>
                  <a:srgbClr val="DC0000"/>
                </a:solidFill>
              </a:rPr>
              <a:t>Analýza ATP - integrující ukazatel </a:t>
            </a:r>
            <a:br>
              <a:rPr lang="cs-CZ" sz="2400">
                <a:solidFill>
                  <a:srgbClr val="DC0000"/>
                </a:solidFill>
              </a:rPr>
            </a:br>
            <a:r>
              <a:rPr lang="cs-CZ" sz="2400">
                <a:solidFill>
                  <a:srgbClr val="DC0000"/>
                </a:solidFill>
              </a:rPr>
              <a:t>fyziologické aktivity</a:t>
            </a:r>
          </a:p>
          <a:p>
            <a:endParaRPr lang="cs-CZ" b="0"/>
          </a:p>
          <a:p>
            <a:r>
              <a:rPr lang="cs-CZ"/>
              <a:t>Tento ukazatel je ve velice úzkém vztahu k intenzitě </a:t>
            </a:r>
            <a:br>
              <a:rPr lang="cs-CZ"/>
            </a:br>
            <a:r>
              <a:rPr lang="cs-CZ"/>
              <a:t>metabolické obměny (tzv. metabolický „turnover"):</a:t>
            </a:r>
          </a:p>
          <a:p>
            <a:endParaRPr lang="cs-CZ"/>
          </a:p>
          <a:p>
            <a:r>
              <a:rPr lang="cs-CZ" b="0" u="sng"/>
              <a:t>Obměna bílkovin:</a:t>
            </a:r>
            <a:r>
              <a:rPr lang="cs-CZ" b="0"/>
              <a:t> degradace a resyntéza: nitrobuněčné proteázy</a:t>
            </a:r>
            <a:br>
              <a:rPr lang="cs-CZ" b="0"/>
            </a:br>
            <a:r>
              <a:rPr lang="cs-CZ" b="0"/>
              <a:t>- aktivní v nerostoucích buňkách - obměna 3 - 7% za hodinu</a:t>
            </a:r>
          </a:p>
          <a:p>
            <a:endParaRPr lang="cs-CZ" b="0"/>
          </a:p>
          <a:p>
            <a:r>
              <a:rPr lang="cs-CZ" b="0" u="sng"/>
              <a:t>Obměna RNA:</a:t>
            </a:r>
            <a:r>
              <a:rPr lang="cs-CZ" b="0"/>
              <a:t> není vyvážená, převažuje degradace, degradace rRNA souvisí s úbytkem ribozómů</a:t>
            </a:r>
          </a:p>
          <a:p>
            <a:pPr lvl="1"/>
            <a:endParaRPr lang="cs-CZ" b="0"/>
          </a:p>
          <a:p>
            <a:r>
              <a:rPr lang="cs-CZ" b="0" u="sng"/>
              <a:t>Obměna peptidoglykanu:</a:t>
            </a:r>
            <a:r>
              <a:rPr lang="cs-CZ" b="0"/>
              <a:t> vmezeřování podjednotek u rostoucích buněk, v klidových buňkách se zastavuje</a:t>
            </a:r>
          </a:p>
          <a:p>
            <a:endParaRPr lang="cs-CZ" b="0"/>
          </a:p>
          <a:p>
            <a:r>
              <a:rPr lang="cs-CZ"/>
              <a:t>Důležité je také to, že v mrtvých buňkách je ATP rychle degradováno ===</a:t>
            </a:r>
            <a:r>
              <a:rPr lang="en-US"/>
              <a:t>&gt;</a:t>
            </a:r>
            <a:r>
              <a:rPr lang="cs-CZ"/>
              <a:t> může sloužit jako </a:t>
            </a:r>
            <a:r>
              <a:rPr lang="cs-CZ" u="sng"/>
              <a:t>míra biomasy</a:t>
            </a:r>
          </a:p>
          <a:p>
            <a:endParaRPr lang="cs-CZ" u="sng"/>
          </a:p>
          <a:p>
            <a:r>
              <a:rPr lang="cs-CZ"/>
              <a:t>Degradační a syntetické pochody jsou vzájemně různě vyvážené podle toho, zda buňka roste, je v klidovém stavu nebo je stresována vnějším faktorem.</a:t>
            </a:r>
          </a:p>
          <a:p>
            <a:endParaRPr lang="cs-CZ"/>
          </a:p>
          <a:p>
            <a:r>
              <a:rPr lang="cs-CZ"/>
              <a:t>Pro klidovou a nerostoucí buňku je též charakteristický pokles vnitrobuněčné koncentrace ATP, ADP a AMP (tzv. „energy charge")</a:t>
            </a:r>
          </a:p>
        </p:txBody>
      </p:sp>
      <p:pic>
        <p:nvPicPr>
          <p:cNvPr id="137221" name="Picture 8" descr="image002"/>
          <p:cNvPicPr>
            <a:picLocks noChangeAspect="1" noChangeArrowheads="1" noCrop="1"/>
          </p:cNvPicPr>
          <p:nvPr/>
        </p:nvPicPr>
        <p:blipFill>
          <a:blip r:embed="rId3" cstate="print"/>
          <a:srcRect/>
          <a:stretch>
            <a:fillRect/>
          </a:stretch>
        </p:blipFill>
        <p:spPr bwMode="auto">
          <a:xfrm>
            <a:off x="6391275" y="0"/>
            <a:ext cx="2752725" cy="275272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p:cNvSpPr>
            <a:spLocks noGrp="1" noChangeArrowheads="1"/>
          </p:cNvSpPr>
          <p:nvPr>
            <p:ph type="title"/>
          </p:nvPr>
        </p:nvSpPr>
        <p:spPr/>
        <p:txBody>
          <a:bodyPr/>
          <a:lstStyle/>
          <a:p>
            <a:pPr eaLnBrk="1" hangingPunct="1"/>
            <a:r>
              <a:rPr lang="cs-CZ" sz="2400" smtClean="0"/>
              <a:t>ATP</a:t>
            </a:r>
          </a:p>
        </p:txBody>
      </p:sp>
      <p:sp>
        <p:nvSpPr>
          <p:cNvPr id="138243" name="Zástupný symbol pro číslo snímku 3"/>
          <p:cNvSpPr>
            <a:spLocks noGrp="1"/>
          </p:cNvSpPr>
          <p:nvPr>
            <p:ph type="sldNum" sz="quarter" idx="10"/>
          </p:nvPr>
        </p:nvSpPr>
        <p:spPr>
          <a:noFill/>
        </p:spPr>
        <p:txBody>
          <a:bodyPr/>
          <a:lstStyle/>
          <a:p>
            <a:r>
              <a:rPr lang="cs-CZ" smtClean="0">
                <a:latin typeface="Arial" charset="0"/>
              </a:rPr>
              <a:t>Snímek </a:t>
            </a:r>
            <a:fld id="{D56FDBAE-F4F9-4C81-9B9F-02C29646ECB2}" type="slidenum">
              <a:rPr lang="cs-CZ" smtClean="0">
                <a:latin typeface="Arial" charset="0"/>
              </a:rPr>
              <a:pPr/>
              <a:t>142</a:t>
            </a:fld>
            <a:endParaRPr lang="cs-CZ" smtClean="0">
              <a:latin typeface="Arial" charset="0"/>
            </a:endParaRPr>
          </a:p>
        </p:txBody>
      </p:sp>
      <p:sp>
        <p:nvSpPr>
          <p:cNvPr id="138244" name="Text Box 3"/>
          <p:cNvSpPr txBox="1">
            <a:spLocks noChangeArrowheads="1"/>
          </p:cNvSpPr>
          <p:nvPr/>
        </p:nvSpPr>
        <p:spPr bwMode="auto">
          <a:xfrm>
            <a:off x="0" y="0"/>
            <a:ext cx="3960813" cy="274638"/>
          </a:xfrm>
          <a:prstGeom prst="rect">
            <a:avLst/>
          </a:prstGeom>
          <a:noFill/>
          <a:ln w="9525">
            <a:noFill/>
            <a:miter lim="800000"/>
            <a:headEnd/>
            <a:tailEnd/>
          </a:ln>
        </p:spPr>
        <p:txBody>
          <a:bodyPr>
            <a:spAutoFit/>
          </a:bodyPr>
          <a:lstStyle/>
          <a:p>
            <a:pPr>
              <a:spcBef>
                <a:spcPct val="50000"/>
              </a:spcBef>
            </a:pPr>
            <a:endParaRPr lang="en-US" sz="1200" b="0">
              <a:latin typeface="Times New Roman" pitchFamily="18" charset="0"/>
            </a:endParaRPr>
          </a:p>
        </p:txBody>
      </p:sp>
      <p:sp>
        <p:nvSpPr>
          <p:cNvPr id="138245" name="Text Box 5"/>
          <p:cNvSpPr txBox="1">
            <a:spLocks noChangeArrowheads="1"/>
          </p:cNvSpPr>
          <p:nvPr/>
        </p:nvSpPr>
        <p:spPr bwMode="auto">
          <a:xfrm>
            <a:off x="250825" y="549275"/>
            <a:ext cx="8640763" cy="4054475"/>
          </a:xfrm>
          <a:prstGeom prst="rect">
            <a:avLst/>
          </a:prstGeom>
          <a:noFill/>
          <a:ln w="9525">
            <a:noFill/>
            <a:miter lim="800000"/>
            <a:headEnd/>
            <a:tailEnd/>
          </a:ln>
        </p:spPr>
        <p:txBody>
          <a:bodyPr>
            <a:spAutoFit/>
          </a:bodyPr>
          <a:lstStyle/>
          <a:p>
            <a:r>
              <a:rPr lang="cs-CZ" sz="2000">
                <a:solidFill>
                  <a:srgbClr val="6600FF"/>
                </a:solidFill>
              </a:rPr>
              <a:t>Metodika stanovení</a:t>
            </a:r>
          </a:p>
          <a:p>
            <a:endParaRPr lang="cs-CZ" sz="2000" b="0"/>
          </a:p>
          <a:p>
            <a:r>
              <a:rPr lang="cs-CZ" sz="2000" b="0"/>
              <a:t>Po extrakci princip spočívá v použití luciferázy, enzymu katalyzujícího aktivaci D-luciferinu adenosintrifosfátem a následující oxidaci na excitovaný oxyluciferin</a:t>
            </a:r>
          </a:p>
          <a:p>
            <a:endParaRPr lang="cs-CZ" sz="2000" b="0"/>
          </a:p>
          <a:p>
            <a:r>
              <a:rPr lang="cs-CZ" sz="2000" b="0"/>
              <a:t>Excitovaný oxyluciferin při návratu vyzáří světelná kvanta (luminometr, vytvoření kalibrační přímky)</a:t>
            </a:r>
          </a:p>
          <a:p>
            <a:pPr marL="447675" lvl="1"/>
            <a:endParaRPr lang="cs-CZ" sz="2000" b="0"/>
          </a:p>
          <a:p>
            <a:endParaRPr lang="cs-CZ" sz="2000" b="0"/>
          </a:p>
          <a:p>
            <a:endParaRPr lang="cs-CZ" sz="2000" b="0"/>
          </a:p>
          <a:p>
            <a:endParaRPr lang="cs-CZ" sz="2000" b="0"/>
          </a:p>
          <a:p>
            <a:r>
              <a:rPr lang="cs-CZ" sz="2000" b="0"/>
              <a:t>Velmi citlivá metoda (10</a:t>
            </a:r>
            <a:r>
              <a:rPr lang="cs-CZ" sz="2000" b="0" baseline="30000"/>
              <a:t>-11</a:t>
            </a:r>
            <a:r>
              <a:rPr lang="cs-CZ" sz="2000" b="0"/>
              <a:t> M koncentrace ATP)</a:t>
            </a:r>
          </a:p>
        </p:txBody>
      </p:sp>
      <p:sp>
        <p:nvSpPr>
          <p:cNvPr id="138246" name="Rectangle 6"/>
          <p:cNvSpPr>
            <a:spLocks noChangeArrowheads="1"/>
          </p:cNvSpPr>
          <p:nvPr/>
        </p:nvSpPr>
        <p:spPr bwMode="auto">
          <a:xfrm>
            <a:off x="468313" y="3357563"/>
            <a:ext cx="8280400" cy="739775"/>
          </a:xfrm>
          <a:prstGeom prst="rect">
            <a:avLst/>
          </a:prstGeom>
          <a:solidFill>
            <a:schemeClr val="accent1"/>
          </a:solidFill>
          <a:ln w="9525">
            <a:solidFill>
              <a:schemeClr val="tx1"/>
            </a:solidFill>
            <a:miter lim="800000"/>
            <a:headEnd/>
            <a:tailEnd/>
          </a:ln>
        </p:spPr>
        <p:txBody>
          <a:bodyPr>
            <a:spAutoFit/>
          </a:bodyPr>
          <a:lstStyle/>
          <a:p>
            <a:r>
              <a:rPr lang="en-US" sz="1400"/>
              <a:t>                                      lucif</a:t>
            </a:r>
            <a:r>
              <a:rPr lang="cs-CZ" sz="1400"/>
              <a:t>eráza</a:t>
            </a:r>
            <a:endParaRPr lang="en-US" sz="1400"/>
          </a:p>
          <a:p>
            <a:r>
              <a:rPr lang="cs-CZ" sz="1400"/>
              <a:t>luciferin + ATP + O</a:t>
            </a:r>
            <a:r>
              <a:rPr lang="cs-CZ" sz="1400" baseline="-25000"/>
              <a:t>2</a:t>
            </a:r>
            <a:r>
              <a:rPr lang="cs-CZ" sz="1400"/>
              <a:t> ==========</a:t>
            </a:r>
            <a:r>
              <a:rPr lang="en-US" sz="1400"/>
              <a:t>&gt;</a:t>
            </a:r>
            <a:r>
              <a:rPr lang="cs-CZ" sz="1400"/>
              <a:t> oxyluciferin + AMP + PPi + CO</a:t>
            </a:r>
            <a:r>
              <a:rPr lang="cs-CZ" sz="1400" baseline="-25000"/>
              <a:t>2</a:t>
            </a:r>
            <a:r>
              <a:rPr lang="cs-CZ" sz="1400"/>
              <a:t> + světlo (~562 nm)</a:t>
            </a:r>
          </a:p>
          <a:p>
            <a:r>
              <a:rPr lang="cs-CZ" sz="1400"/>
              <a:t>	                        Mg</a:t>
            </a:r>
            <a:r>
              <a:rPr lang="cs-CZ" sz="1400" baseline="30000"/>
              <a:t>2+</a:t>
            </a:r>
          </a:p>
        </p:txBody>
      </p:sp>
    </p:spTree>
  </p:cSld>
  <p:clrMapOvr>
    <a:masterClrMapping/>
  </p:clrMapOvr>
  <p:transition/>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p:cNvSpPr>
            <a:spLocks noGrp="1" noChangeArrowheads="1"/>
          </p:cNvSpPr>
          <p:nvPr>
            <p:ph type="title"/>
          </p:nvPr>
        </p:nvSpPr>
        <p:spPr/>
        <p:txBody>
          <a:bodyPr/>
          <a:lstStyle/>
          <a:p>
            <a:pPr eaLnBrk="1" hangingPunct="1"/>
            <a:r>
              <a:rPr lang="cs-CZ" sz="2400" smtClean="0"/>
              <a:t>ATP</a:t>
            </a:r>
          </a:p>
        </p:txBody>
      </p:sp>
      <p:sp>
        <p:nvSpPr>
          <p:cNvPr id="139267" name="Rectangle 3"/>
          <p:cNvSpPr>
            <a:spLocks noGrp="1" noChangeArrowheads="1"/>
          </p:cNvSpPr>
          <p:nvPr>
            <p:ph idx="1"/>
          </p:nvPr>
        </p:nvSpPr>
        <p:spPr/>
        <p:txBody>
          <a:bodyPr/>
          <a:lstStyle/>
          <a:p>
            <a:pPr eaLnBrk="1" hangingPunct="1">
              <a:buFontTx/>
              <a:buNone/>
            </a:pPr>
            <a:r>
              <a:rPr lang="cs-CZ" sz="2000" smtClean="0"/>
              <a:t>Problémy:</a:t>
            </a:r>
          </a:p>
          <a:p>
            <a:pPr lvl="1" eaLnBrk="1" hangingPunct="1"/>
            <a:r>
              <a:rPr lang="cs-CZ" sz="2000" smtClean="0">
                <a:solidFill>
                  <a:schemeClr val="tx1"/>
                </a:solidFill>
              </a:rPr>
              <a:t>kvantitativní extrakce ATP (např. z půdy)</a:t>
            </a:r>
          </a:p>
          <a:p>
            <a:pPr lvl="1" eaLnBrk="1" hangingPunct="1"/>
            <a:r>
              <a:rPr lang="cs-CZ" sz="2000" smtClean="0">
                <a:solidFill>
                  <a:schemeClr val="tx1"/>
                </a:solidFill>
              </a:rPr>
              <a:t>musí být inaktivovány ATPázy a kinázy</a:t>
            </a:r>
          </a:p>
          <a:p>
            <a:pPr lvl="1" eaLnBrk="1" hangingPunct="1"/>
            <a:r>
              <a:rPr lang="cs-CZ" sz="2000" smtClean="0">
                <a:solidFill>
                  <a:schemeClr val="tx1"/>
                </a:solidFill>
              </a:rPr>
              <a:t>ATP se sorbuje na koloidy</a:t>
            </a:r>
          </a:p>
          <a:p>
            <a:pPr lvl="1" eaLnBrk="1" hangingPunct="1"/>
            <a:r>
              <a:rPr lang="cs-CZ" sz="2000" smtClean="0">
                <a:solidFill>
                  <a:schemeClr val="tx1"/>
                </a:solidFill>
              </a:rPr>
              <a:t>různé ionty v extraktu inhibují luciferázu</a:t>
            </a:r>
          </a:p>
          <a:p>
            <a:pPr lvl="1" eaLnBrk="1" hangingPunct="1"/>
            <a:r>
              <a:rPr lang="cs-CZ" sz="2000" smtClean="0">
                <a:solidFill>
                  <a:schemeClr val="tx1"/>
                </a:solidFill>
              </a:rPr>
              <a:t>ATP se vyextrahuje i z rostlinných a živočišných buněk</a:t>
            </a:r>
          </a:p>
          <a:p>
            <a:pPr lvl="1" eaLnBrk="1" hangingPunct="1"/>
            <a:r>
              <a:rPr lang="cs-CZ" sz="2000" smtClean="0">
                <a:solidFill>
                  <a:schemeClr val="tx1"/>
                </a:solidFill>
              </a:rPr>
              <a:t>možná inhibice luciferázy extrakčním činidlem - nutné ředění (TCA) nebo neutralizace (benzethonium chloridem, H</a:t>
            </a:r>
            <a:r>
              <a:rPr lang="cs-CZ" sz="2000" baseline="-25000" smtClean="0">
                <a:solidFill>
                  <a:schemeClr val="tx1"/>
                </a:solidFill>
              </a:rPr>
              <a:t>2</a:t>
            </a:r>
            <a:r>
              <a:rPr lang="cs-CZ" sz="2000" smtClean="0">
                <a:solidFill>
                  <a:schemeClr val="tx1"/>
                </a:solidFill>
              </a:rPr>
              <a:t>SO</a:t>
            </a:r>
            <a:r>
              <a:rPr lang="cs-CZ" sz="2000" baseline="-25000" smtClean="0">
                <a:solidFill>
                  <a:schemeClr val="tx1"/>
                </a:solidFill>
              </a:rPr>
              <a:t>4</a:t>
            </a:r>
            <a:r>
              <a:rPr lang="cs-CZ" sz="2000" smtClean="0">
                <a:solidFill>
                  <a:schemeClr val="tx1"/>
                </a:solidFill>
              </a:rPr>
              <a:t>)</a:t>
            </a:r>
          </a:p>
          <a:p>
            <a:pPr eaLnBrk="1" hangingPunct="1">
              <a:buFontTx/>
              <a:buNone/>
            </a:pPr>
            <a:endParaRPr lang="cs-CZ" sz="2000" b="0" smtClean="0"/>
          </a:p>
          <a:p>
            <a:pPr eaLnBrk="1" hangingPunct="1">
              <a:buFontTx/>
              <a:buNone/>
            </a:pPr>
            <a:r>
              <a:rPr lang="cs-CZ" sz="2000" smtClean="0">
                <a:solidFill>
                  <a:srgbClr val="6600FF"/>
                </a:solidFill>
              </a:rPr>
              <a:t>Existuje řada extrakčních metod s výhodami i nevýhodami</a:t>
            </a:r>
          </a:p>
          <a:p>
            <a:pPr lvl="1" eaLnBrk="1" hangingPunct="1">
              <a:buFontTx/>
              <a:buNone/>
            </a:pPr>
            <a:r>
              <a:rPr lang="cs-CZ" sz="2000" smtClean="0">
                <a:solidFill>
                  <a:schemeClr val="tx1"/>
                </a:solidFill>
              </a:rPr>
              <a:t>1) trichloroctovou kyselinou (TCA-phosphate-paraquat system)</a:t>
            </a:r>
          </a:p>
          <a:p>
            <a:pPr lvl="1" eaLnBrk="1" hangingPunct="1">
              <a:buFontTx/>
              <a:buNone/>
            </a:pPr>
            <a:r>
              <a:rPr lang="cs-CZ" sz="2000" smtClean="0">
                <a:solidFill>
                  <a:schemeClr val="tx1"/>
                </a:solidFill>
              </a:rPr>
              <a:t>2) tris-EDTA-NaN</a:t>
            </a:r>
            <a:r>
              <a:rPr lang="cs-CZ" sz="2000" baseline="-25000" smtClean="0">
                <a:solidFill>
                  <a:schemeClr val="tx1"/>
                </a:solidFill>
              </a:rPr>
              <a:t>3</a:t>
            </a:r>
            <a:r>
              <a:rPr lang="cs-CZ" sz="2000" smtClean="0">
                <a:solidFill>
                  <a:schemeClr val="tx1"/>
                </a:solidFill>
              </a:rPr>
              <a:t>(TEA)+NRB (nucleotid releasing agent for bacteria = komerční detergent)</a:t>
            </a:r>
          </a:p>
          <a:p>
            <a:pPr lvl="1" eaLnBrk="1" hangingPunct="1">
              <a:buFontTx/>
              <a:buNone/>
            </a:pPr>
            <a:r>
              <a:rPr lang="cs-CZ" sz="2000" smtClean="0">
                <a:solidFill>
                  <a:schemeClr val="tx1"/>
                </a:solidFill>
              </a:rPr>
              <a:t>3) H</a:t>
            </a:r>
            <a:r>
              <a:rPr lang="cs-CZ" sz="2000" baseline="-25000" smtClean="0">
                <a:solidFill>
                  <a:schemeClr val="tx1"/>
                </a:solidFill>
              </a:rPr>
              <a:t>2</a:t>
            </a:r>
            <a:r>
              <a:rPr lang="cs-CZ" sz="2000" smtClean="0">
                <a:solidFill>
                  <a:schemeClr val="tx1"/>
                </a:solidFill>
              </a:rPr>
              <a:t>SO</a:t>
            </a:r>
            <a:r>
              <a:rPr lang="cs-CZ" sz="2000" baseline="-25000" smtClean="0">
                <a:solidFill>
                  <a:schemeClr val="tx1"/>
                </a:solidFill>
              </a:rPr>
              <a:t>4</a:t>
            </a:r>
            <a:r>
              <a:rPr lang="cs-CZ" sz="2000" smtClean="0">
                <a:solidFill>
                  <a:schemeClr val="tx1"/>
                </a:solidFill>
              </a:rPr>
              <a:t> + NaHPO</a:t>
            </a:r>
            <a:r>
              <a:rPr lang="cs-CZ" sz="2000" baseline="-25000" smtClean="0">
                <a:solidFill>
                  <a:schemeClr val="tx1"/>
                </a:solidFill>
              </a:rPr>
              <a:t>4</a:t>
            </a:r>
            <a:r>
              <a:rPr lang="cs-CZ" sz="2000" smtClean="0">
                <a:solidFill>
                  <a:schemeClr val="tx1"/>
                </a:solidFill>
              </a:rPr>
              <a:t>.H</a:t>
            </a:r>
            <a:r>
              <a:rPr lang="cs-CZ" sz="2000" baseline="-25000" smtClean="0">
                <a:solidFill>
                  <a:schemeClr val="tx1"/>
                </a:solidFill>
              </a:rPr>
              <a:t>2</a:t>
            </a:r>
            <a:r>
              <a:rPr lang="cs-CZ" sz="2000" smtClean="0">
                <a:solidFill>
                  <a:schemeClr val="tx1"/>
                </a:solidFill>
              </a:rPr>
              <a:t>O</a:t>
            </a:r>
          </a:p>
          <a:p>
            <a:pPr lvl="1" eaLnBrk="1" hangingPunct="1">
              <a:buFontTx/>
              <a:buNone/>
            </a:pPr>
            <a:r>
              <a:rPr lang="cs-CZ" sz="2000" smtClean="0">
                <a:solidFill>
                  <a:schemeClr val="tx1"/>
                </a:solidFill>
              </a:rPr>
              <a:t>4) H</a:t>
            </a:r>
            <a:r>
              <a:rPr lang="cs-CZ" sz="2000" baseline="-25000" smtClean="0">
                <a:solidFill>
                  <a:schemeClr val="tx1"/>
                </a:solidFill>
              </a:rPr>
              <a:t>3</a:t>
            </a:r>
            <a:r>
              <a:rPr lang="cs-CZ" sz="2000" smtClean="0">
                <a:solidFill>
                  <a:schemeClr val="tx1"/>
                </a:solidFill>
              </a:rPr>
              <a:t>PO</a:t>
            </a:r>
            <a:r>
              <a:rPr lang="cs-CZ" sz="2000" baseline="-25000" smtClean="0">
                <a:solidFill>
                  <a:schemeClr val="tx1"/>
                </a:solidFill>
              </a:rPr>
              <a:t>4</a:t>
            </a:r>
            <a:r>
              <a:rPr lang="cs-CZ" sz="2000" smtClean="0">
                <a:solidFill>
                  <a:schemeClr val="tx1"/>
                </a:solidFill>
              </a:rPr>
              <a:t> + EDTA + adenosin + DMSO + močovina</a:t>
            </a:r>
            <a:endParaRPr lang="cs-CZ" sz="2000" smtClean="0"/>
          </a:p>
        </p:txBody>
      </p:sp>
      <p:sp>
        <p:nvSpPr>
          <p:cNvPr id="139268" name="Zástupný symbol pro číslo snímku 4"/>
          <p:cNvSpPr>
            <a:spLocks noGrp="1"/>
          </p:cNvSpPr>
          <p:nvPr>
            <p:ph type="sldNum" sz="quarter" idx="10"/>
          </p:nvPr>
        </p:nvSpPr>
        <p:spPr>
          <a:noFill/>
        </p:spPr>
        <p:txBody>
          <a:bodyPr/>
          <a:lstStyle/>
          <a:p>
            <a:r>
              <a:rPr lang="cs-CZ" smtClean="0">
                <a:latin typeface="Arial" charset="0"/>
              </a:rPr>
              <a:t>Snímek </a:t>
            </a:r>
            <a:fld id="{B5F9909E-A96D-459E-88F1-79D106CB5A70}" type="slidenum">
              <a:rPr lang="cs-CZ" smtClean="0">
                <a:latin typeface="Arial" charset="0"/>
              </a:rPr>
              <a:pPr/>
              <a:t>143</a:t>
            </a:fld>
            <a:endParaRPr lang="cs-CZ" smtClean="0">
              <a:latin typeface="Arial" charset="0"/>
            </a:endParaRPr>
          </a:p>
        </p:txBody>
      </p:sp>
    </p:spTree>
  </p:cSld>
  <p:clrMapOvr>
    <a:masterClrMapping/>
  </p:clrMapOvr>
  <p:transition/>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title"/>
          </p:nvPr>
        </p:nvSpPr>
        <p:spPr/>
        <p:txBody>
          <a:bodyPr/>
          <a:lstStyle/>
          <a:p>
            <a:pPr eaLnBrk="1" hangingPunct="1"/>
            <a:r>
              <a:rPr lang="cs-CZ" sz="2400" smtClean="0"/>
              <a:t>ATP</a:t>
            </a:r>
          </a:p>
        </p:txBody>
      </p:sp>
      <p:sp>
        <p:nvSpPr>
          <p:cNvPr id="140291" name="Zástupný symbol pro číslo snímku 3"/>
          <p:cNvSpPr>
            <a:spLocks noGrp="1"/>
          </p:cNvSpPr>
          <p:nvPr>
            <p:ph type="sldNum" sz="quarter" idx="10"/>
          </p:nvPr>
        </p:nvSpPr>
        <p:spPr>
          <a:noFill/>
        </p:spPr>
        <p:txBody>
          <a:bodyPr/>
          <a:lstStyle/>
          <a:p>
            <a:r>
              <a:rPr lang="cs-CZ" smtClean="0">
                <a:latin typeface="Arial" charset="0"/>
              </a:rPr>
              <a:t>Snímek </a:t>
            </a:r>
            <a:fld id="{7AE11BE2-BE9A-425D-9CF1-5225CAD9E874}" type="slidenum">
              <a:rPr lang="cs-CZ" smtClean="0">
                <a:latin typeface="Arial" charset="0"/>
              </a:rPr>
              <a:pPr/>
              <a:t>144</a:t>
            </a:fld>
            <a:endParaRPr lang="cs-CZ" smtClean="0">
              <a:latin typeface="Arial" charset="0"/>
            </a:endParaRPr>
          </a:p>
        </p:txBody>
      </p:sp>
      <p:sp>
        <p:nvSpPr>
          <p:cNvPr id="140292" name="Text Box 3"/>
          <p:cNvSpPr txBox="1">
            <a:spLocks noChangeArrowheads="1"/>
          </p:cNvSpPr>
          <p:nvPr/>
        </p:nvSpPr>
        <p:spPr bwMode="auto">
          <a:xfrm>
            <a:off x="0" y="0"/>
            <a:ext cx="3960813" cy="274638"/>
          </a:xfrm>
          <a:prstGeom prst="rect">
            <a:avLst/>
          </a:prstGeom>
          <a:noFill/>
          <a:ln w="9525">
            <a:noFill/>
            <a:miter lim="800000"/>
            <a:headEnd/>
            <a:tailEnd/>
          </a:ln>
        </p:spPr>
        <p:txBody>
          <a:bodyPr>
            <a:spAutoFit/>
          </a:bodyPr>
          <a:lstStyle/>
          <a:p>
            <a:pPr>
              <a:spcBef>
                <a:spcPct val="50000"/>
              </a:spcBef>
            </a:pPr>
            <a:endParaRPr lang="en-US" sz="1200" b="0">
              <a:latin typeface="Times New Roman" pitchFamily="18" charset="0"/>
            </a:endParaRPr>
          </a:p>
        </p:txBody>
      </p:sp>
      <p:pic>
        <p:nvPicPr>
          <p:cNvPr id="140293" name="Picture 6"/>
          <p:cNvPicPr>
            <a:picLocks noChangeAspect="1" noChangeArrowheads="1"/>
          </p:cNvPicPr>
          <p:nvPr/>
        </p:nvPicPr>
        <p:blipFill>
          <a:blip r:embed="rId3" cstate="print"/>
          <a:srcRect r="9248" b="4936"/>
          <a:stretch>
            <a:fillRect/>
          </a:stretch>
        </p:blipFill>
        <p:spPr bwMode="auto">
          <a:xfrm>
            <a:off x="971550" y="620713"/>
            <a:ext cx="7632700" cy="5754687"/>
          </a:xfrm>
          <a:prstGeom prst="rect">
            <a:avLst/>
          </a:prstGeom>
          <a:noFill/>
          <a:ln w="9525">
            <a:solidFill>
              <a:schemeClr val="tx1"/>
            </a:solidFill>
            <a:miter lim="800000"/>
            <a:headEnd/>
            <a:tailEnd/>
          </a:ln>
        </p:spPr>
      </p:pic>
    </p:spTree>
  </p:cSld>
  <p:clrMapOvr>
    <a:masterClrMapping/>
  </p:clrMapOvr>
  <p:transition/>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6"/>
          <p:cNvSpPr>
            <a:spLocks noGrp="1" noChangeArrowheads="1"/>
          </p:cNvSpPr>
          <p:nvPr>
            <p:ph type="title"/>
          </p:nvPr>
        </p:nvSpPr>
        <p:spPr/>
        <p:txBody>
          <a:bodyPr/>
          <a:lstStyle/>
          <a:p>
            <a:pPr eaLnBrk="1" hangingPunct="1"/>
            <a:r>
              <a:rPr lang="cs-CZ" sz="2400" smtClean="0"/>
              <a:t>ATP</a:t>
            </a:r>
          </a:p>
        </p:txBody>
      </p:sp>
      <p:sp>
        <p:nvSpPr>
          <p:cNvPr id="141315" name="Zástupný symbol pro číslo snímku 3"/>
          <p:cNvSpPr>
            <a:spLocks noGrp="1"/>
          </p:cNvSpPr>
          <p:nvPr>
            <p:ph type="sldNum" sz="quarter" idx="10"/>
          </p:nvPr>
        </p:nvSpPr>
        <p:spPr>
          <a:noFill/>
        </p:spPr>
        <p:txBody>
          <a:bodyPr/>
          <a:lstStyle/>
          <a:p>
            <a:r>
              <a:rPr lang="cs-CZ" smtClean="0">
                <a:latin typeface="Arial" charset="0"/>
              </a:rPr>
              <a:t>Snímek </a:t>
            </a:r>
            <a:fld id="{D6885718-266E-4566-A7B4-6683EC37E3B4}" type="slidenum">
              <a:rPr lang="cs-CZ" smtClean="0">
                <a:latin typeface="Arial" charset="0"/>
              </a:rPr>
              <a:pPr/>
              <a:t>145</a:t>
            </a:fld>
            <a:endParaRPr lang="cs-CZ" smtClean="0">
              <a:latin typeface="Arial" charset="0"/>
            </a:endParaRPr>
          </a:p>
        </p:txBody>
      </p:sp>
      <p:sp>
        <p:nvSpPr>
          <p:cNvPr id="141316" name="Text Box 3"/>
          <p:cNvSpPr txBox="1">
            <a:spLocks noChangeArrowheads="1"/>
          </p:cNvSpPr>
          <p:nvPr/>
        </p:nvSpPr>
        <p:spPr bwMode="auto">
          <a:xfrm>
            <a:off x="0" y="0"/>
            <a:ext cx="3960813" cy="274638"/>
          </a:xfrm>
          <a:prstGeom prst="rect">
            <a:avLst/>
          </a:prstGeom>
          <a:noFill/>
          <a:ln w="9525">
            <a:noFill/>
            <a:miter lim="800000"/>
            <a:headEnd/>
            <a:tailEnd/>
          </a:ln>
        </p:spPr>
        <p:txBody>
          <a:bodyPr>
            <a:spAutoFit/>
          </a:bodyPr>
          <a:lstStyle/>
          <a:p>
            <a:pPr>
              <a:spcBef>
                <a:spcPct val="50000"/>
              </a:spcBef>
            </a:pPr>
            <a:endParaRPr lang="en-US" sz="1200" b="0">
              <a:latin typeface="Times New Roman" pitchFamily="18" charset="0"/>
            </a:endParaRPr>
          </a:p>
        </p:txBody>
      </p:sp>
      <p:sp>
        <p:nvSpPr>
          <p:cNvPr id="141317" name="Text Box 5"/>
          <p:cNvSpPr txBox="1">
            <a:spLocks noChangeArrowheads="1"/>
          </p:cNvSpPr>
          <p:nvPr/>
        </p:nvSpPr>
        <p:spPr bwMode="auto">
          <a:xfrm>
            <a:off x="250825" y="549275"/>
            <a:ext cx="8640763" cy="5859463"/>
          </a:xfrm>
          <a:prstGeom prst="rect">
            <a:avLst/>
          </a:prstGeom>
          <a:noFill/>
          <a:ln w="9525">
            <a:noFill/>
            <a:miter lim="800000"/>
            <a:headEnd/>
            <a:tailEnd/>
          </a:ln>
        </p:spPr>
        <p:txBody>
          <a:bodyPr>
            <a:spAutoFit/>
          </a:bodyPr>
          <a:lstStyle/>
          <a:p>
            <a:pPr algn="just"/>
            <a:r>
              <a:rPr lang="cs-CZ" sz="1800">
                <a:solidFill>
                  <a:srgbClr val="6600FF"/>
                </a:solidFill>
              </a:rPr>
              <a:t>Adenylate energy charge</a:t>
            </a:r>
          </a:p>
          <a:p>
            <a:pPr algn="just"/>
            <a:endParaRPr lang="cs-CZ" sz="1800" b="0">
              <a:solidFill>
                <a:srgbClr val="6600FF"/>
              </a:solidFill>
            </a:endParaRPr>
          </a:p>
          <a:p>
            <a:pPr algn="ctr"/>
            <a:r>
              <a:rPr lang="cs-CZ" sz="1800"/>
              <a:t>EC = (ATP +1/2 ADP) / (ATP + ADP + AMP)</a:t>
            </a:r>
          </a:p>
          <a:p>
            <a:pPr algn="just"/>
            <a:endParaRPr lang="cs-CZ" sz="1800" b="0"/>
          </a:p>
          <a:p>
            <a:pPr algn="just"/>
            <a:r>
              <a:rPr lang="cs-CZ" sz="1800" b="0"/>
              <a:t>- míra energie skladované v adeninové energetické zásobě buněk</a:t>
            </a:r>
          </a:p>
          <a:p>
            <a:pPr algn="just"/>
            <a:endParaRPr lang="cs-CZ" sz="1800" b="0"/>
          </a:p>
          <a:p>
            <a:pPr algn="just"/>
            <a:r>
              <a:rPr lang="cs-CZ" sz="1800" b="0"/>
              <a:t>- indikátor metabolického statutu buněk</a:t>
            </a:r>
          </a:p>
          <a:p>
            <a:pPr algn="just"/>
            <a:endParaRPr lang="cs-CZ" sz="1800" b="0"/>
          </a:p>
          <a:p>
            <a:pPr algn="just"/>
            <a:r>
              <a:rPr lang="cs-CZ" sz="1800" b="0"/>
              <a:t>- rozsah 0 - 1; rostoucí buňka: 0,85; nerostoucí buňka: 0,5</a:t>
            </a:r>
          </a:p>
          <a:p>
            <a:pPr algn="just"/>
            <a:endParaRPr lang="cs-CZ" sz="1800" b="0"/>
          </a:p>
          <a:p>
            <a:pPr algn="just"/>
            <a:r>
              <a:rPr lang="cs-CZ" sz="1800" b="0"/>
              <a:t>- EC pod 0,4 je téměř irreverzibilní situace u vymírající populace; kolem 0,5 je klidový stav s neschopností biosyntéz</a:t>
            </a:r>
          </a:p>
          <a:p>
            <a:pPr algn="just"/>
            <a:endParaRPr lang="cs-CZ" sz="1800" b="0"/>
          </a:p>
          <a:p>
            <a:pPr algn="just"/>
            <a:r>
              <a:rPr lang="cs-CZ" sz="1800" b="0"/>
              <a:t>- existuje hodně studií AEC na </a:t>
            </a:r>
            <a:r>
              <a:rPr lang="cs-CZ" sz="1800" b="0" i="1"/>
              <a:t>in vitro</a:t>
            </a:r>
            <a:r>
              <a:rPr lang="cs-CZ" sz="1800" b="0"/>
              <a:t> kulturách a méně studií </a:t>
            </a:r>
            <a:r>
              <a:rPr lang="cs-CZ" sz="1800" b="0" i="1"/>
              <a:t>in situ</a:t>
            </a:r>
          </a:p>
          <a:p>
            <a:pPr algn="just"/>
            <a:endParaRPr lang="cs-CZ" sz="1800" b="0" i="1"/>
          </a:p>
          <a:p>
            <a:pPr algn="just"/>
            <a:r>
              <a:rPr lang="cs-CZ" sz="1800" b="0"/>
              <a:t>- AEC pro čerstvou půdu TTP 0,85, po vysušení pokles na 0,45 a po opětovném ovlhčení stouplo na 0,76</a:t>
            </a:r>
          </a:p>
          <a:p>
            <a:pPr algn="just"/>
            <a:endParaRPr lang="cs-CZ" sz="1800" b="0"/>
          </a:p>
          <a:p>
            <a:pPr algn="just"/>
            <a:r>
              <a:rPr lang="cs-CZ" sz="1800"/>
              <a:t>- těžké kovy snižují obsah ATP, ADP a AMP na polovinu, ale AEC zůstává stejné s kontrolní lokalitou ===</a:t>
            </a:r>
            <a:r>
              <a:rPr lang="en-US" sz="1800"/>
              <a:t>&gt;</a:t>
            </a:r>
            <a:r>
              <a:rPr lang="cs-CZ" sz="1800"/>
              <a:t> AEC není ideální indikátor stresu pod vlivem např. kovů, spíše indikátor stresu jako vysychání apod.</a:t>
            </a:r>
          </a:p>
        </p:txBody>
      </p:sp>
    </p:spTree>
  </p:cSld>
  <p:clrMapOvr>
    <a:masterClrMapping/>
  </p:clrMapOvr>
  <p:transition/>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Zástupný symbol pro číslo snímku 2"/>
          <p:cNvSpPr>
            <a:spLocks noGrp="1"/>
          </p:cNvSpPr>
          <p:nvPr>
            <p:ph type="sldNum" sz="quarter" idx="10"/>
          </p:nvPr>
        </p:nvSpPr>
        <p:spPr>
          <a:noFill/>
        </p:spPr>
        <p:txBody>
          <a:bodyPr/>
          <a:lstStyle/>
          <a:p>
            <a:r>
              <a:rPr lang="cs-CZ" smtClean="0">
                <a:latin typeface="Arial" charset="0"/>
              </a:rPr>
              <a:t>Snímek </a:t>
            </a:r>
            <a:fld id="{0322C622-B25C-47FE-A16A-42B1B40AB80E}" type="slidenum">
              <a:rPr lang="cs-CZ" smtClean="0">
                <a:latin typeface="Arial" charset="0"/>
              </a:rPr>
              <a:pPr/>
              <a:t>146</a:t>
            </a:fld>
            <a:endParaRPr lang="cs-CZ" smtClean="0">
              <a:latin typeface="Arial" charset="0"/>
            </a:endParaRPr>
          </a:p>
        </p:txBody>
      </p:sp>
      <p:sp>
        <p:nvSpPr>
          <p:cNvPr id="142339" name="Text Box 3"/>
          <p:cNvSpPr txBox="1">
            <a:spLocks noChangeArrowheads="1"/>
          </p:cNvSpPr>
          <p:nvPr/>
        </p:nvSpPr>
        <p:spPr bwMode="auto">
          <a:xfrm>
            <a:off x="0" y="0"/>
            <a:ext cx="3960813" cy="274638"/>
          </a:xfrm>
          <a:prstGeom prst="rect">
            <a:avLst/>
          </a:prstGeom>
          <a:noFill/>
          <a:ln w="9525">
            <a:noFill/>
            <a:miter lim="800000"/>
            <a:headEnd/>
            <a:tailEnd/>
          </a:ln>
        </p:spPr>
        <p:txBody>
          <a:bodyPr>
            <a:spAutoFit/>
          </a:bodyPr>
          <a:lstStyle/>
          <a:p>
            <a:pPr>
              <a:spcBef>
                <a:spcPct val="50000"/>
              </a:spcBef>
            </a:pPr>
            <a:endParaRPr lang="en-US" sz="1200" b="0">
              <a:latin typeface="Times New Roman" pitchFamily="18" charset="0"/>
            </a:endParaRPr>
          </a:p>
        </p:txBody>
      </p:sp>
      <p:sp>
        <p:nvSpPr>
          <p:cNvPr id="142340" name="Text Box 5"/>
          <p:cNvSpPr txBox="1">
            <a:spLocks noChangeArrowheads="1"/>
          </p:cNvSpPr>
          <p:nvPr/>
        </p:nvSpPr>
        <p:spPr bwMode="auto">
          <a:xfrm>
            <a:off x="323850" y="620713"/>
            <a:ext cx="8567738" cy="2835275"/>
          </a:xfrm>
          <a:prstGeom prst="rect">
            <a:avLst/>
          </a:prstGeom>
          <a:noFill/>
          <a:ln w="9525">
            <a:noFill/>
            <a:miter lim="800000"/>
            <a:headEnd/>
            <a:tailEnd/>
          </a:ln>
        </p:spPr>
        <p:txBody>
          <a:bodyPr>
            <a:spAutoFit/>
          </a:bodyPr>
          <a:lstStyle/>
          <a:p>
            <a:pPr algn="just"/>
            <a:r>
              <a:rPr lang="cs-CZ" sz="2000">
                <a:solidFill>
                  <a:srgbClr val="6600FF"/>
                </a:solidFill>
              </a:rPr>
              <a:t>Adenylate energy charge - metodika</a:t>
            </a:r>
          </a:p>
          <a:p>
            <a:pPr algn="just"/>
            <a:endParaRPr lang="cs-CZ" sz="2000" b="0"/>
          </a:p>
          <a:p>
            <a:pPr algn="just"/>
            <a:r>
              <a:rPr lang="cs-CZ" sz="2000" b="0"/>
              <a:t>- ultrazvuk rozruší buňky a následuje extrakce</a:t>
            </a:r>
          </a:p>
          <a:p>
            <a:pPr algn="just"/>
            <a:endParaRPr lang="cs-CZ" sz="2000" b="0"/>
          </a:p>
          <a:p>
            <a:pPr algn="just"/>
            <a:r>
              <a:rPr lang="cs-CZ" sz="2000" b="0"/>
              <a:t>- měření ATP použitím luciferázového systému, poté AMP a ADP konvertovány na ATP a opět měření luciferin-luciferázovým systémem (alternativou je měření na HPLC)</a:t>
            </a:r>
          </a:p>
          <a:p>
            <a:pPr algn="just"/>
            <a:endParaRPr lang="cs-CZ" sz="2000" b="0"/>
          </a:p>
          <a:p>
            <a:pPr algn="just"/>
            <a:r>
              <a:rPr lang="cs-CZ" sz="2000" b="0"/>
              <a:t>- výsledek závisí na použitém extrakčním činidle TCA, NaHCO</a:t>
            </a:r>
            <a:r>
              <a:rPr lang="cs-CZ" sz="2000" b="0" baseline="-25000"/>
              <a:t>3</a:t>
            </a:r>
            <a:r>
              <a:rPr lang="cs-CZ" sz="2000" b="0"/>
              <a:t>, H2SO</a:t>
            </a:r>
            <a:r>
              <a:rPr lang="cs-CZ" sz="2000" b="0" baseline="-25000"/>
              <a:t>4</a:t>
            </a:r>
            <a:r>
              <a:rPr lang="cs-CZ" sz="2000" b="0"/>
              <a:t> ...</a:t>
            </a:r>
          </a:p>
        </p:txBody>
      </p:sp>
      <p:sp>
        <p:nvSpPr>
          <p:cNvPr id="142341" name="Rectangle 6"/>
          <p:cNvSpPr>
            <a:spLocks noChangeArrowheads="1"/>
          </p:cNvSpPr>
          <p:nvPr/>
        </p:nvSpPr>
        <p:spPr bwMode="auto">
          <a:xfrm>
            <a:off x="0" y="0"/>
            <a:ext cx="9144000" cy="476250"/>
          </a:xfrm>
          <a:prstGeom prst="rect">
            <a:avLst/>
          </a:prstGeom>
          <a:noFill/>
          <a:ln w="9525">
            <a:noFill/>
            <a:miter lim="800000"/>
            <a:headEnd/>
            <a:tailEnd/>
          </a:ln>
        </p:spPr>
        <p:txBody>
          <a:bodyPr anchor="ctr"/>
          <a:lstStyle/>
          <a:p>
            <a:pPr algn="ctr"/>
            <a:r>
              <a:rPr lang="cs-CZ" sz="2400">
                <a:solidFill>
                  <a:srgbClr val="DC0000"/>
                </a:solidFill>
              </a:rPr>
              <a:t>ATP</a:t>
            </a:r>
          </a:p>
        </p:txBody>
      </p:sp>
    </p:spTree>
  </p:cSld>
  <p:clrMapOvr>
    <a:masterClrMapping/>
  </p:clrMapOvr>
  <p:transition/>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4"/>
          <p:cNvSpPr>
            <a:spLocks noGrp="1" noChangeArrowheads="1"/>
          </p:cNvSpPr>
          <p:nvPr>
            <p:ph type="title"/>
          </p:nvPr>
        </p:nvSpPr>
        <p:spPr/>
        <p:txBody>
          <a:bodyPr/>
          <a:lstStyle/>
          <a:p>
            <a:pPr eaLnBrk="1" hangingPunct="1"/>
            <a:endParaRPr lang="en-US" smtClean="0"/>
          </a:p>
        </p:txBody>
      </p:sp>
      <p:sp>
        <p:nvSpPr>
          <p:cNvPr id="143363" name="Zástupný symbol pro číslo snímku 3"/>
          <p:cNvSpPr>
            <a:spLocks noGrp="1"/>
          </p:cNvSpPr>
          <p:nvPr>
            <p:ph type="sldNum" sz="quarter" idx="10"/>
          </p:nvPr>
        </p:nvSpPr>
        <p:spPr>
          <a:noFill/>
        </p:spPr>
        <p:txBody>
          <a:bodyPr/>
          <a:lstStyle/>
          <a:p>
            <a:r>
              <a:rPr lang="cs-CZ" smtClean="0">
                <a:latin typeface="Arial" charset="0"/>
              </a:rPr>
              <a:t>Snímek </a:t>
            </a:r>
            <a:fld id="{CBD8F721-0738-4760-893C-6751383483F1}" type="slidenum">
              <a:rPr lang="cs-CZ" smtClean="0">
                <a:latin typeface="Arial" charset="0"/>
              </a:rPr>
              <a:pPr/>
              <a:t>147</a:t>
            </a:fld>
            <a:endParaRPr lang="cs-CZ" smtClean="0">
              <a:latin typeface="Arial" charset="0"/>
            </a:endParaRPr>
          </a:p>
        </p:txBody>
      </p:sp>
      <p:pic>
        <p:nvPicPr>
          <p:cNvPr id="143364" name="Picture 5"/>
          <p:cNvPicPr>
            <a:picLocks noChangeAspect="1" noChangeArrowheads="1"/>
          </p:cNvPicPr>
          <p:nvPr/>
        </p:nvPicPr>
        <p:blipFill>
          <a:blip r:embed="rId2" cstate="print"/>
          <a:srcRect/>
          <a:stretch>
            <a:fillRect/>
          </a:stretch>
        </p:blipFill>
        <p:spPr bwMode="auto">
          <a:xfrm>
            <a:off x="2925763" y="0"/>
            <a:ext cx="6218237" cy="2241550"/>
          </a:xfrm>
          <a:prstGeom prst="rect">
            <a:avLst/>
          </a:prstGeom>
          <a:noFill/>
          <a:ln w="9525">
            <a:noFill/>
            <a:miter lim="800000"/>
            <a:headEnd/>
            <a:tailEnd/>
          </a:ln>
        </p:spPr>
      </p:pic>
      <p:grpSp>
        <p:nvGrpSpPr>
          <p:cNvPr id="143365" name="Group 6"/>
          <p:cNvGrpSpPr>
            <a:grpSpLocks/>
          </p:cNvGrpSpPr>
          <p:nvPr/>
        </p:nvGrpSpPr>
        <p:grpSpPr bwMode="auto">
          <a:xfrm>
            <a:off x="0" y="0"/>
            <a:ext cx="1146175" cy="623888"/>
            <a:chOff x="480" y="3075"/>
            <a:chExt cx="722" cy="393"/>
          </a:xfrm>
        </p:grpSpPr>
        <p:pic>
          <p:nvPicPr>
            <p:cNvPr id="143367" name="Picture 7" descr="File:Lupa.na.encyklopedii.jpg">
              <a:hlinkClick r:id="rId3"/>
            </p:cNvPr>
            <p:cNvPicPr>
              <a:picLocks noChangeAspect="1" noChangeArrowheads="1"/>
            </p:cNvPicPr>
            <p:nvPr/>
          </p:nvPicPr>
          <p:blipFill>
            <a:blip r:embed="rId4" cstate="print"/>
            <a:srcRect/>
            <a:stretch>
              <a:fillRect/>
            </a:stretch>
          </p:blipFill>
          <p:spPr bwMode="auto">
            <a:xfrm>
              <a:off x="480" y="3075"/>
              <a:ext cx="722" cy="393"/>
            </a:xfrm>
            <a:prstGeom prst="rect">
              <a:avLst/>
            </a:prstGeom>
            <a:noFill/>
            <a:ln w="19050">
              <a:solidFill>
                <a:srgbClr val="000000"/>
              </a:solidFill>
              <a:miter lim="800000"/>
              <a:headEnd/>
              <a:tailEnd/>
            </a:ln>
          </p:spPr>
        </p:pic>
        <p:sp>
          <p:nvSpPr>
            <p:cNvPr id="143368" name="WordArt 8"/>
            <p:cNvSpPr>
              <a:spLocks noChangeArrowheads="1" noChangeShapeType="1" noTextEdit="1"/>
            </p:cNvSpPr>
            <p:nvPr/>
          </p:nvSpPr>
          <p:spPr bwMode="auto">
            <a:xfrm>
              <a:off x="521" y="3203"/>
              <a:ext cx="363" cy="136"/>
            </a:xfrm>
            <a:prstGeom prst="rect">
              <a:avLst/>
            </a:prstGeom>
          </p:spPr>
          <p:txBody>
            <a:bodyPr wrap="none" fromWordArt="1">
              <a:prstTxWarp prst="textPlain">
                <a:avLst>
                  <a:gd name="adj" fmla="val 50000"/>
                </a:avLst>
              </a:prstTxWarp>
            </a:bodyPr>
            <a:lstStyle/>
            <a:p>
              <a:pPr algn="ctr"/>
              <a:r>
                <a:rPr lang="cs-CZ" sz="3600" kern="10">
                  <a:ln w="12700">
                    <a:solidFill>
                      <a:schemeClr val="tx1"/>
                    </a:solidFill>
                    <a:round/>
                    <a:headEnd/>
                    <a:tailEnd/>
                  </a:ln>
                  <a:solidFill>
                    <a:srgbClr val="FFFF00"/>
                  </a:solidFill>
                  <a:latin typeface="Arial Black"/>
                </a:rPr>
                <a:t>Příklad</a:t>
              </a:r>
            </a:p>
          </p:txBody>
        </p:sp>
      </p:grpSp>
      <p:pic>
        <p:nvPicPr>
          <p:cNvPr id="143366" name="Picture 9"/>
          <p:cNvPicPr>
            <a:picLocks noChangeAspect="1" noChangeArrowheads="1"/>
          </p:cNvPicPr>
          <p:nvPr/>
        </p:nvPicPr>
        <p:blipFill>
          <a:blip r:embed="rId5" cstate="print"/>
          <a:srcRect/>
          <a:stretch>
            <a:fillRect/>
          </a:stretch>
        </p:blipFill>
        <p:spPr bwMode="auto">
          <a:xfrm>
            <a:off x="1187450" y="2293938"/>
            <a:ext cx="7956550" cy="4562475"/>
          </a:xfrm>
          <a:prstGeom prst="rect">
            <a:avLst/>
          </a:prstGeom>
          <a:noFill/>
          <a:ln w="9525">
            <a:noFill/>
            <a:miter lim="800000"/>
            <a:headEnd/>
            <a:tailEnd/>
          </a:ln>
        </p:spPr>
      </p:pic>
    </p:spTree>
  </p:cSld>
  <p:clrMapOvr>
    <a:masterClrMapping/>
  </p:clrMapOvr>
  <p:transition/>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10"/>
          <p:cNvSpPr>
            <a:spLocks noGrp="1" noChangeArrowheads="1"/>
          </p:cNvSpPr>
          <p:nvPr>
            <p:ph type="title"/>
          </p:nvPr>
        </p:nvSpPr>
        <p:spPr/>
        <p:txBody>
          <a:bodyPr/>
          <a:lstStyle/>
          <a:p>
            <a:pPr eaLnBrk="1" hangingPunct="1"/>
            <a:r>
              <a:rPr lang="cs-CZ" sz="2400" smtClean="0"/>
              <a:t>Anaerobní aktivity</a:t>
            </a:r>
          </a:p>
        </p:txBody>
      </p:sp>
      <p:sp>
        <p:nvSpPr>
          <p:cNvPr id="144387" name="Zástupný symbol pro číslo snímku 3"/>
          <p:cNvSpPr>
            <a:spLocks noGrp="1"/>
          </p:cNvSpPr>
          <p:nvPr>
            <p:ph type="sldNum" sz="quarter" idx="10"/>
          </p:nvPr>
        </p:nvSpPr>
        <p:spPr>
          <a:noFill/>
        </p:spPr>
        <p:txBody>
          <a:bodyPr/>
          <a:lstStyle/>
          <a:p>
            <a:r>
              <a:rPr lang="cs-CZ" smtClean="0">
                <a:latin typeface="Arial" charset="0"/>
              </a:rPr>
              <a:t>Snímek </a:t>
            </a:r>
            <a:fld id="{5B0AC6DA-A6CA-4B94-BD53-4B02B9402AE9}" type="slidenum">
              <a:rPr lang="cs-CZ" smtClean="0">
                <a:latin typeface="Arial" charset="0"/>
              </a:rPr>
              <a:pPr/>
              <a:t>148</a:t>
            </a:fld>
            <a:endParaRPr lang="cs-CZ" smtClean="0">
              <a:latin typeface="Arial" charset="0"/>
            </a:endParaRPr>
          </a:p>
        </p:txBody>
      </p:sp>
      <p:sp>
        <p:nvSpPr>
          <p:cNvPr id="144388" name="Text Box 3"/>
          <p:cNvSpPr txBox="1">
            <a:spLocks noChangeArrowheads="1"/>
          </p:cNvSpPr>
          <p:nvPr/>
        </p:nvSpPr>
        <p:spPr bwMode="auto">
          <a:xfrm>
            <a:off x="0" y="0"/>
            <a:ext cx="3960813" cy="274638"/>
          </a:xfrm>
          <a:prstGeom prst="rect">
            <a:avLst/>
          </a:prstGeom>
          <a:noFill/>
          <a:ln w="9525">
            <a:noFill/>
            <a:miter lim="800000"/>
            <a:headEnd/>
            <a:tailEnd/>
          </a:ln>
        </p:spPr>
        <p:txBody>
          <a:bodyPr>
            <a:spAutoFit/>
          </a:bodyPr>
          <a:lstStyle/>
          <a:p>
            <a:pPr>
              <a:spcBef>
                <a:spcPct val="50000"/>
              </a:spcBef>
            </a:pPr>
            <a:endParaRPr lang="en-US" sz="1200" b="0">
              <a:latin typeface="Times New Roman" pitchFamily="18" charset="0"/>
            </a:endParaRPr>
          </a:p>
        </p:txBody>
      </p:sp>
      <p:sp>
        <p:nvSpPr>
          <p:cNvPr id="144389" name="Text Box 5"/>
          <p:cNvSpPr txBox="1">
            <a:spLocks noChangeArrowheads="1"/>
          </p:cNvSpPr>
          <p:nvPr/>
        </p:nvSpPr>
        <p:spPr bwMode="auto">
          <a:xfrm>
            <a:off x="179388" y="692150"/>
            <a:ext cx="5795962" cy="2563813"/>
          </a:xfrm>
          <a:prstGeom prst="rect">
            <a:avLst/>
          </a:prstGeom>
          <a:noFill/>
          <a:ln w="9525">
            <a:noFill/>
            <a:miter lim="800000"/>
            <a:headEnd/>
            <a:tailEnd/>
          </a:ln>
        </p:spPr>
        <p:txBody>
          <a:bodyPr>
            <a:spAutoFit/>
          </a:bodyPr>
          <a:lstStyle/>
          <a:p>
            <a:pPr algn="just"/>
            <a:r>
              <a:rPr lang="cs-CZ" sz="1800" b="0"/>
              <a:t>- náročné způsoby manipulace  se vzorky</a:t>
            </a:r>
          </a:p>
          <a:p>
            <a:pPr algn="just"/>
            <a:r>
              <a:rPr lang="cs-CZ" sz="1800" b="0"/>
              <a:t>- používané roztoky musí být bez kyslíku</a:t>
            </a:r>
          </a:p>
          <a:p>
            <a:pPr algn="just"/>
            <a:endParaRPr lang="cs-CZ" sz="1800"/>
          </a:p>
          <a:p>
            <a:pPr algn="just"/>
            <a:r>
              <a:rPr lang="cs-CZ" sz="1800"/>
              <a:t>Lze pak měřit zejména:</a:t>
            </a:r>
          </a:p>
          <a:p>
            <a:pPr algn="just">
              <a:buFontTx/>
              <a:buChar char="•"/>
            </a:pPr>
            <a:r>
              <a:rPr lang="cs-CZ" sz="1800" b="0"/>
              <a:t> anaerobní amonifikaci</a:t>
            </a:r>
          </a:p>
          <a:p>
            <a:pPr algn="just">
              <a:buFontTx/>
              <a:buChar char="•"/>
            </a:pPr>
            <a:r>
              <a:rPr lang="cs-CZ" sz="1800" b="0"/>
              <a:t> denitrifikaci (až na N</a:t>
            </a:r>
            <a:r>
              <a:rPr lang="cs-CZ" sz="1800" b="0" baseline="-25000"/>
              <a:t>2</a:t>
            </a:r>
            <a:r>
              <a:rPr lang="cs-CZ" sz="1800" b="0"/>
              <a:t>)</a:t>
            </a:r>
          </a:p>
          <a:p>
            <a:pPr algn="just">
              <a:buFontTx/>
              <a:buChar char="•"/>
            </a:pPr>
            <a:r>
              <a:rPr lang="cs-CZ" sz="1800" b="0"/>
              <a:t> redukci železitanových iontů</a:t>
            </a:r>
          </a:p>
          <a:p>
            <a:pPr algn="just">
              <a:buFontTx/>
              <a:buChar char="•"/>
            </a:pPr>
            <a:r>
              <a:rPr lang="cs-CZ" sz="1800" b="0"/>
              <a:t> desulfurikaci</a:t>
            </a:r>
          </a:p>
          <a:p>
            <a:pPr algn="just">
              <a:buFontTx/>
              <a:buChar char="•"/>
            </a:pPr>
            <a:r>
              <a:rPr lang="cs-CZ" sz="1800" b="0"/>
              <a:t> atd.</a:t>
            </a:r>
          </a:p>
        </p:txBody>
      </p:sp>
      <p:pic>
        <p:nvPicPr>
          <p:cNvPr id="144390" name="Picture 6" descr="70"/>
          <p:cNvPicPr>
            <a:picLocks noChangeAspect="1" noChangeArrowheads="1"/>
          </p:cNvPicPr>
          <p:nvPr/>
        </p:nvPicPr>
        <p:blipFill>
          <a:blip r:embed="rId3" cstate="print"/>
          <a:srcRect l="7849" t="49202" r="19385" b="27200"/>
          <a:stretch>
            <a:fillRect/>
          </a:stretch>
        </p:blipFill>
        <p:spPr bwMode="auto">
          <a:xfrm>
            <a:off x="0" y="3697288"/>
            <a:ext cx="7164388" cy="3159125"/>
          </a:xfrm>
          <a:prstGeom prst="rect">
            <a:avLst/>
          </a:prstGeom>
          <a:noFill/>
          <a:ln w="9525">
            <a:solidFill>
              <a:schemeClr val="tx1"/>
            </a:solidFill>
            <a:miter lim="800000"/>
            <a:headEnd/>
            <a:tailEnd/>
          </a:ln>
        </p:spPr>
      </p:pic>
      <p:pic>
        <p:nvPicPr>
          <p:cNvPr id="144391" name="Picture 8" descr="71"/>
          <p:cNvPicPr>
            <a:picLocks noChangeAspect="1" noChangeArrowheads="1"/>
          </p:cNvPicPr>
          <p:nvPr/>
        </p:nvPicPr>
        <p:blipFill>
          <a:blip r:embed="rId4" cstate="print"/>
          <a:srcRect l="53310" t="17363" r="26917" b="55124"/>
          <a:stretch>
            <a:fillRect/>
          </a:stretch>
        </p:blipFill>
        <p:spPr bwMode="auto">
          <a:xfrm>
            <a:off x="7170738" y="981075"/>
            <a:ext cx="1973262" cy="3744913"/>
          </a:xfrm>
          <a:prstGeom prst="rect">
            <a:avLst/>
          </a:prstGeom>
          <a:noFill/>
          <a:ln w="9525">
            <a:solidFill>
              <a:schemeClr val="tx1"/>
            </a:solidFill>
            <a:miter lim="800000"/>
            <a:headEnd/>
            <a:tailEnd/>
          </a:ln>
        </p:spPr>
      </p:pic>
      <p:pic>
        <p:nvPicPr>
          <p:cNvPr id="144392" name="Picture 9" descr="71"/>
          <p:cNvPicPr>
            <a:picLocks noChangeAspect="1" noChangeArrowheads="1"/>
          </p:cNvPicPr>
          <p:nvPr/>
        </p:nvPicPr>
        <p:blipFill>
          <a:blip r:embed="rId4" cstate="print"/>
          <a:srcRect l="7883" t="43408" r="56577" b="36292"/>
          <a:stretch>
            <a:fillRect/>
          </a:stretch>
        </p:blipFill>
        <p:spPr bwMode="auto">
          <a:xfrm>
            <a:off x="4211638" y="1412875"/>
            <a:ext cx="2808287" cy="2189163"/>
          </a:xfrm>
          <a:prstGeom prst="rect">
            <a:avLst/>
          </a:prstGeom>
          <a:noFill/>
          <a:ln w="9525">
            <a:solidFill>
              <a:schemeClr val="tx1"/>
            </a:solidFill>
            <a:miter lim="800000"/>
            <a:headEnd/>
            <a:tailEnd/>
          </a:ln>
        </p:spPr>
      </p:pic>
    </p:spTree>
  </p:cSld>
  <p:clrMapOvr>
    <a:masterClrMapping/>
  </p:clrMapOvr>
  <p:transition/>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4"/>
          <p:cNvSpPr>
            <a:spLocks noGrp="1" noChangeArrowheads="1"/>
          </p:cNvSpPr>
          <p:nvPr>
            <p:ph type="title"/>
          </p:nvPr>
        </p:nvSpPr>
        <p:spPr/>
        <p:txBody>
          <a:bodyPr/>
          <a:lstStyle/>
          <a:p>
            <a:pPr algn="l" eaLnBrk="1" hangingPunct="1"/>
            <a:r>
              <a:rPr lang="cs-CZ" sz="2400" smtClean="0"/>
              <a:t>Redukce železa</a:t>
            </a:r>
          </a:p>
        </p:txBody>
      </p:sp>
      <p:sp>
        <p:nvSpPr>
          <p:cNvPr id="145411" name="Zástupný symbol pro číslo snímku 3"/>
          <p:cNvSpPr>
            <a:spLocks noGrp="1"/>
          </p:cNvSpPr>
          <p:nvPr>
            <p:ph type="sldNum" sz="quarter" idx="10"/>
          </p:nvPr>
        </p:nvSpPr>
        <p:spPr>
          <a:noFill/>
        </p:spPr>
        <p:txBody>
          <a:bodyPr/>
          <a:lstStyle/>
          <a:p>
            <a:r>
              <a:rPr lang="cs-CZ" smtClean="0">
                <a:latin typeface="Arial" charset="0"/>
              </a:rPr>
              <a:t>Snímek </a:t>
            </a:r>
            <a:fld id="{E1D8FA20-65FA-454A-BB2B-D754F5F41F7B}" type="slidenum">
              <a:rPr lang="cs-CZ" smtClean="0">
                <a:latin typeface="Arial" charset="0"/>
              </a:rPr>
              <a:pPr/>
              <a:t>149</a:t>
            </a:fld>
            <a:endParaRPr lang="cs-CZ" smtClean="0">
              <a:latin typeface="Arial" charset="0"/>
            </a:endParaRPr>
          </a:p>
        </p:txBody>
      </p:sp>
      <p:pic>
        <p:nvPicPr>
          <p:cNvPr id="145412" name="Picture 5"/>
          <p:cNvPicPr>
            <a:picLocks noChangeAspect="1" noChangeArrowheads="1"/>
          </p:cNvPicPr>
          <p:nvPr/>
        </p:nvPicPr>
        <p:blipFill>
          <a:blip r:embed="rId2" cstate="print"/>
          <a:srcRect/>
          <a:stretch>
            <a:fillRect/>
          </a:stretch>
        </p:blipFill>
        <p:spPr bwMode="auto">
          <a:xfrm>
            <a:off x="1042988" y="1700213"/>
            <a:ext cx="7107237" cy="4805362"/>
          </a:xfrm>
          <a:prstGeom prst="rect">
            <a:avLst/>
          </a:prstGeom>
          <a:noFill/>
          <a:ln w="19050">
            <a:solidFill>
              <a:schemeClr val="tx1"/>
            </a:solidFill>
            <a:miter lim="800000"/>
            <a:headEnd/>
            <a:tailEnd/>
          </a:ln>
        </p:spPr>
      </p:pic>
      <p:pic>
        <p:nvPicPr>
          <p:cNvPr id="145413" name="Picture 6"/>
          <p:cNvPicPr>
            <a:picLocks noChangeAspect="1" noChangeArrowheads="1"/>
          </p:cNvPicPr>
          <p:nvPr/>
        </p:nvPicPr>
        <p:blipFill>
          <a:blip r:embed="rId3" cstate="print"/>
          <a:srcRect/>
          <a:stretch>
            <a:fillRect/>
          </a:stretch>
        </p:blipFill>
        <p:spPr bwMode="auto">
          <a:xfrm>
            <a:off x="2987675" y="0"/>
            <a:ext cx="6156325" cy="1700213"/>
          </a:xfrm>
          <a:prstGeom prst="rect">
            <a:avLst/>
          </a:prstGeom>
          <a:noFill/>
          <a:ln w="19050">
            <a:solidFill>
              <a:schemeClr val="tx1"/>
            </a:solidFill>
            <a:miter lim="800000"/>
            <a:headEnd/>
            <a:tailEnd/>
          </a:ln>
        </p:spPr>
      </p:pic>
      <p:grpSp>
        <p:nvGrpSpPr>
          <p:cNvPr id="145414" name="Group 7"/>
          <p:cNvGrpSpPr>
            <a:grpSpLocks/>
          </p:cNvGrpSpPr>
          <p:nvPr/>
        </p:nvGrpSpPr>
        <p:grpSpPr bwMode="auto">
          <a:xfrm>
            <a:off x="611188" y="765175"/>
            <a:ext cx="1146175" cy="623888"/>
            <a:chOff x="480" y="3075"/>
            <a:chExt cx="722" cy="393"/>
          </a:xfrm>
        </p:grpSpPr>
        <p:pic>
          <p:nvPicPr>
            <p:cNvPr id="145415" name="Picture 8" descr="File:Lupa.na.encyklopedii.jpg">
              <a:hlinkClick r:id="rId4"/>
            </p:cNvPr>
            <p:cNvPicPr>
              <a:picLocks noChangeAspect="1" noChangeArrowheads="1"/>
            </p:cNvPicPr>
            <p:nvPr/>
          </p:nvPicPr>
          <p:blipFill>
            <a:blip r:embed="rId5" cstate="print"/>
            <a:srcRect/>
            <a:stretch>
              <a:fillRect/>
            </a:stretch>
          </p:blipFill>
          <p:spPr bwMode="auto">
            <a:xfrm>
              <a:off x="480" y="3075"/>
              <a:ext cx="722" cy="393"/>
            </a:xfrm>
            <a:prstGeom prst="rect">
              <a:avLst/>
            </a:prstGeom>
            <a:noFill/>
            <a:ln w="19050">
              <a:solidFill>
                <a:srgbClr val="000000"/>
              </a:solidFill>
              <a:miter lim="800000"/>
              <a:headEnd/>
              <a:tailEnd/>
            </a:ln>
          </p:spPr>
        </p:pic>
        <p:sp>
          <p:nvSpPr>
            <p:cNvPr id="145416" name="WordArt 9"/>
            <p:cNvSpPr>
              <a:spLocks noChangeArrowheads="1" noChangeShapeType="1" noTextEdit="1"/>
            </p:cNvSpPr>
            <p:nvPr/>
          </p:nvSpPr>
          <p:spPr bwMode="auto">
            <a:xfrm>
              <a:off x="521" y="3203"/>
              <a:ext cx="363" cy="136"/>
            </a:xfrm>
            <a:prstGeom prst="rect">
              <a:avLst/>
            </a:prstGeom>
          </p:spPr>
          <p:txBody>
            <a:bodyPr wrap="none" fromWordArt="1">
              <a:prstTxWarp prst="textPlain">
                <a:avLst>
                  <a:gd name="adj" fmla="val 50000"/>
                </a:avLst>
              </a:prstTxWarp>
            </a:bodyPr>
            <a:lstStyle/>
            <a:p>
              <a:pPr algn="ctr"/>
              <a:r>
                <a:rPr lang="cs-CZ" sz="3600" kern="10">
                  <a:ln w="12700">
                    <a:solidFill>
                      <a:schemeClr val="tx1"/>
                    </a:solidFill>
                    <a:round/>
                    <a:headEnd/>
                    <a:tailEnd/>
                  </a:ln>
                  <a:solidFill>
                    <a:srgbClr val="FFFF00"/>
                  </a:solidFill>
                  <a:latin typeface="Arial Black"/>
                </a:rPr>
                <a:t>Příklad</a:t>
              </a:r>
            </a:p>
          </p:txBody>
        </p:sp>
      </p:grpSp>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3"/>
          <p:cNvSpPr>
            <a:spLocks noGrp="1" noChangeArrowheads="1"/>
          </p:cNvSpPr>
          <p:nvPr>
            <p:ph type="title"/>
          </p:nvPr>
        </p:nvSpPr>
        <p:spPr/>
        <p:txBody>
          <a:bodyPr/>
          <a:lstStyle/>
          <a:p>
            <a:pPr eaLnBrk="1" hangingPunct="1"/>
            <a:r>
              <a:rPr lang="cs-CZ" sz="2400" smtClean="0"/>
              <a:t>Respirace - typy</a:t>
            </a:r>
          </a:p>
        </p:txBody>
      </p:sp>
      <p:sp>
        <p:nvSpPr>
          <p:cNvPr id="24579" name="Zástupný symbol pro číslo snímku 3"/>
          <p:cNvSpPr>
            <a:spLocks noGrp="1"/>
          </p:cNvSpPr>
          <p:nvPr>
            <p:ph type="sldNum" sz="quarter" idx="10"/>
          </p:nvPr>
        </p:nvSpPr>
        <p:spPr>
          <a:noFill/>
        </p:spPr>
        <p:txBody>
          <a:bodyPr/>
          <a:lstStyle/>
          <a:p>
            <a:r>
              <a:rPr lang="cs-CZ" smtClean="0">
                <a:latin typeface="Arial" charset="0"/>
              </a:rPr>
              <a:t>Snímek </a:t>
            </a:r>
            <a:fld id="{F3B13861-9E01-4C4B-93EE-E5026A922B81}" type="slidenum">
              <a:rPr lang="cs-CZ" smtClean="0">
                <a:latin typeface="Arial" charset="0"/>
              </a:rPr>
              <a:pPr/>
              <a:t>15</a:t>
            </a:fld>
            <a:endParaRPr lang="cs-CZ" smtClean="0">
              <a:latin typeface="Arial" charset="0"/>
            </a:endParaRPr>
          </a:p>
        </p:txBody>
      </p:sp>
      <p:sp>
        <p:nvSpPr>
          <p:cNvPr id="24580" name="Text Box 2"/>
          <p:cNvSpPr txBox="1">
            <a:spLocks noChangeArrowheads="1"/>
          </p:cNvSpPr>
          <p:nvPr/>
        </p:nvSpPr>
        <p:spPr bwMode="auto">
          <a:xfrm>
            <a:off x="0" y="0"/>
            <a:ext cx="3960813" cy="274638"/>
          </a:xfrm>
          <a:prstGeom prst="rect">
            <a:avLst/>
          </a:prstGeom>
          <a:noFill/>
          <a:ln w="9525">
            <a:noFill/>
            <a:miter lim="800000"/>
            <a:headEnd/>
            <a:tailEnd/>
          </a:ln>
        </p:spPr>
        <p:txBody>
          <a:bodyPr>
            <a:spAutoFit/>
          </a:bodyPr>
          <a:lstStyle/>
          <a:p>
            <a:pPr>
              <a:spcBef>
                <a:spcPct val="50000"/>
              </a:spcBef>
            </a:pPr>
            <a:endParaRPr lang="en-US" sz="1200" b="0">
              <a:latin typeface="Times New Roman" pitchFamily="18" charset="0"/>
            </a:endParaRPr>
          </a:p>
        </p:txBody>
      </p:sp>
      <p:graphicFrame>
        <p:nvGraphicFramePr>
          <p:cNvPr id="626737" name="Group 49"/>
          <p:cNvGraphicFramePr>
            <a:graphicFrameLocks noGrp="1"/>
          </p:cNvGraphicFramePr>
          <p:nvPr/>
        </p:nvGraphicFramePr>
        <p:xfrm>
          <a:off x="684213" y="1196975"/>
          <a:ext cx="8347075" cy="4768153"/>
        </p:xfrm>
        <a:graphic>
          <a:graphicData uri="http://schemas.openxmlformats.org/drawingml/2006/table">
            <a:tbl>
              <a:tblPr/>
              <a:tblGrid>
                <a:gridCol w="2374900"/>
                <a:gridCol w="3238500"/>
                <a:gridCol w="2733675"/>
              </a:tblGrid>
              <a:tr h="6429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cs-CZ" sz="1800" b="0" i="0" u="none" strike="noStrike" cap="none" normalizeH="0" baseline="0" smtClean="0">
                          <a:ln>
                            <a:noFill/>
                          </a:ln>
                          <a:solidFill>
                            <a:schemeClr val="tx1"/>
                          </a:solidFill>
                          <a:effectLst/>
                          <a:latin typeface="Arial" charset="0"/>
                        </a:rPr>
                        <a:t>Typ respirace</a:t>
                      </a:r>
                      <a:endParaRPr kumimoji="0" lang="en-GB" sz="1800" b="0" i="0" u="none" strike="noStrike" cap="none" normalizeH="0" baseline="0" smtClean="0">
                        <a:ln>
                          <a:noFill/>
                        </a:ln>
                        <a:solidFill>
                          <a:schemeClr val="tx1"/>
                        </a:solidFill>
                        <a:effectLst/>
                        <a:latin typeface="Arial" charset="0"/>
                      </a:endParaRPr>
                    </a:p>
                  </a:txBody>
                  <a:tcPr anchor="ctr" horzOverflow="overflow">
                    <a:lnL cap="flat">
                      <a:noFill/>
                    </a:lnL>
                    <a:lnR w="12700" cap="flat" cmpd="sng" algn="ctr">
                      <a:solidFill>
                        <a:schemeClr val="tx1"/>
                      </a:solidFill>
                      <a:prstDash val="solid"/>
                      <a:round/>
                      <a:headEnd type="none" w="med" len="med"/>
                      <a:tailEnd type="none" w="med" len="lg"/>
                    </a:lnR>
                    <a:lnT w="28575" cap="flat" cmpd="sng" algn="ctr">
                      <a:solidFill>
                        <a:schemeClr val="tx1"/>
                      </a:solidFill>
                      <a:prstDash val="solid"/>
                      <a:round/>
                      <a:headEnd type="none" w="med" len="med"/>
                      <a:tailEnd type="none" w="med" len="lg"/>
                    </a:lnT>
                    <a:lnB w="12700" cap="flat" cmpd="sng" algn="ctr">
                      <a:solidFill>
                        <a:schemeClr val="tx1"/>
                      </a:solidFill>
                      <a:prstDash val="solid"/>
                      <a:round/>
                      <a:headEnd type="none" w="med" len="med"/>
                      <a:tailEnd type="none" w="med" len="lg"/>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smtClean="0">
                          <a:ln>
                            <a:noFill/>
                          </a:ln>
                          <a:solidFill>
                            <a:schemeClr val="tx1"/>
                          </a:solidFill>
                          <a:effectLst/>
                          <a:latin typeface="Arial" charset="0"/>
                        </a:rPr>
                        <a:t>Redu</a:t>
                      </a:r>
                      <a:r>
                        <a:rPr kumimoji="0" lang="cs-CZ" sz="1800" b="0" i="0" u="none" strike="noStrike" cap="none" normalizeH="0" baseline="0" smtClean="0">
                          <a:ln>
                            <a:noFill/>
                          </a:ln>
                          <a:solidFill>
                            <a:schemeClr val="tx1"/>
                          </a:solidFill>
                          <a:effectLst/>
                          <a:latin typeface="Arial" charset="0"/>
                        </a:rPr>
                        <a:t>kční reakce</a:t>
                      </a:r>
                      <a:endParaRPr kumimoji="0" lang="en-GB" sz="1800" b="0" i="0" u="none" strike="noStrike" cap="none" normalizeH="0" baseline="0" smtClean="0">
                        <a:ln>
                          <a:noFill/>
                        </a:ln>
                        <a:solidFill>
                          <a:schemeClr val="tx1"/>
                        </a:solidFill>
                        <a:effectLst/>
                        <a:latin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cs-CZ" sz="1800" b="0" i="0" u="none" strike="noStrike" cap="none" normalizeH="0" baseline="0" smtClean="0">
                          <a:ln>
                            <a:noFill/>
                          </a:ln>
                          <a:solidFill>
                            <a:schemeClr val="tx1"/>
                          </a:solidFill>
                          <a:effectLst/>
                          <a:latin typeface="Arial" charset="0"/>
                        </a:rPr>
                        <a:t>Akceptor elektronů</a:t>
                      </a:r>
                      <a:r>
                        <a:rPr kumimoji="0" lang="en-GB" sz="1800" b="0" i="0" u="none" strike="noStrike" cap="none" normalizeH="0" baseline="0" smtClean="0">
                          <a:ln>
                            <a:noFill/>
                          </a:ln>
                          <a:solidFill>
                            <a:schemeClr val="tx1"/>
                          </a:solidFill>
                          <a:effectLst/>
                          <a:latin typeface="Arial" charset="0"/>
                        </a:rPr>
                        <a:t> </a:t>
                      </a:r>
                      <a:r>
                        <a:rPr kumimoji="0" lang="en-GB" sz="1800" b="0" i="0" u="none" strike="noStrike" cap="none" normalizeH="0" baseline="0" smtClean="0">
                          <a:ln>
                            <a:noFill/>
                          </a:ln>
                          <a:solidFill>
                            <a:schemeClr val="tx1"/>
                          </a:solidFill>
                          <a:effectLst/>
                          <a:latin typeface="Arial" charset="0"/>
                          <a:sym typeface="Symbol" pitchFamily="18" charset="2"/>
                        </a:rPr>
                        <a:t> </a:t>
                      </a:r>
                      <a:r>
                        <a:rPr kumimoji="0" lang="en-GB" sz="1800" b="0" i="0" u="none" strike="noStrike" cap="none" normalizeH="0" baseline="0" smtClean="0">
                          <a:ln>
                            <a:noFill/>
                          </a:ln>
                          <a:solidFill>
                            <a:schemeClr val="tx1"/>
                          </a:solidFill>
                          <a:effectLst/>
                          <a:latin typeface="Arial" charset="0"/>
                        </a:rPr>
                        <a:t>produ</a:t>
                      </a:r>
                      <a:r>
                        <a:rPr kumimoji="0" lang="cs-CZ" sz="1800" b="0" i="0" u="none" strike="noStrike" cap="none" normalizeH="0" baseline="0" smtClean="0">
                          <a:ln>
                            <a:noFill/>
                          </a:ln>
                          <a:solidFill>
                            <a:schemeClr val="tx1"/>
                          </a:solidFill>
                          <a:effectLst/>
                          <a:latin typeface="Arial" charset="0"/>
                        </a:rPr>
                        <a:t>k</a:t>
                      </a:r>
                      <a:r>
                        <a:rPr kumimoji="0" lang="en-GB" sz="1800" b="0" i="0" u="none" strike="noStrike" cap="none" normalizeH="0" baseline="0" smtClean="0">
                          <a:ln>
                            <a:noFill/>
                          </a:ln>
                          <a:solidFill>
                            <a:schemeClr val="tx1"/>
                          </a:solidFill>
                          <a:effectLst/>
                          <a:latin typeface="Arial" charset="0"/>
                        </a:rPr>
                        <a:t>t</a:t>
                      </a:r>
                    </a:p>
                  </a:txBody>
                  <a:tcPr anchor="ctr" anchorCtr="1" horzOverflow="overflow">
                    <a:lnL w="12700" cap="flat" cmpd="sng" algn="ctr">
                      <a:solidFill>
                        <a:schemeClr val="tx1"/>
                      </a:solidFill>
                      <a:prstDash val="solid"/>
                      <a:round/>
                      <a:headEnd type="none" w="med" len="med"/>
                      <a:tailEnd type="none" w="med" len="lg"/>
                    </a:lnL>
                    <a:lnR w="12700" cap="flat" cmpd="sng" algn="ctr">
                      <a:solidFill>
                        <a:schemeClr val="tx1"/>
                      </a:solidFill>
                      <a:prstDash val="solid"/>
                      <a:round/>
                      <a:headEnd type="none" w="med" len="med"/>
                      <a:tailEnd type="none" w="med" len="lg"/>
                    </a:lnR>
                    <a:lnT w="28575" cap="flat" cmpd="sng" algn="ctr">
                      <a:solidFill>
                        <a:schemeClr val="tx1"/>
                      </a:solidFill>
                      <a:prstDash val="solid"/>
                      <a:round/>
                      <a:headEnd type="none" w="med" len="med"/>
                      <a:tailEnd type="none" w="med" len="lg"/>
                    </a:lnT>
                    <a:lnB w="12700" cap="flat" cmpd="sng" algn="ctr">
                      <a:solidFill>
                        <a:schemeClr val="tx1"/>
                      </a:solidFill>
                      <a:prstDash val="solid"/>
                      <a:round/>
                      <a:headEnd type="none" w="med" len="med"/>
                      <a:tailEnd type="none" w="med" len="lg"/>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smtClean="0">
                          <a:ln>
                            <a:noFill/>
                          </a:ln>
                          <a:solidFill>
                            <a:schemeClr val="tx1"/>
                          </a:solidFill>
                          <a:effectLst/>
                          <a:latin typeface="Arial" charset="0"/>
                        </a:rPr>
                        <a:t>Oxida</a:t>
                      </a:r>
                      <a:r>
                        <a:rPr kumimoji="0" lang="cs-CZ" sz="1800" b="0" i="0" u="none" strike="noStrike" cap="none" normalizeH="0" baseline="0" smtClean="0">
                          <a:ln>
                            <a:noFill/>
                          </a:ln>
                          <a:solidFill>
                            <a:schemeClr val="tx1"/>
                          </a:solidFill>
                          <a:effectLst/>
                          <a:latin typeface="Arial" charset="0"/>
                        </a:rPr>
                        <a:t>ční reakce</a:t>
                      </a:r>
                      <a:endParaRPr kumimoji="0" lang="en-GB" sz="1800" b="0" i="0" u="none" strike="noStrike" cap="none" normalizeH="0" baseline="0" smtClean="0">
                        <a:ln>
                          <a:noFill/>
                        </a:ln>
                        <a:solidFill>
                          <a:schemeClr val="tx1"/>
                        </a:solidFill>
                        <a:effectLst/>
                        <a:latin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cs-CZ" sz="1800" b="0" i="0" u="none" strike="noStrike" cap="none" normalizeH="0" baseline="0" smtClean="0">
                          <a:ln>
                            <a:noFill/>
                          </a:ln>
                          <a:solidFill>
                            <a:schemeClr val="tx1"/>
                          </a:solidFill>
                          <a:effectLst/>
                          <a:latin typeface="Arial" charset="0"/>
                        </a:rPr>
                        <a:t>Donor elektronů </a:t>
                      </a:r>
                      <a:r>
                        <a:rPr kumimoji="0" lang="en-GB" sz="1800" b="0" i="0" u="none" strike="noStrike" cap="none" normalizeH="0" baseline="0" smtClean="0">
                          <a:ln>
                            <a:noFill/>
                          </a:ln>
                          <a:solidFill>
                            <a:schemeClr val="tx1"/>
                          </a:solidFill>
                          <a:effectLst/>
                          <a:latin typeface="Arial" charset="0"/>
                          <a:sym typeface="Symbol" pitchFamily="18" charset="2"/>
                        </a:rPr>
                        <a:t></a:t>
                      </a:r>
                      <a:r>
                        <a:rPr kumimoji="0" lang="en-GB" sz="1800" b="0" i="0" u="none" strike="noStrike" cap="none" normalizeH="0" baseline="0" smtClean="0">
                          <a:ln>
                            <a:noFill/>
                          </a:ln>
                          <a:solidFill>
                            <a:schemeClr val="tx1"/>
                          </a:solidFill>
                          <a:effectLst/>
                          <a:latin typeface="Arial" charset="0"/>
                        </a:rPr>
                        <a:t> produ</a:t>
                      </a:r>
                      <a:r>
                        <a:rPr kumimoji="0" lang="cs-CZ" sz="1800" b="0" i="0" u="none" strike="noStrike" cap="none" normalizeH="0" baseline="0" smtClean="0">
                          <a:ln>
                            <a:noFill/>
                          </a:ln>
                          <a:solidFill>
                            <a:schemeClr val="tx1"/>
                          </a:solidFill>
                          <a:effectLst/>
                          <a:latin typeface="Arial" charset="0"/>
                        </a:rPr>
                        <a:t>k</a:t>
                      </a:r>
                      <a:r>
                        <a:rPr kumimoji="0" lang="en-GB" sz="1800" b="0" i="0" u="none" strike="noStrike" cap="none" normalizeH="0" baseline="0" smtClean="0">
                          <a:ln>
                            <a:noFill/>
                          </a:ln>
                          <a:solidFill>
                            <a:schemeClr val="tx1"/>
                          </a:solidFill>
                          <a:effectLst/>
                          <a:latin typeface="Arial" charset="0"/>
                        </a:rPr>
                        <a:t>t</a:t>
                      </a:r>
                    </a:p>
                  </a:txBody>
                  <a:tcPr anchor="ctr" anchorCtr="1" horzOverflow="overflow">
                    <a:lnL w="12700" cap="flat" cmpd="sng" algn="ctr">
                      <a:solidFill>
                        <a:schemeClr val="tx1"/>
                      </a:solidFill>
                      <a:prstDash val="solid"/>
                      <a:round/>
                      <a:headEnd type="none" w="med" len="med"/>
                      <a:tailEnd type="none" w="med" len="lg"/>
                    </a:lnL>
                    <a:lnR cap="flat">
                      <a:noFill/>
                    </a:lnR>
                    <a:lnT w="28575" cap="flat" cmpd="sng" algn="ctr">
                      <a:solidFill>
                        <a:schemeClr val="tx1"/>
                      </a:solidFill>
                      <a:prstDash val="solid"/>
                      <a:round/>
                      <a:headEnd type="none" w="med" len="med"/>
                      <a:tailEnd type="none" w="med" len="lg"/>
                    </a:lnT>
                    <a:lnB w="12700" cap="flat" cmpd="sng" algn="ctr">
                      <a:solidFill>
                        <a:schemeClr val="tx1"/>
                      </a:solidFill>
                      <a:prstDash val="solid"/>
                      <a:round/>
                      <a:headEnd type="none" w="med" len="med"/>
                      <a:tailEnd type="none" w="med" len="lg"/>
                    </a:lnB>
                    <a:lnTlToBr>
                      <a:noFill/>
                    </a:lnTlToBr>
                    <a:lnBlToTr>
                      <a:noFill/>
                    </a:lnBlToTr>
                    <a:noFill/>
                  </a:tcPr>
                </a:tc>
              </a:tr>
              <a:tr h="6413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smtClean="0">
                          <a:ln>
                            <a:noFill/>
                          </a:ln>
                          <a:solidFill>
                            <a:schemeClr val="tx1"/>
                          </a:solidFill>
                          <a:effectLst/>
                          <a:latin typeface="Arial" charset="0"/>
                        </a:rPr>
                        <a:t>Aerobic</a:t>
                      </a:r>
                    </a:p>
                  </a:txBody>
                  <a:tcPr anchor="ctr" horzOverflow="overflow">
                    <a:lnL cap="flat">
                      <a:noFill/>
                    </a:lnL>
                    <a:lnR w="12700" cap="flat" cmpd="sng" algn="ctr">
                      <a:solidFill>
                        <a:schemeClr val="tx1"/>
                      </a:solidFill>
                      <a:prstDash val="solid"/>
                      <a:round/>
                      <a:headEnd type="none" w="med" len="med"/>
                      <a:tailEnd type="none" w="med" len="lg"/>
                    </a:lnR>
                    <a:lnT w="12700" cap="flat" cmpd="sng" algn="ctr">
                      <a:solidFill>
                        <a:schemeClr val="tx1"/>
                      </a:solidFill>
                      <a:prstDash val="solid"/>
                      <a:round/>
                      <a:headEnd type="none" w="med" len="med"/>
                      <a:tailEnd type="none" w="med" len="lg"/>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smtClean="0">
                          <a:ln>
                            <a:noFill/>
                          </a:ln>
                          <a:solidFill>
                            <a:schemeClr val="tx1"/>
                          </a:solidFill>
                          <a:effectLst/>
                          <a:latin typeface="Arial" charset="0"/>
                        </a:rPr>
                        <a:t>O</a:t>
                      </a:r>
                      <a:r>
                        <a:rPr kumimoji="0" lang="en-GB" sz="1800" b="1" i="0" u="none" strike="noStrike" cap="none" normalizeH="0" baseline="-25000" smtClean="0">
                          <a:ln>
                            <a:noFill/>
                          </a:ln>
                          <a:solidFill>
                            <a:schemeClr val="tx1"/>
                          </a:solidFill>
                          <a:effectLst/>
                          <a:latin typeface="Arial" charset="0"/>
                        </a:rPr>
                        <a:t>2</a:t>
                      </a:r>
                      <a:r>
                        <a:rPr kumimoji="0" lang="en-GB" sz="1800" b="1" i="0" u="none" strike="noStrike" cap="none" normalizeH="0" baseline="0" smtClean="0">
                          <a:ln>
                            <a:noFill/>
                          </a:ln>
                          <a:solidFill>
                            <a:schemeClr val="tx1"/>
                          </a:solidFill>
                          <a:effectLst/>
                          <a:latin typeface="Arial" charset="0"/>
                        </a:rPr>
                        <a:t> </a:t>
                      </a:r>
                      <a:r>
                        <a:rPr kumimoji="0" lang="en-GB" sz="1800" b="1" i="0" u="none" strike="noStrike" cap="none" normalizeH="0" baseline="0" smtClean="0">
                          <a:ln>
                            <a:noFill/>
                          </a:ln>
                          <a:solidFill>
                            <a:schemeClr val="tx1"/>
                          </a:solidFill>
                          <a:effectLst/>
                          <a:latin typeface="Arial" charset="0"/>
                          <a:sym typeface="Symbol" pitchFamily="18" charset="2"/>
                        </a:rPr>
                        <a:t> H</a:t>
                      </a:r>
                      <a:r>
                        <a:rPr kumimoji="0" lang="en-GB" sz="1800" b="1" i="0" u="none" strike="noStrike" cap="none" normalizeH="0" baseline="-25000" smtClean="0">
                          <a:ln>
                            <a:noFill/>
                          </a:ln>
                          <a:solidFill>
                            <a:schemeClr val="tx1"/>
                          </a:solidFill>
                          <a:effectLst/>
                          <a:latin typeface="Arial" charset="0"/>
                          <a:sym typeface="Symbol" pitchFamily="18" charset="2"/>
                        </a:rPr>
                        <a:t>2</a:t>
                      </a:r>
                      <a:r>
                        <a:rPr kumimoji="0" lang="en-GB" sz="1800" b="1" i="0" u="none" strike="noStrike" cap="none" normalizeH="0" baseline="0" smtClean="0">
                          <a:ln>
                            <a:noFill/>
                          </a:ln>
                          <a:solidFill>
                            <a:schemeClr val="tx1"/>
                          </a:solidFill>
                          <a:effectLst/>
                          <a:latin typeface="Arial" charset="0"/>
                          <a:sym typeface="Symbol" pitchFamily="18" charset="2"/>
                        </a:rPr>
                        <a:t>O</a:t>
                      </a:r>
                    </a:p>
                  </a:txBody>
                  <a:tcPr anchor="ctr" anchorCtr="1" horzOverflow="overflow">
                    <a:lnL w="12700" cap="flat" cmpd="sng" algn="ctr">
                      <a:solidFill>
                        <a:schemeClr val="tx1"/>
                      </a:solidFill>
                      <a:prstDash val="solid"/>
                      <a:round/>
                      <a:headEnd type="none" w="med" len="med"/>
                      <a:tailEnd type="none" w="med" len="lg"/>
                    </a:lnL>
                    <a:lnR w="12700" cap="flat" cmpd="sng" algn="ctr">
                      <a:solidFill>
                        <a:schemeClr val="tx1"/>
                      </a:solidFill>
                      <a:prstDash val="solid"/>
                      <a:round/>
                      <a:headEnd type="none" w="med" len="med"/>
                      <a:tailEnd type="none" w="med" len="lg"/>
                    </a:lnR>
                    <a:lnT w="12700" cap="flat" cmpd="sng" algn="ctr">
                      <a:solidFill>
                        <a:schemeClr val="tx1"/>
                      </a:solidFill>
                      <a:prstDash val="solid"/>
                      <a:round/>
                      <a:headEnd type="none" w="med" len="med"/>
                      <a:tailEnd type="none" w="med" len="lg"/>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smtClean="0">
                          <a:ln>
                            <a:noFill/>
                          </a:ln>
                          <a:solidFill>
                            <a:schemeClr val="tx1"/>
                          </a:solidFill>
                          <a:effectLst/>
                          <a:latin typeface="Arial" charset="0"/>
                        </a:rPr>
                        <a:t>CH</a:t>
                      </a:r>
                      <a:r>
                        <a:rPr kumimoji="0" lang="en-GB" sz="1800" b="1" i="0" u="none" strike="noStrike" cap="none" normalizeH="0" baseline="-25000" smtClean="0">
                          <a:ln>
                            <a:noFill/>
                          </a:ln>
                          <a:solidFill>
                            <a:schemeClr val="tx1"/>
                          </a:solidFill>
                          <a:effectLst/>
                          <a:latin typeface="Arial" charset="0"/>
                        </a:rPr>
                        <a:t>2</a:t>
                      </a:r>
                      <a:r>
                        <a:rPr kumimoji="0" lang="en-GB" sz="1800" b="1" i="0" u="none" strike="noStrike" cap="none" normalizeH="0" baseline="0" smtClean="0">
                          <a:ln>
                            <a:noFill/>
                          </a:ln>
                          <a:solidFill>
                            <a:schemeClr val="tx1"/>
                          </a:solidFill>
                          <a:effectLst/>
                          <a:latin typeface="Arial" charset="0"/>
                        </a:rPr>
                        <a:t>O </a:t>
                      </a:r>
                      <a:r>
                        <a:rPr kumimoji="0" lang="en-GB" sz="1800" b="1" i="0" u="none" strike="noStrike" cap="none" normalizeH="0" baseline="0" smtClean="0">
                          <a:ln>
                            <a:noFill/>
                          </a:ln>
                          <a:solidFill>
                            <a:schemeClr val="tx1"/>
                          </a:solidFill>
                          <a:effectLst/>
                          <a:latin typeface="Arial" charset="0"/>
                          <a:sym typeface="Symbol" pitchFamily="18" charset="2"/>
                        </a:rPr>
                        <a:t> CO</a:t>
                      </a:r>
                      <a:r>
                        <a:rPr kumimoji="0" lang="en-GB" sz="1800" b="1" i="0" u="none" strike="noStrike" cap="none" normalizeH="0" baseline="-25000" smtClean="0">
                          <a:ln>
                            <a:noFill/>
                          </a:ln>
                          <a:solidFill>
                            <a:schemeClr val="tx1"/>
                          </a:solidFill>
                          <a:effectLst/>
                          <a:latin typeface="Arial" charset="0"/>
                          <a:sym typeface="Symbol" pitchFamily="18" charset="2"/>
                        </a:rPr>
                        <a:t>2</a:t>
                      </a:r>
                      <a:endParaRPr kumimoji="0" lang="en-GB" sz="1800" b="1" i="0" u="none" strike="noStrike" cap="none" normalizeH="0" baseline="0" smtClean="0">
                        <a:ln>
                          <a:noFill/>
                        </a:ln>
                        <a:solidFill>
                          <a:schemeClr val="tx1"/>
                        </a:solidFill>
                        <a:effectLst/>
                        <a:latin typeface="Arial" charset="0"/>
                        <a:sym typeface="Symbol" pitchFamily="18" charset="2"/>
                      </a:endParaRPr>
                    </a:p>
                  </a:txBody>
                  <a:tcPr anchor="ctr" anchorCtr="1" horzOverflow="overflow">
                    <a:lnL w="12700" cap="flat" cmpd="sng" algn="ctr">
                      <a:solidFill>
                        <a:schemeClr val="tx1"/>
                      </a:solidFill>
                      <a:prstDash val="solid"/>
                      <a:round/>
                      <a:headEnd type="none" w="med" len="med"/>
                      <a:tailEnd type="none" w="med" len="lg"/>
                    </a:lnL>
                    <a:lnR cap="flat">
                      <a:noFill/>
                    </a:lnR>
                    <a:lnT w="12700" cap="flat" cmpd="sng" algn="ctr">
                      <a:solidFill>
                        <a:schemeClr val="tx1"/>
                      </a:solidFill>
                      <a:prstDash val="solid"/>
                      <a:round/>
                      <a:headEnd type="none" w="med" len="med"/>
                      <a:tailEnd type="none" w="med" len="lg"/>
                    </a:lnT>
                    <a:lnB>
                      <a:noFill/>
                    </a:lnB>
                    <a:lnTlToBr>
                      <a:noFill/>
                    </a:lnTlToBr>
                    <a:lnBlToTr>
                      <a:noFill/>
                    </a:lnBlToTr>
                    <a:noFill/>
                  </a:tcPr>
                </a:tc>
              </a:tr>
              <a:tr h="6429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smtClean="0">
                          <a:ln>
                            <a:noFill/>
                          </a:ln>
                          <a:solidFill>
                            <a:schemeClr val="tx1"/>
                          </a:solidFill>
                          <a:effectLst/>
                          <a:latin typeface="Arial" charset="0"/>
                        </a:rPr>
                        <a:t>Denitrifi</a:t>
                      </a:r>
                      <a:r>
                        <a:rPr kumimoji="0" lang="cs-CZ" sz="1800" b="1" i="0" u="none" strike="noStrike" cap="none" normalizeH="0" baseline="0" smtClean="0">
                          <a:ln>
                            <a:noFill/>
                          </a:ln>
                          <a:solidFill>
                            <a:schemeClr val="tx1"/>
                          </a:solidFill>
                          <a:effectLst/>
                          <a:latin typeface="Arial" charset="0"/>
                        </a:rPr>
                        <a:t>kace</a:t>
                      </a:r>
                      <a:endParaRPr kumimoji="0" lang="en-GB" sz="1800" b="1" i="0" u="none" strike="noStrike" cap="none" normalizeH="0" baseline="0" smtClean="0">
                        <a:ln>
                          <a:noFill/>
                        </a:ln>
                        <a:solidFill>
                          <a:schemeClr val="tx1"/>
                        </a:solidFill>
                        <a:effectLst/>
                        <a:latin typeface="Arial" charset="0"/>
                      </a:endParaRPr>
                    </a:p>
                  </a:txBody>
                  <a:tcPr anchor="ctr" horzOverflow="overflow">
                    <a:lnL cap="flat">
                      <a:noFill/>
                    </a:lnL>
                    <a:lnR w="12700" cap="flat" cmpd="sng" algn="ctr">
                      <a:solidFill>
                        <a:schemeClr val="tx1"/>
                      </a:solidFill>
                      <a:prstDash val="solid"/>
                      <a:round/>
                      <a:headEnd type="none" w="med" len="med"/>
                      <a:tailEnd type="none" w="med" len="lg"/>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smtClean="0">
                          <a:ln>
                            <a:noFill/>
                          </a:ln>
                          <a:solidFill>
                            <a:schemeClr val="tx1"/>
                          </a:solidFill>
                          <a:effectLst/>
                          <a:latin typeface="Arial" charset="0"/>
                        </a:rPr>
                        <a:t>NO</a:t>
                      </a:r>
                      <a:r>
                        <a:rPr kumimoji="0" lang="en-GB" sz="1800" b="1" i="0" u="none" strike="noStrike" cap="none" normalizeH="0" baseline="-25000" smtClean="0">
                          <a:ln>
                            <a:noFill/>
                          </a:ln>
                          <a:solidFill>
                            <a:schemeClr val="tx1"/>
                          </a:solidFill>
                          <a:effectLst/>
                          <a:latin typeface="Arial" charset="0"/>
                        </a:rPr>
                        <a:t>3</a:t>
                      </a:r>
                      <a:r>
                        <a:rPr kumimoji="0" lang="en-GB" sz="1800" b="1" i="0" u="none" strike="noStrike" cap="none" normalizeH="0" baseline="30000" smtClean="0">
                          <a:ln>
                            <a:noFill/>
                          </a:ln>
                          <a:solidFill>
                            <a:schemeClr val="tx1"/>
                          </a:solidFill>
                          <a:effectLst/>
                          <a:latin typeface="Arial" charset="0"/>
                        </a:rPr>
                        <a:t>- </a:t>
                      </a:r>
                      <a:r>
                        <a:rPr kumimoji="0" lang="en-GB" sz="1800" b="1" i="0" u="none" strike="noStrike" cap="none" normalizeH="0" baseline="0" smtClean="0">
                          <a:ln>
                            <a:noFill/>
                          </a:ln>
                          <a:solidFill>
                            <a:schemeClr val="tx1"/>
                          </a:solidFill>
                          <a:effectLst/>
                          <a:latin typeface="Arial" charset="0"/>
                          <a:sym typeface="Symbol" pitchFamily="18" charset="2"/>
                        </a:rPr>
                        <a:t> N</a:t>
                      </a:r>
                      <a:r>
                        <a:rPr kumimoji="0" lang="en-GB" sz="1800" b="1" i="0" u="none" strike="noStrike" cap="none" normalizeH="0" baseline="-25000" smtClean="0">
                          <a:ln>
                            <a:noFill/>
                          </a:ln>
                          <a:solidFill>
                            <a:schemeClr val="tx1"/>
                          </a:solidFill>
                          <a:effectLst/>
                          <a:latin typeface="Arial" charset="0"/>
                          <a:sym typeface="Symbol" pitchFamily="18" charset="2"/>
                        </a:rPr>
                        <a:t>2</a:t>
                      </a:r>
                      <a:endParaRPr kumimoji="0" lang="en-GB" sz="1800" b="1" i="0" u="none" strike="noStrike" cap="none" normalizeH="0" baseline="0" smtClean="0">
                        <a:ln>
                          <a:noFill/>
                        </a:ln>
                        <a:solidFill>
                          <a:schemeClr val="tx1"/>
                        </a:solidFill>
                        <a:effectLst/>
                        <a:latin typeface="Arial" charset="0"/>
                        <a:sym typeface="Symbol" pitchFamily="18" charset="2"/>
                      </a:endParaRPr>
                    </a:p>
                  </a:txBody>
                  <a:tcPr anchor="ctr" anchorCtr="1" horzOverflow="overflow">
                    <a:lnL w="12700" cap="flat" cmpd="sng" algn="ctr">
                      <a:solidFill>
                        <a:schemeClr val="tx1"/>
                      </a:solidFill>
                      <a:prstDash val="solid"/>
                      <a:round/>
                      <a:headEnd type="none" w="med" len="med"/>
                      <a:tailEnd type="none" w="med" len="lg"/>
                    </a:lnL>
                    <a:lnR w="12700" cap="flat" cmpd="sng" algn="ctr">
                      <a:solidFill>
                        <a:schemeClr val="tx1"/>
                      </a:solidFill>
                      <a:prstDash val="solid"/>
                      <a:round/>
                      <a:headEnd type="none" w="med" len="med"/>
                      <a:tailEnd type="none" w="med" len="lg"/>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smtClean="0">
                          <a:ln>
                            <a:noFill/>
                          </a:ln>
                          <a:solidFill>
                            <a:schemeClr val="tx1"/>
                          </a:solidFill>
                          <a:effectLst/>
                          <a:latin typeface="Arial" charset="0"/>
                        </a:rPr>
                        <a:t>CH</a:t>
                      </a:r>
                      <a:r>
                        <a:rPr kumimoji="0" lang="en-GB" sz="1800" b="1" i="0" u="none" strike="noStrike" cap="none" normalizeH="0" baseline="-25000" smtClean="0">
                          <a:ln>
                            <a:noFill/>
                          </a:ln>
                          <a:solidFill>
                            <a:schemeClr val="tx1"/>
                          </a:solidFill>
                          <a:effectLst/>
                          <a:latin typeface="Arial" charset="0"/>
                        </a:rPr>
                        <a:t>2</a:t>
                      </a:r>
                      <a:r>
                        <a:rPr kumimoji="0" lang="en-GB" sz="1800" b="1" i="0" u="none" strike="noStrike" cap="none" normalizeH="0" baseline="0" smtClean="0">
                          <a:ln>
                            <a:noFill/>
                          </a:ln>
                          <a:solidFill>
                            <a:schemeClr val="tx1"/>
                          </a:solidFill>
                          <a:effectLst/>
                          <a:latin typeface="Arial" charset="0"/>
                        </a:rPr>
                        <a:t>O </a:t>
                      </a:r>
                      <a:r>
                        <a:rPr kumimoji="0" lang="en-GB" sz="1800" b="1" i="0" u="none" strike="noStrike" cap="none" normalizeH="0" baseline="0" smtClean="0">
                          <a:ln>
                            <a:noFill/>
                          </a:ln>
                          <a:solidFill>
                            <a:schemeClr val="tx1"/>
                          </a:solidFill>
                          <a:effectLst/>
                          <a:latin typeface="Arial" charset="0"/>
                          <a:sym typeface="Symbol" pitchFamily="18" charset="2"/>
                        </a:rPr>
                        <a:t> CO</a:t>
                      </a:r>
                      <a:r>
                        <a:rPr kumimoji="0" lang="en-GB" sz="1800" b="1" i="0" u="none" strike="noStrike" cap="none" normalizeH="0" baseline="-25000" smtClean="0">
                          <a:ln>
                            <a:noFill/>
                          </a:ln>
                          <a:solidFill>
                            <a:schemeClr val="tx1"/>
                          </a:solidFill>
                          <a:effectLst/>
                          <a:latin typeface="Arial" charset="0"/>
                          <a:sym typeface="Symbol" pitchFamily="18" charset="2"/>
                        </a:rPr>
                        <a:t>2</a:t>
                      </a:r>
                    </a:p>
                  </a:txBody>
                  <a:tcPr anchor="ctr" anchorCtr="1" horzOverflow="overflow">
                    <a:lnL w="12700" cap="flat" cmpd="sng" algn="ctr">
                      <a:solidFill>
                        <a:schemeClr val="tx1"/>
                      </a:solidFill>
                      <a:prstDash val="solid"/>
                      <a:round/>
                      <a:headEnd type="none" w="med" len="med"/>
                      <a:tailEnd type="none" w="med" len="lg"/>
                    </a:lnL>
                    <a:lnR cap="flat">
                      <a:noFill/>
                    </a:lnR>
                    <a:lnT>
                      <a:noFill/>
                    </a:lnT>
                    <a:lnB>
                      <a:noFill/>
                    </a:lnB>
                    <a:lnTlToBr>
                      <a:noFill/>
                    </a:lnTlToBr>
                    <a:lnBlToTr>
                      <a:noFill/>
                    </a:lnBlToTr>
                    <a:noFill/>
                  </a:tcPr>
                </a:tc>
              </a:tr>
              <a:tr h="5873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cs-CZ" sz="1800" b="1" i="0" u="none" strike="noStrike" cap="none" normalizeH="0" baseline="0" smtClean="0">
                          <a:ln>
                            <a:noFill/>
                          </a:ln>
                          <a:solidFill>
                            <a:schemeClr val="tx1"/>
                          </a:solidFill>
                          <a:effectLst/>
                          <a:latin typeface="Arial" charset="0"/>
                        </a:rPr>
                        <a:t>Redukce </a:t>
                      </a:r>
                      <a:r>
                        <a:rPr kumimoji="0" lang="en-GB" sz="1800" b="1" i="0" u="none" strike="noStrike" cap="none" normalizeH="0" baseline="0" smtClean="0">
                          <a:ln>
                            <a:noFill/>
                          </a:ln>
                          <a:solidFill>
                            <a:schemeClr val="tx1"/>
                          </a:solidFill>
                          <a:effectLst/>
                          <a:latin typeface="Arial" charset="0"/>
                        </a:rPr>
                        <a:t>Mn</a:t>
                      </a:r>
                    </a:p>
                  </a:txBody>
                  <a:tcPr anchor="ctr" horzOverflow="overflow">
                    <a:lnL cap="flat">
                      <a:noFill/>
                    </a:lnL>
                    <a:lnR w="12700" cap="flat" cmpd="sng" algn="ctr">
                      <a:solidFill>
                        <a:schemeClr val="tx1"/>
                      </a:solidFill>
                      <a:prstDash val="solid"/>
                      <a:round/>
                      <a:headEnd type="none" w="med" len="med"/>
                      <a:tailEnd type="none" w="med" len="lg"/>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smtClean="0">
                          <a:ln>
                            <a:noFill/>
                          </a:ln>
                          <a:solidFill>
                            <a:schemeClr val="tx1"/>
                          </a:solidFill>
                          <a:effectLst/>
                          <a:latin typeface="Arial" charset="0"/>
                        </a:rPr>
                        <a:t>Mn</a:t>
                      </a:r>
                      <a:r>
                        <a:rPr kumimoji="0" lang="en-GB" sz="1800" b="1" i="0" u="none" strike="noStrike" cap="none" normalizeH="0" baseline="30000" smtClean="0">
                          <a:ln>
                            <a:noFill/>
                          </a:ln>
                          <a:solidFill>
                            <a:schemeClr val="tx1"/>
                          </a:solidFill>
                          <a:effectLst/>
                          <a:latin typeface="Arial" charset="0"/>
                        </a:rPr>
                        <a:t>4+</a:t>
                      </a:r>
                      <a:r>
                        <a:rPr kumimoji="0" lang="en-GB" sz="1800" b="1" i="0" u="none" strike="noStrike" cap="none" normalizeH="0" baseline="0" smtClean="0">
                          <a:ln>
                            <a:noFill/>
                          </a:ln>
                          <a:solidFill>
                            <a:schemeClr val="tx1"/>
                          </a:solidFill>
                          <a:effectLst/>
                          <a:latin typeface="Arial" charset="0"/>
                        </a:rPr>
                        <a:t> </a:t>
                      </a:r>
                      <a:r>
                        <a:rPr kumimoji="0" lang="en-GB" sz="1800" b="1" i="0" u="none" strike="noStrike" cap="none" normalizeH="0" baseline="0" smtClean="0">
                          <a:ln>
                            <a:noFill/>
                          </a:ln>
                          <a:solidFill>
                            <a:schemeClr val="tx1"/>
                          </a:solidFill>
                          <a:effectLst/>
                          <a:latin typeface="Arial" charset="0"/>
                          <a:sym typeface="Symbol" pitchFamily="18" charset="2"/>
                        </a:rPr>
                        <a:t> </a:t>
                      </a:r>
                      <a:r>
                        <a:rPr kumimoji="0" lang="en-GB" sz="1800" b="1" i="0" u="none" strike="noStrike" cap="none" normalizeH="0" baseline="0" smtClean="0">
                          <a:ln>
                            <a:noFill/>
                          </a:ln>
                          <a:solidFill>
                            <a:schemeClr val="tx1"/>
                          </a:solidFill>
                          <a:effectLst/>
                          <a:latin typeface="Arial" charset="0"/>
                        </a:rPr>
                        <a:t>Mn</a:t>
                      </a:r>
                      <a:r>
                        <a:rPr kumimoji="0" lang="en-GB" sz="1800" b="1" i="0" u="none" strike="noStrike" cap="none" normalizeH="0" baseline="30000" smtClean="0">
                          <a:ln>
                            <a:noFill/>
                          </a:ln>
                          <a:solidFill>
                            <a:schemeClr val="tx1"/>
                          </a:solidFill>
                          <a:effectLst/>
                          <a:latin typeface="Arial" charset="0"/>
                        </a:rPr>
                        <a:t>2+</a:t>
                      </a:r>
                    </a:p>
                  </a:txBody>
                  <a:tcPr anchor="ctr" anchorCtr="1" horzOverflow="overflow">
                    <a:lnL w="12700" cap="flat" cmpd="sng" algn="ctr">
                      <a:solidFill>
                        <a:schemeClr val="tx1"/>
                      </a:solidFill>
                      <a:prstDash val="solid"/>
                      <a:round/>
                      <a:headEnd type="none" w="med" len="med"/>
                      <a:tailEnd type="none" w="med" len="lg"/>
                    </a:lnL>
                    <a:lnR w="12700" cap="flat" cmpd="sng" algn="ctr">
                      <a:solidFill>
                        <a:schemeClr val="tx1"/>
                      </a:solidFill>
                      <a:prstDash val="solid"/>
                      <a:round/>
                      <a:headEnd type="none" w="med" len="med"/>
                      <a:tailEnd type="none" w="med" len="lg"/>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smtClean="0">
                          <a:ln>
                            <a:noFill/>
                          </a:ln>
                          <a:solidFill>
                            <a:schemeClr val="tx1"/>
                          </a:solidFill>
                          <a:effectLst/>
                          <a:latin typeface="Arial" charset="0"/>
                        </a:rPr>
                        <a:t>CH</a:t>
                      </a:r>
                      <a:r>
                        <a:rPr kumimoji="0" lang="en-GB" sz="1800" b="1" i="0" u="none" strike="noStrike" cap="none" normalizeH="0" baseline="-25000" smtClean="0">
                          <a:ln>
                            <a:noFill/>
                          </a:ln>
                          <a:solidFill>
                            <a:schemeClr val="tx1"/>
                          </a:solidFill>
                          <a:effectLst/>
                          <a:latin typeface="Arial" charset="0"/>
                        </a:rPr>
                        <a:t>2</a:t>
                      </a:r>
                      <a:r>
                        <a:rPr kumimoji="0" lang="en-GB" sz="1800" b="1" i="0" u="none" strike="noStrike" cap="none" normalizeH="0" baseline="0" smtClean="0">
                          <a:ln>
                            <a:noFill/>
                          </a:ln>
                          <a:solidFill>
                            <a:schemeClr val="tx1"/>
                          </a:solidFill>
                          <a:effectLst/>
                          <a:latin typeface="Arial" charset="0"/>
                        </a:rPr>
                        <a:t>O </a:t>
                      </a:r>
                      <a:r>
                        <a:rPr kumimoji="0" lang="en-GB" sz="1800" b="1" i="0" u="none" strike="noStrike" cap="none" normalizeH="0" baseline="0" smtClean="0">
                          <a:ln>
                            <a:noFill/>
                          </a:ln>
                          <a:solidFill>
                            <a:schemeClr val="tx1"/>
                          </a:solidFill>
                          <a:effectLst/>
                          <a:latin typeface="Arial" charset="0"/>
                          <a:sym typeface="Symbol" pitchFamily="18" charset="2"/>
                        </a:rPr>
                        <a:t> CO</a:t>
                      </a:r>
                      <a:r>
                        <a:rPr kumimoji="0" lang="en-GB" sz="1800" b="1" i="0" u="none" strike="noStrike" cap="none" normalizeH="0" baseline="-25000" smtClean="0">
                          <a:ln>
                            <a:noFill/>
                          </a:ln>
                          <a:solidFill>
                            <a:schemeClr val="tx1"/>
                          </a:solidFill>
                          <a:effectLst/>
                          <a:latin typeface="Arial" charset="0"/>
                          <a:sym typeface="Symbol" pitchFamily="18" charset="2"/>
                        </a:rPr>
                        <a:t>2</a:t>
                      </a:r>
                    </a:p>
                  </a:txBody>
                  <a:tcPr anchor="ctr" anchorCtr="1" horzOverflow="overflow">
                    <a:lnL w="12700" cap="flat" cmpd="sng" algn="ctr">
                      <a:solidFill>
                        <a:schemeClr val="tx1"/>
                      </a:solidFill>
                      <a:prstDash val="solid"/>
                      <a:round/>
                      <a:headEnd type="none" w="med" len="med"/>
                      <a:tailEnd type="none" w="med" len="lg"/>
                    </a:lnL>
                    <a:lnR cap="flat">
                      <a:noFill/>
                    </a:lnR>
                    <a:lnT>
                      <a:noFill/>
                    </a:lnT>
                    <a:lnB>
                      <a:noFill/>
                    </a:lnB>
                    <a:lnTlToBr>
                      <a:noFill/>
                    </a:lnTlToBr>
                    <a:lnBlToTr>
                      <a:noFill/>
                    </a:lnBlToTr>
                    <a:noFill/>
                  </a:tcPr>
                </a:tc>
              </a:tr>
              <a:tr h="6429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cs-CZ" sz="1800" b="1" i="0" u="none" strike="noStrike" cap="none" normalizeH="0" baseline="0" smtClean="0">
                          <a:ln>
                            <a:noFill/>
                          </a:ln>
                          <a:solidFill>
                            <a:schemeClr val="tx1"/>
                          </a:solidFill>
                          <a:effectLst/>
                          <a:latin typeface="Arial" charset="0"/>
                        </a:rPr>
                        <a:t>Redukce dusičnanů</a:t>
                      </a:r>
                      <a:endParaRPr kumimoji="0" lang="en-GB" sz="1800" b="1" i="0" u="none" strike="noStrike" cap="none" normalizeH="0" baseline="0" smtClean="0">
                        <a:ln>
                          <a:noFill/>
                        </a:ln>
                        <a:solidFill>
                          <a:schemeClr val="tx1"/>
                        </a:solidFill>
                        <a:effectLst/>
                        <a:latin typeface="Arial" charset="0"/>
                      </a:endParaRPr>
                    </a:p>
                  </a:txBody>
                  <a:tcPr anchor="ctr" horzOverflow="overflow">
                    <a:lnL cap="flat">
                      <a:noFill/>
                    </a:lnL>
                    <a:lnR w="12700" cap="flat" cmpd="sng" algn="ctr">
                      <a:solidFill>
                        <a:schemeClr val="tx1"/>
                      </a:solidFill>
                      <a:prstDash val="solid"/>
                      <a:round/>
                      <a:headEnd type="none" w="med" len="med"/>
                      <a:tailEnd type="none" w="med" len="lg"/>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smtClean="0">
                          <a:ln>
                            <a:noFill/>
                          </a:ln>
                          <a:solidFill>
                            <a:schemeClr val="tx1"/>
                          </a:solidFill>
                          <a:effectLst/>
                          <a:latin typeface="Arial" charset="0"/>
                        </a:rPr>
                        <a:t>NO</a:t>
                      </a:r>
                      <a:r>
                        <a:rPr kumimoji="0" lang="en-GB" sz="1800" b="1" i="0" u="none" strike="noStrike" cap="none" normalizeH="0" baseline="-25000" smtClean="0">
                          <a:ln>
                            <a:noFill/>
                          </a:ln>
                          <a:solidFill>
                            <a:schemeClr val="tx1"/>
                          </a:solidFill>
                          <a:effectLst/>
                          <a:latin typeface="Arial" charset="0"/>
                        </a:rPr>
                        <a:t>3</a:t>
                      </a:r>
                      <a:r>
                        <a:rPr kumimoji="0" lang="en-GB" sz="1800" b="1" i="0" u="none" strike="noStrike" cap="none" normalizeH="0" baseline="30000" smtClean="0">
                          <a:ln>
                            <a:noFill/>
                          </a:ln>
                          <a:solidFill>
                            <a:schemeClr val="tx1"/>
                          </a:solidFill>
                          <a:effectLst/>
                          <a:latin typeface="Arial" charset="0"/>
                        </a:rPr>
                        <a:t>-</a:t>
                      </a:r>
                      <a:r>
                        <a:rPr kumimoji="0" lang="en-GB" sz="1800" b="1" i="0" u="none" strike="noStrike" cap="none" normalizeH="0" baseline="0" smtClean="0">
                          <a:ln>
                            <a:noFill/>
                          </a:ln>
                          <a:solidFill>
                            <a:schemeClr val="tx1"/>
                          </a:solidFill>
                          <a:effectLst/>
                          <a:latin typeface="Arial" charset="0"/>
                        </a:rPr>
                        <a:t> </a:t>
                      </a:r>
                      <a:r>
                        <a:rPr kumimoji="0" lang="en-GB" sz="1800" b="1" i="0" u="none" strike="noStrike" cap="none" normalizeH="0" baseline="0" smtClean="0">
                          <a:ln>
                            <a:noFill/>
                          </a:ln>
                          <a:solidFill>
                            <a:schemeClr val="tx1"/>
                          </a:solidFill>
                          <a:effectLst/>
                          <a:latin typeface="Arial" charset="0"/>
                          <a:sym typeface="Symbol" pitchFamily="18" charset="2"/>
                        </a:rPr>
                        <a:t> NH</a:t>
                      </a:r>
                      <a:r>
                        <a:rPr kumimoji="0" lang="en-GB" sz="1800" b="1" i="0" u="none" strike="noStrike" cap="none" normalizeH="0" baseline="-25000" smtClean="0">
                          <a:ln>
                            <a:noFill/>
                          </a:ln>
                          <a:solidFill>
                            <a:schemeClr val="tx1"/>
                          </a:solidFill>
                          <a:effectLst/>
                          <a:latin typeface="Arial" charset="0"/>
                          <a:sym typeface="Symbol" pitchFamily="18" charset="2"/>
                        </a:rPr>
                        <a:t>4</a:t>
                      </a:r>
                      <a:r>
                        <a:rPr kumimoji="0" lang="en-GB" sz="1800" b="1" i="0" u="none" strike="noStrike" cap="none" normalizeH="0" baseline="30000" smtClean="0">
                          <a:ln>
                            <a:noFill/>
                          </a:ln>
                          <a:solidFill>
                            <a:schemeClr val="tx1"/>
                          </a:solidFill>
                          <a:effectLst/>
                          <a:latin typeface="Arial" charset="0"/>
                          <a:sym typeface="Symbol" pitchFamily="18" charset="2"/>
                        </a:rPr>
                        <a:t>+</a:t>
                      </a:r>
                      <a:endParaRPr kumimoji="0" lang="en-GB" sz="1800" b="1" i="0" u="none" strike="noStrike" cap="none" normalizeH="0" baseline="0" smtClean="0">
                        <a:ln>
                          <a:noFill/>
                        </a:ln>
                        <a:solidFill>
                          <a:schemeClr val="tx1"/>
                        </a:solidFill>
                        <a:effectLst/>
                        <a:latin typeface="Arial" charset="0"/>
                        <a:sym typeface="Symbol" pitchFamily="18" charset="2"/>
                      </a:endParaRPr>
                    </a:p>
                  </a:txBody>
                  <a:tcPr anchor="ctr" anchorCtr="1" horzOverflow="overflow">
                    <a:lnL w="12700" cap="flat" cmpd="sng" algn="ctr">
                      <a:solidFill>
                        <a:schemeClr val="tx1"/>
                      </a:solidFill>
                      <a:prstDash val="solid"/>
                      <a:round/>
                      <a:headEnd type="none" w="med" len="med"/>
                      <a:tailEnd type="none" w="med" len="lg"/>
                    </a:lnL>
                    <a:lnR w="12700" cap="flat" cmpd="sng" algn="ctr">
                      <a:solidFill>
                        <a:schemeClr val="tx1"/>
                      </a:solidFill>
                      <a:prstDash val="solid"/>
                      <a:round/>
                      <a:headEnd type="none" w="med" len="med"/>
                      <a:tailEnd type="none" w="med" len="lg"/>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smtClean="0">
                          <a:ln>
                            <a:noFill/>
                          </a:ln>
                          <a:solidFill>
                            <a:schemeClr val="tx1"/>
                          </a:solidFill>
                          <a:effectLst/>
                          <a:latin typeface="Arial" charset="0"/>
                        </a:rPr>
                        <a:t>CH</a:t>
                      </a:r>
                      <a:r>
                        <a:rPr kumimoji="0" lang="en-GB" sz="1800" b="1" i="0" u="none" strike="noStrike" cap="none" normalizeH="0" baseline="-25000" smtClean="0">
                          <a:ln>
                            <a:noFill/>
                          </a:ln>
                          <a:solidFill>
                            <a:schemeClr val="tx1"/>
                          </a:solidFill>
                          <a:effectLst/>
                          <a:latin typeface="Arial" charset="0"/>
                        </a:rPr>
                        <a:t>2</a:t>
                      </a:r>
                      <a:r>
                        <a:rPr kumimoji="0" lang="en-GB" sz="1800" b="1" i="0" u="none" strike="noStrike" cap="none" normalizeH="0" baseline="0" smtClean="0">
                          <a:ln>
                            <a:noFill/>
                          </a:ln>
                          <a:solidFill>
                            <a:schemeClr val="tx1"/>
                          </a:solidFill>
                          <a:effectLst/>
                          <a:latin typeface="Arial" charset="0"/>
                        </a:rPr>
                        <a:t>O </a:t>
                      </a:r>
                      <a:r>
                        <a:rPr kumimoji="0" lang="en-GB" sz="1800" b="1" i="0" u="none" strike="noStrike" cap="none" normalizeH="0" baseline="0" smtClean="0">
                          <a:ln>
                            <a:noFill/>
                          </a:ln>
                          <a:solidFill>
                            <a:schemeClr val="tx1"/>
                          </a:solidFill>
                          <a:effectLst/>
                          <a:latin typeface="Arial" charset="0"/>
                          <a:sym typeface="Symbol" pitchFamily="18" charset="2"/>
                        </a:rPr>
                        <a:t> CO</a:t>
                      </a:r>
                      <a:r>
                        <a:rPr kumimoji="0" lang="en-GB" sz="1800" b="1" i="0" u="none" strike="noStrike" cap="none" normalizeH="0" baseline="-25000" smtClean="0">
                          <a:ln>
                            <a:noFill/>
                          </a:ln>
                          <a:solidFill>
                            <a:schemeClr val="tx1"/>
                          </a:solidFill>
                          <a:effectLst/>
                          <a:latin typeface="Arial" charset="0"/>
                          <a:sym typeface="Symbol" pitchFamily="18" charset="2"/>
                        </a:rPr>
                        <a:t>2</a:t>
                      </a:r>
                    </a:p>
                  </a:txBody>
                  <a:tcPr anchor="ctr" anchorCtr="1" horzOverflow="overflow">
                    <a:lnL w="12700" cap="flat" cmpd="sng" algn="ctr">
                      <a:solidFill>
                        <a:schemeClr val="tx1"/>
                      </a:solidFill>
                      <a:prstDash val="solid"/>
                      <a:round/>
                      <a:headEnd type="none" w="med" len="med"/>
                      <a:tailEnd type="none" w="med" len="lg"/>
                    </a:lnL>
                    <a:lnR cap="flat">
                      <a:noFill/>
                    </a:lnR>
                    <a:lnT>
                      <a:noFill/>
                    </a:lnT>
                    <a:lnB>
                      <a:noFill/>
                    </a:lnB>
                    <a:lnTlToBr>
                      <a:noFill/>
                    </a:lnTlToBr>
                    <a:lnBlToTr>
                      <a:noFill/>
                    </a:lnBlToTr>
                    <a:noFill/>
                  </a:tcPr>
                </a:tc>
              </a:tr>
              <a:tr h="6413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cs-CZ" sz="1800" b="1" i="0" u="none" strike="noStrike" cap="none" normalizeH="0" baseline="0" smtClean="0">
                          <a:ln>
                            <a:noFill/>
                          </a:ln>
                          <a:solidFill>
                            <a:schemeClr val="tx1"/>
                          </a:solidFill>
                          <a:effectLst/>
                          <a:latin typeface="Arial" charset="0"/>
                        </a:rPr>
                        <a:t>Redukce síranů</a:t>
                      </a:r>
                      <a:endParaRPr kumimoji="0" lang="en-GB" sz="1800" b="1" i="0" u="none" strike="noStrike" cap="none" normalizeH="0" baseline="0" smtClean="0">
                        <a:ln>
                          <a:noFill/>
                        </a:ln>
                        <a:solidFill>
                          <a:schemeClr val="tx1"/>
                        </a:solidFill>
                        <a:effectLst/>
                        <a:latin typeface="Arial" charset="0"/>
                      </a:endParaRPr>
                    </a:p>
                  </a:txBody>
                  <a:tcPr anchor="ctr" horzOverflow="overflow">
                    <a:lnL cap="flat">
                      <a:noFill/>
                    </a:lnL>
                    <a:lnR w="12700" cap="flat" cmpd="sng" algn="ctr">
                      <a:solidFill>
                        <a:schemeClr val="tx1"/>
                      </a:solidFill>
                      <a:prstDash val="solid"/>
                      <a:round/>
                      <a:headEnd type="none" w="med" len="med"/>
                      <a:tailEnd type="none" w="med" len="lg"/>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smtClean="0">
                          <a:ln>
                            <a:noFill/>
                          </a:ln>
                          <a:solidFill>
                            <a:schemeClr val="tx1"/>
                          </a:solidFill>
                          <a:effectLst/>
                          <a:latin typeface="Arial" charset="0"/>
                        </a:rPr>
                        <a:t>SO</a:t>
                      </a:r>
                      <a:r>
                        <a:rPr kumimoji="0" lang="en-GB" sz="1800" b="1" i="0" u="none" strike="noStrike" cap="none" normalizeH="0" baseline="-25000" smtClean="0">
                          <a:ln>
                            <a:noFill/>
                          </a:ln>
                          <a:solidFill>
                            <a:schemeClr val="tx1"/>
                          </a:solidFill>
                          <a:effectLst/>
                          <a:latin typeface="Arial" charset="0"/>
                        </a:rPr>
                        <a:t>4</a:t>
                      </a:r>
                      <a:r>
                        <a:rPr kumimoji="0" lang="en-GB" sz="1800" b="1" i="0" u="none" strike="noStrike" cap="none" normalizeH="0" baseline="30000" smtClean="0">
                          <a:ln>
                            <a:noFill/>
                          </a:ln>
                          <a:solidFill>
                            <a:schemeClr val="tx1"/>
                          </a:solidFill>
                          <a:effectLst/>
                          <a:latin typeface="Arial" charset="0"/>
                        </a:rPr>
                        <a:t>2-</a:t>
                      </a:r>
                      <a:r>
                        <a:rPr kumimoji="0" lang="en-GB" sz="1800" b="1" i="0" u="none" strike="noStrike" cap="none" normalizeH="0" baseline="0" smtClean="0">
                          <a:ln>
                            <a:noFill/>
                          </a:ln>
                          <a:solidFill>
                            <a:schemeClr val="tx1"/>
                          </a:solidFill>
                          <a:effectLst/>
                          <a:latin typeface="Arial" charset="0"/>
                        </a:rPr>
                        <a:t> </a:t>
                      </a:r>
                      <a:r>
                        <a:rPr kumimoji="0" lang="en-GB" sz="1800" b="1" i="0" u="none" strike="noStrike" cap="none" normalizeH="0" baseline="0" smtClean="0">
                          <a:ln>
                            <a:noFill/>
                          </a:ln>
                          <a:solidFill>
                            <a:schemeClr val="tx1"/>
                          </a:solidFill>
                          <a:effectLst/>
                          <a:latin typeface="Arial" charset="0"/>
                          <a:sym typeface="Symbol" pitchFamily="18" charset="2"/>
                        </a:rPr>
                        <a:t> HS</a:t>
                      </a:r>
                      <a:r>
                        <a:rPr kumimoji="0" lang="en-GB" sz="1800" b="1" i="0" u="none" strike="noStrike" cap="none" normalizeH="0" baseline="30000" smtClean="0">
                          <a:ln>
                            <a:noFill/>
                          </a:ln>
                          <a:solidFill>
                            <a:schemeClr val="tx1"/>
                          </a:solidFill>
                          <a:effectLst/>
                          <a:latin typeface="Arial" charset="0"/>
                          <a:sym typeface="Symbol" pitchFamily="18" charset="2"/>
                        </a:rPr>
                        <a:t>-</a:t>
                      </a:r>
                      <a:r>
                        <a:rPr kumimoji="0" lang="en-GB" sz="1800" b="1" i="0" u="none" strike="noStrike" cap="none" normalizeH="0" baseline="0" smtClean="0">
                          <a:ln>
                            <a:noFill/>
                          </a:ln>
                          <a:solidFill>
                            <a:schemeClr val="tx1"/>
                          </a:solidFill>
                          <a:effectLst/>
                          <a:latin typeface="Arial" charset="0"/>
                          <a:sym typeface="Symbol" pitchFamily="18" charset="2"/>
                        </a:rPr>
                        <a:t>, H</a:t>
                      </a:r>
                      <a:r>
                        <a:rPr kumimoji="0" lang="en-GB" sz="1800" b="1" i="0" u="none" strike="noStrike" cap="none" normalizeH="0" baseline="-25000" smtClean="0">
                          <a:ln>
                            <a:noFill/>
                          </a:ln>
                          <a:solidFill>
                            <a:schemeClr val="tx1"/>
                          </a:solidFill>
                          <a:effectLst/>
                          <a:latin typeface="Arial" charset="0"/>
                          <a:sym typeface="Symbol" pitchFamily="18" charset="2"/>
                        </a:rPr>
                        <a:t>2</a:t>
                      </a:r>
                      <a:r>
                        <a:rPr kumimoji="0" lang="en-GB" sz="1800" b="1" i="0" u="none" strike="noStrike" cap="none" normalizeH="0" baseline="0" smtClean="0">
                          <a:ln>
                            <a:noFill/>
                          </a:ln>
                          <a:solidFill>
                            <a:schemeClr val="tx1"/>
                          </a:solidFill>
                          <a:effectLst/>
                          <a:latin typeface="Arial" charset="0"/>
                          <a:sym typeface="Symbol" pitchFamily="18" charset="2"/>
                        </a:rPr>
                        <a:t>S</a:t>
                      </a:r>
                    </a:p>
                  </a:txBody>
                  <a:tcPr anchor="ctr" anchorCtr="1" horzOverflow="overflow">
                    <a:lnL w="12700" cap="flat" cmpd="sng" algn="ctr">
                      <a:solidFill>
                        <a:schemeClr val="tx1"/>
                      </a:solidFill>
                      <a:prstDash val="solid"/>
                      <a:round/>
                      <a:headEnd type="none" w="med" len="med"/>
                      <a:tailEnd type="none" w="med" len="lg"/>
                    </a:lnL>
                    <a:lnR w="12700" cap="flat" cmpd="sng" algn="ctr">
                      <a:solidFill>
                        <a:schemeClr val="tx1"/>
                      </a:solidFill>
                      <a:prstDash val="solid"/>
                      <a:round/>
                      <a:headEnd type="none" w="med" len="med"/>
                      <a:tailEnd type="none" w="med" len="lg"/>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smtClean="0">
                          <a:ln>
                            <a:noFill/>
                          </a:ln>
                          <a:solidFill>
                            <a:schemeClr val="tx1"/>
                          </a:solidFill>
                          <a:effectLst/>
                          <a:latin typeface="Arial" charset="0"/>
                        </a:rPr>
                        <a:t>CH</a:t>
                      </a:r>
                      <a:r>
                        <a:rPr kumimoji="0" lang="en-GB" sz="1800" b="1" i="0" u="none" strike="noStrike" cap="none" normalizeH="0" baseline="-25000" smtClean="0">
                          <a:ln>
                            <a:noFill/>
                          </a:ln>
                          <a:solidFill>
                            <a:schemeClr val="tx1"/>
                          </a:solidFill>
                          <a:effectLst/>
                          <a:latin typeface="Arial" charset="0"/>
                        </a:rPr>
                        <a:t>2</a:t>
                      </a:r>
                      <a:r>
                        <a:rPr kumimoji="0" lang="en-GB" sz="1800" b="1" i="0" u="none" strike="noStrike" cap="none" normalizeH="0" baseline="0" smtClean="0">
                          <a:ln>
                            <a:noFill/>
                          </a:ln>
                          <a:solidFill>
                            <a:schemeClr val="tx1"/>
                          </a:solidFill>
                          <a:effectLst/>
                          <a:latin typeface="Arial" charset="0"/>
                        </a:rPr>
                        <a:t>O </a:t>
                      </a:r>
                      <a:r>
                        <a:rPr kumimoji="0" lang="en-GB" sz="1800" b="1" i="0" u="none" strike="noStrike" cap="none" normalizeH="0" baseline="0" smtClean="0">
                          <a:ln>
                            <a:noFill/>
                          </a:ln>
                          <a:solidFill>
                            <a:schemeClr val="tx1"/>
                          </a:solidFill>
                          <a:effectLst/>
                          <a:latin typeface="Arial" charset="0"/>
                          <a:sym typeface="Symbol" pitchFamily="18" charset="2"/>
                        </a:rPr>
                        <a:t> CO</a:t>
                      </a:r>
                      <a:r>
                        <a:rPr kumimoji="0" lang="en-GB" sz="1800" b="1" i="0" u="none" strike="noStrike" cap="none" normalizeH="0" baseline="-25000" smtClean="0">
                          <a:ln>
                            <a:noFill/>
                          </a:ln>
                          <a:solidFill>
                            <a:schemeClr val="tx1"/>
                          </a:solidFill>
                          <a:effectLst/>
                          <a:latin typeface="Arial" charset="0"/>
                          <a:sym typeface="Symbol" pitchFamily="18" charset="2"/>
                        </a:rPr>
                        <a:t>2</a:t>
                      </a:r>
                    </a:p>
                  </a:txBody>
                  <a:tcPr anchor="ctr" anchorCtr="1" horzOverflow="overflow">
                    <a:lnL w="12700" cap="flat" cmpd="sng" algn="ctr">
                      <a:solidFill>
                        <a:schemeClr val="tx1"/>
                      </a:solidFill>
                      <a:prstDash val="solid"/>
                      <a:round/>
                      <a:headEnd type="none" w="med" len="med"/>
                      <a:tailEnd type="none" w="med" len="lg"/>
                    </a:lnL>
                    <a:lnR cap="flat">
                      <a:noFill/>
                    </a:lnR>
                    <a:lnT>
                      <a:noFill/>
                    </a:lnT>
                    <a:lnB>
                      <a:noFill/>
                    </a:lnB>
                    <a:lnTlToBr>
                      <a:noFill/>
                    </a:lnTlToBr>
                    <a:lnBlToTr>
                      <a:noFill/>
                    </a:lnBlToTr>
                    <a:noFill/>
                  </a:tcPr>
                </a:tc>
              </a:tr>
              <a:tr h="6429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smtClean="0">
                          <a:ln>
                            <a:noFill/>
                          </a:ln>
                          <a:solidFill>
                            <a:schemeClr val="tx1"/>
                          </a:solidFill>
                          <a:effectLst/>
                          <a:latin typeface="Arial" charset="0"/>
                        </a:rPr>
                        <a:t>Methanogene</a:t>
                      </a:r>
                      <a:r>
                        <a:rPr kumimoji="0" lang="cs-CZ" sz="1800" b="1" i="0" u="none" strike="noStrike" cap="none" normalizeH="0" baseline="0" smtClean="0">
                          <a:ln>
                            <a:noFill/>
                          </a:ln>
                          <a:solidFill>
                            <a:schemeClr val="tx1"/>
                          </a:solidFill>
                          <a:effectLst/>
                          <a:latin typeface="Arial" charset="0"/>
                        </a:rPr>
                        <a:t>ze</a:t>
                      </a:r>
                      <a:endParaRPr kumimoji="0" lang="en-GB" sz="1800" b="1" i="0" u="none" strike="noStrike" cap="none" normalizeH="0" baseline="0" smtClean="0">
                        <a:ln>
                          <a:noFill/>
                        </a:ln>
                        <a:solidFill>
                          <a:schemeClr val="tx1"/>
                        </a:solidFill>
                        <a:effectLst/>
                        <a:latin typeface="Arial" charset="0"/>
                      </a:endParaRPr>
                    </a:p>
                  </a:txBody>
                  <a:tcPr anchor="ctr" horzOverflow="overflow">
                    <a:lnL cap="flat">
                      <a:noFill/>
                    </a:lnL>
                    <a:lnR w="12700" cap="flat" cmpd="sng" algn="ctr">
                      <a:solidFill>
                        <a:schemeClr val="tx1"/>
                      </a:solidFill>
                      <a:prstDash val="solid"/>
                      <a:round/>
                      <a:headEnd type="none" w="med" len="med"/>
                      <a:tailEnd type="none" w="med" len="lg"/>
                    </a:lnR>
                    <a:lnT>
                      <a:noFill/>
                    </a:lnT>
                    <a:lnB w="28575" cap="flat" cmpd="sng" algn="ctr">
                      <a:solidFill>
                        <a:schemeClr val="tx1"/>
                      </a:solidFill>
                      <a:prstDash val="solid"/>
                      <a:round/>
                      <a:headEnd type="none" w="med" len="med"/>
                      <a:tailEnd type="none" w="med" len="lg"/>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smtClean="0">
                          <a:ln>
                            <a:noFill/>
                          </a:ln>
                          <a:solidFill>
                            <a:schemeClr val="tx1"/>
                          </a:solidFill>
                          <a:effectLst/>
                          <a:latin typeface="Arial" charset="0"/>
                        </a:rPr>
                        <a:t>CO</a:t>
                      </a:r>
                      <a:r>
                        <a:rPr kumimoji="0" lang="en-GB" sz="1800" b="1" i="0" u="none" strike="noStrike" cap="none" normalizeH="0" baseline="-25000" smtClean="0">
                          <a:ln>
                            <a:noFill/>
                          </a:ln>
                          <a:solidFill>
                            <a:schemeClr val="tx1"/>
                          </a:solidFill>
                          <a:effectLst/>
                          <a:latin typeface="Arial" charset="0"/>
                        </a:rPr>
                        <a:t>2</a:t>
                      </a:r>
                      <a:r>
                        <a:rPr kumimoji="0" lang="en-GB" sz="1800" b="1" i="0" u="none" strike="noStrike" cap="none" normalizeH="0" baseline="0" smtClean="0">
                          <a:ln>
                            <a:noFill/>
                          </a:ln>
                          <a:solidFill>
                            <a:schemeClr val="tx1"/>
                          </a:solidFill>
                          <a:effectLst/>
                          <a:latin typeface="Arial" charset="0"/>
                        </a:rPr>
                        <a:t> </a:t>
                      </a:r>
                      <a:r>
                        <a:rPr kumimoji="0" lang="en-GB" sz="1800" b="1" i="0" u="none" strike="noStrike" cap="none" normalizeH="0" baseline="0" smtClean="0">
                          <a:ln>
                            <a:noFill/>
                          </a:ln>
                          <a:solidFill>
                            <a:schemeClr val="tx1"/>
                          </a:solidFill>
                          <a:effectLst/>
                          <a:latin typeface="Arial" charset="0"/>
                          <a:sym typeface="Symbol" pitchFamily="18" charset="2"/>
                        </a:rPr>
                        <a:t> CH</a:t>
                      </a:r>
                      <a:r>
                        <a:rPr kumimoji="0" lang="en-GB" sz="1800" b="1" i="0" u="none" strike="noStrike" cap="none" normalizeH="0" baseline="-25000" smtClean="0">
                          <a:ln>
                            <a:noFill/>
                          </a:ln>
                          <a:solidFill>
                            <a:schemeClr val="tx1"/>
                          </a:solidFill>
                          <a:effectLst/>
                          <a:latin typeface="Arial" charset="0"/>
                          <a:sym typeface="Symbol" pitchFamily="18" charset="2"/>
                        </a:rPr>
                        <a:t>4</a:t>
                      </a:r>
                      <a:endParaRPr kumimoji="0" lang="en-GB" sz="1800" b="1" i="0" u="none" strike="noStrike" cap="none" normalizeH="0" baseline="0" smtClean="0">
                        <a:ln>
                          <a:noFill/>
                        </a:ln>
                        <a:solidFill>
                          <a:schemeClr val="tx1"/>
                        </a:solidFill>
                        <a:effectLst/>
                        <a:latin typeface="Arial" charset="0"/>
                        <a:sym typeface="Symbol" pitchFamily="18" charset="2"/>
                      </a:endParaRPr>
                    </a:p>
                  </a:txBody>
                  <a:tcPr anchor="ctr" anchorCtr="1" horzOverflow="overflow">
                    <a:lnL w="12700" cap="flat" cmpd="sng" algn="ctr">
                      <a:solidFill>
                        <a:schemeClr val="tx1"/>
                      </a:solidFill>
                      <a:prstDash val="solid"/>
                      <a:round/>
                      <a:headEnd type="none" w="med" len="med"/>
                      <a:tailEnd type="none" w="med" len="lg"/>
                    </a:lnL>
                    <a:lnR w="12700" cap="flat" cmpd="sng" algn="ctr">
                      <a:solidFill>
                        <a:schemeClr val="tx1"/>
                      </a:solidFill>
                      <a:prstDash val="solid"/>
                      <a:round/>
                      <a:headEnd type="none" w="med" len="med"/>
                      <a:tailEnd type="none" w="med" len="lg"/>
                    </a:lnR>
                    <a:lnT>
                      <a:noFill/>
                    </a:lnT>
                    <a:lnB w="28575" cap="flat" cmpd="sng" algn="ctr">
                      <a:solidFill>
                        <a:schemeClr val="tx1"/>
                      </a:solidFill>
                      <a:prstDash val="solid"/>
                      <a:round/>
                      <a:headEnd type="none" w="med" len="med"/>
                      <a:tailEnd type="none" w="med" len="lg"/>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smtClean="0">
                          <a:ln>
                            <a:noFill/>
                          </a:ln>
                          <a:solidFill>
                            <a:schemeClr val="tx1"/>
                          </a:solidFill>
                          <a:effectLst/>
                          <a:latin typeface="Arial" charset="0"/>
                        </a:rPr>
                        <a:t>CH</a:t>
                      </a:r>
                      <a:r>
                        <a:rPr kumimoji="0" lang="en-GB" sz="1800" b="1" i="0" u="none" strike="noStrike" cap="none" normalizeH="0" baseline="-25000" smtClean="0">
                          <a:ln>
                            <a:noFill/>
                          </a:ln>
                          <a:solidFill>
                            <a:schemeClr val="tx1"/>
                          </a:solidFill>
                          <a:effectLst/>
                          <a:latin typeface="Arial" charset="0"/>
                        </a:rPr>
                        <a:t>2</a:t>
                      </a:r>
                      <a:r>
                        <a:rPr kumimoji="0" lang="en-GB" sz="1800" b="1" i="0" u="none" strike="noStrike" cap="none" normalizeH="0" baseline="0" smtClean="0">
                          <a:ln>
                            <a:noFill/>
                          </a:ln>
                          <a:solidFill>
                            <a:schemeClr val="tx1"/>
                          </a:solidFill>
                          <a:effectLst/>
                          <a:latin typeface="Arial" charset="0"/>
                        </a:rPr>
                        <a:t>O </a:t>
                      </a:r>
                      <a:r>
                        <a:rPr kumimoji="0" lang="en-GB" sz="1800" b="1" i="0" u="none" strike="noStrike" cap="none" normalizeH="0" baseline="0" smtClean="0">
                          <a:ln>
                            <a:noFill/>
                          </a:ln>
                          <a:solidFill>
                            <a:schemeClr val="tx1"/>
                          </a:solidFill>
                          <a:effectLst/>
                          <a:latin typeface="Arial" charset="0"/>
                          <a:sym typeface="Symbol" pitchFamily="18" charset="2"/>
                        </a:rPr>
                        <a:t> CO</a:t>
                      </a:r>
                      <a:r>
                        <a:rPr kumimoji="0" lang="en-GB" sz="1800" b="1" i="0" u="none" strike="noStrike" cap="none" normalizeH="0" baseline="-25000" smtClean="0">
                          <a:ln>
                            <a:noFill/>
                          </a:ln>
                          <a:solidFill>
                            <a:schemeClr val="tx1"/>
                          </a:solidFill>
                          <a:effectLst/>
                          <a:latin typeface="Arial" charset="0"/>
                          <a:sym typeface="Symbol" pitchFamily="18" charset="2"/>
                        </a:rPr>
                        <a:t>2</a:t>
                      </a:r>
                    </a:p>
                  </a:txBody>
                  <a:tcPr anchor="ctr" anchorCtr="1" horzOverflow="overflow">
                    <a:lnL w="12700" cap="flat" cmpd="sng" algn="ctr">
                      <a:solidFill>
                        <a:schemeClr val="tx1"/>
                      </a:solidFill>
                      <a:prstDash val="solid"/>
                      <a:round/>
                      <a:headEnd type="none" w="med" len="med"/>
                      <a:tailEnd type="none" w="med" len="lg"/>
                    </a:lnL>
                    <a:lnR cap="flat">
                      <a:noFill/>
                    </a:lnR>
                    <a:lnT>
                      <a:noFill/>
                    </a:lnT>
                    <a:lnB w="28575" cap="flat" cmpd="sng" algn="ctr">
                      <a:solidFill>
                        <a:schemeClr val="tx1"/>
                      </a:solidFill>
                      <a:prstDash val="solid"/>
                      <a:round/>
                      <a:headEnd type="none" w="med" len="med"/>
                      <a:tailEnd type="none" w="med" len="lg"/>
                    </a:lnB>
                    <a:lnTlToBr>
                      <a:noFill/>
                    </a:lnTlToBr>
                    <a:lnBlToTr>
                      <a:noFill/>
                    </a:lnBlToTr>
                    <a:noFill/>
                  </a:tcPr>
                </a:tc>
              </a:tr>
            </a:tbl>
          </a:graphicData>
        </a:graphic>
      </p:graphicFrame>
      <p:sp>
        <p:nvSpPr>
          <p:cNvPr id="24608" name="AutoShape 47"/>
          <p:cNvSpPr>
            <a:spLocks/>
          </p:cNvSpPr>
          <p:nvPr/>
        </p:nvSpPr>
        <p:spPr bwMode="auto">
          <a:xfrm>
            <a:off x="612775" y="2997200"/>
            <a:ext cx="144463" cy="2879725"/>
          </a:xfrm>
          <a:prstGeom prst="leftBrace">
            <a:avLst>
              <a:gd name="adj1" fmla="val 166117"/>
              <a:gd name="adj2" fmla="val 50000"/>
            </a:avLst>
          </a:prstGeom>
          <a:noFill/>
          <a:ln w="28575">
            <a:solidFill>
              <a:schemeClr val="tx1"/>
            </a:solidFill>
            <a:round/>
            <a:headEnd/>
            <a:tailEnd/>
          </a:ln>
        </p:spPr>
        <p:txBody>
          <a:bodyPr wrap="none" anchor="ctr"/>
          <a:lstStyle/>
          <a:p>
            <a:endParaRPr lang="cs-CZ"/>
          </a:p>
        </p:txBody>
      </p:sp>
      <p:sp>
        <p:nvSpPr>
          <p:cNvPr id="24609" name="Text Box 48"/>
          <p:cNvSpPr txBox="1">
            <a:spLocks noChangeArrowheads="1"/>
          </p:cNvSpPr>
          <p:nvPr/>
        </p:nvSpPr>
        <p:spPr bwMode="auto">
          <a:xfrm rot="-5400000">
            <a:off x="-827881" y="4148932"/>
            <a:ext cx="2351087" cy="336550"/>
          </a:xfrm>
          <a:prstGeom prst="rect">
            <a:avLst/>
          </a:prstGeom>
          <a:solidFill>
            <a:srgbClr val="FFFF00"/>
          </a:solidFill>
          <a:ln w="28575">
            <a:solidFill>
              <a:srgbClr val="FF0000"/>
            </a:solidFill>
            <a:miter lim="800000"/>
            <a:headEnd/>
            <a:tailEnd/>
          </a:ln>
        </p:spPr>
        <p:txBody>
          <a:bodyPr wrap="none">
            <a:spAutoFit/>
          </a:bodyPr>
          <a:lstStyle/>
          <a:p>
            <a:r>
              <a:rPr lang="cs-CZ"/>
              <a:t>„Anaerobní respirace“</a:t>
            </a:r>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626737"/>
                                        </p:tgtEl>
                                        <p:attrNameLst>
                                          <p:attrName>style.visibility</p:attrName>
                                        </p:attrNameLst>
                                      </p:cBhvr>
                                      <p:to>
                                        <p:strVal val="visible"/>
                                      </p:to>
                                    </p:set>
                                    <p:animEffect transition="in" filter="wipe(up)">
                                      <p:cBhvr>
                                        <p:cTn id="7" dur="500"/>
                                        <p:tgtEl>
                                          <p:spTgt spid="6267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8"/>
          <p:cNvSpPr>
            <a:spLocks noGrp="1" noChangeArrowheads="1"/>
          </p:cNvSpPr>
          <p:nvPr>
            <p:ph type="title"/>
          </p:nvPr>
        </p:nvSpPr>
        <p:spPr/>
        <p:txBody>
          <a:bodyPr/>
          <a:lstStyle/>
          <a:p>
            <a:pPr algn="l" eaLnBrk="1" hangingPunct="1"/>
            <a:r>
              <a:rPr lang="cs-CZ" sz="2400" smtClean="0"/>
              <a:t>Další aktivity mikroorganismů</a:t>
            </a:r>
          </a:p>
        </p:txBody>
      </p:sp>
      <p:sp>
        <p:nvSpPr>
          <p:cNvPr id="146435" name="Zástupný symbol pro číslo snímku 3"/>
          <p:cNvSpPr>
            <a:spLocks noGrp="1"/>
          </p:cNvSpPr>
          <p:nvPr>
            <p:ph type="sldNum" sz="quarter" idx="10"/>
          </p:nvPr>
        </p:nvSpPr>
        <p:spPr>
          <a:noFill/>
        </p:spPr>
        <p:txBody>
          <a:bodyPr/>
          <a:lstStyle/>
          <a:p>
            <a:r>
              <a:rPr lang="cs-CZ" smtClean="0">
                <a:latin typeface="Arial" charset="0"/>
              </a:rPr>
              <a:t>Snímek </a:t>
            </a:r>
            <a:fld id="{083A721D-5133-4FCB-A04D-BD5F4B2F7E39}" type="slidenum">
              <a:rPr lang="cs-CZ" smtClean="0">
                <a:latin typeface="Arial" charset="0"/>
              </a:rPr>
              <a:pPr/>
              <a:t>150</a:t>
            </a:fld>
            <a:endParaRPr lang="cs-CZ" smtClean="0">
              <a:latin typeface="Arial" charset="0"/>
            </a:endParaRPr>
          </a:p>
        </p:txBody>
      </p:sp>
      <p:pic>
        <p:nvPicPr>
          <p:cNvPr id="146436" name="Picture 7" descr="0014"/>
          <p:cNvPicPr>
            <a:picLocks noChangeAspect="1" noChangeArrowheads="1"/>
          </p:cNvPicPr>
          <p:nvPr/>
        </p:nvPicPr>
        <p:blipFill>
          <a:blip r:embed="rId3" cstate="print"/>
          <a:srcRect l="52818" t="20044" r="4575" b="17677"/>
          <a:stretch>
            <a:fillRect/>
          </a:stretch>
        </p:blipFill>
        <p:spPr bwMode="auto">
          <a:xfrm>
            <a:off x="5518150" y="0"/>
            <a:ext cx="3625850" cy="6858000"/>
          </a:xfrm>
          <a:prstGeom prst="rect">
            <a:avLst/>
          </a:prstGeom>
          <a:noFill/>
          <a:ln w="9525">
            <a:solidFill>
              <a:schemeClr val="tx1"/>
            </a:solidFill>
            <a:miter lim="800000"/>
            <a:headEnd/>
            <a:tailEnd/>
          </a:ln>
        </p:spPr>
      </p:pic>
      <p:sp>
        <p:nvSpPr>
          <p:cNvPr id="146437" name="Text Box 3"/>
          <p:cNvSpPr txBox="1">
            <a:spLocks noChangeArrowheads="1"/>
          </p:cNvSpPr>
          <p:nvPr/>
        </p:nvSpPr>
        <p:spPr bwMode="auto">
          <a:xfrm>
            <a:off x="0" y="0"/>
            <a:ext cx="3960813" cy="274638"/>
          </a:xfrm>
          <a:prstGeom prst="rect">
            <a:avLst/>
          </a:prstGeom>
          <a:noFill/>
          <a:ln w="9525">
            <a:noFill/>
            <a:miter lim="800000"/>
            <a:headEnd/>
            <a:tailEnd/>
          </a:ln>
        </p:spPr>
        <p:txBody>
          <a:bodyPr>
            <a:spAutoFit/>
          </a:bodyPr>
          <a:lstStyle/>
          <a:p>
            <a:pPr>
              <a:spcBef>
                <a:spcPct val="50000"/>
              </a:spcBef>
            </a:pPr>
            <a:endParaRPr lang="en-US" sz="1200" b="0">
              <a:latin typeface="Times New Roman" pitchFamily="18" charset="0"/>
            </a:endParaRPr>
          </a:p>
        </p:txBody>
      </p:sp>
      <p:sp>
        <p:nvSpPr>
          <p:cNvPr id="146438" name="Text Box 5"/>
          <p:cNvSpPr txBox="1">
            <a:spLocks noChangeArrowheads="1"/>
          </p:cNvSpPr>
          <p:nvPr/>
        </p:nvSpPr>
        <p:spPr bwMode="auto">
          <a:xfrm>
            <a:off x="179388" y="2420938"/>
            <a:ext cx="5219700" cy="2346325"/>
          </a:xfrm>
          <a:prstGeom prst="rect">
            <a:avLst/>
          </a:prstGeom>
          <a:noFill/>
          <a:ln w="9525">
            <a:noFill/>
            <a:miter lim="800000"/>
            <a:headEnd/>
            <a:tailEnd/>
          </a:ln>
        </p:spPr>
        <p:txBody>
          <a:bodyPr>
            <a:spAutoFit/>
          </a:bodyPr>
          <a:lstStyle/>
          <a:p>
            <a:r>
              <a:rPr lang="cs-CZ" sz="2400">
                <a:solidFill>
                  <a:srgbClr val="6600FF"/>
                </a:solidFill>
              </a:rPr>
              <a:t>Inkorporace methyl[</a:t>
            </a:r>
            <a:r>
              <a:rPr lang="cs-CZ" sz="2400" baseline="30000">
                <a:solidFill>
                  <a:srgbClr val="6600FF"/>
                </a:solidFill>
              </a:rPr>
              <a:t>3</a:t>
            </a:r>
            <a:r>
              <a:rPr lang="cs-CZ" sz="2400">
                <a:solidFill>
                  <a:srgbClr val="6600FF"/>
                </a:solidFill>
              </a:rPr>
              <a:t>H]thymidinu</a:t>
            </a:r>
          </a:p>
          <a:p>
            <a:endParaRPr lang="cs-CZ" sz="2400">
              <a:solidFill>
                <a:srgbClr val="6600FF"/>
              </a:solidFill>
            </a:endParaRPr>
          </a:p>
          <a:p>
            <a:r>
              <a:rPr lang="cs-CZ" sz="2000"/>
              <a:t>indikátor mikrobiální aktivity</a:t>
            </a:r>
          </a:p>
          <a:p>
            <a:endParaRPr lang="cs-CZ" sz="2000"/>
          </a:p>
          <a:p>
            <a:r>
              <a:rPr lang="cs-CZ" sz="2000"/>
              <a:t>napravo využit pro stanovení "bacterial community tolerance" v půdě kontaminované kadmiem</a:t>
            </a:r>
          </a:p>
        </p:txBody>
      </p:sp>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0"/>
          <p:cNvSpPr>
            <a:spLocks noGrp="1" noChangeArrowheads="1"/>
          </p:cNvSpPr>
          <p:nvPr>
            <p:ph type="title"/>
          </p:nvPr>
        </p:nvSpPr>
        <p:spPr/>
        <p:txBody>
          <a:bodyPr/>
          <a:lstStyle/>
          <a:p>
            <a:pPr eaLnBrk="1" hangingPunct="1"/>
            <a:r>
              <a:rPr lang="cs-CZ" sz="2400" smtClean="0"/>
              <a:t>Mineralizace uhlíku</a:t>
            </a:r>
            <a:endParaRPr lang="en-US" sz="2400" smtClean="0"/>
          </a:p>
        </p:txBody>
      </p:sp>
      <p:sp>
        <p:nvSpPr>
          <p:cNvPr id="25603" name="Rectangle 21"/>
          <p:cNvSpPr>
            <a:spLocks noGrp="1" noChangeArrowheads="1"/>
          </p:cNvSpPr>
          <p:nvPr>
            <p:ph idx="1"/>
          </p:nvPr>
        </p:nvSpPr>
        <p:spPr/>
        <p:txBody>
          <a:bodyPr/>
          <a:lstStyle/>
          <a:p>
            <a:pPr eaLnBrk="1" hangingPunct="1">
              <a:buFontTx/>
              <a:buNone/>
            </a:pPr>
            <a:r>
              <a:rPr lang="cs-CZ" smtClean="0"/>
              <a:t>Rozklad přirozených organických polymerů</a:t>
            </a:r>
          </a:p>
          <a:p>
            <a:pPr eaLnBrk="1" hangingPunct="1"/>
            <a:endParaRPr lang="cs-CZ" b="0" smtClean="0"/>
          </a:p>
          <a:p>
            <a:pPr eaLnBrk="1" hangingPunct="1"/>
            <a:r>
              <a:rPr lang="cs-CZ" sz="2000" b="0" smtClean="0"/>
              <a:t>musí předcházet vlastní mineralizaci na CO</a:t>
            </a:r>
            <a:r>
              <a:rPr lang="cs-CZ" sz="2000" b="0" baseline="-25000" smtClean="0"/>
              <a:t>2</a:t>
            </a:r>
          </a:p>
          <a:p>
            <a:pPr eaLnBrk="1" hangingPunct="1"/>
            <a:r>
              <a:rPr lang="cs-CZ" sz="2000" b="0" smtClean="0"/>
              <a:t>rozklad celulosy zastávají hlavně houby, ale i aerobní bakterie</a:t>
            </a:r>
          </a:p>
          <a:p>
            <a:pPr eaLnBrk="1" hangingPunct="1"/>
            <a:r>
              <a:rPr lang="cs-CZ" sz="2000" b="0" smtClean="0"/>
              <a:t>rozklad ligninu je mnohem složitější, podílejí se na něm houby</a:t>
            </a:r>
          </a:p>
          <a:p>
            <a:pPr eaLnBrk="1" hangingPunct="1"/>
            <a:endParaRPr lang="en-US" smtClean="0"/>
          </a:p>
        </p:txBody>
      </p:sp>
      <p:sp>
        <p:nvSpPr>
          <p:cNvPr id="25604" name="Zástupný symbol pro číslo snímku 4"/>
          <p:cNvSpPr>
            <a:spLocks noGrp="1"/>
          </p:cNvSpPr>
          <p:nvPr>
            <p:ph type="sldNum" sz="quarter" idx="10"/>
          </p:nvPr>
        </p:nvSpPr>
        <p:spPr>
          <a:noFill/>
        </p:spPr>
        <p:txBody>
          <a:bodyPr/>
          <a:lstStyle/>
          <a:p>
            <a:r>
              <a:rPr lang="cs-CZ" smtClean="0">
                <a:latin typeface="Arial" charset="0"/>
              </a:rPr>
              <a:t>Snímek </a:t>
            </a:r>
            <a:fld id="{BC2A976E-7524-4B41-9DC8-71A37A328E67}" type="slidenum">
              <a:rPr lang="cs-CZ" smtClean="0">
                <a:latin typeface="Arial" charset="0"/>
              </a:rPr>
              <a:pPr/>
              <a:t>16</a:t>
            </a:fld>
            <a:endParaRPr lang="cs-CZ" smtClean="0">
              <a:latin typeface="Arial" charset="0"/>
            </a:endParaRPr>
          </a:p>
        </p:txBody>
      </p:sp>
      <p:sp>
        <p:nvSpPr>
          <p:cNvPr id="25605" name="Text Box 3"/>
          <p:cNvSpPr txBox="1">
            <a:spLocks noChangeArrowheads="1"/>
          </p:cNvSpPr>
          <p:nvPr/>
        </p:nvSpPr>
        <p:spPr bwMode="auto">
          <a:xfrm>
            <a:off x="0" y="0"/>
            <a:ext cx="3960813" cy="274638"/>
          </a:xfrm>
          <a:prstGeom prst="rect">
            <a:avLst/>
          </a:prstGeom>
          <a:noFill/>
          <a:ln w="9525">
            <a:noFill/>
            <a:miter lim="800000"/>
            <a:headEnd/>
            <a:tailEnd/>
          </a:ln>
        </p:spPr>
        <p:txBody>
          <a:bodyPr>
            <a:spAutoFit/>
          </a:bodyPr>
          <a:lstStyle/>
          <a:p>
            <a:pPr>
              <a:spcBef>
                <a:spcPct val="50000"/>
              </a:spcBef>
            </a:pPr>
            <a:endParaRPr lang="en-US" sz="1200" b="0">
              <a:latin typeface="Times New Roman" pitchFamily="18" charset="0"/>
            </a:endParaRPr>
          </a:p>
        </p:txBody>
      </p:sp>
      <p:sp>
        <p:nvSpPr>
          <p:cNvPr id="25606" name="Text Box 24"/>
          <p:cNvSpPr txBox="1">
            <a:spLocks noChangeArrowheads="1"/>
          </p:cNvSpPr>
          <p:nvPr/>
        </p:nvSpPr>
        <p:spPr bwMode="auto">
          <a:xfrm>
            <a:off x="5148263" y="5589588"/>
            <a:ext cx="793750" cy="336550"/>
          </a:xfrm>
          <a:prstGeom prst="rect">
            <a:avLst/>
          </a:prstGeom>
          <a:noFill/>
          <a:ln w="9525">
            <a:noFill/>
            <a:miter lim="800000"/>
            <a:headEnd/>
            <a:tailEnd/>
          </a:ln>
        </p:spPr>
        <p:txBody>
          <a:bodyPr wrap="none">
            <a:spAutoFit/>
          </a:bodyPr>
          <a:lstStyle/>
          <a:p>
            <a:r>
              <a:rPr lang="cs-CZ"/>
              <a:t>Lignin</a:t>
            </a:r>
            <a:endParaRPr lang="en-US"/>
          </a:p>
        </p:txBody>
      </p:sp>
      <p:pic>
        <p:nvPicPr>
          <p:cNvPr id="25607" name="Picture 26" descr="Soubor:Celuloza.jpg">
            <a:hlinkClick r:id="rId3"/>
          </p:cNvPr>
          <p:cNvPicPr>
            <a:picLocks noChangeAspect="1" noChangeArrowheads="1"/>
          </p:cNvPicPr>
          <p:nvPr/>
        </p:nvPicPr>
        <p:blipFill>
          <a:blip r:embed="rId4" cstate="print">
            <a:clrChange>
              <a:clrFrom>
                <a:srgbClr val="FFFFFF"/>
              </a:clrFrom>
              <a:clrTo>
                <a:srgbClr val="FFFFFF">
                  <a:alpha val="0"/>
                </a:srgbClr>
              </a:clrTo>
            </a:clrChange>
          </a:blip>
          <a:srcRect t="57622"/>
          <a:stretch>
            <a:fillRect/>
          </a:stretch>
        </p:blipFill>
        <p:spPr bwMode="auto">
          <a:xfrm>
            <a:off x="0" y="4076700"/>
            <a:ext cx="3714750" cy="1323975"/>
          </a:xfrm>
          <a:prstGeom prst="rect">
            <a:avLst/>
          </a:prstGeom>
          <a:noFill/>
          <a:ln w="9525">
            <a:noFill/>
            <a:miter lim="800000"/>
            <a:headEnd/>
            <a:tailEnd/>
          </a:ln>
        </p:spPr>
      </p:pic>
      <p:sp>
        <p:nvSpPr>
          <p:cNvPr id="25608" name="Text Box 27"/>
          <p:cNvSpPr txBox="1">
            <a:spLocks noChangeArrowheads="1"/>
          </p:cNvSpPr>
          <p:nvPr/>
        </p:nvSpPr>
        <p:spPr bwMode="auto">
          <a:xfrm>
            <a:off x="971550" y="5589588"/>
            <a:ext cx="1030288" cy="336550"/>
          </a:xfrm>
          <a:prstGeom prst="rect">
            <a:avLst/>
          </a:prstGeom>
          <a:noFill/>
          <a:ln w="9525">
            <a:noFill/>
            <a:miter lim="800000"/>
            <a:headEnd/>
            <a:tailEnd/>
          </a:ln>
        </p:spPr>
        <p:txBody>
          <a:bodyPr wrap="none">
            <a:spAutoFit/>
          </a:bodyPr>
          <a:lstStyle/>
          <a:p>
            <a:r>
              <a:rPr lang="cs-CZ"/>
              <a:t>Celulosa</a:t>
            </a:r>
            <a:endParaRPr lang="en-US"/>
          </a:p>
        </p:txBody>
      </p:sp>
      <p:pic>
        <p:nvPicPr>
          <p:cNvPr id="25609" name="Picture 29" descr="Lignin"/>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4427538" y="3079750"/>
            <a:ext cx="4716462" cy="2735263"/>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Zástupný symbol pro číslo snímku 2"/>
          <p:cNvSpPr>
            <a:spLocks noGrp="1"/>
          </p:cNvSpPr>
          <p:nvPr>
            <p:ph type="sldNum" sz="quarter" idx="10"/>
          </p:nvPr>
        </p:nvSpPr>
        <p:spPr>
          <a:noFill/>
        </p:spPr>
        <p:txBody>
          <a:bodyPr/>
          <a:lstStyle/>
          <a:p>
            <a:r>
              <a:rPr lang="cs-CZ" smtClean="0">
                <a:latin typeface="Arial" charset="0"/>
              </a:rPr>
              <a:t>Snímek </a:t>
            </a:r>
            <a:fld id="{DF07A9AC-CEE5-4C3A-9DA6-AB1B7720E72A}" type="slidenum">
              <a:rPr lang="cs-CZ" smtClean="0">
                <a:latin typeface="Arial" charset="0"/>
              </a:rPr>
              <a:pPr/>
              <a:t>17</a:t>
            </a:fld>
            <a:endParaRPr lang="cs-CZ" smtClean="0">
              <a:latin typeface="Arial" charset="0"/>
            </a:endParaRPr>
          </a:p>
        </p:txBody>
      </p:sp>
      <p:sp>
        <p:nvSpPr>
          <p:cNvPr id="26627" name="Text Box 2"/>
          <p:cNvSpPr txBox="1">
            <a:spLocks noChangeArrowheads="1"/>
          </p:cNvSpPr>
          <p:nvPr/>
        </p:nvSpPr>
        <p:spPr bwMode="auto">
          <a:xfrm>
            <a:off x="250825" y="692150"/>
            <a:ext cx="8424863" cy="3340100"/>
          </a:xfrm>
          <a:prstGeom prst="rect">
            <a:avLst/>
          </a:prstGeom>
          <a:noFill/>
          <a:ln w="9525">
            <a:noFill/>
            <a:miter lim="800000"/>
            <a:headEnd/>
            <a:tailEnd/>
          </a:ln>
        </p:spPr>
        <p:txBody>
          <a:bodyPr>
            <a:spAutoFit/>
          </a:bodyPr>
          <a:lstStyle/>
          <a:p>
            <a:pPr eaLnBrk="0" hangingPunct="0">
              <a:spcBef>
                <a:spcPct val="50000"/>
              </a:spcBef>
            </a:pPr>
            <a:r>
              <a:rPr lang="cs-CZ" sz="2400"/>
              <a:t>Existují i metody měřící přímo </a:t>
            </a:r>
            <a:r>
              <a:rPr lang="cs-CZ" sz="2400" i="1"/>
              <a:t>in situ</a:t>
            </a:r>
            <a:r>
              <a:rPr lang="cs-CZ" sz="2400"/>
              <a:t>:</a:t>
            </a:r>
          </a:p>
          <a:p>
            <a:pPr eaLnBrk="0" hangingPunct="0">
              <a:spcBef>
                <a:spcPct val="50000"/>
              </a:spcBef>
            </a:pPr>
            <a:r>
              <a:rPr lang="cs-CZ" sz="2400">
                <a:solidFill>
                  <a:srgbClr val="0000FF"/>
                </a:solidFill>
              </a:rPr>
              <a:t>Litterbag metoda</a:t>
            </a:r>
          </a:p>
          <a:p>
            <a:pPr eaLnBrk="0" hangingPunct="0">
              <a:spcBef>
                <a:spcPct val="50000"/>
              </a:spcBef>
            </a:pPr>
            <a:r>
              <a:rPr lang="cs-CZ" sz="1800" b="0"/>
              <a:t>- umožňuje studium dekompozice organického materiálu přímo </a:t>
            </a:r>
            <a:r>
              <a:rPr lang="cs-CZ" sz="1800" b="0" i="1"/>
              <a:t>in situ</a:t>
            </a:r>
          </a:p>
          <a:p>
            <a:pPr eaLnBrk="0" hangingPunct="0">
              <a:spcBef>
                <a:spcPct val="50000"/>
              </a:spcBef>
              <a:buFontTx/>
              <a:buChar char="-"/>
            </a:pPr>
            <a:r>
              <a:rPr lang="cs-CZ" sz="1800" b="0"/>
              <a:t>sáčky z nylonu, polyesteru, polyvinylu atd. jsou naplněny opadankou a v časových intervalech jsou analyzovány úbytky váhy, změny ve složení organického materiálu apod.</a:t>
            </a:r>
          </a:p>
          <a:p>
            <a:pPr eaLnBrk="0" hangingPunct="0">
              <a:spcBef>
                <a:spcPct val="50000"/>
              </a:spcBef>
              <a:buFontTx/>
              <a:buChar char="-"/>
            </a:pPr>
            <a:endParaRPr lang="cs-CZ" sz="1800" b="0"/>
          </a:p>
          <a:p>
            <a:pPr eaLnBrk="0" hangingPunct="0">
              <a:spcBef>
                <a:spcPct val="50000"/>
              </a:spcBef>
            </a:pPr>
            <a:r>
              <a:rPr lang="cs-CZ" sz="2400">
                <a:solidFill>
                  <a:srgbClr val="0000FF"/>
                </a:solidFill>
              </a:rPr>
              <a:t>Bait lamina test</a:t>
            </a:r>
          </a:p>
        </p:txBody>
      </p:sp>
      <p:sp>
        <p:nvSpPr>
          <p:cNvPr id="26628" name="Rectangle 3"/>
          <p:cNvSpPr>
            <a:spLocks noChangeArrowheads="1"/>
          </p:cNvSpPr>
          <p:nvPr/>
        </p:nvSpPr>
        <p:spPr bwMode="auto">
          <a:xfrm>
            <a:off x="0" y="0"/>
            <a:ext cx="9144000" cy="476250"/>
          </a:xfrm>
          <a:prstGeom prst="rect">
            <a:avLst/>
          </a:prstGeom>
          <a:noFill/>
          <a:ln w="9525">
            <a:noFill/>
            <a:miter lim="800000"/>
            <a:headEnd/>
            <a:tailEnd/>
          </a:ln>
        </p:spPr>
        <p:txBody>
          <a:bodyPr anchor="ctr"/>
          <a:lstStyle/>
          <a:p>
            <a:pPr algn="ctr"/>
            <a:r>
              <a:rPr lang="cs-CZ" sz="2400">
                <a:solidFill>
                  <a:srgbClr val="DC0000"/>
                </a:solidFill>
              </a:rPr>
              <a:t>Mineralizace uhlíku</a:t>
            </a:r>
            <a:endParaRPr lang="en-US" sz="2400">
              <a:solidFill>
                <a:srgbClr val="DC0000"/>
              </a:solidFill>
            </a:endParaRPr>
          </a:p>
        </p:txBody>
      </p:sp>
      <p:pic>
        <p:nvPicPr>
          <p:cNvPr id="26629" name="Picture 5" descr="a16fig01"/>
          <p:cNvPicPr>
            <a:picLocks noChangeAspect="1" noChangeArrowheads="1"/>
          </p:cNvPicPr>
          <p:nvPr/>
        </p:nvPicPr>
        <p:blipFill>
          <a:blip r:embed="rId2" cstate="print"/>
          <a:srcRect/>
          <a:stretch>
            <a:fillRect/>
          </a:stretch>
        </p:blipFill>
        <p:spPr bwMode="auto">
          <a:xfrm>
            <a:off x="4932363" y="3344863"/>
            <a:ext cx="4211637" cy="3511550"/>
          </a:xfrm>
          <a:prstGeom prst="rect">
            <a:avLst/>
          </a:prstGeom>
          <a:noFill/>
          <a:ln w="9525">
            <a:noFill/>
            <a:miter lim="800000"/>
            <a:headEnd/>
            <a:tailEnd/>
          </a:ln>
        </p:spPr>
      </p:pic>
      <p:pic>
        <p:nvPicPr>
          <p:cNvPr id="26630" name="Picture 7" descr="Figure of the Bait-Lamina test"/>
          <p:cNvPicPr>
            <a:picLocks noChangeAspect="1" noChangeArrowheads="1"/>
          </p:cNvPicPr>
          <p:nvPr/>
        </p:nvPicPr>
        <p:blipFill>
          <a:blip r:embed="rId3" cstate="print"/>
          <a:srcRect/>
          <a:stretch>
            <a:fillRect/>
          </a:stretch>
        </p:blipFill>
        <p:spPr bwMode="auto">
          <a:xfrm>
            <a:off x="539750" y="4149725"/>
            <a:ext cx="3086100" cy="2114550"/>
          </a:xfrm>
          <a:prstGeom prst="rect">
            <a:avLst/>
          </a:prstGeom>
          <a:noFill/>
          <a:ln w="9525">
            <a:noFill/>
            <a:miter lim="800000"/>
            <a:headEnd/>
            <a:tailEnd/>
          </a:ln>
        </p:spPr>
      </p:pic>
      <p:pic>
        <p:nvPicPr>
          <p:cNvPr id="26631" name="Picture 9" descr="2007-08-27-MicroBait"/>
          <p:cNvPicPr>
            <a:picLocks noChangeAspect="1" noChangeArrowheads="1"/>
          </p:cNvPicPr>
          <p:nvPr/>
        </p:nvPicPr>
        <p:blipFill>
          <a:blip r:embed="rId4" cstate="print"/>
          <a:srcRect/>
          <a:stretch>
            <a:fillRect/>
          </a:stretch>
        </p:blipFill>
        <p:spPr bwMode="auto">
          <a:xfrm>
            <a:off x="3779838" y="3860800"/>
            <a:ext cx="803275" cy="857250"/>
          </a:xfrm>
          <a:prstGeom prst="rect">
            <a:avLst/>
          </a:prstGeom>
          <a:noFill/>
          <a:ln w="9525">
            <a:noFill/>
            <a:miter lim="800000"/>
            <a:headEnd/>
            <a:tailEnd/>
          </a:ln>
        </p:spPr>
      </p:pic>
      <p:sp>
        <p:nvSpPr>
          <p:cNvPr id="26632" name="Line 10"/>
          <p:cNvSpPr>
            <a:spLocks noChangeShapeType="1"/>
          </p:cNvSpPr>
          <p:nvPr/>
        </p:nvSpPr>
        <p:spPr bwMode="auto">
          <a:xfrm flipV="1">
            <a:off x="2843213" y="4581525"/>
            <a:ext cx="865187" cy="431800"/>
          </a:xfrm>
          <a:prstGeom prst="line">
            <a:avLst/>
          </a:prstGeom>
          <a:noFill/>
          <a:ln w="9525">
            <a:solidFill>
              <a:schemeClr val="tx1"/>
            </a:solidFill>
            <a:round/>
            <a:headEnd/>
            <a:tailEnd type="triangle" w="med" len="med"/>
          </a:ln>
        </p:spPr>
        <p:txBody>
          <a:bodyPr/>
          <a:lstStyle/>
          <a:p>
            <a:endParaRPr lang="cs-CZ"/>
          </a:p>
        </p:txBody>
      </p:sp>
      <p:pic>
        <p:nvPicPr>
          <p:cNvPr id="26633" name="Picture 12" descr="Litterbag"/>
          <p:cNvPicPr>
            <a:picLocks noChangeAspect="1" noChangeArrowheads="1"/>
          </p:cNvPicPr>
          <p:nvPr/>
        </p:nvPicPr>
        <p:blipFill>
          <a:blip r:embed="rId5" cstate="print"/>
          <a:srcRect/>
          <a:stretch>
            <a:fillRect/>
          </a:stretch>
        </p:blipFill>
        <p:spPr bwMode="auto">
          <a:xfrm>
            <a:off x="6948488" y="0"/>
            <a:ext cx="2195512" cy="1646238"/>
          </a:xfrm>
          <a:prstGeom prst="rect">
            <a:avLst/>
          </a:prstGeom>
          <a:noFill/>
          <a:ln w="9525">
            <a:noFill/>
            <a:miter lim="800000"/>
            <a:headEnd/>
            <a:tailEnd/>
          </a:ln>
        </p:spPr>
      </p:pic>
    </p:spTree>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4"/>
          <p:cNvSpPr>
            <a:spLocks noGrp="1" noChangeArrowheads="1"/>
          </p:cNvSpPr>
          <p:nvPr>
            <p:ph type="title"/>
          </p:nvPr>
        </p:nvSpPr>
        <p:spPr/>
        <p:txBody>
          <a:bodyPr/>
          <a:lstStyle/>
          <a:p>
            <a:pPr eaLnBrk="1" hangingPunct="1"/>
            <a:r>
              <a:rPr lang="cs-CZ" sz="2400" smtClean="0"/>
              <a:t>Bazální respirace</a:t>
            </a:r>
            <a:endParaRPr lang="en-US" sz="2400" smtClean="0"/>
          </a:p>
        </p:txBody>
      </p:sp>
      <p:sp>
        <p:nvSpPr>
          <p:cNvPr id="27651" name="Rectangle 5"/>
          <p:cNvSpPr>
            <a:spLocks noGrp="1" noChangeArrowheads="1"/>
          </p:cNvSpPr>
          <p:nvPr>
            <p:ph idx="1"/>
          </p:nvPr>
        </p:nvSpPr>
        <p:spPr/>
        <p:txBody>
          <a:bodyPr/>
          <a:lstStyle/>
          <a:p>
            <a:pPr eaLnBrk="1" hangingPunct="1">
              <a:lnSpc>
                <a:spcPct val="80000"/>
              </a:lnSpc>
            </a:pPr>
            <a:r>
              <a:rPr lang="cs-CZ" sz="1800" b="0" smtClean="0"/>
              <a:t>jako bazální mineralizace (= bez přídavku substrátu) koreluje s obsahem organické hmoty (C</a:t>
            </a:r>
            <a:r>
              <a:rPr lang="cs-CZ" sz="1800" b="0" baseline="-25000" smtClean="0"/>
              <a:t>org</a:t>
            </a:r>
            <a:r>
              <a:rPr lang="cs-CZ" sz="1800" b="0" smtClean="0"/>
              <a:t>)</a:t>
            </a:r>
          </a:p>
          <a:p>
            <a:pPr eaLnBrk="1" hangingPunct="1">
              <a:lnSpc>
                <a:spcPct val="80000"/>
              </a:lnSpc>
            </a:pPr>
            <a:endParaRPr lang="cs-CZ" sz="1800" b="0" smtClean="0"/>
          </a:p>
          <a:p>
            <a:pPr eaLnBrk="1" hangingPunct="1">
              <a:lnSpc>
                <a:spcPct val="80000"/>
              </a:lnSpc>
            </a:pPr>
            <a:r>
              <a:rPr lang="cs-CZ" sz="1800" b="0" smtClean="0"/>
              <a:t>ISO 16072 (2002): Soil quality - Laboratory methods for determination of microbial soil respiration</a:t>
            </a:r>
          </a:p>
          <a:p>
            <a:pPr eaLnBrk="1" hangingPunct="1">
              <a:lnSpc>
                <a:spcPct val="80000"/>
              </a:lnSpc>
            </a:pPr>
            <a:endParaRPr lang="cs-CZ" sz="1800" b="0" smtClean="0"/>
          </a:p>
          <a:p>
            <a:pPr eaLnBrk="1" hangingPunct="1">
              <a:lnSpc>
                <a:spcPct val="80000"/>
              </a:lnSpc>
            </a:pPr>
            <a:r>
              <a:rPr lang="cs-CZ" sz="1800" b="0" smtClean="0"/>
              <a:t>Důležitý parametr pro biologickou kvalitu půdy – BR (basal respiration)</a:t>
            </a:r>
          </a:p>
          <a:p>
            <a:pPr eaLnBrk="1" hangingPunct="1">
              <a:lnSpc>
                <a:spcPct val="80000"/>
              </a:lnSpc>
            </a:pPr>
            <a:endParaRPr lang="cs-CZ" sz="1800" smtClean="0"/>
          </a:p>
          <a:p>
            <a:pPr eaLnBrk="1" hangingPunct="1">
              <a:lnSpc>
                <a:spcPct val="80000"/>
              </a:lnSpc>
              <a:buFontTx/>
              <a:buNone/>
            </a:pPr>
            <a:r>
              <a:rPr lang="cs-CZ" sz="1800" smtClean="0">
                <a:solidFill>
                  <a:srgbClr val="6600FF"/>
                </a:solidFill>
              </a:rPr>
              <a:t>Limity a nevýhody:</a:t>
            </a:r>
          </a:p>
          <a:p>
            <a:pPr eaLnBrk="1" hangingPunct="1">
              <a:lnSpc>
                <a:spcPct val="80000"/>
              </a:lnSpc>
            </a:pPr>
            <a:endParaRPr lang="cs-CZ" sz="1800" smtClean="0">
              <a:solidFill>
                <a:srgbClr val="6600FF"/>
              </a:solidFill>
            </a:endParaRPr>
          </a:p>
          <a:p>
            <a:pPr eaLnBrk="1" hangingPunct="1">
              <a:lnSpc>
                <a:spcPct val="80000"/>
              </a:lnSpc>
            </a:pPr>
            <a:r>
              <a:rPr lang="cs-CZ" sz="1800" b="0" smtClean="0"/>
              <a:t>aktuální přídavek substrátu ovlivňuje podíl aktivních mikroorganismů</a:t>
            </a:r>
          </a:p>
          <a:p>
            <a:pPr eaLnBrk="1" hangingPunct="1">
              <a:lnSpc>
                <a:spcPct val="80000"/>
              </a:lnSpc>
            </a:pPr>
            <a:endParaRPr lang="cs-CZ" sz="1800" b="0" smtClean="0"/>
          </a:p>
          <a:p>
            <a:pPr eaLnBrk="1" hangingPunct="1">
              <a:lnSpc>
                <a:spcPct val="80000"/>
              </a:lnSpc>
            </a:pPr>
            <a:r>
              <a:rPr lang="cs-CZ" sz="1800" b="0" smtClean="0"/>
              <a:t>relativní necitlivost k malým dávkám kontaminantů</a:t>
            </a:r>
          </a:p>
          <a:p>
            <a:pPr eaLnBrk="1" hangingPunct="1">
              <a:lnSpc>
                <a:spcPct val="80000"/>
              </a:lnSpc>
            </a:pPr>
            <a:endParaRPr lang="cs-CZ" sz="1800" b="0" smtClean="0"/>
          </a:p>
          <a:p>
            <a:pPr eaLnBrk="1" hangingPunct="1">
              <a:lnSpc>
                <a:spcPct val="80000"/>
              </a:lnSpc>
            </a:pPr>
            <a:r>
              <a:rPr lang="cs-CZ" sz="1800" b="0" smtClean="0"/>
              <a:t>nutno kombinovat s jinými parametry (např. mikrobiální biomasa) či potenciální respirace (po přídavku substrátu)</a:t>
            </a:r>
          </a:p>
          <a:p>
            <a:pPr eaLnBrk="1" hangingPunct="1">
              <a:lnSpc>
                <a:spcPct val="80000"/>
              </a:lnSpc>
            </a:pPr>
            <a:endParaRPr lang="cs-CZ" sz="1800" b="0" smtClean="0"/>
          </a:p>
          <a:p>
            <a:pPr eaLnBrk="1" hangingPunct="1">
              <a:lnSpc>
                <a:spcPct val="80000"/>
              </a:lnSpc>
            </a:pPr>
            <a:r>
              <a:rPr lang="cs-CZ" sz="1800" b="0" smtClean="0"/>
              <a:t>nutno interpretovat s ohledem na obsah a dostupných organických látek v půdě</a:t>
            </a:r>
          </a:p>
          <a:p>
            <a:pPr eaLnBrk="1" hangingPunct="1">
              <a:lnSpc>
                <a:spcPct val="80000"/>
              </a:lnSpc>
            </a:pPr>
            <a:endParaRPr lang="cs-CZ" sz="1800" b="0" smtClean="0"/>
          </a:p>
          <a:p>
            <a:pPr eaLnBrk="1" hangingPunct="1">
              <a:lnSpc>
                <a:spcPct val="80000"/>
              </a:lnSpc>
            </a:pPr>
            <a:r>
              <a:rPr lang="cs-CZ" sz="1800" b="0" smtClean="0"/>
              <a:t>u terénních měření nutno stanovovat opakovaně v čase – silná sezónní závislost</a:t>
            </a:r>
          </a:p>
        </p:txBody>
      </p:sp>
      <p:sp>
        <p:nvSpPr>
          <p:cNvPr id="27652" name="Zástupný symbol pro číslo snímku 4"/>
          <p:cNvSpPr>
            <a:spLocks noGrp="1"/>
          </p:cNvSpPr>
          <p:nvPr>
            <p:ph type="sldNum" sz="quarter" idx="10"/>
          </p:nvPr>
        </p:nvSpPr>
        <p:spPr>
          <a:noFill/>
        </p:spPr>
        <p:txBody>
          <a:bodyPr/>
          <a:lstStyle/>
          <a:p>
            <a:r>
              <a:rPr lang="cs-CZ" smtClean="0">
                <a:latin typeface="Arial" charset="0"/>
              </a:rPr>
              <a:t>Snímek </a:t>
            </a:r>
            <a:fld id="{5317B083-97C3-4809-9F56-D0A0036C00E7}" type="slidenum">
              <a:rPr lang="cs-CZ" smtClean="0">
                <a:latin typeface="Arial" charset="0"/>
              </a:rPr>
              <a:pPr/>
              <a:t>18</a:t>
            </a:fld>
            <a:endParaRPr lang="cs-CZ" smtClean="0">
              <a:latin typeface="Arial" charset="0"/>
            </a:endParaRPr>
          </a:p>
        </p:txBody>
      </p:sp>
      <p:sp>
        <p:nvSpPr>
          <p:cNvPr id="27653" name="Text Box 2"/>
          <p:cNvSpPr txBox="1">
            <a:spLocks noChangeArrowheads="1"/>
          </p:cNvSpPr>
          <p:nvPr/>
        </p:nvSpPr>
        <p:spPr bwMode="auto">
          <a:xfrm>
            <a:off x="0" y="0"/>
            <a:ext cx="3960813" cy="274638"/>
          </a:xfrm>
          <a:prstGeom prst="rect">
            <a:avLst/>
          </a:prstGeom>
          <a:noFill/>
          <a:ln w="9525">
            <a:noFill/>
            <a:miter lim="800000"/>
            <a:headEnd/>
            <a:tailEnd/>
          </a:ln>
        </p:spPr>
        <p:txBody>
          <a:bodyPr>
            <a:spAutoFit/>
          </a:bodyPr>
          <a:lstStyle/>
          <a:p>
            <a:pPr>
              <a:spcBef>
                <a:spcPct val="50000"/>
              </a:spcBef>
            </a:pPr>
            <a:endParaRPr lang="en-US" sz="1200" b="0">
              <a:latin typeface="Times New Roman" pitchFamily="18" charset="0"/>
            </a:endParaRPr>
          </a:p>
        </p:txBody>
      </p:sp>
      <p:sp>
        <p:nvSpPr>
          <p:cNvPr id="27654" name="Text Box 3"/>
          <p:cNvSpPr txBox="1">
            <a:spLocks noChangeArrowheads="1"/>
          </p:cNvSpPr>
          <p:nvPr/>
        </p:nvSpPr>
        <p:spPr bwMode="auto">
          <a:xfrm>
            <a:off x="0" y="379413"/>
            <a:ext cx="9144000" cy="336550"/>
          </a:xfrm>
          <a:prstGeom prst="rect">
            <a:avLst/>
          </a:prstGeom>
          <a:noFill/>
          <a:ln w="9525">
            <a:noFill/>
            <a:miter lim="800000"/>
            <a:headEnd/>
            <a:tailEnd/>
          </a:ln>
        </p:spPr>
        <p:txBody>
          <a:bodyPr>
            <a:spAutoFit/>
          </a:bodyPr>
          <a:lstStyle/>
          <a:p>
            <a:pPr algn="just"/>
            <a:endParaRPr lang="en-US" b="0">
              <a:latin typeface="Times New Roman" pitchFamily="18" charset="0"/>
            </a:endParaRPr>
          </a:p>
        </p:txBody>
      </p:sp>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Zástupný symbol pro číslo snímku 2"/>
          <p:cNvSpPr>
            <a:spLocks noGrp="1"/>
          </p:cNvSpPr>
          <p:nvPr>
            <p:ph type="sldNum" sz="quarter" idx="10"/>
          </p:nvPr>
        </p:nvSpPr>
        <p:spPr>
          <a:noFill/>
        </p:spPr>
        <p:txBody>
          <a:bodyPr/>
          <a:lstStyle/>
          <a:p>
            <a:r>
              <a:rPr lang="cs-CZ" smtClean="0">
                <a:latin typeface="Arial" charset="0"/>
              </a:rPr>
              <a:t>Snímek </a:t>
            </a:r>
            <a:fld id="{2D411968-981B-4FCB-AEE3-773C9780404A}" type="slidenum">
              <a:rPr lang="cs-CZ" smtClean="0">
                <a:latin typeface="Arial" charset="0"/>
              </a:rPr>
              <a:pPr/>
              <a:t>19</a:t>
            </a:fld>
            <a:endParaRPr lang="cs-CZ" smtClean="0">
              <a:latin typeface="Arial" charset="0"/>
            </a:endParaRPr>
          </a:p>
        </p:txBody>
      </p:sp>
      <p:sp>
        <p:nvSpPr>
          <p:cNvPr id="28675" name="Text Box 2"/>
          <p:cNvSpPr txBox="1">
            <a:spLocks noChangeArrowheads="1"/>
          </p:cNvSpPr>
          <p:nvPr/>
        </p:nvSpPr>
        <p:spPr bwMode="auto">
          <a:xfrm>
            <a:off x="468313" y="838200"/>
            <a:ext cx="8280400" cy="4108450"/>
          </a:xfrm>
          <a:prstGeom prst="rect">
            <a:avLst/>
          </a:prstGeom>
          <a:noFill/>
          <a:ln w="9525">
            <a:noFill/>
            <a:miter lim="800000"/>
            <a:headEnd/>
            <a:tailEnd/>
          </a:ln>
        </p:spPr>
        <p:txBody>
          <a:bodyPr>
            <a:spAutoFit/>
          </a:bodyPr>
          <a:lstStyle/>
          <a:p>
            <a:pPr eaLnBrk="0" hangingPunct="0">
              <a:spcBef>
                <a:spcPct val="50000"/>
              </a:spcBef>
            </a:pPr>
            <a:r>
              <a:rPr lang="cs-CZ" sz="2400">
                <a:solidFill>
                  <a:srgbClr val="6600FF"/>
                </a:solidFill>
              </a:rPr>
              <a:t>Maintenance energy koncept</a:t>
            </a:r>
          </a:p>
          <a:p>
            <a:pPr eaLnBrk="0" hangingPunct="0">
              <a:spcBef>
                <a:spcPct val="50000"/>
              </a:spcBef>
            </a:pPr>
            <a:r>
              <a:rPr lang="cs-CZ" sz="2400" b="0"/>
              <a:t>- část energie z oxidace, která není věnována biosyntéze</a:t>
            </a:r>
          </a:p>
          <a:p>
            <a:pPr eaLnBrk="0" hangingPunct="0">
              <a:spcBef>
                <a:spcPct val="50000"/>
              </a:spcBef>
            </a:pPr>
            <a:r>
              <a:rPr lang="cs-CZ" sz="2400" b="0"/>
              <a:t>- je věnována údržbě existence, zdravého a funkčního organismu </a:t>
            </a:r>
          </a:p>
          <a:p>
            <a:pPr eaLnBrk="0" hangingPunct="0">
              <a:spcBef>
                <a:spcPct val="50000"/>
              </a:spcBef>
              <a:buFontTx/>
              <a:buChar char="-"/>
            </a:pPr>
            <a:r>
              <a:rPr lang="cs-CZ" sz="2400" b="0"/>
              <a:t>snížení růstové rychlosti = zvýšení maintenance energy</a:t>
            </a:r>
          </a:p>
          <a:p>
            <a:pPr eaLnBrk="0" hangingPunct="0">
              <a:spcBef>
                <a:spcPct val="50000"/>
              </a:spcBef>
              <a:buFontTx/>
              <a:buChar char="-"/>
            </a:pPr>
            <a:r>
              <a:rPr lang="cs-CZ" sz="2400" b="0">
                <a:sym typeface="Symbol" pitchFamily="18" charset="2"/>
              </a:rPr>
              <a:t> dá se interpretovat: zvýšení respirace, bez zvětšení biomasy (bez růstu) znamená zvýšení maintenace energy – může indikovat stres (samozřejmě v případě, že přísun substrátu je konstantní)</a:t>
            </a:r>
          </a:p>
        </p:txBody>
      </p:sp>
      <p:sp>
        <p:nvSpPr>
          <p:cNvPr id="28676" name="Rectangle 3"/>
          <p:cNvSpPr>
            <a:spLocks noChangeArrowheads="1"/>
          </p:cNvSpPr>
          <p:nvPr/>
        </p:nvSpPr>
        <p:spPr bwMode="auto">
          <a:xfrm>
            <a:off x="0" y="0"/>
            <a:ext cx="9144000" cy="476250"/>
          </a:xfrm>
          <a:prstGeom prst="rect">
            <a:avLst/>
          </a:prstGeom>
          <a:noFill/>
          <a:ln w="9525">
            <a:noFill/>
            <a:miter lim="800000"/>
            <a:headEnd/>
            <a:tailEnd/>
          </a:ln>
        </p:spPr>
        <p:txBody>
          <a:bodyPr anchor="ctr"/>
          <a:lstStyle/>
          <a:p>
            <a:pPr algn="ctr"/>
            <a:r>
              <a:rPr lang="cs-CZ" sz="2400">
                <a:solidFill>
                  <a:srgbClr val="DC0000"/>
                </a:solidFill>
              </a:rPr>
              <a:t>Bazální respirace</a:t>
            </a:r>
            <a:endParaRPr lang="en-US" sz="2400">
              <a:solidFill>
                <a:srgbClr val="DC0000"/>
              </a:solidFill>
            </a:endParaRPr>
          </a:p>
        </p:txBody>
      </p:sp>
    </p:spTree>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8" name="Rectangle 4"/>
          <p:cNvSpPr>
            <a:spLocks noGrp="1" noChangeArrowheads="1"/>
          </p:cNvSpPr>
          <p:nvPr>
            <p:ph type="ctrTitle"/>
          </p:nvPr>
        </p:nvSpPr>
        <p:spPr>
          <a:xfrm>
            <a:off x="1403350" y="1628775"/>
            <a:ext cx="6408738" cy="3312393"/>
          </a:xfrm>
        </p:spPr>
        <p:txBody>
          <a:bodyPr/>
          <a:lstStyle/>
          <a:p>
            <a:pPr eaLnBrk="1" hangingPunct="1">
              <a:defRPr/>
            </a:pPr>
            <a:r>
              <a:rPr lang="cs-CZ" sz="2400" dirty="0" smtClean="0"/>
              <a:t>Bi6420: Ekotoxikologie mikroorganismů</a:t>
            </a:r>
            <a:r>
              <a:rPr lang="cs-CZ" dirty="0" smtClean="0"/>
              <a:t/>
            </a:r>
            <a:br>
              <a:rPr lang="cs-CZ" dirty="0" smtClean="0"/>
            </a:br>
            <a:r>
              <a:rPr lang="cs-CZ" dirty="0" smtClean="0"/>
              <a:t>Část 4: Sledované parametry mikrobiální ekotoxikologie a působení toxických látek na ně</a:t>
            </a:r>
            <a:endParaRPr lang="cs-CZ" dirty="0"/>
          </a:p>
        </p:txBody>
      </p:sp>
    </p:spTree>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Zástupný symbol pro číslo snímku 3"/>
          <p:cNvSpPr>
            <a:spLocks noGrp="1"/>
          </p:cNvSpPr>
          <p:nvPr>
            <p:ph type="sldNum" sz="quarter" idx="10"/>
          </p:nvPr>
        </p:nvSpPr>
        <p:spPr>
          <a:noFill/>
        </p:spPr>
        <p:txBody>
          <a:bodyPr/>
          <a:lstStyle/>
          <a:p>
            <a:r>
              <a:rPr lang="cs-CZ" smtClean="0">
                <a:latin typeface="Arial" charset="0"/>
              </a:rPr>
              <a:t>Snímek </a:t>
            </a:r>
            <a:fld id="{85E65EBC-D073-4636-A92D-FE70E093DE85}" type="slidenum">
              <a:rPr lang="cs-CZ" smtClean="0">
                <a:latin typeface="Arial" charset="0"/>
              </a:rPr>
              <a:pPr/>
              <a:t>20</a:t>
            </a:fld>
            <a:endParaRPr lang="cs-CZ" smtClean="0">
              <a:latin typeface="Arial" charset="0"/>
            </a:endParaRPr>
          </a:p>
        </p:txBody>
      </p:sp>
      <p:sp>
        <p:nvSpPr>
          <p:cNvPr id="29699" name="Text Box 3"/>
          <p:cNvSpPr txBox="1">
            <a:spLocks noChangeArrowheads="1"/>
          </p:cNvSpPr>
          <p:nvPr/>
        </p:nvSpPr>
        <p:spPr bwMode="auto">
          <a:xfrm>
            <a:off x="0" y="0"/>
            <a:ext cx="3960813" cy="274638"/>
          </a:xfrm>
          <a:prstGeom prst="rect">
            <a:avLst/>
          </a:prstGeom>
          <a:noFill/>
          <a:ln w="9525">
            <a:noFill/>
            <a:miter lim="800000"/>
            <a:headEnd/>
            <a:tailEnd/>
          </a:ln>
        </p:spPr>
        <p:txBody>
          <a:bodyPr>
            <a:spAutoFit/>
          </a:bodyPr>
          <a:lstStyle/>
          <a:p>
            <a:pPr>
              <a:spcBef>
                <a:spcPct val="50000"/>
              </a:spcBef>
            </a:pPr>
            <a:endParaRPr lang="en-US" sz="1200" b="0">
              <a:latin typeface="Times New Roman" pitchFamily="18" charset="0"/>
            </a:endParaRPr>
          </a:p>
        </p:txBody>
      </p:sp>
      <p:sp>
        <p:nvSpPr>
          <p:cNvPr id="29700" name="Text Box 5"/>
          <p:cNvSpPr txBox="1">
            <a:spLocks noChangeArrowheads="1"/>
          </p:cNvSpPr>
          <p:nvPr/>
        </p:nvSpPr>
        <p:spPr bwMode="auto">
          <a:xfrm>
            <a:off x="179388" y="765175"/>
            <a:ext cx="8569325" cy="3257550"/>
          </a:xfrm>
          <a:prstGeom prst="rect">
            <a:avLst/>
          </a:prstGeom>
          <a:noFill/>
          <a:ln w="9525">
            <a:noFill/>
            <a:miter lim="800000"/>
            <a:headEnd/>
            <a:tailEnd/>
          </a:ln>
        </p:spPr>
        <p:txBody>
          <a:bodyPr>
            <a:spAutoFit/>
          </a:bodyPr>
          <a:lstStyle/>
          <a:p>
            <a:r>
              <a:rPr lang="cs-CZ" sz="2400"/>
              <a:t>Respirace je zcela klasický ekotoxikologický parametr</a:t>
            </a:r>
          </a:p>
          <a:p>
            <a:endParaRPr lang="cs-CZ" sz="2400"/>
          </a:p>
          <a:p>
            <a:r>
              <a:rPr lang="cs-CZ" sz="2400"/>
              <a:t>- výstup např. jako EC</a:t>
            </a:r>
            <a:r>
              <a:rPr lang="cs-CZ" sz="2400" baseline="-25000"/>
              <a:t>50 </a:t>
            </a:r>
            <a:r>
              <a:rPr lang="cs-CZ" sz="2400"/>
              <a:t>(IC</a:t>
            </a:r>
            <a:r>
              <a:rPr lang="cs-CZ" sz="2400" baseline="-25000"/>
              <a:t>50</a:t>
            </a:r>
            <a:r>
              <a:rPr lang="cs-CZ" sz="2400"/>
              <a:t>)</a:t>
            </a:r>
            <a:endParaRPr lang="cs-CZ" sz="2400" baseline="-25000"/>
          </a:p>
          <a:p>
            <a:endParaRPr lang="cs-CZ" sz="2400" baseline="-25000"/>
          </a:p>
          <a:p>
            <a:endParaRPr lang="cs-CZ" sz="2400" b="0"/>
          </a:p>
          <a:p>
            <a:endParaRPr lang="cs-CZ" sz="2400" b="0"/>
          </a:p>
          <a:p>
            <a:endParaRPr lang="cs-CZ" sz="2400" b="0"/>
          </a:p>
          <a:p>
            <a:r>
              <a:rPr lang="cs-CZ" sz="2400" b="0"/>
              <a:t>Vliv stříbra na bazální</a:t>
            </a:r>
            <a:br>
              <a:rPr lang="cs-CZ" sz="2400" b="0"/>
            </a:br>
            <a:r>
              <a:rPr lang="cs-CZ" sz="2400" b="0"/>
              <a:t>respiraci půdy</a:t>
            </a:r>
          </a:p>
        </p:txBody>
      </p:sp>
      <p:pic>
        <p:nvPicPr>
          <p:cNvPr id="29701" name="Picture 10" descr="0010"/>
          <p:cNvPicPr>
            <a:picLocks noChangeAspect="1" noChangeArrowheads="1"/>
          </p:cNvPicPr>
          <p:nvPr/>
        </p:nvPicPr>
        <p:blipFill>
          <a:blip r:embed="rId3" cstate="print"/>
          <a:srcRect l="56516" t="66573" r="11989" b="10591"/>
          <a:stretch>
            <a:fillRect/>
          </a:stretch>
        </p:blipFill>
        <p:spPr bwMode="auto">
          <a:xfrm>
            <a:off x="4572000" y="2276475"/>
            <a:ext cx="4297363" cy="4032250"/>
          </a:xfrm>
          <a:prstGeom prst="rect">
            <a:avLst/>
          </a:prstGeom>
          <a:noFill/>
          <a:ln w="9525">
            <a:solidFill>
              <a:schemeClr val="tx1"/>
            </a:solidFill>
            <a:miter lim="800000"/>
            <a:headEnd/>
            <a:tailEnd/>
          </a:ln>
        </p:spPr>
      </p:pic>
      <p:grpSp>
        <p:nvGrpSpPr>
          <p:cNvPr id="29702" name="Group 11"/>
          <p:cNvGrpSpPr>
            <a:grpSpLocks/>
          </p:cNvGrpSpPr>
          <p:nvPr/>
        </p:nvGrpSpPr>
        <p:grpSpPr bwMode="auto">
          <a:xfrm>
            <a:off x="250825" y="2276475"/>
            <a:ext cx="1146175" cy="623888"/>
            <a:chOff x="480" y="3075"/>
            <a:chExt cx="722" cy="393"/>
          </a:xfrm>
        </p:grpSpPr>
        <p:pic>
          <p:nvPicPr>
            <p:cNvPr id="29707" name="Picture 12" descr="File:Lupa.na.encyklopedii.jpg">
              <a:hlinkClick r:id="rId4"/>
            </p:cNvPr>
            <p:cNvPicPr>
              <a:picLocks noChangeAspect="1" noChangeArrowheads="1"/>
            </p:cNvPicPr>
            <p:nvPr/>
          </p:nvPicPr>
          <p:blipFill>
            <a:blip r:embed="rId5" cstate="print"/>
            <a:srcRect/>
            <a:stretch>
              <a:fillRect/>
            </a:stretch>
          </p:blipFill>
          <p:spPr bwMode="auto">
            <a:xfrm>
              <a:off x="480" y="3075"/>
              <a:ext cx="722" cy="393"/>
            </a:xfrm>
            <a:prstGeom prst="rect">
              <a:avLst/>
            </a:prstGeom>
            <a:noFill/>
            <a:ln w="19050">
              <a:solidFill>
                <a:srgbClr val="000000"/>
              </a:solidFill>
              <a:miter lim="800000"/>
              <a:headEnd/>
              <a:tailEnd/>
            </a:ln>
          </p:spPr>
        </p:pic>
        <p:sp>
          <p:nvSpPr>
            <p:cNvPr id="29708" name="WordArt 13"/>
            <p:cNvSpPr>
              <a:spLocks noChangeArrowheads="1" noChangeShapeType="1" noTextEdit="1"/>
            </p:cNvSpPr>
            <p:nvPr/>
          </p:nvSpPr>
          <p:spPr bwMode="auto">
            <a:xfrm>
              <a:off x="521" y="3203"/>
              <a:ext cx="363" cy="136"/>
            </a:xfrm>
            <a:prstGeom prst="rect">
              <a:avLst/>
            </a:prstGeom>
          </p:spPr>
          <p:txBody>
            <a:bodyPr wrap="none" fromWordArt="1">
              <a:prstTxWarp prst="textPlain">
                <a:avLst>
                  <a:gd name="adj" fmla="val 50000"/>
                </a:avLst>
              </a:prstTxWarp>
            </a:bodyPr>
            <a:lstStyle/>
            <a:p>
              <a:pPr algn="ctr"/>
              <a:r>
                <a:rPr lang="cs-CZ" sz="3600" kern="10">
                  <a:ln w="12700">
                    <a:solidFill>
                      <a:schemeClr val="tx1"/>
                    </a:solidFill>
                    <a:round/>
                    <a:headEnd/>
                    <a:tailEnd/>
                  </a:ln>
                  <a:solidFill>
                    <a:srgbClr val="FFFF00"/>
                  </a:solidFill>
                  <a:latin typeface="Arial Black"/>
                </a:rPr>
                <a:t>Příklad</a:t>
              </a:r>
            </a:p>
          </p:txBody>
        </p:sp>
      </p:grpSp>
      <p:sp>
        <p:nvSpPr>
          <p:cNvPr id="29703" name="Line 15"/>
          <p:cNvSpPr>
            <a:spLocks noChangeShapeType="1"/>
          </p:cNvSpPr>
          <p:nvPr/>
        </p:nvSpPr>
        <p:spPr bwMode="auto">
          <a:xfrm>
            <a:off x="5364163" y="3141663"/>
            <a:ext cx="3240087" cy="0"/>
          </a:xfrm>
          <a:prstGeom prst="line">
            <a:avLst/>
          </a:prstGeom>
          <a:noFill/>
          <a:ln w="9525">
            <a:solidFill>
              <a:schemeClr val="tx1"/>
            </a:solidFill>
            <a:round/>
            <a:headEnd/>
            <a:tailEnd/>
          </a:ln>
        </p:spPr>
        <p:txBody>
          <a:bodyPr/>
          <a:lstStyle/>
          <a:p>
            <a:endParaRPr lang="cs-CZ"/>
          </a:p>
        </p:txBody>
      </p:sp>
      <p:sp>
        <p:nvSpPr>
          <p:cNvPr id="29704" name="Line 16"/>
          <p:cNvSpPr>
            <a:spLocks noChangeShapeType="1"/>
          </p:cNvSpPr>
          <p:nvPr/>
        </p:nvSpPr>
        <p:spPr bwMode="auto">
          <a:xfrm>
            <a:off x="8027988" y="3141663"/>
            <a:ext cx="0" cy="2447925"/>
          </a:xfrm>
          <a:prstGeom prst="line">
            <a:avLst/>
          </a:prstGeom>
          <a:noFill/>
          <a:ln w="9525">
            <a:solidFill>
              <a:schemeClr val="tx1"/>
            </a:solidFill>
            <a:round/>
            <a:headEnd/>
            <a:tailEnd type="triangle" w="med" len="med"/>
          </a:ln>
        </p:spPr>
        <p:txBody>
          <a:bodyPr/>
          <a:lstStyle/>
          <a:p>
            <a:endParaRPr lang="cs-CZ"/>
          </a:p>
        </p:txBody>
      </p:sp>
      <p:sp>
        <p:nvSpPr>
          <p:cNvPr id="29705" name="Line 17"/>
          <p:cNvSpPr>
            <a:spLocks noChangeShapeType="1"/>
          </p:cNvSpPr>
          <p:nvPr/>
        </p:nvSpPr>
        <p:spPr bwMode="auto">
          <a:xfrm>
            <a:off x="7524750" y="2781300"/>
            <a:ext cx="0" cy="2808288"/>
          </a:xfrm>
          <a:prstGeom prst="line">
            <a:avLst/>
          </a:prstGeom>
          <a:noFill/>
          <a:ln w="9525">
            <a:solidFill>
              <a:schemeClr val="tx1"/>
            </a:solidFill>
            <a:round/>
            <a:headEnd/>
            <a:tailEnd type="triangle" w="med" len="med"/>
          </a:ln>
        </p:spPr>
        <p:txBody>
          <a:bodyPr/>
          <a:lstStyle/>
          <a:p>
            <a:endParaRPr lang="cs-CZ"/>
          </a:p>
        </p:txBody>
      </p:sp>
      <p:sp>
        <p:nvSpPr>
          <p:cNvPr id="29706" name="Rectangle 19"/>
          <p:cNvSpPr>
            <a:spLocks noChangeArrowheads="1"/>
          </p:cNvSpPr>
          <p:nvPr/>
        </p:nvSpPr>
        <p:spPr bwMode="auto">
          <a:xfrm>
            <a:off x="0" y="0"/>
            <a:ext cx="9144000" cy="476250"/>
          </a:xfrm>
          <a:prstGeom prst="rect">
            <a:avLst/>
          </a:prstGeom>
          <a:noFill/>
          <a:ln w="9525">
            <a:noFill/>
            <a:miter lim="800000"/>
            <a:headEnd/>
            <a:tailEnd/>
          </a:ln>
        </p:spPr>
        <p:txBody>
          <a:bodyPr anchor="ctr"/>
          <a:lstStyle/>
          <a:p>
            <a:pPr algn="ctr"/>
            <a:r>
              <a:rPr lang="cs-CZ" sz="2400">
                <a:solidFill>
                  <a:srgbClr val="DC0000"/>
                </a:solidFill>
              </a:rPr>
              <a:t>Respirace</a:t>
            </a:r>
            <a:endParaRPr lang="en-US" sz="2400">
              <a:solidFill>
                <a:srgbClr val="DC0000"/>
              </a:solidFill>
            </a:endParaRPr>
          </a:p>
        </p:txBody>
      </p:sp>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title"/>
          </p:nvPr>
        </p:nvSpPr>
        <p:spPr/>
        <p:txBody>
          <a:bodyPr/>
          <a:lstStyle/>
          <a:p>
            <a:pPr eaLnBrk="1" hangingPunct="1"/>
            <a:r>
              <a:rPr lang="cs-CZ" smtClean="0"/>
              <a:t>Mineralizace uhlíku</a:t>
            </a:r>
            <a:endParaRPr lang="en-US" smtClean="0"/>
          </a:p>
        </p:txBody>
      </p:sp>
      <p:sp>
        <p:nvSpPr>
          <p:cNvPr id="30723" name="Rectangle 8"/>
          <p:cNvSpPr>
            <a:spLocks noGrp="1" noChangeArrowheads="1"/>
          </p:cNvSpPr>
          <p:nvPr>
            <p:ph idx="1"/>
          </p:nvPr>
        </p:nvSpPr>
        <p:spPr/>
        <p:txBody>
          <a:bodyPr/>
          <a:lstStyle/>
          <a:p>
            <a:pPr marL="3175" indent="-3175" eaLnBrk="1" hangingPunct="1">
              <a:spcBef>
                <a:spcPct val="0"/>
              </a:spcBef>
              <a:buFontTx/>
              <a:buNone/>
            </a:pPr>
            <a:r>
              <a:rPr lang="cs-CZ" b="0" smtClean="0"/>
              <a:t>pokud chceme limitovat růst a zachytit pouze efekt na respirační aktivitu, je potřeba použít „slabší“ substráty typu acetát a z tohoto důvodu se také přidává jen nízká koncentrace substrátu</a:t>
            </a:r>
            <a:endParaRPr lang="en-US" smtClean="0"/>
          </a:p>
        </p:txBody>
      </p:sp>
      <p:sp>
        <p:nvSpPr>
          <p:cNvPr id="30724" name="Zástupný symbol pro číslo snímku 4"/>
          <p:cNvSpPr>
            <a:spLocks noGrp="1"/>
          </p:cNvSpPr>
          <p:nvPr>
            <p:ph type="sldNum" sz="quarter" idx="10"/>
          </p:nvPr>
        </p:nvSpPr>
        <p:spPr>
          <a:noFill/>
        </p:spPr>
        <p:txBody>
          <a:bodyPr/>
          <a:lstStyle/>
          <a:p>
            <a:r>
              <a:rPr lang="cs-CZ" smtClean="0">
                <a:latin typeface="Arial" charset="0"/>
              </a:rPr>
              <a:t>Snímek </a:t>
            </a:r>
            <a:fld id="{55563F7B-7656-4181-B9C8-EA7EBC57C74E}" type="slidenum">
              <a:rPr lang="cs-CZ" smtClean="0">
                <a:latin typeface="Arial" charset="0"/>
              </a:rPr>
              <a:pPr/>
              <a:t>21</a:t>
            </a:fld>
            <a:endParaRPr lang="cs-CZ" smtClean="0">
              <a:latin typeface="Arial" charset="0"/>
            </a:endParaRPr>
          </a:p>
        </p:txBody>
      </p:sp>
      <p:sp>
        <p:nvSpPr>
          <p:cNvPr id="30725" name="Text Box 2"/>
          <p:cNvSpPr txBox="1">
            <a:spLocks noChangeArrowheads="1"/>
          </p:cNvSpPr>
          <p:nvPr/>
        </p:nvSpPr>
        <p:spPr bwMode="auto">
          <a:xfrm>
            <a:off x="0" y="0"/>
            <a:ext cx="3960813" cy="274638"/>
          </a:xfrm>
          <a:prstGeom prst="rect">
            <a:avLst/>
          </a:prstGeom>
          <a:noFill/>
          <a:ln w="9525">
            <a:noFill/>
            <a:miter lim="800000"/>
            <a:headEnd/>
            <a:tailEnd/>
          </a:ln>
        </p:spPr>
        <p:txBody>
          <a:bodyPr>
            <a:spAutoFit/>
          </a:bodyPr>
          <a:lstStyle/>
          <a:p>
            <a:pPr>
              <a:spcBef>
                <a:spcPct val="50000"/>
              </a:spcBef>
            </a:pPr>
            <a:endParaRPr lang="en-US" sz="1200" b="0">
              <a:latin typeface="Times New Roman" pitchFamily="18" charset="0"/>
            </a:endParaRPr>
          </a:p>
        </p:txBody>
      </p:sp>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Zástupný symbol pro číslo snímku 2"/>
          <p:cNvSpPr>
            <a:spLocks noGrp="1"/>
          </p:cNvSpPr>
          <p:nvPr>
            <p:ph type="sldNum" sz="quarter" idx="10"/>
          </p:nvPr>
        </p:nvSpPr>
        <p:spPr>
          <a:noFill/>
        </p:spPr>
        <p:txBody>
          <a:bodyPr/>
          <a:lstStyle/>
          <a:p>
            <a:r>
              <a:rPr lang="cs-CZ" smtClean="0">
                <a:latin typeface="Arial" charset="0"/>
              </a:rPr>
              <a:t>Snímek </a:t>
            </a:r>
            <a:fld id="{FD18FB8A-4E1B-40FF-957D-6C6C67CA7983}" type="slidenum">
              <a:rPr lang="cs-CZ" smtClean="0">
                <a:latin typeface="Arial" charset="0"/>
              </a:rPr>
              <a:pPr/>
              <a:t>22</a:t>
            </a:fld>
            <a:endParaRPr lang="cs-CZ" smtClean="0">
              <a:latin typeface="Arial" charset="0"/>
            </a:endParaRPr>
          </a:p>
        </p:txBody>
      </p:sp>
      <p:sp>
        <p:nvSpPr>
          <p:cNvPr id="31747" name="Text Box 3"/>
          <p:cNvSpPr txBox="1">
            <a:spLocks noChangeArrowheads="1"/>
          </p:cNvSpPr>
          <p:nvPr/>
        </p:nvSpPr>
        <p:spPr bwMode="auto">
          <a:xfrm>
            <a:off x="0" y="0"/>
            <a:ext cx="3960813" cy="274638"/>
          </a:xfrm>
          <a:prstGeom prst="rect">
            <a:avLst/>
          </a:prstGeom>
          <a:noFill/>
          <a:ln w="9525">
            <a:noFill/>
            <a:miter lim="800000"/>
            <a:headEnd/>
            <a:tailEnd/>
          </a:ln>
        </p:spPr>
        <p:txBody>
          <a:bodyPr>
            <a:spAutoFit/>
          </a:bodyPr>
          <a:lstStyle/>
          <a:p>
            <a:pPr>
              <a:spcBef>
                <a:spcPct val="50000"/>
              </a:spcBef>
            </a:pPr>
            <a:endParaRPr lang="en-US" sz="1200" b="0">
              <a:latin typeface="Times New Roman" pitchFamily="18" charset="0"/>
            </a:endParaRPr>
          </a:p>
        </p:txBody>
      </p:sp>
      <p:sp>
        <p:nvSpPr>
          <p:cNvPr id="31748" name="Text Box 5"/>
          <p:cNvSpPr txBox="1">
            <a:spLocks noChangeArrowheads="1"/>
          </p:cNvSpPr>
          <p:nvPr/>
        </p:nvSpPr>
        <p:spPr bwMode="auto">
          <a:xfrm>
            <a:off x="179388" y="620713"/>
            <a:ext cx="8713787" cy="641350"/>
          </a:xfrm>
          <a:prstGeom prst="rect">
            <a:avLst/>
          </a:prstGeom>
          <a:noFill/>
          <a:ln w="9525">
            <a:noFill/>
            <a:miter lim="800000"/>
            <a:headEnd/>
            <a:tailEnd/>
          </a:ln>
        </p:spPr>
        <p:txBody>
          <a:bodyPr>
            <a:spAutoFit/>
          </a:bodyPr>
          <a:lstStyle/>
          <a:p>
            <a:r>
              <a:rPr lang="cs-CZ" sz="1800" b="0"/>
              <a:t>Toxický efekt zinku na respiraci </a:t>
            </a:r>
            <a:r>
              <a:rPr lang="cs-CZ" sz="1800" b="0" baseline="30000"/>
              <a:t>14</a:t>
            </a:r>
            <a:r>
              <a:rPr lang="cs-CZ" sz="1800" b="0"/>
              <a:t>C-acetátu u pěti mikroorganismů a jejich teoretické směsi („společenstva“)</a:t>
            </a:r>
          </a:p>
        </p:txBody>
      </p:sp>
      <p:pic>
        <p:nvPicPr>
          <p:cNvPr id="31749" name="Picture 6" descr="90"/>
          <p:cNvPicPr>
            <a:picLocks noChangeAspect="1" noChangeArrowheads="1"/>
          </p:cNvPicPr>
          <p:nvPr/>
        </p:nvPicPr>
        <p:blipFill>
          <a:blip r:embed="rId3" cstate="print"/>
          <a:srcRect l="7860" t="33580" r="11377" b="25111"/>
          <a:stretch>
            <a:fillRect/>
          </a:stretch>
        </p:blipFill>
        <p:spPr bwMode="auto">
          <a:xfrm>
            <a:off x="684213" y="1341438"/>
            <a:ext cx="7416800" cy="4889500"/>
          </a:xfrm>
          <a:prstGeom prst="rect">
            <a:avLst/>
          </a:prstGeom>
          <a:noFill/>
          <a:ln w="9525">
            <a:solidFill>
              <a:schemeClr val="tx1"/>
            </a:solidFill>
            <a:miter lim="800000"/>
            <a:headEnd/>
            <a:tailEnd/>
          </a:ln>
        </p:spPr>
      </p:pic>
      <p:sp>
        <p:nvSpPr>
          <p:cNvPr id="31750" name="Rectangle 9"/>
          <p:cNvSpPr>
            <a:spLocks noChangeArrowheads="1"/>
          </p:cNvSpPr>
          <p:nvPr/>
        </p:nvSpPr>
        <p:spPr bwMode="auto">
          <a:xfrm>
            <a:off x="0" y="0"/>
            <a:ext cx="9144000" cy="476250"/>
          </a:xfrm>
          <a:prstGeom prst="rect">
            <a:avLst/>
          </a:prstGeom>
          <a:noFill/>
          <a:ln w="9525">
            <a:noFill/>
            <a:miter lim="800000"/>
            <a:headEnd/>
            <a:tailEnd/>
          </a:ln>
        </p:spPr>
        <p:txBody>
          <a:bodyPr anchor="ctr"/>
          <a:lstStyle/>
          <a:p>
            <a:pPr algn="ctr"/>
            <a:r>
              <a:rPr lang="cs-CZ" sz="2400">
                <a:solidFill>
                  <a:srgbClr val="DC0000"/>
                </a:solidFill>
              </a:rPr>
              <a:t>Mineralizace uhlíku</a:t>
            </a:r>
            <a:endParaRPr lang="en-US" sz="2400">
              <a:solidFill>
                <a:srgbClr val="DC0000"/>
              </a:solidFill>
            </a:endParaRPr>
          </a:p>
        </p:txBody>
      </p:sp>
      <p:grpSp>
        <p:nvGrpSpPr>
          <p:cNvPr id="31751" name="Group 10"/>
          <p:cNvGrpSpPr>
            <a:grpSpLocks/>
          </p:cNvGrpSpPr>
          <p:nvPr/>
        </p:nvGrpSpPr>
        <p:grpSpPr bwMode="auto">
          <a:xfrm>
            <a:off x="0" y="0"/>
            <a:ext cx="1146175" cy="623888"/>
            <a:chOff x="480" y="3075"/>
            <a:chExt cx="722" cy="393"/>
          </a:xfrm>
        </p:grpSpPr>
        <p:pic>
          <p:nvPicPr>
            <p:cNvPr id="31752" name="Picture 11" descr="File:Lupa.na.encyklopedii.jpg">
              <a:hlinkClick r:id="rId4"/>
            </p:cNvPr>
            <p:cNvPicPr>
              <a:picLocks noChangeAspect="1" noChangeArrowheads="1"/>
            </p:cNvPicPr>
            <p:nvPr/>
          </p:nvPicPr>
          <p:blipFill>
            <a:blip r:embed="rId5" cstate="print"/>
            <a:srcRect/>
            <a:stretch>
              <a:fillRect/>
            </a:stretch>
          </p:blipFill>
          <p:spPr bwMode="auto">
            <a:xfrm>
              <a:off x="480" y="3075"/>
              <a:ext cx="722" cy="393"/>
            </a:xfrm>
            <a:prstGeom prst="rect">
              <a:avLst/>
            </a:prstGeom>
            <a:noFill/>
            <a:ln w="19050">
              <a:solidFill>
                <a:srgbClr val="000000"/>
              </a:solidFill>
              <a:miter lim="800000"/>
              <a:headEnd/>
              <a:tailEnd/>
            </a:ln>
          </p:spPr>
        </p:pic>
        <p:sp>
          <p:nvSpPr>
            <p:cNvPr id="31753" name="WordArt 12"/>
            <p:cNvSpPr>
              <a:spLocks noChangeArrowheads="1" noChangeShapeType="1" noTextEdit="1"/>
            </p:cNvSpPr>
            <p:nvPr/>
          </p:nvSpPr>
          <p:spPr bwMode="auto">
            <a:xfrm>
              <a:off x="521" y="3203"/>
              <a:ext cx="363" cy="136"/>
            </a:xfrm>
            <a:prstGeom prst="rect">
              <a:avLst/>
            </a:prstGeom>
          </p:spPr>
          <p:txBody>
            <a:bodyPr wrap="none" fromWordArt="1">
              <a:prstTxWarp prst="textPlain">
                <a:avLst>
                  <a:gd name="adj" fmla="val 50000"/>
                </a:avLst>
              </a:prstTxWarp>
            </a:bodyPr>
            <a:lstStyle/>
            <a:p>
              <a:pPr algn="ctr"/>
              <a:r>
                <a:rPr lang="cs-CZ" sz="3600" kern="10">
                  <a:ln w="12700">
                    <a:solidFill>
                      <a:schemeClr val="tx1"/>
                    </a:solidFill>
                    <a:round/>
                    <a:headEnd/>
                    <a:tailEnd/>
                  </a:ln>
                  <a:solidFill>
                    <a:srgbClr val="FFFF00"/>
                  </a:solidFill>
                  <a:latin typeface="Arial Black"/>
                </a:rPr>
                <a:t>Příklad</a:t>
              </a:r>
            </a:p>
          </p:txBody>
        </p:sp>
      </p:grpSp>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Zástupný symbol pro číslo snímku 2"/>
          <p:cNvSpPr>
            <a:spLocks noGrp="1"/>
          </p:cNvSpPr>
          <p:nvPr>
            <p:ph type="sldNum" sz="quarter" idx="10"/>
          </p:nvPr>
        </p:nvSpPr>
        <p:spPr>
          <a:noFill/>
        </p:spPr>
        <p:txBody>
          <a:bodyPr/>
          <a:lstStyle/>
          <a:p>
            <a:r>
              <a:rPr lang="cs-CZ" smtClean="0">
                <a:latin typeface="Arial" charset="0"/>
              </a:rPr>
              <a:t>Snímek </a:t>
            </a:r>
            <a:fld id="{6D57CA07-148A-49D4-B66C-4C23457A6E65}" type="slidenum">
              <a:rPr lang="cs-CZ" smtClean="0">
                <a:latin typeface="Arial" charset="0"/>
              </a:rPr>
              <a:pPr/>
              <a:t>23</a:t>
            </a:fld>
            <a:endParaRPr lang="cs-CZ" smtClean="0">
              <a:latin typeface="Arial" charset="0"/>
            </a:endParaRPr>
          </a:p>
        </p:txBody>
      </p:sp>
      <p:sp>
        <p:nvSpPr>
          <p:cNvPr id="32771" name="Text Box 2"/>
          <p:cNvSpPr txBox="1">
            <a:spLocks noChangeArrowheads="1"/>
          </p:cNvSpPr>
          <p:nvPr/>
        </p:nvSpPr>
        <p:spPr bwMode="auto">
          <a:xfrm>
            <a:off x="0" y="0"/>
            <a:ext cx="3960813" cy="274638"/>
          </a:xfrm>
          <a:prstGeom prst="rect">
            <a:avLst/>
          </a:prstGeom>
          <a:noFill/>
          <a:ln w="9525">
            <a:noFill/>
            <a:miter lim="800000"/>
            <a:headEnd/>
            <a:tailEnd/>
          </a:ln>
        </p:spPr>
        <p:txBody>
          <a:bodyPr>
            <a:spAutoFit/>
          </a:bodyPr>
          <a:lstStyle/>
          <a:p>
            <a:pPr>
              <a:spcBef>
                <a:spcPct val="50000"/>
              </a:spcBef>
            </a:pPr>
            <a:endParaRPr lang="en-US" sz="1200" b="0">
              <a:latin typeface="Times New Roman" pitchFamily="18" charset="0"/>
            </a:endParaRPr>
          </a:p>
        </p:txBody>
      </p:sp>
      <p:sp>
        <p:nvSpPr>
          <p:cNvPr id="32772" name="Text Box 3"/>
          <p:cNvSpPr txBox="1">
            <a:spLocks noChangeArrowheads="1"/>
          </p:cNvSpPr>
          <p:nvPr/>
        </p:nvSpPr>
        <p:spPr bwMode="auto">
          <a:xfrm>
            <a:off x="179388" y="620713"/>
            <a:ext cx="8713787" cy="641350"/>
          </a:xfrm>
          <a:prstGeom prst="rect">
            <a:avLst/>
          </a:prstGeom>
          <a:noFill/>
          <a:ln w="9525">
            <a:noFill/>
            <a:miter lim="800000"/>
            <a:headEnd/>
            <a:tailEnd/>
          </a:ln>
        </p:spPr>
        <p:txBody>
          <a:bodyPr>
            <a:spAutoFit/>
          </a:bodyPr>
          <a:lstStyle/>
          <a:p>
            <a:r>
              <a:rPr lang="cs-CZ" sz="1800" b="0"/>
              <a:t>Toxický efekt pentachlorofenolu na respiraci </a:t>
            </a:r>
            <a:r>
              <a:rPr lang="cs-CZ" sz="1800" b="0" baseline="30000"/>
              <a:t>14</a:t>
            </a:r>
            <a:r>
              <a:rPr lang="cs-CZ" sz="1800" b="0"/>
              <a:t>C-acetátu u pěti mikroorganismů a jejich teoretické směsi („společenstva“)</a:t>
            </a:r>
          </a:p>
        </p:txBody>
      </p:sp>
      <p:sp>
        <p:nvSpPr>
          <p:cNvPr id="32773" name="Rectangle 5"/>
          <p:cNvSpPr>
            <a:spLocks noChangeArrowheads="1"/>
          </p:cNvSpPr>
          <p:nvPr/>
        </p:nvSpPr>
        <p:spPr bwMode="auto">
          <a:xfrm>
            <a:off x="0" y="0"/>
            <a:ext cx="9144000" cy="476250"/>
          </a:xfrm>
          <a:prstGeom prst="rect">
            <a:avLst/>
          </a:prstGeom>
          <a:noFill/>
          <a:ln w="9525">
            <a:noFill/>
            <a:miter lim="800000"/>
            <a:headEnd/>
            <a:tailEnd/>
          </a:ln>
        </p:spPr>
        <p:txBody>
          <a:bodyPr anchor="ctr"/>
          <a:lstStyle/>
          <a:p>
            <a:pPr algn="ctr"/>
            <a:r>
              <a:rPr lang="cs-CZ" sz="2400">
                <a:solidFill>
                  <a:srgbClr val="DC0000"/>
                </a:solidFill>
              </a:rPr>
              <a:t>Mineralizace uhlíku</a:t>
            </a:r>
            <a:endParaRPr lang="en-US" sz="2400">
              <a:solidFill>
                <a:srgbClr val="DC0000"/>
              </a:solidFill>
            </a:endParaRPr>
          </a:p>
        </p:txBody>
      </p:sp>
      <p:pic>
        <p:nvPicPr>
          <p:cNvPr id="32774" name="Picture 6" descr="91"/>
          <p:cNvPicPr>
            <a:picLocks noChangeAspect="1" noChangeArrowheads="1"/>
          </p:cNvPicPr>
          <p:nvPr/>
        </p:nvPicPr>
        <p:blipFill>
          <a:blip r:embed="rId3" cstate="print"/>
          <a:srcRect l="9857" t="25969" r="9380" b="32922"/>
          <a:stretch>
            <a:fillRect/>
          </a:stretch>
        </p:blipFill>
        <p:spPr bwMode="auto">
          <a:xfrm>
            <a:off x="684213" y="1341438"/>
            <a:ext cx="7559675" cy="4959350"/>
          </a:xfrm>
          <a:prstGeom prst="rect">
            <a:avLst/>
          </a:prstGeom>
          <a:noFill/>
          <a:ln w="9525">
            <a:solidFill>
              <a:schemeClr val="tx1"/>
            </a:solidFill>
            <a:miter lim="800000"/>
            <a:headEnd/>
            <a:tailEnd/>
          </a:ln>
        </p:spPr>
      </p:pic>
      <p:grpSp>
        <p:nvGrpSpPr>
          <p:cNvPr id="32775" name="Group 7"/>
          <p:cNvGrpSpPr>
            <a:grpSpLocks/>
          </p:cNvGrpSpPr>
          <p:nvPr/>
        </p:nvGrpSpPr>
        <p:grpSpPr bwMode="auto">
          <a:xfrm>
            <a:off x="0" y="0"/>
            <a:ext cx="1146175" cy="623888"/>
            <a:chOff x="480" y="3075"/>
            <a:chExt cx="722" cy="393"/>
          </a:xfrm>
        </p:grpSpPr>
        <p:pic>
          <p:nvPicPr>
            <p:cNvPr id="32776" name="Picture 8" descr="File:Lupa.na.encyklopedii.jpg">
              <a:hlinkClick r:id="rId4"/>
            </p:cNvPr>
            <p:cNvPicPr>
              <a:picLocks noChangeAspect="1" noChangeArrowheads="1"/>
            </p:cNvPicPr>
            <p:nvPr/>
          </p:nvPicPr>
          <p:blipFill>
            <a:blip r:embed="rId5" cstate="print"/>
            <a:srcRect/>
            <a:stretch>
              <a:fillRect/>
            </a:stretch>
          </p:blipFill>
          <p:spPr bwMode="auto">
            <a:xfrm>
              <a:off x="480" y="3075"/>
              <a:ext cx="722" cy="393"/>
            </a:xfrm>
            <a:prstGeom prst="rect">
              <a:avLst/>
            </a:prstGeom>
            <a:noFill/>
            <a:ln w="19050">
              <a:solidFill>
                <a:srgbClr val="000000"/>
              </a:solidFill>
              <a:miter lim="800000"/>
              <a:headEnd/>
              <a:tailEnd/>
            </a:ln>
          </p:spPr>
        </p:pic>
        <p:sp>
          <p:nvSpPr>
            <p:cNvPr id="32777" name="WordArt 9"/>
            <p:cNvSpPr>
              <a:spLocks noChangeArrowheads="1" noChangeShapeType="1" noTextEdit="1"/>
            </p:cNvSpPr>
            <p:nvPr/>
          </p:nvSpPr>
          <p:spPr bwMode="auto">
            <a:xfrm>
              <a:off x="521" y="3203"/>
              <a:ext cx="363" cy="136"/>
            </a:xfrm>
            <a:prstGeom prst="rect">
              <a:avLst/>
            </a:prstGeom>
          </p:spPr>
          <p:txBody>
            <a:bodyPr wrap="none" fromWordArt="1">
              <a:prstTxWarp prst="textPlain">
                <a:avLst>
                  <a:gd name="adj" fmla="val 50000"/>
                </a:avLst>
              </a:prstTxWarp>
            </a:bodyPr>
            <a:lstStyle/>
            <a:p>
              <a:pPr algn="ctr"/>
              <a:r>
                <a:rPr lang="cs-CZ" sz="3600" kern="10">
                  <a:ln w="12700">
                    <a:solidFill>
                      <a:schemeClr val="tx1"/>
                    </a:solidFill>
                    <a:round/>
                    <a:headEnd/>
                    <a:tailEnd/>
                  </a:ln>
                  <a:solidFill>
                    <a:srgbClr val="FFFF00"/>
                  </a:solidFill>
                  <a:latin typeface="Arial Black"/>
                </a:rPr>
                <a:t>Příklad</a:t>
              </a:r>
            </a:p>
          </p:txBody>
        </p:sp>
      </p:grpSp>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pPr eaLnBrk="1" hangingPunct="1"/>
            <a:r>
              <a:rPr lang="cs-CZ" sz="2400" smtClean="0"/>
              <a:t>Mineralizace uhlíku</a:t>
            </a:r>
            <a:endParaRPr lang="en-US" sz="2400" smtClean="0"/>
          </a:p>
        </p:txBody>
      </p:sp>
      <p:sp>
        <p:nvSpPr>
          <p:cNvPr id="33795" name="Rectangle 3"/>
          <p:cNvSpPr>
            <a:spLocks noGrp="1" noChangeArrowheads="1"/>
          </p:cNvSpPr>
          <p:nvPr>
            <p:ph idx="1"/>
          </p:nvPr>
        </p:nvSpPr>
        <p:spPr/>
        <p:txBody>
          <a:bodyPr/>
          <a:lstStyle/>
          <a:p>
            <a:pPr eaLnBrk="1" hangingPunct="1"/>
            <a:r>
              <a:rPr lang="cs-CZ" b="0" smtClean="0"/>
              <a:t>ze studie se zinkem i pentachlorfenolem vyplývá, že 10% inhibice procesu je způsobeno více než 50% inhibicí sensitivních druhů</a:t>
            </a:r>
          </a:p>
          <a:p>
            <a:pPr eaLnBrk="1" hangingPunct="1"/>
            <a:endParaRPr lang="cs-CZ" b="0" smtClean="0"/>
          </a:p>
          <a:p>
            <a:pPr eaLnBrk="1" hangingPunct="1"/>
            <a:r>
              <a:rPr lang="cs-CZ" b="0" smtClean="0"/>
              <a:t> z toho vyplývá, že absence významnějšího efektu na proces (společný pro celé společenstvo mikroorganismů) ještě nemusí garantovat, že žádný ze zahrnutých druhů nebyl ovlivněn!</a:t>
            </a:r>
          </a:p>
          <a:p>
            <a:pPr eaLnBrk="1" hangingPunct="1"/>
            <a:endParaRPr lang="cs-CZ" b="0" smtClean="0"/>
          </a:p>
          <a:p>
            <a:pPr eaLnBrk="1" hangingPunct="1"/>
            <a:r>
              <a:rPr lang="cs-CZ" smtClean="0">
                <a:solidFill>
                  <a:srgbClr val="6600FF"/>
                </a:solidFill>
              </a:rPr>
              <a:t>Ochrana procesu (zde respirace substrátu acetátu) neznamená ochranu všech zapojených druhů</a:t>
            </a:r>
          </a:p>
          <a:p>
            <a:pPr eaLnBrk="1" hangingPunct="1"/>
            <a:endParaRPr lang="cs-CZ" smtClean="0">
              <a:solidFill>
                <a:srgbClr val="6600FF"/>
              </a:solidFill>
            </a:endParaRPr>
          </a:p>
          <a:p>
            <a:pPr eaLnBrk="1" hangingPunct="1"/>
            <a:r>
              <a:rPr lang="cs-CZ" smtClean="0">
                <a:sym typeface="Wingdings" pitchFamily="2" charset="2"/>
              </a:rPr>
              <a:t> sumární parametry fungují jako </a:t>
            </a:r>
            <a:r>
              <a:rPr lang="cs-CZ" smtClean="0"/>
              <a:t>BLACK BOX </a:t>
            </a:r>
            <a:endParaRPr lang="en-US" smtClean="0"/>
          </a:p>
        </p:txBody>
      </p:sp>
      <p:sp>
        <p:nvSpPr>
          <p:cNvPr id="33796" name="Zástupný symbol pro číslo snímku 4"/>
          <p:cNvSpPr>
            <a:spLocks noGrp="1"/>
          </p:cNvSpPr>
          <p:nvPr>
            <p:ph type="sldNum" sz="quarter" idx="10"/>
          </p:nvPr>
        </p:nvSpPr>
        <p:spPr>
          <a:noFill/>
        </p:spPr>
        <p:txBody>
          <a:bodyPr/>
          <a:lstStyle/>
          <a:p>
            <a:r>
              <a:rPr lang="cs-CZ" smtClean="0">
                <a:latin typeface="Arial" charset="0"/>
              </a:rPr>
              <a:t>Snímek </a:t>
            </a:r>
            <a:fld id="{E5956D23-FB17-4617-95EF-6296E69AA004}" type="slidenum">
              <a:rPr lang="cs-CZ" smtClean="0">
                <a:latin typeface="Arial" charset="0"/>
              </a:rPr>
              <a:pPr/>
              <a:t>24</a:t>
            </a:fld>
            <a:endParaRPr lang="cs-CZ" smtClean="0">
              <a:latin typeface="Arial" charset="0"/>
            </a:endParaRPr>
          </a:p>
        </p:txBody>
      </p:sp>
    </p:spTree>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title"/>
          </p:nvPr>
        </p:nvSpPr>
        <p:spPr/>
        <p:txBody>
          <a:bodyPr/>
          <a:lstStyle/>
          <a:p>
            <a:pPr eaLnBrk="1" hangingPunct="1"/>
            <a:r>
              <a:rPr lang="cs-CZ" sz="2400" smtClean="0"/>
              <a:t>Mineralizace uhlíku - respirace</a:t>
            </a:r>
            <a:endParaRPr lang="en-US" sz="2400" smtClean="0"/>
          </a:p>
        </p:txBody>
      </p:sp>
      <p:sp>
        <p:nvSpPr>
          <p:cNvPr id="34819" name="Rectangle 8"/>
          <p:cNvSpPr>
            <a:spLocks noGrp="1" noChangeArrowheads="1"/>
          </p:cNvSpPr>
          <p:nvPr>
            <p:ph idx="1"/>
          </p:nvPr>
        </p:nvSpPr>
        <p:spPr/>
        <p:txBody>
          <a:bodyPr/>
          <a:lstStyle/>
          <a:p>
            <a:pPr eaLnBrk="1" hangingPunct="1">
              <a:lnSpc>
                <a:spcPct val="90000"/>
              </a:lnSpc>
            </a:pPr>
            <a:r>
              <a:rPr lang="cs-CZ" sz="2000" smtClean="0">
                <a:solidFill>
                  <a:srgbClr val="6600FF"/>
                </a:solidFill>
              </a:rPr>
              <a:t>Je hlavním parametrem pro posuzování vedlejších účinků chemikálií na půdní mikroflóru (další je mineralizace dusíku) v normovaných testech (ISO, OECD, EPPO, EPA, SETAC).</a:t>
            </a:r>
          </a:p>
          <a:p>
            <a:pPr eaLnBrk="1" hangingPunct="1">
              <a:lnSpc>
                <a:spcPct val="90000"/>
              </a:lnSpc>
            </a:pPr>
            <a:endParaRPr lang="cs-CZ" sz="2000" b="0" smtClean="0">
              <a:solidFill>
                <a:srgbClr val="6600FF"/>
              </a:solidFill>
            </a:endParaRPr>
          </a:p>
          <a:p>
            <a:pPr eaLnBrk="1" hangingPunct="1">
              <a:lnSpc>
                <a:spcPct val="90000"/>
              </a:lnSpc>
            </a:pPr>
            <a:r>
              <a:rPr lang="cs-CZ" sz="2000" b="0" smtClean="0"/>
              <a:t>Tyto testy byly původně vyvinuty pro testování přípravků na ochranu rostlin, </a:t>
            </a:r>
            <a:r>
              <a:rPr lang="cs-CZ" sz="2000" u="sng" smtClean="0"/>
              <a:t>lze je však užít na jakékoliv prospektivní hodnocení vlivů látek na půdní mikrobiální společenstva</a:t>
            </a:r>
            <a:r>
              <a:rPr lang="cs-CZ" sz="2000" smtClean="0"/>
              <a:t>.</a:t>
            </a:r>
          </a:p>
          <a:p>
            <a:pPr eaLnBrk="1" hangingPunct="1">
              <a:lnSpc>
                <a:spcPct val="90000"/>
              </a:lnSpc>
            </a:pPr>
            <a:endParaRPr lang="cs-CZ" sz="2000" smtClean="0"/>
          </a:p>
          <a:p>
            <a:pPr eaLnBrk="1" hangingPunct="1">
              <a:lnSpc>
                <a:spcPct val="90000"/>
              </a:lnSpc>
            </a:pPr>
            <a:endParaRPr lang="cs-CZ" sz="2000" smtClean="0"/>
          </a:p>
          <a:p>
            <a:pPr eaLnBrk="1" hangingPunct="1">
              <a:lnSpc>
                <a:spcPct val="90000"/>
              </a:lnSpc>
            </a:pPr>
            <a:r>
              <a:rPr lang="en-US" sz="2000" b="0" smtClean="0"/>
              <a:t>OECD (</a:t>
            </a:r>
            <a:r>
              <a:rPr lang="cs-CZ" sz="2000" b="0" smtClean="0"/>
              <a:t>2000</a:t>
            </a:r>
            <a:r>
              <a:rPr lang="en-US" sz="2000" b="0" smtClean="0"/>
              <a:t>): Soil microorganisms: Carbon transformation test. OECD guideline for the testing of chemicals. OECD</a:t>
            </a:r>
            <a:r>
              <a:rPr lang="cs-CZ" sz="2000" b="0" smtClean="0"/>
              <a:t> test 217.</a:t>
            </a:r>
            <a:endParaRPr lang="cs-CZ" sz="2000" smtClean="0"/>
          </a:p>
          <a:p>
            <a:pPr eaLnBrk="1" hangingPunct="1">
              <a:lnSpc>
                <a:spcPct val="90000"/>
              </a:lnSpc>
            </a:pPr>
            <a:r>
              <a:rPr lang="cs-CZ" sz="2000" b="0" smtClean="0"/>
              <a:t>EPA (1996): OPPTS 850.5100 Soil microbial community toxicity test. Ecological effects test guidelines. United States Environmental Agency.</a:t>
            </a:r>
          </a:p>
          <a:p>
            <a:pPr eaLnBrk="1" hangingPunct="1">
              <a:lnSpc>
                <a:spcPct val="90000"/>
              </a:lnSpc>
            </a:pPr>
            <a:r>
              <a:rPr lang="cs-CZ" sz="2000" b="0" smtClean="0"/>
              <a:t>EPPO (1994): Decision making scheme for the environmental risk assessment of plant protection products. EPPO Bulletin 24, Chapter 7, Soil Microflora.</a:t>
            </a:r>
          </a:p>
          <a:p>
            <a:pPr eaLnBrk="1" hangingPunct="1">
              <a:lnSpc>
                <a:spcPct val="90000"/>
              </a:lnSpc>
            </a:pPr>
            <a:r>
              <a:rPr lang="en-US" sz="2000" b="0" smtClean="0"/>
              <a:t>Lynch, M.R. (1995): Procedures for assessing the environmental fate and ecotoxicity of pesticides. SETAC, Brussels, Belgium.</a:t>
            </a:r>
          </a:p>
        </p:txBody>
      </p:sp>
      <p:sp>
        <p:nvSpPr>
          <p:cNvPr id="34820" name="Zástupný symbol pro číslo snímku 4"/>
          <p:cNvSpPr>
            <a:spLocks noGrp="1"/>
          </p:cNvSpPr>
          <p:nvPr>
            <p:ph type="sldNum" sz="quarter" idx="10"/>
          </p:nvPr>
        </p:nvSpPr>
        <p:spPr>
          <a:noFill/>
        </p:spPr>
        <p:txBody>
          <a:bodyPr/>
          <a:lstStyle/>
          <a:p>
            <a:r>
              <a:rPr lang="cs-CZ" smtClean="0">
                <a:latin typeface="Arial" charset="0"/>
              </a:rPr>
              <a:t>Snímek </a:t>
            </a:r>
            <a:fld id="{0E5745C8-898D-44F4-8B63-41D75D61D7B1}" type="slidenum">
              <a:rPr lang="cs-CZ" smtClean="0">
                <a:latin typeface="Arial" charset="0"/>
              </a:rPr>
              <a:pPr/>
              <a:t>25</a:t>
            </a:fld>
            <a:endParaRPr lang="cs-CZ" smtClean="0">
              <a:latin typeface="Arial" charset="0"/>
            </a:endParaRPr>
          </a:p>
        </p:txBody>
      </p:sp>
      <p:sp>
        <p:nvSpPr>
          <p:cNvPr id="34821" name="Text Box 3"/>
          <p:cNvSpPr txBox="1">
            <a:spLocks noChangeArrowheads="1"/>
          </p:cNvSpPr>
          <p:nvPr/>
        </p:nvSpPr>
        <p:spPr bwMode="auto">
          <a:xfrm>
            <a:off x="0" y="0"/>
            <a:ext cx="3960813" cy="274638"/>
          </a:xfrm>
          <a:prstGeom prst="rect">
            <a:avLst/>
          </a:prstGeom>
          <a:noFill/>
          <a:ln w="9525">
            <a:noFill/>
            <a:miter lim="800000"/>
            <a:headEnd/>
            <a:tailEnd/>
          </a:ln>
        </p:spPr>
        <p:txBody>
          <a:bodyPr>
            <a:spAutoFit/>
          </a:bodyPr>
          <a:lstStyle/>
          <a:p>
            <a:pPr>
              <a:spcBef>
                <a:spcPct val="50000"/>
              </a:spcBef>
            </a:pPr>
            <a:endParaRPr lang="en-US" sz="1200" b="0">
              <a:latin typeface="Times New Roman" pitchFamily="18" charset="0"/>
            </a:endParaRPr>
          </a:p>
        </p:txBody>
      </p:sp>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34"/>
          <p:cNvSpPr>
            <a:spLocks noGrp="1" noChangeArrowheads="1"/>
          </p:cNvSpPr>
          <p:nvPr>
            <p:ph type="title"/>
          </p:nvPr>
        </p:nvSpPr>
        <p:spPr>
          <a:noFill/>
        </p:spPr>
        <p:txBody>
          <a:bodyPr/>
          <a:lstStyle/>
          <a:p>
            <a:pPr eaLnBrk="1" hangingPunct="1"/>
            <a:r>
              <a:rPr lang="cs-CZ" sz="2400" smtClean="0"/>
              <a:t>Testy účinků chemikálií na mineralizaci uhlíku</a:t>
            </a:r>
            <a:endParaRPr lang="en-US" sz="2400" smtClean="0"/>
          </a:p>
        </p:txBody>
      </p:sp>
      <p:sp>
        <p:nvSpPr>
          <p:cNvPr id="35843" name="Zástupný symbol pro číslo snímku 4"/>
          <p:cNvSpPr>
            <a:spLocks noGrp="1"/>
          </p:cNvSpPr>
          <p:nvPr>
            <p:ph type="sldNum" sz="quarter" idx="11"/>
          </p:nvPr>
        </p:nvSpPr>
        <p:spPr>
          <a:noFill/>
        </p:spPr>
        <p:txBody>
          <a:bodyPr/>
          <a:lstStyle/>
          <a:p>
            <a:r>
              <a:rPr lang="cs-CZ" smtClean="0">
                <a:latin typeface="Arial" charset="0"/>
              </a:rPr>
              <a:t>Snímek </a:t>
            </a:r>
            <a:fld id="{C00A2520-ED00-4A33-BDA1-C711D8AB6A8E}" type="slidenum">
              <a:rPr lang="cs-CZ" smtClean="0">
                <a:latin typeface="Arial" charset="0"/>
              </a:rPr>
              <a:pPr/>
              <a:t>26</a:t>
            </a:fld>
            <a:endParaRPr lang="cs-CZ" smtClean="0">
              <a:latin typeface="Arial" charset="0"/>
            </a:endParaRPr>
          </a:p>
        </p:txBody>
      </p:sp>
      <p:sp>
        <p:nvSpPr>
          <p:cNvPr id="35844" name="AutoShape 3"/>
          <p:cNvSpPr>
            <a:spLocks noChangeArrowheads="1"/>
          </p:cNvSpPr>
          <p:nvPr/>
        </p:nvSpPr>
        <p:spPr bwMode="auto">
          <a:xfrm>
            <a:off x="238125" y="1106488"/>
            <a:ext cx="1778000" cy="358775"/>
          </a:xfrm>
          <a:prstGeom prst="roundRect">
            <a:avLst>
              <a:gd name="adj" fmla="val 16731"/>
            </a:avLst>
          </a:prstGeom>
          <a:solidFill>
            <a:schemeClr val="accent1"/>
          </a:solidFill>
          <a:ln w="28575">
            <a:solidFill>
              <a:schemeClr val="bg2"/>
            </a:solidFill>
            <a:round/>
            <a:headEnd/>
            <a:tailEnd/>
          </a:ln>
        </p:spPr>
        <p:txBody>
          <a:bodyPr anchor="ctr">
            <a:spAutoFit/>
          </a:bodyPr>
          <a:lstStyle/>
          <a:p>
            <a:pPr algn="ctr"/>
            <a:r>
              <a:rPr lang="cs-CZ" sz="1400" b="0">
                <a:latin typeface="Tahoma" pitchFamily="34" charset="0"/>
              </a:rPr>
              <a:t>Soil sampling</a:t>
            </a:r>
          </a:p>
        </p:txBody>
      </p:sp>
      <p:sp>
        <p:nvSpPr>
          <p:cNvPr id="35845" name="AutoShape 4"/>
          <p:cNvSpPr>
            <a:spLocks noChangeArrowheads="1"/>
          </p:cNvSpPr>
          <p:nvPr/>
        </p:nvSpPr>
        <p:spPr bwMode="auto">
          <a:xfrm>
            <a:off x="265113" y="1943100"/>
            <a:ext cx="1724025" cy="358775"/>
          </a:xfrm>
          <a:prstGeom prst="roundRect">
            <a:avLst>
              <a:gd name="adj" fmla="val 16667"/>
            </a:avLst>
          </a:prstGeom>
          <a:solidFill>
            <a:schemeClr val="accent1"/>
          </a:solidFill>
          <a:ln w="28575">
            <a:solidFill>
              <a:schemeClr val="bg2"/>
            </a:solidFill>
            <a:round/>
            <a:headEnd/>
            <a:tailEnd/>
          </a:ln>
        </p:spPr>
        <p:txBody>
          <a:bodyPr anchor="ctr">
            <a:spAutoFit/>
          </a:bodyPr>
          <a:lstStyle/>
          <a:p>
            <a:pPr algn="ctr"/>
            <a:r>
              <a:rPr lang="cs-CZ" sz="1400" b="0">
                <a:latin typeface="Tahoma" pitchFamily="34" charset="0"/>
              </a:rPr>
              <a:t>Storage</a:t>
            </a:r>
          </a:p>
        </p:txBody>
      </p:sp>
      <p:sp>
        <p:nvSpPr>
          <p:cNvPr id="35846" name="AutoShape 5"/>
          <p:cNvSpPr>
            <a:spLocks noChangeArrowheads="1"/>
          </p:cNvSpPr>
          <p:nvPr/>
        </p:nvSpPr>
        <p:spPr bwMode="auto">
          <a:xfrm>
            <a:off x="250825" y="2817813"/>
            <a:ext cx="1752600" cy="593725"/>
          </a:xfrm>
          <a:prstGeom prst="roundRect">
            <a:avLst>
              <a:gd name="adj" fmla="val 16667"/>
            </a:avLst>
          </a:prstGeom>
          <a:solidFill>
            <a:schemeClr val="accent1"/>
          </a:solidFill>
          <a:ln w="28575">
            <a:solidFill>
              <a:schemeClr val="bg2"/>
            </a:solidFill>
            <a:round/>
            <a:headEnd/>
            <a:tailEnd/>
          </a:ln>
        </p:spPr>
        <p:txBody>
          <a:bodyPr anchor="ctr">
            <a:spAutoFit/>
          </a:bodyPr>
          <a:lstStyle/>
          <a:p>
            <a:pPr algn="ctr"/>
            <a:r>
              <a:rPr lang="cs-CZ" sz="1400" b="0">
                <a:latin typeface="Tahoma" pitchFamily="34" charset="0"/>
              </a:rPr>
              <a:t>Pre-incubation </a:t>
            </a:r>
          </a:p>
          <a:p>
            <a:pPr algn="ctr"/>
            <a:r>
              <a:rPr lang="cs-CZ" sz="1400" b="0">
                <a:latin typeface="Tahoma" pitchFamily="34" charset="0"/>
              </a:rPr>
              <a:t>(7 days)</a:t>
            </a:r>
          </a:p>
        </p:txBody>
      </p:sp>
      <p:sp>
        <p:nvSpPr>
          <p:cNvPr id="35847" name="AutoShape 6"/>
          <p:cNvSpPr>
            <a:spLocks noChangeArrowheads="1"/>
          </p:cNvSpPr>
          <p:nvPr/>
        </p:nvSpPr>
        <p:spPr bwMode="auto">
          <a:xfrm>
            <a:off x="263525" y="4090988"/>
            <a:ext cx="1727200" cy="358775"/>
          </a:xfrm>
          <a:prstGeom prst="roundRect">
            <a:avLst>
              <a:gd name="adj" fmla="val 16667"/>
            </a:avLst>
          </a:prstGeom>
          <a:solidFill>
            <a:schemeClr val="accent1"/>
          </a:solidFill>
          <a:ln w="28575">
            <a:solidFill>
              <a:schemeClr val="bg2"/>
            </a:solidFill>
            <a:round/>
            <a:headEnd/>
            <a:tailEnd/>
          </a:ln>
        </p:spPr>
        <p:txBody>
          <a:bodyPr anchor="ctr">
            <a:spAutoFit/>
          </a:bodyPr>
          <a:lstStyle/>
          <a:p>
            <a:pPr algn="ctr"/>
            <a:r>
              <a:rPr lang="cs-CZ" sz="1400">
                <a:latin typeface="Tahoma" pitchFamily="34" charset="0"/>
              </a:rPr>
              <a:t>START</a:t>
            </a:r>
          </a:p>
        </p:txBody>
      </p:sp>
      <p:sp>
        <p:nvSpPr>
          <p:cNvPr id="35848" name="Text Box 7"/>
          <p:cNvSpPr txBox="1">
            <a:spLocks noChangeArrowheads="1"/>
          </p:cNvSpPr>
          <p:nvPr/>
        </p:nvSpPr>
        <p:spPr bwMode="auto">
          <a:xfrm>
            <a:off x="3070225" y="1882775"/>
            <a:ext cx="1285875" cy="546100"/>
          </a:xfrm>
          <a:prstGeom prst="rect">
            <a:avLst/>
          </a:prstGeom>
          <a:solidFill>
            <a:schemeClr val="accent1"/>
          </a:solidFill>
          <a:ln w="28575">
            <a:solidFill>
              <a:schemeClr val="bg2"/>
            </a:solidFill>
            <a:miter lim="800000"/>
            <a:headEnd/>
            <a:tailEnd/>
          </a:ln>
        </p:spPr>
        <p:txBody>
          <a:bodyPr anchor="ctr">
            <a:spAutoFit/>
          </a:bodyPr>
          <a:lstStyle/>
          <a:p>
            <a:pPr algn="ctr"/>
            <a:r>
              <a:rPr lang="cs-CZ" sz="1400" b="0">
                <a:latin typeface="Tahoma" pitchFamily="34" charset="0"/>
              </a:rPr>
              <a:t>Substance application</a:t>
            </a:r>
          </a:p>
        </p:txBody>
      </p:sp>
      <p:sp>
        <p:nvSpPr>
          <p:cNvPr id="35849" name="Text Box 8"/>
          <p:cNvSpPr txBox="1">
            <a:spLocks noChangeArrowheads="1"/>
          </p:cNvSpPr>
          <p:nvPr/>
        </p:nvSpPr>
        <p:spPr bwMode="auto">
          <a:xfrm>
            <a:off x="3070225" y="3268663"/>
            <a:ext cx="1143000" cy="546100"/>
          </a:xfrm>
          <a:prstGeom prst="rect">
            <a:avLst/>
          </a:prstGeom>
          <a:solidFill>
            <a:schemeClr val="accent1"/>
          </a:solidFill>
          <a:ln w="28575">
            <a:solidFill>
              <a:schemeClr val="bg2"/>
            </a:solidFill>
            <a:miter lim="800000"/>
            <a:headEnd/>
            <a:tailEnd/>
          </a:ln>
        </p:spPr>
        <p:txBody>
          <a:bodyPr anchor="ctr">
            <a:spAutoFit/>
          </a:bodyPr>
          <a:lstStyle/>
          <a:p>
            <a:pPr algn="ctr"/>
            <a:r>
              <a:rPr lang="cs-CZ" sz="1400" b="0">
                <a:latin typeface="Tahoma" pitchFamily="34" charset="0"/>
              </a:rPr>
              <a:t>Negative</a:t>
            </a:r>
          </a:p>
          <a:p>
            <a:pPr algn="ctr"/>
            <a:r>
              <a:rPr lang="cs-CZ" sz="1400" b="0">
                <a:latin typeface="Tahoma" pitchFamily="34" charset="0"/>
              </a:rPr>
              <a:t>control</a:t>
            </a:r>
          </a:p>
        </p:txBody>
      </p:sp>
      <p:sp>
        <p:nvSpPr>
          <p:cNvPr id="35850" name="Text Box 9"/>
          <p:cNvSpPr txBox="1">
            <a:spLocks noChangeArrowheads="1"/>
          </p:cNvSpPr>
          <p:nvPr/>
        </p:nvSpPr>
        <p:spPr bwMode="auto">
          <a:xfrm>
            <a:off x="3070225" y="4411663"/>
            <a:ext cx="1143000" cy="546100"/>
          </a:xfrm>
          <a:prstGeom prst="rect">
            <a:avLst/>
          </a:prstGeom>
          <a:solidFill>
            <a:schemeClr val="accent1"/>
          </a:solidFill>
          <a:ln w="28575">
            <a:solidFill>
              <a:schemeClr val="bg2"/>
            </a:solidFill>
            <a:miter lim="800000"/>
            <a:headEnd/>
            <a:tailEnd/>
          </a:ln>
        </p:spPr>
        <p:txBody>
          <a:bodyPr anchor="ctr">
            <a:spAutoFit/>
          </a:bodyPr>
          <a:lstStyle/>
          <a:p>
            <a:pPr algn="ctr"/>
            <a:r>
              <a:rPr lang="cs-CZ" sz="1400" b="0">
                <a:latin typeface="Tahoma" pitchFamily="34" charset="0"/>
              </a:rPr>
              <a:t>Positive</a:t>
            </a:r>
          </a:p>
          <a:p>
            <a:pPr algn="ctr"/>
            <a:r>
              <a:rPr lang="cs-CZ" sz="1400" b="0">
                <a:latin typeface="Tahoma" pitchFamily="34" charset="0"/>
              </a:rPr>
              <a:t>control</a:t>
            </a:r>
          </a:p>
        </p:txBody>
      </p:sp>
      <p:sp>
        <p:nvSpPr>
          <p:cNvPr id="35851" name="AutoShape 10"/>
          <p:cNvSpPr>
            <a:spLocks noChangeArrowheads="1"/>
          </p:cNvSpPr>
          <p:nvPr/>
        </p:nvSpPr>
        <p:spPr bwMode="auto">
          <a:xfrm>
            <a:off x="5508625" y="1989138"/>
            <a:ext cx="1654175" cy="2673350"/>
          </a:xfrm>
          <a:prstGeom prst="rightArrowCallout">
            <a:avLst>
              <a:gd name="adj1" fmla="val 13827"/>
              <a:gd name="adj2" fmla="val 16924"/>
              <a:gd name="adj3" fmla="val 15477"/>
              <a:gd name="adj4" fmla="val 66667"/>
            </a:avLst>
          </a:prstGeom>
          <a:solidFill>
            <a:schemeClr val="accent1"/>
          </a:solidFill>
          <a:ln w="28575">
            <a:solidFill>
              <a:schemeClr val="bg2"/>
            </a:solidFill>
            <a:miter lim="800000"/>
            <a:headEnd/>
            <a:tailEnd/>
          </a:ln>
        </p:spPr>
        <p:txBody>
          <a:bodyPr rIns="90000" anchor="ctr">
            <a:spAutoFit/>
          </a:bodyPr>
          <a:lstStyle/>
          <a:p>
            <a:pPr algn="ctr"/>
            <a:r>
              <a:rPr lang="cs-CZ" sz="1400" b="0">
                <a:latin typeface="Tahoma" pitchFamily="34" charset="0"/>
              </a:rPr>
              <a:t>7th day</a:t>
            </a:r>
          </a:p>
          <a:p>
            <a:pPr algn="ctr"/>
            <a:endParaRPr lang="cs-CZ" sz="1400" b="0">
              <a:latin typeface="Tahoma" pitchFamily="34" charset="0"/>
            </a:endParaRPr>
          </a:p>
          <a:p>
            <a:pPr algn="ctr"/>
            <a:r>
              <a:rPr lang="cs-CZ" sz="1400" b="0">
                <a:latin typeface="Tahoma" pitchFamily="34" charset="0"/>
              </a:rPr>
              <a:t> </a:t>
            </a:r>
          </a:p>
          <a:p>
            <a:pPr algn="ctr"/>
            <a:endParaRPr lang="cs-CZ" sz="1400" b="0">
              <a:latin typeface="Tahoma" pitchFamily="34" charset="0"/>
            </a:endParaRPr>
          </a:p>
          <a:p>
            <a:pPr algn="ctr"/>
            <a:r>
              <a:rPr lang="cs-CZ" sz="1400" b="0">
                <a:latin typeface="Tahoma" pitchFamily="34" charset="0"/>
              </a:rPr>
              <a:t>14th day </a:t>
            </a:r>
          </a:p>
          <a:p>
            <a:pPr algn="ctr"/>
            <a:endParaRPr lang="cs-CZ" sz="1400" b="0">
              <a:latin typeface="Tahoma" pitchFamily="34" charset="0"/>
            </a:endParaRPr>
          </a:p>
          <a:p>
            <a:pPr algn="ctr"/>
            <a:endParaRPr lang="cs-CZ" sz="1400" b="0">
              <a:latin typeface="Tahoma" pitchFamily="34" charset="0"/>
            </a:endParaRPr>
          </a:p>
          <a:p>
            <a:pPr algn="ctr"/>
            <a:endParaRPr lang="cs-CZ" sz="1400" b="0">
              <a:latin typeface="Tahoma" pitchFamily="34" charset="0"/>
            </a:endParaRPr>
          </a:p>
          <a:p>
            <a:pPr algn="ctr"/>
            <a:r>
              <a:rPr lang="cs-CZ" sz="1400" b="0">
                <a:latin typeface="Tahoma" pitchFamily="34" charset="0"/>
              </a:rPr>
              <a:t>21st day </a:t>
            </a:r>
          </a:p>
          <a:p>
            <a:pPr algn="ctr"/>
            <a:endParaRPr lang="cs-CZ" sz="1400" b="0">
              <a:latin typeface="Tahoma" pitchFamily="34" charset="0"/>
            </a:endParaRPr>
          </a:p>
          <a:p>
            <a:pPr algn="ctr"/>
            <a:endParaRPr lang="cs-CZ" sz="1400" b="0">
              <a:latin typeface="Tahoma" pitchFamily="34" charset="0"/>
            </a:endParaRPr>
          </a:p>
          <a:p>
            <a:pPr algn="ctr"/>
            <a:r>
              <a:rPr lang="cs-CZ" sz="1400" b="0">
                <a:latin typeface="Tahoma" pitchFamily="34" charset="0"/>
              </a:rPr>
              <a:t>28th day</a:t>
            </a:r>
          </a:p>
        </p:txBody>
      </p:sp>
      <p:sp>
        <p:nvSpPr>
          <p:cNvPr id="35852" name="Text Box 11"/>
          <p:cNvSpPr txBox="1">
            <a:spLocks noChangeArrowheads="1"/>
          </p:cNvSpPr>
          <p:nvPr/>
        </p:nvSpPr>
        <p:spPr bwMode="auto">
          <a:xfrm>
            <a:off x="7307263" y="3021013"/>
            <a:ext cx="1476375" cy="971550"/>
          </a:xfrm>
          <a:prstGeom prst="rect">
            <a:avLst/>
          </a:prstGeom>
          <a:solidFill>
            <a:schemeClr val="accent1"/>
          </a:solidFill>
          <a:ln w="28575">
            <a:solidFill>
              <a:schemeClr val="bg2"/>
            </a:solidFill>
            <a:miter lim="800000"/>
            <a:headEnd/>
            <a:tailEnd/>
          </a:ln>
        </p:spPr>
        <p:txBody>
          <a:bodyPr>
            <a:spAutoFit/>
          </a:bodyPr>
          <a:lstStyle/>
          <a:p>
            <a:pPr algn="ctr"/>
            <a:r>
              <a:rPr lang="cs-CZ" sz="1400">
                <a:latin typeface="Tahoma" pitchFamily="34" charset="0"/>
              </a:rPr>
              <a:t>Produced CO</a:t>
            </a:r>
            <a:r>
              <a:rPr lang="cs-CZ" sz="1400" baseline="-25000">
                <a:latin typeface="Tahoma" pitchFamily="34" charset="0"/>
              </a:rPr>
              <a:t>2</a:t>
            </a:r>
            <a:r>
              <a:rPr lang="cs-CZ" sz="1400">
                <a:latin typeface="Tahoma" pitchFamily="34" charset="0"/>
              </a:rPr>
              <a:t> or other microbial parameters</a:t>
            </a:r>
          </a:p>
        </p:txBody>
      </p:sp>
      <p:cxnSp>
        <p:nvCxnSpPr>
          <p:cNvPr id="35853" name="AutoShape 12"/>
          <p:cNvCxnSpPr>
            <a:cxnSpLocks noChangeShapeType="1"/>
            <a:stCxn id="35847" idx="3"/>
            <a:endCxn id="35848" idx="1"/>
          </p:cNvCxnSpPr>
          <p:nvPr/>
        </p:nvCxnSpPr>
        <p:spPr bwMode="auto">
          <a:xfrm flipV="1">
            <a:off x="2005013" y="2155825"/>
            <a:ext cx="1050925" cy="2114550"/>
          </a:xfrm>
          <a:prstGeom prst="straightConnector1">
            <a:avLst/>
          </a:prstGeom>
          <a:noFill/>
          <a:ln w="28575">
            <a:solidFill>
              <a:schemeClr val="bg2"/>
            </a:solidFill>
            <a:round/>
            <a:headEnd/>
            <a:tailEnd type="triangle" w="med" len="med"/>
          </a:ln>
        </p:spPr>
      </p:cxnSp>
      <p:cxnSp>
        <p:nvCxnSpPr>
          <p:cNvPr id="35854" name="AutoShape 13"/>
          <p:cNvCxnSpPr>
            <a:cxnSpLocks noChangeShapeType="1"/>
            <a:stCxn id="35847" idx="3"/>
            <a:endCxn id="35849" idx="1"/>
          </p:cNvCxnSpPr>
          <p:nvPr/>
        </p:nvCxnSpPr>
        <p:spPr bwMode="auto">
          <a:xfrm flipV="1">
            <a:off x="2005013" y="3541713"/>
            <a:ext cx="1050925" cy="728662"/>
          </a:xfrm>
          <a:prstGeom prst="straightConnector1">
            <a:avLst/>
          </a:prstGeom>
          <a:noFill/>
          <a:ln w="28575">
            <a:solidFill>
              <a:schemeClr val="bg2"/>
            </a:solidFill>
            <a:round/>
            <a:headEnd/>
            <a:tailEnd type="triangle" w="med" len="med"/>
          </a:ln>
        </p:spPr>
      </p:cxnSp>
      <p:cxnSp>
        <p:nvCxnSpPr>
          <p:cNvPr id="35855" name="AutoShape 14"/>
          <p:cNvCxnSpPr>
            <a:cxnSpLocks noChangeShapeType="1"/>
            <a:stCxn id="35847" idx="3"/>
            <a:endCxn id="35850" idx="1"/>
          </p:cNvCxnSpPr>
          <p:nvPr/>
        </p:nvCxnSpPr>
        <p:spPr bwMode="auto">
          <a:xfrm>
            <a:off x="2005013" y="4270375"/>
            <a:ext cx="1050925" cy="414338"/>
          </a:xfrm>
          <a:prstGeom prst="straightConnector1">
            <a:avLst/>
          </a:prstGeom>
          <a:noFill/>
          <a:ln w="28575">
            <a:solidFill>
              <a:schemeClr val="bg2"/>
            </a:solidFill>
            <a:round/>
            <a:headEnd/>
            <a:tailEnd type="triangle" w="med" len="med"/>
          </a:ln>
        </p:spPr>
      </p:cxnSp>
      <p:cxnSp>
        <p:nvCxnSpPr>
          <p:cNvPr id="35856" name="AutoShape 15"/>
          <p:cNvCxnSpPr>
            <a:cxnSpLocks noChangeShapeType="1"/>
            <a:stCxn id="35844" idx="2"/>
            <a:endCxn id="35845" idx="0"/>
          </p:cNvCxnSpPr>
          <p:nvPr/>
        </p:nvCxnSpPr>
        <p:spPr bwMode="auto">
          <a:xfrm>
            <a:off x="1127125" y="1479550"/>
            <a:ext cx="0" cy="449263"/>
          </a:xfrm>
          <a:prstGeom prst="straightConnector1">
            <a:avLst/>
          </a:prstGeom>
          <a:noFill/>
          <a:ln w="28575">
            <a:solidFill>
              <a:schemeClr val="bg2"/>
            </a:solidFill>
            <a:round/>
            <a:headEnd/>
            <a:tailEnd type="triangle" w="med" len="med"/>
          </a:ln>
        </p:spPr>
      </p:cxnSp>
      <p:cxnSp>
        <p:nvCxnSpPr>
          <p:cNvPr id="35857" name="AutoShape 16"/>
          <p:cNvCxnSpPr>
            <a:cxnSpLocks noChangeShapeType="1"/>
            <a:stCxn id="35845" idx="2"/>
            <a:endCxn id="35846" idx="0"/>
          </p:cNvCxnSpPr>
          <p:nvPr/>
        </p:nvCxnSpPr>
        <p:spPr bwMode="auto">
          <a:xfrm>
            <a:off x="1127125" y="2316163"/>
            <a:ext cx="0" cy="487362"/>
          </a:xfrm>
          <a:prstGeom prst="straightConnector1">
            <a:avLst/>
          </a:prstGeom>
          <a:noFill/>
          <a:ln w="28575">
            <a:solidFill>
              <a:schemeClr val="bg2"/>
            </a:solidFill>
            <a:round/>
            <a:headEnd/>
            <a:tailEnd type="triangle" w="med" len="med"/>
          </a:ln>
        </p:spPr>
      </p:cxnSp>
      <p:cxnSp>
        <p:nvCxnSpPr>
          <p:cNvPr id="35858" name="AutoShape 17"/>
          <p:cNvCxnSpPr>
            <a:cxnSpLocks noChangeShapeType="1"/>
            <a:stCxn id="35846" idx="2"/>
            <a:endCxn id="35847" idx="0"/>
          </p:cNvCxnSpPr>
          <p:nvPr/>
        </p:nvCxnSpPr>
        <p:spPr bwMode="auto">
          <a:xfrm>
            <a:off x="1127125" y="3425825"/>
            <a:ext cx="0" cy="650875"/>
          </a:xfrm>
          <a:prstGeom prst="straightConnector1">
            <a:avLst/>
          </a:prstGeom>
          <a:noFill/>
          <a:ln w="28575">
            <a:solidFill>
              <a:schemeClr val="bg2"/>
            </a:solidFill>
            <a:round/>
            <a:headEnd/>
            <a:tailEnd type="triangle" w="med" len="med"/>
          </a:ln>
        </p:spPr>
      </p:cxnSp>
      <p:sp>
        <p:nvSpPr>
          <p:cNvPr id="35859" name="AutoShape 18"/>
          <p:cNvSpPr>
            <a:spLocks noChangeArrowheads="1"/>
          </p:cNvSpPr>
          <p:nvPr/>
        </p:nvSpPr>
        <p:spPr bwMode="auto">
          <a:xfrm>
            <a:off x="4441825" y="1920875"/>
            <a:ext cx="838200" cy="485775"/>
          </a:xfrm>
          <a:prstGeom prst="rightArrow">
            <a:avLst>
              <a:gd name="adj1" fmla="val 50000"/>
              <a:gd name="adj2" fmla="val 43137"/>
            </a:avLst>
          </a:prstGeom>
          <a:solidFill>
            <a:schemeClr val="accent1"/>
          </a:solidFill>
          <a:ln w="28575">
            <a:solidFill>
              <a:schemeClr val="bg2"/>
            </a:solidFill>
            <a:miter lim="800000"/>
            <a:headEnd/>
            <a:tailEnd/>
          </a:ln>
        </p:spPr>
        <p:txBody>
          <a:bodyPr anchor="ctr">
            <a:spAutoFit/>
          </a:bodyPr>
          <a:lstStyle/>
          <a:p>
            <a:endParaRPr lang="cs-CZ"/>
          </a:p>
        </p:txBody>
      </p:sp>
      <p:sp>
        <p:nvSpPr>
          <p:cNvPr id="35860" name="AutoShape 19"/>
          <p:cNvSpPr>
            <a:spLocks noChangeArrowheads="1"/>
          </p:cNvSpPr>
          <p:nvPr/>
        </p:nvSpPr>
        <p:spPr bwMode="auto">
          <a:xfrm>
            <a:off x="4441825" y="3292475"/>
            <a:ext cx="838200" cy="485775"/>
          </a:xfrm>
          <a:prstGeom prst="rightArrow">
            <a:avLst>
              <a:gd name="adj1" fmla="val 50000"/>
              <a:gd name="adj2" fmla="val 43137"/>
            </a:avLst>
          </a:prstGeom>
          <a:solidFill>
            <a:schemeClr val="accent1"/>
          </a:solidFill>
          <a:ln w="28575">
            <a:solidFill>
              <a:schemeClr val="bg2"/>
            </a:solidFill>
            <a:miter lim="800000"/>
            <a:headEnd/>
            <a:tailEnd/>
          </a:ln>
        </p:spPr>
        <p:txBody>
          <a:bodyPr anchor="ctr">
            <a:spAutoFit/>
          </a:bodyPr>
          <a:lstStyle/>
          <a:p>
            <a:endParaRPr lang="cs-CZ"/>
          </a:p>
        </p:txBody>
      </p:sp>
      <p:sp>
        <p:nvSpPr>
          <p:cNvPr id="35861" name="AutoShape 20"/>
          <p:cNvSpPr>
            <a:spLocks noChangeArrowheads="1"/>
          </p:cNvSpPr>
          <p:nvPr/>
        </p:nvSpPr>
        <p:spPr bwMode="auto">
          <a:xfrm>
            <a:off x="4441825" y="4435475"/>
            <a:ext cx="838200" cy="485775"/>
          </a:xfrm>
          <a:prstGeom prst="rightArrow">
            <a:avLst>
              <a:gd name="adj1" fmla="val 50000"/>
              <a:gd name="adj2" fmla="val 43137"/>
            </a:avLst>
          </a:prstGeom>
          <a:solidFill>
            <a:schemeClr val="accent1"/>
          </a:solidFill>
          <a:ln w="28575">
            <a:solidFill>
              <a:schemeClr val="bg2"/>
            </a:solidFill>
            <a:miter lim="800000"/>
            <a:headEnd/>
            <a:tailEnd/>
          </a:ln>
        </p:spPr>
        <p:txBody>
          <a:bodyPr anchor="ctr">
            <a:spAutoFit/>
          </a:bodyPr>
          <a:lstStyle/>
          <a:p>
            <a:endParaRPr lang="cs-CZ"/>
          </a:p>
        </p:txBody>
      </p:sp>
      <p:sp>
        <p:nvSpPr>
          <p:cNvPr id="682005" name="Rectangle 21"/>
          <p:cNvSpPr>
            <a:spLocks noChangeArrowheads="1"/>
          </p:cNvSpPr>
          <p:nvPr/>
        </p:nvSpPr>
        <p:spPr bwMode="auto">
          <a:xfrm>
            <a:off x="3706813" y="788988"/>
            <a:ext cx="3024187" cy="758825"/>
          </a:xfrm>
          <a:prstGeom prst="rect">
            <a:avLst/>
          </a:prstGeom>
          <a:solidFill>
            <a:schemeClr val="accent1"/>
          </a:solidFill>
          <a:ln w="28575">
            <a:solidFill>
              <a:schemeClr val="bg2"/>
            </a:solidFill>
            <a:miter lim="800000"/>
            <a:headEnd/>
            <a:tailEnd/>
          </a:ln>
          <a:effectLst>
            <a:outerShdw dist="107763" dir="2700000" algn="ctr" rotWithShape="0">
              <a:schemeClr val="bg2">
                <a:alpha val="50000"/>
              </a:schemeClr>
            </a:outerShdw>
          </a:effectLst>
        </p:spPr>
        <p:txBody>
          <a:bodyPr>
            <a:spAutoFit/>
          </a:bodyPr>
          <a:lstStyle/>
          <a:p>
            <a:pPr>
              <a:defRPr/>
            </a:pPr>
            <a:r>
              <a:rPr lang="en-US" sz="1400">
                <a:effectLst>
                  <a:outerShdw blurRad="38100" dist="38100" dir="2700000" algn="tl">
                    <a:srgbClr val="FFFFFF"/>
                  </a:outerShdw>
                </a:effectLst>
                <a:latin typeface="Tahoma" pitchFamily="34" charset="0"/>
              </a:rPr>
              <a:t>10</a:t>
            </a:r>
            <a:r>
              <a:rPr lang="cs-CZ" sz="1400">
                <a:effectLst>
                  <a:outerShdw blurRad="38100" dist="38100" dir="2700000" algn="tl">
                    <a:srgbClr val="FFFFFF"/>
                  </a:outerShdw>
                </a:effectLst>
                <a:latin typeface="Tahoma" pitchFamily="34" charset="0"/>
              </a:rPr>
              <a:t> </a:t>
            </a:r>
            <a:r>
              <a:rPr lang="en-US" sz="1400">
                <a:effectLst>
                  <a:outerShdw blurRad="38100" dist="38100" dir="2700000" algn="tl">
                    <a:srgbClr val="FFFFFF"/>
                  </a:outerShdw>
                </a:effectLst>
                <a:latin typeface="Tahoma" pitchFamily="34" charset="0"/>
              </a:rPr>
              <a:t>g per replicate</a:t>
            </a:r>
            <a:endParaRPr lang="cs-CZ" sz="1400">
              <a:effectLst>
                <a:outerShdw blurRad="38100" dist="38100" dir="2700000" algn="tl">
                  <a:srgbClr val="FFFFFF"/>
                </a:outerShdw>
              </a:effectLst>
              <a:latin typeface="Tahoma" pitchFamily="34" charset="0"/>
            </a:endParaRPr>
          </a:p>
          <a:p>
            <a:pPr>
              <a:defRPr/>
            </a:pPr>
            <a:r>
              <a:rPr lang="en-US" sz="1400">
                <a:effectLst>
                  <a:outerShdw blurRad="38100" dist="38100" dir="2700000" algn="tl">
                    <a:srgbClr val="FFFFFF"/>
                  </a:outerShdw>
                </a:effectLst>
                <a:latin typeface="Tahoma" pitchFamily="34" charset="0"/>
              </a:rPr>
              <a:t>aerobic conditions</a:t>
            </a:r>
            <a:endParaRPr lang="cs-CZ" sz="1400">
              <a:effectLst>
                <a:outerShdw blurRad="38100" dist="38100" dir="2700000" algn="tl">
                  <a:srgbClr val="FFFFFF"/>
                </a:outerShdw>
              </a:effectLst>
              <a:latin typeface="Tahoma" pitchFamily="34" charset="0"/>
            </a:endParaRPr>
          </a:p>
          <a:p>
            <a:pPr>
              <a:defRPr/>
            </a:pPr>
            <a:r>
              <a:rPr lang="en-US" sz="1400">
                <a:effectLst>
                  <a:outerShdw blurRad="38100" dist="38100" dir="2700000" algn="tl">
                    <a:srgbClr val="FFFFFF"/>
                  </a:outerShdw>
                </a:effectLst>
                <a:latin typeface="Tahoma" pitchFamily="34" charset="0"/>
              </a:rPr>
              <a:t>60% WHC; 22°C</a:t>
            </a:r>
            <a:r>
              <a:rPr lang="cs-CZ" sz="1400">
                <a:effectLst>
                  <a:outerShdw blurRad="38100" dist="38100" dir="2700000" algn="tl">
                    <a:srgbClr val="FFFFFF"/>
                  </a:outerShdw>
                </a:effectLst>
                <a:latin typeface="Tahoma" pitchFamily="34" charset="0"/>
              </a:rPr>
              <a:t>; dark</a:t>
            </a:r>
            <a:endParaRPr lang="en-US" sz="1400">
              <a:effectLst>
                <a:outerShdw blurRad="38100" dist="38100" dir="2700000" algn="tl">
                  <a:srgbClr val="FFFFFF"/>
                </a:outerShdw>
              </a:effectLst>
              <a:latin typeface="Tahoma" pitchFamily="34"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6"/>
          <p:cNvSpPr>
            <a:spLocks noGrp="1" noChangeArrowheads="1"/>
          </p:cNvSpPr>
          <p:nvPr>
            <p:ph type="title"/>
          </p:nvPr>
        </p:nvSpPr>
        <p:spPr/>
        <p:txBody>
          <a:bodyPr/>
          <a:lstStyle/>
          <a:p>
            <a:pPr eaLnBrk="1" hangingPunct="1"/>
            <a:r>
              <a:rPr lang="cs-CZ" sz="2400" smtClean="0"/>
              <a:t>Testy účinků chemikálií na mineralizaci uhlíku</a:t>
            </a:r>
            <a:endParaRPr lang="en-US" sz="2400" smtClean="0"/>
          </a:p>
        </p:txBody>
      </p:sp>
      <p:sp>
        <p:nvSpPr>
          <p:cNvPr id="36867" name="Rectangle 7"/>
          <p:cNvSpPr>
            <a:spLocks noGrp="1" noChangeArrowheads="1"/>
          </p:cNvSpPr>
          <p:nvPr>
            <p:ph idx="1"/>
          </p:nvPr>
        </p:nvSpPr>
        <p:spPr/>
        <p:txBody>
          <a:bodyPr/>
          <a:lstStyle/>
          <a:p>
            <a:pPr eaLnBrk="1" hangingPunct="1">
              <a:lnSpc>
                <a:spcPct val="80000"/>
              </a:lnSpc>
            </a:pPr>
            <a:r>
              <a:rPr lang="cs-CZ" sz="1600" b="0" smtClean="0"/>
              <a:t>standardizovány v podobě laboratorní inkubace definovaného vzorku půdy s paralelním měřením různých parametrů v různých časech od počátku pokusu</a:t>
            </a:r>
          </a:p>
          <a:p>
            <a:pPr eaLnBrk="1" hangingPunct="1">
              <a:lnSpc>
                <a:spcPct val="80000"/>
              </a:lnSpc>
            </a:pPr>
            <a:endParaRPr lang="cs-CZ" sz="1600" b="0" smtClean="0"/>
          </a:p>
          <a:p>
            <a:pPr eaLnBrk="1" hangingPunct="1">
              <a:lnSpc>
                <a:spcPct val="80000"/>
              </a:lnSpc>
            </a:pPr>
            <a:r>
              <a:rPr lang="cs-CZ" sz="1600" b="0" smtClean="0"/>
              <a:t>parametry užívané v normách jsou hlavně mineralizace uhlíku (produkce CO</a:t>
            </a:r>
            <a:r>
              <a:rPr lang="cs-CZ" sz="1600" b="0" baseline="-25000" smtClean="0"/>
              <a:t>2</a:t>
            </a:r>
            <a:r>
              <a:rPr lang="cs-CZ" sz="1600" b="0" smtClean="0"/>
              <a:t>) a též mineralizace dusíku (ISO 14238, 1997; OECD 216, 2000), lze ovšem měřit i jiné parametry (C</a:t>
            </a:r>
            <a:r>
              <a:rPr lang="cs-CZ" sz="1600" b="0" baseline="-25000" smtClean="0"/>
              <a:t>bio</a:t>
            </a:r>
            <a:r>
              <a:rPr lang="cs-CZ" sz="1600" b="0" smtClean="0"/>
              <a:t>, N</a:t>
            </a:r>
            <a:r>
              <a:rPr lang="cs-CZ" sz="1600" b="0" baseline="-25000" smtClean="0"/>
              <a:t>bio</a:t>
            </a:r>
            <a:r>
              <a:rPr lang="cs-CZ" sz="1600" b="0" smtClean="0"/>
              <a:t>, potenciální respiraci a potenciální mineralizaci dusíku ....)</a:t>
            </a:r>
          </a:p>
          <a:p>
            <a:pPr eaLnBrk="1" hangingPunct="1">
              <a:lnSpc>
                <a:spcPct val="80000"/>
              </a:lnSpc>
            </a:pPr>
            <a:endParaRPr lang="cs-CZ" sz="1600" b="0" smtClean="0"/>
          </a:p>
          <a:p>
            <a:pPr eaLnBrk="1" hangingPunct="1">
              <a:lnSpc>
                <a:spcPct val="80000"/>
              </a:lnSpc>
            </a:pPr>
            <a:r>
              <a:rPr lang="cs-CZ" sz="1600" b="0" smtClean="0"/>
              <a:t>půda použitá pro test = musí to být přirozená půda, která je vybrána tak, aby byla citlivá vůči kontaminaci a splňovala tzv. "nejhorší scénář", tj. maximální expozici mikroorganismů polutantu v této půdě:</a:t>
            </a:r>
          </a:p>
          <a:p>
            <a:pPr lvl="2" eaLnBrk="1" hangingPunct="1">
              <a:lnSpc>
                <a:spcPct val="80000"/>
              </a:lnSpc>
            </a:pPr>
            <a:r>
              <a:rPr lang="cs-CZ" sz="1400" smtClean="0"/>
              <a:t>více než 70% písku</a:t>
            </a:r>
          </a:p>
          <a:p>
            <a:pPr lvl="2" eaLnBrk="1" hangingPunct="1">
              <a:lnSpc>
                <a:spcPct val="80000"/>
              </a:lnSpc>
            </a:pPr>
            <a:r>
              <a:rPr lang="cs-CZ" sz="1400" smtClean="0"/>
              <a:t>pH 5,5 - 7,0</a:t>
            </a:r>
          </a:p>
          <a:p>
            <a:pPr lvl="2" eaLnBrk="1" hangingPunct="1">
              <a:lnSpc>
                <a:spcPct val="80000"/>
              </a:lnSpc>
            </a:pPr>
            <a:r>
              <a:rPr lang="cs-CZ" sz="1400" smtClean="0"/>
              <a:t>Corg 0,5 - 1,5%</a:t>
            </a:r>
          </a:p>
          <a:p>
            <a:pPr lvl="2" eaLnBrk="1" hangingPunct="1">
              <a:lnSpc>
                <a:spcPct val="80000"/>
              </a:lnSpc>
            </a:pPr>
            <a:r>
              <a:rPr lang="cs-CZ" sz="1400" smtClean="0"/>
              <a:t>Cbio/Corg více než 1%</a:t>
            </a:r>
          </a:p>
          <a:p>
            <a:pPr lvl="2" eaLnBrk="1" hangingPunct="1">
              <a:lnSpc>
                <a:spcPct val="80000"/>
              </a:lnSpc>
            </a:pPr>
            <a:r>
              <a:rPr lang="cs-CZ" sz="1400" smtClean="0"/>
              <a:t>kationtová výměnná kapacita vyšší než 70 mmol/kg</a:t>
            </a:r>
          </a:p>
          <a:p>
            <a:pPr eaLnBrk="1" hangingPunct="1">
              <a:lnSpc>
                <a:spcPct val="80000"/>
              </a:lnSpc>
            </a:pPr>
            <a:endParaRPr lang="cs-CZ" sz="1600" b="0" smtClean="0"/>
          </a:p>
          <a:p>
            <a:pPr eaLnBrk="1" hangingPunct="1">
              <a:lnSpc>
                <a:spcPct val="80000"/>
              </a:lnSpc>
            </a:pPr>
            <a:r>
              <a:rPr lang="cs-CZ" sz="1600" b="0" smtClean="0"/>
              <a:t>tato reálná půda by měla být v historicky známé době </a:t>
            </a:r>
            <a:r>
              <a:rPr lang="cs-CZ" sz="1600" smtClean="0"/>
              <a:t>nekontaminovaná</a:t>
            </a:r>
            <a:r>
              <a:rPr lang="cs-CZ" sz="1600" b="0" smtClean="0"/>
              <a:t>, alespoň testovanou látkou</a:t>
            </a:r>
          </a:p>
          <a:p>
            <a:pPr eaLnBrk="1" hangingPunct="1">
              <a:lnSpc>
                <a:spcPct val="80000"/>
              </a:lnSpc>
            </a:pPr>
            <a:endParaRPr lang="cs-CZ" sz="1600" b="0" smtClean="0"/>
          </a:p>
          <a:p>
            <a:pPr eaLnBrk="1" hangingPunct="1">
              <a:lnSpc>
                <a:spcPct val="80000"/>
              </a:lnSpc>
              <a:buFontTx/>
              <a:buNone/>
            </a:pPr>
            <a:r>
              <a:rPr lang="cs-CZ" sz="1600" smtClean="0"/>
              <a:t>Alternativy:</a:t>
            </a:r>
            <a:endParaRPr lang="cs-CZ" sz="1600" b="0" smtClean="0"/>
          </a:p>
          <a:p>
            <a:pPr eaLnBrk="1" hangingPunct="1">
              <a:lnSpc>
                <a:spcPct val="80000"/>
              </a:lnSpc>
            </a:pPr>
            <a:r>
              <a:rPr lang="cs-CZ" sz="1600" b="0" smtClean="0"/>
              <a:t>vzhledem k možnosti přítomnosti resistentních mikroorganismů v reálném společenstvu existují postupy, kdy je do sterilizované přirozené půdy inokulována specifická kultura mikroorganismů (</a:t>
            </a:r>
            <a:r>
              <a:rPr lang="cs-CZ" sz="1600" b="0" i="1" smtClean="0"/>
              <a:t>Pseudomonas putida, Bacillus cereus</a:t>
            </a:r>
            <a:r>
              <a:rPr lang="cs-CZ" sz="1600" b="0" smtClean="0"/>
              <a:t>) </a:t>
            </a:r>
            <a:r>
              <a:rPr lang="cs-CZ" sz="1600" b="0" smtClean="0">
                <a:sym typeface="Wingdings" pitchFamily="2" charset="2"/>
              </a:rPr>
              <a:t></a:t>
            </a:r>
            <a:r>
              <a:rPr lang="cs-CZ" sz="1600" b="0" smtClean="0"/>
              <a:t> plynulý přechod k </a:t>
            </a:r>
            <a:r>
              <a:rPr lang="cs-CZ" sz="1600" smtClean="0"/>
              <a:t>"solid phase testům (SPT)“</a:t>
            </a:r>
            <a:r>
              <a:rPr lang="en-US" sz="1600" b="0" smtClean="0"/>
              <a:t> toxicit</a:t>
            </a:r>
            <a:r>
              <a:rPr lang="cs-CZ" sz="1600" b="0" smtClean="0"/>
              <a:t>y s prokaryoty</a:t>
            </a:r>
          </a:p>
        </p:txBody>
      </p:sp>
      <p:sp>
        <p:nvSpPr>
          <p:cNvPr id="36868" name="Zástupný symbol pro číslo snímku 4"/>
          <p:cNvSpPr>
            <a:spLocks noGrp="1"/>
          </p:cNvSpPr>
          <p:nvPr>
            <p:ph type="sldNum" sz="quarter" idx="10"/>
          </p:nvPr>
        </p:nvSpPr>
        <p:spPr>
          <a:noFill/>
        </p:spPr>
        <p:txBody>
          <a:bodyPr/>
          <a:lstStyle/>
          <a:p>
            <a:r>
              <a:rPr lang="cs-CZ" smtClean="0">
                <a:latin typeface="Arial" charset="0"/>
              </a:rPr>
              <a:t>Snímek </a:t>
            </a:r>
            <a:fld id="{5D2232DF-6FAD-46BF-A1D9-C63AD639C373}" type="slidenum">
              <a:rPr lang="cs-CZ" smtClean="0">
                <a:latin typeface="Arial" charset="0"/>
              </a:rPr>
              <a:pPr/>
              <a:t>27</a:t>
            </a:fld>
            <a:endParaRPr lang="cs-CZ" smtClean="0">
              <a:latin typeface="Arial" charset="0"/>
            </a:endParaRPr>
          </a:p>
        </p:txBody>
      </p:sp>
      <p:sp>
        <p:nvSpPr>
          <p:cNvPr id="36869" name="Text Box 3"/>
          <p:cNvSpPr txBox="1">
            <a:spLocks noChangeArrowheads="1"/>
          </p:cNvSpPr>
          <p:nvPr/>
        </p:nvSpPr>
        <p:spPr bwMode="auto">
          <a:xfrm>
            <a:off x="0" y="0"/>
            <a:ext cx="3960813" cy="274638"/>
          </a:xfrm>
          <a:prstGeom prst="rect">
            <a:avLst/>
          </a:prstGeom>
          <a:noFill/>
          <a:ln w="9525">
            <a:noFill/>
            <a:miter lim="800000"/>
            <a:headEnd/>
            <a:tailEnd/>
          </a:ln>
        </p:spPr>
        <p:txBody>
          <a:bodyPr>
            <a:spAutoFit/>
          </a:bodyPr>
          <a:lstStyle/>
          <a:p>
            <a:pPr>
              <a:spcBef>
                <a:spcPct val="50000"/>
              </a:spcBef>
            </a:pPr>
            <a:endParaRPr lang="en-US" sz="1200" b="0">
              <a:latin typeface="Times New Roman" pitchFamily="18" charset="0"/>
            </a:endParaRPr>
          </a:p>
        </p:txBody>
      </p:sp>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11"/>
          <p:cNvSpPr>
            <a:spLocks noGrp="1" noChangeArrowheads="1"/>
          </p:cNvSpPr>
          <p:nvPr>
            <p:ph type="title"/>
          </p:nvPr>
        </p:nvSpPr>
        <p:spPr/>
        <p:txBody>
          <a:bodyPr/>
          <a:lstStyle/>
          <a:p>
            <a:pPr eaLnBrk="1" hangingPunct="1"/>
            <a:r>
              <a:rPr lang="cs-CZ" sz="2400" smtClean="0"/>
              <a:t>Potenciální respirace</a:t>
            </a:r>
            <a:endParaRPr lang="en-US" sz="2400" smtClean="0"/>
          </a:p>
        </p:txBody>
      </p:sp>
      <p:sp>
        <p:nvSpPr>
          <p:cNvPr id="37891" name="Rectangle 12"/>
          <p:cNvSpPr>
            <a:spLocks noGrp="1" noChangeArrowheads="1"/>
          </p:cNvSpPr>
          <p:nvPr>
            <p:ph idx="1"/>
          </p:nvPr>
        </p:nvSpPr>
        <p:spPr/>
        <p:txBody>
          <a:bodyPr/>
          <a:lstStyle/>
          <a:p>
            <a:pPr eaLnBrk="1" hangingPunct="1"/>
            <a:r>
              <a:rPr lang="cs-CZ" b="0" smtClean="0"/>
              <a:t>po přídavku lehce využitelného substrátu není již respirace limitována substrátem a dostáváme obraz potenciální respirace - PR - která odráží skutečné </a:t>
            </a:r>
            <a:r>
              <a:rPr lang="cs-CZ" u="sng" smtClean="0"/>
              <a:t>energetické potřeby</a:t>
            </a:r>
            <a:r>
              <a:rPr lang="cs-CZ" b="0" smtClean="0"/>
              <a:t> a mineralizační aktivitu mikrobiálního společenstva</a:t>
            </a:r>
          </a:p>
          <a:p>
            <a:pPr eaLnBrk="1" hangingPunct="1"/>
            <a:endParaRPr lang="cs-CZ" b="0" smtClean="0"/>
          </a:p>
          <a:p>
            <a:pPr eaLnBrk="1" hangingPunct="1"/>
            <a:r>
              <a:rPr lang="cs-CZ" b="0" smtClean="0"/>
              <a:t>měření např. jako produkce</a:t>
            </a:r>
            <a:br>
              <a:rPr lang="cs-CZ" b="0" smtClean="0"/>
            </a:br>
            <a:r>
              <a:rPr lang="cs-CZ" b="0" smtClean="0"/>
              <a:t>CO</a:t>
            </a:r>
            <a:r>
              <a:rPr lang="cs-CZ" b="0" baseline="-25000" smtClean="0"/>
              <a:t>2</a:t>
            </a:r>
            <a:r>
              <a:rPr lang="cs-CZ" b="0" smtClean="0"/>
              <a:t> v metodě SIR</a:t>
            </a:r>
            <a:endParaRPr lang="en-US" smtClean="0"/>
          </a:p>
        </p:txBody>
      </p:sp>
      <p:sp>
        <p:nvSpPr>
          <p:cNvPr id="37892" name="Zástupný symbol pro číslo snímku 4"/>
          <p:cNvSpPr>
            <a:spLocks noGrp="1"/>
          </p:cNvSpPr>
          <p:nvPr>
            <p:ph type="sldNum" sz="quarter" idx="10"/>
          </p:nvPr>
        </p:nvSpPr>
        <p:spPr>
          <a:noFill/>
        </p:spPr>
        <p:txBody>
          <a:bodyPr/>
          <a:lstStyle/>
          <a:p>
            <a:r>
              <a:rPr lang="cs-CZ" smtClean="0">
                <a:latin typeface="Arial" charset="0"/>
              </a:rPr>
              <a:t>Snímek </a:t>
            </a:r>
            <a:fld id="{9239BF8F-DC76-4FBE-9ED8-88E6832C1C03}" type="slidenum">
              <a:rPr lang="cs-CZ" smtClean="0">
                <a:latin typeface="Arial" charset="0"/>
              </a:rPr>
              <a:pPr/>
              <a:t>28</a:t>
            </a:fld>
            <a:endParaRPr lang="cs-CZ" smtClean="0">
              <a:latin typeface="Arial" charset="0"/>
            </a:endParaRPr>
          </a:p>
        </p:txBody>
      </p:sp>
      <p:sp>
        <p:nvSpPr>
          <p:cNvPr id="37893" name="Text Box 3"/>
          <p:cNvSpPr txBox="1">
            <a:spLocks noChangeArrowheads="1"/>
          </p:cNvSpPr>
          <p:nvPr/>
        </p:nvSpPr>
        <p:spPr bwMode="auto">
          <a:xfrm>
            <a:off x="0" y="0"/>
            <a:ext cx="3960813" cy="274638"/>
          </a:xfrm>
          <a:prstGeom prst="rect">
            <a:avLst/>
          </a:prstGeom>
          <a:noFill/>
          <a:ln w="9525">
            <a:noFill/>
            <a:miter lim="800000"/>
            <a:headEnd/>
            <a:tailEnd/>
          </a:ln>
        </p:spPr>
        <p:txBody>
          <a:bodyPr>
            <a:spAutoFit/>
          </a:bodyPr>
          <a:lstStyle/>
          <a:p>
            <a:pPr>
              <a:spcBef>
                <a:spcPct val="50000"/>
              </a:spcBef>
            </a:pPr>
            <a:endParaRPr lang="en-US" sz="1200" b="0">
              <a:latin typeface="Times New Roman" pitchFamily="18" charset="0"/>
            </a:endParaRPr>
          </a:p>
        </p:txBody>
      </p:sp>
      <p:pic>
        <p:nvPicPr>
          <p:cNvPr id="37894" name="Picture 10" descr="61"/>
          <p:cNvPicPr>
            <a:picLocks noChangeAspect="1" noChangeArrowheads="1"/>
          </p:cNvPicPr>
          <p:nvPr/>
        </p:nvPicPr>
        <p:blipFill>
          <a:blip r:embed="rId3" cstate="print"/>
          <a:srcRect l="12489" t="11104" r="12576" b="35674"/>
          <a:stretch>
            <a:fillRect/>
          </a:stretch>
        </p:blipFill>
        <p:spPr bwMode="auto">
          <a:xfrm>
            <a:off x="4440238" y="2316163"/>
            <a:ext cx="4703762" cy="4540250"/>
          </a:xfrm>
          <a:prstGeom prst="rect">
            <a:avLst/>
          </a:prstGeom>
          <a:noFill/>
          <a:ln w="9525">
            <a:solidFill>
              <a:schemeClr val="tx1"/>
            </a:solidFill>
            <a:miter lim="800000"/>
            <a:headEnd/>
            <a:tailEnd/>
          </a:ln>
        </p:spPr>
      </p:pic>
      <p:sp>
        <p:nvSpPr>
          <p:cNvPr id="37895" name="Line 13"/>
          <p:cNvSpPr>
            <a:spLocks noChangeShapeType="1"/>
          </p:cNvSpPr>
          <p:nvPr/>
        </p:nvSpPr>
        <p:spPr bwMode="auto">
          <a:xfrm>
            <a:off x="7380288" y="5949950"/>
            <a:ext cx="1763712" cy="906463"/>
          </a:xfrm>
          <a:prstGeom prst="line">
            <a:avLst/>
          </a:prstGeom>
          <a:noFill/>
          <a:ln w="38100">
            <a:solidFill>
              <a:schemeClr val="tx1"/>
            </a:solidFill>
            <a:round/>
            <a:headEnd/>
            <a:tailEnd/>
          </a:ln>
        </p:spPr>
        <p:txBody>
          <a:bodyPr/>
          <a:lstStyle/>
          <a:p>
            <a:endParaRPr lang="cs-CZ"/>
          </a:p>
        </p:txBody>
      </p:sp>
      <p:sp>
        <p:nvSpPr>
          <p:cNvPr id="37896" name="Line 14"/>
          <p:cNvSpPr>
            <a:spLocks noChangeShapeType="1"/>
          </p:cNvSpPr>
          <p:nvPr/>
        </p:nvSpPr>
        <p:spPr bwMode="auto">
          <a:xfrm flipV="1">
            <a:off x="7380288" y="5876925"/>
            <a:ext cx="1763712" cy="979488"/>
          </a:xfrm>
          <a:prstGeom prst="line">
            <a:avLst/>
          </a:prstGeom>
          <a:noFill/>
          <a:ln w="38100">
            <a:solidFill>
              <a:schemeClr val="tx1"/>
            </a:solidFill>
            <a:round/>
            <a:headEnd/>
            <a:tailEnd/>
          </a:ln>
        </p:spPr>
        <p:txBody>
          <a:bodyPr/>
          <a:lstStyle/>
          <a:p>
            <a:endParaRPr lang="cs-CZ"/>
          </a:p>
        </p:txBody>
      </p:sp>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10"/>
          <p:cNvSpPr>
            <a:spLocks noGrp="1" noChangeArrowheads="1"/>
          </p:cNvSpPr>
          <p:nvPr>
            <p:ph type="title"/>
          </p:nvPr>
        </p:nvSpPr>
        <p:spPr/>
        <p:txBody>
          <a:bodyPr/>
          <a:lstStyle/>
          <a:p>
            <a:pPr eaLnBrk="1" hangingPunct="1"/>
            <a:r>
              <a:rPr lang="cs-CZ" sz="2400" smtClean="0"/>
              <a:t>Potenciální vs. bazální respirace</a:t>
            </a:r>
            <a:endParaRPr lang="en-US" sz="2400" smtClean="0"/>
          </a:p>
        </p:txBody>
      </p:sp>
      <p:sp>
        <p:nvSpPr>
          <p:cNvPr id="38915" name="Zástupný symbol pro číslo snímku 3"/>
          <p:cNvSpPr>
            <a:spLocks noGrp="1"/>
          </p:cNvSpPr>
          <p:nvPr>
            <p:ph type="sldNum" sz="quarter" idx="10"/>
          </p:nvPr>
        </p:nvSpPr>
        <p:spPr>
          <a:noFill/>
        </p:spPr>
        <p:txBody>
          <a:bodyPr/>
          <a:lstStyle/>
          <a:p>
            <a:r>
              <a:rPr lang="cs-CZ" smtClean="0">
                <a:latin typeface="Arial" charset="0"/>
              </a:rPr>
              <a:t>Snímek </a:t>
            </a:r>
            <a:fld id="{C09B214A-D12C-4DE1-A191-02E87F463587}" type="slidenum">
              <a:rPr lang="cs-CZ" smtClean="0">
                <a:latin typeface="Arial" charset="0"/>
              </a:rPr>
              <a:pPr/>
              <a:t>29</a:t>
            </a:fld>
            <a:endParaRPr lang="cs-CZ" smtClean="0">
              <a:latin typeface="Arial" charset="0"/>
            </a:endParaRPr>
          </a:p>
        </p:txBody>
      </p:sp>
      <p:sp>
        <p:nvSpPr>
          <p:cNvPr id="38916" name="Text Box 3"/>
          <p:cNvSpPr txBox="1">
            <a:spLocks noChangeArrowheads="1"/>
          </p:cNvSpPr>
          <p:nvPr/>
        </p:nvSpPr>
        <p:spPr bwMode="auto">
          <a:xfrm>
            <a:off x="0" y="0"/>
            <a:ext cx="3960813" cy="274638"/>
          </a:xfrm>
          <a:prstGeom prst="rect">
            <a:avLst/>
          </a:prstGeom>
          <a:noFill/>
          <a:ln w="9525">
            <a:noFill/>
            <a:miter lim="800000"/>
            <a:headEnd/>
            <a:tailEnd/>
          </a:ln>
        </p:spPr>
        <p:txBody>
          <a:bodyPr>
            <a:spAutoFit/>
          </a:bodyPr>
          <a:lstStyle/>
          <a:p>
            <a:pPr>
              <a:spcBef>
                <a:spcPct val="50000"/>
              </a:spcBef>
            </a:pPr>
            <a:endParaRPr lang="en-US" sz="1200" b="0">
              <a:latin typeface="Times New Roman" pitchFamily="18" charset="0"/>
            </a:endParaRPr>
          </a:p>
        </p:txBody>
      </p:sp>
      <p:pic>
        <p:nvPicPr>
          <p:cNvPr id="38917" name="Picture 6" descr="64"/>
          <p:cNvPicPr>
            <a:picLocks noChangeAspect="1" noChangeArrowheads="1"/>
          </p:cNvPicPr>
          <p:nvPr/>
        </p:nvPicPr>
        <p:blipFill>
          <a:blip r:embed="rId3" cstate="print"/>
          <a:srcRect l="17375" t="19714" r="1501" b="13330"/>
          <a:stretch>
            <a:fillRect/>
          </a:stretch>
        </p:blipFill>
        <p:spPr bwMode="auto">
          <a:xfrm>
            <a:off x="838200" y="1371600"/>
            <a:ext cx="7380288" cy="4479925"/>
          </a:xfrm>
          <a:prstGeom prst="rect">
            <a:avLst/>
          </a:prstGeom>
          <a:noFill/>
          <a:ln w="9525">
            <a:solidFill>
              <a:schemeClr val="tx1"/>
            </a:solidFill>
            <a:miter lim="800000"/>
            <a:headEnd/>
            <a:tailEnd/>
          </a:ln>
        </p:spPr>
      </p:pic>
      <p:sp>
        <p:nvSpPr>
          <p:cNvPr id="38918" name="Text Box 7"/>
          <p:cNvSpPr txBox="1">
            <a:spLocks noChangeArrowheads="1"/>
          </p:cNvSpPr>
          <p:nvPr/>
        </p:nvSpPr>
        <p:spPr bwMode="auto">
          <a:xfrm>
            <a:off x="6642100" y="2541588"/>
            <a:ext cx="360363" cy="215900"/>
          </a:xfrm>
          <a:prstGeom prst="rect">
            <a:avLst/>
          </a:prstGeom>
          <a:solidFill>
            <a:schemeClr val="bg1"/>
          </a:solidFill>
          <a:ln w="9525">
            <a:noFill/>
            <a:miter lim="800000"/>
            <a:headEnd/>
            <a:tailEnd/>
          </a:ln>
        </p:spPr>
        <p:txBody>
          <a:bodyPr lIns="0" tIns="0" rIns="0" bIns="0"/>
          <a:lstStyle/>
          <a:p>
            <a:pPr>
              <a:spcBef>
                <a:spcPct val="50000"/>
              </a:spcBef>
            </a:pPr>
            <a:r>
              <a:rPr lang="cs-CZ" sz="1400">
                <a:latin typeface="Times New Roman" pitchFamily="18" charset="0"/>
              </a:rPr>
              <a:t>80%</a:t>
            </a:r>
          </a:p>
        </p:txBody>
      </p:sp>
      <p:sp>
        <p:nvSpPr>
          <p:cNvPr id="38919" name="Text Box 8"/>
          <p:cNvSpPr txBox="1">
            <a:spLocks noChangeArrowheads="1"/>
          </p:cNvSpPr>
          <p:nvPr/>
        </p:nvSpPr>
        <p:spPr bwMode="auto">
          <a:xfrm>
            <a:off x="6888163" y="5375275"/>
            <a:ext cx="1008062" cy="287338"/>
          </a:xfrm>
          <a:prstGeom prst="rect">
            <a:avLst/>
          </a:prstGeom>
          <a:solidFill>
            <a:schemeClr val="bg1"/>
          </a:solidFill>
          <a:ln w="9525">
            <a:noFill/>
            <a:miter lim="800000"/>
            <a:headEnd/>
            <a:tailEnd/>
          </a:ln>
        </p:spPr>
        <p:txBody>
          <a:bodyPr lIns="0" tIns="0" rIns="0" bIns="0"/>
          <a:lstStyle/>
          <a:p>
            <a:pPr>
              <a:spcBef>
                <a:spcPct val="50000"/>
              </a:spcBef>
            </a:pPr>
            <a:r>
              <a:rPr lang="en-US" sz="1400">
                <a:latin typeface="Times New Roman" pitchFamily="18" charset="0"/>
              </a:rPr>
              <a:t>]</a:t>
            </a:r>
            <a:endParaRPr lang="cs-CZ" sz="1400">
              <a:latin typeface="Times New Roman" pitchFamily="18" charset="0"/>
            </a:endParaRPr>
          </a:p>
        </p:txBody>
      </p:sp>
      <p:sp>
        <p:nvSpPr>
          <p:cNvPr id="38920" name="Text Box 9"/>
          <p:cNvSpPr txBox="1">
            <a:spLocks noChangeArrowheads="1"/>
          </p:cNvSpPr>
          <p:nvPr/>
        </p:nvSpPr>
        <p:spPr bwMode="auto">
          <a:xfrm>
            <a:off x="2927350" y="5340350"/>
            <a:ext cx="1008063" cy="252413"/>
          </a:xfrm>
          <a:prstGeom prst="rect">
            <a:avLst/>
          </a:prstGeom>
          <a:solidFill>
            <a:schemeClr val="bg1"/>
          </a:solidFill>
          <a:ln w="9525">
            <a:noFill/>
            <a:miter lim="800000"/>
            <a:headEnd/>
            <a:tailEnd/>
          </a:ln>
        </p:spPr>
        <p:txBody>
          <a:bodyPr lIns="0" tIns="0" rIns="0" bIns="0"/>
          <a:lstStyle/>
          <a:p>
            <a:pPr>
              <a:spcBef>
                <a:spcPct val="50000"/>
              </a:spcBef>
            </a:pPr>
            <a:r>
              <a:rPr lang="en-US" sz="1400">
                <a:latin typeface="Times New Roman" pitchFamily="18" charset="0"/>
              </a:rPr>
              <a:t>]</a:t>
            </a:r>
            <a:endParaRPr lang="cs-CZ" sz="1400">
              <a:latin typeface="Times New Roman" pitchFamily="18" charset="0"/>
            </a:endParaRPr>
          </a:p>
        </p:txBody>
      </p:sp>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 Box 3"/>
          <p:cNvSpPr txBox="1">
            <a:spLocks noChangeArrowheads="1"/>
          </p:cNvSpPr>
          <p:nvPr/>
        </p:nvSpPr>
        <p:spPr bwMode="auto">
          <a:xfrm>
            <a:off x="0" y="0"/>
            <a:ext cx="3960813" cy="274638"/>
          </a:xfrm>
          <a:prstGeom prst="rect">
            <a:avLst/>
          </a:prstGeom>
          <a:noFill/>
          <a:ln w="9525">
            <a:noFill/>
            <a:miter lim="800000"/>
            <a:headEnd/>
            <a:tailEnd/>
          </a:ln>
        </p:spPr>
        <p:txBody>
          <a:bodyPr>
            <a:spAutoFit/>
          </a:bodyPr>
          <a:lstStyle/>
          <a:p>
            <a:pPr>
              <a:spcBef>
                <a:spcPct val="50000"/>
              </a:spcBef>
            </a:pPr>
            <a:endParaRPr lang="en-US" sz="1200" b="0">
              <a:latin typeface="Times New Roman" pitchFamily="18" charset="0"/>
            </a:endParaRPr>
          </a:p>
        </p:txBody>
      </p:sp>
      <p:pic>
        <p:nvPicPr>
          <p:cNvPr id="13315" name="Picture 7" descr="79"/>
          <p:cNvPicPr>
            <a:picLocks noChangeAspect="1" noChangeArrowheads="1"/>
          </p:cNvPicPr>
          <p:nvPr/>
        </p:nvPicPr>
        <p:blipFill>
          <a:blip r:embed="rId3" cstate="print"/>
          <a:srcRect l="45793" t="1532" r="14658" b="65228"/>
          <a:stretch>
            <a:fillRect/>
          </a:stretch>
        </p:blipFill>
        <p:spPr bwMode="auto">
          <a:xfrm>
            <a:off x="4140200" y="3500438"/>
            <a:ext cx="1079500" cy="1233487"/>
          </a:xfrm>
          <a:prstGeom prst="rect">
            <a:avLst/>
          </a:prstGeom>
          <a:noFill/>
          <a:ln w="9525">
            <a:solidFill>
              <a:schemeClr val="tx1"/>
            </a:solidFill>
            <a:miter lim="800000"/>
            <a:headEnd/>
            <a:tailEnd/>
          </a:ln>
        </p:spPr>
      </p:pic>
      <p:sp>
        <p:nvSpPr>
          <p:cNvPr id="13316" name="Rectangle 8"/>
          <p:cNvSpPr>
            <a:spLocks noGrp="1" noChangeArrowheads="1"/>
          </p:cNvSpPr>
          <p:nvPr>
            <p:ph type="ctrTitle"/>
          </p:nvPr>
        </p:nvSpPr>
        <p:spPr/>
        <p:txBody>
          <a:bodyPr/>
          <a:lstStyle/>
          <a:p>
            <a:pPr eaLnBrk="1" hangingPunct="1"/>
            <a:r>
              <a:rPr lang="cs-CZ" smtClean="0"/>
              <a:t>Aktivity mikroorganismů v ekotoxikologii</a:t>
            </a:r>
          </a:p>
        </p:txBody>
      </p:sp>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52" name="Rectangle 36"/>
          <p:cNvSpPr>
            <a:spLocks noGrp="1" noChangeArrowheads="1"/>
          </p:cNvSpPr>
          <p:nvPr>
            <p:ph type="title"/>
          </p:nvPr>
        </p:nvSpPr>
        <p:spPr/>
        <p:txBody>
          <a:bodyPr/>
          <a:lstStyle/>
          <a:p>
            <a:pPr eaLnBrk="1" hangingPunct="1"/>
            <a:r>
              <a:rPr lang="cs-CZ" sz="2400" smtClean="0"/>
              <a:t>Toxicita kadmia po 28 dnech</a:t>
            </a:r>
            <a:endParaRPr lang="en-US" sz="2400" smtClean="0"/>
          </a:p>
        </p:txBody>
      </p:sp>
      <p:graphicFrame>
        <p:nvGraphicFramePr>
          <p:cNvPr id="2050" name="Object 37"/>
          <p:cNvGraphicFramePr>
            <a:graphicFrameLocks noChangeAspect="1"/>
          </p:cNvGraphicFramePr>
          <p:nvPr>
            <p:ph idx="1"/>
          </p:nvPr>
        </p:nvGraphicFramePr>
        <p:xfrm>
          <a:off x="4787900" y="1557338"/>
          <a:ext cx="4356100" cy="3267075"/>
        </p:xfrm>
        <a:graphic>
          <a:graphicData uri="http://schemas.openxmlformats.org/presentationml/2006/ole">
            <p:oleObj spid="_x0000_s2050" name="Graph" r:id="rId3" imgW="5943600" imgH="4457880" progId="STATISTICA.Graph">
              <p:embed/>
            </p:oleObj>
          </a:graphicData>
        </a:graphic>
      </p:graphicFrame>
      <p:sp>
        <p:nvSpPr>
          <p:cNvPr id="2053" name="Zástupný symbol pro číslo snímku 4"/>
          <p:cNvSpPr>
            <a:spLocks noGrp="1"/>
          </p:cNvSpPr>
          <p:nvPr>
            <p:ph type="sldNum" sz="quarter" idx="10"/>
          </p:nvPr>
        </p:nvSpPr>
        <p:spPr>
          <a:noFill/>
        </p:spPr>
        <p:txBody>
          <a:bodyPr/>
          <a:lstStyle/>
          <a:p>
            <a:r>
              <a:rPr lang="cs-CZ" smtClean="0">
                <a:latin typeface="Arial" charset="0"/>
              </a:rPr>
              <a:t>Snímek </a:t>
            </a:r>
            <a:fld id="{3F860D44-9695-4488-B2A1-00E202FE67C4}" type="slidenum">
              <a:rPr lang="cs-CZ" smtClean="0">
                <a:latin typeface="Arial" charset="0"/>
              </a:rPr>
              <a:pPr/>
              <a:t>30</a:t>
            </a:fld>
            <a:endParaRPr lang="cs-CZ" smtClean="0">
              <a:latin typeface="Arial" charset="0"/>
            </a:endParaRPr>
          </a:p>
        </p:txBody>
      </p:sp>
      <p:sp>
        <p:nvSpPr>
          <p:cNvPr id="2054" name="Text Box 2"/>
          <p:cNvSpPr txBox="1">
            <a:spLocks noChangeArrowheads="1"/>
          </p:cNvSpPr>
          <p:nvPr/>
        </p:nvSpPr>
        <p:spPr bwMode="auto">
          <a:xfrm>
            <a:off x="381000" y="836613"/>
            <a:ext cx="8439150" cy="641350"/>
          </a:xfrm>
          <a:prstGeom prst="rect">
            <a:avLst/>
          </a:prstGeom>
          <a:noFill/>
          <a:ln w="9525">
            <a:noFill/>
            <a:miter lim="800000"/>
            <a:headEnd/>
            <a:tailEnd/>
          </a:ln>
        </p:spPr>
        <p:txBody>
          <a:bodyPr>
            <a:spAutoFit/>
          </a:bodyPr>
          <a:lstStyle/>
          <a:p>
            <a:pPr>
              <a:spcBef>
                <a:spcPct val="50000"/>
              </a:spcBef>
            </a:pPr>
            <a:r>
              <a:rPr lang="cs-CZ" sz="1800">
                <a:solidFill>
                  <a:srgbClr val="6600FF"/>
                </a:solidFill>
                <a:cs typeface="Times New Roman" pitchFamily="18" charset="0"/>
              </a:rPr>
              <a:t>CdCl</a:t>
            </a:r>
            <a:r>
              <a:rPr lang="cs-CZ" sz="1800" baseline="-25000">
                <a:solidFill>
                  <a:srgbClr val="6600FF"/>
                </a:solidFill>
              </a:rPr>
              <a:t>2</a:t>
            </a:r>
            <a:r>
              <a:rPr lang="cs-CZ" sz="1800">
                <a:solidFill>
                  <a:srgbClr val="6600FF"/>
                </a:solidFill>
                <a:cs typeface="Times New Roman" pitchFamily="18" charset="0"/>
              </a:rPr>
              <a:t>.2,5 H</a:t>
            </a:r>
            <a:r>
              <a:rPr lang="cs-CZ" sz="1800" baseline="-25000">
                <a:solidFill>
                  <a:srgbClr val="6600FF"/>
                </a:solidFill>
                <a:cs typeface="Times New Roman" pitchFamily="18" charset="0"/>
              </a:rPr>
              <a:t>2</a:t>
            </a:r>
            <a:r>
              <a:rPr lang="cs-CZ" sz="1800">
                <a:solidFill>
                  <a:srgbClr val="6600FF"/>
                </a:solidFill>
                <a:cs typeface="Times New Roman" pitchFamily="18" charset="0"/>
              </a:rPr>
              <a:t>O</a:t>
            </a:r>
            <a:r>
              <a:rPr lang="cs-CZ" sz="1800">
                <a:solidFill>
                  <a:srgbClr val="6600FF"/>
                </a:solidFill>
              </a:rPr>
              <a:t>  </a:t>
            </a:r>
            <a:r>
              <a:rPr lang="cs-CZ" sz="1800">
                <a:solidFill>
                  <a:srgbClr val="6600FF"/>
                </a:solidFill>
                <a:cs typeface="Times New Roman" pitchFamily="18" charset="0"/>
              </a:rPr>
              <a:t>ve formě vodného roztoku se současným ovlhčením půdy na 60% WHC </a:t>
            </a:r>
            <a:r>
              <a:rPr lang="cs-CZ" sz="1800">
                <a:solidFill>
                  <a:srgbClr val="6600FF"/>
                </a:solidFill>
              </a:rPr>
              <a:t>koncentrace: </a:t>
            </a:r>
            <a:r>
              <a:rPr lang="cs-CZ" sz="1800">
                <a:solidFill>
                  <a:srgbClr val="6600FF"/>
                </a:solidFill>
                <a:cs typeface="Times New Roman" pitchFamily="18" charset="0"/>
              </a:rPr>
              <a:t>0,01</a:t>
            </a:r>
            <a:r>
              <a:rPr lang="cs-CZ" sz="1800">
                <a:solidFill>
                  <a:srgbClr val="6600FF"/>
                </a:solidFill>
              </a:rPr>
              <a:t>; </a:t>
            </a:r>
            <a:r>
              <a:rPr lang="cs-CZ" sz="1800">
                <a:solidFill>
                  <a:srgbClr val="6600FF"/>
                </a:solidFill>
                <a:cs typeface="Times New Roman" pitchFamily="18" charset="0"/>
              </a:rPr>
              <a:t>0,1</a:t>
            </a:r>
            <a:r>
              <a:rPr lang="cs-CZ" sz="1800">
                <a:solidFill>
                  <a:srgbClr val="6600FF"/>
                </a:solidFill>
              </a:rPr>
              <a:t>; </a:t>
            </a:r>
            <a:r>
              <a:rPr lang="cs-CZ" sz="1800">
                <a:solidFill>
                  <a:srgbClr val="6600FF"/>
                </a:solidFill>
                <a:cs typeface="Times New Roman" pitchFamily="18" charset="0"/>
              </a:rPr>
              <a:t>1</a:t>
            </a:r>
            <a:r>
              <a:rPr lang="cs-CZ" sz="1800">
                <a:solidFill>
                  <a:srgbClr val="6600FF"/>
                </a:solidFill>
              </a:rPr>
              <a:t>; </a:t>
            </a:r>
            <a:r>
              <a:rPr lang="cs-CZ" sz="1800">
                <a:solidFill>
                  <a:srgbClr val="6600FF"/>
                </a:solidFill>
                <a:cs typeface="Times New Roman" pitchFamily="18" charset="0"/>
              </a:rPr>
              <a:t>10</a:t>
            </a:r>
            <a:r>
              <a:rPr lang="cs-CZ" sz="1800">
                <a:solidFill>
                  <a:srgbClr val="6600FF"/>
                </a:solidFill>
              </a:rPr>
              <a:t>; </a:t>
            </a:r>
            <a:r>
              <a:rPr lang="cs-CZ" sz="1800">
                <a:solidFill>
                  <a:srgbClr val="6600FF"/>
                </a:solidFill>
                <a:cs typeface="Times New Roman" pitchFamily="18" charset="0"/>
              </a:rPr>
              <a:t>100</a:t>
            </a:r>
            <a:r>
              <a:rPr lang="cs-CZ" sz="1800">
                <a:solidFill>
                  <a:srgbClr val="6600FF"/>
                </a:solidFill>
              </a:rPr>
              <a:t>; </a:t>
            </a:r>
            <a:r>
              <a:rPr lang="cs-CZ" sz="1800">
                <a:solidFill>
                  <a:srgbClr val="6600FF"/>
                </a:solidFill>
                <a:cs typeface="Times New Roman" pitchFamily="18" charset="0"/>
              </a:rPr>
              <a:t>1 000</a:t>
            </a:r>
            <a:r>
              <a:rPr lang="cs-CZ" sz="1800">
                <a:solidFill>
                  <a:srgbClr val="6600FF"/>
                </a:solidFill>
              </a:rPr>
              <a:t> a </a:t>
            </a:r>
            <a:r>
              <a:rPr lang="cs-CZ" sz="1800">
                <a:solidFill>
                  <a:srgbClr val="6600FF"/>
                </a:solidFill>
                <a:cs typeface="Times New Roman" pitchFamily="18" charset="0"/>
              </a:rPr>
              <a:t>10 000 mg</a:t>
            </a:r>
            <a:r>
              <a:rPr lang="cs-CZ" sz="1800">
                <a:solidFill>
                  <a:srgbClr val="6600FF"/>
                </a:solidFill>
              </a:rPr>
              <a:t> Cd</a:t>
            </a:r>
            <a:r>
              <a:rPr lang="cs-CZ" sz="1800">
                <a:solidFill>
                  <a:srgbClr val="6600FF"/>
                </a:solidFill>
                <a:cs typeface="Times New Roman" pitchFamily="18" charset="0"/>
              </a:rPr>
              <a:t>/g </a:t>
            </a:r>
            <a:r>
              <a:rPr lang="cs-CZ" sz="1800" baseline="-25000">
                <a:solidFill>
                  <a:srgbClr val="6600FF"/>
                </a:solidFill>
                <a:cs typeface="Times New Roman" pitchFamily="18" charset="0"/>
              </a:rPr>
              <a:t>suš</a:t>
            </a:r>
          </a:p>
        </p:txBody>
      </p:sp>
      <p:graphicFrame>
        <p:nvGraphicFramePr>
          <p:cNvPr id="2051" name="Object 3"/>
          <p:cNvGraphicFramePr>
            <a:graphicFrameLocks noChangeAspect="1"/>
          </p:cNvGraphicFramePr>
          <p:nvPr/>
        </p:nvGraphicFramePr>
        <p:xfrm>
          <a:off x="0" y="1557338"/>
          <a:ext cx="4787900" cy="3281362"/>
        </p:xfrm>
        <a:graphic>
          <a:graphicData uri="http://schemas.openxmlformats.org/presentationml/2006/ole">
            <p:oleObj spid="_x0000_s2051" name="Graph" r:id="rId4" imgW="5943600" imgH="4457880" progId="STATISTICA.Graph">
              <p:embed/>
            </p:oleObj>
          </a:graphicData>
        </a:graphic>
      </p:graphicFrame>
      <p:sp>
        <p:nvSpPr>
          <p:cNvPr id="2055" name="Text Box 39"/>
          <p:cNvSpPr txBox="1">
            <a:spLocks noChangeArrowheads="1"/>
          </p:cNvSpPr>
          <p:nvPr/>
        </p:nvSpPr>
        <p:spPr bwMode="auto">
          <a:xfrm>
            <a:off x="468313" y="5013325"/>
            <a:ext cx="5051425" cy="581025"/>
          </a:xfrm>
          <a:prstGeom prst="rect">
            <a:avLst/>
          </a:prstGeom>
          <a:noFill/>
          <a:ln w="9525">
            <a:noFill/>
            <a:miter lim="800000"/>
            <a:headEnd/>
            <a:tailEnd/>
          </a:ln>
        </p:spPr>
        <p:txBody>
          <a:bodyPr wrap="none">
            <a:spAutoFit/>
          </a:bodyPr>
          <a:lstStyle/>
          <a:p>
            <a:r>
              <a:rPr lang="cs-CZ"/>
              <a:t>NOEC byl pro BR 10 mg/kg a pro SIR 1 mg/kg</a:t>
            </a:r>
          </a:p>
          <a:p>
            <a:r>
              <a:rPr lang="cs-CZ"/>
              <a:t>EC50 byla pro BR 7100 mg/kg a pro SIR 650 mg/kg</a:t>
            </a:r>
            <a:endParaRPr lang="en-US"/>
          </a:p>
        </p:txBody>
      </p:sp>
      <p:grpSp>
        <p:nvGrpSpPr>
          <p:cNvPr id="2056" name="Group 40"/>
          <p:cNvGrpSpPr>
            <a:grpSpLocks/>
          </p:cNvGrpSpPr>
          <p:nvPr/>
        </p:nvGrpSpPr>
        <p:grpSpPr bwMode="auto">
          <a:xfrm>
            <a:off x="0" y="0"/>
            <a:ext cx="1146175" cy="623888"/>
            <a:chOff x="480" y="3075"/>
            <a:chExt cx="722" cy="393"/>
          </a:xfrm>
        </p:grpSpPr>
        <p:pic>
          <p:nvPicPr>
            <p:cNvPr id="2057" name="Picture 41" descr="File:Lupa.na.encyklopedii.jpg">
              <a:hlinkClick r:id="rId5"/>
            </p:cNvPr>
            <p:cNvPicPr>
              <a:picLocks noChangeAspect="1" noChangeArrowheads="1"/>
            </p:cNvPicPr>
            <p:nvPr/>
          </p:nvPicPr>
          <p:blipFill>
            <a:blip r:embed="rId6" cstate="print"/>
            <a:srcRect/>
            <a:stretch>
              <a:fillRect/>
            </a:stretch>
          </p:blipFill>
          <p:spPr bwMode="auto">
            <a:xfrm>
              <a:off x="480" y="3075"/>
              <a:ext cx="722" cy="393"/>
            </a:xfrm>
            <a:prstGeom prst="rect">
              <a:avLst/>
            </a:prstGeom>
            <a:noFill/>
            <a:ln w="19050">
              <a:solidFill>
                <a:srgbClr val="000000"/>
              </a:solidFill>
              <a:miter lim="800000"/>
              <a:headEnd/>
              <a:tailEnd/>
            </a:ln>
          </p:spPr>
        </p:pic>
        <p:sp>
          <p:nvSpPr>
            <p:cNvPr id="2058" name="WordArt 42"/>
            <p:cNvSpPr>
              <a:spLocks noChangeArrowheads="1" noChangeShapeType="1" noTextEdit="1"/>
            </p:cNvSpPr>
            <p:nvPr/>
          </p:nvSpPr>
          <p:spPr bwMode="auto">
            <a:xfrm>
              <a:off x="521" y="3203"/>
              <a:ext cx="363" cy="136"/>
            </a:xfrm>
            <a:prstGeom prst="rect">
              <a:avLst/>
            </a:prstGeom>
          </p:spPr>
          <p:txBody>
            <a:bodyPr wrap="none" fromWordArt="1">
              <a:prstTxWarp prst="textPlain">
                <a:avLst>
                  <a:gd name="adj" fmla="val 50000"/>
                </a:avLst>
              </a:prstTxWarp>
            </a:bodyPr>
            <a:lstStyle/>
            <a:p>
              <a:pPr algn="ctr"/>
              <a:r>
                <a:rPr lang="cs-CZ" sz="3600" kern="10">
                  <a:ln w="12700">
                    <a:solidFill>
                      <a:schemeClr val="tx1"/>
                    </a:solidFill>
                    <a:round/>
                    <a:headEnd/>
                    <a:tailEnd/>
                  </a:ln>
                  <a:solidFill>
                    <a:srgbClr val="FFFF00"/>
                  </a:solidFill>
                  <a:latin typeface="Arial Black"/>
                </a:rPr>
                <a:t>Příklad</a:t>
              </a:r>
            </a:p>
          </p:txBody>
        </p:sp>
      </p:gr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7" name="Rectangle 20"/>
          <p:cNvSpPr>
            <a:spLocks noGrp="1" noChangeArrowheads="1"/>
          </p:cNvSpPr>
          <p:nvPr>
            <p:ph type="title"/>
          </p:nvPr>
        </p:nvSpPr>
        <p:spPr/>
        <p:txBody>
          <a:bodyPr/>
          <a:lstStyle/>
          <a:p>
            <a:pPr eaLnBrk="1" hangingPunct="1"/>
            <a:r>
              <a:rPr lang="cs-CZ" sz="2400" smtClean="0"/>
              <a:t>Test toxicity chlorovaného parafinu</a:t>
            </a:r>
            <a:endParaRPr lang="en-US" sz="2400" smtClean="0"/>
          </a:p>
        </p:txBody>
      </p:sp>
      <p:sp>
        <p:nvSpPr>
          <p:cNvPr id="3078" name="Zástupný symbol pro číslo snímku 3"/>
          <p:cNvSpPr>
            <a:spLocks noGrp="1"/>
          </p:cNvSpPr>
          <p:nvPr>
            <p:ph type="sldNum" sz="quarter" idx="10"/>
          </p:nvPr>
        </p:nvSpPr>
        <p:spPr>
          <a:noFill/>
        </p:spPr>
        <p:txBody>
          <a:bodyPr/>
          <a:lstStyle/>
          <a:p>
            <a:r>
              <a:rPr lang="cs-CZ" smtClean="0">
                <a:latin typeface="Arial" charset="0"/>
              </a:rPr>
              <a:t>Snímek </a:t>
            </a:r>
            <a:fld id="{D67EA18F-EE3C-469E-AA2C-4935A1DD0D46}" type="slidenum">
              <a:rPr lang="cs-CZ" smtClean="0">
                <a:latin typeface="Arial" charset="0"/>
              </a:rPr>
              <a:pPr/>
              <a:t>31</a:t>
            </a:fld>
            <a:endParaRPr lang="cs-CZ" smtClean="0">
              <a:latin typeface="Arial" charset="0"/>
            </a:endParaRPr>
          </a:p>
        </p:txBody>
      </p:sp>
      <p:graphicFrame>
        <p:nvGraphicFramePr>
          <p:cNvPr id="3074" name="Object 6"/>
          <p:cNvGraphicFramePr>
            <a:graphicFrameLocks noChangeAspect="1"/>
          </p:cNvGraphicFramePr>
          <p:nvPr/>
        </p:nvGraphicFramePr>
        <p:xfrm>
          <a:off x="0" y="3733800"/>
          <a:ext cx="4800600" cy="3124200"/>
        </p:xfrm>
        <a:graphic>
          <a:graphicData uri="http://schemas.openxmlformats.org/presentationml/2006/ole">
            <p:oleObj spid="_x0000_s3074" name="Graph" r:id="rId3" imgW="5943600" imgH="4457880" progId="STATISTICA.Graph">
              <p:embed/>
            </p:oleObj>
          </a:graphicData>
        </a:graphic>
      </p:graphicFrame>
      <p:graphicFrame>
        <p:nvGraphicFramePr>
          <p:cNvPr id="3075" name="Object 7"/>
          <p:cNvGraphicFramePr>
            <a:graphicFrameLocks noChangeAspect="1"/>
          </p:cNvGraphicFramePr>
          <p:nvPr/>
        </p:nvGraphicFramePr>
        <p:xfrm>
          <a:off x="0" y="476250"/>
          <a:ext cx="4876800" cy="3200400"/>
        </p:xfrm>
        <a:graphic>
          <a:graphicData uri="http://schemas.openxmlformats.org/presentationml/2006/ole">
            <p:oleObj spid="_x0000_s3075" name="Graph" r:id="rId4" imgW="5943600" imgH="4457880" progId="STATISTICA.Graph">
              <p:embed/>
            </p:oleObj>
          </a:graphicData>
        </a:graphic>
      </p:graphicFrame>
      <p:graphicFrame>
        <p:nvGraphicFramePr>
          <p:cNvPr id="3076" name="Object 8"/>
          <p:cNvGraphicFramePr>
            <a:graphicFrameLocks noChangeAspect="1"/>
          </p:cNvGraphicFramePr>
          <p:nvPr/>
        </p:nvGraphicFramePr>
        <p:xfrm>
          <a:off x="4800600" y="533400"/>
          <a:ext cx="4343400" cy="3124200"/>
        </p:xfrm>
        <a:graphic>
          <a:graphicData uri="http://schemas.openxmlformats.org/presentationml/2006/ole">
            <p:oleObj spid="_x0000_s3076" name="Graph" r:id="rId5" imgW="5943600" imgH="4457880" progId="STATISTICA.Graph">
              <p:embed/>
            </p:oleObj>
          </a:graphicData>
        </a:graphic>
      </p:graphicFrame>
      <p:sp>
        <p:nvSpPr>
          <p:cNvPr id="686089" name="Text Box 9"/>
          <p:cNvSpPr txBox="1">
            <a:spLocks noChangeArrowheads="1"/>
          </p:cNvSpPr>
          <p:nvPr/>
        </p:nvSpPr>
        <p:spPr bwMode="auto">
          <a:xfrm>
            <a:off x="4932363" y="3886200"/>
            <a:ext cx="4211637" cy="2511425"/>
          </a:xfrm>
          <a:prstGeom prst="rect">
            <a:avLst/>
          </a:prstGeom>
          <a:noFill/>
          <a:ln w="9525">
            <a:noFill/>
            <a:miter lim="800000"/>
            <a:headEnd/>
            <a:tailEnd/>
          </a:ln>
        </p:spPr>
        <p:txBody>
          <a:bodyPr>
            <a:spAutoFit/>
          </a:bodyPr>
          <a:lstStyle/>
          <a:p>
            <a:pPr marL="285750" indent="-285750">
              <a:spcBef>
                <a:spcPct val="20000"/>
              </a:spcBef>
              <a:buFont typeface="Wingdings" pitchFamily="2" charset="2"/>
              <a:buChar char="Ø"/>
            </a:pPr>
            <a:r>
              <a:rPr lang="cs-CZ" sz="1800" b="0"/>
              <a:t>Stimulace mineralizace dodekanem</a:t>
            </a:r>
          </a:p>
          <a:p>
            <a:pPr marL="285750" indent="-285750">
              <a:spcBef>
                <a:spcPct val="20000"/>
              </a:spcBef>
              <a:buFont typeface="Wingdings" pitchFamily="2" charset="2"/>
              <a:buChar char="Ø"/>
            </a:pPr>
            <a:r>
              <a:rPr lang="cs-CZ" sz="1800" b="0"/>
              <a:t>důvod: růst biomasy</a:t>
            </a:r>
          </a:p>
          <a:p>
            <a:pPr marL="285750" indent="-285750">
              <a:spcBef>
                <a:spcPct val="20000"/>
              </a:spcBef>
              <a:buFont typeface="Wingdings" pitchFamily="2" charset="2"/>
              <a:buChar char="Ø"/>
            </a:pPr>
            <a:r>
              <a:rPr lang="cs-CZ" sz="1800" b="0"/>
              <a:t>C12:64 parafin – nevyužitelný jako dodekan!!!</a:t>
            </a:r>
          </a:p>
          <a:p>
            <a:pPr marL="285750" indent="-285750">
              <a:spcBef>
                <a:spcPct val="20000"/>
              </a:spcBef>
              <a:buFont typeface="Wingdings" pitchFamily="2" charset="2"/>
              <a:buChar char="Ø"/>
            </a:pPr>
            <a:r>
              <a:rPr lang="cs-CZ" sz="1800" b="0"/>
              <a:t>navíc </a:t>
            </a:r>
            <a:r>
              <a:rPr lang="cs-CZ" b="0"/>
              <a:t>C12:64</a:t>
            </a:r>
            <a:r>
              <a:rPr lang="cs-CZ"/>
              <a:t> </a:t>
            </a:r>
            <a:r>
              <a:rPr lang="cs-CZ" sz="1800" b="0"/>
              <a:t>významně inhiboval SIR při 10 000 </a:t>
            </a:r>
            <a:r>
              <a:rPr lang="cs-CZ" sz="1800" b="0">
                <a:cs typeface="Times New Roman" pitchFamily="18" charset="0"/>
              </a:rPr>
              <a:t>mg</a:t>
            </a:r>
            <a:r>
              <a:rPr lang="cs-CZ" sz="1800" b="0"/>
              <a:t> </a:t>
            </a:r>
            <a:r>
              <a:rPr lang="cs-CZ" sz="1800" b="0">
                <a:cs typeface="Times New Roman" pitchFamily="18" charset="0"/>
              </a:rPr>
              <a:t>/g</a:t>
            </a:r>
            <a:r>
              <a:rPr lang="cs-CZ" sz="1800" b="0" baseline="-25000">
                <a:cs typeface="Times New Roman" pitchFamily="18" charset="0"/>
              </a:rPr>
              <a:t>suš</a:t>
            </a:r>
            <a:endParaRPr lang="cs-CZ" sz="1800" b="0">
              <a:cs typeface="Times New Roman" pitchFamily="18" charset="0"/>
            </a:endParaRPr>
          </a:p>
          <a:p>
            <a:pPr marL="285750" indent="-285750">
              <a:spcBef>
                <a:spcPct val="20000"/>
              </a:spcBef>
              <a:buFont typeface="Wingdings" pitchFamily="2" charset="2"/>
              <a:buChar char="Ø"/>
            </a:pPr>
            <a:r>
              <a:rPr lang="cs-CZ" sz="1800">
                <a:solidFill>
                  <a:srgbClr val="6600FF"/>
                </a:solidFill>
                <a:cs typeface="Times New Roman" pitchFamily="18" charset="0"/>
              </a:rPr>
              <a:t>organické chemikálie mohou být naopak substrát v mineralizaci !!!!</a:t>
            </a:r>
            <a:endParaRPr lang="cs-CZ" sz="1800" baseline="-25000">
              <a:solidFill>
                <a:srgbClr val="6600FF"/>
              </a:solidFill>
              <a:cs typeface="Times New Roman" pitchFamily="18" charset="0"/>
            </a:endParaRPr>
          </a:p>
        </p:txBody>
      </p:sp>
      <p:sp>
        <p:nvSpPr>
          <p:cNvPr id="3080" name="Line 11"/>
          <p:cNvSpPr>
            <a:spLocks noChangeShapeType="1"/>
          </p:cNvSpPr>
          <p:nvPr/>
        </p:nvSpPr>
        <p:spPr bwMode="auto">
          <a:xfrm>
            <a:off x="1676400" y="5943600"/>
            <a:ext cx="2895600" cy="0"/>
          </a:xfrm>
          <a:prstGeom prst="line">
            <a:avLst/>
          </a:prstGeom>
          <a:noFill/>
          <a:ln w="38100">
            <a:solidFill>
              <a:srgbClr val="6600FF"/>
            </a:solidFill>
            <a:prstDash val="dash"/>
            <a:round/>
            <a:headEnd/>
            <a:tailEnd/>
          </a:ln>
        </p:spPr>
        <p:txBody>
          <a:bodyPr/>
          <a:lstStyle/>
          <a:p>
            <a:endParaRPr lang="cs-CZ"/>
          </a:p>
        </p:txBody>
      </p:sp>
      <p:sp>
        <p:nvSpPr>
          <p:cNvPr id="3081" name="Line 12"/>
          <p:cNvSpPr>
            <a:spLocks noChangeShapeType="1"/>
          </p:cNvSpPr>
          <p:nvPr/>
        </p:nvSpPr>
        <p:spPr bwMode="auto">
          <a:xfrm>
            <a:off x="1676400" y="2914650"/>
            <a:ext cx="2971800" cy="0"/>
          </a:xfrm>
          <a:prstGeom prst="line">
            <a:avLst/>
          </a:prstGeom>
          <a:noFill/>
          <a:ln w="38100">
            <a:solidFill>
              <a:srgbClr val="6600FF"/>
            </a:solidFill>
            <a:prstDash val="dash"/>
            <a:round/>
            <a:headEnd/>
            <a:tailEnd/>
          </a:ln>
        </p:spPr>
        <p:txBody>
          <a:bodyPr/>
          <a:lstStyle/>
          <a:p>
            <a:endParaRPr lang="cs-CZ"/>
          </a:p>
        </p:txBody>
      </p:sp>
      <p:sp>
        <p:nvSpPr>
          <p:cNvPr id="3082" name="Line 13"/>
          <p:cNvSpPr>
            <a:spLocks noChangeShapeType="1"/>
          </p:cNvSpPr>
          <p:nvPr/>
        </p:nvSpPr>
        <p:spPr bwMode="auto">
          <a:xfrm>
            <a:off x="6248400" y="1828800"/>
            <a:ext cx="2667000" cy="0"/>
          </a:xfrm>
          <a:prstGeom prst="line">
            <a:avLst/>
          </a:prstGeom>
          <a:noFill/>
          <a:ln w="38100">
            <a:solidFill>
              <a:srgbClr val="6600FF"/>
            </a:solidFill>
            <a:prstDash val="dash"/>
            <a:round/>
            <a:headEnd/>
            <a:tailEnd/>
          </a:ln>
        </p:spPr>
        <p:txBody>
          <a:bodyPr/>
          <a:lstStyle/>
          <a:p>
            <a:endParaRPr lang="cs-CZ"/>
          </a:p>
        </p:txBody>
      </p:sp>
      <p:sp>
        <p:nvSpPr>
          <p:cNvPr id="3083" name="Oval 15"/>
          <p:cNvSpPr>
            <a:spLocks noChangeArrowheads="1"/>
          </p:cNvSpPr>
          <p:nvPr/>
        </p:nvSpPr>
        <p:spPr bwMode="auto">
          <a:xfrm>
            <a:off x="2514600" y="4191000"/>
            <a:ext cx="609600" cy="1219200"/>
          </a:xfrm>
          <a:prstGeom prst="ellipse">
            <a:avLst/>
          </a:prstGeom>
          <a:noFill/>
          <a:ln w="38100">
            <a:solidFill>
              <a:srgbClr val="FF5050"/>
            </a:solidFill>
            <a:round/>
            <a:headEnd/>
            <a:tailEnd/>
          </a:ln>
        </p:spPr>
        <p:txBody>
          <a:bodyPr wrap="none" anchor="ctr"/>
          <a:lstStyle/>
          <a:p>
            <a:endParaRPr lang="cs-CZ"/>
          </a:p>
        </p:txBody>
      </p:sp>
      <p:sp>
        <p:nvSpPr>
          <p:cNvPr id="3084" name="Oval 16"/>
          <p:cNvSpPr>
            <a:spLocks noChangeArrowheads="1"/>
          </p:cNvSpPr>
          <p:nvPr/>
        </p:nvSpPr>
        <p:spPr bwMode="auto">
          <a:xfrm>
            <a:off x="3124200" y="628650"/>
            <a:ext cx="685800" cy="990600"/>
          </a:xfrm>
          <a:prstGeom prst="ellipse">
            <a:avLst/>
          </a:prstGeom>
          <a:noFill/>
          <a:ln w="38100">
            <a:solidFill>
              <a:srgbClr val="FF5050"/>
            </a:solidFill>
            <a:round/>
            <a:headEnd/>
            <a:tailEnd/>
          </a:ln>
        </p:spPr>
        <p:txBody>
          <a:bodyPr wrap="none" anchor="ctr"/>
          <a:lstStyle/>
          <a:p>
            <a:endParaRPr lang="cs-CZ"/>
          </a:p>
        </p:txBody>
      </p:sp>
      <p:grpSp>
        <p:nvGrpSpPr>
          <p:cNvPr id="3085" name="Group 17"/>
          <p:cNvGrpSpPr>
            <a:grpSpLocks/>
          </p:cNvGrpSpPr>
          <p:nvPr/>
        </p:nvGrpSpPr>
        <p:grpSpPr bwMode="auto">
          <a:xfrm>
            <a:off x="7239000" y="1981200"/>
            <a:ext cx="1219200" cy="457200"/>
            <a:chOff x="4608" y="336"/>
            <a:chExt cx="96" cy="144"/>
          </a:xfrm>
        </p:grpSpPr>
        <p:sp>
          <p:nvSpPr>
            <p:cNvPr id="3093" name="Line 18"/>
            <p:cNvSpPr>
              <a:spLocks noChangeShapeType="1"/>
            </p:cNvSpPr>
            <p:nvPr/>
          </p:nvSpPr>
          <p:spPr bwMode="auto">
            <a:xfrm>
              <a:off x="4704" y="336"/>
              <a:ext cx="0" cy="144"/>
            </a:xfrm>
            <a:prstGeom prst="line">
              <a:avLst/>
            </a:prstGeom>
            <a:noFill/>
            <a:ln w="38100">
              <a:solidFill>
                <a:srgbClr val="FF5050"/>
              </a:solidFill>
              <a:round/>
              <a:headEnd/>
              <a:tailEnd type="triangle" w="sm" len="sm"/>
            </a:ln>
          </p:spPr>
          <p:txBody>
            <a:bodyPr/>
            <a:lstStyle/>
            <a:p>
              <a:endParaRPr lang="cs-CZ"/>
            </a:p>
          </p:txBody>
        </p:sp>
        <p:sp>
          <p:nvSpPr>
            <p:cNvPr id="3094" name="Line 19"/>
            <p:cNvSpPr>
              <a:spLocks noChangeShapeType="1"/>
            </p:cNvSpPr>
            <p:nvPr/>
          </p:nvSpPr>
          <p:spPr bwMode="auto">
            <a:xfrm>
              <a:off x="4608" y="336"/>
              <a:ext cx="96" cy="0"/>
            </a:xfrm>
            <a:prstGeom prst="line">
              <a:avLst/>
            </a:prstGeom>
            <a:noFill/>
            <a:ln w="38100">
              <a:solidFill>
                <a:srgbClr val="FF5050"/>
              </a:solidFill>
              <a:round/>
              <a:headEnd/>
              <a:tailEnd/>
            </a:ln>
          </p:spPr>
          <p:txBody>
            <a:bodyPr/>
            <a:lstStyle/>
            <a:p>
              <a:endParaRPr lang="cs-CZ"/>
            </a:p>
          </p:txBody>
        </p:sp>
      </p:grpSp>
      <p:sp>
        <p:nvSpPr>
          <p:cNvPr id="3086" name="AutoShape 21"/>
          <p:cNvSpPr>
            <a:spLocks noChangeArrowheads="1"/>
          </p:cNvSpPr>
          <p:nvPr/>
        </p:nvSpPr>
        <p:spPr bwMode="auto">
          <a:xfrm rot="565823">
            <a:off x="3059113" y="1484313"/>
            <a:ext cx="215900" cy="2808287"/>
          </a:xfrm>
          <a:prstGeom prst="downArrow">
            <a:avLst>
              <a:gd name="adj1" fmla="val 50000"/>
              <a:gd name="adj2" fmla="val 325184"/>
            </a:avLst>
          </a:prstGeom>
          <a:solidFill>
            <a:schemeClr val="accent1"/>
          </a:solidFill>
          <a:ln w="9525">
            <a:solidFill>
              <a:schemeClr val="tx1"/>
            </a:solidFill>
            <a:miter lim="800000"/>
            <a:headEnd/>
            <a:tailEnd/>
          </a:ln>
        </p:spPr>
        <p:txBody>
          <a:bodyPr wrap="none" anchor="ctr"/>
          <a:lstStyle/>
          <a:p>
            <a:endParaRPr lang="cs-CZ"/>
          </a:p>
        </p:txBody>
      </p:sp>
      <p:grpSp>
        <p:nvGrpSpPr>
          <p:cNvPr id="3087" name="Group 22"/>
          <p:cNvGrpSpPr>
            <a:grpSpLocks/>
          </p:cNvGrpSpPr>
          <p:nvPr/>
        </p:nvGrpSpPr>
        <p:grpSpPr bwMode="auto">
          <a:xfrm>
            <a:off x="0" y="0"/>
            <a:ext cx="1146175" cy="623888"/>
            <a:chOff x="480" y="3075"/>
            <a:chExt cx="722" cy="393"/>
          </a:xfrm>
        </p:grpSpPr>
        <p:pic>
          <p:nvPicPr>
            <p:cNvPr id="3091" name="Picture 23" descr="File:Lupa.na.encyklopedii.jpg">
              <a:hlinkClick r:id="rId6"/>
            </p:cNvPr>
            <p:cNvPicPr>
              <a:picLocks noChangeAspect="1" noChangeArrowheads="1"/>
            </p:cNvPicPr>
            <p:nvPr/>
          </p:nvPicPr>
          <p:blipFill>
            <a:blip r:embed="rId7" cstate="print"/>
            <a:srcRect/>
            <a:stretch>
              <a:fillRect/>
            </a:stretch>
          </p:blipFill>
          <p:spPr bwMode="auto">
            <a:xfrm>
              <a:off x="480" y="3075"/>
              <a:ext cx="722" cy="393"/>
            </a:xfrm>
            <a:prstGeom prst="rect">
              <a:avLst/>
            </a:prstGeom>
            <a:noFill/>
            <a:ln w="19050">
              <a:solidFill>
                <a:srgbClr val="000000"/>
              </a:solidFill>
              <a:miter lim="800000"/>
              <a:headEnd/>
              <a:tailEnd/>
            </a:ln>
          </p:spPr>
        </p:pic>
        <p:sp>
          <p:nvSpPr>
            <p:cNvPr id="3092" name="WordArt 24"/>
            <p:cNvSpPr>
              <a:spLocks noChangeArrowheads="1" noChangeShapeType="1" noTextEdit="1"/>
            </p:cNvSpPr>
            <p:nvPr/>
          </p:nvSpPr>
          <p:spPr bwMode="auto">
            <a:xfrm>
              <a:off x="521" y="3203"/>
              <a:ext cx="363" cy="136"/>
            </a:xfrm>
            <a:prstGeom prst="rect">
              <a:avLst/>
            </a:prstGeom>
          </p:spPr>
          <p:txBody>
            <a:bodyPr wrap="none" fromWordArt="1">
              <a:prstTxWarp prst="textPlain">
                <a:avLst>
                  <a:gd name="adj" fmla="val 50000"/>
                </a:avLst>
              </a:prstTxWarp>
            </a:bodyPr>
            <a:lstStyle/>
            <a:p>
              <a:pPr algn="ctr"/>
              <a:r>
                <a:rPr lang="cs-CZ" sz="3600" kern="10">
                  <a:ln w="12700">
                    <a:solidFill>
                      <a:schemeClr val="tx1"/>
                    </a:solidFill>
                    <a:round/>
                    <a:headEnd/>
                    <a:tailEnd/>
                  </a:ln>
                  <a:solidFill>
                    <a:srgbClr val="FFFF00"/>
                  </a:solidFill>
                  <a:latin typeface="Arial Black"/>
                </a:rPr>
                <a:t>Příklad</a:t>
              </a:r>
            </a:p>
          </p:txBody>
        </p:sp>
      </p:grpSp>
      <p:grpSp>
        <p:nvGrpSpPr>
          <p:cNvPr id="3088" name="Group 25"/>
          <p:cNvGrpSpPr>
            <a:grpSpLocks/>
          </p:cNvGrpSpPr>
          <p:nvPr/>
        </p:nvGrpSpPr>
        <p:grpSpPr bwMode="auto">
          <a:xfrm>
            <a:off x="7524750" y="0"/>
            <a:ext cx="1619250" cy="836613"/>
            <a:chOff x="3696" y="528"/>
            <a:chExt cx="1800" cy="1044"/>
          </a:xfrm>
        </p:grpSpPr>
        <p:pic>
          <p:nvPicPr>
            <p:cNvPr id="3089" name="Picture 26"/>
            <p:cNvPicPr>
              <a:picLocks noChangeAspect="1" noChangeArrowheads="1"/>
            </p:cNvPicPr>
            <p:nvPr/>
          </p:nvPicPr>
          <p:blipFill>
            <a:blip r:embed="rId8" cstate="print">
              <a:grayscl/>
              <a:biLevel thresh="50000"/>
            </a:blip>
            <a:srcRect/>
            <a:stretch>
              <a:fillRect/>
            </a:stretch>
          </p:blipFill>
          <p:spPr bwMode="auto">
            <a:xfrm>
              <a:off x="3696" y="528"/>
              <a:ext cx="1800" cy="1044"/>
            </a:xfrm>
            <a:prstGeom prst="rect">
              <a:avLst/>
            </a:prstGeom>
            <a:noFill/>
            <a:ln w="28575">
              <a:noFill/>
              <a:miter lim="800000"/>
              <a:headEnd/>
              <a:tailEnd/>
            </a:ln>
          </p:spPr>
        </p:pic>
        <p:pic>
          <p:nvPicPr>
            <p:cNvPr id="3090" name="Picture 27"/>
            <p:cNvPicPr>
              <a:picLocks noChangeAspect="1" noChangeArrowheads="1"/>
            </p:cNvPicPr>
            <p:nvPr/>
          </p:nvPicPr>
          <p:blipFill>
            <a:blip r:embed="rId9" cstate="print">
              <a:grayscl/>
              <a:biLevel thresh="50000"/>
            </a:blip>
            <a:srcRect/>
            <a:stretch>
              <a:fillRect/>
            </a:stretch>
          </p:blipFill>
          <p:spPr bwMode="auto">
            <a:xfrm>
              <a:off x="4896" y="1248"/>
              <a:ext cx="511" cy="263"/>
            </a:xfrm>
            <a:prstGeom prst="rect">
              <a:avLst/>
            </a:prstGeom>
            <a:solidFill>
              <a:schemeClr val="bg1"/>
            </a:solidFill>
            <a:ln w="9525">
              <a:noFill/>
              <a:miter lim="800000"/>
              <a:headEnd/>
              <a:tailEnd/>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86089"/>
                                        </p:tgtEl>
                                        <p:attrNameLst>
                                          <p:attrName>style.visibility</p:attrName>
                                        </p:attrNameLst>
                                      </p:cBhvr>
                                      <p:to>
                                        <p:strVal val="visible"/>
                                      </p:to>
                                    </p:set>
                                    <p:animEffect transition="in" filter="dissolve">
                                      <p:cBhvr>
                                        <p:cTn id="7" dur="500"/>
                                        <p:tgtEl>
                                          <p:spTgt spid="6860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6089" grpId="0" autoUpdateAnimBg="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13"/>
          <p:cNvSpPr>
            <a:spLocks noGrp="1" noChangeArrowheads="1"/>
          </p:cNvSpPr>
          <p:nvPr>
            <p:ph type="title"/>
          </p:nvPr>
        </p:nvSpPr>
        <p:spPr/>
        <p:txBody>
          <a:bodyPr/>
          <a:lstStyle/>
          <a:p>
            <a:pPr eaLnBrk="1" hangingPunct="1"/>
            <a:r>
              <a:rPr lang="cs-CZ" sz="2400" smtClean="0"/>
              <a:t>Mineralizace / respirace / využití C substrátů</a:t>
            </a:r>
            <a:endParaRPr lang="en-US" sz="2400" smtClean="0"/>
          </a:p>
        </p:txBody>
      </p:sp>
      <p:sp>
        <p:nvSpPr>
          <p:cNvPr id="39939" name="Zástupný symbol pro číslo snímku 3"/>
          <p:cNvSpPr>
            <a:spLocks noGrp="1"/>
          </p:cNvSpPr>
          <p:nvPr>
            <p:ph type="sldNum" sz="quarter" idx="10"/>
          </p:nvPr>
        </p:nvSpPr>
        <p:spPr>
          <a:noFill/>
        </p:spPr>
        <p:txBody>
          <a:bodyPr/>
          <a:lstStyle/>
          <a:p>
            <a:r>
              <a:rPr lang="cs-CZ" smtClean="0">
                <a:latin typeface="Arial" charset="0"/>
              </a:rPr>
              <a:t>Snímek </a:t>
            </a:r>
            <a:fld id="{0D02B06B-16E0-4392-B5FA-545138BC6AEA}" type="slidenum">
              <a:rPr lang="cs-CZ" smtClean="0">
                <a:latin typeface="Arial" charset="0"/>
              </a:rPr>
              <a:pPr/>
              <a:t>32</a:t>
            </a:fld>
            <a:endParaRPr lang="cs-CZ" smtClean="0">
              <a:latin typeface="Arial" charset="0"/>
            </a:endParaRPr>
          </a:p>
        </p:txBody>
      </p:sp>
      <p:sp>
        <p:nvSpPr>
          <p:cNvPr id="39940" name="Text Box 3"/>
          <p:cNvSpPr txBox="1">
            <a:spLocks noChangeArrowheads="1"/>
          </p:cNvSpPr>
          <p:nvPr/>
        </p:nvSpPr>
        <p:spPr bwMode="auto">
          <a:xfrm>
            <a:off x="0" y="0"/>
            <a:ext cx="3960813" cy="274638"/>
          </a:xfrm>
          <a:prstGeom prst="rect">
            <a:avLst/>
          </a:prstGeom>
          <a:noFill/>
          <a:ln w="9525">
            <a:noFill/>
            <a:miter lim="800000"/>
            <a:headEnd/>
            <a:tailEnd/>
          </a:ln>
        </p:spPr>
        <p:txBody>
          <a:bodyPr>
            <a:spAutoFit/>
          </a:bodyPr>
          <a:lstStyle/>
          <a:p>
            <a:pPr>
              <a:spcBef>
                <a:spcPct val="50000"/>
              </a:spcBef>
            </a:pPr>
            <a:endParaRPr lang="en-US" sz="1200" b="0">
              <a:latin typeface="Times New Roman" pitchFamily="18" charset="0"/>
            </a:endParaRPr>
          </a:p>
        </p:txBody>
      </p:sp>
      <p:sp>
        <p:nvSpPr>
          <p:cNvPr id="39941" name="Text Box 5"/>
          <p:cNvSpPr txBox="1">
            <a:spLocks noChangeArrowheads="1"/>
          </p:cNvSpPr>
          <p:nvPr/>
        </p:nvSpPr>
        <p:spPr bwMode="auto">
          <a:xfrm>
            <a:off x="179388" y="692150"/>
            <a:ext cx="8713787" cy="1190625"/>
          </a:xfrm>
          <a:prstGeom prst="rect">
            <a:avLst/>
          </a:prstGeom>
          <a:noFill/>
          <a:ln w="9525">
            <a:noFill/>
            <a:miter lim="800000"/>
            <a:headEnd/>
            <a:tailEnd/>
          </a:ln>
        </p:spPr>
        <p:txBody>
          <a:bodyPr>
            <a:spAutoFit/>
          </a:bodyPr>
          <a:lstStyle/>
          <a:p>
            <a:pPr marL="179388" indent="-179388">
              <a:buFontTx/>
              <a:buChar char="•"/>
            </a:pPr>
            <a:r>
              <a:rPr lang="cs-CZ" sz="1800"/>
              <a:t>Respiraci lze vyjádřit jako vyrespirované množství C ze substrátu ...</a:t>
            </a:r>
          </a:p>
          <a:p>
            <a:pPr marL="179388" indent="-179388">
              <a:buFontTx/>
              <a:buChar char="•"/>
            </a:pPr>
            <a:r>
              <a:rPr lang="cs-CZ" sz="1800"/>
              <a:t>Rozdělení využití přidaného substrátu mezi respiraci (= zisk energie) a růst (= tvorbu biomasy) může být chápáno jako obraz energetického statutu mikroorganismů a odráží působení stresu</a:t>
            </a:r>
          </a:p>
        </p:txBody>
      </p:sp>
      <p:pic>
        <p:nvPicPr>
          <p:cNvPr id="39942" name="Picture 11" descr="0012"/>
          <p:cNvPicPr>
            <a:picLocks noChangeAspect="1" noChangeArrowheads="1"/>
          </p:cNvPicPr>
          <p:nvPr/>
        </p:nvPicPr>
        <p:blipFill>
          <a:blip r:embed="rId3" cstate="print"/>
          <a:srcRect l="55029" t="45428" r="8046" b="11124"/>
          <a:stretch>
            <a:fillRect/>
          </a:stretch>
        </p:blipFill>
        <p:spPr bwMode="auto">
          <a:xfrm>
            <a:off x="827088" y="1979613"/>
            <a:ext cx="5651500" cy="4876800"/>
          </a:xfrm>
          <a:prstGeom prst="rect">
            <a:avLst/>
          </a:prstGeom>
          <a:noFill/>
          <a:ln w="9525">
            <a:solidFill>
              <a:schemeClr val="tx1"/>
            </a:solidFill>
            <a:miter lim="800000"/>
            <a:headEnd/>
            <a:tailEnd/>
          </a:ln>
        </p:spPr>
      </p:pic>
      <p:grpSp>
        <p:nvGrpSpPr>
          <p:cNvPr id="39943" name="Group 14"/>
          <p:cNvGrpSpPr>
            <a:grpSpLocks/>
          </p:cNvGrpSpPr>
          <p:nvPr/>
        </p:nvGrpSpPr>
        <p:grpSpPr bwMode="auto">
          <a:xfrm>
            <a:off x="0" y="2133600"/>
            <a:ext cx="1146175" cy="623888"/>
            <a:chOff x="480" y="3075"/>
            <a:chExt cx="722" cy="393"/>
          </a:xfrm>
        </p:grpSpPr>
        <p:pic>
          <p:nvPicPr>
            <p:cNvPr id="39944" name="Picture 15" descr="File:Lupa.na.encyklopedii.jpg">
              <a:hlinkClick r:id="rId4"/>
            </p:cNvPr>
            <p:cNvPicPr>
              <a:picLocks noChangeAspect="1" noChangeArrowheads="1"/>
            </p:cNvPicPr>
            <p:nvPr/>
          </p:nvPicPr>
          <p:blipFill>
            <a:blip r:embed="rId5" cstate="print"/>
            <a:srcRect/>
            <a:stretch>
              <a:fillRect/>
            </a:stretch>
          </p:blipFill>
          <p:spPr bwMode="auto">
            <a:xfrm>
              <a:off x="480" y="3075"/>
              <a:ext cx="722" cy="393"/>
            </a:xfrm>
            <a:prstGeom prst="rect">
              <a:avLst/>
            </a:prstGeom>
            <a:noFill/>
            <a:ln w="19050">
              <a:solidFill>
                <a:srgbClr val="000000"/>
              </a:solidFill>
              <a:miter lim="800000"/>
              <a:headEnd/>
              <a:tailEnd/>
            </a:ln>
          </p:spPr>
        </p:pic>
        <p:sp>
          <p:nvSpPr>
            <p:cNvPr id="39945" name="WordArt 16"/>
            <p:cNvSpPr>
              <a:spLocks noChangeArrowheads="1" noChangeShapeType="1" noTextEdit="1"/>
            </p:cNvSpPr>
            <p:nvPr/>
          </p:nvSpPr>
          <p:spPr bwMode="auto">
            <a:xfrm>
              <a:off x="521" y="3203"/>
              <a:ext cx="363" cy="136"/>
            </a:xfrm>
            <a:prstGeom prst="rect">
              <a:avLst/>
            </a:prstGeom>
          </p:spPr>
          <p:txBody>
            <a:bodyPr wrap="none" fromWordArt="1">
              <a:prstTxWarp prst="textPlain">
                <a:avLst>
                  <a:gd name="adj" fmla="val 50000"/>
                </a:avLst>
              </a:prstTxWarp>
            </a:bodyPr>
            <a:lstStyle/>
            <a:p>
              <a:pPr algn="ctr"/>
              <a:r>
                <a:rPr lang="cs-CZ" sz="3600" kern="10">
                  <a:ln w="12700">
                    <a:solidFill>
                      <a:schemeClr val="tx1"/>
                    </a:solidFill>
                    <a:round/>
                    <a:headEnd/>
                    <a:tailEnd/>
                  </a:ln>
                  <a:solidFill>
                    <a:srgbClr val="FFFF00"/>
                  </a:solidFill>
                  <a:latin typeface="Arial Black"/>
                </a:rPr>
                <a:t>Příklad</a:t>
              </a:r>
            </a:p>
          </p:txBody>
        </p:sp>
      </p:grpSp>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3"/>
          <p:cNvSpPr>
            <a:spLocks noGrp="1" noChangeArrowheads="1"/>
          </p:cNvSpPr>
          <p:nvPr>
            <p:ph type="title"/>
          </p:nvPr>
        </p:nvSpPr>
        <p:spPr/>
        <p:txBody>
          <a:bodyPr/>
          <a:lstStyle/>
          <a:p>
            <a:pPr eaLnBrk="1" hangingPunct="1"/>
            <a:r>
              <a:rPr lang="cs-CZ" sz="2400" smtClean="0"/>
              <a:t>Spotřeba kyslíku – BOD / BSK</a:t>
            </a:r>
            <a:endParaRPr lang="en-US" sz="2400" smtClean="0"/>
          </a:p>
        </p:txBody>
      </p:sp>
      <p:sp>
        <p:nvSpPr>
          <p:cNvPr id="40963" name="Rectangle 4"/>
          <p:cNvSpPr>
            <a:spLocks noGrp="1" noChangeArrowheads="1"/>
          </p:cNvSpPr>
          <p:nvPr>
            <p:ph idx="1"/>
          </p:nvPr>
        </p:nvSpPr>
        <p:spPr/>
        <p:txBody>
          <a:bodyPr/>
          <a:lstStyle/>
          <a:p>
            <a:pPr eaLnBrk="1" hangingPunct="1"/>
            <a:r>
              <a:rPr lang="cs-CZ" b="0" smtClean="0"/>
              <a:t>měření aktivity mikroorganismů ve vodě jako biochemical oxygen demand (BOD / BSK), např. BOD</a:t>
            </a:r>
            <a:r>
              <a:rPr lang="cs-CZ" b="0" baseline="-25000" smtClean="0"/>
              <a:t>5</a:t>
            </a:r>
          </a:p>
          <a:p>
            <a:pPr eaLnBrk="1" hangingPunct="1"/>
            <a:endParaRPr lang="cs-CZ" b="0" smtClean="0"/>
          </a:p>
          <a:p>
            <a:pPr eaLnBrk="1" hangingPunct="1"/>
            <a:r>
              <a:rPr lang="cs-CZ" b="0" smtClean="0"/>
              <a:t>BOD je mírou aerobních aktivit a růstu v kalech, sedimentech a vodních systémech, neboť kyslík je v nich limitujícím nutrientem aerobních mikroorganismů</a:t>
            </a:r>
          </a:p>
          <a:p>
            <a:pPr eaLnBrk="1" hangingPunct="1"/>
            <a:endParaRPr lang="cs-CZ" b="0" smtClean="0"/>
          </a:p>
          <a:p>
            <a:pPr eaLnBrk="1" hangingPunct="1"/>
            <a:r>
              <a:rPr lang="cs-CZ" b="0" smtClean="0"/>
              <a:t>lze měřit stav jednorázový, či změnu v čase, např. po přidání kalu k biodegradovatelné látce apod.</a:t>
            </a:r>
          </a:p>
          <a:p>
            <a:pPr eaLnBrk="1" hangingPunct="1"/>
            <a:endParaRPr lang="cs-CZ" b="0" smtClean="0"/>
          </a:p>
          <a:p>
            <a:pPr eaLnBrk="1" hangingPunct="1"/>
            <a:r>
              <a:rPr lang="cs-CZ" b="0" smtClean="0"/>
              <a:t>čisté vody BOD5 cca 1 mg/L, znečištěné 2 – 8 mg/L, vyčištěná odpadní voda cca 20 mg/L a nečištěná odpadní voda 200 – 600 mg/L</a:t>
            </a:r>
            <a:endParaRPr lang="en-US" smtClean="0"/>
          </a:p>
        </p:txBody>
      </p:sp>
      <p:sp>
        <p:nvSpPr>
          <p:cNvPr id="40964" name="Zástupný symbol pro číslo snímku 4"/>
          <p:cNvSpPr>
            <a:spLocks noGrp="1"/>
          </p:cNvSpPr>
          <p:nvPr>
            <p:ph type="sldNum" sz="quarter" idx="10"/>
          </p:nvPr>
        </p:nvSpPr>
        <p:spPr>
          <a:noFill/>
        </p:spPr>
        <p:txBody>
          <a:bodyPr/>
          <a:lstStyle/>
          <a:p>
            <a:r>
              <a:rPr lang="cs-CZ" smtClean="0">
                <a:latin typeface="Arial" charset="0"/>
              </a:rPr>
              <a:t>Snímek </a:t>
            </a:r>
            <a:fld id="{80DA61A7-3255-48AC-AB51-E1ADFAB54DA5}" type="slidenum">
              <a:rPr lang="cs-CZ" smtClean="0">
                <a:latin typeface="Arial" charset="0"/>
              </a:rPr>
              <a:pPr/>
              <a:t>33</a:t>
            </a:fld>
            <a:endParaRPr lang="cs-CZ" smtClean="0">
              <a:latin typeface="Arial" charset="0"/>
            </a:endParaRPr>
          </a:p>
        </p:txBody>
      </p:sp>
      <p:sp>
        <p:nvSpPr>
          <p:cNvPr id="40965" name="Text Box 2"/>
          <p:cNvSpPr txBox="1">
            <a:spLocks noChangeArrowheads="1"/>
          </p:cNvSpPr>
          <p:nvPr/>
        </p:nvSpPr>
        <p:spPr bwMode="auto">
          <a:xfrm>
            <a:off x="0" y="0"/>
            <a:ext cx="3960813" cy="274638"/>
          </a:xfrm>
          <a:prstGeom prst="rect">
            <a:avLst/>
          </a:prstGeom>
          <a:noFill/>
          <a:ln w="9525">
            <a:noFill/>
            <a:miter lim="800000"/>
            <a:headEnd/>
            <a:tailEnd/>
          </a:ln>
        </p:spPr>
        <p:txBody>
          <a:bodyPr>
            <a:spAutoFit/>
          </a:bodyPr>
          <a:lstStyle/>
          <a:p>
            <a:pPr>
              <a:spcBef>
                <a:spcPct val="50000"/>
              </a:spcBef>
            </a:pPr>
            <a:endParaRPr lang="en-US" sz="1200" b="0">
              <a:latin typeface="Times New Roman" pitchFamily="18" charset="0"/>
            </a:endParaRPr>
          </a:p>
        </p:txBody>
      </p:sp>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Zástupný symbol pro číslo snímku 2"/>
          <p:cNvSpPr>
            <a:spLocks noGrp="1"/>
          </p:cNvSpPr>
          <p:nvPr>
            <p:ph type="sldNum" sz="quarter" idx="10"/>
          </p:nvPr>
        </p:nvSpPr>
        <p:spPr>
          <a:noFill/>
        </p:spPr>
        <p:txBody>
          <a:bodyPr/>
          <a:lstStyle/>
          <a:p>
            <a:r>
              <a:rPr lang="cs-CZ" smtClean="0">
                <a:latin typeface="Arial" charset="0"/>
              </a:rPr>
              <a:t>Snímek </a:t>
            </a:r>
            <a:fld id="{55D77EB6-3E3E-437A-9E9C-D1401BA865B6}" type="slidenum">
              <a:rPr lang="cs-CZ" smtClean="0">
                <a:latin typeface="Arial" charset="0"/>
              </a:rPr>
              <a:pPr/>
              <a:t>34</a:t>
            </a:fld>
            <a:endParaRPr lang="cs-CZ" smtClean="0">
              <a:latin typeface="Arial" charset="0"/>
            </a:endParaRPr>
          </a:p>
        </p:txBody>
      </p:sp>
      <p:sp>
        <p:nvSpPr>
          <p:cNvPr id="41987" name="Text Box 3"/>
          <p:cNvSpPr txBox="1">
            <a:spLocks noChangeArrowheads="1"/>
          </p:cNvSpPr>
          <p:nvPr/>
        </p:nvSpPr>
        <p:spPr bwMode="auto">
          <a:xfrm>
            <a:off x="0" y="0"/>
            <a:ext cx="3960813" cy="274638"/>
          </a:xfrm>
          <a:prstGeom prst="rect">
            <a:avLst/>
          </a:prstGeom>
          <a:noFill/>
          <a:ln w="9525">
            <a:noFill/>
            <a:miter lim="800000"/>
            <a:headEnd/>
            <a:tailEnd/>
          </a:ln>
        </p:spPr>
        <p:txBody>
          <a:bodyPr>
            <a:spAutoFit/>
          </a:bodyPr>
          <a:lstStyle/>
          <a:p>
            <a:pPr>
              <a:spcBef>
                <a:spcPct val="50000"/>
              </a:spcBef>
            </a:pPr>
            <a:endParaRPr lang="en-US" sz="1200" b="0">
              <a:latin typeface="Times New Roman" pitchFamily="18" charset="0"/>
            </a:endParaRPr>
          </a:p>
        </p:txBody>
      </p:sp>
      <p:sp>
        <p:nvSpPr>
          <p:cNvPr id="41988" name="Text Box 5"/>
          <p:cNvSpPr txBox="1">
            <a:spLocks noChangeArrowheads="1"/>
          </p:cNvSpPr>
          <p:nvPr/>
        </p:nvSpPr>
        <p:spPr bwMode="auto">
          <a:xfrm>
            <a:off x="250825" y="620713"/>
            <a:ext cx="8642350" cy="1558925"/>
          </a:xfrm>
          <a:prstGeom prst="rect">
            <a:avLst/>
          </a:prstGeom>
          <a:noFill/>
          <a:ln w="9525">
            <a:noFill/>
            <a:miter lim="800000"/>
            <a:headEnd/>
            <a:tailEnd/>
          </a:ln>
        </p:spPr>
        <p:txBody>
          <a:bodyPr>
            <a:spAutoFit/>
          </a:bodyPr>
          <a:lstStyle/>
          <a:p>
            <a:pPr algn="just"/>
            <a:r>
              <a:rPr lang="cs-CZ">
                <a:solidFill>
                  <a:srgbClr val="6600FF"/>
                </a:solidFill>
              </a:rPr>
              <a:t>několik možností; buď jako produkce oxidu uhličitého či spotřeba kyslíku</a:t>
            </a:r>
          </a:p>
          <a:p>
            <a:pPr algn="just"/>
            <a:endParaRPr lang="cs-CZ">
              <a:solidFill>
                <a:srgbClr val="6600FF"/>
              </a:solidFill>
            </a:endParaRPr>
          </a:p>
          <a:p>
            <a:pPr algn="just"/>
            <a:r>
              <a:rPr lang="cs-CZ">
                <a:solidFill>
                  <a:srgbClr val="DC0000"/>
                </a:solidFill>
              </a:rPr>
              <a:t>1) Měření respirace spotřebou O</a:t>
            </a:r>
            <a:r>
              <a:rPr lang="cs-CZ" baseline="-25000">
                <a:solidFill>
                  <a:srgbClr val="DC0000"/>
                </a:solidFill>
              </a:rPr>
              <a:t>2</a:t>
            </a:r>
            <a:r>
              <a:rPr lang="cs-CZ">
                <a:solidFill>
                  <a:srgbClr val="DC0000"/>
                </a:solidFill>
              </a:rPr>
              <a:t>:</a:t>
            </a:r>
          </a:p>
          <a:p>
            <a:pPr algn="just"/>
            <a:endParaRPr lang="cs-CZ" b="0"/>
          </a:p>
          <a:p>
            <a:pPr algn="just"/>
            <a:endParaRPr lang="cs-CZ" b="0"/>
          </a:p>
          <a:p>
            <a:pPr algn="just"/>
            <a:r>
              <a:rPr lang="cs-CZ" b="0"/>
              <a:t>systém, kde je ubývající kyslík nahrazován elektrochemicky</a:t>
            </a:r>
          </a:p>
        </p:txBody>
      </p:sp>
      <p:pic>
        <p:nvPicPr>
          <p:cNvPr id="41989" name="Picture 10" descr="78"/>
          <p:cNvPicPr>
            <a:picLocks noChangeAspect="1" noChangeArrowheads="1"/>
          </p:cNvPicPr>
          <p:nvPr/>
        </p:nvPicPr>
        <p:blipFill>
          <a:blip r:embed="rId3" cstate="print"/>
          <a:srcRect l="7849" t="20262" r="13487" b="47894"/>
          <a:stretch>
            <a:fillRect/>
          </a:stretch>
        </p:blipFill>
        <p:spPr bwMode="auto">
          <a:xfrm>
            <a:off x="827088" y="2276475"/>
            <a:ext cx="7416800" cy="4079875"/>
          </a:xfrm>
          <a:prstGeom prst="rect">
            <a:avLst/>
          </a:prstGeom>
          <a:noFill/>
          <a:ln w="9525">
            <a:solidFill>
              <a:schemeClr val="tx1"/>
            </a:solidFill>
            <a:miter lim="800000"/>
            <a:headEnd/>
            <a:tailEnd/>
          </a:ln>
        </p:spPr>
      </p:pic>
      <p:sp>
        <p:nvSpPr>
          <p:cNvPr id="41990" name="Rectangle 12"/>
          <p:cNvSpPr>
            <a:spLocks noChangeArrowheads="1"/>
          </p:cNvSpPr>
          <p:nvPr/>
        </p:nvSpPr>
        <p:spPr bwMode="auto">
          <a:xfrm>
            <a:off x="0" y="0"/>
            <a:ext cx="9144000" cy="476250"/>
          </a:xfrm>
          <a:prstGeom prst="rect">
            <a:avLst/>
          </a:prstGeom>
          <a:noFill/>
          <a:ln w="9525">
            <a:noFill/>
            <a:miter lim="800000"/>
            <a:headEnd/>
            <a:tailEnd/>
          </a:ln>
        </p:spPr>
        <p:txBody>
          <a:bodyPr anchor="ctr"/>
          <a:lstStyle/>
          <a:p>
            <a:pPr algn="ctr"/>
            <a:r>
              <a:rPr lang="cs-CZ" sz="2400">
                <a:solidFill>
                  <a:srgbClr val="DC0000"/>
                </a:solidFill>
              </a:rPr>
              <a:t>Metody měření mineralizace uhlíku</a:t>
            </a:r>
            <a:endParaRPr lang="en-US" sz="2400">
              <a:solidFill>
                <a:srgbClr val="DC0000"/>
              </a:solidFill>
            </a:endParaRPr>
          </a:p>
        </p:txBody>
      </p:sp>
    </p:spTree>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Zástupný symbol pro číslo snímku 2"/>
          <p:cNvSpPr>
            <a:spLocks noGrp="1"/>
          </p:cNvSpPr>
          <p:nvPr>
            <p:ph type="sldNum" sz="quarter" idx="10"/>
          </p:nvPr>
        </p:nvSpPr>
        <p:spPr>
          <a:noFill/>
        </p:spPr>
        <p:txBody>
          <a:bodyPr/>
          <a:lstStyle/>
          <a:p>
            <a:r>
              <a:rPr lang="cs-CZ" smtClean="0">
                <a:latin typeface="Arial" charset="0"/>
              </a:rPr>
              <a:t>Snímek </a:t>
            </a:r>
            <a:fld id="{0828AC3A-1AF2-4373-88A6-B05083940184}" type="slidenum">
              <a:rPr lang="cs-CZ" smtClean="0">
                <a:latin typeface="Arial" charset="0"/>
              </a:rPr>
              <a:pPr/>
              <a:t>35</a:t>
            </a:fld>
            <a:endParaRPr lang="cs-CZ" smtClean="0">
              <a:latin typeface="Arial" charset="0"/>
            </a:endParaRPr>
          </a:p>
        </p:txBody>
      </p:sp>
      <p:sp>
        <p:nvSpPr>
          <p:cNvPr id="43011" name="Text Box 3"/>
          <p:cNvSpPr txBox="1">
            <a:spLocks noChangeArrowheads="1"/>
          </p:cNvSpPr>
          <p:nvPr/>
        </p:nvSpPr>
        <p:spPr bwMode="auto">
          <a:xfrm>
            <a:off x="0" y="0"/>
            <a:ext cx="3960813" cy="274638"/>
          </a:xfrm>
          <a:prstGeom prst="rect">
            <a:avLst/>
          </a:prstGeom>
          <a:noFill/>
          <a:ln w="9525">
            <a:noFill/>
            <a:miter lim="800000"/>
            <a:headEnd/>
            <a:tailEnd/>
          </a:ln>
        </p:spPr>
        <p:txBody>
          <a:bodyPr>
            <a:spAutoFit/>
          </a:bodyPr>
          <a:lstStyle/>
          <a:p>
            <a:pPr>
              <a:spcBef>
                <a:spcPct val="50000"/>
              </a:spcBef>
            </a:pPr>
            <a:endParaRPr lang="en-US" sz="1200" b="0">
              <a:latin typeface="Times New Roman" pitchFamily="18" charset="0"/>
            </a:endParaRPr>
          </a:p>
        </p:txBody>
      </p:sp>
      <p:sp>
        <p:nvSpPr>
          <p:cNvPr id="43012" name="Text Box 5"/>
          <p:cNvSpPr txBox="1">
            <a:spLocks noChangeArrowheads="1"/>
          </p:cNvSpPr>
          <p:nvPr/>
        </p:nvSpPr>
        <p:spPr bwMode="auto">
          <a:xfrm>
            <a:off x="250825" y="692150"/>
            <a:ext cx="3960813" cy="1069975"/>
          </a:xfrm>
          <a:prstGeom prst="rect">
            <a:avLst/>
          </a:prstGeom>
          <a:noFill/>
          <a:ln w="9525">
            <a:noFill/>
            <a:miter lim="800000"/>
            <a:headEnd/>
            <a:tailEnd/>
          </a:ln>
        </p:spPr>
        <p:txBody>
          <a:bodyPr>
            <a:spAutoFit/>
          </a:bodyPr>
          <a:lstStyle/>
          <a:p>
            <a:pPr algn="just"/>
            <a:r>
              <a:rPr lang="cs-CZ">
                <a:solidFill>
                  <a:srgbClr val="DC0000"/>
                </a:solidFill>
              </a:rPr>
              <a:t>1) Měření respirace spotřebou O</a:t>
            </a:r>
            <a:r>
              <a:rPr lang="cs-CZ" baseline="-25000">
                <a:solidFill>
                  <a:srgbClr val="DC0000"/>
                </a:solidFill>
              </a:rPr>
              <a:t>2</a:t>
            </a:r>
            <a:r>
              <a:rPr lang="cs-CZ">
                <a:solidFill>
                  <a:srgbClr val="DC0000"/>
                </a:solidFill>
              </a:rPr>
              <a:t>:</a:t>
            </a:r>
          </a:p>
          <a:p>
            <a:pPr algn="just"/>
            <a:endParaRPr lang="cs-CZ" b="0"/>
          </a:p>
          <a:p>
            <a:pPr algn="just"/>
            <a:r>
              <a:rPr lang="cs-CZ" b="0"/>
              <a:t>- manometrické měření úbytku kyslíku</a:t>
            </a:r>
          </a:p>
          <a:p>
            <a:pPr algn="just"/>
            <a:r>
              <a:rPr lang="cs-CZ" b="0"/>
              <a:t>- Wartburgův respirometr</a:t>
            </a:r>
          </a:p>
        </p:txBody>
      </p:sp>
      <p:pic>
        <p:nvPicPr>
          <p:cNvPr id="43013" name="Picture 8" descr="82"/>
          <p:cNvPicPr>
            <a:picLocks noChangeAspect="1" noChangeArrowheads="1"/>
          </p:cNvPicPr>
          <p:nvPr/>
        </p:nvPicPr>
        <p:blipFill>
          <a:blip r:embed="rId3" cstate="print"/>
          <a:srcRect l="41667" t="33942" r="16646" b="34869"/>
          <a:stretch>
            <a:fillRect/>
          </a:stretch>
        </p:blipFill>
        <p:spPr bwMode="auto">
          <a:xfrm>
            <a:off x="4208463" y="404813"/>
            <a:ext cx="4935537" cy="5040312"/>
          </a:xfrm>
          <a:prstGeom prst="rect">
            <a:avLst/>
          </a:prstGeom>
          <a:noFill/>
          <a:ln w="9525">
            <a:solidFill>
              <a:schemeClr val="tx1"/>
            </a:solidFill>
            <a:miter lim="800000"/>
            <a:headEnd/>
            <a:tailEnd/>
          </a:ln>
        </p:spPr>
      </p:pic>
      <p:pic>
        <p:nvPicPr>
          <p:cNvPr id="43014" name="Picture 9" descr="82"/>
          <p:cNvPicPr>
            <a:picLocks noChangeAspect="1" noChangeArrowheads="1"/>
          </p:cNvPicPr>
          <p:nvPr/>
        </p:nvPicPr>
        <p:blipFill>
          <a:blip r:embed="rId3" cstate="print"/>
          <a:srcRect l="41667" t="65131" r="16646" b="13319"/>
          <a:stretch>
            <a:fillRect/>
          </a:stretch>
        </p:blipFill>
        <p:spPr bwMode="auto">
          <a:xfrm>
            <a:off x="0" y="2921000"/>
            <a:ext cx="5580063" cy="3937000"/>
          </a:xfrm>
          <a:prstGeom prst="rect">
            <a:avLst/>
          </a:prstGeom>
          <a:noFill/>
          <a:ln w="9525">
            <a:solidFill>
              <a:schemeClr val="tx1"/>
            </a:solidFill>
            <a:miter lim="800000"/>
            <a:headEnd/>
            <a:tailEnd/>
          </a:ln>
        </p:spPr>
      </p:pic>
      <p:sp>
        <p:nvSpPr>
          <p:cNvPr id="43015" name="Rectangle 10"/>
          <p:cNvSpPr>
            <a:spLocks noChangeArrowheads="1"/>
          </p:cNvSpPr>
          <p:nvPr/>
        </p:nvSpPr>
        <p:spPr bwMode="auto">
          <a:xfrm>
            <a:off x="0" y="0"/>
            <a:ext cx="9144000" cy="476250"/>
          </a:xfrm>
          <a:prstGeom prst="rect">
            <a:avLst/>
          </a:prstGeom>
          <a:noFill/>
          <a:ln w="9525">
            <a:noFill/>
            <a:miter lim="800000"/>
            <a:headEnd/>
            <a:tailEnd/>
          </a:ln>
        </p:spPr>
        <p:txBody>
          <a:bodyPr anchor="ctr"/>
          <a:lstStyle/>
          <a:p>
            <a:pPr algn="ctr"/>
            <a:r>
              <a:rPr lang="cs-CZ" sz="2400">
                <a:solidFill>
                  <a:srgbClr val="DC0000"/>
                </a:solidFill>
              </a:rPr>
              <a:t>Metody měření mineralizace uhlíku</a:t>
            </a:r>
            <a:endParaRPr lang="en-US" sz="2400">
              <a:solidFill>
                <a:srgbClr val="DC0000"/>
              </a:solidFill>
            </a:endParaRPr>
          </a:p>
        </p:txBody>
      </p:sp>
    </p:spTree>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Zástupný symbol pro číslo snímku 2"/>
          <p:cNvSpPr>
            <a:spLocks noGrp="1"/>
          </p:cNvSpPr>
          <p:nvPr>
            <p:ph type="sldNum" sz="quarter" idx="10"/>
          </p:nvPr>
        </p:nvSpPr>
        <p:spPr>
          <a:noFill/>
        </p:spPr>
        <p:txBody>
          <a:bodyPr/>
          <a:lstStyle/>
          <a:p>
            <a:r>
              <a:rPr lang="cs-CZ" smtClean="0">
                <a:latin typeface="Arial" charset="0"/>
              </a:rPr>
              <a:t>Snímek </a:t>
            </a:r>
            <a:fld id="{EA1C8424-51C6-4BCE-A84F-E4B92613EEE1}" type="slidenum">
              <a:rPr lang="cs-CZ" smtClean="0">
                <a:latin typeface="Arial" charset="0"/>
              </a:rPr>
              <a:pPr/>
              <a:t>36</a:t>
            </a:fld>
            <a:endParaRPr lang="cs-CZ" smtClean="0">
              <a:latin typeface="Arial" charset="0"/>
            </a:endParaRPr>
          </a:p>
        </p:txBody>
      </p:sp>
      <p:sp>
        <p:nvSpPr>
          <p:cNvPr id="44035" name="Text Box 2"/>
          <p:cNvSpPr txBox="1">
            <a:spLocks noChangeArrowheads="1"/>
          </p:cNvSpPr>
          <p:nvPr/>
        </p:nvSpPr>
        <p:spPr bwMode="auto">
          <a:xfrm>
            <a:off x="0" y="0"/>
            <a:ext cx="3960813" cy="274638"/>
          </a:xfrm>
          <a:prstGeom prst="rect">
            <a:avLst/>
          </a:prstGeom>
          <a:noFill/>
          <a:ln w="9525">
            <a:noFill/>
            <a:miter lim="800000"/>
            <a:headEnd/>
            <a:tailEnd/>
          </a:ln>
        </p:spPr>
        <p:txBody>
          <a:bodyPr>
            <a:spAutoFit/>
          </a:bodyPr>
          <a:lstStyle/>
          <a:p>
            <a:pPr>
              <a:spcBef>
                <a:spcPct val="50000"/>
              </a:spcBef>
            </a:pPr>
            <a:endParaRPr lang="en-US" sz="1200" b="0">
              <a:latin typeface="Times New Roman" pitchFamily="18" charset="0"/>
            </a:endParaRPr>
          </a:p>
        </p:txBody>
      </p:sp>
      <p:sp>
        <p:nvSpPr>
          <p:cNvPr id="44036" name="Text Box 3"/>
          <p:cNvSpPr txBox="1">
            <a:spLocks noChangeArrowheads="1"/>
          </p:cNvSpPr>
          <p:nvPr/>
        </p:nvSpPr>
        <p:spPr bwMode="auto">
          <a:xfrm>
            <a:off x="250825" y="692150"/>
            <a:ext cx="3960813" cy="825500"/>
          </a:xfrm>
          <a:prstGeom prst="rect">
            <a:avLst/>
          </a:prstGeom>
          <a:noFill/>
          <a:ln w="9525">
            <a:noFill/>
            <a:miter lim="800000"/>
            <a:headEnd/>
            <a:tailEnd/>
          </a:ln>
        </p:spPr>
        <p:txBody>
          <a:bodyPr>
            <a:spAutoFit/>
          </a:bodyPr>
          <a:lstStyle/>
          <a:p>
            <a:pPr algn="just"/>
            <a:r>
              <a:rPr lang="cs-CZ">
                <a:solidFill>
                  <a:srgbClr val="DC0000"/>
                </a:solidFill>
              </a:rPr>
              <a:t>1) Měření respirace spotřebou O</a:t>
            </a:r>
            <a:r>
              <a:rPr lang="cs-CZ" baseline="-25000">
                <a:solidFill>
                  <a:srgbClr val="DC0000"/>
                </a:solidFill>
              </a:rPr>
              <a:t>2</a:t>
            </a:r>
            <a:r>
              <a:rPr lang="cs-CZ">
                <a:solidFill>
                  <a:srgbClr val="DC0000"/>
                </a:solidFill>
              </a:rPr>
              <a:t>:</a:t>
            </a:r>
          </a:p>
          <a:p>
            <a:pPr algn="just"/>
            <a:r>
              <a:rPr lang="cs-CZ" b="0"/>
              <a:t>- manometrické měření úbytku kyslíku</a:t>
            </a:r>
          </a:p>
          <a:p>
            <a:pPr algn="just"/>
            <a:r>
              <a:rPr lang="cs-CZ" b="0"/>
              <a:t>- OxiTop</a:t>
            </a:r>
          </a:p>
        </p:txBody>
      </p:sp>
      <p:sp>
        <p:nvSpPr>
          <p:cNvPr id="44037" name="Rectangle 6"/>
          <p:cNvSpPr>
            <a:spLocks noChangeArrowheads="1"/>
          </p:cNvSpPr>
          <p:nvPr/>
        </p:nvSpPr>
        <p:spPr bwMode="auto">
          <a:xfrm>
            <a:off x="0" y="0"/>
            <a:ext cx="9144000" cy="476250"/>
          </a:xfrm>
          <a:prstGeom prst="rect">
            <a:avLst/>
          </a:prstGeom>
          <a:noFill/>
          <a:ln w="9525">
            <a:noFill/>
            <a:miter lim="800000"/>
            <a:headEnd/>
            <a:tailEnd/>
          </a:ln>
        </p:spPr>
        <p:txBody>
          <a:bodyPr anchor="ctr"/>
          <a:lstStyle/>
          <a:p>
            <a:pPr algn="ctr"/>
            <a:r>
              <a:rPr lang="cs-CZ" sz="2400">
                <a:solidFill>
                  <a:srgbClr val="DC0000"/>
                </a:solidFill>
              </a:rPr>
              <a:t>Metody měření mineralizace uhlíku</a:t>
            </a:r>
            <a:endParaRPr lang="en-US" sz="2400">
              <a:solidFill>
                <a:srgbClr val="DC0000"/>
              </a:solidFill>
            </a:endParaRPr>
          </a:p>
        </p:txBody>
      </p:sp>
      <p:pic>
        <p:nvPicPr>
          <p:cNvPr id="44038" name="Picture 7"/>
          <p:cNvPicPr>
            <a:picLocks noChangeAspect="1" noChangeArrowheads="1"/>
          </p:cNvPicPr>
          <p:nvPr/>
        </p:nvPicPr>
        <p:blipFill>
          <a:blip r:embed="rId3" cstate="print"/>
          <a:srcRect/>
          <a:stretch>
            <a:fillRect/>
          </a:stretch>
        </p:blipFill>
        <p:spPr bwMode="auto">
          <a:xfrm>
            <a:off x="2809875" y="1773238"/>
            <a:ext cx="6334125" cy="4591050"/>
          </a:xfrm>
          <a:prstGeom prst="rect">
            <a:avLst/>
          </a:prstGeom>
          <a:noFill/>
          <a:ln w="9525">
            <a:noFill/>
            <a:miter lim="800000"/>
            <a:headEnd/>
            <a:tailEnd/>
          </a:ln>
        </p:spPr>
      </p:pic>
      <p:pic>
        <p:nvPicPr>
          <p:cNvPr id="44039" name="Picture 9"/>
          <p:cNvPicPr>
            <a:picLocks noChangeAspect="1" noChangeArrowheads="1"/>
          </p:cNvPicPr>
          <p:nvPr/>
        </p:nvPicPr>
        <p:blipFill>
          <a:blip r:embed="rId4" cstate="print"/>
          <a:srcRect/>
          <a:stretch>
            <a:fillRect/>
          </a:stretch>
        </p:blipFill>
        <p:spPr bwMode="auto">
          <a:xfrm>
            <a:off x="0" y="4152900"/>
            <a:ext cx="2771775" cy="2211388"/>
          </a:xfrm>
          <a:prstGeom prst="rect">
            <a:avLst/>
          </a:prstGeom>
          <a:noFill/>
          <a:ln w="9525">
            <a:noFill/>
            <a:miter lim="800000"/>
            <a:headEnd/>
            <a:tailEnd/>
          </a:ln>
        </p:spPr>
      </p:pic>
      <p:pic>
        <p:nvPicPr>
          <p:cNvPr id="44040" name="Picture 8"/>
          <p:cNvPicPr>
            <a:picLocks noChangeAspect="1" noChangeArrowheads="1"/>
          </p:cNvPicPr>
          <p:nvPr/>
        </p:nvPicPr>
        <p:blipFill>
          <a:blip r:embed="rId5" cstate="print"/>
          <a:srcRect/>
          <a:stretch>
            <a:fillRect/>
          </a:stretch>
        </p:blipFill>
        <p:spPr bwMode="auto">
          <a:xfrm>
            <a:off x="1187450" y="1700213"/>
            <a:ext cx="1697038" cy="2522537"/>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4"/>
          <p:cNvSpPr>
            <a:spLocks noGrp="1" noChangeArrowheads="1"/>
          </p:cNvSpPr>
          <p:nvPr>
            <p:ph type="title"/>
          </p:nvPr>
        </p:nvSpPr>
        <p:spPr/>
        <p:txBody>
          <a:bodyPr/>
          <a:lstStyle/>
          <a:p>
            <a:pPr eaLnBrk="1" hangingPunct="1"/>
            <a:r>
              <a:rPr lang="cs-CZ" sz="2400" smtClean="0"/>
              <a:t>OxiTop</a:t>
            </a:r>
            <a:endParaRPr lang="en-US" sz="2400" smtClean="0"/>
          </a:p>
        </p:txBody>
      </p:sp>
      <p:sp>
        <p:nvSpPr>
          <p:cNvPr id="45059" name="Zástupný symbol pro číslo snímku 3"/>
          <p:cNvSpPr>
            <a:spLocks noGrp="1"/>
          </p:cNvSpPr>
          <p:nvPr>
            <p:ph type="sldNum" sz="quarter" idx="10"/>
          </p:nvPr>
        </p:nvSpPr>
        <p:spPr>
          <a:noFill/>
        </p:spPr>
        <p:txBody>
          <a:bodyPr/>
          <a:lstStyle/>
          <a:p>
            <a:r>
              <a:rPr lang="cs-CZ" smtClean="0">
                <a:latin typeface="Arial" charset="0"/>
              </a:rPr>
              <a:t>Snímek </a:t>
            </a:r>
            <a:fld id="{7A6A52FC-8B8B-42AD-BA23-DDD55B0A36FD}" type="slidenum">
              <a:rPr lang="cs-CZ" smtClean="0">
                <a:latin typeface="Arial" charset="0"/>
              </a:rPr>
              <a:pPr/>
              <a:t>37</a:t>
            </a:fld>
            <a:endParaRPr lang="cs-CZ" smtClean="0">
              <a:latin typeface="Arial" charset="0"/>
            </a:endParaRPr>
          </a:p>
        </p:txBody>
      </p:sp>
      <p:pic>
        <p:nvPicPr>
          <p:cNvPr id="45060" name="Picture 5"/>
          <p:cNvPicPr>
            <a:picLocks noChangeAspect="1" noChangeArrowheads="1"/>
          </p:cNvPicPr>
          <p:nvPr/>
        </p:nvPicPr>
        <p:blipFill>
          <a:blip r:embed="rId2" cstate="print"/>
          <a:srcRect l="18613" t="5780" r="16545"/>
          <a:stretch>
            <a:fillRect/>
          </a:stretch>
        </p:blipFill>
        <p:spPr bwMode="auto">
          <a:xfrm>
            <a:off x="0" y="765175"/>
            <a:ext cx="4643438" cy="4225925"/>
          </a:xfrm>
          <a:prstGeom prst="rect">
            <a:avLst/>
          </a:prstGeom>
          <a:noFill/>
          <a:ln w="9525">
            <a:noFill/>
            <a:miter lim="800000"/>
            <a:headEnd/>
            <a:tailEnd/>
          </a:ln>
        </p:spPr>
      </p:pic>
      <p:pic>
        <p:nvPicPr>
          <p:cNvPr id="45061" name="Picture 6"/>
          <p:cNvPicPr>
            <a:picLocks noChangeAspect="1" noChangeArrowheads="1"/>
          </p:cNvPicPr>
          <p:nvPr/>
        </p:nvPicPr>
        <p:blipFill>
          <a:blip r:embed="rId3" cstate="print"/>
          <a:srcRect l="10780"/>
          <a:stretch>
            <a:fillRect/>
          </a:stretch>
        </p:blipFill>
        <p:spPr bwMode="auto">
          <a:xfrm>
            <a:off x="4572000" y="2781300"/>
            <a:ext cx="4572000" cy="4076700"/>
          </a:xfrm>
          <a:prstGeom prst="rect">
            <a:avLst/>
          </a:prstGeom>
          <a:noFill/>
          <a:ln w="9525">
            <a:noFill/>
            <a:miter lim="800000"/>
            <a:headEnd/>
            <a:tailEnd/>
          </a:ln>
        </p:spPr>
      </p:pic>
      <p:sp>
        <p:nvSpPr>
          <p:cNvPr id="45062" name="AutoShape 7"/>
          <p:cNvSpPr>
            <a:spLocks noChangeArrowheads="1"/>
          </p:cNvSpPr>
          <p:nvPr/>
        </p:nvSpPr>
        <p:spPr bwMode="auto">
          <a:xfrm rot="2345631">
            <a:off x="3492500" y="1916113"/>
            <a:ext cx="2232025" cy="719137"/>
          </a:xfrm>
          <a:prstGeom prst="rightArrow">
            <a:avLst>
              <a:gd name="adj1" fmla="val 50000"/>
              <a:gd name="adj2" fmla="val 77594"/>
            </a:avLst>
          </a:prstGeom>
          <a:solidFill>
            <a:schemeClr val="accent1"/>
          </a:solidFill>
          <a:ln w="9525">
            <a:solidFill>
              <a:schemeClr val="tx1"/>
            </a:solidFill>
            <a:miter lim="800000"/>
            <a:headEnd/>
            <a:tailEnd/>
          </a:ln>
        </p:spPr>
        <p:txBody>
          <a:bodyPr wrap="none" anchor="ctr"/>
          <a:lstStyle/>
          <a:p>
            <a:endParaRPr lang="cs-CZ"/>
          </a:p>
        </p:txBody>
      </p:sp>
      <p:pic>
        <p:nvPicPr>
          <p:cNvPr id="45063" name="Picture 8"/>
          <p:cNvPicPr>
            <a:picLocks noChangeAspect="1" noChangeArrowheads="1"/>
          </p:cNvPicPr>
          <p:nvPr/>
        </p:nvPicPr>
        <p:blipFill>
          <a:blip r:embed="rId4" cstate="print"/>
          <a:srcRect/>
          <a:stretch>
            <a:fillRect/>
          </a:stretch>
        </p:blipFill>
        <p:spPr bwMode="auto">
          <a:xfrm>
            <a:off x="4572000" y="2771775"/>
            <a:ext cx="287338" cy="4086225"/>
          </a:xfrm>
          <a:prstGeom prst="rect">
            <a:avLst/>
          </a:prstGeom>
          <a:noFill/>
          <a:ln w="9525">
            <a:noFill/>
            <a:miter lim="800000"/>
            <a:headEnd/>
            <a:tailEnd/>
          </a:ln>
        </p:spPr>
      </p:pic>
      <p:pic>
        <p:nvPicPr>
          <p:cNvPr id="45064" name="Picture 9"/>
          <p:cNvPicPr>
            <a:picLocks noChangeAspect="1" noChangeArrowheads="1"/>
          </p:cNvPicPr>
          <p:nvPr/>
        </p:nvPicPr>
        <p:blipFill>
          <a:blip r:embed="rId5" cstate="print"/>
          <a:srcRect/>
          <a:stretch>
            <a:fillRect/>
          </a:stretch>
        </p:blipFill>
        <p:spPr bwMode="auto">
          <a:xfrm>
            <a:off x="0" y="5373688"/>
            <a:ext cx="2592388" cy="987425"/>
          </a:xfrm>
          <a:prstGeom prst="rect">
            <a:avLst/>
          </a:prstGeom>
          <a:noFill/>
          <a:ln w="9525">
            <a:noFill/>
            <a:miter lim="800000"/>
            <a:headEnd/>
            <a:tailEnd/>
          </a:ln>
        </p:spPr>
      </p:pic>
      <p:sp>
        <p:nvSpPr>
          <p:cNvPr id="45065" name="AutoShape 10"/>
          <p:cNvSpPr>
            <a:spLocks noChangeArrowheads="1"/>
          </p:cNvSpPr>
          <p:nvPr/>
        </p:nvSpPr>
        <p:spPr bwMode="auto">
          <a:xfrm rot="10470009">
            <a:off x="2339975" y="5445125"/>
            <a:ext cx="2232025" cy="719138"/>
          </a:xfrm>
          <a:prstGeom prst="rightArrow">
            <a:avLst>
              <a:gd name="adj1" fmla="val 50000"/>
              <a:gd name="adj2" fmla="val 77594"/>
            </a:avLst>
          </a:prstGeom>
          <a:solidFill>
            <a:schemeClr val="accent1"/>
          </a:solidFill>
          <a:ln w="9525">
            <a:solidFill>
              <a:schemeClr val="tx1"/>
            </a:solidFill>
            <a:miter lim="800000"/>
            <a:headEnd/>
            <a:tailEnd/>
          </a:ln>
        </p:spPr>
        <p:txBody>
          <a:bodyPr wrap="none" anchor="ctr"/>
          <a:lstStyle/>
          <a:p>
            <a:endParaRPr lang="cs-CZ"/>
          </a:p>
        </p:txBody>
      </p:sp>
      <p:sp>
        <p:nvSpPr>
          <p:cNvPr id="45066" name="Text Box 12"/>
          <p:cNvSpPr txBox="1">
            <a:spLocks noChangeArrowheads="1"/>
          </p:cNvSpPr>
          <p:nvPr/>
        </p:nvSpPr>
        <p:spPr bwMode="auto">
          <a:xfrm>
            <a:off x="4932363" y="981075"/>
            <a:ext cx="3786187" cy="822325"/>
          </a:xfrm>
          <a:prstGeom prst="rect">
            <a:avLst/>
          </a:prstGeom>
          <a:noFill/>
          <a:ln w="9525">
            <a:noFill/>
            <a:miter lim="800000"/>
            <a:headEnd/>
            <a:tailEnd/>
          </a:ln>
        </p:spPr>
        <p:txBody>
          <a:bodyPr>
            <a:spAutoFit/>
          </a:bodyPr>
          <a:lstStyle/>
          <a:p>
            <a:r>
              <a:rPr lang="cs-CZ" sz="2400">
                <a:solidFill>
                  <a:srgbClr val="6600FF"/>
                </a:solidFill>
              </a:rPr>
              <a:t>Pokles tlaku je přímo úměrný spotřebě kyslíku</a:t>
            </a:r>
            <a:endParaRPr lang="en-US" sz="2400">
              <a:solidFill>
                <a:srgbClr val="6600FF"/>
              </a:solidFill>
            </a:endParaRPr>
          </a:p>
        </p:txBody>
      </p:sp>
    </p:spTree>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p:txBody>
          <a:bodyPr/>
          <a:lstStyle/>
          <a:p>
            <a:pPr eaLnBrk="1" hangingPunct="1"/>
            <a:r>
              <a:rPr lang="cs-CZ" sz="2400" smtClean="0"/>
              <a:t>OxiTop</a:t>
            </a:r>
            <a:endParaRPr lang="en-US" sz="2400" smtClean="0"/>
          </a:p>
        </p:txBody>
      </p:sp>
      <p:sp>
        <p:nvSpPr>
          <p:cNvPr id="46083" name="Zástupný symbol pro číslo snímku 3"/>
          <p:cNvSpPr>
            <a:spLocks noGrp="1"/>
          </p:cNvSpPr>
          <p:nvPr>
            <p:ph type="sldNum" sz="quarter" idx="10"/>
          </p:nvPr>
        </p:nvSpPr>
        <p:spPr>
          <a:noFill/>
        </p:spPr>
        <p:txBody>
          <a:bodyPr/>
          <a:lstStyle/>
          <a:p>
            <a:r>
              <a:rPr lang="cs-CZ" smtClean="0">
                <a:latin typeface="Arial" charset="0"/>
              </a:rPr>
              <a:t>Snímek </a:t>
            </a:r>
            <a:fld id="{9F43E5F6-B769-402A-A15F-CD9793B3F1CB}" type="slidenum">
              <a:rPr lang="cs-CZ" smtClean="0">
                <a:latin typeface="Arial" charset="0"/>
              </a:rPr>
              <a:pPr/>
              <a:t>38</a:t>
            </a:fld>
            <a:endParaRPr lang="cs-CZ" smtClean="0">
              <a:latin typeface="Arial" charset="0"/>
            </a:endParaRPr>
          </a:p>
        </p:txBody>
      </p:sp>
      <p:sp>
        <p:nvSpPr>
          <p:cNvPr id="46084" name="Rectangle 3"/>
          <p:cNvSpPr>
            <a:spLocks noGrp="1" noChangeArrowheads="1"/>
          </p:cNvSpPr>
          <p:nvPr>
            <p:ph type="body" idx="4294967295"/>
          </p:nvPr>
        </p:nvSpPr>
        <p:spPr>
          <a:xfrm>
            <a:off x="0" y="620713"/>
            <a:ext cx="8713788" cy="5761037"/>
          </a:xfrm>
        </p:spPr>
        <p:txBody>
          <a:bodyPr/>
          <a:lstStyle/>
          <a:p>
            <a:pPr eaLnBrk="1" hangingPunct="1">
              <a:buFontTx/>
              <a:buNone/>
            </a:pPr>
            <a:r>
              <a:rPr lang="cs-CZ" sz="2000" b="0" smtClean="0"/>
              <a:t>Degradace hexadekanu v přítomnosti a nepřítomnosti polutantu</a:t>
            </a:r>
            <a:endParaRPr lang="en-US" sz="2000" b="0" smtClean="0"/>
          </a:p>
        </p:txBody>
      </p:sp>
      <p:grpSp>
        <p:nvGrpSpPr>
          <p:cNvPr id="46085" name="Group 4"/>
          <p:cNvGrpSpPr>
            <a:grpSpLocks/>
          </p:cNvGrpSpPr>
          <p:nvPr/>
        </p:nvGrpSpPr>
        <p:grpSpPr bwMode="auto">
          <a:xfrm>
            <a:off x="0" y="0"/>
            <a:ext cx="1146175" cy="623888"/>
            <a:chOff x="480" y="3075"/>
            <a:chExt cx="722" cy="393"/>
          </a:xfrm>
        </p:grpSpPr>
        <p:pic>
          <p:nvPicPr>
            <p:cNvPr id="46092" name="Picture 5" descr="File:Lupa.na.encyklopedii.jpg">
              <a:hlinkClick r:id="rId2"/>
            </p:cNvPr>
            <p:cNvPicPr>
              <a:picLocks noChangeAspect="1" noChangeArrowheads="1"/>
            </p:cNvPicPr>
            <p:nvPr/>
          </p:nvPicPr>
          <p:blipFill>
            <a:blip r:embed="rId3" cstate="print"/>
            <a:srcRect/>
            <a:stretch>
              <a:fillRect/>
            </a:stretch>
          </p:blipFill>
          <p:spPr bwMode="auto">
            <a:xfrm>
              <a:off x="480" y="3075"/>
              <a:ext cx="722" cy="393"/>
            </a:xfrm>
            <a:prstGeom prst="rect">
              <a:avLst/>
            </a:prstGeom>
            <a:noFill/>
            <a:ln w="19050">
              <a:solidFill>
                <a:srgbClr val="000000"/>
              </a:solidFill>
              <a:miter lim="800000"/>
              <a:headEnd/>
              <a:tailEnd/>
            </a:ln>
          </p:spPr>
        </p:pic>
        <p:sp>
          <p:nvSpPr>
            <p:cNvPr id="46093" name="WordArt 6"/>
            <p:cNvSpPr>
              <a:spLocks noChangeArrowheads="1" noChangeShapeType="1" noTextEdit="1"/>
            </p:cNvSpPr>
            <p:nvPr/>
          </p:nvSpPr>
          <p:spPr bwMode="auto">
            <a:xfrm>
              <a:off x="521" y="3203"/>
              <a:ext cx="363" cy="136"/>
            </a:xfrm>
            <a:prstGeom prst="rect">
              <a:avLst/>
            </a:prstGeom>
          </p:spPr>
          <p:txBody>
            <a:bodyPr wrap="none" fromWordArt="1">
              <a:prstTxWarp prst="textPlain">
                <a:avLst>
                  <a:gd name="adj" fmla="val 50000"/>
                </a:avLst>
              </a:prstTxWarp>
            </a:bodyPr>
            <a:lstStyle/>
            <a:p>
              <a:pPr algn="ctr"/>
              <a:r>
                <a:rPr lang="cs-CZ" sz="3600" kern="10">
                  <a:ln w="12700">
                    <a:solidFill>
                      <a:schemeClr val="tx1"/>
                    </a:solidFill>
                    <a:round/>
                    <a:headEnd/>
                    <a:tailEnd/>
                  </a:ln>
                  <a:solidFill>
                    <a:srgbClr val="FFFF00"/>
                  </a:solidFill>
                  <a:latin typeface="Arial Black"/>
                </a:rPr>
                <a:t>Příklad</a:t>
              </a:r>
            </a:p>
          </p:txBody>
        </p:sp>
      </p:grpSp>
      <p:pic>
        <p:nvPicPr>
          <p:cNvPr id="46086" name="Picture 7"/>
          <p:cNvPicPr>
            <a:picLocks noChangeAspect="1" noChangeArrowheads="1"/>
          </p:cNvPicPr>
          <p:nvPr/>
        </p:nvPicPr>
        <p:blipFill>
          <a:blip r:embed="rId4" cstate="print"/>
          <a:srcRect l="14030" t="18707" r="15837" b="18294"/>
          <a:stretch>
            <a:fillRect/>
          </a:stretch>
        </p:blipFill>
        <p:spPr bwMode="auto">
          <a:xfrm>
            <a:off x="827088" y="1125538"/>
            <a:ext cx="7634287" cy="5143500"/>
          </a:xfrm>
          <a:prstGeom prst="rect">
            <a:avLst/>
          </a:prstGeom>
          <a:noFill/>
          <a:ln w="9525">
            <a:noFill/>
            <a:miter lim="800000"/>
            <a:headEnd/>
            <a:tailEnd/>
          </a:ln>
        </p:spPr>
      </p:pic>
      <p:sp>
        <p:nvSpPr>
          <p:cNvPr id="46087" name="AutoShape 8"/>
          <p:cNvSpPr>
            <a:spLocks noChangeArrowheads="1"/>
          </p:cNvSpPr>
          <p:nvPr/>
        </p:nvSpPr>
        <p:spPr bwMode="auto">
          <a:xfrm rot="1864299">
            <a:off x="3006725" y="3687763"/>
            <a:ext cx="1368425" cy="576262"/>
          </a:xfrm>
          <a:prstGeom prst="rightArrow">
            <a:avLst>
              <a:gd name="adj1" fmla="val 50000"/>
              <a:gd name="adj2" fmla="val 59366"/>
            </a:avLst>
          </a:prstGeom>
          <a:solidFill>
            <a:schemeClr val="accent1"/>
          </a:solidFill>
          <a:ln w="9525">
            <a:solidFill>
              <a:schemeClr val="tx1"/>
            </a:solidFill>
            <a:miter lim="800000"/>
            <a:headEnd/>
            <a:tailEnd/>
          </a:ln>
        </p:spPr>
        <p:txBody>
          <a:bodyPr wrap="none" anchor="ctr"/>
          <a:lstStyle/>
          <a:p>
            <a:endParaRPr lang="cs-CZ"/>
          </a:p>
        </p:txBody>
      </p:sp>
      <p:sp>
        <p:nvSpPr>
          <p:cNvPr id="46088" name="Text Box 9"/>
          <p:cNvSpPr txBox="1">
            <a:spLocks noChangeArrowheads="1"/>
          </p:cNvSpPr>
          <p:nvPr/>
        </p:nvSpPr>
        <p:spPr bwMode="auto">
          <a:xfrm>
            <a:off x="2627313" y="3430588"/>
            <a:ext cx="679450" cy="366712"/>
          </a:xfrm>
          <a:prstGeom prst="rect">
            <a:avLst/>
          </a:prstGeom>
          <a:solidFill>
            <a:srgbClr val="FFFF00"/>
          </a:solidFill>
          <a:ln w="9525">
            <a:noFill/>
            <a:miter lim="800000"/>
            <a:headEnd/>
            <a:tailEnd/>
          </a:ln>
        </p:spPr>
        <p:txBody>
          <a:bodyPr wrap="none">
            <a:spAutoFit/>
          </a:bodyPr>
          <a:lstStyle/>
          <a:p>
            <a:r>
              <a:rPr lang="cs-CZ" sz="1800">
                <a:solidFill>
                  <a:schemeClr val="bg2"/>
                </a:solidFill>
              </a:rPr>
              <a:t>Šum</a:t>
            </a:r>
          </a:p>
        </p:txBody>
      </p:sp>
      <p:sp>
        <p:nvSpPr>
          <p:cNvPr id="46089" name="AutoShape 10"/>
          <p:cNvSpPr>
            <a:spLocks noChangeArrowheads="1"/>
          </p:cNvSpPr>
          <p:nvPr/>
        </p:nvSpPr>
        <p:spPr bwMode="auto">
          <a:xfrm rot="10800000">
            <a:off x="1403350" y="2278063"/>
            <a:ext cx="1368425" cy="576262"/>
          </a:xfrm>
          <a:prstGeom prst="rightArrow">
            <a:avLst>
              <a:gd name="adj1" fmla="val 50000"/>
              <a:gd name="adj2" fmla="val 59366"/>
            </a:avLst>
          </a:prstGeom>
          <a:solidFill>
            <a:schemeClr val="accent1"/>
          </a:solidFill>
          <a:ln w="9525">
            <a:solidFill>
              <a:schemeClr val="tx1"/>
            </a:solidFill>
            <a:miter lim="800000"/>
            <a:headEnd/>
            <a:tailEnd/>
          </a:ln>
        </p:spPr>
        <p:txBody>
          <a:bodyPr wrap="none" anchor="ctr"/>
          <a:lstStyle/>
          <a:p>
            <a:endParaRPr lang="cs-CZ"/>
          </a:p>
        </p:txBody>
      </p:sp>
      <p:sp>
        <p:nvSpPr>
          <p:cNvPr id="46090" name="Text Box 11"/>
          <p:cNvSpPr txBox="1">
            <a:spLocks noChangeArrowheads="1"/>
          </p:cNvSpPr>
          <p:nvPr/>
        </p:nvSpPr>
        <p:spPr bwMode="auto">
          <a:xfrm>
            <a:off x="2554288" y="2422525"/>
            <a:ext cx="3892550" cy="366713"/>
          </a:xfrm>
          <a:prstGeom prst="rect">
            <a:avLst/>
          </a:prstGeom>
          <a:solidFill>
            <a:srgbClr val="FFFF00"/>
          </a:solidFill>
          <a:ln w="9525">
            <a:noFill/>
            <a:miter lim="800000"/>
            <a:headEnd/>
            <a:tailEnd/>
          </a:ln>
        </p:spPr>
        <p:txBody>
          <a:bodyPr wrap="none">
            <a:spAutoFit/>
          </a:bodyPr>
          <a:lstStyle/>
          <a:p>
            <a:r>
              <a:rPr lang="cs-CZ" sz="1800">
                <a:solidFill>
                  <a:schemeClr val="bg2"/>
                </a:solidFill>
              </a:rPr>
              <a:t>Kumulativní spotřeba O2 na ose Y</a:t>
            </a:r>
          </a:p>
        </p:txBody>
      </p:sp>
      <p:sp>
        <p:nvSpPr>
          <p:cNvPr id="46091" name="Text Box 12"/>
          <p:cNvSpPr txBox="1">
            <a:spLocks noChangeArrowheads="1"/>
          </p:cNvSpPr>
          <p:nvPr/>
        </p:nvSpPr>
        <p:spPr bwMode="auto">
          <a:xfrm>
            <a:off x="5578475" y="6130925"/>
            <a:ext cx="603250" cy="366713"/>
          </a:xfrm>
          <a:prstGeom prst="rect">
            <a:avLst/>
          </a:prstGeom>
          <a:solidFill>
            <a:srgbClr val="FFFF00"/>
          </a:solidFill>
          <a:ln w="9525">
            <a:noFill/>
            <a:miter lim="800000"/>
            <a:headEnd/>
            <a:tailEnd/>
          </a:ln>
        </p:spPr>
        <p:txBody>
          <a:bodyPr wrap="none">
            <a:spAutoFit/>
          </a:bodyPr>
          <a:lstStyle/>
          <a:p>
            <a:r>
              <a:rPr lang="cs-CZ" sz="1800">
                <a:solidFill>
                  <a:schemeClr val="bg2"/>
                </a:solidFill>
              </a:rPr>
              <a:t>Čas</a:t>
            </a:r>
          </a:p>
        </p:txBody>
      </p:sp>
    </p:spTree>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Zástupný symbol pro číslo snímku 2"/>
          <p:cNvSpPr>
            <a:spLocks noGrp="1"/>
          </p:cNvSpPr>
          <p:nvPr>
            <p:ph type="sldNum" sz="quarter" idx="10"/>
          </p:nvPr>
        </p:nvSpPr>
        <p:spPr>
          <a:noFill/>
        </p:spPr>
        <p:txBody>
          <a:bodyPr/>
          <a:lstStyle/>
          <a:p>
            <a:r>
              <a:rPr lang="cs-CZ" smtClean="0">
                <a:latin typeface="Arial" charset="0"/>
              </a:rPr>
              <a:t>Snímek </a:t>
            </a:r>
            <a:fld id="{B1C4CA11-E9E8-463A-AF37-5A8388D33E17}" type="slidenum">
              <a:rPr lang="cs-CZ" smtClean="0">
                <a:latin typeface="Arial" charset="0"/>
              </a:rPr>
              <a:pPr/>
              <a:t>39</a:t>
            </a:fld>
            <a:endParaRPr lang="cs-CZ" smtClean="0">
              <a:latin typeface="Arial" charset="0"/>
            </a:endParaRPr>
          </a:p>
        </p:txBody>
      </p:sp>
      <p:pic>
        <p:nvPicPr>
          <p:cNvPr id="47107" name="Picture 7" descr="84"/>
          <p:cNvPicPr>
            <a:picLocks noChangeAspect="1" noChangeArrowheads="1"/>
          </p:cNvPicPr>
          <p:nvPr/>
        </p:nvPicPr>
        <p:blipFill>
          <a:blip r:embed="rId3" cstate="print"/>
          <a:srcRect l="25020" t="7468" r="11989" b="45689"/>
          <a:stretch>
            <a:fillRect/>
          </a:stretch>
        </p:blipFill>
        <p:spPr bwMode="auto">
          <a:xfrm>
            <a:off x="2784475" y="404813"/>
            <a:ext cx="6359525" cy="6453187"/>
          </a:xfrm>
          <a:prstGeom prst="rect">
            <a:avLst/>
          </a:prstGeom>
          <a:noFill/>
          <a:ln w="9525">
            <a:solidFill>
              <a:schemeClr val="tx1"/>
            </a:solidFill>
            <a:miter lim="800000"/>
            <a:headEnd/>
            <a:tailEnd/>
          </a:ln>
        </p:spPr>
      </p:pic>
      <p:sp>
        <p:nvSpPr>
          <p:cNvPr id="47108" name="Text Box 3"/>
          <p:cNvSpPr txBox="1">
            <a:spLocks noChangeArrowheads="1"/>
          </p:cNvSpPr>
          <p:nvPr/>
        </p:nvSpPr>
        <p:spPr bwMode="auto">
          <a:xfrm>
            <a:off x="0" y="0"/>
            <a:ext cx="3960813" cy="274638"/>
          </a:xfrm>
          <a:prstGeom prst="rect">
            <a:avLst/>
          </a:prstGeom>
          <a:noFill/>
          <a:ln w="9525">
            <a:noFill/>
            <a:miter lim="800000"/>
            <a:headEnd/>
            <a:tailEnd/>
          </a:ln>
        </p:spPr>
        <p:txBody>
          <a:bodyPr>
            <a:spAutoFit/>
          </a:bodyPr>
          <a:lstStyle/>
          <a:p>
            <a:pPr>
              <a:spcBef>
                <a:spcPct val="50000"/>
              </a:spcBef>
            </a:pPr>
            <a:endParaRPr lang="en-US" sz="1200" b="0">
              <a:latin typeface="Times New Roman" pitchFamily="18" charset="0"/>
            </a:endParaRPr>
          </a:p>
        </p:txBody>
      </p:sp>
      <p:sp>
        <p:nvSpPr>
          <p:cNvPr id="47109" name="Text Box 5"/>
          <p:cNvSpPr txBox="1">
            <a:spLocks noChangeArrowheads="1"/>
          </p:cNvSpPr>
          <p:nvPr/>
        </p:nvSpPr>
        <p:spPr bwMode="auto">
          <a:xfrm>
            <a:off x="0" y="692150"/>
            <a:ext cx="2771775" cy="1558925"/>
          </a:xfrm>
          <a:prstGeom prst="rect">
            <a:avLst/>
          </a:prstGeom>
          <a:noFill/>
          <a:ln w="9525">
            <a:noFill/>
            <a:miter lim="800000"/>
            <a:headEnd/>
            <a:tailEnd/>
          </a:ln>
        </p:spPr>
        <p:txBody>
          <a:bodyPr>
            <a:spAutoFit/>
          </a:bodyPr>
          <a:lstStyle/>
          <a:p>
            <a:r>
              <a:rPr lang="cs-CZ"/>
              <a:t>1) Měření respirace spotřebou O</a:t>
            </a:r>
            <a:r>
              <a:rPr lang="cs-CZ" baseline="-25000"/>
              <a:t>2</a:t>
            </a:r>
            <a:r>
              <a:rPr lang="cs-CZ"/>
              <a:t>:</a:t>
            </a:r>
          </a:p>
          <a:p>
            <a:r>
              <a:rPr lang="cs-CZ" b="0"/>
              <a:t>- elektrochemické stanovení, využití např. v mikroelektrodách a respirometrech</a:t>
            </a:r>
          </a:p>
        </p:txBody>
      </p:sp>
      <p:sp>
        <p:nvSpPr>
          <p:cNvPr id="47110" name="Rectangle 8"/>
          <p:cNvSpPr>
            <a:spLocks noChangeArrowheads="1"/>
          </p:cNvSpPr>
          <p:nvPr/>
        </p:nvSpPr>
        <p:spPr bwMode="auto">
          <a:xfrm>
            <a:off x="0" y="0"/>
            <a:ext cx="9144000" cy="476250"/>
          </a:xfrm>
          <a:prstGeom prst="rect">
            <a:avLst/>
          </a:prstGeom>
          <a:noFill/>
          <a:ln w="9525">
            <a:noFill/>
            <a:miter lim="800000"/>
            <a:headEnd/>
            <a:tailEnd/>
          </a:ln>
        </p:spPr>
        <p:txBody>
          <a:bodyPr anchor="ctr"/>
          <a:lstStyle/>
          <a:p>
            <a:pPr algn="ctr"/>
            <a:r>
              <a:rPr lang="cs-CZ" sz="2400">
                <a:solidFill>
                  <a:srgbClr val="DC0000"/>
                </a:solidFill>
              </a:rPr>
              <a:t>Metody měření mineralizace uhlíku</a:t>
            </a:r>
            <a:endParaRPr lang="en-US" sz="2400">
              <a:solidFill>
                <a:srgbClr val="DC0000"/>
              </a:solidFill>
            </a:endParaRPr>
          </a:p>
        </p:txBody>
      </p:sp>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9"/>
          <p:cNvSpPr>
            <a:spLocks noGrp="1" noChangeArrowheads="1"/>
          </p:cNvSpPr>
          <p:nvPr>
            <p:ph type="title"/>
          </p:nvPr>
        </p:nvSpPr>
        <p:spPr/>
        <p:txBody>
          <a:bodyPr/>
          <a:lstStyle/>
          <a:p>
            <a:pPr eaLnBrk="1" hangingPunct="1"/>
            <a:r>
              <a:rPr lang="cs-CZ" sz="2400" smtClean="0"/>
              <a:t>Aktivity mikroorganismů</a:t>
            </a:r>
          </a:p>
        </p:txBody>
      </p:sp>
      <p:sp>
        <p:nvSpPr>
          <p:cNvPr id="14339" name="Rectangle 10"/>
          <p:cNvSpPr>
            <a:spLocks noGrp="1" noChangeArrowheads="1"/>
          </p:cNvSpPr>
          <p:nvPr>
            <p:ph idx="1"/>
          </p:nvPr>
        </p:nvSpPr>
        <p:spPr/>
        <p:txBody>
          <a:bodyPr/>
          <a:lstStyle/>
          <a:p>
            <a:pPr eaLnBrk="1" hangingPunct="1">
              <a:buFontTx/>
              <a:buNone/>
            </a:pPr>
            <a:r>
              <a:rPr lang="cs-CZ" sz="1800" smtClean="0">
                <a:solidFill>
                  <a:srgbClr val="6600FF"/>
                </a:solidFill>
              </a:rPr>
              <a:t>Mají velmi úzký vztah k jejich </a:t>
            </a:r>
            <a:r>
              <a:rPr lang="cs-CZ" sz="1800" u="sng" smtClean="0">
                <a:solidFill>
                  <a:srgbClr val="6600FF"/>
                </a:solidFill>
              </a:rPr>
              <a:t>funkcím</a:t>
            </a:r>
            <a:r>
              <a:rPr lang="cs-CZ" sz="1800" smtClean="0">
                <a:solidFill>
                  <a:srgbClr val="6600FF"/>
                </a:solidFill>
              </a:rPr>
              <a:t> v ekosystému</a:t>
            </a:r>
          </a:p>
          <a:p>
            <a:pPr eaLnBrk="1" hangingPunct="1">
              <a:buFontTx/>
              <a:buNone/>
            </a:pPr>
            <a:r>
              <a:rPr lang="cs-CZ" sz="1800" smtClean="0"/>
              <a:t>Z hlediska bioindikace:</a:t>
            </a:r>
          </a:p>
          <a:p>
            <a:pPr eaLnBrk="1" hangingPunct="1"/>
            <a:r>
              <a:rPr lang="cs-CZ" sz="1800" b="0" smtClean="0"/>
              <a:t>jsou smysluplným a zcela nezbytným doplněním údajů o kvantitě mikroorganismů = nestačí jen vysoké množství mikroorganismů, ale hlavně aby byly funkční, tedy aktivní</a:t>
            </a:r>
          </a:p>
          <a:p>
            <a:pPr eaLnBrk="1" hangingPunct="1"/>
            <a:r>
              <a:rPr lang="cs-CZ" sz="1800" b="0" smtClean="0"/>
              <a:t>co se týká aktivity, je důležitá nejen její úroveň, ale i mnohostranost, diverzita metabolických funkcí</a:t>
            </a:r>
          </a:p>
          <a:p>
            <a:pPr eaLnBrk="1" hangingPunct="1"/>
            <a:r>
              <a:rPr lang="cs-CZ" sz="1800" b="0" smtClean="0"/>
              <a:t>bohužel, téměř vždy (s výjimkou </a:t>
            </a:r>
            <a:r>
              <a:rPr lang="cs-CZ" sz="1800" b="0" i="1" smtClean="0"/>
              <a:t>in situ</a:t>
            </a:r>
            <a:r>
              <a:rPr lang="cs-CZ" sz="1800" b="0" smtClean="0"/>
              <a:t> technik) dochází ke zkreslení při přenosu z reálného ekosystému</a:t>
            </a:r>
          </a:p>
          <a:p>
            <a:pPr eaLnBrk="1" hangingPunct="1"/>
            <a:endParaRPr lang="cs-CZ" sz="1800" b="0" smtClean="0"/>
          </a:p>
          <a:p>
            <a:pPr eaLnBrk="1" hangingPunct="1">
              <a:buFontTx/>
              <a:buNone/>
            </a:pPr>
            <a:r>
              <a:rPr lang="cs-CZ" sz="1800" smtClean="0"/>
              <a:t>Z hlediska ekotoxicity:</a:t>
            </a:r>
          </a:p>
          <a:p>
            <a:pPr eaLnBrk="1" hangingPunct="1"/>
            <a:r>
              <a:rPr lang="cs-CZ" sz="1800" b="0" smtClean="0"/>
              <a:t>inhibice či aktivace biochemických pochodů pod vlivem látek a stresových faktorů je principem řady standardizovaných testů</a:t>
            </a:r>
          </a:p>
          <a:p>
            <a:pPr eaLnBrk="1" hangingPunct="1"/>
            <a:endParaRPr lang="cs-CZ" sz="1800" b="0" smtClean="0"/>
          </a:p>
          <a:p>
            <a:pPr eaLnBrk="1" hangingPunct="1">
              <a:buFontTx/>
              <a:buNone/>
            </a:pPr>
            <a:r>
              <a:rPr lang="cs-CZ" sz="1800" smtClean="0"/>
              <a:t>Příklady často využívaných / měřených mikrobiálních aktivit:</a:t>
            </a:r>
          </a:p>
          <a:p>
            <a:pPr eaLnBrk="1" hangingPunct="1"/>
            <a:r>
              <a:rPr lang="cs-CZ" sz="1800" b="0" smtClean="0"/>
              <a:t>měření respirace; měření mineralizace dusíku;  měření fixace dusíku; měření ATP; produkce tepla; měření nitrifikace, sulfurikace, oxidace železa apod.;  měření denitrifikace, desulfurikace; měření enzymových aktivit; atd. atd.</a:t>
            </a:r>
            <a:endParaRPr lang="cs-CZ" sz="1800" smtClean="0"/>
          </a:p>
        </p:txBody>
      </p:sp>
      <p:sp>
        <p:nvSpPr>
          <p:cNvPr id="14340" name="Zástupný symbol pro číslo snímku 4"/>
          <p:cNvSpPr>
            <a:spLocks noGrp="1"/>
          </p:cNvSpPr>
          <p:nvPr>
            <p:ph type="sldNum" sz="quarter" idx="10"/>
          </p:nvPr>
        </p:nvSpPr>
        <p:spPr>
          <a:noFill/>
        </p:spPr>
        <p:txBody>
          <a:bodyPr/>
          <a:lstStyle/>
          <a:p>
            <a:r>
              <a:rPr lang="cs-CZ" smtClean="0">
                <a:latin typeface="Arial" charset="0"/>
              </a:rPr>
              <a:t>Snímek </a:t>
            </a:r>
            <a:fld id="{DE6C45EB-59A6-4920-9E7A-D5F259337A71}" type="slidenum">
              <a:rPr lang="cs-CZ" smtClean="0">
                <a:latin typeface="Arial" charset="0"/>
              </a:rPr>
              <a:pPr/>
              <a:t>4</a:t>
            </a:fld>
            <a:endParaRPr lang="cs-CZ" smtClean="0">
              <a:latin typeface="Arial" charset="0"/>
            </a:endParaRPr>
          </a:p>
        </p:txBody>
      </p:sp>
      <p:sp>
        <p:nvSpPr>
          <p:cNvPr id="14341" name="Text Box 3"/>
          <p:cNvSpPr txBox="1">
            <a:spLocks noChangeArrowheads="1"/>
          </p:cNvSpPr>
          <p:nvPr/>
        </p:nvSpPr>
        <p:spPr bwMode="auto">
          <a:xfrm>
            <a:off x="0" y="0"/>
            <a:ext cx="3960813" cy="274638"/>
          </a:xfrm>
          <a:prstGeom prst="rect">
            <a:avLst/>
          </a:prstGeom>
          <a:noFill/>
          <a:ln w="9525">
            <a:noFill/>
            <a:miter lim="800000"/>
            <a:headEnd/>
            <a:tailEnd/>
          </a:ln>
        </p:spPr>
        <p:txBody>
          <a:bodyPr>
            <a:spAutoFit/>
          </a:bodyPr>
          <a:lstStyle/>
          <a:p>
            <a:pPr>
              <a:spcBef>
                <a:spcPct val="50000"/>
              </a:spcBef>
            </a:pPr>
            <a:endParaRPr lang="en-US" sz="1200" b="0">
              <a:latin typeface="Times New Roman" pitchFamily="18" charset="0"/>
            </a:endParaRPr>
          </a:p>
        </p:txBody>
      </p:sp>
    </p:spTree>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Zástupný symbol pro číslo snímku 2"/>
          <p:cNvSpPr>
            <a:spLocks noGrp="1"/>
          </p:cNvSpPr>
          <p:nvPr>
            <p:ph type="sldNum" sz="quarter" idx="10"/>
          </p:nvPr>
        </p:nvSpPr>
        <p:spPr>
          <a:noFill/>
        </p:spPr>
        <p:txBody>
          <a:bodyPr/>
          <a:lstStyle/>
          <a:p>
            <a:r>
              <a:rPr lang="cs-CZ" smtClean="0">
                <a:latin typeface="Arial" charset="0"/>
              </a:rPr>
              <a:t>Snímek </a:t>
            </a:r>
            <a:fld id="{786D8878-087F-4D11-912E-022025BBECAF}" type="slidenum">
              <a:rPr lang="cs-CZ" smtClean="0">
                <a:latin typeface="Arial" charset="0"/>
              </a:rPr>
              <a:pPr/>
              <a:t>40</a:t>
            </a:fld>
            <a:endParaRPr lang="cs-CZ" smtClean="0">
              <a:latin typeface="Arial" charset="0"/>
            </a:endParaRPr>
          </a:p>
        </p:txBody>
      </p:sp>
      <p:sp>
        <p:nvSpPr>
          <p:cNvPr id="48131" name="Text Box 3"/>
          <p:cNvSpPr txBox="1">
            <a:spLocks noChangeArrowheads="1"/>
          </p:cNvSpPr>
          <p:nvPr/>
        </p:nvSpPr>
        <p:spPr bwMode="auto">
          <a:xfrm>
            <a:off x="8532813" y="6583363"/>
            <a:ext cx="611187" cy="274637"/>
          </a:xfrm>
          <a:prstGeom prst="rect">
            <a:avLst/>
          </a:prstGeom>
          <a:noFill/>
          <a:ln w="9525">
            <a:noFill/>
            <a:miter lim="800000"/>
            <a:headEnd/>
            <a:tailEnd/>
          </a:ln>
        </p:spPr>
        <p:txBody>
          <a:bodyPr>
            <a:spAutoFit/>
          </a:bodyPr>
          <a:lstStyle/>
          <a:p>
            <a:pPr algn="ctr">
              <a:spcBef>
                <a:spcPct val="50000"/>
              </a:spcBef>
            </a:pPr>
            <a:fld id="{FD186289-1F4B-437A-8C9A-5E833B5D1265}" type="slidenum">
              <a:rPr lang="cs-CZ" sz="1200" b="0">
                <a:latin typeface="Times New Roman" pitchFamily="18" charset="0"/>
              </a:rPr>
              <a:pPr algn="ctr">
                <a:spcBef>
                  <a:spcPct val="50000"/>
                </a:spcBef>
              </a:pPr>
              <a:t>40</a:t>
            </a:fld>
            <a:endParaRPr lang="cs-CZ" sz="1200" b="0">
              <a:latin typeface="Times New Roman" pitchFamily="18" charset="0"/>
            </a:endParaRPr>
          </a:p>
        </p:txBody>
      </p:sp>
      <p:sp>
        <p:nvSpPr>
          <p:cNvPr id="48132" name="Text Box 4"/>
          <p:cNvSpPr txBox="1">
            <a:spLocks noChangeArrowheads="1"/>
          </p:cNvSpPr>
          <p:nvPr/>
        </p:nvSpPr>
        <p:spPr bwMode="auto">
          <a:xfrm>
            <a:off x="0" y="0"/>
            <a:ext cx="3960813" cy="274638"/>
          </a:xfrm>
          <a:prstGeom prst="rect">
            <a:avLst/>
          </a:prstGeom>
          <a:noFill/>
          <a:ln w="9525">
            <a:noFill/>
            <a:miter lim="800000"/>
            <a:headEnd/>
            <a:tailEnd/>
          </a:ln>
        </p:spPr>
        <p:txBody>
          <a:bodyPr>
            <a:spAutoFit/>
          </a:bodyPr>
          <a:lstStyle/>
          <a:p>
            <a:pPr>
              <a:spcBef>
                <a:spcPct val="50000"/>
              </a:spcBef>
            </a:pPr>
            <a:endParaRPr lang="en-US" sz="1200" b="0">
              <a:latin typeface="Times New Roman" pitchFamily="18" charset="0"/>
            </a:endParaRPr>
          </a:p>
        </p:txBody>
      </p:sp>
      <p:sp>
        <p:nvSpPr>
          <p:cNvPr id="48133" name="Text Box 6"/>
          <p:cNvSpPr txBox="1">
            <a:spLocks noChangeArrowheads="1"/>
          </p:cNvSpPr>
          <p:nvPr/>
        </p:nvSpPr>
        <p:spPr bwMode="auto">
          <a:xfrm>
            <a:off x="179388" y="692150"/>
            <a:ext cx="8713787" cy="581025"/>
          </a:xfrm>
          <a:prstGeom prst="rect">
            <a:avLst/>
          </a:prstGeom>
          <a:noFill/>
          <a:ln w="9525">
            <a:noFill/>
            <a:miter lim="800000"/>
            <a:headEnd/>
            <a:tailEnd/>
          </a:ln>
        </p:spPr>
        <p:txBody>
          <a:bodyPr>
            <a:spAutoFit/>
          </a:bodyPr>
          <a:lstStyle/>
          <a:p>
            <a:r>
              <a:rPr lang="cs-CZ"/>
              <a:t>1) Měření respirace spotřebou O</a:t>
            </a:r>
            <a:r>
              <a:rPr lang="cs-CZ" baseline="-25000"/>
              <a:t>2</a:t>
            </a:r>
            <a:r>
              <a:rPr lang="cs-CZ"/>
              <a:t>:</a:t>
            </a:r>
          </a:p>
          <a:p>
            <a:r>
              <a:rPr lang="cs-CZ" b="0"/>
              <a:t>- kyslíková próba - elektroda s plynově permeabilní membránou</a:t>
            </a:r>
          </a:p>
        </p:txBody>
      </p:sp>
      <p:pic>
        <p:nvPicPr>
          <p:cNvPr id="48134" name="Picture 7" descr="81"/>
          <p:cNvPicPr>
            <a:picLocks noChangeAspect="1" noChangeArrowheads="1"/>
          </p:cNvPicPr>
          <p:nvPr/>
        </p:nvPicPr>
        <p:blipFill>
          <a:blip r:embed="rId3" cstate="print"/>
          <a:srcRect l="55576" t="6107" r="3656" b="52917"/>
          <a:stretch>
            <a:fillRect/>
          </a:stretch>
        </p:blipFill>
        <p:spPr bwMode="auto">
          <a:xfrm>
            <a:off x="0" y="1628775"/>
            <a:ext cx="3811588" cy="5229225"/>
          </a:xfrm>
          <a:prstGeom prst="rect">
            <a:avLst/>
          </a:prstGeom>
          <a:noFill/>
          <a:ln w="9525">
            <a:solidFill>
              <a:schemeClr val="tx1"/>
            </a:solidFill>
            <a:miter lim="800000"/>
            <a:headEnd/>
            <a:tailEnd/>
          </a:ln>
        </p:spPr>
      </p:pic>
      <p:pic>
        <p:nvPicPr>
          <p:cNvPr id="48135" name="Picture 8" descr="81"/>
          <p:cNvPicPr>
            <a:picLocks noChangeAspect="1" noChangeArrowheads="1"/>
          </p:cNvPicPr>
          <p:nvPr/>
        </p:nvPicPr>
        <p:blipFill>
          <a:blip r:embed="rId3" cstate="print"/>
          <a:srcRect l="55576" t="47516" r="3656" b="30769"/>
          <a:stretch>
            <a:fillRect/>
          </a:stretch>
        </p:blipFill>
        <p:spPr bwMode="auto">
          <a:xfrm>
            <a:off x="3995738" y="2565400"/>
            <a:ext cx="4608512" cy="3349625"/>
          </a:xfrm>
          <a:prstGeom prst="rect">
            <a:avLst/>
          </a:prstGeom>
          <a:noFill/>
          <a:ln w="9525">
            <a:solidFill>
              <a:schemeClr val="tx1"/>
            </a:solidFill>
            <a:miter lim="800000"/>
            <a:headEnd/>
            <a:tailEnd/>
          </a:ln>
        </p:spPr>
      </p:pic>
      <p:sp>
        <p:nvSpPr>
          <p:cNvPr id="48136" name="Rectangle 9"/>
          <p:cNvSpPr>
            <a:spLocks noChangeArrowheads="1"/>
          </p:cNvSpPr>
          <p:nvPr/>
        </p:nvSpPr>
        <p:spPr bwMode="auto">
          <a:xfrm>
            <a:off x="0" y="0"/>
            <a:ext cx="9144000" cy="476250"/>
          </a:xfrm>
          <a:prstGeom prst="rect">
            <a:avLst/>
          </a:prstGeom>
          <a:noFill/>
          <a:ln w="9525">
            <a:noFill/>
            <a:miter lim="800000"/>
            <a:headEnd/>
            <a:tailEnd/>
          </a:ln>
        </p:spPr>
        <p:txBody>
          <a:bodyPr anchor="ctr"/>
          <a:lstStyle/>
          <a:p>
            <a:pPr algn="ctr"/>
            <a:r>
              <a:rPr lang="cs-CZ" sz="2400">
                <a:solidFill>
                  <a:srgbClr val="DC0000"/>
                </a:solidFill>
              </a:rPr>
              <a:t>Metody měření mineralizace uhlíku</a:t>
            </a:r>
            <a:endParaRPr lang="en-US" sz="2400">
              <a:solidFill>
                <a:srgbClr val="DC0000"/>
              </a:solidFill>
            </a:endParaRPr>
          </a:p>
        </p:txBody>
      </p:sp>
    </p:spTree>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Zástupný symbol pro číslo snímku 2"/>
          <p:cNvSpPr>
            <a:spLocks noGrp="1"/>
          </p:cNvSpPr>
          <p:nvPr>
            <p:ph type="sldNum" sz="quarter" idx="10"/>
          </p:nvPr>
        </p:nvSpPr>
        <p:spPr>
          <a:noFill/>
        </p:spPr>
        <p:txBody>
          <a:bodyPr/>
          <a:lstStyle/>
          <a:p>
            <a:r>
              <a:rPr lang="cs-CZ" smtClean="0">
                <a:latin typeface="Arial" charset="0"/>
              </a:rPr>
              <a:t>Snímek </a:t>
            </a:r>
            <a:fld id="{11777292-E33E-4524-8C96-171DFB9D9124}" type="slidenum">
              <a:rPr lang="cs-CZ" smtClean="0">
                <a:latin typeface="Arial" charset="0"/>
              </a:rPr>
              <a:pPr/>
              <a:t>41</a:t>
            </a:fld>
            <a:endParaRPr lang="cs-CZ" smtClean="0">
              <a:latin typeface="Arial" charset="0"/>
            </a:endParaRPr>
          </a:p>
        </p:txBody>
      </p:sp>
      <p:pic>
        <p:nvPicPr>
          <p:cNvPr id="49155" name="Picture 6" descr="74"/>
          <p:cNvPicPr>
            <a:picLocks noChangeAspect="1" noChangeArrowheads="1"/>
          </p:cNvPicPr>
          <p:nvPr/>
        </p:nvPicPr>
        <p:blipFill>
          <a:blip r:embed="rId3" cstate="print"/>
          <a:srcRect l="40286" t="31270" r="22333" b="9381"/>
          <a:stretch>
            <a:fillRect/>
          </a:stretch>
        </p:blipFill>
        <p:spPr bwMode="auto">
          <a:xfrm>
            <a:off x="5967413" y="0"/>
            <a:ext cx="3176587" cy="6858000"/>
          </a:xfrm>
          <a:prstGeom prst="rect">
            <a:avLst/>
          </a:prstGeom>
          <a:noFill/>
          <a:ln w="9525">
            <a:solidFill>
              <a:schemeClr val="tx1"/>
            </a:solidFill>
            <a:miter lim="800000"/>
            <a:headEnd/>
            <a:tailEnd/>
          </a:ln>
        </p:spPr>
      </p:pic>
      <p:sp>
        <p:nvSpPr>
          <p:cNvPr id="49156" name="Text Box 3"/>
          <p:cNvSpPr txBox="1">
            <a:spLocks noChangeArrowheads="1"/>
          </p:cNvSpPr>
          <p:nvPr/>
        </p:nvSpPr>
        <p:spPr bwMode="auto">
          <a:xfrm>
            <a:off x="0" y="0"/>
            <a:ext cx="3960813" cy="274638"/>
          </a:xfrm>
          <a:prstGeom prst="rect">
            <a:avLst/>
          </a:prstGeom>
          <a:noFill/>
          <a:ln w="9525">
            <a:noFill/>
            <a:miter lim="800000"/>
            <a:headEnd/>
            <a:tailEnd/>
          </a:ln>
        </p:spPr>
        <p:txBody>
          <a:bodyPr>
            <a:spAutoFit/>
          </a:bodyPr>
          <a:lstStyle/>
          <a:p>
            <a:pPr>
              <a:spcBef>
                <a:spcPct val="50000"/>
              </a:spcBef>
            </a:pPr>
            <a:endParaRPr lang="en-US" sz="1200" b="0">
              <a:latin typeface="Times New Roman" pitchFamily="18" charset="0"/>
            </a:endParaRPr>
          </a:p>
        </p:txBody>
      </p:sp>
      <p:sp>
        <p:nvSpPr>
          <p:cNvPr id="49157" name="Text Box 5"/>
          <p:cNvSpPr txBox="1">
            <a:spLocks noChangeArrowheads="1"/>
          </p:cNvSpPr>
          <p:nvPr/>
        </p:nvSpPr>
        <p:spPr bwMode="auto">
          <a:xfrm>
            <a:off x="250825" y="692150"/>
            <a:ext cx="5616575" cy="1616075"/>
          </a:xfrm>
          <a:prstGeom prst="rect">
            <a:avLst/>
          </a:prstGeom>
          <a:noFill/>
          <a:ln w="9525">
            <a:noFill/>
            <a:miter lim="800000"/>
            <a:headEnd/>
            <a:tailEnd/>
          </a:ln>
        </p:spPr>
        <p:txBody>
          <a:bodyPr>
            <a:spAutoFit/>
          </a:bodyPr>
          <a:lstStyle/>
          <a:p>
            <a:pPr algn="just"/>
            <a:r>
              <a:rPr lang="cs-CZ" sz="2000">
                <a:solidFill>
                  <a:srgbClr val="DC0000"/>
                </a:solidFill>
              </a:rPr>
              <a:t>2) Měření produkcí CO</a:t>
            </a:r>
            <a:r>
              <a:rPr lang="cs-CZ" sz="2000" baseline="-25000">
                <a:solidFill>
                  <a:srgbClr val="DC0000"/>
                </a:solidFill>
              </a:rPr>
              <a:t>2</a:t>
            </a:r>
            <a:r>
              <a:rPr lang="cs-CZ" sz="2000">
                <a:solidFill>
                  <a:srgbClr val="DC0000"/>
                </a:solidFill>
              </a:rPr>
              <a:t>:</a:t>
            </a:r>
          </a:p>
          <a:p>
            <a:pPr algn="just"/>
            <a:endParaRPr lang="cs-CZ" sz="2000">
              <a:solidFill>
                <a:srgbClr val="DC0000"/>
              </a:solidFill>
            </a:endParaRPr>
          </a:p>
          <a:p>
            <a:pPr algn="just"/>
            <a:r>
              <a:rPr lang="cs-CZ" sz="2000"/>
              <a:t>v uzavřených láhvích</a:t>
            </a:r>
            <a:r>
              <a:rPr lang="cs-CZ" sz="2000" b="0"/>
              <a:t> (statický systém)</a:t>
            </a:r>
          </a:p>
          <a:p>
            <a:pPr algn="just"/>
            <a:r>
              <a:rPr lang="cs-CZ" sz="2000" b="0"/>
              <a:t>- změna konduktivity roztoku NaOH</a:t>
            </a:r>
          </a:p>
          <a:p>
            <a:pPr algn="just"/>
            <a:r>
              <a:rPr lang="cs-CZ" sz="2000" b="0"/>
              <a:t>- titrací CO</a:t>
            </a:r>
            <a:r>
              <a:rPr lang="cs-CZ" sz="2000" b="0" baseline="-25000"/>
              <a:t>2</a:t>
            </a:r>
            <a:r>
              <a:rPr lang="cs-CZ" sz="2000" b="0"/>
              <a:t> sorbovaného v roztoku NaOH</a:t>
            </a:r>
          </a:p>
        </p:txBody>
      </p:sp>
      <p:pic>
        <p:nvPicPr>
          <p:cNvPr id="49158" name="Picture 7" descr="73"/>
          <p:cNvPicPr>
            <a:picLocks noChangeAspect="1" noChangeArrowheads="1"/>
          </p:cNvPicPr>
          <p:nvPr/>
        </p:nvPicPr>
        <p:blipFill>
          <a:blip r:embed="rId4" cstate="print"/>
          <a:srcRect l="11795" t="7243" r="19341" b="60245"/>
          <a:stretch>
            <a:fillRect/>
          </a:stretch>
        </p:blipFill>
        <p:spPr bwMode="auto">
          <a:xfrm>
            <a:off x="468313" y="2636838"/>
            <a:ext cx="4824412" cy="3095625"/>
          </a:xfrm>
          <a:prstGeom prst="rect">
            <a:avLst/>
          </a:prstGeom>
          <a:noFill/>
          <a:ln w="9525">
            <a:solidFill>
              <a:schemeClr val="tx1"/>
            </a:solidFill>
            <a:miter lim="800000"/>
            <a:headEnd/>
            <a:tailEnd/>
          </a:ln>
        </p:spPr>
      </p:pic>
      <p:sp>
        <p:nvSpPr>
          <p:cNvPr id="49159" name="Rectangle 8"/>
          <p:cNvSpPr>
            <a:spLocks noChangeArrowheads="1"/>
          </p:cNvSpPr>
          <p:nvPr/>
        </p:nvSpPr>
        <p:spPr bwMode="auto">
          <a:xfrm>
            <a:off x="0" y="0"/>
            <a:ext cx="9144000" cy="476250"/>
          </a:xfrm>
          <a:prstGeom prst="rect">
            <a:avLst/>
          </a:prstGeom>
          <a:noFill/>
          <a:ln w="9525">
            <a:noFill/>
            <a:miter lim="800000"/>
            <a:headEnd/>
            <a:tailEnd/>
          </a:ln>
        </p:spPr>
        <p:txBody>
          <a:bodyPr anchor="ctr"/>
          <a:lstStyle/>
          <a:p>
            <a:r>
              <a:rPr lang="cs-CZ" sz="2400">
                <a:solidFill>
                  <a:srgbClr val="DC0000"/>
                </a:solidFill>
              </a:rPr>
              <a:t>Metody měření mineralizace uhlíku</a:t>
            </a:r>
            <a:endParaRPr lang="en-US" sz="2400">
              <a:solidFill>
                <a:srgbClr val="DC0000"/>
              </a:solidFill>
            </a:endParaRPr>
          </a:p>
        </p:txBody>
      </p:sp>
    </p:spTree>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Zástupný symbol pro číslo snímku 2"/>
          <p:cNvSpPr>
            <a:spLocks noGrp="1"/>
          </p:cNvSpPr>
          <p:nvPr>
            <p:ph type="sldNum" sz="quarter" idx="10"/>
          </p:nvPr>
        </p:nvSpPr>
        <p:spPr>
          <a:noFill/>
        </p:spPr>
        <p:txBody>
          <a:bodyPr/>
          <a:lstStyle/>
          <a:p>
            <a:r>
              <a:rPr lang="cs-CZ" smtClean="0">
                <a:latin typeface="Arial" charset="0"/>
              </a:rPr>
              <a:t>Snímek </a:t>
            </a:r>
            <a:fld id="{08886598-E193-4D00-8F39-CEADBD79AD8F}" type="slidenum">
              <a:rPr lang="cs-CZ" smtClean="0">
                <a:latin typeface="Arial" charset="0"/>
              </a:rPr>
              <a:pPr/>
              <a:t>42</a:t>
            </a:fld>
            <a:endParaRPr lang="cs-CZ" smtClean="0">
              <a:latin typeface="Arial" charset="0"/>
            </a:endParaRPr>
          </a:p>
        </p:txBody>
      </p:sp>
      <p:sp>
        <p:nvSpPr>
          <p:cNvPr id="50179" name="Text Box 3"/>
          <p:cNvSpPr txBox="1">
            <a:spLocks noChangeArrowheads="1"/>
          </p:cNvSpPr>
          <p:nvPr/>
        </p:nvSpPr>
        <p:spPr bwMode="auto">
          <a:xfrm>
            <a:off x="0" y="0"/>
            <a:ext cx="3960813" cy="274638"/>
          </a:xfrm>
          <a:prstGeom prst="rect">
            <a:avLst/>
          </a:prstGeom>
          <a:noFill/>
          <a:ln w="9525">
            <a:noFill/>
            <a:miter lim="800000"/>
            <a:headEnd/>
            <a:tailEnd/>
          </a:ln>
        </p:spPr>
        <p:txBody>
          <a:bodyPr>
            <a:spAutoFit/>
          </a:bodyPr>
          <a:lstStyle/>
          <a:p>
            <a:pPr>
              <a:spcBef>
                <a:spcPct val="50000"/>
              </a:spcBef>
            </a:pPr>
            <a:endParaRPr lang="en-US" sz="1200" b="0">
              <a:latin typeface="Times New Roman" pitchFamily="18" charset="0"/>
            </a:endParaRPr>
          </a:p>
        </p:txBody>
      </p:sp>
      <p:sp>
        <p:nvSpPr>
          <p:cNvPr id="50180" name="Text Box 5"/>
          <p:cNvSpPr txBox="1">
            <a:spLocks noChangeArrowheads="1"/>
          </p:cNvSpPr>
          <p:nvPr/>
        </p:nvSpPr>
        <p:spPr bwMode="auto">
          <a:xfrm>
            <a:off x="179388" y="908050"/>
            <a:ext cx="4824412" cy="1314450"/>
          </a:xfrm>
          <a:prstGeom prst="rect">
            <a:avLst/>
          </a:prstGeom>
          <a:noFill/>
          <a:ln w="9525">
            <a:noFill/>
            <a:miter lim="800000"/>
            <a:headEnd/>
            <a:tailEnd/>
          </a:ln>
        </p:spPr>
        <p:txBody>
          <a:bodyPr>
            <a:spAutoFit/>
          </a:bodyPr>
          <a:lstStyle/>
          <a:p>
            <a:pPr algn="just"/>
            <a:r>
              <a:rPr lang="cs-CZ"/>
              <a:t>2) Měření produkcí CO</a:t>
            </a:r>
            <a:r>
              <a:rPr lang="cs-CZ" baseline="-25000"/>
              <a:t>2</a:t>
            </a:r>
            <a:r>
              <a:rPr lang="cs-CZ"/>
              <a:t>:</a:t>
            </a:r>
          </a:p>
          <a:p>
            <a:pPr algn="just"/>
            <a:endParaRPr lang="cs-CZ"/>
          </a:p>
          <a:p>
            <a:pPr algn="just"/>
            <a:r>
              <a:rPr lang="cs-CZ"/>
              <a:t>v uzavřených láhvích</a:t>
            </a:r>
            <a:r>
              <a:rPr lang="cs-CZ" b="0"/>
              <a:t> (statický systém)</a:t>
            </a:r>
          </a:p>
          <a:p>
            <a:pPr algn="just"/>
            <a:r>
              <a:rPr lang="cs-CZ" b="0"/>
              <a:t>- titrací CO</a:t>
            </a:r>
            <a:r>
              <a:rPr lang="cs-CZ" b="0" baseline="-25000"/>
              <a:t>2</a:t>
            </a:r>
            <a:r>
              <a:rPr lang="cs-CZ" b="0"/>
              <a:t> sorbovaného v roztoku NaOH - princip biometru (viz. obr)</a:t>
            </a:r>
          </a:p>
        </p:txBody>
      </p:sp>
      <p:pic>
        <p:nvPicPr>
          <p:cNvPr id="50181" name="Picture 8" descr="79"/>
          <p:cNvPicPr>
            <a:picLocks noChangeAspect="1" noChangeArrowheads="1"/>
          </p:cNvPicPr>
          <p:nvPr/>
        </p:nvPicPr>
        <p:blipFill>
          <a:blip r:embed="rId3" cstate="print"/>
          <a:srcRect l="45793" t="1532" r="14658" b="50989"/>
          <a:stretch>
            <a:fillRect/>
          </a:stretch>
        </p:blipFill>
        <p:spPr bwMode="auto">
          <a:xfrm>
            <a:off x="5360988" y="684213"/>
            <a:ext cx="3783012" cy="6172200"/>
          </a:xfrm>
          <a:prstGeom prst="rect">
            <a:avLst/>
          </a:prstGeom>
          <a:noFill/>
          <a:ln w="9525">
            <a:solidFill>
              <a:schemeClr val="tx1"/>
            </a:solidFill>
            <a:miter lim="800000"/>
            <a:headEnd/>
            <a:tailEnd/>
          </a:ln>
        </p:spPr>
      </p:pic>
      <p:sp>
        <p:nvSpPr>
          <p:cNvPr id="50182" name="Rectangle 9"/>
          <p:cNvSpPr>
            <a:spLocks noChangeArrowheads="1"/>
          </p:cNvSpPr>
          <p:nvPr/>
        </p:nvSpPr>
        <p:spPr bwMode="auto">
          <a:xfrm>
            <a:off x="0" y="0"/>
            <a:ext cx="9144000" cy="476250"/>
          </a:xfrm>
          <a:prstGeom prst="rect">
            <a:avLst/>
          </a:prstGeom>
          <a:noFill/>
          <a:ln w="9525">
            <a:noFill/>
            <a:miter lim="800000"/>
            <a:headEnd/>
            <a:tailEnd/>
          </a:ln>
        </p:spPr>
        <p:txBody>
          <a:bodyPr anchor="ctr"/>
          <a:lstStyle/>
          <a:p>
            <a:pPr algn="ctr"/>
            <a:r>
              <a:rPr lang="cs-CZ" sz="2400">
                <a:solidFill>
                  <a:srgbClr val="DC0000"/>
                </a:solidFill>
              </a:rPr>
              <a:t>Metody měření mineralizace uhlíku</a:t>
            </a:r>
            <a:endParaRPr lang="en-US" sz="2400">
              <a:solidFill>
                <a:srgbClr val="DC0000"/>
              </a:solidFill>
            </a:endParaRPr>
          </a:p>
        </p:txBody>
      </p:sp>
    </p:spTree>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Zástupný symbol pro číslo snímku 2"/>
          <p:cNvSpPr>
            <a:spLocks noGrp="1"/>
          </p:cNvSpPr>
          <p:nvPr>
            <p:ph type="sldNum" sz="quarter" idx="10"/>
          </p:nvPr>
        </p:nvSpPr>
        <p:spPr>
          <a:noFill/>
        </p:spPr>
        <p:txBody>
          <a:bodyPr/>
          <a:lstStyle/>
          <a:p>
            <a:r>
              <a:rPr lang="cs-CZ" smtClean="0">
                <a:latin typeface="Arial" charset="0"/>
              </a:rPr>
              <a:t>Snímek </a:t>
            </a:r>
            <a:fld id="{E0CF6E5B-8279-422E-B1D1-DCFF33807E7C}" type="slidenum">
              <a:rPr lang="cs-CZ" smtClean="0">
                <a:latin typeface="Arial" charset="0"/>
              </a:rPr>
              <a:pPr/>
              <a:t>43</a:t>
            </a:fld>
            <a:endParaRPr lang="cs-CZ" smtClean="0">
              <a:latin typeface="Arial" charset="0"/>
            </a:endParaRPr>
          </a:p>
        </p:txBody>
      </p:sp>
      <p:pic>
        <p:nvPicPr>
          <p:cNvPr id="51203" name="Picture 12" descr="76"/>
          <p:cNvPicPr>
            <a:picLocks noChangeAspect="1" noChangeArrowheads="1"/>
          </p:cNvPicPr>
          <p:nvPr/>
        </p:nvPicPr>
        <p:blipFill>
          <a:blip r:embed="rId3" cstate="print"/>
          <a:srcRect l="5898" t="5807" r="21336" b="52234"/>
          <a:stretch>
            <a:fillRect/>
          </a:stretch>
        </p:blipFill>
        <p:spPr bwMode="auto">
          <a:xfrm>
            <a:off x="250825" y="2565400"/>
            <a:ext cx="4897438" cy="3836988"/>
          </a:xfrm>
          <a:prstGeom prst="rect">
            <a:avLst/>
          </a:prstGeom>
          <a:noFill/>
          <a:ln w="9525">
            <a:solidFill>
              <a:schemeClr val="tx1"/>
            </a:solidFill>
            <a:miter lim="800000"/>
            <a:headEnd/>
            <a:tailEnd/>
          </a:ln>
        </p:spPr>
      </p:pic>
      <p:sp>
        <p:nvSpPr>
          <p:cNvPr id="51204" name="Text Box 3"/>
          <p:cNvSpPr txBox="1">
            <a:spLocks noChangeArrowheads="1"/>
          </p:cNvSpPr>
          <p:nvPr/>
        </p:nvSpPr>
        <p:spPr bwMode="auto">
          <a:xfrm>
            <a:off x="0" y="0"/>
            <a:ext cx="3960813" cy="274638"/>
          </a:xfrm>
          <a:prstGeom prst="rect">
            <a:avLst/>
          </a:prstGeom>
          <a:noFill/>
          <a:ln w="9525">
            <a:noFill/>
            <a:miter lim="800000"/>
            <a:headEnd/>
            <a:tailEnd/>
          </a:ln>
        </p:spPr>
        <p:txBody>
          <a:bodyPr>
            <a:spAutoFit/>
          </a:bodyPr>
          <a:lstStyle/>
          <a:p>
            <a:pPr>
              <a:spcBef>
                <a:spcPct val="50000"/>
              </a:spcBef>
            </a:pPr>
            <a:endParaRPr lang="en-US" sz="1200" b="0">
              <a:latin typeface="Times New Roman" pitchFamily="18" charset="0"/>
            </a:endParaRPr>
          </a:p>
        </p:txBody>
      </p:sp>
      <p:sp>
        <p:nvSpPr>
          <p:cNvPr id="51205" name="Text Box 5"/>
          <p:cNvSpPr txBox="1">
            <a:spLocks noChangeArrowheads="1"/>
          </p:cNvSpPr>
          <p:nvPr/>
        </p:nvSpPr>
        <p:spPr bwMode="auto">
          <a:xfrm>
            <a:off x="179388" y="692150"/>
            <a:ext cx="4032250" cy="1803400"/>
          </a:xfrm>
          <a:prstGeom prst="rect">
            <a:avLst/>
          </a:prstGeom>
          <a:noFill/>
          <a:ln w="9525">
            <a:noFill/>
            <a:miter lim="800000"/>
            <a:headEnd/>
            <a:tailEnd/>
          </a:ln>
        </p:spPr>
        <p:txBody>
          <a:bodyPr>
            <a:spAutoFit/>
          </a:bodyPr>
          <a:lstStyle/>
          <a:p>
            <a:pPr algn="just"/>
            <a:r>
              <a:rPr lang="cs-CZ">
                <a:solidFill>
                  <a:srgbClr val="DC0000"/>
                </a:solidFill>
              </a:rPr>
              <a:t>2) Měření produkcí CO</a:t>
            </a:r>
            <a:r>
              <a:rPr lang="cs-CZ" baseline="-25000">
                <a:solidFill>
                  <a:srgbClr val="DC0000"/>
                </a:solidFill>
              </a:rPr>
              <a:t>2</a:t>
            </a:r>
            <a:r>
              <a:rPr lang="cs-CZ">
                <a:solidFill>
                  <a:srgbClr val="DC0000"/>
                </a:solidFill>
              </a:rPr>
              <a:t>:</a:t>
            </a:r>
          </a:p>
          <a:p>
            <a:pPr algn="just"/>
            <a:endParaRPr lang="cs-CZ"/>
          </a:p>
          <a:p>
            <a:pPr algn="just"/>
            <a:r>
              <a:rPr lang="cs-CZ"/>
              <a:t>v uzavřených láhvích</a:t>
            </a:r>
            <a:r>
              <a:rPr lang="cs-CZ" b="0"/>
              <a:t> (statický systém)</a:t>
            </a:r>
          </a:p>
          <a:p>
            <a:pPr algn="just"/>
            <a:r>
              <a:rPr lang="cs-CZ" b="0"/>
              <a:t>- plynovou chromatografií jako headspace analýza</a:t>
            </a:r>
          </a:p>
          <a:p>
            <a:pPr algn="just"/>
            <a:endParaRPr lang="cs-CZ" b="0"/>
          </a:p>
          <a:p>
            <a:pPr algn="just"/>
            <a:r>
              <a:rPr lang="cs-CZ" b="0"/>
              <a:t>- nebo ve speciální injekční stříkačce</a:t>
            </a:r>
          </a:p>
        </p:txBody>
      </p:sp>
      <p:pic>
        <p:nvPicPr>
          <p:cNvPr id="51206" name="Picture 11" descr="77"/>
          <p:cNvPicPr>
            <a:picLocks noChangeAspect="1" noChangeArrowheads="1"/>
          </p:cNvPicPr>
          <p:nvPr/>
        </p:nvPicPr>
        <p:blipFill>
          <a:blip r:embed="rId4" cstate="print"/>
          <a:srcRect l="19644" t="10115" r="11536" b="52266"/>
          <a:stretch>
            <a:fillRect/>
          </a:stretch>
        </p:blipFill>
        <p:spPr bwMode="auto">
          <a:xfrm>
            <a:off x="4284663" y="765175"/>
            <a:ext cx="4751387" cy="3529013"/>
          </a:xfrm>
          <a:prstGeom prst="rect">
            <a:avLst/>
          </a:prstGeom>
          <a:noFill/>
          <a:ln w="9525">
            <a:solidFill>
              <a:schemeClr val="tx1"/>
            </a:solidFill>
            <a:miter lim="800000"/>
            <a:headEnd/>
            <a:tailEnd/>
          </a:ln>
        </p:spPr>
      </p:pic>
      <p:sp>
        <p:nvSpPr>
          <p:cNvPr id="51207" name="Rectangle 13"/>
          <p:cNvSpPr>
            <a:spLocks noChangeArrowheads="1"/>
          </p:cNvSpPr>
          <p:nvPr/>
        </p:nvSpPr>
        <p:spPr bwMode="auto">
          <a:xfrm>
            <a:off x="250825" y="2565400"/>
            <a:ext cx="935038" cy="1223963"/>
          </a:xfrm>
          <a:prstGeom prst="rect">
            <a:avLst/>
          </a:prstGeom>
          <a:solidFill>
            <a:schemeClr val="bg1"/>
          </a:solidFill>
          <a:ln w="9525">
            <a:noFill/>
            <a:miter lim="800000"/>
            <a:headEnd/>
            <a:tailEnd/>
          </a:ln>
        </p:spPr>
        <p:txBody>
          <a:bodyPr wrap="none" anchor="ctr"/>
          <a:lstStyle/>
          <a:p>
            <a:pPr algn="ctr"/>
            <a:endParaRPr lang="en-US">
              <a:latin typeface="Times New Roman" pitchFamily="18" charset="0"/>
            </a:endParaRPr>
          </a:p>
        </p:txBody>
      </p:sp>
      <p:sp>
        <p:nvSpPr>
          <p:cNvPr id="51208" name="Rectangle 14"/>
          <p:cNvSpPr>
            <a:spLocks noChangeArrowheads="1"/>
          </p:cNvSpPr>
          <p:nvPr/>
        </p:nvSpPr>
        <p:spPr bwMode="auto">
          <a:xfrm>
            <a:off x="0" y="0"/>
            <a:ext cx="9144000" cy="476250"/>
          </a:xfrm>
          <a:prstGeom prst="rect">
            <a:avLst/>
          </a:prstGeom>
          <a:noFill/>
          <a:ln w="9525">
            <a:noFill/>
            <a:miter lim="800000"/>
            <a:headEnd/>
            <a:tailEnd/>
          </a:ln>
        </p:spPr>
        <p:txBody>
          <a:bodyPr anchor="ctr"/>
          <a:lstStyle/>
          <a:p>
            <a:pPr algn="ctr"/>
            <a:r>
              <a:rPr lang="cs-CZ" sz="2400">
                <a:solidFill>
                  <a:srgbClr val="DC0000"/>
                </a:solidFill>
              </a:rPr>
              <a:t>Metody měření mineralizace uhlíku</a:t>
            </a:r>
            <a:endParaRPr lang="en-US" sz="2400">
              <a:solidFill>
                <a:srgbClr val="DC0000"/>
              </a:solidFill>
            </a:endParaRPr>
          </a:p>
        </p:txBody>
      </p:sp>
    </p:spTree>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Zástupný symbol pro číslo snímku 2"/>
          <p:cNvSpPr>
            <a:spLocks noGrp="1"/>
          </p:cNvSpPr>
          <p:nvPr>
            <p:ph type="sldNum" sz="quarter" idx="10"/>
          </p:nvPr>
        </p:nvSpPr>
        <p:spPr>
          <a:noFill/>
        </p:spPr>
        <p:txBody>
          <a:bodyPr/>
          <a:lstStyle/>
          <a:p>
            <a:r>
              <a:rPr lang="cs-CZ" smtClean="0">
                <a:latin typeface="Arial" charset="0"/>
              </a:rPr>
              <a:t>Snímek </a:t>
            </a:r>
            <a:fld id="{B42F8695-9559-414F-98DD-562C6F29C17F}" type="slidenum">
              <a:rPr lang="cs-CZ" smtClean="0">
                <a:latin typeface="Arial" charset="0"/>
              </a:rPr>
              <a:pPr/>
              <a:t>44</a:t>
            </a:fld>
            <a:endParaRPr lang="cs-CZ" smtClean="0">
              <a:latin typeface="Arial" charset="0"/>
            </a:endParaRPr>
          </a:p>
        </p:txBody>
      </p:sp>
      <p:sp>
        <p:nvSpPr>
          <p:cNvPr id="52227" name="Text Box 3"/>
          <p:cNvSpPr txBox="1">
            <a:spLocks noChangeArrowheads="1"/>
          </p:cNvSpPr>
          <p:nvPr/>
        </p:nvSpPr>
        <p:spPr bwMode="auto">
          <a:xfrm>
            <a:off x="0" y="0"/>
            <a:ext cx="3960813" cy="274638"/>
          </a:xfrm>
          <a:prstGeom prst="rect">
            <a:avLst/>
          </a:prstGeom>
          <a:noFill/>
          <a:ln w="9525">
            <a:noFill/>
            <a:miter lim="800000"/>
            <a:headEnd/>
            <a:tailEnd/>
          </a:ln>
        </p:spPr>
        <p:txBody>
          <a:bodyPr>
            <a:spAutoFit/>
          </a:bodyPr>
          <a:lstStyle/>
          <a:p>
            <a:pPr>
              <a:spcBef>
                <a:spcPct val="50000"/>
              </a:spcBef>
            </a:pPr>
            <a:endParaRPr lang="en-US" sz="1200" b="0">
              <a:latin typeface="Times New Roman" pitchFamily="18" charset="0"/>
            </a:endParaRPr>
          </a:p>
        </p:txBody>
      </p:sp>
      <p:sp>
        <p:nvSpPr>
          <p:cNvPr id="52228" name="Text Box 5"/>
          <p:cNvSpPr txBox="1">
            <a:spLocks noChangeArrowheads="1"/>
          </p:cNvSpPr>
          <p:nvPr/>
        </p:nvSpPr>
        <p:spPr bwMode="auto">
          <a:xfrm>
            <a:off x="179388" y="692150"/>
            <a:ext cx="8640762" cy="1069975"/>
          </a:xfrm>
          <a:prstGeom prst="rect">
            <a:avLst/>
          </a:prstGeom>
          <a:noFill/>
          <a:ln w="9525">
            <a:noFill/>
            <a:miter lim="800000"/>
            <a:headEnd/>
            <a:tailEnd/>
          </a:ln>
        </p:spPr>
        <p:txBody>
          <a:bodyPr>
            <a:spAutoFit/>
          </a:bodyPr>
          <a:lstStyle/>
          <a:p>
            <a:pPr algn="just"/>
            <a:r>
              <a:rPr lang="cs-CZ">
                <a:solidFill>
                  <a:srgbClr val="DC0000"/>
                </a:solidFill>
              </a:rPr>
              <a:t>2) Měření produkcí CO</a:t>
            </a:r>
            <a:r>
              <a:rPr lang="cs-CZ" baseline="-25000">
                <a:solidFill>
                  <a:srgbClr val="DC0000"/>
                </a:solidFill>
              </a:rPr>
              <a:t>2</a:t>
            </a:r>
            <a:r>
              <a:rPr lang="cs-CZ">
                <a:solidFill>
                  <a:srgbClr val="DC0000"/>
                </a:solidFill>
              </a:rPr>
              <a:t>:</a:t>
            </a:r>
          </a:p>
          <a:p>
            <a:pPr algn="just"/>
            <a:endParaRPr lang="cs-CZ" b="0">
              <a:solidFill>
                <a:srgbClr val="DC0000"/>
              </a:solidFill>
            </a:endParaRPr>
          </a:p>
          <a:p>
            <a:pPr algn="just"/>
            <a:r>
              <a:rPr lang="cs-CZ"/>
              <a:t>v průtočném systému (respirometry)</a:t>
            </a:r>
          </a:p>
          <a:p>
            <a:pPr algn="just"/>
            <a:r>
              <a:rPr lang="cs-CZ" b="0"/>
              <a:t>- detektor IRGA (infrared gas analysis) či plynová chromatografie (např. detektor TCD)</a:t>
            </a:r>
          </a:p>
        </p:txBody>
      </p:sp>
      <p:pic>
        <p:nvPicPr>
          <p:cNvPr id="52229" name="Picture 6" descr="75"/>
          <p:cNvPicPr>
            <a:picLocks noChangeAspect="1" noChangeArrowheads="1"/>
          </p:cNvPicPr>
          <p:nvPr/>
        </p:nvPicPr>
        <p:blipFill>
          <a:blip r:embed="rId3" cstate="print"/>
          <a:srcRect l="3647" r="14549" b="53670"/>
          <a:stretch>
            <a:fillRect/>
          </a:stretch>
        </p:blipFill>
        <p:spPr bwMode="auto">
          <a:xfrm>
            <a:off x="1187450" y="2127250"/>
            <a:ext cx="6121400" cy="4711700"/>
          </a:xfrm>
          <a:prstGeom prst="rect">
            <a:avLst/>
          </a:prstGeom>
          <a:noFill/>
          <a:ln w="9525">
            <a:solidFill>
              <a:schemeClr val="tx1"/>
            </a:solidFill>
            <a:miter lim="800000"/>
            <a:headEnd/>
            <a:tailEnd/>
          </a:ln>
        </p:spPr>
      </p:pic>
      <p:sp>
        <p:nvSpPr>
          <p:cNvPr id="52230" name="Rectangle 7"/>
          <p:cNvSpPr>
            <a:spLocks noChangeArrowheads="1"/>
          </p:cNvSpPr>
          <p:nvPr/>
        </p:nvSpPr>
        <p:spPr bwMode="auto">
          <a:xfrm>
            <a:off x="1187450" y="2133600"/>
            <a:ext cx="1079500" cy="2663825"/>
          </a:xfrm>
          <a:prstGeom prst="rect">
            <a:avLst/>
          </a:prstGeom>
          <a:solidFill>
            <a:schemeClr val="bg1"/>
          </a:solidFill>
          <a:ln w="9525">
            <a:noFill/>
            <a:miter lim="800000"/>
            <a:headEnd/>
            <a:tailEnd/>
          </a:ln>
        </p:spPr>
        <p:txBody>
          <a:bodyPr wrap="none" anchor="ctr"/>
          <a:lstStyle/>
          <a:p>
            <a:pPr algn="ctr"/>
            <a:endParaRPr lang="en-US">
              <a:latin typeface="Times New Roman" pitchFamily="18" charset="0"/>
            </a:endParaRPr>
          </a:p>
        </p:txBody>
      </p:sp>
      <p:sp>
        <p:nvSpPr>
          <p:cNvPr id="52231" name="Rectangle 8"/>
          <p:cNvSpPr>
            <a:spLocks noChangeArrowheads="1"/>
          </p:cNvSpPr>
          <p:nvPr/>
        </p:nvSpPr>
        <p:spPr bwMode="auto">
          <a:xfrm>
            <a:off x="0" y="0"/>
            <a:ext cx="9144000" cy="476250"/>
          </a:xfrm>
          <a:prstGeom prst="rect">
            <a:avLst/>
          </a:prstGeom>
          <a:noFill/>
          <a:ln w="9525">
            <a:noFill/>
            <a:miter lim="800000"/>
            <a:headEnd/>
            <a:tailEnd/>
          </a:ln>
        </p:spPr>
        <p:txBody>
          <a:bodyPr anchor="ctr"/>
          <a:lstStyle/>
          <a:p>
            <a:pPr algn="ctr"/>
            <a:r>
              <a:rPr lang="cs-CZ" sz="2400">
                <a:solidFill>
                  <a:srgbClr val="DC0000"/>
                </a:solidFill>
              </a:rPr>
              <a:t>Metody měření mineralizace uhlíku</a:t>
            </a:r>
            <a:endParaRPr lang="en-US" sz="2400">
              <a:solidFill>
                <a:srgbClr val="DC0000"/>
              </a:solidFill>
            </a:endParaRPr>
          </a:p>
        </p:txBody>
      </p:sp>
      <p:pic>
        <p:nvPicPr>
          <p:cNvPr id="52232" name="Picture 10" descr="LI-610">
            <a:hlinkClick r:id="rId4"/>
          </p:cNvPr>
          <p:cNvPicPr>
            <a:picLocks noChangeAspect="1" noChangeArrowheads="1"/>
          </p:cNvPicPr>
          <p:nvPr/>
        </p:nvPicPr>
        <p:blipFill>
          <a:blip r:embed="rId5" cstate="print"/>
          <a:srcRect/>
          <a:stretch>
            <a:fillRect/>
          </a:stretch>
        </p:blipFill>
        <p:spPr bwMode="auto">
          <a:xfrm>
            <a:off x="5846763" y="2205038"/>
            <a:ext cx="1303337" cy="1439862"/>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Zástupný symbol pro číslo snímku 2"/>
          <p:cNvSpPr>
            <a:spLocks noGrp="1"/>
          </p:cNvSpPr>
          <p:nvPr>
            <p:ph type="sldNum" sz="quarter" idx="10"/>
          </p:nvPr>
        </p:nvSpPr>
        <p:spPr>
          <a:noFill/>
        </p:spPr>
        <p:txBody>
          <a:bodyPr/>
          <a:lstStyle/>
          <a:p>
            <a:r>
              <a:rPr lang="cs-CZ" smtClean="0">
                <a:latin typeface="Arial" charset="0"/>
              </a:rPr>
              <a:t>Snímek </a:t>
            </a:r>
            <a:fld id="{EE102733-C41B-4CAF-91F8-DC90A2AA383A}" type="slidenum">
              <a:rPr lang="cs-CZ" smtClean="0">
                <a:latin typeface="Arial" charset="0"/>
              </a:rPr>
              <a:pPr/>
              <a:t>45</a:t>
            </a:fld>
            <a:endParaRPr lang="cs-CZ" smtClean="0">
              <a:latin typeface="Arial" charset="0"/>
            </a:endParaRPr>
          </a:p>
        </p:txBody>
      </p:sp>
      <p:sp>
        <p:nvSpPr>
          <p:cNvPr id="53251" name="Text Box 3"/>
          <p:cNvSpPr txBox="1">
            <a:spLocks noChangeArrowheads="1"/>
          </p:cNvSpPr>
          <p:nvPr/>
        </p:nvSpPr>
        <p:spPr bwMode="auto">
          <a:xfrm>
            <a:off x="0" y="0"/>
            <a:ext cx="3960813" cy="274638"/>
          </a:xfrm>
          <a:prstGeom prst="rect">
            <a:avLst/>
          </a:prstGeom>
          <a:noFill/>
          <a:ln w="9525">
            <a:noFill/>
            <a:miter lim="800000"/>
            <a:headEnd/>
            <a:tailEnd/>
          </a:ln>
        </p:spPr>
        <p:txBody>
          <a:bodyPr>
            <a:spAutoFit/>
          </a:bodyPr>
          <a:lstStyle/>
          <a:p>
            <a:pPr>
              <a:spcBef>
                <a:spcPct val="50000"/>
              </a:spcBef>
            </a:pPr>
            <a:endParaRPr lang="en-US" sz="1200" b="0">
              <a:latin typeface="Times New Roman" pitchFamily="18" charset="0"/>
            </a:endParaRPr>
          </a:p>
        </p:txBody>
      </p:sp>
      <p:sp>
        <p:nvSpPr>
          <p:cNvPr id="53252" name="Text Box 5"/>
          <p:cNvSpPr txBox="1">
            <a:spLocks noChangeArrowheads="1"/>
          </p:cNvSpPr>
          <p:nvPr/>
        </p:nvSpPr>
        <p:spPr bwMode="auto">
          <a:xfrm>
            <a:off x="0" y="981075"/>
            <a:ext cx="2627313" cy="2443163"/>
          </a:xfrm>
          <a:prstGeom prst="rect">
            <a:avLst/>
          </a:prstGeom>
          <a:noFill/>
          <a:ln w="9525">
            <a:noFill/>
            <a:miter lim="800000"/>
            <a:headEnd/>
            <a:tailEnd/>
          </a:ln>
        </p:spPr>
        <p:txBody>
          <a:bodyPr>
            <a:spAutoFit/>
          </a:bodyPr>
          <a:lstStyle/>
          <a:p>
            <a:pPr algn="just"/>
            <a:r>
              <a:rPr lang="cs-CZ" sz="1800"/>
              <a:t>Lze měřit i výměnu plynů </a:t>
            </a:r>
            <a:r>
              <a:rPr lang="cs-CZ" sz="1800" i="1"/>
              <a:t>in situ</a:t>
            </a:r>
          </a:p>
          <a:p>
            <a:pPr algn="just"/>
            <a:endParaRPr lang="cs-CZ" sz="1800" i="1"/>
          </a:p>
          <a:p>
            <a:pPr algn="just"/>
            <a:endParaRPr lang="cs-CZ" sz="1800" i="1"/>
          </a:p>
          <a:p>
            <a:pPr algn="just"/>
            <a:endParaRPr lang="cs-CZ" sz="1800" i="1"/>
          </a:p>
          <a:p>
            <a:r>
              <a:rPr lang="cs-CZ">
                <a:solidFill>
                  <a:srgbClr val="DC0000"/>
                </a:solidFill>
              </a:rPr>
              <a:t>Respirační koeficient</a:t>
            </a:r>
            <a:endParaRPr lang="cs-CZ" b="0"/>
          </a:p>
          <a:p>
            <a:endParaRPr lang="cs-CZ" b="0"/>
          </a:p>
          <a:p>
            <a:r>
              <a:rPr lang="cs-CZ"/>
              <a:t>RQ = CO</a:t>
            </a:r>
            <a:r>
              <a:rPr lang="cs-CZ" baseline="-25000"/>
              <a:t>2</a:t>
            </a:r>
            <a:r>
              <a:rPr lang="cs-CZ"/>
              <a:t> uvolněné /</a:t>
            </a:r>
          </a:p>
          <a:p>
            <a:r>
              <a:rPr lang="cs-CZ"/>
              <a:t>O</a:t>
            </a:r>
            <a:r>
              <a:rPr lang="cs-CZ" baseline="-25000"/>
              <a:t>2</a:t>
            </a:r>
            <a:r>
              <a:rPr lang="cs-CZ"/>
              <a:t> spotřebované</a:t>
            </a:r>
            <a:endParaRPr lang="cs-CZ" sz="1800" i="1">
              <a:solidFill>
                <a:srgbClr val="DC0000"/>
              </a:solidFill>
            </a:endParaRPr>
          </a:p>
        </p:txBody>
      </p:sp>
      <p:pic>
        <p:nvPicPr>
          <p:cNvPr id="53253" name="Picture 6" descr="83"/>
          <p:cNvPicPr>
            <a:picLocks noChangeAspect="1" noChangeArrowheads="1"/>
          </p:cNvPicPr>
          <p:nvPr/>
        </p:nvPicPr>
        <p:blipFill>
          <a:blip r:embed="rId3" cstate="print"/>
          <a:srcRect l="15747" t="6795" r="42566" b="68109"/>
          <a:stretch>
            <a:fillRect/>
          </a:stretch>
        </p:blipFill>
        <p:spPr bwMode="auto">
          <a:xfrm>
            <a:off x="2555875" y="692150"/>
            <a:ext cx="6408738" cy="5265738"/>
          </a:xfrm>
          <a:prstGeom prst="rect">
            <a:avLst/>
          </a:prstGeom>
          <a:noFill/>
          <a:ln w="9525">
            <a:solidFill>
              <a:schemeClr val="tx1"/>
            </a:solidFill>
            <a:miter lim="800000"/>
            <a:headEnd/>
            <a:tailEnd/>
          </a:ln>
        </p:spPr>
      </p:pic>
      <p:sp>
        <p:nvSpPr>
          <p:cNvPr id="53254" name="Rectangle 7"/>
          <p:cNvSpPr>
            <a:spLocks noChangeArrowheads="1"/>
          </p:cNvSpPr>
          <p:nvPr/>
        </p:nvSpPr>
        <p:spPr bwMode="auto">
          <a:xfrm>
            <a:off x="0" y="0"/>
            <a:ext cx="9144000" cy="476250"/>
          </a:xfrm>
          <a:prstGeom prst="rect">
            <a:avLst/>
          </a:prstGeom>
          <a:noFill/>
          <a:ln w="9525">
            <a:noFill/>
            <a:miter lim="800000"/>
            <a:headEnd/>
            <a:tailEnd/>
          </a:ln>
        </p:spPr>
        <p:txBody>
          <a:bodyPr anchor="ctr"/>
          <a:lstStyle/>
          <a:p>
            <a:pPr algn="ctr"/>
            <a:r>
              <a:rPr lang="cs-CZ" sz="2400">
                <a:solidFill>
                  <a:srgbClr val="DC0000"/>
                </a:solidFill>
              </a:rPr>
              <a:t>Metody měření mineralizace uhlíku</a:t>
            </a:r>
            <a:endParaRPr lang="en-US" sz="2400">
              <a:solidFill>
                <a:srgbClr val="DC0000"/>
              </a:solidFill>
            </a:endParaRPr>
          </a:p>
        </p:txBody>
      </p:sp>
    </p:spTree>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Zástupný symbol pro číslo snímku 2"/>
          <p:cNvSpPr>
            <a:spLocks noGrp="1"/>
          </p:cNvSpPr>
          <p:nvPr>
            <p:ph type="sldNum" sz="quarter" idx="10"/>
          </p:nvPr>
        </p:nvSpPr>
        <p:spPr>
          <a:noFill/>
        </p:spPr>
        <p:txBody>
          <a:bodyPr/>
          <a:lstStyle/>
          <a:p>
            <a:r>
              <a:rPr lang="cs-CZ" smtClean="0">
                <a:latin typeface="Arial" charset="0"/>
              </a:rPr>
              <a:t>Snímek </a:t>
            </a:r>
            <a:fld id="{835509FD-CBBB-47C2-A6EC-D8D8C218544F}" type="slidenum">
              <a:rPr lang="cs-CZ" smtClean="0">
                <a:latin typeface="Arial" charset="0"/>
              </a:rPr>
              <a:pPr/>
              <a:t>46</a:t>
            </a:fld>
            <a:endParaRPr lang="cs-CZ" smtClean="0">
              <a:latin typeface="Arial" charset="0"/>
            </a:endParaRPr>
          </a:p>
        </p:txBody>
      </p:sp>
      <p:sp>
        <p:nvSpPr>
          <p:cNvPr id="54275" name="Text Box 3"/>
          <p:cNvSpPr txBox="1">
            <a:spLocks noChangeArrowheads="1"/>
          </p:cNvSpPr>
          <p:nvPr/>
        </p:nvSpPr>
        <p:spPr bwMode="auto">
          <a:xfrm>
            <a:off x="0" y="0"/>
            <a:ext cx="3960813" cy="274638"/>
          </a:xfrm>
          <a:prstGeom prst="rect">
            <a:avLst/>
          </a:prstGeom>
          <a:noFill/>
          <a:ln w="9525">
            <a:noFill/>
            <a:miter lim="800000"/>
            <a:headEnd/>
            <a:tailEnd/>
          </a:ln>
        </p:spPr>
        <p:txBody>
          <a:bodyPr>
            <a:spAutoFit/>
          </a:bodyPr>
          <a:lstStyle/>
          <a:p>
            <a:pPr>
              <a:spcBef>
                <a:spcPct val="50000"/>
              </a:spcBef>
            </a:pPr>
            <a:endParaRPr lang="en-US" sz="1200" b="0">
              <a:latin typeface="Times New Roman" pitchFamily="18" charset="0"/>
            </a:endParaRPr>
          </a:p>
        </p:txBody>
      </p:sp>
      <p:sp>
        <p:nvSpPr>
          <p:cNvPr id="54276" name="Text Box 5"/>
          <p:cNvSpPr txBox="1">
            <a:spLocks noChangeArrowheads="1"/>
          </p:cNvSpPr>
          <p:nvPr/>
        </p:nvSpPr>
        <p:spPr bwMode="auto">
          <a:xfrm>
            <a:off x="250825" y="620713"/>
            <a:ext cx="8642350" cy="1589087"/>
          </a:xfrm>
          <a:prstGeom prst="rect">
            <a:avLst/>
          </a:prstGeom>
          <a:noFill/>
          <a:ln w="9525">
            <a:noFill/>
            <a:miter lim="800000"/>
            <a:headEnd/>
            <a:tailEnd/>
          </a:ln>
        </p:spPr>
        <p:txBody>
          <a:bodyPr>
            <a:spAutoFit/>
          </a:bodyPr>
          <a:lstStyle/>
          <a:p>
            <a:pPr algn="just"/>
            <a:r>
              <a:rPr lang="cs-CZ" sz="1800">
                <a:solidFill>
                  <a:srgbClr val="DC0000"/>
                </a:solidFill>
              </a:rPr>
              <a:t>Mineralizace uhlíku - respirometrie</a:t>
            </a:r>
          </a:p>
          <a:p>
            <a:pPr algn="just"/>
            <a:r>
              <a:rPr lang="cs-CZ" b="0"/>
              <a:t>- systémy kontinuálně měřící respiraci, přesněji spotřebu kyslíku či produkci oxidu uhličitého</a:t>
            </a:r>
          </a:p>
          <a:p>
            <a:pPr algn="just"/>
            <a:r>
              <a:rPr lang="cs-CZ" b="0"/>
              <a:t>- různé metody detekce, různý design přístrojů</a:t>
            </a:r>
          </a:p>
          <a:p>
            <a:pPr algn="just"/>
            <a:endParaRPr lang="cs-CZ" b="0"/>
          </a:p>
          <a:p>
            <a:pPr algn="just"/>
            <a:r>
              <a:rPr lang="cs-CZ"/>
              <a:t>Využití </a:t>
            </a:r>
            <a:r>
              <a:rPr lang="cs-CZ" b="0"/>
              <a:t>pro aerobní i anaerobní aplikace, pro studium biodegradací, kinetiku růstu sledovanou pomocí produkce produktu atd.</a:t>
            </a:r>
          </a:p>
        </p:txBody>
      </p:sp>
      <p:pic>
        <p:nvPicPr>
          <p:cNvPr id="54277" name="Picture 6" descr="85"/>
          <p:cNvPicPr>
            <a:picLocks noChangeAspect="1" noChangeArrowheads="1"/>
          </p:cNvPicPr>
          <p:nvPr/>
        </p:nvPicPr>
        <p:blipFill>
          <a:blip r:embed="rId3" cstate="print"/>
          <a:srcRect l="9253" t="16971" r="11070" b="53157"/>
          <a:stretch>
            <a:fillRect/>
          </a:stretch>
        </p:blipFill>
        <p:spPr bwMode="auto">
          <a:xfrm>
            <a:off x="179388" y="2276475"/>
            <a:ext cx="4032250" cy="2063750"/>
          </a:xfrm>
          <a:prstGeom prst="rect">
            <a:avLst/>
          </a:prstGeom>
          <a:noFill/>
          <a:ln w="9525">
            <a:solidFill>
              <a:schemeClr val="tx1"/>
            </a:solidFill>
            <a:miter lim="800000"/>
            <a:headEnd/>
            <a:tailEnd/>
          </a:ln>
        </p:spPr>
      </p:pic>
      <p:sp>
        <p:nvSpPr>
          <p:cNvPr id="54278" name="Rectangle 7"/>
          <p:cNvSpPr>
            <a:spLocks noChangeArrowheads="1"/>
          </p:cNvSpPr>
          <p:nvPr/>
        </p:nvSpPr>
        <p:spPr bwMode="auto">
          <a:xfrm>
            <a:off x="0" y="0"/>
            <a:ext cx="9144000" cy="476250"/>
          </a:xfrm>
          <a:prstGeom prst="rect">
            <a:avLst/>
          </a:prstGeom>
          <a:noFill/>
          <a:ln w="9525">
            <a:noFill/>
            <a:miter lim="800000"/>
            <a:headEnd/>
            <a:tailEnd/>
          </a:ln>
        </p:spPr>
        <p:txBody>
          <a:bodyPr anchor="ctr"/>
          <a:lstStyle/>
          <a:p>
            <a:pPr algn="ctr"/>
            <a:r>
              <a:rPr lang="cs-CZ" sz="2400">
                <a:solidFill>
                  <a:srgbClr val="DC0000"/>
                </a:solidFill>
              </a:rPr>
              <a:t>Metody měření mineralizace uhlíku</a:t>
            </a:r>
            <a:endParaRPr lang="en-US" sz="2400">
              <a:solidFill>
                <a:srgbClr val="DC0000"/>
              </a:solidFill>
            </a:endParaRPr>
          </a:p>
        </p:txBody>
      </p:sp>
      <p:pic>
        <p:nvPicPr>
          <p:cNvPr id="54279" name="Picture 9" descr="oxymaxBGM"/>
          <p:cNvPicPr>
            <a:picLocks noChangeAspect="1" noChangeArrowheads="1"/>
          </p:cNvPicPr>
          <p:nvPr/>
        </p:nvPicPr>
        <p:blipFill>
          <a:blip r:embed="rId4" cstate="print"/>
          <a:srcRect/>
          <a:stretch>
            <a:fillRect/>
          </a:stretch>
        </p:blipFill>
        <p:spPr bwMode="auto">
          <a:xfrm>
            <a:off x="4427538" y="2133600"/>
            <a:ext cx="4476750" cy="2857500"/>
          </a:xfrm>
          <a:prstGeom prst="rect">
            <a:avLst/>
          </a:prstGeom>
          <a:noFill/>
          <a:ln w="9525">
            <a:noFill/>
            <a:miter lim="800000"/>
            <a:headEnd/>
            <a:tailEnd/>
          </a:ln>
        </p:spPr>
      </p:pic>
      <p:pic>
        <p:nvPicPr>
          <p:cNvPr id="54280" name="Picture 11" descr="Respicond%201w"/>
          <p:cNvPicPr>
            <a:picLocks noChangeAspect="1" noChangeArrowheads="1"/>
          </p:cNvPicPr>
          <p:nvPr/>
        </p:nvPicPr>
        <p:blipFill>
          <a:blip r:embed="rId5" cstate="print"/>
          <a:srcRect/>
          <a:stretch>
            <a:fillRect/>
          </a:stretch>
        </p:blipFill>
        <p:spPr bwMode="auto">
          <a:xfrm>
            <a:off x="179388" y="4419600"/>
            <a:ext cx="2663825" cy="1900238"/>
          </a:xfrm>
          <a:prstGeom prst="rect">
            <a:avLst/>
          </a:prstGeom>
          <a:noFill/>
          <a:ln w="9525">
            <a:noFill/>
            <a:miter lim="800000"/>
            <a:headEnd/>
            <a:tailEnd/>
          </a:ln>
        </p:spPr>
      </p:pic>
      <p:pic>
        <p:nvPicPr>
          <p:cNvPr id="54281" name="Picture 13" descr="Australia%203web"/>
          <p:cNvPicPr>
            <a:picLocks noChangeAspect="1" noChangeArrowheads="1"/>
          </p:cNvPicPr>
          <p:nvPr/>
        </p:nvPicPr>
        <p:blipFill>
          <a:blip r:embed="rId6" cstate="print"/>
          <a:srcRect/>
          <a:stretch>
            <a:fillRect/>
          </a:stretch>
        </p:blipFill>
        <p:spPr bwMode="auto">
          <a:xfrm>
            <a:off x="2916238" y="4365625"/>
            <a:ext cx="1485900" cy="1979613"/>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Zástupný symbol pro číslo snímku 2"/>
          <p:cNvSpPr>
            <a:spLocks noGrp="1"/>
          </p:cNvSpPr>
          <p:nvPr>
            <p:ph type="sldNum" sz="quarter" idx="10"/>
          </p:nvPr>
        </p:nvSpPr>
        <p:spPr>
          <a:noFill/>
        </p:spPr>
        <p:txBody>
          <a:bodyPr/>
          <a:lstStyle/>
          <a:p>
            <a:r>
              <a:rPr lang="cs-CZ" smtClean="0">
                <a:latin typeface="Arial" charset="0"/>
              </a:rPr>
              <a:t>Snímek </a:t>
            </a:r>
            <a:fld id="{BF9BF513-A7BB-4920-AA8C-5B1F7FD794C9}" type="slidenum">
              <a:rPr lang="cs-CZ" smtClean="0">
                <a:latin typeface="Arial" charset="0"/>
              </a:rPr>
              <a:pPr/>
              <a:t>47</a:t>
            </a:fld>
            <a:endParaRPr lang="cs-CZ" smtClean="0">
              <a:latin typeface="Arial" charset="0"/>
            </a:endParaRPr>
          </a:p>
        </p:txBody>
      </p:sp>
      <p:sp>
        <p:nvSpPr>
          <p:cNvPr id="55299" name="Text Box 3"/>
          <p:cNvSpPr txBox="1">
            <a:spLocks noChangeArrowheads="1"/>
          </p:cNvSpPr>
          <p:nvPr/>
        </p:nvSpPr>
        <p:spPr bwMode="auto">
          <a:xfrm>
            <a:off x="0" y="0"/>
            <a:ext cx="3960813" cy="274638"/>
          </a:xfrm>
          <a:prstGeom prst="rect">
            <a:avLst/>
          </a:prstGeom>
          <a:noFill/>
          <a:ln w="9525">
            <a:noFill/>
            <a:miter lim="800000"/>
            <a:headEnd/>
            <a:tailEnd/>
          </a:ln>
        </p:spPr>
        <p:txBody>
          <a:bodyPr>
            <a:spAutoFit/>
          </a:bodyPr>
          <a:lstStyle/>
          <a:p>
            <a:pPr>
              <a:spcBef>
                <a:spcPct val="50000"/>
              </a:spcBef>
            </a:pPr>
            <a:endParaRPr lang="en-US" sz="1200" b="0">
              <a:latin typeface="Times New Roman" pitchFamily="18" charset="0"/>
            </a:endParaRPr>
          </a:p>
        </p:txBody>
      </p:sp>
      <p:sp>
        <p:nvSpPr>
          <p:cNvPr id="55300" name="Text Box 5"/>
          <p:cNvSpPr txBox="1">
            <a:spLocks noChangeArrowheads="1"/>
          </p:cNvSpPr>
          <p:nvPr/>
        </p:nvSpPr>
        <p:spPr bwMode="auto">
          <a:xfrm>
            <a:off x="250825" y="836613"/>
            <a:ext cx="8497888" cy="3300412"/>
          </a:xfrm>
          <a:prstGeom prst="rect">
            <a:avLst/>
          </a:prstGeom>
          <a:noFill/>
          <a:ln w="9525">
            <a:noFill/>
            <a:miter lim="800000"/>
            <a:headEnd/>
            <a:tailEnd/>
          </a:ln>
        </p:spPr>
        <p:txBody>
          <a:bodyPr>
            <a:spAutoFit/>
          </a:bodyPr>
          <a:lstStyle/>
          <a:p>
            <a:pPr algn="just"/>
            <a:r>
              <a:rPr lang="cs-CZ" sz="1800">
                <a:solidFill>
                  <a:srgbClr val="DC0000"/>
                </a:solidFill>
              </a:rPr>
              <a:t>Mineralizace uhlíku - respirometrie - využití v mikrobiální ekotoxikologii</a:t>
            </a:r>
          </a:p>
          <a:p>
            <a:pPr algn="just"/>
            <a:endParaRPr lang="cs-CZ" b="0"/>
          </a:p>
          <a:p>
            <a:pPr algn="just"/>
            <a:r>
              <a:rPr lang="cs-CZ" b="0"/>
              <a:t>- měření BOD (biochemical oxygen demand) pro odpadní vody</a:t>
            </a:r>
          </a:p>
          <a:p>
            <a:pPr algn="just"/>
            <a:endParaRPr lang="cs-CZ" b="0"/>
          </a:p>
          <a:p>
            <a:pPr algn="just"/>
            <a:r>
              <a:rPr lang="cs-CZ" b="0"/>
              <a:t>- měření kinetiky respirace po přidání různých substrátů</a:t>
            </a:r>
          </a:p>
          <a:p>
            <a:pPr algn="just"/>
            <a:endParaRPr lang="cs-CZ" b="0"/>
          </a:p>
          <a:p>
            <a:pPr algn="just"/>
            <a:r>
              <a:rPr lang="cs-CZ" b="0"/>
              <a:t>- měření biodegradačních pochodů</a:t>
            </a:r>
          </a:p>
          <a:p>
            <a:pPr algn="just"/>
            <a:endParaRPr lang="cs-CZ" b="0"/>
          </a:p>
          <a:p>
            <a:pPr algn="just"/>
            <a:r>
              <a:rPr lang="cs-CZ" b="0"/>
              <a:t>- testování toxicity</a:t>
            </a:r>
          </a:p>
          <a:p>
            <a:pPr algn="just"/>
            <a:endParaRPr lang="cs-CZ" b="0"/>
          </a:p>
          <a:p>
            <a:pPr algn="just"/>
            <a:r>
              <a:rPr lang="cs-CZ" b="0"/>
              <a:t>- testování stability kompostu</a:t>
            </a:r>
          </a:p>
          <a:p>
            <a:pPr algn="just"/>
            <a:endParaRPr lang="cs-CZ" b="0"/>
          </a:p>
          <a:p>
            <a:pPr algn="just"/>
            <a:r>
              <a:rPr lang="cs-CZ" b="0"/>
              <a:t>- testování aktivních kalů</a:t>
            </a:r>
            <a:endParaRPr lang="cs-CZ"/>
          </a:p>
        </p:txBody>
      </p:sp>
      <p:sp>
        <p:nvSpPr>
          <p:cNvPr id="55301" name="Rectangle 6"/>
          <p:cNvSpPr>
            <a:spLocks noChangeArrowheads="1"/>
          </p:cNvSpPr>
          <p:nvPr/>
        </p:nvSpPr>
        <p:spPr bwMode="auto">
          <a:xfrm>
            <a:off x="0" y="0"/>
            <a:ext cx="9144000" cy="476250"/>
          </a:xfrm>
          <a:prstGeom prst="rect">
            <a:avLst/>
          </a:prstGeom>
          <a:noFill/>
          <a:ln w="9525">
            <a:noFill/>
            <a:miter lim="800000"/>
            <a:headEnd/>
            <a:tailEnd/>
          </a:ln>
        </p:spPr>
        <p:txBody>
          <a:bodyPr anchor="ctr"/>
          <a:lstStyle/>
          <a:p>
            <a:pPr algn="ctr"/>
            <a:r>
              <a:rPr lang="cs-CZ" sz="2400">
                <a:solidFill>
                  <a:srgbClr val="DC0000"/>
                </a:solidFill>
              </a:rPr>
              <a:t>Metody měření mineralizace uhlíku</a:t>
            </a:r>
            <a:endParaRPr lang="en-US" sz="2400">
              <a:solidFill>
                <a:srgbClr val="DC0000"/>
              </a:solidFill>
            </a:endParaRPr>
          </a:p>
        </p:txBody>
      </p:sp>
      <p:pic>
        <p:nvPicPr>
          <p:cNvPr id="55302" name="Picture 8" descr="aer200sgrey"/>
          <p:cNvPicPr>
            <a:picLocks noChangeAspect="1" noChangeArrowheads="1"/>
          </p:cNvPicPr>
          <p:nvPr/>
        </p:nvPicPr>
        <p:blipFill>
          <a:blip r:embed="rId3" cstate="print"/>
          <a:srcRect/>
          <a:stretch>
            <a:fillRect/>
          </a:stretch>
        </p:blipFill>
        <p:spPr bwMode="auto">
          <a:xfrm>
            <a:off x="5867400" y="1844675"/>
            <a:ext cx="2857500" cy="23812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Inhibice respirace aktivovaného kalu</a:t>
            </a:r>
          </a:p>
        </p:txBody>
      </p:sp>
      <p:sp>
        <p:nvSpPr>
          <p:cNvPr id="84995" name="Zástupný symbol pro obsah 3"/>
          <p:cNvSpPr>
            <a:spLocks noGrp="1"/>
          </p:cNvSpPr>
          <p:nvPr>
            <p:ph idx="1"/>
          </p:nvPr>
        </p:nvSpPr>
        <p:spPr/>
        <p:txBody>
          <a:bodyPr/>
          <a:lstStyle/>
          <a:p>
            <a:r>
              <a:rPr lang="cs-CZ" dirty="0" smtClean="0"/>
              <a:t>stanovení </a:t>
            </a:r>
            <a:r>
              <a:rPr lang="cs-CZ" dirty="0" smtClean="0"/>
              <a:t>efektu toxické látky na respirací bakterií</a:t>
            </a:r>
          </a:p>
          <a:p>
            <a:r>
              <a:rPr lang="cs-CZ" dirty="0" smtClean="0"/>
              <a:t> komplexní (nedefinované) společenstvo</a:t>
            </a:r>
          </a:p>
          <a:p>
            <a:r>
              <a:rPr lang="cs-CZ" dirty="0" smtClean="0"/>
              <a:t> zdroj – laboratorní kultivace, čistírny odpadních vod (biologické čištění)</a:t>
            </a:r>
          </a:p>
          <a:p>
            <a:r>
              <a:rPr lang="cs-CZ" dirty="0" smtClean="0"/>
              <a:t> kultivace bakterií (</a:t>
            </a:r>
            <a:r>
              <a:rPr lang="cs-CZ" dirty="0" err="1" smtClean="0"/>
              <a:t>Erlenmayerovy</a:t>
            </a:r>
            <a:r>
              <a:rPr lang="cs-CZ" dirty="0" smtClean="0"/>
              <a:t> nádoby)</a:t>
            </a:r>
          </a:p>
          <a:p>
            <a:r>
              <a:rPr lang="cs-CZ" dirty="0" smtClean="0"/>
              <a:t> vyhodnocení – stanovení spotřeby kyslíku (</a:t>
            </a:r>
            <a:r>
              <a:rPr lang="cs-CZ" dirty="0" err="1" smtClean="0"/>
              <a:t>oxymetr</a:t>
            </a:r>
            <a:r>
              <a:rPr lang="cs-CZ" dirty="0" smtClean="0"/>
              <a:t>, DO – </a:t>
            </a:r>
            <a:r>
              <a:rPr lang="cs-CZ" dirty="0" err="1" smtClean="0"/>
              <a:t>dissolved</a:t>
            </a:r>
            <a:r>
              <a:rPr lang="cs-CZ" dirty="0" smtClean="0"/>
              <a:t> oxygen)</a:t>
            </a:r>
          </a:p>
          <a:p>
            <a:r>
              <a:rPr lang="cs-CZ" dirty="0" smtClean="0"/>
              <a:t>modifikace – stanovení dalších parametrů – nitrifikace ....</a:t>
            </a:r>
          </a:p>
          <a:p>
            <a:endParaRPr lang="cs-CZ" dirty="0" smtClean="0"/>
          </a:p>
        </p:txBody>
      </p:sp>
      <p:sp>
        <p:nvSpPr>
          <p:cNvPr id="84996" name="Zástupný symbol pro číslo snímku 2"/>
          <p:cNvSpPr>
            <a:spLocks noGrp="1"/>
          </p:cNvSpPr>
          <p:nvPr>
            <p:ph type="sldNum" sz="quarter" idx="4294967295"/>
          </p:nvPr>
        </p:nvSpPr>
        <p:spPr>
          <a:xfrm>
            <a:off x="8604250" y="6497638"/>
            <a:ext cx="538163" cy="360362"/>
          </a:xfrm>
          <a:prstGeom prst="rect">
            <a:avLst/>
          </a:prstGeom>
          <a:noFill/>
        </p:spPr>
        <p:txBody>
          <a:bodyPr/>
          <a:lstStyle/>
          <a:p>
            <a:fld id="{D313ADD9-9E57-4F91-968A-E45F1D1C77EE}" type="slidenum">
              <a:rPr lang="cs-CZ" smtClean="0"/>
              <a:pPr/>
              <a:t>48</a:t>
            </a:fld>
            <a:endParaRPr lang="cs-CZ" smtClean="0"/>
          </a:p>
        </p:txBody>
      </p:sp>
      <p:pic>
        <p:nvPicPr>
          <p:cNvPr id="84997" name="Picture 4" descr="1"/>
          <p:cNvPicPr>
            <a:picLocks noChangeAspect="1" noChangeArrowheads="1"/>
          </p:cNvPicPr>
          <p:nvPr/>
        </p:nvPicPr>
        <p:blipFill>
          <a:blip r:embed="rId2" cstate="print"/>
          <a:srcRect/>
          <a:stretch>
            <a:fillRect/>
          </a:stretch>
        </p:blipFill>
        <p:spPr bwMode="auto">
          <a:xfrm>
            <a:off x="2267744" y="4119815"/>
            <a:ext cx="4824536" cy="2569637"/>
          </a:xfrm>
          <a:prstGeom prst="rect">
            <a:avLst/>
          </a:prstGeom>
          <a:solidFill>
            <a:schemeClr val="bg1"/>
          </a:solidFill>
          <a:ln w="9525">
            <a:noFill/>
            <a:miter lim="800000"/>
            <a:headEnd/>
            <a:tailEnd/>
          </a:ln>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6"/>
          <p:cNvSpPr>
            <a:spLocks noGrp="1" noChangeArrowheads="1"/>
          </p:cNvSpPr>
          <p:nvPr>
            <p:ph type="title"/>
          </p:nvPr>
        </p:nvSpPr>
        <p:spPr/>
        <p:txBody>
          <a:bodyPr/>
          <a:lstStyle/>
          <a:p>
            <a:pPr eaLnBrk="1" hangingPunct="1"/>
            <a:r>
              <a:rPr lang="cs-CZ" smtClean="0"/>
              <a:t>Růstová kinetika měřená respirací - Nordgren</a:t>
            </a:r>
          </a:p>
        </p:txBody>
      </p:sp>
      <p:sp>
        <p:nvSpPr>
          <p:cNvPr id="56323" name="Zástupný symbol pro číslo snímku 4"/>
          <p:cNvSpPr>
            <a:spLocks noGrp="1"/>
          </p:cNvSpPr>
          <p:nvPr>
            <p:ph type="sldNum" sz="quarter" idx="10"/>
          </p:nvPr>
        </p:nvSpPr>
        <p:spPr>
          <a:noFill/>
        </p:spPr>
        <p:txBody>
          <a:bodyPr/>
          <a:lstStyle/>
          <a:p>
            <a:r>
              <a:rPr lang="cs-CZ" smtClean="0">
                <a:latin typeface="Arial" charset="0"/>
              </a:rPr>
              <a:t>Snímek </a:t>
            </a:r>
            <a:fld id="{798B6BE2-ED09-47E2-B73D-39FDB9C343E9}" type="slidenum">
              <a:rPr lang="cs-CZ" smtClean="0">
                <a:latin typeface="Arial" charset="0"/>
              </a:rPr>
              <a:pPr/>
              <a:t>49</a:t>
            </a:fld>
            <a:endParaRPr lang="cs-CZ" smtClean="0">
              <a:latin typeface="Arial" charset="0"/>
            </a:endParaRPr>
          </a:p>
        </p:txBody>
      </p:sp>
      <p:pic>
        <p:nvPicPr>
          <p:cNvPr id="56324" name="Picture 2" descr="Kinetika"/>
          <p:cNvPicPr>
            <a:picLocks noChangeAspect="1" noChangeArrowheads="1"/>
          </p:cNvPicPr>
          <p:nvPr/>
        </p:nvPicPr>
        <p:blipFill>
          <a:blip r:embed="rId2" cstate="print"/>
          <a:srcRect/>
          <a:stretch>
            <a:fillRect/>
          </a:stretch>
        </p:blipFill>
        <p:spPr bwMode="auto">
          <a:xfrm>
            <a:off x="0" y="1412875"/>
            <a:ext cx="9144000" cy="5024438"/>
          </a:xfrm>
          <a:prstGeom prst="rect">
            <a:avLst/>
          </a:prstGeom>
          <a:noFill/>
          <a:ln w="9525">
            <a:noFill/>
            <a:miter lim="800000"/>
            <a:headEnd/>
            <a:tailEnd/>
          </a:ln>
        </p:spPr>
      </p:pic>
      <p:sp>
        <p:nvSpPr>
          <p:cNvPr id="56325" name="Rectangle 7"/>
          <p:cNvSpPr>
            <a:spLocks noChangeArrowheads="1"/>
          </p:cNvSpPr>
          <p:nvPr/>
        </p:nvSpPr>
        <p:spPr bwMode="auto">
          <a:xfrm>
            <a:off x="179388" y="692150"/>
            <a:ext cx="8640762" cy="360363"/>
          </a:xfrm>
          <a:prstGeom prst="rect">
            <a:avLst/>
          </a:prstGeom>
          <a:noFill/>
          <a:ln w="9525">
            <a:noFill/>
            <a:miter lim="800000"/>
            <a:headEnd/>
            <a:tailEnd/>
          </a:ln>
        </p:spPr>
        <p:txBody>
          <a:bodyPr anchor="ctr"/>
          <a:lstStyle/>
          <a:p>
            <a:pPr algn="ctr"/>
            <a:r>
              <a:rPr lang="cs-CZ" sz="2800">
                <a:solidFill>
                  <a:srgbClr val="6600FF"/>
                </a:solidFill>
              </a:rPr>
              <a:t>Microbial growth – associated product formation</a:t>
            </a:r>
          </a:p>
        </p:txBody>
      </p:sp>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11"/>
          <p:cNvSpPr>
            <a:spLocks noGrp="1" noChangeArrowheads="1"/>
          </p:cNvSpPr>
          <p:nvPr>
            <p:ph idx="1"/>
          </p:nvPr>
        </p:nvSpPr>
        <p:spPr/>
        <p:txBody>
          <a:bodyPr/>
          <a:lstStyle/>
          <a:p>
            <a:pPr eaLnBrk="1" hangingPunct="1">
              <a:lnSpc>
                <a:spcPct val="90000"/>
              </a:lnSpc>
            </a:pPr>
            <a:r>
              <a:rPr lang="cs-CZ" sz="1800" b="0" smtClean="0"/>
              <a:t>neustálý cyklus je nejobjemnější zejména u C, O, H, N, P, S, Fe</a:t>
            </a:r>
          </a:p>
          <a:p>
            <a:pPr eaLnBrk="1" hangingPunct="1">
              <a:lnSpc>
                <a:spcPct val="90000"/>
              </a:lnSpc>
            </a:pPr>
            <a:endParaRPr lang="cs-CZ" sz="1800" b="0" smtClean="0"/>
          </a:p>
          <a:p>
            <a:pPr eaLnBrk="1" hangingPunct="1">
              <a:lnSpc>
                <a:spcPct val="90000"/>
              </a:lnSpc>
            </a:pPr>
            <a:r>
              <a:rPr lang="cs-CZ" sz="1800" b="0" smtClean="0"/>
              <a:t>cykly C, O a H jsou velmi těsně svázány</a:t>
            </a:r>
            <a:endParaRPr lang="en-US" sz="1800" b="0" smtClean="0"/>
          </a:p>
          <a:p>
            <a:pPr eaLnBrk="1" hangingPunct="1">
              <a:lnSpc>
                <a:spcPct val="90000"/>
              </a:lnSpc>
            </a:pPr>
            <a:endParaRPr lang="en-US" sz="1800" b="0" smtClean="0"/>
          </a:p>
          <a:p>
            <a:pPr eaLnBrk="1" hangingPunct="1">
              <a:lnSpc>
                <a:spcPct val="90000"/>
              </a:lnSpc>
            </a:pPr>
            <a:r>
              <a:rPr lang="cs-CZ" sz="1800" b="0" smtClean="0"/>
              <a:t>mikroorganismy hrají v těchto cyklech stěžejní </a:t>
            </a:r>
            <a:br>
              <a:rPr lang="cs-CZ" sz="1800" b="0" smtClean="0"/>
            </a:br>
            <a:r>
              <a:rPr lang="cs-CZ" sz="1800" b="0" smtClean="0"/>
              <a:t>role: jsou jednak zdrojem ("poolem") těchto prvků</a:t>
            </a:r>
            <a:br>
              <a:rPr lang="cs-CZ" sz="1800" b="0" smtClean="0"/>
            </a:br>
            <a:r>
              <a:rPr lang="cs-CZ" sz="1800" b="0" smtClean="0"/>
              <a:t>(viz. mikrobiální biomasa) a jednak "propadem",</a:t>
            </a:r>
            <a:br>
              <a:rPr lang="cs-CZ" sz="1800" b="0" smtClean="0"/>
            </a:br>
            <a:r>
              <a:rPr lang="cs-CZ" sz="1800" b="0" smtClean="0"/>
              <a:t>tj. mají nezastupitelnou roli v dekompoziční části </a:t>
            </a:r>
            <a:br>
              <a:rPr lang="cs-CZ" sz="1800" b="0" smtClean="0"/>
            </a:br>
            <a:r>
              <a:rPr lang="cs-CZ" sz="1800" b="0" smtClean="0"/>
              <a:t>cyklů</a:t>
            </a:r>
          </a:p>
          <a:p>
            <a:pPr eaLnBrk="1" hangingPunct="1">
              <a:lnSpc>
                <a:spcPct val="90000"/>
              </a:lnSpc>
            </a:pPr>
            <a:endParaRPr lang="cs-CZ" sz="1800" b="0" smtClean="0"/>
          </a:p>
          <a:p>
            <a:pPr eaLnBrk="1" hangingPunct="1">
              <a:lnSpc>
                <a:spcPct val="90000"/>
              </a:lnSpc>
            </a:pPr>
            <a:r>
              <a:rPr lang="cs-CZ" sz="1800" b="0" smtClean="0"/>
              <a:t>aktivita mikroorganismů určuje potenciální </a:t>
            </a:r>
            <a:br>
              <a:rPr lang="cs-CZ" sz="1800" b="0" smtClean="0"/>
            </a:br>
            <a:r>
              <a:rPr lang="cs-CZ" sz="1800" b="0" smtClean="0"/>
              <a:t>produktivitu celého ekosystému; vztah </a:t>
            </a:r>
            <a:br>
              <a:rPr lang="cs-CZ" sz="1800" b="0" smtClean="0"/>
            </a:br>
            <a:r>
              <a:rPr lang="cs-CZ" sz="1800" b="0" smtClean="0"/>
              <a:t>k producentům</a:t>
            </a:r>
          </a:p>
          <a:p>
            <a:pPr eaLnBrk="1" hangingPunct="1">
              <a:lnSpc>
                <a:spcPct val="90000"/>
              </a:lnSpc>
            </a:pPr>
            <a:endParaRPr lang="cs-CZ" sz="1800" b="0" smtClean="0"/>
          </a:p>
          <a:p>
            <a:pPr eaLnBrk="1" hangingPunct="1">
              <a:lnSpc>
                <a:spcPct val="90000"/>
              </a:lnSpc>
            </a:pPr>
            <a:r>
              <a:rPr lang="cs-CZ" sz="1800" b="0" smtClean="0"/>
              <a:t>někdy je účastné celé společenstvo, jindy je důležitá jen malá specializovaná populace</a:t>
            </a:r>
          </a:p>
          <a:p>
            <a:pPr eaLnBrk="1" hangingPunct="1">
              <a:lnSpc>
                <a:spcPct val="90000"/>
              </a:lnSpc>
            </a:pPr>
            <a:endParaRPr lang="cs-CZ" sz="1800" b="0" smtClean="0"/>
          </a:p>
          <a:p>
            <a:pPr eaLnBrk="1" hangingPunct="1">
              <a:lnSpc>
                <a:spcPct val="90000"/>
              </a:lnSpc>
            </a:pPr>
            <a:r>
              <a:rPr lang="cs-CZ" sz="1800" b="0" smtClean="0"/>
              <a:t>mikroorganismy jsou specialisté např. při biodegradacích "obtížných" polymerů a substrátů (lignin, celulóza) a při anaerobních degradacích</a:t>
            </a:r>
            <a:endParaRPr lang="cs-CZ" sz="1800" smtClean="0"/>
          </a:p>
        </p:txBody>
      </p:sp>
      <p:sp>
        <p:nvSpPr>
          <p:cNvPr id="15363" name="Zástupný symbol pro číslo snímku 4"/>
          <p:cNvSpPr>
            <a:spLocks noGrp="1"/>
          </p:cNvSpPr>
          <p:nvPr>
            <p:ph type="sldNum" sz="quarter" idx="10"/>
          </p:nvPr>
        </p:nvSpPr>
        <p:spPr>
          <a:noFill/>
        </p:spPr>
        <p:txBody>
          <a:bodyPr/>
          <a:lstStyle/>
          <a:p>
            <a:r>
              <a:rPr lang="cs-CZ" smtClean="0">
                <a:latin typeface="Arial" charset="0"/>
              </a:rPr>
              <a:t>Snímek </a:t>
            </a:r>
            <a:fld id="{4FD07329-3A77-4EC5-80B0-952CB8868F9E}" type="slidenum">
              <a:rPr lang="cs-CZ" smtClean="0">
                <a:latin typeface="Arial" charset="0"/>
              </a:rPr>
              <a:pPr/>
              <a:t>5</a:t>
            </a:fld>
            <a:endParaRPr lang="cs-CZ" smtClean="0">
              <a:latin typeface="Arial" charset="0"/>
            </a:endParaRPr>
          </a:p>
        </p:txBody>
      </p:sp>
      <p:sp>
        <p:nvSpPr>
          <p:cNvPr id="15364" name="Text Box 3"/>
          <p:cNvSpPr txBox="1">
            <a:spLocks noChangeArrowheads="1"/>
          </p:cNvSpPr>
          <p:nvPr/>
        </p:nvSpPr>
        <p:spPr bwMode="auto">
          <a:xfrm>
            <a:off x="0" y="0"/>
            <a:ext cx="3960813" cy="274638"/>
          </a:xfrm>
          <a:prstGeom prst="rect">
            <a:avLst/>
          </a:prstGeom>
          <a:noFill/>
          <a:ln w="9525">
            <a:noFill/>
            <a:miter lim="800000"/>
            <a:headEnd/>
            <a:tailEnd/>
          </a:ln>
        </p:spPr>
        <p:txBody>
          <a:bodyPr>
            <a:spAutoFit/>
          </a:bodyPr>
          <a:lstStyle/>
          <a:p>
            <a:pPr>
              <a:spcBef>
                <a:spcPct val="50000"/>
              </a:spcBef>
            </a:pPr>
            <a:endParaRPr lang="en-US" sz="1200" b="0">
              <a:latin typeface="Times New Roman" pitchFamily="18" charset="0"/>
            </a:endParaRPr>
          </a:p>
        </p:txBody>
      </p:sp>
      <p:pic>
        <p:nvPicPr>
          <p:cNvPr id="15365" name="Picture 6" descr="94"/>
          <p:cNvPicPr>
            <a:picLocks noChangeAspect="1" noChangeArrowheads="1"/>
          </p:cNvPicPr>
          <p:nvPr/>
        </p:nvPicPr>
        <p:blipFill>
          <a:blip r:embed="rId3" cstate="print"/>
          <a:srcRect l="43335" t="6096" r="19235" b="63354"/>
          <a:stretch>
            <a:fillRect/>
          </a:stretch>
        </p:blipFill>
        <p:spPr bwMode="auto">
          <a:xfrm>
            <a:off x="5927725" y="1052513"/>
            <a:ext cx="3216275" cy="3384550"/>
          </a:xfrm>
          <a:prstGeom prst="rect">
            <a:avLst/>
          </a:prstGeom>
          <a:noFill/>
          <a:ln w="9525">
            <a:solidFill>
              <a:schemeClr val="tx1"/>
            </a:solidFill>
            <a:miter lim="800000"/>
            <a:headEnd/>
            <a:tailEnd/>
          </a:ln>
        </p:spPr>
      </p:pic>
      <p:sp>
        <p:nvSpPr>
          <p:cNvPr id="15366" name="Text Box 7"/>
          <p:cNvSpPr txBox="1">
            <a:spLocks noChangeArrowheads="1"/>
          </p:cNvSpPr>
          <p:nvPr/>
        </p:nvSpPr>
        <p:spPr bwMode="auto">
          <a:xfrm>
            <a:off x="0" y="1268413"/>
            <a:ext cx="5724525" cy="336550"/>
          </a:xfrm>
          <a:prstGeom prst="rect">
            <a:avLst/>
          </a:prstGeom>
          <a:noFill/>
          <a:ln w="9525">
            <a:noFill/>
            <a:miter lim="800000"/>
            <a:headEnd/>
            <a:tailEnd/>
          </a:ln>
        </p:spPr>
        <p:txBody>
          <a:bodyPr>
            <a:spAutoFit/>
          </a:bodyPr>
          <a:lstStyle/>
          <a:p>
            <a:endParaRPr lang="en-US" b="0">
              <a:latin typeface="Times New Roman" pitchFamily="18" charset="0"/>
            </a:endParaRPr>
          </a:p>
        </p:txBody>
      </p:sp>
      <p:sp>
        <p:nvSpPr>
          <p:cNvPr id="15367" name="Text Box 8"/>
          <p:cNvSpPr txBox="1">
            <a:spLocks noChangeArrowheads="1"/>
          </p:cNvSpPr>
          <p:nvPr/>
        </p:nvSpPr>
        <p:spPr bwMode="auto">
          <a:xfrm>
            <a:off x="0" y="5949950"/>
            <a:ext cx="9144000" cy="366713"/>
          </a:xfrm>
          <a:prstGeom prst="rect">
            <a:avLst/>
          </a:prstGeom>
          <a:noFill/>
          <a:ln w="9525">
            <a:noFill/>
            <a:miter lim="800000"/>
            <a:headEnd/>
            <a:tailEnd/>
          </a:ln>
        </p:spPr>
        <p:txBody>
          <a:bodyPr>
            <a:spAutoFit/>
          </a:bodyPr>
          <a:lstStyle/>
          <a:p>
            <a:pPr algn="ctr"/>
            <a:r>
              <a:rPr lang="cs-CZ" sz="1800" u="sng">
                <a:solidFill>
                  <a:srgbClr val="DC0000"/>
                </a:solidFill>
              </a:rPr>
              <a:t>Změny těchto aktivit (např. vlivem člověka) =</a:t>
            </a:r>
            <a:r>
              <a:rPr lang="en-US" sz="1800" u="sng">
                <a:solidFill>
                  <a:srgbClr val="DC0000"/>
                </a:solidFill>
              </a:rPr>
              <a:t>&gt;</a:t>
            </a:r>
            <a:r>
              <a:rPr lang="cs-CZ" sz="1800" u="sng">
                <a:solidFill>
                  <a:srgbClr val="DC0000"/>
                </a:solidFill>
              </a:rPr>
              <a:t> negativní vliv na celý ekosystém</a:t>
            </a:r>
            <a:endParaRPr lang="cs-CZ" sz="1800">
              <a:solidFill>
                <a:srgbClr val="DC0000"/>
              </a:solidFill>
            </a:endParaRPr>
          </a:p>
        </p:txBody>
      </p:sp>
      <p:sp>
        <p:nvSpPr>
          <p:cNvPr id="15368" name="Rectangle 9"/>
          <p:cNvSpPr>
            <a:spLocks noChangeArrowheads="1"/>
          </p:cNvSpPr>
          <p:nvPr/>
        </p:nvSpPr>
        <p:spPr bwMode="auto">
          <a:xfrm>
            <a:off x="0" y="0"/>
            <a:ext cx="9144000" cy="476250"/>
          </a:xfrm>
          <a:prstGeom prst="rect">
            <a:avLst/>
          </a:prstGeom>
          <a:noFill/>
          <a:ln w="9525">
            <a:noFill/>
            <a:miter lim="800000"/>
            <a:headEnd/>
            <a:tailEnd/>
          </a:ln>
        </p:spPr>
        <p:txBody>
          <a:bodyPr anchor="ctr"/>
          <a:lstStyle/>
          <a:p>
            <a:pPr algn="ctr"/>
            <a:r>
              <a:rPr lang="cs-CZ" sz="2400">
                <a:solidFill>
                  <a:srgbClr val="DC0000"/>
                </a:solidFill>
              </a:rPr>
              <a:t>Mikrobiální aktivity vs biogeochemické cykly</a:t>
            </a:r>
          </a:p>
        </p:txBody>
      </p:sp>
    </p:spTree>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7"/>
          <p:cNvSpPr>
            <a:spLocks noGrp="1" noChangeArrowheads="1"/>
          </p:cNvSpPr>
          <p:nvPr>
            <p:ph type="title"/>
          </p:nvPr>
        </p:nvSpPr>
        <p:spPr/>
        <p:txBody>
          <a:bodyPr/>
          <a:lstStyle/>
          <a:p>
            <a:pPr eaLnBrk="1" hangingPunct="1"/>
            <a:r>
              <a:rPr lang="cs-CZ" sz="2400" smtClean="0"/>
              <a:t>ISO 17155</a:t>
            </a:r>
          </a:p>
        </p:txBody>
      </p:sp>
      <p:graphicFrame>
        <p:nvGraphicFramePr>
          <p:cNvPr id="4098" name="Object 10"/>
          <p:cNvGraphicFramePr>
            <a:graphicFrameLocks noChangeAspect="1"/>
          </p:cNvGraphicFramePr>
          <p:nvPr>
            <p:ph idx="1"/>
          </p:nvPr>
        </p:nvGraphicFramePr>
        <p:xfrm>
          <a:off x="4643438" y="3068638"/>
          <a:ext cx="762000" cy="241300"/>
        </p:xfrm>
        <a:graphic>
          <a:graphicData uri="http://schemas.openxmlformats.org/presentationml/2006/ole">
            <p:oleObj spid="_x0000_s4098" name="Rovnice" r:id="rId4" imgW="761760" imgH="241200" progId="Equation.3">
              <p:embed/>
            </p:oleObj>
          </a:graphicData>
        </a:graphic>
      </p:graphicFrame>
      <p:sp>
        <p:nvSpPr>
          <p:cNvPr id="4100" name="Zástupný symbol pro číslo snímku 4"/>
          <p:cNvSpPr>
            <a:spLocks noGrp="1"/>
          </p:cNvSpPr>
          <p:nvPr>
            <p:ph type="sldNum" sz="quarter" idx="10"/>
          </p:nvPr>
        </p:nvSpPr>
        <p:spPr>
          <a:noFill/>
        </p:spPr>
        <p:txBody>
          <a:bodyPr/>
          <a:lstStyle/>
          <a:p>
            <a:r>
              <a:rPr lang="cs-CZ" smtClean="0">
                <a:latin typeface="Arial" charset="0"/>
              </a:rPr>
              <a:t>Snímek </a:t>
            </a:r>
            <a:fld id="{22ADAA97-3312-4381-9D16-0D3C3031CCB6}" type="slidenum">
              <a:rPr lang="cs-CZ" smtClean="0">
                <a:latin typeface="Arial" charset="0"/>
              </a:rPr>
              <a:pPr/>
              <a:t>50</a:t>
            </a:fld>
            <a:endParaRPr lang="cs-CZ" smtClean="0">
              <a:latin typeface="Arial" charset="0"/>
            </a:endParaRPr>
          </a:p>
        </p:txBody>
      </p:sp>
      <p:sp>
        <p:nvSpPr>
          <p:cNvPr id="4101" name="Text Box 2"/>
          <p:cNvSpPr txBox="1">
            <a:spLocks noChangeArrowheads="1"/>
          </p:cNvSpPr>
          <p:nvPr/>
        </p:nvSpPr>
        <p:spPr bwMode="auto">
          <a:xfrm>
            <a:off x="8532813" y="6583363"/>
            <a:ext cx="611187" cy="274637"/>
          </a:xfrm>
          <a:prstGeom prst="rect">
            <a:avLst/>
          </a:prstGeom>
          <a:noFill/>
          <a:ln w="9525">
            <a:noFill/>
            <a:miter lim="800000"/>
            <a:headEnd/>
            <a:tailEnd/>
          </a:ln>
        </p:spPr>
        <p:txBody>
          <a:bodyPr>
            <a:spAutoFit/>
          </a:bodyPr>
          <a:lstStyle/>
          <a:p>
            <a:pPr algn="ctr">
              <a:spcBef>
                <a:spcPct val="50000"/>
              </a:spcBef>
            </a:pPr>
            <a:fld id="{40D7DFD2-9B4B-4B62-B8D8-78ED454B36E8}" type="slidenum">
              <a:rPr lang="cs-CZ" sz="1200" b="0">
                <a:latin typeface="Times New Roman" pitchFamily="18" charset="0"/>
              </a:rPr>
              <a:pPr algn="ctr">
                <a:spcBef>
                  <a:spcPct val="50000"/>
                </a:spcBef>
              </a:pPr>
              <a:t>50</a:t>
            </a:fld>
            <a:endParaRPr lang="cs-CZ" sz="1200" b="0">
              <a:latin typeface="Times New Roman" pitchFamily="18" charset="0"/>
            </a:endParaRPr>
          </a:p>
        </p:txBody>
      </p:sp>
      <p:sp>
        <p:nvSpPr>
          <p:cNvPr id="4102" name="Text Box 3"/>
          <p:cNvSpPr txBox="1">
            <a:spLocks noChangeArrowheads="1"/>
          </p:cNvSpPr>
          <p:nvPr/>
        </p:nvSpPr>
        <p:spPr bwMode="auto">
          <a:xfrm>
            <a:off x="0" y="0"/>
            <a:ext cx="3960813" cy="274638"/>
          </a:xfrm>
          <a:prstGeom prst="rect">
            <a:avLst/>
          </a:prstGeom>
          <a:noFill/>
          <a:ln w="9525">
            <a:noFill/>
            <a:miter lim="800000"/>
            <a:headEnd/>
            <a:tailEnd/>
          </a:ln>
        </p:spPr>
        <p:txBody>
          <a:bodyPr>
            <a:spAutoFit/>
          </a:bodyPr>
          <a:lstStyle/>
          <a:p>
            <a:pPr>
              <a:spcBef>
                <a:spcPct val="50000"/>
              </a:spcBef>
            </a:pPr>
            <a:endParaRPr lang="en-US" sz="1200" b="0">
              <a:latin typeface="Times New Roman" pitchFamily="18" charset="0"/>
            </a:endParaRPr>
          </a:p>
        </p:txBody>
      </p:sp>
      <p:sp>
        <p:nvSpPr>
          <p:cNvPr id="4103" name="Text Box 4"/>
          <p:cNvSpPr txBox="1">
            <a:spLocks noChangeArrowheads="1"/>
          </p:cNvSpPr>
          <p:nvPr/>
        </p:nvSpPr>
        <p:spPr bwMode="auto">
          <a:xfrm>
            <a:off x="323850" y="836613"/>
            <a:ext cx="8496300" cy="1465262"/>
          </a:xfrm>
          <a:prstGeom prst="rect">
            <a:avLst/>
          </a:prstGeom>
          <a:noFill/>
          <a:ln w="9525">
            <a:noFill/>
            <a:miter lim="800000"/>
            <a:headEnd/>
            <a:tailEnd/>
          </a:ln>
        </p:spPr>
        <p:txBody>
          <a:bodyPr>
            <a:spAutoFit/>
          </a:bodyPr>
          <a:lstStyle/>
          <a:p>
            <a:pPr algn="just"/>
            <a:r>
              <a:rPr lang="en-US" sz="1800" b="0"/>
              <a:t>ISO 17155</a:t>
            </a:r>
            <a:r>
              <a:rPr lang="cs-CZ" sz="1800" b="0"/>
              <a:t> (2002):</a:t>
            </a:r>
            <a:r>
              <a:rPr lang="en-US" sz="1800" b="0"/>
              <a:t> Soil quality - Determination of abundance and activity of soil microflora using respiration curves</a:t>
            </a:r>
            <a:endParaRPr lang="cs-CZ" sz="1800" b="0"/>
          </a:p>
          <a:p>
            <a:pPr algn="just"/>
            <a:endParaRPr lang="cs-CZ" sz="1800" b="0"/>
          </a:p>
          <a:p>
            <a:pPr algn="just"/>
            <a:r>
              <a:rPr lang="cs-CZ" sz="1800" b="0"/>
              <a:t>- metoda stanovení "kontaminace" půdy (tzv. ecotoxic potential) a efektu kontaminace v laboratorních studiích</a:t>
            </a:r>
          </a:p>
        </p:txBody>
      </p:sp>
      <p:pic>
        <p:nvPicPr>
          <p:cNvPr id="4104" name="Picture 5" descr="92"/>
          <p:cNvPicPr>
            <a:picLocks noChangeAspect="1" noChangeArrowheads="1"/>
          </p:cNvPicPr>
          <p:nvPr/>
        </p:nvPicPr>
        <p:blipFill>
          <a:blip r:embed="rId5" cstate="print"/>
          <a:srcRect l="13765" t="12227" r="19235" b="51128"/>
          <a:stretch>
            <a:fillRect/>
          </a:stretch>
        </p:blipFill>
        <p:spPr bwMode="auto">
          <a:xfrm>
            <a:off x="3851275" y="2473325"/>
            <a:ext cx="5292725" cy="4384675"/>
          </a:xfrm>
          <a:prstGeom prst="rect">
            <a:avLst/>
          </a:prstGeom>
          <a:noFill/>
          <a:ln w="9525">
            <a:solidFill>
              <a:schemeClr val="tx1"/>
            </a:solidFill>
            <a:miter lim="800000"/>
            <a:headEnd/>
            <a:tailEnd/>
          </a:ln>
        </p:spPr>
      </p:pic>
      <p:sp>
        <p:nvSpPr>
          <p:cNvPr id="4105" name="Text Box 6"/>
          <p:cNvSpPr txBox="1">
            <a:spLocks noChangeArrowheads="1"/>
          </p:cNvSpPr>
          <p:nvPr/>
        </p:nvSpPr>
        <p:spPr bwMode="auto">
          <a:xfrm>
            <a:off x="323850" y="2492375"/>
            <a:ext cx="3455988" cy="3759200"/>
          </a:xfrm>
          <a:prstGeom prst="rect">
            <a:avLst/>
          </a:prstGeom>
          <a:noFill/>
          <a:ln w="9525">
            <a:noFill/>
            <a:miter lim="800000"/>
            <a:headEnd/>
            <a:tailEnd/>
          </a:ln>
        </p:spPr>
        <p:txBody>
          <a:bodyPr>
            <a:spAutoFit/>
          </a:bodyPr>
          <a:lstStyle/>
          <a:p>
            <a:r>
              <a:rPr lang="cs-CZ" u="sng"/>
              <a:t>Důležité parametry:</a:t>
            </a:r>
          </a:p>
          <a:p>
            <a:endParaRPr lang="cs-CZ" b="0"/>
          </a:p>
          <a:p>
            <a:r>
              <a:rPr lang="cs-CZ" b="0"/>
              <a:t>- </a:t>
            </a:r>
            <a:r>
              <a:rPr lang="cs-CZ"/>
              <a:t>lag time</a:t>
            </a:r>
            <a:r>
              <a:rPr lang="cs-CZ" b="0"/>
              <a:t> - čas od přídavku substrátu do počátku exponenciálního růstu - reflektuje vitalitu "growers"</a:t>
            </a:r>
          </a:p>
          <a:p>
            <a:r>
              <a:rPr lang="cs-CZ" b="0"/>
              <a:t>- </a:t>
            </a:r>
            <a:r>
              <a:rPr lang="cs-CZ"/>
              <a:t>růstová rychlost µ</a:t>
            </a:r>
          </a:p>
          <a:p>
            <a:r>
              <a:rPr lang="cs-CZ" b="0"/>
              <a:t>- </a:t>
            </a:r>
            <a:r>
              <a:rPr lang="cs-CZ"/>
              <a:t>aktivační koeficient respirace</a:t>
            </a:r>
          </a:p>
          <a:p>
            <a:r>
              <a:rPr lang="cs-CZ"/>
              <a:t>		 Q</a:t>
            </a:r>
            <a:r>
              <a:rPr lang="cs-CZ" baseline="-25000"/>
              <a:t>R</a:t>
            </a:r>
            <a:r>
              <a:rPr lang="cs-CZ"/>
              <a:t> =</a:t>
            </a:r>
            <a:r>
              <a:rPr lang="cs-CZ" b="0"/>
              <a:t> R</a:t>
            </a:r>
            <a:r>
              <a:rPr lang="cs-CZ" b="0" baseline="-25000"/>
              <a:t>B</a:t>
            </a:r>
            <a:r>
              <a:rPr lang="cs-CZ" b="0"/>
              <a:t>/R</a:t>
            </a:r>
            <a:r>
              <a:rPr lang="cs-CZ" b="0" baseline="-25000"/>
              <a:t>S</a:t>
            </a:r>
          </a:p>
          <a:p>
            <a:r>
              <a:rPr lang="cs-CZ"/>
              <a:t>- čas k dosažení píku</a:t>
            </a:r>
          </a:p>
          <a:p>
            <a:endParaRPr lang="cs-CZ"/>
          </a:p>
          <a:p>
            <a:r>
              <a:rPr lang="cs-CZ"/>
              <a:t>Znečištěná půda:</a:t>
            </a:r>
          </a:p>
          <a:p>
            <a:r>
              <a:rPr lang="cs-CZ" b="0"/>
              <a:t>Q</a:t>
            </a:r>
            <a:r>
              <a:rPr lang="cs-CZ" b="0" baseline="-25000"/>
              <a:t>R</a:t>
            </a:r>
            <a:r>
              <a:rPr lang="cs-CZ" b="0"/>
              <a:t> </a:t>
            </a:r>
            <a:r>
              <a:rPr lang="en-US" b="0"/>
              <a:t>&gt;</a:t>
            </a:r>
            <a:r>
              <a:rPr lang="cs-CZ" b="0"/>
              <a:t>0,3</a:t>
            </a:r>
          </a:p>
          <a:p>
            <a:r>
              <a:rPr lang="cs-CZ" b="0"/>
              <a:t>lag </a:t>
            </a:r>
            <a:r>
              <a:rPr lang="en-US" b="0"/>
              <a:t>&gt;</a:t>
            </a:r>
            <a:r>
              <a:rPr lang="cs-CZ" b="0"/>
              <a:t> 20h</a:t>
            </a:r>
          </a:p>
          <a:p>
            <a:r>
              <a:rPr lang="cs-CZ" b="0"/>
              <a:t>t</a:t>
            </a:r>
            <a:r>
              <a:rPr lang="cs-CZ" b="0" baseline="-25000"/>
              <a:t>peakmax</a:t>
            </a:r>
            <a:r>
              <a:rPr lang="cs-CZ" b="0"/>
              <a:t> </a:t>
            </a:r>
            <a:r>
              <a:rPr lang="en-US" b="0"/>
              <a:t>&gt;</a:t>
            </a:r>
            <a:r>
              <a:rPr lang="cs-CZ" b="0"/>
              <a:t> 50h</a:t>
            </a:r>
          </a:p>
        </p:txBody>
      </p:sp>
      <p:sp>
        <p:nvSpPr>
          <p:cNvPr id="4106" name="AutoShape 8"/>
          <p:cNvSpPr>
            <a:spLocks noChangeArrowheads="1"/>
          </p:cNvSpPr>
          <p:nvPr/>
        </p:nvSpPr>
        <p:spPr bwMode="auto">
          <a:xfrm rot="2200786">
            <a:off x="5364163" y="3357563"/>
            <a:ext cx="612775" cy="144462"/>
          </a:xfrm>
          <a:prstGeom prst="rightArrow">
            <a:avLst>
              <a:gd name="adj1" fmla="val 50000"/>
              <a:gd name="adj2" fmla="val 106044"/>
            </a:avLst>
          </a:prstGeom>
          <a:solidFill>
            <a:schemeClr val="accent1"/>
          </a:solidFill>
          <a:ln w="9525">
            <a:solidFill>
              <a:schemeClr val="tx1"/>
            </a:solidFill>
            <a:miter lim="800000"/>
            <a:headEnd/>
            <a:tailEnd/>
          </a:ln>
        </p:spPr>
        <p:txBody>
          <a:bodyPr wrap="none" anchor="ctr"/>
          <a:lstStyle/>
          <a:p>
            <a:endParaRPr lang="cs-CZ"/>
          </a:p>
        </p:txBody>
      </p:sp>
      <p:sp>
        <p:nvSpPr>
          <p:cNvPr id="4107" name="Text Box 9"/>
          <p:cNvSpPr txBox="1">
            <a:spLocks noChangeArrowheads="1"/>
          </p:cNvSpPr>
          <p:nvPr/>
        </p:nvSpPr>
        <p:spPr bwMode="auto">
          <a:xfrm>
            <a:off x="3779838" y="2349500"/>
            <a:ext cx="4256087" cy="274638"/>
          </a:xfrm>
          <a:prstGeom prst="rect">
            <a:avLst/>
          </a:prstGeom>
          <a:solidFill>
            <a:srgbClr val="FFFF00"/>
          </a:solidFill>
          <a:ln w="9525">
            <a:noFill/>
            <a:miter lim="800000"/>
            <a:headEnd/>
            <a:tailEnd/>
          </a:ln>
        </p:spPr>
        <p:txBody>
          <a:bodyPr wrap="none">
            <a:spAutoFit/>
          </a:bodyPr>
          <a:lstStyle/>
          <a:p>
            <a:r>
              <a:rPr lang="cs-CZ" sz="1200"/>
              <a:t>Resp. rychlost na ose Y v LOG ! </a:t>
            </a:r>
            <a:r>
              <a:rPr lang="cs-CZ" sz="1200">
                <a:sym typeface="Wingdings" pitchFamily="2" charset="2"/>
              </a:rPr>
              <a:t> µ je směrnice přímky</a:t>
            </a:r>
            <a:endParaRPr lang="cs-CZ" sz="1200"/>
          </a:p>
        </p:txBody>
      </p:sp>
    </p:spTree>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Zástupný symbol pro číslo snímku 2"/>
          <p:cNvSpPr>
            <a:spLocks noGrp="1"/>
          </p:cNvSpPr>
          <p:nvPr>
            <p:ph type="sldNum" sz="quarter" idx="10"/>
          </p:nvPr>
        </p:nvSpPr>
        <p:spPr>
          <a:noFill/>
        </p:spPr>
        <p:txBody>
          <a:bodyPr/>
          <a:lstStyle/>
          <a:p>
            <a:r>
              <a:rPr lang="cs-CZ" smtClean="0">
                <a:latin typeface="Arial" charset="0"/>
              </a:rPr>
              <a:t>Snímek </a:t>
            </a:r>
            <a:fld id="{CA72367F-BAE3-4964-BD4D-FF4A46F6C116}" type="slidenum">
              <a:rPr lang="cs-CZ" smtClean="0">
                <a:latin typeface="Arial" charset="0"/>
              </a:rPr>
              <a:pPr/>
              <a:t>51</a:t>
            </a:fld>
            <a:endParaRPr lang="cs-CZ" smtClean="0">
              <a:latin typeface="Arial" charset="0"/>
            </a:endParaRPr>
          </a:p>
        </p:txBody>
      </p:sp>
      <p:sp>
        <p:nvSpPr>
          <p:cNvPr id="57347" name="Text Box 3"/>
          <p:cNvSpPr txBox="1">
            <a:spLocks noChangeArrowheads="1"/>
          </p:cNvSpPr>
          <p:nvPr/>
        </p:nvSpPr>
        <p:spPr bwMode="auto">
          <a:xfrm>
            <a:off x="0" y="0"/>
            <a:ext cx="3960813" cy="274638"/>
          </a:xfrm>
          <a:prstGeom prst="rect">
            <a:avLst/>
          </a:prstGeom>
          <a:noFill/>
          <a:ln w="9525">
            <a:noFill/>
            <a:miter lim="800000"/>
            <a:headEnd/>
            <a:tailEnd/>
          </a:ln>
        </p:spPr>
        <p:txBody>
          <a:bodyPr>
            <a:spAutoFit/>
          </a:bodyPr>
          <a:lstStyle/>
          <a:p>
            <a:pPr>
              <a:spcBef>
                <a:spcPct val="50000"/>
              </a:spcBef>
            </a:pPr>
            <a:endParaRPr lang="en-US" sz="1200" b="0">
              <a:latin typeface="Times New Roman" pitchFamily="18" charset="0"/>
            </a:endParaRPr>
          </a:p>
        </p:txBody>
      </p:sp>
      <p:sp>
        <p:nvSpPr>
          <p:cNvPr id="57348" name="Text Box 7"/>
          <p:cNvSpPr txBox="1">
            <a:spLocks noChangeArrowheads="1"/>
          </p:cNvSpPr>
          <p:nvPr/>
        </p:nvSpPr>
        <p:spPr bwMode="auto">
          <a:xfrm>
            <a:off x="179388" y="692150"/>
            <a:ext cx="8640762" cy="1558925"/>
          </a:xfrm>
          <a:prstGeom prst="rect">
            <a:avLst/>
          </a:prstGeom>
          <a:noFill/>
          <a:ln w="9525">
            <a:noFill/>
            <a:miter lim="800000"/>
            <a:headEnd/>
            <a:tailEnd/>
          </a:ln>
        </p:spPr>
        <p:txBody>
          <a:bodyPr>
            <a:spAutoFit/>
          </a:bodyPr>
          <a:lstStyle/>
          <a:p>
            <a:pPr algn="just"/>
            <a:r>
              <a:rPr lang="cs-CZ">
                <a:solidFill>
                  <a:srgbClr val="6600FF"/>
                </a:solidFill>
              </a:rPr>
              <a:t>Vliv chemikálií:</a:t>
            </a:r>
            <a:endParaRPr lang="cs-CZ" b="0">
              <a:solidFill>
                <a:srgbClr val="6600FF"/>
              </a:solidFill>
            </a:endParaRPr>
          </a:p>
          <a:p>
            <a:pPr algn="just"/>
            <a:endParaRPr lang="cs-CZ" b="0">
              <a:solidFill>
                <a:srgbClr val="6600FF"/>
              </a:solidFill>
            </a:endParaRPr>
          </a:p>
          <a:p>
            <a:pPr algn="just"/>
            <a:r>
              <a:rPr lang="cs-CZ" b="0"/>
              <a:t>- endpointy jsou lag time, µ a C</a:t>
            </a:r>
            <a:r>
              <a:rPr lang="cs-CZ" b="0" baseline="-25000"/>
              <a:t>R</a:t>
            </a:r>
            <a:r>
              <a:rPr lang="cs-CZ" b="0"/>
              <a:t>, což je kumulativní produkce CO</a:t>
            </a:r>
            <a:r>
              <a:rPr lang="cs-CZ" b="0" baseline="-25000"/>
              <a:t>2</a:t>
            </a:r>
            <a:r>
              <a:rPr lang="cs-CZ" b="0"/>
              <a:t> od přidání substrátu do píku</a:t>
            </a:r>
          </a:p>
          <a:p>
            <a:pPr algn="just"/>
            <a:r>
              <a:rPr lang="cs-CZ" b="0"/>
              <a:t>- vynesením hodnot C</a:t>
            </a:r>
            <a:r>
              <a:rPr lang="cs-CZ" b="0" baseline="-25000"/>
              <a:t>R</a:t>
            </a:r>
            <a:r>
              <a:rPr lang="cs-CZ" b="0"/>
              <a:t> oproti logaritmickým  koncentracím testované látky dostáváme klasickou křivku dávka-odpověď S tvaru, z níž lze vypočítat EC</a:t>
            </a:r>
          </a:p>
        </p:txBody>
      </p:sp>
      <p:pic>
        <p:nvPicPr>
          <p:cNvPr id="57349" name="Picture 8" descr="93"/>
          <p:cNvPicPr>
            <a:picLocks noChangeAspect="1" noChangeArrowheads="1"/>
          </p:cNvPicPr>
          <p:nvPr/>
        </p:nvPicPr>
        <p:blipFill>
          <a:blip r:embed="rId3" cstate="print"/>
          <a:srcRect l="9813" t="12193" r="21233" b="52644"/>
          <a:stretch>
            <a:fillRect/>
          </a:stretch>
        </p:blipFill>
        <p:spPr bwMode="auto">
          <a:xfrm>
            <a:off x="1763713" y="2565400"/>
            <a:ext cx="5759450" cy="3787775"/>
          </a:xfrm>
          <a:prstGeom prst="rect">
            <a:avLst/>
          </a:prstGeom>
          <a:noFill/>
          <a:ln w="9525">
            <a:solidFill>
              <a:schemeClr val="tx1"/>
            </a:solidFill>
            <a:miter lim="800000"/>
            <a:headEnd/>
            <a:tailEnd/>
          </a:ln>
        </p:spPr>
      </p:pic>
      <p:sp>
        <p:nvSpPr>
          <p:cNvPr id="57350" name="Rectangle 9"/>
          <p:cNvSpPr>
            <a:spLocks noChangeArrowheads="1"/>
          </p:cNvSpPr>
          <p:nvPr/>
        </p:nvSpPr>
        <p:spPr bwMode="auto">
          <a:xfrm>
            <a:off x="0" y="0"/>
            <a:ext cx="9144000" cy="476250"/>
          </a:xfrm>
          <a:prstGeom prst="rect">
            <a:avLst/>
          </a:prstGeom>
          <a:noFill/>
          <a:ln w="9525">
            <a:noFill/>
            <a:miter lim="800000"/>
            <a:headEnd/>
            <a:tailEnd/>
          </a:ln>
        </p:spPr>
        <p:txBody>
          <a:bodyPr anchor="ctr"/>
          <a:lstStyle/>
          <a:p>
            <a:pPr algn="ctr"/>
            <a:r>
              <a:rPr lang="cs-CZ" sz="2400">
                <a:solidFill>
                  <a:srgbClr val="DC0000"/>
                </a:solidFill>
              </a:rPr>
              <a:t>Kinetika SIR</a:t>
            </a:r>
            <a:endParaRPr lang="en-US" sz="2400">
              <a:solidFill>
                <a:srgbClr val="DC0000"/>
              </a:solidFill>
            </a:endParaRPr>
          </a:p>
        </p:txBody>
      </p:sp>
    </p:spTree>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p:txBody>
          <a:bodyPr/>
          <a:lstStyle/>
          <a:p>
            <a:pPr eaLnBrk="1" hangingPunct="1"/>
            <a:r>
              <a:rPr lang="cs-CZ" sz="2400" smtClean="0"/>
              <a:t>Většinou na datech RR, ne kumulativních</a:t>
            </a:r>
          </a:p>
        </p:txBody>
      </p:sp>
      <p:sp>
        <p:nvSpPr>
          <p:cNvPr id="58371" name="Zástupný symbol pro číslo snímku 3"/>
          <p:cNvSpPr>
            <a:spLocks noGrp="1"/>
          </p:cNvSpPr>
          <p:nvPr>
            <p:ph type="sldNum" sz="quarter" idx="10"/>
          </p:nvPr>
        </p:nvSpPr>
        <p:spPr>
          <a:noFill/>
        </p:spPr>
        <p:txBody>
          <a:bodyPr/>
          <a:lstStyle/>
          <a:p>
            <a:r>
              <a:rPr lang="cs-CZ" smtClean="0">
                <a:latin typeface="Arial" charset="0"/>
              </a:rPr>
              <a:t>Snímek </a:t>
            </a:r>
            <a:fld id="{15E63314-78DE-4A62-9356-E7485AFB5AF4}" type="slidenum">
              <a:rPr lang="cs-CZ" smtClean="0">
                <a:latin typeface="Arial" charset="0"/>
              </a:rPr>
              <a:pPr/>
              <a:t>52</a:t>
            </a:fld>
            <a:endParaRPr lang="cs-CZ" smtClean="0">
              <a:latin typeface="Arial" charset="0"/>
            </a:endParaRPr>
          </a:p>
        </p:txBody>
      </p:sp>
      <p:pic>
        <p:nvPicPr>
          <p:cNvPr id="58372" name="Picture 3"/>
          <p:cNvPicPr>
            <a:picLocks noChangeAspect="1" noChangeArrowheads="1"/>
          </p:cNvPicPr>
          <p:nvPr/>
        </p:nvPicPr>
        <p:blipFill>
          <a:blip r:embed="rId2" cstate="print"/>
          <a:srcRect/>
          <a:stretch>
            <a:fillRect/>
          </a:stretch>
        </p:blipFill>
        <p:spPr bwMode="auto">
          <a:xfrm>
            <a:off x="0" y="692150"/>
            <a:ext cx="5510213" cy="5588000"/>
          </a:xfrm>
          <a:prstGeom prst="rect">
            <a:avLst/>
          </a:prstGeom>
          <a:noFill/>
          <a:ln w="9525">
            <a:noFill/>
            <a:miter lim="800000"/>
            <a:headEnd/>
            <a:tailEnd/>
          </a:ln>
        </p:spPr>
      </p:pic>
      <p:sp>
        <p:nvSpPr>
          <p:cNvPr id="58373" name="AutoShape 4"/>
          <p:cNvSpPr>
            <a:spLocks noChangeArrowheads="1"/>
          </p:cNvSpPr>
          <p:nvPr/>
        </p:nvSpPr>
        <p:spPr bwMode="auto">
          <a:xfrm>
            <a:off x="1835150" y="2997200"/>
            <a:ext cx="576263" cy="1152525"/>
          </a:xfrm>
          <a:prstGeom prst="upDownArrow">
            <a:avLst>
              <a:gd name="adj1" fmla="val 50000"/>
              <a:gd name="adj2" fmla="val 40000"/>
            </a:avLst>
          </a:prstGeom>
          <a:solidFill>
            <a:schemeClr val="accent1"/>
          </a:solidFill>
          <a:ln w="9525">
            <a:solidFill>
              <a:schemeClr val="tx1"/>
            </a:solidFill>
            <a:miter lim="800000"/>
            <a:headEnd/>
            <a:tailEnd/>
          </a:ln>
        </p:spPr>
        <p:txBody>
          <a:bodyPr wrap="none" anchor="ctr"/>
          <a:lstStyle/>
          <a:p>
            <a:endParaRPr lang="cs-CZ"/>
          </a:p>
        </p:txBody>
      </p:sp>
      <p:pic>
        <p:nvPicPr>
          <p:cNvPr id="58374" name="Picture 5"/>
          <p:cNvPicPr>
            <a:picLocks noChangeAspect="1" noChangeArrowheads="1"/>
          </p:cNvPicPr>
          <p:nvPr/>
        </p:nvPicPr>
        <p:blipFill>
          <a:blip r:embed="rId3" cstate="print"/>
          <a:srcRect/>
          <a:stretch>
            <a:fillRect/>
          </a:stretch>
        </p:blipFill>
        <p:spPr bwMode="auto">
          <a:xfrm>
            <a:off x="5724525" y="2276475"/>
            <a:ext cx="3419475" cy="2768600"/>
          </a:xfrm>
          <a:prstGeom prst="rect">
            <a:avLst/>
          </a:prstGeom>
          <a:noFill/>
          <a:ln w="9525">
            <a:noFill/>
            <a:miter lim="800000"/>
            <a:headEnd/>
            <a:tailEnd/>
          </a:ln>
        </p:spPr>
      </p:pic>
    </p:spTree>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Zástupný symbol pro číslo snímku 2"/>
          <p:cNvSpPr>
            <a:spLocks noGrp="1"/>
          </p:cNvSpPr>
          <p:nvPr>
            <p:ph type="sldNum" sz="quarter" idx="10"/>
          </p:nvPr>
        </p:nvSpPr>
        <p:spPr>
          <a:noFill/>
        </p:spPr>
        <p:txBody>
          <a:bodyPr/>
          <a:lstStyle/>
          <a:p>
            <a:r>
              <a:rPr lang="cs-CZ" smtClean="0">
                <a:latin typeface="Arial" charset="0"/>
              </a:rPr>
              <a:t>Snímek </a:t>
            </a:r>
            <a:fld id="{5851D9EC-3672-4964-BA53-BF4A04C17F5C}" type="slidenum">
              <a:rPr lang="cs-CZ" smtClean="0">
                <a:latin typeface="Arial" charset="0"/>
              </a:rPr>
              <a:pPr/>
              <a:t>53</a:t>
            </a:fld>
            <a:endParaRPr lang="cs-CZ" smtClean="0">
              <a:latin typeface="Arial" charset="0"/>
            </a:endParaRPr>
          </a:p>
        </p:txBody>
      </p:sp>
      <p:sp>
        <p:nvSpPr>
          <p:cNvPr id="59395" name="Text Box 3"/>
          <p:cNvSpPr txBox="1">
            <a:spLocks noChangeArrowheads="1"/>
          </p:cNvSpPr>
          <p:nvPr/>
        </p:nvSpPr>
        <p:spPr bwMode="auto">
          <a:xfrm>
            <a:off x="0" y="0"/>
            <a:ext cx="3960813" cy="274638"/>
          </a:xfrm>
          <a:prstGeom prst="rect">
            <a:avLst/>
          </a:prstGeom>
          <a:noFill/>
          <a:ln w="9525">
            <a:noFill/>
            <a:miter lim="800000"/>
            <a:headEnd/>
            <a:tailEnd/>
          </a:ln>
        </p:spPr>
        <p:txBody>
          <a:bodyPr>
            <a:spAutoFit/>
          </a:bodyPr>
          <a:lstStyle/>
          <a:p>
            <a:pPr>
              <a:spcBef>
                <a:spcPct val="50000"/>
              </a:spcBef>
            </a:pPr>
            <a:endParaRPr lang="en-US" sz="1200" b="0">
              <a:latin typeface="Times New Roman" pitchFamily="18" charset="0"/>
            </a:endParaRPr>
          </a:p>
        </p:txBody>
      </p:sp>
      <p:pic>
        <p:nvPicPr>
          <p:cNvPr id="59396" name="Picture 12" descr="0020"/>
          <p:cNvPicPr>
            <a:picLocks noChangeAspect="1" noChangeArrowheads="1"/>
          </p:cNvPicPr>
          <p:nvPr/>
        </p:nvPicPr>
        <p:blipFill>
          <a:blip r:embed="rId3" cstate="print"/>
          <a:srcRect t="5061" r="16068" b="57274"/>
          <a:stretch>
            <a:fillRect/>
          </a:stretch>
        </p:blipFill>
        <p:spPr bwMode="auto">
          <a:xfrm>
            <a:off x="0" y="1989138"/>
            <a:ext cx="7956550" cy="4868862"/>
          </a:xfrm>
          <a:prstGeom prst="rect">
            <a:avLst/>
          </a:prstGeom>
          <a:noFill/>
          <a:ln w="9525">
            <a:solidFill>
              <a:schemeClr val="tx1"/>
            </a:solidFill>
            <a:miter lim="800000"/>
            <a:headEnd/>
            <a:tailEnd/>
          </a:ln>
        </p:spPr>
      </p:pic>
      <p:pic>
        <p:nvPicPr>
          <p:cNvPr id="59397" name="Picture 11" descr="0020"/>
          <p:cNvPicPr>
            <a:picLocks noChangeAspect="1" noChangeArrowheads="1"/>
          </p:cNvPicPr>
          <p:nvPr/>
        </p:nvPicPr>
        <p:blipFill>
          <a:blip r:embed="rId3" cstate="print"/>
          <a:srcRect l="41476" t="62988" r="17047" b="10204"/>
          <a:stretch>
            <a:fillRect/>
          </a:stretch>
        </p:blipFill>
        <p:spPr bwMode="auto">
          <a:xfrm>
            <a:off x="5940425" y="0"/>
            <a:ext cx="3203575" cy="2824163"/>
          </a:xfrm>
          <a:prstGeom prst="rect">
            <a:avLst/>
          </a:prstGeom>
          <a:noFill/>
          <a:ln w="9525">
            <a:solidFill>
              <a:schemeClr val="tx1"/>
            </a:solidFill>
            <a:miter lim="800000"/>
            <a:headEnd/>
            <a:tailEnd/>
          </a:ln>
        </p:spPr>
      </p:pic>
      <p:sp>
        <p:nvSpPr>
          <p:cNvPr id="59398" name="AutoShape 13"/>
          <p:cNvSpPr>
            <a:spLocks noChangeArrowheads="1"/>
          </p:cNvSpPr>
          <p:nvPr/>
        </p:nvSpPr>
        <p:spPr bwMode="auto">
          <a:xfrm>
            <a:off x="3635375" y="908050"/>
            <a:ext cx="2520950" cy="1225550"/>
          </a:xfrm>
          <a:custGeom>
            <a:avLst/>
            <a:gdLst>
              <a:gd name="T0" fmla="*/ 206036877 w 21600"/>
              <a:gd name="T1" fmla="*/ 0 h 21600"/>
              <a:gd name="T2" fmla="*/ 206036877 w 21600"/>
              <a:gd name="T3" fmla="*/ 39139641 h 21600"/>
              <a:gd name="T4" fmla="*/ 44092348 w 21600"/>
              <a:gd name="T5" fmla="*/ 69535781 h 21600"/>
              <a:gd name="T6" fmla="*/ 294221719 w 21600"/>
              <a:gd name="T7" fmla="*/ 19569821 h 21600"/>
              <a:gd name="T8" fmla="*/ 17694720 60000 65536"/>
              <a:gd name="T9" fmla="*/ 5898240 60000 65536"/>
              <a:gd name="T10" fmla="*/ 589824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chemeClr val="accent1"/>
          </a:solidFill>
          <a:ln w="9525">
            <a:solidFill>
              <a:schemeClr val="tx1"/>
            </a:solidFill>
            <a:miter lim="800000"/>
            <a:headEnd/>
            <a:tailEnd/>
          </a:ln>
        </p:spPr>
        <p:txBody>
          <a:bodyPr wrap="none" anchor="ctr"/>
          <a:lstStyle/>
          <a:p>
            <a:endParaRPr lang="cs-CZ"/>
          </a:p>
        </p:txBody>
      </p:sp>
      <p:sp>
        <p:nvSpPr>
          <p:cNvPr id="59399" name="Rectangle 14"/>
          <p:cNvSpPr>
            <a:spLocks noChangeArrowheads="1"/>
          </p:cNvSpPr>
          <p:nvPr/>
        </p:nvSpPr>
        <p:spPr bwMode="auto">
          <a:xfrm>
            <a:off x="0" y="0"/>
            <a:ext cx="9144000" cy="476250"/>
          </a:xfrm>
          <a:prstGeom prst="rect">
            <a:avLst/>
          </a:prstGeom>
          <a:noFill/>
          <a:ln w="9525">
            <a:noFill/>
            <a:miter lim="800000"/>
            <a:headEnd/>
            <a:tailEnd/>
          </a:ln>
        </p:spPr>
        <p:txBody>
          <a:bodyPr anchor="ctr"/>
          <a:lstStyle/>
          <a:p>
            <a:pPr algn="ctr"/>
            <a:r>
              <a:rPr lang="cs-CZ" sz="2400">
                <a:solidFill>
                  <a:srgbClr val="DC0000"/>
                </a:solidFill>
              </a:rPr>
              <a:t>Kinetika SIR</a:t>
            </a:r>
            <a:endParaRPr lang="en-US" sz="2400">
              <a:solidFill>
                <a:srgbClr val="DC0000"/>
              </a:solidFill>
            </a:endParaRPr>
          </a:p>
        </p:txBody>
      </p:sp>
      <p:grpSp>
        <p:nvGrpSpPr>
          <p:cNvPr id="59400" name="Group 15"/>
          <p:cNvGrpSpPr>
            <a:grpSpLocks/>
          </p:cNvGrpSpPr>
          <p:nvPr/>
        </p:nvGrpSpPr>
        <p:grpSpPr bwMode="auto">
          <a:xfrm>
            <a:off x="0" y="0"/>
            <a:ext cx="1146175" cy="623888"/>
            <a:chOff x="480" y="3075"/>
            <a:chExt cx="722" cy="393"/>
          </a:xfrm>
        </p:grpSpPr>
        <p:pic>
          <p:nvPicPr>
            <p:cNvPr id="59401" name="Picture 16" descr="File:Lupa.na.encyklopedii.jpg">
              <a:hlinkClick r:id="rId4"/>
            </p:cNvPr>
            <p:cNvPicPr>
              <a:picLocks noChangeAspect="1" noChangeArrowheads="1"/>
            </p:cNvPicPr>
            <p:nvPr/>
          </p:nvPicPr>
          <p:blipFill>
            <a:blip r:embed="rId5" cstate="print"/>
            <a:srcRect/>
            <a:stretch>
              <a:fillRect/>
            </a:stretch>
          </p:blipFill>
          <p:spPr bwMode="auto">
            <a:xfrm>
              <a:off x="480" y="3075"/>
              <a:ext cx="722" cy="393"/>
            </a:xfrm>
            <a:prstGeom prst="rect">
              <a:avLst/>
            </a:prstGeom>
            <a:noFill/>
            <a:ln w="19050">
              <a:solidFill>
                <a:srgbClr val="000000"/>
              </a:solidFill>
              <a:miter lim="800000"/>
              <a:headEnd/>
              <a:tailEnd/>
            </a:ln>
          </p:spPr>
        </p:pic>
        <p:sp>
          <p:nvSpPr>
            <p:cNvPr id="59402" name="WordArt 17"/>
            <p:cNvSpPr>
              <a:spLocks noChangeArrowheads="1" noChangeShapeType="1" noTextEdit="1"/>
            </p:cNvSpPr>
            <p:nvPr/>
          </p:nvSpPr>
          <p:spPr bwMode="auto">
            <a:xfrm>
              <a:off x="521" y="3203"/>
              <a:ext cx="363" cy="136"/>
            </a:xfrm>
            <a:prstGeom prst="rect">
              <a:avLst/>
            </a:prstGeom>
          </p:spPr>
          <p:txBody>
            <a:bodyPr wrap="none" fromWordArt="1">
              <a:prstTxWarp prst="textPlain">
                <a:avLst>
                  <a:gd name="adj" fmla="val 50000"/>
                </a:avLst>
              </a:prstTxWarp>
            </a:bodyPr>
            <a:lstStyle/>
            <a:p>
              <a:pPr algn="ctr"/>
              <a:r>
                <a:rPr lang="cs-CZ" sz="3600" kern="10">
                  <a:ln w="12700">
                    <a:solidFill>
                      <a:schemeClr val="tx1"/>
                    </a:solidFill>
                    <a:round/>
                    <a:headEnd/>
                    <a:tailEnd/>
                  </a:ln>
                  <a:solidFill>
                    <a:srgbClr val="FFFF00"/>
                  </a:solidFill>
                  <a:latin typeface="Arial Black"/>
                </a:rPr>
                <a:t>Příklad</a:t>
              </a:r>
            </a:p>
          </p:txBody>
        </p:sp>
      </p:grpSp>
    </p:spTree>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Zástupný symbol pro číslo snímku 2"/>
          <p:cNvSpPr>
            <a:spLocks noGrp="1"/>
          </p:cNvSpPr>
          <p:nvPr>
            <p:ph type="sldNum" sz="quarter" idx="10"/>
          </p:nvPr>
        </p:nvSpPr>
        <p:spPr>
          <a:noFill/>
        </p:spPr>
        <p:txBody>
          <a:bodyPr/>
          <a:lstStyle/>
          <a:p>
            <a:r>
              <a:rPr lang="cs-CZ" smtClean="0">
                <a:latin typeface="Arial" charset="0"/>
              </a:rPr>
              <a:t>Snímek </a:t>
            </a:r>
            <a:fld id="{C95A17B8-7E9F-45D9-BD3B-91DC63F81590}" type="slidenum">
              <a:rPr lang="cs-CZ" smtClean="0">
                <a:latin typeface="Arial" charset="0"/>
              </a:rPr>
              <a:pPr/>
              <a:t>54</a:t>
            </a:fld>
            <a:endParaRPr lang="cs-CZ" smtClean="0">
              <a:latin typeface="Arial" charset="0"/>
            </a:endParaRPr>
          </a:p>
        </p:txBody>
      </p:sp>
      <p:pic>
        <p:nvPicPr>
          <p:cNvPr id="60419" name="Picture 4"/>
          <p:cNvPicPr>
            <a:picLocks noChangeAspect="1" noChangeArrowheads="1"/>
          </p:cNvPicPr>
          <p:nvPr/>
        </p:nvPicPr>
        <p:blipFill>
          <a:blip r:embed="rId2" cstate="print"/>
          <a:srcRect/>
          <a:stretch>
            <a:fillRect/>
          </a:stretch>
        </p:blipFill>
        <p:spPr bwMode="auto">
          <a:xfrm>
            <a:off x="2124075" y="188913"/>
            <a:ext cx="6769100" cy="1001712"/>
          </a:xfrm>
          <a:prstGeom prst="rect">
            <a:avLst/>
          </a:prstGeom>
          <a:noFill/>
          <a:ln w="9525">
            <a:noFill/>
            <a:miter lim="800000"/>
            <a:headEnd/>
            <a:tailEnd/>
          </a:ln>
        </p:spPr>
      </p:pic>
      <p:grpSp>
        <p:nvGrpSpPr>
          <p:cNvPr id="60420" name="Group 5"/>
          <p:cNvGrpSpPr>
            <a:grpSpLocks/>
          </p:cNvGrpSpPr>
          <p:nvPr/>
        </p:nvGrpSpPr>
        <p:grpSpPr bwMode="auto">
          <a:xfrm>
            <a:off x="0" y="0"/>
            <a:ext cx="1146175" cy="623888"/>
            <a:chOff x="480" y="3075"/>
            <a:chExt cx="722" cy="393"/>
          </a:xfrm>
        </p:grpSpPr>
        <p:pic>
          <p:nvPicPr>
            <p:cNvPr id="60428" name="Picture 6" descr="File:Lupa.na.encyklopedii.jpg">
              <a:hlinkClick r:id="rId3"/>
            </p:cNvPr>
            <p:cNvPicPr>
              <a:picLocks noChangeAspect="1" noChangeArrowheads="1"/>
            </p:cNvPicPr>
            <p:nvPr/>
          </p:nvPicPr>
          <p:blipFill>
            <a:blip r:embed="rId4" cstate="print"/>
            <a:srcRect/>
            <a:stretch>
              <a:fillRect/>
            </a:stretch>
          </p:blipFill>
          <p:spPr bwMode="auto">
            <a:xfrm>
              <a:off x="480" y="3075"/>
              <a:ext cx="722" cy="393"/>
            </a:xfrm>
            <a:prstGeom prst="rect">
              <a:avLst/>
            </a:prstGeom>
            <a:noFill/>
            <a:ln w="19050">
              <a:solidFill>
                <a:srgbClr val="000000"/>
              </a:solidFill>
              <a:miter lim="800000"/>
              <a:headEnd/>
              <a:tailEnd/>
            </a:ln>
          </p:spPr>
        </p:pic>
        <p:sp>
          <p:nvSpPr>
            <p:cNvPr id="60429" name="WordArt 7"/>
            <p:cNvSpPr>
              <a:spLocks noChangeArrowheads="1" noChangeShapeType="1" noTextEdit="1"/>
            </p:cNvSpPr>
            <p:nvPr/>
          </p:nvSpPr>
          <p:spPr bwMode="auto">
            <a:xfrm>
              <a:off x="521" y="3203"/>
              <a:ext cx="363" cy="136"/>
            </a:xfrm>
            <a:prstGeom prst="rect">
              <a:avLst/>
            </a:prstGeom>
          </p:spPr>
          <p:txBody>
            <a:bodyPr wrap="none" fromWordArt="1">
              <a:prstTxWarp prst="textPlain">
                <a:avLst>
                  <a:gd name="adj" fmla="val 50000"/>
                </a:avLst>
              </a:prstTxWarp>
            </a:bodyPr>
            <a:lstStyle/>
            <a:p>
              <a:pPr algn="ctr"/>
              <a:r>
                <a:rPr lang="cs-CZ" sz="3600" kern="10">
                  <a:ln w="12700">
                    <a:solidFill>
                      <a:schemeClr val="tx1"/>
                    </a:solidFill>
                    <a:round/>
                    <a:headEnd/>
                    <a:tailEnd/>
                  </a:ln>
                  <a:solidFill>
                    <a:srgbClr val="FFFF00"/>
                  </a:solidFill>
                  <a:latin typeface="Arial Black"/>
                </a:rPr>
                <a:t>Příklad</a:t>
              </a:r>
            </a:p>
          </p:txBody>
        </p:sp>
      </p:grpSp>
      <p:pic>
        <p:nvPicPr>
          <p:cNvPr id="60421" name="Picture 8"/>
          <p:cNvPicPr>
            <a:picLocks noChangeAspect="1" noChangeArrowheads="1"/>
          </p:cNvPicPr>
          <p:nvPr/>
        </p:nvPicPr>
        <p:blipFill>
          <a:blip r:embed="rId5" cstate="print"/>
          <a:srcRect/>
          <a:stretch>
            <a:fillRect/>
          </a:stretch>
        </p:blipFill>
        <p:spPr bwMode="auto">
          <a:xfrm>
            <a:off x="2411413" y="0"/>
            <a:ext cx="2571750" cy="136525"/>
          </a:xfrm>
          <a:prstGeom prst="rect">
            <a:avLst/>
          </a:prstGeom>
          <a:noFill/>
          <a:ln w="9525">
            <a:noFill/>
            <a:miter lim="800000"/>
            <a:headEnd/>
            <a:tailEnd/>
          </a:ln>
        </p:spPr>
      </p:pic>
      <p:pic>
        <p:nvPicPr>
          <p:cNvPr id="60422" name="Picture 9"/>
          <p:cNvPicPr>
            <a:picLocks noChangeAspect="1" noChangeArrowheads="1"/>
          </p:cNvPicPr>
          <p:nvPr/>
        </p:nvPicPr>
        <p:blipFill>
          <a:blip r:embed="rId6" cstate="print"/>
          <a:srcRect/>
          <a:stretch>
            <a:fillRect/>
          </a:stretch>
        </p:blipFill>
        <p:spPr bwMode="auto">
          <a:xfrm>
            <a:off x="250825" y="2781300"/>
            <a:ext cx="3532188" cy="2255838"/>
          </a:xfrm>
          <a:prstGeom prst="rect">
            <a:avLst/>
          </a:prstGeom>
          <a:noFill/>
          <a:ln w="9525">
            <a:noFill/>
            <a:miter lim="800000"/>
            <a:headEnd/>
            <a:tailEnd/>
          </a:ln>
        </p:spPr>
      </p:pic>
      <p:pic>
        <p:nvPicPr>
          <p:cNvPr id="60423" name="Picture 10"/>
          <p:cNvPicPr>
            <a:picLocks noChangeAspect="1" noChangeArrowheads="1"/>
          </p:cNvPicPr>
          <p:nvPr/>
        </p:nvPicPr>
        <p:blipFill>
          <a:blip r:embed="rId7" cstate="print"/>
          <a:srcRect/>
          <a:stretch>
            <a:fillRect/>
          </a:stretch>
        </p:blipFill>
        <p:spPr bwMode="auto">
          <a:xfrm>
            <a:off x="3924300" y="3357563"/>
            <a:ext cx="4968875" cy="2122487"/>
          </a:xfrm>
          <a:prstGeom prst="rect">
            <a:avLst/>
          </a:prstGeom>
          <a:noFill/>
          <a:ln w="9525">
            <a:noFill/>
            <a:miter lim="800000"/>
            <a:headEnd/>
            <a:tailEnd/>
          </a:ln>
        </p:spPr>
      </p:pic>
      <p:pic>
        <p:nvPicPr>
          <p:cNvPr id="60424" name="Picture 13"/>
          <p:cNvPicPr>
            <a:picLocks noChangeAspect="1" noChangeArrowheads="1"/>
          </p:cNvPicPr>
          <p:nvPr/>
        </p:nvPicPr>
        <p:blipFill>
          <a:blip r:embed="rId8" cstate="print"/>
          <a:srcRect/>
          <a:stretch>
            <a:fillRect/>
          </a:stretch>
        </p:blipFill>
        <p:spPr bwMode="auto">
          <a:xfrm>
            <a:off x="3851275" y="1268413"/>
            <a:ext cx="5040313" cy="1625600"/>
          </a:xfrm>
          <a:prstGeom prst="rect">
            <a:avLst/>
          </a:prstGeom>
          <a:noFill/>
          <a:ln w="9525">
            <a:noFill/>
            <a:miter lim="800000"/>
            <a:headEnd/>
            <a:tailEnd/>
          </a:ln>
        </p:spPr>
      </p:pic>
      <p:sp>
        <p:nvSpPr>
          <p:cNvPr id="60425" name="Line 14"/>
          <p:cNvSpPr>
            <a:spLocks noChangeShapeType="1"/>
          </p:cNvSpPr>
          <p:nvPr/>
        </p:nvSpPr>
        <p:spPr bwMode="auto">
          <a:xfrm>
            <a:off x="5157788" y="1816100"/>
            <a:ext cx="3671887" cy="0"/>
          </a:xfrm>
          <a:prstGeom prst="line">
            <a:avLst/>
          </a:prstGeom>
          <a:noFill/>
          <a:ln w="19050">
            <a:solidFill>
              <a:schemeClr val="tx1"/>
            </a:solidFill>
            <a:round/>
            <a:headEnd/>
            <a:tailEnd/>
          </a:ln>
        </p:spPr>
        <p:txBody>
          <a:bodyPr/>
          <a:lstStyle/>
          <a:p>
            <a:endParaRPr lang="cs-CZ"/>
          </a:p>
        </p:txBody>
      </p:sp>
      <p:sp>
        <p:nvSpPr>
          <p:cNvPr id="60426" name="Line 15"/>
          <p:cNvSpPr>
            <a:spLocks noChangeShapeType="1"/>
          </p:cNvSpPr>
          <p:nvPr/>
        </p:nvSpPr>
        <p:spPr bwMode="auto">
          <a:xfrm>
            <a:off x="3924300" y="1960563"/>
            <a:ext cx="647700" cy="0"/>
          </a:xfrm>
          <a:prstGeom prst="line">
            <a:avLst/>
          </a:prstGeom>
          <a:noFill/>
          <a:ln w="19050">
            <a:solidFill>
              <a:schemeClr val="tx1"/>
            </a:solidFill>
            <a:round/>
            <a:headEnd/>
            <a:tailEnd/>
          </a:ln>
        </p:spPr>
        <p:txBody>
          <a:bodyPr/>
          <a:lstStyle/>
          <a:p>
            <a:endParaRPr lang="cs-CZ"/>
          </a:p>
        </p:txBody>
      </p:sp>
      <p:sp>
        <p:nvSpPr>
          <p:cNvPr id="60427" name="Line 16"/>
          <p:cNvSpPr>
            <a:spLocks noChangeShapeType="1"/>
          </p:cNvSpPr>
          <p:nvPr/>
        </p:nvSpPr>
        <p:spPr bwMode="auto">
          <a:xfrm>
            <a:off x="4427538" y="2205038"/>
            <a:ext cx="647700" cy="0"/>
          </a:xfrm>
          <a:prstGeom prst="line">
            <a:avLst/>
          </a:prstGeom>
          <a:noFill/>
          <a:ln w="19050">
            <a:solidFill>
              <a:schemeClr val="tx1"/>
            </a:solidFill>
            <a:round/>
            <a:headEnd/>
            <a:tailEnd/>
          </a:ln>
        </p:spPr>
        <p:txBody>
          <a:bodyPr/>
          <a:lstStyle/>
          <a:p>
            <a:endParaRPr lang="cs-CZ"/>
          </a:p>
        </p:txBody>
      </p:sp>
    </p:spTree>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Zástupný symbol pro číslo snímku 2"/>
          <p:cNvSpPr>
            <a:spLocks noGrp="1"/>
          </p:cNvSpPr>
          <p:nvPr>
            <p:ph type="sldNum" sz="quarter" idx="10"/>
          </p:nvPr>
        </p:nvSpPr>
        <p:spPr>
          <a:noFill/>
        </p:spPr>
        <p:txBody>
          <a:bodyPr/>
          <a:lstStyle/>
          <a:p>
            <a:r>
              <a:rPr lang="cs-CZ" smtClean="0">
                <a:latin typeface="Arial" charset="0"/>
              </a:rPr>
              <a:t>Snímek </a:t>
            </a:r>
            <a:fld id="{7C12F0C6-E9FF-4599-8103-6A6985C05338}" type="slidenum">
              <a:rPr lang="cs-CZ" smtClean="0">
                <a:latin typeface="Arial" charset="0"/>
              </a:rPr>
              <a:pPr/>
              <a:t>55</a:t>
            </a:fld>
            <a:endParaRPr lang="cs-CZ" smtClean="0">
              <a:latin typeface="Arial" charset="0"/>
            </a:endParaRPr>
          </a:p>
        </p:txBody>
      </p:sp>
      <p:pic>
        <p:nvPicPr>
          <p:cNvPr id="61443" name="Picture 2"/>
          <p:cNvPicPr>
            <a:picLocks noChangeAspect="1" noChangeArrowheads="1"/>
          </p:cNvPicPr>
          <p:nvPr/>
        </p:nvPicPr>
        <p:blipFill>
          <a:blip r:embed="rId2" cstate="print"/>
          <a:srcRect/>
          <a:stretch>
            <a:fillRect/>
          </a:stretch>
        </p:blipFill>
        <p:spPr bwMode="auto">
          <a:xfrm>
            <a:off x="2124075" y="188913"/>
            <a:ext cx="6769100" cy="1001712"/>
          </a:xfrm>
          <a:prstGeom prst="rect">
            <a:avLst/>
          </a:prstGeom>
          <a:noFill/>
          <a:ln w="9525">
            <a:noFill/>
            <a:miter lim="800000"/>
            <a:headEnd/>
            <a:tailEnd/>
          </a:ln>
        </p:spPr>
      </p:pic>
      <p:grpSp>
        <p:nvGrpSpPr>
          <p:cNvPr id="61444" name="Group 3"/>
          <p:cNvGrpSpPr>
            <a:grpSpLocks/>
          </p:cNvGrpSpPr>
          <p:nvPr/>
        </p:nvGrpSpPr>
        <p:grpSpPr bwMode="auto">
          <a:xfrm>
            <a:off x="0" y="0"/>
            <a:ext cx="1146175" cy="623888"/>
            <a:chOff x="480" y="3075"/>
            <a:chExt cx="722" cy="393"/>
          </a:xfrm>
        </p:grpSpPr>
        <p:pic>
          <p:nvPicPr>
            <p:cNvPr id="61454" name="Picture 4" descr="File:Lupa.na.encyklopedii.jpg">
              <a:hlinkClick r:id="rId3"/>
            </p:cNvPr>
            <p:cNvPicPr>
              <a:picLocks noChangeAspect="1" noChangeArrowheads="1"/>
            </p:cNvPicPr>
            <p:nvPr/>
          </p:nvPicPr>
          <p:blipFill>
            <a:blip r:embed="rId4" cstate="print"/>
            <a:srcRect/>
            <a:stretch>
              <a:fillRect/>
            </a:stretch>
          </p:blipFill>
          <p:spPr bwMode="auto">
            <a:xfrm>
              <a:off x="480" y="3075"/>
              <a:ext cx="722" cy="393"/>
            </a:xfrm>
            <a:prstGeom prst="rect">
              <a:avLst/>
            </a:prstGeom>
            <a:noFill/>
            <a:ln w="19050">
              <a:solidFill>
                <a:srgbClr val="000000"/>
              </a:solidFill>
              <a:miter lim="800000"/>
              <a:headEnd/>
              <a:tailEnd/>
            </a:ln>
          </p:spPr>
        </p:pic>
        <p:sp>
          <p:nvSpPr>
            <p:cNvPr id="61455" name="WordArt 5"/>
            <p:cNvSpPr>
              <a:spLocks noChangeArrowheads="1" noChangeShapeType="1" noTextEdit="1"/>
            </p:cNvSpPr>
            <p:nvPr/>
          </p:nvSpPr>
          <p:spPr bwMode="auto">
            <a:xfrm>
              <a:off x="521" y="3203"/>
              <a:ext cx="363" cy="136"/>
            </a:xfrm>
            <a:prstGeom prst="rect">
              <a:avLst/>
            </a:prstGeom>
          </p:spPr>
          <p:txBody>
            <a:bodyPr wrap="none" fromWordArt="1">
              <a:prstTxWarp prst="textPlain">
                <a:avLst>
                  <a:gd name="adj" fmla="val 50000"/>
                </a:avLst>
              </a:prstTxWarp>
            </a:bodyPr>
            <a:lstStyle/>
            <a:p>
              <a:pPr algn="ctr"/>
              <a:r>
                <a:rPr lang="cs-CZ" sz="3600" kern="10">
                  <a:ln w="12700">
                    <a:solidFill>
                      <a:schemeClr val="tx1"/>
                    </a:solidFill>
                    <a:round/>
                    <a:headEnd/>
                    <a:tailEnd/>
                  </a:ln>
                  <a:solidFill>
                    <a:srgbClr val="FFFF00"/>
                  </a:solidFill>
                  <a:latin typeface="Arial Black"/>
                </a:rPr>
                <a:t>Příklad</a:t>
              </a:r>
            </a:p>
          </p:txBody>
        </p:sp>
      </p:grpSp>
      <p:pic>
        <p:nvPicPr>
          <p:cNvPr id="61445" name="Picture 6"/>
          <p:cNvPicPr>
            <a:picLocks noChangeAspect="1" noChangeArrowheads="1"/>
          </p:cNvPicPr>
          <p:nvPr/>
        </p:nvPicPr>
        <p:blipFill>
          <a:blip r:embed="rId5" cstate="print"/>
          <a:srcRect/>
          <a:stretch>
            <a:fillRect/>
          </a:stretch>
        </p:blipFill>
        <p:spPr bwMode="auto">
          <a:xfrm>
            <a:off x="2411413" y="0"/>
            <a:ext cx="2571750" cy="136525"/>
          </a:xfrm>
          <a:prstGeom prst="rect">
            <a:avLst/>
          </a:prstGeom>
          <a:noFill/>
          <a:ln w="9525">
            <a:noFill/>
            <a:miter lim="800000"/>
            <a:headEnd/>
            <a:tailEnd/>
          </a:ln>
        </p:spPr>
      </p:pic>
      <p:pic>
        <p:nvPicPr>
          <p:cNvPr id="61446" name="Picture 9"/>
          <p:cNvPicPr>
            <a:picLocks noChangeAspect="1" noChangeArrowheads="1"/>
          </p:cNvPicPr>
          <p:nvPr/>
        </p:nvPicPr>
        <p:blipFill>
          <a:blip r:embed="rId6" cstate="print"/>
          <a:srcRect/>
          <a:stretch>
            <a:fillRect/>
          </a:stretch>
        </p:blipFill>
        <p:spPr bwMode="auto">
          <a:xfrm>
            <a:off x="179388" y="1268413"/>
            <a:ext cx="3613150" cy="2262187"/>
          </a:xfrm>
          <a:prstGeom prst="rect">
            <a:avLst/>
          </a:prstGeom>
          <a:noFill/>
          <a:ln w="9525">
            <a:noFill/>
            <a:miter lim="800000"/>
            <a:headEnd/>
            <a:tailEnd/>
          </a:ln>
        </p:spPr>
      </p:pic>
      <p:pic>
        <p:nvPicPr>
          <p:cNvPr id="61447" name="Picture 10"/>
          <p:cNvPicPr>
            <a:picLocks noChangeAspect="1" noChangeArrowheads="1"/>
          </p:cNvPicPr>
          <p:nvPr/>
        </p:nvPicPr>
        <p:blipFill>
          <a:blip r:embed="rId7" cstate="print"/>
          <a:srcRect/>
          <a:stretch>
            <a:fillRect/>
          </a:stretch>
        </p:blipFill>
        <p:spPr bwMode="auto">
          <a:xfrm>
            <a:off x="0" y="4054475"/>
            <a:ext cx="7812088" cy="2801938"/>
          </a:xfrm>
          <a:prstGeom prst="rect">
            <a:avLst/>
          </a:prstGeom>
          <a:noFill/>
          <a:ln w="9525">
            <a:noFill/>
            <a:miter lim="800000"/>
            <a:headEnd/>
            <a:tailEnd/>
          </a:ln>
        </p:spPr>
      </p:pic>
      <p:sp>
        <p:nvSpPr>
          <p:cNvPr id="61448" name="Text Box 12"/>
          <p:cNvSpPr txBox="1">
            <a:spLocks noChangeArrowheads="1"/>
          </p:cNvSpPr>
          <p:nvPr/>
        </p:nvSpPr>
        <p:spPr bwMode="auto">
          <a:xfrm>
            <a:off x="4787900" y="1412875"/>
            <a:ext cx="4356100" cy="1314450"/>
          </a:xfrm>
          <a:prstGeom prst="rect">
            <a:avLst/>
          </a:prstGeom>
          <a:noFill/>
          <a:ln w="9525">
            <a:noFill/>
            <a:miter lim="800000"/>
            <a:headEnd/>
            <a:tailEnd/>
          </a:ln>
        </p:spPr>
        <p:txBody>
          <a:bodyPr>
            <a:spAutoFit/>
          </a:bodyPr>
          <a:lstStyle/>
          <a:p>
            <a:r>
              <a:rPr lang="cs-CZ">
                <a:solidFill>
                  <a:srgbClr val="6600FF"/>
                </a:solidFill>
              </a:rPr>
              <a:t>spíše stimulace</a:t>
            </a:r>
          </a:p>
          <a:p>
            <a:r>
              <a:rPr lang="cs-CZ">
                <a:solidFill>
                  <a:srgbClr val="6600FF"/>
                </a:solidFill>
              </a:rPr>
              <a:t>hypotéza: pesticidy jsou buď substrát či zabijí citlivou složku společenstva, která je potom jako lehce dostupný substrát pro rezistentní druhy</a:t>
            </a:r>
            <a:endParaRPr lang="en-US">
              <a:solidFill>
                <a:srgbClr val="6600FF"/>
              </a:solidFill>
            </a:endParaRPr>
          </a:p>
        </p:txBody>
      </p:sp>
      <p:sp>
        <p:nvSpPr>
          <p:cNvPr id="61449" name="Line 13"/>
          <p:cNvSpPr>
            <a:spLocks noChangeShapeType="1"/>
          </p:cNvSpPr>
          <p:nvPr/>
        </p:nvSpPr>
        <p:spPr bwMode="auto">
          <a:xfrm flipH="1">
            <a:off x="3779838" y="2276475"/>
            <a:ext cx="936625" cy="431800"/>
          </a:xfrm>
          <a:prstGeom prst="line">
            <a:avLst/>
          </a:prstGeom>
          <a:noFill/>
          <a:ln w="9525">
            <a:solidFill>
              <a:schemeClr val="tx1"/>
            </a:solidFill>
            <a:round/>
            <a:headEnd/>
            <a:tailEnd type="triangle" w="med" len="med"/>
          </a:ln>
        </p:spPr>
        <p:txBody>
          <a:bodyPr/>
          <a:lstStyle/>
          <a:p>
            <a:endParaRPr lang="cs-CZ"/>
          </a:p>
        </p:txBody>
      </p:sp>
      <p:sp>
        <p:nvSpPr>
          <p:cNvPr id="61450" name="Line 14"/>
          <p:cNvSpPr>
            <a:spLocks noChangeShapeType="1"/>
          </p:cNvSpPr>
          <p:nvPr/>
        </p:nvSpPr>
        <p:spPr bwMode="auto">
          <a:xfrm flipH="1">
            <a:off x="3779838" y="2349500"/>
            <a:ext cx="936625" cy="574675"/>
          </a:xfrm>
          <a:prstGeom prst="line">
            <a:avLst/>
          </a:prstGeom>
          <a:noFill/>
          <a:ln w="9525">
            <a:solidFill>
              <a:schemeClr val="tx1"/>
            </a:solidFill>
            <a:round/>
            <a:headEnd/>
            <a:tailEnd type="triangle" w="med" len="med"/>
          </a:ln>
        </p:spPr>
        <p:txBody>
          <a:bodyPr/>
          <a:lstStyle/>
          <a:p>
            <a:endParaRPr lang="cs-CZ"/>
          </a:p>
        </p:txBody>
      </p:sp>
      <p:sp>
        <p:nvSpPr>
          <p:cNvPr id="61451" name="Line 15"/>
          <p:cNvSpPr>
            <a:spLocks noChangeShapeType="1"/>
          </p:cNvSpPr>
          <p:nvPr/>
        </p:nvSpPr>
        <p:spPr bwMode="auto">
          <a:xfrm flipH="1">
            <a:off x="3059113" y="2420938"/>
            <a:ext cx="1657350" cy="2016125"/>
          </a:xfrm>
          <a:prstGeom prst="line">
            <a:avLst/>
          </a:prstGeom>
          <a:noFill/>
          <a:ln w="9525">
            <a:solidFill>
              <a:schemeClr val="tx1"/>
            </a:solidFill>
            <a:round/>
            <a:headEnd/>
            <a:tailEnd type="triangle" w="med" len="med"/>
          </a:ln>
        </p:spPr>
        <p:txBody>
          <a:bodyPr/>
          <a:lstStyle/>
          <a:p>
            <a:endParaRPr lang="cs-CZ"/>
          </a:p>
        </p:txBody>
      </p:sp>
      <p:sp>
        <p:nvSpPr>
          <p:cNvPr id="61452" name="Line 16"/>
          <p:cNvSpPr>
            <a:spLocks noChangeShapeType="1"/>
          </p:cNvSpPr>
          <p:nvPr/>
        </p:nvSpPr>
        <p:spPr bwMode="auto">
          <a:xfrm flipH="1">
            <a:off x="3708400" y="2492375"/>
            <a:ext cx="1008063" cy="2376488"/>
          </a:xfrm>
          <a:prstGeom prst="line">
            <a:avLst/>
          </a:prstGeom>
          <a:noFill/>
          <a:ln w="9525">
            <a:solidFill>
              <a:schemeClr val="tx1"/>
            </a:solidFill>
            <a:round/>
            <a:headEnd/>
            <a:tailEnd type="triangle" w="med" len="med"/>
          </a:ln>
        </p:spPr>
        <p:txBody>
          <a:bodyPr/>
          <a:lstStyle/>
          <a:p>
            <a:endParaRPr lang="cs-CZ"/>
          </a:p>
        </p:txBody>
      </p:sp>
      <p:sp>
        <p:nvSpPr>
          <p:cNvPr id="61453" name="Line 17"/>
          <p:cNvSpPr>
            <a:spLocks noChangeShapeType="1"/>
          </p:cNvSpPr>
          <p:nvPr/>
        </p:nvSpPr>
        <p:spPr bwMode="auto">
          <a:xfrm>
            <a:off x="4787900" y="2565400"/>
            <a:ext cx="1223963" cy="2376488"/>
          </a:xfrm>
          <a:prstGeom prst="line">
            <a:avLst/>
          </a:prstGeom>
          <a:noFill/>
          <a:ln w="9525">
            <a:solidFill>
              <a:schemeClr val="tx1"/>
            </a:solidFill>
            <a:round/>
            <a:headEnd/>
            <a:tailEnd type="triangle" w="med" len="med"/>
          </a:ln>
        </p:spPr>
        <p:txBody>
          <a:bodyPr/>
          <a:lstStyle/>
          <a:p>
            <a:endParaRPr lang="cs-CZ"/>
          </a:p>
        </p:txBody>
      </p:sp>
    </p:spTree>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a:xfrm>
            <a:off x="0" y="692150"/>
            <a:ext cx="3492500" cy="1412875"/>
          </a:xfrm>
        </p:spPr>
        <p:txBody>
          <a:bodyPr/>
          <a:lstStyle/>
          <a:p>
            <a:pPr eaLnBrk="1" hangingPunct="1"/>
            <a:r>
              <a:rPr lang="cs-CZ" smtClean="0"/>
              <a:t>Microbial growth – associated product formation</a:t>
            </a:r>
          </a:p>
        </p:txBody>
      </p:sp>
      <p:sp>
        <p:nvSpPr>
          <p:cNvPr id="62467" name="Zástupný symbol pro číslo snímku 4"/>
          <p:cNvSpPr>
            <a:spLocks noGrp="1"/>
          </p:cNvSpPr>
          <p:nvPr>
            <p:ph type="sldNum" sz="quarter" idx="10"/>
          </p:nvPr>
        </p:nvSpPr>
        <p:spPr>
          <a:noFill/>
        </p:spPr>
        <p:txBody>
          <a:bodyPr/>
          <a:lstStyle/>
          <a:p>
            <a:r>
              <a:rPr lang="cs-CZ" smtClean="0">
                <a:latin typeface="Arial" charset="0"/>
              </a:rPr>
              <a:t>Snímek </a:t>
            </a:r>
            <a:fld id="{F400E0F1-CAEC-4874-9FAF-6F7119A7BAAE}" type="slidenum">
              <a:rPr lang="cs-CZ" smtClean="0">
                <a:latin typeface="Arial" charset="0"/>
              </a:rPr>
              <a:pPr/>
              <a:t>56</a:t>
            </a:fld>
            <a:endParaRPr lang="cs-CZ" smtClean="0">
              <a:latin typeface="Arial" charset="0"/>
            </a:endParaRPr>
          </a:p>
        </p:txBody>
      </p:sp>
      <p:pic>
        <p:nvPicPr>
          <p:cNvPr id="62468" name="Picture 3"/>
          <p:cNvPicPr>
            <a:picLocks noChangeAspect="1" noChangeArrowheads="1"/>
          </p:cNvPicPr>
          <p:nvPr/>
        </p:nvPicPr>
        <p:blipFill>
          <a:blip r:embed="rId2" cstate="print"/>
          <a:srcRect/>
          <a:stretch>
            <a:fillRect/>
          </a:stretch>
        </p:blipFill>
        <p:spPr bwMode="auto">
          <a:xfrm>
            <a:off x="3567113" y="0"/>
            <a:ext cx="5576887" cy="6858000"/>
          </a:xfrm>
          <a:prstGeom prst="rect">
            <a:avLst/>
          </a:prstGeom>
          <a:noFill/>
          <a:ln w="9525">
            <a:noFill/>
            <a:miter lim="800000"/>
            <a:headEnd/>
            <a:tailEnd/>
          </a:ln>
        </p:spPr>
      </p:pic>
      <p:sp>
        <p:nvSpPr>
          <p:cNvPr id="62469" name="AutoShape 4"/>
          <p:cNvSpPr>
            <a:spLocks noChangeArrowheads="1"/>
          </p:cNvSpPr>
          <p:nvPr/>
        </p:nvSpPr>
        <p:spPr bwMode="auto">
          <a:xfrm rot="2200786">
            <a:off x="5975350" y="4797425"/>
            <a:ext cx="1368425" cy="576263"/>
          </a:xfrm>
          <a:prstGeom prst="rightArrow">
            <a:avLst>
              <a:gd name="adj1" fmla="val 50000"/>
              <a:gd name="adj2" fmla="val 59366"/>
            </a:avLst>
          </a:prstGeom>
          <a:solidFill>
            <a:schemeClr val="accent1"/>
          </a:solidFill>
          <a:ln w="9525">
            <a:solidFill>
              <a:schemeClr val="tx1"/>
            </a:solidFill>
            <a:miter lim="800000"/>
            <a:headEnd/>
            <a:tailEnd/>
          </a:ln>
        </p:spPr>
        <p:txBody>
          <a:bodyPr wrap="none" anchor="ctr"/>
          <a:lstStyle/>
          <a:p>
            <a:endParaRPr lang="cs-CZ"/>
          </a:p>
        </p:txBody>
      </p:sp>
      <p:sp>
        <p:nvSpPr>
          <p:cNvPr id="62470" name="Text Box 5"/>
          <p:cNvSpPr txBox="1">
            <a:spLocks noChangeArrowheads="1"/>
          </p:cNvSpPr>
          <p:nvPr/>
        </p:nvSpPr>
        <p:spPr bwMode="auto">
          <a:xfrm>
            <a:off x="5580063" y="4508500"/>
            <a:ext cx="971550" cy="366713"/>
          </a:xfrm>
          <a:prstGeom prst="rect">
            <a:avLst/>
          </a:prstGeom>
          <a:solidFill>
            <a:srgbClr val="FFFF00"/>
          </a:solidFill>
          <a:ln w="9525">
            <a:noFill/>
            <a:miter lim="800000"/>
            <a:headEnd/>
            <a:tailEnd/>
          </a:ln>
        </p:spPr>
        <p:txBody>
          <a:bodyPr wrap="none">
            <a:spAutoFit/>
          </a:bodyPr>
          <a:lstStyle/>
          <a:p>
            <a:r>
              <a:rPr lang="cs-CZ" sz="1800">
                <a:solidFill>
                  <a:schemeClr val="bg2"/>
                </a:solidFill>
              </a:rPr>
              <a:t>2 píky !</a:t>
            </a:r>
          </a:p>
        </p:txBody>
      </p:sp>
      <p:sp>
        <p:nvSpPr>
          <p:cNvPr id="703494" name="Text Box 6"/>
          <p:cNvSpPr txBox="1">
            <a:spLocks noChangeArrowheads="1"/>
          </p:cNvSpPr>
          <p:nvPr/>
        </p:nvSpPr>
        <p:spPr bwMode="auto">
          <a:xfrm>
            <a:off x="0" y="4567238"/>
            <a:ext cx="2987675" cy="915987"/>
          </a:xfrm>
          <a:prstGeom prst="rect">
            <a:avLst/>
          </a:prstGeom>
          <a:noFill/>
          <a:ln w="9525">
            <a:noFill/>
            <a:miter lim="800000"/>
            <a:headEnd/>
            <a:tailEnd/>
          </a:ln>
          <a:effectLst/>
        </p:spPr>
        <p:txBody>
          <a:bodyPr>
            <a:spAutoFit/>
          </a:bodyPr>
          <a:lstStyle/>
          <a:p>
            <a:pPr>
              <a:defRPr/>
            </a:pPr>
            <a:r>
              <a:rPr lang="cs-CZ" sz="1800">
                <a:effectLst>
                  <a:outerShdw blurRad="38100" dist="38100" dir="2700000" algn="tl">
                    <a:srgbClr val="C0C0C0"/>
                  </a:outerShdw>
                </a:effectLst>
              </a:rPr>
              <a:t>Závislost na podmínkách např. dostupnosti živin pro růst (N a P)</a:t>
            </a:r>
          </a:p>
        </p:txBody>
      </p:sp>
      <p:grpSp>
        <p:nvGrpSpPr>
          <p:cNvPr id="62472" name="Group 7"/>
          <p:cNvGrpSpPr>
            <a:grpSpLocks/>
          </p:cNvGrpSpPr>
          <p:nvPr/>
        </p:nvGrpSpPr>
        <p:grpSpPr bwMode="auto">
          <a:xfrm>
            <a:off x="0" y="0"/>
            <a:ext cx="1146175" cy="623888"/>
            <a:chOff x="480" y="3075"/>
            <a:chExt cx="722" cy="393"/>
          </a:xfrm>
        </p:grpSpPr>
        <p:pic>
          <p:nvPicPr>
            <p:cNvPr id="62473" name="Picture 8" descr="File:Lupa.na.encyklopedii.jpg">
              <a:hlinkClick r:id="rId3"/>
            </p:cNvPr>
            <p:cNvPicPr>
              <a:picLocks noChangeAspect="1" noChangeArrowheads="1"/>
            </p:cNvPicPr>
            <p:nvPr/>
          </p:nvPicPr>
          <p:blipFill>
            <a:blip r:embed="rId4" cstate="print"/>
            <a:srcRect/>
            <a:stretch>
              <a:fillRect/>
            </a:stretch>
          </p:blipFill>
          <p:spPr bwMode="auto">
            <a:xfrm>
              <a:off x="480" y="3075"/>
              <a:ext cx="722" cy="393"/>
            </a:xfrm>
            <a:prstGeom prst="rect">
              <a:avLst/>
            </a:prstGeom>
            <a:noFill/>
            <a:ln w="19050">
              <a:solidFill>
                <a:srgbClr val="000000"/>
              </a:solidFill>
              <a:miter lim="800000"/>
              <a:headEnd/>
              <a:tailEnd/>
            </a:ln>
          </p:spPr>
        </p:pic>
        <p:sp>
          <p:nvSpPr>
            <p:cNvPr id="62474" name="WordArt 9"/>
            <p:cNvSpPr>
              <a:spLocks noChangeArrowheads="1" noChangeShapeType="1" noTextEdit="1"/>
            </p:cNvSpPr>
            <p:nvPr/>
          </p:nvSpPr>
          <p:spPr bwMode="auto">
            <a:xfrm>
              <a:off x="521" y="3203"/>
              <a:ext cx="363" cy="136"/>
            </a:xfrm>
            <a:prstGeom prst="rect">
              <a:avLst/>
            </a:prstGeom>
          </p:spPr>
          <p:txBody>
            <a:bodyPr wrap="none" fromWordArt="1">
              <a:prstTxWarp prst="textPlain">
                <a:avLst>
                  <a:gd name="adj" fmla="val 50000"/>
                </a:avLst>
              </a:prstTxWarp>
            </a:bodyPr>
            <a:lstStyle/>
            <a:p>
              <a:pPr algn="ctr"/>
              <a:r>
                <a:rPr lang="cs-CZ" sz="3600" kern="10">
                  <a:ln w="12700">
                    <a:solidFill>
                      <a:schemeClr val="tx1"/>
                    </a:solidFill>
                    <a:round/>
                    <a:headEnd/>
                    <a:tailEnd/>
                  </a:ln>
                  <a:solidFill>
                    <a:srgbClr val="FFFF00"/>
                  </a:solidFill>
                  <a:latin typeface="Arial Black"/>
                </a:rPr>
                <a:t>Příklad</a:t>
              </a:r>
            </a:p>
          </p:txBody>
        </p:sp>
      </p:grpSp>
    </p:spTree>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4"/>
          <p:cNvSpPr>
            <a:spLocks noGrp="1" noChangeArrowheads="1"/>
          </p:cNvSpPr>
          <p:nvPr>
            <p:ph type="title"/>
          </p:nvPr>
        </p:nvSpPr>
        <p:spPr>
          <a:xfrm>
            <a:off x="0" y="0"/>
            <a:ext cx="3492500" cy="4724400"/>
          </a:xfrm>
        </p:spPr>
        <p:txBody>
          <a:bodyPr/>
          <a:lstStyle/>
          <a:p>
            <a:pPr eaLnBrk="1" hangingPunct="1"/>
            <a:r>
              <a:rPr lang="cs-CZ" smtClean="0"/>
              <a:t>Microbial growth – associated product formation</a:t>
            </a:r>
          </a:p>
        </p:txBody>
      </p:sp>
      <p:sp>
        <p:nvSpPr>
          <p:cNvPr id="63491" name="Zástupný symbol pro číslo snímku 4"/>
          <p:cNvSpPr>
            <a:spLocks noGrp="1"/>
          </p:cNvSpPr>
          <p:nvPr>
            <p:ph type="sldNum" sz="quarter" idx="10"/>
          </p:nvPr>
        </p:nvSpPr>
        <p:spPr>
          <a:noFill/>
        </p:spPr>
        <p:txBody>
          <a:bodyPr/>
          <a:lstStyle/>
          <a:p>
            <a:r>
              <a:rPr lang="cs-CZ" smtClean="0">
                <a:latin typeface="Arial" charset="0"/>
              </a:rPr>
              <a:t>Snímek </a:t>
            </a:r>
            <a:fld id="{50F0074B-FCD2-445D-8589-35085C0ADCE9}" type="slidenum">
              <a:rPr lang="cs-CZ" smtClean="0">
                <a:latin typeface="Arial" charset="0"/>
              </a:rPr>
              <a:pPr/>
              <a:t>57</a:t>
            </a:fld>
            <a:endParaRPr lang="cs-CZ" smtClean="0">
              <a:latin typeface="Arial" charset="0"/>
            </a:endParaRPr>
          </a:p>
        </p:txBody>
      </p:sp>
      <p:pic>
        <p:nvPicPr>
          <p:cNvPr id="63492" name="Picture 2"/>
          <p:cNvPicPr>
            <a:picLocks noChangeAspect="1" noChangeArrowheads="1"/>
          </p:cNvPicPr>
          <p:nvPr/>
        </p:nvPicPr>
        <p:blipFill>
          <a:blip r:embed="rId2" cstate="print"/>
          <a:srcRect/>
          <a:stretch>
            <a:fillRect/>
          </a:stretch>
        </p:blipFill>
        <p:spPr bwMode="auto">
          <a:xfrm>
            <a:off x="4240213" y="0"/>
            <a:ext cx="4903787" cy="6856413"/>
          </a:xfrm>
          <a:prstGeom prst="rect">
            <a:avLst/>
          </a:prstGeom>
          <a:noFill/>
          <a:ln w="9525">
            <a:noFill/>
            <a:miter lim="800000"/>
            <a:headEnd/>
            <a:tailEnd/>
          </a:ln>
        </p:spPr>
      </p:pic>
      <p:sp>
        <p:nvSpPr>
          <p:cNvPr id="63493" name="AutoShape 3"/>
          <p:cNvSpPr>
            <a:spLocks noChangeArrowheads="1"/>
          </p:cNvSpPr>
          <p:nvPr/>
        </p:nvSpPr>
        <p:spPr bwMode="auto">
          <a:xfrm rot="-1899501">
            <a:off x="2339975" y="3429000"/>
            <a:ext cx="3600450" cy="377825"/>
          </a:xfrm>
          <a:prstGeom prst="rightArrow">
            <a:avLst>
              <a:gd name="adj1" fmla="val 50000"/>
              <a:gd name="adj2" fmla="val 238235"/>
            </a:avLst>
          </a:prstGeom>
          <a:solidFill>
            <a:schemeClr val="accent1"/>
          </a:solidFill>
          <a:ln w="9525">
            <a:solidFill>
              <a:schemeClr val="tx1"/>
            </a:solidFill>
            <a:miter lim="800000"/>
            <a:headEnd/>
            <a:tailEnd/>
          </a:ln>
        </p:spPr>
        <p:txBody>
          <a:bodyPr wrap="none" anchor="ctr"/>
          <a:lstStyle/>
          <a:p>
            <a:endParaRPr lang="cs-CZ"/>
          </a:p>
        </p:txBody>
      </p:sp>
      <p:sp>
        <p:nvSpPr>
          <p:cNvPr id="63494" name="AutoShape 5"/>
          <p:cNvSpPr>
            <a:spLocks noChangeArrowheads="1"/>
          </p:cNvSpPr>
          <p:nvPr/>
        </p:nvSpPr>
        <p:spPr bwMode="auto">
          <a:xfrm rot="658188">
            <a:off x="2555875" y="4652963"/>
            <a:ext cx="3600450" cy="377825"/>
          </a:xfrm>
          <a:prstGeom prst="rightArrow">
            <a:avLst>
              <a:gd name="adj1" fmla="val 50000"/>
              <a:gd name="adj2" fmla="val 238235"/>
            </a:avLst>
          </a:prstGeom>
          <a:solidFill>
            <a:schemeClr val="accent1"/>
          </a:solidFill>
          <a:ln w="9525">
            <a:solidFill>
              <a:schemeClr val="tx1"/>
            </a:solidFill>
            <a:miter lim="800000"/>
            <a:headEnd/>
            <a:tailEnd/>
          </a:ln>
        </p:spPr>
        <p:txBody>
          <a:bodyPr wrap="none" anchor="ctr"/>
          <a:lstStyle/>
          <a:p>
            <a:endParaRPr lang="cs-CZ"/>
          </a:p>
        </p:txBody>
      </p:sp>
      <p:sp>
        <p:nvSpPr>
          <p:cNvPr id="63495" name="Text Box 6"/>
          <p:cNvSpPr txBox="1">
            <a:spLocks noChangeArrowheads="1"/>
          </p:cNvSpPr>
          <p:nvPr/>
        </p:nvSpPr>
        <p:spPr bwMode="auto">
          <a:xfrm>
            <a:off x="1692275" y="4365625"/>
            <a:ext cx="971550" cy="366713"/>
          </a:xfrm>
          <a:prstGeom prst="rect">
            <a:avLst/>
          </a:prstGeom>
          <a:solidFill>
            <a:srgbClr val="FFFF00"/>
          </a:solidFill>
          <a:ln w="9525">
            <a:noFill/>
            <a:miter lim="800000"/>
            <a:headEnd/>
            <a:tailEnd/>
          </a:ln>
        </p:spPr>
        <p:txBody>
          <a:bodyPr wrap="none">
            <a:spAutoFit/>
          </a:bodyPr>
          <a:lstStyle/>
          <a:p>
            <a:r>
              <a:rPr lang="cs-CZ" sz="1800">
                <a:solidFill>
                  <a:schemeClr val="bg2"/>
                </a:solidFill>
              </a:rPr>
              <a:t>2 píky !</a:t>
            </a:r>
          </a:p>
        </p:txBody>
      </p:sp>
      <p:sp>
        <p:nvSpPr>
          <p:cNvPr id="704519" name="Text Box 7"/>
          <p:cNvSpPr txBox="1">
            <a:spLocks noChangeArrowheads="1"/>
          </p:cNvSpPr>
          <p:nvPr/>
        </p:nvSpPr>
        <p:spPr bwMode="auto">
          <a:xfrm>
            <a:off x="179388" y="4941888"/>
            <a:ext cx="3887787" cy="1190625"/>
          </a:xfrm>
          <a:prstGeom prst="rect">
            <a:avLst/>
          </a:prstGeom>
          <a:noFill/>
          <a:ln w="9525">
            <a:noFill/>
            <a:miter lim="800000"/>
            <a:headEnd/>
            <a:tailEnd/>
          </a:ln>
          <a:effectLst/>
        </p:spPr>
        <p:txBody>
          <a:bodyPr>
            <a:spAutoFit/>
          </a:bodyPr>
          <a:lstStyle/>
          <a:p>
            <a:pPr>
              <a:defRPr/>
            </a:pPr>
            <a:r>
              <a:rPr lang="cs-CZ" sz="1800">
                <a:effectLst>
                  <a:outerShdw blurRad="38100" dist="38100" dir="2700000" algn="tl">
                    <a:srgbClr val="C0C0C0"/>
                  </a:outerShdw>
                </a:effectLst>
              </a:rPr>
              <a:t>Dva píky pozorovány u půd uměle kontaminovaných vysokou dávkou toxikantu – resistentní část společenstva</a:t>
            </a:r>
          </a:p>
        </p:txBody>
      </p:sp>
    </p:spTree>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8" name="Zástupný symbol pro číslo snímku 2"/>
          <p:cNvSpPr>
            <a:spLocks noGrp="1"/>
          </p:cNvSpPr>
          <p:nvPr>
            <p:ph type="sldNum" sz="quarter" idx="10"/>
          </p:nvPr>
        </p:nvSpPr>
        <p:spPr>
          <a:noFill/>
        </p:spPr>
        <p:txBody>
          <a:bodyPr/>
          <a:lstStyle/>
          <a:p>
            <a:r>
              <a:rPr lang="cs-CZ" smtClean="0">
                <a:latin typeface="Arial" charset="0"/>
              </a:rPr>
              <a:t>Snímek </a:t>
            </a:r>
            <a:fld id="{C2D6A22B-BFA0-4026-A2B1-8855E2577856}" type="slidenum">
              <a:rPr lang="cs-CZ" smtClean="0">
                <a:latin typeface="Arial" charset="0"/>
              </a:rPr>
              <a:pPr/>
              <a:t>58</a:t>
            </a:fld>
            <a:endParaRPr lang="cs-CZ" smtClean="0">
              <a:latin typeface="Arial" charset="0"/>
            </a:endParaRPr>
          </a:p>
        </p:txBody>
      </p:sp>
      <p:sp>
        <p:nvSpPr>
          <p:cNvPr id="5129" name="Text Box 2"/>
          <p:cNvSpPr txBox="1">
            <a:spLocks noChangeArrowheads="1"/>
          </p:cNvSpPr>
          <p:nvPr/>
        </p:nvSpPr>
        <p:spPr bwMode="auto">
          <a:xfrm>
            <a:off x="0" y="0"/>
            <a:ext cx="3960813" cy="274638"/>
          </a:xfrm>
          <a:prstGeom prst="rect">
            <a:avLst/>
          </a:prstGeom>
          <a:noFill/>
          <a:ln w="9525">
            <a:noFill/>
            <a:miter lim="800000"/>
            <a:headEnd/>
            <a:tailEnd/>
          </a:ln>
        </p:spPr>
        <p:txBody>
          <a:bodyPr>
            <a:spAutoFit/>
          </a:bodyPr>
          <a:lstStyle/>
          <a:p>
            <a:pPr>
              <a:spcBef>
                <a:spcPct val="50000"/>
              </a:spcBef>
            </a:pPr>
            <a:endParaRPr lang="en-US" sz="1200" b="0">
              <a:latin typeface="Times New Roman" pitchFamily="18" charset="0"/>
            </a:endParaRPr>
          </a:p>
        </p:txBody>
      </p:sp>
      <p:sp>
        <p:nvSpPr>
          <p:cNvPr id="5130" name="Text Box 3"/>
          <p:cNvSpPr txBox="1">
            <a:spLocks noChangeArrowheads="1"/>
          </p:cNvSpPr>
          <p:nvPr/>
        </p:nvSpPr>
        <p:spPr bwMode="auto">
          <a:xfrm>
            <a:off x="250825" y="620713"/>
            <a:ext cx="8642350" cy="336550"/>
          </a:xfrm>
          <a:prstGeom prst="rect">
            <a:avLst/>
          </a:prstGeom>
          <a:noFill/>
          <a:ln w="9525">
            <a:noFill/>
            <a:miter lim="800000"/>
            <a:headEnd/>
            <a:tailEnd/>
          </a:ln>
        </p:spPr>
        <p:txBody>
          <a:bodyPr>
            <a:spAutoFit/>
          </a:bodyPr>
          <a:lstStyle/>
          <a:p>
            <a:pPr algn="just"/>
            <a:r>
              <a:rPr lang="cs-CZ" b="0"/>
              <a:t>Kvantifikace přírůstků produktu (CO</a:t>
            </a:r>
            <a:r>
              <a:rPr lang="cs-CZ" b="0" baseline="-25000"/>
              <a:t>2</a:t>
            </a:r>
            <a:r>
              <a:rPr lang="cs-CZ" b="0"/>
              <a:t>) díky r-stratégům (growers) a K-stratégům (nongrowers)</a:t>
            </a:r>
            <a:endParaRPr lang="cs-CZ" sz="1200" b="0"/>
          </a:p>
        </p:txBody>
      </p:sp>
      <p:sp>
        <p:nvSpPr>
          <p:cNvPr id="5131" name="Line 4"/>
          <p:cNvSpPr>
            <a:spLocks noChangeShapeType="1"/>
          </p:cNvSpPr>
          <p:nvPr/>
        </p:nvSpPr>
        <p:spPr bwMode="auto">
          <a:xfrm>
            <a:off x="971550" y="1917700"/>
            <a:ext cx="0" cy="647700"/>
          </a:xfrm>
          <a:prstGeom prst="line">
            <a:avLst/>
          </a:prstGeom>
          <a:noFill/>
          <a:ln w="28575">
            <a:solidFill>
              <a:schemeClr val="tx1"/>
            </a:solidFill>
            <a:round/>
            <a:headEnd/>
            <a:tailEnd type="triangle" w="med" len="med"/>
          </a:ln>
        </p:spPr>
        <p:txBody>
          <a:bodyPr/>
          <a:lstStyle/>
          <a:p>
            <a:endParaRPr lang="cs-CZ"/>
          </a:p>
        </p:txBody>
      </p:sp>
      <p:sp>
        <p:nvSpPr>
          <p:cNvPr id="5132" name="Line 5"/>
          <p:cNvSpPr>
            <a:spLocks noChangeShapeType="1"/>
          </p:cNvSpPr>
          <p:nvPr/>
        </p:nvSpPr>
        <p:spPr bwMode="auto">
          <a:xfrm flipV="1">
            <a:off x="971550" y="2133600"/>
            <a:ext cx="647700" cy="144463"/>
          </a:xfrm>
          <a:prstGeom prst="line">
            <a:avLst/>
          </a:prstGeom>
          <a:noFill/>
          <a:ln w="28575">
            <a:solidFill>
              <a:schemeClr val="tx1"/>
            </a:solidFill>
            <a:round/>
            <a:headEnd/>
            <a:tailEnd/>
          </a:ln>
        </p:spPr>
        <p:txBody>
          <a:bodyPr/>
          <a:lstStyle/>
          <a:p>
            <a:endParaRPr lang="cs-CZ"/>
          </a:p>
        </p:txBody>
      </p:sp>
      <p:sp>
        <p:nvSpPr>
          <p:cNvPr id="5133" name="Line 6"/>
          <p:cNvSpPr>
            <a:spLocks noChangeShapeType="1"/>
          </p:cNvSpPr>
          <p:nvPr/>
        </p:nvSpPr>
        <p:spPr bwMode="auto">
          <a:xfrm>
            <a:off x="971550" y="3357563"/>
            <a:ext cx="0" cy="358775"/>
          </a:xfrm>
          <a:prstGeom prst="line">
            <a:avLst/>
          </a:prstGeom>
          <a:noFill/>
          <a:ln w="28575">
            <a:solidFill>
              <a:schemeClr val="tx1"/>
            </a:solidFill>
            <a:round/>
            <a:headEnd/>
            <a:tailEnd type="triangle" w="med" len="med"/>
          </a:ln>
        </p:spPr>
        <p:txBody>
          <a:bodyPr/>
          <a:lstStyle/>
          <a:p>
            <a:endParaRPr lang="cs-CZ"/>
          </a:p>
        </p:txBody>
      </p:sp>
      <p:sp>
        <p:nvSpPr>
          <p:cNvPr id="5134" name="Text Box 7"/>
          <p:cNvSpPr txBox="1">
            <a:spLocks noChangeArrowheads="1"/>
          </p:cNvSpPr>
          <p:nvPr/>
        </p:nvSpPr>
        <p:spPr bwMode="auto">
          <a:xfrm>
            <a:off x="3563938" y="1268413"/>
            <a:ext cx="4321175" cy="1262062"/>
          </a:xfrm>
          <a:prstGeom prst="rect">
            <a:avLst/>
          </a:prstGeom>
          <a:noFill/>
          <a:ln w="9525">
            <a:noFill/>
            <a:miter lim="800000"/>
            <a:headEnd/>
            <a:tailEnd/>
          </a:ln>
        </p:spPr>
        <p:txBody>
          <a:bodyPr>
            <a:spAutoFit/>
          </a:bodyPr>
          <a:lstStyle/>
          <a:p>
            <a:pPr>
              <a:spcBef>
                <a:spcPct val="50000"/>
              </a:spcBef>
            </a:pPr>
            <a:r>
              <a:rPr lang="cs-CZ" sz="1400" b="0"/>
              <a:t>dp/dt ... rychlost formace produktu</a:t>
            </a:r>
          </a:p>
          <a:p>
            <a:pPr>
              <a:spcBef>
                <a:spcPct val="50000"/>
              </a:spcBef>
            </a:pPr>
            <a:r>
              <a:rPr lang="cs-CZ" sz="1400" b="0"/>
              <a:t>X ... aktivní mikroorganismy</a:t>
            </a:r>
          </a:p>
          <a:p>
            <a:pPr>
              <a:spcBef>
                <a:spcPct val="50000"/>
              </a:spcBef>
            </a:pPr>
            <a:r>
              <a:rPr lang="cs-CZ" sz="1400" b="0"/>
              <a:t>µ … specifická růstová rychlost</a:t>
            </a:r>
          </a:p>
          <a:p>
            <a:pPr>
              <a:spcBef>
                <a:spcPct val="50000"/>
              </a:spcBef>
            </a:pPr>
            <a:r>
              <a:rPr lang="cs-CZ" sz="1400" b="0"/>
              <a:t>q … specifická aktivita</a:t>
            </a:r>
          </a:p>
        </p:txBody>
      </p:sp>
      <p:sp>
        <p:nvSpPr>
          <p:cNvPr id="5135" name="Text Box 8"/>
          <p:cNvSpPr txBox="1">
            <a:spLocks noChangeArrowheads="1"/>
          </p:cNvSpPr>
          <p:nvPr/>
        </p:nvSpPr>
        <p:spPr bwMode="auto">
          <a:xfrm>
            <a:off x="2916238" y="2852738"/>
            <a:ext cx="2303462" cy="639762"/>
          </a:xfrm>
          <a:prstGeom prst="rect">
            <a:avLst/>
          </a:prstGeom>
          <a:noFill/>
          <a:ln w="9525">
            <a:noFill/>
            <a:miter lim="800000"/>
            <a:headEnd/>
            <a:tailEnd/>
          </a:ln>
        </p:spPr>
        <p:txBody>
          <a:bodyPr>
            <a:spAutoFit/>
          </a:bodyPr>
          <a:lstStyle/>
          <a:p>
            <a:pPr>
              <a:spcBef>
                <a:spcPct val="50000"/>
              </a:spcBef>
            </a:pPr>
            <a:r>
              <a:rPr lang="cs-CZ" sz="1200"/>
              <a:t>rovnice platná pro čisté kultury a pro reálné environmentální vzorky</a:t>
            </a:r>
          </a:p>
        </p:txBody>
      </p:sp>
      <p:sp>
        <p:nvSpPr>
          <p:cNvPr id="5136" name="Line 9"/>
          <p:cNvSpPr>
            <a:spLocks noChangeShapeType="1"/>
          </p:cNvSpPr>
          <p:nvPr/>
        </p:nvSpPr>
        <p:spPr bwMode="auto">
          <a:xfrm flipH="1">
            <a:off x="2555875" y="3213100"/>
            <a:ext cx="288925" cy="431800"/>
          </a:xfrm>
          <a:prstGeom prst="line">
            <a:avLst/>
          </a:prstGeom>
          <a:noFill/>
          <a:ln w="28575">
            <a:solidFill>
              <a:schemeClr val="tx1"/>
            </a:solidFill>
            <a:round/>
            <a:headEnd/>
            <a:tailEnd type="triangle" w="med" len="med"/>
          </a:ln>
        </p:spPr>
        <p:txBody>
          <a:bodyPr/>
          <a:lstStyle/>
          <a:p>
            <a:endParaRPr lang="cs-CZ"/>
          </a:p>
        </p:txBody>
      </p:sp>
      <p:sp>
        <p:nvSpPr>
          <p:cNvPr id="5137" name="Text Box 10"/>
          <p:cNvSpPr txBox="1">
            <a:spLocks noChangeArrowheads="1"/>
          </p:cNvSpPr>
          <p:nvPr/>
        </p:nvSpPr>
        <p:spPr bwMode="auto">
          <a:xfrm>
            <a:off x="0" y="5084763"/>
            <a:ext cx="2303463" cy="274637"/>
          </a:xfrm>
          <a:prstGeom prst="rect">
            <a:avLst/>
          </a:prstGeom>
          <a:noFill/>
          <a:ln w="9525">
            <a:noFill/>
            <a:miter lim="800000"/>
            <a:headEnd/>
            <a:tailEnd/>
          </a:ln>
        </p:spPr>
        <p:txBody>
          <a:bodyPr>
            <a:spAutoFit/>
          </a:bodyPr>
          <a:lstStyle/>
          <a:p>
            <a:pPr algn="just">
              <a:spcBef>
                <a:spcPct val="50000"/>
              </a:spcBef>
            </a:pPr>
            <a:r>
              <a:rPr lang="cs-CZ" sz="1200"/>
              <a:t>přídavek substrátu</a:t>
            </a:r>
          </a:p>
        </p:txBody>
      </p:sp>
      <p:sp>
        <p:nvSpPr>
          <p:cNvPr id="5138" name="Text Box 11"/>
          <p:cNvSpPr txBox="1">
            <a:spLocks noChangeArrowheads="1"/>
          </p:cNvSpPr>
          <p:nvPr/>
        </p:nvSpPr>
        <p:spPr bwMode="auto">
          <a:xfrm>
            <a:off x="2051050" y="4724400"/>
            <a:ext cx="2303463" cy="274638"/>
          </a:xfrm>
          <a:prstGeom prst="rect">
            <a:avLst/>
          </a:prstGeom>
          <a:noFill/>
          <a:ln w="9525">
            <a:noFill/>
            <a:miter lim="800000"/>
            <a:headEnd/>
            <a:tailEnd/>
          </a:ln>
        </p:spPr>
        <p:txBody>
          <a:bodyPr>
            <a:spAutoFit/>
          </a:bodyPr>
          <a:lstStyle/>
          <a:p>
            <a:pPr>
              <a:spcBef>
                <a:spcPct val="50000"/>
              </a:spcBef>
            </a:pPr>
            <a:r>
              <a:rPr lang="cs-CZ" sz="1200"/>
              <a:t>odpověď r-stratégů = růst</a:t>
            </a:r>
          </a:p>
        </p:txBody>
      </p:sp>
      <p:sp>
        <p:nvSpPr>
          <p:cNvPr id="5139" name="Text Box 12"/>
          <p:cNvSpPr txBox="1">
            <a:spLocks noChangeArrowheads="1"/>
          </p:cNvSpPr>
          <p:nvPr/>
        </p:nvSpPr>
        <p:spPr bwMode="auto">
          <a:xfrm>
            <a:off x="2051050" y="5229225"/>
            <a:ext cx="2303463" cy="457200"/>
          </a:xfrm>
          <a:prstGeom prst="rect">
            <a:avLst/>
          </a:prstGeom>
          <a:noFill/>
          <a:ln w="9525">
            <a:noFill/>
            <a:miter lim="800000"/>
            <a:headEnd/>
            <a:tailEnd/>
          </a:ln>
        </p:spPr>
        <p:txBody>
          <a:bodyPr>
            <a:spAutoFit/>
          </a:bodyPr>
          <a:lstStyle/>
          <a:p>
            <a:pPr>
              <a:spcBef>
                <a:spcPct val="50000"/>
              </a:spcBef>
            </a:pPr>
            <a:r>
              <a:rPr lang="cs-CZ" sz="1200"/>
              <a:t>odpověď K-stratégů = pouze zvýšení rychlosti respirace</a:t>
            </a:r>
          </a:p>
        </p:txBody>
      </p:sp>
      <p:sp>
        <p:nvSpPr>
          <p:cNvPr id="5140" name="Line 13"/>
          <p:cNvSpPr>
            <a:spLocks noChangeShapeType="1"/>
          </p:cNvSpPr>
          <p:nvPr/>
        </p:nvSpPr>
        <p:spPr bwMode="auto">
          <a:xfrm flipV="1">
            <a:off x="1547813" y="4941888"/>
            <a:ext cx="503237" cy="287337"/>
          </a:xfrm>
          <a:prstGeom prst="line">
            <a:avLst/>
          </a:prstGeom>
          <a:noFill/>
          <a:ln w="28575">
            <a:solidFill>
              <a:schemeClr val="tx1"/>
            </a:solidFill>
            <a:round/>
            <a:headEnd/>
            <a:tailEnd type="triangle" w="med" len="med"/>
          </a:ln>
        </p:spPr>
        <p:txBody>
          <a:bodyPr/>
          <a:lstStyle/>
          <a:p>
            <a:endParaRPr lang="cs-CZ"/>
          </a:p>
        </p:txBody>
      </p:sp>
      <p:sp>
        <p:nvSpPr>
          <p:cNvPr id="5141" name="Line 14"/>
          <p:cNvSpPr>
            <a:spLocks noChangeShapeType="1"/>
          </p:cNvSpPr>
          <p:nvPr/>
        </p:nvSpPr>
        <p:spPr bwMode="auto">
          <a:xfrm>
            <a:off x="1547813" y="5229225"/>
            <a:ext cx="431800" cy="287338"/>
          </a:xfrm>
          <a:prstGeom prst="line">
            <a:avLst/>
          </a:prstGeom>
          <a:noFill/>
          <a:ln w="28575">
            <a:solidFill>
              <a:schemeClr val="tx1"/>
            </a:solidFill>
            <a:round/>
            <a:headEnd/>
            <a:tailEnd type="triangle" w="med" len="med"/>
          </a:ln>
        </p:spPr>
        <p:txBody>
          <a:bodyPr/>
          <a:lstStyle/>
          <a:p>
            <a:endParaRPr lang="cs-CZ"/>
          </a:p>
        </p:txBody>
      </p:sp>
      <p:sp>
        <p:nvSpPr>
          <p:cNvPr id="5142" name="AutoShape 15"/>
          <p:cNvSpPr>
            <a:spLocks/>
          </p:cNvSpPr>
          <p:nvPr/>
        </p:nvSpPr>
        <p:spPr bwMode="auto">
          <a:xfrm>
            <a:off x="4284663" y="4724400"/>
            <a:ext cx="142875" cy="1081088"/>
          </a:xfrm>
          <a:prstGeom prst="rightBrace">
            <a:avLst>
              <a:gd name="adj1" fmla="val 63056"/>
              <a:gd name="adj2" fmla="val 50000"/>
            </a:avLst>
          </a:prstGeom>
          <a:noFill/>
          <a:ln w="28575">
            <a:solidFill>
              <a:schemeClr val="tx1"/>
            </a:solidFill>
            <a:round/>
            <a:headEnd/>
            <a:tailEnd/>
          </a:ln>
        </p:spPr>
        <p:txBody>
          <a:bodyPr wrap="none" anchor="ctr"/>
          <a:lstStyle/>
          <a:p>
            <a:pPr algn="ctr"/>
            <a:endParaRPr lang="en-US">
              <a:latin typeface="Times New Roman" pitchFamily="18" charset="0"/>
            </a:endParaRPr>
          </a:p>
        </p:txBody>
      </p:sp>
      <p:sp>
        <p:nvSpPr>
          <p:cNvPr id="5143" name="Rectangle 17"/>
          <p:cNvSpPr>
            <a:spLocks noChangeArrowheads="1"/>
          </p:cNvSpPr>
          <p:nvPr/>
        </p:nvSpPr>
        <p:spPr bwMode="auto">
          <a:xfrm>
            <a:off x="0" y="0"/>
            <a:ext cx="9144000" cy="476250"/>
          </a:xfrm>
          <a:prstGeom prst="rect">
            <a:avLst/>
          </a:prstGeom>
          <a:noFill/>
          <a:ln w="9525">
            <a:noFill/>
            <a:miter lim="800000"/>
            <a:headEnd/>
            <a:tailEnd/>
          </a:ln>
        </p:spPr>
        <p:txBody>
          <a:bodyPr anchor="ctr"/>
          <a:lstStyle/>
          <a:p>
            <a:pPr algn="ctr"/>
            <a:r>
              <a:rPr lang="cs-CZ" sz="2400">
                <a:solidFill>
                  <a:srgbClr val="DC0000"/>
                </a:solidFill>
              </a:rPr>
              <a:t>Krátkodobá kinetika SIR</a:t>
            </a:r>
            <a:endParaRPr lang="en-US" sz="2400">
              <a:solidFill>
                <a:srgbClr val="DC0000"/>
              </a:solidFill>
            </a:endParaRPr>
          </a:p>
        </p:txBody>
      </p:sp>
      <p:graphicFrame>
        <p:nvGraphicFramePr>
          <p:cNvPr id="5122" name="Object 18"/>
          <p:cNvGraphicFramePr>
            <a:graphicFrameLocks noChangeAspect="1"/>
          </p:cNvGraphicFramePr>
          <p:nvPr/>
        </p:nvGraphicFramePr>
        <p:xfrm>
          <a:off x="373063" y="1052513"/>
          <a:ext cx="1270000" cy="715962"/>
        </p:xfrm>
        <a:graphic>
          <a:graphicData uri="http://schemas.openxmlformats.org/presentationml/2006/ole">
            <p:oleObj spid="_x0000_s5122" name="Rovnice" r:id="rId4" imgW="698400" imgH="393480" progId="Equation.3">
              <p:embed/>
            </p:oleObj>
          </a:graphicData>
        </a:graphic>
      </p:graphicFrame>
      <p:graphicFrame>
        <p:nvGraphicFramePr>
          <p:cNvPr id="5123" name="Object 19"/>
          <p:cNvGraphicFramePr>
            <a:graphicFrameLocks noChangeAspect="1"/>
          </p:cNvGraphicFramePr>
          <p:nvPr/>
        </p:nvGraphicFramePr>
        <p:xfrm>
          <a:off x="1619250" y="1916113"/>
          <a:ext cx="1443038" cy="457200"/>
        </p:xfrm>
        <a:graphic>
          <a:graphicData uri="http://schemas.openxmlformats.org/presentationml/2006/ole">
            <p:oleObj spid="_x0000_s5123" name="Rovnice" r:id="rId5" imgW="761760" imgH="241200" progId="Equation.3">
              <p:embed/>
            </p:oleObj>
          </a:graphicData>
        </a:graphic>
      </p:graphicFrame>
      <p:graphicFrame>
        <p:nvGraphicFramePr>
          <p:cNvPr id="5124" name="Object 20"/>
          <p:cNvGraphicFramePr>
            <a:graphicFrameLocks noChangeAspect="1"/>
          </p:cNvGraphicFramePr>
          <p:nvPr/>
        </p:nvGraphicFramePr>
        <p:xfrm>
          <a:off x="179388" y="2636838"/>
          <a:ext cx="1657350" cy="611187"/>
        </p:xfrm>
        <a:graphic>
          <a:graphicData uri="http://schemas.openxmlformats.org/presentationml/2006/ole">
            <p:oleObj spid="_x0000_s5124" name="Rovnice" r:id="rId6" imgW="1066680" imgH="393480" progId="Equation.3">
              <p:embed/>
            </p:oleObj>
          </a:graphicData>
        </a:graphic>
      </p:graphicFrame>
      <p:graphicFrame>
        <p:nvGraphicFramePr>
          <p:cNvPr id="5125" name="Object 21"/>
          <p:cNvGraphicFramePr>
            <a:graphicFrameLocks noChangeAspect="1"/>
          </p:cNvGraphicFramePr>
          <p:nvPr/>
        </p:nvGraphicFramePr>
        <p:xfrm>
          <a:off x="250825" y="3789363"/>
          <a:ext cx="3036888" cy="803275"/>
        </p:xfrm>
        <a:graphic>
          <a:graphicData uri="http://schemas.openxmlformats.org/presentationml/2006/ole">
            <p:oleObj spid="_x0000_s5125" name="Rovnice" r:id="rId7" imgW="1587240" imgH="419040" progId="Equation.3">
              <p:embed/>
            </p:oleObj>
          </a:graphicData>
        </a:graphic>
      </p:graphicFrame>
      <p:sp>
        <p:nvSpPr>
          <p:cNvPr id="5144" name="Text Box 22"/>
          <p:cNvSpPr txBox="1">
            <a:spLocks noChangeArrowheads="1"/>
          </p:cNvSpPr>
          <p:nvPr/>
        </p:nvSpPr>
        <p:spPr bwMode="auto">
          <a:xfrm>
            <a:off x="1023938" y="3328988"/>
            <a:ext cx="1087437" cy="336550"/>
          </a:xfrm>
          <a:prstGeom prst="rect">
            <a:avLst/>
          </a:prstGeom>
          <a:noFill/>
          <a:ln w="9525">
            <a:noFill/>
            <a:miter lim="800000"/>
            <a:headEnd/>
            <a:tailEnd/>
          </a:ln>
        </p:spPr>
        <p:txBody>
          <a:bodyPr wrap="none">
            <a:spAutoFit/>
          </a:bodyPr>
          <a:lstStyle/>
          <a:p>
            <a:r>
              <a:rPr lang="cs-CZ"/>
              <a:t>integrace</a:t>
            </a:r>
          </a:p>
        </p:txBody>
      </p:sp>
      <p:graphicFrame>
        <p:nvGraphicFramePr>
          <p:cNvPr id="5126" name="Object 23"/>
          <p:cNvGraphicFramePr>
            <a:graphicFrameLocks noChangeAspect="1"/>
          </p:cNvGraphicFramePr>
          <p:nvPr/>
        </p:nvGraphicFramePr>
        <p:xfrm>
          <a:off x="4787900" y="4365625"/>
          <a:ext cx="2459038" cy="930275"/>
        </p:xfrm>
        <a:graphic>
          <a:graphicData uri="http://schemas.openxmlformats.org/presentationml/2006/ole">
            <p:oleObj spid="_x0000_s5126" name="Rovnice" r:id="rId8" imgW="1041120" imgH="393480" progId="Equation.3">
              <p:embed/>
            </p:oleObj>
          </a:graphicData>
        </a:graphic>
      </p:graphicFrame>
      <p:graphicFrame>
        <p:nvGraphicFramePr>
          <p:cNvPr id="5127" name="Object 24"/>
          <p:cNvGraphicFramePr>
            <a:graphicFrameLocks noChangeAspect="1"/>
          </p:cNvGraphicFramePr>
          <p:nvPr/>
        </p:nvGraphicFramePr>
        <p:xfrm>
          <a:off x="4787900" y="5445125"/>
          <a:ext cx="3856038" cy="942975"/>
        </p:xfrm>
        <a:graphic>
          <a:graphicData uri="http://schemas.openxmlformats.org/presentationml/2006/ole">
            <p:oleObj spid="_x0000_s5127" name="Rovnice" r:id="rId9" imgW="1714320" imgH="419040" progId="Equation.3">
              <p:embed/>
            </p:oleObj>
          </a:graphicData>
        </a:graphic>
      </p:graphicFrame>
      <p:sp>
        <p:nvSpPr>
          <p:cNvPr id="697369" name="Text Box 25"/>
          <p:cNvSpPr txBox="1">
            <a:spLocks noChangeArrowheads="1"/>
          </p:cNvSpPr>
          <p:nvPr/>
        </p:nvSpPr>
        <p:spPr bwMode="auto">
          <a:xfrm>
            <a:off x="5219700" y="3141663"/>
            <a:ext cx="3924300" cy="915987"/>
          </a:xfrm>
          <a:prstGeom prst="rect">
            <a:avLst/>
          </a:prstGeom>
          <a:noFill/>
          <a:ln w="9525">
            <a:noFill/>
            <a:miter lim="800000"/>
            <a:headEnd/>
            <a:tailEnd/>
          </a:ln>
          <a:effectLst/>
        </p:spPr>
        <p:txBody>
          <a:bodyPr>
            <a:spAutoFit/>
          </a:bodyPr>
          <a:lstStyle/>
          <a:p>
            <a:pPr>
              <a:defRPr/>
            </a:pPr>
            <a:r>
              <a:rPr lang="cs-CZ" sz="1800">
                <a:effectLst>
                  <a:outerShdw blurRad="38100" dist="38100" dir="2700000" algn="tl">
                    <a:srgbClr val="C0C0C0"/>
                  </a:outerShdw>
                </a:effectLst>
              </a:rPr>
              <a:t>K = konstantní RR non-growers</a:t>
            </a:r>
          </a:p>
          <a:p>
            <a:pPr>
              <a:defRPr/>
            </a:pPr>
            <a:r>
              <a:rPr lang="cs-CZ" sz="1800">
                <a:effectLst>
                  <a:outerShdw blurRad="38100" dist="38100" dir="2700000" algn="tl">
                    <a:srgbClr val="C0C0C0"/>
                  </a:outerShdw>
                </a:effectLst>
              </a:rPr>
              <a:t>r = počáteční RR growers (=q.X</a:t>
            </a:r>
            <a:r>
              <a:rPr lang="cs-CZ" sz="1800" baseline="-25000">
                <a:effectLst>
                  <a:outerShdw blurRad="38100" dist="38100" dir="2700000" algn="tl">
                    <a:srgbClr val="C0C0C0"/>
                  </a:outerShdw>
                </a:effectLst>
              </a:rPr>
              <a:t>0</a:t>
            </a:r>
            <a:r>
              <a:rPr lang="cs-CZ" sz="1800">
                <a:effectLst>
                  <a:outerShdw blurRad="38100" dist="38100" dir="2700000" algn="tl">
                    <a:srgbClr val="C0C0C0"/>
                  </a:outerShdw>
                </a:effectLst>
              </a:rPr>
              <a:t>)</a:t>
            </a:r>
          </a:p>
          <a:p>
            <a:pPr>
              <a:defRPr/>
            </a:pPr>
            <a:r>
              <a:rPr lang="cs-CZ" sz="1800"/>
              <a:t>v čase t = 0 je SIR = r + K</a:t>
            </a:r>
            <a:endParaRPr lang="cs-CZ" sz="1800">
              <a:effectLst>
                <a:outerShdw blurRad="38100" dist="38100" dir="2700000" algn="tl">
                  <a:srgbClr val="C0C0C0"/>
                </a:outerShdw>
              </a:effectLst>
            </a:endParaRPr>
          </a:p>
        </p:txBody>
      </p:sp>
    </p:spTree>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Zástupný symbol pro číslo snímku 2"/>
          <p:cNvSpPr>
            <a:spLocks noGrp="1"/>
          </p:cNvSpPr>
          <p:nvPr>
            <p:ph type="sldNum" sz="quarter" idx="10"/>
          </p:nvPr>
        </p:nvSpPr>
        <p:spPr>
          <a:noFill/>
        </p:spPr>
        <p:txBody>
          <a:bodyPr/>
          <a:lstStyle/>
          <a:p>
            <a:r>
              <a:rPr lang="cs-CZ" smtClean="0">
                <a:latin typeface="Arial" charset="0"/>
              </a:rPr>
              <a:t>Snímek </a:t>
            </a:r>
            <a:fld id="{7B9AD32C-6C8A-4304-AA6F-05A5F37FC707}" type="slidenum">
              <a:rPr lang="cs-CZ" smtClean="0">
                <a:latin typeface="Arial" charset="0"/>
              </a:rPr>
              <a:pPr/>
              <a:t>59</a:t>
            </a:fld>
            <a:endParaRPr lang="cs-CZ" smtClean="0">
              <a:latin typeface="Arial" charset="0"/>
            </a:endParaRPr>
          </a:p>
        </p:txBody>
      </p:sp>
      <p:sp>
        <p:nvSpPr>
          <p:cNvPr id="64515" name="Text Box 3"/>
          <p:cNvSpPr txBox="1">
            <a:spLocks noChangeArrowheads="1"/>
          </p:cNvSpPr>
          <p:nvPr/>
        </p:nvSpPr>
        <p:spPr bwMode="auto">
          <a:xfrm>
            <a:off x="0" y="0"/>
            <a:ext cx="3960813" cy="274638"/>
          </a:xfrm>
          <a:prstGeom prst="rect">
            <a:avLst/>
          </a:prstGeom>
          <a:noFill/>
          <a:ln w="9525">
            <a:noFill/>
            <a:miter lim="800000"/>
            <a:headEnd/>
            <a:tailEnd/>
          </a:ln>
        </p:spPr>
        <p:txBody>
          <a:bodyPr>
            <a:spAutoFit/>
          </a:bodyPr>
          <a:lstStyle/>
          <a:p>
            <a:pPr>
              <a:spcBef>
                <a:spcPct val="50000"/>
              </a:spcBef>
            </a:pPr>
            <a:endParaRPr lang="en-US" sz="1200" b="0">
              <a:latin typeface="Times New Roman" pitchFamily="18" charset="0"/>
            </a:endParaRPr>
          </a:p>
        </p:txBody>
      </p:sp>
      <p:sp>
        <p:nvSpPr>
          <p:cNvPr id="64516" name="Text Box 4"/>
          <p:cNvSpPr txBox="1">
            <a:spLocks noChangeArrowheads="1"/>
          </p:cNvSpPr>
          <p:nvPr/>
        </p:nvSpPr>
        <p:spPr bwMode="auto">
          <a:xfrm>
            <a:off x="250825" y="620713"/>
            <a:ext cx="8569325" cy="2047875"/>
          </a:xfrm>
          <a:prstGeom prst="rect">
            <a:avLst/>
          </a:prstGeom>
          <a:noFill/>
          <a:ln w="9525">
            <a:noFill/>
            <a:miter lim="800000"/>
            <a:headEnd/>
            <a:tailEnd/>
          </a:ln>
        </p:spPr>
        <p:txBody>
          <a:bodyPr>
            <a:spAutoFit/>
          </a:bodyPr>
          <a:lstStyle/>
          <a:p>
            <a:pPr algn="just"/>
            <a:r>
              <a:rPr lang="cs-CZ" b="0"/>
              <a:t>- prodloužené měření respirace po přidání glukózy (+ amoných iontů a fosfátů jako nezbytných živin)</a:t>
            </a:r>
          </a:p>
          <a:p>
            <a:pPr algn="just"/>
            <a:r>
              <a:rPr lang="cs-CZ" b="0"/>
              <a:t>- před přidáním glukózy je zaznamenána bazální respirace</a:t>
            </a:r>
          </a:p>
          <a:p>
            <a:pPr algn="just"/>
            <a:endParaRPr lang="cs-CZ" b="0"/>
          </a:p>
          <a:p>
            <a:pPr algn="just"/>
            <a:r>
              <a:rPr lang="cs-CZ" b="0"/>
              <a:t>- v čase t=0 narůstá respirace díky respiraci r + K stratégů (r - growers; K - nongrowers)</a:t>
            </a:r>
          </a:p>
          <a:p>
            <a:pPr algn="just"/>
            <a:endParaRPr lang="cs-CZ" b="0"/>
          </a:p>
          <a:p>
            <a:pPr algn="just"/>
            <a:r>
              <a:rPr lang="cs-CZ" b="0"/>
              <a:t>- během další doby je příspěvek K stratégů konstantní a nárůst je díky exponenciálnímů nárůstu populace r stratégů (dle r.e</a:t>
            </a:r>
            <a:r>
              <a:rPr lang="cs-CZ" b="0" baseline="30000"/>
              <a:t>µ.t</a:t>
            </a:r>
            <a:r>
              <a:rPr lang="cs-CZ" b="0"/>
              <a:t>) (</a:t>
            </a:r>
            <a:r>
              <a:rPr lang="cs-CZ" u="sng"/>
              <a:t>growth associated product formation)</a:t>
            </a:r>
            <a:endParaRPr lang="cs-CZ" sz="1200" u="sng"/>
          </a:p>
        </p:txBody>
      </p:sp>
      <p:pic>
        <p:nvPicPr>
          <p:cNvPr id="64517" name="Picture 5" descr="63"/>
          <p:cNvPicPr>
            <a:picLocks noChangeAspect="1" noChangeArrowheads="1"/>
          </p:cNvPicPr>
          <p:nvPr/>
        </p:nvPicPr>
        <p:blipFill>
          <a:blip r:embed="rId3" cstate="print"/>
          <a:srcRect l="16652" t="52075" r="18820" b="14230"/>
          <a:stretch>
            <a:fillRect/>
          </a:stretch>
        </p:blipFill>
        <p:spPr bwMode="auto">
          <a:xfrm>
            <a:off x="3124200" y="2819400"/>
            <a:ext cx="5105400" cy="3622675"/>
          </a:xfrm>
          <a:prstGeom prst="rect">
            <a:avLst/>
          </a:prstGeom>
          <a:noFill/>
          <a:ln w="9525">
            <a:solidFill>
              <a:schemeClr val="tx1"/>
            </a:solidFill>
            <a:miter lim="800000"/>
            <a:headEnd/>
            <a:tailEnd/>
          </a:ln>
        </p:spPr>
      </p:pic>
      <p:sp>
        <p:nvSpPr>
          <p:cNvPr id="64518" name="Line 6"/>
          <p:cNvSpPr>
            <a:spLocks noChangeShapeType="1"/>
          </p:cNvSpPr>
          <p:nvPr/>
        </p:nvSpPr>
        <p:spPr bwMode="auto">
          <a:xfrm>
            <a:off x="6181725" y="6019800"/>
            <a:ext cx="0" cy="609600"/>
          </a:xfrm>
          <a:prstGeom prst="line">
            <a:avLst/>
          </a:prstGeom>
          <a:noFill/>
          <a:ln w="38100">
            <a:solidFill>
              <a:schemeClr val="tx1"/>
            </a:solidFill>
            <a:round/>
            <a:headEnd/>
            <a:tailEnd type="triangle" w="med" len="med"/>
          </a:ln>
        </p:spPr>
        <p:txBody>
          <a:bodyPr wrap="none" anchor="ctr"/>
          <a:lstStyle/>
          <a:p>
            <a:endParaRPr lang="cs-CZ"/>
          </a:p>
        </p:txBody>
      </p:sp>
      <p:sp>
        <p:nvSpPr>
          <p:cNvPr id="64519" name="Text Box 7"/>
          <p:cNvSpPr txBox="1">
            <a:spLocks noChangeArrowheads="1"/>
          </p:cNvSpPr>
          <p:nvPr/>
        </p:nvSpPr>
        <p:spPr bwMode="auto">
          <a:xfrm>
            <a:off x="5334000" y="6521450"/>
            <a:ext cx="1603375" cy="336550"/>
          </a:xfrm>
          <a:prstGeom prst="rect">
            <a:avLst/>
          </a:prstGeom>
          <a:noFill/>
          <a:ln w="9525">
            <a:noFill/>
            <a:miter lim="800000"/>
            <a:headEnd/>
            <a:tailEnd/>
          </a:ln>
        </p:spPr>
        <p:txBody>
          <a:bodyPr wrap="none">
            <a:spAutoFit/>
          </a:bodyPr>
          <a:lstStyle/>
          <a:p>
            <a:r>
              <a:rPr lang="en-US" b="0">
                <a:latin typeface="Times New Roman" pitchFamily="18" charset="0"/>
              </a:rPr>
              <a:t>přídavek glukózy</a:t>
            </a:r>
          </a:p>
        </p:txBody>
      </p:sp>
      <p:sp>
        <p:nvSpPr>
          <p:cNvPr id="64520" name="Rectangle 8"/>
          <p:cNvSpPr>
            <a:spLocks noChangeArrowheads="1"/>
          </p:cNvSpPr>
          <p:nvPr/>
        </p:nvSpPr>
        <p:spPr bwMode="auto">
          <a:xfrm>
            <a:off x="0" y="0"/>
            <a:ext cx="9144000" cy="476250"/>
          </a:xfrm>
          <a:prstGeom prst="rect">
            <a:avLst/>
          </a:prstGeom>
          <a:noFill/>
          <a:ln w="9525">
            <a:noFill/>
            <a:miter lim="800000"/>
            <a:headEnd/>
            <a:tailEnd/>
          </a:ln>
        </p:spPr>
        <p:txBody>
          <a:bodyPr anchor="ctr"/>
          <a:lstStyle/>
          <a:p>
            <a:pPr algn="ctr"/>
            <a:r>
              <a:rPr lang="cs-CZ" sz="2400">
                <a:solidFill>
                  <a:srgbClr val="DC0000"/>
                </a:solidFill>
              </a:rPr>
              <a:t>Kinetika SIR</a:t>
            </a:r>
            <a:endParaRPr lang="en-US" sz="2400">
              <a:solidFill>
                <a:srgbClr val="DC0000"/>
              </a:solidFill>
            </a:endParaRPr>
          </a:p>
        </p:txBody>
      </p:sp>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Zástupný symbol pro číslo snímku 2"/>
          <p:cNvSpPr>
            <a:spLocks noGrp="1"/>
          </p:cNvSpPr>
          <p:nvPr>
            <p:ph type="sldNum" sz="quarter" idx="10"/>
          </p:nvPr>
        </p:nvSpPr>
        <p:spPr>
          <a:noFill/>
        </p:spPr>
        <p:txBody>
          <a:bodyPr/>
          <a:lstStyle/>
          <a:p>
            <a:r>
              <a:rPr lang="cs-CZ" smtClean="0">
                <a:latin typeface="Arial" charset="0"/>
              </a:rPr>
              <a:t>Snímek </a:t>
            </a:r>
            <a:fld id="{43666ABC-4941-4266-930E-3E02E45CE10F}" type="slidenum">
              <a:rPr lang="cs-CZ" smtClean="0">
                <a:latin typeface="Arial" charset="0"/>
              </a:rPr>
              <a:pPr/>
              <a:t>6</a:t>
            </a:fld>
            <a:endParaRPr lang="cs-CZ" smtClean="0">
              <a:latin typeface="Arial" charset="0"/>
            </a:endParaRPr>
          </a:p>
        </p:txBody>
      </p:sp>
      <p:sp>
        <p:nvSpPr>
          <p:cNvPr id="16387" name="Text Box 3"/>
          <p:cNvSpPr txBox="1">
            <a:spLocks noChangeArrowheads="1"/>
          </p:cNvSpPr>
          <p:nvPr/>
        </p:nvSpPr>
        <p:spPr bwMode="auto">
          <a:xfrm>
            <a:off x="0" y="0"/>
            <a:ext cx="3960813" cy="274638"/>
          </a:xfrm>
          <a:prstGeom prst="rect">
            <a:avLst/>
          </a:prstGeom>
          <a:noFill/>
          <a:ln w="9525">
            <a:noFill/>
            <a:miter lim="800000"/>
            <a:headEnd/>
            <a:tailEnd/>
          </a:ln>
        </p:spPr>
        <p:txBody>
          <a:bodyPr>
            <a:spAutoFit/>
          </a:bodyPr>
          <a:lstStyle/>
          <a:p>
            <a:pPr>
              <a:spcBef>
                <a:spcPct val="50000"/>
              </a:spcBef>
            </a:pPr>
            <a:endParaRPr lang="en-US" sz="1200" b="0">
              <a:latin typeface="Times New Roman" pitchFamily="18" charset="0"/>
            </a:endParaRPr>
          </a:p>
        </p:txBody>
      </p:sp>
      <p:pic>
        <p:nvPicPr>
          <p:cNvPr id="16388" name="Picture 9" descr="103"/>
          <p:cNvPicPr>
            <a:picLocks noChangeAspect="1" noChangeArrowheads="1"/>
          </p:cNvPicPr>
          <p:nvPr/>
        </p:nvPicPr>
        <p:blipFill>
          <a:blip r:embed="rId3" cstate="print"/>
          <a:srcRect t="5913" r="62267" b="34467"/>
          <a:stretch>
            <a:fillRect/>
          </a:stretch>
        </p:blipFill>
        <p:spPr bwMode="auto">
          <a:xfrm>
            <a:off x="5148263" y="1916113"/>
            <a:ext cx="3779837" cy="4392612"/>
          </a:xfrm>
          <a:prstGeom prst="rect">
            <a:avLst/>
          </a:prstGeom>
          <a:noFill/>
          <a:ln w="9525">
            <a:solidFill>
              <a:schemeClr val="tx1"/>
            </a:solidFill>
            <a:miter lim="800000"/>
            <a:headEnd/>
            <a:tailEnd/>
          </a:ln>
        </p:spPr>
      </p:pic>
      <p:sp>
        <p:nvSpPr>
          <p:cNvPr id="16389" name="Rectangle 10"/>
          <p:cNvSpPr>
            <a:spLocks noChangeArrowheads="1"/>
          </p:cNvSpPr>
          <p:nvPr/>
        </p:nvSpPr>
        <p:spPr bwMode="auto">
          <a:xfrm>
            <a:off x="0" y="0"/>
            <a:ext cx="9144000" cy="476250"/>
          </a:xfrm>
          <a:prstGeom prst="rect">
            <a:avLst/>
          </a:prstGeom>
          <a:noFill/>
          <a:ln w="9525">
            <a:noFill/>
            <a:miter lim="800000"/>
            <a:headEnd/>
            <a:tailEnd/>
          </a:ln>
        </p:spPr>
        <p:txBody>
          <a:bodyPr anchor="ctr"/>
          <a:lstStyle/>
          <a:p>
            <a:pPr algn="ctr"/>
            <a:r>
              <a:rPr lang="cs-CZ" sz="2400">
                <a:solidFill>
                  <a:srgbClr val="DC0000"/>
                </a:solidFill>
              </a:rPr>
              <a:t>Mikrobiální aktivity vs biogeochemické cykly</a:t>
            </a:r>
          </a:p>
        </p:txBody>
      </p:sp>
      <p:pic>
        <p:nvPicPr>
          <p:cNvPr id="16390" name="Picture 11" descr="103"/>
          <p:cNvPicPr>
            <a:picLocks noChangeAspect="1" noChangeArrowheads="1"/>
          </p:cNvPicPr>
          <p:nvPr/>
        </p:nvPicPr>
        <p:blipFill>
          <a:blip r:embed="rId3" cstate="print"/>
          <a:srcRect l="49239" t="5913" r="9796" b="33044"/>
          <a:stretch>
            <a:fillRect/>
          </a:stretch>
        </p:blipFill>
        <p:spPr bwMode="auto">
          <a:xfrm>
            <a:off x="179388" y="692150"/>
            <a:ext cx="4103687" cy="4497388"/>
          </a:xfrm>
          <a:prstGeom prst="rect">
            <a:avLst/>
          </a:prstGeom>
          <a:noFill/>
          <a:ln w="9525">
            <a:solidFill>
              <a:schemeClr val="tx1"/>
            </a:solidFill>
            <a:miter lim="800000"/>
            <a:headEnd/>
            <a:tailEnd/>
          </a:ln>
        </p:spPr>
      </p:pic>
      <p:sp>
        <p:nvSpPr>
          <p:cNvPr id="16391" name="AutoShape 12"/>
          <p:cNvSpPr>
            <a:spLocks noChangeArrowheads="1"/>
          </p:cNvSpPr>
          <p:nvPr/>
        </p:nvSpPr>
        <p:spPr bwMode="auto">
          <a:xfrm rot="1324827">
            <a:off x="3851275" y="3573463"/>
            <a:ext cx="1511300" cy="360362"/>
          </a:xfrm>
          <a:prstGeom prst="rightArrow">
            <a:avLst>
              <a:gd name="adj1" fmla="val 50000"/>
              <a:gd name="adj2" fmla="val 104846"/>
            </a:avLst>
          </a:prstGeom>
          <a:solidFill>
            <a:schemeClr val="accent1"/>
          </a:solidFill>
          <a:ln w="9525">
            <a:solidFill>
              <a:schemeClr val="tx1"/>
            </a:solidFill>
            <a:miter lim="800000"/>
            <a:headEnd/>
            <a:tailEnd/>
          </a:ln>
        </p:spPr>
        <p:txBody>
          <a:bodyPr wrap="none" anchor="ctr"/>
          <a:lstStyle/>
          <a:p>
            <a:endParaRPr lang="cs-CZ"/>
          </a:p>
        </p:txBody>
      </p:sp>
    </p:spTree>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Zástupný symbol pro číslo snímku 2"/>
          <p:cNvSpPr>
            <a:spLocks noGrp="1"/>
          </p:cNvSpPr>
          <p:nvPr>
            <p:ph type="sldNum" sz="quarter" idx="10"/>
          </p:nvPr>
        </p:nvSpPr>
        <p:spPr>
          <a:noFill/>
        </p:spPr>
        <p:txBody>
          <a:bodyPr/>
          <a:lstStyle/>
          <a:p>
            <a:r>
              <a:rPr lang="cs-CZ" smtClean="0">
                <a:latin typeface="Arial" charset="0"/>
              </a:rPr>
              <a:t>Snímek </a:t>
            </a:r>
            <a:fld id="{016C555B-D799-499A-AD17-26C3EABF4BC3}" type="slidenum">
              <a:rPr lang="cs-CZ" smtClean="0">
                <a:latin typeface="Arial" charset="0"/>
              </a:rPr>
              <a:pPr/>
              <a:t>60</a:t>
            </a:fld>
            <a:endParaRPr lang="cs-CZ" smtClean="0">
              <a:latin typeface="Arial" charset="0"/>
            </a:endParaRPr>
          </a:p>
        </p:txBody>
      </p:sp>
      <p:sp>
        <p:nvSpPr>
          <p:cNvPr id="65539" name="Text Box 3"/>
          <p:cNvSpPr txBox="1">
            <a:spLocks noChangeArrowheads="1"/>
          </p:cNvSpPr>
          <p:nvPr/>
        </p:nvSpPr>
        <p:spPr bwMode="auto">
          <a:xfrm>
            <a:off x="0" y="0"/>
            <a:ext cx="3960813" cy="274638"/>
          </a:xfrm>
          <a:prstGeom prst="rect">
            <a:avLst/>
          </a:prstGeom>
          <a:noFill/>
          <a:ln w="9525">
            <a:noFill/>
            <a:miter lim="800000"/>
            <a:headEnd/>
            <a:tailEnd/>
          </a:ln>
        </p:spPr>
        <p:txBody>
          <a:bodyPr>
            <a:spAutoFit/>
          </a:bodyPr>
          <a:lstStyle/>
          <a:p>
            <a:pPr>
              <a:spcBef>
                <a:spcPct val="50000"/>
              </a:spcBef>
            </a:pPr>
            <a:endParaRPr lang="en-US" sz="1200" b="0">
              <a:latin typeface="Times New Roman" pitchFamily="18" charset="0"/>
            </a:endParaRPr>
          </a:p>
        </p:txBody>
      </p:sp>
      <p:pic>
        <p:nvPicPr>
          <p:cNvPr id="65540" name="Picture 4" descr="65"/>
          <p:cNvPicPr>
            <a:picLocks noChangeAspect="1" noChangeArrowheads="1"/>
          </p:cNvPicPr>
          <p:nvPr/>
        </p:nvPicPr>
        <p:blipFill>
          <a:blip r:embed="rId3" cstate="print"/>
          <a:srcRect l="9198" t="10625" b="16333"/>
          <a:stretch>
            <a:fillRect/>
          </a:stretch>
        </p:blipFill>
        <p:spPr bwMode="auto">
          <a:xfrm>
            <a:off x="250825" y="981075"/>
            <a:ext cx="8569325" cy="5070475"/>
          </a:xfrm>
          <a:prstGeom prst="rect">
            <a:avLst/>
          </a:prstGeom>
          <a:noFill/>
          <a:ln w="9525">
            <a:solidFill>
              <a:schemeClr val="tx1"/>
            </a:solidFill>
            <a:miter lim="800000"/>
            <a:headEnd/>
            <a:tailEnd/>
          </a:ln>
        </p:spPr>
      </p:pic>
      <p:sp>
        <p:nvSpPr>
          <p:cNvPr id="65541" name="Rectangle 6"/>
          <p:cNvSpPr>
            <a:spLocks noChangeArrowheads="1"/>
          </p:cNvSpPr>
          <p:nvPr/>
        </p:nvSpPr>
        <p:spPr bwMode="auto">
          <a:xfrm>
            <a:off x="0" y="0"/>
            <a:ext cx="9144000" cy="476250"/>
          </a:xfrm>
          <a:prstGeom prst="rect">
            <a:avLst/>
          </a:prstGeom>
          <a:noFill/>
          <a:ln w="9525">
            <a:noFill/>
            <a:miter lim="800000"/>
            <a:headEnd/>
            <a:tailEnd/>
          </a:ln>
        </p:spPr>
        <p:txBody>
          <a:bodyPr anchor="ctr"/>
          <a:lstStyle/>
          <a:p>
            <a:pPr algn="ctr"/>
            <a:r>
              <a:rPr lang="cs-CZ" sz="2400">
                <a:solidFill>
                  <a:srgbClr val="DC0000"/>
                </a:solidFill>
              </a:rPr>
              <a:t>Kinetika SIR</a:t>
            </a:r>
            <a:endParaRPr lang="en-US" sz="2400">
              <a:solidFill>
                <a:srgbClr val="DC0000"/>
              </a:solidFill>
            </a:endParaRPr>
          </a:p>
        </p:txBody>
      </p:sp>
      <p:grpSp>
        <p:nvGrpSpPr>
          <p:cNvPr id="65542" name="Group 7"/>
          <p:cNvGrpSpPr>
            <a:grpSpLocks/>
          </p:cNvGrpSpPr>
          <p:nvPr/>
        </p:nvGrpSpPr>
        <p:grpSpPr bwMode="auto">
          <a:xfrm>
            <a:off x="0" y="0"/>
            <a:ext cx="1146175" cy="623888"/>
            <a:chOff x="480" y="3075"/>
            <a:chExt cx="722" cy="393"/>
          </a:xfrm>
        </p:grpSpPr>
        <p:pic>
          <p:nvPicPr>
            <p:cNvPr id="65543" name="Picture 8" descr="File:Lupa.na.encyklopedii.jpg">
              <a:hlinkClick r:id="rId4"/>
            </p:cNvPr>
            <p:cNvPicPr>
              <a:picLocks noChangeAspect="1" noChangeArrowheads="1"/>
            </p:cNvPicPr>
            <p:nvPr/>
          </p:nvPicPr>
          <p:blipFill>
            <a:blip r:embed="rId5" cstate="print"/>
            <a:srcRect/>
            <a:stretch>
              <a:fillRect/>
            </a:stretch>
          </p:blipFill>
          <p:spPr bwMode="auto">
            <a:xfrm>
              <a:off x="480" y="3075"/>
              <a:ext cx="722" cy="393"/>
            </a:xfrm>
            <a:prstGeom prst="rect">
              <a:avLst/>
            </a:prstGeom>
            <a:noFill/>
            <a:ln w="19050">
              <a:solidFill>
                <a:srgbClr val="000000"/>
              </a:solidFill>
              <a:miter lim="800000"/>
              <a:headEnd/>
              <a:tailEnd/>
            </a:ln>
          </p:spPr>
        </p:pic>
        <p:sp>
          <p:nvSpPr>
            <p:cNvPr id="65544" name="WordArt 9"/>
            <p:cNvSpPr>
              <a:spLocks noChangeArrowheads="1" noChangeShapeType="1" noTextEdit="1"/>
            </p:cNvSpPr>
            <p:nvPr/>
          </p:nvSpPr>
          <p:spPr bwMode="auto">
            <a:xfrm>
              <a:off x="521" y="3203"/>
              <a:ext cx="363" cy="136"/>
            </a:xfrm>
            <a:prstGeom prst="rect">
              <a:avLst/>
            </a:prstGeom>
          </p:spPr>
          <p:txBody>
            <a:bodyPr wrap="none" fromWordArt="1">
              <a:prstTxWarp prst="textPlain">
                <a:avLst>
                  <a:gd name="adj" fmla="val 50000"/>
                </a:avLst>
              </a:prstTxWarp>
            </a:bodyPr>
            <a:lstStyle/>
            <a:p>
              <a:pPr algn="ctr"/>
              <a:r>
                <a:rPr lang="cs-CZ" sz="3600" kern="10">
                  <a:ln w="12700">
                    <a:solidFill>
                      <a:schemeClr val="tx1"/>
                    </a:solidFill>
                    <a:round/>
                    <a:headEnd/>
                    <a:tailEnd/>
                  </a:ln>
                  <a:solidFill>
                    <a:srgbClr val="FFFF00"/>
                  </a:solidFill>
                  <a:latin typeface="Arial Black"/>
                </a:rPr>
                <a:t>Příklad</a:t>
              </a:r>
            </a:p>
          </p:txBody>
        </p:sp>
      </p:grpSp>
    </p:spTree>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Zástupný symbol pro číslo snímku 2"/>
          <p:cNvSpPr>
            <a:spLocks noGrp="1"/>
          </p:cNvSpPr>
          <p:nvPr>
            <p:ph type="sldNum" sz="quarter" idx="10"/>
          </p:nvPr>
        </p:nvSpPr>
        <p:spPr>
          <a:noFill/>
        </p:spPr>
        <p:txBody>
          <a:bodyPr/>
          <a:lstStyle/>
          <a:p>
            <a:r>
              <a:rPr lang="cs-CZ" smtClean="0">
                <a:latin typeface="Arial" charset="0"/>
              </a:rPr>
              <a:t>Snímek </a:t>
            </a:r>
            <a:fld id="{11EBA11F-824A-4F41-81FB-F5A1D089D0A8}" type="slidenum">
              <a:rPr lang="cs-CZ" smtClean="0">
                <a:latin typeface="Arial" charset="0"/>
              </a:rPr>
              <a:pPr/>
              <a:t>61</a:t>
            </a:fld>
            <a:endParaRPr lang="cs-CZ" smtClean="0">
              <a:latin typeface="Arial" charset="0"/>
            </a:endParaRPr>
          </a:p>
        </p:txBody>
      </p:sp>
      <p:sp>
        <p:nvSpPr>
          <p:cNvPr id="66563" name="Text Box 2"/>
          <p:cNvSpPr txBox="1">
            <a:spLocks noChangeArrowheads="1"/>
          </p:cNvSpPr>
          <p:nvPr/>
        </p:nvSpPr>
        <p:spPr bwMode="auto">
          <a:xfrm>
            <a:off x="8532813" y="6583363"/>
            <a:ext cx="611187" cy="274637"/>
          </a:xfrm>
          <a:prstGeom prst="rect">
            <a:avLst/>
          </a:prstGeom>
          <a:noFill/>
          <a:ln w="9525">
            <a:noFill/>
            <a:miter lim="800000"/>
            <a:headEnd/>
            <a:tailEnd/>
          </a:ln>
        </p:spPr>
        <p:txBody>
          <a:bodyPr>
            <a:spAutoFit/>
          </a:bodyPr>
          <a:lstStyle/>
          <a:p>
            <a:pPr algn="ctr">
              <a:spcBef>
                <a:spcPct val="50000"/>
              </a:spcBef>
            </a:pPr>
            <a:fld id="{891DA5F8-A463-4B41-BA07-B0F15B9A52B5}" type="slidenum">
              <a:rPr lang="cs-CZ" sz="1200" b="0">
                <a:latin typeface="Times New Roman" pitchFamily="18" charset="0"/>
              </a:rPr>
              <a:pPr algn="ctr">
                <a:spcBef>
                  <a:spcPct val="50000"/>
                </a:spcBef>
              </a:pPr>
              <a:t>61</a:t>
            </a:fld>
            <a:endParaRPr lang="cs-CZ" sz="1200" b="0">
              <a:latin typeface="Times New Roman" pitchFamily="18" charset="0"/>
            </a:endParaRPr>
          </a:p>
        </p:txBody>
      </p:sp>
      <p:sp>
        <p:nvSpPr>
          <p:cNvPr id="66564" name="Text Box 3"/>
          <p:cNvSpPr txBox="1">
            <a:spLocks noChangeArrowheads="1"/>
          </p:cNvSpPr>
          <p:nvPr/>
        </p:nvSpPr>
        <p:spPr bwMode="auto">
          <a:xfrm>
            <a:off x="0" y="0"/>
            <a:ext cx="3960813" cy="274638"/>
          </a:xfrm>
          <a:prstGeom prst="rect">
            <a:avLst/>
          </a:prstGeom>
          <a:noFill/>
          <a:ln w="9525">
            <a:noFill/>
            <a:miter lim="800000"/>
            <a:headEnd/>
            <a:tailEnd/>
          </a:ln>
        </p:spPr>
        <p:txBody>
          <a:bodyPr>
            <a:spAutoFit/>
          </a:bodyPr>
          <a:lstStyle/>
          <a:p>
            <a:pPr>
              <a:spcBef>
                <a:spcPct val="50000"/>
              </a:spcBef>
            </a:pPr>
            <a:endParaRPr lang="en-US" sz="1200" b="0">
              <a:latin typeface="Times New Roman" pitchFamily="18" charset="0"/>
            </a:endParaRPr>
          </a:p>
        </p:txBody>
      </p:sp>
      <p:sp>
        <p:nvSpPr>
          <p:cNvPr id="66565" name="Text Box 5"/>
          <p:cNvSpPr txBox="1">
            <a:spLocks noChangeArrowheads="1"/>
          </p:cNvSpPr>
          <p:nvPr/>
        </p:nvSpPr>
        <p:spPr bwMode="auto">
          <a:xfrm>
            <a:off x="179388" y="692150"/>
            <a:ext cx="8713787" cy="1155700"/>
          </a:xfrm>
          <a:prstGeom prst="rect">
            <a:avLst/>
          </a:prstGeom>
          <a:noFill/>
          <a:ln w="9525">
            <a:noFill/>
            <a:miter lim="800000"/>
            <a:headEnd/>
            <a:tailEnd/>
          </a:ln>
        </p:spPr>
        <p:txBody>
          <a:bodyPr>
            <a:spAutoFit/>
          </a:bodyPr>
          <a:lstStyle/>
          <a:p>
            <a:pPr marL="177800" indent="-177800" algn="just"/>
            <a:r>
              <a:rPr lang="cs-CZ" sz="1400"/>
              <a:t>Kinetics of Substrate - induced Respiration (SIR) and Denitrification: Applications to a Soil Amended with Silver</a:t>
            </a:r>
            <a:endParaRPr lang="cs-CZ" sz="1400" b="0"/>
          </a:p>
          <a:p>
            <a:pPr marL="177800" indent="-177800" algn="just">
              <a:buFontTx/>
              <a:buChar char="•"/>
            </a:pPr>
            <a:r>
              <a:rPr lang="cs-CZ" sz="1400" b="0"/>
              <a:t>S tímto přístupem bylo možno studovat růst a aktivitu odděleně</a:t>
            </a:r>
          </a:p>
          <a:p>
            <a:pPr marL="177800" indent="-177800" algn="just">
              <a:buFontTx/>
              <a:buChar char="•"/>
            </a:pPr>
            <a:r>
              <a:rPr lang="cs-CZ" sz="1400" b="0"/>
              <a:t>Parametry odvozené z tohoto přístupu se ukázaly citlivější než samotné BR, zejména K a µ</a:t>
            </a:r>
          </a:p>
          <a:p>
            <a:pPr marL="177800" indent="-177800" algn="just">
              <a:buFontTx/>
              <a:buChar char="•"/>
            </a:pPr>
            <a:r>
              <a:rPr lang="cs-CZ" sz="1400" b="0"/>
              <a:t>Tento přístup se ukázal jako vhodný pro objasnění mechanismů toxicity na mikroorganismy</a:t>
            </a:r>
          </a:p>
        </p:txBody>
      </p:sp>
      <p:pic>
        <p:nvPicPr>
          <p:cNvPr id="66566" name="Picture 7" descr="0011"/>
          <p:cNvPicPr>
            <a:picLocks noChangeAspect="1" noChangeArrowheads="1"/>
          </p:cNvPicPr>
          <p:nvPr/>
        </p:nvPicPr>
        <p:blipFill>
          <a:blip r:embed="rId3" cstate="print"/>
          <a:srcRect l="32434" t="1436" r="4575" b="53812"/>
          <a:stretch>
            <a:fillRect/>
          </a:stretch>
        </p:blipFill>
        <p:spPr bwMode="auto">
          <a:xfrm>
            <a:off x="0" y="2589213"/>
            <a:ext cx="4643438" cy="4268787"/>
          </a:xfrm>
          <a:prstGeom prst="rect">
            <a:avLst/>
          </a:prstGeom>
          <a:noFill/>
          <a:ln w="9525">
            <a:solidFill>
              <a:schemeClr val="tx1"/>
            </a:solidFill>
            <a:miter lim="800000"/>
            <a:headEnd/>
            <a:tailEnd/>
          </a:ln>
        </p:spPr>
      </p:pic>
      <p:pic>
        <p:nvPicPr>
          <p:cNvPr id="66567" name="Picture 8" descr="0011"/>
          <p:cNvPicPr>
            <a:picLocks noChangeAspect="1" noChangeArrowheads="1"/>
          </p:cNvPicPr>
          <p:nvPr/>
        </p:nvPicPr>
        <p:blipFill>
          <a:blip r:embed="rId3" cstate="print"/>
          <a:srcRect l="32434" t="47076" r="4575" b="6929"/>
          <a:stretch>
            <a:fillRect/>
          </a:stretch>
        </p:blipFill>
        <p:spPr bwMode="auto">
          <a:xfrm>
            <a:off x="4619625" y="2582863"/>
            <a:ext cx="4524375" cy="4275137"/>
          </a:xfrm>
          <a:prstGeom prst="rect">
            <a:avLst/>
          </a:prstGeom>
          <a:noFill/>
          <a:ln w="9525">
            <a:solidFill>
              <a:schemeClr val="tx1"/>
            </a:solidFill>
            <a:miter lim="800000"/>
            <a:headEnd/>
            <a:tailEnd/>
          </a:ln>
        </p:spPr>
      </p:pic>
      <p:sp>
        <p:nvSpPr>
          <p:cNvPr id="66568" name="Rectangle 9"/>
          <p:cNvSpPr>
            <a:spLocks noChangeArrowheads="1"/>
          </p:cNvSpPr>
          <p:nvPr/>
        </p:nvSpPr>
        <p:spPr bwMode="auto">
          <a:xfrm>
            <a:off x="0" y="0"/>
            <a:ext cx="9144000" cy="476250"/>
          </a:xfrm>
          <a:prstGeom prst="rect">
            <a:avLst/>
          </a:prstGeom>
          <a:noFill/>
          <a:ln w="9525">
            <a:noFill/>
            <a:miter lim="800000"/>
            <a:headEnd/>
            <a:tailEnd/>
          </a:ln>
        </p:spPr>
        <p:txBody>
          <a:bodyPr anchor="ctr"/>
          <a:lstStyle/>
          <a:p>
            <a:pPr algn="ctr"/>
            <a:r>
              <a:rPr lang="cs-CZ" sz="2400">
                <a:solidFill>
                  <a:srgbClr val="DC0000"/>
                </a:solidFill>
              </a:rPr>
              <a:t>Kinetika SIR</a:t>
            </a:r>
            <a:endParaRPr lang="en-US" sz="2400">
              <a:solidFill>
                <a:srgbClr val="DC0000"/>
              </a:solidFill>
            </a:endParaRPr>
          </a:p>
        </p:txBody>
      </p:sp>
      <p:grpSp>
        <p:nvGrpSpPr>
          <p:cNvPr id="66569" name="Group 10"/>
          <p:cNvGrpSpPr>
            <a:grpSpLocks/>
          </p:cNvGrpSpPr>
          <p:nvPr/>
        </p:nvGrpSpPr>
        <p:grpSpPr bwMode="auto">
          <a:xfrm>
            <a:off x="0" y="0"/>
            <a:ext cx="1146175" cy="623888"/>
            <a:chOff x="480" y="3075"/>
            <a:chExt cx="722" cy="393"/>
          </a:xfrm>
        </p:grpSpPr>
        <p:pic>
          <p:nvPicPr>
            <p:cNvPr id="66574" name="Picture 11" descr="File:Lupa.na.encyklopedii.jpg">
              <a:hlinkClick r:id="rId4"/>
            </p:cNvPr>
            <p:cNvPicPr>
              <a:picLocks noChangeAspect="1" noChangeArrowheads="1"/>
            </p:cNvPicPr>
            <p:nvPr/>
          </p:nvPicPr>
          <p:blipFill>
            <a:blip r:embed="rId5" cstate="print"/>
            <a:srcRect/>
            <a:stretch>
              <a:fillRect/>
            </a:stretch>
          </p:blipFill>
          <p:spPr bwMode="auto">
            <a:xfrm>
              <a:off x="480" y="3075"/>
              <a:ext cx="722" cy="393"/>
            </a:xfrm>
            <a:prstGeom prst="rect">
              <a:avLst/>
            </a:prstGeom>
            <a:noFill/>
            <a:ln w="19050">
              <a:solidFill>
                <a:srgbClr val="000000"/>
              </a:solidFill>
              <a:miter lim="800000"/>
              <a:headEnd/>
              <a:tailEnd/>
            </a:ln>
          </p:spPr>
        </p:pic>
        <p:sp>
          <p:nvSpPr>
            <p:cNvPr id="66575" name="WordArt 12"/>
            <p:cNvSpPr>
              <a:spLocks noChangeArrowheads="1" noChangeShapeType="1" noTextEdit="1"/>
            </p:cNvSpPr>
            <p:nvPr/>
          </p:nvSpPr>
          <p:spPr bwMode="auto">
            <a:xfrm>
              <a:off x="521" y="3203"/>
              <a:ext cx="363" cy="136"/>
            </a:xfrm>
            <a:prstGeom prst="rect">
              <a:avLst/>
            </a:prstGeom>
          </p:spPr>
          <p:txBody>
            <a:bodyPr wrap="none" fromWordArt="1">
              <a:prstTxWarp prst="textPlain">
                <a:avLst>
                  <a:gd name="adj" fmla="val 50000"/>
                </a:avLst>
              </a:prstTxWarp>
            </a:bodyPr>
            <a:lstStyle/>
            <a:p>
              <a:pPr algn="ctr"/>
              <a:r>
                <a:rPr lang="cs-CZ" sz="3600" kern="10">
                  <a:ln w="12700">
                    <a:solidFill>
                      <a:schemeClr val="tx1"/>
                    </a:solidFill>
                    <a:round/>
                    <a:headEnd/>
                    <a:tailEnd/>
                  </a:ln>
                  <a:solidFill>
                    <a:srgbClr val="FFFF00"/>
                  </a:solidFill>
                  <a:latin typeface="Arial Black"/>
                </a:rPr>
                <a:t>Příklad</a:t>
              </a:r>
            </a:p>
          </p:txBody>
        </p:sp>
      </p:grpSp>
      <p:sp>
        <p:nvSpPr>
          <p:cNvPr id="66570" name="Text Box 13"/>
          <p:cNvSpPr txBox="1">
            <a:spLocks noChangeArrowheads="1"/>
          </p:cNvSpPr>
          <p:nvPr/>
        </p:nvSpPr>
        <p:spPr bwMode="auto">
          <a:xfrm>
            <a:off x="539750" y="2276475"/>
            <a:ext cx="1531938" cy="466725"/>
          </a:xfrm>
          <a:prstGeom prst="rect">
            <a:avLst/>
          </a:prstGeom>
          <a:solidFill>
            <a:schemeClr val="bg1"/>
          </a:solidFill>
          <a:ln w="9525">
            <a:solidFill>
              <a:srgbClr val="DC0000"/>
            </a:solidFill>
            <a:miter lim="800000"/>
            <a:headEnd/>
            <a:tailEnd/>
          </a:ln>
        </p:spPr>
        <p:txBody>
          <a:bodyPr>
            <a:spAutoFit/>
          </a:bodyPr>
          <a:lstStyle/>
          <a:p>
            <a:r>
              <a:rPr lang="cs-CZ" sz="1200"/>
              <a:t>Ag přidáno 10 dní před glukosou</a:t>
            </a:r>
          </a:p>
        </p:txBody>
      </p:sp>
      <p:sp>
        <p:nvSpPr>
          <p:cNvPr id="66571" name="Text Box 14"/>
          <p:cNvSpPr txBox="1">
            <a:spLocks noChangeArrowheads="1"/>
          </p:cNvSpPr>
          <p:nvPr/>
        </p:nvSpPr>
        <p:spPr bwMode="auto">
          <a:xfrm>
            <a:off x="2916238" y="2276475"/>
            <a:ext cx="1531937" cy="466725"/>
          </a:xfrm>
          <a:prstGeom prst="rect">
            <a:avLst/>
          </a:prstGeom>
          <a:solidFill>
            <a:schemeClr val="bg1"/>
          </a:solidFill>
          <a:ln w="9525">
            <a:solidFill>
              <a:srgbClr val="DC0000"/>
            </a:solidFill>
            <a:miter lim="800000"/>
            <a:headEnd/>
            <a:tailEnd/>
          </a:ln>
        </p:spPr>
        <p:txBody>
          <a:bodyPr>
            <a:spAutoFit/>
          </a:bodyPr>
          <a:lstStyle/>
          <a:p>
            <a:r>
              <a:rPr lang="cs-CZ" sz="1200"/>
              <a:t>Ag přidáno s glukosou</a:t>
            </a:r>
          </a:p>
        </p:txBody>
      </p:sp>
      <p:sp>
        <p:nvSpPr>
          <p:cNvPr id="66572" name="Text Box 15"/>
          <p:cNvSpPr txBox="1">
            <a:spLocks noChangeArrowheads="1"/>
          </p:cNvSpPr>
          <p:nvPr/>
        </p:nvSpPr>
        <p:spPr bwMode="auto">
          <a:xfrm>
            <a:off x="5076825" y="2205038"/>
            <a:ext cx="1531938" cy="466725"/>
          </a:xfrm>
          <a:prstGeom prst="rect">
            <a:avLst/>
          </a:prstGeom>
          <a:solidFill>
            <a:schemeClr val="bg1"/>
          </a:solidFill>
          <a:ln w="9525">
            <a:solidFill>
              <a:srgbClr val="DC0000"/>
            </a:solidFill>
            <a:miter lim="800000"/>
            <a:headEnd/>
            <a:tailEnd/>
          </a:ln>
        </p:spPr>
        <p:txBody>
          <a:bodyPr>
            <a:spAutoFit/>
          </a:bodyPr>
          <a:lstStyle/>
          <a:p>
            <a:r>
              <a:rPr lang="cs-CZ" sz="1200"/>
              <a:t>Ag přidáno 10 dní před glukosou</a:t>
            </a:r>
          </a:p>
        </p:txBody>
      </p:sp>
      <p:sp>
        <p:nvSpPr>
          <p:cNvPr id="66573" name="Text Box 16"/>
          <p:cNvSpPr txBox="1">
            <a:spLocks noChangeArrowheads="1"/>
          </p:cNvSpPr>
          <p:nvPr/>
        </p:nvSpPr>
        <p:spPr bwMode="auto">
          <a:xfrm>
            <a:off x="7453313" y="2205038"/>
            <a:ext cx="1531937" cy="466725"/>
          </a:xfrm>
          <a:prstGeom prst="rect">
            <a:avLst/>
          </a:prstGeom>
          <a:solidFill>
            <a:schemeClr val="bg1"/>
          </a:solidFill>
          <a:ln w="9525">
            <a:solidFill>
              <a:srgbClr val="DC0000"/>
            </a:solidFill>
            <a:miter lim="800000"/>
            <a:headEnd/>
            <a:tailEnd/>
          </a:ln>
        </p:spPr>
        <p:txBody>
          <a:bodyPr>
            <a:spAutoFit/>
          </a:bodyPr>
          <a:lstStyle/>
          <a:p>
            <a:r>
              <a:rPr lang="cs-CZ" sz="1200"/>
              <a:t>Ag přidáno s glukosou</a:t>
            </a:r>
          </a:p>
        </p:txBody>
      </p:sp>
    </p:spTree>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Zástupný symbol pro číslo snímku 2"/>
          <p:cNvSpPr>
            <a:spLocks noGrp="1"/>
          </p:cNvSpPr>
          <p:nvPr>
            <p:ph type="sldNum" sz="quarter" idx="10"/>
          </p:nvPr>
        </p:nvSpPr>
        <p:spPr>
          <a:noFill/>
        </p:spPr>
        <p:txBody>
          <a:bodyPr/>
          <a:lstStyle/>
          <a:p>
            <a:r>
              <a:rPr lang="cs-CZ" smtClean="0">
                <a:latin typeface="Arial" charset="0"/>
              </a:rPr>
              <a:t>Snímek </a:t>
            </a:r>
            <a:fld id="{C53F3086-FD67-4C86-8752-B164CC2526AF}" type="slidenum">
              <a:rPr lang="cs-CZ" smtClean="0">
                <a:latin typeface="Arial" charset="0"/>
              </a:rPr>
              <a:pPr/>
              <a:t>62</a:t>
            </a:fld>
            <a:endParaRPr lang="cs-CZ" smtClean="0">
              <a:latin typeface="Arial" charset="0"/>
            </a:endParaRPr>
          </a:p>
        </p:txBody>
      </p:sp>
      <p:sp>
        <p:nvSpPr>
          <p:cNvPr id="67587" name="Text Box 2"/>
          <p:cNvSpPr txBox="1">
            <a:spLocks noChangeArrowheads="1"/>
          </p:cNvSpPr>
          <p:nvPr/>
        </p:nvSpPr>
        <p:spPr bwMode="auto">
          <a:xfrm>
            <a:off x="0" y="0"/>
            <a:ext cx="3960813" cy="274638"/>
          </a:xfrm>
          <a:prstGeom prst="rect">
            <a:avLst/>
          </a:prstGeom>
          <a:noFill/>
          <a:ln w="9525">
            <a:noFill/>
            <a:miter lim="800000"/>
            <a:headEnd/>
            <a:tailEnd/>
          </a:ln>
        </p:spPr>
        <p:txBody>
          <a:bodyPr>
            <a:spAutoFit/>
          </a:bodyPr>
          <a:lstStyle/>
          <a:p>
            <a:pPr>
              <a:spcBef>
                <a:spcPct val="50000"/>
              </a:spcBef>
            </a:pPr>
            <a:endParaRPr lang="en-US" sz="1200" b="0">
              <a:latin typeface="Times New Roman" pitchFamily="18" charset="0"/>
            </a:endParaRPr>
          </a:p>
        </p:txBody>
      </p:sp>
      <p:sp>
        <p:nvSpPr>
          <p:cNvPr id="67588" name="Text Box 3"/>
          <p:cNvSpPr txBox="1">
            <a:spLocks noChangeArrowheads="1"/>
          </p:cNvSpPr>
          <p:nvPr/>
        </p:nvSpPr>
        <p:spPr bwMode="auto">
          <a:xfrm>
            <a:off x="179388" y="620713"/>
            <a:ext cx="8713787" cy="1644650"/>
          </a:xfrm>
          <a:prstGeom prst="rect">
            <a:avLst/>
          </a:prstGeom>
          <a:noFill/>
          <a:ln w="9525">
            <a:noFill/>
            <a:miter lim="800000"/>
            <a:headEnd/>
            <a:tailEnd/>
          </a:ln>
        </p:spPr>
        <p:txBody>
          <a:bodyPr>
            <a:spAutoFit/>
          </a:bodyPr>
          <a:lstStyle/>
          <a:p>
            <a:pPr algn="just"/>
            <a:r>
              <a:rPr lang="cs-CZ">
                <a:solidFill>
                  <a:srgbClr val="DC0000"/>
                </a:solidFill>
              </a:rPr>
              <a:t>Mineralizace uhlíku - biodegradační pokusy</a:t>
            </a:r>
            <a:endParaRPr lang="cs-CZ" b="0"/>
          </a:p>
          <a:p>
            <a:pPr algn="just"/>
            <a:endParaRPr lang="cs-CZ" b="0"/>
          </a:p>
          <a:p>
            <a:pPr algn="just"/>
            <a:r>
              <a:rPr lang="cs-CZ" sz="1400" b="0"/>
              <a:t>- mineralizace různých substrátů se využívá pro hodnocení biodegradability látek</a:t>
            </a:r>
          </a:p>
          <a:p>
            <a:pPr algn="just"/>
            <a:endParaRPr lang="cs-CZ" sz="1400" b="0"/>
          </a:p>
          <a:p>
            <a:pPr algn="just"/>
            <a:r>
              <a:rPr lang="cs-CZ" sz="1400" b="0"/>
              <a:t>- měření jako úbytku látek (UV spektrofotometrií, fluorimetrií - PAHs, HPLC, GC, MS ...)</a:t>
            </a:r>
          </a:p>
          <a:p>
            <a:pPr algn="just"/>
            <a:endParaRPr lang="cs-CZ" sz="1400" b="0"/>
          </a:p>
          <a:p>
            <a:pPr algn="just"/>
            <a:r>
              <a:rPr lang="cs-CZ" sz="1400" b="0"/>
              <a:t>- existuje celá věda kolem biodegradací a řada standardních norem:</a:t>
            </a:r>
            <a:endParaRPr lang="cs-CZ" sz="1200" b="0"/>
          </a:p>
        </p:txBody>
      </p:sp>
      <p:sp>
        <p:nvSpPr>
          <p:cNvPr id="67589" name="Text Box 4"/>
          <p:cNvSpPr txBox="1">
            <a:spLocks noChangeArrowheads="1"/>
          </p:cNvSpPr>
          <p:nvPr/>
        </p:nvSpPr>
        <p:spPr bwMode="auto">
          <a:xfrm>
            <a:off x="179388" y="2420938"/>
            <a:ext cx="8713787" cy="3708400"/>
          </a:xfrm>
          <a:prstGeom prst="rect">
            <a:avLst/>
          </a:prstGeom>
          <a:noFill/>
          <a:ln w="9525">
            <a:noFill/>
            <a:miter lim="800000"/>
            <a:headEnd/>
            <a:tailEnd/>
          </a:ln>
        </p:spPr>
        <p:txBody>
          <a:bodyPr>
            <a:spAutoFit/>
          </a:bodyPr>
          <a:lstStyle/>
          <a:p>
            <a:pPr algn="just"/>
            <a:r>
              <a:rPr lang="cs-CZ" sz="1400" b="0"/>
              <a:t> </a:t>
            </a:r>
            <a:r>
              <a:rPr lang="cs-CZ" sz="1400"/>
              <a:t>Půda</a:t>
            </a:r>
          </a:p>
          <a:p>
            <a:pPr algn="just"/>
            <a:r>
              <a:rPr lang="en-US" sz="1400" b="0"/>
              <a:t>ISO 15473 Soil quality -- Guidance on laboratory testing for biodegradation of organic chemicals in soil under anaerobic conditions </a:t>
            </a:r>
            <a:endParaRPr lang="cs-CZ" sz="1400" b="0"/>
          </a:p>
          <a:p>
            <a:pPr algn="just"/>
            <a:r>
              <a:rPr lang="en-US" sz="1400" b="0"/>
              <a:t>ISO 14239:1997 Soil quality -- Laboratory incubation systems for measuring the mineralization of organic chemicals in soil under aerobic conditions </a:t>
            </a:r>
            <a:endParaRPr lang="cs-CZ" sz="1400" b="0"/>
          </a:p>
          <a:p>
            <a:pPr algn="just"/>
            <a:endParaRPr lang="cs-CZ" sz="1400" b="0"/>
          </a:p>
          <a:p>
            <a:pPr algn="just"/>
            <a:r>
              <a:rPr lang="cs-CZ" sz="1400"/>
              <a:t>Voda</a:t>
            </a:r>
          </a:p>
          <a:p>
            <a:pPr algn="just"/>
            <a:r>
              <a:rPr lang="cs-CZ" sz="1400" b="0"/>
              <a:t>ISO 8192:1986 Water quality -- Test for inhibition of oxygen consumption by activated sludge</a:t>
            </a:r>
          </a:p>
          <a:p>
            <a:pPr algn="just"/>
            <a:r>
              <a:rPr lang="cs-CZ" sz="1400" b="0"/>
              <a:t>ISO 9408:1999 Water quality -- Evaluation of ultimate aerobic biodegradability of organic compounds in aqueous medium by determination of oxygen demand in a closed respirometer </a:t>
            </a:r>
          </a:p>
          <a:p>
            <a:pPr algn="just"/>
            <a:r>
              <a:rPr lang="cs-CZ" sz="1400" b="0"/>
              <a:t>ISO 9439:1999 Water quality -- Evaluation of ultimate aerobic biodegradability of organic compounds in aqueous medium -- Carbon dioxide evolution test</a:t>
            </a:r>
          </a:p>
          <a:p>
            <a:pPr algn="just"/>
            <a:r>
              <a:rPr lang="cs-CZ" sz="1400" b="0"/>
              <a:t>----------------------------------------------------------------------------------------------------------------------------------------</a:t>
            </a:r>
          </a:p>
          <a:p>
            <a:pPr algn="just"/>
            <a:r>
              <a:rPr lang="cs-CZ" sz="1400" b="0"/>
              <a:t>ČSN EN ISO 9408 Jakost vod - Hodnocení úplné aerobní biologické rozložitelnosti organických látek ve vodním prostředí stanovením spotřeby kyslíku v uzavřeném respirometru </a:t>
            </a:r>
          </a:p>
          <a:p>
            <a:pPr algn="just"/>
            <a:r>
              <a:rPr lang="cs-CZ" sz="1400" b="0"/>
              <a:t>ČSN EN ISO 9439 Jakost vod - Hodnocení úplné aerobní biologické rozložitelnosti organických látek ve vodním prostředí - Metoda stanovení uvolněného oxidu uhličitého </a:t>
            </a:r>
          </a:p>
        </p:txBody>
      </p:sp>
      <p:sp>
        <p:nvSpPr>
          <p:cNvPr id="67590" name="Rectangle 5"/>
          <p:cNvSpPr>
            <a:spLocks noChangeArrowheads="1"/>
          </p:cNvSpPr>
          <p:nvPr/>
        </p:nvSpPr>
        <p:spPr bwMode="auto">
          <a:xfrm>
            <a:off x="0" y="0"/>
            <a:ext cx="9144000" cy="476250"/>
          </a:xfrm>
          <a:prstGeom prst="rect">
            <a:avLst/>
          </a:prstGeom>
          <a:noFill/>
          <a:ln w="9525">
            <a:noFill/>
            <a:miter lim="800000"/>
            <a:headEnd/>
            <a:tailEnd/>
          </a:ln>
        </p:spPr>
        <p:txBody>
          <a:bodyPr anchor="ctr"/>
          <a:lstStyle/>
          <a:p>
            <a:pPr algn="ctr"/>
            <a:r>
              <a:rPr lang="cs-CZ" sz="2400">
                <a:solidFill>
                  <a:srgbClr val="DC0000"/>
                </a:solidFill>
              </a:rPr>
              <a:t>Mineralizace uhlíku – biodegradační pokusy</a:t>
            </a:r>
            <a:endParaRPr lang="en-US" sz="2400">
              <a:solidFill>
                <a:srgbClr val="DC0000"/>
              </a:solidFill>
            </a:endParaRPr>
          </a:p>
        </p:txBody>
      </p:sp>
    </p:spTree>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1"/>
          <p:cNvSpPr>
            <a:spLocks noGrp="1" noChangeArrowheads="1"/>
          </p:cNvSpPr>
          <p:nvPr>
            <p:ph type="title"/>
          </p:nvPr>
        </p:nvSpPr>
        <p:spPr/>
        <p:txBody>
          <a:bodyPr/>
          <a:lstStyle/>
          <a:p>
            <a:pPr eaLnBrk="1" hangingPunct="1"/>
            <a:r>
              <a:rPr lang="cs-CZ" sz="2400" smtClean="0"/>
              <a:t>Procesy spojené s cyklem dusíku</a:t>
            </a:r>
            <a:endParaRPr lang="en-US" sz="2400" smtClean="0"/>
          </a:p>
        </p:txBody>
      </p:sp>
      <p:sp>
        <p:nvSpPr>
          <p:cNvPr id="68611" name="Zástupný symbol pro číslo snímku 3"/>
          <p:cNvSpPr>
            <a:spLocks noGrp="1"/>
          </p:cNvSpPr>
          <p:nvPr>
            <p:ph type="sldNum" sz="quarter" idx="10"/>
          </p:nvPr>
        </p:nvSpPr>
        <p:spPr>
          <a:noFill/>
        </p:spPr>
        <p:txBody>
          <a:bodyPr/>
          <a:lstStyle/>
          <a:p>
            <a:r>
              <a:rPr lang="cs-CZ" smtClean="0">
                <a:latin typeface="Arial" charset="0"/>
              </a:rPr>
              <a:t>Snímek </a:t>
            </a:r>
            <a:fld id="{D7EA3A21-ED3E-4E47-9B21-AAA7F4CC571F}" type="slidenum">
              <a:rPr lang="cs-CZ" smtClean="0">
                <a:latin typeface="Arial" charset="0"/>
              </a:rPr>
              <a:pPr/>
              <a:t>63</a:t>
            </a:fld>
            <a:endParaRPr lang="cs-CZ" smtClean="0">
              <a:latin typeface="Arial" charset="0"/>
            </a:endParaRPr>
          </a:p>
        </p:txBody>
      </p:sp>
      <p:sp>
        <p:nvSpPr>
          <p:cNvPr id="68612" name="Text Box 3"/>
          <p:cNvSpPr txBox="1">
            <a:spLocks noChangeArrowheads="1"/>
          </p:cNvSpPr>
          <p:nvPr/>
        </p:nvSpPr>
        <p:spPr bwMode="auto">
          <a:xfrm>
            <a:off x="0" y="0"/>
            <a:ext cx="3960813" cy="274638"/>
          </a:xfrm>
          <a:prstGeom prst="rect">
            <a:avLst/>
          </a:prstGeom>
          <a:noFill/>
          <a:ln w="9525">
            <a:noFill/>
            <a:miter lim="800000"/>
            <a:headEnd/>
            <a:tailEnd/>
          </a:ln>
        </p:spPr>
        <p:txBody>
          <a:bodyPr>
            <a:spAutoFit/>
          </a:bodyPr>
          <a:lstStyle/>
          <a:p>
            <a:pPr>
              <a:spcBef>
                <a:spcPct val="50000"/>
              </a:spcBef>
            </a:pPr>
            <a:endParaRPr lang="en-US" sz="1200" b="0"/>
          </a:p>
        </p:txBody>
      </p:sp>
      <p:pic>
        <p:nvPicPr>
          <p:cNvPr id="68613" name="Picture 8" descr="99"/>
          <p:cNvPicPr>
            <a:picLocks noChangeAspect="1" noChangeArrowheads="1"/>
          </p:cNvPicPr>
          <p:nvPr/>
        </p:nvPicPr>
        <p:blipFill>
          <a:blip r:embed="rId3" cstate="print"/>
          <a:srcRect l="5928" t="6129" r="18962" b="35837"/>
          <a:stretch>
            <a:fillRect/>
          </a:stretch>
        </p:blipFill>
        <p:spPr bwMode="auto">
          <a:xfrm>
            <a:off x="1258888" y="414338"/>
            <a:ext cx="6443662" cy="6443662"/>
          </a:xfrm>
          <a:prstGeom prst="rect">
            <a:avLst/>
          </a:prstGeom>
          <a:noFill/>
          <a:ln w="38100">
            <a:solidFill>
              <a:schemeClr val="tx1"/>
            </a:solidFill>
            <a:miter lim="800000"/>
            <a:headEnd/>
            <a:tailEnd/>
          </a:ln>
        </p:spPr>
      </p:pic>
      <p:sp>
        <p:nvSpPr>
          <p:cNvPr id="68614" name="Rectangle 9"/>
          <p:cNvSpPr>
            <a:spLocks noChangeArrowheads="1"/>
          </p:cNvSpPr>
          <p:nvPr/>
        </p:nvSpPr>
        <p:spPr bwMode="auto">
          <a:xfrm>
            <a:off x="5508625" y="549275"/>
            <a:ext cx="3025775" cy="831850"/>
          </a:xfrm>
          <a:prstGeom prst="rect">
            <a:avLst/>
          </a:prstGeom>
          <a:solidFill>
            <a:schemeClr val="bg1"/>
          </a:solidFill>
          <a:ln w="9525">
            <a:solidFill>
              <a:schemeClr val="tx1"/>
            </a:solidFill>
            <a:miter lim="800000"/>
            <a:headEnd/>
            <a:tailEnd/>
          </a:ln>
        </p:spPr>
        <p:txBody>
          <a:bodyPr>
            <a:spAutoFit/>
          </a:bodyPr>
          <a:lstStyle/>
          <a:p>
            <a:pPr algn="just"/>
            <a:r>
              <a:rPr lang="cs-CZ" sz="1200" b="0"/>
              <a:t>hlavní zásobárna je atmosféra, fixace N</a:t>
            </a:r>
            <a:r>
              <a:rPr lang="cs-CZ" sz="1200" b="0" baseline="-25000"/>
              <a:t>2</a:t>
            </a:r>
            <a:r>
              <a:rPr lang="cs-CZ" sz="1200" b="0"/>
              <a:t> je pomalá, oproti tomu neustálý cyklus různých jiných forem N v půdě je intenzivní</a:t>
            </a:r>
          </a:p>
        </p:txBody>
      </p:sp>
      <p:sp>
        <p:nvSpPr>
          <p:cNvPr id="68615" name="Rectangle 10"/>
          <p:cNvSpPr>
            <a:spLocks noChangeArrowheads="1"/>
          </p:cNvSpPr>
          <p:nvPr/>
        </p:nvSpPr>
        <p:spPr bwMode="auto">
          <a:xfrm>
            <a:off x="7451725" y="3860800"/>
            <a:ext cx="1582738" cy="1014413"/>
          </a:xfrm>
          <a:prstGeom prst="rect">
            <a:avLst/>
          </a:prstGeom>
          <a:solidFill>
            <a:schemeClr val="bg1"/>
          </a:solidFill>
          <a:ln w="9525">
            <a:solidFill>
              <a:schemeClr val="tx1"/>
            </a:solidFill>
            <a:miter lim="800000"/>
            <a:headEnd/>
            <a:tailEnd/>
          </a:ln>
        </p:spPr>
        <p:txBody>
          <a:bodyPr>
            <a:spAutoFit/>
          </a:bodyPr>
          <a:lstStyle/>
          <a:p>
            <a:pPr>
              <a:spcBef>
                <a:spcPct val="30000"/>
              </a:spcBef>
            </a:pPr>
            <a:r>
              <a:rPr lang="cs-CZ" sz="1200"/>
              <a:t>mikroorganismy jsou stěžejní</a:t>
            </a:r>
            <a:r>
              <a:rPr lang="cs-CZ" sz="1200" b="0"/>
              <a:t>, neboť katalyzují zásadní přeměny dusíkatých látek</a:t>
            </a:r>
          </a:p>
        </p:txBody>
      </p:sp>
      <p:sp>
        <p:nvSpPr>
          <p:cNvPr id="68616" name="Rectangle 11"/>
          <p:cNvSpPr>
            <a:spLocks noChangeArrowheads="1"/>
          </p:cNvSpPr>
          <p:nvPr/>
        </p:nvSpPr>
        <p:spPr bwMode="auto">
          <a:xfrm>
            <a:off x="107950" y="5084763"/>
            <a:ext cx="2555875" cy="466725"/>
          </a:xfrm>
          <a:prstGeom prst="rect">
            <a:avLst/>
          </a:prstGeom>
          <a:solidFill>
            <a:schemeClr val="bg1"/>
          </a:solidFill>
          <a:ln w="9525">
            <a:solidFill>
              <a:schemeClr val="tx1"/>
            </a:solidFill>
            <a:miter lim="800000"/>
            <a:headEnd/>
            <a:tailEnd/>
          </a:ln>
        </p:spPr>
        <p:txBody>
          <a:bodyPr>
            <a:spAutoFit/>
          </a:bodyPr>
          <a:lstStyle/>
          <a:p>
            <a:pPr algn="just">
              <a:spcBef>
                <a:spcPct val="30000"/>
              </a:spcBef>
            </a:pPr>
            <a:r>
              <a:rPr lang="cs-CZ" sz="1200" b="0"/>
              <a:t>dusík existuje v řadě podob od </a:t>
            </a:r>
            <a:r>
              <a:rPr lang="cs-CZ" sz="1200" b="0" baseline="30000"/>
              <a:t>-3</a:t>
            </a:r>
            <a:r>
              <a:rPr lang="cs-CZ" sz="1200" b="0"/>
              <a:t> v amoniaku do </a:t>
            </a:r>
            <a:r>
              <a:rPr lang="cs-CZ" sz="1200" b="0" baseline="30000"/>
              <a:t>+5</a:t>
            </a:r>
            <a:r>
              <a:rPr lang="cs-CZ" sz="1200" b="0"/>
              <a:t> v dusičnanech</a:t>
            </a:r>
          </a:p>
        </p:txBody>
      </p:sp>
      <p:sp>
        <p:nvSpPr>
          <p:cNvPr id="68617" name="Rectangle 12"/>
          <p:cNvSpPr>
            <a:spLocks noChangeArrowheads="1"/>
          </p:cNvSpPr>
          <p:nvPr/>
        </p:nvSpPr>
        <p:spPr bwMode="auto">
          <a:xfrm>
            <a:off x="107950" y="3500438"/>
            <a:ext cx="1528763" cy="649287"/>
          </a:xfrm>
          <a:prstGeom prst="rect">
            <a:avLst/>
          </a:prstGeom>
          <a:solidFill>
            <a:schemeClr val="bg1"/>
          </a:solidFill>
          <a:ln w="9525">
            <a:solidFill>
              <a:schemeClr val="tx1"/>
            </a:solidFill>
            <a:miter lim="800000"/>
            <a:headEnd/>
            <a:tailEnd/>
          </a:ln>
        </p:spPr>
        <p:txBody>
          <a:bodyPr>
            <a:spAutoFit/>
          </a:bodyPr>
          <a:lstStyle/>
          <a:p>
            <a:pPr>
              <a:spcBef>
                <a:spcPct val="30000"/>
              </a:spcBef>
            </a:pPr>
            <a:r>
              <a:rPr lang="cs-CZ" sz="1200" b="0"/>
              <a:t>na rozdíl od uhlíku jde spíše o minerální cykly</a:t>
            </a:r>
          </a:p>
        </p:txBody>
      </p:sp>
      <p:sp>
        <p:nvSpPr>
          <p:cNvPr id="68618" name="Rectangle 13"/>
          <p:cNvSpPr>
            <a:spLocks noChangeArrowheads="1"/>
          </p:cNvSpPr>
          <p:nvPr/>
        </p:nvSpPr>
        <p:spPr bwMode="auto">
          <a:xfrm>
            <a:off x="5867400" y="5300663"/>
            <a:ext cx="2600325" cy="887412"/>
          </a:xfrm>
          <a:prstGeom prst="rect">
            <a:avLst/>
          </a:prstGeom>
          <a:solidFill>
            <a:schemeClr val="bg1"/>
          </a:solidFill>
          <a:ln w="9525">
            <a:solidFill>
              <a:schemeClr val="tx1"/>
            </a:solidFill>
            <a:miter lim="800000"/>
            <a:headEnd/>
            <a:tailEnd/>
          </a:ln>
        </p:spPr>
        <p:txBody>
          <a:bodyPr>
            <a:spAutoFit/>
          </a:bodyPr>
          <a:lstStyle/>
          <a:p>
            <a:pPr algn="just">
              <a:spcBef>
                <a:spcPct val="30000"/>
              </a:spcBef>
            </a:pPr>
            <a:r>
              <a:rPr lang="cs-CZ" sz="1200" b="0"/>
              <a:t>jde o naprosto esenciální prvek pro rostliny a mikroorganismy</a:t>
            </a:r>
          </a:p>
          <a:p>
            <a:pPr algn="just">
              <a:spcBef>
                <a:spcPct val="30000"/>
              </a:spcBef>
            </a:pPr>
            <a:r>
              <a:rPr lang="cs-CZ" sz="1200" b="0"/>
              <a:t>většinou jej potřebují v jiných formách než N</a:t>
            </a:r>
            <a:r>
              <a:rPr lang="cs-CZ" sz="1200" b="0" baseline="-25000"/>
              <a:t>2</a:t>
            </a:r>
          </a:p>
        </p:txBody>
      </p:sp>
      <p:sp>
        <p:nvSpPr>
          <p:cNvPr id="68619" name="Rectangle 14"/>
          <p:cNvSpPr>
            <a:spLocks noChangeArrowheads="1"/>
          </p:cNvSpPr>
          <p:nvPr/>
        </p:nvSpPr>
        <p:spPr bwMode="auto">
          <a:xfrm>
            <a:off x="250825" y="692150"/>
            <a:ext cx="1528763" cy="649288"/>
          </a:xfrm>
          <a:prstGeom prst="rect">
            <a:avLst/>
          </a:prstGeom>
          <a:solidFill>
            <a:schemeClr val="bg1"/>
          </a:solidFill>
          <a:ln w="9525">
            <a:solidFill>
              <a:schemeClr val="tx1"/>
            </a:solidFill>
            <a:miter lim="800000"/>
            <a:headEnd/>
            <a:tailEnd/>
          </a:ln>
        </p:spPr>
        <p:txBody>
          <a:bodyPr>
            <a:spAutoFit/>
          </a:bodyPr>
          <a:lstStyle/>
          <a:p>
            <a:pPr>
              <a:spcBef>
                <a:spcPct val="30000"/>
              </a:spcBef>
            </a:pPr>
            <a:r>
              <a:rPr lang="cs-CZ" sz="1200" b="0"/>
              <a:t>vstup antropogenní představuje asi 1/5 biologické fixace!!</a:t>
            </a:r>
          </a:p>
        </p:txBody>
      </p:sp>
      <p:sp>
        <p:nvSpPr>
          <p:cNvPr id="68620" name="Line 15"/>
          <p:cNvSpPr>
            <a:spLocks noChangeShapeType="1"/>
          </p:cNvSpPr>
          <p:nvPr/>
        </p:nvSpPr>
        <p:spPr bwMode="auto">
          <a:xfrm>
            <a:off x="1763713" y="1341438"/>
            <a:ext cx="720725" cy="2232025"/>
          </a:xfrm>
          <a:prstGeom prst="line">
            <a:avLst/>
          </a:prstGeom>
          <a:noFill/>
          <a:ln w="9525">
            <a:solidFill>
              <a:schemeClr val="tx1"/>
            </a:solidFill>
            <a:round/>
            <a:headEnd/>
            <a:tailEnd type="triangle" w="med" len="med"/>
          </a:ln>
        </p:spPr>
        <p:txBody>
          <a:bodyPr/>
          <a:lstStyle/>
          <a:p>
            <a:endParaRPr lang="cs-CZ"/>
          </a:p>
        </p:txBody>
      </p:sp>
      <p:sp>
        <p:nvSpPr>
          <p:cNvPr id="68621" name="Rectangle 16"/>
          <p:cNvSpPr>
            <a:spLocks noChangeArrowheads="1"/>
          </p:cNvSpPr>
          <p:nvPr/>
        </p:nvSpPr>
        <p:spPr bwMode="auto">
          <a:xfrm>
            <a:off x="4140200" y="1700213"/>
            <a:ext cx="935038" cy="284162"/>
          </a:xfrm>
          <a:prstGeom prst="rect">
            <a:avLst/>
          </a:prstGeom>
          <a:solidFill>
            <a:schemeClr val="folHlink"/>
          </a:solidFill>
          <a:ln w="9525">
            <a:solidFill>
              <a:schemeClr val="tx1"/>
            </a:solidFill>
            <a:miter lim="800000"/>
            <a:headEnd/>
            <a:tailEnd/>
          </a:ln>
        </p:spPr>
        <p:txBody>
          <a:bodyPr>
            <a:spAutoFit/>
          </a:bodyPr>
          <a:lstStyle/>
          <a:p>
            <a:pPr algn="ctr">
              <a:spcBef>
                <a:spcPct val="30000"/>
              </a:spcBef>
            </a:pPr>
            <a:r>
              <a:rPr lang="cs-CZ" sz="1200" b="0"/>
              <a:t>135 Mt/rok</a:t>
            </a:r>
          </a:p>
        </p:txBody>
      </p:sp>
      <p:sp>
        <p:nvSpPr>
          <p:cNvPr id="68622" name="Rectangle 17"/>
          <p:cNvSpPr>
            <a:spLocks noChangeArrowheads="1"/>
          </p:cNvSpPr>
          <p:nvPr/>
        </p:nvSpPr>
        <p:spPr bwMode="auto">
          <a:xfrm>
            <a:off x="5364163" y="1700213"/>
            <a:ext cx="935037" cy="284162"/>
          </a:xfrm>
          <a:prstGeom prst="rect">
            <a:avLst/>
          </a:prstGeom>
          <a:solidFill>
            <a:schemeClr val="folHlink"/>
          </a:solidFill>
          <a:ln w="9525">
            <a:solidFill>
              <a:schemeClr val="tx1"/>
            </a:solidFill>
            <a:miter lim="800000"/>
            <a:headEnd/>
            <a:tailEnd/>
          </a:ln>
        </p:spPr>
        <p:txBody>
          <a:bodyPr>
            <a:spAutoFit/>
          </a:bodyPr>
          <a:lstStyle/>
          <a:p>
            <a:pPr algn="ctr">
              <a:spcBef>
                <a:spcPct val="30000"/>
              </a:spcBef>
            </a:pPr>
            <a:r>
              <a:rPr lang="cs-CZ" sz="1200" b="0"/>
              <a:t>40 Mt/rok</a:t>
            </a:r>
          </a:p>
        </p:txBody>
      </p:sp>
      <p:sp>
        <p:nvSpPr>
          <p:cNvPr id="68623" name="Rectangle 18"/>
          <p:cNvSpPr>
            <a:spLocks noChangeArrowheads="1"/>
          </p:cNvSpPr>
          <p:nvPr/>
        </p:nvSpPr>
        <p:spPr bwMode="auto">
          <a:xfrm>
            <a:off x="2339975" y="1700213"/>
            <a:ext cx="935038" cy="284162"/>
          </a:xfrm>
          <a:prstGeom prst="rect">
            <a:avLst/>
          </a:prstGeom>
          <a:solidFill>
            <a:schemeClr val="folHlink"/>
          </a:solidFill>
          <a:ln w="9525">
            <a:solidFill>
              <a:schemeClr val="tx1"/>
            </a:solidFill>
            <a:miter lim="800000"/>
            <a:headEnd/>
            <a:tailEnd/>
          </a:ln>
        </p:spPr>
        <p:txBody>
          <a:bodyPr>
            <a:spAutoFit/>
          </a:bodyPr>
          <a:lstStyle/>
          <a:p>
            <a:pPr algn="ctr">
              <a:spcBef>
                <a:spcPct val="30000"/>
              </a:spcBef>
            </a:pPr>
            <a:r>
              <a:rPr lang="cs-CZ" sz="1200" b="0"/>
              <a:t>30 Mt/rok</a:t>
            </a:r>
          </a:p>
        </p:txBody>
      </p:sp>
      <p:sp>
        <p:nvSpPr>
          <p:cNvPr id="68624" name="Rectangle 19"/>
          <p:cNvSpPr>
            <a:spLocks noChangeArrowheads="1"/>
          </p:cNvSpPr>
          <p:nvPr/>
        </p:nvSpPr>
        <p:spPr bwMode="auto">
          <a:xfrm>
            <a:off x="971550" y="2997200"/>
            <a:ext cx="935038" cy="284163"/>
          </a:xfrm>
          <a:prstGeom prst="rect">
            <a:avLst/>
          </a:prstGeom>
          <a:solidFill>
            <a:schemeClr val="folHlink"/>
          </a:solidFill>
          <a:ln w="9525">
            <a:solidFill>
              <a:schemeClr val="tx1"/>
            </a:solidFill>
            <a:miter lim="800000"/>
            <a:headEnd/>
            <a:tailEnd/>
          </a:ln>
        </p:spPr>
        <p:txBody>
          <a:bodyPr>
            <a:spAutoFit/>
          </a:bodyPr>
          <a:lstStyle/>
          <a:p>
            <a:pPr algn="ctr">
              <a:spcBef>
                <a:spcPct val="30000"/>
              </a:spcBef>
            </a:pPr>
            <a:r>
              <a:rPr lang="cs-CZ" sz="1200" b="0"/>
              <a:t>140 Mt/rok</a:t>
            </a:r>
          </a:p>
        </p:txBody>
      </p:sp>
      <p:sp>
        <p:nvSpPr>
          <p:cNvPr id="68625" name="Rectangle 20"/>
          <p:cNvSpPr>
            <a:spLocks noChangeArrowheads="1"/>
          </p:cNvSpPr>
          <p:nvPr/>
        </p:nvSpPr>
        <p:spPr bwMode="auto">
          <a:xfrm>
            <a:off x="6732588" y="2781300"/>
            <a:ext cx="935037" cy="284163"/>
          </a:xfrm>
          <a:prstGeom prst="rect">
            <a:avLst/>
          </a:prstGeom>
          <a:solidFill>
            <a:schemeClr val="folHlink"/>
          </a:solidFill>
          <a:ln w="9525">
            <a:solidFill>
              <a:schemeClr val="tx1"/>
            </a:solidFill>
            <a:miter lim="800000"/>
            <a:headEnd/>
            <a:tailEnd/>
          </a:ln>
        </p:spPr>
        <p:txBody>
          <a:bodyPr>
            <a:spAutoFit/>
          </a:bodyPr>
          <a:lstStyle/>
          <a:p>
            <a:pPr algn="ctr">
              <a:spcBef>
                <a:spcPct val="30000"/>
              </a:spcBef>
            </a:pPr>
            <a:r>
              <a:rPr lang="cs-CZ" sz="1200" b="0"/>
              <a:t>70 Mt/rok</a:t>
            </a:r>
          </a:p>
        </p:txBody>
      </p:sp>
    </p:spTree>
  </p:cSld>
  <p:clrMapOvr>
    <a:masterClrMapping/>
  </p:clrMapOv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Zástupný symbol pro číslo snímku 2"/>
          <p:cNvSpPr>
            <a:spLocks noGrp="1"/>
          </p:cNvSpPr>
          <p:nvPr>
            <p:ph type="sldNum" sz="quarter" idx="10"/>
          </p:nvPr>
        </p:nvSpPr>
        <p:spPr>
          <a:noFill/>
        </p:spPr>
        <p:txBody>
          <a:bodyPr/>
          <a:lstStyle/>
          <a:p>
            <a:r>
              <a:rPr lang="cs-CZ" smtClean="0">
                <a:latin typeface="Arial" charset="0"/>
              </a:rPr>
              <a:t>Snímek </a:t>
            </a:r>
            <a:fld id="{FE122C32-6716-4C8B-802F-05A0C620E7FE}" type="slidenum">
              <a:rPr lang="cs-CZ" smtClean="0">
                <a:latin typeface="Arial" charset="0"/>
              </a:rPr>
              <a:pPr/>
              <a:t>64</a:t>
            </a:fld>
            <a:endParaRPr lang="cs-CZ" smtClean="0">
              <a:latin typeface="Arial" charset="0"/>
            </a:endParaRPr>
          </a:p>
        </p:txBody>
      </p:sp>
      <p:sp>
        <p:nvSpPr>
          <p:cNvPr id="69635" name="Text Box 3"/>
          <p:cNvSpPr txBox="1">
            <a:spLocks noChangeArrowheads="1"/>
          </p:cNvSpPr>
          <p:nvPr/>
        </p:nvSpPr>
        <p:spPr bwMode="auto">
          <a:xfrm>
            <a:off x="0" y="0"/>
            <a:ext cx="3960813" cy="274638"/>
          </a:xfrm>
          <a:prstGeom prst="rect">
            <a:avLst/>
          </a:prstGeom>
          <a:noFill/>
          <a:ln w="9525">
            <a:noFill/>
            <a:miter lim="800000"/>
            <a:headEnd/>
            <a:tailEnd/>
          </a:ln>
        </p:spPr>
        <p:txBody>
          <a:bodyPr>
            <a:spAutoFit/>
          </a:bodyPr>
          <a:lstStyle/>
          <a:p>
            <a:pPr>
              <a:spcBef>
                <a:spcPct val="50000"/>
              </a:spcBef>
            </a:pPr>
            <a:endParaRPr lang="en-US" sz="1200" b="0">
              <a:latin typeface="Times New Roman" pitchFamily="18" charset="0"/>
            </a:endParaRPr>
          </a:p>
        </p:txBody>
      </p:sp>
      <p:pic>
        <p:nvPicPr>
          <p:cNvPr id="69636" name="Picture 18" descr="010"/>
          <p:cNvPicPr>
            <a:picLocks noChangeAspect="1" noChangeArrowheads="1"/>
          </p:cNvPicPr>
          <p:nvPr/>
        </p:nvPicPr>
        <p:blipFill>
          <a:blip r:embed="rId3" cstate="print"/>
          <a:srcRect l="15747" t="38388" r="30363" b="10071"/>
          <a:stretch>
            <a:fillRect/>
          </a:stretch>
        </p:blipFill>
        <p:spPr bwMode="auto">
          <a:xfrm>
            <a:off x="684213" y="1103313"/>
            <a:ext cx="7777162" cy="5753100"/>
          </a:xfrm>
          <a:prstGeom prst="rect">
            <a:avLst/>
          </a:prstGeom>
          <a:noFill/>
          <a:ln w="38100">
            <a:solidFill>
              <a:srgbClr val="000000"/>
            </a:solidFill>
            <a:miter lim="800000"/>
            <a:headEnd/>
            <a:tailEnd/>
          </a:ln>
        </p:spPr>
      </p:pic>
      <p:sp>
        <p:nvSpPr>
          <p:cNvPr id="69637" name="Text Box 19"/>
          <p:cNvSpPr txBox="1">
            <a:spLocks noChangeArrowheads="1"/>
          </p:cNvSpPr>
          <p:nvPr/>
        </p:nvSpPr>
        <p:spPr bwMode="auto">
          <a:xfrm>
            <a:off x="179388" y="620713"/>
            <a:ext cx="2936875" cy="396875"/>
          </a:xfrm>
          <a:prstGeom prst="rect">
            <a:avLst/>
          </a:prstGeom>
          <a:noFill/>
          <a:ln w="9525">
            <a:noFill/>
            <a:miter lim="800000"/>
            <a:headEnd/>
            <a:tailEnd/>
          </a:ln>
        </p:spPr>
        <p:txBody>
          <a:bodyPr wrap="none">
            <a:spAutoFit/>
          </a:bodyPr>
          <a:lstStyle/>
          <a:p>
            <a:r>
              <a:rPr lang="cs-CZ" sz="2000">
                <a:latin typeface="Tahoma" pitchFamily="34" charset="0"/>
              </a:rPr>
              <a:t>Hlavní roli hraje půda</a:t>
            </a:r>
          </a:p>
        </p:txBody>
      </p:sp>
      <p:sp>
        <p:nvSpPr>
          <p:cNvPr id="69638" name="Rectangle 21"/>
          <p:cNvSpPr>
            <a:spLocks noChangeArrowheads="1"/>
          </p:cNvSpPr>
          <p:nvPr/>
        </p:nvSpPr>
        <p:spPr bwMode="auto">
          <a:xfrm>
            <a:off x="0" y="0"/>
            <a:ext cx="9144000" cy="476250"/>
          </a:xfrm>
          <a:prstGeom prst="rect">
            <a:avLst/>
          </a:prstGeom>
          <a:noFill/>
          <a:ln w="9525">
            <a:noFill/>
            <a:miter lim="800000"/>
            <a:headEnd/>
            <a:tailEnd/>
          </a:ln>
        </p:spPr>
        <p:txBody>
          <a:bodyPr anchor="ctr"/>
          <a:lstStyle/>
          <a:p>
            <a:pPr algn="ctr"/>
            <a:r>
              <a:rPr lang="cs-CZ" sz="2400">
                <a:solidFill>
                  <a:srgbClr val="DC0000"/>
                </a:solidFill>
              </a:rPr>
              <a:t>Procesy spojené s cyklem dusíku</a:t>
            </a:r>
            <a:endParaRPr lang="en-US" sz="2400">
              <a:solidFill>
                <a:srgbClr val="DC0000"/>
              </a:solidFill>
            </a:endParaRPr>
          </a:p>
        </p:txBody>
      </p:sp>
    </p:spTree>
  </p:cSld>
  <p:clrMapOvr>
    <a:masterClrMapping/>
  </p:clrMapOv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Zástupný symbol pro číslo snímku 4"/>
          <p:cNvSpPr>
            <a:spLocks noGrp="1"/>
          </p:cNvSpPr>
          <p:nvPr>
            <p:ph type="sldNum" sz="quarter" idx="10"/>
          </p:nvPr>
        </p:nvSpPr>
        <p:spPr>
          <a:noFill/>
        </p:spPr>
        <p:txBody>
          <a:bodyPr/>
          <a:lstStyle/>
          <a:p>
            <a:r>
              <a:rPr lang="cs-CZ" smtClean="0">
                <a:latin typeface="Arial" charset="0"/>
              </a:rPr>
              <a:t>Snímek </a:t>
            </a:r>
            <a:fld id="{62066B11-CF43-4FB8-85C6-10B6B90418A9}" type="slidenum">
              <a:rPr lang="cs-CZ" smtClean="0">
                <a:latin typeface="Arial" charset="0"/>
              </a:rPr>
              <a:pPr/>
              <a:t>65</a:t>
            </a:fld>
            <a:endParaRPr lang="cs-CZ" smtClean="0">
              <a:latin typeface="Arial" charset="0"/>
            </a:endParaRPr>
          </a:p>
        </p:txBody>
      </p:sp>
      <p:pic>
        <p:nvPicPr>
          <p:cNvPr id="70659" name="Picture 6" descr="005"/>
          <p:cNvPicPr>
            <a:picLocks noChangeAspect="1" noChangeArrowheads="1"/>
          </p:cNvPicPr>
          <p:nvPr/>
        </p:nvPicPr>
        <p:blipFill>
          <a:blip r:embed="rId2" cstate="print"/>
          <a:srcRect l="32558" t="6989" r="30672" b="67845"/>
          <a:stretch>
            <a:fillRect/>
          </a:stretch>
        </p:blipFill>
        <p:spPr bwMode="auto">
          <a:xfrm>
            <a:off x="1476375" y="981075"/>
            <a:ext cx="6481763" cy="5737225"/>
          </a:xfrm>
          <a:prstGeom prst="rect">
            <a:avLst/>
          </a:prstGeom>
          <a:noFill/>
          <a:ln w="38100">
            <a:solidFill>
              <a:schemeClr val="tx1"/>
            </a:solidFill>
            <a:miter lim="800000"/>
            <a:headEnd/>
            <a:tailEnd/>
          </a:ln>
        </p:spPr>
      </p:pic>
      <p:sp>
        <p:nvSpPr>
          <p:cNvPr id="70660" name="Text Box 9"/>
          <p:cNvSpPr txBox="1">
            <a:spLocks noChangeArrowheads="1"/>
          </p:cNvSpPr>
          <p:nvPr/>
        </p:nvSpPr>
        <p:spPr bwMode="auto">
          <a:xfrm>
            <a:off x="5343525" y="3160713"/>
            <a:ext cx="1797050" cy="366712"/>
          </a:xfrm>
          <a:prstGeom prst="rect">
            <a:avLst/>
          </a:prstGeom>
          <a:noFill/>
          <a:ln w="9525">
            <a:noFill/>
            <a:miter lim="800000"/>
            <a:headEnd/>
            <a:tailEnd/>
          </a:ln>
        </p:spPr>
        <p:txBody>
          <a:bodyPr wrap="none">
            <a:spAutoFit/>
          </a:bodyPr>
          <a:lstStyle/>
          <a:p>
            <a:r>
              <a:rPr lang="cs-CZ" sz="1800" b="0">
                <a:solidFill>
                  <a:schemeClr val="bg2"/>
                </a:solidFill>
              </a:rPr>
              <a:t>mikroorganismy</a:t>
            </a:r>
          </a:p>
        </p:txBody>
      </p:sp>
      <p:sp>
        <p:nvSpPr>
          <p:cNvPr id="70661" name="Text Box 10"/>
          <p:cNvSpPr txBox="1">
            <a:spLocks noChangeArrowheads="1"/>
          </p:cNvSpPr>
          <p:nvPr/>
        </p:nvSpPr>
        <p:spPr bwMode="auto">
          <a:xfrm>
            <a:off x="4984750" y="5465763"/>
            <a:ext cx="908050" cy="366712"/>
          </a:xfrm>
          <a:prstGeom prst="rect">
            <a:avLst/>
          </a:prstGeom>
          <a:noFill/>
          <a:ln w="9525">
            <a:noFill/>
            <a:miter lim="800000"/>
            <a:headEnd/>
            <a:tailEnd/>
          </a:ln>
        </p:spPr>
        <p:txBody>
          <a:bodyPr wrap="none">
            <a:spAutoFit/>
          </a:bodyPr>
          <a:lstStyle/>
          <a:p>
            <a:r>
              <a:rPr lang="cs-CZ" sz="1800" b="0">
                <a:solidFill>
                  <a:schemeClr val="bg2"/>
                </a:solidFill>
              </a:rPr>
              <a:t>rostliny</a:t>
            </a:r>
          </a:p>
        </p:txBody>
      </p:sp>
      <p:sp>
        <p:nvSpPr>
          <p:cNvPr id="70662" name="Rectangle 11"/>
          <p:cNvSpPr>
            <a:spLocks noChangeArrowheads="1"/>
          </p:cNvSpPr>
          <p:nvPr/>
        </p:nvSpPr>
        <p:spPr bwMode="auto">
          <a:xfrm>
            <a:off x="0" y="0"/>
            <a:ext cx="9144000" cy="476250"/>
          </a:xfrm>
          <a:prstGeom prst="rect">
            <a:avLst/>
          </a:prstGeom>
          <a:noFill/>
          <a:ln w="9525">
            <a:noFill/>
            <a:miter lim="800000"/>
            <a:headEnd/>
            <a:tailEnd/>
          </a:ln>
        </p:spPr>
        <p:txBody>
          <a:bodyPr anchor="ctr"/>
          <a:lstStyle/>
          <a:p>
            <a:pPr algn="ctr"/>
            <a:r>
              <a:rPr lang="cs-CZ" sz="2400">
                <a:solidFill>
                  <a:srgbClr val="DC0000"/>
                </a:solidFill>
              </a:rPr>
              <a:t>Procesy spojené s cyklem dusíku</a:t>
            </a:r>
            <a:endParaRPr lang="en-US" sz="2400">
              <a:solidFill>
                <a:srgbClr val="DC0000"/>
              </a:solidFill>
            </a:endParaRPr>
          </a:p>
        </p:txBody>
      </p:sp>
    </p:spTree>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Zástupný symbol pro číslo snímku 2"/>
          <p:cNvSpPr>
            <a:spLocks noGrp="1"/>
          </p:cNvSpPr>
          <p:nvPr>
            <p:ph type="sldNum" sz="quarter" idx="10"/>
          </p:nvPr>
        </p:nvSpPr>
        <p:spPr>
          <a:noFill/>
        </p:spPr>
        <p:txBody>
          <a:bodyPr/>
          <a:lstStyle/>
          <a:p>
            <a:r>
              <a:rPr lang="cs-CZ" smtClean="0">
                <a:latin typeface="Arial" charset="0"/>
              </a:rPr>
              <a:t>Snímek </a:t>
            </a:r>
            <a:fld id="{091ACC56-482D-4965-900D-CBBA049CA402}" type="slidenum">
              <a:rPr lang="cs-CZ" smtClean="0">
                <a:latin typeface="Arial" charset="0"/>
              </a:rPr>
              <a:pPr/>
              <a:t>66</a:t>
            </a:fld>
            <a:endParaRPr lang="cs-CZ" smtClean="0">
              <a:latin typeface="Arial" charset="0"/>
            </a:endParaRPr>
          </a:p>
        </p:txBody>
      </p:sp>
      <p:sp>
        <p:nvSpPr>
          <p:cNvPr id="71683" name="Text Box 3"/>
          <p:cNvSpPr txBox="1">
            <a:spLocks noChangeArrowheads="1"/>
          </p:cNvSpPr>
          <p:nvPr/>
        </p:nvSpPr>
        <p:spPr bwMode="auto">
          <a:xfrm>
            <a:off x="0" y="0"/>
            <a:ext cx="3960813" cy="274638"/>
          </a:xfrm>
          <a:prstGeom prst="rect">
            <a:avLst/>
          </a:prstGeom>
          <a:noFill/>
          <a:ln w="9525">
            <a:noFill/>
            <a:miter lim="800000"/>
            <a:headEnd/>
            <a:tailEnd/>
          </a:ln>
        </p:spPr>
        <p:txBody>
          <a:bodyPr>
            <a:spAutoFit/>
          </a:bodyPr>
          <a:lstStyle/>
          <a:p>
            <a:pPr>
              <a:spcBef>
                <a:spcPct val="50000"/>
              </a:spcBef>
            </a:pPr>
            <a:endParaRPr lang="en-US" sz="1200" b="0">
              <a:latin typeface="Times New Roman" pitchFamily="18" charset="0"/>
            </a:endParaRPr>
          </a:p>
        </p:txBody>
      </p:sp>
      <p:sp>
        <p:nvSpPr>
          <p:cNvPr id="71684" name="Text Box 5"/>
          <p:cNvSpPr txBox="1">
            <a:spLocks noChangeArrowheads="1"/>
          </p:cNvSpPr>
          <p:nvPr/>
        </p:nvSpPr>
        <p:spPr bwMode="auto">
          <a:xfrm>
            <a:off x="0" y="549275"/>
            <a:ext cx="9144000" cy="1069975"/>
          </a:xfrm>
          <a:prstGeom prst="rect">
            <a:avLst/>
          </a:prstGeom>
          <a:noFill/>
          <a:ln w="9525">
            <a:noFill/>
            <a:miter lim="800000"/>
            <a:headEnd/>
            <a:tailEnd/>
          </a:ln>
        </p:spPr>
        <p:txBody>
          <a:bodyPr>
            <a:spAutoFit/>
          </a:bodyPr>
          <a:lstStyle/>
          <a:p>
            <a:pPr algn="just"/>
            <a:r>
              <a:rPr lang="cs-CZ">
                <a:solidFill>
                  <a:srgbClr val="DC0000"/>
                </a:solidFill>
                <a:latin typeface="Tahoma" pitchFamily="34" charset="0"/>
              </a:rPr>
              <a:t>Mikroorganismy jsou naprosto stěžejní:</a:t>
            </a:r>
          </a:p>
          <a:p>
            <a:pPr algn="just"/>
            <a:r>
              <a:rPr lang="cs-CZ" b="0">
                <a:latin typeface="Tahoma" pitchFamily="34" charset="0"/>
              </a:rPr>
              <a:t>1) kromě sinic a symbiotických bakterií nedovedou organismy poutat N</a:t>
            </a:r>
            <a:r>
              <a:rPr lang="cs-CZ" b="0" baseline="-25000">
                <a:latin typeface="Tahoma" pitchFamily="34" charset="0"/>
              </a:rPr>
              <a:t>2</a:t>
            </a:r>
          </a:p>
          <a:p>
            <a:pPr algn="just"/>
            <a:r>
              <a:rPr lang="cs-CZ" b="0">
                <a:latin typeface="Tahoma" pitchFamily="34" charset="0"/>
              </a:rPr>
              <a:t>2) zpětné uvolňování dusíku do atmosféry</a:t>
            </a:r>
          </a:p>
          <a:p>
            <a:pPr algn="just"/>
            <a:r>
              <a:rPr lang="cs-CZ" b="0">
                <a:latin typeface="Tahoma" pitchFamily="34" charset="0"/>
              </a:rPr>
              <a:t>3) transformace forem dusíkatých sloučenin</a:t>
            </a:r>
          </a:p>
        </p:txBody>
      </p:sp>
      <p:pic>
        <p:nvPicPr>
          <p:cNvPr id="71685" name="Picture 6" descr="100"/>
          <p:cNvPicPr>
            <a:picLocks noChangeAspect="1" noChangeArrowheads="1"/>
          </p:cNvPicPr>
          <p:nvPr/>
        </p:nvPicPr>
        <p:blipFill>
          <a:blip r:embed="rId3" cstate="print"/>
          <a:srcRect r="8751" b="19235"/>
          <a:stretch>
            <a:fillRect/>
          </a:stretch>
        </p:blipFill>
        <p:spPr bwMode="auto">
          <a:xfrm>
            <a:off x="179388" y="1700213"/>
            <a:ext cx="8856662" cy="4933950"/>
          </a:xfrm>
          <a:prstGeom prst="rect">
            <a:avLst/>
          </a:prstGeom>
          <a:noFill/>
          <a:ln w="38100">
            <a:solidFill>
              <a:schemeClr val="tx1"/>
            </a:solidFill>
            <a:miter lim="800000"/>
            <a:headEnd/>
            <a:tailEnd/>
          </a:ln>
        </p:spPr>
      </p:pic>
      <p:sp>
        <p:nvSpPr>
          <p:cNvPr id="71686" name="Rectangle 8"/>
          <p:cNvSpPr>
            <a:spLocks noChangeArrowheads="1"/>
          </p:cNvSpPr>
          <p:nvPr/>
        </p:nvSpPr>
        <p:spPr bwMode="auto">
          <a:xfrm>
            <a:off x="0" y="0"/>
            <a:ext cx="9144000" cy="476250"/>
          </a:xfrm>
          <a:prstGeom prst="rect">
            <a:avLst/>
          </a:prstGeom>
          <a:noFill/>
          <a:ln w="9525">
            <a:noFill/>
            <a:miter lim="800000"/>
            <a:headEnd/>
            <a:tailEnd/>
          </a:ln>
        </p:spPr>
        <p:txBody>
          <a:bodyPr anchor="ctr"/>
          <a:lstStyle/>
          <a:p>
            <a:pPr algn="ctr"/>
            <a:r>
              <a:rPr lang="cs-CZ" sz="2400">
                <a:solidFill>
                  <a:srgbClr val="DC0000"/>
                </a:solidFill>
              </a:rPr>
              <a:t>Procesy spojené s cyklem dusíku</a:t>
            </a:r>
            <a:endParaRPr lang="en-US" sz="2400">
              <a:solidFill>
                <a:srgbClr val="DC0000"/>
              </a:solidFill>
            </a:endParaRPr>
          </a:p>
        </p:txBody>
      </p:sp>
    </p:spTree>
  </p:cSld>
  <p:clrMapOvr>
    <a:masterClrMapping/>
  </p:clrMapOv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13"/>
          <p:cNvSpPr>
            <a:spLocks noGrp="1" noChangeArrowheads="1"/>
          </p:cNvSpPr>
          <p:nvPr>
            <p:ph type="title"/>
          </p:nvPr>
        </p:nvSpPr>
        <p:spPr/>
        <p:txBody>
          <a:bodyPr/>
          <a:lstStyle/>
          <a:p>
            <a:pPr eaLnBrk="1" hangingPunct="1"/>
            <a:r>
              <a:rPr lang="cs-CZ" sz="2400" smtClean="0"/>
              <a:t>Fixace dusíku</a:t>
            </a:r>
            <a:endParaRPr lang="en-US" sz="2400" smtClean="0"/>
          </a:p>
        </p:txBody>
      </p:sp>
      <p:sp>
        <p:nvSpPr>
          <p:cNvPr id="72707" name="Zástupný symbol pro číslo snímku 3"/>
          <p:cNvSpPr>
            <a:spLocks noGrp="1"/>
          </p:cNvSpPr>
          <p:nvPr>
            <p:ph type="sldNum" sz="quarter" idx="10"/>
          </p:nvPr>
        </p:nvSpPr>
        <p:spPr>
          <a:noFill/>
        </p:spPr>
        <p:txBody>
          <a:bodyPr/>
          <a:lstStyle/>
          <a:p>
            <a:r>
              <a:rPr lang="cs-CZ" smtClean="0">
                <a:latin typeface="Arial" charset="0"/>
              </a:rPr>
              <a:t>Snímek </a:t>
            </a:r>
            <a:fld id="{DAF96A7D-69B7-429A-AD9D-A7DC58E584F6}" type="slidenum">
              <a:rPr lang="cs-CZ" smtClean="0">
                <a:latin typeface="Arial" charset="0"/>
              </a:rPr>
              <a:pPr/>
              <a:t>67</a:t>
            </a:fld>
            <a:endParaRPr lang="cs-CZ" smtClean="0">
              <a:latin typeface="Arial" charset="0"/>
            </a:endParaRPr>
          </a:p>
        </p:txBody>
      </p:sp>
      <p:sp>
        <p:nvSpPr>
          <p:cNvPr id="72708" name="Text Box 3"/>
          <p:cNvSpPr txBox="1">
            <a:spLocks noChangeArrowheads="1"/>
          </p:cNvSpPr>
          <p:nvPr/>
        </p:nvSpPr>
        <p:spPr bwMode="auto">
          <a:xfrm>
            <a:off x="0" y="0"/>
            <a:ext cx="3960813" cy="274638"/>
          </a:xfrm>
          <a:prstGeom prst="rect">
            <a:avLst/>
          </a:prstGeom>
          <a:noFill/>
          <a:ln w="9525">
            <a:noFill/>
            <a:miter lim="800000"/>
            <a:headEnd/>
            <a:tailEnd/>
          </a:ln>
        </p:spPr>
        <p:txBody>
          <a:bodyPr>
            <a:spAutoFit/>
          </a:bodyPr>
          <a:lstStyle/>
          <a:p>
            <a:pPr>
              <a:spcBef>
                <a:spcPct val="50000"/>
              </a:spcBef>
            </a:pPr>
            <a:endParaRPr lang="en-US" sz="1200" b="0">
              <a:latin typeface="Times New Roman" pitchFamily="18" charset="0"/>
            </a:endParaRPr>
          </a:p>
        </p:txBody>
      </p:sp>
      <p:sp>
        <p:nvSpPr>
          <p:cNvPr id="72709" name="Text Box 5"/>
          <p:cNvSpPr txBox="1">
            <a:spLocks noChangeArrowheads="1"/>
          </p:cNvSpPr>
          <p:nvPr/>
        </p:nvSpPr>
        <p:spPr bwMode="auto">
          <a:xfrm>
            <a:off x="3095625" y="620713"/>
            <a:ext cx="6048375" cy="2536825"/>
          </a:xfrm>
          <a:prstGeom prst="rect">
            <a:avLst/>
          </a:prstGeom>
          <a:noFill/>
          <a:ln w="9525">
            <a:noFill/>
            <a:miter lim="800000"/>
            <a:headEnd/>
            <a:tailEnd/>
          </a:ln>
        </p:spPr>
        <p:txBody>
          <a:bodyPr>
            <a:spAutoFit/>
          </a:bodyPr>
          <a:lstStyle/>
          <a:p>
            <a:pPr marL="180975" indent="-180975" algn="just">
              <a:buFontTx/>
              <a:buChar char="•"/>
            </a:pPr>
            <a:r>
              <a:rPr lang="cs-CZ" b="0">
                <a:latin typeface="Tahoma" pitchFamily="34" charset="0"/>
              </a:rPr>
              <a:t>N</a:t>
            </a:r>
            <a:r>
              <a:rPr lang="cs-CZ" b="0" baseline="-25000">
                <a:latin typeface="Tahoma" pitchFamily="34" charset="0"/>
              </a:rPr>
              <a:t>2</a:t>
            </a:r>
            <a:r>
              <a:rPr lang="cs-CZ" b="0">
                <a:latin typeface="Tahoma" pitchFamily="34" charset="0"/>
              </a:rPr>
              <a:t> je fixován do NH</a:t>
            </a:r>
            <a:r>
              <a:rPr lang="cs-CZ" b="0" baseline="-25000">
                <a:latin typeface="Tahoma" pitchFamily="34" charset="0"/>
              </a:rPr>
              <a:t>3</a:t>
            </a:r>
            <a:r>
              <a:rPr lang="cs-CZ" b="0">
                <a:latin typeface="Tahoma" pitchFamily="34" charset="0"/>
              </a:rPr>
              <a:t> : N</a:t>
            </a:r>
            <a:r>
              <a:rPr lang="cs-CZ" b="0" baseline="-25000">
                <a:latin typeface="Tahoma" pitchFamily="34" charset="0"/>
              </a:rPr>
              <a:t>2</a:t>
            </a:r>
            <a:r>
              <a:rPr lang="cs-CZ" b="0">
                <a:latin typeface="Tahoma" pitchFamily="34" charset="0"/>
              </a:rPr>
              <a:t> + 6e</a:t>
            </a:r>
            <a:r>
              <a:rPr lang="cs-CZ" b="0" baseline="30000">
                <a:latin typeface="Tahoma" pitchFamily="34" charset="0"/>
              </a:rPr>
              <a:t>-</a:t>
            </a:r>
            <a:r>
              <a:rPr lang="cs-CZ" b="0">
                <a:latin typeface="Tahoma" pitchFamily="34" charset="0"/>
              </a:rPr>
              <a:t> </a:t>
            </a:r>
            <a:r>
              <a:rPr lang="cs-CZ" b="0">
                <a:latin typeface="Tahoma" pitchFamily="34" charset="0"/>
                <a:sym typeface="Wingdings" pitchFamily="2" charset="2"/>
              </a:rPr>
              <a:t> 2NH</a:t>
            </a:r>
            <a:r>
              <a:rPr lang="cs-CZ" b="0" baseline="-25000">
                <a:latin typeface="Tahoma" pitchFamily="34" charset="0"/>
                <a:sym typeface="Wingdings" pitchFamily="2" charset="2"/>
              </a:rPr>
              <a:t>3</a:t>
            </a:r>
            <a:r>
              <a:rPr lang="cs-CZ" b="0">
                <a:latin typeface="Tahoma" pitchFamily="34" charset="0"/>
                <a:sym typeface="Wingdings" pitchFamily="2" charset="2"/>
              </a:rPr>
              <a:t> (+630 kJ/mol)</a:t>
            </a:r>
            <a:endParaRPr lang="cs-CZ" b="0">
              <a:latin typeface="Tahoma" pitchFamily="34" charset="0"/>
            </a:endParaRPr>
          </a:p>
          <a:p>
            <a:pPr marL="180975" indent="-180975" algn="just">
              <a:buFontTx/>
              <a:buChar char="•"/>
            </a:pPr>
            <a:endParaRPr lang="cs-CZ" b="0">
              <a:latin typeface="Tahoma" pitchFamily="34" charset="0"/>
            </a:endParaRPr>
          </a:p>
          <a:p>
            <a:pPr marL="180975" indent="-180975" algn="just">
              <a:buFontTx/>
              <a:buChar char="•"/>
            </a:pPr>
            <a:r>
              <a:rPr lang="cs-CZ" b="0">
                <a:latin typeface="Tahoma" pitchFamily="34" charset="0"/>
              </a:rPr>
              <a:t>sinice (hlavně ve vodách - </a:t>
            </a:r>
            <a:r>
              <a:rPr lang="cs-CZ" b="0" i="1">
                <a:latin typeface="Tahoma" pitchFamily="34" charset="0"/>
              </a:rPr>
              <a:t>Aphanizomenon, Nostoc, Anabaena</a:t>
            </a:r>
            <a:r>
              <a:rPr lang="cs-CZ" b="0">
                <a:latin typeface="Tahoma" pitchFamily="34" charset="0"/>
              </a:rPr>
              <a:t>); symbiotické bakterie (</a:t>
            </a:r>
            <a:r>
              <a:rPr lang="cs-CZ" b="0" i="1">
                <a:latin typeface="Tahoma" pitchFamily="34" charset="0"/>
              </a:rPr>
              <a:t>Rhizobacteriacae </a:t>
            </a:r>
            <a:r>
              <a:rPr lang="cs-CZ" b="0">
                <a:latin typeface="Tahoma" pitchFamily="34" charset="0"/>
              </a:rPr>
              <a:t>- luštěniny); kolem 100 druhů volně žijících bakterií aerobních i anaerobních (</a:t>
            </a:r>
            <a:r>
              <a:rPr lang="cs-CZ" b="0" i="1">
                <a:latin typeface="Tahoma" pitchFamily="34" charset="0"/>
              </a:rPr>
              <a:t>Azotobacter, Azospirileum, Beijernickia, Clostridium</a:t>
            </a:r>
            <a:r>
              <a:rPr lang="cs-CZ" b="0">
                <a:latin typeface="Tahoma" pitchFamily="34" charset="0"/>
              </a:rPr>
              <a:t>)</a:t>
            </a:r>
          </a:p>
          <a:p>
            <a:pPr marL="180975" indent="-180975" algn="just">
              <a:buFontTx/>
              <a:buChar char="•"/>
            </a:pPr>
            <a:endParaRPr lang="cs-CZ" b="0">
              <a:latin typeface="Tahoma" pitchFamily="34" charset="0"/>
            </a:endParaRPr>
          </a:p>
          <a:p>
            <a:pPr marL="180975" indent="-180975" algn="just">
              <a:buFontTx/>
              <a:buChar char="•"/>
            </a:pPr>
            <a:r>
              <a:rPr lang="cs-CZ" b="0">
                <a:latin typeface="Tahoma" pitchFamily="34" charset="0"/>
              </a:rPr>
              <a:t>systémy se liší v množství poutaného dusíku; nejvíce fixují symbiotické asociace, neboť v okolí kořenů je přísun živin</a:t>
            </a:r>
          </a:p>
        </p:txBody>
      </p:sp>
      <p:pic>
        <p:nvPicPr>
          <p:cNvPr id="72710" name="Picture 6" descr="0033"/>
          <p:cNvPicPr>
            <a:picLocks noChangeAspect="1" noChangeArrowheads="1"/>
          </p:cNvPicPr>
          <p:nvPr/>
        </p:nvPicPr>
        <p:blipFill>
          <a:blip r:embed="rId3" cstate="print"/>
          <a:srcRect l="47899" t="78767" r="10625" b="14052"/>
          <a:stretch>
            <a:fillRect/>
          </a:stretch>
        </p:blipFill>
        <p:spPr bwMode="auto">
          <a:xfrm>
            <a:off x="3276600" y="3500438"/>
            <a:ext cx="5688013" cy="1512887"/>
          </a:xfrm>
          <a:prstGeom prst="rect">
            <a:avLst/>
          </a:prstGeom>
          <a:noFill/>
          <a:ln w="38100">
            <a:solidFill>
              <a:schemeClr val="tx1"/>
            </a:solidFill>
            <a:miter lim="800000"/>
            <a:headEnd/>
            <a:tailEnd/>
          </a:ln>
        </p:spPr>
      </p:pic>
      <p:pic>
        <p:nvPicPr>
          <p:cNvPr id="72711" name="Picture 8" descr="005"/>
          <p:cNvPicPr>
            <a:picLocks noChangeAspect="1" noChangeArrowheads="1"/>
          </p:cNvPicPr>
          <p:nvPr/>
        </p:nvPicPr>
        <p:blipFill>
          <a:blip r:embed="rId4" cstate="print"/>
          <a:srcRect l="32558" t="6989" r="30672" b="67845"/>
          <a:stretch>
            <a:fillRect/>
          </a:stretch>
        </p:blipFill>
        <p:spPr bwMode="auto">
          <a:xfrm>
            <a:off x="107950" y="476250"/>
            <a:ext cx="2843213" cy="2516188"/>
          </a:xfrm>
          <a:prstGeom prst="rect">
            <a:avLst/>
          </a:prstGeom>
          <a:noFill/>
          <a:ln w="38100">
            <a:solidFill>
              <a:schemeClr val="tx1"/>
            </a:solidFill>
            <a:miter lim="800000"/>
            <a:headEnd/>
            <a:tailEnd/>
          </a:ln>
        </p:spPr>
      </p:pic>
      <p:sp>
        <p:nvSpPr>
          <p:cNvPr id="72712" name="Line 9"/>
          <p:cNvSpPr>
            <a:spLocks noChangeShapeType="1"/>
          </p:cNvSpPr>
          <p:nvPr/>
        </p:nvSpPr>
        <p:spPr bwMode="auto">
          <a:xfrm>
            <a:off x="1019175" y="661988"/>
            <a:ext cx="4763" cy="352425"/>
          </a:xfrm>
          <a:prstGeom prst="line">
            <a:avLst/>
          </a:prstGeom>
          <a:noFill/>
          <a:ln w="38100">
            <a:solidFill>
              <a:srgbClr val="6600FF"/>
            </a:solidFill>
            <a:round/>
            <a:headEnd/>
            <a:tailEnd type="triangle" w="med" len="med"/>
          </a:ln>
        </p:spPr>
        <p:txBody>
          <a:bodyPr/>
          <a:lstStyle/>
          <a:p>
            <a:endParaRPr lang="cs-CZ"/>
          </a:p>
        </p:txBody>
      </p:sp>
      <p:sp>
        <p:nvSpPr>
          <p:cNvPr id="72713" name="Rectangle 10"/>
          <p:cNvSpPr>
            <a:spLocks noChangeArrowheads="1"/>
          </p:cNvSpPr>
          <p:nvPr/>
        </p:nvSpPr>
        <p:spPr bwMode="auto">
          <a:xfrm>
            <a:off x="1042988" y="692150"/>
            <a:ext cx="433387" cy="215900"/>
          </a:xfrm>
          <a:prstGeom prst="rect">
            <a:avLst/>
          </a:prstGeom>
          <a:noFill/>
          <a:ln w="9525">
            <a:solidFill>
              <a:srgbClr val="6600FF"/>
            </a:solidFill>
            <a:miter lim="800000"/>
            <a:headEnd/>
            <a:tailEnd/>
          </a:ln>
        </p:spPr>
        <p:txBody>
          <a:bodyPr wrap="none" anchor="ctr"/>
          <a:lstStyle/>
          <a:p>
            <a:endParaRPr lang="cs-CZ"/>
          </a:p>
        </p:txBody>
      </p:sp>
      <p:sp>
        <p:nvSpPr>
          <p:cNvPr id="72714" name="Text Box 11"/>
          <p:cNvSpPr txBox="1">
            <a:spLocks noChangeArrowheads="1"/>
          </p:cNvSpPr>
          <p:nvPr/>
        </p:nvSpPr>
        <p:spPr bwMode="auto">
          <a:xfrm>
            <a:off x="107950" y="3141663"/>
            <a:ext cx="3024188" cy="3025775"/>
          </a:xfrm>
          <a:prstGeom prst="rect">
            <a:avLst/>
          </a:prstGeom>
          <a:noFill/>
          <a:ln w="9525">
            <a:noFill/>
            <a:miter lim="800000"/>
            <a:headEnd/>
            <a:tailEnd/>
          </a:ln>
        </p:spPr>
        <p:txBody>
          <a:bodyPr>
            <a:spAutoFit/>
          </a:bodyPr>
          <a:lstStyle/>
          <a:p>
            <a:pPr marL="180975" indent="-180975" algn="just">
              <a:buFontTx/>
              <a:buChar char="•"/>
            </a:pPr>
            <a:r>
              <a:rPr lang="cs-CZ" b="0">
                <a:latin typeface="Tahoma" pitchFamily="34" charset="0"/>
              </a:rPr>
              <a:t>jde o proces spotřebovávající energii; probíhá jen v dobrých podmínkách; </a:t>
            </a:r>
            <a:r>
              <a:rPr lang="cs-CZ">
                <a:latin typeface="Tahoma" pitchFamily="34" charset="0"/>
              </a:rPr>
              <a:t>je tedy citlivý endpoint ke stresu</a:t>
            </a:r>
          </a:p>
          <a:p>
            <a:pPr marL="180975" indent="-180975" algn="just">
              <a:buFontTx/>
              <a:buChar char="•"/>
            </a:pPr>
            <a:endParaRPr lang="cs-CZ" b="0">
              <a:latin typeface="Tahoma" pitchFamily="34" charset="0"/>
            </a:endParaRPr>
          </a:p>
          <a:p>
            <a:pPr marL="180975" indent="-180975" algn="just">
              <a:buFontTx/>
              <a:buChar char="•"/>
            </a:pPr>
            <a:r>
              <a:rPr lang="cs-CZ">
                <a:latin typeface="Tahoma" pitchFamily="34" charset="0"/>
              </a:rPr>
              <a:t>inhibující vliv</a:t>
            </a:r>
            <a:r>
              <a:rPr lang="cs-CZ" b="0">
                <a:latin typeface="Tahoma" pitchFamily="34" charset="0"/>
              </a:rPr>
              <a:t> má obecně amoniak a pro volně žijící fixátory vysoké koncentrace kyslíku; některé ale mají systém chránící nitrogenázu před působením kyslíku</a:t>
            </a:r>
          </a:p>
        </p:txBody>
      </p:sp>
      <p:sp>
        <p:nvSpPr>
          <p:cNvPr id="72715" name="Text Box 12"/>
          <p:cNvSpPr txBox="1">
            <a:spLocks noChangeArrowheads="1"/>
          </p:cNvSpPr>
          <p:nvPr/>
        </p:nvSpPr>
        <p:spPr bwMode="auto">
          <a:xfrm>
            <a:off x="3203575" y="5300663"/>
            <a:ext cx="5689600" cy="581025"/>
          </a:xfrm>
          <a:prstGeom prst="rect">
            <a:avLst/>
          </a:prstGeom>
          <a:noFill/>
          <a:ln w="9525">
            <a:noFill/>
            <a:miter lim="800000"/>
            <a:headEnd/>
            <a:tailEnd/>
          </a:ln>
        </p:spPr>
        <p:txBody>
          <a:bodyPr>
            <a:spAutoFit/>
          </a:bodyPr>
          <a:lstStyle/>
          <a:p>
            <a:pPr marL="180975" indent="-180975" algn="just"/>
            <a:r>
              <a:rPr lang="cs-CZ">
                <a:latin typeface="Tahoma" pitchFamily="34" charset="0"/>
              </a:rPr>
              <a:t>Pozn.:</a:t>
            </a:r>
            <a:r>
              <a:rPr lang="cs-CZ" b="0">
                <a:latin typeface="Tahoma" pitchFamily="34" charset="0"/>
              </a:rPr>
              <a:t> organismy kterým stačí N</a:t>
            </a:r>
            <a:r>
              <a:rPr lang="cs-CZ" b="0" baseline="-25000">
                <a:latin typeface="Tahoma" pitchFamily="34" charset="0"/>
              </a:rPr>
              <a:t>2</a:t>
            </a:r>
            <a:r>
              <a:rPr lang="cs-CZ" b="0">
                <a:latin typeface="Tahoma" pitchFamily="34" charset="0"/>
              </a:rPr>
              <a:t> jako jediný zdroj dusíku se nazývají diazotrofní</a:t>
            </a:r>
          </a:p>
        </p:txBody>
      </p:sp>
    </p:spTree>
  </p:cSld>
  <p:clrMapOvr>
    <a:masterClrMapping/>
  </p:clrMapOvr>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Zástupný symbol pro číslo snímku 2"/>
          <p:cNvSpPr>
            <a:spLocks noGrp="1"/>
          </p:cNvSpPr>
          <p:nvPr>
            <p:ph type="sldNum" sz="quarter" idx="10"/>
          </p:nvPr>
        </p:nvSpPr>
        <p:spPr>
          <a:noFill/>
        </p:spPr>
        <p:txBody>
          <a:bodyPr/>
          <a:lstStyle/>
          <a:p>
            <a:r>
              <a:rPr lang="cs-CZ" smtClean="0">
                <a:latin typeface="Arial" charset="0"/>
              </a:rPr>
              <a:t>Snímek </a:t>
            </a:r>
            <a:fld id="{E55B8333-19F6-4B8A-BC99-D9AF7C94E9CE}" type="slidenum">
              <a:rPr lang="cs-CZ" smtClean="0">
                <a:latin typeface="Arial" charset="0"/>
              </a:rPr>
              <a:pPr/>
              <a:t>68</a:t>
            </a:fld>
            <a:endParaRPr lang="cs-CZ" smtClean="0">
              <a:latin typeface="Arial" charset="0"/>
            </a:endParaRPr>
          </a:p>
        </p:txBody>
      </p:sp>
      <p:sp>
        <p:nvSpPr>
          <p:cNvPr id="73731" name="Text Box 3"/>
          <p:cNvSpPr txBox="1">
            <a:spLocks noChangeArrowheads="1"/>
          </p:cNvSpPr>
          <p:nvPr/>
        </p:nvSpPr>
        <p:spPr bwMode="auto">
          <a:xfrm>
            <a:off x="0" y="0"/>
            <a:ext cx="3960813" cy="274638"/>
          </a:xfrm>
          <a:prstGeom prst="rect">
            <a:avLst/>
          </a:prstGeom>
          <a:noFill/>
          <a:ln w="9525">
            <a:noFill/>
            <a:miter lim="800000"/>
            <a:headEnd/>
            <a:tailEnd/>
          </a:ln>
        </p:spPr>
        <p:txBody>
          <a:bodyPr>
            <a:spAutoFit/>
          </a:bodyPr>
          <a:lstStyle/>
          <a:p>
            <a:pPr>
              <a:spcBef>
                <a:spcPct val="50000"/>
              </a:spcBef>
            </a:pPr>
            <a:endParaRPr lang="en-US" sz="1200" b="0">
              <a:latin typeface="Times New Roman" pitchFamily="18" charset="0"/>
            </a:endParaRPr>
          </a:p>
        </p:txBody>
      </p:sp>
      <p:sp>
        <p:nvSpPr>
          <p:cNvPr id="73732" name="Text Box 7"/>
          <p:cNvSpPr txBox="1">
            <a:spLocks noChangeArrowheads="1"/>
          </p:cNvSpPr>
          <p:nvPr/>
        </p:nvSpPr>
        <p:spPr bwMode="auto">
          <a:xfrm>
            <a:off x="179388" y="692150"/>
            <a:ext cx="8785225" cy="1069975"/>
          </a:xfrm>
          <a:prstGeom prst="rect">
            <a:avLst/>
          </a:prstGeom>
          <a:noFill/>
          <a:ln w="9525">
            <a:noFill/>
            <a:miter lim="800000"/>
            <a:headEnd/>
            <a:tailEnd/>
          </a:ln>
        </p:spPr>
        <p:txBody>
          <a:bodyPr>
            <a:spAutoFit/>
          </a:bodyPr>
          <a:lstStyle/>
          <a:p>
            <a:pPr marL="180975" indent="-180975" algn="just">
              <a:buFontTx/>
              <a:buChar char="•"/>
            </a:pPr>
            <a:r>
              <a:rPr lang="cs-CZ" b="0">
                <a:latin typeface="Tahoma" pitchFamily="34" charset="0"/>
              </a:rPr>
              <a:t>ústředím této schopnosti je enzymový </a:t>
            </a:r>
            <a:r>
              <a:rPr lang="cs-CZ">
                <a:latin typeface="Tahoma" pitchFamily="34" charset="0"/>
              </a:rPr>
              <a:t>NITROGENÁZOVÝ KOMPLEX</a:t>
            </a:r>
            <a:r>
              <a:rPr lang="cs-CZ" b="0">
                <a:latin typeface="Tahoma" pitchFamily="34" charset="0"/>
              </a:rPr>
              <a:t>: (di)nitrogenáza-reduktáza (Fe protein) má funkci při redukci (di)nitrogenázy (Mo-Fe proteinu), která redukuje N</a:t>
            </a:r>
            <a:r>
              <a:rPr lang="cs-CZ" b="0" baseline="-25000">
                <a:latin typeface="Tahoma" pitchFamily="34" charset="0"/>
              </a:rPr>
              <a:t>2</a:t>
            </a:r>
            <a:r>
              <a:rPr lang="cs-CZ" b="0">
                <a:latin typeface="Tahoma" pitchFamily="34" charset="0"/>
              </a:rPr>
              <a:t> na NH</a:t>
            </a:r>
            <a:r>
              <a:rPr lang="cs-CZ" b="0" baseline="-25000">
                <a:latin typeface="Tahoma" pitchFamily="34" charset="0"/>
              </a:rPr>
              <a:t>3</a:t>
            </a:r>
          </a:p>
          <a:p>
            <a:pPr marL="180975" indent="-180975" algn="just">
              <a:buFontTx/>
              <a:buChar char="•"/>
            </a:pPr>
            <a:r>
              <a:rPr lang="cs-CZ" b="0">
                <a:latin typeface="Tahoma" pitchFamily="34" charset="0"/>
              </a:rPr>
              <a:t>nitrogenáza je kódována tzv. </a:t>
            </a:r>
            <a:r>
              <a:rPr lang="cs-CZ" b="0" i="1">
                <a:latin typeface="Tahoma" pitchFamily="34" charset="0"/>
              </a:rPr>
              <a:t>nif</a:t>
            </a:r>
            <a:r>
              <a:rPr lang="cs-CZ" b="0">
                <a:latin typeface="Tahoma" pitchFamily="34" charset="0"/>
              </a:rPr>
              <a:t> geny</a:t>
            </a:r>
          </a:p>
        </p:txBody>
      </p:sp>
      <p:pic>
        <p:nvPicPr>
          <p:cNvPr id="73733" name="Picture 8" descr="006"/>
          <p:cNvPicPr>
            <a:picLocks noChangeAspect="1" noChangeArrowheads="1"/>
          </p:cNvPicPr>
          <p:nvPr/>
        </p:nvPicPr>
        <p:blipFill>
          <a:blip r:embed="rId3" cstate="print"/>
          <a:srcRect l="7414" t="7166" r="22160" b="54877"/>
          <a:stretch>
            <a:fillRect/>
          </a:stretch>
        </p:blipFill>
        <p:spPr bwMode="auto">
          <a:xfrm>
            <a:off x="1403350" y="1784350"/>
            <a:ext cx="6985000" cy="4872038"/>
          </a:xfrm>
          <a:prstGeom prst="rect">
            <a:avLst/>
          </a:prstGeom>
          <a:noFill/>
          <a:ln w="38100">
            <a:solidFill>
              <a:schemeClr val="tx1"/>
            </a:solidFill>
            <a:miter lim="800000"/>
            <a:headEnd/>
            <a:tailEnd/>
          </a:ln>
        </p:spPr>
      </p:pic>
      <p:sp>
        <p:nvSpPr>
          <p:cNvPr id="73734" name="Oval 9"/>
          <p:cNvSpPr>
            <a:spLocks noChangeArrowheads="1"/>
          </p:cNvSpPr>
          <p:nvPr/>
        </p:nvSpPr>
        <p:spPr bwMode="auto">
          <a:xfrm>
            <a:off x="3132138" y="5157788"/>
            <a:ext cx="2736850" cy="1295400"/>
          </a:xfrm>
          <a:prstGeom prst="ellipse">
            <a:avLst/>
          </a:prstGeom>
          <a:noFill/>
          <a:ln w="38100">
            <a:solidFill>
              <a:srgbClr val="6600FF"/>
            </a:solidFill>
            <a:round/>
            <a:headEnd/>
            <a:tailEnd/>
          </a:ln>
        </p:spPr>
        <p:txBody>
          <a:bodyPr wrap="none" anchor="ctr"/>
          <a:lstStyle/>
          <a:p>
            <a:endParaRPr lang="cs-CZ"/>
          </a:p>
        </p:txBody>
      </p:sp>
      <p:sp>
        <p:nvSpPr>
          <p:cNvPr id="73735" name="Text Box 10"/>
          <p:cNvSpPr txBox="1">
            <a:spLocks noChangeArrowheads="1"/>
          </p:cNvSpPr>
          <p:nvPr/>
        </p:nvSpPr>
        <p:spPr bwMode="auto">
          <a:xfrm>
            <a:off x="4284663" y="5300663"/>
            <a:ext cx="446087" cy="1006475"/>
          </a:xfrm>
          <a:prstGeom prst="rect">
            <a:avLst/>
          </a:prstGeom>
          <a:noFill/>
          <a:ln w="9525">
            <a:noFill/>
            <a:miter lim="800000"/>
            <a:headEnd/>
            <a:tailEnd/>
          </a:ln>
        </p:spPr>
        <p:txBody>
          <a:bodyPr wrap="none">
            <a:spAutoFit/>
          </a:bodyPr>
          <a:lstStyle/>
          <a:p>
            <a:r>
              <a:rPr lang="cs-CZ" sz="6000">
                <a:solidFill>
                  <a:srgbClr val="6600FF"/>
                </a:solidFill>
                <a:latin typeface="Tahoma" pitchFamily="34" charset="0"/>
              </a:rPr>
              <a:t>!</a:t>
            </a:r>
          </a:p>
        </p:txBody>
      </p:sp>
      <p:sp>
        <p:nvSpPr>
          <p:cNvPr id="73736" name="Rectangle 11"/>
          <p:cNvSpPr>
            <a:spLocks noChangeArrowheads="1"/>
          </p:cNvSpPr>
          <p:nvPr/>
        </p:nvSpPr>
        <p:spPr bwMode="auto">
          <a:xfrm>
            <a:off x="0" y="0"/>
            <a:ext cx="9144000" cy="476250"/>
          </a:xfrm>
          <a:prstGeom prst="rect">
            <a:avLst/>
          </a:prstGeom>
          <a:noFill/>
          <a:ln w="9525">
            <a:noFill/>
            <a:miter lim="800000"/>
            <a:headEnd/>
            <a:tailEnd/>
          </a:ln>
        </p:spPr>
        <p:txBody>
          <a:bodyPr anchor="ctr"/>
          <a:lstStyle/>
          <a:p>
            <a:pPr algn="ctr"/>
            <a:r>
              <a:rPr lang="cs-CZ" sz="2400">
                <a:solidFill>
                  <a:srgbClr val="DC0000"/>
                </a:solidFill>
              </a:rPr>
              <a:t>Fixace dusíku</a:t>
            </a:r>
            <a:endParaRPr lang="en-US" sz="2400">
              <a:solidFill>
                <a:srgbClr val="DC0000"/>
              </a:solidFill>
            </a:endParaRPr>
          </a:p>
        </p:txBody>
      </p:sp>
    </p:spTree>
  </p:cSld>
  <p:clrMapOvr>
    <a:masterClrMapping/>
  </p:clrMapOv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Zástupný symbol pro číslo snímku 2"/>
          <p:cNvSpPr>
            <a:spLocks noGrp="1"/>
          </p:cNvSpPr>
          <p:nvPr>
            <p:ph type="sldNum" sz="quarter" idx="10"/>
          </p:nvPr>
        </p:nvSpPr>
        <p:spPr>
          <a:noFill/>
        </p:spPr>
        <p:txBody>
          <a:bodyPr/>
          <a:lstStyle/>
          <a:p>
            <a:r>
              <a:rPr lang="cs-CZ" smtClean="0">
                <a:latin typeface="Arial" charset="0"/>
              </a:rPr>
              <a:t>Snímek </a:t>
            </a:r>
            <a:fld id="{02A94613-8907-4AD7-B2FE-C68E91E32492}" type="slidenum">
              <a:rPr lang="cs-CZ" smtClean="0">
                <a:latin typeface="Arial" charset="0"/>
              </a:rPr>
              <a:pPr/>
              <a:t>69</a:t>
            </a:fld>
            <a:endParaRPr lang="cs-CZ" smtClean="0">
              <a:latin typeface="Arial" charset="0"/>
            </a:endParaRPr>
          </a:p>
        </p:txBody>
      </p:sp>
      <p:sp>
        <p:nvSpPr>
          <p:cNvPr id="74755" name="Text Box 3"/>
          <p:cNvSpPr txBox="1">
            <a:spLocks noChangeArrowheads="1"/>
          </p:cNvSpPr>
          <p:nvPr/>
        </p:nvSpPr>
        <p:spPr bwMode="auto">
          <a:xfrm>
            <a:off x="0" y="0"/>
            <a:ext cx="3960813" cy="274638"/>
          </a:xfrm>
          <a:prstGeom prst="rect">
            <a:avLst/>
          </a:prstGeom>
          <a:noFill/>
          <a:ln w="9525">
            <a:noFill/>
            <a:miter lim="800000"/>
            <a:headEnd/>
            <a:tailEnd/>
          </a:ln>
        </p:spPr>
        <p:txBody>
          <a:bodyPr>
            <a:spAutoFit/>
          </a:bodyPr>
          <a:lstStyle/>
          <a:p>
            <a:pPr>
              <a:spcBef>
                <a:spcPct val="50000"/>
              </a:spcBef>
            </a:pPr>
            <a:endParaRPr lang="en-US" sz="1200" b="0">
              <a:latin typeface="Times New Roman" pitchFamily="18" charset="0"/>
            </a:endParaRPr>
          </a:p>
        </p:txBody>
      </p:sp>
      <p:sp>
        <p:nvSpPr>
          <p:cNvPr id="74756" name="Text Box 5"/>
          <p:cNvSpPr txBox="1">
            <a:spLocks noChangeArrowheads="1"/>
          </p:cNvSpPr>
          <p:nvPr/>
        </p:nvSpPr>
        <p:spPr bwMode="auto">
          <a:xfrm>
            <a:off x="179388" y="620713"/>
            <a:ext cx="8785225" cy="1314450"/>
          </a:xfrm>
          <a:prstGeom prst="rect">
            <a:avLst/>
          </a:prstGeom>
          <a:noFill/>
          <a:ln w="9525">
            <a:noFill/>
            <a:miter lim="800000"/>
            <a:headEnd/>
            <a:tailEnd/>
          </a:ln>
        </p:spPr>
        <p:txBody>
          <a:bodyPr>
            <a:spAutoFit/>
          </a:bodyPr>
          <a:lstStyle/>
          <a:p>
            <a:pPr marL="180975" indent="-180975" algn="just">
              <a:buFontTx/>
              <a:buChar char="•"/>
            </a:pPr>
            <a:r>
              <a:rPr lang="cs-CZ" b="0">
                <a:latin typeface="Tahoma" pitchFamily="34" charset="0"/>
              </a:rPr>
              <a:t>proces je velmi pomalý (jedna molekula cca 1,25 sec) a fixující bakterie mají vysoký obsah těchto proteinů</a:t>
            </a:r>
          </a:p>
          <a:p>
            <a:pPr marL="180975" indent="-180975" algn="just">
              <a:buFontTx/>
              <a:buChar char="•"/>
            </a:pPr>
            <a:endParaRPr lang="cs-CZ" b="0">
              <a:latin typeface="Tahoma" pitchFamily="34" charset="0"/>
            </a:endParaRPr>
          </a:p>
          <a:p>
            <a:pPr marL="180975" indent="-180975" algn="just">
              <a:buFontTx/>
              <a:buChar char="•"/>
            </a:pPr>
            <a:r>
              <a:rPr lang="cs-CZ" b="0">
                <a:latin typeface="Tahoma" pitchFamily="34" charset="0"/>
              </a:rPr>
              <a:t>enzym také dokáže redukovat jiné molekuly: kyanid, N</a:t>
            </a:r>
            <a:r>
              <a:rPr lang="cs-CZ" b="0" baseline="-25000">
                <a:latin typeface="Tahoma" pitchFamily="34" charset="0"/>
              </a:rPr>
              <a:t>2</a:t>
            </a:r>
            <a:r>
              <a:rPr lang="cs-CZ" b="0">
                <a:latin typeface="Tahoma" pitchFamily="34" charset="0"/>
              </a:rPr>
              <a:t>O, CO, C</a:t>
            </a:r>
            <a:r>
              <a:rPr lang="cs-CZ" b="0" baseline="-25000">
                <a:latin typeface="Tahoma" pitchFamily="34" charset="0"/>
              </a:rPr>
              <a:t>2</a:t>
            </a:r>
            <a:r>
              <a:rPr lang="cs-CZ" b="0">
                <a:latin typeface="Tahoma" pitchFamily="34" charset="0"/>
              </a:rPr>
              <a:t>H</a:t>
            </a:r>
            <a:r>
              <a:rPr lang="cs-CZ" b="0" baseline="-25000">
                <a:latin typeface="Tahoma" pitchFamily="34" charset="0"/>
              </a:rPr>
              <a:t>2 </a:t>
            </a:r>
            <a:r>
              <a:rPr lang="cs-CZ" b="0">
                <a:latin typeface="Tahoma" pitchFamily="34" charset="0"/>
              </a:rPr>
              <a:t>(poslední je principem hojně užívané metody Acetylene Reduction Assay)</a:t>
            </a:r>
          </a:p>
        </p:txBody>
      </p:sp>
      <p:pic>
        <p:nvPicPr>
          <p:cNvPr id="74757" name="Picture 6" descr="006"/>
          <p:cNvPicPr>
            <a:picLocks noChangeAspect="1" noChangeArrowheads="1"/>
          </p:cNvPicPr>
          <p:nvPr/>
        </p:nvPicPr>
        <p:blipFill>
          <a:blip r:embed="rId3" cstate="print"/>
          <a:srcRect l="37" t="58171" r="60397" b="13849"/>
          <a:stretch>
            <a:fillRect/>
          </a:stretch>
        </p:blipFill>
        <p:spPr bwMode="auto">
          <a:xfrm>
            <a:off x="2124075" y="2111375"/>
            <a:ext cx="5184775" cy="4745038"/>
          </a:xfrm>
          <a:prstGeom prst="rect">
            <a:avLst/>
          </a:prstGeom>
          <a:noFill/>
          <a:ln w="38100">
            <a:solidFill>
              <a:schemeClr val="tx1"/>
            </a:solidFill>
            <a:miter lim="800000"/>
            <a:headEnd/>
            <a:tailEnd/>
          </a:ln>
        </p:spPr>
      </p:pic>
      <p:sp>
        <p:nvSpPr>
          <p:cNvPr id="74758" name="Rectangle 9"/>
          <p:cNvSpPr>
            <a:spLocks noChangeArrowheads="1"/>
          </p:cNvSpPr>
          <p:nvPr/>
        </p:nvSpPr>
        <p:spPr bwMode="auto">
          <a:xfrm>
            <a:off x="0" y="0"/>
            <a:ext cx="9144000" cy="476250"/>
          </a:xfrm>
          <a:prstGeom prst="rect">
            <a:avLst/>
          </a:prstGeom>
          <a:noFill/>
          <a:ln w="9525">
            <a:noFill/>
            <a:miter lim="800000"/>
            <a:headEnd/>
            <a:tailEnd/>
          </a:ln>
        </p:spPr>
        <p:txBody>
          <a:bodyPr anchor="ctr"/>
          <a:lstStyle/>
          <a:p>
            <a:pPr algn="ctr"/>
            <a:r>
              <a:rPr lang="cs-CZ" sz="2400">
                <a:solidFill>
                  <a:srgbClr val="DC0000"/>
                </a:solidFill>
              </a:rPr>
              <a:t>Fixace dusíku</a:t>
            </a:r>
            <a:endParaRPr lang="en-US" sz="2400">
              <a:solidFill>
                <a:srgbClr val="DC0000"/>
              </a:solidFill>
            </a:endParaRPr>
          </a:p>
        </p:txBody>
      </p:sp>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11"/>
          <p:cNvSpPr>
            <a:spLocks noGrp="1" noChangeArrowheads="1"/>
          </p:cNvSpPr>
          <p:nvPr>
            <p:ph type="title"/>
          </p:nvPr>
        </p:nvSpPr>
        <p:spPr/>
        <p:txBody>
          <a:bodyPr/>
          <a:lstStyle/>
          <a:p>
            <a:pPr eaLnBrk="1" hangingPunct="1"/>
            <a:r>
              <a:rPr lang="cs-CZ" sz="2400" smtClean="0"/>
              <a:t>Aktivity mikroorganismů</a:t>
            </a:r>
          </a:p>
        </p:txBody>
      </p:sp>
      <p:graphicFrame>
        <p:nvGraphicFramePr>
          <p:cNvPr id="1026" name="Object 12"/>
          <p:cNvGraphicFramePr>
            <a:graphicFrameLocks noChangeAspect="1"/>
          </p:cNvGraphicFramePr>
          <p:nvPr>
            <p:ph idx="1"/>
          </p:nvPr>
        </p:nvGraphicFramePr>
        <p:xfrm>
          <a:off x="5292725" y="1268413"/>
          <a:ext cx="1441450" cy="803275"/>
        </p:xfrm>
        <a:graphic>
          <a:graphicData uri="http://schemas.openxmlformats.org/presentationml/2006/ole">
            <p:oleObj spid="_x0000_s1026" name="Rovnice" r:id="rId4" imgW="774360" imgH="431640" progId="Equation.3">
              <p:embed/>
            </p:oleObj>
          </a:graphicData>
        </a:graphic>
      </p:graphicFrame>
      <p:sp>
        <p:nvSpPr>
          <p:cNvPr id="1028" name="Zástupný symbol pro číslo snímku 4"/>
          <p:cNvSpPr>
            <a:spLocks noGrp="1"/>
          </p:cNvSpPr>
          <p:nvPr>
            <p:ph type="sldNum" sz="quarter" idx="10"/>
          </p:nvPr>
        </p:nvSpPr>
        <p:spPr>
          <a:noFill/>
        </p:spPr>
        <p:txBody>
          <a:bodyPr/>
          <a:lstStyle/>
          <a:p>
            <a:r>
              <a:rPr lang="cs-CZ" smtClean="0">
                <a:latin typeface="Arial" charset="0"/>
              </a:rPr>
              <a:t>Snímek </a:t>
            </a:r>
            <a:fld id="{AE9FF151-81C4-4FCB-8C13-127684983764}" type="slidenum">
              <a:rPr lang="cs-CZ" smtClean="0">
                <a:latin typeface="Arial" charset="0"/>
              </a:rPr>
              <a:pPr/>
              <a:t>7</a:t>
            </a:fld>
            <a:endParaRPr lang="cs-CZ" smtClean="0">
              <a:latin typeface="Arial" charset="0"/>
            </a:endParaRPr>
          </a:p>
        </p:txBody>
      </p:sp>
      <p:sp>
        <p:nvSpPr>
          <p:cNvPr id="1029" name="Text Box 3"/>
          <p:cNvSpPr txBox="1">
            <a:spLocks noChangeArrowheads="1"/>
          </p:cNvSpPr>
          <p:nvPr/>
        </p:nvSpPr>
        <p:spPr bwMode="auto">
          <a:xfrm>
            <a:off x="0" y="0"/>
            <a:ext cx="3960813" cy="274638"/>
          </a:xfrm>
          <a:prstGeom prst="rect">
            <a:avLst/>
          </a:prstGeom>
          <a:noFill/>
          <a:ln w="9525">
            <a:noFill/>
            <a:miter lim="800000"/>
            <a:headEnd/>
            <a:tailEnd/>
          </a:ln>
        </p:spPr>
        <p:txBody>
          <a:bodyPr>
            <a:spAutoFit/>
          </a:bodyPr>
          <a:lstStyle/>
          <a:p>
            <a:pPr>
              <a:spcBef>
                <a:spcPct val="50000"/>
              </a:spcBef>
            </a:pPr>
            <a:endParaRPr lang="en-US" sz="1200" b="0">
              <a:latin typeface="Times New Roman" pitchFamily="18" charset="0"/>
            </a:endParaRPr>
          </a:p>
        </p:txBody>
      </p:sp>
      <p:sp>
        <p:nvSpPr>
          <p:cNvPr id="1030" name="Text Box 5"/>
          <p:cNvSpPr txBox="1">
            <a:spLocks noChangeArrowheads="1"/>
          </p:cNvSpPr>
          <p:nvPr/>
        </p:nvSpPr>
        <p:spPr bwMode="auto">
          <a:xfrm>
            <a:off x="250825" y="692150"/>
            <a:ext cx="8642350" cy="3575050"/>
          </a:xfrm>
          <a:prstGeom prst="rect">
            <a:avLst/>
          </a:prstGeom>
          <a:noFill/>
          <a:ln w="9525">
            <a:noFill/>
            <a:miter lim="800000"/>
            <a:headEnd/>
            <a:tailEnd/>
          </a:ln>
        </p:spPr>
        <p:txBody>
          <a:bodyPr>
            <a:spAutoFit/>
          </a:bodyPr>
          <a:lstStyle/>
          <a:p>
            <a:pPr algn="just"/>
            <a:r>
              <a:rPr lang="cs-CZ" sz="1800">
                <a:solidFill>
                  <a:srgbClr val="DC0000"/>
                </a:solidFill>
              </a:rPr>
              <a:t>Biochemický přístup: Aktivity mikroorganismů = biochemické (enzymatické) reakce – tento pohled umožňuje modelování</a:t>
            </a:r>
          </a:p>
          <a:p>
            <a:pPr algn="just"/>
            <a:endParaRPr lang="cs-CZ" b="0"/>
          </a:p>
          <a:p>
            <a:pPr algn="just"/>
            <a:r>
              <a:rPr lang="cs-CZ" b="0"/>
              <a:t>obecně lze aplikovat kinetiku Michaelis - Mentenové:</a:t>
            </a:r>
          </a:p>
          <a:p>
            <a:pPr algn="just"/>
            <a:endParaRPr lang="cs-CZ" b="0"/>
          </a:p>
          <a:p>
            <a:pPr algn="just"/>
            <a:endParaRPr lang="cs-CZ" b="0"/>
          </a:p>
          <a:p>
            <a:pPr algn="just"/>
            <a:endParaRPr lang="cs-CZ" b="0"/>
          </a:p>
          <a:p>
            <a:pPr algn="just"/>
            <a:endParaRPr lang="cs-CZ" b="0"/>
          </a:p>
          <a:p>
            <a:pPr algn="just"/>
            <a:endParaRPr lang="cs-CZ" b="0"/>
          </a:p>
          <a:p>
            <a:pPr algn="just"/>
            <a:r>
              <a:rPr lang="cs-CZ" b="0"/>
              <a:t>přidáváme </a:t>
            </a:r>
            <a:r>
              <a:rPr lang="cs-CZ" b="0" baseline="30000"/>
              <a:t>14</a:t>
            </a:r>
            <a:r>
              <a:rPr lang="cs-CZ" b="0"/>
              <a:t>C-acetát a sledujeme rychlost produkce "produktu" v tomto případě suma vyrespirovaného a inkorporovaného </a:t>
            </a:r>
            <a:r>
              <a:rPr lang="cs-CZ" b="0" baseline="30000"/>
              <a:t>14</a:t>
            </a:r>
            <a:r>
              <a:rPr lang="cs-CZ" b="0"/>
              <a:t>C</a:t>
            </a:r>
          </a:p>
          <a:p>
            <a:pPr algn="just"/>
            <a:endParaRPr lang="cs-CZ" b="0"/>
          </a:p>
          <a:p>
            <a:pPr algn="just"/>
            <a:r>
              <a:rPr lang="cs-CZ" b="0"/>
              <a:t>v</a:t>
            </a:r>
            <a:r>
              <a:rPr lang="cs-CZ" b="0" baseline="-25000"/>
              <a:t>max</a:t>
            </a:r>
            <a:r>
              <a:rPr lang="cs-CZ" b="0"/>
              <a:t> je pak tzv. heterotrofický potenciál </a:t>
            </a:r>
            <a:r>
              <a:rPr lang="cs-CZ" b="0" i="1"/>
              <a:t>in situ</a:t>
            </a:r>
            <a:r>
              <a:rPr lang="cs-CZ" b="0"/>
              <a:t>, protože aktuální rychlost je modifikována transportem vzorku a manipulacemi =&gt; možnost obejít komplikace s tímto zkreslením</a:t>
            </a:r>
          </a:p>
        </p:txBody>
      </p:sp>
      <p:grpSp>
        <p:nvGrpSpPr>
          <p:cNvPr id="1031" name="Group 14"/>
          <p:cNvGrpSpPr>
            <a:grpSpLocks/>
          </p:cNvGrpSpPr>
          <p:nvPr/>
        </p:nvGrpSpPr>
        <p:grpSpPr bwMode="auto">
          <a:xfrm>
            <a:off x="0" y="2205038"/>
            <a:ext cx="1146175" cy="623887"/>
            <a:chOff x="480" y="3075"/>
            <a:chExt cx="722" cy="393"/>
          </a:xfrm>
        </p:grpSpPr>
        <p:pic>
          <p:nvPicPr>
            <p:cNvPr id="1032" name="Picture 15" descr="File:Lupa.na.encyklopedii.jpg">
              <a:hlinkClick r:id="rId5"/>
            </p:cNvPr>
            <p:cNvPicPr>
              <a:picLocks noChangeAspect="1" noChangeArrowheads="1"/>
            </p:cNvPicPr>
            <p:nvPr/>
          </p:nvPicPr>
          <p:blipFill>
            <a:blip r:embed="rId6" cstate="print"/>
            <a:srcRect/>
            <a:stretch>
              <a:fillRect/>
            </a:stretch>
          </p:blipFill>
          <p:spPr bwMode="auto">
            <a:xfrm>
              <a:off x="480" y="3075"/>
              <a:ext cx="722" cy="393"/>
            </a:xfrm>
            <a:prstGeom prst="rect">
              <a:avLst/>
            </a:prstGeom>
            <a:noFill/>
            <a:ln w="19050">
              <a:solidFill>
                <a:srgbClr val="000000"/>
              </a:solidFill>
              <a:miter lim="800000"/>
              <a:headEnd/>
              <a:tailEnd/>
            </a:ln>
          </p:spPr>
        </p:pic>
        <p:sp>
          <p:nvSpPr>
            <p:cNvPr id="1033" name="WordArt 16"/>
            <p:cNvSpPr>
              <a:spLocks noChangeArrowheads="1" noChangeShapeType="1" noTextEdit="1"/>
            </p:cNvSpPr>
            <p:nvPr/>
          </p:nvSpPr>
          <p:spPr bwMode="auto">
            <a:xfrm>
              <a:off x="521" y="3203"/>
              <a:ext cx="363" cy="136"/>
            </a:xfrm>
            <a:prstGeom prst="rect">
              <a:avLst/>
            </a:prstGeom>
          </p:spPr>
          <p:txBody>
            <a:bodyPr wrap="none" fromWordArt="1">
              <a:prstTxWarp prst="textPlain">
                <a:avLst>
                  <a:gd name="adj" fmla="val 50000"/>
                </a:avLst>
              </a:prstTxWarp>
            </a:bodyPr>
            <a:lstStyle/>
            <a:p>
              <a:pPr algn="ctr"/>
              <a:r>
                <a:rPr lang="cs-CZ" sz="3600" kern="10">
                  <a:ln w="12700">
                    <a:solidFill>
                      <a:schemeClr val="tx1"/>
                    </a:solidFill>
                    <a:round/>
                    <a:headEnd/>
                    <a:tailEnd/>
                  </a:ln>
                  <a:solidFill>
                    <a:srgbClr val="FFFF00"/>
                  </a:solidFill>
                  <a:latin typeface="Arial Black"/>
                </a:rPr>
                <a:t>Příklad</a:t>
              </a:r>
            </a:p>
          </p:txBody>
        </p:sp>
      </p:grpSp>
    </p:spTree>
  </p:cSld>
  <p:clrMapOvr>
    <a:masterClrMapping/>
  </p:clrMapOv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Zástupný symbol pro číslo snímku 2"/>
          <p:cNvSpPr>
            <a:spLocks noGrp="1"/>
          </p:cNvSpPr>
          <p:nvPr>
            <p:ph type="sldNum" sz="quarter" idx="10"/>
          </p:nvPr>
        </p:nvSpPr>
        <p:spPr>
          <a:noFill/>
        </p:spPr>
        <p:txBody>
          <a:bodyPr/>
          <a:lstStyle/>
          <a:p>
            <a:r>
              <a:rPr lang="cs-CZ" smtClean="0">
                <a:latin typeface="Arial" charset="0"/>
              </a:rPr>
              <a:t>Snímek </a:t>
            </a:r>
            <a:fld id="{35BB4B95-9DDE-4622-9B2F-88280891B7DA}" type="slidenum">
              <a:rPr lang="cs-CZ" smtClean="0">
                <a:latin typeface="Arial" charset="0"/>
              </a:rPr>
              <a:pPr/>
              <a:t>70</a:t>
            </a:fld>
            <a:endParaRPr lang="cs-CZ" smtClean="0">
              <a:latin typeface="Arial" charset="0"/>
            </a:endParaRPr>
          </a:p>
        </p:txBody>
      </p:sp>
      <p:sp>
        <p:nvSpPr>
          <p:cNvPr id="75779" name="Text Box 3"/>
          <p:cNvSpPr txBox="1">
            <a:spLocks noChangeArrowheads="1"/>
          </p:cNvSpPr>
          <p:nvPr/>
        </p:nvSpPr>
        <p:spPr bwMode="auto">
          <a:xfrm>
            <a:off x="0" y="0"/>
            <a:ext cx="3960813" cy="274638"/>
          </a:xfrm>
          <a:prstGeom prst="rect">
            <a:avLst/>
          </a:prstGeom>
          <a:noFill/>
          <a:ln w="9525">
            <a:noFill/>
            <a:miter lim="800000"/>
            <a:headEnd/>
            <a:tailEnd/>
          </a:ln>
        </p:spPr>
        <p:txBody>
          <a:bodyPr>
            <a:spAutoFit/>
          </a:bodyPr>
          <a:lstStyle/>
          <a:p>
            <a:pPr>
              <a:spcBef>
                <a:spcPct val="50000"/>
              </a:spcBef>
            </a:pPr>
            <a:endParaRPr lang="en-US" sz="1200" b="0">
              <a:latin typeface="Times New Roman" pitchFamily="18" charset="0"/>
            </a:endParaRPr>
          </a:p>
        </p:txBody>
      </p:sp>
      <p:sp>
        <p:nvSpPr>
          <p:cNvPr id="75780" name="Text Box 5"/>
          <p:cNvSpPr txBox="1">
            <a:spLocks noChangeArrowheads="1"/>
          </p:cNvSpPr>
          <p:nvPr/>
        </p:nvSpPr>
        <p:spPr bwMode="auto">
          <a:xfrm>
            <a:off x="179388" y="620713"/>
            <a:ext cx="8785225" cy="2047875"/>
          </a:xfrm>
          <a:prstGeom prst="rect">
            <a:avLst/>
          </a:prstGeom>
          <a:noFill/>
          <a:ln w="9525">
            <a:noFill/>
            <a:miter lim="800000"/>
            <a:headEnd/>
            <a:tailEnd/>
          </a:ln>
        </p:spPr>
        <p:txBody>
          <a:bodyPr>
            <a:spAutoFit/>
          </a:bodyPr>
          <a:lstStyle/>
          <a:p>
            <a:pPr marL="180975" indent="-180975" algn="just">
              <a:buFontTx/>
              <a:buChar char="•"/>
            </a:pPr>
            <a:r>
              <a:rPr lang="cs-CZ" b="0">
                <a:latin typeface="Tahoma" pitchFamily="34" charset="0"/>
              </a:rPr>
              <a:t>spolupráce mikroorganismů a rostlin mají povahu symbiózy, kdy mikroorganismus dodává dusík a využívá dostupné zdroje substrátu v okolí či uvnitř rostlinných kořenů</a:t>
            </a:r>
          </a:p>
          <a:p>
            <a:pPr marL="180975" indent="-180975" algn="just">
              <a:buFontTx/>
              <a:buChar char="•"/>
            </a:pPr>
            <a:endParaRPr lang="cs-CZ" b="0">
              <a:latin typeface="Tahoma" pitchFamily="34" charset="0"/>
            </a:endParaRPr>
          </a:p>
          <a:p>
            <a:pPr marL="180975" indent="-180975" algn="just">
              <a:buFontTx/>
              <a:buChar char="•"/>
            </a:pPr>
            <a:r>
              <a:rPr lang="cs-CZ">
                <a:latin typeface="Tahoma" pitchFamily="34" charset="0"/>
              </a:rPr>
              <a:t>kauzální či asociační symbióza</a:t>
            </a:r>
            <a:r>
              <a:rPr lang="cs-CZ" b="0">
                <a:latin typeface="Tahoma" pitchFamily="34" charset="0"/>
              </a:rPr>
              <a:t> - nevyžaduje morfologické změny mikroorganismu ani rostliny, ani genetické interakce; je záležitostí volně žijících fixátorů, kteří se asociují s některými rostlinami v jejich rhizosféře (cukrová třtina, rýže, žito ..) či dokonce uvnitř tkání kořenů</a:t>
            </a:r>
          </a:p>
          <a:p>
            <a:pPr marL="180975" indent="-180975" algn="just">
              <a:buFontTx/>
              <a:buChar char="•"/>
            </a:pPr>
            <a:r>
              <a:rPr lang="cs-CZ" b="0">
                <a:latin typeface="Tahoma" pitchFamily="34" charset="0"/>
              </a:rPr>
              <a:t>v lesních ekosystémech je významná symbióza dřevin s aktinomycetou </a:t>
            </a:r>
            <a:r>
              <a:rPr lang="cs-CZ" b="0" i="1">
                <a:latin typeface="Tahoma" pitchFamily="34" charset="0"/>
              </a:rPr>
              <a:t>Frankia</a:t>
            </a:r>
            <a:endParaRPr lang="cs-CZ" b="0">
              <a:latin typeface="Tahoma" pitchFamily="34" charset="0"/>
            </a:endParaRPr>
          </a:p>
        </p:txBody>
      </p:sp>
      <p:pic>
        <p:nvPicPr>
          <p:cNvPr id="75781" name="Picture 9" descr="alder"/>
          <p:cNvPicPr>
            <a:picLocks noChangeAspect="1" noChangeArrowheads="1"/>
          </p:cNvPicPr>
          <p:nvPr/>
        </p:nvPicPr>
        <p:blipFill>
          <a:blip r:embed="rId3" cstate="print"/>
          <a:srcRect/>
          <a:stretch>
            <a:fillRect/>
          </a:stretch>
        </p:blipFill>
        <p:spPr bwMode="auto">
          <a:xfrm>
            <a:off x="2484438" y="2940050"/>
            <a:ext cx="4973637" cy="3916363"/>
          </a:xfrm>
          <a:prstGeom prst="rect">
            <a:avLst/>
          </a:prstGeom>
          <a:noFill/>
          <a:ln w="9525">
            <a:noFill/>
            <a:miter lim="800000"/>
            <a:headEnd/>
            <a:tailEnd/>
          </a:ln>
        </p:spPr>
      </p:pic>
      <p:sp>
        <p:nvSpPr>
          <p:cNvPr id="75782" name="Rectangle 11"/>
          <p:cNvSpPr>
            <a:spLocks noChangeArrowheads="1"/>
          </p:cNvSpPr>
          <p:nvPr/>
        </p:nvSpPr>
        <p:spPr bwMode="auto">
          <a:xfrm>
            <a:off x="0" y="0"/>
            <a:ext cx="9144000" cy="476250"/>
          </a:xfrm>
          <a:prstGeom prst="rect">
            <a:avLst/>
          </a:prstGeom>
          <a:noFill/>
          <a:ln w="9525">
            <a:noFill/>
            <a:miter lim="800000"/>
            <a:headEnd/>
            <a:tailEnd/>
          </a:ln>
        </p:spPr>
        <p:txBody>
          <a:bodyPr anchor="ctr"/>
          <a:lstStyle/>
          <a:p>
            <a:pPr algn="ctr"/>
            <a:r>
              <a:rPr lang="cs-CZ" sz="2400">
                <a:solidFill>
                  <a:srgbClr val="DC0000"/>
                </a:solidFill>
              </a:rPr>
              <a:t>Fixace dusíku</a:t>
            </a:r>
            <a:endParaRPr lang="en-US" sz="2400">
              <a:solidFill>
                <a:srgbClr val="DC0000"/>
              </a:solidFill>
            </a:endParaRPr>
          </a:p>
        </p:txBody>
      </p:sp>
    </p:spTree>
  </p:cSld>
  <p:clrMapOvr>
    <a:masterClrMapping/>
  </p:clrMapOvr>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Zástupný symbol pro číslo snímku 2"/>
          <p:cNvSpPr>
            <a:spLocks noGrp="1"/>
          </p:cNvSpPr>
          <p:nvPr>
            <p:ph type="sldNum" sz="quarter" idx="10"/>
          </p:nvPr>
        </p:nvSpPr>
        <p:spPr>
          <a:noFill/>
        </p:spPr>
        <p:txBody>
          <a:bodyPr/>
          <a:lstStyle/>
          <a:p>
            <a:r>
              <a:rPr lang="cs-CZ" smtClean="0">
                <a:latin typeface="Arial" charset="0"/>
              </a:rPr>
              <a:t>Snímek </a:t>
            </a:r>
            <a:fld id="{A7988240-29C4-40C3-991D-AF90664DC107}" type="slidenum">
              <a:rPr lang="cs-CZ" smtClean="0">
                <a:latin typeface="Arial" charset="0"/>
              </a:rPr>
              <a:pPr/>
              <a:t>71</a:t>
            </a:fld>
            <a:endParaRPr lang="cs-CZ" smtClean="0">
              <a:latin typeface="Arial" charset="0"/>
            </a:endParaRPr>
          </a:p>
        </p:txBody>
      </p:sp>
      <p:sp>
        <p:nvSpPr>
          <p:cNvPr id="76803" name="Text Box 2"/>
          <p:cNvSpPr txBox="1">
            <a:spLocks noChangeArrowheads="1"/>
          </p:cNvSpPr>
          <p:nvPr/>
        </p:nvSpPr>
        <p:spPr bwMode="auto">
          <a:xfrm>
            <a:off x="8532813" y="6583363"/>
            <a:ext cx="611187" cy="274637"/>
          </a:xfrm>
          <a:prstGeom prst="rect">
            <a:avLst/>
          </a:prstGeom>
          <a:noFill/>
          <a:ln w="9525">
            <a:noFill/>
            <a:miter lim="800000"/>
            <a:headEnd/>
            <a:tailEnd/>
          </a:ln>
        </p:spPr>
        <p:txBody>
          <a:bodyPr>
            <a:spAutoFit/>
          </a:bodyPr>
          <a:lstStyle/>
          <a:p>
            <a:pPr algn="ctr">
              <a:spcBef>
                <a:spcPct val="50000"/>
              </a:spcBef>
            </a:pPr>
            <a:fld id="{332D2DCD-9652-43A5-8413-3A0138FE0848}" type="slidenum">
              <a:rPr lang="cs-CZ" sz="1200" b="0">
                <a:latin typeface="Times New Roman" pitchFamily="18" charset="0"/>
              </a:rPr>
              <a:pPr algn="ctr">
                <a:spcBef>
                  <a:spcPct val="50000"/>
                </a:spcBef>
              </a:pPr>
              <a:t>71</a:t>
            </a:fld>
            <a:endParaRPr lang="cs-CZ" sz="1200" b="0">
              <a:latin typeface="Times New Roman" pitchFamily="18" charset="0"/>
            </a:endParaRPr>
          </a:p>
        </p:txBody>
      </p:sp>
      <p:sp>
        <p:nvSpPr>
          <p:cNvPr id="76804" name="Text Box 3"/>
          <p:cNvSpPr txBox="1">
            <a:spLocks noChangeArrowheads="1"/>
          </p:cNvSpPr>
          <p:nvPr/>
        </p:nvSpPr>
        <p:spPr bwMode="auto">
          <a:xfrm>
            <a:off x="0" y="0"/>
            <a:ext cx="3960813" cy="274638"/>
          </a:xfrm>
          <a:prstGeom prst="rect">
            <a:avLst/>
          </a:prstGeom>
          <a:noFill/>
          <a:ln w="9525">
            <a:noFill/>
            <a:miter lim="800000"/>
            <a:headEnd/>
            <a:tailEnd/>
          </a:ln>
        </p:spPr>
        <p:txBody>
          <a:bodyPr>
            <a:spAutoFit/>
          </a:bodyPr>
          <a:lstStyle/>
          <a:p>
            <a:pPr>
              <a:spcBef>
                <a:spcPct val="50000"/>
              </a:spcBef>
            </a:pPr>
            <a:endParaRPr lang="en-US" sz="1200" b="0">
              <a:latin typeface="Times New Roman" pitchFamily="18" charset="0"/>
            </a:endParaRPr>
          </a:p>
        </p:txBody>
      </p:sp>
      <p:sp>
        <p:nvSpPr>
          <p:cNvPr id="76805" name="Text Box 5"/>
          <p:cNvSpPr txBox="1">
            <a:spLocks noChangeArrowheads="1"/>
          </p:cNvSpPr>
          <p:nvPr/>
        </p:nvSpPr>
        <p:spPr bwMode="auto">
          <a:xfrm>
            <a:off x="179388" y="549275"/>
            <a:ext cx="3744912" cy="5715000"/>
          </a:xfrm>
          <a:prstGeom prst="rect">
            <a:avLst/>
          </a:prstGeom>
          <a:noFill/>
          <a:ln w="9525">
            <a:noFill/>
            <a:miter lim="800000"/>
            <a:headEnd/>
            <a:tailEnd/>
          </a:ln>
        </p:spPr>
        <p:txBody>
          <a:bodyPr>
            <a:spAutoFit/>
          </a:bodyPr>
          <a:lstStyle/>
          <a:p>
            <a:pPr marL="180975" indent="-180975" algn="just">
              <a:buFontTx/>
              <a:buChar char="•"/>
            </a:pPr>
            <a:r>
              <a:rPr lang="cs-CZ">
                <a:latin typeface="Tahoma" pitchFamily="34" charset="0"/>
              </a:rPr>
              <a:t>symbióza luštěniny-</a:t>
            </a:r>
            <a:r>
              <a:rPr lang="cs-CZ" i="1">
                <a:latin typeface="Tahoma" pitchFamily="34" charset="0"/>
              </a:rPr>
              <a:t>Rhizobium</a:t>
            </a:r>
            <a:r>
              <a:rPr lang="cs-CZ" b="0">
                <a:latin typeface="Tahoma" pitchFamily="34" charset="0"/>
              </a:rPr>
              <a:t> - vzniknou fyziologické změny obou organismů - vznikají kořenové hlízky (nodule)</a:t>
            </a:r>
          </a:p>
          <a:p>
            <a:pPr marL="180975" indent="-180975" algn="just">
              <a:buFontTx/>
              <a:buChar char="•"/>
            </a:pPr>
            <a:r>
              <a:rPr lang="cs-CZ" b="0">
                <a:latin typeface="Tahoma" pitchFamily="34" charset="0"/>
              </a:rPr>
              <a:t>bakterie se mění v tzv. bakteroid a dochází ke genetické interakci mezi rostlinou a bakterií</a:t>
            </a:r>
          </a:p>
          <a:p>
            <a:pPr marL="180975" indent="-180975" algn="just">
              <a:buFontTx/>
              <a:buChar char="•"/>
            </a:pPr>
            <a:r>
              <a:rPr lang="cs-CZ" b="0">
                <a:latin typeface="Tahoma" pitchFamily="34" charset="0"/>
              </a:rPr>
              <a:t>proces je složitý, ale poměrně dobře popsán: zapojují se regulační faktory od rostliny (flavonoidy) </a:t>
            </a:r>
            <a:r>
              <a:rPr lang="cs-CZ" b="0">
                <a:latin typeface="Tahoma" pitchFamily="34" charset="0"/>
                <a:sym typeface="Wingdings" pitchFamily="2" charset="2"/>
              </a:rPr>
              <a:t></a:t>
            </a:r>
            <a:r>
              <a:rPr lang="cs-CZ" b="0">
                <a:latin typeface="Tahoma" pitchFamily="34" charset="0"/>
              </a:rPr>
              <a:t> </a:t>
            </a:r>
            <a:r>
              <a:rPr lang="cs-CZ" b="0"/>
              <a:t>bakterie </a:t>
            </a:r>
            <a:r>
              <a:rPr lang="cs-CZ" b="0">
                <a:latin typeface="Tahoma" pitchFamily="34" charset="0"/>
              </a:rPr>
              <a:t>produkuje signální molekuly = </a:t>
            </a:r>
            <a:r>
              <a:rPr lang="cs-CZ">
                <a:latin typeface="Tahoma" pitchFamily="34" charset="0"/>
              </a:rPr>
              <a:t>nod faktory </a:t>
            </a:r>
            <a:r>
              <a:rPr lang="cs-CZ" b="0">
                <a:latin typeface="Tahoma" pitchFamily="34" charset="0"/>
              </a:rPr>
              <a:t>(např. lipochitooligo-sacharid - LCO)</a:t>
            </a:r>
            <a:r>
              <a:rPr lang="cs-CZ" b="0"/>
              <a:t>, které interagují s rostlinou a iniciují tvorbu nodulí</a:t>
            </a:r>
          </a:p>
          <a:p>
            <a:pPr marL="180975" indent="-180975" algn="just">
              <a:buFontTx/>
              <a:buChar char="•"/>
            </a:pPr>
            <a:endParaRPr lang="cs-CZ" b="0"/>
          </a:p>
          <a:p>
            <a:pPr marL="180975" indent="-180975" algn="just">
              <a:buFontTx/>
              <a:buChar char="•"/>
            </a:pPr>
            <a:r>
              <a:rPr lang="cs-CZ" b="0">
                <a:latin typeface="Tahoma" pitchFamily="34" charset="0"/>
              </a:rPr>
              <a:t>1 - 2 týdny po infekci jsou viditelné hlízky</a:t>
            </a:r>
          </a:p>
          <a:p>
            <a:pPr marL="180975" indent="-180975" algn="just">
              <a:buFontTx/>
              <a:buChar char="•"/>
            </a:pPr>
            <a:r>
              <a:rPr lang="cs-CZ" b="0">
                <a:latin typeface="Tahoma" pitchFamily="34" charset="0"/>
              </a:rPr>
              <a:t>fixovaný dusík je exportován do kořenové tkáně jako asparagin či purin</a:t>
            </a:r>
          </a:p>
          <a:p>
            <a:pPr marL="180975" indent="-180975" algn="just">
              <a:buFontTx/>
              <a:buChar char="•"/>
            </a:pPr>
            <a:r>
              <a:rPr lang="cs-CZ" b="0">
                <a:latin typeface="Tahoma" pitchFamily="34" charset="0"/>
              </a:rPr>
              <a:t>nitrogenáza je chráněna tzv. leghaemoglobinem, který produkují rostliny</a:t>
            </a:r>
          </a:p>
        </p:txBody>
      </p:sp>
      <p:pic>
        <p:nvPicPr>
          <p:cNvPr id="76806" name="Picture 6" descr="007"/>
          <p:cNvPicPr>
            <a:picLocks noChangeAspect="1" noChangeArrowheads="1"/>
          </p:cNvPicPr>
          <p:nvPr/>
        </p:nvPicPr>
        <p:blipFill>
          <a:blip r:embed="rId3" cstate="print"/>
          <a:srcRect l="29637" t="7166" r="12929" b="37704"/>
          <a:stretch>
            <a:fillRect/>
          </a:stretch>
        </p:blipFill>
        <p:spPr bwMode="auto">
          <a:xfrm>
            <a:off x="3949700" y="404813"/>
            <a:ext cx="5194300" cy="6453187"/>
          </a:xfrm>
          <a:prstGeom prst="rect">
            <a:avLst/>
          </a:prstGeom>
          <a:noFill/>
          <a:ln w="9525">
            <a:noFill/>
            <a:miter lim="800000"/>
            <a:headEnd/>
            <a:tailEnd/>
          </a:ln>
        </p:spPr>
      </p:pic>
      <p:sp>
        <p:nvSpPr>
          <p:cNvPr id="76807" name="Rectangle 8"/>
          <p:cNvSpPr>
            <a:spLocks noChangeArrowheads="1"/>
          </p:cNvSpPr>
          <p:nvPr/>
        </p:nvSpPr>
        <p:spPr bwMode="auto">
          <a:xfrm>
            <a:off x="0" y="0"/>
            <a:ext cx="9144000" cy="476250"/>
          </a:xfrm>
          <a:prstGeom prst="rect">
            <a:avLst/>
          </a:prstGeom>
          <a:noFill/>
          <a:ln w="9525">
            <a:noFill/>
            <a:miter lim="800000"/>
            <a:headEnd/>
            <a:tailEnd/>
          </a:ln>
        </p:spPr>
        <p:txBody>
          <a:bodyPr anchor="ctr"/>
          <a:lstStyle/>
          <a:p>
            <a:pPr algn="ctr"/>
            <a:r>
              <a:rPr lang="cs-CZ" sz="2400">
                <a:solidFill>
                  <a:srgbClr val="DC0000"/>
                </a:solidFill>
              </a:rPr>
              <a:t>Fixace dusíku</a:t>
            </a:r>
            <a:endParaRPr lang="en-US" sz="2400">
              <a:solidFill>
                <a:srgbClr val="DC0000"/>
              </a:solidFill>
            </a:endParaRPr>
          </a:p>
        </p:txBody>
      </p:sp>
      <p:pic>
        <p:nvPicPr>
          <p:cNvPr id="76808" name="Picture 10" descr="240px-Lotus_japonicus">
            <a:hlinkClick r:id="rId4"/>
          </p:cNvPr>
          <p:cNvPicPr>
            <a:picLocks noChangeAspect="1" noChangeArrowheads="1"/>
          </p:cNvPicPr>
          <p:nvPr/>
        </p:nvPicPr>
        <p:blipFill>
          <a:blip r:embed="rId5" cstate="print"/>
          <a:srcRect/>
          <a:stretch>
            <a:fillRect/>
          </a:stretch>
        </p:blipFill>
        <p:spPr bwMode="auto">
          <a:xfrm>
            <a:off x="6858000" y="549275"/>
            <a:ext cx="2286000" cy="3429000"/>
          </a:xfrm>
          <a:prstGeom prst="rect">
            <a:avLst/>
          </a:prstGeom>
          <a:noFill/>
          <a:ln w="9525">
            <a:noFill/>
            <a:miter lim="800000"/>
            <a:headEnd/>
            <a:tailEnd/>
          </a:ln>
        </p:spPr>
      </p:pic>
      <p:pic>
        <p:nvPicPr>
          <p:cNvPr id="76809" name="Picture 12" descr="Agrobacterium-tumefaciens">
            <a:hlinkClick r:id="rId6"/>
          </p:cNvPr>
          <p:cNvPicPr>
            <a:picLocks noChangeAspect="1" noChangeArrowheads="1"/>
          </p:cNvPicPr>
          <p:nvPr/>
        </p:nvPicPr>
        <p:blipFill>
          <a:blip r:embed="rId7" cstate="print"/>
          <a:srcRect/>
          <a:stretch>
            <a:fillRect/>
          </a:stretch>
        </p:blipFill>
        <p:spPr bwMode="auto">
          <a:xfrm>
            <a:off x="7950200" y="0"/>
            <a:ext cx="1193800" cy="15113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Zástupný symbol pro číslo snímku 2"/>
          <p:cNvSpPr>
            <a:spLocks noGrp="1"/>
          </p:cNvSpPr>
          <p:nvPr>
            <p:ph type="sldNum" sz="quarter" idx="10"/>
          </p:nvPr>
        </p:nvSpPr>
        <p:spPr>
          <a:noFill/>
        </p:spPr>
        <p:txBody>
          <a:bodyPr/>
          <a:lstStyle/>
          <a:p>
            <a:r>
              <a:rPr lang="cs-CZ" smtClean="0">
                <a:latin typeface="Arial" charset="0"/>
              </a:rPr>
              <a:t>Snímek </a:t>
            </a:r>
            <a:fld id="{8194BBA0-52AF-4944-B4C0-B5EEDF16554C}" type="slidenum">
              <a:rPr lang="cs-CZ" smtClean="0">
                <a:latin typeface="Arial" charset="0"/>
              </a:rPr>
              <a:pPr/>
              <a:t>72</a:t>
            </a:fld>
            <a:endParaRPr lang="cs-CZ" smtClean="0">
              <a:latin typeface="Arial" charset="0"/>
            </a:endParaRPr>
          </a:p>
        </p:txBody>
      </p:sp>
      <p:sp>
        <p:nvSpPr>
          <p:cNvPr id="77827" name="Text Box 3"/>
          <p:cNvSpPr txBox="1">
            <a:spLocks noChangeArrowheads="1"/>
          </p:cNvSpPr>
          <p:nvPr/>
        </p:nvSpPr>
        <p:spPr bwMode="auto">
          <a:xfrm>
            <a:off x="0" y="0"/>
            <a:ext cx="3960813" cy="274638"/>
          </a:xfrm>
          <a:prstGeom prst="rect">
            <a:avLst/>
          </a:prstGeom>
          <a:noFill/>
          <a:ln w="9525">
            <a:noFill/>
            <a:miter lim="800000"/>
            <a:headEnd/>
            <a:tailEnd/>
          </a:ln>
        </p:spPr>
        <p:txBody>
          <a:bodyPr>
            <a:spAutoFit/>
          </a:bodyPr>
          <a:lstStyle/>
          <a:p>
            <a:pPr>
              <a:spcBef>
                <a:spcPct val="50000"/>
              </a:spcBef>
            </a:pPr>
            <a:endParaRPr lang="en-US" sz="1200" b="0">
              <a:latin typeface="Times New Roman" pitchFamily="18" charset="0"/>
            </a:endParaRPr>
          </a:p>
        </p:txBody>
      </p:sp>
      <p:pic>
        <p:nvPicPr>
          <p:cNvPr id="77828" name="Picture 7" descr="009"/>
          <p:cNvPicPr>
            <a:picLocks noChangeAspect="1" noChangeArrowheads="1"/>
          </p:cNvPicPr>
          <p:nvPr/>
        </p:nvPicPr>
        <p:blipFill>
          <a:blip r:embed="rId3" cstate="print"/>
          <a:srcRect l="7214" t="43671" r="52336" b="9753"/>
          <a:stretch>
            <a:fillRect/>
          </a:stretch>
        </p:blipFill>
        <p:spPr bwMode="auto">
          <a:xfrm>
            <a:off x="107950" y="476250"/>
            <a:ext cx="4176713" cy="6224588"/>
          </a:xfrm>
          <a:prstGeom prst="rect">
            <a:avLst/>
          </a:prstGeom>
          <a:noFill/>
          <a:ln w="38100">
            <a:solidFill>
              <a:schemeClr val="tx1"/>
            </a:solidFill>
            <a:miter lim="800000"/>
            <a:headEnd/>
            <a:tailEnd/>
          </a:ln>
        </p:spPr>
      </p:pic>
      <p:pic>
        <p:nvPicPr>
          <p:cNvPr id="77829" name="Picture 10" descr="clover"/>
          <p:cNvPicPr>
            <a:picLocks noChangeAspect="1" noChangeArrowheads="1"/>
          </p:cNvPicPr>
          <p:nvPr/>
        </p:nvPicPr>
        <p:blipFill>
          <a:blip r:embed="rId4" cstate="print"/>
          <a:srcRect/>
          <a:stretch>
            <a:fillRect/>
          </a:stretch>
        </p:blipFill>
        <p:spPr bwMode="auto">
          <a:xfrm>
            <a:off x="4859338" y="692150"/>
            <a:ext cx="3711575" cy="2165350"/>
          </a:xfrm>
          <a:prstGeom prst="rect">
            <a:avLst/>
          </a:prstGeom>
          <a:noFill/>
          <a:ln w="38100">
            <a:solidFill>
              <a:srgbClr val="000000"/>
            </a:solidFill>
            <a:miter lim="800000"/>
            <a:headEnd/>
            <a:tailEnd/>
          </a:ln>
        </p:spPr>
      </p:pic>
      <p:pic>
        <p:nvPicPr>
          <p:cNvPr id="77830" name="Picture 11" descr="Frankia1"/>
          <p:cNvPicPr>
            <a:picLocks noChangeAspect="1" noChangeArrowheads="1"/>
          </p:cNvPicPr>
          <p:nvPr/>
        </p:nvPicPr>
        <p:blipFill>
          <a:blip r:embed="rId5" cstate="print">
            <a:lum bright="-10000" contrast="30000"/>
          </a:blip>
          <a:srcRect l="4152" t="1181" r="3372" b="36903"/>
          <a:stretch>
            <a:fillRect/>
          </a:stretch>
        </p:blipFill>
        <p:spPr bwMode="auto">
          <a:xfrm>
            <a:off x="4859338" y="2997200"/>
            <a:ext cx="3960812" cy="3744913"/>
          </a:xfrm>
          <a:prstGeom prst="rect">
            <a:avLst/>
          </a:prstGeom>
          <a:noFill/>
          <a:ln w="28575">
            <a:solidFill>
              <a:srgbClr val="000000"/>
            </a:solidFill>
            <a:miter lim="800000"/>
            <a:headEnd/>
            <a:tailEnd/>
          </a:ln>
        </p:spPr>
      </p:pic>
      <p:sp>
        <p:nvSpPr>
          <p:cNvPr id="77831" name="Rectangle 12"/>
          <p:cNvSpPr>
            <a:spLocks noChangeArrowheads="1"/>
          </p:cNvSpPr>
          <p:nvPr/>
        </p:nvSpPr>
        <p:spPr bwMode="auto">
          <a:xfrm>
            <a:off x="0" y="0"/>
            <a:ext cx="9144000" cy="476250"/>
          </a:xfrm>
          <a:prstGeom prst="rect">
            <a:avLst/>
          </a:prstGeom>
          <a:noFill/>
          <a:ln w="9525">
            <a:noFill/>
            <a:miter lim="800000"/>
            <a:headEnd/>
            <a:tailEnd/>
          </a:ln>
        </p:spPr>
        <p:txBody>
          <a:bodyPr anchor="ctr"/>
          <a:lstStyle/>
          <a:p>
            <a:pPr algn="ctr"/>
            <a:r>
              <a:rPr lang="cs-CZ" sz="2400">
                <a:solidFill>
                  <a:srgbClr val="DC0000"/>
                </a:solidFill>
              </a:rPr>
              <a:t>Fixace dusíku</a:t>
            </a:r>
            <a:endParaRPr lang="en-US" sz="2400">
              <a:solidFill>
                <a:srgbClr val="DC0000"/>
              </a:solidFill>
            </a:endParaRPr>
          </a:p>
        </p:txBody>
      </p:sp>
    </p:spTree>
  </p:cSld>
  <p:clrMapOvr>
    <a:masterClrMapping/>
  </p:clrMapOvr>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Zástupný symbol pro číslo snímku 3"/>
          <p:cNvSpPr>
            <a:spLocks noGrp="1"/>
          </p:cNvSpPr>
          <p:nvPr>
            <p:ph type="sldNum" sz="quarter" idx="10"/>
          </p:nvPr>
        </p:nvSpPr>
        <p:spPr>
          <a:noFill/>
        </p:spPr>
        <p:txBody>
          <a:bodyPr/>
          <a:lstStyle/>
          <a:p>
            <a:r>
              <a:rPr lang="cs-CZ" smtClean="0">
                <a:latin typeface="Arial" charset="0"/>
              </a:rPr>
              <a:t>Snímek </a:t>
            </a:r>
            <a:fld id="{F632126F-F807-42DA-B32E-C988EDC9456F}" type="slidenum">
              <a:rPr lang="cs-CZ" smtClean="0">
                <a:latin typeface="Arial" charset="0"/>
              </a:rPr>
              <a:pPr/>
              <a:t>73</a:t>
            </a:fld>
            <a:endParaRPr lang="cs-CZ" smtClean="0">
              <a:latin typeface="Arial" charset="0"/>
            </a:endParaRPr>
          </a:p>
        </p:txBody>
      </p:sp>
      <p:pic>
        <p:nvPicPr>
          <p:cNvPr id="78851" name="Picture 5" descr="Nods on beans LR"/>
          <p:cNvPicPr>
            <a:picLocks noChangeAspect="1" noChangeArrowheads="1"/>
          </p:cNvPicPr>
          <p:nvPr/>
        </p:nvPicPr>
        <p:blipFill>
          <a:blip r:embed="rId2" cstate="print"/>
          <a:srcRect/>
          <a:stretch>
            <a:fillRect/>
          </a:stretch>
        </p:blipFill>
        <p:spPr bwMode="auto">
          <a:xfrm>
            <a:off x="2339975" y="1628775"/>
            <a:ext cx="4752975" cy="3135313"/>
          </a:xfrm>
          <a:prstGeom prst="rect">
            <a:avLst/>
          </a:prstGeom>
          <a:noFill/>
          <a:ln w="9525">
            <a:noFill/>
            <a:miter lim="800000"/>
            <a:headEnd/>
            <a:tailEnd/>
          </a:ln>
        </p:spPr>
      </p:pic>
      <p:sp>
        <p:nvSpPr>
          <p:cNvPr id="78852" name="Rectangle 6"/>
          <p:cNvSpPr>
            <a:spLocks noChangeArrowheads="1"/>
          </p:cNvSpPr>
          <p:nvPr/>
        </p:nvSpPr>
        <p:spPr bwMode="auto">
          <a:xfrm>
            <a:off x="0" y="0"/>
            <a:ext cx="9144000" cy="476250"/>
          </a:xfrm>
          <a:prstGeom prst="rect">
            <a:avLst/>
          </a:prstGeom>
          <a:noFill/>
          <a:ln w="9525">
            <a:noFill/>
            <a:miter lim="800000"/>
            <a:headEnd/>
            <a:tailEnd/>
          </a:ln>
        </p:spPr>
        <p:txBody>
          <a:bodyPr anchor="ctr"/>
          <a:lstStyle/>
          <a:p>
            <a:pPr algn="ctr"/>
            <a:r>
              <a:rPr lang="cs-CZ" sz="2400">
                <a:solidFill>
                  <a:srgbClr val="DC0000"/>
                </a:solidFill>
              </a:rPr>
              <a:t>Fixace dusíku</a:t>
            </a:r>
            <a:endParaRPr lang="en-US" sz="2400">
              <a:solidFill>
                <a:srgbClr val="DC0000"/>
              </a:solidFill>
            </a:endParaRPr>
          </a:p>
        </p:txBody>
      </p:sp>
    </p:spTree>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Zástupný symbol pro číslo snímku 2"/>
          <p:cNvSpPr>
            <a:spLocks noGrp="1"/>
          </p:cNvSpPr>
          <p:nvPr>
            <p:ph type="sldNum" sz="quarter" idx="10"/>
          </p:nvPr>
        </p:nvSpPr>
        <p:spPr>
          <a:noFill/>
        </p:spPr>
        <p:txBody>
          <a:bodyPr/>
          <a:lstStyle/>
          <a:p>
            <a:r>
              <a:rPr lang="cs-CZ" smtClean="0">
                <a:latin typeface="Arial" charset="0"/>
              </a:rPr>
              <a:t>Snímek </a:t>
            </a:r>
            <a:fld id="{567ECB24-FB5E-401C-9629-D0E0B26D7B22}" type="slidenum">
              <a:rPr lang="cs-CZ" smtClean="0">
                <a:latin typeface="Arial" charset="0"/>
              </a:rPr>
              <a:pPr/>
              <a:t>74</a:t>
            </a:fld>
            <a:endParaRPr lang="cs-CZ" smtClean="0">
              <a:latin typeface="Arial" charset="0"/>
            </a:endParaRPr>
          </a:p>
        </p:txBody>
      </p:sp>
      <p:sp>
        <p:nvSpPr>
          <p:cNvPr id="79875" name="Text Box 3"/>
          <p:cNvSpPr txBox="1">
            <a:spLocks noChangeArrowheads="1"/>
          </p:cNvSpPr>
          <p:nvPr/>
        </p:nvSpPr>
        <p:spPr bwMode="auto">
          <a:xfrm>
            <a:off x="0" y="0"/>
            <a:ext cx="3960813" cy="274638"/>
          </a:xfrm>
          <a:prstGeom prst="rect">
            <a:avLst/>
          </a:prstGeom>
          <a:noFill/>
          <a:ln w="9525">
            <a:noFill/>
            <a:miter lim="800000"/>
            <a:headEnd/>
            <a:tailEnd/>
          </a:ln>
        </p:spPr>
        <p:txBody>
          <a:bodyPr>
            <a:spAutoFit/>
          </a:bodyPr>
          <a:lstStyle/>
          <a:p>
            <a:pPr>
              <a:spcBef>
                <a:spcPct val="50000"/>
              </a:spcBef>
            </a:pPr>
            <a:endParaRPr lang="en-US" sz="1200" b="0">
              <a:latin typeface="Times New Roman" pitchFamily="18" charset="0"/>
            </a:endParaRPr>
          </a:p>
        </p:txBody>
      </p:sp>
      <p:sp>
        <p:nvSpPr>
          <p:cNvPr id="79876" name="Text Box 4"/>
          <p:cNvSpPr txBox="1">
            <a:spLocks noChangeArrowheads="1"/>
          </p:cNvSpPr>
          <p:nvPr/>
        </p:nvSpPr>
        <p:spPr bwMode="auto">
          <a:xfrm>
            <a:off x="250825" y="765175"/>
            <a:ext cx="8569325" cy="3906838"/>
          </a:xfrm>
          <a:prstGeom prst="rect">
            <a:avLst/>
          </a:prstGeom>
          <a:noFill/>
          <a:ln w="9525">
            <a:noFill/>
            <a:miter lim="800000"/>
            <a:headEnd/>
            <a:tailEnd/>
          </a:ln>
        </p:spPr>
        <p:txBody>
          <a:bodyPr>
            <a:spAutoFit/>
          </a:bodyPr>
          <a:lstStyle/>
          <a:p>
            <a:pPr algn="just"/>
            <a:r>
              <a:rPr lang="cs-CZ">
                <a:solidFill>
                  <a:srgbClr val="6600FF"/>
                </a:solidFill>
                <a:latin typeface="Tahoma" pitchFamily="34" charset="0"/>
              </a:rPr>
              <a:t>Měření:</a:t>
            </a:r>
          </a:p>
          <a:p>
            <a:pPr algn="just"/>
            <a:r>
              <a:rPr lang="cs-CZ" sz="1800" u="sng">
                <a:solidFill>
                  <a:srgbClr val="6600FF"/>
                </a:solidFill>
                <a:latin typeface="Tahoma" pitchFamily="34" charset="0"/>
              </a:rPr>
              <a:t>Acetylene reduction assay (ARA)</a:t>
            </a:r>
          </a:p>
          <a:p>
            <a:pPr algn="just">
              <a:buFontTx/>
              <a:buChar char="-"/>
            </a:pPr>
            <a:endParaRPr lang="cs-CZ" sz="1200" b="0">
              <a:latin typeface="Tahoma" pitchFamily="34" charset="0"/>
            </a:endParaRPr>
          </a:p>
          <a:p>
            <a:pPr algn="just">
              <a:buFontTx/>
              <a:buChar char="-"/>
            </a:pPr>
            <a:r>
              <a:rPr lang="cs-CZ" sz="1200" b="0">
                <a:latin typeface="Tahoma" pitchFamily="34" charset="0"/>
              </a:rPr>
              <a:t> využívá větší afinity nitrogenázy pro acetylen</a:t>
            </a:r>
          </a:p>
          <a:p>
            <a:pPr algn="just">
              <a:buFontTx/>
              <a:buChar char="-"/>
            </a:pPr>
            <a:r>
              <a:rPr lang="cs-CZ" sz="1200" b="0">
                <a:latin typeface="Tahoma" pitchFamily="34" charset="0"/>
              </a:rPr>
              <a:t> systém s půdou, případně i s rostlinami, je vzduchotěsný</a:t>
            </a:r>
          </a:p>
          <a:p>
            <a:pPr algn="just">
              <a:buFontTx/>
              <a:buChar char="-"/>
            </a:pPr>
            <a:r>
              <a:rPr lang="cs-CZ" sz="1200" b="0">
                <a:latin typeface="Tahoma" pitchFamily="34" charset="0"/>
              </a:rPr>
              <a:t> prostor nad půdou se z 10% nasytí acetylénem či směsí acetylen-kyslík a po několika hodinách se měří ethylen</a:t>
            </a:r>
          </a:p>
          <a:p>
            <a:pPr algn="just">
              <a:buFontTx/>
              <a:buChar char="-"/>
            </a:pPr>
            <a:r>
              <a:rPr lang="cs-CZ" sz="1200" b="0">
                <a:latin typeface="Tahoma" pitchFamily="34" charset="0"/>
              </a:rPr>
              <a:t> redukovaný ethylen se stanovuje GC s FID detektorem</a:t>
            </a:r>
          </a:p>
          <a:p>
            <a:pPr algn="just">
              <a:buFontTx/>
              <a:buChar char="-"/>
            </a:pPr>
            <a:r>
              <a:rPr lang="cs-CZ" sz="1200" b="0">
                <a:latin typeface="Tahoma" pitchFamily="34" charset="0"/>
              </a:rPr>
              <a:t> užívá se faktor 3 molů ethylenu na 1 mol fixovaného N</a:t>
            </a:r>
            <a:r>
              <a:rPr lang="cs-CZ" sz="1200" b="0" baseline="-25000">
                <a:latin typeface="Tahoma" pitchFamily="34" charset="0"/>
              </a:rPr>
              <a:t>2</a:t>
            </a:r>
          </a:p>
          <a:p>
            <a:pPr algn="just"/>
            <a:r>
              <a:rPr lang="cs-CZ" b="0">
                <a:latin typeface="Tahoma" pitchFamily="34" charset="0"/>
              </a:rPr>
              <a:t>- </a:t>
            </a:r>
            <a:r>
              <a:rPr lang="cs-CZ">
                <a:latin typeface="Tahoma" pitchFamily="34" charset="0"/>
              </a:rPr>
              <a:t>je velmi citlivou, levnou a jednoduchou metodou </a:t>
            </a:r>
          </a:p>
          <a:p>
            <a:pPr algn="just">
              <a:buFontTx/>
              <a:buChar char="-"/>
            </a:pPr>
            <a:endParaRPr lang="cs-CZ">
              <a:latin typeface="Tahoma" pitchFamily="34" charset="0"/>
            </a:endParaRPr>
          </a:p>
          <a:p>
            <a:pPr algn="just">
              <a:buFontTx/>
              <a:buChar char="-"/>
            </a:pPr>
            <a:endParaRPr lang="cs-CZ" b="0">
              <a:latin typeface="Tahoma" pitchFamily="34" charset="0"/>
            </a:endParaRPr>
          </a:p>
          <a:p>
            <a:pPr algn="just">
              <a:buFontTx/>
              <a:buChar char="-"/>
            </a:pPr>
            <a:endParaRPr lang="cs-CZ" b="0">
              <a:latin typeface="Tahoma" pitchFamily="34" charset="0"/>
            </a:endParaRPr>
          </a:p>
          <a:p>
            <a:pPr algn="just">
              <a:buFontTx/>
              <a:buChar char="-"/>
            </a:pPr>
            <a:r>
              <a:rPr lang="cs-CZ" b="0">
                <a:latin typeface="Tahoma" pitchFamily="34" charset="0"/>
              </a:rPr>
              <a:t>alternativou je měření fixace </a:t>
            </a:r>
            <a:r>
              <a:rPr lang="cs-CZ" b="0" baseline="30000">
                <a:latin typeface="Tahoma" pitchFamily="34" charset="0"/>
              </a:rPr>
              <a:t>15</a:t>
            </a:r>
            <a:r>
              <a:rPr lang="cs-CZ" b="0">
                <a:latin typeface="Tahoma" pitchFamily="34" charset="0"/>
              </a:rPr>
              <a:t>N - nutná drahá instrumentace (IRMS)</a:t>
            </a:r>
          </a:p>
          <a:p>
            <a:pPr algn="just"/>
            <a:r>
              <a:rPr lang="cs-CZ" b="0">
                <a:latin typeface="Tahoma" pitchFamily="34" charset="0"/>
              </a:rPr>
              <a:t> </a:t>
            </a:r>
          </a:p>
          <a:p>
            <a:pPr algn="just">
              <a:buFontTx/>
              <a:buChar char="-"/>
            </a:pPr>
            <a:r>
              <a:rPr lang="cs-CZ" b="0">
                <a:latin typeface="Tahoma" pitchFamily="34" charset="0"/>
              </a:rPr>
              <a:t> může se také sledovat rychlost růstu organismů na médiu bez dusíku</a:t>
            </a:r>
          </a:p>
          <a:p>
            <a:pPr algn="just"/>
            <a:endParaRPr lang="cs-CZ" b="0">
              <a:latin typeface="Tahoma" pitchFamily="34" charset="0"/>
            </a:endParaRPr>
          </a:p>
          <a:p>
            <a:pPr algn="just"/>
            <a:r>
              <a:rPr lang="cs-CZ" b="0">
                <a:latin typeface="Tahoma" pitchFamily="34" charset="0"/>
              </a:rPr>
              <a:t>- často se sleduje také přítomnost hlízek u cílových rostlin</a:t>
            </a:r>
          </a:p>
        </p:txBody>
      </p:sp>
      <p:sp>
        <p:nvSpPr>
          <p:cNvPr id="79877" name="Rectangle 7"/>
          <p:cNvSpPr>
            <a:spLocks noChangeArrowheads="1"/>
          </p:cNvSpPr>
          <p:nvPr/>
        </p:nvSpPr>
        <p:spPr bwMode="auto">
          <a:xfrm>
            <a:off x="0" y="0"/>
            <a:ext cx="9144000" cy="476250"/>
          </a:xfrm>
          <a:prstGeom prst="rect">
            <a:avLst/>
          </a:prstGeom>
          <a:noFill/>
          <a:ln w="9525">
            <a:noFill/>
            <a:miter lim="800000"/>
            <a:headEnd/>
            <a:tailEnd/>
          </a:ln>
        </p:spPr>
        <p:txBody>
          <a:bodyPr anchor="ctr"/>
          <a:lstStyle/>
          <a:p>
            <a:pPr algn="ctr"/>
            <a:r>
              <a:rPr lang="cs-CZ" sz="2400">
                <a:solidFill>
                  <a:srgbClr val="DC0000"/>
                </a:solidFill>
              </a:rPr>
              <a:t>Fixace dusíku</a:t>
            </a:r>
            <a:endParaRPr lang="en-US" sz="2400">
              <a:solidFill>
                <a:srgbClr val="DC0000"/>
              </a:solidFill>
            </a:endParaRPr>
          </a:p>
        </p:txBody>
      </p:sp>
    </p:spTree>
  </p:cSld>
  <p:clrMapOvr>
    <a:masterClrMapping/>
  </p:clrMapOvr>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Zástupný symbol pro číslo snímku 2"/>
          <p:cNvSpPr>
            <a:spLocks noGrp="1"/>
          </p:cNvSpPr>
          <p:nvPr>
            <p:ph type="sldNum" sz="quarter" idx="10"/>
          </p:nvPr>
        </p:nvSpPr>
        <p:spPr>
          <a:noFill/>
        </p:spPr>
        <p:txBody>
          <a:bodyPr/>
          <a:lstStyle/>
          <a:p>
            <a:r>
              <a:rPr lang="cs-CZ" smtClean="0">
                <a:latin typeface="Arial" charset="0"/>
              </a:rPr>
              <a:t>Snímek </a:t>
            </a:r>
            <a:fld id="{C2AFA076-ABD0-4264-B1D1-DED3A52DFF14}" type="slidenum">
              <a:rPr lang="cs-CZ" smtClean="0">
                <a:latin typeface="Arial" charset="0"/>
              </a:rPr>
              <a:pPr/>
              <a:t>75</a:t>
            </a:fld>
            <a:endParaRPr lang="cs-CZ" smtClean="0">
              <a:latin typeface="Arial" charset="0"/>
            </a:endParaRPr>
          </a:p>
        </p:txBody>
      </p:sp>
      <p:sp>
        <p:nvSpPr>
          <p:cNvPr id="80899" name="Text Box 2"/>
          <p:cNvSpPr txBox="1">
            <a:spLocks noChangeArrowheads="1"/>
          </p:cNvSpPr>
          <p:nvPr/>
        </p:nvSpPr>
        <p:spPr bwMode="auto">
          <a:xfrm>
            <a:off x="8532813" y="6583363"/>
            <a:ext cx="611187" cy="274637"/>
          </a:xfrm>
          <a:prstGeom prst="rect">
            <a:avLst/>
          </a:prstGeom>
          <a:noFill/>
          <a:ln w="9525">
            <a:noFill/>
            <a:miter lim="800000"/>
            <a:headEnd/>
            <a:tailEnd/>
          </a:ln>
        </p:spPr>
        <p:txBody>
          <a:bodyPr>
            <a:spAutoFit/>
          </a:bodyPr>
          <a:lstStyle/>
          <a:p>
            <a:pPr algn="ctr">
              <a:spcBef>
                <a:spcPct val="50000"/>
              </a:spcBef>
            </a:pPr>
            <a:fld id="{AD386A53-BE01-4F32-B30C-52E617E01DEB}" type="slidenum">
              <a:rPr lang="cs-CZ" sz="1200" b="0">
                <a:latin typeface="Times New Roman" pitchFamily="18" charset="0"/>
              </a:rPr>
              <a:pPr algn="ctr">
                <a:spcBef>
                  <a:spcPct val="50000"/>
                </a:spcBef>
              </a:pPr>
              <a:t>75</a:t>
            </a:fld>
            <a:endParaRPr lang="cs-CZ" sz="1200" b="0">
              <a:latin typeface="Times New Roman" pitchFamily="18" charset="0"/>
            </a:endParaRPr>
          </a:p>
        </p:txBody>
      </p:sp>
      <p:sp>
        <p:nvSpPr>
          <p:cNvPr id="80900" name="Text Box 3"/>
          <p:cNvSpPr txBox="1">
            <a:spLocks noChangeArrowheads="1"/>
          </p:cNvSpPr>
          <p:nvPr/>
        </p:nvSpPr>
        <p:spPr bwMode="auto">
          <a:xfrm>
            <a:off x="0" y="0"/>
            <a:ext cx="3960813" cy="274638"/>
          </a:xfrm>
          <a:prstGeom prst="rect">
            <a:avLst/>
          </a:prstGeom>
          <a:noFill/>
          <a:ln w="9525">
            <a:noFill/>
            <a:miter lim="800000"/>
            <a:headEnd/>
            <a:tailEnd/>
          </a:ln>
        </p:spPr>
        <p:txBody>
          <a:bodyPr>
            <a:spAutoFit/>
          </a:bodyPr>
          <a:lstStyle/>
          <a:p>
            <a:pPr>
              <a:spcBef>
                <a:spcPct val="50000"/>
              </a:spcBef>
            </a:pPr>
            <a:endParaRPr lang="en-US" sz="1200" b="0">
              <a:latin typeface="Times New Roman" pitchFamily="18" charset="0"/>
            </a:endParaRPr>
          </a:p>
        </p:txBody>
      </p:sp>
      <p:sp>
        <p:nvSpPr>
          <p:cNvPr id="80901" name="Text Box 5"/>
          <p:cNvSpPr txBox="1">
            <a:spLocks noChangeArrowheads="1"/>
          </p:cNvSpPr>
          <p:nvPr/>
        </p:nvSpPr>
        <p:spPr bwMode="auto">
          <a:xfrm>
            <a:off x="0" y="908050"/>
            <a:ext cx="2124075" cy="4981575"/>
          </a:xfrm>
          <a:prstGeom prst="rect">
            <a:avLst/>
          </a:prstGeom>
          <a:noFill/>
          <a:ln w="9525">
            <a:noFill/>
            <a:miter lim="800000"/>
            <a:headEnd/>
            <a:tailEnd/>
          </a:ln>
        </p:spPr>
        <p:txBody>
          <a:bodyPr>
            <a:spAutoFit/>
          </a:bodyPr>
          <a:lstStyle/>
          <a:p>
            <a:r>
              <a:rPr lang="cs-CZ" b="0">
                <a:latin typeface="Tahoma" pitchFamily="34" charset="0"/>
              </a:rPr>
              <a:t>V půdách kontrolovaného pokusu byly sledovány buňky </a:t>
            </a:r>
            <a:r>
              <a:rPr lang="cs-CZ" b="0" i="1">
                <a:latin typeface="Tahoma" pitchFamily="34" charset="0"/>
              </a:rPr>
              <a:t>Rhizobium leguminosarum</a:t>
            </a:r>
            <a:r>
              <a:rPr lang="cs-CZ" b="0">
                <a:latin typeface="Tahoma" pitchFamily="34" charset="0"/>
              </a:rPr>
              <a:t> schopné tvořit hlízky u jetele po ošetření různým množstvím čistírenského kalu s obsahem těžkých kovů a dusičnanů. Půdy se také lišily v pH. Byl pozorován zřejmý vliv pH, typu kalu a obsahu těžkých kovů na velikost populace rizobijních bakterií i na fixaci dusíku.</a:t>
            </a:r>
          </a:p>
        </p:txBody>
      </p:sp>
      <p:pic>
        <p:nvPicPr>
          <p:cNvPr id="80902" name="Picture 7" descr="0002"/>
          <p:cNvPicPr>
            <a:picLocks noChangeAspect="1" noChangeArrowheads="1"/>
          </p:cNvPicPr>
          <p:nvPr/>
        </p:nvPicPr>
        <p:blipFill>
          <a:blip r:embed="rId3" cstate="print"/>
          <a:srcRect l="6902" t="8685" r="5203" b="59892"/>
          <a:stretch>
            <a:fillRect/>
          </a:stretch>
        </p:blipFill>
        <p:spPr bwMode="auto">
          <a:xfrm>
            <a:off x="2124075" y="0"/>
            <a:ext cx="7019925" cy="3422650"/>
          </a:xfrm>
          <a:prstGeom prst="rect">
            <a:avLst/>
          </a:prstGeom>
          <a:noFill/>
          <a:ln w="9525">
            <a:solidFill>
              <a:schemeClr val="tx1"/>
            </a:solidFill>
            <a:miter lim="800000"/>
            <a:headEnd/>
            <a:tailEnd/>
          </a:ln>
        </p:spPr>
      </p:pic>
      <p:pic>
        <p:nvPicPr>
          <p:cNvPr id="80903" name="Picture 8" descr="0002"/>
          <p:cNvPicPr>
            <a:picLocks noChangeAspect="1" noChangeArrowheads="1"/>
          </p:cNvPicPr>
          <p:nvPr/>
        </p:nvPicPr>
        <p:blipFill>
          <a:blip r:embed="rId3" cstate="print"/>
          <a:srcRect l="6902" t="48091" r="5203" b="20326"/>
          <a:stretch>
            <a:fillRect/>
          </a:stretch>
        </p:blipFill>
        <p:spPr bwMode="auto">
          <a:xfrm>
            <a:off x="2124075" y="3417888"/>
            <a:ext cx="7019925" cy="3440112"/>
          </a:xfrm>
          <a:prstGeom prst="rect">
            <a:avLst/>
          </a:prstGeom>
          <a:noFill/>
          <a:ln w="9525">
            <a:solidFill>
              <a:schemeClr val="tx1"/>
            </a:solidFill>
            <a:miter lim="800000"/>
            <a:headEnd/>
            <a:tailEnd/>
          </a:ln>
        </p:spPr>
      </p:pic>
      <p:sp>
        <p:nvSpPr>
          <p:cNvPr id="80904" name="Line 9"/>
          <p:cNvSpPr>
            <a:spLocks noChangeShapeType="1"/>
          </p:cNvSpPr>
          <p:nvPr/>
        </p:nvSpPr>
        <p:spPr bwMode="auto">
          <a:xfrm>
            <a:off x="2051050" y="4868863"/>
            <a:ext cx="360363" cy="0"/>
          </a:xfrm>
          <a:prstGeom prst="line">
            <a:avLst/>
          </a:prstGeom>
          <a:noFill/>
          <a:ln w="38100">
            <a:solidFill>
              <a:srgbClr val="DC0000"/>
            </a:solidFill>
            <a:round/>
            <a:headEnd/>
            <a:tailEnd type="triangle" w="med" len="med"/>
          </a:ln>
        </p:spPr>
        <p:txBody>
          <a:bodyPr/>
          <a:lstStyle/>
          <a:p>
            <a:endParaRPr lang="cs-CZ"/>
          </a:p>
        </p:txBody>
      </p:sp>
      <p:sp>
        <p:nvSpPr>
          <p:cNvPr id="80905" name="Line 10"/>
          <p:cNvSpPr>
            <a:spLocks noChangeShapeType="1"/>
          </p:cNvSpPr>
          <p:nvPr/>
        </p:nvSpPr>
        <p:spPr bwMode="auto">
          <a:xfrm>
            <a:off x="2051050" y="6092825"/>
            <a:ext cx="360363" cy="0"/>
          </a:xfrm>
          <a:prstGeom prst="line">
            <a:avLst/>
          </a:prstGeom>
          <a:noFill/>
          <a:ln w="38100">
            <a:solidFill>
              <a:srgbClr val="DC0000"/>
            </a:solidFill>
            <a:round/>
            <a:headEnd/>
            <a:tailEnd type="triangle" w="med" len="med"/>
          </a:ln>
        </p:spPr>
        <p:txBody>
          <a:bodyPr/>
          <a:lstStyle/>
          <a:p>
            <a:endParaRPr lang="cs-CZ"/>
          </a:p>
        </p:txBody>
      </p:sp>
      <p:sp>
        <p:nvSpPr>
          <p:cNvPr id="80906" name="Line 11"/>
          <p:cNvSpPr>
            <a:spLocks noChangeShapeType="1"/>
          </p:cNvSpPr>
          <p:nvPr/>
        </p:nvSpPr>
        <p:spPr bwMode="auto">
          <a:xfrm>
            <a:off x="6084888" y="1412875"/>
            <a:ext cx="360362" cy="0"/>
          </a:xfrm>
          <a:prstGeom prst="line">
            <a:avLst/>
          </a:prstGeom>
          <a:noFill/>
          <a:ln w="38100">
            <a:solidFill>
              <a:srgbClr val="DC0000"/>
            </a:solidFill>
            <a:round/>
            <a:headEnd/>
            <a:tailEnd type="triangle" w="med" len="med"/>
          </a:ln>
        </p:spPr>
        <p:txBody>
          <a:bodyPr/>
          <a:lstStyle/>
          <a:p>
            <a:endParaRPr lang="cs-CZ"/>
          </a:p>
        </p:txBody>
      </p:sp>
      <p:sp>
        <p:nvSpPr>
          <p:cNvPr id="80907" name="Line 12"/>
          <p:cNvSpPr>
            <a:spLocks noChangeShapeType="1"/>
          </p:cNvSpPr>
          <p:nvPr/>
        </p:nvSpPr>
        <p:spPr bwMode="auto">
          <a:xfrm>
            <a:off x="6084888" y="2565400"/>
            <a:ext cx="360362" cy="0"/>
          </a:xfrm>
          <a:prstGeom prst="line">
            <a:avLst/>
          </a:prstGeom>
          <a:noFill/>
          <a:ln w="38100">
            <a:solidFill>
              <a:srgbClr val="DC0000"/>
            </a:solidFill>
            <a:round/>
            <a:headEnd/>
            <a:tailEnd type="triangle" w="med" len="med"/>
          </a:ln>
        </p:spPr>
        <p:txBody>
          <a:bodyPr/>
          <a:lstStyle/>
          <a:p>
            <a:endParaRPr lang="cs-CZ"/>
          </a:p>
        </p:txBody>
      </p:sp>
      <p:sp>
        <p:nvSpPr>
          <p:cNvPr id="80908" name="Line 13"/>
          <p:cNvSpPr>
            <a:spLocks noChangeShapeType="1"/>
          </p:cNvSpPr>
          <p:nvPr/>
        </p:nvSpPr>
        <p:spPr bwMode="auto">
          <a:xfrm>
            <a:off x="7092950" y="2565400"/>
            <a:ext cx="360363" cy="0"/>
          </a:xfrm>
          <a:prstGeom prst="line">
            <a:avLst/>
          </a:prstGeom>
          <a:noFill/>
          <a:ln w="38100">
            <a:solidFill>
              <a:srgbClr val="DC0000"/>
            </a:solidFill>
            <a:round/>
            <a:headEnd/>
            <a:tailEnd type="triangle" w="med" len="med"/>
          </a:ln>
        </p:spPr>
        <p:txBody>
          <a:bodyPr/>
          <a:lstStyle/>
          <a:p>
            <a:endParaRPr lang="cs-CZ"/>
          </a:p>
        </p:txBody>
      </p:sp>
      <p:sp>
        <p:nvSpPr>
          <p:cNvPr id="80909" name="Line 14"/>
          <p:cNvSpPr>
            <a:spLocks noChangeShapeType="1"/>
          </p:cNvSpPr>
          <p:nvPr/>
        </p:nvSpPr>
        <p:spPr bwMode="auto">
          <a:xfrm>
            <a:off x="8027988" y="2565400"/>
            <a:ext cx="360362" cy="0"/>
          </a:xfrm>
          <a:prstGeom prst="line">
            <a:avLst/>
          </a:prstGeom>
          <a:noFill/>
          <a:ln w="38100">
            <a:solidFill>
              <a:srgbClr val="DC0000"/>
            </a:solidFill>
            <a:round/>
            <a:headEnd/>
            <a:tailEnd type="triangle" w="med" len="med"/>
          </a:ln>
        </p:spPr>
        <p:txBody>
          <a:bodyPr/>
          <a:lstStyle/>
          <a:p>
            <a:endParaRPr lang="cs-CZ"/>
          </a:p>
        </p:txBody>
      </p:sp>
      <p:sp>
        <p:nvSpPr>
          <p:cNvPr id="80910" name="Line 15"/>
          <p:cNvSpPr>
            <a:spLocks noChangeShapeType="1"/>
          </p:cNvSpPr>
          <p:nvPr/>
        </p:nvSpPr>
        <p:spPr bwMode="auto">
          <a:xfrm>
            <a:off x="8027988" y="1412875"/>
            <a:ext cx="360362" cy="0"/>
          </a:xfrm>
          <a:prstGeom prst="line">
            <a:avLst/>
          </a:prstGeom>
          <a:noFill/>
          <a:ln w="38100">
            <a:solidFill>
              <a:srgbClr val="DC0000"/>
            </a:solidFill>
            <a:round/>
            <a:headEnd/>
            <a:tailEnd type="triangle" w="med" len="med"/>
          </a:ln>
        </p:spPr>
        <p:txBody>
          <a:bodyPr/>
          <a:lstStyle/>
          <a:p>
            <a:endParaRPr lang="cs-CZ"/>
          </a:p>
        </p:txBody>
      </p:sp>
      <p:grpSp>
        <p:nvGrpSpPr>
          <p:cNvPr id="80911" name="Group 16"/>
          <p:cNvGrpSpPr>
            <a:grpSpLocks/>
          </p:cNvGrpSpPr>
          <p:nvPr/>
        </p:nvGrpSpPr>
        <p:grpSpPr bwMode="auto">
          <a:xfrm>
            <a:off x="0" y="0"/>
            <a:ext cx="1146175" cy="623888"/>
            <a:chOff x="480" y="3075"/>
            <a:chExt cx="722" cy="393"/>
          </a:xfrm>
        </p:grpSpPr>
        <p:pic>
          <p:nvPicPr>
            <p:cNvPr id="80912" name="Picture 17" descr="File:Lupa.na.encyklopedii.jpg">
              <a:hlinkClick r:id="rId4"/>
            </p:cNvPr>
            <p:cNvPicPr>
              <a:picLocks noChangeAspect="1" noChangeArrowheads="1"/>
            </p:cNvPicPr>
            <p:nvPr/>
          </p:nvPicPr>
          <p:blipFill>
            <a:blip r:embed="rId5" cstate="print"/>
            <a:srcRect/>
            <a:stretch>
              <a:fillRect/>
            </a:stretch>
          </p:blipFill>
          <p:spPr bwMode="auto">
            <a:xfrm>
              <a:off x="480" y="3075"/>
              <a:ext cx="722" cy="393"/>
            </a:xfrm>
            <a:prstGeom prst="rect">
              <a:avLst/>
            </a:prstGeom>
            <a:noFill/>
            <a:ln w="19050">
              <a:solidFill>
                <a:srgbClr val="000000"/>
              </a:solidFill>
              <a:miter lim="800000"/>
              <a:headEnd/>
              <a:tailEnd/>
            </a:ln>
          </p:spPr>
        </p:pic>
        <p:sp>
          <p:nvSpPr>
            <p:cNvPr id="80913" name="WordArt 18"/>
            <p:cNvSpPr>
              <a:spLocks noChangeArrowheads="1" noChangeShapeType="1" noTextEdit="1"/>
            </p:cNvSpPr>
            <p:nvPr/>
          </p:nvSpPr>
          <p:spPr bwMode="auto">
            <a:xfrm>
              <a:off x="521" y="3203"/>
              <a:ext cx="363" cy="136"/>
            </a:xfrm>
            <a:prstGeom prst="rect">
              <a:avLst/>
            </a:prstGeom>
          </p:spPr>
          <p:txBody>
            <a:bodyPr wrap="none" fromWordArt="1">
              <a:prstTxWarp prst="textPlain">
                <a:avLst>
                  <a:gd name="adj" fmla="val 50000"/>
                </a:avLst>
              </a:prstTxWarp>
            </a:bodyPr>
            <a:lstStyle/>
            <a:p>
              <a:pPr algn="ctr"/>
              <a:r>
                <a:rPr lang="cs-CZ" sz="3600" kern="10">
                  <a:ln w="12700">
                    <a:solidFill>
                      <a:schemeClr val="tx1"/>
                    </a:solidFill>
                    <a:round/>
                    <a:headEnd/>
                    <a:tailEnd/>
                  </a:ln>
                  <a:solidFill>
                    <a:srgbClr val="FFFF00"/>
                  </a:solidFill>
                  <a:latin typeface="Arial Black"/>
                </a:rPr>
                <a:t>Příklad</a:t>
              </a:r>
            </a:p>
          </p:txBody>
        </p:sp>
      </p:grpSp>
    </p:spTree>
  </p:cSld>
  <p:clrMapOvr>
    <a:masterClrMapping/>
  </p:clrMapOvr>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Zástupný symbol pro číslo snímku 2"/>
          <p:cNvSpPr>
            <a:spLocks noGrp="1"/>
          </p:cNvSpPr>
          <p:nvPr>
            <p:ph type="sldNum" sz="quarter" idx="10"/>
          </p:nvPr>
        </p:nvSpPr>
        <p:spPr>
          <a:noFill/>
        </p:spPr>
        <p:txBody>
          <a:bodyPr/>
          <a:lstStyle/>
          <a:p>
            <a:r>
              <a:rPr lang="cs-CZ" smtClean="0">
                <a:latin typeface="Arial" charset="0"/>
              </a:rPr>
              <a:t>Snímek </a:t>
            </a:r>
            <a:fld id="{12AAB4E6-4943-4B4B-A311-976668A7A3DC}" type="slidenum">
              <a:rPr lang="cs-CZ" smtClean="0">
                <a:latin typeface="Arial" charset="0"/>
              </a:rPr>
              <a:pPr/>
              <a:t>76</a:t>
            </a:fld>
            <a:endParaRPr lang="cs-CZ" smtClean="0">
              <a:latin typeface="Arial" charset="0"/>
            </a:endParaRPr>
          </a:p>
        </p:txBody>
      </p:sp>
      <p:sp>
        <p:nvSpPr>
          <p:cNvPr id="81923" name="Text Box 3"/>
          <p:cNvSpPr txBox="1">
            <a:spLocks noChangeArrowheads="1"/>
          </p:cNvSpPr>
          <p:nvPr/>
        </p:nvSpPr>
        <p:spPr bwMode="auto">
          <a:xfrm>
            <a:off x="0" y="0"/>
            <a:ext cx="3960813" cy="274638"/>
          </a:xfrm>
          <a:prstGeom prst="rect">
            <a:avLst/>
          </a:prstGeom>
          <a:noFill/>
          <a:ln w="9525">
            <a:noFill/>
            <a:miter lim="800000"/>
            <a:headEnd/>
            <a:tailEnd/>
          </a:ln>
        </p:spPr>
        <p:txBody>
          <a:bodyPr>
            <a:spAutoFit/>
          </a:bodyPr>
          <a:lstStyle/>
          <a:p>
            <a:pPr>
              <a:spcBef>
                <a:spcPct val="50000"/>
              </a:spcBef>
            </a:pPr>
            <a:endParaRPr lang="en-US" sz="1200" b="0">
              <a:latin typeface="Times New Roman" pitchFamily="18" charset="0"/>
            </a:endParaRPr>
          </a:p>
        </p:txBody>
      </p:sp>
      <p:pic>
        <p:nvPicPr>
          <p:cNvPr id="81924" name="Picture 15" descr="0018"/>
          <p:cNvPicPr>
            <a:picLocks noChangeAspect="1" noChangeArrowheads="1"/>
          </p:cNvPicPr>
          <p:nvPr/>
        </p:nvPicPr>
        <p:blipFill>
          <a:blip r:embed="rId3" cstate="print"/>
          <a:srcRect l="55045" t="42468" r="1500" b="31868"/>
          <a:stretch>
            <a:fillRect/>
          </a:stretch>
        </p:blipFill>
        <p:spPr bwMode="auto">
          <a:xfrm>
            <a:off x="107950" y="1700213"/>
            <a:ext cx="8856663" cy="3835400"/>
          </a:xfrm>
          <a:prstGeom prst="rect">
            <a:avLst/>
          </a:prstGeom>
          <a:noFill/>
          <a:ln w="38100">
            <a:solidFill>
              <a:schemeClr val="tx1"/>
            </a:solidFill>
            <a:miter lim="800000"/>
            <a:headEnd/>
            <a:tailEnd/>
          </a:ln>
        </p:spPr>
      </p:pic>
      <p:sp>
        <p:nvSpPr>
          <p:cNvPr id="81925" name="Rectangle 16"/>
          <p:cNvSpPr>
            <a:spLocks noChangeArrowheads="1"/>
          </p:cNvSpPr>
          <p:nvPr/>
        </p:nvSpPr>
        <p:spPr bwMode="auto">
          <a:xfrm>
            <a:off x="4284663" y="4292600"/>
            <a:ext cx="3743325" cy="288925"/>
          </a:xfrm>
          <a:prstGeom prst="rect">
            <a:avLst/>
          </a:prstGeom>
          <a:noFill/>
          <a:ln w="28575">
            <a:solidFill>
              <a:srgbClr val="6600FF"/>
            </a:solidFill>
            <a:miter lim="800000"/>
            <a:headEnd/>
            <a:tailEnd/>
          </a:ln>
        </p:spPr>
        <p:txBody>
          <a:bodyPr wrap="none" anchor="ctr"/>
          <a:lstStyle/>
          <a:p>
            <a:endParaRPr lang="cs-CZ"/>
          </a:p>
        </p:txBody>
      </p:sp>
      <p:grpSp>
        <p:nvGrpSpPr>
          <p:cNvPr id="81926" name="Group 17"/>
          <p:cNvGrpSpPr>
            <a:grpSpLocks/>
          </p:cNvGrpSpPr>
          <p:nvPr/>
        </p:nvGrpSpPr>
        <p:grpSpPr bwMode="auto">
          <a:xfrm>
            <a:off x="0" y="0"/>
            <a:ext cx="1146175" cy="623888"/>
            <a:chOff x="480" y="3075"/>
            <a:chExt cx="722" cy="393"/>
          </a:xfrm>
        </p:grpSpPr>
        <p:pic>
          <p:nvPicPr>
            <p:cNvPr id="81928" name="Picture 18" descr="File:Lupa.na.encyklopedii.jpg">
              <a:hlinkClick r:id="rId4"/>
            </p:cNvPr>
            <p:cNvPicPr>
              <a:picLocks noChangeAspect="1" noChangeArrowheads="1"/>
            </p:cNvPicPr>
            <p:nvPr/>
          </p:nvPicPr>
          <p:blipFill>
            <a:blip r:embed="rId5" cstate="print"/>
            <a:srcRect/>
            <a:stretch>
              <a:fillRect/>
            </a:stretch>
          </p:blipFill>
          <p:spPr bwMode="auto">
            <a:xfrm>
              <a:off x="480" y="3075"/>
              <a:ext cx="722" cy="393"/>
            </a:xfrm>
            <a:prstGeom prst="rect">
              <a:avLst/>
            </a:prstGeom>
            <a:noFill/>
            <a:ln w="19050">
              <a:solidFill>
                <a:srgbClr val="000000"/>
              </a:solidFill>
              <a:miter lim="800000"/>
              <a:headEnd/>
              <a:tailEnd/>
            </a:ln>
          </p:spPr>
        </p:pic>
        <p:sp>
          <p:nvSpPr>
            <p:cNvPr id="81929" name="WordArt 19"/>
            <p:cNvSpPr>
              <a:spLocks noChangeArrowheads="1" noChangeShapeType="1" noTextEdit="1"/>
            </p:cNvSpPr>
            <p:nvPr/>
          </p:nvSpPr>
          <p:spPr bwMode="auto">
            <a:xfrm>
              <a:off x="521" y="3203"/>
              <a:ext cx="363" cy="136"/>
            </a:xfrm>
            <a:prstGeom prst="rect">
              <a:avLst/>
            </a:prstGeom>
          </p:spPr>
          <p:txBody>
            <a:bodyPr wrap="none" fromWordArt="1">
              <a:prstTxWarp prst="textPlain">
                <a:avLst>
                  <a:gd name="adj" fmla="val 50000"/>
                </a:avLst>
              </a:prstTxWarp>
            </a:bodyPr>
            <a:lstStyle/>
            <a:p>
              <a:pPr algn="ctr"/>
              <a:r>
                <a:rPr lang="cs-CZ" sz="3600" kern="10">
                  <a:ln w="12700">
                    <a:solidFill>
                      <a:schemeClr val="tx1"/>
                    </a:solidFill>
                    <a:round/>
                    <a:headEnd/>
                    <a:tailEnd/>
                  </a:ln>
                  <a:solidFill>
                    <a:srgbClr val="FFFF00"/>
                  </a:solidFill>
                  <a:latin typeface="Arial Black"/>
                </a:rPr>
                <a:t>Příklad</a:t>
              </a:r>
            </a:p>
          </p:txBody>
        </p:sp>
      </p:grpSp>
      <p:sp>
        <p:nvSpPr>
          <p:cNvPr id="81927" name="Rectangle 20"/>
          <p:cNvSpPr>
            <a:spLocks noChangeArrowheads="1"/>
          </p:cNvSpPr>
          <p:nvPr/>
        </p:nvSpPr>
        <p:spPr bwMode="auto">
          <a:xfrm>
            <a:off x="0" y="0"/>
            <a:ext cx="9144000" cy="476250"/>
          </a:xfrm>
          <a:prstGeom prst="rect">
            <a:avLst/>
          </a:prstGeom>
          <a:noFill/>
          <a:ln w="9525">
            <a:noFill/>
            <a:miter lim="800000"/>
            <a:headEnd/>
            <a:tailEnd/>
          </a:ln>
        </p:spPr>
        <p:txBody>
          <a:bodyPr anchor="ctr"/>
          <a:lstStyle/>
          <a:p>
            <a:pPr algn="ctr"/>
            <a:r>
              <a:rPr lang="cs-CZ" sz="2400">
                <a:solidFill>
                  <a:srgbClr val="DC0000"/>
                </a:solidFill>
              </a:rPr>
              <a:t>Fixace dusíku</a:t>
            </a:r>
            <a:endParaRPr lang="en-US" sz="2400">
              <a:solidFill>
                <a:srgbClr val="DC0000"/>
              </a:solidFill>
            </a:endParaRPr>
          </a:p>
        </p:txBody>
      </p:sp>
    </p:spTree>
  </p:cSld>
  <p:clrMapOvr>
    <a:masterClrMapping/>
  </p:clrMapOvr>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6"/>
          <p:cNvSpPr>
            <a:spLocks noGrp="1" noChangeArrowheads="1"/>
          </p:cNvSpPr>
          <p:nvPr>
            <p:ph type="title"/>
          </p:nvPr>
        </p:nvSpPr>
        <p:spPr/>
        <p:txBody>
          <a:bodyPr/>
          <a:lstStyle/>
          <a:p>
            <a:pPr eaLnBrk="1" hangingPunct="1"/>
            <a:r>
              <a:rPr lang="cs-CZ" sz="2400" smtClean="0"/>
              <a:t>Asimilace a imobilizace dusíku</a:t>
            </a:r>
            <a:endParaRPr lang="en-US" sz="2400" smtClean="0"/>
          </a:p>
        </p:txBody>
      </p:sp>
      <p:sp>
        <p:nvSpPr>
          <p:cNvPr id="82947" name="Zástupný symbol pro číslo snímku 3"/>
          <p:cNvSpPr>
            <a:spLocks noGrp="1"/>
          </p:cNvSpPr>
          <p:nvPr>
            <p:ph type="sldNum" sz="quarter" idx="10"/>
          </p:nvPr>
        </p:nvSpPr>
        <p:spPr>
          <a:noFill/>
        </p:spPr>
        <p:txBody>
          <a:bodyPr/>
          <a:lstStyle/>
          <a:p>
            <a:r>
              <a:rPr lang="cs-CZ" smtClean="0">
                <a:latin typeface="Arial" charset="0"/>
              </a:rPr>
              <a:t>Snímek </a:t>
            </a:r>
            <a:fld id="{D4F536CF-6597-43F8-9B7F-BAB6855054F4}" type="slidenum">
              <a:rPr lang="cs-CZ" smtClean="0">
                <a:latin typeface="Arial" charset="0"/>
              </a:rPr>
              <a:pPr/>
              <a:t>77</a:t>
            </a:fld>
            <a:endParaRPr lang="cs-CZ" smtClean="0">
              <a:latin typeface="Arial" charset="0"/>
            </a:endParaRPr>
          </a:p>
        </p:txBody>
      </p:sp>
      <p:pic>
        <p:nvPicPr>
          <p:cNvPr id="82948" name="Picture 4" descr="011"/>
          <p:cNvPicPr>
            <a:picLocks noChangeAspect="1" noChangeArrowheads="1"/>
          </p:cNvPicPr>
          <p:nvPr/>
        </p:nvPicPr>
        <p:blipFill>
          <a:blip r:embed="rId2" cstate="print"/>
          <a:srcRect l="33318" t="24553" r="11566" b="36810"/>
          <a:stretch>
            <a:fillRect/>
          </a:stretch>
        </p:blipFill>
        <p:spPr bwMode="auto">
          <a:xfrm>
            <a:off x="1116013" y="476250"/>
            <a:ext cx="7127875" cy="6032500"/>
          </a:xfrm>
          <a:prstGeom prst="rect">
            <a:avLst/>
          </a:prstGeom>
          <a:noFill/>
          <a:ln w="38100">
            <a:solidFill>
              <a:srgbClr val="000000"/>
            </a:solidFill>
            <a:miter lim="800000"/>
            <a:headEnd/>
            <a:tailEnd/>
          </a:ln>
        </p:spPr>
      </p:pic>
    </p:spTree>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5"/>
          <p:cNvSpPr>
            <a:spLocks noGrp="1" noChangeArrowheads="1"/>
          </p:cNvSpPr>
          <p:nvPr>
            <p:ph type="title"/>
          </p:nvPr>
        </p:nvSpPr>
        <p:spPr>
          <a:noFill/>
        </p:spPr>
        <p:txBody>
          <a:bodyPr/>
          <a:lstStyle/>
          <a:p>
            <a:pPr eaLnBrk="1" hangingPunct="1"/>
            <a:r>
              <a:rPr lang="cs-CZ" sz="2400" smtClean="0"/>
              <a:t>Asimilace a imobilizace dusíku</a:t>
            </a:r>
            <a:endParaRPr lang="en-US" sz="2400" smtClean="0"/>
          </a:p>
        </p:txBody>
      </p:sp>
      <p:sp>
        <p:nvSpPr>
          <p:cNvPr id="83971" name="Zástupný symbol pro číslo snímku 3"/>
          <p:cNvSpPr>
            <a:spLocks noGrp="1"/>
          </p:cNvSpPr>
          <p:nvPr>
            <p:ph type="sldNum" sz="quarter" idx="10"/>
          </p:nvPr>
        </p:nvSpPr>
        <p:spPr>
          <a:noFill/>
        </p:spPr>
        <p:txBody>
          <a:bodyPr/>
          <a:lstStyle/>
          <a:p>
            <a:r>
              <a:rPr lang="cs-CZ" smtClean="0">
                <a:latin typeface="Arial" charset="0"/>
              </a:rPr>
              <a:t>Snímek </a:t>
            </a:r>
            <a:fld id="{C71556EA-A4EC-43B9-BB87-9851C2921CE8}" type="slidenum">
              <a:rPr lang="cs-CZ" smtClean="0">
                <a:latin typeface="Arial" charset="0"/>
              </a:rPr>
              <a:pPr/>
              <a:t>78</a:t>
            </a:fld>
            <a:endParaRPr lang="cs-CZ" smtClean="0">
              <a:latin typeface="Arial" charset="0"/>
            </a:endParaRPr>
          </a:p>
        </p:txBody>
      </p:sp>
      <p:sp>
        <p:nvSpPr>
          <p:cNvPr id="83972" name="Text Box 2"/>
          <p:cNvSpPr txBox="1">
            <a:spLocks noChangeArrowheads="1"/>
          </p:cNvSpPr>
          <p:nvPr/>
        </p:nvSpPr>
        <p:spPr bwMode="auto">
          <a:xfrm>
            <a:off x="8532813" y="6583363"/>
            <a:ext cx="611187" cy="274637"/>
          </a:xfrm>
          <a:prstGeom prst="rect">
            <a:avLst/>
          </a:prstGeom>
          <a:noFill/>
          <a:ln w="9525">
            <a:noFill/>
            <a:miter lim="800000"/>
            <a:headEnd/>
            <a:tailEnd/>
          </a:ln>
        </p:spPr>
        <p:txBody>
          <a:bodyPr>
            <a:spAutoFit/>
          </a:bodyPr>
          <a:lstStyle/>
          <a:p>
            <a:pPr algn="ctr">
              <a:spcBef>
                <a:spcPct val="50000"/>
              </a:spcBef>
            </a:pPr>
            <a:fld id="{9EF3550A-C7C3-41A7-8B9B-90CC04491D9D}" type="slidenum">
              <a:rPr lang="cs-CZ" sz="1200" b="0">
                <a:latin typeface="Times New Roman" pitchFamily="18" charset="0"/>
              </a:rPr>
              <a:pPr algn="ctr">
                <a:spcBef>
                  <a:spcPct val="50000"/>
                </a:spcBef>
              </a:pPr>
              <a:t>78</a:t>
            </a:fld>
            <a:endParaRPr lang="cs-CZ" sz="1200" b="0">
              <a:latin typeface="Times New Roman" pitchFamily="18" charset="0"/>
            </a:endParaRPr>
          </a:p>
        </p:txBody>
      </p:sp>
      <p:sp>
        <p:nvSpPr>
          <p:cNvPr id="83973" name="Text Box 3"/>
          <p:cNvSpPr txBox="1">
            <a:spLocks noChangeArrowheads="1"/>
          </p:cNvSpPr>
          <p:nvPr/>
        </p:nvSpPr>
        <p:spPr bwMode="auto">
          <a:xfrm>
            <a:off x="0" y="0"/>
            <a:ext cx="3960813" cy="274638"/>
          </a:xfrm>
          <a:prstGeom prst="rect">
            <a:avLst/>
          </a:prstGeom>
          <a:noFill/>
          <a:ln w="9525">
            <a:noFill/>
            <a:miter lim="800000"/>
            <a:headEnd/>
            <a:tailEnd/>
          </a:ln>
        </p:spPr>
        <p:txBody>
          <a:bodyPr>
            <a:spAutoFit/>
          </a:bodyPr>
          <a:lstStyle/>
          <a:p>
            <a:pPr>
              <a:spcBef>
                <a:spcPct val="50000"/>
              </a:spcBef>
            </a:pPr>
            <a:endParaRPr lang="en-US" sz="1200" b="0">
              <a:latin typeface="Times New Roman" pitchFamily="18" charset="0"/>
            </a:endParaRPr>
          </a:p>
        </p:txBody>
      </p:sp>
      <p:sp>
        <p:nvSpPr>
          <p:cNvPr id="83974" name="Text Box 4"/>
          <p:cNvSpPr txBox="1">
            <a:spLocks noChangeArrowheads="1"/>
          </p:cNvSpPr>
          <p:nvPr/>
        </p:nvSpPr>
        <p:spPr bwMode="auto">
          <a:xfrm>
            <a:off x="2916238" y="620713"/>
            <a:ext cx="6048375" cy="1803400"/>
          </a:xfrm>
          <a:prstGeom prst="rect">
            <a:avLst/>
          </a:prstGeom>
          <a:noFill/>
          <a:ln w="9525">
            <a:noFill/>
            <a:miter lim="800000"/>
            <a:headEnd/>
            <a:tailEnd/>
          </a:ln>
        </p:spPr>
        <p:txBody>
          <a:bodyPr>
            <a:spAutoFit/>
          </a:bodyPr>
          <a:lstStyle/>
          <a:p>
            <a:pPr marL="180975" indent="-180975" algn="just">
              <a:buFontTx/>
              <a:buChar char="•"/>
            </a:pPr>
            <a:r>
              <a:rPr lang="cs-CZ" b="0">
                <a:latin typeface="Tahoma" pitchFamily="34" charset="0"/>
              </a:rPr>
              <a:t>dusík je uvolňován jako NH</a:t>
            </a:r>
            <a:r>
              <a:rPr lang="cs-CZ" b="0" baseline="-25000">
                <a:latin typeface="Tahoma" pitchFamily="34" charset="0"/>
              </a:rPr>
              <a:t>3</a:t>
            </a:r>
            <a:r>
              <a:rPr lang="cs-CZ" b="0">
                <a:latin typeface="Tahoma" pitchFamily="34" charset="0"/>
              </a:rPr>
              <a:t> z organické hmoty - </a:t>
            </a:r>
            <a:r>
              <a:rPr lang="cs-CZ">
                <a:latin typeface="Tahoma" pitchFamily="34" charset="0"/>
              </a:rPr>
              <a:t>AMONIFIKACE</a:t>
            </a:r>
          </a:p>
          <a:p>
            <a:pPr marL="180975" indent="-180975" algn="just">
              <a:buFontTx/>
              <a:buChar char="•"/>
            </a:pPr>
            <a:r>
              <a:rPr lang="cs-CZ" b="0">
                <a:latin typeface="Tahoma" pitchFamily="34" charset="0"/>
              </a:rPr>
              <a:t>NH</a:t>
            </a:r>
            <a:r>
              <a:rPr lang="cs-CZ" b="0" baseline="-25000">
                <a:latin typeface="Tahoma" pitchFamily="34" charset="0"/>
              </a:rPr>
              <a:t>3</a:t>
            </a:r>
            <a:r>
              <a:rPr lang="cs-CZ" b="0">
                <a:latin typeface="Tahoma" pitchFamily="34" charset="0"/>
              </a:rPr>
              <a:t> je asimilován z půdy do živých organismů, velmi dobře jako NH</a:t>
            </a:r>
            <a:r>
              <a:rPr lang="cs-CZ" b="0" baseline="-25000">
                <a:latin typeface="Tahoma" pitchFamily="34" charset="0"/>
              </a:rPr>
              <a:t>3</a:t>
            </a:r>
            <a:r>
              <a:rPr lang="cs-CZ" b="0">
                <a:latin typeface="Tahoma" pitchFamily="34" charset="0"/>
              </a:rPr>
              <a:t> </a:t>
            </a:r>
            <a:r>
              <a:rPr lang="cs-CZ">
                <a:solidFill>
                  <a:srgbClr val="6600FF"/>
                </a:solidFill>
                <a:latin typeface="Tahoma" pitchFamily="34" charset="0"/>
              </a:rPr>
              <a:t>v této formě hlavní zdroj dusíku pro rostliny a mikroorganismy</a:t>
            </a:r>
            <a:endParaRPr lang="cs-CZ" baseline="-25000">
              <a:solidFill>
                <a:srgbClr val="6600FF"/>
              </a:solidFill>
              <a:latin typeface="Tahoma" pitchFamily="34" charset="0"/>
            </a:endParaRPr>
          </a:p>
          <a:p>
            <a:pPr marL="180975" indent="-180975" algn="just">
              <a:buFontTx/>
              <a:buChar char="•"/>
            </a:pPr>
            <a:r>
              <a:rPr lang="cs-CZ" b="0">
                <a:latin typeface="Tahoma" pitchFamily="34" charset="0"/>
              </a:rPr>
              <a:t>kromě toho i asimilační redukce dusičnanů</a:t>
            </a:r>
          </a:p>
          <a:p>
            <a:pPr marL="180975" indent="-180975" algn="just">
              <a:buFontTx/>
              <a:buChar char="•"/>
            </a:pPr>
            <a:endParaRPr lang="cs-CZ" b="0">
              <a:latin typeface="Tahoma" pitchFamily="34" charset="0"/>
            </a:endParaRPr>
          </a:p>
        </p:txBody>
      </p:sp>
      <p:pic>
        <p:nvPicPr>
          <p:cNvPr id="83975" name="Picture 7" descr="005"/>
          <p:cNvPicPr>
            <a:picLocks noChangeAspect="1" noChangeArrowheads="1"/>
          </p:cNvPicPr>
          <p:nvPr/>
        </p:nvPicPr>
        <p:blipFill>
          <a:blip r:embed="rId3" cstate="print"/>
          <a:srcRect l="32558" t="6989" r="30672" b="67845"/>
          <a:stretch>
            <a:fillRect/>
          </a:stretch>
        </p:blipFill>
        <p:spPr bwMode="auto">
          <a:xfrm>
            <a:off x="107950" y="476250"/>
            <a:ext cx="2843213" cy="2516188"/>
          </a:xfrm>
          <a:prstGeom prst="rect">
            <a:avLst/>
          </a:prstGeom>
          <a:noFill/>
          <a:ln w="38100">
            <a:solidFill>
              <a:schemeClr val="tx1"/>
            </a:solidFill>
            <a:miter lim="800000"/>
            <a:headEnd/>
            <a:tailEnd/>
          </a:ln>
        </p:spPr>
      </p:pic>
      <p:sp>
        <p:nvSpPr>
          <p:cNvPr id="83976" name="Rectangle 9"/>
          <p:cNvSpPr>
            <a:spLocks noChangeArrowheads="1"/>
          </p:cNvSpPr>
          <p:nvPr/>
        </p:nvSpPr>
        <p:spPr bwMode="auto">
          <a:xfrm>
            <a:off x="1476375" y="1268413"/>
            <a:ext cx="574675" cy="215900"/>
          </a:xfrm>
          <a:prstGeom prst="rect">
            <a:avLst/>
          </a:prstGeom>
          <a:noFill/>
          <a:ln w="9525">
            <a:solidFill>
              <a:srgbClr val="6600FF"/>
            </a:solidFill>
            <a:miter lim="800000"/>
            <a:headEnd/>
            <a:tailEnd/>
          </a:ln>
        </p:spPr>
        <p:txBody>
          <a:bodyPr wrap="none" anchor="ctr"/>
          <a:lstStyle/>
          <a:p>
            <a:endParaRPr lang="cs-CZ"/>
          </a:p>
        </p:txBody>
      </p:sp>
      <p:sp>
        <p:nvSpPr>
          <p:cNvPr id="83977" name="Line 12"/>
          <p:cNvSpPr>
            <a:spLocks noChangeShapeType="1"/>
          </p:cNvSpPr>
          <p:nvPr/>
        </p:nvSpPr>
        <p:spPr bwMode="auto">
          <a:xfrm>
            <a:off x="1116013" y="1125538"/>
            <a:ext cx="660400" cy="590550"/>
          </a:xfrm>
          <a:prstGeom prst="line">
            <a:avLst/>
          </a:prstGeom>
          <a:noFill/>
          <a:ln w="38100">
            <a:solidFill>
              <a:srgbClr val="6600FF"/>
            </a:solidFill>
            <a:round/>
            <a:headEnd/>
            <a:tailEnd type="triangle" w="med" len="med"/>
          </a:ln>
        </p:spPr>
        <p:txBody>
          <a:bodyPr/>
          <a:lstStyle/>
          <a:p>
            <a:endParaRPr lang="cs-CZ"/>
          </a:p>
        </p:txBody>
      </p:sp>
      <p:sp>
        <p:nvSpPr>
          <p:cNvPr id="83978" name="Line 13"/>
          <p:cNvSpPr>
            <a:spLocks noChangeShapeType="1"/>
          </p:cNvSpPr>
          <p:nvPr/>
        </p:nvSpPr>
        <p:spPr bwMode="auto">
          <a:xfrm flipH="1" flipV="1">
            <a:off x="1058863" y="1179513"/>
            <a:ext cx="673100" cy="571500"/>
          </a:xfrm>
          <a:prstGeom prst="line">
            <a:avLst/>
          </a:prstGeom>
          <a:noFill/>
          <a:ln w="38100">
            <a:solidFill>
              <a:srgbClr val="6600FF"/>
            </a:solidFill>
            <a:round/>
            <a:headEnd/>
            <a:tailEnd type="triangle" w="med" len="med"/>
          </a:ln>
        </p:spPr>
        <p:txBody>
          <a:bodyPr/>
          <a:lstStyle/>
          <a:p>
            <a:endParaRPr lang="cs-CZ"/>
          </a:p>
        </p:txBody>
      </p:sp>
      <p:sp>
        <p:nvSpPr>
          <p:cNvPr id="83979" name="Rectangle 14"/>
          <p:cNvSpPr>
            <a:spLocks noChangeArrowheads="1"/>
          </p:cNvSpPr>
          <p:nvPr/>
        </p:nvSpPr>
        <p:spPr bwMode="auto">
          <a:xfrm>
            <a:off x="1054100" y="1522413"/>
            <a:ext cx="450850" cy="215900"/>
          </a:xfrm>
          <a:prstGeom prst="rect">
            <a:avLst/>
          </a:prstGeom>
          <a:noFill/>
          <a:ln w="9525">
            <a:solidFill>
              <a:srgbClr val="6600FF"/>
            </a:solidFill>
            <a:miter lim="800000"/>
            <a:headEnd/>
            <a:tailEnd/>
          </a:ln>
        </p:spPr>
        <p:txBody>
          <a:bodyPr wrap="none" anchor="ctr"/>
          <a:lstStyle/>
          <a:p>
            <a:endParaRPr lang="cs-CZ"/>
          </a:p>
        </p:txBody>
      </p:sp>
      <p:pic>
        <p:nvPicPr>
          <p:cNvPr id="83980" name="Picture 15" descr="001"/>
          <p:cNvPicPr>
            <a:picLocks noChangeAspect="1" noChangeArrowheads="1"/>
          </p:cNvPicPr>
          <p:nvPr/>
        </p:nvPicPr>
        <p:blipFill>
          <a:blip r:embed="rId4" cstate="print"/>
          <a:srcRect l="25020" t="24338" r="22182" b="35133"/>
          <a:stretch>
            <a:fillRect/>
          </a:stretch>
        </p:blipFill>
        <p:spPr bwMode="auto">
          <a:xfrm>
            <a:off x="4572000" y="2636838"/>
            <a:ext cx="4103688" cy="4076700"/>
          </a:xfrm>
          <a:prstGeom prst="rect">
            <a:avLst/>
          </a:prstGeom>
          <a:noFill/>
          <a:ln w="9525">
            <a:noFill/>
            <a:miter lim="800000"/>
            <a:headEnd/>
            <a:tailEnd/>
          </a:ln>
        </p:spPr>
      </p:pic>
      <p:pic>
        <p:nvPicPr>
          <p:cNvPr id="83981" name="Picture 16" descr="001"/>
          <p:cNvPicPr>
            <a:picLocks noChangeAspect="1" noChangeArrowheads="1"/>
          </p:cNvPicPr>
          <p:nvPr/>
        </p:nvPicPr>
        <p:blipFill>
          <a:blip r:embed="rId4" cstate="print"/>
          <a:srcRect l="25020" t="8586" r="22182" b="75662"/>
          <a:stretch>
            <a:fillRect/>
          </a:stretch>
        </p:blipFill>
        <p:spPr bwMode="auto">
          <a:xfrm>
            <a:off x="179388" y="5084763"/>
            <a:ext cx="4103687" cy="1584325"/>
          </a:xfrm>
          <a:prstGeom prst="rect">
            <a:avLst/>
          </a:prstGeom>
          <a:noFill/>
          <a:ln w="9525">
            <a:noFill/>
            <a:miter lim="800000"/>
            <a:headEnd/>
            <a:tailEnd/>
          </a:ln>
        </p:spPr>
      </p:pic>
      <p:sp>
        <p:nvSpPr>
          <p:cNvPr id="83982" name="Text Box 17"/>
          <p:cNvSpPr txBox="1">
            <a:spLocks noChangeArrowheads="1"/>
          </p:cNvSpPr>
          <p:nvPr/>
        </p:nvSpPr>
        <p:spPr bwMode="auto">
          <a:xfrm>
            <a:off x="179388" y="2997200"/>
            <a:ext cx="4321175" cy="2047875"/>
          </a:xfrm>
          <a:prstGeom prst="rect">
            <a:avLst/>
          </a:prstGeom>
          <a:noFill/>
          <a:ln w="9525">
            <a:noFill/>
            <a:miter lim="800000"/>
            <a:headEnd/>
            <a:tailEnd/>
          </a:ln>
        </p:spPr>
        <p:txBody>
          <a:bodyPr>
            <a:spAutoFit/>
          </a:bodyPr>
          <a:lstStyle/>
          <a:p>
            <a:pPr marL="180975" indent="-180975" algn="just"/>
            <a:r>
              <a:rPr lang="cs-CZ">
                <a:latin typeface="Tahoma" pitchFamily="34" charset="0"/>
              </a:rPr>
              <a:t>ASIMILACE</a:t>
            </a:r>
          </a:p>
          <a:p>
            <a:pPr marL="180975" indent="-180975" algn="just">
              <a:buFontTx/>
              <a:buChar char="•"/>
            </a:pPr>
            <a:endParaRPr lang="cs-CZ">
              <a:latin typeface="Tahoma" pitchFamily="34" charset="0"/>
            </a:endParaRPr>
          </a:p>
          <a:p>
            <a:pPr marL="180975" indent="-180975" algn="just">
              <a:buFontTx/>
              <a:buChar char="•"/>
            </a:pPr>
            <a:r>
              <a:rPr lang="cs-CZ" b="0">
                <a:latin typeface="Tahoma" pitchFamily="34" charset="0"/>
              </a:rPr>
              <a:t>ve většině případů energii spotřebovávající proces asimilace</a:t>
            </a:r>
          </a:p>
          <a:p>
            <a:pPr marL="180975" indent="-180975" algn="just">
              <a:buFontTx/>
              <a:buChar char="•"/>
            </a:pPr>
            <a:endParaRPr lang="cs-CZ" b="0">
              <a:latin typeface="Tahoma" pitchFamily="34" charset="0"/>
            </a:endParaRPr>
          </a:p>
          <a:p>
            <a:pPr marL="180975" indent="-180975" algn="just">
              <a:buFontTx/>
              <a:buChar char="•"/>
            </a:pPr>
            <a:endParaRPr lang="cs-CZ" b="0">
              <a:latin typeface="Tahoma" pitchFamily="34" charset="0"/>
            </a:endParaRPr>
          </a:p>
          <a:p>
            <a:pPr marL="180975" indent="-180975" algn="just">
              <a:buFontTx/>
              <a:buChar char="•"/>
            </a:pPr>
            <a:r>
              <a:rPr lang="cs-CZ" b="0">
                <a:latin typeface="Tahoma" pitchFamily="34" charset="0"/>
              </a:rPr>
              <a:t>v případě vysokých koncentrací (</a:t>
            </a:r>
            <a:r>
              <a:rPr lang="en-US" b="0">
                <a:latin typeface="Tahoma" pitchFamily="34" charset="0"/>
              </a:rPr>
              <a:t>&gt;</a:t>
            </a:r>
            <a:r>
              <a:rPr lang="cs-CZ" b="0">
                <a:latin typeface="Tahoma" pitchFamily="34" charset="0"/>
              </a:rPr>
              <a:t> 0,5ppm) dochází k katalytické vazbě do glutamátu</a:t>
            </a:r>
          </a:p>
        </p:txBody>
      </p:sp>
      <p:sp>
        <p:nvSpPr>
          <p:cNvPr id="83983" name="Line 18"/>
          <p:cNvSpPr>
            <a:spLocks noChangeShapeType="1"/>
          </p:cNvSpPr>
          <p:nvPr/>
        </p:nvSpPr>
        <p:spPr bwMode="auto">
          <a:xfrm>
            <a:off x="2051050" y="3933825"/>
            <a:ext cx="2520950" cy="71438"/>
          </a:xfrm>
          <a:prstGeom prst="line">
            <a:avLst/>
          </a:prstGeom>
          <a:noFill/>
          <a:ln w="9525">
            <a:solidFill>
              <a:schemeClr val="tx1"/>
            </a:solidFill>
            <a:round/>
            <a:headEnd/>
            <a:tailEnd type="triangle" w="med" len="med"/>
          </a:ln>
        </p:spPr>
        <p:txBody>
          <a:bodyPr/>
          <a:lstStyle/>
          <a:p>
            <a:endParaRPr lang="cs-CZ"/>
          </a:p>
        </p:txBody>
      </p:sp>
      <p:sp>
        <p:nvSpPr>
          <p:cNvPr id="83984" name="Line 19"/>
          <p:cNvSpPr>
            <a:spLocks noChangeShapeType="1"/>
          </p:cNvSpPr>
          <p:nvPr/>
        </p:nvSpPr>
        <p:spPr bwMode="auto">
          <a:xfrm flipH="1">
            <a:off x="2484438" y="5084763"/>
            <a:ext cx="142875" cy="503237"/>
          </a:xfrm>
          <a:prstGeom prst="line">
            <a:avLst/>
          </a:prstGeom>
          <a:noFill/>
          <a:ln w="9525">
            <a:solidFill>
              <a:schemeClr val="tx1"/>
            </a:solidFill>
            <a:round/>
            <a:headEnd/>
            <a:tailEnd type="triangle" w="med" len="med"/>
          </a:ln>
        </p:spPr>
        <p:txBody>
          <a:bodyPr/>
          <a:lstStyle/>
          <a:p>
            <a:endParaRPr lang="cs-CZ"/>
          </a:p>
        </p:txBody>
      </p:sp>
      <p:sp>
        <p:nvSpPr>
          <p:cNvPr id="83985" name="Line 20"/>
          <p:cNvSpPr>
            <a:spLocks noChangeShapeType="1"/>
          </p:cNvSpPr>
          <p:nvPr/>
        </p:nvSpPr>
        <p:spPr bwMode="auto">
          <a:xfrm flipH="1">
            <a:off x="1979613" y="5661025"/>
            <a:ext cx="936625" cy="0"/>
          </a:xfrm>
          <a:prstGeom prst="line">
            <a:avLst/>
          </a:prstGeom>
          <a:noFill/>
          <a:ln w="57150">
            <a:solidFill>
              <a:srgbClr val="6600FF"/>
            </a:solidFill>
            <a:round/>
            <a:headEnd/>
            <a:tailEnd type="triangle" w="med" len="med"/>
          </a:ln>
        </p:spPr>
        <p:txBody>
          <a:bodyPr/>
          <a:lstStyle/>
          <a:p>
            <a:endParaRPr lang="cs-CZ"/>
          </a:p>
        </p:txBody>
      </p:sp>
      <p:sp>
        <p:nvSpPr>
          <p:cNvPr id="83986" name="Rectangle 21"/>
          <p:cNvSpPr>
            <a:spLocks noChangeArrowheads="1"/>
          </p:cNvSpPr>
          <p:nvPr/>
        </p:nvSpPr>
        <p:spPr bwMode="auto">
          <a:xfrm>
            <a:off x="5724525" y="3500438"/>
            <a:ext cx="647700" cy="288925"/>
          </a:xfrm>
          <a:prstGeom prst="rect">
            <a:avLst/>
          </a:prstGeom>
          <a:noFill/>
          <a:ln w="28575">
            <a:solidFill>
              <a:srgbClr val="DC0000"/>
            </a:solidFill>
            <a:miter lim="800000"/>
            <a:headEnd/>
            <a:tailEnd/>
          </a:ln>
        </p:spPr>
        <p:txBody>
          <a:bodyPr wrap="none" anchor="ctr"/>
          <a:lstStyle/>
          <a:p>
            <a:endParaRPr lang="cs-CZ"/>
          </a:p>
        </p:txBody>
      </p:sp>
      <p:sp>
        <p:nvSpPr>
          <p:cNvPr id="83987" name="Rectangle 22"/>
          <p:cNvSpPr>
            <a:spLocks noChangeArrowheads="1"/>
          </p:cNvSpPr>
          <p:nvPr/>
        </p:nvSpPr>
        <p:spPr bwMode="auto">
          <a:xfrm>
            <a:off x="7451725" y="4581525"/>
            <a:ext cx="792163" cy="360363"/>
          </a:xfrm>
          <a:prstGeom prst="rect">
            <a:avLst/>
          </a:prstGeom>
          <a:noFill/>
          <a:ln w="28575">
            <a:solidFill>
              <a:srgbClr val="DC0000"/>
            </a:solidFill>
            <a:miter lim="800000"/>
            <a:headEnd/>
            <a:tailEnd/>
          </a:ln>
        </p:spPr>
        <p:txBody>
          <a:bodyPr wrap="none" anchor="ctr"/>
          <a:lstStyle/>
          <a:p>
            <a:endParaRPr lang="cs-CZ"/>
          </a:p>
        </p:txBody>
      </p:sp>
    </p:spTree>
  </p:cSld>
  <p:clrMapOvr>
    <a:masterClrMapping/>
  </p:clrMapOvr>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0"/>
          <p:cNvSpPr>
            <a:spLocks noGrp="1" noChangeArrowheads="1"/>
          </p:cNvSpPr>
          <p:nvPr>
            <p:ph type="title"/>
          </p:nvPr>
        </p:nvSpPr>
        <p:spPr/>
        <p:txBody>
          <a:bodyPr/>
          <a:lstStyle/>
          <a:p>
            <a:pPr eaLnBrk="1" hangingPunct="1"/>
            <a:r>
              <a:rPr lang="cs-CZ" sz="2400" smtClean="0"/>
              <a:t>Amonifikace</a:t>
            </a:r>
            <a:endParaRPr lang="en-US" sz="2400" smtClean="0"/>
          </a:p>
        </p:txBody>
      </p:sp>
      <p:sp>
        <p:nvSpPr>
          <p:cNvPr id="84995" name="Zástupný symbol pro číslo snímku 3"/>
          <p:cNvSpPr>
            <a:spLocks noGrp="1"/>
          </p:cNvSpPr>
          <p:nvPr>
            <p:ph type="sldNum" sz="quarter" idx="10"/>
          </p:nvPr>
        </p:nvSpPr>
        <p:spPr>
          <a:noFill/>
        </p:spPr>
        <p:txBody>
          <a:bodyPr/>
          <a:lstStyle/>
          <a:p>
            <a:r>
              <a:rPr lang="cs-CZ" smtClean="0">
                <a:latin typeface="Arial" charset="0"/>
              </a:rPr>
              <a:t>Snímek </a:t>
            </a:r>
            <a:fld id="{23B7A69C-1A9E-45A2-92E2-9B6A0A72FD5B}" type="slidenum">
              <a:rPr lang="cs-CZ" smtClean="0">
                <a:latin typeface="Arial" charset="0"/>
              </a:rPr>
              <a:pPr/>
              <a:t>79</a:t>
            </a:fld>
            <a:endParaRPr lang="cs-CZ" smtClean="0">
              <a:latin typeface="Arial" charset="0"/>
            </a:endParaRPr>
          </a:p>
        </p:txBody>
      </p:sp>
      <p:sp>
        <p:nvSpPr>
          <p:cNvPr id="84996" name="Text Box 3"/>
          <p:cNvSpPr txBox="1">
            <a:spLocks noChangeArrowheads="1"/>
          </p:cNvSpPr>
          <p:nvPr/>
        </p:nvSpPr>
        <p:spPr bwMode="auto">
          <a:xfrm>
            <a:off x="0" y="0"/>
            <a:ext cx="3960813" cy="274638"/>
          </a:xfrm>
          <a:prstGeom prst="rect">
            <a:avLst/>
          </a:prstGeom>
          <a:noFill/>
          <a:ln w="9525">
            <a:noFill/>
            <a:miter lim="800000"/>
            <a:headEnd/>
            <a:tailEnd/>
          </a:ln>
        </p:spPr>
        <p:txBody>
          <a:bodyPr>
            <a:spAutoFit/>
          </a:bodyPr>
          <a:lstStyle/>
          <a:p>
            <a:pPr>
              <a:spcBef>
                <a:spcPct val="50000"/>
              </a:spcBef>
            </a:pPr>
            <a:endParaRPr lang="en-US" sz="1200" b="0">
              <a:latin typeface="Times New Roman" pitchFamily="18" charset="0"/>
            </a:endParaRPr>
          </a:p>
        </p:txBody>
      </p:sp>
      <p:sp>
        <p:nvSpPr>
          <p:cNvPr id="84997" name="Text Box 4"/>
          <p:cNvSpPr txBox="1">
            <a:spLocks noChangeArrowheads="1"/>
          </p:cNvSpPr>
          <p:nvPr/>
        </p:nvSpPr>
        <p:spPr bwMode="auto">
          <a:xfrm>
            <a:off x="0" y="908050"/>
            <a:ext cx="4464050" cy="2047875"/>
          </a:xfrm>
          <a:prstGeom prst="rect">
            <a:avLst/>
          </a:prstGeom>
          <a:noFill/>
          <a:ln w="9525">
            <a:noFill/>
            <a:miter lim="800000"/>
            <a:headEnd/>
            <a:tailEnd/>
          </a:ln>
        </p:spPr>
        <p:txBody>
          <a:bodyPr>
            <a:spAutoFit/>
          </a:bodyPr>
          <a:lstStyle/>
          <a:p>
            <a:pPr marL="180975" indent="-180975" algn="just">
              <a:buFontTx/>
              <a:buChar char="•"/>
            </a:pPr>
            <a:r>
              <a:rPr lang="cs-CZ" b="0">
                <a:latin typeface="Tahoma" pitchFamily="34" charset="0"/>
              </a:rPr>
              <a:t>proces kdy se NH3 uvolňuje z glutamátu (uvnitř buněk)</a:t>
            </a:r>
          </a:p>
          <a:p>
            <a:pPr marL="180975" indent="-180975" algn="just">
              <a:buFontTx/>
              <a:buChar char="•"/>
            </a:pPr>
            <a:endParaRPr lang="cs-CZ" b="0">
              <a:latin typeface="Tahoma" pitchFamily="34" charset="0"/>
            </a:endParaRPr>
          </a:p>
          <a:p>
            <a:pPr marL="180975" indent="-180975" algn="just">
              <a:buFontTx/>
              <a:buChar char="•"/>
            </a:pPr>
            <a:r>
              <a:rPr lang="cs-CZ" b="0">
                <a:latin typeface="Tahoma" pitchFamily="34" charset="0"/>
              </a:rPr>
              <a:t>či proces kdy enzymem ureázou se štěpí močovina</a:t>
            </a:r>
          </a:p>
          <a:p>
            <a:pPr marL="180975" indent="-180975" algn="just">
              <a:buFontTx/>
              <a:buChar char="•"/>
            </a:pPr>
            <a:endParaRPr lang="cs-CZ" b="0">
              <a:latin typeface="Tahoma" pitchFamily="34" charset="0"/>
            </a:endParaRPr>
          </a:p>
          <a:p>
            <a:pPr marL="180975" indent="-180975" algn="just">
              <a:buFontTx/>
              <a:buChar char="•"/>
            </a:pPr>
            <a:r>
              <a:rPr lang="cs-CZ" b="0">
                <a:latin typeface="Tahoma" pitchFamily="34" charset="0"/>
              </a:rPr>
              <a:t>nebo extracelulární degradace proteázami, lysozymy, nukleázami</a:t>
            </a:r>
          </a:p>
        </p:txBody>
      </p:sp>
      <p:pic>
        <p:nvPicPr>
          <p:cNvPr id="84998" name="Picture 11" descr="001"/>
          <p:cNvPicPr>
            <a:picLocks noChangeAspect="1" noChangeArrowheads="1"/>
          </p:cNvPicPr>
          <p:nvPr/>
        </p:nvPicPr>
        <p:blipFill>
          <a:blip r:embed="rId3" cstate="print"/>
          <a:srcRect l="25020" t="65135" r="22182" b="24843"/>
          <a:stretch>
            <a:fillRect/>
          </a:stretch>
        </p:blipFill>
        <p:spPr bwMode="auto">
          <a:xfrm>
            <a:off x="4932363" y="2276475"/>
            <a:ext cx="4103687" cy="1008063"/>
          </a:xfrm>
          <a:prstGeom prst="rect">
            <a:avLst/>
          </a:prstGeom>
          <a:noFill/>
          <a:ln w="9525">
            <a:noFill/>
            <a:miter lim="800000"/>
            <a:headEnd/>
            <a:tailEnd/>
          </a:ln>
        </p:spPr>
      </p:pic>
      <p:pic>
        <p:nvPicPr>
          <p:cNvPr id="84999" name="Picture 12" descr="001"/>
          <p:cNvPicPr>
            <a:picLocks noChangeAspect="1" noChangeArrowheads="1"/>
          </p:cNvPicPr>
          <p:nvPr/>
        </p:nvPicPr>
        <p:blipFill>
          <a:blip r:embed="rId3" cstate="print"/>
          <a:srcRect l="25020" t="8586" r="22182" b="75662"/>
          <a:stretch>
            <a:fillRect/>
          </a:stretch>
        </p:blipFill>
        <p:spPr bwMode="auto">
          <a:xfrm>
            <a:off x="4932363" y="549275"/>
            <a:ext cx="4103687" cy="1584325"/>
          </a:xfrm>
          <a:prstGeom prst="rect">
            <a:avLst/>
          </a:prstGeom>
          <a:noFill/>
          <a:ln w="9525">
            <a:noFill/>
            <a:miter lim="800000"/>
            <a:headEnd/>
            <a:tailEnd/>
          </a:ln>
        </p:spPr>
      </p:pic>
      <p:sp>
        <p:nvSpPr>
          <p:cNvPr id="85000" name="Line 14"/>
          <p:cNvSpPr>
            <a:spLocks noChangeShapeType="1"/>
          </p:cNvSpPr>
          <p:nvPr/>
        </p:nvSpPr>
        <p:spPr bwMode="auto">
          <a:xfrm>
            <a:off x="2484438" y="1341438"/>
            <a:ext cx="2520950" cy="71437"/>
          </a:xfrm>
          <a:prstGeom prst="line">
            <a:avLst/>
          </a:prstGeom>
          <a:noFill/>
          <a:ln w="9525">
            <a:solidFill>
              <a:schemeClr val="tx1"/>
            </a:solidFill>
            <a:round/>
            <a:headEnd/>
            <a:tailEnd type="triangle" w="med" len="med"/>
          </a:ln>
        </p:spPr>
        <p:txBody>
          <a:bodyPr/>
          <a:lstStyle/>
          <a:p>
            <a:endParaRPr lang="cs-CZ"/>
          </a:p>
        </p:txBody>
      </p:sp>
      <p:sp>
        <p:nvSpPr>
          <p:cNvPr id="85001" name="Line 16"/>
          <p:cNvSpPr>
            <a:spLocks noChangeShapeType="1"/>
          </p:cNvSpPr>
          <p:nvPr/>
        </p:nvSpPr>
        <p:spPr bwMode="auto">
          <a:xfrm>
            <a:off x="6732588" y="1125538"/>
            <a:ext cx="936625" cy="0"/>
          </a:xfrm>
          <a:prstGeom prst="line">
            <a:avLst/>
          </a:prstGeom>
          <a:noFill/>
          <a:ln w="57150">
            <a:solidFill>
              <a:srgbClr val="6600FF"/>
            </a:solidFill>
            <a:round/>
            <a:headEnd/>
            <a:tailEnd type="triangle" w="med" len="med"/>
          </a:ln>
        </p:spPr>
        <p:txBody>
          <a:bodyPr/>
          <a:lstStyle/>
          <a:p>
            <a:endParaRPr lang="cs-CZ"/>
          </a:p>
        </p:txBody>
      </p:sp>
      <p:sp>
        <p:nvSpPr>
          <p:cNvPr id="85002" name="Line 17"/>
          <p:cNvSpPr>
            <a:spLocks noChangeShapeType="1"/>
          </p:cNvSpPr>
          <p:nvPr/>
        </p:nvSpPr>
        <p:spPr bwMode="auto">
          <a:xfrm>
            <a:off x="2484438" y="2349500"/>
            <a:ext cx="2520950" cy="71438"/>
          </a:xfrm>
          <a:prstGeom prst="line">
            <a:avLst/>
          </a:prstGeom>
          <a:noFill/>
          <a:ln w="9525">
            <a:solidFill>
              <a:schemeClr val="tx1"/>
            </a:solidFill>
            <a:round/>
            <a:headEnd/>
            <a:tailEnd type="triangle" w="med" len="med"/>
          </a:ln>
        </p:spPr>
        <p:txBody>
          <a:bodyPr/>
          <a:lstStyle/>
          <a:p>
            <a:endParaRPr lang="cs-CZ"/>
          </a:p>
        </p:txBody>
      </p:sp>
      <p:sp>
        <p:nvSpPr>
          <p:cNvPr id="85003" name="Text Box 19"/>
          <p:cNvSpPr txBox="1">
            <a:spLocks noChangeArrowheads="1"/>
          </p:cNvSpPr>
          <p:nvPr/>
        </p:nvSpPr>
        <p:spPr bwMode="auto">
          <a:xfrm>
            <a:off x="287338" y="2997200"/>
            <a:ext cx="8856662" cy="3270250"/>
          </a:xfrm>
          <a:prstGeom prst="rect">
            <a:avLst/>
          </a:prstGeom>
          <a:noFill/>
          <a:ln w="9525">
            <a:noFill/>
            <a:miter lim="800000"/>
            <a:headEnd/>
            <a:tailEnd/>
          </a:ln>
        </p:spPr>
        <p:txBody>
          <a:bodyPr>
            <a:spAutoFit/>
          </a:bodyPr>
          <a:lstStyle/>
          <a:p>
            <a:pPr marL="180975" indent="-180975" algn="just"/>
            <a:r>
              <a:rPr lang="cs-CZ">
                <a:latin typeface="Tahoma" pitchFamily="34" charset="0"/>
              </a:rPr>
              <a:t>Mechanismy:</a:t>
            </a:r>
          </a:p>
          <a:p>
            <a:pPr marL="180975" indent="-180975" algn="just">
              <a:buFontTx/>
              <a:buChar char="•"/>
            </a:pPr>
            <a:r>
              <a:rPr lang="cs-CZ" b="0">
                <a:latin typeface="Tahoma" pitchFamily="34" charset="0"/>
              </a:rPr>
              <a:t>hydrolytická deaminace: R-NH</a:t>
            </a:r>
            <a:r>
              <a:rPr lang="cs-CZ" b="0" baseline="-25000">
                <a:latin typeface="Tahoma" pitchFamily="34" charset="0"/>
              </a:rPr>
              <a:t>2</a:t>
            </a:r>
            <a:r>
              <a:rPr lang="cs-CZ" b="0">
                <a:latin typeface="Tahoma" pitchFamily="34" charset="0"/>
              </a:rPr>
              <a:t> + H</a:t>
            </a:r>
            <a:r>
              <a:rPr lang="cs-CZ" b="0" baseline="-25000">
                <a:latin typeface="Tahoma" pitchFamily="34" charset="0"/>
              </a:rPr>
              <a:t>2</a:t>
            </a:r>
            <a:r>
              <a:rPr lang="cs-CZ" b="0">
                <a:latin typeface="Tahoma" pitchFamily="34" charset="0"/>
              </a:rPr>
              <a:t>O </a:t>
            </a:r>
            <a:r>
              <a:rPr lang="cs-CZ" b="0">
                <a:latin typeface="Tahoma" pitchFamily="34" charset="0"/>
                <a:sym typeface="Wingdings" pitchFamily="2" charset="2"/>
              </a:rPr>
              <a:t> R-OH + NH</a:t>
            </a:r>
            <a:r>
              <a:rPr lang="cs-CZ" b="0" baseline="-25000">
                <a:latin typeface="Tahoma" pitchFamily="34" charset="0"/>
                <a:sym typeface="Wingdings" pitchFamily="2" charset="2"/>
              </a:rPr>
              <a:t>3</a:t>
            </a:r>
            <a:endParaRPr lang="cs-CZ" b="0" baseline="-25000">
              <a:latin typeface="Tahoma" pitchFamily="34" charset="0"/>
            </a:endParaRPr>
          </a:p>
          <a:p>
            <a:pPr marL="180975" indent="-180975" algn="just">
              <a:buFontTx/>
              <a:buChar char="•"/>
            </a:pPr>
            <a:r>
              <a:rPr lang="cs-CZ" b="0">
                <a:latin typeface="Tahoma" pitchFamily="34" charset="0"/>
              </a:rPr>
              <a:t>oxidativní deaminace: R-CHNH</a:t>
            </a:r>
            <a:r>
              <a:rPr lang="cs-CZ" b="0" baseline="-25000">
                <a:latin typeface="Tahoma" pitchFamily="34" charset="0"/>
              </a:rPr>
              <a:t>2</a:t>
            </a:r>
            <a:r>
              <a:rPr lang="cs-CZ" b="0">
                <a:latin typeface="Tahoma" pitchFamily="34" charset="0"/>
              </a:rPr>
              <a:t>-COOH + H</a:t>
            </a:r>
            <a:r>
              <a:rPr lang="cs-CZ" b="0" baseline="-25000">
                <a:latin typeface="Tahoma" pitchFamily="34" charset="0"/>
              </a:rPr>
              <a:t>2</a:t>
            </a:r>
            <a:r>
              <a:rPr lang="cs-CZ" b="0">
                <a:latin typeface="Tahoma" pitchFamily="34" charset="0"/>
              </a:rPr>
              <a:t>O </a:t>
            </a:r>
            <a:r>
              <a:rPr lang="cs-CZ" b="0">
                <a:latin typeface="Tahoma" pitchFamily="34" charset="0"/>
                <a:sym typeface="Wingdings" pitchFamily="2" charset="2"/>
              </a:rPr>
              <a:t> R-CO-COOH + 2H</a:t>
            </a:r>
            <a:r>
              <a:rPr lang="cs-CZ" b="0" baseline="30000">
                <a:latin typeface="Tahoma" pitchFamily="34" charset="0"/>
                <a:sym typeface="Wingdings" pitchFamily="2" charset="2"/>
              </a:rPr>
              <a:t>+</a:t>
            </a:r>
            <a:r>
              <a:rPr lang="cs-CZ" b="0">
                <a:latin typeface="Tahoma" pitchFamily="34" charset="0"/>
                <a:sym typeface="Wingdings" pitchFamily="2" charset="2"/>
              </a:rPr>
              <a:t> + NH</a:t>
            </a:r>
            <a:r>
              <a:rPr lang="cs-CZ" b="0" baseline="-25000">
                <a:latin typeface="Tahoma" pitchFamily="34" charset="0"/>
                <a:sym typeface="Wingdings" pitchFamily="2" charset="2"/>
              </a:rPr>
              <a:t>3</a:t>
            </a:r>
            <a:endParaRPr lang="cs-CZ" b="0" baseline="-25000">
              <a:latin typeface="Tahoma" pitchFamily="34" charset="0"/>
            </a:endParaRPr>
          </a:p>
          <a:p>
            <a:pPr marL="180975" indent="-180975" algn="just">
              <a:buFontTx/>
              <a:buChar char="•"/>
            </a:pPr>
            <a:r>
              <a:rPr lang="cs-CZ" b="0">
                <a:latin typeface="Tahoma" pitchFamily="34" charset="0"/>
              </a:rPr>
              <a:t>reduktivní deaminace: R-CHNH</a:t>
            </a:r>
            <a:r>
              <a:rPr lang="cs-CZ" b="0" baseline="-25000">
                <a:latin typeface="Tahoma" pitchFamily="34" charset="0"/>
              </a:rPr>
              <a:t>2</a:t>
            </a:r>
            <a:r>
              <a:rPr lang="cs-CZ" b="0">
                <a:latin typeface="Tahoma" pitchFamily="34" charset="0"/>
              </a:rPr>
              <a:t>-COOH + 2H</a:t>
            </a:r>
            <a:r>
              <a:rPr lang="cs-CZ" b="0" baseline="30000">
                <a:latin typeface="Tahoma" pitchFamily="34" charset="0"/>
              </a:rPr>
              <a:t>+</a:t>
            </a:r>
            <a:r>
              <a:rPr lang="cs-CZ" b="0">
                <a:latin typeface="Tahoma" pitchFamily="34" charset="0"/>
              </a:rPr>
              <a:t> </a:t>
            </a:r>
            <a:r>
              <a:rPr lang="cs-CZ" b="0">
                <a:latin typeface="Tahoma" pitchFamily="34" charset="0"/>
                <a:sym typeface="Wingdings" pitchFamily="2" charset="2"/>
              </a:rPr>
              <a:t> </a:t>
            </a:r>
            <a:r>
              <a:rPr lang="cs-CZ" b="0">
                <a:latin typeface="Tahoma" pitchFamily="34" charset="0"/>
              </a:rPr>
              <a:t>R-CH</a:t>
            </a:r>
            <a:r>
              <a:rPr lang="cs-CZ" b="0" baseline="-25000">
                <a:latin typeface="Tahoma" pitchFamily="34" charset="0"/>
              </a:rPr>
              <a:t>2</a:t>
            </a:r>
            <a:r>
              <a:rPr lang="cs-CZ" b="0">
                <a:latin typeface="Tahoma" pitchFamily="34" charset="0"/>
              </a:rPr>
              <a:t>-COOH + NH</a:t>
            </a:r>
            <a:r>
              <a:rPr lang="cs-CZ" b="0" baseline="-25000">
                <a:latin typeface="Tahoma" pitchFamily="34" charset="0"/>
              </a:rPr>
              <a:t>3</a:t>
            </a:r>
          </a:p>
          <a:p>
            <a:pPr marL="180975" indent="-180975" algn="just">
              <a:buFontTx/>
              <a:buChar char="•"/>
            </a:pPr>
            <a:r>
              <a:rPr lang="cs-CZ" b="0">
                <a:latin typeface="Tahoma" pitchFamily="34" charset="0"/>
              </a:rPr>
              <a:t>desaturativní deaminace: R-CH</a:t>
            </a:r>
            <a:r>
              <a:rPr lang="cs-CZ" b="0" baseline="-25000">
                <a:latin typeface="Tahoma" pitchFamily="34" charset="0"/>
              </a:rPr>
              <a:t>2</a:t>
            </a:r>
            <a:r>
              <a:rPr lang="cs-CZ" b="0">
                <a:latin typeface="Tahoma" pitchFamily="34" charset="0"/>
              </a:rPr>
              <a:t>-CHNH</a:t>
            </a:r>
            <a:r>
              <a:rPr lang="cs-CZ" b="0" baseline="-25000">
                <a:latin typeface="Tahoma" pitchFamily="34" charset="0"/>
              </a:rPr>
              <a:t>2</a:t>
            </a:r>
            <a:r>
              <a:rPr lang="cs-CZ" b="0">
                <a:latin typeface="Tahoma" pitchFamily="34" charset="0"/>
              </a:rPr>
              <a:t>-COOH </a:t>
            </a:r>
            <a:r>
              <a:rPr lang="cs-CZ" b="0">
                <a:latin typeface="Tahoma" pitchFamily="34" charset="0"/>
                <a:sym typeface="Wingdings" pitchFamily="2" charset="2"/>
              </a:rPr>
              <a:t> R-CH=CH-COOH</a:t>
            </a:r>
            <a:endParaRPr lang="cs-CZ" b="0">
              <a:latin typeface="Tahoma" pitchFamily="34" charset="0"/>
            </a:endParaRPr>
          </a:p>
          <a:p>
            <a:pPr marL="180975" indent="-180975" algn="just"/>
            <a:endParaRPr lang="cs-CZ">
              <a:latin typeface="Tahoma" pitchFamily="34" charset="0"/>
            </a:endParaRPr>
          </a:p>
          <a:p>
            <a:pPr marL="180975" indent="-180975" algn="just"/>
            <a:r>
              <a:rPr lang="cs-CZ">
                <a:latin typeface="Tahoma" pitchFamily="34" charset="0"/>
              </a:rPr>
              <a:t>Závislost na množství N v prostředí:</a:t>
            </a:r>
          </a:p>
          <a:p>
            <a:pPr marL="180975" indent="-180975">
              <a:buFontTx/>
              <a:buChar char="•"/>
            </a:pPr>
            <a:r>
              <a:rPr lang="cs-CZ" b="0"/>
              <a:t> při poměru C:N </a:t>
            </a:r>
            <a:r>
              <a:rPr lang="en-US" b="0"/>
              <a:t>&lt; 20 p</a:t>
            </a:r>
            <a:r>
              <a:rPr lang="cs-CZ" b="0"/>
              <a:t>řevládá amonifikace</a:t>
            </a:r>
          </a:p>
          <a:p>
            <a:pPr marL="180975" indent="-180975">
              <a:buFontTx/>
              <a:buChar char="•"/>
            </a:pPr>
            <a:r>
              <a:rPr lang="cs-CZ" b="0"/>
              <a:t> při C:N </a:t>
            </a:r>
            <a:r>
              <a:rPr lang="en-US" b="0"/>
              <a:t>&gt;</a:t>
            </a:r>
            <a:r>
              <a:rPr lang="cs-CZ" b="0"/>
              <a:t> 20 asimilace</a:t>
            </a:r>
          </a:p>
          <a:p>
            <a:pPr marL="180975" indent="-180975">
              <a:buFontTx/>
              <a:buChar char="•"/>
            </a:pPr>
            <a:endParaRPr lang="cs-CZ" b="0"/>
          </a:p>
          <a:p>
            <a:pPr marL="180975" indent="-180975"/>
            <a:r>
              <a:rPr lang="cs-CZ" b="0"/>
              <a:t>Metodicky lze rozlišit amonifikaci jako </a:t>
            </a:r>
            <a:r>
              <a:rPr lang="cs-CZ"/>
              <a:t>bazální</a:t>
            </a:r>
            <a:r>
              <a:rPr lang="cs-CZ" b="0"/>
              <a:t> úroveň mineralizace N - obdoba bazální respirace v cyklu C; a </a:t>
            </a:r>
            <a:r>
              <a:rPr lang="cs-CZ"/>
              <a:t>potenciální </a:t>
            </a:r>
            <a:r>
              <a:rPr lang="cs-CZ" b="0"/>
              <a:t>amonifikaci po přídavku substrátu (argininu) - obdoba potenciální respirace</a:t>
            </a:r>
          </a:p>
        </p:txBody>
      </p:sp>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Zástupný symbol pro číslo snímku 2"/>
          <p:cNvSpPr>
            <a:spLocks noGrp="1"/>
          </p:cNvSpPr>
          <p:nvPr>
            <p:ph type="sldNum" sz="quarter" idx="10"/>
          </p:nvPr>
        </p:nvSpPr>
        <p:spPr>
          <a:noFill/>
        </p:spPr>
        <p:txBody>
          <a:bodyPr/>
          <a:lstStyle/>
          <a:p>
            <a:r>
              <a:rPr lang="cs-CZ" smtClean="0">
                <a:latin typeface="Arial" charset="0"/>
              </a:rPr>
              <a:t>Snímek </a:t>
            </a:r>
            <a:fld id="{BA935329-1E94-42F5-B1DA-C65EE9BE3700}" type="slidenum">
              <a:rPr lang="cs-CZ" smtClean="0">
                <a:latin typeface="Arial" charset="0"/>
              </a:rPr>
              <a:pPr/>
              <a:t>8</a:t>
            </a:fld>
            <a:endParaRPr lang="cs-CZ" smtClean="0">
              <a:latin typeface="Arial" charset="0"/>
            </a:endParaRPr>
          </a:p>
        </p:txBody>
      </p:sp>
      <p:sp>
        <p:nvSpPr>
          <p:cNvPr id="17411" name="Text Box 3"/>
          <p:cNvSpPr txBox="1">
            <a:spLocks noChangeArrowheads="1"/>
          </p:cNvSpPr>
          <p:nvPr/>
        </p:nvSpPr>
        <p:spPr bwMode="auto">
          <a:xfrm>
            <a:off x="0" y="0"/>
            <a:ext cx="3960813" cy="274638"/>
          </a:xfrm>
          <a:prstGeom prst="rect">
            <a:avLst/>
          </a:prstGeom>
          <a:noFill/>
          <a:ln w="9525">
            <a:noFill/>
            <a:miter lim="800000"/>
            <a:headEnd/>
            <a:tailEnd/>
          </a:ln>
        </p:spPr>
        <p:txBody>
          <a:bodyPr>
            <a:spAutoFit/>
          </a:bodyPr>
          <a:lstStyle/>
          <a:p>
            <a:pPr>
              <a:spcBef>
                <a:spcPct val="50000"/>
              </a:spcBef>
            </a:pPr>
            <a:endParaRPr lang="en-US" sz="1200" b="0">
              <a:latin typeface="Times New Roman" pitchFamily="18" charset="0"/>
            </a:endParaRPr>
          </a:p>
        </p:txBody>
      </p:sp>
      <p:sp>
        <p:nvSpPr>
          <p:cNvPr id="17412" name="Text Box 5"/>
          <p:cNvSpPr txBox="1">
            <a:spLocks noChangeArrowheads="1"/>
          </p:cNvSpPr>
          <p:nvPr/>
        </p:nvSpPr>
        <p:spPr bwMode="auto">
          <a:xfrm>
            <a:off x="250825" y="692150"/>
            <a:ext cx="8569325" cy="4473575"/>
          </a:xfrm>
          <a:prstGeom prst="rect">
            <a:avLst/>
          </a:prstGeom>
          <a:noFill/>
          <a:ln w="9525">
            <a:noFill/>
            <a:miter lim="800000"/>
            <a:headEnd/>
            <a:tailEnd/>
          </a:ln>
        </p:spPr>
        <p:txBody>
          <a:bodyPr>
            <a:spAutoFit/>
          </a:bodyPr>
          <a:lstStyle/>
          <a:p>
            <a:pPr algn="just"/>
            <a:r>
              <a:rPr lang="cs-CZ" sz="2400">
                <a:solidFill>
                  <a:srgbClr val="6600FF"/>
                </a:solidFill>
              </a:rPr>
              <a:t>Lze využít značených látek:</a:t>
            </a:r>
          </a:p>
          <a:p>
            <a:pPr algn="just"/>
            <a:endParaRPr lang="cs-CZ" sz="2400" b="0">
              <a:solidFill>
                <a:srgbClr val="6600FF"/>
              </a:solidFill>
            </a:endParaRPr>
          </a:p>
          <a:p>
            <a:pPr algn="just"/>
            <a:r>
              <a:rPr lang="cs-CZ" sz="2400" b="0"/>
              <a:t>- umožňují odlišit metabolismus katabolický a anabolický; jsou ideální mírou růstu</a:t>
            </a:r>
          </a:p>
          <a:p>
            <a:pPr algn="just"/>
            <a:r>
              <a:rPr lang="cs-CZ" sz="2400" b="0"/>
              <a:t>- </a:t>
            </a:r>
            <a:r>
              <a:rPr lang="cs-CZ" sz="2400" b="0" baseline="30000"/>
              <a:t>14</a:t>
            </a:r>
            <a:r>
              <a:rPr lang="cs-CZ" sz="2400" b="0"/>
              <a:t>C a </a:t>
            </a:r>
            <a:r>
              <a:rPr lang="cs-CZ" sz="2400" b="0" baseline="30000"/>
              <a:t>15</a:t>
            </a:r>
            <a:r>
              <a:rPr lang="cs-CZ" sz="2400" b="0"/>
              <a:t>N se užívají pro mineralizace</a:t>
            </a:r>
          </a:p>
          <a:p>
            <a:pPr algn="just"/>
            <a:r>
              <a:rPr lang="cs-CZ" sz="2400" b="0"/>
              <a:t>- </a:t>
            </a:r>
            <a:r>
              <a:rPr lang="cs-CZ" sz="2400" b="0" baseline="30000"/>
              <a:t>14</a:t>
            </a:r>
            <a:r>
              <a:rPr lang="cs-CZ" sz="2400" b="0"/>
              <a:t>CO</a:t>
            </a:r>
            <a:r>
              <a:rPr lang="cs-CZ" sz="2400" b="0" baseline="-25000"/>
              <a:t>2</a:t>
            </a:r>
            <a:r>
              <a:rPr lang="cs-CZ" sz="2400" b="0"/>
              <a:t> se užívá pro sledování autotrofů</a:t>
            </a:r>
          </a:p>
          <a:p>
            <a:pPr algn="just"/>
            <a:r>
              <a:rPr lang="cs-CZ" sz="2400" b="0"/>
              <a:t>- [</a:t>
            </a:r>
            <a:r>
              <a:rPr lang="cs-CZ" sz="2400" b="0" baseline="30000"/>
              <a:t>3</a:t>
            </a:r>
            <a:r>
              <a:rPr lang="cs-CZ" sz="2400" b="0"/>
              <a:t>H]adenin se užívá jako obraz reprodukce DNA a RNA bakterií a jednobuněčných řas</a:t>
            </a:r>
          </a:p>
          <a:p>
            <a:pPr algn="just"/>
            <a:r>
              <a:rPr lang="cs-CZ" sz="2400" b="0"/>
              <a:t>- methyl[</a:t>
            </a:r>
            <a:r>
              <a:rPr lang="cs-CZ" sz="2400" b="0" baseline="30000"/>
              <a:t>3</a:t>
            </a:r>
            <a:r>
              <a:rPr lang="cs-CZ" sz="2400" b="0"/>
              <a:t>H]thymidin se užívá jako obraz reprodukce bakteriální DNA</a:t>
            </a:r>
          </a:p>
          <a:p>
            <a:pPr algn="just">
              <a:buFontTx/>
              <a:buChar char="-"/>
            </a:pPr>
            <a:r>
              <a:rPr lang="en-US" sz="2400" b="0"/>
              <a:t>[</a:t>
            </a:r>
            <a:r>
              <a:rPr lang="en-US" sz="2400" b="0" baseline="30000"/>
              <a:t>3</a:t>
            </a:r>
            <a:r>
              <a:rPr lang="en-US" sz="2400" b="0"/>
              <a:t>H]</a:t>
            </a:r>
            <a:r>
              <a:rPr lang="cs-CZ" sz="2400" b="0"/>
              <a:t>leucin - inkorporace do bakteriálních proteinů</a:t>
            </a:r>
          </a:p>
          <a:p>
            <a:pPr algn="just">
              <a:buFontTx/>
              <a:buChar char="-"/>
            </a:pPr>
            <a:r>
              <a:rPr lang="cs-CZ" sz="2400" b="0"/>
              <a:t> …..</a:t>
            </a:r>
          </a:p>
        </p:txBody>
      </p:sp>
      <p:sp>
        <p:nvSpPr>
          <p:cNvPr id="17413" name="Rectangle 7"/>
          <p:cNvSpPr>
            <a:spLocks noChangeArrowheads="1"/>
          </p:cNvSpPr>
          <p:nvPr/>
        </p:nvSpPr>
        <p:spPr bwMode="auto">
          <a:xfrm>
            <a:off x="0" y="0"/>
            <a:ext cx="9144000" cy="476250"/>
          </a:xfrm>
          <a:prstGeom prst="rect">
            <a:avLst/>
          </a:prstGeom>
          <a:noFill/>
          <a:ln w="9525">
            <a:noFill/>
            <a:miter lim="800000"/>
            <a:headEnd/>
            <a:tailEnd/>
          </a:ln>
        </p:spPr>
        <p:txBody>
          <a:bodyPr anchor="ctr"/>
          <a:lstStyle/>
          <a:p>
            <a:pPr algn="ctr"/>
            <a:r>
              <a:rPr lang="cs-CZ" sz="2400">
                <a:solidFill>
                  <a:srgbClr val="DC0000"/>
                </a:solidFill>
              </a:rPr>
              <a:t>Aktivity mikroorganismů</a:t>
            </a:r>
          </a:p>
        </p:txBody>
      </p:sp>
    </p:spTree>
  </p:cSld>
  <p:clrMapOvr>
    <a:masterClrMapping/>
  </p:clrMapOvr>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Zástupný symbol pro číslo snímku 2"/>
          <p:cNvSpPr>
            <a:spLocks noGrp="1"/>
          </p:cNvSpPr>
          <p:nvPr>
            <p:ph type="sldNum" sz="quarter" idx="10"/>
          </p:nvPr>
        </p:nvSpPr>
        <p:spPr>
          <a:noFill/>
        </p:spPr>
        <p:txBody>
          <a:bodyPr/>
          <a:lstStyle/>
          <a:p>
            <a:r>
              <a:rPr lang="cs-CZ" smtClean="0">
                <a:latin typeface="Arial" charset="0"/>
              </a:rPr>
              <a:t>Snímek </a:t>
            </a:r>
            <a:fld id="{536FE9E0-C209-4731-9099-2CB509F74263}" type="slidenum">
              <a:rPr lang="cs-CZ" smtClean="0">
                <a:latin typeface="Arial" charset="0"/>
              </a:rPr>
              <a:pPr/>
              <a:t>80</a:t>
            </a:fld>
            <a:endParaRPr lang="cs-CZ" smtClean="0">
              <a:latin typeface="Arial" charset="0"/>
            </a:endParaRPr>
          </a:p>
        </p:txBody>
      </p:sp>
      <p:sp>
        <p:nvSpPr>
          <p:cNvPr id="86019" name="Text Box 2"/>
          <p:cNvSpPr txBox="1">
            <a:spLocks noChangeArrowheads="1"/>
          </p:cNvSpPr>
          <p:nvPr/>
        </p:nvSpPr>
        <p:spPr bwMode="auto">
          <a:xfrm>
            <a:off x="179388" y="692150"/>
            <a:ext cx="8569325" cy="4737100"/>
          </a:xfrm>
          <a:prstGeom prst="rect">
            <a:avLst/>
          </a:prstGeom>
          <a:noFill/>
          <a:ln w="9525">
            <a:noFill/>
            <a:miter lim="800000"/>
            <a:headEnd/>
            <a:tailEnd/>
          </a:ln>
        </p:spPr>
        <p:txBody>
          <a:bodyPr>
            <a:spAutoFit/>
          </a:bodyPr>
          <a:lstStyle/>
          <a:p>
            <a:r>
              <a:rPr lang="cs-CZ">
                <a:solidFill>
                  <a:srgbClr val="6600FF"/>
                </a:solidFill>
                <a:latin typeface="Tahoma" pitchFamily="34" charset="0"/>
              </a:rPr>
              <a:t>AMONIFIKACE JE SOUČÁSTÍ ŠIRŠÍHO POJMU: MINERALIZACE DUSÍKU</a:t>
            </a:r>
          </a:p>
          <a:p>
            <a:r>
              <a:rPr lang="cs-CZ" b="0">
                <a:latin typeface="Tahoma" pitchFamily="34" charset="0"/>
              </a:rPr>
              <a:t>NEBOŤ ČÁST NH</a:t>
            </a:r>
            <a:r>
              <a:rPr lang="cs-CZ" b="0" baseline="-25000">
                <a:latin typeface="Tahoma" pitchFamily="34" charset="0"/>
              </a:rPr>
              <a:t>3</a:t>
            </a:r>
            <a:r>
              <a:rPr lang="cs-CZ" b="0">
                <a:latin typeface="Tahoma" pitchFamily="34" charset="0"/>
              </a:rPr>
              <a:t> SE DÁLE OXIDUJE PŘI NITRIFIKACI</a:t>
            </a:r>
          </a:p>
          <a:p>
            <a:pPr algn="just"/>
            <a:endParaRPr lang="cs-CZ" b="0">
              <a:latin typeface="Tahoma" pitchFamily="34" charset="0"/>
            </a:endParaRPr>
          </a:p>
          <a:p>
            <a:pPr algn="just"/>
            <a:r>
              <a:rPr lang="cs-CZ" b="0">
                <a:latin typeface="Tahoma" pitchFamily="34" charset="0"/>
              </a:rPr>
              <a:t>- metodicky nelze obě fáze příliš dobře oddělit!!!</a:t>
            </a:r>
          </a:p>
          <a:p>
            <a:pPr algn="just">
              <a:buFontTx/>
              <a:buChar char="-"/>
            </a:pPr>
            <a:r>
              <a:rPr lang="cs-CZ" b="0">
                <a:latin typeface="Tahoma" pitchFamily="34" charset="0"/>
              </a:rPr>
              <a:t> pokud chceme znát skutečnou (ne potenciální) amonifikaci je jedinou možností měření se značeným dusíkem </a:t>
            </a:r>
            <a:r>
              <a:rPr lang="cs-CZ" b="0" baseline="30000">
                <a:latin typeface="Tahoma" pitchFamily="34" charset="0"/>
              </a:rPr>
              <a:t>15</a:t>
            </a:r>
            <a:r>
              <a:rPr lang="cs-CZ" b="0">
                <a:latin typeface="Tahoma" pitchFamily="34" charset="0"/>
              </a:rPr>
              <a:t>NH</a:t>
            </a:r>
            <a:r>
              <a:rPr lang="cs-CZ" b="0" baseline="-25000">
                <a:latin typeface="Tahoma" pitchFamily="34" charset="0"/>
              </a:rPr>
              <a:t>4</a:t>
            </a:r>
            <a:r>
              <a:rPr lang="cs-CZ" b="0" baseline="30000">
                <a:latin typeface="Tahoma" pitchFamily="34" charset="0"/>
              </a:rPr>
              <a:t>+</a:t>
            </a:r>
            <a:r>
              <a:rPr lang="cs-CZ" b="0">
                <a:latin typeface="Tahoma" pitchFamily="34" charset="0"/>
              </a:rPr>
              <a:t> či vytvořit </a:t>
            </a:r>
            <a:r>
              <a:rPr lang="cs-CZ" u="sng">
                <a:solidFill>
                  <a:srgbClr val="6600FF"/>
                </a:solidFill>
                <a:latin typeface="Tahoma" pitchFamily="34" charset="0"/>
              </a:rPr>
              <a:t>anaerobní prostředí zatopením vzorků</a:t>
            </a:r>
          </a:p>
          <a:p>
            <a:pPr algn="just"/>
            <a:endParaRPr lang="cs-CZ" b="0">
              <a:latin typeface="Tahoma" pitchFamily="34" charset="0"/>
            </a:endParaRPr>
          </a:p>
          <a:p>
            <a:pPr algn="just"/>
            <a:r>
              <a:rPr lang="cs-CZ" b="0">
                <a:latin typeface="Tahoma" pitchFamily="34" charset="0"/>
              </a:rPr>
              <a:t>- mineralizace N je funkcí teploty, vlhkosti, provzdušnění, typu dusíkatých organických látek v prostředí a také pH</a:t>
            </a:r>
          </a:p>
          <a:p>
            <a:pPr algn="just"/>
            <a:endParaRPr lang="cs-CZ" b="0">
              <a:latin typeface="Tahoma" pitchFamily="34" charset="0"/>
            </a:endParaRPr>
          </a:p>
          <a:p>
            <a:pPr algn="just">
              <a:buFontTx/>
              <a:buChar char="-"/>
            </a:pPr>
            <a:r>
              <a:rPr lang="cs-CZ" b="0">
                <a:latin typeface="Tahoma" pitchFamily="34" charset="0"/>
              </a:rPr>
              <a:t>při procesech vnikají </a:t>
            </a:r>
            <a:r>
              <a:rPr lang="cs-CZ">
                <a:latin typeface="Tahoma" pitchFamily="34" charset="0"/>
              </a:rPr>
              <a:t>produkty se zcela jinými environmentálními osudy</a:t>
            </a:r>
            <a:r>
              <a:rPr lang="cs-CZ" b="0">
                <a:latin typeface="Tahoma" pitchFamily="34" charset="0"/>
              </a:rPr>
              <a:t>:</a:t>
            </a:r>
          </a:p>
          <a:p>
            <a:pPr algn="just"/>
            <a:r>
              <a:rPr lang="cs-CZ" b="0">
                <a:latin typeface="Tahoma" pitchFamily="34" charset="0"/>
              </a:rPr>
              <a:t>NH</a:t>
            </a:r>
            <a:r>
              <a:rPr lang="cs-CZ" b="0" baseline="-25000">
                <a:latin typeface="Tahoma" pitchFamily="34" charset="0"/>
              </a:rPr>
              <a:t>4</a:t>
            </a:r>
            <a:r>
              <a:rPr lang="cs-CZ" sz="1800" b="0" baseline="30000">
                <a:latin typeface="Tahoma" pitchFamily="34" charset="0"/>
              </a:rPr>
              <a:t>+</a:t>
            </a:r>
            <a:r>
              <a:rPr lang="cs-CZ" b="0">
                <a:latin typeface="Tahoma" pitchFamily="34" charset="0"/>
              </a:rPr>
              <a:t> je stabilní, v půdě se váže na částice koloidů</a:t>
            </a:r>
          </a:p>
          <a:p>
            <a:pPr algn="just"/>
            <a:r>
              <a:rPr lang="cs-CZ" b="0">
                <a:latin typeface="Tahoma" pitchFamily="34" charset="0"/>
              </a:rPr>
              <a:t>NO</a:t>
            </a:r>
            <a:r>
              <a:rPr lang="cs-CZ" b="0" baseline="-25000">
                <a:latin typeface="Tahoma" pitchFamily="34" charset="0"/>
              </a:rPr>
              <a:t>3</a:t>
            </a:r>
            <a:r>
              <a:rPr lang="cs-CZ" sz="1800" b="0" baseline="30000">
                <a:latin typeface="Tahoma" pitchFamily="34" charset="0"/>
              </a:rPr>
              <a:t>-</a:t>
            </a:r>
            <a:r>
              <a:rPr lang="cs-CZ" b="0">
                <a:latin typeface="Tahoma" pitchFamily="34" charset="0"/>
              </a:rPr>
              <a:t> se z půdy rychle vymývá do podpovrchových i povrchových vod; je toxický (methemoglobinémie a nitrosaminy) a způsobuje eutrofizaci a degradaci vodních ekosystémů</a:t>
            </a:r>
          </a:p>
          <a:p>
            <a:pPr algn="just"/>
            <a:endParaRPr lang="cs-CZ" b="0">
              <a:latin typeface="Tahoma" pitchFamily="34" charset="0"/>
            </a:endParaRPr>
          </a:p>
          <a:p>
            <a:pPr algn="just"/>
            <a:r>
              <a:rPr lang="cs-CZ">
                <a:latin typeface="Tahoma" pitchFamily="34" charset="0"/>
              </a:rPr>
              <a:t>Kvůli mobilitě a vyplavování dusičnanů z půd se v zemědělství můžeme setkat s cílenou inhibicí nitrifikačních aktivit !!!</a:t>
            </a:r>
          </a:p>
          <a:p>
            <a:pPr algn="just"/>
            <a:endParaRPr lang="cs-CZ" b="0">
              <a:latin typeface="Tahoma" pitchFamily="34" charset="0"/>
            </a:endParaRPr>
          </a:p>
          <a:p>
            <a:pPr algn="just"/>
            <a:r>
              <a:rPr lang="cs-CZ" b="0">
                <a:latin typeface="Tahoma" pitchFamily="34" charset="0"/>
              </a:rPr>
              <a:t>Toto hrozí zejména při hnojení hnojivy obsahující amonné ionty či přímo dusičnany.</a:t>
            </a:r>
            <a:endParaRPr lang="cs-CZ">
              <a:latin typeface="Tahoma" pitchFamily="34" charset="0"/>
            </a:endParaRPr>
          </a:p>
        </p:txBody>
      </p:sp>
      <p:sp>
        <p:nvSpPr>
          <p:cNvPr id="86020" name="Text Box 4"/>
          <p:cNvSpPr txBox="1">
            <a:spLocks noChangeArrowheads="1"/>
          </p:cNvSpPr>
          <p:nvPr/>
        </p:nvSpPr>
        <p:spPr bwMode="auto">
          <a:xfrm>
            <a:off x="0" y="0"/>
            <a:ext cx="3960813" cy="274638"/>
          </a:xfrm>
          <a:prstGeom prst="rect">
            <a:avLst/>
          </a:prstGeom>
          <a:noFill/>
          <a:ln w="9525">
            <a:noFill/>
            <a:miter lim="800000"/>
            <a:headEnd/>
            <a:tailEnd/>
          </a:ln>
        </p:spPr>
        <p:txBody>
          <a:bodyPr>
            <a:spAutoFit/>
          </a:bodyPr>
          <a:lstStyle/>
          <a:p>
            <a:pPr>
              <a:spcBef>
                <a:spcPct val="50000"/>
              </a:spcBef>
            </a:pPr>
            <a:endParaRPr lang="en-US" sz="1200" b="0">
              <a:latin typeface="Times New Roman" pitchFamily="18" charset="0"/>
            </a:endParaRPr>
          </a:p>
        </p:txBody>
      </p:sp>
      <p:sp>
        <p:nvSpPr>
          <p:cNvPr id="86021" name="Rectangle 5"/>
          <p:cNvSpPr>
            <a:spLocks noChangeArrowheads="1"/>
          </p:cNvSpPr>
          <p:nvPr/>
        </p:nvSpPr>
        <p:spPr bwMode="auto">
          <a:xfrm>
            <a:off x="0" y="0"/>
            <a:ext cx="9144000" cy="476250"/>
          </a:xfrm>
          <a:prstGeom prst="rect">
            <a:avLst/>
          </a:prstGeom>
          <a:noFill/>
          <a:ln w="9525">
            <a:noFill/>
            <a:miter lim="800000"/>
            <a:headEnd/>
            <a:tailEnd/>
          </a:ln>
        </p:spPr>
        <p:txBody>
          <a:bodyPr anchor="ctr"/>
          <a:lstStyle/>
          <a:p>
            <a:pPr algn="ctr"/>
            <a:r>
              <a:rPr lang="cs-CZ" sz="2400">
                <a:solidFill>
                  <a:srgbClr val="DC0000"/>
                </a:solidFill>
              </a:rPr>
              <a:t>Mineralizace dusíku</a:t>
            </a:r>
            <a:endParaRPr lang="en-US" sz="2400">
              <a:solidFill>
                <a:srgbClr val="DC0000"/>
              </a:solidFill>
            </a:endParaRPr>
          </a:p>
        </p:txBody>
      </p:sp>
    </p:spTree>
  </p:cSld>
  <p:clrMapOvr>
    <a:masterClrMapping/>
  </p:clrMapOvr>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Zástupný symbol pro číslo snímku 4"/>
          <p:cNvSpPr>
            <a:spLocks noGrp="1"/>
          </p:cNvSpPr>
          <p:nvPr>
            <p:ph type="sldNum" sz="quarter" idx="10"/>
          </p:nvPr>
        </p:nvSpPr>
        <p:spPr>
          <a:noFill/>
        </p:spPr>
        <p:txBody>
          <a:bodyPr/>
          <a:lstStyle/>
          <a:p>
            <a:r>
              <a:rPr lang="cs-CZ" smtClean="0">
                <a:latin typeface="Arial" charset="0"/>
              </a:rPr>
              <a:t>Snímek </a:t>
            </a:r>
            <a:fld id="{DF269A6C-E526-4F23-B6B8-313C977D145D}" type="slidenum">
              <a:rPr lang="cs-CZ" smtClean="0">
                <a:latin typeface="Arial" charset="0"/>
              </a:rPr>
              <a:pPr/>
              <a:t>81</a:t>
            </a:fld>
            <a:endParaRPr lang="cs-CZ" smtClean="0">
              <a:latin typeface="Arial" charset="0"/>
            </a:endParaRPr>
          </a:p>
        </p:txBody>
      </p:sp>
      <p:pic>
        <p:nvPicPr>
          <p:cNvPr id="87043" name="Picture 2" descr="012"/>
          <p:cNvPicPr>
            <a:picLocks noChangeAspect="1" noChangeArrowheads="1"/>
          </p:cNvPicPr>
          <p:nvPr/>
        </p:nvPicPr>
        <p:blipFill>
          <a:blip r:embed="rId2" cstate="print"/>
          <a:srcRect l="34052" t="10815" b="45039"/>
          <a:stretch>
            <a:fillRect/>
          </a:stretch>
        </p:blipFill>
        <p:spPr bwMode="auto">
          <a:xfrm>
            <a:off x="1619250" y="765175"/>
            <a:ext cx="6119813" cy="5297488"/>
          </a:xfrm>
          <a:prstGeom prst="rect">
            <a:avLst/>
          </a:prstGeom>
          <a:noFill/>
          <a:ln w="9525">
            <a:noFill/>
            <a:miter lim="800000"/>
            <a:headEnd/>
            <a:tailEnd/>
          </a:ln>
        </p:spPr>
      </p:pic>
      <p:sp>
        <p:nvSpPr>
          <p:cNvPr id="87044" name="Rectangle 3"/>
          <p:cNvSpPr>
            <a:spLocks noChangeArrowheads="1"/>
          </p:cNvSpPr>
          <p:nvPr/>
        </p:nvSpPr>
        <p:spPr bwMode="auto">
          <a:xfrm>
            <a:off x="0" y="0"/>
            <a:ext cx="9144000" cy="476250"/>
          </a:xfrm>
          <a:prstGeom prst="rect">
            <a:avLst/>
          </a:prstGeom>
          <a:noFill/>
          <a:ln w="9525">
            <a:noFill/>
            <a:miter lim="800000"/>
            <a:headEnd/>
            <a:tailEnd/>
          </a:ln>
        </p:spPr>
        <p:txBody>
          <a:bodyPr anchor="ctr"/>
          <a:lstStyle/>
          <a:p>
            <a:pPr algn="ctr"/>
            <a:r>
              <a:rPr lang="cs-CZ" sz="2400">
                <a:solidFill>
                  <a:srgbClr val="DC0000"/>
                </a:solidFill>
              </a:rPr>
              <a:t>Mineralizace dusíku</a:t>
            </a:r>
            <a:endParaRPr lang="en-US" sz="2400">
              <a:solidFill>
                <a:srgbClr val="DC0000"/>
              </a:solidFill>
            </a:endParaRPr>
          </a:p>
        </p:txBody>
      </p:sp>
    </p:spTree>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Zástupný symbol pro číslo snímku 2"/>
          <p:cNvSpPr>
            <a:spLocks noGrp="1"/>
          </p:cNvSpPr>
          <p:nvPr>
            <p:ph type="sldNum" sz="quarter" idx="10"/>
          </p:nvPr>
        </p:nvSpPr>
        <p:spPr>
          <a:noFill/>
        </p:spPr>
        <p:txBody>
          <a:bodyPr/>
          <a:lstStyle/>
          <a:p>
            <a:r>
              <a:rPr lang="cs-CZ" smtClean="0">
                <a:latin typeface="Arial" charset="0"/>
              </a:rPr>
              <a:t>Snímek </a:t>
            </a:r>
            <a:fld id="{85FC2674-9A15-43AF-947B-C025964DED0C}" type="slidenum">
              <a:rPr lang="cs-CZ" smtClean="0">
                <a:latin typeface="Arial" charset="0"/>
              </a:rPr>
              <a:pPr/>
              <a:t>82</a:t>
            </a:fld>
            <a:endParaRPr lang="cs-CZ" smtClean="0">
              <a:latin typeface="Arial" charset="0"/>
            </a:endParaRPr>
          </a:p>
        </p:txBody>
      </p:sp>
      <p:sp>
        <p:nvSpPr>
          <p:cNvPr id="88067" name="Text Box 2"/>
          <p:cNvSpPr txBox="1">
            <a:spLocks noChangeArrowheads="1"/>
          </p:cNvSpPr>
          <p:nvPr/>
        </p:nvSpPr>
        <p:spPr bwMode="auto">
          <a:xfrm>
            <a:off x="179388" y="620713"/>
            <a:ext cx="8569325" cy="2805112"/>
          </a:xfrm>
          <a:prstGeom prst="rect">
            <a:avLst/>
          </a:prstGeom>
          <a:noFill/>
          <a:ln w="9525">
            <a:noFill/>
            <a:miter lim="800000"/>
            <a:headEnd/>
            <a:tailEnd/>
          </a:ln>
        </p:spPr>
        <p:txBody>
          <a:bodyPr>
            <a:spAutoFit/>
          </a:bodyPr>
          <a:lstStyle/>
          <a:p>
            <a:pPr algn="just"/>
            <a:r>
              <a:rPr lang="cs-CZ">
                <a:solidFill>
                  <a:srgbClr val="6600FF"/>
                </a:solidFill>
                <a:latin typeface="Tahoma" pitchFamily="34" charset="0"/>
              </a:rPr>
              <a:t>Měření:</a:t>
            </a:r>
          </a:p>
          <a:p>
            <a:pPr algn="just"/>
            <a:r>
              <a:rPr lang="cs-CZ" sz="1800" u="sng">
                <a:solidFill>
                  <a:srgbClr val="6600FF"/>
                </a:solidFill>
                <a:latin typeface="Tahoma" pitchFamily="34" charset="0"/>
              </a:rPr>
              <a:t>Amonifikace - AMO (postup UKZUZ)</a:t>
            </a:r>
          </a:p>
          <a:p>
            <a:pPr algn="just">
              <a:buFontTx/>
              <a:buChar char="-"/>
            </a:pPr>
            <a:endParaRPr lang="cs-CZ" sz="1200" b="0">
              <a:latin typeface="Tahoma" pitchFamily="34" charset="0"/>
            </a:endParaRPr>
          </a:p>
          <a:p>
            <a:pPr algn="just">
              <a:buFontTx/>
              <a:buChar char="-"/>
            </a:pPr>
            <a:r>
              <a:rPr lang="cs-CZ" sz="1200" b="0">
                <a:latin typeface="Tahoma" pitchFamily="34" charset="0"/>
              </a:rPr>
              <a:t> vzorek zatopený vodou je inkubován týden při 40°C</a:t>
            </a:r>
          </a:p>
          <a:p>
            <a:r>
              <a:rPr lang="cs-CZ" sz="1200" b="0">
                <a:latin typeface="Tahoma" pitchFamily="34" charset="0"/>
              </a:rPr>
              <a:t> stanovení amonných iontů se provádí po extrakci 1M KCl (1:5) </a:t>
            </a:r>
            <a:r>
              <a:rPr lang="cs-CZ" sz="1200">
                <a:latin typeface="Tahoma" pitchFamily="34" charset="0"/>
              </a:rPr>
              <a:t>spektrofotometricky (ISO 14256)</a:t>
            </a:r>
            <a:r>
              <a:rPr lang="cs-CZ" sz="1200" b="0">
                <a:latin typeface="Tahoma" pitchFamily="34" charset="0"/>
              </a:rPr>
              <a:t>: při 630 nm se sleduje zabarvení vzniklé reakcí s NaOCl a phenolátem sodným (salicylanem sodným),</a:t>
            </a:r>
            <a:r>
              <a:rPr lang="cs-CZ"/>
              <a:t> </a:t>
            </a:r>
            <a:r>
              <a:rPr lang="cs-CZ" sz="1200" b="0">
                <a:latin typeface="Tahoma" pitchFamily="34" charset="0"/>
              </a:rPr>
              <a:t>katalýza nitroprusidem sodným (</a:t>
            </a:r>
            <a:r>
              <a:rPr lang="cs-CZ" sz="1200">
                <a:latin typeface="Tahoma" pitchFamily="34" charset="0"/>
              </a:rPr>
              <a:t>Berthelotova reakce</a:t>
            </a:r>
            <a:r>
              <a:rPr lang="cs-CZ" sz="1200" b="0">
                <a:latin typeface="Tahoma" pitchFamily="34" charset="0"/>
              </a:rPr>
              <a:t>)</a:t>
            </a:r>
          </a:p>
          <a:p>
            <a:endParaRPr lang="cs-CZ" sz="1200" b="0">
              <a:latin typeface="Tahoma" pitchFamily="34" charset="0"/>
            </a:endParaRPr>
          </a:p>
          <a:p>
            <a:r>
              <a:rPr lang="cs-CZ" sz="1200" b="0">
                <a:latin typeface="Tahoma" pitchFamily="34" charset="0"/>
              </a:rPr>
              <a:t> jinou možností je stanovení </a:t>
            </a:r>
            <a:r>
              <a:rPr lang="cs-CZ" sz="1200">
                <a:latin typeface="Tahoma" pitchFamily="34" charset="0"/>
              </a:rPr>
              <a:t>iontově selektivní plynovou elektrodou (ISE)</a:t>
            </a:r>
            <a:r>
              <a:rPr lang="cs-CZ" sz="1200" b="0">
                <a:latin typeface="Tahoma" pitchFamily="34" charset="0"/>
              </a:rPr>
              <a:t>: amonné ionty se převedou na amoniak při pH 11-13 přídavkem 10M NaOH; potenciál se měří elektrodou, přičemž ke kalibraci se užije roztoků síranu amonného</a:t>
            </a:r>
          </a:p>
          <a:p>
            <a:pPr algn="just">
              <a:buFontTx/>
              <a:buChar char="-"/>
            </a:pPr>
            <a:r>
              <a:rPr lang="cs-CZ" sz="1200" b="0">
                <a:latin typeface="Tahoma" pitchFamily="34" charset="0"/>
              </a:rPr>
              <a:t> vyjadřuje se jako µg NH</a:t>
            </a:r>
            <a:r>
              <a:rPr lang="cs-CZ" sz="1200" b="0" baseline="-25000">
                <a:latin typeface="Tahoma" pitchFamily="34" charset="0"/>
              </a:rPr>
              <a:t>4</a:t>
            </a:r>
            <a:r>
              <a:rPr lang="cs-CZ" sz="1200" b="0" baseline="30000">
                <a:latin typeface="Tahoma" pitchFamily="34" charset="0"/>
              </a:rPr>
              <a:t>+</a:t>
            </a:r>
            <a:r>
              <a:rPr lang="cs-CZ" sz="1200" b="0">
                <a:latin typeface="Tahoma" pitchFamily="34" charset="0"/>
              </a:rPr>
              <a:t>-N . g</a:t>
            </a:r>
            <a:r>
              <a:rPr lang="cs-CZ" sz="1200" b="0" baseline="-25000">
                <a:latin typeface="Tahoma" pitchFamily="34" charset="0"/>
              </a:rPr>
              <a:t>suš.</a:t>
            </a:r>
            <a:r>
              <a:rPr lang="cs-CZ" sz="1200" b="0" baseline="30000">
                <a:latin typeface="Tahoma" pitchFamily="34" charset="0"/>
              </a:rPr>
              <a:t>-1</a:t>
            </a:r>
            <a:r>
              <a:rPr lang="cs-CZ" sz="1200" b="0">
                <a:latin typeface="Tahoma" pitchFamily="34" charset="0"/>
              </a:rPr>
              <a:t> . d</a:t>
            </a:r>
            <a:r>
              <a:rPr lang="cs-CZ" sz="1200" b="0" baseline="30000">
                <a:latin typeface="Tahoma" pitchFamily="34" charset="0"/>
              </a:rPr>
              <a:t>-1</a:t>
            </a:r>
          </a:p>
          <a:p>
            <a:pPr algn="just">
              <a:buFontTx/>
              <a:buChar char="-"/>
            </a:pPr>
            <a:endParaRPr lang="cs-CZ" b="0">
              <a:latin typeface="Tahoma" pitchFamily="34" charset="0"/>
            </a:endParaRPr>
          </a:p>
          <a:p>
            <a:pPr algn="just"/>
            <a:r>
              <a:rPr lang="cs-CZ" b="0">
                <a:latin typeface="Tahoma" pitchFamily="34" charset="0"/>
              </a:rPr>
              <a:t>Alternativou je měření se značeným dusíkem </a:t>
            </a:r>
            <a:r>
              <a:rPr lang="cs-CZ" b="0" baseline="30000">
                <a:latin typeface="Tahoma" pitchFamily="34" charset="0"/>
              </a:rPr>
              <a:t>15</a:t>
            </a:r>
            <a:r>
              <a:rPr lang="cs-CZ" b="0">
                <a:latin typeface="Tahoma" pitchFamily="34" charset="0"/>
              </a:rPr>
              <a:t>NH</a:t>
            </a:r>
            <a:r>
              <a:rPr lang="cs-CZ" b="0" baseline="-25000">
                <a:latin typeface="Tahoma" pitchFamily="34" charset="0"/>
              </a:rPr>
              <a:t>4</a:t>
            </a:r>
            <a:r>
              <a:rPr lang="cs-CZ" b="0" baseline="30000">
                <a:latin typeface="Tahoma" pitchFamily="34" charset="0"/>
              </a:rPr>
              <a:t>+ </a:t>
            </a:r>
          </a:p>
        </p:txBody>
      </p:sp>
      <p:sp>
        <p:nvSpPr>
          <p:cNvPr id="88068" name="Text Box 4"/>
          <p:cNvSpPr txBox="1">
            <a:spLocks noChangeArrowheads="1"/>
          </p:cNvSpPr>
          <p:nvPr/>
        </p:nvSpPr>
        <p:spPr bwMode="auto">
          <a:xfrm>
            <a:off x="0" y="0"/>
            <a:ext cx="3960813" cy="274638"/>
          </a:xfrm>
          <a:prstGeom prst="rect">
            <a:avLst/>
          </a:prstGeom>
          <a:noFill/>
          <a:ln w="9525">
            <a:noFill/>
            <a:miter lim="800000"/>
            <a:headEnd/>
            <a:tailEnd/>
          </a:ln>
        </p:spPr>
        <p:txBody>
          <a:bodyPr>
            <a:spAutoFit/>
          </a:bodyPr>
          <a:lstStyle/>
          <a:p>
            <a:pPr>
              <a:spcBef>
                <a:spcPct val="50000"/>
              </a:spcBef>
            </a:pPr>
            <a:endParaRPr lang="en-US" sz="1200" b="0">
              <a:latin typeface="Times New Roman" pitchFamily="18" charset="0"/>
            </a:endParaRPr>
          </a:p>
        </p:txBody>
      </p:sp>
      <p:sp>
        <p:nvSpPr>
          <p:cNvPr id="88069" name="Rectangle 7"/>
          <p:cNvSpPr>
            <a:spLocks noChangeArrowheads="1"/>
          </p:cNvSpPr>
          <p:nvPr/>
        </p:nvSpPr>
        <p:spPr bwMode="auto">
          <a:xfrm>
            <a:off x="0" y="0"/>
            <a:ext cx="9144000" cy="476250"/>
          </a:xfrm>
          <a:prstGeom prst="rect">
            <a:avLst/>
          </a:prstGeom>
          <a:noFill/>
          <a:ln w="9525">
            <a:noFill/>
            <a:miter lim="800000"/>
            <a:headEnd/>
            <a:tailEnd/>
          </a:ln>
        </p:spPr>
        <p:txBody>
          <a:bodyPr anchor="ctr"/>
          <a:lstStyle/>
          <a:p>
            <a:pPr algn="ctr"/>
            <a:r>
              <a:rPr lang="cs-CZ" sz="2400">
                <a:solidFill>
                  <a:srgbClr val="DC0000"/>
                </a:solidFill>
              </a:rPr>
              <a:t>Amonifikace</a:t>
            </a:r>
            <a:endParaRPr lang="en-US" sz="2400">
              <a:solidFill>
                <a:srgbClr val="DC0000"/>
              </a:solidFill>
            </a:endParaRPr>
          </a:p>
        </p:txBody>
      </p:sp>
    </p:spTree>
  </p:cSld>
  <p:clrMapOvr>
    <a:masterClrMapping/>
  </p:clrMapOvr>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Zástupný symbol pro číslo snímku 2"/>
          <p:cNvSpPr>
            <a:spLocks noGrp="1"/>
          </p:cNvSpPr>
          <p:nvPr>
            <p:ph type="sldNum" sz="quarter" idx="10"/>
          </p:nvPr>
        </p:nvSpPr>
        <p:spPr>
          <a:noFill/>
        </p:spPr>
        <p:txBody>
          <a:bodyPr/>
          <a:lstStyle/>
          <a:p>
            <a:r>
              <a:rPr lang="cs-CZ" smtClean="0">
                <a:latin typeface="Arial" charset="0"/>
              </a:rPr>
              <a:t>Snímek </a:t>
            </a:r>
            <a:fld id="{0281C396-5A6B-4F7D-9B4E-BEBC7619C6B6}" type="slidenum">
              <a:rPr lang="cs-CZ" smtClean="0">
                <a:latin typeface="Arial" charset="0"/>
              </a:rPr>
              <a:pPr/>
              <a:t>83</a:t>
            </a:fld>
            <a:endParaRPr lang="cs-CZ" smtClean="0">
              <a:latin typeface="Arial" charset="0"/>
            </a:endParaRPr>
          </a:p>
        </p:txBody>
      </p:sp>
      <p:sp>
        <p:nvSpPr>
          <p:cNvPr id="89091" name="Text Box 12"/>
          <p:cNvSpPr txBox="1">
            <a:spLocks noChangeArrowheads="1"/>
          </p:cNvSpPr>
          <p:nvPr/>
        </p:nvSpPr>
        <p:spPr bwMode="auto">
          <a:xfrm>
            <a:off x="179388" y="692150"/>
            <a:ext cx="8569325" cy="5064125"/>
          </a:xfrm>
          <a:prstGeom prst="rect">
            <a:avLst/>
          </a:prstGeom>
          <a:noFill/>
          <a:ln w="9525">
            <a:noFill/>
            <a:miter lim="800000"/>
            <a:headEnd/>
            <a:tailEnd/>
          </a:ln>
        </p:spPr>
        <p:txBody>
          <a:bodyPr>
            <a:spAutoFit/>
          </a:bodyPr>
          <a:lstStyle/>
          <a:p>
            <a:pPr algn="just"/>
            <a:r>
              <a:rPr lang="cs-CZ">
                <a:solidFill>
                  <a:srgbClr val="6600FF"/>
                </a:solidFill>
                <a:latin typeface="Tahoma" pitchFamily="34" charset="0"/>
              </a:rPr>
              <a:t>Měření:</a:t>
            </a:r>
          </a:p>
          <a:p>
            <a:pPr algn="just"/>
            <a:r>
              <a:rPr lang="cs-CZ" sz="1800" u="sng">
                <a:solidFill>
                  <a:srgbClr val="6600FF"/>
                </a:solidFill>
                <a:latin typeface="Tahoma" pitchFamily="34" charset="0"/>
              </a:rPr>
              <a:t>Potenciální amonifikace (PAMO) - test s argininem</a:t>
            </a:r>
          </a:p>
          <a:p>
            <a:pPr algn="just">
              <a:buFontTx/>
              <a:buChar char="-"/>
            </a:pPr>
            <a:endParaRPr lang="cs-CZ" sz="1200" b="0">
              <a:latin typeface="Tahoma" pitchFamily="34" charset="0"/>
            </a:endParaRPr>
          </a:p>
          <a:p>
            <a:pPr algn="just">
              <a:buFontTx/>
              <a:buChar char="-"/>
            </a:pPr>
            <a:r>
              <a:rPr lang="cs-CZ" sz="1200" b="0">
                <a:latin typeface="Tahoma" pitchFamily="34" charset="0"/>
              </a:rPr>
              <a:t> přídavek substrátu (argininu) a stanovení amonných kationtů po 3h inkubace půdy při 30°C</a:t>
            </a:r>
          </a:p>
          <a:p>
            <a:pPr algn="just">
              <a:buFontTx/>
              <a:buChar char="-"/>
            </a:pPr>
            <a:endParaRPr lang="cs-CZ" sz="1200" b="0">
              <a:latin typeface="Tahoma" pitchFamily="34" charset="0"/>
            </a:endParaRPr>
          </a:p>
          <a:p>
            <a:pPr algn="just">
              <a:buFontTx/>
              <a:buChar char="-"/>
            </a:pPr>
            <a:r>
              <a:rPr lang="cs-CZ" sz="1200" b="0">
                <a:latin typeface="Tahoma" pitchFamily="34" charset="0"/>
              </a:rPr>
              <a:t> stanovení amonných iontů se provádí po extrakci 2M KCl (1:4) </a:t>
            </a:r>
            <a:r>
              <a:rPr lang="cs-CZ" sz="1200">
                <a:latin typeface="Tahoma" pitchFamily="34" charset="0"/>
              </a:rPr>
              <a:t>spektrofotometricky (ISO 14256)</a:t>
            </a:r>
            <a:r>
              <a:rPr lang="cs-CZ" sz="1200" b="0">
                <a:latin typeface="Tahoma" pitchFamily="34" charset="0"/>
              </a:rPr>
              <a:t>: při 630 nm se sleduje zabarvení vzniklé reakcí s NaOCl a phenolátem sodným (salicylanem sodným), katalýza nitroprusidem sodným (</a:t>
            </a:r>
            <a:r>
              <a:rPr lang="cs-CZ" sz="1200">
                <a:latin typeface="Tahoma" pitchFamily="34" charset="0"/>
              </a:rPr>
              <a:t>Berthelotova reakce</a:t>
            </a:r>
            <a:r>
              <a:rPr lang="cs-CZ" sz="1200" b="0">
                <a:latin typeface="Tahoma" pitchFamily="34" charset="0"/>
              </a:rPr>
              <a:t>)</a:t>
            </a:r>
          </a:p>
          <a:p>
            <a:pPr algn="just">
              <a:buFontTx/>
              <a:buChar char="-"/>
            </a:pPr>
            <a:endParaRPr lang="cs-CZ" sz="1200" b="0">
              <a:latin typeface="Tahoma" pitchFamily="34" charset="0"/>
            </a:endParaRPr>
          </a:p>
          <a:p>
            <a:pPr algn="just">
              <a:buFontTx/>
              <a:buChar char="-"/>
            </a:pPr>
            <a:r>
              <a:rPr lang="cs-CZ" sz="1200" b="0">
                <a:latin typeface="Tahoma" pitchFamily="34" charset="0"/>
              </a:rPr>
              <a:t> jinou možností je stanovení </a:t>
            </a:r>
            <a:r>
              <a:rPr lang="cs-CZ" sz="1200">
                <a:latin typeface="Tahoma" pitchFamily="34" charset="0"/>
              </a:rPr>
              <a:t>iontově selektivní plynovou elektrodou (ISE)</a:t>
            </a:r>
            <a:r>
              <a:rPr lang="cs-CZ" sz="1200" b="0">
                <a:latin typeface="Tahoma" pitchFamily="34" charset="0"/>
              </a:rPr>
              <a:t>: amonné ionty se převedou na amoniak při pH 11-13 přídavkem 10M NaOH; potenciál se měří elektrodou, přičemž ke kalibraci se užije roztoků síranu amonného</a:t>
            </a:r>
          </a:p>
          <a:p>
            <a:pPr algn="just">
              <a:buFontTx/>
              <a:buChar char="-"/>
            </a:pPr>
            <a:endParaRPr lang="cs-CZ" sz="1200" b="0">
              <a:latin typeface="Tahoma" pitchFamily="34" charset="0"/>
            </a:endParaRPr>
          </a:p>
          <a:p>
            <a:pPr algn="just">
              <a:buFontTx/>
              <a:buChar char="-"/>
            </a:pPr>
            <a:endParaRPr lang="cs-CZ" sz="1200" b="0">
              <a:latin typeface="Tahoma" pitchFamily="34" charset="0"/>
            </a:endParaRPr>
          </a:p>
          <a:p>
            <a:pPr algn="just"/>
            <a:endParaRPr lang="cs-CZ" b="0">
              <a:latin typeface="Tahoma" pitchFamily="34" charset="0"/>
            </a:endParaRPr>
          </a:p>
          <a:p>
            <a:pPr algn="just"/>
            <a:r>
              <a:rPr lang="cs-CZ" b="0"/>
              <a:t>Metoda dává falešné výsledky v kyselých</a:t>
            </a:r>
          </a:p>
          <a:p>
            <a:pPr algn="just"/>
            <a:r>
              <a:rPr lang="cs-CZ" b="0"/>
              <a:t>půdách a v půdách po aktuálním</a:t>
            </a:r>
          </a:p>
          <a:p>
            <a:pPr algn="just"/>
            <a:r>
              <a:rPr lang="cs-CZ" b="0"/>
              <a:t>přídavku organické hmoty</a:t>
            </a:r>
          </a:p>
          <a:p>
            <a:pPr algn="just"/>
            <a:endParaRPr lang="cs-CZ" b="0"/>
          </a:p>
          <a:p>
            <a:pPr algn="just"/>
            <a:r>
              <a:rPr lang="cs-CZ" b="0"/>
              <a:t>PAMO není selektivně inhibována </a:t>
            </a:r>
          </a:p>
          <a:p>
            <a:pPr algn="just"/>
            <a:r>
              <a:rPr lang="en-US" b="0"/>
              <a:t>cycloheximide</a:t>
            </a:r>
            <a:r>
              <a:rPr lang="cs-CZ" b="0"/>
              <a:t>m</a:t>
            </a:r>
            <a:r>
              <a:rPr lang="en-US" b="0"/>
              <a:t> </a:t>
            </a:r>
            <a:r>
              <a:rPr lang="cs-CZ" b="0"/>
              <a:t>či </a:t>
            </a:r>
            <a:r>
              <a:rPr lang="en-US" b="0"/>
              <a:t>streptomycin</a:t>
            </a:r>
            <a:r>
              <a:rPr lang="cs-CZ" b="0"/>
              <a:t>em a proto</a:t>
            </a:r>
          </a:p>
          <a:p>
            <a:pPr algn="just"/>
            <a:r>
              <a:rPr lang="cs-CZ" b="0"/>
              <a:t>nelze odděleně měřit amonifikaci bakterií a hub</a:t>
            </a:r>
          </a:p>
          <a:p>
            <a:pPr algn="just"/>
            <a:endParaRPr lang="cs-CZ" b="0"/>
          </a:p>
          <a:p>
            <a:pPr algn="just"/>
            <a:endParaRPr lang="cs-CZ"/>
          </a:p>
        </p:txBody>
      </p:sp>
      <p:sp>
        <p:nvSpPr>
          <p:cNvPr id="89092" name="Text Box 3"/>
          <p:cNvSpPr txBox="1">
            <a:spLocks noChangeArrowheads="1"/>
          </p:cNvSpPr>
          <p:nvPr/>
        </p:nvSpPr>
        <p:spPr bwMode="auto">
          <a:xfrm>
            <a:off x="0" y="0"/>
            <a:ext cx="3960813" cy="274638"/>
          </a:xfrm>
          <a:prstGeom prst="rect">
            <a:avLst/>
          </a:prstGeom>
          <a:noFill/>
          <a:ln w="9525">
            <a:noFill/>
            <a:miter lim="800000"/>
            <a:headEnd/>
            <a:tailEnd/>
          </a:ln>
        </p:spPr>
        <p:txBody>
          <a:bodyPr>
            <a:spAutoFit/>
          </a:bodyPr>
          <a:lstStyle/>
          <a:p>
            <a:pPr>
              <a:spcBef>
                <a:spcPct val="50000"/>
              </a:spcBef>
            </a:pPr>
            <a:endParaRPr lang="en-US" sz="1200" b="0">
              <a:latin typeface="Times New Roman" pitchFamily="18" charset="0"/>
            </a:endParaRPr>
          </a:p>
        </p:txBody>
      </p:sp>
      <p:pic>
        <p:nvPicPr>
          <p:cNvPr id="89093" name="Picture 13" descr="102"/>
          <p:cNvPicPr>
            <a:picLocks noChangeAspect="1" noChangeArrowheads="1"/>
          </p:cNvPicPr>
          <p:nvPr/>
        </p:nvPicPr>
        <p:blipFill>
          <a:blip r:embed="rId3" cstate="print"/>
          <a:srcRect l="21750" t="43335" r="43500" b="17282"/>
          <a:stretch>
            <a:fillRect/>
          </a:stretch>
        </p:blipFill>
        <p:spPr bwMode="auto">
          <a:xfrm>
            <a:off x="4572000" y="2924175"/>
            <a:ext cx="4105275" cy="3422650"/>
          </a:xfrm>
          <a:prstGeom prst="rect">
            <a:avLst/>
          </a:prstGeom>
          <a:noFill/>
          <a:ln w="57150">
            <a:solidFill>
              <a:schemeClr val="tx1"/>
            </a:solidFill>
            <a:miter lim="800000"/>
            <a:headEnd/>
            <a:tailEnd/>
          </a:ln>
        </p:spPr>
      </p:pic>
      <p:sp>
        <p:nvSpPr>
          <p:cNvPr id="89094" name="Rectangle 14"/>
          <p:cNvSpPr>
            <a:spLocks noChangeArrowheads="1"/>
          </p:cNvSpPr>
          <p:nvPr/>
        </p:nvSpPr>
        <p:spPr bwMode="auto">
          <a:xfrm>
            <a:off x="0" y="0"/>
            <a:ext cx="9144000" cy="476250"/>
          </a:xfrm>
          <a:prstGeom prst="rect">
            <a:avLst/>
          </a:prstGeom>
          <a:noFill/>
          <a:ln w="9525">
            <a:noFill/>
            <a:miter lim="800000"/>
            <a:headEnd/>
            <a:tailEnd/>
          </a:ln>
        </p:spPr>
        <p:txBody>
          <a:bodyPr anchor="ctr"/>
          <a:lstStyle/>
          <a:p>
            <a:pPr algn="ctr"/>
            <a:r>
              <a:rPr lang="cs-CZ" sz="2400">
                <a:solidFill>
                  <a:srgbClr val="DC0000"/>
                </a:solidFill>
              </a:rPr>
              <a:t>Amonifikace</a:t>
            </a:r>
            <a:endParaRPr lang="en-US" sz="2400">
              <a:solidFill>
                <a:srgbClr val="DC0000"/>
              </a:solidFill>
            </a:endParaRPr>
          </a:p>
        </p:txBody>
      </p:sp>
    </p:spTree>
  </p:cSld>
  <p:clrMapOvr>
    <a:masterClrMapping/>
  </p:clrMapOvr>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Zástupný symbol pro číslo snímku 2"/>
          <p:cNvSpPr>
            <a:spLocks noGrp="1"/>
          </p:cNvSpPr>
          <p:nvPr>
            <p:ph type="sldNum" sz="quarter" idx="10"/>
          </p:nvPr>
        </p:nvSpPr>
        <p:spPr>
          <a:noFill/>
        </p:spPr>
        <p:txBody>
          <a:bodyPr/>
          <a:lstStyle/>
          <a:p>
            <a:r>
              <a:rPr lang="cs-CZ" smtClean="0">
                <a:latin typeface="Arial" charset="0"/>
              </a:rPr>
              <a:t>Snímek </a:t>
            </a:r>
            <a:fld id="{D6111171-2461-4E80-A830-A1FA126FAFDC}" type="slidenum">
              <a:rPr lang="cs-CZ" smtClean="0">
                <a:latin typeface="Arial" charset="0"/>
              </a:rPr>
              <a:pPr/>
              <a:t>84</a:t>
            </a:fld>
            <a:endParaRPr lang="cs-CZ" smtClean="0">
              <a:latin typeface="Arial" charset="0"/>
            </a:endParaRPr>
          </a:p>
        </p:txBody>
      </p:sp>
      <p:sp>
        <p:nvSpPr>
          <p:cNvPr id="90115" name="Text Box 2"/>
          <p:cNvSpPr txBox="1">
            <a:spLocks noChangeArrowheads="1"/>
          </p:cNvSpPr>
          <p:nvPr/>
        </p:nvSpPr>
        <p:spPr bwMode="auto">
          <a:xfrm>
            <a:off x="179388" y="692150"/>
            <a:ext cx="8569325" cy="611188"/>
          </a:xfrm>
          <a:prstGeom prst="rect">
            <a:avLst/>
          </a:prstGeom>
          <a:noFill/>
          <a:ln w="9525">
            <a:noFill/>
            <a:miter lim="800000"/>
            <a:headEnd/>
            <a:tailEnd/>
          </a:ln>
        </p:spPr>
        <p:txBody>
          <a:bodyPr>
            <a:spAutoFit/>
          </a:bodyPr>
          <a:lstStyle/>
          <a:p>
            <a:pPr algn="just"/>
            <a:r>
              <a:rPr lang="cs-CZ">
                <a:solidFill>
                  <a:srgbClr val="6600FF"/>
                </a:solidFill>
                <a:latin typeface="Tahoma" pitchFamily="34" charset="0"/>
              </a:rPr>
              <a:t>Měření:</a:t>
            </a:r>
          </a:p>
          <a:p>
            <a:pPr algn="just"/>
            <a:r>
              <a:rPr lang="cs-CZ" sz="1800" u="sng">
                <a:solidFill>
                  <a:srgbClr val="6600FF"/>
                </a:solidFill>
                <a:latin typeface="Tahoma" pitchFamily="34" charset="0"/>
              </a:rPr>
              <a:t>Potenciální amonifikace (PAMO) - test s argininem</a:t>
            </a:r>
          </a:p>
        </p:txBody>
      </p:sp>
      <p:sp>
        <p:nvSpPr>
          <p:cNvPr id="90116" name="Text Box 4"/>
          <p:cNvSpPr txBox="1">
            <a:spLocks noChangeArrowheads="1"/>
          </p:cNvSpPr>
          <p:nvPr/>
        </p:nvSpPr>
        <p:spPr bwMode="auto">
          <a:xfrm>
            <a:off x="0" y="0"/>
            <a:ext cx="3960813" cy="274638"/>
          </a:xfrm>
          <a:prstGeom prst="rect">
            <a:avLst/>
          </a:prstGeom>
          <a:noFill/>
          <a:ln w="9525">
            <a:noFill/>
            <a:miter lim="800000"/>
            <a:headEnd/>
            <a:tailEnd/>
          </a:ln>
        </p:spPr>
        <p:txBody>
          <a:bodyPr>
            <a:spAutoFit/>
          </a:bodyPr>
          <a:lstStyle/>
          <a:p>
            <a:pPr>
              <a:spcBef>
                <a:spcPct val="50000"/>
              </a:spcBef>
            </a:pPr>
            <a:endParaRPr lang="en-US" sz="1200" b="0">
              <a:latin typeface="Times New Roman" pitchFamily="18" charset="0"/>
            </a:endParaRPr>
          </a:p>
        </p:txBody>
      </p:sp>
      <p:sp>
        <p:nvSpPr>
          <p:cNvPr id="90117" name="Rectangle 6"/>
          <p:cNvSpPr>
            <a:spLocks noChangeArrowheads="1"/>
          </p:cNvSpPr>
          <p:nvPr/>
        </p:nvSpPr>
        <p:spPr bwMode="auto">
          <a:xfrm>
            <a:off x="0" y="0"/>
            <a:ext cx="9144000" cy="476250"/>
          </a:xfrm>
          <a:prstGeom prst="rect">
            <a:avLst/>
          </a:prstGeom>
          <a:noFill/>
          <a:ln w="9525">
            <a:noFill/>
            <a:miter lim="800000"/>
            <a:headEnd/>
            <a:tailEnd/>
          </a:ln>
        </p:spPr>
        <p:txBody>
          <a:bodyPr anchor="ctr"/>
          <a:lstStyle/>
          <a:p>
            <a:pPr algn="ctr"/>
            <a:r>
              <a:rPr lang="cs-CZ" sz="2400">
                <a:solidFill>
                  <a:srgbClr val="DC0000"/>
                </a:solidFill>
              </a:rPr>
              <a:t>Amonifikace</a:t>
            </a:r>
            <a:endParaRPr lang="en-US" sz="2400">
              <a:solidFill>
                <a:srgbClr val="DC0000"/>
              </a:solidFill>
            </a:endParaRPr>
          </a:p>
        </p:txBody>
      </p:sp>
      <p:pic>
        <p:nvPicPr>
          <p:cNvPr id="90118" name="Picture 7"/>
          <p:cNvPicPr>
            <a:picLocks noChangeAspect="1" noChangeArrowheads="1"/>
          </p:cNvPicPr>
          <p:nvPr/>
        </p:nvPicPr>
        <p:blipFill>
          <a:blip r:embed="rId3" cstate="print"/>
          <a:srcRect/>
          <a:stretch>
            <a:fillRect/>
          </a:stretch>
        </p:blipFill>
        <p:spPr bwMode="auto">
          <a:xfrm>
            <a:off x="4859338" y="3573463"/>
            <a:ext cx="3914775" cy="1762125"/>
          </a:xfrm>
          <a:prstGeom prst="rect">
            <a:avLst/>
          </a:prstGeom>
          <a:noFill/>
          <a:ln w="28575">
            <a:solidFill>
              <a:schemeClr val="tx1"/>
            </a:solidFill>
            <a:miter lim="800000"/>
            <a:headEnd/>
            <a:tailEnd/>
          </a:ln>
        </p:spPr>
      </p:pic>
      <p:pic>
        <p:nvPicPr>
          <p:cNvPr id="90119" name="Picture 8"/>
          <p:cNvPicPr>
            <a:picLocks noChangeAspect="1" noChangeArrowheads="1"/>
          </p:cNvPicPr>
          <p:nvPr/>
        </p:nvPicPr>
        <p:blipFill>
          <a:blip r:embed="rId4" cstate="print"/>
          <a:srcRect/>
          <a:stretch>
            <a:fillRect/>
          </a:stretch>
        </p:blipFill>
        <p:spPr bwMode="auto">
          <a:xfrm>
            <a:off x="468313" y="1916113"/>
            <a:ext cx="3943350" cy="4346575"/>
          </a:xfrm>
          <a:prstGeom prst="rect">
            <a:avLst/>
          </a:prstGeom>
          <a:noFill/>
          <a:ln w="28575">
            <a:solidFill>
              <a:schemeClr val="tx1"/>
            </a:solidFill>
            <a:miter lim="800000"/>
            <a:headEnd/>
            <a:tailEnd/>
          </a:ln>
        </p:spPr>
      </p:pic>
      <p:pic>
        <p:nvPicPr>
          <p:cNvPr id="90120" name="Picture 9"/>
          <p:cNvPicPr>
            <a:picLocks noChangeAspect="1" noChangeArrowheads="1"/>
          </p:cNvPicPr>
          <p:nvPr/>
        </p:nvPicPr>
        <p:blipFill>
          <a:blip r:embed="rId5" cstate="print"/>
          <a:srcRect/>
          <a:stretch>
            <a:fillRect/>
          </a:stretch>
        </p:blipFill>
        <p:spPr bwMode="auto">
          <a:xfrm>
            <a:off x="4572000" y="1916113"/>
            <a:ext cx="4392613" cy="1400175"/>
          </a:xfrm>
          <a:prstGeom prst="rect">
            <a:avLst/>
          </a:prstGeom>
          <a:noFill/>
          <a:ln w="28575">
            <a:solidFill>
              <a:schemeClr val="tx1"/>
            </a:solidFill>
            <a:miter lim="800000"/>
            <a:headEnd/>
            <a:tailEnd/>
          </a:ln>
        </p:spPr>
      </p:pic>
      <p:grpSp>
        <p:nvGrpSpPr>
          <p:cNvPr id="90121" name="Group 10"/>
          <p:cNvGrpSpPr>
            <a:grpSpLocks/>
          </p:cNvGrpSpPr>
          <p:nvPr/>
        </p:nvGrpSpPr>
        <p:grpSpPr bwMode="auto">
          <a:xfrm>
            <a:off x="0" y="0"/>
            <a:ext cx="1146175" cy="623888"/>
            <a:chOff x="480" y="3075"/>
            <a:chExt cx="722" cy="393"/>
          </a:xfrm>
        </p:grpSpPr>
        <p:pic>
          <p:nvPicPr>
            <p:cNvPr id="90122" name="Picture 11" descr="File:Lupa.na.encyklopedii.jpg">
              <a:hlinkClick r:id="rId6"/>
            </p:cNvPr>
            <p:cNvPicPr>
              <a:picLocks noChangeAspect="1" noChangeArrowheads="1"/>
            </p:cNvPicPr>
            <p:nvPr/>
          </p:nvPicPr>
          <p:blipFill>
            <a:blip r:embed="rId7" cstate="print"/>
            <a:srcRect/>
            <a:stretch>
              <a:fillRect/>
            </a:stretch>
          </p:blipFill>
          <p:spPr bwMode="auto">
            <a:xfrm>
              <a:off x="480" y="3075"/>
              <a:ext cx="722" cy="393"/>
            </a:xfrm>
            <a:prstGeom prst="rect">
              <a:avLst/>
            </a:prstGeom>
            <a:noFill/>
            <a:ln w="19050">
              <a:solidFill>
                <a:srgbClr val="000000"/>
              </a:solidFill>
              <a:miter lim="800000"/>
              <a:headEnd/>
              <a:tailEnd/>
            </a:ln>
          </p:spPr>
        </p:pic>
        <p:sp>
          <p:nvSpPr>
            <p:cNvPr id="90123" name="WordArt 12"/>
            <p:cNvSpPr>
              <a:spLocks noChangeArrowheads="1" noChangeShapeType="1" noTextEdit="1"/>
            </p:cNvSpPr>
            <p:nvPr/>
          </p:nvSpPr>
          <p:spPr bwMode="auto">
            <a:xfrm>
              <a:off x="521" y="3203"/>
              <a:ext cx="363" cy="136"/>
            </a:xfrm>
            <a:prstGeom prst="rect">
              <a:avLst/>
            </a:prstGeom>
          </p:spPr>
          <p:txBody>
            <a:bodyPr wrap="none" fromWordArt="1">
              <a:prstTxWarp prst="textPlain">
                <a:avLst>
                  <a:gd name="adj" fmla="val 50000"/>
                </a:avLst>
              </a:prstTxWarp>
            </a:bodyPr>
            <a:lstStyle/>
            <a:p>
              <a:pPr algn="ctr"/>
              <a:r>
                <a:rPr lang="cs-CZ" sz="3600" kern="10">
                  <a:ln w="12700">
                    <a:solidFill>
                      <a:schemeClr val="tx1"/>
                    </a:solidFill>
                    <a:round/>
                    <a:headEnd/>
                    <a:tailEnd/>
                  </a:ln>
                  <a:solidFill>
                    <a:srgbClr val="FFFF00"/>
                  </a:solidFill>
                  <a:latin typeface="Arial Black"/>
                </a:rPr>
                <a:t>Příklad</a:t>
              </a:r>
            </a:p>
          </p:txBody>
        </p:sp>
      </p:grpSp>
    </p:spTree>
  </p:cSld>
  <p:clrMapOvr>
    <a:masterClrMapping/>
  </p:clrMapOvr>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4"/>
          <p:cNvSpPr>
            <a:spLocks noGrp="1" noChangeArrowheads="1"/>
          </p:cNvSpPr>
          <p:nvPr>
            <p:ph type="title"/>
          </p:nvPr>
        </p:nvSpPr>
        <p:spPr/>
        <p:txBody>
          <a:bodyPr/>
          <a:lstStyle/>
          <a:p>
            <a:pPr eaLnBrk="1" hangingPunct="1"/>
            <a:r>
              <a:rPr lang="cs-CZ" smtClean="0"/>
              <a:t>Amonifikace</a:t>
            </a:r>
            <a:endParaRPr lang="en-US" smtClean="0"/>
          </a:p>
        </p:txBody>
      </p:sp>
      <p:sp>
        <p:nvSpPr>
          <p:cNvPr id="91139" name="Zástupný symbol pro číslo snímku 3"/>
          <p:cNvSpPr>
            <a:spLocks noGrp="1"/>
          </p:cNvSpPr>
          <p:nvPr>
            <p:ph type="sldNum" sz="quarter" idx="10"/>
          </p:nvPr>
        </p:nvSpPr>
        <p:spPr>
          <a:noFill/>
        </p:spPr>
        <p:txBody>
          <a:bodyPr/>
          <a:lstStyle/>
          <a:p>
            <a:r>
              <a:rPr lang="cs-CZ" smtClean="0">
                <a:latin typeface="Arial" charset="0"/>
              </a:rPr>
              <a:t>Snímek </a:t>
            </a:r>
            <a:fld id="{AF34C4BF-BA2F-4D82-B768-0F0FB3E44020}" type="slidenum">
              <a:rPr lang="cs-CZ" smtClean="0">
                <a:latin typeface="Arial" charset="0"/>
              </a:rPr>
              <a:pPr/>
              <a:t>85</a:t>
            </a:fld>
            <a:endParaRPr lang="cs-CZ" smtClean="0">
              <a:latin typeface="Arial" charset="0"/>
            </a:endParaRPr>
          </a:p>
        </p:txBody>
      </p:sp>
      <p:sp>
        <p:nvSpPr>
          <p:cNvPr id="91140" name="Rectangle 7"/>
          <p:cNvSpPr>
            <a:spLocks noChangeArrowheads="1"/>
          </p:cNvSpPr>
          <p:nvPr/>
        </p:nvSpPr>
        <p:spPr bwMode="auto">
          <a:xfrm>
            <a:off x="0" y="1125538"/>
            <a:ext cx="9144000" cy="5256212"/>
          </a:xfrm>
          <a:prstGeom prst="rect">
            <a:avLst/>
          </a:prstGeom>
          <a:solidFill>
            <a:schemeClr val="bg1"/>
          </a:solidFill>
          <a:ln w="9525">
            <a:noFill/>
            <a:miter lim="800000"/>
            <a:headEnd/>
            <a:tailEnd/>
          </a:ln>
        </p:spPr>
        <p:txBody>
          <a:bodyPr wrap="none" anchor="ctr"/>
          <a:lstStyle/>
          <a:p>
            <a:endParaRPr lang="cs-CZ"/>
          </a:p>
        </p:txBody>
      </p:sp>
      <p:pic>
        <p:nvPicPr>
          <p:cNvPr id="91141" name="Picture 5"/>
          <p:cNvPicPr>
            <a:picLocks noChangeAspect="1" noChangeArrowheads="1"/>
          </p:cNvPicPr>
          <p:nvPr/>
        </p:nvPicPr>
        <p:blipFill>
          <a:blip r:embed="rId2" cstate="print"/>
          <a:srcRect/>
          <a:stretch>
            <a:fillRect/>
          </a:stretch>
        </p:blipFill>
        <p:spPr bwMode="auto">
          <a:xfrm>
            <a:off x="0" y="1485900"/>
            <a:ext cx="7667625" cy="4843463"/>
          </a:xfrm>
          <a:prstGeom prst="rect">
            <a:avLst/>
          </a:prstGeom>
          <a:noFill/>
          <a:ln w="9525">
            <a:noFill/>
            <a:miter lim="800000"/>
            <a:headEnd/>
            <a:tailEnd/>
          </a:ln>
        </p:spPr>
      </p:pic>
      <p:pic>
        <p:nvPicPr>
          <p:cNvPr id="91142" name="Picture 6"/>
          <p:cNvPicPr>
            <a:picLocks noChangeAspect="1" noChangeArrowheads="1"/>
          </p:cNvPicPr>
          <p:nvPr/>
        </p:nvPicPr>
        <p:blipFill>
          <a:blip r:embed="rId3" cstate="print"/>
          <a:srcRect/>
          <a:stretch>
            <a:fillRect/>
          </a:stretch>
        </p:blipFill>
        <p:spPr bwMode="auto">
          <a:xfrm>
            <a:off x="7667625" y="1225550"/>
            <a:ext cx="1122363" cy="4772025"/>
          </a:xfrm>
          <a:prstGeom prst="rect">
            <a:avLst/>
          </a:prstGeom>
          <a:noFill/>
          <a:ln w="9525">
            <a:noFill/>
            <a:miter lim="800000"/>
            <a:headEnd/>
            <a:tailEnd/>
          </a:ln>
        </p:spPr>
      </p:pic>
      <p:sp>
        <p:nvSpPr>
          <p:cNvPr id="91143" name="Text Box 8"/>
          <p:cNvSpPr txBox="1">
            <a:spLocks noChangeArrowheads="1"/>
          </p:cNvSpPr>
          <p:nvPr/>
        </p:nvSpPr>
        <p:spPr bwMode="auto">
          <a:xfrm>
            <a:off x="179388" y="549275"/>
            <a:ext cx="8569325" cy="611188"/>
          </a:xfrm>
          <a:prstGeom prst="rect">
            <a:avLst/>
          </a:prstGeom>
          <a:noFill/>
          <a:ln w="9525">
            <a:noFill/>
            <a:miter lim="800000"/>
            <a:headEnd/>
            <a:tailEnd/>
          </a:ln>
        </p:spPr>
        <p:txBody>
          <a:bodyPr>
            <a:spAutoFit/>
          </a:bodyPr>
          <a:lstStyle/>
          <a:p>
            <a:pPr algn="just"/>
            <a:r>
              <a:rPr lang="cs-CZ">
                <a:solidFill>
                  <a:srgbClr val="6600FF"/>
                </a:solidFill>
                <a:latin typeface="Tahoma" pitchFamily="34" charset="0"/>
              </a:rPr>
              <a:t>Měření:</a:t>
            </a:r>
          </a:p>
          <a:p>
            <a:pPr algn="just"/>
            <a:r>
              <a:rPr lang="cs-CZ" sz="1800" u="sng">
                <a:solidFill>
                  <a:srgbClr val="6600FF"/>
                </a:solidFill>
                <a:latin typeface="Tahoma" pitchFamily="34" charset="0"/>
              </a:rPr>
              <a:t>Potenciální amonifikace (PAMO) - test s argininem</a:t>
            </a:r>
          </a:p>
        </p:txBody>
      </p:sp>
      <p:grpSp>
        <p:nvGrpSpPr>
          <p:cNvPr id="91144" name="Group 10"/>
          <p:cNvGrpSpPr>
            <a:grpSpLocks/>
          </p:cNvGrpSpPr>
          <p:nvPr/>
        </p:nvGrpSpPr>
        <p:grpSpPr bwMode="auto">
          <a:xfrm>
            <a:off x="0" y="0"/>
            <a:ext cx="1146175" cy="623888"/>
            <a:chOff x="480" y="3075"/>
            <a:chExt cx="722" cy="393"/>
          </a:xfrm>
        </p:grpSpPr>
        <p:pic>
          <p:nvPicPr>
            <p:cNvPr id="91145" name="Picture 11" descr="File:Lupa.na.encyklopedii.jpg">
              <a:hlinkClick r:id="rId4"/>
            </p:cNvPr>
            <p:cNvPicPr>
              <a:picLocks noChangeAspect="1" noChangeArrowheads="1"/>
            </p:cNvPicPr>
            <p:nvPr/>
          </p:nvPicPr>
          <p:blipFill>
            <a:blip r:embed="rId5" cstate="print"/>
            <a:srcRect/>
            <a:stretch>
              <a:fillRect/>
            </a:stretch>
          </p:blipFill>
          <p:spPr bwMode="auto">
            <a:xfrm>
              <a:off x="480" y="3075"/>
              <a:ext cx="722" cy="393"/>
            </a:xfrm>
            <a:prstGeom prst="rect">
              <a:avLst/>
            </a:prstGeom>
            <a:noFill/>
            <a:ln w="19050">
              <a:solidFill>
                <a:srgbClr val="000000"/>
              </a:solidFill>
              <a:miter lim="800000"/>
              <a:headEnd/>
              <a:tailEnd/>
            </a:ln>
          </p:spPr>
        </p:pic>
        <p:sp>
          <p:nvSpPr>
            <p:cNvPr id="91146" name="WordArt 12"/>
            <p:cNvSpPr>
              <a:spLocks noChangeArrowheads="1" noChangeShapeType="1" noTextEdit="1"/>
            </p:cNvSpPr>
            <p:nvPr/>
          </p:nvSpPr>
          <p:spPr bwMode="auto">
            <a:xfrm>
              <a:off x="521" y="3203"/>
              <a:ext cx="363" cy="136"/>
            </a:xfrm>
            <a:prstGeom prst="rect">
              <a:avLst/>
            </a:prstGeom>
          </p:spPr>
          <p:txBody>
            <a:bodyPr wrap="none" fromWordArt="1">
              <a:prstTxWarp prst="textPlain">
                <a:avLst>
                  <a:gd name="adj" fmla="val 50000"/>
                </a:avLst>
              </a:prstTxWarp>
            </a:bodyPr>
            <a:lstStyle/>
            <a:p>
              <a:pPr algn="ctr"/>
              <a:r>
                <a:rPr lang="cs-CZ" sz="3600" kern="10">
                  <a:ln w="12700">
                    <a:solidFill>
                      <a:schemeClr val="tx1"/>
                    </a:solidFill>
                    <a:round/>
                    <a:headEnd/>
                    <a:tailEnd/>
                  </a:ln>
                  <a:solidFill>
                    <a:srgbClr val="FFFF00"/>
                  </a:solidFill>
                  <a:latin typeface="Arial Black"/>
                </a:rPr>
                <a:t>Příklad</a:t>
              </a:r>
            </a:p>
          </p:txBody>
        </p:sp>
      </p:grpSp>
    </p:spTree>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Zástupný symbol pro číslo snímku 3"/>
          <p:cNvSpPr>
            <a:spLocks noGrp="1"/>
          </p:cNvSpPr>
          <p:nvPr>
            <p:ph type="sldNum" sz="quarter" idx="10"/>
          </p:nvPr>
        </p:nvSpPr>
        <p:spPr>
          <a:noFill/>
        </p:spPr>
        <p:txBody>
          <a:bodyPr/>
          <a:lstStyle/>
          <a:p>
            <a:r>
              <a:rPr lang="cs-CZ" smtClean="0">
                <a:latin typeface="Arial" charset="0"/>
              </a:rPr>
              <a:t>Snímek </a:t>
            </a:r>
            <a:fld id="{BAA16897-5F17-45F6-AD9D-07F3CE045380}" type="slidenum">
              <a:rPr lang="cs-CZ" smtClean="0">
                <a:latin typeface="Arial" charset="0"/>
              </a:rPr>
              <a:pPr/>
              <a:t>86</a:t>
            </a:fld>
            <a:endParaRPr lang="cs-CZ" smtClean="0">
              <a:latin typeface="Arial" charset="0"/>
            </a:endParaRPr>
          </a:p>
        </p:txBody>
      </p:sp>
      <p:sp>
        <p:nvSpPr>
          <p:cNvPr id="92163" name="Rectangle 15"/>
          <p:cNvSpPr>
            <a:spLocks noChangeArrowheads="1"/>
          </p:cNvSpPr>
          <p:nvPr/>
        </p:nvSpPr>
        <p:spPr bwMode="auto">
          <a:xfrm>
            <a:off x="1331913" y="1196975"/>
            <a:ext cx="6264275" cy="4608513"/>
          </a:xfrm>
          <a:prstGeom prst="rect">
            <a:avLst/>
          </a:prstGeom>
          <a:solidFill>
            <a:schemeClr val="bg1"/>
          </a:solidFill>
          <a:ln w="28575">
            <a:solidFill>
              <a:schemeClr val="tx1"/>
            </a:solidFill>
            <a:miter lim="800000"/>
            <a:headEnd/>
            <a:tailEnd/>
          </a:ln>
        </p:spPr>
        <p:txBody>
          <a:bodyPr wrap="none" anchor="ctr"/>
          <a:lstStyle/>
          <a:p>
            <a:endParaRPr lang="cs-CZ"/>
          </a:p>
        </p:txBody>
      </p:sp>
      <p:pic>
        <p:nvPicPr>
          <p:cNvPr id="92164" name="Picture 5"/>
          <p:cNvPicPr>
            <a:picLocks noChangeAspect="1" noChangeArrowheads="1"/>
          </p:cNvPicPr>
          <p:nvPr/>
        </p:nvPicPr>
        <p:blipFill>
          <a:blip r:embed="rId2" cstate="print"/>
          <a:srcRect t="5663" r="74684" b="9708"/>
          <a:stretch>
            <a:fillRect/>
          </a:stretch>
        </p:blipFill>
        <p:spPr bwMode="auto">
          <a:xfrm>
            <a:off x="4573588" y="3068638"/>
            <a:ext cx="1366837" cy="2159000"/>
          </a:xfrm>
          <a:prstGeom prst="rect">
            <a:avLst/>
          </a:prstGeom>
          <a:noFill/>
          <a:ln w="9525">
            <a:noFill/>
            <a:miter lim="800000"/>
            <a:headEnd/>
            <a:tailEnd/>
          </a:ln>
        </p:spPr>
      </p:pic>
      <p:pic>
        <p:nvPicPr>
          <p:cNvPr id="92165" name="Picture 6"/>
          <p:cNvPicPr>
            <a:picLocks noChangeAspect="1" noChangeArrowheads="1"/>
          </p:cNvPicPr>
          <p:nvPr/>
        </p:nvPicPr>
        <p:blipFill>
          <a:blip r:embed="rId2" cstate="print"/>
          <a:srcRect l="76007" t="5663" b="9645"/>
          <a:stretch>
            <a:fillRect/>
          </a:stretch>
        </p:blipFill>
        <p:spPr bwMode="auto">
          <a:xfrm>
            <a:off x="5940425" y="3068638"/>
            <a:ext cx="1295400" cy="2160587"/>
          </a:xfrm>
          <a:prstGeom prst="rect">
            <a:avLst/>
          </a:prstGeom>
          <a:noFill/>
          <a:ln w="9525">
            <a:noFill/>
            <a:miter lim="800000"/>
            <a:headEnd/>
            <a:tailEnd/>
          </a:ln>
        </p:spPr>
      </p:pic>
      <p:pic>
        <p:nvPicPr>
          <p:cNvPr id="92166" name="Picture 7"/>
          <p:cNvPicPr>
            <a:picLocks noChangeAspect="1" noChangeArrowheads="1"/>
          </p:cNvPicPr>
          <p:nvPr/>
        </p:nvPicPr>
        <p:blipFill>
          <a:blip r:embed="rId3" cstate="print"/>
          <a:srcRect/>
          <a:stretch>
            <a:fillRect/>
          </a:stretch>
        </p:blipFill>
        <p:spPr bwMode="auto">
          <a:xfrm>
            <a:off x="1835150" y="1268413"/>
            <a:ext cx="3887788" cy="884237"/>
          </a:xfrm>
          <a:prstGeom prst="rect">
            <a:avLst/>
          </a:prstGeom>
          <a:noFill/>
          <a:ln w="9525">
            <a:noFill/>
            <a:miter lim="800000"/>
            <a:headEnd/>
            <a:tailEnd/>
          </a:ln>
        </p:spPr>
      </p:pic>
      <p:pic>
        <p:nvPicPr>
          <p:cNvPr id="92167" name="Picture 8"/>
          <p:cNvPicPr>
            <a:picLocks noChangeAspect="1" noChangeArrowheads="1"/>
          </p:cNvPicPr>
          <p:nvPr/>
        </p:nvPicPr>
        <p:blipFill>
          <a:blip r:embed="rId4" cstate="print"/>
          <a:srcRect/>
          <a:stretch>
            <a:fillRect/>
          </a:stretch>
        </p:blipFill>
        <p:spPr bwMode="auto">
          <a:xfrm>
            <a:off x="6084888" y="1341438"/>
            <a:ext cx="1309687" cy="384175"/>
          </a:xfrm>
          <a:prstGeom prst="rect">
            <a:avLst/>
          </a:prstGeom>
          <a:noFill/>
          <a:ln w="9525">
            <a:noFill/>
            <a:miter lim="800000"/>
            <a:headEnd/>
            <a:tailEnd/>
          </a:ln>
        </p:spPr>
      </p:pic>
      <p:grpSp>
        <p:nvGrpSpPr>
          <p:cNvPr id="92168" name="Group 9"/>
          <p:cNvGrpSpPr>
            <a:grpSpLocks/>
          </p:cNvGrpSpPr>
          <p:nvPr/>
        </p:nvGrpSpPr>
        <p:grpSpPr bwMode="auto">
          <a:xfrm>
            <a:off x="0" y="0"/>
            <a:ext cx="1146175" cy="623888"/>
            <a:chOff x="480" y="3075"/>
            <a:chExt cx="722" cy="393"/>
          </a:xfrm>
        </p:grpSpPr>
        <p:pic>
          <p:nvPicPr>
            <p:cNvPr id="92178" name="Picture 10" descr="File:Lupa.na.encyklopedii.jpg">
              <a:hlinkClick r:id="rId5"/>
            </p:cNvPr>
            <p:cNvPicPr>
              <a:picLocks noChangeAspect="1" noChangeArrowheads="1"/>
            </p:cNvPicPr>
            <p:nvPr/>
          </p:nvPicPr>
          <p:blipFill>
            <a:blip r:embed="rId6" cstate="print"/>
            <a:srcRect/>
            <a:stretch>
              <a:fillRect/>
            </a:stretch>
          </p:blipFill>
          <p:spPr bwMode="auto">
            <a:xfrm>
              <a:off x="480" y="3075"/>
              <a:ext cx="722" cy="393"/>
            </a:xfrm>
            <a:prstGeom prst="rect">
              <a:avLst/>
            </a:prstGeom>
            <a:noFill/>
            <a:ln w="19050">
              <a:solidFill>
                <a:srgbClr val="000000"/>
              </a:solidFill>
              <a:miter lim="800000"/>
              <a:headEnd/>
              <a:tailEnd/>
            </a:ln>
          </p:spPr>
        </p:pic>
        <p:sp>
          <p:nvSpPr>
            <p:cNvPr id="92179" name="WordArt 11"/>
            <p:cNvSpPr>
              <a:spLocks noChangeArrowheads="1" noChangeShapeType="1" noTextEdit="1"/>
            </p:cNvSpPr>
            <p:nvPr/>
          </p:nvSpPr>
          <p:spPr bwMode="auto">
            <a:xfrm>
              <a:off x="521" y="3203"/>
              <a:ext cx="363" cy="136"/>
            </a:xfrm>
            <a:prstGeom prst="rect">
              <a:avLst/>
            </a:prstGeom>
          </p:spPr>
          <p:txBody>
            <a:bodyPr wrap="none" fromWordArt="1">
              <a:prstTxWarp prst="textPlain">
                <a:avLst>
                  <a:gd name="adj" fmla="val 50000"/>
                </a:avLst>
              </a:prstTxWarp>
            </a:bodyPr>
            <a:lstStyle/>
            <a:p>
              <a:pPr algn="ctr"/>
              <a:r>
                <a:rPr lang="cs-CZ" sz="3600" kern="10">
                  <a:ln w="12700">
                    <a:solidFill>
                      <a:schemeClr val="tx1"/>
                    </a:solidFill>
                    <a:round/>
                    <a:headEnd/>
                    <a:tailEnd/>
                  </a:ln>
                  <a:solidFill>
                    <a:srgbClr val="FFFF00"/>
                  </a:solidFill>
                  <a:latin typeface="Arial Black"/>
                </a:rPr>
                <a:t>Příklad</a:t>
              </a:r>
            </a:p>
          </p:txBody>
        </p:sp>
      </p:grpSp>
      <p:sp>
        <p:nvSpPr>
          <p:cNvPr id="92169" name="Rectangle 12"/>
          <p:cNvSpPr>
            <a:spLocks noChangeArrowheads="1"/>
          </p:cNvSpPr>
          <p:nvPr/>
        </p:nvSpPr>
        <p:spPr bwMode="auto">
          <a:xfrm>
            <a:off x="0" y="0"/>
            <a:ext cx="9144000" cy="476250"/>
          </a:xfrm>
          <a:prstGeom prst="rect">
            <a:avLst/>
          </a:prstGeom>
          <a:noFill/>
          <a:ln w="9525">
            <a:noFill/>
            <a:miter lim="800000"/>
            <a:headEnd/>
            <a:tailEnd/>
          </a:ln>
        </p:spPr>
        <p:txBody>
          <a:bodyPr anchor="ctr"/>
          <a:lstStyle/>
          <a:p>
            <a:pPr algn="ctr"/>
            <a:r>
              <a:rPr lang="cs-CZ" sz="2400">
                <a:solidFill>
                  <a:srgbClr val="DC0000"/>
                </a:solidFill>
              </a:rPr>
              <a:t>Amonifikace</a:t>
            </a:r>
            <a:endParaRPr lang="en-US" sz="2400">
              <a:solidFill>
                <a:srgbClr val="DC0000"/>
              </a:solidFill>
            </a:endParaRPr>
          </a:p>
        </p:txBody>
      </p:sp>
      <p:sp>
        <p:nvSpPr>
          <p:cNvPr id="92170" name="Text Box 13"/>
          <p:cNvSpPr txBox="1">
            <a:spLocks noChangeArrowheads="1"/>
          </p:cNvSpPr>
          <p:nvPr/>
        </p:nvSpPr>
        <p:spPr bwMode="auto">
          <a:xfrm>
            <a:off x="179388" y="549275"/>
            <a:ext cx="8569325" cy="611188"/>
          </a:xfrm>
          <a:prstGeom prst="rect">
            <a:avLst/>
          </a:prstGeom>
          <a:noFill/>
          <a:ln w="9525">
            <a:noFill/>
            <a:miter lim="800000"/>
            <a:headEnd/>
            <a:tailEnd/>
          </a:ln>
        </p:spPr>
        <p:txBody>
          <a:bodyPr>
            <a:spAutoFit/>
          </a:bodyPr>
          <a:lstStyle/>
          <a:p>
            <a:pPr algn="just"/>
            <a:r>
              <a:rPr lang="cs-CZ">
                <a:solidFill>
                  <a:srgbClr val="6600FF"/>
                </a:solidFill>
                <a:latin typeface="Tahoma" pitchFamily="34" charset="0"/>
              </a:rPr>
              <a:t>Měření:</a:t>
            </a:r>
          </a:p>
          <a:p>
            <a:pPr algn="just"/>
            <a:r>
              <a:rPr lang="cs-CZ" sz="1800" u="sng">
                <a:solidFill>
                  <a:srgbClr val="6600FF"/>
                </a:solidFill>
                <a:latin typeface="Tahoma" pitchFamily="34" charset="0"/>
              </a:rPr>
              <a:t>Potenciální amonifikace (PAMO) - test s argininem</a:t>
            </a:r>
          </a:p>
        </p:txBody>
      </p:sp>
      <p:pic>
        <p:nvPicPr>
          <p:cNvPr id="92171" name="Picture 14"/>
          <p:cNvPicPr>
            <a:picLocks noChangeAspect="1" noChangeArrowheads="1"/>
          </p:cNvPicPr>
          <p:nvPr/>
        </p:nvPicPr>
        <p:blipFill>
          <a:blip r:embed="rId7" cstate="print"/>
          <a:srcRect/>
          <a:stretch>
            <a:fillRect/>
          </a:stretch>
        </p:blipFill>
        <p:spPr bwMode="auto">
          <a:xfrm>
            <a:off x="1619250" y="2349500"/>
            <a:ext cx="2571750" cy="3251200"/>
          </a:xfrm>
          <a:prstGeom prst="rect">
            <a:avLst/>
          </a:prstGeom>
          <a:noFill/>
          <a:ln w="9525">
            <a:noFill/>
            <a:miter lim="800000"/>
            <a:headEnd/>
            <a:tailEnd/>
          </a:ln>
        </p:spPr>
      </p:pic>
      <p:sp>
        <p:nvSpPr>
          <p:cNvPr id="92172" name="Line 16"/>
          <p:cNvSpPr>
            <a:spLocks noChangeShapeType="1"/>
          </p:cNvSpPr>
          <p:nvPr/>
        </p:nvSpPr>
        <p:spPr bwMode="auto">
          <a:xfrm>
            <a:off x="6372225" y="3716338"/>
            <a:ext cx="0" cy="288925"/>
          </a:xfrm>
          <a:prstGeom prst="line">
            <a:avLst/>
          </a:prstGeom>
          <a:noFill/>
          <a:ln w="38100">
            <a:solidFill>
              <a:srgbClr val="DC0000"/>
            </a:solidFill>
            <a:round/>
            <a:headEnd/>
            <a:tailEnd type="triangle" w="med" len="med"/>
          </a:ln>
        </p:spPr>
        <p:txBody>
          <a:bodyPr/>
          <a:lstStyle/>
          <a:p>
            <a:endParaRPr lang="cs-CZ"/>
          </a:p>
        </p:txBody>
      </p:sp>
      <p:sp>
        <p:nvSpPr>
          <p:cNvPr id="92173" name="Line 17"/>
          <p:cNvSpPr>
            <a:spLocks noChangeShapeType="1"/>
          </p:cNvSpPr>
          <p:nvPr/>
        </p:nvSpPr>
        <p:spPr bwMode="auto">
          <a:xfrm>
            <a:off x="6877050" y="3716338"/>
            <a:ext cx="0" cy="288925"/>
          </a:xfrm>
          <a:prstGeom prst="line">
            <a:avLst/>
          </a:prstGeom>
          <a:noFill/>
          <a:ln w="38100">
            <a:solidFill>
              <a:srgbClr val="DC0000"/>
            </a:solidFill>
            <a:round/>
            <a:headEnd/>
            <a:tailEnd type="triangle" w="med" len="med"/>
          </a:ln>
        </p:spPr>
        <p:txBody>
          <a:bodyPr/>
          <a:lstStyle/>
          <a:p>
            <a:endParaRPr lang="cs-CZ"/>
          </a:p>
        </p:txBody>
      </p:sp>
      <p:sp>
        <p:nvSpPr>
          <p:cNvPr id="92174" name="Line 18"/>
          <p:cNvSpPr>
            <a:spLocks noChangeShapeType="1"/>
          </p:cNvSpPr>
          <p:nvPr/>
        </p:nvSpPr>
        <p:spPr bwMode="auto">
          <a:xfrm>
            <a:off x="7235825" y="3716338"/>
            <a:ext cx="0" cy="288925"/>
          </a:xfrm>
          <a:prstGeom prst="line">
            <a:avLst/>
          </a:prstGeom>
          <a:noFill/>
          <a:ln w="38100">
            <a:solidFill>
              <a:srgbClr val="DC0000"/>
            </a:solidFill>
            <a:round/>
            <a:headEnd/>
            <a:tailEnd type="triangle" w="med" len="med"/>
          </a:ln>
        </p:spPr>
        <p:txBody>
          <a:bodyPr/>
          <a:lstStyle/>
          <a:p>
            <a:endParaRPr lang="cs-CZ"/>
          </a:p>
        </p:txBody>
      </p:sp>
      <p:sp>
        <p:nvSpPr>
          <p:cNvPr id="92175" name="Line 19"/>
          <p:cNvSpPr>
            <a:spLocks noChangeShapeType="1"/>
          </p:cNvSpPr>
          <p:nvPr/>
        </p:nvSpPr>
        <p:spPr bwMode="auto">
          <a:xfrm flipH="1">
            <a:off x="6040438" y="4094163"/>
            <a:ext cx="1152525" cy="0"/>
          </a:xfrm>
          <a:prstGeom prst="line">
            <a:avLst/>
          </a:prstGeom>
          <a:noFill/>
          <a:ln w="38100">
            <a:solidFill>
              <a:srgbClr val="DC0000"/>
            </a:solidFill>
            <a:round/>
            <a:headEnd/>
            <a:tailEnd type="triangle" w="med" len="med"/>
          </a:ln>
        </p:spPr>
        <p:txBody>
          <a:bodyPr/>
          <a:lstStyle/>
          <a:p>
            <a:endParaRPr lang="cs-CZ"/>
          </a:p>
        </p:txBody>
      </p:sp>
      <p:sp>
        <p:nvSpPr>
          <p:cNvPr id="92176" name="Line 20"/>
          <p:cNvSpPr>
            <a:spLocks noChangeShapeType="1"/>
          </p:cNvSpPr>
          <p:nvPr/>
        </p:nvSpPr>
        <p:spPr bwMode="auto">
          <a:xfrm>
            <a:off x="5651500" y="3716338"/>
            <a:ext cx="0" cy="288925"/>
          </a:xfrm>
          <a:prstGeom prst="line">
            <a:avLst/>
          </a:prstGeom>
          <a:noFill/>
          <a:ln w="38100">
            <a:solidFill>
              <a:srgbClr val="6600FF"/>
            </a:solidFill>
            <a:round/>
            <a:headEnd/>
            <a:tailEnd type="triangle" w="med" len="med"/>
          </a:ln>
        </p:spPr>
        <p:txBody>
          <a:bodyPr/>
          <a:lstStyle/>
          <a:p>
            <a:endParaRPr lang="cs-CZ"/>
          </a:p>
        </p:txBody>
      </p:sp>
      <p:sp>
        <p:nvSpPr>
          <p:cNvPr id="92177" name="Text Box 21"/>
          <p:cNvSpPr txBox="1">
            <a:spLocks noChangeArrowheads="1"/>
          </p:cNvSpPr>
          <p:nvPr/>
        </p:nvSpPr>
        <p:spPr bwMode="auto">
          <a:xfrm>
            <a:off x="6443663" y="5949950"/>
            <a:ext cx="2066925" cy="336550"/>
          </a:xfrm>
          <a:prstGeom prst="rect">
            <a:avLst/>
          </a:prstGeom>
          <a:noFill/>
          <a:ln w="9525">
            <a:noFill/>
            <a:miter lim="800000"/>
            <a:headEnd/>
            <a:tailEnd/>
          </a:ln>
        </p:spPr>
        <p:txBody>
          <a:bodyPr wrap="none">
            <a:spAutoFit/>
          </a:bodyPr>
          <a:lstStyle/>
          <a:p>
            <a:r>
              <a:rPr lang="cs-CZ">
                <a:sym typeface="Wingdings" pitchFamily="2" charset="2"/>
              </a:rPr>
              <a:t>  </a:t>
            </a:r>
            <a:r>
              <a:rPr lang="cs-CZ"/>
              <a:t>EC</a:t>
            </a:r>
            <a:r>
              <a:rPr lang="cs-CZ" baseline="-25000"/>
              <a:t>55</a:t>
            </a:r>
            <a:r>
              <a:rPr lang="cs-CZ"/>
              <a:t> = 50 mg/kg</a:t>
            </a:r>
          </a:p>
        </p:txBody>
      </p:sp>
    </p:spTree>
  </p:cSld>
  <p:clrMapOvr>
    <a:masterClrMapping/>
  </p:clrMapOvr>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4"/>
          <p:cNvSpPr>
            <a:spLocks noGrp="1" noChangeArrowheads="1"/>
          </p:cNvSpPr>
          <p:nvPr>
            <p:ph type="title"/>
          </p:nvPr>
        </p:nvSpPr>
        <p:spPr/>
        <p:txBody>
          <a:bodyPr/>
          <a:lstStyle/>
          <a:p>
            <a:pPr eaLnBrk="1" hangingPunct="1"/>
            <a:endParaRPr lang="en-US" smtClean="0"/>
          </a:p>
        </p:txBody>
      </p:sp>
      <p:sp>
        <p:nvSpPr>
          <p:cNvPr id="93187" name="Zástupný symbol pro číslo snímku 3"/>
          <p:cNvSpPr>
            <a:spLocks noGrp="1"/>
          </p:cNvSpPr>
          <p:nvPr>
            <p:ph type="sldNum" sz="quarter" idx="10"/>
          </p:nvPr>
        </p:nvSpPr>
        <p:spPr>
          <a:noFill/>
        </p:spPr>
        <p:txBody>
          <a:bodyPr/>
          <a:lstStyle/>
          <a:p>
            <a:r>
              <a:rPr lang="cs-CZ" smtClean="0">
                <a:latin typeface="Arial" charset="0"/>
              </a:rPr>
              <a:t>Snímek </a:t>
            </a:r>
            <a:fld id="{CC61695A-ED63-4E07-9868-B983EA5826A9}" type="slidenum">
              <a:rPr lang="cs-CZ" smtClean="0">
                <a:latin typeface="Arial" charset="0"/>
              </a:rPr>
              <a:pPr/>
              <a:t>87</a:t>
            </a:fld>
            <a:endParaRPr lang="cs-CZ" smtClean="0">
              <a:latin typeface="Arial" charset="0"/>
            </a:endParaRPr>
          </a:p>
        </p:txBody>
      </p:sp>
      <p:pic>
        <p:nvPicPr>
          <p:cNvPr id="93188" name="Picture 5"/>
          <p:cNvPicPr>
            <a:picLocks noChangeAspect="1" noChangeArrowheads="1"/>
          </p:cNvPicPr>
          <p:nvPr/>
        </p:nvPicPr>
        <p:blipFill>
          <a:blip r:embed="rId2" cstate="print"/>
          <a:srcRect/>
          <a:stretch>
            <a:fillRect/>
          </a:stretch>
        </p:blipFill>
        <p:spPr bwMode="auto">
          <a:xfrm>
            <a:off x="3708400" y="2565400"/>
            <a:ext cx="5176838" cy="3956050"/>
          </a:xfrm>
          <a:prstGeom prst="rect">
            <a:avLst/>
          </a:prstGeom>
          <a:noFill/>
          <a:ln w="9525">
            <a:noFill/>
            <a:miter lim="800000"/>
            <a:headEnd/>
            <a:tailEnd/>
          </a:ln>
        </p:spPr>
      </p:pic>
      <p:pic>
        <p:nvPicPr>
          <p:cNvPr id="93189" name="Picture 6"/>
          <p:cNvPicPr>
            <a:picLocks noChangeAspect="1" noChangeArrowheads="1"/>
          </p:cNvPicPr>
          <p:nvPr/>
        </p:nvPicPr>
        <p:blipFill>
          <a:blip r:embed="rId3" cstate="print"/>
          <a:srcRect/>
          <a:stretch>
            <a:fillRect/>
          </a:stretch>
        </p:blipFill>
        <p:spPr bwMode="auto">
          <a:xfrm>
            <a:off x="3708400" y="0"/>
            <a:ext cx="5184775" cy="2587625"/>
          </a:xfrm>
          <a:prstGeom prst="rect">
            <a:avLst/>
          </a:prstGeom>
          <a:noFill/>
          <a:ln w="9525">
            <a:noFill/>
            <a:miter lim="800000"/>
            <a:headEnd/>
            <a:tailEnd/>
          </a:ln>
        </p:spPr>
      </p:pic>
      <p:grpSp>
        <p:nvGrpSpPr>
          <p:cNvPr id="93190" name="Group 7"/>
          <p:cNvGrpSpPr>
            <a:grpSpLocks/>
          </p:cNvGrpSpPr>
          <p:nvPr/>
        </p:nvGrpSpPr>
        <p:grpSpPr bwMode="auto">
          <a:xfrm>
            <a:off x="215900" y="215900"/>
            <a:ext cx="1146175" cy="623888"/>
            <a:chOff x="480" y="3075"/>
            <a:chExt cx="722" cy="393"/>
          </a:xfrm>
        </p:grpSpPr>
        <p:pic>
          <p:nvPicPr>
            <p:cNvPr id="93192" name="Picture 8" descr="File:Lupa.na.encyklopedii.jpg">
              <a:hlinkClick r:id="rId4"/>
            </p:cNvPr>
            <p:cNvPicPr>
              <a:picLocks noChangeAspect="1" noChangeArrowheads="1"/>
            </p:cNvPicPr>
            <p:nvPr/>
          </p:nvPicPr>
          <p:blipFill>
            <a:blip r:embed="rId5" cstate="print"/>
            <a:srcRect/>
            <a:stretch>
              <a:fillRect/>
            </a:stretch>
          </p:blipFill>
          <p:spPr bwMode="auto">
            <a:xfrm>
              <a:off x="480" y="3075"/>
              <a:ext cx="722" cy="393"/>
            </a:xfrm>
            <a:prstGeom prst="rect">
              <a:avLst/>
            </a:prstGeom>
            <a:noFill/>
            <a:ln w="19050">
              <a:solidFill>
                <a:srgbClr val="000000"/>
              </a:solidFill>
              <a:miter lim="800000"/>
              <a:headEnd/>
              <a:tailEnd/>
            </a:ln>
          </p:spPr>
        </p:pic>
        <p:sp>
          <p:nvSpPr>
            <p:cNvPr id="93193" name="WordArt 9"/>
            <p:cNvSpPr>
              <a:spLocks noChangeArrowheads="1" noChangeShapeType="1" noTextEdit="1"/>
            </p:cNvSpPr>
            <p:nvPr/>
          </p:nvSpPr>
          <p:spPr bwMode="auto">
            <a:xfrm>
              <a:off x="521" y="3203"/>
              <a:ext cx="363" cy="136"/>
            </a:xfrm>
            <a:prstGeom prst="rect">
              <a:avLst/>
            </a:prstGeom>
          </p:spPr>
          <p:txBody>
            <a:bodyPr wrap="none" fromWordArt="1">
              <a:prstTxWarp prst="textPlain">
                <a:avLst>
                  <a:gd name="adj" fmla="val 50000"/>
                </a:avLst>
              </a:prstTxWarp>
            </a:bodyPr>
            <a:lstStyle/>
            <a:p>
              <a:pPr algn="ctr"/>
              <a:r>
                <a:rPr lang="cs-CZ" sz="3600" kern="10">
                  <a:ln w="12700">
                    <a:solidFill>
                      <a:schemeClr val="tx1"/>
                    </a:solidFill>
                    <a:round/>
                    <a:headEnd/>
                    <a:tailEnd/>
                  </a:ln>
                  <a:solidFill>
                    <a:srgbClr val="FFFF00"/>
                  </a:solidFill>
                  <a:latin typeface="Arial Black"/>
                </a:rPr>
                <a:t>Příklad</a:t>
              </a:r>
            </a:p>
          </p:txBody>
        </p:sp>
      </p:grpSp>
      <p:sp>
        <p:nvSpPr>
          <p:cNvPr id="93191" name="Text Box 11"/>
          <p:cNvSpPr txBox="1">
            <a:spLocks noChangeArrowheads="1"/>
          </p:cNvSpPr>
          <p:nvPr/>
        </p:nvSpPr>
        <p:spPr bwMode="auto">
          <a:xfrm>
            <a:off x="179388" y="981075"/>
            <a:ext cx="3384550" cy="885825"/>
          </a:xfrm>
          <a:prstGeom prst="rect">
            <a:avLst/>
          </a:prstGeom>
          <a:noFill/>
          <a:ln w="9525">
            <a:noFill/>
            <a:miter lim="800000"/>
            <a:headEnd/>
            <a:tailEnd/>
          </a:ln>
        </p:spPr>
        <p:txBody>
          <a:bodyPr>
            <a:spAutoFit/>
          </a:bodyPr>
          <a:lstStyle/>
          <a:p>
            <a:pPr algn="just"/>
            <a:r>
              <a:rPr lang="cs-CZ">
                <a:solidFill>
                  <a:srgbClr val="6600FF"/>
                </a:solidFill>
                <a:latin typeface="Tahoma" pitchFamily="34" charset="0"/>
              </a:rPr>
              <a:t>Měření:</a:t>
            </a:r>
          </a:p>
          <a:p>
            <a:pPr algn="just"/>
            <a:r>
              <a:rPr lang="cs-CZ" sz="1800" u="sng">
                <a:solidFill>
                  <a:srgbClr val="6600FF"/>
                </a:solidFill>
                <a:latin typeface="Tahoma" pitchFamily="34" charset="0"/>
              </a:rPr>
              <a:t>Potenciální amonifikace (PAMO) - test s argininem</a:t>
            </a:r>
          </a:p>
        </p:txBody>
      </p:sp>
    </p:spTree>
  </p:cSld>
  <p:clrMapOvr>
    <a:masterClrMapping/>
  </p:clrMapOvr>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Zástupný symbol pro číslo snímku 2"/>
          <p:cNvSpPr>
            <a:spLocks noGrp="1"/>
          </p:cNvSpPr>
          <p:nvPr>
            <p:ph type="sldNum" sz="quarter" idx="10"/>
          </p:nvPr>
        </p:nvSpPr>
        <p:spPr>
          <a:noFill/>
        </p:spPr>
        <p:txBody>
          <a:bodyPr/>
          <a:lstStyle/>
          <a:p>
            <a:r>
              <a:rPr lang="cs-CZ" smtClean="0">
                <a:latin typeface="Arial" charset="0"/>
              </a:rPr>
              <a:t>Snímek </a:t>
            </a:r>
            <a:fld id="{3446700C-3C2A-4581-B81F-06179957924F}" type="slidenum">
              <a:rPr lang="cs-CZ" smtClean="0">
                <a:latin typeface="Arial" charset="0"/>
              </a:rPr>
              <a:pPr/>
              <a:t>88</a:t>
            </a:fld>
            <a:endParaRPr lang="cs-CZ" smtClean="0">
              <a:latin typeface="Arial" charset="0"/>
            </a:endParaRPr>
          </a:p>
        </p:txBody>
      </p:sp>
      <p:sp>
        <p:nvSpPr>
          <p:cNvPr id="94211" name="Text Box 4"/>
          <p:cNvSpPr txBox="1">
            <a:spLocks noChangeArrowheads="1"/>
          </p:cNvSpPr>
          <p:nvPr/>
        </p:nvSpPr>
        <p:spPr bwMode="auto">
          <a:xfrm>
            <a:off x="0" y="0"/>
            <a:ext cx="3960813" cy="274638"/>
          </a:xfrm>
          <a:prstGeom prst="rect">
            <a:avLst/>
          </a:prstGeom>
          <a:noFill/>
          <a:ln w="9525">
            <a:noFill/>
            <a:miter lim="800000"/>
            <a:headEnd/>
            <a:tailEnd/>
          </a:ln>
        </p:spPr>
        <p:txBody>
          <a:bodyPr>
            <a:spAutoFit/>
          </a:bodyPr>
          <a:lstStyle/>
          <a:p>
            <a:pPr>
              <a:spcBef>
                <a:spcPct val="50000"/>
              </a:spcBef>
            </a:pPr>
            <a:endParaRPr lang="en-US" sz="1200" b="0">
              <a:latin typeface="Times New Roman" pitchFamily="18" charset="0"/>
            </a:endParaRPr>
          </a:p>
        </p:txBody>
      </p:sp>
      <p:sp>
        <p:nvSpPr>
          <p:cNvPr id="94212" name="Text Box 6"/>
          <p:cNvSpPr txBox="1">
            <a:spLocks noChangeArrowheads="1"/>
          </p:cNvSpPr>
          <p:nvPr/>
        </p:nvSpPr>
        <p:spPr bwMode="auto">
          <a:xfrm>
            <a:off x="3203575" y="692150"/>
            <a:ext cx="5688013" cy="4737100"/>
          </a:xfrm>
          <a:prstGeom prst="rect">
            <a:avLst/>
          </a:prstGeom>
          <a:noFill/>
          <a:ln w="9525">
            <a:noFill/>
            <a:miter lim="800000"/>
            <a:headEnd/>
            <a:tailEnd/>
          </a:ln>
        </p:spPr>
        <p:txBody>
          <a:bodyPr>
            <a:spAutoFit/>
          </a:bodyPr>
          <a:lstStyle/>
          <a:p>
            <a:pPr algn="just">
              <a:buFontTx/>
              <a:buChar char="-"/>
            </a:pPr>
            <a:r>
              <a:rPr lang="cs-CZ" b="0">
                <a:latin typeface="Tahoma" pitchFamily="34" charset="0"/>
              </a:rPr>
              <a:t> významný, umožňuje mobilitu dusíku v půdě (plus i mínus)</a:t>
            </a:r>
          </a:p>
          <a:p>
            <a:pPr algn="just"/>
            <a:r>
              <a:rPr lang="cs-CZ">
                <a:latin typeface="Tahoma" pitchFamily="34" charset="0"/>
              </a:rPr>
              <a:t>Dva kroky:</a:t>
            </a:r>
          </a:p>
          <a:p>
            <a:pPr algn="just"/>
            <a:endParaRPr lang="cs-CZ">
              <a:latin typeface="Tahoma" pitchFamily="34" charset="0"/>
            </a:endParaRPr>
          </a:p>
          <a:p>
            <a:pPr algn="just"/>
            <a:r>
              <a:rPr lang="cs-CZ">
                <a:latin typeface="Tahoma" pitchFamily="34" charset="0"/>
              </a:rPr>
              <a:t>I. </a:t>
            </a:r>
            <a:r>
              <a:rPr lang="cs-CZ" b="0">
                <a:latin typeface="Tahoma" pitchFamily="34" charset="0"/>
              </a:rPr>
              <a:t>HN</a:t>
            </a:r>
            <a:r>
              <a:rPr lang="cs-CZ" b="0" baseline="-25000">
                <a:latin typeface="Tahoma" pitchFamily="34" charset="0"/>
              </a:rPr>
              <a:t>4</a:t>
            </a:r>
            <a:r>
              <a:rPr lang="cs-CZ" b="0" baseline="30000">
                <a:latin typeface="Tahoma" pitchFamily="34" charset="0"/>
              </a:rPr>
              <a:t>+</a:t>
            </a:r>
            <a:r>
              <a:rPr lang="cs-CZ" b="0">
                <a:latin typeface="Tahoma" pitchFamily="34" charset="0"/>
              </a:rPr>
              <a:t> + O</a:t>
            </a:r>
            <a:r>
              <a:rPr lang="cs-CZ" b="0" baseline="-25000">
                <a:latin typeface="Tahoma" pitchFamily="34" charset="0"/>
              </a:rPr>
              <a:t>2</a:t>
            </a:r>
            <a:r>
              <a:rPr lang="cs-CZ" b="0">
                <a:latin typeface="Tahoma" pitchFamily="34" charset="0"/>
              </a:rPr>
              <a:t> + 2H</a:t>
            </a:r>
            <a:r>
              <a:rPr lang="cs-CZ" b="0" baseline="30000">
                <a:latin typeface="Tahoma" pitchFamily="34" charset="0"/>
              </a:rPr>
              <a:t>+</a:t>
            </a:r>
            <a:r>
              <a:rPr lang="cs-CZ" b="0">
                <a:latin typeface="Tahoma" pitchFamily="34" charset="0"/>
              </a:rPr>
              <a:t> </a:t>
            </a:r>
            <a:r>
              <a:rPr lang="cs-CZ" b="0">
                <a:latin typeface="Tahoma" pitchFamily="34" charset="0"/>
                <a:sym typeface="Wingdings" pitchFamily="2" charset="2"/>
              </a:rPr>
              <a:t> NH</a:t>
            </a:r>
            <a:r>
              <a:rPr lang="cs-CZ" b="0" baseline="-25000">
                <a:latin typeface="Tahoma" pitchFamily="34" charset="0"/>
                <a:sym typeface="Wingdings" pitchFamily="2" charset="2"/>
              </a:rPr>
              <a:t>2</a:t>
            </a:r>
            <a:r>
              <a:rPr lang="cs-CZ" b="0">
                <a:latin typeface="Tahoma" pitchFamily="34" charset="0"/>
                <a:sym typeface="Wingdings" pitchFamily="2" charset="2"/>
              </a:rPr>
              <a:t>OH + H</a:t>
            </a:r>
            <a:r>
              <a:rPr lang="cs-CZ" b="0" baseline="-25000">
                <a:latin typeface="Tahoma" pitchFamily="34" charset="0"/>
                <a:sym typeface="Wingdings" pitchFamily="2" charset="2"/>
              </a:rPr>
              <a:t>2</a:t>
            </a:r>
            <a:r>
              <a:rPr lang="cs-CZ" b="0">
                <a:latin typeface="Tahoma" pitchFamily="34" charset="0"/>
                <a:sym typeface="Wingdings" pitchFamily="2" charset="2"/>
              </a:rPr>
              <a:t>O  NO</a:t>
            </a:r>
            <a:r>
              <a:rPr lang="cs-CZ" b="0" baseline="-25000">
                <a:latin typeface="Tahoma" pitchFamily="34" charset="0"/>
                <a:sym typeface="Wingdings" pitchFamily="2" charset="2"/>
              </a:rPr>
              <a:t>2</a:t>
            </a:r>
            <a:r>
              <a:rPr lang="cs-CZ" b="0" baseline="30000">
                <a:latin typeface="Tahoma" pitchFamily="34" charset="0"/>
                <a:sym typeface="Wingdings" pitchFamily="2" charset="2"/>
              </a:rPr>
              <a:t>-</a:t>
            </a:r>
            <a:r>
              <a:rPr lang="cs-CZ" b="0">
                <a:latin typeface="Tahoma" pitchFamily="34" charset="0"/>
                <a:sym typeface="Wingdings" pitchFamily="2" charset="2"/>
              </a:rPr>
              <a:t> + 5H</a:t>
            </a:r>
            <a:r>
              <a:rPr lang="cs-CZ" b="0" baseline="30000">
                <a:latin typeface="Tahoma" pitchFamily="34" charset="0"/>
                <a:sym typeface="Wingdings" pitchFamily="2" charset="2"/>
              </a:rPr>
              <a:t>+</a:t>
            </a:r>
            <a:endParaRPr lang="cs-CZ">
              <a:latin typeface="Tahoma" pitchFamily="34" charset="0"/>
            </a:endParaRPr>
          </a:p>
          <a:p>
            <a:pPr algn="just"/>
            <a:r>
              <a:rPr lang="cs-CZ" b="0">
                <a:latin typeface="Symbol" pitchFamily="18" charset="2"/>
              </a:rPr>
              <a:t>D</a:t>
            </a:r>
            <a:r>
              <a:rPr lang="cs-CZ" b="0">
                <a:latin typeface="Tahoma" pitchFamily="34" charset="0"/>
              </a:rPr>
              <a:t>G = -66 kcal</a:t>
            </a:r>
          </a:p>
          <a:p>
            <a:pPr algn="just"/>
            <a:endParaRPr lang="cs-CZ">
              <a:latin typeface="Tahoma" pitchFamily="34" charset="0"/>
            </a:endParaRPr>
          </a:p>
          <a:p>
            <a:pPr algn="just"/>
            <a:r>
              <a:rPr lang="cs-CZ">
                <a:latin typeface="Tahoma" pitchFamily="34" charset="0"/>
              </a:rPr>
              <a:t>II.</a:t>
            </a:r>
            <a:r>
              <a:rPr lang="cs-CZ" b="0">
                <a:latin typeface="Tahoma" pitchFamily="34" charset="0"/>
              </a:rPr>
              <a:t> NO</a:t>
            </a:r>
            <a:r>
              <a:rPr lang="cs-CZ" b="0" baseline="-25000">
                <a:latin typeface="Tahoma" pitchFamily="34" charset="0"/>
              </a:rPr>
              <a:t>2</a:t>
            </a:r>
            <a:r>
              <a:rPr lang="cs-CZ" b="0" baseline="30000">
                <a:latin typeface="Tahoma" pitchFamily="34" charset="0"/>
              </a:rPr>
              <a:t>-</a:t>
            </a:r>
            <a:r>
              <a:rPr lang="cs-CZ" b="0">
                <a:latin typeface="Tahoma" pitchFamily="34" charset="0"/>
              </a:rPr>
              <a:t> + 0,5O</a:t>
            </a:r>
            <a:r>
              <a:rPr lang="cs-CZ" b="0" baseline="-25000">
                <a:latin typeface="Tahoma" pitchFamily="34" charset="0"/>
              </a:rPr>
              <a:t>2</a:t>
            </a:r>
            <a:r>
              <a:rPr lang="cs-CZ" b="0">
                <a:latin typeface="Tahoma" pitchFamily="34" charset="0"/>
              </a:rPr>
              <a:t> </a:t>
            </a:r>
            <a:r>
              <a:rPr lang="cs-CZ" b="0">
                <a:latin typeface="Tahoma" pitchFamily="34" charset="0"/>
                <a:sym typeface="Wingdings" pitchFamily="2" charset="2"/>
              </a:rPr>
              <a:t> NO</a:t>
            </a:r>
            <a:r>
              <a:rPr lang="cs-CZ" b="0" baseline="-25000">
                <a:latin typeface="Tahoma" pitchFamily="34" charset="0"/>
                <a:sym typeface="Wingdings" pitchFamily="2" charset="2"/>
              </a:rPr>
              <a:t>3</a:t>
            </a:r>
            <a:r>
              <a:rPr lang="cs-CZ" b="0">
                <a:latin typeface="Tahoma" pitchFamily="34" charset="0"/>
                <a:sym typeface="Wingdings" pitchFamily="2" charset="2"/>
              </a:rPr>
              <a:t>-</a:t>
            </a:r>
            <a:endParaRPr lang="cs-CZ">
              <a:latin typeface="Tahoma" pitchFamily="34" charset="0"/>
            </a:endParaRPr>
          </a:p>
          <a:p>
            <a:pPr algn="just"/>
            <a:r>
              <a:rPr lang="cs-CZ" b="0">
                <a:latin typeface="Symbol" pitchFamily="18" charset="2"/>
              </a:rPr>
              <a:t>D</a:t>
            </a:r>
            <a:r>
              <a:rPr lang="cs-CZ" b="0">
                <a:latin typeface="Tahoma" pitchFamily="34" charset="0"/>
              </a:rPr>
              <a:t>G = -18 kcal</a:t>
            </a:r>
            <a:endParaRPr lang="cs-CZ">
              <a:latin typeface="Tahoma" pitchFamily="34" charset="0"/>
            </a:endParaRPr>
          </a:p>
          <a:p>
            <a:pPr algn="just"/>
            <a:endParaRPr lang="cs-CZ">
              <a:latin typeface="Tahoma" pitchFamily="34" charset="0"/>
            </a:endParaRPr>
          </a:p>
          <a:p>
            <a:pPr algn="just"/>
            <a:r>
              <a:rPr lang="cs-CZ" b="0">
                <a:latin typeface="Tahoma" pitchFamily="34" charset="0"/>
              </a:rPr>
              <a:t>- oba kroky jsou </a:t>
            </a:r>
            <a:r>
              <a:rPr lang="cs-CZ">
                <a:solidFill>
                  <a:srgbClr val="6600FF"/>
                </a:solidFill>
                <a:latin typeface="Tahoma" pitchFamily="34" charset="0"/>
              </a:rPr>
              <a:t>striktně aerobní</a:t>
            </a:r>
          </a:p>
          <a:p>
            <a:pPr algn="just"/>
            <a:endParaRPr lang="cs-CZ" b="0">
              <a:solidFill>
                <a:srgbClr val="6600FF"/>
              </a:solidFill>
              <a:latin typeface="Tahoma" pitchFamily="34" charset="0"/>
            </a:endParaRPr>
          </a:p>
          <a:p>
            <a:pPr algn="just">
              <a:buFontTx/>
              <a:buChar char="-"/>
            </a:pPr>
            <a:r>
              <a:rPr lang="cs-CZ" b="0">
                <a:latin typeface="Tahoma" pitchFamily="34" charset="0"/>
              </a:rPr>
              <a:t>zastává jej jen několik rodů, v půdě první krok např rod </a:t>
            </a:r>
            <a:r>
              <a:rPr lang="cs-CZ" b="0" i="1">
                <a:latin typeface="Tahoma" pitchFamily="34" charset="0"/>
              </a:rPr>
              <a:t>Nitrosomonas, Nitrococcus</a:t>
            </a:r>
            <a:r>
              <a:rPr lang="cs-CZ" b="0">
                <a:latin typeface="Tahoma" pitchFamily="34" charset="0"/>
              </a:rPr>
              <a:t> a druhý krok např. rod </a:t>
            </a:r>
            <a:r>
              <a:rPr lang="cs-CZ" b="0" i="1">
                <a:latin typeface="Tahoma" pitchFamily="34" charset="0"/>
              </a:rPr>
              <a:t>Nitrobacter</a:t>
            </a:r>
          </a:p>
          <a:p>
            <a:pPr algn="just">
              <a:buFontTx/>
              <a:buChar char="-"/>
            </a:pPr>
            <a:r>
              <a:rPr lang="cs-CZ" b="0" i="1">
                <a:latin typeface="Tahoma" pitchFamily="34" charset="0"/>
              </a:rPr>
              <a:t> zdrojem uhlíku je pak CO2</a:t>
            </a:r>
          </a:p>
          <a:p>
            <a:pPr algn="just">
              <a:buFontTx/>
              <a:buChar char="-"/>
            </a:pPr>
            <a:r>
              <a:rPr lang="cs-CZ" b="0">
                <a:latin typeface="Tahoma" pitchFamily="34" charset="0"/>
              </a:rPr>
              <a:t> enzym pro první krok je </a:t>
            </a:r>
            <a:r>
              <a:rPr lang="cs-CZ">
                <a:latin typeface="Tahoma" pitchFamily="34" charset="0"/>
              </a:rPr>
              <a:t>amoniak monooxygenáza (AMO)</a:t>
            </a:r>
            <a:r>
              <a:rPr lang="cs-CZ" b="0">
                <a:latin typeface="Tahoma" pitchFamily="34" charset="0"/>
              </a:rPr>
              <a:t>, která má širokou substrátovou specifitu a může kometabolicky oxidovat i některé polutanty např. TCE či alkany až do C8 – </a:t>
            </a:r>
            <a:r>
              <a:rPr lang="cs-CZ">
                <a:solidFill>
                  <a:srgbClr val="6600FF"/>
                </a:solidFill>
                <a:latin typeface="Tahoma" pitchFamily="34" charset="0"/>
              </a:rPr>
              <a:t>využití při bioremediacích !!!</a:t>
            </a:r>
          </a:p>
        </p:txBody>
      </p:sp>
      <p:pic>
        <p:nvPicPr>
          <p:cNvPr id="94213" name="Picture 7" descr="005"/>
          <p:cNvPicPr>
            <a:picLocks noChangeAspect="1" noChangeArrowheads="1"/>
          </p:cNvPicPr>
          <p:nvPr/>
        </p:nvPicPr>
        <p:blipFill>
          <a:blip r:embed="rId3" cstate="print"/>
          <a:srcRect l="32558" t="6989" r="30672" b="67845"/>
          <a:stretch>
            <a:fillRect/>
          </a:stretch>
        </p:blipFill>
        <p:spPr bwMode="auto">
          <a:xfrm>
            <a:off x="107950" y="476250"/>
            <a:ext cx="2843213" cy="2516188"/>
          </a:xfrm>
          <a:prstGeom prst="rect">
            <a:avLst/>
          </a:prstGeom>
          <a:noFill/>
          <a:ln w="38100">
            <a:solidFill>
              <a:schemeClr val="tx1"/>
            </a:solidFill>
            <a:miter lim="800000"/>
            <a:headEnd/>
            <a:tailEnd/>
          </a:ln>
        </p:spPr>
      </p:pic>
      <p:sp>
        <p:nvSpPr>
          <p:cNvPr id="94214" name="Rectangle 8"/>
          <p:cNvSpPr>
            <a:spLocks noChangeArrowheads="1"/>
          </p:cNvSpPr>
          <p:nvPr/>
        </p:nvSpPr>
        <p:spPr bwMode="auto">
          <a:xfrm>
            <a:off x="1403350" y="836613"/>
            <a:ext cx="865188" cy="215900"/>
          </a:xfrm>
          <a:prstGeom prst="rect">
            <a:avLst/>
          </a:prstGeom>
          <a:noFill/>
          <a:ln w="9525">
            <a:solidFill>
              <a:srgbClr val="6600FF"/>
            </a:solidFill>
            <a:miter lim="800000"/>
            <a:headEnd/>
            <a:tailEnd/>
          </a:ln>
        </p:spPr>
        <p:txBody>
          <a:bodyPr wrap="none" anchor="ctr"/>
          <a:lstStyle/>
          <a:p>
            <a:pPr algn="ctr"/>
            <a:endParaRPr lang="en-US" b="0"/>
          </a:p>
        </p:txBody>
      </p:sp>
      <p:sp>
        <p:nvSpPr>
          <p:cNvPr id="94215" name="Line 9"/>
          <p:cNvSpPr>
            <a:spLocks noChangeShapeType="1"/>
          </p:cNvSpPr>
          <p:nvPr/>
        </p:nvSpPr>
        <p:spPr bwMode="auto">
          <a:xfrm>
            <a:off x="1187450" y="1052513"/>
            <a:ext cx="1384300" cy="9525"/>
          </a:xfrm>
          <a:prstGeom prst="line">
            <a:avLst/>
          </a:prstGeom>
          <a:noFill/>
          <a:ln w="38100">
            <a:solidFill>
              <a:srgbClr val="6600FF"/>
            </a:solidFill>
            <a:round/>
            <a:headEnd/>
            <a:tailEnd type="triangle" w="med" len="med"/>
          </a:ln>
        </p:spPr>
        <p:txBody>
          <a:bodyPr/>
          <a:lstStyle/>
          <a:p>
            <a:endParaRPr lang="cs-CZ"/>
          </a:p>
        </p:txBody>
      </p:sp>
      <p:sp>
        <p:nvSpPr>
          <p:cNvPr id="94216" name="Line 10"/>
          <p:cNvSpPr>
            <a:spLocks noChangeShapeType="1"/>
          </p:cNvSpPr>
          <p:nvPr/>
        </p:nvSpPr>
        <p:spPr bwMode="auto">
          <a:xfrm flipH="1">
            <a:off x="2717800" y="1120775"/>
            <a:ext cx="6350" cy="1400175"/>
          </a:xfrm>
          <a:prstGeom prst="line">
            <a:avLst/>
          </a:prstGeom>
          <a:noFill/>
          <a:ln w="38100">
            <a:solidFill>
              <a:srgbClr val="6600FF"/>
            </a:solidFill>
            <a:round/>
            <a:headEnd/>
            <a:tailEnd type="triangle" w="med" len="med"/>
          </a:ln>
        </p:spPr>
        <p:txBody>
          <a:bodyPr/>
          <a:lstStyle/>
          <a:p>
            <a:endParaRPr lang="cs-CZ"/>
          </a:p>
        </p:txBody>
      </p:sp>
      <p:sp>
        <p:nvSpPr>
          <p:cNvPr id="94217" name="Rectangle 12"/>
          <p:cNvSpPr>
            <a:spLocks noChangeArrowheads="1"/>
          </p:cNvSpPr>
          <p:nvPr/>
        </p:nvSpPr>
        <p:spPr bwMode="auto">
          <a:xfrm>
            <a:off x="2700338" y="1484313"/>
            <a:ext cx="215900" cy="792162"/>
          </a:xfrm>
          <a:prstGeom prst="rect">
            <a:avLst/>
          </a:prstGeom>
          <a:noFill/>
          <a:ln w="9525">
            <a:solidFill>
              <a:srgbClr val="6600FF"/>
            </a:solidFill>
            <a:miter lim="800000"/>
            <a:headEnd/>
            <a:tailEnd/>
          </a:ln>
        </p:spPr>
        <p:txBody>
          <a:bodyPr wrap="none" anchor="ctr"/>
          <a:lstStyle/>
          <a:p>
            <a:pPr algn="ctr"/>
            <a:endParaRPr lang="en-US" b="0"/>
          </a:p>
        </p:txBody>
      </p:sp>
      <p:pic>
        <p:nvPicPr>
          <p:cNvPr id="94218" name="Picture 13" descr="002"/>
          <p:cNvPicPr>
            <a:picLocks noChangeAspect="1" noChangeArrowheads="1"/>
          </p:cNvPicPr>
          <p:nvPr/>
        </p:nvPicPr>
        <p:blipFill>
          <a:blip r:embed="rId4" cstate="print"/>
          <a:srcRect l="55521" t="58672" r="12578" b="12950"/>
          <a:stretch>
            <a:fillRect/>
          </a:stretch>
        </p:blipFill>
        <p:spPr bwMode="auto">
          <a:xfrm>
            <a:off x="107950" y="3141663"/>
            <a:ext cx="3074988" cy="3527425"/>
          </a:xfrm>
          <a:prstGeom prst="rect">
            <a:avLst/>
          </a:prstGeom>
          <a:noFill/>
          <a:ln w="38100">
            <a:solidFill>
              <a:srgbClr val="000000"/>
            </a:solidFill>
            <a:miter lim="800000"/>
            <a:headEnd/>
            <a:tailEnd/>
          </a:ln>
        </p:spPr>
      </p:pic>
      <p:sp>
        <p:nvSpPr>
          <p:cNvPr id="94219" name="Rectangle 14"/>
          <p:cNvSpPr>
            <a:spLocks noChangeArrowheads="1"/>
          </p:cNvSpPr>
          <p:nvPr/>
        </p:nvSpPr>
        <p:spPr bwMode="auto">
          <a:xfrm>
            <a:off x="0" y="0"/>
            <a:ext cx="9144000" cy="476250"/>
          </a:xfrm>
          <a:prstGeom prst="rect">
            <a:avLst/>
          </a:prstGeom>
          <a:noFill/>
          <a:ln w="9525">
            <a:noFill/>
            <a:miter lim="800000"/>
            <a:headEnd/>
            <a:tailEnd/>
          </a:ln>
        </p:spPr>
        <p:txBody>
          <a:bodyPr anchor="ctr"/>
          <a:lstStyle/>
          <a:p>
            <a:pPr algn="ctr"/>
            <a:r>
              <a:rPr lang="cs-CZ" sz="2400">
                <a:solidFill>
                  <a:srgbClr val="DC0000"/>
                </a:solidFill>
              </a:rPr>
              <a:t>Nitrifikace</a:t>
            </a:r>
            <a:endParaRPr lang="en-US" sz="2400">
              <a:solidFill>
                <a:srgbClr val="DC0000"/>
              </a:solidFill>
            </a:endParaRPr>
          </a:p>
        </p:txBody>
      </p:sp>
    </p:spTree>
  </p:cSld>
  <p:clrMapOvr>
    <a:masterClrMapping/>
  </p:clrMapOvr>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Zástupný symbol pro číslo snímku 2"/>
          <p:cNvSpPr>
            <a:spLocks noGrp="1"/>
          </p:cNvSpPr>
          <p:nvPr>
            <p:ph type="sldNum" sz="quarter" idx="10"/>
          </p:nvPr>
        </p:nvSpPr>
        <p:spPr>
          <a:noFill/>
        </p:spPr>
        <p:txBody>
          <a:bodyPr/>
          <a:lstStyle/>
          <a:p>
            <a:r>
              <a:rPr lang="cs-CZ" smtClean="0">
                <a:latin typeface="Arial" charset="0"/>
              </a:rPr>
              <a:t>Snímek </a:t>
            </a:r>
            <a:fld id="{386310F1-47C7-427F-B003-BAD23CD3C5B7}" type="slidenum">
              <a:rPr lang="cs-CZ" smtClean="0">
                <a:latin typeface="Arial" charset="0"/>
              </a:rPr>
              <a:pPr/>
              <a:t>89</a:t>
            </a:fld>
            <a:endParaRPr lang="cs-CZ" smtClean="0">
              <a:latin typeface="Arial" charset="0"/>
            </a:endParaRPr>
          </a:p>
        </p:txBody>
      </p:sp>
      <p:sp>
        <p:nvSpPr>
          <p:cNvPr id="95235" name="Text Box 3"/>
          <p:cNvSpPr txBox="1">
            <a:spLocks noChangeArrowheads="1"/>
          </p:cNvSpPr>
          <p:nvPr/>
        </p:nvSpPr>
        <p:spPr bwMode="auto">
          <a:xfrm>
            <a:off x="0" y="0"/>
            <a:ext cx="3960813" cy="274638"/>
          </a:xfrm>
          <a:prstGeom prst="rect">
            <a:avLst/>
          </a:prstGeom>
          <a:noFill/>
          <a:ln w="9525">
            <a:noFill/>
            <a:miter lim="800000"/>
            <a:headEnd/>
            <a:tailEnd/>
          </a:ln>
        </p:spPr>
        <p:txBody>
          <a:bodyPr>
            <a:spAutoFit/>
          </a:bodyPr>
          <a:lstStyle/>
          <a:p>
            <a:pPr>
              <a:spcBef>
                <a:spcPct val="50000"/>
              </a:spcBef>
            </a:pPr>
            <a:endParaRPr lang="en-US" sz="1200" b="0">
              <a:latin typeface="Times New Roman" pitchFamily="18" charset="0"/>
            </a:endParaRPr>
          </a:p>
        </p:txBody>
      </p:sp>
      <p:sp>
        <p:nvSpPr>
          <p:cNvPr id="95236" name="Text Box 5"/>
          <p:cNvSpPr txBox="1">
            <a:spLocks noChangeArrowheads="1"/>
          </p:cNvSpPr>
          <p:nvPr/>
        </p:nvSpPr>
        <p:spPr bwMode="auto">
          <a:xfrm>
            <a:off x="250825" y="620713"/>
            <a:ext cx="8497888" cy="4248150"/>
          </a:xfrm>
          <a:prstGeom prst="rect">
            <a:avLst/>
          </a:prstGeom>
          <a:noFill/>
          <a:ln w="9525">
            <a:noFill/>
            <a:miter lim="800000"/>
            <a:headEnd/>
            <a:tailEnd/>
          </a:ln>
        </p:spPr>
        <p:txBody>
          <a:bodyPr>
            <a:spAutoFit/>
          </a:bodyPr>
          <a:lstStyle/>
          <a:p>
            <a:pPr marL="342900" indent="-342900" algn="just"/>
            <a:r>
              <a:rPr lang="cs-CZ">
                <a:solidFill>
                  <a:srgbClr val="6600FF"/>
                </a:solidFill>
                <a:latin typeface="Tahoma" pitchFamily="34" charset="0"/>
              </a:rPr>
              <a:t>Velmi dobrý indikátor stresu, je silně inhibována polutanty - důvody:</a:t>
            </a:r>
          </a:p>
          <a:p>
            <a:pPr marL="342900" indent="-342900" algn="just"/>
            <a:endParaRPr lang="cs-CZ" b="0">
              <a:solidFill>
                <a:srgbClr val="6600FF"/>
              </a:solidFill>
              <a:latin typeface="Tahoma" pitchFamily="34" charset="0"/>
            </a:endParaRPr>
          </a:p>
          <a:p>
            <a:pPr marL="342900" indent="-342900" algn="just">
              <a:buFontTx/>
              <a:buAutoNum type="arabicParenR"/>
            </a:pPr>
            <a:r>
              <a:rPr lang="cs-CZ">
                <a:latin typeface="Tahoma" pitchFamily="34" charset="0"/>
              </a:rPr>
              <a:t>celý systém zisku energie je velmi náročný:</a:t>
            </a:r>
            <a:r>
              <a:rPr lang="cs-CZ" b="0">
                <a:latin typeface="Tahoma" pitchFamily="34" charset="0"/>
              </a:rPr>
              <a:t> 1. krok potřebuje oxidaci 34 molů amoniaku k fixaci jednoho molu CO</a:t>
            </a:r>
            <a:r>
              <a:rPr lang="cs-CZ" b="0" baseline="-25000">
                <a:latin typeface="Tahoma" pitchFamily="34" charset="0"/>
              </a:rPr>
              <a:t>2</a:t>
            </a:r>
            <a:r>
              <a:rPr lang="cs-CZ" b="0">
                <a:latin typeface="Tahoma" pitchFamily="34" charset="0"/>
              </a:rPr>
              <a:t>, druhý krok dokonce oxidaci 100 molů NO</a:t>
            </a:r>
            <a:r>
              <a:rPr lang="cs-CZ" b="0" baseline="-25000">
                <a:latin typeface="Tahoma" pitchFamily="34" charset="0"/>
              </a:rPr>
              <a:t>2</a:t>
            </a:r>
            <a:r>
              <a:rPr lang="cs-CZ" sz="1800" b="0" baseline="30000">
                <a:latin typeface="Tahoma" pitchFamily="34" charset="0"/>
              </a:rPr>
              <a:t>-</a:t>
            </a:r>
            <a:r>
              <a:rPr lang="cs-CZ" b="0">
                <a:latin typeface="Tahoma" pitchFamily="34" charset="0"/>
              </a:rPr>
              <a:t> !!</a:t>
            </a:r>
          </a:p>
          <a:p>
            <a:pPr marL="342900" indent="-342900" algn="just">
              <a:buFontTx/>
              <a:buAutoNum type="arabicParenR"/>
            </a:pPr>
            <a:endParaRPr lang="cs-CZ" b="0">
              <a:latin typeface="Tahoma" pitchFamily="34" charset="0"/>
            </a:endParaRPr>
          </a:p>
          <a:p>
            <a:pPr marL="342900" indent="-342900" algn="just">
              <a:buFontTx/>
              <a:buAutoNum type="arabicParenR"/>
            </a:pPr>
            <a:r>
              <a:rPr lang="cs-CZ">
                <a:latin typeface="Tahoma" pitchFamily="34" charset="0"/>
              </a:rPr>
              <a:t>dva kroky s přičiněním různých populací</a:t>
            </a:r>
            <a:r>
              <a:rPr lang="cs-CZ" b="0">
                <a:latin typeface="Tahoma" pitchFamily="34" charset="0"/>
              </a:rPr>
              <a:t>, druhý krok je méně energeticky výtěžný (jen 70 kJ/mol!)</a:t>
            </a:r>
          </a:p>
          <a:p>
            <a:pPr marL="342900" indent="-342900" algn="just"/>
            <a:r>
              <a:rPr lang="cs-CZ" b="0">
                <a:latin typeface="Tahoma" pitchFamily="34" charset="0"/>
              </a:rPr>
              <a:t>	pokud kroky navazují, nedochází k negativní kumulaci dusitanů (snižuje pH prostředí, toxický ..) dusitany inhibují první krok !!!</a:t>
            </a:r>
          </a:p>
          <a:p>
            <a:pPr marL="342900" indent="-342900" algn="just">
              <a:buFontTx/>
              <a:buAutoNum type="arabicParenR"/>
            </a:pPr>
            <a:endParaRPr lang="cs-CZ">
              <a:latin typeface="Tahoma" pitchFamily="34" charset="0"/>
            </a:endParaRPr>
          </a:p>
          <a:p>
            <a:pPr marL="342900" indent="-342900" algn="just">
              <a:buFontTx/>
              <a:buAutoNum type="arabicParenR" startAt="3"/>
            </a:pPr>
            <a:r>
              <a:rPr lang="cs-CZ">
                <a:latin typeface="Tahoma" pitchFamily="34" charset="0"/>
              </a:rPr>
              <a:t>obecně už tak dost citlivý proces</a:t>
            </a:r>
            <a:r>
              <a:rPr lang="cs-CZ" b="0">
                <a:latin typeface="Tahoma" pitchFamily="34" charset="0"/>
              </a:rPr>
              <a:t> k environmentálním podmínkám: pH optimum je 6,6 - 8,0; při pH </a:t>
            </a:r>
            <a:r>
              <a:rPr lang="en-US" b="0">
                <a:latin typeface="Tahoma" pitchFamily="34" charset="0"/>
              </a:rPr>
              <a:t>&lt;</a:t>
            </a:r>
            <a:r>
              <a:rPr lang="cs-CZ" b="0">
                <a:latin typeface="Tahoma" pitchFamily="34" charset="0"/>
              </a:rPr>
              <a:t> 4,5 se zastaví</a:t>
            </a:r>
          </a:p>
          <a:p>
            <a:pPr marL="342900" indent="-342900" algn="just">
              <a:buFontTx/>
              <a:buAutoNum type="arabicParenR" startAt="3"/>
            </a:pPr>
            <a:endParaRPr lang="cs-CZ" b="0">
              <a:latin typeface="Tahoma" pitchFamily="34" charset="0"/>
            </a:endParaRPr>
          </a:p>
          <a:p>
            <a:pPr marL="342900" indent="-342900" algn="just">
              <a:buFontTx/>
              <a:buAutoNum type="arabicParenR" startAt="3"/>
            </a:pPr>
            <a:endParaRPr lang="cs-CZ" b="0">
              <a:latin typeface="Tahoma" pitchFamily="34" charset="0"/>
            </a:endParaRPr>
          </a:p>
          <a:p>
            <a:pPr marL="342900" indent="-342900" algn="just">
              <a:buFontTx/>
              <a:buAutoNum type="arabicParenR" startAt="3"/>
            </a:pPr>
            <a:endParaRPr lang="cs-CZ" b="0">
              <a:latin typeface="Tahoma" pitchFamily="34" charset="0"/>
            </a:endParaRPr>
          </a:p>
          <a:p>
            <a:pPr marL="342900" indent="-342900" algn="just"/>
            <a:r>
              <a:rPr lang="cs-CZ">
                <a:latin typeface="Tahoma" pitchFamily="34" charset="0"/>
              </a:rPr>
              <a:t>Pozn:	</a:t>
            </a:r>
            <a:r>
              <a:rPr lang="cs-CZ" b="0">
                <a:latin typeface="Tahoma" pitchFamily="34" charset="0"/>
              </a:rPr>
              <a:t>exitují i mikroorganismy heterotrofní, které provádí nitrifikaci a není známo proč</a:t>
            </a:r>
          </a:p>
          <a:p>
            <a:pPr marL="342900" indent="-342900" algn="just"/>
            <a:r>
              <a:rPr lang="cs-CZ" b="0"/>
              <a:t>		představují minoritní význam ve srovnání s autotrofní nitrifikací</a:t>
            </a:r>
          </a:p>
        </p:txBody>
      </p:sp>
      <p:sp>
        <p:nvSpPr>
          <p:cNvPr id="95237" name="Rectangle 14"/>
          <p:cNvSpPr>
            <a:spLocks noChangeArrowheads="1"/>
          </p:cNvSpPr>
          <p:nvPr/>
        </p:nvSpPr>
        <p:spPr bwMode="auto">
          <a:xfrm>
            <a:off x="0" y="0"/>
            <a:ext cx="9144000" cy="476250"/>
          </a:xfrm>
          <a:prstGeom prst="rect">
            <a:avLst/>
          </a:prstGeom>
          <a:noFill/>
          <a:ln w="9525">
            <a:noFill/>
            <a:miter lim="800000"/>
            <a:headEnd/>
            <a:tailEnd/>
          </a:ln>
        </p:spPr>
        <p:txBody>
          <a:bodyPr anchor="ctr"/>
          <a:lstStyle/>
          <a:p>
            <a:pPr algn="ctr"/>
            <a:r>
              <a:rPr lang="cs-CZ" sz="2400">
                <a:solidFill>
                  <a:srgbClr val="DC0000"/>
                </a:solidFill>
              </a:rPr>
              <a:t>Nitrifikace</a:t>
            </a:r>
            <a:endParaRPr lang="en-US" sz="2400">
              <a:solidFill>
                <a:srgbClr val="DC0000"/>
              </a:solidFill>
            </a:endParaRPr>
          </a:p>
        </p:txBody>
      </p:sp>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11"/>
          <p:cNvSpPr>
            <a:spLocks noGrp="1" noChangeArrowheads="1"/>
          </p:cNvSpPr>
          <p:nvPr>
            <p:ph type="title"/>
          </p:nvPr>
        </p:nvSpPr>
        <p:spPr/>
        <p:txBody>
          <a:bodyPr/>
          <a:lstStyle/>
          <a:p>
            <a:pPr eaLnBrk="1" hangingPunct="1"/>
            <a:r>
              <a:rPr lang="cs-CZ" sz="2400" smtClean="0"/>
              <a:t>Procesy spojené s cyklem uhlíku</a:t>
            </a:r>
          </a:p>
        </p:txBody>
      </p:sp>
      <p:sp>
        <p:nvSpPr>
          <p:cNvPr id="18435" name="Rectangle 12"/>
          <p:cNvSpPr>
            <a:spLocks noGrp="1" noChangeArrowheads="1"/>
          </p:cNvSpPr>
          <p:nvPr>
            <p:ph idx="1"/>
          </p:nvPr>
        </p:nvSpPr>
        <p:spPr/>
        <p:txBody>
          <a:bodyPr/>
          <a:lstStyle/>
          <a:p>
            <a:pPr eaLnBrk="1" hangingPunct="1"/>
            <a:r>
              <a:rPr lang="cs-CZ" b="0" smtClean="0"/>
              <a:t>souvisí velmi úzce s potravními sítěmi</a:t>
            </a:r>
          </a:p>
          <a:p>
            <a:pPr eaLnBrk="1" hangingPunct="1">
              <a:buFontTx/>
              <a:buNone/>
            </a:pPr>
            <a:endParaRPr lang="cs-CZ" b="0" smtClean="0"/>
          </a:p>
        </p:txBody>
      </p:sp>
      <p:sp>
        <p:nvSpPr>
          <p:cNvPr id="18436" name="Zástupný symbol pro číslo snímku 4"/>
          <p:cNvSpPr>
            <a:spLocks noGrp="1"/>
          </p:cNvSpPr>
          <p:nvPr>
            <p:ph type="sldNum" sz="quarter" idx="10"/>
          </p:nvPr>
        </p:nvSpPr>
        <p:spPr>
          <a:noFill/>
        </p:spPr>
        <p:txBody>
          <a:bodyPr/>
          <a:lstStyle/>
          <a:p>
            <a:r>
              <a:rPr lang="cs-CZ" smtClean="0">
                <a:latin typeface="Arial" charset="0"/>
              </a:rPr>
              <a:t>Snímek </a:t>
            </a:r>
            <a:fld id="{348809A8-CC85-4AF6-870A-316F339C3E5F}" type="slidenum">
              <a:rPr lang="cs-CZ" smtClean="0">
                <a:latin typeface="Arial" charset="0"/>
              </a:rPr>
              <a:pPr/>
              <a:t>9</a:t>
            </a:fld>
            <a:endParaRPr lang="cs-CZ" smtClean="0">
              <a:latin typeface="Arial" charset="0"/>
            </a:endParaRPr>
          </a:p>
        </p:txBody>
      </p:sp>
      <p:sp>
        <p:nvSpPr>
          <p:cNvPr id="18437" name="Text Box 3"/>
          <p:cNvSpPr txBox="1">
            <a:spLocks noChangeArrowheads="1"/>
          </p:cNvSpPr>
          <p:nvPr/>
        </p:nvSpPr>
        <p:spPr bwMode="auto">
          <a:xfrm>
            <a:off x="0" y="0"/>
            <a:ext cx="3960813" cy="274638"/>
          </a:xfrm>
          <a:prstGeom prst="rect">
            <a:avLst/>
          </a:prstGeom>
          <a:noFill/>
          <a:ln w="9525">
            <a:noFill/>
            <a:miter lim="800000"/>
            <a:headEnd/>
            <a:tailEnd/>
          </a:ln>
        </p:spPr>
        <p:txBody>
          <a:bodyPr>
            <a:spAutoFit/>
          </a:bodyPr>
          <a:lstStyle/>
          <a:p>
            <a:pPr>
              <a:spcBef>
                <a:spcPct val="50000"/>
              </a:spcBef>
            </a:pPr>
            <a:endParaRPr lang="en-US" sz="1200" b="0">
              <a:latin typeface="Times New Roman" pitchFamily="18" charset="0"/>
            </a:endParaRPr>
          </a:p>
        </p:txBody>
      </p:sp>
      <p:pic>
        <p:nvPicPr>
          <p:cNvPr id="18438" name="Picture 8" descr="95"/>
          <p:cNvPicPr>
            <a:picLocks noChangeAspect="1" noChangeArrowheads="1"/>
          </p:cNvPicPr>
          <p:nvPr/>
        </p:nvPicPr>
        <p:blipFill>
          <a:blip r:embed="rId3" cstate="print"/>
          <a:srcRect l="35475" t="6129" r="27095" b="64871"/>
          <a:stretch>
            <a:fillRect/>
          </a:stretch>
        </p:blipFill>
        <p:spPr bwMode="auto">
          <a:xfrm>
            <a:off x="1547813" y="1123950"/>
            <a:ext cx="5184775" cy="5180013"/>
          </a:xfrm>
          <a:prstGeom prst="rect">
            <a:avLst/>
          </a:prstGeom>
          <a:noFill/>
          <a:ln w="9525">
            <a:solidFill>
              <a:schemeClr val="tx1"/>
            </a:solidFill>
            <a:miter lim="800000"/>
            <a:headEnd/>
            <a:tailEnd/>
          </a:ln>
        </p:spPr>
      </p:pic>
    </p:spTree>
  </p:cSld>
  <p:clrMapOvr>
    <a:masterClrMapping/>
  </p:clrMapOvr>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3"/>
          <p:cNvSpPr>
            <a:spLocks noGrp="1" noChangeArrowheads="1"/>
          </p:cNvSpPr>
          <p:nvPr>
            <p:ph idx="1"/>
          </p:nvPr>
        </p:nvSpPr>
        <p:spPr/>
        <p:txBody>
          <a:bodyPr/>
          <a:lstStyle/>
          <a:p>
            <a:pPr eaLnBrk="1" hangingPunct="1">
              <a:lnSpc>
                <a:spcPct val="80000"/>
              </a:lnSpc>
              <a:buFontTx/>
              <a:buNone/>
            </a:pPr>
            <a:r>
              <a:rPr lang="cs-CZ" sz="2000" b="0" smtClean="0"/>
              <a:t>Jelikož se nitrifikace skládá ze dvou nezávislých kroků, je možné teoreticky očekávat některou z následujících možností účinku polutantu na tento proces:</a:t>
            </a:r>
          </a:p>
          <a:p>
            <a:pPr eaLnBrk="1" hangingPunct="1">
              <a:lnSpc>
                <a:spcPct val="80000"/>
              </a:lnSpc>
            </a:pPr>
            <a:endParaRPr lang="cs-CZ" sz="2000" b="0" smtClean="0"/>
          </a:p>
          <a:p>
            <a:pPr eaLnBrk="1" hangingPunct="1">
              <a:lnSpc>
                <a:spcPct val="80000"/>
              </a:lnSpc>
              <a:buFontTx/>
              <a:buNone/>
            </a:pPr>
            <a:r>
              <a:rPr lang="cs-CZ" sz="2000" b="0" smtClean="0"/>
              <a:t>a) Látka může toxicky působit na obě fáze procesu, nebo pouze na první krok (jehož produkt je zároveň hlavním zdrojem substrátu pro 2. krok). Tyto případy se projeví úbytkem koncentrace jak dusitanů, tak dusičnanů ve sledované půdě.</a:t>
            </a:r>
          </a:p>
          <a:p>
            <a:pPr eaLnBrk="1" hangingPunct="1">
              <a:lnSpc>
                <a:spcPct val="80000"/>
              </a:lnSpc>
            </a:pPr>
            <a:endParaRPr lang="cs-CZ" sz="2000" b="0" smtClean="0"/>
          </a:p>
          <a:p>
            <a:pPr eaLnBrk="1" hangingPunct="1">
              <a:lnSpc>
                <a:spcPct val="80000"/>
              </a:lnSpc>
              <a:buFontTx/>
              <a:buNone/>
            </a:pPr>
            <a:r>
              <a:rPr lang="cs-CZ" sz="2000" b="0" smtClean="0"/>
              <a:t>b) Polutant inhibuje pouze 2. krok nitrifikace. To vede k prodloužení doby zpoždění (lag fázi) produkce dusičnanů a k akumulaci dusitanů v prostředí. Jelikož nadměrné koncentrace dusitanů mohou působit toxicky na obě fáze procesu, konečným důsledkem může být také inhibice nitrifikace jako takové.</a:t>
            </a:r>
          </a:p>
          <a:p>
            <a:pPr eaLnBrk="1" hangingPunct="1">
              <a:lnSpc>
                <a:spcPct val="80000"/>
              </a:lnSpc>
            </a:pPr>
            <a:endParaRPr lang="cs-CZ" sz="2000" b="0" smtClean="0"/>
          </a:p>
          <a:p>
            <a:pPr eaLnBrk="1" hangingPunct="1">
              <a:lnSpc>
                <a:spcPct val="80000"/>
              </a:lnSpc>
              <a:buFontTx/>
              <a:buNone/>
            </a:pPr>
            <a:r>
              <a:rPr lang="cs-CZ" sz="2000" b="0" smtClean="0"/>
              <a:t>c) Vzácněji může docházet k stimulaci nitrifikace. Možným vysvětlením je působení toxické látky na jinou složku mikrobiálního společenstva, jehož následkem je odumření většího počtu buněk. Ty jsou pak k dispozici jako substrát umožňující růst nezasaženým organizmům a stimulaci nitrifikace zvýšenou dostupností amoniaku.</a:t>
            </a:r>
          </a:p>
        </p:txBody>
      </p:sp>
      <p:sp>
        <p:nvSpPr>
          <p:cNvPr id="96259" name="Zástupný symbol pro číslo snímku 4"/>
          <p:cNvSpPr>
            <a:spLocks noGrp="1"/>
          </p:cNvSpPr>
          <p:nvPr>
            <p:ph type="sldNum" sz="quarter" idx="10"/>
          </p:nvPr>
        </p:nvSpPr>
        <p:spPr>
          <a:noFill/>
        </p:spPr>
        <p:txBody>
          <a:bodyPr/>
          <a:lstStyle/>
          <a:p>
            <a:r>
              <a:rPr lang="cs-CZ" smtClean="0">
                <a:latin typeface="Arial" charset="0"/>
              </a:rPr>
              <a:t>Snímek </a:t>
            </a:r>
            <a:fld id="{DB9BEAF2-F193-4F22-9B25-05736AF7654C}" type="slidenum">
              <a:rPr lang="cs-CZ" smtClean="0">
                <a:latin typeface="Arial" charset="0"/>
              </a:rPr>
              <a:pPr/>
              <a:t>90</a:t>
            </a:fld>
            <a:endParaRPr lang="cs-CZ" smtClean="0">
              <a:latin typeface="Arial" charset="0"/>
            </a:endParaRPr>
          </a:p>
        </p:txBody>
      </p:sp>
      <p:sp>
        <p:nvSpPr>
          <p:cNvPr id="96260" name="Rectangle 4"/>
          <p:cNvSpPr>
            <a:spLocks noChangeArrowheads="1"/>
          </p:cNvSpPr>
          <p:nvPr/>
        </p:nvSpPr>
        <p:spPr bwMode="auto">
          <a:xfrm>
            <a:off x="0" y="0"/>
            <a:ext cx="9144000" cy="476250"/>
          </a:xfrm>
          <a:prstGeom prst="rect">
            <a:avLst/>
          </a:prstGeom>
          <a:noFill/>
          <a:ln w="9525">
            <a:noFill/>
            <a:miter lim="800000"/>
            <a:headEnd/>
            <a:tailEnd/>
          </a:ln>
        </p:spPr>
        <p:txBody>
          <a:bodyPr anchor="ctr"/>
          <a:lstStyle/>
          <a:p>
            <a:pPr algn="ctr"/>
            <a:r>
              <a:rPr lang="cs-CZ" sz="2400">
                <a:solidFill>
                  <a:srgbClr val="DC0000"/>
                </a:solidFill>
              </a:rPr>
              <a:t>Nitrifikace</a:t>
            </a:r>
            <a:endParaRPr lang="en-US" sz="2400">
              <a:solidFill>
                <a:srgbClr val="DC0000"/>
              </a:solidFill>
            </a:endParaRPr>
          </a:p>
        </p:txBody>
      </p:sp>
    </p:spTree>
  </p:cSld>
  <p:clrMapOvr>
    <a:masterClrMapping/>
  </p:clrMapOvr>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Zástupný symbol pro číslo snímku 4"/>
          <p:cNvSpPr>
            <a:spLocks noGrp="1"/>
          </p:cNvSpPr>
          <p:nvPr>
            <p:ph type="sldNum" sz="quarter" idx="10"/>
          </p:nvPr>
        </p:nvSpPr>
        <p:spPr>
          <a:noFill/>
        </p:spPr>
        <p:txBody>
          <a:bodyPr/>
          <a:lstStyle/>
          <a:p>
            <a:r>
              <a:rPr lang="cs-CZ" smtClean="0">
                <a:latin typeface="Arial" charset="0"/>
              </a:rPr>
              <a:t>Snímek </a:t>
            </a:r>
            <a:fld id="{C95ADE63-AE61-4FC5-8E3C-67FC25BBB3C8}" type="slidenum">
              <a:rPr lang="cs-CZ" smtClean="0">
                <a:latin typeface="Arial" charset="0"/>
              </a:rPr>
              <a:pPr/>
              <a:t>91</a:t>
            </a:fld>
            <a:endParaRPr lang="cs-CZ" smtClean="0">
              <a:latin typeface="Arial" charset="0"/>
            </a:endParaRPr>
          </a:p>
        </p:txBody>
      </p:sp>
      <p:pic>
        <p:nvPicPr>
          <p:cNvPr id="97283" name="Picture 4" descr="102"/>
          <p:cNvPicPr>
            <a:picLocks noChangeAspect="1" noChangeArrowheads="1"/>
          </p:cNvPicPr>
          <p:nvPr/>
        </p:nvPicPr>
        <p:blipFill>
          <a:blip r:embed="rId2" cstate="print"/>
          <a:srcRect l="57219" t="44095" r="14543" b="20840"/>
          <a:stretch>
            <a:fillRect/>
          </a:stretch>
        </p:blipFill>
        <p:spPr bwMode="auto">
          <a:xfrm>
            <a:off x="1692275" y="1341438"/>
            <a:ext cx="4897438" cy="4473575"/>
          </a:xfrm>
          <a:prstGeom prst="rect">
            <a:avLst/>
          </a:prstGeom>
          <a:noFill/>
          <a:ln w="38100">
            <a:solidFill>
              <a:schemeClr val="tx1"/>
            </a:solidFill>
            <a:miter lim="800000"/>
            <a:headEnd/>
            <a:tailEnd/>
          </a:ln>
        </p:spPr>
      </p:pic>
      <p:sp>
        <p:nvSpPr>
          <p:cNvPr id="97284" name="Text Box 5"/>
          <p:cNvSpPr txBox="1">
            <a:spLocks noChangeArrowheads="1"/>
          </p:cNvSpPr>
          <p:nvPr/>
        </p:nvSpPr>
        <p:spPr bwMode="auto">
          <a:xfrm>
            <a:off x="250825" y="620713"/>
            <a:ext cx="8713788" cy="336550"/>
          </a:xfrm>
          <a:prstGeom prst="rect">
            <a:avLst/>
          </a:prstGeom>
          <a:noFill/>
          <a:ln w="9525">
            <a:noFill/>
            <a:miter lim="800000"/>
            <a:headEnd/>
            <a:tailEnd/>
          </a:ln>
        </p:spPr>
        <p:txBody>
          <a:bodyPr>
            <a:spAutoFit/>
          </a:bodyPr>
          <a:lstStyle/>
          <a:p>
            <a:pPr marL="342900" indent="-342900" algn="just"/>
            <a:r>
              <a:rPr lang="cs-CZ">
                <a:latin typeface="Tahoma" pitchFamily="34" charset="0"/>
              </a:rPr>
              <a:t>Obě fáze nitrifikace lze metodicky oddělit pomocí inhibitorů</a:t>
            </a:r>
            <a:endParaRPr lang="cs-CZ" b="0"/>
          </a:p>
        </p:txBody>
      </p:sp>
      <p:sp>
        <p:nvSpPr>
          <p:cNvPr id="97285" name="Rectangle 7"/>
          <p:cNvSpPr>
            <a:spLocks noChangeArrowheads="1"/>
          </p:cNvSpPr>
          <p:nvPr/>
        </p:nvSpPr>
        <p:spPr bwMode="auto">
          <a:xfrm>
            <a:off x="0" y="0"/>
            <a:ext cx="9144000" cy="476250"/>
          </a:xfrm>
          <a:prstGeom prst="rect">
            <a:avLst/>
          </a:prstGeom>
          <a:noFill/>
          <a:ln w="9525">
            <a:noFill/>
            <a:miter lim="800000"/>
            <a:headEnd/>
            <a:tailEnd/>
          </a:ln>
        </p:spPr>
        <p:txBody>
          <a:bodyPr anchor="ctr"/>
          <a:lstStyle/>
          <a:p>
            <a:pPr algn="ctr"/>
            <a:r>
              <a:rPr lang="cs-CZ" sz="2400">
                <a:solidFill>
                  <a:srgbClr val="DC0000"/>
                </a:solidFill>
              </a:rPr>
              <a:t>Nitrifikace</a:t>
            </a:r>
            <a:endParaRPr lang="en-US" sz="2400">
              <a:solidFill>
                <a:srgbClr val="DC0000"/>
              </a:solidFill>
            </a:endParaRPr>
          </a:p>
        </p:txBody>
      </p:sp>
    </p:spTree>
  </p:cSld>
  <p:clrMapOvr>
    <a:masterClrMapping/>
  </p:clrMapOvr>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Zástupný symbol pro číslo snímku 2"/>
          <p:cNvSpPr>
            <a:spLocks noGrp="1"/>
          </p:cNvSpPr>
          <p:nvPr>
            <p:ph type="sldNum" sz="quarter" idx="10"/>
          </p:nvPr>
        </p:nvSpPr>
        <p:spPr>
          <a:noFill/>
        </p:spPr>
        <p:txBody>
          <a:bodyPr/>
          <a:lstStyle/>
          <a:p>
            <a:r>
              <a:rPr lang="cs-CZ" smtClean="0">
                <a:latin typeface="Arial" charset="0"/>
              </a:rPr>
              <a:t>Snímek </a:t>
            </a:r>
            <a:fld id="{0CA9DA97-F820-44AA-ACEE-9317247BD6F2}" type="slidenum">
              <a:rPr lang="cs-CZ" smtClean="0">
                <a:latin typeface="Arial" charset="0"/>
              </a:rPr>
              <a:pPr/>
              <a:t>92</a:t>
            </a:fld>
            <a:endParaRPr lang="cs-CZ" smtClean="0">
              <a:latin typeface="Arial" charset="0"/>
            </a:endParaRPr>
          </a:p>
        </p:txBody>
      </p:sp>
      <p:sp>
        <p:nvSpPr>
          <p:cNvPr id="98307" name="Text Box 3"/>
          <p:cNvSpPr txBox="1">
            <a:spLocks noChangeArrowheads="1"/>
          </p:cNvSpPr>
          <p:nvPr/>
        </p:nvSpPr>
        <p:spPr bwMode="auto">
          <a:xfrm>
            <a:off x="0" y="0"/>
            <a:ext cx="3960813" cy="274638"/>
          </a:xfrm>
          <a:prstGeom prst="rect">
            <a:avLst/>
          </a:prstGeom>
          <a:noFill/>
          <a:ln w="9525">
            <a:noFill/>
            <a:miter lim="800000"/>
            <a:headEnd/>
            <a:tailEnd/>
          </a:ln>
        </p:spPr>
        <p:txBody>
          <a:bodyPr>
            <a:spAutoFit/>
          </a:bodyPr>
          <a:lstStyle/>
          <a:p>
            <a:pPr>
              <a:spcBef>
                <a:spcPct val="50000"/>
              </a:spcBef>
            </a:pPr>
            <a:endParaRPr lang="en-US" sz="1200" b="0">
              <a:latin typeface="Times New Roman" pitchFamily="18" charset="0"/>
            </a:endParaRPr>
          </a:p>
        </p:txBody>
      </p:sp>
      <p:sp>
        <p:nvSpPr>
          <p:cNvPr id="98308" name="Text Box 5"/>
          <p:cNvSpPr txBox="1">
            <a:spLocks noChangeArrowheads="1"/>
          </p:cNvSpPr>
          <p:nvPr/>
        </p:nvSpPr>
        <p:spPr bwMode="auto">
          <a:xfrm>
            <a:off x="179388" y="692150"/>
            <a:ext cx="8640762" cy="5651500"/>
          </a:xfrm>
          <a:prstGeom prst="rect">
            <a:avLst/>
          </a:prstGeom>
          <a:noFill/>
          <a:ln w="9525">
            <a:noFill/>
            <a:miter lim="800000"/>
            <a:headEnd/>
            <a:tailEnd/>
          </a:ln>
        </p:spPr>
        <p:txBody>
          <a:bodyPr>
            <a:spAutoFit/>
          </a:bodyPr>
          <a:lstStyle/>
          <a:p>
            <a:pPr marL="177800" indent="-177800" algn="just"/>
            <a:r>
              <a:rPr lang="cs-CZ">
                <a:solidFill>
                  <a:srgbClr val="6600FF"/>
                </a:solidFill>
                <a:latin typeface="Tahoma" pitchFamily="34" charset="0"/>
              </a:rPr>
              <a:t>Měření:</a:t>
            </a:r>
            <a:endParaRPr lang="cs-CZ" sz="1800">
              <a:solidFill>
                <a:srgbClr val="6600FF"/>
              </a:solidFill>
              <a:latin typeface="Tahoma" pitchFamily="34" charset="0"/>
            </a:endParaRPr>
          </a:p>
          <a:p>
            <a:pPr marL="177800" indent="-177800" algn="just"/>
            <a:r>
              <a:rPr lang="cs-CZ" b="0">
                <a:latin typeface="Tahoma" pitchFamily="34" charset="0"/>
              </a:rPr>
              <a:t>- krátkodobá (SNA) či dlouhodobá (LNA)</a:t>
            </a:r>
          </a:p>
          <a:p>
            <a:pPr marL="177800" indent="-177800" algn="just"/>
            <a:r>
              <a:rPr lang="cs-CZ" b="0">
                <a:latin typeface="Tahoma" pitchFamily="34" charset="0"/>
              </a:rPr>
              <a:t>- většinou preferována SNA, neboť po delší době nastávají změny ve společenstvu</a:t>
            </a:r>
          </a:p>
          <a:p>
            <a:pPr marL="177800" indent="-177800"/>
            <a:endParaRPr lang="cs-CZ" u="sng">
              <a:latin typeface="Tahoma" pitchFamily="34" charset="0"/>
            </a:endParaRPr>
          </a:p>
          <a:p>
            <a:pPr marL="177800" indent="-177800"/>
            <a:r>
              <a:rPr lang="cs-CZ" sz="1800" u="sng">
                <a:solidFill>
                  <a:srgbClr val="6600FF"/>
                </a:solidFill>
                <a:latin typeface="Tahoma" pitchFamily="34" charset="0"/>
              </a:rPr>
              <a:t>Potenciální nitrifikace (SNA) (NEA - nitrifier enzyme activity)</a:t>
            </a:r>
          </a:p>
          <a:p>
            <a:pPr marL="177800" indent="-177800"/>
            <a:r>
              <a:rPr lang="cs-CZ" sz="1800" u="sng">
                <a:solidFill>
                  <a:srgbClr val="6600FF"/>
                </a:solidFill>
                <a:latin typeface="Tahoma" pitchFamily="34" charset="0"/>
              </a:rPr>
              <a:t>(potential amonium oxidation - PAO)</a:t>
            </a:r>
          </a:p>
          <a:p>
            <a:pPr marL="177800" indent="-177800"/>
            <a:r>
              <a:rPr lang="cs-CZ" b="0">
                <a:latin typeface="Tahoma" pitchFamily="34" charset="0"/>
              </a:rPr>
              <a:t>- testování vlivu chemických látek a indikační parametr pro půdu</a:t>
            </a:r>
          </a:p>
          <a:p>
            <a:pPr marL="177800" indent="-177800">
              <a:buFontTx/>
              <a:buChar char="-"/>
            </a:pPr>
            <a:r>
              <a:rPr lang="cs-CZ" b="0">
                <a:latin typeface="Tahoma" pitchFamily="34" charset="0"/>
              </a:rPr>
              <a:t> protože čas metody je krátký, nemůže dojít k růstu populace nitrifikátorů a je tedy též odhadem velikosti populace oxidátorů amoniaku</a:t>
            </a:r>
          </a:p>
          <a:p>
            <a:pPr marL="177800" indent="-177800">
              <a:buFontTx/>
              <a:buChar char="-"/>
            </a:pPr>
            <a:endParaRPr lang="cs-CZ" sz="1200" b="0">
              <a:latin typeface="Tahoma" pitchFamily="34" charset="0"/>
            </a:endParaRPr>
          </a:p>
          <a:p>
            <a:pPr marL="177800" indent="-177800" algn="just"/>
            <a:r>
              <a:rPr lang="cs-CZ">
                <a:solidFill>
                  <a:srgbClr val="6600FF"/>
                </a:solidFill>
                <a:latin typeface="Tahoma" pitchFamily="34" charset="0"/>
              </a:rPr>
              <a:t>ISO 15685 (2004): Soil quality - Determination of potential nitrification - Rapid test by ammonium oxidation</a:t>
            </a:r>
          </a:p>
          <a:p>
            <a:pPr marL="177800" indent="-177800" algn="just"/>
            <a:endParaRPr lang="cs-CZ" b="0">
              <a:solidFill>
                <a:srgbClr val="6600FF"/>
              </a:solidFill>
              <a:latin typeface="Tahoma" pitchFamily="34" charset="0"/>
            </a:endParaRPr>
          </a:p>
          <a:p>
            <a:pPr marL="177800" indent="-177800" algn="just"/>
            <a:r>
              <a:rPr lang="cs-CZ" b="0">
                <a:latin typeface="Tahoma" pitchFamily="34" charset="0"/>
              </a:rPr>
              <a:t>- jde o velmi rychlý test vlivu chemikálií na první stupeň nitrifikace</a:t>
            </a:r>
          </a:p>
          <a:p>
            <a:pPr marL="177800" indent="-177800" algn="just"/>
            <a:endParaRPr lang="cs-CZ" sz="1200" b="0">
              <a:latin typeface="Tahoma" pitchFamily="34" charset="0"/>
            </a:endParaRPr>
          </a:p>
          <a:p>
            <a:pPr marL="177800" indent="-177800"/>
            <a:r>
              <a:rPr lang="cs-CZ"/>
              <a:t>SOIL SLURRIES</a:t>
            </a:r>
          </a:p>
          <a:p>
            <a:pPr marL="177800" indent="-177800">
              <a:buFontTx/>
              <a:buChar char="•"/>
            </a:pPr>
            <a:r>
              <a:rPr lang="cs-CZ" b="0"/>
              <a:t>půda je inkubována v pufrované suspenzi s roztokem chlorečnanu sodného (inhibuje oxidaci dusitanů na dusičnany) s přídavkem saturujícího množství síranu amonného (substrát pro oxidaci amoniaku na dusitany)</a:t>
            </a:r>
          </a:p>
          <a:p>
            <a:pPr marL="177800" indent="-177800">
              <a:buFontTx/>
              <a:buChar char="•"/>
            </a:pPr>
            <a:r>
              <a:rPr lang="cs-CZ" b="0"/>
              <a:t>po 6 hod či déle, eventuálně každé 2 hodiny se měří koncentrace NO2-</a:t>
            </a:r>
          </a:p>
          <a:p>
            <a:pPr marL="177800" indent="-177800">
              <a:buFontTx/>
              <a:buChar char="•"/>
            </a:pPr>
            <a:r>
              <a:rPr lang="cs-CZ" b="0"/>
              <a:t>koncentrace dusitanů se měří po extrakci KCl spektrofotometricky reakcí s sulfanilamid a Griess-Ilosvay činidlem = N-(1–naftyl)ethylen-diamin dihydrochlorid</a:t>
            </a:r>
          </a:p>
          <a:p>
            <a:pPr marL="177800" indent="-177800">
              <a:buFontTx/>
              <a:buChar char="•"/>
            </a:pPr>
            <a:r>
              <a:rPr lang="cs-CZ" b="0">
                <a:latin typeface="Tahoma" pitchFamily="34" charset="0"/>
              </a:rPr>
              <a:t>jako referenční látku lze užít nitrapyrin</a:t>
            </a:r>
          </a:p>
        </p:txBody>
      </p:sp>
      <p:sp>
        <p:nvSpPr>
          <p:cNvPr id="98309" name="Rectangle 12"/>
          <p:cNvSpPr>
            <a:spLocks noChangeArrowheads="1"/>
          </p:cNvSpPr>
          <p:nvPr/>
        </p:nvSpPr>
        <p:spPr bwMode="auto">
          <a:xfrm>
            <a:off x="0" y="0"/>
            <a:ext cx="9144000" cy="476250"/>
          </a:xfrm>
          <a:prstGeom prst="rect">
            <a:avLst/>
          </a:prstGeom>
          <a:noFill/>
          <a:ln w="9525">
            <a:noFill/>
            <a:miter lim="800000"/>
            <a:headEnd/>
            <a:tailEnd/>
          </a:ln>
        </p:spPr>
        <p:txBody>
          <a:bodyPr anchor="ctr"/>
          <a:lstStyle/>
          <a:p>
            <a:pPr algn="ctr"/>
            <a:r>
              <a:rPr lang="cs-CZ" sz="2400">
                <a:solidFill>
                  <a:srgbClr val="DC0000"/>
                </a:solidFill>
              </a:rPr>
              <a:t>Nitrifikace</a:t>
            </a:r>
            <a:endParaRPr lang="en-US" sz="2400">
              <a:solidFill>
                <a:srgbClr val="DC0000"/>
              </a:solidFill>
            </a:endParaRPr>
          </a:p>
        </p:txBody>
      </p:sp>
    </p:spTree>
  </p:cSld>
  <p:clrMapOvr>
    <a:masterClrMapping/>
  </p:clrMapOvr>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Zástupný symbol pro číslo snímku 2"/>
          <p:cNvSpPr>
            <a:spLocks noGrp="1"/>
          </p:cNvSpPr>
          <p:nvPr>
            <p:ph type="sldNum" sz="quarter" idx="10"/>
          </p:nvPr>
        </p:nvSpPr>
        <p:spPr>
          <a:noFill/>
        </p:spPr>
        <p:txBody>
          <a:bodyPr/>
          <a:lstStyle/>
          <a:p>
            <a:r>
              <a:rPr lang="cs-CZ" smtClean="0">
                <a:latin typeface="Arial" charset="0"/>
              </a:rPr>
              <a:t>Snímek </a:t>
            </a:r>
            <a:fld id="{930685F3-4298-4A3F-8623-080F8C878888}" type="slidenum">
              <a:rPr lang="cs-CZ" smtClean="0">
                <a:latin typeface="Arial" charset="0"/>
              </a:rPr>
              <a:pPr/>
              <a:t>93</a:t>
            </a:fld>
            <a:endParaRPr lang="cs-CZ" smtClean="0">
              <a:latin typeface="Arial" charset="0"/>
            </a:endParaRPr>
          </a:p>
        </p:txBody>
      </p:sp>
      <p:sp>
        <p:nvSpPr>
          <p:cNvPr id="99331" name="Text Box 3"/>
          <p:cNvSpPr txBox="1">
            <a:spLocks noChangeArrowheads="1"/>
          </p:cNvSpPr>
          <p:nvPr/>
        </p:nvSpPr>
        <p:spPr bwMode="auto">
          <a:xfrm>
            <a:off x="0" y="0"/>
            <a:ext cx="3960813" cy="274638"/>
          </a:xfrm>
          <a:prstGeom prst="rect">
            <a:avLst/>
          </a:prstGeom>
          <a:noFill/>
          <a:ln w="9525">
            <a:noFill/>
            <a:miter lim="800000"/>
            <a:headEnd/>
            <a:tailEnd/>
          </a:ln>
        </p:spPr>
        <p:txBody>
          <a:bodyPr>
            <a:spAutoFit/>
          </a:bodyPr>
          <a:lstStyle/>
          <a:p>
            <a:pPr>
              <a:spcBef>
                <a:spcPct val="50000"/>
              </a:spcBef>
            </a:pPr>
            <a:endParaRPr lang="en-US" sz="1200" b="0">
              <a:latin typeface="Times New Roman" pitchFamily="18" charset="0"/>
            </a:endParaRPr>
          </a:p>
        </p:txBody>
      </p:sp>
      <p:sp>
        <p:nvSpPr>
          <p:cNvPr id="99332" name="Text Box 4"/>
          <p:cNvSpPr txBox="1">
            <a:spLocks noChangeArrowheads="1"/>
          </p:cNvSpPr>
          <p:nvPr/>
        </p:nvSpPr>
        <p:spPr bwMode="auto">
          <a:xfrm>
            <a:off x="179388" y="620713"/>
            <a:ext cx="8785225" cy="825500"/>
          </a:xfrm>
          <a:prstGeom prst="rect">
            <a:avLst/>
          </a:prstGeom>
          <a:noFill/>
          <a:ln w="9525">
            <a:noFill/>
            <a:miter lim="800000"/>
            <a:headEnd/>
            <a:tailEnd/>
          </a:ln>
        </p:spPr>
        <p:txBody>
          <a:bodyPr>
            <a:spAutoFit/>
          </a:bodyPr>
          <a:lstStyle/>
          <a:p>
            <a:pPr algn="just"/>
            <a:r>
              <a:rPr lang="cs-CZ">
                <a:solidFill>
                  <a:srgbClr val="6600FF"/>
                </a:solidFill>
                <a:latin typeface="Tahoma" pitchFamily="34" charset="0"/>
              </a:rPr>
              <a:t>Měření:</a:t>
            </a:r>
            <a:endParaRPr lang="cs-CZ" sz="1800">
              <a:solidFill>
                <a:srgbClr val="6600FF"/>
              </a:solidFill>
              <a:latin typeface="Tahoma" pitchFamily="34" charset="0"/>
            </a:endParaRPr>
          </a:p>
          <a:p>
            <a:pPr algn="just"/>
            <a:r>
              <a:rPr lang="cs-CZ" b="0">
                <a:latin typeface="Tahoma" pitchFamily="34" charset="0"/>
              </a:rPr>
              <a:t>- krátkodobá (SNA) či dlouhodobá (LNA)</a:t>
            </a:r>
          </a:p>
          <a:p>
            <a:pPr algn="just"/>
            <a:r>
              <a:rPr lang="cs-CZ" b="0">
                <a:latin typeface="Tahoma" pitchFamily="34" charset="0"/>
              </a:rPr>
              <a:t>- většinou preferována SNA, neboť po delší době nastávají změny ve společenstvu</a:t>
            </a:r>
          </a:p>
        </p:txBody>
      </p:sp>
      <p:sp>
        <p:nvSpPr>
          <p:cNvPr id="99333" name="Text Box 6"/>
          <p:cNvSpPr txBox="1">
            <a:spLocks noChangeArrowheads="1"/>
          </p:cNvSpPr>
          <p:nvPr/>
        </p:nvSpPr>
        <p:spPr bwMode="auto">
          <a:xfrm>
            <a:off x="179388" y="1557338"/>
            <a:ext cx="8713787" cy="3848100"/>
          </a:xfrm>
          <a:prstGeom prst="rect">
            <a:avLst/>
          </a:prstGeom>
          <a:noFill/>
          <a:ln w="9525">
            <a:noFill/>
            <a:miter lim="800000"/>
            <a:headEnd/>
            <a:tailEnd/>
          </a:ln>
        </p:spPr>
        <p:txBody>
          <a:bodyPr>
            <a:spAutoFit/>
          </a:bodyPr>
          <a:lstStyle/>
          <a:p>
            <a:r>
              <a:rPr lang="cs-CZ" sz="1800" u="sng">
                <a:solidFill>
                  <a:srgbClr val="6600FF"/>
                </a:solidFill>
                <a:latin typeface="Tahoma" pitchFamily="34" charset="0"/>
              </a:rPr>
              <a:t>Nitrifikace (LNA)</a:t>
            </a:r>
          </a:p>
          <a:p>
            <a:pPr algn="just"/>
            <a:endParaRPr lang="cs-CZ" sz="1200" b="0">
              <a:latin typeface="Tahoma" pitchFamily="34" charset="0"/>
            </a:endParaRPr>
          </a:p>
          <a:p>
            <a:pPr algn="just"/>
            <a:r>
              <a:rPr lang="cs-CZ" sz="1200" b="0">
                <a:latin typeface="Tahoma" pitchFamily="34" charset="0"/>
              </a:rPr>
              <a:t>Delší inkubace se příliš nedoporučují, neboť mohou probíhat změny společenstva.</a:t>
            </a:r>
          </a:p>
          <a:p>
            <a:endParaRPr lang="cs-CZ"/>
          </a:p>
          <a:p>
            <a:r>
              <a:rPr lang="cs-CZ">
                <a:solidFill>
                  <a:srgbClr val="6600FF"/>
                </a:solidFill>
              </a:rPr>
              <a:t>ISO 14238 - Determination of nitrogen mineralization and nitrification in soils and the influence of chemicals on these processes</a:t>
            </a:r>
            <a:endParaRPr lang="cs-CZ" b="0">
              <a:solidFill>
                <a:srgbClr val="6600FF"/>
              </a:solidFill>
            </a:endParaRPr>
          </a:p>
          <a:p>
            <a:pPr algn="just"/>
            <a:r>
              <a:rPr lang="cs-CZ" sz="1200" b="0">
                <a:latin typeface="Tahoma" pitchFamily="34" charset="0"/>
              </a:rPr>
              <a:t>- půda inkubována po přídavku 1% síranu amonného; po 1-3 týdnech stanovení zbylého NH</a:t>
            </a:r>
            <a:r>
              <a:rPr lang="cs-CZ" sz="1200" b="0" baseline="-25000">
                <a:latin typeface="Tahoma" pitchFamily="34" charset="0"/>
              </a:rPr>
              <a:t>4</a:t>
            </a:r>
            <a:r>
              <a:rPr lang="cs-CZ" sz="1200" b="0" baseline="30000">
                <a:latin typeface="Tahoma" pitchFamily="34" charset="0"/>
              </a:rPr>
              <a:t>+</a:t>
            </a:r>
            <a:r>
              <a:rPr lang="cs-CZ" sz="1200" b="0">
                <a:latin typeface="Tahoma" pitchFamily="34" charset="0"/>
              </a:rPr>
              <a:t> či vzniklého NO</a:t>
            </a:r>
            <a:r>
              <a:rPr lang="cs-CZ" sz="1200" b="0" baseline="-25000">
                <a:latin typeface="Tahoma" pitchFamily="34" charset="0"/>
              </a:rPr>
              <a:t>3</a:t>
            </a:r>
            <a:r>
              <a:rPr lang="cs-CZ" sz="1200" b="0" baseline="30000">
                <a:latin typeface="Tahoma" pitchFamily="34" charset="0"/>
              </a:rPr>
              <a:t>-</a:t>
            </a:r>
          </a:p>
          <a:p>
            <a:endParaRPr lang="cs-CZ" b="0"/>
          </a:p>
          <a:p>
            <a:pPr>
              <a:buFontTx/>
              <a:buChar char="•"/>
            </a:pPr>
            <a:r>
              <a:rPr lang="cs-CZ" b="0"/>
              <a:t> jak pro stanovení jako parametru kvality půdy</a:t>
            </a:r>
          </a:p>
          <a:p>
            <a:pPr>
              <a:buFontTx/>
              <a:buChar char="•"/>
            </a:pPr>
            <a:r>
              <a:rPr lang="cs-CZ" b="0"/>
              <a:t> tak pro testování toxicity látek na N mineralizaci</a:t>
            </a:r>
          </a:p>
          <a:p>
            <a:endParaRPr lang="cs-CZ" b="0"/>
          </a:p>
          <a:p>
            <a:r>
              <a:rPr lang="cs-CZ"/>
              <a:t>Test toxicity:</a:t>
            </a:r>
          </a:p>
          <a:p>
            <a:pPr>
              <a:buFontTx/>
              <a:buChar char="•"/>
            </a:pPr>
            <a:r>
              <a:rPr lang="cs-CZ" b="0"/>
              <a:t> půda pro test toxicity musí být s Corg 0,5 - 1,5% a nízkým obsahem jílu</a:t>
            </a:r>
          </a:p>
          <a:p>
            <a:pPr>
              <a:buFontTx/>
              <a:buChar char="•"/>
            </a:pPr>
            <a:r>
              <a:rPr lang="cs-CZ" b="0"/>
              <a:t> přidává se organický zdroj dusíku - vojtěška (C:N = 16)</a:t>
            </a:r>
          </a:p>
          <a:p>
            <a:pPr>
              <a:buFontTx/>
              <a:buChar char="•"/>
            </a:pPr>
            <a:r>
              <a:rPr lang="cs-CZ" b="0"/>
              <a:t> testovaná látka se přidá v cca 5 koncentracích a po 28 denní inkubaci se měří NO3-</a:t>
            </a:r>
          </a:p>
          <a:p>
            <a:pPr>
              <a:buFontTx/>
              <a:buChar char="•"/>
            </a:pPr>
            <a:r>
              <a:rPr lang="cs-CZ" b="0"/>
              <a:t> výsledkem je procentuální inhibice</a:t>
            </a:r>
          </a:p>
        </p:txBody>
      </p:sp>
      <p:sp>
        <p:nvSpPr>
          <p:cNvPr id="99334" name="Rectangle 7"/>
          <p:cNvSpPr>
            <a:spLocks noChangeArrowheads="1"/>
          </p:cNvSpPr>
          <p:nvPr/>
        </p:nvSpPr>
        <p:spPr bwMode="auto">
          <a:xfrm>
            <a:off x="0" y="0"/>
            <a:ext cx="9144000" cy="476250"/>
          </a:xfrm>
          <a:prstGeom prst="rect">
            <a:avLst/>
          </a:prstGeom>
          <a:noFill/>
          <a:ln w="9525">
            <a:noFill/>
            <a:miter lim="800000"/>
            <a:headEnd/>
            <a:tailEnd/>
          </a:ln>
        </p:spPr>
        <p:txBody>
          <a:bodyPr anchor="ctr"/>
          <a:lstStyle/>
          <a:p>
            <a:pPr algn="ctr"/>
            <a:r>
              <a:rPr lang="cs-CZ" sz="2400">
                <a:solidFill>
                  <a:srgbClr val="DC0000"/>
                </a:solidFill>
              </a:rPr>
              <a:t>Nitrifikace</a:t>
            </a:r>
            <a:endParaRPr lang="en-US" sz="2400">
              <a:solidFill>
                <a:srgbClr val="DC0000"/>
              </a:solidFill>
            </a:endParaRPr>
          </a:p>
        </p:txBody>
      </p:sp>
    </p:spTree>
  </p:cSld>
  <p:clrMapOvr>
    <a:masterClrMapping/>
  </p:clrMapOvr>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Zástupný symbol pro číslo snímku 2"/>
          <p:cNvSpPr>
            <a:spLocks noGrp="1"/>
          </p:cNvSpPr>
          <p:nvPr>
            <p:ph type="sldNum" sz="quarter" idx="10"/>
          </p:nvPr>
        </p:nvSpPr>
        <p:spPr>
          <a:noFill/>
        </p:spPr>
        <p:txBody>
          <a:bodyPr/>
          <a:lstStyle/>
          <a:p>
            <a:r>
              <a:rPr lang="cs-CZ" smtClean="0">
                <a:latin typeface="Arial" charset="0"/>
              </a:rPr>
              <a:t>Snímek </a:t>
            </a:r>
            <a:fld id="{C79AE751-7C41-40DC-8137-19F2FB341316}" type="slidenum">
              <a:rPr lang="cs-CZ" smtClean="0">
                <a:latin typeface="Arial" charset="0"/>
              </a:rPr>
              <a:pPr/>
              <a:t>94</a:t>
            </a:fld>
            <a:endParaRPr lang="cs-CZ" smtClean="0">
              <a:latin typeface="Arial" charset="0"/>
            </a:endParaRPr>
          </a:p>
        </p:txBody>
      </p:sp>
      <p:sp>
        <p:nvSpPr>
          <p:cNvPr id="100355" name="Text Box 2"/>
          <p:cNvSpPr txBox="1">
            <a:spLocks noChangeArrowheads="1"/>
          </p:cNvSpPr>
          <p:nvPr/>
        </p:nvSpPr>
        <p:spPr bwMode="auto">
          <a:xfrm>
            <a:off x="8532813" y="6583363"/>
            <a:ext cx="611187" cy="274637"/>
          </a:xfrm>
          <a:prstGeom prst="rect">
            <a:avLst/>
          </a:prstGeom>
          <a:noFill/>
          <a:ln w="9525">
            <a:noFill/>
            <a:miter lim="800000"/>
            <a:headEnd/>
            <a:tailEnd/>
          </a:ln>
        </p:spPr>
        <p:txBody>
          <a:bodyPr>
            <a:spAutoFit/>
          </a:bodyPr>
          <a:lstStyle/>
          <a:p>
            <a:pPr algn="ctr">
              <a:spcBef>
                <a:spcPct val="50000"/>
              </a:spcBef>
            </a:pPr>
            <a:fld id="{3187E2C6-AA04-48E4-A648-904CE65868AA}" type="slidenum">
              <a:rPr lang="cs-CZ" sz="1200" b="0">
                <a:latin typeface="Times New Roman" pitchFamily="18" charset="0"/>
              </a:rPr>
              <a:pPr algn="ctr">
                <a:spcBef>
                  <a:spcPct val="50000"/>
                </a:spcBef>
              </a:pPr>
              <a:t>94</a:t>
            </a:fld>
            <a:endParaRPr lang="cs-CZ" sz="1200" b="0">
              <a:latin typeface="Times New Roman" pitchFamily="18" charset="0"/>
            </a:endParaRPr>
          </a:p>
        </p:txBody>
      </p:sp>
      <p:sp>
        <p:nvSpPr>
          <p:cNvPr id="100356" name="Text Box 3"/>
          <p:cNvSpPr txBox="1">
            <a:spLocks noChangeArrowheads="1"/>
          </p:cNvSpPr>
          <p:nvPr/>
        </p:nvSpPr>
        <p:spPr bwMode="auto">
          <a:xfrm>
            <a:off x="0" y="0"/>
            <a:ext cx="3960813" cy="274638"/>
          </a:xfrm>
          <a:prstGeom prst="rect">
            <a:avLst/>
          </a:prstGeom>
          <a:noFill/>
          <a:ln w="9525">
            <a:noFill/>
            <a:miter lim="800000"/>
            <a:headEnd/>
            <a:tailEnd/>
          </a:ln>
        </p:spPr>
        <p:txBody>
          <a:bodyPr>
            <a:spAutoFit/>
          </a:bodyPr>
          <a:lstStyle/>
          <a:p>
            <a:pPr>
              <a:spcBef>
                <a:spcPct val="50000"/>
              </a:spcBef>
            </a:pPr>
            <a:endParaRPr lang="en-US" sz="1200" b="0">
              <a:latin typeface="Times New Roman" pitchFamily="18" charset="0"/>
            </a:endParaRPr>
          </a:p>
        </p:txBody>
      </p:sp>
      <p:pic>
        <p:nvPicPr>
          <p:cNvPr id="100357" name="Picture 10" descr="0018"/>
          <p:cNvPicPr>
            <a:picLocks noChangeAspect="1" noChangeArrowheads="1"/>
          </p:cNvPicPr>
          <p:nvPr/>
        </p:nvPicPr>
        <p:blipFill>
          <a:blip r:embed="rId3" cstate="print"/>
          <a:srcRect l="7956" t="8559" r="46773" b="19839"/>
          <a:stretch>
            <a:fillRect/>
          </a:stretch>
        </p:blipFill>
        <p:spPr bwMode="auto">
          <a:xfrm>
            <a:off x="3232150" y="0"/>
            <a:ext cx="5911850" cy="6858000"/>
          </a:xfrm>
          <a:prstGeom prst="rect">
            <a:avLst/>
          </a:prstGeom>
          <a:noFill/>
          <a:ln w="9525">
            <a:solidFill>
              <a:schemeClr val="tx1"/>
            </a:solidFill>
            <a:miter lim="800000"/>
            <a:headEnd/>
            <a:tailEnd/>
          </a:ln>
        </p:spPr>
      </p:pic>
      <p:sp>
        <p:nvSpPr>
          <p:cNvPr id="100358" name="Line 11"/>
          <p:cNvSpPr>
            <a:spLocks noChangeShapeType="1"/>
          </p:cNvSpPr>
          <p:nvPr/>
        </p:nvSpPr>
        <p:spPr bwMode="auto">
          <a:xfrm flipH="1" flipV="1">
            <a:off x="2195513" y="4652963"/>
            <a:ext cx="1223962" cy="1584325"/>
          </a:xfrm>
          <a:prstGeom prst="line">
            <a:avLst/>
          </a:prstGeom>
          <a:noFill/>
          <a:ln w="57150">
            <a:solidFill>
              <a:srgbClr val="DC0000"/>
            </a:solidFill>
            <a:round/>
            <a:headEnd/>
            <a:tailEnd type="triangle" w="med" len="med"/>
          </a:ln>
        </p:spPr>
        <p:txBody>
          <a:bodyPr/>
          <a:lstStyle/>
          <a:p>
            <a:endParaRPr lang="cs-CZ"/>
          </a:p>
        </p:txBody>
      </p:sp>
      <p:sp>
        <p:nvSpPr>
          <p:cNvPr id="100359" name="Line 12"/>
          <p:cNvSpPr>
            <a:spLocks noChangeShapeType="1"/>
          </p:cNvSpPr>
          <p:nvPr/>
        </p:nvSpPr>
        <p:spPr bwMode="auto">
          <a:xfrm flipH="1">
            <a:off x="2339975" y="1916113"/>
            <a:ext cx="1008063" cy="1081087"/>
          </a:xfrm>
          <a:prstGeom prst="line">
            <a:avLst/>
          </a:prstGeom>
          <a:noFill/>
          <a:ln w="57150">
            <a:solidFill>
              <a:srgbClr val="DC0000"/>
            </a:solidFill>
            <a:round/>
            <a:headEnd/>
            <a:tailEnd type="triangle" w="med" len="med"/>
          </a:ln>
        </p:spPr>
        <p:txBody>
          <a:bodyPr/>
          <a:lstStyle/>
          <a:p>
            <a:endParaRPr lang="cs-CZ"/>
          </a:p>
        </p:txBody>
      </p:sp>
      <p:sp>
        <p:nvSpPr>
          <p:cNvPr id="100360" name="Line 13"/>
          <p:cNvSpPr>
            <a:spLocks noChangeShapeType="1"/>
          </p:cNvSpPr>
          <p:nvPr/>
        </p:nvSpPr>
        <p:spPr bwMode="auto">
          <a:xfrm flipH="1" flipV="1">
            <a:off x="2339975" y="4292600"/>
            <a:ext cx="1079500" cy="1657350"/>
          </a:xfrm>
          <a:prstGeom prst="line">
            <a:avLst/>
          </a:prstGeom>
          <a:noFill/>
          <a:ln w="57150">
            <a:solidFill>
              <a:srgbClr val="DC0000"/>
            </a:solidFill>
            <a:round/>
            <a:headEnd/>
            <a:tailEnd type="triangle" w="med" len="med"/>
          </a:ln>
        </p:spPr>
        <p:txBody>
          <a:bodyPr/>
          <a:lstStyle/>
          <a:p>
            <a:endParaRPr lang="cs-CZ"/>
          </a:p>
        </p:txBody>
      </p:sp>
      <p:sp>
        <p:nvSpPr>
          <p:cNvPr id="100361" name="Text Box 14"/>
          <p:cNvSpPr txBox="1">
            <a:spLocks noChangeArrowheads="1"/>
          </p:cNvSpPr>
          <p:nvPr/>
        </p:nvSpPr>
        <p:spPr bwMode="auto">
          <a:xfrm>
            <a:off x="303213" y="2944813"/>
            <a:ext cx="2181225" cy="1739900"/>
          </a:xfrm>
          <a:prstGeom prst="rect">
            <a:avLst/>
          </a:prstGeom>
          <a:noFill/>
          <a:ln w="9525">
            <a:noFill/>
            <a:miter lim="800000"/>
            <a:headEnd/>
            <a:tailEnd/>
          </a:ln>
        </p:spPr>
        <p:txBody>
          <a:bodyPr>
            <a:spAutoFit/>
          </a:bodyPr>
          <a:lstStyle/>
          <a:p>
            <a:r>
              <a:rPr lang="cs-CZ" sz="1800" b="0"/>
              <a:t>Používají se jako cílené inhibitory nitrifikace v zemědělství proti ztrátám dusíku z půdy</a:t>
            </a:r>
          </a:p>
        </p:txBody>
      </p:sp>
      <p:grpSp>
        <p:nvGrpSpPr>
          <p:cNvPr id="100362" name="Group 15"/>
          <p:cNvGrpSpPr>
            <a:grpSpLocks/>
          </p:cNvGrpSpPr>
          <p:nvPr/>
        </p:nvGrpSpPr>
        <p:grpSpPr bwMode="auto">
          <a:xfrm>
            <a:off x="0" y="0"/>
            <a:ext cx="1146175" cy="623888"/>
            <a:chOff x="480" y="3075"/>
            <a:chExt cx="722" cy="393"/>
          </a:xfrm>
        </p:grpSpPr>
        <p:pic>
          <p:nvPicPr>
            <p:cNvPr id="100364" name="Picture 16" descr="File:Lupa.na.encyklopedii.jpg">
              <a:hlinkClick r:id="rId4"/>
            </p:cNvPr>
            <p:cNvPicPr>
              <a:picLocks noChangeAspect="1" noChangeArrowheads="1"/>
            </p:cNvPicPr>
            <p:nvPr/>
          </p:nvPicPr>
          <p:blipFill>
            <a:blip r:embed="rId5" cstate="print"/>
            <a:srcRect/>
            <a:stretch>
              <a:fillRect/>
            </a:stretch>
          </p:blipFill>
          <p:spPr bwMode="auto">
            <a:xfrm>
              <a:off x="480" y="3075"/>
              <a:ext cx="722" cy="393"/>
            </a:xfrm>
            <a:prstGeom prst="rect">
              <a:avLst/>
            </a:prstGeom>
            <a:noFill/>
            <a:ln w="19050">
              <a:solidFill>
                <a:srgbClr val="000000"/>
              </a:solidFill>
              <a:miter lim="800000"/>
              <a:headEnd/>
              <a:tailEnd/>
            </a:ln>
          </p:spPr>
        </p:pic>
        <p:sp>
          <p:nvSpPr>
            <p:cNvPr id="100365" name="WordArt 17"/>
            <p:cNvSpPr>
              <a:spLocks noChangeArrowheads="1" noChangeShapeType="1" noTextEdit="1"/>
            </p:cNvSpPr>
            <p:nvPr/>
          </p:nvSpPr>
          <p:spPr bwMode="auto">
            <a:xfrm>
              <a:off x="521" y="3203"/>
              <a:ext cx="363" cy="136"/>
            </a:xfrm>
            <a:prstGeom prst="rect">
              <a:avLst/>
            </a:prstGeom>
          </p:spPr>
          <p:txBody>
            <a:bodyPr wrap="none" fromWordArt="1">
              <a:prstTxWarp prst="textPlain">
                <a:avLst>
                  <a:gd name="adj" fmla="val 50000"/>
                </a:avLst>
              </a:prstTxWarp>
            </a:bodyPr>
            <a:lstStyle/>
            <a:p>
              <a:pPr algn="ctr"/>
              <a:r>
                <a:rPr lang="cs-CZ" sz="3600" kern="10">
                  <a:ln w="12700">
                    <a:solidFill>
                      <a:schemeClr val="tx1"/>
                    </a:solidFill>
                    <a:round/>
                    <a:headEnd/>
                    <a:tailEnd/>
                  </a:ln>
                  <a:solidFill>
                    <a:srgbClr val="FFFF00"/>
                  </a:solidFill>
                  <a:latin typeface="Arial Black"/>
                </a:rPr>
                <a:t>Příklad</a:t>
              </a:r>
            </a:p>
          </p:txBody>
        </p:sp>
      </p:grpSp>
      <p:sp>
        <p:nvSpPr>
          <p:cNvPr id="100363" name="Rectangle 18"/>
          <p:cNvSpPr>
            <a:spLocks noChangeArrowheads="1"/>
          </p:cNvSpPr>
          <p:nvPr/>
        </p:nvSpPr>
        <p:spPr bwMode="auto">
          <a:xfrm>
            <a:off x="6300788" y="4508500"/>
            <a:ext cx="2374900" cy="288925"/>
          </a:xfrm>
          <a:prstGeom prst="rect">
            <a:avLst/>
          </a:prstGeom>
          <a:noFill/>
          <a:ln w="28575">
            <a:solidFill>
              <a:srgbClr val="6600FF"/>
            </a:solidFill>
            <a:miter lim="800000"/>
            <a:headEnd/>
            <a:tailEnd/>
          </a:ln>
        </p:spPr>
        <p:txBody>
          <a:bodyPr wrap="none" anchor="ctr"/>
          <a:lstStyle/>
          <a:p>
            <a:endParaRPr lang="cs-CZ"/>
          </a:p>
        </p:txBody>
      </p:sp>
    </p:spTree>
  </p:cSld>
  <p:clrMapOvr>
    <a:masterClrMapping/>
  </p:clrMapOvr>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Zástupný symbol pro číslo snímku 2"/>
          <p:cNvSpPr>
            <a:spLocks noGrp="1"/>
          </p:cNvSpPr>
          <p:nvPr>
            <p:ph type="sldNum" sz="quarter" idx="10"/>
          </p:nvPr>
        </p:nvSpPr>
        <p:spPr>
          <a:noFill/>
        </p:spPr>
        <p:txBody>
          <a:bodyPr/>
          <a:lstStyle/>
          <a:p>
            <a:r>
              <a:rPr lang="cs-CZ" smtClean="0">
                <a:latin typeface="Arial" charset="0"/>
              </a:rPr>
              <a:t>Snímek </a:t>
            </a:r>
            <a:fld id="{40386C3C-9822-4F50-AE2C-D6FCFCE7479D}" type="slidenum">
              <a:rPr lang="cs-CZ" smtClean="0">
                <a:latin typeface="Arial" charset="0"/>
              </a:rPr>
              <a:pPr/>
              <a:t>95</a:t>
            </a:fld>
            <a:endParaRPr lang="cs-CZ" smtClean="0">
              <a:latin typeface="Arial" charset="0"/>
            </a:endParaRPr>
          </a:p>
        </p:txBody>
      </p:sp>
      <p:sp>
        <p:nvSpPr>
          <p:cNvPr id="101379" name="Text Box 3"/>
          <p:cNvSpPr txBox="1">
            <a:spLocks noChangeArrowheads="1"/>
          </p:cNvSpPr>
          <p:nvPr/>
        </p:nvSpPr>
        <p:spPr bwMode="auto">
          <a:xfrm>
            <a:off x="0" y="0"/>
            <a:ext cx="3960813" cy="274638"/>
          </a:xfrm>
          <a:prstGeom prst="rect">
            <a:avLst/>
          </a:prstGeom>
          <a:noFill/>
          <a:ln w="9525">
            <a:noFill/>
            <a:miter lim="800000"/>
            <a:headEnd/>
            <a:tailEnd/>
          </a:ln>
        </p:spPr>
        <p:txBody>
          <a:bodyPr>
            <a:spAutoFit/>
          </a:bodyPr>
          <a:lstStyle/>
          <a:p>
            <a:pPr>
              <a:spcBef>
                <a:spcPct val="50000"/>
              </a:spcBef>
            </a:pPr>
            <a:endParaRPr lang="en-US" sz="1200" b="0">
              <a:latin typeface="Times New Roman" pitchFamily="18" charset="0"/>
            </a:endParaRPr>
          </a:p>
        </p:txBody>
      </p:sp>
      <p:sp>
        <p:nvSpPr>
          <p:cNvPr id="101380" name="Text Box 4"/>
          <p:cNvSpPr txBox="1">
            <a:spLocks noChangeArrowheads="1"/>
          </p:cNvSpPr>
          <p:nvPr/>
        </p:nvSpPr>
        <p:spPr bwMode="auto">
          <a:xfrm>
            <a:off x="250825" y="620713"/>
            <a:ext cx="8569325" cy="5226050"/>
          </a:xfrm>
          <a:prstGeom prst="rect">
            <a:avLst/>
          </a:prstGeom>
          <a:noFill/>
          <a:ln w="9525">
            <a:noFill/>
            <a:miter lim="800000"/>
            <a:headEnd/>
            <a:tailEnd/>
          </a:ln>
        </p:spPr>
        <p:txBody>
          <a:bodyPr>
            <a:spAutoFit/>
          </a:bodyPr>
          <a:lstStyle/>
          <a:p>
            <a:pPr algn="just"/>
            <a:r>
              <a:rPr lang="cs-CZ">
                <a:latin typeface="Tahoma" pitchFamily="34" charset="0"/>
              </a:rPr>
              <a:t>Při stanovení mineralizace dusíku se často spojují oba procesy (amonifikace a nitrifikace) v tzv. N mineralization potential</a:t>
            </a:r>
          </a:p>
          <a:p>
            <a:pPr algn="just"/>
            <a:endParaRPr lang="cs-CZ" b="0">
              <a:latin typeface="Tahoma" pitchFamily="34" charset="0"/>
            </a:endParaRPr>
          </a:p>
          <a:p>
            <a:pPr algn="just"/>
            <a:r>
              <a:rPr lang="cs-CZ" b="0">
                <a:latin typeface="Tahoma" pitchFamily="34" charset="0"/>
              </a:rPr>
              <a:t>- je to vyprodukovaná suma NH</a:t>
            </a:r>
            <a:r>
              <a:rPr lang="cs-CZ" b="0" baseline="-25000">
                <a:latin typeface="Tahoma" pitchFamily="34" charset="0"/>
              </a:rPr>
              <a:t>4</a:t>
            </a:r>
            <a:r>
              <a:rPr lang="cs-CZ" b="0" baseline="30000">
                <a:latin typeface="Tahoma" pitchFamily="34" charset="0"/>
              </a:rPr>
              <a:t>+</a:t>
            </a:r>
            <a:r>
              <a:rPr lang="cs-CZ" b="0">
                <a:latin typeface="Tahoma" pitchFamily="34" charset="0"/>
              </a:rPr>
              <a:t> + (</a:t>
            </a:r>
            <a:r>
              <a:rPr lang="en-US" b="0">
                <a:latin typeface="Tahoma" pitchFamily="34" charset="0"/>
              </a:rPr>
              <a:t>NO</a:t>
            </a:r>
            <a:r>
              <a:rPr lang="en-US" b="0" baseline="-25000">
                <a:latin typeface="Tahoma" pitchFamily="34" charset="0"/>
              </a:rPr>
              <a:t>2</a:t>
            </a:r>
            <a:r>
              <a:rPr lang="en-US" b="0" baseline="30000">
                <a:latin typeface="Tahoma" pitchFamily="34" charset="0"/>
              </a:rPr>
              <a:t>-</a:t>
            </a:r>
            <a:r>
              <a:rPr lang="cs-CZ" b="0">
                <a:latin typeface="Tahoma" pitchFamily="34" charset="0"/>
              </a:rPr>
              <a:t>)+ NO</a:t>
            </a:r>
            <a:r>
              <a:rPr lang="cs-CZ" b="0" baseline="-25000">
                <a:latin typeface="Tahoma" pitchFamily="34" charset="0"/>
              </a:rPr>
              <a:t>3</a:t>
            </a:r>
            <a:r>
              <a:rPr lang="cs-CZ" b="0" baseline="30000">
                <a:latin typeface="Tahoma" pitchFamily="34" charset="0"/>
              </a:rPr>
              <a:t>-</a:t>
            </a:r>
            <a:r>
              <a:rPr lang="cs-CZ" b="0">
                <a:latin typeface="Tahoma" pitchFamily="34" charset="0"/>
              </a:rPr>
              <a:t> v půdě na konci inkubace (extrakce  roztokem KCl)</a:t>
            </a:r>
          </a:p>
          <a:p>
            <a:pPr algn="just"/>
            <a:endParaRPr lang="cs-CZ" b="0">
              <a:latin typeface="Tahoma" pitchFamily="34" charset="0"/>
            </a:endParaRPr>
          </a:p>
          <a:p>
            <a:pPr algn="just">
              <a:buFontTx/>
              <a:buChar char="-"/>
            </a:pPr>
            <a:r>
              <a:rPr lang="cs-CZ" b="0">
                <a:latin typeface="Tahoma" pitchFamily="34" charset="0"/>
              </a:rPr>
              <a:t>pokud testujeme vliv chemické látky, dostáváme klasický vztah dávka odpověď s IDs</a:t>
            </a:r>
          </a:p>
          <a:p>
            <a:pPr algn="just">
              <a:buFontTx/>
              <a:buChar char="-"/>
            </a:pPr>
            <a:endParaRPr lang="cs-CZ" b="0">
              <a:latin typeface="Tahoma" pitchFamily="34" charset="0"/>
            </a:endParaRPr>
          </a:p>
          <a:p>
            <a:pPr algn="just">
              <a:buFontTx/>
              <a:buChar char="-"/>
            </a:pPr>
            <a:endParaRPr lang="cs-CZ" b="0">
              <a:latin typeface="Tahoma" pitchFamily="34" charset="0"/>
            </a:endParaRPr>
          </a:p>
          <a:p>
            <a:pPr algn="just"/>
            <a:r>
              <a:rPr lang="cs-CZ">
                <a:latin typeface="Tahoma" pitchFamily="34" charset="0"/>
              </a:rPr>
              <a:t>Stanovení koncentrace dusičnanových a dusitanových aniontů v půdách:</a:t>
            </a:r>
          </a:p>
          <a:p>
            <a:pPr algn="just"/>
            <a:endParaRPr lang="cs-CZ">
              <a:latin typeface="Tahoma" pitchFamily="34" charset="0"/>
            </a:endParaRPr>
          </a:p>
          <a:p>
            <a:pPr algn="just"/>
            <a:r>
              <a:rPr lang="cs-CZ">
                <a:latin typeface="Tahoma" pitchFamily="34" charset="0"/>
              </a:rPr>
              <a:t>Dusitany</a:t>
            </a:r>
          </a:p>
          <a:p>
            <a:pPr algn="just"/>
            <a:r>
              <a:rPr lang="cs-CZ" b="0">
                <a:latin typeface="Tahoma" pitchFamily="34" charset="0"/>
              </a:rPr>
              <a:t>dle ISO 14256 spektrofotometricky - reakcí s Griess-Ilosvayovým činidlem (sulfanilamid a N-1-naftyl etylendiamin chlorid) tvoří azobarvivo (543 nm)</a:t>
            </a:r>
          </a:p>
          <a:p>
            <a:pPr algn="just"/>
            <a:endParaRPr lang="cs-CZ" b="0">
              <a:latin typeface="Tahoma" pitchFamily="34" charset="0"/>
            </a:endParaRPr>
          </a:p>
          <a:p>
            <a:pPr algn="just"/>
            <a:r>
              <a:rPr lang="cs-CZ">
                <a:latin typeface="Tahoma" pitchFamily="34" charset="0"/>
              </a:rPr>
              <a:t>Dusičnany</a:t>
            </a:r>
          </a:p>
          <a:p>
            <a:pPr algn="just"/>
            <a:r>
              <a:rPr lang="cs-CZ" b="0">
                <a:latin typeface="Tahoma" pitchFamily="34" charset="0"/>
              </a:rPr>
              <a:t>nejprve nutno redukovat na dusitany (reduktor z kadmia – Devardova slitina) a pak stejné stanovení</a:t>
            </a:r>
          </a:p>
          <a:p>
            <a:pPr algn="just"/>
            <a:r>
              <a:rPr lang="cs-CZ" b="0">
                <a:latin typeface="Tahoma" pitchFamily="34" charset="0"/>
              </a:rPr>
              <a:t>nebo UV spektrofotometrií při 210 nm </a:t>
            </a:r>
          </a:p>
          <a:p>
            <a:pPr algn="just"/>
            <a:r>
              <a:rPr lang="cs-CZ" b="0">
                <a:latin typeface="Tahoma" pitchFamily="34" charset="0"/>
              </a:rPr>
              <a:t>nebo iontově selektivní elektrodou ISE</a:t>
            </a:r>
          </a:p>
          <a:p>
            <a:pPr algn="just"/>
            <a:r>
              <a:rPr lang="cs-CZ" b="0">
                <a:latin typeface="Tahoma" pitchFamily="34" charset="0"/>
              </a:rPr>
              <a:t>v dnešní době existují automatické analyzátory: FIA - flow injection analyzator</a:t>
            </a:r>
          </a:p>
        </p:txBody>
      </p:sp>
      <p:sp>
        <p:nvSpPr>
          <p:cNvPr id="101381" name="Rectangle 5"/>
          <p:cNvSpPr>
            <a:spLocks noChangeArrowheads="1"/>
          </p:cNvSpPr>
          <p:nvPr/>
        </p:nvSpPr>
        <p:spPr bwMode="auto">
          <a:xfrm>
            <a:off x="0" y="0"/>
            <a:ext cx="9144000" cy="476250"/>
          </a:xfrm>
          <a:prstGeom prst="rect">
            <a:avLst/>
          </a:prstGeom>
          <a:noFill/>
          <a:ln w="9525">
            <a:noFill/>
            <a:miter lim="800000"/>
            <a:headEnd/>
            <a:tailEnd/>
          </a:ln>
        </p:spPr>
        <p:txBody>
          <a:bodyPr anchor="ctr"/>
          <a:lstStyle/>
          <a:p>
            <a:pPr algn="ctr"/>
            <a:r>
              <a:rPr lang="cs-CZ" sz="2400">
                <a:solidFill>
                  <a:srgbClr val="DC0000"/>
                </a:solidFill>
              </a:rPr>
              <a:t>N mineralizační potenciál</a:t>
            </a:r>
            <a:endParaRPr lang="en-US" sz="2400">
              <a:solidFill>
                <a:srgbClr val="DC0000"/>
              </a:solidFill>
            </a:endParaRPr>
          </a:p>
        </p:txBody>
      </p:sp>
    </p:spTree>
  </p:cSld>
  <p:clrMapOvr>
    <a:masterClrMapping/>
  </p:clrMapOvr>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Zástupný symbol pro číslo snímku 2"/>
          <p:cNvSpPr>
            <a:spLocks noGrp="1"/>
          </p:cNvSpPr>
          <p:nvPr>
            <p:ph type="sldNum" sz="quarter" idx="10"/>
          </p:nvPr>
        </p:nvSpPr>
        <p:spPr>
          <a:noFill/>
        </p:spPr>
        <p:txBody>
          <a:bodyPr/>
          <a:lstStyle/>
          <a:p>
            <a:r>
              <a:rPr lang="cs-CZ" smtClean="0">
                <a:latin typeface="Arial" charset="0"/>
              </a:rPr>
              <a:t>Snímek </a:t>
            </a:r>
            <a:fld id="{89F5E6A5-7C76-440B-83FE-9AC554EA8C67}" type="slidenum">
              <a:rPr lang="cs-CZ" smtClean="0">
                <a:latin typeface="Arial" charset="0"/>
              </a:rPr>
              <a:pPr/>
              <a:t>96</a:t>
            </a:fld>
            <a:endParaRPr lang="cs-CZ" smtClean="0">
              <a:latin typeface="Arial" charset="0"/>
            </a:endParaRPr>
          </a:p>
        </p:txBody>
      </p:sp>
      <p:sp>
        <p:nvSpPr>
          <p:cNvPr id="102403" name="Text Box 3"/>
          <p:cNvSpPr txBox="1">
            <a:spLocks noChangeArrowheads="1"/>
          </p:cNvSpPr>
          <p:nvPr/>
        </p:nvSpPr>
        <p:spPr bwMode="auto">
          <a:xfrm>
            <a:off x="0" y="0"/>
            <a:ext cx="3960813" cy="274638"/>
          </a:xfrm>
          <a:prstGeom prst="rect">
            <a:avLst/>
          </a:prstGeom>
          <a:noFill/>
          <a:ln w="9525">
            <a:noFill/>
            <a:miter lim="800000"/>
            <a:headEnd/>
            <a:tailEnd/>
          </a:ln>
        </p:spPr>
        <p:txBody>
          <a:bodyPr>
            <a:spAutoFit/>
          </a:bodyPr>
          <a:lstStyle/>
          <a:p>
            <a:pPr>
              <a:spcBef>
                <a:spcPct val="50000"/>
              </a:spcBef>
            </a:pPr>
            <a:endParaRPr lang="en-US" sz="1200" b="0">
              <a:latin typeface="Times New Roman" pitchFamily="18" charset="0"/>
            </a:endParaRPr>
          </a:p>
        </p:txBody>
      </p:sp>
      <p:sp>
        <p:nvSpPr>
          <p:cNvPr id="102404" name="Text Box 4"/>
          <p:cNvSpPr txBox="1">
            <a:spLocks noChangeArrowheads="1"/>
          </p:cNvSpPr>
          <p:nvPr/>
        </p:nvSpPr>
        <p:spPr bwMode="auto">
          <a:xfrm>
            <a:off x="179388" y="476250"/>
            <a:ext cx="8785225" cy="611188"/>
          </a:xfrm>
          <a:prstGeom prst="rect">
            <a:avLst/>
          </a:prstGeom>
          <a:noFill/>
          <a:ln w="9525">
            <a:noFill/>
            <a:miter lim="800000"/>
            <a:headEnd/>
            <a:tailEnd/>
          </a:ln>
        </p:spPr>
        <p:txBody>
          <a:bodyPr>
            <a:spAutoFit/>
          </a:bodyPr>
          <a:lstStyle/>
          <a:p>
            <a:pPr algn="just"/>
            <a:r>
              <a:rPr lang="cs-CZ">
                <a:solidFill>
                  <a:srgbClr val="6600FF"/>
                </a:solidFill>
                <a:latin typeface="Tahoma" pitchFamily="34" charset="0"/>
              </a:rPr>
              <a:t>Měření</a:t>
            </a:r>
          </a:p>
          <a:p>
            <a:pPr algn="just"/>
            <a:r>
              <a:rPr lang="cs-CZ" sz="1800" u="sng">
                <a:solidFill>
                  <a:srgbClr val="6600FF"/>
                </a:solidFill>
                <a:latin typeface="Tahoma" pitchFamily="34" charset="0"/>
              </a:rPr>
              <a:t>N mineralization potential</a:t>
            </a:r>
          </a:p>
        </p:txBody>
      </p:sp>
      <p:pic>
        <p:nvPicPr>
          <p:cNvPr id="102405" name="Picture 5" descr="101"/>
          <p:cNvPicPr>
            <a:picLocks noChangeAspect="1" noChangeArrowheads="1"/>
          </p:cNvPicPr>
          <p:nvPr/>
        </p:nvPicPr>
        <p:blipFill>
          <a:blip r:embed="rId3" cstate="print"/>
          <a:srcRect l="21718" t="25734" r="13095" b="7425"/>
          <a:stretch>
            <a:fillRect/>
          </a:stretch>
        </p:blipFill>
        <p:spPr bwMode="auto">
          <a:xfrm>
            <a:off x="1042988" y="1125538"/>
            <a:ext cx="7489825" cy="5648325"/>
          </a:xfrm>
          <a:prstGeom prst="rect">
            <a:avLst/>
          </a:prstGeom>
          <a:noFill/>
          <a:ln w="38100">
            <a:solidFill>
              <a:schemeClr val="tx1"/>
            </a:solidFill>
            <a:miter lim="800000"/>
            <a:headEnd/>
            <a:tailEnd/>
          </a:ln>
        </p:spPr>
      </p:pic>
      <p:sp>
        <p:nvSpPr>
          <p:cNvPr id="102406" name="Rectangle 7"/>
          <p:cNvSpPr>
            <a:spLocks noChangeArrowheads="1"/>
          </p:cNvSpPr>
          <p:nvPr/>
        </p:nvSpPr>
        <p:spPr bwMode="auto">
          <a:xfrm>
            <a:off x="0" y="0"/>
            <a:ext cx="9144000" cy="476250"/>
          </a:xfrm>
          <a:prstGeom prst="rect">
            <a:avLst/>
          </a:prstGeom>
          <a:noFill/>
          <a:ln w="9525">
            <a:noFill/>
            <a:miter lim="800000"/>
            <a:headEnd/>
            <a:tailEnd/>
          </a:ln>
        </p:spPr>
        <p:txBody>
          <a:bodyPr anchor="ctr"/>
          <a:lstStyle/>
          <a:p>
            <a:pPr algn="ctr"/>
            <a:r>
              <a:rPr lang="cs-CZ" sz="2400">
                <a:solidFill>
                  <a:srgbClr val="DC0000"/>
                </a:solidFill>
              </a:rPr>
              <a:t>N mineralizační potenciál</a:t>
            </a:r>
            <a:endParaRPr lang="en-US" sz="2400">
              <a:solidFill>
                <a:srgbClr val="DC0000"/>
              </a:solidFill>
            </a:endParaRPr>
          </a:p>
        </p:txBody>
      </p:sp>
    </p:spTree>
  </p:cSld>
  <p:clrMapOvr>
    <a:masterClrMapping/>
  </p:clrMapOvr>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Zástupný symbol pro číslo snímku 2"/>
          <p:cNvSpPr>
            <a:spLocks noGrp="1"/>
          </p:cNvSpPr>
          <p:nvPr>
            <p:ph type="sldNum" sz="quarter" idx="10"/>
          </p:nvPr>
        </p:nvSpPr>
        <p:spPr>
          <a:noFill/>
        </p:spPr>
        <p:txBody>
          <a:bodyPr/>
          <a:lstStyle/>
          <a:p>
            <a:r>
              <a:rPr lang="cs-CZ" smtClean="0">
                <a:latin typeface="Arial" charset="0"/>
              </a:rPr>
              <a:t>Snímek </a:t>
            </a:r>
            <a:fld id="{C7397B01-6A27-4930-9820-C59C8B38065B}" type="slidenum">
              <a:rPr lang="cs-CZ" smtClean="0">
                <a:latin typeface="Arial" charset="0"/>
              </a:rPr>
              <a:pPr/>
              <a:t>97</a:t>
            </a:fld>
            <a:endParaRPr lang="cs-CZ" smtClean="0">
              <a:latin typeface="Arial" charset="0"/>
            </a:endParaRPr>
          </a:p>
        </p:txBody>
      </p:sp>
      <p:sp>
        <p:nvSpPr>
          <p:cNvPr id="103427" name="Text Box 3"/>
          <p:cNvSpPr txBox="1">
            <a:spLocks noChangeArrowheads="1"/>
          </p:cNvSpPr>
          <p:nvPr/>
        </p:nvSpPr>
        <p:spPr bwMode="auto">
          <a:xfrm>
            <a:off x="0" y="0"/>
            <a:ext cx="3960813" cy="274638"/>
          </a:xfrm>
          <a:prstGeom prst="rect">
            <a:avLst/>
          </a:prstGeom>
          <a:noFill/>
          <a:ln w="9525">
            <a:noFill/>
            <a:miter lim="800000"/>
            <a:headEnd/>
            <a:tailEnd/>
          </a:ln>
        </p:spPr>
        <p:txBody>
          <a:bodyPr>
            <a:spAutoFit/>
          </a:bodyPr>
          <a:lstStyle/>
          <a:p>
            <a:pPr>
              <a:spcBef>
                <a:spcPct val="50000"/>
              </a:spcBef>
            </a:pPr>
            <a:endParaRPr lang="en-US" sz="1200" b="0">
              <a:latin typeface="Times New Roman" pitchFamily="18" charset="0"/>
            </a:endParaRPr>
          </a:p>
        </p:txBody>
      </p:sp>
      <p:pic>
        <p:nvPicPr>
          <p:cNvPr id="103428" name="Picture 5" descr="0019"/>
          <p:cNvPicPr>
            <a:picLocks noChangeAspect="1" noChangeArrowheads="1"/>
          </p:cNvPicPr>
          <p:nvPr/>
        </p:nvPicPr>
        <p:blipFill>
          <a:blip r:embed="rId3" cstate="print"/>
          <a:srcRect l="6880" t="11288" r="48228" b="37788"/>
          <a:stretch>
            <a:fillRect/>
          </a:stretch>
        </p:blipFill>
        <p:spPr bwMode="auto">
          <a:xfrm>
            <a:off x="1187450" y="549275"/>
            <a:ext cx="7415213" cy="6169025"/>
          </a:xfrm>
          <a:prstGeom prst="rect">
            <a:avLst/>
          </a:prstGeom>
          <a:noFill/>
          <a:ln w="9525">
            <a:solidFill>
              <a:schemeClr val="tx1"/>
            </a:solidFill>
            <a:miter lim="800000"/>
            <a:headEnd/>
            <a:tailEnd/>
          </a:ln>
        </p:spPr>
      </p:pic>
      <p:sp>
        <p:nvSpPr>
          <p:cNvPr id="103429" name="Rectangle 6"/>
          <p:cNvSpPr>
            <a:spLocks noChangeArrowheads="1"/>
          </p:cNvSpPr>
          <p:nvPr/>
        </p:nvSpPr>
        <p:spPr bwMode="auto">
          <a:xfrm>
            <a:off x="4932363" y="1989138"/>
            <a:ext cx="3671887" cy="2303462"/>
          </a:xfrm>
          <a:prstGeom prst="rect">
            <a:avLst/>
          </a:prstGeom>
          <a:solidFill>
            <a:schemeClr val="bg1"/>
          </a:solidFill>
          <a:ln w="9525">
            <a:noFill/>
            <a:miter lim="800000"/>
            <a:headEnd/>
            <a:tailEnd/>
          </a:ln>
        </p:spPr>
        <p:txBody>
          <a:bodyPr wrap="none" anchor="ctr"/>
          <a:lstStyle/>
          <a:p>
            <a:endParaRPr lang="cs-CZ"/>
          </a:p>
        </p:txBody>
      </p:sp>
      <p:sp>
        <p:nvSpPr>
          <p:cNvPr id="103430" name="Rectangle 7"/>
          <p:cNvSpPr>
            <a:spLocks noChangeArrowheads="1"/>
          </p:cNvSpPr>
          <p:nvPr/>
        </p:nvSpPr>
        <p:spPr bwMode="auto">
          <a:xfrm>
            <a:off x="0" y="0"/>
            <a:ext cx="9144000" cy="476250"/>
          </a:xfrm>
          <a:prstGeom prst="rect">
            <a:avLst/>
          </a:prstGeom>
          <a:noFill/>
          <a:ln w="9525">
            <a:noFill/>
            <a:miter lim="800000"/>
            <a:headEnd/>
            <a:tailEnd/>
          </a:ln>
        </p:spPr>
        <p:txBody>
          <a:bodyPr anchor="ctr"/>
          <a:lstStyle/>
          <a:p>
            <a:pPr algn="ctr"/>
            <a:r>
              <a:rPr lang="cs-CZ" sz="2400">
                <a:solidFill>
                  <a:srgbClr val="DC0000"/>
                </a:solidFill>
              </a:rPr>
              <a:t>N mineralizační potenciál</a:t>
            </a:r>
            <a:endParaRPr lang="en-US" sz="2400">
              <a:solidFill>
                <a:srgbClr val="DC0000"/>
              </a:solidFill>
            </a:endParaRPr>
          </a:p>
        </p:txBody>
      </p:sp>
      <p:sp>
        <p:nvSpPr>
          <p:cNvPr id="103431" name="Rectangle 8"/>
          <p:cNvSpPr>
            <a:spLocks noChangeArrowheads="1"/>
          </p:cNvSpPr>
          <p:nvPr/>
        </p:nvSpPr>
        <p:spPr bwMode="auto">
          <a:xfrm>
            <a:off x="2051050" y="2492375"/>
            <a:ext cx="2160588" cy="360363"/>
          </a:xfrm>
          <a:prstGeom prst="rect">
            <a:avLst/>
          </a:prstGeom>
          <a:noFill/>
          <a:ln w="28575">
            <a:solidFill>
              <a:srgbClr val="6600FF"/>
            </a:solidFill>
            <a:miter lim="800000"/>
            <a:headEnd/>
            <a:tailEnd/>
          </a:ln>
        </p:spPr>
        <p:txBody>
          <a:bodyPr wrap="none" anchor="ctr"/>
          <a:lstStyle/>
          <a:p>
            <a:endParaRPr lang="cs-CZ"/>
          </a:p>
        </p:txBody>
      </p:sp>
    </p:spTree>
  </p:cSld>
  <p:clrMapOvr>
    <a:masterClrMapping/>
  </p:clrMapOvr>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Zástupný symbol pro číslo snímku 4"/>
          <p:cNvSpPr>
            <a:spLocks noGrp="1"/>
          </p:cNvSpPr>
          <p:nvPr>
            <p:ph type="sldNum" sz="quarter" idx="10"/>
          </p:nvPr>
        </p:nvSpPr>
        <p:spPr>
          <a:noFill/>
        </p:spPr>
        <p:txBody>
          <a:bodyPr/>
          <a:lstStyle/>
          <a:p>
            <a:r>
              <a:rPr lang="cs-CZ" smtClean="0">
                <a:latin typeface="Arial" charset="0"/>
              </a:rPr>
              <a:t>Snímek </a:t>
            </a:r>
            <a:fld id="{D1115620-9D83-41EA-98E9-7B8E7145ACC5}" type="slidenum">
              <a:rPr lang="cs-CZ" smtClean="0">
                <a:latin typeface="Arial" charset="0"/>
              </a:rPr>
              <a:pPr/>
              <a:t>98</a:t>
            </a:fld>
            <a:endParaRPr lang="cs-CZ" smtClean="0">
              <a:latin typeface="Arial" charset="0"/>
            </a:endParaRPr>
          </a:p>
        </p:txBody>
      </p:sp>
      <p:pic>
        <p:nvPicPr>
          <p:cNvPr id="104451" name="Picture 4"/>
          <p:cNvPicPr>
            <a:picLocks noChangeAspect="1" noChangeArrowheads="1"/>
          </p:cNvPicPr>
          <p:nvPr/>
        </p:nvPicPr>
        <p:blipFill>
          <a:blip r:embed="rId2" cstate="print"/>
          <a:srcRect/>
          <a:stretch>
            <a:fillRect/>
          </a:stretch>
        </p:blipFill>
        <p:spPr bwMode="auto">
          <a:xfrm>
            <a:off x="5240338" y="2852738"/>
            <a:ext cx="3883025" cy="4005262"/>
          </a:xfrm>
          <a:prstGeom prst="rect">
            <a:avLst/>
          </a:prstGeom>
          <a:noFill/>
          <a:ln w="9525">
            <a:noFill/>
            <a:miter lim="800000"/>
            <a:headEnd/>
            <a:tailEnd/>
          </a:ln>
        </p:spPr>
      </p:pic>
      <p:pic>
        <p:nvPicPr>
          <p:cNvPr id="104452" name="Picture 5"/>
          <p:cNvPicPr>
            <a:picLocks noChangeAspect="1" noChangeArrowheads="1"/>
          </p:cNvPicPr>
          <p:nvPr/>
        </p:nvPicPr>
        <p:blipFill>
          <a:blip r:embed="rId3" cstate="print"/>
          <a:srcRect b="74577"/>
          <a:stretch>
            <a:fillRect/>
          </a:stretch>
        </p:blipFill>
        <p:spPr bwMode="auto">
          <a:xfrm>
            <a:off x="19050" y="0"/>
            <a:ext cx="4984750" cy="692150"/>
          </a:xfrm>
          <a:prstGeom prst="rect">
            <a:avLst/>
          </a:prstGeom>
          <a:noFill/>
          <a:ln w="9525">
            <a:noFill/>
            <a:miter lim="800000"/>
            <a:headEnd/>
            <a:tailEnd/>
          </a:ln>
        </p:spPr>
      </p:pic>
      <p:pic>
        <p:nvPicPr>
          <p:cNvPr id="104453" name="Picture 6"/>
          <p:cNvPicPr>
            <a:picLocks noChangeAspect="1" noChangeArrowheads="1"/>
          </p:cNvPicPr>
          <p:nvPr/>
        </p:nvPicPr>
        <p:blipFill>
          <a:blip r:embed="rId4" cstate="print"/>
          <a:srcRect/>
          <a:stretch>
            <a:fillRect/>
          </a:stretch>
        </p:blipFill>
        <p:spPr bwMode="auto">
          <a:xfrm>
            <a:off x="0" y="2592388"/>
            <a:ext cx="5003800" cy="4264025"/>
          </a:xfrm>
          <a:prstGeom prst="rect">
            <a:avLst/>
          </a:prstGeom>
          <a:noFill/>
          <a:ln w="9525">
            <a:noFill/>
            <a:miter lim="800000"/>
            <a:headEnd/>
            <a:tailEnd/>
          </a:ln>
        </p:spPr>
      </p:pic>
      <p:grpSp>
        <p:nvGrpSpPr>
          <p:cNvPr id="104454" name="Group 7"/>
          <p:cNvGrpSpPr>
            <a:grpSpLocks/>
          </p:cNvGrpSpPr>
          <p:nvPr/>
        </p:nvGrpSpPr>
        <p:grpSpPr bwMode="auto">
          <a:xfrm>
            <a:off x="1908175" y="0"/>
            <a:ext cx="1146175" cy="623888"/>
            <a:chOff x="480" y="3075"/>
            <a:chExt cx="722" cy="393"/>
          </a:xfrm>
        </p:grpSpPr>
        <p:pic>
          <p:nvPicPr>
            <p:cNvPr id="104468" name="Picture 8" descr="File:Lupa.na.encyklopedii.jpg">
              <a:hlinkClick r:id="rId5"/>
            </p:cNvPr>
            <p:cNvPicPr>
              <a:picLocks noChangeAspect="1" noChangeArrowheads="1"/>
            </p:cNvPicPr>
            <p:nvPr/>
          </p:nvPicPr>
          <p:blipFill>
            <a:blip r:embed="rId6" cstate="print"/>
            <a:srcRect/>
            <a:stretch>
              <a:fillRect/>
            </a:stretch>
          </p:blipFill>
          <p:spPr bwMode="auto">
            <a:xfrm>
              <a:off x="480" y="3075"/>
              <a:ext cx="722" cy="393"/>
            </a:xfrm>
            <a:prstGeom prst="rect">
              <a:avLst/>
            </a:prstGeom>
            <a:noFill/>
            <a:ln w="19050">
              <a:solidFill>
                <a:srgbClr val="000000"/>
              </a:solidFill>
              <a:miter lim="800000"/>
              <a:headEnd/>
              <a:tailEnd/>
            </a:ln>
          </p:spPr>
        </p:pic>
        <p:sp>
          <p:nvSpPr>
            <p:cNvPr id="104469" name="WordArt 9"/>
            <p:cNvSpPr>
              <a:spLocks noChangeArrowheads="1" noChangeShapeType="1" noTextEdit="1"/>
            </p:cNvSpPr>
            <p:nvPr/>
          </p:nvSpPr>
          <p:spPr bwMode="auto">
            <a:xfrm>
              <a:off x="521" y="3203"/>
              <a:ext cx="363" cy="136"/>
            </a:xfrm>
            <a:prstGeom prst="rect">
              <a:avLst/>
            </a:prstGeom>
          </p:spPr>
          <p:txBody>
            <a:bodyPr wrap="none" fromWordArt="1">
              <a:prstTxWarp prst="textPlain">
                <a:avLst>
                  <a:gd name="adj" fmla="val 50000"/>
                </a:avLst>
              </a:prstTxWarp>
            </a:bodyPr>
            <a:lstStyle/>
            <a:p>
              <a:pPr algn="ctr"/>
              <a:r>
                <a:rPr lang="cs-CZ" sz="3600" kern="10">
                  <a:ln w="12700">
                    <a:solidFill>
                      <a:schemeClr val="tx1"/>
                    </a:solidFill>
                    <a:round/>
                    <a:headEnd/>
                    <a:tailEnd/>
                  </a:ln>
                  <a:solidFill>
                    <a:srgbClr val="FFFF00"/>
                  </a:solidFill>
                  <a:latin typeface="Arial Black"/>
                </a:rPr>
                <a:t>Příklad</a:t>
              </a:r>
            </a:p>
          </p:txBody>
        </p:sp>
      </p:grpSp>
      <p:pic>
        <p:nvPicPr>
          <p:cNvPr id="104455" name="Picture 10"/>
          <p:cNvPicPr>
            <a:picLocks noChangeAspect="1" noChangeArrowheads="1"/>
          </p:cNvPicPr>
          <p:nvPr/>
        </p:nvPicPr>
        <p:blipFill>
          <a:blip r:embed="rId3" cstate="print"/>
          <a:srcRect t="44957"/>
          <a:stretch>
            <a:fillRect/>
          </a:stretch>
        </p:blipFill>
        <p:spPr bwMode="auto">
          <a:xfrm>
            <a:off x="19050" y="692150"/>
            <a:ext cx="4984750" cy="1498600"/>
          </a:xfrm>
          <a:prstGeom prst="rect">
            <a:avLst/>
          </a:prstGeom>
          <a:noFill/>
          <a:ln w="9525">
            <a:noFill/>
            <a:miter lim="800000"/>
            <a:headEnd/>
            <a:tailEnd/>
          </a:ln>
        </p:spPr>
      </p:pic>
      <p:sp>
        <p:nvSpPr>
          <p:cNvPr id="104456" name="Line 11"/>
          <p:cNvSpPr>
            <a:spLocks noChangeShapeType="1"/>
          </p:cNvSpPr>
          <p:nvPr/>
        </p:nvSpPr>
        <p:spPr bwMode="auto">
          <a:xfrm>
            <a:off x="3024188" y="2951163"/>
            <a:ext cx="1979612" cy="0"/>
          </a:xfrm>
          <a:prstGeom prst="line">
            <a:avLst/>
          </a:prstGeom>
          <a:noFill/>
          <a:ln w="28575">
            <a:solidFill>
              <a:schemeClr val="tx1"/>
            </a:solidFill>
            <a:round/>
            <a:headEnd/>
            <a:tailEnd/>
          </a:ln>
        </p:spPr>
        <p:txBody>
          <a:bodyPr/>
          <a:lstStyle/>
          <a:p>
            <a:endParaRPr lang="cs-CZ"/>
          </a:p>
        </p:txBody>
      </p:sp>
      <p:sp>
        <p:nvSpPr>
          <p:cNvPr id="104457" name="Line 12"/>
          <p:cNvSpPr>
            <a:spLocks noChangeShapeType="1"/>
          </p:cNvSpPr>
          <p:nvPr/>
        </p:nvSpPr>
        <p:spPr bwMode="auto">
          <a:xfrm>
            <a:off x="733425" y="3121025"/>
            <a:ext cx="1979613" cy="0"/>
          </a:xfrm>
          <a:prstGeom prst="line">
            <a:avLst/>
          </a:prstGeom>
          <a:noFill/>
          <a:ln w="28575">
            <a:solidFill>
              <a:schemeClr val="tx1"/>
            </a:solidFill>
            <a:round/>
            <a:headEnd/>
            <a:tailEnd/>
          </a:ln>
        </p:spPr>
        <p:txBody>
          <a:bodyPr/>
          <a:lstStyle/>
          <a:p>
            <a:endParaRPr lang="cs-CZ"/>
          </a:p>
        </p:txBody>
      </p:sp>
      <p:sp>
        <p:nvSpPr>
          <p:cNvPr id="104458" name="Line 13"/>
          <p:cNvSpPr>
            <a:spLocks noChangeShapeType="1"/>
          </p:cNvSpPr>
          <p:nvPr/>
        </p:nvSpPr>
        <p:spPr bwMode="auto">
          <a:xfrm>
            <a:off x="1508125" y="4456113"/>
            <a:ext cx="1784350" cy="0"/>
          </a:xfrm>
          <a:prstGeom prst="line">
            <a:avLst/>
          </a:prstGeom>
          <a:noFill/>
          <a:ln w="28575">
            <a:solidFill>
              <a:schemeClr val="tx1"/>
            </a:solidFill>
            <a:round/>
            <a:headEnd/>
            <a:tailEnd/>
          </a:ln>
        </p:spPr>
        <p:txBody>
          <a:bodyPr/>
          <a:lstStyle/>
          <a:p>
            <a:endParaRPr lang="cs-CZ"/>
          </a:p>
        </p:txBody>
      </p:sp>
      <p:sp>
        <p:nvSpPr>
          <p:cNvPr id="104459" name="Line 14"/>
          <p:cNvSpPr>
            <a:spLocks noChangeShapeType="1"/>
          </p:cNvSpPr>
          <p:nvPr/>
        </p:nvSpPr>
        <p:spPr bwMode="auto">
          <a:xfrm flipV="1">
            <a:off x="7415213" y="4265613"/>
            <a:ext cx="431800" cy="358775"/>
          </a:xfrm>
          <a:prstGeom prst="line">
            <a:avLst/>
          </a:prstGeom>
          <a:noFill/>
          <a:ln w="9525">
            <a:solidFill>
              <a:schemeClr val="tx1"/>
            </a:solidFill>
            <a:round/>
            <a:headEnd/>
            <a:tailEnd type="triangle" w="med" len="med"/>
          </a:ln>
        </p:spPr>
        <p:txBody>
          <a:bodyPr/>
          <a:lstStyle/>
          <a:p>
            <a:endParaRPr lang="cs-CZ"/>
          </a:p>
        </p:txBody>
      </p:sp>
      <p:sp>
        <p:nvSpPr>
          <p:cNvPr id="104460" name="Text Box 15"/>
          <p:cNvSpPr txBox="1">
            <a:spLocks noChangeArrowheads="1"/>
          </p:cNvSpPr>
          <p:nvPr/>
        </p:nvSpPr>
        <p:spPr bwMode="auto">
          <a:xfrm>
            <a:off x="7754938" y="3948113"/>
            <a:ext cx="623887" cy="336550"/>
          </a:xfrm>
          <a:prstGeom prst="rect">
            <a:avLst/>
          </a:prstGeom>
          <a:noFill/>
          <a:ln w="9525">
            <a:noFill/>
            <a:miter lim="800000"/>
            <a:headEnd/>
            <a:tailEnd/>
          </a:ln>
        </p:spPr>
        <p:txBody>
          <a:bodyPr wrap="none">
            <a:spAutoFit/>
          </a:bodyPr>
          <a:lstStyle/>
          <a:p>
            <a:r>
              <a:rPr lang="cs-CZ"/>
              <a:t>PAO</a:t>
            </a:r>
          </a:p>
        </p:txBody>
      </p:sp>
      <p:pic>
        <p:nvPicPr>
          <p:cNvPr id="104461" name="Picture 16"/>
          <p:cNvPicPr>
            <a:picLocks noChangeAspect="1" noChangeArrowheads="1"/>
          </p:cNvPicPr>
          <p:nvPr/>
        </p:nvPicPr>
        <p:blipFill>
          <a:blip r:embed="rId7" cstate="print"/>
          <a:srcRect/>
          <a:stretch>
            <a:fillRect/>
          </a:stretch>
        </p:blipFill>
        <p:spPr bwMode="auto">
          <a:xfrm>
            <a:off x="5975350" y="0"/>
            <a:ext cx="3168650" cy="2811463"/>
          </a:xfrm>
          <a:prstGeom prst="rect">
            <a:avLst/>
          </a:prstGeom>
          <a:noFill/>
          <a:ln w="9525">
            <a:noFill/>
            <a:miter lim="800000"/>
            <a:headEnd/>
            <a:tailEnd/>
          </a:ln>
        </p:spPr>
      </p:pic>
      <p:sp>
        <p:nvSpPr>
          <p:cNvPr id="104462" name="Line 17"/>
          <p:cNvSpPr>
            <a:spLocks noChangeShapeType="1"/>
          </p:cNvSpPr>
          <p:nvPr/>
        </p:nvSpPr>
        <p:spPr bwMode="auto">
          <a:xfrm>
            <a:off x="1244600" y="3467100"/>
            <a:ext cx="2297113" cy="0"/>
          </a:xfrm>
          <a:prstGeom prst="line">
            <a:avLst/>
          </a:prstGeom>
          <a:noFill/>
          <a:ln w="28575">
            <a:solidFill>
              <a:schemeClr val="tx1"/>
            </a:solidFill>
            <a:round/>
            <a:headEnd/>
            <a:tailEnd/>
          </a:ln>
        </p:spPr>
        <p:txBody>
          <a:bodyPr/>
          <a:lstStyle/>
          <a:p>
            <a:endParaRPr lang="cs-CZ"/>
          </a:p>
        </p:txBody>
      </p:sp>
      <p:sp>
        <p:nvSpPr>
          <p:cNvPr id="104463" name="Line 18"/>
          <p:cNvSpPr>
            <a:spLocks noChangeShapeType="1"/>
          </p:cNvSpPr>
          <p:nvPr/>
        </p:nvSpPr>
        <p:spPr bwMode="auto">
          <a:xfrm>
            <a:off x="3346450" y="3635375"/>
            <a:ext cx="1587500" cy="9525"/>
          </a:xfrm>
          <a:prstGeom prst="line">
            <a:avLst/>
          </a:prstGeom>
          <a:noFill/>
          <a:ln w="28575">
            <a:solidFill>
              <a:schemeClr val="tx1"/>
            </a:solidFill>
            <a:round/>
            <a:headEnd/>
            <a:tailEnd/>
          </a:ln>
        </p:spPr>
        <p:txBody>
          <a:bodyPr/>
          <a:lstStyle/>
          <a:p>
            <a:endParaRPr lang="cs-CZ"/>
          </a:p>
        </p:txBody>
      </p:sp>
      <p:sp>
        <p:nvSpPr>
          <p:cNvPr id="104464" name="Line 19"/>
          <p:cNvSpPr>
            <a:spLocks noChangeShapeType="1"/>
          </p:cNvSpPr>
          <p:nvPr/>
        </p:nvSpPr>
        <p:spPr bwMode="auto">
          <a:xfrm>
            <a:off x="7740650" y="1412875"/>
            <a:ext cx="0" cy="792163"/>
          </a:xfrm>
          <a:prstGeom prst="line">
            <a:avLst/>
          </a:prstGeom>
          <a:noFill/>
          <a:ln w="28575">
            <a:solidFill>
              <a:srgbClr val="DC0000"/>
            </a:solidFill>
            <a:round/>
            <a:headEnd/>
            <a:tailEnd type="triangle" w="med" len="med"/>
          </a:ln>
        </p:spPr>
        <p:txBody>
          <a:bodyPr/>
          <a:lstStyle/>
          <a:p>
            <a:endParaRPr lang="cs-CZ"/>
          </a:p>
        </p:txBody>
      </p:sp>
      <p:sp>
        <p:nvSpPr>
          <p:cNvPr id="104465" name="Line 20"/>
          <p:cNvSpPr>
            <a:spLocks noChangeShapeType="1"/>
          </p:cNvSpPr>
          <p:nvPr/>
        </p:nvSpPr>
        <p:spPr bwMode="auto">
          <a:xfrm flipV="1">
            <a:off x="5795963" y="3213100"/>
            <a:ext cx="1223962" cy="647700"/>
          </a:xfrm>
          <a:prstGeom prst="line">
            <a:avLst/>
          </a:prstGeom>
          <a:noFill/>
          <a:ln w="28575">
            <a:solidFill>
              <a:srgbClr val="DC0000"/>
            </a:solidFill>
            <a:round/>
            <a:headEnd/>
            <a:tailEnd type="triangle" w="med" len="med"/>
          </a:ln>
        </p:spPr>
        <p:txBody>
          <a:bodyPr/>
          <a:lstStyle/>
          <a:p>
            <a:endParaRPr lang="cs-CZ"/>
          </a:p>
        </p:txBody>
      </p:sp>
      <p:sp>
        <p:nvSpPr>
          <p:cNvPr id="104466" name="Line 21"/>
          <p:cNvSpPr>
            <a:spLocks noChangeShapeType="1"/>
          </p:cNvSpPr>
          <p:nvPr/>
        </p:nvSpPr>
        <p:spPr bwMode="auto">
          <a:xfrm>
            <a:off x="6011863" y="4292600"/>
            <a:ext cx="1223962" cy="360363"/>
          </a:xfrm>
          <a:prstGeom prst="line">
            <a:avLst/>
          </a:prstGeom>
          <a:noFill/>
          <a:ln w="28575">
            <a:solidFill>
              <a:srgbClr val="DC0000"/>
            </a:solidFill>
            <a:round/>
            <a:headEnd/>
            <a:tailEnd type="triangle" w="med" len="med"/>
          </a:ln>
        </p:spPr>
        <p:txBody>
          <a:bodyPr/>
          <a:lstStyle/>
          <a:p>
            <a:endParaRPr lang="cs-CZ"/>
          </a:p>
        </p:txBody>
      </p:sp>
      <p:sp>
        <p:nvSpPr>
          <p:cNvPr id="104467" name="Line 22"/>
          <p:cNvSpPr>
            <a:spLocks noChangeShapeType="1"/>
          </p:cNvSpPr>
          <p:nvPr/>
        </p:nvSpPr>
        <p:spPr bwMode="auto">
          <a:xfrm>
            <a:off x="6732588" y="5661025"/>
            <a:ext cx="360362" cy="144463"/>
          </a:xfrm>
          <a:prstGeom prst="line">
            <a:avLst/>
          </a:prstGeom>
          <a:noFill/>
          <a:ln w="28575">
            <a:solidFill>
              <a:srgbClr val="DC0000"/>
            </a:solidFill>
            <a:round/>
            <a:headEnd/>
            <a:tailEnd type="triangle" w="med" len="med"/>
          </a:ln>
        </p:spPr>
        <p:txBody>
          <a:bodyPr/>
          <a:lstStyle/>
          <a:p>
            <a:endParaRPr lang="cs-CZ"/>
          </a:p>
        </p:txBody>
      </p:sp>
    </p:spTree>
  </p:cSld>
  <p:clrMapOvr>
    <a:masterClrMapping/>
  </p:clrMapOvr>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ChangeArrowheads="1"/>
          </p:cNvSpPr>
          <p:nvPr>
            <p:ph type="title"/>
          </p:nvPr>
        </p:nvSpPr>
        <p:spPr/>
        <p:txBody>
          <a:bodyPr/>
          <a:lstStyle/>
          <a:p>
            <a:pPr eaLnBrk="1" hangingPunct="1"/>
            <a:endParaRPr lang="en-US" smtClean="0"/>
          </a:p>
        </p:txBody>
      </p:sp>
      <p:sp>
        <p:nvSpPr>
          <p:cNvPr id="105475" name="Zástupný symbol pro číslo snímku 3"/>
          <p:cNvSpPr>
            <a:spLocks noGrp="1"/>
          </p:cNvSpPr>
          <p:nvPr>
            <p:ph type="sldNum" sz="quarter" idx="10"/>
          </p:nvPr>
        </p:nvSpPr>
        <p:spPr>
          <a:noFill/>
        </p:spPr>
        <p:txBody>
          <a:bodyPr/>
          <a:lstStyle/>
          <a:p>
            <a:r>
              <a:rPr lang="cs-CZ" smtClean="0">
                <a:latin typeface="Arial" charset="0"/>
              </a:rPr>
              <a:t>Snímek </a:t>
            </a:r>
            <a:fld id="{421CD9F3-A8D7-4AD2-93F4-CD90576C024B}" type="slidenum">
              <a:rPr lang="cs-CZ" smtClean="0">
                <a:latin typeface="Arial" charset="0"/>
              </a:rPr>
              <a:pPr/>
              <a:t>99</a:t>
            </a:fld>
            <a:endParaRPr lang="cs-CZ" smtClean="0">
              <a:latin typeface="Arial" charset="0"/>
            </a:endParaRPr>
          </a:p>
        </p:txBody>
      </p:sp>
      <p:pic>
        <p:nvPicPr>
          <p:cNvPr id="105476" name="Picture 4"/>
          <p:cNvPicPr>
            <a:picLocks noChangeAspect="1" noChangeArrowheads="1"/>
          </p:cNvPicPr>
          <p:nvPr/>
        </p:nvPicPr>
        <p:blipFill>
          <a:blip r:embed="rId2" cstate="print"/>
          <a:srcRect/>
          <a:stretch>
            <a:fillRect/>
          </a:stretch>
        </p:blipFill>
        <p:spPr bwMode="auto">
          <a:xfrm>
            <a:off x="4716463" y="0"/>
            <a:ext cx="4427537" cy="2189163"/>
          </a:xfrm>
          <a:prstGeom prst="rect">
            <a:avLst/>
          </a:prstGeom>
          <a:noFill/>
          <a:ln w="9525">
            <a:noFill/>
            <a:miter lim="800000"/>
            <a:headEnd/>
            <a:tailEnd/>
          </a:ln>
        </p:spPr>
      </p:pic>
      <p:pic>
        <p:nvPicPr>
          <p:cNvPr id="105477" name="Picture 5"/>
          <p:cNvPicPr>
            <a:picLocks noChangeAspect="1" noChangeArrowheads="1"/>
          </p:cNvPicPr>
          <p:nvPr/>
        </p:nvPicPr>
        <p:blipFill>
          <a:blip r:embed="rId3" cstate="print"/>
          <a:srcRect/>
          <a:stretch>
            <a:fillRect/>
          </a:stretch>
        </p:blipFill>
        <p:spPr bwMode="auto">
          <a:xfrm>
            <a:off x="250825" y="620713"/>
            <a:ext cx="4105275" cy="2489200"/>
          </a:xfrm>
          <a:prstGeom prst="rect">
            <a:avLst/>
          </a:prstGeom>
          <a:noFill/>
          <a:ln w="9525">
            <a:noFill/>
            <a:miter lim="800000"/>
            <a:headEnd/>
            <a:tailEnd/>
          </a:ln>
        </p:spPr>
      </p:pic>
      <p:pic>
        <p:nvPicPr>
          <p:cNvPr id="105478" name="Picture 6"/>
          <p:cNvPicPr>
            <a:picLocks noChangeAspect="1" noChangeArrowheads="1"/>
          </p:cNvPicPr>
          <p:nvPr/>
        </p:nvPicPr>
        <p:blipFill>
          <a:blip r:embed="rId4" cstate="print"/>
          <a:srcRect/>
          <a:stretch>
            <a:fillRect/>
          </a:stretch>
        </p:blipFill>
        <p:spPr bwMode="auto">
          <a:xfrm>
            <a:off x="250825" y="3213100"/>
            <a:ext cx="4105275" cy="2963863"/>
          </a:xfrm>
          <a:prstGeom prst="rect">
            <a:avLst/>
          </a:prstGeom>
          <a:noFill/>
          <a:ln w="9525">
            <a:noFill/>
            <a:miter lim="800000"/>
            <a:headEnd/>
            <a:tailEnd/>
          </a:ln>
        </p:spPr>
      </p:pic>
      <p:pic>
        <p:nvPicPr>
          <p:cNvPr id="105479" name="Picture 7"/>
          <p:cNvPicPr>
            <a:picLocks noChangeAspect="1" noChangeArrowheads="1"/>
          </p:cNvPicPr>
          <p:nvPr/>
        </p:nvPicPr>
        <p:blipFill>
          <a:blip r:embed="rId5" cstate="print"/>
          <a:srcRect/>
          <a:stretch>
            <a:fillRect/>
          </a:stretch>
        </p:blipFill>
        <p:spPr bwMode="auto">
          <a:xfrm>
            <a:off x="4724400" y="2133600"/>
            <a:ext cx="4419600" cy="4724400"/>
          </a:xfrm>
          <a:prstGeom prst="rect">
            <a:avLst/>
          </a:prstGeom>
          <a:noFill/>
          <a:ln w="9525">
            <a:noFill/>
            <a:miter lim="800000"/>
            <a:headEnd/>
            <a:tailEnd/>
          </a:ln>
        </p:spPr>
      </p:pic>
      <p:sp>
        <p:nvSpPr>
          <p:cNvPr id="105480" name="Line 8"/>
          <p:cNvSpPr>
            <a:spLocks noChangeShapeType="1"/>
          </p:cNvSpPr>
          <p:nvPr/>
        </p:nvSpPr>
        <p:spPr bwMode="auto">
          <a:xfrm flipH="1" flipV="1">
            <a:off x="6948488" y="692150"/>
            <a:ext cx="0" cy="792163"/>
          </a:xfrm>
          <a:prstGeom prst="line">
            <a:avLst/>
          </a:prstGeom>
          <a:noFill/>
          <a:ln w="28575">
            <a:solidFill>
              <a:srgbClr val="DC0000"/>
            </a:solidFill>
            <a:round/>
            <a:headEnd/>
            <a:tailEnd type="triangle" w="med" len="med"/>
          </a:ln>
        </p:spPr>
        <p:txBody>
          <a:bodyPr/>
          <a:lstStyle/>
          <a:p>
            <a:endParaRPr lang="cs-CZ"/>
          </a:p>
        </p:txBody>
      </p:sp>
      <p:sp>
        <p:nvSpPr>
          <p:cNvPr id="105481" name="Line 9"/>
          <p:cNvSpPr>
            <a:spLocks noChangeShapeType="1"/>
          </p:cNvSpPr>
          <p:nvPr/>
        </p:nvSpPr>
        <p:spPr bwMode="auto">
          <a:xfrm flipV="1">
            <a:off x="5940425" y="2924175"/>
            <a:ext cx="215900" cy="504825"/>
          </a:xfrm>
          <a:prstGeom prst="line">
            <a:avLst/>
          </a:prstGeom>
          <a:noFill/>
          <a:ln w="28575">
            <a:solidFill>
              <a:srgbClr val="DC0000"/>
            </a:solidFill>
            <a:round/>
            <a:headEnd/>
            <a:tailEnd type="triangle" w="med" len="med"/>
          </a:ln>
        </p:spPr>
        <p:txBody>
          <a:bodyPr/>
          <a:lstStyle/>
          <a:p>
            <a:endParaRPr lang="cs-CZ"/>
          </a:p>
        </p:txBody>
      </p:sp>
      <p:sp>
        <p:nvSpPr>
          <p:cNvPr id="105482" name="Line 10"/>
          <p:cNvSpPr>
            <a:spLocks noChangeShapeType="1"/>
          </p:cNvSpPr>
          <p:nvPr/>
        </p:nvSpPr>
        <p:spPr bwMode="auto">
          <a:xfrm flipV="1">
            <a:off x="6588125" y="2924175"/>
            <a:ext cx="215900" cy="504825"/>
          </a:xfrm>
          <a:prstGeom prst="line">
            <a:avLst/>
          </a:prstGeom>
          <a:noFill/>
          <a:ln w="28575">
            <a:solidFill>
              <a:srgbClr val="DC0000"/>
            </a:solidFill>
            <a:round/>
            <a:headEnd/>
            <a:tailEnd type="triangle" w="med" len="med"/>
          </a:ln>
        </p:spPr>
        <p:txBody>
          <a:bodyPr/>
          <a:lstStyle/>
          <a:p>
            <a:endParaRPr lang="cs-CZ"/>
          </a:p>
        </p:txBody>
      </p:sp>
      <p:sp>
        <p:nvSpPr>
          <p:cNvPr id="105483" name="Line 11"/>
          <p:cNvSpPr>
            <a:spLocks noChangeShapeType="1"/>
          </p:cNvSpPr>
          <p:nvPr/>
        </p:nvSpPr>
        <p:spPr bwMode="auto">
          <a:xfrm flipV="1">
            <a:off x="5219700" y="2997200"/>
            <a:ext cx="215900" cy="504825"/>
          </a:xfrm>
          <a:prstGeom prst="line">
            <a:avLst/>
          </a:prstGeom>
          <a:noFill/>
          <a:ln w="28575">
            <a:solidFill>
              <a:srgbClr val="DC0000"/>
            </a:solidFill>
            <a:round/>
            <a:headEnd/>
            <a:tailEnd type="triangle" w="med" len="med"/>
          </a:ln>
        </p:spPr>
        <p:txBody>
          <a:bodyPr/>
          <a:lstStyle/>
          <a:p>
            <a:endParaRPr lang="cs-CZ"/>
          </a:p>
        </p:txBody>
      </p:sp>
      <p:sp>
        <p:nvSpPr>
          <p:cNvPr id="105484" name="Line 12"/>
          <p:cNvSpPr>
            <a:spLocks noChangeShapeType="1"/>
          </p:cNvSpPr>
          <p:nvPr/>
        </p:nvSpPr>
        <p:spPr bwMode="auto">
          <a:xfrm>
            <a:off x="5435600" y="4294188"/>
            <a:ext cx="215900" cy="574675"/>
          </a:xfrm>
          <a:prstGeom prst="line">
            <a:avLst/>
          </a:prstGeom>
          <a:noFill/>
          <a:ln w="28575">
            <a:solidFill>
              <a:srgbClr val="DC0000"/>
            </a:solidFill>
            <a:round/>
            <a:headEnd/>
            <a:tailEnd type="triangle" w="med" len="med"/>
          </a:ln>
        </p:spPr>
        <p:txBody>
          <a:bodyPr/>
          <a:lstStyle/>
          <a:p>
            <a:endParaRPr lang="cs-CZ"/>
          </a:p>
        </p:txBody>
      </p:sp>
      <p:sp>
        <p:nvSpPr>
          <p:cNvPr id="105485" name="Line 13"/>
          <p:cNvSpPr>
            <a:spLocks noChangeShapeType="1"/>
          </p:cNvSpPr>
          <p:nvPr/>
        </p:nvSpPr>
        <p:spPr bwMode="auto">
          <a:xfrm>
            <a:off x="6011863" y="4437063"/>
            <a:ext cx="215900" cy="574675"/>
          </a:xfrm>
          <a:prstGeom prst="line">
            <a:avLst/>
          </a:prstGeom>
          <a:noFill/>
          <a:ln w="28575">
            <a:solidFill>
              <a:srgbClr val="DC0000"/>
            </a:solidFill>
            <a:round/>
            <a:headEnd/>
            <a:tailEnd type="triangle" w="med" len="med"/>
          </a:ln>
        </p:spPr>
        <p:txBody>
          <a:bodyPr/>
          <a:lstStyle/>
          <a:p>
            <a:endParaRPr lang="cs-CZ"/>
          </a:p>
        </p:txBody>
      </p:sp>
      <p:sp>
        <p:nvSpPr>
          <p:cNvPr id="105486" name="Line 14"/>
          <p:cNvSpPr>
            <a:spLocks noChangeShapeType="1"/>
          </p:cNvSpPr>
          <p:nvPr/>
        </p:nvSpPr>
        <p:spPr bwMode="auto">
          <a:xfrm>
            <a:off x="6588125" y="4437063"/>
            <a:ext cx="215900" cy="574675"/>
          </a:xfrm>
          <a:prstGeom prst="line">
            <a:avLst/>
          </a:prstGeom>
          <a:noFill/>
          <a:ln w="28575">
            <a:solidFill>
              <a:srgbClr val="DC0000"/>
            </a:solidFill>
            <a:round/>
            <a:headEnd/>
            <a:tailEnd type="triangle" w="med" len="med"/>
          </a:ln>
        </p:spPr>
        <p:txBody>
          <a:bodyPr/>
          <a:lstStyle/>
          <a:p>
            <a:endParaRPr lang="cs-CZ"/>
          </a:p>
        </p:txBody>
      </p:sp>
      <p:sp>
        <p:nvSpPr>
          <p:cNvPr id="105487" name="Line 15"/>
          <p:cNvSpPr>
            <a:spLocks noChangeShapeType="1"/>
          </p:cNvSpPr>
          <p:nvPr/>
        </p:nvSpPr>
        <p:spPr bwMode="auto">
          <a:xfrm>
            <a:off x="5508625" y="5589588"/>
            <a:ext cx="215900" cy="574675"/>
          </a:xfrm>
          <a:prstGeom prst="line">
            <a:avLst/>
          </a:prstGeom>
          <a:noFill/>
          <a:ln w="28575">
            <a:solidFill>
              <a:srgbClr val="DC0000"/>
            </a:solidFill>
            <a:round/>
            <a:headEnd/>
            <a:tailEnd type="triangle" w="med" len="med"/>
          </a:ln>
        </p:spPr>
        <p:txBody>
          <a:bodyPr/>
          <a:lstStyle/>
          <a:p>
            <a:endParaRPr lang="cs-CZ"/>
          </a:p>
        </p:txBody>
      </p:sp>
      <p:sp>
        <p:nvSpPr>
          <p:cNvPr id="105488" name="Line 16"/>
          <p:cNvSpPr>
            <a:spLocks noChangeShapeType="1"/>
          </p:cNvSpPr>
          <p:nvPr/>
        </p:nvSpPr>
        <p:spPr bwMode="auto">
          <a:xfrm>
            <a:off x="6156325" y="5516563"/>
            <a:ext cx="215900" cy="574675"/>
          </a:xfrm>
          <a:prstGeom prst="line">
            <a:avLst/>
          </a:prstGeom>
          <a:noFill/>
          <a:ln w="28575">
            <a:solidFill>
              <a:srgbClr val="DC0000"/>
            </a:solidFill>
            <a:round/>
            <a:headEnd/>
            <a:tailEnd type="triangle" w="med" len="med"/>
          </a:ln>
        </p:spPr>
        <p:txBody>
          <a:bodyPr/>
          <a:lstStyle/>
          <a:p>
            <a:endParaRPr lang="cs-CZ"/>
          </a:p>
        </p:txBody>
      </p:sp>
      <p:sp>
        <p:nvSpPr>
          <p:cNvPr id="105489" name="Line 17"/>
          <p:cNvSpPr>
            <a:spLocks noChangeShapeType="1"/>
          </p:cNvSpPr>
          <p:nvPr/>
        </p:nvSpPr>
        <p:spPr bwMode="auto">
          <a:xfrm>
            <a:off x="6804025" y="5516563"/>
            <a:ext cx="215900" cy="574675"/>
          </a:xfrm>
          <a:prstGeom prst="line">
            <a:avLst/>
          </a:prstGeom>
          <a:noFill/>
          <a:ln w="28575">
            <a:solidFill>
              <a:srgbClr val="DC0000"/>
            </a:solidFill>
            <a:round/>
            <a:headEnd/>
            <a:tailEnd type="triangle" w="med" len="med"/>
          </a:ln>
        </p:spPr>
        <p:txBody>
          <a:bodyPr/>
          <a:lstStyle/>
          <a:p>
            <a:endParaRPr lang="cs-CZ"/>
          </a:p>
        </p:txBody>
      </p:sp>
      <p:sp>
        <p:nvSpPr>
          <p:cNvPr id="105490" name="Line 18"/>
          <p:cNvSpPr>
            <a:spLocks noChangeShapeType="1"/>
          </p:cNvSpPr>
          <p:nvPr/>
        </p:nvSpPr>
        <p:spPr bwMode="auto">
          <a:xfrm>
            <a:off x="2268538" y="5373688"/>
            <a:ext cx="0" cy="576262"/>
          </a:xfrm>
          <a:prstGeom prst="line">
            <a:avLst/>
          </a:prstGeom>
          <a:noFill/>
          <a:ln w="28575">
            <a:solidFill>
              <a:srgbClr val="DC0000"/>
            </a:solidFill>
            <a:round/>
            <a:headEnd/>
            <a:tailEnd type="triangle" w="med" len="med"/>
          </a:ln>
        </p:spPr>
        <p:txBody>
          <a:bodyPr/>
          <a:lstStyle/>
          <a:p>
            <a:endParaRPr lang="cs-CZ"/>
          </a:p>
        </p:txBody>
      </p:sp>
      <p:sp>
        <p:nvSpPr>
          <p:cNvPr id="105491" name="Line 19"/>
          <p:cNvSpPr>
            <a:spLocks noChangeShapeType="1"/>
          </p:cNvSpPr>
          <p:nvPr/>
        </p:nvSpPr>
        <p:spPr bwMode="auto">
          <a:xfrm>
            <a:off x="3276600" y="5373688"/>
            <a:ext cx="0" cy="576262"/>
          </a:xfrm>
          <a:prstGeom prst="line">
            <a:avLst/>
          </a:prstGeom>
          <a:noFill/>
          <a:ln w="28575">
            <a:solidFill>
              <a:srgbClr val="DC0000"/>
            </a:solidFill>
            <a:round/>
            <a:headEnd/>
            <a:tailEnd type="triangle" w="med" len="med"/>
          </a:ln>
        </p:spPr>
        <p:txBody>
          <a:bodyPr/>
          <a:lstStyle/>
          <a:p>
            <a:endParaRPr lang="cs-CZ"/>
          </a:p>
        </p:txBody>
      </p:sp>
      <p:sp>
        <p:nvSpPr>
          <p:cNvPr id="105492" name="Line 20"/>
          <p:cNvSpPr>
            <a:spLocks noChangeShapeType="1"/>
          </p:cNvSpPr>
          <p:nvPr/>
        </p:nvSpPr>
        <p:spPr bwMode="auto">
          <a:xfrm>
            <a:off x="4140200" y="5373688"/>
            <a:ext cx="0" cy="576262"/>
          </a:xfrm>
          <a:prstGeom prst="line">
            <a:avLst/>
          </a:prstGeom>
          <a:noFill/>
          <a:ln w="28575">
            <a:solidFill>
              <a:srgbClr val="DC0000"/>
            </a:solidFill>
            <a:round/>
            <a:headEnd/>
            <a:tailEnd type="triangle" w="med" len="med"/>
          </a:ln>
        </p:spPr>
        <p:txBody>
          <a:bodyPr/>
          <a:lstStyle/>
          <a:p>
            <a:endParaRPr lang="cs-CZ"/>
          </a:p>
        </p:txBody>
      </p:sp>
      <p:sp>
        <p:nvSpPr>
          <p:cNvPr id="105493" name="Rectangle 22"/>
          <p:cNvSpPr>
            <a:spLocks noChangeArrowheads="1"/>
          </p:cNvSpPr>
          <p:nvPr/>
        </p:nvSpPr>
        <p:spPr bwMode="auto">
          <a:xfrm>
            <a:off x="323850" y="1844675"/>
            <a:ext cx="3887788" cy="504825"/>
          </a:xfrm>
          <a:prstGeom prst="rect">
            <a:avLst/>
          </a:prstGeom>
          <a:noFill/>
          <a:ln w="28575">
            <a:solidFill>
              <a:srgbClr val="DC0000"/>
            </a:solidFill>
            <a:miter lim="800000"/>
            <a:headEnd/>
            <a:tailEnd/>
          </a:ln>
        </p:spPr>
        <p:txBody>
          <a:bodyPr wrap="none" anchor="ctr"/>
          <a:lstStyle/>
          <a:p>
            <a:endParaRPr lang="cs-CZ"/>
          </a:p>
        </p:txBody>
      </p:sp>
      <p:grpSp>
        <p:nvGrpSpPr>
          <p:cNvPr id="105494" name="Group 23"/>
          <p:cNvGrpSpPr>
            <a:grpSpLocks/>
          </p:cNvGrpSpPr>
          <p:nvPr/>
        </p:nvGrpSpPr>
        <p:grpSpPr bwMode="auto">
          <a:xfrm>
            <a:off x="0" y="0"/>
            <a:ext cx="1146175" cy="623888"/>
            <a:chOff x="480" y="3075"/>
            <a:chExt cx="722" cy="393"/>
          </a:xfrm>
        </p:grpSpPr>
        <p:pic>
          <p:nvPicPr>
            <p:cNvPr id="105495" name="Picture 24" descr="File:Lupa.na.encyklopedii.jpg">
              <a:hlinkClick r:id="rId6"/>
            </p:cNvPr>
            <p:cNvPicPr>
              <a:picLocks noChangeAspect="1" noChangeArrowheads="1"/>
            </p:cNvPicPr>
            <p:nvPr/>
          </p:nvPicPr>
          <p:blipFill>
            <a:blip r:embed="rId7" cstate="print"/>
            <a:srcRect/>
            <a:stretch>
              <a:fillRect/>
            </a:stretch>
          </p:blipFill>
          <p:spPr bwMode="auto">
            <a:xfrm>
              <a:off x="480" y="3075"/>
              <a:ext cx="722" cy="393"/>
            </a:xfrm>
            <a:prstGeom prst="rect">
              <a:avLst/>
            </a:prstGeom>
            <a:noFill/>
            <a:ln w="19050">
              <a:solidFill>
                <a:srgbClr val="000000"/>
              </a:solidFill>
              <a:miter lim="800000"/>
              <a:headEnd/>
              <a:tailEnd/>
            </a:ln>
          </p:spPr>
        </p:pic>
        <p:sp>
          <p:nvSpPr>
            <p:cNvPr id="105496" name="WordArt 25"/>
            <p:cNvSpPr>
              <a:spLocks noChangeArrowheads="1" noChangeShapeType="1" noTextEdit="1"/>
            </p:cNvSpPr>
            <p:nvPr/>
          </p:nvSpPr>
          <p:spPr bwMode="auto">
            <a:xfrm>
              <a:off x="521" y="3203"/>
              <a:ext cx="363" cy="136"/>
            </a:xfrm>
            <a:prstGeom prst="rect">
              <a:avLst/>
            </a:prstGeom>
          </p:spPr>
          <p:txBody>
            <a:bodyPr wrap="none" fromWordArt="1">
              <a:prstTxWarp prst="textPlain">
                <a:avLst>
                  <a:gd name="adj" fmla="val 50000"/>
                </a:avLst>
              </a:prstTxWarp>
            </a:bodyPr>
            <a:lstStyle/>
            <a:p>
              <a:pPr algn="ctr"/>
              <a:r>
                <a:rPr lang="cs-CZ" sz="3600" kern="10">
                  <a:ln w="12700">
                    <a:solidFill>
                      <a:schemeClr val="tx1"/>
                    </a:solidFill>
                    <a:round/>
                    <a:headEnd/>
                    <a:tailEnd/>
                  </a:ln>
                  <a:solidFill>
                    <a:srgbClr val="FFFF00"/>
                  </a:solidFill>
                  <a:latin typeface="Arial Black"/>
                </a:rPr>
                <a:t>Příklad</a:t>
              </a:r>
            </a:p>
          </p:txBody>
        </p:sp>
      </p:grpSp>
    </p:spTree>
  </p:cSld>
  <p:clrMapOvr>
    <a:masterClrMapping/>
  </p:clrMapOvr>
  <p:transition/>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cs-CZ" sz="16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cs-CZ" sz="1600" b="1"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cs-CZ" sz="1600" b="1"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cs-CZ" sz="1600" b="1" i="0" u="none" strike="noStrike" cap="none" normalizeH="0" baseline="0" smtClean="0">
            <a:ln>
              <a:noFill/>
            </a:ln>
            <a:solidFill>
              <a:schemeClr val="tx1"/>
            </a:solidFill>
            <a:effectLst/>
            <a:latin typeface="Arial" pitchFamily="34" charset="0"/>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Motiv sady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6317</TotalTime>
  <Words>7776</Words>
  <Application>Microsoft Office PowerPoint</Application>
  <PresentationFormat>Předvádění na obrazovce (4:3)</PresentationFormat>
  <Paragraphs>1324</Paragraphs>
  <Slides>150</Slides>
  <Notes>101</Notes>
  <HiddenSlides>0</HiddenSlides>
  <MMClips>0</MMClips>
  <ScaleCrop>false</ScaleCrop>
  <HeadingPairs>
    <vt:vector size="6" baseType="variant">
      <vt:variant>
        <vt:lpstr>Motiv</vt:lpstr>
      </vt:variant>
      <vt:variant>
        <vt:i4>2</vt:i4>
      </vt:variant>
      <vt:variant>
        <vt:lpstr>Vložené servery OLE</vt:lpstr>
      </vt:variant>
      <vt:variant>
        <vt:i4>4</vt:i4>
      </vt:variant>
      <vt:variant>
        <vt:lpstr>Nadpisy snímků</vt:lpstr>
      </vt:variant>
      <vt:variant>
        <vt:i4>150</vt:i4>
      </vt:variant>
    </vt:vector>
  </HeadingPairs>
  <TitlesOfParts>
    <vt:vector size="156" baseType="lpstr">
      <vt:lpstr>Default Design</vt:lpstr>
      <vt:lpstr>1_Default Design</vt:lpstr>
      <vt:lpstr>Rovnice</vt:lpstr>
      <vt:lpstr>Graph</vt:lpstr>
      <vt:lpstr>obrázek</vt:lpstr>
      <vt:lpstr>Bitmap Image</vt:lpstr>
      <vt:lpstr>Bi6420 Ekotoxikologie mikroorganismů https://is.muni.cz/el/1431/jaro2012/Bi6420/index.qwarp </vt:lpstr>
      <vt:lpstr>Bi6420: Ekotoxikologie mikroorganismů Část 4: Sledované parametry mikrobiální ekotoxikologie a působení toxických látek na ně</vt:lpstr>
      <vt:lpstr>Aktivity mikroorganismů v ekotoxikologii</vt:lpstr>
      <vt:lpstr>Aktivity mikroorganismů</vt:lpstr>
      <vt:lpstr>Snímek 5</vt:lpstr>
      <vt:lpstr>Snímek 6</vt:lpstr>
      <vt:lpstr>Aktivity mikroorganismů</vt:lpstr>
      <vt:lpstr>Snímek 8</vt:lpstr>
      <vt:lpstr>Procesy spojené s cyklem uhlíku</vt:lpstr>
      <vt:lpstr>Procesy spojené s cyklem uhlíku</vt:lpstr>
      <vt:lpstr>Snímek 11</vt:lpstr>
      <vt:lpstr>Respirace</vt:lpstr>
      <vt:lpstr>Glykolýza</vt:lpstr>
      <vt:lpstr>Aerobní fosforylace</vt:lpstr>
      <vt:lpstr>Respirace - typy</vt:lpstr>
      <vt:lpstr>Mineralizace uhlíku</vt:lpstr>
      <vt:lpstr>Snímek 17</vt:lpstr>
      <vt:lpstr>Bazální respirace</vt:lpstr>
      <vt:lpstr>Snímek 19</vt:lpstr>
      <vt:lpstr>Snímek 20</vt:lpstr>
      <vt:lpstr>Mineralizace uhlíku</vt:lpstr>
      <vt:lpstr>Snímek 22</vt:lpstr>
      <vt:lpstr>Snímek 23</vt:lpstr>
      <vt:lpstr>Mineralizace uhlíku</vt:lpstr>
      <vt:lpstr>Mineralizace uhlíku - respirace</vt:lpstr>
      <vt:lpstr>Testy účinků chemikálií na mineralizaci uhlíku</vt:lpstr>
      <vt:lpstr>Testy účinků chemikálií na mineralizaci uhlíku</vt:lpstr>
      <vt:lpstr>Potenciální respirace</vt:lpstr>
      <vt:lpstr>Potenciální vs. bazální respirace</vt:lpstr>
      <vt:lpstr>Toxicita kadmia po 28 dnech</vt:lpstr>
      <vt:lpstr>Test toxicity chlorovaného parafinu</vt:lpstr>
      <vt:lpstr>Mineralizace / respirace / využití C substrátů</vt:lpstr>
      <vt:lpstr>Spotřeba kyslíku – BOD / BSK</vt:lpstr>
      <vt:lpstr>Snímek 34</vt:lpstr>
      <vt:lpstr>Snímek 35</vt:lpstr>
      <vt:lpstr>Snímek 36</vt:lpstr>
      <vt:lpstr>OxiTop</vt:lpstr>
      <vt:lpstr>OxiTop</vt:lpstr>
      <vt:lpstr>Snímek 39</vt:lpstr>
      <vt:lpstr>Snímek 40</vt:lpstr>
      <vt:lpstr>Snímek 41</vt:lpstr>
      <vt:lpstr>Snímek 42</vt:lpstr>
      <vt:lpstr>Snímek 43</vt:lpstr>
      <vt:lpstr>Snímek 44</vt:lpstr>
      <vt:lpstr>Snímek 45</vt:lpstr>
      <vt:lpstr>Snímek 46</vt:lpstr>
      <vt:lpstr>Snímek 47</vt:lpstr>
      <vt:lpstr>Inhibice respirace aktivovaného kalu</vt:lpstr>
      <vt:lpstr>Růstová kinetika měřená respirací - Nordgren</vt:lpstr>
      <vt:lpstr>ISO 17155</vt:lpstr>
      <vt:lpstr>Snímek 51</vt:lpstr>
      <vt:lpstr>Většinou na datech RR, ne kumulativních</vt:lpstr>
      <vt:lpstr>Snímek 53</vt:lpstr>
      <vt:lpstr>Snímek 54</vt:lpstr>
      <vt:lpstr>Snímek 55</vt:lpstr>
      <vt:lpstr>Microbial growth – associated product formation</vt:lpstr>
      <vt:lpstr>Microbial growth – associated product formation</vt:lpstr>
      <vt:lpstr>Snímek 58</vt:lpstr>
      <vt:lpstr>Snímek 59</vt:lpstr>
      <vt:lpstr>Snímek 60</vt:lpstr>
      <vt:lpstr>Snímek 61</vt:lpstr>
      <vt:lpstr>Snímek 62</vt:lpstr>
      <vt:lpstr>Procesy spojené s cyklem dusíku</vt:lpstr>
      <vt:lpstr>Snímek 64</vt:lpstr>
      <vt:lpstr>Snímek 65</vt:lpstr>
      <vt:lpstr>Snímek 66</vt:lpstr>
      <vt:lpstr>Fixace dusíku</vt:lpstr>
      <vt:lpstr>Snímek 68</vt:lpstr>
      <vt:lpstr>Snímek 69</vt:lpstr>
      <vt:lpstr>Snímek 70</vt:lpstr>
      <vt:lpstr>Snímek 71</vt:lpstr>
      <vt:lpstr>Snímek 72</vt:lpstr>
      <vt:lpstr>Snímek 73</vt:lpstr>
      <vt:lpstr>Snímek 74</vt:lpstr>
      <vt:lpstr>Snímek 75</vt:lpstr>
      <vt:lpstr>Snímek 76</vt:lpstr>
      <vt:lpstr>Asimilace a imobilizace dusíku</vt:lpstr>
      <vt:lpstr>Asimilace a imobilizace dusíku</vt:lpstr>
      <vt:lpstr>Amonifikace</vt:lpstr>
      <vt:lpstr>Snímek 80</vt:lpstr>
      <vt:lpstr>Snímek 81</vt:lpstr>
      <vt:lpstr>Snímek 82</vt:lpstr>
      <vt:lpstr>Snímek 83</vt:lpstr>
      <vt:lpstr>Snímek 84</vt:lpstr>
      <vt:lpstr>Amonifikace</vt:lpstr>
      <vt:lpstr>Snímek 86</vt:lpstr>
      <vt:lpstr>Snímek 87</vt:lpstr>
      <vt:lpstr>Snímek 88</vt:lpstr>
      <vt:lpstr>Snímek 89</vt:lpstr>
      <vt:lpstr>Snímek 90</vt:lpstr>
      <vt:lpstr>Snímek 91</vt:lpstr>
      <vt:lpstr>Snímek 92</vt:lpstr>
      <vt:lpstr>Snímek 93</vt:lpstr>
      <vt:lpstr>Snímek 94</vt:lpstr>
      <vt:lpstr>Snímek 95</vt:lpstr>
      <vt:lpstr>Snímek 96</vt:lpstr>
      <vt:lpstr>Snímek 97</vt:lpstr>
      <vt:lpstr>Snímek 98</vt:lpstr>
      <vt:lpstr>Snímek 99</vt:lpstr>
      <vt:lpstr>Denitrifikace</vt:lpstr>
      <vt:lpstr>Snímek 101</vt:lpstr>
      <vt:lpstr>Snímek 102</vt:lpstr>
      <vt:lpstr>Snímek 103</vt:lpstr>
      <vt:lpstr>Snímek 104</vt:lpstr>
      <vt:lpstr>Procesy spojené s dalšími biochemickými cykly</vt:lpstr>
      <vt:lpstr>Enzymatické aktivity</vt:lpstr>
      <vt:lpstr>Snímek 107</vt:lpstr>
      <vt:lpstr>Snímek 108</vt:lpstr>
      <vt:lpstr>Snímek 109</vt:lpstr>
      <vt:lpstr>Snímek 110</vt:lpstr>
      <vt:lpstr>Snímek 111</vt:lpstr>
      <vt:lpstr>Snímek 112</vt:lpstr>
      <vt:lpstr>Snímek 113</vt:lpstr>
      <vt:lpstr>Dehydrogenázová aktivita</vt:lpstr>
      <vt:lpstr>Snímek 115</vt:lpstr>
      <vt:lpstr>Snímek 116</vt:lpstr>
      <vt:lpstr>Snímek 117</vt:lpstr>
      <vt:lpstr>Snímek 118</vt:lpstr>
      <vt:lpstr>Snímek 119</vt:lpstr>
      <vt:lpstr>Dehydrogenázová aktivita</vt:lpstr>
      <vt:lpstr>Dehydrogenázová aktivita</vt:lpstr>
      <vt:lpstr>Dehydrogenázová aktivita</vt:lpstr>
      <vt:lpstr>ß - galaktozidáza</vt:lpstr>
      <vt:lpstr>Snímek 124</vt:lpstr>
      <vt:lpstr>Snímek 125</vt:lpstr>
      <vt:lpstr>Snímek 126</vt:lpstr>
      <vt:lpstr>ß - galaktozidáza</vt:lpstr>
      <vt:lpstr>Snímek 128</vt:lpstr>
      <vt:lpstr>Snímek 129</vt:lpstr>
      <vt:lpstr>Snímek 130</vt:lpstr>
      <vt:lpstr>Bioluminescence response-  directly assesses contaminant toxicity</vt:lpstr>
      <vt:lpstr>Snímek 132</vt:lpstr>
      <vt:lpstr>Snímek 133</vt:lpstr>
      <vt:lpstr>Test akutní toxicity - MICROTOX</vt:lpstr>
      <vt:lpstr>Test akutní toxicity - MICROTOX</vt:lpstr>
      <vt:lpstr>Test akutní toxicity - MICROTOX</vt:lpstr>
      <vt:lpstr>Test akutní toxicity - MICROTOX</vt:lpstr>
      <vt:lpstr>Test akutní toxicity - MICROTOX</vt:lpstr>
      <vt:lpstr>Snímek 139</vt:lpstr>
      <vt:lpstr>Flash test</vt:lpstr>
      <vt:lpstr>ATP</vt:lpstr>
      <vt:lpstr>ATP</vt:lpstr>
      <vt:lpstr>ATP</vt:lpstr>
      <vt:lpstr>ATP</vt:lpstr>
      <vt:lpstr>ATP</vt:lpstr>
      <vt:lpstr>Snímek 146</vt:lpstr>
      <vt:lpstr>Snímek 147</vt:lpstr>
      <vt:lpstr>Anaerobní aktivity</vt:lpstr>
      <vt:lpstr>Redukce železa</vt:lpstr>
      <vt:lpstr>Další aktivity mikroorganismů</vt:lpstr>
    </vt:vector>
  </TitlesOfParts>
  <Company>RECETOX</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Jakub Hofman</dc:creator>
  <cp:lastModifiedBy>Kuba Hofman</cp:lastModifiedBy>
  <cp:revision>220</cp:revision>
  <dcterms:created xsi:type="dcterms:W3CDTF">2002-04-23T08:18:19Z</dcterms:created>
  <dcterms:modified xsi:type="dcterms:W3CDTF">2012-04-06T11:48:04Z</dcterms:modified>
</cp:coreProperties>
</file>