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3" r:id="rId2"/>
    <p:sldMasterId id="2147483679" r:id="rId3"/>
    <p:sldMasterId id="2147483827" r:id="rId4"/>
    <p:sldMasterId id="2147483843" r:id="rId5"/>
  </p:sldMasterIdLst>
  <p:notesMasterIdLst>
    <p:notesMasterId r:id="rId99"/>
  </p:notesMasterIdLst>
  <p:sldIdLst>
    <p:sldId id="518" r:id="rId6"/>
    <p:sldId id="519" r:id="rId7"/>
    <p:sldId id="344" r:id="rId8"/>
    <p:sldId id="293" r:id="rId9"/>
    <p:sldId id="448" r:id="rId10"/>
    <p:sldId id="345" r:id="rId11"/>
    <p:sldId id="347" r:id="rId12"/>
    <p:sldId id="414" r:id="rId13"/>
    <p:sldId id="415" r:id="rId14"/>
    <p:sldId id="418" r:id="rId15"/>
    <p:sldId id="417" r:id="rId16"/>
    <p:sldId id="419" r:id="rId17"/>
    <p:sldId id="420" r:id="rId18"/>
    <p:sldId id="348" r:id="rId19"/>
    <p:sldId id="349" r:id="rId20"/>
    <p:sldId id="352" r:id="rId21"/>
    <p:sldId id="394" r:id="rId22"/>
    <p:sldId id="390" r:id="rId23"/>
    <p:sldId id="372" r:id="rId24"/>
    <p:sldId id="368" r:id="rId25"/>
    <p:sldId id="369" r:id="rId26"/>
    <p:sldId id="370" r:id="rId27"/>
    <p:sldId id="395" r:id="rId28"/>
    <p:sldId id="406" r:id="rId29"/>
    <p:sldId id="382" r:id="rId30"/>
    <p:sldId id="392" r:id="rId31"/>
    <p:sldId id="353" r:id="rId32"/>
    <p:sldId id="374" r:id="rId33"/>
    <p:sldId id="391" r:id="rId34"/>
    <p:sldId id="373" r:id="rId35"/>
    <p:sldId id="375" r:id="rId36"/>
    <p:sldId id="376" r:id="rId37"/>
    <p:sldId id="377" r:id="rId38"/>
    <p:sldId id="476" r:id="rId39"/>
    <p:sldId id="402" r:id="rId40"/>
    <p:sldId id="405" r:id="rId41"/>
    <p:sldId id="478" r:id="rId42"/>
    <p:sldId id="477" r:id="rId43"/>
    <p:sldId id="380" r:id="rId44"/>
    <p:sldId id="381" r:id="rId45"/>
    <p:sldId id="430" r:id="rId46"/>
    <p:sldId id="431" r:id="rId47"/>
    <p:sldId id="432" r:id="rId48"/>
    <p:sldId id="433" r:id="rId49"/>
    <p:sldId id="435" r:id="rId50"/>
    <p:sldId id="436" r:id="rId51"/>
    <p:sldId id="437" r:id="rId52"/>
    <p:sldId id="438" r:id="rId53"/>
    <p:sldId id="439" r:id="rId54"/>
    <p:sldId id="440" r:id="rId55"/>
    <p:sldId id="441" r:id="rId56"/>
    <p:sldId id="442" r:id="rId57"/>
    <p:sldId id="443" r:id="rId58"/>
    <p:sldId id="444" r:id="rId59"/>
    <p:sldId id="378" r:id="rId60"/>
    <p:sldId id="384" r:id="rId61"/>
    <p:sldId id="385" r:id="rId62"/>
    <p:sldId id="479" r:id="rId63"/>
    <p:sldId id="480" r:id="rId64"/>
    <p:sldId id="481" r:id="rId65"/>
    <p:sldId id="515" r:id="rId66"/>
    <p:sldId id="482" r:id="rId67"/>
    <p:sldId id="513" r:id="rId68"/>
    <p:sldId id="483" r:id="rId69"/>
    <p:sldId id="484" r:id="rId70"/>
    <p:sldId id="485" r:id="rId71"/>
    <p:sldId id="486" r:id="rId72"/>
    <p:sldId id="487" r:id="rId73"/>
    <p:sldId id="488" r:id="rId74"/>
    <p:sldId id="489" r:id="rId75"/>
    <p:sldId id="490" r:id="rId76"/>
    <p:sldId id="491" r:id="rId77"/>
    <p:sldId id="493" r:id="rId78"/>
    <p:sldId id="495" r:id="rId79"/>
    <p:sldId id="496" r:id="rId80"/>
    <p:sldId id="497" r:id="rId81"/>
    <p:sldId id="498" r:id="rId82"/>
    <p:sldId id="499" r:id="rId83"/>
    <p:sldId id="500" r:id="rId84"/>
    <p:sldId id="501" r:id="rId85"/>
    <p:sldId id="502" r:id="rId86"/>
    <p:sldId id="503" r:id="rId87"/>
    <p:sldId id="504" r:id="rId88"/>
    <p:sldId id="505" r:id="rId89"/>
    <p:sldId id="506" r:id="rId90"/>
    <p:sldId id="507" r:id="rId91"/>
    <p:sldId id="508" r:id="rId92"/>
    <p:sldId id="509" r:id="rId93"/>
    <p:sldId id="516" r:id="rId94"/>
    <p:sldId id="517" r:id="rId95"/>
    <p:sldId id="510" r:id="rId96"/>
    <p:sldId id="396" r:id="rId97"/>
    <p:sldId id="397" r:id="rId98"/>
  </p:sldIdLst>
  <p:sldSz cx="9144000" cy="6858000" type="screen4x3"/>
  <p:notesSz cx="6807200" cy="9939338"/>
  <p:defaultTextStyle>
    <a:defPPr>
      <a:defRPr lang="cs-CZ"/>
    </a:defPPr>
    <a:lvl1pPr algn="l" rtl="0" fontAlgn="base">
      <a:spcBef>
        <a:spcPct val="0"/>
      </a:spcBef>
      <a:spcAft>
        <a:spcPct val="0"/>
      </a:spcAft>
      <a:defRPr sz="1600" b="1" kern="1200">
        <a:solidFill>
          <a:schemeClr val="tx1"/>
        </a:solidFill>
        <a:latin typeface="Arial" charset="0"/>
        <a:ea typeface="+mn-ea"/>
        <a:cs typeface="+mn-cs"/>
      </a:defRPr>
    </a:lvl1pPr>
    <a:lvl2pPr marL="457200" algn="l" rtl="0" fontAlgn="base">
      <a:spcBef>
        <a:spcPct val="0"/>
      </a:spcBef>
      <a:spcAft>
        <a:spcPct val="0"/>
      </a:spcAft>
      <a:defRPr sz="1600" b="1" kern="1200">
        <a:solidFill>
          <a:schemeClr val="tx1"/>
        </a:solidFill>
        <a:latin typeface="Arial" charset="0"/>
        <a:ea typeface="+mn-ea"/>
        <a:cs typeface="+mn-cs"/>
      </a:defRPr>
    </a:lvl2pPr>
    <a:lvl3pPr marL="914400" algn="l" rtl="0" fontAlgn="base">
      <a:spcBef>
        <a:spcPct val="0"/>
      </a:spcBef>
      <a:spcAft>
        <a:spcPct val="0"/>
      </a:spcAft>
      <a:defRPr sz="1600" b="1" kern="1200">
        <a:solidFill>
          <a:schemeClr val="tx1"/>
        </a:solidFill>
        <a:latin typeface="Arial" charset="0"/>
        <a:ea typeface="+mn-ea"/>
        <a:cs typeface="+mn-cs"/>
      </a:defRPr>
    </a:lvl3pPr>
    <a:lvl4pPr marL="1371600" algn="l" rtl="0" fontAlgn="base">
      <a:spcBef>
        <a:spcPct val="0"/>
      </a:spcBef>
      <a:spcAft>
        <a:spcPct val="0"/>
      </a:spcAft>
      <a:defRPr sz="1600" b="1" kern="1200">
        <a:solidFill>
          <a:schemeClr val="tx1"/>
        </a:solidFill>
        <a:latin typeface="Arial" charset="0"/>
        <a:ea typeface="+mn-ea"/>
        <a:cs typeface="+mn-cs"/>
      </a:defRPr>
    </a:lvl4pPr>
    <a:lvl5pPr marL="1828800" algn="l" rtl="0" fontAlgn="base">
      <a:spcBef>
        <a:spcPct val="0"/>
      </a:spcBef>
      <a:spcAft>
        <a:spcPct val="0"/>
      </a:spcAft>
      <a:defRPr sz="1600" b="1" kern="1200">
        <a:solidFill>
          <a:schemeClr val="tx1"/>
        </a:solidFill>
        <a:latin typeface="Arial" charset="0"/>
        <a:ea typeface="+mn-ea"/>
        <a:cs typeface="+mn-cs"/>
      </a:defRPr>
    </a:lvl5pPr>
    <a:lvl6pPr marL="2286000" algn="l" defTabSz="914400" rtl="0" eaLnBrk="1" latinLnBrk="0" hangingPunct="1">
      <a:defRPr sz="1600" b="1" kern="1200">
        <a:solidFill>
          <a:schemeClr val="tx1"/>
        </a:solidFill>
        <a:latin typeface="Arial" charset="0"/>
        <a:ea typeface="+mn-ea"/>
        <a:cs typeface="+mn-cs"/>
      </a:defRPr>
    </a:lvl6pPr>
    <a:lvl7pPr marL="2743200" algn="l" defTabSz="914400" rtl="0" eaLnBrk="1" latinLnBrk="0" hangingPunct="1">
      <a:defRPr sz="1600" b="1" kern="1200">
        <a:solidFill>
          <a:schemeClr val="tx1"/>
        </a:solidFill>
        <a:latin typeface="Arial" charset="0"/>
        <a:ea typeface="+mn-ea"/>
        <a:cs typeface="+mn-cs"/>
      </a:defRPr>
    </a:lvl7pPr>
    <a:lvl8pPr marL="3200400" algn="l" defTabSz="914400" rtl="0" eaLnBrk="1" latinLnBrk="0" hangingPunct="1">
      <a:defRPr sz="1600" b="1" kern="1200">
        <a:solidFill>
          <a:schemeClr val="tx1"/>
        </a:solidFill>
        <a:latin typeface="Arial" charset="0"/>
        <a:ea typeface="+mn-ea"/>
        <a:cs typeface="+mn-cs"/>
      </a:defRPr>
    </a:lvl8pPr>
    <a:lvl9pPr marL="3657600" algn="l" defTabSz="914400" rtl="0" eaLnBrk="1" latinLnBrk="0" hangingPunct="1">
      <a:defRPr sz="16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0000"/>
    <a:srgbClr val="66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87336" autoAdjust="0"/>
  </p:normalViewPr>
  <p:slideViewPr>
    <p:cSldViewPr>
      <p:cViewPr varScale="1">
        <p:scale>
          <a:sx n="61" d="100"/>
          <a:sy n="61" d="100"/>
        </p:scale>
        <p:origin x="-1542" y="-78"/>
      </p:cViewPr>
      <p:guideLst>
        <p:guide orient="horz" pos="4319"/>
        <p:guide pos="2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5" d="100"/>
          <a:sy n="75" d="100"/>
        </p:scale>
        <p:origin x="-2100" y="-90"/>
      </p:cViewPr>
      <p:guideLst>
        <p:guide orient="horz" pos="3131"/>
        <p:guide pos="2144"/>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image" Target="../media/image41.emf"/><Relationship Id="rId4" Type="http://schemas.openxmlformats.org/officeDocument/2006/relationships/image" Target="../media/image44.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4" Type="http://schemas.openxmlformats.org/officeDocument/2006/relationships/image" Target="../media/image49.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5690" tIns="47845" rIns="95690" bIns="47845" numCol="1" anchor="t" anchorCtr="0" compatLnSpc="1">
            <a:prstTxWarp prst="textNoShape">
              <a:avLst/>
            </a:prstTxWarp>
          </a:bodyPr>
          <a:lstStyle>
            <a:lvl1pPr defTabSz="957019">
              <a:defRPr sz="1300" b="0"/>
            </a:lvl1pPr>
          </a:lstStyle>
          <a:p>
            <a:pPr>
              <a:defRPr/>
            </a:pPr>
            <a:endParaRPr lang="cs-CZ"/>
          </a:p>
        </p:txBody>
      </p:sp>
      <p:sp>
        <p:nvSpPr>
          <p:cNvPr id="4099" name="Rectangle 3"/>
          <p:cNvSpPr>
            <a:spLocks noGrp="1" noChangeArrowheads="1"/>
          </p:cNvSpPr>
          <p:nvPr>
            <p:ph type="dt" idx="1"/>
          </p:nvPr>
        </p:nvSpPr>
        <p:spPr bwMode="auto">
          <a:xfrm>
            <a:off x="3856038" y="0"/>
            <a:ext cx="2949575" cy="496888"/>
          </a:xfrm>
          <a:prstGeom prst="rect">
            <a:avLst/>
          </a:prstGeom>
          <a:noFill/>
          <a:ln w="9525">
            <a:noFill/>
            <a:miter lim="800000"/>
            <a:headEnd/>
            <a:tailEnd/>
          </a:ln>
          <a:effectLst/>
        </p:spPr>
        <p:txBody>
          <a:bodyPr vert="horz" wrap="square" lIns="95690" tIns="47845" rIns="95690" bIns="47845" numCol="1" anchor="t" anchorCtr="0" compatLnSpc="1">
            <a:prstTxWarp prst="textNoShape">
              <a:avLst/>
            </a:prstTxWarp>
          </a:bodyPr>
          <a:lstStyle>
            <a:lvl1pPr algn="r" defTabSz="957019">
              <a:defRPr sz="1300" b="0"/>
            </a:lvl1pPr>
          </a:lstStyle>
          <a:p>
            <a:pPr>
              <a:defRPr/>
            </a:pPr>
            <a:endParaRPr lang="cs-CZ"/>
          </a:p>
        </p:txBody>
      </p:sp>
      <p:sp>
        <p:nvSpPr>
          <p:cNvPr id="105476" name="Rectangle 4"/>
          <p:cNvSpPr>
            <a:spLocks noRot="1" noChangeArrowheads="1" noTextEdit="1"/>
          </p:cNvSpPr>
          <p:nvPr>
            <p:ph type="sldImg" idx="2"/>
          </p:nvPr>
        </p:nvSpPr>
        <p:spPr bwMode="auto">
          <a:xfrm>
            <a:off x="920750" y="746125"/>
            <a:ext cx="4965700" cy="3725863"/>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1038" y="4721225"/>
            <a:ext cx="5445125" cy="4471988"/>
          </a:xfrm>
          <a:prstGeom prst="rect">
            <a:avLst/>
          </a:prstGeom>
          <a:noFill/>
          <a:ln w="9525">
            <a:noFill/>
            <a:miter lim="800000"/>
            <a:headEnd/>
            <a:tailEnd/>
          </a:ln>
          <a:effectLst/>
        </p:spPr>
        <p:txBody>
          <a:bodyPr vert="horz" wrap="square" lIns="95690" tIns="47845" rIns="95690" bIns="47845" numCol="1" anchor="t" anchorCtr="0" compatLnSpc="1">
            <a:prstTxWarp prst="textNoShape">
              <a:avLst/>
            </a:prstTxWarp>
          </a:bodyPr>
          <a:lstStyle/>
          <a:p>
            <a:pPr lvl="0"/>
            <a:r>
              <a:rPr lang="cs-CZ" noProof="0" smtClean="0"/>
              <a:t>Click to edit Master text styles</a:t>
            </a:r>
          </a:p>
          <a:p>
            <a:pPr lvl="1"/>
            <a:r>
              <a:rPr lang="cs-CZ" noProof="0" smtClean="0"/>
              <a:t>Second level</a:t>
            </a:r>
          </a:p>
          <a:p>
            <a:pPr lvl="2"/>
            <a:r>
              <a:rPr lang="cs-CZ" noProof="0" smtClean="0"/>
              <a:t>Third level</a:t>
            </a:r>
          </a:p>
          <a:p>
            <a:pPr lvl="3"/>
            <a:r>
              <a:rPr lang="cs-CZ" noProof="0" smtClean="0"/>
              <a:t>Fourth level</a:t>
            </a:r>
          </a:p>
          <a:p>
            <a:pPr lvl="4"/>
            <a:r>
              <a:rPr lang="cs-CZ" noProof="0" smtClean="0"/>
              <a:t>Fifth level</a:t>
            </a:r>
          </a:p>
        </p:txBody>
      </p:sp>
      <p:sp>
        <p:nvSpPr>
          <p:cNvPr id="4102" name="Rectangle 6"/>
          <p:cNvSpPr>
            <a:spLocks noGrp="1" noChangeArrowheads="1"/>
          </p:cNvSpPr>
          <p:nvPr>
            <p:ph type="ftr" sz="quarter" idx="4"/>
          </p:nvPr>
        </p:nvSpPr>
        <p:spPr bwMode="auto">
          <a:xfrm>
            <a:off x="0" y="9440863"/>
            <a:ext cx="2949575" cy="496887"/>
          </a:xfrm>
          <a:prstGeom prst="rect">
            <a:avLst/>
          </a:prstGeom>
          <a:noFill/>
          <a:ln w="9525">
            <a:noFill/>
            <a:miter lim="800000"/>
            <a:headEnd/>
            <a:tailEnd/>
          </a:ln>
          <a:effectLst/>
        </p:spPr>
        <p:txBody>
          <a:bodyPr vert="horz" wrap="square" lIns="95690" tIns="47845" rIns="95690" bIns="47845" numCol="1" anchor="b" anchorCtr="0" compatLnSpc="1">
            <a:prstTxWarp prst="textNoShape">
              <a:avLst/>
            </a:prstTxWarp>
          </a:bodyPr>
          <a:lstStyle>
            <a:lvl1pPr defTabSz="957019">
              <a:defRPr sz="1300" b="0"/>
            </a:lvl1pPr>
          </a:lstStyle>
          <a:p>
            <a:pPr>
              <a:defRPr/>
            </a:pPr>
            <a:endParaRPr lang="cs-CZ"/>
          </a:p>
        </p:txBody>
      </p:sp>
      <p:sp>
        <p:nvSpPr>
          <p:cNvPr id="4103" name="Rectangle 7"/>
          <p:cNvSpPr>
            <a:spLocks noGrp="1" noChangeArrowheads="1"/>
          </p:cNvSpPr>
          <p:nvPr>
            <p:ph type="sldNum" sz="quarter" idx="5"/>
          </p:nvPr>
        </p:nvSpPr>
        <p:spPr bwMode="auto">
          <a:xfrm>
            <a:off x="3856038" y="9440863"/>
            <a:ext cx="2949575" cy="496887"/>
          </a:xfrm>
          <a:prstGeom prst="rect">
            <a:avLst/>
          </a:prstGeom>
          <a:noFill/>
          <a:ln w="9525">
            <a:noFill/>
            <a:miter lim="800000"/>
            <a:headEnd/>
            <a:tailEnd/>
          </a:ln>
          <a:effectLst/>
        </p:spPr>
        <p:txBody>
          <a:bodyPr vert="horz" wrap="square" lIns="95690" tIns="47845" rIns="95690" bIns="47845" numCol="1" anchor="b" anchorCtr="0" compatLnSpc="1">
            <a:prstTxWarp prst="textNoShape">
              <a:avLst/>
            </a:prstTxWarp>
          </a:bodyPr>
          <a:lstStyle>
            <a:lvl1pPr algn="r" defTabSz="957019">
              <a:defRPr sz="1300" b="0"/>
            </a:lvl1pPr>
          </a:lstStyle>
          <a:p>
            <a:pPr>
              <a:defRPr/>
            </a:pPr>
            <a:fld id="{D99FDAC1-D530-4EFB-9F9E-409C8D7C0FCE}"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pPr defTabSz="955675"/>
            <a:fld id="{B005A036-C582-4D64-8243-123AB642B345}" type="slidenum">
              <a:rPr lang="cs-CZ" smtClean="0"/>
              <a:pPr defTabSz="955675"/>
              <a:t>3</a:t>
            </a:fld>
            <a:endParaRPr lang="cs-CZ" smtClean="0"/>
          </a:p>
        </p:txBody>
      </p:sp>
      <p:sp>
        <p:nvSpPr>
          <p:cNvPr id="106499" name="Rectangle 2"/>
          <p:cNvSpPr>
            <a:spLocks noRo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pPr defTabSz="955675"/>
            <a:fld id="{D7D55A1B-66A5-4F4A-9F69-022EAE444A54}" type="slidenum">
              <a:rPr lang="cs-CZ" smtClean="0"/>
              <a:pPr defTabSz="955675"/>
              <a:t>19</a:t>
            </a:fld>
            <a:endParaRPr lang="cs-CZ" smtClean="0"/>
          </a:p>
        </p:txBody>
      </p:sp>
      <p:sp>
        <p:nvSpPr>
          <p:cNvPr id="118787" name="Rectangle 2"/>
          <p:cNvSpPr>
            <a:spLocks noRo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pPr defTabSz="955675"/>
            <a:fld id="{1E625D56-EE45-4C8F-A074-19480C8ED2BE}" type="slidenum">
              <a:rPr lang="cs-CZ" smtClean="0"/>
              <a:pPr defTabSz="955675"/>
              <a:t>20</a:t>
            </a:fld>
            <a:endParaRPr lang="cs-CZ" smtClean="0"/>
          </a:p>
        </p:txBody>
      </p:sp>
      <p:sp>
        <p:nvSpPr>
          <p:cNvPr id="119811" name="Rectangle 2"/>
          <p:cNvSpPr>
            <a:spLocks noRo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pPr defTabSz="955675"/>
            <a:fld id="{C017E936-4FAA-41E1-AC3E-8BF5C3F6BBE1}" type="slidenum">
              <a:rPr lang="cs-CZ" smtClean="0"/>
              <a:pPr defTabSz="955675"/>
              <a:t>21</a:t>
            </a:fld>
            <a:endParaRPr lang="cs-CZ" smtClean="0"/>
          </a:p>
        </p:txBody>
      </p:sp>
      <p:sp>
        <p:nvSpPr>
          <p:cNvPr id="120835" name="Rectangle 2"/>
          <p:cNvSpPr>
            <a:spLocks noRo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pPr defTabSz="955675"/>
            <a:fld id="{029FDE30-60FD-45B3-AAC1-485C4C1E6811}" type="slidenum">
              <a:rPr lang="cs-CZ" smtClean="0"/>
              <a:pPr defTabSz="955675"/>
              <a:t>22</a:t>
            </a:fld>
            <a:endParaRPr lang="cs-CZ" smtClean="0"/>
          </a:p>
        </p:txBody>
      </p:sp>
      <p:sp>
        <p:nvSpPr>
          <p:cNvPr id="121859" name="Rectangle 2"/>
          <p:cNvSpPr>
            <a:spLocks noRo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pPr defTabSz="955675"/>
            <a:fld id="{24BE8AA1-08CD-4B84-9A97-046A2AE00E23}" type="slidenum">
              <a:rPr lang="cs-CZ" smtClean="0"/>
              <a:pPr defTabSz="955675"/>
              <a:t>23</a:t>
            </a:fld>
            <a:endParaRPr lang="cs-CZ" smtClean="0"/>
          </a:p>
        </p:txBody>
      </p:sp>
      <p:sp>
        <p:nvSpPr>
          <p:cNvPr id="122883" name="Rectangle 2"/>
          <p:cNvSpPr>
            <a:spLocks noRo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pPr defTabSz="955675"/>
            <a:fld id="{35C3B390-08EF-4C8D-B968-80BC8A170537}" type="slidenum">
              <a:rPr lang="cs-CZ" smtClean="0"/>
              <a:pPr defTabSz="955675"/>
              <a:t>24</a:t>
            </a:fld>
            <a:endParaRPr lang="cs-CZ" smtClean="0"/>
          </a:p>
        </p:txBody>
      </p:sp>
      <p:sp>
        <p:nvSpPr>
          <p:cNvPr id="123907" name="Rectangle 2"/>
          <p:cNvSpPr>
            <a:spLocks noRo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pPr defTabSz="955675"/>
            <a:fld id="{95604A3B-5B54-4CB7-BD9C-563756123EE1}" type="slidenum">
              <a:rPr lang="cs-CZ" smtClean="0"/>
              <a:pPr defTabSz="955675"/>
              <a:t>25</a:t>
            </a:fld>
            <a:endParaRPr lang="cs-CZ" smtClean="0"/>
          </a:p>
        </p:txBody>
      </p:sp>
      <p:sp>
        <p:nvSpPr>
          <p:cNvPr id="124931" name="Rectangle 2"/>
          <p:cNvSpPr>
            <a:spLocks noRo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55675"/>
            <a:fld id="{F04FDFAF-641A-436A-8DDF-8EA00EE60180}" type="slidenum">
              <a:rPr lang="cs-CZ" smtClean="0"/>
              <a:pPr defTabSz="955675"/>
              <a:t>26</a:t>
            </a:fld>
            <a:endParaRPr lang="cs-CZ" smtClean="0"/>
          </a:p>
        </p:txBody>
      </p:sp>
      <p:sp>
        <p:nvSpPr>
          <p:cNvPr id="125955" name="Rectangle 2"/>
          <p:cNvSpPr>
            <a:spLocks noRo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pPr defTabSz="955675"/>
            <a:fld id="{C9D5DBF5-4FBF-479F-AD48-C5A10B6C7761}" type="slidenum">
              <a:rPr lang="cs-CZ" smtClean="0"/>
              <a:pPr defTabSz="955675"/>
              <a:t>27</a:t>
            </a:fld>
            <a:endParaRPr lang="cs-CZ" smtClean="0"/>
          </a:p>
        </p:txBody>
      </p:sp>
      <p:sp>
        <p:nvSpPr>
          <p:cNvPr id="126979" name="Rectangle 2"/>
          <p:cNvSpPr>
            <a:spLocks noRo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pPr defTabSz="955675"/>
            <a:fld id="{9510DBAA-A4EC-4A9E-B50D-C0C2B793987B}" type="slidenum">
              <a:rPr lang="cs-CZ" smtClean="0"/>
              <a:pPr defTabSz="955675"/>
              <a:t>28</a:t>
            </a:fld>
            <a:endParaRPr lang="cs-CZ" smtClean="0"/>
          </a:p>
        </p:txBody>
      </p:sp>
      <p:sp>
        <p:nvSpPr>
          <p:cNvPr id="128003" name="Rectangle 2"/>
          <p:cNvSpPr>
            <a:spLocks noRo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pPr defTabSz="955675"/>
            <a:fld id="{F1C9A54A-048B-43DB-A209-65EDD90004FC}" type="slidenum">
              <a:rPr lang="cs-CZ" smtClean="0"/>
              <a:pPr defTabSz="955675"/>
              <a:t>4</a:t>
            </a:fld>
            <a:endParaRPr lang="cs-CZ" smtClean="0"/>
          </a:p>
        </p:txBody>
      </p:sp>
      <p:sp>
        <p:nvSpPr>
          <p:cNvPr id="107523" name="Rectangle 2"/>
          <p:cNvSpPr>
            <a:spLocks noRo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pPr defTabSz="955675"/>
            <a:fld id="{834A960C-84E4-4DE8-8910-B360E9B206D4}" type="slidenum">
              <a:rPr lang="cs-CZ" smtClean="0"/>
              <a:pPr defTabSz="955675"/>
              <a:t>29</a:t>
            </a:fld>
            <a:endParaRPr lang="cs-CZ" smtClean="0"/>
          </a:p>
        </p:txBody>
      </p:sp>
      <p:sp>
        <p:nvSpPr>
          <p:cNvPr id="129027" name="Rectangle 2"/>
          <p:cNvSpPr>
            <a:spLocks noRo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pPr defTabSz="955675"/>
            <a:fld id="{1DA67FB6-4883-45D8-A21B-24461A8B9CDA}" type="slidenum">
              <a:rPr lang="cs-CZ" smtClean="0"/>
              <a:pPr defTabSz="955675"/>
              <a:t>30</a:t>
            </a:fld>
            <a:endParaRPr lang="cs-CZ" smtClean="0"/>
          </a:p>
        </p:txBody>
      </p:sp>
      <p:sp>
        <p:nvSpPr>
          <p:cNvPr id="130051" name="Rectangle 2"/>
          <p:cNvSpPr>
            <a:spLocks noRo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pPr defTabSz="955675"/>
            <a:fld id="{01FD20AA-AD64-4414-B02C-5AFE2C1977A6}" type="slidenum">
              <a:rPr lang="cs-CZ" smtClean="0"/>
              <a:pPr defTabSz="955675"/>
              <a:t>31</a:t>
            </a:fld>
            <a:endParaRPr lang="cs-CZ" smtClean="0"/>
          </a:p>
        </p:txBody>
      </p:sp>
      <p:sp>
        <p:nvSpPr>
          <p:cNvPr id="131075" name="Rectangle 2"/>
          <p:cNvSpPr>
            <a:spLocks noRo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pPr defTabSz="955675"/>
            <a:fld id="{5C418FCC-81E9-478D-9DE5-5FD0CC4B1074}" type="slidenum">
              <a:rPr lang="cs-CZ" smtClean="0"/>
              <a:pPr defTabSz="955675"/>
              <a:t>32</a:t>
            </a:fld>
            <a:endParaRPr lang="cs-CZ" smtClean="0"/>
          </a:p>
        </p:txBody>
      </p:sp>
      <p:sp>
        <p:nvSpPr>
          <p:cNvPr id="132099" name="Rectangle 2"/>
          <p:cNvSpPr>
            <a:spLocks noRo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pPr defTabSz="955675"/>
            <a:fld id="{E803E580-99E2-4283-87E6-4631E7B32D64}" type="slidenum">
              <a:rPr lang="cs-CZ" smtClean="0"/>
              <a:pPr defTabSz="955675"/>
              <a:t>33</a:t>
            </a:fld>
            <a:endParaRPr lang="cs-CZ" smtClean="0"/>
          </a:p>
        </p:txBody>
      </p:sp>
      <p:sp>
        <p:nvSpPr>
          <p:cNvPr id="133123" name="Rectangle 2"/>
          <p:cNvSpPr>
            <a:spLocks noRo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pPr defTabSz="955675"/>
            <a:fld id="{B1F15377-1BEE-45AF-BE62-44301C0090F0}" type="slidenum">
              <a:rPr lang="cs-CZ" smtClean="0"/>
              <a:pPr defTabSz="955675"/>
              <a:t>34</a:t>
            </a:fld>
            <a:endParaRPr lang="cs-CZ" smtClean="0"/>
          </a:p>
        </p:txBody>
      </p:sp>
      <p:sp>
        <p:nvSpPr>
          <p:cNvPr id="134147" name="Rectangle 2"/>
          <p:cNvSpPr>
            <a:spLocks noRo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pPr defTabSz="955675"/>
            <a:fld id="{E10A02BF-67D7-49BA-80B5-E6FDED92E530}" type="slidenum">
              <a:rPr lang="cs-CZ" smtClean="0"/>
              <a:pPr defTabSz="955675"/>
              <a:t>35</a:t>
            </a:fld>
            <a:endParaRPr lang="cs-CZ" smtClean="0"/>
          </a:p>
        </p:txBody>
      </p:sp>
      <p:sp>
        <p:nvSpPr>
          <p:cNvPr id="135171" name="Rectangle 2"/>
          <p:cNvSpPr>
            <a:spLocks noRo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pPr defTabSz="955675"/>
            <a:fld id="{A72FB161-4215-4DE3-9783-5DD5183DF777}" type="slidenum">
              <a:rPr lang="cs-CZ" smtClean="0"/>
              <a:pPr defTabSz="955675"/>
              <a:t>36</a:t>
            </a:fld>
            <a:endParaRPr lang="cs-CZ" smtClean="0"/>
          </a:p>
        </p:txBody>
      </p:sp>
      <p:sp>
        <p:nvSpPr>
          <p:cNvPr id="136195" name="Rectangle 2"/>
          <p:cNvSpPr>
            <a:spLocks noRo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pPr defTabSz="955675"/>
            <a:fld id="{0BC11CC7-3587-425C-86F3-BCB66BE1FF1F}" type="slidenum">
              <a:rPr lang="cs-CZ" smtClean="0"/>
              <a:pPr defTabSz="955675"/>
              <a:t>37</a:t>
            </a:fld>
            <a:endParaRPr lang="cs-CZ" smtClean="0"/>
          </a:p>
        </p:txBody>
      </p:sp>
      <p:sp>
        <p:nvSpPr>
          <p:cNvPr id="137219" name="Rectangle 2"/>
          <p:cNvSpPr>
            <a:spLocks noRo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r>
              <a:rPr lang="en-US" smtClean="0"/>
              <a:t>The difficulties begin in the method procedure. Soil from the laboratory test can be analyzed immediately after the test (14 or 28 days), but soil sample from the field needs to be manipulate. Some references show that time from sample collection to inoculation of BIOLOG plates should be kept to a minimum, preferably within the same day. Soil storage, even in cold store or frozen, is not recommended, microbial populations can be dramatically affected. However, it cannot be fulfilled because one needs to measure soil dry weight, moisture and other things before the method.</a:t>
            </a:r>
          </a:p>
          <a:p>
            <a:pPr eaLnBrk="1" hangingPunct="1"/>
            <a:r>
              <a:rPr lang="en-US" smtClean="0"/>
              <a:t>The most critical step of the method is extraction and inoculum preparation. No approach simply does not achieve a representative sample. There are differences in extraction medium, dilution ratios, separation of the soil particles from supernatant etc. Above all, it is not clear what density should be used for inoculum - this will be discussed further.</a:t>
            </a:r>
          </a:p>
          <a:p>
            <a:pPr eaLnBrk="1" hangingPunct="1"/>
            <a:r>
              <a:rPr lang="en-US" smtClean="0"/>
              <a:t>Also conditions for the incubations are not uniform. And finally there is question how the absorbance data should be read, computed, analyzed and interpreted. I can recommend to relate all absorbances to reading in time zero rather than subtracting the control wells - you will achieve smaller variance in the data.</a:t>
            </a:r>
          </a:p>
          <a:p>
            <a:pPr eaLnBrk="1" hangingPunct="1"/>
            <a:r>
              <a:rPr lang="en-US" smtClean="0"/>
              <a:t>Another issue is about BIOLOG method repeatability and reproducibility. What is replicate in the method? In my opinion several soil sub-samples should be analyzed as replicates with the whole procedure. Finally, also replication of the BIOLOG alone should be run as repeated inoculation of the same inoculum to more plates.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pPr defTabSz="955675"/>
            <a:fld id="{51C06390-8B7B-48E9-B528-EF016D9E6B69}" type="slidenum">
              <a:rPr lang="cs-CZ" smtClean="0"/>
              <a:pPr defTabSz="955675"/>
              <a:t>38</a:t>
            </a:fld>
            <a:endParaRPr lang="cs-CZ" smtClean="0"/>
          </a:p>
        </p:txBody>
      </p:sp>
      <p:sp>
        <p:nvSpPr>
          <p:cNvPr id="138243" name="Rectangle 2"/>
          <p:cNvSpPr>
            <a:spLocks noRo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r>
              <a:rPr lang="en-US" smtClean="0"/>
              <a:t>The overlook of possible BIOLOG parameters is presented here. The original datasets is for each sample, variants or soil N times repeated matrix of 31 substrates absorbances repeatedly read in time of incubation, usually after 12 or 24 hours for 4 or more days. They can be normalized by dividing by AWCD or areas under the curve can be computed by trapezoid rule. We also can check only positive or negative substrates with setting some level, e.g. 0,25 absorbance units for this. When 31 substrates are combined into single measure of AWCD we usually lose information about diversity. Richness show how many substrates were positive, omitting how evenly are they used. Finally, diversity indices, like Shannon-Weaver reveal information about richness and also evenness of the substrate usage. AWCD, Richness, Shannon-Weaver index parameters develop in time of incubation and appropriate reading time for comparison must be chosen. Also, comparison in fixed AWCD value or Richness can be done.</a:t>
            </a:r>
          </a:p>
          <a:p>
            <a:pPr eaLnBrk="1" hangingPunct="1"/>
            <a:r>
              <a:rPr lang="en-US" smtClean="0"/>
              <a:t>As for statistical analysis, ANOVA can be used followed by multiple range tests, e.g. Newman-Keuls. It is suitable for univariate parameters. For multivariate parameters we can either make ANOVA for each substrate of enter multivariate statistics, especially cluster analysis or some kind of factor analysis.</a:t>
            </a:r>
          </a:p>
          <a:p>
            <a:pPr eaLnBrk="1" hangingPunct="1"/>
            <a:r>
              <a:rPr lang="en-US" smtClean="0"/>
              <a:t>I hope that now everybody understand, that BIOLOG is not so easy approach. Few years ago we begun to measure with this method and up today we cannot say that it provide sensitive responses to soil contamination which could replace other methods. I would like demonstrate this on several case studies.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pPr defTabSz="955675"/>
            <a:fld id="{68623B8D-BB72-45F5-B8BC-C9F7302C243E}" type="slidenum">
              <a:rPr lang="cs-CZ" smtClean="0"/>
              <a:pPr defTabSz="955675"/>
              <a:t>6</a:t>
            </a:fld>
            <a:endParaRPr lang="cs-CZ" smtClean="0"/>
          </a:p>
        </p:txBody>
      </p:sp>
      <p:sp>
        <p:nvSpPr>
          <p:cNvPr id="111619" name="Rectangle 2"/>
          <p:cNvSpPr>
            <a:spLocks noRo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pPr defTabSz="955675"/>
            <a:fld id="{9E2D079D-974C-43A6-A230-933300BA6B2E}" type="slidenum">
              <a:rPr lang="cs-CZ" smtClean="0"/>
              <a:pPr defTabSz="955675"/>
              <a:t>39</a:t>
            </a:fld>
            <a:endParaRPr lang="cs-CZ" smtClean="0"/>
          </a:p>
        </p:txBody>
      </p:sp>
      <p:sp>
        <p:nvSpPr>
          <p:cNvPr id="139267" name="Rectangle 2"/>
          <p:cNvSpPr>
            <a:spLocks noRo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defTabSz="955675"/>
            <a:fld id="{1CE13767-8677-4196-B8C6-D7036F4A7271}" type="slidenum">
              <a:rPr lang="cs-CZ" smtClean="0"/>
              <a:pPr defTabSz="955675"/>
              <a:t>40</a:t>
            </a:fld>
            <a:endParaRPr lang="cs-CZ" smtClean="0"/>
          </a:p>
        </p:txBody>
      </p:sp>
      <p:sp>
        <p:nvSpPr>
          <p:cNvPr id="140291" name="Rectangle 2"/>
          <p:cNvSpPr>
            <a:spLocks noRo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pPr defTabSz="955675"/>
            <a:fld id="{C0EA826E-B72E-48D5-A01A-F5F15CCC3048}" type="slidenum">
              <a:rPr lang="cs-CZ" smtClean="0"/>
              <a:pPr defTabSz="955675"/>
              <a:t>41</a:t>
            </a:fld>
            <a:endParaRPr lang="cs-CZ" smtClean="0"/>
          </a:p>
        </p:txBody>
      </p:sp>
      <p:sp>
        <p:nvSpPr>
          <p:cNvPr id="141315" name="Rectangle 2"/>
          <p:cNvSpPr>
            <a:spLocks noRo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r>
              <a:rPr lang="en-US" smtClean="0"/>
              <a:t>It was discussed many times, that inoculum density affects essentially all BIOLOG results and also basically what is method about at all.</a:t>
            </a:r>
          </a:p>
          <a:p>
            <a:pPr eaLnBrk="1" hangingPunct="1"/>
            <a:r>
              <a:rPr lang="en-US" smtClean="0"/>
              <a:t>Color development is affected by inoculum density - i.e. number of cells or inoculum catabolic activity. The reason for the high sample dilution is to dilute organic material from the soil, to be negligible as substrate in the wells. However, when the inoculum is diluted too much, there could be also critical losses of some community members, changes in proportion of K/r strategists in the wells and probability of interspecies relationships. On the other hand, when the inoculum low diluted, there can be strong effect of actual in situ activity, and physiological state of the microbes. Then we truly measure no functional diversity but actual catabolic activities.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pPr defTabSz="955675"/>
            <a:fld id="{868198B7-AE86-43CF-BCCA-9922ECDECE9F}" type="slidenum">
              <a:rPr lang="cs-CZ" smtClean="0"/>
              <a:pPr defTabSz="955675"/>
              <a:t>42</a:t>
            </a:fld>
            <a:endParaRPr lang="cs-CZ" smtClean="0"/>
          </a:p>
        </p:txBody>
      </p:sp>
      <p:sp>
        <p:nvSpPr>
          <p:cNvPr id="142339" name="Rectangle 2"/>
          <p:cNvSpPr>
            <a:spLocks noRo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r>
              <a:rPr lang="cs-CZ" smtClean="0"/>
              <a:t>E</a:t>
            </a:r>
            <a:r>
              <a:rPr lang="en-US" smtClean="0"/>
              <a:t>ffective analysis of the multivariate profiles of carbon source utilization patterns strongly requires separation of the effects caused by differences in the inoculum density (i.e. average rate of color development) from the effects caused by differences in the types or activities of organisms present (i.e. relative color pattern, or carbon source utilization diversity). For illustration now few examples, because the situation is not simple. Imagine samples A and B that show communities which reveal same functional diversity, but different overall community size and also corresponding lower overall activity. If we want to use BIOLOG for measuring the functional diversity, method should be adjusted to reveal that these communities have the same diversity and the effects of different biomass or activity should be disregarded. Unfortunately, due to inoculum density effect this is not true, and BIOLOG results will ever include also artifacts of that differences.</a:t>
            </a:r>
          </a:p>
          <a:p>
            <a:pPr eaLnBrk="1" hangingPunct="1"/>
            <a:r>
              <a:rPr lang="en-US" smtClean="0"/>
              <a:t>Imagine now sample C that has same biomass and activity as sample A, but different proportions of functional groups. I hope, this is ideal example, when BIOLOG could show results which can be well interpreted as diversity differences.</a:t>
            </a:r>
          </a:p>
          <a:p>
            <a:pPr eaLnBrk="1" hangingPunct="1"/>
            <a:r>
              <a:rPr lang="en-US" smtClean="0"/>
              <a:t>However, real situation is rather as show Soil X and Y. Here is different diversity of the functional groups, plus different overall biomass, and moreover plus different physiological activity not always corresponding to biomass size. On this real situation example arise the most important questions of the BIOLOG method: Should we standardize the inoculum or not? If so, should it be standardized according to cell numbers or biomass or according to physiological activity?</a:t>
            </a:r>
          </a:p>
          <a:p>
            <a:pPr eaLnBrk="1" hangingPunct="1"/>
            <a:r>
              <a:rPr lang="en-US" smtClean="0"/>
              <a:t>The answers can be given by the knowledge, what happen in the well after inoculation.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pPr defTabSz="955675"/>
            <a:fld id="{355F7D53-77C3-46AF-9F01-B2E8CDC589D3}" type="slidenum">
              <a:rPr lang="cs-CZ" smtClean="0"/>
              <a:pPr defTabSz="955675"/>
              <a:t>43</a:t>
            </a:fld>
            <a:endParaRPr lang="cs-CZ" smtClean="0"/>
          </a:p>
        </p:txBody>
      </p:sp>
      <p:sp>
        <p:nvSpPr>
          <p:cNvPr id="143363" name="Rectangle 2"/>
          <p:cNvSpPr>
            <a:spLocks noRo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n-US" smtClean="0"/>
              <a:t>Unfortunately, there is no single theory what exactly happens when the microorganisms is inoculated into the wells. The only clear is, that more respiration activity in the well produces more color. However, what stands behind reducing power increase? Because we see only TPF as reduction product we don't know if the increase of the color means higher respiration of the same amount of cells or increase of the cell numbers with constant specific respiration activity. The contemporary papers conclude that both growth and activity comprises to color formation but growth is probably the main action overlaying any other processes in the wells. Growth should reflect classical growth curve according Monod equations. This ideal model is however biased by several complications:</a:t>
            </a:r>
          </a:p>
          <a:p>
            <a:pPr eaLnBrk="1" hangingPunct="1"/>
            <a:r>
              <a:rPr lang="en-US" smtClean="0"/>
              <a:t>1) Beside growing strategists, there are also microbes in the well that do not grow and only mineralize present substrate. Their occurrence and proportion will be affected by inoculum density as was noted already. Color is produced according enzyme kinetics which shows similar curve to growth curve and thus, hardly can be distinguished. </a:t>
            </a:r>
          </a:p>
          <a:p>
            <a:pPr eaLnBrk="1" hangingPunct="1"/>
            <a:r>
              <a:rPr lang="en-US" smtClean="0"/>
              <a:t>2) Carbon source is utilized both for growth and both for respiration, i.e. for maintenance, at the ratio which unknown and depends on many conditions e.g. on stress.</a:t>
            </a:r>
          </a:p>
          <a:p>
            <a:pPr eaLnBrk="1" hangingPunct="1"/>
            <a:r>
              <a:rPr lang="en-US" smtClean="0"/>
              <a:t>3) cells in different growth curve phases produce different amount of enzymes.</a:t>
            </a:r>
          </a:p>
          <a:p>
            <a:pPr eaLnBrk="1" hangingPunct="1"/>
            <a:r>
              <a:rPr lang="en-US" smtClean="0"/>
              <a:t>4) Moreover, different substrates can reveal different specific activity and growth yield.</a:t>
            </a:r>
          </a:p>
          <a:p>
            <a:pPr eaLnBrk="1" hangingPunct="1"/>
            <a:r>
              <a:rPr lang="en-US" smtClean="0"/>
              <a:t>5) Enzymes present can show different affinity to substrates</a:t>
            </a:r>
          </a:p>
          <a:p>
            <a:pPr eaLnBrk="1" hangingPunct="1"/>
            <a:r>
              <a:rPr lang="en-US" smtClean="0"/>
              <a:t>6) Finally, all factors like stress have impact on enzyme activity and also growth capabilities and will affect the final curve shape.</a:t>
            </a:r>
          </a:p>
          <a:p>
            <a:pPr eaLnBrk="1" hangingPunct="1"/>
            <a:r>
              <a:rPr lang="en-US" smtClean="0"/>
              <a:t>The question is, if we are able and also if this is necessary to distinguish all these processes to make any solid interpretation of BIOLOG. This is point of further discussion.</a:t>
            </a:r>
            <a:endParaRPr lang="cs-CZ" smtClean="0"/>
          </a:p>
          <a:p>
            <a:pPr eaLnBrk="1" hangingPunct="1"/>
            <a:r>
              <a:rPr lang="en-US" smtClean="0"/>
              <a:t>The inspiration can come from substrate induced respiration approach theoretically explained by Stenstrom et al. in 1998. Maybe it would be possible to use BIOLOG by two ways: 1) with dense inoculum as quick - several hourly assay of real actual functions or 2) with highly diluted inoculum as long time incubation assay for community physiological potential evaluation.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pPr defTabSz="955675"/>
            <a:fld id="{5A6E8061-DE39-476D-9899-F5658E3B2ACA}" type="slidenum">
              <a:rPr lang="cs-CZ" smtClean="0"/>
              <a:pPr defTabSz="955675"/>
              <a:t>44</a:t>
            </a:fld>
            <a:endParaRPr lang="cs-CZ" smtClean="0"/>
          </a:p>
        </p:txBody>
      </p:sp>
      <p:sp>
        <p:nvSpPr>
          <p:cNvPr id="144387" name="Rectangle 2"/>
          <p:cNvSpPr>
            <a:spLocks noRo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r>
              <a:rPr lang="en-US" smtClean="0"/>
              <a:t>It is evident, that there is no single solution of the inoculum density problem. One possibility is to standardize inoculum density according to cell numbers, biomass or according to activity. Both approaches have arguments, because Garland, Haack, and many others proved that color development is affected both inoculum density and also activity. Second possibility is omit inoculum standardization, dilute all samples the same way and to normalize measured data: dividing by AWCD or reading in fixed AWCD or richness value. Normalization by AWCD is basically very similar as data standardization prior to statistical analyses like PCA. It should avoid quantitative differences and show only qualitative differences between samples. Reading in fixed AWCD or richness cannot be recommended, because the exact value (e.g. 0,5 or 0,75) is usually not picked up, because color is not read continuously bur after e.g. 12 hours. In such cases this approach bring another source of variation in the data. The modern approach in several papers is calculation of kinetic parameters from Gompertz equation, which seems to be independent from inoculum density/activity effects.</a:t>
            </a:r>
          </a:p>
          <a:p>
            <a:pPr eaLnBrk="1" hangingPunct="1"/>
            <a:r>
              <a:rPr lang="en-US" smtClean="0"/>
              <a:t>To conclude the problem with inoculum density: It is not appropriate to blindly transform the data to suppress the influence of inoculum density, without first recognizing whether density effects might be an important aspect of differences between the microbial communities under consideration. For example, differences in inoculum density might be a major distinguishing feture between communities which otherwise show no significant differences in the carbon which can be used. However, in such case we do not use BIOLOG for evaluation of the functional diversity. If we want to examine only functional diversity, i.e. potential function as opposed to actual function, it is important to take into account inoculum density.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pPr defTabSz="955675"/>
            <a:fld id="{5C967E1D-623F-4DA6-A13D-84286E8FC42A}" type="slidenum">
              <a:rPr lang="cs-CZ" smtClean="0"/>
              <a:pPr defTabSz="955675"/>
              <a:t>45</a:t>
            </a:fld>
            <a:endParaRPr lang="cs-CZ" smtClean="0"/>
          </a:p>
        </p:txBody>
      </p:sp>
      <p:sp>
        <p:nvSpPr>
          <p:cNvPr id="145411" name="Rectangle 2"/>
          <p:cNvSpPr>
            <a:spLocks noRo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algn="just" eaLnBrk="1" hangingPunct="1"/>
            <a:r>
              <a:rPr lang="en-US" smtClean="0"/>
              <a:t>For the purpose of field case study, we used twelve sites in small natural area around cement works Mokrá. Consortium RECETOX-TOCOEN has monitored here soil contamination and microbiological properties since 1998. There are different soil types and vegetation covers (arable, grassland and forest) present and soils differ in organic matter content, pH and other properties. Some of these soils are contaminated with POPs: soil 11 is very heavy contaminated by DDT, which is not from plant, of course; it shows also increased level of PAHs; soil 6 is contaminated with dioxins and also has increased level of PAHs and cadmium. Our objective was to evaluate if the use of another biological assay - BIOLOG, is suitable for routine monitoring of these soils.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pPr defTabSz="955675"/>
            <a:fld id="{33509296-FC14-49DD-819F-B88B7DAB8CEC}" type="slidenum">
              <a:rPr lang="cs-CZ" smtClean="0"/>
              <a:pPr defTabSz="955675"/>
              <a:t>46</a:t>
            </a:fld>
            <a:endParaRPr lang="cs-CZ" smtClean="0"/>
          </a:p>
        </p:txBody>
      </p:sp>
      <p:sp>
        <p:nvSpPr>
          <p:cNvPr id="146435" name="Rectangle 2"/>
          <p:cNvSpPr>
            <a:spLocks noRo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r>
              <a:rPr lang="en-US" smtClean="0"/>
              <a:t>We used procedure as viewed here. Please notice low dilution ratio used, because we would like to see also actual physiological differences between localities rather than potential functions.</a:t>
            </a:r>
            <a:r>
              <a:rPr lang="cs-CZ" smtClean="0"/>
              <a:t> Therefore, relatively low dilution was used.</a:t>
            </a:r>
            <a:r>
              <a:rPr lang="en-US" smtClean="0"/>
              <a:t> We standardized according overall microbial activity rather than inoculum density hoping that it would preferably omit inoculum density effect. Rest of the procedure was according usually described steps in the literature. We tried to use all possible analyses and parameters with the exception of kinetic parameters to compare them and show how the BIOLOG data should be evaluated in routine biomonitroing in such studies.</a:t>
            </a:r>
          </a:p>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pPr defTabSz="955675"/>
            <a:fld id="{4E59C614-0410-4AF5-8AF8-790D00FC55F7}" type="slidenum">
              <a:rPr lang="cs-CZ" smtClean="0"/>
              <a:pPr defTabSz="955675"/>
              <a:t>47</a:t>
            </a:fld>
            <a:endParaRPr lang="cs-CZ" smtClean="0"/>
          </a:p>
        </p:txBody>
      </p:sp>
      <p:sp>
        <p:nvSpPr>
          <p:cNvPr id="147459" name="Rectangle 2"/>
          <p:cNvSpPr>
            <a:spLocks noRo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r>
              <a:rPr lang="en-US" smtClean="0"/>
              <a:t>Here are presented results of overall measures of catabolic activity - ATA and AWCD in main reading points. Two plots bellow display parameters of richness and evenness. There are apparent three main conclusions:</a:t>
            </a:r>
          </a:p>
          <a:p>
            <a:pPr eaLnBrk="1" hangingPunct="1"/>
            <a:r>
              <a:rPr lang="en-US" smtClean="0"/>
              <a:t>1) we used only 3 replicates per soil and that is not enough, because high variability masked significance of differences between soils. More replicates allow to exclude extremes from the analysis.</a:t>
            </a:r>
          </a:p>
          <a:p>
            <a:pPr eaLnBrk="1" hangingPunct="1"/>
            <a:r>
              <a:rPr lang="en-US" smtClean="0"/>
              <a:t>2) Even inoculum was standardized, there are still differences in overall activities masking any differences in the diversity. The highest overall catabolic activity was in soil 7 and 8 and the lowest in soils 5, 9 and 10. </a:t>
            </a:r>
          </a:p>
          <a:p>
            <a:pPr eaLnBrk="1" hangingPunct="1"/>
            <a:r>
              <a:rPr lang="en-US" smtClean="0"/>
              <a:t>3) When ATA, AWCD and also richness show similar results. Thus, it seems that overall measures like ATA and AWCD reflect more positive substrates with more color. Evenness show a bit different results, even it seems that it is partially affected by results of ATA and richness. Especially soils 1 and 6 display completely other position than was according to AWCD.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pPr defTabSz="955675"/>
            <a:fld id="{70F1F3B5-D9AE-4430-B30C-2157692EFFE8}" type="slidenum">
              <a:rPr lang="cs-CZ" smtClean="0"/>
              <a:pPr defTabSz="955675"/>
              <a:t>48</a:t>
            </a:fld>
            <a:endParaRPr lang="cs-CZ" smtClean="0"/>
          </a:p>
        </p:txBody>
      </p:sp>
      <p:sp>
        <p:nvSpPr>
          <p:cNvPr id="148483" name="Rectangle 2"/>
          <p:cNvSpPr>
            <a:spLocks noRo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r>
              <a:rPr lang="en-US" smtClean="0"/>
              <a:t>The relationships can be illustrated with Spearman rank correlation which also can reveal which from known soil properties corresponds with these results. As is shown with red numbers, ATA and AWCD are related. Richness adds some new information and determines partially evenness, which display information completely independent on ATA or AWCD.</a:t>
            </a:r>
          </a:p>
          <a:p>
            <a:pPr eaLnBrk="1" hangingPunct="1"/>
            <a:r>
              <a:rPr lang="en-US" smtClean="0"/>
              <a:t>It is apparent that especially organic matter content in soil is driving factor responsible for results of overall color development. It is also correlated with potential respiration, even inoculum was standardized according to SIR. The relationships with pollutants in soil is probably mediated through organic matter content in soil, which support higher pollutant retention but also higher microbial status. Independency of richness and evenness on any soil property is promising that these parameters can show new information about soils that was unseen previously. However, what the</a:t>
            </a:r>
            <a:r>
              <a:rPr lang="cs-CZ" smtClean="0"/>
              <a:t>y</a:t>
            </a:r>
            <a:r>
              <a:rPr lang="en-US" smtClean="0"/>
              <a:t> can indicate remains unknown.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defTabSz="955675"/>
            <a:fld id="{3C8EA7AA-3E70-4232-8466-75A01BB43D03}" type="slidenum">
              <a:rPr lang="cs-CZ" smtClean="0"/>
              <a:pPr defTabSz="955675"/>
              <a:t>7</a:t>
            </a:fld>
            <a:endParaRPr lang="cs-CZ" smtClean="0"/>
          </a:p>
        </p:txBody>
      </p:sp>
      <p:sp>
        <p:nvSpPr>
          <p:cNvPr id="112643" name="Rectangle 2"/>
          <p:cNvSpPr>
            <a:spLocks noRo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pPr defTabSz="955675"/>
            <a:fld id="{2C18D9D4-45EF-477A-9184-339D26504C63}" type="slidenum">
              <a:rPr lang="cs-CZ" smtClean="0"/>
              <a:pPr defTabSz="955675"/>
              <a:t>49</a:t>
            </a:fld>
            <a:endParaRPr lang="cs-CZ" smtClean="0"/>
          </a:p>
        </p:txBody>
      </p:sp>
      <p:sp>
        <p:nvSpPr>
          <p:cNvPr id="149507" name="Rectangle 2"/>
          <p:cNvSpPr>
            <a:spLocks noRo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r>
              <a:rPr lang="en-US" smtClean="0"/>
              <a:t>Next step of the analysis is multivariate approach when we respect 31 substrates as variables and try to find any pattern similarities or dissimilarities. Firstly, let's see that several parameters show very similar information: it is apparent that all parameters are highly correlated which is possibly effect of inoculum standardization. However, detailed view shows, that time of reading is most important factor giving different results of the method. The 48th hour is too early for development of some wells and therefore parameters from this hour show different results than later readings or TA. Also reading in fixed AWCD or richness level basically corresponds with classical reading. For multivariate statistics, every parameter can be used and very distinct results are then obtained. The use of TA or Abs can be recommended when effects of different actual activities are under consideration. TAN or AN should be used when only qualitative differences, that is functional profiles, are to be compared.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pPr defTabSz="955675"/>
            <a:fld id="{3E89AD59-8421-41B2-8D82-130A4CC9D025}" type="slidenum">
              <a:rPr lang="cs-CZ" smtClean="0"/>
              <a:pPr defTabSz="955675"/>
              <a:t>50</a:t>
            </a:fld>
            <a:endParaRPr lang="cs-CZ" smtClean="0"/>
          </a:p>
        </p:txBody>
      </p:sp>
      <p:sp>
        <p:nvSpPr>
          <p:cNvPr id="150531" name="Rectangle 2"/>
          <p:cNvSpPr>
            <a:spLocks noRo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r>
              <a:rPr lang="en-US" smtClean="0"/>
              <a:t>Principle component analysis</a:t>
            </a:r>
            <a:r>
              <a:rPr lang="cs-CZ" smtClean="0"/>
              <a:t> for TA</a:t>
            </a:r>
            <a:r>
              <a:rPr lang="en-US" smtClean="0"/>
              <a:t> revealed </a:t>
            </a:r>
            <a:r>
              <a:rPr lang="cs-CZ" smtClean="0"/>
              <a:t>that e</a:t>
            </a:r>
            <a:r>
              <a:rPr lang="en-US" smtClean="0"/>
              <a:t>specially 7. 8, 5, 9, 10, and 1 and 6</a:t>
            </a:r>
            <a:r>
              <a:rPr lang="cs-CZ" smtClean="0"/>
              <a:t> are different</a:t>
            </a:r>
            <a:r>
              <a:rPr lang="en-US" smtClean="0"/>
              <a:t>. This information is nothing more behind univariate statistics with ATA, AWCD, richness and diversity. However, it seems that the main component binds main part of variance, caused especially overall activity differences and other components remain to show differences based on other patterns, e.g. diversity. Moreover, I realized in all parameters, that nearly half of the substrates on EcoPlates are redundant</a:t>
            </a:r>
            <a:r>
              <a:rPr lang="cs-CZ" smtClean="0"/>
              <a:t>. </a:t>
            </a:r>
            <a:r>
              <a:rPr lang="en-US" smtClean="0"/>
              <a:t>It is tempting to omit the group of the commonly used substrates from the further evaluation in order to increase the sensitivity of the assay to the differences between used soils.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pPr defTabSz="955675"/>
            <a:fld id="{B151E4BE-E94C-4936-87D8-8FC0EA34372F}" type="slidenum">
              <a:rPr lang="cs-CZ" smtClean="0"/>
              <a:pPr defTabSz="955675"/>
              <a:t>51</a:t>
            </a:fld>
            <a:endParaRPr lang="cs-CZ" smtClean="0"/>
          </a:p>
        </p:txBody>
      </p:sp>
      <p:sp>
        <p:nvSpPr>
          <p:cNvPr id="151555" name="Rectangle 2"/>
          <p:cNvSpPr>
            <a:spLocks noRo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r>
              <a:rPr lang="en-US" smtClean="0"/>
              <a:t>When we would like to see only differences of patterns normalized TAN is used. Moreover, only those substrates are included in analysis which revealed ANOVA with p &lt; 0.01. Then PCA reveals differences between soils and also which substrates are responsible for them. However, only half of the total information is viewed on these pictures and it can be concluded, that with exception of soils 1, 6, 10 and 5 soils show similar patterns of these 11 substrate utilization.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pPr defTabSz="955675"/>
            <a:fld id="{2BC297C1-04A9-4160-A2F6-A81A04AD4776}" type="slidenum">
              <a:rPr lang="cs-CZ" smtClean="0"/>
              <a:pPr defTabSz="955675"/>
              <a:t>52</a:t>
            </a:fld>
            <a:endParaRPr lang="cs-CZ" smtClean="0"/>
          </a:p>
        </p:txBody>
      </p:sp>
      <p:sp>
        <p:nvSpPr>
          <p:cNvPr id="152579" name="Rectangle 2"/>
          <p:cNvSpPr>
            <a:spLocks noRot="1" noChangeArrowheads="1" noTextEdit="1"/>
          </p:cNvSpPr>
          <p:nvPr>
            <p:ph type="sldImg"/>
          </p:nvPr>
        </p:nvSpPr>
        <p:spPr>
          <a:ln/>
        </p:spPr>
      </p:sp>
      <p:sp>
        <p:nvSpPr>
          <p:cNvPr id="709635" name="Rectangle 3"/>
          <p:cNvSpPr>
            <a:spLocks noGrp="1" noChangeArrowheads="1"/>
          </p:cNvSpPr>
          <p:nvPr>
            <p:ph type="body" idx="1"/>
          </p:nvPr>
        </p:nvSpPr>
        <p:spPr/>
        <p:txBody>
          <a:bodyPr/>
          <a:lstStyle/>
          <a:p>
            <a:pPr marL="220850" indent="-220850" eaLnBrk="1" hangingPunct="1">
              <a:defRPr/>
            </a:pPr>
            <a:r>
              <a:rPr lang="en-US" dirty="0" err="1" smtClean="0">
                <a:effectLst>
                  <a:outerShdw blurRad="38100" dist="38100" dir="2700000" algn="tl">
                    <a:srgbClr val="C0C0C0"/>
                  </a:outerShdw>
                </a:effectLst>
              </a:rPr>
              <a:t>Inoculum</a:t>
            </a:r>
            <a:r>
              <a:rPr lang="en-US" dirty="0" smtClean="0">
                <a:effectLst>
                  <a:outerShdw blurRad="38100" dist="38100" dir="2700000" algn="tl">
                    <a:srgbClr val="C0C0C0"/>
                  </a:outerShdw>
                </a:effectLst>
              </a:rPr>
              <a:t> standardization helped to </a:t>
            </a:r>
            <a:r>
              <a:rPr lang="cs-CZ" dirty="0" err="1" smtClean="0">
                <a:effectLst>
                  <a:outerShdw blurRad="38100" dist="38100" dir="2700000" algn="tl">
                    <a:srgbClr val="C0C0C0"/>
                  </a:outerShdw>
                </a:effectLst>
              </a:rPr>
              <a:t>solve</a:t>
            </a:r>
            <a:r>
              <a:rPr lang="en-US" dirty="0" smtClean="0">
                <a:effectLst>
                  <a:outerShdw blurRad="38100" dist="38100" dir="2700000" algn="tl">
                    <a:srgbClr val="C0C0C0"/>
                  </a:outerShdw>
                </a:effectLst>
              </a:rPr>
              <a:t> </a:t>
            </a:r>
            <a:r>
              <a:rPr lang="en-US" dirty="0" err="1" smtClean="0">
                <a:effectLst>
                  <a:outerShdw blurRad="38100" dist="38100" dir="2700000" algn="tl">
                    <a:srgbClr val="C0C0C0"/>
                  </a:outerShdw>
                </a:effectLst>
              </a:rPr>
              <a:t>inoculum</a:t>
            </a:r>
            <a:r>
              <a:rPr lang="en-US" dirty="0" smtClean="0">
                <a:effectLst>
                  <a:outerShdw blurRad="38100" dist="38100" dir="2700000" algn="tl">
                    <a:srgbClr val="C0C0C0"/>
                  </a:outerShdw>
                </a:effectLst>
              </a:rPr>
              <a:t> density effect but not totally</a:t>
            </a:r>
          </a:p>
          <a:p>
            <a:pPr marL="220850" indent="-220850" eaLnBrk="1" hangingPunct="1">
              <a:defRPr/>
            </a:pPr>
            <a:r>
              <a:rPr lang="en-US" dirty="0" smtClean="0">
                <a:effectLst>
                  <a:outerShdw blurRad="38100" dist="38100" dir="2700000" algn="tl">
                    <a:srgbClr val="C0C0C0"/>
                  </a:outerShdw>
                </a:effectLst>
              </a:rPr>
              <a:t>ATA, AWCD described overall activity and S-W index and richness revealed another information</a:t>
            </a:r>
          </a:p>
          <a:p>
            <a:pPr marL="220850" indent="-220850" eaLnBrk="1" hangingPunct="1">
              <a:defRPr/>
            </a:pPr>
            <a:r>
              <a:rPr lang="en-US" dirty="0" smtClean="0">
                <a:effectLst>
                  <a:outerShdw blurRad="38100" dist="38100" dir="2700000" algn="tl">
                    <a:srgbClr val="C0C0C0"/>
                  </a:outerShdw>
                </a:effectLst>
              </a:rPr>
              <a:t>Organic matter was driving factor for the results</a:t>
            </a:r>
          </a:p>
          <a:p>
            <a:pPr marL="220850" indent="-220850" eaLnBrk="1" hangingPunct="1">
              <a:defRPr/>
            </a:pPr>
            <a:r>
              <a:rPr lang="en-US" dirty="0" smtClean="0">
                <a:effectLst>
                  <a:outerShdw blurRad="38100" dist="38100" dir="2700000" algn="tl">
                    <a:srgbClr val="C0C0C0"/>
                  </a:outerShdw>
                </a:effectLst>
              </a:rPr>
              <a:t>Use of BIOLOG in routine monitoring could be suitable </a:t>
            </a:r>
            <a:r>
              <a:rPr lang="en-US" u="sng" dirty="0" smtClean="0">
                <a:effectLst>
                  <a:outerShdw blurRad="38100" dist="38100" dir="2700000" algn="tl">
                    <a:srgbClr val="C0C0C0"/>
                  </a:outerShdw>
                </a:effectLst>
              </a:rPr>
              <a:t>only if the results would be properly evaluated</a:t>
            </a:r>
          </a:p>
          <a:p>
            <a:pPr marL="220850" indent="-220850" eaLnBrk="1" hangingPunct="1">
              <a:defRPr/>
            </a:pPr>
            <a:r>
              <a:rPr lang="cs-CZ" dirty="0" smtClean="0">
                <a:effectLst>
                  <a:outerShdw blurRad="38100" dist="38100" dir="2700000" algn="tl">
                    <a:srgbClr val="C0C0C0"/>
                  </a:outerShdw>
                </a:effectLst>
              </a:rPr>
              <a:t>E</a:t>
            </a:r>
            <a:r>
              <a:rPr lang="en-US" dirty="0" smtClean="0">
                <a:effectLst>
                  <a:outerShdw blurRad="38100" dist="38100" dir="2700000" algn="tl">
                    <a:srgbClr val="C0C0C0"/>
                  </a:outerShdw>
                </a:effectLst>
              </a:rPr>
              <a:t>valuating at least one not-normalized (e.g. TA) and one normalized parameter (e.g. </a:t>
            </a:r>
            <a:r>
              <a:rPr lang="cs-CZ" dirty="0" smtClean="0">
                <a:effectLst>
                  <a:outerShdw blurRad="38100" dist="38100" dir="2700000" algn="tl">
                    <a:srgbClr val="C0C0C0"/>
                  </a:outerShdw>
                </a:effectLst>
              </a:rPr>
              <a:t>TAN</a:t>
            </a:r>
            <a:r>
              <a:rPr lang="en-US" dirty="0" smtClean="0">
                <a:effectLst>
                  <a:outerShdw blurRad="38100" dist="38100" dir="2700000" algn="tl">
                    <a:srgbClr val="C0C0C0"/>
                  </a:outerShdw>
                </a:effectLst>
              </a:rPr>
              <a:t>)</a:t>
            </a:r>
            <a:r>
              <a:rPr lang="cs-CZ" dirty="0" smtClean="0">
                <a:effectLst>
                  <a:outerShdw blurRad="38100" dist="38100" dir="2700000" algn="tl">
                    <a:srgbClr val="C0C0C0"/>
                  </a:outerShdw>
                </a:effectLst>
              </a:rPr>
              <a:t> </a:t>
            </a:r>
            <a:r>
              <a:rPr lang="cs-CZ" dirty="0" err="1" smtClean="0">
                <a:effectLst>
                  <a:outerShdw blurRad="38100" dist="38100" dir="2700000" algn="tl">
                    <a:srgbClr val="C0C0C0"/>
                  </a:outerShdw>
                </a:effectLst>
              </a:rPr>
              <a:t>is</a:t>
            </a:r>
            <a:r>
              <a:rPr lang="cs-CZ" dirty="0" smtClean="0">
                <a:effectLst>
                  <a:outerShdw blurRad="38100" dist="38100" dir="2700000" algn="tl">
                    <a:srgbClr val="C0C0C0"/>
                  </a:outerShdw>
                </a:effectLst>
              </a:rPr>
              <a:t> </a:t>
            </a:r>
            <a:r>
              <a:rPr lang="cs-CZ" dirty="0" err="1" smtClean="0">
                <a:effectLst>
                  <a:outerShdw blurRad="38100" dist="38100" dir="2700000" algn="tl">
                    <a:srgbClr val="C0C0C0"/>
                  </a:outerShdw>
                </a:effectLst>
              </a:rPr>
              <a:t>recommended</a:t>
            </a:r>
            <a:r>
              <a:rPr lang="cs-CZ" dirty="0" smtClean="0">
                <a:effectLst>
                  <a:outerShdw blurRad="38100" dist="38100" dir="2700000" algn="tl">
                    <a:srgbClr val="C0C0C0"/>
                  </a:outerShdw>
                </a:effectLst>
              </a:rPr>
              <a:t> </a:t>
            </a:r>
            <a:r>
              <a:rPr lang="en-US" dirty="0" smtClean="0">
                <a:effectLst>
                  <a:outerShdw blurRad="38100" dist="38100" dir="2700000" algn="tl">
                    <a:srgbClr val="C0C0C0"/>
                  </a:outerShdw>
                </a:effectLst>
              </a:rPr>
              <a:t>keep</a:t>
            </a:r>
            <a:r>
              <a:rPr lang="cs-CZ" dirty="0" err="1" smtClean="0">
                <a:effectLst>
                  <a:outerShdw blurRad="38100" dist="38100" dir="2700000" algn="tl">
                    <a:srgbClr val="C0C0C0"/>
                  </a:outerShdw>
                </a:effectLst>
              </a:rPr>
              <a:t>ing</a:t>
            </a:r>
            <a:r>
              <a:rPr lang="en-US" dirty="0" smtClean="0">
                <a:effectLst>
                  <a:outerShdw blurRad="38100" dist="38100" dir="2700000" algn="tl">
                    <a:srgbClr val="C0C0C0"/>
                  </a:outerShdw>
                </a:effectLst>
              </a:rPr>
              <a:t> in mind that they reveal different information</a:t>
            </a:r>
            <a:r>
              <a:rPr lang="en-US" dirty="0" smtClean="0"/>
              <a:t>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pPr defTabSz="955675"/>
            <a:fld id="{198D1957-046D-4328-84D2-4BC113B5A4D4}" type="slidenum">
              <a:rPr lang="cs-CZ" smtClean="0"/>
              <a:pPr defTabSz="955675"/>
              <a:t>53</a:t>
            </a:fld>
            <a:endParaRPr lang="cs-CZ" smtClean="0"/>
          </a:p>
        </p:txBody>
      </p:sp>
      <p:sp>
        <p:nvSpPr>
          <p:cNvPr id="153603" name="Rectangle 2"/>
          <p:cNvSpPr>
            <a:spLocks noRot="1" noChangeArrowheads="1" noTextEdit="1"/>
          </p:cNvSpPr>
          <p:nvPr>
            <p:ph type="sldImg"/>
          </p:nvPr>
        </p:nvSpPr>
        <p:spPr>
          <a:ln/>
        </p:spPr>
      </p:sp>
      <p:sp>
        <p:nvSpPr>
          <p:cNvPr id="711683" name="Rectangle 3"/>
          <p:cNvSpPr>
            <a:spLocks noGrp="1" noChangeArrowheads="1"/>
          </p:cNvSpPr>
          <p:nvPr>
            <p:ph type="body" idx="1"/>
          </p:nvPr>
        </p:nvSpPr>
        <p:spPr/>
        <p:txBody>
          <a:bodyPr/>
          <a:lstStyle/>
          <a:p>
            <a:pPr marL="220850" indent="-220850" eaLnBrk="1" hangingPunct="1">
              <a:defRPr/>
            </a:pPr>
            <a:r>
              <a:rPr lang="en-US" dirty="0" smtClean="0">
                <a:effectLst>
                  <a:outerShdw blurRad="38100" dist="38100" dir="2700000" algn="tl">
                    <a:srgbClr val="C0C0C0"/>
                  </a:outerShdw>
                </a:effectLst>
              </a:rPr>
              <a:t>As the second utilization of the BIOLOG approach in soil ecotoxicology we tried to employ it as endpoint in laboratory toxicity tests. The design of these tests is derived from OECD, ISO and other guidelines. Simply, it is laboratory incubation of artificially contaminated soil, which originated from real locality of prescribed properties and contains indigenous </a:t>
            </a:r>
            <a:r>
              <a:rPr lang="en-US" dirty="0" err="1" smtClean="0">
                <a:effectLst>
                  <a:outerShdw blurRad="38100" dist="38100" dir="2700000" algn="tl">
                    <a:srgbClr val="C0C0C0"/>
                  </a:outerShdw>
                </a:effectLst>
              </a:rPr>
              <a:t>microflora</a:t>
            </a:r>
            <a:r>
              <a:rPr lang="en-US" dirty="0" smtClean="0">
                <a:effectLst>
                  <a:outerShdw blurRad="38100" dist="38100" dir="2700000" algn="tl">
                    <a:srgbClr val="C0C0C0"/>
                  </a:outerShdw>
                </a:effectLst>
              </a:rPr>
              <a:t>. </a:t>
            </a:r>
            <a:r>
              <a:rPr lang="cs-CZ" dirty="0" err="1" smtClean="0">
                <a:effectLst>
                  <a:outerShdw blurRad="38100" dist="38100" dir="2700000" algn="tl">
                    <a:srgbClr val="C0C0C0"/>
                  </a:outerShdw>
                </a:effectLst>
              </a:rPr>
              <a:t>Compounds</a:t>
            </a:r>
            <a:r>
              <a:rPr lang="cs-CZ" dirty="0" smtClean="0">
                <a:effectLst>
                  <a:outerShdw blurRad="38100" dist="38100" dir="2700000" algn="tl">
                    <a:srgbClr val="C0C0C0"/>
                  </a:outerShdw>
                </a:effectLst>
              </a:rPr>
              <a:t> </a:t>
            </a:r>
            <a:r>
              <a:rPr lang="cs-CZ" dirty="0" err="1" smtClean="0">
                <a:effectLst>
                  <a:outerShdw blurRad="38100" dist="38100" dir="2700000" algn="tl">
                    <a:srgbClr val="C0C0C0"/>
                  </a:outerShdw>
                </a:effectLst>
              </a:rPr>
              <a:t>unsoluble</a:t>
            </a:r>
            <a:r>
              <a:rPr lang="cs-CZ" dirty="0" smtClean="0">
                <a:effectLst>
                  <a:outerShdw blurRad="38100" dist="38100" dir="2700000" algn="tl">
                    <a:srgbClr val="C0C0C0"/>
                  </a:outerShdw>
                </a:effectLst>
              </a:rPr>
              <a:t> in </a:t>
            </a:r>
            <a:r>
              <a:rPr lang="cs-CZ" dirty="0" err="1" smtClean="0">
                <a:effectLst>
                  <a:outerShdw blurRad="38100" dist="38100" dir="2700000" algn="tl">
                    <a:srgbClr val="C0C0C0"/>
                  </a:outerShdw>
                </a:effectLst>
              </a:rPr>
              <a:t>water</a:t>
            </a:r>
            <a:r>
              <a:rPr lang="cs-CZ" dirty="0" smtClean="0">
                <a:effectLst>
                  <a:outerShdw blurRad="38100" dist="38100" dir="2700000" algn="tl">
                    <a:srgbClr val="C0C0C0"/>
                  </a:outerShdw>
                </a:effectLst>
              </a:rPr>
              <a:t> are </a:t>
            </a:r>
            <a:r>
              <a:rPr lang="cs-CZ" dirty="0" err="1" smtClean="0">
                <a:effectLst>
                  <a:outerShdw blurRad="38100" dist="38100" dir="2700000" algn="tl">
                    <a:srgbClr val="C0C0C0"/>
                  </a:outerShdw>
                </a:effectLst>
              </a:rPr>
              <a:t>dissolved</a:t>
            </a:r>
            <a:r>
              <a:rPr lang="cs-CZ" dirty="0" smtClean="0">
                <a:effectLst>
                  <a:outerShdw blurRad="38100" dist="38100" dir="2700000" algn="tl">
                    <a:srgbClr val="C0C0C0"/>
                  </a:outerShdw>
                </a:effectLst>
              </a:rPr>
              <a:t> in </a:t>
            </a:r>
            <a:r>
              <a:rPr lang="cs-CZ" dirty="0" err="1" smtClean="0">
                <a:effectLst>
                  <a:outerShdw blurRad="38100" dist="38100" dir="2700000" algn="tl">
                    <a:srgbClr val="C0C0C0"/>
                  </a:outerShdw>
                </a:effectLst>
              </a:rPr>
              <a:t>volatile</a:t>
            </a:r>
            <a:r>
              <a:rPr lang="cs-CZ" dirty="0" smtClean="0">
                <a:effectLst>
                  <a:outerShdw blurRad="38100" dist="38100" dir="2700000" algn="tl">
                    <a:srgbClr val="C0C0C0"/>
                  </a:outerShdw>
                </a:effectLst>
              </a:rPr>
              <a:t> </a:t>
            </a:r>
            <a:r>
              <a:rPr lang="cs-CZ" dirty="0" err="1" smtClean="0">
                <a:effectLst>
                  <a:outerShdw blurRad="38100" dist="38100" dir="2700000" algn="tl">
                    <a:srgbClr val="C0C0C0"/>
                  </a:outerShdw>
                </a:effectLst>
              </a:rPr>
              <a:t>organic</a:t>
            </a:r>
            <a:r>
              <a:rPr lang="cs-CZ" dirty="0" smtClean="0">
                <a:effectLst>
                  <a:outerShdw blurRad="38100" dist="38100" dir="2700000" algn="tl">
                    <a:srgbClr val="C0C0C0"/>
                  </a:outerShdw>
                </a:effectLst>
              </a:rPr>
              <a:t> </a:t>
            </a:r>
            <a:r>
              <a:rPr lang="cs-CZ" dirty="0" err="1" smtClean="0">
                <a:effectLst>
                  <a:outerShdw blurRad="38100" dist="38100" dir="2700000" algn="tl">
                    <a:srgbClr val="C0C0C0"/>
                  </a:outerShdw>
                </a:effectLst>
              </a:rPr>
              <a:t>solvent</a:t>
            </a:r>
            <a:r>
              <a:rPr lang="cs-CZ" dirty="0" smtClean="0">
                <a:effectLst>
                  <a:outerShdw blurRad="38100" dist="38100" dir="2700000" algn="tl">
                    <a:srgbClr val="C0C0C0"/>
                  </a:outerShdw>
                </a:effectLst>
              </a:rPr>
              <a:t> </a:t>
            </a:r>
            <a:r>
              <a:rPr lang="cs-CZ" dirty="0" err="1" smtClean="0">
                <a:effectLst>
                  <a:outerShdw blurRad="38100" dist="38100" dir="2700000" algn="tl">
                    <a:srgbClr val="C0C0C0"/>
                  </a:outerShdw>
                </a:effectLst>
              </a:rPr>
              <a:t>that</a:t>
            </a:r>
            <a:r>
              <a:rPr lang="cs-CZ" dirty="0" smtClean="0">
                <a:effectLst>
                  <a:outerShdw blurRad="38100" dist="38100" dir="2700000" algn="tl">
                    <a:srgbClr val="C0C0C0"/>
                  </a:outerShdw>
                </a:effectLst>
              </a:rPr>
              <a:t> </a:t>
            </a:r>
            <a:r>
              <a:rPr lang="cs-CZ" dirty="0" err="1" smtClean="0">
                <a:effectLst>
                  <a:outerShdw blurRad="38100" dist="38100" dir="2700000" algn="tl">
                    <a:srgbClr val="C0C0C0"/>
                  </a:outerShdw>
                </a:effectLst>
              </a:rPr>
              <a:t>is</a:t>
            </a:r>
            <a:r>
              <a:rPr lang="cs-CZ" dirty="0" smtClean="0">
                <a:effectLst>
                  <a:outerShdw blurRad="38100" dist="38100" dir="2700000" algn="tl">
                    <a:srgbClr val="C0C0C0"/>
                  </a:outerShdw>
                </a:effectLst>
              </a:rPr>
              <a:t> </a:t>
            </a:r>
            <a:r>
              <a:rPr lang="cs-CZ" dirty="0" err="1" smtClean="0">
                <a:effectLst>
                  <a:outerShdw blurRad="38100" dist="38100" dir="2700000" algn="tl">
                    <a:srgbClr val="C0C0C0"/>
                  </a:outerShdw>
                </a:effectLst>
              </a:rPr>
              <a:t>evaporated</a:t>
            </a:r>
            <a:r>
              <a:rPr lang="cs-CZ" dirty="0" smtClean="0">
                <a:effectLst>
                  <a:outerShdw blurRad="38100" dist="38100" dir="2700000" algn="tl">
                    <a:srgbClr val="C0C0C0"/>
                  </a:outerShdw>
                </a:effectLst>
              </a:rPr>
              <a:t> </a:t>
            </a:r>
            <a:r>
              <a:rPr lang="cs-CZ" dirty="0" err="1" smtClean="0">
                <a:effectLst>
                  <a:outerShdw blurRad="38100" dist="38100" dir="2700000" algn="tl">
                    <a:srgbClr val="C0C0C0"/>
                  </a:outerShdw>
                </a:effectLst>
              </a:rPr>
              <a:t>before</a:t>
            </a:r>
            <a:r>
              <a:rPr lang="cs-CZ" dirty="0" smtClean="0">
                <a:effectLst>
                  <a:outerShdw blurRad="38100" dist="38100" dir="2700000" algn="tl">
                    <a:srgbClr val="C0C0C0"/>
                  </a:outerShdw>
                </a:effectLst>
              </a:rPr>
              <a:t> </a:t>
            </a:r>
            <a:r>
              <a:rPr lang="cs-CZ" dirty="0" err="1" smtClean="0">
                <a:effectLst>
                  <a:outerShdw blurRad="38100" dist="38100" dir="2700000" algn="tl">
                    <a:srgbClr val="C0C0C0"/>
                  </a:outerShdw>
                </a:effectLst>
              </a:rPr>
              <a:t>the</a:t>
            </a:r>
            <a:r>
              <a:rPr lang="cs-CZ" dirty="0" smtClean="0">
                <a:effectLst>
                  <a:outerShdw blurRad="38100" dist="38100" dir="2700000" algn="tl">
                    <a:srgbClr val="C0C0C0"/>
                  </a:outerShdw>
                </a:effectLst>
              </a:rPr>
              <a:t> test. </a:t>
            </a:r>
            <a:r>
              <a:rPr lang="en-US" dirty="0" smtClean="0">
                <a:effectLst>
                  <a:outerShdw blurRad="38100" dist="38100" dir="2700000" algn="tl">
                    <a:srgbClr val="C0C0C0"/>
                  </a:outerShdw>
                </a:effectLst>
              </a:rPr>
              <a:t>During the exposure time we measure the changes in BIOLOG results.</a:t>
            </a: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pPr defTabSz="955675"/>
            <a:fld id="{205DBB33-184F-4829-BA4D-55EBACA158E3}" type="slidenum">
              <a:rPr lang="cs-CZ" smtClean="0"/>
              <a:pPr defTabSz="955675"/>
              <a:t>54</a:t>
            </a:fld>
            <a:endParaRPr lang="cs-CZ" smtClean="0"/>
          </a:p>
        </p:txBody>
      </p:sp>
      <p:sp>
        <p:nvSpPr>
          <p:cNvPr id="154627" name="Rectangle 2"/>
          <p:cNvSpPr>
            <a:spLocks noRot="1" noChangeArrowheads="1" noTextEdit="1"/>
          </p:cNvSpPr>
          <p:nvPr>
            <p:ph type="sldImg"/>
          </p:nvPr>
        </p:nvSpPr>
        <p:spPr>
          <a:ln/>
        </p:spPr>
      </p:sp>
      <p:sp>
        <p:nvSpPr>
          <p:cNvPr id="713731" name="Rectangle 3"/>
          <p:cNvSpPr>
            <a:spLocks noGrp="1" noChangeArrowheads="1"/>
          </p:cNvSpPr>
          <p:nvPr>
            <p:ph type="body" idx="1"/>
          </p:nvPr>
        </p:nvSpPr>
        <p:spPr/>
        <p:txBody>
          <a:bodyPr/>
          <a:lstStyle/>
          <a:p>
            <a:pPr marL="220850" indent="-220850" eaLnBrk="1" hangingPunct="1">
              <a:defRPr/>
            </a:pPr>
            <a:r>
              <a:rPr lang="en-US" dirty="0" smtClean="0">
                <a:effectLst>
                  <a:outerShdw blurRad="38100" dist="38100" dir="2700000" algn="tl">
                    <a:srgbClr val="C0C0C0"/>
                  </a:outerShdw>
                </a:effectLst>
              </a:rPr>
              <a:t>As for validation of toxicity test we used cadmium, which is known to be toxic for microorganisms. BIOLOG displayed satisfactory answer in parameters of overall catabolic activity: both ATA and AWCD were inhibited by cadmium from doses of 1 </a:t>
            </a:r>
            <a:r>
              <a:rPr lang="en-US" dirty="0" err="1" smtClean="0">
                <a:effectLst>
                  <a:outerShdw blurRad="38100" dist="38100" dir="2700000" algn="tl">
                    <a:srgbClr val="C0C0C0"/>
                  </a:outerShdw>
                </a:effectLst>
              </a:rPr>
              <a:t>ppm</a:t>
            </a:r>
            <a:r>
              <a:rPr lang="en-US" dirty="0" smtClean="0">
                <a:effectLst>
                  <a:outerShdw blurRad="38100" dist="38100" dir="2700000" algn="tl">
                    <a:srgbClr val="C0C0C0"/>
                  </a:outerShdw>
                </a:effectLst>
              </a:rPr>
              <a:t>, which is by the way acceptable environment concentration. EC50 values can be expected about 300 – 500 </a:t>
            </a:r>
            <a:r>
              <a:rPr lang="en-US" dirty="0" err="1" smtClean="0">
                <a:effectLst>
                  <a:outerShdw blurRad="38100" dist="38100" dir="2700000" algn="tl">
                    <a:srgbClr val="C0C0C0"/>
                  </a:outerShdw>
                </a:effectLst>
              </a:rPr>
              <a:t>ppm</a:t>
            </a:r>
            <a:r>
              <a:rPr lang="en-US" dirty="0" smtClean="0">
                <a:effectLst>
                  <a:outerShdw blurRad="38100" dist="38100" dir="2700000" algn="tl">
                    <a:srgbClr val="C0C0C0"/>
                  </a:outerShdw>
                </a:effectLst>
              </a:rPr>
              <a:t>. This is very similar to toxicity of cadmium in soil respiration test and more sensitive than is sensitivity of biomass to cadmium, where is EC50 about 2000 – 3000 </a:t>
            </a:r>
            <a:r>
              <a:rPr lang="en-US" dirty="0" err="1" smtClean="0">
                <a:effectLst>
                  <a:outerShdw blurRad="38100" dist="38100" dir="2700000" algn="tl">
                    <a:srgbClr val="C0C0C0"/>
                  </a:outerShdw>
                </a:effectLst>
              </a:rPr>
              <a:t>ppm</a:t>
            </a:r>
            <a:r>
              <a:rPr lang="en-US" dirty="0" smtClean="0">
                <a:effectLst>
                  <a:outerShdw blurRad="38100" dist="38100" dir="2700000" algn="tl">
                    <a:srgbClr val="C0C0C0"/>
                  </a:outerShdw>
                </a:effectLst>
              </a:rPr>
              <a:t>. With increasing cadmium concentration there was decrease of substrate richness in early hours of color development indicating increased lag in color development caused by cadmium. Shannon index is comparable with exception the highest concentration, which could be interpreted that cadmium causes decrease of color development in g</a:t>
            </a:r>
            <a:r>
              <a:rPr lang="cs-CZ" dirty="0" smtClean="0">
                <a:effectLst>
                  <a:outerShdw blurRad="38100" dist="38100" dir="2700000" algn="tl">
                    <a:srgbClr val="C0C0C0"/>
                  </a:outerShdw>
                </a:effectLst>
              </a:rPr>
              <a:t>e</a:t>
            </a:r>
            <a:r>
              <a:rPr lang="en-US" dirty="0" err="1" smtClean="0">
                <a:effectLst>
                  <a:outerShdw blurRad="38100" dist="38100" dir="2700000" algn="tl">
                    <a:srgbClr val="C0C0C0"/>
                  </a:outerShdw>
                </a:effectLst>
              </a:rPr>
              <a:t>neral</a:t>
            </a:r>
            <a:r>
              <a:rPr lang="en-US" dirty="0" smtClean="0">
                <a:effectLst>
                  <a:outerShdw blurRad="38100" dist="38100" dir="2700000" algn="tl">
                    <a:srgbClr val="C0C0C0"/>
                  </a:outerShdw>
                </a:effectLst>
              </a:rPr>
              <a:t> without any apparent changes of </a:t>
            </a:r>
            <a:r>
              <a:rPr lang="en-US" dirty="0" err="1" smtClean="0">
                <a:effectLst>
                  <a:outerShdw blurRad="38100" dist="38100" dir="2700000" algn="tl">
                    <a:srgbClr val="C0C0C0"/>
                  </a:outerShdw>
                </a:effectLst>
              </a:rPr>
              <a:t>evennes</a:t>
            </a:r>
            <a:r>
              <a:rPr lang="en-US" dirty="0" smtClean="0">
                <a:effectLst>
                  <a:outerShdw blurRad="38100" dist="38100" dir="2700000" algn="tl">
                    <a:srgbClr val="C0C0C0"/>
                  </a:outerShdw>
                </a:effectLst>
              </a:rPr>
              <a:t>. Community step by step loses capability to utilize most of the substrates. This is first sign of the </a:t>
            </a:r>
            <a:r>
              <a:rPr lang="en-US" dirty="0" err="1" smtClean="0">
                <a:effectLst>
                  <a:outerShdw blurRad="38100" dist="38100" dir="2700000" algn="tl">
                    <a:srgbClr val="C0C0C0"/>
                  </a:outerShdw>
                </a:effectLst>
              </a:rPr>
              <a:t>inoculum</a:t>
            </a:r>
            <a:r>
              <a:rPr lang="en-US" dirty="0" smtClean="0">
                <a:effectLst>
                  <a:outerShdw blurRad="38100" dist="38100" dir="2700000" algn="tl">
                    <a:srgbClr val="C0C0C0"/>
                  </a:outerShdw>
                </a:effectLst>
              </a:rPr>
              <a:t> density/activity effect. This was also agreed by results for normalized parameters, which revealed no differences between concentrations. In conclusion, cadmium as known enzyme poison probably reduced overall community catabolic activity and this was reflected by BIOLOG. There arises question, if the BIOLOG method would be able in some tests for some compound detect separately effect on activity and functional fingerprint.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pPr defTabSz="955675"/>
            <a:fld id="{76CD6E9B-7BCA-4F86-AFF2-D1F5CCA9CB3B}" type="slidenum">
              <a:rPr lang="cs-CZ" smtClean="0"/>
              <a:pPr defTabSz="955675"/>
              <a:t>55</a:t>
            </a:fld>
            <a:endParaRPr lang="cs-CZ" smtClean="0"/>
          </a:p>
        </p:txBody>
      </p:sp>
      <p:sp>
        <p:nvSpPr>
          <p:cNvPr id="155651" name="Rectangle 2"/>
          <p:cNvSpPr>
            <a:spLocks noRo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pPr defTabSz="955675"/>
            <a:fld id="{173B6063-20D9-4764-9B8C-79F2892E4FD8}" type="slidenum">
              <a:rPr lang="cs-CZ" smtClean="0"/>
              <a:pPr defTabSz="955675"/>
              <a:t>56</a:t>
            </a:fld>
            <a:endParaRPr lang="cs-CZ" smtClean="0"/>
          </a:p>
        </p:txBody>
      </p:sp>
      <p:sp>
        <p:nvSpPr>
          <p:cNvPr id="156675" name="Rectangle 2"/>
          <p:cNvSpPr>
            <a:spLocks noRo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pPr defTabSz="955675"/>
            <a:fld id="{A04F16D7-9A09-46B0-9726-B1B1E394749D}" type="slidenum">
              <a:rPr lang="cs-CZ" smtClean="0"/>
              <a:pPr defTabSz="955675"/>
              <a:t>57</a:t>
            </a:fld>
            <a:endParaRPr lang="cs-CZ" smtClean="0"/>
          </a:p>
        </p:txBody>
      </p:sp>
      <p:sp>
        <p:nvSpPr>
          <p:cNvPr id="157699" name="Rectangle 2"/>
          <p:cNvSpPr>
            <a:spLocks noRo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pPr defTabSz="955675"/>
            <a:fld id="{90B690E2-F911-4902-9FC7-806FA0C83C8F}" type="slidenum">
              <a:rPr lang="cs-CZ" smtClean="0"/>
              <a:pPr defTabSz="955675"/>
              <a:t>59</a:t>
            </a:fld>
            <a:endParaRPr lang="cs-CZ" smtClean="0"/>
          </a:p>
        </p:txBody>
      </p:sp>
      <p:sp>
        <p:nvSpPr>
          <p:cNvPr id="158723" name="Rectangle 2"/>
          <p:cNvSpPr>
            <a:spLocks noRo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pPr defTabSz="955675"/>
            <a:fld id="{D0AE6C88-67A0-48B3-8C73-06EC1B392E7B}" type="slidenum">
              <a:rPr lang="cs-CZ" smtClean="0"/>
              <a:pPr defTabSz="955675"/>
              <a:t>14</a:t>
            </a:fld>
            <a:endParaRPr lang="cs-CZ" smtClean="0"/>
          </a:p>
        </p:txBody>
      </p:sp>
      <p:sp>
        <p:nvSpPr>
          <p:cNvPr id="113667" name="Rectangle 2"/>
          <p:cNvSpPr>
            <a:spLocks noRo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pPr defTabSz="955675"/>
            <a:fld id="{F9B3573C-BB7B-4872-B729-8142C092E859}" type="slidenum">
              <a:rPr lang="cs-CZ" smtClean="0"/>
              <a:pPr defTabSz="955675"/>
              <a:t>60</a:t>
            </a:fld>
            <a:endParaRPr lang="cs-CZ" smtClean="0"/>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pPr defTabSz="955675"/>
            <a:fld id="{311D7344-57B0-4E12-8952-5AD68E208304}" type="slidenum">
              <a:rPr lang="cs-CZ" smtClean="0"/>
              <a:pPr defTabSz="955675"/>
              <a:t>61</a:t>
            </a:fld>
            <a:endParaRPr lang="cs-CZ" smtClean="0"/>
          </a:p>
        </p:txBody>
      </p:sp>
      <p:sp>
        <p:nvSpPr>
          <p:cNvPr id="160771" name="Rectangle 2"/>
          <p:cNvSpPr>
            <a:spLocks noRo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pPr defTabSz="955675"/>
            <a:fld id="{23BB0056-974B-4366-A2A5-C3CCD69960F3}" type="slidenum">
              <a:rPr lang="cs-CZ" smtClean="0"/>
              <a:pPr defTabSz="955675"/>
              <a:t>62</a:t>
            </a:fld>
            <a:endParaRPr lang="cs-CZ" smtClean="0"/>
          </a:p>
        </p:txBody>
      </p:sp>
      <p:sp>
        <p:nvSpPr>
          <p:cNvPr id="161795" name="Rectangle 2"/>
          <p:cNvSpPr>
            <a:spLocks noRo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pPr defTabSz="955675"/>
            <a:fld id="{8F04DD11-2F54-41F8-AC78-4B6059A4B6A7}" type="slidenum">
              <a:rPr lang="cs-CZ" smtClean="0"/>
              <a:pPr defTabSz="955675"/>
              <a:t>64</a:t>
            </a:fld>
            <a:endParaRPr lang="cs-CZ" smtClean="0"/>
          </a:p>
        </p:txBody>
      </p:sp>
      <p:sp>
        <p:nvSpPr>
          <p:cNvPr id="162819" name="Rectangle 2"/>
          <p:cNvSpPr>
            <a:spLocks noRo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pPr defTabSz="955675"/>
            <a:fld id="{188791E6-8B70-47B9-83C6-A1DDF7FCE283}" type="slidenum">
              <a:rPr lang="cs-CZ" smtClean="0"/>
              <a:pPr defTabSz="955675"/>
              <a:t>65</a:t>
            </a:fld>
            <a:endParaRPr lang="cs-CZ" smtClean="0"/>
          </a:p>
        </p:txBody>
      </p:sp>
      <p:sp>
        <p:nvSpPr>
          <p:cNvPr id="163843" name="Rectangle 2"/>
          <p:cNvSpPr>
            <a:spLocks noRo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pPr defTabSz="955675"/>
            <a:fld id="{AEF7C65E-5222-490E-A305-D2E1A91B5A9C}" type="slidenum">
              <a:rPr lang="cs-CZ" smtClean="0"/>
              <a:pPr defTabSz="955675"/>
              <a:t>67</a:t>
            </a:fld>
            <a:endParaRPr lang="cs-CZ" smtClean="0"/>
          </a:p>
        </p:txBody>
      </p:sp>
      <p:sp>
        <p:nvSpPr>
          <p:cNvPr id="164867" name="Rectangle 2"/>
          <p:cNvSpPr>
            <a:spLocks noRo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pPr defTabSz="955675"/>
            <a:fld id="{3FF9B097-8642-4899-A00A-636E6AE70872}" type="slidenum">
              <a:rPr lang="cs-CZ" smtClean="0"/>
              <a:pPr defTabSz="955675"/>
              <a:t>68</a:t>
            </a:fld>
            <a:endParaRPr lang="cs-CZ" smtClean="0"/>
          </a:p>
        </p:txBody>
      </p:sp>
      <p:sp>
        <p:nvSpPr>
          <p:cNvPr id="165891" name="Rectangle 2"/>
          <p:cNvSpPr>
            <a:spLocks noRo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pPr defTabSz="955675"/>
            <a:fld id="{5238F48E-1C16-442B-95C4-8044C442EAC9}" type="slidenum">
              <a:rPr lang="cs-CZ" smtClean="0"/>
              <a:pPr defTabSz="955675"/>
              <a:t>69</a:t>
            </a:fld>
            <a:endParaRPr lang="cs-CZ" smtClean="0"/>
          </a:p>
        </p:txBody>
      </p:sp>
      <p:sp>
        <p:nvSpPr>
          <p:cNvPr id="166915" name="Rectangle 2"/>
          <p:cNvSpPr>
            <a:spLocks noRo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pPr defTabSz="955675"/>
            <a:fld id="{DF3D0DBE-B37B-4E58-802E-A41D23B6DB20}" type="slidenum">
              <a:rPr lang="cs-CZ" smtClean="0"/>
              <a:pPr defTabSz="955675"/>
              <a:t>70</a:t>
            </a:fld>
            <a:endParaRPr lang="cs-CZ" smtClean="0"/>
          </a:p>
        </p:txBody>
      </p:sp>
      <p:sp>
        <p:nvSpPr>
          <p:cNvPr id="167939" name="Rectangle 2"/>
          <p:cNvSpPr>
            <a:spLocks noRo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pPr defTabSz="955675"/>
            <a:fld id="{21C872B7-880D-4722-8C7C-D7885EBC7189}" type="slidenum">
              <a:rPr lang="cs-CZ" smtClean="0"/>
              <a:pPr defTabSz="955675"/>
              <a:t>73</a:t>
            </a:fld>
            <a:endParaRPr lang="cs-CZ" smtClean="0"/>
          </a:p>
        </p:txBody>
      </p:sp>
      <p:sp>
        <p:nvSpPr>
          <p:cNvPr id="168963" name="Rectangle 2"/>
          <p:cNvSpPr>
            <a:spLocks noRo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defTabSz="955675"/>
            <a:fld id="{1448B781-83C9-40EE-BCAD-137B0A8B2134}" type="slidenum">
              <a:rPr lang="cs-CZ" smtClean="0"/>
              <a:pPr defTabSz="955675"/>
              <a:t>15</a:t>
            </a:fld>
            <a:endParaRPr lang="cs-CZ" smtClean="0"/>
          </a:p>
        </p:txBody>
      </p:sp>
      <p:sp>
        <p:nvSpPr>
          <p:cNvPr id="114691" name="Rectangle 2"/>
          <p:cNvSpPr>
            <a:spLocks noRo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defTabSz="955675"/>
            <a:fld id="{C39053BF-3C70-4292-912D-91F671A6D131}" type="slidenum">
              <a:rPr lang="cs-CZ" smtClean="0"/>
              <a:pPr defTabSz="955675"/>
              <a:t>74</a:t>
            </a:fld>
            <a:endParaRPr lang="cs-CZ" smtClean="0"/>
          </a:p>
        </p:txBody>
      </p:sp>
      <p:sp>
        <p:nvSpPr>
          <p:cNvPr id="169987" name="Rectangle 2"/>
          <p:cNvSpPr>
            <a:spLocks noRo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pPr defTabSz="955675"/>
            <a:fld id="{7098BC6B-D33F-44FA-B2B6-C9B9EBA914B6}" type="slidenum">
              <a:rPr lang="cs-CZ" smtClean="0"/>
              <a:pPr defTabSz="955675"/>
              <a:t>75</a:t>
            </a:fld>
            <a:endParaRPr lang="cs-CZ" smtClean="0"/>
          </a:p>
        </p:txBody>
      </p:sp>
      <p:sp>
        <p:nvSpPr>
          <p:cNvPr id="171011" name="Rectangle 2"/>
          <p:cNvSpPr>
            <a:spLocks noRo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pPr defTabSz="955675"/>
            <a:fld id="{0172BE92-33E0-45D8-93C5-CC2728ED5D83}" type="slidenum">
              <a:rPr lang="cs-CZ" smtClean="0"/>
              <a:pPr defTabSz="955675"/>
              <a:t>76</a:t>
            </a:fld>
            <a:endParaRPr lang="cs-CZ" smtClean="0"/>
          </a:p>
        </p:txBody>
      </p:sp>
      <p:sp>
        <p:nvSpPr>
          <p:cNvPr id="172035" name="Rectangle 2"/>
          <p:cNvSpPr>
            <a:spLocks noRo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pPr defTabSz="955675"/>
            <a:fld id="{A27C250D-291B-4369-8A12-43B8062C61B3}" type="slidenum">
              <a:rPr lang="cs-CZ" smtClean="0"/>
              <a:pPr defTabSz="955675"/>
              <a:t>77</a:t>
            </a:fld>
            <a:endParaRPr lang="cs-CZ" smtClean="0"/>
          </a:p>
        </p:txBody>
      </p:sp>
      <p:sp>
        <p:nvSpPr>
          <p:cNvPr id="173059" name="Rectangle 2"/>
          <p:cNvSpPr>
            <a:spLocks noRo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pPr defTabSz="955675"/>
            <a:fld id="{0146C17E-F6F6-47C9-B557-634A5EB7F7FF}" type="slidenum">
              <a:rPr lang="cs-CZ" smtClean="0"/>
              <a:pPr defTabSz="955675"/>
              <a:t>79</a:t>
            </a:fld>
            <a:endParaRPr lang="cs-CZ" smtClean="0"/>
          </a:p>
        </p:txBody>
      </p:sp>
      <p:sp>
        <p:nvSpPr>
          <p:cNvPr id="174083" name="Rectangle 2"/>
          <p:cNvSpPr>
            <a:spLocks noRo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pPr defTabSz="955675"/>
            <a:fld id="{AD7EFB1A-3133-4239-A50B-82F42CABE62C}" type="slidenum">
              <a:rPr lang="cs-CZ" smtClean="0"/>
              <a:pPr defTabSz="955675"/>
              <a:t>80</a:t>
            </a:fld>
            <a:endParaRPr lang="cs-CZ" smtClean="0"/>
          </a:p>
        </p:txBody>
      </p:sp>
      <p:sp>
        <p:nvSpPr>
          <p:cNvPr id="175107" name="Rectangle 2"/>
          <p:cNvSpPr>
            <a:spLocks noRo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defTabSz="955675"/>
            <a:fld id="{E0E2CCFE-50BE-430B-BE26-F871A052DFB2}" type="slidenum">
              <a:rPr lang="cs-CZ" smtClean="0"/>
              <a:pPr defTabSz="955675"/>
              <a:t>82</a:t>
            </a:fld>
            <a:endParaRPr lang="cs-CZ" smtClean="0"/>
          </a:p>
        </p:txBody>
      </p:sp>
      <p:sp>
        <p:nvSpPr>
          <p:cNvPr id="176131" name="Rectangle 2"/>
          <p:cNvSpPr>
            <a:spLocks noRo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defTabSz="955675"/>
            <a:fld id="{480578DC-555A-4DE2-9D3D-2D8582E463BE}" type="slidenum">
              <a:rPr lang="cs-CZ" smtClean="0"/>
              <a:pPr defTabSz="955675"/>
              <a:t>85</a:t>
            </a:fld>
            <a:endParaRPr lang="cs-CZ" smtClean="0"/>
          </a:p>
        </p:txBody>
      </p:sp>
      <p:sp>
        <p:nvSpPr>
          <p:cNvPr id="177155" name="Rectangle 2"/>
          <p:cNvSpPr>
            <a:spLocks noRo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pPr defTabSz="955675"/>
            <a:fld id="{47241934-144F-40CC-9730-681728FDA422}" type="slidenum">
              <a:rPr lang="cs-CZ" smtClean="0"/>
              <a:pPr defTabSz="955675"/>
              <a:t>86</a:t>
            </a:fld>
            <a:endParaRPr lang="cs-CZ" smtClean="0"/>
          </a:p>
        </p:txBody>
      </p:sp>
      <p:sp>
        <p:nvSpPr>
          <p:cNvPr id="178179" name="Rectangle 2"/>
          <p:cNvSpPr>
            <a:spLocks noRo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pPr defTabSz="955675"/>
            <a:fld id="{1292A808-7AED-4AD4-9DBB-C87DCCABEA47}" type="slidenum">
              <a:rPr lang="cs-CZ" smtClean="0"/>
              <a:pPr defTabSz="955675"/>
              <a:t>87</a:t>
            </a:fld>
            <a:endParaRPr lang="cs-CZ" smtClean="0"/>
          </a:p>
        </p:txBody>
      </p:sp>
      <p:sp>
        <p:nvSpPr>
          <p:cNvPr id="179203" name="Rectangle 2"/>
          <p:cNvSpPr>
            <a:spLocks noRo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pPr defTabSz="955675"/>
            <a:fld id="{6A5A7280-EEB6-438E-83BF-9C9049964D6A}" type="slidenum">
              <a:rPr lang="cs-CZ" smtClean="0"/>
              <a:pPr defTabSz="955675"/>
              <a:t>16</a:t>
            </a:fld>
            <a:endParaRPr lang="cs-CZ" smtClean="0"/>
          </a:p>
        </p:txBody>
      </p:sp>
      <p:sp>
        <p:nvSpPr>
          <p:cNvPr id="115715" name="Rectangle 2"/>
          <p:cNvSpPr>
            <a:spLocks noRo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pPr defTabSz="955675"/>
            <a:fld id="{47A595D4-D8AE-4E23-A37F-CB13CC0A4119}" type="slidenum">
              <a:rPr lang="cs-CZ" smtClean="0"/>
              <a:pPr defTabSz="955675"/>
              <a:t>88</a:t>
            </a:fld>
            <a:endParaRPr lang="cs-CZ" smtClean="0"/>
          </a:p>
        </p:txBody>
      </p:sp>
      <p:sp>
        <p:nvSpPr>
          <p:cNvPr id="180227" name="Rectangle 2"/>
          <p:cNvSpPr>
            <a:spLocks noRo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pPr defTabSz="955675"/>
            <a:fld id="{5943FD0D-41CE-4B3E-9848-875152CD69BF}" type="slidenum">
              <a:rPr lang="cs-CZ" smtClean="0"/>
              <a:pPr defTabSz="955675"/>
              <a:t>92</a:t>
            </a:fld>
            <a:endParaRPr lang="cs-CZ" smtClean="0"/>
          </a:p>
        </p:txBody>
      </p:sp>
      <p:sp>
        <p:nvSpPr>
          <p:cNvPr id="181251" name="Rectangle 2"/>
          <p:cNvSpPr>
            <a:spLocks noRo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defTabSz="955675"/>
            <a:fld id="{838EC800-4375-4C10-804C-6B37E17866DF}" type="slidenum">
              <a:rPr lang="cs-CZ" smtClean="0"/>
              <a:pPr defTabSz="955675"/>
              <a:t>93</a:t>
            </a:fld>
            <a:endParaRPr lang="cs-CZ" smtClean="0"/>
          </a:p>
        </p:txBody>
      </p:sp>
      <p:sp>
        <p:nvSpPr>
          <p:cNvPr id="182275" name="Rectangle 2"/>
          <p:cNvSpPr>
            <a:spLocks noRo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pPr defTabSz="955675"/>
            <a:fld id="{1725CDAD-ECA2-4C8F-AB26-4874BADE0F60}" type="slidenum">
              <a:rPr lang="cs-CZ" smtClean="0"/>
              <a:pPr defTabSz="955675"/>
              <a:t>17</a:t>
            </a:fld>
            <a:endParaRPr lang="cs-CZ" smtClean="0"/>
          </a:p>
        </p:txBody>
      </p:sp>
      <p:sp>
        <p:nvSpPr>
          <p:cNvPr id="116739" name="Rectangle 2"/>
          <p:cNvSpPr>
            <a:spLocks noRo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pPr defTabSz="955675"/>
            <a:fld id="{9AC1A099-C037-49A0-8976-5972E0908F98}" type="slidenum">
              <a:rPr lang="cs-CZ" smtClean="0"/>
              <a:pPr defTabSz="955675"/>
              <a:t>18</a:t>
            </a:fld>
            <a:endParaRPr lang="cs-CZ" smtClean="0"/>
          </a:p>
        </p:txBody>
      </p:sp>
      <p:sp>
        <p:nvSpPr>
          <p:cNvPr id="117763" name="Rectangle 2"/>
          <p:cNvSpPr>
            <a:spLocks noRo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4"/>
          <p:cNvSpPr>
            <a:spLocks noChangeArrowheads="1"/>
          </p:cNvSpPr>
          <p:nvPr/>
        </p:nvSpPr>
        <p:spPr bwMode="auto">
          <a:xfrm>
            <a:off x="1258888" y="1412875"/>
            <a:ext cx="6769100" cy="4392613"/>
          </a:xfrm>
          <a:prstGeom prst="rect">
            <a:avLst/>
          </a:prstGeom>
          <a:noFill/>
          <a:ln w="76200">
            <a:solidFill>
              <a:srgbClr val="DC0000"/>
            </a:solidFill>
            <a:miter lim="800000"/>
            <a:headEnd/>
            <a:tailEnd/>
          </a:ln>
          <a:effectLst/>
        </p:spPr>
        <p:txBody>
          <a:bodyPr wrap="none" anchor="ctr"/>
          <a:lstStyle/>
          <a:p>
            <a:pPr>
              <a:defRPr/>
            </a:pPr>
            <a:endParaRPr lang="cs-CZ"/>
          </a:p>
        </p:txBody>
      </p:sp>
      <p:pic>
        <p:nvPicPr>
          <p:cNvPr id="5" name="Picture 5" descr="logo_mu_P280C"/>
          <p:cNvPicPr>
            <a:picLocks noChangeAspect="1" noChangeArrowheads="1"/>
          </p:cNvPicPr>
          <p:nvPr/>
        </p:nvPicPr>
        <p:blipFill>
          <a:blip r:embed="rId2" cstate="print"/>
          <a:srcRect/>
          <a:stretch>
            <a:fillRect/>
          </a:stretch>
        </p:blipFill>
        <p:spPr bwMode="auto">
          <a:xfrm>
            <a:off x="7885113" y="260350"/>
            <a:ext cx="971550" cy="968375"/>
          </a:xfrm>
          <a:prstGeom prst="rect">
            <a:avLst/>
          </a:prstGeom>
          <a:noFill/>
          <a:ln w="9525">
            <a:solidFill>
              <a:schemeClr val="accent2"/>
            </a:solidFill>
            <a:miter lim="800000"/>
            <a:headEnd/>
            <a:tailEnd/>
          </a:ln>
        </p:spPr>
      </p:pic>
      <p:pic>
        <p:nvPicPr>
          <p:cNvPr id="6" name="Picture 6" descr="logo_recetox"/>
          <p:cNvPicPr>
            <a:picLocks noChangeAspect="1" noChangeArrowheads="1"/>
          </p:cNvPicPr>
          <p:nvPr/>
        </p:nvPicPr>
        <p:blipFill>
          <a:blip r:embed="rId3" cstate="print"/>
          <a:srcRect/>
          <a:stretch>
            <a:fillRect/>
          </a:stretch>
        </p:blipFill>
        <p:spPr bwMode="auto">
          <a:xfrm>
            <a:off x="323850" y="260350"/>
            <a:ext cx="1260475" cy="857250"/>
          </a:xfrm>
          <a:prstGeom prst="rect">
            <a:avLst/>
          </a:prstGeom>
          <a:noFill/>
          <a:ln w="9525">
            <a:solidFill>
              <a:schemeClr val="accent2"/>
            </a:solidFill>
            <a:miter lim="800000"/>
            <a:headEnd/>
            <a:tailEnd/>
          </a:ln>
        </p:spPr>
      </p:pic>
      <p:sp>
        <p:nvSpPr>
          <p:cNvPr id="657410" name="Rectangle 2"/>
          <p:cNvSpPr>
            <a:spLocks noGrp="1" noChangeArrowheads="1"/>
          </p:cNvSpPr>
          <p:nvPr>
            <p:ph type="ctrTitle"/>
          </p:nvPr>
        </p:nvSpPr>
        <p:spPr>
          <a:xfrm>
            <a:off x="1403350" y="1628775"/>
            <a:ext cx="6408738" cy="1971675"/>
          </a:xfrm>
        </p:spPr>
        <p:txBody>
          <a:bodyPr/>
          <a:lstStyle>
            <a:lvl1pPr>
              <a:defRPr sz="4400"/>
            </a:lvl1pPr>
          </a:lstStyle>
          <a:p>
            <a:r>
              <a:rPr lang="cs-CZ"/>
              <a:t>Klepnutím lze upravit styl předlohy nadpisů.</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Tx/>
              <a:buNone/>
              <a:defRPr b="0"/>
            </a:lvl1pPr>
          </a:lstStyle>
          <a:p>
            <a:r>
              <a:rPr lang="cs-CZ"/>
              <a:t>Klepnutím lze upravit styl předlohy podnadpisů.</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42666A74-F6EA-4D8A-9059-A77AC11E9D01}" type="slidenum">
              <a:rPr lang="cs-CZ"/>
              <a:pPr>
                <a:defRPr/>
              </a:pPr>
              <a:t>‹#›</a:t>
            </a:fld>
            <a:endParaRPr lang="cs-CZ"/>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58000" y="0"/>
            <a:ext cx="2286000" cy="638175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0" y="0"/>
            <a:ext cx="6705600" cy="638175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D27582A6-6720-4B75-98A4-AF05EA8947B0}" type="slidenum">
              <a:rPr lang="cs-CZ"/>
              <a:pPr>
                <a:defRPr/>
              </a:pPr>
              <a:t>‹#›</a:t>
            </a:fld>
            <a:endParaRPr lang="cs-CZ"/>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25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179388" y="620713"/>
            <a:ext cx="8713787" cy="5761037"/>
          </a:xfrm>
        </p:spPr>
        <p:txBody>
          <a:bodyPr/>
          <a:lstStyle/>
          <a:p>
            <a:pPr lvl="0"/>
            <a:endParaRPr lang="cs-CZ" noProof="0" smtClean="0"/>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6FA9EF58-1D34-429A-9D44-5AE0A29F7656}" type="slidenum">
              <a:rPr lang="cs-CZ"/>
              <a:pPr>
                <a:defRPr/>
              </a:pPr>
              <a:t>‹#›</a:t>
            </a:fld>
            <a:endParaRPr lang="cs-CZ"/>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0" y="0"/>
            <a:ext cx="9144000" cy="476250"/>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179388" y="620713"/>
            <a:ext cx="4279900" cy="28035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11688" y="620713"/>
            <a:ext cx="4281487" cy="28035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179388" y="3576638"/>
            <a:ext cx="4279900" cy="280511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obsah 5"/>
          <p:cNvSpPr>
            <a:spLocks noGrp="1"/>
          </p:cNvSpPr>
          <p:nvPr>
            <p:ph sz="quarter" idx="4"/>
          </p:nvPr>
        </p:nvSpPr>
        <p:spPr>
          <a:xfrm>
            <a:off x="4611688" y="3576638"/>
            <a:ext cx="4281487" cy="280511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8" name="Rectangle 5"/>
          <p:cNvSpPr>
            <a:spLocks noGrp="1" noChangeArrowheads="1"/>
          </p:cNvSpPr>
          <p:nvPr>
            <p:ph type="sldNum" sz="quarter" idx="11"/>
          </p:nvPr>
        </p:nvSpPr>
        <p:spPr>
          <a:ln/>
        </p:spPr>
        <p:txBody>
          <a:bodyPr/>
          <a:lstStyle>
            <a:lvl1pPr>
              <a:defRPr/>
            </a:lvl1pPr>
          </a:lstStyle>
          <a:p>
            <a:pPr>
              <a:defRPr/>
            </a:pPr>
            <a:r>
              <a:rPr lang="cs-CZ"/>
              <a:t>Snímek </a:t>
            </a:r>
            <a:fld id="{01AD2F8D-EFCC-445D-A125-95140846B5DA}" type="slidenum">
              <a:rPr lang="cs-CZ"/>
              <a:pPr>
                <a:defRPr/>
              </a:pPr>
              <a:t>‹#›</a:t>
            </a:fld>
            <a:endParaRPr lang="cs-CZ"/>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4" name="Rectangle 4"/>
          <p:cNvSpPr>
            <a:spLocks noChangeArrowheads="1"/>
          </p:cNvSpPr>
          <p:nvPr/>
        </p:nvSpPr>
        <p:spPr bwMode="auto">
          <a:xfrm>
            <a:off x="1258888" y="1412875"/>
            <a:ext cx="6769100" cy="3600450"/>
          </a:xfrm>
          <a:prstGeom prst="rect">
            <a:avLst/>
          </a:prstGeom>
          <a:noFill/>
          <a:ln w="76200">
            <a:solidFill>
              <a:srgbClr val="DC0000"/>
            </a:solidFill>
            <a:miter lim="800000"/>
            <a:headEnd/>
            <a:tailEnd/>
          </a:ln>
          <a:effectLst/>
        </p:spPr>
        <p:txBody>
          <a:bodyPr wrap="none" anchor="ctr"/>
          <a:lstStyle/>
          <a:p>
            <a:pPr>
              <a:defRPr/>
            </a:pPr>
            <a:endParaRPr lang="cs-CZ">
              <a:latin typeface="Arial" pitchFamily="34" charset="0"/>
            </a:endParaRPr>
          </a:p>
        </p:txBody>
      </p:sp>
      <p:pic>
        <p:nvPicPr>
          <p:cNvPr id="5" name="Obrázek 7" descr="logo_mu_cerne.gif"/>
          <p:cNvPicPr>
            <a:picLocks noChangeAspect="1"/>
          </p:cNvPicPr>
          <p:nvPr/>
        </p:nvPicPr>
        <p:blipFill>
          <a:blip r:embed="rId2" cstate="print"/>
          <a:srcRect/>
          <a:stretch>
            <a:fillRect/>
          </a:stretch>
        </p:blipFill>
        <p:spPr bwMode="auto">
          <a:xfrm>
            <a:off x="323850" y="692150"/>
            <a:ext cx="2735263" cy="642938"/>
          </a:xfrm>
          <a:prstGeom prst="rect">
            <a:avLst/>
          </a:prstGeom>
          <a:noFill/>
          <a:ln w="9525">
            <a:noFill/>
            <a:miter lim="800000"/>
            <a:headEnd/>
            <a:tailEnd/>
          </a:ln>
        </p:spPr>
      </p:pic>
      <p:pic>
        <p:nvPicPr>
          <p:cNvPr id="6" name="Obrázek 6"/>
          <p:cNvPicPr>
            <a:picLocks noChangeAspect="1"/>
          </p:cNvPicPr>
          <p:nvPr/>
        </p:nvPicPr>
        <p:blipFill>
          <a:blip r:embed="rId3" cstate="print"/>
          <a:srcRect/>
          <a:stretch>
            <a:fillRect/>
          </a:stretch>
        </p:blipFill>
        <p:spPr bwMode="auto">
          <a:xfrm>
            <a:off x="2555875" y="5229225"/>
            <a:ext cx="4289425" cy="773113"/>
          </a:xfrm>
          <a:prstGeom prst="rect">
            <a:avLst/>
          </a:prstGeom>
          <a:noFill/>
          <a:ln w="9525">
            <a:noFill/>
            <a:miter lim="800000"/>
            <a:headEnd/>
            <a:tailEnd/>
          </a:ln>
        </p:spPr>
      </p:pic>
      <p:sp>
        <p:nvSpPr>
          <p:cNvPr id="7" name="Zástupný symbol pro obsah 2"/>
          <p:cNvSpPr txBox="1">
            <a:spLocks/>
          </p:cNvSpPr>
          <p:nvPr/>
        </p:nvSpPr>
        <p:spPr>
          <a:xfrm>
            <a:off x="0" y="6165850"/>
            <a:ext cx="9144000" cy="260350"/>
          </a:xfrm>
          <a:prstGeom prst="rect">
            <a:avLst/>
          </a:prstGeom>
        </p:spPr>
        <p:txBody>
          <a:bodyPr/>
          <a:lstStyle/>
          <a:p>
            <a:pPr algn="ctr" fontAlgn="auto">
              <a:spcBef>
                <a:spcPct val="20000"/>
              </a:spcBef>
              <a:spcAft>
                <a:spcPts val="0"/>
              </a:spcAft>
              <a:buClr>
                <a:schemeClr val="accent1"/>
              </a:buClr>
              <a:buFont typeface="Arial" pitchFamily="34" charset="0"/>
              <a:buNone/>
              <a:defRPr/>
            </a:pPr>
            <a:r>
              <a:rPr lang="cs-CZ" sz="1200" dirty="0">
                <a:solidFill>
                  <a:schemeClr val="tx1">
                    <a:lumMod val="75000"/>
                    <a:lumOff val="25000"/>
                  </a:schemeClr>
                </a:solidFill>
                <a:latin typeface="+mn-lt"/>
              </a:rPr>
              <a:t>Inovace tohoto předmětu je spolufinancována Evropským sociálním fondem a státním rozpočtem České republiky</a:t>
            </a:r>
          </a:p>
        </p:txBody>
      </p:sp>
      <p:sp>
        <p:nvSpPr>
          <p:cNvPr id="481282" name="Rectangle 2"/>
          <p:cNvSpPr>
            <a:spLocks noGrp="1" noChangeArrowheads="1"/>
          </p:cNvSpPr>
          <p:nvPr>
            <p:ph type="ctrTitle"/>
          </p:nvPr>
        </p:nvSpPr>
        <p:spPr>
          <a:xfrm>
            <a:off x="1403350" y="1628775"/>
            <a:ext cx="6408738" cy="1971675"/>
          </a:xfrm>
        </p:spPr>
        <p:txBody>
          <a:bodyPr/>
          <a:lstStyle>
            <a:lvl1pPr>
              <a:defRPr sz="4000"/>
            </a:lvl1pPr>
          </a:lstStyle>
          <a:p>
            <a:r>
              <a:rPr lang="cs-CZ" smtClean="0"/>
              <a:t>Klepnutím lze upravit styl předlohy nadpisů.</a:t>
            </a:r>
            <a:endParaRPr lang="cs-CZ"/>
          </a:p>
        </p:txBody>
      </p:sp>
      <p:sp>
        <p:nvSpPr>
          <p:cNvPr id="481283" name="Rectangle 3"/>
          <p:cNvSpPr>
            <a:spLocks noGrp="1" noChangeArrowheads="1"/>
          </p:cNvSpPr>
          <p:nvPr>
            <p:ph type="subTitle" idx="1"/>
          </p:nvPr>
        </p:nvSpPr>
        <p:spPr>
          <a:xfrm>
            <a:off x="1371600" y="3717032"/>
            <a:ext cx="6400800" cy="1080120"/>
          </a:xfrm>
        </p:spPr>
        <p:txBody>
          <a:bodyPr/>
          <a:lstStyle>
            <a:lvl1pPr marL="0" indent="0" algn="ctr">
              <a:buFontTx/>
              <a:buNone/>
              <a:defRPr b="0"/>
            </a:lvl1pPr>
          </a:lstStyle>
          <a:p>
            <a:r>
              <a:rPr lang="cs-CZ" smtClean="0"/>
              <a:t>Klepnutím lze upravit styl předlohy podnadpisů.</a:t>
            </a:r>
            <a:endParaRPr lang="cs-CZ"/>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sldNum" sz="quarter" idx="10"/>
          </p:nvPr>
        </p:nvSpPr>
        <p:spPr>
          <a:ln/>
        </p:spPr>
        <p:txBody>
          <a:bodyPr/>
          <a:lstStyle>
            <a:lvl1pPr>
              <a:defRPr/>
            </a:lvl1pPr>
          </a:lstStyle>
          <a:p>
            <a:pPr>
              <a:defRPr/>
            </a:pPr>
            <a:r>
              <a:rPr lang="cs-CZ"/>
              <a:t>Snímek </a:t>
            </a:r>
            <a:fld id="{67BE2E74-861A-4537-B772-03BC2D83E5EF}" type="slidenum">
              <a:rPr lang="cs-CZ"/>
              <a:pPr>
                <a:defRPr/>
              </a:pPr>
              <a:t>‹#›</a:t>
            </a:fld>
            <a:endParaRPr lang="cs-CZ"/>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5"/>
          <p:cNvSpPr>
            <a:spLocks noGrp="1" noChangeArrowheads="1"/>
          </p:cNvSpPr>
          <p:nvPr>
            <p:ph type="sldNum" sz="quarter" idx="10"/>
          </p:nvPr>
        </p:nvSpPr>
        <p:spPr>
          <a:ln/>
        </p:spPr>
        <p:txBody>
          <a:bodyPr/>
          <a:lstStyle>
            <a:lvl1pPr>
              <a:defRPr/>
            </a:lvl1pPr>
          </a:lstStyle>
          <a:p>
            <a:pPr>
              <a:defRPr/>
            </a:pPr>
            <a:r>
              <a:rPr lang="cs-CZ"/>
              <a:t>Snímek </a:t>
            </a:r>
            <a:fld id="{99D8485A-688E-4FBE-9C13-5CBAA535E7AF}" type="slidenum">
              <a:rPr lang="cs-CZ"/>
              <a:pPr>
                <a:defRPr/>
              </a:pPr>
              <a:t>‹#›</a:t>
            </a:fld>
            <a:endParaRPr lang="cs-CZ"/>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179388" y="620713"/>
            <a:ext cx="4279900"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11688" y="620713"/>
            <a:ext cx="4281487"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5"/>
          <p:cNvSpPr>
            <a:spLocks noGrp="1" noChangeArrowheads="1"/>
          </p:cNvSpPr>
          <p:nvPr>
            <p:ph type="sldNum" sz="quarter" idx="10"/>
          </p:nvPr>
        </p:nvSpPr>
        <p:spPr>
          <a:ln/>
        </p:spPr>
        <p:txBody>
          <a:bodyPr/>
          <a:lstStyle>
            <a:lvl1pPr>
              <a:defRPr/>
            </a:lvl1pPr>
          </a:lstStyle>
          <a:p>
            <a:pPr>
              <a:defRPr/>
            </a:pPr>
            <a:r>
              <a:rPr lang="cs-CZ"/>
              <a:t>Snímek </a:t>
            </a:r>
            <a:fld id="{6A3354F6-46C0-45BE-BB0A-6761378BD1E5}" type="slidenum">
              <a:rPr lang="cs-CZ"/>
              <a:pPr>
                <a:defRPr/>
              </a:pPr>
              <a:t>‹#›</a:t>
            </a:fld>
            <a:endParaRPr lang="cs-CZ"/>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5"/>
          <p:cNvSpPr>
            <a:spLocks noGrp="1" noChangeArrowheads="1"/>
          </p:cNvSpPr>
          <p:nvPr>
            <p:ph type="sldNum" sz="quarter" idx="10"/>
          </p:nvPr>
        </p:nvSpPr>
        <p:spPr>
          <a:ln/>
        </p:spPr>
        <p:txBody>
          <a:bodyPr/>
          <a:lstStyle>
            <a:lvl1pPr>
              <a:defRPr/>
            </a:lvl1pPr>
          </a:lstStyle>
          <a:p>
            <a:pPr>
              <a:defRPr/>
            </a:pPr>
            <a:r>
              <a:rPr lang="cs-CZ"/>
              <a:t>Snímek </a:t>
            </a:r>
            <a:fld id="{2307CFA6-2956-49E9-BF50-892BE89EF060}" type="slidenum">
              <a:rPr lang="cs-CZ"/>
              <a:pPr>
                <a:defRPr/>
              </a:pPr>
              <a:t>‹#›</a:t>
            </a:fld>
            <a:endParaRPr lang="cs-CZ"/>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5"/>
          <p:cNvSpPr>
            <a:spLocks noGrp="1" noChangeArrowheads="1"/>
          </p:cNvSpPr>
          <p:nvPr>
            <p:ph type="sldNum" sz="quarter" idx="10"/>
          </p:nvPr>
        </p:nvSpPr>
        <p:spPr>
          <a:ln/>
        </p:spPr>
        <p:txBody>
          <a:bodyPr/>
          <a:lstStyle>
            <a:lvl1pPr>
              <a:defRPr/>
            </a:lvl1pPr>
          </a:lstStyle>
          <a:p>
            <a:pPr>
              <a:defRPr/>
            </a:pPr>
            <a:r>
              <a:rPr lang="cs-CZ"/>
              <a:t>Snímek </a:t>
            </a:r>
            <a:fld id="{C9DE56A4-EEBF-47E2-B13A-C1A9F7E0DF1E}" type="slidenum">
              <a:rPr lang="cs-CZ"/>
              <a:pPr>
                <a:defRPr/>
              </a:pPr>
              <a:t>‹#›</a:t>
            </a:fld>
            <a:endParaRPr lang="cs-CZ"/>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2410F638-34D5-4C91-A10F-E866F8B9F1DF}" type="slidenum">
              <a:rPr lang="cs-CZ"/>
              <a:pPr>
                <a:defRPr/>
              </a:pPr>
              <a:t>‹#›</a:t>
            </a:fld>
            <a:endParaRPr lang="cs-CZ"/>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r>
              <a:rPr lang="cs-CZ"/>
              <a:t>Snímek </a:t>
            </a:r>
            <a:fld id="{9DE082E9-E756-4673-AC89-7D93E1542AD8}" type="slidenum">
              <a:rPr lang="cs-CZ"/>
              <a:pPr>
                <a:defRPr/>
              </a:pPr>
              <a:t>‹#›</a:t>
            </a:fld>
            <a:endParaRPr lang="cs-CZ"/>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5"/>
          <p:cNvSpPr>
            <a:spLocks noGrp="1" noChangeArrowheads="1"/>
          </p:cNvSpPr>
          <p:nvPr>
            <p:ph type="sldNum" sz="quarter" idx="10"/>
          </p:nvPr>
        </p:nvSpPr>
        <p:spPr>
          <a:ln/>
        </p:spPr>
        <p:txBody>
          <a:bodyPr/>
          <a:lstStyle>
            <a:lvl1pPr>
              <a:defRPr/>
            </a:lvl1pPr>
          </a:lstStyle>
          <a:p>
            <a:pPr>
              <a:defRPr/>
            </a:pPr>
            <a:r>
              <a:rPr lang="cs-CZ"/>
              <a:t>Snímek </a:t>
            </a:r>
            <a:fld id="{3B791CEC-8BF4-44D6-BFC9-0C4DD27EC935}" type="slidenum">
              <a:rPr lang="cs-CZ"/>
              <a:pPr>
                <a:defRPr/>
              </a:pPr>
              <a:t>‹#›</a:t>
            </a:fld>
            <a:endParaRPr lang="cs-CZ"/>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Klepnutím na ikonu přidáte obrázek.</a:t>
            </a:r>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5"/>
          <p:cNvSpPr>
            <a:spLocks noGrp="1" noChangeArrowheads="1"/>
          </p:cNvSpPr>
          <p:nvPr>
            <p:ph type="sldNum" sz="quarter" idx="10"/>
          </p:nvPr>
        </p:nvSpPr>
        <p:spPr>
          <a:ln/>
        </p:spPr>
        <p:txBody>
          <a:bodyPr/>
          <a:lstStyle>
            <a:lvl1pPr>
              <a:defRPr/>
            </a:lvl1pPr>
          </a:lstStyle>
          <a:p>
            <a:pPr>
              <a:defRPr/>
            </a:pPr>
            <a:r>
              <a:rPr lang="cs-CZ"/>
              <a:t>Snímek </a:t>
            </a:r>
            <a:fld id="{09FB163B-4D86-4C1F-8158-EE4BF1F4164B}" type="slidenum">
              <a:rPr lang="cs-CZ"/>
              <a:pPr>
                <a:defRPr/>
              </a:pPr>
              <a:t>‹#›</a:t>
            </a:fld>
            <a:endParaRPr lang="cs-CZ"/>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sldNum" sz="quarter" idx="10"/>
          </p:nvPr>
        </p:nvSpPr>
        <p:spPr>
          <a:ln/>
        </p:spPr>
        <p:txBody>
          <a:bodyPr/>
          <a:lstStyle>
            <a:lvl1pPr>
              <a:defRPr/>
            </a:lvl1pPr>
          </a:lstStyle>
          <a:p>
            <a:pPr>
              <a:defRPr/>
            </a:pPr>
            <a:r>
              <a:rPr lang="cs-CZ"/>
              <a:t>Snímek </a:t>
            </a:r>
            <a:fld id="{28D364CF-D2B5-45F1-9AFE-179A4D78A38A}" type="slidenum">
              <a:rPr lang="cs-CZ"/>
              <a:pPr>
                <a:defRPr/>
              </a:pPr>
              <a:t>‹#›</a:t>
            </a:fld>
            <a:endParaRPr lang="cs-CZ"/>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58000" y="0"/>
            <a:ext cx="2286000" cy="638175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0" y="0"/>
            <a:ext cx="6705600" cy="638175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sldNum" sz="quarter" idx="10"/>
          </p:nvPr>
        </p:nvSpPr>
        <p:spPr>
          <a:ln/>
        </p:spPr>
        <p:txBody>
          <a:bodyPr/>
          <a:lstStyle>
            <a:lvl1pPr>
              <a:defRPr/>
            </a:lvl1pPr>
          </a:lstStyle>
          <a:p>
            <a:pPr>
              <a:defRPr/>
            </a:pPr>
            <a:r>
              <a:rPr lang="cs-CZ"/>
              <a:t>Snímek </a:t>
            </a:r>
            <a:fld id="{5FA90ED8-C229-4AC5-A207-F3C6CE3E5FE3}" type="slidenum">
              <a:rPr lang="cs-CZ"/>
              <a:pPr>
                <a:defRPr/>
              </a:pPr>
              <a:t>‹#›</a:t>
            </a:fld>
            <a:endParaRPr lang="cs-CZ"/>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25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179388" y="620713"/>
            <a:ext cx="4279900" cy="57610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11688" y="620713"/>
            <a:ext cx="4281487" cy="28035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11688" y="3576638"/>
            <a:ext cx="4281487" cy="280511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5"/>
          <p:cNvSpPr>
            <a:spLocks noGrp="1" noChangeArrowheads="1"/>
          </p:cNvSpPr>
          <p:nvPr>
            <p:ph type="sldNum" sz="quarter" idx="10"/>
          </p:nvPr>
        </p:nvSpPr>
        <p:spPr>
          <a:ln/>
        </p:spPr>
        <p:txBody>
          <a:bodyPr/>
          <a:lstStyle>
            <a:lvl1pPr>
              <a:defRPr/>
            </a:lvl1pPr>
          </a:lstStyle>
          <a:p>
            <a:pPr>
              <a:defRPr/>
            </a:pPr>
            <a:r>
              <a:rPr lang="cs-CZ"/>
              <a:t>Snímek </a:t>
            </a:r>
            <a:fld id="{01A43548-7922-4E9E-A9F5-3643F6E07B5A}" type="slidenum">
              <a:rPr lang="cs-CZ"/>
              <a:pPr>
                <a:defRPr/>
              </a:pPr>
              <a:t>‹#›</a:t>
            </a:fld>
            <a:endParaRPr lang="cs-CZ"/>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25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179388" y="620713"/>
            <a:ext cx="4279900" cy="57610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11688" y="620713"/>
            <a:ext cx="4281487" cy="57610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5"/>
          <p:cNvSpPr>
            <a:spLocks noGrp="1" noChangeArrowheads="1"/>
          </p:cNvSpPr>
          <p:nvPr>
            <p:ph type="sldNum" sz="quarter" idx="10"/>
          </p:nvPr>
        </p:nvSpPr>
        <p:spPr>
          <a:ln/>
        </p:spPr>
        <p:txBody>
          <a:bodyPr/>
          <a:lstStyle>
            <a:lvl1pPr>
              <a:defRPr/>
            </a:lvl1pPr>
          </a:lstStyle>
          <a:p>
            <a:pPr>
              <a:defRPr/>
            </a:pPr>
            <a:r>
              <a:rPr lang="cs-CZ"/>
              <a:t>Snímek </a:t>
            </a:r>
            <a:fld id="{15F537B1-FAE0-4C0D-98FC-B764B890DD73}" type="slidenum">
              <a:rPr lang="cs-CZ"/>
              <a:pPr>
                <a:defRPr/>
              </a:pPr>
              <a:t>‹#›</a:t>
            </a:fld>
            <a:endParaRPr lang="cs-CZ"/>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25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179388" y="620713"/>
            <a:ext cx="8713787" cy="5761037"/>
          </a:xfrm>
        </p:spPr>
        <p:txBody>
          <a:bodyPr/>
          <a:lstStyle/>
          <a:p>
            <a:pPr lvl="0"/>
            <a:r>
              <a:rPr lang="cs-CZ" noProof="0" smtClean="0"/>
              <a:t>Klepnutím na ikonu přidáte tabulku.</a:t>
            </a:r>
            <a:endParaRPr lang="cs-CZ" noProof="0"/>
          </a:p>
        </p:txBody>
      </p:sp>
      <p:sp>
        <p:nvSpPr>
          <p:cNvPr id="4" name="Zástupný symbol pro zápatí 3"/>
          <p:cNvSpPr>
            <a:spLocks noGrp="1"/>
          </p:cNvSpPr>
          <p:nvPr>
            <p:ph type="ftr" sz="quarter" idx="10"/>
          </p:nvPr>
        </p:nvSpPr>
        <p:spPr>
          <a:xfrm>
            <a:off x="755650" y="6526213"/>
            <a:ext cx="3744913" cy="331787"/>
          </a:xfrm>
          <a:prstGeom prst="rect">
            <a:avLst/>
          </a:prstGeom>
        </p:spPr>
        <p:txBody>
          <a:bodyPr/>
          <a:lstStyle>
            <a:lvl1pPr>
              <a:defRPr/>
            </a:lvl1pPr>
          </a:lstStyle>
          <a:p>
            <a:pPr>
              <a:defRPr/>
            </a:pPr>
            <a:r>
              <a:rPr lang="cs-CZ"/>
              <a:t>Bi6420 Ekotoxikologie mikroorganismů</a:t>
            </a:r>
          </a:p>
        </p:txBody>
      </p:sp>
      <p:sp>
        <p:nvSpPr>
          <p:cNvPr id="5" name="Zástupný symbol pro číslo snímku 4"/>
          <p:cNvSpPr>
            <a:spLocks noGrp="1"/>
          </p:cNvSpPr>
          <p:nvPr>
            <p:ph type="sldNum" sz="quarter" idx="11"/>
          </p:nvPr>
        </p:nvSpPr>
        <p:spPr/>
        <p:txBody>
          <a:bodyPr/>
          <a:lstStyle>
            <a:lvl1pPr>
              <a:defRPr/>
            </a:lvl1pPr>
          </a:lstStyle>
          <a:p>
            <a:pPr>
              <a:defRPr/>
            </a:pPr>
            <a:r>
              <a:rPr lang="cs-CZ"/>
              <a:t>Snímek </a:t>
            </a:r>
            <a:fld id="{3821BBDC-6AA1-4DE6-AF0B-C936050A17F5}" type="slidenum">
              <a:rPr lang="cs-CZ"/>
              <a:pPr>
                <a:defRPr/>
              </a:pPr>
              <a:t>‹#›</a:t>
            </a:fld>
            <a:endParaRPr lang="cs-CZ"/>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0" y="0"/>
            <a:ext cx="9144000" cy="476250"/>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179388" y="620713"/>
            <a:ext cx="4279900" cy="28035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11688" y="620713"/>
            <a:ext cx="4281487" cy="28035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179388" y="3576638"/>
            <a:ext cx="4279900" cy="280511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obsah 5"/>
          <p:cNvSpPr>
            <a:spLocks noGrp="1"/>
          </p:cNvSpPr>
          <p:nvPr>
            <p:ph sz="quarter" idx="4"/>
          </p:nvPr>
        </p:nvSpPr>
        <p:spPr>
          <a:xfrm>
            <a:off x="4611688" y="3576638"/>
            <a:ext cx="4281487" cy="280511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zápatí 6"/>
          <p:cNvSpPr>
            <a:spLocks noGrp="1"/>
          </p:cNvSpPr>
          <p:nvPr>
            <p:ph type="ftr" sz="quarter" idx="10"/>
          </p:nvPr>
        </p:nvSpPr>
        <p:spPr>
          <a:xfrm>
            <a:off x="755650" y="6526213"/>
            <a:ext cx="3744913" cy="331787"/>
          </a:xfrm>
          <a:prstGeom prst="rect">
            <a:avLst/>
          </a:prstGeom>
        </p:spPr>
        <p:txBody>
          <a:bodyPr/>
          <a:lstStyle>
            <a:lvl1pPr>
              <a:defRPr/>
            </a:lvl1pPr>
          </a:lstStyle>
          <a:p>
            <a:pPr>
              <a:defRPr/>
            </a:pPr>
            <a:r>
              <a:rPr lang="cs-CZ"/>
              <a:t>Bi6420 Ekotoxikologie mikroorganismů</a:t>
            </a:r>
          </a:p>
        </p:txBody>
      </p:sp>
      <p:sp>
        <p:nvSpPr>
          <p:cNvPr id="8" name="Zástupný symbol pro číslo snímku 7"/>
          <p:cNvSpPr>
            <a:spLocks noGrp="1"/>
          </p:cNvSpPr>
          <p:nvPr>
            <p:ph type="sldNum" sz="quarter" idx="11"/>
          </p:nvPr>
        </p:nvSpPr>
        <p:spPr/>
        <p:txBody>
          <a:bodyPr/>
          <a:lstStyle>
            <a:lvl1pPr>
              <a:defRPr/>
            </a:lvl1pPr>
          </a:lstStyle>
          <a:p>
            <a:pPr>
              <a:defRPr/>
            </a:pPr>
            <a:r>
              <a:rPr lang="cs-CZ"/>
              <a:t>Snímek </a:t>
            </a:r>
            <a:fld id="{6EE5266E-DC64-4569-9F21-A0595CEA3106}" type="slidenum">
              <a:rPr lang="cs-CZ"/>
              <a:pPr>
                <a:defRPr/>
              </a:pPr>
              <a:t>‹#›</a:t>
            </a:fld>
            <a:endParaRPr lang="cs-CZ"/>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4"/>
          <p:cNvSpPr>
            <a:spLocks noChangeArrowheads="1"/>
          </p:cNvSpPr>
          <p:nvPr/>
        </p:nvSpPr>
        <p:spPr bwMode="auto">
          <a:xfrm>
            <a:off x="1258888" y="1412875"/>
            <a:ext cx="6769100" cy="4392613"/>
          </a:xfrm>
          <a:prstGeom prst="rect">
            <a:avLst/>
          </a:prstGeom>
          <a:noFill/>
          <a:ln w="76200">
            <a:solidFill>
              <a:srgbClr val="DC0000"/>
            </a:solidFill>
            <a:miter lim="800000"/>
            <a:headEnd/>
            <a:tailEnd/>
          </a:ln>
          <a:effectLst/>
        </p:spPr>
        <p:txBody>
          <a:bodyPr wrap="none" anchor="ctr"/>
          <a:lstStyle/>
          <a:p>
            <a:pPr>
              <a:defRPr/>
            </a:pPr>
            <a:endParaRPr lang="cs-CZ"/>
          </a:p>
        </p:txBody>
      </p:sp>
      <p:pic>
        <p:nvPicPr>
          <p:cNvPr id="5" name="Picture 5" descr="logo_mu_P280C"/>
          <p:cNvPicPr>
            <a:picLocks noChangeAspect="1" noChangeArrowheads="1"/>
          </p:cNvPicPr>
          <p:nvPr/>
        </p:nvPicPr>
        <p:blipFill>
          <a:blip r:embed="rId2" cstate="print"/>
          <a:srcRect/>
          <a:stretch>
            <a:fillRect/>
          </a:stretch>
        </p:blipFill>
        <p:spPr bwMode="auto">
          <a:xfrm>
            <a:off x="7885113" y="260350"/>
            <a:ext cx="971550" cy="968375"/>
          </a:xfrm>
          <a:prstGeom prst="rect">
            <a:avLst/>
          </a:prstGeom>
          <a:noFill/>
          <a:ln w="9525">
            <a:solidFill>
              <a:schemeClr val="accent2"/>
            </a:solidFill>
            <a:miter lim="800000"/>
            <a:headEnd/>
            <a:tailEnd/>
          </a:ln>
        </p:spPr>
      </p:pic>
      <p:pic>
        <p:nvPicPr>
          <p:cNvPr id="6" name="Picture 6" descr="logo_recetox"/>
          <p:cNvPicPr>
            <a:picLocks noChangeAspect="1" noChangeArrowheads="1"/>
          </p:cNvPicPr>
          <p:nvPr/>
        </p:nvPicPr>
        <p:blipFill>
          <a:blip r:embed="rId3" cstate="print"/>
          <a:srcRect/>
          <a:stretch>
            <a:fillRect/>
          </a:stretch>
        </p:blipFill>
        <p:spPr bwMode="auto">
          <a:xfrm>
            <a:off x="323850" y="260350"/>
            <a:ext cx="1260475" cy="857250"/>
          </a:xfrm>
          <a:prstGeom prst="rect">
            <a:avLst/>
          </a:prstGeom>
          <a:noFill/>
          <a:ln w="9525">
            <a:solidFill>
              <a:schemeClr val="accent2"/>
            </a:solidFill>
            <a:miter lim="800000"/>
            <a:headEnd/>
            <a:tailEnd/>
          </a:ln>
        </p:spPr>
      </p:pic>
      <p:sp>
        <p:nvSpPr>
          <p:cNvPr id="649218" name="Rectangle 2"/>
          <p:cNvSpPr>
            <a:spLocks noGrp="1" noChangeArrowheads="1"/>
          </p:cNvSpPr>
          <p:nvPr>
            <p:ph type="ctrTitle"/>
          </p:nvPr>
        </p:nvSpPr>
        <p:spPr>
          <a:xfrm>
            <a:off x="1403350" y="1628775"/>
            <a:ext cx="6408738" cy="1971675"/>
          </a:xfrm>
        </p:spPr>
        <p:txBody>
          <a:bodyPr/>
          <a:lstStyle>
            <a:lvl1pPr>
              <a:defRPr sz="4400"/>
            </a:lvl1pPr>
          </a:lstStyle>
          <a:p>
            <a:r>
              <a:rPr lang="cs-CZ" smtClean="0"/>
              <a:t>Klepnutím lze upravit styl předlohy nadpisů.</a:t>
            </a:r>
            <a:endParaRPr lang="cs-CZ"/>
          </a:p>
        </p:txBody>
      </p:sp>
      <p:sp>
        <p:nvSpPr>
          <p:cNvPr id="649219" name="Rectangle 3"/>
          <p:cNvSpPr>
            <a:spLocks noGrp="1" noChangeArrowheads="1"/>
          </p:cNvSpPr>
          <p:nvPr>
            <p:ph type="subTitle" idx="1"/>
          </p:nvPr>
        </p:nvSpPr>
        <p:spPr>
          <a:xfrm>
            <a:off x="1371600" y="3886200"/>
            <a:ext cx="6400800" cy="1752600"/>
          </a:xfrm>
        </p:spPr>
        <p:txBody>
          <a:bodyPr/>
          <a:lstStyle>
            <a:lvl1pPr marL="0" indent="0" algn="ctr">
              <a:buFontTx/>
              <a:buNone/>
              <a:defRPr b="0"/>
            </a:lvl1pPr>
          </a:lstStyle>
          <a:p>
            <a:r>
              <a:rPr lang="cs-CZ" smtClean="0"/>
              <a:t>Klepnutím lze upravit styl předlohy podnadpisů.</a:t>
            </a:r>
            <a:endParaRPr lang="cs-CZ"/>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78D9B5E5-6884-44B3-BBD4-718720429B78}" type="slidenum">
              <a:rPr lang="cs-CZ"/>
              <a:pPr>
                <a:defRPr/>
              </a:pPr>
              <a:t>‹#›</a:t>
            </a:fld>
            <a:endParaRPr lang="cs-CZ"/>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7D93301D-48CB-4A1E-8E23-14EC64ED0F7A}" type="slidenum">
              <a:rPr lang="cs-CZ"/>
              <a:pPr>
                <a:defRPr/>
              </a:pPr>
              <a:t>‹#›</a:t>
            </a:fld>
            <a:endParaRPr lang="cs-CZ"/>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05A18281-AAC7-4221-881A-603D7ACB8738}" type="slidenum">
              <a:rPr lang="cs-CZ"/>
              <a:pPr>
                <a:defRPr/>
              </a:pPr>
              <a:t>‹#›</a:t>
            </a:fld>
            <a:endParaRPr lang="cs-CZ"/>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179388" y="620713"/>
            <a:ext cx="4279900"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11688" y="620713"/>
            <a:ext cx="4281487"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6" name="Rectangle 5"/>
          <p:cNvSpPr>
            <a:spLocks noGrp="1" noChangeArrowheads="1"/>
          </p:cNvSpPr>
          <p:nvPr>
            <p:ph type="sldNum" sz="quarter" idx="11"/>
          </p:nvPr>
        </p:nvSpPr>
        <p:spPr>
          <a:ln/>
        </p:spPr>
        <p:txBody>
          <a:bodyPr/>
          <a:lstStyle>
            <a:lvl1pPr>
              <a:defRPr/>
            </a:lvl1pPr>
          </a:lstStyle>
          <a:p>
            <a:pPr>
              <a:defRPr/>
            </a:pPr>
            <a:r>
              <a:rPr lang="cs-CZ"/>
              <a:t>Snímek </a:t>
            </a:r>
            <a:fld id="{5C2FC7D6-5783-48D1-9E10-7E7FC47137C0}" type="slidenum">
              <a:rPr lang="cs-CZ"/>
              <a:pPr>
                <a:defRPr/>
              </a:pPr>
              <a:t>‹#›</a:t>
            </a:fld>
            <a:endParaRPr lang="cs-CZ"/>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8" name="Rectangle 5"/>
          <p:cNvSpPr>
            <a:spLocks noGrp="1" noChangeArrowheads="1"/>
          </p:cNvSpPr>
          <p:nvPr>
            <p:ph type="sldNum" sz="quarter" idx="11"/>
          </p:nvPr>
        </p:nvSpPr>
        <p:spPr>
          <a:ln/>
        </p:spPr>
        <p:txBody>
          <a:bodyPr/>
          <a:lstStyle>
            <a:lvl1pPr>
              <a:defRPr/>
            </a:lvl1pPr>
          </a:lstStyle>
          <a:p>
            <a:pPr>
              <a:defRPr/>
            </a:pPr>
            <a:r>
              <a:rPr lang="cs-CZ"/>
              <a:t>Snímek </a:t>
            </a:r>
            <a:fld id="{620AA90A-0C25-48AC-AC9D-8AA183CE3D7F}" type="slidenum">
              <a:rPr lang="cs-CZ"/>
              <a:pPr>
                <a:defRPr/>
              </a:pPr>
              <a:t>‹#›</a:t>
            </a:fld>
            <a:endParaRPr lang="cs-CZ"/>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4" name="Rectangle 5"/>
          <p:cNvSpPr>
            <a:spLocks noGrp="1" noChangeArrowheads="1"/>
          </p:cNvSpPr>
          <p:nvPr>
            <p:ph type="sldNum" sz="quarter" idx="11"/>
          </p:nvPr>
        </p:nvSpPr>
        <p:spPr>
          <a:ln/>
        </p:spPr>
        <p:txBody>
          <a:bodyPr/>
          <a:lstStyle>
            <a:lvl1pPr>
              <a:defRPr/>
            </a:lvl1pPr>
          </a:lstStyle>
          <a:p>
            <a:pPr>
              <a:defRPr/>
            </a:pPr>
            <a:r>
              <a:rPr lang="cs-CZ"/>
              <a:t>Snímek </a:t>
            </a:r>
            <a:fld id="{B26152F9-C337-41E8-855D-AB2994996B07}" type="slidenum">
              <a:rPr lang="cs-CZ"/>
              <a:pPr>
                <a:defRPr/>
              </a:pPr>
              <a:t>‹#›</a:t>
            </a:fld>
            <a:endParaRPr lang="cs-CZ"/>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3" name="Rectangle 5"/>
          <p:cNvSpPr>
            <a:spLocks noGrp="1" noChangeArrowheads="1"/>
          </p:cNvSpPr>
          <p:nvPr>
            <p:ph type="sldNum" sz="quarter" idx="11"/>
          </p:nvPr>
        </p:nvSpPr>
        <p:spPr>
          <a:ln/>
        </p:spPr>
        <p:txBody>
          <a:bodyPr/>
          <a:lstStyle>
            <a:lvl1pPr>
              <a:defRPr/>
            </a:lvl1pPr>
          </a:lstStyle>
          <a:p>
            <a:pPr>
              <a:defRPr/>
            </a:pPr>
            <a:r>
              <a:rPr lang="cs-CZ"/>
              <a:t>Snímek </a:t>
            </a:r>
            <a:fld id="{6E4093EE-1C12-430B-A9E1-2589DA78D531}" type="slidenum">
              <a:rPr lang="cs-CZ"/>
              <a:pPr>
                <a:defRPr/>
              </a:pPr>
              <a:t>‹#›</a:t>
            </a:fld>
            <a:endParaRPr lang="cs-CZ"/>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6" name="Rectangle 5"/>
          <p:cNvSpPr>
            <a:spLocks noGrp="1" noChangeArrowheads="1"/>
          </p:cNvSpPr>
          <p:nvPr>
            <p:ph type="sldNum" sz="quarter" idx="11"/>
          </p:nvPr>
        </p:nvSpPr>
        <p:spPr>
          <a:ln/>
        </p:spPr>
        <p:txBody>
          <a:bodyPr/>
          <a:lstStyle>
            <a:lvl1pPr>
              <a:defRPr/>
            </a:lvl1pPr>
          </a:lstStyle>
          <a:p>
            <a:pPr>
              <a:defRPr/>
            </a:pPr>
            <a:r>
              <a:rPr lang="cs-CZ"/>
              <a:t>Snímek </a:t>
            </a:r>
            <a:fld id="{34F6CF7B-D6AF-417E-8C16-6399FFEBC0F7}" type="slidenum">
              <a:rPr lang="cs-CZ"/>
              <a:pPr>
                <a:defRPr/>
              </a:pPr>
              <a:t>‹#›</a:t>
            </a:fld>
            <a:endParaRPr lang="cs-CZ"/>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Klepnutím na ikonu přidáte obrázek.</a:t>
            </a:r>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6" name="Rectangle 5"/>
          <p:cNvSpPr>
            <a:spLocks noGrp="1" noChangeArrowheads="1"/>
          </p:cNvSpPr>
          <p:nvPr>
            <p:ph type="sldNum" sz="quarter" idx="11"/>
          </p:nvPr>
        </p:nvSpPr>
        <p:spPr>
          <a:ln/>
        </p:spPr>
        <p:txBody>
          <a:bodyPr/>
          <a:lstStyle>
            <a:lvl1pPr>
              <a:defRPr/>
            </a:lvl1pPr>
          </a:lstStyle>
          <a:p>
            <a:pPr>
              <a:defRPr/>
            </a:pPr>
            <a:r>
              <a:rPr lang="cs-CZ"/>
              <a:t>Snímek </a:t>
            </a:r>
            <a:fld id="{6A8838CC-3F0B-4378-9E51-79CEB52031F0}" type="slidenum">
              <a:rPr lang="cs-CZ"/>
              <a:pPr>
                <a:defRPr/>
              </a:pPr>
              <a:t>‹#›</a:t>
            </a:fld>
            <a:endParaRPr lang="cs-CZ"/>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2ECB2F41-AAD3-4191-B8D8-DA937DB25B95}" type="slidenum">
              <a:rPr lang="cs-CZ"/>
              <a:pPr>
                <a:defRPr/>
              </a:pPr>
              <a:t>‹#›</a:t>
            </a:fld>
            <a:endParaRPr lang="cs-CZ"/>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58000" y="0"/>
            <a:ext cx="2286000" cy="638175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0" y="0"/>
            <a:ext cx="6705600" cy="638175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DBD6C532-AFBB-4957-9034-9D6B38F94C83}" type="slidenum">
              <a:rPr lang="cs-CZ"/>
              <a:pPr>
                <a:defRPr/>
              </a:pPr>
              <a:t>‹#›</a:t>
            </a:fld>
            <a:endParaRPr lang="cs-CZ"/>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179388" y="620713"/>
            <a:ext cx="4279900"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11688" y="620713"/>
            <a:ext cx="4281487"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6" name="Rectangle 5"/>
          <p:cNvSpPr>
            <a:spLocks noGrp="1" noChangeArrowheads="1"/>
          </p:cNvSpPr>
          <p:nvPr>
            <p:ph type="sldNum" sz="quarter" idx="11"/>
          </p:nvPr>
        </p:nvSpPr>
        <p:spPr>
          <a:ln/>
        </p:spPr>
        <p:txBody>
          <a:bodyPr/>
          <a:lstStyle>
            <a:lvl1pPr>
              <a:defRPr/>
            </a:lvl1pPr>
          </a:lstStyle>
          <a:p>
            <a:pPr>
              <a:defRPr/>
            </a:pPr>
            <a:r>
              <a:rPr lang="cs-CZ"/>
              <a:t>Snímek </a:t>
            </a:r>
            <a:fld id="{755716FE-4846-4B69-BC36-39F2A87F504D}" type="slidenum">
              <a:rPr lang="cs-CZ"/>
              <a:pPr>
                <a:defRPr/>
              </a:pPr>
              <a:t>‹#›</a:t>
            </a:fld>
            <a:endParaRPr lang="cs-CZ"/>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25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179388" y="620713"/>
            <a:ext cx="8713787" cy="5761037"/>
          </a:xfrm>
        </p:spPr>
        <p:txBody>
          <a:bodyPr/>
          <a:lstStyle/>
          <a:p>
            <a:pPr lvl="0"/>
            <a:r>
              <a:rPr lang="cs-CZ" noProof="0" smtClean="0"/>
              <a:t>Klepnutím na ikonu přidáte tabulku.</a:t>
            </a:r>
          </a:p>
        </p:txBody>
      </p:sp>
      <p:sp>
        <p:nvSpPr>
          <p:cNvPr id="4"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A178DA01-C61B-4C0C-A814-D26ECAEE95AC}" type="slidenum">
              <a:rPr lang="cs-CZ"/>
              <a:pPr>
                <a:defRPr/>
              </a:pPr>
              <a:t>‹#›</a:t>
            </a:fld>
            <a:endParaRPr lang="cs-CZ"/>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4" name="Rectangle 4"/>
          <p:cNvSpPr>
            <a:spLocks noChangeArrowheads="1"/>
          </p:cNvSpPr>
          <p:nvPr/>
        </p:nvSpPr>
        <p:spPr bwMode="auto">
          <a:xfrm>
            <a:off x="1258888" y="1412875"/>
            <a:ext cx="6769100" cy="3600450"/>
          </a:xfrm>
          <a:prstGeom prst="rect">
            <a:avLst/>
          </a:prstGeom>
          <a:noFill/>
          <a:ln w="76200">
            <a:solidFill>
              <a:srgbClr val="DC0000"/>
            </a:solidFill>
            <a:miter lim="800000"/>
            <a:headEnd/>
            <a:tailEnd/>
          </a:ln>
          <a:effectLst/>
        </p:spPr>
        <p:txBody>
          <a:bodyPr wrap="none" anchor="ctr"/>
          <a:lstStyle/>
          <a:p>
            <a:pPr>
              <a:defRPr/>
            </a:pPr>
            <a:endParaRPr lang="cs-CZ">
              <a:latin typeface="Arial" pitchFamily="34" charset="0"/>
            </a:endParaRPr>
          </a:p>
        </p:txBody>
      </p:sp>
      <p:pic>
        <p:nvPicPr>
          <p:cNvPr id="5" name="Obrázek 7" descr="logo_mu_cerne.gif"/>
          <p:cNvPicPr>
            <a:picLocks noChangeAspect="1"/>
          </p:cNvPicPr>
          <p:nvPr/>
        </p:nvPicPr>
        <p:blipFill>
          <a:blip r:embed="rId2" cstate="print"/>
          <a:srcRect/>
          <a:stretch>
            <a:fillRect/>
          </a:stretch>
        </p:blipFill>
        <p:spPr bwMode="auto">
          <a:xfrm>
            <a:off x="323850" y="692150"/>
            <a:ext cx="2735263" cy="642938"/>
          </a:xfrm>
          <a:prstGeom prst="rect">
            <a:avLst/>
          </a:prstGeom>
          <a:noFill/>
          <a:ln w="9525">
            <a:noFill/>
            <a:miter lim="800000"/>
            <a:headEnd/>
            <a:tailEnd/>
          </a:ln>
        </p:spPr>
      </p:pic>
      <p:pic>
        <p:nvPicPr>
          <p:cNvPr id="6" name="Obrázek 6"/>
          <p:cNvPicPr>
            <a:picLocks noChangeAspect="1"/>
          </p:cNvPicPr>
          <p:nvPr/>
        </p:nvPicPr>
        <p:blipFill>
          <a:blip r:embed="rId3" cstate="print"/>
          <a:srcRect/>
          <a:stretch>
            <a:fillRect/>
          </a:stretch>
        </p:blipFill>
        <p:spPr bwMode="auto">
          <a:xfrm>
            <a:off x="2555875" y="5229225"/>
            <a:ext cx="4289425" cy="773113"/>
          </a:xfrm>
          <a:prstGeom prst="rect">
            <a:avLst/>
          </a:prstGeom>
          <a:noFill/>
          <a:ln w="9525">
            <a:noFill/>
            <a:miter lim="800000"/>
            <a:headEnd/>
            <a:tailEnd/>
          </a:ln>
        </p:spPr>
      </p:pic>
      <p:sp>
        <p:nvSpPr>
          <p:cNvPr id="7" name="Zástupný symbol pro obsah 2"/>
          <p:cNvSpPr txBox="1">
            <a:spLocks/>
          </p:cNvSpPr>
          <p:nvPr/>
        </p:nvSpPr>
        <p:spPr>
          <a:xfrm>
            <a:off x="0" y="6165850"/>
            <a:ext cx="9144000" cy="260350"/>
          </a:xfrm>
          <a:prstGeom prst="rect">
            <a:avLst/>
          </a:prstGeom>
        </p:spPr>
        <p:txBody>
          <a:bodyPr/>
          <a:lstStyle/>
          <a:p>
            <a:pPr algn="ctr" fontAlgn="auto">
              <a:spcBef>
                <a:spcPct val="20000"/>
              </a:spcBef>
              <a:spcAft>
                <a:spcPts val="0"/>
              </a:spcAft>
              <a:buClr>
                <a:schemeClr val="accent1"/>
              </a:buClr>
              <a:buFont typeface="Arial" pitchFamily="34" charset="0"/>
              <a:buNone/>
              <a:defRPr/>
            </a:pPr>
            <a:r>
              <a:rPr lang="cs-CZ" sz="1200" dirty="0">
                <a:solidFill>
                  <a:schemeClr val="tx1">
                    <a:lumMod val="75000"/>
                    <a:lumOff val="25000"/>
                  </a:schemeClr>
                </a:solidFill>
                <a:latin typeface="+mn-lt"/>
              </a:rPr>
              <a:t>Inovace tohoto předmětu je spolufinancována Evropským sociálním fondem a státním rozpočtem České republiky</a:t>
            </a:r>
          </a:p>
        </p:txBody>
      </p:sp>
      <p:sp>
        <p:nvSpPr>
          <p:cNvPr id="481282" name="Rectangle 2"/>
          <p:cNvSpPr>
            <a:spLocks noGrp="1" noChangeArrowheads="1"/>
          </p:cNvSpPr>
          <p:nvPr>
            <p:ph type="ctrTitle"/>
          </p:nvPr>
        </p:nvSpPr>
        <p:spPr>
          <a:xfrm>
            <a:off x="1403350" y="1628775"/>
            <a:ext cx="6408738" cy="1971675"/>
          </a:xfrm>
        </p:spPr>
        <p:txBody>
          <a:bodyPr/>
          <a:lstStyle>
            <a:lvl1pPr>
              <a:defRPr sz="4000"/>
            </a:lvl1pPr>
          </a:lstStyle>
          <a:p>
            <a:r>
              <a:rPr lang="cs-CZ" smtClean="0"/>
              <a:t>Klepnutím lze upravit styl předlohy nadpisů.</a:t>
            </a:r>
            <a:endParaRPr lang="cs-CZ"/>
          </a:p>
        </p:txBody>
      </p:sp>
      <p:sp>
        <p:nvSpPr>
          <p:cNvPr id="481283" name="Rectangle 3"/>
          <p:cNvSpPr>
            <a:spLocks noGrp="1" noChangeArrowheads="1"/>
          </p:cNvSpPr>
          <p:nvPr>
            <p:ph type="subTitle" idx="1"/>
          </p:nvPr>
        </p:nvSpPr>
        <p:spPr>
          <a:xfrm>
            <a:off x="1371600" y="3717032"/>
            <a:ext cx="6400800" cy="1080120"/>
          </a:xfrm>
        </p:spPr>
        <p:txBody>
          <a:bodyPr/>
          <a:lstStyle>
            <a:lvl1pPr marL="0" indent="0" algn="ctr">
              <a:buFontTx/>
              <a:buNone/>
              <a:defRPr b="0"/>
            </a:lvl1pPr>
          </a:lstStyle>
          <a:p>
            <a:r>
              <a:rPr lang="cs-CZ" smtClean="0"/>
              <a:t>Klepnutím lze upravit styl předlohy podnadpisů.</a:t>
            </a:r>
            <a:endParaRPr lang="cs-CZ"/>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sldNum" sz="quarter" idx="10"/>
          </p:nvPr>
        </p:nvSpPr>
        <p:spPr>
          <a:ln/>
        </p:spPr>
        <p:txBody>
          <a:bodyPr/>
          <a:lstStyle>
            <a:lvl1pPr>
              <a:defRPr/>
            </a:lvl1pPr>
          </a:lstStyle>
          <a:p>
            <a:pPr>
              <a:defRPr/>
            </a:pPr>
            <a:r>
              <a:rPr lang="cs-CZ" smtClean="0"/>
              <a:t>Snímek </a:t>
            </a:r>
            <a:fld id="{67BE2E74-861A-4537-B772-03BC2D83E5EF}" type="slidenum">
              <a:rPr lang="cs-CZ" smtClean="0"/>
              <a:pPr>
                <a:defRPr/>
              </a:pPr>
              <a:t>‹#›</a:t>
            </a:fld>
            <a:endParaRPr lang="cs-CZ"/>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5"/>
          <p:cNvSpPr>
            <a:spLocks noGrp="1" noChangeArrowheads="1"/>
          </p:cNvSpPr>
          <p:nvPr>
            <p:ph type="sldNum" sz="quarter" idx="10"/>
          </p:nvPr>
        </p:nvSpPr>
        <p:spPr>
          <a:ln/>
        </p:spPr>
        <p:txBody>
          <a:bodyPr/>
          <a:lstStyle>
            <a:lvl1pPr>
              <a:defRPr/>
            </a:lvl1pPr>
          </a:lstStyle>
          <a:p>
            <a:pPr>
              <a:defRPr/>
            </a:pPr>
            <a:r>
              <a:rPr lang="cs-CZ" smtClean="0"/>
              <a:t>Snímek </a:t>
            </a:r>
            <a:fld id="{99D8485A-688E-4FBE-9C13-5CBAA535E7AF}" type="slidenum">
              <a:rPr lang="cs-CZ" smtClean="0"/>
              <a:pPr>
                <a:defRPr/>
              </a:pPr>
              <a:t>‹#›</a:t>
            </a:fld>
            <a:endParaRPr lang="cs-CZ"/>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179388" y="620713"/>
            <a:ext cx="4279900"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11688" y="620713"/>
            <a:ext cx="4281487"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5"/>
          <p:cNvSpPr>
            <a:spLocks noGrp="1" noChangeArrowheads="1"/>
          </p:cNvSpPr>
          <p:nvPr>
            <p:ph type="sldNum" sz="quarter" idx="10"/>
          </p:nvPr>
        </p:nvSpPr>
        <p:spPr>
          <a:ln/>
        </p:spPr>
        <p:txBody>
          <a:bodyPr/>
          <a:lstStyle>
            <a:lvl1pPr>
              <a:defRPr/>
            </a:lvl1pPr>
          </a:lstStyle>
          <a:p>
            <a:pPr>
              <a:defRPr/>
            </a:pPr>
            <a:r>
              <a:rPr lang="cs-CZ" smtClean="0"/>
              <a:t>Snímek </a:t>
            </a:r>
            <a:fld id="{6A3354F6-46C0-45BE-BB0A-6761378BD1E5}" type="slidenum">
              <a:rPr lang="cs-CZ" smtClean="0"/>
              <a:pPr>
                <a:defRPr/>
              </a:pPr>
              <a:t>‹#›</a:t>
            </a:fld>
            <a:endParaRPr lang="cs-CZ"/>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5"/>
          <p:cNvSpPr>
            <a:spLocks noGrp="1" noChangeArrowheads="1"/>
          </p:cNvSpPr>
          <p:nvPr>
            <p:ph type="sldNum" sz="quarter" idx="10"/>
          </p:nvPr>
        </p:nvSpPr>
        <p:spPr>
          <a:ln/>
        </p:spPr>
        <p:txBody>
          <a:bodyPr/>
          <a:lstStyle>
            <a:lvl1pPr>
              <a:defRPr/>
            </a:lvl1pPr>
          </a:lstStyle>
          <a:p>
            <a:pPr>
              <a:defRPr/>
            </a:pPr>
            <a:r>
              <a:rPr lang="cs-CZ" smtClean="0"/>
              <a:t>Snímek </a:t>
            </a:r>
            <a:fld id="{2307CFA6-2956-49E9-BF50-892BE89EF060}" type="slidenum">
              <a:rPr lang="cs-CZ" smtClean="0"/>
              <a:pPr>
                <a:defRPr/>
              </a:pPr>
              <a:t>‹#›</a:t>
            </a:fld>
            <a:endParaRPr lang="cs-CZ"/>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5"/>
          <p:cNvSpPr>
            <a:spLocks noGrp="1" noChangeArrowheads="1"/>
          </p:cNvSpPr>
          <p:nvPr>
            <p:ph type="sldNum" sz="quarter" idx="10"/>
          </p:nvPr>
        </p:nvSpPr>
        <p:spPr>
          <a:ln/>
        </p:spPr>
        <p:txBody>
          <a:bodyPr/>
          <a:lstStyle>
            <a:lvl1pPr>
              <a:defRPr/>
            </a:lvl1pPr>
          </a:lstStyle>
          <a:p>
            <a:pPr>
              <a:defRPr/>
            </a:pPr>
            <a:r>
              <a:rPr lang="cs-CZ" smtClean="0"/>
              <a:t>Snímek </a:t>
            </a:r>
            <a:fld id="{C9DE56A4-EEBF-47E2-B13A-C1A9F7E0DF1E}" type="slidenum">
              <a:rPr lang="cs-CZ" smtClean="0"/>
              <a:pPr>
                <a:defRPr/>
              </a:pPr>
              <a:t>‹#›</a:t>
            </a:fld>
            <a:endParaRPr lang="cs-CZ"/>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r>
              <a:rPr lang="cs-CZ" smtClean="0"/>
              <a:t>Snímek </a:t>
            </a:r>
            <a:fld id="{9DE082E9-E756-4673-AC89-7D93E1542AD8}" type="slidenum">
              <a:rPr lang="cs-CZ" smtClean="0"/>
              <a:pPr>
                <a:defRPr/>
              </a:pPr>
              <a:t>‹#›</a:t>
            </a:fld>
            <a:endParaRPr lang="cs-CZ"/>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5"/>
          <p:cNvSpPr>
            <a:spLocks noGrp="1" noChangeArrowheads="1"/>
          </p:cNvSpPr>
          <p:nvPr>
            <p:ph type="sldNum" sz="quarter" idx="10"/>
          </p:nvPr>
        </p:nvSpPr>
        <p:spPr>
          <a:ln/>
        </p:spPr>
        <p:txBody>
          <a:bodyPr/>
          <a:lstStyle>
            <a:lvl1pPr>
              <a:defRPr/>
            </a:lvl1pPr>
          </a:lstStyle>
          <a:p>
            <a:pPr>
              <a:defRPr/>
            </a:pPr>
            <a:r>
              <a:rPr lang="cs-CZ" smtClean="0"/>
              <a:t>Snímek </a:t>
            </a:r>
            <a:fld id="{3B791CEC-8BF4-44D6-BFC9-0C4DD27EC935}" type="slidenum">
              <a:rPr lang="cs-CZ" smtClean="0"/>
              <a:pPr>
                <a:defRPr/>
              </a:pPr>
              <a:t>‹#›</a:t>
            </a:fld>
            <a:endParaRPr lang="cs-CZ"/>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Klepnutím na ikonu přidáte obrázek.</a:t>
            </a:r>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5"/>
          <p:cNvSpPr>
            <a:spLocks noGrp="1" noChangeArrowheads="1"/>
          </p:cNvSpPr>
          <p:nvPr>
            <p:ph type="sldNum" sz="quarter" idx="10"/>
          </p:nvPr>
        </p:nvSpPr>
        <p:spPr>
          <a:ln/>
        </p:spPr>
        <p:txBody>
          <a:bodyPr/>
          <a:lstStyle>
            <a:lvl1pPr>
              <a:defRPr/>
            </a:lvl1pPr>
          </a:lstStyle>
          <a:p>
            <a:pPr>
              <a:defRPr/>
            </a:pPr>
            <a:r>
              <a:rPr lang="cs-CZ" smtClean="0"/>
              <a:t>Snímek </a:t>
            </a:r>
            <a:fld id="{09FB163B-4D86-4C1F-8158-EE4BF1F4164B}" type="slidenum">
              <a:rPr lang="cs-CZ" smtClean="0"/>
              <a:pPr>
                <a:defRPr/>
              </a:pPr>
              <a:t>‹#›</a:t>
            </a:fld>
            <a:endParaRPr lang="cs-CZ"/>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8" name="Rectangle 5"/>
          <p:cNvSpPr>
            <a:spLocks noGrp="1" noChangeArrowheads="1"/>
          </p:cNvSpPr>
          <p:nvPr>
            <p:ph type="sldNum" sz="quarter" idx="11"/>
          </p:nvPr>
        </p:nvSpPr>
        <p:spPr>
          <a:ln/>
        </p:spPr>
        <p:txBody>
          <a:bodyPr/>
          <a:lstStyle>
            <a:lvl1pPr>
              <a:defRPr/>
            </a:lvl1pPr>
          </a:lstStyle>
          <a:p>
            <a:pPr>
              <a:defRPr/>
            </a:pPr>
            <a:r>
              <a:rPr lang="cs-CZ"/>
              <a:t>Snímek </a:t>
            </a:r>
            <a:fld id="{7C09CB2B-A8FC-4252-AA2B-CC7B5A2DEB1E}" type="slidenum">
              <a:rPr lang="cs-CZ"/>
              <a:pPr>
                <a:defRPr/>
              </a:pPr>
              <a:t>‹#›</a:t>
            </a:fld>
            <a:endParaRPr lang="cs-CZ"/>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sldNum" sz="quarter" idx="10"/>
          </p:nvPr>
        </p:nvSpPr>
        <p:spPr>
          <a:ln/>
        </p:spPr>
        <p:txBody>
          <a:bodyPr/>
          <a:lstStyle>
            <a:lvl1pPr>
              <a:defRPr/>
            </a:lvl1pPr>
          </a:lstStyle>
          <a:p>
            <a:pPr>
              <a:defRPr/>
            </a:pPr>
            <a:r>
              <a:rPr lang="cs-CZ" smtClean="0"/>
              <a:t>Snímek </a:t>
            </a:r>
            <a:fld id="{28D364CF-D2B5-45F1-9AFE-179A4D78A38A}" type="slidenum">
              <a:rPr lang="cs-CZ" smtClean="0"/>
              <a:pPr>
                <a:defRPr/>
              </a:pPr>
              <a:t>‹#›</a:t>
            </a:fld>
            <a:endParaRPr lang="cs-CZ"/>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58000" y="0"/>
            <a:ext cx="2286000" cy="638175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0" y="0"/>
            <a:ext cx="6705600" cy="638175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sldNum" sz="quarter" idx="10"/>
          </p:nvPr>
        </p:nvSpPr>
        <p:spPr>
          <a:ln/>
        </p:spPr>
        <p:txBody>
          <a:bodyPr/>
          <a:lstStyle>
            <a:lvl1pPr>
              <a:defRPr/>
            </a:lvl1pPr>
          </a:lstStyle>
          <a:p>
            <a:pPr>
              <a:defRPr/>
            </a:pPr>
            <a:r>
              <a:rPr lang="cs-CZ" smtClean="0"/>
              <a:t>Snímek </a:t>
            </a:r>
            <a:fld id="{5FA90ED8-C229-4AC5-A207-F3C6CE3E5FE3}" type="slidenum">
              <a:rPr lang="cs-CZ" smtClean="0"/>
              <a:pPr>
                <a:defRPr/>
              </a:pPr>
              <a:t>‹#›</a:t>
            </a:fld>
            <a:endParaRPr lang="cs-CZ"/>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25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179388" y="620713"/>
            <a:ext cx="4279900" cy="57610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11688" y="620713"/>
            <a:ext cx="4281487" cy="28035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11688" y="3576638"/>
            <a:ext cx="4281487" cy="280511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5"/>
          <p:cNvSpPr>
            <a:spLocks noGrp="1" noChangeArrowheads="1"/>
          </p:cNvSpPr>
          <p:nvPr>
            <p:ph type="sldNum" sz="quarter" idx="10"/>
          </p:nvPr>
        </p:nvSpPr>
        <p:spPr>
          <a:ln/>
        </p:spPr>
        <p:txBody>
          <a:bodyPr/>
          <a:lstStyle>
            <a:lvl1pPr>
              <a:defRPr/>
            </a:lvl1pPr>
          </a:lstStyle>
          <a:p>
            <a:pPr>
              <a:defRPr/>
            </a:pPr>
            <a:r>
              <a:rPr lang="cs-CZ" smtClean="0"/>
              <a:t>Snímek </a:t>
            </a:r>
            <a:fld id="{01A43548-7922-4E9E-A9F5-3643F6E07B5A}" type="slidenum">
              <a:rPr lang="cs-CZ" smtClean="0"/>
              <a:pPr>
                <a:defRPr/>
              </a:pPr>
              <a:t>‹#›</a:t>
            </a:fld>
            <a:endParaRPr lang="cs-CZ"/>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25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179388" y="620713"/>
            <a:ext cx="4279900" cy="57610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11688" y="620713"/>
            <a:ext cx="4281487" cy="57610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5"/>
          <p:cNvSpPr>
            <a:spLocks noGrp="1" noChangeArrowheads="1"/>
          </p:cNvSpPr>
          <p:nvPr>
            <p:ph type="sldNum" sz="quarter" idx="10"/>
          </p:nvPr>
        </p:nvSpPr>
        <p:spPr>
          <a:ln/>
        </p:spPr>
        <p:txBody>
          <a:bodyPr/>
          <a:lstStyle>
            <a:lvl1pPr>
              <a:defRPr/>
            </a:lvl1pPr>
          </a:lstStyle>
          <a:p>
            <a:pPr>
              <a:defRPr/>
            </a:pPr>
            <a:r>
              <a:rPr lang="cs-CZ" smtClean="0"/>
              <a:t>Snímek </a:t>
            </a:r>
            <a:fld id="{15F537B1-FAE0-4C0D-98FC-B764B890DD73}" type="slidenum">
              <a:rPr lang="cs-CZ" smtClean="0"/>
              <a:pPr>
                <a:defRPr/>
              </a:pPr>
              <a:t>‹#›</a:t>
            </a:fld>
            <a:endParaRPr lang="cs-CZ"/>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25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179388" y="620713"/>
            <a:ext cx="8713787" cy="5761037"/>
          </a:xfrm>
        </p:spPr>
        <p:txBody>
          <a:bodyPr/>
          <a:lstStyle/>
          <a:p>
            <a:pPr lvl="0"/>
            <a:r>
              <a:rPr lang="cs-CZ" noProof="0" smtClean="0"/>
              <a:t>Klepnutím na ikonu přidáte tabulku.</a:t>
            </a:r>
            <a:endParaRPr lang="cs-CZ" noProof="0"/>
          </a:p>
        </p:txBody>
      </p:sp>
      <p:sp>
        <p:nvSpPr>
          <p:cNvPr id="4" name="Zástupný symbol pro zápatí 3"/>
          <p:cNvSpPr>
            <a:spLocks noGrp="1"/>
          </p:cNvSpPr>
          <p:nvPr>
            <p:ph type="ftr" sz="quarter" idx="10"/>
          </p:nvPr>
        </p:nvSpPr>
        <p:spPr>
          <a:xfrm>
            <a:off x="755650" y="6526213"/>
            <a:ext cx="3744913" cy="331787"/>
          </a:xfrm>
          <a:prstGeom prst="rect">
            <a:avLst/>
          </a:prstGeom>
        </p:spPr>
        <p:txBody>
          <a:bodyPr/>
          <a:lstStyle>
            <a:lvl1pPr>
              <a:defRPr/>
            </a:lvl1pPr>
          </a:lstStyle>
          <a:p>
            <a:pPr>
              <a:defRPr/>
            </a:pPr>
            <a:r>
              <a:rPr lang="cs-CZ" smtClean="0"/>
              <a:t>Bi6420 Ekotoxikologie mikroorganismů</a:t>
            </a:r>
            <a:endParaRPr lang="cs-CZ"/>
          </a:p>
        </p:txBody>
      </p:sp>
      <p:sp>
        <p:nvSpPr>
          <p:cNvPr id="5" name="Zástupný symbol pro číslo snímku 4"/>
          <p:cNvSpPr>
            <a:spLocks noGrp="1"/>
          </p:cNvSpPr>
          <p:nvPr>
            <p:ph type="sldNum" sz="quarter" idx="11"/>
          </p:nvPr>
        </p:nvSpPr>
        <p:spPr/>
        <p:txBody>
          <a:bodyPr/>
          <a:lstStyle>
            <a:lvl1pPr>
              <a:defRPr/>
            </a:lvl1pPr>
          </a:lstStyle>
          <a:p>
            <a:pPr>
              <a:defRPr/>
            </a:pPr>
            <a:r>
              <a:rPr lang="cs-CZ" smtClean="0"/>
              <a:t>Snímek </a:t>
            </a:r>
            <a:fld id="{3821BBDC-6AA1-4DE6-AF0B-C936050A17F5}" type="slidenum">
              <a:rPr lang="cs-CZ" smtClean="0"/>
              <a:pPr>
                <a:defRPr/>
              </a:pPr>
              <a:t>‹#›</a:t>
            </a:fld>
            <a:endParaRPr lang="cs-CZ"/>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0" y="0"/>
            <a:ext cx="9144000" cy="476250"/>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179388" y="620713"/>
            <a:ext cx="4279900" cy="28035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11688" y="620713"/>
            <a:ext cx="4281487" cy="28035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179388" y="3576638"/>
            <a:ext cx="4279900" cy="280511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obsah 5"/>
          <p:cNvSpPr>
            <a:spLocks noGrp="1"/>
          </p:cNvSpPr>
          <p:nvPr>
            <p:ph sz="quarter" idx="4"/>
          </p:nvPr>
        </p:nvSpPr>
        <p:spPr>
          <a:xfrm>
            <a:off x="4611688" y="3576638"/>
            <a:ext cx="4281487" cy="280511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zápatí 6"/>
          <p:cNvSpPr>
            <a:spLocks noGrp="1"/>
          </p:cNvSpPr>
          <p:nvPr>
            <p:ph type="ftr" sz="quarter" idx="10"/>
          </p:nvPr>
        </p:nvSpPr>
        <p:spPr>
          <a:xfrm>
            <a:off x="755650" y="6526213"/>
            <a:ext cx="3744913" cy="331787"/>
          </a:xfrm>
          <a:prstGeom prst="rect">
            <a:avLst/>
          </a:prstGeom>
        </p:spPr>
        <p:txBody>
          <a:bodyPr/>
          <a:lstStyle>
            <a:lvl1pPr>
              <a:defRPr/>
            </a:lvl1pPr>
          </a:lstStyle>
          <a:p>
            <a:pPr>
              <a:defRPr/>
            </a:pPr>
            <a:r>
              <a:rPr lang="cs-CZ"/>
              <a:t>Bi6420 Ekotoxikologie mikroorganismů</a:t>
            </a:r>
          </a:p>
        </p:txBody>
      </p:sp>
      <p:sp>
        <p:nvSpPr>
          <p:cNvPr id="8" name="Zástupný symbol pro číslo snímku 7"/>
          <p:cNvSpPr>
            <a:spLocks noGrp="1"/>
          </p:cNvSpPr>
          <p:nvPr>
            <p:ph type="sldNum" sz="quarter" idx="11"/>
          </p:nvPr>
        </p:nvSpPr>
        <p:spPr/>
        <p:txBody>
          <a:bodyPr/>
          <a:lstStyle>
            <a:lvl1pPr>
              <a:defRPr/>
            </a:lvl1pPr>
          </a:lstStyle>
          <a:p>
            <a:pPr>
              <a:defRPr/>
            </a:pPr>
            <a:r>
              <a:rPr lang="cs-CZ"/>
              <a:t>Snímek </a:t>
            </a:r>
            <a:fld id="{6EE5266E-DC64-4569-9F21-A0595CEA3106}" type="slidenum">
              <a:rPr lang="cs-CZ"/>
              <a:pPr>
                <a:defRPr/>
              </a:pPr>
              <a:t>‹#›</a:t>
            </a:fld>
            <a:endParaRPr lang="cs-CZ"/>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4"/>
          <p:cNvSpPr>
            <a:spLocks noChangeArrowheads="1"/>
          </p:cNvSpPr>
          <p:nvPr/>
        </p:nvSpPr>
        <p:spPr bwMode="auto">
          <a:xfrm>
            <a:off x="1258888" y="1412875"/>
            <a:ext cx="6769100" cy="4392613"/>
          </a:xfrm>
          <a:prstGeom prst="rect">
            <a:avLst/>
          </a:prstGeom>
          <a:noFill/>
          <a:ln w="76200">
            <a:solidFill>
              <a:srgbClr val="DC0000"/>
            </a:solidFill>
            <a:miter lim="800000"/>
            <a:headEnd/>
            <a:tailEnd/>
          </a:ln>
          <a:effectLst/>
        </p:spPr>
        <p:txBody>
          <a:bodyPr wrap="none" anchor="ctr"/>
          <a:lstStyle/>
          <a:p>
            <a:pPr>
              <a:defRPr/>
            </a:pPr>
            <a:endParaRPr lang="cs-CZ"/>
          </a:p>
        </p:txBody>
      </p:sp>
      <p:pic>
        <p:nvPicPr>
          <p:cNvPr id="5" name="Picture 5" descr="logo_mu_P280C"/>
          <p:cNvPicPr>
            <a:picLocks noChangeAspect="1" noChangeArrowheads="1"/>
          </p:cNvPicPr>
          <p:nvPr/>
        </p:nvPicPr>
        <p:blipFill>
          <a:blip r:embed="rId2" cstate="print"/>
          <a:srcRect/>
          <a:stretch>
            <a:fillRect/>
          </a:stretch>
        </p:blipFill>
        <p:spPr bwMode="auto">
          <a:xfrm>
            <a:off x="7885113" y="260350"/>
            <a:ext cx="971550" cy="968375"/>
          </a:xfrm>
          <a:prstGeom prst="rect">
            <a:avLst/>
          </a:prstGeom>
          <a:noFill/>
          <a:ln w="9525">
            <a:solidFill>
              <a:schemeClr val="accent2"/>
            </a:solidFill>
            <a:miter lim="800000"/>
            <a:headEnd/>
            <a:tailEnd/>
          </a:ln>
        </p:spPr>
      </p:pic>
      <p:pic>
        <p:nvPicPr>
          <p:cNvPr id="6" name="Picture 6" descr="logo_recetox"/>
          <p:cNvPicPr>
            <a:picLocks noChangeAspect="1" noChangeArrowheads="1"/>
          </p:cNvPicPr>
          <p:nvPr/>
        </p:nvPicPr>
        <p:blipFill>
          <a:blip r:embed="rId3" cstate="print"/>
          <a:srcRect/>
          <a:stretch>
            <a:fillRect/>
          </a:stretch>
        </p:blipFill>
        <p:spPr bwMode="auto">
          <a:xfrm>
            <a:off x="323850" y="260350"/>
            <a:ext cx="1260475" cy="857250"/>
          </a:xfrm>
          <a:prstGeom prst="rect">
            <a:avLst/>
          </a:prstGeom>
          <a:noFill/>
          <a:ln w="9525">
            <a:solidFill>
              <a:schemeClr val="accent2"/>
            </a:solidFill>
            <a:miter lim="800000"/>
            <a:headEnd/>
            <a:tailEnd/>
          </a:ln>
        </p:spPr>
      </p:pic>
      <p:sp>
        <p:nvSpPr>
          <p:cNvPr id="649218" name="Rectangle 2"/>
          <p:cNvSpPr>
            <a:spLocks noGrp="1" noChangeArrowheads="1"/>
          </p:cNvSpPr>
          <p:nvPr>
            <p:ph type="ctrTitle"/>
          </p:nvPr>
        </p:nvSpPr>
        <p:spPr>
          <a:xfrm>
            <a:off x="1403350" y="1628775"/>
            <a:ext cx="6408738" cy="1971675"/>
          </a:xfrm>
        </p:spPr>
        <p:txBody>
          <a:bodyPr/>
          <a:lstStyle>
            <a:lvl1pPr>
              <a:defRPr sz="4400"/>
            </a:lvl1pPr>
          </a:lstStyle>
          <a:p>
            <a:r>
              <a:rPr lang="cs-CZ" smtClean="0"/>
              <a:t>Klepnutím lze upravit styl předlohy nadpisů.</a:t>
            </a:r>
            <a:endParaRPr lang="cs-CZ"/>
          </a:p>
        </p:txBody>
      </p:sp>
      <p:sp>
        <p:nvSpPr>
          <p:cNvPr id="649219" name="Rectangle 3"/>
          <p:cNvSpPr>
            <a:spLocks noGrp="1" noChangeArrowheads="1"/>
          </p:cNvSpPr>
          <p:nvPr>
            <p:ph type="subTitle" idx="1"/>
          </p:nvPr>
        </p:nvSpPr>
        <p:spPr>
          <a:xfrm>
            <a:off x="1371600" y="3886200"/>
            <a:ext cx="6400800" cy="1752600"/>
          </a:xfrm>
        </p:spPr>
        <p:txBody>
          <a:bodyPr/>
          <a:lstStyle>
            <a:lvl1pPr marL="0" indent="0" algn="ctr">
              <a:buFontTx/>
              <a:buNone/>
              <a:defRPr b="0"/>
            </a:lvl1pPr>
          </a:lstStyle>
          <a:p>
            <a:r>
              <a:rPr lang="cs-CZ" smtClean="0"/>
              <a:t>Klepnutím lze upravit styl předlohy podnadpisů.</a:t>
            </a:r>
            <a:endParaRPr lang="cs-CZ"/>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endParaRPr lang="cs-CZ"/>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AF62558E-728A-4503-8B00-4950384D0937}" type="slidenum">
              <a:rPr lang="cs-CZ"/>
              <a:pPr>
                <a:defRPr/>
              </a:pPr>
              <a:t>‹#›</a:t>
            </a:fld>
            <a:endParaRPr lang="cs-CZ"/>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ftr" sz="quarter" idx="10"/>
          </p:nvPr>
        </p:nvSpPr>
        <p:spPr>
          <a:ln/>
        </p:spPr>
        <p:txBody>
          <a:bodyPr/>
          <a:lstStyle>
            <a:lvl1pPr>
              <a:defRPr/>
            </a:lvl1pPr>
          </a:lstStyle>
          <a:p>
            <a:pPr>
              <a:defRPr/>
            </a:pPr>
            <a:endParaRPr lang="cs-CZ"/>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C90BFD12-DF08-4D44-B148-1E064BCFB4E1}" type="slidenum">
              <a:rPr lang="cs-CZ"/>
              <a:pPr>
                <a:defRPr/>
              </a:pPr>
              <a:t>‹#›</a:t>
            </a:fld>
            <a:endParaRPr lang="cs-CZ"/>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179388" y="620713"/>
            <a:ext cx="4279900"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11688" y="620713"/>
            <a:ext cx="4281487" cy="5761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ftr" sz="quarter" idx="10"/>
          </p:nvPr>
        </p:nvSpPr>
        <p:spPr>
          <a:ln/>
        </p:spPr>
        <p:txBody>
          <a:bodyPr/>
          <a:lstStyle>
            <a:lvl1pPr>
              <a:defRPr/>
            </a:lvl1pPr>
          </a:lstStyle>
          <a:p>
            <a:pPr>
              <a:defRPr/>
            </a:pPr>
            <a:endParaRPr lang="cs-CZ"/>
          </a:p>
        </p:txBody>
      </p:sp>
      <p:sp>
        <p:nvSpPr>
          <p:cNvPr id="6" name="Rectangle 5"/>
          <p:cNvSpPr>
            <a:spLocks noGrp="1" noChangeArrowheads="1"/>
          </p:cNvSpPr>
          <p:nvPr>
            <p:ph type="sldNum" sz="quarter" idx="11"/>
          </p:nvPr>
        </p:nvSpPr>
        <p:spPr>
          <a:ln/>
        </p:spPr>
        <p:txBody>
          <a:bodyPr/>
          <a:lstStyle>
            <a:lvl1pPr>
              <a:defRPr/>
            </a:lvl1pPr>
          </a:lstStyle>
          <a:p>
            <a:pPr>
              <a:defRPr/>
            </a:pPr>
            <a:r>
              <a:rPr lang="cs-CZ"/>
              <a:t>Snímek </a:t>
            </a:r>
            <a:fld id="{56231050-BD59-476C-B5AA-DDA70C749F04}" type="slidenum">
              <a:rPr lang="cs-CZ"/>
              <a:pPr>
                <a:defRPr/>
              </a:pPr>
              <a:t>‹#›</a:t>
            </a:fld>
            <a:endParaRPr lang="cs-CZ"/>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4" name="Rectangle 5"/>
          <p:cNvSpPr>
            <a:spLocks noGrp="1" noChangeArrowheads="1"/>
          </p:cNvSpPr>
          <p:nvPr>
            <p:ph type="sldNum" sz="quarter" idx="11"/>
          </p:nvPr>
        </p:nvSpPr>
        <p:spPr>
          <a:ln/>
        </p:spPr>
        <p:txBody>
          <a:bodyPr/>
          <a:lstStyle>
            <a:lvl1pPr>
              <a:defRPr/>
            </a:lvl1pPr>
          </a:lstStyle>
          <a:p>
            <a:pPr>
              <a:defRPr/>
            </a:pPr>
            <a:r>
              <a:rPr lang="cs-CZ"/>
              <a:t>Snímek </a:t>
            </a:r>
            <a:fld id="{3394098C-250D-4C3B-88FF-593D3C856AD3}" type="slidenum">
              <a:rPr lang="cs-CZ"/>
              <a:pPr>
                <a:defRPr/>
              </a:pPr>
              <a:t>‹#›</a:t>
            </a:fld>
            <a:endParaRPr lang="cs-CZ"/>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ftr" sz="quarter" idx="10"/>
          </p:nvPr>
        </p:nvSpPr>
        <p:spPr>
          <a:ln/>
        </p:spPr>
        <p:txBody>
          <a:bodyPr/>
          <a:lstStyle>
            <a:lvl1pPr>
              <a:defRPr/>
            </a:lvl1pPr>
          </a:lstStyle>
          <a:p>
            <a:pPr>
              <a:defRPr/>
            </a:pPr>
            <a:endParaRPr lang="cs-CZ"/>
          </a:p>
        </p:txBody>
      </p:sp>
      <p:sp>
        <p:nvSpPr>
          <p:cNvPr id="8" name="Rectangle 5"/>
          <p:cNvSpPr>
            <a:spLocks noGrp="1" noChangeArrowheads="1"/>
          </p:cNvSpPr>
          <p:nvPr>
            <p:ph type="sldNum" sz="quarter" idx="11"/>
          </p:nvPr>
        </p:nvSpPr>
        <p:spPr>
          <a:ln/>
        </p:spPr>
        <p:txBody>
          <a:bodyPr/>
          <a:lstStyle>
            <a:lvl1pPr>
              <a:defRPr/>
            </a:lvl1pPr>
          </a:lstStyle>
          <a:p>
            <a:pPr>
              <a:defRPr/>
            </a:pPr>
            <a:r>
              <a:rPr lang="cs-CZ"/>
              <a:t>Snímek </a:t>
            </a:r>
            <a:fld id="{734E5F71-9BCD-474E-B0F2-CD862EC0798C}" type="slidenum">
              <a:rPr lang="cs-CZ"/>
              <a:pPr>
                <a:defRPr/>
              </a:pPr>
              <a:t>‹#›</a:t>
            </a:fld>
            <a:endParaRPr lang="cs-CZ"/>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ftr" sz="quarter" idx="10"/>
          </p:nvPr>
        </p:nvSpPr>
        <p:spPr>
          <a:ln/>
        </p:spPr>
        <p:txBody>
          <a:bodyPr/>
          <a:lstStyle>
            <a:lvl1pPr>
              <a:defRPr/>
            </a:lvl1pPr>
          </a:lstStyle>
          <a:p>
            <a:pPr>
              <a:defRPr/>
            </a:pPr>
            <a:endParaRPr lang="cs-CZ"/>
          </a:p>
        </p:txBody>
      </p:sp>
      <p:sp>
        <p:nvSpPr>
          <p:cNvPr id="4" name="Rectangle 5"/>
          <p:cNvSpPr>
            <a:spLocks noGrp="1" noChangeArrowheads="1"/>
          </p:cNvSpPr>
          <p:nvPr>
            <p:ph type="sldNum" sz="quarter" idx="11"/>
          </p:nvPr>
        </p:nvSpPr>
        <p:spPr>
          <a:ln/>
        </p:spPr>
        <p:txBody>
          <a:bodyPr/>
          <a:lstStyle>
            <a:lvl1pPr>
              <a:defRPr/>
            </a:lvl1pPr>
          </a:lstStyle>
          <a:p>
            <a:pPr>
              <a:defRPr/>
            </a:pPr>
            <a:r>
              <a:rPr lang="cs-CZ"/>
              <a:t>Snímek </a:t>
            </a:r>
            <a:fld id="{3BF558C2-CA1A-4E55-9E3E-3EDCBE1B15E3}" type="slidenum">
              <a:rPr lang="cs-CZ"/>
              <a:pPr>
                <a:defRPr/>
              </a:pPr>
              <a:t>‹#›</a:t>
            </a:fld>
            <a:endParaRPr lang="cs-CZ"/>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cs-CZ"/>
          </a:p>
        </p:txBody>
      </p:sp>
      <p:sp>
        <p:nvSpPr>
          <p:cNvPr id="3" name="Rectangle 5"/>
          <p:cNvSpPr>
            <a:spLocks noGrp="1" noChangeArrowheads="1"/>
          </p:cNvSpPr>
          <p:nvPr>
            <p:ph type="sldNum" sz="quarter" idx="11"/>
          </p:nvPr>
        </p:nvSpPr>
        <p:spPr>
          <a:ln/>
        </p:spPr>
        <p:txBody>
          <a:bodyPr/>
          <a:lstStyle>
            <a:lvl1pPr>
              <a:defRPr/>
            </a:lvl1pPr>
          </a:lstStyle>
          <a:p>
            <a:pPr>
              <a:defRPr/>
            </a:pPr>
            <a:r>
              <a:rPr lang="cs-CZ"/>
              <a:t>Snímek </a:t>
            </a:r>
            <a:fld id="{BEDFA555-04BA-428D-8B9E-005402F5FA21}" type="slidenum">
              <a:rPr lang="cs-CZ"/>
              <a:pPr>
                <a:defRPr/>
              </a:pPr>
              <a:t>‹#›</a:t>
            </a:fld>
            <a:endParaRPr lang="cs-CZ"/>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ftr" sz="quarter" idx="10"/>
          </p:nvPr>
        </p:nvSpPr>
        <p:spPr>
          <a:ln/>
        </p:spPr>
        <p:txBody>
          <a:bodyPr/>
          <a:lstStyle>
            <a:lvl1pPr>
              <a:defRPr/>
            </a:lvl1pPr>
          </a:lstStyle>
          <a:p>
            <a:pPr>
              <a:defRPr/>
            </a:pPr>
            <a:endParaRPr lang="cs-CZ"/>
          </a:p>
        </p:txBody>
      </p:sp>
      <p:sp>
        <p:nvSpPr>
          <p:cNvPr id="6" name="Rectangle 5"/>
          <p:cNvSpPr>
            <a:spLocks noGrp="1" noChangeArrowheads="1"/>
          </p:cNvSpPr>
          <p:nvPr>
            <p:ph type="sldNum" sz="quarter" idx="11"/>
          </p:nvPr>
        </p:nvSpPr>
        <p:spPr>
          <a:ln/>
        </p:spPr>
        <p:txBody>
          <a:bodyPr/>
          <a:lstStyle>
            <a:lvl1pPr>
              <a:defRPr/>
            </a:lvl1pPr>
          </a:lstStyle>
          <a:p>
            <a:pPr>
              <a:defRPr/>
            </a:pPr>
            <a:r>
              <a:rPr lang="cs-CZ"/>
              <a:t>Snímek </a:t>
            </a:r>
            <a:fld id="{A18624D3-6EA1-43CE-A944-C9E3F58CE765}" type="slidenum">
              <a:rPr lang="cs-CZ"/>
              <a:pPr>
                <a:defRPr/>
              </a:pPr>
              <a:t>‹#›</a:t>
            </a:fld>
            <a:endParaRPr lang="cs-CZ"/>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Klepnutím na ikonu přidáte obrázek.</a:t>
            </a:r>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ftr" sz="quarter" idx="10"/>
          </p:nvPr>
        </p:nvSpPr>
        <p:spPr>
          <a:ln/>
        </p:spPr>
        <p:txBody>
          <a:bodyPr/>
          <a:lstStyle>
            <a:lvl1pPr>
              <a:defRPr/>
            </a:lvl1pPr>
          </a:lstStyle>
          <a:p>
            <a:pPr>
              <a:defRPr/>
            </a:pPr>
            <a:endParaRPr lang="cs-CZ"/>
          </a:p>
        </p:txBody>
      </p:sp>
      <p:sp>
        <p:nvSpPr>
          <p:cNvPr id="6" name="Rectangle 5"/>
          <p:cNvSpPr>
            <a:spLocks noGrp="1" noChangeArrowheads="1"/>
          </p:cNvSpPr>
          <p:nvPr>
            <p:ph type="sldNum" sz="quarter" idx="11"/>
          </p:nvPr>
        </p:nvSpPr>
        <p:spPr>
          <a:ln/>
        </p:spPr>
        <p:txBody>
          <a:bodyPr/>
          <a:lstStyle>
            <a:lvl1pPr>
              <a:defRPr/>
            </a:lvl1pPr>
          </a:lstStyle>
          <a:p>
            <a:pPr>
              <a:defRPr/>
            </a:pPr>
            <a:r>
              <a:rPr lang="cs-CZ"/>
              <a:t>Snímek </a:t>
            </a:r>
            <a:fld id="{6E2EB2A4-3822-45C0-8644-AF5471BA1D51}" type="slidenum">
              <a:rPr lang="cs-CZ"/>
              <a:pPr>
                <a:defRPr/>
              </a:pPr>
              <a:t>‹#›</a:t>
            </a:fld>
            <a:endParaRPr lang="cs-CZ"/>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endParaRPr lang="cs-CZ"/>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5082F73B-B608-4F8D-9ECC-3FA2E2111B23}" type="slidenum">
              <a:rPr lang="cs-CZ"/>
              <a:pPr>
                <a:defRPr/>
              </a:pPr>
              <a:t>‹#›</a:t>
            </a:fld>
            <a:endParaRPr lang="cs-CZ"/>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58000" y="0"/>
            <a:ext cx="2286000" cy="638175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0" y="0"/>
            <a:ext cx="6705600" cy="638175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ftr" sz="quarter" idx="10"/>
          </p:nvPr>
        </p:nvSpPr>
        <p:spPr>
          <a:ln/>
        </p:spPr>
        <p:txBody>
          <a:bodyPr/>
          <a:lstStyle>
            <a:lvl1pPr>
              <a:defRPr/>
            </a:lvl1pPr>
          </a:lstStyle>
          <a:p>
            <a:pPr>
              <a:defRPr/>
            </a:pPr>
            <a:endParaRPr lang="cs-CZ"/>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5BCF5DED-239C-4269-AD3A-FC3A5D96F91B}" type="slidenum">
              <a:rPr lang="cs-CZ"/>
              <a:pPr>
                <a:defRPr/>
              </a:pPr>
              <a:t>‹#›</a:t>
            </a:fld>
            <a:endParaRPr lang="cs-CZ"/>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25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179388" y="620713"/>
            <a:ext cx="8713787" cy="5761037"/>
          </a:xfrm>
        </p:spPr>
        <p:txBody>
          <a:bodyPr/>
          <a:lstStyle/>
          <a:p>
            <a:pPr lvl="0"/>
            <a:r>
              <a:rPr lang="cs-CZ" noProof="0" smtClean="0"/>
              <a:t>Klepnutím na ikonu přidáte tabulku.</a:t>
            </a:r>
            <a:endParaRPr lang="cs-CZ" noProof="0" smtClean="0"/>
          </a:p>
        </p:txBody>
      </p:sp>
      <p:sp>
        <p:nvSpPr>
          <p:cNvPr id="4" name="Rectangle 4"/>
          <p:cNvSpPr>
            <a:spLocks noGrp="1" noChangeArrowheads="1"/>
          </p:cNvSpPr>
          <p:nvPr>
            <p:ph type="ftr" sz="quarter" idx="10"/>
          </p:nvPr>
        </p:nvSpPr>
        <p:spPr>
          <a:ln/>
        </p:spPr>
        <p:txBody>
          <a:bodyPr/>
          <a:lstStyle>
            <a:lvl1pPr>
              <a:defRPr/>
            </a:lvl1pPr>
          </a:lstStyle>
          <a:p>
            <a:pPr>
              <a:defRPr/>
            </a:pPr>
            <a:endParaRPr lang="cs-CZ"/>
          </a:p>
        </p:txBody>
      </p:sp>
      <p:sp>
        <p:nvSpPr>
          <p:cNvPr id="5" name="Rectangle 5"/>
          <p:cNvSpPr>
            <a:spLocks noGrp="1" noChangeArrowheads="1"/>
          </p:cNvSpPr>
          <p:nvPr>
            <p:ph type="sldNum" sz="quarter" idx="11"/>
          </p:nvPr>
        </p:nvSpPr>
        <p:spPr>
          <a:ln/>
        </p:spPr>
        <p:txBody>
          <a:bodyPr/>
          <a:lstStyle>
            <a:lvl1pPr>
              <a:defRPr/>
            </a:lvl1pPr>
          </a:lstStyle>
          <a:p>
            <a:pPr>
              <a:defRPr/>
            </a:pPr>
            <a:r>
              <a:rPr lang="cs-CZ"/>
              <a:t>Snímek </a:t>
            </a:r>
            <a:fld id="{9279A637-BE92-4493-BD53-92F9570A8603}" type="slidenum">
              <a:rPr lang="cs-CZ"/>
              <a:pPr>
                <a:defRPr/>
              </a:pPr>
              <a:t>‹#›</a:t>
            </a:fld>
            <a:endParaRPr lang="cs-CZ"/>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3" name="Rectangle 5"/>
          <p:cNvSpPr>
            <a:spLocks noGrp="1" noChangeArrowheads="1"/>
          </p:cNvSpPr>
          <p:nvPr>
            <p:ph type="sldNum" sz="quarter" idx="11"/>
          </p:nvPr>
        </p:nvSpPr>
        <p:spPr>
          <a:ln/>
        </p:spPr>
        <p:txBody>
          <a:bodyPr/>
          <a:lstStyle>
            <a:lvl1pPr>
              <a:defRPr/>
            </a:lvl1pPr>
          </a:lstStyle>
          <a:p>
            <a:pPr>
              <a:defRPr/>
            </a:pPr>
            <a:r>
              <a:rPr lang="cs-CZ"/>
              <a:t>Snímek </a:t>
            </a:r>
            <a:fld id="{7CFA640C-6F8F-4C79-9982-A9711FFCF798}" type="slidenum">
              <a:rPr lang="cs-CZ"/>
              <a:pPr>
                <a:defRPr/>
              </a:pPr>
              <a:t>‹#›</a:t>
            </a:fld>
            <a:endParaRPr lang="cs-CZ"/>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6" name="Rectangle 5"/>
          <p:cNvSpPr>
            <a:spLocks noGrp="1" noChangeArrowheads="1"/>
          </p:cNvSpPr>
          <p:nvPr>
            <p:ph type="sldNum" sz="quarter" idx="11"/>
          </p:nvPr>
        </p:nvSpPr>
        <p:spPr>
          <a:ln/>
        </p:spPr>
        <p:txBody>
          <a:bodyPr/>
          <a:lstStyle>
            <a:lvl1pPr>
              <a:defRPr/>
            </a:lvl1pPr>
          </a:lstStyle>
          <a:p>
            <a:pPr>
              <a:defRPr/>
            </a:pPr>
            <a:r>
              <a:rPr lang="cs-CZ"/>
              <a:t>Snímek </a:t>
            </a:r>
            <a:fld id="{5F67A47F-7050-4CF0-88FC-CCAC9B8E4AD5}" type="slidenum">
              <a:rPr lang="cs-CZ"/>
              <a:pPr>
                <a:defRPr/>
              </a:pPr>
              <a:t>‹#›</a:t>
            </a:fld>
            <a:endParaRPr lang="cs-CZ"/>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ftr" sz="quarter" idx="10"/>
          </p:nvPr>
        </p:nvSpPr>
        <p:spPr>
          <a:ln/>
        </p:spPr>
        <p:txBody>
          <a:bodyPr/>
          <a:lstStyle>
            <a:lvl1pPr>
              <a:defRPr/>
            </a:lvl1pPr>
          </a:lstStyle>
          <a:p>
            <a:pPr>
              <a:defRPr/>
            </a:pPr>
            <a:r>
              <a:rPr lang="cs-CZ"/>
              <a:t>Bi6420 Ekotoxikologie mikroorganismů</a:t>
            </a:r>
          </a:p>
        </p:txBody>
      </p:sp>
      <p:sp>
        <p:nvSpPr>
          <p:cNvPr id="6" name="Rectangle 5"/>
          <p:cNvSpPr>
            <a:spLocks noGrp="1" noChangeArrowheads="1"/>
          </p:cNvSpPr>
          <p:nvPr>
            <p:ph type="sldNum" sz="quarter" idx="11"/>
          </p:nvPr>
        </p:nvSpPr>
        <p:spPr>
          <a:ln/>
        </p:spPr>
        <p:txBody>
          <a:bodyPr/>
          <a:lstStyle>
            <a:lvl1pPr>
              <a:defRPr/>
            </a:lvl1pPr>
          </a:lstStyle>
          <a:p>
            <a:pPr>
              <a:defRPr/>
            </a:pPr>
            <a:r>
              <a:rPr lang="cs-CZ"/>
              <a:t>Snímek </a:t>
            </a:r>
            <a:fld id="{6715CF79-EF1E-49BC-A088-A010EE97282F}" type="slidenum">
              <a:rPr lang="cs-CZ"/>
              <a:pPr>
                <a:defRPr/>
              </a:pPr>
              <a:t>‹#›</a:t>
            </a:fld>
            <a:endParaRPr lang="cs-CZ"/>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6.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5.jpe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2.jpe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6.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5.jpeg"/><Relationship Id="rId2" Type="http://schemas.openxmlformats.org/officeDocument/2006/relationships/slideLayout" Target="../slideLayouts/slideLayout42.xml"/><Relationship Id="rId16" Type="http://schemas.openxmlformats.org/officeDocument/2006/relationships/theme" Target="../theme/theme4.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9.jpe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tile tx="0" ty="0" sx="100000" sy="100000" flip="none" algn="tl"/>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0" y="0"/>
            <a:ext cx="91440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Click to edit Master title style</a:t>
            </a:r>
          </a:p>
        </p:txBody>
      </p:sp>
      <p:sp>
        <p:nvSpPr>
          <p:cNvPr id="57347" name="Rectangle 3"/>
          <p:cNvSpPr>
            <a:spLocks noGrp="1" noChangeArrowheads="1"/>
          </p:cNvSpPr>
          <p:nvPr>
            <p:ph type="body" idx="1"/>
          </p:nvPr>
        </p:nvSpPr>
        <p:spPr bwMode="auto">
          <a:xfrm>
            <a:off x="179388" y="620713"/>
            <a:ext cx="8713787" cy="5761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p>
        </p:txBody>
      </p:sp>
      <p:sp>
        <p:nvSpPr>
          <p:cNvPr id="656388" name="Rectangle 4"/>
          <p:cNvSpPr>
            <a:spLocks noGrp="1" noChangeArrowheads="1"/>
          </p:cNvSpPr>
          <p:nvPr>
            <p:ph type="ftr" sz="quarter" idx="3"/>
          </p:nvPr>
        </p:nvSpPr>
        <p:spPr bwMode="auto">
          <a:xfrm>
            <a:off x="755650" y="6526213"/>
            <a:ext cx="3744913" cy="3317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r>
              <a:rPr lang="cs-CZ"/>
              <a:t>Bi6420 Ekotoxikologie mikroorganismů</a:t>
            </a:r>
          </a:p>
        </p:txBody>
      </p:sp>
      <p:sp>
        <p:nvSpPr>
          <p:cNvPr id="656389" name="Rectangle 5"/>
          <p:cNvSpPr>
            <a:spLocks noGrp="1" noChangeArrowheads="1"/>
          </p:cNvSpPr>
          <p:nvPr>
            <p:ph type="sldNum" sz="quarter" idx="4"/>
          </p:nvPr>
        </p:nvSpPr>
        <p:spPr bwMode="auto">
          <a:xfrm>
            <a:off x="7010400" y="6524625"/>
            <a:ext cx="180975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r>
              <a:rPr lang="cs-CZ"/>
              <a:t>Snímek </a:t>
            </a:r>
            <a:fld id="{CCA1768A-28A6-4E11-A171-519EA55BCD2E}" type="slidenum">
              <a:rPr lang="cs-CZ"/>
              <a:pPr>
                <a:defRPr/>
              </a:pPr>
              <a:t>‹#›</a:t>
            </a:fld>
            <a:endParaRPr lang="cs-CZ"/>
          </a:p>
        </p:txBody>
      </p:sp>
      <p:sp>
        <p:nvSpPr>
          <p:cNvPr id="656390" name="Line 6"/>
          <p:cNvSpPr>
            <a:spLocks noChangeShapeType="1"/>
          </p:cNvSpPr>
          <p:nvPr/>
        </p:nvSpPr>
        <p:spPr bwMode="auto">
          <a:xfrm>
            <a:off x="179388" y="6453188"/>
            <a:ext cx="8713787" cy="0"/>
          </a:xfrm>
          <a:prstGeom prst="line">
            <a:avLst/>
          </a:prstGeom>
          <a:noFill/>
          <a:ln w="76200">
            <a:solidFill>
              <a:srgbClr val="DC0000"/>
            </a:solidFill>
            <a:round/>
            <a:headEnd/>
            <a:tailEnd/>
          </a:ln>
          <a:effectLst/>
        </p:spPr>
        <p:txBody>
          <a:bodyPr/>
          <a:lstStyle/>
          <a:p>
            <a:pPr>
              <a:defRPr/>
            </a:pPr>
            <a:endParaRPr lang="cs-CZ"/>
          </a:p>
        </p:txBody>
      </p:sp>
      <p:sp>
        <p:nvSpPr>
          <p:cNvPr id="656391" name="Line 7"/>
          <p:cNvSpPr>
            <a:spLocks noChangeShapeType="1"/>
          </p:cNvSpPr>
          <p:nvPr/>
        </p:nvSpPr>
        <p:spPr bwMode="auto">
          <a:xfrm>
            <a:off x="179388" y="549275"/>
            <a:ext cx="8713787" cy="0"/>
          </a:xfrm>
          <a:prstGeom prst="line">
            <a:avLst/>
          </a:prstGeom>
          <a:noFill/>
          <a:ln w="76200">
            <a:solidFill>
              <a:srgbClr val="DC0000"/>
            </a:solidFill>
            <a:round/>
            <a:headEnd/>
            <a:tailEnd/>
          </a:ln>
          <a:effectLst/>
        </p:spPr>
        <p:txBody>
          <a:bodyPr/>
          <a:lstStyle/>
          <a:p>
            <a:pPr>
              <a:defRPr/>
            </a:pPr>
            <a:endParaRPr lang="cs-CZ"/>
          </a:p>
        </p:txBody>
      </p:sp>
      <p:pic>
        <p:nvPicPr>
          <p:cNvPr id="656392" name="Picture 8" descr="logo_recetox"/>
          <p:cNvPicPr>
            <a:picLocks noChangeAspect="1" noChangeArrowheads="1"/>
          </p:cNvPicPr>
          <p:nvPr/>
        </p:nvPicPr>
        <p:blipFill>
          <a:blip r:embed="rId16" cstate="print"/>
          <a:srcRect/>
          <a:stretch>
            <a:fillRect/>
          </a:stretch>
        </p:blipFill>
        <p:spPr bwMode="auto">
          <a:xfrm>
            <a:off x="179388" y="6505575"/>
            <a:ext cx="519112" cy="352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2"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56392"/>
                                        </p:tgtEl>
                                        <p:attrNameLst>
                                          <p:attrName>style.visibility</p:attrName>
                                        </p:attrNameLst>
                                      </p:cBhvr>
                                      <p:to>
                                        <p:strVal val="visible"/>
                                      </p:to>
                                    </p:set>
                                    <p:animEffect transition="in" filter="blinds(horizontal)">
                                      <p:cBhvr>
                                        <p:cTn id="7" dur="500"/>
                                        <p:tgtEl>
                                          <p:spTgt spid="65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ctr" rtl="0" eaLnBrk="0" fontAlgn="base" hangingPunct="0">
        <a:spcBef>
          <a:spcPct val="0"/>
        </a:spcBef>
        <a:spcAft>
          <a:spcPct val="0"/>
        </a:spcAft>
        <a:defRPr sz="2800" b="1">
          <a:solidFill>
            <a:srgbClr val="DC0000"/>
          </a:solidFill>
          <a:latin typeface="+mj-lt"/>
          <a:ea typeface="+mj-ea"/>
          <a:cs typeface="+mj-cs"/>
        </a:defRPr>
      </a:lvl1pPr>
      <a:lvl2pPr algn="ctr" rtl="0" eaLnBrk="0" fontAlgn="base" hangingPunct="0">
        <a:spcBef>
          <a:spcPct val="0"/>
        </a:spcBef>
        <a:spcAft>
          <a:spcPct val="0"/>
        </a:spcAft>
        <a:defRPr sz="2800" b="1">
          <a:solidFill>
            <a:srgbClr val="DC0000"/>
          </a:solidFill>
          <a:latin typeface="Arial" charset="0"/>
        </a:defRPr>
      </a:lvl2pPr>
      <a:lvl3pPr algn="ctr" rtl="0" eaLnBrk="0" fontAlgn="base" hangingPunct="0">
        <a:spcBef>
          <a:spcPct val="0"/>
        </a:spcBef>
        <a:spcAft>
          <a:spcPct val="0"/>
        </a:spcAft>
        <a:defRPr sz="2800" b="1">
          <a:solidFill>
            <a:srgbClr val="DC0000"/>
          </a:solidFill>
          <a:latin typeface="Arial" charset="0"/>
        </a:defRPr>
      </a:lvl3pPr>
      <a:lvl4pPr algn="ctr" rtl="0" eaLnBrk="0" fontAlgn="base" hangingPunct="0">
        <a:spcBef>
          <a:spcPct val="0"/>
        </a:spcBef>
        <a:spcAft>
          <a:spcPct val="0"/>
        </a:spcAft>
        <a:defRPr sz="2800" b="1">
          <a:solidFill>
            <a:srgbClr val="DC0000"/>
          </a:solidFill>
          <a:latin typeface="Arial" charset="0"/>
        </a:defRPr>
      </a:lvl4pPr>
      <a:lvl5pPr algn="ctr" rtl="0" eaLnBrk="0" fontAlgn="base" hangingPunct="0">
        <a:spcBef>
          <a:spcPct val="0"/>
        </a:spcBef>
        <a:spcAft>
          <a:spcPct val="0"/>
        </a:spcAft>
        <a:defRPr sz="2800" b="1">
          <a:solidFill>
            <a:srgbClr val="DC0000"/>
          </a:solidFill>
          <a:latin typeface="Arial" charset="0"/>
        </a:defRPr>
      </a:lvl5pPr>
      <a:lvl6pPr marL="457200" algn="ctr" rtl="0" fontAlgn="base">
        <a:spcBef>
          <a:spcPct val="0"/>
        </a:spcBef>
        <a:spcAft>
          <a:spcPct val="0"/>
        </a:spcAft>
        <a:defRPr sz="2800" b="1">
          <a:solidFill>
            <a:srgbClr val="DC0000"/>
          </a:solidFill>
          <a:latin typeface="Arial" charset="0"/>
        </a:defRPr>
      </a:lvl6pPr>
      <a:lvl7pPr marL="914400" algn="ctr" rtl="0" fontAlgn="base">
        <a:spcBef>
          <a:spcPct val="0"/>
        </a:spcBef>
        <a:spcAft>
          <a:spcPct val="0"/>
        </a:spcAft>
        <a:defRPr sz="2800" b="1">
          <a:solidFill>
            <a:srgbClr val="DC0000"/>
          </a:solidFill>
          <a:latin typeface="Arial" charset="0"/>
        </a:defRPr>
      </a:lvl7pPr>
      <a:lvl8pPr marL="1371600" algn="ctr" rtl="0" fontAlgn="base">
        <a:spcBef>
          <a:spcPct val="0"/>
        </a:spcBef>
        <a:spcAft>
          <a:spcPct val="0"/>
        </a:spcAft>
        <a:defRPr sz="2800" b="1">
          <a:solidFill>
            <a:srgbClr val="DC0000"/>
          </a:solidFill>
          <a:latin typeface="Arial" charset="0"/>
        </a:defRPr>
      </a:lvl8pPr>
      <a:lvl9pPr marL="1828800" algn="ctr" rtl="0" fontAlgn="base">
        <a:spcBef>
          <a:spcPct val="0"/>
        </a:spcBef>
        <a:spcAft>
          <a:spcPct val="0"/>
        </a:spcAft>
        <a:defRPr sz="2800" b="1">
          <a:solidFill>
            <a:srgbClr val="DC0000"/>
          </a:solidFill>
          <a:latin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rgbClr val="6600FF"/>
          </a:solidFill>
          <a:latin typeface="+mn-lt"/>
        </a:defRPr>
      </a:lvl2pPr>
      <a:lvl3pPr marL="1143000" indent="-228600" algn="l" rtl="0" eaLnBrk="0" fontAlgn="base" hangingPunct="0">
        <a:spcBef>
          <a:spcPct val="20000"/>
        </a:spcBef>
        <a:spcAft>
          <a:spcPct val="0"/>
        </a:spcAft>
        <a:buChar char="•"/>
        <a:defRPr sz="2000">
          <a:solidFill>
            <a:srgbClr val="DC0000"/>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8370" name="Obrázek 13" descr="1212569_21823227.jpg"/>
          <p:cNvPicPr>
            <a:picLocks noChangeAspect="1"/>
          </p:cNvPicPr>
          <p:nvPr/>
        </p:nvPicPr>
        <p:blipFill>
          <a:blip r:embed="rId17" cstate="print"/>
          <a:srcRect/>
          <a:stretch>
            <a:fillRect/>
          </a:stretch>
        </p:blipFill>
        <p:spPr bwMode="auto">
          <a:xfrm>
            <a:off x="0" y="0"/>
            <a:ext cx="9144000" cy="6858000"/>
          </a:xfrm>
          <a:prstGeom prst="rect">
            <a:avLst/>
          </a:prstGeom>
          <a:noFill/>
          <a:ln w="9525">
            <a:noFill/>
            <a:miter lim="800000"/>
            <a:headEnd/>
            <a:tailEnd/>
          </a:ln>
        </p:spPr>
      </p:pic>
      <p:sp>
        <p:nvSpPr>
          <p:cNvPr id="58371" name="Rectangle 2"/>
          <p:cNvSpPr>
            <a:spLocks noGrp="1" noChangeArrowheads="1"/>
          </p:cNvSpPr>
          <p:nvPr>
            <p:ph type="title"/>
          </p:nvPr>
        </p:nvSpPr>
        <p:spPr bwMode="auto">
          <a:xfrm>
            <a:off x="0" y="0"/>
            <a:ext cx="91440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58372" name="Rectangle 3"/>
          <p:cNvSpPr>
            <a:spLocks noGrp="1" noChangeArrowheads="1"/>
          </p:cNvSpPr>
          <p:nvPr>
            <p:ph type="body" idx="1"/>
          </p:nvPr>
        </p:nvSpPr>
        <p:spPr bwMode="auto">
          <a:xfrm>
            <a:off x="179388" y="620713"/>
            <a:ext cx="8713787" cy="5761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480261" name="Rectangle 5"/>
          <p:cNvSpPr>
            <a:spLocks noGrp="1" noChangeArrowheads="1"/>
          </p:cNvSpPr>
          <p:nvPr>
            <p:ph type="sldNum" sz="quarter" idx="4"/>
          </p:nvPr>
        </p:nvSpPr>
        <p:spPr bwMode="auto">
          <a:xfrm>
            <a:off x="7010400" y="6524625"/>
            <a:ext cx="180975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pitchFamily="34" charset="0"/>
              </a:defRPr>
            </a:lvl1pPr>
          </a:lstStyle>
          <a:p>
            <a:pPr>
              <a:defRPr/>
            </a:pPr>
            <a:r>
              <a:rPr lang="cs-CZ"/>
              <a:t>Snímek </a:t>
            </a:r>
            <a:fld id="{E35CD016-CF74-4D4A-B721-AC310343E109}" type="slidenum">
              <a:rPr lang="cs-CZ"/>
              <a:pPr>
                <a:defRPr/>
              </a:pPr>
              <a:t>‹#›</a:t>
            </a:fld>
            <a:endParaRPr lang="cs-CZ"/>
          </a:p>
        </p:txBody>
      </p:sp>
      <p:sp>
        <p:nvSpPr>
          <p:cNvPr id="480262" name="Line 6"/>
          <p:cNvSpPr>
            <a:spLocks noChangeShapeType="1"/>
          </p:cNvSpPr>
          <p:nvPr/>
        </p:nvSpPr>
        <p:spPr bwMode="auto">
          <a:xfrm>
            <a:off x="179388" y="6453188"/>
            <a:ext cx="8713787" cy="0"/>
          </a:xfrm>
          <a:prstGeom prst="line">
            <a:avLst/>
          </a:prstGeom>
          <a:noFill/>
          <a:ln w="76200">
            <a:solidFill>
              <a:srgbClr val="DC0000"/>
            </a:solidFill>
            <a:round/>
            <a:headEnd/>
            <a:tailEnd/>
          </a:ln>
          <a:effectLst/>
        </p:spPr>
        <p:txBody>
          <a:bodyPr/>
          <a:lstStyle/>
          <a:p>
            <a:pPr>
              <a:defRPr/>
            </a:pPr>
            <a:endParaRPr lang="cs-CZ">
              <a:latin typeface="Arial" pitchFamily="34" charset="0"/>
            </a:endParaRPr>
          </a:p>
        </p:txBody>
      </p:sp>
      <p:sp>
        <p:nvSpPr>
          <p:cNvPr id="480263" name="Line 7"/>
          <p:cNvSpPr>
            <a:spLocks noChangeShapeType="1"/>
          </p:cNvSpPr>
          <p:nvPr/>
        </p:nvSpPr>
        <p:spPr bwMode="auto">
          <a:xfrm>
            <a:off x="179388" y="549275"/>
            <a:ext cx="8713787" cy="0"/>
          </a:xfrm>
          <a:prstGeom prst="line">
            <a:avLst/>
          </a:prstGeom>
          <a:noFill/>
          <a:ln w="76200">
            <a:solidFill>
              <a:srgbClr val="DC0000"/>
            </a:solidFill>
            <a:round/>
            <a:headEnd/>
            <a:tailEnd/>
          </a:ln>
          <a:effectLst/>
        </p:spPr>
        <p:txBody>
          <a:bodyPr/>
          <a:lstStyle/>
          <a:p>
            <a:pPr>
              <a:defRPr/>
            </a:pPr>
            <a:endParaRPr lang="cs-CZ">
              <a:latin typeface="Arial" pitchFamily="34" charset="0"/>
            </a:endParaRPr>
          </a:p>
        </p:txBody>
      </p:sp>
      <p:pic>
        <p:nvPicPr>
          <p:cNvPr id="58376" name="Obrázek 8" descr="logo_mu_cerne.gif"/>
          <p:cNvPicPr>
            <a:picLocks noChangeAspect="1"/>
          </p:cNvPicPr>
          <p:nvPr/>
        </p:nvPicPr>
        <p:blipFill>
          <a:blip r:embed="rId18" cstate="print"/>
          <a:srcRect/>
          <a:stretch>
            <a:fillRect/>
          </a:stretch>
        </p:blipFill>
        <p:spPr bwMode="auto">
          <a:xfrm>
            <a:off x="34925" y="6548438"/>
            <a:ext cx="1308100" cy="3079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3"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24" r:id="rId14"/>
    <p:sldLayoutId id="2147483825" r:id="rId15"/>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2800" b="1">
          <a:solidFill>
            <a:srgbClr val="DC0000"/>
          </a:solidFill>
          <a:latin typeface="+mj-lt"/>
          <a:ea typeface="+mj-ea"/>
          <a:cs typeface="+mj-cs"/>
        </a:defRPr>
      </a:lvl1pPr>
      <a:lvl2pPr algn="ctr" rtl="0" eaLnBrk="0" fontAlgn="base" hangingPunct="0">
        <a:spcBef>
          <a:spcPct val="0"/>
        </a:spcBef>
        <a:spcAft>
          <a:spcPct val="0"/>
        </a:spcAft>
        <a:defRPr sz="2800" b="1">
          <a:solidFill>
            <a:srgbClr val="DC0000"/>
          </a:solidFill>
          <a:latin typeface="Arial" pitchFamily="34" charset="0"/>
        </a:defRPr>
      </a:lvl2pPr>
      <a:lvl3pPr algn="ctr" rtl="0" eaLnBrk="0" fontAlgn="base" hangingPunct="0">
        <a:spcBef>
          <a:spcPct val="0"/>
        </a:spcBef>
        <a:spcAft>
          <a:spcPct val="0"/>
        </a:spcAft>
        <a:defRPr sz="2800" b="1">
          <a:solidFill>
            <a:srgbClr val="DC0000"/>
          </a:solidFill>
          <a:latin typeface="Arial" pitchFamily="34" charset="0"/>
        </a:defRPr>
      </a:lvl3pPr>
      <a:lvl4pPr algn="ctr" rtl="0" eaLnBrk="0" fontAlgn="base" hangingPunct="0">
        <a:spcBef>
          <a:spcPct val="0"/>
        </a:spcBef>
        <a:spcAft>
          <a:spcPct val="0"/>
        </a:spcAft>
        <a:defRPr sz="2800" b="1">
          <a:solidFill>
            <a:srgbClr val="DC0000"/>
          </a:solidFill>
          <a:latin typeface="Arial" pitchFamily="34" charset="0"/>
        </a:defRPr>
      </a:lvl4pPr>
      <a:lvl5pPr algn="ctr" rtl="0" eaLnBrk="0" fontAlgn="base" hangingPunct="0">
        <a:spcBef>
          <a:spcPct val="0"/>
        </a:spcBef>
        <a:spcAft>
          <a:spcPct val="0"/>
        </a:spcAft>
        <a:defRPr sz="2800" b="1">
          <a:solidFill>
            <a:srgbClr val="DC0000"/>
          </a:solidFill>
          <a:latin typeface="Arial" pitchFamily="34" charset="0"/>
        </a:defRPr>
      </a:lvl5pPr>
      <a:lvl6pPr marL="457200" algn="ctr" rtl="0" eaLnBrk="1" fontAlgn="base" hangingPunct="1">
        <a:spcBef>
          <a:spcPct val="0"/>
        </a:spcBef>
        <a:spcAft>
          <a:spcPct val="0"/>
        </a:spcAft>
        <a:defRPr sz="2800" b="1">
          <a:solidFill>
            <a:srgbClr val="DC0000"/>
          </a:solidFill>
          <a:latin typeface="Arial" pitchFamily="34" charset="0"/>
        </a:defRPr>
      </a:lvl6pPr>
      <a:lvl7pPr marL="914400" algn="ctr" rtl="0" eaLnBrk="1" fontAlgn="base" hangingPunct="1">
        <a:spcBef>
          <a:spcPct val="0"/>
        </a:spcBef>
        <a:spcAft>
          <a:spcPct val="0"/>
        </a:spcAft>
        <a:defRPr sz="2800" b="1">
          <a:solidFill>
            <a:srgbClr val="DC0000"/>
          </a:solidFill>
          <a:latin typeface="Arial" pitchFamily="34" charset="0"/>
        </a:defRPr>
      </a:lvl7pPr>
      <a:lvl8pPr marL="1371600" algn="ctr" rtl="0" eaLnBrk="1" fontAlgn="base" hangingPunct="1">
        <a:spcBef>
          <a:spcPct val="0"/>
        </a:spcBef>
        <a:spcAft>
          <a:spcPct val="0"/>
        </a:spcAft>
        <a:defRPr sz="2800" b="1">
          <a:solidFill>
            <a:srgbClr val="DC0000"/>
          </a:solidFill>
          <a:latin typeface="Arial" pitchFamily="34" charset="0"/>
        </a:defRPr>
      </a:lvl8pPr>
      <a:lvl9pPr marL="1828800" algn="ctr" rtl="0" eaLnBrk="1" fontAlgn="base" hangingPunct="1">
        <a:spcBef>
          <a:spcPct val="0"/>
        </a:spcBef>
        <a:spcAft>
          <a:spcPct val="0"/>
        </a:spcAft>
        <a:defRPr sz="2800" b="1">
          <a:solidFill>
            <a:srgbClr val="DC0000"/>
          </a:solidFill>
          <a:latin typeface="Arial"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rgbClr val="6600FF"/>
          </a:solidFill>
          <a:latin typeface="+mn-lt"/>
        </a:defRPr>
      </a:lvl2pPr>
      <a:lvl3pPr marL="1143000" indent="-228600" algn="l" rtl="0" eaLnBrk="0" fontAlgn="base" hangingPunct="0">
        <a:spcBef>
          <a:spcPct val="20000"/>
        </a:spcBef>
        <a:spcAft>
          <a:spcPct val="0"/>
        </a:spcAft>
        <a:buChar char="•"/>
        <a:defRPr sz="2000">
          <a:solidFill>
            <a:srgbClr val="DC0000"/>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0" y="0"/>
            <a:ext cx="91440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59395" name="Rectangle 3"/>
          <p:cNvSpPr>
            <a:spLocks noGrp="1" noChangeArrowheads="1"/>
          </p:cNvSpPr>
          <p:nvPr>
            <p:ph type="body" idx="1"/>
          </p:nvPr>
        </p:nvSpPr>
        <p:spPr bwMode="auto">
          <a:xfrm>
            <a:off x="179388" y="620713"/>
            <a:ext cx="8713787" cy="5761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648196" name="Rectangle 4"/>
          <p:cNvSpPr>
            <a:spLocks noGrp="1" noChangeArrowheads="1"/>
          </p:cNvSpPr>
          <p:nvPr>
            <p:ph type="ftr" sz="quarter" idx="3"/>
          </p:nvPr>
        </p:nvSpPr>
        <p:spPr bwMode="auto">
          <a:xfrm>
            <a:off x="755650" y="6526213"/>
            <a:ext cx="3744913" cy="3317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r>
              <a:rPr lang="cs-CZ"/>
              <a:t>Bi6420 Ekotoxikologie mikroorganismů</a:t>
            </a:r>
          </a:p>
        </p:txBody>
      </p:sp>
      <p:sp>
        <p:nvSpPr>
          <p:cNvPr id="648197" name="Rectangle 5"/>
          <p:cNvSpPr>
            <a:spLocks noGrp="1" noChangeArrowheads="1"/>
          </p:cNvSpPr>
          <p:nvPr>
            <p:ph type="sldNum" sz="quarter" idx="4"/>
          </p:nvPr>
        </p:nvSpPr>
        <p:spPr bwMode="auto">
          <a:xfrm>
            <a:off x="7010400" y="6524625"/>
            <a:ext cx="180975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r>
              <a:rPr lang="cs-CZ"/>
              <a:t>Snímek </a:t>
            </a:r>
            <a:fld id="{7D70C2D5-C674-41BF-A264-1855A8E280E4}" type="slidenum">
              <a:rPr lang="cs-CZ"/>
              <a:pPr>
                <a:defRPr/>
              </a:pPr>
              <a:t>‹#›</a:t>
            </a:fld>
            <a:endParaRPr lang="cs-CZ"/>
          </a:p>
        </p:txBody>
      </p:sp>
      <p:sp>
        <p:nvSpPr>
          <p:cNvPr id="648198" name="Line 6"/>
          <p:cNvSpPr>
            <a:spLocks noChangeShapeType="1"/>
          </p:cNvSpPr>
          <p:nvPr/>
        </p:nvSpPr>
        <p:spPr bwMode="auto">
          <a:xfrm>
            <a:off x="179388" y="6453188"/>
            <a:ext cx="8713787" cy="0"/>
          </a:xfrm>
          <a:prstGeom prst="line">
            <a:avLst/>
          </a:prstGeom>
          <a:noFill/>
          <a:ln w="76200">
            <a:solidFill>
              <a:srgbClr val="DC0000"/>
            </a:solidFill>
            <a:round/>
            <a:headEnd/>
            <a:tailEnd/>
          </a:ln>
          <a:effectLst/>
        </p:spPr>
        <p:txBody>
          <a:bodyPr/>
          <a:lstStyle/>
          <a:p>
            <a:pPr>
              <a:defRPr/>
            </a:pPr>
            <a:endParaRPr lang="cs-CZ"/>
          </a:p>
        </p:txBody>
      </p:sp>
      <p:sp>
        <p:nvSpPr>
          <p:cNvPr id="648199" name="Line 7"/>
          <p:cNvSpPr>
            <a:spLocks noChangeShapeType="1"/>
          </p:cNvSpPr>
          <p:nvPr/>
        </p:nvSpPr>
        <p:spPr bwMode="auto">
          <a:xfrm>
            <a:off x="179388" y="549275"/>
            <a:ext cx="8713787" cy="0"/>
          </a:xfrm>
          <a:prstGeom prst="line">
            <a:avLst/>
          </a:prstGeom>
          <a:noFill/>
          <a:ln w="76200">
            <a:solidFill>
              <a:srgbClr val="DC0000"/>
            </a:solidFill>
            <a:round/>
            <a:headEnd/>
            <a:tailEnd/>
          </a:ln>
          <a:effectLst/>
        </p:spPr>
        <p:txBody>
          <a:bodyPr/>
          <a:lstStyle/>
          <a:p>
            <a:pPr>
              <a:defRPr/>
            </a:pPr>
            <a:endParaRPr lang="cs-CZ"/>
          </a:p>
        </p:txBody>
      </p:sp>
      <p:pic>
        <p:nvPicPr>
          <p:cNvPr id="648200" name="Picture 8" descr="logo_recetox"/>
          <p:cNvPicPr>
            <a:picLocks noChangeAspect="1" noChangeArrowheads="1"/>
          </p:cNvPicPr>
          <p:nvPr/>
        </p:nvPicPr>
        <p:blipFill>
          <a:blip r:embed="rId15" cstate="print"/>
          <a:srcRect/>
          <a:stretch>
            <a:fillRect/>
          </a:stretch>
        </p:blipFill>
        <p:spPr bwMode="auto">
          <a:xfrm>
            <a:off x="179388" y="6505575"/>
            <a:ext cx="519112" cy="352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6"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48200"/>
                                        </p:tgtEl>
                                        <p:attrNameLst>
                                          <p:attrName>style.visibility</p:attrName>
                                        </p:attrNameLst>
                                      </p:cBhvr>
                                      <p:to>
                                        <p:strVal val="visible"/>
                                      </p:to>
                                    </p:set>
                                    <p:animEffect transition="in" filter="blinds(horizontal)">
                                      <p:cBhvr>
                                        <p:cTn id="7" dur="500"/>
                                        <p:tgtEl>
                                          <p:spTgt spid="64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ctr" rtl="0" eaLnBrk="0" fontAlgn="base" hangingPunct="0">
        <a:spcBef>
          <a:spcPct val="0"/>
        </a:spcBef>
        <a:spcAft>
          <a:spcPct val="0"/>
        </a:spcAft>
        <a:defRPr sz="2800" b="1">
          <a:solidFill>
            <a:srgbClr val="DC0000"/>
          </a:solidFill>
          <a:latin typeface="+mj-lt"/>
          <a:ea typeface="+mj-ea"/>
          <a:cs typeface="+mj-cs"/>
        </a:defRPr>
      </a:lvl1pPr>
      <a:lvl2pPr algn="ctr" rtl="0" eaLnBrk="0" fontAlgn="base" hangingPunct="0">
        <a:spcBef>
          <a:spcPct val="0"/>
        </a:spcBef>
        <a:spcAft>
          <a:spcPct val="0"/>
        </a:spcAft>
        <a:defRPr sz="2800" b="1">
          <a:solidFill>
            <a:srgbClr val="DC0000"/>
          </a:solidFill>
          <a:latin typeface="Arial" charset="0"/>
        </a:defRPr>
      </a:lvl2pPr>
      <a:lvl3pPr algn="ctr" rtl="0" eaLnBrk="0" fontAlgn="base" hangingPunct="0">
        <a:spcBef>
          <a:spcPct val="0"/>
        </a:spcBef>
        <a:spcAft>
          <a:spcPct val="0"/>
        </a:spcAft>
        <a:defRPr sz="2800" b="1">
          <a:solidFill>
            <a:srgbClr val="DC0000"/>
          </a:solidFill>
          <a:latin typeface="Arial" charset="0"/>
        </a:defRPr>
      </a:lvl3pPr>
      <a:lvl4pPr algn="ctr" rtl="0" eaLnBrk="0" fontAlgn="base" hangingPunct="0">
        <a:spcBef>
          <a:spcPct val="0"/>
        </a:spcBef>
        <a:spcAft>
          <a:spcPct val="0"/>
        </a:spcAft>
        <a:defRPr sz="2800" b="1">
          <a:solidFill>
            <a:srgbClr val="DC0000"/>
          </a:solidFill>
          <a:latin typeface="Arial" charset="0"/>
        </a:defRPr>
      </a:lvl4pPr>
      <a:lvl5pPr algn="ctr" rtl="0" eaLnBrk="0" fontAlgn="base" hangingPunct="0">
        <a:spcBef>
          <a:spcPct val="0"/>
        </a:spcBef>
        <a:spcAft>
          <a:spcPct val="0"/>
        </a:spcAft>
        <a:defRPr sz="2800" b="1">
          <a:solidFill>
            <a:srgbClr val="DC0000"/>
          </a:solidFill>
          <a:latin typeface="Arial" charset="0"/>
        </a:defRPr>
      </a:lvl5pPr>
      <a:lvl6pPr marL="457200" algn="ctr" rtl="0" eaLnBrk="1" fontAlgn="base" hangingPunct="1">
        <a:spcBef>
          <a:spcPct val="0"/>
        </a:spcBef>
        <a:spcAft>
          <a:spcPct val="0"/>
        </a:spcAft>
        <a:defRPr sz="2800" b="1">
          <a:solidFill>
            <a:srgbClr val="DC0000"/>
          </a:solidFill>
          <a:latin typeface="Arial" charset="0"/>
        </a:defRPr>
      </a:lvl6pPr>
      <a:lvl7pPr marL="914400" algn="ctr" rtl="0" eaLnBrk="1" fontAlgn="base" hangingPunct="1">
        <a:spcBef>
          <a:spcPct val="0"/>
        </a:spcBef>
        <a:spcAft>
          <a:spcPct val="0"/>
        </a:spcAft>
        <a:defRPr sz="2800" b="1">
          <a:solidFill>
            <a:srgbClr val="DC0000"/>
          </a:solidFill>
          <a:latin typeface="Arial" charset="0"/>
        </a:defRPr>
      </a:lvl7pPr>
      <a:lvl8pPr marL="1371600" algn="ctr" rtl="0" eaLnBrk="1" fontAlgn="base" hangingPunct="1">
        <a:spcBef>
          <a:spcPct val="0"/>
        </a:spcBef>
        <a:spcAft>
          <a:spcPct val="0"/>
        </a:spcAft>
        <a:defRPr sz="2800" b="1">
          <a:solidFill>
            <a:srgbClr val="DC0000"/>
          </a:solidFill>
          <a:latin typeface="Arial" charset="0"/>
        </a:defRPr>
      </a:lvl8pPr>
      <a:lvl9pPr marL="1828800" algn="ctr" rtl="0" eaLnBrk="1" fontAlgn="base" hangingPunct="1">
        <a:spcBef>
          <a:spcPct val="0"/>
        </a:spcBef>
        <a:spcAft>
          <a:spcPct val="0"/>
        </a:spcAft>
        <a:defRPr sz="2800" b="1">
          <a:solidFill>
            <a:srgbClr val="DC0000"/>
          </a:solidFill>
          <a:latin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rgbClr val="6600FF"/>
          </a:solidFill>
          <a:latin typeface="+mn-lt"/>
        </a:defRPr>
      </a:lvl2pPr>
      <a:lvl3pPr marL="1143000" indent="-228600" algn="l" rtl="0" eaLnBrk="0" fontAlgn="base" hangingPunct="0">
        <a:spcBef>
          <a:spcPct val="20000"/>
        </a:spcBef>
        <a:spcAft>
          <a:spcPct val="0"/>
        </a:spcAft>
        <a:buChar char="•"/>
        <a:defRPr sz="2000">
          <a:solidFill>
            <a:srgbClr val="DC0000"/>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Obrázek 13" descr="1212569_21823227.jpg"/>
          <p:cNvPicPr>
            <a:picLocks noChangeAspect="1"/>
          </p:cNvPicPr>
          <p:nvPr/>
        </p:nvPicPr>
        <p:blipFill>
          <a:blip r:embed="rId17" cstate="print"/>
          <a:srcRect/>
          <a:stretch>
            <a:fillRect/>
          </a:stretch>
        </p:blipFill>
        <p:spPr bwMode="auto">
          <a:xfrm>
            <a:off x="0" y="0"/>
            <a:ext cx="9144000" cy="6858000"/>
          </a:xfrm>
          <a:prstGeom prst="rect">
            <a:avLst/>
          </a:prstGeom>
          <a:noFill/>
          <a:ln w="9525">
            <a:noFill/>
            <a:miter lim="800000"/>
            <a:headEnd/>
            <a:tailEnd/>
          </a:ln>
        </p:spPr>
      </p:pic>
      <p:sp>
        <p:nvSpPr>
          <p:cNvPr id="9219" name="Rectangle 2"/>
          <p:cNvSpPr>
            <a:spLocks noGrp="1" noChangeArrowheads="1"/>
          </p:cNvSpPr>
          <p:nvPr>
            <p:ph type="title"/>
          </p:nvPr>
        </p:nvSpPr>
        <p:spPr bwMode="auto">
          <a:xfrm>
            <a:off x="0" y="0"/>
            <a:ext cx="91440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9220" name="Rectangle 3"/>
          <p:cNvSpPr>
            <a:spLocks noGrp="1" noChangeArrowheads="1"/>
          </p:cNvSpPr>
          <p:nvPr>
            <p:ph type="body" idx="1"/>
          </p:nvPr>
        </p:nvSpPr>
        <p:spPr bwMode="auto">
          <a:xfrm>
            <a:off x="179388" y="620713"/>
            <a:ext cx="8713787" cy="5761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480261" name="Rectangle 5"/>
          <p:cNvSpPr>
            <a:spLocks noGrp="1" noChangeArrowheads="1"/>
          </p:cNvSpPr>
          <p:nvPr>
            <p:ph type="sldNum" sz="quarter" idx="4"/>
          </p:nvPr>
        </p:nvSpPr>
        <p:spPr bwMode="auto">
          <a:xfrm>
            <a:off x="7010400" y="6524625"/>
            <a:ext cx="180975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pitchFamily="34" charset="0"/>
              </a:defRPr>
            </a:lvl1pPr>
          </a:lstStyle>
          <a:p>
            <a:pPr>
              <a:defRPr/>
            </a:pPr>
            <a:r>
              <a:rPr lang="cs-CZ" smtClean="0"/>
              <a:t>Snímek </a:t>
            </a:r>
            <a:fld id="{CCA1768A-28A6-4E11-A171-519EA55BCD2E}" type="slidenum">
              <a:rPr lang="cs-CZ" smtClean="0"/>
              <a:pPr>
                <a:defRPr/>
              </a:pPr>
              <a:t>‹#›</a:t>
            </a:fld>
            <a:endParaRPr lang="cs-CZ"/>
          </a:p>
        </p:txBody>
      </p:sp>
      <p:sp>
        <p:nvSpPr>
          <p:cNvPr id="480262" name="Line 6"/>
          <p:cNvSpPr>
            <a:spLocks noChangeShapeType="1"/>
          </p:cNvSpPr>
          <p:nvPr/>
        </p:nvSpPr>
        <p:spPr bwMode="auto">
          <a:xfrm>
            <a:off x="179388" y="6453188"/>
            <a:ext cx="8713787" cy="0"/>
          </a:xfrm>
          <a:prstGeom prst="line">
            <a:avLst/>
          </a:prstGeom>
          <a:noFill/>
          <a:ln w="76200">
            <a:solidFill>
              <a:srgbClr val="DC0000"/>
            </a:solidFill>
            <a:round/>
            <a:headEnd/>
            <a:tailEnd/>
          </a:ln>
          <a:effectLst/>
        </p:spPr>
        <p:txBody>
          <a:bodyPr/>
          <a:lstStyle/>
          <a:p>
            <a:pPr>
              <a:defRPr/>
            </a:pPr>
            <a:endParaRPr lang="cs-CZ">
              <a:latin typeface="Arial" pitchFamily="34" charset="0"/>
            </a:endParaRPr>
          </a:p>
        </p:txBody>
      </p:sp>
      <p:sp>
        <p:nvSpPr>
          <p:cNvPr id="480263" name="Line 7"/>
          <p:cNvSpPr>
            <a:spLocks noChangeShapeType="1"/>
          </p:cNvSpPr>
          <p:nvPr/>
        </p:nvSpPr>
        <p:spPr bwMode="auto">
          <a:xfrm>
            <a:off x="179388" y="549275"/>
            <a:ext cx="8713787" cy="0"/>
          </a:xfrm>
          <a:prstGeom prst="line">
            <a:avLst/>
          </a:prstGeom>
          <a:noFill/>
          <a:ln w="76200">
            <a:solidFill>
              <a:srgbClr val="DC0000"/>
            </a:solidFill>
            <a:round/>
            <a:headEnd/>
            <a:tailEnd/>
          </a:ln>
          <a:effectLst/>
        </p:spPr>
        <p:txBody>
          <a:bodyPr/>
          <a:lstStyle/>
          <a:p>
            <a:pPr>
              <a:defRPr/>
            </a:pPr>
            <a:endParaRPr lang="cs-CZ">
              <a:latin typeface="Arial" pitchFamily="34" charset="0"/>
            </a:endParaRPr>
          </a:p>
        </p:txBody>
      </p:sp>
      <p:pic>
        <p:nvPicPr>
          <p:cNvPr id="9224" name="Obrázek 8" descr="logo_mu_cerne.gif"/>
          <p:cNvPicPr>
            <a:picLocks noChangeAspect="1"/>
          </p:cNvPicPr>
          <p:nvPr/>
        </p:nvPicPr>
        <p:blipFill>
          <a:blip r:embed="rId18" cstate="print"/>
          <a:srcRect/>
          <a:stretch>
            <a:fillRect/>
          </a:stretch>
        </p:blipFill>
        <p:spPr bwMode="auto">
          <a:xfrm>
            <a:off x="34925" y="6548438"/>
            <a:ext cx="1308100" cy="3079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Lst>
  <p:transition/>
  <p:timing>
    <p:tnLst>
      <p:par>
        <p:cTn id="1" dur="indefinite" restart="never" nodeType="tmRoot"/>
      </p:par>
    </p:tnLst>
  </p:timing>
  <p:hf hdr="0" ftr="0" dt="0"/>
  <p:txStyles>
    <p:titleStyle>
      <a:lvl1pPr algn="ctr" rtl="0" eaLnBrk="1" fontAlgn="base" hangingPunct="1">
        <a:spcBef>
          <a:spcPct val="0"/>
        </a:spcBef>
        <a:spcAft>
          <a:spcPct val="0"/>
        </a:spcAft>
        <a:defRPr sz="2800" b="1">
          <a:solidFill>
            <a:srgbClr val="DC0000"/>
          </a:solidFill>
          <a:latin typeface="+mj-lt"/>
          <a:ea typeface="+mj-ea"/>
          <a:cs typeface="+mj-cs"/>
        </a:defRPr>
      </a:lvl1pPr>
      <a:lvl2pPr algn="ctr" rtl="0" eaLnBrk="1" fontAlgn="base" hangingPunct="1">
        <a:spcBef>
          <a:spcPct val="0"/>
        </a:spcBef>
        <a:spcAft>
          <a:spcPct val="0"/>
        </a:spcAft>
        <a:defRPr sz="2800" b="1">
          <a:solidFill>
            <a:srgbClr val="DC0000"/>
          </a:solidFill>
          <a:latin typeface="Arial" pitchFamily="34" charset="0"/>
        </a:defRPr>
      </a:lvl2pPr>
      <a:lvl3pPr algn="ctr" rtl="0" eaLnBrk="1" fontAlgn="base" hangingPunct="1">
        <a:spcBef>
          <a:spcPct val="0"/>
        </a:spcBef>
        <a:spcAft>
          <a:spcPct val="0"/>
        </a:spcAft>
        <a:defRPr sz="2800" b="1">
          <a:solidFill>
            <a:srgbClr val="DC0000"/>
          </a:solidFill>
          <a:latin typeface="Arial" pitchFamily="34" charset="0"/>
        </a:defRPr>
      </a:lvl3pPr>
      <a:lvl4pPr algn="ctr" rtl="0" eaLnBrk="1" fontAlgn="base" hangingPunct="1">
        <a:spcBef>
          <a:spcPct val="0"/>
        </a:spcBef>
        <a:spcAft>
          <a:spcPct val="0"/>
        </a:spcAft>
        <a:defRPr sz="2800" b="1">
          <a:solidFill>
            <a:srgbClr val="DC0000"/>
          </a:solidFill>
          <a:latin typeface="Arial" pitchFamily="34" charset="0"/>
        </a:defRPr>
      </a:lvl4pPr>
      <a:lvl5pPr algn="ctr" rtl="0" eaLnBrk="1" fontAlgn="base" hangingPunct="1">
        <a:spcBef>
          <a:spcPct val="0"/>
        </a:spcBef>
        <a:spcAft>
          <a:spcPct val="0"/>
        </a:spcAft>
        <a:defRPr sz="2800" b="1">
          <a:solidFill>
            <a:srgbClr val="DC0000"/>
          </a:solidFill>
          <a:latin typeface="Arial" pitchFamily="34" charset="0"/>
        </a:defRPr>
      </a:lvl5pPr>
      <a:lvl6pPr marL="457200" algn="ctr" rtl="0" eaLnBrk="1" fontAlgn="base" hangingPunct="1">
        <a:spcBef>
          <a:spcPct val="0"/>
        </a:spcBef>
        <a:spcAft>
          <a:spcPct val="0"/>
        </a:spcAft>
        <a:defRPr sz="2800" b="1">
          <a:solidFill>
            <a:srgbClr val="DC0000"/>
          </a:solidFill>
          <a:latin typeface="Arial" pitchFamily="34" charset="0"/>
        </a:defRPr>
      </a:lvl6pPr>
      <a:lvl7pPr marL="914400" algn="ctr" rtl="0" eaLnBrk="1" fontAlgn="base" hangingPunct="1">
        <a:spcBef>
          <a:spcPct val="0"/>
        </a:spcBef>
        <a:spcAft>
          <a:spcPct val="0"/>
        </a:spcAft>
        <a:defRPr sz="2800" b="1">
          <a:solidFill>
            <a:srgbClr val="DC0000"/>
          </a:solidFill>
          <a:latin typeface="Arial" pitchFamily="34" charset="0"/>
        </a:defRPr>
      </a:lvl7pPr>
      <a:lvl8pPr marL="1371600" algn="ctr" rtl="0" eaLnBrk="1" fontAlgn="base" hangingPunct="1">
        <a:spcBef>
          <a:spcPct val="0"/>
        </a:spcBef>
        <a:spcAft>
          <a:spcPct val="0"/>
        </a:spcAft>
        <a:defRPr sz="2800" b="1">
          <a:solidFill>
            <a:srgbClr val="DC0000"/>
          </a:solidFill>
          <a:latin typeface="Arial" pitchFamily="34" charset="0"/>
        </a:defRPr>
      </a:lvl8pPr>
      <a:lvl9pPr marL="1828800" algn="ctr" rtl="0" eaLnBrk="1" fontAlgn="base" hangingPunct="1">
        <a:spcBef>
          <a:spcPct val="0"/>
        </a:spcBef>
        <a:spcAft>
          <a:spcPct val="0"/>
        </a:spcAft>
        <a:defRPr sz="2800" b="1">
          <a:solidFill>
            <a:srgbClr val="DC0000"/>
          </a:solidFill>
          <a:latin typeface="Arial" pitchFamily="34" charset="0"/>
        </a:defRPr>
      </a:lvl9pPr>
    </p:titleStyle>
    <p:bodyStyle>
      <a:lvl1pPr marL="342900" indent="-342900" algn="l" rtl="0" eaLnBrk="1" fontAlgn="base" hangingPunct="1">
        <a:spcBef>
          <a:spcPct val="20000"/>
        </a:spcBef>
        <a:spcAft>
          <a:spcPct val="0"/>
        </a:spcAft>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rgbClr val="6600FF"/>
          </a:solidFill>
          <a:latin typeface="+mn-lt"/>
        </a:defRPr>
      </a:lvl2pPr>
      <a:lvl3pPr marL="1143000" indent="-228600" algn="l" rtl="0" eaLnBrk="1" fontAlgn="base" hangingPunct="1">
        <a:spcBef>
          <a:spcPct val="20000"/>
        </a:spcBef>
        <a:spcAft>
          <a:spcPct val="0"/>
        </a:spcAft>
        <a:buChar char="•"/>
        <a:defRPr sz="2000">
          <a:solidFill>
            <a:srgbClr val="DC0000"/>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0" y="0"/>
            <a:ext cx="91440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endParaRPr lang="cs-CZ" smtClean="0"/>
          </a:p>
        </p:txBody>
      </p:sp>
      <p:sp>
        <p:nvSpPr>
          <p:cNvPr id="8195" name="Rectangle 3"/>
          <p:cNvSpPr>
            <a:spLocks noGrp="1" noChangeArrowheads="1"/>
          </p:cNvSpPr>
          <p:nvPr>
            <p:ph type="body" idx="1"/>
          </p:nvPr>
        </p:nvSpPr>
        <p:spPr bwMode="auto">
          <a:xfrm>
            <a:off x="179388" y="620713"/>
            <a:ext cx="8713787" cy="5761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smtClean="0"/>
          </a:p>
        </p:txBody>
      </p:sp>
      <p:sp>
        <p:nvSpPr>
          <p:cNvPr id="648196" name="Rectangle 4"/>
          <p:cNvSpPr>
            <a:spLocks noGrp="1" noChangeArrowheads="1"/>
          </p:cNvSpPr>
          <p:nvPr>
            <p:ph type="ftr" sz="quarter" idx="3"/>
          </p:nvPr>
        </p:nvSpPr>
        <p:spPr bwMode="auto">
          <a:xfrm>
            <a:off x="755650" y="6526213"/>
            <a:ext cx="3744913" cy="3317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cs-CZ"/>
          </a:p>
        </p:txBody>
      </p:sp>
      <p:sp>
        <p:nvSpPr>
          <p:cNvPr id="648197" name="Rectangle 5"/>
          <p:cNvSpPr>
            <a:spLocks noGrp="1" noChangeArrowheads="1"/>
          </p:cNvSpPr>
          <p:nvPr>
            <p:ph type="sldNum" sz="quarter" idx="4"/>
          </p:nvPr>
        </p:nvSpPr>
        <p:spPr bwMode="auto">
          <a:xfrm>
            <a:off x="7010400" y="6524625"/>
            <a:ext cx="180975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r>
              <a:rPr lang="cs-CZ"/>
              <a:t>Snímek </a:t>
            </a:r>
            <a:fld id="{22B72D61-546F-4CE3-8513-4AACC72B5B84}" type="slidenum">
              <a:rPr lang="cs-CZ"/>
              <a:pPr>
                <a:defRPr/>
              </a:pPr>
              <a:t>‹#›</a:t>
            </a:fld>
            <a:endParaRPr lang="cs-CZ"/>
          </a:p>
        </p:txBody>
      </p:sp>
      <p:sp>
        <p:nvSpPr>
          <p:cNvPr id="648198" name="Line 6"/>
          <p:cNvSpPr>
            <a:spLocks noChangeShapeType="1"/>
          </p:cNvSpPr>
          <p:nvPr/>
        </p:nvSpPr>
        <p:spPr bwMode="auto">
          <a:xfrm>
            <a:off x="179388" y="6453188"/>
            <a:ext cx="8713787" cy="0"/>
          </a:xfrm>
          <a:prstGeom prst="line">
            <a:avLst/>
          </a:prstGeom>
          <a:noFill/>
          <a:ln w="76200">
            <a:solidFill>
              <a:srgbClr val="DC0000"/>
            </a:solidFill>
            <a:round/>
            <a:headEnd/>
            <a:tailEnd/>
          </a:ln>
          <a:effectLst/>
        </p:spPr>
        <p:txBody>
          <a:bodyPr/>
          <a:lstStyle/>
          <a:p>
            <a:pPr>
              <a:defRPr/>
            </a:pPr>
            <a:endParaRPr lang="cs-CZ"/>
          </a:p>
        </p:txBody>
      </p:sp>
      <p:sp>
        <p:nvSpPr>
          <p:cNvPr id="648199" name="Line 7"/>
          <p:cNvSpPr>
            <a:spLocks noChangeShapeType="1"/>
          </p:cNvSpPr>
          <p:nvPr/>
        </p:nvSpPr>
        <p:spPr bwMode="auto">
          <a:xfrm>
            <a:off x="179388" y="549275"/>
            <a:ext cx="8713787" cy="0"/>
          </a:xfrm>
          <a:prstGeom prst="line">
            <a:avLst/>
          </a:prstGeom>
          <a:noFill/>
          <a:ln w="76200">
            <a:solidFill>
              <a:srgbClr val="DC0000"/>
            </a:solidFill>
            <a:round/>
            <a:headEnd/>
            <a:tailEnd/>
          </a:ln>
          <a:effectLst/>
        </p:spPr>
        <p:txBody>
          <a:bodyPr/>
          <a:lstStyle/>
          <a:p>
            <a:pPr>
              <a:defRPr/>
            </a:pPr>
            <a:endParaRPr lang="cs-CZ"/>
          </a:p>
        </p:txBody>
      </p:sp>
      <p:pic>
        <p:nvPicPr>
          <p:cNvPr id="648200" name="Picture 8" descr="logo_recetox"/>
          <p:cNvPicPr>
            <a:picLocks noChangeAspect="1" noChangeArrowheads="1"/>
          </p:cNvPicPr>
          <p:nvPr/>
        </p:nvPicPr>
        <p:blipFill>
          <a:blip r:embed="rId15" cstate="print"/>
          <a:srcRect/>
          <a:stretch>
            <a:fillRect/>
          </a:stretch>
        </p:blipFill>
        <p:spPr bwMode="auto">
          <a:xfrm>
            <a:off x="179388" y="6505575"/>
            <a:ext cx="519112" cy="352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48200"/>
                                        </p:tgtEl>
                                        <p:attrNameLst>
                                          <p:attrName>style.visibility</p:attrName>
                                        </p:attrNameLst>
                                      </p:cBhvr>
                                      <p:to>
                                        <p:strVal val="visible"/>
                                      </p:to>
                                    </p:set>
                                    <p:animEffect transition="in" filter="blinds(horizontal)">
                                      <p:cBhvr>
                                        <p:cTn id="7" dur="500"/>
                                        <p:tgtEl>
                                          <p:spTgt spid="64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ctr" rtl="0" eaLnBrk="1" fontAlgn="base" hangingPunct="1">
        <a:spcBef>
          <a:spcPct val="0"/>
        </a:spcBef>
        <a:spcAft>
          <a:spcPct val="0"/>
        </a:spcAft>
        <a:defRPr sz="2800" b="1">
          <a:solidFill>
            <a:srgbClr val="DC0000"/>
          </a:solidFill>
          <a:latin typeface="+mj-lt"/>
          <a:ea typeface="+mj-ea"/>
          <a:cs typeface="+mj-cs"/>
        </a:defRPr>
      </a:lvl1pPr>
      <a:lvl2pPr algn="ctr" rtl="0" eaLnBrk="1" fontAlgn="base" hangingPunct="1">
        <a:spcBef>
          <a:spcPct val="0"/>
        </a:spcBef>
        <a:spcAft>
          <a:spcPct val="0"/>
        </a:spcAft>
        <a:defRPr sz="2800" b="1">
          <a:solidFill>
            <a:srgbClr val="DC0000"/>
          </a:solidFill>
          <a:latin typeface="Arial" charset="0"/>
        </a:defRPr>
      </a:lvl2pPr>
      <a:lvl3pPr algn="ctr" rtl="0" eaLnBrk="1" fontAlgn="base" hangingPunct="1">
        <a:spcBef>
          <a:spcPct val="0"/>
        </a:spcBef>
        <a:spcAft>
          <a:spcPct val="0"/>
        </a:spcAft>
        <a:defRPr sz="2800" b="1">
          <a:solidFill>
            <a:srgbClr val="DC0000"/>
          </a:solidFill>
          <a:latin typeface="Arial" charset="0"/>
        </a:defRPr>
      </a:lvl3pPr>
      <a:lvl4pPr algn="ctr" rtl="0" eaLnBrk="1" fontAlgn="base" hangingPunct="1">
        <a:spcBef>
          <a:spcPct val="0"/>
        </a:spcBef>
        <a:spcAft>
          <a:spcPct val="0"/>
        </a:spcAft>
        <a:defRPr sz="2800" b="1">
          <a:solidFill>
            <a:srgbClr val="DC0000"/>
          </a:solidFill>
          <a:latin typeface="Arial" charset="0"/>
        </a:defRPr>
      </a:lvl4pPr>
      <a:lvl5pPr algn="ctr" rtl="0" eaLnBrk="1" fontAlgn="base" hangingPunct="1">
        <a:spcBef>
          <a:spcPct val="0"/>
        </a:spcBef>
        <a:spcAft>
          <a:spcPct val="0"/>
        </a:spcAft>
        <a:defRPr sz="2800" b="1">
          <a:solidFill>
            <a:srgbClr val="DC0000"/>
          </a:solidFill>
          <a:latin typeface="Arial" charset="0"/>
        </a:defRPr>
      </a:lvl5pPr>
      <a:lvl6pPr marL="457200" algn="ctr" rtl="0" eaLnBrk="1" fontAlgn="base" hangingPunct="1">
        <a:spcBef>
          <a:spcPct val="0"/>
        </a:spcBef>
        <a:spcAft>
          <a:spcPct val="0"/>
        </a:spcAft>
        <a:defRPr sz="2800" b="1">
          <a:solidFill>
            <a:srgbClr val="DC0000"/>
          </a:solidFill>
          <a:latin typeface="Arial" charset="0"/>
        </a:defRPr>
      </a:lvl6pPr>
      <a:lvl7pPr marL="914400" algn="ctr" rtl="0" eaLnBrk="1" fontAlgn="base" hangingPunct="1">
        <a:spcBef>
          <a:spcPct val="0"/>
        </a:spcBef>
        <a:spcAft>
          <a:spcPct val="0"/>
        </a:spcAft>
        <a:defRPr sz="2800" b="1">
          <a:solidFill>
            <a:srgbClr val="DC0000"/>
          </a:solidFill>
          <a:latin typeface="Arial" charset="0"/>
        </a:defRPr>
      </a:lvl7pPr>
      <a:lvl8pPr marL="1371600" algn="ctr" rtl="0" eaLnBrk="1" fontAlgn="base" hangingPunct="1">
        <a:spcBef>
          <a:spcPct val="0"/>
        </a:spcBef>
        <a:spcAft>
          <a:spcPct val="0"/>
        </a:spcAft>
        <a:defRPr sz="2800" b="1">
          <a:solidFill>
            <a:srgbClr val="DC0000"/>
          </a:solidFill>
          <a:latin typeface="Arial" charset="0"/>
        </a:defRPr>
      </a:lvl8pPr>
      <a:lvl9pPr marL="1828800" algn="ctr" rtl="0" eaLnBrk="1" fontAlgn="base" hangingPunct="1">
        <a:spcBef>
          <a:spcPct val="0"/>
        </a:spcBef>
        <a:spcAft>
          <a:spcPct val="0"/>
        </a:spcAft>
        <a:defRPr sz="2800" b="1">
          <a:solidFill>
            <a:srgbClr val="DC0000"/>
          </a:solidFill>
          <a:latin typeface="Arial" charset="0"/>
        </a:defRPr>
      </a:lvl9pPr>
    </p:titleStyle>
    <p:bodyStyle>
      <a:lvl1pPr marL="342900" indent="-342900" algn="l" rtl="0" eaLnBrk="1" fontAlgn="base" hangingPunct="1">
        <a:spcBef>
          <a:spcPct val="20000"/>
        </a:spcBef>
        <a:spcAft>
          <a:spcPct val="0"/>
        </a:spcAft>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rgbClr val="6600FF"/>
          </a:solidFill>
          <a:latin typeface="+mn-lt"/>
        </a:defRPr>
      </a:lvl2pPr>
      <a:lvl3pPr marL="1143000" indent="-228600" algn="l" rtl="0" eaLnBrk="1" fontAlgn="base" hangingPunct="1">
        <a:spcBef>
          <a:spcPct val="20000"/>
        </a:spcBef>
        <a:spcAft>
          <a:spcPct val="0"/>
        </a:spcAft>
        <a:buChar char="•"/>
        <a:defRPr sz="2000">
          <a:solidFill>
            <a:srgbClr val="DC0000"/>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hofman@recetox.muni.cz" TargetMode="Externa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2.xml"/><Relationship Id="rId1" Type="http://schemas.openxmlformats.org/officeDocument/2006/relationships/vmlDrawing" Target="../drawings/vmlDrawing2.vml"/><Relationship Id="rId5" Type="http://schemas.openxmlformats.org/officeDocument/2006/relationships/image" Target="../media/image15.png"/><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7.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1.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6.xml"/><Relationship Id="rId1" Type="http://schemas.openxmlformats.org/officeDocument/2006/relationships/vmlDrawing" Target="../drawings/vmlDrawing5.vml"/><Relationship Id="rId5" Type="http://schemas.openxmlformats.org/officeDocument/2006/relationships/image" Target="../media/image16.png"/><Relationship Id="rId4" Type="http://schemas.openxmlformats.org/officeDocument/2006/relationships/oleObject" Target="../embeddings/oleObject5.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7.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7.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7.xml"/><Relationship Id="rId1" Type="http://schemas.openxmlformats.org/officeDocument/2006/relationships/vmlDrawing" Target="../drawings/vmlDrawing8.vml"/><Relationship Id="rId4" Type="http://schemas.openxmlformats.org/officeDocument/2006/relationships/oleObject" Target="../embeddings/oleObject8.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7.xml"/><Relationship Id="rId1" Type="http://schemas.openxmlformats.org/officeDocument/2006/relationships/vmlDrawing" Target="../drawings/vmlDrawing9.vml"/><Relationship Id="rId6" Type="http://schemas.openxmlformats.org/officeDocument/2006/relationships/image" Target="../media/image18.emf"/><Relationship Id="rId5" Type="http://schemas.openxmlformats.org/officeDocument/2006/relationships/oleObject" Target="../embeddings/oleObject9.bin"/><Relationship Id="rId4" Type="http://schemas.openxmlformats.org/officeDocument/2006/relationships/image" Target="../media/image17.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7.xml"/><Relationship Id="rId1" Type="http://schemas.openxmlformats.org/officeDocument/2006/relationships/vmlDrawing" Target="../drawings/vmlDrawing10.v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oleObject" Target="../embeddings/oleObject10.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7.xml"/><Relationship Id="rId1" Type="http://schemas.openxmlformats.org/officeDocument/2006/relationships/vmlDrawing" Target="../drawings/vmlDrawing11.vml"/><Relationship Id="rId5" Type="http://schemas.openxmlformats.org/officeDocument/2006/relationships/image" Target="../media/image21.png"/><Relationship Id="rId4" Type="http://schemas.openxmlformats.org/officeDocument/2006/relationships/oleObject" Target="../embeddings/oleObject11.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7.xml"/><Relationship Id="rId1" Type="http://schemas.openxmlformats.org/officeDocument/2006/relationships/vmlDrawing" Target="../drawings/vmlDrawing12.vml"/><Relationship Id="rId5" Type="http://schemas.openxmlformats.org/officeDocument/2006/relationships/image" Target="../media/image22.png"/><Relationship Id="rId4" Type="http://schemas.openxmlformats.org/officeDocument/2006/relationships/oleObject" Target="../embeddings/oleObject12.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7.xml"/><Relationship Id="rId1" Type="http://schemas.openxmlformats.org/officeDocument/2006/relationships/vmlDrawing" Target="../drawings/vmlDrawing13.vml"/><Relationship Id="rId5" Type="http://schemas.openxmlformats.org/officeDocument/2006/relationships/image" Target="../media/image23.png"/><Relationship Id="rId4" Type="http://schemas.openxmlformats.org/officeDocument/2006/relationships/oleObject" Target="../embeddings/oleObject13.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5.jpeg"/><Relationship Id="rId2" Type="http://schemas.openxmlformats.org/officeDocument/2006/relationships/slideLayout" Target="../slideLayouts/slideLayout47.xml"/><Relationship Id="rId1" Type="http://schemas.openxmlformats.org/officeDocument/2006/relationships/vmlDrawing" Target="../drawings/vmlDrawing14.vml"/><Relationship Id="rId6" Type="http://schemas.openxmlformats.org/officeDocument/2006/relationships/hyperlink" Target="http://upload.wikimedia.org/wikipedia/commons/f/f4/Lupa.na.encyklopedii.jpg" TargetMode="External"/><Relationship Id="rId5" Type="http://schemas.openxmlformats.org/officeDocument/2006/relationships/image" Target="../media/image24.jpeg"/><Relationship Id="rId4" Type="http://schemas.openxmlformats.org/officeDocument/2006/relationships/oleObject" Target="../embeddings/oleObject14.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7.xml"/><Relationship Id="rId1" Type="http://schemas.openxmlformats.org/officeDocument/2006/relationships/vmlDrawing" Target="../drawings/vmlDrawing15.vml"/><Relationship Id="rId4" Type="http://schemas.openxmlformats.org/officeDocument/2006/relationships/oleObject" Target="../embeddings/oleObject15.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1.xml"/><Relationship Id="rId1" Type="http://schemas.openxmlformats.org/officeDocument/2006/relationships/vmlDrawing" Target="../drawings/vmlDrawing16.vml"/><Relationship Id="rId4" Type="http://schemas.openxmlformats.org/officeDocument/2006/relationships/oleObject" Target="../embeddings/oleObject16.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6.xml"/><Relationship Id="rId1" Type="http://schemas.openxmlformats.org/officeDocument/2006/relationships/vmlDrawing" Target="../drawings/vmlDrawing17.vml"/><Relationship Id="rId6" Type="http://schemas.openxmlformats.org/officeDocument/2006/relationships/image" Target="../media/image27.wmf"/><Relationship Id="rId5" Type="http://schemas.openxmlformats.org/officeDocument/2006/relationships/image" Target="../media/image26.jpeg"/><Relationship Id="rId4" Type="http://schemas.openxmlformats.org/officeDocument/2006/relationships/oleObject" Target="../embeddings/oleObject17.bin"/></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7.xml"/><Relationship Id="rId1" Type="http://schemas.openxmlformats.org/officeDocument/2006/relationships/vmlDrawing" Target="../drawings/vmlDrawing18.vml"/><Relationship Id="rId4" Type="http://schemas.openxmlformats.org/officeDocument/2006/relationships/oleObject" Target="../embeddings/oleObject18.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7.xml"/><Relationship Id="rId1" Type="http://schemas.openxmlformats.org/officeDocument/2006/relationships/vmlDrawing" Target="../drawings/vmlDrawing19.vml"/><Relationship Id="rId6" Type="http://schemas.openxmlformats.org/officeDocument/2006/relationships/image" Target="../media/image29.png"/><Relationship Id="rId5" Type="http://schemas.openxmlformats.org/officeDocument/2006/relationships/oleObject" Target="../embeddings/oleObject19.bin"/><Relationship Id="rId4" Type="http://schemas.openxmlformats.org/officeDocument/2006/relationships/image" Target="../media/image28.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7.xml"/><Relationship Id="rId1" Type="http://schemas.openxmlformats.org/officeDocument/2006/relationships/vmlDrawing" Target="../drawings/vmlDrawing20.vml"/><Relationship Id="rId5" Type="http://schemas.openxmlformats.org/officeDocument/2006/relationships/image" Target="../media/image30.png"/><Relationship Id="rId4" Type="http://schemas.openxmlformats.org/officeDocument/2006/relationships/oleObject" Target="../embeddings/oleObject20.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7.xml"/><Relationship Id="rId1" Type="http://schemas.openxmlformats.org/officeDocument/2006/relationships/vmlDrawing" Target="../drawings/vmlDrawing21.vml"/><Relationship Id="rId4" Type="http://schemas.openxmlformats.org/officeDocument/2006/relationships/oleObject" Target="../embeddings/oleObject21.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7.xml"/><Relationship Id="rId1" Type="http://schemas.openxmlformats.org/officeDocument/2006/relationships/vmlDrawing" Target="../drawings/vmlDrawing22.vml"/><Relationship Id="rId5" Type="http://schemas.openxmlformats.org/officeDocument/2006/relationships/image" Target="../media/image31.png"/><Relationship Id="rId4" Type="http://schemas.openxmlformats.org/officeDocument/2006/relationships/oleObject" Target="../embeddings/oleObject22.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7.xml"/><Relationship Id="rId1" Type="http://schemas.openxmlformats.org/officeDocument/2006/relationships/vmlDrawing" Target="../drawings/vmlDrawing23.vml"/><Relationship Id="rId5" Type="http://schemas.openxmlformats.org/officeDocument/2006/relationships/image" Target="../media/image32.png"/><Relationship Id="rId4" Type="http://schemas.openxmlformats.org/officeDocument/2006/relationships/oleObject" Target="../embeddings/oleObject23.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7.xml"/><Relationship Id="rId1" Type="http://schemas.openxmlformats.org/officeDocument/2006/relationships/vmlDrawing" Target="../drawings/vmlDrawing24.v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oleObject" Target="../embeddings/oleObject24.bin"/></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4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9.xml"/><Relationship Id="rId1" Type="http://schemas.openxmlformats.org/officeDocument/2006/relationships/slideLayout" Target="../slideLayouts/slideLayout42.xml"/><Relationship Id="rId4" Type="http://schemas.openxmlformats.org/officeDocument/2006/relationships/image" Target="../media/image38.e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7.xml"/><Relationship Id="rId1" Type="http://schemas.openxmlformats.org/officeDocument/2006/relationships/vmlDrawing" Target="../drawings/vmlDrawing25.vml"/><Relationship Id="rId5" Type="http://schemas.openxmlformats.org/officeDocument/2006/relationships/image" Target="../media/image39.png"/><Relationship Id="rId4" Type="http://schemas.openxmlformats.org/officeDocument/2006/relationships/oleObject" Target="../embeddings/oleObject25.bin"/></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7.xml"/><Relationship Id="rId1" Type="http://schemas.openxmlformats.org/officeDocument/2006/relationships/vmlDrawing" Target="../drawings/vmlDrawing26.vml"/><Relationship Id="rId5" Type="http://schemas.openxmlformats.org/officeDocument/2006/relationships/image" Target="../media/image40.png"/><Relationship Id="rId4" Type="http://schemas.openxmlformats.org/officeDocument/2006/relationships/oleObject" Target="../embeddings/oleObject26.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33.xml"/><Relationship Id="rId7" Type="http://schemas.openxmlformats.org/officeDocument/2006/relationships/oleObject" Target="../embeddings/oleObject29.bin"/><Relationship Id="rId2" Type="http://schemas.openxmlformats.org/officeDocument/2006/relationships/slideLayout" Target="../slideLayouts/slideLayout42.xml"/><Relationship Id="rId1" Type="http://schemas.openxmlformats.org/officeDocument/2006/relationships/vmlDrawing" Target="../drawings/vmlDrawing27.vml"/><Relationship Id="rId6" Type="http://schemas.openxmlformats.org/officeDocument/2006/relationships/oleObject" Target="../embeddings/oleObject28.bin"/><Relationship Id="rId5" Type="http://schemas.openxmlformats.org/officeDocument/2006/relationships/oleObject" Target="../embeddings/oleObject27.bin"/><Relationship Id="rId4" Type="http://schemas.openxmlformats.org/officeDocument/2006/relationships/image" Target="../media/image45.jpeg"/><Relationship Id="rId9" Type="http://schemas.openxmlformats.org/officeDocument/2006/relationships/oleObject" Target="../embeddings/oleObject31.bin"/></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notesSlide" Target="../notesSlides/notesSlide34.xml"/><Relationship Id="rId7" Type="http://schemas.openxmlformats.org/officeDocument/2006/relationships/image" Target="../media/image50.png"/><Relationship Id="rId2" Type="http://schemas.openxmlformats.org/officeDocument/2006/relationships/slideLayout" Target="../slideLayouts/slideLayout42.xml"/><Relationship Id="rId1" Type="http://schemas.openxmlformats.org/officeDocument/2006/relationships/vmlDrawing" Target="../drawings/vmlDrawing28.vml"/><Relationship Id="rId6" Type="http://schemas.openxmlformats.org/officeDocument/2006/relationships/oleObject" Target="../embeddings/oleObject34.bin"/><Relationship Id="rId5" Type="http://schemas.openxmlformats.org/officeDocument/2006/relationships/oleObject" Target="../embeddings/oleObject33.bin"/><Relationship Id="rId4" Type="http://schemas.openxmlformats.org/officeDocument/2006/relationships/oleObject" Target="../embeddings/oleObject32.bin"/></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6.xml"/><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hyperlink" Target="http://upload.wikimedia.org/wikipedia/commons/f/f4/Lupa.na.encyklopedii.jpg" TargetMode="External"/><Relationship Id="rId4" Type="http://schemas.openxmlformats.org/officeDocument/2006/relationships/image" Target="../media/image52.emf"/></Relationships>
</file>

<file path=ppt/slides/_rels/slide46.xml.rels><?xml version="1.0" encoding="UTF-8" standalone="yes"?>
<Relationships xmlns="http://schemas.openxmlformats.org/package/2006/relationships"><Relationship Id="rId3" Type="http://schemas.openxmlformats.org/officeDocument/2006/relationships/hyperlink" Target="http://upload.wikimedia.org/wikipedia/commons/f/f4/Lupa.na.encyklopedii.jpg" TargetMode="External"/><Relationship Id="rId2" Type="http://schemas.openxmlformats.org/officeDocument/2006/relationships/notesSlide" Target="../notesSlides/notesSlide37.xml"/><Relationship Id="rId1" Type="http://schemas.openxmlformats.org/officeDocument/2006/relationships/slideLayout" Target="../slideLayouts/slideLayout42.xml"/><Relationship Id="rId4" Type="http://schemas.openxmlformats.org/officeDocument/2006/relationships/image" Target="../media/image25.jpeg"/></Relationships>
</file>

<file path=ppt/slides/_rels/slide4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53.emf"/><Relationship Id="rId7" Type="http://schemas.openxmlformats.org/officeDocument/2006/relationships/hyperlink" Target="http://upload.wikimedia.org/wikipedia/commons/f/f4/Lupa.na.encyklopedii.jpg" TargetMode="External"/><Relationship Id="rId2" Type="http://schemas.openxmlformats.org/officeDocument/2006/relationships/notesSlide" Target="../notesSlides/notesSlide38.xml"/><Relationship Id="rId1" Type="http://schemas.openxmlformats.org/officeDocument/2006/relationships/slideLayout" Target="../slideLayouts/slideLayout42.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48.xml.rels><?xml version="1.0" encoding="UTF-8" standalone="yes"?>
<Relationships xmlns="http://schemas.openxmlformats.org/package/2006/relationships"><Relationship Id="rId3" Type="http://schemas.openxmlformats.org/officeDocument/2006/relationships/hyperlink" Target="http://upload.wikimedia.org/wikipedia/commons/f/f4/Lupa.na.encyklopedii.jpg" TargetMode="External"/><Relationship Id="rId2" Type="http://schemas.openxmlformats.org/officeDocument/2006/relationships/notesSlide" Target="../notesSlides/notesSlide39.xml"/><Relationship Id="rId1" Type="http://schemas.openxmlformats.org/officeDocument/2006/relationships/slideLayout" Target="../slideLayouts/slideLayout42.xml"/><Relationship Id="rId4" Type="http://schemas.openxmlformats.org/officeDocument/2006/relationships/image" Target="../media/image25.jpeg"/></Relationships>
</file>

<file path=ppt/slides/_rels/slide49.xml.rels><?xml version="1.0" encoding="UTF-8" standalone="yes"?>
<Relationships xmlns="http://schemas.openxmlformats.org/package/2006/relationships"><Relationship Id="rId3" Type="http://schemas.openxmlformats.org/officeDocument/2006/relationships/hyperlink" Target="http://upload.wikimedia.org/wikipedia/commons/f/f4/Lupa.na.encyklopedii.jpg" TargetMode="External"/><Relationship Id="rId2" Type="http://schemas.openxmlformats.org/officeDocument/2006/relationships/notesSlide" Target="../notesSlides/notesSlide40.xml"/><Relationship Id="rId1" Type="http://schemas.openxmlformats.org/officeDocument/2006/relationships/slideLayout" Target="../slideLayouts/slideLayout42.xm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1.xml"/><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hyperlink" Target="http://upload.wikimedia.org/wikipedia/commons/f/f4/Lupa.na.encyklopedii.jpg" TargetMode="External"/><Relationship Id="rId4" Type="http://schemas.openxmlformats.org/officeDocument/2006/relationships/image" Target="../media/image58.emf"/></Relationships>
</file>

<file path=ppt/slides/_rels/slide5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2.xml"/><Relationship Id="rId1" Type="http://schemas.openxmlformats.org/officeDocument/2006/relationships/slideLayout" Target="../slideLayouts/slideLayout47.xml"/><Relationship Id="rId5" Type="http://schemas.openxmlformats.org/officeDocument/2006/relationships/image" Target="../media/image25.jpeg"/><Relationship Id="rId4" Type="http://schemas.openxmlformats.org/officeDocument/2006/relationships/hyperlink" Target="http://upload.wikimedia.org/wikipedia/commons/f/f4/Lupa.na.encyklopedii.jpg"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upload.wikimedia.org/wikipedia/commons/f/f4/Lupa.na.encyklopedii.jpg" TargetMode="External"/><Relationship Id="rId2" Type="http://schemas.openxmlformats.org/officeDocument/2006/relationships/notesSlide" Target="../notesSlides/notesSlide43.xml"/><Relationship Id="rId1" Type="http://schemas.openxmlformats.org/officeDocument/2006/relationships/slideLayout" Target="../slideLayouts/slideLayout42.xml"/><Relationship Id="rId4" Type="http://schemas.openxmlformats.org/officeDocument/2006/relationships/image" Target="../media/image25.jpe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42.xml"/><Relationship Id="rId5" Type="http://schemas.openxmlformats.org/officeDocument/2006/relationships/image" Target="../media/image25.jpeg"/><Relationship Id="rId4" Type="http://schemas.openxmlformats.org/officeDocument/2006/relationships/hyperlink" Target="http://upload.wikimedia.org/wikipedia/commons/f/f4/Lupa.na.encyklopedii.jpg"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61.emf"/><Relationship Id="rId7" Type="http://schemas.openxmlformats.org/officeDocument/2006/relationships/hyperlink" Target="http://upload.wikimedia.org/wikipedia/commons/f/f4/Lupa.na.encyklopedii.jpg" TargetMode="External"/><Relationship Id="rId2" Type="http://schemas.openxmlformats.org/officeDocument/2006/relationships/notesSlide" Target="../notesSlides/notesSlide45.xml"/><Relationship Id="rId1" Type="http://schemas.openxmlformats.org/officeDocument/2006/relationships/slideLayout" Target="../slideLayouts/slideLayout55.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7.xml"/><Relationship Id="rId1" Type="http://schemas.openxmlformats.org/officeDocument/2006/relationships/vmlDrawing" Target="../drawings/vmlDrawing29.vml"/><Relationship Id="rId5" Type="http://schemas.openxmlformats.org/officeDocument/2006/relationships/image" Target="../media/image65.png"/><Relationship Id="rId4" Type="http://schemas.openxmlformats.org/officeDocument/2006/relationships/oleObject" Target="../embeddings/oleObject36.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25.jpeg"/><Relationship Id="rId2" Type="http://schemas.openxmlformats.org/officeDocument/2006/relationships/slideLayout" Target="../slideLayouts/slideLayout47.xml"/><Relationship Id="rId1" Type="http://schemas.openxmlformats.org/officeDocument/2006/relationships/vmlDrawing" Target="../drawings/vmlDrawing30.vml"/><Relationship Id="rId6" Type="http://schemas.openxmlformats.org/officeDocument/2006/relationships/hyperlink" Target="http://upload.wikimedia.org/wikipedia/commons/f/f4/Lupa.na.encyklopedii.jpg" TargetMode="External"/><Relationship Id="rId5" Type="http://schemas.openxmlformats.org/officeDocument/2006/relationships/image" Target="../media/image66.png"/><Relationship Id="rId4" Type="http://schemas.openxmlformats.org/officeDocument/2006/relationships/oleObject" Target="../embeddings/oleObject37.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25.jpeg"/><Relationship Id="rId2" Type="http://schemas.openxmlformats.org/officeDocument/2006/relationships/slideLayout" Target="../slideLayouts/slideLayout47.xml"/><Relationship Id="rId1" Type="http://schemas.openxmlformats.org/officeDocument/2006/relationships/vmlDrawing" Target="../drawings/vmlDrawing31.vml"/><Relationship Id="rId6" Type="http://schemas.openxmlformats.org/officeDocument/2006/relationships/hyperlink" Target="http://upload.wikimedia.org/wikipedia/commons/f/f4/Lupa.na.encyklopedii.jpg" TargetMode="External"/><Relationship Id="rId5" Type="http://schemas.openxmlformats.org/officeDocument/2006/relationships/image" Target="../media/image67.png"/><Relationship Id="rId4" Type="http://schemas.openxmlformats.org/officeDocument/2006/relationships/oleObject" Target="../embeddings/oleObject38.bin"/></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4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wmf"/></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1.xml"/><Relationship Id="rId1" Type="http://schemas.openxmlformats.org/officeDocument/2006/relationships/vmlDrawing" Target="../drawings/vmlDrawing32.vml"/><Relationship Id="rId4" Type="http://schemas.openxmlformats.org/officeDocument/2006/relationships/oleObject" Target="../embeddings/oleObject39.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6.xml"/><Relationship Id="rId1" Type="http://schemas.openxmlformats.org/officeDocument/2006/relationships/vmlDrawing" Target="../drawings/vmlDrawing33.vml"/><Relationship Id="rId4" Type="http://schemas.openxmlformats.org/officeDocument/2006/relationships/oleObject" Target="../embeddings/oleObject40.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2.xml"/><Relationship Id="rId1" Type="http://schemas.openxmlformats.org/officeDocument/2006/relationships/vmlDrawing" Target="../drawings/vmlDrawing34.vml"/><Relationship Id="rId4" Type="http://schemas.openxmlformats.org/officeDocument/2006/relationships/oleObject" Target="../embeddings/oleObject41.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6.xml"/><Relationship Id="rId1" Type="http://schemas.openxmlformats.org/officeDocument/2006/relationships/vmlDrawing" Target="../drawings/vmlDrawing35.vml"/><Relationship Id="rId4" Type="http://schemas.openxmlformats.org/officeDocument/2006/relationships/oleObject" Target="../embeddings/oleObject42.bin"/></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7.xml"/><Relationship Id="rId1" Type="http://schemas.openxmlformats.org/officeDocument/2006/relationships/vmlDrawing" Target="../drawings/vmlDrawing36.vml"/><Relationship Id="rId5" Type="http://schemas.openxmlformats.org/officeDocument/2006/relationships/image" Target="../media/image74.png"/><Relationship Id="rId4" Type="http://schemas.openxmlformats.org/officeDocument/2006/relationships/oleObject" Target="../embeddings/oleObject43.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7.xml"/><Relationship Id="rId1" Type="http://schemas.openxmlformats.org/officeDocument/2006/relationships/vmlDrawing" Target="../drawings/vmlDrawing37.vml"/><Relationship Id="rId5" Type="http://schemas.openxmlformats.org/officeDocument/2006/relationships/image" Target="../media/image75.png"/><Relationship Id="rId4" Type="http://schemas.openxmlformats.org/officeDocument/2006/relationships/oleObject" Target="../embeddings/oleObject44.bin"/></Relationships>
</file>

<file path=ppt/slides/_rels/slide66.x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7.xml"/><Relationship Id="rId1" Type="http://schemas.openxmlformats.org/officeDocument/2006/relationships/vmlDrawing" Target="../drawings/vmlDrawing38.vml"/><Relationship Id="rId5" Type="http://schemas.openxmlformats.org/officeDocument/2006/relationships/image" Target="../media/image75.png"/><Relationship Id="rId4" Type="http://schemas.openxmlformats.org/officeDocument/2006/relationships/oleObject" Target="../embeddings/oleObject45.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6.xml"/><Relationship Id="rId1" Type="http://schemas.openxmlformats.org/officeDocument/2006/relationships/vmlDrawing" Target="../drawings/vmlDrawing39.vml"/><Relationship Id="rId4" Type="http://schemas.openxmlformats.org/officeDocument/2006/relationships/oleObject" Target="../embeddings/oleObject46.bin"/></Relationships>
</file>

<file path=ppt/slides/_rels/slide69.x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notesSlide" Target="../notesSlides/notesSlide57.xml"/><Relationship Id="rId7" Type="http://schemas.openxmlformats.org/officeDocument/2006/relationships/image" Target="../media/image79.png"/><Relationship Id="rId2" Type="http://schemas.openxmlformats.org/officeDocument/2006/relationships/slideLayout" Target="../slideLayouts/slideLayout46.xml"/><Relationship Id="rId1" Type="http://schemas.openxmlformats.org/officeDocument/2006/relationships/vmlDrawing" Target="../drawings/vmlDrawing40.vml"/><Relationship Id="rId6" Type="http://schemas.openxmlformats.org/officeDocument/2006/relationships/image" Target="../media/image78.png"/><Relationship Id="rId5" Type="http://schemas.openxmlformats.org/officeDocument/2006/relationships/image" Target="../media/image77.wmf"/><Relationship Id="rId10" Type="http://schemas.openxmlformats.org/officeDocument/2006/relationships/image" Target="../media/image25.jpeg"/><Relationship Id="rId4" Type="http://schemas.openxmlformats.org/officeDocument/2006/relationships/oleObject" Target="../embeddings/oleObject47.bin"/><Relationship Id="rId9" Type="http://schemas.openxmlformats.org/officeDocument/2006/relationships/hyperlink" Target="http://upload.wikimedia.org/wikipedia/commons/f/f4/Lupa.na.encyklopedii.jpg"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6.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7.xml"/><Relationship Id="rId1" Type="http://schemas.openxmlformats.org/officeDocument/2006/relationships/vmlDrawing" Target="../drawings/vmlDrawing41.vml"/><Relationship Id="rId4" Type="http://schemas.openxmlformats.org/officeDocument/2006/relationships/oleObject" Target="../embeddings/oleObject48.bin"/></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46.xml"/><Relationship Id="rId5" Type="http://schemas.openxmlformats.org/officeDocument/2006/relationships/image" Target="../media/image84.png"/><Relationship Id="rId4" Type="http://schemas.openxmlformats.org/officeDocument/2006/relationships/image" Target="../media/image83.png"/></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2.xml"/><Relationship Id="rId5" Type="http://schemas.openxmlformats.org/officeDocument/2006/relationships/image" Target="../media/image88.jpeg"/><Relationship Id="rId4" Type="http://schemas.openxmlformats.org/officeDocument/2006/relationships/image" Target="../media/image87.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7.xml"/><Relationship Id="rId1" Type="http://schemas.openxmlformats.org/officeDocument/2006/relationships/vmlDrawing" Target="../drawings/vmlDrawing42.vml"/><Relationship Id="rId5" Type="http://schemas.openxmlformats.org/officeDocument/2006/relationships/oleObject" Target="../embeddings/oleObject49.bin"/><Relationship Id="rId4" Type="http://schemas.openxmlformats.org/officeDocument/2006/relationships/image" Target="../media/image89.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7.xml"/><Relationship Id="rId1" Type="http://schemas.openxmlformats.org/officeDocument/2006/relationships/vmlDrawing" Target="../drawings/vmlDrawing43.vml"/><Relationship Id="rId5" Type="http://schemas.openxmlformats.org/officeDocument/2006/relationships/oleObject" Target="../embeddings/oleObject50.bin"/><Relationship Id="rId4" Type="http://schemas.openxmlformats.org/officeDocument/2006/relationships/image" Target="../media/image90.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2.xml"/><Relationship Id="rId1" Type="http://schemas.openxmlformats.org/officeDocument/2006/relationships/vmlDrawing" Target="../drawings/vmlDrawing44.vml"/><Relationship Id="rId5" Type="http://schemas.openxmlformats.org/officeDocument/2006/relationships/image" Target="../media/image91.jpeg"/><Relationship Id="rId4" Type="http://schemas.openxmlformats.org/officeDocument/2006/relationships/oleObject" Target="../embeddings/oleObject51.bin"/></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7.xml"/><Relationship Id="rId1" Type="http://schemas.openxmlformats.org/officeDocument/2006/relationships/vmlDrawing" Target="../drawings/vmlDrawing45.vml"/><Relationship Id="rId5" Type="http://schemas.openxmlformats.org/officeDocument/2006/relationships/image" Target="../media/image92.jpeg"/><Relationship Id="rId4" Type="http://schemas.openxmlformats.org/officeDocument/2006/relationships/oleObject" Target="../embeddings/oleObject52.bin"/></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7.xml"/><Relationship Id="rId1" Type="http://schemas.openxmlformats.org/officeDocument/2006/relationships/vmlDrawing" Target="../drawings/vmlDrawing46.v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oleObject" Target="../embeddings/oleObject53.bin"/></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7.xml"/><Relationship Id="rId1" Type="http://schemas.openxmlformats.org/officeDocument/2006/relationships/vmlDrawing" Target="../drawings/vmlDrawing47.vml"/><Relationship Id="rId5" Type="http://schemas.openxmlformats.org/officeDocument/2006/relationships/image" Target="../media/image95.jpeg"/><Relationship Id="rId4" Type="http://schemas.openxmlformats.org/officeDocument/2006/relationships/oleObject" Target="../embeddings/oleObject54.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7.xml"/><Relationship Id="rId1" Type="http://schemas.openxmlformats.org/officeDocument/2006/relationships/vmlDrawing" Target="../drawings/vmlDrawing48.vml"/><Relationship Id="rId5" Type="http://schemas.openxmlformats.org/officeDocument/2006/relationships/image" Target="../media/image96.png"/><Relationship Id="rId4" Type="http://schemas.openxmlformats.org/officeDocument/2006/relationships/oleObject" Target="../embeddings/oleObject55.bin"/></Relationships>
</file>

<file path=ppt/slides/_rels/slide8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6.xml"/><Relationship Id="rId1" Type="http://schemas.openxmlformats.org/officeDocument/2006/relationships/vmlDrawing" Target="../drawings/vmlDrawing49.vml"/><Relationship Id="rId4" Type="http://schemas.openxmlformats.org/officeDocument/2006/relationships/oleObject" Target="../embeddings/oleObject56.bin"/></Relationships>
</file>

<file path=ppt/slides/_rels/slide8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2.xml"/></Relationships>
</file>

<file path=ppt/slides/_rels/slide84.xml.rels><?xml version="1.0" encoding="UTF-8" standalone="yes"?>
<Relationships xmlns="http://schemas.openxmlformats.org/package/2006/relationships"><Relationship Id="rId3" Type="http://schemas.openxmlformats.org/officeDocument/2006/relationships/image" Target="../media/image100.wmf"/><Relationship Id="rId7" Type="http://schemas.openxmlformats.org/officeDocument/2006/relationships/image" Target="../media/image102.wmf"/><Relationship Id="rId2" Type="http://schemas.openxmlformats.org/officeDocument/2006/relationships/image" Target="../media/image99.wmf"/><Relationship Id="rId1" Type="http://schemas.openxmlformats.org/officeDocument/2006/relationships/slideLayout" Target="../slideLayouts/slideLayout46.xml"/><Relationship Id="rId6" Type="http://schemas.openxmlformats.org/officeDocument/2006/relationships/image" Target="../media/image101.wmf"/><Relationship Id="rId5" Type="http://schemas.openxmlformats.org/officeDocument/2006/relationships/image" Target="../media/image25.jpeg"/><Relationship Id="rId4" Type="http://schemas.openxmlformats.org/officeDocument/2006/relationships/hyperlink" Target="http://upload.wikimedia.org/wikipedia/commons/f/f4/Lupa.na.encyklopedii.jpg" TargetMode="Externa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7.xml"/><Relationship Id="rId1" Type="http://schemas.openxmlformats.org/officeDocument/2006/relationships/vmlDrawing" Target="../drawings/vmlDrawing50.vml"/><Relationship Id="rId5" Type="http://schemas.openxmlformats.org/officeDocument/2006/relationships/image" Target="../media/image103.jpeg"/><Relationship Id="rId4" Type="http://schemas.openxmlformats.org/officeDocument/2006/relationships/oleObject" Target="../embeddings/oleObject57.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7.xml"/><Relationship Id="rId1" Type="http://schemas.openxmlformats.org/officeDocument/2006/relationships/vmlDrawing" Target="../drawings/vmlDrawing51.vml"/><Relationship Id="rId5" Type="http://schemas.openxmlformats.org/officeDocument/2006/relationships/image" Target="../media/image104.png"/><Relationship Id="rId4" Type="http://schemas.openxmlformats.org/officeDocument/2006/relationships/oleObject" Target="../embeddings/oleObject58.bin"/></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47.xml"/><Relationship Id="rId1" Type="http://schemas.openxmlformats.org/officeDocument/2006/relationships/vmlDrawing" Target="../drawings/vmlDrawing52.vml"/><Relationship Id="rId5" Type="http://schemas.openxmlformats.org/officeDocument/2006/relationships/image" Target="../media/image105.png"/><Relationship Id="rId4" Type="http://schemas.openxmlformats.org/officeDocument/2006/relationships/oleObject" Target="../embeddings/oleObject59.bin"/></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0.xml"/><Relationship Id="rId7" Type="http://schemas.openxmlformats.org/officeDocument/2006/relationships/image" Target="../media/image25.jpeg"/><Relationship Id="rId2" Type="http://schemas.openxmlformats.org/officeDocument/2006/relationships/slideLayout" Target="../slideLayouts/slideLayout47.xml"/><Relationship Id="rId1" Type="http://schemas.openxmlformats.org/officeDocument/2006/relationships/vmlDrawing" Target="../drawings/vmlDrawing53.vml"/><Relationship Id="rId6" Type="http://schemas.openxmlformats.org/officeDocument/2006/relationships/hyperlink" Target="http://upload.wikimedia.org/wikipedia/commons/f/f4/Lupa.na.encyklopedii.jpg" TargetMode="External"/><Relationship Id="rId5" Type="http://schemas.openxmlformats.org/officeDocument/2006/relationships/image" Target="../media/image106.png"/><Relationship Id="rId4" Type="http://schemas.openxmlformats.org/officeDocument/2006/relationships/oleObject" Target="../embeddings/oleObject60.bin"/></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2.xml"/><Relationship Id="rId4" Type="http://schemas.openxmlformats.org/officeDocument/2006/relationships/image" Target="../media/image10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7.xml"/><Relationship Id="rId1" Type="http://schemas.openxmlformats.org/officeDocument/2006/relationships/vmlDrawing" Target="../drawings/vmlDrawing54.vml"/><Relationship Id="rId5" Type="http://schemas.openxmlformats.org/officeDocument/2006/relationships/oleObject" Target="../embeddings/oleObject61.bin"/><Relationship Id="rId4" Type="http://schemas.openxmlformats.org/officeDocument/2006/relationships/image" Target="../media/image110.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47.xml"/><Relationship Id="rId1" Type="http://schemas.openxmlformats.org/officeDocument/2006/relationships/vmlDrawing" Target="../drawings/vmlDrawing55.vml"/><Relationship Id="rId5" Type="http://schemas.openxmlformats.org/officeDocument/2006/relationships/image" Target="../media/image110.png"/><Relationship Id="rId4" Type="http://schemas.openxmlformats.org/officeDocument/2006/relationships/oleObject" Target="../embeddings/oleObject6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ctrTitle"/>
          </p:nvPr>
        </p:nvSpPr>
        <p:spPr>
          <a:xfrm>
            <a:off x="685800" y="1484785"/>
            <a:ext cx="7772400" cy="2115666"/>
          </a:xfrm>
        </p:spPr>
        <p:txBody>
          <a:bodyPr/>
          <a:lstStyle/>
          <a:p>
            <a:pPr eaLnBrk="1" hangingPunct="1">
              <a:defRPr/>
            </a:pPr>
            <a:r>
              <a:rPr lang="cs-CZ" dirty="0"/>
              <a:t>Bi6420</a:t>
            </a:r>
            <a:br>
              <a:rPr lang="cs-CZ" dirty="0"/>
            </a:br>
            <a:r>
              <a:rPr lang="cs-CZ" dirty="0"/>
              <a:t>Ekotoxikologie </a:t>
            </a:r>
            <a:r>
              <a:rPr lang="cs-CZ" dirty="0" smtClean="0"/>
              <a:t>mikroorganismů</a:t>
            </a:r>
            <a:br>
              <a:rPr lang="cs-CZ" dirty="0" smtClean="0"/>
            </a:br>
            <a:r>
              <a:rPr lang="cs-CZ" sz="2000" dirty="0" smtClean="0"/>
              <a:t>https://is.muni.cz/el/1431/jaro2012/Bi6420/index.qwarp </a:t>
            </a:r>
            <a:endParaRPr lang="cs-CZ" dirty="0"/>
          </a:p>
        </p:txBody>
      </p:sp>
      <p:sp>
        <p:nvSpPr>
          <p:cNvPr id="22531" name="Rectangle 3"/>
          <p:cNvSpPr>
            <a:spLocks noGrp="1" noChangeArrowheads="1"/>
          </p:cNvSpPr>
          <p:nvPr>
            <p:ph type="subTitle" idx="1"/>
          </p:nvPr>
        </p:nvSpPr>
        <p:spPr>
          <a:xfrm>
            <a:off x="1371600" y="3645024"/>
            <a:ext cx="6400800" cy="2016001"/>
          </a:xfrm>
        </p:spPr>
        <p:txBody>
          <a:bodyPr/>
          <a:lstStyle/>
          <a:p>
            <a:pPr eaLnBrk="1" hangingPunct="1"/>
            <a:r>
              <a:rPr lang="cs-CZ" dirty="0" smtClean="0"/>
              <a:t>Doc. RNDr. Jakub Hofman, Ph.D.</a:t>
            </a:r>
          </a:p>
          <a:p>
            <a:pPr eaLnBrk="1" hangingPunct="1"/>
            <a:r>
              <a:rPr lang="cs-CZ" dirty="0" smtClean="0">
                <a:hlinkClick r:id="rId2"/>
              </a:rPr>
              <a:t>hofman</a:t>
            </a:r>
            <a:r>
              <a:rPr lang="en-US" dirty="0" smtClean="0">
                <a:hlinkClick r:id="rId2"/>
              </a:rPr>
              <a:t>@</a:t>
            </a:r>
            <a:r>
              <a:rPr lang="cs-CZ" dirty="0" err="1" smtClean="0">
                <a:hlinkClick r:id="rId2"/>
              </a:rPr>
              <a:t>recetox.muni.cz</a:t>
            </a:r>
            <a:endParaRPr lang="cs-CZ" dirty="0" smtClean="0"/>
          </a:p>
          <a:p>
            <a:pPr eaLnBrk="1" hangingPunct="1"/>
            <a:r>
              <a:rPr lang="cs-CZ" dirty="0" smtClean="0"/>
              <a:t>jaro 2012</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Zástupný symbol pro číslo snímku 4"/>
          <p:cNvSpPr>
            <a:spLocks noGrp="1"/>
          </p:cNvSpPr>
          <p:nvPr>
            <p:ph type="sldNum" sz="quarter" idx="10"/>
          </p:nvPr>
        </p:nvSpPr>
        <p:spPr>
          <a:noFill/>
        </p:spPr>
        <p:txBody>
          <a:bodyPr/>
          <a:lstStyle/>
          <a:p>
            <a:r>
              <a:rPr lang="cs-CZ" smtClean="0">
                <a:latin typeface="Arial" charset="0"/>
              </a:rPr>
              <a:t>Snímek </a:t>
            </a:r>
            <a:fld id="{E18644BD-67D3-4317-91D5-2CC620BD776A}" type="slidenum">
              <a:rPr lang="cs-CZ" smtClean="0">
                <a:latin typeface="Arial" charset="0"/>
              </a:rPr>
              <a:pPr/>
              <a:t>10</a:t>
            </a:fld>
            <a:endParaRPr lang="cs-CZ" smtClean="0">
              <a:latin typeface="Arial" charset="0"/>
            </a:endParaRPr>
          </a:p>
        </p:txBody>
      </p:sp>
      <p:sp>
        <p:nvSpPr>
          <p:cNvPr id="74755" name="Text Box 5"/>
          <p:cNvSpPr txBox="1">
            <a:spLocks noChangeArrowheads="1"/>
          </p:cNvSpPr>
          <p:nvPr/>
        </p:nvSpPr>
        <p:spPr bwMode="auto">
          <a:xfrm>
            <a:off x="827088" y="1484313"/>
            <a:ext cx="2590800" cy="1054100"/>
          </a:xfrm>
          <a:prstGeom prst="rect">
            <a:avLst/>
          </a:prstGeom>
          <a:noFill/>
          <a:ln w="19050">
            <a:noFill/>
            <a:miter lim="800000"/>
            <a:headEnd/>
            <a:tailEnd type="none" w="med" len="lg"/>
          </a:ln>
        </p:spPr>
        <p:txBody>
          <a:bodyPr>
            <a:spAutoFit/>
          </a:bodyPr>
          <a:lstStyle/>
          <a:p>
            <a:pPr algn="ctr">
              <a:spcBef>
                <a:spcPct val="50000"/>
              </a:spcBef>
            </a:pPr>
            <a:r>
              <a:rPr lang="cs-CZ" sz="1800" b="0">
                <a:solidFill>
                  <a:srgbClr val="000099"/>
                </a:solidFill>
                <a:latin typeface="Comic Sans MS" pitchFamily="66" charset="0"/>
              </a:rPr>
              <a:t>Vysoká druhová bohatost</a:t>
            </a:r>
          </a:p>
          <a:p>
            <a:pPr algn="ctr">
              <a:spcBef>
                <a:spcPct val="50000"/>
              </a:spcBef>
            </a:pPr>
            <a:r>
              <a:rPr lang="cs-CZ" sz="1800" b="0">
                <a:solidFill>
                  <a:srgbClr val="000099"/>
                </a:solidFill>
                <a:latin typeface="Comic Sans MS" pitchFamily="66" charset="0"/>
              </a:rPr>
              <a:t>(= je hodně druhů)</a:t>
            </a:r>
            <a:endParaRPr lang="en-US" sz="1800" b="0">
              <a:solidFill>
                <a:srgbClr val="000099"/>
              </a:solidFill>
              <a:latin typeface="Comic Sans MS" pitchFamily="66" charset="0"/>
            </a:endParaRPr>
          </a:p>
        </p:txBody>
      </p:sp>
      <p:sp>
        <p:nvSpPr>
          <p:cNvPr id="74756" name="Text Box 6"/>
          <p:cNvSpPr txBox="1">
            <a:spLocks noChangeArrowheads="1"/>
          </p:cNvSpPr>
          <p:nvPr/>
        </p:nvSpPr>
        <p:spPr bwMode="auto">
          <a:xfrm>
            <a:off x="1203325" y="3373438"/>
            <a:ext cx="1595438" cy="366712"/>
          </a:xfrm>
          <a:prstGeom prst="rect">
            <a:avLst/>
          </a:prstGeom>
          <a:noFill/>
          <a:ln w="19050">
            <a:noFill/>
            <a:miter lim="800000"/>
            <a:headEnd/>
            <a:tailEnd type="none" w="med" len="lg"/>
          </a:ln>
        </p:spPr>
        <p:txBody>
          <a:bodyPr wrap="none">
            <a:spAutoFit/>
          </a:bodyPr>
          <a:lstStyle/>
          <a:p>
            <a:r>
              <a:rPr lang="cs-CZ" sz="1800" b="0">
                <a:solidFill>
                  <a:srgbClr val="000099"/>
                </a:solidFill>
                <a:latin typeface="Comic Sans MS" pitchFamily="66" charset="0"/>
              </a:rPr>
              <a:t>Méně jedinců</a:t>
            </a:r>
            <a:endParaRPr lang="en-US" sz="1800" b="0">
              <a:solidFill>
                <a:srgbClr val="000099"/>
              </a:solidFill>
              <a:latin typeface="Comic Sans MS" pitchFamily="66" charset="0"/>
            </a:endParaRPr>
          </a:p>
        </p:txBody>
      </p:sp>
      <p:sp>
        <p:nvSpPr>
          <p:cNvPr id="74757" name="Text Box 7"/>
          <p:cNvSpPr txBox="1">
            <a:spLocks noChangeArrowheads="1"/>
          </p:cNvSpPr>
          <p:nvPr/>
        </p:nvSpPr>
        <p:spPr bwMode="auto">
          <a:xfrm>
            <a:off x="900113" y="4581525"/>
            <a:ext cx="2343150" cy="366713"/>
          </a:xfrm>
          <a:prstGeom prst="rect">
            <a:avLst/>
          </a:prstGeom>
          <a:noFill/>
          <a:ln w="19050">
            <a:noFill/>
            <a:miter lim="800000"/>
            <a:headEnd/>
            <a:tailEnd type="none" w="med" len="lg"/>
          </a:ln>
        </p:spPr>
        <p:txBody>
          <a:bodyPr wrap="none">
            <a:spAutoFit/>
          </a:bodyPr>
          <a:lstStyle/>
          <a:p>
            <a:pPr algn="ctr"/>
            <a:r>
              <a:rPr lang="cs-CZ" sz="1800" b="0">
                <a:solidFill>
                  <a:srgbClr val="000099"/>
                </a:solidFill>
                <a:latin typeface="Comic Sans MS" pitchFamily="66" charset="0"/>
              </a:rPr>
              <a:t>Komplexní struktura</a:t>
            </a:r>
            <a:endParaRPr lang="en-US" sz="1800" b="0">
              <a:solidFill>
                <a:srgbClr val="000099"/>
              </a:solidFill>
              <a:latin typeface="Comic Sans MS" pitchFamily="66" charset="0"/>
            </a:endParaRPr>
          </a:p>
        </p:txBody>
      </p:sp>
      <p:sp>
        <p:nvSpPr>
          <p:cNvPr id="74758" name="AutoShape 8"/>
          <p:cNvSpPr>
            <a:spLocks noChangeArrowheads="1"/>
          </p:cNvSpPr>
          <p:nvPr/>
        </p:nvSpPr>
        <p:spPr bwMode="auto">
          <a:xfrm>
            <a:off x="2057400" y="2667000"/>
            <a:ext cx="76200" cy="685800"/>
          </a:xfrm>
          <a:prstGeom prst="downArrow">
            <a:avLst>
              <a:gd name="adj1" fmla="val 50000"/>
              <a:gd name="adj2" fmla="val 225000"/>
            </a:avLst>
          </a:prstGeom>
          <a:solidFill>
            <a:srgbClr val="CC0066"/>
          </a:solidFill>
          <a:ln w="19050">
            <a:solidFill>
              <a:srgbClr val="000080"/>
            </a:solidFill>
            <a:miter lim="800000"/>
            <a:headEnd/>
            <a:tailEnd type="none" w="med" len="lg"/>
          </a:ln>
        </p:spPr>
        <p:txBody>
          <a:bodyPr wrap="none" anchor="ctr"/>
          <a:lstStyle/>
          <a:p>
            <a:endParaRPr lang="cs-CZ"/>
          </a:p>
        </p:txBody>
      </p:sp>
      <p:sp>
        <p:nvSpPr>
          <p:cNvPr id="74759" name="AutoShape 9"/>
          <p:cNvSpPr>
            <a:spLocks noChangeArrowheads="1"/>
          </p:cNvSpPr>
          <p:nvPr/>
        </p:nvSpPr>
        <p:spPr bwMode="auto">
          <a:xfrm>
            <a:off x="2057400" y="3810000"/>
            <a:ext cx="76200" cy="685800"/>
          </a:xfrm>
          <a:prstGeom prst="downArrow">
            <a:avLst>
              <a:gd name="adj1" fmla="val 50000"/>
              <a:gd name="adj2" fmla="val 225000"/>
            </a:avLst>
          </a:prstGeom>
          <a:solidFill>
            <a:srgbClr val="CC0066"/>
          </a:solidFill>
          <a:ln w="19050">
            <a:solidFill>
              <a:srgbClr val="000080"/>
            </a:solidFill>
            <a:miter lim="800000"/>
            <a:headEnd/>
            <a:tailEnd type="none" w="med" len="lg"/>
          </a:ln>
        </p:spPr>
        <p:txBody>
          <a:bodyPr wrap="none" anchor="ctr"/>
          <a:lstStyle/>
          <a:p>
            <a:endParaRPr lang="cs-CZ"/>
          </a:p>
        </p:txBody>
      </p:sp>
      <p:sp>
        <p:nvSpPr>
          <p:cNvPr id="649226" name="AutoShape 10"/>
          <p:cNvSpPr>
            <a:spLocks noChangeArrowheads="1"/>
          </p:cNvSpPr>
          <p:nvPr/>
        </p:nvSpPr>
        <p:spPr bwMode="auto">
          <a:xfrm>
            <a:off x="4114800" y="3276600"/>
            <a:ext cx="1447800" cy="457200"/>
          </a:xfrm>
          <a:prstGeom prst="rightArrow">
            <a:avLst>
              <a:gd name="adj1" fmla="val 50000"/>
              <a:gd name="adj2" fmla="val 79167"/>
            </a:avLst>
          </a:prstGeom>
          <a:solidFill>
            <a:srgbClr val="CC0066">
              <a:alpha val="50195"/>
            </a:srgbClr>
          </a:solidFill>
          <a:ln w="19050">
            <a:solidFill>
              <a:srgbClr val="000080"/>
            </a:solidFill>
            <a:miter lim="800000"/>
            <a:headEnd/>
            <a:tailEnd type="none" w="med" len="lg"/>
          </a:ln>
        </p:spPr>
        <p:txBody>
          <a:bodyPr wrap="none" anchor="ctr"/>
          <a:lstStyle/>
          <a:p>
            <a:endParaRPr lang="cs-CZ"/>
          </a:p>
        </p:txBody>
      </p:sp>
      <p:grpSp>
        <p:nvGrpSpPr>
          <p:cNvPr id="2" name="Group 11"/>
          <p:cNvGrpSpPr>
            <a:grpSpLocks/>
          </p:cNvGrpSpPr>
          <p:nvPr/>
        </p:nvGrpSpPr>
        <p:grpSpPr bwMode="auto">
          <a:xfrm>
            <a:off x="5786438" y="3297238"/>
            <a:ext cx="3355975" cy="2271712"/>
            <a:chOff x="3645" y="2077"/>
            <a:chExt cx="2114" cy="1431"/>
          </a:xfrm>
        </p:grpSpPr>
        <p:sp>
          <p:nvSpPr>
            <p:cNvPr id="74764" name="AutoShape 12"/>
            <p:cNvSpPr>
              <a:spLocks noChangeArrowheads="1"/>
            </p:cNvSpPr>
            <p:nvPr/>
          </p:nvSpPr>
          <p:spPr bwMode="auto">
            <a:xfrm>
              <a:off x="4464" y="2448"/>
              <a:ext cx="288" cy="624"/>
            </a:xfrm>
            <a:prstGeom prst="downArrow">
              <a:avLst>
                <a:gd name="adj1" fmla="val 50000"/>
                <a:gd name="adj2" fmla="val 54167"/>
              </a:avLst>
            </a:prstGeom>
            <a:solidFill>
              <a:srgbClr val="CC0066">
                <a:alpha val="50195"/>
              </a:srgbClr>
            </a:solidFill>
            <a:ln w="19050">
              <a:solidFill>
                <a:srgbClr val="000080"/>
              </a:solidFill>
              <a:miter lim="800000"/>
              <a:headEnd/>
              <a:tailEnd type="none" w="med" len="lg"/>
            </a:ln>
          </p:spPr>
          <p:txBody>
            <a:bodyPr wrap="none" anchor="ctr"/>
            <a:lstStyle/>
            <a:p>
              <a:endParaRPr lang="cs-CZ"/>
            </a:p>
          </p:txBody>
        </p:sp>
        <p:sp>
          <p:nvSpPr>
            <p:cNvPr id="74765" name="Text Box 13"/>
            <p:cNvSpPr txBox="1">
              <a:spLocks noChangeArrowheads="1"/>
            </p:cNvSpPr>
            <p:nvPr/>
          </p:nvSpPr>
          <p:spPr bwMode="auto">
            <a:xfrm>
              <a:off x="3662" y="3277"/>
              <a:ext cx="2097" cy="231"/>
            </a:xfrm>
            <a:prstGeom prst="rect">
              <a:avLst/>
            </a:prstGeom>
            <a:noFill/>
            <a:ln w="19050">
              <a:noFill/>
              <a:miter lim="800000"/>
              <a:headEnd/>
              <a:tailEnd type="none" w="med" len="lg"/>
            </a:ln>
          </p:spPr>
          <p:txBody>
            <a:bodyPr wrap="none">
              <a:spAutoFit/>
            </a:bodyPr>
            <a:lstStyle/>
            <a:p>
              <a:pPr algn="ctr"/>
              <a:r>
                <a:rPr lang="cs-CZ" sz="1800">
                  <a:solidFill>
                    <a:srgbClr val="CC0066"/>
                  </a:solidFill>
                  <a:latin typeface="Comic Sans MS" pitchFamily="66" charset="0"/>
                </a:rPr>
                <a:t>STABILNÍ SPOLEČENSTVO</a:t>
              </a:r>
              <a:endParaRPr lang="en-US" sz="1800">
                <a:solidFill>
                  <a:srgbClr val="CC0066"/>
                </a:solidFill>
                <a:latin typeface="Comic Sans MS" pitchFamily="66" charset="0"/>
              </a:endParaRPr>
            </a:p>
          </p:txBody>
        </p:sp>
        <p:sp>
          <p:nvSpPr>
            <p:cNvPr id="74766" name="Text Box 14"/>
            <p:cNvSpPr txBox="1">
              <a:spLocks noChangeArrowheads="1"/>
            </p:cNvSpPr>
            <p:nvPr/>
          </p:nvSpPr>
          <p:spPr bwMode="auto">
            <a:xfrm>
              <a:off x="3645" y="2077"/>
              <a:ext cx="1824" cy="231"/>
            </a:xfrm>
            <a:prstGeom prst="rect">
              <a:avLst/>
            </a:prstGeom>
            <a:noFill/>
            <a:ln w="19050">
              <a:noFill/>
              <a:miter lim="800000"/>
              <a:headEnd/>
              <a:tailEnd type="none" w="med" len="lg"/>
            </a:ln>
          </p:spPr>
          <p:txBody>
            <a:bodyPr wrap="none">
              <a:spAutoFit/>
            </a:bodyPr>
            <a:lstStyle/>
            <a:p>
              <a:pPr algn="ctr"/>
              <a:r>
                <a:rPr lang="cs-CZ" sz="1800" b="0">
                  <a:solidFill>
                    <a:srgbClr val="000099"/>
                  </a:solidFill>
                  <a:latin typeface="Comic Sans MS" pitchFamily="66" charset="0"/>
                </a:rPr>
                <a:t>Menší energetické nároky</a:t>
              </a:r>
              <a:endParaRPr lang="en-US" sz="1800" b="0">
                <a:solidFill>
                  <a:srgbClr val="000099"/>
                </a:solidFill>
                <a:latin typeface="Comic Sans MS" pitchFamily="66" charset="0"/>
              </a:endParaRPr>
            </a:p>
          </p:txBody>
        </p:sp>
      </p:grpSp>
      <p:sp>
        <p:nvSpPr>
          <p:cNvPr id="74762" name="Rectangle 16"/>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Biodiverzita mikroorganismů</a:t>
            </a:r>
          </a:p>
        </p:txBody>
      </p:sp>
      <p:sp>
        <p:nvSpPr>
          <p:cNvPr id="74763" name="Rectangle 19"/>
          <p:cNvSpPr>
            <a:spLocks noChangeArrowheads="1"/>
          </p:cNvSpPr>
          <p:nvPr/>
        </p:nvSpPr>
        <p:spPr bwMode="auto">
          <a:xfrm>
            <a:off x="323850" y="765175"/>
            <a:ext cx="6911975" cy="381000"/>
          </a:xfrm>
          <a:prstGeom prst="rect">
            <a:avLst/>
          </a:prstGeom>
          <a:noFill/>
          <a:ln w="9525">
            <a:noFill/>
            <a:miter lim="800000"/>
            <a:headEnd/>
            <a:tailEnd/>
          </a:ln>
        </p:spPr>
        <p:txBody>
          <a:bodyPr/>
          <a:lstStyle/>
          <a:p>
            <a:pPr marL="342900" indent="-342900">
              <a:spcBef>
                <a:spcPct val="20000"/>
              </a:spcBef>
            </a:pPr>
            <a:r>
              <a:rPr lang="cs-CZ" sz="2400"/>
              <a:t>Vysoká druhová diverzita</a:t>
            </a:r>
            <a:endParaRPr 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9226"/>
                                        </p:tgtEl>
                                        <p:attrNameLst>
                                          <p:attrName>style.visibility</p:attrName>
                                        </p:attrNameLst>
                                      </p:cBhvr>
                                      <p:to>
                                        <p:strVal val="visible"/>
                                      </p:to>
                                    </p:set>
                                    <p:animEffect transition="in" filter="wipe(left)">
                                      <p:cBhvr>
                                        <p:cTn id="7" dur="500"/>
                                        <p:tgtEl>
                                          <p:spTgt spid="6492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765175"/>
            <a:ext cx="9144000" cy="476250"/>
          </a:xfrm>
        </p:spPr>
        <p:txBody>
          <a:bodyPr/>
          <a:lstStyle/>
          <a:p>
            <a:pPr eaLnBrk="1" hangingPunct="1"/>
            <a:r>
              <a:rPr lang="cs-CZ" smtClean="0"/>
              <a:t>Malá druhová diverzita – relevance k environmentálním zásahům</a:t>
            </a:r>
            <a:endParaRPr lang="en-US" smtClean="0"/>
          </a:p>
        </p:txBody>
      </p:sp>
      <p:sp>
        <p:nvSpPr>
          <p:cNvPr id="75779" name="Zástupný symbol pro číslo snímku 3"/>
          <p:cNvSpPr>
            <a:spLocks noGrp="1"/>
          </p:cNvSpPr>
          <p:nvPr>
            <p:ph type="sldNum" sz="quarter" idx="10"/>
          </p:nvPr>
        </p:nvSpPr>
        <p:spPr>
          <a:noFill/>
        </p:spPr>
        <p:txBody>
          <a:bodyPr/>
          <a:lstStyle/>
          <a:p>
            <a:r>
              <a:rPr lang="cs-CZ" smtClean="0">
                <a:latin typeface="Arial" charset="0"/>
              </a:rPr>
              <a:t>Snímek </a:t>
            </a:r>
            <a:fld id="{2E54B2BD-69EF-478A-BCE0-7D6B3F375C59}" type="slidenum">
              <a:rPr lang="cs-CZ" smtClean="0">
                <a:latin typeface="Arial" charset="0"/>
              </a:rPr>
              <a:pPr/>
              <a:t>11</a:t>
            </a:fld>
            <a:endParaRPr lang="cs-CZ" smtClean="0">
              <a:latin typeface="Arial" charset="0"/>
            </a:endParaRPr>
          </a:p>
        </p:txBody>
      </p:sp>
      <p:sp>
        <p:nvSpPr>
          <p:cNvPr id="75780" name="Text Box 4"/>
          <p:cNvSpPr txBox="1">
            <a:spLocks noChangeArrowheads="1"/>
          </p:cNvSpPr>
          <p:nvPr/>
        </p:nvSpPr>
        <p:spPr bwMode="auto">
          <a:xfrm>
            <a:off x="179388" y="1412875"/>
            <a:ext cx="2733675" cy="915988"/>
          </a:xfrm>
          <a:prstGeom prst="rect">
            <a:avLst/>
          </a:prstGeom>
          <a:noFill/>
          <a:ln w="19050">
            <a:noFill/>
            <a:miter lim="800000"/>
            <a:headEnd/>
            <a:tailEnd type="none" w="med" len="lg"/>
          </a:ln>
        </p:spPr>
        <p:txBody>
          <a:bodyPr>
            <a:spAutoFit/>
          </a:bodyPr>
          <a:lstStyle/>
          <a:p>
            <a:pPr algn="ctr"/>
            <a:r>
              <a:rPr lang="cs-CZ" sz="1800" b="0">
                <a:solidFill>
                  <a:srgbClr val="000099"/>
                </a:solidFill>
                <a:latin typeface="Comic Sans MS" pitchFamily="66" charset="0"/>
              </a:rPr>
              <a:t>Upřednostněn je rychlý růst několika málo druhů</a:t>
            </a:r>
            <a:endParaRPr lang="en-US" sz="1800" b="0">
              <a:solidFill>
                <a:srgbClr val="000099"/>
              </a:solidFill>
              <a:latin typeface="Comic Sans MS" pitchFamily="66" charset="0"/>
            </a:endParaRPr>
          </a:p>
        </p:txBody>
      </p:sp>
      <p:sp>
        <p:nvSpPr>
          <p:cNvPr id="75781" name="Text Box 5"/>
          <p:cNvSpPr txBox="1">
            <a:spLocks noChangeArrowheads="1"/>
          </p:cNvSpPr>
          <p:nvPr/>
        </p:nvSpPr>
        <p:spPr bwMode="auto">
          <a:xfrm>
            <a:off x="250825" y="3141663"/>
            <a:ext cx="2800350" cy="366712"/>
          </a:xfrm>
          <a:prstGeom prst="rect">
            <a:avLst/>
          </a:prstGeom>
          <a:noFill/>
          <a:ln w="19050">
            <a:noFill/>
            <a:miter lim="800000"/>
            <a:headEnd/>
            <a:tailEnd type="none" w="med" len="lg"/>
          </a:ln>
        </p:spPr>
        <p:txBody>
          <a:bodyPr wrap="none">
            <a:spAutoFit/>
          </a:bodyPr>
          <a:lstStyle/>
          <a:p>
            <a:r>
              <a:rPr lang="cs-CZ" sz="1800" b="0">
                <a:solidFill>
                  <a:srgbClr val="000099"/>
                </a:solidFill>
                <a:latin typeface="Comic Sans MS" pitchFamily="66" charset="0"/>
              </a:rPr>
              <a:t>Vysoká spotřeba energie</a:t>
            </a:r>
            <a:endParaRPr lang="en-US" sz="1800" b="0">
              <a:solidFill>
                <a:srgbClr val="000099"/>
              </a:solidFill>
              <a:latin typeface="Comic Sans MS" pitchFamily="66" charset="0"/>
            </a:endParaRPr>
          </a:p>
        </p:txBody>
      </p:sp>
      <p:sp>
        <p:nvSpPr>
          <p:cNvPr id="75782" name="Text Box 6"/>
          <p:cNvSpPr txBox="1">
            <a:spLocks noChangeArrowheads="1"/>
          </p:cNvSpPr>
          <p:nvPr/>
        </p:nvSpPr>
        <p:spPr bwMode="auto">
          <a:xfrm>
            <a:off x="250825" y="4437063"/>
            <a:ext cx="2781300" cy="641350"/>
          </a:xfrm>
          <a:prstGeom prst="rect">
            <a:avLst/>
          </a:prstGeom>
          <a:noFill/>
          <a:ln w="19050">
            <a:noFill/>
            <a:miter lim="800000"/>
            <a:headEnd/>
            <a:tailEnd type="none" w="med" len="lg"/>
          </a:ln>
        </p:spPr>
        <p:txBody>
          <a:bodyPr>
            <a:spAutoFit/>
          </a:bodyPr>
          <a:lstStyle/>
          <a:p>
            <a:pPr algn="ctr"/>
            <a:r>
              <a:rPr lang="cs-CZ" sz="1800" b="0">
                <a:solidFill>
                  <a:srgbClr val="000099"/>
                </a:solidFill>
                <a:latin typeface="Comic Sans MS" pitchFamily="66" charset="0"/>
              </a:rPr>
              <a:t>Vývoj jednoduchého společenstva</a:t>
            </a:r>
            <a:endParaRPr lang="en-US" sz="1800" b="0">
              <a:solidFill>
                <a:srgbClr val="000099"/>
              </a:solidFill>
              <a:latin typeface="Comic Sans MS" pitchFamily="66" charset="0"/>
            </a:endParaRPr>
          </a:p>
        </p:txBody>
      </p:sp>
      <p:sp>
        <p:nvSpPr>
          <p:cNvPr id="75783" name="AutoShape 7"/>
          <p:cNvSpPr>
            <a:spLocks noChangeArrowheads="1"/>
          </p:cNvSpPr>
          <p:nvPr/>
        </p:nvSpPr>
        <p:spPr bwMode="auto">
          <a:xfrm>
            <a:off x="1600200" y="2324100"/>
            <a:ext cx="76200" cy="685800"/>
          </a:xfrm>
          <a:prstGeom prst="downArrow">
            <a:avLst>
              <a:gd name="adj1" fmla="val 50000"/>
              <a:gd name="adj2" fmla="val 225000"/>
            </a:avLst>
          </a:prstGeom>
          <a:solidFill>
            <a:srgbClr val="CC0066"/>
          </a:solidFill>
          <a:ln w="19050">
            <a:solidFill>
              <a:srgbClr val="000080"/>
            </a:solidFill>
            <a:miter lim="800000"/>
            <a:headEnd/>
            <a:tailEnd type="none" w="med" len="lg"/>
          </a:ln>
        </p:spPr>
        <p:txBody>
          <a:bodyPr wrap="none" anchor="ctr"/>
          <a:lstStyle/>
          <a:p>
            <a:endParaRPr lang="cs-CZ"/>
          </a:p>
        </p:txBody>
      </p:sp>
      <p:sp>
        <p:nvSpPr>
          <p:cNvPr id="75784" name="AutoShape 8"/>
          <p:cNvSpPr>
            <a:spLocks noChangeArrowheads="1"/>
          </p:cNvSpPr>
          <p:nvPr/>
        </p:nvSpPr>
        <p:spPr bwMode="auto">
          <a:xfrm>
            <a:off x="1600200" y="3657600"/>
            <a:ext cx="76200" cy="685800"/>
          </a:xfrm>
          <a:prstGeom prst="downArrow">
            <a:avLst>
              <a:gd name="adj1" fmla="val 50000"/>
              <a:gd name="adj2" fmla="val 225000"/>
            </a:avLst>
          </a:prstGeom>
          <a:solidFill>
            <a:srgbClr val="CC0066"/>
          </a:solidFill>
          <a:ln w="19050">
            <a:solidFill>
              <a:srgbClr val="000080"/>
            </a:solidFill>
            <a:miter lim="800000"/>
            <a:headEnd/>
            <a:tailEnd type="none" w="med" len="lg"/>
          </a:ln>
        </p:spPr>
        <p:txBody>
          <a:bodyPr wrap="none" anchor="ctr"/>
          <a:lstStyle/>
          <a:p>
            <a:endParaRPr lang="cs-CZ"/>
          </a:p>
        </p:txBody>
      </p:sp>
      <p:grpSp>
        <p:nvGrpSpPr>
          <p:cNvPr id="2" name="Group 9"/>
          <p:cNvGrpSpPr>
            <a:grpSpLocks/>
          </p:cNvGrpSpPr>
          <p:nvPr/>
        </p:nvGrpSpPr>
        <p:grpSpPr bwMode="auto">
          <a:xfrm>
            <a:off x="3967163" y="2292350"/>
            <a:ext cx="4414837" cy="3019425"/>
            <a:chOff x="2499" y="1444"/>
            <a:chExt cx="2781" cy="1902"/>
          </a:xfrm>
        </p:grpSpPr>
        <p:grpSp>
          <p:nvGrpSpPr>
            <p:cNvPr id="75802" name="Group 10"/>
            <p:cNvGrpSpPr>
              <a:grpSpLocks/>
            </p:cNvGrpSpPr>
            <p:nvPr/>
          </p:nvGrpSpPr>
          <p:grpSpPr bwMode="auto">
            <a:xfrm>
              <a:off x="2499" y="1444"/>
              <a:ext cx="2781" cy="1653"/>
              <a:chOff x="344" y="1248"/>
              <a:chExt cx="2197" cy="1653"/>
            </a:xfrm>
          </p:grpSpPr>
          <p:sp>
            <p:nvSpPr>
              <p:cNvPr id="75804" name="Line 11"/>
              <p:cNvSpPr>
                <a:spLocks noChangeShapeType="1"/>
              </p:cNvSpPr>
              <p:nvPr/>
            </p:nvSpPr>
            <p:spPr bwMode="auto">
              <a:xfrm flipH="1">
                <a:off x="348" y="1248"/>
                <a:ext cx="1" cy="1651"/>
              </a:xfrm>
              <a:prstGeom prst="line">
                <a:avLst/>
              </a:prstGeom>
              <a:noFill/>
              <a:ln w="19050">
                <a:solidFill>
                  <a:srgbClr val="000080"/>
                </a:solidFill>
                <a:round/>
                <a:headEnd/>
                <a:tailEnd type="none" w="med" len="lg"/>
              </a:ln>
            </p:spPr>
            <p:txBody>
              <a:bodyPr/>
              <a:lstStyle/>
              <a:p>
                <a:endParaRPr lang="en-US"/>
              </a:p>
            </p:txBody>
          </p:sp>
          <p:sp>
            <p:nvSpPr>
              <p:cNvPr id="75805" name="Line 12"/>
              <p:cNvSpPr>
                <a:spLocks noChangeShapeType="1"/>
              </p:cNvSpPr>
              <p:nvPr/>
            </p:nvSpPr>
            <p:spPr bwMode="auto">
              <a:xfrm rot="5400000">
                <a:off x="1442" y="1801"/>
                <a:ext cx="2" cy="2197"/>
              </a:xfrm>
              <a:prstGeom prst="line">
                <a:avLst/>
              </a:prstGeom>
              <a:noFill/>
              <a:ln w="19050">
                <a:solidFill>
                  <a:srgbClr val="000080"/>
                </a:solidFill>
                <a:round/>
                <a:headEnd/>
                <a:tailEnd type="none" w="med" len="lg"/>
              </a:ln>
            </p:spPr>
            <p:txBody>
              <a:bodyPr/>
              <a:lstStyle/>
              <a:p>
                <a:endParaRPr lang="en-US"/>
              </a:p>
            </p:txBody>
          </p:sp>
          <p:sp>
            <p:nvSpPr>
              <p:cNvPr id="75806" name="Line 13"/>
              <p:cNvSpPr>
                <a:spLocks noChangeShapeType="1"/>
              </p:cNvSpPr>
              <p:nvPr/>
            </p:nvSpPr>
            <p:spPr bwMode="auto">
              <a:xfrm flipH="1">
                <a:off x="2533" y="1248"/>
                <a:ext cx="1" cy="1651"/>
              </a:xfrm>
              <a:prstGeom prst="line">
                <a:avLst/>
              </a:prstGeom>
              <a:noFill/>
              <a:ln w="19050">
                <a:solidFill>
                  <a:srgbClr val="000080"/>
                </a:solidFill>
                <a:round/>
                <a:headEnd/>
                <a:tailEnd type="none" w="med" len="lg"/>
              </a:ln>
            </p:spPr>
            <p:txBody>
              <a:bodyPr/>
              <a:lstStyle/>
              <a:p>
                <a:endParaRPr lang="en-US"/>
              </a:p>
            </p:txBody>
          </p:sp>
        </p:grpSp>
        <p:sp>
          <p:nvSpPr>
            <p:cNvPr id="75803" name="Text Box 14"/>
            <p:cNvSpPr txBox="1">
              <a:spLocks noChangeArrowheads="1"/>
            </p:cNvSpPr>
            <p:nvPr/>
          </p:nvSpPr>
          <p:spPr bwMode="auto">
            <a:xfrm>
              <a:off x="3709" y="3154"/>
              <a:ext cx="295" cy="192"/>
            </a:xfrm>
            <a:prstGeom prst="rect">
              <a:avLst/>
            </a:prstGeom>
            <a:noFill/>
            <a:ln w="19050">
              <a:noFill/>
              <a:miter lim="800000"/>
              <a:headEnd/>
              <a:tailEnd type="none" w="med" len="lg"/>
            </a:ln>
          </p:spPr>
          <p:txBody>
            <a:bodyPr wrap="none">
              <a:spAutoFit/>
            </a:bodyPr>
            <a:lstStyle/>
            <a:p>
              <a:r>
                <a:rPr lang="cs-CZ" sz="1400" b="0">
                  <a:solidFill>
                    <a:srgbClr val="000099"/>
                  </a:solidFill>
                  <a:latin typeface="Comic Sans MS" pitchFamily="66" charset="0"/>
                </a:rPr>
                <a:t>Čas</a:t>
              </a:r>
              <a:endParaRPr lang="en-GB" sz="1400" b="0">
                <a:solidFill>
                  <a:srgbClr val="000099"/>
                </a:solidFill>
                <a:latin typeface="Comic Sans MS" pitchFamily="66" charset="0"/>
              </a:endParaRPr>
            </a:p>
          </p:txBody>
        </p:sp>
      </p:grpSp>
      <p:grpSp>
        <p:nvGrpSpPr>
          <p:cNvPr id="4" name="Group 15"/>
          <p:cNvGrpSpPr>
            <a:grpSpLocks/>
          </p:cNvGrpSpPr>
          <p:nvPr/>
        </p:nvGrpSpPr>
        <p:grpSpPr bwMode="auto">
          <a:xfrm>
            <a:off x="3695700" y="1905000"/>
            <a:ext cx="2106613" cy="1682750"/>
            <a:chOff x="2328" y="1200"/>
            <a:chExt cx="1327" cy="1060"/>
          </a:xfrm>
        </p:grpSpPr>
        <p:sp>
          <p:nvSpPr>
            <p:cNvPr id="75800" name="Line 16"/>
            <p:cNvSpPr>
              <a:spLocks noChangeShapeType="1"/>
            </p:cNvSpPr>
            <p:nvPr/>
          </p:nvSpPr>
          <p:spPr bwMode="auto">
            <a:xfrm>
              <a:off x="2976" y="1492"/>
              <a:ext cx="0" cy="768"/>
            </a:xfrm>
            <a:prstGeom prst="line">
              <a:avLst/>
            </a:prstGeom>
            <a:noFill/>
            <a:ln w="25400">
              <a:solidFill>
                <a:srgbClr val="000080"/>
              </a:solidFill>
              <a:round/>
              <a:headEnd/>
              <a:tailEnd type="triangle" w="med" len="lg"/>
            </a:ln>
          </p:spPr>
          <p:txBody>
            <a:bodyPr/>
            <a:lstStyle/>
            <a:p>
              <a:endParaRPr lang="en-US"/>
            </a:p>
          </p:txBody>
        </p:sp>
        <p:sp>
          <p:nvSpPr>
            <p:cNvPr id="75801" name="Text Box 17"/>
            <p:cNvSpPr txBox="1">
              <a:spLocks noChangeArrowheads="1"/>
            </p:cNvSpPr>
            <p:nvPr/>
          </p:nvSpPr>
          <p:spPr bwMode="auto">
            <a:xfrm>
              <a:off x="2328" y="1200"/>
              <a:ext cx="1327" cy="192"/>
            </a:xfrm>
            <a:prstGeom prst="rect">
              <a:avLst/>
            </a:prstGeom>
            <a:noFill/>
            <a:ln w="19050">
              <a:noFill/>
              <a:miter lim="800000"/>
              <a:headEnd/>
              <a:tailEnd type="none" w="med" len="lg"/>
            </a:ln>
          </p:spPr>
          <p:txBody>
            <a:bodyPr wrap="none">
              <a:spAutoFit/>
            </a:bodyPr>
            <a:lstStyle/>
            <a:p>
              <a:r>
                <a:rPr lang="en-GB" sz="1400">
                  <a:solidFill>
                    <a:srgbClr val="000099"/>
                  </a:solidFill>
                  <a:latin typeface="Comic Sans MS" pitchFamily="66" charset="0"/>
                </a:rPr>
                <a:t>Environment</a:t>
              </a:r>
              <a:r>
                <a:rPr lang="cs-CZ" sz="1400">
                  <a:solidFill>
                    <a:srgbClr val="000099"/>
                  </a:solidFill>
                  <a:latin typeface="Comic Sans MS" pitchFamily="66" charset="0"/>
                </a:rPr>
                <a:t>ální změna</a:t>
              </a:r>
              <a:endParaRPr lang="en-US" sz="1400">
                <a:solidFill>
                  <a:srgbClr val="000099"/>
                </a:solidFill>
                <a:latin typeface="Comic Sans MS" pitchFamily="66" charset="0"/>
              </a:endParaRPr>
            </a:p>
          </p:txBody>
        </p:sp>
      </p:grpSp>
      <p:grpSp>
        <p:nvGrpSpPr>
          <p:cNvPr id="5" name="Group 18"/>
          <p:cNvGrpSpPr>
            <a:grpSpLocks/>
          </p:cNvGrpSpPr>
          <p:nvPr/>
        </p:nvGrpSpPr>
        <p:grpSpPr bwMode="auto">
          <a:xfrm>
            <a:off x="4826000" y="4095750"/>
            <a:ext cx="3403600" cy="533400"/>
            <a:chOff x="3040" y="2580"/>
            <a:chExt cx="2144" cy="336"/>
          </a:xfrm>
        </p:grpSpPr>
        <p:sp>
          <p:nvSpPr>
            <p:cNvPr id="75797" name="Line 19"/>
            <p:cNvSpPr>
              <a:spLocks noChangeShapeType="1"/>
            </p:cNvSpPr>
            <p:nvPr/>
          </p:nvSpPr>
          <p:spPr bwMode="auto">
            <a:xfrm flipV="1">
              <a:off x="4944" y="2724"/>
              <a:ext cx="240" cy="192"/>
            </a:xfrm>
            <a:prstGeom prst="line">
              <a:avLst/>
            </a:prstGeom>
            <a:noFill/>
            <a:ln w="38100">
              <a:solidFill>
                <a:srgbClr val="000080"/>
              </a:solidFill>
              <a:round/>
              <a:headEnd/>
              <a:tailEnd type="none" w="med" len="lg"/>
            </a:ln>
          </p:spPr>
          <p:txBody>
            <a:bodyPr/>
            <a:lstStyle/>
            <a:p>
              <a:endParaRPr lang="en-US"/>
            </a:p>
          </p:txBody>
        </p:sp>
        <p:sp>
          <p:nvSpPr>
            <p:cNvPr id="75798" name="Line 20"/>
            <p:cNvSpPr>
              <a:spLocks noChangeShapeType="1"/>
            </p:cNvSpPr>
            <p:nvPr/>
          </p:nvSpPr>
          <p:spPr bwMode="auto">
            <a:xfrm>
              <a:off x="3040" y="2580"/>
              <a:ext cx="144" cy="336"/>
            </a:xfrm>
            <a:prstGeom prst="line">
              <a:avLst/>
            </a:prstGeom>
            <a:noFill/>
            <a:ln w="38100">
              <a:solidFill>
                <a:srgbClr val="000080"/>
              </a:solidFill>
              <a:round/>
              <a:headEnd/>
              <a:tailEnd type="none" w="med" len="lg"/>
            </a:ln>
          </p:spPr>
          <p:txBody>
            <a:bodyPr/>
            <a:lstStyle/>
            <a:p>
              <a:endParaRPr lang="en-US"/>
            </a:p>
          </p:txBody>
        </p:sp>
        <p:sp>
          <p:nvSpPr>
            <p:cNvPr id="75799" name="Line 21"/>
            <p:cNvSpPr>
              <a:spLocks noChangeShapeType="1"/>
            </p:cNvSpPr>
            <p:nvPr/>
          </p:nvSpPr>
          <p:spPr bwMode="auto">
            <a:xfrm>
              <a:off x="3184" y="2916"/>
              <a:ext cx="1776" cy="0"/>
            </a:xfrm>
            <a:prstGeom prst="line">
              <a:avLst/>
            </a:prstGeom>
            <a:noFill/>
            <a:ln w="38100">
              <a:solidFill>
                <a:srgbClr val="000080"/>
              </a:solidFill>
              <a:round/>
              <a:headEnd/>
              <a:tailEnd type="none" w="med" len="lg"/>
            </a:ln>
          </p:spPr>
          <p:txBody>
            <a:bodyPr/>
            <a:lstStyle/>
            <a:p>
              <a:endParaRPr lang="en-US"/>
            </a:p>
          </p:txBody>
        </p:sp>
      </p:grpSp>
      <p:sp>
        <p:nvSpPr>
          <p:cNvPr id="648214" name="Freeform 22"/>
          <p:cNvSpPr>
            <a:spLocks/>
          </p:cNvSpPr>
          <p:nvPr/>
        </p:nvSpPr>
        <p:spPr bwMode="auto">
          <a:xfrm>
            <a:off x="4381500" y="2197100"/>
            <a:ext cx="3009900" cy="2374900"/>
          </a:xfrm>
          <a:custGeom>
            <a:avLst/>
            <a:gdLst>
              <a:gd name="T0" fmla="*/ 0 w 2592"/>
              <a:gd name="T1" fmla="*/ 2147483647 h 1496"/>
              <a:gd name="T2" fmla="*/ 517803777 w 2592"/>
              <a:gd name="T3" fmla="*/ 2147483647 h 1496"/>
              <a:gd name="T4" fmla="*/ 776706318 w 2592"/>
              <a:gd name="T5" fmla="*/ 2147483647 h 1496"/>
              <a:gd name="T6" fmla="*/ 970881954 w 2592"/>
              <a:gd name="T7" fmla="*/ 2147483647 h 1496"/>
              <a:gd name="T8" fmla="*/ 1294510240 w 2592"/>
              <a:gd name="T9" fmla="*/ 2147483647 h 1496"/>
              <a:gd name="T10" fmla="*/ 1618137075 w 2592"/>
              <a:gd name="T11" fmla="*/ 1108868785 h 1496"/>
              <a:gd name="T12" fmla="*/ 1812313872 w 2592"/>
              <a:gd name="T13" fmla="*/ 262096264 h 1496"/>
              <a:gd name="T14" fmla="*/ 2006489508 w 2592"/>
              <a:gd name="T15" fmla="*/ 141128754 h 1496"/>
              <a:gd name="T16" fmla="*/ 2147483647 w 2592"/>
              <a:gd name="T17" fmla="*/ 1108868785 h 1496"/>
              <a:gd name="T18" fmla="*/ 2147483647 w 2592"/>
              <a:gd name="T19" fmla="*/ 2147483647 h 1496"/>
              <a:gd name="T20" fmla="*/ 2147483647 w 2592"/>
              <a:gd name="T21" fmla="*/ 2147483647 h 1496"/>
              <a:gd name="T22" fmla="*/ 2147483647 w 2592"/>
              <a:gd name="T23" fmla="*/ 2147483647 h 14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92"/>
              <a:gd name="T37" fmla="*/ 0 h 1496"/>
              <a:gd name="T38" fmla="*/ 2592 w 2592"/>
              <a:gd name="T39" fmla="*/ 1496 h 14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92" h="1496">
                <a:moveTo>
                  <a:pt x="0" y="968"/>
                </a:moveTo>
                <a:cubicBezTo>
                  <a:pt x="144" y="964"/>
                  <a:pt x="288" y="960"/>
                  <a:pt x="384" y="968"/>
                </a:cubicBezTo>
                <a:cubicBezTo>
                  <a:pt x="480" y="976"/>
                  <a:pt x="520" y="960"/>
                  <a:pt x="576" y="1016"/>
                </a:cubicBezTo>
                <a:cubicBezTo>
                  <a:pt x="632" y="1072"/>
                  <a:pt x="656" y="1248"/>
                  <a:pt x="720" y="1304"/>
                </a:cubicBezTo>
                <a:cubicBezTo>
                  <a:pt x="784" y="1360"/>
                  <a:pt x="880" y="1496"/>
                  <a:pt x="960" y="1352"/>
                </a:cubicBezTo>
                <a:cubicBezTo>
                  <a:pt x="1040" y="1208"/>
                  <a:pt x="1136" y="648"/>
                  <a:pt x="1200" y="440"/>
                </a:cubicBezTo>
                <a:cubicBezTo>
                  <a:pt x="1264" y="232"/>
                  <a:pt x="1296" y="168"/>
                  <a:pt x="1344" y="104"/>
                </a:cubicBezTo>
                <a:cubicBezTo>
                  <a:pt x="1392" y="40"/>
                  <a:pt x="1432" y="0"/>
                  <a:pt x="1488" y="56"/>
                </a:cubicBezTo>
                <a:cubicBezTo>
                  <a:pt x="1544" y="112"/>
                  <a:pt x="1616" y="280"/>
                  <a:pt x="1680" y="440"/>
                </a:cubicBezTo>
                <a:cubicBezTo>
                  <a:pt x="1744" y="600"/>
                  <a:pt x="1776" y="912"/>
                  <a:pt x="1872" y="1016"/>
                </a:cubicBezTo>
                <a:cubicBezTo>
                  <a:pt x="1968" y="1120"/>
                  <a:pt x="2136" y="1064"/>
                  <a:pt x="2256" y="1064"/>
                </a:cubicBezTo>
                <a:cubicBezTo>
                  <a:pt x="2376" y="1064"/>
                  <a:pt x="2536" y="1024"/>
                  <a:pt x="2592" y="1016"/>
                </a:cubicBezTo>
              </a:path>
            </a:pathLst>
          </a:custGeom>
          <a:noFill/>
          <a:ln w="38100" cap="flat" cmpd="sng">
            <a:solidFill>
              <a:srgbClr val="CC0066"/>
            </a:solidFill>
            <a:prstDash val="solid"/>
            <a:round/>
            <a:headEnd type="none" w="med" len="med"/>
            <a:tailEnd type="none" w="med" len="lg"/>
          </a:ln>
        </p:spPr>
        <p:txBody>
          <a:bodyPr/>
          <a:lstStyle/>
          <a:p>
            <a:endParaRPr lang="en-US"/>
          </a:p>
        </p:txBody>
      </p:sp>
      <p:grpSp>
        <p:nvGrpSpPr>
          <p:cNvPr id="6" name="Group 23"/>
          <p:cNvGrpSpPr>
            <a:grpSpLocks/>
          </p:cNvGrpSpPr>
          <p:nvPr/>
        </p:nvGrpSpPr>
        <p:grpSpPr bwMode="auto">
          <a:xfrm>
            <a:off x="3911600" y="3733800"/>
            <a:ext cx="914400" cy="762000"/>
            <a:chOff x="2464" y="2352"/>
            <a:chExt cx="576" cy="480"/>
          </a:xfrm>
        </p:grpSpPr>
        <p:grpSp>
          <p:nvGrpSpPr>
            <p:cNvPr id="75791" name="Group 24"/>
            <p:cNvGrpSpPr>
              <a:grpSpLocks/>
            </p:cNvGrpSpPr>
            <p:nvPr/>
          </p:nvGrpSpPr>
          <p:grpSpPr bwMode="auto">
            <a:xfrm>
              <a:off x="2464" y="2596"/>
              <a:ext cx="576" cy="236"/>
              <a:chOff x="2464" y="2596"/>
              <a:chExt cx="576" cy="236"/>
            </a:xfrm>
          </p:grpSpPr>
          <p:sp>
            <p:nvSpPr>
              <p:cNvPr id="75795" name="Line 25"/>
              <p:cNvSpPr>
                <a:spLocks noChangeShapeType="1"/>
              </p:cNvSpPr>
              <p:nvPr/>
            </p:nvSpPr>
            <p:spPr bwMode="auto">
              <a:xfrm>
                <a:off x="2608" y="2596"/>
                <a:ext cx="432" cy="0"/>
              </a:xfrm>
              <a:prstGeom prst="line">
                <a:avLst/>
              </a:prstGeom>
              <a:noFill/>
              <a:ln w="38100">
                <a:solidFill>
                  <a:srgbClr val="000080"/>
                </a:solidFill>
                <a:round/>
                <a:headEnd/>
                <a:tailEnd type="none" w="med" len="lg"/>
              </a:ln>
            </p:spPr>
            <p:txBody>
              <a:bodyPr/>
              <a:lstStyle/>
              <a:p>
                <a:endParaRPr lang="en-US"/>
              </a:p>
            </p:txBody>
          </p:sp>
          <p:sp>
            <p:nvSpPr>
              <p:cNvPr id="75796" name="Text Box 26"/>
              <p:cNvSpPr txBox="1">
                <a:spLocks noChangeArrowheads="1"/>
              </p:cNvSpPr>
              <p:nvPr/>
            </p:nvSpPr>
            <p:spPr bwMode="auto">
              <a:xfrm>
                <a:off x="2464" y="2640"/>
                <a:ext cx="436" cy="192"/>
              </a:xfrm>
              <a:prstGeom prst="rect">
                <a:avLst/>
              </a:prstGeom>
              <a:noFill/>
              <a:ln w="19050">
                <a:noFill/>
                <a:miter lim="800000"/>
                <a:headEnd/>
                <a:tailEnd type="none" w="med" len="lg"/>
              </a:ln>
            </p:spPr>
            <p:txBody>
              <a:bodyPr wrap="none">
                <a:spAutoFit/>
              </a:bodyPr>
              <a:lstStyle/>
              <a:p>
                <a:r>
                  <a:rPr lang="cs-CZ" sz="1400">
                    <a:solidFill>
                      <a:srgbClr val="000099"/>
                    </a:solidFill>
                    <a:latin typeface="Comic Sans MS" pitchFamily="66" charset="0"/>
                  </a:rPr>
                  <a:t>Druhy</a:t>
                </a:r>
                <a:endParaRPr lang="en-US" sz="1400">
                  <a:solidFill>
                    <a:srgbClr val="000099"/>
                  </a:solidFill>
                  <a:latin typeface="Comic Sans MS" pitchFamily="66" charset="0"/>
                </a:endParaRPr>
              </a:p>
            </p:txBody>
          </p:sp>
        </p:grpSp>
        <p:grpSp>
          <p:nvGrpSpPr>
            <p:cNvPr id="75792" name="Group 27"/>
            <p:cNvGrpSpPr>
              <a:grpSpLocks/>
            </p:cNvGrpSpPr>
            <p:nvPr/>
          </p:nvGrpSpPr>
          <p:grpSpPr bwMode="auto">
            <a:xfrm>
              <a:off x="2464" y="2352"/>
              <a:ext cx="544" cy="192"/>
              <a:chOff x="2464" y="2352"/>
              <a:chExt cx="544" cy="192"/>
            </a:xfrm>
          </p:grpSpPr>
          <p:sp>
            <p:nvSpPr>
              <p:cNvPr id="75793" name="Text Box 28"/>
              <p:cNvSpPr txBox="1">
                <a:spLocks noChangeArrowheads="1"/>
              </p:cNvSpPr>
              <p:nvPr/>
            </p:nvSpPr>
            <p:spPr bwMode="auto">
              <a:xfrm>
                <a:off x="2464" y="2352"/>
                <a:ext cx="543" cy="192"/>
              </a:xfrm>
              <a:prstGeom prst="rect">
                <a:avLst/>
              </a:prstGeom>
              <a:noFill/>
              <a:ln w="19050">
                <a:noFill/>
                <a:miter lim="800000"/>
                <a:headEnd/>
                <a:tailEnd type="none" w="med" len="lg"/>
              </a:ln>
            </p:spPr>
            <p:txBody>
              <a:bodyPr wrap="none">
                <a:spAutoFit/>
              </a:bodyPr>
              <a:lstStyle/>
              <a:p>
                <a:r>
                  <a:rPr lang="en-GB" sz="1400">
                    <a:solidFill>
                      <a:srgbClr val="CC0066"/>
                    </a:solidFill>
                    <a:latin typeface="Comic Sans MS" pitchFamily="66" charset="0"/>
                  </a:rPr>
                  <a:t>Biomas</a:t>
                </a:r>
                <a:r>
                  <a:rPr lang="cs-CZ" sz="1400">
                    <a:solidFill>
                      <a:srgbClr val="CC0066"/>
                    </a:solidFill>
                    <a:latin typeface="Comic Sans MS" pitchFamily="66" charset="0"/>
                  </a:rPr>
                  <a:t>a</a:t>
                </a:r>
                <a:endParaRPr lang="en-US" sz="1400">
                  <a:solidFill>
                    <a:srgbClr val="CC0066"/>
                  </a:solidFill>
                  <a:latin typeface="Comic Sans MS" pitchFamily="66" charset="0"/>
                </a:endParaRPr>
              </a:p>
            </p:txBody>
          </p:sp>
          <p:sp>
            <p:nvSpPr>
              <p:cNvPr id="75794" name="Line 29"/>
              <p:cNvSpPr>
                <a:spLocks noChangeShapeType="1"/>
              </p:cNvSpPr>
              <p:nvPr/>
            </p:nvSpPr>
            <p:spPr bwMode="auto">
              <a:xfrm>
                <a:off x="2624" y="2352"/>
                <a:ext cx="384" cy="0"/>
              </a:xfrm>
              <a:prstGeom prst="line">
                <a:avLst/>
              </a:prstGeom>
              <a:noFill/>
              <a:ln w="38100">
                <a:solidFill>
                  <a:srgbClr val="CC0066"/>
                </a:solidFill>
                <a:round/>
                <a:headEnd/>
                <a:tailEnd type="none" w="med" len="lg"/>
              </a:ln>
            </p:spPr>
            <p:txBody>
              <a:bodyPr/>
              <a:lstStyle/>
              <a:p>
                <a:endParaRPr lang="en-US"/>
              </a:p>
            </p:txBody>
          </p:sp>
        </p:grpSp>
      </p:grpSp>
      <p:sp>
        <p:nvSpPr>
          <p:cNvPr id="75790" name="Rectangle 31"/>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Biodiverzita mikroorganismů</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48214"/>
                                        </p:tgtEl>
                                        <p:attrNameLst>
                                          <p:attrName>style.visibility</p:attrName>
                                        </p:attrNameLst>
                                      </p:cBhvr>
                                      <p:to>
                                        <p:strVal val="visible"/>
                                      </p:to>
                                    </p:set>
                                    <p:animEffect transition="in" filter="wipe(left)">
                                      <p:cBhvr>
                                        <p:cTn id="26" dur="500"/>
                                        <p:tgtEl>
                                          <p:spTgt spid="648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21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0" y="620713"/>
            <a:ext cx="9144000" cy="476250"/>
          </a:xfrm>
        </p:spPr>
        <p:txBody>
          <a:bodyPr/>
          <a:lstStyle/>
          <a:p>
            <a:pPr eaLnBrk="1" hangingPunct="1"/>
            <a:r>
              <a:rPr lang="cs-CZ" smtClean="0"/>
              <a:t>Co kontroluje biodiverzitu?</a:t>
            </a:r>
            <a:endParaRPr lang="en-US" smtClean="0"/>
          </a:p>
        </p:txBody>
      </p:sp>
      <p:sp>
        <p:nvSpPr>
          <p:cNvPr id="650243" name="Rectangle 3"/>
          <p:cNvSpPr>
            <a:spLocks noGrp="1" noChangeArrowheads="1"/>
          </p:cNvSpPr>
          <p:nvPr>
            <p:ph idx="1"/>
          </p:nvPr>
        </p:nvSpPr>
        <p:spPr>
          <a:xfrm>
            <a:off x="250825" y="1125538"/>
            <a:ext cx="8569325" cy="2344737"/>
          </a:xfrm>
        </p:spPr>
        <p:txBody>
          <a:bodyPr/>
          <a:lstStyle/>
          <a:p>
            <a:pPr defTabSz="177800" eaLnBrk="1" hangingPunct="1">
              <a:buFontTx/>
              <a:buAutoNum type="arabicPeriod"/>
            </a:pPr>
            <a:r>
              <a:rPr lang="cs-CZ" smtClean="0"/>
              <a:t>Ekosystémy, kde jsou to fyzikálně – chemické faktory prostředí</a:t>
            </a:r>
            <a:r>
              <a:rPr lang="en-GB" smtClean="0"/>
              <a:t>:</a:t>
            </a:r>
            <a:r>
              <a:rPr lang="cs-CZ" smtClean="0"/>
              <a:t> např. kyselá rašeliniště, horké prameny, pouště, znečištěné půdy ...</a:t>
            </a:r>
          </a:p>
          <a:p>
            <a:pPr defTabSz="177800" eaLnBrk="1" hangingPunct="1">
              <a:buFontTx/>
              <a:buNone/>
            </a:pPr>
            <a:endParaRPr lang="cs-CZ" smtClean="0"/>
          </a:p>
          <a:p>
            <a:pPr defTabSz="177800" eaLnBrk="1" hangingPunct="1">
              <a:buFontTx/>
              <a:buNone/>
            </a:pPr>
            <a:r>
              <a:rPr lang="cs-CZ" b="0" smtClean="0"/>
              <a:t>= 	specializované ekosystémy, kde je jeden faktor určující (tzv. variant)</a:t>
            </a:r>
            <a:endParaRPr lang="en-GB" b="0" smtClean="0"/>
          </a:p>
        </p:txBody>
      </p:sp>
      <p:sp>
        <p:nvSpPr>
          <p:cNvPr id="76804" name="Zástupný symbol pro číslo snímku 4"/>
          <p:cNvSpPr>
            <a:spLocks noGrp="1"/>
          </p:cNvSpPr>
          <p:nvPr>
            <p:ph type="sldNum" sz="quarter" idx="10"/>
          </p:nvPr>
        </p:nvSpPr>
        <p:spPr>
          <a:noFill/>
        </p:spPr>
        <p:txBody>
          <a:bodyPr/>
          <a:lstStyle/>
          <a:p>
            <a:r>
              <a:rPr lang="cs-CZ" smtClean="0">
                <a:latin typeface="Arial" charset="0"/>
              </a:rPr>
              <a:t>Snímek </a:t>
            </a:r>
            <a:fld id="{3E8009EF-2C84-42C0-BE5B-8035086A9E91}" type="slidenum">
              <a:rPr lang="cs-CZ" smtClean="0">
                <a:latin typeface="Arial" charset="0"/>
              </a:rPr>
              <a:pPr/>
              <a:t>12</a:t>
            </a:fld>
            <a:endParaRPr lang="cs-CZ" smtClean="0">
              <a:latin typeface="Arial" charset="0"/>
            </a:endParaRPr>
          </a:p>
        </p:txBody>
      </p:sp>
      <p:grpSp>
        <p:nvGrpSpPr>
          <p:cNvPr id="2" name="Group 4"/>
          <p:cNvGrpSpPr>
            <a:grpSpLocks/>
          </p:cNvGrpSpPr>
          <p:nvPr/>
        </p:nvGrpSpPr>
        <p:grpSpPr bwMode="auto">
          <a:xfrm>
            <a:off x="914400" y="3559175"/>
            <a:ext cx="7316788" cy="673100"/>
            <a:chOff x="516" y="2524"/>
            <a:chExt cx="4609" cy="424"/>
          </a:xfrm>
        </p:grpSpPr>
        <p:sp>
          <p:nvSpPr>
            <p:cNvPr id="76812" name="Text Box 5"/>
            <p:cNvSpPr txBox="1">
              <a:spLocks noChangeArrowheads="1"/>
            </p:cNvSpPr>
            <p:nvPr/>
          </p:nvSpPr>
          <p:spPr bwMode="auto">
            <a:xfrm>
              <a:off x="516" y="2524"/>
              <a:ext cx="1075" cy="404"/>
            </a:xfrm>
            <a:prstGeom prst="rect">
              <a:avLst/>
            </a:prstGeom>
            <a:noFill/>
            <a:ln w="19050">
              <a:noFill/>
              <a:miter lim="800000"/>
              <a:headEnd/>
              <a:tailEnd type="none" w="med" len="lg"/>
            </a:ln>
          </p:spPr>
          <p:txBody>
            <a:bodyPr wrap="none">
              <a:spAutoFit/>
            </a:bodyPr>
            <a:lstStyle/>
            <a:p>
              <a:pPr algn="ctr"/>
              <a:r>
                <a:rPr lang="cs-CZ" sz="1800" b="0">
                  <a:solidFill>
                    <a:srgbClr val="000099"/>
                  </a:solidFill>
                  <a:latin typeface="Comic Sans MS" pitchFamily="66" charset="0"/>
                </a:rPr>
                <a:t>Malá diverzita</a:t>
              </a:r>
              <a:br>
                <a:rPr lang="cs-CZ" sz="1800" b="0">
                  <a:solidFill>
                    <a:srgbClr val="000099"/>
                  </a:solidFill>
                  <a:latin typeface="Comic Sans MS" pitchFamily="66" charset="0"/>
                </a:rPr>
              </a:br>
              <a:r>
                <a:rPr lang="cs-CZ" sz="1800" b="0">
                  <a:solidFill>
                    <a:srgbClr val="000099"/>
                  </a:solidFill>
                  <a:latin typeface="Comic Sans MS" pitchFamily="66" charset="0"/>
                </a:rPr>
                <a:t>prostředí</a:t>
              </a:r>
              <a:endParaRPr lang="en-US" sz="1800" b="0">
                <a:solidFill>
                  <a:srgbClr val="000099"/>
                </a:solidFill>
                <a:latin typeface="Comic Sans MS" pitchFamily="66" charset="0"/>
              </a:endParaRPr>
            </a:p>
          </p:txBody>
        </p:sp>
        <p:sp>
          <p:nvSpPr>
            <p:cNvPr id="76813" name="AutoShape 6"/>
            <p:cNvSpPr>
              <a:spLocks noChangeArrowheads="1"/>
            </p:cNvSpPr>
            <p:nvPr/>
          </p:nvSpPr>
          <p:spPr bwMode="auto">
            <a:xfrm rot="-5400000">
              <a:off x="1968" y="2496"/>
              <a:ext cx="48" cy="432"/>
            </a:xfrm>
            <a:prstGeom prst="downArrow">
              <a:avLst>
                <a:gd name="adj1" fmla="val 50000"/>
                <a:gd name="adj2" fmla="val 225000"/>
              </a:avLst>
            </a:prstGeom>
            <a:solidFill>
              <a:srgbClr val="CC0066"/>
            </a:solidFill>
            <a:ln w="19050">
              <a:solidFill>
                <a:srgbClr val="000080"/>
              </a:solidFill>
              <a:miter lim="800000"/>
              <a:headEnd/>
              <a:tailEnd type="none" w="med" len="lg"/>
            </a:ln>
          </p:spPr>
          <p:txBody>
            <a:bodyPr wrap="none" anchor="ctr"/>
            <a:lstStyle/>
            <a:p>
              <a:endParaRPr lang="cs-CZ"/>
            </a:p>
          </p:txBody>
        </p:sp>
        <p:sp>
          <p:nvSpPr>
            <p:cNvPr id="76814" name="Text Box 7"/>
            <p:cNvSpPr txBox="1">
              <a:spLocks noChangeArrowheads="1"/>
            </p:cNvSpPr>
            <p:nvPr/>
          </p:nvSpPr>
          <p:spPr bwMode="auto">
            <a:xfrm>
              <a:off x="2384" y="2601"/>
              <a:ext cx="752" cy="231"/>
            </a:xfrm>
            <a:prstGeom prst="rect">
              <a:avLst/>
            </a:prstGeom>
            <a:noFill/>
            <a:ln w="19050">
              <a:noFill/>
              <a:miter lim="800000"/>
              <a:headEnd/>
              <a:tailEnd type="none" w="med" len="lg"/>
            </a:ln>
          </p:spPr>
          <p:txBody>
            <a:bodyPr wrap="none">
              <a:spAutoFit/>
            </a:bodyPr>
            <a:lstStyle/>
            <a:p>
              <a:r>
                <a:rPr lang="cs-CZ" sz="1800" b="0">
                  <a:solidFill>
                    <a:srgbClr val="000099"/>
                  </a:solidFill>
                  <a:latin typeface="Comic Sans MS" pitchFamily="66" charset="0"/>
                </a:rPr>
                <a:t>Adaptace</a:t>
              </a:r>
              <a:endParaRPr lang="en-US" sz="1800" b="0">
                <a:solidFill>
                  <a:srgbClr val="000099"/>
                </a:solidFill>
                <a:latin typeface="Comic Sans MS" pitchFamily="66" charset="0"/>
              </a:endParaRPr>
            </a:p>
          </p:txBody>
        </p:sp>
        <p:sp>
          <p:nvSpPr>
            <p:cNvPr id="76815" name="Text Box 8"/>
            <p:cNvSpPr txBox="1">
              <a:spLocks noChangeArrowheads="1"/>
            </p:cNvSpPr>
            <p:nvPr/>
          </p:nvSpPr>
          <p:spPr bwMode="auto">
            <a:xfrm>
              <a:off x="3900" y="2544"/>
              <a:ext cx="1225" cy="404"/>
            </a:xfrm>
            <a:prstGeom prst="rect">
              <a:avLst/>
            </a:prstGeom>
            <a:noFill/>
            <a:ln w="19050">
              <a:noFill/>
              <a:miter lim="800000"/>
              <a:headEnd/>
              <a:tailEnd type="none" w="med" len="lg"/>
            </a:ln>
          </p:spPr>
          <p:txBody>
            <a:bodyPr wrap="none">
              <a:spAutoFit/>
            </a:bodyPr>
            <a:lstStyle/>
            <a:p>
              <a:pPr algn="ctr"/>
              <a:r>
                <a:rPr lang="cs-CZ" sz="1800" b="0">
                  <a:solidFill>
                    <a:srgbClr val="000099"/>
                  </a:solidFill>
                  <a:latin typeface="Comic Sans MS" pitchFamily="66" charset="0"/>
                </a:rPr>
                <a:t>Nejvyšší priorita</a:t>
              </a:r>
              <a:br>
                <a:rPr lang="cs-CZ" sz="1800" b="0">
                  <a:solidFill>
                    <a:srgbClr val="000099"/>
                  </a:solidFill>
                  <a:latin typeface="Comic Sans MS" pitchFamily="66" charset="0"/>
                </a:rPr>
              </a:br>
              <a:r>
                <a:rPr lang="cs-CZ" sz="1800" b="0">
                  <a:solidFill>
                    <a:srgbClr val="000099"/>
                  </a:solidFill>
                  <a:latin typeface="Comic Sans MS" pitchFamily="66" charset="0"/>
                </a:rPr>
                <a:t>= přežít</a:t>
              </a:r>
              <a:endParaRPr lang="en-US" sz="1800" b="0">
                <a:solidFill>
                  <a:srgbClr val="000099"/>
                </a:solidFill>
                <a:latin typeface="Comic Sans MS" pitchFamily="66" charset="0"/>
              </a:endParaRPr>
            </a:p>
          </p:txBody>
        </p:sp>
        <p:sp>
          <p:nvSpPr>
            <p:cNvPr id="76816" name="AutoShape 9"/>
            <p:cNvSpPr>
              <a:spLocks noChangeArrowheads="1"/>
            </p:cNvSpPr>
            <p:nvPr/>
          </p:nvSpPr>
          <p:spPr bwMode="auto">
            <a:xfrm rot="-5400000">
              <a:off x="3520" y="2496"/>
              <a:ext cx="48" cy="432"/>
            </a:xfrm>
            <a:prstGeom prst="downArrow">
              <a:avLst>
                <a:gd name="adj1" fmla="val 50000"/>
                <a:gd name="adj2" fmla="val 225000"/>
              </a:avLst>
            </a:prstGeom>
            <a:solidFill>
              <a:srgbClr val="CC0066"/>
            </a:solidFill>
            <a:ln w="19050">
              <a:solidFill>
                <a:srgbClr val="000080"/>
              </a:solidFill>
              <a:miter lim="800000"/>
              <a:headEnd/>
              <a:tailEnd type="none" w="med" len="lg"/>
            </a:ln>
          </p:spPr>
          <p:txBody>
            <a:bodyPr wrap="none" anchor="ctr"/>
            <a:lstStyle/>
            <a:p>
              <a:endParaRPr lang="cs-CZ"/>
            </a:p>
          </p:txBody>
        </p:sp>
      </p:grpSp>
      <p:grpSp>
        <p:nvGrpSpPr>
          <p:cNvPr id="3" name="Group 10"/>
          <p:cNvGrpSpPr>
            <a:grpSpLocks/>
          </p:cNvGrpSpPr>
          <p:nvPr/>
        </p:nvGrpSpPr>
        <p:grpSpPr bwMode="auto">
          <a:xfrm>
            <a:off x="1619250" y="4437063"/>
            <a:ext cx="5791200" cy="1555750"/>
            <a:chOff x="960" y="2160"/>
            <a:chExt cx="3648" cy="1525"/>
          </a:xfrm>
        </p:grpSpPr>
        <p:sp>
          <p:nvSpPr>
            <p:cNvPr id="76808" name="Text Box 11"/>
            <p:cNvSpPr txBox="1">
              <a:spLocks noChangeArrowheads="1"/>
            </p:cNvSpPr>
            <p:nvPr/>
          </p:nvSpPr>
          <p:spPr bwMode="auto">
            <a:xfrm>
              <a:off x="2016" y="3326"/>
              <a:ext cx="1720" cy="359"/>
            </a:xfrm>
            <a:prstGeom prst="rect">
              <a:avLst/>
            </a:prstGeom>
            <a:noFill/>
            <a:ln w="19050">
              <a:noFill/>
              <a:miter lim="800000"/>
              <a:headEnd/>
              <a:tailEnd type="none" w="med" len="lg"/>
            </a:ln>
          </p:spPr>
          <p:txBody>
            <a:bodyPr wrap="none">
              <a:spAutoFit/>
            </a:bodyPr>
            <a:lstStyle/>
            <a:p>
              <a:r>
                <a:rPr lang="cs-CZ" sz="1800" b="0">
                  <a:solidFill>
                    <a:srgbClr val="000099"/>
                  </a:solidFill>
                  <a:latin typeface="Comic Sans MS" pitchFamily="66" charset="0"/>
                </a:rPr>
                <a:t>Nízká druhová diverzita</a:t>
              </a:r>
              <a:endParaRPr lang="en-US" sz="1800" b="0">
                <a:solidFill>
                  <a:srgbClr val="000099"/>
                </a:solidFill>
                <a:latin typeface="Comic Sans MS" pitchFamily="66" charset="0"/>
              </a:endParaRPr>
            </a:p>
          </p:txBody>
        </p:sp>
        <p:grpSp>
          <p:nvGrpSpPr>
            <p:cNvPr id="76809" name="Group 12"/>
            <p:cNvGrpSpPr>
              <a:grpSpLocks/>
            </p:cNvGrpSpPr>
            <p:nvPr/>
          </p:nvGrpSpPr>
          <p:grpSpPr bwMode="auto">
            <a:xfrm>
              <a:off x="960" y="2160"/>
              <a:ext cx="3648" cy="992"/>
              <a:chOff x="960" y="2160"/>
              <a:chExt cx="3648" cy="992"/>
            </a:xfrm>
          </p:grpSpPr>
          <p:sp>
            <p:nvSpPr>
              <p:cNvPr id="76810" name="AutoShape 13"/>
              <p:cNvSpPr>
                <a:spLocks/>
              </p:cNvSpPr>
              <p:nvPr/>
            </p:nvSpPr>
            <p:spPr bwMode="auto">
              <a:xfrm rot="5400000">
                <a:off x="2484" y="636"/>
                <a:ext cx="600" cy="3648"/>
              </a:xfrm>
              <a:prstGeom prst="rightBrace">
                <a:avLst>
                  <a:gd name="adj1" fmla="val 50667"/>
                  <a:gd name="adj2" fmla="val 50000"/>
                </a:avLst>
              </a:prstGeom>
              <a:noFill/>
              <a:ln w="38100">
                <a:solidFill>
                  <a:srgbClr val="000080"/>
                </a:solidFill>
                <a:round/>
                <a:headEnd/>
                <a:tailEnd type="none" w="med" len="lg"/>
              </a:ln>
            </p:spPr>
            <p:txBody>
              <a:bodyPr wrap="none" anchor="ctr"/>
              <a:lstStyle/>
              <a:p>
                <a:endParaRPr lang="cs-CZ"/>
              </a:p>
            </p:txBody>
          </p:sp>
          <p:sp>
            <p:nvSpPr>
              <p:cNvPr id="76811" name="Line 14"/>
              <p:cNvSpPr>
                <a:spLocks noChangeShapeType="1"/>
              </p:cNvSpPr>
              <p:nvPr/>
            </p:nvSpPr>
            <p:spPr bwMode="auto">
              <a:xfrm>
                <a:off x="2776" y="2720"/>
                <a:ext cx="0" cy="432"/>
              </a:xfrm>
              <a:prstGeom prst="line">
                <a:avLst/>
              </a:prstGeom>
              <a:noFill/>
              <a:ln w="38100">
                <a:solidFill>
                  <a:srgbClr val="000080"/>
                </a:solidFill>
                <a:round/>
                <a:headEnd/>
                <a:tailEnd type="triangle" w="med" len="lg"/>
              </a:ln>
            </p:spPr>
            <p:txBody>
              <a:bodyPr/>
              <a:lstStyle/>
              <a:p>
                <a:endParaRPr lang="en-US"/>
              </a:p>
            </p:txBody>
          </p:sp>
        </p:grpSp>
      </p:grpSp>
      <p:sp>
        <p:nvSpPr>
          <p:cNvPr id="76807" name="Rectangle 16"/>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Biodiverzita mikroorganismů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50243"/>
                                        </p:tgtEl>
                                        <p:attrNameLst>
                                          <p:attrName>style.visibility</p:attrName>
                                        </p:attrNameLst>
                                      </p:cBhvr>
                                      <p:to>
                                        <p:strVal val="visible"/>
                                      </p:to>
                                    </p:set>
                                    <p:animEffect transition="in" filter="wipe(up)">
                                      <p:cBhvr>
                                        <p:cTn id="7" dur="500"/>
                                        <p:tgtEl>
                                          <p:spTgt spid="6502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243"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7"/>
          <p:cNvSpPr>
            <a:spLocks noGrp="1" noChangeArrowheads="1"/>
          </p:cNvSpPr>
          <p:nvPr>
            <p:ph type="title"/>
          </p:nvPr>
        </p:nvSpPr>
        <p:spPr>
          <a:xfrm>
            <a:off x="0" y="620713"/>
            <a:ext cx="9144000" cy="476250"/>
          </a:xfrm>
          <a:noFill/>
        </p:spPr>
        <p:txBody>
          <a:bodyPr/>
          <a:lstStyle/>
          <a:p>
            <a:pPr eaLnBrk="1" hangingPunct="1"/>
            <a:r>
              <a:rPr lang="cs-CZ" smtClean="0"/>
              <a:t>Co kontroluje biodiverzitu?</a:t>
            </a:r>
            <a:endParaRPr lang="en-US" smtClean="0"/>
          </a:p>
        </p:txBody>
      </p:sp>
      <p:sp>
        <p:nvSpPr>
          <p:cNvPr id="77827" name="Rectangle 3"/>
          <p:cNvSpPr>
            <a:spLocks noGrp="1" noChangeArrowheads="1"/>
          </p:cNvSpPr>
          <p:nvPr>
            <p:ph idx="1"/>
          </p:nvPr>
        </p:nvSpPr>
        <p:spPr>
          <a:xfrm>
            <a:off x="179388" y="1125538"/>
            <a:ext cx="8496300" cy="782637"/>
          </a:xfrm>
        </p:spPr>
        <p:txBody>
          <a:bodyPr/>
          <a:lstStyle/>
          <a:p>
            <a:pPr defTabSz="177800" eaLnBrk="1" hangingPunct="1">
              <a:lnSpc>
                <a:spcPct val="90000"/>
              </a:lnSpc>
              <a:buFontTx/>
              <a:buAutoNum type="arabicPeriod" startAt="2"/>
            </a:pPr>
            <a:r>
              <a:rPr lang="cs-CZ" smtClean="0"/>
              <a:t>Ekosystémy, kde jsou to biologické faktory</a:t>
            </a:r>
            <a:endParaRPr lang="en-GB" smtClean="0"/>
          </a:p>
          <a:p>
            <a:pPr defTabSz="177800" eaLnBrk="1" hangingPunct="1">
              <a:lnSpc>
                <a:spcPct val="90000"/>
              </a:lnSpc>
              <a:buFontTx/>
              <a:buNone/>
            </a:pPr>
            <a:r>
              <a:rPr lang="en-GB" sz="2000" smtClean="0"/>
              <a:t>			</a:t>
            </a:r>
            <a:endParaRPr lang="en-US" sz="2000" smtClean="0"/>
          </a:p>
        </p:txBody>
      </p:sp>
      <p:sp>
        <p:nvSpPr>
          <p:cNvPr id="77828" name="Zástupný symbol pro číslo snímku 4"/>
          <p:cNvSpPr>
            <a:spLocks noGrp="1"/>
          </p:cNvSpPr>
          <p:nvPr>
            <p:ph type="sldNum" sz="quarter" idx="10"/>
          </p:nvPr>
        </p:nvSpPr>
        <p:spPr>
          <a:noFill/>
        </p:spPr>
        <p:txBody>
          <a:bodyPr/>
          <a:lstStyle/>
          <a:p>
            <a:r>
              <a:rPr lang="cs-CZ" smtClean="0">
                <a:latin typeface="Arial" charset="0"/>
              </a:rPr>
              <a:t>Snímek </a:t>
            </a:r>
            <a:fld id="{8B54AB46-8BAB-4159-ACE9-534820354587}" type="slidenum">
              <a:rPr lang="cs-CZ" smtClean="0">
                <a:latin typeface="Arial" charset="0"/>
              </a:rPr>
              <a:pPr/>
              <a:t>13</a:t>
            </a:fld>
            <a:endParaRPr lang="cs-CZ" smtClean="0">
              <a:latin typeface="Arial" charset="0"/>
            </a:endParaRPr>
          </a:p>
        </p:txBody>
      </p:sp>
      <p:grpSp>
        <p:nvGrpSpPr>
          <p:cNvPr id="2" name="Group 4"/>
          <p:cNvGrpSpPr>
            <a:grpSpLocks/>
          </p:cNvGrpSpPr>
          <p:nvPr/>
        </p:nvGrpSpPr>
        <p:grpSpPr bwMode="auto">
          <a:xfrm>
            <a:off x="755650" y="1773238"/>
            <a:ext cx="7526338" cy="673100"/>
            <a:chOff x="545" y="1640"/>
            <a:chExt cx="4741" cy="424"/>
          </a:xfrm>
        </p:grpSpPr>
        <p:sp>
          <p:nvSpPr>
            <p:cNvPr id="77836" name="Text Box 5"/>
            <p:cNvSpPr txBox="1">
              <a:spLocks noChangeArrowheads="1"/>
            </p:cNvSpPr>
            <p:nvPr/>
          </p:nvSpPr>
          <p:spPr bwMode="auto">
            <a:xfrm>
              <a:off x="545" y="1640"/>
              <a:ext cx="809" cy="404"/>
            </a:xfrm>
            <a:prstGeom prst="rect">
              <a:avLst/>
            </a:prstGeom>
            <a:noFill/>
            <a:ln w="19050">
              <a:noFill/>
              <a:miter lim="800000"/>
              <a:headEnd/>
              <a:tailEnd type="none" w="med" len="lg"/>
            </a:ln>
          </p:spPr>
          <p:txBody>
            <a:bodyPr wrap="none">
              <a:spAutoFit/>
            </a:bodyPr>
            <a:lstStyle/>
            <a:p>
              <a:pPr algn="ctr"/>
              <a:r>
                <a:rPr lang="cs-CZ" sz="1800" b="0">
                  <a:solidFill>
                    <a:srgbClr val="000099"/>
                  </a:solidFill>
                  <a:latin typeface="Comic Sans MS" pitchFamily="66" charset="0"/>
                </a:rPr>
                <a:t>Tolerantní</a:t>
              </a:r>
              <a:br>
                <a:rPr lang="cs-CZ" sz="1800" b="0">
                  <a:solidFill>
                    <a:srgbClr val="000099"/>
                  </a:solidFill>
                  <a:latin typeface="Comic Sans MS" pitchFamily="66" charset="0"/>
                </a:rPr>
              </a:br>
              <a:r>
                <a:rPr lang="cs-CZ" sz="1800" b="0">
                  <a:solidFill>
                    <a:srgbClr val="000099"/>
                  </a:solidFill>
                  <a:latin typeface="Comic Sans MS" pitchFamily="66" charset="0"/>
                </a:rPr>
                <a:t>prostředí</a:t>
              </a:r>
              <a:endParaRPr lang="en-US" sz="1800" b="0">
                <a:solidFill>
                  <a:srgbClr val="000099"/>
                </a:solidFill>
                <a:latin typeface="Comic Sans MS" pitchFamily="66" charset="0"/>
              </a:endParaRPr>
            </a:p>
          </p:txBody>
        </p:sp>
        <p:sp>
          <p:nvSpPr>
            <p:cNvPr id="77837" name="AutoShape 6"/>
            <p:cNvSpPr>
              <a:spLocks noChangeArrowheads="1"/>
            </p:cNvSpPr>
            <p:nvPr/>
          </p:nvSpPr>
          <p:spPr bwMode="auto">
            <a:xfrm rot="-5400000">
              <a:off x="1776" y="1656"/>
              <a:ext cx="48" cy="432"/>
            </a:xfrm>
            <a:prstGeom prst="downArrow">
              <a:avLst>
                <a:gd name="adj1" fmla="val 50000"/>
                <a:gd name="adj2" fmla="val 225000"/>
              </a:avLst>
            </a:prstGeom>
            <a:solidFill>
              <a:srgbClr val="CC0066"/>
            </a:solidFill>
            <a:ln w="19050">
              <a:solidFill>
                <a:srgbClr val="000080"/>
              </a:solidFill>
              <a:miter lim="800000"/>
              <a:headEnd/>
              <a:tailEnd type="none" w="med" len="lg"/>
            </a:ln>
          </p:spPr>
          <p:txBody>
            <a:bodyPr wrap="none" anchor="ctr"/>
            <a:lstStyle/>
            <a:p>
              <a:endParaRPr lang="cs-CZ"/>
            </a:p>
          </p:txBody>
        </p:sp>
        <p:sp>
          <p:nvSpPr>
            <p:cNvPr id="77838" name="Text Box 7"/>
            <p:cNvSpPr txBox="1">
              <a:spLocks noChangeArrowheads="1"/>
            </p:cNvSpPr>
            <p:nvPr/>
          </p:nvSpPr>
          <p:spPr bwMode="auto">
            <a:xfrm>
              <a:off x="2171" y="1660"/>
              <a:ext cx="1156" cy="404"/>
            </a:xfrm>
            <a:prstGeom prst="rect">
              <a:avLst/>
            </a:prstGeom>
            <a:noFill/>
            <a:ln w="19050">
              <a:noFill/>
              <a:miter lim="800000"/>
              <a:headEnd/>
              <a:tailEnd type="none" w="med" len="lg"/>
            </a:ln>
          </p:spPr>
          <p:txBody>
            <a:bodyPr wrap="none">
              <a:spAutoFit/>
            </a:bodyPr>
            <a:lstStyle/>
            <a:p>
              <a:pPr algn="ctr"/>
              <a:r>
                <a:rPr lang="cs-CZ" sz="1800" b="0">
                  <a:solidFill>
                    <a:srgbClr val="000099"/>
                  </a:solidFill>
                  <a:latin typeface="Comic Sans MS" pitchFamily="66" charset="0"/>
                </a:rPr>
                <a:t>Abiotický stres</a:t>
              </a:r>
              <a:br>
                <a:rPr lang="cs-CZ" sz="1800" b="0">
                  <a:solidFill>
                    <a:srgbClr val="000099"/>
                  </a:solidFill>
                  <a:latin typeface="Comic Sans MS" pitchFamily="66" charset="0"/>
                </a:rPr>
              </a:br>
              <a:r>
                <a:rPr lang="cs-CZ" sz="1800" b="0">
                  <a:solidFill>
                    <a:srgbClr val="000099"/>
                  </a:solidFill>
                  <a:latin typeface="Comic Sans MS" pitchFamily="66" charset="0"/>
                </a:rPr>
                <a:t>je redukován</a:t>
              </a:r>
              <a:endParaRPr lang="en-US" sz="1800" b="0">
                <a:solidFill>
                  <a:srgbClr val="000099"/>
                </a:solidFill>
                <a:latin typeface="Comic Sans MS" pitchFamily="66" charset="0"/>
              </a:endParaRPr>
            </a:p>
          </p:txBody>
        </p:sp>
        <p:sp>
          <p:nvSpPr>
            <p:cNvPr id="77839" name="Text Box 8"/>
            <p:cNvSpPr txBox="1">
              <a:spLocks noChangeArrowheads="1"/>
            </p:cNvSpPr>
            <p:nvPr/>
          </p:nvSpPr>
          <p:spPr bwMode="auto">
            <a:xfrm>
              <a:off x="4130" y="1640"/>
              <a:ext cx="1156" cy="404"/>
            </a:xfrm>
            <a:prstGeom prst="rect">
              <a:avLst/>
            </a:prstGeom>
            <a:noFill/>
            <a:ln w="19050">
              <a:noFill/>
              <a:miter lim="800000"/>
              <a:headEnd/>
              <a:tailEnd type="none" w="med" len="lg"/>
            </a:ln>
          </p:spPr>
          <p:txBody>
            <a:bodyPr wrap="none">
              <a:spAutoFit/>
            </a:bodyPr>
            <a:lstStyle/>
            <a:p>
              <a:pPr algn="ctr"/>
              <a:r>
                <a:rPr lang="cs-CZ" sz="1800" b="0">
                  <a:solidFill>
                    <a:srgbClr val="000099"/>
                  </a:solidFill>
                  <a:latin typeface="Comic Sans MS" pitchFamily="66" charset="0"/>
                </a:rPr>
                <a:t>Společenstva </a:t>
              </a:r>
              <a:br>
                <a:rPr lang="cs-CZ" sz="1800" b="0">
                  <a:solidFill>
                    <a:srgbClr val="000099"/>
                  </a:solidFill>
                  <a:latin typeface="Comic Sans MS" pitchFamily="66" charset="0"/>
                </a:rPr>
              </a:br>
              <a:r>
                <a:rPr lang="cs-CZ" sz="1800" b="0">
                  <a:solidFill>
                    <a:srgbClr val="000099"/>
                  </a:solidFill>
                  <a:latin typeface="Comic Sans MS" pitchFamily="66" charset="0"/>
                </a:rPr>
                <a:t>druhově bohatá</a:t>
              </a:r>
              <a:endParaRPr lang="en-US" sz="1800" b="0">
                <a:solidFill>
                  <a:srgbClr val="000099"/>
                </a:solidFill>
                <a:latin typeface="Comic Sans MS" pitchFamily="66" charset="0"/>
              </a:endParaRPr>
            </a:p>
          </p:txBody>
        </p:sp>
        <p:sp>
          <p:nvSpPr>
            <p:cNvPr id="77840" name="AutoShape 9"/>
            <p:cNvSpPr>
              <a:spLocks noChangeArrowheads="1"/>
            </p:cNvSpPr>
            <p:nvPr/>
          </p:nvSpPr>
          <p:spPr bwMode="auto">
            <a:xfrm rot="-5400000">
              <a:off x="3712" y="1656"/>
              <a:ext cx="48" cy="432"/>
            </a:xfrm>
            <a:prstGeom prst="downArrow">
              <a:avLst>
                <a:gd name="adj1" fmla="val 50000"/>
                <a:gd name="adj2" fmla="val 225000"/>
              </a:avLst>
            </a:prstGeom>
            <a:solidFill>
              <a:srgbClr val="CC0066"/>
            </a:solidFill>
            <a:ln w="19050">
              <a:solidFill>
                <a:srgbClr val="000080"/>
              </a:solidFill>
              <a:miter lim="800000"/>
              <a:headEnd/>
              <a:tailEnd type="none" w="med" len="lg"/>
            </a:ln>
          </p:spPr>
          <p:txBody>
            <a:bodyPr wrap="none" anchor="ctr"/>
            <a:lstStyle/>
            <a:p>
              <a:endParaRPr lang="cs-CZ"/>
            </a:p>
          </p:txBody>
        </p:sp>
      </p:grpSp>
      <p:sp>
        <p:nvSpPr>
          <p:cNvPr id="77830" name="Text Box 11"/>
          <p:cNvSpPr txBox="1">
            <a:spLocks noChangeArrowheads="1"/>
          </p:cNvSpPr>
          <p:nvPr/>
        </p:nvSpPr>
        <p:spPr bwMode="auto">
          <a:xfrm>
            <a:off x="2916238" y="3284538"/>
            <a:ext cx="2862262" cy="366712"/>
          </a:xfrm>
          <a:prstGeom prst="rect">
            <a:avLst/>
          </a:prstGeom>
          <a:noFill/>
          <a:ln w="19050">
            <a:noFill/>
            <a:miter lim="800000"/>
            <a:headEnd/>
            <a:tailEnd type="none" w="med" len="lg"/>
          </a:ln>
        </p:spPr>
        <p:txBody>
          <a:bodyPr wrap="none">
            <a:spAutoFit/>
          </a:bodyPr>
          <a:lstStyle/>
          <a:p>
            <a:r>
              <a:rPr lang="cs-CZ" sz="1800" b="0">
                <a:solidFill>
                  <a:srgbClr val="000099"/>
                </a:solidFill>
                <a:latin typeface="Comic Sans MS" pitchFamily="66" charset="0"/>
              </a:rPr>
              <a:t>Vysoká druhová diverzita</a:t>
            </a:r>
            <a:endParaRPr lang="en-US" sz="1800" b="0">
              <a:solidFill>
                <a:srgbClr val="000099"/>
              </a:solidFill>
              <a:latin typeface="Comic Sans MS" pitchFamily="66" charset="0"/>
            </a:endParaRPr>
          </a:p>
        </p:txBody>
      </p:sp>
      <p:grpSp>
        <p:nvGrpSpPr>
          <p:cNvPr id="77831" name="Group 12"/>
          <p:cNvGrpSpPr>
            <a:grpSpLocks/>
          </p:cNvGrpSpPr>
          <p:nvPr/>
        </p:nvGrpSpPr>
        <p:grpSpPr bwMode="auto">
          <a:xfrm>
            <a:off x="1438275" y="2382838"/>
            <a:ext cx="5791200" cy="830262"/>
            <a:chOff x="960" y="2160"/>
            <a:chExt cx="3648" cy="992"/>
          </a:xfrm>
        </p:grpSpPr>
        <p:sp>
          <p:nvSpPr>
            <p:cNvPr id="77834" name="AutoShape 13"/>
            <p:cNvSpPr>
              <a:spLocks/>
            </p:cNvSpPr>
            <p:nvPr/>
          </p:nvSpPr>
          <p:spPr bwMode="auto">
            <a:xfrm rot="5400000">
              <a:off x="2484" y="636"/>
              <a:ext cx="600" cy="3648"/>
            </a:xfrm>
            <a:prstGeom prst="rightBrace">
              <a:avLst>
                <a:gd name="adj1" fmla="val 50667"/>
                <a:gd name="adj2" fmla="val 50000"/>
              </a:avLst>
            </a:prstGeom>
            <a:noFill/>
            <a:ln w="38100">
              <a:solidFill>
                <a:srgbClr val="000080"/>
              </a:solidFill>
              <a:round/>
              <a:headEnd/>
              <a:tailEnd type="none" w="med" len="lg"/>
            </a:ln>
          </p:spPr>
          <p:txBody>
            <a:bodyPr wrap="none" anchor="ctr"/>
            <a:lstStyle/>
            <a:p>
              <a:endParaRPr lang="cs-CZ"/>
            </a:p>
          </p:txBody>
        </p:sp>
        <p:sp>
          <p:nvSpPr>
            <p:cNvPr id="77835" name="Line 14"/>
            <p:cNvSpPr>
              <a:spLocks noChangeShapeType="1"/>
            </p:cNvSpPr>
            <p:nvPr/>
          </p:nvSpPr>
          <p:spPr bwMode="auto">
            <a:xfrm>
              <a:off x="2776" y="2720"/>
              <a:ext cx="0" cy="432"/>
            </a:xfrm>
            <a:prstGeom prst="line">
              <a:avLst/>
            </a:prstGeom>
            <a:noFill/>
            <a:ln w="38100">
              <a:solidFill>
                <a:srgbClr val="000080"/>
              </a:solidFill>
              <a:round/>
              <a:headEnd/>
              <a:tailEnd type="triangle" w="med" len="lg"/>
            </a:ln>
          </p:spPr>
          <p:txBody>
            <a:bodyPr/>
            <a:lstStyle/>
            <a:p>
              <a:endParaRPr lang="en-US"/>
            </a:p>
          </p:txBody>
        </p:sp>
      </p:grpSp>
      <p:sp>
        <p:nvSpPr>
          <p:cNvPr id="77832" name="Rectangle 1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800">
                <a:solidFill>
                  <a:srgbClr val="DC0000"/>
                </a:solidFill>
              </a:rPr>
              <a:t>Biodiverzita mikroorganismů</a:t>
            </a:r>
          </a:p>
        </p:txBody>
      </p:sp>
      <p:sp>
        <p:nvSpPr>
          <p:cNvPr id="77833" name="Rectangle 19"/>
          <p:cNvSpPr>
            <a:spLocks noChangeArrowheads="1"/>
          </p:cNvSpPr>
          <p:nvPr/>
        </p:nvSpPr>
        <p:spPr bwMode="auto">
          <a:xfrm>
            <a:off x="250825" y="4076700"/>
            <a:ext cx="8496300" cy="1920875"/>
          </a:xfrm>
          <a:prstGeom prst="rect">
            <a:avLst/>
          </a:prstGeom>
          <a:noFill/>
          <a:ln w="9525">
            <a:noFill/>
            <a:miter lim="800000"/>
            <a:headEnd/>
            <a:tailEnd/>
          </a:ln>
        </p:spPr>
        <p:txBody>
          <a:bodyPr>
            <a:spAutoFit/>
          </a:bodyPr>
          <a:lstStyle/>
          <a:p>
            <a:r>
              <a:rPr lang="cs-CZ" sz="2000">
                <a:solidFill>
                  <a:srgbClr val="6600FF"/>
                </a:solidFill>
              </a:rPr>
              <a:t>Přirozený stav pro mikrobiální společenstva je vysoká diverzita</a:t>
            </a:r>
          </a:p>
          <a:p>
            <a:endParaRPr lang="cs-CZ" sz="2000">
              <a:solidFill>
                <a:srgbClr val="6600FF"/>
              </a:solidFill>
            </a:endParaRPr>
          </a:p>
          <a:p>
            <a:r>
              <a:rPr lang="cs-CZ" b="0"/>
              <a:t>- je snižována stresem a negativními zásahy, kdy se „vyhraňují“ vlastnosti prostředí (ad 1)</a:t>
            </a:r>
          </a:p>
          <a:p>
            <a:endParaRPr lang="cs-CZ" b="0"/>
          </a:p>
          <a:p>
            <a:r>
              <a:rPr lang="cs-CZ" sz="2400">
                <a:solidFill>
                  <a:srgbClr val="DC0000"/>
                </a:solidFill>
                <a:sym typeface="Wingdings" pitchFamily="2" charset="2"/>
              </a:rPr>
              <a:t> </a:t>
            </a:r>
            <a:r>
              <a:rPr lang="cs-CZ" sz="2400">
                <a:solidFill>
                  <a:srgbClr val="DC0000"/>
                </a:solidFill>
              </a:rPr>
              <a:t>biodiverzita mikroorganismů je ideální mírou biologické kvality systému</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0"/>
          <p:cNvSpPr>
            <a:spLocks noGrp="1" noChangeArrowheads="1"/>
          </p:cNvSpPr>
          <p:nvPr>
            <p:ph type="title"/>
          </p:nvPr>
        </p:nvSpPr>
        <p:spPr/>
        <p:txBody>
          <a:bodyPr/>
          <a:lstStyle/>
          <a:p>
            <a:pPr eaLnBrk="1" hangingPunct="1"/>
            <a:r>
              <a:rPr lang="cs-CZ" smtClean="0"/>
              <a:t>Biodiverzita MO</a:t>
            </a:r>
            <a:endParaRPr lang="en-US" smtClean="0"/>
          </a:p>
        </p:txBody>
      </p:sp>
      <p:sp>
        <p:nvSpPr>
          <p:cNvPr id="2052" name="Rectangle 11"/>
          <p:cNvSpPr>
            <a:spLocks noGrp="1" noChangeArrowheads="1"/>
          </p:cNvSpPr>
          <p:nvPr>
            <p:ph idx="1"/>
          </p:nvPr>
        </p:nvSpPr>
        <p:spPr>
          <a:xfrm>
            <a:off x="179388" y="620713"/>
            <a:ext cx="3455987" cy="5761037"/>
          </a:xfrm>
        </p:spPr>
        <p:txBody>
          <a:bodyPr/>
          <a:lstStyle/>
          <a:p>
            <a:pPr eaLnBrk="1" hangingPunct="1"/>
            <a:r>
              <a:rPr lang="cs-CZ" smtClean="0"/>
              <a:t>vyjadřování diverzity</a:t>
            </a:r>
          </a:p>
          <a:p>
            <a:pPr eaLnBrk="1" hangingPunct="1"/>
            <a:r>
              <a:rPr lang="cs-CZ" smtClean="0"/>
              <a:t>lze použít stejné indexy, jen místo druhů budou např. funkční skupiny mikroorganismů a místo jedinců biomasa ...</a:t>
            </a:r>
            <a:endParaRPr lang="en-US" smtClean="0"/>
          </a:p>
        </p:txBody>
      </p:sp>
      <p:sp>
        <p:nvSpPr>
          <p:cNvPr id="2053" name="Zástupný symbol pro číslo snímku 4"/>
          <p:cNvSpPr>
            <a:spLocks noGrp="1"/>
          </p:cNvSpPr>
          <p:nvPr>
            <p:ph type="sldNum" sz="quarter" idx="10"/>
          </p:nvPr>
        </p:nvSpPr>
        <p:spPr>
          <a:noFill/>
        </p:spPr>
        <p:txBody>
          <a:bodyPr/>
          <a:lstStyle/>
          <a:p>
            <a:r>
              <a:rPr lang="cs-CZ" smtClean="0">
                <a:latin typeface="Arial" charset="0"/>
              </a:rPr>
              <a:t>Snímek </a:t>
            </a:r>
            <a:fld id="{0C0E75A0-8DA9-4D94-B9D7-6D9AA909A295}" type="slidenum">
              <a:rPr lang="cs-CZ" smtClean="0">
                <a:latin typeface="Arial" charset="0"/>
              </a:rPr>
              <a:pPr/>
              <a:t>14</a:t>
            </a:fld>
            <a:endParaRPr lang="cs-CZ" smtClean="0">
              <a:latin typeface="Arial" charset="0"/>
            </a:endParaRPr>
          </a:p>
        </p:txBody>
      </p:sp>
      <p:sp>
        <p:nvSpPr>
          <p:cNvPr id="2054"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2050" name="Object 6"/>
          <p:cNvGraphicFramePr>
            <a:graphicFrameLocks noChangeAspect="1"/>
          </p:cNvGraphicFramePr>
          <p:nvPr/>
        </p:nvGraphicFramePr>
        <p:xfrm>
          <a:off x="0" y="0"/>
          <a:ext cx="914400" cy="198438"/>
        </p:xfrm>
        <a:graphic>
          <a:graphicData uri="http://schemas.openxmlformats.org/presentationml/2006/ole">
            <p:oleObj spid="_x0000_s2050" name="Equation" r:id="rId4" imgW="914400" imgH="198720" progId="Equation.DSMT4">
              <p:embed/>
            </p:oleObj>
          </a:graphicData>
        </a:graphic>
      </p:graphicFrame>
      <p:pic>
        <p:nvPicPr>
          <p:cNvPr id="2055" name="Picture 7" descr="107"/>
          <p:cNvPicPr>
            <a:picLocks noChangeAspect="1" noChangeArrowheads="1"/>
          </p:cNvPicPr>
          <p:nvPr/>
        </p:nvPicPr>
        <p:blipFill>
          <a:blip r:embed="rId5" cstate="print"/>
          <a:srcRect l="9801" t="7211" r="31180" b="52266"/>
          <a:stretch>
            <a:fillRect/>
          </a:stretch>
        </p:blipFill>
        <p:spPr bwMode="auto">
          <a:xfrm>
            <a:off x="3563938" y="1125538"/>
            <a:ext cx="5580062" cy="520700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Zástupný symbol pro číslo snímku 2"/>
          <p:cNvSpPr>
            <a:spLocks noGrp="1"/>
          </p:cNvSpPr>
          <p:nvPr>
            <p:ph type="sldNum" sz="quarter" idx="10"/>
          </p:nvPr>
        </p:nvSpPr>
        <p:spPr>
          <a:noFill/>
        </p:spPr>
        <p:txBody>
          <a:bodyPr/>
          <a:lstStyle/>
          <a:p>
            <a:r>
              <a:rPr lang="cs-CZ" smtClean="0">
                <a:latin typeface="Arial" charset="0"/>
              </a:rPr>
              <a:t>Snímek </a:t>
            </a:r>
            <a:fld id="{1BBF4C2F-4771-4799-96AC-BF6B3373B6C2}" type="slidenum">
              <a:rPr lang="cs-CZ" smtClean="0">
                <a:latin typeface="Arial" charset="0"/>
              </a:rPr>
              <a:pPr/>
              <a:t>15</a:t>
            </a:fld>
            <a:endParaRPr lang="cs-CZ" smtClean="0">
              <a:latin typeface="Arial" charset="0"/>
            </a:endParaRPr>
          </a:p>
        </p:txBody>
      </p:sp>
      <p:sp>
        <p:nvSpPr>
          <p:cNvPr id="3076" name="Text Box 3"/>
          <p:cNvSpPr txBox="1">
            <a:spLocks noChangeArrowheads="1"/>
          </p:cNvSpPr>
          <p:nvPr/>
        </p:nvSpPr>
        <p:spPr bwMode="auto">
          <a:xfrm>
            <a:off x="0" y="0"/>
            <a:ext cx="3960813" cy="396875"/>
          </a:xfrm>
          <a:prstGeom prst="rect">
            <a:avLst/>
          </a:prstGeom>
          <a:noFill/>
          <a:ln w="9525">
            <a:noFill/>
            <a:miter lim="800000"/>
            <a:headEnd/>
            <a:tailEnd/>
          </a:ln>
        </p:spPr>
        <p:txBody>
          <a:bodyPr>
            <a:spAutoFit/>
          </a:bodyPr>
          <a:lstStyle/>
          <a:p>
            <a:pPr>
              <a:spcBef>
                <a:spcPct val="50000"/>
              </a:spcBef>
            </a:pPr>
            <a:endParaRPr lang="en-US" sz="2000" b="0"/>
          </a:p>
        </p:txBody>
      </p:sp>
      <p:sp>
        <p:nvSpPr>
          <p:cNvPr id="3077" name="Text Box 5"/>
          <p:cNvSpPr txBox="1">
            <a:spLocks noChangeArrowheads="1"/>
          </p:cNvSpPr>
          <p:nvPr/>
        </p:nvSpPr>
        <p:spPr bwMode="auto">
          <a:xfrm>
            <a:off x="179388" y="765175"/>
            <a:ext cx="2736850" cy="396875"/>
          </a:xfrm>
          <a:prstGeom prst="rect">
            <a:avLst/>
          </a:prstGeom>
          <a:noFill/>
          <a:ln w="9525">
            <a:noFill/>
            <a:miter lim="800000"/>
            <a:headEnd/>
            <a:tailEnd/>
          </a:ln>
        </p:spPr>
        <p:txBody>
          <a:bodyPr>
            <a:spAutoFit/>
          </a:bodyPr>
          <a:lstStyle/>
          <a:p>
            <a:pPr algn="just"/>
            <a:r>
              <a:rPr lang="cs-CZ" sz="2000">
                <a:solidFill>
                  <a:srgbClr val="DC0000"/>
                </a:solidFill>
              </a:rPr>
              <a:t>Biodiverzita</a:t>
            </a:r>
            <a:endParaRPr lang="cs-CZ" sz="2000"/>
          </a:p>
        </p:txBody>
      </p:sp>
      <p:graphicFrame>
        <p:nvGraphicFramePr>
          <p:cNvPr id="3074" name="Object 6"/>
          <p:cNvGraphicFramePr>
            <a:graphicFrameLocks noChangeAspect="1"/>
          </p:cNvGraphicFramePr>
          <p:nvPr/>
        </p:nvGraphicFramePr>
        <p:xfrm>
          <a:off x="0" y="0"/>
          <a:ext cx="914400" cy="198438"/>
        </p:xfrm>
        <a:graphic>
          <a:graphicData uri="http://schemas.openxmlformats.org/presentationml/2006/ole">
            <p:oleObj spid="_x0000_s3074" name="Equation" r:id="rId4" imgW="914400" imgH="198720" progId="Equation.DSMT4">
              <p:embed/>
            </p:oleObj>
          </a:graphicData>
        </a:graphic>
      </p:graphicFrame>
      <p:sp>
        <p:nvSpPr>
          <p:cNvPr id="3078" name="Text Box 8"/>
          <p:cNvSpPr txBox="1">
            <a:spLocks noChangeArrowheads="1"/>
          </p:cNvSpPr>
          <p:nvPr/>
        </p:nvSpPr>
        <p:spPr bwMode="auto">
          <a:xfrm>
            <a:off x="1403350" y="2852738"/>
            <a:ext cx="2160588" cy="396875"/>
          </a:xfrm>
          <a:prstGeom prst="rect">
            <a:avLst/>
          </a:prstGeom>
          <a:noFill/>
          <a:ln w="9525">
            <a:noFill/>
            <a:miter lim="800000"/>
            <a:headEnd/>
            <a:tailEnd/>
          </a:ln>
        </p:spPr>
        <p:txBody>
          <a:bodyPr>
            <a:spAutoFit/>
          </a:bodyPr>
          <a:lstStyle/>
          <a:p>
            <a:pPr>
              <a:spcBef>
                <a:spcPct val="50000"/>
              </a:spcBef>
            </a:pPr>
            <a:r>
              <a:rPr lang="cs-CZ" sz="2000"/>
              <a:t>taxonomická</a:t>
            </a:r>
          </a:p>
        </p:txBody>
      </p:sp>
      <p:sp>
        <p:nvSpPr>
          <p:cNvPr id="3079" name="Text Box 9"/>
          <p:cNvSpPr txBox="1">
            <a:spLocks noChangeArrowheads="1"/>
          </p:cNvSpPr>
          <p:nvPr/>
        </p:nvSpPr>
        <p:spPr bwMode="auto">
          <a:xfrm>
            <a:off x="2484438" y="2205038"/>
            <a:ext cx="1655762" cy="396875"/>
          </a:xfrm>
          <a:prstGeom prst="rect">
            <a:avLst/>
          </a:prstGeom>
          <a:noFill/>
          <a:ln w="9525">
            <a:noFill/>
            <a:miter lim="800000"/>
            <a:headEnd/>
            <a:tailEnd/>
          </a:ln>
        </p:spPr>
        <p:txBody>
          <a:bodyPr>
            <a:spAutoFit/>
          </a:bodyPr>
          <a:lstStyle/>
          <a:p>
            <a:pPr>
              <a:spcBef>
                <a:spcPct val="50000"/>
              </a:spcBef>
            </a:pPr>
            <a:r>
              <a:rPr lang="cs-CZ" sz="2000"/>
              <a:t>strukturální</a:t>
            </a:r>
          </a:p>
        </p:txBody>
      </p:sp>
      <p:sp>
        <p:nvSpPr>
          <p:cNvPr id="3080" name="Text Box 10"/>
          <p:cNvSpPr txBox="1">
            <a:spLocks noChangeArrowheads="1"/>
          </p:cNvSpPr>
          <p:nvPr/>
        </p:nvSpPr>
        <p:spPr bwMode="auto">
          <a:xfrm>
            <a:off x="107950" y="3429000"/>
            <a:ext cx="1511300" cy="396875"/>
          </a:xfrm>
          <a:prstGeom prst="rect">
            <a:avLst/>
          </a:prstGeom>
          <a:noFill/>
          <a:ln w="9525">
            <a:noFill/>
            <a:miter lim="800000"/>
            <a:headEnd/>
            <a:tailEnd/>
          </a:ln>
        </p:spPr>
        <p:txBody>
          <a:bodyPr>
            <a:spAutoFit/>
          </a:bodyPr>
          <a:lstStyle/>
          <a:p>
            <a:pPr>
              <a:spcBef>
                <a:spcPct val="50000"/>
              </a:spcBef>
            </a:pPr>
            <a:r>
              <a:rPr lang="cs-CZ" sz="2000"/>
              <a:t>funkční</a:t>
            </a:r>
          </a:p>
        </p:txBody>
      </p:sp>
      <p:sp>
        <p:nvSpPr>
          <p:cNvPr id="3081" name="Text Box 11"/>
          <p:cNvSpPr txBox="1">
            <a:spLocks noChangeArrowheads="1"/>
          </p:cNvSpPr>
          <p:nvPr/>
        </p:nvSpPr>
        <p:spPr bwMode="auto">
          <a:xfrm>
            <a:off x="3635375" y="1628775"/>
            <a:ext cx="1511300" cy="396875"/>
          </a:xfrm>
          <a:prstGeom prst="rect">
            <a:avLst/>
          </a:prstGeom>
          <a:noFill/>
          <a:ln w="9525">
            <a:noFill/>
            <a:miter lim="800000"/>
            <a:headEnd/>
            <a:tailEnd/>
          </a:ln>
        </p:spPr>
        <p:txBody>
          <a:bodyPr>
            <a:spAutoFit/>
          </a:bodyPr>
          <a:lstStyle/>
          <a:p>
            <a:pPr>
              <a:spcBef>
                <a:spcPct val="50000"/>
              </a:spcBef>
            </a:pPr>
            <a:r>
              <a:rPr lang="cs-CZ" sz="2000"/>
              <a:t>genetická</a:t>
            </a:r>
          </a:p>
        </p:txBody>
      </p:sp>
      <p:sp>
        <p:nvSpPr>
          <p:cNvPr id="3082" name="Line 12"/>
          <p:cNvSpPr>
            <a:spLocks noChangeShapeType="1"/>
          </p:cNvSpPr>
          <p:nvPr/>
        </p:nvSpPr>
        <p:spPr bwMode="auto">
          <a:xfrm>
            <a:off x="755650" y="1341438"/>
            <a:ext cx="0" cy="2016125"/>
          </a:xfrm>
          <a:prstGeom prst="line">
            <a:avLst/>
          </a:prstGeom>
          <a:noFill/>
          <a:ln w="9525">
            <a:solidFill>
              <a:schemeClr val="tx1"/>
            </a:solidFill>
            <a:round/>
            <a:headEnd/>
            <a:tailEnd type="triangle" w="med" len="med"/>
          </a:ln>
        </p:spPr>
        <p:txBody>
          <a:bodyPr/>
          <a:lstStyle/>
          <a:p>
            <a:endParaRPr lang="en-US"/>
          </a:p>
        </p:txBody>
      </p:sp>
      <p:sp>
        <p:nvSpPr>
          <p:cNvPr id="3083" name="Line 13"/>
          <p:cNvSpPr>
            <a:spLocks noChangeShapeType="1"/>
          </p:cNvSpPr>
          <p:nvPr/>
        </p:nvSpPr>
        <p:spPr bwMode="auto">
          <a:xfrm>
            <a:off x="1187450" y="1268413"/>
            <a:ext cx="863600" cy="1512887"/>
          </a:xfrm>
          <a:prstGeom prst="line">
            <a:avLst/>
          </a:prstGeom>
          <a:noFill/>
          <a:ln w="9525">
            <a:solidFill>
              <a:schemeClr val="tx1"/>
            </a:solidFill>
            <a:round/>
            <a:headEnd/>
            <a:tailEnd type="triangle" w="med" len="med"/>
          </a:ln>
        </p:spPr>
        <p:txBody>
          <a:bodyPr/>
          <a:lstStyle/>
          <a:p>
            <a:endParaRPr lang="en-US"/>
          </a:p>
        </p:txBody>
      </p:sp>
      <p:sp>
        <p:nvSpPr>
          <p:cNvPr id="3084" name="Line 14"/>
          <p:cNvSpPr>
            <a:spLocks noChangeShapeType="1"/>
          </p:cNvSpPr>
          <p:nvPr/>
        </p:nvSpPr>
        <p:spPr bwMode="auto">
          <a:xfrm>
            <a:off x="1547813" y="1196975"/>
            <a:ext cx="1584325" cy="1081088"/>
          </a:xfrm>
          <a:prstGeom prst="line">
            <a:avLst/>
          </a:prstGeom>
          <a:noFill/>
          <a:ln w="9525">
            <a:solidFill>
              <a:schemeClr val="tx1"/>
            </a:solidFill>
            <a:round/>
            <a:headEnd/>
            <a:tailEnd type="triangle" w="med" len="med"/>
          </a:ln>
        </p:spPr>
        <p:txBody>
          <a:bodyPr/>
          <a:lstStyle/>
          <a:p>
            <a:endParaRPr lang="en-US"/>
          </a:p>
        </p:txBody>
      </p:sp>
      <p:sp>
        <p:nvSpPr>
          <p:cNvPr id="3085" name="Line 15"/>
          <p:cNvSpPr>
            <a:spLocks noChangeShapeType="1"/>
          </p:cNvSpPr>
          <p:nvPr/>
        </p:nvSpPr>
        <p:spPr bwMode="auto">
          <a:xfrm>
            <a:off x="1908175" y="1052513"/>
            <a:ext cx="1944688" cy="504825"/>
          </a:xfrm>
          <a:prstGeom prst="line">
            <a:avLst/>
          </a:prstGeom>
          <a:noFill/>
          <a:ln w="9525">
            <a:solidFill>
              <a:schemeClr val="tx1"/>
            </a:solidFill>
            <a:round/>
            <a:headEnd/>
            <a:tailEnd type="triangle" w="med" len="med"/>
          </a:ln>
        </p:spPr>
        <p:txBody>
          <a:bodyPr/>
          <a:lstStyle/>
          <a:p>
            <a:endParaRPr lang="en-US"/>
          </a:p>
        </p:txBody>
      </p:sp>
      <p:sp>
        <p:nvSpPr>
          <p:cNvPr id="3086" name="Text Box 18"/>
          <p:cNvSpPr txBox="1">
            <a:spLocks noChangeArrowheads="1"/>
          </p:cNvSpPr>
          <p:nvPr/>
        </p:nvSpPr>
        <p:spPr bwMode="auto">
          <a:xfrm>
            <a:off x="3708400" y="2997200"/>
            <a:ext cx="4392613" cy="2225675"/>
          </a:xfrm>
          <a:prstGeom prst="rect">
            <a:avLst/>
          </a:prstGeom>
          <a:noFill/>
          <a:ln w="9525">
            <a:noFill/>
            <a:miter lim="800000"/>
            <a:headEnd/>
            <a:tailEnd/>
          </a:ln>
        </p:spPr>
        <p:txBody>
          <a:bodyPr>
            <a:spAutoFit/>
          </a:bodyPr>
          <a:lstStyle/>
          <a:p>
            <a:pPr algn="ctr">
              <a:spcBef>
                <a:spcPct val="50000"/>
              </a:spcBef>
            </a:pPr>
            <a:r>
              <a:rPr lang="cs-CZ" sz="2000">
                <a:solidFill>
                  <a:srgbClr val="DC0000"/>
                </a:solidFill>
              </a:rPr>
              <a:t>?? interpretace ??</a:t>
            </a:r>
          </a:p>
          <a:p>
            <a:pPr algn="ctr">
              <a:spcBef>
                <a:spcPct val="50000"/>
              </a:spcBef>
            </a:pPr>
            <a:endParaRPr lang="cs-CZ" sz="2000">
              <a:solidFill>
                <a:srgbClr val="DC0000"/>
              </a:solidFill>
            </a:endParaRPr>
          </a:p>
          <a:p>
            <a:pPr algn="ctr">
              <a:spcBef>
                <a:spcPct val="50000"/>
              </a:spcBef>
            </a:pPr>
            <a:r>
              <a:rPr lang="cs-CZ" sz="2000">
                <a:solidFill>
                  <a:srgbClr val="DC0000"/>
                </a:solidFill>
              </a:rPr>
              <a:t>?? kvantitativní míry ??</a:t>
            </a:r>
          </a:p>
          <a:p>
            <a:pPr algn="ctr">
              <a:spcBef>
                <a:spcPct val="50000"/>
              </a:spcBef>
            </a:pPr>
            <a:endParaRPr lang="cs-CZ" sz="2000">
              <a:solidFill>
                <a:srgbClr val="DC0000"/>
              </a:solidFill>
            </a:endParaRPr>
          </a:p>
          <a:p>
            <a:pPr algn="ctr">
              <a:spcBef>
                <a:spcPct val="50000"/>
              </a:spcBef>
            </a:pPr>
            <a:r>
              <a:rPr lang="cs-CZ" sz="2000">
                <a:solidFill>
                  <a:srgbClr val="DC0000"/>
                </a:solidFill>
              </a:rPr>
              <a:t>?? vzájemné vztahy markerů ??</a:t>
            </a:r>
          </a:p>
        </p:txBody>
      </p:sp>
      <p:sp>
        <p:nvSpPr>
          <p:cNvPr id="3087" name="Rectangle 1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000">
                <a:solidFill>
                  <a:srgbClr val="DC0000"/>
                </a:solidFill>
              </a:rPr>
              <a:t>Biodiverzita mikroorganismů</a:t>
            </a:r>
          </a:p>
        </p:txBody>
      </p:sp>
      <p:sp>
        <p:nvSpPr>
          <p:cNvPr id="3088" name="AutoShape 20"/>
          <p:cNvSpPr>
            <a:spLocks noChangeArrowheads="1"/>
          </p:cNvSpPr>
          <p:nvPr/>
        </p:nvSpPr>
        <p:spPr bwMode="auto">
          <a:xfrm rot="3105372">
            <a:off x="3635375" y="1846263"/>
            <a:ext cx="433388" cy="2303462"/>
          </a:xfrm>
          <a:prstGeom prst="curvedLeftArrow">
            <a:avLst>
              <a:gd name="adj1" fmla="val 47540"/>
              <a:gd name="adj2" fmla="val 153840"/>
              <a:gd name="adj3" fmla="val 33333"/>
            </a:avLst>
          </a:prstGeom>
          <a:solidFill>
            <a:schemeClr val="accent1"/>
          </a:solidFill>
          <a:ln w="9525">
            <a:solidFill>
              <a:schemeClr val="tx1"/>
            </a:solidFill>
            <a:miter lim="800000"/>
            <a:headEnd/>
            <a:tailEnd/>
          </a:ln>
        </p:spPr>
        <p:txBody>
          <a:bodyPr wrap="none" anchor="ctr"/>
          <a:lstStyle/>
          <a:p>
            <a:endParaRPr lang="cs-CZ"/>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4098" name="Object 6"/>
          <p:cNvGraphicFramePr>
            <a:graphicFrameLocks noChangeAspect="1"/>
          </p:cNvGraphicFramePr>
          <p:nvPr/>
        </p:nvGraphicFramePr>
        <p:xfrm>
          <a:off x="0" y="0"/>
          <a:ext cx="914400" cy="198438"/>
        </p:xfrm>
        <a:graphic>
          <a:graphicData uri="http://schemas.openxmlformats.org/presentationml/2006/ole">
            <p:oleObj spid="_x0000_s4098" name="Equation" r:id="rId4" imgW="914400" imgH="198720" progId="Equation.DSMT4">
              <p:embed/>
            </p:oleObj>
          </a:graphicData>
        </a:graphic>
      </p:graphicFrame>
      <p:sp>
        <p:nvSpPr>
          <p:cNvPr id="4100" name="Rectangle 12"/>
          <p:cNvSpPr>
            <a:spLocks noGrp="1" noChangeArrowheads="1"/>
          </p:cNvSpPr>
          <p:nvPr>
            <p:ph type="ctrTitle"/>
          </p:nvPr>
        </p:nvSpPr>
        <p:spPr/>
        <p:txBody>
          <a:bodyPr/>
          <a:lstStyle/>
          <a:p>
            <a:pPr eaLnBrk="1" hangingPunct="1"/>
            <a:r>
              <a:rPr lang="cs-CZ" smtClean="0"/>
              <a:t>Analýzy lipidů: biomarkery a diverzita</a:t>
            </a:r>
            <a:endParaRPr lang="cs-CZ" smtClean="0">
              <a:solidFill>
                <a:schemeClr val="tx1"/>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8"/>
          <p:cNvSpPr>
            <a:spLocks noGrp="1" noChangeArrowheads="1"/>
          </p:cNvSpPr>
          <p:nvPr>
            <p:ph type="title"/>
          </p:nvPr>
        </p:nvSpPr>
        <p:spPr/>
        <p:txBody>
          <a:bodyPr/>
          <a:lstStyle/>
          <a:p>
            <a:pPr eaLnBrk="1" hangingPunct="1"/>
            <a:r>
              <a:rPr lang="cs-CZ" sz="2400" smtClean="0"/>
              <a:t>Analýza lipidů: biomarkery a diverzita</a:t>
            </a:r>
          </a:p>
        </p:txBody>
      </p:sp>
      <p:sp>
        <p:nvSpPr>
          <p:cNvPr id="5124" name="Zástupný symbol pro číslo snímku 3"/>
          <p:cNvSpPr>
            <a:spLocks noGrp="1"/>
          </p:cNvSpPr>
          <p:nvPr>
            <p:ph type="sldNum" sz="quarter" idx="10"/>
          </p:nvPr>
        </p:nvSpPr>
        <p:spPr>
          <a:noFill/>
        </p:spPr>
        <p:txBody>
          <a:bodyPr/>
          <a:lstStyle/>
          <a:p>
            <a:r>
              <a:rPr lang="cs-CZ" smtClean="0">
                <a:latin typeface="Arial" charset="0"/>
              </a:rPr>
              <a:t>Snímek </a:t>
            </a:r>
            <a:fld id="{E89EAF26-B5F9-435D-AC45-4DEF823B3823}" type="slidenum">
              <a:rPr lang="cs-CZ" smtClean="0">
                <a:latin typeface="Arial" charset="0"/>
              </a:rPr>
              <a:pPr/>
              <a:t>17</a:t>
            </a:fld>
            <a:endParaRPr lang="cs-CZ" smtClean="0">
              <a:latin typeface="Arial" charset="0"/>
            </a:endParaRPr>
          </a:p>
        </p:txBody>
      </p:sp>
      <p:sp>
        <p:nvSpPr>
          <p:cNvPr id="5125"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5122" name="Object 6"/>
          <p:cNvGraphicFramePr>
            <a:graphicFrameLocks noChangeAspect="1"/>
          </p:cNvGraphicFramePr>
          <p:nvPr/>
        </p:nvGraphicFramePr>
        <p:xfrm>
          <a:off x="0" y="0"/>
          <a:ext cx="914400" cy="198438"/>
        </p:xfrm>
        <a:graphic>
          <a:graphicData uri="http://schemas.openxmlformats.org/presentationml/2006/ole">
            <p:oleObj spid="_x0000_s5122" name="Equation" r:id="rId4" imgW="914400" imgH="198720" progId="Equation.DSMT4">
              <p:embed/>
            </p:oleObj>
          </a:graphicData>
        </a:graphic>
      </p:graphicFrame>
      <p:pic>
        <p:nvPicPr>
          <p:cNvPr id="5126" name="Picture 7" descr="0027"/>
          <p:cNvPicPr>
            <a:picLocks noChangeAspect="1" noChangeArrowheads="1"/>
          </p:cNvPicPr>
          <p:nvPr/>
        </p:nvPicPr>
        <p:blipFill>
          <a:blip r:embed="rId5" cstate="print"/>
          <a:srcRect l="8884" t="10619" r="15067" b="64761"/>
          <a:stretch>
            <a:fillRect/>
          </a:stretch>
        </p:blipFill>
        <p:spPr bwMode="auto">
          <a:xfrm>
            <a:off x="0" y="908050"/>
            <a:ext cx="9144000" cy="5113338"/>
          </a:xfrm>
          <a:prstGeom prst="rect">
            <a:avLst/>
          </a:prstGeom>
          <a:noFill/>
          <a:ln w="9525">
            <a:solidFill>
              <a:schemeClr val="tx1"/>
            </a:solidFill>
            <a:miter lim="800000"/>
            <a:headEnd/>
            <a:tailEnd/>
          </a:ln>
        </p:spPr>
      </p:pic>
      <p:sp>
        <p:nvSpPr>
          <p:cNvPr id="7" name="Obdélník 6"/>
          <p:cNvSpPr/>
          <p:nvPr/>
        </p:nvSpPr>
        <p:spPr bwMode="auto">
          <a:xfrm>
            <a:off x="4355976" y="1340768"/>
            <a:ext cx="3456384" cy="4032448"/>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Zástupný symbol pro číslo snímku 2"/>
          <p:cNvSpPr>
            <a:spLocks noGrp="1"/>
          </p:cNvSpPr>
          <p:nvPr>
            <p:ph type="sldNum" sz="quarter" idx="10"/>
          </p:nvPr>
        </p:nvSpPr>
        <p:spPr>
          <a:noFill/>
        </p:spPr>
        <p:txBody>
          <a:bodyPr/>
          <a:lstStyle/>
          <a:p>
            <a:r>
              <a:rPr lang="cs-CZ" smtClean="0">
                <a:latin typeface="Arial" charset="0"/>
              </a:rPr>
              <a:t>Snímek </a:t>
            </a:r>
            <a:fld id="{A7E41AFD-2E9C-4972-9858-24449BB386C4}" type="slidenum">
              <a:rPr lang="cs-CZ" smtClean="0">
                <a:latin typeface="Arial" charset="0"/>
              </a:rPr>
              <a:pPr/>
              <a:t>18</a:t>
            </a:fld>
            <a:endParaRPr lang="cs-CZ" smtClean="0">
              <a:latin typeface="Arial" charset="0"/>
            </a:endParaRPr>
          </a:p>
        </p:txBody>
      </p:sp>
      <p:sp>
        <p:nvSpPr>
          <p:cNvPr id="6148"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6149" name="Text Box 5"/>
          <p:cNvSpPr txBox="1">
            <a:spLocks noChangeArrowheads="1"/>
          </p:cNvSpPr>
          <p:nvPr/>
        </p:nvSpPr>
        <p:spPr bwMode="auto">
          <a:xfrm>
            <a:off x="250825" y="692150"/>
            <a:ext cx="8569325" cy="3444875"/>
          </a:xfrm>
          <a:prstGeom prst="rect">
            <a:avLst/>
          </a:prstGeom>
          <a:noFill/>
          <a:ln w="9525">
            <a:noFill/>
            <a:miter lim="800000"/>
            <a:headEnd/>
            <a:tailEnd/>
          </a:ln>
        </p:spPr>
        <p:txBody>
          <a:bodyPr>
            <a:spAutoFit/>
          </a:bodyPr>
          <a:lstStyle/>
          <a:p>
            <a:pPr algn="just"/>
            <a:r>
              <a:rPr lang="cs-CZ" sz="2000" b="0"/>
              <a:t>- lipidy</a:t>
            </a:r>
            <a:r>
              <a:rPr lang="en-US" sz="2000" b="0"/>
              <a:t> bun</a:t>
            </a:r>
            <a:r>
              <a:rPr lang="cs-CZ" sz="2000" b="0"/>
              <a:t>ěčných </a:t>
            </a:r>
            <a:r>
              <a:rPr lang="en-US" sz="2000" b="0"/>
              <a:t>membr</a:t>
            </a:r>
            <a:r>
              <a:rPr lang="cs-CZ" sz="2000" b="0"/>
              <a:t>á</a:t>
            </a:r>
            <a:r>
              <a:rPr lang="en-US" sz="2000" b="0"/>
              <a:t>n</a:t>
            </a:r>
            <a:r>
              <a:rPr lang="cs-CZ" sz="2000" b="0"/>
              <a:t> jsou tak specifické, že mají povahu až biomarkerů ===</a:t>
            </a:r>
            <a:r>
              <a:rPr lang="en-US" sz="2000" b="0"/>
              <a:t>&gt;</a:t>
            </a:r>
            <a:r>
              <a:rPr lang="cs-CZ" sz="2000" b="0"/>
              <a:t> </a:t>
            </a:r>
            <a:r>
              <a:rPr lang="cs-CZ" sz="2000"/>
              <a:t>SLB - signature lipid biomarkers</a:t>
            </a:r>
            <a:endParaRPr lang="en-US" sz="2000"/>
          </a:p>
          <a:p>
            <a:pPr algn="just"/>
            <a:endParaRPr lang="cs-CZ" sz="2000" b="0"/>
          </a:p>
          <a:p>
            <a:pPr algn="just"/>
            <a:r>
              <a:rPr lang="cs-CZ" sz="2000" b="0"/>
              <a:t>- každý mikroorganismus má charakteristický "pattern" složení lipidů, který může být užit jako diagnostický parametr</a:t>
            </a:r>
          </a:p>
          <a:p>
            <a:pPr algn="just"/>
            <a:endParaRPr lang="cs-CZ" sz="2000" b="0"/>
          </a:p>
          <a:p>
            <a:pPr algn="just"/>
            <a:r>
              <a:rPr lang="cs-CZ" sz="2000"/>
              <a:t>Příklad:</a:t>
            </a:r>
          </a:p>
          <a:p>
            <a:pPr algn="just"/>
            <a:r>
              <a:rPr lang="cs-CZ" sz="2000" b="0"/>
              <a:t>rod </a:t>
            </a:r>
            <a:r>
              <a:rPr lang="cs-CZ" sz="2000" b="0" i="1"/>
              <a:t>Micrococcus</a:t>
            </a:r>
            <a:r>
              <a:rPr lang="cs-CZ" sz="2000" b="0"/>
              <a:t> dle větvených nenasycených FA:</a:t>
            </a:r>
          </a:p>
          <a:p>
            <a:pPr algn="just"/>
            <a:r>
              <a:rPr lang="cs-CZ" sz="2000" b="0"/>
              <a:t>		C</a:t>
            </a:r>
            <a:r>
              <a:rPr lang="cs-CZ" sz="2000" b="0" baseline="-25000"/>
              <a:t>27</a:t>
            </a:r>
            <a:r>
              <a:rPr lang="cs-CZ" sz="2000" b="0"/>
              <a:t>,C</a:t>
            </a:r>
            <a:r>
              <a:rPr lang="cs-CZ" sz="2000" b="0" baseline="-25000"/>
              <a:t>28</a:t>
            </a:r>
            <a:r>
              <a:rPr lang="cs-CZ" sz="2000" b="0"/>
              <a:t>,C</a:t>
            </a:r>
            <a:r>
              <a:rPr lang="cs-CZ" sz="2000" b="0" baseline="-25000"/>
              <a:t>29</a:t>
            </a:r>
            <a:r>
              <a:rPr lang="cs-CZ" sz="2000" b="0"/>
              <a:t>	</a:t>
            </a:r>
            <a:r>
              <a:rPr lang="cs-CZ" sz="2000" b="0" i="1"/>
              <a:t>M. luteus</a:t>
            </a:r>
          </a:p>
          <a:p>
            <a:pPr algn="just"/>
            <a:r>
              <a:rPr lang="cs-CZ" sz="2000" b="0"/>
              <a:t>		C</a:t>
            </a:r>
            <a:r>
              <a:rPr lang="cs-CZ" sz="2000" b="0" baseline="-25000"/>
              <a:t>25</a:t>
            </a:r>
            <a:r>
              <a:rPr lang="cs-CZ" sz="2000" b="0"/>
              <a:t>,C</a:t>
            </a:r>
            <a:r>
              <a:rPr lang="cs-CZ" sz="2000" b="0" baseline="-25000"/>
              <a:t>26</a:t>
            </a:r>
            <a:r>
              <a:rPr lang="cs-CZ" sz="2000" b="0"/>
              <a:t>,C</a:t>
            </a:r>
            <a:r>
              <a:rPr lang="cs-CZ" sz="2000" b="0" baseline="-25000"/>
              <a:t>27</a:t>
            </a:r>
            <a:r>
              <a:rPr lang="cs-CZ" sz="2000" b="0"/>
              <a:t>	</a:t>
            </a:r>
            <a:r>
              <a:rPr lang="cs-CZ" sz="2000" b="0" i="1"/>
              <a:t>M. varians</a:t>
            </a:r>
          </a:p>
          <a:p>
            <a:pPr algn="just"/>
            <a:r>
              <a:rPr lang="cs-CZ" sz="2000" b="0"/>
              <a:t>		C</a:t>
            </a:r>
            <a:r>
              <a:rPr lang="cs-CZ" sz="2000" b="0" baseline="-25000"/>
              <a:t>30</a:t>
            </a:r>
            <a:r>
              <a:rPr lang="cs-CZ" sz="2000" b="0"/>
              <a:t>,C</a:t>
            </a:r>
            <a:r>
              <a:rPr lang="cs-CZ" sz="2000" b="0" baseline="-25000"/>
              <a:t>31</a:t>
            </a:r>
            <a:r>
              <a:rPr lang="cs-CZ" sz="2000" b="0"/>
              <a:t>,C</a:t>
            </a:r>
            <a:r>
              <a:rPr lang="cs-CZ" sz="2000" b="0" baseline="-25000"/>
              <a:t>32</a:t>
            </a:r>
            <a:r>
              <a:rPr lang="cs-CZ" sz="2000" b="0"/>
              <a:t>	</a:t>
            </a:r>
            <a:r>
              <a:rPr lang="cs-CZ" sz="2000" b="0" i="1"/>
              <a:t>M. sedentarius</a:t>
            </a:r>
          </a:p>
        </p:txBody>
      </p:sp>
      <p:graphicFrame>
        <p:nvGraphicFramePr>
          <p:cNvPr id="6146" name="Object 6"/>
          <p:cNvGraphicFramePr>
            <a:graphicFrameLocks noChangeAspect="1"/>
          </p:cNvGraphicFramePr>
          <p:nvPr/>
        </p:nvGraphicFramePr>
        <p:xfrm>
          <a:off x="0" y="0"/>
          <a:ext cx="914400" cy="198438"/>
        </p:xfrm>
        <a:graphic>
          <a:graphicData uri="http://schemas.openxmlformats.org/presentationml/2006/ole">
            <p:oleObj spid="_x0000_s6146" name="Equation" r:id="rId4" imgW="914400" imgH="198720" progId="Equation.DSMT4">
              <p:embed/>
            </p:oleObj>
          </a:graphicData>
        </a:graphic>
      </p:graphicFrame>
      <p:sp>
        <p:nvSpPr>
          <p:cNvPr id="6150" name="Rectangle 10"/>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Analýza lipidů: biomarkery a diverzita</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Zástupný symbol pro číslo snímku 2"/>
          <p:cNvSpPr>
            <a:spLocks noGrp="1"/>
          </p:cNvSpPr>
          <p:nvPr>
            <p:ph type="sldNum" sz="quarter" idx="10"/>
          </p:nvPr>
        </p:nvSpPr>
        <p:spPr>
          <a:noFill/>
        </p:spPr>
        <p:txBody>
          <a:bodyPr/>
          <a:lstStyle/>
          <a:p>
            <a:r>
              <a:rPr lang="cs-CZ" smtClean="0">
                <a:latin typeface="Arial" charset="0"/>
              </a:rPr>
              <a:t>Snímek </a:t>
            </a:r>
            <a:fld id="{1AED8A14-0571-421F-8764-533C0A299163}" type="slidenum">
              <a:rPr lang="cs-CZ" smtClean="0">
                <a:latin typeface="Arial" charset="0"/>
              </a:rPr>
              <a:pPr/>
              <a:t>19</a:t>
            </a:fld>
            <a:endParaRPr lang="cs-CZ" smtClean="0">
              <a:latin typeface="Arial" charset="0"/>
            </a:endParaRPr>
          </a:p>
        </p:txBody>
      </p:sp>
      <p:sp>
        <p:nvSpPr>
          <p:cNvPr id="7172"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7173" name="Text Box 5"/>
          <p:cNvSpPr txBox="1">
            <a:spLocks noChangeArrowheads="1"/>
          </p:cNvSpPr>
          <p:nvPr/>
        </p:nvSpPr>
        <p:spPr bwMode="auto">
          <a:xfrm>
            <a:off x="323850" y="620713"/>
            <a:ext cx="8569325" cy="5715000"/>
          </a:xfrm>
          <a:prstGeom prst="rect">
            <a:avLst/>
          </a:prstGeom>
          <a:noFill/>
          <a:ln w="9525">
            <a:noFill/>
            <a:miter lim="800000"/>
            <a:headEnd/>
            <a:tailEnd/>
          </a:ln>
        </p:spPr>
        <p:txBody>
          <a:bodyPr>
            <a:spAutoFit/>
          </a:bodyPr>
          <a:lstStyle/>
          <a:p>
            <a:pPr algn="just"/>
            <a:r>
              <a:rPr lang="cs-CZ" b="0"/>
              <a:t>- lipidy</a:t>
            </a:r>
            <a:r>
              <a:rPr lang="en-US" b="0"/>
              <a:t> bun</a:t>
            </a:r>
            <a:r>
              <a:rPr lang="cs-CZ" b="0"/>
              <a:t>ěčných </a:t>
            </a:r>
            <a:r>
              <a:rPr lang="en-US" b="0"/>
              <a:t>membr</a:t>
            </a:r>
            <a:r>
              <a:rPr lang="cs-CZ" b="0"/>
              <a:t>á</a:t>
            </a:r>
            <a:r>
              <a:rPr lang="en-US" b="0"/>
              <a:t>n</a:t>
            </a:r>
            <a:r>
              <a:rPr lang="cs-CZ" b="0"/>
              <a:t> jsou tak specifické, že mají povahu až biomarkerů ===</a:t>
            </a:r>
            <a:r>
              <a:rPr lang="en-US" b="0"/>
              <a:t>&gt;</a:t>
            </a:r>
            <a:r>
              <a:rPr lang="cs-CZ" b="0"/>
              <a:t> </a:t>
            </a:r>
            <a:r>
              <a:rPr lang="cs-CZ"/>
              <a:t>SLB - signature lipid biomarkers</a:t>
            </a:r>
            <a:endParaRPr lang="en-US"/>
          </a:p>
          <a:p>
            <a:pPr algn="just"/>
            <a:endParaRPr lang="cs-CZ" b="0"/>
          </a:p>
          <a:p>
            <a:pPr algn="just"/>
            <a:r>
              <a:rPr lang="cs-CZ" b="0"/>
              <a:t>- jsou velmi diverzifikované: několik skupin a v rámci nich jsou lipidy s mnoha strukturními variacemi:</a:t>
            </a:r>
          </a:p>
          <a:p>
            <a:pPr algn="just"/>
            <a:endParaRPr lang="cs-CZ" b="0"/>
          </a:p>
          <a:p>
            <a:pPr algn="just"/>
            <a:r>
              <a:rPr lang="cs-CZ"/>
              <a:t>1)</a:t>
            </a:r>
            <a:r>
              <a:rPr lang="cs-CZ" b="0"/>
              <a:t> Jednu velkou skupinu tvoří mastné kyseliny vázané v původní makromolekule fosfolipidu esterovou vazbou (</a:t>
            </a:r>
            <a:r>
              <a:rPr lang="cs-CZ"/>
              <a:t>EL-PLFA</a:t>
            </a:r>
            <a:r>
              <a:rPr lang="cs-CZ" b="0"/>
              <a:t>):</a:t>
            </a:r>
          </a:p>
          <a:p>
            <a:pPr algn="just"/>
            <a:r>
              <a:rPr lang="cs-CZ" b="0"/>
              <a:t>a) nasycených PLFA (</a:t>
            </a:r>
            <a:r>
              <a:rPr lang="cs-CZ"/>
              <a:t>SATFA</a:t>
            </a:r>
            <a:r>
              <a:rPr lang="cs-CZ" b="0"/>
              <a:t> - saturated fatty acids)</a:t>
            </a:r>
          </a:p>
          <a:p>
            <a:pPr algn="just"/>
            <a:r>
              <a:rPr lang="cs-CZ" b="0"/>
              <a:t>b) mono-nenasycených (</a:t>
            </a:r>
            <a:r>
              <a:rPr lang="cs-CZ"/>
              <a:t>MUFA</a:t>
            </a:r>
            <a:r>
              <a:rPr lang="cs-CZ" b="0"/>
              <a:t> - mono-unsaturated fatty acids)</a:t>
            </a:r>
          </a:p>
          <a:p>
            <a:pPr algn="just"/>
            <a:r>
              <a:rPr lang="cs-CZ" b="0"/>
              <a:t>c) vícenásobně nenasycených (</a:t>
            </a:r>
            <a:r>
              <a:rPr lang="cs-CZ"/>
              <a:t>PUFA</a:t>
            </a:r>
            <a:r>
              <a:rPr lang="cs-CZ" b="0"/>
              <a:t> - poly-unsaturated fatty acids)</a:t>
            </a:r>
          </a:p>
          <a:p>
            <a:pPr algn="just"/>
            <a:r>
              <a:rPr lang="cs-CZ" b="0"/>
              <a:t>d) hydroxy-substituovaných (</a:t>
            </a:r>
            <a:r>
              <a:rPr lang="cs-CZ"/>
              <a:t>PLOH</a:t>
            </a:r>
            <a:r>
              <a:rPr lang="cs-CZ" b="0"/>
              <a:t>)</a:t>
            </a:r>
          </a:p>
          <a:p>
            <a:pPr algn="just"/>
            <a:endParaRPr lang="cs-CZ" b="0"/>
          </a:p>
          <a:p>
            <a:pPr algn="just"/>
            <a:r>
              <a:rPr lang="cs-CZ"/>
              <a:t>2)</a:t>
            </a:r>
            <a:r>
              <a:rPr lang="cs-CZ" b="0"/>
              <a:t> Druhou velkou skupinu tvoří mastné kyseliny vázané v původní makromolekule přes neesterovou vazbu (</a:t>
            </a:r>
            <a:r>
              <a:rPr lang="cs-CZ"/>
              <a:t>NEL-PLFA</a:t>
            </a:r>
            <a:r>
              <a:rPr lang="cs-CZ" b="0"/>
              <a:t>):</a:t>
            </a:r>
          </a:p>
          <a:p>
            <a:pPr algn="just"/>
            <a:r>
              <a:rPr lang="cs-CZ" b="0"/>
              <a:t>a) </a:t>
            </a:r>
            <a:r>
              <a:rPr lang="cs-CZ"/>
              <a:t>UNSFA</a:t>
            </a:r>
            <a:r>
              <a:rPr lang="cs-CZ" b="0"/>
              <a:t> - nasycené i nenasycené mastné kyseliny a hydroxy-substituované (</a:t>
            </a:r>
            <a:r>
              <a:rPr lang="cs-CZ"/>
              <a:t>UNSOH</a:t>
            </a:r>
            <a:r>
              <a:rPr lang="cs-CZ" b="0"/>
              <a:t>)</a:t>
            </a:r>
          </a:p>
          <a:p>
            <a:pPr algn="just"/>
            <a:endParaRPr lang="cs-CZ" b="0"/>
          </a:p>
          <a:p>
            <a:pPr algn="just"/>
            <a:endParaRPr lang="cs-CZ" b="0"/>
          </a:p>
          <a:p>
            <a:pPr algn="ctr"/>
            <a:r>
              <a:rPr lang="cs-CZ"/>
              <a:t>Konkrétní sloučeniny mastných kyselin jsou stanovovány stejné v obou frakcích, tedy EL-PLFA i NEL-PLFA. Liší se tedy pouze způsobem navázání v molekule fosfolipidu. UNSFA tedy zahrnují stejné molekuly jako SATFA+MUFA+PUFA, pouze místo karboxylového konce, mají jiné zakončení pocházející z hydrolýzy neesterové vazby. Analogicky totéž platí pro PLOH a UNSOH.</a:t>
            </a:r>
          </a:p>
        </p:txBody>
      </p:sp>
      <p:graphicFrame>
        <p:nvGraphicFramePr>
          <p:cNvPr id="7170" name="Object 6"/>
          <p:cNvGraphicFramePr>
            <a:graphicFrameLocks noChangeAspect="1"/>
          </p:cNvGraphicFramePr>
          <p:nvPr/>
        </p:nvGraphicFramePr>
        <p:xfrm>
          <a:off x="0" y="0"/>
          <a:ext cx="914400" cy="198438"/>
        </p:xfrm>
        <a:graphic>
          <a:graphicData uri="http://schemas.openxmlformats.org/presentationml/2006/ole">
            <p:oleObj spid="_x0000_s7170" name="Equation" r:id="rId4" imgW="914400" imgH="198720" progId="Equation.DSMT4">
              <p:embed/>
            </p:oleObj>
          </a:graphicData>
        </a:graphic>
      </p:graphicFrame>
      <p:sp>
        <p:nvSpPr>
          <p:cNvPr id="7174"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Analýza lipidů: biomarkery a diverzita</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Grp="1" noChangeArrowheads="1"/>
          </p:cNvSpPr>
          <p:nvPr>
            <p:ph type="ctrTitle"/>
          </p:nvPr>
        </p:nvSpPr>
        <p:spPr>
          <a:xfrm>
            <a:off x="1403350" y="1628775"/>
            <a:ext cx="6408738" cy="3312393"/>
          </a:xfrm>
        </p:spPr>
        <p:txBody>
          <a:bodyPr/>
          <a:lstStyle/>
          <a:p>
            <a:pPr eaLnBrk="1" hangingPunct="1">
              <a:defRPr/>
            </a:pPr>
            <a:r>
              <a:rPr lang="cs-CZ" sz="2400" dirty="0" smtClean="0"/>
              <a:t>Bi6420: Ekotoxikologie mikroorganismů</a:t>
            </a:r>
            <a:r>
              <a:rPr lang="cs-CZ" dirty="0" smtClean="0"/>
              <a:t/>
            </a:r>
            <a:br>
              <a:rPr lang="cs-CZ" dirty="0" smtClean="0"/>
            </a:br>
            <a:r>
              <a:rPr lang="cs-CZ" dirty="0" smtClean="0"/>
              <a:t>Část 4: Sledované parametry mikrobiální ekotoxikologie a působení toxických látek na ně</a:t>
            </a:r>
            <a:endParaRPr lang="cs-CZ"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Zástupný symbol pro číslo snímku 2"/>
          <p:cNvSpPr>
            <a:spLocks noGrp="1"/>
          </p:cNvSpPr>
          <p:nvPr>
            <p:ph type="sldNum" sz="quarter" idx="10"/>
          </p:nvPr>
        </p:nvSpPr>
        <p:spPr>
          <a:noFill/>
        </p:spPr>
        <p:txBody>
          <a:bodyPr/>
          <a:lstStyle/>
          <a:p>
            <a:r>
              <a:rPr lang="cs-CZ" smtClean="0">
                <a:latin typeface="Arial" charset="0"/>
              </a:rPr>
              <a:t>Snímek </a:t>
            </a:r>
            <a:fld id="{871C17E1-84B6-47D2-89EC-694343A180FF}" type="slidenum">
              <a:rPr lang="cs-CZ" smtClean="0">
                <a:latin typeface="Arial" charset="0"/>
              </a:rPr>
              <a:pPr/>
              <a:t>20</a:t>
            </a:fld>
            <a:endParaRPr lang="cs-CZ" smtClean="0">
              <a:latin typeface="Arial" charset="0"/>
            </a:endParaRPr>
          </a:p>
        </p:txBody>
      </p:sp>
      <p:sp>
        <p:nvSpPr>
          <p:cNvPr id="8196"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8197" name="Text Box 5"/>
          <p:cNvSpPr txBox="1">
            <a:spLocks noChangeArrowheads="1"/>
          </p:cNvSpPr>
          <p:nvPr/>
        </p:nvSpPr>
        <p:spPr bwMode="auto">
          <a:xfrm>
            <a:off x="250825" y="620713"/>
            <a:ext cx="8640763" cy="5372100"/>
          </a:xfrm>
          <a:prstGeom prst="rect">
            <a:avLst/>
          </a:prstGeom>
          <a:noFill/>
          <a:ln w="9525">
            <a:noFill/>
            <a:miter lim="800000"/>
            <a:headEnd/>
            <a:tailEnd/>
          </a:ln>
        </p:spPr>
        <p:txBody>
          <a:bodyPr>
            <a:spAutoFit/>
          </a:bodyPr>
          <a:lstStyle/>
          <a:p>
            <a:pPr algn="just">
              <a:spcAft>
                <a:spcPct val="20000"/>
              </a:spcAft>
            </a:pPr>
            <a:r>
              <a:rPr lang="cs-CZ" sz="1800">
                <a:solidFill>
                  <a:srgbClr val="6600FF"/>
                </a:solidFill>
              </a:rPr>
              <a:t>Analýzy lipidů - názvosloví</a:t>
            </a:r>
          </a:p>
          <a:p>
            <a:pPr algn="just">
              <a:spcAft>
                <a:spcPct val="20000"/>
              </a:spcAft>
            </a:pPr>
            <a:endParaRPr lang="cs-CZ" sz="1800">
              <a:solidFill>
                <a:srgbClr val="6600FF"/>
              </a:solidFill>
            </a:endParaRPr>
          </a:p>
          <a:p>
            <a:pPr algn="just">
              <a:spcAft>
                <a:spcPct val="20000"/>
              </a:spcAft>
            </a:pPr>
            <a:r>
              <a:rPr lang="cs-CZ" sz="1800" b="0"/>
              <a:t>- základní část vlastního názvosloví tvoří poměr </a:t>
            </a:r>
            <a:r>
              <a:rPr lang="cs-CZ" sz="1800" b="0" i="1"/>
              <a:t>X:Y</a:t>
            </a:r>
            <a:r>
              <a:rPr lang="cs-CZ" sz="1800" b="0"/>
              <a:t>, kde </a:t>
            </a:r>
            <a:r>
              <a:rPr lang="cs-CZ" sz="1800" b="0" i="1"/>
              <a:t>X</a:t>
            </a:r>
            <a:r>
              <a:rPr lang="cs-CZ" sz="1800" b="0"/>
              <a:t> je počet uhlíků v řetězci kyseliny a </a:t>
            </a:r>
            <a:r>
              <a:rPr lang="cs-CZ" sz="1800" b="0" i="1"/>
              <a:t>Y</a:t>
            </a:r>
            <a:r>
              <a:rPr lang="cs-CZ" sz="1800" b="0"/>
              <a:t> značí stupeň nenasycenosti, tedy počet dvojných vazeb v makromolekule</a:t>
            </a:r>
          </a:p>
          <a:p>
            <a:pPr algn="just">
              <a:spcAft>
                <a:spcPct val="20000"/>
              </a:spcAft>
            </a:pPr>
            <a:endParaRPr lang="cs-CZ" sz="1800" b="0"/>
          </a:p>
          <a:p>
            <a:pPr algn="just">
              <a:spcAft>
                <a:spcPct val="20000"/>
              </a:spcAft>
            </a:pPr>
            <a:r>
              <a:rPr lang="cs-CZ" sz="1800" b="0"/>
              <a:t>- pozice dvojných vazeb je pak číslo v závorce s tím, že pokud je u něj </a:t>
            </a:r>
            <a:r>
              <a:rPr lang="cs-CZ" sz="1800" b="0" i="1"/>
              <a:t>c</a:t>
            </a:r>
            <a:r>
              <a:rPr lang="cs-CZ" sz="1800" b="0"/>
              <a:t>, respektive </a:t>
            </a:r>
            <a:r>
              <a:rPr lang="cs-CZ" sz="1800" b="0" i="1"/>
              <a:t>t</a:t>
            </a:r>
            <a:r>
              <a:rPr lang="cs-CZ" sz="1800" b="0"/>
              <a:t>, znamená to </a:t>
            </a:r>
            <a:r>
              <a:rPr lang="cs-CZ" sz="1800" b="0" i="1"/>
              <a:t>cis</a:t>
            </a:r>
            <a:r>
              <a:rPr lang="cs-CZ" sz="1800" b="0"/>
              <a:t>, respektive </a:t>
            </a:r>
            <a:r>
              <a:rPr lang="cs-CZ" sz="1800" b="0" i="1"/>
              <a:t>trans</a:t>
            </a:r>
            <a:r>
              <a:rPr lang="cs-CZ" sz="1800" b="0"/>
              <a:t> konfiguraci</a:t>
            </a:r>
          </a:p>
          <a:p>
            <a:pPr algn="just">
              <a:spcAft>
                <a:spcPct val="20000"/>
              </a:spcAft>
            </a:pPr>
            <a:r>
              <a:rPr lang="cs-CZ" sz="1800" b="0"/>
              <a:t>- písmeno </a:t>
            </a:r>
            <a:r>
              <a:rPr lang="cs-CZ" sz="1800" b="0" i="1"/>
              <a:t>n</a:t>
            </a:r>
            <a:r>
              <a:rPr lang="cs-CZ" sz="1800" b="0"/>
              <a:t> znamená normální nevětvený řetězec</a:t>
            </a:r>
          </a:p>
          <a:p>
            <a:pPr algn="just">
              <a:spcAft>
                <a:spcPct val="20000"/>
              </a:spcAft>
            </a:pPr>
            <a:r>
              <a:rPr lang="cs-CZ" sz="1800" b="0"/>
              <a:t>- zkratka </a:t>
            </a:r>
            <a:r>
              <a:rPr lang="cs-CZ" sz="1800" b="0" i="1"/>
              <a:t>br</a:t>
            </a:r>
            <a:r>
              <a:rPr lang="cs-CZ" sz="1800" b="0"/>
              <a:t> znamená rozvětvenou molekulu o methylovou skupinu</a:t>
            </a:r>
          </a:p>
          <a:p>
            <a:pPr algn="just">
              <a:spcAft>
                <a:spcPct val="20000"/>
              </a:spcAft>
            </a:pPr>
            <a:r>
              <a:rPr lang="cs-CZ" sz="1800" b="0"/>
              <a:t>- písmena </a:t>
            </a:r>
            <a:r>
              <a:rPr lang="cs-CZ" sz="1800" b="0" i="1"/>
              <a:t>i</a:t>
            </a:r>
            <a:r>
              <a:rPr lang="cs-CZ" sz="1800" b="0"/>
              <a:t> a </a:t>
            </a:r>
            <a:r>
              <a:rPr lang="cs-CZ" sz="1800" b="0" i="1"/>
              <a:t>a</a:t>
            </a:r>
            <a:r>
              <a:rPr lang="cs-CZ" sz="1800" b="0"/>
              <a:t> pak znamenají </a:t>
            </a:r>
            <a:r>
              <a:rPr lang="cs-CZ" sz="1800" b="0" i="1"/>
              <a:t>iso</a:t>
            </a:r>
            <a:r>
              <a:rPr lang="cs-CZ" sz="1800" b="0"/>
              <a:t> a </a:t>
            </a:r>
            <a:r>
              <a:rPr lang="cs-CZ" sz="1800" b="0" i="1"/>
              <a:t>anteiso</a:t>
            </a:r>
            <a:r>
              <a:rPr lang="cs-CZ" sz="1800" b="0"/>
              <a:t> pozici methylové skupiny</a:t>
            </a:r>
          </a:p>
          <a:p>
            <a:pPr algn="just">
              <a:spcAft>
                <a:spcPct val="20000"/>
              </a:spcAft>
            </a:pPr>
            <a:r>
              <a:rPr lang="cs-CZ" sz="1800" b="0"/>
              <a:t>- písmeno </a:t>
            </a:r>
            <a:r>
              <a:rPr lang="cs-CZ" sz="1800" b="0" i="1"/>
              <a:t>p</a:t>
            </a:r>
            <a:r>
              <a:rPr lang="cs-CZ" sz="1800" b="0"/>
              <a:t> či </a:t>
            </a:r>
            <a:r>
              <a:rPr lang="cs-CZ" sz="1800" b="0" i="1"/>
              <a:t>p</a:t>
            </a:r>
            <a:r>
              <a:rPr lang="cs-CZ" sz="1800" b="0"/>
              <a:t> následováno číslem znamená pozici methylové skupiny od karboxylového konce molekuly</a:t>
            </a:r>
          </a:p>
          <a:p>
            <a:pPr algn="just">
              <a:spcAft>
                <a:spcPct val="20000"/>
              </a:spcAft>
            </a:pPr>
            <a:r>
              <a:rPr lang="cs-CZ" sz="1800" b="0"/>
              <a:t>- cyklopropylové skupiny na PLFA mají v názvosloví zkratku </a:t>
            </a:r>
            <a:r>
              <a:rPr lang="cs-CZ" sz="1800" b="0" i="1"/>
              <a:t>cy</a:t>
            </a:r>
          </a:p>
          <a:p>
            <a:pPr algn="just">
              <a:spcAft>
                <a:spcPct val="20000"/>
              </a:spcAft>
            </a:pPr>
            <a:r>
              <a:rPr lang="cs-CZ" sz="1800" b="0" i="1"/>
              <a:t>- </a:t>
            </a:r>
            <a:r>
              <a:rPr lang="cs-CZ" sz="1800" b="0"/>
              <a:t>pozice hydroxy skupiny v řetězci je vyznačena jako </a:t>
            </a:r>
            <a:r>
              <a:rPr lang="cs-CZ" sz="1800" b="0">
                <a:sym typeface="Symbol" pitchFamily="18" charset="2"/>
              </a:rPr>
              <a:t></a:t>
            </a:r>
            <a:r>
              <a:rPr lang="cs-CZ" sz="1800" b="0"/>
              <a:t>, </a:t>
            </a:r>
            <a:r>
              <a:rPr lang="cs-CZ" sz="1800" b="0">
                <a:sym typeface="Symbol" pitchFamily="18" charset="2"/>
              </a:rPr>
              <a:t></a:t>
            </a:r>
            <a:r>
              <a:rPr lang="cs-CZ" sz="1800" b="0"/>
              <a:t> od karboxylového konce, či od alifatického konce řetězce symbolem </a:t>
            </a:r>
            <a:r>
              <a:rPr lang="cs-CZ" sz="1800" b="0" i="1">
                <a:sym typeface="Symbol" pitchFamily="18" charset="2"/>
              </a:rPr>
              <a:t></a:t>
            </a:r>
            <a:r>
              <a:rPr lang="cs-CZ" sz="1800" b="0"/>
              <a:t> následovaným číslem, například </a:t>
            </a:r>
            <a:r>
              <a:rPr lang="cs-CZ" sz="1800" b="0" i="1">
                <a:sym typeface="Symbol" pitchFamily="18" charset="2"/>
              </a:rPr>
              <a:t></a:t>
            </a:r>
            <a:r>
              <a:rPr lang="cs-CZ" sz="1800" b="0"/>
              <a:t>-1</a:t>
            </a:r>
          </a:p>
          <a:p>
            <a:pPr algn="just">
              <a:spcAft>
                <a:spcPct val="20000"/>
              </a:spcAft>
            </a:pPr>
            <a:r>
              <a:rPr lang="cs-CZ" sz="1800" b="0"/>
              <a:t>- písmeno </a:t>
            </a:r>
            <a:r>
              <a:rPr lang="cs-CZ" sz="1800" b="0" i="1"/>
              <a:t>d</a:t>
            </a:r>
            <a:r>
              <a:rPr lang="cs-CZ" sz="1800" b="0"/>
              <a:t> znamená dikarboxylové mastné kyseliny </a:t>
            </a:r>
          </a:p>
        </p:txBody>
      </p:sp>
      <p:graphicFrame>
        <p:nvGraphicFramePr>
          <p:cNvPr id="8194" name="Object 6"/>
          <p:cNvGraphicFramePr>
            <a:graphicFrameLocks noChangeAspect="1"/>
          </p:cNvGraphicFramePr>
          <p:nvPr/>
        </p:nvGraphicFramePr>
        <p:xfrm>
          <a:off x="0" y="0"/>
          <a:ext cx="914400" cy="198438"/>
        </p:xfrm>
        <a:graphic>
          <a:graphicData uri="http://schemas.openxmlformats.org/presentationml/2006/ole">
            <p:oleObj spid="_x0000_s8194" name="Equation" r:id="rId4" imgW="914400" imgH="198720" progId="Equation.DSMT4">
              <p:embed/>
            </p:oleObj>
          </a:graphicData>
        </a:graphic>
      </p:graphicFrame>
      <p:sp>
        <p:nvSpPr>
          <p:cNvPr id="8198"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Analýza lipidů: biomarkery a diverzita</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Zástupný symbol pro číslo snímku 2"/>
          <p:cNvSpPr>
            <a:spLocks noGrp="1"/>
          </p:cNvSpPr>
          <p:nvPr>
            <p:ph type="sldNum" sz="quarter" idx="10"/>
          </p:nvPr>
        </p:nvSpPr>
        <p:spPr>
          <a:noFill/>
        </p:spPr>
        <p:txBody>
          <a:bodyPr/>
          <a:lstStyle/>
          <a:p>
            <a:r>
              <a:rPr lang="cs-CZ" smtClean="0">
                <a:latin typeface="Arial" charset="0"/>
              </a:rPr>
              <a:t>Snímek </a:t>
            </a:r>
            <a:fld id="{5FE84462-5652-4C22-91FF-D6DDD2C2C139}" type="slidenum">
              <a:rPr lang="cs-CZ" smtClean="0">
                <a:latin typeface="Arial" charset="0"/>
              </a:rPr>
              <a:pPr/>
              <a:t>21</a:t>
            </a:fld>
            <a:endParaRPr lang="cs-CZ" smtClean="0">
              <a:latin typeface="Arial" charset="0"/>
            </a:endParaRPr>
          </a:p>
        </p:txBody>
      </p:sp>
      <p:pic>
        <p:nvPicPr>
          <p:cNvPr id="9220" name="Picture 7"/>
          <p:cNvPicPr>
            <a:picLocks noChangeAspect="1" noChangeArrowheads="1"/>
          </p:cNvPicPr>
          <p:nvPr/>
        </p:nvPicPr>
        <p:blipFill>
          <a:blip r:embed="rId4" cstate="print"/>
          <a:srcRect/>
          <a:stretch>
            <a:fillRect/>
          </a:stretch>
        </p:blipFill>
        <p:spPr bwMode="auto">
          <a:xfrm>
            <a:off x="4903788" y="404813"/>
            <a:ext cx="4240212" cy="6453187"/>
          </a:xfrm>
          <a:prstGeom prst="rect">
            <a:avLst/>
          </a:prstGeom>
          <a:noFill/>
          <a:ln w="9525">
            <a:solidFill>
              <a:schemeClr val="tx1"/>
            </a:solidFill>
            <a:miter lim="800000"/>
            <a:headEnd/>
            <a:tailEnd/>
          </a:ln>
        </p:spPr>
      </p:pic>
      <p:sp>
        <p:nvSpPr>
          <p:cNvPr id="9221"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9222" name="Text Box 5"/>
          <p:cNvSpPr txBox="1">
            <a:spLocks noChangeArrowheads="1"/>
          </p:cNvSpPr>
          <p:nvPr/>
        </p:nvSpPr>
        <p:spPr bwMode="auto">
          <a:xfrm>
            <a:off x="179388" y="692150"/>
            <a:ext cx="4608512" cy="2841625"/>
          </a:xfrm>
          <a:prstGeom prst="rect">
            <a:avLst/>
          </a:prstGeom>
          <a:noFill/>
          <a:ln w="9525">
            <a:noFill/>
            <a:miter lim="800000"/>
            <a:headEnd/>
            <a:tailEnd/>
          </a:ln>
        </p:spPr>
        <p:txBody>
          <a:bodyPr>
            <a:spAutoFit/>
          </a:bodyPr>
          <a:lstStyle/>
          <a:p>
            <a:pPr algn="just"/>
            <a:r>
              <a:rPr lang="cs-CZ" sz="1800">
                <a:solidFill>
                  <a:srgbClr val="DC0000"/>
                </a:solidFill>
              </a:rPr>
              <a:t>Analýzy lipidů - analýza</a:t>
            </a:r>
          </a:p>
          <a:p>
            <a:pPr algn="just"/>
            <a:endParaRPr lang="cs-CZ" sz="1800">
              <a:solidFill>
                <a:srgbClr val="DC0000"/>
              </a:solidFill>
            </a:endParaRPr>
          </a:p>
          <a:p>
            <a:pPr algn="just"/>
            <a:r>
              <a:rPr lang="cs-CZ" b="0"/>
              <a:t>- složitá separace a extrakce; esterifikace na FAME</a:t>
            </a:r>
          </a:p>
          <a:p>
            <a:pPr algn="just"/>
            <a:endParaRPr lang="cs-CZ" b="0"/>
          </a:p>
          <a:p>
            <a:pPr algn="just"/>
            <a:r>
              <a:rPr lang="cs-CZ" b="0"/>
              <a:t>- analytická koncovka je GC-MS: na základě MS je identifikována mastná kyselina a na základě retenčního času pak již může být rutinně analyzována</a:t>
            </a:r>
          </a:p>
          <a:p>
            <a:pPr algn="just"/>
            <a:endParaRPr lang="cs-CZ" b="0"/>
          </a:p>
          <a:p>
            <a:pPr algn="just"/>
            <a:r>
              <a:rPr lang="cs-CZ" b="0"/>
              <a:t>- existují knihovny FA pro MS</a:t>
            </a:r>
          </a:p>
        </p:txBody>
      </p:sp>
      <p:graphicFrame>
        <p:nvGraphicFramePr>
          <p:cNvPr id="9218" name="Object 6"/>
          <p:cNvGraphicFramePr>
            <a:graphicFrameLocks noChangeAspect="1"/>
          </p:cNvGraphicFramePr>
          <p:nvPr/>
        </p:nvGraphicFramePr>
        <p:xfrm>
          <a:off x="0" y="0"/>
          <a:ext cx="914400" cy="198438"/>
        </p:xfrm>
        <a:graphic>
          <a:graphicData uri="http://schemas.openxmlformats.org/presentationml/2006/ole">
            <p:oleObj spid="_x0000_s9218" name="Equation" r:id="rId5" imgW="914400" imgH="198720" progId="Equation.DSMT4">
              <p:embed/>
            </p:oleObj>
          </a:graphicData>
        </a:graphic>
      </p:graphicFrame>
      <p:pic>
        <p:nvPicPr>
          <p:cNvPr id="9223" name="Picture 8"/>
          <p:cNvPicPr>
            <a:picLocks noChangeAspect="1" noChangeArrowheads="1"/>
          </p:cNvPicPr>
          <p:nvPr/>
        </p:nvPicPr>
        <p:blipFill>
          <a:blip r:embed="rId6" cstate="print"/>
          <a:srcRect/>
          <a:stretch>
            <a:fillRect/>
          </a:stretch>
        </p:blipFill>
        <p:spPr bwMode="auto">
          <a:xfrm>
            <a:off x="0" y="3609975"/>
            <a:ext cx="4859338" cy="3248025"/>
          </a:xfrm>
          <a:prstGeom prst="rect">
            <a:avLst/>
          </a:prstGeom>
          <a:noFill/>
          <a:ln w="9525">
            <a:solidFill>
              <a:schemeClr val="tx1"/>
            </a:solidFill>
            <a:miter lim="800000"/>
            <a:headEnd/>
            <a:tailEnd/>
          </a:ln>
        </p:spPr>
      </p:pic>
      <p:sp>
        <p:nvSpPr>
          <p:cNvPr id="9224" name="Text Box 9"/>
          <p:cNvSpPr txBox="1">
            <a:spLocks noChangeArrowheads="1"/>
          </p:cNvSpPr>
          <p:nvPr/>
        </p:nvSpPr>
        <p:spPr bwMode="auto">
          <a:xfrm>
            <a:off x="1619250" y="4149725"/>
            <a:ext cx="2447925" cy="228600"/>
          </a:xfrm>
          <a:prstGeom prst="rect">
            <a:avLst/>
          </a:prstGeom>
          <a:solidFill>
            <a:srgbClr val="FFFFFF"/>
          </a:solidFill>
          <a:ln w="9525">
            <a:noFill/>
            <a:miter lim="800000"/>
            <a:headEnd/>
            <a:tailEnd/>
          </a:ln>
        </p:spPr>
        <p:txBody>
          <a:bodyPr/>
          <a:lstStyle/>
          <a:p>
            <a:pPr algn="ctr"/>
            <a:r>
              <a:rPr lang="cs-CZ" sz="1000">
                <a:latin typeface="Times New Roman" pitchFamily="18" charset="0"/>
              </a:rPr>
              <a:t>MS spektrum methyl esteru trikosanové kyseliny</a:t>
            </a:r>
          </a:p>
        </p:txBody>
      </p:sp>
      <p:sp>
        <p:nvSpPr>
          <p:cNvPr id="9225" name="Rectangle 10"/>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Analýza lipidů: biomarkery a diverzita</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Zástupný symbol pro číslo snímku 2"/>
          <p:cNvSpPr>
            <a:spLocks noGrp="1"/>
          </p:cNvSpPr>
          <p:nvPr>
            <p:ph type="sldNum" sz="quarter" idx="10"/>
          </p:nvPr>
        </p:nvSpPr>
        <p:spPr>
          <a:noFill/>
        </p:spPr>
        <p:txBody>
          <a:bodyPr/>
          <a:lstStyle/>
          <a:p>
            <a:r>
              <a:rPr lang="cs-CZ" smtClean="0">
                <a:latin typeface="Arial" charset="0"/>
              </a:rPr>
              <a:t>Snímek </a:t>
            </a:r>
            <a:fld id="{89A7EA28-8D34-48E6-BAA7-9A6665A44830}" type="slidenum">
              <a:rPr lang="cs-CZ" smtClean="0">
                <a:latin typeface="Arial" charset="0"/>
              </a:rPr>
              <a:pPr/>
              <a:t>22</a:t>
            </a:fld>
            <a:endParaRPr lang="cs-CZ" smtClean="0">
              <a:latin typeface="Arial" charset="0"/>
            </a:endParaRPr>
          </a:p>
        </p:txBody>
      </p:sp>
      <p:sp>
        <p:nvSpPr>
          <p:cNvPr id="10244" name="Text Box 4"/>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0245" name="Text Box 6"/>
          <p:cNvSpPr txBox="1">
            <a:spLocks noChangeArrowheads="1"/>
          </p:cNvSpPr>
          <p:nvPr/>
        </p:nvSpPr>
        <p:spPr bwMode="auto">
          <a:xfrm>
            <a:off x="323850" y="620713"/>
            <a:ext cx="7632700" cy="4064000"/>
          </a:xfrm>
          <a:prstGeom prst="rect">
            <a:avLst/>
          </a:prstGeom>
          <a:noFill/>
          <a:ln w="9525">
            <a:noFill/>
            <a:miter lim="800000"/>
            <a:headEnd/>
            <a:tailEnd/>
          </a:ln>
        </p:spPr>
        <p:txBody>
          <a:bodyPr>
            <a:spAutoFit/>
          </a:bodyPr>
          <a:lstStyle/>
          <a:p>
            <a:pPr algn="just"/>
            <a:r>
              <a:rPr lang="cs-CZ" sz="1800">
                <a:solidFill>
                  <a:srgbClr val="DC0000"/>
                </a:solidFill>
              </a:rPr>
              <a:t>Analýzy lipidů - PLFA jako biomarkery</a:t>
            </a:r>
          </a:p>
          <a:p>
            <a:pPr algn="just"/>
            <a:endParaRPr lang="cs-CZ" sz="1800">
              <a:solidFill>
                <a:srgbClr val="DC0000"/>
              </a:solidFill>
            </a:endParaRPr>
          </a:p>
          <a:p>
            <a:pPr algn="just"/>
            <a:endParaRPr lang="cs-CZ" b="0"/>
          </a:p>
          <a:p>
            <a:pPr algn="just"/>
            <a:r>
              <a:rPr lang="cs-CZ" b="0"/>
              <a:t>- informují o složení mikrobiálního společenstva:</a:t>
            </a:r>
          </a:p>
          <a:p>
            <a:pPr algn="just"/>
            <a:endParaRPr lang="cs-CZ" b="0"/>
          </a:p>
          <a:p>
            <a:pPr algn="just"/>
            <a:endParaRPr lang="cs-CZ" b="0"/>
          </a:p>
          <a:p>
            <a:pPr algn="just"/>
            <a:endParaRPr lang="cs-CZ" b="0"/>
          </a:p>
          <a:p>
            <a:pPr algn="just"/>
            <a:endParaRPr lang="cs-CZ" b="0"/>
          </a:p>
          <a:p>
            <a:pPr algn="just"/>
            <a:endParaRPr lang="cs-CZ" b="0"/>
          </a:p>
          <a:p>
            <a:pPr algn="just"/>
            <a:endParaRPr lang="cs-CZ" b="0"/>
          </a:p>
          <a:p>
            <a:pPr algn="just"/>
            <a:endParaRPr lang="cs-CZ" b="0"/>
          </a:p>
          <a:p>
            <a:pPr algn="just"/>
            <a:endParaRPr lang="cs-CZ" b="0"/>
          </a:p>
          <a:p>
            <a:pPr algn="just"/>
            <a:endParaRPr lang="cs-CZ" b="0"/>
          </a:p>
          <a:p>
            <a:pPr algn="just"/>
            <a:endParaRPr lang="cs-CZ" b="0"/>
          </a:p>
          <a:p>
            <a:pPr algn="just"/>
            <a:endParaRPr lang="cs-CZ" b="0"/>
          </a:p>
          <a:p>
            <a:pPr algn="just"/>
            <a:r>
              <a:rPr lang="cs-CZ" b="0"/>
              <a:t>- poskytují ale i další informace:</a:t>
            </a:r>
          </a:p>
        </p:txBody>
      </p:sp>
      <p:graphicFrame>
        <p:nvGraphicFramePr>
          <p:cNvPr id="10242" name="Object 7"/>
          <p:cNvGraphicFramePr>
            <a:graphicFrameLocks noChangeAspect="1"/>
          </p:cNvGraphicFramePr>
          <p:nvPr/>
        </p:nvGraphicFramePr>
        <p:xfrm>
          <a:off x="0" y="0"/>
          <a:ext cx="914400" cy="198438"/>
        </p:xfrm>
        <a:graphic>
          <a:graphicData uri="http://schemas.openxmlformats.org/presentationml/2006/ole">
            <p:oleObj spid="_x0000_s10242" name="Equation" r:id="rId4" imgW="914400" imgH="198720" progId="Equation.DSMT4">
              <p:embed/>
            </p:oleObj>
          </a:graphicData>
        </a:graphic>
      </p:graphicFrame>
      <p:pic>
        <p:nvPicPr>
          <p:cNvPr id="10246" name="Picture 11"/>
          <p:cNvPicPr>
            <a:picLocks noChangeAspect="1" noChangeArrowheads="1"/>
          </p:cNvPicPr>
          <p:nvPr/>
        </p:nvPicPr>
        <p:blipFill>
          <a:blip r:embed="rId5" cstate="print"/>
          <a:srcRect/>
          <a:stretch>
            <a:fillRect/>
          </a:stretch>
        </p:blipFill>
        <p:spPr bwMode="auto">
          <a:xfrm>
            <a:off x="755650" y="1773238"/>
            <a:ext cx="6840538" cy="2239962"/>
          </a:xfrm>
          <a:prstGeom prst="rect">
            <a:avLst/>
          </a:prstGeom>
          <a:noFill/>
          <a:ln w="9525">
            <a:noFill/>
            <a:miter lim="800000"/>
            <a:headEnd/>
            <a:tailEnd/>
          </a:ln>
        </p:spPr>
      </p:pic>
      <p:pic>
        <p:nvPicPr>
          <p:cNvPr id="10247" name="Picture 12"/>
          <p:cNvPicPr>
            <a:picLocks noChangeAspect="1" noChangeArrowheads="1"/>
          </p:cNvPicPr>
          <p:nvPr/>
        </p:nvPicPr>
        <p:blipFill>
          <a:blip r:embed="rId6" cstate="print"/>
          <a:srcRect/>
          <a:stretch>
            <a:fillRect/>
          </a:stretch>
        </p:blipFill>
        <p:spPr bwMode="auto">
          <a:xfrm>
            <a:off x="827088" y="4724400"/>
            <a:ext cx="6769100" cy="1565275"/>
          </a:xfrm>
          <a:prstGeom prst="rect">
            <a:avLst/>
          </a:prstGeom>
          <a:noFill/>
          <a:ln w="9525">
            <a:noFill/>
            <a:miter lim="800000"/>
            <a:headEnd/>
            <a:tailEnd/>
          </a:ln>
        </p:spPr>
      </p:pic>
      <p:sp>
        <p:nvSpPr>
          <p:cNvPr id="10248" name="Rectangle 13"/>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Analýza lipidů: biomarkery a diverzita</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Zástupný symbol pro číslo snímku 2"/>
          <p:cNvSpPr>
            <a:spLocks noGrp="1"/>
          </p:cNvSpPr>
          <p:nvPr>
            <p:ph type="sldNum" sz="quarter" idx="10"/>
          </p:nvPr>
        </p:nvSpPr>
        <p:spPr>
          <a:noFill/>
        </p:spPr>
        <p:txBody>
          <a:bodyPr/>
          <a:lstStyle/>
          <a:p>
            <a:r>
              <a:rPr lang="cs-CZ" smtClean="0">
                <a:latin typeface="Arial" charset="0"/>
              </a:rPr>
              <a:t>Snímek </a:t>
            </a:r>
            <a:fld id="{337D6C2A-BB74-4F7F-B5E0-C53B5CC5FE3D}" type="slidenum">
              <a:rPr lang="cs-CZ" smtClean="0">
                <a:latin typeface="Arial" charset="0"/>
              </a:rPr>
              <a:pPr/>
              <a:t>23</a:t>
            </a:fld>
            <a:endParaRPr lang="cs-CZ" smtClean="0">
              <a:latin typeface="Arial" charset="0"/>
            </a:endParaRPr>
          </a:p>
        </p:txBody>
      </p:sp>
      <p:sp>
        <p:nvSpPr>
          <p:cNvPr id="11268"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1269" name="Text Box 5"/>
          <p:cNvSpPr txBox="1">
            <a:spLocks noChangeArrowheads="1"/>
          </p:cNvSpPr>
          <p:nvPr/>
        </p:nvSpPr>
        <p:spPr bwMode="auto">
          <a:xfrm>
            <a:off x="250825" y="692150"/>
            <a:ext cx="8496300" cy="366713"/>
          </a:xfrm>
          <a:prstGeom prst="rect">
            <a:avLst/>
          </a:prstGeom>
          <a:noFill/>
          <a:ln w="9525">
            <a:noFill/>
            <a:miter lim="800000"/>
            <a:headEnd/>
            <a:tailEnd/>
          </a:ln>
        </p:spPr>
        <p:txBody>
          <a:bodyPr>
            <a:spAutoFit/>
          </a:bodyPr>
          <a:lstStyle/>
          <a:p>
            <a:pPr algn="just"/>
            <a:r>
              <a:rPr lang="cs-CZ" sz="1800">
                <a:solidFill>
                  <a:srgbClr val="6600FF"/>
                </a:solidFill>
              </a:rPr>
              <a:t>Analýzy lipidů - PLFA jako biomarkery</a:t>
            </a:r>
            <a:endParaRPr lang="cs-CZ" b="0">
              <a:solidFill>
                <a:srgbClr val="6600FF"/>
              </a:solidFill>
            </a:endParaRPr>
          </a:p>
        </p:txBody>
      </p:sp>
      <p:graphicFrame>
        <p:nvGraphicFramePr>
          <p:cNvPr id="11266" name="Object 6"/>
          <p:cNvGraphicFramePr>
            <a:graphicFrameLocks noChangeAspect="1"/>
          </p:cNvGraphicFramePr>
          <p:nvPr/>
        </p:nvGraphicFramePr>
        <p:xfrm>
          <a:off x="0" y="0"/>
          <a:ext cx="914400" cy="198438"/>
        </p:xfrm>
        <a:graphic>
          <a:graphicData uri="http://schemas.openxmlformats.org/presentationml/2006/ole">
            <p:oleObj spid="_x0000_s11266" name="Equation" r:id="rId4" imgW="914400" imgH="198720" progId="Equation.DSMT4">
              <p:embed/>
            </p:oleObj>
          </a:graphicData>
        </a:graphic>
      </p:graphicFrame>
      <p:pic>
        <p:nvPicPr>
          <p:cNvPr id="11270" name="Picture 9" descr="0028"/>
          <p:cNvPicPr>
            <a:picLocks noChangeAspect="1" noChangeArrowheads="1"/>
          </p:cNvPicPr>
          <p:nvPr/>
        </p:nvPicPr>
        <p:blipFill>
          <a:blip r:embed="rId5" cstate="print"/>
          <a:srcRect l="13826" t="10873" r="9145" b="58710"/>
          <a:stretch>
            <a:fillRect/>
          </a:stretch>
        </p:blipFill>
        <p:spPr bwMode="auto">
          <a:xfrm>
            <a:off x="0" y="1341438"/>
            <a:ext cx="9144000" cy="4922837"/>
          </a:xfrm>
          <a:prstGeom prst="rect">
            <a:avLst/>
          </a:prstGeom>
          <a:noFill/>
          <a:ln w="9525">
            <a:solidFill>
              <a:schemeClr val="tx1"/>
            </a:solidFill>
            <a:miter lim="800000"/>
            <a:headEnd/>
            <a:tailEnd/>
          </a:ln>
        </p:spPr>
      </p:pic>
      <p:sp>
        <p:nvSpPr>
          <p:cNvPr id="11271" name="Rectangle 10"/>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Analýza lipidů: biomarkery a diverzita</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Zástupný symbol pro číslo snímku 2"/>
          <p:cNvSpPr>
            <a:spLocks noGrp="1"/>
          </p:cNvSpPr>
          <p:nvPr>
            <p:ph type="sldNum" sz="quarter" idx="10"/>
          </p:nvPr>
        </p:nvSpPr>
        <p:spPr>
          <a:noFill/>
        </p:spPr>
        <p:txBody>
          <a:bodyPr/>
          <a:lstStyle/>
          <a:p>
            <a:r>
              <a:rPr lang="cs-CZ" smtClean="0">
                <a:latin typeface="Arial" charset="0"/>
              </a:rPr>
              <a:t>Snímek </a:t>
            </a:r>
            <a:fld id="{4EF456DE-0552-45E3-B612-8D3D6AAE6D6D}" type="slidenum">
              <a:rPr lang="cs-CZ" smtClean="0">
                <a:latin typeface="Arial" charset="0"/>
              </a:rPr>
              <a:pPr/>
              <a:t>24</a:t>
            </a:fld>
            <a:endParaRPr lang="cs-CZ" smtClean="0">
              <a:latin typeface="Arial" charset="0"/>
            </a:endParaRPr>
          </a:p>
        </p:txBody>
      </p:sp>
      <p:sp>
        <p:nvSpPr>
          <p:cNvPr id="12292"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12290" name="Object 6"/>
          <p:cNvGraphicFramePr>
            <a:graphicFrameLocks noChangeAspect="1"/>
          </p:cNvGraphicFramePr>
          <p:nvPr/>
        </p:nvGraphicFramePr>
        <p:xfrm>
          <a:off x="0" y="0"/>
          <a:ext cx="914400" cy="198438"/>
        </p:xfrm>
        <a:graphic>
          <a:graphicData uri="http://schemas.openxmlformats.org/presentationml/2006/ole">
            <p:oleObj spid="_x0000_s12290" name="Equation" r:id="rId4" imgW="914400" imgH="198720" progId="Equation.DSMT4">
              <p:embed/>
            </p:oleObj>
          </a:graphicData>
        </a:graphic>
      </p:graphicFrame>
      <p:pic>
        <p:nvPicPr>
          <p:cNvPr id="12293" name="Picture 8" descr="0021"/>
          <p:cNvPicPr>
            <a:picLocks noChangeAspect="1" noChangeArrowheads="1"/>
          </p:cNvPicPr>
          <p:nvPr/>
        </p:nvPicPr>
        <p:blipFill>
          <a:blip r:embed="rId5" cstate="print"/>
          <a:srcRect l="6923" t="10858" r="9145" b="44228"/>
          <a:stretch>
            <a:fillRect/>
          </a:stretch>
        </p:blipFill>
        <p:spPr bwMode="auto">
          <a:xfrm>
            <a:off x="468313" y="842963"/>
            <a:ext cx="8243887" cy="6015037"/>
          </a:xfrm>
          <a:prstGeom prst="rect">
            <a:avLst/>
          </a:prstGeom>
          <a:noFill/>
          <a:ln w="9525">
            <a:solidFill>
              <a:schemeClr val="tx1"/>
            </a:solidFill>
            <a:miter lim="800000"/>
            <a:headEnd/>
            <a:tailEnd/>
          </a:ln>
        </p:spPr>
      </p:pic>
      <p:sp>
        <p:nvSpPr>
          <p:cNvPr id="12294"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Analýza lipidů: biomarkery a diverzita</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Zástupný symbol pro číslo snímku 2"/>
          <p:cNvSpPr>
            <a:spLocks noGrp="1"/>
          </p:cNvSpPr>
          <p:nvPr>
            <p:ph type="sldNum" sz="quarter" idx="10"/>
          </p:nvPr>
        </p:nvSpPr>
        <p:spPr>
          <a:noFill/>
        </p:spPr>
        <p:txBody>
          <a:bodyPr/>
          <a:lstStyle/>
          <a:p>
            <a:r>
              <a:rPr lang="cs-CZ" smtClean="0">
                <a:latin typeface="Arial" charset="0"/>
              </a:rPr>
              <a:t>Snímek </a:t>
            </a:r>
            <a:fld id="{E2359D62-4379-4E75-940C-C711B47312A6}" type="slidenum">
              <a:rPr lang="cs-CZ" smtClean="0">
                <a:latin typeface="Arial" charset="0"/>
              </a:rPr>
              <a:pPr/>
              <a:t>25</a:t>
            </a:fld>
            <a:endParaRPr lang="cs-CZ" smtClean="0">
              <a:latin typeface="Arial" charset="0"/>
            </a:endParaRPr>
          </a:p>
        </p:txBody>
      </p:sp>
      <p:sp>
        <p:nvSpPr>
          <p:cNvPr id="13316"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13314" name="Object 6"/>
          <p:cNvGraphicFramePr>
            <a:graphicFrameLocks noChangeAspect="1"/>
          </p:cNvGraphicFramePr>
          <p:nvPr/>
        </p:nvGraphicFramePr>
        <p:xfrm>
          <a:off x="0" y="0"/>
          <a:ext cx="914400" cy="198438"/>
        </p:xfrm>
        <a:graphic>
          <a:graphicData uri="http://schemas.openxmlformats.org/presentationml/2006/ole">
            <p:oleObj spid="_x0000_s13314" name="Equation" r:id="rId4" imgW="914400" imgH="198720" progId="Equation.DSMT4">
              <p:embed/>
            </p:oleObj>
          </a:graphicData>
        </a:graphic>
      </p:graphicFrame>
      <p:pic>
        <p:nvPicPr>
          <p:cNvPr id="13317" name="Picture 11" descr="0022"/>
          <p:cNvPicPr>
            <a:picLocks noChangeAspect="1" noChangeArrowheads="1"/>
          </p:cNvPicPr>
          <p:nvPr/>
        </p:nvPicPr>
        <p:blipFill>
          <a:blip r:embed="rId5" cstate="print"/>
          <a:srcRect l="6902" t="9404" r="32832" b="74661"/>
          <a:stretch>
            <a:fillRect/>
          </a:stretch>
        </p:blipFill>
        <p:spPr bwMode="auto">
          <a:xfrm>
            <a:off x="0" y="2636838"/>
            <a:ext cx="9144000" cy="3297237"/>
          </a:xfrm>
          <a:prstGeom prst="rect">
            <a:avLst/>
          </a:prstGeom>
          <a:noFill/>
          <a:ln w="9525">
            <a:solidFill>
              <a:schemeClr val="tx1"/>
            </a:solidFill>
            <a:miter lim="800000"/>
            <a:headEnd/>
            <a:tailEnd/>
          </a:ln>
        </p:spPr>
      </p:pic>
      <p:sp>
        <p:nvSpPr>
          <p:cNvPr id="13318" name="Rectangle 12"/>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Analýza lipidů: biomarkery a diverzita</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Zástupný symbol pro číslo snímku 2"/>
          <p:cNvSpPr>
            <a:spLocks noGrp="1"/>
          </p:cNvSpPr>
          <p:nvPr>
            <p:ph type="sldNum" sz="quarter" idx="10"/>
          </p:nvPr>
        </p:nvSpPr>
        <p:spPr>
          <a:noFill/>
        </p:spPr>
        <p:txBody>
          <a:bodyPr/>
          <a:lstStyle/>
          <a:p>
            <a:r>
              <a:rPr lang="cs-CZ" smtClean="0">
                <a:latin typeface="Arial" charset="0"/>
              </a:rPr>
              <a:t>Snímek </a:t>
            </a:r>
            <a:fld id="{6CC5B315-20CB-48E7-A4AD-3937671338AA}" type="slidenum">
              <a:rPr lang="cs-CZ" smtClean="0">
                <a:latin typeface="Arial" charset="0"/>
              </a:rPr>
              <a:pPr/>
              <a:t>26</a:t>
            </a:fld>
            <a:endParaRPr lang="cs-CZ" smtClean="0">
              <a:latin typeface="Arial" charset="0"/>
            </a:endParaRPr>
          </a:p>
        </p:txBody>
      </p:sp>
      <p:sp>
        <p:nvSpPr>
          <p:cNvPr id="14340" name="Text Box 2"/>
          <p:cNvSpPr txBox="1">
            <a:spLocks noChangeArrowheads="1"/>
          </p:cNvSpPr>
          <p:nvPr/>
        </p:nvSpPr>
        <p:spPr bwMode="auto">
          <a:xfrm>
            <a:off x="8532813" y="6583363"/>
            <a:ext cx="611187" cy="274637"/>
          </a:xfrm>
          <a:prstGeom prst="rect">
            <a:avLst/>
          </a:prstGeom>
          <a:noFill/>
          <a:ln w="9525">
            <a:noFill/>
            <a:miter lim="800000"/>
            <a:headEnd/>
            <a:tailEnd/>
          </a:ln>
        </p:spPr>
        <p:txBody>
          <a:bodyPr>
            <a:spAutoFit/>
          </a:bodyPr>
          <a:lstStyle/>
          <a:p>
            <a:pPr algn="ctr">
              <a:spcBef>
                <a:spcPct val="50000"/>
              </a:spcBef>
            </a:pPr>
            <a:fld id="{81781E65-DF2C-4759-8A6E-025039D13415}" type="slidenum">
              <a:rPr lang="cs-CZ" sz="1200" b="0">
                <a:latin typeface="Times New Roman" pitchFamily="18" charset="0"/>
              </a:rPr>
              <a:pPr algn="ctr">
                <a:spcBef>
                  <a:spcPct val="50000"/>
                </a:spcBef>
              </a:pPr>
              <a:t>26</a:t>
            </a:fld>
            <a:endParaRPr lang="cs-CZ" sz="1200" b="0">
              <a:latin typeface="Times New Roman" pitchFamily="18" charset="0"/>
            </a:endParaRPr>
          </a:p>
        </p:txBody>
      </p:sp>
      <p:sp>
        <p:nvSpPr>
          <p:cNvPr id="14341"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14338" name="Object 5"/>
          <p:cNvGraphicFramePr>
            <a:graphicFrameLocks noChangeAspect="1"/>
          </p:cNvGraphicFramePr>
          <p:nvPr/>
        </p:nvGraphicFramePr>
        <p:xfrm>
          <a:off x="0" y="0"/>
          <a:ext cx="914400" cy="198438"/>
        </p:xfrm>
        <a:graphic>
          <a:graphicData uri="http://schemas.openxmlformats.org/presentationml/2006/ole">
            <p:oleObj spid="_x0000_s14338" name="Equation" r:id="rId4" imgW="914400" imgH="198720" progId="Equation.DSMT4">
              <p:embed/>
            </p:oleObj>
          </a:graphicData>
        </a:graphic>
      </p:graphicFrame>
      <p:pic>
        <p:nvPicPr>
          <p:cNvPr id="14342" name="Picture 8" descr="0014"/>
          <p:cNvPicPr>
            <a:picLocks noChangeAspect="1" noChangeArrowheads="1"/>
          </p:cNvPicPr>
          <p:nvPr/>
        </p:nvPicPr>
        <p:blipFill>
          <a:blip r:embed="rId5" cstate="print"/>
          <a:srcRect l="41687" t="82339" r="3656" b="1199"/>
          <a:stretch>
            <a:fillRect/>
          </a:stretch>
        </p:blipFill>
        <p:spPr bwMode="auto">
          <a:xfrm>
            <a:off x="250825" y="1341438"/>
            <a:ext cx="8569325" cy="3340100"/>
          </a:xfrm>
          <a:prstGeom prst="rect">
            <a:avLst/>
          </a:prstGeom>
          <a:noFill/>
          <a:ln w="9525">
            <a:solidFill>
              <a:schemeClr val="tx1"/>
            </a:solidFill>
            <a:miter lim="800000"/>
            <a:headEnd/>
            <a:tailEnd/>
          </a:ln>
        </p:spPr>
      </p:pic>
      <p:sp>
        <p:nvSpPr>
          <p:cNvPr id="14343"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Analýza lipidů: biomarkery a diverzita</a:t>
            </a:r>
          </a:p>
        </p:txBody>
      </p:sp>
      <p:grpSp>
        <p:nvGrpSpPr>
          <p:cNvPr id="14344" name="Group 10"/>
          <p:cNvGrpSpPr>
            <a:grpSpLocks/>
          </p:cNvGrpSpPr>
          <p:nvPr/>
        </p:nvGrpSpPr>
        <p:grpSpPr bwMode="auto">
          <a:xfrm>
            <a:off x="539750" y="908050"/>
            <a:ext cx="1146175" cy="623888"/>
            <a:chOff x="480" y="3075"/>
            <a:chExt cx="722" cy="393"/>
          </a:xfrm>
        </p:grpSpPr>
        <p:pic>
          <p:nvPicPr>
            <p:cNvPr id="14345" name="Picture 11" descr="File:Lupa.na.encyklopedii.jpg">
              <a:hlinkClick r:id="rId6"/>
            </p:cNvPr>
            <p:cNvPicPr>
              <a:picLocks noChangeAspect="1" noChangeArrowheads="1"/>
            </p:cNvPicPr>
            <p:nvPr/>
          </p:nvPicPr>
          <p:blipFill>
            <a:blip r:embed="rId7"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4346" name="WordArt 12"/>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Zástupný symbol pro číslo snímku 2"/>
          <p:cNvSpPr>
            <a:spLocks noGrp="1"/>
          </p:cNvSpPr>
          <p:nvPr>
            <p:ph type="sldNum" sz="quarter" idx="10"/>
          </p:nvPr>
        </p:nvSpPr>
        <p:spPr>
          <a:noFill/>
        </p:spPr>
        <p:txBody>
          <a:bodyPr/>
          <a:lstStyle/>
          <a:p>
            <a:r>
              <a:rPr lang="cs-CZ" smtClean="0">
                <a:latin typeface="Arial" charset="0"/>
              </a:rPr>
              <a:t>Snímek </a:t>
            </a:r>
            <a:fld id="{0E148986-5AB0-4509-A1EB-CB70B1D64F15}" type="slidenum">
              <a:rPr lang="cs-CZ" smtClean="0">
                <a:latin typeface="Arial" charset="0"/>
              </a:rPr>
              <a:pPr/>
              <a:t>27</a:t>
            </a:fld>
            <a:endParaRPr lang="cs-CZ" smtClean="0">
              <a:latin typeface="Arial" charset="0"/>
            </a:endParaRPr>
          </a:p>
        </p:txBody>
      </p:sp>
      <p:sp>
        <p:nvSpPr>
          <p:cNvPr id="15364"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5365" name="Text Box 5"/>
          <p:cNvSpPr txBox="1">
            <a:spLocks noChangeArrowheads="1"/>
          </p:cNvSpPr>
          <p:nvPr/>
        </p:nvSpPr>
        <p:spPr bwMode="auto">
          <a:xfrm>
            <a:off x="323850" y="1052513"/>
            <a:ext cx="8243888" cy="3444875"/>
          </a:xfrm>
          <a:prstGeom prst="rect">
            <a:avLst/>
          </a:prstGeom>
          <a:noFill/>
          <a:ln w="9525">
            <a:noFill/>
            <a:miter lim="800000"/>
            <a:headEnd/>
            <a:tailEnd/>
          </a:ln>
        </p:spPr>
        <p:txBody>
          <a:bodyPr>
            <a:spAutoFit/>
          </a:bodyPr>
          <a:lstStyle/>
          <a:p>
            <a:pPr algn="just"/>
            <a:r>
              <a:rPr lang="cs-CZ" sz="2000">
                <a:solidFill>
                  <a:srgbClr val="DC0000"/>
                </a:solidFill>
              </a:rPr>
              <a:t>Další indikátorové látky - biomarkery</a:t>
            </a:r>
          </a:p>
          <a:p>
            <a:pPr algn="just"/>
            <a:endParaRPr lang="cs-CZ" sz="2000" b="0"/>
          </a:p>
          <a:p>
            <a:pPr algn="just"/>
            <a:r>
              <a:rPr lang="cs-CZ" sz="2000"/>
              <a:t>ergosterol - </a:t>
            </a:r>
            <a:r>
              <a:rPr lang="cs-CZ" sz="2000" b="0"/>
              <a:t>houby (HPLC)</a:t>
            </a:r>
          </a:p>
          <a:p>
            <a:pPr algn="just"/>
            <a:endParaRPr lang="cs-CZ" sz="2000" b="0"/>
          </a:p>
          <a:p>
            <a:pPr algn="just"/>
            <a:r>
              <a:rPr lang="cs-CZ" sz="2000"/>
              <a:t>muramová a diaminopimelová kyselina -</a:t>
            </a:r>
            <a:r>
              <a:rPr lang="cs-CZ" sz="2000" b="0"/>
              <a:t> prokaryota (HPLC)</a:t>
            </a:r>
          </a:p>
          <a:p>
            <a:pPr algn="just"/>
            <a:endParaRPr lang="cs-CZ" sz="2000"/>
          </a:p>
          <a:p>
            <a:pPr algn="just"/>
            <a:r>
              <a:rPr lang="cs-CZ" sz="2000"/>
              <a:t>lipopolysacharidový lipid A mastné kyseliny a kyselina teichoová - </a:t>
            </a:r>
            <a:r>
              <a:rPr lang="cs-CZ" sz="2000" b="0"/>
              <a:t>G- a G+ (GC/MS)</a:t>
            </a:r>
          </a:p>
          <a:p>
            <a:pPr algn="just"/>
            <a:endParaRPr lang="cs-CZ" sz="2000"/>
          </a:p>
          <a:p>
            <a:pPr algn="just"/>
            <a:r>
              <a:rPr lang="cs-CZ" sz="2000"/>
              <a:t>hydroxy FA, plasmalogeny a sfingolipidy -</a:t>
            </a:r>
            <a:r>
              <a:rPr lang="cs-CZ" sz="2000" b="0"/>
              <a:t> anaerobní populace bakterií</a:t>
            </a:r>
          </a:p>
        </p:txBody>
      </p:sp>
      <p:graphicFrame>
        <p:nvGraphicFramePr>
          <p:cNvPr id="15362" name="Object 6"/>
          <p:cNvGraphicFramePr>
            <a:graphicFrameLocks noChangeAspect="1"/>
          </p:cNvGraphicFramePr>
          <p:nvPr/>
        </p:nvGraphicFramePr>
        <p:xfrm>
          <a:off x="0" y="0"/>
          <a:ext cx="914400" cy="198438"/>
        </p:xfrm>
        <a:graphic>
          <a:graphicData uri="http://schemas.openxmlformats.org/presentationml/2006/ole">
            <p:oleObj spid="_x0000_s15362" name="Equation" r:id="rId4" imgW="914400" imgH="198720" progId="Equation.DSMT4">
              <p:embed/>
            </p:oleObj>
          </a:graphicData>
        </a:graphic>
      </p:graphicFrame>
      <p:sp>
        <p:nvSpPr>
          <p:cNvPr id="15366"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Analýza lipidů: biomarkery a diverzita</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16386" name="Object 6"/>
          <p:cNvGraphicFramePr>
            <a:graphicFrameLocks noChangeAspect="1"/>
          </p:cNvGraphicFramePr>
          <p:nvPr/>
        </p:nvGraphicFramePr>
        <p:xfrm>
          <a:off x="0" y="0"/>
          <a:ext cx="914400" cy="198438"/>
        </p:xfrm>
        <a:graphic>
          <a:graphicData uri="http://schemas.openxmlformats.org/presentationml/2006/ole">
            <p:oleObj spid="_x0000_s16386" name="Equation" r:id="rId4" imgW="914400" imgH="198720" progId="Equation.DSMT4">
              <p:embed/>
            </p:oleObj>
          </a:graphicData>
        </a:graphic>
      </p:graphicFrame>
      <p:sp>
        <p:nvSpPr>
          <p:cNvPr id="16388" name="Rectangle 9"/>
          <p:cNvSpPr>
            <a:spLocks noGrp="1" noChangeArrowheads="1"/>
          </p:cNvSpPr>
          <p:nvPr>
            <p:ph type="ctrTitle"/>
          </p:nvPr>
        </p:nvSpPr>
        <p:spPr/>
        <p:txBody>
          <a:bodyPr/>
          <a:lstStyle/>
          <a:p>
            <a:pPr eaLnBrk="1" hangingPunct="1"/>
            <a:r>
              <a:rPr lang="cs-CZ" smtClean="0"/>
              <a:t>Funkční diverzita - systém BIOLOG</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9"/>
          <p:cNvSpPr>
            <a:spLocks noGrp="1" noChangeArrowheads="1"/>
          </p:cNvSpPr>
          <p:nvPr>
            <p:ph type="title"/>
          </p:nvPr>
        </p:nvSpPr>
        <p:spPr/>
        <p:txBody>
          <a:bodyPr/>
          <a:lstStyle/>
          <a:p>
            <a:pPr eaLnBrk="1" hangingPunct="1"/>
            <a:r>
              <a:rPr lang="cs-CZ" sz="2400" smtClean="0"/>
              <a:t>Funkční diverzita – systém Biolog</a:t>
            </a:r>
          </a:p>
        </p:txBody>
      </p:sp>
      <p:sp>
        <p:nvSpPr>
          <p:cNvPr id="17412" name="Zástupný symbol pro číslo snímku 3"/>
          <p:cNvSpPr>
            <a:spLocks noGrp="1"/>
          </p:cNvSpPr>
          <p:nvPr>
            <p:ph type="sldNum" sz="quarter" idx="10"/>
          </p:nvPr>
        </p:nvSpPr>
        <p:spPr>
          <a:noFill/>
        </p:spPr>
        <p:txBody>
          <a:bodyPr/>
          <a:lstStyle/>
          <a:p>
            <a:r>
              <a:rPr lang="cs-CZ" smtClean="0">
                <a:latin typeface="Arial" charset="0"/>
              </a:rPr>
              <a:t>Snímek </a:t>
            </a:r>
            <a:fld id="{4633B64F-3C37-4CDC-BF0B-34C7E5EED2FC}" type="slidenum">
              <a:rPr lang="cs-CZ" smtClean="0">
                <a:latin typeface="Arial" charset="0"/>
              </a:rPr>
              <a:pPr/>
              <a:t>29</a:t>
            </a:fld>
            <a:endParaRPr lang="cs-CZ" smtClean="0">
              <a:latin typeface="Arial" charset="0"/>
            </a:endParaRPr>
          </a:p>
        </p:txBody>
      </p:sp>
      <p:sp>
        <p:nvSpPr>
          <p:cNvPr id="17413"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7414" name="Text Box 5"/>
          <p:cNvSpPr txBox="1">
            <a:spLocks noChangeArrowheads="1"/>
          </p:cNvSpPr>
          <p:nvPr/>
        </p:nvSpPr>
        <p:spPr bwMode="auto">
          <a:xfrm>
            <a:off x="250825" y="692150"/>
            <a:ext cx="8569325" cy="4248150"/>
          </a:xfrm>
          <a:prstGeom prst="rect">
            <a:avLst/>
          </a:prstGeom>
          <a:noFill/>
          <a:ln w="9525">
            <a:noFill/>
            <a:miter lim="800000"/>
            <a:headEnd/>
            <a:tailEnd/>
          </a:ln>
        </p:spPr>
        <p:txBody>
          <a:bodyPr>
            <a:spAutoFit/>
          </a:bodyPr>
          <a:lstStyle/>
          <a:p>
            <a:pPr algn="just"/>
            <a:r>
              <a:rPr lang="cs-CZ" b="0"/>
              <a:t>- systém BIOLOG využívá jednoduchých uhlíkatých substrátů, které se většinou vyskytují přirozeně v půdním prostředí; tyto jsou v 96-jamkových mikrodestičkách spolu s barvivem a na základě schopnosti, či neschopnosti mikroorganismů využívat jednotlivé substráty vzniká specifický "fingerprint", který buď identifikuje mikroorganismus (</a:t>
            </a:r>
            <a:r>
              <a:rPr lang="cs-CZ"/>
              <a:t>identifikační přístup</a:t>
            </a:r>
            <a:r>
              <a:rPr lang="cs-CZ" b="0"/>
              <a:t>), nebo fyziologický potenciál společenstva (</a:t>
            </a:r>
            <a:r>
              <a:rPr lang="cs-CZ"/>
              <a:t>funkční diverzita</a:t>
            </a:r>
            <a:r>
              <a:rPr lang="cs-CZ" b="0"/>
              <a:t> - ekologický přístup)</a:t>
            </a:r>
          </a:p>
          <a:p>
            <a:pPr algn="just"/>
            <a:endParaRPr lang="cs-CZ" b="0"/>
          </a:p>
          <a:p>
            <a:pPr algn="just"/>
            <a:r>
              <a:rPr lang="cs-CZ" b="0"/>
              <a:t>- v prvním případě je použita monokultura, která je po izolaci identifikována pomocí mikrodestiček s 96 uhlíkatými substráty (barvivo je TTC ---</a:t>
            </a:r>
            <a:r>
              <a:rPr lang="en-US" b="0"/>
              <a:t>&gt;</a:t>
            </a:r>
            <a:r>
              <a:rPr lang="cs-CZ" b="0"/>
              <a:t> TPF; </a:t>
            </a:r>
            <a:r>
              <a:rPr lang="el-GR" b="0">
                <a:cs typeface="Times New Roman" pitchFamily="18" charset="0"/>
              </a:rPr>
              <a:t>λ</a:t>
            </a:r>
            <a:r>
              <a:rPr lang="cs-CZ" b="0">
                <a:cs typeface="Times New Roman" pitchFamily="18" charset="0"/>
              </a:rPr>
              <a:t>=590 nm</a:t>
            </a:r>
            <a:r>
              <a:rPr lang="cs-CZ" b="0"/>
              <a:t>) - GN2 Microplate</a:t>
            </a:r>
            <a:r>
              <a:rPr lang="cs-CZ" b="0" baseline="30000"/>
              <a:t>TM</a:t>
            </a:r>
            <a:r>
              <a:rPr lang="cs-CZ" b="0"/>
              <a:t> a GP2 Microplate</a:t>
            </a:r>
            <a:r>
              <a:rPr lang="cs-CZ" b="0" baseline="30000"/>
              <a:t>TM</a:t>
            </a:r>
            <a:r>
              <a:rPr lang="cs-CZ" b="0"/>
              <a:t> - </a:t>
            </a:r>
            <a:r>
              <a:rPr lang="cs-CZ"/>
              <a:t>rutinní využití k identifikacím mikroorganimů v celé řadě oborů</a:t>
            </a:r>
          </a:p>
          <a:p>
            <a:pPr algn="just"/>
            <a:endParaRPr lang="cs-CZ" b="0"/>
          </a:p>
          <a:p>
            <a:pPr algn="just"/>
            <a:r>
              <a:rPr lang="cs-CZ" b="0"/>
              <a:t>- druhý způsob využití, méně častý a poměrně nový, je přístup hodnocení diverzity mikroorganismů technikou </a:t>
            </a:r>
            <a:r>
              <a:rPr lang="cs-CZ"/>
              <a:t>fyziologické profilace na úrovni společenstva </a:t>
            </a:r>
            <a:r>
              <a:rPr lang="cs-CZ" b="0"/>
              <a:t>(CLPP - community level physiological profiles); pro tento účel byly vyvinuty BIOLOG EcoPlates</a:t>
            </a:r>
            <a:r>
              <a:rPr lang="cs-CZ" b="0" baseline="30000"/>
              <a:t>TM</a:t>
            </a:r>
            <a:r>
              <a:rPr lang="cs-CZ" b="0"/>
              <a:t> - mikrodestičky, které obsahují 3 krát 31 vybraných uhlíkatých substrátů a jejichž schopnost profilovat metabolický "fingerprint" společenstva je využitelnější zejména pro statistické hodnocení (méně "proměnných")</a:t>
            </a:r>
          </a:p>
        </p:txBody>
      </p:sp>
      <p:graphicFrame>
        <p:nvGraphicFramePr>
          <p:cNvPr id="17410" name="Object 6"/>
          <p:cNvGraphicFramePr>
            <a:graphicFrameLocks noChangeAspect="1"/>
          </p:cNvGraphicFramePr>
          <p:nvPr/>
        </p:nvGraphicFramePr>
        <p:xfrm>
          <a:off x="0" y="0"/>
          <a:ext cx="914400" cy="198438"/>
        </p:xfrm>
        <a:graphic>
          <a:graphicData uri="http://schemas.openxmlformats.org/presentationml/2006/ole">
            <p:oleObj spid="_x0000_s17410" name="Equation" r:id="rId4" imgW="914400" imgH="198720" progId="Equation.DSMT4">
              <p:embed/>
            </p:oleObj>
          </a:graphicData>
        </a:graphic>
      </p:graphicFrame>
      <p:pic>
        <p:nvPicPr>
          <p:cNvPr id="17415" name="Picture 7"/>
          <p:cNvPicPr>
            <a:picLocks noChangeAspect="1" noChangeArrowheads="1"/>
          </p:cNvPicPr>
          <p:nvPr/>
        </p:nvPicPr>
        <p:blipFill>
          <a:blip r:embed="rId5" cstate="print"/>
          <a:srcRect l="37108" r="31911" b="48929"/>
          <a:stretch>
            <a:fillRect/>
          </a:stretch>
        </p:blipFill>
        <p:spPr bwMode="auto">
          <a:xfrm>
            <a:off x="6659563" y="4797425"/>
            <a:ext cx="2305050" cy="1447800"/>
          </a:xfrm>
          <a:prstGeom prst="rect">
            <a:avLst/>
          </a:prstGeom>
          <a:noFill/>
          <a:ln w="28575">
            <a:solidFill>
              <a:srgbClr val="000080"/>
            </a:solidFill>
            <a:miter lim="800000"/>
            <a:headEnd/>
            <a:tailEnd/>
          </a:ln>
        </p:spPr>
      </p:pic>
      <p:pic>
        <p:nvPicPr>
          <p:cNvPr id="17416" name="Picture 8"/>
          <p:cNvPicPr>
            <a:picLocks noChangeAspect="1" noChangeArrowheads="1"/>
          </p:cNvPicPr>
          <p:nvPr/>
        </p:nvPicPr>
        <p:blipFill>
          <a:blip r:embed="rId6" cstate="print"/>
          <a:srcRect/>
          <a:stretch>
            <a:fillRect/>
          </a:stretch>
        </p:blipFill>
        <p:spPr bwMode="auto">
          <a:xfrm>
            <a:off x="3492500" y="4860925"/>
            <a:ext cx="3095625" cy="1997075"/>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pic>
        <p:nvPicPr>
          <p:cNvPr id="65539" name="Picture 7" descr="124"/>
          <p:cNvPicPr>
            <a:picLocks noChangeAspect="1" noChangeArrowheads="1"/>
          </p:cNvPicPr>
          <p:nvPr/>
        </p:nvPicPr>
        <p:blipFill>
          <a:blip r:embed="rId3" cstate="print"/>
          <a:srcRect l="56506" t="29613" r="10158" b="37642"/>
          <a:stretch>
            <a:fillRect/>
          </a:stretch>
        </p:blipFill>
        <p:spPr bwMode="auto">
          <a:xfrm>
            <a:off x="4140200" y="3644900"/>
            <a:ext cx="1368425" cy="1039813"/>
          </a:xfrm>
          <a:prstGeom prst="rect">
            <a:avLst/>
          </a:prstGeom>
          <a:noFill/>
          <a:ln w="9525">
            <a:solidFill>
              <a:schemeClr val="tx1"/>
            </a:solidFill>
            <a:miter lim="800000"/>
            <a:headEnd/>
            <a:tailEnd/>
          </a:ln>
        </p:spPr>
      </p:pic>
      <p:sp>
        <p:nvSpPr>
          <p:cNvPr id="65540" name="Rectangle 8"/>
          <p:cNvSpPr>
            <a:spLocks noGrp="1" noChangeArrowheads="1"/>
          </p:cNvSpPr>
          <p:nvPr>
            <p:ph type="ctrTitle"/>
          </p:nvPr>
        </p:nvSpPr>
        <p:spPr/>
        <p:txBody>
          <a:bodyPr/>
          <a:lstStyle/>
          <a:p>
            <a:pPr eaLnBrk="1" hangingPunct="1"/>
            <a:r>
              <a:rPr lang="cs-CZ" smtClean="0"/>
              <a:t>Diverzita mikroorganismů v ekotoxikologii</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Zástupný symbol pro číslo snímku 2"/>
          <p:cNvSpPr>
            <a:spLocks noGrp="1"/>
          </p:cNvSpPr>
          <p:nvPr>
            <p:ph type="sldNum" sz="quarter" idx="10"/>
          </p:nvPr>
        </p:nvSpPr>
        <p:spPr>
          <a:noFill/>
        </p:spPr>
        <p:txBody>
          <a:bodyPr/>
          <a:lstStyle/>
          <a:p>
            <a:r>
              <a:rPr lang="cs-CZ" smtClean="0">
                <a:latin typeface="Arial" charset="0"/>
              </a:rPr>
              <a:t>Snímek </a:t>
            </a:r>
            <a:fld id="{8A6980D0-68F5-4159-9624-2C935A23621C}" type="slidenum">
              <a:rPr lang="cs-CZ" smtClean="0">
                <a:latin typeface="Arial" charset="0"/>
              </a:rPr>
              <a:pPr/>
              <a:t>30</a:t>
            </a:fld>
            <a:endParaRPr lang="cs-CZ" smtClean="0">
              <a:latin typeface="Arial" charset="0"/>
            </a:endParaRPr>
          </a:p>
        </p:txBody>
      </p:sp>
      <p:sp>
        <p:nvSpPr>
          <p:cNvPr id="18436"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8437" name="Text Box 5"/>
          <p:cNvSpPr txBox="1">
            <a:spLocks noChangeArrowheads="1"/>
          </p:cNvSpPr>
          <p:nvPr/>
        </p:nvSpPr>
        <p:spPr bwMode="auto">
          <a:xfrm>
            <a:off x="179388" y="620713"/>
            <a:ext cx="8748712" cy="5584825"/>
          </a:xfrm>
          <a:prstGeom prst="rect">
            <a:avLst/>
          </a:prstGeom>
          <a:noFill/>
          <a:ln w="9525">
            <a:noFill/>
            <a:miter lim="800000"/>
            <a:headEnd/>
            <a:tailEnd/>
          </a:ln>
        </p:spPr>
        <p:txBody>
          <a:bodyPr>
            <a:spAutoFit/>
          </a:bodyPr>
          <a:lstStyle/>
          <a:p>
            <a:pPr algn="just"/>
            <a:r>
              <a:rPr lang="cs-CZ" sz="1800" b="0"/>
              <a:t>- systémem BIOLOG je možné rychle a laboratorně nenáročně získat širokosubstrátový "fingerprint" izolovaných kultur, který umožňuje s pomocí v současné době nejrozsáhlejších databází (zahrnují vice než 1900 mikroorganismů) jejich identifikaci</a:t>
            </a:r>
          </a:p>
          <a:p>
            <a:pPr algn="just"/>
            <a:endParaRPr lang="cs-CZ" sz="1800" b="0"/>
          </a:p>
          <a:p>
            <a:pPr algn="just"/>
            <a:r>
              <a:rPr lang="cs-CZ" sz="1800" b="0"/>
              <a:t>- identifikaci obstarává několik typů software od firmy BIOLOG, které na základě metabolického "otisku" bakterie identifikují o který druh se jedná</a:t>
            </a:r>
          </a:p>
          <a:p>
            <a:pPr algn="just"/>
            <a:endParaRPr lang="cs-CZ" sz="1800" b="0"/>
          </a:p>
          <a:p>
            <a:pPr algn="just"/>
            <a:r>
              <a:rPr lang="cs-CZ" sz="1800" b="0"/>
              <a:t>- systémy se liší cenou a vybavením - nejjednodušší verzí je </a:t>
            </a:r>
            <a:r>
              <a:rPr lang="cs-CZ" sz="1800"/>
              <a:t>MicroLog 1</a:t>
            </a:r>
            <a:r>
              <a:rPr lang="cs-CZ" sz="1800" baseline="30000"/>
              <a:t>TM</a:t>
            </a:r>
            <a:r>
              <a:rPr lang="cs-CZ" sz="1800" b="0"/>
              <a:t>, který obsahuje pouze prohledávač databází "fingerprintů", které se objednávají zvlášť dle potřeby (GP, GN bakterie, kvasinky apod.)</a:t>
            </a:r>
            <a:r>
              <a:rPr lang="cs-CZ" sz="1800"/>
              <a:t> </a:t>
            </a:r>
          </a:p>
          <a:p>
            <a:pPr algn="just"/>
            <a:endParaRPr lang="cs-CZ" sz="1800"/>
          </a:p>
          <a:p>
            <a:pPr algn="just"/>
            <a:r>
              <a:rPr lang="cs-CZ" sz="1800"/>
              <a:t>Srovnání: </a:t>
            </a:r>
          </a:p>
          <a:p>
            <a:pPr algn="just"/>
            <a:r>
              <a:rPr lang="cs-CZ" sz="1800" b="0"/>
              <a:t>databáze BIOLOG pro gram negativní bakterie obsahuje 501 aerobních druhů ×</a:t>
            </a:r>
          </a:p>
          <a:p>
            <a:pPr algn="just">
              <a:buFontTx/>
              <a:buChar char="•"/>
            </a:pPr>
            <a:r>
              <a:rPr lang="cs-CZ" sz="1800" b="0"/>
              <a:t> Bio Mérieux API 20E</a:t>
            </a:r>
            <a:r>
              <a:rPr lang="cs-CZ" sz="1800" b="0" baseline="30000"/>
              <a:t>®</a:t>
            </a:r>
            <a:r>
              <a:rPr lang="cs-CZ" sz="1800" b="0"/>
              <a:t> </a:t>
            </a:r>
            <a:r>
              <a:rPr lang="cs-CZ" sz="1800" b="0">
                <a:sym typeface="Symbol" pitchFamily="18" charset="2"/>
              </a:rPr>
              <a:t></a:t>
            </a:r>
            <a:r>
              <a:rPr lang="cs-CZ" sz="1800" b="0"/>
              <a:t> NFT obsahuje asi 180 aerobních druhů</a:t>
            </a:r>
          </a:p>
          <a:p>
            <a:pPr algn="just">
              <a:buFontTx/>
              <a:buChar char="•"/>
            </a:pPr>
            <a:r>
              <a:rPr lang="cs-CZ" sz="1800" b="0"/>
              <a:t> Bio Mérieux API 20E</a:t>
            </a:r>
            <a:r>
              <a:rPr lang="cs-CZ" sz="1800" b="0" baseline="30000"/>
              <a:t>®</a:t>
            </a:r>
            <a:r>
              <a:rPr lang="cs-CZ" sz="1800" b="0"/>
              <a:t> GNI+ obsahuje 104 aerobních druhů</a:t>
            </a:r>
          </a:p>
          <a:p>
            <a:pPr algn="just"/>
            <a:endParaRPr lang="cs-CZ" sz="1800" b="0"/>
          </a:p>
          <a:p>
            <a:pPr algn="just"/>
            <a:r>
              <a:rPr lang="cs-CZ" sz="1800" b="0"/>
              <a:t>databáze BIOLOG pro gram pozitivní bakterie obsahuje 318 aerobních druhů ×</a:t>
            </a:r>
          </a:p>
          <a:p>
            <a:pPr algn="just">
              <a:buFontTx/>
              <a:buChar char="•"/>
            </a:pPr>
            <a:r>
              <a:rPr lang="cs-CZ" sz="1800" b="0"/>
              <a:t> Bio Mérieux Vitek</a:t>
            </a:r>
            <a:r>
              <a:rPr lang="cs-CZ" sz="1800" b="0" baseline="30000"/>
              <a:t>®</a:t>
            </a:r>
            <a:r>
              <a:rPr lang="cs-CZ" sz="1800" b="0"/>
              <a:t> GPI obsahuje 49 aerobních druhů</a:t>
            </a:r>
          </a:p>
          <a:p>
            <a:pPr algn="just">
              <a:buFontTx/>
              <a:buChar char="•"/>
            </a:pPr>
            <a:r>
              <a:rPr lang="cs-CZ" sz="1800" b="0"/>
              <a:t> Bio Mérieux API</a:t>
            </a:r>
            <a:r>
              <a:rPr lang="cs-CZ" sz="1800" b="0" baseline="30000"/>
              <a:t>®</a:t>
            </a:r>
            <a:r>
              <a:rPr lang="cs-CZ" sz="1800" b="0"/>
              <a:t> Staph, 20 Strep, </a:t>
            </a:r>
            <a:r>
              <a:rPr lang="cs-CZ" sz="1800" b="0">
                <a:sym typeface="Symbol" pitchFamily="18" charset="2"/>
              </a:rPr>
              <a:t></a:t>
            </a:r>
            <a:r>
              <a:rPr lang="cs-CZ" sz="1800" b="0"/>
              <a:t> coryne asi 106 aerobních druhů </a:t>
            </a:r>
          </a:p>
        </p:txBody>
      </p:sp>
      <p:graphicFrame>
        <p:nvGraphicFramePr>
          <p:cNvPr id="18434" name="Object 6"/>
          <p:cNvGraphicFramePr>
            <a:graphicFrameLocks noChangeAspect="1"/>
          </p:cNvGraphicFramePr>
          <p:nvPr/>
        </p:nvGraphicFramePr>
        <p:xfrm>
          <a:off x="0" y="0"/>
          <a:ext cx="914400" cy="198438"/>
        </p:xfrm>
        <a:graphic>
          <a:graphicData uri="http://schemas.openxmlformats.org/presentationml/2006/ole">
            <p:oleObj spid="_x0000_s18434" name="Equation" r:id="rId4" imgW="914400" imgH="198720" progId="Equation.DSMT4">
              <p:embed/>
            </p:oleObj>
          </a:graphicData>
        </a:graphic>
      </p:graphicFrame>
      <p:sp>
        <p:nvSpPr>
          <p:cNvPr id="18438"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Funkční diverzita – systém Biolog</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Zástupný symbol pro číslo snímku 2"/>
          <p:cNvSpPr>
            <a:spLocks noGrp="1"/>
          </p:cNvSpPr>
          <p:nvPr>
            <p:ph type="sldNum" sz="quarter" idx="10"/>
          </p:nvPr>
        </p:nvSpPr>
        <p:spPr>
          <a:noFill/>
        </p:spPr>
        <p:txBody>
          <a:bodyPr/>
          <a:lstStyle/>
          <a:p>
            <a:r>
              <a:rPr lang="cs-CZ" smtClean="0">
                <a:latin typeface="Arial" charset="0"/>
              </a:rPr>
              <a:t>Snímek </a:t>
            </a:r>
            <a:fld id="{99DECDF3-251C-4F06-A241-952F72CEC0FD}" type="slidenum">
              <a:rPr lang="cs-CZ" smtClean="0">
                <a:latin typeface="Arial" charset="0"/>
              </a:rPr>
              <a:pPr/>
              <a:t>31</a:t>
            </a:fld>
            <a:endParaRPr lang="cs-CZ" smtClean="0">
              <a:latin typeface="Arial" charset="0"/>
            </a:endParaRPr>
          </a:p>
        </p:txBody>
      </p:sp>
      <p:pic>
        <p:nvPicPr>
          <p:cNvPr id="19460" name="Picture 8"/>
          <p:cNvPicPr>
            <a:picLocks noChangeAspect="1" noChangeArrowheads="1"/>
          </p:cNvPicPr>
          <p:nvPr/>
        </p:nvPicPr>
        <p:blipFill>
          <a:blip r:embed="rId4" cstate="print"/>
          <a:srcRect l="3696" b="10252"/>
          <a:stretch>
            <a:fillRect/>
          </a:stretch>
        </p:blipFill>
        <p:spPr bwMode="auto">
          <a:xfrm>
            <a:off x="250825" y="620713"/>
            <a:ext cx="6337300" cy="4598987"/>
          </a:xfrm>
          <a:prstGeom prst="rect">
            <a:avLst/>
          </a:prstGeom>
          <a:solidFill>
            <a:schemeClr val="bg1"/>
          </a:solidFill>
          <a:ln w="9525">
            <a:solidFill>
              <a:schemeClr val="tx1"/>
            </a:solidFill>
            <a:miter lim="800000"/>
            <a:headEnd/>
            <a:tailEnd/>
          </a:ln>
        </p:spPr>
      </p:pic>
      <p:sp>
        <p:nvSpPr>
          <p:cNvPr id="19461"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19458" name="Object 6"/>
          <p:cNvGraphicFramePr>
            <a:graphicFrameLocks noChangeAspect="1"/>
          </p:cNvGraphicFramePr>
          <p:nvPr/>
        </p:nvGraphicFramePr>
        <p:xfrm>
          <a:off x="0" y="0"/>
          <a:ext cx="914400" cy="198438"/>
        </p:xfrm>
        <a:graphic>
          <a:graphicData uri="http://schemas.openxmlformats.org/presentationml/2006/ole">
            <p:oleObj spid="_x0000_s19458" name="Equation" r:id="rId5" imgW="914400" imgH="198720" progId="Equation.DSMT4">
              <p:embed/>
            </p:oleObj>
          </a:graphicData>
        </a:graphic>
      </p:graphicFrame>
      <p:pic>
        <p:nvPicPr>
          <p:cNvPr id="19462" name="Picture 9"/>
          <p:cNvPicPr>
            <a:picLocks noChangeAspect="1" noChangeArrowheads="1"/>
          </p:cNvPicPr>
          <p:nvPr/>
        </p:nvPicPr>
        <p:blipFill>
          <a:blip r:embed="rId6" cstate="print"/>
          <a:srcRect/>
          <a:stretch>
            <a:fillRect/>
          </a:stretch>
        </p:blipFill>
        <p:spPr bwMode="auto">
          <a:xfrm>
            <a:off x="6667500" y="3644900"/>
            <a:ext cx="2476500" cy="2647950"/>
          </a:xfrm>
          <a:prstGeom prst="rect">
            <a:avLst/>
          </a:prstGeom>
          <a:noFill/>
          <a:ln w="9525">
            <a:solidFill>
              <a:schemeClr val="tx1"/>
            </a:solidFill>
            <a:miter lim="800000"/>
            <a:headEnd/>
            <a:tailEnd/>
          </a:ln>
        </p:spPr>
      </p:pic>
      <p:sp>
        <p:nvSpPr>
          <p:cNvPr id="19463" name="Rectangle 10"/>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Funkční diverzita – systém Biolog</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Zástupný symbol pro číslo snímku 2"/>
          <p:cNvSpPr>
            <a:spLocks noGrp="1"/>
          </p:cNvSpPr>
          <p:nvPr>
            <p:ph type="sldNum" sz="quarter" idx="10"/>
          </p:nvPr>
        </p:nvSpPr>
        <p:spPr>
          <a:noFill/>
        </p:spPr>
        <p:txBody>
          <a:bodyPr/>
          <a:lstStyle/>
          <a:p>
            <a:r>
              <a:rPr lang="cs-CZ" smtClean="0">
                <a:latin typeface="Arial" charset="0"/>
              </a:rPr>
              <a:t>Snímek </a:t>
            </a:r>
            <a:fld id="{D8A7727E-E14F-4A4E-AF1D-DF545A47190A}" type="slidenum">
              <a:rPr lang="cs-CZ" smtClean="0">
                <a:latin typeface="Arial" charset="0"/>
              </a:rPr>
              <a:pPr/>
              <a:t>32</a:t>
            </a:fld>
            <a:endParaRPr lang="cs-CZ" smtClean="0">
              <a:latin typeface="Arial" charset="0"/>
            </a:endParaRPr>
          </a:p>
        </p:txBody>
      </p:sp>
      <p:sp>
        <p:nvSpPr>
          <p:cNvPr id="20484" name="Text Box 4"/>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20482" name="Object 7"/>
          <p:cNvGraphicFramePr>
            <a:graphicFrameLocks noChangeAspect="1"/>
          </p:cNvGraphicFramePr>
          <p:nvPr/>
        </p:nvGraphicFramePr>
        <p:xfrm>
          <a:off x="0" y="0"/>
          <a:ext cx="914400" cy="198438"/>
        </p:xfrm>
        <a:graphic>
          <a:graphicData uri="http://schemas.openxmlformats.org/presentationml/2006/ole">
            <p:oleObj spid="_x0000_s20482" name="Equation" r:id="rId4" imgW="914400" imgH="198720" progId="Equation.DSMT4">
              <p:embed/>
            </p:oleObj>
          </a:graphicData>
        </a:graphic>
      </p:graphicFrame>
      <p:pic>
        <p:nvPicPr>
          <p:cNvPr id="20485" name="Picture 8" descr="120"/>
          <p:cNvPicPr>
            <a:picLocks noChangeAspect="1" noChangeArrowheads="1"/>
          </p:cNvPicPr>
          <p:nvPr/>
        </p:nvPicPr>
        <p:blipFill>
          <a:blip r:embed="rId5" cstate="print"/>
          <a:srcRect l="25433" t="30354" r="6972" b="13310"/>
          <a:stretch>
            <a:fillRect/>
          </a:stretch>
        </p:blipFill>
        <p:spPr bwMode="auto">
          <a:xfrm>
            <a:off x="0" y="836613"/>
            <a:ext cx="9144000" cy="5605462"/>
          </a:xfrm>
          <a:prstGeom prst="rect">
            <a:avLst/>
          </a:prstGeom>
          <a:noFill/>
          <a:ln w="9525">
            <a:solidFill>
              <a:schemeClr val="tx1"/>
            </a:solidFill>
            <a:miter lim="800000"/>
            <a:headEnd/>
            <a:tailEnd/>
          </a:ln>
        </p:spPr>
      </p:pic>
      <p:sp>
        <p:nvSpPr>
          <p:cNvPr id="20486"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Funkční diverzita – systém Biolog</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Zástupný symbol pro číslo snímku 2"/>
          <p:cNvSpPr>
            <a:spLocks noGrp="1"/>
          </p:cNvSpPr>
          <p:nvPr>
            <p:ph type="sldNum" sz="quarter" idx="10"/>
          </p:nvPr>
        </p:nvSpPr>
        <p:spPr>
          <a:noFill/>
        </p:spPr>
        <p:txBody>
          <a:bodyPr/>
          <a:lstStyle/>
          <a:p>
            <a:r>
              <a:rPr lang="cs-CZ" smtClean="0">
                <a:latin typeface="Arial" charset="0"/>
              </a:rPr>
              <a:t>Snímek </a:t>
            </a:r>
            <a:fld id="{325D40EA-8934-4D54-AE93-759178E07B6F}" type="slidenum">
              <a:rPr lang="cs-CZ" smtClean="0">
                <a:latin typeface="Arial" charset="0"/>
              </a:rPr>
              <a:pPr/>
              <a:t>33</a:t>
            </a:fld>
            <a:endParaRPr lang="cs-CZ" smtClean="0">
              <a:latin typeface="Arial" charset="0"/>
            </a:endParaRPr>
          </a:p>
        </p:txBody>
      </p:sp>
      <p:sp>
        <p:nvSpPr>
          <p:cNvPr id="21508"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21509" name="Text Box 5"/>
          <p:cNvSpPr txBox="1">
            <a:spLocks noChangeArrowheads="1"/>
          </p:cNvSpPr>
          <p:nvPr/>
        </p:nvSpPr>
        <p:spPr bwMode="auto">
          <a:xfrm>
            <a:off x="250825" y="765175"/>
            <a:ext cx="8604250" cy="3444875"/>
          </a:xfrm>
          <a:prstGeom prst="rect">
            <a:avLst/>
          </a:prstGeom>
          <a:noFill/>
          <a:ln w="9525">
            <a:noFill/>
            <a:miter lim="800000"/>
            <a:headEnd/>
            <a:tailEnd/>
          </a:ln>
        </p:spPr>
        <p:txBody>
          <a:bodyPr>
            <a:spAutoFit/>
          </a:bodyPr>
          <a:lstStyle/>
          <a:p>
            <a:pPr algn="just"/>
            <a:r>
              <a:rPr lang="cs-CZ" sz="2000">
                <a:solidFill>
                  <a:srgbClr val="DC0000"/>
                </a:solidFill>
              </a:rPr>
              <a:t>Funkční diverzita mikrobiálních společenstev</a:t>
            </a:r>
          </a:p>
          <a:p>
            <a:pPr algn="just"/>
            <a:endParaRPr lang="cs-CZ" sz="2000" b="0"/>
          </a:p>
          <a:p>
            <a:pPr algn="just"/>
            <a:r>
              <a:rPr lang="cs-CZ" sz="2000" b="0"/>
              <a:t>BIOLOG mikrodestička EcoPlate</a:t>
            </a:r>
            <a:r>
              <a:rPr lang="cs-CZ" sz="2000" b="0" baseline="30000"/>
              <a:t>TM</a:t>
            </a:r>
            <a:r>
              <a:rPr lang="cs-CZ" sz="2000" b="0"/>
              <a:t> byla vyvinuta speciálně pro účel studia funkční diverzity mikroorganismů a ekologie mikroorganismů</a:t>
            </a:r>
          </a:p>
          <a:p>
            <a:pPr algn="just"/>
            <a:endParaRPr lang="cs-CZ" sz="2000" b="0"/>
          </a:p>
          <a:p>
            <a:pPr algn="just"/>
            <a:r>
              <a:rPr lang="cs-CZ" sz="2000" b="0"/>
              <a:t>Zaznamenává </a:t>
            </a:r>
            <a:r>
              <a:rPr lang="cs-CZ" sz="2000"/>
              <a:t>"fingerprint" metabolického potenciálu společenstva</a:t>
            </a:r>
            <a:r>
              <a:rPr lang="cs-CZ" sz="2000" b="0"/>
              <a:t>, založený na principu utilizace vybraných zdrojů uhlíku</a:t>
            </a:r>
          </a:p>
          <a:p>
            <a:pPr algn="just"/>
            <a:endParaRPr lang="cs-CZ" sz="2000" b="0"/>
          </a:p>
          <a:p>
            <a:pPr algn="ctr"/>
            <a:r>
              <a:rPr lang="cs-CZ" sz="2000" u="sng"/>
              <a:t>metabolický potenciál společenstva = funkční diverzita = blízký vztah k ekologické významům</a:t>
            </a:r>
          </a:p>
          <a:p>
            <a:pPr algn="just"/>
            <a:endParaRPr lang="cs-CZ" sz="2000"/>
          </a:p>
        </p:txBody>
      </p:sp>
      <p:graphicFrame>
        <p:nvGraphicFramePr>
          <p:cNvPr id="21506" name="Object 6"/>
          <p:cNvGraphicFramePr>
            <a:graphicFrameLocks noChangeAspect="1"/>
          </p:cNvGraphicFramePr>
          <p:nvPr/>
        </p:nvGraphicFramePr>
        <p:xfrm>
          <a:off x="0" y="0"/>
          <a:ext cx="914400" cy="198438"/>
        </p:xfrm>
        <a:graphic>
          <a:graphicData uri="http://schemas.openxmlformats.org/presentationml/2006/ole">
            <p:oleObj spid="_x0000_s21506" name="Equation" r:id="rId4" imgW="914400" imgH="198720" progId="Equation.DSMT4">
              <p:embed/>
            </p:oleObj>
          </a:graphicData>
        </a:graphic>
      </p:graphicFrame>
      <p:sp>
        <p:nvSpPr>
          <p:cNvPr id="21510"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Funkční diverzita – systém Biolog</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Zástupný symbol pro číslo snímku 2"/>
          <p:cNvSpPr>
            <a:spLocks noGrp="1"/>
          </p:cNvSpPr>
          <p:nvPr>
            <p:ph type="sldNum" sz="quarter" idx="10"/>
          </p:nvPr>
        </p:nvSpPr>
        <p:spPr>
          <a:noFill/>
        </p:spPr>
        <p:txBody>
          <a:bodyPr/>
          <a:lstStyle/>
          <a:p>
            <a:r>
              <a:rPr lang="cs-CZ" smtClean="0">
                <a:latin typeface="Arial" charset="0"/>
              </a:rPr>
              <a:t>Snímek </a:t>
            </a:r>
            <a:fld id="{2096301E-3608-4A02-AD72-C06576EB7CCF}" type="slidenum">
              <a:rPr lang="cs-CZ" smtClean="0">
                <a:latin typeface="Arial" charset="0"/>
              </a:rPr>
              <a:pPr/>
              <a:t>34</a:t>
            </a:fld>
            <a:endParaRPr lang="cs-CZ" smtClean="0">
              <a:latin typeface="Arial" charset="0"/>
            </a:endParaRPr>
          </a:p>
        </p:txBody>
      </p:sp>
      <p:sp>
        <p:nvSpPr>
          <p:cNvPr id="22532" name="Text Box 2"/>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22533" name="Text Box 3"/>
          <p:cNvSpPr txBox="1">
            <a:spLocks noChangeArrowheads="1"/>
          </p:cNvSpPr>
          <p:nvPr/>
        </p:nvSpPr>
        <p:spPr bwMode="auto">
          <a:xfrm>
            <a:off x="250825" y="765175"/>
            <a:ext cx="8604250" cy="2835275"/>
          </a:xfrm>
          <a:prstGeom prst="rect">
            <a:avLst/>
          </a:prstGeom>
          <a:noFill/>
          <a:ln w="9525">
            <a:noFill/>
            <a:miter lim="800000"/>
            <a:headEnd/>
            <a:tailEnd/>
          </a:ln>
        </p:spPr>
        <p:txBody>
          <a:bodyPr>
            <a:spAutoFit/>
          </a:bodyPr>
          <a:lstStyle/>
          <a:p>
            <a:pPr algn="just"/>
            <a:r>
              <a:rPr lang="cs-CZ" sz="2000">
                <a:solidFill>
                  <a:srgbClr val="DC0000"/>
                </a:solidFill>
              </a:rPr>
              <a:t>Funkční diverzita mikrobiálních společenstev</a:t>
            </a:r>
          </a:p>
          <a:p>
            <a:endParaRPr lang="cs-CZ" sz="2000" b="0"/>
          </a:p>
          <a:p>
            <a:r>
              <a:rPr lang="cs-CZ" sz="2000" b="0"/>
              <a:t>Studie byly publikovány ve všech oblastech enviromentalistiky, asi nejvíce je ovšem studium mikrobiální biodiverzity rozvinuto u půdních mikrobiálních společenstev</a:t>
            </a:r>
          </a:p>
          <a:p>
            <a:endParaRPr lang="cs-CZ" sz="2000" b="0"/>
          </a:p>
          <a:p>
            <a:pPr algn="just"/>
            <a:r>
              <a:rPr lang="cs-CZ" sz="2000" b="0"/>
              <a:t>BIOLOG systém byl úspěšně využit pro posouzení vlivu zemědělského managementu, degradace chemikálií, vlivu pH, vlivu zaplavování půdy pro půdní mikrobiální společenstva</a:t>
            </a:r>
          </a:p>
        </p:txBody>
      </p:sp>
      <p:graphicFrame>
        <p:nvGraphicFramePr>
          <p:cNvPr id="22530" name="Object 4"/>
          <p:cNvGraphicFramePr>
            <a:graphicFrameLocks noChangeAspect="1"/>
          </p:cNvGraphicFramePr>
          <p:nvPr/>
        </p:nvGraphicFramePr>
        <p:xfrm>
          <a:off x="0" y="0"/>
          <a:ext cx="914400" cy="198438"/>
        </p:xfrm>
        <a:graphic>
          <a:graphicData uri="http://schemas.openxmlformats.org/presentationml/2006/ole">
            <p:oleObj spid="_x0000_s22530" name="Equation" r:id="rId4" imgW="914400" imgH="198720" progId="Equation.DSMT4">
              <p:embed/>
            </p:oleObj>
          </a:graphicData>
        </a:graphic>
      </p:graphicFrame>
      <p:sp>
        <p:nvSpPr>
          <p:cNvPr id="22534" name="Rectangle 5"/>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Funkční diverzita – systém Biolog</a:t>
            </a:r>
          </a:p>
        </p:txBody>
      </p:sp>
      <p:pic>
        <p:nvPicPr>
          <p:cNvPr id="22535" name="Picture 6" descr="Image"/>
          <p:cNvPicPr>
            <a:picLocks noChangeAspect="1" noChangeArrowheads="1"/>
          </p:cNvPicPr>
          <p:nvPr/>
        </p:nvPicPr>
        <p:blipFill>
          <a:blip r:embed="rId5" cstate="print"/>
          <a:srcRect r="37827" b="44995"/>
          <a:stretch>
            <a:fillRect/>
          </a:stretch>
        </p:blipFill>
        <p:spPr bwMode="auto">
          <a:xfrm>
            <a:off x="4572000" y="3860800"/>
            <a:ext cx="3240088" cy="1747838"/>
          </a:xfrm>
          <a:prstGeom prst="rect">
            <a:avLst/>
          </a:prstGeom>
          <a:solidFill>
            <a:schemeClr val="bg1"/>
          </a:solidFill>
          <a:ln w="9525">
            <a:noFill/>
            <a:miter lim="800000"/>
            <a:headEnd/>
            <a:tailEnd/>
          </a:ln>
        </p:spPr>
      </p:pic>
      <p:sp>
        <p:nvSpPr>
          <p:cNvPr id="22536" name="Text Box 7"/>
          <p:cNvSpPr txBox="1">
            <a:spLocks noChangeArrowheads="1"/>
          </p:cNvSpPr>
          <p:nvPr/>
        </p:nvSpPr>
        <p:spPr bwMode="auto">
          <a:xfrm>
            <a:off x="4572000" y="3644900"/>
            <a:ext cx="3244850" cy="244475"/>
          </a:xfrm>
          <a:prstGeom prst="rect">
            <a:avLst/>
          </a:prstGeom>
          <a:solidFill>
            <a:schemeClr val="bg1"/>
          </a:solidFill>
          <a:ln w="9525">
            <a:noFill/>
            <a:miter lim="800000"/>
            <a:headEnd/>
            <a:tailEnd/>
          </a:ln>
        </p:spPr>
        <p:txBody>
          <a:bodyPr wrap="none">
            <a:spAutoFit/>
          </a:bodyPr>
          <a:lstStyle/>
          <a:p>
            <a:r>
              <a:rPr lang="cs-CZ" sz="1000" b="0"/>
              <a:t>Preston-Mafham et al., 2002. FEMS Microb Ecol  42,1.</a:t>
            </a:r>
            <a:endParaRPr lang="en-US" sz="1000" b="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Zástupný symbol pro číslo snímku 2"/>
          <p:cNvSpPr>
            <a:spLocks noGrp="1"/>
          </p:cNvSpPr>
          <p:nvPr>
            <p:ph type="sldNum" sz="quarter" idx="10"/>
          </p:nvPr>
        </p:nvSpPr>
        <p:spPr>
          <a:noFill/>
        </p:spPr>
        <p:txBody>
          <a:bodyPr/>
          <a:lstStyle/>
          <a:p>
            <a:r>
              <a:rPr lang="cs-CZ" smtClean="0">
                <a:latin typeface="Arial" charset="0"/>
              </a:rPr>
              <a:t>Snímek </a:t>
            </a:r>
            <a:fld id="{5B15E844-B3E0-4C83-A7CB-4B3DBFBC9CCF}" type="slidenum">
              <a:rPr lang="cs-CZ" smtClean="0">
                <a:latin typeface="Arial" charset="0"/>
              </a:rPr>
              <a:pPr/>
              <a:t>35</a:t>
            </a:fld>
            <a:endParaRPr lang="cs-CZ" smtClean="0">
              <a:latin typeface="Arial" charset="0"/>
            </a:endParaRPr>
          </a:p>
        </p:txBody>
      </p:sp>
      <p:sp>
        <p:nvSpPr>
          <p:cNvPr id="23556"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23554" name="Object 6"/>
          <p:cNvGraphicFramePr>
            <a:graphicFrameLocks noChangeAspect="1"/>
          </p:cNvGraphicFramePr>
          <p:nvPr/>
        </p:nvGraphicFramePr>
        <p:xfrm>
          <a:off x="0" y="0"/>
          <a:ext cx="914400" cy="198438"/>
        </p:xfrm>
        <a:graphic>
          <a:graphicData uri="http://schemas.openxmlformats.org/presentationml/2006/ole">
            <p:oleObj spid="_x0000_s23554" name="Equation" r:id="rId4" imgW="914400" imgH="198720" progId="Equation.DSMT4">
              <p:embed/>
            </p:oleObj>
          </a:graphicData>
        </a:graphic>
      </p:graphicFrame>
      <p:pic>
        <p:nvPicPr>
          <p:cNvPr id="23557" name="Picture 7" descr="121"/>
          <p:cNvPicPr>
            <a:picLocks noChangeAspect="1" noChangeArrowheads="1"/>
          </p:cNvPicPr>
          <p:nvPr/>
        </p:nvPicPr>
        <p:blipFill>
          <a:blip r:embed="rId5" cstate="print"/>
          <a:srcRect l="24617" t="28255" r="8046" b="13496"/>
          <a:stretch>
            <a:fillRect/>
          </a:stretch>
        </p:blipFill>
        <p:spPr bwMode="auto">
          <a:xfrm>
            <a:off x="0" y="620713"/>
            <a:ext cx="9144000" cy="5800725"/>
          </a:xfrm>
          <a:prstGeom prst="rect">
            <a:avLst/>
          </a:prstGeom>
          <a:noFill/>
          <a:ln w="9525">
            <a:solidFill>
              <a:schemeClr val="tx1"/>
            </a:solidFill>
            <a:miter lim="800000"/>
            <a:headEnd/>
            <a:tailEnd/>
          </a:ln>
        </p:spPr>
      </p:pic>
      <p:sp>
        <p:nvSpPr>
          <p:cNvPr id="23558" name="Rectangle 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Funkční diverzita – systém Biolog</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Zástupný symbol pro číslo snímku 2"/>
          <p:cNvSpPr>
            <a:spLocks noGrp="1"/>
          </p:cNvSpPr>
          <p:nvPr>
            <p:ph type="sldNum" sz="quarter" idx="10"/>
          </p:nvPr>
        </p:nvSpPr>
        <p:spPr>
          <a:noFill/>
        </p:spPr>
        <p:txBody>
          <a:bodyPr/>
          <a:lstStyle/>
          <a:p>
            <a:r>
              <a:rPr lang="cs-CZ" smtClean="0">
                <a:latin typeface="Arial" charset="0"/>
              </a:rPr>
              <a:t>Snímek </a:t>
            </a:r>
            <a:fld id="{316D31CD-8957-46FE-A3FA-8D7D8F39A330}" type="slidenum">
              <a:rPr lang="cs-CZ" smtClean="0">
                <a:latin typeface="Arial" charset="0"/>
              </a:rPr>
              <a:pPr/>
              <a:t>36</a:t>
            </a:fld>
            <a:endParaRPr lang="cs-CZ" smtClean="0">
              <a:latin typeface="Arial" charset="0"/>
            </a:endParaRPr>
          </a:p>
        </p:txBody>
      </p:sp>
      <p:sp>
        <p:nvSpPr>
          <p:cNvPr id="24580" name="Rectangle 2"/>
          <p:cNvSpPr>
            <a:spLocks noChangeArrowheads="1"/>
          </p:cNvSpPr>
          <p:nvPr/>
        </p:nvSpPr>
        <p:spPr bwMode="auto">
          <a:xfrm>
            <a:off x="0" y="836613"/>
            <a:ext cx="9144000" cy="6021387"/>
          </a:xfrm>
          <a:prstGeom prst="rect">
            <a:avLst/>
          </a:prstGeom>
          <a:solidFill>
            <a:schemeClr val="bg1"/>
          </a:solidFill>
          <a:ln w="9525">
            <a:solidFill>
              <a:schemeClr val="tx1"/>
            </a:solidFill>
            <a:miter lim="800000"/>
            <a:headEnd/>
            <a:tailEnd/>
          </a:ln>
        </p:spPr>
        <p:txBody>
          <a:bodyPr wrap="none" anchor="ctr"/>
          <a:lstStyle/>
          <a:p>
            <a:endParaRPr lang="cs-CZ"/>
          </a:p>
        </p:txBody>
      </p:sp>
      <p:sp>
        <p:nvSpPr>
          <p:cNvPr id="24581" name="Text Box 4"/>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24578" name="Object 7"/>
          <p:cNvGraphicFramePr>
            <a:graphicFrameLocks noChangeAspect="1"/>
          </p:cNvGraphicFramePr>
          <p:nvPr/>
        </p:nvGraphicFramePr>
        <p:xfrm>
          <a:off x="0" y="0"/>
          <a:ext cx="914400" cy="198438"/>
        </p:xfrm>
        <a:graphic>
          <a:graphicData uri="http://schemas.openxmlformats.org/presentationml/2006/ole">
            <p:oleObj spid="_x0000_s24578" name="Equation" r:id="rId4" imgW="914400" imgH="198720" progId="Equation.DSMT4">
              <p:embed/>
            </p:oleObj>
          </a:graphicData>
        </a:graphic>
      </p:graphicFrame>
      <p:pic>
        <p:nvPicPr>
          <p:cNvPr id="24582" name="Picture 8" descr="0026"/>
          <p:cNvPicPr>
            <a:picLocks noChangeAspect="1" noChangeArrowheads="1"/>
          </p:cNvPicPr>
          <p:nvPr/>
        </p:nvPicPr>
        <p:blipFill>
          <a:blip r:embed="rId5" cstate="print"/>
          <a:srcRect l="1981" t="10139" r="59482" b="65239"/>
          <a:stretch>
            <a:fillRect/>
          </a:stretch>
        </p:blipFill>
        <p:spPr bwMode="auto">
          <a:xfrm rot="-176195">
            <a:off x="139700" y="935038"/>
            <a:ext cx="4614863" cy="4021137"/>
          </a:xfrm>
          <a:prstGeom prst="rect">
            <a:avLst/>
          </a:prstGeom>
          <a:noFill/>
          <a:ln w="9525">
            <a:noFill/>
            <a:miter lim="800000"/>
            <a:headEnd/>
            <a:tailEnd/>
          </a:ln>
        </p:spPr>
      </p:pic>
      <p:pic>
        <p:nvPicPr>
          <p:cNvPr id="24583" name="Picture 9" descr="0026"/>
          <p:cNvPicPr>
            <a:picLocks noChangeAspect="1" noChangeArrowheads="1"/>
          </p:cNvPicPr>
          <p:nvPr/>
        </p:nvPicPr>
        <p:blipFill>
          <a:blip r:embed="rId5" cstate="print"/>
          <a:srcRect l="1981" t="35478" r="59482" b="34807"/>
          <a:stretch>
            <a:fillRect/>
          </a:stretch>
        </p:blipFill>
        <p:spPr bwMode="auto">
          <a:xfrm rot="-176195">
            <a:off x="4284663" y="1700213"/>
            <a:ext cx="4656137" cy="4895850"/>
          </a:xfrm>
          <a:prstGeom prst="rect">
            <a:avLst/>
          </a:prstGeom>
          <a:noFill/>
          <a:ln w="9525">
            <a:noFill/>
            <a:miter lim="800000"/>
            <a:headEnd/>
            <a:tailEnd/>
          </a:ln>
        </p:spPr>
      </p:pic>
      <p:sp>
        <p:nvSpPr>
          <p:cNvPr id="24584" name="Rectangle 10"/>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Funkční diverzita – systém Biolog</a:t>
            </a:r>
          </a:p>
        </p:txBody>
      </p:sp>
      <p:pic>
        <p:nvPicPr>
          <p:cNvPr id="24585" name="Picture 12" descr="BiologWellsSmall"/>
          <p:cNvPicPr>
            <a:picLocks noChangeAspect="1" noChangeArrowheads="1"/>
          </p:cNvPicPr>
          <p:nvPr/>
        </p:nvPicPr>
        <p:blipFill>
          <a:blip r:embed="rId6" cstate="print"/>
          <a:srcRect/>
          <a:stretch>
            <a:fillRect/>
          </a:stretch>
        </p:blipFill>
        <p:spPr bwMode="auto">
          <a:xfrm>
            <a:off x="7092950" y="1196975"/>
            <a:ext cx="1371600" cy="91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9"/>
          <p:cNvSpPr>
            <a:spLocks noGrp="1" noChangeArrowheads="1"/>
          </p:cNvSpPr>
          <p:nvPr>
            <p:ph type="title"/>
          </p:nvPr>
        </p:nvSpPr>
        <p:spPr>
          <a:noFill/>
        </p:spPr>
        <p:txBody>
          <a:bodyPr/>
          <a:lstStyle/>
          <a:p>
            <a:pPr eaLnBrk="1" hangingPunct="1"/>
            <a:r>
              <a:rPr lang="cs-CZ" sz="2400" smtClean="0"/>
              <a:t>Funkční diverzita – systém Biolog</a:t>
            </a:r>
          </a:p>
        </p:txBody>
      </p:sp>
      <p:sp>
        <p:nvSpPr>
          <p:cNvPr id="78851" name="Zástupný symbol pro číslo snímku 4"/>
          <p:cNvSpPr>
            <a:spLocks noGrp="1"/>
          </p:cNvSpPr>
          <p:nvPr>
            <p:ph type="sldNum" sz="quarter" idx="10"/>
          </p:nvPr>
        </p:nvSpPr>
        <p:spPr>
          <a:noFill/>
        </p:spPr>
        <p:txBody>
          <a:bodyPr/>
          <a:lstStyle/>
          <a:p>
            <a:r>
              <a:rPr lang="cs-CZ" smtClean="0">
                <a:latin typeface="Arial" charset="0"/>
              </a:rPr>
              <a:t>Snímek </a:t>
            </a:r>
            <a:fld id="{2E72DC77-0064-4A0C-8F88-5EB588094EA1}" type="slidenum">
              <a:rPr lang="cs-CZ" smtClean="0">
                <a:latin typeface="Arial" charset="0"/>
              </a:rPr>
              <a:pPr/>
              <a:t>37</a:t>
            </a:fld>
            <a:endParaRPr lang="cs-CZ" smtClean="0">
              <a:latin typeface="Arial" charset="0"/>
            </a:endParaRPr>
          </a:p>
        </p:txBody>
      </p:sp>
      <p:sp>
        <p:nvSpPr>
          <p:cNvPr id="791554" name="Text Box 2"/>
          <p:cNvSpPr txBox="1">
            <a:spLocks noChangeArrowheads="1"/>
          </p:cNvSpPr>
          <p:nvPr/>
        </p:nvSpPr>
        <p:spPr bwMode="auto">
          <a:xfrm>
            <a:off x="41275" y="1628775"/>
            <a:ext cx="1554163" cy="336550"/>
          </a:xfrm>
          <a:prstGeom prst="rect">
            <a:avLst/>
          </a:prstGeom>
          <a:noFill/>
          <a:ln w="9525">
            <a:noFill/>
            <a:miter lim="800000"/>
            <a:headEnd/>
            <a:tailEnd/>
          </a:ln>
          <a:effectLst/>
        </p:spPr>
        <p:txBody>
          <a:bodyPr wrap="none">
            <a:spAutoFit/>
          </a:bodyPr>
          <a:lstStyle/>
          <a:p>
            <a:pPr algn="ctr" eaLnBrk="0" hangingPunct="0">
              <a:spcBef>
                <a:spcPct val="50000"/>
              </a:spcBef>
              <a:defRPr/>
            </a:pPr>
            <a:r>
              <a:rPr lang="en-US">
                <a:solidFill>
                  <a:srgbClr val="6600FF"/>
                </a:solidFill>
                <a:effectLst>
                  <a:outerShdw blurRad="38100" dist="38100" dir="2700000" algn="tl">
                    <a:srgbClr val="C0C0C0"/>
                  </a:outerShdw>
                </a:effectLst>
                <a:latin typeface="Tahoma" pitchFamily="34" charset="0"/>
              </a:rPr>
              <a:t>Soil sampling</a:t>
            </a:r>
          </a:p>
        </p:txBody>
      </p:sp>
      <p:grpSp>
        <p:nvGrpSpPr>
          <p:cNvPr id="78853" name="Group 3"/>
          <p:cNvGrpSpPr>
            <a:grpSpLocks/>
          </p:cNvGrpSpPr>
          <p:nvPr/>
        </p:nvGrpSpPr>
        <p:grpSpPr bwMode="auto">
          <a:xfrm>
            <a:off x="250825" y="836613"/>
            <a:ext cx="881063" cy="685800"/>
            <a:chOff x="240" y="336"/>
            <a:chExt cx="624" cy="576"/>
          </a:xfrm>
        </p:grpSpPr>
        <p:grpSp>
          <p:nvGrpSpPr>
            <p:cNvPr id="78892" name="Group 4"/>
            <p:cNvGrpSpPr>
              <a:grpSpLocks/>
            </p:cNvGrpSpPr>
            <p:nvPr/>
          </p:nvGrpSpPr>
          <p:grpSpPr bwMode="auto">
            <a:xfrm rot="1831627">
              <a:off x="576" y="336"/>
              <a:ext cx="170" cy="462"/>
              <a:chOff x="3777" y="1266"/>
              <a:chExt cx="332" cy="1081"/>
            </a:xfrm>
          </p:grpSpPr>
          <p:sp>
            <p:nvSpPr>
              <p:cNvPr id="78895" name="Rectangle 5"/>
              <p:cNvSpPr>
                <a:spLocks noChangeArrowheads="1"/>
              </p:cNvSpPr>
              <p:nvPr/>
            </p:nvSpPr>
            <p:spPr bwMode="auto">
              <a:xfrm>
                <a:off x="3904" y="1345"/>
                <a:ext cx="71" cy="623"/>
              </a:xfrm>
              <a:prstGeom prst="rect">
                <a:avLst/>
              </a:prstGeom>
              <a:solidFill>
                <a:srgbClr val="800000"/>
              </a:solidFill>
              <a:ln w="28575">
                <a:solidFill>
                  <a:srgbClr val="000000"/>
                </a:solidFill>
                <a:miter lim="800000"/>
                <a:headEnd/>
                <a:tailEnd/>
              </a:ln>
            </p:spPr>
            <p:txBody>
              <a:bodyPr wrap="none" anchor="ctr"/>
              <a:lstStyle/>
              <a:p>
                <a:endParaRPr lang="cs-CZ"/>
              </a:p>
            </p:txBody>
          </p:sp>
          <p:sp>
            <p:nvSpPr>
              <p:cNvPr id="78896" name="Freeform 6"/>
              <p:cNvSpPr>
                <a:spLocks/>
              </p:cNvSpPr>
              <p:nvPr/>
            </p:nvSpPr>
            <p:spPr bwMode="auto">
              <a:xfrm>
                <a:off x="3777" y="1966"/>
                <a:ext cx="332" cy="381"/>
              </a:xfrm>
              <a:custGeom>
                <a:avLst/>
                <a:gdLst>
                  <a:gd name="T0" fmla="*/ 0 w 332"/>
                  <a:gd name="T1" fmla="*/ 0 h 381"/>
                  <a:gd name="T2" fmla="*/ 332 w 332"/>
                  <a:gd name="T3" fmla="*/ 0 h 381"/>
                  <a:gd name="T4" fmla="*/ 332 w 332"/>
                  <a:gd name="T5" fmla="*/ 236 h 381"/>
                  <a:gd name="T6" fmla="*/ 171 w 332"/>
                  <a:gd name="T7" fmla="*/ 381 h 381"/>
                  <a:gd name="T8" fmla="*/ 15 w 332"/>
                  <a:gd name="T9" fmla="*/ 242 h 381"/>
                  <a:gd name="T10" fmla="*/ 0 w 332"/>
                  <a:gd name="T11" fmla="*/ 0 h 381"/>
                  <a:gd name="T12" fmla="*/ 0 60000 65536"/>
                  <a:gd name="T13" fmla="*/ 0 60000 65536"/>
                  <a:gd name="T14" fmla="*/ 0 60000 65536"/>
                  <a:gd name="T15" fmla="*/ 0 60000 65536"/>
                  <a:gd name="T16" fmla="*/ 0 60000 65536"/>
                  <a:gd name="T17" fmla="*/ 0 60000 65536"/>
                  <a:gd name="T18" fmla="*/ 0 w 332"/>
                  <a:gd name="T19" fmla="*/ 0 h 381"/>
                  <a:gd name="T20" fmla="*/ 332 w 332"/>
                  <a:gd name="T21" fmla="*/ 381 h 381"/>
                </a:gdLst>
                <a:ahLst/>
                <a:cxnLst>
                  <a:cxn ang="T12">
                    <a:pos x="T0" y="T1"/>
                  </a:cxn>
                  <a:cxn ang="T13">
                    <a:pos x="T2" y="T3"/>
                  </a:cxn>
                  <a:cxn ang="T14">
                    <a:pos x="T4" y="T5"/>
                  </a:cxn>
                  <a:cxn ang="T15">
                    <a:pos x="T6" y="T7"/>
                  </a:cxn>
                  <a:cxn ang="T16">
                    <a:pos x="T8" y="T9"/>
                  </a:cxn>
                  <a:cxn ang="T17">
                    <a:pos x="T10" y="T11"/>
                  </a:cxn>
                </a:cxnLst>
                <a:rect l="T18" t="T19" r="T20" b="T21"/>
                <a:pathLst>
                  <a:path w="332" h="381">
                    <a:moveTo>
                      <a:pt x="0" y="0"/>
                    </a:moveTo>
                    <a:cubicBezTo>
                      <a:pt x="111" y="0"/>
                      <a:pt x="221" y="0"/>
                      <a:pt x="332" y="0"/>
                    </a:cubicBezTo>
                    <a:lnTo>
                      <a:pt x="332" y="236"/>
                    </a:lnTo>
                    <a:lnTo>
                      <a:pt x="171" y="381"/>
                    </a:lnTo>
                    <a:lnTo>
                      <a:pt x="15" y="242"/>
                    </a:lnTo>
                    <a:lnTo>
                      <a:pt x="0" y="0"/>
                    </a:lnTo>
                    <a:close/>
                  </a:path>
                </a:pathLst>
              </a:custGeom>
              <a:solidFill>
                <a:schemeClr val="hlink"/>
              </a:solidFill>
              <a:ln w="28575" cmpd="sng">
                <a:solidFill>
                  <a:srgbClr val="000000"/>
                </a:solidFill>
                <a:round/>
                <a:headEnd/>
                <a:tailEnd/>
              </a:ln>
            </p:spPr>
            <p:txBody>
              <a:bodyPr wrap="none" anchor="ctr"/>
              <a:lstStyle/>
              <a:p>
                <a:endParaRPr lang="en-US"/>
              </a:p>
            </p:txBody>
          </p:sp>
          <p:sp>
            <p:nvSpPr>
              <p:cNvPr id="78897" name="Line 7"/>
              <p:cNvSpPr>
                <a:spLocks noChangeShapeType="1"/>
              </p:cNvSpPr>
              <p:nvPr/>
            </p:nvSpPr>
            <p:spPr bwMode="auto">
              <a:xfrm>
                <a:off x="3936" y="2016"/>
                <a:ext cx="0" cy="192"/>
              </a:xfrm>
              <a:prstGeom prst="line">
                <a:avLst/>
              </a:prstGeom>
              <a:noFill/>
              <a:ln w="28575">
                <a:solidFill>
                  <a:srgbClr val="000000"/>
                </a:solidFill>
                <a:round/>
                <a:headEnd/>
                <a:tailEnd/>
              </a:ln>
            </p:spPr>
            <p:txBody>
              <a:bodyPr wrap="none" anchor="ctr"/>
              <a:lstStyle/>
              <a:p>
                <a:endParaRPr lang="en-US"/>
              </a:p>
            </p:txBody>
          </p:sp>
          <p:sp>
            <p:nvSpPr>
              <p:cNvPr id="78898" name="Rectangle 8"/>
              <p:cNvSpPr>
                <a:spLocks noChangeArrowheads="1"/>
              </p:cNvSpPr>
              <p:nvPr/>
            </p:nvSpPr>
            <p:spPr bwMode="auto">
              <a:xfrm>
                <a:off x="3818" y="1266"/>
                <a:ext cx="240" cy="77"/>
              </a:xfrm>
              <a:prstGeom prst="rect">
                <a:avLst/>
              </a:prstGeom>
              <a:solidFill>
                <a:srgbClr val="800000"/>
              </a:solidFill>
              <a:ln w="28575">
                <a:solidFill>
                  <a:srgbClr val="000000"/>
                </a:solidFill>
                <a:miter lim="800000"/>
                <a:headEnd/>
                <a:tailEnd/>
              </a:ln>
            </p:spPr>
            <p:txBody>
              <a:bodyPr wrap="none" anchor="ctr"/>
              <a:lstStyle/>
              <a:p>
                <a:endParaRPr lang="cs-CZ"/>
              </a:p>
            </p:txBody>
          </p:sp>
        </p:grpSp>
        <p:sp>
          <p:nvSpPr>
            <p:cNvPr id="78893" name="Rectangle 9"/>
            <p:cNvSpPr>
              <a:spLocks noChangeArrowheads="1"/>
            </p:cNvSpPr>
            <p:nvPr/>
          </p:nvSpPr>
          <p:spPr bwMode="auto">
            <a:xfrm>
              <a:off x="240" y="720"/>
              <a:ext cx="624" cy="192"/>
            </a:xfrm>
            <a:prstGeom prst="rect">
              <a:avLst/>
            </a:prstGeom>
            <a:gradFill rotWithShape="0">
              <a:gsLst>
                <a:gs pos="0">
                  <a:schemeClr val="bg2"/>
                </a:gs>
                <a:gs pos="100000">
                  <a:srgbClr val="800000"/>
                </a:gs>
              </a:gsLst>
              <a:lin ang="5400000" scaled="1"/>
            </a:gradFill>
            <a:ln w="9525">
              <a:solidFill>
                <a:srgbClr val="000000"/>
              </a:solidFill>
              <a:miter lim="800000"/>
              <a:headEnd/>
              <a:tailEnd/>
            </a:ln>
          </p:spPr>
          <p:txBody>
            <a:bodyPr wrap="none" anchor="ctr"/>
            <a:lstStyle/>
            <a:p>
              <a:endParaRPr lang="cs-CZ"/>
            </a:p>
          </p:txBody>
        </p:sp>
        <p:sp>
          <p:nvSpPr>
            <p:cNvPr id="78894" name="Line 10"/>
            <p:cNvSpPr>
              <a:spLocks noChangeShapeType="1"/>
            </p:cNvSpPr>
            <p:nvPr/>
          </p:nvSpPr>
          <p:spPr bwMode="auto">
            <a:xfrm>
              <a:off x="240" y="720"/>
              <a:ext cx="624" cy="0"/>
            </a:xfrm>
            <a:prstGeom prst="line">
              <a:avLst/>
            </a:prstGeom>
            <a:noFill/>
            <a:ln w="57150">
              <a:solidFill>
                <a:srgbClr val="000000"/>
              </a:solidFill>
              <a:round/>
              <a:headEnd/>
              <a:tailEnd/>
            </a:ln>
          </p:spPr>
          <p:txBody>
            <a:bodyPr wrap="none" anchor="ctr"/>
            <a:lstStyle/>
            <a:p>
              <a:endParaRPr lang="en-US"/>
            </a:p>
          </p:txBody>
        </p:sp>
      </p:grpSp>
      <p:sp>
        <p:nvSpPr>
          <p:cNvPr id="78854" name="AutoShape 11"/>
          <p:cNvSpPr>
            <a:spLocks noChangeArrowheads="1"/>
          </p:cNvSpPr>
          <p:nvPr/>
        </p:nvSpPr>
        <p:spPr bwMode="auto">
          <a:xfrm>
            <a:off x="1619250" y="1268413"/>
            <a:ext cx="720725" cy="215900"/>
          </a:xfrm>
          <a:prstGeom prst="rightArrow">
            <a:avLst>
              <a:gd name="adj1" fmla="val 50000"/>
              <a:gd name="adj2" fmla="val 83456"/>
            </a:avLst>
          </a:prstGeom>
          <a:solidFill>
            <a:srgbClr val="FFFF00"/>
          </a:solidFill>
          <a:ln w="9525">
            <a:solidFill>
              <a:schemeClr val="accent2"/>
            </a:solidFill>
            <a:miter lim="800000"/>
            <a:headEnd/>
            <a:tailEnd/>
          </a:ln>
        </p:spPr>
        <p:txBody>
          <a:bodyPr wrap="none" anchor="ctr"/>
          <a:lstStyle/>
          <a:p>
            <a:endParaRPr lang="cs-CZ"/>
          </a:p>
        </p:txBody>
      </p:sp>
      <p:grpSp>
        <p:nvGrpSpPr>
          <p:cNvPr id="78855" name="Group 12"/>
          <p:cNvGrpSpPr>
            <a:grpSpLocks/>
          </p:cNvGrpSpPr>
          <p:nvPr/>
        </p:nvGrpSpPr>
        <p:grpSpPr bwMode="auto">
          <a:xfrm>
            <a:off x="395288" y="2133600"/>
            <a:ext cx="744537" cy="346075"/>
            <a:chOff x="3360" y="1872"/>
            <a:chExt cx="528" cy="218"/>
          </a:xfrm>
        </p:grpSpPr>
        <p:grpSp>
          <p:nvGrpSpPr>
            <p:cNvPr id="78871" name="Group 13"/>
            <p:cNvGrpSpPr>
              <a:grpSpLocks/>
            </p:cNvGrpSpPr>
            <p:nvPr/>
          </p:nvGrpSpPr>
          <p:grpSpPr bwMode="auto">
            <a:xfrm>
              <a:off x="3360" y="1872"/>
              <a:ext cx="144" cy="218"/>
              <a:chOff x="3360" y="2046"/>
              <a:chExt cx="144" cy="218"/>
            </a:xfrm>
          </p:grpSpPr>
          <p:sp>
            <p:nvSpPr>
              <p:cNvPr id="78886" name="Oval 14"/>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78887" name="Line 15"/>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78888" name="Line 16"/>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78889" name="Oval 17"/>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78890" name="Freeform 18"/>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78891" name="Oval 19"/>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nvGrpSpPr>
            <p:cNvPr id="78872" name="Group 20"/>
            <p:cNvGrpSpPr>
              <a:grpSpLocks/>
            </p:cNvGrpSpPr>
            <p:nvPr/>
          </p:nvGrpSpPr>
          <p:grpSpPr bwMode="auto">
            <a:xfrm>
              <a:off x="3552" y="1872"/>
              <a:ext cx="144" cy="218"/>
              <a:chOff x="3360" y="2046"/>
              <a:chExt cx="144" cy="218"/>
            </a:xfrm>
          </p:grpSpPr>
          <p:sp>
            <p:nvSpPr>
              <p:cNvPr id="78880" name="Oval 21"/>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78881" name="Line 22"/>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78882" name="Line 23"/>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78883" name="Oval 24"/>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78884" name="Freeform 25"/>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78885" name="Oval 26"/>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nvGrpSpPr>
            <p:cNvPr id="78873" name="Group 27"/>
            <p:cNvGrpSpPr>
              <a:grpSpLocks/>
            </p:cNvGrpSpPr>
            <p:nvPr/>
          </p:nvGrpSpPr>
          <p:grpSpPr bwMode="auto">
            <a:xfrm>
              <a:off x="3744" y="1872"/>
              <a:ext cx="144" cy="218"/>
              <a:chOff x="3360" y="2046"/>
              <a:chExt cx="144" cy="218"/>
            </a:xfrm>
          </p:grpSpPr>
          <p:sp>
            <p:nvSpPr>
              <p:cNvPr id="78874" name="Oval 28"/>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78875" name="Line 29"/>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78876" name="Line 30"/>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78877" name="Oval 31"/>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78878" name="Freeform 32"/>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78879" name="Oval 33"/>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sp>
        <p:nvSpPr>
          <p:cNvPr id="791586" name="Text Box 34"/>
          <p:cNvSpPr txBox="1">
            <a:spLocks noChangeArrowheads="1"/>
          </p:cNvSpPr>
          <p:nvPr/>
        </p:nvSpPr>
        <p:spPr bwMode="auto">
          <a:xfrm>
            <a:off x="2405063" y="765175"/>
            <a:ext cx="2463800" cy="1230313"/>
          </a:xfrm>
          <a:prstGeom prst="rect">
            <a:avLst/>
          </a:prstGeom>
          <a:noFill/>
          <a:ln w="38100">
            <a:solidFill>
              <a:srgbClr val="DC0000"/>
            </a:solidFill>
            <a:miter lim="800000"/>
            <a:headEnd/>
            <a:tailEnd/>
          </a:ln>
          <a:effectLst/>
        </p:spPr>
        <p:txBody>
          <a:bodyPr wrap="none">
            <a:spAutoFit/>
          </a:bodyPr>
          <a:lstStyle/>
          <a:p>
            <a:pPr algn="ctr" eaLnBrk="0" hangingPunct="0">
              <a:spcBef>
                <a:spcPct val="50000"/>
              </a:spcBef>
              <a:defRPr/>
            </a:pPr>
            <a:r>
              <a:rPr lang="en-US" sz="1800">
                <a:solidFill>
                  <a:srgbClr val="6600FF"/>
                </a:solidFill>
                <a:effectLst>
                  <a:outerShdw blurRad="38100" dist="38100" dir="2700000" algn="tl">
                    <a:srgbClr val="C0C0C0"/>
                  </a:outerShdw>
                </a:effectLst>
                <a:latin typeface="Tahoma" pitchFamily="34" charset="0"/>
              </a:rPr>
              <a:t>Sieving ?</a:t>
            </a:r>
          </a:p>
          <a:p>
            <a:pPr algn="ctr" eaLnBrk="0" hangingPunct="0">
              <a:spcBef>
                <a:spcPct val="50000"/>
              </a:spcBef>
              <a:defRPr/>
            </a:pPr>
            <a:r>
              <a:rPr lang="en-US" sz="1800">
                <a:solidFill>
                  <a:srgbClr val="6600FF"/>
                </a:solidFill>
                <a:effectLst>
                  <a:outerShdw blurRad="38100" dist="38100" dir="2700000" algn="tl">
                    <a:srgbClr val="C0C0C0"/>
                  </a:outerShdw>
                </a:effectLst>
                <a:latin typeface="Tahoma" pitchFamily="34" charset="0"/>
              </a:rPr>
              <a:t>Freezing ?</a:t>
            </a:r>
          </a:p>
          <a:p>
            <a:pPr algn="ctr" eaLnBrk="0" hangingPunct="0">
              <a:spcBef>
                <a:spcPct val="50000"/>
              </a:spcBef>
              <a:defRPr/>
            </a:pPr>
            <a:r>
              <a:rPr lang="en-US" sz="1800">
                <a:solidFill>
                  <a:srgbClr val="6600FF"/>
                </a:solidFill>
                <a:effectLst>
                  <a:outerShdw blurRad="38100" dist="38100" dir="2700000" algn="tl">
                    <a:srgbClr val="C0C0C0"/>
                  </a:outerShdw>
                </a:effectLst>
                <a:latin typeface="Tahoma" pitchFamily="34" charset="0"/>
              </a:rPr>
              <a:t>How long to store ?</a:t>
            </a:r>
          </a:p>
        </p:txBody>
      </p:sp>
      <p:sp>
        <p:nvSpPr>
          <p:cNvPr id="791587" name="Text Box 35"/>
          <p:cNvSpPr txBox="1">
            <a:spLocks noChangeArrowheads="1"/>
          </p:cNvSpPr>
          <p:nvPr/>
        </p:nvSpPr>
        <p:spPr bwMode="auto">
          <a:xfrm>
            <a:off x="-60325" y="2565400"/>
            <a:ext cx="1757363" cy="336550"/>
          </a:xfrm>
          <a:prstGeom prst="rect">
            <a:avLst/>
          </a:prstGeom>
          <a:noFill/>
          <a:ln w="9525">
            <a:noFill/>
            <a:miter lim="800000"/>
            <a:headEnd/>
            <a:tailEnd/>
          </a:ln>
          <a:effectLst/>
        </p:spPr>
        <p:txBody>
          <a:bodyPr wrap="none">
            <a:spAutoFit/>
          </a:bodyPr>
          <a:lstStyle/>
          <a:p>
            <a:pPr algn="ctr" eaLnBrk="0" hangingPunct="0">
              <a:spcBef>
                <a:spcPct val="50000"/>
              </a:spcBef>
              <a:defRPr/>
            </a:pPr>
            <a:r>
              <a:rPr lang="en-US">
                <a:solidFill>
                  <a:srgbClr val="6600FF"/>
                </a:solidFill>
                <a:effectLst>
                  <a:outerShdw blurRad="38100" dist="38100" dir="2700000" algn="tl">
                    <a:srgbClr val="C0C0C0"/>
                  </a:outerShdw>
                </a:effectLst>
                <a:latin typeface="Tahoma" pitchFamily="34" charset="0"/>
              </a:rPr>
              <a:t>Laboratory test</a:t>
            </a:r>
          </a:p>
        </p:txBody>
      </p:sp>
      <p:sp>
        <p:nvSpPr>
          <p:cNvPr id="78858" name="AutoShape 36"/>
          <p:cNvSpPr>
            <a:spLocks noChangeArrowheads="1"/>
          </p:cNvSpPr>
          <p:nvPr/>
        </p:nvSpPr>
        <p:spPr bwMode="auto">
          <a:xfrm>
            <a:off x="1619250" y="2205038"/>
            <a:ext cx="4248150" cy="215900"/>
          </a:xfrm>
          <a:prstGeom prst="rightArrow">
            <a:avLst>
              <a:gd name="adj1" fmla="val 60787"/>
              <a:gd name="adj2" fmla="val 129537"/>
            </a:avLst>
          </a:prstGeom>
          <a:solidFill>
            <a:srgbClr val="FFFF00"/>
          </a:solidFill>
          <a:ln w="9525">
            <a:solidFill>
              <a:schemeClr val="accent2"/>
            </a:solidFill>
            <a:miter lim="800000"/>
            <a:headEnd/>
            <a:tailEnd/>
          </a:ln>
        </p:spPr>
        <p:txBody>
          <a:bodyPr wrap="none" anchor="ctr"/>
          <a:lstStyle/>
          <a:p>
            <a:endParaRPr lang="cs-CZ"/>
          </a:p>
        </p:txBody>
      </p:sp>
      <p:sp>
        <p:nvSpPr>
          <p:cNvPr id="78859" name="AutoShape 37"/>
          <p:cNvSpPr>
            <a:spLocks noChangeArrowheads="1"/>
          </p:cNvSpPr>
          <p:nvPr/>
        </p:nvSpPr>
        <p:spPr bwMode="auto">
          <a:xfrm>
            <a:off x="4932363" y="1268413"/>
            <a:ext cx="863600" cy="215900"/>
          </a:xfrm>
          <a:prstGeom prst="rightArrow">
            <a:avLst>
              <a:gd name="adj1" fmla="val 50000"/>
              <a:gd name="adj2" fmla="val 100000"/>
            </a:avLst>
          </a:prstGeom>
          <a:solidFill>
            <a:srgbClr val="FFFF00"/>
          </a:solidFill>
          <a:ln w="9525">
            <a:solidFill>
              <a:schemeClr val="accent2"/>
            </a:solidFill>
            <a:miter lim="800000"/>
            <a:headEnd/>
            <a:tailEnd/>
          </a:ln>
        </p:spPr>
        <p:txBody>
          <a:bodyPr wrap="none" anchor="ctr"/>
          <a:lstStyle/>
          <a:p>
            <a:endParaRPr lang="cs-CZ"/>
          </a:p>
        </p:txBody>
      </p:sp>
      <p:sp>
        <p:nvSpPr>
          <p:cNvPr id="791590" name="Text Box 38"/>
          <p:cNvSpPr txBox="1">
            <a:spLocks noChangeArrowheads="1"/>
          </p:cNvSpPr>
          <p:nvPr/>
        </p:nvSpPr>
        <p:spPr bwMode="auto">
          <a:xfrm>
            <a:off x="5940425" y="765175"/>
            <a:ext cx="2952750" cy="2881313"/>
          </a:xfrm>
          <a:prstGeom prst="rect">
            <a:avLst/>
          </a:prstGeom>
          <a:noFill/>
          <a:ln w="38100">
            <a:solidFill>
              <a:srgbClr val="DC0000"/>
            </a:solidFill>
            <a:miter lim="800000"/>
            <a:headEnd/>
            <a:tailEnd/>
          </a:ln>
          <a:effectLst/>
        </p:spPr>
        <p:txBody>
          <a:bodyPr>
            <a:spAutoFit/>
          </a:bodyPr>
          <a:lstStyle/>
          <a:p>
            <a:pPr algn="ctr" eaLnBrk="0" hangingPunct="0">
              <a:spcBef>
                <a:spcPct val="50000"/>
              </a:spcBef>
              <a:defRPr/>
            </a:pPr>
            <a:r>
              <a:rPr lang="en-US" sz="1800" u="sng">
                <a:solidFill>
                  <a:srgbClr val="6600FF"/>
                </a:solidFill>
                <a:effectLst>
                  <a:outerShdw blurRad="38100" dist="38100" dir="2700000" algn="tl">
                    <a:srgbClr val="C0C0C0"/>
                  </a:outerShdw>
                </a:effectLst>
                <a:latin typeface="Tahoma" pitchFamily="34" charset="0"/>
              </a:rPr>
              <a:t>EXTRACTION:</a:t>
            </a:r>
          </a:p>
          <a:p>
            <a:pPr algn="ctr" eaLnBrk="0" hangingPunct="0">
              <a:spcBef>
                <a:spcPct val="50000"/>
              </a:spcBef>
              <a:defRPr/>
            </a:pPr>
            <a:r>
              <a:rPr lang="en-US" sz="1800" u="sng">
                <a:solidFill>
                  <a:srgbClr val="6600FF"/>
                </a:solidFill>
                <a:effectLst>
                  <a:outerShdw blurRad="38100" dist="38100" dir="2700000" algn="tl">
                    <a:srgbClr val="C0C0C0"/>
                  </a:outerShdw>
                </a:effectLst>
                <a:latin typeface="Tahoma" pitchFamily="34" charset="0"/>
              </a:rPr>
              <a:t>Optimal dilution:</a:t>
            </a:r>
          </a:p>
          <a:p>
            <a:pPr algn="ctr" eaLnBrk="0" hangingPunct="0">
              <a:spcBef>
                <a:spcPct val="50000"/>
              </a:spcBef>
              <a:defRPr/>
            </a:pPr>
            <a:r>
              <a:rPr lang="en-US" sz="1800">
                <a:solidFill>
                  <a:srgbClr val="6600FF"/>
                </a:solidFill>
                <a:effectLst>
                  <a:outerShdw blurRad="38100" dist="38100" dir="2700000" algn="tl">
                    <a:srgbClr val="C0C0C0"/>
                  </a:outerShdw>
                </a:effectLst>
                <a:latin typeface="Tahoma" pitchFamily="34" charset="0"/>
              </a:rPr>
              <a:t>10</a:t>
            </a:r>
            <a:r>
              <a:rPr lang="en-US" sz="1800" baseline="30000">
                <a:solidFill>
                  <a:srgbClr val="6600FF"/>
                </a:solidFill>
                <a:effectLst>
                  <a:outerShdw blurRad="38100" dist="38100" dir="2700000" algn="tl">
                    <a:srgbClr val="C0C0C0"/>
                  </a:outerShdw>
                </a:effectLst>
                <a:latin typeface="Tahoma" pitchFamily="34" charset="0"/>
              </a:rPr>
              <a:t>5 </a:t>
            </a:r>
            <a:r>
              <a:rPr lang="en-US" sz="1800">
                <a:solidFill>
                  <a:srgbClr val="6600FF"/>
                </a:solidFill>
                <a:effectLst>
                  <a:outerShdw blurRad="38100" dist="38100" dir="2700000" algn="tl">
                    <a:srgbClr val="C0C0C0"/>
                  </a:outerShdw>
                </a:effectLst>
                <a:latin typeface="Tahoma" pitchFamily="34" charset="0"/>
              </a:rPr>
              <a:t>- 10</a:t>
            </a:r>
            <a:r>
              <a:rPr lang="en-US" sz="1800" baseline="30000">
                <a:solidFill>
                  <a:srgbClr val="6600FF"/>
                </a:solidFill>
                <a:effectLst>
                  <a:outerShdw blurRad="38100" dist="38100" dir="2700000" algn="tl">
                    <a:srgbClr val="C0C0C0"/>
                  </a:outerShdw>
                </a:effectLst>
                <a:latin typeface="Tahoma" pitchFamily="34" charset="0"/>
              </a:rPr>
              <a:t>8</a:t>
            </a:r>
            <a:r>
              <a:rPr lang="en-US" sz="1800">
                <a:solidFill>
                  <a:srgbClr val="6600FF"/>
                </a:solidFill>
                <a:effectLst>
                  <a:outerShdw blurRad="38100" dist="38100" dir="2700000" algn="tl">
                    <a:srgbClr val="C0C0C0"/>
                  </a:outerShdw>
                </a:effectLst>
                <a:latin typeface="Tahoma" pitchFamily="34" charset="0"/>
              </a:rPr>
              <a:t> cells ?</a:t>
            </a:r>
          </a:p>
          <a:p>
            <a:pPr algn="ctr" eaLnBrk="0" hangingPunct="0">
              <a:spcBef>
                <a:spcPct val="50000"/>
              </a:spcBef>
              <a:defRPr/>
            </a:pPr>
            <a:r>
              <a:rPr lang="en-US" sz="1800">
                <a:solidFill>
                  <a:srgbClr val="6600FF"/>
                </a:solidFill>
                <a:effectLst>
                  <a:outerShdw blurRad="38100" dist="38100" dir="2700000" algn="tl">
                    <a:srgbClr val="C0C0C0"/>
                  </a:outerShdw>
                </a:effectLst>
                <a:latin typeface="Tahoma" pitchFamily="34" charset="0"/>
              </a:rPr>
              <a:t>1 µg C</a:t>
            </a:r>
            <a:r>
              <a:rPr lang="en-US" sz="1800" baseline="-25000">
                <a:solidFill>
                  <a:srgbClr val="6600FF"/>
                </a:solidFill>
                <a:effectLst>
                  <a:outerShdw blurRad="38100" dist="38100" dir="2700000" algn="tl">
                    <a:srgbClr val="C0C0C0"/>
                  </a:outerShdw>
                </a:effectLst>
                <a:latin typeface="Tahoma" pitchFamily="34" charset="0"/>
              </a:rPr>
              <a:t>bio</a:t>
            </a:r>
            <a:r>
              <a:rPr lang="en-US" sz="1800">
                <a:solidFill>
                  <a:srgbClr val="6600FF"/>
                </a:solidFill>
                <a:effectLst>
                  <a:outerShdw blurRad="38100" dist="38100" dir="2700000" algn="tl">
                    <a:srgbClr val="C0C0C0"/>
                  </a:outerShdw>
                </a:effectLst>
                <a:latin typeface="Tahoma" pitchFamily="34" charset="0"/>
              </a:rPr>
              <a:t>-SIR ?</a:t>
            </a:r>
          </a:p>
          <a:p>
            <a:pPr algn="ctr" eaLnBrk="0" hangingPunct="0">
              <a:spcBef>
                <a:spcPct val="50000"/>
              </a:spcBef>
              <a:defRPr/>
            </a:pPr>
            <a:r>
              <a:rPr lang="en-US" sz="1800">
                <a:solidFill>
                  <a:srgbClr val="6600FF"/>
                </a:solidFill>
                <a:effectLst>
                  <a:outerShdw blurRad="38100" dist="38100" dir="2700000" algn="tl">
                    <a:srgbClr val="C0C0C0"/>
                  </a:outerShdw>
                </a:effectLst>
                <a:latin typeface="Tahoma" pitchFamily="34" charset="0"/>
              </a:rPr>
              <a:t>10</a:t>
            </a:r>
            <a:r>
              <a:rPr lang="en-US" sz="1800" baseline="30000">
                <a:solidFill>
                  <a:srgbClr val="6600FF"/>
                </a:solidFill>
                <a:effectLst>
                  <a:outerShdw blurRad="38100" dist="38100" dir="2700000" algn="tl">
                    <a:srgbClr val="C0C0C0"/>
                  </a:outerShdw>
                </a:effectLst>
                <a:latin typeface="Tahoma" pitchFamily="34" charset="0"/>
              </a:rPr>
              <a:t>-2</a:t>
            </a:r>
            <a:r>
              <a:rPr lang="en-US" sz="1800">
                <a:solidFill>
                  <a:srgbClr val="6600FF"/>
                </a:solidFill>
                <a:effectLst>
                  <a:outerShdw blurRad="38100" dist="38100" dir="2700000" algn="tl">
                    <a:srgbClr val="C0C0C0"/>
                  </a:outerShdw>
                </a:effectLst>
                <a:latin typeface="Tahoma" pitchFamily="34" charset="0"/>
              </a:rPr>
              <a:t> - 10</a:t>
            </a:r>
            <a:r>
              <a:rPr lang="en-US" sz="1800" baseline="30000">
                <a:solidFill>
                  <a:srgbClr val="6600FF"/>
                </a:solidFill>
                <a:effectLst>
                  <a:outerShdw blurRad="38100" dist="38100" dir="2700000" algn="tl">
                    <a:srgbClr val="C0C0C0"/>
                  </a:outerShdw>
                </a:effectLst>
                <a:latin typeface="Tahoma" pitchFamily="34" charset="0"/>
              </a:rPr>
              <a:t>-4</a:t>
            </a:r>
            <a:r>
              <a:rPr lang="en-US" sz="1800">
                <a:solidFill>
                  <a:srgbClr val="6600FF"/>
                </a:solidFill>
                <a:effectLst>
                  <a:outerShdw blurRad="38100" dist="38100" dir="2700000" algn="tl">
                    <a:srgbClr val="C0C0C0"/>
                  </a:outerShdw>
                </a:effectLst>
                <a:latin typeface="Tahoma" pitchFamily="34" charset="0"/>
              </a:rPr>
              <a:t> ?</a:t>
            </a:r>
          </a:p>
          <a:p>
            <a:pPr algn="ctr" eaLnBrk="0" hangingPunct="0">
              <a:spcBef>
                <a:spcPct val="50000"/>
              </a:spcBef>
              <a:defRPr/>
            </a:pPr>
            <a:r>
              <a:rPr lang="en-US" sz="1800" u="sng">
                <a:solidFill>
                  <a:srgbClr val="6600FF"/>
                </a:solidFill>
                <a:effectLst>
                  <a:outerShdw blurRad="38100" dist="38100" dir="2700000" algn="tl">
                    <a:srgbClr val="C0C0C0"/>
                  </a:outerShdw>
                </a:effectLst>
                <a:latin typeface="Tahoma" pitchFamily="34" charset="0"/>
              </a:rPr>
              <a:t>What to use:</a:t>
            </a:r>
          </a:p>
          <a:p>
            <a:pPr algn="ctr" eaLnBrk="0" hangingPunct="0">
              <a:spcBef>
                <a:spcPct val="50000"/>
              </a:spcBef>
              <a:defRPr/>
            </a:pPr>
            <a:r>
              <a:rPr lang="en-US" sz="1800">
                <a:solidFill>
                  <a:srgbClr val="6600FF"/>
                </a:solidFill>
                <a:effectLst>
                  <a:outerShdw blurRad="38100" dist="38100" dir="2700000" algn="tl">
                    <a:srgbClr val="C0C0C0"/>
                  </a:outerShdw>
                </a:effectLst>
                <a:latin typeface="Tahoma" pitchFamily="34" charset="0"/>
              </a:rPr>
              <a:t>NaCl, Ringers, buffer ?</a:t>
            </a:r>
          </a:p>
        </p:txBody>
      </p:sp>
      <p:sp>
        <p:nvSpPr>
          <p:cNvPr id="78861" name="AutoShape 39"/>
          <p:cNvSpPr>
            <a:spLocks noChangeArrowheads="1"/>
          </p:cNvSpPr>
          <p:nvPr/>
        </p:nvSpPr>
        <p:spPr bwMode="auto">
          <a:xfrm flipH="1">
            <a:off x="4932363" y="3213100"/>
            <a:ext cx="863600" cy="215900"/>
          </a:xfrm>
          <a:prstGeom prst="rightArrow">
            <a:avLst>
              <a:gd name="adj1" fmla="val 50000"/>
              <a:gd name="adj2" fmla="val 100000"/>
            </a:avLst>
          </a:prstGeom>
          <a:solidFill>
            <a:srgbClr val="FFFF00"/>
          </a:solidFill>
          <a:ln w="9525">
            <a:solidFill>
              <a:schemeClr val="accent2"/>
            </a:solidFill>
            <a:miter lim="800000"/>
            <a:headEnd/>
            <a:tailEnd/>
          </a:ln>
        </p:spPr>
        <p:txBody>
          <a:bodyPr wrap="none" anchor="ctr"/>
          <a:lstStyle/>
          <a:p>
            <a:endParaRPr lang="cs-CZ"/>
          </a:p>
        </p:txBody>
      </p:sp>
      <p:sp>
        <p:nvSpPr>
          <p:cNvPr id="791592" name="Text Box 40"/>
          <p:cNvSpPr txBox="1">
            <a:spLocks noChangeArrowheads="1"/>
          </p:cNvSpPr>
          <p:nvPr/>
        </p:nvSpPr>
        <p:spPr bwMode="auto">
          <a:xfrm>
            <a:off x="1835150" y="2997200"/>
            <a:ext cx="2952750" cy="1092200"/>
          </a:xfrm>
          <a:prstGeom prst="rect">
            <a:avLst/>
          </a:prstGeom>
          <a:noFill/>
          <a:ln w="38100">
            <a:solidFill>
              <a:srgbClr val="DC0000"/>
            </a:solidFill>
            <a:miter lim="800000"/>
            <a:headEnd/>
            <a:tailEnd/>
          </a:ln>
          <a:effectLst/>
        </p:spPr>
        <p:txBody>
          <a:bodyPr>
            <a:spAutoFit/>
          </a:bodyPr>
          <a:lstStyle/>
          <a:p>
            <a:pPr algn="ctr" eaLnBrk="0" hangingPunct="0">
              <a:spcBef>
                <a:spcPct val="50000"/>
              </a:spcBef>
              <a:defRPr/>
            </a:pPr>
            <a:r>
              <a:rPr lang="en-US" sz="1800">
                <a:solidFill>
                  <a:srgbClr val="6600FF"/>
                </a:solidFill>
                <a:effectLst>
                  <a:outerShdw blurRad="38100" dist="38100" dir="2700000" algn="tl">
                    <a:srgbClr val="C0C0C0"/>
                  </a:outerShdw>
                </a:effectLst>
                <a:latin typeface="Tahoma" pitchFamily="34" charset="0"/>
              </a:rPr>
              <a:t>Centrifugation ?</a:t>
            </a:r>
          </a:p>
          <a:p>
            <a:pPr algn="ctr" eaLnBrk="0" hangingPunct="0">
              <a:spcBef>
                <a:spcPct val="50000"/>
              </a:spcBef>
              <a:defRPr/>
            </a:pPr>
            <a:r>
              <a:rPr lang="en-US" sz="1800">
                <a:solidFill>
                  <a:srgbClr val="6600FF"/>
                </a:solidFill>
                <a:effectLst>
                  <a:outerShdw blurRad="38100" dist="38100" dir="2700000" algn="tl">
                    <a:srgbClr val="C0C0C0"/>
                  </a:outerShdw>
                </a:effectLst>
                <a:latin typeface="Tahoma" pitchFamily="34" charset="0"/>
              </a:rPr>
              <a:t>To use sediment or supernatant ?</a:t>
            </a:r>
          </a:p>
        </p:txBody>
      </p:sp>
      <p:sp>
        <p:nvSpPr>
          <p:cNvPr id="78863" name="AutoShape 41"/>
          <p:cNvSpPr>
            <a:spLocks noChangeArrowheads="1"/>
          </p:cNvSpPr>
          <p:nvPr/>
        </p:nvSpPr>
        <p:spPr bwMode="auto">
          <a:xfrm rot="19298520" flipH="1">
            <a:off x="755650" y="3789363"/>
            <a:ext cx="863600" cy="215900"/>
          </a:xfrm>
          <a:prstGeom prst="rightArrow">
            <a:avLst>
              <a:gd name="adj1" fmla="val 50000"/>
              <a:gd name="adj2" fmla="val 100000"/>
            </a:avLst>
          </a:prstGeom>
          <a:solidFill>
            <a:srgbClr val="FFFF00"/>
          </a:solidFill>
          <a:ln w="9525">
            <a:solidFill>
              <a:schemeClr val="accent2"/>
            </a:solidFill>
            <a:miter lim="800000"/>
            <a:headEnd/>
            <a:tailEnd/>
          </a:ln>
        </p:spPr>
        <p:txBody>
          <a:bodyPr wrap="none" anchor="ctr"/>
          <a:lstStyle/>
          <a:p>
            <a:endParaRPr lang="cs-CZ"/>
          </a:p>
        </p:txBody>
      </p:sp>
      <p:sp>
        <p:nvSpPr>
          <p:cNvPr id="791594" name="Text Box 42"/>
          <p:cNvSpPr txBox="1">
            <a:spLocks noChangeArrowheads="1"/>
          </p:cNvSpPr>
          <p:nvPr/>
        </p:nvSpPr>
        <p:spPr bwMode="auto">
          <a:xfrm>
            <a:off x="250825" y="4292600"/>
            <a:ext cx="2952750" cy="1643063"/>
          </a:xfrm>
          <a:prstGeom prst="rect">
            <a:avLst/>
          </a:prstGeom>
          <a:noFill/>
          <a:ln w="38100">
            <a:solidFill>
              <a:srgbClr val="DC0000"/>
            </a:solidFill>
            <a:miter lim="800000"/>
            <a:headEnd/>
            <a:tailEnd/>
          </a:ln>
          <a:effectLst/>
        </p:spPr>
        <p:txBody>
          <a:bodyPr>
            <a:spAutoFit/>
          </a:bodyPr>
          <a:lstStyle/>
          <a:p>
            <a:pPr algn="ctr" eaLnBrk="0" hangingPunct="0">
              <a:spcBef>
                <a:spcPct val="50000"/>
              </a:spcBef>
              <a:defRPr/>
            </a:pPr>
            <a:r>
              <a:rPr lang="en-US" sz="1800">
                <a:solidFill>
                  <a:srgbClr val="6600FF"/>
                </a:solidFill>
                <a:effectLst>
                  <a:outerShdw blurRad="38100" dist="38100" dir="2700000" algn="tl">
                    <a:srgbClr val="C0C0C0"/>
                  </a:outerShdw>
                </a:effectLst>
                <a:latin typeface="Tahoma" pitchFamily="34" charset="0"/>
              </a:rPr>
              <a:t>Inoculation</a:t>
            </a:r>
          </a:p>
          <a:p>
            <a:pPr algn="ctr" eaLnBrk="0" hangingPunct="0">
              <a:spcBef>
                <a:spcPct val="50000"/>
              </a:spcBef>
              <a:defRPr/>
            </a:pPr>
            <a:r>
              <a:rPr lang="en-US" sz="1800">
                <a:solidFill>
                  <a:srgbClr val="6600FF"/>
                </a:solidFill>
                <a:effectLst>
                  <a:outerShdw blurRad="38100" dist="38100" dir="2700000" algn="tl">
                    <a:srgbClr val="C0C0C0"/>
                  </a:outerShdw>
                </a:effectLst>
                <a:latin typeface="Tahoma" pitchFamily="34" charset="0"/>
              </a:rPr>
              <a:t>Cultivation:</a:t>
            </a:r>
          </a:p>
          <a:p>
            <a:pPr algn="ctr" eaLnBrk="0" hangingPunct="0">
              <a:spcBef>
                <a:spcPct val="50000"/>
              </a:spcBef>
              <a:defRPr/>
            </a:pPr>
            <a:r>
              <a:rPr lang="en-US" sz="1800">
                <a:solidFill>
                  <a:srgbClr val="6600FF"/>
                </a:solidFill>
                <a:effectLst>
                  <a:outerShdw blurRad="38100" dist="38100" dir="2700000" algn="tl">
                    <a:srgbClr val="C0C0C0"/>
                  </a:outerShdw>
                </a:effectLst>
                <a:latin typeface="Tahoma" pitchFamily="34" charset="0"/>
              </a:rPr>
              <a:t>when to read ?</a:t>
            </a:r>
          </a:p>
          <a:p>
            <a:pPr algn="ctr" eaLnBrk="0" hangingPunct="0">
              <a:spcBef>
                <a:spcPct val="50000"/>
              </a:spcBef>
              <a:defRPr/>
            </a:pPr>
            <a:r>
              <a:rPr lang="en-US" sz="1800">
                <a:solidFill>
                  <a:srgbClr val="6600FF"/>
                </a:solidFill>
                <a:effectLst>
                  <a:outerShdw blurRad="38100" dist="38100" dir="2700000" algn="tl">
                    <a:srgbClr val="C0C0C0"/>
                  </a:outerShdw>
                </a:effectLst>
                <a:latin typeface="Tahoma" pitchFamily="34" charset="0"/>
              </a:rPr>
              <a:t>15 - 28 °C ?</a:t>
            </a:r>
          </a:p>
        </p:txBody>
      </p:sp>
      <p:sp>
        <p:nvSpPr>
          <p:cNvPr id="78865" name="AutoShape 43"/>
          <p:cNvSpPr>
            <a:spLocks noChangeArrowheads="1"/>
          </p:cNvSpPr>
          <p:nvPr/>
        </p:nvSpPr>
        <p:spPr bwMode="auto">
          <a:xfrm>
            <a:off x="3348038" y="5084763"/>
            <a:ext cx="3455987" cy="288925"/>
          </a:xfrm>
          <a:prstGeom prst="rightArrow">
            <a:avLst>
              <a:gd name="adj1" fmla="val 50000"/>
              <a:gd name="adj2" fmla="val 299038"/>
            </a:avLst>
          </a:prstGeom>
          <a:solidFill>
            <a:srgbClr val="FFFF00"/>
          </a:solidFill>
          <a:ln w="9525">
            <a:solidFill>
              <a:schemeClr val="accent2"/>
            </a:solidFill>
            <a:miter lim="800000"/>
            <a:headEnd/>
            <a:tailEnd/>
          </a:ln>
        </p:spPr>
        <p:txBody>
          <a:bodyPr wrap="none" anchor="ctr"/>
          <a:lstStyle/>
          <a:p>
            <a:endParaRPr lang="cs-CZ"/>
          </a:p>
        </p:txBody>
      </p:sp>
      <p:sp>
        <p:nvSpPr>
          <p:cNvPr id="791596" name="Text Box 44"/>
          <p:cNvSpPr txBox="1">
            <a:spLocks noChangeArrowheads="1"/>
          </p:cNvSpPr>
          <p:nvPr/>
        </p:nvSpPr>
        <p:spPr bwMode="auto">
          <a:xfrm>
            <a:off x="6948488" y="4581525"/>
            <a:ext cx="1944687" cy="1230313"/>
          </a:xfrm>
          <a:prstGeom prst="rect">
            <a:avLst/>
          </a:prstGeom>
          <a:noFill/>
          <a:ln w="38100">
            <a:solidFill>
              <a:srgbClr val="DC0000"/>
            </a:solidFill>
            <a:miter lim="800000"/>
            <a:headEnd/>
            <a:tailEnd/>
          </a:ln>
          <a:effectLst/>
        </p:spPr>
        <p:txBody>
          <a:bodyPr>
            <a:spAutoFit/>
          </a:bodyPr>
          <a:lstStyle/>
          <a:p>
            <a:pPr algn="ctr" eaLnBrk="0" hangingPunct="0">
              <a:spcBef>
                <a:spcPct val="50000"/>
              </a:spcBef>
              <a:defRPr/>
            </a:pPr>
            <a:r>
              <a:rPr lang="en-US" sz="1800">
                <a:solidFill>
                  <a:srgbClr val="6600FF"/>
                </a:solidFill>
                <a:effectLst>
                  <a:outerShdw blurRad="38100" dist="38100" dir="2700000" algn="tl">
                    <a:srgbClr val="C0C0C0"/>
                  </a:outerShdw>
                </a:effectLst>
                <a:latin typeface="Tahoma" pitchFamily="34" charset="0"/>
              </a:rPr>
              <a:t>Parameters ?</a:t>
            </a:r>
          </a:p>
          <a:p>
            <a:pPr algn="ctr" eaLnBrk="0" hangingPunct="0">
              <a:spcBef>
                <a:spcPct val="50000"/>
              </a:spcBef>
              <a:defRPr/>
            </a:pPr>
            <a:r>
              <a:rPr lang="en-US" sz="1800">
                <a:solidFill>
                  <a:srgbClr val="6600FF"/>
                </a:solidFill>
                <a:effectLst>
                  <a:outerShdw blurRad="38100" dist="38100" dir="2700000" algn="tl">
                    <a:srgbClr val="C0C0C0"/>
                  </a:outerShdw>
                </a:effectLst>
                <a:latin typeface="Tahoma" pitchFamily="34" charset="0"/>
              </a:rPr>
              <a:t>Statistical</a:t>
            </a:r>
          </a:p>
          <a:p>
            <a:pPr algn="ctr" eaLnBrk="0" hangingPunct="0">
              <a:spcBef>
                <a:spcPct val="50000"/>
              </a:spcBef>
              <a:defRPr/>
            </a:pPr>
            <a:r>
              <a:rPr lang="en-US" sz="1800">
                <a:solidFill>
                  <a:srgbClr val="6600FF"/>
                </a:solidFill>
                <a:effectLst>
                  <a:outerShdw blurRad="38100" dist="38100" dir="2700000" algn="tl">
                    <a:srgbClr val="C0C0C0"/>
                  </a:outerShdw>
                </a:effectLst>
                <a:latin typeface="Tahoma" pitchFamily="34" charset="0"/>
              </a:rPr>
              <a:t>analysis ?</a:t>
            </a:r>
          </a:p>
        </p:txBody>
      </p:sp>
      <p:pic>
        <p:nvPicPr>
          <p:cNvPr id="78867" name="Picture 45" descr="image_hand"/>
          <p:cNvPicPr>
            <a:picLocks noChangeAspect="1" noChangeArrowheads="1"/>
          </p:cNvPicPr>
          <p:nvPr/>
        </p:nvPicPr>
        <p:blipFill>
          <a:blip r:embed="rId3" cstate="print"/>
          <a:srcRect l="50000" t="15897" r="9222" b="30112"/>
          <a:stretch>
            <a:fillRect/>
          </a:stretch>
        </p:blipFill>
        <p:spPr bwMode="auto">
          <a:xfrm>
            <a:off x="4211638" y="5373688"/>
            <a:ext cx="1295400" cy="711200"/>
          </a:xfrm>
          <a:prstGeom prst="rect">
            <a:avLst/>
          </a:prstGeom>
          <a:noFill/>
          <a:ln w="9525">
            <a:noFill/>
            <a:miter lim="800000"/>
            <a:headEnd/>
            <a:tailEnd/>
          </a:ln>
        </p:spPr>
      </p:pic>
      <p:sp>
        <p:nvSpPr>
          <p:cNvPr id="791598" name="Text Box 46"/>
          <p:cNvSpPr txBox="1">
            <a:spLocks noChangeArrowheads="1"/>
          </p:cNvSpPr>
          <p:nvPr/>
        </p:nvSpPr>
        <p:spPr bwMode="auto">
          <a:xfrm>
            <a:off x="0" y="6362700"/>
            <a:ext cx="3671888" cy="495300"/>
          </a:xfrm>
          <a:prstGeom prst="rect">
            <a:avLst/>
          </a:prstGeom>
          <a:solidFill>
            <a:schemeClr val="bg1"/>
          </a:solidFill>
          <a:ln w="38100">
            <a:solidFill>
              <a:srgbClr val="DC0000"/>
            </a:solidFill>
            <a:miter lim="800000"/>
            <a:headEnd/>
            <a:tailEnd/>
          </a:ln>
          <a:effectLst/>
        </p:spPr>
        <p:txBody>
          <a:bodyPr>
            <a:spAutoFit/>
          </a:bodyPr>
          <a:lstStyle/>
          <a:p>
            <a:pPr algn="ctr" eaLnBrk="0" hangingPunct="0">
              <a:spcBef>
                <a:spcPct val="50000"/>
              </a:spcBef>
              <a:defRPr/>
            </a:pPr>
            <a:r>
              <a:rPr lang="en-US" sz="2400">
                <a:solidFill>
                  <a:srgbClr val="6600FF"/>
                </a:solidFill>
                <a:effectLst>
                  <a:outerShdw blurRad="38100" dist="38100" dir="2700000" algn="tl">
                    <a:srgbClr val="C0C0C0"/>
                  </a:outerShdw>
                </a:effectLst>
                <a:latin typeface="Tahoma" pitchFamily="34" charset="0"/>
              </a:rPr>
              <a:t>Abs = Abs</a:t>
            </a:r>
            <a:r>
              <a:rPr lang="en-US" sz="2400" baseline="-25000">
                <a:solidFill>
                  <a:srgbClr val="6600FF"/>
                </a:solidFill>
                <a:effectLst>
                  <a:outerShdw blurRad="38100" dist="38100" dir="2700000" algn="tl">
                    <a:srgbClr val="C0C0C0"/>
                  </a:outerShdw>
                </a:effectLst>
                <a:latin typeface="Tahoma" pitchFamily="34" charset="0"/>
              </a:rPr>
              <a:t>well</a:t>
            </a:r>
            <a:r>
              <a:rPr lang="en-US" sz="2400">
                <a:solidFill>
                  <a:srgbClr val="6600FF"/>
                </a:solidFill>
                <a:effectLst>
                  <a:outerShdw blurRad="38100" dist="38100" dir="2700000" algn="tl">
                    <a:srgbClr val="C0C0C0"/>
                  </a:outerShdw>
                </a:effectLst>
                <a:latin typeface="Tahoma" pitchFamily="34" charset="0"/>
              </a:rPr>
              <a:t> - Abs</a:t>
            </a:r>
            <a:r>
              <a:rPr lang="en-US" sz="2400" baseline="-25000">
                <a:solidFill>
                  <a:srgbClr val="6600FF"/>
                </a:solidFill>
                <a:effectLst>
                  <a:outerShdw blurRad="38100" dist="38100" dir="2700000" algn="tl">
                    <a:srgbClr val="C0C0C0"/>
                  </a:outerShdw>
                </a:effectLst>
                <a:latin typeface="Tahoma" pitchFamily="34" charset="0"/>
              </a:rPr>
              <a:t>t=0</a:t>
            </a:r>
          </a:p>
        </p:txBody>
      </p:sp>
      <p:pic>
        <p:nvPicPr>
          <p:cNvPr id="78869" name="Picture 47" descr="167"/>
          <p:cNvPicPr>
            <a:picLocks noChangeAspect="1" noChangeArrowheads="1"/>
          </p:cNvPicPr>
          <p:nvPr/>
        </p:nvPicPr>
        <p:blipFill>
          <a:blip r:embed="rId4" cstate="print"/>
          <a:srcRect l="49400" t="65747" r="15030" b="23488"/>
          <a:stretch>
            <a:fillRect/>
          </a:stretch>
        </p:blipFill>
        <p:spPr bwMode="auto">
          <a:xfrm>
            <a:off x="3779838" y="4292600"/>
            <a:ext cx="2016125" cy="790575"/>
          </a:xfrm>
          <a:prstGeom prst="rect">
            <a:avLst/>
          </a:prstGeom>
          <a:noFill/>
          <a:ln w="57150">
            <a:noFill/>
            <a:miter lim="800000"/>
            <a:headEnd/>
            <a:tailEnd/>
          </a:ln>
        </p:spPr>
      </p:pic>
      <p:sp>
        <p:nvSpPr>
          <p:cNvPr id="78870" name="Text Box 48"/>
          <p:cNvSpPr txBox="1">
            <a:spLocks noChangeArrowheads="1"/>
          </p:cNvSpPr>
          <p:nvPr/>
        </p:nvSpPr>
        <p:spPr bwMode="auto">
          <a:xfrm>
            <a:off x="0" y="6094413"/>
            <a:ext cx="1733550" cy="284162"/>
          </a:xfrm>
          <a:prstGeom prst="rect">
            <a:avLst/>
          </a:prstGeom>
          <a:noFill/>
          <a:ln w="9525">
            <a:solidFill>
              <a:srgbClr val="DC0000"/>
            </a:solidFill>
            <a:miter lim="800000"/>
            <a:headEnd/>
            <a:tailEnd/>
          </a:ln>
        </p:spPr>
        <p:txBody>
          <a:bodyPr wrap="none">
            <a:spAutoFit/>
          </a:bodyPr>
          <a:lstStyle/>
          <a:p>
            <a:r>
              <a:rPr lang="cs-CZ" sz="1200">
                <a:solidFill>
                  <a:srgbClr val="6600FF"/>
                </a:solidFill>
              </a:rPr>
              <a:t>RECOMMENDATION:</a:t>
            </a:r>
            <a:endParaRPr lang="en-US" sz="1200">
              <a:solidFill>
                <a:srgbClr val="6600FF"/>
              </a:solidFil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title"/>
          </p:nvPr>
        </p:nvSpPr>
        <p:spPr>
          <a:noFill/>
        </p:spPr>
        <p:txBody>
          <a:bodyPr/>
          <a:lstStyle/>
          <a:p>
            <a:pPr eaLnBrk="1" hangingPunct="1"/>
            <a:r>
              <a:rPr lang="cs-CZ" sz="2400" smtClean="0"/>
              <a:t>Funkční diverzita – systém Biolog</a:t>
            </a:r>
          </a:p>
        </p:txBody>
      </p:sp>
      <p:sp>
        <p:nvSpPr>
          <p:cNvPr id="79875" name="Zástupný symbol pro číslo snímku 4"/>
          <p:cNvSpPr>
            <a:spLocks noGrp="1"/>
          </p:cNvSpPr>
          <p:nvPr>
            <p:ph type="sldNum" sz="quarter" idx="10"/>
          </p:nvPr>
        </p:nvSpPr>
        <p:spPr>
          <a:noFill/>
        </p:spPr>
        <p:txBody>
          <a:bodyPr/>
          <a:lstStyle/>
          <a:p>
            <a:r>
              <a:rPr lang="cs-CZ" smtClean="0">
                <a:latin typeface="Arial" charset="0"/>
              </a:rPr>
              <a:t>Snímek </a:t>
            </a:r>
            <a:fld id="{B844CF36-B497-413F-974B-2D5FADBE32C2}" type="slidenum">
              <a:rPr lang="cs-CZ" smtClean="0">
                <a:latin typeface="Arial" charset="0"/>
              </a:rPr>
              <a:pPr/>
              <a:t>38</a:t>
            </a:fld>
            <a:endParaRPr lang="cs-CZ" smtClean="0">
              <a:latin typeface="Arial" charset="0"/>
            </a:endParaRPr>
          </a:p>
        </p:txBody>
      </p:sp>
      <p:sp>
        <p:nvSpPr>
          <p:cNvPr id="789506" name="Text Box 2"/>
          <p:cNvSpPr txBox="1">
            <a:spLocks noChangeArrowheads="1"/>
          </p:cNvSpPr>
          <p:nvPr/>
        </p:nvSpPr>
        <p:spPr bwMode="auto">
          <a:xfrm>
            <a:off x="323850" y="1773238"/>
            <a:ext cx="8642350" cy="4600575"/>
          </a:xfrm>
          <a:prstGeom prst="rect">
            <a:avLst/>
          </a:prstGeom>
          <a:noFill/>
          <a:ln w="9525">
            <a:noFill/>
            <a:miter lim="800000"/>
            <a:headEnd/>
            <a:tailEnd/>
          </a:ln>
          <a:effectLst/>
        </p:spPr>
        <p:txBody>
          <a:bodyPr>
            <a:spAutoFit/>
          </a:bodyPr>
          <a:lstStyle/>
          <a:p>
            <a:pPr marL="342900" indent="-342900">
              <a:defRPr/>
            </a:pPr>
            <a:r>
              <a:rPr lang="en-US" sz="2400" u="sng">
                <a:solidFill>
                  <a:srgbClr val="6600FF"/>
                </a:solidFill>
                <a:effectLst>
                  <a:outerShdw blurRad="38100" dist="38100" dir="2700000" algn="tl">
                    <a:srgbClr val="C0C0C0"/>
                  </a:outerShdw>
                </a:effectLst>
              </a:rPr>
              <a:t>Parameters considering 31 solely substrates - multivariate results:</a:t>
            </a:r>
          </a:p>
          <a:p>
            <a:pPr marL="342900" indent="-342900">
              <a:buFontTx/>
              <a:buChar char="•"/>
              <a:defRPr/>
            </a:pPr>
            <a:r>
              <a:rPr lang="en-US" sz="2000">
                <a:effectLst>
                  <a:outerShdw blurRad="38100" dist="38100" dir="2700000" algn="tl">
                    <a:srgbClr val="C0C0C0"/>
                  </a:outerShdw>
                </a:effectLst>
              </a:rPr>
              <a:t>Raw absorbances - A</a:t>
            </a:r>
          </a:p>
          <a:p>
            <a:pPr marL="342900" indent="-342900">
              <a:buFontTx/>
              <a:buChar char="•"/>
              <a:defRPr/>
            </a:pPr>
            <a:r>
              <a:rPr lang="en-US" sz="2000">
                <a:effectLst>
                  <a:outerShdw blurRad="38100" dist="38100" dir="2700000" algn="tl">
                    <a:srgbClr val="C0C0C0"/>
                  </a:outerShdw>
                </a:effectLst>
              </a:rPr>
              <a:t>Normalized absorbances (divided AWCD) - AN</a:t>
            </a:r>
          </a:p>
          <a:p>
            <a:pPr marL="342900" indent="-342900">
              <a:buFontTx/>
              <a:buChar char="•"/>
              <a:defRPr/>
            </a:pPr>
            <a:r>
              <a:rPr lang="en-US" sz="2000">
                <a:effectLst>
                  <a:outerShdw blurRad="38100" dist="38100" dir="2700000" algn="tl">
                    <a:srgbClr val="C0C0C0"/>
                  </a:outerShdw>
                </a:effectLst>
              </a:rPr>
              <a:t>Trapezoid areas (TA)</a:t>
            </a:r>
          </a:p>
          <a:p>
            <a:pPr marL="342900" indent="-342900">
              <a:buFontTx/>
              <a:buChar char="•"/>
              <a:defRPr/>
            </a:pPr>
            <a:r>
              <a:rPr lang="en-US" sz="2000">
                <a:effectLst>
                  <a:outerShdw blurRad="38100" dist="38100" dir="2700000" algn="tl">
                    <a:srgbClr val="C0C0C0"/>
                  </a:outerShdw>
                </a:effectLst>
              </a:rPr>
              <a:t>POS/NEG of substrates</a:t>
            </a:r>
          </a:p>
          <a:p>
            <a:pPr marL="342900" indent="-342900">
              <a:buFontTx/>
              <a:buChar char="•"/>
              <a:defRPr/>
            </a:pPr>
            <a:r>
              <a:rPr lang="en-US" sz="2000">
                <a:effectLst>
                  <a:outerShdw blurRad="38100" dist="38100" dir="2700000" algn="tl">
                    <a:srgbClr val="C0C0C0"/>
                  </a:outerShdw>
                </a:effectLst>
              </a:rPr>
              <a:t>Kinetic parameters - LAG, µ, K</a:t>
            </a:r>
          </a:p>
          <a:p>
            <a:pPr marL="342900" indent="-342900">
              <a:defRPr/>
            </a:pPr>
            <a:endParaRPr lang="en-US" sz="2000" b="0">
              <a:effectLst>
                <a:outerShdw blurRad="38100" dist="38100" dir="2700000" algn="tl">
                  <a:srgbClr val="C0C0C0"/>
                </a:outerShdw>
              </a:effectLst>
            </a:endParaRPr>
          </a:p>
          <a:p>
            <a:pPr marL="342900" indent="-342900">
              <a:defRPr/>
            </a:pPr>
            <a:r>
              <a:rPr lang="en-US" sz="2400" u="sng">
                <a:solidFill>
                  <a:srgbClr val="6600FF"/>
                </a:solidFill>
                <a:effectLst>
                  <a:outerShdw blurRad="38100" dist="38100" dir="2700000" algn="tl">
                    <a:srgbClr val="C0C0C0"/>
                  </a:outerShdw>
                </a:effectLst>
              </a:rPr>
              <a:t>Parameters calculated from 31 substrates - univariate results:</a:t>
            </a:r>
          </a:p>
          <a:p>
            <a:pPr marL="342900" indent="-342900">
              <a:buFontTx/>
              <a:buChar char="•"/>
              <a:defRPr/>
            </a:pPr>
            <a:r>
              <a:rPr lang="en-US" sz="2000">
                <a:effectLst>
                  <a:outerShdw blurRad="38100" dist="38100" dir="2700000" algn="tl">
                    <a:srgbClr val="C0C0C0"/>
                  </a:outerShdw>
                </a:effectLst>
              </a:rPr>
              <a:t>AWCD - Average well color development</a:t>
            </a:r>
          </a:p>
          <a:p>
            <a:pPr marL="342900" indent="-342900">
              <a:buFontTx/>
              <a:buChar char="•"/>
              <a:defRPr/>
            </a:pPr>
            <a:r>
              <a:rPr lang="en-US" sz="2000">
                <a:effectLst>
                  <a:outerShdw blurRad="38100" dist="38100" dir="2700000" algn="tl">
                    <a:srgbClr val="C0C0C0"/>
                  </a:outerShdw>
                </a:effectLst>
              </a:rPr>
              <a:t>ATA - Average TA</a:t>
            </a:r>
          </a:p>
          <a:p>
            <a:pPr marL="342900" indent="-342900">
              <a:buFontTx/>
              <a:buChar char="•"/>
              <a:defRPr/>
            </a:pPr>
            <a:r>
              <a:rPr lang="en-US" sz="2000">
                <a:effectLst>
                  <a:outerShdw blurRad="38100" dist="38100" dir="2700000" algn="tl">
                    <a:srgbClr val="C0C0C0"/>
                  </a:outerShdw>
                </a:effectLst>
              </a:rPr>
              <a:t>Richness - number of POS substrates</a:t>
            </a:r>
          </a:p>
          <a:p>
            <a:pPr marL="342900" indent="-342900">
              <a:buFontTx/>
              <a:buChar char="•"/>
              <a:defRPr/>
            </a:pPr>
            <a:r>
              <a:rPr lang="en-US" sz="2000">
                <a:effectLst>
                  <a:outerShdw blurRad="38100" dist="38100" dir="2700000" algn="tl">
                    <a:srgbClr val="C0C0C0"/>
                  </a:outerShdw>
                </a:effectLst>
              </a:rPr>
              <a:t>Diversity - Shannon-Weaver index</a:t>
            </a:r>
          </a:p>
        </p:txBody>
      </p:sp>
      <p:sp>
        <p:nvSpPr>
          <p:cNvPr id="789507" name="Text Box 3"/>
          <p:cNvSpPr txBox="1">
            <a:spLocks noChangeArrowheads="1"/>
          </p:cNvSpPr>
          <p:nvPr/>
        </p:nvSpPr>
        <p:spPr bwMode="auto">
          <a:xfrm>
            <a:off x="250825" y="836613"/>
            <a:ext cx="8785225" cy="860425"/>
          </a:xfrm>
          <a:prstGeom prst="rect">
            <a:avLst/>
          </a:prstGeom>
          <a:noFill/>
          <a:ln w="38100">
            <a:solidFill>
              <a:srgbClr val="FFFF00"/>
            </a:solidFill>
            <a:miter lim="800000"/>
            <a:headEnd/>
            <a:tailEnd/>
          </a:ln>
          <a:effectLst/>
        </p:spPr>
        <p:txBody>
          <a:bodyPr>
            <a:spAutoFit/>
          </a:bodyPr>
          <a:lstStyle/>
          <a:p>
            <a:pPr algn="ctr" eaLnBrk="0" hangingPunct="0">
              <a:spcBef>
                <a:spcPct val="50000"/>
              </a:spcBef>
              <a:defRPr/>
            </a:pPr>
            <a:r>
              <a:rPr lang="en-US" sz="2400">
                <a:solidFill>
                  <a:srgbClr val="6600FF"/>
                </a:solidFill>
                <a:effectLst>
                  <a:outerShdw blurRad="38100" dist="38100" dir="2700000" algn="tl">
                    <a:srgbClr val="C0C0C0"/>
                  </a:outerShdw>
                </a:effectLst>
                <a:latin typeface="Tahoma" pitchFamily="34" charset="0"/>
              </a:rPr>
              <a:t>BIOLOG DATA = raw absorbances for N × 31 substrates repeatedly measured in time</a:t>
            </a:r>
          </a:p>
        </p:txBody>
      </p:sp>
      <p:pic>
        <p:nvPicPr>
          <p:cNvPr id="79878" name="Picture 4"/>
          <p:cNvPicPr>
            <a:picLocks noChangeAspect="1" noChangeArrowheads="1"/>
          </p:cNvPicPr>
          <p:nvPr/>
        </p:nvPicPr>
        <p:blipFill>
          <a:blip r:embed="rId3" cstate="print"/>
          <a:srcRect/>
          <a:stretch>
            <a:fillRect/>
          </a:stretch>
        </p:blipFill>
        <p:spPr bwMode="auto">
          <a:xfrm>
            <a:off x="5329238" y="3429000"/>
            <a:ext cx="3814762" cy="673100"/>
          </a:xfrm>
          <a:prstGeom prst="rect">
            <a:avLst/>
          </a:prstGeom>
          <a:noFill/>
          <a:ln w="9525">
            <a:noFill/>
            <a:miter lim="800000"/>
            <a:headEnd/>
            <a:tailEnd/>
          </a:ln>
        </p:spPr>
      </p:pic>
      <p:sp>
        <p:nvSpPr>
          <p:cNvPr id="79879" name="Rectangle 5"/>
          <p:cNvSpPr>
            <a:spLocks noChangeArrowheads="1"/>
          </p:cNvSpPr>
          <p:nvPr/>
        </p:nvSpPr>
        <p:spPr bwMode="auto">
          <a:xfrm>
            <a:off x="7146925" y="6021388"/>
            <a:ext cx="1997075" cy="366712"/>
          </a:xfrm>
          <a:prstGeom prst="rect">
            <a:avLst/>
          </a:prstGeom>
          <a:noFill/>
          <a:ln w="9525">
            <a:noFill/>
            <a:miter lim="800000"/>
            <a:headEnd/>
            <a:tailEnd/>
          </a:ln>
        </p:spPr>
        <p:txBody>
          <a:bodyPr anchor="ctr">
            <a:spAutoFit/>
          </a:bodyPr>
          <a:lstStyle/>
          <a:p>
            <a:r>
              <a:rPr lang="en-US" sz="1800" b="0">
                <a:solidFill>
                  <a:srgbClr val="000000"/>
                </a:solidFill>
                <a:latin typeface="Times New Roman" pitchFamily="18" charset="0"/>
              </a:rPr>
              <a:t>H = -S pi (ln pi) </a:t>
            </a:r>
          </a:p>
        </p:txBody>
      </p:sp>
      <p:pic>
        <p:nvPicPr>
          <p:cNvPr id="79880" name="Picture 6"/>
          <p:cNvPicPr>
            <a:picLocks noChangeAspect="1" noChangeArrowheads="1"/>
          </p:cNvPicPr>
          <p:nvPr/>
        </p:nvPicPr>
        <p:blipFill>
          <a:blip r:embed="rId4" cstate="print"/>
          <a:srcRect r="83879" b="22990"/>
          <a:stretch>
            <a:fillRect/>
          </a:stretch>
        </p:blipFill>
        <p:spPr bwMode="auto">
          <a:xfrm>
            <a:off x="6407150" y="5013325"/>
            <a:ext cx="2736850" cy="3540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Zástupný symbol pro číslo snímku 2"/>
          <p:cNvSpPr>
            <a:spLocks noGrp="1"/>
          </p:cNvSpPr>
          <p:nvPr>
            <p:ph type="sldNum" sz="quarter" idx="10"/>
          </p:nvPr>
        </p:nvSpPr>
        <p:spPr>
          <a:noFill/>
        </p:spPr>
        <p:txBody>
          <a:bodyPr/>
          <a:lstStyle/>
          <a:p>
            <a:r>
              <a:rPr lang="cs-CZ" smtClean="0">
                <a:latin typeface="Arial" charset="0"/>
              </a:rPr>
              <a:t>Snímek </a:t>
            </a:r>
            <a:fld id="{F8EC3D1E-4049-42BC-A0F7-CEFEA1C7B457}" type="slidenum">
              <a:rPr lang="cs-CZ" smtClean="0">
                <a:latin typeface="Arial" charset="0"/>
              </a:rPr>
              <a:pPr/>
              <a:t>39</a:t>
            </a:fld>
            <a:endParaRPr lang="cs-CZ" smtClean="0">
              <a:latin typeface="Arial" charset="0"/>
            </a:endParaRPr>
          </a:p>
        </p:txBody>
      </p:sp>
      <p:sp>
        <p:nvSpPr>
          <p:cNvPr id="25604"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25605" name="Text Box 5"/>
          <p:cNvSpPr txBox="1">
            <a:spLocks noChangeArrowheads="1"/>
          </p:cNvSpPr>
          <p:nvPr/>
        </p:nvSpPr>
        <p:spPr bwMode="auto">
          <a:xfrm>
            <a:off x="0" y="620713"/>
            <a:ext cx="9144000" cy="611187"/>
          </a:xfrm>
          <a:prstGeom prst="rect">
            <a:avLst/>
          </a:prstGeom>
          <a:noFill/>
          <a:ln w="9525">
            <a:noFill/>
            <a:miter lim="800000"/>
            <a:headEnd/>
            <a:tailEnd/>
          </a:ln>
        </p:spPr>
        <p:txBody>
          <a:bodyPr>
            <a:spAutoFit/>
          </a:bodyPr>
          <a:lstStyle/>
          <a:p>
            <a:r>
              <a:rPr lang="cs-CZ" sz="1800">
                <a:solidFill>
                  <a:srgbClr val="DC0000"/>
                </a:solidFill>
              </a:rPr>
              <a:t>Systém BIOLOG - hodnocení</a:t>
            </a:r>
          </a:p>
          <a:p>
            <a:r>
              <a:rPr lang="cs-CZ"/>
              <a:t>AWCD (average well color development)</a:t>
            </a:r>
          </a:p>
        </p:txBody>
      </p:sp>
      <p:graphicFrame>
        <p:nvGraphicFramePr>
          <p:cNvPr id="25602" name="Object 6"/>
          <p:cNvGraphicFramePr>
            <a:graphicFrameLocks noChangeAspect="1"/>
          </p:cNvGraphicFramePr>
          <p:nvPr/>
        </p:nvGraphicFramePr>
        <p:xfrm>
          <a:off x="0" y="0"/>
          <a:ext cx="914400" cy="198438"/>
        </p:xfrm>
        <a:graphic>
          <a:graphicData uri="http://schemas.openxmlformats.org/presentationml/2006/ole">
            <p:oleObj spid="_x0000_s25602" name="Equation" r:id="rId4" imgW="914400" imgH="198720" progId="Equation.DSMT4">
              <p:embed/>
            </p:oleObj>
          </a:graphicData>
        </a:graphic>
      </p:graphicFrame>
      <p:pic>
        <p:nvPicPr>
          <p:cNvPr id="25606" name="Picture 9" descr="122"/>
          <p:cNvPicPr>
            <a:picLocks noChangeAspect="1" noChangeArrowheads="1"/>
          </p:cNvPicPr>
          <p:nvPr/>
        </p:nvPicPr>
        <p:blipFill>
          <a:blip r:embed="rId5" cstate="print"/>
          <a:srcRect t="10858" r="24951" b="54095"/>
          <a:stretch>
            <a:fillRect/>
          </a:stretch>
        </p:blipFill>
        <p:spPr bwMode="auto">
          <a:xfrm>
            <a:off x="0" y="1401763"/>
            <a:ext cx="8567738" cy="5456237"/>
          </a:xfrm>
          <a:prstGeom prst="rect">
            <a:avLst/>
          </a:prstGeom>
          <a:noFill/>
          <a:ln w="9525">
            <a:solidFill>
              <a:schemeClr val="tx1"/>
            </a:solidFill>
            <a:miter lim="800000"/>
            <a:headEnd/>
            <a:tailEnd/>
          </a:ln>
        </p:spPr>
      </p:pic>
      <p:sp>
        <p:nvSpPr>
          <p:cNvPr id="25607" name="Rectangle 10"/>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Funkční diverzita – systém Biolog</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1"/>
          <p:cNvSpPr>
            <a:spLocks noGrp="1" noChangeArrowheads="1"/>
          </p:cNvSpPr>
          <p:nvPr>
            <p:ph type="title"/>
          </p:nvPr>
        </p:nvSpPr>
        <p:spPr/>
        <p:txBody>
          <a:bodyPr/>
          <a:lstStyle/>
          <a:p>
            <a:pPr eaLnBrk="1" hangingPunct="1"/>
            <a:r>
              <a:rPr lang="cs-CZ" sz="2400" smtClean="0"/>
              <a:t>Společenstva mikroorganismů</a:t>
            </a:r>
          </a:p>
        </p:txBody>
      </p:sp>
      <p:sp>
        <p:nvSpPr>
          <p:cNvPr id="66563" name="Zástupný symbol pro číslo snímku 3"/>
          <p:cNvSpPr>
            <a:spLocks noGrp="1"/>
          </p:cNvSpPr>
          <p:nvPr>
            <p:ph type="sldNum" sz="quarter" idx="10"/>
          </p:nvPr>
        </p:nvSpPr>
        <p:spPr>
          <a:noFill/>
        </p:spPr>
        <p:txBody>
          <a:bodyPr/>
          <a:lstStyle/>
          <a:p>
            <a:r>
              <a:rPr lang="cs-CZ" smtClean="0">
                <a:latin typeface="Arial" charset="0"/>
              </a:rPr>
              <a:t>Snímek </a:t>
            </a:r>
            <a:fld id="{5B7FC52D-651F-483B-9A4B-5BEA2DFA7F5F}" type="slidenum">
              <a:rPr lang="cs-CZ" smtClean="0">
                <a:latin typeface="Arial" charset="0"/>
              </a:rPr>
              <a:pPr/>
              <a:t>4</a:t>
            </a:fld>
            <a:endParaRPr lang="cs-CZ" smtClean="0">
              <a:latin typeface="Arial" charset="0"/>
            </a:endParaRPr>
          </a:p>
        </p:txBody>
      </p:sp>
      <p:sp>
        <p:nvSpPr>
          <p:cNvPr id="66564"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66565" name="Text Box 6"/>
          <p:cNvSpPr txBox="1">
            <a:spLocks noChangeArrowheads="1"/>
          </p:cNvSpPr>
          <p:nvPr/>
        </p:nvSpPr>
        <p:spPr bwMode="auto">
          <a:xfrm>
            <a:off x="250825" y="692150"/>
            <a:ext cx="8569325" cy="2289175"/>
          </a:xfrm>
          <a:prstGeom prst="rect">
            <a:avLst/>
          </a:prstGeom>
          <a:noFill/>
          <a:ln w="9525">
            <a:noFill/>
            <a:miter lim="800000"/>
            <a:headEnd/>
            <a:tailEnd/>
          </a:ln>
        </p:spPr>
        <p:txBody>
          <a:bodyPr>
            <a:spAutoFit/>
          </a:bodyPr>
          <a:lstStyle/>
          <a:p>
            <a:pPr algn="just"/>
            <a:r>
              <a:rPr lang="cs-CZ" sz="1800">
                <a:solidFill>
                  <a:srgbClr val="6600FF"/>
                </a:solidFill>
              </a:rPr>
              <a:t>Společenstva mikroorganismů</a:t>
            </a:r>
          </a:p>
          <a:p>
            <a:pPr algn="just"/>
            <a:endParaRPr lang="cs-CZ" sz="1800">
              <a:solidFill>
                <a:srgbClr val="DC0000"/>
              </a:solidFill>
            </a:endParaRPr>
          </a:p>
          <a:p>
            <a:pPr algn="just"/>
            <a:r>
              <a:rPr lang="cs-CZ" sz="1800" b="0"/>
              <a:t>= složitý systém vazeb mezi sebou i s okolním prostředím</a:t>
            </a:r>
          </a:p>
          <a:p>
            <a:pPr algn="just"/>
            <a:endParaRPr lang="cs-CZ" sz="1800" b="0"/>
          </a:p>
          <a:p>
            <a:pPr algn="just"/>
            <a:r>
              <a:rPr lang="cs-CZ" sz="1800"/>
              <a:t>Hlavní mechanismy</a:t>
            </a:r>
            <a:r>
              <a:rPr lang="cs-CZ" sz="1800" b="0"/>
              <a:t> mezi- a vnitrodruhových procesů:</a:t>
            </a:r>
          </a:p>
          <a:p>
            <a:pPr algn="just">
              <a:buFontTx/>
              <a:buChar char="•"/>
            </a:pPr>
            <a:r>
              <a:rPr lang="cs-CZ" sz="1800" b="0"/>
              <a:t> kooperace (u mikroorganismů nějčastěji substrátová)</a:t>
            </a:r>
          </a:p>
          <a:p>
            <a:pPr algn="just">
              <a:buFontTx/>
              <a:buChar char="•"/>
            </a:pPr>
            <a:r>
              <a:rPr lang="cs-CZ" sz="1800" b="0"/>
              <a:t> kompetice (antibiotika)</a:t>
            </a:r>
          </a:p>
          <a:p>
            <a:pPr algn="just">
              <a:buFontTx/>
              <a:buChar char="•"/>
            </a:pPr>
            <a:r>
              <a:rPr lang="cs-CZ" sz="1800" b="0"/>
              <a:t> symbiózy s rostlinami (jsou často sledovány jako eko(toxiko)logický endpoint)</a:t>
            </a:r>
          </a:p>
        </p:txBody>
      </p:sp>
      <p:pic>
        <p:nvPicPr>
          <p:cNvPr id="66566" name="Picture 8" descr="Phy012"/>
          <p:cNvPicPr>
            <a:picLocks noChangeAspect="1" noChangeArrowheads="1"/>
          </p:cNvPicPr>
          <p:nvPr/>
        </p:nvPicPr>
        <p:blipFill>
          <a:blip r:embed="rId3" cstate="print"/>
          <a:srcRect/>
          <a:stretch>
            <a:fillRect/>
          </a:stretch>
        </p:blipFill>
        <p:spPr bwMode="auto">
          <a:xfrm>
            <a:off x="0" y="3500438"/>
            <a:ext cx="3311525" cy="2430462"/>
          </a:xfrm>
          <a:prstGeom prst="rect">
            <a:avLst/>
          </a:prstGeom>
          <a:noFill/>
          <a:ln w="9525">
            <a:solidFill>
              <a:schemeClr val="tx1"/>
            </a:solidFill>
            <a:miter lim="800000"/>
            <a:headEnd/>
            <a:tailEnd/>
          </a:ln>
        </p:spPr>
      </p:pic>
      <p:pic>
        <p:nvPicPr>
          <p:cNvPr id="66567" name="Picture 10" descr="vam4"/>
          <p:cNvPicPr>
            <a:picLocks noChangeAspect="1" noChangeArrowheads="1"/>
          </p:cNvPicPr>
          <p:nvPr/>
        </p:nvPicPr>
        <p:blipFill>
          <a:blip r:embed="rId4" cstate="print"/>
          <a:srcRect/>
          <a:stretch>
            <a:fillRect/>
          </a:stretch>
        </p:blipFill>
        <p:spPr bwMode="auto">
          <a:xfrm>
            <a:off x="5867400" y="3644900"/>
            <a:ext cx="3022600" cy="2266950"/>
          </a:xfrm>
          <a:prstGeom prst="rect">
            <a:avLst/>
          </a:prstGeom>
          <a:noFill/>
          <a:ln w="9525">
            <a:solidFill>
              <a:schemeClr val="tx1"/>
            </a:solidFill>
            <a:miter lim="800000"/>
            <a:headEnd/>
            <a:tailEnd/>
          </a:ln>
        </p:spPr>
      </p:pic>
      <p:pic>
        <p:nvPicPr>
          <p:cNvPr id="66568" name="Picture 13" descr="mycorrhizalfungi"/>
          <p:cNvPicPr>
            <a:picLocks noChangeAspect="1" noChangeArrowheads="1"/>
          </p:cNvPicPr>
          <p:nvPr/>
        </p:nvPicPr>
        <p:blipFill>
          <a:blip r:embed="rId5" cstate="print"/>
          <a:srcRect/>
          <a:stretch>
            <a:fillRect/>
          </a:stretch>
        </p:blipFill>
        <p:spPr bwMode="auto">
          <a:xfrm>
            <a:off x="3492500" y="3141663"/>
            <a:ext cx="2143125" cy="3133725"/>
          </a:xfrm>
          <a:prstGeom prst="rect">
            <a:avLst/>
          </a:prstGeom>
          <a:noFill/>
          <a:ln w="19050">
            <a:solidFill>
              <a:srgbClr val="000000"/>
            </a:solid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Zástupný symbol pro číslo snímku 2"/>
          <p:cNvSpPr>
            <a:spLocks noGrp="1"/>
          </p:cNvSpPr>
          <p:nvPr>
            <p:ph type="sldNum" sz="quarter" idx="10"/>
          </p:nvPr>
        </p:nvSpPr>
        <p:spPr>
          <a:noFill/>
        </p:spPr>
        <p:txBody>
          <a:bodyPr/>
          <a:lstStyle/>
          <a:p>
            <a:r>
              <a:rPr lang="cs-CZ" smtClean="0">
                <a:latin typeface="Arial" charset="0"/>
              </a:rPr>
              <a:t>Snímek </a:t>
            </a:r>
            <a:fld id="{0B60C779-36F2-4021-BD66-D224EDEE2A4A}" type="slidenum">
              <a:rPr lang="cs-CZ" smtClean="0">
                <a:latin typeface="Arial" charset="0"/>
              </a:rPr>
              <a:pPr/>
              <a:t>40</a:t>
            </a:fld>
            <a:endParaRPr lang="cs-CZ" smtClean="0">
              <a:latin typeface="Arial" charset="0"/>
            </a:endParaRPr>
          </a:p>
        </p:txBody>
      </p:sp>
      <p:sp>
        <p:nvSpPr>
          <p:cNvPr id="26628"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26629" name="Text Box 5"/>
          <p:cNvSpPr txBox="1">
            <a:spLocks noChangeArrowheads="1"/>
          </p:cNvSpPr>
          <p:nvPr/>
        </p:nvSpPr>
        <p:spPr bwMode="auto">
          <a:xfrm>
            <a:off x="179388" y="692150"/>
            <a:ext cx="3744912" cy="5500688"/>
          </a:xfrm>
          <a:prstGeom prst="rect">
            <a:avLst/>
          </a:prstGeom>
          <a:noFill/>
          <a:ln w="9525">
            <a:noFill/>
            <a:miter lim="800000"/>
            <a:headEnd/>
            <a:tailEnd/>
          </a:ln>
        </p:spPr>
        <p:txBody>
          <a:bodyPr>
            <a:spAutoFit/>
          </a:bodyPr>
          <a:lstStyle/>
          <a:p>
            <a:r>
              <a:rPr lang="cs-CZ" sz="1800">
                <a:solidFill>
                  <a:srgbClr val="DC0000"/>
                </a:solidFill>
              </a:rPr>
              <a:t>Systém BIOLOG - hodnocení</a:t>
            </a:r>
          </a:p>
          <a:p>
            <a:endParaRPr lang="cs-CZ" b="0"/>
          </a:p>
          <a:p>
            <a:r>
              <a:rPr lang="cs-CZ"/>
              <a:t>Při vyhodnocení se často vytváří tzv. </a:t>
            </a:r>
            <a:r>
              <a:rPr lang="cs-CZ" u="sng"/>
              <a:t>CLPP - community level physiological profile</a:t>
            </a:r>
            <a:r>
              <a:rPr lang="cs-CZ"/>
              <a:t>: </a:t>
            </a:r>
          </a:p>
          <a:p>
            <a:endParaRPr lang="cs-CZ"/>
          </a:p>
          <a:p>
            <a:r>
              <a:rPr lang="cs-CZ" b="0"/>
              <a:t>- každá jamka mikrodestičky představuje potencionální mikrobiální funkci s výstupem ano/ne (reagovalo/nereagovalo) - tento výstup však </a:t>
            </a:r>
            <a:r>
              <a:rPr lang="cs-CZ"/>
              <a:t>nemá pravděpodobnostní charakter a pro jakékoliv statistické metody představuje problém</a:t>
            </a:r>
          </a:p>
          <a:p>
            <a:endParaRPr lang="cs-CZ"/>
          </a:p>
          <a:p>
            <a:r>
              <a:rPr lang="cs-CZ" b="0"/>
              <a:t>- proto se při několikaterém zopakování vytváří hodnota ekologické abundance (pro každou jamku) - tedy např. pozitivní reakce 9 krát z 10 = 90%</a:t>
            </a:r>
          </a:p>
          <a:p>
            <a:endParaRPr lang="cs-CZ" b="0"/>
          </a:p>
          <a:p>
            <a:r>
              <a:rPr lang="cs-CZ" b="0"/>
              <a:t>- vznikají pseudo spojitá čísla, se kterými se pak vstupuje do vícerozměrných analýz</a:t>
            </a:r>
            <a:endParaRPr lang="cs-CZ"/>
          </a:p>
        </p:txBody>
      </p:sp>
      <p:graphicFrame>
        <p:nvGraphicFramePr>
          <p:cNvPr id="26626" name="Object 6"/>
          <p:cNvGraphicFramePr>
            <a:graphicFrameLocks noChangeAspect="1"/>
          </p:cNvGraphicFramePr>
          <p:nvPr/>
        </p:nvGraphicFramePr>
        <p:xfrm>
          <a:off x="0" y="0"/>
          <a:ext cx="914400" cy="198438"/>
        </p:xfrm>
        <a:graphic>
          <a:graphicData uri="http://schemas.openxmlformats.org/presentationml/2006/ole">
            <p:oleObj spid="_x0000_s26626" name="Equation" r:id="rId4" imgW="914400" imgH="198720" progId="Equation.DSMT4">
              <p:embed/>
            </p:oleObj>
          </a:graphicData>
        </a:graphic>
      </p:graphicFrame>
      <p:pic>
        <p:nvPicPr>
          <p:cNvPr id="26630" name="Picture 7" descr="new-1"/>
          <p:cNvPicPr>
            <a:picLocks noChangeAspect="1" noChangeArrowheads="1"/>
          </p:cNvPicPr>
          <p:nvPr/>
        </p:nvPicPr>
        <p:blipFill>
          <a:blip r:embed="rId5" cstate="print"/>
          <a:srcRect/>
          <a:stretch>
            <a:fillRect/>
          </a:stretch>
        </p:blipFill>
        <p:spPr bwMode="auto">
          <a:xfrm>
            <a:off x="3990975" y="908050"/>
            <a:ext cx="5153025" cy="4629150"/>
          </a:xfrm>
          <a:prstGeom prst="rect">
            <a:avLst/>
          </a:prstGeom>
          <a:solidFill>
            <a:schemeClr val="bg1"/>
          </a:solidFill>
          <a:ln w="9525">
            <a:solidFill>
              <a:schemeClr val="tx1"/>
            </a:solidFill>
            <a:miter lim="800000"/>
            <a:headEnd/>
            <a:tailEnd/>
          </a:ln>
        </p:spPr>
      </p:pic>
      <p:sp>
        <p:nvSpPr>
          <p:cNvPr id="26631" name="Rectangle 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Funkční diverzita – systém Biolog</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6"/>
          <p:cNvSpPr>
            <a:spLocks noGrp="1" noChangeArrowheads="1"/>
          </p:cNvSpPr>
          <p:nvPr>
            <p:ph type="title"/>
          </p:nvPr>
        </p:nvSpPr>
        <p:spPr>
          <a:noFill/>
        </p:spPr>
        <p:txBody>
          <a:bodyPr/>
          <a:lstStyle/>
          <a:p>
            <a:pPr eaLnBrk="1" hangingPunct="1"/>
            <a:r>
              <a:rPr lang="cs-CZ" sz="2400" smtClean="0"/>
              <a:t>Funkční diverzita – systém Biolog</a:t>
            </a:r>
          </a:p>
        </p:txBody>
      </p:sp>
      <p:sp>
        <p:nvSpPr>
          <p:cNvPr id="80899" name="Zástupný symbol pro číslo snímku 4"/>
          <p:cNvSpPr>
            <a:spLocks noGrp="1"/>
          </p:cNvSpPr>
          <p:nvPr>
            <p:ph type="sldNum" sz="quarter" idx="10"/>
          </p:nvPr>
        </p:nvSpPr>
        <p:spPr>
          <a:noFill/>
        </p:spPr>
        <p:txBody>
          <a:bodyPr/>
          <a:lstStyle/>
          <a:p>
            <a:r>
              <a:rPr lang="cs-CZ" smtClean="0">
                <a:latin typeface="Arial" charset="0"/>
              </a:rPr>
              <a:t>Snímek </a:t>
            </a:r>
            <a:fld id="{B72AF6BB-EA4C-4994-AB01-8648AA254E45}" type="slidenum">
              <a:rPr lang="cs-CZ" smtClean="0">
                <a:latin typeface="Arial" charset="0"/>
              </a:rPr>
              <a:pPr/>
              <a:t>41</a:t>
            </a:fld>
            <a:endParaRPr lang="cs-CZ" smtClean="0">
              <a:latin typeface="Arial" charset="0"/>
            </a:endParaRPr>
          </a:p>
        </p:txBody>
      </p:sp>
      <p:sp>
        <p:nvSpPr>
          <p:cNvPr id="80900" name="AutoShape 2"/>
          <p:cNvSpPr>
            <a:spLocks noChangeArrowheads="1"/>
          </p:cNvSpPr>
          <p:nvPr/>
        </p:nvSpPr>
        <p:spPr bwMode="auto">
          <a:xfrm flipV="1">
            <a:off x="1547813" y="4941888"/>
            <a:ext cx="649287" cy="1728787"/>
          </a:xfrm>
          <a:prstGeom prst="triangle">
            <a:avLst>
              <a:gd name="adj" fmla="val 50000"/>
            </a:avLst>
          </a:prstGeom>
          <a:solidFill>
            <a:srgbClr val="FFFF00"/>
          </a:solidFill>
          <a:ln w="9525">
            <a:noFill/>
            <a:miter lim="800000"/>
            <a:headEnd/>
            <a:tailEnd/>
          </a:ln>
        </p:spPr>
        <p:txBody>
          <a:bodyPr wrap="none" anchor="ctr"/>
          <a:lstStyle/>
          <a:p>
            <a:endParaRPr lang="cs-CZ"/>
          </a:p>
        </p:txBody>
      </p:sp>
      <p:sp>
        <p:nvSpPr>
          <p:cNvPr id="80901" name="AutoShape 3"/>
          <p:cNvSpPr>
            <a:spLocks noChangeArrowheads="1"/>
          </p:cNvSpPr>
          <p:nvPr/>
        </p:nvSpPr>
        <p:spPr bwMode="auto">
          <a:xfrm flipV="1">
            <a:off x="4211638" y="4941888"/>
            <a:ext cx="649287" cy="1728787"/>
          </a:xfrm>
          <a:prstGeom prst="triangle">
            <a:avLst>
              <a:gd name="adj" fmla="val 50000"/>
            </a:avLst>
          </a:prstGeom>
          <a:solidFill>
            <a:srgbClr val="FFFF00"/>
          </a:solidFill>
          <a:ln w="9525">
            <a:noFill/>
            <a:miter lim="800000"/>
            <a:headEnd/>
            <a:tailEnd/>
          </a:ln>
        </p:spPr>
        <p:txBody>
          <a:bodyPr wrap="none" anchor="ctr"/>
          <a:lstStyle/>
          <a:p>
            <a:endParaRPr lang="cs-CZ"/>
          </a:p>
        </p:txBody>
      </p:sp>
      <p:sp>
        <p:nvSpPr>
          <p:cNvPr id="80902" name="AutoShape 4"/>
          <p:cNvSpPr>
            <a:spLocks noChangeArrowheads="1"/>
          </p:cNvSpPr>
          <p:nvPr/>
        </p:nvSpPr>
        <p:spPr bwMode="auto">
          <a:xfrm flipV="1">
            <a:off x="2268538" y="3068638"/>
            <a:ext cx="649287" cy="1728787"/>
          </a:xfrm>
          <a:prstGeom prst="triangle">
            <a:avLst>
              <a:gd name="adj" fmla="val 50000"/>
            </a:avLst>
          </a:prstGeom>
          <a:solidFill>
            <a:srgbClr val="FFFF00"/>
          </a:solidFill>
          <a:ln w="9525">
            <a:noFill/>
            <a:miter lim="800000"/>
            <a:headEnd/>
            <a:tailEnd/>
          </a:ln>
        </p:spPr>
        <p:txBody>
          <a:bodyPr wrap="none" anchor="ctr"/>
          <a:lstStyle/>
          <a:p>
            <a:endParaRPr lang="cs-CZ"/>
          </a:p>
        </p:txBody>
      </p:sp>
      <p:sp>
        <p:nvSpPr>
          <p:cNvPr id="80903" name="AutoShape 5"/>
          <p:cNvSpPr>
            <a:spLocks noChangeArrowheads="1"/>
          </p:cNvSpPr>
          <p:nvPr/>
        </p:nvSpPr>
        <p:spPr bwMode="auto">
          <a:xfrm flipV="1">
            <a:off x="6804025" y="908050"/>
            <a:ext cx="649288" cy="1728788"/>
          </a:xfrm>
          <a:prstGeom prst="triangle">
            <a:avLst>
              <a:gd name="adj" fmla="val 50000"/>
            </a:avLst>
          </a:prstGeom>
          <a:solidFill>
            <a:srgbClr val="FFFF00"/>
          </a:solidFill>
          <a:ln w="9525">
            <a:noFill/>
            <a:miter lim="800000"/>
            <a:headEnd/>
            <a:tailEnd/>
          </a:ln>
        </p:spPr>
        <p:txBody>
          <a:bodyPr wrap="none" anchor="ctr"/>
          <a:lstStyle/>
          <a:p>
            <a:endParaRPr lang="cs-CZ"/>
          </a:p>
        </p:txBody>
      </p:sp>
      <p:sp>
        <p:nvSpPr>
          <p:cNvPr id="80904" name="AutoShape 6"/>
          <p:cNvSpPr>
            <a:spLocks noChangeArrowheads="1"/>
          </p:cNvSpPr>
          <p:nvPr/>
        </p:nvSpPr>
        <p:spPr bwMode="auto">
          <a:xfrm>
            <a:off x="5292725" y="908050"/>
            <a:ext cx="649288" cy="1728788"/>
          </a:xfrm>
          <a:prstGeom prst="triangle">
            <a:avLst>
              <a:gd name="adj" fmla="val 50000"/>
            </a:avLst>
          </a:prstGeom>
          <a:solidFill>
            <a:srgbClr val="FFFF00"/>
          </a:solidFill>
          <a:ln w="9525">
            <a:noFill/>
            <a:miter lim="800000"/>
            <a:headEnd/>
            <a:tailEnd/>
          </a:ln>
        </p:spPr>
        <p:txBody>
          <a:bodyPr wrap="none" anchor="ctr"/>
          <a:lstStyle/>
          <a:p>
            <a:endParaRPr lang="cs-CZ"/>
          </a:p>
        </p:txBody>
      </p:sp>
      <p:sp>
        <p:nvSpPr>
          <p:cNvPr id="80905" name="Rectangle 7"/>
          <p:cNvSpPr>
            <a:spLocks noChangeArrowheads="1"/>
          </p:cNvSpPr>
          <p:nvPr/>
        </p:nvSpPr>
        <p:spPr bwMode="auto">
          <a:xfrm>
            <a:off x="250825" y="836613"/>
            <a:ext cx="2051050" cy="1728787"/>
          </a:xfrm>
          <a:prstGeom prst="rect">
            <a:avLst/>
          </a:prstGeom>
          <a:solidFill>
            <a:srgbClr val="B60000"/>
          </a:solidFill>
          <a:ln w="57150">
            <a:solidFill>
              <a:srgbClr val="000000"/>
            </a:solidFill>
            <a:miter lim="800000"/>
            <a:headEnd/>
            <a:tailEnd/>
          </a:ln>
        </p:spPr>
        <p:txBody>
          <a:bodyPr wrap="none" anchor="ctr"/>
          <a:lstStyle/>
          <a:p>
            <a:endParaRPr lang="cs-CZ"/>
          </a:p>
        </p:txBody>
      </p:sp>
      <p:sp>
        <p:nvSpPr>
          <p:cNvPr id="684044" name="Text Box 12"/>
          <p:cNvSpPr txBox="1">
            <a:spLocks noChangeArrowheads="1"/>
          </p:cNvSpPr>
          <p:nvPr/>
        </p:nvSpPr>
        <p:spPr bwMode="auto">
          <a:xfrm>
            <a:off x="827088" y="1628775"/>
            <a:ext cx="1401762" cy="854075"/>
          </a:xfrm>
          <a:prstGeom prst="rect">
            <a:avLst/>
          </a:prstGeom>
          <a:noFill/>
          <a:ln w="38100">
            <a:noFill/>
            <a:miter lim="800000"/>
            <a:headEnd/>
            <a:tailEnd/>
          </a:ln>
          <a:effectLst/>
        </p:spPr>
        <p:txBody>
          <a:bodyPr wrap="none">
            <a:spAutoFit/>
          </a:bodyPr>
          <a:lstStyle/>
          <a:p>
            <a:pPr algn="ctr" eaLnBrk="0" hangingPunct="0">
              <a:spcBef>
                <a:spcPct val="50000"/>
              </a:spcBef>
              <a:defRPr/>
            </a:pPr>
            <a:r>
              <a:rPr lang="en-US" sz="2000">
                <a:solidFill>
                  <a:srgbClr val="FFFF00"/>
                </a:solidFill>
                <a:effectLst>
                  <a:outerShdw blurRad="38100" dist="38100" dir="2700000" algn="tl">
                    <a:srgbClr val="C0C0C0"/>
                  </a:outerShdw>
                </a:effectLst>
                <a:latin typeface="Tahoma" pitchFamily="34" charset="0"/>
              </a:rPr>
              <a:t>Inoculum</a:t>
            </a:r>
          </a:p>
          <a:p>
            <a:pPr algn="ctr" eaLnBrk="0" hangingPunct="0">
              <a:spcBef>
                <a:spcPct val="50000"/>
              </a:spcBef>
              <a:defRPr/>
            </a:pPr>
            <a:r>
              <a:rPr lang="en-US" sz="2000">
                <a:solidFill>
                  <a:srgbClr val="FFFF00"/>
                </a:solidFill>
                <a:effectLst>
                  <a:outerShdw blurRad="38100" dist="38100" dir="2700000" algn="tl">
                    <a:srgbClr val="C0C0C0"/>
                  </a:outerShdw>
                </a:effectLst>
                <a:latin typeface="Tahoma" pitchFamily="34" charset="0"/>
              </a:rPr>
              <a:t>density</a:t>
            </a:r>
          </a:p>
        </p:txBody>
      </p:sp>
      <p:sp>
        <p:nvSpPr>
          <p:cNvPr id="684045" name="Text Box 13"/>
          <p:cNvSpPr txBox="1">
            <a:spLocks noChangeArrowheads="1"/>
          </p:cNvSpPr>
          <p:nvPr/>
        </p:nvSpPr>
        <p:spPr bwMode="auto">
          <a:xfrm>
            <a:off x="6300788" y="1196975"/>
            <a:ext cx="1720850" cy="817563"/>
          </a:xfrm>
          <a:prstGeom prst="rect">
            <a:avLst/>
          </a:prstGeom>
          <a:solidFill>
            <a:srgbClr val="FF0000">
              <a:alpha val="50000"/>
            </a:srgbClr>
          </a:solidFill>
          <a:ln w="38100">
            <a:solidFill>
              <a:srgbClr val="000000"/>
            </a:solidFill>
            <a:miter lim="800000"/>
            <a:headEnd/>
            <a:tailEnd/>
          </a:ln>
          <a:effectLst/>
        </p:spPr>
        <p:txBody>
          <a:bodyPr wrap="none">
            <a:spAutoFit/>
          </a:bodyPr>
          <a:lstStyle/>
          <a:p>
            <a:pPr algn="ctr" eaLnBrk="0" hangingPunct="0">
              <a:spcBef>
                <a:spcPct val="50000"/>
              </a:spcBef>
              <a:defRPr/>
            </a:pPr>
            <a:r>
              <a:rPr lang="en-US" sz="1800">
                <a:solidFill>
                  <a:srgbClr val="FFFF00"/>
                </a:solidFill>
                <a:effectLst>
                  <a:outerShdw blurRad="38100" dist="38100" dir="2700000" algn="tl">
                    <a:srgbClr val="000000"/>
                  </a:outerShdw>
                </a:effectLst>
                <a:latin typeface="Tahoma" pitchFamily="34" charset="0"/>
              </a:rPr>
              <a:t>Actual in situ</a:t>
            </a:r>
          </a:p>
          <a:p>
            <a:pPr algn="ctr" eaLnBrk="0" hangingPunct="0">
              <a:spcBef>
                <a:spcPct val="50000"/>
              </a:spcBef>
              <a:defRPr/>
            </a:pPr>
            <a:r>
              <a:rPr lang="en-US" sz="1800">
                <a:solidFill>
                  <a:srgbClr val="FFFF00"/>
                </a:solidFill>
                <a:effectLst>
                  <a:outerShdw blurRad="38100" dist="38100" dir="2700000" algn="tl">
                    <a:srgbClr val="000000"/>
                  </a:outerShdw>
                </a:effectLst>
                <a:latin typeface="Tahoma" pitchFamily="34" charset="0"/>
              </a:rPr>
              <a:t>activities</a:t>
            </a:r>
          </a:p>
        </p:txBody>
      </p:sp>
      <p:sp>
        <p:nvSpPr>
          <p:cNvPr id="684046" name="Text Box 14"/>
          <p:cNvSpPr txBox="1">
            <a:spLocks noChangeArrowheads="1"/>
          </p:cNvSpPr>
          <p:nvPr/>
        </p:nvSpPr>
        <p:spPr bwMode="auto">
          <a:xfrm>
            <a:off x="4918075" y="1196975"/>
            <a:ext cx="1290638" cy="817563"/>
          </a:xfrm>
          <a:prstGeom prst="rect">
            <a:avLst/>
          </a:prstGeom>
          <a:solidFill>
            <a:srgbClr val="FF0000">
              <a:alpha val="50000"/>
            </a:srgbClr>
          </a:solidFill>
          <a:ln w="38100">
            <a:solidFill>
              <a:srgbClr val="000000"/>
            </a:solidFill>
            <a:miter lim="800000"/>
            <a:headEnd/>
            <a:tailEnd/>
          </a:ln>
          <a:effectLst/>
        </p:spPr>
        <p:txBody>
          <a:bodyPr wrap="none">
            <a:spAutoFit/>
          </a:bodyPr>
          <a:lstStyle/>
          <a:p>
            <a:pPr algn="ctr" eaLnBrk="0" hangingPunct="0">
              <a:spcBef>
                <a:spcPct val="50000"/>
              </a:spcBef>
              <a:defRPr/>
            </a:pPr>
            <a:r>
              <a:rPr lang="en-US" sz="1800">
                <a:solidFill>
                  <a:srgbClr val="FFFF00"/>
                </a:solidFill>
                <a:effectLst>
                  <a:outerShdw blurRad="38100" dist="38100" dir="2700000" algn="tl">
                    <a:srgbClr val="000000"/>
                  </a:outerShdw>
                </a:effectLst>
                <a:latin typeface="Tahoma" pitchFamily="34" charset="0"/>
              </a:rPr>
              <a:t>Potential</a:t>
            </a:r>
          </a:p>
          <a:p>
            <a:pPr algn="ctr" eaLnBrk="0" hangingPunct="0">
              <a:spcBef>
                <a:spcPct val="50000"/>
              </a:spcBef>
              <a:defRPr/>
            </a:pPr>
            <a:r>
              <a:rPr lang="en-US" sz="1800">
                <a:solidFill>
                  <a:srgbClr val="FFFF00"/>
                </a:solidFill>
                <a:effectLst>
                  <a:outerShdw blurRad="38100" dist="38100" dir="2700000" algn="tl">
                    <a:srgbClr val="000000"/>
                  </a:outerShdw>
                </a:effectLst>
                <a:latin typeface="Tahoma" pitchFamily="34" charset="0"/>
              </a:rPr>
              <a:t>func</a:t>
            </a:r>
            <a:r>
              <a:rPr lang="cs-CZ" sz="1800">
                <a:solidFill>
                  <a:srgbClr val="FFFF00"/>
                </a:solidFill>
                <a:effectLst>
                  <a:outerShdw blurRad="38100" dist="38100" dir="2700000" algn="tl">
                    <a:srgbClr val="000000"/>
                  </a:outerShdw>
                </a:effectLst>
                <a:latin typeface="Tahoma" pitchFamily="34" charset="0"/>
              </a:rPr>
              <a:t>t</a:t>
            </a:r>
            <a:r>
              <a:rPr lang="en-US" sz="1800">
                <a:solidFill>
                  <a:srgbClr val="FFFF00"/>
                </a:solidFill>
                <a:effectLst>
                  <a:outerShdw blurRad="38100" dist="38100" dir="2700000" algn="tl">
                    <a:srgbClr val="000000"/>
                  </a:outerShdw>
                </a:effectLst>
                <a:latin typeface="Tahoma" pitchFamily="34" charset="0"/>
              </a:rPr>
              <a:t>ions</a:t>
            </a:r>
          </a:p>
        </p:txBody>
      </p:sp>
      <p:sp>
        <p:nvSpPr>
          <p:cNvPr id="684047" name="Text Box 15"/>
          <p:cNvSpPr txBox="1">
            <a:spLocks noChangeArrowheads="1"/>
          </p:cNvSpPr>
          <p:nvPr/>
        </p:nvSpPr>
        <p:spPr bwMode="auto">
          <a:xfrm>
            <a:off x="1851025" y="3500438"/>
            <a:ext cx="1444625" cy="817562"/>
          </a:xfrm>
          <a:prstGeom prst="rect">
            <a:avLst/>
          </a:prstGeom>
          <a:solidFill>
            <a:srgbClr val="FF0000">
              <a:alpha val="50000"/>
            </a:srgbClr>
          </a:solidFill>
          <a:ln w="38100">
            <a:solidFill>
              <a:srgbClr val="000000"/>
            </a:solidFill>
            <a:miter lim="800000"/>
            <a:headEnd/>
            <a:tailEnd/>
          </a:ln>
          <a:effectLst/>
        </p:spPr>
        <p:txBody>
          <a:bodyPr wrap="none">
            <a:spAutoFit/>
          </a:bodyPr>
          <a:lstStyle/>
          <a:p>
            <a:pPr algn="ctr" eaLnBrk="0" hangingPunct="0">
              <a:spcBef>
                <a:spcPct val="50000"/>
              </a:spcBef>
              <a:defRPr/>
            </a:pPr>
            <a:r>
              <a:rPr lang="en-US" sz="1800">
                <a:solidFill>
                  <a:srgbClr val="FFFF00"/>
                </a:solidFill>
                <a:effectLst>
                  <a:outerShdw blurRad="38100" dist="38100" dir="2700000" algn="tl">
                    <a:srgbClr val="000000"/>
                  </a:outerShdw>
                </a:effectLst>
                <a:latin typeface="Tahoma" pitchFamily="34" charset="0"/>
              </a:rPr>
              <a:t>K/r</a:t>
            </a:r>
            <a:endParaRPr lang="cs-CZ" sz="1800">
              <a:solidFill>
                <a:srgbClr val="FFFF00"/>
              </a:solidFill>
              <a:effectLst>
                <a:outerShdw blurRad="38100" dist="38100" dir="2700000" algn="tl">
                  <a:srgbClr val="000000"/>
                </a:outerShdw>
              </a:effectLst>
              <a:latin typeface="Tahoma" pitchFamily="34" charset="0"/>
            </a:endParaRPr>
          </a:p>
          <a:p>
            <a:pPr algn="ctr" eaLnBrk="0" hangingPunct="0">
              <a:spcBef>
                <a:spcPct val="50000"/>
              </a:spcBef>
              <a:defRPr/>
            </a:pPr>
            <a:r>
              <a:rPr lang="en-US" sz="1800">
                <a:solidFill>
                  <a:srgbClr val="FFFF00"/>
                </a:solidFill>
                <a:effectLst>
                  <a:outerShdw blurRad="38100" dist="38100" dir="2700000" algn="tl">
                    <a:srgbClr val="000000"/>
                  </a:outerShdw>
                </a:effectLst>
                <a:latin typeface="Tahoma" pitchFamily="34" charset="0"/>
              </a:rPr>
              <a:t>strategist</a:t>
            </a:r>
            <a:r>
              <a:rPr lang="cs-CZ" sz="1800">
                <a:solidFill>
                  <a:srgbClr val="FFFF00"/>
                </a:solidFill>
                <a:effectLst>
                  <a:outerShdw blurRad="38100" dist="38100" dir="2700000" algn="tl">
                    <a:srgbClr val="000000"/>
                  </a:outerShdw>
                </a:effectLst>
                <a:latin typeface="Tahoma" pitchFamily="34" charset="0"/>
              </a:rPr>
              <a:t>s</a:t>
            </a:r>
            <a:endParaRPr lang="en-US" sz="1800">
              <a:solidFill>
                <a:srgbClr val="FFFF00"/>
              </a:solidFill>
              <a:effectLst>
                <a:outerShdw blurRad="38100" dist="38100" dir="2700000" algn="tl">
                  <a:srgbClr val="000000"/>
                </a:outerShdw>
              </a:effectLst>
              <a:latin typeface="Tahoma" pitchFamily="34" charset="0"/>
            </a:endParaRPr>
          </a:p>
        </p:txBody>
      </p:sp>
      <p:sp>
        <p:nvSpPr>
          <p:cNvPr id="684048" name="Text Box 16"/>
          <p:cNvSpPr txBox="1">
            <a:spLocks noChangeArrowheads="1"/>
          </p:cNvSpPr>
          <p:nvPr/>
        </p:nvSpPr>
        <p:spPr bwMode="auto">
          <a:xfrm>
            <a:off x="911225" y="5229225"/>
            <a:ext cx="1846263" cy="1230313"/>
          </a:xfrm>
          <a:prstGeom prst="rect">
            <a:avLst/>
          </a:prstGeom>
          <a:solidFill>
            <a:srgbClr val="FF0000">
              <a:alpha val="50000"/>
            </a:srgbClr>
          </a:solidFill>
          <a:ln w="38100">
            <a:solidFill>
              <a:srgbClr val="000000"/>
            </a:solidFill>
            <a:miter lim="800000"/>
            <a:headEnd/>
            <a:tailEnd/>
          </a:ln>
          <a:effectLst/>
        </p:spPr>
        <p:txBody>
          <a:bodyPr wrap="none">
            <a:spAutoFit/>
          </a:bodyPr>
          <a:lstStyle/>
          <a:p>
            <a:pPr algn="ctr" eaLnBrk="0" hangingPunct="0">
              <a:spcBef>
                <a:spcPct val="50000"/>
              </a:spcBef>
              <a:defRPr/>
            </a:pPr>
            <a:r>
              <a:rPr lang="en-US" sz="1800">
                <a:solidFill>
                  <a:srgbClr val="FFFF00"/>
                </a:solidFill>
                <a:effectLst>
                  <a:outerShdw blurRad="38100" dist="38100" dir="2700000" algn="tl">
                    <a:srgbClr val="000000"/>
                  </a:outerShdw>
                </a:effectLst>
                <a:latin typeface="Tahoma" pitchFamily="34" charset="0"/>
              </a:rPr>
              <a:t>Represents</a:t>
            </a:r>
          </a:p>
          <a:p>
            <a:pPr algn="ctr" eaLnBrk="0" hangingPunct="0">
              <a:spcBef>
                <a:spcPct val="50000"/>
              </a:spcBef>
              <a:defRPr/>
            </a:pPr>
            <a:r>
              <a:rPr lang="en-US" sz="1800">
                <a:solidFill>
                  <a:srgbClr val="FFFF00"/>
                </a:solidFill>
                <a:effectLst>
                  <a:outerShdw blurRad="38100" dist="38100" dir="2700000" algn="tl">
                    <a:srgbClr val="000000"/>
                  </a:outerShdw>
                </a:effectLst>
                <a:latin typeface="Tahoma" pitchFamily="34" charset="0"/>
              </a:rPr>
              <a:t>all community</a:t>
            </a:r>
          </a:p>
          <a:p>
            <a:pPr algn="ctr" eaLnBrk="0" hangingPunct="0">
              <a:spcBef>
                <a:spcPct val="50000"/>
              </a:spcBef>
              <a:defRPr/>
            </a:pPr>
            <a:r>
              <a:rPr lang="en-US" sz="1800">
                <a:solidFill>
                  <a:srgbClr val="FFFF00"/>
                </a:solidFill>
                <a:effectLst>
                  <a:outerShdw blurRad="38100" dist="38100" dir="2700000" algn="tl">
                    <a:srgbClr val="000000"/>
                  </a:outerShdw>
                </a:effectLst>
                <a:latin typeface="Tahoma" pitchFamily="34" charset="0"/>
              </a:rPr>
              <a:t>members</a:t>
            </a:r>
          </a:p>
        </p:txBody>
      </p:sp>
      <p:sp>
        <p:nvSpPr>
          <p:cNvPr id="684049" name="Text Box 17"/>
          <p:cNvSpPr txBox="1">
            <a:spLocks noChangeArrowheads="1"/>
          </p:cNvSpPr>
          <p:nvPr/>
        </p:nvSpPr>
        <p:spPr bwMode="auto">
          <a:xfrm>
            <a:off x="3667125" y="5229225"/>
            <a:ext cx="1800225" cy="1230313"/>
          </a:xfrm>
          <a:prstGeom prst="rect">
            <a:avLst/>
          </a:prstGeom>
          <a:solidFill>
            <a:srgbClr val="FF0000">
              <a:alpha val="50000"/>
            </a:srgbClr>
          </a:solidFill>
          <a:ln w="38100">
            <a:solidFill>
              <a:srgbClr val="000000"/>
            </a:solidFill>
            <a:miter lim="800000"/>
            <a:headEnd/>
            <a:tailEnd/>
          </a:ln>
          <a:effectLst/>
        </p:spPr>
        <p:txBody>
          <a:bodyPr wrap="none">
            <a:spAutoFit/>
          </a:bodyPr>
          <a:lstStyle/>
          <a:p>
            <a:pPr algn="ctr" eaLnBrk="0" hangingPunct="0">
              <a:spcBef>
                <a:spcPct val="50000"/>
              </a:spcBef>
              <a:defRPr/>
            </a:pPr>
            <a:r>
              <a:rPr lang="en-US" sz="1800">
                <a:solidFill>
                  <a:srgbClr val="FFFF00"/>
                </a:solidFill>
                <a:effectLst>
                  <a:outerShdw blurRad="38100" dist="38100" dir="2700000" algn="tl">
                    <a:srgbClr val="000000"/>
                  </a:outerShdw>
                </a:effectLst>
                <a:latin typeface="Tahoma" pitchFamily="34" charset="0"/>
              </a:rPr>
              <a:t>Synergistic or</a:t>
            </a:r>
          </a:p>
          <a:p>
            <a:pPr algn="ctr" eaLnBrk="0" hangingPunct="0">
              <a:spcBef>
                <a:spcPct val="50000"/>
              </a:spcBef>
              <a:defRPr/>
            </a:pPr>
            <a:r>
              <a:rPr lang="en-US" sz="1800">
                <a:solidFill>
                  <a:srgbClr val="FFFF00"/>
                </a:solidFill>
                <a:effectLst>
                  <a:outerShdw blurRad="38100" dist="38100" dir="2700000" algn="tl">
                    <a:srgbClr val="000000"/>
                  </a:outerShdw>
                </a:effectLst>
                <a:latin typeface="Tahoma" pitchFamily="34" charset="0"/>
              </a:rPr>
              <a:t>antagonistics</a:t>
            </a:r>
          </a:p>
          <a:p>
            <a:pPr algn="ctr" eaLnBrk="0" hangingPunct="0">
              <a:spcBef>
                <a:spcPct val="50000"/>
              </a:spcBef>
              <a:defRPr/>
            </a:pPr>
            <a:r>
              <a:rPr lang="en-US" sz="1800">
                <a:solidFill>
                  <a:srgbClr val="FFFF00"/>
                </a:solidFill>
                <a:effectLst>
                  <a:outerShdw blurRad="38100" dist="38100" dir="2700000" algn="tl">
                    <a:srgbClr val="000000"/>
                  </a:outerShdw>
                </a:effectLst>
                <a:latin typeface="Tahoma" pitchFamily="34" charset="0"/>
              </a:rPr>
              <a:t>effects</a:t>
            </a:r>
          </a:p>
        </p:txBody>
      </p:sp>
      <p:sp>
        <p:nvSpPr>
          <p:cNvPr id="80912" name="AutoShape 18"/>
          <p:cNvSpPr>
            <a:spLocks noChangeArrowheads="1"/>
          </p:cNvSpPr>
          <p:nvPr/>
        </p:nvSpPr>
        <p:spPr bwMode="auto">
          <a:xfrm flipV="1">
            <a:off x="395288" y="908050"/>
            <a:ext cx="649287" cy="1584325"/>
          </a:xfrm>
          <a:prstGeom prst="triangle">
            <a:avLst>
              <a:gd name="adj" fmla="val 50000"/>
            </a:avLst>
          </a:prstGeom>
          <a:solidFill>
            <a:srgbClr val="FFFF00"/>
          </a:solidFill>
          <a:ln w="9525">
            <a:noFill/>
            <a:miter lim="800000"/>
            <a:headEnd/>
            <a:tailEnd/>
          </a:ln>
        </p:spPr>
        <p:txBody>
          <a:bodyPr wrap="none" anchor="ctr"/>
          <a:lstStyle/>
          <a:p>
            <a:endParaRPr lang="cs-CZ"/>
          </a:p>
        </p:txBody>
      </p:sp>
      <p:sp>
        <p:nvSpPr>
          <p:cNvPr id="80913" name="AutoShape 19"/>
          <p:cNvSpPr>
            <a:spLocks noChangeArrowheads="1"/>
          </p:cNvSpPr>
          <p:nvPr/>
        </p:nvSpPr>
        <p:spPr bwMode="auto">
          <a:xfrm flipV="1">
            <a:off x="3132138" y="836613"/>
            <a:ext cx="649287" cy="1728787"/>
          </a:xfrm>
          <a:prstGeom prst="triangle">
            <a:avLst>
              <a:gd name="adj" fmla="val 50000"/>
            </a:avLst>
          </a:prstGeom>
          <a:solidFill>
            <a:srgbClr val="FFFF00"/>
          </a:solidFill>
          <a:ln w="9525">
            <a:noFill/>
            <a:miter lim="800000"/>
            <a:headEnd/>
            <a:tailEnd/>
          </a:ln>
        </p:spPr>
        <p:txBody>
          <a:bodyPr wrap="none" anchor="ctr"/>
          <a:lstStyle/>
          <a:p>
            <a:endParaRPr lang="cs-CZ"/>
          </a:p>
        </p:txBody>
      </p:sp>
      <p:sp>
        <p:nvSpPr>
          <p:cNvPr id="80914" name="Text Box 20"/>
          <p:cNvSpPr txBox="1">
            <a:spLocks noChangeArrowheads="1"/>
          </p:cNvSpPr>
          <p:nvPr/>
        </p:nvSpPr>
        <p:spPr bwMode="auto">
          <a:xfrm>
            <a:off x="2916238" y="1196975"/>
            <a:ext cx="1112837" cy="817563"/>
          </a:xfrm>
          <a:prstGeom prst="rect">
            <a:avLst/>
          </a:prstGeom>
          <a:solidFill>
            <a:srgbClr val="FF0000">
              <a:alpha val="50195"/>
            </a:srgbClr>
          </a:solidFill>
          <a:ln w="38100">
            <a:solidFill>
              <a:srgbClr val="000000"/>
            </a:solidFill>
            <a:miter lim="800000"/>
            <a:headEnd/>
            <a:tailEnd/>
          </a:ln>
        </p:spPr>
        <p:txBody>
          <a:bodyPr wrap="none">
            <a:spAutoFit/>
          </a:bodyPr>
          <a:lstStyle/>
          <a:p>
            <a:pPr algn="ctr" eaLnBrk="0" hangingPunct="0">
              <a:spcBef>
                <a:spcPct val="50000"/>
              </a:spcBef>
            </a:pPr>
            <a:r>
              <a:rPr lang="en-US" sz="1800">
                <a:solidFill>
                  <a:srgbClr val="FFFF00"/>
                </a:solidFill>
                <a:latin typeface="Tahoma" pitchFamily="34" charset="0"/>
              </a:rPr>
              <a:t>Organic</a:t>
            </a:r>
          </a:p>
          <a:p>
            <a:pPr algn="ctr" eaLnBrk="0" hangingPunct="0">
              <a:spcBef>
                <a:spcPct val="50000"/>
              </a:spcBef>
            </a:pPr>
            <a:r>
              <a:rPr lang="en-US" sz="1800">
                <a:solidFill>
                  <a:srgbClr val="FFFF00"/>
                </a:solidFill>
                <a:latin typeface="Tahoma" pitchFamily="34" charset="0"/>
              </a:rPr>
              <a:t>matter</a:t>
            </a:r>
          </a:p>
        </p:txBody>
      </p:sp>
      <p:sp>
        <p:nvSpPr>
          <p:cNvPr id="80915" name="AutoShape 21"/>
          <p:cNvSpPr>
            <a:spLocks noChangeArrowheads="1"/>
          </p:cNvSpPr>
          <p:nvPr/>
        </p:nvSpPr>
        <p:spPr bwMode="auto">
          <a:xfrm flipV="1">
            <a:off x="6818313" y="2995613"/>
            <a:ext cx="649287" cy="1728787"/>
          </a:xfrm>
          <a:prstGeom prst="triangle">
            <a:avLst>
              <a:gd name="adj" fmla="val 50000"/>
            </a:avLst>
          </a:prstGeom>
          <a:solidFill>
            <a:srgbClr val="FFFF00"/>
          </a:solidFill>
          <a:ln w="9525">
            <a:noFill/>
            <a:miter lim="800000"/>
            <a:headEnd/>
            <a:tailEnd/>
          </a:ln>
        </p:spPr>
        <p:txBody>
          <a:bodyPr wrap="none" anchor="ctr"/>
          <a:lstStyle/>
          <a:p>
            <a:endParaRPr lang="cs-CZ"/>
          </a:p>
        </p:txBody>
      </p:sp>
      <p:sp>
        <p:nvSpPr>
          <p:cNvPr id="80916" name="AutoShape 22"/>
          <p:cNvSpPr>
            <a:spLocks noChangeArrowheads="1"/>
          </p:cNvSpPr>
          <p:nvPr/>
        </p:nvSpPr>
        <p:spPr bwMode="auto">
          <a:xfrm>
            <a:off x="5307013" y="2995613"/>
            <a:ext cx="649287" cy="1728787"/>
          </a:xfrm>
          <a:prstGeom prst="triangle">
            <a:avLst>
              <a:gd name="adj" fmla="val 50000"/>
            </a:avLst>
          </a:prstGeom>
          <a:solidFill>
            <a:srgbClr val="FFFF00"/>
          </a:solidFill>
          <a:ln w="9525">
            <a:noFill/>
            <a:miter lim="800000"/>
            <a:headEnd/>
            <a:tailEnd/>
          </a:ln>
        </p:spPr>
        <p:txBody>
          <a:bodyPr wrap="none" anchor="ctr"/>
          <a:lstStyle/>
          <a:p>
            <a:endParaRPr lang="cs-CZ"/>
          </a:p>
        </p:txBody>
      </p:sp>
      <p:sp>
        <p:nvSpPr>
          <p:cNvPr id="684055" name="Text Box 23"/>
          <p:cNvSpPr txBox="1">
            <a:spLocks noChangeArrowheads="1"/>
          </p:cNvSpPr>
          <p:nvPr/>
        </p:nvSpPr>
        <p:spPr bwMode="auto">
          <a:xfrm>
            <a:off x="6516688" y="3284538"/>
            <a:ext cx="1316037" cy="1230312"/>
          </a:xfrm>
          <a:prstGeom prst="rect">
            <a:avLst/>
          </a:prstGeom>
          <a:solidFill>
            <a:srgbClr val="FF0000">
              <a:alpha val="50000"/>
            </a:srgbClr>
          </a:solidFill>
          <a:ln w="38100">
            <a:solidFill>
              <a:srgbClr val="000000"/>
            </a:solidFill>
            <a:miter lim="800000"/>
            <a:headEnd/>
            <a:tailEnd/>
          </a:ln>
          <a:effectLst/>
        </p:spPr>
        <p:txBody>
          <a:bodyPr wrap="none">
            <a:spAutoFit/>
          </a:bodyPr>
          <a:lstStyle/>
          <a:p>
            <a:pPr algn="ctr" eaLnBrk="0" hangingPunct="0">
              <a:spcBef>
                <a:spcPct val="50000"/>
              </a:spcBef>
              <a:defRPr/>
            </a:pPr>
            <a:r>
              <a:rPr lang="en-US" sz="1800">
                <a:solidFill>
                  <a:srgbClr val="FFFF00"/>
                </a:solidFill>
                <a:effectLst>
                  <a:outerShdw blurRad="38100" dist="38100" dir="2700000" algn="tl">
                    <a:srgbClr val="000000"/>
                  </a:outerShdw>
                </a:effectLst>
                <a:latin typeface="Tahoma" pitchFamily="34" charset="0"/>
              </a:rPr>
              <a:t>Measures</a:t>
            </a:r>
          </a:p>
          <a:p>
            <a:pPr algn="ctr" eaLnBrk="0" hangingPunct="0">
              <a:spcBef>
                <a:spcPct val="50000"/>
              </a:spcBef>
              <a:defRPr/>
            </a:pPr>
            <a:r>
              <a:rPr lang="en-US" sz="1800">
                <a:solidFill>
                  <a:srgbClr val="FFFF00"/>
                </a:solidFill>
                <a:effectLst>
                  <a:outerShdw blurRad="38100" dist="38100" dir="2700000" algn="tl">
                    <a:srgbClr val="000000"/>
                  </a:outerShdw>
                </a:effectLst>
                <a:latin typeface="Tahoma" pitchFamily="34" charset="0"/>
              </a:rPr>
              <a:t>of overall</a:t>
            </a:r>
          </a:p>
          <a:p>
            <a:pPr algn="ctr" eaLnBrk="0" hangingPunct="0">
              <a:spcBef>
                <a:spcPct val="50000"/>
              </a:spcBef>
              <a:defRPr/>
            </a:pPr>
            <a:r>
              <a:rPr lang="en-US" sz="1800">
                <a:solidFill>
                  <a:srgbClr val="FFFF00"/>
                </a:solidFill>
                <a:effectLst>
                  <a:outerShdw blurRad="38100" dist="38100" dir="2700000" algn="tl">
                    <a:srgbClr val="000000"/>
                  </a:outerShdw>
                </a:effectLst>
                <a:latin typeface="Tahoma" pitchFamily="34" charset="0"/>
              </a:rPr>
              <a:t>activity</a:t>
            </a:r>
          </a:p>
        </p:txBody>
      </p:sp>
      <p:sp>
        <p:nvSpPr>
          <p:cNvPr id="684056" name="Text Box 24"/>
          <p:cNvSpPr txBox="1">
            <a:spLocks noChangeArrowheads="1"/>
          </p:cNvSpPr>
          <p:nvPr/>
        </p:nvSpPr>
        <p:spPr bwMode="auto">
          <a:xfrm>
            <a:off x="4803775" y="3284538"/>
            <a:ext cx="1549400" cy="1230312"/>
          </a:xfrm>
          <a:prstGeom prst="rect">
            <a:avLst/>
          </a:prstGeom>
          <a:solidFill>
            <a:srgbClr val="FF0000">
              <a:alpha val="50000"/>
            </a:srgbClr>
          </a:solidFill>
          <a:ln w="38100">
            <a:solidFill>
              <a:srgbClr val="000000"/>
            </a:solidFill>
            <a:miter lim="800000"/>
            <a:headEnd/>
            <a:tailEnd/>
          </a:ln>
          <a:effectLst/>
        </p:spPr>
        <p:txBody>
          <a:bodyPr wrap="none">
            <a:spAutoFit/>
          </a:bodyPr>
          <a:lstStyle/>
          <a:p>
            <a:pPr algn="ctr" eaLnBrk="0" hangingPunct="0">
              <a:spcBef>
                <a:spcPct val="50000"/>
              </a:spcBef>
              <a:defRPr/>
            </a:pPr>
            <a:r>
              <a:rPr lang="en-US" sz="1800">
                <a:solidFill>
                  <a:srgbClr val="FFFF00"/>
                </a:solidFill>
                <a:effectLst>
                  <a:outerShdw blurRad="38100" dist="38100" dir="2700000" algn="tl">
                    <a:srgbClr val="000000"/>
                  </a:outerShdw>
                </a:effectLst>
                <a:latin typeface="Tahoma" pitchFamily="34" charset="0"/>
              </a:rPr>
              <a:t>Measures</a:t>
            </a:r>
          </a:p>
          <a:p>
            <a:pPr algn="ctr" eaLnBrk="0" hangingPunct="0">
              <a:spcBef>
                <a:spcPct val="50000"/>
              </a:spcBef>
              <a:defRPr/>
            </a:pPr>
            <a:r>
              <a:rPr lang="en-US" sz="1800">
                <a:solidFill>
                  <a:srgbClr val="FFFF00"/>
                </a:solidFill>
                <a:effectLst>
                  <a:outerShdw blurRad="38100" dist="38100" dir="2700000" algn="tl">
                    <a:srgbClr val="000000"/>
                  </a:outerShdw>
                </a:effectLst>
                <a:latin typeface="Tahoma" pitchFamily="34" charset="0"/>
              </a:rPr>
              <a:t>of potential</a:t>
            </a:r>
          </a:p>
          <a:p>
            <a:pPr algn="ctr" eaLnBrk="0" hangingPunct="0">
              <a:spcBef>
                <a:spcPct val="50000"/>
              </a:spcBef>
              <a:defRPr/>
            </a:pPr>
            <a:r>
              <a:rPr lang="en-US" sz="1800">
                <a:solidFill>
                  <a:srgbClr val="FFFF00"/>
                </a:solidFill>
                <a:effectLst>
                  <a:outerShdw blurRad="38100" dist="38100" dir="2700000" algn="tl">
                    <a:srgbClr val="000000"/>
                  </a:outerShdw>
                </a:effectLst>
                <a:latin typeface="Tahoma" pitchFamily="34" charset="0"/>
              </a:rPr>
              <a:t>diversity</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5" name="Rectangle 29"/>
          <p:cNvSpPr>
            <a:spLocks noGrp="1" noChangeArrowheads="1"/>
          </p:cNvSpPr>
          <p:nvPr>
            <p:ph type="title"/>
          </p:nvPr>
        </p:nvSpPr>
        <p:spPr>
          <a:noFill/>
        </p:spPr>
        <p:txBody>
          <a:bodyPr/>
          <a:lstStyle/>
          <a:p>
            <a:pPr eaLnBrk="1" hangingPunct="1"/>
            <a:r>
              <a:rPr lang="cs-CZ" sz="2400" smtClean="0"/>
              <a:t>Funkční diverzita – systém Biolog</a:t>
            </a:r>
          </a:p>
        </p:txBody>
      </p:sp>
      <p:sp>
        <p:nvSpPr>
          <p:cNvPr id="27656" name="Zástupný symbol pro číslo snímku 4"/>
          <p:cNvSpPr>
            <a:spLocks noGrp="1"/>
          </p:cNvSpPr>
          <p:nvPr>
            <p:ph type="sldNum" sz="quarter" idx="10"/>
          </p:nvPr>
        </p:nvSpPr>
        <p:spPr>
          <a:noFill/>
        </p:spPr>
        <p:txBody>
          <a:bodyPr/>
          <a:lstStyle/>
          <a:p>
            <a:r>
              <a:rPr lang="cs-CZ" smtClean="0">
                <a:latin typeface="Arial" charset="0"/>
              </a:rPr>
              <a:t>Snímek </a:t>
            </a:r>
            <a:fld id="{68E4C665-605F-4CD8-985A-664A550D69C0}" type="slidenum">
              <a:rPr lang="cs-CZ" smtClean="0">
                <a:latin typeface="Arial" charset="0"/>
              </a:rPr>
              <a:pPr/>
              <a:t>42</a:t>
            </a:fld>
            <a:endParaRPr lang="cs-CZ" smtClean="0">
              <a:latin typeface="Arial" charset="0"/>
            </a:endParaRPr>
          </a:p>
        </p:txBody>
      </p:sp>
      <p:pic>
        <p:nvPicPr>
          <p:cNvPr id="27657" name="Picture 2" descr="dark_brown_pr"/>
          <p:cNvPicPr>
            <a:picLocks noChangeAspect="1" noChangeArrowheads="1"/>
          </p:cNvPicPr>
          <p:nvPr/>
        </p:nvPicPr>
        <p:blipFill>
          <a:blip r:embed="rId4" cstate="print"/>
          <a:srcRect/>
          <a:stretch>
            <a:fillRect/>
          </a:stretch>
        </p:blipFill>
        <p:spPr bwMode="auto">
          <a:xfrm>
            <a:off x="4572000" y="3141663"/>
            <a:ext cx="4572000" cy="3714750"/>
          </a:xfrm>
          <a:prstGeom prst="rect">
            <a:avLst/>
          </a:prstGeom>
          <a:noFill/>
          <a:ln w="57150">
            <a:noFill/>
            <a:miter lim="800000"/>
            <a:headEnd/>
            <a:tailEnd/>
          </a:ln>
        </p:spPr>
      </p:pic>
      <p:pic>
        <p:nvPicPr>
          <p:cNvPr id="27658" name="Picture 3" descr="dark_brown_pr"/>
          <p:cNvPicPr>
            <a:picLocks noChangeAspect="1" noChangeArrowheads="1"/>
          </p:cNvPicPr>
          <p:nvPr/>
        </p:nvPicPr>
        <p:blipFill>
          <a:blip r:embed="rId4" cstate="print"/>
          <a:srcRect/>
          <a:stretch>
            <a:fillRect/>
          </a:stretch>
        </p:blipFill>
        <p:spPr bwMode="auto">
          <a:xfrm>
            <a:off x="34925" y="3141663"/>
            <a:ext cx="4537075" cy="3714750"/>
          </a:xfrm>
          <a:prstGeom prst="rect">
            <a:avLst/>
          </a:prstGeom>
          <a:noFill/>
          <a:ln w="57150">
            <a:noFill/>
            <a:miter lim="800000"/>
            <a:headEnd/>
            <a:tailEnd/>
          </a:ln>
        </p:spPr>
      </p:pic>
      <p:sp>
        <p:nvSpPr>
          <p:cNvPr id="27659" name="Oval 4"/>
          <p:cNvSpPr>
            <a:spLocks noChangeArrowheads="1"/>
          </p:cNvSpPr>
          <p:nvPr/>
        </p:nvSpPr>
        <p:spPr bwMode="auto">
          <a:xfrm>
            <a:off x="611188" y="836613"/>
            <a:ext cx="1944687" cy="1871662"/>
          </a:xfrm>
          <a:prstGeom prst="ellipse">
            <a:avLst/>
          </a:prstGeom>
          <a:solidFill>
            <a:srgbClr val="FFCC00"/>
          </a:solidFill>
          <a:ln w="9525">
            <a:solidFill>
              <a:schemeClr val="tx1"/>
            </a:solidFill>
            <a:round/>
            <a:headEnd/>
            <a:tailEnd/>
          </a:ln>
        </p:spPr>
        <p:txBody>
          <a:bodyPr wrap="none" anchor="ctr"/>
          <a:lstStyle/>
          <a:p>
            <a:endParaRPr lang="cs-CZ"/>
          </a:p>
        </p:txBody>
      </p:sp>
      <p:graphicFrame>
        <p:nvGraphicFramePr>
          <p:cNvPr id="27650" name="Object 9"/>
          <p:cNvGraphicFramePr>
            <a:graphicFrameLocks noChangeAspect="1"/>
          </p:cNvGraphicFramePr>
          <p:nvPr/>
        </p:nvGraphicFramePr>
        <p:xfrm>
          <a:off x="85725" y="782638"/>
          <a:ext cx="3048000" cy="1944687"/>
        </p:xfrm>
        <a:graphic>
          <a:graphicData uri="http://schemas.openxmlformats.org/presentationml/2006/ole">
            <p:oleObj spid="_x0000_s27650" name="Graf" r:id="rId5" imgW="6095762" imgH="4067008" progId="MSGraph.Chart.8">
              <p:embed followColorScheme="full"/>
            </p:oleObj>
          </a:graphicData>
        </a:graphic>
      </p:graphicFrame>
      <p:sp>
        <p:nvSpPr>
          <p:cNvPr id="686090" name="Text Box 10"/>
          <p:cNvSpPr txBox="1">
            <a:spLocks noChangeArrowheads="1"/>
          </p:cNvSpPr>
          <p:nvPr/>
        </p:nvSpPr>
        <p:spPr bwMode="auto">
          <a:xfrm>
            <a:off x="0" y="692150"/>
            <a:ext cx="441325" cy="519113"/>
          </a:xfrm>
          <a:prstGeom prst="rect">
            <a:avLst/>
          </a:prstGeom>
          <a:noFill/>
          <a:ln w="9525">
            <a:noFill/>
            <a:miter lim="800000"/>
            <a:headEnd/>
            <a:tailEnd/>
          </a:ln>
          <a:effectLst/>
        </p:spPr>
        <p:txBody>
          <a:bodyPr wrap="none">
            <a:spAutoFit/>
          </a:bodyPr>
          <a:lstStyle/>
          <a:p>
            <a:pPr>
              <a:defRPr/>
            </a:pPr>
            <a:r>
              <a:rPr lang="en-US" sz="2800">
                <a:solidFill>
                  <a:srgbClr val="FFFF00"/>
                </a:solidFill>
                <a:effectLst>
                  <a:outerShdw blurRad="38100" dist="38100" dir="2700000" algn="tl">
                    <a:srgbClr val="C0C0C0"/>
                  </a:outerShdw>
                </a:effectLst>
              </a:rPr>
              <a:t>A</a:t>
            </a:r>
          </a:p>
        </p:txBody>
      </p:sp>
      <p:sp>
        <p:nvSpPr>
          <p:cNvPr id="686091" name="Text Box 11"/>
          <p:cNvSpPr txBox="1">
            <a:spLocks noChangeArrowheads="1"/>
          </p:cNvSpPr>
          <p:nvPr/>
        </p:nvSpPr>
        <p:spPr bwMode="auto">
          <a:xfrm>
            <a:off x="3338513" y="696913"/>
            <a:ext cx="441325" cy="519112"/>
          </a:xfrm>
          <a:prstGeom prst="rect">
            <a:avLst/>
          </a:prstGeom>
          <a:noFill/>
          <a:ln w="9525">
            <a:noFill/>
            <a:miter lim="800000"/>
            <a:headEnd/>
            <a:tailEnd/>
          </a:ln>
          <a:effectLst/>
        </p:spPr>
        <p:txBody>
          <a:bodyPr wrap="none">
            <a:spAutoFit/>
          </a:bodyPr>
          <a:lstStyle/>
          <a:p>
            <a:pPr>
              <a:defRPr/>
            </a:pPr>
            <a:r>
              <a:rPr lang="en-US" sz="2800">
                <a:solidFill>
                  <a:srgbClr val="FFFF00"/>
                </a:solidFill>
                <a:effectLst>
                  <a:outerShdw blurRad="38100" dist="38100" dir="2700000" algn="tl">
                    <a:srgbClr val="C0C0C0"/>
                  </a:outerShdw>
                </a:effectLst>
              </a:rPr>
              <a:t>B</a:t>
            </a:r>
          </a:p>
        </p:txBody>
      </p:sp>
      <p:sp>
        <p:nvSpPr>
          <p:cNvPr id="27662" name="Oval 12"/>
          <p:cNvSpPr>
            <a:spLocks noChangeArrowheads="1"/>
          </p:cNvSpPr>
          <p:nvPr/>
        </p:nvSpPr>
        <p:spPr bwMode="auto">
          <a:xfrm>
            <a:off x="3771900" y="841375"/>
            <a:ext cx="1516063" cy="1384300"/>
          </a:xfrm>
          <a:prstGeom prst="ellipse">
            <a:avLst/>
          </a:prstGeom>
          <a:solidFill>
            <a:srgbClr val="FFCC00"/>
          </a:solidFill>
          <a:ln w="9525">
            <a:solidFill>
              <a:schemeClr val="tx1"/>
            </a:solidFill>
            <a:round/>
            <a:headEnd/>
            <a:tailEnd/>
          </a:ln>
        </p:spPr>
        <p:txBody>
          <a:bodyPr wrap="none" anchor="ctr"/>
          <a:lstStyle/>
          <a:p>
            <a:endParaRPr lang="cs-CZ"/>
          </a:p>
        </p:txBody>
      </p:sp>
      <p:graphicFrame>
        <p:nvGraphicFramePr>
          <p:cNvPr id="27651" name="Object 13"/>
          <p:cNvGraphicFramePr>
            <a:graphicFrameLocks noChangeAspect="1"/>
          </p:cNvGraphicFramePr>
          <p:nvPr/>
        </p:nvGraphicFramePr>
        <p:xfrm>
          <a:off x="3348038" y="765175"/>
          <a:ext cx="2374900" cy="1516063"/>
        </p:xfrm>
        <a:graphic>
          <a:graphicData uri="http://schemas.openxmlformats.org/presentationml/2006/ole">
            <p:oleObj spid="_x0000_s27651" name="Graf" r:id="rId6" imgW="6095762" imgH="4067008" progId="MSGraph.Chart.8">
              <p:embed followColorScheme="full"/>
            </p:oleObj>
          </a:graphicData>
        </a:graphic>
      </p:graphicFrame>
      <p:sp>
        <p:nvSpPr>
          <p:cNvPr id="27663" name="Oval 14"/>
          <p:cNvSpPr>
            <a:spLocks noChangeArrowheads="1"/>
          </p:cNvSpPr>
          <p:nvPr/>
        </p:nvSpPr>
        <p:spPr bwMode="auto">
          <a:xfrm>
            <a:off x="6638925" y="790575"/>
            <a:ext cx="1944688" cy="1871663"/>
          </a:xfrm>
          <a:prstGeom prst="ellipse">
            <a:avLst/>
          </a:prstGeom>
          <a:solidFill>
            <a:srgbClr val="FFCC00"/>
          </a:solidFill>
          <a:ln w="9525">
            <a:solidFill>
              <a:schemeClr val="tx1"/>
            </a:solidFill>
            <a:round/>
            <a:headEnd/>
            <a:tailEnd/>
          </a:ln>
        </p:spPr>
        <p:txBody>
          <a:bodyPr wrap="none" anchor="ctr"/>
          <a:lstStyle/>
          <a:p>
            <a:endParaRPr lang="cs-CZ"/>
          </a:p>
        </p:txBody>
      </p:sp>
      <p:graphicFrame>
        <p:nvGraphicFramePr>
          <p:cNvPr id="27652" name="Object 15"/>
          <p:cNvGraphicFramePr>
            <a:graphicFrameLocks noChangeAspect="1"/>
          </p:cNvGraphicFramePr>
          <p:nvPr/>
        </p:nvGraphicFramePr>
        <p:xfrm>
          <a:off x="6096000" y="765175"/>
          <a:ext cx="3048000" cy="1944688"/>
        </p:xfrm>
        <a:graphic>
          <a:graphicData uri="http://schemas.openxmlformats.org/presentationml/2006/ole">
            <p:oleObj spid="_x0000_s27652" name="Graf" r:id="rId7" imgW="6095762" imgH="4067008" progId="MSGraph.Chart.8">
              <p:embed followColorScheme="full"/>
            </p:oleObj>
          </a:graphicData>
        </a:graphic>
      </p:graphicFrame>
      <p:sp>
        <p:nvSpPr>
          <p:cNvPr id="686096" name="Text Box 16"/>
          <p:cNvSpPr txBox="1">
            <a:spLocks noChangeArrowheads="1"/>
          </p:cNvSpPr>
          <p:nvPr/>
        </p:nvSpPr>
        <p:spPr bwMode="auto">
          <a:xfrm>
            <a:off x="6062663" y="719138"/>
            <a:ext cx="441325" cy="519112"/>
          </a:xfrm>
          <a:prstGeom prst="rect">
            <a:avLst/>
          </a:prstGeom>
          <a:noFill/>
          <a:ln w="9525">
            <a:noFill/>
            <a:miter lim="800000"/>
            <a:headEnd/>
            <a:tailEnd/>
          </a:ln>
          <a:effectLst/>
        </p:spPr>
        <p:txBody>
          <a:bodyPr wrap="none">
            <a:spAutoFit/>
          </a:bodyPr>
          <a:lstStyle/>
          <a:p>
            <a:pPr>
              <a:defRPr/>
            </a:pPr>
            <a:r>
              <a:rPr lang="en-US" sz="2800">
                <a:solidFill>
                  <a:srgbClr val="FFFF00"/>
                </a:solidFill>
                <a:effectLst>
                  <a:outerShdw blurRad="38100" dist="38100" dir="2700000" algn="tl">
                    <a:srgbClr val="C0C0C0"/>
                  </a:outerShdw>
                </a:effectLst>
              </a:rPr>
              <a:t>C</a:t>
            </a:r>
          </a:p>
        </p:txBody>
      </p:sp>
      <p:sp>
        <p:nvSpPr>
          <p:cNvPr id="27665" name="Oval 17"/>
          <p:cNvSpPr>
            <a:spLocks noChangeArrowheads="1"/>
          </p:cNvSpPr>
          <p:nvPr/>
        </p:nvSpPr>
        <p:spPr bwMode="auto">
          <a:xfrm>
            <a:off x="1403350" y="3789363"/>
            <a:ext cx="2374900" cy="2387600"/>
          </a:xfrm>
          <a:prstGeom prst="ellipse">
            <a:avLst/>
          </a:prstGeom>
          <a:solidFill>
            <a:srgbClr val="FFCC00"/>
          </a:solidFill>
          <a:ln w="9525">
            <a:solidFill>
              <a:schemeClr val="tx1"/>
            </a:solidFill>
            <a:round/>
            <a:headEnd/>
            <a:tailEnd/>
          </a:ln>
        </p:spPr>
        <p:txBody>
          <a:bodyPr wrap="none" anchor="ctr"/>
          <a:lstStyle/>
          <a:p>
            <a:endParaRPr lang="cs-CZ"/>
          </a:p>
        </p:txBody>
      </p:sp>
      <p:graphicFrame>
        <p:nvGraphicFramePr>
          <p:cNvPr id="27653" name="Object 18"/>
          <p:cNvGraphicFramePr>
            <a:graphicFrameLocks noChangeAspect="1"/>
          </p:cNvGraphicFramePr>
          <p:nvPr/>
        </p:nvGraphicFramePr>
        <p:xfrm>
          <a:off x="668338" y="3749675"/>
          <a:ext cx="3889375" cy="2481263"/>
        </p:xfrm>
        <a:graphic>
          <a:graphicData uri="http://schemas.openxmlformats.org/presentationml/2006/ole">
            <p:oleObj spid="_x0000_s27653" name="Graf" r:id="rId8" imgW="6095762" imgH="4067008" progId="MSGraph.Chart.8">
              <p:embed followColorScheme="full"/>
            </p:oleObj>
          </a:graphicData>
        </a:graphic>
      </p:graphicFrame>
      <p:sp>
        <p:nvSpPr>
          <p:cNvPr id="686099" name="Text Box 19"/>
          <p:cNvSpPr txBox="1">
            <a:spLocks noChangeArrowheads="1"/>
          </p:cNvSpPr>
          <p:nvPr/>
        </p:nvSpPr>
        <p:spPr bwMode="auto">
          <a:xfrm>
            <a:off x="611188" y="3357563"/>
            <a:ext cx="1169987" cy="519112"/>
          </a:xfrm>
          <a:prstGeom prst="rect">
            <a:avLst/>
          </a:prstGeom>
          <a:noFill/>
          <a:ln w="9525">
            <a:noFill/>
            <a:miter lim="800000"/>
            <a:headEnd/>
            <a:tailEnd/>
          </a:ln>
          <a:effectLst/>
        </p:spPr>
        <p:txBody>
          <a:bodyPr wrap="none">
            <a:spAutoFit/>
          </a:bodyPr>
          <a:lstStyle/>
          <a:p>
            <a:pPr>
              <a:defRPr/>
            </a:pPr>
            <a:r>
              <a:rPr lang="en-US" sz="2800">
                <a:solidFill>
                  <a:srgbClr val="FFFF00"/>
                </a:solidFill>
                <a:effectLst>
                  <a:outerShdw blurRad="38100" dist="38100" dir="2700000" algn="tl">
                    <a:srgbClr val="C0C0C0"/>
                  </a:outerShdw>
                </a:effectLst>
              </a:rPr>
              <a:t>Soil X</a:t>
            </a:r>
          </a:p>
        </p:txBody>
      </p:sp>
      <p:sp>
        <p:nvSpPr>
          <p:cNvPr id="27667" name="Oval 20"/>
          <p:cNvSpPr>
            <a:spLocks noChangeArrowheads="1"/>
          </p:cNvSpPr>
          <p:nvPr/>
        </p:nvSpPr>
        <p:spPr bwMode="auto">
          <a:xfrm>
            <a:off x="5076825" y="3500438"/>
            <a:ext cx="3241675" cy="3067050"/>
          </a:xfrm>
          <a:prstGeom prst="ellipse">
            <a:avLst/>
          </a:prstGeom>
          <a:solidFill>
            <a:srgbClr val="FFCC00"/>
          </a:solidFill>
          <a:ln w="9525">
            <a:solidFill>
              <a:schemeClr val="tx1"/>
            </a:solidFill>
            <a:round/>
            <a:headEnd/>
            <a:tailEnd/>
          </a:ln>
        </p:spPr>
        <p:txBody>
          <a:bodyPr wrap="none" anchor="ctr"/>
          <a:lstStyle/>
          <a:p>
            <a:endParaRPr lang="cs-CZ"/>
          </a:p>
        </p:txBody>
      </p:sp>
      <p:graphicFrame>
        <p:nvGraphicFramePr>
          <p:cNvPr id="27654" name="Object 21"/>
          <p:cNvGraphicFramePr>
            <a:graphicFrameLocks noChangeAspect="1"/>
          </p:cNvGraphicFramePr>
          <p:nvPr/>
        </p:nvGraphicFramePr>
        <p:xfrm>
          <a:off x="5080000" y="4005263"/>
          <a:ext cx="3240088" cy="2066925"/>
        </p:xfrm>
        <a:graphic>
          <a:graphicData uri="http://schemas.openxmlformats.org/presentationml/2006/ole">
            <p:oleObj spid="_x0000_s27654" name="Graf" r:id="rId9" imgW="6095762" imgH="4067008" progId="MSGraph.Chart.8">
              <p:embed followColorScheme="full"/>
            </p:oleObj>
          </a:graphicData>
        </a:graphic>
      </p:graphicFrame>
      <p:sp>
        <p:nvSpPr>
          <p:cNvPr id="686102" name="Text Box 22"/>
          <p:cNvSpPr txBox="1">
            <a:spLocks noChangeArrowheads="1"/>
          </p:cNvSpPr>
          <p:nvPr/>
        </p:nvSpPr>
        <p:spPr bwMode="auto">
          <a:xfrm>
            <a:off x="4140200" y="3357563"/>
            <a:ext cx="1169988" cy="519112"/>
          </a:xfrm>
          <a:prstGeom prst="rect">
            <a:avLst/>
          </a:prstGeom>
          <a:noFill/>
          <a:ln w="9525">
            <a:noFill/>
            <a:miter lim="800000"/>
            <a:headEnd/>
            <a:tailEnd/>
          </a:ln>
          <a:effectLst/>
        </p:spPr>
        <p:txBody>
          <a:bodyPr wrap="none">
            <a:spAutoFit/>
          </a:bodyPr>
          <a:lstStyle/>
          <a:p>
            <a:pPr>
              <a:defRPr/>
            </a:pPr>
            <a:r>
              <a:rPr lang="en-US" sz="2800">
                <a:solidFill>
                  <a:srgbClr val="FFFF00"/>
                </a:solidFill>
                <a:effectLst>
                  <a:outerShdw blurRad="38100" dist="38100" dir="2700000" algn="tl">
                    <a:srgbClr val="C0C0C0"/>
                  </a:outerShdw>
                </a:effectLst>
              </a:rPr>
              <a:t>Soil Y</a:t>
            </a:r>
          </a:p>
        </p:txBody>
      </p:sp>
      <p:sp>
        <p:nvSpPr>
          <p:cNvPr id="27669" name="Line 23"/>
          <p:cNvSpPr>
            <a:spLocks noChangeShapeType="1"/>
          </p:cNvSpPr>
          <p:nvPr/>
        </p:nvSpPr>
        <p:spPr bwMode="auto">
          <a:xfrm>
            <a:off x="2051050" y="2636838"/>
            <a:ext cx="288925" cy="144462"/>
          </a:xfrm>
          <a:prstGeom prst="line">
            <a:avLst/>
          </a:prstGeom>
          <a:noFill/>
          <a:ln w="28575">
            <a:solidFill>
              <a:srgbClr val="000000"/>
            </a:solidFill>
            <a:round/>
            <a:headEnd/>
            <a:tailEnd/>
          </a:ln>
        </p:spPr>
        <p:txBody>
          <a:bodyPr/>
          <a:lstStyle/>
          <a:p>
            <a:endParaRPr lang="en-US"/>
          </a:p>
        </p:txBody>
      </p:sp>
      <p:sp>
        <p:nvSpPr>
          <p:cNvPr id="27670" name="Line 24"/>
          <p:cNvSpPr>
            <a:spLocks noChangeShapeType="1"/>
          </p:cNvSpPr>
          <p:nvPr/>
        </p:nvSpPr>
        <p:spPr bwMode="auto">
          <a:xfrm>
            <a:off x="2268538" y="2205038"/>
            <a:ext cx="358775" cy="144462"/>
          </a:xfrm>
          <a:prstGeom prst="line">
            <a:avLst/>
          </a:prstGeom>
          <a:noFill/>
          <a:ln w="28575">
            <a:solidFill>
              <a:srgbClr val="000000"/>
            </a:solidFill>
            <a:round/>
            <a:headEnd/>
            <a:tailEnd/>
          </a:ln>
        </p:spPr>
        <p:txBody>
          <a:bodyPr/>
          <a:lstStyle/>
          <a:p>
            <a:endParaRPr lang="en-US"/>
          </a:p>
        </p:txBody>
      </p:sp>
      <p:sp>
        <p:nvSpPr>
          <p:cNvPr id="27671" name="Text Box 25"/>
          <p:cNvSpPr txBox="1">
            <a:spLocks noChangeArrowheads="1"/>
          </p:cNvSpPr>
          <p:nvPr/>
        </p:nvSpPr>
        <p:spPr bwMode="auto">
          <a:xfrm>
            <a:off x="2411413" y="2636838"/>
            <a:ext cx="1809750" cy="366712"/>
          </a:xfrm>
          <a:prstGeom prst="rect">
            <a:avLst/>
          </a:prstGeom>
          <a:noFill/>
          <a:ln w="9525">
            <a:noFill/>
            <a:miter lim="800000"/>
            <a:headEnd/>
            <a:tailEnd/>
          </a:ln>
        </p:spPr>
        <p:txBody>
          <a:bodyPr wrap="none">
            <a:spAutoFit/>
          </a:bodyPr>
          <a:lstStyle/>
          <a:p>
            <a:r>
              <a:rPr lang="en-US" sz="1800">
                <a:solidFill>
                  <a:srgbClr val="000000"/>
                </a:solidFill>
              </a:rPr>
              <a:t>Overall activity</a:t>
            </a:r>
          </a:p>
        </p:txBody>
      </p:sp>
      <p:sp>
        <p:nvSpPr>
          <p:cNvPr id="27672" name="Text Box 26"/>
          <p:cNvSpPr txBox="1">
            <a:spLocks noChangeArrowheads="1"/>
          </p:cNvSpPr>
          <p:nvPr/>
        </p:nvSpPr>
        <p:spPr bwMode="auto">
          <a:xfrm>
            <a:off x="2627313" y="2276475"/>
            <a:ext cx="1949450" cy="366713"/>
          </a:xfrm>
          <a:prstGeom prst="rect">
            <a:avLst/>
          </a:prstGeom>
          <a:noFill/>
          <a:ln w="9525">
            <a:noFill/>
            <a:miter lim="800000"/>
            <a:headEnd/>
            <a:tailEnd/>
          </a:ln>
        </p:spPr>
        <p:txBody>
          <a:bodyPr wrap="none">
            <a:spAutoFit/>
          </a:bodyPr>
          <a:lstStyle/>
          <a:p>
            <a:r>
              <a:rPr lang="en-US" sz="1800">
                <a:solidFill>
                  <a:srgbClr val="000000"/>
                </a:solidFill>
              </a:rPr>
              <a:t>Overall biomass</a:t>
            </a:r>
          </a:p>
        </p:txBody>
      </p:sp>
      <p:sp>
        <p:nvSpPr>
          <p:cNvPr id="27673" name="AutoShape 27"/>
          <p:cNvSpPr>
            <a:spLocks noChangeArrowheads="1"/>
          </p:cNvSpPr>
          <p:nvPr/>
        </p:nvSpPr>
        <p:spPr bwMode="auto">
          <a:xfrm>
            <a:off x="3779838" y="4941888"/>
            <a:ext cx="1295400" cy="576262"/>
          </a:xfrm>
          <a:prstGeom prst="leftRightArrow">
            <a:avLst>
              <a:gd name="adj1" fmla="val 50000"/>
              <a:gd name="adj2" fmla="val 44959"/>
            </a:avLst>
          </a:prstGeom>
          <a:solidFill>
            <a:srgbClr val="FFFF00"/>
          </a:solidFill>
          <a:ln w="9525">
            <a:solidFill>
              <a:schemeClr val="accent2"/>
            </a:solidFill>
            <a:miter lim="800000"/>
            <a:headEnd/>
            <a:tailEnd/>
          </a:ln>
        </p:spPr>
        <p:txBody>
          <a:bodyPr wrap="none" anchor="ctr"/>
          <a:lstStyle/>
          <a:p>
            <a:endParaRPr lang="cs-CZ"/>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Rectangle 33"/>
          <p:cNvSpPr>
            <a:spLocks noGrp="1" noChangeArrowheads="1"/>
          </p:cNvSpPr>
          <p:nvPr>
            <p:ph type="title"/>
          </p:nvPr>
        </p:nvSpPr>
        <p:spPr>
          <a:noFill/>
        </p:spPr>
        <p:txBody>
          <a:bodyPr/>
          <a:lstStyle/>
          <a:p>
            <a:pPr eaLnBrk="1" hangingPunct="1"/>
            <a:r>
              <a:rPr lang="cs-CZ" sz="2400" smtClean="0"/>
              <a:t>Funkční diverzita – systém Biolog</a:t>
            </a:r>
          </a:p>
        </p:txBody>
      </p:sp>
      <p:sp>
        <p:nvSpPr>
          <p:cNvPr id="28679" name="Zástupný symbol pro číslo snímku 4"/>
          <p:cNvSpPr>
            <a:spLocks noGrp="1"/>
          </p:cNvSpPr>
          <p:nvPr>
            <p:ph type="sldNum" sz="quarter" idx="10"/>
          </p:nvPr>
        </p:nvSpPr>
        <p:spPr>
          <a:noFill/>
        </p:spPr>
        <p:txBody>
          <a:bodyPr/>
          <a:lstStyle/>
          <a:p>
            <a:r>
              <a:rPr lang="cs-CZ" smtClean="0">
                <a:latin typeface="Arial" charset="0"/>
              </a:rPr>
              <a:t>Snímek </a:t>
            </a:r>
            <a:fld id="{53E297AC-5242-4E92-8200-A8EB2DE4B3A5}" type="slidenum">
              <a:rPr lang="cs-CZ" smtClean="0">
                <a:latin typeface="Arial" charset="0"/>
              </a:rPr>
              <a:pPr/>
              <a:t>43</a:t>
            </a:fld>
            <a:endParaRPr lang="cs-CZ" smtClean="0">
              <a:latin typeface="Arial" charset="0"/>
            </a:endParaRPr>
          </a:p>
        </p:txBody>
      </p:sp>
      <p:sp>
        <p:nvSpPr>
          <p:cNvPr id="28680" name="AutoShape 6"/>
          <p:cNvSpPr>
            <a:spLocks noChangeArrowheads="1"/>
          </p:cNvSpPr>
          <p:nvPr/>
        </p:nvSpPr>
        <p:spPr bwMode="auto">
          <a:xfrm rot="10295082" flipV="1">
            <a:off x="2627313" y="765175"/>
            <a:ext cx="1152525" cy="504825"/>
          </a:xfrm>
          <a:prstGeom prst="rightArrow">
            <a:avLst>
              <a:gd name="adj1" fmla="val 50000"/>
              <a:gd name="adj2" fmla="val 57075"/>
            </a:avLst>
          </a:prstGeom>
          <a:solidFill>
            <a:srgbClr val="FFFF00"/>
          </a:solidFill>
          <a:ln w="9525">
            <a:solidFill>
              <a:schemeClr val="accent2"/>
            </a:solidFill>
            <a:miter lim="800000"/>
            <a:headEnd/>
            <a:tailEnd/>
          </a:ln>
        </p:spPr>
        <p:txBody>
          <a:bodyPr wrap="none" anchor="ctr"/>
          <a:lstStyle/>
          <a:p>
            <a:endParaRPr lang="cs-CZ"/>
          </a:p>
        </p:txBody>
      </p:sp>
      <p:sp>
        <p:nvSpPr>
          <p:cNvPr id="688135" name="Text Box 7"/>
          <p:cNvSpPr txBox="1">
            <a:spLocks noChangeArrowheads="1"/>
          </p:cNvSpPr>
          <p:nvPr/>
        </p:nvSpPr>
        <p:spPr bwMode="auto">
          <a:xfrm>
            <a:off x="611188" y="836613"/>
            <a:ext cx="2041525" cy="519112"/>
          </a:xfrm>
          <a:prstGeom prst="rect">
            <a:avLst/>
          </a:prstGeom>
          <a:noFill/>
          <a:ln w="9525">
            <a:noFill/>
            <a:miter lim="800000"/>
            <a:headEnd/>
            <a:tailEnd/>
          </a:ln>
          <a:effectLst/>
        </p:spPr>
        <p:txBody>
          <a:bodyPr wrap="none">
            <a:spAutoFit/>
          </a:bodyPr>
          <a:lstStyle/>
          <a:p>
            <a:pPr>
              <a:defRPr/>
            </a:pPr>
            <a:r>
              <a:rPr lang="en-US" sz="2800">
                <a:solidFill>
                  <a:srgbClr val="FFFF00"/>
                </a:solidFill>
                <a:effectLst>
                  <a:outerShdw blurRad="38100" dist="38100" dir="2700000" algn="tl">
                    <a:srgbClr val="C0C0C0"/>
                  </a:outerShdw>
                </a:effectLst>
              </a:rPr>
              <a:t>growing (r)</a:t>
            </a:r>
          </a:p>
        </p:txBody>
      </p:sp>
      <p:sp>
        <p:nvSpPr>
          <p:cNvPr id="688136" name="Text Box 8"/>
          <p:cNvSpPr txBox="1">
            <a:spLocks noChangeArrowheads="1"/>
          </p:cNvSpPr>
          <p:nvPr/>
        </p:nvSpPr>
        <p:spPr bwMode="auto">
          <a:xfrm>
            <a:off x="6211888" y="836613"/>
            <a:ext cx="2932112" cy="519112"/>
          </a:xfrm>
          <a:prstGeom prst="rect">
            <a:avLst/>
          </a:prstGeom>
          <a:noFill/>
          <a:ln w="9525">
            <a:noFill/>
            <a:miter lim="800000"/>
            <a:headEnd/>
            <a:tailEnd/>
          </a:ln>
          <a:effectLst/>
        </p:spPr>
        <p:txBody>
          <a:bodyPr wrap="none">
            <a:spAutoFit/>
          </a:bodyPr>
          <a:lstStyle/>
          <a:p>
            <a:pPr>
              <a:defRPr/>
            </a:pPr>
            <a:r>
              <a:rPr lang="en-US" sz="2800">
                <a:solidFill>
                  <a:srgbClr val="FFFF00"/>
                </a:solidFill>
                <a:effectLst>
                  <a:outerShdw blurRad="38100" dist="38100" dir="2700000" algn="tl">
                    <a:srgbClr val="C0C0C0"/>
                  </a:outerShdw>
                </a:effectLst>
              </a:rPr>
              <a:t>non-growing (K)</a:t>
            </a:r>
          </a:p>
        </p:txBody>
      </p:sp>
      <p:sp>
        <p:nvSpPr>
          <p:cNvPr id="28683" name="Line 9"/>
          <p:cNvSpPr>
            <a:spLocks noChangeShapeType="1"/>
          </p:cNvSpPr>
          <p:nvPr/>
        </p:nvSpPr>
        <p:spPr bwMode="auto">
          <a:xfrm>
            <a:off x="395288" y="1773238"/>
            <a:ext cx="0" cy="1079500"/>
          </a:xfrm>
          <a:prstGeom prst="line">
            <a:avLst/>
          </a:prstGeom>
          <a:noFill/>
          <a:ln w="9525">
            <a:solidFill>
              <a:schemeClr val="tx1"/>
            </a:solidFill>
            <a:round/>
            <a:headEnd/>
            <a:tailEnd/>
          </a:ln>
        </p:spPr>
        <p:txBody>
          <a:bodyPr/>
          <a:lstStyle/>
          <a:p>
            <a:endParaRPr lang="en-US"/>
          </a:p>
        </p:txBody>
      </p:sp>
      <p:sp>
        <p:nvSpPr>
          <p:cNvPr id="28684" name="Line 10"/>
          <p:cNvSpPr>
            <a:spLocks noChangeShapeType="1"/>
          </p:cNvSpPr>
          <p:nvPr/>
        </p:nvSpPr>
        <p:spPr bwMode="auto">
          <a:xfrm>
            <a:off x="395288" y="2852738"/>
            <a:ext cx="2089150" cy="0"/>
          </a:xfrm>
          <a:prstGeom prst="line">
            <a:avLst/>
          </a:prstGeom>
          <a:noFill/>
          <a:ln w="9525">
            <a:solidFill>
              <a:schemeClr val="tx1"/>
            </a:solidFill>
            <a:round/>
            <a:headEnd/>
            <a:tailEnd/>
          </a:ln>
        </p:spPr>
        <p:txBody>
          <a:bodyPr/>
          <a:lstStyle/>
          <a:p>
            <a:endParaRPr lang="en-US"/>
          </a:p>
        </p:txBody>
      </p:sp>
      <p:sp>
        <p:nvSpPr>
          <p:cNvPr id="28685" name="Freeform 11"/>
          <p:cNvSpPr>
            <a:spLocks/>
          </p:cNvSpPr>
          <p:nvPr/>
        </p:nvSpPr>
        <p:spPr bwMode="auto">
          <a:xfrm>
            <a:off x="384175" y="1808163"/>
            <a:ext cx="1935163" cy="1031875"/>
          </a:xfrm>
          <a:custGeom>
            <a:avLst/>
            <a:gdLst>
              <a:gd name="T0" fmla="*/ 88206275 w 1219"/>
              <a:gd name="T1" fmla="*/ 1617940102 h 650"/>
              <a:gd name="T2" fmla="*/ 894656532 w 1219"/>
              <a:gd name="T3" fmla="*/ 1565017634 h 650"/>
              <a:gd name="T4" fmla="*/ 1244957407 w 1219"/>
              <a:gd name="T5" fmla="*/ 1484372664 h 650"/>
              <a:gd name="T6" fmla="*/ 1459171452 w 1219"/>
              <a:gd name="T7" fmla="*/ 1350803640 h 650"/>
              <a:gd name="T8" fmla="*/ 1514614882 w 1219"/>
              <a:gd name="T9" fmla="*/ 1270158670 h 650"/>
              <a:gd name="T10" fmla="*/ 1648182350 w 1219"/>
              <a:gd name="T11" fmla="*/ 1134070283 h 650"/>
              <a:gd name="T12" fmla="*/ 1781751803 w 1219"/>
              <a:gd name="T13" fmla="*/ 650200267 h 650"/>
              <a:gd name="T14" fmla="*/ 2079130198 w 1219"/>
              <a:gd name="T15" fmla="*/ 60483752 h 650"/>
              <a:gd name="T16" fmla="*/ 2147483647 w 1219"/>
              <a:gd name="T17" fmla="*/ 5040312 h 650"/>
              <a:gd name="T18" fmla="*/ 2147483647 w 1219"/>
              <a:gd name="T19" fmla="*/ 5040312 h 6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9"/>
              <a:gd name="T31" fmla="*/ 0 h 650"/>
              <a:gd name="T32" fmla="*/ 1219 w 1219"/>
              <a:gd name="T33" fmla="*/ 650 h 6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9" h="650">
                <a:moveTo>
                  <a:pt x="35" y="642"/>
                </a:moveTo>
                <a:cubicBezTo>
                  <a:pt x="165" y="601"/>
                  <a:pt x="0" y="650"/>
                  <a:pt x="355" y="621"/>
                </a:cubicBezTo>
                <a:cubicBezTo>
                  <a:pt x="361" y="621"/>
                  <a:pt x="462" y="605"/>
                  <a:pt x="494" y="589"/>
                </a:cubicBezTo>
                <a:cubicBezTo>
                  <a:pt x="530" y="571"/>
                  <a:pt x="541" y="548"/>
                  <a:pt x="579" y="536"/>
                </a:cubicBezTo>
                <a:cubicBezTo>
                  <a:pt x="586" y="525"/>
                  <a:pt x="592" y="514"/>
                  <a:pt x="601" y="504"/>
                </a:cubicBezTo>
                <a:cubicBezTo>
                  <a:pt x="618" y="485"/>
                  <a:pt x="654" y="450"/>
                  <a:pt x="654" y="450"/>
                </a:cubicBezTo>
                <a:cubicBezTo>
                  <a:pt x="675" y="385"/>
                  <a:pt x="694" y="325"/>
                  <a:pt x="707" y="258"/>
                </a:cubicBezTo>
                <a:cubicBezTo>
                  <a:pt x="724" y="171"/>
                  <a:pt x="736" y="68"/>
                  <a:pt x="825" y="24"/>
                </a:cubicBezTo>
                <a:cubicBezTo>
                  <a:pt x="872" y="1"/>
                  <a:pt x="964" y="3"/>
                  <a:pt x="995" y="2"/>
                </a:cubicBezTo>
                <a:cubicBezTo>
                  <a:pt x="1070" y="0"/>
                  <a:pt x="1144" y="2"/>
                  <a:pt x="1219" y="2"/>
                </a:cubicBezTo>
              </a:path>
            </a:pathLst>
          </a:custGeom>
          <a:noFill/>
          <a:ln w="9525">
            <a:solidFill>
              <a:schemeClr val="tx1"/>
            </a:solidFill>
            <a:round/>
            <a:headEnd/>
            <a:tailEnd/>
          </a:ln>
        </p:spPr>
        <p:txBody>
          <a:bodyPr/>
          <a:lstStyle/>
          <a:p>
            <a:endParaRPr lang="en-US"/>
          </a:p>
        </p:txBody>
      </p:sp>
      <p:sp>
        <p:nvSpPr>
          <p:cNvPr id="28686" name="Text Box 12"/>
          <p:cNvSpPr txBox="1">
            <a:spLocks noChangeArrowheads="1"/>
          </p:cNvSpPr>
          <p:nvPr/>
        </p:nvSpPr>
        <p:spPr bwMode="auto">
          <a:xfrm>
            <a:off x="0" y="4076700"/>
            <a:ext cx="2808288" cy="366713"/>
          </a:xfrm>
          <a:prstGeom prst="rect">
            <a:avLst/>
          </a:prstGeom>
          <a:noFill/>
          <a:ln w="9525">
            <a:noFill/>
            <a:miter lim="800000"/>
            <a:headEnd/>
            <a:tailEnd/>
          </a:ln>
        </p:spPr>
        <p:txBody>
          <a:bodyPr>
            <a:spAutoFit/>
          </a:bodyPr>
          <a:lstStyle/>
          <a:p>
            <a:pPr algn="ctr"/>
            <a:r>
              <a:rPr lang="en-US" sz="1800">
                <a:solidFill>
                  <a:srgbClr val="000000"/>
                </a:solidFill>
              </a:rPr>
              <a:t>Monod</a:t>
            </a:r>
          </a:p>
        </p:txBody>
      </p:sp>
      <p:sp>
        <p:nvSpPr>
          <p:cNvPr id="28687" name="Text Box 13"/>
          <p:cNvSpPr txBox="1">
            <a:spLocks noChangeArrowheads="1"/>
          </p:cNvSpPr>
          <p:nvPr/>
        </p:nvSpPr>
        <p:spPr bwMode="auto">
          <a:xfrm>
            <a:off x="107950" y="1412875"/>
            <a:ext cx="615950" cy="366713"/>
          </a:xfrm>
          <a:prstGeom prst="rect">
            <a:avLst/>
          </a:prstGeom>
          <a:noFill/>
          <a:ln w="9525">
            <a:noFill/>
            <a:miter lim="800000"/>
            <a:headEnd/>
            <a:tailEnd/>
          </a:ln>
        </p:spPr>
        <p:txBody>
          <a:bodyPr wrap="none">
            <a:spAutoFit/>
          </a:bodyPr>
          <a:lstStyle/>
          <a:p>
            <a:r>
              <a:rPr lang="en-US" sz="1800" b="0"/>
              <a:t>TPF</a:t>
            </a:r>
          </a:p>
        </p:txBody>
      </p:sp>
      <p:sp>
        <p:nvSpPr>
          <p:cNvPr id="28688" name="Text Box 14"/>
          <p:cNvSpPr txBox="1">
            <a:spLocks noChangeArrowheads="1"/>
          </p:cNvSpPr>
          <p:nvPr/>
        </p:nvSpPr>
        <p:spPr bwMode="auto">
          <a:xfrm>
            <a:off x="2051050" y="2420938"/>
            <a:ext cx="615950" cy="366712"/>
          </a:xfrm>
          <a:prstGeom prst="rect">
            <a:avLst/>
          </a:prstGeom>
          <a:noFill/>
          <a:ln w="9525">
            <a:noFill/>
            <a:miter lim="800000"/>
            <a:headEnd/>
            <a:tailEnd/>
          </a:ln>
        </p:spPr>
        <p:txBody>
          <a:bodyPr wrap="none">
            <a:spAutoFit/>
          </a:bodyPr>
          <a:lstStyle/>
          <a:p>
            <a:r>
              <a:rPr lang="en-US" sz="1800" b="0"/>
              <a:t>time</a:t>
            </a:r>
          </a:p>
        </p:txBody>
      </p:sp>
      <p:graphicFrame>
        <p:nvGraphicFramePr>
          <p:cNvPr id="28674" name="Object 15"/>
          <p:cNvGraphicFramePr>
            <a:graphicFrameLocks noChangeAspect="1"/>
          </p:cNvGraphicFramePr>
          <p:nvPr/>
        </p:nvGraphicFramePr>
        <p:xfrm>
          <a:off x="0" y="3211513"/>
          <a:ext cx="2808288" cy="884237"/>
        </p:xfrm>
        <a:graphic>
          <a:graphicData uri="http://schemas.openxmlformats.org/presentationml/2006/ole">
            <p:oleObj spid="_x0000_s28674" name="Equation" r:id="rId4" imgW="1371600" imgH="431640" progId="Equation.DSMT4">
              <p:embed/>
            </p:oleObj>
          </a:graphicData>
        </a:graphic>
      </p:graphicFrame>
      <p:graphicFrame>
        <p:nvGraphicFramePr>
          <p:cNvPr id="28675" name="Object 16"/>
          <p:cNvGraphicFramePr>
            <a:graphicFrameLocks noChangeAspect="1"/>
          </p:cNvGraphicFramePr>
          <p:nvPr/>
        </p:nvGraphicFramePr>
        <p:xfrm>
          <a:off x="539750" y="2060575"/>
          <a:ext cx="1800225" cy="417513"/>
        </p:xfrm>
        <a:graphic>
          <a:graphicData uri="http://schemas.openxmlformats.org/presentationml/2006/ole">
            <p:oleObj spid="_x0000_s28675" name="Equation" r:id="rId5" imgW="1041120" imgH="241200" progId="Equation.DSMT4">
              <p:embed/>
            </p:oleObj>
          </a:graphicData>
        </a:graphic>
      </p:graphicFrame>
      <p:sp>
        <p:nvSpPr>
          <p:cNvPr id="28689" name="Text Box 17"/>
          <p:cNvSpPr txBox="1">
            <a:spLocks noChangeArrowheads="1"/>
          </p:cNvSpPr>
          <p:nvPr/>
        </p:nvSpPr>
        <p:spPr bwMode="auto">
          <a:xfrm>
            <a:off x="34925" y="5391150"/>
            <a:ext cx="2592388" cy="1465263"/>
          </a:xfrm>
          <a:prstGeom prst="rect">
            <a:avLst/>
          </a:prstGeom>
          <a:solidFill>
            <a:srgbClr val="FFFF00"/>
          </a:solidFill>
          <a:ln w="9525">
            <a:noFill/>
            <a:miter lim="800000"/>
            <a:headEnd/>
            <a:tailEnd/>
          </a:ln>
        </p:spPr>
        <p:txBody>
          <a:bodyPr>
            <a:spAutoFit/>
          </a:bodyPr>
          <a:lstStyle/>
          <a:p>
            <a:pPr algn="ctr"/>
            <a:r>
              <a:rPr lang="en-US" sz="1800">
                <a:solidFill>
                  <a:srgbClr val="B60000"/>
                </a:solidFill>
              </a:rPr>
              <a:t>3) enzyme concentration changes</a:t>
            </a:r>
          </a:p>
          <a:p>
            <a:pPr algn="ctr"/>
            <a:endParaRPr lang="en-US" sz="1800">
              <a:solidFill>
                <a:srgbClr val="B60000"/>
              </a:solidFill>
            </a:endParaRPr>
          </a:p>
          <a:p>
            <a:pPr algn="ctr"/>
            <a:r>
              <a:rPr lang="en-US" sz="1800">
                <a:solidFill>
                  <a:srgbClr val="B60000"/>
                </a:solidFill>
              </a:rPr>
              <a:t>4) different </a:t>
            </a:r>
            <a:r>
              <a:rPr lang="en-US" sz="1800" i="1">
                <a:solidFill>
                  <a:srgbClr val="B60000"/>
                </a:solidFill>
              </a:rPr>
              <a:t>q </a:t>
            </a:r>
            <a:r>
              <a:rPr lang="en-US" sz="1800">
                <a:solidFill>
                  <a:srgbClr val="B60000"/>
                </a:solidFill>
              </a:rPr>
              <a:t>and </a:t>
            </a:r>
            <a:r>
              <a:rPr lang="en-US" sz="1800" i="1">
                <a:solidFill>
                  <a:srgbClr val="B60000"/>
                </a:solidFill>
              </a:rPr>
              <a:t>Y</a:t>
            </a:r>
          </a:p>
        </p:txBody>
      </p:sp>
      <p:sp>
        <p:nvSpPr>
          <p:cNvPr id="28690" name="Line 18"/>
          <p:cNvSpPr>
            <a:spLocks noChangeShapeType="1"/>
          </p:cNvSpPr>
          <p:nvPr/>
        </p:nvSpPr>
        <p:spPr bwMode="auto">
          <a:xfrm>
            <a:off x="6659563" y="1700213"/>
            <a:ext cx="0" cy="1152525"/>
          </a:xfrm>
          <a:prstGeom prst="line">
            <a:avLst/>
          </a:prstGeom>
          <a:noFill/>
          <a:ln w="9525">
            <a:solidFill>
              <a:schemeClr val="tx1"/>
            </a:solidFill>
            <a:round/>
            <a:headEnd/>
            <a:tailEnd/>
          </a:ln>
        </p:spPr>
        <p:txBody>
          <a:bodyPr/>
          <a:lstStyle/>
          <a:p>
            <a:endParaRPr lang="en-US"/>
          </a:p>
        </p:txBody>
      </p:sp>
      <p:sp>
        <p:nvSpPr>
          <p:cNvPr id="28691" name="Line 19"/>
          <p:cNvSpPr>
            <a:spLocks noChangeShapeType="1"/>
          </p:cNvSpPr>
          <p:nvPr/>
        </p:nvSpPr>
        <p:spPr bwMode="auto">
          <a:xfrm>
            <a:off x="6659563" y="2852738"/>
            <a:ext cx="1873250" cy="0"/>
          </a:xfrm>
          <a:prstGeom prst="line">
            <a:avLst/>
          </a:prstGeom>
          <a:noFill/>
          <a:ln w="9525">
            <a:solidFill>
              <a:schemeClr val="tx1"/>
            </a:solidFill>
            <a:round/>
            <a:headEnd/>
            <a:tailEnd/>
          </a:ln>
        </p:spPr>
        <p:txBody>
          <a:bodyPr/>
          <a:lstStyle/>
          <a:p>
            <a:endParaRPr lang="en-US"/>
          </a:p>
        </p:txBody>
      </p:sp>
      <p:sp>
        <p:nvSpPr>
          <p:cNvPr id="28692" name="Text Box 20"/>
          <p:cNvSpPr txBox="1">
            <a:spLocks noChangeArrowheads="1"/>
          </p:cNvSpPr>
          <p:nvPr/>
        </p:nvSpPr>
        <p:spPr bwMode="auto">
          <a:xfrm>
            <a:off x="6732588" y="1412875"/>
            <a:ext cx="615950" cy="366713"/>
          </a:xfrm>
          <a:prstGeom prst="rect">
            <a:avLst/>
          </a:prstGeom>
          <a:noFill/>
          <a:ln w="9525">
            <a:noFill/>
            <a:miter lim="800000"/>
            <a:headEnd/>
            <a:tailEnd/>
          </a:ln>
        </p:spPr>
        <p:txBody>
          <a:bodyPr wrap="none">
            <a:spAutoFit/>
          </a:bodyPr>
          <a:lstStyle/>
          <a:p>
            <a:r>
              <a:rPr lang="en-US" sz="1800" b="0"/>
              <a:t>TPF</a:t>
            </a:r>
          </a:p>
        </p:txBody>
      </p:sp>
      <p:sp>
        <p:nvSpPr>
          <p:cNvPr id="28693" name="Text Box 21"/>
          <p:cNvSpPr txBox="1">
            <a:spLocks noChangeArrowheads="1"/>
          </p:cNvSpPr>
          <p:nvPr/>
        </p:nvSpPr>
        <p:spPr bwMode="auto">
          <a:xfrm>
            <a:off x="7956550" y="2420938"/>
            <a:ext cx="615950" cy="366712"/>
          </a:xfrm>
          <a:prstGeom prst="rect">
            <a:avLst/>
          </a:prstGeom>
          <a:noFill/>
          <a:ln w="9525">
            <a:noFill/>
            <a:miter lim="800000"/>
            <a:headEnd/>
            <a:tailEnd/>
          </a:ln>
        </p:spPr>
        <p:txBody>
          <a:bodyPr wrap="none">
            <a:spAutoFit/>
          </a:bodyPr>
          <a:lstStyle/>
          <a:p>
            <a:r>
              <a:rPr lang="en-US" sz="1800" b="0"/>
              <a:t>time</a:t>
            </a:r>
          </a:p>
        </p:txBody>
      </p:sp>
      <p:sp>
        <p:nvSpPr>
          <p:cNvPr id="28694" name="Rectangle 22"/>
          <p:cNvSpPr>
            <a:spLocks noChangeArrowheads="1"/>
          </p:cNvSpPr>
          <p:nvPr/>
        </p:nvSpPr>
        <p:spPr bwMode="auto">
          <a:xfrm>
            <a:off x="3132138" y="1844675"/>
            <a:ext cx="2592387" cy="2376488"/>
          </a:xfrm>
          <a:prstGeom prst="rect">
            <a:avLst/>
          </a:prstGeom>
          <a:solidFill>
            <a:srgbClr val="FFFF00"/>
          </a:solidFill>
          <a:ln w="9525">
            <a:noFill/>
            <a:miter lim="800000"/>
            <a:headEnd/>
            <a:tailEnd/>
          </a:ln>
        </p:spPr>
        <p:txBody>
          <a:bodyPr wrap="none" anchor="ctr"/>
          <a:lstStyle/>
          <a:p>
            <a:pPr algn="ctr"/>
            <a:r>
              <a:rPr lang="en-US" sz="1800">
                <a:solidFill>
                  <a:srgbClr val="B60000"/>
                </a:solidFill>
              </a:rPr>
              <a:t>1) K / r proportion</a:t>
            </a:r>
          </a:p>
          <a:p>
            <a:pPr algn="ctr"/>
            <a:r>
              <a:rPr lang="en-US" sz="1800">
                <a:solidFill>
                  <a:srgbClr val="B60000"/>
                </a:solidFill>
              </a:rPr>
              <a:t>?</a:t>
            </a:r>
          </a:p>
          <a:p>
            <a:pPr algn="ctr"/>
            <a:r>
              <a:rPr lang="en-US" sz="1800">
                <a:solidFill>
                  <a:srgbClr val="B60000"/>
                </a:solidFill>
              </a:rPr>
              <a:t>2) growth/maintenance</a:t>
            </a:r>
          </a:p>
          <a:p>
            <a:pPr algn="ctr"/>
            <a:endParaRPr lang="en-US" sz="1800">
              <a:solidFill>
                <a:srgbClr val="FF00FF"/>
              </a:solidFill>
            </a:endParaRPr>
          </a:p>
          <a:p>
            <a:pPr algn="ctr"/>
            <a:endParaRPr lang="en-US" sz="1800">
              <a:solidFill>
                <a:srgbClr val="FF00FF"/>
              </a:solidFill>
            </a:endParaRPr>
          </a:p>
          <a:p>
            <a:pPr algn="ctr"/>
            <a:r>
              <a:rPr lang="en-US" sz="1800">
                <a:solidFill>
                  <a:srgbClr val="FF00FF"/>
                </a:solidFill>
              </a:rPr>
              <a:t>Can be distinguished</a:t>
            </a:r>
          </a:p>
          <a:p>
            <a:pPr algn="ctr"/>
            <a:r>
              <a:rPr lang="en-US" sz="1800">
                <a:solidFill>
                  <a:srgbClr val="FF00FF"/>
                </a:solidFill>
              </a:rPr>
              <a:t>?</a:t>
            </a:r>
          </a:p>
          <a:p>
            <a:pPr algn="ctr"/>
            <a:r>
              <a:rPr lang="en-US" sz="1800">
                <a:solidFill>
                  <a:srgbClr val="FF00FF"/>
                </a:solidFill>
              </a:rPr>
              <a:t>Timing of action ?</a:t>
            </a:r>
          </a:p>
        </p:txBody>
      </p:sp>
      <p:graphicFrame>
        <p:nvGraphicFramePr>
          <p:cNvPr id="28676" name="Object 23"/>
          <p:cNvGraphicFramePr>
            <a:graphicFrameLocks noChangeAspect="1"/>
          </p:cNvGraphicFramePr>
          <p:nvPr/>
        </p:nvGraphicFramePr>
        <p:xfrm>
          <a:off x="6335713" y="3213100"/>
          <a:ext cx="2808287" cy="893763"/>
        </p:xfrm>
        <a:graphic>
          <a:graphicData uri="http://schemas.openxmlformats.org/presentationml/2006/ole">
            <p:oleObj spid="_x0000_s28676" name="Equation" r:id="rId6" imgW="1358640" imgH="431640" progId="Equation.DSMT4">
              <p:embed/>
            </p:oleObj>
          </a:graphicData>
        </a:graphic>
      </p:graphicFrame>
      <p:sp>
        <p:nvSpPr>
          <p:cNvPr id="28695" name="Text Box 24"/>
          <p:cNvSpPr txBox="1">
            <a:spLocks noChangeArrowheads="1"/>
          </p:cNvSpPr>
          <p:nvPr/>
        </p:nvSpPr>
        <p:spPr bwMode="auto">
          <a:xfrm>
            <a:off x="6329363" y="4076700"/>
            <a:ext cx="2814637" cy="368300"/>
          </a:xfrm>
          <a:prstGeom prst="rect">
            <a:avLst/>
          </a:prstGeom>
          <a:noFill/>
          <a:ln w="9525">
            <a:noFill/>
            <a:miter lim="800000"/>
            <a:headEnd/>
            <a:tailEnd/>
          </a:ln>
        </p:spPr>
        <p:txBody>
          <a:bodyPr>
            <a:spAutoFit/>
          </a:bodyPr>
          <a:lstStyle/>
          <a:p>
            <a:pPr algn="ctr"/>
            <a:r>
              <a:rPr lang="en-US" sz="1800">
                <a:solidFill>
                  <a:srgbClr val="000000"/>
                </a:solidFill>
              </a:rPr>
              <a:t>Michaelis - Menten</a:t>
            </a:r>
          </a:p>
        </p:txBody>
      </p:sp>
      <p:sp>
        <p:nvSpPr>
          <p:cNvPr id="28696" name="Text Box 25"/>
          <p:cNvSpPr txBox="1">
            <a:spLocks noChangeArrowheads="1"/>
          </p:cNvSpPr>
          <p:nvPr/>
        </p:nvSpPr>
        <p:spPr bwMode="auto">
          <a:xfrm>
            <a:off x="6551613" y="5391150"/>
            <a:ext cx="2592387" cy="1465263"/>
          </a:xfrm>
          <a:prstGeom prst="rect">
            <a:avLst/>
          </a:prstGeom>
          <a:solidFill>
            <a:srgbClr val="FFFF00"/>
          </a:solidFill>
          <a:ln w="9525">
            <a:noFill/>
            <a:miter lim="800000"/>
            <a:headEnd/>
            <a:tailEnd/>
          </a:ln>
        </p:spPr>
        <p:txBody>
          <a:bodyPr>
            <a:spAutoFit/>
          </a:bodyPr>
          <a:lstStyle/>
          <a:p>
            <a:pPr algn="ctr"/>
            <a:r>
              <a:rPr lang="en-US" sz="1800">
                <a:solidFill>
                  <a:srgbClr val="B60000"/>
                </a:solidFill>
              </a:rPr>
              <a:t>5) different enzyme affinity</a:t>
            </a:r>
          </a:p>
          <a:p>
            <a:pPr algn="ctr"/>
            <a:endParaRPr lang="en-US" sz="1800">
              <a:solidFill>
                <a:srgbClr val="B60000"/>
              </a:solidFill>
            </a:endParaRPr>
          </a:p>
          <a:p>
            <a:pPr algn="ctr"/>
            <a:r>
              <a:rPr lang="en-US" sz="1800">
                <a:solidFill>
                  <a:srgbClr val="B60000"/>
                </a:solidFill>
              </a:rPr>
              <a:t>6) stress inhibition (activation)</a:t>
            </a:r>
          </a:p>
        </p:txBody>
      </p:sp>
      <p:sp>
        <p:nvSpPr>
          <p:cNvPr id="28697" name="Freeform 26"/>
          <p:cNvSpPr>
            <a:spLocks/>
          </p:cNvSpPr>
          <p:nvPr/>
        </p:nvSpPr>
        <p:spPr bwMode="auto">
          <a:xfrm>
            <a:off x="6804025" y="1617663"/>
            <a:ext cx="1679575" cy="1227137"/>
          </a:xfrm>
          <a:custGeom>
            <a:avLst/>
            <a:gdLst>
              <a:gd name="T0" fmla="*/ 0 w 1600"/>
              <a:gd name="T1" fmla="*/ 1948079372 h 773"/>
              <a:gd name="T2" fmla="*/ 141048632 w 1600"/>
              <a:gd name="T3" fmla="*/ 1867434431 h 773"/>
              <a:gd name="T4" fmla="*/ 176311298 w 1600"/>
              <a:gd name="T5" fmla="*/ 1839713526 h 773"/>
              <a:gd name="T6" fmla="*/ 364742825 w 1600"/>
              <a:gd name="T7" fmla="*/ 1544854267 h 773"/>
              <a:gd name="T8" fmla="*/ 458407446 w 1600"/>
              <a:gd name="T9" fmla="*/ 1355843479 h 773"/>
              <a:gd name="T10" fmla="*/ 528931729 w 1600"/>
              <a:gd name="T11" fmla="*/ 1249996993 h 773"/>
              <a:gd name="T12" fmla="*/ 669981476 w 1600"/>
              <a:gd name="T13" fmla="*/ 1008062168 h 773"/>
              <a:gd name="T14" fmla="*/ 823151321 w 1600"/>
              <a:gd name="T15" fmla="*/ 657759710 h 773"/>
              <a:gd name="T16" fmla="*/ 916815941 w 1600"/>
              <a:gd name="T17" fmla="*/ 496469827 h 773"/>
              <a:gd name="T18" fmla="*/ 1057864507 w 1600"/>
              <a:gd name="T19" fmla="*/ 282257395 h 773"/>
              <a:gd name="T20" fmla="*/ 1763107600 w 1600"/>
              <a:gd name="T21" fmla="*/ 93244945 h 7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00"/>
              <a:gd name="T34" fmla="*/ 0 h 773"/>
              <a:gd name="T35" fmla="*/ 1600 w 1600"/>
              <a:gd name="T36" fmla="*/ 773 h 7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00" h="773">
                <a:moveTo>
                  <a:pt x="0" y="773"/>
                </a:moveTo>
                <a:cubicBezTo>
                  <a:pt x="83" y="759"/>
                  <a:pt x="46" y="768"/>
                  <a:pt x="128" y="741"/>
                </a:cubicBezTo>
                <a:cubicBezTo>
                  <a:pt x="139" y="737"/>
                  <a:pt x="160" y="730"/>
                  <a:pt x="160" y="730"/>
                </a:cubicBezTo>
                <a:cubicBezTo>
                  <a:pt x="210" y="680"/>
                  <a:pt x="264" y="636"/>
                  <a:pt x="331" y="613"/>
                </a:cubicBezTo>
                <a:cubicBezTo>
                  <a:pt x="357" y="587"/>
                  <a:pt x="387" y="560"/>
                  <a:pt x="416" y="538"/>
                </a:cubicBezTo>
                <a:cubicBezTo>
                  <a:pt x="436" y="523"/>
                  <a:pt x="462" y="514"/>
                  <a:pt x="480" y="496"/>
                </a:cubicBezTo>
                <a:cubicBezTo>
                  <a:pt x="518" y="458"/>
                  <a:pt x="557" y="416"/>
                  <a:pt x="608" y="400"/>
                </a:cubicBezTo>
                <a:cubicBezTo>
                  <a:pt x="654" y="354"/>
                  <a:pt x="701" y="307"/>
                  <a:pt x="747" y="261"/>
                </a:cubicBezTo>
                <a:cubicBezTo>
                  <a:pt x="771" y="237"/>
                  <a:pt x="806" y="219"/>
                  <a:pt x="832" y="197"/>
                </a:cubicBezTo>
                <a:cubicBezTo>
                  <a:pt x="876" y="160"/>
                  <a:pt x="903" y="125"/>
                  <a:pt x="960" y="112"/>
                </a:cubicBezTo>
                <a:cubicBezTo>
                  <a:pt x="1179" y="0"/>
                  <a:pt x="1326" y="37"/>
                  <a:pt x="1600" y="37"/>
                </a:cubicBezTo>
              </a:path>
            </a:pathLst>
          </a:custGeom>
          <a:noFill/>
          <a:ln w="9525">
            <a:solidFill>
              <a:schemeClr val="tx1"/>
            </a:solidFill>
            <a:round/>
            <a:headEnd/>
            <a:tailEnd/>
          </a:ln>
        </p:spPr>
        <p:txBody>
          <a:bodyPr/>
          <a:lstStyle/>
          <a:p>
            <a:endParaRPr lang="en-US"/>
          </a:p>
        </p:txBody>
      </p:sp>
      <p:pic>
        <p:nvPicPr>
          <p:cNvPr id="28698" name="Picture 27" descr="63"/>
          <p:cNvPicPr>
            <a:picLocks noChangeAspect="1" noChangeArrowheads="1"/>
          </p:cNvPicPr>
          <p:nvPr/>
        </p:nvPicPr>
        <p:blipFill>
          <a:blip r:embed="rId7" cstate="print"/>
          <a:srcRect l="16652" t="52075" r="18820" b="14230"/>
          <a:stretch>
            <a:fillRect/>
          </a:stretch>
        </p:blipFill>
        <p:spPr bwMode="auto">
          <a:xfrm>
            <a:off x="2700338" y="4391025"/>
            <a:ext cx="3744912" cy="2465388"/>
          </a:xfrm>
          <a:prstGeom prst="rect">
            <a:avLst/>
          </a:prstGeom>
          <a:noFill/>
          <a:ln w="57150">
            <a:noFill/>
            <a:miter lim="800000"/>
            <a:headEnd/>
            <a:tailEnd/>
          </a:ln>
        </p:spPr>
      </p:pic>
      <p:sp>
        <p:nvSpPr>
          <p:cNvPr id="28699" name="Text Box 28"/>
          <p:cNvSpPr txBox="1">
            <a:spLocks noChangeArrowheads="1"/>
          </p:cNvSpPr>
          <p:nvPr/>
        </p:nvSpPr>
        <p:spPr bwMode="auto">
          <a:xfrm>
            <a:off x="2700338" y="6642100"/>
            <a:ext cx="1874837" cy="214313"/>
          </a:xfrm>
          <a:prstGeom prst="rect">
            <a:avLst/>
          </a:prstGeom>
          <a:noFill/>
          <a:ln w="9525">
            <a:noFill/>
            <a:miter lim="800000"/>
            <a:headEnd/>
            <a:tailEnd/>
          </a:ln>
        </p:spPr>
        <p:txBody>
          <a:bodyPr wrap="none">
            <a:spAutoFit/>
          </a:bodyPr>
          <a:lstStyle/>
          <a:p>
            <a:r>
              <a:rPr lang="en-US" sz="800" b="0">
                <a:solidFill>
                  <a:srgbClr val="000000"/>
                </a:solidFill>
              </a:rPr>
              <a:t>Stenstrom et al., 1998. Ambio 27, 35.</a:t>
            </a:r>
          </a:p>
        </p:txBody>
      </p:sp>
      <p:graphicFrame>
        <p:nvGraphicFramePr>
          <p:cNvPr id="28677" name="Object 29"/>
          <p:cNvGraphicFramePr>
            <a:graphicFrameLocks noChangeAspect="1"/>
          </p:cNvGraphicFramePr>
          <p:nvPr/>
        </p:nvGraphicFramePr>
        <p:xfrm>
          <a:off x="6877050" y="1989138"/>
          <a:ext cx="1603375" cy="395287"/>
        </p:xfrm>
        <a:graphic>
          <a:graphicData uri="http://schemas.openxmlformats.org/presentationml/2006/ole">
            <p:oleObj spid="_x0000_s28677" name="Equation" r:id="rId8" imgW="927000" imgH="228600" progId="Equation.DSMT4">
              <p:embed/>
            </p:oleObj>
          </a:graphicData>
        </a:graphic>
      </p:graphicFrame>
      <p:sp>
        <p:nvSpPr>
          <p:cNvPr id="28700" name="AutoShape 30"/>
          <p:cNvSpPr>
            <a:spLocks noChangeArrowheads="1"/>
          </p:cNvSpPr>
          <p:nvPr/>
        </p:nvSpPr>
        <p:spPr bwMode="auto">
          <a:xfrm rot="-10295082" flipH="1" flipV="1">
            <a:off x="4932363" y="765175"/>
            <a:ext cx="1152525" cy="504825"/>
          </a:xfrm>
          <a:prstGeom prst="rightArrow">
            <a:avLst>
              <a:gd name="adj1" fmla="val 50000"/>
              <a:gd name="adj2" fmla="val 57075"/>
            </a:avLst>
          </a:prstGeom>
          <a:solidFill>
            <a:srgbClr val="FFFF00"/>
          </a:solidFill>
          <a:ln w="9525">
            <a:solidFill>
              <a:schemeClr val="accent2"/>
            </a:solidFill>
            <a:miter lim="800000"/>
            <a:headEnd/>
            <a:tailEnd/>
          </a:ln>
        </p:spPr>
        <p:txBody>
          <a:bodyPr wrap="none" anchor="ctr"/>
          <a:lstStyle/>
          <a:p>
            <a:endParaRPr lang="cs-CZ"/>
          </a:p>
        </p:txBody>
      </p:sp>
      <p:sp>
        <p:nvSpPr>
          <p:cNvPr id="28701" name="AutoShape 31"/>
          <p:cNvSpPr>
            <a:spLocks noChangeArrowheads="1"/>
          </p:cNvSpPr>
          <p:nvPr/>
        </p:nvSpPr>
        <p:spPr bwMode="auto">
          <a:xfrm>
            <a:off x="4140200" y="2852738"/>
            <a:ext cx="576263" cy="431800"/>
          </a:xfrm>
          <a:prstGeom prst="upArrow">
            <a:avLst>
              <a:gd name="adj1" fmla="val 50000"/>
              <a:gd name="adj2" fmla="val 25000"/>
            </a:avLst>
          </a:prstGeom>
          <a:solidFill>
            <a:schemeClr val="tx1"/>
          </a:solidFill>
          <a:ln w="9525">
            <a:solidFill>
              <a:srgbClr val="000000"/>
            </a:solidFill>
            <a:miter lim="800000"/>
            <a:headEnd/>
            <a:tailEnd/>
          </a:ln>
        </p:spPr>
        <p:txBody>
          <a:bodyPr wrap="none" anchor="ctr"/>
          <a:lstStyle/>
          <a:p>
            <a:endParaRPr lang="cs-CZ"/>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9"/>
          <p:cNvSpPr>
            <a:spLocks noGrp="1" noChangeArrowheads="1"/>
          </p:cNvSpPr>
          <p:nvPr>
            <p:ph type="title"/>
          </p:nvPr>
        </p:nvSpPr>
        <p:spPr>
          <a:noFill/>
        </p:spPr>
        <p:txBody>
          <a:bodyPr/>
          <a:lstStyle/>
          <a:p>
            <a:pPr eaLnBrk="1" hangingPunct="1"/>
            <a:r>
              <a:rPr lang="cs-CZ" sz="2400" smtClean="0"/>
              <a:t>Funkční diverzita – systém Biolog</a:t>
            </a:r>
          </a:p>
        </p:txBody>
      </p:sp>
      <p:sp>
        <p:nvSpPr>
          <p:cNvPr id="81923" name="Zástupný symbol pro číslo snímku 4"/>
          <p:cNvSpPr>
            <a:spLocks noGrp="1"/>
          </p:cNvSpPr>
          <p:nvPr>
            <p:ph type="sldNum" sz="quarter" idx="10"/>
          </p:nvPr>
        </p:nvSpPr>
        <p:spPr>
          <a:noFill/>
        </p:spPr>
        <p:txBody>
          <a:bodyPr/>
          <a:lstStyle/>
          <a:p>
            <a:r>
              <a:rPr lang="cs-CZ" smtClean="0">
                <a:latin typeface="Arial" charset="0"/>
              </a:rPr>
              <a:t>Snímek </a:t>
            </a:r>
            <a:fld id="{716950D7-60FD-476F-BAA7-12E83D360751}" type="slidenum">
              <a:rPr lang="cs-CZ" smtClean="0">
                <a:latin typeface="Arial" charset="0"/>
              </a:rPr>
              <a:pPr/>
              <a:t>44</a:t>
            </a:fld>
            <a:endParaRPr lang="cs-CZ" smtClean="0">
              <a:latin typeface="Arial" charset="0"/>
            </a:endParaRPr>
          </a:p>
        </p:txBody>
      </p:sp>
      <p:sp>
        <p:nvSpPr>
          <p:cNvPr id="690182" name="Text Box 6"/>
          <p:cNvSpPr txBox="1">
            <a:spLocks noChangeArrowheads="1"/>
          </p:cNvSpPr>
          <p:nvPr/>
        </p:nvSpPr>
        <p:spPr bwMode="auto">
          <a:xfrm>
            <a:off x="1919288" y="1052513"/>
            <a:ext cx="5389562" cy="495300"/>
          </a:xfrm>
          <a:prstGeom prst="rect">
            <a:avLst/>
          </a:prstGeom>
          <a:noFill/>
          <a:ln w="38100">
            <a:solidFill>
              <a:srgbClr val="FFFF00"/>
            </a:solidFill>
            <a:miter lim="800000"/>
            <a:headEnd/>
            <a:tailEnd/>
          </a:ln>
          <a:effectLst/>
        </p:spPr>
        <p:txBody>
          <a:bodyPr wrap="none">
            <a:spAutoFit/>
          </a:bodyPr>
          <a:lstStyle/>
          <a:p>
            <a:pPr algn="ctr" eaLnBrk="0" hangingPunct="0">
              <a:spcBef>
                <a:spcPct val="50000"/>
              </a:spcBef>
              <a:defRPr/>
            </a:pPr>
            <a:r>
              <a:rPr lang="en-US" sz="2400">
                <a:solidFill>
                  <a:srgbClr val="FFFF00"/>
                </a:solidFill>
                <a:effectLst>
                  <a:outerShdw blurRad="38100" dist="38100" dir="2700000" algn="tl">
                    <a:srgbClr val="C0C0C0"/>
                  </a:outerShdw>
                </a:effectLst>
                <a:latin typeface="Tahoma" pitchFamily="34" charset="0"/>
              </a:rPr>
              <a:t>HOW TO SOLVE THIS PROBLEM  ?</a:t>
            </a:r>
          </a:p>
        </p:txBody>
      </p:sp>
      <p:sp>
        <p:nvSpPr>
          <p:cNvPr id="690183" name="Text Box 7"/>
          <p:cNvSpPr txBox="1">
            <a:spLocks noChangeArrowheads="1"/>
          </p:cNvSpPr>
          <p:nvPr/>
        </p:nvSpPr>
        <p:spPr bwMode="auto">
          <a:xfrm>
            <a:off x="250825" y="2276475"/>
            <a:ext cx="8642350" cy="3378200"/>
          </a:xfrm>
          <a:prstGeom prst="rect">
            <a:avLst/>
          </a:prstGeom>
          <a:noFill/>
          <a:ln w="9525">
            <a:noFill/>
            <a:miter lim="800000"/>
            <a:headEnd/>
            <a:tailEnd/>
          </a:ln>
          <a:effectLst/>
        </p:spPr>
        <p:txBody>
          <a:bodyPr>
            <a:spAutoFit/>
          </a:bodyPr>
          <a:lstStyle/>
          <a:p>
            <a:pPr marL="342900" indent="-342900">
              <a:buFontTx/>
              <a:buAutoNum type="arabicPeriod"/>
              <a:defRPr/>
            </a:pPr>
            <a:r>
              <a:rPr lang="en-US" sz="2400">
                <a:effectLst>
                  <a:outerShdw blurRad="38100" dist="38100" dir="2700000" algn="tl">
                    <a:srgbClr val="C0C0C0"/>
                  </a:outerShdw>
                </a:effectLst>
              </a:rPr>
              <a:t>Methodical standardization = inoculum of the same density (activity ?)</a:t>
            </a:r>
          </a:p>
          <a:p>
            <a:pPr marL="342900" indent="-342900">
              <a:buFontTx/>
              <a:buAutoNum type="arabicPeriod"/>
              <a:defRPr/>
            </a:pPr>
            <a:endParaRPr lang="en-US" sz="2400">
              <a:effectLst>
                <a:outerShdw blurRad="38100" dist="38100" dir="2700000" algn="tl">
                  <a:srgbClr val="C0C0C0"/>
                </a:outerShdw>
              </a:effectLst>
            </a:endParaRPr>
          </a:p>
          <a:p>
            <a:pPr marL="342900" indent="-342900">
              <a:buFontTx/>
              <a:buAutoNum type="arabicPeriod"/>
              <a:defRPr/>
            </a:pPr>
            <a:r>
              <a:rPr lang="en-US" sz="2400">
                <a:effectLst>
                  <a:outerShdw blurRad="38100" dist="38100" dir="2700000" algn="tl">
                    <a:srgbClr val="C0C0C0"/>
                  </a:outerShdw>
                </a:effectLst>
              </a:rPr>
              <a:t>Normalization of the data - dividing by AWCD</a:t>
            </a:r>
          </a:p>
          <a:p>
            <a:pPr marL="342900" indent="-342900">
              <a:buFontTx/>
              <a:buAutoNum type="arabicPeriod"/>
              <a:defRPr/>
            </a:pPr>
            <a:endParaRPr lang="en-US" sz="2400">
              <a:effectLst>
                <a:outerShdw blurRad="38100" dist="38100" dir="2700000" algn="tl">
                  <a:srgbClr val="C0C0C0"/>
                </a:outerShdw>
              </a:effectLst>
            </a:endParaRPr>
          </a:p>
          <a:p>
            <a:pPr marL="342900" indent="-342900">
              <a:buFontTx/>
              <a:buAutoNum type="arabicPeriod"/>
              <a:defRPr/>
            </a:pPr>
            <a:r>
              <a:rPr lang="en-US" sz="2400">
                <a:effectLst>
                  <a:outerShdw blurRad="38100" dist="38100" dir="2700000" algn="tl">
                    <a:srgbClr val="C0C0C0"/>
                  </a:outerShdw>
                </a:effectLst>
              </a:rPr>
              <a:t>Reading the data when AWCD reach e.g. 0,5 or 50% of the wells are positive</a:t>
            </a:r>
          </a:p>
          <a:p>
            <a:pPr marL="342900" indent="-342900">
              <a:buFontTx/>
              <a:buAutoNum type="arabicPeriod"/>
              <a:defRPr/>
            </a:pPr>
            <a:endParaRPr lang="en-US" sz="2400">
              <a:effectLst>
                <a:outerShdw blurRad="38100" dist="38100" dir="2700000" algn="tl">
                  <a:srgbClr val="C0C0C0"/>
                </a:outerShdw>
              </a:effectLst>
            </a:endParaRPr>
          </a:p>
          <a:p>
            <a:pPr marL="342900" indent="-342900">
              <a:buFontTx/>
              <a:buAutoNum type="arabicPeriod"/>
              <a:defRPr/>
            </a:pPr>
            <a:r>
              <a:rPr lang="en-US" sz="2400">
                <a:effectLst>
                  <a:outerShdw blurRad="38100" dist="38100" dir="2700000" algn="tl">
                    <a:srgbClr val="C0C0C0"/>
                  </a:outerShdw>
                </a:effectLst>
              </a:rPr>
              <a:t>Use of kinetic parameters like µ, lag or K</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5"/>
          <p:cNvSpPr>
            <a:spLocks noGrp="1" noChangeArrowheads="1"/>
          </p:cNvSpPr>
          <p:nvPr>
            <p:ph type="title"/>
          </p:nvPr>
        </p:nvSpPr>
        <p:spPr>
          <a:noFill/>
        </p:spPr>
        <p:txBody>
          <a:bodyPr/>
          <a:lstStyle/>
          <a:p>
            <a:pPr eaLnBrk="1" hangingPunct="1"/>
            <a:r>
              <a:rPr lang="cs-CZ" sz="2400" smtClean="0"/>
              <a:t>Funkční diverzita – systém Biolog</a:t>
            </a:r>
          </a:p>
        </p:txBody>
      </p:sp>
      <p:sp>
        <p:nvSpPr>
          <p:cNvPr id="82947" name="Zástupný symbol pro číslo snímku 4"/>
          <p:cNvSpPr>
            <a:spLocks noGrp="1"/>
          </p:cNvSpPr>
          <p:nvPr>
            <p:ph type="sldNum" sz="quarter" idx="10"/>
          </p:nvPr>
        </p:nvSpPr>
        <p:spPr>
          <a:noFill/>
        </p:spPr>
        <p:txBody>
          <a:bodyPr/>
          <a:lstStyle/>
          <a:p>
            <a:r>
              <a:rPr lang="cs-CZ" smtClean="0">
                <a:latin typeface="Arial" charset="0"/>
              </a:rPr>
              <a:t>Snímek </a:t>
            </a:r>
            <a:fld id="{822D99F9-508D-41EF-8F13-1EE36868DDF4}" type="slidenum">
              <a:rPr lang="cs-CZ" smtClean="0">
                <a:latin typeface="Arial" charset="0"/>
              </a:rPr>
              <a:pPr/>
              <a:t>45</a:t>
            </a:fld>
            <a:endParaRPr lang="cs-CZ" smtClean="0">
              <a:latin typeface="Arial" charset="0"/>
            </a:endParaRPr>
          </a:p>
        </p:txBody>
      </p:sp>
      <p:pic>
        <p:nvPicPr>
          <p:cNvPr id="82948" name="Picture 6"/>
          <p:cNvPicPr>
            <a:picLocks noChangeAspect="1" noChangeArrowheads="1"/>
          </p:cNvPicPr>
          <p:nvPr/>
        </p:nvPicPr>
        <p:blipFill>
          <a:blip r:embed="rId3" cstate="print"/>
          <a:srcRect l="8791" t="1245" r="10942" b="27806"/>
          <a:stretch>
            <a:fillRect/>
          </a:stretch>
        </p:blipFill>
        <p:spPr bwMode="auto">
          <a:xfrm>
            <a:off x="0" y="692150"/>
            <a:ext cx="9144000" cy="6102350"/>
          </a:xfrm>
          <a:prstGeom prst="rect">
            <a:avLst/>
          </a:prstGeom>
          <a:noFill/>
          <a:ln w="28575">
            <a:solidFill>
              <a:srgbClr val="000000"/>
            </a:solidFill>
            <a:miter lim="800000"/>
            <a:headEnd/>
            <a:tailEnd/>
          </a:ln>
        </p:spPr>
      </p:pic>
      <p:pic>
        <p:nvPicPr>
          <p:cNvPr id="82949" name="Picture 7"/>
          <p:cNvPicPr>
            <a:picLocks noChangeAspect="1" noChangeArrowheads="1"/>
          </p:cNvPicPr>
          <p:nvPr/>
        </p:nvPicPr>
        <p:blipFill>
          <a:blip r:embed="rId4" cstate="print"/>
          <a:srcRect/>
          <a:stretch>
            <a:fillRect/>
          </a:stretch>
        </p:blipFill>
        <p:spPr bwMode="auto">
          <a:xfrm>
            <a:off x="4211638" y="981075"/>
            <a:ext cx="4932362" cy="2447925"/>
          </a:xfrm>
          <a:prstGeom prst="rect">
            <a:avLst/>
          </a:prstGeom>
          <a:noFill/>
          <a:ln w="38100">
            <a:solidFill>
              <a:srgbClr val="000000"/>
            </a:solidFill>
            <a:miter lim="800000"/>
            <a:headEnd/>
            <a:tailEnd/>
          </a:ln>
        </p:spPr>
      </p:pic>
      <p:sp>
        <p:nvSpPr>
          <p:cNvPr id="82950" name="Oval 8"/>
          <p:cNvSpPr>
            <a:spLocks noChangeArrowheads="1"/>
          </p:cNvSpPr>
          <p:nvPr/>
        </p:nvSpPr>
        <p:spPr bwMode="auto">
          <a:xfrm>
            <a:off x="3708400" y="4508500"/>
            <a:ext cx="1368425" cy="792163"/>
          </a:xfrm>
          <a:prstGeom prst="ellipse">
            <a:avLst/>
          </a:prstGeom>
          <a:noFill/>
          <a:ln w="76200">
            <a:solidFill>
              <a:srgbClr val="B60000"/>
            </a:solidFill>
            <a:round/>
            <a:headEnd/>
            <a:tailEnd/>
          </a:ln>
        </p:spPr>
        <p:txBody>
          <a:bodyPr wrap="none" anchor="ctr"/>
          <a:lstStyle/>
          <a:p>
            <a:endParaRPr lang="cs-CZ"/>
          </a:p>
        </p:txBody>
      </p:sp>
      <p:sp>
        <p:nvSpPr>
          <p:cNvPr id="82951" name="Line 9"/>
          <p:cNvSpPr>
            <a:spLocks noChangeShapeType="1"/>
          </p:cNvSpPr>
          <p:nvPr/>
        </p:nvSpPr>
        <p:spPr bwMode="auto">
          <a:xfrm flipV="1">
            <a:off x="395288" y="1557338"/>
            <a:ext cx="1223962" cy="1295400"/>
          </a:xfrm>
          <a:prstGeom prst="line">
            <a:avLst/>
          </a:prstGeom>
          <a:noFill/>
          <a:ln w="76200">
            <a:solidFill>
              <a:srgbClr val="B60000"/>
            </a:solidFill>
            <a:round/>
            <a:headEnd/>
            <a:tailEnd type="triangle" w="med" len="med"/>
          </a:ln>
        </p:spPr>
        <p:txBody>
          <a:bodyPr/>
          <a:lstStyle/>
          <a:p>
            <a:endParaRPr lang="en-US"/>
          </a:p>
        </p:txBody>
      </p:sp>
      <p:sp>
        <p:nvSpPr>
          <p:cNvPr id="82952" name="Text Box 10"/>
          <p:cNvSpPr txBox="1">
            <a:spLocks noChangeArrowheads="1"/>
          </p:cNvSpPr>
          <p:nvPr/>
        </p:nvSpPr>
        <p:spPr bwMode="auto">
          <a:xfrm>
            <a:off x="250825" y="2852738"/>
            <a:ext cx="996950" cy="457200"/>
          </a:xfrm>
          <a:prstGeom prst="rect">
            <a:avLst/>
          </a:prstGeom>
          <a:noFill/>
          <a:ln w="9525">
            <a:noFill/>
            <a:miter lim="800000"/>
            <a:headEnd/>
            <a:tailEnd/>
          </a:ln>
        </p:spPr>
        <p:txBody>
          <a:bodyPr wrap="none">
            <a:spAutoFit/>
          </a:bodyPr>
          <a:lstStyle/>
          <a:p>
            <a:r>
              <a:rPr lang="cs-CZ" sz="2400">
                <a:solidFill>
                  <a:srgbClr val="B60000"/>
                </a:solidFill>
              </a:rPr>
              <a:t>WIND</a:t>
            </a:r>
            <a:endParaRPr lang="en-US" sz="2400">
              <a:solidFill>
                <a:srgbClr val="B60000"/>
              </a:solidFill>
            </a:endParaRPr>
          </a:p>
        </p:txBody>
      </p:sp>
      <p:grpSp>
        <p:nvGrpSpPr>
          <p:cNvPr id="82953" name="Group 12"/>
          <p:cNvGrpSpPr>
            <a:grpSpLocks/>
          </p:cNvGrpSpPr>
          <p:nvPr/>
        </p:nvGrpSpPr>
        <p:grpSpPr bwMode="auto">
          <a:xfrm>
            <a:off x="539750" y="908050"/>
            <a:ext cx="1146175" cy="623888"/>
            <a:chOff x="480" y="3075"/>
            <a:chExt cx="722" cy="393"/>
          </a:xfrm>
        </p:grpSpPr>
        <p:pic>
          <p:nvPicPr>
            <p:cNvPr id="82954" name="Picture 13" descr="File:Lupa.na.encyklopedii.jpg">
              <a:hlinkClick r:id="rId5"/>
            </p:cNvPr>
            <p:cNvPicPr>
              <a:picLocks noChangeAspect="1" noChangeArrowheads="1"/>
            </p:cNvPicPr>
            <p:nvPr/>
          </p:nvPicPr>
          <p:blipFill>
            <a:blip r:embed="rId6"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82955" name="WordArt 14"/>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9"/>
          <p:cNvSpPr>
            <a:spLocks noGrp="1" noChangeArrowheads="1"/>
          </p:cNvSpPr>
          <p:nvPr>
            <p:ph type="title"/>
          </p:nvPr>
        </p:nvSpPr>
        <p:spPr>
          <a:noFill/>
        </p:spPr>
        <p:txBody>
          <a:bodyPr/>
          <a:lstStyle/>
          <a:p>
            <a:pPr eaLnBrk="1" hangingPunct="1"/>
            <a:r>
              <a:rPr lang="cs-CZ" sz="2400" smtClean="0"/>
              <a:t>Funkční diverzita – systém Biolog</a:t>
            </a:r>
          </a:p>
        </p:txBody>
      </p:sp>
      <p:sp>
        <p:nvSpPr>
          <p:cNvPr id="83971" name="Zástupný symbol pro číslo snímku 4"/>
          <p:cNvSpPr>
            <a:spLocks noGrp="1"/>
          </p:cNvSpPr>
          <p:nvPr>
            <p:ph type="sldNum" sz="quarter" idx="10"/>
          </p:nvPr>
        </p:nvSpPr>
        <p:spPr>
          <a:noFill/>
        </p:spPr>
        <p:txBody>
          <a:bodyPr/>
          <a:lstStyle/>
          <a:p>
            <a:r>
              <a:rPr lang="cs-CZ" smtClean="0">
                <a:latin typeface="Arial" charset="0"/>
              </a:rPr>
              <a:t>Snímek </a:t>
            </a:r>
            <a:fld id="{EB4CE86A-2AFA-4A2C-8D1D-35CA3256A5E3}" type="slidenum">
              <a:rPr lang="cs-CZ" smtClean="0">
                <a:latin typeface="Arial" charset="0"/>
              </a:rPr>
              <a:pPr/>
              <a:t>46</a:t>
            </a:fld>
            <a:endParaRPr lang="cs-CZ" smtClean="0">
              <a:latin typeface="Arial" charset="0"/>
            </a:endParaRPr>
          </a:p>
        </p:txBody>
      </p:sp>
      <p:sp>
        <p:nvSpPr>
          <p:cNvPr id="696322" name="Text Box 2"/>
          <p:cNvSpPr txBox="1">
            <a:spLocks noChangeArrowheads="1"/>
          </p:cNvSpPr>
          <p:nvPr/>
        </p:nvSpPr>
        <p:spPr bwMode="auto">
          <a:xfrm>
            <a:off x="2987675" y="620713"/>
            <a:ext cx="3357563" cy="495300"/>
          </a:xfrm>
          <a:prstGeom prst="rect">
            <a:avLst/>
          </a:prstGeom>
          <a:noFill/>
          <a:ln w="38100">
            <a:solidFill>
              <a:srgbClr val="FFFF00"/>
            </a:solidFill>
            <a:miter lim="800000"/>
            <a:headEnd/>
            <a:tailEnd/>
          </a:ln>
          <a:effectLst/>
        </p:spPr>
        <p:txBody>
          <a:bodyPr wrap="none">
            <a:spAutoFit/>
          </a:bodyPr>
          <a:lstStyle/>
          <a:p>
            <a:pPr algn="ctr" eaLnBrk="0" hangingPunct="0">
              <a:spcBef>
                <a:spcPct val="50000"/>
              </a:spcBef>
              <a:defRPr/>
            </a:pPr>
            <a:r>
              <a:rPr lang="en-US" sz="2400">
                <a:solidFill>
                  <a:srgbClr val="6600FF"/>
                </a:solidFill>
                <a:effectLst>
                  <a:outerShdw blurRad="38100" dist="38100" dir="2700000" algn="tl">
                    <a:srgbClr val="C0C0C0"/>
                  </a:outerShdw>
                </a:effectLst>
                <a:latin typeface="Tahoma" pitchFamily="34" charset="0"/>
              </a:rPr>
              <a:t>Experimental design</a:t>
            </a:r>
          </a:p>
        </p:txBody>
      </p:sp>
      <p:sp>
        <p:nvSpPr>
          <p:cNvPr id="696323" name="Text Box 3"/>
          <p:cNvSpPr txBox="1">
            <a:spLocks noChangeArrowheads="1"/>
          </p:cNvSpPr>
          <p:nvPr/>
        </p:nvSpPr>
        <p:spPr bwMode="auto">
          <a:xfrm>
            <a:off x="250825" y="1052513"/>
            <a:ext cx="8642350" cy="5203825"/>
          </a:xfrm>
          <a:prstGeom prst="rect">
            <a:avLst/>
          </a:prstGeom>
          <a:noFill/>
          <a:ln w="9525">
            <a:noFill/>
            <a:miter lim="800000"/>
            <a:headEnd/>
            <a:tailEnd/>
          </a:ln>
          <a:effectLst/>
        </p:spPr>
        <p:txBody>
          <a:bodyPr>
            <a:spAutoFit/>
          </a:bodyPr>
          <a:lstStyle/>
          <a:p>
            <a:pPr marL="342900" indent="-342900">
              <a:buFontTx/>
              <a:buAutoNum type="arabicPeriod"/>
              <a:defRPr/>
            </a:pPr>
            <a:r>
              <a:rPr lang="en-US" sz="2400" b="0">
                <a:effectLst>
                  <a:outerShdw blurRad="38100" dist="38100" dir="2700000" algn="tl">
                    <a:srgbClr val="C0C0C0"/>
                  </a:outerShdw>
                </a:effectLst>
              </a:rPr>
              <a:t>Methodical standardization = 1 µg Cbio-SIR per well</a:t>
            </a:r>
          </a:p>
          <a:p>
            <a:pPr marL="342900" indent="-342900">
              <a:buFontTx/>
              <a:buAutoNum type="arabicPeriod"/>
              <a:defRPr/>
            </a:pPr>
            <a:endParaRPr lang="en-US" sz="2400" b="0">
              <a:effectLst>
                <a:outerShdw blurRad="38100" dist="38100" dir="2700000" algn="tl">
                  <a:srgbClr val="C0C0C0"/>
                </a:outerShdw>
              </a:effectLst>
            </a:endParaRPr>
          </a:p>
          <a:p>
            <a:pPr marL="342900" indent="-342900">
              <a:buFontTx/>
              <a:buAutoNum type="arabicPeriod"/>
              <a:defRPr/>
            </a:pPr>
            <a:r>
              <a:rPr lang="cs-CZ" sz="2400" b="0">
                <a:effectLst>
                  <a:outerShdw blurRad="38100" dist="38100" dir="2700000" algn="tl">
                    <a:srgbClr val="C0C0C0"/>
                  </a:outerShdw>
                </a:effectLst>
              </a:rPr>
              <a:t>cca </a:t>
            </a:r>
            <a:r>
              <a:rPr lang="en-US" sz="2400" b="0">
                <a:effectLst>
                  <a:outerShdw blurRad="38100" dist="38100" dir="2700000" algn="tl">
                    <a:srgbClr val="C0C0C0"/>
                  </a:outerShdw>
                </a:effectLst>
              </a:rPr>
              <a:t>10</a:t>
            </a:r>
            <a:r>
              <a:rPr lang="cs-CZ" sz="2400" b="0" baseline="30000">
                <a:effectLst>
                  <a:outerShdw blurRad="38100" dist="38100" dir="2700000" algn="tl">
                    <a:srgbClr val="C0C0C0"/>
                  </a:outerShdw>
                </a:effectLst>
              </a:rPr>
              <a:t>-2</a:t>
            </a:r>
            <a:r>
              <a:rPr lang="en-US" sz="2400" b="0">
                <a:effectLst>
                  <a:outerShdw blurRad="38100" dist="38100" dir="2700000" algn="tl">
                    <a:srgbClr val="C0C0C0"/>
                  </a:outerShdw>
                </a:effectLst>
              </a:rPr>
              <a:t> in 0,85% NaCl agitated and centrifuged at 3000 g</a:t>
            </a:r>
          </a:p>
          <a:p>
            <a:pPr marL="342900" indent="-342900">
              <a:buFontTx/>
              <a:buAutoNum type="arabicPeriod"/>
              <a:defRPr/>
            </a:pPr>
            <a:endParaRPr lang="en-US" sz="2400" b="0">
              <a:effectLst>
                <a:outerShdw blurRad="38100" dist="38100" dir="2700000" algn="tl">
                  <a:srgbClr val="C0C0C0"/>
                </a:outerShdw>
              </a:effectLst>
            </a:endParaRPr>
          </a:p>
          <a:p>
            <a:pPr marL="342900" indent="-342900">
              <a:buFontTx/>
              <a:buAutoNum type="arabicPeriod"/>
              <a:defRPr/>
            </a:pPr>
            <a:r>
              <a:rPr lang="en-US" sz="2400" b="0">
                <a:effectLst>
                  <a:outerShdw blurRad="38100" dist="38100" dir="2700000" algn="tl">
                    <a:srgbClr val="C0C0C0"/>
                  </a:outerShdw>
                </a:effectLst>
              </a:rPr>
              <a:t>150 µl inoculated to EcoPlates</a:t>
            </a:r>
            <a:r>
              <a:rPr lang="cs-CZ" sz="2400" b="0">
                <a:effectLst>
                  <a:outerShdw blurRad="38100" dist="38100" dir="2700000" algn="tl">
                    <a:srgbClr val="C0C0C0"/>
                  </a:outerShdw>
                </a:effectLst>
              </a:rPr>
              <a:t>; 27°C; </a:t>
            </a:r>
            <a:r>
              <a:rPr lang="en-US" sz="2400" b="0">
                <a:effectLst>
                  <a:outerShdw blurRad="38100" dist="38100" dir="2700000" algn="tl">
                    <a:srgbClr val="C0C0C0"/>
                  </a:outerShdw>
                </a:effectLst>
              </a:rPr>
              <a:t>readed for 5 days cca every 12 hours</a:t>
            </a:r>
            <a:r>
              <a:rPr lang="cs-CZ" sz="2400" b="0">
                <a:effectLst>
                  <a:outerShdw blurRad="38100" dist="38100" dir="2700000" algn="tl">
                    <a:srgbClr val="C0C0C0"/>
                  </a:outerShdw>
                </a:effectLst>
              </a:rPr>
              <a:t> (590 nm)</a:t>
            </a:r>
            <a:endParaRPr lang="en-US" sz="2400" b="0">
              <a:effectLst>
                <a:outerShdw blurRad="38100" dist="38100" dir="2700000" algn="tl">
                  <a:srgbClr val="C0C0C0"/>
                </a:outerShdw>
              </a:effectLst>
            </a:endParaRPr>
          </a:p>
          <a:p>
            <a:pPr marL="342900" indent="-342900">
              <a:buFontTx/>
              <a:buAutoNum type="arabicPeriod"/>
              <a:defRPr/>
            </a:pPr>
            <a:endParaRPr lang="en-US" sz="2400" b="0">
              <a:effectLst>
                <a:outerShdw blurRad="38100" dist="38100" dir="2700000" algn="tl">
                  <a:srgbClr val="C0C0C0"/>
                </a:outerShdw>
              </a:effectLst>
            </a:endParaRPr>
          </a:p>
          <a:p>
            <a:pPr marL="342900" indent="-342900">
              <a:buFontTx/>
              <a:buAutoNum type="arabicPeriod"/>
              <a:defRPr/>
            </a:pPr>
            <a:r>
              <a:rPr lang="en-US" sz="2400" b="0">
                <a:effectLst>
                  <a:outerShdw blurRad="38100" dist="38100" dir="2700000" algn="tl">
                    <a:srgbClr val="C0C0C0"/>
                  </a:outerShdw>
                </a:effectLst>
              </a:rPr>
              <a:t>Raw absorbances back corrected against time = 0</a:t>
            </a:r>
          </a:p>
          <a:p>
            <a:pPr marL="342900" indent="-342900">
              <a:buFontTx/>
              <a:buAutoNum type="arabicPeriod"/>
              <a:defRPr/>
            </a:pPr>
            <a:endParaRPr lang="en-US" sz="2400" b="0">
              <a:effectLst>
                <a:outerShdw blurRad="38100" dist="38100" dir="2700000" algn="tl">
                  <a:srgbClr val="C0C0C0"/>
                </a:outerShdw>
              </a:effectLst>
            </a:endParaRPr>
          </a:p>
          <a:p>
            <a:pPr marL="342900" indent="-342900">
              <a:buFontTx/>
              <a:buAutoNum type="arabicPeriod"/>
              <a:defRPr/>
            </a:pPr>
            <a:r>
              <a:rPr lang="en-US" sz="2400" b="0">
                <a:effectLst>
                  <a:outerShdw blurRad="38100" dist="38100" dir="2700000" algn="tl">
                    <a:srgbClr val="C0C0C0"/>
                  </a:outerShdw>
                </a:effectLst>
              </a:rPr>
              <a:t>AWCD, AN, TA, ATA, S-W index computed</a:t>
            </a:r>
          </a:p>
          <a:p>
            <a:pPr marL="342900" indent="-342900">
              <a:buFontTx/>
              <a:buAutoNum type="arabicPeriod"/>
              <a:defRPr/>
            </a:pPr>
            <a:endParaRPr lang="en-US" sz="2400" b="0">
              <a:effectLst>
                <a:outerShdw blurRad="38100" dist="38100" dir="2700000" algn="tl">
                  <a:srgbClr val="C0C0C0"/>
                </a:outerShdw>
              </a:effectLst>
            </a:endParaRPr>
          </a:p>
          <a:p>
            <a:pPr marL="342900" indent="-342900">
              <a:buFontTx/>
              <a:buAutoNum type="arabicPeriod"/>
              <a:defRPr/>
            </a:pPr>
            <a:r>
              <a:rPr lang="en-US" sz="2400" b="0">
                <a:effectLst>
                  <a:outerShdw blurRad="38100" dist="38100" dir="2700000" algn="tl">
                    <a:srgbClr val="C0C0C0"/>
                  </a:outerShdw>
                </a:effectLst>
              </a:rPr>
              <a:t>Statistical analysis</a:t>
            </a:r>
          </a:p>
          <a:p>
            <a:pPr marL="342900" indent="-342900">
              <a:buFontTx/>
              <a:buAutoNum type="arabicPeriod"/>
              <a:defRPr/>
            </a:pPr>
            <a:endParaRPr lang="en-US" sz="2400" b="0">
              <a:effectLst>
                <a:outerShdw blurRad="38100" dist="38100" dir="2700000" algn="tl">
                  <a:srgbClr val="C0C0C0"/>
                </a:outerShdw>
              </a:effectLst>
            </a:endParaRPr>
          </a:p>
          <a:p>
            <a:pPr marL="342900" indent="-342900">
              <a:buFontTx/>
              <a:buAutoNum type="arabicPeriod"/>
              <a:defRPr/>
            </a:pPr>
            <a:r>
              <a:rPr lang="en-US" sz="2400" b="0">
                <a:effectLst>
                  <a:outerShdw blurRad="38100" dist="38100" dir="2700000" algn="tl">
                    <a:srgbClr val="C0C0C0"/>
                  </a:outerShdw>
                </a:effectLst>
              </a:rPr>
              <a:t>Comparison with soil characteristics</a:t>
            </a:r>
          </a:p>
        </p:txBody>
      </p:sp>
      <p:grpSp>
        <p:nvGrpSpPr>
          <p:cNvPr id="83974" name="Group 10"/>
          <p:cNvGrpSpPr>
            <a:grpSpLocks/>
          </p:cNvGrpSpPr>
          <p:nvPr/>
        </p:nvGrpSpPr>
        <p:grpSpPr bwMode="auto">
          <a:xfrm>
            <a:off x="0" y="0"/>
            <a:ext cx="1146175" cy="623888"/>
            <a:chOff x="480" y="3075"/>
            <a:chExt cx="722" cy="393"/>
          </a:xfrm>
        </p:grpSpPr>
        <p:pic>
          <p:nvPicPr>
            <p:cNvPr id="83975" name="Picture 11" descr="File:Lupa.na.encyklopedii.jpg">
              <a:hlinkClick r:id="rId3"/>
            </p:cNvPr>
            <p:cNvPicPr>
              <a:picLocks noChangeAspect="1" noChangeArrowheads="1"/>
            </p:cNvPicPr>
            <p:nvPr/>
          </p:nvPicPr>
          <p:blipFill>
            <a:blip r:embed="rId4"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83976" name="WordArt 12"/>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1"/>
          <p:cNvSpPr>
            <a:spLocks noGrp="1" noChangeArrowheads="1"/>
          </p:cNvSpPr>
          <p:nvPr>
            <p:ph type="title"/>
          </p:nvPr>
        </p:nvSpPr>
        <p:spPr>
          <a:noFill/>
        </p:spPr>
        <p:txBody>
          <a:bodyPr/>
          <a:lstStyle/>
          <a:p>
            <a:pPr eaLnBrk="1" hangingPunct="1"/>
            <a:r>
              <a:rPr lang="cs-CZ" sz="2400" smtClean="0"/>
              <a:t>Funkční diverzita – systém Biolog</a:t>
            </a:r>
          </a:p>
        </p:txBody>
      </p:sp>
      <p:sp>
        <p:nvSpPr>
          <p:cNvPr id="84995" name="Zástupný symbol pro číslo snímku 4"/>
          <p:cNvSpPr>
            <a:spLocks noGrp="1"/>
          </p:cNvSpPr>
          <p:nvPr>
            <p:ph type="sldNum" sz="quarter" idx="10"/>
          </p:nvPr>
        </p:nvSpPr>
        <p:spPr>
          <a:noFill/>
        </p:spPr>
        <p:txBody>
          <a:bodyPr/>
          <a:lstStyle/>
          <a:p>
            <a:r>
              <a:rPr lang="cs-CZ" smtClean="0">
                <a:latin typeface="Arial" charset="0"/>
              </a:rPr>
              <a:t>Snímek </a:t>
            </a:r>
            <a:fld id="{BE93F89C-C02D-4BD7-A091-91C3AF68EAA8}" type="slidenum">
              <a:rPr lang="cs-CZ" smtClean="0">
                <a:latin typeface="Arial" charset="0"/>
              </a:rPr>
              <a:pPr/>
              <a:t>47</a:t>
            </a:fld>
            <a:endParaRPr lang="cs-CZ" smtClean="0">
              <a:latin typeface="Arial" charset="0"/>
            </a:endParaRPr>
          </a:p>
        </p:txBody>
      </p:sp>
      <p:pic>
        <p:nvPicPr>
          <p:cNvPr id="84996" name="Picture 6"/>
          <p:cNvPicPr>
            <a:picLocks noChangeAspect="1" noChangeArrowheads="1"/>
          </p:cNvPicPr>
          <p:nvPr/>
        </p:nvPicPr>
        <p:blipFill>
          <a:blip r:embed="rId3" cstate="print"/>
          <a:srcRect/>
          <a:stretch>
            <a:fillRect/>
          </a:stretch>
        </p:blipFill>
        <p:spPr bwMode="auto">
          <a:xfrm>
            <a:off x="4500563" y="692150"/>
            <a:ext cx="4181475" cy="2787650"/>
          </a:xfrm>
          <a:prstGeom prst="rect">
            <a:avLst/>
          </a:prstGeom>
          <a:noFill/>
          <a:ln w="9525">
            <a:noFill/>
            <a:miter lim="800000"/>
            <a:headEnd/>
            <a:tailEnd/>
          </a:ln>
        </p:spPr>
      </p:pic>
      <p:pic>
        <p:nvPicPr>
          <p:cNvPr id="84997" name="Picture 7"/>
          <p:cNvPicPr>
            <a:picLocks noChangeAspect="1" noChangeArrowheads="1"/>
          </p:cNvPicPr>
          <p:nvPr/>
        </p:nvPicPr>
        <p:blipFill>
          <a:blip r:embed="rId4" cstate="print"/>
          <a:srcRect/>
          <a:stretch>
            <a:fillRect/>
          </a:stretch>
        </p:blipFill>
        <p:spPr bwMode="auto">
          <a:xfrm>
            <a:off x="250825" y="692150"/>
            <a:ext cx="4181475" cy="2787650"/>
          </a:xfrm>
          <a:prstGeom prst="rect">
            <a:avLst/>
          </a:prstGeom>
          <a:noFill/>
          <a:ln w="9525">
            <a:noFill/>
            <a:miter lim="800000"/>
            <a:headEnd/>
            <a:tailEnd/>
          </a:ln>
        </p:spPr>
      </p:pic>
      <p:pic>
        <p:nvPicPr>
          <p:cNvPr id="84998" name="Picture 8"/>
          <p:cNvPicPr>
            <a:picLocks noChangeAspect="1" noChangeArrowheads="1"/>
          </p:cNvPicPr>
          <p:nvPr/>
        </p:nvPicPr>
        <p:blipFill>
          <a:blip r:embed="rId5" cstate="print"/>
          <a:srcRect/>
          <a:stretch>
            <a:fillRect/>
          </a:stretch>
        </p:blipFill>
        <p:spPr bwMode="auto">
          <a:xfrm>
            <a:off x="250825" y="3573463"/>
            <a:ext cx="4181475" cy="2787650"/>
          </a:xfrm>
          <a:prstGeom prst="rect">
            <a:avLst/>
          </a:prstGeom>
          <a:noFill/>
          <a:ln w="9525">
            <a:noFill/>
            <a:miter lim="800000"/>
            <a:headEnd/>
            <a:tailEnd/>
          </a:ln>
        </p:spPr>
      </p:pic>
      <p:pic>
        <p:nvPicPr>
          <p:cNvPr id="84999" name="Picture 9"/>
          <p:cNvPicPr>
            <a:picLocks noChangeAspect="1" noChangeArrowheads="1"/>
          </p:cNvPicPr>
          <p:nvPr/>
        </p:nvPicPr>
        <p:blipFill>
          <a:blip r:embed="rId6" cstate="print"/>
          <a:srcRect/>
          <a:stretch>
            <a:fillRect/>
          </a:stretch>
        </p:blipFill>
        <p:spPr bwMode="auto">
          <a:xfrm>
            <a:off x="4500563" y="3573463"/>
            <a:ext cx="4181475" cy="2787650"/>
          </a:xfrm>
          <a:prstGeom prst="rect">
            <a:avLst/>
          </a:prstGeom>
          <a:noFill/>
          <a:ln w="9525">
            <a:noFill/>
            <a:miter lim="800000"/>
            <a:headEnd/>
            <a:tailEnd/>
          </a:ln>
        </p:spPr>
      </p:pic>
      <p:grpSp>
        <p:nvGrpSpPr>
          <p:cNvPr id="85000" name="Group 12"/>
          <p:cNvGrpSpPr>
            <a:grpSpLocks/>
          </p:cNvGrpSpPr>
          <p:nvPr/>
        </p:nvGrpSpPr>
        <p:grpSpPr bwMode="auto">
          <a:xfrm>
            <a:off x="0" y="0"/>
            <a:ext cx="1146175" cy="623888"/>
            <a:chOff x="480" y="3075"/>
            <a:chExt cx="722" cy="393"/>
          </a:xfrm>
        </p:grpSpPr>
        <p:pic>
          <p:nvPicPr>
            <p:cNvPr id="85001" name="Picture 13" descr="File:Lupa.na.encyklopedii.jpg">
              <a:hlinkClick r:id="rId7"/>
            </p:cNvPr>
            <p:cNvPicPr>
              <a:picLocks noChangeAspect="1" noChangeArrowheads="1"/>
            </p:cNvPicPr>
            <p:nvPr/>
          </p:nvPicPr>
          <p:blipFill>
            <a:blip r:embed="rId8"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85002" name="WordArt 14"/>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31"/>
          <p:cNvSpPr>
            <a:spLocks noGrp="1" noChangeArrowheads="1"/>
          </p:cNvSpPr>
          <p:nvPr>
            <p:ph type="title"/>
          </p:nvPr>
        </p:nvSpPr>
        <p:spPr>
          <a:noFill/>
        </p:spPr>
        <p:txBody>
          <a:bodyPr/>
          <a:lstStyle/>
          <a:p>
            <a:pPr eaLnBrk="1" hangingPunct="1"/>
            <a:r>
              <a:rPr lang="cs-CZ" sz="2400" smtClean="0"/>
              <a:t>Funkční diverzita – systém Biolog</a:t>
            </a:r>
          </a:p>
        </p:txBody>
      </p:sp>
      <p:sp>
        <p:nvSpPr>
          <p:cNvPr id="86019" name="Zástupný symbol pro číslo snímku 4"/>
          <p:cNvSpPr>
            <a:spLocks noGrp="1"/>
          </p:cNvSpPr>
          <p:nvPr>
            <p:ph type="sldNum" sz="quarter" idx="10"/>
          </p:nvPr>
        </p:nvSpPr>
        <p:spPr>
          <a:noFill/>
        </p:spPr>
        <p:txBody>
          <a:bodyPr/>
          <a:lstStyle/>
          <a:p>
            <a:r>
              <a:rPr lang="cs-CZ" smtClean="0">
                <a:latin typeface="Arial" charset="0"/>
              </a:rPr>
              <a:t>Snímek </a:t>
            </a:r>
            <a:fld id="{1DC05804-0D6D-4D65-9CC1-F7937177047F}" type="slidenum">
              <a:rPr lang="cs-CZ" smtClean="0">
                <a:latin typeface="Arial" charset="0"/>
              </a:rPr>
              <a:pPr/>
              <a:t>48</a:t>
            </a:fld>
            <a:endParaRPr lang="cs-CZ" smtClean="0">
              <a:latin typeface="Arial" charset="0"/>
            </a:endParaRPr>
          </a:p>
        </p:txBody>
      </p:sp>
      <p:graphicFrame>
        <p:nvGraphicFramePr>
          <p:cNvPr id="700422" name="Group 6"/>
          <p:cNvGraphicFramePr>
            <a:graphicFrameLocks noGrp="1"/>
          </p:cNvGraphicFramePr>
          <p:nvPr/>
        </p:nvGraphicFramePr>
        <p:xfrm>
          <a:off x="3635375" y="765175"/>
          <a:ext cx="5292725" cy="5902333"/>
        </p:xfrm>
        <a:graphic>
          <a:graphicData uri="http://schemas.openxmlformats.org/drawingml/2006/table">
            <a:tbl>
              <a:tblPr/>
              <a:tblGrid>
                <a:gridCol w="1195388"/>
                <a:gridCol w="1023937"/>
                <a:gridCol w="1025525"/>
                <a:gridCol w="1023938"/>
                <a:gridCol w="1023937"/>
              </a:tblGrid>
              <a:tr h="498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charset="0"/>
                          <a:cs typeface="Arial" charset="0"/>
                        </a:rPr>
                        <a:t> </a:t>
                      </a:r>
                      <a:endParaRPr kumimoji="0" lang="cs-CZ" sz="10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ATA</a:t>
                      </a:r>
                      <a:endParaRPr kumimoji="0" lang="cs-CZ" sz="1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AWCD 48</a:t>
                      </a:r>
                      <a:endParaRPr kumimoji="0" lang="cs-CZ" sz="1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S-W TA</a:t>
                      </a:r>
                      <a:endParaRPr kumimoji="0" lang="cs-CZ" sz="1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Rich 48</a:t>
                      </a:r>
                      <a:endParaRPr kumimoji="0" lang="cs-CZ" sz="1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300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ATA</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 </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 </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 </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 </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300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AWCD 48</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FF0000"/>
                          </a:solidFill>
                          <a:effectLst/>
                          <a:latin typeface="Arial" charset="0"/>
                          <a:cs typeface="Arial" charset="0"/>
                        </a:rPr>
                        <a:t>0,96</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 </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 </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 </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300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S-W TA</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FF"/>
                          </a:solidFill>
                          <a:effectLst/>
                          <a:latin typeface="Arial" charset="0"/>
                          <a:cs typeface="Arial" charset="0"/>
                        </a:rPr>
                        <a:t>-0,03</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FF"/>
                          </a:solidFill>
                          <a:effectLst/>
                          <a:latin typeface="Arial" charset="0"/>
                          <a:cs typeface="Arial" charset="0"/>
                        </a:rPr>
                        <a:t>0,02</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 </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 </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300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Rich 48</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FF0000"/>
                          </a:solidFill>
                          <a:effectLst/>
                          <a:latin typeface="Arial" charset="0"/>
                          <a:cs typeface="Arial" charset="0"/>
                        </a:rPr>
                        <a:t>0,55</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FF0000"/>
                          </a:solidFill>
                          <a:effectLst/>
                          <a:latin typeface="Arial" charset="0"/>
                          <a:cs typeface="Arial" charset="0"/>
                        </a:rPr>
                        <a:t>0,61</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FF"/>
                          </a:solidFill>
                          <a:effectLst/>
                          <a:latin typeface="Arial" charset="0"/>
                          <a:cs typeface="Arial" charset="0"/>
                        </a:rPr>
                        <a:t>0,71</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 </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300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Cbio</a:t>
                      </a:r>
                      <a:endParaRPr kumimoji="0" lang="cs-CZ" sz="1000" b="1" i="0" u="none" strike="noStrike" cap="none" normalizeH="0" baseline="0" smtClean="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0,87</a:t>
                      </a:r>
                      <a:endParaRPr kumimoji="0" lang="cs-CZ" sz="1000" b="1" i="0" u="none" strike="noStrike" cap="none" normalizeH="0" baseline="0" smtClean="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0,83</a:t>
                      </a:r>
                      <a:endParaRPr kumimoji="0" lang="cs-CZ" sz="1000" b="1" i="0" u="none" strike="noStrike" cap="none" normalizeH="0" baseline="0" smtClean="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-0,25</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0,39</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3016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BR</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0,39</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0,28</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-0,44</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-0,19</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300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PR</a:t>
                      </a:r>
                      <a:endParaRPr kumimoji="0" lang="cs-CZ" sz="1000" b="1" i="0" u="none" strike="noStrike" cap="none" normalizeH="0" baseline="0" smtClean="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0,90</a:t>
                      </a:r>
                      <a:endParaRPr kumimoji="0" lang="cs-CZ" sz="1000" b="1" i="0" u="none" strike="noStrike" cap="none" normalizeH="0" baseline="0" smtClean="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0,88</a:t>
                      </a:r>
                      <a:endParaRPr kumimoji="0" lang="cs-CZ" sz="1000" b="1" i="0" u="none" strike="noStrike" cap="none" normalizeH="0" baseline="0" smtClean="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-0,02</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0,62</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300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pH(KCl)</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-0,47</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-0,47</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0,10</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-0,25</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300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Corg</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0,95</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0,89</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-0,22</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0,43</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300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CEC</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0,28</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0,25</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-0,30</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-0,07</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300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Clay</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-0,08</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-0,07</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0,08</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0,05</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300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Cd</a:t>
                      </a:r>
                      <a:endParaRPr kumimoji="0" lang="cs-CZ" sz="1000" b="1" i="0" u="none" strike="noStrike" cap="none" normalizeH="0" baseline="0" smtClean="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0,99</a:t>
                      </a:r>
                      <a:endParaRPr kumimoji="0" lang="cs-CZ" sz="1000" b="1" i="0" u="none" strike="noStrike" cap="none" normalizeH="0" baseline="0" smtClean="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0,95</a:t>
                      </a:r>
                      <a:endParaRPr kumimoji="0" lang="cs-CZ" sz="1000" b="1" i="0" u="none" strike="noStrike" cap="none" normalizeH="0" baseline="0" smtClean="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-0,05</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0,51</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300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Pb</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0,93</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0,90</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-0,21</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0,39</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3016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Zn</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0,35</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0,38</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-0,01</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0,12</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300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333333"/>
                          </a:solidFill>
                          <a:effectLst/>
                          <a:latin typeface="Arial" charset="0"/>
                          <a:cs typeface="Arial" charset="0"/>
                        </a:rPr>
                        <a:t>PAHs</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333333"/>
                          </a:solidFill>
                          <a:effectLst/>
                          <a:latin typeface="Arial" charset="0"/>
                          <a:cs typeface="Arial" charset="0"/>
                        </a:rPr>
                        <a:t>0,59</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0,41</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-0,07</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0,15</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300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PCBs</a:t>
                      </a:r>
                      <a:endParaRPr kumimoji="0" lang="cs-CZ" sz="1000" b="1" i="0" u="none" strike="noStrike" cap="none" normalizeH="0" baseline="0" smtClean="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0,90</a:t>
                      </a:r>
                      <a:endParaRPr kumimoji="0" lang="cs-CZ" sz="1000" b="1" i="0" u="none" strike="noStrike" cap="none" normalizeH="0" baseline="0" smtClean="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000000"/>
                          </a:solidFill>
                          <a:effectLst/>
                          <a:latin typeface="Arial" charset="0"/>
                          <a:cs typeface="Arial" charset="0"/>
                        </a:rPr>
                        <a:t>0,82</a:t>
                      </a:r>
                      <a:endParaRPr kumimoji="0" lang="cs-CZ" sz="1000" b="1" i="0" u="none" strike="noStrike" cap="none" normalizeH="0" baseline="0" smtClean="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-0,13</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0,41</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300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333333"/>
                          </a:solidFill>
                          <a:effectLst/>
                          <a:latin typeface="Arial" charset="0"/>
                          <a:cs typeface="Arial" charset="0"/>
                        </a:rPr>
                        <a:t>DDT</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333333"/>
                          </a:solidFill>
                          <a:effectLst/>
                          <a:latin typeface="Arial" charset="0"/>
                          <a:cs typeface="Arial" charset="0"/>
                        </a:rPr>
                        <a:t>-0,54</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333333"/>
                          </a:solidFill>
                          <a:effectLst/>
                          <a:latin typeface="Arial" charset="0"/>
                          <a:cs typeface="Arial" charset="0"/>
                        </a:rPr>
                        <a:t>-0,58</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-0,02</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-0,49</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300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PCDDs/Fs</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0,09</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-0,14</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-0,60</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000" b="0" i="0" u="none" strike="noStrike" cap="none" normalizeH="0" baseline="0" smtClean="0">
                          <a:ln>
                            <a:noFill/>
                          </a:ln>
                          <a:solidFill>
                            <a:srgbClr val="808080"/>
                          </a:solidFill>
                          <a:effectLst/>
                          <a:latin typeface="Arial" charset="0"/>
                          <a:cs typeface="Arial" charset="0"/>
                        </a:rPr>
                        <a:t>-0,46</a:t>
                      </a:r>
                      <a:endParaRPr kumimoji="0" lang="cs-CZ"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bl>
          </a:graphicData>
        </a:graphic>
      </p:graphicFrame>
      <p:sp>
        <p:nvSpPr>
          <p:cNvPr id="700544" name="Text Box 128"/>
          <p:cNvSpPr txBox="1">
            <a:spLocks noChangeArrowheads="1"/>
          </p:cNvSpPr>
          <p:nvPr/>
        </p:nvSpPr>
        <p:spPr bwMode="auto">
          <a:xfrm>
            <a:off x="34925" y="765175"/>
            <a:ext cx="3673475" cy="641350"/>
          </a:xfrm>
          <a:prstGeom prst="rect">
            <a:avLst/>
          </a:prstGeom>
          <a:noFill/>
          <a:ln w="9525">
            <a:noFill/>
            <a:miter lim="800000"/>
            <a:headEnd/>
            <a:tailEnd/>
          </a:ln>
          <a:effectLst/>
        </p:spPr>
        <p:txBody>
          <a:bodyPr>
            <a:spAutoFit/>
          </a:bodyPr>
          <a:lstStyle/>
          <a:p>
            <a:pPr marL="342900" indent="-342900">
              <a:defRPr/>
            </a:pPr>
            <a:r>
              <a:rPr lang="en-US" sz="1800">
                <a:solidFill>
                  <a:srgbClr val="FFFF00"/>
                </a:solidFill>
                <a:effectLst>
                  <a:outerShdw blurRad="38100" dist="38100" dir="2700000" algn="tl">
                    <a:srgbClr val="C0C0C0"/>
                  </a:outerShdw>
                </a:effectLst>
              </a:rPr>
              <a:t>Spearman rank</a:t>
            </a:r>
            <a:r>
              <a:rPr lang="cs-CZ" sz="1800">
                <a:solidFill>
                  <a:srgbClr val="FFFF00"/>
                </a:solidFill>
                <a:effectLst>
                  <a:outerShdw blurRad="38100" dist="38100" dir="2700000" algn="tl">
                    <a:srgbClr val="C0C0C0"/>
                  </a:outerShdw>
                </a:effectLst>
              </a:rPr>
              <a:t> </a:t>
            </a:r>
            <a:r>
              <a:rPr lang="en-US" sz="1800">
                <a:solidFill>
                  <a:srgbClr val="FFFF00"/>
                </a:solidFill>
                <a:effectLst>
                  <a:outerShdw blurRad="38100" dist="38100" dir="2700000" algn="tl">
                    <a:srgbClr val="C0C0C0"/>
                  </a:outerShdw>
                </a:effectLst>
              </a:rPr>
              <a:t>correlations</a:t>
            </a:r>
          </a:p>
          <a:p>
            <a:pPr marL="342900" indent="-342900">
              <a:defRPr/>
            </a:pPr>
            <a:r>
              <a:rPr lang="en-US" sz="1800">
                <a:solidFill>
                  <a:srgbClr val="FFFF00"/>
                </a:solidFill>
                <a:effectLst>
                  <a:outerShdw blurRad="38100" dist="38100" dir="2700000" algn="tl">
                    <a:srgbClr val="C0C0C0"/>
                  </a:outerShdw>
                </a:effectLst>
              </a:rPr>
              <a:t>(soil 8 and 10 excluded)</a:t>
            </a:r>
          </a:p>
        </p:txBody>
      </p:sp>
      <p:sp>
        <p:nvSpPr>
          <p:cNvPr id="700545" name="Rectangle 129"/>
          <p:cNvSpPr>
            <a:spLocks noChangeArrowheads="1"/>
          </p:cNvSpPr>
          <p:nvPr/>
        </p:nvSpPr>
        <p:spPr bwMode="auto">
          <a:xfrm>
            <a:off x="0" y="1700213"/>
            <a:ext cx="3529013" cy="3443287"/>
          </a:xfrm>
          <a:prstGeom prst="rect">
            <a:avLst/>
          </a:prstGeom>
          <a:noFill/>
          <a:ln w="9525">
            <a:noFill/>
            <a:miter lim="800000"/>
            <a:headEnd/>
            <a:tailEnd/>
          </a:ln>
          <a:effectLst/>
        </p:spPr>
        <p:txBody>
          <a:bodyPr>
            <a:spAutoFit/>
          </a:bodyPr>
          <a:lstStyle/>
          <a:p>
            <a:pPr>
              <a:spcBef>
                <a:spcPct val="30000"/>
              </a:spcBef>
              <a:defRPr/>
            </a:pPr>
            <a:r>
              <a:rPr lang="cs-CZ" sz="1800">
                <a:effectLst>
                  <a:outerShdw blurRad="38100" dist="38100" dir="2700000" algn="tl">
                    <a:srgbClr val="C0C0C0"/>
                  </a:outerShdw>
                </a:effectLst>
              </a:rPr>
              <a:t>C</a:t>
            </a:r>
            <a:r>
              <a:rPr lang="cs-CZ" sz="1800" baseline="-25000">
                <a:effectLst>
                  <a:outerShdw blurRad="38100" dist="38100" dir="2700000" algn="tl">
                    <a:srgbClr val="C0C0C0"/>
                  </a:outerShdw>
                </a:effectLst>
              </a:rPr>
              <a:t>org</a:t>
            </a:r>
            <a:r>
              <a:rPr lang="cs-CZ" sz="1800">
                <a:effectLst>
                  <a:outerShdw blurRad="38100" dist="38100" dir="2700000" algn="tl">
                    <a:srgbClr val="C0C0C0"/>
                  </a:outerShdw>
                </a:effectLst>
              </a:rPr>
              <a:t> </a:t>
            </a:r>
            <a:r>
              <a:rPr lang="en-US" sz="1800">
                <a:effectLst>
                  <a:outerShdw blurRad="38100" dist="38100" dir="2700000" algn="tl">
                    <a:srgbClr val="C0C0C0"/>
                  </a:outerShdw>
                </a:effectLst>
              </a:rPr>
              <a:t>is driving factor responsible for overall color development</a:t>
            </a:r>
            <a:endParaRPr lang="cs-CZ" sz="1800">
              <a:effectLst>
                <a:outerShdw blurRad="38100" dist="38100" dir="2700000" algn="tl">
                  <a:srgbClr val="C0C0C0"/>
                </a:outerShdw>
              </a:effectLst>
            </a:endParaRPr>
          </a:p>
          <a:p>
            <a:pPr>
              <a:spcBef>
                <a:spcPct val="30000"/>
              </a:spcBef>
              <a:defRPr/>
            </a:pPr>
            <a:endParaRPr lang="cs-CZ" sz="1800">
              <a:effectLst>
                <a:outerShdw blurRad="38100" dist="38100" dir="2700000" algn="tl">
                  <a:srgbClr val="C0C0C0"/>
                </a:outerShdw>
              </a:effectLst>
            </a:endParaRPr>
          </a:p>
          <a:p>
            <a:pPr>
              <a:spcBef>
                <a:spcPct val="30000"/>
              </a:spcBef>
              <a:defRPr/>
            </a:pPr>
            <a:r>
              <a:rPr lang="cs-CZ" sz="1800">
                <a:effectLst>
                  <a:outerShdw blurRad="38100" dist="38100" dir="2700000" algn="tl">
                    <a:srgbClr val="C0C0C0"/>
                  </a:outerShdw>
                </a:effectLst>
              </a:rPr>
              <a:t>R</a:t>
            </a:r>
            <a:r>
              <a:rPr lang="en-US" sz="1800">
                <a:effectLst>
                  <a:outerShdw blurRad="38100" dist="38100" dir="2700000" algn="tl">
                    <a:srgbClr val="C0C0C0"/>
                  </a:outerShdw>
                </a:effectLst>
              </a:rPr>
              <a:t>elationship with pollutants in soil is probably mediated </a:t>
            </a:r>
            <a:r>
              <a:rPr lang="cs-CZ" sz="1800">
                <a:effectLst>
                  <a:outerShdw blurRad="38100" dist="38100" dir="2700000" algn="tl">
                    <a:srgbClr val="C0C0C0"/>
                  </a:outerShdw>
                </a:effectLst>
              </a:rPr>
              <a:t>by C</a:t>
            </a:r>
            <a:r>
              <a:rPr lang="cs-CZ" sz="1800" baseline="-25000">
                <a:effectLst>
                  <a:outerShdw blurRad="38100" dist="38100" dir="2700000" algn="tl">
                    <a:srgbClr val="C0C0C0"/>
                  </a:outerShdw>
                </a:effectLst>
              </a:rPr>
              <a:t>org</a:t>
            </a:r>
          </a:p>
          <a:p>
            <a:pPr>
              <a:spcBef>
                <a:spcPct val="30000"/>
              </a:spcBef>
              <a:defRPr/>
            </a:pPr>
            <a:endParaRPr lang="cs-CZ" sz="1800">
              <a:effectLst>
                <a:outerShdw blurRad="38100" dist="38100" dir="2700000" algn="tl">
                  <a:srgbClr val="C0C0C0"/>
                </a:outerShdw>
              </a:effectLst>
            </a:endParaRPr>
          </a:p>
          <a:p>
            <a:pPr>
              <a:spcBef>
                <a:spcPct val="30000"/>
              </a:spcBef>
              <a:defRPr/>
            </a:pPr>
            <a:r>
              <a:rPr lang="en-US" sz="1800">
                <a:effectLst>
                  <a:outerShdw blurRad="38100" dist="38100" dir="2700000" algn="tl">
                    <a:srgbClr val="C0C0C0"/>
                  </a:outerShdw>
                </a:effectLst>
              </a:rPr>
              <a:t>Independency of richness and </a:t>
            </a:r>
            <a:r>
              <a:rPr lang="cs-CZ" sz="1800">
                <a:effectLst>
                  <a:outerShdw blurRad="38100" dist="38100" dir="2700000" algn="tl">
                    <a:srgbClr val="C0C0C0"/>
                  </a:outerShdw>
                </a:effectLst>
              </a:rPr>
              <a:t>evenness = </a:t>
            </a:r>
            <a:r>
              <a:rPr lang="en-US" sz="1800">
                <a:effectLst>
                  <a:outerShdw blurRad="38100" dist="38100" dir="2700000" algn="tl">
                    <a:srgbClr val="C0C0C0"/>
                  </a:outerShdw>
                </a:effectLst>
              </a:rPr>
              <a:t>show new information</a:t>
            </a:r>
            <a:r>
              <a:rPr lang="cs-CZ" sz="1800">
                <a:effectLst>
                  <a:outerShdw blurRad="38100" dist="38100" dir="2700000" algn="tl">
                    <a:srgbClr val="C0C0C0"/>
                  </a:outerShdw>
                </a:effectLst>
              </a:rPr>
              <a:t> (what ?)</a:t>
            </a:r>
            <a:endParaRPr lang="en-US" sz="1800">
              <a:effectLst>
                <a:outerShdw blurRad="38100" dist="38100" dir="2700000" algn="tl">
                  <a:srgbClr val="C0C0C0"/>
                </a:outerShdw>
              </a:effectLst>
            </a:endParaRPr>
          </a:p>
        </p:txBody>
      </p:sp>
      <p:grpSp>
        <p:nvGrpSpPr>
          <p:cNvPr id="86144" name="Group 132"/>
          <p:cNvGrpSpPr>
            <a:grpSpLocks/>
          </p:cNvGrpSpPr>
          <p:nvPr/>
        </p:nvGrpSpPr>
        <p:grpSpPr bwMode="auto">
          <a:xfrm>
            <a:off x="0" y="0"/>
            <a:ext cx="1146175" cy="623888"/>
            <a:chOff x="480" y="3075"/>
            <a:chExt cx="722" cy="393"/>
          </a:xfrm>
        </p:grpSpPr>
        <p:pic>
          <p:nvPicPr>
            <p:cNvPr id="86145" name="Picture 133" descr="File:Lupa.na.encyklopedii.jpg">
              <a:hlinkClick r:id="rId3"/>
            </p:cNvPr>
            <p:cNvPicPr>
              <a:picLocks noChangeAspect="1" noChangeArrowheads="1"/>
            </p:cNvPicPr>
            <p:nvPr/>
          </p:nvPicPr>
          <p:blipFill>
            <a:blip r:embed="rId4"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86146" name="WordArt 134"/>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32"/>
          <p:cNvSpPr>
            <a:spLocks noGrp="1" noChangeArrowheads="1"/>
          </p:cNvSpPr>
          <p:nvPr>
            <p:ph type="title"/>
          </p:nvPr>
        </p:nvSpPr>
        <p:spPr>
          <a:noFill/>
        </p:spPr>
        <p:txBody>
          <a:bodyPr/>
          <a:lstStyle/>
          <a:p>
            <a:pPr eaLnBrk="1" hangingPunct="1"/>
            <a:r>
              <a:rPr lang="cs-CZ" sz="2400" smtClean="0"/>
              <a:t>Funkční diverzita – systém Biolog</a:t>
            </a:r>
          </a:p>
        </p:txBody>
      </p:sp>
      <p:sp>
        <p:nvSpPr>
          <p:cNvPr id="87043" name="Zástupný symbol pro číslo snímku 4"/>
          <p:cNvSpPr>
            <a:spLocks noGrp="1"/>
          </p:cNvSpPr>
          <p:nvPr>
            <p:ph type="sldNum" sz="quarter" idx="10"/>
          </p:nvPr>
        </p:nvSpPr>
        <p:spPr>
          <a:noFill/>
        </p:spPr>
        <p:txBody>
          <a:bodyPr/>
          <a:lstStyle/>
          <a:p>
            <a:r>
              <a:rPr lang="cs-CZ" smtClean="0">
                <a:latin typeface="Arial" charset="0"/>
              </a:rPr>
              <a:t>Snímek </a:t>
            </a:r>
            <a:fld id="{A65C5C83-4B4B-45B8-9599-410C76F60F9D}" type="slidenum">
              <a:rPr lang="cs-CZ" smtClean="0">
                <a:latin typeface="Arial" charset="0"/>
              </a:rPr>
              <a:pPr/>
              <a:t>49</a:t>
            </a:fld>
            <a:endParaRPr lang="cs-CZ" smtClean="0">
              <a:latin typeface="Arial" charset="0"/>
            </a:endParaRPr>
          </a:p>
        </p:txBody>
      </p:sp>
      <p:sp>
        <p:nvSpPr>
          <p:cNvPr id="702470" name="Text Box 6"/>
          <p:cNvSpPr txBox="1">
            <a:spLocks noChangeArrowheads="1"/>
          </p:cNvSpPr>
          <p:nvPr/>
        </p:nvSpPr>
        <p:spPr bwMode="auto">
          <a:xfrm>
            <a:off x="539750" y="692150"/>
            <a:ext cx="5113338" cy="366713"/>
          </a:xfrm>
          <a:prstGeom prst="rect">
            <a:avLst/>
          </a:prstGeom>
          <a:noFill/>
          <a:ln w="9525">
            <a:noFill/>
            <a:miter lim="800000"/>
            <a:headEnd/>
            <a:tailEnd/>
          </a:ln>
          <a:effectLst/>
        </p:spPr>
        <p:txBody>
          <a:bodyPr>
            <a:spAutoFit/>
          </a:bodyPr>
          <a:lstStyle/>
          <a:p>
            <a:pPr marL="342900" indent="-342900">
              <a:defRPr/>
            </a:pPr>
            <a:r>
              <a:rPr lang="en-US" sz="1800">
                <a:solidFill>
                  <a:srgbClr val="FFFF00"/>
                </a:solidFill>
                <a:effectLst>
                  <a:outerShdw blurRad="38100" dist="38100" dir="2700000" algn="tl">
                    <a:srgbClr val="C0C0C0"/>
                  </a:outerShdw>
                </a:effectLst>
              </a:rPr>
              <a:t>Pearson parametric correlation</a:t>
            </a:r>
          </a:p>
        </p:txBody>
      </p:sp>
      <p:graphicFrame>
        <p:nvGraphicFramePr>
          <p:cNvPr id="702471" name="Group 7"/>
          <p:cNvGraphicFramePr>
            <a:graphicFrameLocks noGrp="1"/>
          </p:cNvGraphicFramePr>
          <p:nvPr/>
        </p:nvGraphicFramePr>
        <p:xfrm>
          <a:off x="539750" y="1125538"/>
          <a:ext cx="8351838" cy="2438400"/>
        </p:xfrm>
        <a:graphic>
          <a:graphicData uri="http://schemas.openxmlformats.org/drawingml/2006/table">
            <a:tbl>
              <a:tblPr/>
              <a:tblGrid>
                <a:gridCol w="923925"/>
                <a:gridCol w="869950"/>
                <a:gridCol w="868363"/>
                <a:gridCol w="784225"/>
                <a:gridCol w="781050"/>
                <a:gridCol w="777875"/>
                <a:gridCol w="776287"/>
                <a:gridCol w="922338"/>
                <a:gridCol w="777875"/>
                <a:gridCol w="869950"/>
              </a:tblGrid>
              <a:tr h="1397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Arial" charset="0"/>
                        </a:rPr>
                        <a:t>Abs 72</a:t>
                      </a:r>
                      <a:endParaRPr kumimoji="0" lang="en-US" sz="1000" b="1" i="0" u="none" strike="noStrike" cap="none" normalizeH="0" baseline="0" smtClean="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0,87</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15875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Arial" charset="0"/>
                        </a:rPr>
                        <a:t>AN 48</a:t>
                      </a:r>
                      <a:endParaRPr kumimoji="0" lang="en-US" sz="1000" b="1" i="0" u="none" strike="noStrike" cap="none" normalizeH="0" baseline="0" smtClean="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FF"/>
                          </a:solidFill>
                          <a:effectLst/>
                          <a:latin typeface="Arial" charset="0"/>
                          <a:cs typeface="Arial" charset="0"/>
                        </a:rPr>
                        <a:t>0,93</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0,83</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5875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Arial" charset="0"/>
                        </a:rPr>
                        <a:t>AN 72</a:t>
                      </a:r>
                      <a:endParaRPr kumimoji="0" lang="en-US" sz="1000" b="1" i="0" u="none" strike="noStrike" cap="none" normalizeH="0" baseline="0" smtClean="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0,81</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FF"/>
                          </a:solidFill>
                          <a:effectLst/>
                          <a:latin typeface="Arial" charset="0"/>
                          <a:cs typeface="Arial" charset="0"/>
                        </a:rPr>
                        <a:t>0,95</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0,87</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5875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Arial" charset="0"/>
                        </a:rPr>
                        <a:t>TA</a:t>
                      </a:r>
                      <a:endParaRPr kumimoji="0" lang="en-US" sz="1000" b="1" i="0" u="none" strike="noStrike" cap="none" normalizeH="0" baseline="0" smtClean="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FF"/>
                          </a:solidFill>
                          <a:effectLst/>
                          <a:latin typeface="Arial" charset="0"/>
                          <a:cs typeface="Arial" charset="0"/>
                        </a:rPr>
                        <a:t>0,92</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FF"/>
                          </a:solidFill>
                          <a:effectLst/>
                          <a:latin typeface="Arial" charset="0"/>
                          <a:cs typeface="Arial" charset="0"/>
                        </a:rPr>
                        <a:t>0,99</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0,87</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FF"/>
                          </a:solidFill>
                          <a:effectLst/>
                          <a:latin typeface="Arial" charset="0"/>
                          <a:cs typeface="Arial" charset="0"/>
                        </a:rPr>
                        <a:t>0,93</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5875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Arial" charset="0"/>
                        </a:rPr>
                        <a:t>TAN</a:t>
                      </a:r>
                      <a:endParaRPr kumimoji="0" lang="en-US" sz="1000" b="1" i="0" u="none" strike="noStrike" cap="none" normalizeH="0" baseline="0" smtClean="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0,85</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FF"/>
                          </a:solidFill>
                          <a:effectLst/>
                          <a:latin typeface="Arial" charset="0"/>
                          <a:cs typeface="Arial" charset="0"/>
                        </a:rPr>
                        <a:t>0,94</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0,91</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FF"/>
                          </a:solidFill>
                          <a:effectLst/>
                          <a:latin typeface="Arial" charset="0"/>
                          <a:cs typeface="Arial" charset="0"/>
                        </a:rPr>
                        <a:t>0,99</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FF"/>
                          </a:solidFill>
                          <a:effectLst/>
                          <a:latin typeface="Arial" charset="0"/>
                          <a:cs typeface="Arial" charset="0"/>
                        </a:rPr>
                        <a:t>0,95</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603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Arial" charset="0"/>
                        </a:rPr>
                        <a:t>Abs 0,5</a:t>
                      </a:r>
                      <a:endParaRPr kumimoji="0" lang="en-US" sz="1000" b="1" i="0" u="none" strike="noStrike" cap="none" normalizeH="0" baseline="0" smtClean="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0000"/>
                          </a:solidFill>
                          <a:effectLst/>
                          <a:latin typeface="Arial" charset="0"/>
                          <a:cs typeface="Arial" charset="0"/>
                        </a:rPr>
                        <a:t>0,96</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0,82</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0000"/>
                          </a:solidFill>
                          <a:effectLst/>
                          <a:latin typeface="Arial" charset="0"/>
                          <a:cs typeface="Arial" charset="0"/>
                        </a:rPr>
                        <a:t>0,96</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0,82</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0,87</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0,87</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5875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Arial" charset="0"/>
                        </a:rPr>
                        <a:t>Abs 1</a:t>
                      </a:r>
                      <a:endParaRPr kumimoji="0" lang="en-US" sz="1000" b="1" i="0" u="none" strike="noStrike" cap="none" normalizeH="0" baseline="0" smtClean="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0,85</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0000"/>
                          </a:solidFill>
                          <a:effectLst/>
                          <a:latin typeface="Arial" charset="0"/>
                          <a:cs typeface="Arial" charset="0"/>
                        </a:rPr>
                        <a:t>0,94</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0,86</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0000"/>
                          </a:solidFill>
                          <a:effectLst/>
                          <a:latin typeface="Arial" charset="0"/>
                          <a:cs typeface="Arial" charset="0"/>
                        </a:rPr>
                        <a:t>0,96</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0000"/>
                          </a:solidFill>
                          <a:effectLst/>
                          <a:latin typeface="Arial" charset="0"/>
                          <a:cs typeface="Arial" charset="0"/>
                        </a:rPr>
                        <a:t>0,94</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0000"/>
                          </a:solidFill>
                          <a:effectLst/>
                          <a:latin typeface="Arial" charset="0"/>
                          <a:cs typeface="Arial" charset="0"/>
                        </a:rPr>
                        <a:t>0,97</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0,84</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397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Arial" charset="0"/>
                        </a:rPr>
                        <a:t>Abs 16</a:t>
                      </a:r>
                      <a:endParaRPr kumimoji="0" lang="en-US" sz="1000" b="1" i="0" u="none" strike="noStrike" cap="none" normalizeH="0" baseline="0" smtClean="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FF00"/>
                          </a:solidFill>
                          <a:effectLst/>
                          <a:latin typeface="Arial" charset="0"/>
                          <a:cs typeface="Arial" charset="0"/>
                        </a:rPr>
                        <a:t>0,91</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0,78</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FF00"/>
                          </a:solidFill>
                          <a:effectLst/>
                          <a:latin typeface="Arial" charset="0"/>
                          <a:cs typeface="Arial" charset="0"/>
                        </a:rPr>
                        <a:t>0,92</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0,77</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0,83</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0,83</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FF00"/>
                          </a:solidFill>
                          <a:effectLst/>
                          <a:latin typeface="Arial" charset="0"/>
                          <a:cs typeface="Arial" charset="0"/>
                        </a:rPr>
                        <a:t>0,93</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0,78</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000" b="1" i="0" u="none" strike="noStrike" cap="none" normalizeH="0" baseline="0" smtClean="0">
                        <a:ln>
                          <a:noFill/>
                        </a:ln>
                        <a:solidFill>
                          <a:schemeClr val="tx1"/>
                        </a:solidFill>
                        <a:effectLst/>
                        <a:latin typeface="Arial" charset="0"/>
                      </a:endParaRPr>
                    </a:p>
                  </a:txBody>
                  <a:tcPr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1397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Arial" charset="0"/>
                        </a:rPr>
                        <a:t>Abs 24</a:t>
                      </a:r>
                      <a:endParaRPr kumimoji="0" lang="en-US" sz="1000" b="1" i="0" u="none" strike="noStrike" cap="none" normalizeH="0" baseline="0" smtClean="0">
                        <a:ln>
                          <a:noFill/>
                        </a:ln>
                        <a:solidFill>
                          <a:srgbClr val="0000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0,90</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FF00"/>
                          </a:solidFill>
                          <a:effectLst/>
                          <a:latin typeface="Arial" charset="0"/>
                          <a:cs typeface="Arial" charset="0"/>
                        </a:rPr>
                        <a:t>0,97</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0,88</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FF00"/>
                          </a:solidFill>
                          <a:effectLst/>
                          <a:latin typeface="Arial" charset="0"/>
                          <a:cs typeface="Arial" charset="0"/>
                        </a:rPr>
                        <a:t>0,95</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FF00"/>
                          </a:solidFill>
                          <a:effectLst/>
                          <a:latin typeface="Arial" charset="0"/>
                          <a:cs typeface="Arial" charset="0"/>
                        </a:rPr>
                        <a:t>0,97</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FF00"/>
                          </a:solidFill>
                          <a:effectLst/>
                          <a:latin typeface="Arial" charset="0"/>
                          <a:cs typeface="Arial" charset="0"/>
                        </a:rPr>
                        <a:t>0,95</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0,86</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FFFF00"/>
                          </a:solidFill>
                          <a:effectLst/>
                          <a:latin typeface="Arial" charset="0"/>
                          <a:cs typeface="Arial" charset="0"/>
                        </a:rPr>
                        <a:t>0,97</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0,82</a:t>
                      </a:r>
                      <a:endParaRPr kumimoji="0" lang="en-US" sz="10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1397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 </a:t>
                      </a:r>
                      <a:endParaRPr kumimoji="0" lang="en-US" sz="10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Arial" charset="0"/>
                        </a:rPr>
                        <a:t>Abs 48</a:t>
                      </a:r>
                      <a:endParaRPr kumimoji="0" lang="en-US" sz="1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Arial" charset="0"/>
                        </a:rPr>
                        <a:t>Abs 72</a:t>
                      </a:r>
                      <a:endParaRPr kumimoji="0" lang="en-US" sz="1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Arial" charset="0"/>
                        </a:rPr>
                        <a:t>AN 48</a:t>
                      </a:r>
                      <a:endParaRPr kumimoji="0" lang="en-US" sz="1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Arial" charset="0"/>
                        </a:rPr>
                        <a:t>AN 72</a:t>
                      </a:r>
                      <a:endParaRPr kumimoji="0" lang="en-US" sz="1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Arial" charset="0"/>
                        </a:rPr>
                        <a:t>TA</a:t>
                      </a:r>
                      <a:endParaRPr kumimoji="0" lang="en-US" sz="1000" b="1" i="0" u="none" strike="noStrike" cap="none" normalizeH="0" baseline="0" smtClean="0">
                        <a:ln>
                          <a:noFill/>
                        </a:ln>
                        <a:solidFill>
                          <a:srgbClr val="000000"/>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Arial" charset="0"/>
                        </a:rPr>
                        <a:t>TAN</a:t>
                      </a:r>
                      <a:endParaRPr kumimoji="0" lang="en-US" sz="1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Arial" charset="0"/>
                        </a:rPr>
                        <a:t>Abs 0,5</a:t>
                      </a:r>
                      <a:endParaRPr kumimoji="0" lang="en-US" sz="1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Arial" charset="0"/>
                        </a:rPr>
                        <a:t>Abs 1</a:t>
                      </a:r>
                      <a:endParaRPr kumimoji="0" lang="en-US" sz="1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charset="0"/>
                          <a:cs typeface="Arial" charset="0"/>
                        </a:rPr>
                        <a:t>Abs 16</a:t>
                      </a:r>
                      <a:endParaRPr kumimoji="0" lang="en-US" sz="1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bl>
          </a:graphicData>
        </a:graphic>
      </p:graphicFrame>
      <p:sp>
        <p:nvSpPr>
          <p:cNvPr id="702594" name="Rectangle 130"/>
          <p:cNvSpPr>
            <a:spLocks noChangeArrowheads="1"/>
          </p:cNvSpPr>
          <p:nvPr/>
        </p:nvSpPr>
        <p:spPr bwMode="auto">
          <a:xfrm>
            <a:off x="395288" y="4292600"/>
            <a:ext cx="8532812" cy="2344738"/>
          </a:xfrm>
          <a:prstGeom prst="rect">
            <a:avLst/>
          </a:prstGeom>
          <a:noFill/>
          <a:ln w="9525">
            <a:noFill/>
            <a:miter lim="800000"/>
            <a:headEnd/>
            <a:tailEnd/>
          </a:ln>
          <a:effectLst/>
        </p:spPr>
        <p:txBody>
          <a:bodyPr>
            <a:spAutoFit/>
          </a:bodyPr>
          <a:lstStyle/>
          <a:p>
            <a:pPr>
              <a:spcBef>
                <a:spcPct val="30000"/>
              </a:spcBef>
              <a:defRPr/>
            </a:pPr>
            <a:r>
              <a:rPr lang="en-US" sz="1800">
                <a:effectLst>
                  <a:outerShdw blurRad="38100" dist="38100" dir="2700000" algn="tl">
                    <a:srgbClr val="C0C0C0"/>
                  </a:outerShdw>
                </a:effectLst>
              </a:rPr>
              <a:t>several parameters show very similar information</a:t>
            </a:r>
            <a:r>
              <a:rPr lang="cs-CZ" sz="1800">
                <a:effectLst>
                  <a:outerShdw blurRad="38100" dist="38100" dir="2700000" algn="tl">
                    <a:srgbClr val="C0C0C0"/>
                  </a:outerShdw>
                </a:effectLst>
              </a:rPr>
              <a:t> - </a:t>
            </a:r>
            <a:r>
              <a:rPr lang="en-US" sz="1800">
                <a:effectLst>
                  <a:outerShdw blurRad="38100" dist="38100" dir="2700000" algn="tl">
                    <a:srgbClr val="C0C0C0"/>
                  </a:outerShdw>
                </a:effectLst>
              </a:rPr>
              <a:t>effect of inoculum standardization</a:t>
            </a:r>
            <a:r>
              <a:rPr lang="cs-CZ" sz="1800">
                <a:effectLst>
                  <a:outerShdw blurRad="38100" dist="38100" dir="2700000" algn="tl">
                    <a:srgbClr val="C0C0C0"/>
                  </a:outerShdw>
                </a:effectLst>
              </a:rPr>
              <a:t> ?</a:t>
            </a:r>
          </a:p>
          <a:p>
            <a:pPr>
              <a:spcBef>
                <a:spcPct val="30000"/>
              </a:spcBef>
              <a:defRPr/>
            </a:pPr>
            <a:endParaRPr lang="cs-CZ" sz="1800">
              <a:effectLst>
                <a:outerShdw blurRad="38100" dist="38100" dir="2700000" algn="tl">
                  <a:srgbClr val="C0C0C0"/>
                </a:outerShdw>
              </a:effectLst>
            </a:endParaRPr>
          </a:p>
          <a:p>
            <a:pPr>
              <a:spcBef>
                <a:spcPct val="30000"/>
              </a:spcBef>
              <a:defRPr/>
            </a:pPr>
            <a:r>
              <a:rPr lang="en-US" sz="1800">
                <a:effectLst>
                  <a:outerShdw blurRad="38100" dist="38100" dir="2700000" algn="tl">
                    <a:srgbClr val="C0C0C0"/>
                  </a:outerShdw>
                </a:effectLst>
              </a:rPr>
              <a:t>time of reading is most important factor giving different results</a:t>
            </a:r>
            <a:endParaRPr lang="cs-CZ" sz="1800">
              <a:effectLst>
                <a:outerShdw blurRad="38100" dist="38100" dir="2700000" algn="tl">
                  <a:srgbClr val="C0C0C0"/>
                </a:outerShdw>
              </a:effectLst>
            </a:endParaRPr>
          </a:p>
          <a:p>
            <a:pPr>
              <a:spcBef>
                <a:spcPct val="30000"/>
              </a:spcBef>
              <a:defRPr/>
            </a:pPr>
            <a:endParaRPr lang="cs-CZ" sz="1800">
              <a:effectLst>
                <a:outerShdw blurRad="38100" dist="38100" dir="2700000" algn="tl">
                  <a:srgbClr val="C0C0C0"/>
                </a:outerShdw>
              </a:effectLst>
            </a:endParaRPr>
          </a:p>
          <a:p>
            <a:pPr>
              <a:spcBef>
                <a:spcPct val="30000"/>
              </a:spcBef>
              <a:defRPr/>
            </a:pPr>
            <a:r>
              <a:rPr lang="en-US" sz="1800">
                <a:effectLst>
                  <a:outerShdw blurRad="38100" dist="38100" dir="2700000" algn="tl">
                    <a:srgbClr val="C0C0C0"/>
                  </a:outerShdw>
                </a:effectLst>
              </a:rPr>
              <a:t>every parameter can be used </a:t>
            </a:r>
            <a:r>
              <a:rPr lang="cs-CZ" sz="1800">
                <a:effectLst>
                  <a:outerShdw blurRad="38100" dist="38100" dir="2700000" algn="tl">
                    <a:srgbClr val="C0C0C0"/>
                  </a:outerShdw>
                </a:effectLst>
              </a:rPr>
              <a:t>in MV statistics </a:t>
            </a:r>
            <a:r>
              <a:rPr lang="en-US" sz="1800">
                <a:effectLst>
                  <a:outerShdw blurRad="38100" dist="38100" dir="2700000" algn="tl">
                    <a:srgbClr val="C0C0C0"/>
                  </a:outerShdw>
                </a:effectLst>
              </a:rPr>
              <a:t>and very distinct results are then obtained</a:t>
            </a:r>
            <a:endParaRPr lang="cs-CZ" sz="1800">
              <a:effectLst>
                <a:outerShdw blurRad="38100" dist="38100" dir="2700000" algn="tl">
                  <a:srgbClr val="C0C0C0"/>
                </a:outerShdw>
              </a:effectLst>
            </a:endParaRPr>
          </a:p>
        </p:txBody>
      </p:sp>
      <p:grpSp>
        <p:nvGrpSpPr>
          <p:cNvPr id="87169" name="Group 133"/>
          <p:cNvGrpSpPr>
            <a:grpSpLocks/>
          </p:cNvGrpSpPr>
          <p:nvPr/>
        </p:nvGrpSpPr>
        <p:grpSpPr bwMode="auto">
          <a:xfrm>
            <a:off x="0" y="0"/>
            <a:ext cx="1146175" cy="623888"/>
            <a:chOff x="480" y="3075"/>
            <a:chExt cx="722" cy="393"/>
          </a:xfrm>
        </p:grpSpPr>
        <p:pic>
          <p:nvPicPr>
            <p:cNvPr id="87170" name="Picture 134" descr="File:Lupa.na.encyklopedii.jpg">
              <a:hlinkClick r:id="rId3"/>
            </p:cNvPr>
            <p:cNvPicPr>
              <a:picLocks noChangeAspect="1" noChangeArrowheads="1"/>
            </p:cNvPicPr>
            <p:nvPr/>
          </p:nvPicPr>
          <p:blipFill>
            <a:blip r:embed="rId4"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87171" name="WordArt 135"/>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6"/>
          <p:cNvSpPr>
            <a:spLocks noGrp="1" noChangeArrowheads="1"/>
          </p:cNvSpPr>
          <p:nvPr>
            <p:ph type="title"/>
          </p:nvPr>
        </p:nvSpPr>
        <p:spPr/>
        <p:txBody>
          <a:bodyPr/>
          <a:lstStyle/>
          <a:p>
            <a:pPr eaLnBrk="1" hangingPunct="1"/>
            <a:r>
              <a:rPr lang="cs-CZ" smtClean="0"/>
              <a:t>Společenstva mikroorganismů</a:t>
            </a:r>
            <a:endParaRPr lang="en-US" smtClean="0"/>
          </a:p>
        </p:txBody>
      </p:sp>
      <p:graphicFrame>
        <p:nvGraphicFramePr>
          <p:cNvPr id="723971" name="Group 3"/>
          <p:cNvGraphicFramePr>
            <a:graphicFrameLocks noGrp="1"/>
          </p:cNvGraphicFramePr>
          <p:nvPr>
            <p:ph idx="1"/>
          </p:nvPr>
        </p:nvGraphicFramePr>
        <p:xfrm>
          <a:off x="107950" y="2060575"/>
          <a:ext cx="8856663" cy="3638868"/>
        </p:xfrm>
        <a:graphic>
          <a:graphicData uri="http://schemas.openxmlformats.org/drawingml/2006/table">
            <a:tbl>
              <a:tblPr/>
              <a:tblGrid>
                <a:gridCol w="2114550"/>
                <a:gridCol w="2381250"/>
                <a:gridCol w="2386013"/>
                <a:gridCol w="1974850"/>
              </a:tblGrid>
              <a:tr h="2492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Times New Roman" pitchFamily="18" charset="0"/>
                        </a:rPr>
                        <a:t>charakteristika</a:t>
                      </a:r>
                      <a:endParaRPr kumimoji="0" lang="cs-CZ"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Times New Roman" pitchFamily="18" charset="0"/>
                        </a:rPr>
                        <a:t>bakterie</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Times New Roman" pitchFamily="18" charset="0"/>
                        </a:rPr>
                        <a:t>aktinomycety</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Times New Roman" pitchFamily="18" charset="0"/>
                        </a:rPr>
                        <a:t>houby</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08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populace</a:t>
                      </a:r>
                      <a:endParaRPr kumimoji="0" lang="cs-CZ"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nejčetnější</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středně početné</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nejméně početné</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92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biomasa</a:t>
                      </a:r>
                      <a:endParaRPr kumimoji="0" lang="cs-CZ"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bakterie a aktinomycety mají stejnou biomasu</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cs-CZ"/>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nejvyšší biomasa</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03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buněčná stěna</a:t>
                      </a:r>
                      <a:endParaRPr kumimoji="0" lang="cs-CZ"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murein, teikoové kyseliny, lipopolysacharidy</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murein, teikoové kyseliny, lipopolysacharidy</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chitin nebo celulóza</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03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kompetitivita pro jednoduché org.slouč.</a:t>
                      </a:r>
                      <a:endParaRPr kumimoji="0" lang="cs-CZ"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nejkompetivnější</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nejméně kompetivní</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středně kompetivní</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92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tolerance k vlhkosti</a:t>
                      </a:r>
                      <a:endParaRPr kumimoji="0" lang="cs-CZ"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nejméně tolerantní</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středně tolerantní</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nejvíce tolerantní</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08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optimální pH</a:t>
                      </a:r>
                      <a:endParaRPr kumimoji="0" lang="cs-CZ"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6-8</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6-8</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6-8</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92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pH pro kompetici</a:t>
                      </a:r>
                      <a:endParaRPr kumimoji="0" lang="cs-CZ"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6-8</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sym typeface="Symbol" pitchFamily="18" charset="2"/>
                        </a:rPr>
                        <a:t></a:t>
                      </a:r>
                      <a:r>
                        <a:rPr kumimoji="0" lang="cs-CZ" sz="1400" b="0" i="0" u="none" strike="noStrike" cap="none" normalizeH="0" baseline="0" smtClean="0">
                          <a:ln>
                            <a:noFill/>
                          </a:ln>
                          <a:solidFill>
                            <a:schemeClr val="tx1"/>
                          </a:solidFill>
                          <a:effectLst/>
                          <a:latin typeface="Arial" charset="0"/>
                          <a:cs typeface="Times New Roman" pitchFamily="18" charset="0"/>
                        </a:rPr>
                        <a:t>8</a:t>
                      </a:r>
                      <a:endParaRPr kumimoji="0" lang="cs-CZ" sz="1400" b="0" i="0" u="none" strike="noStrike" cap="none" normalizeH="0" baseline="0" smtClean="0">
                        <a:ln>
                          <a:noFill/>
                        </a:ln>
                        <a:solidFill>
                          <a:schemeClr val="tx1"/>
                        </a:solidFill>
                        <a:effectLst/>
                        <a:latin typeface="Arial" charset="0"/>
                        <a:cs typeface="Times New Roman" pitchFamily="18" charset="0"/>
                        <a:sym typeface="Symbol" pitchFamily="18"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sym typeface="Symbol" pitchFamily="18" charset="2"/>
                        </a:rPr>
                        <a:t></a:t>
                      </a:r>
                      <a:r>
                        <a:rPr kumimoji="0" lang="cs-CZ" sz="1400" b="0" i="0" u="none" strike="noStrike" cap="none" normalizeH="0" baseline="0" smtClean="0">
                          <a:ln>
                            <a:noFill/>
                          </a:ln>
                          <a:solidFill>
                            <a:schemeClr val="tx1"/>
                          </a:solidFill>
                          <a:effectLst/>
                          <a:latin typeface="Arial" charset="0"/>
                          <a:cs typeface="Times New Roman" pitchFamily="18" charset="0"/>
                        </a:rPr>
                        <a:t>5</a:t>
                      </a:r>
                      <a:endParaRPr kumimoji="0" lang="cs-CZ" sz="1400" b="0" i="0" u="none" strike="noStrike" cap="none" normalizeH="0" baseline="0" smtClean="0">
                        <a:ln>
                          <a:noFill/>
                        </a:ln>
                        <a:solidFill>
                          <a:schemeClr val="tx1"/>
                        </a:solidFill>
                        <a:effectLst/>
                        <a:latin typeface="Arial" charset="0"/>
                        <a:cs typeface="Times New Roman" pitchFamily="18" charset="0"/>
                        <a:sym typeface="Symbol" pitchFamily="18" charset="2"/>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48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půda pro kompetici</a:t>
                      </a:r>
                      <a:endParaRPr kumimoji="0" lang="cs-CZ" sz="1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všechny typy půd</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dominují v suchých půdách s vysokým pH</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Times New Roman" pitchFamily="18" charset="0"/>
                        </a:rPr>
                        <a:t>dominují v půdách s nízkým pH</a:t>
                      </a:r>
                      <a:endParaRPr kumimoji="0" lang="cs-CZ"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7639" name="Zástupný symbol pro číslo snímku 4"/>
          <p:cNvSpPr>
            <a:spLocks noGrp="1"/>
          </p:cNvSpPr>
          <p:nvPr>
            <p:ph type="sldNum" sz="quarter" idx="10"/>
          </p:nvPr>
        </p:nvSpPr>
        <p:spPr>
          <a:noFill/>
        </p:spPr>
        <p:txBody>
          <a:bodyPr/>
          <a:lstStyle/>
          <a:p>
            <a:r>
              <a:rPr lang="cs-CZ" smtClean="0">
                <a:latin typeface="Arial" charset="0"/>
              </a:rPr>
              <a:t>Snímek </a:t>
            </a:r>
            <a:fld id="{20BDDADC-A89D-43DA-ABDC-443E8A651BCD}" type="slidenum">
              <a:rPr lang="cs-CZ" smtClean="0">
                <a:latin typeface="Arial" charset="0"/>
              </a:rPr>
              <a:pPr/>
              <a:t>5</a:t>
            </a:fld>
            <a:endParaRPr lang="cs-CZ" smtClean="0">
              <a:latin typeface="Arial" charset="0"/>
            </a:endParaRPr>
          </a:p>
        </p:txBody>
      </p:sp>
      <p:sp>
        <p:nvSpPr>
          <p:cNvPr id="67640" name="Rectangle 57"/>
          <p:cNvSpPr>
            <a:spLocks noGrp="1" noChangeArrowheads="1"/>
          </p:cNvSpPr>
          <p:nvPr>
            <p:ph type="body" idx="4294967295"/>
          </p:nvPr>
        </p:nvSpPr>
        <p:spPr>
          <a:xfrm>
            <a:off x="0" y="620713"/>
            <a:ext cx="8713788" cy="5761037"/>
          </a:xfrm>
        </p:spPr>
        <p:txBody>
          <a:bodyPr/>
          <a:lstStyle/>
          <a:p>
            <a:pPr eaLnBrk="1" hangingPunct="1">
              <a:buFontTx/>
              <a:buNone/>
            </a:pPr>
            <a:r>
              <a:rPr lang="cs-CZ" smtClean="0"/>
              <a:t>Příklad – mikrobiální společenstva půd – dominují tři skupiny mikroorganismů</a:t>
            </a:r>
            <a:endParaRPr lang="en-US" smtClean="0"/>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5"/>
          <p:cNvSpPr>
            <a:spLocks noGrp="1" noChangeArrowheads="1"/>
          </p:cNvSpPr>
          <p:nvPr>
            <p:ph type="title"/>
          </p:nvPr>
        </p:nvSpPr>
        <p:spPr>
          <a:noFill/>
        </p:spPr>
        <p:txBody>
          <a:bodyPr/>
          <a:lstStyle/>
          <a:p>
            <a:pPr eaLnBrk="1" hangingPunct="1"/>
            <a:r>
              <a:rPr lang="cs-CZ" sz="2400" smtClean="0"/>
              <a:t>Funkční diverzita – systém Biolog</a:t>
            </a:r>
          </a:p>
        </p:txBody>
      </p:sp>
      <p:pic>
        <p:nvPicPr>
          <p:cNvPr id="88067" name="Picture 2"/>
          <p:cNvPicPr>
            <a:picLocks noGrp="1" noChangeAspect="1" noChangeArrowheads="1"/>
          </p:cNvPicPr>
          <p:nvPr>
            <p:ph idx="1"/>
          </p:nvPr>
        </p:nvPicPr>
        <p:blipFill>
          <a:blip r:embed="rId3" cstate="print"/>
          <a:srcRect r="19131"/>
          <a:stretch>
            <a:fillRect/>
          </a:stretch>
        </p:blipFill>
        <p:spPr>
          <a:xfrm>
            <a:off x="4716463" y="1052513"/>
            <a:ext cx="3959225" cy="4079875"/>
          </a:xfrm>
          <a:noFill/>
        </p:spPr>
      </p:pic>
      <p:sp>
        <p:nvSpPr>
          <p:cNvPr id="88068" name="Zástupný symbol pro číslo snímku 4"/>
          <p:cNvSpPr>
            <a:spLocks noGrp="1"/>
          </p:cNvSpPr>
          <p:nvPr>
            <p:ph type="sldNum" sz="quarter" idx="10"/>
          </p:nvPr>
        </p:nvSpPr>
        <p:spPr>
          <a:noFill/>
        </p:spPr>
        <p:txBody>
          <a:bodyPr/>
          <a:lstStyle/>
          <a:p>
            <a:r>
              <a:rPr lang="cs-CZ" smtClean="0">
                <a:latin typeface="Arial" charset="0"/>
              </a:rPr>
              <a:t>Snímek </a:t>
            </a:r>
            <a:fld id="{254B71E0-C42E-45C1-A6A2-B27192B52EAB}" type="slidenum">
              <a:rPr lang="cs-CZ" smtClean="0">
                <a:latin typeface="Arial" charset="0"/>
              </a:rPr>
              <a:pPr/>
              <a:t>50</a:t>
            </a:fld>
            <a:endParaRPr lang="cs-CZ" smtClean="0">
              <a:latin typeface="Arial" charset="0"/>
            </a:endParaRPr>
          </a:p>
        </p:txBody>
      </p:sp>
      <p:pic>
        <p:nvPicPr>
          <p:cNvPr id="88069" name="Picture 7"/>
          <p:cNvPicPr>
            <a:picLocks noChangeAspect="1" noChangeArrowheads="1"/>
          </p:cNvPicPr>
          <p:nvPr/>
        </p:nvPicPr>
        <p:blipFill>
          <a:blip r:embed="rId4" cstate="print"/>
          <a:srcRect r="19379"/>
          <a:stretch>
            <a:fillRect/>
          </a:stretch>
        </p:blipFill>
        <p:spPr bwMode="auto">
          <a:xfrm>
            <a:off x="393700" y="1052513"/>
            <a:ext cx="3971925" cy="4105275"/>
          </a:xfrm>
          <a:prstGeom prst="rect">
            <a:avLst/>
          </a:prstGeom>
          <a:noFill/>
          <a:ln w="9525">
            <a:noFill/>
            <a:miter lim="800000"/>
            <a:headEnd/>
            <a:tailEnd/>
          </a:ln>
        </p:spPr>
      </p:pic>
      <p:sp>
        <p:nvSpPr>
          <p:cNvPr id="704520" name="Rectangle 8"/>
          <p:cNvSpPr>
            <a:spLocks noChangeArrowheads="1"/>
          </p:cNvSpPr>
          <p:nvPr/>
        </p:nvSpPr>
        <p:spPr bwMode="auto">
          <a:xfrm>
            <a:off x="34925" y="692150"/>
            <a:ext cx="4032250" cy="366713"/>
          </a:xfrm>
          <a:prstGeom prst="rect">
            <a:avLst/>
          </a:prstGeom>
          <a:noFill/>
          <a:ln w="9525">
            <a:noFill/>
            <a:miter lim="800000"/>
            <a:headEnd/>
            <a:tailEnd/>
          </a:ln>
          <a:effectLst/>
        </p:spPr>
        <p:txBody>
          <a:bodyPr wrap="none">
            <a:spAutoFit/>
          </a:bodyPr>
          <a:lstStyle/>
          <a:p>
            <a:pPr>
              <a:defRPr/>
            </a:pPr>
            <a:r>
              <a:rPr lang="en-US" sz="1800">
                <a:solidFill>
                  <a:srgbClr val="FFFF00"/>
                </a:solidFill>
                <a:effectLst>
                  <a:outerShdw blurRad="38100" dist="38100" dir="2700000" algn="tl">
                    <a:srgbClr val="C0C0C0"/>
                  </a:outerShdw>
                </a:effectLst>
              </a:rPr>
              <a:t>TA in principle component analysis</a:t>
            </a:r>
          </a:p>
        </p:txBody>
      </p:sp>
      <p:sp>
        <p:nvSpPr>
          <p:cNvPr id="704521" name="Rectangle 9"/>
          <p:cNvSpPr>
            <a:spLocks noChangeArrowheads="1"/>
          </p:cNvSpPr>
          <p:nvPr/>
        </p:nvSpPr>
        <p:spPr bwMode="auto">
          <a:xfrm>
            <a:off x="34925" y="5118100"/>
            <a:ext cx="9034463" cy="1190625"/>
          </a:xfrm>
          <a:prstGeom prst="rect">
            <a:avLst/>
          </a:prstGeom>
          <a:noFill/>
          <a:ln w="9525">
            <a:noFill/>
            <a:miter lim="800000"/>
            <a:headEnd/>
            <a:tailEnd/>
          </a:ln>
          <a:effectLst/>
        </p:spPr>
        <p:txBody>
          <a:bodyPr>
            <a:spAutoFit/>
          </a:bodyPr>
          <a:lstStyle/>
          <a:p>
            <a:pPr>
              <a:buFontTx/>
              <a:buChar char="•"/>
              <a:defRPr/>
            </a:pPr>
            <a:r>
              <a:rPr lang="en-US" sz="1800">
                <a:effectLst>
                  <a:outerShdw blurRad="38100" dist="38100" dir="2700000" algn="tl">
                    <a:srgbClr val="C0C0C0"/>
                  </a:outerShdw>
                </a:effectLst>
              </a:rPr>
              <a:t>it seems that the main component binds main part of variance, caused especially overall activity differences</a:t>
            </a:r>
            <a:endParaRPr lang="cs-CZ" sz="1800">
              <a:effectLst>
                <a:outerShdw blurRad="38100" dist="38100" dir="2700000" algn="tl">
                  <a:srgbClr val="C0C0C0"/>
                </a:outerShdw>
              </a:effectLst>
            </a:endParaRPr>
          </a:p>
          <a:p>
            <a:pPr>
              <a:buFontTx/>
              <a:buChar char="•"/>
              <a:defRPr/>
            </a:pPr>
            <a:r>
              <a:rPr lang="en-US" sz="1800">
                <a:effectLst>
                  <a:outerShdw blurRad="38100" dist="38100" dir="2700000" algn="tl">
                    <a:srgbClr val="C0C0C0"/>
                  </a:outerShdw>
                </a:effectLst>
              </a:rPr>
              <a:t>other components show</a:t>
            </a:r>
            <a:r>
              <a:rPr lang="cs-CZ" sz="1800">
                <a:effectLst>
                  <a:outerShdw blurRad="38100" dist="38100" dir="2700000" algn="tl">
                    <a:srgbClr val="C0C0C0"/>
                  </a:outerShdw>
                </a:effectLst>
              </a:rPr>
              <a:t>s</a:t>
            </a:r>
            <a:r>
              <a:rPr lang="en-US" sz="1800">
                <a:effectLst>
                  <a:outerShdw blurRad="38100" dist="38100" dir="2700000" algn="tl">
                    <a:srgbClr val="C0C0C0"/>
                  </a:outerShdw>
                </a:effectLst>
              </a:rPr>
              <a:t> differences based on other patterns</a:t>
            </a:r>
            <a:r>
              <a:rPr lang="cs-CZ" sz="1800">
                <a:effectLst>
                  <a:outerShdw blurRad="38100" dist="38100" dir="2700000" algn="tl">
                    <a:srgbClr val="C0C0C0"/>
                  </a:outerShdw>
                </a:effectLst>
              </a:rPr>
              <a:t> (</a:t>
            </a:r>
            <a:r>
              <a:rPr lang="en-US" sz="1800">
                <a:effectLst>
                  <a:outerShdw blurRad="38100" dist="38100" dir="2700000" algn="tl">
                    <a:srgbClr val="C0C0C0"/>
                  </a:outerShdw>
                </a:effectLst>
              </a:rPr>
              <a:t>diversity</a:t>
            </a:r>
            <a:r>
              <a:rPr lang="cs-CZ" sz="1800">
                <a:effectLst>
                  <a:outerShdw blurRad="38100" dist="38100" dir="2700000" algn="tl">
                    <a:srgbClr val="C0C0C0"/>
                  </a:outerShdw>
                </a:effectLst>
              </a:rPr>
              <a:t> ?)</a:t>
            </a:r>
          </a:p>
          <a:p>
            <a:pPr>
              <a:buFontTx/>
              <a:buChar char="•"/>
              <a:defRPr/>
            </a:pPr>
            <a:r>
              <a:rPr lang="en-US" sz="1800">
                <a:effectLst>
                  <a:outerShdw blurRad="38100" dist="38100" dir="2700000" algn="tl">
                    <a:srgbClr val="C0C0C0"/>
                  </a:outerShdw>
                </a:effectLst>
              </a:rPr>
              <a:t>nearly half of the substrates on EcoPlates are redundant</a:t>
            </a:r>
            <a:r>
              <a:rPr lang="cs-CZ" sz="1800">
                <a:effectLst>
                  <a:outerShdw blurRad="38100" dist="38100" dir="2700000" algn="tl">
                    <a:srgbClr val="C0C0C0"/>
                  </a:outerShdw>
                </a:effectLst>
              </a:rPr>
              <a:t> - to exclude them ?</a:t>
            </a:r>
            <a:endParaRPr lang="en-US" sz="1800">
              <a:effectLst>
                <a:outerShdw blurRad="38100" dist="38100" dir="2700000" algn="tl">
                  <a:srgbClr val="C0C0C0"/>
                </a:outerShdw>
              </a:effectLst>
            </a:endParaRPr>
          </a:p>
        </p:txBody>
      </p:sp>
      <p:sp>
        <p:nvSpPr>
          <p:cNvPr id="88072" name="Oval 10"/>
          <p:cNvSpPr>
            <a:spLocks noChangeArrowheads="1"/>
          </p:cNvSpPr>
          <p:nvPr/>
        </p:nvSpPr>
        <p:spPr bwMode="auto">
          <a:xfrm>
            <a:off x="5724525" y="2997200"/>
            <a:ext cx="503238" cy="1079500"/>
          </a:xfrm>
          <a:prstGeom prst="ellipse">
            <a:avLst/>
          </a:prstGeom>
          <a:noFill/>
          <a:ln w="28575">
            <a:solidFill>
              <a:srgbClr val="B60000"/>
            </a:solidFill>
            <a:prstDash val="dash"/>
            <a:round/>
            <a:headEnd/>
            <a:tailEnd/>
          </a:ln>
        </p:spPr>
        <p:txBody>
          <a:bodyPr wrap="none" anchor="ctr"/>
          <a:lstStyle/>
          <a:p>
            <a:endParaRPr lang="cs-CZ"/>
          </a:p>
        </p:txBody>
      </p:sp>
      <p:sp>
        <p:nvSpPr>
          <p:cNvPr id="88073" name="Oval 11"/>
          <p:cNvSpPr>
            <a:spLocks noChangeArrowheads="1"/>
          </p:cNvSpPr>
          <p:nvPr/>
        </p:nvSpPr>
        <p:spPr bwMode="auto">
          <a:xfrm>
            <a:off x="7235825" y="2565400"/>
            <a:ext cx="649288" cy="1079500"/>
          </a:xfrm>
          <a:prstGeom prst="ellipse">
            <a:avLst/>
          </a:prstGeom>
          <a:noFill/>
          <a:ln w="28575">
            <a:solidFill>
              <a:srgbClr val="B60000"/>
            </a:solidFill>
            <a:prstDash val="dash"/>
            <a:round/>
            <a:headEnd/>
            <a:tailEnd/>
          </a:ln>
        </p:spPr>
        <p:txBody>
          <a:bodyPr wrap="none" anchor="ctr"/>
          <a:lstStyle/>
          <a:p>
            <a:pPr algn="ctr"/>
            <a:endParaRPr lang="en-US" sz="1800" b="0"/>
          </a:p>
        </p:txBody>
      </p:sp>
      <p:sp>
        <p:nvSpPr>
          <p:cNvPr id="88074" name="Oval 12"/>
          <p:cNvSpPr>
            <a:spLocks noChangeArrowheads="1"/>
          </p:cNvSpPr>
          <p:nvPr/>
        </p:nvSpPr>
        <p:spPr bwMode="auto">
          <a:xfrm>
            <a:off x="6227763" y="2276475"/>
            <a:ext cx="431800" cy="865188"/>
          </a:xfrm>
          <a:prstGeom prst="ellipse">
            <a:avLst/>
          </a:prstGeom>
          <a:noFill/>
          <a:ln w="28575">
            <a:solidFill>
              <a:srgbClr val="B60000"/>
            </a:solidFill>
            <a:prstDash val="dash"/>
            <a:round/>
            <a:headEnd/>
            <a:tailEnd/>
          </a:ln>
        </p:spPr>
        <p:txBody>
          <a:bodyPr wrap="none" anchor="ctr"/>
          <a:lstStyle/>
          <a:p>
            <a:pPr algn="ctr"/>
            <a:endParaRPr lang="en-US" sz="1800" b="0"/>
          </a:p>
        </p:txBody>
      </p:sp>
      <p:sp>
        <p:nvSpPr>
          <p:cNvPr id="88075" name="Oval 13"/>
          <p:cNvSpPr>
            <a:spLocks noChangeArrowheads="1"/>
          </p:cNvSpPr>
          <p:nvPr/>
        </p:nvSpPr>
        <p:spPr bwMode="auto">
          <a:xfrm>
            <a:off x="6588125" y="1773238"/>
            <a:ext cx="504825" cy="647700"/>
          </a:xfrm>
          <a:prstGeom prst="ellipse">
            <a:avLst/>
          </a:prstGeom>
          <a:noFill/>
          <a:ln w="28575">
            <a:solidFill>
              <a:srgbClr val="B60000"/>
            </a:solidFill>
            <a:prstDash val="dash"/>
            <a:round/>
            <a:headEnd/>
            <a:tailEnd/>
          </a:ln>
        </p:spPr>
        <p:txBody>
          <a:bodyPr wrap="none" anchor="ctr"/>
          <a:lstStyle/>
          <a:p>
            <a:pPr algn="ctr"/>
            <a:endParaRPr lang="en-US" sz="1800" b="0"/>
          </a:p>
        </p:txBody>
      </p:sp>
      <p:grpSp>
        <p:nvGrpSpPr>
          <p:cNvPr id="88076" name="Group 16"/>
          <p:cNvGrpSpPr>
            <a:grpSpLocks/>
          </p:cNvGrpSpPr>
          <p:nvPr/>
        </p:nvGrpSpPr>
        <p:grpSpPr bwMode="auto">
          <a:xfrm>
            <a:off x="0" y="0"/>
            <a:ext cx="1146175" cy="623888"/>
            <a:chOff x="480" y="3075"/>
            <a:chExt cx="722" cy="393"/>
          </a:xfrm>
        </p:grpSpPr>
        <p:pic>
          <p:nvPicPr>
            <p:cNvPr id="88077" name="Picture 17" descr="File:Lupa.na.encyklopedii.jpg">
              <a:hlinkClick r:id="rId5"/>
            </p:cNvPr>
            <p:cNvPicPr>
              <a:picLocks noChangeAspect="1" noChangeArrowheads="1"/>
            </p:cNvPicPr>
            <p:nvPr/>
          </p:nvPicPr>
          <p:blipFill>
            <a:blip r:embed="rId6"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88078" name="WordArt 18"/>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ástupný symbol pro číslo snímku 2"/>
          <p:cNvSpPr>
            <a:spLocks noGrp="1"/>
          </p:cNvSpPr>
          <p:nvPr>
            <p:ph type="sldNum" sz="quarter" idx="10"/>
          </p:nvPr>
        </p:nvSpPr>
        <p:spPr>
          <a:noFill/>
        </p:spPr>
        <p:txBody>
          <a:bodyPr/>
          <a:lstStyle/>
          <a:p>
            <a:r>
              <a:rPr lang="cs-CZ" smtClean="0">
                <a:latin typeface="Arial" charset="0"/>
              </a:rPr>
              <a:t>Snímek </a:t>
            </a:r>
            <a:fld id="{9C667EA4-73DA-4819-B75D-72D70D6FB75E}" type="slidenum">
              <a:rPr lang="cs-CZ" smtClean="0">
                <a:latin typeface="Arial" charset="0"/>
              </a:rPr>
              <a:pPr/>
              <a:t>51</a:t>
            </a:fld>
            <a:endParaRPr lang="cs-CZ" smtClean="0">
              <a:latin typeface="Arial" charset="0"/>
            </a:endParaRPr>
          </a:p>
        </p:txBody>
      </p:sp>
      <p:sp>
        <p:nvSpPr>
          <p:cNvPr id="706566" name="Rectangle 6"/>
          <p:cNvSpPr>
            <a:spLocks noChangeArrowheads="1"/>
          </p:cNvSpPr>
          <p:nvPr/>
        </p:nvSpPr>
        <p:spPr bwMode="auto">
          <a:xfrm>
            <a:off x="34925" y="692150"/>
            <a:ext cx="2808288" cy="2014538"/>
          </a:xfrm>
          <a:prstGeom prst="rect">
            <a:avLst/>
          </a:prstGeom>
          <a:noFill/>
          <a:ln w="9525">
            <a:noFill/>
            <a:miter lim="800000"/>
            <a:headEnd/>
            <a:tailEnd/>
          </a:ln>
          <a:effectLst/>
        </p:spPr>
        <p:txBody>
          <a:bodyPr>
            <a:spAutoFit/>
          </a:bodyPr>
          <a:lstStyle/>
          <a:p>
            <a:pPr>
              <a:defRPr/>
            </a:pPr>
            <a:r>
              <a:rPr lang="en-US" sz="1800">
                <a:solidFill>
                  <a:srgbClr val="FFFF00"/>
                </a:solidFill>
                <a:effectLst>
                  <a:outerShdw blurRad="38100" dist="38100" dir="2700000" algn="tl">
                    <a:srgbClr val="C0C0C0"/>
                  </a:outerShdw>
                </a:effectLst>
              </a:rPr>
              <a:t>TA</a:t>
            </a:r>
            <a:r>
              <a:rPr lang="cs-CZ" sz="1800">
                <a:solidFill>
                  <a:srgbClr val="FFFF00"/>
                </a:solidFill>
                <a:effectLst>
                  <a:outerShdw blurRad="38100" dist="38100" dir="2700000" algn="tl">
                    <a:srgbClr val="C0C0C0"/>
                  </a:outerShdw>
                </a:effectLst>
              </a:rPr>
              <a:t>N for selected substrates (ANOVA p </a:t>
            </a:r>
            <a:r>
              <a:rPr lang="en-US" sz="1800">
                <a:solidFill>
                  <a:srgbClr val="FFFF00"/>
                </a:solidFill>
                <a:effectLst>
                  <a:outerShdw blurRad="38100" dist="38100" dir="2700000" algn="tl">
                    <a:srgbClr val="C0C0C0"/>
                  </a:outerShdw>
                </a:effectLst>
              </a:rPr>
              <a:t>&lt; 0.01</a:t>
            </a:r>
            <a:r>
              <a:rPr lang="cs-CZ" sz="1800">
                <a:solidFill>
                  <a:srgbClr val="FFFF00"/>
                </a:solidFill>
                <a:effectLst>
                  <a:outerShdw blurRad="38100" dist="38100" dir="2700000" algn="tl">
                    <a:srgbClr val="C0C0C0"/>
                  </a:outerShdw>
                </a:effectLst>
              </a:rPr>
              <a:t>) in PCA</a:t>
            </a:r>
          </a:p>
          <a:p>
            <a:pPr>
              <a:defRPr/>
            </a:pPr>
            <a:endParaRPr lang="cs-CZ" sz="1800">
              <a:solidFill>
                <a:srgbClr val="FFFF00"/>
              </a:solidFill>
              <a:effectLst>
                <a:outerShdw blurRad="38100" dist="38100" dir="2700000" algn="tl">
                  <a:srgbClr val="C0C0C0"/>
                </a:outerShdw>
              </a:effectLst>
            </a:endParaRPr>
          </a:p>
          <a:p>
            <a:pPr>
              <a:defRPr/>
            </a:pPr>
            <a:r>
              <a:rPr lang="cs-CZ" sz="1800">
                <a:solidFill>
                  <a:srgbClr val="FFFF00"/>
                </a:solidFill>
                <a:effectLst>
                  <a:outerShdw blurRad="38100" dist="38100" dir="2700000" algn="tl">
                    <a:srgbClr val="C0C0C0"/>
                  </a:outerShdw>
                </a:effectLst>
              </a:rPr>
              <a:t>biplot of substrate loadings and soil scores (divided by 4)</a:t>
            </a:r>
            <a:endParaRPr lang="en-US" sz="1800">
              <a:solidFill>
                <a:srgbClr val="FFFF00"/>
              </a:solidFill>
              <a:effectLst>
                <a:outerShdw blurRad="38100" dist="38100" dir="2700000" algn="tl">
                  <a:srgbClr val="C0C0C0"/>
                </a:outerShdw>
              </a:effectLst>
            </a:endParaRPr>
          </a:p>
        </p:txBody>
      </p:sp>
      <p:pic>
        <p:nvPicPr>
          <p:cNvPr id="89092" name="Picture 7"/>
          <p:cNvPicPr>
            <a:picLocks noChangeAspect="1" noChangeArrowheads="1"/>
          </p:cNvPicPr>
          <p:nvPr/>
        </p:nvPicPr>
        <p:blipFill>
          <a:blip r:embed="rId3" cstate="print"/>
          <a:srcRect/>
          <a:stretch>
            <a:fillRect/>
          </a:stretch>
        </p:blipFill>
        <p:spPr bwMode="auto">
          <a:xfrm>
            <a:off x="2987675" y="701675"/>
            <a:ext cx="6156325" cy="6156325"/>
          </a:xfrm>
          <a:prstGeom prst="rect">
            <a:avLst/>
          </a:prstGeom>
          <a:noFill/>
          <a:ln w="9525">
            <a:noFill/>
            <a:miter lim="800000"/>
            <a:headEnd/>
            <a:tailEnd/>
          </a:ln>
        </p:spPr>
      </p:pic>
      <p:sp>
        <p:nvSpPr>
          <p:cNvPr id="89093" name="Rectangle 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Funkční diverzita – systém Biolog</a:t>
            </a:r>
          </a:p>
        </p:txBody>
      </p:sp>
      <p:grpSp>
        <p:nvGrpSpPr>
          <p:cNvPr id="89094" name="Group 9"/>
          <p:cNvGrpSpPr>
            <a:grpSpLocks/>
          </p:cNvGrpSpPr>
          <p:nvPr/>
        </p:nvGrpSpPr>
        <p:grpSpPr bwMode="auto">
          <a:xfrm>
            <a:off x="0" y="0"/>
            <a:ext cx="1146175" cy="623888"/>
            <a:chOff x="480" y="3075"/>
            <a:chExt cx="722" cy="393"/>
          </a:xfrm>
        </p:grpSpPr>
        <p:pic>
          <p:nvPicPr>
            <p:cNvPr id="89095" name="Picture 10"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89096" name="WordArt 11"/>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
          <p:cNvSpPr>
            <a:spLocks noGrp="1" noChangeArrowheads="1"/>
          </p:cNvSpPr>
          <p:nvPr>
            <p:ph type="title"/>
          </p:nvPr>
        </p:nvSpPr>
        <p:spPr>
          <a:noFill/>
        </p:spPr>
        <p:txBody>
          <a:bodyPr/>
          <a:lstStyle/>
          <a:p>
            <a:pPr eaLnBrk="1" hangingPunct="1"/>
            <a:r>
              <a:rPr lang="cs-CZ" sz="2400" smtClean="0"/>
              <a:t>Funkční diverzita – systém Biolog</a:t>
            </a:r>
          </a:p>
        </p:txBody>
      </p:sp>
      <p:sp>
        <p:nvSpPr>
          <p:cNvPr id="90115" name="Zástupný symbol pro číslo snímku 4"/>
          <p:cNvSpPr>
            <a:spLocks noGrp="1"/>
          </p:cNvSpPr>
          <p:nvPr>
            <p:ph type="sldNum" sz="quarter" idx="10"/>
          </p:nvPr>
        </p:nvSpPr>
        <p:spPr>
          <a:noFill/>
        </p:spPr>
        <p:txBody>
          <a:bodyPr/>
          <a:lstStyle/>
          <a:p>
            <a:r>
              <a:rPr lang="cs-CZ" smtClean="0">
                <a:latin typeface="Arial" charset="0"/>
              </a:rPr>
              <a:t>Snímek </a:t>
            </a:r>
            <a:fld id="{463C2ABA-692D-494A-9434-6EAB1A55F2F1}" type="slidenum">
              <a:rPr lang="cs-CZ" smtClean="0">
                <a:latin typeface="Arial" charset="0"/>
              </a:rPr>
              <a:pPr/>
              <a:t>52</a:t>
            </a:fld>
            <a:endParaRPr lang="cs-CZ" smtClean="0">
              <a:latin typeface="Arial" charset="0"/>
            </a:endParaRPr>
          </a:p>
        </p:txBody>
      </p:sp>
      <p:sp>
        <p:nvSpPr>
          <p:cNvPr id="708610" name="Text Box 2"/>
          <p:cNvSpPr txBox="1">
            <a:spLocks noChangeArrowheads="1"/>
          </p:cNvSpPr>
          <p:nvPr/>
        </p:nvSpPr>
        <p:spPr bwMode="auto">
          <a:xfrm>
            <a:off x="3635375" y="620713"/>
            <a:ext cx="2047875" cy="495300"/>
          </a:xfrm>
          <a:prstGeom prst="rect">
            <a:avLst/>
          </a:prstGeom>
          <a:noFill/>
          <a:ln w="38100">
            <a:solidFill>
              <a:srgbClr val="FFFF00"/>
            </a:solidFill>
            <a:miter lim="800000"/>
            <a:headEnd/>
            <a:tailEnd/>
          </a:ln>
          <a:effectLst/>
        </p:spPr>
        <p:txBody>
          <a:bodyPr wrap="none">
            <a:spAutoFit/>
          </a:bodyPr>
          <a:lstStyle/>
          <a:p>
            <a:pPr algn="ctr" eaLnBrk="0" hangingPunct="0">
              <a:spcBef>
                <a:spcPct val="50000"/>
              </a:spcBef>
              <a:defRPr/>
            </a:pPr>
            <a:r>
              <a:rPr lang="en-US" sz="2400">
                <a:solidFill>
                  <a:srgbClr val="FFFF00"/>
                </a:solidFill>
                <a:effectLst>
                  <a:outerShdw blurRad="38100" dist="38100" dir="2700000" algn="tl">
                    <a:srgbClr val="C0C0C0"/>
                  </a:outerShdw>
                </a:effectLst>
                <a:latin typeface="Tahoma" pitchFamily="34" charset="0"/>
              </a:rPr>
              <a:t>Conclusions</a:t>
            </a:r>
          </a:p>
        </p:txBody>
      </p:sp>
      <p:sp>
        <p:nvSpPr>
          <p:cNvPr id="708611" name="Text Box 3"/>
          <p:cNvSpPr txBox="1">
            <a:spLocks noChangeArrowheads="1"/>
          </p:cNvSpPr>
          <p:nvPr/>
        </p:nvSpPr>
        <p:spPr bwMode="auto">
          <a:xfrm>
            <a:off x="250825" y="1412875"/>
            <a:ext cx="8642350" cy="457200"/>
          </a:xfrm>
          <a:prstGeom prst="rect">
            <a:avLst/>
          </a:prstGeom>
          <a:noFill/>
          <a:ln w="9525">
            <a:noFill/>
            <a:miter lim="800000"/>
            <a:headEnd/>
            <a:tailEnd/>
          </a:ln>
          <a:effectLst/>
        </p:spPr>
        <p:txBody>
          <a:bodyPr>
            <a:spAutoFit/>
          </a:bodyPr>
          <a:lstStyle/>
          <a:p>
            <a:pPr marL="342900" indent="-342900">
              <a:buFontTx/>
              <a:buAutoNum type="arabicPeriod"/>
              <a:defRPr/>
            </a:pPr>
            <a:endParaRPr lang="en-US" sz="2400" b="0">
              <a:effectLst>
                <a:outerShdw blurRad="38100" dist="38100" dir="2700000" algn="tl">
                  <a:srgbClr val="C0C0C0"/>
                </a:outerShdw>
              </a:effectLst>
            </a:endParaRPr>
          </a:p>
        </p:txBody>
      </p:sp>
      <p:sp>
        <p:nvSpPr>
          <p:cNvPr id="708616" name="Text Box 8"/>
          <p:cNvSpPr txBox="1">
            <a:spLocks noChangeArrowheads="1"/>
          </p:cNvSpPr>
          <p:nvPr/>
        </p:nvSpPr>
        <p:spPr bwMode="auto">
          <a:xfrm>
            <a:off x="250825" y="1268413"/>
            <a:ext cx="8642350" cy="5203825"/>
          </a:xfrm>
          <a:prstGeom prst="rect">
            <a:avLst/>
          </a:prstGeom>
          <a:noFill/>
          <a:ln w="9525">
            <a:noFill/>
            <a:miter lim="800000"/>
            <a:headEnd/>
            <a:tailEnd/>
          </a:ln>
          <a:effectLst/>
        </p:spPr>
        <p:txBody>
          <a:bodyPr>
            <a:spAutoFit/>
          </a:bodyPr>
          <a:lstStyle/>
          <a:p>
            <a:pPr marL="342900" indent="-342900">
              <a:buFontTx/>
              <a:buAutoNum type="arabicPeriod"/>
              <a:defRPr/>
            </a:pPr>
            <a:r>
              <a:rPr lang="en-US" sz="2400">
                <a:effectLst>
                  <a:outerShdw blurRad="38100" dist="38100" dir="2700000" algn="tl">
                    <a:srgbClr val="C0C0C0"/>
                  </a:outerShdw>
                </a:effectLst>
              </a:rPr>
              <a:t>Inoculum standardization helped to </a:t>
            </a:r>
            <a:r>
              <a:rPr lang="cs-CZ" sz="2400">
                <a:effectLst>
                  <a:outerShdw blurRad="38100" dist="38100" dir="2700000" algn="tl">
                    <a:srgbClr val="C0C0C0"/>
                  </a:outerShdw>
                </a:effectLst>
              </a:rPr>
              <a:t>solve </a:t>
            </a:r>
            <a:r>
              <a:rPr lang="en-US" sz="2400">
                <a:effectLst>
                  <a:outerShdw blurRad="38100" dist="38100" dir="2700000" algn="tl">
                    <a:srgbClr val="C0C0C0"/>
                  </a:outerShdw>
                </a:effectLst>
              </a:rPr>
              <a:t>inoculum density effect but not totally</a:t>
            </a:r>
          </a:p>
          <a:p>
            <a:pPr marL="342900" indent="-342900">
              <a:buFontTx/>
              <a:buAutoNum type="arabicPeriod"/>
              <a:defRPr/>
            </a:pPr>
            <a:endParaRPr lang="en-US" sz="2400">
              <a:effectLst>
                <a:outerShdw blurRad="38100" dist="38100" dir="2700000" algn="tl">
                  <a:srgbClr val="C0C0C0"/>
                </a:outerShdw>
              </a:effectLst>
            </a:endParaRPr>
          </a:p>
          <a:p>
            <a:pPr marL="342900" indent="-342900">
              <a:buFontTx/>
              <a:buAutoNum type="arabicPeriod"/>
              <a:defRPr/>
            </a:pPr>
            <a:r>
              <a:rPr lang="en-US" sz="2400">
                <a:effectLst>
                  <a:outerShdw blurRad="38100" dist="38100" dir="2700000" algn="tl">
                    <a:srgbClr val="C0C0C0"/>
                  </a:outerShdw>
                </a:effectLst>
              </a:rPr>
              <a:t>ATA, AWCD described overall activity and S-W index and richness revealed another information</a:t>
            </a:r>
          </a:p>
          <a:p>
            <a:pPr marL="342900" indent="-342900">
              <a:buFontTx/>
              <a:buAutoNum type="arabicPeriod"/>
              <a:defRPr/>
            </a:pPr>
            <a:endParaRPr lang="en-US" sz="2400">
              <a:effectLst>
                <a:outerShdw blurRad="38100" dist="38100" dir="2700000" algn="tl">
                  <a:srgbClr val="C0C0C0"/>
                </a:outerShdw>
              </a:effectLst>
            </a:endParaRPr>
          </a:p>
          <a:p>
            <a:pPr marL="342900" indent="-342900">
              <a:buFontTx/>
              <a:buAutoNum type="arabicPeriod"/>
              <a:defRPr/>
            </a:pPr>
            <a:r>
              <a:rPr lang="en-US" sz="2400">
                <a:effectLst>
                  <a:outerShdw blurRad="38100" dist="38100" dir="2700000" algn="tl">
                    <a:srgbClr val="C0C0C0"/>
                  </a:outerShdw>
                </a:effectLst>
              </a:rPr>
              <a:t>Organic matter was driving factor for the results</a:t>
            </a:r>
          </a:p>
          <a:p>
            <a:pPr marL="342900" indent="-342900">
              <a:buFontTx/>
              <a:buAutoNum type="arabicPeriod"/>
              <a:defRPr/>
            </a:pPr>
            <a:endParaRPr lang="en-US" sz="2400">
              <a:effectLst>
                <a:outerShdw blurRad="38100" dist="38100" dir="2700000" algn="tl">
                  <a:srgbClr val="C0C0C0"/>
                </a:outerShdw>
              </a:effectLst>
            </a:endParaRPr>
          </a:p>
          <a:p>
            <a:pPr marL="342900" indent="-342900">
              <a:buFontTx/>
              <a:buAutoNum type="arabicPeriod"/>
              <a:defRPr/>
            </a:pPr>
            <a:r>
              <a:rPr lang="en-US" sz="2400">
                <a:effectLst>
                  <a:outerShdw blurRad="38100" dist="38100" dir="2700000" algn="tl">
                    <a:srgbClr val="C0C0C0"/>
                  </a:outerShdw>
                </a:effectLst>
              </a:rPr>
              <a:t>Use of BIOLOG in routine monitoring could be suitable </a:t>
            </a:r>
            <a:r>
              <a:rPr lang="en-US" sz="2400" u="sng">
                <a:effectLst>
                  <a:outerShdw blurRad="38100" dist="38100" dir="2700000" algn="tl">
                    <a:srgbClr val="C0C0C0"/>
                  </a:outerShdw>
                </a:effectLst>
              </a:rPr>
              <a:t>only if the results would be properly evaluated</a:t>
            </a:r>
          </a:p>
          <a:p>
            <a:pPr marL="342900" indent="-342900">
              <a:buFontTx/>
              <a:buAutoNum type="arabicPeriod"/>
              <a:defRPr/>
            </a:pPr>
            <a:endParaRPr lang="en-US" sz="2400">
              <a:effectLst>
                <a:outerShdw blurRad="38100" dist="38100" dir="2700000" algn="tl">
                  <a:srgbClr val="C0C0C0"/>
                </a:outerShdw>
              </a:effectLst>
            </a:endParaRPr>
          </a:p>
          <a:p>
            <a:pPr marL="342900" indent="-342900">
              <a:buFontTx/>
              <a:buAutoNum type="arabicPeriod"/>
              <a:defRPr/>
            </a:pPr>
            <a:r>
              <a:rPr lang="cs-CZ" sz="2400">
                <a:effectLst>
                  <a:outerShdw blurRad="38100" dist="38100" dir="2700000" algn="tl">
                    <a:srgbClr val="C0C0C0"/>
                  </a:outerShdw>
                </a:effectLst>
              </a:rPr>
              <a:t>E</a:t>
            </a:r>
            <a:r>
              <a:rPr lang="en-US" sz="2400">
                <a:effectLst>
                  <a:outerShdw blurRad="38100" dist="38100" dir="2700000" algn="tl">
                    <a:srgbClr val="C0C0C0"/>
                  </a:outerShdw>
                </a:effectLst>
              </a:rPr>
              <a:t>valuating at least one not-normalized (e.g. TA) and one normalized parameter (e.g. </a:t>
            </a:r>
            <a:r>
              <a:rPr lang="cs-CZ" sz="2400">
                <a:effectLst>
                  <a:outerShdw blurRad="38100" dist="38100" dir="2700000" algn="tl">
                    <a:srgbClr val="C0C0C0"/>
                  </a:outerShdw>
                </a:effectLst>
              </a:rPr>
              <a:t>TAN</a:t>
            </a:r>
            <a:r>
              <a:rPr lang="en-US" sz="2400">
                <a:effectLst>
                  <a:outerShdw blurRad="38100" dist="38100" dir="2700000" algn="tl">
                    <a:srgbClr val="C0C0C0"/>
                  </a:outerShdw>
                </a:effectLst>
              </a:rPr>
              <a:t>)</a:t>
            </a:r>
            <a:r>
              <a:rPr lang="cs-CZ" sz="2400">
                <a:effectLst>
                  <a:outerShdw blurRad="38100" dist="38100" dir="2700000" algn="tl">
                    <a:srgbClr val="C0C0C0"/>
                  </a:outerShdw>
                </a:effectLst>
              </a:rPr>
              <a:t> is recommended </a:t>
            </a:r>
            <a:r>
              <a:rPr lang="en-US" sz="2400">
                <a:effectLst>
                  <a:outerShdw blurRad="38100" dist="38100" dir="2700000" algn="tl">
                    <a:srgbClr val="C0C0C0"/>
                  </a:outerShdw>
                </a:effectLst>
              </a:rPr>
              <a:t>keep</a:t>
            </a:r>
            <a:r>
              <a:rPr lang="cs-CZ" sz="2400">
                <a:effectLst>
                  <a:outerShdw blurRad="38100" dist="38100" dir="2700000" algn="tl">
                    <a:srgbClr val="C0C0C0"/>
                  </a:outerShdw>
                </a:effectLst>
              </a:rPr>
              <a:t>ing</a:t>
            </a:r>
            <a:r>
              <a:rPr lang="en-US" sz="2400">
                <a:effectLst>
                  <a:outerShdw blurRad="38100" dist="38100" dir="2700000" algn="tl">
                    <a:srgbClr val="C0C0C0"/>
                  </a:outerShdw>
                </a:effectLst>
              </a:rPr>
              <a:t> in mind that they reveal different information</a:t>
            </a:r>
            <a:r>
              <a:rPr lang="en-US" sz="2400"/>
              <a:t> </a:t>
            </a:r>
          </a:p>
        </p:txBody>
      </p:sp>
      <p:grpSp>
        <p:nvGrpSpPr>
          <p:cNvPr id="90119" name="Group 11"/>
          <p:cNvGrpSpPr>
            <a:grpSpLocks/>
          </p:cNvGrpSpPr>
          <p:nvPr/>
        </p:nvGrpSpPr>
        <p:grpSpPr bwMode="auto">
          <a:xfrm>
            <a:off x="0" y="0"/>
            <a:ext cx="1146175" cy="623888"/>
            <a:chOff x="480" y="3075"/>
            <a:chExt cx="722" cy="393"/>
          </a:xfrm>
        </p:grpSpPr>
        <p:pic>
          <p:nvPicPr>
            <p:cNvPr id="90120" name="Picture 12" descr="File:Lupa.na.encyklopedii.jpg">
              <a:hlinkClick r:id="rId3"/>
            </p:cNvPr>
            <p:cNvPicPr>
              <a:picLocks noChangeAspect="1" noChangeArrowheads="1"/>
            </p:cNvPicPr>
            <p:nvPr/>
          </p:nvPicPr>
          <p:blipFill>
            <a:blip r:embed="rId4"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90121" name="WordArt 13"/>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1"/>
          <p:cNvSpPr>
            <a:spLocks noGrp="1" noChangeArrowheads="1"/>
          </p:cNvSpPr>
          <p:nvPr>
            <p:ph type="title"/>
          </p:nvPr>
        </p:nvSpPr>
        <p:spPr>
          <a:noFill/>
        </p:spPr>
        <p:txBody>
          <a:bodyPr/>
          <a:lstStyle/>
          <a:p>
            <a:pPr eaLnBrk="1" hangingPunct="1"/>
            <a:r>
              <a:rPr lang="cs-CZ" sz="2400" smtClean="0"/>
              <a:t>Funkční diverzita – systém Biolog</a:t>
            </a:r>
          </a:p>
        </p:txBody>
      </p:sp>
      <p:pic>
        <p:nvPicPr>
          <p:cNvPr id="91139" name="Picture 9" descr="Lokalita_04_05b"/>
          <p:cNvPicPr>
            <a:picLocks noGrp="1" noChangeAspect="1" noChangeArrowheads="1"/>
          </p:cNvPicPr>
          <p:nvPr>
            <p:ph idx="1"/>
          </p:nvPr>
        </p:nvPicPr>
        <p:blipFill>
          <a:blip r:embed="rId3" cstate="print"/>
          <a:srcRect/>
          <a:stretch>
            <a:fillRect/>
          </a:stretch>
        </p:blipFill>
        <p:spPr>
          <a:xfrm>
            <a:off x="6443663" y="1916113"/>
            <a:ext cx="2303462" cy="1587500"/>
          </a:xfrm>
          <a:noFill/>
        </p:spPr>
      </p:pic>
      <p:sp>
        <p:nvSpPr>
          <p:cNvPr id="91140" name="Zástupný symbol pro číslo snímku 4"/>
          <p:cNvSpPr>
            <a:spLocks noGrp="1"/>
          </p:cNvSpPr>
          <p:nvPr>
            <p:ph type="sldNum" sz="quarter" idx="10"/>
          </p:nvPr>
        </p:nvSpPr>
        <p:spPr>
          <a:noFill/>
        </p:spPr>
        <p:txBody>
          <a:bodyPr/>
          <a:lstStyle/>
          <a:p>
            <a:r>
              <a:rPr lang="cs-CZ" smtClean="0">
                <a:latin typeface="Arial" charset="0"/>
              </a:rPr>
              <a:t>Snímek </a:t>
            </a:r>
            <a:fld id="{CAF0636C-2B4C-4E96-8106-84FAFBE8D2E9}" type="slidenum">
              <a:rPr lang="cs-CZ" smtClean="0">
                <a:latin typeface="Arial" charset="0"/>
              </a:rPr>
              <a:pPr/>
              <a:t>53</a:t>
            </a:fld>
            <a:endParaRPr lang="cs-CZ" smtClean="0">
              <a:latin typeface="Arial" charset="0"/>
            </a:endParaRPr>
          </a:p>
        </p:txBody>
      </p:sp>
      <p:sp>
        <p:nvSpPr>
          <p:cNvPr id="710658" name="Text Box 2"/>
          <p:cNvSpPr txBox="1">
            <a:spLocks noChangeArrowheads="1"/>
          </p:cNvSpPr>
          <p:nvPr/>
        </p:nvSpPr>
        <p:spPr bwMode="auto">
          <a:xfrm>
            <a:off x="1527175" y="765175"/>
            <a:ext cx="6272213" cy="495300"/>
          </a:xfrm>
          <a:prstGeom prst="rect">
            <a:avLst/>
          </a:prstGeom>
          <a:noFill/>
          <a:ln w="38100">
            <a:solidFill>
              <a:srgbClr val="FFFF00"/>
            </a:solidFill>
            <a:miter lim="800000"/>
            <a:headEnd/>
            <a:tailEnd/>
          </a:ln>
          <a:effectLst/>
        </p:spPr>
        <p:txBody>
          <a:bodyPr wrap="none">
            <a:spAutoFit/>
          </a:bodyPr>
          <a:lstStyle/>
          <a:p>
            <a:pPr algn="ctr" eaLnBrk="0" hangingPunct="0">
              <a:spcBef>
                <a:spcPct val="50000"/>
              </a:spcBef>
              <a:defRPr/>
            </a:pPr>
            <a:r>
              <a:rPr lang="en-US" sz="2400">
                <a:solidFill>
                  <a:srgbClr val="FFFF00"/>
                </a:solidFill>
                <a:effectLst>
                  <a:outerShdw blurRad="38100" dist="38100" dir="2700000" algn="tl">
                    <a:srgbClr val="C0C0C0"/>
                  </a:outerShdw>
                </a:effectLst>
                <a:latin typeface="Tahoma" pitchFamily="34" charset="0"/>
              </a:rPr>
              <a:t>Experimental design</a:t>
            </a:r>
            <a:r>
              <a:rPr lang="cs-CZ" sz="2400">
                <a:solidFill>
                  <a:srgbClr val="FFFF00"/>
                </a:solidFill>
                <a:effectLst>
                  <a:outerShdw blurRad="38100" dist="38100" dir="2700000" algn="tl">
                    <a:srgbClr val="C0C0C0"/>
                  </a:outerShdw>
                </a:effectLst>
                <a:latin typeface="Tahoma" pitchFamily="34" charset="0"/>
              </a:rPr>
              <a:t> of laboratory tests</a:t>
            </a:r>
            <a:endParaRPr lang="en-US" sz="2400">
              <a:solidFill>
                <a:srgbClr val="FFFF00"/>
              </a:solidFill>
              <a:effectLst>
                <a:outerShdw blurRad="38100" dist="38100" dir="2700000" algn="tl">
                  <a:srgbClr val="C0C0C0"/>
                </a:outerShdw>
              </a:effectLst>
              <a:latin typeface="Tahoma" pitchFamily="34" charset="0"/>
            </a:endParaRPr>
          </a:p>
        </p:txBody>
      </p:sp>
      <p:sp>
        <p:nvSpPr>
          <p:cNvPr id="710659" name="Text Box 3"/>
          <p:cNvSpPr txBox="1">
            <a:spLocks noChangeArrowheads="1"/>
          </p:cNvSpPr>
          <p:nvPr/>
        </p:nvSpPr>
        <p:spPr bwMode="auto">
          <a:xfrm>
            <a:off x="250825" y="1412875"/>
            <a:ext cx="8642350" cy="457200"/>
          </a:xfrm>
          <a:prstGeom prst="rect">
            <a:avLst/>
          </a:prstGeom>
          <a:noFill/>
          <a:ln w="9525">
            <a:noFill/>
            <a:miter lim="800000"/>
            <a:headEnd/>
            <a:tailEnd/>
          </a:ln>
          <a:effectLst/>
        </p:spPr>
        <p:txBody>
          <a:bodyPr>
            <a:spAutoFit/>
          </a:bodyPr>
          <a:lstStyle/>
          <a:p>
            <a:pPr marL="342900" indent="-342900">
              <a:buFontTx/>
              <a:buAutoNum type="arabicPeriod"/>
              <a:defRPr/>
            </a:pPr>
            <a:endParaRPr lang="en-US" sz="2400" b="0">
              <a:effectLst>
                <a:outerShdw blurRad="38100" dist="38100" dir="2700000" algn="tl">
                  <a:srgbClr val="C0C0C0"/>
                </a:outerShdw>
              </a:effectLst>
            </a:endParaRPr>
          </a:p>
        </p:txBody>
      </p:sp>
      <p:sp>
        <p:nvSpPr>
          <p:cNvPr id="710664" name="Text Box 8"/>
          <p:cNvSpPr txBox="1">
            <a:spLocks noChangeArrowheads="1"/>
          </p:cNvSpPr>
          <p:nvPr/>
        </p:nvSpPr>
        <p:spPr bwMode="auto">
          <a:xfrm>
            <a:off x="250825" y="1412875"/>
            <a:ext cx="8893175" cy="5116513"/>
          </a:xfrm>
          <a:prstGeom prst="rect">
            <a:avLst/>
          </a:prstGeom>
          <a:noFill/>
          <a:ln w="9525">
            <a:noFill/>
            <a:miter lim="800000"/>
            <a:headEnd/>
            <a:tailEnd/>
          </a:ln>
          <a:effectLst/>
        </p:spPr>
        <p:txBody>
          <a:bodyPr>
            <a:spAutoFit/>
          </a:bodyPr>
          <a:lstStyle/>
          <a:p>
            <a:pPr marL="6350" indent="9525">
              <a:defRPr/>
            </a:pPr>
            <a:r>
              <a:rPr lang="en-US" sz="2400">
                <a:effectLst>
                  <a:outerShdw blurRad="38100" dist="38100" dir="2700000" algn="tl">
                    <a:srgbClr val="C0C0C0"/>
                  </a:outerShdw>
                </a:effectLst>
              </a:rPr>
              <a:t>Real uncontaminated agricultural soil (cambisol) with indigenous microflora:</a:t>
            </a:r>
          </a:p>
          <a:p>
            <a:pPr marL="6350" indent="9525">
              <a:defRPr/>
            </a:pPr>
            <a:endParaRPr lang="en-US" sz="1800" b="0">
              <a:effectLst>
                <a:outerShdw blurRad="38100" dist="38100" dir="2700000" algn="tl">
                  <a:srgbClr val="C0C0C0"/>
                </a:outerShdw>
              </a:effectLst>
            </a:endParaRPr>
          </a:p>
          <a:p>
            <a:pPr marL="6350" indent="9525">
              <a:defRPr/>
            </a:pPr>
            <a:r>
              <a:rPr lang="en-US" sz="1800" b="0">
                <a:effectLst>
                  <a:outerShdw blurRad="38100" dist="38100" dir="2700000" algn="tl">
                    <a:srgbClr val="C0C0C0"/>
                  </a:outerShdw>
                </a:effectLst>
              </a:rPr>
              <a:t>pH</a:t>
            </a:r>
            <a:r>
              <a:rPr lang="en-US" sz="1800" b="0" baseline="-25000">
                <a:effectLst>
                  <a:outerShdw blurRad="38100" dist="38100" dir="2700000" algn="tl">
                    <a:srgbClr val="C0C0C0"/>
                  </a:outerShdw>
                </a:effectLst>
              </a:rPr>
              <a:t>KCl</a:t>
            </a:r>
            <a:r>
              <a:rPr lang="en-US" sz="1800" b="0">
                <a:effectLst>
                  <a:outerShdw blurRad="38100" dist="38100" dir="2700000" algn="tl">
                    <a:srgbClr val="C0C0C0"/>
                  </a:outerShdw>
                </a:effectLst>
              </a:rPr>
              <a:t> = 7 – 7.5	C</a:t>
            </a:r>
            <a:r>
              <a:rPr lang="en-US" sz="1800" b="0" baseline="-25000">
                <a:effectLst>
                  <a:outerShdw blurRad="38100" dist="38100" dir="2700000" algn="tl">
                    <a:srgbClr val="C0C0C0"/>
                  </a:outerShdw>
                </a:effectLst>
              </a:rPr>
              <a:t>bio</a:t>
            </a:r>
            <a:r>
              <a:rPr lang="en-US" sz="1800" b="0">
                <a:effectLst>
                  <a:outerShdw blurRad="38100" dist="38100" dir="2700000" algn="tl">
                    <a:srgbClr val="C0C0C0"/>
                  </a:outerShdw>
                </a:effectLst>
              </a:rPr>
              <a:t> = 400 – 700 µg</a:t>
            </a:r>
            <a:r>
              <a:rPr lang="cs-CZ" sz="1800" b="0">
                <a:effectLst>
                  <a:outerShdw blurRad="38100" dist="38100" dir="2700000" algn="tl">
                    <a:srgbClr val="C0C0C0"/>
                  </a:outerShdw>
                </a:effectLst>
              </a:rPr>
              <a:t>.</a:t>
            </a:r>
            <a:r>
              <a:rPr lang="en-US" sz="1800" b="0">
                <a:effectLst>
                  <a:outerShdw blurRad="38100" dist="38100" dir="2700000" algn="tl">
                    <a:srgbClr val="C0C0C0"/>
                  </a:outerShdw>
                </a:effectLst>
              </a:rPr>
              <a:t>g</a:t>
            </a:r>
            <a:r>
              <a:rPr lang="en-US" sz="1800" b="0" baseline="-25000">
                <a:effectLst>
                  <a:outerShdw blurRad="38100" dist="38100" dir="2700000" algn="tl">
                    <a:srgbClr val="C0C0C0"/>
                  </a:outerShdw>
                </a:effectLst>
              </a:rPr>
              <a:t>d.w.</a:t>
            </a:r>
            <a:r>
              <a:rPr lang="cs-CZ" sz="1800" b="0" baseline="-25000">
                <a:effectLst>
                  <a:outerShdw blurRad="38100" dist="38100" dir="2700000" algn="tl">
                    <a:srgbClr val="C0C0C0"/>
                  </a:outerShdw>
                </a:effectLst>
              </a:rPr>
              <a:t>-</a:t>
            </a:r>
            <a:r>
              <a:rPr lang="cs-CZ" sz="1800" b="0" baseline="30000">
                <a:effectLst>
                  <a:outerShdw blurRad="38100" dist="38100" dir="2700000" algn="tl">
                    <a:srgbClr val="C0C0C0"/>
                  </a:outerShdw>
                </a:effectLst>
              </a:rPr>
              <a:t>1</a:t>
            </a:r>
            <a:endParaRPr lang="en-US" sz="1800" b="0" baseline="30000">
              <a:effectLst>
                <a:outerShdw blurRad="38100" dist="38100" dir="2700000" algn="tl">
                  <a:srgbClr val="C0C0C0"/>
                </a:outerShdw>
              </a:effectLst>
            </a:endParaRPr>
          </a:p>
          <a:p>
            <a:pPr marL="6350" indent="9525">
              <a:defRPr/>
            </a:pPr>
            <a:r>
              <a:rPr lang="en-US" sz="1800" b="0">
                <a:effectLst>
                  <a:outerShdw blurRad="38100" dist="38100" dir="2700000" algn="tl">
                    <a:srgbClr val="C0C0C0"/>
                  </a:outerShdw>
                </a:effectLst>
              </a:rPr>
              <a:t>C</a:t>
            </a:r>
            <a:r>
              <a:rPr lang="en-US" sz="1800" b="0" baseline="-25000">
                <a:effectLst>
                  <a:outerShdw blurRad="38100" dist="38100" dir="2700000" algn="tl">
                    <a:srgbClr val="C0C0C0"/>
                  </a:outerShdw>
                </a:effectLst>
              </a:rPr>
              <a:t>org</a:t>
            </a:r>
            <a:r>
              <a:rPr lang="en-US" sz="1800" b="0">
                <a:effectLst>
                  <a:outerShdw blurRad="38100" dist="38100" dir="2700000" algn="tl">
                    <a:srgbClr val="C0C0C0"/>
                  </a:outerShdw>
                </a:effectLst>
              </a:rPr>
              <a:t> = 1.5%	BR = 0.5 – 0.7 µg CO</a:t>
            </a:r>
            <a:r>
              <a:rPr lang="en-US" sz="1800" b="0" baseline="-25000">
                <a:effectLst>
                  <a:outerShdw blurRad="38100" dist="38100" dir="2700000" algn="tl">
                    <a:srgbClr val="C0C0C0"/>
                  </a:outerShdw>
                </a:effectLst>
              </a:rPr>
              <a:t>2</a:t>
            </a:r>
            <a:r>
              <a:rPr lang="en-US" sz="1800" b="0">
                <a:effectLst>
                  <a:outerShdw blurRad="38100" dist="38100" dir="2700000" algn="tl">
                    <a:srgbClr val="C0C0C0"/>
                  </a:outerShdw>
                </a:effectLst>
              </a:rPr>
              <a:t>-C.h</a:t>
            </a:r>
            <a:r>
              <a:rPr lang="en-US" sz="1800" b="0" baseline="30000">
                <a:effectLst>
                  <a:outerShdw blurRad="38100" dist="38100" dir="2700000" algn="tl">
                    <a:srgbClr val="C0C0C0"/>
                  </a:outerShdw>
                </a:effectLst>
              </a:rPr>
              <a:t>-1</a:t>
            </a:r>
            <a:r>
              <a:rPr lang="en-US" sz="1800" b="0">
                <a:effectLst>
                  <a:outerShdw blurRad="38100" dist="38100" dir="2700000" algn="tl">
                    <a:srgbClr val="C0C0C0"/>
                  </a:outerShdw>
                </a:effectLst>
              </a:rPr>
              <a:t>.g</a:t>
            </a:r>
            <a:r>
              <a:rPr lang="en-US" sz="1800" b="0" baseline="-25000">
                <a:effectLst>
                  <a:outerShdw blurRad="38100" dist="38100" dir="2700000" algn="tl">
                    <a:srgbClr val="C0C0C0"/>
                  </a:outerShdw>
                </a:effectLst>
              </a:rPr>
              <a:t>d.w.</a:t>
            </a:r>
            <a:r>
              <a:rPr lang="en-US" sz="1800" b="0" baseline="30000">
                <a:effectLst>
                  <a:outerShdw blurRad="38100" dist="38100" dir="2700000" algn="tl">
                    <a:srgbClr val="C0C0C0"/>
                  </a:outerShdw>
                </a:effectLst>
              </a:rPr>
              <a:t>-1</a:t>
            </a:r>
          </a:p>
          <a:p>
            <a:pPr marL="6350" indent="9525">
              <a:defRPr/>
            </a:pPr>
            <a:r>
              <a:rPr lang="en-US" sz="1800" b="0">
                <a:effectLst>
                  <a:outerShdw blurRad="38100" dist="38100" dir="2700000" algn="tl">
                    <a:srgbClr val="C0C0C0"/>
                  </a:outerShdw>
                </a:effectLst>
              </a:rPr>
              <a:t>sand = 70%</a:t>
            </a:r>
          </a:p>
          <a:p>
            <a:pPr marL="6350" indent="9525">
              <a:buFontTx/>
              <a:buChar char="•"/>
              <a:defRPr/>
            </a:pPr>
            <a:endParaRPr lang="en-US" sz="1800" b="0">
              <a:effectLst>
                <a:outerShdw blurRad="38100" dist="38100" dir="2700000" algn="tl">
                  <a:srgbClr val="C0C0C0"/>
                </a:outerShdw>
              </a:effectLst>
            </a:endParaRPr>
          </a:p>
          <a:p>
            <a:pPr marL="6350" indent="9525">
              <a:defRPr/>
            </a:pPr>
            <a:r>
              <a:rPr lang="en-US" sz="2400">
                <a:effectLst>
                  <a:outerShdw blurRad="38100" dist="38100" dir="2700000" algn="tl">
                    <a:srgbClr val="C0C0C0"/>
                  </a:outerShdw>
                </a:effectLst>
              </a:rPr>
              <a:t> </a:t>
            </a:r>
            <a:r>
              <a:rPr lang="en-US" sz="2400">
                <a:solidFill>
                  <a:srgbClr val="FFFF00"/>
                </a:solidFill>
                <a:effectLst>
                  <a:outerShdw blurRad="38100" dist="38100" dir="2700000" algn="tl">
                    <a:srgbClr val="C0C0C0"/>
                  </a:outerShdw>
                </a:effectLst>
              </a:rPr>
              <a:t>Test of effects on soil microflora according ISO, OECD, SETAC, BBA etc. guidelines:</a:t>
            </a:r>
          </a:p>
          <a:p>
            <a:pPr marL="6350" indent="9525">
              <a:buFont typeface="Wingdings" pitchFamily="2" charset="2"/>
              <a:buChar char="§"/>
              <a:defRPr/>
            </a:pPr>
            <a:r>
              <a:rPr lang="en-US" sz="2400" b="0">
                <a:effectLst>
                  <a:outerShdw blurRad="38100" dist="38100" dir="2700000" algn="tl">
                    <a:srgbClr val="C0C0C0"/>
                  </a:outerShdw>
                </a:effectLst>
              </a:rPr>
              <a:t> incubation of the soil samples (10g per replicate) in aerobic conditions; 60% WHC; 22°C</a:t>
            </a:r>
          </a:p>
          <a:p>
            <a:pPr marL="6350" indent="9525">
              <a:buFont typeface="Wingdings" pitchFamily="2" charset="2"/>
              <a:buChar char="§"/>
              <a:defRPr/>
            </a:pPr>
            <a:r>
              <a:rPr lang="en-US" sz="2400" b="0">
                <a:effectLst>
                  <a:outerShdw blurRad="38100" dist="38100" dir="2700000" algn="tl">
                    <a:srgbClr val="C0C0C0"/>
                  </a:outerShdw>
                </a:effectLst>
              </a:rPr>
              <a:t> tested substance is added dissolved in water or volatile solvent to get dose range in soil samples</a:t>
            </a:r>
          </a:p>
          <a:p>
            <a:pPr marL="6350" indent="9525">
              <a:buFont typeface="Wingdings" pitchFamily="2" charset="2"/>
              <a:buChar char="§"/>
              <a:defRPr/>
            </a:pPr>
            <a:r>
              <a:rPr lang="en-US" sz="2400" b="0">
                <a:effectLst>
                  <a:outerShdw blurRad="38100" dist="38100" dir="2700000" algn="tl">
                    <a:srgbClr val="C0C0C0"/>
                  </a:outerShdw>
                </a:effectLst>
              </a:rPr>
              <a:t> controls are water and used solvents</a:t>
            </a:r>
          </a:p>
          <a:p>
            <a:pPr marL="6350" indent="9525">
              <a:buFont typeface="Wingdings" pitchFamily="2" charset="2"/>
              <a:buChar char="§"/>
              <a:defRPr/>
            </a:pPr>
            <a:r>
              <a:rPr lang="en-US" sz="2400" b="0">
                <a:effectLst>
                  <a:outerShdw blurRad="38100" dist="38100" dir="2700000" algn="tl">
                    <a:srgbClr val="C0C0C0"/>
                  </a:outerShdw>
                </a:effectLst>
              </a:rPr>
              <a:t> after 14 and 28 days BIOLOG is measured</a:t>
            </a:r>
          </a:p>
        </p:txBody>
      </p:sp>
      <p:grpSp>
        <p:nvGrpSpPr>
          <p:cNvPr id="91144" name="Group 12"/>
          <p:cNvGrpSpPr>
            <a:grpSpLocks/>
          </p:cNvGrpSpPr>
          <p:nvPr/>
        </p:nvGrpSpPr>
        <p:grpSpPr bwMode="auto">
          <a:xfrm>
            <a:off x="0" y="0"/>
            <a:ext cx="1146175" cy="623888"/>
            <a:chOff x="480" y="3075"/>
            <a:chExt cx="722" cy="393"/>
          </a:xfrm>
        </p:grpSpPr>
        <p:pic>
          <p:nvPicPr>
            <p:cNvPr id="91145" name="Picture 13"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91146" name="WordArt 14"/>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3"/>
          <p:cNvSpPr>
            <a:spLocks noGrp="1" noChangeArrowheads="1"/>
          </p:cNvSpPr>
          <p:nvPr>
            <p:ph type="title" sz="quarter"/>
          </p:nvPr>
        </p:nvSpPr>
        <p:spPr>
          <a:noFill/>
        </p:spPr>
        <p:txBody>
          <a:bodyPr/>
          <a:lstStyle/>
          <a:p>
            <a:pPr eaLnBrk="1" hangingPunct="1"/>
            <a:r>
              <a:rPr lang="cs-CZ" sz="2400" smtClean="0"/>
              <a:t>Funkční diverzita – systém Biolog</a:t>
            </a:r>
          </a:p>
        </p:txBody>
      </p:sp>
      <p:pic>
        <p:nvPicPr>
          <p:cNvPr id="92163" name="Picture 4"/>
          <p:cNvPicPr>
            <a:picLocks noGrp="1" noChangeAspect="1" noChangeArrowheads="1"/>
          </p:cNvPicPr>
          <p:nvPr>
            <p:ph sz="quarter" idx="1"/>
          </p:nvPr>
        </p:nvPicPr>
        <p:blipFill>
          <a:blip r:embed="rId3" cstate="print"/>
          <a:srcRect/>
          <a:stretch>
            <a:fillRect/>
          </a:stretch>
        </p:blipFill>
        <p:spPr>
          <a:xfrm>
            <a:off x="179388" y="1125538"/>
            <a:ext cx="4167187" cy="2778125"/>
          </a:xfrm>
          <a:noFill/>
        </p:spPr>
      </p:pic>
      <p:pic>
        <p:nvPicPr>
          <p:cNvPr id="92164" name="Picture 5"/>
          <p:cNvPicPr>
            <a:picLocks noGrp="1" noChangeAspect="1" noChangeArrowheads="1"/>
          </p:cNvPicPr>
          <p:nvPr>
            <p:ph sz="quarter" idx="2"/>
          </p:nvPr>
        </p:nvPicPr>
        <p:blipFill>
          <a:blip r:embed="rId4" cstate="print"/>
          <a:srcRect/>
          <a:stretch>
            <a:fillRect/>
          </a:stretch>
        </p:blipFill>
        <p:spPr>
          <a:xfrm>
            <a:off x="4500563" y="1125538"/>
            <a:ext cx="4167187" cy="2778125"/>
          </a:xfrm>
          <a:noFill/>
        </p:spPr>
      </p:pic>
      <p:pic>
        <p:nvPicPr>
          <p:cNvPr id="92165" name="Picture 11"/>
          <p:cNvPicPr>
            <a:picLocks noGrp="1" noChangeAspect="1" noChangeArrowheads="1"/>
          </p:cNvPicPr>
          <p:nvPr>
            <p:ph sz="quarter" idx="3"/>
          </p:nvPr>
        </p:nvPicPr>
        <p:blipFill>
          <a:blip r:embed="rId5" cstate="print"/>
          <a:srcRect/>
          <a:stretch>
            <a:fillRect/>
          </a:stretch>
        </p:blipFill>
        <p:spPr>
          <a:xfrm>
            <a:off x="179388" y="4079875"/>
            <a:ext cx="4167187" cy="2778125"/>
          </a:xfrm>
          <a:noFill/>
        </p:spPr>
      </p:pic>
      <p:pic>
        <p:nvPicPr>
          <p:cNvPr id="92166" name="Picture 6"/>
          <p:cNvPicPr>
            <a:picLocks noGrp="1" noChangeAspect="1" noChangeArrowheads="1"/>
          </p:cNvPicPr>
          <p:nvPr>
            <p:ph sz="quarter" idx="4"/>
          </p:nvPr>
        </p:nvPicPr>
        <p:blipFill>
          <a:blip r:embed="rId6" cstate="print"/>
          <a:srcRect/>
          <a:stretch>
            <a:fillRect/>
          </a:stretch>
        </p:blipFill>
        <p:spPr>
          <a:xfrm>
            <a:off x="4500563" y="4079875"/>
            <a:ext cx="4167187" cy="2778125"/>
          </a:xfrm>
          <a:noFill/>
        </p:spPr>
      </p:pic>
      <p:sp>
        <p:nvSpPr>
          <p:cNvPr id="92167" name="Zástupný symbol pro číslo snímku 7"/>
          <p:cNvSpPr>
            <a:spLocks noGrp="1"/>
          </p:cNvSpPr>
          <p:nvPr>
            <p:ph type="sldNum" sz="quarter" idx="11"/>
          </p:nvPr>
        </p:nvSpPr>
        <p:spPr>
          <a:noFill/>
        </p:spPr>
        <p:txBody>
          <a:bodyPr/>
          <a:lstStyle/>
          <a:p>
            <a:r>
              <a:rPr lang="cs-CZ" smtClean="0">
                <a:latin typeface="Arial" charset="0"/>
              </a:rPr>
              <a:t>Snímek </a:t>
            </a:r>
            <a:fld id="{8D20CE8A-3753-4130-BCC4-830A18DE997E}" type="slidenum">
              <a:rPr lang="cs-CZ" smtClean="0">
                <a:latin typeface="Arial" charset="0"/>
              </a:rPr>
              <a:pPr/>
              <a:t>54</a:t>
            </a:fld>
            <a:endParaRPr lang="cs-CZ" smtClean="0">
              <a:latin typeface="Arial" charset="0"/>
            </a:endParaRPr>
          </a:p>
        </p:txBody>
      </p:sp>
      <p:sp>
        <p:nvSpPr>
          <p:cNvPr id="712706" name="Text Box 2"/>
          <p:cNvSpPr txBox="1">
            <a:spLocks noChangeArrowheads="1"/>
          </p:cNvSpPr>
          <p:nvPr/>
        </p:nvSpPr>
        <p:spPr bwMode="auto">
          <a:xfrm>
            <a:off x="250825" y="1412875"/>
            <a:ext cx="8642350" cy="457200"/>
          </a:xfrm>
          <a:prstGeom prst="rect">
            <a:avLst/>
          </a:prstGeom>
          <a:noFill/>
          <a:ln w="9525">
            <a:noFill/>
            <a:miter lim="800000"/>
            <a:headEnd/>
            <a:tailEnd/>
          </a:ln>
          <a:effectLst/>
        </p:spPr>
        <p:txBody>
          <a:bodyPr>
            <a:spAutoFit/>
          </a:bodyPr>
          <a:lstStyle/>
          <a:p>
            <a:pPr marL="342900" indent="-342900">
              <a:buFontTx/>
              <a:buAutoNum type="arabicPeriod"/>
              <a:defRPr/>
            </a:pPr>
            <a:endParaRPr lang="en-US" sz="2400" b="0">
              <a:effectLst>
                <a:outerShdw blurRad="38100" dist="38100" dir="2700000" algn="tl">
                  <a:srgbClr val="C0C0C0"/>
                </a:outerShdw>
              </a:effectLst>
            </a:endParaRPr>
          </a:p>
        </p:txBody>
      </p:sp>
      <p:sp>
        <p:nvSpPr>
          <p:cNvPr id="712714" name="Text Box 10"/>
          <p:cNvSpPr txBox="1">
            <a:spLocks noChangeArrowheads="1"/>
          </p:cNvSpPr>
          <p:nvPr/>
        </p:nvSpPr>
        <p:spPr bwMode="auto">
          <a:xfrm>
            <a:off x="250825" y="692150"/>
            <a:ext cx="8642350" cy="366713"/>
          </a:xfrm>
          <a:prstGeom prst="rect">
            <a:avLst/>
          </a:prstGeom>
          <a:noFill/>
          <a:ln w="9525">
            <a:noFill/>
            <a:miter lim="800000"/>
            <a:headEnd/>
            <a:tailEnd/>
          </a:ln>
          <a:effectLst/>
        </p:spPr>
        <p:txBody>
          <a:bodyPr>
            <a:spAutoFit/>
          </a:bodyPr>
          <a:lstStyle/>
          <a:p>
            <a:pPr marL="342900" indent="-342900">
              <a:defRPr/>
            </a:pPr>
            <a:r>
              <a:rPr lang="cs-CZ" sz="1800">
                <a:solidFill>
                  <a:srgbClr val="FFFF00"/>
                </a:solidFill>
                <a:effectLst>
                  <a:outerShdw blurRad="38100" dist="38100" dir="2700000" algn="tl">
                    <a:srgbClr val="C0C0C0"/>
                  </a:outerShdw>
                </a:effectLst>
              </a:rPr>
              <a:t>toxicity of cadmium in concentration 0.01 – 10 000 mg.kg</a:t>
            </a:r>
            <a:r>
              <a:rPr lang="cs-CZ" sz="1800" baseline="30000">
                <a:solidFill>
                  <a:srgbClr val="FFFF00"/>
                </a:solidFill>
                <a:effectLst>
                  <a:outerShdw blurRad="38100" dist="38100" dir="2700000" algn="tl">
                    <a:srgbClr val="C0C0C0"/>
                  </a:outerShdw>
                </a:effectLst>
              </a:rPr>
              <a:t>-1</a:t>
            </a:r>
            <a:r>
              <a:rPr lang="cs-CZ" sz="1800">
                <a:solidFill>
                  <a:srgbClr val="FFFF00"/>
                </a:solidFill>
                <a:effectLst>
                  <a:outerShdw blurRad="38100" dist="38100" dir="2700000" algn="tl">
                    <a:srgbClr val="C0C0C0"/>
                  </a:outerShdw>
                </a:effectLst>
              </a:rPr>
              <a:t> was tested</a:t>
            </a:r>
            <a:endParaRPr lang="en-US" sz="1800">
              <a:solidFill>
                <a:srgbClr val="FFFF00"/>
              </a:solidFill>
              <a:effectLst>
                <a:outerShdw blurRad="38100" dist="38100" dir="2700000" algn="tl">
                  <a:srgbClr val="C0C0C0"/>
                </a:outerShdw>
              </a:effectLst>
            </a:endParaRPr>
          </a:p>
        </p:txBody>
      </p:sp>
      <p:grpSp>
        <p:nvGrpSpPr>
          <p:cNvPr id="92170" name="Group 14"/>
          <p:cNvGrpSpPr>
            <a:grpSpLocks/>
          </p:cNvGrpSpPr>
          <p:nvPr/>
        </p:nvGrpSpPr>
        <p:grpSpPr bwMode="auto">
          <a:xfrm>
            <a:off x="0" y="0"/>
            <a:ext cx="1146175" cy="623888"/>
            <a:chOff x="480" y="3075"/>
            <a:chExt cx="722" cy="393"/>
          </a:xfrm>
        </p:grpSpPr>
        <p:pic>
          <p:nvPicPr>
            <p:cNvPr id="92171" name="Picture 15" descr="File:Lupa.na.encyklopedii.jpg">
              <a:hlinkClick r:id="rId7"/>
            </p:cNvPr>
            <p:cNvPicPr>
              <a:picLocks noChangeAspect="1" noChangeArrowheads="1"/>
            </p:cNvPicPr>
            <p:nvPr/>
          </p:nvPicPr>
          <p:blipFill>
            <a:blip r:embed="rId8"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92172" name="WordArt 16"/>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Zástupný symbol pro číslo snímku 2"/>
          <p:cNvSpPr>
            <a:spLocks noGrp="1"/>
          </p:cNvSpPr>
          <p:nvPr>
            <p:ph type="sldNum" sz="quarter" idx="10"/>
          </p:nvPr>
        </p:nvSpPr>
        <p:spPr>
          <a:noFill/>
        </p:spPr>
        <p:txBody>
          <a:bodyPr/>
          <a:lstStyle/>
          <a:p>
            <a:r>
              <a:rPr lang="cs-CZ" smtClean="0">
                <a:latin typeface="Arial" charset="0"/>
              </a:rPr>
              <a:t>Snímek </a:t>
            </a:r>
            <a:fld id="{DBF244E5-DAD6-4CC2-88E4-B6C5988CC993}" type="slidenum">
              <a:rPr lang="cs-CZ" smtClean="0">
                <a:latin typeface="Arial" charset="0"/>
              </a:rPr>
              <a:pPr/>
              <a:t>55</a:t>
            </a:fld>
            <a:endParaRPr lang="cs-CZ" smtClean="0">
              <a:latin typeface="Arial" charset="0"/>
            </a:endParaRPr>
          </a:p>
        </p:txBody>
      </p:sp>
      <p:sp>
        <p:nvSpPr>
          <p:cNvPr id="29700"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29701" name="Text Box 5"/>
          <p:cNvSpPr txBox="1">
            <a:spLocks noChangeArrowheads="1"/>
          </p:cNvSpPr>
          <p:nvPr/>
        </p:nvSpPr>
        <p:spPr bwMode="auto">
          <a:xfrm>
            <a:off x="250825" y="836613"/>
            <a:ext cx="8532813" cy="1069975"/>
          </a:xfrm>
          <a:prstGeom prst="rect">
            <a:avLst/>
          </a:prstGeom>
          <a:noFill/>
          <a:ln w="9525">
            <a:noFill/>
            <a:miter lim="800000"/>
            <a:headEnd/>
            <a:tailEnd/>
          </a:ln>
        </p:spPr>
        <p:txBody>
          <a:bodyPr>
            <a:spAutoFit/>
          </a:bodyPr>
          <a:lstStyle/>
          <a:p>
            <a:pPr algn="just"/>
            <a:r>
              <a:rPr lang="cs-CZ" b="0"/>
              <a:t>BIOLOG mikrodestička představuje </a:t>
            </a:r>
            <a:r>
              <a:rPr lang="cs-CZ"/>
              <a:t>ideální zminimalizovaný systém, kde můžeme paralelně sledovat průběh 31 až 95 biochemických reakcí:</a:t>
            </a:r>
          </a:p>
          <a:p>
            <a:pPr algn="just">
              <a:buFontTx/>
              <a:buChar char="•"/>
            </a:pPr>
            <a:r>
              <a:rPr lang="cs-CZ" b="0"/>
              <a:t> jednoduchý kolorimetrický výstup</a:t>
            </a:r>
          </a:p>
          <a:p>
            <a:pPr algn="just">
              <a:buFontTx/>
              <a:buChar char="•"/>
            </a:pPr>
            <a:r>
              <a:rPr lang="cs-CZ" b="0"/>
              <a:t> možnost vynesení křivek dávka odpověď</a:t>
            </a:r>
          </a:p>
        </p:txBody>
      </p:sp>
      <p:graphicFrame>
        <p:nvGraphicFramePr>
          <p:cNvPr id="29698" name="Object 6"/>
          <p:cNvGraphicFramePr>
            <a:graphicFrameLocks noChangeAspect="1"/>
          </p:cNvGraphicFramePr>
          <p:nvPr/>
        </p:nvGraphicFramePr>
        <p:xfrm>
          <a:off x="0" y="0"/>
          <a:ext cx="914400" cy="198438"/>
        </p:xfrm>
        <a:graphic>
          <a:graphicData uri="http://schemas.openxmlformats.org/presentationml/2006/ole">
            <p:oleObj spid="_x0000_s29698" name="Equation" r:id="rId4" imgW="914400" imgH="198720" progId="Equation.DSMT4">
              <p:embed/>
            </p:oleObj>
          </a:graphicData>
        </a:graphic>
      </p:graphicFrame>
      <p:pic>
        <p:nvPicPr>
          <p:cNvPr id="29702" name="Picture 7" descr="128"/>
          <p:cNvPicPr>
            <a:picLocks noChangeAspect="1" noChangeArrowheads="1"/>
          </p:cNvPicPr>
          <p:nvPr/>
        </p:nvPicPr>
        <p:blipFill>
          <a:blip r:embed="rId5" cstate="print"/>
          <a:srcRect l="7892" t="7243" r="7545" b="60913"/>
          <a:stretch>
            <a:fillRect/>
          </a:stretch>
        </p:blipFill>
        <p:spPr bwMode="auto">
          <a:xfrm>
            <a:off x="395288" y="1989138"/>
            <a:ext cx="8208962" cy="4200525"/>
          </a:xfrm>
          <a:prstGeom prst="rect">
            <a:avLst/>
          </a:prstGeom>
          <a:noFill/>
          <a:ln w="9525">
            <a:solidFill>
              <a:schemeClr val="tx1"/>
            </a:solidFill>
            <a:miter lim="800000"/>
            <a:headEnd/>
            <a:tailEnd/>
          </a:ln>
        </p:spPr>
      </p:pic>
      <p:sp>
        <p:nvSpPr>
          <p:cNvPr id="29703" name="AutoShape 8"/>
          <p:cNvSpPr>
            <a:spLocks noChangeArrowheads="1"/>
          </p:cNvSpPr>
          <p:nvPr/>
        </p:nvSpPr>
        <p:spPr bwMode="auto">
          <a:xfrm rot="3020342">
            <a:off x="4859337" y="4365626"/>
            <a:ext cx="2016125" cy="431800"/>
          </a:xfrm>
          <a:prstGeom prst="rightArrow">
            <a:avLst>
              <a:gd name="adj1" fmla="val 50000"/>
              <a:gd name="adj2" fmla="val 116728"/>
            </a:avLst>
          </a:prstGeom>
          <a:solidFill>
            <a:schemeClr val="accent1"/>
          </a:solidFill>
          <a:ln w="9525">
            <a:solidFill>
              <a:schemeClr val="tx1"/>
            </a:solidFill>
            <a:miter lim="800000"/>
            <a:headEnd/>
            <a:tailEnd/>
          </a:ln>
        </p:spPr>
        <p:txBody>
          <a:bodyPr wrap="none" anchor="ctr"/>
          <a:lstStyle/>
          <a:p>
            <a:endParaRPr lang="cs-CZ"/>
          </a:p>
        </p:txBody>
      </p:sp>
      <p:sp>
        <p:nvSpPr>
          <p:cNvPr id="29704" name="Text Box 9"/>
          <p:cNvSpPr txBox="1">
            <a:spLocks noChangeArrowheads="1"/>
          </p:cNvSpPr>
          <p:nvPr/>
        </p:nvSpPr>
        <p:spPr bwMode="auto">
          <a:xfrm>
            <a:off x="3276600" y="3357563"/>
            <a:ext cx="3009900" cy="336550"/>
          </a:xfrm>
          <a:prstGeom prst="rect">
            <a:avLst/>
          </a:prstGeom>
          <a:noFill/>
          <a:ln w="9525">
            <a:noFill/>
            <a:miter lim="800000"/>
            <a:headEnd/>
            <a:tailEnd/>
          </a:ln>
        </p:spPr>
        <p:txBody>
          <a:bodyPr>
            <a:spAutoFit/>
          </a:bodyPr>
          <a:lstStyle/>
          <a:p>
            <a:pPr>
              <a:spcBef>
                <a:spcPct val="50000"/>
              </a:spcBef>
            </a:pPr>
            <a:r>
              <a:rPr lang="cs-CZ">
                <a:latin typeface="Times New Roman" pitchFamily="18" charset="0"/>
              </a:rPr>
              <a:t>Kontaminace zinkem narůstá</a:t>
            </a:r>
          </a:p>
        </p:txBody>
      </p:sp>
      <p:sp>
        <p:nvSpPr>
          <p:cNvPr id="29705" name="Rectangle 11"/>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Funkční diverzita – systém Biolog</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Zástupný symbol pro číslo snímku 2"/>
          <p:cNvSpPr>
            <a:spLocks noGrp="1"/>
          </p:cNvSpPr>
          <p:nvPr>
            <p:ph type="sldNum" sz="quarter" idx="10"/>
          </p:nvPr>
        </p:nvSpPr>
        <p:spPr>
          <a:noFill/>
        </p:spPr>
        <p:txBody>
          <a:bodyPr/>
          <a:lstStyle/>
          <a:p>
            <a:r>
              <a:rPr lang="cs-CZ" smtClean="0">
                <a:latin typeface="Arial" charset="0"/>
              </a:rPr>
              <a:t>Snímek </a:t>
            </a:r>
            <a:fld id="{D8F475C2-81C5-42F8-9E9B-B778EEC39943}" type="slidenum">
              <a:rPr lang="cs-CZ" smtClean="0">
                <a:latin typeface="Arial" charset="0"/>
              </a:rPr>
              <a:pPr/>
              <a:t>56</a:t>
            </a:fld>
            <a:endParaRPr lang="cs-CZ" smtClean="0">
              <a:latin typeface="Arial" charset="0"/>
            </a:endParaRPr>
          </a:p>
        </p:txBody>
      </p:sp>
      <p:sp>
        <p:nvSpPr>
          <p:cNvPr id="30724" name="Text Box 2"/>
          <p:cNvSpPr txBox="1">
            <a:spLocks noChangeArrowheads="1"/>
          </p:cNvSpPr>
          <p:nvPr/>
        </p:nvSpPr>
        <p:spPr bwMode="auto">
          <a:xfrm>
            <a:off x="8532813" y="6583363"/>
            <a:ext cx="611187" cy="274637"/>
          </a:xfrm>
          <a:prstGeom prst="rect">
            <a:avLst/>
          </a:prstGeom>
          <a:noFill/>
          <a:ln w="9525">
            <a:noFill/>
            <a:miter lim="800000"/>
            <a:headEnd/>
            <a:tailEnd/>
          </a:ln>
        </p:spPr>
        <p:txBody>
          <a:bodyPr>
            <a:spAutoFit/>
          </a:bodyPr>
          <a:lstStyle/>
          <a:p>
            <a:pPr algn="ctr">
              <a:spcBef>
                <a:spcPct val="50000"/>
              </a:spcBef>
            </a:pPr>
            <a:fld id="{C57BC5B0-4A1D-4DB8-BEDD-CFA7FFC1C832}" type="slidenum">
              <a:rPr lang="cs-CZ" sz="1200" b="0">
                <a:latin typeface="Times New Roman" pitchFamily="18" charset="0"/>
              </a:rPr>
              <a:pPr algn="ctr">
                <a:spcBef>
                  <a:spcPct val="50000"/>
                </a:spcBef>
              </a:pPr>
              <a:t>56</a:t>
            </a:fld>
            <a:endParaRPr lang="cs-CZ" sz="1200" b="0">
              <a:latin typeface="Times New Roman" pitchFamily="18" charset="0"/>
            </a:endParaRPr>
          </a:p>
        </p:txBody>
      </p:sp>
      <p:sp>
        <p:nvSpPr>
          <p:cNvPr id="30725"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30726" name="Text Box 5"/>
          <p:cNvSpPr txBox="1">
            <a:spLocks noChangeArrowheads="1"/>
          </p:cNvSpPr>
          <p:nvPr/>
        </p:nvSpPr>
        <p:spPr bwMode="auto">
          <a:xfrm>
            <a:off x="0" y="620713"/>
            <a:ext cx="9144000" cy="2108200"/>
          </a:xfrm>
          <a:prstGeom prst="rect">
            <a:avLst/>
          </a:prstGeom>
          <a:noFill/>
          <a:ln w="9525">
            <a:noFill/>
            <a:miter lim="800000"/>
            <a:headEnd/>
            <a:tailEnd/>
          </a:ln>
        </p:spPr>
        <p:txBody>
          <a:bodyPr>
            <a:spAutoFit/>
          </a:bodyPr>
          <a:lstStyle/>
          <a:p>
            <a:pPr algn="just"/>
            <a:r>
              <a:rPr lang="cs-CZ" sz="1800">
                <a:solidFill>
                  <a:srgbClr val="DC0000"/>
                </a:solidFill>
              </a:rPr>
              <a:t>Systém BIOLOG - využití pro hodnocení PICT (Pollution induced community tolerance)</a:t>
            </a:r>
            <a:endParaRPr lang="cs-CZ" b="0"/>
          </a:p>
          <a:p>
            <a:pPr algn="just"/>
            <a:endParaRPr lang="cs-CZ" b="0"/>
          </a:p>
          <a:p>
            <a:pPr algn="just"/>
            <a:r>
              <a:rPr lang="cs-CZ" b="0"/>
              <a:t>- je založeno na přirozené schopnosti mikroorganismů tolerovat do určité míry kontaminanty v prostředí</a:t>
            </a:r>
          </a:p>
          <a:p>
            <a:pPr algn="just"/>
            <a:endParaRPr lang="cs-CZ" b="0"/>
          </a:p>
          <a:p>
            <a:pPr algn="just"/>
            <a:r>
              <a:rPr lang="cs-CZ" b="0"/>
              <a:t>- při působení kontaminantu na mikroorganismy se projevuje jejich mechanická, genetická a fyziologická adaptace na nové podmínky a dochází k odumření citlivějších společenstev</a:t>
            </a:r>
          </a:p>
        </p:txBody>
      </p:sp>
      <p:graphicFrame>
        <p:nvGraphicFramePr>
          <p:cNvPr id="30722" name="Object 6"/>
          <p:cNvGraphicFramePr>
            <a:graphicFrameLocks noChangeAspect="1"/>
          </p:cNvGraphicFramePr>
          <p:nvPr/>
        </p:nvGraphicFramePr>
        <p:xfrm>
          <a:off x="0" y="0"/>
          <a:ext cx="914400" cy="198438"/>
        </p:xfrm>
        <a:graphic>
          <a:graphicData uri="http://schemas.openxmlformats.org/presentationml/2006/ole">
            <p:oleObj spid="_x0000_s30722" name="Equation" r:id="rId4" imgW="914400" imgH="198720" progId="Equation.DSMT4">
              <p:embed/>
            </p:oleObj>
          </a:graphicData>
        </a:graphic>
      </p:graphicFrame>
      <p:pic>
        <p:nvPicPr>
          <p:cNvPr id="30727" name="Picture 7" descr="126"/>
          <p:cNvPicPr>
            <a:picLocks noChangeAspect="1" noChangeArrowheads="1"/>
          </p:cNvPicPr>
          <p:nvPr/>
        </p:nvPicPr>
        <p:blipFill>
          <a:blip r:embed="rId5" cstate="print"/>
          <a:srcRect l="24506" t="54742" r="17018" b="17212"/>
          <a:stretch>
            <a:fillRect/>
          </a:stretch>
        </p:blipFill>
        <p:spPr bwMode="auto">
          <a:xfrm>
            <a:off x="3348038" y="3079750"/>
            <a:ext cx="5795962" cy="3778250"/>
          </a:xfrm>
          <a:prstGeom prst="rect">
            <a:avLst/>
          </a:prstGeom>
          <a:noFill/>
          <a:ln w="9525">
            <a:solidFill>
              <a:schemeClr val="tx1"/>
            </a:solidFill>
            <a:miter lim="800000"/>
            <a:headEnd/>
            <a:tailEnd/>
          </a:ln>
        </p:spPr>
      </p:pic>
      <p:sp>
        <p:nvSpPr>
          <p:cNvPr id="30728" name="Text Box 8"/>
          <p:cNvSpPr txBox="1">
            <a:spLocks noChangeArrowheads="1"/>
          </p:cNvSpPr>
          <p:nvPr/>
        </p:nvSpPr>
        <p:spPr bwMode="auto">
          <a:xfrm>
            <a:off x="-107950" y="3284538"/>
            <a:ext cx="3348038" cy="3013075"/>
          </a:xfrm>
          <a:prstGeom prst="rect">
            <a:avLst/>
          </a:prstGeom>
          <a:noFill/>
          <a:ln w="9525">
            <a:noFill/>
            <a:miter lim="800000"/>
            <a:headEnd/>
            <a:tailEnd/>
          </a:ln>
        </p:spPr>
        <p:txBody>
          <a:bodyPr>
            <a:spAutoFit/>
          </a:bodyPr>
          <a:lstStyle/>
          <a:p>
            <a:pPr algn="just"/>
            <a:r>
              <a:rPr lang="cs-CZ" sz="1200" b="0">
                <a:latin typeface="Times New Roman" pitchFamily="18" charset="0"/>
              </a:rPr>
              <a:t>Vlastnímu měření musí předcházet chemická analýza, která má za úkol zjistit, v jaké koncentraci a o jaký kontaminant se jedná. Poté se udělá extrakt z půdy a mikroorganismy se očkují do několika mikrodestiček s rostoucí koncentrací kontaminantu v  jednotlivých destičkách. Hodnotí se vývoj barvy. Hodnota EC50 se odvozuje z typické reakce 85 – 90 různých pozitivních mikrobiálních reakcí v  mikrodestičce, tedy koncentrace kontaminantu versus aktivita mikroorganismů. Hodnotí se posun křivek v jednotlivých ředěních a jejich rozložení. PICT tedy ukazuje míru toxického poškození společenstva v ekosystému. Před vlastním měřením musí být tedy prokázán toxický efekt kontaminantu na strukturu a funkci ekosystému.</a:t>
            </a:r>
          </a:p>
        </p:txBody>
      </p:sp>
      <p:grpSp>
        <p:nvGrpSpPr>
          <p:cNvPr id="30729" name="Group 9"/>
          <p:cNvGrpSpPr>
            <a:grpSpLocks/>
          </p:cNvGrpSpPr>
          <p:nvPr/>
        </p:nvGrpSpPr>
        <p:grpSpPr bwMode="auto">
          <a:xfrm>
            <a:off x="0" y="0"/>
            <a:ext cx="1146175" cy="623888"/>
            <a:chOff x="480" y="3075"/>
            <a:chExt cx="722" cy="393"/>
          </a:xfrm>
        </p:grpSpPr>
        <p:pic>
          <p:nvPicPr>
            <p:cNvPr id="30731" name="Picture 10" descr="File:Lupa.na.encyklopedii.jpg">
              <a:hlinkClick r:id="rId6"/>
            </p:cNvPr>
            <p:cNvPicPr>
              <a:picLocks noChangeAspect="1" noChangeArrowheads="1"/>
            </p:cNvPicPr>
            <p:nvPr/>
          </p:nvPicPr>
          <p:blipFill>
            <a:blip r:embed="rId7"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30732" name="WordArt 11"/>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
        <p:nvSpPr>
          <p:cNvPr id="30730" name="Rectangle 12"/>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Funkční diverzita – systém Biolog</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Zástupný symbol pro číslo snímku 2"/>
          <p:cNvSpPr>
            <a:spLocks noGrp="1"/>
          </p:cNvSpPr>
          <p:nvPr>
            <p:ph type="sldNum" sz="quarter" idx="10"/>
          </p:nvPr>
        </p:nvSpPr>
        <p:spPr>
          <a:noFill/>
        </p:spPr>
        <p:txBody>
          <a:bodyPr/>
          <a:lstStyle/>
          <a:p>
            <a:r>
              <a:rPr lang="cs-CZ" smtClean="0">
                <a:latin typeface="Arial" charset="0"/>
              </a:rPr>
              <a:t>Snímek </a:t>
            </a:r>
            <a:fld id="{C95E52CC-D300-4924-AD43-656F8DA92515}" type="slidenum">
              <a:rPr lang="cs-CZ" smtClean="0">
                <a:latin typeface="Arial" charset="0"/>
              </a:rPr>
              <a:pPr/>
              <a:t>57</a:t>
            </a:fld>
            <a:endParaRPr lang="cs-CZ" smtClean="0">
              <a:latin typeface="Arial" charset="0"/>
            </a:endParaRPr>
          </a:p>
        </p:txBody>
      </p:sp>
      <p:sp>
        <p:nvSpPr>
          <p:cNvPr id="31748" name="Text Box 2"/>
          <p:cNvSpPr txBox="1">
            <a:spLocks noChangeArrowheads="1"/>
          </p:cNvSpPr>
          <p:nvPr/>
        </p:nvSpPr>
        <p:spPr bwMode="auto">
          <a:xfrm>
            <a:off x="8532813" y="6583363"/>
            <a:ext cx="611187" cy="274637"/>
          </a:xfrm>
          <a:prstGeom prst="rect">
            <a:avLst/>
          </a:prstGeom>
          <a:noFill/>
          <a:ln w="9525">
            <a:noFill/>
            <a:miter lim="800000"/>
            <a:headEnd/>
            <a:tailEnd/>
          </a:ln>
        </p:spPr>
        <p:txBody>
          <a:bodyPr>
            <a:spAutoFit/>
          </a:bodyPr>
          <a:lstStyle/>
          <a:p>
            <a:pPr algn="ctr">
              <a:spcBef>
                <a:spcPct val="50000"/>
              </a:spcBef>
            </a:pPr>
            <a:fld id="{38638769-140A-4962-9EE1-545627258266}" type="slidenum">
              <a:rPr lang="cs-CZ" sz="1200" b="0">
                <a:latin typeface="Times New Roman" pitchFamily="18" charset="0"/>
              </a:rPr>
              <a:pPr algn="ctr">
                <a:spcBef>
                  <a:spcPct val="50000"/>
                </a:spcBef>
              </a:pPr>
              <a:t>57</a:t>
            </a:fld>
            <a:endParaRPr lang="cs-CZ" sz="1200" b="0">
              <a:latin typeface="Times New Roman" pitchFamily="18" charset="0"/>
            </a:endParaRPr>
          </a:p>
        </p:txBody>
      </p:sp>
      <p:sp>
        <p:nvSpPr>
          <p:cNvPr id="31749"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31746" name="Object 6"/>
          <p:cNvGraphicFramePr>
            <a:graphicFrameLocks noChangeAspect="1"/>
          </p:cNvGraphicFramePr>
          <p:nvPr/>
        </p:nvGraphicFramePr>
        <p:xfrm>
          <a:off x="0" y="0"/>
          <a:ext cx="914400" cy="198438"/>
        </p:xfrm>
        <a:graphic>
          <a:graphicData uri="http://schemas.openxmlformats.org/presentationml/2006/ole">
            <p:oleObj spid="_x0000_s31746" name="Equation" r:id="rId4" imgW="914400" imgH="198720" progId="Equation.DSMT4">
              <p:embed/>
            </p:oleObj>
          </a:graphicData>
        </a:graphic>
      </p:graphicFrame>
      <p:pic>
        <p:nvPicPr>
          <p:cNvPr id="31750" name="Picture 9" descr="127"/>
          <p:cNvPicPr>
            <a:picLocks noChangeAspect="1" noChangeArrowheads="1"/>
          </p:cNvPicPr>
          <p:nvPr/>
        </p:nvPicPr>
        <p:blipFill>
          <a:blip r:embed="rId5" cstate="print"/>
          <a:srcRect l="13747" t="45564" r="23286" b="15379"/>
          <a:stretch>
            <a:fillRect/>
          </a:stretch>
        </p:blipFill>
        <p:spPr bwMode="auto">
          <a:xfrm>
            <a:off x="1476375" y="836613"/>
            <a:ext cx="6840538" cy="5765800"/>
          </a:xfrm>
          <a:prstGeom prst="rect">
            <a:avLst/>
          </a:prstGeom>
          <a:noFill/>
          <a:ln w="9525">
            <a:solidFill>
              <a:schemeClr val="tx1"/>
            </a:solidFill>
            <a:miter lim="800000"/>
            <a:headEnd/>
            <a:tailEnd/>
          </a:ln>
        </p:spPr>
      </p:pic>
      <p:sp>
        <p:nvSpPr>
          <p:cNvPr id="31751" name="Rectangle 11"/>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Funkční diverzita – systém Biolog</a:t>
            </a:r>
          </a:p>
        </p:txBody>
      </p:sp>
      <p:grpSp>
        <p:nvGrpSpPr>
          <p:cNvPr id="31752" name="Group 12"/>
          <p:cNvGrpSpPr>
            <a:grpSpLocks/>
          </p:cNvGrpSpPr>
          <p:nvPr/>
        </p:nvGrpSpPr>
        <p:grpSpPr bwMode="auto">
          <a:xfrm>
            <a:off x="0" y="0"/>
            <a:ext cx="1146175" cy="623888"/>
            <a:chOff x="480" y="3075"/>
            <a:chExt cx="722" cy="393"/>
          </a:xfrm>
        </p:grpSpPr>
        <p:pic>
          <p:nvPicPr>
            <p:cNvPr id="31753" name="Picture 13" descr="File:Lupa.na.encyklopedii.jpg">
              <a:hlinkClick r:id="rId6"/>
            </p:cNvPr>
            <p:cNvPicPr>
              <a:picLocks noChangeAspect="1" noChangeArrowheads="1"/>
            </p:cNvPicPr>
            <p:nvPr/>
          </p:nvPicPr>
          <p:blipFill>
            <a:blip r:embed="rId7"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31754" name="WordArt 14"/>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cs-CZ" sz="2000" smtClean="0"/>
              <a:t>Funkční diverzita – systém Biolog</a:t>
            </a:r>
          </a:p>
        </p:txBody>
      </p:sp>
      <p:sp>
        <p:nvSpPr>
          <p:cNvPr id="93187" name="Rectangle 3"/>
          <p:cNvSpPr>
            <a:spLocks noGrp="1" noChangeArrowheads="1"/>
          </p:cNvSpPr>
          <p:nvPr>
            <p:ph idx="1"/>
          </p:nvPr>
        </p:nvSpPr>
        <p:spPr/>
        <p:txBody>
          <a:bodyPr/>
          <a:lstStyle/>
          <a:p>
            <a:pPr eaLnBrk="1" hangingPunct="1"/>
            <a:r>
              <a:rPr lang="cs-CZ" smtClean="0"/>
              <a:t>nejnovějším produktem jsou tzv. Phenotype Microarrays</a:t>
            </a:r>
            <a:r>
              <a:rPr lang="cs-CZ" baseline="30000" smtClean="0"/>
              <a:t>TM</a:t>
            </a:r>
          </a:p>
        </p:txBody>
      </p:sp>
      <p:sp>
        <p:nvSpPr>
          <p:cNvPr id="93188" name="Zástupný symbol pro číslo snímku 4"/>
          <p:cNvSpPr>
            <a:spLocks noGrp="1"/>
          </p:cNvSpPr>
          <p:nvPr>
            <p:ph type="sldNum" sz="quarter" idx="10"/>
          </p:nvPr>
        </p:nvSpPr>
        <p:spPr>
          <a:noFill/>
        </p:spPr>
        <p:txBody>
          <a:bodyPr/>
          <a:lstStyle/>
          <a:p>
            <a:r>
              <a:rPr lang="cs-CZ" smtClean="0">
                <a:latin typeface="Arial" charset="0"/>
              </a:rPr>
              <a:t>Snímek </a:t>
            </a:r>
            <a:fld id="{D26EAD05-21A7-4926-9740-C59A90470DAD}" type="slidenum">
              <a:rPr lang="cs-CZ" smtClean="0">
                <a:latin typeface="Arial" charset="0"/>
              </a:rPr>
              <a:pPr/>
              <a:t>58</a:t>
            </a:fld>
            <a:endParaRPr lang="cs-CZ" smtClean="0">
              <a:latin typeface="Arial" charset="0"/>
            </a:endParaRPr>
          </a:p>
        </p:txBody>
      </p:sp>
      <p:pic>
        <p:nvPicPr>
          <p:cNvPr id="93189" name="Picture 4" descr="PMTechDisc"/>
          <p:cNvPicPr>
            <a:picLocks noChangeAspect="1" noChangeArrowheads="1"/>
          </p:cNvPicPr>
          <p:nvPr/>
        </p:nvPicPr>
        <p:blipFill>
          <a:blip r:embed="rId2" cstate="print"/>
          <a:srcRect t="31924" r="3506" b="4178"/>
          <a:stretch>
            <a:fillRect/>
          </a:stretch>
        </p:blipFill>
        <p:spPr bwMode="auto">
          <a:xfrm>
            <a:off x="4067175" y="1268413"/>
            <a:ext cx="4935538" cy="2160587"/>
          </a:xfrm>
          <a:prstGeom prst="rect">
            <a:avLst/>
          </a:prstGeom>
          <a:noFill/>
          <a:ln w="9525">
            <a:noFill/>
            <a:miter lim="800000"/>
            <a:headEnd/>
            <a:tailEnd/>
          </a:ln>
        </p:spPr>
      </p:pic>
      <p:pic>
        <p:nvPicPr>
          <p:cNvPr id="93190" name="Picture 5" descr="chart_pmTecDes1"/>
          <p:cNvPicPr>
            <a:picLocks noChangeAspect="1" noChangeArrowheads="1"/>
          </p:cNvPicPr>
          <p:nvPr/>
        </p:nvPicPr>
        <p:blipFill>
          <a:blip r:embed="rId3" cstate="print"/>
          <a:srcRect/>
          <a:stretch>
            <a:fillRect/>
          </a:stretch>
        </p:blipFill>
        <p:spPr bwMode="auto">
          <a:xfrm>
            <a:off x="4067175" y="3429000"/>
            <a:ext cx="4940300" cy="1050925"/>
          </a:xfrm>
          <a:prstGeom prst="rect">
            <a:avLst/>
          </a:prstGeom>
          <a:noFill/>
          <a:ln w="9525">
            <a:noFill/>
            <a:miter lim="800000"/>
            <a:headEnd/>
            <a:tailEnd/>
          </a:ln>
        </p:spPr>
      </p:pic>
      <p:pic>
        <p:nvPicPr>
          <p:cNvPr id="93191" name="Picture 6"/>
          <p:cNvPicPr>
            <a:picLocks noChangeAspect="1" noChangeArrowheads="1"/>
          </p:cNvPicPr>
          <p:nvPr/>
        </p:nvPicPr>
        <p:blipFill>
          <a:blip r:embed="rId4" cstate="print"/>
          <a:srcRect/>
          <a:stretch>
            <a:fillRect/>
          </a:stretch>
        </p:blipFill>
        <p:spPr bwMode="auto">
          <a:xfrm>
            <a:off x="0" y="1557338"/>
            <a:ext cx="4067175" cy="2962275"/>
          </a:xfrm>
          <a:prstGeom prst="rect">
            <a:avLst/>
          </a:prstGeom>
          <a:noFill/>
          <a:ln w="9525">
            <a:noFill/>
            <a:miter lim="800000"/>
            <a:headEnd/>
            <a:tailEnd/>
          </a:ln>
        </p:spPr>
      </p:pic>
      <p:pic>
        <p:nvPicPr>
          <p:cNvPr id="93192" name="Picture 7"/>
          <p:cNvPicPr>
            <a:picLocks noChangeAspect="1" noChangeArrowheads="1"/>
          </p:cNvPicPr>
          <p:nvPr/>
        </p:nvPicPr>
        <p:blipFill>
          <a:blip r:embed="rId5" cstate="print"/>
          <a:srcRect/>
          <a:stretch>
            <a:fillRect/>
          </a:stretch>
        </p:blipFill>
        <p:spPr bwMode="auto">
          <a:xfrm>
            <a:off x="7342188" y="4868863"/>
            <a:ext cx="1801812" cy="1989137"/>
          </a:xfrm>
          <a:prstGeom prst="rect">
            <a:avLst/>
          </a:prstGeom>
          <a:noFill/>
          <a:ln w="9525">
            <a:noFill/>
            <a:miter lim="800000"/>
            <a:headEnd/>
            <a:tailEnd/>
          </a:ln>
        </p:spPr>
      </p:pic>
      <p:pic>
        <p:nvPicPr>
          <p:cNvPr id="93193" name="Picture 8"/>
          <p:cNvPicPr>
            <a:picLocks noChangeAspect="1" noChangeArrowheads="1"/>
          </p:cNvPicPr>
          <p:nvPr/>
        </p:nvPicPr>
        <p:blipFill>
          <a:blip r:embed="rId6" cstate="print"/>
          <a:srcRect/>
          <a:stretch>
            <a:fillRect/>
          </a:stretch>
        </p:blipFill>
        <p:spPr bwMode="auto">
          <a:xfrm>
            <a:off x="3779838" y="4429125"/>
            <a:ext cx="3240087" cy="2428875"/>
          </a:xfrm>
          <a:prstGeom prst="rect">
            <a:avLst/>
          </a:prstGeom>
          <a:noFill/>
          <a:ln w="9525">
            <a:noFill/>
            <a:miter lim="800000"/>
            <a:headEnd/>
            <a:tailEnd/>
          </a:ln>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32770" name="Object 2"/>
          <p:cNvGraphicFramePr>
            <a:graphicFrameLocks noChangeAspect="1"/>
          </p:cNvGraphicFramePr>
          <p:nvPr/>
        </p:nvGraphicFramePr>
        <p:xfrm>
          <a:off x="0" y="0"/>
          <a:ext cx="914400" cy="198438"/>
        </p:xfrm>
        <a:graphic>
          <a:graphicData uri="http://schemas.openxmlformats.org/presentationml/2006/ole">
            <p:oleObj spid="_x0000_s32770" name="Equation" r:id="rId4" imgW="914400" imgH="198720" progId="Equation.DSMT4">
              <p:embed/>
            </p:oleObj>
          </a:graphicData>
        </a:graphic>
      </p:graphicFrame>
      <p:sp>
        <p:nvSpPr>
          <p:cNvPr id="32772" name="Rectangle 7"/>
          <p:cNvSpPr>
            <a:spLocks noGrp="1" noChangeArrowheads="1"/>
          </p:cNvSpPr>
          <p:nvPr>
            <p:ph type="ctrTitle"/>
          </p:nvPr>
        </p:nvSpPr>
        <p:spPr/>
        <p:txBody>
          <a:bodyPr/>
          <a:lstStyle/>
          <a:p>
            <a:pPr eaLnBrk="1" hangingPunct="1"/>
            <a:r>
              <a:rPr lang="cs-CZ" smtClean="0"/>
              <a:t>Molekulárně biologické techniky</a:t>
            </a:r>
            <a:endParaRPr lang="cs-CZ" b="0" smtClean="0">
              <a:solidFill>
                <a:schemeClr val="tx1"/>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8"/>
          <p:cNvSpPr>
            <a:spLocks noGrp="1" noChangeArrowheads="1"/>
          </p:cNvSpPr>
          <p:nvPr>
            <p:ph type="title"/>
          </p:nvPr>
        </p:nvSpPr>
        <p:spPr/>
        <p:txBody>
          <a:bodyPr/>
          <a:lstStyle/>
          <a:p>
            <a:pPr eaLnBrk="1" hangingPunct="1"/>
            <a:r>
              <a:rPr lang="cs-CZ" sz="2400" smtClean="0"/>
              <a:t>Selekce a strategie</a:t>
            </a:r>
          </a:p>
        </p:txBody>
      </p:sp>
      <p:graphicFrame>
        <p:nvGraphicFramePr>
          <p:cNvPr id="495776" name="Group 160"/>
          <p:cNvGraphicFramePr>
            <a:graphicFrameLocks noGrp="1"/>
          </p:cNvGraphicFramePr>
          <p:nvPr>
            <p:ph type="tbl" idx="1"/>
          </p:nvPr>
        </p:nvGraphicFramePr>
        <p:xfrm>
          <a:off x="250825" y="2205038"/>
          <a:ext cx="8642350" cy="3200400"/>
        </p:xfrm>
        <a:graphic>
          <a:graphicData uri="http://schemas.openxmlformats.org/drawingml/2006/table">
            <a:tbl>
              <a:tblPr/>
              <a:tblGrid>
                <a:gridCol w="2273300"/>
                <a:gridCol w="3186113"/>
                <a:gridCol w="3182937"/>
              </a:tblGrid>
              <a:tr h="1587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Kritérium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r - stratégové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K - stratégové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1587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Růst společenstva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Rychlý, vysoká reprodukce, „growers“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Mírný, konzervativní, „non-growers“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2524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rPr>
                        <a:t>Ekologické zařazení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3175" marR="0" lvl="0" indent="-3175"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rPr>
                        <a:t>Zymogenní, kolonizace nových prostředí, generalisti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3175" marR="0" lvl="0" indent="-3175"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rPr>
                        <a:t>Autochtonní, přežívají v diverzifikovaném společenstvu, specialisti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2524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Využití substrátu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3175" marR="0" lvl="0" indent="-3175"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vysoké nároky na živiny, </a:t>
                      </a:r>
                      <a:b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b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nižší schopnost využití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3175" marR="0" lvl="0" indent="-3175"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průměrné nároky na živiny,</a:t>
                      </a:r>
                      <a:b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b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vyšší schopnost využití substrátu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1587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rPr>
                        <a:t>Strategie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rPr>
                        <a:t>Růst, jinak ne příliš schopní kompetice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rPr>
                        <a:t>Pečlivé využití zdrojů a specializace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1587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Substrátová diversita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jednoduché, lehce dostupné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komplexní různorodé substráty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252413">
                <a:tc>
                  <a:txBody>
                    <a:bodyPr/>
                    <a:lstStyle/>
                    <a:p>
                      <a:pPr marL="3175" marR="0" lvl="0" indent="-3175"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Dominantní morfologie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3175" marR="0" lvl="0" indent="-3175"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malé buňky, rozptýlené mycelium, fenotypově plastické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3175" marR="0" lvl="0" indent="-3175"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velké buňky, složitá, vyvinutá mycelia, fenotypově monomorfní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2540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Způsoby reprodukce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3175" marR="0" lvl="0" indent="-3175"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jednoduchá, </a:t>
                      </a:r>
                      <a:b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b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malá výměna genetické informace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3175" marR="0" lvl="0" indent="-3175"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komplexnější výměna genetického materiálu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3476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Populační dynamika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3175" marR="0" lvl="0" indent="-3175"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prudký nárůst, nezávislé na hustotě, vysoká míra migrace, časté nové kolonie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3175" marR="0" lvl="0" indent="-3175"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prostorová kompetice, malá migrační tendence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158750">
                <a:tc>
                  <a:txBody>
                    <a:bodyPr/>
                    <a:lstStyle/>
                    <a:p>
                      <a:pPr marL="3175" marR="0" lvl="0" indent="-3175"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Tolerance k přesahu niky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vysoká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Times New Roman" pitchFamily="18" charset="0"/>
                          <a:ea typeface="Times New Roman" pitchFamily="18" charset="0"/>
                          <a:cs typeface="Arial" charset="0"/>
                        </a:rPr>
                        <a:t>nízká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bl>
          </a:graphicData>
        </a:graphic>
      </p:graphicFrame>
      <p:sp>
        <p:nvSpPr>
          <p:cNvPr id="71729" name="Zástupný symbol pro číslo snímku 4"/>
          <p:cNvSpPr>
            <a:spLocks noGrp="1"/>
          </p:cNvSpPr>
          <p:nvPr>
            <p:ph type="sldNum" sz="quarter" idx="11"/>
          </p:nvPr>
        </p:nvSpPr>
        <p:spPr>
          <a:noFill/>
        </p:spPr>
        <p:txBody>
          <a:bodyPr/>
          <a:lstStyle/>
          <a:p>
            <a:r>
              <a:rPr lang="cs-CZ" smtClean="0">
                <a:latin typeface="Arial" charset="0"/>
              </a:rPr>
              <a:t>Snímek </a:t>
            </a:r>
            <a:fld id="{3B3F28EC-BB93-45B4-BB17-8176B1ACDDEA}" type="slidenum">
              <a:rPr lang="cs-CZ" smtClean="0">
                <a:latin typeface="Arial" charset="0"/>
              </a:rPr>
              <a:pPr/>
              <a:t>6</a:t>
            </a:fld>
            <a:endParaRPr lang="cs-CZ" smtClean="0">
              <a:latin typeface="Arial" charset="0"/>
            </a:endParaRPr>
          </a:p>
        </p:txBody>
      </p:sp>
      <p:sp>
        <p:nvSpPr>
          <p:cNvPr id="71730"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71731" name="Text Box 5"/>
          <p:cNvSpPr txBox="1">
            <a:spLocks noChangeArrowheads="1"/>
          </p:cNvSpPr>
          <p:nvPr/>
        </p:nvSpPr>
        <p:spPr bwMode="auto">
          <a:xfrm>
            <a:off x="179388" y="692150"/>
            <a:ext cx="8640762" cy="1465263"/>
          </a:xfrm>
          <a:prstGeom prst="rect">
            <a:avLst/>
          </a:prstGeom>
          <a:noFill/>
          <a:ln w="9525">
            <a:noFill/>
            <a:miter lim="800000"/>
            <a:headEnd/>
            <a:tailEnd/>
          </a:ln>
        </p:spPr>
        <p:txBody>
          <a:bodyPr>
            <a:spAutoFit/>
          </a:bodyPr>
          <a:lstStyle/>
          <a:p>
            <a:pPr algn="just"/>
            <a:r>
              <a:rPr lang="cs-CZ" sz="1800"/>
              <a:t>Hlavní hybatele evoluce: </a:t>
            </a:r>
            <a:r>
              <a:rPr lang="cs-CZ" sz="1800" b="0"/>
              <a:t>selekce, diverzita, sukcese</a:t>
            </a:r>
          </a:p>
          <a:p>
            <a:pPr algn="just"/>
            <a:endParaRPr lang="cs-CZ" sz="1800" b="0"/>
          </a:p>
          <a:p>
            <a:pPr algn="just"/>
            <a:r>
              <a:rPr lang="cs-CZ" sz="1800"/>
              <a:t>Strategie a selekce: </a:t>
            </a:r>
            <a:r>
              <a:rPr lang="cs-CZ" sz="1800" b="0"/>
              <a:t>r a K stratégové</a:t>
            </a:r>
          </a:p>
          <a:p>
            <a:pPr algn="just"/>
            <a:r>
              <a:rPr lang="cs-CZ" sz="1800">
                <a:solidFill>
                  <a:srgbClr val="6600FF"/>
                </a:solidFill>
              </a:rPr>
              <a:t>Během studia mikrobiálních společenstev bylo prokázáno, že mikroorganismy praktikují buď jednu, či druhou stategii.</a:t>
            </a:r>
          </a:p>
        </p:txBody>
      </p:sp>
      <p:sp>
        <p:nvSpPr>
          <p:cNvPr id="71732" name="Rectangle 11"/>
          <p:cNvSpPr>
            <a:spLocks noChangeArrowheads="1"/>
          </p:cNvSpPr>
          <p:nvPr/>
        </p:nvSpPr>
        <p:spPr bwMode="auto">
          <a:xfrm>
            <a:off x="323850" y="5516563"/>
            <a:ext cx="8424863" cy="825500"/>
          </a:xfrm>
          <a:prstGeom prst="rect">
            <a:avLst/>
          </a:prstGeom>
          <a:noFill/>
          <a:ln w="9525">
            <a:noFill/>
            <a:miter lim="800000"/>
            <a:headEnd/>
            <a:tailEnd/>
          </a:ln>
        </p:spPr>
        <p:txBody>
          <a:bodyPr>
            <a:spAutoFit/>
          </a:bodyPr>
          <a:lstStyle/>
          <a:p>
            <a:r>
              <a:rPr lang="cs-CZ"/>
              <a:t>Lze stanovit např.:</a:t>
            </a:r>
          </a:p>
          <a:p>
            <a:r>
              <a:rPr lang="cs-CZ" b="0"/>
              <a:t>- jejich podíly na substrátem indukované respiraci (SIR)</a:t>
            </a:r>
          </a:p>
          <a:p>
            <a:r>
              <a:rPr lang="cs-CZ" b="0"/>
              <a:t>- lze inhibovat r stratégy v pokusech s minimálním přídavkem substrátu (např. acetát)</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7"/>
          <p:cNvSpPr>
            <a:spLocks noGrp="1" noChangeArrowheads="1"/>
          </p:cNvSpPr>
          <p:nvPr>
            <p:ph type="title"/>
          </p:nvPr>
        </p:nvSpPr>
        <p:spPr/>
        <p:txBody>
          <a:bodyPr/>
          <a:lstStyle/>
          <a:p>
            <a:pPr eaLnBrk="1" hangingPunct="1"/>
            <a:r>
              <a:rPr lang="cs-CZ" sz="2400" smtClean="0"/>
              <a:t>Molekulárně biologické techniky</a:t>
            </a:r>
            <a:endParaRPr lang="en-US" sz="2400" smtClean="0"/>
          </a:p>
        </p:txBody>
      </p:sp>
      <p:sp>
        <p:nvSpPr>
          <p:cNvPr id="33796" name="Zástupný symbol pro číslo snímku 3"/>
          <p:cNvSpPr>
            <a:spLocks noGrp="1"/>
          </p:cNvSpPr>
          <p:nvPr>
            <p:ph type="sldNum" sz="quarter" idx="10"/>
          </p:nvPr>
        </p:nvSpPr>
        <p:spPr>
          <a:noFill/>
        </p:spPr>
        <p:txBody>
          <a:bodyPr/>
          <a:lstStyle/>
          <a:p>
            <a:r>
              <a:rPr lang="cs-CZ" smtClean="0">
                <a:latin typeface="Arial" charset="0"/>
              </a:rPr>
              <a:t>Snímek </a:t>
            </a:r>
            <a:fld id="{7C6A13DB-5089-448E-9658-F8C32566E464}" type="slidenum">
              <a:rPr lang="cs-CZ" smtClean="0">
                <a:latin typeface="Arial" charset="0"/>
              </a:rPr>
              <a:pPr/>
              <a:t>60</a:t>
            </a:fld>
            <a:endParaRPr lang="cs-CZ" smtClean="0">
              <a:latin typeface="Arial" charset="0"/>
            </a:endParaRPr>
          </a:p>
        </p:txBody>
      </p:sp>
      <p:sp>
        <p:nvSpPr>
          <p:cNvPr id="33797"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33798" name="Text Box 5"/>
          <p:cNvSpPr txBox="1">
            <a:spLocks noChangeArrowheads="1"/>
          </p:cNvSpPr>
          <p:nvPr/>
        </p:nvSpPr>
        <p:spPr bwMode="auto">
          <a:xfrm>
            <a:off x="250825" y="692150"/>
            <a:ext cx="8605838" cy="5908675"/>
          </a:xfrm>
          <a:prstGeom prst="rect">
            <a:avLst/>
          </a:prstGeom>
          <a:noFill/>
          <a:ln w="9525">
            <a:noFill/>
            <a:miter lim="800000"/>
            <a:headEnd/>
            <a:tailEnd/>
          </a:ln>
        </p:spPr>
        <p:txBody>
          <a:bodyPr>
            <a:spAutoFit/>
          </a:bodyPr>
          <a:lstStyle/>
          <a:p>
            <a:pPr marL="179388" indent="-179388" algn="just"/>
            <a:r>
              <a:rPr lang="cs-CZ" sz="1800" b="0"/>
              <a:t>Díky rozvoji genetiky a molekulární biologie obrovský boom v minulých 20 letech</a:t>
            </a:r>
          </a:p>
          <a:p>
            <a:pPr marL="179388" indent="-179388" algn="just"/>
            <a:endParaRPr lang="cs-CZ" sz="1800" b="0"/>
          </a:p>
          <a:p>
            <a:pPr marL="179388" indent="-179388" algn="just"/>
            <a:r>
              <a:rPr lang="cs-CZ" sz="1800" b="0"/>
              <a:t>Díky těmto metodám se zjistilo, jak obrovská je diverzita mikroorganismů v prostředí, např. v půdě – v gramu půdy je 10</a:t>
            </a:r>
            <a:r>
              <a:rPr lang="cs-CZ" sz="1800" b="0" baseline="30000"/>
              <a:t>10</a:t>
            </a:r>
            <a:r>
              <a:rPr lang="cs-CZ" sz="1800" b="0"/>
              <a:t> buněk a až 10</a:t>
            </a:r>
            <a:r>
              <a:rPr lang="cs-CZ" sz="1800" b="0" baseline="30000"/>
              <a:t>6 </a:t>
            </a:r>
            <a:r>
              <a:rPr lang="cs-CZ" sz="1800" b="0"/>
              <a:t>druhů !!!</a:t>
            </a:r>
            <a:endParaRPr lang="cs-CZ" sz="1800" b="0" baseline="30000"/>
          </a:p>
          <a:p>
            <a:pPr marL="179388" indent="-179388" algn="just"/>
            <a:endParaRPr lang="cs-CZ" sz="1800" b="0"/>
          </a:p>
          <a:p>
            <a:pPr marL="179388" indent="-179388" algn="just"/>
            <a:r>
              <a:rPr lang="cs-CZ" sz="1800">
                <a:solidFill>
                  <a:srgbClr val="6600FF"/>
                </a:solidFill>
              </a:rPr>
              <a:t>Primárně používány pro:</a:t>
            </a:r>
          </a:p>
          <a:p>
            <a:pPr marL="179388" indent="-179388" algn="just">
              <a:buFontTx/>
              <a:buChar char="-"/>
            </a:pPr>
            <a:r>
              <a:rPr lang="cs-CZ" sz="1800">
                <a:solidFill>
                  <a:srgbClr val="6600FF"/>
                </a:solidFill>
              </a:rPr>
              <a:t>identifikaci předdefinovaných mikroorganismů, </a:t>
            </a:r>
          </a:p>
          <a:p>
            <a:pPr marL="179388" indent="-179388" algn="just"/>
            <a:r>
              <a:rPr lang="cs-CZ" sz="1800">
                <a:solidFill>
                  <a:srgbClr val="FF0000"/>
                </a:solidFill>
              </a:rPr>
              <a:t>ale sekundárně využitelné i při:</a:t>
            </a:r>
          </a:p>
          <a:p>
            <a:pPr marL="179388" indent="-179388" algn="just">
              <a:buFontTx/>
              <a:buChar char="-"/>
            </a:pPr>
            <a:r>
              <a:rPr lang="cs-CZ" sz="1800">
                <a:solidFill>
                  <a:srgbClr val="6600FF"/>
                </a:solidFill>
              </a:rPr>
              <a:t>hodnocení biodiverzity</a:t>
            </a:r>
          </a:p>
          <a:p>
            <a:pPr marL="179388" indent="-179388" algn="just">
              <a:buFontTx/>
              <a:buChar char="-"/>
            </a:pPr>
            <a:r>
              <a:rPr lang="cs-CZ" sz="1800">
                <a:solidFill>
                  <a:srgbClr val="6600FF"/>
                </a:solidFill>
              </a:rPr>
              <a:t>jako biomarkery skupin mikroorganismů zastávajících určitou funkci</a:t>
            </a:r>
          </a:p>
          <a:p>
            <a:pPr marL="179388" indent="-179388" algn="just">
              <a:buFontTx/>
              <a:buChar char="-"/>
            </a:pPr>
            <a:r>
              <a:rPr lang="cs-CZ" sz="1800">
                <a:solidFill>
                  <a:srgbClr val="6600FF"/>
                </a:solidFill>
              </a:rPr>
              <a:t>jako indikace existence nějaké metabolické funkce či dráhy</a:t>
            </a:r>
          </a:p>
          <a:p>
            <a:pPr marL="179388" indent="-179388" algn="just"/>
            <a:endParaRPr lang="cs-CZ" sz="1800" b="0"/>
          </a:p>
          <a:p>
            <a:pPr marL="179388" indent="-179388" algn="just"/>
            <a:r>
              <a:rPr lang="cs-CZ" sz="1800"/>
              <a:t>Největší výhoda = odpadá nutnost kultivací a izolací mikroorganismů</a:t>
            </a:r>
            <a:r>
              <a:rPr lang="cs-CZ" sz="1800" b="0"/>
              <a:t>: </a:t>
            </a:r>
          </a:p>
          <a:p>
            <a:pPr marL="179388" indent="-179388" algn="just">
              <a:buFontTx/>
              <a:buChar char="-"/>
            </a:pPr>
            <a:r>
              <a:rPr lang="cs-CZ" sz="1800" b="0"/>
              <a:t>získáváme nezkreslenou, nelimitovanou představu o celé diverzitě – tzv. (meta)genomu celého společenstva</a:t>
            </a:r>
          </a:p>
          <a:p>
            <a:pPr marL="179388" indent="-179388" algn="just">
              <a:buFontTx/>
              <a:buChar char="-"/>
            </a:pPr>
            <a:r>
              <a:rPr lang="cs-CZ" sz="1800" b="0"/>
              <a:t>nejen aktuálně realizované funkce, ale i potenciální (uložené v genech, ale nyní „spící“) – dnešní techniky je dokáží rozlišit (sledování exprese, sledování mRNA …)</a:t>
            </a:r>
          </a:p>
          <a:p>
            <a:pPr marL="179388" indent="-179388" algn="just">
              <a:buFontTx/>
              <a:buChar char="-"/>
            </a:pPr>
            <a:r>
              <a:rPr lang="cs-CZ" sz="1800" b="0"/>
              <a:t>dnešní techniky dokáží sledovat s minimální mírou zkreslení „míru“ aktivit mikroorganismů bez nutnosti kultivace MO či env. vzorků v laboratoři</a:t>
            </a:r>
          </a:p>
          <a:p>
            <a:pPr marL="179388" indent="-179388" algn="just"/>
            <a:endParaRPr lang="cs-CZ" sz="1800"/>
          </a:p>
        </p:txBody>
      </p:sp>
      <p:graphicFrame>
        <p:nvGraphicFramePr>
          <p:cNvPr id="33794" name="Object 2"/>
          <p:cNvGraphicFramePr>
            <a:graphicFrameLocks noChangeAspect="1"/>
          </p:cNvGraphicFramePr>
          <p:nvPr/>
        </p:nvGraphicFramePr>
        <p:xfrm>
          <a:off x="0" y="0"/>
          <a:ext cx="914400" cy="198438"/>
        </p:xfrm>
        <a:graphic>
          <a:graphicData uri="http://schemas.openxmlformats.org/presentationml/2006/ole">
            <p:oleObj spid="_x0000_s33794" name="Equation" r:id="rId4" imgW="914400" imgH="198720" progId="Equation.DSMT4">
              <p:embed/>
            </p:oleObj>
          </a:graphicData>
        </a:graphic>
      </p:graphicFrame>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11"/>
          <p:cNvSpPr>
            <a:spLocks noGrp="1" noChangeArrowheads="1"/>
          </p:cNvSpPr>
          <p:nvPr>
            <p:ph idx="1"/>
          </p:nvPr>
        </p:nvSpPr>
        <p:spPr>
          <a:xfrm>
            <a:off x="179388" y="836613"/>
            <a:ext cx="8713787" cy="5545137"/>
          </a:xfrm>
        </p:spPr>
        <p:txBody>
          <a:bodyPr/>
          <a:lstStyle/>
          <a:p>
            <a:pPr eaLnBrk="1" hangingPunct="1">
              <a:lnSpc>
                <a:spcPct val="80000"/>
              </a:lnSpc>
            </a:pPr>
            <a:r>
              <a:rPr lang="cs-CZ" sz="1800" b="0" smtClean="0"/>
              <a:t>základem většiny genetických technik je klonování fragmentu DNA (není nutná kultivace), RNA se používá méně často (její extrakce a stabilita je horší)</a:t>
            </a:r>
          </a:p>
          <a:p>
            <a:pPr eaLnBrk="1" hangingPunct="1">
              <a:lnSpc>
                <a:spcPct val="80000"/>
              </a:lnSpc>
            </a:pPr>
            <a:r>
              <a:rPr lang="cs-CZ" sz="1800" b="0" smtClean="0"/>
              <a:t>na druhou stranu pro studium diverzity a taxonomického zařazení mikroorganismů (bakterií) je v současné době nejoblíbenější 16S rRNA respektive ji kódující úsek DNA - 16S rDNA</a:t>
            </a:r>
          </a:p>
          <a:p>
            <a:pPr eaLnBrk="1" hangingPunct="1">
              <a:lnSpc>
                <a:spcPct val="80000"/>
              </a:lnSpc>
            </a:pPr>
            <a:r>
              <a:rPr lang="cs-CZ" sz="1800" smtClean="0">
                <a:solidFill>
                  <a:srgbClr val="FF0000"/>
                </a:solidFill>
              </a:rPr>
              <a:t>Sekvence 16S (18S) rRNA jsou považovány za ukazatele diverzity MO</a:t>
            </a:r>
          </a:p>
          <a:p>
            <a:pPr eaLnBrk="1" hangingPunct="1">
              <a:lnSpc>
                <a:spcPct val="80000"/>
              </a:lnSpc>
            </a:pPr>
            <a:endParaRPr lang="cs-CZ" sz="1800" b="0" smtClean="0"/>
          </a:p>
          <a:p>
            <a:pPr eaLnBrk="1" hangingPunct="1">
              <a:lnSpc>
                <a:spcPct val="80000"/>
              </a:lnSpc>
              <a:buFontTx/>
              <a:buNone/>
            </a:pPr>
            <a:r>
              <a:rPr lang="cs-CZ" sz="1800" smtClean="0">
                <a:solidFill>
                  <a:srgbClr val="6600FF"/>
                </a:solidFill>
              </a:rPr>
              <a:t>Důvody pro 16S (18S) rRNA:</a:t>
            </a:r>
          </a:p>
          <a:p>
            <a:pPr eaLnBrk="1" hangingPunct="1">
              <a:lnSpc>
                <a:spcPct val="80000"/>
              </a:lnSpc>
            </a:pPr>
            <a:r>
              <a:rPr lang="cs-CZ" sz="1800" b="0" smtClean="0"/>
              <a:t>univerzálně rozšířená</a:t>
            </a:r>
          </a:p>
          <a:p>
            <a:pPr eaLnBrk="1" hangingPunct="1">
              <a:lnSpc>
                <a:spcPct val="80000"/>
              </a:lnSpc>
            </a:pPr>
            <a:r>
              <a:rPr lang="cs-CZ" sz="1800" b="0" smtClean="0"/>
              <a:t>obsahuje vysoce konzervativní úseky potřebné k taxonomickému zařazení = je typická pro každý druh</a:t>
            </a:r>
          </a:p>
          <a:p>
            <a:pPr eaLnBrk="1" hangingPunct="1">
              <a:lnSpc>
                <a:spcPct val="80000"/>
              </a:lnSpc>
            </a:pPr>
            <a:r>
              <a:rPr lang="cs-CZ" sz="1800" b="0" smtClean="0"/>
              <a:t>obsahuje naopak i variabilní úseky k fylogenetickému srovnávání</a:t>
            </a:r>
          </a:p>
          <a:p>
            <a:pPr eaLnBrk="1" hangingPunct="1">
              <a:lnSpc>
                <a:spcPct val="80000"/>
              </a:lnSpc>
            </a:pPr>
            <a:r>
              <a:rPr lang="cs-CZ" sz="1800" b="0" smtClean="0"/>
              <a:t>přirozeně existuje v mnoha kopiích</a:t>
            </a:r>
          </a:p>
          <a:p>
            <a:pPr eaLnBrk="1" hangingPunct="1">
              <a:lnSpc>
                <a:spcPct val="80000"/>
              </a:lnSpc>
            </a:pPr>
            <a:r>
              <a:rPr lang="cs-CZ" sz="1800" b="0" smtClean="0"/>
              <a:t>dobře prozkoumána a databázována</a:t>
            </a:r>
          </a:p>
          <a:p>
            <a:pPr eaLnBrk="1" hangingPunct="1">
              <a:lnSpc>
                <a:spcPct val="80000"/>
              </a:lnSpc>
            </a:pPr>
            <a:endParaRPr lang="cs-CZ" sz="1800" b="0" smtClean="0">
              <a:solidFill>
                <a:srgbClr val="DC0000"/>
              </a:solidFill>
            </a:endParaRPr>
          </a:p>
          <a:p>
            <a:pPr eaLnBrk="1" hangingPunct="1">
              <a:lnSpc>
                <a:spcPct val="80000"/>
              </a:lnSpc>
            </a:pPr>
            <a:r>
              <a:rPr lang="cs-CZ" sz="1800" b="0" smtClean="0">
                <a:solidFill>
                  <a:srgbClr val="DC0000"/>
                </a:solidFill>
              </a:rPr>
              <a:t>Nevypovídá ale o metabolických aktivitách daného kmene …</a:t>
            </a:r>
          </a:p>
          <a:p>
            <a:pPr eaLnBrk="1" hangingPunct="1">
              <a:lnSpc>
                <a:spcPct val="80000"/>
              </a:lnSpc>
            </a:pPr>
            <a:endParaRPr lang="cs-CZ" sz="1800" b="0" smtClean="0"/>
          </a:p>
        </p:txBody>
      </p:sp>
      <p:sp>
        <p:nvSpPr>
          <p:cNvPr id="34820" name="Zástupný symbol pro číslo snímku 4"/>
          <p:cNvSpPr>
            <a:spLocks noGrp="1"/>
          </p:cNvSpPr>
          <p:nvPr>
            <p:ph type="sldNum" sz="quarter" idx="10"/>
          </p:nvPr>
        </p:nvSpPr>
        <p:spPr>
          <a:noFill/>
        </p:spPr>
        <p:txBody>
          <a:bodyPr/>
          <a:lstStyle/>
          <a:p>
            <a:r>
              <a:rPr lang="cs-CZ" smtClean="0">
                <a:latin typeface="Arial" charset="0"/>
              </a:rPr>
              <a:t>Snímek </a:t>
            </a:r>
            <a:fld id="{D1632C6E-5DBE-44EF-B93C-F62B6FC7CB21}" type="slidenum">
              <a:rPr lang="cs-CZ" smtClean="0">
                <a:latin typeface="Arial" charset="0"/>
              </a:rPr>
              <a:pPr/>
              <a:t>61</a:t>
            </a:fld>
            <a:endParaRPr lang="cs-CZ" smtClean="0">
              <a:latin typeface="Arial" charset="0"/>
            </a:endParaRPr>
          </a:p>
        </p:txBody>
      </p:sp>
      <p:sp>
        <p:nvSpPr>
          <p:cNvPr id="34821" name="Text Box 4"/>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34818" name="Object 2"/>
          <p:cNvGraphicFramePr>
            <a:graphicFrameLocks noChangeAspect="1"/>
          </p:cNvGraphicFramePr>
          <p:nvPr/>
        </p:nvGraphicFramePr>
        <p:xfrm>
          <a:off x="0" y="0"/>
          <a:ext cx="914400" cy="198438"/>
        </p:xfrm>
        <a:graphic>
          <a:graphicData uri="http://schemas.openxmlformats.org/presentationml/2006/ole">
            <p:oleObj spid="_x0000_s34818" name="Equation" r:id="rId4" imgW="914400" imgH="198720" progId="Equation.DSMT4">
              <p:embed/>
            </p:oleObj>
          </a:graphicData>
        </a:graphic>
      </p:graphicFrame>
      <p:sp>
        <p:nvSpPr>
          <p:cNvPr id="34822"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Molekulárně biologické techniky</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5"/>
          <p:cNvSpPr>
            <a:spLocks noGrp="1" noChangeArrowheads="1"/>
          </p:cNvSpPr>
          <p:nvPr>
            <p:ph type="title"/>
          </p:nvPr>
        </p:nvSpPr>
        <p:spPr/>
        <p:txBody>
          <a:bodyPr/>
          <a:lstStyle/>
          <a:p>
            <a:pPr eaLnBrk="1" hangingPunct="1"/>
            <a:r>
              <a:rPr lang="cs-CZ" sz="2400" smtClean="0"/>
              <a:t>Molekulárně biologické techniky</a:t>
            </a:r>
            <a:endParaRPr lang="en-US" sz="2400" smtClean="0"/>
          </a:p>
        </p:txBody>
      </p:sp>
      <p:sp>
        <p:nvSpPr>
          <p:cNvPr id="35844" name="Zástupný symbol pro číslo snímku 3"/>
          <p:cNvSpPr>
            <a:spLocks noGrp="1"/>
          </p:cNvSpPr>
          <p:nvPr>
            <p:ph type="sldNum" sz="quarter" idx="10"/>
          </p:nvPr>
        </p:nvSpPr>
        <p:spPr>
          <a:noFill/>
        </p:spPr>
        <p:txBody>
          <a:bodyPr/>
          <a:lstStyle/>
          <a:p>
            <a:r>
              <a:rPr lang="cs-CZ" smtClean="0">
                <a:latin typeface="Arial" charset="0"/>
              </a:rPr>
              <a:t>Snímek </a:t>
            </a:r>
            <a:fld id="{38A1C167-4B4F-405C-AC75-A1DADA387680}" type="slidenum">
              <a:rPr lang="cs-CZ" smtClean="0">
                <a:latin typeface="Arial" charset="0"/>
              </a:rPr>
              <a:pPr/>
              <a:t>62</a:t>
            </a:fld>
            <a:endParaRPr lang="cs-CZ" smtClean="0">
              <a:latin typeface="Arial" charset="0"/>
            </a:endParaRPr>
          </a:p>
        </p:txBody>
      </p:sp>
      <p:sp>
        <p:nvSpPr>
          <p:cNvPr id="35845" name="Text Box 2"/>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34822" name="Text Box 3"/>
          <p:cNvSpPr txBox="1">
            <a:spLocks noChangeArrowheads="1"/>
          </p:cNvSpPr>
          <p:nvPr/>
        </p:nvSpPr>
        <p:spPr bwMode="auto">
          <a:xfrm>
            <a:off x="250825" y="692150"/>
            <a:ext cx="8605838" cy="5324475"/>
          </a:xfrm>
          <a:prstGeom prst="rect">
            <a:avLst/>
          </a:prstGeom>
          <a:noFill/>
          <a:ln w="9525">
            <a:noFill/>
            <a:miter lim="800000"/>
            <a:headEnd/>
            <a:tailEnd/>
          </a:ln>
        </p:spPr>
        <p:txBody>
          <a:bodyPr>
            <a:spAutoFit/>
          </a:bodyPr>
          <a:lstStyle/>
          <a:p>
            <a:pPr marL="179388" indent="-179388" algn="just">
              <a:defRPr/>
            </a:pPr>
            <a:r>
              <a:rPr lang="cs-CZ" sz="2000" dirty="0"/>
              <a:t>Hodnocení genetické diverzity</a:t>
            </a:r>
            <a:r>
              <a:rPr lang="cs-CZ" sz="2000" b="0" dirty="0"/>
              <a:t> je založeno na hodnocení heterogenity DNA společenstva</a:t>
            </a:r>
          </a:p>
          <a:p>
            <a:pPr marL="179388" indent="-179388" algn="just">
              <a:defRPr/>
            </a:pPr>
            <a:endParaRPr lang="cs-CZ" sz="2000" b="0" dirty="0"/>
          </a:p>
          <a:p>
            <a:pPr marL="179388" indent="-179388" algn="just">
              <a:defRPr/>
            </a:pPr>
            <a:r>
              <a:rPr lang="cs-CZ" sz="2000" dirty="0">
                <a:solidFill>
                  <a:srgbClr val="DC0000"/>
                </a:solidFill>
              </a:rPr>
              <a:t>Obecné schéma:</a:t>
            </a:r>
          </a:p>
          <a:p>
            <a:pPr marL="179388" indent="-179388" algn="just">
              <a:defRPr/>
            </a:pPr>
            <a:endParaRPr lang="cs-CZ" sz="2000" dirty="0">
              <a:solidFill>
                <a:srgbClr val="DC0000"/>
              </a:solidFill>
            </a:endParaRPr>
          </a:p>
          <a:p>
            <a:pPr marL="179388" indent="-179388" algn="just">
              <a:buFontTx/>
              <a:buChar char="•"/>
              <a:defRPr/>
            </a:pPr>
            <a:r>
              <a:rPr lang="cs-CZ" sz="2000" b="0" dirty="0"/>
              <a:t>extrakce DNA či RNA společenstva ze vzorku</a:t>
            </a:r>
          </a:p>
          <a:p>
            <a:pPr marL="179388" indent="-179388" algn="just">
              <a:buFontTx/>
              <a:buChar char="•"/>
              <a:defRPr/>
            </a:pPr>
            <a:r>
              <a:rPr lang="cs-CZ" sz="2000" b="0" dirty="0"/>
              <a:t>purifikace NA</a:t>
            </a:r>
          </a:p>
          <a:p>
            <a:pPr marL="179388" indent="-179388" algn="just">
              <a:buFontTx/>
              <a:buChar char="•"/>
              <a:defRPr/>
            </a:pPr>
            <a:r>
              <a:rPr lang="cs-CZ" sz="2000" b="0" dirty="0"/>
              <a:t>pokud se jedná o RNA, tak zpětné vytvoření DNA (je stabilnější) reverzní </a:t>
            </a:r>
            <a:r>
              <a:rPr lang="cs-CZ" sz="2000" b="0" dirty="0" err="1"/>
              <a:t>trankripcí</a:t>
            </a:r>
            <a:r>
              <a:rPr lang="cs-CZ" sz="2000" b="0" dirty="0"/>
              <a:t> (RT)</a:t>
            </a:r>
          </a:p>
          <a:p>
            <a:pPr marL="179388" indent="-179388" algn="just">
              <a:buFontTx/>
              <a:buChar char="•"/>
              <a:defRPr/>
            </a:pPr>
            <a:r>
              <a:rPr lang="cs-CZ" sz="2000" b="0" dirty="0"/>
              <a:t>namnožení NA (amplifikace) pro zisk dostatečného množství (celého genomu, či jen vybrané části)</a:t>
            </a:r>
          </a:p>
          <a:p>
            <a:pPr marL="179388" indent="-179388" algn="just">
              <a:buFontTx/>
              <a:buChar char="•"/>
              <a:defRPr/>
            </a:pPr>
            <a:r>
              <a:rPr lang="cs-CZ" sz="2000" b="0" dirty="0"/>
              <a:t>případně: separace na elektroforéze</a:t>
            </a:r>
          </a:p>
          <a:p>
            <a:pPr marL="179388" indent="-179388" algn="just">
              <a:buFontTx/>
              <a:buChar char="•"/>
              <a:defRPr/>
            </a:pPr>
            <a:r>
              <a:rPr lang="cs-CZ" sz="2000" b="0" dirty="0"/>
              <a:t>dále následují jednotlivé techniky s cílem: </a:t>
            </a:r>
          </a:p>
          <a:p>
            <a:pPr marL="457200" indent="-457200" algn="just">
              <a:buFontTx/>
              <a:buAutoNum type="alphaLcParenR"/>
              <a:defRPr/>
            </a:pPr>
            <a:r>
              <a:rPr lang="cs-CZ" sz="2000" b="0" dirty="0">
                <a:solidFill>
                  <a:schemeClr val="accent2">
                    <a:lumMod val="60000"/>
                    <a:lumOff val="40000"/>
                  </a:schemeClr>
                </a:solidFill>
              </a:rPr>
              <a:t>detekce specifických organismů/funkcí (pomocí genových prób apod.)</a:t>
            </a:r>
          </a:p>
          <a:p>
            <a:pPr marL="457200" indent="-457200" algn="just">
              <a:buFontTx/>
              <a:buAutoNum type="alphaLcParenR"/>
              <a:defRPr/>
            </a:pPr>
            <a:r>
              <a:rPr lang="cs-CZ" sz="2000" b="0" dirty="0">
                <a:solidFill>
                  <a:schemeClr val="accent2">
                    <a:lumMod val="60000"/>
                    <a:lumOff val="40000"/>
                  </a:schemeClr>
                </a:solidFill>
              </a:rPr>
              <a:t>kvantifikace určitých skupin MO, či funkcí</a:t>
            </a:r>
          </a:p>
          <a:p>
            <a:pPr marL="457200" indent="-457200" algn="just">
              <a:buFontTx/>
              <a:buAutoNum type="alphaLcParenR"/>
              <a:defRPr/>
            </a:pPr>
            <a:r>
              <a:rPr lang="cs-CZ" sz="2000" b="0" dirty="0">
                <a:solidFill>
                  <a:schemeClr val="accent2">
                    <a:lumMod val="60000"/>
                    <a:lumOff val="40000"/>
                  </a:schemeClr>
                </a:solidFill>
              </a:rPr>
              <a:t>informace o diverzitě celého genomu či diverzitě určité skupiny</a:t>
            </a:r>
          </a:p>
          <a:p>
            <a:pPr marL="457200" indent="-457200" algn="just">
              <a:buFontTx/>
              <a:buAutoNum type="alphaLcParenR"/>
              <a:defRPr/>
            </a:pPr>
            <a:r>
              <a:rPr lang="cs-CZ" sz="2000" b="0" dirty="0" err="1">
                <a:solidFill>
                  <a:schemeClr val="accent2">
                    <a:lumMod val="60000"/>
                    <a:lumOff val="40000"/>
                  </a:schemeClr>
                </a:solidFill>
              </a:rPr>
              <a:t>sekvenace</a:t>
            </a:r>
            <a:endParaRPr lang="cs-CZ" sz="2000" b="0" dirty="0">
              <a:solidFill>
                <a:schemeClr val="accent2">
                  <a:lumMod val="60000"/>
                  <a:lumOff val="40000"/>
                </a:schemeClr>
              </a:solidFill>
            </a:endParaRPr>
          </a:p>
        </p:txBody>
      </p:sp>
      <p:graphicFrame>
        <p:nvGraphicFramePr>
          <p:cNvPr id="35842" name="Object 2"/>
          <p:cNvGraphicFramePr>
            <a:graphicFrameLocks noChangeAspect="1"/>
          </p:cNvGraphicFramePr>
          <p:nvPr/>
        </p:nvGraphicFramePr>
        <p:xfrm>
          <a:off x="0" y="0"/>
          <a:ext cx="914400" cy="198438"/>
        </p:xfrm>
        <a:graphic>
          <a:graphicData uri="http://schemas.openxmlformats.org/presentationml/2006/ole">
            <p:oleObj spid="_x0000_s35842" name="Equation" r:id="rId4" imgW="914400" imgH="198720" progId="Equation.DSMT4">
              <p:embed/>
            </p:oleObj>
          </a:graphicData>
        </a:graphic>
      </p:graphicFrame>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Nadpis 3"/>
          <p:cNvSpPr>
            <a:spLocks noGrp="1"/>
          </p:cNvSpPr>
          <p:nvPr>
            <p:ph type="title"/>
          </p:nvPr>
        </p:nvSpPr>
        <p:spPr/>
        <p:txBody>
          <a:bodyPr/>
          <a:lstStyle/>
          <a:p>
            <a:pPr eaLnBrk="1" hangingPunct="1"/>
            <a:r>
              <a:rPr lang="cs-CZ" smtClean="0"/>
              <a:t>Molekulárně biologické techniky</a:t>
            </a:r>
          </a:p>
        </p:txBody>
      </p:sp>
      <p:sp>
        <p:nvSpPr>
          <p:cNvPr id="94211" name="Zástupný symbol pro obsah 4"/>
          <p:cNvSpPr>
            <a:spLocks noGrp="1"/>
          </p:cNvSpPr>
          <p:nvPr>
            <p:ph idx="1"/>
          </p:nvPr>
        </p:nvSpPr>
        <p:spPr/>
        <p:txBody>
          <a:bodyPr/>
          <a:lstStyle/>
          <a:p>
            <a:pPr eaLnBrk="1" hangingPunct="1"/>
            <a:r>
              <a:rPr lang="cs-CZ" b="0" smtClean="0"/>
              <a:t>Vztah s taxonomickou diverzitou, fylogenetikou</a:t>
            </a:r>
          </a:p>
          <a:p>
            <a:pPr eaLnBrk="1" hangingPunct="1"/>
            <a:r>
              <a:rPr lang="cs-CZ" b="0" smtClean="0"/>
              <a:t>Využívá se izolace DNA ze vzorku, amplifikaci úseku kódujícího 16S rRNA (u prokaryot) či 18S RNA (u eukaryot) pomocí PCR, sekvenaci tohoto úseku a srovnání s databázemi, kladogramy</a:t>
            </a:r>
          </a:p>
          <a:p>
            <a:pPr eaLnBrk="1" hangingPunct="1"/>
            <a:endParaRPr lang="cs-CZ" b="0" smtClean="0"/>
          </a:p>
        </p:txBody>
      </p:sp>
      <p:sp>
        <p:nvSpPr>
          <p:cNvPr id="94212" name="Zástupný symbol pro číslo snímku 2"/>
          <p:cNvSpPr>
            <a:spLocks noGrp="1"/>
          </p:cNvSpPr>
          <p:nvPr>
            <p:ph type="sldNum" sz="quarter" idx="10"/>
          </p:nvPr>
        </p:nvSpPr>
        <p:spPr>
          <a:noFill/>
        </p:spPr>
        <p:txBody>
          <a:bodyPr/>
          <a:lstStyle/>
          <a:p>
            <a:r>
              <a:rPr lang="cs-CZ" smtClean="0">
                <a:latin typeface="Arial" charset="0"/>
              </a:rPr>
              <a:t>Snímek </a:t>
            </a:r>
            <a:fld id="{8B3DFE65-3BE1-4E15-A21B-47049A03531A}" type="slidenum">
              <a:rPr lang="cs-CZ" smtClean="0">
                <a:latin typeface="Arial" charset="0"/>
              </a:rPr>
              <a:pPr/>
              <a:t>63</a:t>
            </a:fld>
            <a:endParaRPr lang="cs-CZ" smtClean="0">
              <a:latin typeface="Arial" charset="0"/>
            </a:endParaRPr>
          </a:p>
        </p:txBody>
      </p:sp>
      <p:pic>
        <p:nvPicPr>
          <p:cNvPr id="94213" name="Picture 3"/>
          <p:cNvPicPr>
            <a:picLocks noChangeAspect="1" noChangeArrowheads="1"/>
          </p:cNvPicPr>
          <p:nvPr/>
        </p:nvPicPr>
        <p:blipFill>
          <a:blip r:embed="rId2" cstate="print"/>
          <a:srcRect t="27316" r="63972" b="26910"/>
          <a:stretch>
            <a:fillRect/>
          </a:stretch>
        </p:blipFill>
        <p:spPr bwMode="auto">
          <a:xfrm>
            <a:off x="5346700" y="2997200"/>
            <a:ext cx="3797300" cy="3859213"/>
          </a:xfrm>
          <a:prstGeom prst="rect">
            <a:avLst/>
          </a:prstGeom>
          <a:noFill/>
          <a:ln w="9525">
            <a:noFill/>
            <a:miter lim="800000"/>
            <a:headEnd/>
            <a:tailEnd/>
          </a:ln>
        </p:spPr>
      </p:pic>
      <p:pic>
        <p:nvPicPr>
          <p:cNvPr id="94214" name="Picture 3"/>
          <p:cNvPicPr>
            <a:picLocks noChangeAspect="1" noChangeArrowheads="1"/>
          </p:cNvPicPr>
          <p:nvPr/>
        </p:nvPicPr>
        <p:blipFill>
          <a:blip r:embed="rId2" cstate="print"/>
          <a:srcRect l="55025" t="27316" r="35526" b="64563"/>
          <a:stretch>
            <a:fillRect/>
          </a:stretch>
        </p:blipFill>
        <p:spPr bwMode="auto">
          <a:xfrm>
            <a:off x="5292725" y="2924175"/>
            <a:ext cx="1223963" cy="749300"/>
          </a:xfrm>
          <a:prstGeom prst="rect">
            <a:avLst/>
          </a:prstGeom>
          <a:noFill/>
          <a:ln w="9525">
            <a:noFill/>
            <a:miter lim="800000"/>
            <a:headEnd/>
            <a:tailEnd/>
          </a:ln>
        </p:spPr>
      </p:pic>
      <p:sp>
        <p:nvSpPr>
          <p:cNvPr id="94215" name="Obdélník 8"/>
          <p:cNvSpPr>
            <a:spLocks noChangeArrowheads="1"/>
          </p:cNvSpPr>
          <p:nvPr/>
        </p:nvSpPr>
        <p:spPr bwMode="auto">
          <a:xfrm>
            <a:off x="7186613" y="6518275"/>
            <a:ext cx="1957387" cy="338138"/>
          </a:xfrm>
          <a:prstGeom prst="rect">
            <a:avLst/>
          </a:prstGeom>
          <a:noFill/>
          <a:ln w="9525">
            <a:noFill/>
            <a:miter lim="800000"/>
            <a:headEnd/>
            <a:tailEnd/>
          </a:ln>
        </p:spPr>
        <p:txBody>
          <a:bodyPr wrap="none">
            <a:spAutoFit/>
          </a:bodyPr>
          <a:lstStyle/>
          <a:p>
            <a:r>
              <a:rPr lang="cs-CZ"/>
              <a:t>http://itol.embl.de/</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Zástupný symbol pro číslo snímku 2"/>
          <p:cNvSpPr>
            <a:spLocks noGrp="1"/>
          </p:cNvSpPr>
          <p:nvPr>
            <p:ph type="sldNum" sz="quarter" idx="10"/>
          </p:nvPr>
        </p:nvSpPr>
        <p:spPr>
          <a:noFill/>
        </p:spPr>
        <p:txBody>
          <a:bodyPr/>
          <a:lstStyle/>
          <a:p>
            <a:r>
              <a:rPr lang="cs-CZ" smtClean="0">
                <a:latin typeface="Arial" charset="0"/>
              </a:rPr>
              <a:t>Snímek </a:t>
            </a:r>
            <a:fld id="{B1AFA5DD-9F8E-4625-AE62-BD0DF31BE5DD}" type="slidenum">
              <a:rPr lang="cs-CZ" smtClean="0">
                <a:latin typeface="Arial" charset="0"/>
              </a:rPr>
              <a:pPr/>
              <a:t>64</a:t>
            </a:fld>
            <a:endParaRPr lang="cs-CZ" smtClean="0">
              <a:latin typeface="Arial" charset="0"/>
            </a:endParaRPr>
          </a:p>
        </p:txBody>
      </p:sp>
      <p:sp>
        <p:nvSpPr>
          <p:cNvPr id="36868"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36866" name="Object 2"/>
          <p:cNvGraphicFramePr>
            <a:graphicFrameLocks noChangeAspect="1"/>
          </p:cNvGraphicFramePr>
          <p:nvPr/>
        </p:nvGraphicFramePr>
        <p:xfrm>
          <a:off x="0" y="0"/>
          <a:ext cx="914400" cy="198438"/>
        </p:xfrm>
        <a:graphic>
          <a:graphicData uri="http://schemas.openxmlformats.org/presentationml/2006/ole">
            <p:oleObj spid="_x0000_s36866" name="Equation" r:id="rId4" imgW="914400" imgH="198720" progId="Equation.DSMT4">
              <p:embed/>
            </p:oleObj>
          </a:graphicData>
        </a:graphic>
      </p:graphicFrame>
      <p:pic>
        <p:nvPicPr>
          <p:cNvPr id="36869" name="Picture 9" descr="108"/>
          <p:cNvPicPr>
            <a:picLocks noChangeAspect="1" noChangeArrowheads="1"/>
          </p:cNvPicPr>
          <p:nvPr/>
        </p:nvPicPr>
        <p:blipFill>
          <a:blip r:embed="rId5" cstate="print"/>
          <a:srcRect l="15741" t="5775" r="9497" b="55215"/>
          <a:stretch>
            <a:fillRect/>
          </a:stretch>
        </p:blipFill>
        <p:spPr bwMode="auto">
          <a:xfrm>
            <a:off x="468313" y="620713"/>
            <a:ext cx="8280400" cy="5872162"/>
          </a:xfrm>
          <a:prstGeom prst="rect">
            <a:avLst/>
          </a:prstGeom>
          <a:noFill/>
          <a:ln w="9525">
            <a:solidFill>
              <a:schemeClr val="tx1"/>
            </a:solidFill>
            <a:miter lim="800000"/>
            <a:headEnd/>
            <a:tailEnd/>
          </a:ln>
        </p:spPr>
      </p:pic>
      <p:sp>
        <p:nvSpPr>
          <p:cNvPr id="36870" name="Rectangle 11"/>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Molekulárně biologické techniky – obecné schéma</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Zástupný symbol pro číslo snímku 2"/>
          <p:cNvSpPr>
            <a:spLocks noGrp="1"/>
          </p:cNvSpPr>
          <p:nvPr>
            <p:ph type="sldNum" sz="quarter" idx="10"/>
          </p:nvPr>
        </p:nvSpPr>
        <p:spPr>
          <a:noFill/>
        </p:spPr>
        <p:txBody>
          <a:bodyPr/>
          <a:lstStyle/>
          <a:p>
            <a:r>
              <a:rPr lang="cs-CZ" smtClean="0">
                <a:latin typeface="Arial" charset="0"/>
              </a:rPr>
              <a:t>Snímek </a:t>
            </a:r>
            <a:fld id="{67C88C07-3F89-462A-9926-EDA01A29A24E}" type="slidenum">
              <a:rPr lang="cs-CZ" smtClean="0">
                <a:latin typeface="Arial" charset="0"/>
              </a:rPr>
              <a:pPr/>
              <a:t>65</a:t>
            </a:fld>
            <a:endParaRPr lang="cs-CZ" smtClean="0">
              <a:latin typeface="Arial" charset="0"/>
            </a:endParaRPr>
          </a:p>
        </p:txBody>
      </p:sp>
      <p:sp>
        <p:nvSpPr>
          <p:cNvPr id="37892"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37890" name="Object 2"/>
          <p:cNvGraphicFramePr>
            <a:graphicFrameLocks noChangeAspect="1"/>
          </p:cNvGraphicFramePr>
          <p:nvPr/>
        </p:nvGraphicFramePr>
        <p:xfrm>
          <a:off x="0" y="0"/>
          <a:ext cx="914400" cy="198438"/>
        </p:xfrm>
        <a:graphic>
          <a:graphicData uri="http://schemas.openxmlformats.org/presentationml/2006/ole">
            <p:oleObj spid="_x0000_s37890" name="Equation" r:id="rId4" imgW="914400" imgH="198720" progId="Equation.DSMT4">
              <p:embed/>
            </p:oleObj>
          </a:graphicData>
        </a:graphic>
      </p:graphicFrame>
      <p:pic>
        <p:nvPicPr>
          <p:cNvPr id="37893" name="Picture 9" descr="35"/>
          <p:cNvPicPr>
            <a:picLocks noChangeAspect="1" noChangeArrowheads="1"/>
          </p:cNvPicPr>
          <p:nvPr/>
        </p:nvPicPr>
        <p:blipFill>
          <a:blip r:embed="rId5" cstate="print"/>
          <a:srcRect l="13832" t="7642" r="17992" b="33580"/>
          <a:stretch>
            <a:fillRect/>
          </a:stretch>
        </p:blipFill>
        <p:spPr bwMode="auto">
          <a:xfrm>
            <a:off x="2997200" y="0"/>
            <a:ext cx="6146800" cy="6856413"/>
          </a:xfrm>
          <a:prstGeom prst="rect">
            <a:avLst/>
          </a:prstGeom>
          <a:noFill/>
          <a:ln w="9525">
            <a:solidFill>
              <a:schemeClr val="tx1"/>
            </a:solidFill>
            <a:miter lim="800000"/>
            <a:headEnd/>
            <a:tailEnd/>
          </a:ln>
        </p:spPr>
      </p:pic>
      <p:sp>
        <p:nvSpPr>
          <p:cNvPr id="37894" name="Rectangle 11"/>
          <p:cNvSpPr>
            <a:spLocks noChangeArrowheads="1"/>
          </p:cNvSpPr>
          <p:nvPr/>
        </p:nvSpPr>
        <p:spPr bwMode="auto">
          <a:xfrm>
            <a:off x="179388" y="620713"/>
            <a:ext cx="2808287" cy="5761037"/>
          </a:xfrm>
          <a:prstGeom prst="rect">
            <a:avLst/>
          </a:prstGeom>
          <a:noFill/>
          <a:ln w="9525">
            <a:noFill/>
            <a:miter lim="800000"/>
            <a:headEnd/>
            <a:tailEnd/>
          </a:ln>
        </p:spPr>
        <p:txBody>
          <a:bodyPr/>
          <a:lstStyle/>
          <a:p>
            <a:pPr marL="457200" indent="-457200">
              <a:spcBef>
                <a:spcPct val="20000"/>
              </a:spcBef>
            </a:pPr>
            <a:r>
              <a:rPr lang="cs-CZ" sz="1800">
                <a:solidFill>
                  <a:srgbClr val="6600FF"/>
                </a:solidFill>
              </a:rPr>
              <a:t>Extrakce NA ze vzorků</a:t>
            </a:r>
          </a:p>
          <a:p>
            <a:pPr marL="457200" indent="-457200">
              <a:spcBef>
                <a:spcPct val="20000"/>
              </a:spcBef>
            </a:pPr>
            <a:endParaRPr lang="cs-CZ" sz="1800">
              <a:solidFill>
                <a:srgbClr val="6600FF"/>
              </a:solidFill>
            </a:endParaRPr>
          </a:p>
          <a:p>
            <a:pPr marL="457200" indent="-457200">
              <a:spcBef>
                <a:spcPct val="20000"/>
              </a:spcBef>
              <a:buFontTx/>
              <a:buAutoNum type="alphaLcParenR"/>
            </a:pPr>
            <a:r>
              <a:rPr lang="cs-CZ" sz="1800" b="0"/>
              <a:t>extrakce, promývání a frakcionace buněk gradientovou centrifugací, následuje homogenizace buněk, lýze a extrakce NA</a:t>
            </a:r>
          </a:p>
          <a:p>
            <a:pPr marL="457200" indent="-457200">
              <a:spcBef>
                <a:spcPct val="20000"/>
              </a:spcBef>
              <a:buFontTx/>
              <a:buAutoNum type="alphaLcParenR"/>
            </a:pPr>
            <a:endParaRPr lang="cs-CZ" sz="1800" b="0"/>
          </a:p>
          <a:p>
            <a:pPr marL="457200" indent="-457200">
              <a:spcBef>
                <a:spcPct val="20000"/>
              </a:spcBef>
              <a:buFontTx/>
              <a:buAutoNum type="alphaLcParenR"/>
            </a:pPr>
            <a:r>
              <a:rPr lang="cs-CZ" sz="1800" b="0"/>
              <a:t>lýze buněk </a:t>
            </a:r>
            <a:r>
              <a:rPr lang="cs-CZ" sz="1800" b="0" i="1"/>
              <a:t>in situ</a:t>
            </a:r>
            <a:r>
              <a:rPr lang="cs-CZ" sz="1800" b="0"/>
              <a:t>, extrakce, separace NA od C</a:t>
            </a:r>
            <a:r>
              <a:rPr lang="cs-CZ" sz="1800" b="0" baseline="-25000"/>
              <a:t>org</a:t>
            </a:r>
            <a:r>
              <a:rPr lang="cs-CZ" sz="1800" b="0"/>
              <a:t> (chromatografie, elektroforéza, srážení, extrakce, centrifugace)</a:t>
            </a:r>
          </a:p>
        </p:txBody>
      </p:sp>
      <p:sp>
        <p:nvSpPr>
          <p:cNvPr id="37895" name="Text Box 13"/>
          <p:cNvSpPr txBox="1">
            <a:spLocks noChangeArrowheads="1"/>
          </p:cNvSpPr>
          <p:nvPr/>
        </p:nvSpPr>
        <p:spPr bwMode="auto">
          <a:xfrm>
            <a:off x="6948488" y="4724400"/>
            <a:ext cx="2027237" cy="1803400"/>
          </a:xfrm>
          <a:prstGeom prst="rect">
            <a:avLst/>
          </a:prstGeom>
          <a:noFill/>
          <a:ln w="9525">
            <a:noFill/>
            <a:miter lim="800000"/>
            <a:headEnd/>
            <a:tailEnd/>
          </a:ln>
        </p:spPr>
        <p:txBody>
          <a:bodyPr>
            <a:spAutoFit/>
          </a:bodyPr>
          <a:lstStyle/>
          <a:p>
            <a:r>
              <a:rPr lang="cs-CZ" b="0"/>
              <a:t>Pozn. </a:t>
            </a:r>
          </a:p>
          <a:p>
            <a:r>
              <a:rPr lang="cs-CZ" b="0"/>
              <a:t>u RNA, která je mnohem méně stabilní je potřeba cíleně inaktivovat všudypřítomné RNAzy </a:t>
            </a:r>
            <a:endParaRPr lang="en-US" b="0"/>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5"/>
          <p:cNvSpPr>
            <a:spLocks noGrp="1" noChangeArrowheads="1"/>
          </p:cNvSpPr>
          <p:nvPr>
            <p:ph type="title"/>
          </p:nvPr>
        </p:nvSpPr>
        <p:spPr/>
        <p:txBody>
          <a:bodyPr/>
          <a:lstStyle/>
          <a:p>
            <a:pPr eaLnBrk="1" hangingPunct="1"/>
            <a:r>
              <a:rPr lang="cs-CZ" smtClean="0"/>
              <a:t>Extrakce NA ze vzorku</a:t>
            </a:r>
            <a:endParaRPr lang="en-US" smtClean="0"/>
          </a:p>
        </p:txBody>
      </p:sp>
      <p:sp>
        <p:nvSpPr>
          <p:cNvPr id="95235" name="Rectangle 6"/>
          <p:cNvSpPr>
            <a:spLocks noGrp="1" noChangeArrowheads="1"/>
          </p:cNvSpPr>
          <p:nvPr>
            <p:ph idx="1"/>
          </p:nvPr>
        </p:nvSpPr>
        <p:spPr/>
        <p:txBody>
          <a:bodyPr/>
          <a:lstStyle/>
          <a:p>
            <a:pPr eaLnBrk="1" hangingPunct="1">
              <a:buFontTx/>
              <a:buNone/>
            </a:pPr>
            <a:r>
              <a:rPr lang="cs-CZ" smtClean="0"/>
              <a:t>Metody lýze:</a:t>
            </a:r>
          </a:p>
          <a:p>
            <a:pPr eaLnBrk="1" hangingPunct="1"/>
            <a:r>
              <a:rPr lang="en-US" b="0" smtClean="0"/>
              <a:t>chemick</a:t>
            </a:r>
            <a:r>
              <a:rPr lang="cs-CZ" b="0" smtClean="0"/>
              <a:t>á</a:t>
            </a:r>
            <a:r>
              <a:rPr lang="en-US" b="0" smtClean="0"/>
              <a:t>: </a:t>
            </a:r>
            <a:r>
              <a:rPr lang="cs-CZ" b="0" smtClean="0"/>
              <a:t>např. </a:t>
            </a:r>
            <a:r>
              <a:rPr lang="en-US" b="0" smtClean="0"/>
              <a:t>SDS (sodium-dodecyl-sulfate)</a:t>
            </a:r>
            <a:endParaRPr lang="cs-CZ" b="0" smtClean="0"/>
          </a:p>
          <a:p>
            <a:pPr eaLnBrk="1" hangingPunct="1"/>
            <a:r>
              <a:rPr lang="en-US" b="0" smtClean="0"/>
              <a:t>enzymatick</a:t>
            </a:r>
            <a:r>
              <a:rPr lang="cs-CZ" b="0" smtClean="0"/>
              <a:t>á</a:t>
            </a:r>
            <a:r>
              <a:rPr lang="en-US" b="0" smtClean="0"/>
              <a:t>: </a:t>
            </a:r>
            <a:r>
              <a:rPr lang="cs-CZ" b="0" smtClean="0"/>
              <a:t>např. </a:t>
            </a:r>
            <a:r>
              <a:rPr lang="en-US" b="0" smtClean="0"/>
              <a:t>lysozym</a:t>
            </a:r>
            <a:endParaRPr lang="cs-CZ" b="0" smtClean="0"/>
          </a:p>
          <a:p>
            <a:pPr eaLnBrk="1" hangingPunct="1"/>
            <a:r>
              <a:rPr lang="en-US" b="0" smtClean="0"/>
              <a:t>fyzikáln</a:t>
            </a:r>
            <a:r>
              <a:rPr lang="cs-CZ" b="0" smtClean="0"/>
              <a:t>í</a:t>
            </a:r>
            <a:r>
              <a:rPr lang="en-US" b="0" smtClean="0"/>
              <a:t>: </a:t>
            </a:r>
            <a:r>
              <a:rPr lang="cs-CZ" b="0" smtClean="0"/>
              <a:t>např. </a:t>
            </a:r>
            <a:r>
              <a:rPr lang="en-US" b="0" smtClean="0"/>
              <a:t>zahřátí, rozbití buněk</a:t>
            </a:r>
            <a:endParaRPr lang="cs-CZ" b="0" smtClean="0"/>
          </a:p>
          <a:p>
            <a:pPr eaLnBrk="1" hangingPunct="1"/>
            <a:r>
              <a:rPr lang="cs-CZ" b="0" smtClean="0"/>
              <a:t>kombinace: viz příklad</a:t>
            </a:r>
            <a:endParaRPr lang="en-US" b="0" smtClean="0"/>
          </a:p>
        </p:txBody>
      </p:sp>
      <p:sp>
        <p:nvSpPr>
          <p:cNvPr id="95236" name="Zástupný symbol pro číslo snímku 4"/>
          <p:cNvSpPr>
            <a:spLocks noGrp="1"/>
          </p:cNvSpPr>
          <p:nvPr>
            <p:ph type="sldNum" sz="quarter" idx="10"/>
          </p:nvPr>
        </p:nvSpPr>
        <p:spPr>
          <a:noFill/>
        </p:spPr>
        <p:txBody>
          <a:bodyPr/>
          <a:lstStyle/>
          <a:p>
            <a:r>
              <a:rPr lang="cs-CZ" smtClean="0">
                <a:latin typeface="Arial" charset="0"/>
              </a:rPr>
              <a:t>Snímek </a:t>
            </a:r>
            <a:fld id="{44E7DDBD-F407-4889-A8EF-6312D9438208}" type="slidenum">
              <a:rPr lang="cs-CZ" smtClean="0">
                <a:latin typeface="Arial" charset="0"/>
              </a:rPr>
              <a:pPr/>
              <a:t>66</a:t>
            </a:fld>
            <a:endParaRPr lang="cs-CZ" smtClean="0">
              <a:latin typeface="Arial" charset="0"/>
            </a:endParaRPr>
          </a:p>
        </p:txBody>
      </p:sp>
      <p:pic>
        <p:nvPicPr>
          <p:cNvPr id="95237" name="Picture 7"/>
          <p:cNvPicPr>
            <a:picLocks noChangeAspect="1" noChangeArrowheads="1"/>
          </p:cNvPicPr>
          <p:nvPr/>
        </p:nvPicPr>
        <p:blipFill>
          <a:blip r:embed="rId2" cstate="print"/>
          <a:srcRect/>
          <a:stretch>
            <a:fillRect/>
          </a:stretch>
        </p:blipFill>
        <p:spPr bwMode="auto">
          <a:xfrm>
            <a:off x="395288" y="3141663"/>
            <a:ext cx="8413750" cy="2530475"/>
          </a:xfrm>
          <a:prstGeom prst="rect">
            <a:avLst/>
          </a:prstGeom>
          <a:noFill/>
          <a:ln w="9525">
            <a:noFill/>
            <a:miter lim="800000"/>
            <a:headEnd/>
            <a:tailEnd/>
          </a:ln>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Zástupný symbol pro číslo snímku 2"/>
          <p:cNvSpPr>
            <a:spLocks noGrp="1"/>
          </p:cNvSpPr>
          <p:nvPr>
            <p:ph type="sldNum" sz="quarter" idx="10"/>
          </p:nvPr>
        </p:nvSpPr>
        <p:spPr>
          <a:noFill/>
        </p:spPr>
        <p:txBody>
          <a:bodyPr/>
          <a:lstStyle/>
          <a:p>
            <a:r>
              <a:rPr lang="cs-CZ" smtClean="0">
                <a:latin typeface="Arial" charset="0"/>
              </a:rPr>
              <a:t>Snímek </a:t>
            </a:r>
            <a:fld id="{2A9C0B0E-366E-45FD-BF71-40014DD2BC68}" type="slidenum">
              <a:rPr lang="cs-CZ" smtClean="0">
                <a:latin typeface="Arial" charset="0"/>
              </a:rPr>
              <a:pPr/>
              <a:t>67</a:t>
            </a:fld>
            <a:endParaRPr lang="cs-CZ" smtClean="0">
              <a:latin typeface="Arial" charset="0"/>
            </a:endParaRPr>
          </a:p>
        </p:txBody>
      </p:sp>
      <p:sp>
        <p:nvSpPr>
          <p:cNvPr id="38916"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38914" name="Object 2"/>
          <p:cNvGraphicFramePr>
            <a:graphicFrameLocks noChangeAspect="1"/>
          </p:cNvGraphicFramePr>
          <p:nvPr/>
        </p:nvGraphicFramePr>
        <p:xfrm>
          <a:off x="0" y="0"/>
          <a:ext cx="914400" cy="198438"/>
        </p:xfrm>
        <a:graphic>
          <a:graphicData uri="http://schemas.openxmlformats.org/presentationml/2006/ole">
            <p:oleObj spid="_x0000_s38914" name="Equation" r:id="rId4" imgW="914400" imgH="198720" progId="Equation.DSMT4">
              <p:embed/>
            </p:oleObj>
          </a:graphicData>
        </a:graphic>
      </p:graphicFrame>
      <p:pic>
        <p:nvPicPr>
          <p:cNvPr id="38917" name="Picture 7" descr="35"/>
          <p:cNvPicPr>
            <a:picLocks noChangeAspect="1" noChangeArrowheads="1"/>
          </p:cNvPicPr>
          <p:nvPr/>
        </p:nvPicPr>
        <p:blipFill>
          <a:blip r:embed="rId5" cstate="print"/>
          <a:srcRect l="6198" t="71669" r="10640" b="9302"/>
          <a:stretch>
            <a:fillRect/>
          </a:stretch>
        </p:blipFill>
        <p:spPr bwMode="auto">
          <a:xfrm>
            <a:off x="0" y="1268413"/>
            <a:ext cx="9144000" cy="2706687"/>
          </a:xfrm>
          <a:prstGeom prst="rect">
            <a:avLst/>
          </a:prstGeom>
          <a:noFill/>
          <a:ln w="9525">
            <a:solidFill>
              <a:schemeClr val="tx1"/>
            </a:solidFill>
            <a:miter lim="800000"/>
            <a:headEnd/>
            <a:tailEnd/>
          </a:ln>
        </p:spPr>
      </p:pic>
      <p:sp>
        <p:nvSpPr>
          <p:cNvPr id="38918" name="Rectangle 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Extrakce NA ze vzorků</a:t>
            </a:r>
            <a:endParaRPr lang="en-US" sz="2400">
              <a:solidFill>
                <a:srgbClr val="DC0000"/>
              </a:solidFill>
            </a:endParaRPr>
          </a:p>
        </p:txBody>
      </p:sp>
      <p:sp>
        <p:nvSpPr>
          <p:cNvPr id="38919" name="Text Box 11"/>
          <p:cNvSpPr txBox="1">
            <a:spLocks noChangeArrowheads="1"/>
          </p:cNvSpPr>
          <p:nvPr/>
        </p:nvSpPr>
        <p:spPr bwMode="auto">
          <a:xfrm>
            <a:off x="3348038" y="2133600"/>
            <a:ext cx="1603375" cy="336550"/>
          </a:xfrm>
          <a:prstGeom prst="rect">
            <a:avLst/>
          </a:prstGeom>
          <a:noFill/>
          <a:ln w="9525">
            <a:noFill/>
            <a:miter lim="800000"/>
            <a:headEnd/>
            <a:tailEnd/>
          </a:ln>
        </p:spPr>
        <p:txBody>
          <a:bodyPr wrap="none">
            <a:spAutoFit/>
          </a:bodyPr>
          <a:lstStyle/>
          <a:p>
            <a:r>
              <a:rPr lang="cs-CZ"/>
              <a:t>= nižší výtěžek</a:t>
            </a:r>
            <a:endParaRPr lang="en-US"/>
          </a:p>
        </p:txBody>
      </p:sp>
      <p:sp>
        <p:nvSpPr>
          <p:cNvPr id="38920" name="Text Box 12"/>
          <p:cNvSpPr txBox="1">
            <a:spLocks noChangeArrowheads="1"/>
          </p:cNvSpPr>
          <p:nvPr/>
        </p:nvSpPr>
        <p:spPr bwMode="auto">
          <a:xfrm>
            <a:off x="5919788" y="3976688"/>
            <a:ext cx="3044825" cy="581025"/>
          </a:xfrm>
          <a:prstGeom prst="rect">
            <a:avLst/>
          </a:prstGeom>
          <a:noFill/>
          <a:ln w="9525">
            <a:noFill/>
            <a:miter lim="800000"/>
            <a:headEnd/>
            <a:tailEnd/>
          </a:ln>
        </p:spPr>
        <p:txBody>
          <a:bodyPr>
            <a:spAutoFit/>
          </a:bodyPr>
          <a:lstStyle/>
          <a:p>
            <a:r>
              <a:rPr lang="cs-CZ"/>
              <a:t>ruší jíly, huminové látky, těžké kovy</a:t>
            </a:r>
            <a:endParaRPr lang="en-US"/>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5"/>
          <p:cNvSpPr>
            <a:spLocks noGrp="1" noChangeArrowheads="1"/>
          </p:cNvSpPr>
          <p:nvPr>
            <p:ph type="title"/>
          </p:nvPr>
        </p:nvSpPr>
        <p:spPr/>
        <p:txBody>
          <a:bodyPr/>
          <a:lstStyle/>
          <a:p>
            <a:pPr eaLnBrk="1" hangingPunct="1"/>
            <a:r>
              <a:rPr lang="cs-CZ" sz="2400" smtClean="0"/>
              <a:t>Re-annealing</a:t>
            </a:r>
            <a:endParaRPr lang="en-US" sz="2400" smtClean="0"/>
          </a:p>
        </p:txBody>
      </p:sp>
      <p:sp>
        <p:nvSpPr>
          <p:cNvPr id="39940" name="Zástupný symbol pro číslo snímku 3"/>
          <p:cNvSpPr>
            <a:spLocks noGrp="1"/>
          </p:cNvSpPr>
          <p:nvPr>
            <p:ph type="sldNum" sz="quarter" idx="10"/>
          </p:nvPr>
        </p:nvSpPr>
        <p:spPr>
          <a:noFill/>
        </p:spPr>
        <p:txBody>
          <a:bodyPr/>
          <a:lstStyle/>
          <a:p>
            <a:r>
              <a:rPr lang="cs-CZ" smtClean="0">
                <a:latin typeface="Arial" charset="0"/>
              </a:rPr>
              <a:t>Snímek </a:t>
            </a:r>
            <a:fld id="{B6CA6C16-B874-4718-86AA-61E8F6FF178E}" type="slidenum">
              <a:rPr lang="cs-CZ" smtClean="0">
                <a:latin typeface="Arial" charset="0"/>
              </a:rPr>
              <a:pPr/>
              <a:t>68</a:t>
            </a:fld>
            <a:endParaRPr lang="cs-CZ" smtClean="0">
              <a:latin typeface="Arial" charset="0"/>
            </a:endParaRPr>
          </a:p>
        </p:txBody>
      </p:sp>
      <p:sp>
        <p:nvSpPr>
          <p:cNvPr id="39941" name="Text Box 3"/>
          <p:cNvSpPr txBox="1">
            <a:spLocks noChangeArrowheads="1"/>
          </p:cNvSpPr>
          <p:nvPr/>
        </p:nvSpPr>
        <p:spPr bwMode="auto">
          <a:xfrm>
            <a:off x="179388" y="692150"/>
            <a:ext cx="8640762" cy="4244975"/>
          </a:xfrm>
          <a:prstGeom prst="rect">
            <a:avLst/>
          </a:prstGeom>
          <a:noFill/>
          <a:ln w="9525">
            <a:noFill/>
            <a:miter lim="800000"/>
            <a:headEnd/>
            <a:tailEnd/>
          </a:ln>
        </p:spPr>
        <p:txBody>
          <a:bodyPr>
            <a:spAutoFit/>
          </a:bodyPr>
          <a:lstStyle/>
          <a:p>
            <a:pPr algn="just"/>
            <a:r>
              <a:rPr lang="cs-CZ" sz="2400">
                <a:solidFill>
                  <a:srgbClr val="6600FF"/>
                </a:solidFill>
              </a:rPr>
              <a:t>Rychlost annealingu – odhad diverzity DNA:</a:t>
            </a:r>
          </a:p>
          <a:p>
            <a:pPr algn="just"/>
            <a:endParaRPr lang="cs-CZ" sz="2400">
              <a:solidFill>
                <a:srgbClr val="6600FF"/>
              </a:solidFill>
            </a:endParaRPr>
          </a:p>
          <a:p>
            <a:pPr algn="just">
              <a:buFontTx/>
              <a:buChar char="•"/>
            </a:pPr>
            <a:r>
              <a:rPr lang="cs-CZ" b="0"/>
              <a:t>extrakce DNA</a:t>
            </a:r>
          </a:p>
          <a:p>
            <a:pPr algn="just">
              <a:buFontTx/>
              <a:buChar char="•"/>
            </a:pPr>
            <a:r>
              <a:rPr lang="cs-CZ" b="0"/>
              <a:t>čištění DNA</a:t>
            </a:r>
          </a:p>
          <a:p>
            <a:pPr algn="just">
              <a:buFontTx/>
              <a:buChar char="•"/>
            </a:pPr>
            <a:r>
              <a:rPr lang="cs-CZ" b="0"/>
              <a:t>denaturace</a:t>
            </a:r>
          </a:p>
          <a:p>
            <a:pPr algn="just">
              <a:buFontTx/>
              <a:buChar char="•"/>
            </a:pPr>
            <a:r>
              <a:rPr lang="cs-CZ" b="0"/>
              <a:t>měření času opětovného spojení řetězců (annealing)</a:t>
            </a:r>
          </a:p>
          <a:p>
            <a:pPr algn="just"/>
            <a:endParaRPr lang="cs-CZ" b="0"/>
          </a:p>
          <a:p>
            <a:pPr algn="just"/>
            <a:r>
              <a:rPr lang="cs-CZ" b="0"/>
              <a:t>C</a:t>
            </a:r>
            <a:r>
              <a:rPr lang="cs-CZ" b="0" baseline="-25000"/>
              <a:t>0</a:t>
            </a:r>
            <a:r>
              <a:rPr lang="cs-CZ" b="0"/>
              <a:t>.t</a:t>
            </a:r>
            <a:r>
              <a:rPr lang="cs-CZ" b="0" baseline="-25000"/>
              <a:t>1/2</a:t>
            </a:r>
            <a:r>
              <a:rPr lang="cs-CZ" b="0"/>
              <a:t> .... iniciální koncentrace nukleotidů v jednořetězcové DNA × čas, který je potřeba na reannealing poloviny</a:t>
            </a:r>
          </a:p>
          <a:p>
            <a:pPr algn="just"/>
            <a:endParaRPr lang="cs-CZ" b="0"/>
          </a:p>
          <a:p>
            <a:pPr algn="just"/>
            <a:r>
              <a:rPr lang="cs-CZ" b="0"/>
              <a:t>Rychlost je spojena s podobností fragmentů: </a:t>
            </a:r>
          </a:p>
          <a:p>
            <a:pPr algn="just"/>
            <a:endParaRPr lang="cs-CZ" b="0"/>
          </a:p>
          <a:p>
            <a:pPr algn="just"/>
            <a:r>
              <a:rPr lang="cs-CZ"/>
              <a:t>rychlý reannealing ==</a:t>
            </a:r>
            <a:r>
              <a:rPr lang="en-US"/>
              <a:t>&gt;</a:t>
            </a:r>
            <a:r>
              <a:rPr lang="cs-CZ"/>
              <a:t> malá diverzita</a:t>
            </a:r>
          </a:p>
          <a:p>
            <a:pPr algn="just"/>
            <a:endParaRPr lang="cs-CZ"/>
          </a:p>
          <a:p>
            <a:pPr algn="just"/>
            <a:r>
              <a:rPr lang="cs-CZ" b="0"/>
              <a:t>Např. v půdě C</a:t>
            </a:r>
            <a:r>
              <a:rPr lang="cs-CZ" b="0" baseline="-25000"/>
              <a:t>0</a:t>
            </a:r>
            <a:r>
              <a:rPr lang="cs-CZ" b="0"/>
              <a:t>.t</a:t>
            </a:r>
            <a:r>
              <a:rPr lang="cs-CZ" b="0" baseline="-25000"/>
              <a:t>1/2</a:t>
            </a:r>
            <a:r>
              <a:rPr lang="cs-CZ" b="0"/>
              <a:t> = 4600 odpovídá 4000 různých genomů (cca 200× vyšší diverzita než byla naměřena u stejné půdy izolačními technikami)</a:t>
            </a:r>
          </a:p>
        </p:txBody>
      </p:sp>
      <p:graphicFrame>
        <p:nvGraphicFramePr>
          <p:cNvPr id="39938" name="Object 2"/>
          <p:cNvGraphicFramePr>
            <a:graphicFrameLocks noChangeAspect="1"/>
          </p:cNvGraphicFramePr>
          <p:nvPr/>
        </p:nvGraphicFramePr>
        <p:xfrm>
          <a:off x="0" y="0"/>
          <a:ext cx="914400" cy="198438"/>
        </p:xfrm>
        <a:graphic>
          <a:graphicData uri="http://schemas.openxmlformats.org/presentationml/2006/ole">
            <p:oleObj spid="_x0000_s39938" name="Equation" r:id="rId4" imgW="914400" imgH="198720" progId="Equation.DSMT4">
              <p:embed/>
            </p:oleObj>
          </a:graphicData>
        </a:graphic>
      </p:graphicFrame>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5"/>
          <p:cNvSpPr>
            <a:spLocks noGrp="1" noChangeArrowheads="1"/>
          </p:cNvSpPr>
          <p:nvPr>
            <p:ph type="title"/>
          </p:nvPr>
        </p:nvSpPr>
        <p:spPr/>
        <p:txBody>
          <a:bodyPr/>
          <a:lstStyle/>
          <a:p>
            <a:pPr eaLnBrk="1" hangingPunct="1"/>
            <a:r>
              <a:rPr lang="cs-CZ" sz="2400" smtClean="0"/>
              <a:t>Re-annealing</a:t>
            </a:r>
            <a:endParaRPr lang="en-US" sz="2400" smtClean="0"/>
          </a:p>
        </p:txBody>
      </p:sp>
      <p:sp>
        <p:nvSpPr>
          <p:cNvPr id="40964" name="Zástupný symbol pro číslo snímku 3"/>
          <p:cNvSpPr>
            <a:spLocks noGrp="1"/>
          </p:cNvSpPr>
          <p:nvPr>
            <p:ph type="sldNum" sz="quarter" idx="10"/>
          </p:nvPr>
        </p:nvSpPr>
        <p:spPr>
          <a:noFill/>
        </p:spPr>
        <p:txBody>
          <a:bodyPr/>
          <a:lstStyle/>
          <a:p>
            <a:r>
              <a:rPr lang="cs-CZ" smtClean="0">
                <a:latin typeface="Arial" charset="0"/>
              </a:rPr>
              <a:t>Snímek </a:t>
            </a:r>
            <a:fld id="{90250A83-0BDB-43A4-B17B-4F2439764FF3}" type="slidenum">
              <a:rPr lang="cs-CZ" smtClean="0">
                <a:latin typeface="Arial" charset="0"/>
              </a:rPr>
              <a:pPr/>
              <a:t>69</a:t>
            </a:fld>
            <a:endParaRPr lang="cs-CZ" smtClean="0">
              <a:latin typeface="Arial" charset="0"/>
            </a:endParaRPr>
          </a:p>
        </p:txBody>
      </p:sp>
      <p:sp>
        <p:nvSpPr>
          <p:cNvPr id="40965" name="Text Box 2"/>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40966" name="Text Box 3"/>
          <p:cNvSpPr txBox="1">
            <a:spLocks noChangeArrowheads="1"/>
          </p:cNvSpPr>
          <p:nvPr/>
        </p:nvSpPr>
        <p:spPr bwMode="auto">
          <a:xfrm>
            <a:off x="179388" y="692150"/>
            <a:ext cx="4464050" cy="822325"/>
          </a:xfrm>
          <a:prstGeom prst="rect">
            <a:avLst/>
          </a:prstGeom>
          <a:noFill/>
          <a:ln w="9525">
            <a:noFill/>
            <a:miter lim="800000"/>
            <a:headEnd/>
            <a:tailEnd/>
          </a:ln>
        </p:spPr>
        <p:txBody>
          <a:bodyPr>
            <a:spAutoFit/>
          </a:bodyPr>
          <a:lstStyle/>
          <a:p>
            <a:pPr algn="just"/>
            <a:r>
              <a:rPr lang="cs-CZ" sz="2400">
                <a:solidFill>
                  <a:srgbClr val="6600FF"/>
                </a:solidFill>
              </a:rPr>
              <a:t>Rychlost annealingu – odhad diverzity DNA:</a:t>
            </a:r>
          </a:p>
        </p:txBody>
      </p:sp>
      <p:graphicFrame>
        <p:nvGraphicFramePr>
          <p:cNvPr id="40962" name="Object 2"/>
          <p:cNvGraphicFramePr>
            <a:graphicFrameLocks noChangeAspect="1"/>
          </p:cNvGraphicFramePr>
          <p:nvPr/>
        </p:nvGraphicFramePr>
        <p:xfrm>
          <a:off x="0" y="0"/>
          <a:ext cx="914400" cy="198438"/>
        </p:xfrm>
        <a:graphic>
          <a:graphicData uri="http://schemas.openxmlformats.org/presentationml/2006/ole">
            <p:oleObj spid="_x0000_s40962" name="Equation" r:id="rId4" imgW="914400" imgH="198720" progId="Equation.DSMT4">
              <p:embed/>
            </p:oleObj>
          </a:graphicData>
        </a:graphic>
      </p:graphicFrame>
      <p:pic>
        <p:nvPicPr>
          <p:cNvPr id="40967" name="Picture 6"/>
          <p:cNvPicPr>
            <a:picLocks noChangeAspect="1" noChangeArrowheads="1"/>
          </p:cNvPicPr>
          <p:nvPr/>
        </p:nvPicPr>
        <p:blipFill>
          <a:blip r:embed="rId5" cstate="print"/>
          <a:srcRect/>
          <a:stretch>
            <a:fillRect/>
          </a:stretch>
        </p:blipFill>
        <p:spPr bwMode="auto">
          <a:xfrm>
            <a:off x="5235575" y="1701800"/>
            <a:ext cx="2900363" cy="342900"/>
          </a:xfrm>
          <a:prstGeom prst="rect">
            <a:avLst/>
          </a:prstGeom>
          <a:noFill/>
          <a:ln w="9525">
            <a:noFill/>
            <a:miter lim="800000"/>
            <a:headEnd/>
            <a:tailEnd/>
          </a:ln>
        </p:spPr>
      </p:pic>
      <p:pic>
        <p:nvPicPr>
          <p:cNvPr id="40968" name="Picture 7"/>
          <p:cNvPicPr>
            <a:picLocks noChangeAspect="1" noChangeArrowheads="1"/>
          </p:cNvPicPr>
          <p:nvPr/>
        </p:nvPicPr>
        <p:blipFill>
          <a:blip r:embed="rId6" cstate="print"/>
          <a:srcRect/>
          <a:stretch>
            <a:fillRect/>
          </a:stretch>
        </p:blipFill>
        <p:spPr bwMode="auto">
          <a:xfrm>
            <a:off x="3779838" y="1989138"/>
            <a:ext cx="4356100" cy="1109662"/>
          </a:xfrm>
          <a:prstGeom prst="rect">
            <a:avLst/>
          </a:prstGeom>
          <a:noFill/>
          <a:ln w="9525">
            <a:noFill/>
            <a:miter lim="800000"/>
            <a:headEnd/>
            <a:tailEnd/>
          </a:ln>
        </p:spPr>
      </p:pic>
      <p:pic>
        <p:nvPicPr>
          <p:cNvPr id="40969" name="Picture 8"/>
          <p:cNvPicPr>
            <a:picLocks noChangeAspect="1" noChangeArrowheads="1"/>
          </p:cNvPicPr>
          <p:nvPr/>
        </p:nvPicPr>
        <p:blipFill>
          <a:blip r:embed="rId7" cstate="print"/>
          <a:srcRect/>
          <a:stretch>
            <a:fillRect/>
          </a:stretch>
        </p:blipFill>
        <p:spPr bwMode="auto">
          <a:xfrm>
            <a:off x="4067175" y="3429000"/>
            <a:ext cx="5076825" cy="3046413"/>
          </a:xfrm>
          <a:prstGeom prst="rect">
            <a:avLst/>
          </a:prstGeom>
          <a:noFill/>
          <a:ln w="9525">
            <a:noFill/>
            <a:miter lim="800000"/>
            <a:headEnd/>
            <a:tailEnd/>
          </a:ln>
        </p:spPr>
      </p:pic>
      <p:pic>
        <p:nvPicPr>
          <p:cNvPr id="40970" name="Picture 9"/>
          <p:cNvPicPr>
            <a:picLocks noChangeAspect="1" noChangeArrowheads="1"/>
          </p:cNvPicPr>
          <p:nvPr/>
        </p:nvPicPr>
        <p:blipFill>
          <a:blip r:embed="rId8" cstate="print"/>
          <a:srcRect/>
          <a:stretch>
            <a:fillRect/>
          </a:stretch>
        </p:blipFill>
        <p:spPr bwMode="auto">
          <a:xfrm>
            <a:off x="0" y="1557338"/>
            <a:ext cx="2959100" cy="4895850"/>
          </a:xfrm>
          <a:prstGeom prst="rect">
            <a:avLst/>
          </a:prstGeom>
          <a:noFill/>
          <a:ln w="9525">
            <a:noFill/>
            <a:miter lim="800000"/>
            <a:headEnd/>
            <a:tailEnd/>
          </a:ln>
        </p:spPr>
      </p:pic>
      <p:grpSp>
        <p:nvGrpSpPr>
          <p:cNvPr id="40971" name="Group 10"/>
          <p:cNvGrpSpPr>
            <a:grpSpLocks/>
          </p:cNvGrpSpPr>
          <p:nvPr/>
        </p:nvGrpSpPr>
        <p:grpSpPr bwMode="auto">
          <a:xfrm>
            <a:off x="4067175" y="1412875"/>
            <a:ext cx="1146175" cy="623888"/>
            <a:chOff x="480" y="3075"/>
            <a:chExt cx="722" cy="393"/>
          </a:xfrm>
        </p:grpSpPr>
        <p:pic>
          <p:nvPicPr>
            <p:cNvPr id="40972" name="Picture 11" descr="File:Lupa.na.encyklopedii.jpg">
              <a:hlinkClick r:id="rId9"/>
            </p:cNvPr>
            <p:cNvPicPr>
              <a:picLocks noChangeAspect="1" noChangeArrowheads="1"/>
            </p:cNvPicPr>
            <p:nvPr/>
          </p:nvPicPr>
          <p:blipFill>
            <a:blip r:embed="rId10"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40973" name="WordArt 12"/>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7"/>
          <p:cNvSpPr>
            <a:spLocks noGrp="1" noChangeArrowheads="1"/>
          </p:cNvSpPr>
          <p:nvPr>
            <p:ph type="title"/>
          </p:nvPr>
        </p:nvSpPr>
        <p:spPr/>
        <p:txBody>
          <a:bodyPr/>
          <a:lstStyle/>
          <a:p>
            <a:pPr eaLnBrk="1" hangingPunct="1"/>
            <a:r>
              <a:rPr lang="cs-CZ" sz="2400" smtClean="0"/>
              <a:t>Biodiverzita</a:t>
            </a:r>
          </a:p>
        </p:txBody>
      </p:sp>
      <p:sp>
        <p:nvSpPr>
          <p:cNvPr id="1028" name="Zástupný symbol pro číslo snímku 3"/>
          <p:cNvSpPr>
            <a:spLocks noGrp="1"/>
          </p:cNvSpPr>
          <p:nvPr>
            <p:ph type="sldNum" sz="quarter" idx="10"/>
          </p:nvPr>
        </p:nvSpPr>
        <p:spPr>
          <a:noFill/>
        </p:spPr>
        <p:txBody>
          <a:bodyPr/>
          <a:lstStyle/>
          <a:p>
            <a:r>
              <a:rPr lang="cs-CZ" smtClean="0">
                <a:latin typeface="Arial" charset="0"/>
              </a:rPr>
              <a:t>Snímek </a:t>
            </a:r>
            <a:fld id="{DF5AAA04-3F2D-4FB2-A81F-5AEA3FF794C0}" type="slidenum">
              <a:rPr lang="cs-CZ" smtClean="0">
                <a:latin typeface="Arial" charset="0"/>
              </a:rPr>
              <a:pPr/>
              <a:t>7</a:t>
            </a:fld>
            <a:endParaRPr lang="cs-CZ" smtClean="0">
              <a:latin typeface="Arial" charset="0"/>
            </a:endParaRPr>
          </a:p>
        </p:txBody>
      </p:sp>
      <p:sp>
        <p:nvSpPr>
          <p:cNvPr id="1029"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1030" name="Text Box 5"/>
          <p:cNvSpPr txBox="1">
            <a:spLocks noChangeArrowheads="1"/>
          </p:cNvSpPr>
          <p:nvPr/>
        </p:nvSpPr>
        <p:spPr bwMode="auto">
          <a:xfrm>
            <a:off x="179388" y="692150"/>
            <a:ext cx="8713787" cy="5470525"/>
          </a:xfrm>
          <a:prstGeom prst="rect">
            <a:avLst/>
          </a:prstGeom>
          <a:noFill/>
          <a:ln w="9525">
            <a:noFill/>
            <a:miter lim="800000"/>
            <a:headEnd/>
            <a:tailEnd/>
          </a:ln>
        </p:spPr>
        <p:txBody>
          <a:bodyPr>
            <a:spAutoFit/>
          </a:bodyPr>
          <a:lstStyle/>
          <a:p>
            <a:pPr algn="just"/>
            <a:r>
              <a:rPr lang="cs-CZ" b="0"/>
              <a:t>- je funkcí ekosystému (ekosystém má mnoho/málo nik ===</a:t>
            </a:r>
            <a:r>
              <a:rPr lang="en-US" b="0"/>
              <a:t>&gt;</a:t>
            </a:r>
            <a:r>
              <a:rPr lang="cs-CZ" b="0"/>
              <a:t> biodiverzita je velká/malá )</a:t>
            </a:r>
          </a:p>
          <a:p>
            <a:pPr algn="just"/>
            <a:endParaRPr lang="cs-CZ" b="0"/>
          </a:p>
          <a:p>
            <a:pPr algn="just"/>
            <a:r>
              <a:rPr lang="cs-CZ"/>
              <a:t>Nerovnováha: </a:t>
            </a:r>
            <a:r>
              <a:rPr lang="cs-CZ" b="0"/>
              <a:t>ekosystém má mnoho nik a ty nejsou zaplněny (např. ve zničených či stresovaných ekosystémech)</a:t>
            </a:r>
          </a:p>
          <a:p>
            <a:pPr algn="just"/>
            <a:endParaRPr lang="cs-CZ" b="0"/>
          </a:p>
          <a:p>
            <a:pPr algn="just"/>
            <a:r>
              <a:rPr lang="cs-CZ"/>
              <a:t>Stabilita:</a:t>
            </a:r>
            <a:r>
              <a:rPr lang="cs-CZ" b="0"/>
              <a:t> stabilní vztahy mezi populacemi, uvnitř populací a mezi organismy a prostředím</a:t>
            </a:r>
          </a:p>
          <a:p>
            <a:pPr algn="just"/>
            <a:endParaRPr lang="cs-CZ" b="0"/>
          </a:p>
          <a:p>
            <a:pPr algn="just"/>
            <a:r>
              <a:rPr lang="cs-CZ" b="0"/>
              <a:t>Stability je většinou dosaženo na konci sukcese (nebo pravdivěji v jejím subfinálním stádiu)</a:t>
            </a:r>
          </a:p>
          <a:p>
            <a:pPr algn="just"/>
            <a:endParaRPr lang="cs-CZ" b="0"/>
          </a:p>
          <a:p>
            <a:pPr algn="just"/>
            <a:endParaRPr lang="cs-CZ" b="0"/>
          </a:p>
          <a:p>
            <a:pPr algn="ctr"/>
            <a:r>
              <a:rPr lang="cs-CZ"/>
              <a:t>Diverzita = rovnoměrnost rozložení jedinců do skupin = informace</a:t>
            </a:r>
          </a:p>
          <a:p>
            <a:pPr algn="ctr"/>
            <a:endParaRPr lang="cs-CZ" b="0"/>
          </a:p>
          <a:p>
            <a:pPr algn="ctr"/>
            <a:r>
              <a:rPr lang="cs-CZ">
                <a:solidFill>
                  <a:srgbClr val="6600FF"/>
                </a:solidFill>
              </a:rPr>
              <a:t>Větší diverzita = větší "pool" informací (strategií, enzymů, genomů ...) = menší energie nutná na udržení celku = vyšší stability</a:t>
            </a:r>
          </a:p>
          <a:p>
            <a:pPr algn="just"/>
            <a:endParaRPr lang="cs-CZ" b="0"/>
          </a:p>
          <a:p>
            <a:pPr algn="ctr"/>
            <a:r>
              <a:rPr lang="cs-CZ"/>
              <a:t>Specifika mikroorganismů: různé druhy a rody mohou zastávat podobné funkce </a:t>
            </a:r>
            <a:r>
              <a:rPr lang="cs-CZ" b="0"/>
              <a:t>(větší smysl má tedy funkční než taxonomická diverzita)</a:t>
            </a:r>
            <a:endParaRPr lang="cs-CZ"/>
          </a:p>
          <a:p>
            <a:pPr algn="just"/>
            <a:endParaRPr lang="cs-CZ"/>
          </a:p>
          <a:p>
            <a:pPr algn="ctr"/>
            <a:r>
              <a:rPr lang="cs-CZ">
                <a:solidFill>
                  <a:srgbClr val="6600FF"/>
                </a:solidFill>
              </a:rPr>
              <a:t>Vysoká diverzita zajišťuje stabilitu ekosystému</a:t>
            </a:r>
          </a:p>
          <a:p>
            <a:pPr algn="ctr"/>
            <a:r>
              <a:rPr lang="cs-CZ" b="0"/>
              <a:t>Pokud je zásah, je tolerance vyšší u diverzifikovaného společenstva</a:t>
            </a:r>
          </a:p>
          <a:p>
            <a:pPr algn="ctr"/>
            <a:endParaRPr lang="cs-CZ"/>
          </a:p>
          <a:p>
            <a:pPr algn="ctr"/>
            <a:r>
              <a:rPr lang="cs-CZ"/>
              <a:t>Často má inverzní vztah s produktivitou</a:t>
            </a:r>
          </a:p>
        </p:txBody>
      </p:sp>
      <p:graphicFrame>
        <p:nvGraphicFramePr>
          <p:cNvPr id="1026" name="Object 6"/>
          <p:cNvGraphicFramePr>
            <a:graphicFrameLocks noChangeAspect="1"/>
          </p:cNvGraphicFramePr>
          <p:nvPr/>
        </p:nvGraphicFramePr>
        <p:xfrm>
          <a:off x="0" y="0"/>
          <a:ext cx="914400" cy="198438"/>
        </p:xfrm>
        <a:graphic>
          <a:graphicData uri="http://schemas.openxmlformats.org/presentationml/2006/ole">
            <p:oleObj spid="_x0000_s1026" name="Equation" r:id="rId4" imgW="914400" imgH="198720" progId="Equation.DSMT4">
              <p:embed/>
            </p:oleObj>
          </a:graphicData>
        </a:graphic>
      </p:graphicFrame>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Zástupný symbol pro číslo snímku 2"/>
          <p:cNvSpPr>
            <a:spLocks noGrp="1"/>
          </p:cNvSpPr>
          <p:nvPr>
            <p:ph type="sldNum" sz="quarter" idx="10"/>
          </p:nvPr>
        </p:nvSpPr>
        <p:spPr>
          <a:noFill/>
        </p:spPr>
        <p:txBody>
          <a:bodyPr/>
          <a:lstStyle/>
          <a:p>
            <a:r>
              <a:rPr lang="cs-CZ" smtClean="0">
                <a:latin typeface="Arial" charset="0"/>
              </a:rPr>
              <a:t>Snímek </a:t>
            </a:r>
            <a:fld id="{A3BF4977-CF18-44D7-8AE6-8F6676180D3E}" type="slidenum">
              <a:rPr lang="cs-CZ" smtClean="0">
                <a:latin typeface="Arial" charset="0"/>
              </a:rPr>
              <a:pPr/>
              <a:t>70</a:t>
            </a:fld>
            <a:endParaRPr lang="cs-CZ" smtClean="0">
              <a:latin typeface="Arial" charset="0"/>
            </a:endParaRPr>
          </a:p>
        </p:txBody>
      </p:sp>
      <p:sp>
        <p:nvSpPr>
          <p:cNvPr id="41988" name="Text Box 4"/>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41986" name="Object 2"/>
          <p:cNvGraphicFramePr>
            <a:graphicFrameLocks noChangeAspect="1"/>
          </p:cNvGraphicFramePr>
          <p:nvPr/>
        </p:nvGraphicFramePr>
        <p:xfrm>
          <a:off x="0" y="0"/>
          <a:ext cx="914400" cy="198438"/>
        </p:xfrm>
        <a:graphic>
          <a:graphicData uri="http://schemas.openxmlformats.org/presentationml/2006/ole">
            <p:oleObj spid="_x0000_s41986" name="Equation" r:id="rId4" imgW="914400" imgH="198720" progId="Equation.DSMT4">
              <p:embed/>
            </p:oleObj>
          </a:graphicData>
        </a:graphic>
      </p:graphicFrame>
      <p:sp>
        <p:nvSpPr>
          <p:cNvPr id="41989"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PCR</a:t>
            </a:r>
            <a:endParaRPr lang="en-US" sz="2400">
              <a:solidFill>
                <a:srgbClr val="DC0000"/>
              </a:solidFill>
            </a:endParaRPr>
          </a:p>
        </p:txBody>
      </p:sp>
      <p:sp>
        <p:nvSpPr>
          <p:cNvPr id="41990" name="Rectangle 10"/>
          <p:cNvSpPr>
            <a:spLocks noChangeArrowheads="1"/>
          </p:cNvSpPr>
          <p:nvPr/>
        </p:nvSpPr>
        <p:spPr bwMode="auto">
          <a:xfrm>
            <a:off x="179388" y="620713"/>
            <a:ext cx="8713787" cy="5761037"/>
          </a:xfrm>
          <a:prstGeom prst="rect">
            <a:avLst/>
          </a:prstGeom>
          <a:noFill/>
          <a:ln w="9525">
            <a:noFill/>
            <a:miter lim="800000"/>
            <a:headEnd/>
            <a:tailEnd/>
          </a:ln>
        </p:spPr>
        <p:txBody>
          <a:bodyPr/>
          <a:lstStyle/>
          <a:p>
            <a:pPr marL="457200" indent="-457200">
              <a:spcBef>
                <a:spcPct val="20000"/>
              </a:spcBef>
            </a:pPr>
            <a:r>
              <a:rPr lang="cs-CZ" sz="2000">
                <a:solidFill>
                  <a:srgbClr val="6600FF"/>
                </a:solidFill>
              </a:rPr>
              <a:t>Amplifikace DNA</a:t>
            </a:r>
          </a:p>
          <a:p>
            <a:pPr marL="457200" indent="-457200">
              <a:spcBef>
                <a:spcPct val="20000"/>
              </a:spcBef>
            </a:pPr>
            <a:r>
              <a:rPr lang="cs-CZ" sz="2400">
                <a:solidFill>
                  <a:srgbClr val="DC0000"/>
                </a:solidFill>
              </a:rPr>
              <a:t>PCR - polymerase chain reaction</a:t>
            </a:r>
          </a:p>
          <a:p>
            <a:pPr marL="457200" indent="-457200">
              <a:spcBef>
                <a:spcPct val="20000"/>
              </a:spcBef>
              <a:buFontTx/>
              <a:buChar char="•"/>
            </a:pPr>
            <a:r>
              <a:rPr lang="cs-CZ" sz="2400" b="0"/>
              <a:t>dojde k amplifikování určitého fragmentu NA (nebo celé NA)</a:t>
            </a:r>
          </a:p>
          <a:p>
            <a:pPr marL="457200" indent="-457200">
              <a:spcBef>
                <a:spcPct val="20000"/>
              </a:spcBef>
              <a:buFontTx/>
              <a:buChar char="•"/>
            </a:pPr>
            <a:r>
              <a:rPr lang="cs-CZ" sz="2400" b="0"/>
              <a:t>minimální nutné vybavení - termocycler</a:t>
            </a:r>
          </a:p>
          <a:p>
            <a:pPr marL="457200" indent="-457200">
              <a:spcBef>
                <a:spcPct val="20000"/>
              </a:spcBef>
              <a:buFontTx/>
              <a:buChar char="•"/>
            </a:pPr>
            <a:r>
              <a:rPr lang="cs-CZ" sz="2400" b="0"/>
              <a:t>užití pro detekci specifických mikrobiálních skupin či při tvorbě „community fingerprintu“</a:t>
            </a:r>
          </a:p>
          <a:p>
            <a:pPr marL="457200" indent="-457200">
              <a:spcBef>
                <a:spcPct val="20000"/>
              </a:spcBef>
              <a:buFontTx/>
              <a:buChar char="•"/>
            </a:pPr>
            <a:endParaRPr lang="cs-CZ" sz="2400" b="0"/>
          </a:p>
          <a:p>
            <a:pPr marL="457200" indent="-457200">
              <a:spcBef>
                <a:spcPct val="20000"/>
              </a:spcBef>
            </a:pPr>
            <a:r>
              <a:rPr lang="cs-CZ" sz="2400">
                <a:solidFill>
                  <a:srgbClr val="DC0000"/>
                </a:solidFill>
              </a:rPr>
              <a:t>Princip:</a:t>
            </a:r>
            <a:r>
              <a:rPr lang="cs-CZ" sz="2400" b="0"/>
              <a:t> </a:t>
            </a:r>
          </a:p>
          <a:p>
            <a:pPr marL="1096963" lvl="2" indent="-3175">
              <a:spcBef>
                <a:spcPct val="20000"/>
              </a:spcBef>
              <a:buFontTx/>
              <a:buChar char="•"/>
            </a:pPr>
            <a:r>
              <a:rPr lang="cs-CZ" b="0"/>
              <a:t>2 primery</a:t>
            </a:r>
          </a:p>
          <a:p>
            <a:pPr marL="1096963" lvl="2" indent="-3175">
              <a:spcBef>
                <a:spcPct val="20000"/>
              </a:spcBef>
              <a:buFontTx/>
              <a:buChar char="•"/>
            </a:pPr>
            <a:r>
              <a:rPr lang="cs-CZ" b="0"/>
              <a:t>DNA polymeráza</a:t>
            </a:r>
          </a:p>
          <a:p>
            <a:pPr marL="1096963" lvl="2" indent="-3175">
              <a:spcBef>
                <a:spcPct val="20000"/>
              </a:spcBef>
              <a:buFontTx/>
              <a:buChar char="•"/>
            </a:pPr>
            <a:r>
              <a:rPr lang="cs-CZ" b="0"/>
              <a:t>směs nukleosidfosfátů</a:t>
            </a:r>
          </a:p>
          <a:p>
            <a:pPr marL="1096963" lvl="2" indent="-3175">
              <a:spcBef>
                <a:spcPct val="20000"/>
              </a:spcBef>
              <a:buFontTx/>
              <a:buChar char="•"/>
            </a:pPr>
            <a:r>
              <a:rPr lang="cs-CZ" b="0"/>
              <a:t>cykly inkubačních podmínek v termocycleru (disociace, annealing, extenze)</a:t>
            </a:r>
          </a:p>
          <a:p>
            <a:pPr marL="1096963" lvl="2" indent="-3175">
              <a:spcBef>
                <a:spcPct val="20000"/>
              </a:spcBef>
              <a:buFontTx/>
              <a:buChar char="•"/>
            </a:pPr>
            <a:r>
              <a:rPr lang="cs-CZ" b="0"/>
              <a:t>detekce na gelové elektroforéze po barvení ethidium bromidem</a:t>
            </a:r>
            <a:endParaRPr lang="cs-CZ" sz="1400">
              <a:solidFill>
                <a:srgbClr val="DC0000"/>
              </a:solidFill>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Zástupný symbol pro číslo snímku 3"/>
          <p:cNvSpPr>
            <a:spLocks noGrp="1"/>
          </p:cNvSpPr>
          <p:nvPr>
            <p:ph type="sldNum" sz="quarter" idx="10"/>
          </p:nvPr>
        </p:nvSpPr>
        <p:spPr>
          <a:noFill/>
        </p:spPr>
        <p:txBody>
          <a:bodyPr/>
          <a:lstStyle/>
          <a:p>
            <a:r>
              <a:rPr lang="cs-CZ" smtClean="0">
                <a:latin typeface="Arial" charset="0"/>
              </a:rPr>
              <a:t>Snímek </a:t>
            </a:r>
            <a:fld id="{BD4F489E-29B9-4A1E-BEF8-FB8168D22B6C}" type="slidenum">
              <a:rPr lang="cs-CZ" smtClean="0">
                <a:latin typeface="Arial" charset="0"/>
              </a:rPr>
              <a:pPr/>
              <a:t>71</a:t>
            </a:fld>
            <a:endParaRPr lang="cs-CZ" smtClean="0">
              <a:latin typeface="Arial" charset="0"/>
            </a:endParaRPr>
          </a:p>
        </p:txBody>
      </p:sp>
      <p:pic>
        <p:nvPicPr>
          <p:cNvPr id="96259" name="Picture 5" descr="116"/>
          <p:cNvPicPr>
            <a:picLocks noChangeAspect="1" noChangeArrowheads="1"/>
          </p:cNvPicPr>
          <p:nvPr/>
        </p:nvPicPr>
        <p:blipFill>
          <a:blip r:embed="rId2" cstate="print"/>
          <a:srcRect l="15747" t="7166" r="16626" b="21243"/>
          <a:stretch>
            <a:fillRect/>
          </a:stretch>
        </p:blipFill>
        <p:spPr bwMode="auto">
          <a:xfrm>
            <a:off x="3368675" y="0"/>
            <a:ext cx="5775325" cy="6856413"/>
          </a:xfrm>
          <a:prstGeom prst="rect">
            <a:avLst/>
          </a:prstGeom>
          <a:noFill/>
          <a:ln w="9525">
            <a:solidFill>
              <a:schemeClr val="tx1"/>
            </a:solidFill>
            <a:miter lim="800000"/>
            <a:headEnd/>
            <a:tailEnd/>
          </a:ln>
        </p:spPr>
      </p:pic>
      <p:pic>
        <p:nvPicPr>
          <p:cNvPr id="96260" name="Picture 6" descr="PCR01"/>
          <p:cNvPicPr>
            <a:picLocks noChangeAspect="1" noChangeArrowheads="1"/>
          </p:cNvPicPr>
          <p:nvPr/>
        </p:nvPicPr>
        <p:blipFill>
          <a:blip r:embed="rId3" cstate="print"/>
          <a:srcRect/>
          <a:stretch>
            <a:fillRect/>
          </a:stretch>
        </p:blipFill>
        <p:spPr bwMode="auto">
          <a:xfrm>
            <a:off x="0" y="1412875"/>
            <a:ext cx="3333750" cy="3500438"/>
          </a:xfrm>
          <a:prstGeom prst="rect">
            <a:avLst/>
          </a:prstGeom>
          <a:noFill/>
          <a:ln w="9525">
            <a:noFill/>
            <a:miter lim="800000"/>
            <a:headEnd/>
            <a:tailEnd/>
          </a:ln>
        </p:spPr>
      </p:pic>
      <p:sp>
        <p:nvSpPr>
          <p:cNvPr id="96261" name="AutoShape 7"/>
          <p:cNvSpPr>
            <a:spLocks noChangeArrowheads="1"/>
          </p:cNvSpPr>
          <p:nvPr/>
        </p:nvSpPr>
        <p:spPr bwMode="auto">
          <a:xfrm rot="1909647">
            <a:off x="2992438" y="2867025"/>
            <a:ext cx="4052887" cy="417513"/>
          </a:xfrm>
          <a:prstGeom prst="leftArrow">
            <a:avLst>
              <a:gd name="adj1" fmla="val 50000"/>
              <a:gd name="adj2" fmla="val 242680"/>
            </a:avLst>
          </a:prstGeom>
          <a:solidFill>
            <a:schemeClr val="accent1"/>
          </a:solidFill>
          <a:ln w="9525">
            <a:solidFill>
              <a:schemeClr val="tx1"/>
            </a:solidFill>
            <a:miter lim="800000"/>
            <a:headEnd/>
            <a:tailEnd/>
          </a:ln>
        </p:spPr>
        <p:txBody>
          <a:bodyPr wrap="none" anchor="ctr"/>
          <a:lstStyle/>
          <a:p>
            <a:endParaRPr lang="cs-CZ"/>
          </a:p>
        </p:txBody>
      </p:sp>
      <p:pic>
        <p:nvPicPr>
          <p:cNvPr id="96262" name="Picture 8" descr="PCR02"/>
          <p:cNvPicPr>
            <a:picLocks noChangeAspect="1" noChangeArrowheads="1"/>
          </p:cNvPicPr>
          <p:nvPr/>
        </p:nvPicPr>
        <p:blipFill>
          <a:blip r:embed="rId4" cstate="print"/>
          <a:srcRect/>
          <a:stretch>
            <a:fillRect/>
          </a:stretch>
        </p:blipFill>
        <p:spPr bwMode="auto">
          <a:xfrm>
            <a:off x="0" y="5145088"/>
            <a:ext cx="3348038" cy="1712912"/>
          </a:xfrm>
          <a:prstGeom prst="rect">
            <a:avLst/>
          </a:prstGeom>
          <a:noFill/>
          <a:ln w="9525">
            <a:noFill/>
            <a:miter lim="800000"/>
            <a:headEnd/>
            <a:tailEnd/>
          </a:ln>
        </p:spPr>
      </p:pic>
      <p:sp>
        <p:nvSpPr>
          <p:cNvPr id="96263" name="AutoShape 9"/>
          <p:cNvSpPr>
            <a:spLocks noChangeArrowheads="1"/>
          </p:cNvSpPr>
          <p:nvPr/>
        </p:nvSpPr>
        <p:spPr bwMode="auto">
          <a:xfrm>
            <a:off x="900113" y="4797425"/>
            <a:ext cx="287337" cy="576263"/>
          </a:xfrm>
          <a:prstGeom prst="downArrow">
            <a:avLst>
              <a:gd name="adj1" fmla="val 50000"/>
              <a:gd name="adj2" fmla="val 50138"/>
            </a:avLst>
          </a:prstGeom>
          <a:solidFill>
            <a:schemeClr val="accent1"/>
          </a:solidFill>
          <a:ln w="9525">
            <a:solidFill>
              <a:schemeClr val="tx1"/>
            </a:solidFill>
            <a:miter lim="800000"/>
            <a:headEnd/>
            <a:tailEnd/>
          </a:ln>
        </p:spPr>
        <p:txBody>
          <a:bodyPr wrap="none" anchor="ctr"/>
          <a:lstStyle/>
          <a:p>
            <a:endParaRPr lang="cs-CZ"/>
          </a:p>
        </p:txBody>
      </p:sp>
      <p:sp>
        <p:nvSpPr>
          <p:cNvPr id="96264" name="AutoShape 10"/>
          <p:cNvSpPr>
            <a:spLocks noChangeArrowheads="1"/>
          </p:cNvSpPr>
          <p:nvPr/>
        </p:nvSpPr>
        <p:spPr bwMode="auto">
          <a:xfrm>
            <a:off x="2771775" y="6237288"/>
            <a:ext cx="790575" cy="287337"/>
          </a:xfrm>
          <a:prstGeom prst="rightArrow">
            <a:avLst>
              <a:gd name="adj1" fmla="val 50000"/>
              <a:gd name="adj2" fmla="val 68785"/>
            </a:avLst>
          </a:prstGeom>
          <a:solidFill>
            <a:schemeClr val="accent1"/>
          </a:solidFill>
          <a:ln w="9525">
            <a:solidFill>
              <a:schemeClr val="tx1"/>
            </a:solidFill>
            <a:miter lim="800000"/>
            <a:headEnd/>
            <a:tailEnd/>
          </a:ln>
        </p:spPr>
        <p:txBody>
          <a:bodyPr wrap="none" anchor="ctr"/>
          <a:lstStyle/>
          <a:p>
            <a:endParaRPr lang="cs-CZ"/>
          </a:p>
        </p:txBody>
      </p:sp>
      <p:sp>
        <p:nvSpPr>
          <p:cNvPr id="96265" name="Rectangle 11"/>
          <p:cNvSpPr>
            <a:spLocks noChangeArrowheads="1"/>
          </p:cNvSpPr>
          <p:nvPr/>
        </p:nvSpPr>
        <p:spPr bwMode="auto">
          <a:xfrm>
            <a:off x="0" y="0"/>
            <a:ext cx="3276600" cy="476250"/>
          </a:xfrm>
          <a:prstGeom prst="rect">
            <a:avLst/>
          </a:prstGeom>
          <a:noFill/>
          <a:ln w="9525">
            <a:noFill/>
            <a:miter lim="800000"/>
            <a:headEnd/>
            <a:tailEnd/>
          </a:ln>
        </p:spPr>
        <p:txBody>
          <a:bodyPr anchor="ctr"/>
          <a:lstStyle/>
          <a:p>
            <a:pPr algn="ctr"/>
            <a:r>
              <a:rPr lang="cs-CZ" sz="1800">
                <a:solidFill>
                  <a:srgbClr val="DC0000"/>
                </a:solidFill>
              </a:rPr>
              <a:t>PCR</a:t>
            </a:r>
            <a:endParaRPr lang="en-US" sz="1800">
              <a:solidFill>
                <a:srgbClr val="DC0000"/>
              </a:solidFill>
            </a:endParaRPr>
          </a:p>
        </p:txBody>
      </p:sp>
      <p:sp>
        <p:nvSpPr>
          <p:cNvPr id="96266" name="Rectangle 12"/>
          <p:cNvSpPr>
            <a:spLocks noChangeArrowheads="1"/>
          </p:cNvSpPr>
          <p:nvPr/>
        </p:nvSpPr>
        <p:spPr bwMode="auto">
          <a:xfrm>
            <a:off x="179388" y="620713"/>
            <a:ext cx="8713787" cy="5761037"/>
          </a:xfrm>
          <a:prstGeom prst="rect">
            <a:avLst/>
          </a:prstGeom>
          <a:noFill/>
          <a:ln w="9525">
            <a:noFill/>
            <a:miter lim="800000"/>
            <a:headEnd/>
            <a:tailEnd/>
          </a:ln>
        </p:spPr>
        <p:txBody>
          <a:bodyPr/>
          <a:lstStyle/>
          <a:p>
            <a:pPr marL="457200" indent="-457200">
              <a:spcBef>
                <a:spcPct val="20000"/>
              </a:spcBef>
            </a:pPr>
            <a:r>
              <a:rPr lang="cs-CZ" sz="2000">
                <a:solidFill>
                  <a:srgbClr val="6600FF"/>
                </a:solidFill>
              </a:rPr>
              <a:t>Amplifikace DNA</a:t>
            </a:r>
          </a:p>
        </p:txBody>
      </p:sp>
      <p:pic>
        <p:nvPicPr>
          <p:cNvPr id="96267" name="Picture 13" descr="gel01"/>
          <p:cNvPicPr>
            <a:picLocks noChangeAspect="1" noChangeArrowheads="1"/>
          </p:cNvPicPr>
          <p:nvPr/>
        </p:nvPicPr>
        <p:blipFill>
          <a:blip r:embed="rId5" cstate="print"/>
          <a:srcRect/>
          <a:stretch>
            <a:fillRect/>
          </a:stretch>
        </p:blipFill>
        <p:spPr bwMode="auto">
          <a:xfrm>
            <a:off x="8062913" y="5445125"/>
            <a:ext cx="1081087" cy="811213"/>
          </a:xfrm>
          <a:prstGeom prst="rect">
            <a:avLst/>
          </a:prstGeom>
          <a:noFill/>
          <a:ln w="9525">
            <a:solidFill>
              <a:schemeClr val="tx1"/>
            </a:solidFill>
            <a:miter lim="800000"/>
            <a:headEnd/>
            <a:tailEnd/>
          </a:ln>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cs-CZ" smtClean="0"/>
              <a:t>Separace NA</a:t>
            </a:r>
            <a:endParaRPr lang="en-US" smtClean="0"/>
          </a:p>
        </p:txBody>
      </p:sp>
      <p:sp>
        <p:nvSpPr>
          <p:cNvPr id="97283" name="Rectangle 3"/>
          <p:cNvSpPr>
            <a:spLocks noGrp="1" noChangeArrowheads="1"/>
          </p:cNvSpPr>
          <p:nvPr>
            <p:ph idx="1"/>
          </p:nvPr>
        </p:nvSpPr>
        <p:spPr/>
        <p:txBody>
          <a:bodyPr/>
          <a:lstStyle/>
          <a:p>
            <a:pPr eaLnBrk="1" hangingPunct="1">
              <a:buFontTx/>
              <a:buNone/>
            </a:pPr>
            <a:r>
              <a:rPr lang="cs-CZ" sz="1800" smtClean="0">
                <a:solidFill>
                  <a:srgbClr val="6600FF"/>
                </a:solidFill>
              </a:rPr>
              <a:t>Gelová elektroforéza (ELFO)</a:t>
            </a:r>
          </a:p>
          <a:p>
            <a:pPr eaLnBrk="1" hangingPunct="1"/>
            <a:r>
              <a:rPr lang="cs-CZ" sz="1800" b="0" smtClean="0"/>
              <a:t>agarózová či polyakrylamidová, gradient teploty (TGGE) či chemický (DGGE)</a:t>
            </a:r>
          </a:p>
          <a:p>
            <a:pPr eaLnBrk="1" hangingPunct="1"/>
            <a:r>
              <a:rPr lang="cs-CZ" sz="1800" b="0" smtClean="0"/>
              <a:t>na základě velikosti fragmentů (kilobáze) dojde k separaci (malé jsou nejrychlejší) – proužek (band) má stejnou velikost, ale různou sekvenci</a:t>
            </a:r>
          </a:p>
          <a:p>
            <a:pPr eaLnBrk="1" hangingPunct="1"/>
            <a:r>
              <a:rPr lang="cs-CZ" sz="1800" b="0" smtClean="0"/>
              <a:t>porovnání proužků s markery o známé hmotnosti</a:t>
            </a:r>
          </a:p>
          <a:p>
            <a:pPr eaLnBrk="1" hangingPunct="1"/>
            <a:r>
              <a:rPr lang="cs-CZ" sz="1800" b="0" smtClean="0"/>
              <a:t>určitý úsek lze eluovat a podrobit dalším postupům, např sekvenaci</a:t>
            </a:r>
            <a:endParaRPr lang="en-US" sz="1800" smtClean="0"/>
          </a:p>
        </p:txBody>
      </p:sp>
      <p:sp>
        <p:nvSpPr>
          <p:cNvPr id="97284" name="Zástupný symbol pro číslo snímku 4"/>
          <p:cNvSpPr>
            <a:spLocks noGrp="1"/>
          </p:cNvSpPr>
          <p:nvPr>
            <p:ph type="sldNum" sz="quarter" idx="10"/>
          </p:nvPr>
        </p:nvSpPr>
        <p:spPr>
          <a:noFill/>
        </p:spPr>
        <p:txBody>
          <a:bodyPr/>
          <a:lstStyle/>
          <a:p>
            <a:r>
              <a:rPr lang="cs-CZ" smtClean="0">
                <a:latin typeface="Arial" charset="0"/>
              </a:rPr>
              <a:t>Snímek </a:t>
            </a:r>
            <a:fld id="{3E1C729B-C6B0-48FB-ADB6-51C27CE9E660}" type="slidenum">
              <a:rPr lang="cs-CZ" smtClean="0">
                <a:latin typeface="Arial" charset="0"/>
              </a:rPr>
              <a:pPr/>
              <a:t>72</a:t>
            </a:fld>
            <a:endParaRPr lang="cs-CZ" smtClean="0">
              <a:latin typeface="Arial" charset="0"/>
            </a:endParaRPr>
          </a:p>
        </p:txBody>
      </p:sp>
      <p:pic>
        <p:nvPicPr>
          <p:cNvPr id="97285" name="Picture 6" descr="fig5_33"/>
          <p:cNvPicPr>
            <a:picLocks noChangeAspect="1" noChangeArrowheads="1"/>
          </p:cNvPicPr>
          <p:nvPr/>
        </p:nvPicPr>
        <p:blipFill>
          <a:blip r:embed="rId2" cstate="print"/>
          <a:srcRect/>
          <a:stretch>
            <a:fillRect/>
          </a:stretch>
        </p:blipFill>
        <p:spPr bwMode="auto">
          <a:xfrm>
            <a:off x="5508625" y="4387850"/>
            <a:ext cx="3635375" cy="2470150"/>
          </a:xfrm>
          <a:prstGeom prst="rect">
            <a:avLst/>
          </a:prstGeom>
          <a:noFill/>
          <a:ln w="9525">
            <a:noFill/>
            <a:miter lim="800000"/>
            <a:headEnd/>
            <a:tailEnd/>
          </a:ln>
        </p:spPr>
      </p:pic>
      <p:pic>
        <p:nvPicPr>
          <p:cNvPr id="97286" name="Picture 8" descr="multisubchoice400"/>
          <p:cNvPicPr>
            <a:picLocks noChangeAspect="1" noChangeArrowheads="1"/>
          </p:cNvPicPr>
          <p:nvPr/>
        </p:nvPicPr>
        <p:blipFill>
          <a:blip r:embed="rId3" cstate="print"/>
          <a:srcRect/>
          <a:stretch>
            <a:fillRect/>
          </a:stretch>
        </p:blipFill>
        <p:spPr bwMode="auto">
          <a:xfrm>
            <a:off x="7094538" y="2852738"/>
            <a:ext cx="2049462" cy="1577975"/>
          </a:xfrm>
          <a:prstGeom prst="rect">
            <a:avLst/>
          </a:prstGeom>
          <a:noFill/>
          <a:ln w="9525">
            <a:noFill/>
            <a:miter lim="800000"/>
            <a:headEnd/>
            <a:tailEnd/>
          </a:ln>
        </p:spPr>
      </p:pic>
      <p:pic>
        <p:nvPicPr>
          <p:cNvPr id="97287" name="Picture 10" descr="f_s02gelelect"/>
          <p:cNvPicPr>
            <a:picLocks noChangeAspect="1" noChangeArrowheads="1"/>
          </p:cNvPicPr>
          <p:nvPr/>
        </p:nvPicPr>
        <p:blipFill>
          <a:blip r:embed="rId4" cstate="print"/>
          <a:srcRect/>
          <a:stretch>
            <a:fillRect/>
          </a:stretch>
        </p:blipFill>
        <p:spPr bwMode="auto">
          <a:xfrm>
            <a:off x="0" y="3475038"/>
            <a:ext cx="3419475" cy="3381375"/>
          </a:xfrm>
          <a:prstGeom prst="rect">
            <a:avLst/>
          </a:prstGeom>
          <a:noFill/>
          <a:ln w="9525">
            <a:noFill/>
            <a:miter lim="800000"/>
            <a:headEnd/>
            <a:tailEnd/>
          </a:ln>
        </p:spPr>
      </p:pic>
      <p:pic>
        <p:nvPicPr>
          <p:cNvPr id="97288" name="Picture 12" descr="agarose-gel-electrophoresis"/>
          <p:cNvPicPr>
            <a:picLocks noChangeAspect="1" noChangeArrowheads="1"/>
          </p:cNvPicPr>
          <p:nvPr/>
        </p:nvPicPr>
        <p:blipFill>
          <a:blip r:embed="rId5" cstate="print"/>
          <a:srcRect/>
          <a:stretch>
            <a:fillRect/>
          </a:stretch>
        </p:blipFill>
        <p:spPr bwMode="auto">
          <a:xfrm>
            <a:off x="2916238" y="2636838"/>
            <a:ext cx="2879725" cy="2166937"/>
          </a:xfrm>
          <a:prstGeom prst="rect">
            <a:avLst/>
          </a:prstGeom>
          <a:noFill/>
          <a:ln w="9525">
            <a:noFill/>
            <a:miter lim="800000"/>
            <a:headEnd/>
            <a:tailEnd/>
          </a:ln>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Zástupný symbol pro číslo snímku 2"/>
          <p:cNvSpPr>
            <a:spLocks noGrp="1"/>
          </p:cNvSpPr>
          <p:nvPr>
            <p:ph type="sldNum" sz="quarter" idx="10"/>
          </p:nvPr>
        </p:nvSpPr>
        <p:spPr>
          <a:noFill/>
        </p:spPr>
        <p:txBody>
          <a:bodyPr/>
          <a:lstStyle/>
          <a:p>
            <a:r>
              <a:rPr lang="cs-CZ" smtClean="0">
                <a:latin typeface="Arial" charset="0"/>
              </a:rPr>
              <a:t>Snímek </a:t>
            </a:r>
            <a:fld id="{F10E5E01-821B-42C7-8C2C-5C20F9793236}" type="slidenum">
              <a:rPr lang="cs-CZ" smtClean="0">
                <a:latin typeface="Arial" charset="0"/>
              </a:rPr>
              <a:pPr/>
              <a:t>73</a:t>
            </a:fld>
            <a:endParaRPr lang="cs-CZ" smtClean="0">
              <a:latin typeface="Arial" charset="0"/>
            </a:endParaRPr>
          </a:p>
        </p:txBody>
      </p:sp>
      <p:pic>
        <p:nvPicPr>
          <p:cNvPr id="43012" name="Picture 2" descr="117"/>
          <p:cNvPicPr>
            <a:picLocks noChangeAspect="1" noChangeArrowheads="1"/>
          </p:cNvPicPr>
          <p:nvPr/>
        </p:nvPicPr>
        <p:blipFill>
          <a:blip r:embed="rId4" cstate="print"/>
          <a:srcRect l="12970" t="18340" r="13828" b="10780"/>
          <a:stretch>
            <a:fillRect/>
          </a:stretch>
        </p:blipFill>
        <p:spPr bwMode="auto">
          <a:xfrm>
            <a:off x="3138488" y="0"/>
            <a:ext cx="6005512" cy="6858000"/>
          </a:xfrm>
          <a:prstGeom prst="rect">
            <a:avLst/>
          </a:prstGeom>
          <a:noFill/>
          <a:ln w="9525">
            <a:solidFill>
              <a:schemeClr val="tx1"/>
            </a:solidFill>
            <a:miter lim="800000"/>
            <a:headEnd/>
            <a:tailEnd/>
          </a:ln>
        </p:spPr>
      </p:pic>
      <p:sp>
        <p:nvSpPr>
          <p:cNvPr id="43013" name="Text Box 4"/>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43010" name="Object 2"/>
          <p:cNvGraphicFramePr>
            <a:graphicFrameLocks noChangeAspect="1"/>
          </p:cNvGraphicFramePr>
          <p:nvPr/>
        </p:nvGraphicFramePr>
        <p:xfrm>
          <a:off x="0" y="0"/>
          <a:ext cx="914400" cy="198438"/>
        </p:xfrm>
        <a:graphic>
          <a:graphicData uri="http://schemas.openxmlformats.org/presentationml/2006/ole">
            <p:oleObj spid="_x0000_s43010" name="Equation" r:id="rId5" imgW="914400" imgH="198720" progId="Equation.DSMT4">
              <p:embed/>
            </p:oleObj>
          </a:graphicData>
        </a:graphic>
      </p:graphicFrame>
      <p:sp>
        <p:nvSpPr>
          <p:cNvPr id="43014" name="Rectangle 8"/>
          <p:cNvSpPr>
            <a:spLocks noChangeArrowheads="1"/>
          </p:cNvSpPr>
          <p:nvPr/>
        </p:nvSpPr>
        <p:spPr bwMode="auto">
          <a:xfrm>
            <a:off x="0" y="0"/>
            <a:ext cx="3276600" cy="476250"/>
          </a:xfrm>
          <a:prstGeom prst="rect">
            <a:avLst/>
          </a:prstGeom>
          <a:noFill/>
          <a:ln w="9525">
            <a:noFill/>
            <a:miter lim="800000"/>
            <a:headEnd/>
            <a:tailEnd/>
          </a:ln>
        </p:spPr>
        <p:txBody>
          <a:bodyPr anchor="ctr"/>
          <a:lstStyle/>
          <a:p>
            <a:pPr algn="ctr"/>
            <a:r>
              <a:rPr lang="cs-CZ" sz="1800">
                <a:solidFill>
                  <a:srgbClr val="DC0000"/>
                </a:solidFill>
              </a:rPr>
              <a:t>Molekulárně biologické techniky</a:t>
            </a:r>
            <a:endParaRPr lang="en-US" sz="1800">
              <a:solidFill>
                <a:srgbClr val="DC0000"/>
              </a:solidFill>
            </a:endParaRPr>
          </a:p>
        </p:txBody>
      </p:sp>
      <p:sp>
        <p:nvSpPr>
          <p:cNvPr id="43015" name="Rectangle 9"/>
          <p:cNvSpPr>
            <a:spLocks noChangeArrowheads="1"/>
          </p:cNvSpPr>
          <p:nvPr/>
        </p:nvSpPr>
        <p:spPr bwMode="auto">
          <a:xfrm>
            <a:off x="179388" y="620713"/>
            <a:ext cx="8713787" cy="5761037"/>
          </a:xfrm>
          <a:prstGeom prst="rect">
            <a:avLst/>
          </a:prstGeom>
          <a:noFill/>
          <a:ln w="9525">
            <a:noFill/>
            <a:miter lim="800000"/>
            <a:headEnd/>
            <a:tailEnd/>
          </a:ln>
        </p:spPr>
        <p:txBody>
          <a:bodyPr/>
          <a:lstStyle/>
          <a:p>
            <a:pPr marL="457200" indent="-457200">
              <a:spcBef>
                <a:spcPct val="20000"/>
              </a:spcBef>
            </a:pPr>
            <a:r>
              <a:rPr lang="cs-CZ" sz="2400">
                <a:solidFill>
                  <a:srgbClr val="6600FF"/>
                </a:solidFill>
              </a:rPr>
              <a:t>RT-PCR</a:t>
            </a:r>
            <a:endParaRPr lang="cs-CZ" b="0">
              <a:solidFill>
                <a:srgbClr val="6600FF"/>
              </a:solidFill>
            </a:endParaRPr>
          </a:p>
        </p:txBody>
      </p:sp>
      <p:sp>
        <p:nvSpPr>
          <p:cNvPr id="8" name="Zástupný symbol pro obsah 2"/>
          <p:cNvSpPr txBox="1">
            <a:spLocks/>
          </p:cNvSpPr>
          <p:nvPr/>
        </p:nvSpPr>
        <p:spPr>
          <a:xfrm>
            <a:off x="331788" y="1196975"/>
            <a:ext cx="2727325" cy="5337175"/>
          </a:xfrm>
          <a:prstGeom prst="rect">
            <a:avLst/>
          </a:prstGeom>
        </p:spPr>
        <p:txBody>
          <a:bodyPr/>
          <a:lstStyle/>
          <a:p>
            <a:pPr marL="342900" indent="-342900">
              <a:lnSpc>
                <a:spcPct val="80000"/>
              </a:lnSpc>
              <a:spcBef>
                <a:spcPct val="20000"/>
              </a:spcBef>
              <a:defRPr/>
            </a:pPr>
            <a:r>
              <a:rPr lang="cs-CZ" sz="1800" b="0" kern="0" dirty="0">
                <a:latin typeface="+mn-lt"/>
              </a:rPr>
              <a:t>reverse </a:t>
            </a:r>
            <a:r>
              <a:rPr lang="cs-CZ" sz="1800" b="0" kern="0" dirty="0" err="1">
                <a:latin typeface="+mn-lt"/>
              </a:rPr>
              <a:t>transcriptase</a:t>
            </a:r>
            <a:r>
              <a:rPr lang="cs-CZ" sz="1800" b="0" kern="0" dirty="0">
                <a:latin typeface="+mn-lt"/>
              </a:rPr>
              <a:t> - </a:t>
            </a:r>
            <a:r>
              <a:rPr lang="cs-CZ" sz="1800" b="0" kern="0" dirty="0" err="1">
                <a:latin typeface="+mn-lt"/>
              </a:rPr>
              <a:t>polymerase</a:t>
            </a:r>
            <a:r>
              <a:rPr lang="cs-CZ" sz="1800" b="0" kern="0" dirty="0">
                <a:latin typeface="+mn-lt"/>
              </a:rPr>
              <a:t> </a:t>
            </a:r>
            <a:r>
              <a:rPr lang="cs-CZ" sz="1800" b="0" kern="0" dirty="0" err="1">
                <a:latin typeface="+mn-lt"/>
              </a:rPr>
              <a:t>chain</a:t>
            </a:r>
            <a:r>
              <a:rPr lang="cs-CZ" sz="1800" b="0" kern="0" dirty="0">
                <a:latin typeface="+mn-lt"/>
              </a:rPr>
              <a:t> </a:t>
            </a:r>
            <a:r>
              <a:rPr lang="cs-CZ" sz="1800" b="0" kern="0" dirty="0" err="1">
                <a:latin typeface="+mn-lt"/>
              </a:rPr>
              <a:t>reaction</a:t>
            </a:r>
            <a:r>
              <a:rPr lang="cs-CZ" sz="1800" b="0" kern="0" dirty="0">
                <a:latin typeface="+mn-lt"/>
              </a:rPr>
              <a:t>)</a:t>
            </a:r>
          </a:p>
          <a:p>
            <a:pPr marL="228600" indent="-228600">
              <a:lnSpc>
                <a:spcPct val="80000"/>
              </a:lnSpc>
              <a:spcBef>
                <a:spcPct val="20000"/>
              </a:spcBef>
              <a:buFontTx/>
              <a:buChar char="•"/>
              <a:defRPr/>
            </a:pPr>
            <a:r>
              <a:rPr lang="cs-CZ" b="0" kern="0" dirty="0">
                <a:latin typeface="+mn-lt"/>
              </a:rPr>
              <a:t>zahrnuje enzym reverzní transkriptázu</a:t>
            </a:r>
          </a:p>
          <a:p>
            <a:pPr marL="228600" indent="-228600">
              <a:lnSpc>
                <a:spcPct val="80000"/>
              </a:lnSpc>
              <a:spcBef>
                <a:spcPct val="20000"/>
              </a:spcBef>
              <a:buFontTx/>
              <a:buChar char="•"/>
              <a:defRPr/>
            </a:pPr>
            <a:r>
              <a:rPr lang="cs-CZ" b="0" kern="0" dirty="0">
                <a:latin typeface="+mn-lt"/>
              </a:rPr>
              <a:t>vytvoří DNA kopii z RNA (</a:t>
            </a:r>
            <a:r>
              <a:rPr lang="cs-CZ" b="0" kern="0" dirty="0" err="1">
                <a:latin typeface="+mn-lt"/>
              </a:rPr>
              <a:t>complementary</a:t>
            </a:r>
            <a:r>
              <a:rPr lang="cs-CZ" b="0" kern="0" dirty="0">
                <a:latin typeface="+mn-lt"/>
              </a:rPr>
              <a:t> DNA - </a:t>
            </a:r>
            <a:r>
              <a:rPr lang="cs-CZ" b="0" kern="0" dirty="0" err="1">
                <a:latin typeface="+mn-lt"/>
              </a:rPr>
              <a:t>cDNA</a:t>
            </a:r>
            <a:r>
              <a:rPr lang="cs-CZ" b="0" kern="0" dirty="0">
                <a:latin typeface="+mn-lt"/>
              </a:rPr>
              <a:t>)</a:t>
            </a:r>
          </a:p>
          <a:p>
            <a:pPr marL="228600" indent="-228600">
              <a:lnSpc>
                <a:spcPct val="80000"/>
              </a:lnSpc>
              <a:spcBef>
                <a:spcPct val="20000"/>
              </a:spcBef>
              <a:buFontTx/>
              <a:buChar char="•"/>
              <a:defRPr/>
            </a:pPr>
            <a:r>
              <a:rPr lang="cs-CZ" b="0" kern="0" dirty="0">
                <a:latin typeface="+mn-lt"/>
              </a:rPr>
              <a:t>využitelná </a:t>
            </a:r>
            <a:r>
              <a:rPr lang="cs-CZ" kern="0" dirty="0">
                <a:latin typeface="+mn-lt"/>
              </a:rPr>
              <a:t>i při analýze </a:t>
            </a:r>
            <a:r>
              <a:rPr lang="cs-CZ" kern="0" dirty="0" err="1">
                <a:latin typeface="+mn-lt"/>
              </a:rPr>
              <a:t>mRNA</a:t>
            </a:r>
            <a:r>
              <a:rPr lang="cs-CZ" b="0" kern="0" dirty="0">
                <a:latin typeface="+mn-lt"/>
              </a:rPr>
              <a:t>, která dovoluje odhadnout míru metabolické aktivity – analýza exprese, tj. realizované genetické informace</a:t>
            </a:r>
          </a:p>
          <a:p>
            <a:pPr marL="228600" indent="-228600">
              <a:lnSpc>
                <a:spcPct val="80000"/>
              </a:lnSpc>
              <a:spcBef>
                <a:spcPct val="20000"/>
              </a:spcBef>
              <a:buFontTx/>
              <a:buChar char="•"/>
              <a:defRPr/>
            </a:pPr>
            <a:r>
              <a:rPr lang="cs-CZ" b="0" kern="0" dirty="0">
                <a:latin typeface="+mn-lt"/>
              </a:rPr>
              <a:t>použitím malých </a:t>
            </a:r>
            <a:r>
              <a:rPr lang="cs-CZ" b="0" kern="0" dirty="0" err="1">
                <a:latin typeface="+mn-lt"/>
              </a:rPr>
              <a:t>primerů</a:t>
            </a:r>
            <a:r>
              <a:rPr lang="cs-CZ" b="0" kern="0" dirty="0">
                <a:latin typeface="+mn-lt"/>
              </a:rPr>
              <a:t> dojde k reverzní </a:t>
            </a:r>
            <a:r>
              <a:rPr lang="cs-CZ" b="0" kern="0" dirty="0" err="1">
                <a:latin typeface="+mn-lt"/>
              </a:rPr>
              <a:t>traskripci</a:t>
            </a:r>
            <a:r>
              <a:rPr lang="cs-CZ" b="0" kern="0" dirty="0">
                <a:latin typeface="+mn-lt"/>
              </a:rPr>
              <a:t> RNA a poté je použita PCR</a:t>
            </a:r>
            <a:endParaRPr lang="en-US" b="0" kern="0" dirty="0">
              <a:latin typeface="+mn-lt"/>
            </a:endParaRPr>
          </a:p>
          <a:p>
            <a:pPr marL="342900" indent="-342900">
              <a:spcBef>
                <a:spcPct val="20000"/>
              </a:spcBef>
              <a:buFontTx/>
              <a:buChar char="•"/>
              <a:defRPr/>
            </a:pPr>
            <a:endParaRPr lang="cs-CZ" sz="2400" kern="0" dirty="0">
              <a:latin typeface="+mn-lt"/>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Zástupný symbol pro číslo snímku 2"/>
          <p:cNvSpPr>
            <a:spLocks noGrp="1"/>
          </p:cNvSpPr>
          <p:nvPr>
            <p:ph type="sldNum" sz="quarter" idx="10"/>
          </p:nvPr>
        </p:nvSpPr>
        <p:spPr>
          <a:noFill/>
        </p:spPr>
        <p:txBody>
          <a:bodyPr/>
          <a:lstStyle/>
          <a:p>
            <a:r>
              <a:rPr lang="cs-CZ" smtClean="0">
                <a:latin typeface="Arial" charset="0"/>
              </a:rPr>
              <a:t>Snímek </a:t>
            </a:r>
            <a:fld id="{2CB963D5-B3DB-4F7B-B64E-5A0DE6013C9C}" type="slidenum">
              <a:rPr lang="cs-CZ" smtClean="0">
                <a:latin typeface="Arial" charset="0"/>
              </a:rPr>
              <a:pPr/>
              <a:t>74</a:t>
            </a:fld>
            <a:endParaRPr lang="cs-CZ" smtClean="0">
              <a:latin typeface="Arial" charset="0"/>
            </a:endParaRPr>
          </a:p>
        </p:txBody>
      </p:sp>
      <p:pic>
        <p:nvPicPr>
          <p:cNvPr id="44036" name="Picture 9" descr="110"/>
          <p:cNvPicPr>
            <a:picLocks noChangeAspect="1" noChangeArrowheads="1"/>
          </p:cNvPicPr>
          <p:nvPr/>
        </p:nvPicPr>
        <p:blipFill>
          <a:blip r:embed="rId4" cstate="print"/>
          <a:srcRect l="25020" t="7875" r="15686" b="33144"/>
          <a:stretch>
            <a:fillRect/>
          </a:stretch>
        </p:blipFill>
        <p:spPr bwMode="auto">
          <a:xfrm>
            <a:off x="4130675" y="404813"/>
            <a:ext cx="5013325" cy="6453187"/>
          </a:xfrm>
          <a:prstGeom prst="rect">
            <a:avLst/>
          </a:prstGeom>
          <a:noFill/>
          <a:ln w="9525">
            <a:solidFill>
              <a:schemeClr val="tx1"/>
            </a:solidFill>
            <a:miter lim="800000"/>
            <a:headEnd/>
            <a:tailEnd/>
          </a:ln>
        </p:spPr>
      </p:pic>
      <p:sp>
        <p:nvSpPr>
          <p:cNvPr id="44037"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44038" name="Text Box 5"/>
          <p:cNvSpPr txBox="1">
            <a:spLocks noChangeArrowheads="1"/>
          </p:cNvSpPr>
          <p:nvPr/>
        </p:nvSpPr>
        <p:spPr bwMode="auto">
          <a:xfrm>
            <a:off x="179388" y="836613"/>
            <a:ext cx="3887787" cy="5016500"/>
          </a:xfrm>
          <a:prstGeom prst="rect">
            <a:avLst/>
          </a:prstGeom>
          <a:noFill/>
          <a:ln w="9525">
            <a:noFill/>
            <a:miter lim="800000"/>
            <a:headEnd/>
            <a:tailEnd/>
          </a:ln>
        </p:spPr>
        <p:txBody>
          <a:bodyPr>
            <a:spAutoFit/>
          </a:bodyPr>
          <a:lstStyle/>
          <a:p>
            <a:r>
              <a:rPr lang="cs-CZ" sz="2000" b="0"/>
              <a:t>próby DNA – identifikují druh bakterie v extraktu či u izolovaného druhu</a:t>
            </a:r>
          </a:p>
          <a:p>
            <a:endParaRPr lang="cs-CZ" sz="2000" b="0"/>
          </a:p>
          <a:p>
            <a:r>
              <a:rPr lang="cs-CZ" sz="2000" b="0"/>
              <a:t>slouží k detekci specifické NA sekvence a ke kvantifikaci jejího množství</a:t>
            </a:r>
          </a:p>
          <a:p>
            <a:endParaRPr lang="cs-CZ" sz="2000" b="0"/>
          </a:p>
          <a:p>
            <a:r>
              <a:rPr lang="cs-CZ" sz="2000" b="0"/>
              <a:t>DNA je po extrakci, izolaci a purifikaci a denaturaci fixována na membráně a hybridizována s DNA próbami</a:t>
            </a:r>
          </a:p>
          <a:p>
            <a:endParaRPr lang="cs-CZ" sz="2000" b="0"/>
          </a:p>
          <a:p>
            <a:r>
              <a:rPr lang="cs-CZ" sz="2000" b="0"/>
              <a:t>próby jsou značeny radioaktivně (</a:t>
            </a:r>
            <a:r>
              <a:rPr lang="cs-CZ" sz="2000" b="0" baseline="30000"/>
              <a:t>32</a:t>
            </a:r>
            <a:r>
              <a:rPr lang="cs-CZ" sz="2000" b="0"/>
              <a:t>P), digoxigeninem (DIG), biotinem či fluoresceinem apod.</a:t>
            </a:r>
          </a:p>
        </p:txBody>
      </p:sp>
      <p:graphicFrame>
        <p:nvGraphicFramePr>
          <p:cNvPr id="44034" name="Object 2"/>
          <p:cNvGraphicFramePr>
            <a:graphicFrameLocks noChangeAspect="1"/>
          </p:cNvGraphicFramePr>
          <p:nvPr/>
        </p:nvGraphicFramePr>
        <p:xfrm>
          <a:off x="0" y="0"/>
          <a:ext cx="914400" cy="198438"/>
        </p:xfrm>
        <a:graphic>
          <a:graphicData uri="http://schemas.openxmlformats.org/presentationml/2006/ole">
            <p:oleObj spid="_x0000_s44034" name="Equation" r:id="rId5" imgW="914400" imgH="198720" progId="Equation.DSMT4">
              <p:embed/>
            </p:oleObj>
          </a:graphicData>
        </a:graphic>
      </p:graphicFrame>
      <p:sp>
        <p:nvSpPr>
          <p:cNvPr id="44039" name="Rectangle 12"/>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Genové próby</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11"/>
          <p:cNvSpPr>
            <a:spLocks noGrp="1" noChangeArrowheads="1"/>
          </p:cNvSpPr>
          <p:nvPr>
            <p:ph idx="1"/>
          </p:nvPr>
        </p:nvSpPr>
        <p:spPr/>
        <p:txBody>
          <a:bodyPr/>
          <a:lstStyle/>
          <a:p>
            <a:pPr marL="3175" indent="-3175" eaLnBrk="1" hangingPunct="1">
              <a:buFontTx/>
              <a:buNone/>
            </a:pPr>
            <a:r>
              <a:rPr lang="cs-CZ" sz="1800" b="0" smtClean="0"/>
              <a:t>detekce přímá pomocí autoradiografie (fotografický obraz) nebo nepřímá navázáním protilátky či konjugátu a následné detekce fluorescence, chemiluminiscence či kolorimetricky</a:t>
            </a:r>
            <a:endParaRPr lang="en-US" sz="1800" smtClean="0"/>
          </a:p>
        </p:txBody>
      </p:sp>
      <p:sp>
        <p:nvSpPr>
          <p:cNvPr id="45060" name="Zástupný symbol pro číslo snímku 4"/>
          <p:cNvSpPr>
            <a:spLocks noGrp="1"/>
          </p:cNvSpPr>
          <p:nvPr>
            <p:ph type="sldNum" sz="quarter" idx="10"/>
          </p:nvPr>
        </p:nvSpPr>
        <p:spPr>
          <a:noFill/>
        </p:spPr>
        <p:txBody>
          <a:bodyPr/>
          <a:lstStyle/>
          <a:p>
            <a:r>
              <a:rPr lang="cs-CZ" smtClean="0">
                <a:latin typeface="Arial" charset="0"/>
              </a:rPr>
              <a:t>Snímek </a:t>
            </a:r>
            <a:fld id="{27A52639-CF53-45DA-BCF8-574DF12FC025}" type="slidenum">
              <a:rPr lang="cs-CZ" smtClean="0">
                <a:latin typeface="Arial" charset="0"/>
              </a:rPr>
              <a:pPr/>
              <a:t>75</a:t>
            </a:fld>
            <a:endParaRPr lang="cs-CZ" smtClean="0">
              <a:latin typeface="Arial" charset="0"/>
            </a:endParaRPr>
          </a:p>
        </p:txBody>
      </p:sp>
      <p:sp>
        <p:nvSpPr>
          <p:cNvPr id="45061" name="Text Box 4"/>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45058" name="Object 2"/>
          <p:cNvGraphicFramePr>
            <a:graphicFrameLocks noChangeAspect="1"/>
          </p:cNvGraphicFramePr>
          <p:nvPr/>
        </p:nvGraphicFramePr>
        <p:xfrm>
          <a:off x="0" y="0"/>
          <a:ext cx="914400" cy="198438"/>
        </p:xfrm>
        <a:graphic>
          <a:graphicData uri="http://schemas.openxmlformats.org/presentationml/2006/ole">
            <p:oleObj spid="_x0000_s45058" name="Equation" r:id="rId4" imgW="914400" imgH="198720" progId="Equation.DSMT4">
              <p:embed/>
            </p:oleObj>
          </a:graphicData>
        </a:graphic>
      </p:graphicFrame>
      <p:pic>
        <p:nvPicPr>
          <p:cNvPr id="45062" name="Picture 8" descr="113"/>
          <p:cNvPicPr>
            <a:picLocks noChangeAspect="1" noChangeArrowheads="1"/>
          </p:cNvPicPr>
          <p:nvPr/>
        </p:nvPicPr>
        <p:blipFill>
          <a:blip r:embed="rId5" cstate="print">
            <a:lum bright="-6000" contrast="6000"/>
          </a:blip>
          <a:srcRect l="13889" t="48674" r="16626" b="10512"/>
          <a:stretch>
            <a:fillRect/>
          </a:stretch>
        </p:blipFill>
        <p:spPr bwMode="auto">
          <a:xfrm>
            <a:off x="2374900" y="1711325"/>
            <a:ext cx="6769100" cy="5146675"/>
          </a:xfrm>
          <a:prstGeom prst="rect">
            <a:avLst/>
          </a:prstGeom>
          <a:noFill/>
          <a:ln w="9525">
            <a:solidFill>
              <a:schemeClr val="tx1"/>
            </a:solidFill>
            <a:miter lim="800000"/>
            <a:headEnd/>
            <a:tailEnd/>
          </a:ln>
        </p:spPr>
      </p:pic>
      <p:sp>
        <p:nvSpPr>
          <p:cNvPr id="45063"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Genové próby</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Zástupný symbol pro číslo snímku 2"/>
          <p:cNvSpPr>
            <a:spLocks noGrp="1"/>
          </p:cNvSpPr>
          <p:nvPr>
            <p:ph type="sldNum" sz="quarter" idx="10"/>
          </p:nvPr>
        </p:nvSpPr>
        <p:spPr>
          <a:noFill/>
        </p:spPr>
        <p:txBody>
          <a:bodyPr/>
          <a:lstStyle/>
          <a:p>
            <a:r>
              <a:rPr lang="cs-CZ" smtClean="0">
                <a:latin typeface="Arial" charset="0"/>
              </a:rPr>
              <a:t>Snímek </a:t>
            </a:r>
            <a:fld id="{906AFC81-442B-4D7F-876F-52F511AFBA9E}" type="slidenum">
              <a:rPr lang="cs-CZ" smtClean="0">
                <a:latin typeface="Arial" charset="0"/>
              </a:rPr>
              <a:pPr/>
              <a:t>76</a:t>
            </a:fld>
            <a:endParaRPr lang="cs-CZ" smtClean="0">
              <a:latin typeface="Arial" charset="0"/>
            </a:endParaRPr>
          </a:p>
        </p:txBody>
      </p:sp>
      <p:sp>
        <p:nvSpPr>
          <p:cNvPr id="46084"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46085" name="Text Box 5"/>
          <p:cNvSpPr txBox="1">
            <a:spLocks noChangeArrowheads="1"/>
          </p:cNvSpPr>
          <p:nvPr/>
        </p:nvSpPr>
        <p:spPr bwMode="auto">
          <a:xfrm>
            <a:off x="179388" y="692150"/>
            <a:ext cx="3455987" cy="4032250"/>
          </a:xfrm>
          <a:prstGeom prst="rect">
            <a:avLst/>
          </a:prstGeom>
          <a:noFill/>
          <a:ln w="9525">
            <a:noFill/>
            <a:miter lim="800000"/>
            <a:headEnd/>
            <a:tailEnd/>
          </a:ln>
        </p:spPr>
        <p:txBody>
          <a:bodyPr>
            <a:spAutoFit/>
          </a:bodyPr>
          <a:lstStyle/>
          <a:p>
            <a:pPr algn="just"/>
            <a:r>
              <a:rPr lang="cs-CZ"/>
              <a:t>Colony hybridization</a:t>
            </a:r>
          </a:p>
          <a:p>
            <a:pPr algn="just"/>
            <a:endParaRPr lang="cs-CZ"/>
          </a:p>
          <a:p>
            <a:pPr algn="just"/>
            <a:r>
              <a:rPr lang="cs-CZ" b="0"/>
              <a:t>aplikace pro celé kultury na agarových plotnách</a:t>
            </a:r>
          </a:p>
          <a:p>
            <a:pPr algn="just"/>
            <a:endParaRPr lang="cs-CZ" b="0"/>
          </a:p>
          <a:p>
            <a:pPr algn="just"/>
            <a:endParaRPr lang="cs-CZ" b="0"/>
          </a:p>
          <a:p>
            <a:pPr algn="just"/>
            <a:r>
              <a:rPr lang="cs-CZ"/>
              <a:t>Princip: </a:t>
            </a:r>
          </a:p>
          <a:p>
            <a:pPr algn="just"/>
            <a:endParaRPr lang="cs-CZ"/>
          </a:p>
          <a:p>
            <a:pPr algn="just"/>
            <a:r>
              <a:rPr lang="cs-CZ" b="0"/>
              <a:t>filtrační papír je otisknut na Petriho misce, takže dojde k adhezi buněk z kolonií</a:t>
            </a:r>
          </a:p>
          <a:p>
            <a:pPr algn="just"/>
            <a:endParaRPr lang="cs-CZ" b="0"/>
          </a:p>
          <a:p>
            <a:pPr algn="just"/>
            <a:r>
              <a:rPr lang="cs-CZ" b="0"/>
              <a:t>následuje lýze buněk</a:t>
            </a:r>
          </a:p>
          <a:p>
            <a:pPr algn="just"/>
            <a:endParaRPr lang="cs-CZ" b="0"/>
          </a:p>
          <a:p>
            <a:pPr algn="just"/>
            <a:r>
              <a:rPr lang="cs-CZ" b="0"/>
              <a:t>označení radioaktivními próbami a detekce</a:t>
            </a:r>
          </a:p>
        </p:txBody>
      </p:sp>
      <p:graphicFrame>
        <p:nvGraphicFramePr>
          <p:cNvPr id="46082" name="Object 2"/>
          <p:cNvGraphicFramePr>
            <a:graphicFrameLocks noChangeAspect="1"/>
          </p:cNvGraphicFramePr>
          <p:nvPr/>
        </p:nvGraphicFramePr>
        <p:xfrm>
          <a:off x="0" y="0"/>
          <a:ext cx="914400" cy="198438"/>
        </p:xfrm>
        <a:graphic>
          <a:graphicData uri="http://schemas.openxmlformats.org/presentationml/2006/ole">
            <p:oleObj spid="_x0000_s46082" name="Equation" r:id="rId4" imgW="914400" imgH="198720" progId="Equation.DSMT4">
              <p:embed/>
            </p:oleObj>
          </a:graphicData>
        </a:graphic>
      </p:graphicFrame>
      <p:pic>
        <p:nvPicPr>
          <p:cNvPr id="46086" name="Picture 8" descr="114"/>
          <p:cNvPicPr>
            <a:picLocks noChangeAspect="1" noChangeArrowheads="1"/>
          </p:cNvPicPr>
          <p:nvPr/>
        </p:nvPicPr>
        <p:blipFill>
          <a:blip r:embed="rId5" cstate="print"/>
          <a:srcRect l="7414" t="7875" r="50899" b="58475"/>
          <a:stretch>
            <a:fillRect/>
          </a:stretch>
        </p:blipFill>
        <p:spPr bwMode="auto">
          <a:xfrm>
            <a:off x="3767138" y="692150"/>
            <a:ext cx="5376862" cy="5616575"/>
          </a:xfrm>
          <a:prstGeom prst="rect">
            <a:avLst/>
          </a:prstGeom>
          <a:noFill/>
          <a:ln w="9525">
            <a:solidFill>
              <a:schemeClr val="tx1"/>
            </a:solidFill>
            <a:miter lim="800000"/>
            <a:headEnd/>
            <a:tailEnd/>
          </a:ln>
        </p:spPr>
      </p:pic>
      <p:sp>
        <p:nvSpPr>
          <p:cNvPr id="46087"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Genové próby</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Zástupný symbol pro číslo snímku 2"/>
          <p:cNvSpPr>
            <a:spLocks noGrp="1"/>
          </p:cNvSpPr>
          <p:nvPr>
            <p:ph type="sldNum" sz="quarter" idx="10"/>
          </p:nvPr>
        </p:nvSpPr>
        <p:spPr>
          <a:noFill/>
        </p:spPr>
        <p:txBody>
          <a:bodyPr/>
          <a:lstStyle/>
          <a:p>
            <a:r>
              <a:rPr lang="cs-CZ" smtClean="0">
                <a:latin typeface="Arial" charset="0"/>
              </a:rPr>
              <a:t>Snímek </a:t>
            </a:r>
            <a:fld id="{C155E321-B933-4ED1-939A-FE78AB245055}" type="slidenum">
              <a:rPr lang="cs-CZ" smtClean="0">
                <a:latin typeface="Arial" charset="0"/>
              </a:rPr>
              <a:pPr/>
              <a:t>77</a:t>
            </a:fld>
            <a:endParaRPr lang="cs-CZ" smtClean="0">
              <a:latin typeface="Arial" charset="0"/>
            </a:endParaRPr>
          </a:p>
        </p:txBody>
      </p:sp>
      <p:sp>
        <p:nvSpPr>
          <p:cNvPr id="47108"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47109" name="Text Box 5"/>
          <p:cNvSpPr txBox="1">
            <a:spLocks noChangeArrowheads="1"/>
          </p:cNvSpPr>
          <p:nvPr/>
        </p:nvSpPr>
        <p:spPr bwMode="auto">
          <a:xfrm>
            <a:off x="179388" y="692150"/>
            <a:ext cx="3313112" cy="4800600"/>
          </a:xfrm>
          <a:prstGeom prst="rect">
            <a:avLst/>
          </a:prstGeom>
          <a:noFill/>
          <a:ln w="9525">
            <a:noFill/>
            <a:miter lim="800000"/>
            <a:headEnd/>
            <a:tailEnd/>
          </a:ln>
        </p:spPr>
        <p:txBody>
          <a:bodyPr>
            <a:spAutoFit/>
          </a:bodyPr>
          <a:lstStyle/>
          <a:p>
            <a:endParaRPr lang="cs-CZ" sz="1800">
              <a:solidFill>
                <a:srgbClr val="DC0000"/>
              </a:solidFill>
            </a:endParaRPr>
          </a:p>
          <a:p>
            <a:endParaRPr lang="cs-CZ" sz="1800" b="0">
              <a:solidFill>
                <a:srgbClr val="DC0000"/>
              </a:solidFill>
            </a:endParaRPr>
          </a:p>
          <a:p>
            <a:r>
              <a:rPr lang="cs-CZ" sz="1800"/>
              <a:t>Southern blotting</a:t>
            </a:r>
            <a:endParaRPr lang="cs-CZ" sz="1800" b="0"/>
          </a:p>
          <a:p>
            <a:endParaRPr lang="cs-CZ" sz="1800" b="0"/>
          </a:p>
          <a:p>
            <a:r>
              <a:rPr lang="cs-CZ" sz="1800" b="0"/>
              <a:t>identifikuje DNA</a:t>
            </a:r>
          </a:p>
          <a:p>
            <a:endParaRPr lang="cs-CZ" sz="1800" b="0"/>
          </a:p>
          <a:p>
            <a:r>
              <a:rPr lang="cs-CZ" sz="1800" u="sng"/>
              <a:t>n</a:t>
            </a:r>
            <a:r>
              <a:rPr lang="cs-CZ" sz="1800"/>
              <a:t>orthern blotting</a:t>
            </a:r>
          </a:p>
          <a:p>
            <a:endParaRPr lang="cs-CZ" sz="1800" b="0"/>
          </a:p>
          <a:p>
            <a:r>
              <a:rPr lang="cs-CZ" sz="1800" b="0"/>
              <a:t>identifikuje RNA</a:t>
            </a:r>
          </a:p>
          <a:p>
            <a:endParaRPr lang="cs-CZ" sz="1800" b="0"/>
          </a:p>
          <a:p>
            <a:r>
              <a:rPr lang="cs-CZ" sz="1800" b="0"/>
              <a:t>Princip:</a:t>
            </a:r>
          </a:p>
          <a:p>
            <a:endParaRPr lang="cs-CZ" sz="1800" b="0"/>
          </a:p>
          <a:p>
            <a:r>
              <a:rPr lang="cs-CZ" sz="1800" b="0"/>
              <a:t>NA jsou separovány gelovou elektroforézou</a:t>
            </a:r>
          </a:p>
          <a:p>
            <a:r>
              <a:rPr lang="cs-CZ" sz="1800" b="0"/>
              <a:t>po separaci jsou přemístěny (= blotting) na membránu</a:t>
            </a:r>
          </a:p>
          <a:p>
            <a:r>
              <a:rPr lang="cs-CZ" sz="1800" b="0"/>
              <a:t>hybridizace s próbami</a:t>
            </a:r>
          </a:p>
        </p:txBody>
      </p:sp>
      <p:graphicFrame>
        <p:nvGraphicFramePr>
          <p:cNvPr id="47106" name="Object 2"/>
          <p:cNvGraphicFramePr>
            <a:graphicFrameLocks noChangeAspect="1"/>
          </p:cNvGraphicFramePr>
          <p:nvPr/>
        </p:nvGraphicFramePr>
        <p:xfrm>
          <a:off x="0" y="0"/>
          <a:ext cx="914400" cy="198438"/>
        </p:xfrm>
        <a:graphic>
          <a:graphicData uri="http://schemas.openxmlformats.org/presentationml/2006/ole">
            <p:oleObj spid="_x0000_s47106" name="Equation" r:id="rId4" imgW="914400" imgH="198720" progId="Equation.DSMT4">
              <p:embed/>
            </p:oleObj>
          </a:graphicData>
        </a:graphic>
      </p:graphicFrame>
      <p:pic>
        <p:nvPicPr>
          <p:cNvPr id="47110" name="Picture 7" descr="114"/>
          <p:cNvPicPr>
            <a:picLocks noChangeAspect="1" noChangeArrowheads="1"/>
          </p:cNvPicPr>
          <p:nvPr/>
        </p:nvPicPr>
        <p:blipFill>
          <a:blip r:embed="rId5" cstate="print"/>
          <a:srcRect l="50551" t="7875" r="8304" b="52628"/>
          <a:stretch>
            <a:fillRect/>
          </a:stretch>
        </p:blipFill>
        <p:spPr bwMode="auto">
          <a:xfrm>
            <a:off x="3949700" y="403225"/>
            <a:ext cx="5194300" cy="6453188"/>
          </a:xfrm>
          <a:prstGeom prst="rect">
            <a:avLst/>
          </a:prstGeom>
          <a:noFill/>
          <a:ln w="9525">
            <a:solidFill>
              <a:schemeClr val="tx1"/>
            </a:solidFill>
            <a:miter lim="800000"/>
            <a:headEnd/>
            <a:tailEnd/>
          </a:ln>
        </p:spPr>
      </p:pic>
      <p:sp>
        <p:nvSpPr>
          <p:cNvPr id="47111" name="Rectangle 8"/>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Genové próby</a:t>
            </a:r>
            <a:endParaRPr lang="en-US" sz="2400">
              <a:solidFill>
                <a:srgbClr val="DC0000"/>
              </a:solidFill>
            </a:endParaRPr>
          </a:p>
        </p:txBody>
      </p:sp>
      <p:pic>
        <p:nvPicPr>
          <p:cNvPr id="47112" name="Picture 10" descr="Professor Sir Edwin Southern"/>
          <p:cNvPicPr>
            <a:picLocks noChangeAspect="1" noChangeArrowheads="1"/>
          </p:cNvPicPr>
          <p:nvPr/>
        </p:nvPicPr>
        <p:blipFill>
          <a:blip r:embed="rId6" cstate="print"/>
          <a:srcRect/>
          <a:stretch>
            <a:fillRect/>
          </a:stretch>
        </p:blipFill>
        <p:spPr bwMode="auto">
          <a:xfrm>
            <a:off x="2268538" y="1196975"/>
            <a:ext cx="1079500" cy="1079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Zástupný symbol pro číslo snímku 3"/>
          <p:cNvSpPr>
            <a:spLocks noGrp="1"/>
          </p:cNvSpPr>
          <p:nvPr>
            <p:ph type="sldNum" sz="quarter" idx="10"/>
          </p:nvPr>
        </p:nvSpPr>
        <p:spPr>
          <a:noFill/>
        </p:spPr>
        <p:txBody>
          <a:bodyPr/>
          <a:lstStyle/>
          <a:p>
            <a:r>
              <a:rPr lang="cs-CZ" smtClean="0">
                <a:latin typeface="Arial" charset="0"/>
              </a:rPr>
              <a:t>Snímek </a:t>
            </a:r>
            <a:fld id="{AE2F6182-1A58-4484-9A4A-0F066D00DBBE}" type="slidenum">
              <a:rPr lang="cs-CZ" smtClean="0">
                <a:latin typeface="Arial" charset="0"/>
              </a:rPr>
              <a:pPr/>
              <a:t>78</a:t>
            </a:fld>
            <a:endParaRPr lang="cs-CZ" smtClean="0">
              <a:latin typeface="Arial" charset="0"/>
            </a:endParaRPr>
          </a:p>
        </p:txBody>
      </p:sp>
      <p:pic>
        <p:nvPicPr>
          <p:cNvPr id="98307" name="Picture 8" descr="Southern"/>
          <p:cNvPicPr>
            <a:picLocks noChangeAspect="1" noChangeArrowheads="1"/>
          </p:cNvPicPr>
          <p:nvPr/>
        </p:nvPicPr>
        <p:blipFill>
          <a:blip r:embed="rId2" cstate="print"/>
          <a:srcRect/>
          <a:stretch>
            <a:fillRect/>
          </a:stretch>
        </p:blipFill>
        <p:spPr bwMode="auto">
          <a:xfrm>
            <a:off x="0" y="760413"/>
            <a:ext cx="9144000" cy="6096000"/>
          </a:xfrm>
          <a:prstGeom prst="rect">
            <a:avLst/>
          </a:prstGeom>
          <a:noFill/>
          <a:ln w="9525">
            <a:noFill/>
            <a:miter lim="800000"/>
            <a:headEnd/>
            <a:tailEnd/>
          </a:ln>
        </p:spPr>
      </p:pic>
      <p:sp>
        <p:nvSpPr>
          <p:cNvPr id="98308"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Genové próby</a:t>
            </a:r>
            <a:endParaRPr lang="en-US" sz="2400">
              <a:solidFill>
                <a:srgbClr val="DC0000"/>
              </a:solidFill>
            </a:endParaRPr>
          </a:p>
        </p:txBody>
      </p:sp>
      <p:sp>
        <p:nvSpPr>
          <p:cNvPr id="98309" name="Rectangle 10"/>
          <p:cNvSpPr>
            <a:spLocks noChangeArrowheads="1"/>
          </p:cNvSpPr>
          <p:nvPr/>
        </p:nvSpPr>
        <p:spPr bwMode="auto">
          <a:xfrm>
            <a:off x="2268538" y="620713"/>
            <a:ext cx="1878012" cy="336550"/>
          </a:xfrm>
          <a:prstGeom prst="rect">
            <a:avLst/>
          </a:prstGeom>
          <a:solidFill>
            <a:schemeClr val="folHlink"/>
          </a:solidFill>
          <a:ln w="9525">
            <a:noFill/>
            <a:miter lim="800000"/>
            <a:headEnd/>
            <a:tailEnd/>
          </a:ln>
        </p:spPr>
        <p:txBody>
          <a:bodyPr wrap="none">
            <a:spAutoFit/>
          </a:bodyPr>
          <a:lstStyle/>
          <a:p>
            <a:r>
              <a:rPr lang="cs-CZ"/>
              <a:t>Southern blotting</a:t>
            </a:r>
            <a:endParaRPr lang="en-US"/>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Zástupný symbol pro číslo snímku 2"/>
          <p:cNvSpPr>
            <a:spLocks noGrp="1"/>
          </p:cNvSpPr>
          <p:nvPr>
            <p:ph type="sldNum" sz="quarter" idx="10"/>
          </p:nvPr>
        </p:nvSpPr>
        <p:spPr>
          <a:noFill/>
        </p:spPr>
        <p:txBody>
          <a:bodyPr/>
          <a:lstStyle/>
          <a:p>
            <a:r>
              <a:rPr lang="cs-CZ" smtClean="0">
                <a:latin typeface="Arial" charset="0"/>
              </a:rPr>
              <a:t>Snímek </a:t>
            </a:r>
            <a:fld id="{4518A381-CF28-4028-9E09-2500879AE02A}" type="slidenum">
              <a:rPr lang="cs-CZ" smtClean="0">
                <a:latin typeface="Arial" charset="0"/>
              </a:rPr>
              <a:pPr/>
              <a:t>79</a:t>
            </a:fld>
            <a:endParaRPr lang="cs-CZ" smtClean="0">
              <a:latin typeface="Arial" charset="0"/>
            </a:endParaRPr>
          </a:p>
        </p:txBody>
      </p:sp>
      <p:sp>
        <p:nvSpPr>
          <p:cNvPr id="48132"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48133" name="Text Box 5"/>
          <p:cNvSpPr txBox="1">
            <a:spLocks noChangeArrowheads="1"/>
          </p:cNvSpPr>
          <p:nvPr/>
        </p:nvSpPr>
        <p:spPr bwMode="auto">
          <a:xfrm>
            <a:off x="179388" y="765175"/>
            <a:ext cx="3313112" cy="3694113"/>
          </a:xfrm>
          <a:prstGeom prst="rect">
            <a:avLst/>
          </a:prstGeom>
          <a:noFill/>
          <a:ln w="9525">
            <a:noFill/>
            <a:miter lim="800000"/>
            <a:headEnd/>
            <a:tailEnd/>
          </a:ln>
        </p:spPr>
        <p:txBody>
          <a:bodyPr>
            <a:spAutoFit/>
          </a:bodyPr>
          <a:lstStyle/>
          <a:p>
            <a:pPr algn="just"/>
            <a:endParaRPr lang="cs-CZ" sz="1800" b="0">
              <a:solidFill>
                <a:srgbClr val="DC0000"/>
              </a:solidFill>
            </a:endParaRPr>
          </a:p>
          <a:p>
            <a:pPr algn="just"/>
            <a:r>
              <a:rPr lang="cs-CZ" sz="1800"/>
              <a:t>Dot blotting</a:t>
            </a:r>
            <a:endParaRPr lang="cs-CZ" sz="1800" b="0"/>
          </a:p>
          <a:p>
            <a:pPr algn="just"/>
            <a:endParaRPr lang="cs-CZ" sz="1800" b="0" u="sng"/>
          </a:p>
          <a:p>
            <a:pPr algn="just"/>
            <a:r>
              <a:rPr lang="cs-CZ" sz="1800" b="0"/>
              <a:t>technika hodnotící přítomnost dané sekvence NA bez přecházející separace na gelu</a:t>
            </a:r>
          </a:p>
          <a:p>
            <a:pPr algn="just"/>
            <a:endParaRPr lang="cs-CZ" sz="1800" b="0"/>
          </a:p>
          <a:p>
            <a:pPr algn="just"/>
            <a:r>
              <a:rPr lang="cs-CZ" sz="1800"/>
              <a:t>Princip: </a:t>
            </a:r>
          </a:p>
          <a:p>
            <a:pPr algn="just"/>
            <a:endParaRPr lang="cs-CZ" sz="1800"/>
          </a:p>
          <a:p>
            <a:pPr algn="just"/>
            <a:r>
              <a:rPr lang="cs-CZ" sz="1800" b="0"/>
              <a:t>identická množství NA jsou přeneseny na nitrocelulózový filtrační papír a následně próbovány </a:t>
            </a:r>
          </a:p>
        </p:txBody>
      </p:sp>
      <p:graphicFrame>
        <p:nvGraphicFramePr>
          <p:cNvPr id="48130" name="Object 2"/>
          <p:cNvGraphicFramePr>
            <a:graphicFrameLocks noChangeAspect="1"/>
          </p:cNvGraphicFramePr>
          <p:nvPr/>
        </p:nvGraphicFramePr>
        <p:xfrm>
          <a:off x="0" y="0"/>
          <a:ext cx="914400" cy="198438"/>
        </p:xfrm>
        <a:graphic>
          <a:graphicData uri="http://schemas.openxmlformats.org/presentationml/2006/ole">
            <p:oleObj spid="_x0000_s48130" name="Equation" r:id="rId4" imgW="914400" imgH="198720" progId="Equation.DSMT4">
              <p:embed/>
            </p:oleObj>
          </a:graphicData>
        </a:graphic>
      </p:graphicFrame>
      <p:pic>
        <p:nvPicPr>
          <p:cNvPr id="48134" name="Picture 8" descr="115"/>
          <p:cNvPicPr>
            <a:picLocks noChangeAspect="1" noChangeArrowheads="1"/>
          </p:cNvPicPr>
          <p:nvPr/>
        </p:nvPicPr>
        <p:blipFill>
          <a:blip r:embed="rId5" cstate="print"/>
          <a:srcRect l="8333" t="55840" r="49980" b="10512"/>
          <a:stretch>
            <a:fillRect/>
          </a:stretch>
        </p:blipFill>
        <p:spPr bwMode="auto">
          <a:xfrm>
            <a:off x="3697288" y="620713"/>
            <a:ext cx="5446712" cy="5689600"/>
          </a:xfrm>
          <a:prstGeom prst="rect">
            <a:avLst/>
          </a:prstGeom>
          <a:noFill/>
          <a:ln w="9525">
            <a:solidFill>
              <a:schemeClr val="tx1"/>
            </a:solidFill>
            <a:miter lim="800000"/>
            <a:headEnd/>
            <a:tailEnd/>
          </a:ln>
        </p:spPr>
      </p:pic>
      <p:sp>
        <p:nvSpPr>
          <p:cNvPr id="48135"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Genové próby</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7"/>
          <p:cNvSpPr>
            <a:spLocks noGrp="1" noChangeArrowheads="1"/>
          </p:cNvSpPr>
          <p:nvPr>
            <p:ph type="title"/>
          </p:nvPr>
        </p:nvSpPr>
        <p:spPr>
          <a:noFill/>
        </p:spPr>
        <p:txBody>
          <a:bodyPr/>
          <a:lstStyle/>
          <a:p>
            <a:pPr eaLnBrk="1" hangingPunct="1"/>
            <a:r>
              <a:rPr lang="cs-CZ" sz="2400" smtClean="0"/>
              <a:t>Biodiverzita mikroorganismů</a:t>
            </a:r>
          </a:p>
        </p:txBody>
      </p:sp>
      <p:sp>
        <p:nvSpPr>
          <p:cNvPr id="72707" name="Zástupný symbol pro číslo snímku 4"/>
          <p:cNvSpPr>
            <a:spLocks noGrp="1"/>
          </p:cNvSpPr>
          <p:nvPr>
            <p:ph type="sldNum" sz="quarter" idx="10"/>
          </p:nvPr>
        </p:nvSpPr>
        <p:spPr>
          <a:noFill/>
        </p:spPr>
        <p:txBody>
          <a:bodyPr/>
          <a:lstStyle/>
          <a:p>
            <a:r>
              <a:rPr lang="cs-CZ" smtClean="0">
                <a:latin typeface="Arial" charset="0"/>
              </a:rPr>
              <a:t>Snímek </a:t>
            </a:r>
            <a:fld id="{292955ED-6D57-47A4-B560-E1D888457682}" type="slidenum">
              <a:rPr lang="cs-CZ" smtClean="0">
                <a:latin typeface="Arial" charset="0"/>
              </a:rPr>
              <a:pPr/>
              <a:t>8</a:t>
            </a:fld>
            <a:endParaRPr lang="cs-CZ" smtClean="0">
              <a:latin typeface="Arial" charset="0"/>
            </a:endParaRPr>
          </a:p>
        </p:txBody>
      </p:sp>
      <p:sp>
        <p:nvSpPr>
          <p:cNvPr id="72708" name="Rectangle 5"/>
          <p:cNvSpPr>
            <a:spLocks noChangeArrowheads="1"/>
          </p:cNvSpPr>
          <p:nvPr/>
        </p:nvSpPr>
        <p:spPr bwMode="auto">
          <a:xfrm>
            <a:off x="395288" y="836613"/>
            <a:ext cx="6264275" cy="457200"/>
          </a:xfrm>
          <a:prstGeom prst="rect">
            <a:avLst/>
          </a:prstGeom>
          <a:noFill/>
          <a:ln w="9525">
            <a:noFill/>
            <a:miter lim="800000"/>
            <a:headEnd/>
            <a:tailEnd/>
          </a:ln>
        </p:spPr>
        <p:txBody>
          <a:bodyPr/>
          <a:lstStyle/>
          <a:p>
            <a:pPr marL="342900" indent="-342900">
              <a:spcBef>
                <a:spcPct val="20000"/>
              </a:spcBef>
            </a:pPr>
            <a:r>
              <a:rPr lang="cs-CZ" sz="2400"/>
              <a:t>2 možné scénáře</a:t>
            </a:r>
            <a:endParaRPr lang="en-US" sz="2400"/>
          </a:p>
        </p:txBody>
      </p:sp>
      <p:grpSp>
        <p:nvGrpSpPr>
          <p:cNvPr id="2" name="Group 6"/>
          <p:cNvGrpSpPr>
            <a:grpSpLocks/>
          </p:cNvGrpSpPr>
          <p:nvPr/>
        </p:nvGrpSpPr>
        <p:grpSpPr bwMode="auto">
          <a:xfrm>
            <a:off x="5105400" y="2286000"/>
            <a:ext cx="2994025" cy="2546350"/>
            <a:chOff x="3216" y="1440"/>
            <a:chExt cx="1886" cy="1604"/>
          </a:xfrm>
        </p:grpSpPr>
        <p:sp>
          <p:nvSpPr>
            <p:cNvPr id="72717" name="Text Box 7"/>
            <p:cNvSpPr txBox="1">
              <a:spLocks noChangeArrowheads="1"/>
            </p:cNvSpPr>
            <p:nvPr/>
          </p:nvSpPr>
          <p:spPr bwMode="auto">
            <a:xfrm>
              <a:off x="4197" y="1440"/>
              <a:ext cx="876" cy="366"/>
            </a:xfrm>
            <a:prstGeom prst="rect">
              <a:avLst/>
            </a:prstGeom>
            <a:noFill/>
            <a:ln w="19050">
              <a:noFill/>
              <a:miter lim="800000"/>
              <a:headEnd/>
              <a:tailEnd type="none" w="med" len="lg"/>
            </a:ln>
          </p:spPr>
          <p:txBody>
            <a:bodyPr wrap="none">
              <a:spAutoFit/>
            </a:bodyPr>
            <a:lstStyle/>
            <a:p>
              <a:pPr algn="ctr"/>
              <a:r>
                <a:rPr lang="cs-CZ" b="0">
                  <a:solidFill>
                    <a:srgbClr val="000099"/>
                  </a:solidFill>
                  <a:latin typeface="Comic Sans MS" pitchFamily="66" charset="0"/>
                </a:rPr>
                <a:t>Hodně druhů</a:t>
              </a:r>
            </a:p>
            <a:p>
              <a:pPr algn="ctr"/>
              <a:r>
                <a:rPr lang="cs-CZ" b="0">
                  <a:solidFill>
                    <a:srgbClr val="000099"/>
                  </a:solidFill>
                  <a:latin typeface="Comic Sans MS" pitchFamily="66" charset="0"/>
                </a:rPr>
                <a:t>Málo jedinců</a:t>
              </a:r>
              <a:endParaRPr lang="en-US" b="0">
                <a:solidFill>
                  <a:srgbClr val="000099"/>
                </a:solidFill>
                <a:latin typeface="Comic Sans MS" pitchFamily="66" charset="0"/>
              </a:endParaRPr>
            </a:p>
          </p:txBody>
        </p:sp>
        <p:sp>
          <p:nvSpPr>
            <p:cNvPr id="72718" name="Text Box 8"/>
            <p:cNvSpPr txBox="1">
              <a:spLocks noChangeArrowheads="1"/>
            </p:cNvSpPr>
            <p:nvPr/>
          </p:nvSpPr>
          <p:spPr bwMode="auto">
            <a:xfrm>
              <a:off x="4560" y="2832"/>
              <a:ext cx="542" cy="212"/>
            </a:xfrm>
            <a:prstGeom prst="rect">
              <a:avLst/>
            </a:prstGeom>
            <a:noFill/>
            <a:ln w="19050">
              <a:noFill/>
              <a:miter lim="800000"/>
              <a:headEnd/>
              <a:tailEnd type="none" w="med" len="lg"/>
            </a:ln>
          </p:spPr>
          <p:txBody>
            <a:bodyPr wrap="none">
              <a:spAutoFit/>
            </a:bodyPr>
            <a:lstStyle/>
            <a:p>
              <a:r>
                <a:rPr lang="cs-CZ">
                  <a:solidFill>
                    <a:srgbClr val="000099"/>
                  </a:solidFill>
                  <a:latin typeface="Comic Sans MS" pitchFamily="66" charset="0"/>
                </a:rPr>
                <a:t>Vysoká</a:t>
              </a:r>
              <a:endParaRPr lang="en-US">
                <a:solidFill>
                  <a:srgbClr val="000099"/>
                </a:solidFill>
                <a:latin typeface="Comic Sans MS" pitchFamily="66" charset="0"/>
              </a:endParaRPr>
            </a:p>
          </p:txBody>
        </p:sp>
        <p:sp>
          <p:nvSpPr>
            <p:cNvPr id="72719" name="Line 9"/>
            <p:cNvSpPr>
              <a:spLocks noChangeShapeType="1"/>
            </p:cNvSpPr>
            <p:nvPr/>
          </p:nvSpPr>
          <p:spPr bwMode="auto">
            <a:xfrm>
              <a:off x="3312" y="2304"/>
              <a:ext cx="912" cy="384"/>
            </a:xfrm>
            <a:prstGeom prst="line">
              <a:avLst/>
            </a:prstGeom>
            <a:noFill/>
            <a:ln w="19050">
              <a:solidFill>
                <a:srgbClr val="000080"/>
              </a:solidFill>
              <a:round/>
              <a:headEnd/>
              <a:tailEnd type="triangle" w="med" len="lg"/>
            </a:ln>
          </p:spPr>
          <p:txBody>
            <a:bodyPr/>
            <a:lstStyle/>
            <a:p>
              <a:endParaRPr lang="en-US"/>
            </a:p>
          </p:txBody>
        </p:sp>
        <p:sp>
          <p:nvSpPr>
            <p:cNvPr id="72720" name="Line 10"/>
            <p:cNvSpPr>
              <a:spLocks noChangeShapeType="1"/>
            </p:cNvSpPr>
            <p:nvPr/>
          </p:nvSpPr>
          <p:spPr bwMode="auto">
            <a:xfrm flipH="1">
              <a:off x="3216" y="1728"/>
              <a:ext cx="912" cy="384"/>
            </a:xfrm>
            <a:prstGeom prst="line">
              <a:avLst/>
            </a:prstGeom>
            <a:noFill/>
            <a:ln w="19050">
              <a:solidFill>
                <a:srgbClr val="000080"/>
              </a:solidFill>
              <a:round/>
              <a:headEnd/>
              <a:tailEnd type="triangle" w="med" len="lg"/>
            </a:ln>
          </p:spPr>
          <p:txBody>
            <a:bodyPr/>
            <a:lstStyle/>
            <a:p>
              <a:endParaRPr lang="en-US"/>
            </a:p>
          </p:txBody>
        </p:sp>
      </p:grpSp>
      <p:grpSp>
        <p:nvGrpSpPr>
          <p:cNvPr id="3" name="Group 11"/>
          <p:cNvGrpSpPr>
            <a:grpSpLocks/>
          </p:cNvGrpSpPr>
          <p:nvPr/>
        </p:nvGrpSpPr>
        <p:grpSpPr bwMode="auto">
          <a:xfrm>
            <a:off x="717550" y="2274888"/>
            <a:ext cx="4513263" cy="2601912"/>
            <a:chOff x="452" y="1433"/>
            <a:chExt cx="2843" cy="1639"/>
          </a:xfrm>
        </p:grpSpPr>
        <p:sp>
          <p:nvSpPr>
            <p:cNvPr id="72712" name="Text Box 12"/>
            <p:cNvSpPr txBox="1">
              <a:spLocks noChangeArrowheads="1"/>
            </p:cNvSpPr>
            <p:nvPr/>
          </p:nvSpPr>
          <p:spPr bwMode="auto">
            <a:xfrm>
              <a:off x="452" y="1433"/>
              <a:ext cx="964" cy="366"/>
            </a:xfrm>
            <a:prstGeom prst="rect">
              <a:avLst/>
            </a:prstGeom>
            <a:noFill/>
            <a:ln w="19050">
              <a:noFill/>
              <a:miter lim="800000"/>
              <a:headEnd/>
              <a:tailEnd type="none" w="med" len="lg"/>
            </a:ln>
          </p:spPr>
          <p:txBody>
            <a:bodyPr wrap="none">
              <a:spAutoFit/>
            </a:bodyPr>
            <a:lstStyle/>
            <a:p>
              <a:pPr algn="ctr"/>
              <a:r>
                <a:rPr lang="cs-CZ" b="0">
                  <a:solidFill>
                    <a:srgbClr val="000099"/>
                  </a:solidFill>
                  <a:latin typeface="Comic Sans MS" pitchFamily="66" charset="0"/>
                </a:rPr>
                <a:t>Málo druhů</a:t>
              </a:r>
            </a:p>
            <a:p>
              <a:pPr algn="ctr"/>
              <a:r>
                <a:rPr lang="cs-CZ" b="0">
                  <a:solidFill>
                    <a:srgbClr val="000099"/>
                  </a:solidFill>
                  <a:latin typeface="Comic Sans MS" pitchFamily="66" charset="0"/>
                </a:rPr>
                <a:t>Hodně jedinců</a:t>
              </a:r>
              <a:endParaRPr lang="en-US" b="0">
                <a:solidFill>
                  <a:srgbClr val="000099"/>
                </a:solidFill>
                <a:latin typeface="Comic Sans MS" pitchFamily="66" charset="0"/>
              </a:endParaRPr>
            </a:p>
          </p:txBody>
        </p:sp>
        <p:sp>
          <p:nvSpPr>
            <p:cNvPr id="72713" name="Text Box 13"/>
            <p:cNvSpPr txBox="1">
              <a:spLocks noChangeArrowheads="1"/>
            </p:cNvSpPr>
            <p:nvPr/>
          </p:nvSpPr>
          <p:spPr bwMode="auto">
            <a:xfrm>
              <a:off x="2480" y="2078"/>
              <a:ext cx="815" cy="250"/>
            </a:xfrm>
            <a:prstGeom prst="rect">
              <a:avLst/>
            </a:prstGeom>
            <a:noFill/>
            <a:ln w="19050">
              <a:noFill/>
              <a:miter lim="800000"/>
              <a:headEnd/>
              <a:tailEnd type="none" w="med" len="lg"/>
            </a:ln>
          </p:spPr>
          <p:txBody>
            <a:bodyPr wrap="none">
              <a:spAutoFit/>
            </a:bodyPr>
            <a:lstStyle/>
            <a:p>
              <a:r>
                <a:rPr lang="en-GB" sz="2000">
                  <a:solidFill>
                    <a:srgbClr val="000099"/>
                  </a:solidFill>
                  <a:latin typeface="Comic Sans MS" pitchFamily="66" charset="0"/>
                </a:rPr>
                <a:t>Diver</a:t>
              </a:r>
              <a:r>
                <a:rPr lang="cs-CZ" sz="2000">
                  <a:solidFill>
                    <a:srgbClr val="000099"/>
                  </a:solidFill>
                  <a:latin typeface="Comic Sans MS" pitchFamily="66" charset="0"/>
                </a:rPr>
                <a:t>z</a:t>
              </a:r>
              <a:r>
                <a:rPr lang="en-GB" sz="2000">
                  <a:solidFill>
                    <a:srgbClr val="000099"/>
                  </a:solidFill>
                  <a:latin typeface="Comic Sans MS" pitchFamily="66" charset="0"/>
                </a:rPr>
                <a:t>it</a:t>
              </a:r>
              <a:r>
                <a:rPr lang="cs-CZ" sz="2000">
                  <a:solidFill>
                    <a:srgbClr val="000099"/>
                  </a:solidFill>
                  <a:latin typeface="Comic Sans MS" pitchFamily="66" charset="0"/>
                </a:rPr>
                <a:t>a</a:t>
              </a:r>
              <a:endParaRPr lang="en-US" sz="2000">
                <a:solidFill>
                  <a:srgbClr val="000099"/>
                </a:solidFill>
                <a:latin typeface="Comic Sans MS" pitchFamily="66" charset="0"/>
              </a:endParaRPr>
            </a:p>
          </p:txBody>
        </p:sp>
        <p:sp>
          <p:nvSpPr>
            <p:cNvPr id="72714" name="Text Box 14"/>
            <p:cNvSpPr txBox="1">
              <a:spLocks noChangeArrowheads="1"/>
            </p:cNvSpPr>
            <p:nvPr/>
          </p:nvSpPr>
          <p:spPr bwMode="auto">
            <a:xfrm>
              <a:off x="768" y="2860"/>
              <a:ext cx="465" cy="212"/>
            </a:xfrm>
            <a:prstGeom prst="rect">
              <a:avLst/>
            </a:prstGeom>
            <a:noFill/>
            <a:ln w="19050">
              <a:noFill/>
              <a:miter lim="800000"/>
              <a:headEnd/>
              <a:tailEnd type="none" w="med" len="lg"/>
            </a:ln>
          </p:spPr>
          <p:txBody>
            <a:bodyPr wrap="none">
              <a:spAutoFit/>
            </a:bodyPr>
            <a:lstStyle/>
            <a:p>
              <a:r>
                <a:rPr lang="cs-CZ">
                  <a:solidFill>
                    <a:srgbClr val="000099"/>
                  </a:solidFill>
                  <a:latin typeface="Comic Sans MS" pitchFamily="66" charset="0"/>
                </a:rPr>
                <a:t>Nízká</a:t>
              </a:r>
              <a:endParaRPr lang="en-US">
                <a:solidFill>
                  <a:srgbClr val="000099"/>
                </a:solidFill>
                <a:latin typeface="Comic Sans MS" pitchFamily="66" charset="0"/>
              </a:endParaRPr>
            </a:p>
          </p:txBody>
        </p:sp>
        <p:sp>
          <p:nvSpPr>
            <p:cNvPr id="72715" name="Line 15"/>
            <p:cNvSpPr>
              <a:spLocks noChangeShapeType="1"/>
            </p:cNvSpPr>
            <p:nvPr/>
          </p:nvSpPr>
          <p:spPr bwMode="auto">
            <a:xfrm>
              <a:off x="1536" y="1728"/>
              <a:ext cx="912" cy="384"/>
            </a:xfrm>
            <a:prstGeom prst="line">
              <a:avLst/>
            </a:prstGeom>
            <a:noFill/>
            <a:ln w="19050">
              <a:solidFill>
                <a:srgbClr val="000080"/>
              </a:solidFill>
              <a:round/>
              <a:headEnd/>
              <a:tailEnd type="triangle" w="med" len="lg"/>
            </a:ln>
          </p:spPr>
          <p:txBody>
            <a:bodyPr/>
            <a:lstStyle/>
            <a:p>
              <a:endParaRPr lang="en-US"/>
            </a:p>
          </p:txBody>
        </p:sp>
        <p:sp>
          <p:nvSpPr>
            <p:cNvPr id="72716" name="Line 16"/>
            <p:cNvSpPr>
              <a:spLocks noChangeShapeType="1"/>
            </p:cNvSpPr>
            <p:nvPr/>
          </p:nvSpPr>
          <p:spPr bwMode="auto">
            <a:xfrm flipH="1">
              <a:off x="1488" y="2304"/>
              <a:ext cx="912" cy="384"/>
            </a:xfrm>
            <a:prstGeom prst="line">
              <a:avLst/>
            </a:prstGeom>
            <a:noFill/>
            <a:ln w="19050">
              <a:solidFill>
                <a:srgbClr val="000080"/>
              </a:solidFill>
              <a:round/>
              <a:headEnd/>
              <a:tailEnd type="triangle" w="med" len="lg"/>
            </a:ln>
          </p:spPr>
          <p:txBody>
            <a:bodyPr/>
            <a:lstStyle/>
            <a:p>
              <a:endParaRPr lang="en-US"/>
            </a:p>
          </p:txBody>
        </p:sp>
      </p:grpSp>
      <p:sp>
        <p:nvSpPr>
          <p:cNvPr id="72711" name="Rectangle 18"/>
          <p:cNvSpPr>
            <a:spLocks noChangeArrowheads="1"/>
          </p:cNvSpPr>
          <p:nvPr/>
        </p:nvSpPr>
        <p:spPr bwMode="auto">
          <a:xfrm>
            <a:off x="2627313" y="5876925"/>
            <a:ext cx="6264275" cy="457200"/>
          </a:xfrm>
          <a:prstGeom prst="rect">
            <a:avLst/>
          </a:prstGeom>
          <a:noFill/>
          <a:ln w="9525">
            <a:noFill/>
            <a:miter lim="800000"/>
            <a:headEnd/>
            <a:tailEnd/>
          </a:ln>
        </p:spPr>
        <p:txBody>
          <a:bodyPr/>
          <a:lstStyle/>
          <a:p>
            <a:pPr marL="342900" indent="-342900">
              <a:spcBef>
                <a:spcPct val="20000"/>
              </a:spcBef>
            </a:pPr>
            <a:r>
              <a:rPr lang="cs-CZ"/>
              <a:t>Pozn: uvažujeme zatím pouze druhovou diverzitu</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Zástupný symbol pro číslo snímku 2"/>
          <p:cNvSpPr>
            <a:spLocks noGrp="1"/>
          </p:cNvSpPr>
          <p:nvPr>
            <p:ph type="sldNum" sz="quarter" idx="10"/>
          </p:nvPr>
        </p:nvSpPr>
        <p:spPr>
          <a:noFill/>
        </p:spPr>
        <p:txBody>
          <a:bodyPr/>
          <a:lstStyle/>
          <a:p>
            <a:r>
              <a:rPr lang="cs-CZ" smtClean="0">
                <a:latin typeface="Arial" charset="0"/>
              </a:rPr>
              <a:t>Snímek </a:t>
            </a:r>
            <a:fld id="{C7E9D1B0-FEE3-44F4-9093-EC23FB4DD6A8}" type="slidenum">
              <a:rPr lang="cs-CZ" smtClean="0">
                <a:latin typeface="Arial" charset="0"/>
              </a:rPr>
              <a:pPr/>
              <a:t>80</a:t>
            </a:fld>
            <a:endParaRPr lang="cs-CZ" smtClean="0">
              <a:latin typeface="Arial" charset="0"/>
            </a:endParaRPr>
          </a:p>
        </p:txBody>
      </p:sp>
      <p:sp>
        <p:nvSpPr>
          <p:cNvPr id="49156" name="Text Box 5"/>
          <p:cNvSpPr txBox="1">
            <a:spLocks noChangeArrowheads="1"/>
          </p:cNvSpPr>
          <p:nvPr/>
        </p:nvSpPr>
        <p:spPr bwMode="auto">
          <a:xfrm>
            <a:off x="179388" y="692150"/>
            <a:ext cx="8713787" cy="2308225"/>
          </a:xfrm>
          <a:prstGeom prst="rect">
            <a:avLst/>
          </a:prstGeom>
          <a:noFill/>
          <a:ln w="9525">
            <a:noFill/>
            <a:miter lim="800000"/>
            <a:headEnd/>
            <a:tailEnd/>
          </a:ln>
        </p:spPr>
        <p:txBody>
          <a:bodyPr>
            <a:spAutoFit/>
          </a:bodyPr>
          <a:lstStyle/>
          <a:p>
            <a:pPr algn="just"/>
            <a:r>
              <a:rPr lang="cs-CZ" i="1"/>
              <a:t>In situ</a:t>
            </a:r>
            <a:r>
              <a:rPr lang="cs-CZ"/>
              <a:t> hybridization</a:t>
            </a:r>
            <a:endParaRPr lang="cs-CZ" b="0"/>
          </a:p>
          <a:p>
            <a:pPr algn="just"/>
            <a:endParaRPr lang="cs-CZ" b="0"/>
          </a:p>
          <a:p>
            <a:pPr algn="just"/>
            <a:r>
              <a:rPr lang="cs-CZ" b="0"/>
              <a:t>- užívá próby, které přímo hybridizují s cílem uvnitř buněk, nejčastěji hybridizace na 16S rRNA, což je výhoda neboť rRNA je v buňkách mnoho (10</a:t>
            </a:r>
            <a:r>
              <a:rPr lang="cs-CZ" b="0" baseline="30000"/>
              <a:t>4</a:t>
            </a:r>
            <a:r>
              <a:rPr lang="cs-CZ" b="0"/>
              <a:t>) -</a:t>
            </a:r>
            <a:r>
              <a:rPr lang="en-US" b="0"/>
              <a:t>&gt;</a:t>
            </a:r>
            <a:r>
              <a:rPr lang="cs-CZ" b="0"/>
              <a:t> silný signál</a:t>
            </a:r>
          </a:p>
          <a:p>
            <a:pPr algn="just"/>
            <a:r>
              <a:rPr lang="cs-CZ" b="0"/>
              <a:t>- síla signálu je úměrná počtu ribozómů a tím pádem idikuje růstovou rychlost mikroorganismů</a:t>
            </a:r>
          </a:p>
          <a:p>
            <a:pPr algn="just">
              <a:buFontTx/>
              <a:buChar char="-"/>
            </a:pPr>
            <a:r>
              <a:rPr lang="cs-CZ" b="0"/>
              <a:t>signál detekován epifluorescenčním mikroskopem</a:t>
            </a:r>
          </a:p>
          <a:p>
            <a:pPr algn="just">
              <a:buFontTx/>
              <a:buChar char="-"/>
            </a:pPr>
            <a:r>
              <a:rPr lang="cs-CZ" b="0"/>
              <a:t> FISH (fluorescent in situ hybridization) – fluorescenční in situ hybridizace</a:t>
            </a:r>
          </a:p>
          <a:p>
            <a:pPr algn="just">
              <a:buFontTx/>
              <a:buChar char="-"/>
            </a:pPr>
            <a:r>
              <a:rPr lang="cs-CZ" b="0"/>
              <a:t> FISH-MAR(FISH-microautoradiography)–FISH-mikroautoradiografie</a:t>
            </a:r>
          </a:p>
          <a:p>
            <a:pPr algn="just">
              <a:buFontTx/>
              <a:buChar char="-"/>
            </a:pPr>
            <a:endParaRPr lang="cs-CZ" b="0"/>
          </a:p>
        </p:txBody>
      </p:sp>
      <p:graphicFrame>
        <p:nvGraphicFramePr>
          <p:cNvPr id="49154" name="Object 2"/>
          <p:cNvGraphicFramePr>
            <a:graphicFrameLocks noChangeAspect="1"/>
          </p:cNvGraphicFramePr>
          <p:nvPr/>
        </p:nvGraphicFramePr>
        <p:xfrm>
          <a:off x="0" y="0"/>
          <a:ext cx="914400" cy="198438"/>
        </p:xfrm>
        <a:graphic>
          <a:graphicData uri="http://schemas.openxmlformats.org/presentationml/2006/ole">
            <p:oleObj spid="_x0000_s49154" name="Equation" r:id="rId4" imgW="914400" imgH="198720" progId="Equation.DSMT4">
              <p:embed/>
            </p:oleObj>
          </a:graphicData>
        </a:graphic>
      </p:graphicFrame>
      <p:pic>
        <p:nvPicPr>
          <p:cNvPr id="49157" name="Picture 8" descr="120"/>
          <p:cNvPicPr>
            <a:picLocks noChangeAspect="1" noChangeArrowheads="1"/>
          </p:cNvPicPr>
          <p:nvPr/>
        </p:nvPicPr>
        <p:blipFill>
          <a:blip r:embed="rId5" cstate="print"/>
          <a:srcRect l="17693" t="7243" r="21336" b="72495"/>
          <a:stretch>
            <a:fillRect/>
          </a:stretch>
        </p:blipFill>
        <p:spPr bwMode="auto">
          <a:xfrm>
            <a:off x="755650" y="2924175"/>
            <a:ext cx="7559675" cy="3414713"/>
          </a:xfrm>
          <a:prstGeom prst="rect">
            <a:avLst/>
          </a:prstGeom>
          <a:noFill/>
          <a:ln w="9525">
            <a:solidFill>
              <a:schemeClr val="tx1"/>
            </a:solidFill>
            <a:miter lim="800000"/>
            <a:headEnd/>
            <a:tailEnd/>
          </a:ln>
        </p:spPr>
      </p:pic>
      <p:sp>
        <p:nvSpPr>
          <p:cNvPr id="49158" name="Rectangle 10"/>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Genové próby</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Zástupný symbol pro číslo snímku 3"/>
          <p:cNvSpPr>
            <a:spLocks noGrp="1"/>
          </p:cNvSpPr>
          <p:nvPr>
            <p:ph type="sldNum" sz="quarter" idx="10"/>
          </p:nvPr>
        </p:nvSpPr>
        <p:spPr>
          <a:noFill/>
        </p:spPr>
        <p:txBody>
          <a:bodyPr/>
          <a:lstStyle/>
          <a:p>
            <a:r>
              <a:rPr lang="cs-CZ" smtClean="0">
                <a:latin typeface="Arial" charset="0"/>
              </a:rPr>
              <a:t>Snímek </a:t>
            </a:r>
            <a:fld id="{EBF6C315-F576-4B26-87D6-A315AA74E484}" type="slidenum">
              <a:rPr lang="cs-CZ" smtClean="0">
                <a:latin typeface="Arial" charset="0"/>
              </a:rPr>
              <a:pPr/>
              <a:t>81</a:t>
            </a:fld>
            <a:endParaRPr lang="cs-CZ" smtClean="0">
              <a:latin typeface="Arial" charset="0"/>
            </a:endParaRPr>
          </a:p>
        </p:txBody>
      </p:sp>
      <p:sp>
        <p:nvSpPr>
          <p:cNvPr id="99331" name="Rectangle 7"/>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Molekulárně biologické techniky</a:t>
            </a:r>
            <a:endParaRPr lang="en-US" sz="2400">
              <a:solidFill>
                <a:srgbClr val="DC0000"/>
              </a:solidFill>
            </a:endParaRPr>
          </a:p>
        </p:txBody>
      </p:sp>
      <p:pic>
        <p:nvPicPr>
          <p:cNvPr id="99332" name="Picture 9" descr="nrmicro1888-f1"/>
          <p:cNvPicPr>
            <a:picLocks noChangeAspect="1" noChangeArrowheads="1"/>
          </p:cNvPicPr>
          <p:nvPr/>
        </p:nvPicPr>
        <p:blipFill>
          <a:blip r:embed="rId2" cstate="print"/>
          <a:srcRect/>
          <a:stretch>
            <a:fillRect/>
          </a:stretch>
        </p:blipFill>
        <p:spPr bwMode="auto">
          <a:xfrm>
            <a:off x="1042988" y="1196975"/>
            <a:ext cx="7343775" cy="5070475"/>
          </a:xfrm>
          <a:prstGeom prst="rect">
            <a:avLst/>
          </a:prstGeom>
          <a:noFill/>
          <a:ln w="9525">
            <a:noFill/>
            <a:miter lim="800000"/>
            <a:headEnd/>
            <a:tailEnd/>
          </a:ln>
        </p:spPr>
      </p:pic>
      <p:sp>
        <p:nvSpPr>
          <p:cNvPr id="99333" name="Text Box 10"/>
          <p:cNvSpPr txBox="1">
            <a:spLocks noChangeArrowheads="1"/>
          </p:cNvSpPr>
          <p:nvPr/>
        </p:nvSpPr>
        <p:spPr bwMode="auto">
          <a:xfrm>
            <a:off x="735013" y="808038"/>
            <a:ext cx="646112" cy="336550"/>
          </a:xfrm>
          <a:prstGeom prst="rect">
            <a:avLst/>
          </a:prstGeom>
          <a:noFill/>
          <a:ln w="9525">
            <a:noFill/>
            <a:miter lim="800000"/>
            <a:headEnd/>
            <a:tailEnd/>
          </a:ln>
        </p:spPr>
        <p:txBody>
          <a:bodyPr wrap="none">
            <a:spAutoFit/>
          </a:bodyPr>
          <a:lstStyle/>
          <a:p>
            <a:r>
              <a:rPr lang="cs-CZ">
                <a:solidFill>
                  <a:srgbClr val="6600FF"/>
                </a:solidFill>
              </a:rPr>
              <a:t>FISH</a:t>
            </a:r>
            <a:endParaRPr lang="en-US">
              <a:solidFill>
                <a:srgbClr val="6600FF"/>
              </a:solidFill>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5"/>
          <p:cNvSpPr>
            <a:spLocks noGrp="1" noChangeArrowheads="1"/>
          </p:cNvSpPr>
          <p:nvPr>
            <p:ph type="title"/>
          </p:nvPr>
        </p:nvSpPr>
        <p:spPr/>
        <p:txBody>
          <a:bodyPr/>
          <a:lstStyle/>
          <a:p>
            <a:pPr eaLnBrk="1" hangingPunct="1"/>
            <a:r>
              <a:rPr lang="cs-CZ" sz="2400" smtClean="0"/>
              <a:t>Genetická diverzita MO</a:t>
            </a:r>
            <a:endParaRPr lang="en-US" sz="2400" smtClean="0"/>
          </a:p>
        </p:txBody>
      </p:sp>
      <p:sp>
        <p:nvSpPr>
          <p:cNvPr id="50180" name="Zástupný symbol pro číslo snímku 3"/>
          <p:cNvSpPr>
            <a:spLocks noGrp="1"/>
          </p:cNvSpPr>
          <p:nvPr>
            <p:ph type="sldNum" sz="quarter" idx="10"/>
          </p:nvPr>
        </p:nvSpPr>
        <p:spPr>
          <a:noFill/>
        </p:spPr>
        <p:txBody>
          <a:bodyPr/>
          <a:lstStyle/>
          <a:p>
            <a:r>
              <a:rPr lang="cs-CZ" smtClean="0">
                <a:latin typeface="Arial" charset="0"/>
              </a:rPr>
              <a:t>Snímek </a:t>
            </a:r>
            <a:fld id="{78740989-5FA6-43BE-811D-6130D91E3755}" type="slidenum">
              <a:rPr lang="cs-CZ" smtClean="0">
                <a:latin typeface="Arial" charset="0"/>
              </a:rPr>
              <a:pPr/>
              <a:t>82</a:t>
            </a:fld>
            <a:endParaRPr lang="cs-CZ" smtClean="0">
              <a:latin typeface="Arial" charset="0"/>
            </a:endParaRPr>
          </a:p>
        </p:txBody>
      </p:sp>
      <p:sp>
        <p:nvSpPr>
          <p:cNvPr id="50181" name="Text Box 3"/>
          <p:cNvSpPr txBox="1">
            <a:spLocks noChangeArrowheads="1"/>
          </p:cNvSpPr>
          <p:nvPr/>
        </p:nvSpPr>
        <p:spPr bwMode="auto">
          <a:xfrm>
            <a:off x="250825" y="692150"/>
            <a:ext cx="8605838" cy="3786188"/>
          </a:xfrm>
          <a:prstGeom prst="rect">
            <a:avLst/>
          </a:prstGeom>
          <a:noFill/>
          <a:ln w="9525">
            <a:noFill/>
            <a:miter lim="800000"/>
            <a:headEnd/>
            <a:tailEnd/>
          </a:ln>
        </p:spPr>
        <p:txBody>
          <a:bodyPr>
            <a:spAutoFit/>
          </a:bodyPr>
          <a:lstStyle/>
          <a:p>
            <a:pPr marL="3175" indent="-3175" algn="just"/>
            <a:r>
              <a:rPr lang="cs-CZ" sz="2000">
                <a:solidFill>
                  <a:srgbClr val="6600FF"/>
                </a:solidFill>
              </a:rPr>
              <a:t>Nejčastější metody pro zisk „genetického fingerprintu společenstva“</a:t>
            </a:r>
          </a:p>
          <a:p>
            <a:pPr marL="3175" indent="-3175" algn="just"/>
            <a:endParaRPr lang="cs-CZ" sz="2000" b="0">
              <a:solidFill>
                <a:srgbClr val="6600FF"/>
              </a:solidFill>
            </a:endParaRPr>
          </a:p>
          <a:p>
            <a:pPr marL="3175" indent="-3175" algn="just"/>
            <a:r>
              <a:rPr lang="cs-CZ" sz="2000" b="0"/>
              <a:t>ARDRA - amplifikovaná ribosomální DNA restrikční analýza</a:t>
            </a:r>
          </a:p>
          <a:p>
            <a:pPr marL="3175" indent="-3175" algn="just"/>
            <a:r>
              <a:rPr lang="cs-CZ" sz="2000" b="0"/>
              <a:t>RFLP - restrikční analýza mnohotvárnosti délky fragmentů</a:t>
            </a:r>
          </a:p>
          <a:p>
            <a:pPr marL="3175" indent="-3175" algn="just"/>
            <a:r>
              <a:rPr lang="cs-CZ" sz="2000" b="0"/>
              <a:t>T-RFLP - koncová restrikční analýza mnohotvárnosti délky fragmentů</a:t>
            </a:r>
          </a:p>
          <a:p>
            <a:pPr marL="3175" indent="-3175" algn="just"/>
            <a:r>
              <a:rPr lang="cs-CZ" sz="2000" b="0"/>
              <a:t>DGGE	- denaturující gradientová gelová elektroforéza</a:t>
            </a:r>
          </a:p>
          <a:p>
            <a:pPr marL="3175" indent="-3175" algn="just"/>
            <a:r>
              <a:rPr lang="nb-NO" sz="2000" b="0"/>
              <a:t>TGGE	</a:t>
            </a:r>
            <a:r>
              <a:rPr lang="cs-CZ" sz="2000" b="0"/>
              <a:t>- </a:t>
            </a:r>
            <a:r>
              <a:rPr lang="nb-NO" sz="2000" b="0"/>
              <a:t>teplotní gradientová gelová elektroforéza</a:t>
            </a:r>
            <a:r>
              <a:rPr lang="cs-CZ" sz="2000" b="0"/>
              <a:t> </a:t>
            </a:r>
          </a:p>
          <a:p>
            <a:pPr marL="3175" indent="-3175" algn="just"/>
            <a:r>
              <a:rPr lang="cs-CZ" sz="2000" b="0"/>
              <a:t>ARISA – automated ribosomal intergenic spacer analysis - různorodost délek mezi geny malé a velké ribozomální podjednotky</a:t>
            </a:r>
          </a:p>
          <a:p>
            <a:pPr marL="3175" indent="-3175" algn="just"/>
            <a:r>
              <a:rPr lang="cs-CZ" sz="2000" b="0"/>
              <a:t>Microarrays - mikročipy</a:t>
            </a:r>
          </a:p>
          <a:p>
            <a:pPr marL="3175" indent="-3175" algn="just"/>
            <a:r>
              <a:rPr lang="cs-CZ" sz="2000" b="0"/>
              <a:t>SIP (stable isotope probing) – značení stabilními izotopy</a:t>
            </a:r>
          </a:p>
          <a:p>
            <a:pPr marL="3175" indent="-3175" algn="just"/>
            <a:endParaRPr lang="cs-CZ" sz="2000" b="0"/>
          </a:p>
        </p:txBody>
      </p:sp>
      <p:graphicFrame>
        <p:nvGraphicFramePr>
          <p:cNvPr id="50178" name="Object 2"/>
          <p:cNvGraphicFramePr>
            <a:graphicFrameLocks noChangeAspect="1"/>
          </p:cNvGraphicFramePr>
          <p:nvPr/>
        </p:nvGraphicFramePr>
        <p:xfrm>
          <a:off x="0" y="0"/>
          <a:ext cx="914400" cy="198438"/>
        </p:xfrm>
        <a:graphic>
          <a:graphicData uri="http://schemas.openxmlformats.org/presentationml/2006/ole">
            <p:oleObj spid="_x0000_s50178" name="Equation" r:id="rId4" imgW="914400" imgH="198720" progId="Equation.DSMT4">
              <p:embed/>
            </p:oleObj>
          </a:graphicData>
        </a:graphic>
      </p:graphicFrame>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Grp="1" noChangeArrowheads="1"/>
          </p:cNvSpPr>
          <p:nvPr>
            <p:ph idx="1"/>
          </p:nvPr>
        </p:nvSpPr>
        <p:spPr>
          <a:xfrm>
            <a:off x="179388" y="620713"/>
            <a:ext cx="6192837" cy="5761037"/>
          </a:xfrm>
        </p:spPr>
        <p:txBody>
          <a:bodyPr/>
          <a:lstStyle/>
          <a:p>
            <a:pPr eaLnBrk="1" hangingPunct="1"/>
            <a:r>
              <a:rPr lang="cs-CZ" smtClean="0"/>
              <a:t>extrakce, izolace a purifikace DNA</a:t>
            </a:r>
          </a:p>
          <a:p>
            <a:pPr eaLnBrk="1" hangingPunct="1"/>
            <a:r>
              <a:rPr lang="cs-CZ" smtClean="0"/>
              <a:t>PCR amplifikace</a:t>
            </a:r>
          </a:p>
          <a:p>
            <a:pPr eaLnBrk="1" hangingPunct="1"/>
            <a:r>
              <a:rPr lang="cs-CZ" smtClean="0"/>
              <a:t>fragmentace pomocí nespecifických restrikčních enzymů</a:t>
            </a:r>
          </a:p>
          <a:p>
            <a:pPr eaLnBrk="1" hangingPunct="1"/>
            <a:r>
              <a:rPr lang="cs-CZ" smtClean="0"/>
              <a:t>rozdělení fragmentů pomocí ELFO</a:t>
            </a:r>
          </a:p>
        </p:txBody>
      </p:sp>
      <p:sp>
        <p:nvSpPr>
          <p:cNvPr id="100355" name="Zástupný symbol pro číslo snímku 4"/>
          <p:cNvSpPr>
            <a:spLocks noGrp="1"/>
          </p:cNvSpPr>
          <p:nvPr>
            <p:ph type="sldNum" sz="quarter" idx="10"/>
          </p:nvPr>
        </p:nvSpPr>
        <p:spPr>
          <a:noFill/>
        </p:spPr>
        <p:txBody>
          <a:bodyPr/>
          <a:lstStyle/>
          <a:p>
            <a:r>
              <a:rPr lang="cs-CZ" smtClean="0">
                <a:latin typeface="Arial" charset="0"/>
              </a:rPr>
              <a:t>Snímek </a:t>
            </a:r>
            <a:fld id="{06FC3ECD-E08F-4620-A7A7-9FFC50BC67BD}" type="slidenum">
              <a:rPr lang="cs-CZ" smtClean="0">
                <a:latin typeface="Arial" charset="0"/>
              </a:rPr>
              <a:pPr/>
              <a:t>83</a:t>
            </a:fld>
            <a:endParaRPr lang="cs-CZ" smtClean="0">
              <a:latin typeface="Arial" charset="0"/>
            </a:endParaRPr>
          </a:p>
        </p:txBody>
      </p:sp>
      <p:sp>
        <p:nvSpPr>
          <p:cNvPr id="100356" name="Rectangle 4"/>
          <p:cNvSpPr>
            <a:spLocks noChangeArrowheads="1"/>
          </p:cNvSpPr>
          <p:nvPr/>
        </p:nvSpPr>
        <p:spPr bwMode="auto">
          <a:xfrm>
            <a:off x="323850" y="0"/>
            <a:ext cx="8820150" cy="476250"/>
          </a:xfrm>
          <a:prstGeom prst="rect">
            <a:avLst/>
          </a:prstGeom>
          <a:noFill/>
          <a:ln w="9525">
            <a:noFill/>
            <a:miter lim="800000"/>
            <a:headEnd/>
            <a:tailEnd/>
          </a:ln>
        </p:spPr>
        <p:txBody>
          <a:bodyPr anchor="ctr"/>
          <a:lstStyle/>
          <a:p>
            <a:r>
              <a:rPr lang="cs-CZ" sz="2400">
                <a:solidFill>
                  <a:srgbClr val="DC0000"/>
                </a:solidFill>
              </a:rPr>
              <a:t>ARDRA</a:t>
            </a:r>
            <a:endParaRPr lang="en-US" sz="2400">
              <a:solidFill>
                <a:srgbClr val="DC0000"/>
              </a:solidFill>
            </a:endParaRPr>
          </a:p>
        </p:txBody>
      </p:sp>
      <p:pic>
        <p:nvPicPr>
          <p:cNvPr id="100357" name="Picture 6" descr="nrmicro1789-i1"/>
          <p:cNvPicPr>
            <a:picLocks noChangeAspect="1" noChangeArrowheads="1"/>
          </p:cNvPicPr>
          <p:nvPr/>
        </p:nvPicPr>
        <p:blipFill>
          <a:blip r:embed="rId2" cstate="print"/>
          <a:srcRect l="44026" b="8156"/>
          <a:stretch>
            <a:fillRect/>
          </a:stretch>
        </p:blipFill>
        <p:spPr bwMode="auto">
          <a:xfrm>
            <a:off x="6489700" y="0"/>
            <a:ext cx="2654300" cy="6856413"/>
          </a:xfrm>
          <a:prstGeom prst="rect">
            <a:avLst/>
          </a:prstGeom>
          <a:noFill/>
          <a:ln w="9525">
            <a:noFill/>
            <a:miter lim="800000"/>
            <a:headEnd/>
            <a:tailEnd/>
          </a:ln>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4"/>
          <p:cNvSpPr>
            <a:spLocks noGrp="1" noChangeArrowheads="1"/>
          </p:cNvSpPr>
          <p:nvPr>
            <p:ph type="title"/>
          </p:nvPr>
        </p:nvSpPr>
        <p:spPr/>
        <p:txBody>
          <a:bodyPr/>
          <a:lstStyle/>
          <a:p>
            <a:pPr eaLnBrk="1" hangingPunct="1"/>
            <a:endParaRPr lang="en-US" smtClean="0"/>
          </a:p>
        </p:txBody>
      </p:sp>
      <p:sp>
        <p:nvSpPr>
          <p:cNvPr id="101379" name="Zástupný symbol pro číslo snímku 3"/>
          <p:cNvSpPr>
            <a:spLocks noGrp="1"/>
          </p:cNvSpPr>
          <p:nvPr>
            <p:ph type="sldNum" sz="quarter" idx="10"/>
          </p:nvPr>
        </p:nvSpPr>
        <p:spPr>
          <a:noFill/>
        </p:spPr>
        <p:txBody>
          <a:bodyPr/>
          <a:lstStyle/>
          <a:p>
            <a:r>
              <a:rPr lang="cs-CZ" smtClean="0">
                <a:latin typeface="Arial" charset="0"/>
              </a:rPr>
              <a:t>Snímek </a:t>
            </a:r>
            <a:fld id="{7D52BCCC-FDE9-4203-B502-4FF0B3161B6D}" type="slidenum">
              <a:rPr lang="cs-CZ" smtClean="0">
                <a:latin typeface="Arial" charset="0"/>
              </a:rPr>
              <a:pPr/>
              <a:t>84</a:t>
            </a:fld>
            <a:endParaRPr lang="cs-CZ" smtClean="0">
              <a:latin typeface="Arial" charset="0"/>
            </a:endParaRPr>
          </a:p>
        </p:txBody>
      </p:sp>
      <p:pic>
        <p:nvPicPr>
          <p:cNvPr id="101380" name="Picture 5"/>
          <p:cNvPicPr>
            <a:picLocks noChangeAspect="1" noChangeArrowheads="1"/>
          </p:cNvPicPr>
          <p:nvPr/>
        </p:nvPicPr>
        <p:blipFill>
          <a:blip r:embed="rId2" cstate="print"/>
          <a:srcRect/>
          <a:stretch>
            <a:fillRect/>
          </a:stretch>
        </p:blipFill>
        <p:spPr bwMode="auto">
          <a:xfrm>
            <a:off x="2025650" y="0"/>
            <a:ext cx="7118350" cy="1630363"/>
          </a:xfrm>
          <a:prstGeom prst="rect">
            <a:avLst/>
          </a:prstGeom>
          <a:noFill/>
          <a:ln w="9525">
            <a:noFill/>
            <a:miter lim="800000"/>
            <a:headEnd/>
            <a:tailEnd/>
          </a:ln>
        </p:spPr>
      </p:pic>
      <p:pic>
        <p:nvPicPr>
          <p:cNvPr id="101381" name="Picture 6"/>
          <p:cNvPicPr>
            <a:picLocks noChangeAspect="1" noChangeArrowheads="1"/>
          </p:cNvPicPr>
          <p:nvPr/>
        </p:nvPicPr>
        <p:blipFill>
          <a:blip r:embed="rId3" cstate="print"/>
          <a:srcRect/>
          <a:stretch>
            <a:fillRect/>
          </a:stretch>
        </p:blipFill>
        <p:spPr bwMode="auto">
          <a:xfrm>
            <a:off x="0" y="765175"/>
            <a:ext cx="3627438" cy="314325"/>
          </a:xfrm>
          <a:prstGeom prst="rect">
            <a:avLst/>
          </a:prstGeom>
          <a:noFill/>
          <a:ln w="9525">
            <a:noFill/>
            <a:miter lim="800000"/>
            <a:headEnd/>
            <a:tailEnd/>
          </a:ln>
        </p:spPr>
      </p:pic>
      <p:grpSp>
        <p:nvGrpSpPr>
          <p:cNvPr id="101382" name="Group 7"/>
          <p:cNvGrpSpPr>
            <a:grpSpLocks/>
          </p:cNvGrpSpPr>
          <p:nvPr/>
        </p:nvGrpSpPr>
        <p:grpSpPr bwMode="auto">
          <a:xfrm>
            <a:off x="0" y="0"/>
            <a:ext cx="1146175" cy="623888"/>
            <a:chOff x="480" y="3075"/>
            <a:chExt cx="722" cy="393"/>
          </a:xfrm>
        </p:grpSpPr>
        <p:pic>
          <p:nvPicPr>
            <p:cNvPr id="101385" name="Picture 8" descr="File:Lupa.na.encyklopedii.jpg">
              <a:hlinkClick r:id="rId4"/>
            </p:cNvPr>
            <p:cNvPicPr>
              <a:picLocks noChangeAspect="1" noChangeArrowheads="1"/>
            </p:cNvPicPr>
            <p:nvPr/>
          </p:nvPicPr>
          <p:blipFill>
            <a:blip r:embed="rId5"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101386" name="WordArt 9"/>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pic>
        <p:nvPicPr>
          <p:cNvPr id="101383" name="Picture 10"/>
          <p:cNvPicPr>
            <a:picLocks noChangeAspect="1" noChangeArrowheads="1"/>
          </p:cNvPicPr>
          <p:nvPr/>
        </p:nvPicPr>
        <p:blipFill>
          <a:blip r:embed="rId6" cstate="print"/>
          <a:srcRect/>
          <a:stretch>
            <a:fillRect/>
          </a:stretch>
        </p:blipFill>
        <p:spPr bwMode="auto">
          <a:xfrm>
            <a:off x="4391025" y="1628775"/>
            <a:ext cx="4752975" cy="5227638"/>
          </a:xfrm>
          <a:prstGeom prst="rect">
            <a:avLst/>
          </a:prstGeom>
          <a:noFill/>
          <a:ln w="9525">
            <a:noFill/>
            <a:miter lim="800000"/>
            <a:headEnd/>
            <a:tailEnd/>
          </a:ln>
        </p:spPr>
      </p:pic>
      <p:pic>
        <p:nvPicPr>
          <p:cNvPr id="101384" name="Picture 11"/>
          <p:cNvPicPr>
            <a:picLocks noChangeAspect="1" noChangeArrowheads="1"/>
          </p:cNvPicPr>
          <p:nvPr/>
        </p:nvPicPr>
        <p:blipFill>
          <a:blip r:embed="rId7" cstate="print"/>
          <a:srcRect/>
          <a:stretch>
            <a:fillRect/>
          </a:stretch>
        </p:blipFill>
        <p:spPr bwMode="auto">
          <a:xfrm>
            <a:off x="0" y="2565400"/>
            <a:ext cx="4422775" cy="3260725"/>
          </a:xfrm>
          <a:prstGeom prst="rect">
            <a:avLst/>
          </a:prstGeom>
          <a:noFill/>
          <a:ln w="9525">
            <a:noFill/>
            <a:miter lim="800000"/>
            <a:headEnd/>
            <a:tailEnd/>
          </a:ln>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Zástupný symbol pro číslo snímku 2"/>
          <p:cNvSpPr>
            <a:spLocks noGrp="1"/>
          </p:cNvSpPr>
          <p:nvPr>
            <p:ph type="sldNum" sz="quarter" idx="10"/>
          </p:nvPr>
        </p:nvSpPr>
        <p:spPr>
          <a:noFill/>
        </p:spPr>
        <p:txBody>
          <a:bodyPr/>
          <a:lstStyle/>
          <a:p>
            <a:r>
              <a:rPr lang="cs-CZ" smtClean="0">
                <a:latin typeface="Arial" charset="0"/>
              </a:rPr>
              <a:t>Snímek </a:t>
            </a:r>
            <a:fld id="{2E3476A3-FB28-4211-95DA-8988BAAD5210}" type="slidenum">
              <a:rPr lang="cs-CZ" smtClean="0">
                <a:latin typeface="Arial" charset="0"/>
              </a:rPr>
              <a:pPr/>
              <a:t>85</a:t>
            </a:fld>
            <a:endParaRPr lang="cs-CZ" smtClean="0">
              <a:latin typeface="Arial" charset="0"/>
            </a:endParaRPr>
          </a:p>
        </p:txBody>
      </p:sp>
      <p:sp>
        <p:nvSpPr>
          <p:cNvPr id="51204"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51205" name="Text Box 5"/>
          <p:cNvSpPr txBox="1">
            <a:spLocks noChangeArrowheads="1"/>
          </p:cNvSpPr>
          <p:nvPr/>
        </p:nvSpPr>
        <p:spPr bwMode="auto">
          <a:xfrm>
            <a:off x="179388" y="692150"/>
            <a:ext cx="8640762" cy="2014538"/>
          </a:xfrm>
          <a:prstGeom prst="rect">
            <a:avLst/>
          </a:prstGeom>
          <a:noFill/>
          <a:ln w="9525">
            <a:noFill/>
            <a:miter lim="800000"/>
            <a:headEnd/>
            <a:tailEnd/>
          </a:ln>
        </p:spPr>
        <p:txBody>
          <a:bodyPr>
            <a:spAutoFit/>
          </a:bodyPr>
          <a:lstStyle/>
          <a:p>
            <a:pPr algn="just"/>
            <a:r>
              <a:rPr lang="cs-CZ" sz="1800">
                <a:solidFill>
                  <a:srgbClr val="6600FF"/>
                </a:solidFill>
              </a:rPr>
              <a:t>GENETIC FIGERPRINTING - AP-PCR (arbitrarily primed PCR)</a:t>
            </a:r>
          </a:p>
          <a:p>
            <a:pPr algn="just"/>
            <a:endParaRPr lang="cs-CZ" sz="1800">
              <a:solidFill>
                <a:srgbClr val="6600FF"/>
              </a:solidFill>
            </a:endParaRPr>
          </a:p>
          <a:p>
            <a:pPr algn="just"/>
            <a:r>
              <a:rPr lang="cs-CZ" sz="1800"/>
              <a:t>Princip: </a:t>
            </a:r>
          </a:p>
          <a:p>
            <a:pPr algn="just"/>
            <a:r>
              <a:rPr lang="cs-CZ" sz="1800" b="0"/>
              <a:t>nespecifické primery (10 - 20 base pairs - bp)</a:t>
            </a:r>
          </a:p>
          <a:p>
            <a:pPr algn="just"/>
            <a:r>
              <a:rPr lang="cs-CZ" sz="1800" b="0"/>
              <a:t>nespecifická amplifikaci genomu</a:t>
            </a:r>
          </a:p>
          <a:p>
            <a:pPr algn="just"/>
            <a:r>
              <a:rPr lang="cs-CZ" sz="1800" b="0"/>
              <a:t>separace na gelové elektroforéze</a:t>
            </a:r>
          </a:p>
          <a:p>
            <a:pPr algn="just"/>
            <a:r>
              <a:rPr lang="cs-CZ" sz="1800" b="0"/>
              <a:t>barvení a zisk fingerptintu</a:t>
            </a:r>
          </a:p>
        </p:txBody>
      </p:sp>
      <p:graphicFrame>
        <p:nvGraphicFramePr>
          <p:cNvPr id="51202" name="Object 2"/>
          <p:cNvGraphicFramePr>
            <a:graphicFrameLocks noChangeAspect="1"/>
          </p:cNvGraphicFramePr>
          <p:nvPr/>
        </p:nvGraphicFramePr>
        <p:xfrm>
          <a:off x="0" y="0"/>
          <a:ext cx="914400" cy="198438"/>
        </p:xfrm>
        <a:graphic>
          <a:graphicData uri="http://schemas.openxmlformats.org/presentationml/2006/ole">
            <p:oleObj spid="_x0000_s51202" name="Equation" r:id="rId4" imgW="914400" imgH="198720" progId="Equation.DSMT4">
              <p:embed/>
            </p:oleObj>
          </a:graphicData>
        </a:graphic>
      </p:graphicFrame>
      <p:pic>
        <p:nvPicPr>
          <p:cNvPr id="51206" name="Picture 9" descr="166"/>
          <p:cNvPicPr>
            <a:picLocks noChangeAspect="1" noChangeArrowheads="1"/>
          </p:cNvPicPr>
          <p:nvPr/>
        </p:nvPicPr>
        <p:blipFill>
          <a:blip r:embed="rId5" cstate="print"/>
          <a:srcRect l="13889" t="42961" r="19403" b="10780"/>
          <a:stretch>
            <a:fillRect/>
          </a:stretch>
        </p:blipFill>
        <p:spPr bwMode="auto">
          <a:xfrm>
            <a:off x="3779838" y="1916113"/>
            <a:ext cx="4787900" cy="4297362"/>
          </a:xfrm>
          <a:prstGeom prst="rect">
            <a:avLst/>
          </a:prstGeom>
          <a:noFill/>
          <a:ln w="9525">
            <a:solidFill>
              <a:schemeClr val="tx1"/>
            </a:solidFill>
            <a:miter lim="800000"/>
            <a:headEnd/>
            <a:tailEnd/>
          </a:ln>
        </p:spPr>
      </p:pic>
      <p:sp>
        <p:nvSpPr>
          <p:cNvPr id="51207" name="Rectangle 10"/>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Molekulárně biologické techniky</a:t>
            </a:r>
            <a:endParaRPr lang="en-US" sz="2400">
              <a:solidFill>
                <a:srgbClr val="DC0000"/>
              </a:solidFill>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Zástupný symbol pro číslo snímku 2"/>
          <p:cNvSpPr>
            <a:spLocks noGrp="1"/>
          </p:cNvSpPr>
          <p:nvPr>
            <p:ph type="sldNum" sz="quarter" idx="10"/>
          </p:nvPr>
        </p:nvSpPr>
        <p:spPr>
          <a:noFill/>
        </p:spPr>
        <p:txBody>
          <a:bodyPr/>
          <a:lstStyle/>
          <a:p>
            <a:r>
              <a:rPr lang="cs-CZ" smtClean="0">
                <a:latin typeface="Arial" charset="0"/>
              </a:rPr>
              <a:t>Snímek </a:t>
            </a:r>
            <a:fld id="{474D14F8-50D0-4DAB-AB18-F77DA53755AF}" type="slidenum">
              <a:rPr lang="cs-CZ" smtClean="0">
                <a:latin typeface="Arial" charset="0"/>
              </a:rPr>
              <a:pPr/>
              <a:t>86</a:t>
            </a:fld>
            <a:endParaRPr lang="cs-CZ" smtClean="0">
              <a:latin typeface="Arial" charset="0"/>
            </a:endParaRPr>
          </a:p>
        </p:txBody>
      </p:sp>
      <p:sp>
        <p:nvSpPr>
          <p:cNvPr id="52228" name="Text Box 4"/>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52229" name="Text Box 6"/>
          <p:cNvSpPr txBox="1">
            <a:spLocks noChangeArrowheads="1"/>
          </p:cNvSpPr>
          <p:nvPr/>
        </p:nvSpPr>
        <p:spPr bwMode="auto">
          <a:xfrm>
            <a:off x="250825" y="620713"/>
            <a:ext cx="3673475" cy="5908675"/>
          </a:xfrm>
          <a:prstGeom prst="rect">
            <a:avLst/>
          </a:prstGeom>
          <a:noFill/>
          <a:ln w="9525">
            <a:noFill/>
            <a:miter lim="800000"/>
            <a:headEnd/>
            <a:tailEnd/>
          </a:ln>
        </p:spPr>
        <p:txBody>
          <a:bodyPr>
            <a:spAutoFit/>
          </a:bodyPr>
          <a:lstStyle/>
          <a:p>
            <a:r>
              <a:rPr lang="cs-CZ" sz="1800" b="0"/>
              <a:t>- fragmentace pomocí restrikčních enzymů</a:t>
            </a:r>
          </a:p>
          <a:p>
            <a:endParaRPr lang="cs-CZ" sz="1800" b="0"/>
          </a:p>
          <a:p>
            <a:r>
              <a:rPr lang="cs-CZ" sz="1800" b="0"/>
              <a:t>- srovnává délku fragmentů pro různé druhy; vychází s předpokladu, čím vzdálenější jsou fylogeneticky organismy, tím více se liší jejich sekvence DNA</a:t>
            </a:r>
          </a:p>
          <a:p>
            <a:endParaRPr lang="cs-CZ" sz="1800" b="0"/>
          </a:p>
          <a:p>
            <a:pPr>
              <a:buFontTx/>
              <a:buChar char="-"/>
            </a:pPr>
            <a:r>
              <a:rPr lang="cs-CZ" sz="1800" b="0"/>
              <a:t>lze výborně použít pro studium společenstva (studium genové heterogenity)</a:t>
            </a:r>
          </a:p>
          <a:p>
            <a:endParaRPr lang="cs-CZ" sz="1800" b="0"/>
          </a:p>
          <a:p>
            <a:r>
              <a:rPr lang="cs-CZ" sz="1800"/>
              <a:t>Princip:</a:t>
            </a:r>
            <a:r>
              <a:rPr lang="cs-CZ" sz="1800" b="0"/>
              <a:t> fragmentace DNA na malé oligonukleotidy (4-6 bp); separace fragmentů na ELFO; hybridizace s próbami; barvení ethidium bromidem</a:t>
            </a:r>
          </a:p>
          <a:p>
            <a:endParaRPr lang="cs-CZ" sz="1800" b="0"/>
          </a:p>
          <a:p>
            <a:r>
              <a:rPr lang="cs-CZ" sz="1800" b="0"/>
              <a:t>T-RFLP – využívá jen koncových úseků a značených primerů</a:t>
            </a:r>
          </a:p>
        </p:txBody>
      </p:sp>
      <p:graphicFrame>
        <p:nvGraphicFramePr>
          <p:cNvPr id="52226" name="Object 2"/>
          <p:cNvGraphicFramePr>
            <a:graphicFrameLocks noChangeAspect="1"/>
          </p:cNvGraphicFramePr>
          <p:nvPr/>
        </p:nvGraphicFramePr>
        <p:xfrm>
          <a:off x="0" y="0"/>
          <a:ext cx="914400" cy="198438"/>
        </p:xfrm>
        <a:graphic>
          <a:graphicData uri="http://schemas.openxmlformats.org/presentationml/2006/ole">
            <p:oleObj spid="_x0000_s52226" name="Equation" r:id="rId4" imgW="914400" imgH="198720" progId="Equation.DSMT4">
              <p:embed/>
            </p:oleObj>
          </a:graphicData>
        </a:graphic>
      </p:graphicFrame>
      <p:sp>
        <p:nvSpPr>
          <p:cNvPr id="52230" name="Rectangle 9"/>
          <p:cNvSpPr>
            <a:spLocks noChangeArrowheads="1"/>
          </p:cNvSpPr>
          <p:nvPr/>
        </p:nvSpPr>
        <p:spPr bwMode="auto">
          <a:xfrm>
            <a:off x="250825" y="0"/>
            <a:ext cx="4176713" cy="692150"/>
          </a:xfrm>
          <a:prstGeom prst="rect">
            <a:avLst/>
          </a:prstGeom>
          <a:noFill/>
          <a:ln w="9525">
            <a:noFill/>
            <a:miter lim="800000"/>
            <a:headEnd/>
            <a:tailEnd/>
          </a:ln>
        </p:spPr>
        <p:txBody>
          <a:bodyPr anchor="ctr"/>
          <a:lstStyle/>
          <a:p>
            <a:r>
              <a:rPr lang="cs-CZ" sz="1800">
                <a:solidFill>
                  <a:srgbClr val="DC0000"/>
                </a:solidFill>
              </a:rPr>
              <a:t>RFLP</a:t>
            </a:r>
            <a:endParaRPr lang="en-US" sz="1800">
              <a:solidFill>
                <a:srgbClr val="DC0000"/>
              </a:solidFill>
            </a:endParaRPr>
          </a:p>
        </p:txBody>
      </p:sp>
      <p:pic>
        <p:nvPicPr>
          <p:cNvPr id="52231" name="Picture 11" descr="rflp"/>
          <p:cNvPicPr>
            <a:picLocks noChangeAspect="1" noChangeArrowheads="1"/>
          </p:cNvPicPr>
          <p:nvPr/>
        </p:nvPicPr>
        <p:blipFill>
          <a:blip r:embed="rId5" cstate="print"/>
          <a:srcRect/>
          <a:stretch>
            <a:fillRect/>
          </a:stretch>
        </p:blipFill>
        <p:spPr bwMode="auto">
          <a:xfrm>
            <a:off x="4157663" y="0"/>
            <a:ext cx="4986337" cy="68564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Zástupný symbol pro číslo snímku 2"/>
          <p:cNvSpPr>
            <a:spLocks noGrp="1"/>
          </p:cNvSpPr>
          <p:nvPr>
            <p:ph type="sldNum" sz="quarter" idx="10"/>
          </p:nvPr>
        </p:nvSpPr>
        <p:spPr>
          <a:noFill/>
        </p:spPr>
        <p:txBody>
          <a:bodyPr/>
          <a:lstStyle/>
          <a:p>
            <a:r>
              <a:rPr lang="cs-CZ" smtClean="0">
                <a:latin typeface="Arial" charset="0"/>
              </a:rPr>
              <a:t>Snímek </a:t>
            </a:r>
            <a:fld id="{A6E5813D-342B-4D61-9495-8E0B1BAE9BA8}" type="slidenum">
              <a:rPr lang="cs-CZ" smtClean="0">
                <a:latin typeface="Arial" charset="0"/>
              </a:rPr>
              <a:pPr/>
              <a:t>87</a:t>
            </a:fld>
            <a:endParaRPr lang="cs-CZ" smtClean="0">
              <a:latin typeface="Arial" charset="0"/>
            </a:endParaRPr>
          </a:p>
        </p:txBody>
      </p:sp>
      <p:sp>
        <p:nvSpPr>
          <p:cNvPr id="53252"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sp>
        <p:nvSpPr>
          <p:cNvPr id="53253" name="Text Box 5"/>
          <p:cNvSpPr txBox="1">
            <a:spLocks noChangeArrowheads="1"/>
          </p:cNvSpPr>
          <p:nvPr/>
        </p:nvSpPr>
        <p:spPr bwMode="auto">
          <a:xfrm>
            <a:off x="250825" y="549275"/>
            <a:ext cx="8640763" cy="3749675"/>
          </a:xfrm>
          <a:prstGeom prst="rect">
            <a:avLst/>
          </a:prstGeom>
          <a:noFill/>
          <a:ln w="9525">
            <a:noFill/>
            <a:miter lim="800000"/>
            <a:headEnd/>
            <a:tailEnd/>
          </a:ln>
        </p:spPr>
        <p:txBody>
          <a:bodyPr>
            <a:spAutoFit/>
          </a:bodyPr>
          <a:lstStyle/>
          <a:p>
            <a:pPr algn="just"/>
            <a:r>
              <a:rPr lang="cs-CZ" sz="2000">
                <a:solidFill>
                  <a:srgbClr val="6600FF"/>
                </a:solidFill>
              </a:rPr>
              <a:t>DGGE - denaturating gradient gel electrophoresis</a:t>
            </a:r>
          </a:p>
          <a:p>
            <a:pPr algn="just"/>
            <a:r>
              <a:rPr lang="cs-CZ" sz="2000">
                <a:solidFill>
                  <a:srgbClr val="6600FF"/>
                </a:solidFill>
              </a:rPr>
              <a:t>TGGE - temperature gradient gel electrophoresis</a:t>
            </a:r>
          </a:p>
          <a:p>
            <a:pPr algn="just"/>
            <a:endParaRPr lang="cs-CZ" sz="2000" b="0">
              <a:solidFill>
                <a:srgbClr val="6600FF"/>
              </a:solidFill>
            </a:endParaRPr>
          </a:p>
          <a:p>
            <a:pPr algn="just"/>
            <a:r>
              <a:rPr lang="cs-CZ" sz="2000"/>
              <a:t>Princip:</a:t>
            </a:r>
            <a:r>
              <a:rPr lang="cs-CZ" sz="2000" b="0"/>
              <a:t> </a:t>
            </a:r>
          </a:p>
          <a:p>
            <a:pPr algn="just">
              <a:buFontTx/>
              <a:buChar char="•"/>
            </a:pPr>
            <a:r>
              <a:rPr lang="cs-CZ" sz="2000" b="0"/>
              <a:t> aplikace nespecifických primerů z oblasti 16S rDNA v PCR dá vznik amplifikované 16S rDNA</a:t>
            </a:r>
          </a:p>
          <a:p>
            <a:pPr algn="just">
              <a:buFontTx/>
              <a:buChar char="•"/>
            </a:pPr>
            <a:r>
              <a:rPr lang="cs-CZ" sz="2000" b="0"/>
              <a:t> vznikají fragmenty téměř stejné délky (cca 500 bp) ale jiného složení</a:t>
            </a:r>
          </a:p>
          <a:p>
            <a:pPr algn="just">
              <a:buFontTx/>
              <a:buChar char="•"/>
            </a:pPr>
            <a:r>
              <a:rPr lang="cs-CZ" sz="2000" b="0"/>
              <a:t> separace na gelové elektroforéze je pak založena na různé migraci v závislosti na lineárně se zvyšujícím gradientu DNA denaturantů (močovina/formaldehyd či teplota)</a:t>
            </a:r>
          </a:p>
          <a:p>
            <a:pPr algn="just">
              <a:buFontTx/>
              <a:buChar char="•"/>
            </a:pPr>
            <a:r>
              <a:rPr lang="cs-CZ" sz="2000" b="0"/>
              <a:t> čím více je restrikčních proužků, tím vyšší je diverzita - </a:t>
            </a:r>
            <a:r>
              <a:rPr lang="cs-CZ" sz="2000"/>
              <a:t>vzniká charakteristický fingerprint</a:t>
            </a:r>
          </a:p>
        </p:txBody>
      </p:sp>
      <p:graphicFrame>
        <p:nvGraphicFramePr>
          <p:cNvPr id="53250" name="Object 2"/>
          <p:cNvGraphicFramePr>
            <a:graphicFrameLocks noChangeAspect="1"/>
          </p:cNvGraphicFramePr>
          <p:nvPr/>
        </p:nvGraphicFramePr>
        <p:xfrm>
          <a:off x="0" y="0"/>
          <a:ext cx="914400" cy="198438"/>
        </p:xfrm>
        <a:graphic>
          <a:graphicData uri="http://schemas.openxmlformats.org/presentationml/2006/ole">
            <p:oleObj spid="_x0000_s53250" name="Equation" r:id="rId4" imgW="914400" imgH="198720" progId="Equation.DSMT4">
              <p:embed/>
            </p:oleObj>
          </a:graphicData>
        </a:graphic>
      </p:graphicFrame>
      <p:sp>
        <p:nvSpPr>
          <p:cNvPr id="53254" name="Rectangle 10"/>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Molekulárně biologické techniky</a:t>
            </a:r>
            <a:endParaRPr lang="en-US" sz="2400">
              <a:solidFill>
                <a:srgbClr val="DC0000"/>
              </a:solidFill>
            </a:endParaRPr>
          </a:p>
        </p:txBody>
      </p:sp>
      <p:pic>
        <p:nvPicPr>
          <p:cNvPr id="53255" name="Picture 13" descr="pic012"/>
          <p:cNvPicPr>
            <a:picLocks noChangeAspect="1" noChangeArrowheads="1"/>
          </p:cNvPicPr>
          <p:nvPr/>
        </p:nvPicPr>
        <p:blipFill>
          <a:blip r:embed="rId5" cstate="print"/>
          <a:srcRect/>
          <a:stretch>
            <a:fillRect/>
          </a:stretch>
        </p:blipFill>
        <p:spPr bwMode="auto">
          <a:xfrm>
            <a:off x="4171950" y="3951288"/>
            <a:ext cx="4972050" cy="2905125"/>
          </a:xfrm>
          <a:prstGeom prst="rect">
            <a:avLst/>
          </a:prstGeom>
          <a:solidFill>
            <a:schemeClr val="bg1"/>
          </a:solidFill>
          <a:ln w="9525">
            <a:noFill/>
            <a:miter lim="800000"/>
            <a:headEnd/>
            <a:tailEnd/>
          </a:ln>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Zástupný symbol pro číslo snímku 2"/>
          <p:cNvSpPr>
            <a:spLocks noGrp="1"/>
          </p:cNvSpPr>
          <p:nvPr>
            <p:ph type="sldNum" sz="quarter" idx="10"/>
          </p:nvPr>
        </p:nvSpPr>
        <p:spPr>
          <a:noFill/>
        </p:spPr>
        <p:txBody>
          <a:bodyPr/>
          <a:lstStyle/>
          <a:p>
            <a:r>
              <a:rPr lang="cs-CZ" smtClean="0">
                <a:latin typeface="Arial" charset="0"/>
              </a:rPr>
              <a:t>Snímek </a:t>
            </a:r>
            <a:fld id="{FF4C52F2-E6A9-4016-B16C-2D144CC661DD}" type="slidenum">
              <a:rPr lang="cs-CZ" smtClean="0">
                <a:latin typeface="Arial" charset="0"/>
              </a:rPr>
              <a:pPr/>
              <a:t>88</a:t>
            </a:fld>
            <a:endParaRPr lang="cs-CZ" smtClean="0">
              <a:latin typeface="Arial" charset="0"/>
            </a:endParaRPr>
          </a:p>
        </p:txBody>
      </p:sp>
      <p:sp>
        <p:nvSpPr>
          <p:cNvPr id="54276"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54274" name="Object 2"/>
          <p:cNvGraphicFramePr>
            <a:graphicFrameLocks noChangeAspect="1"/>
          </p:cNvGraphicFramePr>
          <p:nvPr/>
        </p:nvGraphicFramePr>
        <p:xfrm>
          <a:off x="0" y="0"/>
          <a:ext cx="914400" cy="198438"/>
        </p:xfrm>
        <a:graphic>
          <a:graphicData uri="http://schemas.openxmlformats.org/presentationml/2006/ole">
            <p:oleObj spid="_x0000_s54274" name="Equation" r:id="rId4" imgW="914400" imgH="198720" progId="Equation.DSMT4">
              <p:embed/>
            </p:oleObj>
          </a:graphicData>
        </a:graphic>
      </p:graphicFrame>
      <p:pic>
        <p:nvPicPr>
          <p:cNvPr id="54277" name="Picture 6" descr="124"/>
          <p:cNvPicPr>
            <a:picLocks noChangeAspect="1" noChangeArrowheads="1"/>
          </p:cNvPicPr>
          <p:nvPr/>
        </p:nvPicPr>
        <p:blipFill>
          <a:blip r:embed="rId5" cstate="print"/>
          <a:srcRect l="32607" t="56506" r="25899" b="6076"/>
          <a:stretch>
            <a:fillRect/>
          </a:stretch>
        </p:blipFill>
        <p:spPr bwMode="auto">
          <a:xfrm>
            <a:off x="5148263" y="981075"/>
            <a:ext cx="3741737" cy="4365625"/>
          </a:xfrm>
          <a:prstGeom prst="rect">
            <a:avLst/>
          </a:prstGeom>
          <a:noFill/>
          <a:ln w="9525">
            <a:solidFill>
              <a:schemeClr val="tx1"/>
            </a:solidFill>
            <a:miter lim="800000"/>
            <a:headEnd/>
            <a:tailEnd/>
          </a:ln>
        </p:spPr>
      </p:pic>
      <p:sp>
        <p:nvSpPr>
          <p:cNvPr id="54278" name="Text Box 7"/>
          <p:cNvSpPr txBox="1">
            <a:spLocks noChangeArrowheads="1"/>
          </p:cNvSpPr>
          <p:nvPr/>
        </p:nvSpPr>
        <p:spPr bwMode="auto">
          <a:xfrm>
            <a:off x="179388" y="908050"/>
            <a:ext cx="4716462" cy="2838450"/>
          </a:xfrm>
          <a:prstGeom prst="rect">
            <a:avLst/>
          </a:prstGeom>
          <a:noFill/>
          <a:ln w="9525">
            <a:noFill/>
            <a:miter lim="800000"/>
            <a:headEnd/>
            <a:tailEnd/>
          </a:ln>
        </p:spPr>
        <p:txBody>
          <a:bodyPr>
            <a:spAutoFit/>
          </a:bodyPr>
          <a:lstStyle/>
          <a:p>
            <a:pPr algn="just">
              <a:buFontTx/>
              <a:buChar char="•"/>
            </a:pPr>
            <a:r>
              <a:rPr lang="cs-CZ" sz="1800" b="0"/>
              <a:t> Autoři srovnávali tři půdy různě kontaminované rtutí: A - 7 µg/g, B - 28 µg/g, C - 511 µg/g.</a:t>
            </a:r>
          </a:p>
          <a:p>
            <a:pPr algn="just">
              <a:buFontTx/>
              <a:buChar char="•"/>
            </a:pPr>
            <a:endParaRPr lang="cs-CZ" sz="1800" b="0"/>
          </a:p>
          <a:p>
            <a:pPr algn="just">
              <a:buFontTx/>
              <a:buChar char="•"/>
            </a:pPr>
            <a:r>
              <a:rPr lang="cs-CZ" sz="1800" b="0"/>
              <a:t> Počet DGGE proužků se významně lišil mezi půdami, nejvyšší byl v půdě A a nejnižší v půdě C.</a:t>
            </a:r>
          </a:p>
          <a:p>
            <a:pPr algn="just">
              <a:buFontTx/>
              <a:buChar char="•"/>
            </a:pPr>
            <a:endParaRPr lang="cs-CZ" sz="1800" b="0"/>
          </a:p>
          <a:p>
            <a:pPr algn="just">
              <a:buFontTx/>
              <a:buChar char="•"/>
            </a:pPr>
            <a:r>
              <a:rPr lang="cs-CZ" sz="1800" b="0"/>
              <a:t> Vysoká koncentrace rtuti významně ovlivnila složení mikrobiálního společenstva. </a:t>
            </a:r>
          </a:p>
        </p:txBody>
      </p:sp>
      <p:sp>
        <p:nvSpPr>
          <p:cNvPr id="54279"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400">
                <a:solidFill>
                  <a:srgbClr val="DC0000"/>
                </a:solidFill>
              </a:rPr>
              <a:t>Molekulárně biologické techniky</a:t>
            </a:r>
            <a:endParaRPr lang="en-US" sz="2400">
              <a:solidFill>
                <a:srgbClr val="DC0000"/>
              </a:solidFill>
            </a:endParaRPr>
          </a:p>
        </p:txBody>
      </p:sp>
      <p:grpSp>
        <p:nvGrpSpPr>
          <p:cNvPr id="54280" name="Group 10"/>
          <p:cNvGrpSpPr>
            <a:grpSpLocks/>
          </p:cNvGrpSpPr>
          <p:nvPr/>
        </p:nvGrpSpPr>
        <p:grpSpPr bwMode="auto">
          <a:xfrm>
            <a:off x="0" y="0"/>
            <a:ext cx="1146175" cy="623888"/>
            <a:chOff x="480" y="3075"/>
            <a:chExt cx="722" cy="393"/>
          </a:xfrm>
        </p:grpSpPr>
        <p:pic>
          <p:nvPicPr>
            <p:cNvPr id="54281" name="Picture 11" descr="File:Lupa.na.encyklopedii.jpg">
              <a:hlinkClick r:id="rId6"/>
            </p:cNvPr>
            <p:cNvPicPr>
              <a:picLocks noChangeAspect="1" noChangeArrowheads="1"/>
            </p:cNvPicPr>
            <p:nvPr/>
          </p:nvPicPr>
          <p:blipFill>
            <a:blip r:embed="rId7" cstate="print"/>
            <a:srcRect/>
            <a:stretch>
              <a:fillRect/>
            </a:stretch>
          </p:blipFill>
          <p:spPr bwMode="auto">
            <a:xfrm>
              <a:off x="480" y="3075"/>
              <a:ext cx="722" cy="393"/>
            </a:xfrm>
            <a:prstGeom prst="rect">
              <a:avLst/>
            </a:prstGeom>
            <a:noFill/>
            <a:ln w="19050">
              <a:solidFill>
                <a:srgbClr val="000000"/>
              </a:solidFill>
              <a:miter lim="800000"/>
              <a:headEnd/>
              <a:tailEnd/>
            </a:ln>
          </p:spPr>
        </p:pic>
        <p:sp>
          <p:nvSpPr>
            <p:cNvPr id="54282" name="WordArt 12"/>
            <p:cNvSpPr>
              <a:spLocks noChangeArrowheads="1" noChangeShapeType="1" noTextEdit="1"/>
            </p:cNvSpPr>
            <p:nvPr/>
          </p:nvSpPr>
          <p:spPr bwMode="auto">
            <a:xfrm>
              <a:off x="521" y="3203"/>
              <a:ext cx="363" cy="136"/>
            </a:xfrm>
            <a:prstGeom prst="rect">
              <a:avLst/>
            </a:prstGeom>
          </p:spPr>
          <p:txBody>
            <a:bodyPr wrap="none" fromWordArt="1">
              <a:prstTxWarp prst="textPlain">
                <a:avLst>
                  <a:gd name="adj" fmla="val 50000"/>
                </a:avLst>
              </a:prstTxWarp>
            </a:bodyPr>
            <a:lstStyle/>
            <a:p>
              <a:pPr algn="ctr"/>
              <a:r>
                <a:rPr lang="en-US" sz="3600" kern="10">
                  <a:ln w="12700">
                    <a:solidFill>
                      <a:schemeClr val="tx1"/>
                    </a:solidFill>
                    <a:round/>
                    <a:headEnd/>
                    <a:tailEnd/>
                  </a:ln>
                  <a:solidFill>
                    <a:srgbClr val="FFFF00"/>
                  </a:solidFill>
                  <a:latin typeface="Arial Black"/>
                </a:rPr>
                <a:t>Příklad</a:t>
              </a:r>
            </a:p>
          </p:txBody>
        </p:sp>
      </p:gr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Nadpis 2"/>
          <p:cNvSpPr>
            <a:spLocks noGrp="1"/>
          </p:cNvSpPr>
          <p:nvPr>
            <p:ph type="title"/>
          </p:nvPr>
        </p:nvSpPr>
        <p:spPr/>
        <p:txBody>
          <a:bodyPr/>
          <a:lstStyle/>
          <a:p>
            <a:pPr eaLnBrk="1" hangingPunct="1"/>
            <a:r>
              <a:rPr lang="cs-CZ" smtClean="0"/>
              <a:t>Značení stabilními izotopy (SIP)</a:t>
            </a:r>
          </a:p>
        </p:txBody>
      </p:sp>
      <p:sp>
        <p:nvSpPr>
          <p:cNvPr id="102403" name="Zástupný symbol pro obsah 3"/>
          <p:cNvSpPr>
            <a:spLocks noGrp="1"/>
          </p:cNvSpPr>
          <p:nvPr>
            <p:ph idx="1"/>
          </p:nvPr>
        </p:nvSpPr>
        <p:spPr/>
        <p:txBody>
          <a:bodyPr/>
          <a:lstStyle/>
          <a:p>
            <a:pPr eaLnBrk="1" hangingPunct="1"/>
            <a:r>
              <a:rPr lang="cs-CZ" sz="2000" b="0" smtClean="0"/>
              <a:t>Dlouho se vědci snažili najít způsob jak sledovat aktivity mikroorganismů bez nutnosti jejich kultivace v laboratoři</a:t>
            </a:r>
          </a:p>
          <a:p>
            <a:pPr eaLnBrk="1" hangingPunct="1"/>
            <a:r>
              <a:rPr lang="cs-CZ" sz="2000" b="0" smtClean="0"/>
              <a:t>Molekulárně – biologické techniky, zdá se, mají řešení jak popsat aktivity mikroorganismů tak, jak probíhají přímo v prostředí</a:t>
            </a:r>
          </a:p>
          <a:p>
            <a:pPr eaLnBrk="1" hangingPunct="1"/>
            <a:r>
              <a:rPr lang="cs-CZ" sz="2000" b="0" smtClean="0"/>
              <a:t>Klasické hodnocení sekvencí (např. 16S, 18S rRNA) nedává odpověď na metabolickou aktivitu MO</a:t>
            </a:r>
          </a:p>
          <a:p>
            <a:pPr eaLnBrk="1" hangingPunct="1"/>
            <a:r>
              <a:rPr lang="cs-CZ" sz="2000" b="0" smtClean="0"/>
              <a:t>SIP umožňuje detekovat MO aktivně se účastnící metabolického pochodu</a:t>
            </a:r>
          </a:p>
          <a:p>
            <a:pPr eaLnBrk="1" hangingPunct="1"/>
            <a:r>
              <a:rPr lang="cs-CZ" sz="2000" b="0" smtClean="0"/>
              <a:t>SIP identifikuje MO, které jsou schopny využívat daný substrát (polutant …) a následně geny, které jsou do využití zapojeny</a:t>
            </a:r>
          </a:p>
          <a:p>
            <a:pPr eaLnBrk="1" hangingPunct="1"/>
            <a:r>
              <a:rPr lang="cs-CZ" sz="2000" b="0" smtClean="0"/>
              <a:t>Využívá se </a:t>
            </a:r>
            <a:r>
              <a:rPr lang="cs-CZ" sz="2000" b="0" baseline="30000" smtClean="0"/>
              <a:t>13</a:t>
            </a:r>
            <a:r>
              <a:rPr lang="cs-CZ" sz="2000" b="0" smtClean="0"/>
              <a:t>C či </a:t>
            </a:r>
            <a:r>
              <a:rPr lang="cs-CZ" sz="2000" b="0" baseline="30000" smtClean="0"/>
              <a:t>15</a:t>
            </a:r>
            <a:r>
              <a:rPr lang="cs-CZ" sz="2000" b="0" smtClean="0"/>
              <a:t>N</a:t>
            </a:r>
          </a:p>
          <a:p>
            <a:pPr eaLnBrk="1" hangingPunct="1"/>
            <a:endParaRPr lang="cs-CZ" sz="2000" b="0" smtClean="0"/>
          </a:p>
          <a:p>
            <a:pPr eaLnBrk="1" hangingPunct="1"/>
            <a:endParaRPr lang="cs-CZ" sz="2000" b="0" smtClean="0"/>
          </a:p>
          <a:p>
            <a:pPr eaLnBrk="1" hangingPunct="1"/>
            <a:endParaRPr lang="cs-CZ" sz="2000" b="0" smtClean="0"/>
          </a:p>
          <a:p>
            <a:pPr eaLnBrk="1" hangingPunct="1"/>
            <a:endParaRPr lang="cs-CZ" sz="2000" b="0" smtClean="0"/>
          </a:p>
        </p:txBody>
      </p:sp>
      <p:sp>
        <p:nvSpPr>
          <p:cNvPr id="102404" name="Zástupný symbol pro číslo snímku 1"/>
          <p:cNvSpPr>
            <a:spLocks noGrp="1"/>
          </p:cNvSpPr>
          <p:nvPr>
            <p:ph type="sldNum" sz="quarter" idx="10"/>
          </p:nvPr>
        </p:nvSpPr>
        <p:spPr>
          <a:noFill/>
        </p:spPr>
        <p:txBody>
          <a:bodyPr/>
          <a:lstStyle/>
          <a:p>
            <a:r>
              <a:rPr lang="cs-CZ" smtClean="0">
                <a:latin typeface="Arial" charset="0"/>
              </a:rPr>
              <a:t>Snímek </a:t>
            </a:r>
            <a:fld id="{216BC4E8-3A5A-4FDE-82EB-946B34F468B1}" type="slidenum">
              <a:rPr lang="cs-CZ" smtClean="0">
                <a:latin typeface="Arial" charset="0"/>
              </a:rPr>
              <a:pPr/>
              <a:t>89</a:t>
            </a:fld>
            <a:endParaRPr lang="cs-CZ" smtClean="0">
              <a:latin typeface="Arial"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0"/>
          <p:cNvSpPr>
            <a:spLocks noGrp="1" noChangeArrowheads="1"/>
          </p:cNvSpPr>
          <p:nvPr>
            <p:ph type="title"/>
          </p:nvPr>
        </p:nvSpPr>
        <p:spPr>
          <a:noFill/>
        </p:spPr>
        <p:txBody>
          <a:bodyPr/>
          <a:lstStyle/>
          <a:p>
            <a:pPr eaLnBrk="1" hangingPunct="1"/>
            <a:r>
              <a:rPr lang="cs-CZ" smtClean="0"/>
              <a:t>Biodiverzita mikroorganismů</a:t>
            </a:r>
          </a:p>
        </p:txBody>
      </p:sp>
      <p:sp>
        <p:nvSpPr>
          <p:cNvPr id="73731" name="Zástupný symbol pro číslo snímku 4"/>
          <p:cNvSpPr>
            <a:spLocks noGrp="1"/>
          </p:cNvSpPr>
          <p:nvPr>
            <p:ph type="sldNum" sz="quarter" idx="10"/>
          </p:nvPr>
        </p:nvSpPr>
        <p:spPr>
          <a:noFill/>
        </p:spPr>
        <p:txBody>
          <a:bodyPr/>
          <a:lstStyle/>
          <a:p>
            <a:r>
              <a:rPr lang="cs-CZ" smtClean="0">
                <a:latin typeface="Arial" charset="0"/>
              </a:rPr>
              <a:t>Snímek </a:t>
            </a:r>
            <a:fld id="{300ED8FF-9C78-40B3-A1CB-B13A565C7B12}" type="slidenum">
              <a:rPr lang="cs-CZ" smtClean="0">
                <a:latin typeface="Arial" charset="0"/>
              </a:rPr>
              <a:pPr/>
              <a:t>9</a:t>
            </a:fld>
            <a:endParaRPr lang="cs-CZ" smtClean="0">
              <a:latin typeface="Arial" charset="0"/>
            </a:endParaRPr>
          </a:p>
        </p:txBody>
      </p:sp>
      <p:sp>
        <p:nvSpPr>
          <p:cNvPr id="73732" name="Rectangle 5"/>
          <p:cNvSpPr>
            <a:spLocks noChangeArrowheads="1"/>
          </p:cNvSpPr>
          <p:nvPr/>
        </p:nvSpPr>
        <p:spPr bwMode="auto">
          <a:xfrm>
            <a:off x="323850" y="765175"/>
            <a:ext cx="6911975" cy="381000"/>
          </a:xfrm>
          <a:prstGeom prst="rect">
            <a:avLst/>
          </a:prstGeom>
          <a:noFill/>
          <a:ln w="9525">
            <a:noFill/>
            <a:miter lim="800000"/>
            <a:headEnd/>
            <a:tailEnd/>
          </a:ln>
        </p:spPr>
        <p:txBody>
          <a:bodyPr/>
          <a:lstStyle/>
          <a:p>
            <a:pPr marL="342900" indent="-342900">
              <a:spcBef>
                <a:spcPct val="20000"/>
              </a:spcBef>
            </a:pPr>
            <a:r>
              <a:rPr lang="cs-CZ" sz="2400"/>
              <a:t>Malá druhová diverzita</a:t>
            </a:r>
            <a:endParaRPr lang="en-US" sz="2400"/>
          </a:p>
        </p:txBody>
      </p:sp>
      <p:sp>
        <p:nvSpPr>
          <p:cNvPr id="73733" name="Text Box 7"/>
          <p:cNvSpPr txBox="1">
            <a:spLocks noChangeArrowheads="1"/>
          </p:cNvSpPr>
          <p:nvPr/>
        </p:nvSpPr>
        <p:spPr bwMode="auto">
          <a:xfrm>
            <a:off x="827088" y="1557338"/>
            <a:ext cx="2590800" cy="915987"/>
          </a:xfrm>
          <a:prstGeom prst="rect">
            <a:avLst/>
          </a:prstGeom>
          <a:noFill/>
          <a:ln w="19050">
            <a:noFill/>
            <a:miter lim="800000"/>
            <a:headEnd/>
            <a:tailEnd type="none" w="med" len="lg"/>
          </a:ln>
        </p:spPr>
        <p:txBody>
          <a:bodyPr>
            <a:spAutoFit/>
          </a:bodyPr>
          <a:lstStyle/>
          <a:p>
            <a:pPr algn="ctr">
              <a:spcBef>
                <a:spcPct val="50000"/>
              </a:spcBef>
            </a:pPr>
            <a:r>
              <a:rPr lang="cs-CZ" sz="1800" b="0">
                <a:solidFill>
                  <a:srgbClr val="000099"/>
                </a:solidFill>
                <a:latin typeface="Comic Sans MS" pitchFamily="66" charset="0"/>
              </a:rPr>
              <a:t>Úspěšně konkurenceschopné mikroorganismy</a:t>
            </a:r>
            <a:endParaRPr lang="en-US" sz="1800" b="0">
              <a:solidFill>
                <a:srgbClr val="000099"/>
              </a:solidFill>
              <a:latin typeface="Comic Sans MS" pitchFamily="66" charset="0"/>
            </a:endParaRPr>
          </a:p>
        </p:txBody>
      </p:sp>
      <p:sp>
        <p:nvSpPr>
          <p:cNvPr id="73734" name="Text Box 8"/>
          <p:cNvSpPr txBox="1">
            <a:spLocks noChangeArrowheads="1"/>
          </p:cNvSpPr>
          <p:nvPr/>
        </p:nvSpPr>
        <p:spPr bwMode="auto">
          <a:xfrm>
            <a:off x="900113" y="3213100"/>
            <a:ext cx="2300287" cy="366713"/>
          </a:xfrm>
          <a:prstGeom prst="rect">
            <a:avLst/>
          </a:prstGeom>
          <a:noFill/>
          <a:ln w="19050">
            <a:noFill/>
            <a:miter lim="800000"/>
            <a:headEnd/>
            <a:tailEnd type="none" w="med" len="lg"/>
          </a:ln>
        </p:spPr>
        <p:txBody>
          <a:bodyPr wrap="none">
            <a:spAutoFit/>
          </a:bodyPr>
          <a:lstStyle/>
          <a:p>
            <a:r>
              <a:rPr lang="cs-CZ" sz="1800" b="0">
                <a:solidFill>
                  <a:srgbClr val="000099"/>
                </a:solidFill>
                <a:latin typeface="Comic Sans MS" pitchFamily="66" charset="0"/>
              </a:rPr>
              <a:t>Vysoké počty buněk</a:t>
            </a:r>
            <a:endParaRPr lang="en-US" sz="1800" b="0">
              <a:solidFill>
                <a:srgbClr val="000099"/>
              </a:solidFill>
              <a:latin typeface="Comic Sans MS" pitchFamily="66" charset="0"/>
            </a:endParaRPr>
          </a:p>
        </p:txBody>
      </p:sp>
      <p:sp>
        <p:nvSpPr>
          <p:cNvPr id="73735" name="Text Box 9"/>
          <p:cNvSpPr txBox="1">
            <a:spLocks noChangeArrowheads="1"/>
          </p:cNvSpPr>
          <p:nvPr/>
        </p:nvSpPr>
        <p:spPr bwMode="auto">
          <a:xfrm>
            <a:off x="260350" y="4335463"/>
            <a:ext cx="3760788" cy="366712"/>
          </a:xfrm>
          <a:prstGeom prst="rect">
            <a:avLst/>
          </a:prstGeom>
          <a:noFill/>
          <a:ln w="19050">
            <a:noFill/>
            <a:miter lim="800000"/>
            <a:headEnd/>
            <a:tailEnd type="none" w="med" len="lg"/>
          </a:ln>
        </p:spPr>
        <p:txBody>
          <a:bodyPr wrap="none">
            <a:spAutoFit/>
          </a:bodyPr>
          <a:lstStyle/>
          <a:p>
            <a:pPr algn="ctr"/>
            <a:r>
              <a:rPr lang="cs-CZ" sz="1800" b="0">
                <a:solidFill>
                  <a:srgbClr val="000099"/>
                </a:solidFill>
                <a:latin typeface="Comic Sans MS" pitchFamily="66" charset="0"/>
              </a:rPr>
              <a:t>Jen několik dominantních populací</a:t>
            </a:r>
            <a:endParaRPr lang="en-US" sz="1800" b="0">
              <a:solidFill>
                <a:srgbClr val="000099"/>
              </a:solidFill>
              <a:latin typeface="Comic Sans MS" pitchFamily="66" charset="0"/>
            </a:endParaRPr>
          </a:p>
        </p:txBody>
      </p:sp>
      <p:sp>
        <p:nvSpPr>
          <p:cNvPr id="73736" name="AutoShape 10"/>
          <p:cNvSpPr>
            <a:spLocks noChangeArrowheads="1"/>
          </p:cNvSpPr>
          <p:nvPr/>
        </p:nvSpPr>
        <p:spPr bwMode="auto">
          <a:xfrm>
            <a:off x="2046288" y="2530475"/>
            <a:ext cx="76200" cy="685800"/>
          </a:xfrm>
          <a:prstGeom prst="downArrow">
            <a:avLst>
              <a:gd name="adj1" fmla="val 50000"/>
              <a:gd name="adj2" fmla="val 225000"/>
            </a:avLst>
          </a:prstGeom>
          <a:solidFill>
            <a:srgbClr val="CC0066"/>
          </a:solidFill>
          <a:ln w="19050">
            <a:solidFill>
              <a:srgbClr val="000080"/>
            </a:solidFill>
            <a:miter lim="800000"/>
            <a:headEnd/>
            <a:tailEnd type="none" w="med" len="lg"/>
          </a:ln>
        </p:spPr>
        <p:txBody>
          <a:bodyPr wrap="none" anchor="ctr"/>
          <a:lstStyle/>
          <a:p>
            <a:endParaRPr lang="cs-CZ"/>
          </a:p>
        </p:txBody>
      </p:sp>
      <p:sp>
        <p:nvSpPr>
          <p:cNvPr id="73737" name="AutoShape 11"/>
          <p:cNvSpPr>
            <a:spLocks noChangeArrowheads="1"/>
          </p:cNvSpPr>
          <p:nvPr/>
        </p:nvSpPr>
        <p:spPr bwMode="auto">
          <a:xfrm>
            <a:off x="2046288" y="3673475"/>
            <a:ext cx="76200" cy="685800"/>
          </a:xfrm>
          <a:prstGeom prst="downArrow">
            <a:avLst>
              <a:gd name="adj1" fmla="val 50000"/>
              <a:gd name="adj2" fmla="val 225000"/>
            </a:avLst>
          </a:prstGeom>
          <a:solidFill>
            <a:srgbClr val="CC0066"/>
          </a:solidFill>
          <a:ln w="19050">
            <a:solidFill>
              <a:srgbClr val="000080"/>
            </a:solidFill>
            <a:miter lim="800000"/>
            <a:headEnd/>
            <a:tailEnd type="none" w="med" len="lg"/>
          </a:ln>
        </p:spPr>
        <p:txBody>
          <a:bodyPr wrap="none" anchor="ctr"/>
          <a:lstStyle/>
          <a:p>
            <a:endParaRPr lang="cs-CZ"/>
          </a:p>
        </p:txBody>
      </p:sp>
      <p:sp>
        <p:nvSpPr>
          <p:cNvPr id="646156" name="AutoShape 12"/>
          <p:cNvSpPr>
            <a:spLocks noChangeArrowheads="1"/>
          </p:cNvSpPr>
          <p:nvPr/>
        </p:nvSpPr>
        <p:spPr bwMode="auto">
          <a:xfrm>
            <a:off x="4114800" y="3276600"/>
            <a:ext cx="1447800" cy="457200"/>
          </a:xfrm>
          <a:prstGeom prst="rightArrow">
            <a:avLst>
              <a:gd name="adj1" fmla="val 50000"/>
              <a:gd name="adj2" fmla="val 79167"/>
            </a:avLst>
          </a:prstGeom>
          <a:solidFill>
            <a:srgbClr val="CC0066">
              <a:alpha val="50195"/>
            </a:srgbClr>
          </a:solidFill>
          <a:ln w="19050">
            <a:solidFill>
              <a:srgbClr val="000080"/>
            </a:solidFill>
            <a:miter lim="800000"/>
            <a:headEnd/>
            <a:tailEnd type="none" w="med" len="lg"/>
          </a:ln>
        </p:spPr>
        <p:txBody>
          <a:bodyPr wrap="none" anchor="ctr"/>
          <a:lstStyle/>
          <a:p>
            <a:endParaRPr lang="cs-CZ"/>
          </a:p>
        </p:txBody>
      </p:sp>
      <p:grpSp>
        <p:nvGrpSpPr>
          <p:cNvPr id="2" name="Group 13"/>
          <p:cNvGrpSpPr>
            <a:grpSpLocks/>
          </p:cNvGrpSpPr>
          <p:nvPr/>
        </p:nvGrpSpPr>
        <p:grpSpPr bwMode="auto">
          <a:xfrm>
            <a:off x="6067425" y="2590800"/>
            <a:ext cx="2689225" cy="3435350"/>
            <a:chOff x="3822" y="1632"/>
            <a:chExt cx="1694" cy="2164"/>
          </a:xfrm>
        </p:grpSpPr>
        <p:sp>
          <p:nvSpPr>
            <p:cNvPr id="73740" name="Text Box 14"/>
            <p:cNvSpPr txBox="1">
              <a:spLocks noChangeArrowheads="1"/>
            </p:cNvSpPr>
            <p:nvPr/>
          </p:nvSpPr>
          <p:spPr bwMode="auto">
            <a:xfrm>
              <a:off x="3974" y="1632"/>
              <a:ext cx="1156" cy="404"/>
            </a:xfrm>
            <a:prstGeom prst="rect">
              <a:avLst/>
            </a:prstGeom>
            <a:noFill/>
            <a:ln w="19050">
              <a:noFill/>
              <a:miter lim="800000"/>
              <a:headEnd/>
              <a:tailEnd type="none" w="med" len="lg"/>
            </a:ln>
          </p:spPr>
          <p:txBody>
            <a:bodyPr>
              <a:spAutoFit/>
            </a:bodyPr>
            <a:lstStyle/>
            <a:p>
              <a:pPr algn="ctr"/>
              <a:r>
                <a:rPr lang="cs-CZ" sz="1800" b="0">
                  <a:solidFill>
                    <a:srgbClr val="000099"/>
                  </a:solidFill>
                  <a:latin typeface="Comic Sans MS" pitchFamily="66" charset="0"/>
                </a:rPr>
                <a:t>Vysoká produktivita</a:t>
              </a:r>
              <a:endParaRPr lang="en-US" sz="1800" b="0">
                <a:solidFill>
                  <a:srgbClr val="000099"/>
                </a:solidFill>
                <a:latin typeface="Comic Sans MS" pitchFamily="66" charset="0"/>
              </a:endParaRPr>
            </a:p>
          </p:txBody>
        </p:sp>
        <p:sp>
          <p:nvSpPr>
            <p:cNvPr id="73741" name="Text Box 15"/>
            <p:cNvSpPr txBox="1">
              <a:spLocks noChangeArrowheads="1"/>
            </p:cNvSpPr>
            <p:nvPr/>
          </p:nvSpPr>
          <p:spPr bwMode="auto">
            <a:xfrm>
              <a:off x="3822" y="2365"/>
              <a:ext cx="1694" cy="231"/>
            </a:xfrm>
            <a:prstGeom prst="rect">
              <a:avLst/>
            </a:prstGeom>
            <a:noFill/>
            <a:ln w="19050">
              <a:noFill/>
              <a:miter lim="800000"/>
              <a:headEnd/>
              <a:tailEnd type="none" w="med" len="lg"/>
            </a:ln>
          </p:spPr>
          <p:txBody>
            <a:bodyPr wrap="none">
              <a:spAutoFit/>
            </a:bodyPr>
            <a:lstStyle/>
            <a:p>
              <a:r>
                <a:rPr lang="cs-CZ" sz="1800" b="0">
                  <a:solidFill>
                    <a:srgbClr val="000099"/>
                  </a:solidFill>
                  <a:latin typeface="Comic Sans MS" pitchFamily="66" charset="0"/>
                </a:rPr>
                <a:t>Vysoká potřeba energie</a:t>
              </a:r>
              <a:endParaRPr lang="en-US" sz="1800" b="0">
                <a:solidFill>
                  <a:srgbClr val="000099"/>
                </a:solidFill>
                <a:latin typeface="Comic Sans MS" pitchFamily="66" charset="0"/>
              </a:endParaRPr>
            </a:p>
          </p:txBody>
        </p:sp>
        <p:sp>
          <p:nvSpPr>
            <p:cNvPr id="73742" name="AutoShape 16"/>
            <p:cNvSpPr>
              <a:spLocks noChangeArrowheads="1"/>
            </p:cNvSpPr>
            <p:nvPr/>
          </p:nvSpPr>
          <p:spPr bwMode="auto">
            <a:xfrm>
              <a:off x="4464" y="2736"/>
              <a:ext cx="288" cy="624"/>
            </a:xfrm>
            <a:prstGeom prst="downArrow">
              <a:avLst>
                <a:gd name="adj1" fmla="val 50000"/>
                <a:gd name="adj2" fmla="val 54167"/>
              </a:avLst>
            </a:prstGeom>
            <a:solidFill>
              <a:srgbClr val="CC0066">
                <a:alpha val="50195"/>
              </a:srgbClr>
            </a:solidFill>
            <a:ln w="19050">
              <a:solidFill>
                <a:srgbClr val="000080"/>
              </a:solidFill>
              <a:miter lim="800000"/>
              <a:headEnd/>
              <a:tailEnd type="none" w="med" len="lg"/>
            </a:ln>
          </p:spPr>
          <p:txBody>
            <a:bodyPr wrap="none" anchor="ctr"/>
            <a:lstStyle/>
            <a:p>
              <a:endParaRPr lang="cs-CZ"/>
            </a:p>
          </p:txBody>
        </p:sp>
        <p:sp>
          <p:nvSpPr>
            <p:cNvPr id="73743" name="Text Box 17"/>
            <p:cNvSpPr txBox="1">
              <a:spLocks noChangeArrowheads="1"/>
            </p:cNvSpPr>
            <p:nvPr/>
          </p:nvSpPr>
          <p:spPr bwMode="auto">
            <a:xfrm>
              <a:off x="4224" y="3565"/>
              <a:ext cx="1073" cy="231"/>
            </a:xfrm>
            <a:prstGeom prst="rect">
              <a:avLst/>
            </a:prstGeom>
            <a:noFill/>
            <a:ln w="19050">
              <a:noFill/>
              <a:miter lim="800000"/>
              <a:headEnd/>
              <a:tailEnd type="none" w="med" len="lg"/>
            </a:ln>
          </p:spPr>
          <p:txBody>
            <a:bodyPr wrap="none">
              <a:spAutoFit/>
            </a:bodyPr>
            <a:lstStyle/>
            <a:p>
              <a:r>
                <a:rPr lang="cs-CZ" sz="1800">
                  <a:solidFill>
                    <a:srgbClr val="CC0066"/>
                  </a:solidFill>
                  <a:latin typeface="Comic Sans MS" pitchFamily="66" charset="0"/>
                </a:rPr>
                <a:t>NESTABILNÍ</a:t>
              </a:r>
              <a:endParaRPr lang="en-US" sz="1800">
                <a:solidFill>
                  <a:srgbClr val="CC0066"/>
                </a:solidFill>
                <a:latin typeface="Comic Sans MS" pitchFamily="66" charset="0"/>
              </a:endParaRPr>
            </a:p>
          </p:txBody>
        </p:sp>
        <p:sp>
          <p:nvSpPr>
            <p:cNvPr id="73744" name="Text Box 18"/>
            <p:cNvSpPr txBox="1">
              <a:spLocks noChangeArrowheads="1"/>
            </p:cNvSpPr>
            <p:nvPr/>
          </p:nvSpPr>
          <p:spPr bwMode="auto">
            <a:xfrm>
              <a:off x="4502" y="2079"/>
              <a:ext cx="185" cy="231"/>
            </a:xfrm>
            <a:prstGeom prst="rect">
              <a:avLst/>
            </a:prstGeom>
            <a:noFill/>
            <a:ln w="19050">
              <a:noFill/>
              <a:miter lim="800000"/>
              <a:headEnd/>
              <a:tailEnd type="none" w="med" len="lg"/>
            </a:ln>
          </p:spPr>
          <p:txBody>
            <a:bodyPr wrap="none">
              <a:spAutoFit/>
            </a:bodyPr>
            <a:lstStyle/>
            <a:p>
              <a:r>
                <a:rPr lang="en-GB" sz="1800" b="0">
                  <a:solidFill>
                    <a:srgbClr val="000099"/>
                  </a:solidFill>
                  <a:latin typeface="Comic Sans MS" pitchFamily="66" charset="0"/>
                </a:rPr>
                <a:t>+</a:t>
              </a:r>
              <a:endParaRPr lang="en-US" sz="1800" b="0">
                <a:solidFill>
                  <a:srgbClr val="000099"/>
                </a:solidFill>
                <a:latin typeface="Comic Sans MS" pitchFamily="66"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6156"/>
                                        </p:tgtEl>
                                        <p:attrNameLst>
                                          <p:attrName>style.visibility</p:attrName>
                                        </p:attrNameLst>
                                      </p:cBhvr>
                                      <p:to>
                                        <p:strVal val="visible"/>
                                      </p:to>
                                    </p:set>
                                    <p:animEffect transition="in" filter="wipe(left)">
                                      <p:cBhvr>
                                        <p:cTn id="7" dur="500"/>
                                        <p:tgtEl>
                                          <p:spTgt spid="6461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adpis 1"/>
          <p:cNvSpPr>
            <a:spLocks noGrp="1"/>
          </p:cNvSpPr>
          <p:nvPr>
            <p:ph type="title"/>
          </p:nvPr>
        </p:nvSpPr>
        <p:spPr/>
        <p:txBody>
          <a:bodyPr/>
          <a:lstStyle/>
          <a:p>
            <a:r>
              <a:rPr lang="cs-CZ" smtClean="0"/>
              <a:t>SIP</a:t>
            </a:r>
          </a:p>
        </p:txBody>
      </p:sp>
      <p:sp>
        <p:nvSpPr>
          <p:cNvPr id="103427" name="Zástupný symbol pro číslo snímku 3"/>
          <p:cNvSpPr>
            <a:spLocks noGrp="1"/>
          </p:cNvSpPr>
          <p:nvPr>
            <p:ph type="sldNum" sz="quarter" idx="10"/>
          </p:nvPr>
        </p:nvSpPr>
        <p:spPr>
          <a:noFill/>
        </p:spPr>
        <p:txBody>
          <a:bodyPr/>
          <a:lstStyle/>
          <a:p>
            <a:r>
              <a:rPr lang="cs-CZ" smtClean="0">
                <a:latin typeface="Arial" charset="0"/>
              </a:rPr>
              <a:t>Snímek </a:t>
            </a:r>
            <a:fld id="{020CC4A9-3F61-45E1-A466-65785283A4DD}" type="slidenum">
              <a:rPr lang="cs-CZ" smtClean="0">
                <a:latin typeface="Arial" charset="0"/>
              </a:rPr>
              <a:pPr/>
              <a:t>90</a:t>
            </a:fld>
            <a:endParaRPr lang="cs-CZ" smtClean="0">
              <a:latin typeface="Arial" charset="0"/>
            </a:endParaRPr>
          </a:p>
        </p:txBody>
      </p:sp>
      <p:pic>
        <p:nvPicPr>
          <p:cNvPr id="103428" name="Picture 5"/>
          <p:cNvPicPr>
            <a:picLocks noChangeAspect="1" noChangeArrowheads="1"/>
          </p:cNvPicPr>
          <p:nvPr/>
        </p:nvPicPr>
        <p:blipFill>
          <a:blip r:embed="rId2" cstate="print"/>
          <a:srcRect/>
          <a:stretch>
            <a:fillRect/>
          </a:stretch>
        </p:blipFill>
        <p:spPr bwMode="auto">
          <a:xfrm>
            <a:off x="4678363" y="549275"/>
            <a:ext cx="4465637" cy="3163888"/>
          </a:xfrm>
          <a:prstGeom prst="rect">
            <a:avLst/>
          </a:prstGeom>
          <a:noFill/>
          <a:ln w="9525">
            <a:noFill/>
            <a:miter lim="800000"/>
            <a:headEnd/>
            <a:tailEnd/>
          </a:ln>
        </p:spPr>
      </p:pic>
      <p:pic>
        <p:nvPicPr>
          <p:cNvPr id="103429" name="Picture 6"/>
          <p:cNvPicPr>
            <a:picLocks noChangeAspect="1" noChangeArrowheads="1"/>
          </p:cNvPicPr>
          <p:nvPr/>
        </p:nvPicPr>
        <p:blipFill>
          <a:blip r:embed="rId3" cstate="print"/>
          <a:srcRect/>
          <a:stretch>
            <a:fillRect/>
          </a:stretch>
        </p:blipFill>
        <p:spPr bwMode="auto">
          <a:xfrm>
            <a:off x="5076825" y="3860800"/>
            <a:ext cx="2543175" cy="238125"/>
          </a:xfrm>
          <a:prstGeom prst="rect">
            <a:avLst/>
          </a:prstGeom>
          <a:noFill/>
          <a:ln w="9525">
            <a:noFill/>
            <a:miter lim="800000"/>
            <a:headEnd/>
            <a:tailEnd/>
          </a:ln>
        </p:spPr>
      </p:pic>
      <p:pic>
        <p:nvPicPr>
          <p:cNvPr id="103430" name="Picture 2"/>
          <p:cNvPicPr>
            <a:picLocks noChangeAspect="1" noChangeArrowheads="1"/>
          </p:cNvPicPr>
          <p:nvPr/>
        </p:nvPicPr>
        <p:blipFill>
          <a:blip r:embed="rId4" cstate="print"/>
          <a:srcRect/>
          <a:stretch>
            <a:fillRect/>
          </a:stretch>
        </p:blipFill>
        <p:spPr bwMode="auto">
          <a:xfrm>
            <a:off x="34925" y="3627438"/>
            <a:ext cx="4968875" cy="3230562"/>
          </a:xfrm>
          <a:prstGeom prst="rect">
            <a:avLst/>
          </a:prstGeom>
          <a:noFill/>
          <a:ln w="9525">
            <a:noFill/>
            <a:miter lim="800000"/>
            <a:headEnd/>
            <a:tailEnd/>
          </a:ln>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Nadpis 2"/>
          <p:cNvSpPr>
            <a:spLocks noGrp="1"/>
          </p:cNvSpPr>
          <p:nvPr>
            <p:ph type="ctrTitle"/>
          </p:nvPr>
        </p:nvSpPr>
        <p:spPr/>
        <p:txBody>
          <a:bodyPr/>
          <a:lstStyle/>
          <a:p>
            <a:pPr eaLnBrk="1" hangingPunct="1"/>
            <a:r>
              <a:rPr lang="cs-CZ" smtClean="0"/>
              <a:t>Srovnání všech přístupů</a:t>
            </a:r>
          </a:p>
        </p:txBody>
      </p:sp>
      <p:sp>
        <p:nvSpPr>
          <p:cNvPr id="104451" name="Zástupný symbol pro číslo snímku 1"/>
          <p:cNvSpPr>
            <a:spLocks noGrp="1"/>
          </p:cNvSpPr>
          <p:nvPr>
            <p:ph type="sldNum" sz="quarter" idx="4294967295"/>
          </p:nvPr>
        </p:nvSpPr>
        <p:spPr>
          <a:xfrm>
            <a:off x="7334250" y="6524625"/>
            <a:ext cx="1809750" cy="333375"/>
          </a:xfrm>
          <a:noFill/>
        </p:spPr>
        <p:txBody>
          <a:bodyPr/>
          <a:lstStyle/>
          <a:p>
            <a:r>
              <a:rPr lang="cs-CZ" smtClean="0">
                <a:latin typeface="Arial" charset="0"/>
              </a:rPr>
              <a:t>Snímek </a:t>
            </a:r>
            <a:fld id="{17B4711A-D1A1-4524-A387-C1AD530284ED}" type="slidenum">
              <a:rPr lang="cs-CZ" smtClean="0">
                <a:latin typeface="Arial" charset="0"/>
              </a:rPr>
              <a:pPr/>
              <a:t>91</a:t>
            </a:fld>
            <a:endParaRPr lang="cs-CZ" smtClean="0">
              <a:latin typeface="Arial" charset="0"/>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Zástupný symbol pro číslo snímku 2"/>
          <p:cNvSpPr>
            <a:spLocks noGrp="1"/>
          </p:cNvSpPr>
          <p:nvPr>
            <p:ph type="sldNum" sz="quarter" idx="10"/>
          </p:nvPr>
        </p:nvSpPr>
        <p:spPr>
          <a:noFill/>
        </p:spPr>
        <p:txBody>
          <a:bodyPr/>
          <a:lstStyle/>
          <a:p>
            <a:r>
              <a:rPr lang="cs-CZ" smtClean="0">
                <a:latin typeface="Arial" charset="0"/>
              </a:rPr>
              <a:t>Snímek </a:t>
            </a:r>
            <a:fld id="{4F723158-1EEE-4BE3-BBD6-275F56F38452}" type="slidenum">
              <a:rPr lang="cs-CZ" smtClean="0">
                <a:latin typeface="Arial" charset="0"/>
              </a:rPr>
              <a:pPr/>
              <a:t>92</a:t>
            </a:fld>
            <a:endParaRPr lang="cs-CZ" smtClean="0">
              <a:latin typeface="Arial" charset="0"/>
            </a:endParaRPr>
          </a:p>
        </p:txBody>
      </p:sp>
      <p:pic>
        <p:nvPicPr>
          <p:cNvPr id="55300" name="Picture 8" descr="0029"/>
          <p:cNvPicPr>
            <a:picLocks noChangeAspect="1" noChangeArrowheads="1"/>
          </p:cNvPicPr>
          <p:nvPr/>
        </p:nvPicPr>
        <p:blipFill>
          <a:blip r:embed="rId4" cstate="print"/>
          <a:srcRect l="15807" t="18106" r="17047" b="49825"/>
          <a:stretch>
            <a:fillRect/>
          </a:stretch>
        </p:blipFill>
        <p:spPr bwMode="auto">
          <a:xfrm>
            <a:off x="0" y="908050"/>
            <a:ext cx="9136063" cy="5949950"/>
          </a:xfrm>
          <a:prstGeom prst="rect">
            <a:avLst/>
          </a:prstGeom>
          <a:noFill/>
          <a:ln w="9525">
            <a:solidFill>
              <a:schemeClr val="tx1"/>
            </a:solidFill>
            <a:miter lim="800000"/>
            <a:headEnd/>
            <a:tailEnd/>
          </a:ln>
        </p:spPr>
      </p:pic>
      <p:sp>
        <p:nvSpPr>
          <p:cNvPr id="55301"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55298" name="Object 6"/>
          <p:cNvGraphicFramePr>
            <a:graphicFrameLocks noChangeAspect="1"/>
          </p:cNvGraphicFramePr>
          <p:nvPr/>
        </p:nvGraphicFramePr>
        <p:xfrm>
          <a:off x="0" y="0"/>
          <a:ext cx="914400" cy="198438"/>
        </p:xfrm>
        <a:graphic>
          <a:graphicData uri="http://schemas.openxmlformats.org/presentationml/2006/ole">
            <p:oleObj spid="_x0000_s55298" name="Equation" r:id="rId5" imgW="914400" imgH="198720" progId="Equation.DSMT4">
              <p:embed/>
            </p:oleObj>
          </a:graphicData>
        </a:graphic>
      </p:graphicFrame>
      <p:sp>
        <p:nvSpPr>
          <p:cNvPr id="55302"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000">
                <a:solidFill>
                  <a:srgbClr val="DC0000"/>
                </a:solidFill>
              </a:rPr>
              <a:t>Srovnání všech přístupů</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Zástupný symbol pro číslo snímku 2"/>
          <p:cNvSpPr>
            <a:spLocks noGrp="1"/>
          </p:cNvSpPr>
          <p:nvPr>
            <p:ph type="sldNum" sz="quarter" idx="10"/>
          </p:nvPr>
        </p:nvSpPr>
        <p:spPr>
          <a:noFill/>
        </p:spPr>
        <p:txBody>
          <a:bodyPr/>
          <a:lstStyle/>
          <a:p>
            <a:r>
              <a:rPr lang="cs-CZ" smtClean="0">
                <a:latin typeface="Arial" charset="0"/>
              </a:rPr>
              <a:t>Snímek </a:t>
            </a:r>
            <a:fld id="{AD2A2E95-ACC7-4DAA-B85B-E1A2FCD6C9FD}" type="slidenum">
              <a:rPr lang="cs-CZ" smtClean="0">
                <a:latin typeface="Arial" charset="0"/>
              </a:rPr>
              <a:pPr/>
              <a:t>93</a:t>
            </a:fld>
            <a:endParaRPr lang="cs-CZ" smtClean="0">
              <a:latin typeface="Arial" charset="0"/>
            </a:endParaRPr>
          </a:p>
        </p:txBody>
      </p:sp>
      <p:sp>
        <p:nvSpPr>
          <p:cNvPr id="56324" name="Text Box 3"/>
          <p:cNvSpPr txBox="1">
            <a:spLocks noChangeArrowheads="1"/>
          </p:cNvSpPr>
          <p:nvPr/>
        </p:nvSpPr>
        <p:spPr bwMode="auto">
          <a:xfrm>
            <a:off x="0" y="0"/>
            <a:ext cx="3960813" cy="274638"/>
          </a:xfrm>
          <a:prstGeom prst="rect">
            <a:avLst/>
          </a:prstGeom>
          <a:noFill/>
          <a:ln w="9525">
            <a:noFill/>
            <a:miter lim="800000"/>
            <a:headEnd/>
            <a:tailEnd/>
          </a:ln>
        </p:spPr>
        <p:txBody>
          <a:bodyPr>
            <a:spAutoFit/>
          </a:bodyPr>
          <a:lstStyle/>
          <a:p>
            <a:pPr>
              <a:spcBef>
                <a:spcPct val="50000"/>
              </a:spcBef>
            </a:pPr>
            <a:endParaRPr lang="en-US" sz="1200" b="0">
              <a:latin typeface="Times New Roman" pitchFamily="18" charset="0"/>
            </a:endParaRPr>
          </a:p>
        </p:txBody>
      </p:sp>
      <p:graphicFrame>
        <p:nvGraphicFramePr>
          <p:cNvPr id="56322" name="Object 6"/>
          <p:cNvGraphicFramePr>
            <a:graphicFrameLocks noChangeAspect="1"/>
          </p:cNvGraphicFramePr>
          <p:nvPr/>
        </p:nvGraphicFramePr>
        <p:xfrm>
          <a:off x="0" y="0"/>
          <a:ext cx="914400" cy="198438"/>
        </p:xfrm>
        <a:graphic>
          <a:graphicData uri="http://schemas.openxmlformats.org/presentationml/2006/ole">
            <p:oleObj spid="_x0000_s56322" name="Equation" r:id="rId4" imgW="914400" imgH="198720" progId="Equation.DSMT4">
              <p:embed/>
            </p:oleObj>
          </a:graphicData>
        </a:graphic>
      </p:graphicFrame>
      <p:pic>
        <p:nvPicPr>
          <p:cNvPr id="56325" name="Picture 7" descr="0029"/>
          <p:cNvPicPr>
            <a:picLocks noChangeAspect="1" noChangeArrowheads="1"/>
          </p:cNvPicPr>
          <p:nvPr/>
        </p:nvPicPr>
        <p:blipFill>
          <a:blip r:embed="rId5" cstate="print"/>
          <a:srcRect l="15807" t="72833" r="17047" b="16446"/>
          <a:stretch>
            <a:fillRect/>
          </a:stretch>
        </p:blipFill>
        <p:spPr bwMode="auto">
          <a:xfrm>
            <a:off x="7938" y="3716338"/>
            <a:ext cx="9136062" cy="1989137"/>
          </a:xfrm>
          <a:prstGeom prst="rect">
            <a:avLst/>
          </a:prstGeom>
          <a:noFill/>
          <a:ln w="9525">
            <a:noFill/>
            <a:miter lim="800000"/>
            <a:headEnd/>
            <a:tailEnd/>
          </a:ln>
        </p:spPr>
      </p:pic>
      <p:pic>
        <p:nvPicPr>
          <p:cNvPr id="56326" name="Picture 8" descr="0029"/>
          <p:cNvPicPr>
            <a:picLocks noChangeAspect="1" noChangeArrowheads="1"/>
          </p:cNvPicPr>
          <p:nvPr/>
        </p:nvPicPr>
        <p:blipFill>
          <a:blip r:embed="rId5" cstate="print"/>
          <a:srcRect l="15807" t="49945" r="17047" b="36861"/>
          <a:stretch>
            <a:fillRect/>
          </a:stretch>
        </p:blipFill>
        <p:spPr bwMode="auto">
          <a:xfrm>
            <a:off x="7938" y="1268413"/>
            <a:ext cx="9136062" cy="2447925"/>
          </a:xfrm>
          <a:prstGeom prst="rect">
            <a:avLst/>
          </a:prstGeom>
          <a:noFill/>
          <a:ln w="9525">
            <a:noFill/>
            <a:miter lim="800000"/>
            <a:headEnd/>
            <a:tailEnd/>
          </a:ln>
        </p:spPr>
      </p:pic>
      <p:sp>
        <p:nvSpPr>
          <p:cNvPr id="56327" name="Rectangle 9"/>
          <p:cNvSpPr>
            <a:spLocks noChangeArrowheads="1"/>
          </p:cNvSpPr>
          <p:nvPr/>
        </p:nvSpPr>
        <p:spPr bwMode="auto">
          <a:xfrm>
            <a:off x="0" y="0"/>
            <a:ext cx="9144000" cy="476250"/>
          </a:xfrm>
          <a:prstGeom prst="rect">
            <a:avLst/>
          </a:prstGeom>
          <a:noFill/>
          <a:ln w="9525">
            <a:noFill/>
            <a:miter lim="800000"/>
            <a:headEnd/>
            <a:tailEnd/>
          </a:ln>
        </p:spPr>
        <p:txBody>
          <a:bodyPr anchor="ctr"/>
          <a:lstStyle/>
          <a:p>
            <a:pPr algn="ctr"/>
            <a:r>
              <a:rPr lang="cs-CZ" sz="2000">
                <a:solidFill>
                  <a:srgbClr val="DC0000"/>
                </a:solidFill>
              </a:rPr>
              <a:t>Srovnání všech přístupů</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6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01 EM</Template>
  <TotalTime>4992</TotalTime>
  <Words>7802</Words>
  <Application>Microsoft Office PowerPoint</Application>
  <PresentationFormat>Předvádění na obrazovce (4:3)</PresentationFormat>
  <Paragraphs>1131</Paragraphs>
  <Slides>93</Slides>
  <Notes>72</Notes>
  <HiddenSlides>0</HiddenSlides>
  <MMClips>0</MMClips>
  <ScaleCrop>false</ScaleCrop>
  <HeadingPairs>
    <vt:vector size="8" baseType="variant">
      <vt:variant>
        <vt:lpstr>Použitá písma</vt:lpstr>
      </vt:variant>
      <vt:variant>
        <vt:i4>6</vt:i4>
      </vt:variant>
      <vt:variant>
        <vt:lpstr>Motiv</vt:lpstr>
      </vt:variant>
      <vt:variant>
        <vt:i4>5</vt:i4>
      </vt:variant>
      <vt:variant>
        <vt:lpstr>Vložené servery OLE</vt:lpstr>
      </vt:variant>
      <vt:variant>
        <vt:i4>2</vt:i4>
      </vt:variant>
      <vt:variant>
        <vt:lpstr>Nadpisy snímků</vt:lpstr>
      </vt:variant>
      <vt:variant>
        <vt:i4>93</vt:i4>
      </vt:variant>
    </vt:vector>
  </HeadingPairs>
  <TitlesOfParts>
    <vt:vector size="106" baseType="lpstr">
      <vt:lpstr>Arial</vt:lpstr>
      <vt:lpstr>Times New Roman</vt:lpstr>
      <vt:lpstr>Symbol</vt:lpstr>
      <vt:lpstr>Comic Sans MS</vt:lpstr>
      <vt:lpstr>Wingdings</vt:lpstr>
      <vt:lpstr>Tahoma</vt:lpstr>
      <vt:lpstr>1_Default Design</vt:lpstr>
      <vt:lpstr>2_Default Design</vt:lpstr>
      <vt:lpstr>Default Design</vt:lpstr>
      <vt:lpstr>3_Default Design</vt:lpstr>
      <vt:lpstr>4_Default Design</vt:lpstr>
      <vt:lpstr>MathType 5.0 Equation</vt:lpstr>
      <vt:lpstr>Graf aplikace Microsoft Graph</vt:lpstr>
      <vt:lpstr>Bi6420 Ekotoxikologie mikroorganismů https://is.muni.cz/el/1431/jaro2012/Bi6420/index.qwarp </vt:lpstr>
      <vt:lpstr>Bi6420: Ekotoxikologie mikroorganismů Část 4: Sledované parametry mikrobiální ekotoxikologie a působení toxických látek na ně</vt:lpstr>
      <vt:lpstr>Diverzita mikroorganismů v ekotoxikologii</vt:lpstr>
      <vt:lpstr>Společenstva mikroorganismů</vt:lpstr>
      <vt:lpstr>Společenstva mikroorganismů</vt:lpstr>
      <vt:lpstr>Selekce a strategie</vt:lpstr>
      <vt:lpstr>Biodiverzita</vt:lpstr>
      <vt:lpstr>Biodiverzita mikroorganismů</vt:lpstr>
      <vt:lpstr>Biodiverzita mikroorganismů</vt:lpstr>
      <vt:lpstr>Snímek 10</vt:lpstr>
      <vt:lpstr>Malá druhová diverzita – relevance k environmentálním zásahům</vt:lpstr>
      <vt:lpstr>Co kontroluje biodiverzitu?</vt:lpstr>
      <vt:lpstr>Co kontroluje biodiverzitu?</vt:lpstr>
      <vt:lpstr>Biodiverzita MO</vt:lpstr>
      <vt:lpstr>Snímek 15</vt:lpstr>
      <vt:lpstr>Analýzy lipidů: biomarkery a diverzita</vt:lpstr>
      <vt:lpstr>Analýza lipidů: biomarkery a diverzita</vt:lpstr>
      <vt:lpstr>Snímek 18</vt:lpstr>
      <vt:lpstr>Snímek 19</vt:lpstr>
      <vt:lpstr>Snímek 20</vt:lpstr>
      <vt:lpstr>Snímek 21</vt:lpstr>
      <vt:lpstr>Snímek 22</vt:lpstr>
      <vt:lpstr>Snímek 23</vt:lpstr>
      <vt:lpstr>Snímek 24</vt:lpstr>
      <vt:lpstr>Snímek 25</vt:lpstr>
      <vt:lpstr>Snímek 26</vt:lpstr>
      <vt:lpstr>Snímek 27</vt:lpstr>
      <vt:lpstr>Funkční diverzita - systém BIOLOG</vt:lpstr>
      <vt:lpstr>Funkční diverzita – systém Biolog</vt:lpstr>
      <vt:lpstr>Snímek 30</vt:lpstr>
      <vt:lpstr>Snímek 31</vt:lpstr>
      <vt:lpstr>Snímek 32</vt:lpstr>
      <vt:lpstr>Snímek 33</vt:lpstr>
      <vt:lpstr>Snímek 34</vt:lpstr>
      <vt:lpstr>Snímek 35</vt:lpstr>
      <vt:lpstr>Snímek 36</vt:lpstr>
      <vt:lpstr>Funkční diverzita – systém Biolog</vt:lpstr>
      <vt:lpstr>Funkční diverzita – systém Biolog</vt:lpstr>
      <vt:lpstr>Snímek 39</vt:lpstr>
      <vt:lpstr>Snímek 40</vt:lpstr>
      <vt:lpstr>Funkční diverzita – systém Biolog</vt:lpstr>
      <vt:lpstr>Funkční diverzita – systém Biolog</vt:lpstr>
      <vt:lpstr>Funkční diverzita – systém Biolog</vt:lpstr>
      <vt:lpstr>Funkční diverzita – systém Biolog</vt:lpstr>
      <vt:lpstr>Funkční diverzita – systém Biolog</vt:lpstr>
      <vt:lpstr>Funkční diverzita – systém Biolog</vt:lpstr>
      <vt:lpstr>Funkční diverzita – systém Biolog</vt:lpstr>
      <vt:lpstr>Funkční diverzita – systém Biolog</vt:lpstr>
      <vt:lpstr>Funkční diverzita – systém Biolog</vt:lpstr>
      <vt:lpstr>Funkční diverzita – systém Biolog</vt:lpstr>
      <vt:lpstr>Snímek 51</vt:lpstr>
      <vt:lpstr>Funkční diverzita – systém Biolog</vt:lpstr>
      <vt:lpstr>Funkční diverzita – systém Biolog</vt:lpstr>
      <vt:lpstr>Funkční diverzita – systém Biolog</vt:lpstr>
      <vt:lpstr>Snímek 55</vt:lpstr>
      <vt:lpstr>Snímek 56</vt:lpstr>
      <vt:lpstr>Snímek 57</vt:lpstr>
      <vt:lpstr>Funkční diverzita – systém Biolog</vt:lpstr>
      <vt:lpstr>Molekulárně biologické techniky</vt:lpstr>
      <vt:lpstr>Molekulárně biologické techniky</vt:lpstr>
      <vt:lpstr>Snímek 61</vt:lpstr>
      <vt:lpstr>Molekulárně biologické techniky</vt:lpstr>
      <vt:lpstr>Molekulárně biologické techniky</vt:lpstr>
      <vt:lpstr>Snímek 64</vt:lpstr>
      <vt:lpstr>Snímek 65</vt:lpstr>
      <vt:lpstr>Extrakce NA ze vzorku</vt:lpstr>
      <vt:lpstr>Snímek 67</vt:lpstr>
      <vt:lpstr>Re-annealing</vt:lpstr>
      <vt:lpstr>Re-annealing</vt:lpstr>
      <vt:lpstr>Snímek 70</vt:lpstr>
      <vt:lpstr>Snímek 71</vt:lpstr>
      <vt:lpstr>Separace NA</vt:lpstr>
      <vt:lpstr>Snímek 73</vt:lpstr>
      <vt:lpstr>Snímek 74</vt:lpstr>
      <vt:lpstr>Snímek 75</vt:lpstr>
      <vt:lpstr>Snímek 76</vt:lpstr>
      <vt:lpstr>Snímek 77</vt:lpstr>
      <vt:lpstr>Snímek 78</vt:lpstr>
      <vt:lpstr>Snímek 79</vt:lpstr>
      <vt:lpstr>Snímek 80</vt:lpstr>
      <vt:lpstr>Snímek 81</vt:lpstr>
      <vt:lpstr>Genetická diverzita MO</vt:lpstr>
      <vt:lpstr>Snímek 83</vt:lpstr>
      <vt:lpstr>Snímek 84</vt:lpstr>
      <vt:lpstr>Snímek 85</vt:lpstr>
      <vt:lpstr>Snímek 86</vt:lpstr>
      <vt:lpstr>Snímek 87</vt:lpstr>
      <vt:lpstr>Snímek 88</vt:lpstr>
      <vt:lpstr>Značení stabilními izotopy (SIP)</vt:lpstr>
      <vt:lpstr>SIP</vt:lpstr>
      <vt:lpstr>Srovnání všech přístupů</vt:lpstr>
      <vt:lpstr>Snímek 92</vt:lpstr>
      <vt:lpstr>Snímek 93</vt:lpstr>
    </vt:vector>
  </TitlesOfParts>
  <Company>RECETOX</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Jakub Hofman</dc:creator>
  <cp:lastModifiedBy>Jakub Hofman</cp:lastModifiedBy>
  <cp:revision>184</cp:revision>
  <dcterms:created xsi:type="dcterms:W3CDTF">2002-04-23T08:18:19Z</dcterms:created>
  <dcterms:modified xsi:type="dcterms:W3CDTF">2012-05-17T12:47:19Z</dcterms:modified>
</cp:coreProperties>
</file>