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2.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Default Extension="emf" ContentType="image/x-emf"/>
  <Override PartName="/ppt/slideLayouts/slideLayout4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5" r:id="rId1"/>
    <p:sldMasterId id="2147483668" r:id="rId2"/>
    <p:sldMasterId id="2147483684" r:id="rId3"/>
    <p:sldMasterId id="2147483698" r:id="rId4"/>
  </p:sldMasterIdLst>
  <p:notesMasterIdLst>
    <p:notesMasterId r:id="rId122"/>
  </p:notesMasterIdLst>
  <p:sldIdLst>
    <p:sldId id="564" r:id="rId5"/>
    <p:sldId id="565" r:id="rId6"/>
    <p:sldId id="256" r:id="rId7"/>
    <p:sldId id="347" r:id="rId8"/>
    <p:sldId id="513" r:id="rId9"/>
    <p:sldId id="469" r:id="rId10"/>
    <p:sldId id="463" r:id="rId11"/>
    <p:sldId id="464" r:id="rId12"/>
    <p:sldId id="467" r:id="rId13"/>
    <p:sldId id="455" r:id="rId14"/>
    <p:sldId id="346" r:id="rId15"/>
    <p:sldId id="475" r:id="rId16"/>
    <p:sldId id="396" r:id="rId17"/>
    <p:sldId id="476" r:id="rId18"/>
    <p:sldId id="477" r:id="rId19"/>
    <p:sldId id="478" r:id="rId20"/>
    <p:sldId id="480" r:id="rId21"/>
    <p:sldId id="483" r:id="rId22"/>
    <p:sldId id="484" r:id="rId23"/>
    <p:sldId id="363" r:id="rId24"/>
    <p:sldId id="485" r:id="rId25"/>
    <p:sldId id="487" r:id="rId26"/>
    <p:sldId id="499" r:id="rId27"/>
    <p:sldId id="500" r:id="rId28"/>
    <p:sldId id="501" r:id="rId29"/>
    <p:sldId id="502" r:id="rId30"/>
    <p:sldId id="503" r:id="rId31"/>
    <p:sldId id="504" r:id="rId32"/>
    <p:sldId id="453" r:id="rId33"/>
    <p:sldId id="497" r:id="rId34"/>
    <p:sldId id="490" r:id="rId35"/>
    <p:sldId id="534" r:id="rId36"/>
    <p:sldId id="535" r:id="rId37"/>
    <p:sldId id="536" r:id="rId38"/>
    <p:sldId id="498" r:id="rId39"/>
    <p:sldId id="460" r:id="rId40"/>
    <p:sldId id="471" r:id="rId41"/>
    <p:sldId id="454" r:id="rId42"/>
    <p:sldId id="446" r:id="rId43"/>
    <p:sldId id="506" r:id="rId44"/>
    <p:sldId id="507" r:id="rId45"/>
    <p:sldId id="508" r:id="rId46"/>
    <p:sldId id="449" r:id="rId47"/>
    <p:sldId id="451" r:id="rId48"/>
    <p:sldId id="452" r:id="rId49"/>
    <p:sldId id="386" r:id="rId50"/>
    <p:sldId id="387" r:id="rId51"/>
    <p:sldId id="443" r:id="rId52"/>
    <p:sldId id="440" r:id="rId53"/>
    <p:sldId id="441" r:id="rId54"/>
    <p:sldId id="442" r:id="rId55"/>
    <p:sldId id="300" r:id="rId56"/>
    <p:sldId id="437" r:id="rId57"/>
    <p:sldId id="444" r:id="rId58"/>
    <p:sldId id="436" r:id="rId59"/>
    <p:sldId id="438" r:id="rId60"/>
    <p:sldId id="400" r:id="rId61"/>
    <p:sldId id="367" r:id="rId62"/>
    <p:sldId id="368" r:id="rId63"/>
    <p:sldId id="260" r:id="rId64"/>
    <p:sldId id="472" r:id="rId65"/>
    <p:sldId id="407" r:id="rId66"/>
    <p:sldId id="408" r:id="rId67"/>
    <p:sldId id="411" r:id="rId68"/>
    <p:sldId id="409" r:id="rId69"/>
    <p:sldId id="412" r:id="rId70"/>
    <p:sldId id="413" r:id="rId71"/>
    <p:sldId id="414" r:id="rId72"/>
    <p:sldId id="415" r:id="rId73"/>
    <p:sldId id="416" r:id="rId74"/>
    <p:sldId id="456" r:id="rId75"/>
    <p:sldId id="457" r:id="rId76"/>
    <p:sldId id="458" r:id="rId77"/>
    <p:sldId id="459" r:id="rId78"/>
    <p:sldId id="269" r:id="rId79"/>
    <p:sldId id="312" r:id="rId80"/>
    <p:sldId id="313" r:id="rId81"/>
    <p:sldId id="514" r:id="rId82"/>
    <p:sldId id="526" r:id="rId83"/>
    <p:sldId id="518" r:id="rId84"/>
    <p:sldId id="527" r:id="rId85"/>
    <p:sldId id="528" r:id="rId86"/>
    <p:sldId id="529" r:id="rId87"/>
    <p:sldId id="322" r:id="rId88"/>
    <p:sldId id="350" r:id="rId89"/>
    <p:sldId id="388" r:id="rId90"/>
    <p:sldId id="389" r:id="rId91"/>
    <p:sldId id="314" r:id="rId92"/>
    <p:sldId id="332" r:id="rId93"/>
    <p:sldId id="357" r:id="rId94"/>
    <p:sldId id="358" r:id="rId95"/>
    <p:sldId id="364" r:id="rId96"/>
    <p:sldId id="365" r:id="rId97"/>
    <p:sldId id="538" r:id="rId98"/>
    <p:sldId id="537" r:id="rId99"/>
    <p:sldId id="372" r:id="rId100"/>
    <p:sldId id="366" r:id="rId101"/>
    <p:sldId id="539" r:id="rId102"/>
    <p:sldId id="530" r:id="rId103"/>
    <p:sldId id="531" r:id="rId104"/>
    <p:sldId id="532" r:id="rId105"/>
    <p:sldId id="533" r:id="rId106"/>
    <p:sldId id="505" r:id="rId107"/>
    <p:sldId id="521" r:id="rId108"/>
    <p:sldId id="390" r:id="rId109"/>
    <p:sldId id="520" r:id="rId110"/>
    <p:sldId id="392" r:id="rId111"/>
    <p:sldId id="522" r:id="rId112"/>
    <p:sldId id="391" r:id="rId113"/>
    <p:sldId id="394" r:id="rId114"/>
    <p:sldId id="374" r:id="rId115"/>
    <p:sldId id="376" r:id="rId116"/>
    <p:sldId id="377" r:id="rId117"/>
    <p:sldId id="470" r:id="rId118"/>
    <p:sldId id="523" r:id="rId119"/>
    <p:sldId id="524" r:id="rId120"/>
    <p:sldId id="525" r:id="rId121"/>
  </p:sldIdLst>
  <p:sldSz cx="9144000" cy="6858000" type="screen4x3"/>
  <p:notesSz cx="7099300" cy="10234613"/>
  <p:defaultTextStyle>
    <a:defPPr>
      <a:defRPr lang="cs-CZ"/>
    </a:defPPr>
    <a:lvl1pPr algn="l" rtl="0" fontAlgn="base">
      <a:spcBef>
        <a:spcPct val="0"/>
      </a:spcBef>
      <a:spcAft>
        <a:spcPct val="0"/>
      </a:spcAft>
      <a:defRPr sz="1600" b="1" kern="1200">
        <a:solidFill>
          <a:schemeClr val="tx1"/>
        </a:solidFill>
        <a:latin typeface="Arial" charset="0"/>
        <a:ea typeface="+mn-ea"/>
        <a:cs typeface="+mn-cs"/>
      </a:defRPr>
    </a:lvl1pPr>
    <a:lvl2pPr marL="457200" algn="l" rtl="0" fontAlgn="base">
      <a:spcBef>
        <a:spcPct val="0"/>
      </a:spcBef>
      <a:spcAft>
        <a:spcPct val="0"/>
      </a:spcAft>
      <a:defRPr sz="1600" b="1" kern="1200">
        <a:solidFill>
          <a:schemeClr val="tx1"/>
        </a:solidFill>
        <a:latin typeface="Arial" charset="0"/>
        <a:ea typeface="+mn-ea"/>
        <a:cs typeface="+mn-cs"/>
      </a:defRPr>
    </a:lvl2pPr>
    <a:lvl3pPr marL="914400" algn="l" rtl="0" fontAlgn="base">
      <a:spcBef>
        <a:spcPct val="0"/>
      </a:spcBef>
      <a:spcAft>
        <a:spcPct val="0"/>
      </a:spcAft>
      <a:defRPr sz="1600" b="1" kern="1200">
        <a:solidFill>
          <a:schemeClr val="tx1"/>
        </a:solidFill>
        <a:latin typeface="Arial" charset="0"/>
        <a:ea typeface="+mn-ea"/>
        <a:cs typeface="+mn-cs"/>
      </a:defRPr>
    </a:lvl3pPr>
    <a:lvl4pPr marL="1371600" algn="l" rtl="0" fontAlgn="base">
      <a:spcBef>
        <a:spcPct val="0"/>
      </a:spcBef>
      <a:spcAft>
        <a:spcPct val="0"/>
      </a:spcAft>
      <a:defRPr sz="1600" b="1" kern="1200">
        <a:solidFill>
          <a:schemeClr val="tx1"/>
        </a:solidFill>
        <a:latin typeface="Arial" charset="0"/>
        <a:ea typeface="+mn-ea"/>
        <a:cs typeface="+mn-cs"/>
      </a:defRPr>
    </a:lvl4pPr>
    <a:lvl5pPr marL="1828800" algn="l" rtl="0" fontAlgn="base">
      <a:spcBef>
        <a:spcPct val="0"/>
      </a:spcBef>
      <a:spcAft>
        <a:spcPct val="0"/>
      </a:spcAft>
      <a:defRPr sz="1600" b="1" kern="1200">
        <a:solidFill>
          <a:schemeClr val="tx1"/>
        </a:solidFill>
        <a:latin typeface="Arial" charset="0"/>
        <a:ea typeface="+mn-ea"/>
        <a:cs typeface="+mn-cs"/>
      </a:defRPr>
    </a:lvl5pPr>
    <a:lvl6pPr marL="2286000" algn="l" defTabSz="914400" rtl="0" eaLnBrk="1" latinLnBrk="0" hangingPunct="1">
      <a:defRPr sz="1600" b="1" kern="1200">
        <a:solidFill>
          <a:schemeClr val="tx1"/>
        </a:solidFill>
        <a:latin typeface="Arial" charset="0"/>
        <a:ea typeface="+mn-ea"/>
        <a:cs typeface="+mn-cs"/>
      </a:defRPr>
    </a:lvl6pPr>
    <a:lvl7pPr marL="2743200" algn="l" defTabSz="914400" rtl="0" eaLnBrk="1" latinLnBrk="0" hangingPunct="1">
      <a:defRPr sz="1600" b="1" kern="1200">
        <a:solidFill>
          <a:schemeClr val="tx1"/>
        </a:solidFill>
        <a:latin typeface="Arial" charset="0"/>
        <a:ea typeface="+mn-ea"/>
        <a:cs typeface="+mn-cs"/>
      </a:defRPr>
    </a:lvl7pPr>
    <a:lvl8pPr marL="3200400" algn="l" defTabSz="914400" rtl="0" eaLnBrk="1" latinLnBrk="0" hangingPunct="1">
      <a:defRPr sz="1600" b="1" kern="1200">
        <a:solidFill>
          <a:schemeClr val="tx1"/>
        </a:solidFill>
        <a:latin typeface="Arial" charset="0"/>
        <a:ea typeface="+mn-ea"/>
        <a:cs typeface="+mn-cs"/>
      </a:defRPr>
    </a:lvl8pPr>
    <a:lvl9pPr marL="3657600" algn="l" defTabSz="914400" rtl="0" eaLnBrk="1" latinLnBrk="0" hangingPunct="1">
      <a:defRPr sz="1600"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CC3300"/>
    <a:srgbClr val="FFFF99"/>
    <a:srgbClr val="FF9900"/>
    <a:srgbClr val="FF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0" autoAdjust="0"/>
    <p:restoredTop sz="94717" autoAdjust="0"/>
  </p:normalViewPr>
  <p:slideViewPr>
    <p:cSldViewPr>
      <p:cViewPr varScale="1">
        <p:scale>
          <a:sx n="66" d="100"/>
          <a:sy n="66" d="100"/>
        </p:scale>
        <p:origin x="-1422" y="-114"/>
      </p:cViewPr>
      <p:guideLst>
        <p:guide orient="horz"/>
        <p:guide/>
      </p:guideLst>
    </p:cSldViewPr>
  </p:slideViewPr>
  <p:notesTextViewPr>
    <p:cViewPr>
      <p:scale>
        <a:sx n="100" d="100"/>
        <a:sy n="100" d="100"/>
      </p:scale>
      <p:origin x="0" y="0"/>
    </p:cViewPr>
  </p:notesTextViewPr>
  <p:sorterViewPr>
    <p:cViewPr>
      <p:scale>
        <a:sx n="66" d="100"/>
        <a:sy n="66" d="100"/>
      </p:scale>
      <p:origin x="0" y="5586"/>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12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5235" tIns="47617" rIns="95235" bIns="47617" numCol="1" anchor="t" anchorCtr="0" compatLnSpc="1">
            <a:prstTxWarp prst="textNoShape">
              <a:avLst/>
            </a:prstTxWarp>
          </a:bodyPr>
          <a:lstStyle>
            <a:lvl1pPr defTabSz="952500" eaLnBrk="0" hangingPunct="0">
              <a:defRPr sz="1200" b="0">
                <a:latin typeface="Times New Roman" pitchFamily="18" charset="0"/>
              </a:defRPr>
            </a:lvl1pPr>
          </a:lstStyle>
          <a:p>
            <a:pPr>
              <a:defRPr/>
            </a:pPr>
            <a:endParaRPr lang="en-US"/>
          </a:p>
        </p:txBody>
      </p:sp>
      <p:sp>
        <p:nvSpPr>
          <p:cNvPr id="185347"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5235" tIns="47617" rIns="95235" bIns="47617" numCol="1" anchor="t" anchorCtr="0" compatLnSpc="1">
            <a:prstTxWarp prst="textNoShape">
              <a:avLst/>
            </a:prstTxWarp>
          </a:bodyPr>
          <a:lstStyle>
            <a:lvl1pPr algn="r" defTabSz="952500" eaLnBrk="0" hangingPunct="0">
              <a:defRPr sz="1200" b="0">
                <a:latin typeface="Times New Roman" pitchFamily="18" charset="0"/>
              </a:defRPr>
            </a:lvl1pPr>
          </a:lstStyle>
          <a:p>
            <a:pPr>
              <a:defRPr/>
            </a:pPr>
            <a:endParaRPr lang="en-US"/>
          </a:p>
        </p:txBody>
      </p:sp>
      <p:sp>
        <p:nvSpPr>
          <p:cNvPr id="154628" name="Rectangle 4"/>
          <p:cNvSpPr>
            <a:spLocks noRot="1" noChangeArrowheads="1" noTextEdit="1"/>
          </p:cNvSpPr>
          <p:nvPr>
            <p:ph type="sldImg" idx="2"/>
          </p:nvPr>
        </p:nvSpPr>
        <p:spPr bwMode="auto">
          <a:xfrm>
            <a:off x="992188" y="768350"/>
            <a:ext cx="5116512" cy="3836988"/>
          </a:xfrm>
          <a:prstGeom prst="rect">
            <a:avLst/>
          </a:prstGeom>
          <a:noFill/>
          <a:ln w="9525">
            <a:solidFill>
              <a:srgbClr val="000000"/>
            </a:solidFill>
            <a:miter lim="800000"/>
            <a:headEnd/>
            <a:tailEnd/>
          </a:ln>
        </p:spPr>
      </p:sp>
      <p:sp>
        <p:nvSpPr>
          <p:cNvPr id="185349"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5235" tIns="47617" rIns="95235" bIns="47617" numCol="1" anchor="t" anchorCtr="0" compatLnSpc="1">
            <a:prstTxWarp prst="textNoShape">
              <a:avLst/>
            </a:prstTxWarp>
          </a:bodyPr>
          <a:lstStyle/>
          <a:p>
            <a:pPr lvl="0"/>
            <a:r>
              <a:rPr lang="en-US" noProof="0" smtClean="0"/>
              <a:t>Klepnutím lze upravit styly předlohy textu.</a:t>
            </a:r>
          </a:p>
          <a:p>
            <a:pPr lvl="1"/>
            <a:r>
              <a:rPr lang="en-US" noProof="0" smtClean="0"/>
              <a:t>Druhá úroveň</a:t>
            </a:r>
          </a:p>
          <a:p>
            <a:pPr lvl="2"/>
            <a:r>
              <a:rPr lang="en-US" noProof="0" smtClean="0"/>
              <a:t>Třetí úroveň</a:t>
            </a:r>
          </a:p>
          <a:p>
            <a:pPr lvl="3"/>
            <a:r>
              <a:rPr lang="en-US" noProof="0" smtClean="0"/>
              <a:t>Čtvrtá úroveň</a:t>
            </a:r>
          </a:p>
          <a:p>
            <a:pPr lvl="4"/>
            <a:r>
              <a:rPr lang="en-US" noProof="0" smtClean="0"/>
              <a:t>Pátá úroveň</a:t>
            </a:r>
          </a:p>
        </p:txBody>
      </p:sp>
      <p:sp>
        <p:nvSpPr>
          <p:cNvPr id="185350" name="Rectangle 6"/>
          <p:cNvSpPr>
            <a:spLocks noGrp="1" noChangeArrowheads="1"/>
          </p:cNvSpPr>
          <p:nvPr>
            <p:ph type="ftr" sz="quarter" idx="4"/>
          </p:nvPr>
        </p:nvSpPr>
        <p:spPr bwMode="auto">
          <a:xfrm>
            <a:off x="0" y="9720263"/>
            <a:ext cx="3076575" cy="512762"/>
          </a:xfrm>
          <a:prstGeom prst="rect">
            <a:avLst/>
          </a:prstGeom>
          <a:noFill/>
          <a:ln w="9525">
            <a:noFill/>
            <a:miter lim="800000"/>
            <a:headEnd/>
            <a:tailEnd/>
          </a:ln>
          <a:effectLst/>
        </p:spPr>
        <p:txBody>
          <a:bodyPr vert="horz" wrap="square" lIns="95235" tIns="47617" rIns="95235" bIns="47617" numCol="1" anchor="b" anchorCtr="0" compatLnSpc="1">
            <a:prstTxWarp prst="textNoShape">
              <a:avLst/>
            </a:prstTxWarp>
          </a:bodyPr>
          <a:lstStyle>
            <a:lvl1pPr defTabSz="952500" eaLnBrk="0" hangingPunct="0">
              <a:defRPr sz="1200" b="0">
                <a:latin typeface="Times New Roman" pitchFamily="18" charset="0"/>
              </a:defRPr>
            </a:lvl1pPr>
          </a:lstStyle>
          <a:p>
            <a:pPr>
              <a:defRPr/>
            </a:pPr>
            <a:endParaRPr lang="en-US"/>
          </a:p>
        </p:txBody>
      </p:sp>
      <p:sp>
        <p:nvSpPr>
          <p:cNvPr id="185351" name="Rectangle 7"/>
          <p:cNvSpPr>
            <a:spLocks noGrp="1" noChangeArrowheads="1"/>
          </p:cNvSpPr>
          <p:nvPr>
            <p:ph type="sldNum" sz="quarter" idx="5"/>
          </p:nvPr>
        </p:nvSpPr>
        <p:spPr bwMode="auto">
          <a:xfrm>
            <a:off x="4021138" y="9720263"/>
            <a:ext cx="3076575" cy="512762"/>
          </a:xfrm>
          <a:prstGeom prst="rect">
            <a:avLst/>
          </a:prstGeom>
          <a:noFill/>
          <a:ln w="9525">
            <a:noFill/>
            <a:miter lim="800000"/>
            <a:headEnd/>
            <a:tailEnd/>
          </a:ln>
          <a:effectLst/>
        </p:spPr>
        <p:txBody>
          <a:bodyPr vert="horz" wrap="square" lIns="95235" tIns="47617" rIns="95235" bIns="47617" numCol="1" anchor="b" anchorCtr="0" compatLnSpc="1">
            <a:prstTxWarp prst="textNoShape">
              <a:avLst/>
            </a:prstTxWarp>
          </a:bodyPr>
          <a:lstStyle>
            <a:lvl1pPr algn="r" defTabSz="952500" eaLnBrk="0" hangingPunct="0">
              <a:defRPr sz="1200" b="0">
                <a:latin typeface="Times New Roman" pitchFamily="18" charset="0"/>
              </a:defRPr>
            </a:lvl1pPr>
          </a:lstStyle>
          <a:p>
            <a:pPr>
              <a:defRPr/>
            </a:pPr>
            <a:fld id="{012B7019-5B21-4576-8D40-4B6CAE7B06D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DEF1BF1A-E443-47B4-8168-129D6A23EE60}" type="slidenum">
              <a:rPr lang="en-US" smtClean="0"/>
              <a:pPr/>
              <a:t>7</a:t>
            </a:fld>
            <a:endParaRPr lang="en-US" smtClean="0"/>
          </a:p>
        </p:txBody>
      </p:sp>
      <p:sp>
        <p:nvSpPr>
          <p:cNvPr id="155651" name="Rectangle 2"/>
          <p:cNvSpPr>
            <a:spLocks noRot="1" noChangeArrowheads="1" noTextEdit="1"/>
          </p:cNvSpPr>
          <p:nvPr>
            <p:ph type="sldImg"/>
          </p:nvPr>
        </p:nvSpPr>
        <p:spPr>
          <a:ln/>
        </p:spPr>
      </p:sp>
      <p:sp>
        <p:nvSpPr>
          <p:cNvPr id="155652" name="Rectangle 3"/>
          <p:cNvSpPr>
            <a:spLocks noGrp="1" noChangeArrowheads="1"/>
          </p:cNvSpPr>
          <p:nvPr>
            <p:ph type="body" idx="1"/>
          </p:nvPr>
        </p:nvSpPr>
        <p:spPr>
          <a:xfrm>
            <a:off x="946150" y="4860925"/>
            <a:ext cx="5207000" cy="4605338"/>
          </a:xfrm>
          <a:noFill/>
          <a:ln/>
        </p:spPr>
        <p:txBody>
          <a:bodyPr/>
          <a:lstStyle/>
          <a:p>
            <a:pPr eaLnBrk="1" hangingPunct="1"/>
            <a:r>
              <a:rPr lang="en-US" smtClean="0">
                <a:solidFill>
                  <a:srgbClr val="000000"/>
                </a:solidFill>
                <a:latin typeface="Geneva" charset="0"/>
              </a:rPr>
              <a:t>Figure: 06-22</a:t>
            </a:r>
          </a:p>
          <a:p>
            <a:pPr eaLnBrk="1" hangingPunct="1"/>
            <a:endParaRPr lang="en-US" smtClean="0">
              <a:solidFill>
                <a:srgbClr val="000000"/>
              </a:solidFill>
              <a:latin typeface="Geneva" charset="0"/>
            </a:endParaRPr>
          </a:p>
          <a:p>
            <a:pPr eaLnBrk="1" hangingPunct="1"/>
            <a:r>
              <a:rPr lang="en-US" smtClean="0">
                <a:solidFill>
                  <a:srgbClr val="000000"/>
                </a:solidFill>
                <a:latin typeface="Geneva" charset="0"/>
              </a:rPr>
              <a:t>Caption:</a:t>
            </a:r>
          </a:p>
          <a:p>
            <a:pPr eaLnBrk="1" hangingPunct="1"/>
            <a:r>
              <a:rPr lang="en-US" smtClean="0">
                <a:solidFill>
                  <a:srgbClr val="000000"/>
                </a:solidFill>
                <a:latin typeface="Geneva" charset="0"/>
              </a:rPr>
              <a:t>The pH scale. Note that although some microorganisms can live at very low or very high pH, the cell’s internal pH remains near neutrality.  </a:t>
            </a:r>
          </a:p>
          <a:p>
            <a:pPr eaLnBrk="1" hangingPunct="1"/>
            <a:endParaRPr lang="en-US" smtClean="0">
              <a:solidFill>
                <a:srgbClr val="000000"/>
              </a:solidFill>
              <a:latin typeface="Geneva" charset="0"/>
            </a:endParaRPr>
          </a:p>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2367AB4D-970D-4B8D-AAE9-9194136FEA7C}" type="slidenum">
              <a:rPr lang="en-US" smtClean="0"/>
              <a:pPr/>
              <a:t>79</a:t>
            </a:fld>
            <a:endParaRPr lang="en-US" smtClean="0"/>
          </a:p>
        </p:txBody>
      </p:sp>
      <p:sp>
        <p:nvSpPr>
          <p:cNvPr id="164867" name="Rectangle 2"/>
          <p:cNvSpPr>
            <a:spLocks noRot="1" noChangeArrowheads="1" noTextEdit="1"/>
          </p:cNvSpPr>
          <p:nvPr>
            <p:ph type="sldImg"/>
          </p:nvPr>
        </p:nvSpPr>
        <p:spPr>
          <a:xfrm>
            <a:off x="990600" y="766763"/>
            <a:ext cx="5118100" cy="3838575"/>
          </a:xfrm>
          <a:ln/>
        </p:spPr>
      </p:sp>
      <p:sp>
        <p:nvSpPr>
          <p:cNvPr id="164868" name="Rectangle 3"/>
          <p:cNvSpPr>
            <a:spLocks noGrp="1" noChangeArrowheads="1"/>
          </p:cNvSpPr>
          <p:nvPr>
            <p:ph type="body" idx="1"/>
          </p:nvPr>
        </p:nvSpPr>
        <p:spPr>
          <a:xfrm>
            <a:off x="711200" y="4862513"/>
            <a:ext cx="5676900" cy="4605337"/>
          </a:xfrm>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56DE75E4-BA4D-4347-95BC-ECF0A31A371D}" type="slidenum">
              <a:rPr lang="en-US" smtClean="0"/>
              <a:pPr/>
              <a:t>82</a:t>
            </a:fld>
            <a:endParaRPr lang="en-US" smtClean="0"/>
          </a:p>
        </p:txBody>
      </p:sp>
      <p:sp>
        <p:nvSpPr>
          <p:cNvPr id="165891" name="Rectangle 2"/>
          <p:cNvSpPr>
            <a:spLocks noRot="1" noChangeArrowheads="1" noTextEdit="1"/>
          </p:cNvSpPr>
          <p:nvPr>
            <p:ph type="sldImg"/>
          </p:nvPr>
        </p:nvSpPr>
        <p:spPr>
          <a:xfrm>
            <a:off x="990600" y="766763"/>
            <a:ext cx="5118100" cy="3838575"/>
          </a:xfrm>
          <a:ln/>
        </p:spPr>
      </p:sp>
      <p:sp>
        <p:nvSpPr>
          <p:cNvPr id="165892" name="Rectangle 3"/>
          <p:cNvSpPr>
            <a:spLocks noGrp="1" noChangeArrowheads="1"/>
          </p:cNvSpPr>
          <p:nvPr>
            <p:ph type="body" idx="1"/>
          </p:nvPr>
        </p:nvSpPr>
        <p:spPr>
          <a:xfrm>
            <a:off x="711200" y="4862513"/>
            <a:ext cx="5676900" cy="4605337"/>
          </a:xfrm>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FBD6CCAF-471B-40C8-802B-BF3ABD076596}" type="slidenum">
              <a:rPr lang="en-US" smtClean="0"/>
              <a:pPr/>
              <a:t>83</a:t>
            </a:fld>
            <a:endParaRPr lang="en-US" smtClean="0"/>
          </a:p>
        </p:txBody>
      </p:sp>
      <p:sp>
        <p:nvSpPr>
          <p:cNvPr id="166915" name="Rectangle 2"/>
          <p:cNvSpPr>
            <a:spLocks noRot="1" noChangeArrowheads="1" noTextEdit="1"/>
          </p:cNvSpPr>
          <p:nvPr>
            <p:ph type="sldImg"/>
          </p:nvPr>
        </p:nvSpPr>
        <p:spPr>
          <a:xfrm>
            <a:off x="990600" y="766763"/>
            <a:ext cx="5118100" cy="3838575"/>
          </a:xfrm>
          <a:ln/>
        </p:spPr>
      </p:sp>
      <p:sp>
        <p:nvSpPr>
          <p:cNvPr id="166916" name="Rectangle 3"/>
          <p:cNvSpPr>
            <a:spLocks noGrp="1" noChangeArrowheads="1"/>
          </p:cNvSpPr>
          <p:nvPr>
            <p:ph type="body" idx="1"/>
          </p:nvPr>
        </p:nvSpPr>
        <p:spPr>
          <a:xfrm>
            <a:off x="711200" y="4862513"/>
            <a:ext cx="5676900" cy="4605337"/>
          </a:xfrm>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A333CE47-8FE3-4EA6-8559-541CCF0A55B2}" type="slidenum">
              <a:rPr lang="en-US" smtClean="0"/>
              <a:pPr/>
              <a:t>99</a:t>
            </a:fld>
            <a:endParaRPr lang="en-US" smtClean="0"/>
          </a:p>
        </p:txBody>
      </p:sp>
      <p:sp>
        <p:nvSpPr>
          <p:cNvPr id="167939" name="Rectangle 2"/>
          <p:cNvSpPr>
            <a:spLocks noRot="1" noChangeArrowheads="1" noTextEdit="1"/>
          </p:cNvSpPr>
          <p:nvPr>
            <p:ph type="sldImg"/>
          </p:nvPr>
        </p:nvSpPr>
        <p:spPr>
          <a:xfrm>
            <a:off x="990600" y="766763"/>
            <a:ext cx="5118100" cy="3838575"/>
          </a:xfrm>
          <a:ln/>
        </p:spPr>
      </p:sp>
      <p:sp>
        <p:nvSpPr>
          <p:cNvPr id="167940" name="Rectangle 3"/>
          <p:cNvSpPr>
            <a:spLocks noGrp="1" noChangeArrowheads="1"/>
          </p:cNvSpPr>
          <p:nvPr>
            <p:ph type="body" idx="1"/>
          </p:nvPr>
        </p:nvSpPr>
        <p:spPr>
          <a:xfrm>
            <a:off x="711200" y="4862513"/>
            <a:ext cx="5676900" cy="4605337"/>
          </a:xfrm>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84FAFAF7-8240-4CEA-A1E9-EF1C86BB2575}" type="slidenum">
              <a:rPr lang="en-US" smtClean="0"/>
              <a:pPr/>
              <a:t>100</a:t>
            </a:fld>
            <a:endParaRPr lang="en-US" smtClean="0"/>
          </a:p>
        </p:txBody>
      </p:sp>
      <p:sp>
        <p:nvSpPr>
          <p:cNvPr id="168963" name="Rectangle 2"/>
          <p:cNvSpPr>
            <a:spLocks noRot="1" noChangeArrowheads="1" noTextEdit="1"/>
          </p:cNvSpPr>
          <p:nvPr>
            <p:ph type="sldImg"/>
          </p:nvPr>
        </p:nvSpPr>
        <p:spPr>
          <a:xfrm>
            <a:off x="990600" y="766763"/>
            <a:ext cx="5118100" cy="3838575"/>
          </a:xfrm>
          <a:ln/>
        </p:spPr>
      </p:sp>
      <p:sp>
        <p:nvSpPr>
          <p:cNvPr id="168964" name="Rectangle 3"/>
          <p:cNvSpPr>
            <a:spLocks noGrp="1" noChangeArrowheads="1"/>
          </p:cNvSpPr>
          <p:nvPr>
            <p:ph type="body" idx="1"/>
          </p:nvPr>
        </p:nvSpPr>
        <p:spPr>
          <a:xfrm>
            <a:off x="711200" y="4862513"/>
            <a:ext cx="5676900" cy="4605337"/>
          </a:xfrm>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CEB91E74-1240-4A71-9DCF-C64735405E0D}" type="slidenum">
              <a:rPr lang="en-US" smtClean="0"/>
              <a:pPr/>
              <a:t>101</a:t>
            </a:fld>
            <a:endParaRPr lang="en-US" smtClean="0"/>
          </a:p>
        </p:txBody>
      </p:sp>
      <p:sp>
        <p:nvSpPr>
          <p:cNvPr id="169987" name="Rectangle 2"/>
          <p:cNvSpPr>
            <a:spLocks noRot="1" noChangeArrowheads="1" noTextEdit="1"/>
          </p:cNvSpPr>
          <p:nvPr>
            <p:ph type="sldImg"/>
          </p:nvPr>
        </p:nvSpPr>
        <p:spPr>
          <a:xfrm>
            <a:off x="990600" y="766763"/>
            <a:ext cx="5118100" cy="3838575"/>
          </a:xfrm>
          <a:ln/>
        </p:spPr>
      </p:sp>
      <p:sp>
        <p:nvSpPr>
          <p:cNvPr id="169988" name="Rectangle 3"/>
          <p:cNvSpPr>
            <a:spLocks noGrp="1" noChangeArrowheads="1"/>
          </p:cNvSpPr>
          <p:nvPr>
            <p:ph type="body" idx="1"/>
          </p:nvPr>
        </p:nvSpPr>
        <p:spPr>
          <a:xfrm>
            <a:off x="711200" y="4862513"/>
            <a:ext cx="5676900" cy="4605337"/>
          </a:xfrm>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66BD1604-1966-478B-88D6-402E4C0A31AD}" type="slidenum">
              <a:rPr lang="en-US" smtClean="0"/>
              <a:pPr/>
              <a:t>102</a:t>
            </a:fld>
            <a:endParaRPr lang="en-US" smtClean="0"/>
          </a:p>
        </p:txBody>
      </p:sp>
      <p:sp>
        <p:nvSpPr>
          <p:cNvPr id="171011" name="Rectangle 2"/>
          <p:cNvSpPr>
            <a:spLocks noRot="1" noChangeArrowheads="1" noTextEdit="1"/>
          </p:cNvSpPr>
          <p:nvPr>
            <p:ph type="sldImg"/>
          </p:nvPr>
        </p:nvSpPr>
        <p:spPr>
          <a:xfrm>
            <a:off x="990600" y="766763"/>
            <a:ext cx="5118100" cy="3838575"/>
          </a:xfrm>
          <a:ln/>
        </p:spPr>
      </p:sp>
      <p:sp>
        <p:nvSpPr>
          <p:cNvPr id="171012" name="Rectangle 3"/>
          <p:cNvSpPr>
            <a:spLocks noGrp="1" noChangeArrowheads="1"/>
          </p:cNvSpPr>
          <p:nvPr>
            <p:ph type="body" idx="1"/>
          </p:nvPr>
        </p:nvSpPr>
        <p:spPr>
          <a:xfrm>
            <a:off x="711200" y="4862513"/>
            <a:ext cx="5676900" cy="4605337"/>
          </a:xfrm>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8FF8D485-07B5-4103-8CC9-EC537F08D0CC}" type="slidenum">
              <a:rPr lang="en-US" smtClean="0"/>
              <a:pPr/>
              <a:t>114</a:t>
            </a:fld>
            <a:endParaRPr lang="en-US" smtClean="0"/>
          </a:p>
        </p:txBody>
      </p:sp>
      <p:sp>
        <p:nvSpPr>
          <p:cNvPr id="172035" name="Rectangle 2"/>
          <p:cNvSpPr>
            <a:spLocks noRot="1" noChangeArrowheads="1" noTextEdit="1"/>
          </p:cNvSpPr>
          <p:nvPr>
            <p:ph type="sldImg"/>
          </p:nvPr>
        </p:nvSpPr>
        <p:spPr>
          <a:ln/>
        </p:spPr>
      </p:sp>
      <p:sp>
        <p:nvSpPr>
          <p:cNvPr id="172036" name="Rectangle 3"/>
          <p:cNvSpPr>
            <a:spLocks noGrp="1" noChangeArrowheads="1"/>
          </p:cNvSpPr>
          <p:nvPr>
            <p:ph type="body" idx="1"/>
          </p:nvPr>
        </p:nvSpPr>
        <p:spPr>
          <a:xfrm>
            <a:off x="946150" y="4860925"/>
            <a:ext cx="5207000" cy="4605338"/>
          </a:xfrm>
          <a:noFill/>
          <a:ln/>
        </p:spPr>
        <p:txBody>
          <a:bodyPr/>
          <a:lstStyle/>
          <a:p>
            <a:pPr eaLnBrk="1" hangingPunct="1"/>
            <a:r>
              <a:rPr lang="en-US" smtClean="0">
                <a:solidFill>
                  <a:srgbClr val="000000"/>
                </a:solidFill>
                <a:latin typeface="Geneva" charset="0"/>
              </a:rPr>
              <a:t>Figure: 19-10a</a:t>
            </a:r>
          </a:p>
          <a:p>
            <a:pPr eaLnBrk="1" hangingPunct="1"/>
            <a:endParaRPr lang="en-US" smtClean="0">
              <a:solidFill>
                <a:srgbClr val="000000"/>
              </a:solidFill>
              <a:latin typeface="Geneva" charset="0"/>
            </a:endParaRPr>
          </a:p>
          <a:p>
            <a:pPr eaLnBrk="1" hangingPunct="1"/>
            <a:r>
              <a:rPr lang="en-US" smtClean="0">
                <a:solidFill>
                  <a:srgbClr val="000000"/>
                </a:solidFill>
                <a:latin typeface="Geneva" charset="0"/>
              </a:rPr>
              <a:t>Caption:</a:t>
            </a:r>
          </a:p>
          <a:p>
            <a:pPr eaLnBrk="1" hangingPunct="1"/>
            <a:r>
              <a:rPr lang="en-US" smtClean="0">
                <a:solidFill>
                  <a:srgbClr val="000000"/>
                </a:solidFill>
                <a:latin typeface="Helvetica" pitchFamily="34" charset="0"/>
              </a:rPr>
              <a:t>Effect of input of sewage or other organic-rich waste-waters into aquatic systems. (a) In a river, an increase in heterotrophic bacterial numbers and a decrease in O</a:t>
            </a:r>
            <a:r>
              <a:rPr lang="en-US" baseline="-25000" smtClean="0">
                <a:solidFill>
                  <a:srgbClr val="000000"/>
                </a:solidFill>
                <a:latin typeface="Helvetica" pitchFamily="34" charset="0"/>
              </a:rPr>
              <a:t>2</a:t>
            </a:r>
            <a:r>
              <a:rPr lang="en-US" smtClean="0">
                <a:solidFill>
                  <a:srgbClr val="000000"/>
                </a:solidFill>
                <a:latin typeface="Helvetica" pitchFamily="34" charset="0"/>
              </a:rPr>
              <a:t> levels occur immediately upon a spike of organic matter. If  is present in the input, for example, from sewage,  is oxidized to  by nitrifying bacteria (Sections 12.3, 17.12, and 19.12). Note how the rise in NH</a:t>
            </a:r>
            <a:r>
              <a:rPr lang="en-US" baseline="-25000" smtClean="0">
                <a:solidFill>
                  <a:srgbClr val="000000"/>
                </a:solidFill>
                <a:latin typeface="Helvetica" pitchFamily="34" charset="0"/>
              </a:rPr>
              <a:t>4</a:t>
            </a:r>
            <a:r>
              <a:rPr lang="en-US" baseline="30000" smtClean="0">
                <a:solidFill>
                  <a:srgbClr val="000000"/>
                </a:solidFill>
                <a:latin typeface="Helvetica" pitchFamily="34" charset="0"/>
              </a:rPr>
              <a:t>+</a:t>
            </a:r>
            <a:r>
              <a:rPr lang="en-US" smtClean="0">
                <a:solidFill>
                  <a:srgbClr val="000000"/>
                </a:solidFill>
                <a:latin typeface="Helvetica" pitchFamily="34" charset="0"/>
              </a:rPr>
              <a:t> is followed shortly by the rise in NO</a:t>
            </a:r>
            <a:r>
              <a:rPr lang="en-US" baseline="-25000" smtClean="0">
                <a:solidFill>
                  <a:srgbClr val="000000"/>
                </a:solidFill>
                <a:latin typeface="Helvetica" pitchFamily="34" charset="0"/>
              </a:rPr>
              <a:t>3</a:t>
            </a:r>
            <a:r>
              <a:rPr lang="en-US" baseline="30000" smtClean="0">
                <a:solidFill>
                  <a:srgbClr val="000000"/>
                </a:solidFill>
                <a:latin typeface="Helvetica" pitchFamily="34" charset="0"/>
              </a:rPr>
              <a:t>-</a:t>
            </a:r>
            <a:r>
              <a:rPr lang="en-US" smtClean="0">
                <a:solidFill>
                  <a:srgbClr val="000000"/>
                </a:solidFill>
                <a:latin typeface="Helvetica" pitchFamily="34" charset="0"/>
              </a:rPr>
              <a:t>, as the two-stage process of nitrification proceeds. The rise in numbers of algae and cyanobacteria is primarily a response to inorganic nutrients, especially PO</a:t>
            </a:r>
            <a:r>
              <a:rPr lang="en-US" baseline="-25000" smtClean="0">
                <a:solidFill>
                  <a:srgbClr val="000000"/>
                </a:solidFill>
                <a:latin typeface="Helvetica" pitchFamily="34" charset="0"/>
              </a:rPr>
              <a:t>4</a:t>
            </a:r>
            <a:r>
              <a:rPr lang="en-US" baseline="30000" smtClean="0">
                <a:solidFill>
                  <a:srgbClr val="000000"/>
                </a:solidFill>
                <a:latin typeface="Helvetica" pitchFamily="34" charset="0"/>
              </a:rPr>
              <a:t>3-</a:t>
            </a:r>
            <a:r>
              <a:rPr lang="en-US" smtClean="0">
                <a:solidFill>
                  <a:srgbClr val="000000"/>
                </a:solidFill>
                <a:latin typeface="Helvetica" pitchFamily="34" charset="0"/>
              </a:rPr>
              <a:t> Oxygen levels return to their pre-input levels once most of the oxidizable organic and inorganic compounds are depleted. </a:t>
            </a:r>
            <a:endParaRPr lang="en-US" smtClean="0">
              <a:solidFill>
                <a:srgbClr val="000000"/>
              </a:solidFill>
              <a:latin typeface="Geneva" charset="0"/>
            </a:endParaRPr>
          </a:p>
          <a:p>
            <a:pPr eaLnBrk="1" hangingPunct="1"/>
            <a:endParaRPr lang="en-US" smtClean="0">
              <a:solidFill>
                <a:srgbClr val="000000"/>
              </a:solidFill>
              <a:latin typeface="Geneva" charset="0"/>
            </a:endParaRPr>
          </a:p>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08B5A418-A16E-4168-8459-A841BDD5BFCC}" type="slidenum">
              <a:rPr lang="en-US" smtClean="0"/>
              <a:pPr/>
              <a:t>8</a:t>
            </a:fld>
            <a:endParaRPr lang="en-US" smtClean="0"/>
          </a:p>
        </p:txBody>
      </p:sp>
      <p:sp>
        <p:nvSpPr>
          <p:cNvPr id="156675" name="Rectangle 2"/>
          <p:cNvSpPr>
            <a:spLocks noRot="1" noChangeArrowheads="1" noTextEdit="1"/>
          </p:cNvSpPr>
          <p:nvPr>
            <p:ph type="sldImg"/>
          </p:nvPr>
        </p:nvSpPr>
        <p:spPr>
          <a:ln/>
        </p:spPr>
      </p:sp>
      <p:sp>
        <p:nvSpPr>
          <p:cNvPr id="156676" name="Rectangle 3"/>
          <p:cNvSpPr>
            <a:spLocks noGrp="1" noChangeArrowheads="1"/>
          </p:cNvSpPr>
          <p:nvPr>
            <p:ph type="body" idx="1"/>
          </p:nvPr>
        </p:nvSpPr>
        <p:spPr>
          <a:xfrm>
            <a:off x="946150" y="4860925"/>
            <a:ext cx="5207000" cy="4605338"/>
          </a:xfrm>
          <a:noFill/>
          <a:ln/>
        </p:spPr>
        <p:txBody>
          <a:bodyPr/>
          <a:lstStyle/>
          <a:p>
            <a:pPr eaLnBrk="1" hangingPunct="1"/>
            <a:r>
              <a:rPr lang="en-US" smtClean="0">
                <a:solidFill>
                  <a:srgbClr val="000000"/>
                </a:solidFill>
                <a:latin typeface="Geneva" charset="0"/>
              </a:rPr>
              <a:t>Figure: 06-23</a:t>
            </a:r>
          </a:p>
          <a:p>
            <a:pPr eaLnBrk="1" hangingPunct="1"/>
            <a:endParaRPr lang="en-US" smtClean="0">
              <a:solidFill>
                <a:srgbClr val="000000"/>
              </a:solidFill>
              <a:latin typeface="Geneva" charset="0"/>
            </a:endParaRPr>
          </a:p>
          <a:p>
            <a:pPr eaLnBrk="1" hangingPunct="1"/>
            <a:r>
              <a:rPr lang="en-US" smtClean="0">
                <a:solidFill>
                  <a:srgbClr val="000000"/>
                </a:solidFill>
                <a:latin typeface="Geneva" charset="0"/>
              </a:rPr>
              <a:t>Caption:</a:t>
            </a:r>
          </a:p>
          <a:p>
            <a:pPr eaLnBrk="1" hangingPunct="1"/>
            <a:r>
              <a:rPr lang="en-US" smtClean="0">
                <a:solidFill>
                  <a:srgbClr val="000000"/>
                </a:solidFill>
                <a:latin typeface="Geneva" charset="0"/>
              </a:rPr>
              <a:t>Effect of sodium ion concentration on growth of microorganisms of different salt tolerances or requirements. The optimum NaCl concentration for marine microorganisms such as </a:t>
            </a:r>
            <a:r>
              <a:rPr lang="en-US" i="1" smtClean="0">
                <a:solidFill>
                  <a:srgbClr val="000000"/>
                </a:solidFill>
                <a:latin typeface="Geneva" charset="0"/>
              </a:rPr>
              <a:t>V. fischeri</a:t>
            </a:r>
            <a:r>
              <a:rPr lang="en-US" smtClean="0">
                <a:solidFill>
                  <a:srgbClr val="000000"/>
                </a:solidFill>
                <a:latin typeface="Geneva" charset="0"/>
              </a:rPr>
              <a:t> is about 3%; for extreme halophiles, it is between 15 and 30%, depending on the organism.  </a:t>
            </a:r>
          </a:p>
          <a:p>
            <a:pPr eaLnBrk="1" hangingPunct="1"/>
            <a:endParaRPr lang="en-US" smtClean="0">
              <a:solidFill>
                <a:srgbClr val="000000"/>
              </a:solidFill>
              <a:latin typeface="Geneva" charset="0"/>
            </a:endParaRPr>
          </a:p>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DB2D09AD-0B86-4245-BE89-2E2AD0C63D49}" type="slidenum">
              <a:rPr lang="en-US" smtClean="0"/>
              <a:pPr/>
              <a:t>9</a:t>
            </a:fld>
            <a:endParaRPr lang="en-US" smtClean="0"/>
          </a:p>
        </p:txBody>
      </p:sp>
      <p:sp>
        <p:nvSpPr>
          <p:cNvPr id="157699" name="Rectangle 2"/>
          <p:cNvSpPr>
            <a:spLocks noRot="1" noChangeArrowheads="1" noTextEdit="1"/>
          </p:cNvSpPr>
          <p:nvPr>
            <p:ph type="sldImg"/>
          </p:nvPr>
        </p:nvSpPr>
        <p:spPr>
          <a:ln/>
        </p:spPr>
      </p:sp>
      <p:sp>
        <p:nvSpPr>
          <p:cNvPr id="157700" name="Rectangle 3"/>
          <p:cNvSpPr>
            <a:spLocks noGrp="1" noChangeArrowheads="1"/>
          </p:cNvSpPr>
          <p:nvPr>
            <p:ph type="body" idx="1"/>
          </p:nvPr>
        </p:nvSpPr>
        <p:spPr>
          <a:xfrm>
            <a:off x="946150" y="4860925"/>
            <a:ext cx="5207000" cy="4605338"/>
          </a:xfrm>
          <a:noFill/>
          <a:ln/>
        </p:spPr>
        <p:txBody>
          <a:bodyPr/>
          <a:lstStyle/>
          <a:p>
            <a:pPr eaLnBrk="1" hangingPunct="1"/>
            <a:r>
              <a:rPr lang="en-US" smtClean="0">
                <a:solidFill>
                  <a:srgbClr val="000000"/>
                </a:solidFill>
                <a:latin typeface="Geneva" charset="0"/>
              </a:rPr>
              <a:t>Figure: 19-09</a:t>
            </a:r>
          </a:p>
          <a:p>
            <a:pPr eaLnBrk="1" hangingPunct="1"/>
            <a:endParaRPr lang="en-US" smtClean="0">
              <a:solidFill>
                <a:srgbClr val="000000"/>
              </a:solidFill>
              <a:latin typeface="Geneva" charset="0"/>
            </a:endParaRPr>
          </a:p>
          <a:p>
            <a:pPr eaLnBrk="1" hangingPunct="1"/>
            <a:r>
              <a:rPr lang="en-US" smtClean="0">
                <a:solidFill>
                  <a:srgbClr val="000000"/>
                </a:solidFill>
                <a:latin typeface="Geneva" charset="0"/>
              </a:rPr>
              <a:t>Caption:</a:t>
            </a:r>
          </a:p>
          <a:p>
            <a:pPr eaLnBrk="1" hangingPunct="1"/>
            <a:r>
              <a:rPr lang="en-US" smtClean="0">
                <a:solidFill>
                  <a:srgbClr val="000000"/>
                </a:solidFill>
                <a:latin typeface="Geneva" charset="0"/>
              </a:rPr>
              <a:t>Development of anoxic conditions in the depths of a temperate climate lake as a result of summer stratification. The colder bottom waters are more dense and contain H</a:t>
            </a:r>
            <a:r>
              <a:rPr lang="en-US" baseline="-25000" smtClean="0">
                <a:solidFill>
                  <a:srgbClr val="000000"/>
                </a:solidFill>
                <a:latin typeface="Geneva" charset="0"/>
              </a:rPr>
              <a:t>2</a:t>
            </a:r>
            <a:r>
              <a:rPr lang="en-US" smtClean="0">
                <a:solidFill>
                  <a:srgbClr val="000000"/>
                </a:solidFill>
                <a:latin typeface="Geneva" charset="0"/>
              </a:rPr>
              <a:t>S from bacterial sulfate reduction. The zone of rapid temperature change is referred to as the thermocline. Typically, as surface waters cool in the fall and early winter they reach the temperature and density of hypolimnetic waters and sink, displacing bottom waters and effecting “lake turnover.” </a:t>
            </a:r>
          </a:p>
          <a:p>
            <a:pPr eaLnBrk="1" hangingPunct="1"/>
            <a:endParaRPr lang="en-US" smtClean="0">
              <a:solidFill>
                <a:srgbClr val="000000"/>
              </a:solidFill>
              <a:latin typeface="Geneva" charset="0"/>
            </a:endParaRPr>
          </a:p>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DF3D4C0A-F22A-4975-8B80-C6E66543C032}" type="slidenum">
              <a:rPr lang="en-US" smtClean="0"/>
              <a:pPr/>
              <a:t>32</a:t>
            </a:fld>
            <a:endParaRPr lang="en-US" smtClean="0"/>
          </a:p>
        </p:txBody>
      </p:sp>
      <p:sp>
        <p:nvSpPr>
          <p:cNvPr id="158723" name="Rectangle 2"/>
          <p:cNvSpPr>
            <a:spLocks noRot="1" noChangeArrowheads="1" noTextEdit="1"/>
          </p:cNvSpPr>
          <p:nvPr>
            <p:ph type="sldImg"/>
          </p:nvPr>
        </p:nvSpPr>
        <p:spPr>
          <a:xfrm>
            <a:off x="990600" y="766763"/>
            <a:ext cx="5118100" cy="3838575"/>
          </a:xfrm>
          <a:ln/>
        </p:spPr>
      </p:sp>
      <p:sp>
        <p:nvSpPr>
          <p:cNvPr id="158724" name="Rectangle 3"/>
          <p:cNvSpPr>
            <a:spLocks noGrp="1" noChangeArrowheads="1"/>
          </p:cNvSpPr>
          <p:nvPr>
            <p:ph type="body" idx="1"/>
          </p:nvPr>
        </p:nvSpPr>
        <p:spPr>
          <a:xfrm>
            <a:off x="944563" y="4862513"/>
            <a:ext cx="5210175" cy="4605337"/>
          </a:xfrm>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E1A72A0D-FD8D-49F0-8539-037D4BAB0FC8}" type="slidenum">
              <a:rPr lang="en-US" smtClean="0"/>
              <a:pPr/>
              <a:t>33</a:t>
            </a:fld>
            <a:endParaRPr lang="en-US" smtClean="0"/>
          </a:p>
        </p:txBody>
      </p:sp>
      <p:sp>
        <p:nvSpPr>
          <p:cNvPr id="159747" name="Rectangle 2"/>
          <p:cNvSpPr>
            <a:spLocks noRot="1" noChangeArrowheads="1" noTextEdit="1"/>
          </p:cNvSpPr>
          <p:nvPr>
            <p:ph type="sldImg"/>
          </p:nvPr>
        </p:nvSpPr>
        <p:spPr>
          <a:xfrm>
            <a:off x="990600" y="766763"/>
            <a:ext cx="5118100" cy="3838575"/>
          </a:xfrm>
          <a:ln/>
        </p:spPr>
      </p:sp>
      <p:sp>
        <p:nvSpPr>
          <p:cNvPr id="159748" name="Rectangle 3"/>
          <p:cNvSpPr>
            <a:spLocks noGrp="1" noChangeArrowheads="1"/>
          </p:cNvSpPr>
          <p:nvPr>
            <p:ph type="body" idx="1"/>
          </p:nvPr>
        </p:nvSpPr>
        <p:spPr>
          <a:xfrm>
            <a:off x="944563" y="4862513"/>
            <a:ext cx="5210175" cy="4605337"/>
          </a:xfrm>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2E41624E-401A-45C8-B50F-10668F15EEA4}" type="slidenum">
              <a:rPr lang="en-US" smtClean="0"/>
              <a:pPr/>
              <a:t>34</a:t>
            </a:fld>
            <a:endParaRPr lang="en-US" smtClean="0"/>
          </a:p>
        </p:txBody>
      </p:sp>
      <p:sp>
        <p:nvSpPr>
          <p:cNvPr id="160771" name="Rectangle 2"/>
          <p:cNvSpPr>
            <a:spLocks noRot="1" noChangeArrowheads="1" noTextEdit="1"/>
          </p:cNvSpPr>
          <p:nvPr>
            <p:ph type="sldImg"/>
          </p:nvPr>
        </p:nvSpPr>
        <p:spPr>
          <a:xfrm>
            <a:off x="990600" y="766763"/>
            <a:ext cx="5118100" cy="3838575"/>
          </a:xfrm>
          <a:ln/>
        </p:spPr>
      </p:sp>
      <p:sp>
        <p:nvSpPr>
          <p:cNvPr id="160772" name="Rectangle 3"/>
          <p:cNvSpPr>
            <a:spLocks noGrp="1" noChangeArrowheads="1"/>
          </p:cNvSpPr>
          <p:nvPr>
            <p:ph type="body" idx="1"/>
          </p:nvPr>
        </p:nvSpPr>
        <p:spPr>
          <a:xfrm>
            <a:off x="944563" y="4862513"/>
            <a:ext cx="5210175" cy="4605337"/>
          </a:xfrm>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710B66D5-292B-4735-91BE-4C621859B7AA}" type="slidenum">
              <a:rPr lang="en-US" smtClean="0"/>
              <a:pPr/>
              <a:t>40</a:t>
            </a:fld>
            <a:endParaRPr lang="en-US" smtClean="0"/>
          </a:p>
        </p:txBody>
      </p:sp>
      <p:sp>
        <p:nvSpPr>
          <p:cNvPr id="161795" name="Rectangle 2"/>
          <p:cNvSpPr>
            <a:spLocks noRot="1" noChangeArrowheads="1" noTextEdit="1"/>
          </p:cNvSpPr>
          <p:nvPr>
            <p:ph type="sldImg"/>
          </p:nvPr>
        </p:nvSpPr>
        <p:spPr>
          <a:xfrm>
            <a:off x="990600" y="766763"/>
            <a:ext cx="5118100" cy="3838575"/>
          </a:xfrm>
          <a:ln/>
        </p:spPr>
      </p:sp>
      <p:sp>
        <p:nvSpPr>
          <p:cNvPr id="161796" name="Rectangle 3"/>
          <p:cNvSpPr>
            <a:spLocks noGrp="1" noChangeArrowheads="1"/>
          </p:cNvSpPr>
          <p:nvPr>
            <p:ph type="body" idx="1"/>
          </p:nvPr>
        </p:nvSpPr>
        <p:spPr>
          <a:xfrm>
            <a:off x="711200" y="4862513"/>
            <a:ext cx="5676900" cy="4605337"/>
          </a:xfrm>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E28247E9-7744-48FF-811D-2FE7EE40E93A}" type="slidenum">
              <a:rPr lang="en-US" smtClean="0"/>
              <a:pPr/>
              <a:t>41</a:t>
            </a:fld>
            <a:endParaRPr lang="en-US" smtClean="0"/>
          </a:p>
        </p:txBody>
      </p:sp>
      <p:sp>
        <p:nvSpPr>
          <p:cNvPr id="162819" name="Rectangle 2"/>
          <p:cNvSpPr>
            <a:spLocks noRot="1" noChangeArrowheads="1" noTextEdit="1"/>
          </p:cNvSpPr>
          <p:nvPr>
            <p:ph type="sldImg"/>
          </p:nvPr>
        </p:nvSpPr>
        <p:spPr>
          <a:xfrm>
            <a:off x="990600" y="766763"/>
            <a:ext cx="5118100" cy="3838575"/>
          </a:xfrm>
          <a:ln/>
        </p:spPr>
      </p:sp>
      <p:sp>
        <p:nvSpPr>
          <p:cNvPr id="162820" name="Rectangle 3"/>
          <p:cNvSpPr>
            <a:spLocks noGrp="1" noChangeArrowheads="1"/>
          </p:cNvSpPr>
          <p:nvPr>
            <p:ph type="body" idx="1"/>
          </p:nvPr>
        </p:nvSpPr>
        <p:spPr>
          <a:xfrm>
            <a:off x="711200" y="4862513"/>
            <a:ext cx="5676900" cy="4605337"/>
          </a:xfrm>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B067D85D-89AE-4C9A-92B3-5177D751530E}" type="slidenum">
              <a:rPr lang="en-US" smtClean="0"/>
              <a:pPr/>
              <a:t>42</a:t>
            </a:fld>
            <a:endParaRPr lang="en-US" smtClean="0"/>
          </a:p>
        </p:txBody>
      </p:sp>
      <p:sp>
        <p:nvSpPr>
          <p:cNvPr id="163843" name="Rectangle 2"/>
          <p:cNvSpPr>
            <a:spLocks noRot="1" noChangeArrowheads="1" noTextEdit="1"/>
          </p:cNvSpPr>
          <p:nvPr>
            <p:ph type="sldImg"/>
          </p:nvPr>
        </p:nvSpPr>
        <p:spPr>
          <a:xfrm>
            <a:off x="990600" y="766763"/>
            <a:ext cx="5118100" cy="3838575"/>
          </a:xfrm>
          <a:ln/>
        </p:spPr>
      </p:sp>
      <p:sp>
        <p:nvSpPr>
          <p:cNvPr id="163844" name="Rectangle 3"/>
          <p:cNvSpPr>
            <a:spLocks noGrp="1" noChangeArrowheads="1"/>
          </p:cNvSpPr>
          <p:nvPr>
            <p:ph type="body" idx="1"/>
          </p:nvPr>
        </p:nvSpPr>
        <p:spPr>
          <a:xfrm>
            <a:off x="711200" y="4862513"/>
            <a:ext cx="5676900" cy="4605337"/>
          </a:xfrm>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4" name="Rectangle 4"/>
          <p:cNvSpPr>
            <a:spLocks noChangeArrowheads="1"/>
          </p:cNvSpPr>
          <p:nvPr/>
        </p:nvSpPr>
        <p:spPr bwMode="auto">
          <a:xfrm>
            <a:off x="1258888" y="1412875"/>
            <a:ext cx="6769100" cy="4392613"/>
          </a:xfrm>
          <a:prstGeom prst="rect">
            <a:avLst/>
          </a:prstGeom>
          <a:noFill/>
          <a:ln w="76200">
            <a:solidFill>
              <a:srgbClr val="DC0000"/>
            </a:solidFill>
            <a:miter lim="800000"/>
            <a:headEnd/>
            <a:tailEnd/>
          </a:ln>
          <a:effectLst/>
        </p:spPr>
        <p:txBody>
          <a:bodyPr wrap="none" anchor="ctr"/>
          <a:lstStyle/>
          <a:p>
            <a:pPr>
              <a:defRPr/>
            </a:pPr>
            <a:endParaRPr lang="cs-CZ"/>
          </a:p>
        </p:txBody>
      </p:sp>
      <p:pic>
        <p:nvPicPr>
          <p:cNvPr id="5" name="Picture 5" descr="logo_mu_P280C"/>
          <p:cNvPicPr>
            <a:picLocks noChangeAspect="1" noChangeArrowheads="1"/>
          </p:cNvPicPr>
          <p:nvPr/>
        </p:nvPicPr>
        <p:blipFill>
          <a:blip r:embed="rId2" cstate="print"/>
          <a:srcRect/>
          <a:stretch>
            <a:fillRect/>
          </a:stretch>
        </p:blipFill>
        <p:spPr bwMode="auto">
          <a:xfrm>
            <a:off x="7885113" y="260350"/>
            <a:ext cx="971550" cy="968375"/>
          </a:xfrm>
          <a:prstGeom prst="rect">
            <a:avLst/>
          </a:prstGeom>
          <a:noFill/>
          <a:ln w="9525">
            <a:solidFill>
              <a:schemeClr val="accent2"/>
            </a:solidFill>
            <a:miter lim="800000"/>
            <a:headEnd/>
            <a:tailEnd/>
          </a:ln>
        </p:spPr>
      </p:pic>
      <p:pic>
        <p:nvPicPr>
          <p:cNvPr id="6" name="Picture 6" descr="logo_recetox"/>
          <p:cNvPicPr>
            <a:picLocks noChangeAspect="1" noChangeArrowheads="1"/>
          </p:cNvPicPr>
          <p:nvPr/>
        </p:nvPicPr>
        <p:blipFill>
          <a:blip r:embed="rId3" cstate="print"/>
          <a:srcRect/>
          <a:stretch>
            <a:fillRect/>
          </a:stretch>
        </p:blipFill>
        <p:spPr bwMode="auto">
          <a:xfrm>
            <a:off x="323850" y="260350"/>
            <a:ext cx="1260475" cy="857250"/>
          </a:xfrm>
          <a:prstGeom prst="rect">
            <a:avLst/>
          </a:prstGeom>
          <a:noFill/>
          <a:ln w="9525">
            <a:solidFill>
              <a:schemeClr val="accent2"/>
            </a:solidFill>
            <a:miter lim="800000"/>
            <a:headEnd/>
            <a:tailEnd/>
          </a:ln>
        </p:spPr>
      </p:pic>
      <p:sp>
        <p:nvSpPr>
          <p:cNvPr id="203778" name="Rectangle 2"/>
          <p:cNvSpPr>
            <a:spLocks noGrp="1" noChangeArrowheads="1"/>
          </p:cNvSpPr>
          <p:nvPr>
            <p:ph type="ctrTitle"/>
          </p:nvPr>
        </p:nvSpPr>
        <p:spPr>
          <a:xfrm>
            <a:off x="1403350" y="1628775"/>
            <a:ext cx="6408738" cy="1971675"/>
          </a:xfrm>
        </p:spPr>
        <p:txBody>
          <a:bodyPr/>
          <a:lstStyle>
            <a:lvl1pPr>
              <a:defRPr sz="4400"/>
            </a:lvl1pPr>
          </a:lstStyle>
          <a:p>
            <a:r>
              <a:rPr lang="cs-CZ"/>
              <a:t>Klepnutím lze upravit styl předlohy nadpisů.</a:t>
            </a:r>
          </a:p>
        </p:txBody>
      </p:sp>
      <p:sp>
        <p:nvSpPr>
          <p:cNvPr id="203779" name="Rectangle 3"/>
          <p:cNvSpPr>
            <a:spLocks noGrp="1" noChangeArrowheads="1"/>
          </p:cNvSpPr>
          <p:nvPr>
            <p:ph type="subTitle" idx="1"/>
          </p:nvPr>
        </p:nvSpPr>
        <p:spPr>
          <a:xfrm>
            <a:off x="1371600" y="3886200"/>
            <a:ext cx="6400800" cy="1752600"/>
          </a:xfrm>
        </p:spPr>
        <p:txBody>
          <a:bodyPr/>
          <a:lstStyle>
            <a:lvl1pPr marL="0" indent="0" algn="ctr">
              <a:buFontTx/>
              <a:buNone/>
              <a:defRPr b="0"/>
            </a:lvl1pPr>
          </a:lstStyle>
          <a:p>
            <a:r>
              <a:rPr lang="cs-CZ"/>
              <a:t>Klepnutím lze upravit styl předlohy podnadpisů.</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5" name="Rectangle 5"/>
          <p:cNvSpPr>
            <a:spLocks noGrp="1" noChangeArrowheads="1"/>
          </p:cNvSpPr>
          <p:nvPr>
            <p:ph type="sldNum" sz="quarter" idx="11"/>
          </p:nvPr>
        </p:nvSpPr>
        <p:spPr>
          <a:ln/>
        </p:spPr>
        <p:txBody>
          <a:bodyPr/>
          <a:lstStyle>
            <a:lvl1pPr>
              <a:defRPr/>
            </a:lvl1pPr>
          </a:lstStyle>
          <a:p>
            <a:pPr>
              <a:defRPr/>
            </a:pPr>
            <a:r>
              <a:rPr lang="cs-CZ"/>
              <a:t>Snímek </a:t>
            </a:r>
            <a:fld id="{3C9B3792-7116-4C8E-8BA8-C74A6C3E768A}" type="slidenum">
              <a:rPr lang="cs-CZ"/>
              <a:pPr>
                <a:defRPr/>
              </a:pPr>
              <a:t>‹#›</a:t>
            </a:fld>
            <a:endParaRPr lang="cs-CZ"/>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858000" y="0"/>
            <a:ext cx="2286000" cy="6381750"/>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0" y="0"/>
            <a:ext cx="6705600" cy="638175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5" name="Rectangle 5"/>
          <p:cNvSpPr>
            <a:spLocks noGrp="1" noChangeArrowheads="1"/>
          </p:cNvSpPr>
          <p:nvPr>
            <p:ph type="sldNum" sz="quarter" idx="11"/>
          </p:nvPr>
        </p:nvSpPr>
        <p:spPr>
          <a:ln/>
        </p:spPr>
        <p:txBody>
          <a:bodyPr/>
          <a:lstStyle>
            <a:lvl1pPr>
              <a:defRPr/>
            </a:lvl1pPr>
          </a:lstStyle>
          <a:p>
            <a:pPr>
              <a:defRPr/>
            </a:pPr>
            <a:r>
              <a:rPr lang="cs-CZ"/>
              <a:t>Snímek </a:t>
            </a:r>
            <a:fld id="{32A62752-18D4-4A97-A357-37FC5074667C}" type="slidenum">
              <a:rPr lang="cs-CZ"/>
              <a:pPr>
                <a:defRPr/>
              </a:pPr>
              <a:t>‹#›</a:t>
            </a:fld>
            <a:endParaRPr lang="cs-CZ"/>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476250"/>
          </a:xfrm>
        </p:spPr>
        <p:txBody>
          <a:bodyPr/>
          <a:lstStyle/>
          <a:p>
            <a:r>
              <a:rPr lang="cs-CZ" smtClean="0"/>
              <a:t>Klepnutím lze upravit styl předlohy nadpisů.</a:t>
            </a:r>
            <a:endParaRPr lang="cs-CZ"/>
          </a:p>
        </p:txBody>
      </p:sp>
      <p:sp>
        <p:nvSpPr>
          <p:cNvPr id="3" name="Zástupný symbol pro tabulku 2"/>
          <p:cNvSpPr>
            <a:spLocks noGrp="1"/>
          </p:cNvSpPr>
          <p:nvPr>
            <p:ph type="tbl" idx="1"/>
          </p:nvPr>
        </p:nvSpPr>
        <p:spPr>
          <a:xfrm>
            <a:off x="179388" y="620713"/>
            <a:ext cx="8713787" cy="5761037"/>
          </a:xfrm>
        </p:spPr>
        <p:txBody>
          <a:bodyPr/>
          <a:lstStyle/>
          <a:p>
            <a:pPr lvl="0"/>
            <a:endParaRPr lang="cs-CZ" noProof="0" smtClean="0"/>
          </a:p>
        </p:txBody>
      </p:sp>
      <p:sp>
        <p:nvSpPr>
          <p:cNvPr id="4"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5" name="Rectangle 5"/>
          <p:cNvSpPr>
            <a:spLocks noGrp="1" noChangeArrowheads="1"/>
          </p:cNvSpPr>
          <p:nvPr>
            <p:ph type="sldNum" sz="quarter" idx="11"/>
          </p:nvPr>
        </p:nvSpPr>
        <p:spPr>
          <a:ln/>
        </p:spPr>
        <p:txBody>
          <a:bodyPr/>
          <a:lstStyle>
            <a:lvl1pPr>
              <a:defRPr/>
            </a:lvl1pPr>
          </a:lstStyle>
          <a:p>
            <a:pPr>
              <a:defRPr/>
            </a:pPr>
            <a:r>
              <a:rPr lang="cs-CZ"/>
              <a:t>Snímek </a:t>
            </a:r>
            <a:fld id="{AC79E9A8-A8C1-4D95-A6FD-C1917E3A04A8}" type="slidenum">
              <a:rPr lang="cs-CZ"/>
              <a:pPr>
                <a:defRPr/>
              </a:pPr>
              <a:t>‹#›</a:t>
            </a:fld>
            <a:endParaRPr lang="cs-CZ"/>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4" name="Rectangle 4"/>
          <p:cNvSpPr>
            <a:spLocks noChangeArrowheads="1"/>
          </p:cNvSpPr>
          <p:nvPr/>
        </p:nvSpPr>
        <p:spPr bwMode="auto">
          <a:xfrm>
            <a:off x="1258888" y="1412875"/>
            <a:ext cx="6769100" cy="3600450"/>
          </a:xfrm>
          <a:prstGeom prst="rect">
            <a:avLst/>
          </a:prstGeom>
          <a:noFill/>
          <a:ln w="76200">
            <a:solidFill>
              <a:srgbClr val="DC0000"/>
            </a:solidFill>
            <a:miter lim="800000"/>
            <a:headEnd/>
            <a:tailEnd/>
          </a:ln>
          <a:effectLst/>
        </p:spPr>
        <p:txBody>
          <a:bodyPr wrap="none" anchor="ctr"/>
          <a:lstStyle/>
          <a:p>
            <a:pPr>
              <a:defRPr/>
            </a:pPr>
            <a:endParaRPr lang="cs-CZ">
              <a:latin typeface="Arial" pitchFamily="34" charset="0"/>
            </a:endParaRPr>
          </a:p>
        </p:txBody>
      </p:sp>
      <p:pic>
        <p:nvPicPr>
          <p:cNvPr id="5" name="Obrázek 7" descr="logo_mu_cerne.gif"/>
          <p:cNvPicPr>
            <a:picLocks noChangeAspect="1"/>
          </p:cNvPicPr>
          <p:nvPr/>
        </p:nvPicPr>
        <p:blipFill>
          <a:blip r:embed="rId2" cstate="print"/>
          <a:srcRect/>
          <a:stretch>
            <a:fillRect/>
          </a:stretch>
        </p:blipFill>
        <p:spPr bwMode="auto">
          <a:xfrm>
            <a:off x="323850" y="692150"/>
            <a:ext cx="2735263" cy="642938"/>
          </a:xfrm>
          <a:prstGeom prst="rect">
            <a:avLst/>
          </a:prstGeom>
          <a:noFill/>
          <a:ln w="9525">
            <a:noFill/>
            <a:miter lim="800000"/>
            <a:headEnd/>
            <a:tailEnd/>
          </a:ln>
        </p:spPr>
      </p:pic>
      <p:pic>
        <p:nvPicPr>
          <p:cNvPr id="6" name="Obrázek 6"/>
          <p:cNvPicPr>
            <a:picLocks noChangeAspect="1"/>
          </p:cNvPicPr>
          <p:nvPr/>
        </p:nvPicPr>
        <p:blipFill>
          <a:blip r:embed="rId3" cstate="print"/>
          <a:srcRect/>
          <a:stretch>
            <a:fillRect/>
          </a:stretch>
        </p:blipFill>
        <p:spPr bwMode="auto">
          <a:xfrm>
            <a:off x="2555875" y="5229225"/>
            <a:ext cx="4289425" cy="773113"/>
          </a:xfrm>
          <a:prstGeom prst="rect">
            <a:avLst/>
          </a:prstGeom>
          <a:noFill/>
          <a:ln w="9525">
            <a:noFill/>
            <a:miter lim="800000"/>
            <a:headEnd/>
            <a:tailEnd/>
          </a:ln>
        </p:spPr>
      </p:pic>
      <p:sp>
        <p:nvSpPr>
          <p:cNvPr id="7" name="Zástupný symbol pro obsah 2"/>
          <p:cNvSpPr txBox="1">
            <a:spLocks/>
          </p:cNvSpPr>
          <p:nvPr/>
        </p:nvSpPr>
        <p:spPr>
          <a:xfrm>
            <a:off x="0" y="6165850"/>
            <a:ext cx="9144000" cy="260350"/>
          </a:xfrm>
          <a:prstGeom prst="rect">
            <a:avLst/>
          </a:prstGeom>
        </p:spPr>
        <p:txBody>
          <a:bodyPr/>
          <a:lstStyle/>
          <a:p>
            <a:pPr algn="ctr" fontAlgn="auto">
              <a:spcBef>
                <a:spcPct val="20000"/>
              </a:spcBef>
              <a:spcAft>
                <a:spcPts val="0"/>
              </a:spcAft>
              <a:buClr>
                <a:schemeClr val="accent1"/>
              </a:buClr>
              <a:buFont typeface="Arial" pitchFamily="34" charset="0"/>
              <a:buNone/>
              <a:defRPr/>
            </a:pPr>
            <a:r>
              <a:rPr lang="cs-CZ" sz="1200" dirty="0">
                <a:solidFill>
                  <a:schemeClr val="tx1">
                    <a:lumMod val="75000"/>
                    <a:lumOff val="25000"/>
                  </a:schemeClr>
                </a:solidFill>
                <a:latin typeface="+mn-lt"/>
              </a:rPr>
              <a:t>Inovace tohoto předmětu je spolufinancována Evropským sociálním fondem a státním rozpočtem České republiky</a:t>
            </a:r>
          </a:p>
        </p:txBody>
      </p:sp>
      <p:sp>
        <p:nvSpPr>
          <p:cNvPr id="481282" name="Rectangle 2"/>
          <p:cNvSpPr>
            <a:spLocks noGrp="1" noChangeArrowheads="1"/>
          </p:cNvSpPr>
          <p:nvPr>
            <p:ph type="ctrTitle"/>
          </p:nvPr>
        </p:nvSpPr>
        <p:spPr>
          <a:xfrm>
            <a:off x="1403350" y="1628775"/>
            <a:ext cx="6408738" cy="1971675"/>
          </a:xfrm>
        </p:spPr>
        <p:txBody>
          <a:bodyPr/>
          <a:lstStyle>
            <a:lvl1pPr>
              <a:defRPr sz="4000"/>
            </a:lvl1pPr>
          </a:lstStyle>
          <a:p>
            <a:r>
              <a:rPr lang="cs-CZ" smtClean="0"/>
              <a:t>Klepnutím lze upravit styl předlohy nadpisů.</a:t>
            </a:r>
            <a:endParaRPr lang="cs-CZ"/>
          </a:p>
        </p:txBody>
      </p:sp>
      <p:sp>
        <p:nvSpPr>
          <p:cNvPr id="481283" name="Rectangle 3"/>
          <p:cNvSpPr>
            <a:spLocks noGrp="1" noChangeArrowheads="1"/>
          </p:cNvSpPr>
          <p:nvPr>
            <p:ph type="subTitle" idx="1"/>
          </p:nvPr>
        </p:nvSpPr>
        <p:spPr>
          <a:xfrm>
            <a:off x="1371600" y="3717032"/>
            <a:ext cx="6400800" cy="1080120"/>
          </a:xfrm>
        </p:spPr>
        <p:txBody>
          <a:bodyPr/>
          <a:lstStyle>
            <a:lvl1pPr marL="0" indent="0" algn="ctr">
              <a:buFontTx/>
              <a:buNone/>
              <a:defRPr b="0"/>
            </a:lvl1pPr>
          </a:lstStyle>
          <a:p>
            <a:r>
              <a:rPr lang="cs-CZ" smtClean="0"/>
              <a:t>Klepnutím lze upravit styl předlohy podnadpisů.</a:t>
            </a:r>
            <a:endParaRPr lang="cs-CZ"/>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5"/>
          <p:cNvSpPr>
            <a:spLocks noGrp="1" noChangeArrowheads="1"/>
          </p:cNvSpPr>
          <p:nvPr>
            <p:ph type="sldNum" sz="quarter" idx="10"/>
          </p:nvPr>
        </p:nvSpPr>
        <p:spPr>
          <a:ln/>
        </p:spPr>
        <p:txBody>
          <a:bodyPr/>
          <a:lstStyle>
            <a:lvl1pPr>
              <a:defRPr/>
            </a:lvl1pPr>
          </a:lstStyle>
          <a:p>
            <a:pPr>
              <a:defRPr/>
            </a:pPr>
            <a:r>
              <a:rPr lang="cs-CZ"/>
              <a:t>Snímek </a:t>
            </a:r>
            <a:fld id="{E1CFD8C4-C5D6-49AC-8561-6DE18F77F50A}" type="slidenum">
              <a:rPr lang="cs-CZ"/>
              <a:pPr>
                <a:defRPr/>
              </a:pPr>
              <a:t>‹#›</a:t>
            </a:fld>
            <a:endParaRPr lang="cs-CZ"/>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5"/>
          <p:cNvSpPr>
            <a:spLocks noGrp="1" noChangeArrowheads="1"/>
          </p:cNvSpPr>
          <p:nvPr>
            <p:ph type="sldNum" sz="quarter" idx="10"/>
          </p:nvPr>
        </p:nvSpPr>
        <p:spPr>
          <a:ln/>
        </p:spPr>
        <p:txBody>
          <a:bodyPr/>
          <a:lstStyle>
            <a:lvl1pPr>
              <a:defRPr/>
            </a:lvl1pPr>
          </a:lstStyle>
          <a:p>
            <a:pPr>
              <a:defRPr/>
            </a:pPr>
            <a:r>
              <a:rPr lang="cs-CZ"/>
              <a:t>Snímek </a:t>
            </a:r>
            <a:fld id="{A0556160-4CFC-42F7-9E99-D488092E1466}" type="slidenum">
              <a:rPr lang="cs-CZ"/>
              <a:pPr>
                <a:defRPr/>
              </a:pPr>
              <a:t>‹#›</a:t>
            </a:fld>
            <a:endParaRPr lang="cs-CZ"/>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179388" y="620713"/>
            <a:ext cx="4279900" cy="5761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11688" y="620713"/>
            <a:ext cx="4281487" cy="5761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5"/>
          <p:cNvSpPr>
            <a:spLocks noGrp="1" noChangeArrowheads="1"/>
          </p:cNvSpPr>
          <p:nvPr>
            <p:ph type="sldNum" sz="quarter" idx="10"/>
          </p:nvPr>
        </p:nvSpPr>
        <p:spPr>
          <a:ln/>
        </p:spPr>
        <p:txBody>
          <a:bodyPr/>
          <a:lstStyle>
            <a:lvl1pPr>
              <a:defRPr/>
            </a:lvl1pPr>
          </a:lstStyle>
          <a:p>
            <a:pPr>
              <a:defRPr/>
            </a:pPr>
            <a:r>
              <a:rPr lang="cs-CZ"/>
              <a:t>Snímek </a:t>
            </a:r>
            <a:fld id="{5DDF1E7B-D5D7-4068-A966-9A9D4D1D018F}" type="slidenum">
              <a:rPr lang="cs-CZ"/>
              <a:pPr>
                <a:defRPr/>
              </a:pPr>
              <a:t>‹#›</a:t>
            </a:fld>
            <a:endParaRPr lang="cs-CZ"/>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5"/>
          <p:cNvSpPr>
            <a:spLocks noGrp="1" noChangeArrowheads="1"/>
          </p:cNvSpPr>
          <p:nvPr>
            <p:ph type="sldNum" sz="quarter" idx="10"/>
          </p:nvPr>
        </p:nvSpPr>
        <p:spPr>
          <a:ln/>
        </p:spPr>
        <p:txBody>
          <a:bodyPr/>
          <a:lstStyle>
            <a:lvl1pPr>
              <a:defRPr/>
            </a:lvl1pPr>
          </a:lstStyle>
          <a:p>
            <a:pPr>
              <a:defRPr/>
            </a:pPr>
            <a:r>
              <a:rPr lang="cs-CZ"/>
              <a:t>Snímek </a:t>
            </a:r>
            <a:fld id="{2FCF1BB9-8700-40A2-82C5-C90656B5794A}" type="slidenum">
              <a:rPr lang="cs-CZ"/>
              <a:pPr>
                <a:defRPr/>
              </a:pPr>
              <a:t>‹#›</a:t>
            </a:fld>
            <a:endParaRPr lang="cs-CZ"/>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5"/>
          <p:cNvSpPr>
            <a:spLocks noGrp="1" noChangeArrowheads="1"/>
          </p:cNvSpPr>
          <p:nvPr>
            <p:ph type="sldNum" sz="quarter" idx="10"/>
          </p:nvPr>
        </p:nvSpPr>
        <p:spPr>
          <a:ln/>
        </p:spPr>
        <p:txBody>
          <a:bodyPr/>
          <a:lstStyle>
            <a:lvl1pPr>
              <a:defRPr/>
            </a:lvl1pPr>
          </a:lstStyle>
          <a:p>
            <a:pPr>
              <a:defRPr/>
            </a:pPr>
            <a:r>
              <a:rPr lang="cs-CZ"/>
              <a:t>Snímek </a:t>
            </a:r>
            <a:fld id="{831D21BB-0884-4FA5-A553-ECCDCC967B60}" type="slidenum">
              <a:rPr lang="cs-CZ"/>
              <a:pPr>
                <a:defRPr/>
              </a:pPr>
              <a:t>‹#›</a:t>
            </a:fld>
            <a:endParaRPr lang="cs-CZ"/>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r>
              <a:rPr lang="cs-CZ"/>
              <a:t>Snímek </a:t>
            </a:r>
            <a:fld id="{3399522A-F602-48FB-AEF1-8CB7EA6B9E5E}" type="slidenum">
              <a:rPr lang="cs-CZ"/>
              <a:pPr>
                <a:defRPr/>
              </a:pPr>
              <a:t>‹#›</a:t>
            </a:fld>
            <a:endParaRPr lang="cs-CZ"/>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5" name="Rectangle 5"/>
          <p:cNvSpPr>
            <a:spLocks noGrp="1" noChangeArrowheads="1"/>
          </p:cNvSpPr>
          <p:nvPr>
            <p:ph type="sldNum" sz="quarter" idx="11"/>
          </p:nvPr>
        </p:nvSpPr>
        <p:spPr>
          <a:ln/>
        </p:spPr>
        <p:txBody>
          <a:bodyPr/>
          <a:lstStyle>
            <a:lvl1pPr>
              <a:defRPr/>
            </a:lvl1pPr>
          </a:lstStyle>
          <a:p>
            <a:pPr>
              <a:defRPr/>
            </a:pPr>
            <a:r>
              <a:rPr lang="cs-CZ"/>
              <a:t>Snímek </a:t>
            </a:r>
            <a:fld id="{75A2F4BC-2E33-46AA-A8FF-14CB79FE74E3}" type="slidenum">
              <a:rPr lang="cs-CZ"/>
              <a:pPr>
                <a:defRPr/>
              </a:pPr>
              <a:t>‹#›</a:t>
            </a:fld>
            <a:endParaRPr lang="cs-CZ"/>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5"/>
          <p:cNvSpPr>
            <a:spLocks noGrp="1" noChangeArrowheads="1"/>
          </p:cNvSpPr>
          <p:nvPr>
            <p:ph type="sldNum" sz="quarter" idx="10"/>
          </p:nvPr>
        </p:nvSpPr>
        <p:spPr>
          <a:ln/>
        </p:spPr>
        <p:txBody>
          <a:bodyPr/>
          <a:lstStyle>
            <a:lvl1pPr>
              <a:defRPr/>
            </a:lvl1pPr>
          </a:lstStyle>
          <a:p>
            <a:pPr>
              <a:defRPr/>
            </a:pPr>
            <a:r>
              <a:rPr lang="cs-CZ"/>
              <a:t>Snímek </a:t>
            </a:r>
            <a:fld id="{DA17869D-000F-4DE6-8D67-94CECD92D327}" type="slidenum">
              <a:rPr lang="cs-CZ"/>
              <a:pPr>
                <a:defRPr/>
              </a:pPr>
              <a:t>‹#›</a:t>
            </a:fld>
            <a:endParaRPr lang="cs-CZ"/>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smtClean="0"/>
              <a:t>Klepnutím na ikonu přidáte obrázek.</a:t>
            </a:r>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5"/>
          <p:cNvSpPr>
            <a:spLocks noGrp="1" noChangeArrowheads="1"/>
          </p:cNvSpPr>
          <p:nvPr>
            <p:ph type="sldNum" sz="quarter" idx="10"/>
          </p:nvPr>
        </p:nvSpPr>
        <p:spPr>
          <a:ln/>
        </p:spPr>
        <p:txBody>
          <a:bodyPr/>
          <a:lstStyle>
            <a:lvl1pPr>
              <a:defRPr/>
            </a:lvl1pPr>
          </a:lstStyle>
          <a:p>
            <a:pPr>
              <a:defRPr/>
            </a:pPr>
            <a:r>
              <a:rPr lang="cs-CZ"/>
              <a:t>Snímek </a:t>
            </a:r>
            <a:fld id="{D1E528B6-9FD1-4E0A-9EF2-298275D72D7D}" type="slidenum">
              <a:rPr lang="cs-CZ"/>
              <a:pPr>
                <a:defRPr/>
              </a:pPr>
              <a:t>‹#›</a:t>
            </a:fld>
            <a:endParaRPr lang="cs-CZ"/>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5"/>
          <p:cNvSpPr>
            <a:spLocks noGrp="1" noChangeArrowheads="1"/>
          </p:cNvSpPr>
          <p:nvPr>
            <p:ph type="sldNum" sz="quarter" idx="10"/>
          </p:nvPr>
        </p:nvSpPr>
        <p:spPr>
          <a:ln/>
        </p:spPr>
        <p:txBody>
          <a:bodyPr/>
          <a:lstStyle>
            <a:lvl1pPr>
              <a:defRPr/>
            </a:lvl1pPr>
          </a:lstStyle>
          <a:p>
            <a:pPr>
              <a:defRPr/>
            </a:pPr>
            <a:r>
              <a:rPr lang="cs-CZ"/>
              <a:t>Snímek </a:t>
            </a:r>
            <a:fld id="{B0EE1EB2-2E3F-48DA-99F6-5CA9A3FC2AD2}" type="slidenum">
              <a:rPr lang="cs-CZ"/>
              <a:pPr>
                <a:defRPr/>
              </a:pPr>
              <a:t>‹#›</a:t>
            </a:fld>
            <a:endParaRPr lang="cs-CZ"/>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858000" y="0"/>
            <a:ext cx="2286000" cy="6381750"/>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0" y="0"/>
            <a:ext cx="6705600" cy="638175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5"/>
          <p:cNvSpPr>
            <a:spLocks noGrp="1" noChangeArrowheads="1"/>
          </p:cNvSpPr>
          <p:nvPr>
            <p:ph type="sldNum" sz="quarter" idx="10"/>
          </p:nvPr>
        </p:nvSpPr>
        <p:spPr>
          <a:ln/>
        </p:spPr>
        <p:txBody>
          <a:bodyPr/>
          <a:lstStyle>
            <a:lvl1pPr>
              <a:defRPr/>
            </a:lvl1pPr>
          </a:lstStyle>
          <a:p>
            <a:pPr>
              <a:defRPr/>
            </a:pPr>
            <a:r>
              <a:rPr lang="cs-CZ"/>
              <a:t>Snímek </a:t>
            </a:r>
            <a:fld id="{EACB72C1-B84C-4660-BB76-C217D422D7CD}" type="slidenum">
              <a:rPr lang="cs-CZ"/>
              <a:pPr>
                <a:defRPr/>
              </a:pPr>
              <a:t>‹#›</a:t>
            </a:fld>
            <a:endParaRPr lang="cs-CZ"/>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476250"/>
          </a:xfrm>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179388" y="620713"/>
            <a:ext cx="4279900" cy="5761037"/>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11688" y="620713"/>
            <a:ext cx="4281487" cy="280352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11688" y="3576638"/>
            <a:ext cx="4281487" cy="2805112"/>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5"/>
          <p:cNvSpPr>
            <a:spLocks noGrp="1" noChangeArrowheads="1"/>
          </p:cNvSpPr>
          <p:nvPr>
            <p:ph type="sldNum" sz="quarter" idx="10"/>
          </p:nvPr>
        </p:nvSpPr>
        <p:spPr>
          <a:ln/>
        </p:spPr>
        <p:txBody>
          <a:bodyPr/>
          <a:lstStyle>
            <a:lvl1pPr>
              <a:defRPr/>
            </a:lvl1pPr>
          </a:lstStyle>
          <a:p>
            <a:pPr>
              <a:defRPr/>
            </a:pPr>
            <a:r>
              <a:rPr lang="cs-CZ"/>
              <a:t>Snímek </a:t>
            </a:r>
            <a:fld id="{A74E6C7D-71E0-44BC-A5D1-C436C704597C}" type="slidenum">
              <a:rPr lang="cs-CZ"/>
              <a:pPr>
                <a:defRPr/>
              </a:pPr>
              <a:t>‹#›</a:t>
            </a:fld>
            <a:endParaRPr lang="cs-CZ"/>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47625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179388" y="620713"/>
            <a:ext cx="4279900" cy="5761037"/>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11688" y="620713"/>
            <a:ext cx="4281487" cy="5761037"/>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5"/>
          <p:cNvSpPr>
            <a:spLocks noGrp="1" noChangeArrowheads="1"/>
          </p:cNvSpPr>
          <p:nvPr>
            <p:ph type="sldNum" sz="quarter" idx="10"/>
          </p:nvPr>
        </p:nvSpPr>
        <p:spPr>
          <a:ln/>
        </p:spPr>
        <p:txBody>
          <a:bodyPr/>
          <a:lstStyle>
            <a:lvl1pPr>
              <a:defRPr/>
            </a:lvl1pPr>
          </a:lstStyle>
          <a:p>
            <a:pPr>
              <a:defRPr/>
            </a:pPr>
            <a:r>
              <a:rPr lang="cs-CZ"/>
              <a:t>Snímek </a:t>
            </a:r>
            <a:fld id="{D8FC1A81-B226-47E3-9BB0-D66A765EEEBB}" type="slidenum">
              <a:rPr lang="cs-CZ"/>
              <a:pPr>
                <a:defRPr/>
              </a:pPr>
              <a:t>‹#›</a:t>
            </a:fld>
            <a:endParaRPr lang="cs-CZ"/>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bl">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476250"/>
          </a:xfrm>
        </p:spPr>
        <p:txBody>
          <a:bodyPr/>
          <a:lstStyle/>
          <a:p>
            <a:r>
              <a:rPr lang="cs-CZ" smtClean="0"/>
              <a:t>Klepnutím lze upravit styl předlohy nadpisů.</a:t>
            </a:r>
            <a:endParaRPr lang="cs-CZ"/>
          </a:p>
        </p:txBody>
      </p:sp>
      <p:sp>
        <p:nvSpPr>
          <p:cNvPr id="3" name="Zástupný symbol pro tabulku 2"/>
          <p:cNvSpPr>
            <a:spLocks noGrp="1"/>
          </p:cNvSpPr>
          <p:nvPr>
            <p:ph type="tbl" idx="1"/>
          </p:nvPr>
        </p:nvSpPr>
        <p:spPr>
          <a:xfrm>
            <a:off x="179388" y="620713"/>
            <a:ext cx="8713787" cy="5761037"/>
          </a:xfrm>
        </p:spPr>
        <p:txBody>
          <a:bodyPr/>
          <a:lstStyle/>
          <a:p>
            <a:pPr lvl="0"/>
            <a:r>
              <a:rPr lang="cs-CZ" noProof="0" smtClean="0"/>
              <a:t>Klepnutím na ikonu přidáte tabulku.</a:t>
            </a:r>
            <a:endParaRPr lang="cs-CZ" noProof="0"/>
          </a:p>
        </p:txBody>
      </p:sp>
      <p:sp>
        <p:nvSpPr>
          <p:cNvPr id="4" name="Zástupný symbol pro zápatí 3"/>
          <p:cNvSpPr>
            <a:spLocks noGrp="1"/>
          </p:cNvSpPr>
          <p:nvPr>
            <p:ph type="ftr" sz="quarter" idx="10"/>
          </p:nvPr>
        </p:nvSpPr>
        <p:spPr>
          <a:xfrm>
            <a:off x="755650" y="6526213"/>
            <a:ext cx="3744913" cy="331787"/>
          </a:xfrm>
          <a:prstGeom prst="rect">
            <a:avLst/>
          </a:prstGeom>
        </p:spPr>
        <p:txBody>
          <a:bodyPr/>
          <a:lstStyle>
            <a:lvl1pPr>
              <a:defRPr>
                <a:latin typeface="Arial" charset="0"/>
              </a:defRPr>
            </a:lvl1pPr>
          </a:lstStyle>
          <a:p>
            <a:pPr>
              <a:defRPr/>
            </a:pPr>
            <a:r>
              <a:rPr lang="cs-CZ"/>
              <a:t>Bi6420 Ekotoxikologie mikroorganismů</a:t>
            </a:r>
          </a:p>
        </p:txBody>
      </p:sp>
      <p:sp>
        <p:nvSpPr>
          <p:cNvPr id="5" name="Zástupný symbol pro číslo snímku 4"/>
          <p:cNvSpPr>
            <a:spLocks noGrp="1"/>
          </p:cNvSpPr>
          <p:nvPr>
            <p:ph type="sldNum" sz="quarter" idx="11"/>
          </p:nvPr>
        </p:nvSpPr>
        <p:spPr/>
        <p:txBody>
          <a:bodyPr/>
          <a:lstStyle>
            <a:lvl1pPr>
              <a:defRPr/>
            </a:lvl1pPr>
          </a:lstStyle>
          <a:p>
            <a:pPr>
              <a:defRPr/>
            </a:pPr>
            <a:r>
              <a:rPr lang="cs-CZ"/>
              <a:t>Snímek </a:t>
            </a:r>
            <a:fld id="{9EA119CF-3279-4053-9EFD-6D02234CD9A4}" type="slidenum">
              <a:rPr lang="cs-CZ"/>
              <a:pPr>
                <a:defRPr/>
              </a:pPr>
              <a:t>‹#›</a:t>
            </a:fld>
            <a:endParaRPr lang="cs-CZ"/>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0" y="0"/>
            <a:ext cx="9144000" cy="476250"/>
          </a:xfrm>
        </p:spPr>
        <p:txBody>
          <a:bodyPr/>
          <a:lstStyle/>
          <a:p>
            <a:r>
              <a:rPr lang="cs-CZ" smtClean="0"/>
              <a:t>Klepnutím lze upravit styl předlohy nadpisů.</a:t>
            </a:r>
            <a:endParaRPr lang="cs-CZ"/>
          </a:p>
        </p:txBody>
      </p:sp>
      <p:sp>
        <p:nvSpPr>
          <p:cNvPr id="3" name="Zástupný symbol pro obsah 2"/>
          <p:cNvSpPr>
            <a:spLocks noGrp="1"/>
          </p:cNvSpPr>
          <p:nvPr>
            <p:ph sz="quarter" idx="1"/>
          </p:nvPr>
        </p:nvSpPr>
        <p:spPr>
          <a:xfrm>
            <a:off x="179388" y="620713"/>
            <a:ext cx="4279900" cy="280352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11688" y="620713"/>
            <a:ext cx="4281487" cy="280352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179388" y="3576638"/>
            <a:ext cx="4279900" cy="2805112"/>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obsah 5"/>
          <p:cNvSpPr>
            <a:spLocks noGrp="1"/>
          </p:cNvSpPr>
          <p:nvPr>
            <p:ph sz="quarter" idx="4"/>
          </p:nvPr>
        </p:nvSpPr>
        <p:spPr>
          <a:xfrm>
            <a:off x="4611688" y="3576638"/>
            <a:ext cx="4281487" cy="2805112"/>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zápatí 6"/>
          <p:cNvSpPr>
            <a:spLocks noGrp="1"/>
          </p:cNvSpPr>
          <p:nvPr>
            <p:ph type="ftr" sz="quarter" idx="10"/>
          </p:nvPr>
        </p:nvSpPr>
        <p:spPr>
          <a:xfrm>
            <a:off x="755650" y="6526213"/>
            <a:ext cx="3744913" cy="331787"/>
          </a:xfrm>
          <a:prstGeom prst="rect">
            <a:avLst/>
          </a:prstGeom>
        </p:spPr>
        <p:txBody>
          <a:bodyPr/>
          <a:lstStyle>
            <a:lvl1pPr>
              <a:defRPr>
                <a:latin typeface="Arial" charset="0"/>
              </a:defRPr>
            </a:lvl1pPr>
          </a:lstStyle>
          <a:p>
            <a:pPr>
              <a:defRPr/>
            </a:pPr>
            <a:r>
              <a:rPr lang="cs-CZ"/>
              <a:t>Bi6420 Ekotoxikologie mikroorganismů</a:t>
            </a:r>
          </a:p>
        </p:txBody>
      </p:sp>
      <p:sp>
        <p:nvSpPr>
          <p:cNvPr id="8" name="Zástupný symbol pro číslo snímku 7"/>
          <p:cNvSpPr>
            <a:spLocks noGrp="1"/>
          </p:cNvSpPr>
          <p:nvPr>
            <p:ph type="sldNum" sz="quarter" idx="11"/>
          </p:nvPr>
        </p:nvSpPr>
        <p:spPr/>
        <p:txBody>
          <a:bodyPr/>
          <a:lstStyle>
            <a:lvl1pPr>
              <a:defRPr/>
            </a:lvl1pPr>
          </a:lstStyle>
          <a:p>
            <a:pPr>
              <a:defRPr/>
            </a:pPr>
            <a:r>
              <a:rPr lang="cs-CZ"/>
              <a:t>Snímek </a:t>
            </a:r>
            <a:fld id="{F7B7170D-98F1-4586-A163-83788EF94C94}" type="slidenum">
              <a:rPr lang="cs-CZ"/>
              <a:pPr>
                <a:defRPr/>
              </a:pPr>
              <a:t>‹#›</a:t>
            </a:fld>
            <a:endParaRPr lang="cs-CZ"/>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4" name="Rectangle 4"/>
          <p:cNvSpPr>
            <a:spLocks noChangeArrowheads="1"/>
          </p:cNvSpPr>
          <p:nvPr/>
        </p:nvSpPr>
        <p:spPr bwMode="auto">
          <a:xfrm>
            <a:off x="1258888" y="1412875"/>
            <a:ext cx="6769100" cy="4392613"/>
          </a:xfrm>
          <a:prstGeom prst="rect">
            <a:avLst/>
          </a:prstGeom>
          <a:noFill/>
          <a:ln w="76200">
            <a:solidFill>
              <a:srgbClr val="DC0000"/>
            </a:solidFill>
            <a:miter lim="800000"/>
            <a:headEnd/>
            <a:tailEnd/>
          </a:ln>
          <a:effectLst/>
        </p:spPr>
        <p:txBody>
          <a:bodyPr wrap="none" anchor="ctr"/>
          <a:lstStyle/>
          <a:p>
            <a:pPr>
              <a:defRPr/>
            </a:pPr>
            <a:endParaRPr lang="cs-CZ"/>
          </a:p>
        </p:txBody>
      </p:sp>
      <p:pic>
        <p:nvPicPr>
          <p:cNvPr id="5" name="Picture 5" descr="logo_mu_P280C"/>
          <p:cNvPicPr>
            <a:picLocks noChangeAspect="1" noChangeArrowheads="1"/>
          </p:cNvPicPr>
          <p:nvPr/>
        </p:nvPicPr>
        <p:blipFill>
          <a:blip r:embed="rId2" cstate="print"/>
          <a:srcRect/>
          <a:stretch>
            <a:fillRect/>
          </a:stretch>
        </p:blipFill>
        <p:spPr bwMode="auto">
          <a:xfrm>
            <a:off x="7885113" y="260350"/>
            <a:ext cx="971550" cy="968375"/>
          </a:xfrm>
          <a:prstGeom prst="rect">
            <a:avLst/>
          </a:prstGeom>
          <a:noFill/>
          <a:ln w="9525">
            <a:solidFill>
              <a:schemeClr val="accent2"/>
            </a:solidFill>
            <a:miter lim="800000"/>
            <a:headEnd/>
            <a:tailEnd/>
          </a:ln>
        </p:spPr>
      </p:pic>
      <p:pic>
        <p:nvPicPr>
          <p:cNvPr id="6" name="Picture 6" descr="logo_recetox"/>
          <p:cNvPicPr>
            <a:picLocks noChangeAspect="1" noChangeArrowheads="1"/>
          </p:cNvPicPr>
          <p:nvPr/>
        </p:nvPicPr>
        <p:blipFill>
          <a:blip r:embed="rId3" cstate="print"/>
          <a:srcRect/>
          <a:stretch>
            <a:fillRect/>
          </a:stretch>
        </p:blipFill>
        <p:spPr bwMode="auto">
          <a:xfrm>
            <a:off x="323850" y="260350"/>
            <a:ext cx="1260475" cy="857250"/>
          </a:xfrm>
          <a:prstGeom prst="rect">
            <a:avLst/>
          </a:prstGeom>
          <a:noFill/>
          <a:ln w="9525">
            <a:solidFill>
              <a:schemeClr val="accent2"/>
            </a:solidFill>
            <a:miter lim="800000"/>
            <a:headEnd/>
            <a:tailEnd/>
          </a:ln>
        </p:spPr>
      </p:pic>
      <p:sp>
        <p:nvSpPr>
          <p:cNvPr id="657410" name="Rectangle 2"/>
          <p:cNvSpPr>
            <a:spLocks noGrp="1" noChangeArrowheads="1"/>
          </p:cNvSpPr>
          <p:nvPr>
            <p:ph type="ctrTitle"/>
          </p:nvPr>
        </p:nvSpPr>
        <p:spPr>
          <a:xfrm>
            <a:off x="1403350" y="1628775"/>
            <a:ext cx="6408738" cy="1971675"/>
          </a:xfrm>
        </p:spPr>
        <p:txBody>
          <a:bodyPr/>
          <a:lstStyle>
            <a:lvl1pPr>
              <a:defRPr sz="4400"/>
            </a:lvl1pPr>
          </a:lstStyle>
          <a:p>
            <a:r>
              <a:rPr lang="cs-CZ" smtClean="0"/>
              <a:t>Klepnutím lze upravit styl předlohy nadpisů.</a:t>
            </a:r>
            <a:endParaRPr lang="cs-CZ"/>
          </a:p>
        </p:txBody>
      </p:sp>
      <p:sp>
        <p:nvSpPr>
          <p:cNvPr id="657411" name="Rectangle 3"/>
          <p:cNvSpPr>
            <a:spLocks noGrp="1" noChangeArrowheads="1"/>
          </p:cNvSpPr>
          <p:nvPr>
            <p:ph type="subTitle" idx="1"/>
          </p:nvPr>
        </p:nvSpPr>
        <p:spPr>
          <a:xfrm>
            <a:off x="1371600" y="3886200"/>
            <a:ext cx="6400800" cy="1752600"/>
          </a:xfrm>
        </p:spPr>
        <p:txBody>
          <a:bodyPr/>
          <a:lstStyle>
            <a:lvl1pPr marL="0" indent="0" algn="ctr">
              <a:buFontTx/>
              <a:buNone/>
              <a:defRPr b="0"/>
            </a:lvl1pPr>
          </a:lstStyle>
          <a:p>
            <a:r>
              <a:rPr lang="cs-CZ" smtClean="0"/>
              <a:t>Klepnutím lze upravit styl předlohy podnadpisů.</a:t>
            </a:r>
            <a:endParaRPr lang="cs-CZ"/>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5" name="Rectangle 5"/>
          <p:cNvSpPr>
            <a:spLocks noGrp="1" noChangeArrowheads="1"/>
          </p:cNvSpPr>
          <p:nvPr>
            <p:ph type="sldNum" sz="quarter" idx="11"/>
          </p:nvPr>
        </p:nvSpPr>
        <p:spPr>
          <a:ln/>
        </p:spPr>
        <p:txBody>
          <a:bodyPr/>
          <a:lstStyle>
            <a:lvl1pPr>
              <a:defRPr/>
            </a:lvl1pPr>
          </a:lstStyle>
          <a:p>
            <a:pPr>
              <a:defRPr/>
            </a:pPr>
            <a:r>
              <a:rPr lang="cs-CZ"/>
              <a:t>Snímek </a:t>
            </a:r>
            <a:fld id="{F5D69E11-56C3-478C-84A8-C758F5EC44AC}" type="slidenum">
              <a:rPr lang="cs-CZ"/>
              <a:pPr>
                <a:defRPr/>
              </a:pPr>
              <a:t>‹#›</a:t>
            </a:fld>
            <a:endParaRPr lang="cs-CZ"/>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5" name="Rectangle 5"/>
          <p:cNvSpPr>
            <a:spLocks noGrp="1" noChangeArrowheads="1"/>
          </p:cNvSpPr>
          <p:nvPr>
            <p:ph type="sldNum" sz="quarter" idx="11"/>
          </p:nvPr>
        </p:nvSpPr>
        <p:spPr>
          <a:ln/>
        </p:spPr>
        <p:txBody>
          <a:bodyPr/>
          <a:lstStyle>
            <a:lvl1pPr>
              <a:defRPr/>
            </a:lvl1pPr>
          </a:lstStyle>
          <a:p>
            <a:pPr>
              <a:defRPr/>
            </a:pPr>
            <a:r>
              <a:rPr lang="cs-CZ"/>
              <a:t>Snímek </a:t>
            </a:r>
            <a:fld id="{4908A1FF-98E6-49AA-BB2F-37E1E26C1FF8}" type="slidenum">
              <a:rPr lang="cs-CZ"/>
              <a:pPr>
                <a:defRPr/>
              </a:pPr>
              <a:t>‹#›</a:t>
            </a:fld>
            <a:endParaRPr lang="cs-CZ"/>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5" name="Rectangle 5"/>
          <p:cNvSpPr>
            <a:spLocks noGrp="1" noChangeArrowheads="1"/>
          </p:cNvSpPr>
          <p:nvPr>
            <p:ph type="sldNum" sz="quarter" idx="11"/>
          </p:nvPr>
        </p:nvSpPr>
        <p:spPr>
          <a:ln/>
        </p:spPr>
        <p:txBody>
          <a:bodyPr/>
          <a:lstStyle>
            <a:lvl1pPr>
              <a:defRPr/>
            </a:lvl1pPr>
          </a:lstStyle>
          <a:p>
            <a:pPr>
              <a:defRPr/>
            </a:pPr>
            <a:r>
              <a:rPr lang="cs-CZ"/>
              <a:t>Snímek </a:t>
            </a:r>
            <a:fld id="{96865D18-3F49-47C4-93BB-E6EA8C927630}" type="slidenum">
              <a:rPr lang="cs-CZ"/>
              <a:pPr>
                <a:defRPr/>
              </a:pPr>
              <a:t>‹#›</a:t>
            </a:fld>
            <a:endParaRPr lang="cs-CZ"/>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179388" y="620713"/>
            <a:ext cx="4279900" cy="5761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11688" y="620713"/>
            <a:ext cx="4281487" cy="5761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6" name="Rectangle 5"/>
          <p:cNvSpPr>
            <a:spLocks noGrp="1" noChangeArrowheads="1"/>
          </p:cNvSpPr>
          <p:nvPr>
            <p:ph type="sldNum" sz="quarter" idx="11"/>
          </p:nvPr>
        </p:nvSpPr>
        <p:spPr>
          <a:ln/>
        </p:spPr>
        <p:txBody>
          <a:bodyPr/>
          <a:lstStyle>
            <a:lvl1pPr>
              <a:defRPr/>
            </a:lvl1pPr>
          </a:lstStyle>
          <a:p>
            <a:pPr>
              <a:defRPr/>
            </a:pPr>
            <a:r>
              <a:rPr lang="cs-CZ"/>
              <a:t>Snímek </a:t>
            </a:r>
            <a:fld id="{F98B0CE6-F298-4614-98AD-27FFCC2DFF1D}" type="slidenum">
              <a:rPr lang="cs-CZ"/>
              <a:pPr>
                <a:defRPr/>
              </a:pPr>
              <a:t>‹#›</a:t>
            </a:fld>
            <a:endParaRPr lang="cs-CZ"/>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8" name="Rectangle 5"/>
          <p:cNvSpPr>
            <a:spLocks noGrp="1" noChangeArrowheads="1"/>
          </p:cNvSpPr>
          <p:nvPr>
            <p:ph type="sldNum" sz="quarter" idx="11"/>
          </p:nvPr>
        </p:nvSpPr>
        <p:spPr>
          <a:ln/>
        </p:spPr>
        <p:txBody>
          <a:bodyPr/>
          <a:lstStyle>
            <a:lvl1pPr>
              <a:defRPr/>
            </a:lvl1pPr>
          </a:lstStyle>
          <a:p>
            <a:pPr>
              <a:defRPr/>
            </a:pPr>
            <a:r>
              <a:rPr lang="cs-CZ"/>
              <a:t>Snímek </a:t>
            </a:r>
            <a:fld id="{7B30A0AA-E188-4410-A020-4929844D764F}" type="slidenum">
              <a:rPr lang="cs-CZ"/>
              <a:pPr>
                <a:defRPr/>
              </a:pPr>
              <a:t>‹#›</a:t>
            </a:fld>
            <a:endParaRPr lang="cs-CZ"/>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4" name="Rectangle 5"/>
          <p:cNvSpPr>
            <a:spLocks noGrp="1" noChangeArrowheads="1"/>
          </p:cNvSpPr>
          <p:nvPr>
            <p:ph type="sldNum" sz="quarter" idx="11"/>
          </p:nvPr>
        </p:nvSpPr>
        <p:spPr>
          <a:ln/>
        </p:spPr>
        <p:txBody>
          <a:bodyPr/>
          <a:lstStyle>
            <a:lvl1pPr>
              <a:defRPr/>
            </a:lvl1pPr>
          </a:lstStyle>
          <a:p>
            <a:pPr>
              <a:defRPr/>
            </a:pPr>
            <a:r>
              <a:rPr lang="cs-CZ"/>
              <a:t>Snímek </a:t>
            </a:r>
            <a:fld id="{257ECEFD-DB0E-4BDD-98D9-14F2EBCD1F14}" type="slidenum">
              <a:rPr lang="cs-CZ"/>
              <a:pPr>
                <a:defRPr/>
              </a:pPr>
              <a:t>‹#›</a:t>
            </a:fld>
            <a:endParaRPr lang="cs-CZ"/>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3" name="Rectangle 5"/>
          <p:cNvSpPr>
            <a:spLocks noGrp="1" noChangeArrowheads="1"/>
          </p:cNvSpPr>
          <p:nvPr>
            <p:ph type="sldNum" sz="quarter" idx="11"/>
          </p:nvPr>
        </p:nvSpPr>
        <p:spPr>
          <a:ln/>
        </p:spPr>
        <p:txBody>
          <a:bodyPr/>
          <a:lstStyle>
            <a:lvl1pPr>
              <a:defRPr/>
            </a:lvl1pPr>
          </a:lstStyle>
          <a:p>
            <a:pPr>
              <a:defRPr/>
            </a:pPr>
            <a:r>
              <a:rPr lang="cs-CZ"/>
              <a:t>Snímek </a:t>
            </a:r>
            <a:fld id="{3D15671D-9090-424C-918D-D07143F1E20B}" type="slidenum">
              <a:rPr lang="cs-CZ"/>
              <a:pPr>
                <a:defRPr/>
              </a:pPr>
              <a:t>‹#›</a:t>
            </a:fld>
            <a:endParaRPr lang="cs-CZ"/>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6" name="Rectangle 5"/>
          <p:cNvSpPr>
            <a:spLocks noGrp="1" noChangeArrowheads="1"/>
          </p:cNvSpPr>
          <p:nvPr>
            <p:ph type="sldNum" sz="quarter" idx="11"/>
          </p:nvPr>
        </p:nvSpPr>
        <p:spPr>
          <a:ln/>
        </p:spPr>
        <p:txBody>
          <a:bodyPr/>
          <a:lstStyle>
            <a:lvl1pPr>
              <a:defRPr/>
            </a:lvl1pPr>
          </a:lstStyle>
          <a:p>
            <a:pPr>
              <a:defRPr/>
            </a:pPr>
            <a:r>
              <a:rPr lang="cs-CZ"/>
              <a:t>Snímek </a:t>
            </a:r>
            <a:fld id="{5A20B4D0-E54C-42A6-A8BB-AE83967AC743}" type="slidenum">
              <a:rPr lang="cs-CZ"/>
              <a:pPr>
                <a:defRPr/>
              </a:pPr>
              <a:t>‹#›</a:t>
            </a:fld>
            <a:endParaRPr lang="cs-CZ"/>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smtClean="0"/>
              <a:t>Klepnutím na ikonu přidáte obrázek.</a:t>
            </a:r>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6" name="Rectangle 5"/>
          <p:cNvSpPr>
            <a:spLocks noGrp="1" noChangeArrowheads="1"/>
          </p:cNvSpPr>
          <p:nvPr>
            <p:ph type="sldNum" sz="quarter" idx="11"/>
          </p:nvPr>
        </p:nvSpPr>
        <p:spPr>
          <a:ln/>
        </p:spPr>
        <p:txBody>
          <a:bodyPr/>
          <a:lstStyle>
            <a:lvl1pPr>
              <a:defRPr/>
            </a:lvl1pPr>
          </a:lstStyle>
          <a:p>
            <a:pPr>
              <a:defRPr/>
            </a:pPr>
            <a:r>
              <a:rPr lang="cs-CZ"/>
              <a:t>Snímek </a:t>
            </a:r>
            <a:fld id="{79557862-B1B5-4816-A287-A35D03653621}" type="slidenum">
              <a:rPr lang="cs-CZ"/>
              <a:pPr>
                <a:defRPr/>
              </a:pPr>
              <a:t>‹#›</a:t>
            </a:fld>
            <a:endParaRPr lang="cs-CZ"/>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5" name="Rectangle 5"/>
          <p:cNvSpPr>
            <a:spLocks noGrp="1" noChangeArrowheads="1"/>
          </p:cNvSpPr>
          <p:nvPr>
            <p:ph type="sldNum" sz="quarter" idx="11"/>
          </p:nvPr>
        </p:nvSpPr>
        <p:spPr>
          <a:ln/>
        </p:spPr>
        <p:txBody>
          <a:bodyPr/>
          <a:lstStyle>
            <a:lvl1pPr>
              <a:defRPr/>
            </a:lvl1pPr>
          </a:lstStyle>
          <a:p>
            <a:pPr>
              <a:defRPr/>
            </a:pPr>
            <a:r>
              <a:rPr lang="cs-CZ"/>
              <a:t>Snímek </a:t>
            </a:r>
            <a:fld id="{BE736150-592D-4C99-8598-A24A75634C96}" type="slidenum">
              <a:rPr lang="cs-CZ"/>
              <a:pPr>
                <a:defRPr/>
              </a:pPr>
              <a:t>‹#›</a:t>
            </a:fld>
            <a:endParaRPr lang="cs-CZ"/>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858000" y="0"/>
            <a:ext cx="2286000" cy="6381750"/>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0" y="0"/>
            <a:ext cx="6705600" cy="638175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5" name="Rectangle 5"/>
          <p:cNvSpPr>
            <a:spLocks noGrp="1" noChangeArrowheads="1"/>
          </p:cNvSpPr>
          <p:nvPr>
            <p:ph type="sldNum" sz="quarter" idx="11"/>
          </p:nvPr>
        </p:nvSpPr>
        <p:spPr>
          <a:ln/>
        </p:spPr>
        <p:txBody>
          <a:bodyPr/>
          <a:lstStyle>
            <a:lvl1pPr>
              <a:defRPr/>
            </a:lvl1pPr>
          </a:lstStyle>
          <a:p>
            <a:pPr>
              <a:defRPr/>
            </a:pPr>
            <a:r>
              <a:rPr lang="cs-CZ"/>
              <a:t>Snímek </a:t>
            </a:r>
            <a:fld id="{173DF97B-CFD8-497D-BB58-723F1DCC0376}" type="slidenum">
              <a:rPr lang="cs-CZ"/>
              <a:pPr>
                <a:defRPr/>
              </a:pPr>
              <a:t>‹#›</a:t>
            </a:fld>
            <a:endParaRPr lang="cs-CZ"/>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476250"/>
          </a:xfrm>
        </p:spPr>
        <p:txBody>
          <a:bodyPr/>
          <a:lstStyle/>
          <a:p>
            <a:r>
              <a:rPr lang="cs-CZ" smtClean="0"/>
              <a:t>Klepnutím lze upravit styl předlohy nadpisů.</a:t>
            </a:r>
            <a:endParaRPr lang="cs-CZ"/>
          </a:p>
        </p:txBody>
      </p:sp>
      <p:sp>
        <p:nvSpPr>
          <p:cNvPr id="3" name="Zástupný symbol pro tabulku 2"/>
          <p:cNvSpPr>
            <a:spLocks noGrp="1"/>
          </p:cNvSpPr>
          <p:nvPr>
            <p:ph type="tbl" idx="1"/>
          </p:nvPr>
        </p:nvSpPr>
        <p:spPr>
          <a:xfrm>
            <a:off x="179388" y="620713"/>
            <a:ext cx="8713787" cy="5761037"/>
          </a:xfrm>
        </p:spPr>
        <p:txBody>
          <a:bodyPr/>
          <a:lstStyle/>
          <a:p>
            <a:pPr lvl="0"/>
            <a:r>
              <a:rPr lang="cs-CZ" noProof="0" smtClean="0"/>
              <a:t>Klepnutím na ikonu přidáte tabulku.</a:t>
            </a:r>
          </a:p>
        </p:txBody>
      </p:sp>
      <p:sp>
        <p:nvSpPr>
          <p:cNvPr id="4"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5" name="Rectangle 5"/>
          <p:cNvSpPr>
            <a:spLocks noGrp="1" noChangeArrowheads="1"/>
          </p:cNvSpPr>
          <p:nvPr>
            <p:ph type="sldNum" sz="quarter" idx="11"/>
          </p:nvPr>
        </p:nvSpPr>
        <p:spPr>
          <a:ln/>
        </p:spPr>
        <p:txBody>
          <a:bodyPr/>
          <a:lstStyle>
            <a:lvl1pPr>
              <a:defRPr/>
            </a:lvl1pPr>
          </a:lstStyle>
          <a:p>
            <a:pPr>
              <a:defRPr/>
            </a:pPr>
            <a:r>
              <a:rPr lang="cs-CZ"/>
              <a:t>Snímek </a:t>
            </a:r>
            <a:fld id="{D3B808AD-E513-4554-B816-48E41885B611}" type="slidenum">
              <a:rPr lang="cs-CZ"/>
              <a:pPr>
                <a:defRPr/>
              </a:pPr>
              <a:t>‹#›</a:t>
            </a:fld>
            <a:endParaRPr lang="cs-CZ"/>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179388" y="620713"/>
            <a:ext cx="4279900" cy="5761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11688" y="620713"/>
            <a:ext cx="4281487" cy="5761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6" name="Rectangle 5"/>
          <p:cNvSpPr>
            <a:spLocks noGrp="1" noChangeArrowheads="1"/>
          </p:cNvSpPr>
          <p:nvPr>
            <p:ph type="sldNum" sz="quarter" idx="11"/>
          </p:nvPr>
        </p:nvSpPr>
        <p:spPr>
          <a:ln/>
        </p:spPr>
        <p:txBody>
          <a:bodyPr/>
          <a:lstStyle>
            <a:lvl1pPr>
              <a:defRPr/>
            </a:lvl1pPr>
          </a:lstStyle>
          <a:p>
            <a:pPr>
              <a:defRPr/>
            </a:pPr>
            <a:r>
              <a:rPr lang="cs-CZ"/>
              <a:t>Snímek </a:t>
            </a:r>
            <a:fld id="{ABABAA96-FB93-4815-B00C-5161066AF152}" type="slidenum">
              <a:rPr lang="cs-CZ"/>
              <a:pPr>
                <a:defRPr/>
              </a:pPr>
              <a:t>‹#›</a:t>
            </a:fld>
            <a:endParaRPr lang="cs-CZ"/>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0" y="0"/>
            <a:ext cx="9144000" cy="476250"/>
          </a:xfrm>
        </p:spPr>
        <p:txBody>
          <a:bodyPr/>
          <a:lstStyle/>
          <a:p>
            <a:r>
              <a:rPr lang="cs-CZ" smtClean="0"/>
              <a:t>Klepnutím lze upravit styl předlohy nadpisů.</a:t>
            </a:r>
            <a:endParaRPr lang="cs-CZ"/>
          </a:p>
        </p:txBody>
      </p:sp>
      <p:sp>
        <p:nvSpPr>
          <p:cNvPr id="3" name="Zástupný symbol pro obsah 2"/>
          <p:cNvSpPr>
            <a:spLocks noGrp="1"/>
          </p:cNvSpPr>
          <p:nvPr>
            <p:ph sz="quarter" idx="1"/>
          </p:nvPr>
        </p:nvSpPr>
        <p:spPr>
          <a:xfrm>
            <a:off x="179388" y="620713"/>
            <a:ext cx="4279900" cy="280352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11688" y="620713"/>
            <a:ext cx="4281487" cy="280352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179388" y="3576638"/>
            <a:ext cx="4279900" cy="2805112"/>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obsah 5"/>
          <p:cNvSpPr>
            <a:spLocks noGrp="1"/>
          </p:cNvSpPr>
          <p:nvPr>
            <p:ph sz="quarter" idx="4"/>
          </p:nvPr>
        </p:nvSpPr>
        <p:spPr>
          <a:xfrm>
            <a:off x="4611688" y="3576638"/>
            <a:ext cx="4281487" cy="2805112"/>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8" name="Rectangle 5"/>
          <p:cNvSpPr>
            <a:spLocks noGrp="1" noChangeArrowheads="1"/>
          </p:cNvSpPr>
          <p:nvPr>
            <p:ph type="sldNum" sz="quarter" idx="11"/>
          </p:nvPr>
        </p:nvSpPr>
        <p:spPr>
          <a:ln/>
        </p:spPr>
        <p:txBody>
          <a:bodyPr/>
          <a:lstStyle>
            <a:lvl1pPr>
              <a:defRPr/>
            </a:lvl1pPr>
          </a:lstStyle>
          <a:p>
            <a:pPr>
              <a:defRPr/>
            </a:pPr>
            <a:r>
              <a:rPr lang="cs-CZ"/>
              <a:t>Snímek </a:t>
            </a:r>
            <a:fld id="{D59E9CAE-BAC0-4E98-A033-2C1321877F55}" type="slidenum">
              <a:rPr lang="cs-CZ"/>
              <a:pPr>
                <a:defRPr/>
              </a:pPr>
              <a:t>‹#›</a:t>
            </a:fld>
            <a:endParaRPr lang="cs-CZ"/>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4" name="Rectangle 4"/>
          <p:cNvSpPr>
            <a:spLocks noChangeArrowheads="1"/>
          </p:cNvSpPr>
          <p:nvPr/>
        </p:nvSpPr>
        <p:spPr bwMode="auto">
          <a:xfrm>
            <a:off x="1258888" y="1412875"/>
            <a:ext cx="6769100" cy="4392613"/>
          </a:xfrm>
          <a:prstGeom prst="rect">
            <a:avLst/>
          </a:prstGeom>
          <a:noFill/>
          <a:ln w="76200">
            <a:solidFill>
              <a:srgbClr val="DC0000"/>
            </a:solidFill>
            <a:miter lim="800000"/>
            <a:headEnd/>
            <a:tailEnd/>
          </a:ln>
          <a:effectLst/>
        </p:spPr>
        <p:txBody>
          <a:bodyPr wrap="none" anchor="ctr"/>
          <a:lstStyle/>
          <a:p>
            <a:pPr>
              <a:defRPr/>
            </a:pPr>
            <a:endParaRPr lang="cs-CZ"/>
          </a:p>
        </p:txBody>
      </p:sp>
      <p:pic>
        <p:nvPicPr>
          <p:cNvPr id="5" name="Picture 5" descr="logo_mu_P280C"/>
          <p:cNvPicPr>
            <a:picLocks noChangeAspect="1" noChangeArrowheads="1"/>
          </p:cNvPicPr>
          <p:nvPr/>
        </p:nvPicPr>
        <p:blipFill>
          <a:blip r:embed="rId2" cstate="print"/>
          <a:srcRect/>
          <a:stretch>
            <a:fillRect/>
          </a:stretch>
        </p:blipFill>
        <p:spPr bwMode="auto">
          <a:xfrm>
            <a:off x="7885113" y="260350"/>
            <a:ext cx="971550" cy="968375"/>
          </a:xfrm>
          <a:prstGeom prst="rect">
            <a:avLst/>
          </a:prstGeom>
          <a:noFill/>
          <a:ln w="9525">
            <a:solidFill>
              <a:schemeClr val="accent2"/>
            </a:solidFill>
            <a:miter lim="800000"/>
            <a:headEnd/>
            <a:tailEnd/>
          </a:ln>
        </p:spPr>
      </p:pic>
      <p:pic>
        <p:nvPicPr>
          <p:cNvPr id="6" name="Picture 6" descr="logo_recetox"/>
          <p:cNvPicPr>
            <a:picLocks noChangeAspect="1" noChangeArrowheads="1"/>
          </p:cNvPicPr>
          <p:nvPr/>
        </p:nvPicPr>
        <p:blipFill>
          <a:blip r:embed="rId3" cstate="print"/>
          <a:srcRect/>
          <a:stretch>
            <a:fillRect/>
          </a:stretch>
        </p:blipFill>
        <p:spPr bwMode="auto">
          <a:xfrm>
            <a:off x="323850" y="260350"/>
            <a:ext cx="1260475" cy="857250"/>
          </a:xfrm>
          <a:prstGeom prst="rect">
            <a:avLst/>
          </a:prstGeom>
          <a:noFill/>
          <a:ln w="9525">
            <a:solidFill>
              <a:schemeClr val="accent2"/>
            </a:solidFill>
            <a:miter lim="800000"/>
            <a:headEnd/>
            <a:tailEnd/>
          </a:ln>
        </p:spPr>
      </p:pic>
      <p:sp>
        <p:nvSpPr>
          <p:cNvPr id="649218" name="Rectangle 2"/>
          <p:cNvSpPr>
            <a:spLocks noGrp="1" noChangeArrowheads="1"/>
          </p:cNvSpPr>
          <p:nvPr>
            <p:ph type="ctrTitle"/>
          </p:nvPr>
        </p:nvSpPr>
        <p:spPr>
          <a:xfrm>
            <a:off x="1403350" y="1628775"/>
            <a:ext cx="6408738" cy="1971675"/>
          </a:xfrm>
        </p:spPr>
        <p:txBody>
          <a:bodyPr/>
          <a:lstStyle>
            <a:lvl1pPr>
              <a:defRPr sz="4400"/>
            </a:lvl1pPr>
          </a:lstStyle>
          <a:p>
            <a:r>
              <a:rPr lang="cs-CZ" smtClean="0"/>
              <a:t>Klepnutím lze upravit styl předlohy nadpisů.</a:t>
            </a:r>
            <a:endParaRPr lang="cs-CZ"/>
          </a:p>
        </p:txBody>
      </p:sp>
      <p:sp>
        <p:nvSpPr>
          <p:cNvPr id="649219" name="Rectangle 3"/>
          <p:cNvSpPr>
            <a:spLocks noGrp="1" noChangeArrowheads="1"/>
          </p:cNvSpPr>
          <p:nvPr>
            <p:ph type="subTitle" idx="1"/>
          </p:nvPr>
        </p:nvSpPr>
        <p:spPr>
          <a:xfrm>
            <a:off x="1371600" y="3886200"/>
            <a:ext cx="6400800" cy="1752600"/>
          </a:xfrm>
        </p:spPr>
        <p:txBody>
          <a:bodyPr/>
          <a:lstStyle>
            <a:lvl1pPr marL="0" indent="0" algn="ctr">
              <a:buFontTx/>
              <a:buNone/>
              <a:defRPr b="0"/>
            </a:lvl1pPr>
          </a:lstStyle>
          <a:p>
            <a:r>
              <a:rPr lang="cs-CZ" smtClean="0"/>
              <a:t>Klepnutím lze upravit styl předlohy podnadpisů.</a:t>
            </a:r>
            <a:endParaRPr lang="cs-CZ"/>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5" name="Rectangle 5"/>
          <p:cNvSpPr>
            <a:spLocks noGrp="1" noChangeArrowheads="1"/>
          </p:cNvSpPr>
          <p:nvPr>
            <p:ph type="sldNum" sz="quarter" idx="11"/>
          </p:nvPr>
        </p:nvSpPr>
        <p:spPr>
          <a:ln/>
        </p:spPr>
        <p:txBody>
          <a:bodyPr/>
          <a:lstStyle>
            <a:lvl1pPr>
              <a:defRPr/>
            </a:lvl1pPr>
          </a:lstStyle>
          <a:p>
            <a:pPr>
              <a:defRPr/>
            </a:pPr>
            <a:r>
              <a:rPr lang="cs-CZ"/>
              <a:t>Snímek </a:t>
            </a:r>
            <a:fld id="{0F002924-7237-47C8-866A-6596894E660F}" type="slidenum">
              <a:rPr lang="cs-CZ"/>
              <a:pPr>
                <a:defRPr/>
              </a:pPr>
              <a:t>‹#›</a:t>
            </a:fld>
            <a:endParaRPr lang="cs-CZ"/>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5" name="Rectangle 5"/>
          <p:cNvSpPr>
            <a:spLocks noGrp="1" noChangeArrowheads="1"/>
          </p:cNvSpPr>
          <p:nvPr>
            <p:ph type="sldNum" sz="quarter" idx="11"/>
          </p:nvPr>
        </p:nvSpPr>
        <p:spPr>
          <a:ln/>
        </p:spPr>
        <p:txBody>
          <a:bodyPr/>
          <a:lstStyle>
            <a:lvl1pPr>
              <a:defRPr/>
            </a:lvl1pPr>
          </a:lstStyle>
          <a:p>
            <a:pPr>
              <a:defRPr/>
            </a:pPr>
            <a:r>
              <a:rPr lang="cs-CZ"/>
              <a:t>Snímek </a:t>
            </a:r>
            <a:fld id="{5749A1B1-F3EF-41A6-913B-1CDF7738B5A0}" type="slidenum">
              <a:rPr lang="cs-CZ"/>
              <a:pPr>
                <a:defRPr/>
              </a:pPr>
              <a:t>‹#›</a:t>
            </a:fld>
            <a:endParaRPr lang="cs-CZ"/>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179388" y="620713"/>
            <a:ext cx="4279900" cy="5761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11688" y="620713"/>
            <a:ext cx="4281487" cy="5761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6" name="Rectangle 5"/>
          <p:cNvSpPr>
            <a:spLocks noGrp="1" noChangeArrowheads="1"/>
          </p:cNvSpPr>
          <p:nvPr>
            <p:ph type="sldNum" sz="quarter" idx="11"/>
          </p:nvPr>
        </p:nvSpPr>
        <p:spPr>
          <a:ln/>
        </p:spPr>
        <p:txBody>
          <a:bodyPr/>
          <a:lstStyle>
            <a:lvl1pPr>
              <a:defRPr/>
            </a:lvl1pPr>
          </a:lstStyle>
          <a:p>
            <a:pPr>
              <a:defRPr/>
            </a:pPr>
            <a:r>
              <a:rPr lang="cs-CZ"/>
              <a:t>Snímek </a:t>
            </a:r>
            <a:fld id="{E2703F43-D985-4972-A89B-43A68B7D55FB}" type="slidenum">
              <a:rPr lang="cs-CZ"/>
              <a:pPr>
                <a:defRPr/>
              </a:pPr>
              <a:t>‹#›</a:t>
            </a:fld>
            <a:endParaRPr lang="cs-CZ"/>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8" name="Rectangle 5"/>
          <p:cNvSpPr>
            <a:spLocks noGrp="1" noChangeArrowheads="1"/>
          </p:cNvSpPr>
          <p:nvPr>
            <p:ph type="sldNum" sz="quarter" idx="11"/>
          </p:nvPr>
        </p:nvSpPr>
        <p:spPr>
          <a:ln/>
        </p:spPr>
        <p:txBody>
          <a:bodyPr/>
          <a:lstStyle>
            <a:lvl1pPr>
              <a:defRPr/>
            </a:lvl1pPr>
          </a:lstStyle>
          <a:p>
            <a:pPr>
              <a:defRPr/>
            </a:pPr>
            <a:r>
              <a:rPr lang="cs-CZ"/>
              <a:t>Snímek </a:t>
            </a:r>
            <a:fld id="{F0B5E7DD-1860-43C3-8AAC-477DD531B64B}" type="slidenum">
              <a:rPr lang="cs-CZ"/>
              <a:pPr>
                <a:defRPr/>
              </a:pPr>
              <a:t>‹#›</a:t>
            </a:fld>
            <a:endParaRPr lang="cs-CZ"/>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4" name="Rectangle 5"/>
          <p:cNvSpPr>
            <a:spLocks noGrp="1" noChangeArrowheads="1"/>
          </p:cNvSpPr>
          <p:nvPr>
            <p:ph type="sldNum" sz="quarter" idx="11"/>
          </p:nvPr>
        </p:nvSpPr>
        <p:spPr>
          <a:ln/>
        </p:spPr>
        <p:txBody>
          <a:bodyPr/>
          <a:lstStyle>
            <a:lvl1pPr>
              <a:defRPr/>
            </a:lvl1pPr>
          </a:lstStyle>
          <a:p>
            <a:pPr>
              <a:defRPr/>
            </a:pPr>
            <a:r>
              <a:rPr lang="cs-CZ"/>
              <a:t>Snímek </a:t>
            </a:r>
            <a:fld id="{3E9DFDBD-AEEF-4ABB-8181-65D92EC26269}" type="slidenum">
              <a:rPr lang="cs-CZ"/>
              <a:pPr>
                <a:defRPr/>
              </a:pPr>
              <a:t>‹#›</a:t>
            </a:fld>
            <a:endParaRPr lang="cs-CZ"/>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3" name="Rectangle 5"/>
          <p:cNvSpPr>
            <a:spLocks noGrp="1" noChangeArrowheads="1"/>
          </p:cNvSpPr>
          <p:nvPr>
            <p:ph type="sldNum" sz="quarter" idx="11"/>
          </p:nvPr>
        </p:nvSpPr>
        <p:spPr>
          <a:ln/>
        </p:spPr>
        <p:txBody>
          <a:bodyPr/>
          <a:lstStyle>
            <a:lvl1pPr>
              <a:defRPr/>
            </a:lvl1pPr>
          </a:lstStyle>
          <a:p>
            <a:pPr>
              <a:defRPr/>
            </a:pPr>
            <a:r>
              <a:rPr lang="cs-CZ"/>
              <a:t>Snímek </a:t>
            </a:r>
            <a:fld id="{3E764B0E-5A92-45BB-A4DC-2F917EC01041}" type="slidenum">
              <a:rPr lang="cs-CZ"/>
              <a:pPr>
                <a:defRPr/>
              </a:pPr>
              <a:t>‹#›</a:t>
            </a:fld>
            <a:endParaRPr lang="cs-CZ"/>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6" name="Rectangle 5"/>
          <p:cNvSpPr>
            <a:spLocks noGrp="1" noChangeArrowheads="1"/>
          </p:cNvSpPr>
          <p:nvPr>
            <p:ph type="sldNum" sz="quarter" idx="11"/>
          </p:nvPr>
        </p:nvSpPr>
        <p:spPr>
          <a:ln/>
        </p:spPr>
        <p:txBody>
          <a:bodyPr/>
          <a:lstStyle>
            <a:lvl1pPr>
              <a:defRPr/>
            </a:lvl1pPr>
          </a:lstStyle>
          <a:p>
            <a:pPr>
              <a:defRPr/>
            </a:pPr>
            <a:r>
              <a:rPr lang="cs-CZ"/>
              <a:t>Snímek </a:t>
            </a:r>
            <a:fld id="{96ECDB4B-5857-4C33-87CA-9458283FB560}" type="slidenum">
              <a:rPr lang="cs-CZ"/>
              <a:pPr>
                <a:defRPr/>
              </a:pPr>
              <a:t>‹#›</a:t>
            </a:fld>
            <a:endParaRPr lang="cs-CZ"/>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smtClean="0"/>
              <a:t>Klepnutím na ikonu přidáte obrázek.</a:t>
            </a:r>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6" name="Rectangle 5"/>
          <p:cNvSpPr>
            <a:spLocks noGrp="1" noChangeArrowheads="1"/>
          </p:cNvSpPr>
          <p:nvPr>
            <p:ph type="sldNum" sz="quarter" idx="11"/>
          </p:nvPr>
        </p:nvSpPr>
        <p:spPr>
          <a:ln/>
        </p:spPr>
        <p:txBody>
          <a:bodyPr/>
          <a:lstStyle>
            <a:lvl1pPr>
              <a:defRPr/>
            </a:lvl1pPr>
          </a:lstStyle>
          <a:p>
            <a:pPr>
              <a:defRPr/>
            </a:pPr>
            <a:r>
              <a:rPr lang="cs-CZ"/>
              <a:t>Snímek </a:t>
            </a:r>
            <a:fld id="{067875CA-332A-4DDE-B050-22CD146F3524}" type="slidenum">
              <a:rPr lang="cs-CZ"/>
              <a:pPr>
                <a:defRPr/>
              </a:pPr>
              <a:t>‹#›</a:t>
            </a:fld>
            <a:endParaRPr lang="cs-CZ"/>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8" name="Rectangle 5"/>
          <p:cNvSpPr>
            <a:spLocks noGrp="1" noChangeArrowheads="1"/>
          </p:cNvSpPr>
          <p:nvPr>
            <p:ph type="sldNum" sz="quarter" idx="11"/>
          </p:nvPr>
        </p:nvSpPr>
        <p:spPr>
          <a:ln/>
        </p:spPr>
        <p:txBody>
          <a:bodyPr/>
          <a:lstStyle>
            <a:lvl1pPr>
              <a:defRPr/>
            </a:lvl1pPr>
          </a:lstStyle>
          <a:p>
            <a:pPr>
              <a:defRPr/>
            </a:pPr>
            <a:r>
              <a:rPr lang="cs-CZ"/>
              <a:t>Snímek </a:t>
            </a:r>
            <a:fld id="{BAA6EEDC-1059-4BF0-97C6-8707FBE87E9E}" type="slidenum">
              <a:rPr lang="cs-CZ"/>
              <a:pPr>
                <a:defRPr/>
              </a:pPr>
              <a:t>‹#›</a:t>
            </a:fld>
            <a:endParaRPr lang="cs-CZ"/>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5" name="Rectangle 5"/>
          <p:cNvSpPr>
            <a:spLocks noGrp="1" noChangeArrowheads="1"/>
          </p:cNvSpPr>
          <p:nvPr>
            <p:ph type="sldNum" sz="quarter" idx="11"/>
          </p:nvPr>
        </p:nvSpPr>
        <p:spPr>
          <a:ln/>
        </p:spPr>
        <p:txBody>
          <a:bodyPr/>
          <a:lstStyle>
            <a:lvl1pPr>
              <a:defRPr/>
            </a:lvl1pPr>
          </a:lstStyle>
          <a:p>
            <a:pPr>
              <a:defRPr/>
            </a:pPr>
            <a:r>
              <a:rPr lang="cs-CZ"/>
              <a:t>Snímek </a:t>
            </a:r>
            <a:fld id="{33461465-EFE0-4646-A3D1-300E1DD8C1C8}" type="slidenum">
              <a:rPr lang="cs-CZ"/>
              <a:pPr>
                <a:defRPr/>
              </a:pPr>
              <a:t>‹#›</a:t>
            </a:fld>
            <a:endParaRPr lang="cs-CZ"/>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858000" y="0"/>
            <a:ext cx="2286000" cy="6381750"/>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0" y="0"/>
            <a:ext cx="6705600" cy="638175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5" name="Rectangle 5"/>
          <p:cNvSpPr>
            <a:spLocks noGrp="1" noChangeArrowheads="1"/>
          </p:cNvSpPr>
          <p:nvPr>
            <p:ph type="sldNum" sz="quarter" idx="11"/>
          </p:nvPr>
        </p:nvSpPr>
        <p:spPr>
          <a:ln/>
        </p:spPr>
        <p:txBody>
          <a:bodyPr/>
          <a:lstStyle>
            <a:lvl1pPr>
              <a:defRPr/>
            </a:lvl1pPr>
          </a:lstStyle>
          <a:p>
            <a:pPr>
              <a:defRPr/>
            </a:pPr>
            <a:r>
              <a:rPr lang="cs-CZ"/>
              <a:t>Snímek </a:t>
            </a:r>
            <a:fld id="{19710D33-165D-48F8-BFFC-24CB92137392}" type="slidenum">
              <a:rPr lang="cs-CZ"/>
              <a:pPr>
                <a:defRPr/>
              </a:pPr>
              <a:t>‹#›</a:t>
            </a:fld>
            <a:endParaRPr lang="cs-CZ"/>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476250"/>
          </a:xfrm>
        </p:spPr>
        <p:txBody>
          <a:bodyPr/>
          <a:lstStyle/>
          <a:p>
            <a:r>
              <a:rPr lang="cs-CZ" smtClean="0"/>
              <a:t>Klepnutím lze upravit styl předlohy nadpisů.</a:t>
            </a:r>
            <a:endParaRPr lang="cs-CZ"/>
          </a:p>
        </p:txBody>
      </p:sp>
      <p:sp>
        <p:nvSpPr>
          <p:cNvPr id="3" name="Zástupný symbol pro tabulku 2"/>
          <p:cNvSpPr>
            <a:spLocks noGrp="1"/>
          </p:cNvSpPr>
          <p:nvPr>
            <p:ph type="tbl" idx="1"/>
          </p:nvPr>
        </p:nvSpPr>
        <p:spPr>
          <a:xfrm>
            <a:off x="179388" y="620713"/>
            <a:ext cx="8713787" cy="5761037"/>
          </a:xfrm>
        </p:spPr>
        <p:txBody>
          <a:bodyPr/>
          <a:lstStyle/>
          <a:p>
            <a:pPr lvl="0"/>
            <a:r>
              <a:rPr lang="cs-CZ" noProof="0" smtClean="0"/>
              <a:t>Klepnutím na ikonu přidáte tabulku.</a:t>
            </a:r>
          </a:p>
        </p:txBody>
      </p:sp>
      <p:sp>
        <p:nvSpPr>
          <p:cNvPr id="4"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5" name="Rectangle 5"/>
          <p:cNvSpPr>
            <a:spLocks noGrp="1" noChangeArrowheads="1"/>
          </p:cNvSpPr>
          <p:nvPr>
            <p:ph type="sldNum" sz="quarter" idx="11"/>
          </p:nvPr>
        </p:nvSpPr>
        <p:spPr>
          <a:ln/>
        </p:spPr>
        <p:txBody>
          <a:bodyPr/>
          <a:lstStyle>
            <a:lvl1pPr>
              <a:defRPr/>
            </a:lvl1pPr>
          </a:lstStyle>
          <a:p>
            <a:pPr>
              <a:defRPr/>
            </a:pPr>
            <a:r>
              <a:rPr lang="cs-CZ"/>
              <a:t>Snímek </a:t>
            </a:r>
            <a:fld id="{B602D814-2048-463C-A0EC-C0B04180EAE7}" type="slidenum">
              <a:rPr lang="cs-CZ"/>
              <a:pPr>
                <a:defRPr/>
              </a:pPr>
              <a:t>‹#›</a:t>
            </a:fld>
            <a:endParaRPr lang="cs-CZ"/>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4" name="Rectangle 5"/>
          <p:cNvSpPr>
            <a:spLocks noGrp="1" noChangeArrowheads="1"/>
          </p:cNvSpPr>
          <p:nvPr>
            <p:ph type="sldNum" sz="quarter" idx="11"/>
          </p:nvPr>
        </p:nvSpPr>
        <p:spPr>
          <a:ln/>
        </p:spPr>
        <p:txBody>
          <a:bodyPr/>
          <a:lstStyle>
            <a:lvl1pPr>
              <a:defRPr/>
            </a:lvl1pPr>
          </a:lstStyle>
          <a:p>
            <a:pPr>
              <a:defRPr/>
            </a:pPr>
            <a:r>
              <a:rPr lang="cs-CZ"/>
              <a:t>Snímek </a:t>
            </a:r>
            <a:fld id="{7AAF6BCE-86B4-4C17-8CAB-35EF85BF5936}" type="slidenum">
              <a:rPr lang="cs-CZ"/>
              <a:pPr>
                <a:defRPr/>
              </a:pPr>
              <a:t>‹#›</a:t>
            </a:fld>
            <a:endParaRPr lang="cs-CZ"/>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3" name="Rectangle 5"/>
          <p:cNvSpPr>
            <a:spLocks noGrp="1" noChangeArrowheads="1"/>
          </p:cNvSpPr>
          <p:nvPr>
            <p:ph type="sldNum" sz="quarter" idx="11"/>
          </p:nvPr>
        </p:nvSpPr>
        <p:spPr>
          <a:ln/>
        </p:spPr>
        <p:txBody>
          <a:bodyPr/>
          <a:lstStyle>
            <a:lvl1pPr>
              <a:defRPr/>
            </a:lvl1pPr>
          </a:lstStyle>
          <a:p>
            <a:pPr>
              <a:defRPr/>
            </a:pPr>
            <a:r>
              <a:rPr lang="cs-CZ"/>
              <a:t>Snímek </a:t>
            </a:r>
            <a:fld id="{964256D0-3900-434F-BCE5-056E3DCFEDC9}" type="slidenum">
              <a:rPr lang="cs-CZ"/>
              <a:pPr>
                <a:defRPr/>
              </a:pPr>
              <a:t>‹#›</a:t>
            </a:fld>
            <a:endParaRPr lang="cs-CZ"/>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6" name="Rectangle 5"/>
          <p:cNvSpPr>
            <a:spLocks noGrp="1" noChangeArrowheads="1"/>
          </p:cNvSpPr>
          <p:nvPr>
            <p:ph type="sldNum" sz="quarter" idx="11"/>
          </p:nvPr>
        </p:nvSpPr>
        <p:spPr>
          <a:ln/>
        </p:spPr>
        <p:txBody>
          <a:bodyPr/>
          <a:lstStyle>
            <a:lvl1pPr>
              <a:defRPr/>
            </a:lvl1pPr>
          </a:lstStyle>
          <a:p>
            <a:pPr>
              <a:defRPr/>
            </a:pPr>
            <a:r>
              <a:rPr lang="cs-CZ"/>
              <a:t>Snímek </a:t>
            </a:r>
            <a:fld id="{1F46922B-729B-4AC6-BD06-E8B68E330F2C}" type="slidenum">
              <a:rPr lang="cs-CZ"/>
              <a:pPr>
                <a:defRPr/>
              </a:pPr>
              <a:t>‹#›</a:t>
            </a:fld>
            <a:endParaRPr lang="cs-CZ"/>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6" name="Rectangle 5"/>
          <p:cNvSpPr>
            <a:spLocks noGrp="1" noChangeArrowheads="1"/>
          </p:cNvSpPr>
          <p:nvPr>
            <p:ph type="sldNum" sz="quarter" idx="11"/>
          </p:nvPr>
        </p:nvSpPr>
        <p:spPr>
          <a:ln/>
        </p:spPr>
        <p:txBody>
          <a:bodyPr/>
          <a:lstStyle>
            <a:lvl1pPr>
              <a:defRPr/>
            </a:lvl1pPr>
          </a:lstStyle>
          <a:p>
            <a:pPr>
              <a:defRPr/>
            </a:pPr>
            <a:r>
              <a:rPr lang="cs-CZ"/>
              <a:t>Snímek </a:t>
            </a:r>
            <a:fld id="{ED0303F9-3B9C-409E-8A31-C59A7C68D2C3}" type="slidenum">
              <a:rPr lang="cs-CZ"/>
              <a:pPr>
                <a:defRPr/>
              </a:pPr>
              <a:t>‹#›</a:t>
            </a:fld>
            <a:endParaRPr lang="cs-CZ"/>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6.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5.jpeg"/><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image" Target="../media/image9.jpe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1.jpe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9.jpeg"/><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0"/>
            <a:ext cx="91440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smtClean="0"/>
              <a:t>Click to edit Master title style</a:t>
            </a:r>
          </a:p>
        </p:txBody>
      </p:sp>
      <p:sp>
        <p:nvSpPr>
          <p:cNvPr id="3075" name="Rectangle 3"/>
          <p:cNvSpPr>
            <a:spLocks noGrp="1" noChangeArrowheads="1"/>
          </p:cNvSpPr>
          <p:nvPr>
            <p:ph type="body" idx="1"/>
          </p:nvPr>
        </p:nvSpPr>
        <p:spPr bwMode="auto">
          <a:xfrm>
            <a:off x="179388" y="620713"/>
            <a:ext cx="8713787" cy="57610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p>
        </p:txBody>
      </p:sp>
      <p:sp>
        <p:nvSpPr>
          <p:cNvPr id="202756" name="Rectangle 4"/>
          <p:cNvSpPr>
            <a:spLocks noGrp="1" noChangeArrowheads="1"/>
          </p:cNvSpPr>
          <p:nvPr>
            <p:ph type="ftr" sz="quarter" idx="3"/>
          </p:nvPr>
        </p:nvSpPr>
        <p:spPr bwMode="auto">
          <a:xfrm>
            <a:off x="755650" y="6526213"/>
            <a:ext cx="3744913" cy="3317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Arial" charset="0"/>
              </a:defRPr>
            </a:lvl1pPr>
          </a:lstStyle>
          <a:p>
            <a:pPr>
              <a:defRPr/>
            </a:pPr>
            <a:r>
              <a:rPr lang="cs-CZ"/>
              <a:t>Bi6420 Ekotoxikologie mikroorganismů</a:t>
            </a:r>
          </a:p>
        </p:txBody>
      </p:sp>
      <p:sp>
        <p:nvSpPr>
          <p:cNvPr id="202757" name="Rectangle 5"/>
          <p:cNvSpPr>
            <a:spLocks noGrp="1" noChangeArrowheads="1"/>
          </p:cNvSpPr>
          <p:nvPr>
            <p:ph type="sldNum" sz="quarter" idx="4"/>
          </p:nvPr>
        </p:nvSpPr>
        <p:spPr bwMode="auto">
          <a:xfrm>
            <a:off x="7010400" y="6524625"/>
            <a:ext cx="1809750"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charset="0"/>
              </a:defRPr>
            </a:lvl1pPr>
          </a:lstStyle>
          <a:p>
            <a:pPr>
              <a:defRPr/>
            </a:pPr>
            <a:r>
              <a:rPr lang="cs-CZ"/>
              <a:t>Snímek </a:t>
            </a:r>
            <a:fld id="{10BE246D-740D-47D0-958E-1381446939E3}" type="slidenum">
              <a:rPr lang="cs-CZ"/>
              <a:pPr>
                <a:defRPr/>
              </a:pPr>
              <a:t>‹#›</a:t>
            </a:fld>
            <a:endParaRPr lang="cs-CZ"/>
          </a:p>
        </p:txBody>
      </p:sp>
      <p:sp>
        <p:nvSpPr>
          <p:cNvPr id="202758" name="Line 6"/>
          <p:cNvSpPr>
            <a:spLocks noChangeShapeType="1"/>
          </p:cNvSpPr>
          <p:nvPr/>
        </p:nvSpPr>
        <p:spPr bwMode="auto">
          <a:xfrm>
            <a:off x="179388" y="6453188"/>
            <a:ext cx="8713787" cy="0"/>
          </a:xfrm>
          <a:prstGeom prst="line">
            <a:avLst/>
          </a:prstGeom>
          <a:noFill/>
          <a:ln w="76200">
            <a:solidFill>
              <a:srgbClr val="DC0000"/>
            </a:solidFill>
            <a:round/>
            <a:headEnd/>
            <a:tailEnd/>
          </a:ln>
          <a:effectLst/>
        </p:spPr>
        <p:txBody>
          <a:bodyPr/>
          <a:lstStyle/>
          <a:p>
            <a:pPr>
              <a:defRPr/>
            </a:pPr>
            <a:endParaRPr lang="cs-CZ"/>
          </a:p>
        </p:txBody>
      </p:sp>
      <p:sp>
        <p:nvSpPr>
          <p:cNvPr id="202759" name="Line 7"/>
          <p:cNvSpPr>
            <a:spLocks noChangeShapeType="1"/>
          </p:cNvSpPr>
          <p:nvPr/>
        </p:nvSpPr>
        <p:spPr bwMode="auto">
          <a:xfrm>
            <a:off x="179388" y="549275"/>
            <a:ext cx="8713787" cy="0"/>
          </a:xfrm>
          <a:prstGeom prst="line">
            <a:avLst/>
          </a:prstGeom>
          <a:noFill/>
          <a:ln w="76200">
            <a:solidFill>
              <a:srgbClr val="DC0000"/>
            </a:solidFill>
            <a:round/>
            <a:headEnd/>
            <a:tailEnd/>
          </a:ln>
          <a:effectLst/>
        </p:spPr>
        <p:txBody>
          <a:bodyPr/>
          <a:lstStyle/>
          <a:p>
            <a:pPr>
              <a:defRPr/>
            </a:pPr>
            <a:endParaRPr lang="cs-CZ"/>
          </a:p>
        </p:txBody>
      </p:sp>
      <p:pic>
        <p:nvPicPr>
          <p:cNvPr id="202760" name="Picture 8" descr="logo_recetox"/>
          <p:cNvPicPr>
            <a:picLocks noChangeAspect="1" noChangeArrowheads="1"/>
          </p:cNvPicPr>
          <p:nvPr/>
        </p:nvPicPr>
        <p:blipFill>
          <a:blip r:embed="rId15" cstate="print"/>
          <a:srcRect/>
          <a:stretch>
            <a:fillRect/>
          </a:stretch>
        </p:blipFill>
        <p:spPr bwMode="auto">
          <a:xfrm>
            <a:off x="179388" y="6505575"/>
            <a:ext cx="519112" cy="3524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21"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Ls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02760"/>
                                        </p:tgtEl>
                                        <p:attrNameLst>
                                          <p:attrName>style.visibility</p:attrName>
                                        </p:attrNameLst>
                                      </p:cBhvr>
                                      <p:to>
                                        <p:strVal val="visible"/>
                                      </p:to>
                                    </p:set>
                                    <p:animEffect transition="in" filter="blinds(horizontal)">
                                      <p:cBhvr>
                                        <p:cTn id="7" dur="500"/>
                                        <p:tgtEl>
                                          <p:spTgt spid="2027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txStyles>
    <p:titleStyle>
      <a:lvl1pPr algn="ctr" rtl="0" eaLnBrk="0" fontAlgn="base" hangingPunct="0">
        <a:spcBef>
          <a:spcPct val="0"/>
        </a:spcBef>
        <a:spcAft>
          <a:spcPct val="0"/>
        </a:spcAft>
        <a:defRPr sz="2800" b="1">
          <a:solidFill>
            <a:srgbClr val="DC0000"/>
          </a:solidFill>
          <a:latin typeface="+mj-lt"/>
          <a:ea typeface="+mj-ea"/>
          <a:cs typeface="+mj-cs"/>
        </a:defRPr>
      </a:lvl1pPr>
      <a:lvl2pPr algn="ctr" rtl="0" eaLnBrk="0" fontAlgn="base" hangingPunct="0">
        <a:spcBef>
          <a:spcPct val="0"/>
        </a:spcBef>
        <a:spcAft>
          <a:spcPct val="0"/>
        </a:spcAft>
        <a:defRPr sz="2800" b="1">
          <a:solidFill>
            <a:srgbClr val="DC0000"/>
          </a:solidFill>
          <a:latin typeface="Arial" charset="0"/>
        </a:defRPr>
      </a:lvl2pPr>
      <a:lvl3pPr algn="ctr" rtl="0" eaLnBrk="0" fontAlgn="base" hangingPunct="0">
        <a:spcBef>
          <a:spcPct val="0"/>
        </a:spcBef>
        <a:spcAft>
          <a:spcPct val="0"/>
        </a:spcAft>
        <a:defRPr sz="2800" b="1">
          <a:solidFill>
            <a:srgbClr val="DC0000"/>
          </a:solidFill>
          <a:latin typeface="Arial" charset="0"/>
        </a:defRPr>
      </a:lvl3pPr>
      <a:lvl4pPr algn="ctr" rtl="0" eaLnBrk="0" fontAlgn="base" hangingPunct="0">
        <a:spcBef>
          <a:spcPct val="0"/>
        </a:spcBef>
        <a:spcAft>
          <a:spcPct val="0"/>
        </a:spcAft>
        <a:defRPr sz="2800" b="1">
          <a:solidFill>
            <a:srgbClr val="DC0000"/>
          </a:solidFill>
          <a:latin typeface="Arial" charset="0"/>
        </a:defRPr>
      </a:lvl4pPr>
      <a:lvl5pPr algn="ctr" rtl="0" eaLnBrk="0" fontAlgn="base" hangingPunct="0">
        <a:spcBef>
          <a:spcPct val="0"/>
        </a:spcBef>
        <a:spcAft>
          <a:spcPct val="0"/>
        </a:spcAft>
        <a:defRPr sz="2800" b="1">
          <a:solidFill>
            <a:srgbClr val="DC0000"/>
          </a:solidFill>
          <a:latin typeface="Arial" charset="0"/>
        </a:defRPr>
      </a:lvl5pPr>
      <a:lvl6pPr marL="457200" algn="ctr" rtl="0" fontAlgn="base">
        <a:spcBef>
          <a:spcPct val="0"/>
        </a:spcBef>
        <a:spcAft>
          <a:spcPct val="0"/>
        </a:spcAft>
        <a:defRPr sz="2800" b="1">
          <a:solidFill>
            <a:srgbClr val="DC0000"/>
          </a:solidFill>
          <a:latin typeface="Arial" charset="0"/>
        </a:defRPr>
      </a:lvl6pPr>
      <a:lvl7pPr marL="914400" algn="ctr" rtl="0" fontAlgn="base">
        <a:spcBef>
          <a:spcPct val="0"/>
        </a:spcBef>
        <a:spcAft>
          <a:spcPct val="0"/>
        </a:spcAft>
        <a:defRPr sz="2800" b="1">
          <a:solidFill>
            <a:srgbClr val="DC0000"/>
          </a:solidFill>
          <a:latin typeface="Arial" charset="0"/>
        </a:defRPr>
      </a:lvl7pPr>
      <a:lvl8pPr marL="1371600" algn="ctr" rtl="0" fontAlgn="base">
        <a:spcBef>
          <a:spcPct val="0"/>
        </a:spcBef>
        <a:spcAft>
          <a:spcPct val="0"/>
        </a:spcAft>
        <a:defRPr sz="2800" b="1">
          <a:solidFill>
            <a:srgbClr val="DC0000"/>
          </a:solidFill>
          <a:latin typeface="Arial" charset="0"/>
        </a:defRPr>
      </a:lvl8pPr>
      <a:lvl9pPr marL="1828800" algn="ctr" rtl="0" fontAlgn="base">
        <a:spcBef>
          <a:spcPct val="0"/>
        </a:spcBef>
        <a:spcAft>
          <a:spcPct val="0"/>
        </a:spcAft>
        <a:defRPr sz="2800" b="1">
          <a:solidFill>
            <a:srgbClr val="DC0000"/>
          </a:solidFill>
          <a:latin typeface="Arial"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rgbClr val="6600FF"/>
          </a:solidFill>
          <a:latin typeface="+mn-lt"/>
        </a:defRPr>
      </a:lvl2pPr>
      <a:lvl3pPr marL="1143000" indent="-228600" algn="l" rtl="0" eaLnBrk="0" fontAlgn="base" hangingPunct="0">
        <a:spcBef>
          <a:spcPct val="20000"/>
        </a:spcBef>
        <a:spcAft>
          <a:spcPct val="0"/>
        </a:spcAft>
        <a:buChar char="•"/>
        <a:defRPr sz="2000">
          <a:solidFill>
            <a:srgbClr val="DC0000"/>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Obrázek 13" descr="1212569_21823227.jpg"/>
          <p:cNvPicPr>
            <a:picLocks noChangeAspect="1"/>
          </p:cNvPicPr>
          <p:nvPr/>
        </p:nvPicPr>
        <p:blipFill>
          <a:blip r:embed="rId17" cstate="print"/>
          <a:srcRect/>
          <a:stretch>
            <a:fillRect/>
          </a:stretch>
        </p:blipFill>
        <p:spPr bwMode="auto">
          <a:xfrm>
            <a:off x="0" y="0"/>
            <a:ext cx="9144000" cy="6858000"/>
          </a:xfrm>
          <a:prstGeom prst="rect">
            <a:avLst/>
          </a:prstGeom>
          <a:noFill/>
          <a:ln w="9525">
            <a:noFill/>
            <a:miter lim="800000"/>
            <a:headEnd/>
            <a:tailEnd/>
          </a:ln>
        </p:spPr>
      </p:pic>
      <p:sp>
        <p:nvSpPr>
          <p:cNvPr id="4099" name="Rectangle 2"/>
          <p:cNvSpPr>
            <a:spLocks noGrp="1" noChangeArrowheads="1"/>
          </p:cNvSpPr>
          <p:nvPr>
            <p:ph type="title"/>
          </p:nvPr>
        </p:nvSpPr>
        <p:spPr bwMode="auto">
          <a:xfrm>
            <a:off x="0" y="0"/>
            <a:ext cx="91440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smtClean="0"/>
              <a:t>Klepnutím lze upravit styl předlohy nadpisů.</a:t>
            </a:r>
          </a:p>
        </p:txBody>
      </p:sp>
      <p:sp>
        <p:nvSpPr>
          <p:cNvPr id="4100" name="Rectangle 3"/>
          <p:cNvSpPr>
            <a:spLocks noGrp="1" noChangeArrowheads="1"/>
          </p:cNvSpPr>
          <p:nvPr>
            <p:ph type="body" idx="1"/>
          </p:nvPr>
        </p:nvSpPr>
        <p:spPr bwMode="auto">
          <a:xfrm>
            <a:off x="179388" y="620713"/>
            <a:ext cx="8713787" cy="57610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480261" name="Rectangle 5"/>
          <p:cNvSpPr>
            <a:spLocks noGrp="1" noChangeArrowheads="1"/>
          </p:cNvSpPr>
          <p:nvPr>
            <p:ph type="sldNum" sz="quarter" idx="4"/>
          </p:nvPr>
        </p:nvSpPr>
        <p:spPr bwMode="auto">
          <a:xfrm>
            <a:off x="7010400" y="6524625"/>
            <a:ext cx="1809750"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pitchFamily="34" charset="0"/>
              </a:defRPr>
            </a:lvl1pPr>
          </a:lstStyle>
          <a:p>
            <a:pPr>
              <a:defRPr/>
            </a:pPr>
            <a:r>
              <a:rPr lang="cs-CZ"/>
              <a:t>Snímek </a:t>
            </a:r>
            <a:fld id="{F5CE5DAE-5BE0-4226-A492-29043D1DB450}" type="slidenum">
              <a:rPr lang="cs-CZ"/>
              <a:pPr>
                <a:defRPr/>
              </a:pPr>
              <a:t>‹#›</a:t>
            </a:fld>
            <a:endParaRPr lang="cs-CZ"/>
          </a:p>
        </p:txBody>
      </p:sp>
      <p:sp>
        <p:nvSpPr>
          <p:cNvPr id="480262" name="Line 6"/>
          <p:cNvSpPr>
            <a:spLocks noChangeShapeType="1"/>
          </p:cNvSpPr>
          <p:nvPr/>
        </p:nvSpPr>
        <p:spPr bwMode="auto">
          <a:xfrm>
            <a:off x="179388" y="6453188"/>
            <a:ext cx="8713787" cy="0"/>
          </a:xfrm>
          <a:prstGeom prst="line">
            <a:avLst/>
          </a:prstGeom>
          <a:noFill/>
          <a:ln w="76200">
            <a:solidFill>
              <a:srgbClr val="DC0000"/>
            </a:solidFill>
            <a:round/>
            <a:headEnd/>
            <a:tailEnd/>
          </a:ln>
          <a:effectLst/>
        </p:spPr>
        <p:txBody>
          <a:bodyPr/>
          <a:lstStyle/>
          <a:p>
            <a:pPr>
              <a:defRPr/>
            </a:pPr>
            <a:endParaRPr lang="cs-CZ">
              <a:latin typeface="Arial" pitchFamily="34" charset="0"/>
            </a:endParaRPr>
          </a:p>
        </p:txBody>
      </p:sp>
      <p:sp>
        <p:nvSpPr>
          <p:cNvPr id="480263" name="Line 7"/>
          <p:cNvSpPr>
            <a:spLocks noChangeShapeType="1"/>
          </p:cNvSpPr>
          <p:nvPr/>
        </p:nvSpPr>
        <p:spPr bwMode="auto">
          <a:xfrm>
            <a:off x="179388" y="549275"/>
            <a:ext cx="8713787" cy="0"/>
          </a:xfrm>
          <a:prstGeom prst="line">
            <a:avLst/>
          </a:prstGeom>
          <a:noFill/>
          <a:ln w="76200">
            <a:solidFill>
              <a:srgbClr val="DC0000"/>
            </a:solidFill>
            <a:round/>
            <a:headEnd/>
            <a:tailEnd/>
          </a:ln>
          <a:effectLst/>
        </p:spPr>
        <p:txBody>
          <a:bodyPr/>
          <a:lstStyle/>
          <a:p>
            <a:pPr>
              <a:defRPr/>
            </a:pPr>
            <a:endParaRPr lang="cs-CZ">
              <a:latin typeface="Arial" pitchFamily="34" charset="0"/>
            </a:endParaRPr>
          </a:p>
        </p:txBody>
      </p:sp>
      <p:pic>
        <p:nvPicPr>
          <p:cNvPr id="4104" name="Obrázek 8" descr="logo_mu_cerne.gif"/>
          <p:cNvPicPr>
            <a:picLocks noChangeAspect="1"/>
          </p:cNvPicPr>
          <p:nvPr/>
        </p:nvPicPr>
        <p:blipFill>
          <a:blip r:embed="rId18" cstate="print"/>
          <a:srcRect/>
          <a:stretch>
            <a:fillRect/>
          </a:stretch>
        </p:blipFill>
        <p:spPr bwMode="auto">
          <a:xfrm>
            <a:off x="34925" y="6548438"/>
            <a:ext cx="1308100" cy="3079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22"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823" r:id="rId14"/>
    <p:sldLayoutId id="2147483824" r:id="rId15"/>
  </p:sldLayoutIdLst>
  <p:transition/>
  <p:timing>
    <p:tnLst>
      <p:par>
        <p:cTn id="1" dur="indefinite" restart="never" nodeType="tmRoot"/>
      </p:par>
    </p:tnLst>
  </p:timing>
  <p:hf hdr="0" ftr="0" dt="0"/>
  <p:txStyles>
    <p:titleStyle>
      <a:lvl1pPr algn="ctr" rtl="0" eaLnBrk="0" fontAlgn="base" hangingPunct="0">
        <a:spcBef>
          <a:spcPct val="0"/>
        </a:spcBef>
        <a:spcAft>
          <a:spcPct val="0"/>
        </a:spcAft>
        <a:defRPr sz="2800" b="1">
          <a:solidFill>
            <a:srgbClr val="DC0000"/>
          </a:solidFill>
          <a:latin typeface="+mj-lt"/>
          <a:ea typeface="+mj-ea"/>
          <a:cs typeface="+mj-cs"/>
        </a:defRPr>
      </a:lvl1pPr>
      <a:lvl2pPr algn="ctr" rtl="0" eaLnBrk="0" fontAlgn="base" hangingPunct="0">
        <a:spcBef>
          <a:spcPct val="0"/>
        </a:spcBef>
        <a:spcAft>
          <a:spcPct val="0"/>
        </a:spcAft>
        <a:defRPr sz="2800" b="1">
          <a:solidFill>
            <a:srgbClr val="DC0000"/>
          </a:solidFill>
          <a:latin typeface="Arial" pitchFamily="34" charset="0"/>
        </a:defRPr>
      </a:lvl2pPr>
      <a:lvl3pPr algn="ctr" rtl="0" eaLnBrk="0" fontAlgn="base" hangingPunct="0">
        <a:spcBef>
          <a:spcPct val="0"/>
        </a:spcBef>
        <a:spcAft>
          <a:spcPct val="0"/>
        </a:spcAft>
        <a:defRPr sz="2800" b="1">
          <a:solidFill>
            <a:srgbClr val="DC0000"/>
          </a:solidFill>
          <a:latin typeface="Arial" pitchFamily="34" charset="0"/>
        </a:defRPr>
      </a:lvl3pPr>
      <a:lvl4pPr algn="ctr" rtl="0" eaLnBrk="0" fontAlgn="base" hangingPunct="0">
        <a:spcBef>
          <a:spcPct val="0"/>
        </a:spcBef>
        <a:spcAft>
          <a:spcPct val="0"/>
        </a:spcAft>
        <a:defRPr sz="2800" b="1">
          <a:solidFill>
            <a:srgbClr val="DC0000"/>
          </a:solidFill>
          <a:latin typeface="Arial" pitchFamily="34" charset="0"/>
        </a:defRPr>
      </a:lvl4pPr>
      <a:lvl5pPr algn="ctr" rtl="0" eaLnBrk="0" fontAlgn="base" hangingPunct="0">
        <a:spcBef>
          <a:spcPct val="0"/>
        </a:spcBef>
        <a:spcAft>
          <a:spcPct val="0"/>
        </a:spcAft>
        <a:defRPr sz="2800" b="1">
          <a:solidFill>
            <a:srgbClr val="DC0000"/>
          </a:solidFill>
          <a:latin typeface="Arial" pitchFamily="34" charset="0"/>
        </a:defRPr>
      </a:lvl5pPr>
      <a:lvl6pPr marL="457200" algn="ctr" rtl="0" eaLnBrk="1" fontAlgn="base" hangingPunct="1">
        <a:spcBef>
          <a:spcPct val="0"/>
        </a:spcBef>
        <a:spcAft>
          <a:spcPct val="0"/>
        </a:spcAft>
        <a:defRPr sz="2800" b="1">
          <a:solidFill>
            <a:srgbClr val="DC0000"/>
          </a:solidFill>
          <a:latin typeface="Arial" pitchFamily="34" charset="0"/>
        </a:defRPr>
      </a:lvl6pPr>
      <a:lvl7pPr marL="914400" algn="ctr" rtl="0" eaLnBrk="1" fontAlgn="base" hangingPunct="1">
        <a:spcBef>
          <a:spcPct val="0"/>
        </a:spcBef>
        <a:spcAft>
          <a:spcPct val="0"/>
        </a:spcAft>
        <a:defRPr sz="2800" b="1">
          <a:solidFill>
            <a:srgbClr val="DC0000"/>
          </a:solidFill>
          <a:latin typeface="Arial" pitchFamily="34" charset="0"/>
        </a:defRPr>
      </a:lvl7pPr>
      <a:lvl8pPr marL="1371600" algn="ctr" rtl="0" eaLnBrk="1" fontAlgn="base" hangingPunct="1">
        <a:spcBef>
          <a:spcPct val="0"/>
        </a:spcBef>
        <a:spcAft>
          <a:spcPct val="0"/>
        </a:spcAft>
        <a:defRPr sz="2800" b="1">
          <a:solidFill>
            <a:srgbClr val="DC0000"/>
          </a:solidFill>
          <a:latin typeface="Arial" pitchFamily="34" charset="0"/>
        </a:defRPr>
      </a:lvl8pPr>
      <a:lvl9pPr marL="1828800" algn="ctr" rtl="0" eaLnBrk="1" fontAlgn="base" hangingPunct="1">
        <a:spcBef>
          <a:spcPct val="0"/>
        </a:spcBef>
        <a:spcAft>
          <a:spcPct val="0"/>
        </a:spcAft>
        <a:defRPr sz="2800" b="1">
          <a:solidFill>
            <a:srgbClr val="DC0000"/>
          </a:solidFill>
          <a:latin typeface="Arial" pitchFamily="34"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rgbClr val="6600FF"/>
          </a:solidFill>
          <a:latin typeface="+mn-lt"/>
        </a:defRPr>
      </a:lvl2pPr>
      <a:lvl3pPr marL="1143000" indent="-228600" algn="l" rtl="0" eaLnBrk="0" fontAlgn="base" hangingPunct="0">
        <a:spcBef>
          <a:spcPct val="20000"/>
        </a:spcBef>
        <a:spcAft>
          <a:spcPct val="0"/>
        </a:spcAft>
        <a:buChar char="•"/>
        <a:defRPr sz="2000">
          <a:solidFill>
            <a:srgbClr val="DC0000"/>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tile tx="0" ty="0" sx="100000" sy="100000" flip="none" algn="tl"/>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0" y="0"/>
            <a:ext cx="91440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smtClean="0"/>
              <a:t>Klepnutím lze upravit styl předlohy nadpisů.</a:t>
            </a:r>
          </a:p>
        </p:txBody>
      </p:sp>
      <p:sp>
        <p:nvSpPr>
          <p:cNvPr id="5123" name="Rectangle 3"/>
          <p:cNvSpPr>
            <a:spLocks noGrp="1" noChangeArrowheads="1"/>
          </p:cNvSpPr>
          <p:nvPr>
            <p:ph type="body" idx="1"/>
          </p:nvPr>
        </p:nvSpPr>
        <p:spPr bwMode="auto">
          <a:xfrm>
            <a:off x="179388" y="620713"/>
            <a:ext cx="8713787" cy="57610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656388" name="Rectangle 4"/>
          <p:cNvSpPr>
            <a:spLocks noGrp="1" noChangeArrowheads="1"/>
          </p:cNvSpPr>
          <p:nvPr>
            <p:ph type="ftr" sz="quarter" idx="3"/>
          </p:nvPr>
        </p:nvSpPr>
        <p:spPr bwMode="auto">
          <a:xfrm>
            <a:off x="755650" y="6526213"/>
            <a:ext cx="3744913" cy="3317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Arial" charset="0"/>
              </a:defRPr>
            </a:lvl1pPr>
          </a:lstStyle>
          <a:p>
            <a:pPr>
              <a:defRPr/>
            </a:pPr>
            <a:r>
              <a:rPr lang="cs-CZ"/>
              <a:t>Bi6420 Ekotoxikologie mikroorganismů</a:t>
            </a:r>
          </a:p>
        </p:txBody>
      </p:sp>
      <p:sp>
        <p:nvSpPr>
          <p:cNvPr id="656389" name="Rectangle 5"/>
          <p:cNvSpPr>
            <a:spLocks noGrp="1" noChangeArrowheads="1"/>
          </p:cNvSpPr>
          <p:nvPr>
            <p:ph type="sldNum" sz="quarter" idx="4"/>
          </p:nvPr>
        </p:nvSpPr>
        <p:spPr bwMode="auto">
          <a:xfrm>
            <a:off x="7010400" y="6524625"/>
            <a:ext cx="1809750"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charset="0"/>
              </a:defRPr>
            </a:lvl1pPr>
          </a:lstStyle>
          <a:p>
            <a:pPr>
              <a:defRPr/>
            </a:pPr>
            <a:r>
              <a:rPr lang="cs-CZ"/>
              <a:t>Snímek </a:t>
            </a:r>
            <a:fld id="{0A8A8091-286F-4A8A-A6DF-BDB8A20268E8}" type="slidenum">
              <a:rPr lang="cs-CZ"/>
              <a:pPr>
                <a:defRPr/>
              </a:pPr>
              <a:t>‹#›</a:t>
            </a:fld>
            <a:endParaRPr lang="cs-CZ"/>
          </a:p>
        </p:txBody>
      </p:sp>
      <p:sp>
        <p:nvSpPr>
          <p:cNvPr id="656390" name="Line 6"/>
          <p:cNvSpPr>
            <a:spLocks noChangeShapeType="1"/>
          </p:cNvSpPr>
          <p:nvPr/>
        </p:nvSpPr>
        <p:spPr bwMode="auto">
          <a:xfrm>
            <a:off x="179388" y="6453188"/>
            <a:ext cx="8713787" cy="0"/>
          </a:xfrm>
          <a:prstGeom prst="line">
            <a:avLst/>
          </a:prstGeom>
          <a:noFill/>
          <a:ln w="76200">
            <a:solidFill>
              <a:srgbClr val="DC0000"/>
            </a:solidFill>
            <a:round/>
            <a:headEnd/>
            <a:tailEnd/>
          </a:ln>
          <a:effectLst/>
        </p:spPr>
        <p:txBody>
          <a:bodyPr/>
          <a:lstStyle/>
          <a:p>
            <a:pPr>
              <a:defRPr/>
            </a:pPr>
            <a:endParaRPr lang="cs-CZ"/>
          </a:p>
        </p:txBody>
      </p:sp>
      <p:sp>
        <p:nvSpPr>
          <p:cNvPr id="656391" name="Line 7"/>
          <p:cNvSpPr>
            <a:spLocks noChangeShapeType="1"/>
          </p:cNvSpPr>
          <p:nvPr/>
        </p:nvSpPr>
        <p:spPr bwMode="auto">
          <a:xfrm>
            <a:off x="179388" y="549275"/>
            <a:ext cx="8713787" cy="0"/>
          </a:xfrm>
          <a:prstGeom prst="line">
            <a:avLst/>
          </a:prstGeom>
          <a:noFill/>
          <a:ln w="76200">
            <a:solidFill>
              <a:srgbClr val="DC0000"/>
            </a:solidFill>
            <a:round/>
            <a:headEnd/>
            <a:tailEnd/>
          </a:ln>
          <a:effectLst/>
        </p:spPr>
        <p:txBody>
          <a:bodyPr/>
          <a:lstStyle/>
          <a:p>
            <a:pPr>
              <a:defRPr/>
            </a:pPr>
            <a:endParaRPr lang="cs-CZ"/>
          </a:p>
        </p:txBody>
      </p:sp>
      <p:pic>
        <p:nvPicPr>
          <p:cNvPr id="656392" name="Picture 8" descr="logo_recetox"/>
          <p:cNvPicPr>
            <a:picLocks noChangeAspect="1" noChangeArrowheads="1"/>
          </p:cNvPicPr>
          <p:nvPr/>
        </p:nvPicPr>
        <p:blipFill>
          <a:blip r:embed="rId16" cstate="print"/>
          <a:srcRect/>
          <a:stretch>
            <a:fillRect/>
          </a:stretch>
        </p:blipFill>
        <p:spPr bwMode="auto">
          <a:xfrm>
            <a:off x="179388" y="6505575"/>
            <a:ext cx="519112" cy="3524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25"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Ls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656392"/>
                                        </p:tgtEl>
                                        <p:attrNameLst>
                                          <p:attrName>style.visibility</p:attrName>
                                        </p:attrNameLst>
                                      </p:cBhvr>
                                      <p:to>
                                        <p:strVal val="visible"/>
                                      </p:to>
                                    </p:set>
                                    <p:animEffect transition="in" filter="blinds(horizontal)">
                                      <p:cBhvr>
                                        <p:cTn id="7" dur="500"/>
                                        <p:tgtEl>
                                          <p:spTgt spid="656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txStyles>
    <p:titleStyle>
      <a:lvl1pPr algn="ctr" rtl="0" eaLnBrk="0" fontAlgn="base" hangingPunct="0">
        <a:spcBef>
          <a:spcPct val="0"/>
        </a:spcBef>
        <a:spcAft>
          <a:spcPct val="0"/>
        </a:spcAft>
        <a:defRPr sz="2800" b="1">
          <a:solidFill>
            <a:srgbClr val="DC0000"/>
          </a:solidFill>
          <a:latin typeface="+mj-lt"/>
          <a:ea typeface="+mj-ea"/>
          <a:cs typeface="+mj-cs"/>
        </a:defRPr>
      </a:lvl1pPr>
      <a:lvl2pPr algn="ctr" rtl="0" eaLnBrk="0" fontAlgn="base" hangingPunct="0">
        <a:spcBef>
          <a:spcPct val="0"/>
        </a:spcBef>
        <a:spcAft>
          <a:spcPct val="0"/>
        </a:spcAft>
        <a:defRPr sz="2800" b="1">
          <a:solidFill>
            <a:srgbClr val="DC0000"/>
          </a:solidFill>
          <a:latin typeface="Arial" charset="0"/>
        </a:defRPr>
      </a:lvl2pPr>
      <a:lvl3pPr algn="ctr" rtl="0" eaLnBrk="0" fontAlgn="base" hangingPunct="0">
        <a:spcBef>
          <a:spcPct val="0"/>
        </a:spcBef>
        <a:spcAft>
          <a:spcPct val="0"/>
        </a:spcAft>
        <a:defRPr sz="2800" b="1">
          <a:solidFill>
            <a:srgbClr val="DC0000"/>
          </a:solidFill>
          <a:latin typeface="Arial" charset="0"/>
        </a:defRPr>
      </a:lvl3pPr>
      <a:lvl4pPr algn="ctr" rtl="0" eaLnBrk="0" fontAlgn="base" hangingPunct="0">
        <a:spcBef>
          <a:spcPct val="0"/>
        </a:spcBef>
        <a:spcAft>
          <a:spcPct val="0"/>
        </a:spcAft>
        <a:defRPr sz="2800" b="1">
          <a:solidFill>
            <a:srgbClr val="DC0000"/>
          </a:solidFill>
          <a:latin typeface="Arial" charset="0"/>
        </a:defRPr>
      </a:lvl4pPr>
      <a:lvl5pPr algn="ctr" rtl="0" eaLnBrk="0" fontAlgn="base" hangingPunct="0">
        <a:spcBef>
          <a:spcPct val="0"/>
        </a:spcBef>
        <a:spcAft>
          <a:spcPct val="0"/>
        </a:spcAft>
        <a:defRPr sz="2800" b="1">
          <a:solidFill>
            <a:srgbClr val="DC0000"/>
          </a:solidFill>
          <a:latin typeface="Arial" charset="0"/>
        </a:defRPr>
      </a:lvl5pPr>
      <a:lvl6pPr marL="457200" algn="ctr" rtl="0" eaLnBrk="1" fontAlgn="base" hangingPunct="1">
        <a:spcBef>
          <a:spcPct val="0"/>
        </a:spcBef>
        <a:spcAft>
          <a:spcPct val="0"/>
        </a:spcAft>
        <a:defRPr sz="2800" b="1">
          <a:solidFill>
            <a:srgbClr val="DC0000"/>
          </a:solidFill>
          <a:latin typeface="Arial" charset="0"/>
        </a:defRPr>
      </a:lvl6pPr>
      <a:lvl7pPr marL="914400" algn="ctr" rtl="0" eaLnBrk="1" fontAlgn="base" hangingPunct="1">
        <a:spcBef>
          <a:spcPct val="0"/>
        </a:spcBef>
        <a:spcAft>
          <a:spcPct val="0"/>
        </a:spcAft>
        <a:defRPr sz="2800" b="1">
          <a:solidFill>
            <a:srgbClr val="DC0000"/>
          </a:solidFill>
          <a:latin typeface="Arial" charset="0"/>
        </a:defRPr>
      </a:lvl7pPr>
      <a:lvl8pPr marL="1371600" algn="ctr" rtl="0" eaLnBrk="1" fontAlgn="base" hangingPunct="1">
        <a:spcBef>
          <a:spcPct val="0"/>
        </a:spcBef>
        <a:spcAft>
          <a:spcPct val="0"/>
        </a:spcAft>
        <a:defRPr sz="2800" b="1">
          <a:solidFill>
            <a:srgbClr val="DC0000"/>
          </a:solidFill>
          <a:latin typeface="Arial" charset="0"/>
        </a:defRPr>
      </a:lvl8pPr>
      <a:lvl9pPr marL="1828800" algn="ctr" rtl="0" eaLnBrk="1" fontAlgn="base" hangingPunct="1">
        <a:spcBef>
          <a:spcPct val="0"/>
        </a:spcBef>
        <a:spcAft>
          <a:spcPct val="0"/>
        </a:spcAft>
        <a:defRPr sz="2800" b="1">
          <a:solidFill>
            <a:srgbClr val="DC0000"/>
          </a:solidFill>
          <a:latin typeface="Arial"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rgbClr val="6600FF"/>
          </a:solidFill>
          <a:latin typeface="+mn-lt"/>
        </a:defRPr>
      </a:lvl2pPr>
      <a:lvl3pPr marL="1143000" indent="-228600" algn="l" rtl="0" eaLnBrk="0" fontAlgn="base" hangingPunct="0">
        <a:spcBef>
          <a:spcPct val="20000"/>
        </a:spcBef>
        <a:spcAft>
          <a:spcPct val="0"/>
        </a:spcAft>
        <a:buChar char="•"/>
        <a:defRPr sz="2000">
          <a:solidFill>
            <a:srgbClr val="DC0000"/>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0" y="0"/>
            <a:ext cx="91440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smtClean="0"/>
              <a:t>Klepnutím lze upravit styl předlohy nadpisů.</a:t>
            </a:r>
          </a:p>
        </p:txBody>
      </p:sp>
      <p:sp>
        <p:nvSpPr>
          <p:cNvPr id="6147" name="Rectangle 3"/>
          <p:cNvSpPr>
            <a:spLocks noGrp="1" noChangeArrowheads="1"/>
          </p:cNvSpPr>
          <p:nvPr>
            <p:ph type="body" idx="1"/>
          </p:nvPr>
        </p:nvSpPr>
        <p:spPr bwMode="auto">
          <a:xfrm>
            <a:off x="179388" y="620713"/>
            <a:ext cx="8713787" cy="57610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648196" name="Rectangle 4"/>
          <p:cNvSpPr>
            <a:spLocks noGrp="1" noChangeArrowheads="1"/>
          </p:cNvSpPr>
          <p:nvPr>
            <p:ph type="ftr" sz="quarter" idx="3"/>
          </p:nvPr>
        </p:nvSpPr>
        <p:spPr bwMode="auto">
          <a:xfrm>
            <a:off x="755650" y="6526213"/>
            <a:ext cx="3744913" cy="3317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Arial" charset="0"/>
              </a:defRPr>
            </a:lvl1pPr>
          </a:lstStyle>
          <a:p>
            <a:pPr>
              <a:defRPr/>
            </a:pPr>
            <a:r>
              <a:rPr lang="cs-CZ"/>
              <a:t>Bi6420 Ekotoxikologie mikroorganismů</a:t>
            </a:r>
          </a:p>
        </p:txBody>
      </p:sp>
      <p:sp>
        <p:nvSpPr>
          <p:cNvPr id="648197" name="Rectangle 5"/>
          <p:cNvSpPr>
            <a:spLocks noGrp="1" noChangeArrowheads="1"/>
          </p:cNvSpPr>
          <p:nvPr>
            <p:ph type="sldNum" sz="quarter" idx="4"/>
          </p:nvPr>
        </p:nvSpPr>
        <p:spPr bwMode="auto">
          <a:xfrm>
            <a:off x="7010400" y="6524625"/>
            <a:ext cx="1809750"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charset="0"/>
              </a:defRPr>
            </a:lvl1pPr>
          </a:lstStyle>
          <a:p>
            <a:pPr>
              <a:defRPr/>
            </a:pPr>
            <a:r>
              <a:rPr lang="cs-CZ"/>
              <a:t>Snímek </a:t>
            </a:r>
            <a:fld id="{882D5CAC-871D-443D-B88F-87BBE228E75A}" type="slidenum">
              <a:rPr lang="cs-CZ"/>
              <a:pPr>
                <a:defRPr/>
              </a:pPr>
              <a:t>‹#›</a:t>
            </a:fld>
            <a:endParaRPr lang="cs-CZ"/>
          </a:p>
        </p:txBody>
      </p:sp>
      <p:sp>
        <p:nvSpPr>
          <p:cNvPr id="648198" name="Line 6"/>
          <p:cNvSpPr>
            <a:spLocks noChangeShapeType="1"/>
          </p:cNvSpPr>
          <p:nvPr/>
        </p:nvSpPr>
        <p:spPr bwMode="auto">
          <a:xfrm>
            <a:off x="179388" y="6453188"/>
            <a:ext cx="8713787" cy="0"/>
          </a:xfrm>
          <a:prstGeom prst="line">
            <a:avLst/>
          </a:prstGeom>
          <a:noFill/>
          <a:ln w="76200">
            <a:solidFill>
              <a:srgbClr val="DC0000"/>
            </a:solidFill>
            <a:round/>
            <a:headEnd/>
            <a:tailEnd/>
          </a:ln>
          <a:effectLst/>
        </p:spPr>
        <p:txBody>
          <a:bodyPr/>
          <a:lstStyle/>
          <a:p>
            <a:pPr>
              <a:defRPr/>
            </a:pPr>
            <a:endParaRPr lang="cs-CZ"/>
          </a:p>
        </p:txBody>
      </p:sp>
      <p:sp>
        <p:nvSpPr>
          <p:cNvPr id="648199" name="Line 7"/>
          <p:cNvSpPr>
            <a:spLocks noChangeShapeType="1"/>
          </p:cNvSpPr>
          <p:nvPr/>
        </p:nvSpPr>
        <p:spPr bwMode="auto">
          <a:xfrm>
            <a:off x="179388" y="549275"/>
            <a:ext cx="8713787" cy="0"/>
          </a:xfrm>
          <a:prstGeom prst="line">
            <a:avLst/>
          </a:prstGeom>
          <a:noFill/>
          <a:ln w="76200">
            <a:solidFill>
              <a:srgbClr val="DC0000"/>
            </a:solidFill>
            <a:round/>
            <a:headEnd/>
            <a:tailEnd/>
          </a:ln>
          <a:effectLst/>
        </p:spPr>
        <p:txBody>
          <a:bodyPr/>
          <a:lstStyle/>
          <a:p>
            <a:pPr>
              <a:defRPr/>
            </a:pPr>
            <a:endParaRPr lang="cs-CZ"/>
          </a:p>
        </p:txBody>
      </p:sp>
      <p:pic>
        <p:nvPicPr>
          <p:cNvPr id="648200" name="Picture 8" descr="logo_recetox"/>
          <p:cNvPicPr>
            <a:picLocks noChangeAspect="1" noChangeArrowheads="1"/>
          </p:cNvPicPr>
          <p:nvPr/>
        </p:nvPicPr>
        <p:blipFill>
          <a:blip r:embed="rId15" cstate="print"/>
          <a:srcRect/>
          <a:stretch>
            <a:fillRect/>
          </a:stretch>
        </p:blipFill>
        <p:spPr bwMode="auto">
          <a:xfrm>
            <a:off x="179388" y="6505575"/>
            <a:ext cx="519112" cy="3524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26"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Ls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648200"/>
                                        </p:tgtEl>
                                        <p:attrNameLst>
                                          <p:attrName>style.visibility</p:attrName>
                                        </p:attrNameLst>
                                      </p:cBhvr>
                                      <p:to>
                                        <p:strVal val="visible"/>
                                      </p:to>
                                    </p:set>
                                    <p:animEffect transition="in" filter="blinds(horizontal)">
                                      <p:cBhvr>
                                        <p:cTn id="7" dur="500"/>
                                        <p:tgtEl>
                                          <p:spTgt spid="648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txStyles>
    <p:titleStyle>
      <a:lvl1pPr algn="ctr" rtl="0" eaLnBrk="0" fontAlgn="base" hangingPunct="0">
        <a:spcBef>
          <a:spcPct val="0"/>
        </a:spcBef>
        <a:spcAft>
          <a:spcPct val="0"/>
        </a:spcAft>
        <a:defRPr sz="2800" b="1">
          <a:solidFill>
            <a:srgbClr val="DC0000"/>
          </a:solidFill>
          <a:latin typeface="+mj-lt"/>
          <a:ea typeface="+mj-ea"/>
          <a:cs typeface="+mj-cs"/>
        </a:defRPr>
      </a:lvl1pPr>
      <a:lvl2pPr algn="ctr" rtl="0" eaLnBrk="0" fontAlgn="base" hangingPunct="0">
        <a:spcBef>
          <a:spcPct val="0"/>
        </a:spcBef>
        <a:spcAft>
          <a:spcPct val="0"/>
        </a:spcAft>
        <a:defRPr sz="2800" b="1">
          <a:solidFill>
            <a:srgbClr val="DC0000"/>
          </a:solidFill>
          <a:latin typeface="Arial" charset="0"/>
        </a:defRPr>
      </a:lvl2pPr>
      <a:lvl3pPr algn="ctr" rtl="0" eaLnBrk="0" fontAlgn="base" hangingPunct="0">
        <a:spcBef>
          <a:spcPct val="0"/>
        </a:spcBef>
        <a:spcAft>
          <a:spcPct val="0"/>
        </a:spcAft>
        <a:defRPr sz="2800" b="1">
          <a:solidFill>
            <a:srgbClr val="DC0000"/>
          </a:solidFill>
          <a:latin typeface="Arial" charset="0"/>
        </a:defRPr>
      </a:lvl3pPr>
      <a:lvl4pPr algn="ctr" rtl="0" eaLnBrk="0" fontAlgn="base" hangingPunct="0">
        <a:spcBef>
          <a:spcPct val="0"/>
        </a:spcBef>
        <a:spcAft>
          <a:spcPct val="0"/>
        </a:spcAft>
        <a:defRPr sz="2800" b="1">
          <a:solidFill>
            <a:srgbClr val="DC0000"/>
          </a:solidFill>
          <a:latin typeface="Arial" charset="0"/>
        </a:defRPr>
      </a:lvl4pPr>
      <a:lvl5pPr algn="ctr" rtl="0" eaLnBrk="0" fontAlgn="base" hangingPunct="0">
        <a:spcBef>
          <a:spcPct val="0"/>
        </a:spcBef>
        <a:spcAft>
          <a:spcPct val="0"/>
        </a:spcAft>
        <a:defRPr sz="2800" b="1">
          <a:solidFill>
            <a:srgbClr val="DC0000"/>
          </a:solidFill>
          <a:latin typeface="Arial" charset="0"/>
        </a:defRPr>
      </a:lvl5pPr>
      <a:lvl6pPr marL="457200" algn="ctr" rtl="0" eaLnBrk="1" fontAlgn="base" hangingPunct="1">
        <a:spcBef>
          <a:spcPct val="0"/>
        </a:spcBef>
        <a:spcAft>
          <a:spcPct val="0"/>
        </a:spcAft>
        <a:defRPr sz="2800" b="1">
          <a:solidFill>
            <a:srgbClr val="DC0000"/>
          </a:solidFill>
          <a:latin typeface="Arial" charset="0"/>
        </a:defRPr>
      </a:lvl6pPr>
      <a:lvl7pPr marL="914400" algn="ctr" rtl="0" eaLnBrk="1" fontAlgn="base" hangingPunct="1">
        <a:spcBef>
          <a:spcPct val="0"/>
        </a:spcBef>
        <a:spcAft>
          <a:spcPct val="0"/>
        </a:spcAft>
        <a:defRPr sz="2800" b="1">
          <a:solidFill>
            <a:srgbClr val="DC0000"/>
          </a:solidFill>
          <a:latin typeface="Arial" charset="0"/>
        </a:defRPr>
      </a:lvl7pPr>
      <a:lvl8pPr marL="1371600" algn="ctr" rtl="0" eaLnBrk="1" fontAlgn="base" hangingPunct="1">
        <a:spcBef>
          <a:spcPct val="0"/>
        </a:spcBef>
        <a:spcAft>
          <a:spcPct val="0"/>
        </a:spcAft>
        <a:defRPr sz="2800" b="1">
          <a:solidFill>
            <a:srgbClr val="DC0000"/>
          </a:solidFill>
          <a:latin typeface="Arial" charset="0"/>
        </a:defRPr>
      </a:lvl8pPr>
      <a:lvl9pPr marL="1828800" algn="ctr" rtl="0" eaLnBrk="1" fontAlgn="base" hangingPunct="1">
        <a:spcBef>
          <a:spcPct val="0"/>
        </a:spcBef>
        <a:spcAft>
          <a:spcPct val="0"/>
        </a:spcAft>
        <a:defRPr sz="2800" b="1">
          <a:solidFill>
            <a:srgbClr val="DC0000"/>
          </a:solidFill>
          <a:latin typeface="Arial"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rgbClr val="6600FF"/>
          </a:solidFill>
          <a:latin typeface="+mn-lt"/>
        </a:defRPr>
      </a:lvl2pPr>
      <a:lvl3pPr marL="1143000" indent="-228600" algn="l" rtl="0" eaLnBrk="0" fontAlgn="base" hangingPunct="0">
        <a:spcBef>
          <a:spcPct val="20000"/>
        </a:spcBef>
        <a:spcAft>
          <a:spcPct val="0"/>
        </a:spcAft>
        <a:buChar char="•"/>
        <a:defRPr sz="2000">
          <a:solidFill>
            <a:srgbClr val="DC0000"/>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hofman@recetox.muni.cz" TargetMode="Externa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32.jpeg"/><Relationship Id="rId4" Type="http://schemas.openxmlformats.org/officeDocument/2006/relationships/hyperlink" Target="http://upload.wikimedia.org/wikipedia/commons/f/f4/Lupa.na.encyklopedii.jpg"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32.jpeg"/><Relationship Id="rId4" Type="http://schemas.openxmlformats.org/officeDocument/2006/relationships/hyperlink" Target="http://upload.wikimedia.org/wikipedia/commons/f/f4/Lupa.na.encyklopedii.jpg"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6.xml"/><Relationship Id="rId1" Type="http://schemas.openxmlformats.org/officeDocument/2006/relationships/slideLayout" Target="../slideLayouts/slideLayout19.xml"/><Relationship Id="rId5" Type="http://schemas.openxmlformats.org/officeDocument/2006/relationships/image" Target="../media/image32.jpeg"/><Relationship Id="rId4" Type="http://schemas.openxmlformats.org/officeDocument/2006/relationships/hyperlink" Target="http://upload.wikimedia.org/wikipedia/commons/f/f4/Lupa.na.encyklopedii.jpg" TargetMode="Externa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85.jpeg"/><Relationship Id="rId1" Type="http://schemas.openxmlformats.org/officeDocument/2006/relationships/slideLayout" Target="../slideLayouts/slideLayout14.xml"/><Relationship Id="rId4" Type="http://schemas.openxmlformats.org/officeDocument/2006/relationships/image" Target="../media/image73.jpeg"/></Relationships>
</file>

<file path=ppt/slides/_rels/slide10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19.xml"/><Relationship Id="rId4" Type="http://schemas.openxmlformats.org/officeDocument/2006/relationships/image" Target="../media/image113.png"/></Relationships>
</file>

<file path=ppt/slides/_rels/slide11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9.xml"/></Relationships>
</file>

<file path=ppt/slides/_rels/slide11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image" Target="../media/image32.jpeg"/><Relationship Id="rId4" Type="http://schemas.openxmlformats.org/officeDocument/2006/relationships/hyperlink" Target="http://upload.wikimedia.org/wikipedia/commons/f/f4/Lupa.na.encyklopedii.jpg" TargetMode="External"/></Relationships>
</file>

<file path=ppt/slides/_rels/slide115.xml.rels><?xml version="1.0" encoding="UTF-8" standalone="yes"?>
<Relationships xmlns="http://schemas.openxmlformats.org/package/2006/relationships"><Relationship Id="rId3" Type="http://schemas.openxmlformats.org/officeDocument/2006/relationships/hyperlink" Target="http://upload.wikimedia.org/wikipedia/commons/f/f4/Lupa.na.encyklopedii.jpg" TargetMode="External"/><Relationship Id="rId2" Type="http://schemas.openxmlformats.org/officeDocument/2006/relationships/image" Target="../media/image117.wmf"/><Relationship Id="rId1" Type="http://schemas.openxmlformats.org/officeDocument/2006/relationships/slideLayout" Target="../slideLayouts/slideLayout18.xml"/><Relationship Id="rId5" Type="http://schemas.openxmlformats.org/officeDocument/2006/relationships/image" Target="../media/image118.wmf"/><Relationship Id="rId4" Type="http://schemas.openxmlformats.org/officeDocument/2006/relationships/image" Target="../media/image32.jpeg"/></Relationships>
</file>

<file path=ppt/slides/_rels/slide116.xml.rels><?xml version="1.0" encoding="UTF-8" standalone="yes"?>
<Relationships xmlns="http://schemas.openxmlformats.org/package/2006/relationships"><Relationship Id="rId3" Type="http://schemas.openxmlformats.org/officeDocument/2006/relationships/hyperlink" Target="http://upload.wikimedia.org/wikipedia/commons/f/f4/Lupa.na.encyklopedii.jpg" TargetMode="External"/><Relationship Id="rId2" Type="http://schemas.openxmlformats.org/officeDocument/2006/relationships/image" Target="../media/image117.wmf"/><Relationship Id="rId1" Type="http://schemas.openxmlformats.org/officeDocument/2006/relationships/slideLayout" Target="../slideLayouts/slideLayout14.xml"/><Relationship Id="rId4" Type="http://schemas.openxmlformats.org/officeDocument/2006/relationships/image" Target="../media/image32.jpeg"/></Relationships>
</file>

<file path=ppt/slides/_rels/slide117.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7.wmf"/><Relationship Id="rId7" Type="http://schemas.openxmlformats.org/officeDocument/2006/relationships/image" Target="../media/image121.jpeg"/><Relationship Id="rId2" Type="http://schemas.openxmlformats.org/officeDocument/2006/relationships/image" Target="../media/image119.jpeg"/><Relationship Id="rId1" Type="http://schemas.openxmlformats.org/officeDocument/2006/relationships/slideLayout" Target="../slideLayouts/slideLayout18.xml"/><Relationship Id="rId6" Type="http://schemas.openxmlformats.org/officeDocument/2006/relationships/image" Target="../media/image120.jpeg"/><Relationship Id="rId5" Type="http://schemas.openxmlformats.org/officeDocument/2006/relationships/image" Target="../media/image32.jpeg"/><Relationship Id="rId4" Type="http://schemas.openxmlformats.org/officeDocument/2006/relationships/hyperlink" Target="http://upload.wikimedia.org/wikipedia/commons/f/f4/Lupa.na.encyklopedii.jp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wmf"/><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image" Target="../media/image23.w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8" Type="http://schemas.openxmlformats.org/officeDocument/2006/relationships/hyperlink" Target="http://upload.wikimedia.org/wikipedia/commons/f/f4/Lupa.na.encyklopedii.jpg" TargetMode="External"/><Relationship Id="rId3" Type="http://schemas.openxmlformats.org/officeDocument/2006/relationships/notesSlide" Target="../notesSlides/notesSlide4.xml"/><Relationship Id="rId7" Type="http://schemas.openxmlformats.org/officeDocument/2006/relationships/image" Target="../media/image31.emf"/><Relationship Id="rId2" Type="http://schemas.openxmlformats.org/officeDocument/2006/relationships/slideLayout" Target="../slideLayouts/slideLayout19.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2.jpeg"/></Relationships>
</file>

<file path=ppt/slides/_rels/slide33.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36.emf"/><Relationship Id="rId11" Type="http://schemas.openxmlformats.org/officeDocument/2006/relationships/image" Target="../media/image32.jpeg"/><Relationship Id="rId5" Type="http://schemas.openxmlformats.org/officeDocument/2006/relationships/image" Target="../media/image35.emf"/><Relationship Id="rId10" Type="http://schemas.openxmlformats.org/officeDocument/2006/relationships/hyperlink" Target="http://upload.wikimedia.org/wikipedia/commons/f/f4/Lupa.na.encyklopedii.jpg" TargetMode="External"/><Relationship Id="rId4" Type="http://schemas.openxmlformats.org/officeDocument/2006/relationships/image" Target="../media/image34.emf"/><Relationship Id="rId9" Type="http://schemas.openxmlformats.org/officeDocument/2006/relationships/image" Target="../media/image39.emf"/></Relationships>
</file>

<file path=ppt/slides/_rels/slide34.xml.rels><?xml version="1.0" encoding="UTF-8" standalone="yes"?>
<Relationships xmlns="http://schemas.openxmlformats.org/package/2006/relationships"><Relationship Id="rId8" Type="http://schemas.openxmlformats.org/officeDocument/2006/relationships/image" Target="../media/image45.emf"/><Relationship Id="rId13" Type="http://schemas.openxmlformats.org/officeDocument/2006/relationships/image" Target="../media/image32.jpeg"/><Relationship Id="rId3" Type="http://schemas.openxmlformats.org/officeDocument/2006/relationships/image" Target="../media/image40.emf"/><Relationship Id="rId7" Type="http://schemas.openxmlformats.org/officeDocument/2006/relationships/image" Target="../media/image44.emf"/><Relationship Id="rId12" Type="http://schemas.openxmlformats.org/officeDocument/2006/relationships/hyperlink" Target="http://upload.wikimedia.org/wikipedia/commons/f/f4/Lupa.na.encyklopedii.jpg" TargetMode="Externa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43.emf"/><Relationship Id="rId11" Type="http://schemas.openxmlformats.org/officeDocument/2006/relationships/image" Target="../media/image48.emf"/><Relationship Id="rId5" Type="http://schemas.openxmlformats.org/officeDocument/2006/relationships/image" Target="../media/image42.emf"/><Relationship Id="rId10" Type="http://schemas.openxmlformats.org/officeDocument/2006/relationships/image" Target="../media/image47.emf"/><Relationship Id="rId4" Type="http://schemas.openxmlformats.org/officeDocument/2006/relationships/image" Target="../media/image41.emf"/><Relationship Id="rId9" Type="http://schemas.openxmlformats.org/officeDocument/2006/relationships/image" Target="../media/image46.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9.xml"/><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4.xml"/><Relationship Id="rId5" Type="http://schemas.openxmlformats.org/officeDocument/2006/relationships/image" Target="../media/image56.jpeg"/><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32.jpeg"/><Relationship Id="rId4" Type="http://schemas.openxmlformats.org/officeDocument/2006/relationships/hyperlink" Target="http://upload.wikimedia.org/wikipedia/commons/f/f4/Lupa.na.encyklopedii.jp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60.jpeg"/><Relationship Id="rId5" Type="http://schemas.openxmlformats.org/officeDocument/2006/relationships/image" Target="../media/image32.jpeg"/><Relationship Id="rId4" Type="http://schemas.openxmlformats.org/officeDocument/2006/relationships/hyperlink" Target="http://upload.wikimedia.org/wikipedia/commons/f/f4/Lupa.na.encyklopedii.jp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4.xml"/><Relationship Id="rId4" Type="http://schemas.openxmlformats.org/officeDocument/2006/relationships/image" Target="../media/image6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9.xml"/><Relationship Id="rId5" Type="http://schemas.openxmlformats.org/officeDocument/2006/relationships/image" Target="../media/image67.jpeg"/><Relationship Id="rId4" Type="http://schemas.openxmlformats.org/officeDocument/2006/relationships/image" Target="../media/image66.wmf"/></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2.jpeg"/><Relationship Id="rId1" Type="http://schemas.openxmlformats.org/officeDocument/2006/relationships/slideLayout" Target="../slideLayouts/slideLayout18.xml"/><Relationship Id="rId4" Type="http://schemas.openxmlformats.org/officeDocument/2006/relationships/image" Target="../media/image73.jpeg"/></Relationships>
</file>

<file path=ppt/slides/_rels/slide5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hyperlink" Target="http://www.aabiotekh.com/xtekh/nutri_cycle.htm" TargetMode="External"/><Relationship Id="rId2" Type="http://schemas.openxmlformats.org/officeDocument/2006/relationships/image" Target="../media/image76.jpe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9.xml"/><Relationship Id="rId5" Type="http://schemas.openxmlformats.org/officeDocument/2006/relationships/image" Target="../media/image87.wmf"/><Relationship Id="rId4" Type="http://schemas.openxmlformats.org/officeDocument/2006/relationships/image" Target="../media/image86.jpeg"/></Relationships>
</file>

<file path=ppt/slides/_rels/slide6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14.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93.png"/></Relationships>
</file>

<file path=ppt/slides/_rels/slide8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16.jpeg"/></Relationships>
</file>

<file path=ppt/slides/_rels/slide9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32.jpeg"/><Relationship Id="rId4" Type="http://schemas.openxmlformats.org/officeDocument/2006/relationships/hyperlink" Target="http://upload.wikimedia.org/wikipedia/commons/f/f4/Lupa.na.encyklopedii.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ctrTitle"/>
          </p:nvPr>
        </p:nvSpPr>
        <p:spPr>
          <a:xfrm>
            <a:off x="685800" y="1484785"/>
            <a:ext cx="7772400" cy="2115666"/>
          </a:xfrm>
        </p:spPr>
        <p:txBody>
          <a:bodyPr/>
          <a:lstStyle/>
          <a:p>
            <a:pPr eaLnBrk="1" hangingPunct="1">
              <a:defRPr/>
            </a:pPr>
            <a:r>
              <a:rPr lang="cs-CZ" dirty="0"/>
              <a:t>Bi6420</a:t>
            </a:r>
            <a:br>
              <a:rPr lang="cs-CZ" dirty="0"/>
            </a:br>
            <a:r>
              <a:rPr lang="cs-CZ" dirty="0"/>
              <a:t>Ekotoxikologie </a:t>
            </a:r>
            <a:r>
              <a:rPr lang="cs-CZ" dirty="0" smtClean="0"/>
              <a:t>mikroorganismů</a:t>
            </a:r>
            <a:br>
              <a:rPr lang="cs-CZ" dirty="0" smtClean="0"/>
            </a:br>
            <a:r>
              <a:rPr lang="cs-CZ" sz="2000" dirty="0" smtClean="0"/>
              <a:t>https://is.muni.cz/el/1431/jaro2012/Bi6420/index.qwarp </a:t>
            </a:r>
            <a:endParaRPr lang="cs-CZ" dirty="0"/>
          </a:p>
        </p:txBody>
      </p:sp>
      <p:sp>
        <p:nvSpPr>
          <p:cNvPr id="22531" name="Rectangle 3"/>
          <p:cNvSpPr>
            <a:spLocks noGrp="1" noChangeArrowheads="1"/>
          </p:cNvSpPr>
          <p:nvPr>
            <p:ph type="subTitle" idx="1"/>
          </p:nvPr>
        </p:nvSpPr>
        <p:spPr>
          <a:xfrm>
            <a:off x="1371600" y="3645024"/>
            <a:ext cx="6400800" cy="2016001"/>
          </a:xfrm>
        </p:spPr>
        <p:txBody>
          <a:bodyPr/>
          <a:lstStyle/>
          <a:p>
            <a:pPr eaLnBrk="1" hangingPunct="1"/>
            <a:r>
              <a:rPr lang="cs-CZ" dirty="0" smtClean="0"/>
              <a:t>Doc. RNDr. Jakub Hofman, Ph.D.</a:t>
            </a:r>
          </a:p>
          <a:p>
            <a:pPr eaLnBrk="1" hangingPunct="1"/>
            <a:r>
              <a:rPr lang="cs-CZ" dirty="0" smtClean="0">
                <a:hlinkClick r:id="rId2"/>
              </a:rPr>
              <a:t>hofman</a:t>
            </a:r>
            <a:r>
              <a:rPr lang="en-US" dirty="0" smtClean="0">
                <a:hlinkClick r:id="rId2"/>
              </a:rPr>
              <a:t>@</a:t>
            </a:r>
            <a:r>
              <a:rPr lang="cs-CZ" dirty="0" err="1" smtClean="0">
                <a:hlinkClick r:id="rId2"/>
              </a:rPr>
              <a:t>recetox.muni.cz</a:t>
            </a:r>
            <a:endParaRPr lang="cs-CZ" dirty="0" smtClean="0"/>
          </a:p>
          <a:p>
            <a:pPr eaLnBrk="1" hangingPunct="1"/>
            <a:r>
              <a:rPr lang="cs-CZ" dirty="0" smtClean="0"/>
              <a:t>jaro 2012</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ctrTitle"/>
          </p:nvPr>
        </p:nvSpPr>
        <p:spPr/>
        <p:txBody>
          <a:bodyPr/>
          <a:lstStyle/>
          <a:p>
            <a:pPr eaLnBrk="1" hangingPunct="1"/>
            <a:r>
              <a:rPr lang="cs-CZ" smtClean="0"/>
              <a:t>Mikrobiální společenstva půdy</a:t>
            </a: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Zástupný symbol pro číslo snímku 2"/>
          <p:cNvSpPr>
            <a:spLocks noGrp="1"/>
          </p:cNvSpPr>
          <p:nvPr>
            <p:ph type="sldNum" sz="quarter" idx="10"/>
          </p:nvPr>
        </p:nvSpPr>
        <p:spPr>
          <a:noFill/>
        </p:spPr>
        <p:txBody>
          <a:bodyPr/>
          <a:lstStyle/>
          <a:p>
            <a:r>
              <a:rPr lang="cs-CZ" smtClean="0">
                <a:latin typeface="Arial" charset="0"/>
              </a:rPr>
              <a:t>Snímek </a:t>
            </a:r>
            <a:fld id="{7CBA3614-C8FA-42A8-ADBE-839F782B292D}" type="slidenum">
              <a:rPr lang="cs-CZ" smtClean="0">
                <a:latin typeface="Arial" charset="0"/>
              </a:rPr>
              <a:pPr/>
              <a:t>100</a:t>
            </a:fld>
            <a:endParaRPr lang="cs-CZ" smtClean="0">
              <a:latin typeface="Arial" charset="0"/>
            </a:endParaRPr>
          </a:p>
        </p:txBody>
      </p:sp>
      <p:sp>
        <p:nvSpPr>
          <p:cNvPr id="111619" name="Text Box 2"/>
          <p:cNvSpPr txBox="1">
            <a:spLocks noChangeArrowheads="1"/>
          </p:cNvSpPr>
          <p:nvPr/>
        </p:nvSpPr>
        <p:spPr bwMode="auto">
          <a:xfrm>
            <a:off x="8532813" y="6583363"/>
            <a:ext cx="611187" cy="274637"/>
          </a:xfrm>
          <a:prstGeom prst="rect">
            <a:avLst/>
          </a:prstGeom>
          <a:noFill/>
          <a:ln w="9525">
            <a:noFill/>
            <a:miter lim="800000"/>
            <a:headEnd/>
            <a:tailEnd/>
          </a:ln>
        </p:spPr>
        <p:txBody>
          <a:bodyPr>
            <a:spAutoFit/>
          </a:bodyPr>
          <a:lstStyle/>
          <a:p>
            <a:pPr algn="ctr">
              <a:spcBef>
                <a:spcPct val="50000"/>
              </a:spcBef>
            </a:pPr>
            <a:fld id="{63D18DA4-3BD3-4485-9265-1CF28CE2D37F}" type="slidenum">
              <a:rPr lang="cs-CZ" sz="1200" b="0">
                <a:latin typeface="Times New Roman" pitchFamily="18" charset="0"/>
              </a:rPr>
              <a:pPr algn="ctr">
                <a:spcBef>
                  <a:spcPct val="50000"/>
                </a:spcBef>
              </a:pPr>
              <a:t>100</a:t>
            </a:fld>
            <a:endParaRPr lang="cs-CZ" sz="1200" b="0">
              <a:latin typeface="Times New Roman" pitchFamily="18" charset="0"/>
            </a:endParaRPr>
          </a:p>
        </p:txBody>
      </p:sp>
      <p:sp>
        <p:nvSpPr>
          <p:cNvPr id="111620"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pic>
        <p:nvPicPr>
          <p:cNvPr id="111621" name="Picture 6" descr="0017"/>
          <p:cNvPicPr>
            <a:picLocks noChangeAspect="1" noChangeArrowheads="1"/>
          </p:cNvPicPr>
          <p:nvPr/>
        </p:nvPicPr>
        <p:blipFill>
          <a:blip r:embed="rId3" cstate="print"/>
          <a:srcRect t="58490" r="75734" b="9926"/>
          <a:stretch>
            <a:fillRect/>
          </a:stretch>
        </p:blipFill>
        <p:spPr bwMode="auto">
          <a:xfrm>
            <a:off x="0" y="3429000"/>
            <a:ext cx="3132138" cy="2989263"/>
          </a:xfrm>
          <a:prstGeom prst="rect">
            <a:avLst/>
          </a:prstGeom>
          <a:noFill/>
          <a:ln w="9525">
            <a:noFill/>
            <a:miter lim="800000"/>
            <a:headEnd/>
            <a:tailEnd/>
          </a:ln>
        </p:spPr>
      </p:pic>
      <p:pic>
        <p:nvPicPr>
          <p:cNvPr id="111622" name="Picture 7" descr="0017"/>
          <p:cNvPicPr>
            <a:picLocks noChangeAspect="1" noChangeArrowheads="1"/>
          </p:cNvPicPr>
          <p:nvPr/>
        </p:nvPicPr>
        <p:blipFill>
          <a:blip r:embed="rId3" cstate="print"/>
          <a:srcRect t="3571" r="26134" b="62865"/>
          <a:stretch>
            <a:fillRect/>
          </a:stretch>
        </p:blipFill>
        <p:spPr bwMode="auto">
          <a:xfrm>
            <a:off x="0" y="620713"/>
            <a:ext cx="9144000" cy="3048000"/>
          </a:xfrm>
          <a:prstGeom prst="rect">
            <a:avLst/>
          </a:prstGeom>
          <a:noFill/>
          <a:ln w="9525">
            <a:noFill/>
            <a:miter lim="800000"/>
            <a:headEnd/>
            <a:tailEnd/>
          </a:ln>
        </p:spPr>
      </p:pic>
      <p:grpSp>
        <p:nvGrpSpPr>
          <p:cNvPr id="111623" name="Group 8"/>
          <p:cNvGrpSpPr>
            <a:grpSpLocks/>
          </p:cNvGrpSpPr>
          <p:nvPr/>
        </p:nvGrpSpPr>
        <p:grpSpPr bwMode="auto">
          <a:xfrm>
            <a:off x="0" y="0"/>
            <a:ext cx="1146175" cy="623888"/>
            <a:chOff x="480" y="3075"/>
            <a:chExt cx="722" cy="393"/>
          </a:xfrm>
        </p:grpSpPr>
        <p:pic>
          <p:nvPicPr>
            <p:cNvPr id="111624" name="Picture 9" descr="File:Lupa.na.encyklopedii.jpg">
              <a:hlinkClick r:id="rId4"/>
            </p:cNvPr>
            <p:cNvPicPr>
              <a:picLocks noChangeAspect="1" noChangeArrowheads="1"/>
            </p:cNvPicPr>
            <p:nvPr/>
          </p:nvPicPr>
          <p:blipFill>
            <a:blip r:embed="rId5"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111625" name="WordArt 10"/>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FF00"/>
                  </a:solidFill>
                  <a:latin typeface="Arial Black"/>
                </a:rPr>
                <a:t>Příklad</a:t>
              </a:r>
            </a:p>
          </p:txBody>
        </p:sp>
      </p:gr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Zástupný symbol pro číslo snímku 2"/>
          <p:cNvSpPr>
            <a:spLocks noGrp="1"/>
          </p:cNvSpPr>
          <p:nvPr>
            <p:ph type="sldNum" sz="quarter" idx="10"/>
          </p:nvPr>
        </p:nvSpPr>
        <p:spPr>
          <a:noFill/>
        </p:spPr>
        <p:txBody>
          <a:bodyPr/>
          <a:lstStyle/>
          <a:p>
            <a:r>
              <a:rPr lang="cs-CZ" smtClean="0">
                <a:latin typeface="Arial" charset="0"/>
              </a:rPr>
              <a:t>Snímek </a:t>
            </a:r>
            <a:fld id="{9AAD07D5-CF69-456F-9553-1ED99D798BDF}" type="slidenum">
              <a:rPr lang="cs-CZ" smtClean="0">
                <a:latin typeface="Arial" charset="0"/>
              </a:rPr>
              <a:pPr/>
              <a:t>101</a:t>
            </a:fld>
            <a:endParaRPr lang="cs-CZ" smtClean="0">
              <a:latin typeface="Arial" charset="0"/>
            </a:endParaRPr>
          </a:p>
        </p:txBody>
      </p:sp>
      <p:sp>
        <p:nvSpPr>
          <p:cNvPr id="112643" name="Text Box 2"/>
          <p:cNvSpPr txBox="1">
            <a:spLocks noChangeArrowheads="1"/>
          </p:cNvSpPr>
          <p:nvPr/>
        </p:nvSpPr>
        <p:spPr bwMode="auto">
          <a:xfrm>
            <a:off x="8532813" y="6583363"/>
            <a:ext cx="611187" cy="274637"/>
          </a:xfrm>
          <a:prstGeom prst="rect">
            <a:avLst/>
          </a:prstGeom>
          <a:noFill/>
          <a:ln w="9525">
            <a:noFill/>
            <a:miter lim="800000"/>
            <a:headEnd/>
            <a:tailEnd/>
          </a:ln>
        </p:spPr>
        <p:txBody>
          <a:bodyPr>
            <a:spAutoFit/>
          </a:bodyPr>
          <a:lstStyle/>
          <a:p>
            <a:pPr algn="ctr">
              <a:spcBef>
                <a:spcPct val="50000"/>
              </a:spcBef>
            </a:pPr>
            <a:fld id="{BF69391C-4C7C-4DA2-A01D-8881A2638CEE}" type="slidenum">
              <a:rPr lang="cs-CZ" sz="1200" b="0">
                <a:latin typeface="Times New Roman" pitchFamily="18" charset="0"/>
              </a:rPr>
              <a:pPr algn="ctr">
                <a:spcBef>
                  <a:spcPct val="50000"/>
                </a:spcBef>
              </a:pPr>
              <a:t>101</a:t>
            </a:fld>
            <a:endParaRPr lang="cs-CZ" sz="1200" b="0">
              <a:latin typeface="Times New Roman" pitchFamily="18" charset="0"/>
            </a:endParaRPr>
          </a:p>
        </p:txBody>
      </p:sp>
      <p:sp>
        <p:nvSpPr>
          <p:cNvPr id="112644"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pic>
        <p:nvPicPr>
          <p:cNvPr id="112645" name="Picture 6" descr="0016"/>
          <p:cNvPicPr>
            <a:picLocks noChangeAspect="1" noChangeArrowheads="1"/>
          </p:cNvPicPr>
          <p:nvPr/>
        </p:nvPicPr>
        <p:blipFill>
          <a:blip r:embed="rId3" cstate="print"/>
          <a:srcRect l="50687" t="66344" r="2969" b="10757"/>
          <a:stretch>
            <a:fillRect/>
          </a:stretch>
        </p:blipFill>
        <p:spPr bwMode="auto">
          <a:xfrm>
            <a:off x="0" y="1916113"/>
            <a:ext cx="9144000" cy="3313112"/>
          </a:xfrm>
          <a:prstGeom prst="rect">
            <a:avLst/>
          </a:prstGeom>
          <a:noFill/>
          <a:ln w="9525">
            <a:solidFill>
              <a:schemeClr val="tx1"/>
            </a:solidFill>
            <a:miter lim="800000"/>
            <a:headEnd/>
            <a:tailEnd/>
          </a:ln>
        </p:spPr>
      </p:pic>
      <p:grpSp>
        <p:nvGrpSpPr>
          <p:cNvPr id="112646" name="Group 7"/>
          <p:cNvGrpSpPr>
            <a:grpSpLocks/>
          </p:cNvGrpSpPr>
          <p:nvPr/>
        </p:nvGrpSpPr>
        <p:grpSpPr bwMode="auto">
          <a:xfrm>
            <a:off x="0" y="0"/>
            <a:ext cx="1146175" cy="623888"/>
            <a:chOff x="480" y="3075"/>
            <a:chExt cx="722" cy="393"/>
          </a:xfrm>
        </p:grpSpPr>
        <p:pic>
          <p:nvPicPr>
            <p:cNvPr id="112647" name="Picture 8" descr="File:Lupa.na.encyklopedii.jpg">
              <a:hlinkClick r:id="rId4"/>
            </p:cNvPr>
            <p:cNvPicPr>
              <a:picLocks noChangeAspect="1" noChangeArrowheads="1"/>
            </p:cNvPicPr>
            <p:nvPr/>
          </p:nvPicPr>
          <p:blipFill>
            <a:blip r:embed="rId5"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112648" name="WordArt 9"/>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FF00"/>
                  </a:solidFill>
                  <a:latin typeface="Arial Black"/>
                </a:rPr>
                <a:t>Příklad</a:t>
              </a:r>
            </a:p>
          </p:txBody>
        </p:sp>
      </p:gr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Zástupný symbol pro číslo snímku 2"/>
          <p:cNvSpPr>
            <a:spLocks noGrp="1"/>
          </p:cNvSpPr>
          <p:nvPr>
            <p:ph type="sldNum" sz="quarter" idx="10"/>
          </p:nvPr>
        </p:nvSpPr>
        <p:spPr>
          <a:noFill/>
        </p:spPr>
        <p:txBody>
          <a:bodyPr/>
          <a:lstStyle/>
          <a:p>
            <a:r>
              <a:rPr lang="cs-CZ" smtClean="0">
                <a:latin typeface="Arial" charset="0"/>
              </a:rPr>
              <a:t>Snímek </a:t>
            </a:r>
            <a:fld id="{A5123DC4-C5D9-44D9-BCE5-C8DC21A85010}" type="slidenum">
              <a:rPr lang="cs-CZ" smtClean="0">
                <a:latin typeface="Arial" charset="0"/>
              </a:rPr>
              <a:pPr/>
              <a:t>102</a:t>
            </a:fld>
            <a:endParaRPr lang="cs-CZ" smtClean="0">
              <a:latin typeface="Arial" charset="0"/>
            </a:endParaRPr>
          </a:p>
        </p:txBody>
      </p:sp>
      <p:sp>
        <p:nvSpPr>
          <p:cNvPr id="113667"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pic>
        <p:nvPicPr>
          <p:cNvPr id="113668" name="Picture 5" descr="188"/>
          <p:cNvPicPr>
            <a:picLocks noChangeAspect="1" noChangeArrowheads="1"/>
          </p:cNvPicPr>
          <p:nvPr/>
        </p:nvPicPr>
        <p:blipFill>
          <a:blip r:embed="rId3" cstate="print"/>
          <a:srcRect l="8908" t="6868" r="8102" b="50378"/>
          <a:stretch>
            <a:fillRect/>
          </a:stretch>
        </p:blipFill>
        <p:spPr bwMode="auto">
          <a:xfrm>
            <a:off x="0" y="762000"/>
            <a:ext cx="9144000" cy="6096000"/>
          </a:xfrm>
          <a:prstGeom prst="rect">
            <a:avLst/>
          </a:prstGeom>
          <a:noFill/>
          <a:ln w="9525">
            <a:solidFill>
              <a:schemeClr val="tx1"/>
            </a:solidFill>
            <a:miter lim="800000"/>
            <a:headEnd/>
            <a:tailEnd/>
          </a:ln>
        </p:spPr>
      </p:pic>
      <p:grpSp>
        <p:nvGrpSpPr>
          <p:cNvPr id="113669" name="Group 6"/>
          <p:cNvGrpSpPr>
            <a:grpSpLocks/>
          </p:cNvGrpSpPr>
          <p:nvPr/>
        </p:nvGrpSpPr>
        <p:grpSpPr bwMode="auto">
          <a:xfrm>
            <a:off x="0" y="0"/>
            <a:ext cx="1146175" cy="623888"/>
            <a:chOff x="480" y="3075"/>
            <a:chExt cx="722" cy="393"/>
          </a:xfrm>
        </p:grpSpPr>
        <p:pic>
          <p:nvPicPr>
            <p:cNvPr id="113670" name="Picture 7" descr="File:Lupa.na.encyklopedii.jpg">
              <a:hlinkClick r:id="rId4"/>
            </p:cNvPr>
            <p:cNvPicPr>
              <a:picLocks noChangeAspect="1" noChangeArrowheads="1"/>
            </p:cNvPicPr>
            <p:nvPr/>
          </p:nvPicPr>
          <p:blipFill>
            <a:blip r:embed="rId5"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113671" name="WordArt 8"/>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FF00"/>
                  </a:solidFill>
                  <a:latin typeface="Arial Black"/>
                </a:rPr>
                <a:t>Příklad</a:t>
              </a:r>
            </a:p>
          </p:txBody>
        </p:sp>
      </p:gr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4"/>
          <p:cNvSpPr>
            <a:spLocks noGrp="1" noChangeArrowheads="1"/>
          </p:cNvSpPr>
          <p:nvPr>
            <p:ph type="ctrTitle"/>
          </p:nvPr>
        </p:nvSpPr>
        <p:spPr/>
        <p:txBody>
          <a:bodyPr/>
          <a:lstStyle/>
          <a:p>
            <a:pPr eaLnBrk="1" hangingPunct="1"/>
            <a:r>
              <a:rPr lang="cs-CZ" smtClean="0"/>
              <a:t>Vodní ekosystémy</a:t>
            </a:r>
          </a:p>
        </p:txBody>
      </p:sp>
      <p:sp>
        <p:nvSpPr>
          <p:cNvPr id="114691" name="Rectangle 5"/>
          <p:cNvSpPr>
            <a:spLocks noGrp="1" noChangeArrowheads="1"/>
          </p:cNvSpPr>
          <p:nvPr>
            <p:ph type="subTitle" idx="1"/>
          </p:nvPr>
        </p:nvSpPr>
        <p:spPr>
          <a:xfrm>
            <a:off x="1371600" y="3716338"/>
            <a:ext cx="6400800" cy="1081087"/>
          </a:xfrm>
        </p:spPr>
        <p:txBody>
          <a:bodyPr/>
          <a:lstStyle/>
          <a:p>
            <a:pPr eaLnBrk="1" hangingPunct="1"/>
            <a:endParaRPr lang="en-US" smtClean="0"/>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4" name="Rectangle 3"/>
          <p:cNvSpPr>
            <a:spLocks noGrp="1" noChangeArrowheads="1"/>
          </p:cNvSpPr>
          <p:nvPr>
            <p:ph type="title"/>
          </p:nvPr>
        </p:nvSpPr>
        <p:spPr>
          <a:noFill/>
        </p:spPr>
        <p:txBody>
          <a:bodyPr/>
          <a:lstStyle/>
          <a:p>
            <a:pPr eaLnBrk="1" hangingPunct="1"/>
            <a:r>
              <a:rPr lang="cs-CZ" smtClean="0"/>
              <a:t>Mikrobiální společenstva vodních ekosystémů</a:t>
            </a:r>
            <a:endParaRPr lang="en-US" smtClean="0"/>
          </a:p>
        </p:txBody>
      </p:sp>
      <p:sp>
        <p:nvSpPr>
          <p:cNvPr id="349186" name="Rectangle 2"/>
          <p:cNvSpPr>
            <a:spLocks noGrp="1" noChangeArrowheads="1"/>
          </p:cNvSpPr>
          <p:nvPr>
            <p:ph idx="1"/>
          </p:nvPr>
        </p:nvSpPr>
        <p:spPr/>
        <p:txBody>
          <a:bodyPr/>
          <a:lstStyle/>
          <a:p>
            <a:pPr eaLnBrk="1" hangingPunct="1">
              <a:buFontTx/>
              <a:buNone/>
            </a:pPr>
            <a:r>
              <a:rPr lang="cs-CZ" smtClean="0">
                <a:solidFill>
                  <a:srgbClr val="0000FF"/>
                </a:solidFill>
              </a:rPr>
              <a:t>Specifika mikroorganismů ve vodním ekosystému</a:t>
            </a:r>
          </a:p>
          <a:p>
            <a:pPr eaLnBrk="1" hangingPunct="1">
              <a:buFontTx/>
              <a:buNone/>
            </a:pPr>
            <a:endParaRPr lang="en-GB" smtClean="0">
              <a:solidFill>
                <a:srgbClr val="0000FF"/>
              </a:solidFill>
            </a:endParaRPr>
          </a:p>
          <a:p>
            <a:pPr lvl="1" eaLnBrk="1" hangingPunct="1"/>
            <a:r>
              <a:rPr lang="cs-CZ" smtClean="0">
                <a:solidFill>
                  <a:schemeClr val="tx1"/>
                </a:solidFill>
              </a:rPr>
              <a:t>pohyb – mnohem aktivnější protorové přesuny než v půdě</a:t>
            </a:r>
            <a:endParaRPr lang="en-GB" smtClean="0">
              <a:solidFill>
                <a:schemeClr val="tx1"/>
              </a:solidFill>
            </a:endParaRPr>
          </a:p>
          <a:p>
            <a:pPr lvl="1" eaLnBrk="1" hangingPunct="1"/>
            <a:r>
              <a:rPr lang="cs-CZ" smtClean="0">
                <a:solidFill>
                  <a:schemeClr val="tx1"/>
                </a:solidFill>
              </a:rPr>
              <a:t>rostou za velmi nízkých koncentrací živin – jsou schopny jejich „vychytávání“</a:t>
            </a:r>
            <a:endParaRPr lang="en-GB" smtClean="0">
              <a:solidFill>
                <a:schemeClr val="tx1"/>
              </a:solidFill>
            </a:endParaRPr>
          </a:p>
          <a:p>
            <a:pPr lvl="1" eaLnBrk="1" hangingPunct="1"/>
            <a:r>
              <a:rPr lang="cs-CZ" smtClean="0">
                <a:solidFill>
                  <a:schemeClr val="tx1"/>
                </a:solidFill>
              </a:rPr>
              <a:t>tomu se přizpůsobují i např. tvarem – zvýšení aktivního povrchu</a:t>
            </a:r>
          </a:p>
          <a:p>
            <a:pPr lvl="1" eaLnBrk="1" hangingPunct="1"/>
            <a:r>
              <a:rPr lang="cs-CZ" smtClean="0">
                <a:solidFill>
                  <a:schemeClr val="tx1"/>
                </a:solidFill>
              </a:rPr>
              <a:t>mikroorganismy zastávají také roli producentů – heterotrofní producenti – </a:t>
            </a:r>
            <a:r>
              <a:rPr lang="cs-CZ" b="1" smtClean="0">
                <a:solidFill>
                  <a:schemeClr val="tx1"/>
                </a:solidFill>
              </a:rPr>
              <a:t>microbial loop</a:t>
            </a:r>
          </a:p>
        </p:txBody>
      </p:sp>
      <p:sp>
        <p:nvSpPr>
          <p:cNvPr id="115716" name="Zástupný symbol pro číslo snímku 4"/>
          <p:cNvSpPr>
            <a:spLocks noGrp="1"/>
          </p:cNvSpPr>
          <p:nvPr>
            <p:ph type="sldNum" sz="quarter" idx="10"/>
          </p:nvPr>
        </p:nvSpPr>
        <p:spPr>
          <a:noFill/>
        </p:spPr>
        <p:txBody>
          <a:bodyPr/>
          <a:lstStyle/>
          <a:p>
            <a:r>
              <a:rPr lang="cs-CZ" smtClean="0">
                <a:latin typeface="Arial" charset="0"/>
              </a:rPr>
              <a:t>Snímek </a:t>
            </a:r>
            <a:fld id="{08880B09-F470-4F05-B55A-1233A68305B3}" type="slidenum">
              <a:rPr lang="cs-CZ" smtClean="0">
                <a:latin typeface="Arial" charset="0"/>
              </a:rPr>
              <a:pPr/>
              <a:t>104</a:t>
            </a:fld>
            <a:endParaRPr lang="cs-CZ" smtClean="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49186">
                                            <p:txEl>
                                              <p:pRg st="0" end="0"/>
                                            </p:txEl>
                                          </p:spTgt>
                                        </p:tgtEl>
                                        <p:attrNameLst>
                                          <p:attrName>style.visibility</p:attrName>
                                        </p:attrNameLst>
                                      </p:cBhvr>
                                      <p:to>
                                        <p:strVal val="visible"/>
                                      </p:to>
                                    </p:set>
                                    <p:animEffect transition="in" filter="wipe(up)">
                                      <p:cBhvr>
                                        <p:cTn id="7" dur="500"/>
                                        <p:tgtEl>
                                          <p:spTgt spid="349186">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49186">
                                            <p:txEl>
                                              <p:pRg st="2" end="2"/>
                                            </p:txEl>
                                          </p:spTgt>
                                        </p:tgtEl>
                                        <p:attrNameLst>
                                          <p:attrName>style.visibility</p:attrName>
                                        </p:attrNameLst>
                                      </p:cBhvr>
                                      <p:to>
                                        <p:strVal val="visible"/>
                                      </p:to>
                                    </p:set>
                                    <p:animEffect transition="in" filter="wipe(up)">
                                      <p:cBhvr>
                                        <p:cTn id="10" dur="500"/>
                                        <p:tgtEl>
                                          <p:spTgt spid="349186">
                                            <p:txEl>
                                              <p:pRg st="2" end="2"/>
                                            </p:txEl>
                                          </p:spTgt>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349186">
                                            <p:txEl>
                                              <p:pRg st="3" end="3"/>
                                            </p:txEl>
                                          </p:spTgt>
                                        </p:tgtEl>
                                        <p:attrNameLst>
                                          <p:attrName>style.visibility</p:attrName>
                                        </p:attrNameLst>
                                      </p:cBhvr>
                                      <p:to>
                                        <p:strVal val="visible"/>
                                      </p:to>
                                    </p:set>
                                    <p:animEffect transition="in" filter="wipe(up)">
                                      <p:cBhvr>
                                        <p:cTn id="14" dur="500"/>
                                        <p:tgtEl>
                                          <p:spTgt spid="349186">
                                            <p:txEl>
                                              <p:pRg st="3" end="3"/>
                                            </p:txEl>
                                          </p:spTgt>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349186">
                                            <p:txEl>
                                              <p:pRg st="4" end="4"/>
                                            </p:txEl>
                                          </p:spTgt>
                                        </p:tgtEl>
                                        <p:attrNameLst>
                                          <p:attrName>style.visibility</p:attrName>
                                        </p:attrNameLst>
                                      </p:cBhvr>
                                      <p:to>
                                        <p:strVal val="visible"/>
                                      </p:to>
                                    </p:set>
                                    <p:animEffect transition="in" filter="wipe(up)">
                                      <p:cBhvr>
                                        <p:cTn id="18" dur="500"/>
                                        <p:tgtEl>
                                          <p:spTgt spid="349186">
                                            <p:txEl>
                                              <p:pRg st="4" end="4"/>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349186">
                                            <p:txEl>
                                              <p:pRg st="5" end="5"/>
                                            </p:txEl>
                                          </p:spTgt>
                                        </p:tgtEl>
                                        <p:attrNameLst>
                                          <p:attrName>style.visibility</p:attrName>
                                        </p:attrNameLst>
                                      </p:cBhvr>
                                      <p:to>
                                        <p:strVal val="visible"/>
                                      </p:to>
                                    </p:set>
                                    <p:animEffect transition="in" filter="wipe(up)">
                                      <p:cBhvr>
                                        <p:cTn id="21" dur="500"/>
                                        <p:tgtEl>
                                          <p:spTgt spid="34918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86" grpId="0" build="p"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eaLnBrk="1" hangingPunct="1"/>
            <a:r>
              <a:rPr lang="cs-CZ" smtClean="0"/>
              <a:t>Mikrobiální společenstva vodních ekosystémů</a:t>
            </a:r>
            <a:endParaRPr lang="en-US" smtClean="0"/>
          </a:p>
        </p:txBody>
      </p:sp>
      <p:sp>
        <p:nvSpPr>
          <p:cNvPr id="116739" name="Zástupný symbol pro číslo snímku 3"/>
          <p:cNvSpPr>
            <a:spLocks noGrp="1"/>
          </p:cNvSpPr>
          <p:nvPr>
            <p:ph type="sldNum" sz="quarter" idx="10"/>
          </p:nvPr>
        </p:nvSpPr>
        <p:spPr>
          <a:noFill/>
        </p:spPr>
        <p:txBody>
          <a:bodyPr/>
          <a:lstStyle/>
          <a:p>
            <a:r>
              <a:rPr lang="cs-CZ" smtClean="0">
                <a:latin typeface="Arial" charset="0"/>
              </a:rPr>
              <a:t>Snímek </a:t>
            </a:r>
            <a:fld id="{EF566C8F-7287-4642-912D-B5949B1D4D28}" type="slidenum">
              <a:rPr lang="cs-CZ" smtClean="0">
                <a:latin typeface="Arial" charset="0"/>
              </a:rPr>
              <a:pPr/>
              <a:t>105</a:t>
            </a:fld>
            <a:endParaRPr lang="cs-CZ" smtClean="0">
              <a:latin typeface="Arial" charset="0"/>
            </a:endParaRPr>
          </a:p>
        </p:txBody>
      </p:sp>
      <p:sp>
        <p:nvSpPr>
          <p:cNvPr id="116740" name="Oval 3"/>
          <p:cNvSpPr>
            <a:spLocks noChangeArrowheads="1"/>
          </p:cNvSpPr>
          <p:nvPr/>
        </p:nvSpPr>
        <p:spPr bwMode="auto">
          <a:xfrm>
            <a:off x="2971800" y="685800"/>
            <a:ext cx="1905000" cy="838200"/>
          </a:xfrm>
          <a:prstGeom prst="ellipse">
            <a:avLst/>
          </a:prstGeom>
          <a:noFill/>
          <a:ln w="38100">
            <a:solidFill>
              <a:srgbClr val="000080"/>
            </a:solidFill>
            <a:round/>
            <a:headEnd/>
            <a:tailEnd type="none" w="med" len="lg"/>
          </a:ln>
        </p:spPr>
        <p:txBody>
          <a:bodyPr wrap="none" anchor="ctr"/>
          <a:lstStyle/>
          <a:p>
            <a:pPr algn="ctr"/>
            <a:r>
              <a:rPr lang="en-GB">
                <a:solidFill>
                  <a:srgbClr val="000099"/>
                </a:solidFill>
                <a:latin typeface="Comic Sans MS" pitchFamily="66" charset="0"/>
              </a:rPr>
              <a:t>Freshwater</a:t>
            </a:r>
          </a:p>
          <a:p>
            <a:pPr algn="ctr"/>
            <a:r>
              <a:rPr lang="en-GB">
                <a:solidFill>
                  <a:srgbClr val="000099"/>
                </a:solidFill>
                <a:latin typeface="Comic Sans MS" pitchFamily="66" charset="0"/>
              </a:rPr>
              <a:t>(limnology)</a:t>
            </a:r>
            <a:endParaRPr lang="en-US">
              <a:solidFill>
                <a:srgbClr val="000099"/>
              </a:solidFill>
              <a:latin typeface="Comic Sans MS" pitchFamily="66" charset="0"/>
            </a:endParaRPr>
          </a:p>
        </p:txBody>
      </p:sp>
      <p:grpSp>
        <p:nvGrpSpPr>
          <p:cNvPr id="2" name="Group 4"/>
          <p:cNvGrpSpPr>
            <a:grpSpLocks/>
          </p:cNvGrpSpPr>
          <p:nvPr/>
        </p:nvGrpSpPr>
        <p:grpSpPr bwMode="auto">
          <a:xfrm>
            <a:off x="228600" y="1524000"/>
            <a:ext cx="3048000" cy="2057400"/>
            <a:chOff x="144" y="960"/>
            <a:chExt cx="1920" cy="1296"/>
          </a:xfrm>
        </p:grpSpPr>
        <p:sp>
          <p:nvSpPr>
            <p:cNvPr id="116758" name="Oval 5"/>
            <p:cNvSpPr>
              <a:spLocks noChangeArrowheads="1"/>
            </p:cNvSpPr>
            <p:nvPr/>
          </p:nvSpPr>
          <p:spPr bwMode="auto">
            <a:xfrm>
              <a:off x="144" y="1632"/>
              <a:ext cx="816" cy="624"/>
            </a:xfrm>
            <a:prstGeom prst="ellipse">
              <a:avLst/>
            </a:prstGeom>
            <a:noFill/>
            <a:ln w="38100">
              <a:solidFill>
                <a:srgbClr val="000080"/>
              </a:solidFill>
              <a:round/>
              <a:headEnd/>
              <a:tailEnd type="none" w="med" len="lg"/>
            </a:ln>
          </p:spPr>
          <p:txBody>
            <a:bodyPr wrap="none" anchor="ctr"/>
            <a:lstStyle/>
            <a:p>
              <a:pPr algn="ctr"/>
              <a:r>
                <a:rPr lang="en-GB">
                  <a:solidFill>
                    <a:srgbClr val="000099"/>
                  </a:solidFill>
                  <a:latin typeface="Comic Sans MS" pitchFamily="66" charset="0"/>
                </a:rPr>
                <a:t>Springs</a:t>
              </a:r>
              <a:endParaRPr lang="en-US">
                <a:solidFill>
                  <a:srgbClr val="000099"/>
                </a:solidFill>
                <a:latin typeface="Comic Sans MS" pitchFamily="66" charset="0"/>
              </a:endParaRPr>
            </a:p>
          </p:txBody>
        </p:sp>
        <p:sp>
          <p:nvSpPr>
            <p:cNvPr id="116759" name="Text Box 6"/>
            <p:cNvSpPr txBox="1">
              <a:spLocks noChangeArrowheads="1"/>
            </p:cNvSpPr>
            <p:nvPr/>
          </p:nvSpPr>
          <p:spPr bwMode="auto">
            <a:xfrm>
              <a:off x="1360" y="1344"/>
              <a:ext cx="416" cy="212"/>
            </a:xfrm>
            <a:prstGeom prst="rect">
              <a:avLst/>
            </a:prstGeom>
            <a:noFill/>
            <a:ln w="19050">
              <a:noFill/>
              <a:miter lim="800000"/>
              <a:headEnd/>
              <a:tailEnd type="none" w="med" len="lg"/>
            </a:ln>
          </p:spPr>
          <p:txBody>
            <a:bodyPr wrap="none">
              <a:spAutoFit/>
            </a:bodyPr>
            <a:lstStyle/>
            <a:p>
              <a:r>
                <a:rPr lang="en-GB">
                  <a:solidFill>
                    <a:srgbClr val="000099"/>
                  </a:solidFill>
                  <a:latin typeface="Comic Sans MS" pitchFamily="66" charset="0"/>
                </a:rPr>
                <a:t>Lotic</a:t>
              </a:r>
              <a:endParaRPr lang="en-US">
                <a:solidFill>
                  <a:srgbClr val="000099"/>
                </a:solidFill>
                <a:latin typeface="Comic Sans MS" pitchFamily="66" charset="0"/>
              </a:endParaRPr>
            </a:p>
          </p:txBody>
        </p:sp>
        <p:sp>
          <p:nvSpPr>
            <p:cNvPr id="116760" name="Line 7"/>
            <p:cNvSpPr>
              <a:spLocks noChangeShapeType="1"/>
            </p:cNvSpPr>
            <p:nvPr/>
          </p:nvSpPr>
          <p:spPr bwMode="auto">
            <a:xfrm flipH="1">
              <a:off x="1680" y="960"/>
              <a:ext cx="384" cy="384"/>
            </a:xfrm>
            <a:prstGeom prst="line">
              <a:avLst/>
            </a:prstGeom>
            <a:noFill/>
            <a:ln w="31750">
              <a:solidFill>
                <a:srgbClr val="000080"/>
              </a:solidFill>
              <a:round/>
              <a:headEnd/>
              <a:tailEnd type="stealth" w="med" len="lg"/>
            </a:ln>
          </p:spPr>
          <p:txBody>
            <a:bodyPr/>
            <a:lstStyle/>
            <a:p>
              <a:endParaRPr lang="en-US"/>
            </a:p>
          </p:txBody>
        </p:sp>
        <p:sp>
          <p:nvSpPr>
            <p:cNvPr id="116761" name="Line 8"/>
            <p:cNvSpPr>
              <a:spLocks noChangeShapeType="1"/>
            </p:cNvSpPr>
            <p:nvPr/>
          </p:nvSpPr>
          <p:spPr bwMode="auto">
            <a:xfrm flipH="1">
              <a:off x="960" y="1536"/>
              <a:ext cx="384" cy="240"/>
            </a:xfrm>
            <a:prstGeom prst="line">
              <a:avLst/>
            </a:prstGeom>
            <a:noFill/>
            <a:ln w="31750">
              <a:solidFill>
                <a:srgbClr val="000080"/>
              </a:solidFill>
              <a:round/>
              <a:headEnd/>
              <a:tailEnd type="stealth" w="med" len="lg"/>
            </a:ln>
          </p:spPr>
          <p:txBody>
            <a:bodyPr/>
            <a:lstStyle/>
            <a:p>
              <a:endParaRPr lang="en-US"/>
            </a:p>
          </p:txBody>
        </p:sp>
      </p:grpSp>
      <p:grpSp>
        <p:nvGrpSpPr>
          <p:cNvPr id="3" name="Group 9"/>
          <p:cNvGrpSpPr>
            <a:grpSpLocks/>
          </p:cNvGrpSpPr>
          <p:nvPr/>
        </p:nvGrpSpPr>
        <p:grpSpPr bwMode="auto">
          <a:xfrm>
            <a:off x="4800600" y="1524000"/>
            <a:ext cx="2971800" cy="2362200"/>
            <a:chOff x="3024" y="960"/>
            <a:chExt cx="1872" cy="1488"/>
          </a:xfrm>
        </p:grpSpPr>
        <p:sp>
          <p:nvSpPr>
            <p:cNvPr id="116754" name="Oval 10"/>
            <p:cNvSpPr>
              <a:spLocks noChangeArrowheads="1"/>
            </p:cNvSpPr>
            <p:nvPr/>
          </p:nvSpPr>
          <p:spPr bwMode="auto">
            <a:xfrm>
              <a:off x="3744" y="1824"/>
              <a:ext cx="1152" cy="624"/>
            </a:xfrm>
            <a:prstGeom prst="ellipse">
              <a:avLst/>
            </a:prstGeom>
            <a:noFill/>
            <a:ln w="38100">
              <a:solidFill>
                <a:srgbClr val="000080"/>
              </a:solidFill>
              <a:round/>
              <a:headEnd/>
              <a:tailEnd type="none" w="med" len="lg"/>
            </a:ln>
          </p:spPr>
          <p:txBody>
            <a:bodyPr wrap="none" anchor="ctr"/>
            <a:lstStyle/>
            <a:p>
              <a:pPr algn="ctr"/>
              <a:r>
                <a:rPr lang="en-GB">
                  <a:solidFill>
                    <a:srgbClr val="000099"/>
                  </a:solidFill>
                  <a:latin typeface="Comic Sans MS" pitchFamily="66" charset="0"/>
                </a:rPr>
                <a:t>Lakes</a:t>
              </a:r>
              <a:endParaRPr lang="en-US">
                <a:solidFill>
                  <a:srgbClr val="000099"/>
                </a:solidFill>
                <a:latin typeface="Comic Sans MS" pitchFamily="66" charset="0"/>
              </a:endParaRPr>
            </a:p>
          </p:txBody>
        </p:sp>
        <p:sp>
          <p:nvSpPr>
            <p:cNvPr id="116755" name="Text Box 11"/>
            <p:cNvSpPr txBox="1">
              <a:spLocks noChangeArrowheads="1"/>
            </p:cNvSpPr>
            <p:nvPr/>
          </p:nvSpPr>
          <p:spPr bwMode="auto">
            <a:xfrm>
              <a:off x="3352" y="1344"/>
              <a:ext cx="488" cy="212"/>
            </a:xfrm>
            <a:prstGeom prst="rect">
              <a:avLst/>
            </a:prstGeom>
            <a:noFill/>
            <a:ln w="19050">
              <a:noFill/>
              <a:miter lim="800000"/>
              <a:headEnd/>
              <a:tailEnd type="none" w="med" len="lg"/>
            </a:ln>
          </p:spPr>
          <p:txBody>
            <a:bodyPr wrap="none">
              <a:spAutoFit/>
            </a:bodyPr>
            <a:lstStyle/>
            <a:p>
              <a:r>
                <a:rPr lang="en-GB">
                  <a:solidFill>
                    <a:srgbClr val="000099"/>
                  </a:solidFill>
                  <a:latin typeface="Comic Sans MS" pitchFamily="66" charset="0"/>
                </a:rPr>
                <a:t>Lentic</a:t>
              </a:r>
              <a:endParaRPr lang="en-US">
                <a:solidFill>
                  <a:srgbClr val="000099"/>
                </a:solidFill>
                <a:latin typeface="Comic Sans MS" pitchFamily="66" charset="0"/>
              </a:endParaRPr>
            </a:p>
          </p:txBody>
        </p:sp>
        <p:sp>
          <p:nvSpPr>
            <p:cNvPr id="116756" name="Line 12"/>
            <p:cNvSpPr>
              <a:spLocks noChangeShapeType="1"/>
            </p:cNvSpPr>
            <p:nvPr/>
          </p:nvSpPr>
          <p:spPr bwMode="auto">
            <a:xfrm>
              <a:off x="3024" y="960"/>
              <a:ext cx="384" cy="384"/>
            </a:xfrm>
            <a:prstGeom prst="line">
              <a:avLst/>
            </a:prstGeom>
            <a:noFill/>
            <a:ln w="31750">
              <a:solidFill>
                <a:srgbClr val="000080"/>
              </a:solidFill>
              <a:round/>
              <a:headEnd/>
              <a:tailEnd type="stealth" w="med" len="lg"/>
            </a:ln>
          </p:spPr>
          <p:txBody>
            <a:bodyPr/>
            <a:lstStyle/>
            <a:p>
              <a:endParaRPr lang="en-US"/>
            </a:p>
          </p:txBody>
        </p:sp>
        <p:sp>
          <p:nvSpPr>
            <p:cNvPr id="116757" name="Line 13"/>
            <p:cNvSpPr>
              <a:spLocks noChangeShapeType="1"/>
            </p:cNvSpPr>
            <p:nvPr/>
          </p:nvSpPr>
          <p:spPr bwMode="auto">
            <a:xfrm>
              <a:off x="3648" y="1536"/>
              <a:ext cx="336" cy="240"/>
            </a:xfrm>
            <a:prstGeom prst="line">
              <a:avLst/>
            </a:prstGeom>
            <a:noFill/>
            <a:ln w="31750">
              <a:solidFill>
                <a:srgbClr val="000080"/>
              </a:solidFill>
              <a:round/>
              <a:headEnd/>
              <a:tailEnd type="stealth" w="med" len="lg"/>
            </a:ln>
          </p:spPr>
          <p:txBody>
            <a:bodyPr/>
            <a:lstStyle/>
            <a:p>
              <a:endParaRPr lang="en-US"/>
            </a:p>
          </p:txBody>
        </p:sp>
      </p:grpSp>
      <p:grpSp>
        <p:nvGrpSpPr>
          <p:cNvPr id="4" name="Group 14"/>
          <p:cNvGrpSpPr>
            <a:grpSpLocks/>
          </p:cNvGrpSpPr>
          <p:nvPr/>
        </p:nvGrpSpPr>
        <p:grpSpPr bwMode="auto">
          <a:xfrm>
            <a:off x="5337175" y="4419600"/>
            <a:ext cx="3502025" cy="1905000"/>
            <a:chOff x="3362" y="2784"/>
            <a:chExt cx="2206" cy="1200"/>
          </a:xfrm>
        </p:grpSpPr>
        <p:sp>
          <p:nvSpPr>
            <p:cNvPr id="116752" name="Oval 15"/>
            <p:cNvSpPr>
              <a:spLocks noChangeArrowheads="1"/>
            </p:cNvSpPr>
            <p:nvPr/>
          </p:nvSpPr>
          <p:spPr bwMode="auto">
            <a:xfrm>
              <a:off x="4128" y="2784"/>
              <a:ext cx="1440" cy="1200"/>
            </a:xfrm>
            <a:prstGeom prst="ellipse">
              <a:avLst/>
            </a:prstGeom>
            <a:noFill/>
            <a:ln w="38100">
              <a:solidFill>
                <a:srgbClr val="006666"/>
              </a:solidFill>
              <a:round/>
              <a:headEnd/>
              <a:tailEnd type="none" w="med" len="lg"/>
            </a:ln>
          </p:spPr>
          <p:txBody>
            <a:bodyPr wrap="none" anchor="ctr"/>
            <a:lstStyle/>
            <a:p>
              <a:pPr algn="ctr"/>
              <a:r>
                <a:rPr lang="en-GB">
                  <a:solidFill>
                    <a:srgbClr val="006666"/>
                  </a:solidFill>
                  <a:latin typeface="Comic Sans MS" pitchFamily="66" charset="0"/>
                </a:rPr>
                <a:t>Marine systems</a:t>
              </a:r>
              <a:endParaRPr lang="en-US">
                <a:solidFill>
                  <a:srgbClr val="006666"/>
                </a:solidFill>
                <a:latin typeface="Comic Sans MS" pitchFamily="66" charset="0"/>
              </a:endParaRPr>
            </a:p>
          </p:txBody>
        </p:sp>
        <p:sp>
          <p:nvSpPr>
            <p:cNvPr id="116753" name="Line 16"/>
            <p:cNvSpPr>
              <a:spLocks noChangeShapeType="1"/>
            </p:cNvSpPr>
            <p:nvPr/>
          </p:nvSpPr>
          <p:spPr bwMode="auto">
            <a:xfrm>
              <a:off x="3362" y="3408"/>
              <a:ext cx="720" cy="0"/>
            </a:xfrm>
            <a:prstGeom prst="line">
              <a:avLst/>
            </a:prstGeom>
            <a:noFill/>
            <a:ln w="31750">
              <a:solidFill>
                <a:srgbClr val="000080"/>
              </a:solidFill>
              <a:round/>
              <a:headEnd/>
              <a:tailEnd type="stealth" w="med" len="lg"/>
            </a:ln>
          </p:spPr>
          <p:txBody>
            <a:bodyPr/>
            <a:lstStyle/>
            <a:p>
              <a:endParaRPr lang="en-US"/>
            </a:p>
          </p:txBody>
        </p:sp>
      </p:grpSp>
      <p:grpSp>
        <p:nvGrpSpPr>
          <p:cNvPr id="5" name="Group 17"/>
          <p:cNvGrpSpPr>
            <a:grpSpLocks/>
          </p:cNvGrpSpPr>
          <p:nvPr/>
        </p:nvGrpSpPr>
        <p:grpSpPr bwMode="auto">
          <a:xfrm>
            <a:off x="1828800" y="2438400"/>
            <a:ext cx="2057400" cy="2057400"/>
            <a:chOff x="1152" y="1536"/>
            <a:chExt cx="1296" cy="1296"/>
          </a:xfrm>
        </p:grpSpPr>
        <p:sp>
          <p:nvSpPr>
            <p:cNvPr id="116750" name="Oval 18"/>
            <p:cNvSpPr>
              <a:spLocks noChangeArrowheads="1"/>
            </p:cNvSpPr>
            <p:nvPr/>
          </p:nvSpPr>
          <p:spPr bwMode="auto">
            <a:xfrm>
              <a:off x="1152" y="1968"/>
              <a:ext cx="1296" cy="864"/>
            </a:xfrm>
            <a:prstGeom prst="ellipse">
              <a:avLst/>
            </a:prstGeom>
            <a:noFill/>
            <a:ln w="38100">
              <a:solidFill>
                <a:srgbClr val="000080"/>
              </a:solidFill>
              <a:round/>
              <a:headEnd/>
              <a:tailEnd type="none" w="med" len="lg"/>
            </a:ln>
          </p:spPr>
          <p:txBody>
            <a:bodyPr wrap="none" anchor="ctr"/>
            <a:lstStyle/>
            <a:p>
              <a:pPr algn="ctr"/>
              <a:r>
                <a:rPr lang="en-GB">
                  <a:solidFill>
                    <a:srgbClr val="000099"/>
                  </a:solidFill>
                  <a:latin typeface="Comic Sans MS" pitchFamily="66" charset="0"/>
                </a:rPr>
                <a:t>Rivers </a:t>
              </a:r>
            </a:p>
            <a:p>
              <a:pPr algn="ctr"/>
              <a:r>
                <a:rPr lang="en-GB">
                  <a:solidFill>
                    <a:srgbClr val="000099"/>
                  </a:solidFill>
                  <a:latin typeface="Comic Sans MS" pitchFamily="66" charset="0"/>
                </a:rPr>
                <a:t>and streams</a:t>
              </a:r>
              <a:endParaRPr lang="en-US">
                <a:solidFill>
                  <a:srgbClr val="000099"/>
                </a:solidFill>
                <a:latin typeface="Comic Sans MS" pitchFamily="66" charset="0"/>
              </a:endParaRPr>
            </a:p>
          </p:txBody>
        </p:sp>
        <p:sp>
          <p:nvSpPr>
            <p:cNvPr id="116751" name="Line 19"/>
            <p:cNvSpPr>
              <a:spLocks noChangeShapeType="1"/>
            </p:cNvSpPr>
            <p:nvPr/>
          </p:nvSpPr>
          <p:spPr bwMode="auto">
            <a:xfrm>
              <a:off x="1584" y="1536"/>
              <a:ext cx="48" cy="336"/>
            </a:xfrm>
            <a:prstGeom prst="line">
              <a:avLst/>
            </a:prstGeom>
            <a:noFill/>
            <a:ln w="31750">
              <a:solidFill>
                <a:srgbClr val="000080"/>
              </a:solidFill>
              <a:round/>
              <a:headEnd/>
              <a:tailEnd type="stealth" w="med" len="lg"/>
            </a:ln>
          </p:spPr>
          <p:txBody>
            <a:bodyPr/>
            <a:lstStyle/>
            <a:p>
              <a:endParaRPr lang="en-US"/>
            </a:p>
          </p:txBody>
        </p:sp>
      </p:grpSp>
      <p:grpSp>
        <p:nvGrpSpPr>
          <p:cNvPr id="6" name="Group 20"/>
          <p:cNvGrpSpPr>
            <a:grpSpLocks/>
          </p:cNvGrpSpPr>
          <p:nvPr/>
        </p:nvGrpSpPr>
        <p:grpSpPr bwMode="auto">
          <a:xfrm>
            <a:off x="2603500" y="3429000"/>
            <a:ext cx="3111500" cy="2590800"/>
            <a:chOff x="1640" y="2160"/>
            <a:chExt cx="1960" cy="1632"/>
          </a:xfrm>
        </p:grpSpPr>
        <p:grpSp>
          <p:nvGrpSpPr>
            <p:cNvPr id="116746" name="Group 21"/>
            <p:cNvGrpSpPr>
              <a:grpSpLocks/>
            </p:cNvGrpSpPr>
            <p:nvPr/>
          </p:nvGrpSpPr>
          <p:grpSpPr bwMode="auto">
            <a:xfrm>
              <a:off x="1640" y="2880"/>
              <a:ext cx="1672" cy="912"/>
              <a:chOff x="1640" y="2880"/>
              <a:chExt cx="1672" cy="912"/>
            </a:xfrm>
          </p:grpSpPr>
          <p:sp>
            <p:nvSpPr>
              <p:cNvPr id="116748" name="Oval 22"/>
              <p:cNvSpPr>
                <a:spLocks noChangeArrowheads="1"/>
              </p:cNvSpPr>
              <p:nvPr/>
            </p:nvSpPr>
            <p:spPr bwMode="auto">
              <a:xfrm>
                <a:off x="1968" y="3072"/>
                <a:ext cx="1344" cy="720"/>
              </a:xfrm>
              <a:prstGeom prst="ellipse">
                <a:avLst/>
              </a:prstGeom>
              <a:noFill/>
              <a:ln w="38100">
                <a:solidFill>
                  <a:srgbClr val="996600"/>
                </a:solidFill>
                <a:round/>
                <a:headEnd/>
                <a:tailEnd type="none" w="med" len="lg"/>
              </a:ln>
            </p:spPr>
            <p:txBody>
              <a:bodyPr wrap="none" anchor="ctr"/>
              <a:lstStyle/>
              <a:p>
                <a:pPr algn="ctr"/>
                <a:r>
                  <a:rPr lang="en-GB">
                    <a:solidFill>
                      <a:srgbClr val="996600"/>
                    </a:solidFill>
                    <a:latin typeface="Comic Sans MS" pitchFamily="66" charset="0"/>
                  </a:rPr>
                  <a:t>Estuarine systems</a:t>
                </a:r>
                <a:endParaRPr lang="en-US">
                  <a:solidFill>
                    <a:srgbClr val="996600"/>
                  </a:solidFill>
                  <a:latin typeface="Comic Sans MS" pitchFamily="66" charset="0"/>
                </a:endParaRPr>
              </a:p>
            </p:txBody>
          </p:sp>
          <p:sp>
            <p:nvSpPr>
              <p:cNvPr id="116749" name="Freeform 23"/>
              <p:cNvSpPr>
                <a:spLocks/>
              </p:cNvSpPr>
              <p:nvPr/>
            </p:nvSpPr>
            <p:spPr bwMode="auto">
              <a:xfrm>
                <a:off x="1640" y="2880"/>
                <a:ext cx="328" cy="576"/>
              </a:xfrm>
              <a:custGeom>
                <a:avLst/>
                <a:gdLst>
                  <a:gd name="T0" fmla="*/ 31 w 424"/>
                  <a:gd name="T1" fmla="*/ 0 h 496"/>
                  <a:gd name="T2" fmla="*/ 31 w 424"/>
                  <a:gd name="T3" fmla="*/ 446 h 496"/>
                  <a:gd name="T4" fmla="*/ 217 w 424"/>
                  <a:gd name="T5" fmla="*/ 557 h 496"/>
                  <a:gd name="T6" fmla="*/ 328 w 424"/>
                  <a:gd name="T7" fmla="*/ 557 h 496"/>
                  <a:gd name="T8" fmla="*/ 0 60000 65536"/>
                  <a:gd name="T9" fmla="*/ 0 60000 65536"/>
                  <a:gd name="T10" fmla="*/ 0 60000 65536"/>
                  <a:gd name="T11" fmla="*/ 0 60000 65536"/>
                  <a:gd name="T12" fmla="*/ 0 w 424"/>
                  <a:gd name="T13" fmla="*/ 0 h 496"/>
                  <a:gd name="T14" fmla="*/ 424 w 424"/>
                  <a:gd name="T15" fmla="*/ 496 h 496"/>
                </a:gdLst>
                <a:ahLst/>
                <a:cxnLst>
                  <a:cxn ang="T8">
                    <a:pos x="T0" y="T1"/>
                  </a:cxn>
                  <a:cxn ang="T9">
                    <a:pos x="T2" y="T3"/>
                  </a:cxn>
                  <a:cxn ang="T10">
                    <a:pos x="T4" y="T5"/>
                  </a:cxn>
                  <a:cxn ang="T11">
                    <a:pos x="T6" y="T7"/>
                  </a:cxn>
                </a:cxnLst>
                <a:rect l="T12" t="T13" r="T14" b="T15"/>
                <a:pathLst>
                  <a:path w="424" h="496">
                    <a:moveTo>
                      <a:pt x="40" y="0"/>
                    </a:moveTo>
                    <a:cubicBezTo>
                      <a:pt x="20" y="152"/>
                      <a:pt x="0" y="304"/>
                      <a:pt x="40" y="384"/>
                    </a:cubicBezTo>
                    <a:cubicBezTo>
                      <a:pt x="80" y="464"/>
                      <a:pt x="216" y="464"/>
                      <a:pt x="280" y="480"/>
                    </a:cubicBezTo>
                    <a:cubicBezTo>
                      <a:pt x="344" y="496"/>
                      <a:pt x="400" y="480"/>
                      <a:pt x="424" y="480"/>
                    </a:cubicBezTo>
                  </a:path>
                </a:pathLst>
              </a:custGeom>
              <a:noFill/>
              <a:ln w="31750" cap="flat" cmpd="sng">
                <a:solidFill>
                  <a:srgbClr val="000080"/>
                </a:solidFill>
                <a:prstDash val="solid"/>
                <a:round/>
                <a:headEnd type="none" w="med" len="med"/>
                <a:tailEnd type="stealth" w="med" len="lg"/>
              </a:ln>
            </p:spPr>
            <p:txBody>
              <a:bodyPr/>
              <a:lstStyle/>
              <a:p>
                <a:endParaRPr lang="en-US"/>
              </a:p>
            </p:txBody>
          </p:sp>
        </p:grpSp>
        <p:sp>
          <p:nvSpPr>
            <p:cNvPr id="116747" name="Line 24"/>
            <p:cNvSpPr>
              <a:spLocks noChangeShapeType="1"/>
            </p:cNvSpPr>
            <p:nvPr/>
          </p:nvSpPr>
          <p:spPr bwMode="auto">
            <a:xfrm flipV="1">
              <a:off x="2544" y="2160"/>
              <a:ext cx="1056" cy="192"/>
            </a:xfrm>
            <a:prstGeom prst="line">
              <a:avLst/>
            </a:prstGeom>
            <a:noFill/>
            <a:ln w="31750">
              <a:solidFill>
                <a:srgbClr val="000080"/>
              </a:solidFill>
              <a:round/>
              <a:headEnd/>
              <a:tailEnd type="stealth" w="med" len="lg"/>
            </a:ln>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5"/>
          <p:cNvSpPr>
            <a:spLocks noGrp="1" noChangeArrowheads="1"/>
          </p:cNvSpPr>
          <p:nvPr>
            <p:ph idx="1"/>
          </p:nvPr>
        </p:nvSpPr>
        <p:spPr/>
        <p:txBody>
          <a:bodyPr/>
          <a:lstStyle/>
          <a:p>
            <a:pPr eaLnBrk="1" hangingPunct="1">
              <a:buFontTx/>
              <a:buNone/>
            </a:pPr>
            <a:r>
              <a:rPr lang="cs-CZ" sz="2000" smtClean="0">
                <a:solidFill>
                  <a:srgbClr val="0000FF"/>
                </a:solidFill>
              </a:rPr>
              <a:t>Čtyři hlavní typy mikrobiálních populací ve vodních ekosystémech</a:t>
            </a:r>
          </a:p>
        </p:txBody>
      </p:sp>
      <p:sp>
        <p:nvSpPr>
          <p:cNvPr id="117763" name="Zástupný symbol pro číslo snímku 4"/>
          <p:cNvSpPr>
            <a:spLocks noGrp="1"/>
          </p:cNvSpPr>
          <p:nvPr>
            <p:ph type="sldNum" sz="quarter" idx="10"/>
          </p:nvPr>
        </p:nvSpPr>
        <p:spPr>
          <a:noFill/>
        </p:spPr>
        <p:txBody>
          <a:bodyPr/>
          <a:lstStyle/>
          <a:p>
            <a:r>
              <a:rPr lang="cs-CZ" smtClean="0">
                <a:latin typeface="Arial" charset="0"/>
              </a:rPr>
              <a:t>Snímek </a:t>
            </a:r>
            <a:fld id="{554EA554-E12D-40C7-80CB-747FAE8B2E42}" type="slidenum">
              <a:rPr lang="cs-CZ" smtClean="0">
                <a:latin typeface="Arial" charset="0"/>
              </a:rPr>
              <a:pPr/>
              <a:t>106</a:t>
            </a:fld>
            <a:endParaRPr lang="cs-CZ" smtClean="0">
              <a:latin typeface="Arial" charset="0"/>
            </a:endParaRPr>
          </a:p>
        </p:txBody>
      </p:sp>
      <p:pic>
        <p:nvPicPr>
          <p:cNvPr id="117764" name="Picture 2" descr="160"/>
          <p:cNvPicPr>
            <a:picLocks noChangeAspect="1" noChangeArrowheads="1"/>
          </p:cNvPicPr>
          <p:nvPr/>
        </p:nvPicPr>
        <p:blipFill>
          <a:blip r:embed="rId2" cstate="print"/>
          <a:srcRect l="11562" t="9857" r="7281" b="27138"/>
          <a:stretch>
            <a:fillRect/>
          </a:stretch>
        </p:blipFill>
        <p:spPr bwMode="auto">
          <a:xfrm>
            <a:off x="250825" y="1268413"/>
            <a:ext cx="8569325" cy="4892675"/>
          </a:xfrm>
          <a:prstGeom prst="rect">
            <a:avLst/>
          </a:prstGeom>
          <a:noFill/>
          <a:ln w="9525">
            <a:solidFill>
              <a:schemeClr val="tx1"/>
            </a:solidFill>
            <a:miter lim="800000"/>
            <a:headEnd/>
            <a:tailEnd/>
          </a:ln>
        </p:spPr>
      </p:pic>
      <p:sp>
        <p:nvSpPr>
          <p:cNvPr id="117765" name="Rectangle 3"/>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800">
                <a:solidFill>
                  <a:srgbClr val="DC0000"/>
                </a:solidFill>
              </a:rPr>
              <a:t>Mikrobiální společenstva vodních ekosystémů</a:t>
            </a:r>
            <a:endParaRPr lang="en-US" sz="2800">
              <a:solidFill>
                <a:srgbClr val="DC0000"/>
              </a:solidFill>
            </a:endParaRPr>
          </a:p>
        </p:txBody>
      </p:sp>
      <p:sp>
        <p:nvSpPr>
          <p:cNvPr id="117766" name="Line 6"/>
          <p:cNvSpPr>
            <a:spLocks noChangeShapeType="1"/>
          </p:cNvSpPr>
          <p:nvPr/>
        </p:nvSpPr>
        <p:spPr bwMode="auto">
          <a:xfrm>
            <a:off x="1331913" y="1125538"/>
            <a:ext cx="1079500" cy="1295400"/>
          </a:xfrm>
          <a:prstGeom prst="line">
            <a:avLst/>
          </a:prstGeom>
          <a:noFill/>
          <a:ln w="57150">
            <a:solidFill>
              <a:srgbClr val="0000FF"/>
            </a:solidFill>
            <a:round/>
            <a:headEnd/>
            <a:tailEnd type="triangle" w="med" len="med"/>
          </a:ln>
        </p:spPr>
        <p:txBody>
          <a:bodyPr/>
          <a:lstStyle/>
          <a:p>
            <a:endParaRPr lang="en-US"/>
          </a:p>
        </p:txBody>
      </p:sp>
      <p:sp>
        <p:nvSpPr>
          <p:cNvPr id="117767" name="Line 7"/>
          <p:cNvSpPr>
            <a:spLocks noChangeShapeType="1"/>
          </p:cNvSpPr>
          <p:nvPr/>
        </p:nvSpPr>
        <p:spPr bwMode="auto">
          <a:xfrm>
            <a:off x="2051050" y="1125538"/>
            <a:ext cx="3168650" cy="1150937"/>
          </a:xfrm>
          <a:prstGeom prst="line">
            <a:avLst/>
          </a:prstGeom>
          <a:noFill/>
          <a:ln w="57150">
            <a:solidFill>
              <a:srgbClr val="0000FF"/>
            </a:solidFill>
            <a:round/>
            <a:headEnd/>
            <a:tailEnd type="triangle" w="med" len="med"/>
          </a:ln>
        </p:spPr>
        <p:txBody>
          <a:bodyPr/>
          <a:lstStyle/>
          <a:p>
            <a:endParaRPr lang="en-US"/>
          </a:p>
        </p:txBody>
      </p:sp>
      <p:sp>
        <p:nvSpPr>
          <p:cNvPr id="117768" name="Line 8"/>
          <p:cNvSpPr>
            <a:spLocks noChangeShapeType="1"/>
          </p:cNvSpPr>
          <p:nvPr/>
        </p:nvSpPr>
        <p:spPr bwMode="auto">
          <a:xfrm>
            <a:off x="1692275" y="1125538"/>
            <a:ext cx="2951163" cy="2087562"/>
          </a:xfrm>
          <a:prstGeom prst="line">
            <a:avLst/>
          </a:prstGeom>
          <a:noFill/>
          <a:ln w="57150">
            <a:solidFill>
              <a:srgbClr val="0000FF"/>
            </a:solidFill>
            <a:round/>
            <a:headEnd/>
            <a:tailEnd type="triangle" w="med" len="med"/>
          </a:ln>
        </p:spPr>
        <p:txBody>
          <a:bodyPr/>
          <a:lstStyle/>
          <a:p>
            <a:endParaRPr lang="en-US"/>
          </a:p>
        </p:txBody>
      </p:sp>
      <p:sp>
        <p:nvSpPr>
          <p:cNvPr id="117769" name="Line 9"/>
          <p:cNvSpPr>
            <a:spLocks noChangeShapeType="1"/>
          </p:cNvSpPr>
          <p:nvPr/>
        </p:nvSpPr>
        <p:spPr bwMode="auto">
          <a:xfrm>
            <a:off x="971550" y="1125538"/>
            <a:ext cx="1728788" cy="2087562"/>
          </a:xfrm>
          <a:prstGeom prst="line">
            <a:avLst/>
          </a:prstGeom>
          <a:noFill/>
          <a:ln w="57150">
            <a:solidFill>
              <a:srgbClr val="0000FF"/>
            </a:solidFill>
            <a:round/>
            <a:headEnd/>
            <a:tailEnd type="triangle" w="med" len="med"/>
          </a:ln>
        </p:spPr>
        <p:txBody>
          <a:bodyPr/>
          <a:lstStyle/>
          <a:p>
            <a:endParaRPr lang="en-US"/>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88"/>
          <p:cNvSpPr>
            <a:spLocks noGrp="1" noChangeArrowheads="1"/>
          </p:cNvSpPr>
          <p:nvPr>
            <p:ph idx="1"/>
          </p:nvPr>
        </p:nvSpPr>
        <p:spPr/>
        <p:txBody>
          <a:bodyPr/>
          <a:lstStyle/>
          <a:p>
            <a:pPr eaLnBrk="1" hangingPunct="1">
              <a:buFontTx/>
              <a:buNone/>
            </a:pPr>
            <a:r>
              <a:rPr lang="cs-CZ" smtClean="0"/>
              <a:t>Zastoupení jednotlivých typů společenstev se liší mezi typy vodních ekosystémů</a:t>
            </a:r>
          </a:p>
        </p:txBody>
      </p:sp>
      <p:sp>
        <p:nvSpPr>
          <p:cNvPr id="118787" name="Zástupný symbol pro číslo snímku 4"/>
          <p:cNvSpPr>
            <a:spLocks noGrp="1"/>
          </p:cNvSpPr>
          <p:nvPr>
            <p:ph type="sldNum" sz="quarter" idx="10"/>
          </p:nvPr>
        </p:nvSpPr>
        <p:spPr>
          <a:noFill/>
        </p:spPr>
        <p:txBody>
          <a:bodyPr/>
          <a:lstStyle/>
          <a:p>
            <a:r>
              <a:rPr lang="cs-CZ" smtClean="0">
                <a:latin typeface="Arial" charset="0"/>
              </a:rPr>
              <a:t>Snímek </a:t>
            </a:r>
            <a:fld id="{F09A5A8A-7225-49DD-AFF9-D8713DC35A59}" type="slidenum">
              <a:rPr lang="cs-CZ" smtClean="0">
                <a:latin typeface="Arial" charset="0"/>
              </a:rPr>
              <a:pPr/>
              <a:t>107</a:t>
            </a:fld>
            <a:endParaRPr lang="cs-CZ" smtClean="0">
              <a:latin typeface="Arial" charset="0"/>
            </a:endParaRPr>
          </a:p>
        </p:txBody>
      </p:sp>
      <p:sp>
        <p:nvSpPr>
          <p:cNvPr id="118788" name="Freeform 3"/>
          <p:cNvSpPr>
            <a:spLocks/>
          </p:cNvSpPr>
          <p:nvPr/>
        </p:nvSpPr>
        <p:spPr bwMode="auto">
          <a:xfrm>
            <a:off x="304800" y="3733800"/>
            <a:ext cx="8382000" cy="115888"/>
          </a:xfrm>
          <a:custGeom>
            <a:avLst/>
            <a:gdLst>
              <a:gd name="T0" fmla="*/ 0 w 3581"/>
              <a:gd name="T1" fmla="*/ 0 h 75"/>
              <a:gd name="T2" fmla="*/ 3342501 w 3581"/>
              <a:gd name="T3" fmla="*/ 115888 h 75"/>
              <a:gd name="T4" fmla="*/ 6390076 w 3581"/>
              <a:gd name="T5" fmla="*/ 0 h 75"/>
              <a:gd name="T6" fmla="*/ 8382000 w 3581"/>
              <a:gd name="T7" fmla="*/ 38629 h 75"/>
              <a:gd name="T8" fmla="*/ 0 60000 65536"/>
              <a:gd name="T9" fmla="*/ 0 60000 65536"/>
              <a:gd name="T10" fmla="*/ 0 60000 65536"/>
              <a:gd name="T11" fmla="*/ 0 60000 65536"/>
              <a:gd name="T12" fmla="*/ 0 w 3581"/>
              <a:gd name="T13" fmla="*/ 0 h 75"/>
              <a:gd name="T14" fmla="*/ 3581 w 3581"/>
              <a:gd name="T15" fmla="*/ 75 h 75"/>
            </a:gdLst>
            <a:ahLst/>
            <a:cxnLst>
              <a:cxn ang="T8">
                <a:pos x="T0" y="T1"/>
              </a:cxn>
              <a:cxn ang="T9">
                <a:pos x="T2" y="T3"/>
              </a:cxn>
              <a:cxn ang="T10">
                <a:pos x="T4" y="T5"/>
              </a:cxn>
              <a:cxn ang="T11">
                <a:pos x="T6" y="T7"/>
              </a:cxn>
            </a:cxnLst>
            <a:rect l="T12" t="T13" r="T14" b="T15"/>
            <a:pathLst>
              <a:path w="3581" h="75">
                <a:moveTo>
                  <a:pt x="0" y="0"/>
                </a:moveTo>
                <a:cubicBezTo>
                  <a:pt x="559" y="22"/>
                  <a:pt x="853" y="56"/>
                  <a:pt x="1428" y="75"/>
                </a:cubicBezTo>
                <a:cubicBezTo>
                  <a:pt x="1870" y="60"/>
                  <a:pt x="2292" y="34"/>
                  <a:pt x="2730" y="0"/>
                </a:cubicBezTo>
                <a:cubicBezTo>
                  <a:pt x="3481" y="27"/>
                  <a:pt x="3197" y="25"/>
                  <a:pt x="3581" y="25"/>
                </a:cubicBezTo>
              </a:path>
            </a:pathLst>
          </a:custGeom>
          <a:noFill/>
          <a:ln w="38100" cap="flat" cmpd="sng">
            <a:solidFill>
              <a:srgbClr val="000080"/>
            </a:solidFill>
            <a:prstDash val="solid"/>
            <a:round/>
            <a:headEnd type="none" w="med" len="med"/>
            <a:tailEnd type="none" w="med" len="lg"/>
          </a:ln>
        </p:spPr>
        <p:txBody>
          <a:bodyPr/>
          <a:lstStyle/>
          <a:p>
            <a:endParaRPr lang="en-US"/>
          </a:p>
        </p:txBody>
      </p:sp>
      <p:sp>
        <p:nvSpPr>
          <p:cNvPr id="118789" name="Freeform 4"/>
          <p:cNvSpPr>
            <a:spLocks/>
          </p:cNvSpPr>
          <p:nvPr/>
        </p:nvSpPr>
        <p:spPr bwMode="auto">
          <a:xfrm>
            <a:off x="304800" y="1600200"/>
            <a:ext cx="8458200" cy="209550"/>
          </a:xfrm>
          <a:custGeom>
            <a:avLst/>
            <a:gdLst>
              <a:gd name="T0" fmla="*/ 0 w 5059"/>
              <a:gd name="T1" fmla="*/ 82806 h 124"/>
              <a:gd name="T2" fmla="*/ 2344020 w 5059"/>
              <a:gd name="T3" fmla="*/ 167302 h 124"/>
              <a:gd name="T4" fmla="*/ 7745966 w 5059"/>
              <a:gd name="T5" fmla="*/ 209550 h 124"/>
              <a:gd name="T6" fmla="*/ 8458200 w 5059"/>
              <a:gd name="T7" fmla="*/ 167302 h 124"/>
              <a:gd name="T8" fmla="*/ 0 60000 65536"/>
              <a:gd name="T9" fmla="*/ 0 60000 65536"/>
              <a:gd name="T10" fmla="*/ 0 60000 65536"/>
              <a:gd name="T11" fmla="*/ 0 60000 65536"/>
              <a:gd name="T12" fmla="*/ 0 w 5059"/>
              <a:gd name="T13" fmla="*/ 0 h 124"/>
              <a:gd name="T14" fmla="*/ 5059 w 5059"/>
              <a:gd name="T15" fmla="*/ 124 h 124"/>
            </a:gdLst>
            <a:ahLst/>
            <a:cxnLst>
              <a:cxn ang="T8">
                <a:pos x="T0" y="T1"/>
              </a:cxn>
              <a:cxn ang="T9">
                <a:pos x="T2" y="T3"/>
              </a:cxn>
              <a:cxn ang="T10">
                <a:pos x="T4" y="T5"/>
              </a:cxn>
              <a:cxn ang="T11">
                <a:pos x="T6" y="T7"/>
              </a:cxn>
            </a:cxnLst>
            <a:rect l="T12" t="T13" r="T14" b="T15"/>
            <a:pathLst>
              <a:path w="5059" h="124">
                <a:moveTo>
                  <a:pt x="0" y="49"/>
                </a:moveTo>
                <a:cubicBezTo>
                  <a:pt x="476" y="0"/>
                  <a:pt x="929" y="92"/>
                  <a:pt x="1402" y="99"/>
                </a:cubicBezTo>
                <a:cubicBezTo>
                  <a:pt x="2479" y="114"/>
                  <a:pt x="3556" y="116"/>
                  <a:pt x="4633" y="124"/>
                </a:cubicBezTo>
                <a:cubicBezTo>
                  <a:pt x="5042" y="98"/>
                  <a:pt x="4900" y="99"/>
                  <a:pt x="5059" y="99"/>
                </a:cubicBezTo>
              </a:path>
            </a:pathLst>
          </a:custGeom>
          <a:noFill/>
          <a:ln w="19050" cap="flat" cmpd="sng">
            <a:solidFill>
              <a:srgbClr val="000080"/>
            </a:solidFill>
            <a:prstDash val="solid"/>
            <a:round/>
            <a:headEnd type="none" w="med" len="med"/>
            <a:tailEnd type="none" w="med" len="lg"/>
          </a:ln>
        </p:spPr>
        <p:txBody>
          <a:bodyPr/>
          <a:lstStyle/>
          <a:p>
            <a:endParaRPr lang="en-US"/>
          </a:p>
        </p:txBody>
      </p:sp>
      <p:sp>
        <p:nvSpPr>
          <p:cNvPr id="118790" name="Freeform 5"/>
          <p:cNvSpPr>
            <a:spLocks/>
          </p:cNvSpPr>
          <p:nvPr/>
        </p:nvSpPr>
        <p:spPr bwMode="auto">
          <a:xfrm>
            <a:off x="838200" y="2241550"/>
            <a:ext cx="1355725" cy="1568450"/>
          </a:xfrm>
          <a:custGeom>
            <a:avLst/>
            <a:gdLst>
              <a:gd name="T0" fmla="*/ 25400 w 854"/>
              <a:gd name="T1" fmla="*/ 1227138 h 988"/>
              <a:gd name="T2" fmla="*/ 57150 w 854"/>
              <a:gd name="T3" fmla="*/ 1065213 h 988"/>
              <a:gd name="T4" fmla="*/ 134938 w 854"/>
              <a:gd name="T5" fmla="*/ 835025 h 988"/>
              <a:gd name="T6" fmla="*/ 169862 w 854"/>
              <a:gd name="T7" fmla="*/ 690563 h 988"/>
              <a:gd name="T8" fmla="*/ 211138 w 854"/>
              <a:gd name="T9" fmla="*/ 563563 h 988"/>
              <a:gd name="T10" fmla="*/ 239713 w 854"/>
              <a:gd name="T11" fmla="*/ 487363 h 988"/>
              <a:gd name="T12" fmla="*/ 285750 w 854"/>
              <a:gd name="T13" fmla="*/ 395287 h 988"/>
              <a:gd name="T14" fmla="*/ 354012 w 854"/>
              <a:gd name="T15" fmla="*/ 285750 h 988"/>
              <a:gd name="T16" fmla="*/ 433388 w 854"/>
              <a:gd name="T17" fmla="*/ 192088 h 988"/>
              <a:gd name="T18" fmla="*/ 538163 w 854"/>
              <a:gd name="T19" fmla="*/ 106363 h 988"/>
              <a:gd name="T20" fmla="*/ 684212 w 854"/>
              <a:gd name="T21" fmla="*/ 33338 h 988"/>
              <a:gd name="T22" fmla="*/ 758825 w 854"/>
              <a:gd name="T23" fmla="*/ 17463 h 988"/>
              <a:gd name="T24" fmla="*/ 877888 w 854"/>
              <a:gd name="T25" fmla="*/ 0 h 988"/>
              <a:gd name="T26" fmla="*/ 1006475 w 854"/>
              <a:gd name="T27" fmla="*/ 14288 h 988"/>
              <a:gd name="T28" fmla="*/ 1079500 w 854"/>
              <a:gd name="T29" fmla="*/ 26988 h 988"/>
              <a:gd name="T30" fmla="*/ 1174750 w 854"/>
              <a:gd name="T31" fmla="*/ 57150 h 988"/>
              <a:gd name="T32" fmla="*/ 1263650 w 854"/>
              <a:gd name="T33" fmla="*/ 100012 h 988"/>
              <a:gd name="T34" fmla="*/ 1331913 w 854"/>
              <a:gd name="T35" fmla="*/ 127000 h 988"/>
              <a:gd name="T36" fmla="*/ 1322388 w 854"/>
              <a:gd name="T37" fmla="*/ 130175 h 988"/>
              <a:gd name="T38" fmla="*/ 1249363 w 854"/>
              <a:gd name="T39" fmla="*/ 103188 h 988"/>
              <a:gd name="T40" fmla="*/ 1174750 w 854"/>
              <a:gd name="T41" fmla="*/ 73025 h 988"/>
              <a:gd name="T42" fmla="*/ 1096963 w 854"/>
              <a:gd name="T43" fmla="*/ 47625 h 988"/>
              <a:gd name="T44" fmla="*/ 1020763 w 854"/>
              <a:gd name="T45" fmla="*/ 30163 h 988"/>
              <a:gd name="T46" fmla="*/ 909638 w 854"/>
              <a:gd name="T47" fmla="*/ 20638 h 988"/>
              <a:gd name="T48" fmla="*/ 800100 w 854"/>
              <a:gd name="T49" fmla="*/ 26988 h 988"/>
              <a:gd name="T50" fmla="*/ 731837 w 854"/>
              <a:gd name="T51" fmla="*/ 46038 h 988"/>
              <a:gd name="T52" fmla="*/ 652463 w 854"/>
              <a:gd name="T53" fmla="*/ 73025 h 988"/>
              <a:gd name="T54" fmla="*/ 592138 w 854"/>
              <a:gd name="T55" fmla="*/ 109538 h 988"/>
              <a:gd name="T56" fmla="*/ 455613 w 854"/>
              <a:gd name="T57" fmla="*/ 209550 h 988"/>
              <a:gd name="T58" fmla="*/ 280988 w 854"/>
              <a:gd name="T59" fmla="*/ 434975 h 988"/>
              <a:gd name="T60" fmla="*/ 206375 w 854"/>
              <a:gd name="T61" fmla="*/ 606425 h 988"/>
              <a:gd name="T62" fmla="*/ 153988 w 854"/>
              <a:gd name="T63" fmla="*/ 798512 h 988"/>
              <a:gd name="T64" fmla="*/ 258763 w 854"/>
              <a:gd name="T65" fmla="*/ 654050 h 988"/>
              <a:gd name="T66" fmla="*/ 346075 w 854"/>
              <a:gd name="T67" fmla="*/ 533400 h 988"/>
              <a:gd name="T68" fmla="*/ 450850 w 854"/>
              <a:gd name="T69" fmla="*/ 444500 h 988"/>
              <a:gd name="T70" fmla="*/ 550863 w 854"/>
              <a:gd name="T71" fmla="*/ 377825 h 988"/>
              <a:gd name="T72" fmla="*/ 690562 w 854"/>
              <a:gd name="T73" fmla="*/ 307975 h 988"/>
              <a:gd name="T74" fmla="*/ 776287 w 854"/>
              <a:gd name="T75" fmla="*/ 268288 h 988"/>
              <a:gd name="T76" fmla="*/ 919163 w 854"/>
              <a:gd name="T77" fmla="*/ 219075 h 988"/>
              <a:gd name="T78" fmla="*/ 996950 w 854"/>
              <a:gd name="T79" fmla="*/ 196850 h 988"/>
              <a:gd name="T80" fmla="*/ 927100 w 854"/>
              <a:gd name="T81" fmla="*/ 228600 h 988"/>
              <a:gd name="T82" fmla="*/ 827088 w 854"/>
              <a:gd name="T83" fmla="*/ 261938 h 988"/>
              <a:gd name="T84" fmla="*/ 747712 w 854"/>
              <a:gd name="T85" fmla="*/ 298450 h 988"/>
              <a:gd name="T86" fmla="*/ 649288 w 854"/>
              <a:gd name="T87" fmla="*/ 344488 h 988"/>
              <a:gd name="T88" fmla="*/ 504825 w 854"/>
              <a:gd name="T89" fmla="*/ 434975 h 988"/>
              <a:gd name="T90" fmla="*/ 412750 w 854"/>
              <a:gd name="T91" fmla="*/ 508000 h 988"/>
              <a:gd name="T92" fmla="*/ 263525 w 854"/>
              <a:gd name="T93" fmla="*/ 679450 h 988"/>
              <a:gd name="T94" fmla="*/ 176212 w 854"/>
              <a:gd name="T95" fmla="*/ 792162 h 988"/>
              <a:gd name="T96" fmla="*/ 128588 w 854"/>
              <a:gd name="T97" fmla="*/ 971550 h 988"/>
              <a:gd name="T98" fmla="*/ 93662 w 854"/>
              <a:gd name="T99" fmla="*/ 1212850 h 988"/>
              <a:gd name="T100" fmla="*/ 130175 w 854"/>
              <a:gd name="T101" fmla="*/ 1174750 h 988"/>
              <a:gd name="T102" fmla="*/ 234950 w 854"/>
              <a:gd name="T103" fmla="*/ 1014413 h 988"/>
              <a:gd name="T104" fmla="*/ 350837 w 854"/>
              <a:gd name="T105" fmla="*/ 889000 h 988"/>
              <a:gd name="T106" fmla="*/ 266700 w 854"/>
              <a:gd name="T107" fmla="*/ 987425 h 988"/>
              <a:gd name="T108" fmla="*/ 174625 w 854"/>
              <a:gd name="T109" fmla="*/ 1127125 h 988"/>
              <a:gd name="T110" fmla="*/ 96837 w 854"/>
              <a:gd name="T111" fmla="*/ 1296988 h 988"/>
              <a:gd name="T112" fmla="*/ 65088 w 854"/>
              <a:gd name="T113" fmla="*/ 1446213 h 988"/>
              <a:gd name="T114" fmla="*/ 77788 w 854"/>
              <a:gd name="T115" fmla="*/ 1193800 h 988"/>
              <a:gd name="T116" fmla="*/ 101600 w 854"/>
              <a:gd name="T117" fmla="*/ 974725 h 988"/>
              <a:gd name="T118" fmla="*/ 65088 w 854"/>
              <a:gd name="T119" fmla="*/ 1120775 h 988"/>
              <a:gd name="T120" fmla="*/ 36513 w 854"/>
              <a:gd name="T121" fmla="*/ 1270000 h 988"/>
              <a:gd name="T122" fmla="*/ 6350 w 854"/>
              <a:gd name="T123" fmla="*/ 1406525 h 9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54"/>
              <a:gd name="T187" fmla="*/ 0 h 988"/>
              <a:gd name="T188" fmla="*/ 854 w 854"/>
              <a:gd name="T189" fmla="*/ 988 h 98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54" h="988">
                <a:moveTo>
                  <a:pt x="4" y="890"/>
                </a:moveTo>
                <a:lnTo>
                  <a:pt x="0" y="879"/>
                </a:lnTo>
                <a:lnTo>
                  <a:pt x="1" y="871"/>
                </a:lnTo>
                <a:lnTo>
                  <a:pt x="3" y="861"/>
                </a:lnTo>
                <a:lnTo>
                  <a:pt x="3" y="856"/>
                </a:lnTo>
                <a:lnTo>
                  <a:pt x="4" y="850"/>
                </a:lnTo>
                <a:lnTo>
                  <a:pt x="6" y="844"/>
                </a:lnTo>
                <a:lnTo>
                  <a:pt x="6" y="838"/>
                </a:lnTo>
                <a:lnTo>
                  <a:pt x="7" y="831"/>
                </a:lnTo>
                <a:lnTo>
                  <a:pt x="7" y="825"/>
                </a:lnTo>
                <a:lnTo>
                  <a:pt x="9" y="819"/>
                </a:lnTo>
                <a:lnTo>
                  <a:pt x="9" y="813"/>
                </a:lnTo>
                <a:lnTo>
                  <a:pt x="10" y="810"/>
                </a:lnTo>
                <a:lnTo>
                  <a:pt x="10" y="808"/>
                </a:lnTo>
                <a:lnTo>
                  <a:pt x="12" y="804"/>
                </a:lnTo>
                <a:lnTo>
                  <a:pt x="12" y="800"/>
                </a:lnTo>
                <a:lnTo>
                  <a:pt x="13" y="796"/>
                </a:lnTo>
                <a:lnTo>
                  <a:pt x="13" y="794"/>
                </a:lnTo>
                <a:lnTo>
                  <a:pt x="13" y="792"/>
                </a:lnTo>
                <a:lnTo>
                  <a:pt x="15" y="788"/>
                </a:lnTo>
                <a:lnTo>
                  <a:pt x="15" y="787"/>
                </a:lnTo>
                <a:lnTo>
                  <a:pt x="15" y="783"/>
                </a:lnTo>
                <a:lnTo>
                  <a:pt x="16" y="781"/>
                </a:lnTo>
                <a:lnTo>
                  <a:pt x="16" y="777"/>
                </a:lnTo>
                <a:lnTo>
                  <a:pt x="16" y="773"/>
                </a:lnTo>
                <a:lnTo>
                  <a:pt x="16" y="769"/>
                </a:lnTo>
                <a:lnTo>
                  <a:pt x="16" y="765"/>
                </a:lnTo>
                <a:lnTo>
                  <a:pt x="18" y="764"/>
                </a:lnTo>
                <a:lnTo>
                  <a:pt x="18" y="762"/>
                </a:lnTo>
                <a:lnTo>
                  <a:pt x="18" y="760"/>
                </a:lnTo>
                <a:lnTo>
                  <a:pt x="18" y="758"/>
                </a:lnTo>
                <a:lnTo>
                  <a:pt x="19" y="756"/>
                </a:lnTo>
                <a:lnTo>
                  <a:pt x="19" y="754"/>
                </a:lnTo>
                <a:lnTo>
                  <a:pt x="21" y="752"/>
                </a:lnTo>
                <a:lnTo>
                  <a:pt x="21" y="748"/>
                </a:lnTo>
                <a:lnTo>
                  <a:pt x="23" y="746"/>
                </a:lnTo>
                <a:lnTo>
                  <a:pt x="23" y="744"/>
                </a:lnTo>
                <a:lnTo>
                  <a:pt x="24" y="740"/>
                </a:lnTo>
                <a:lnTo>
                  <a:pt x="24" y="735"/>
                </a:lnTo>
                <a:lnTo>
                  <a:pt x="26" y="729"/>
                </a:lnTo>
                <a:lnTo>
                  <a:pt x="27" y="725"/>
                </a:lnTo>
                <a:lnTo>
                  <a:pt x="27" y="719"/>
                </a:lnTo>
                <a:lnTo>
                  <a:pt x="29" y="714"/>
                </a:lnTo>
                <a:lnTo>
                  <a:pt x="30" y="708"/>
                </a:lnTo>
                <a:lnTo>
                  <a:pt x="32" y="702"/>
                </a:lnTo>
                <a:lnTo>
                  <a:pt x="32" y="696"/>
                </a:lnTo>
                <a:lnTo>
                  <a:pt x="33" y="691"/>
                </a:lnTo>
                <a:lnTo>
                  <a:pt x="35" y="683"/>
                </a:lnTo>
                <a:lnTo>
                  <a:pt x="36" y="677"/>
                </a:lnTo>
                <a:lnTo>
                  <a:pt x="36" y="671"/>
                </a:lnTo>
                <a:lnTo>
                  <a:pt x="38" y="666"/>
                </a:lnTo>
                <a:lnTo>
                  <a:pt x="39" y="660"/>
                </a:lnTo>
                <a:lnTo>
                  <a:pt x="41" y="654"/>
                </a:lnTo>
                <a:lnTo>
                  <a:pt x="44" y="648"/>
                </a:lnTo>
                <a:lnTo>
                  <a:pt x="64" y="589"/>
                </a:lnTo>
                <a:lnTo>
                  <a:pt x="64" y="587"/>
                </a:lnTo>
                <a:lnTo>
                  <a:pt x="65" y="585"/>
                </a:lnTo>
                <a:lnTo>
                  <a:pt x="67" y="585"/>
                </a:lnTo>
                <a:lnTo>
                  <a:pt x="67" y="583"/>
                </a:lnTo>
                <a:lnTo>
                  <a:pt x="68" y="579"/>
                </a:lnTo>
                <a:lnTo>
                  <a:pt x="70" y="577"/>
                </a:lnTo>
                <a:lnTo>
                  <a:pt x="71" y="574"/>
                </a:lnTo>
                <a:lnTo>
                  <a:pt x="71" y="572"/>
                </a:lnTo>
                <a:lnTo>
                  <a:pt x="73" y="568"/>
                </a:lnTo>
                <a:lnTo>
                  <a:pt x="75" y="564"/>
                </a:lnTo>
                <a:lnTo>
                  <a:pt x="75" y="562"/>
                </a:lnTo>
                <a:lnTo>
                  <a:pt x="76" y="558"/>
                </a:lnTo>
                <a:lnTo>
                  <a:pt x="78" y="554"/>
                </a:lnTo>
                <a:lnTo>
                  <a:pt x="78" y="549"/>
                </a:lnTo>
                <a:lnTo>
                  <a:pt x="79" y="545"/>
                </a:lnTo>
                <a:lnTo>
                  <a:pt x="81" y="541"/>
                </a:lnTo>
                <a:lnTo>
                  <a:pt x="82" y="537"/>
                </a:lnTo>
                <a:lnTo>
                  <a:pt x="84" y="533"/>
                </a:lnTo>
                <a:lnTo>
                  <a:pt x="84" y="529"/>
                </a:lnTo>
                <a:lnTo>
                  <a:pt x="85" y="526"/>
                </a:lnTo>
                <a:lnTo>
                  <a:pt x="87" y="520"/>
                </a:lnTo>
                <a:lnTo>
                  <a:pt x="87" y="516"/>
                </a:lnTo>
                <a:lnTo>
                  <a:pt x="87" y="510"/>
                </a:lnTo>
                <a:lnTo>
                  <a:pt x="88" y="504"/>
                </a:lnTo>
                <a:lnTo>
                  <a:pt x="88" y="503"/>
                </a:lnTo>
                <a:lnTo>
                  <a:pt x="88" y="501"/>
                </a:lnTo>
                <a:lnTo>
                  <a:pt x="90" y="499"/>
                </a:lnTo>
                <a:lnTo>
                  <a:pt x="90" y="497"/>
                </a:lnTo>
                <a:lnTo>
                  <a:pt x="91" y="491"/>
                </a:lnTo>
                <a:lnTo>
                  <a:pt x="93" y="487"/>
                </a:lnTo>
                <a:lnTo>
                  <a:pt x="94" y="481"/>
                </a:lnTo>
                <a:lnTo>
                  <a:pt x="96" y="478"/>
                </a:lnTo>
                <a:lnTo>
                  <a:pt x="97" y="472"/>
                </a:lnTo>
                <a:lnTo>
                  <a:pt x="97" y="468"/>
                </a:lnTo>
                <a:lnTo>
                  <a:pt x="99" y="462"/>
                </a:lnTo>
                <a:lnTo>
                  <a:pt x="101" y="458"/>
                </a:lnTo>
                <a:lnTo>
                  <a:pt x="102" y="456"/>
                </a:lnTo>
                <a:lnTo>
                  <a:pt x="102" y="453"/>
                </a:lnTo>
                <a:lnTo>
                  <a:pt x="102" y="451"/>
                </a:lnTo>
                <a:lnTo>
                  <a:pt x="104" y="447"/>
                </a:lnTo>
                <a:lnTo>
                  <a:pt x="104" y="443"/>
                </a:lnTo>
                <a:lnTo>
                  <a:pt x="105" y="441"/>
                </a:lnTo>
                <a:lnTo>
                  <a:pt x="105" y="439"/>
                </a:lnTo>
                <a:lnTo>
                  <a:pt x="107" y="437"/>
                </a:lnTo>
                <a:lnTo>
                  <a:pt x="107" y="435"/>
                </a:lnTo>
                <a:lnTo>
                  <a:pt x="108" y="433"/>
                </a:lnTo>
                <a:lnTo>
                  <a:pt x="108" y="432"/>
                </a:lnTo>
                <a:lnTo>
                  <a:pt x="110" y="430"/>
                </a:lnTo>
                <a:lnTo>
                  <a:pt x="110" y="428"/>
                </a:lnTo>
                <a:lnTo>
                  <a:pt x="111" y="424"/>
                </a:lnTo>
                <a:lnTo>
                  <a:pt x="111" y="418"/>
                </a:lnTo>
                <a:lnTo>
                  <a:pt x="113" y="414"/>
                </a:lnTo>
                <a:lnTo>
                  <a:pt x="113" y="409"/>
                </a:lnTo>
                <a:lnTo>
                  <a:pt x="113" y="407"/>
                </a:lnTo>
                <a:lnTo>
                  <a:pt x="114" y="407"/>
                </a:lnTo>
                <a:lnTo>
                  <a:pt x="114" y="405"/>
                </a:lnTo>
                <a:lnTo>
                  <a:pt x="116" y="403"/>
                </a:lnTo>
                <a:lnTo>
                  <a:pt x="117" y="401"/>
                </a:lnTo>
                <a:lnTo>
                  <a:pt x="117" y="399"/>
                </a:lnTo>
                <a:lnTo>
                  <a:pt x="117" y="397"/>
                </a:lnTo>
                <a:lnTo>
                  <a:pt x="119" y="393"/>
                </a:lnTo>
                <a:lnTo>
                  <a:pt x="120" y="387"/>
                </a:lnTo>
                <a:lnTo>
                  <a:pt x="122" y="384"/>
                </a:lnTo>
                <a:lnTo>
                  <a:pt x="125" y="378"/>
                </a:lnTo>
                <a:lnTo>
                  <a:pt x="127" y="374"/>
                </a:lnTo>
                <a:lnTo>
                  <a:pt x="128" y="368"/>
                </a:lnTo>
                <a:lnTo>
                  <a:pt x="130" y="362"/>
                </a:lnTo>
                <a:lnTo>
                  <a:pt x="131" y="357"/>
                </a:lnTo>
                <a:lnTo>
                  <a:pt x="131" y="355"/>
                </a:lnTo>
                <a:lnTo>
                  <a:pt x="133" y="355"/>
                </a:lnTo>
                <a:lnTo>
                  <a:pt x="133" y="353"/>
                </a:lnTo>
                <a:lnTo>
                  <a:pt x="134" y="351"/>
                </a:lnTo>
                <a:lnTo>
                  <a:pt x="136" y="349"/>
                </a:lnTo>
                <a:lnTo>
                  <a:pt x="136" y="347"/>
                </a:lnTo>
                <a:lnTo>
                  <a:pt x="137" y="345"/>
                </a:lnTo>
                <a:lnTo>
                  <a:pt x="137" y="343"/>
                </a:lnTo>
                <a:lnTo>
                  <a:pt x="139" y="343"/>
                </a:lnTo>
                <a:lnTo>
                  <a:pt x="139" y="339"/>
                </a:lnTo>
                <a:lnTo>
                  <a:pt x="139" y="338"/>
                </a:lnTo>
                <a:lnTo>
                  <a:pt x="140" y="336"/>
                </a:lnTo>
                <a:lnTo>
                  <a:pt x="140" y="334"/>
                </a:lnTo>
                <a:lnTo>
                  <a:pt x="142" y="332"/>
                </a:lnTo>
                <a:lnTo>
                  <a:pt x="142" y="330"/>
                </a:lnTo>
                <a:lnTo>
                  <a:pt x="143" y="328"/>
                </a:lnTo>
                <a:lnTo>
                  <a:pt x="145" y="326"/>
                </a:lnTo>
                <a:lnTo>
                  <a:pt x="145" y="324"/>
                </a:lnTo>
                <a:lnTo>
                  <a:pt x="145" y="322"/>
                </a:lnTo>
                <a:lnTo>
                  <a:pt x="146" y="320"/>
                </a:lnTo>
                <a:lnTo>
                  <a:pt x="146" y="318"/>
                </a:lnTo>
                <a:lnTo>
                  <a:pt x="148" y="318"/>
                </a:lnTo>
                <a:lnTo>
                  <a:pt x="148" y="314"/>
                </a:lnTo>
                <a:lnTo>
                  <a:pt x="148" y="313"/>
                </a:lnTo>
                <a:lnTo>
                  <a:pt x="149" y="311"/>
                </a:lnTo>
                <a:lnTo>
                  <a:pt x="149" y="309"/>
                </a:lnTo>
                <a:lnTo>
                  <a:pt x="151" y="307"/>
                </a:lnTo>
                <a:lnTo>
                  <a:pt x="153" y="305"/>
                </a:lnTo>
                <a:lnTo>
                  <a:pt x="154" y="303"/>
                </a:lnTo>
                <a:lnTo>
                  <a:pt x="154" y="301"/>
                </a:lnTo>
                <a:lnTo>
                  <a:pt x="156" y="299"/>
                </a:lnTo>
                <a:lnTo>
                  <a:pt x="157" y="297"/>
                </a:lnTo>
                <a:lnTo>
                  <a:pt x="157" y="295"/>
                </a:lnTo>
                <a:lnTo>
                  <a:pt x="159" y="293"/>
                </a:lnTo>
                <a:lnTo>
                  <a:pt x="160" y="291"/>
                </a:lnTo>
                <a:lnTo>
                  <a:pt x="162" y="290"/>
                </a:lnTo>
                <a:lnTo>
                  <a:pt x="162" y="286"/>
                </a:lnTo>
                <a:lnTo>
                  <a:pt x="163" y="284"/>
                </a:lnTo>
                <a:lnTo>
                  <a:pt x="163" y="282"/>
                </a:lnTo>
                <a:lnTo>
                  <a:pt x="165" y="278"/>
                </a:lnTo>
                <a:lnTo>
                  <a:pt x="166" y="276"/>
                </a:lnTo>
                <a:lnTo>
                  <a:pt x="168" y="274"/>
                </a:lnTo>
                <a:lnTo>
                  <a:pt x="168" y="272"/>
                </a:lnTo>
                <a:lnTo>
                  <a:pt x="169" y="270"/>
                </a:lnTo>
                <a:lnTo>
                  <a:pt x="169" y="268"/>
                </a:lnTo>
                <a:lnTo>
                  <a:pt x="171" y="266"/>
                </a:lnTo>
                <a:lnTo>
                  <a:pt x="172" y="263"/>
                </a:lnTo>
                <a:lnTo>
                  <a:pt x="172" y="261"/>
                </a:lnTo>
                <a:lnTo>
                  <a:pt x="175" y="257"/>
                </a:lnTo>
                <a:lnTo>
                  <a:pt x="177" y="255"/>
                </a:lnTo>
                <a:lnTo>
                  <a:pt x="179" y="253"/>
                </a:lnTo>
                <a:lnTo>
                  <a:pt x="180" y="249"/>
                </a:lnTo>
                <a:lnTo>
                  <a:pt x="182" y="247"/>
                </a:lnTo>
                <a:lnTo>
                  <a:pt x="183" y="243"/>
                </a:lnTo>
                <a:lnTo>
                  <a:pt x="185" y="242"/>
                </a:lnTo>
                <a:lnTo>
                  <a:pt x="186" y="238"/>
                </a:lnTo>
                <a:lnTo>
                  <a:pt x="188" y="234"/>
                </a:lnTo>
                <a:lnTo>
                  <a:pt x="189" y="230"/>
                </a:lnTo>
                <a:lnTo>
                  <a:pt x="191" y="228"/>
                </a:lnTo>
                <a:lnTo>
                  <a:pt x="192" y="224"/>
                </a:lnTo>
                <a:lnTo>
                  <a:pt x="194" y="220"/>
                </a:lnTo>
                <a:lnTo>
                  <a:pt x="197" y="219"/>
                </a:lnTo>
                <a:lnTo>
                  <a:pt x="198" y="215"/>
                </a:lnTo>
                <a:lnTo>
                  <a:pt x="200" y="211"/>
                </a:lnTo>
                <a:lnTo>
                  <a:pt x="203" y="207"/>
                </a:lnTo>
                <a:lnTo>
                  <a:pt x="205" y="205"/>
                </a:lnTo>
                <a:lnTo>
                  <a:pt x="206" y="201"/>
                </a:lnTo>
                <a:lnTo>
                  <a:pt x="209" y="197"/>
                </a:lnTo>
                <a:lnTo>
                  <a:pt x="211" y="195"/>
                </a:lnTo>
                <a:lnTo>
                  <a:pt x="214" y="192"/>
                </a:lnTo>
                <a:lnTo>
                  <a:pt x="215" y="192"/>
                </a:lnTo>
                <a:lnTo>
                  <a:pt x="217" y="192"/>
                </a:lnTo>
                <a:lnTo>
                  <a:pt x="217" y="190"/>
                </a:lnTo>
                <a:lnTo>
                  <a:pt x="217" y="188"/>
                </a:lnTo>
                <a:lnTo>
                  <a:pt x="218" y="186"/>
                </a:lnTo>
                <a:lnTo>
                  <a:pt x="221" y="184"/>
                </a:lnTo>
                <a:lnTo>
                  <a:pt x="223" y="180"/>
                </a:lnTo>
                <a:lnTo>
                  <a:pt x="224" y="178"/>
                </a:lnTo>
                <a:lnTo>
                  <a:pt x="226" y="174"/>
                </a:lnTo>
                <a:lnTo>
                  <a:pt x="227" y="172"/>
                </a:lnTo>
                <a:lnTo>
                  <a:pt x="229" y="169"/>
                </a:lnTo>
                <a:lnTo>
                  <a:pt x="232" y="167"/>
                </a:lnTo>
                <a:lnTo>
                  <a:pt x="234" y="165"/>
                </a:lnTo>
                <a:lnTo>
                  <a:pt x="235" y="163"/>
                </a:lnTo>
                <a:lnTo>
                  <a:pt x="237" y="161"/>
                </a:lnTo>
                <a:lnTo>
                  <a:pt x="238" y="159"/>
                </a:lnTo>
                <a:lnTo>
                  <a:pt x="241" y="157"/>
                </a:lnTo>
                <a:lnTo>
                  <a:pt x="243" y="155"/>
                </a:lnTo>
                <a:lnTo>
                  <a:pt x="246" y="153"/>
                </a:lnTo>
                <a:lnTo>
                  <a:pt x="247" y="149"/>
                </a:lnTo>
                <a:lnTo>
                  <a:pt x="249" y="148"/>
                </a:lnTo>
                <a:lnTo>
                  <a:pt x="252" y="146"/>
                </a:lnTo>
                <a:lnTo>
                  <a:pt x="253" y="144"/>
                </a:lnTo>
                <a:lnTo>
                  <a:pt x="257" y="142"/>
                </a:lnTo>
                <a:lnTo>
                  <a:pt x="258" y="138"/>
                </a:lnTo>
                <a:lnTo>
                  <a:pt x="260" y="136"/>
                </a:lnTo>
                <a:lnTo>
                  <a:pt x="263" y="134"/>
                </a:lnTo>
                <a:lnTo>
                  <a:pt x="264" y="130"/>
                </a:lnTo>
                <a:lnTo>
                  <a:pt x="267" y="128"/>
                </a:lnTo>
                <a:lnTo>
                  <a:pt x="269" y="126"/>
                </a:lnTo>
                <a:lnTo>
                  <a:pt x="272" y="124"/>
                </a:lnTo>
                <a:lnTo>
                  <a:pt x="273" y="121"/>
                </a:lnTo>
                <a:lnTo>
                  <a:pt x="276" y="119"/>
                </a:lnTo>
                <a:lnTo>
                  <a:pt x="278" y="117"/>
                </a:lnTo>
                <a:lnTo>
                  <a:pt x="281" y="115"/>
                </a:lnTo>
                <a:lnTo>
                  <a:pt x="283" y="113"/>
                </a:lnTo>
                <a:lnTo>
                  <a:pt x="284" y="111"/>
                </a:lnTo>
                <a:lnTo>
                  <a:pt x="287" y="109"/>
                </a:lnTo>
                <a:lnTo>
                  <a:pt x="289" y="107"/>
                </a:lnTo>
                <a:lnTo>
                  <a:pt x="290" y="105"/>
                </a:lnTo>
                <a:lnTo>
                  <a:pt x="292" y="103"/>
                </a:lnTo>
                <a:lnTo>
                  <a:pt x="295" y="103"/>
                </a:lnTo>
                <a:lnTo>
                  <a:pt x="296" y="101"/>
                </a:lnTo>
                <a:lnTo>
                  <a:pt x="298" y="100"/>
                </a:lnTo>
                <a:lnTo>
                  <a:pt x="302" y="98"/>
                </a:lnTo>
                <a:lnTo>
                  <a:pt x="305" y="94"/>
                </a:lnTo>
                <a:lnTo>
                  <a:pt x="309" y="92"/>
                </a:lnTo>
                <a:lnTo>
                  <a:pt x="312" y="90"/>
                </a:lnTo>
                <a:lnTo>
                  <a:pt x="315" y="86"/>
                </a:lnTo>
                <a:lnTo>
                  <a:pt x="318" y="84"/>
                </a:lnTo>
                <a:lnTo>
                  <a:pt x="321" y="82"/>
                </a:lnTo>
                <a:lnTo>
                  <a:pt x="324" y="78"/>
                </a:lnTo>
                <a:lnTo>
                  <a:pt x="327" y="77"/>
                </a:lnTo>
                <a:lnTo>
                  <a:pt x="330" y="75"/>
                </a:lnTo>
                <a:lnTo>
                  <a:pt x="333" y="71"/>
                </a:lnTo>
                <a:lnTo>
                  <a:pt x="336" y="69"/>
                </a:lnTo>
                <a:lnTo>
                  <a:pt x="339" y="67"/>
                </a:lnTo>
                <a:lnTo>
                  <a:pt x="344" y="65"/>
                </a:lnTo>
                <a:lnTo>
                  <a:pt x="347" y="63"/>
                </a:lnTo>
                <a:lnTo>
                  <a:pt x="350" y="61"/>
                </a:lnTo>
                <a:lnTo>
                  <a:pt x="354" y="57"/>
                </a:lnTo>
                <a:lnTo>
                  <a:pt x="359" y="55"/>
                </a:lnTo>
                <a:lnTo>
                  <a:pt x="364" y="53"/>
                </a:lnTo>
                <a:lnTo>
                  <a:pt x="367" y="52"/>
                </a:lnTo>
                <a:lnTo>
                  <a:pt x="371" y="50"/>
                </a:lnTo>
                <a:lnTo>
                  <a:pt x="376" y="46"/>
                </a:lnTo>
                <a:lnTo>
                  <a:pt x="380" y="44"/>
                </a:lnTo>
                <a:lnTo>
                  <a:pt x="383" y="42"/>
                </a:lnTo>
                <a:lnTo>
                  <a:pt x="388" y="40"/>
                </a:lnTo>
                <a:lnTo>
                  <a:pt x="393" y="38"/>
                </a:lnTo>
                <a:lnTo>
                  <a:pt x="397" y="36"/>
                </a:lnTo>
                <a:lnTo>
                  <a:pt x="402" y="34"/>
                </a:lnTo>
                <a:lnTo>
                  <a:pt x="406" y="32"/>
                </a:lnTo>
                <a:lnTo>
                  <a:pt x="411" y="30"/>
                </a:lnTo>
                <a:lnTo>
                  <a:pt x="416" y="29"/>
                </a:lnTo>
                <a:lnTo>
                  <a:pt x="420" y="27"/>
                </a:lnTo>
                <a:lnTo>
                  <a:pt x="422" y="25"/>
                </a:lnTo>
                <a:lnTo>
                  <a:pt x="423" y="25"/>
                </a:lnTo>
                <a:lnTo>
                  <a:pt x="425" y="23"/>
                </a:lnTo>
                <a:lnTo>
                  <a:pt x="428" y="23"/>
                </a:lnTo>
                <a:lnTo>
                  <a:pt x="429" y="23"/>
                </a:lnTo>
                <a:lnTo>
                  <a:pt x="431" y="21"/>
                </a:lnTo>
                <a:lnTo>
                  <a:pt x="434" y="21"/>
                </a:lnTo>
                <a:lnTo>
                  <a:pt x="435" y="21"/>
                </a:lnTo>
                <a:lnTo>
                  <a:pt x="437" y="21"/>
                </a:lnTo>
                <a:lnTo>
                  <a:pt x="440" y="21"/>
                </a:lnTo>
                <a:lnTo>
                  <a:pt x="442" y="19"/>
                </a:lnTo>
                <a:lnTo>
                  <a:pt x="443" y="19"/>
                </a:lnTo>
                <a:lnTo>
                  <a:pt x="446" y="19"/>
                </a:lnTo>
                <a:lnTo>
                  <a:pt x="448" y="19"/>
                </a:lnTo>
                <a:lnTo>
                  <a:pt x="449" y="17"/>
                </a:lnTo>
                <a:lnTo>
                  <a:pt x="452" y="17"/>
                </a:lnTo>
                <a:lnTo>
                  <a:pt x="454" y="17"/>
                </a:lnTo>
                <a:lnTo>
                  <a:pt x="455" y="17"/>
                </a:lnTo>
                <a:lnTo>
                  <a:pt x="457" y="17"/>
                </a:lnTo>
                <a:lnTo>
                  <a:pt x="458" y="17"/>
                </a:lnTo>
                <a:lnTo>
                  <a:pt x="460" y="15"/>
                </a:lnTo>
                <a:lnTo>
                  <a:pt x="461" y="15"/>
                </a:lnTo>
                <a:lnTo>
                  <a:pt x="463" y="15"/>
                </a:lnTo>
                <a:lnTo>
                  <a:pt x="464" y="15"/>
                </a:lnTo>
                <a:lnTo>
                  <a:pt x="466" y="15"/>
                </a:lnTo>
                <a:lnTo>
                  <a:pt x="468" y="13"/>
                </a:lnTo>
                <a:lnTo>
                  <a:pt x="471" y="13"/>
                </a:lnTo>
                <a:lnTo>
                  <a:pt x="472" y="13"/>
                </a:lnTo>
                <a:lnTo>
                  <a:pt x="474" y="11"/>
                </a:lnTo>
                <a:lnTo>
                  <a:pt x="475" y="11"/>
                </a:lnTo>
                <a:lnTo>
                  <a:pt x="478" y="11"/>
                </a:lnTo>
                <a:lnTo>
                  <a:pt x="480" y="9"/>
                </a:lnTo>
                <a:lnTo>
                  <a:pt x="481" y="9"/>
                </a:lnTo>
                <a:lnTo>
                  <a:pt x="483" y="9"/>
                </a:lnTo>
                <a:lnTo>
                  <a:pt x="484" y="9"/>
                </a:lnTo>
                <a:lnTo>
                  <a:pt x="486" y="9"/>
                </a:lnTo>
                <a:lnTo>
                  <a:pt x="489" y="9"/>
                </a:lnTo>
                <a:lnTo>
                  <a:pt x="490" y="9"/>
                </a:lnTo>
                <a:lnTo>
                  <a:pt x="492" y="7"/>
                </a:lnTo>
                <a:lnTo>
                  <a:pt x="494" y="7"/>
                </a:lnTo>
                <a:lnTo>
                  <a:pt x="498" y="7"/>
                </a:lnTo>
                <a:lnTo>
                  <a:pt x="501" y="6"/>
                </a:lnTo>
                <a:lnTo>
                  <a:pt x="504" y="6"/>
                </a:lnTo>
                <a:lnTo>
                  <a:pt x="509" y="6"/>
                </a:lnTo>
                <a:lnTo>
                  <a:pt x="512" y="6"/>
                </a:lnTo>
                <a:lnTo>
                  <a:pt x="515" y="4"/>
                </a:lnTo>
                <a:lnTo>
                  <a:pt x="520" y="4"/>
                </a:lnTo>
                <a:lnTo>
                  <a:pt x="523" y="4"/>
                </a:lnTo>
                <a:lnTo>
                  <a:pt x="527" y="4"/>
                </a:lnTo>
                <a:lnTo>
                  <a:pt x="530" y="2"/>
                </a:lnTo>
                <a:lnTo>
                  <a:pt x="535" y="2"/>
                </a:lnTo>
                <a:lnTo>
                  <a:pt x="538" y="2"/>
                </a:lnTo>
                <a:lnTo>
                  <a:pt x="541" y="2"/>
                </a:lnTo>
                <a:lnTo>
                  <a:pt x="546" y="2"/>
                </a:lnTo>
                <a:lnTo>
                  <a:pt x="549" y="0"/>
                </a:lnTo>
                <a:lnTo>
                  <a:pt x="553" y="0"/>
                </a:lnTo>
                <a:lnTo>
                  <a:pt x="556" y="0"/>
                </a:lnTo>
                <a:lnTo>
                  <a:pt x="559" y="0"/>
                </a:lnTo>
                <a:lnTo>
                  <a:pt x="564" y="0"/>
                </a:lnTo>
                <a:lnTo>
                  <a:pt x="567" y="0"/>
                </a:lnTo>
                <a:lnTo>
                  <a:pt x="572" y="0"/>
                </a:lnTo>
                <a:lnTo>
                  <a:pt x="575" y="0"/>
                </a:lnTo>
                <a:lnTo>
                  <a:pt x="579" y="0"/>
                </a:lnTo>
                <a:lnTo>
                  <a:pt x="582" y="0"/>
                </a:lnTo>
                <a:lnTo>
                  <a:pt x="585" y="0"/>
                </a:lnTo>
                <a:lnTo>
                  <a:pt x="590" y="0"/>
                </a:lnTo>
                <a:lnTo>
                  <a:pt x="593" y="2"/>
                </a:lnTo>
                <a:lnTo>
                  <a:pt x="598" y="2"/>
                </a:lnTo>
                <a:lnTo>
                  <a:pt x="601" y="2"/>
                </a:lnTo>
                <a:lnTo>
                  <a:pt x="604" y="2"/>
                </a:lnTo>
                <a:lnTo>
                  <a:pt x="608" y="2"/>
                </a:lnTo>
                <a:lnTo>
                  <a:pt x="611" y="4"/>
                </a:lnTo>
                <a:lnTo>
                  <a:pt x="614" y="4"/>
                </a:lnTo>
                <a:lnTo>
                  <a:pt x="617" y="4"/>
                </a:lnTo>
                <a:lnTo>
                  <a:pt x="620" y="6"/>
                </a:lnTo>
                <a:lnTo>
                  <a:pt x="622" y="6"/>
                </a:lnTo>
                <a:lnTo>
                  <a:pt x="625" y="6"/>
                </a:lnTo>
                <a:lnTo>
                  <a:pt x="628" y="7"/>
                </a:lnTo>
                <a:lnTo>
                  <a:pt x="631" y="7"/>
                </a:lnTo>
                <a:lnTo>
                  <a:pt x="633" y="9"/>
                </a:lnTo>
                <a:lnTo>
                  <a:pt x="634" y="9"/>
                </a:lnTo>
                <a:lnTo>
                  <a:pt x="636" y="9"/>
                </a:lnTo>
                <a:lnTo>
                  <a:pt x="637" y="9"/>
                </a:lnTo>
                <a:lnTo>
                  <a:pt x="639" y="9"/>
                </a:lnTo>
                <a:lnTo>
                  <a:pt x="640" y="9"/>
                </a:lnTo>
                <a:lnTo>
                  <a:pt x="642" y="9"/>
                </a:lnTo>
                <a:lnTo>
                  <a:pt x="643" y="9"/>
                </a:lnTo>
                <a:lnTo>
                  <a:pt x="645" y="9"/>
                </a:lnTo>
                <a:lnTo>
                  <a:pt x="646" y="9"/>
                </a:lnTo>
                <a:lnTo>
                  <a:pt x="648" y="9"/>
                </a:lnTo>
                <a:lnTo>
                  <a:pt x="650" y="11"/>
                </a:lnTo>
                <a:lnTo>
                  <a:pt x="651" y="11"/>
                </a:lnTo>
                <a:lnTo>
                  <a:pt x="653" y="11"/>
                </a:lnTo>
                <a:lnTo>
                  <a:pt x="656" y="11"/>
                </a:lnTo>
                <a:lnTo>
                  <a:pt x="657" y="11"/>
                </a:lnTo>
                <a:lnTo>
                  <a:pt x="659" y="13"/>
                </a:lnTo>
                <a:lnTo>
                  <a:pt x="660" y="13"/>
                </a:lnTo>
                <a:lnTo>
                  <a:pt x="663" y="13"/>
                </a:lnTo>
                <a:lnTo>
                  <a:pt x="666" y="13"/>
                </a:lnTo>
                <a:lnTo>
                  <a:pt x="668" y="13"/>
                </a:lnTo>
                <a:lnTo>
                  <a:pt x="671" y="15"/>
                </a:lnTo>
                <a:lnTo>
                  <a:pt x="672" y="15"/>
                </a:lnTo>
                <a:lnTo>
                  <a:pt x="676" y="17"/>
                </a:lnTo>
                <a:lnTo>
                  <a:pt x="677" y="17"/>
                </a:lnTo>
                <a:lnTo>
                  <a:pt x="679" y="17"/>
                </a:lnTo>
                <a:lnTo>
                  <a:pt x="680" y="17"/>
                </a:lnTo>
                <a:lnTo>
                  <a:pt x="682" y="19"/>
                </a:lnTo>
                <a:lnTo>
                  <a:pt x="683" y="19"/>
                </a:lnTo>
                <a:lnTo>
                  <a:pt x="685" y="19"/>
                </a:lnTo>
                <a:lnTo>
                  <a:pt x="688" y="21"/>
                </a:lnTo>
                <a:lnTo>
                  <a:pt x="689" y="21"/>
                </a:lnTo>
                <a:lnTo>
                  <a:pt x="692" y="21"/>
                </a:lnTo>
                <a:lnTo>
                  <a:pt x="695" y="21"/>
                </a:lnTo>
                <a:lnTo>
                  <a:pt x="697" y="23"/>
                </a:lnTo>
                <a:lnTo>
                  <a:pt x="700" y="23"/>
                </a:lnTo>
                <a:lnTo>
                  <a:pt x="703" y="23"/>
                </a:lnTo>
                <a:lnTo>
                  <a:pt x="706" y="25"/>
                </a:lnTo>
                <a:lnTo>
                  <a:pt x="708" y="25"/>
                </a:lnTo>
                <a:lnTo>
                  <a:pt x="711" y="27"/>
                </a:lnTo>
                <a:lnTo>
                  <a:pt x="714" y="27"/>
                </a:lnTo>
                <a:lnTo>
                  <a:pt x="717" y="27"/>
                </a:lnTo>
                <a:lnTo>
                  <a:pt x="718" y="29"/>
                </a:lnTo>
                <a:lnTo>
                  <a:pt x="721" y="30"/>
                </a:lnTo>
                <a:lnTo>
                  <a:pt x="724" y="30"/>
                </a:lnTo>
                <a:lnTo>
                  <a:pt x="728" y="30"/>
                </a:lnTo>
                <a:lnTo>
                  <a:pt x="729" y="32"/>
                </a:lnTo>
                <a:lnTo>
                  <a:pt x="732" y="32"/>
                </a:lnTo>
                <a:lnTo>
                  <a:pt x="734" y="34"/>
                </a:lnTo>
                <a:lnTo>
                  <a:pt x="737" y="34"/>
                </a:lnTo>
                <a:lnTo>
                  <a:pt x="738" y="36"/>
                </a:lnTo>
                <a:lnTo>
                  <a:pt x="740" y="36"/>
                </a:lnTo>
                <a:lnTo>
                  <a:pt x="741" y="38"/>
                </a:lnTo>
                <a:lnTo>
                  <a:pt x="744" y="38"/>
                </a:lnTo>
                <a:lnTo>
                  <a:pt x="746" y="38"/>
                </a:lnTo>
                <a:lnTo>
                  <a:pt x="747" y="40"/>
                </a:lnTo>
                <a:lnTo>
                  <a:pt x="749" y="40"/>
                </a:lnTo>
                <a:lnTo>
                  <a:pt x="752" y="42"/>
                </a:lnTo>
                <a:lnTo>
                  <a:pt x="754" y="44"/>
                </a:lnTo>
                <a:lnTo>
                  <a:pt x="755" y="44"/>
                </a:lnTo>
                <a:lnTo>
                  <a:pt x="757" y="44"/>
                </a:lnTo>
                <a:lnTo>
                  <a:pt x="760" y="46"/>
                </a:lnTo>
                <a:lnTo>
                  <a:pt x="761" y="46"/>
                </a:lnTo>
                <a:lnTo>
                  <a:pt x="763" y="48"/>
                </a:lnTo>
                <a:lnTo>
                  <a:pt x="766" y="48"/>
                </a:lnTo>
                <a:lnTo>
                  <a:pt x="769" y="50"/>
                </a:lnTo>
                <a:lnTo>
                  <a:pt x="770" y="50"/>
                </a:lnTo>
                <a:lnTo>
                  <a:pt x="773" y="52"/>
                </a:lnTo>
                <a:lnTo>
                  <a:pt x="776" y="53"/>
                </a:lnTo>
                <a:lnTo>
                  <a:pt x="778" y="53"/>
                </a:lnTo>
                <a:lnTo>
                  <a:pt x="781" y="55"/>
                </a:lnTo>
                <a:lnTo>
                  <a:pt x="783" y="57"/>
                </a:lnTo>
                <a:lnTo>
                  <a:pt x="786" y="57"/>
                </a:lnTo>
                <a:lnTo>
                  <a:pt x="789" y="59"/>
                </a:lnTo>
                <a:lnTo>
                  <a:pt x="790" y="61"/>
                </a:lnTo>
                <a:lnTo>
                  <a:pt x="793" y="61"/>
                </a:lnTo>
                <a:lnTo>
                  <a:pt x="796" y="63"/>
                </a:lnTo>
                <a:lnTo>
                  <a:pt x="798" y="63"/>
                </a:lnTo>
                <a:lnTo>
                  <a:pt x="801" y="65"/>
                </a:lnTo>
                <a:lnTo>
                  <a:pt x="804" y="65"/>
                </a:lnTo>
                <a:lnTo>
                  <a:pt x="804" y="67"/>
                </a:lnTo>
                <a:lnTo>
                  <a:pt x="806" y="67"/>
                </a:lnTo>
                <a:lnTo>
                  <a:pt x="807" y="67"/>
                </a:lnTo>
                <a:lnTo>
                  <a:pt x="809" y="67"/>
                </a:lnTo>
                <a:lnTo>
                  <a:pt x="810" y="67"/>
                </a:lnTo>
                <a:lnTo>
                  <a:pt x="812" y="69"/>
                </a:lnTo>
                <a:lnTo>
                  <a:pt x="813" y="69"/>
                </a:lnTo>
                <a:lnTo>
                  <a:pt x="815" y="71"/>
                </a:lnTo>
                <a:lnTo>
                  <a:pt x="816" y="73"/>
                </a:lnTo>
                <a:lnTo>
                  <a:pt x="818" y="73"/>
                </a:lnTo>
                <a:lnTo>
                  <a:pt x="819" y="73"/>
                </a:lnTo>
                <a:lnTo>
                  <a:pt x="821" y="75"/>
                </a:lnTo>
                <a:lnTo>
                  <a:pt x="822" y="75"/>
                </a:lnTo>
                <a:lnTo>
                  <a:pt x="824" y="75"/>
                </a:lnTo>
                <a:lnTo>
                  <a:pt x="825" y="75"/>
                </a:lnTo>
                <a:lnTo>
                  <a:pt x="827" y="75"/>
                </a:lnTo>
                <a:lnTo>
                  <a:pt x="828" y="77"/>
                </a:lnTo>
                <a:lnTo>
                  <a:pt x="830" y="77"/>
                </a:lnTo>
                <a:lnTo>
                  <a:pt x="832" y="77"/>
                </a:lnTo>
                <a:lnTo>
                  <a:pt x="833" y="78"/>
                </a:lnTo>
                <a:lnTo>
                  <a:pt x="836" y="78"/>
                </a:lnTo>
                <a:lnTo>
                  <a:pt x="839" y="80"/>
                </a:lnTo>
                <a:lnTo>
                  <a:pt x="841" y="80"/>
                </a:lnTo>
                <a:lnTo>
                  <a:pt x="842" y="82"/>
                </a:lnTo>
                <a:lnTo>
                  <a:pt x="844" y="82"/>
                </a:lnTo>
                <a:lnTo>
                  <a:pt x="845" y="84"/>
                </a:lnTo>
                <a:lnTo>
                  <a:pt x="847" y="84"/>
                </a:lnTo>
                <a:lnTo>
                  <a:pt x="847" y="86"/>
                </a:lnTo>
                <a:lnTo>
                  <a:pt x="848" y="86"/>
                </a:lnTo>
                <a:lnTo>
                  <a:pt x="850" y="88"/>
                </a:lnTo>
                <a:lnTo>
                  <a:pt x="851" y="88"/>
                </a:lnTo>
                <a:lnTo>
                  <a:pt x="853" y="88"/>
                </a:lnTo>
                <a:lnTo>
                  <a:pt x="853" y="90"/>
                </a:lnTo>
                <a:lnTo>
                  <a:pt x="854" y="90"/>
                </a:lnTo>
                <a:lnTo>
                  <a:pt x="853" y="90"/>
                </a:lnTo>
                <a:lnTo>
                  <a:pt x="851" y="90"/>
                </a:lnTo>
                <a:lnTo>
                  <a:pt x="850" y="90"/>
                </a:lnTo>
                <a:lnTo>
                  <a:pt x="848" y="90"/>
                </a:lnTo>
                <a:lnTo>
                  <a:pt x="847" y="88"/>
                </a:lnTo>
                <a:lnTo>
                  <a:pt x="845" y="88"/>
                </a:lnTo>
                <a:lnTo>
                  <a:pt x="844" y="88"/>
                </a:lnTo>
                <a:lnTo>
                  <a:pt x="842" y="86"/>
                </a:lnTo>
                <a:lnTo>
                  <a:pt x="839" y="86"/>
                </a:lnTo>
                <a:lnTo>
                  <a:pt x="838" y="84"/>
                </a:lnTo>
                <a:lnTo>
                  <a:pt x="836" y="84"/>
                </a:lnTo>
                <a:lnTo>
                  <a:pt x="835" y="84"/>
                </a:lnTo>
                <a:lnTo>
                  <a:pt x="833" y="82"/>
                </a:lnTo>
                <a:lnTo>
                  <a:pt x="832" y="82"/>
                </a:lnTo>
                <a:lnTo>
                  <a:pt x="830" y="82"/>
                </a:lnTo>
                <a:lnTo>
                  <a:pt x="827" y="82"/>
                </a:lnTo>
                <a:lnTo>
                  <a:pt x="825" y="80"/>
                </a:lnTo>
                <a:lnTo>
                  <a:pt x="824" y="80"/>
                </a:lnTo>
                <a:lnTo>
                  <a:pt x="822" y="80"/>
                </a:lnTo>
                <a:lnTo>
                  <a:pt x="821" y="80"/>
                </a:lnTo>
                <a:lnTo>
                  <a:pt x="819" y="78"/>
                </a:lnTo>
                <a:lnTo>
                  <a:pt x="818" y="78"/>
                </a:lnTo>
                <a:lnTo>
                  <a:pt x="816" y="78"/>
                </a:lnTo>
                <a:lnTo>
                  <a:pt x="815" y="77"/>
                </a:lnTo>
                <a:lnTo>
                  <a:pt x="813" y="77"/>
                </a:lnTo>
                <a:lnTo>
                  <a:pt x="812" y="77"/>
                </a:lnTo>
                <a:lnTo>
                  <a:pt x="810" y="75"/>
                </a:lnTo>
                <a:lnTo>
                  <a:pt x="807" y="75"/>
                </a:lnTo>
                <a:lnTo>
                  <a:pt x="807" y="73"/>
                </a:lnTo>
                <a:lnTo>
                  <a:pt x="804" y="73"/>
                </a:lnTo>
                <a:lnTo>
                  <a:pt x="802" y="71"/>
                </a:lnTo>
                <a:lnTo>
                  <a:pt x="801" y="71"/>
                </a:lnTo>
                <a:lnTo>
                  <a:pt x="799" y="71"/>
                </a:lnTo>
                <a:lnTo>
                  <a:pt x="796" y="69"/>
                </a:lnTo>
                <a:lnTo>
                  <a:pt x="795" y="69"/>
                </a:lnTo>
                <a:lnTo>
                  <a:pt x="792" y="67"/>
                </a:lnTo>
                <a:lnTo>
                  <a:pt x="790" y="67"/>
                </a:lnTo>
                <a:lnTo>
                  <a:pt x="787" y="65"/>
                </a:lnTo>
                <a:lnTo>
                  <a:pt x="786" y="65"/>
                </a:lnTo>
                <a:lnTo>
                  <a:pt x="784" y="63"/>
                </a:lnTo>
                <a:lnTo>
                  <a:pt x="781" y="63"/>
                </a:lnTo>
                <a:lnTo>
                  <a:pt x="780" y="63"/>
                </a:lnTo>
                <a:lnTo>
                  <a:pt x="776" y="61"/>
                </a:lnTo>
                <a:lnTo>
                  <a:pt x="775" y="61"/>
                </a:lnTo>
                <a:lnTo>
                  <a:pt x="772" y="59"/>
                </a:lnTo>
                <a:lnTo>
                  <a:pt x="770" y="59"/>
                </a:lnTo>
                <a:lnTo>
                  <a:pt x="767" y="57"/>
                </a:lnTo>
                <a:lnTo>
                  <a:pt x="766" y="57"/>
                </a:lnTo>
                <a:lnTo>
                  <a:pt x="764" y="55"/>
                </a:lnTo>
                <a:lnTo>
                  <a:pt x="761" y="55"/>
                </a:lnTo>
                <a:lnTo>
                  <a:pt x="760" y="55"/>
                </a:lnTo>
                <a:lnTo>
                  <a:pt x="758" y="53"/>
                </a:lnTo>
                <a:lnTo>
                  <a:pt x="757" y="53"/>
                </a:lnTo>
                <a:lnTo>
                  <a:pt x="755" y="52"/>
                </a:lnTo>
                <a:lnTo>
                  <a:pt x="754" y="52"/>
                </a:lnTo>
                <a:lnTo>
                  <a:pt x="750" y="50"/>
                </a:lnTo>
                <a:lnTo>
                  <a:pt x="749" y="50"/>
                </a:lnTo>
                <a:lnTo>
                  <a:pt x="747" y="48"/>
                </a:lnTo>
                <a:lnTo>
                  <a:pt x="746" y="48"/>
                </a:lnTo>
                <a:lnTo>
                  <a:pt x="744" y="48"/>
                </a:lnTo>
                <a:lnTo>
                  <a:pt x="743" y="46"/>
                </a:lnTo>
                <a:lnTo>
                  <a:pt x="741" y="46"/>
                </a:lnTo>
                <a:lnTo>
                  <a:pt x="740" y="46"/>
                </a:lnTo>
                <a:lnTo>
                  <a:pt x="738" y="46"/>
                </a:lnTo>
                <a:lnTo>
                  <a:pt x="737" y="44"/>
                </a:lnTo>
                <a:lnTo>
                  <a:pt x="735" y="44"/>
                </a:lnTo>
                <a:lnTo>
                  <a:pt x="734" y="44"/>
                </a:lnTo>
                <a:lnTo>
                  <a:pt x="732" y="44"/>
                </a:lnTo>
                <a:lnTo>
                  <a:pt x="731" y="42"/>
                </a:lnTo>
                <a:lnTo>
                  <a:pt x="729" y="42"/>
                </a:lnTo>
                <a:lnTo>
                  <a:pt x="728" y="42"/>
                </a:lnTo>
                <a:lnTo>
                  <a:pt x="726" y="40"/>
                </a:lnTo>
                <a:lnTo>
                  <a:pt x="724" y="40"/>
                </a:lnTo>
                <a:lnTo>
                  <a:pt x="723" y="40"/>
                </a:lnTo>
                <a:lnTo>
                  <a:pt x="721" y="38"/>
                </a:lnTo>
                <a:lnTo>
                  <a:pt x="718" y="38"/>
                </a:lnTo>
                <a:lnTo>
                  <a:pt x="717" y="38"/>
                </a:lnTo>
                <a:lnTo>
                  <a:pt x="715" y="38"/>
                </a:lnTo>
                <a:lnTo>
                  <a:pt x="712" y="38"/>
                </a:lnTo>
                <a:lnTo>
                  <a:pt x="709" y="36"/>
                </a:lnTo>
                <a:lnTo>
                  <a:pt x="708" y="36"/>
                </a:lnTo>
                <a:lnTo>
                  <a:pt x="705" y="36"/>
                </a:lnTo>
                <a:lnTo>
                  <a:pt x="702" y="34"/>
                </a:lnTo>
                <a:lnTo>
                  <a:pt x="700" y="34"/>
                </a:lnTo>
                <a:lnTo>
                  <a:pt x="697" y="32"/>
                </a:lnTo>
                <a:lnTo>
                  <a:pt x="695" y="30"/>
                </a:lnTo>
                <a:lnTo>
                  <a:pt x="692" y="30"/>
                </a:lnTo>
                <a:lnTo>
                  <a:pt x="691" y="30"/>
                </a:lnTo>
                <a:lnTo>
                  <a:pt x="689" y="30"/>
                </a:lnTo>
                <a:lnTo>
                  <a:pt x="688" y="29"/>
                </a:lnTo>
                <a:lnTo>
                  <a:pt x="686" y="29"/>
                </a:lnTo>
                <a:lnTo>
                  <a:pt x="683" y="29"/>
                </a:lnTo>
                <a:lnTo>
                  <a:pt x="682" y="27"/>
                </a:lnTo>
                <a:lnTo>
                  <a:pt x="680" y="27"/>
                </a:lnTo>
                <a:lnTo>
                  <a:pt x="679" y="27"/>
                </a:lnTo>
                <a:lnTo>
                  <a:pt x="677" y="27"/>
                </a:lnTo>
                <a:lnTo>
                  <a:pt x="676" y="27"/>
                </a:lnTo>
                <a:lnTo>
                  <a:pt x="674" y="25"/>
                </a:lnTo>
                <a:lnTo>
                  <a:pt x="672" y="25"/>
                </a:lnTo>
                <a:lnTo>
                  <a:pt x="671" y="25"/>
                </a:lnTo>
                <a:lnTo>
                  <a:pt x="669" y="25"/>
                </a:lnTo>
                <a:lnTo>
                  <a:pt x="668" y="25"/>
                </a:lnTo>
                <a:lnTo>
                  <a:pt x="666" y="23"/>
                </a:lnTo>
                <a:lnTo>
                  <a:pt x="663" y="23"/>
                </a:lnTo>
                <a:lnTo>
                  <a:pt x="662" y="23"/>
                </a:lnTo>
                <a:lnTo>
                  <a:pt x="660" y="21"/>
                </a:lnTo>
                <a:lnTo>
                  <a:pt x="657" y="21"/>
                </a:lnTo>
                <a:lnTo>
                  <a:pt x="656" y="21"/>
                </a:lnTo>
                <a:lnTo>
                  <a:pt x="653" y="21"/>
                </a:lnTo>
                <a:lnTo>
                  <a:pt x="651" y="19"/>
                </a:lnTo>
                <a:lnTo>
                  <a:pt x="648" y="19"/>
                </a:lnTo>
                <a:lnTo>
                  <a:pt x="645" y="19"/>
                </a:lnTo>
                <a:lnTo>
                  <a:pt x="643" y="19"/>
                </a:lnTo>
                <a:lnTo>
                  <a:pt x="640" y="19"/>
                </a:lnTo>
                <a:lnTo>
                  <a:pt x="637" y="19"/>
                </a:lnTo>
                <a:lnTo>
                  <a:pt x="634" y="17"/>
                </a:lnTo>
                <a:lnTo>
                  <a:pt x="633" y="17"/>
                </a:lnTo>
                <a:lnTo>
                  <a:pt x="631" y="17"/>
                </a:lnTo>
                <a:lnTo>
                  <a:pt x="630" y="17"/>
                </a:lnTo>
                <a:lnTo>
                  <a:pt x="628" y="17"/>
                </a:lnTo>
                <a:lnTo>
                  <a:pt x="627" y="17"/>
                </a:lnTo>
                <a:lnTo>
                  <a:pt x="624" y="17"/>
                </a:lnTo>
                <a:lnTo>
                  <a:pt x="620" y="15"/>
                </a:lnTo>
                <a:lnTo>
                  <a:pt x="617" y="15"/>
                </a:lnTo>
                <a:lnTo>
                  <a:pt x="614" y="15"/>
                </a:lnTo>
                <a:lnTo>
                  <a:pt x="611" y="15"/>
                </a:lnTo>
                <a:lnTo>
                  <a:pt x="608" y="15"/>
                </a:lnTo>
                <a:lnTo>
                  <a:pt x="605" y="13"/>
                </a:lnTo>
                <a:lnTo>
                  <a:pt x="601" y="13"/>
                </a:lnTo>
                <a:lnTo>
                  <a:pt x="598" y="13"/>
                </a:lnTo>
                <a:lnTo>
                  <a:pt x="594" y="13"/>
                </a:lnTo>
                <a:lnTo>
                  <a:pt x="591" y="13"/>
                </a:lnTo>
                <a:lnTo>
                  <a:pt x="588" y="13"/>
                </a:lnTo>
                <a:lnTo>
                  <a:pt x="585" y="13"/>
                </a:lnTo>
                <a:lnTo>
                  <a:pt x="582" y="13"/>
                </a:lnTo>
                <a:lnTo>
                  <a:pt x="579" y="13"/>
                </a:lnTo>
                <a:lnTo>
                  <a:pt x="576" y="13"/>
                </a:lnTo>
                <a:lnTo>
                  <a:pt x="573" y="13"/>
                </a:lnTo>
                <a:lnTo>
                  <a:pt x="570" y="13"/>
                </a:lnTo>
                <a:lnTo>
                  <a:pt x="565" y="13"/>
                </a:lnTo>
                <a:lnTo>
                  <a:pt x="562" y="13"/>
                </a:lnTo>
                <a:lnTo>
                  <a:pt x="559" y="13"/>
                </a:lnTo>
                <a:lnTo>
                  <a:pt x="556" y="13"/>
                </a:lnTo>
                <a:lnTo>
                  <a:pt x="553" y="13"/>
                </a:lnTo>
                <a:lnTo>
                  <a:pt x="550" y="13"/>
                </a:lnTo>
                <a:lnTo>
                  <a:pt x="547" y="13"/>
                </a:lnTo>
                <a:lnTo>
                  <a:pt x="544" y="13"/>
                </a:lnTo>
                <a:lnTo>
                  <a:pt x="541" y="13"/>
                </a:lnTo>
                <a:lnTo>
                  <a:pt x="536" y="13"/>
                </a:lnTo>
                <a:lnTo>
                  <a:pt x="533" y="13"/>
                </a:lnTo>
                <a:lnTo>
                  <a:pt x="530" y="13"/>
                </a:lnTo>
                <a:lnTo>
                  <a:pt x="527" y="13"/>
                </a:lnTo>
                <a:lnTo>
                  <a:pt x="524" y="13"/>
                </a:lnTo>
                <a:lnTo>
                  <a:pt x="523" y="13"/>
                </a:lnTo>
                <a:lnTo>
                  <a:pt x="521" y="13"/>
                </a:lnTo>
                <a:lnTo>
                  <a:pt x="518" y="15"/>
                </a:lnTo>
                <a:lnTo>
                  <a:pt x="516" y="15"/>
                </a:lnTo>
                <a:lnTo>
                  <a:pt x="515" y="15"/>
                </a:lnTo>
                <a:lnTo>
                  <a:pt x="512" y="15"/>
                </a:lnTo>
                <a:lnTo>
                  <a:pt x="510" y="15"/>
                </a:lnTo>
                <a:lnTo>
                  <a:pt x="509" y="15"/>
                </a:lnTo>
                <a:lnTo>
                  <a:pt x="507" y="17"/>
                </a:lnTo>
                <a:lnTo>
                  <a:pt x="504" y="17"/>
                </a:lnTo>
                <a:lnTo>
                  <a:pt x="503" y="17"/>
                </a:lnTo>
                <a:lnTo>
                  <a:pt x="500" y="17"/>
                </a:lnTo>
                <a:lnTo>
                  <a:pt x="498" y="17"/>
                </a:lnTo>
                <a:lnTo>
                  <a:pt x="497" y="17"/>
                </a:lnTo>
                <a:lnTo>
                  <a:pt x="495" y="19"/>
                </a:lnTo>
                <a:lnTo>
                  <a:pt x="494" y="19"/>
                </a:lnTo>
                <a:lnTo>
                  <a:pt x="492" y="19"/>
                </a:lnTo>
                <a:lnTo>
                  <a:pt x="490" y="19"/>
                </a:lnTo>
                <a:lnTo>
                  <a:pt x="487" y="19"/>
                </a:lnTo>
                <a:lnTo>
                  <a:pt x="486" y="21"/>
                </a:lnTo>
                <a:lnTo>
                  <a:pt x="484" y="21"/>
                </a:lnTo>
                <a:lnTo>
                  <a:pt x="483" y="21"/>
                </a:lnTo>
                <a:lnTo>
                  <a:pt x="480" y="21"/>
                </a:lnTo>
                <a:lnTo>
                  <a:pt x="478" y="23"/>
                </a:lnTo>
                <a:lnTo>
                  <a:pt x="477" y="23"/>
                </a:lnTo>
                <a:lnTo>
                  <a:pt x="475" y="23"/>
                </a:lnTo>
                <a:lnTo>
                  <a:pt x="474" y="25"/>
                </a:lnTo>
                <a:lnTo>
                  <a:pt x="471" y="25"/>
                </a:lnTo>
                <a:lnTo>
                  <a:pt x="469" y="25"/>
                </a:lnTo>
                <a:lnTo>
                  <a:pt x="468" y="25"/>
                </a:lnTo>
                <a:lnTo>
                  <a:pt x="466" y="27"/>
                </a:lnTo>
                <a:lnTo>
                  <a:pt x="464" y="27"/>
                </a:lnTo>
                <a:lnTo>
                  <a:pt x="463" y="27"/>
                </a:lnTo>
                <a:lnTo>
                  <a:pt x="461" y="27"/>
                </a:lnTo>
                <a:lnTo>
                  <a:pt x="461" y="29"/>
                </a:lnTo>
                <a:lnTo>
                  <a:pt x="460" y="29"/>
                </a:lnTo>
                <a:lnTo>
                  <a:pt x="457" y="29"/>
                </a:lnTo>
                <a:lnTo>
                  <a:pt x="455" y="30"/>
                </a:lnTo>
                <a:lnTo>
                  <a:pt x="454" y="30"/>
                </a:lnTo>
                <a:lnTo>
                  <a:pt x="452" y="30"/>
                </a:lnTo>
                <a:lnTo>
                  <a:pt x="451" y="32"/>
                </a:lnTo>
                <a:lnTo>
                  <a:pt x="449" y="32"/>
                </a:lnTo>
                <a:lnTo>
                  <a:pt x="446" y="34"/>
                </a:lnTo>
                <a:lnTo>
                  <a:pt x="445" y="34"/>
                </a:lnTo>
                <a:lnTo>
                  <a:pt x="443" y="34"/>
                </a:lnTo>
                <a:lnTo>
                  <a:pt x="440" y="36"/>
                </a:lnTo>
                <a:lnTo>
                  <a:pt x="438" y="36"/>
                </a:lnTo>
                <a:lnTo>
                  <a:pt x="437" y="36"/>
                </a:lnTo>
                <a:lnTo>
                  <a:pt x="434" y="36"/>
                </a:lnTo>
                <a:lnTo>
                  <a:pt x="432" y="38"/>
                </a:lnTo>
                <a:lnTo>
                  <a:pt x="431" y="38"/>
                </a:lnTo>
                <a:lnTo>
                  <a:pt x="429" y="38"/>
                </a:lnTo>
                <a:lnTo>
                  <a:pt x="426" y="40"/>
                </a:lnTo>
                <a:lnTo>
                  <a:pt x="425" y="40"/>
                </a:lnTo>
                <a:lnTo>
                  <a:pt x="422" y="42"/>
                </a:lnTo>
                <a:lnTo>
                  <a:pt x="420" y="42"/>
                </a:lnTo>
                <a:lnTo>
                  <a:pt x="417" y="42"/>
                </a:lnTo>
                <a:lnTo>
                  <a:pt x="416" y="44"/>
                </a:lnTo>
                <a:lnTo>
                  <a:pt x="414" y="44"/>
                </a:lnTo>
                <a:lnTo>
                  <a:pt x="411" y="46"/>
                </a:lnTo>
                <a:lnTo>
                  <a:pt x="409" y="46"/>
                </a:lnTo>
                <a:lnTo>
                  <a:pt x="408" y="46"/>
                </a:lnTo>
                <a:lnTo>
                  <a:pt x="406" y="48"/>
                </a:lnTo>
                <a:lnTo>
                  <a:pt x="405" y="48"/>
                </a:lnTo>
                <a:lnTo>
                  <a:pt x="403" y="48"/>
                </a:lnTo>
                <a:lnTo>
                  <a:pt x="403" y="50"/>
                </a:lnTo>
                <a:lnTo>
                  <a:pt x="402" y="48"/>
                </a:lnTo>
                <a:lnTo>
                  <a:pt x="399" y="52"/>
                </a:lnTo>
                <a:lnTo>
                  <a:pt x="397" y="52"/>
                </a:lnTo>
                <a:lnTo>
                  <a:pt x="396" y="52"/>
                </a:lnTo>
                <a:lnTo>
                  <a:pt x="394" y="53"/>
                </a:lnTo>
                <a:lnTo>
                  <a:pt x="393" y="53"/>
                </a:lnTo>
                <a:lnTo>
                  <a:pt x="391" y="55"/>
                </a:lnTo>
                <a:lnTo>
                  <a:pt x="390" y="55"/>
                </a:lnTo>
                <a:lnTo>
                  <a:pt x="388" y="57"/>
                </a:lnTo>
                <a:lnTo>
                  <a:pt x="386" y="57"/>
                </a:lnTo>
                <a:lnTo>
                  <a:pt x="385" y="59"/>
                </a:lnTo>
                <a:lnTo>
                  <a:pt x="383" y="61"/>
                </a:lnTo>
                <a:lnTo>
                  <a:pt x="382" y="61"/>
                </a:lnTo>
                <a:lnTo>
                  <a:pt x="380" y="63"/>
                </a:lnTo>
                <a:lnTo>
                  <a:pt x="379" y="63"/>
                </a:lnTo>
                <a:lnTo>
                  <a:pt x="377" y="65"/>
                </a:lnTo>
                <a:lnTo>
                  <a:pt x="376" y="67"/>
                </a:lnTo>
                <a:lnTo>
                  <a:pt x="374" y="69"/>
                </a:lnTo>
                <a:lnTo>
                  <a:pt x="373" y="69"/>
                </a:lnTo>
                <a:lnTo>
                  <a:pt x="371" y="71"/>
                </a:lnTo>
                <a:lnTo>
                  <a:pt x="370" y="71"/>
                </a:lnTo>
                <a:lnTo>
                  <a:pt x="368" y="73"/>
                </a:lnTo>
                <a:lnTo>
                  <a:pt x="367" y="75"/>
                </a:lnTo>
                <a:lnTo>
                  <a:pt x="364" y="75"/>
                </a:lnTo>
                <a:lnTo>
                  <a:pt x="362" y="77"/>
                </a:lnTo>
                <a:lnTo>
                  <a:pt x="360" y="78"/>
                </a:lnTo>
                <a:lnTo>
                  <a:pt x="359" y="78"/>
                </a:lnTo>
                <a:lnTo>
                  <a:pt x="357" y="80"/>
                </a:lnTo>
                <a:lnTo>
                  <a:pt x="354" y="82"/>
                </a:lnTo>
                <a:lnTo>
                  <a:pt x="353" y="84"/>
                </a:lnTo>
                <a:lnTo>
                  <a:pt x="350" y="86"/>
                </a:lnTo>
                <a:lnTo>
                  <a:pt x="347" y="88"/>
                </a:lnTo>
                <a:lnTo>
                  <a:pt x="345" y="88"/>
                </a:lnTo>
                <a:lnTo>
                  <a:pt x="342" y="90"/>
                </a:lnTo>
                <a:lnTo>
                  <a:pt x="339" y="94"/>
                </a:lnTo>
                <a:lnTo>
                  <a:pt x="338" y="96"/>
                </a:lnTo>
                <a:lnTo>
                  <a:pt x="330" y="100"/>
                </a:lnTo>
                <a:lnTo>
                  <a:pt x="324" y="103"/>
                </a:lnTo>
                <a:lnTo>
                  <a:pt x="318" y="107"/>
                </a:lnTo>
                <a:lnTo>
                  <a:pt x="312" y="113"/>
                </a:lnTo>
                <a:lnTo>
                  <a:pt x="305" y="117"/>
                </a:lnTo>
                <a:lnTo>
                  <a:pt x="299" y="123"/>
                </a:lnTo>
                <a:lnTo>
                  <a:pt x="293" y="126"/>
                </a:lnTo>
                <a:lnTo>
                  <a:pt x="287" y="132"/>
                </a:lnTo>
                <a:lnTo>
                  <a:pt x="281" y="138"/>
                </a:lnTo>
                <a:lnTo>
                  <a:pt x="275" y="144"/>
                </a:lnTo>
                <a:lnTo>
                  <a:pt x="270" y="149"/>
                </a:lnTo>
                <a:lnTo>
                  <a:pt x="264" y="153"/>
                </a:lnTo>
                <a:lnTo>
                  <a:pt x="258" y="159"/>
                </a:lnTo>
                <a:lnTo>
                  <a:pt x="252" y="167"/>
                </a:lnTo>
                <a:lnTo>
                  <a:pt x="247" y="172"/>
                </a:lnTo>
                <a:lnTo>
                  <a:pt x="241" y="178"/>
                </a:lnTo>
                <a:lnTo>
                  <a:pt x="237" y="184"/>
                </a:lnTo>
                <a:lnTo>
                  <a:pt x="232" y="190"/>
                </a:lnTo>
                <a:lnTo>
                  <a:pt x="227" y="195"/>
                </a:lnTo>
                <a:lnTo>
                  <a:pt x="223" y="201"/>
                </a:lnTo>
                <a:lnTo>
                  <a:pt x="220" y="207"/>
                </a:lnTo>
                <a:lnTo>
                  <a:pt x="215" y="213"/>
                </a:lnTo>
                <a:lnTo>
                  <a:pt x="211" y="219"/>
                </a:lnTo>
                <a:lnTo>
                  <a:pt x="208" y="224"/>
                </a:lnTo>
                <a:lnTo>
                  <a:pt x="203" y="232"/>
                </a:lnTo>
                <a:lnTo>
                  <a:pt x="200" y="238"/>
                </a:lnTo>
                <a:lnTo>
                  <a:pt x="195" y="243"/>
                </a:lnTo>
                <a:lnTo>
                  <a:pt x="192" y="249"/>
                </a:lnTo>
                <a:lnTo>
                  <a:pt x="189" y="255"/>
                </a:lnTo>
                <a:lnTo>
                  <a:pt x="186" y="261"/>
                </a:lnTo>
                <a:lnTo>
                  <a:pt x="182" y="268"/>
                </a:lnTo>
                <a:lnTo>
                  <a:pt x="179" y="274"/>
                </a:lnTo>
                <a:lnTo>
                  <a:pt x="177" y="274"/>
                </a:lnTo>
                <a:lnTo>
                  <a:pt x="177" y="276"/>
                </a:lnTo>
                <a:lnTo>
                  <a:pt x="175" y="278"/>
                </a:lnTo>
                <a:lnTo>
                  <a:pt x="174" y="280"/>
                </a:lnTo>
                <a:lnTo>
                  <a:pt x="172" y="282"/>
                </a:lnTo>
                <a:lnTo>
                  <a:pt x="169" y="288"/>
                </a:lnTo>
                <a:lnTo>
                  <a:pt x="166" y="295"/>
                </a:lnTo>
                <a:lnTo>
                  <a:pt x="163" y="301"/>
                </a:lnTo>
                <a:lnTo>
                  <a:pt x="160" y="307"/>
                </a:lnTo>
                <a:lnTo>
                  <a:pt x="157" y="313"/>
                </a:lnTo>
                <a:lnTo>
                  <a:pt x="154" y="320"/>
                </a:lnTo>
                <a:lnTo>
                  <a:pt x="151" y="326"/>
                </a:lnTo>
                <a:lnTo>
                  <a:pt x="148" y="334"/>
                </a:lnTo>
                <a:lnTo>
                  <a:pt x="148" y="336"/>
                </a:lnTo>
                <a:lnTo>
                  <a:pt x="146" y="338"/>
                </a:lnTo>
                <a:lnTo>
                  <a:pt x="145" y="341"/>
                </a:lnTo>
                <a:lnTo>
                  <a:pt x="145" y="343"/>
                </a:lnTo>
                <a:lnTo>
                  <a:pt x="143" y="345"/>
                </a:lnTo>
                <a:lnTo>
                  <a:pt x="142" y="347"/>
                </a:lnTo>
                <a:lnTo>
                  <a:pt x="140" y="349"/>
                </a:lnTo>
                <a:lnTo>
                  <a:pt x="139" y="353"/>
                </a:lnTo>
                <a:lnTo>
                  <a:pt x="137" y="359"/>
                </a:lnTo>
                <a:lnTo>
                  <a:pt x="136" y="364"/>
                </a:lnTo>
                <a:lnTo>
                  <a:pt x="133" y="370"/>
                </a:lnTo>
                <a:lnTo>
                  <a:pt x="131" y="376"/>
                </a:lnTo>
                <a:lnTo>
                  <a:pt x="130" y="382"/>
                </a:lnTo>
                <a:lnTo>
                  <a:pt x="128" y="387"/>
                </a:lnTo>
                <a:lnTo>
                  <a:pt x="127" y="393"/>
                </a:lnTo>
                <a:lnTo>
                  <a:pt x="123" y="399"/>
                </a:lnTo>
                <a:lnTo>
                  <a:pt x="122" y="405"/>
                </a:lnTo>
                <a:lnTo>
                  <a:pt x="120" y="410"/>
                </a:lnTo>
                <a:lnTo>
                  <a:pt x="119" y="416"/>
                </a:lnTo>
                <a:lnTo>
                  <a:pt x="117" y="422"/>
                </a:lnTo>
                <a:lnTo>
                  <a:pt x="114" y="428"/>
                </a:lnTo>
                <a:lnTo>
                  <a:pt x="113" y="435"/>
                </a:lnTo>
                <a:lnTo>
                  <a:pt x="111" y="441"/>
                </a:lnTo>
                <a:lnTo>
                  <a:pt x="110" y="447"/>
                </a:lnTo>
                <a:lnTo>
                  <a:pt x="110" y="451"/>
                </a:lnTo>
                <a:lnTo>
                  <a:pt x="108" y="455"/>
                </a:lnTo>
                <a:lnTo>
                  <a:pt x="107" y="458"/>
                </a:lnTo>
                <a:lnTo>
                  <a:pt x="105" y="462"/>
                </a:lnTo>
                <a:lnTo>
                  <a:pt x="105" y="466"/>
                </a:lnTo>
                <a:lnTo>
                  <a:pt x="104" y="470"/>
                </a:lnTo>
                <a:lnTo>
                  <a:pt x="102" y="474"/>
                </a:lnTo>
                <a:lnTo>
                  <a:pt x="102" y="478"/>
                </a:lnTo>
                <a:lnTo>
                  <a:pt x="101" y="481"/>
                </a:lnTo>
                <a:lnTo>
                  <a:pt x="101" y="485"/>
                </a:lnTo>
                <a:lnTo>
                  <a:pt x="101" y="487"/>
                </a:lnTo>
                <a:lnTo>
                  <a:pt x="99" y="491"/>
                </a:lnTo>
                <a:lnTo>
                  <a:pt x="99" y="497"/>
                </a:lnTo>
                <a:lnTo>
                  <a:pt x="97" y="503"/>
                </a:lnTo>
                <a:lnTo>
                  <a:pt x="96" y="506"/>
                </a:lnTo>
                <a:lnTo>
                  <a:pt x="97" y="512"/>
                </a:lnTo>
                <a:lnTo>
                  <a:pt x="99" y="514"/>
                </a:lnTo>
                <a:lnTo>
                  <a:pt x="99" y="512"/>
                </a:lnTo>
                <a:lnTo>
                  <a:pt x="101" y="510"/>
                </a:lnTo>
                <a:lnTo>
                  <a:pt x="101" y="508"/>
                </a:lnTo>
                <a:lnTo>
                  <a:pt x="101" y="506"/>
                </a:lnTo>
                <a:lnTo>
                  <a:pt x="104" y="501"/>
                </a:lnTo>
                <a:lnTo>
                  <a:pt x="107" y="495"/>
                </a:lnTo>
                <a:lnTo>
                  <a:pt x="110" y="489"/>
                </a:lnTo>
                <a:lnTo>
                  <a:pt x="113" y="485"/>
                </a:lnTo>
                <a:lnTo>
                  <a:pt x="117" y="480"/>
                </a:lnTo>
                <a:lnTo>
                  <a:pt x="120" y="474"/>
                </a:lnTo>
                <a:lnTo>
                  <a:pt x="125" y="468"/>
                </a:lnTo>
                <a:lnTo>
                  <a:pt x="128" y="462"/>
                </a:lnTo>
                <a:lnTo>
                  <a:pt x="133" y="456"/>
                </a:lnTo>
                <a:lnTo>
                  <a:pt x="136" y="453"/>
                </a:lnTo>
                <a:lnTo>
                  <a:pt x="139" y="447"/>
                </a:lnTo>
                <a:lnTo>
                  <a:pt x="143" y="441"/>
                </a:lnTo>
                <a:lnTo>
                  <a:pt x="146" y="435"/>
                </a:lnTo>
                <a:lnTo>
                  <a:pt x="151" y="430"/>
                </a:lnTo>
                <a:lnTo>
                  <a:pt x="154" y="426"/>
                </a:lnTo>
                <a:lnTo>
                  <a:pt x="157" y="420"/>
                </a:lnTo>
                <a:lnTo>
                  <a:pt x="160" y="416"/>
                </a:lnTo>
                <a:lnTo>
                  <a:pt x="163" y="412"/>
                </a:lnTo>
                <a:lnTo>
                  <a:pt x="165" y="409"/>
                </a:lnTo>
                <a:lnTo>
                  <a:pt x="168" y="405"/>
                </a:lnTo>
                <a:lnTo>
                  <a:pt x="171" y="401"/>
                </a:lnTo>
                <a:lnTo>
                  <a:pt x="172" y="397"/>
                </a:lnTo>
                <a:lnTo>
                  <a:pt x="175" y="393"/>
                </a:lnTo>
                <a:lnTo>
                  <a:pt x="179" y="389"/>
                </a:lnTo>
                <a:lnTo>
                  <a:pt x="182" y="385"/>
                </a:lnTo>
                <a:lnTo>
                  <a:pt x="183" y="380"/>
                </a:lnTo>
                <a:lnTo>
                  <a:pt x="186" y="376"/>
                </a:lnTo>
                <a:lnTo>
                  <a:pt x="189" y="372"/>
                </a:lnTo>
                <a:lnTo>
                  <a:pt x="192" y="368"/>
                </a:lnTo>
                <a:lnTo>
                  <a:pt x="195" y="364"/>
                </a:lnTo>
                <a:lnTo>
                  <a:pt x="198" y="361"/>
                </a:lnTo>
                <a:lnTo>
                  <a:pt x="201" y="359"/>
                </a:lnTo>
                <a:lnTo>
                  <a:pt x="203" y="357"/>
                </a:lnTo>
                <a:lnTo>
                  <a:pt x="205" y="355"/>
                </a:lnTo>
                <a:lnTo>
                  <a:pt x="206" y="353"/>
                </a:lnTo>
                <a:lnTo>
                  <a:pt x="208" y="351"/>
                </a:lnTo>
                <a:lnTo>
                  <a:pt x="209" y="349"/>
                </a:lnTo>
                <a:lnTo>
                  <a:pt x="211" y="347"/>
                </a:lnTo>
                <a:lnTo>
                  <a:pt x="212" y="345"/>
                </a:lnTo>
                <a:lnTo>
                  <a:pt x="214" y="343"/>
                </a:lnTo>
                <a:lnTo>
                  <a:pt x="215" y="341"/>
                </a:lnTo>
                <a:lnTo>
                  <a:pt x="217" y="339"/>
                </a:lnTo>
                <a:lnTo>
                  <a:pt x="218" y="336"/>
                </a:lnTo>
                <a:lnTo>
                  <a:pt x="220" y="336"/>
                </a:lnTo>
                <a:lnTo>
                  <a:pt x="221" y="334"/>
                </a:lnTo>
                <a:lnTo>
                  <a:pt x="223" y="332"/>
                </a:lnTo>
                <a:lnTo>
                  <a:pt x="224" y="330"/>
                </a:lnTo>
                <a:lnTo>
                  <a:pt x="226" y="328"/>
                </a:lnTo>
                <a:lnTo>
                  <a:pt x="229" y="326"/>
                </a:lnTo>
                <a:lnTo>
                  <a:pt x="232" y="322"/>
                </a:lnTo>
                <a:lnTo>
                  <a:pt x="235" y="320"/>
                </a:lnTo>
                <a:lnTo>
                  <a:pt x="238" y="316"/>
                </a:lnTo>
                <a:lnTo>
                  <a:pt x="241" y="314"/>
                </a:lnTo>
                <a:lnTo>
                  <a:pt x="244" y="311"/>
                </a:lnTo>
                <a:lnTo>
                  <a:pt x="247" y="309"/>
                </a:lnTo>
                <a:lnTo>
                  <a:pt x="250" y="307"/>
                </a:lnTo>
                <a:lnTo>
                  <a:pt x="253" y="303"/>
                </a:lnTo>
                <a:lnTo>
                  <a:pt x="257" y="301"/>
                </a:lnTo>
                <a:lnTo>
                  <a:pt x="260" y="299"/>
                </a:lnTo>
                <a:lnTo>
                  <a:pt x="263" y="295"/>
                </a:lnTo>
                <a:lnTo>
                  <a:pt x="266" y="293"/>
                </a:lnTo>
                <a:lnTo>
                  <a:pt x="269" y="291"/>
                </a:lnTo>
                <a:lnTo>
                  <a:pt x="273" y="288"/>
                </a:lnTo>
                <a:lnTo>
                  <a:pt x="276" y="286"/>
                </a:lnTo>
                <a:lnTo>
                  <a:pt x="278" y="284"/>
                </a:lnTo>
                <a:lnTo>
                  <a:pt x="279" y="284"/>
                </a:lnTo>
                <a:lnTo>
                  <a:pt x="283" y="282"/>
                </a:lnTo>
                <a:lnTo>
                  <a:pt x="284" y="280"/>
                </a:lnTo>
                <a:lnTo>
                  <a:pt x="286" y="280"/>
                </a:lnTo>
                <a:lnTo>
                  <a:pt x="289" y="278"/>
                </a:lnTo>
                <a:lnTo>
                  <a:pt x="290" y="276"/>
                </a:lnTo>
                <a:lnTo>
                  <a:pt x="292" y="274"/>
                </a:lnTo>
                <a:lnTo>
                  <a:pt x="295" y="272"/>
                </a:lnTo>
                <a:lnTo>
                  <a:pt x="296" y="270"/>
                </a:lnTo>
                <a:lnTo>
                  <a:pt x="298" y="270"/>
                </a:lnTo>
                <a:lnTo>
                  <a:pt x="299" y="268"/>
                </a:lnTo>
                <a:lnTo>
                  <a:pt x="302" y="266"/>
                </a:lnTo>
                <a:lnTo>
                  <a:pt x="304" y="265"/>
                </a:lnTo>
                <a:lnTo>
                  <a:pt x="307" y="263"/>
                </a:lnTo>
                <a:lnTo>
                  <a:pt x="309" y="261"/>
                </a:lnTo>
                <a:lnTo>
                  <a:pt x="310" y="261"/>
                </a:lnTo>
                <a:lnTo>
                  <a:pt x="313" y="259"/>
                </a:lnTo>
                <a:lnTo>
                  <a:pt x="315" y="257"/>
                </a:lnTo>
                <a:lnTo>
                  <a:pt x="316" y="255"/>
                </a:lnTo>
                <a:lnTo>
                  <a:pt x="319" y="255"/>
                </a:lnTo>
                <a:lnTo>
                  <a:pt x="321" y="253"/>
                </a:lnTo>
                <a:lnTo>
                  <a:pt x="324" y="251"/>
                </a:lnTo>
                <a:lnTo>
                  <a:pt x="325" y="249"/>
                </a:lnTo>
                <a:lnTo>
                  <a:pt x="330" y="247"/>
                </a:lnTo>
                <a:lnTo>
                  <a:pt x="334" y="245"/>
                </a:lnTo>
                <a:lnTo>
                  <a:pt x="339" y="243"/>
                </a:lnTo>
                <a:lnTo>
                  <a:pt x="344" y="240"/>
                </a:lnTo>
                <a:lnTo>
                  <a:pt x="347" y="238"/>
                </a:lnTo>
                <a:lnTo>
                  <a:pt x="351" y="236"/>
                </a:lnTo>
                <a:lnTo>
                  <a:pt x="356" y="232"/>
                </a:lnTo>
                <a:lnTo>
                  <a:pt x="360" y="230"/>
                </a:lnTo>
                <a:lnTo>
                  <a:pt x="364" y="228"/>
                </a:lnTo>
                <a:lnTo>
                  <a:pt x="368" y="224"/>
                </a:lnTo>
                <a:lnTo>
                  <a:pt x="373" y="222"/>
                </a:lnTo>
                <a:lnTo>
                  <a:pt x="377" y="220"/>
                </a:lnTo>
                <a:lnTo>
                  <a:pt x="382" y="219"/>
                </a:lnTo>
                <a:lnTo>
                  <a:pt x="386" y="217"/>
                </a:lnTo>
                <a:lnTo>
                  <a:pt x="390" y="213"/>
                </a:lnTo>
                <a:lnTo>
                  <a:pt x="394" y="211"/>
                </a:lnTo>
                <a:lnTo>
                  <a:pt x="397" y="211"/>
                </a:lnTo>
                <a:lnTo>
                  <a:pt x="400" y="209"/>
                </a:lnTo>
                <a:lnTo>
                  <a:pt x="403" y="207"/>
                </a:lnTo>
                <a:lnTo>
                  <a:pt x="406" y="205"/>
                </a:lnTo>
                <a:lnTo>
                  <a:pt x="409" y="203"/>
                </a:lnTo>
                <a:lnTo>
                  <a:pt x="411" y="203"/>
                </a:lnTo>
                <a:lnTo>
                  <a:pt x="414" y="201"/>
                </a:lnTo>
                <a:lnTo>
                  <a:pt x="417" y="199"/>
                </a:lnTo>
                <a:lnTo>
                  <a:pt x="420" y="199"/>
                </a:lnTo>
                <a:lnTo>
                  <a:pt x="423" y="197"/>
                </a:lnTo>
                <a:lnTo>
                  <a:pt x="426" y="195"/>
                </a:lnTo>
                <a:lnTo>
                  <a:pt x="429" y="195"/>
                </a:lnTo>
                <a:lnTo>
                  <a:pt x="432" y="194"/>
                </a:lnTo>
                <a:lnTo>
                  <a:pt x="435" y="194"/>
                </a:lnTo>
                <a:lnTo>
                  <a:pt x="438" y="192"/>
                </a:lnTo>
                <a:lnTo>
                  <a:pt x="440" y="190"/>
                </a:lnTo>
                <a:lnTo>
                  <a:pt x="443" y="188"/>
                </a:lnTo>
                <a:lnTo>
                  <a:pt x="446" y="188"/>
                </a:lnTo>
                <a:lnTo>
                  <a:pt x="448" y="186"/>
                </a:lnTo>
                <a:lnTo>
                  <a:pt x="449" y="186"/>
                </a:lnTo>
                <a:lnTo>
                  <a:pt x="452" y="184"/>
                </a:lnTo>
                <a:lnTo>
                  <a:pt x="454" y="184"/>
                </a:lnTo>
                <a:lnTo>
                  <a:pt x="455" y="182"/>
                </a:lnTo>
                <a:lnTo>
                  <a:pt x="458" y="182"/>
                </a:lnTo>
                <a:lnTo>
                  <a:pt x="460" y="180"/>
                </a:lnTo>
                <a:lnTo>
                  <a:pt x="461" y="180"/>
                </a:lnTo>
                <a:lnTo>
                  <a:pt x="463" y="178"/>
                </a:lnTo>
                <a:lnTo>
                  <a:pt x="464" y="178"/>
                </a:lnTo>
                <a:lnTo>
                  <a:pt x="468" y="176"/>
                </a:lnTo>
                <a:lnTo>
                  <a:pt x="469" y="176"/>
                </a:lnTo>
                <a:lnTo>
                  <a:pt x="471" y="176"/>
                </a:lnTo>
                <a:lnTo>
                  <a:pt x="472" y="174"/>
                </a:lnTo>
                <a:lnTo>
                  <a:pt x="474" y="174"/>
                </a:lnTo>
                <a:lnTo>
                  <a:pt x="477" y="172"/>
                </a:lnTo>
                <a:lnTo>
                  <a:pt x="480" y="172"/>
                </a:lnTo>
                <a:lnTo>
                  <a:pt x="481" y="171"/>
                </a:lnTo>
                <a:lnTo>
                  <a:pt x="484" y="171"/>
                </a:lnTo>
                <a:lnTo>
                  <a:pt x="486" y="169"/>
                </a:lnTo>
                <a:lnTo>
                  <a:pt x="489" y="169"/>
                </a:lnTo>
                <a:lnTo>
                  <a:pt x="492" y="167"/>
                </a:lnTo>
                <a:lnTo>
                  <a:pt x="495" y="167"/>
                </a:lnTo>
                <a:lnTo>
                  <a:pt x="498" y="165"/>
                </a:lnTo>
                <a:lnTo>
                  <a:pt x="503" y="163"/>
                </a:lnTo>
                <a:lnTo>
                  <a:pt x="507" y="163"/>
                </a:lnTo>
                <a:lnTo>
                  <a:pt x="512" y="161"/>
                </a:lnTo>
                <a:lnTo>
                  <a:pt x="515" y="159"/>
                </a:lnTo>
                <a:lnTo>
                  <a:pt x="520" y="157"/>
                </a:lnTo>
                <a:lnTo>
                  <a:pt x="524" y="155"/>
                </a:lnTo>
                <a:lnTo>
                  <a:pt x="529" y="155"/>
                </a:lnTo>
                <a:lnTo>
                  <a:pt x="533" y="153"/>
                </a:lnTo>
                <a:lnTo>
                  <a:pt x="538" y="151"/>
                </a:lnTo>
                <a:lnTo>
                  <a:pt x="542" y="149"/>
                </a:lnTo>
                <a:lnTo>
                  <a:pt x="547" y="149"/>
                </a:lnTo>
                <a:lnTo>
                  <a:pt x="550" y="148"/>
                </a:lnTo>
                <a:lnTo>
                  <a:pt x="555" y="146"/>
                </a:lnTo>
                <a:lnTo>
                  <a:pt x="559" y="144"/>
                </a:lnTo>
                <a:lnTo>
                  <a:pt x="564" y="144"/>
                </a:lnTo>
                <a:lnTo>
                  <a:pt x="567" y="142"/>
                </a:lnTo>
                <a:lnTo>
                  <a:pt x="568" y="142"/>
                </a:lnTo>
                <a:lnTo>
                  <a:pt x="570" y="140"/>
                </a:lnTo>
                <a:lnTo>
                  <a:pt x="573" y="140"/>
                </a:lnTo>
                <a:lnTo>
                  <a:pt x="575" y="138"/>
                </a:lnTo>
                <a:lnTo>
                  <a:pt x="578" y="138"/>
                </a:lnTo>
                <a:lnTo>
                  <a:pt x="579" y="138"/>
                </a:lnTo>
                <a:lnTo>
                  <a:pt x="582" y="136"/>
                </a:lnTo>
                <a:lnTo>
                  <a:pt x="584" y="136"/>
                </a:lnTo>
                <a:lnTo>
                  <a:pt x="585" y="136"/>
                </a:lnTo>
                <a:lnTo>
                  <a:pt x="587" y="134"/>
                </a:lnTo>
                <a:lnTo>
                  <a:pt x="588" y="134"/>
                </a:lnTo>
                <a:lnTo>
                  <a:pt x="590" y="134"/>
                </a:lnTo>
                <a:lnTo>
                  <a:pt x="591" y="132"/>
                </a:lnTo>
                <a:lnTo>
                  <a:pt x="593" y="132"/>
                </a:lnTo>
                <a:lnTo>
                  <a:pt x="594" y="132"/>
                </a:lnTo>
                <a:lnTo>
                  <a:pt x="596" y="130"/>
                </a:lnTo>
                <a:lnTo>
                  <a:pt x="599" y="130"/>
                </a:lnTo>
                <a:lnTo>
                  <a:pt x="601" y="130"/>
                </a:lnTo>
                <a:lnTo>
                  <a:pt x="602" y="130"/>
                </a:lnTo>
                <a:lnTo>
                  <a:pt x="604" y="128"/>
                </a:lnTo>
                <a:lnTo>
                  <a:pt x="605" y="128"/>
                </a:lnTo>
                <a:lnTo>
                  <a:pt x="607" y="128"/>
                </a:lnTo>
                <a:lnTo>
                  <a:pt x="608" y="126"/>
                </a:lnTo>
                <a:lnTo>
                  <a:pt x="611" y="126"/>
                </a:lnTo>
                <a:lnTo>
                  <a:pt x="613" y="124"/>
                </a:lnTo>
                <a:lnTo>
                  <a:pt x="616" y="124"/>
                </a:lnTo>
                <a:lnTo>
                  <a:pt x="617" y="124"/>
                </a:lnTo>
                <a:lnTo>
                  <a:pt x="620" y="124"/>
                </a:lnTo>
                <a:lnTo>
                  <a:pt x="622" y="124"/>
                </a:lnTo>
                <a:lnTo>
                  <a:pt x="625" y="124"/>
                </a:lnTo>
                <a:lnTo>
                  <a:pt x="628" y="124"/>
                </a:lnTo>
                <a:lnTo>
                  <a:pt x="630" y="124"/>
                </a:lnTo>
                <a:lnTo>
                  <a:pt x="631" y="123"/>
                </a:lnTo>
                <a:lnTo>
                  <a:pt x="634" y="123"/>
                </a:lnTo>
                <a:lnTo>
                  <a:pt x="636" y="123"/>
                </a:lnTo>
                <a:lnTo>
                  <a:pt x="639" y="121"/>
                </a:lnTo>
                <a:lnTo>
                  <a:pt x="640" y="121"/>
                </a:lnTo>
                <a:lnTo>
                  <a:pt x="643" y="121"/>
                </a:lnTo>
                <a:lnTo>
                  <a:pt x="645" y="121"/>
                </a:lnTo>
                <a:lnTo>
                  <a:pt x="613" y="132"/>
                </a:lnTo>
                <a:lnTo>
                  <a:pt x="611" y="134"/>
                </a:lnTo>
                <a:lnTo>
                  <a:pt x="610" y="134"/>
                </a:lnTo>
                <a:lnTo>
                  <a:pt x="608" y="134"/>
                </a:lnTo>
                <a:lnTo>
                  <a:pt x="607" y="136"/>
                </a:lnTo>
                <a:lnTo>
                  <a:pt x="605" y="136"/>
                </a:lnTo>
                <a:lnTo>
                  <a:pt x="604" y="136"/>
                </a:lnTo>
                <a:lnTo>
                  <a:pt x="602" y="136"/>
                </a:lnTo>
                <a:lnTo>
                  <a:pt x="602" y="138"/>
                </a:lnTo>
                <a:lnTo>
                  <a:pt x="601" y="138"/>
                </a:lnTo>
                <a:lnTo>
                  <a:pt x="599" y="138"/>
                </a:lnTo>
                <a:lnTo>
                  <a:pt x="598" y="140"/>
                </a:lnTo>
                <a:lnTo>
                  <a:pt x="594" y="140"/>
                </a:lnTo>
                <a:lnTo>
                  <a:pt x="593" y="142"/>
                </a:lnTo>
                <a:lnTo>
                  <a:pt x="590" y="142"/>
                </a:lnTo>
                <a:lnTo>
                  <a:pt x="587" y="144"/>
                </a:lnTo>
                <a:lnTo>
                  <a:pt x="584" y="144"/>
                </a:lnTo>
                <a:lnTo>
                  <a:pt x="581" y="146"/>
                </a:lnTo>
                <a:lnTo>
                  <a:pt x="579" y="146"/>
                </a:lnTo>
                <a:lnTo>
                  <a:pt x="576" y="148"/>
                </a:lnTo>
                <a:lnTo>
                  <a:pt x="573" y="148"/>
                </a:lnTo>
                <a:lnTo>
                  <a:pt x="570" y="149"/>
                </a:lnTo>
                <a:lnTo>
                  <a:pt x="567" y="149"/>
                </a:lnTo>
                <a:lnTo>
                  <a:pt x="565" y="149"/>
                </a:lnTo>
                <a:lnTo>
                  <a:pt x="562" y="151"/>
                </a:lnTo>
                <a:lnTo>
                  <a:pt x="559" y="151"/>
                </a:lnTo>
                <a:lnTo>
                  <a:pt x="556" y="153"/>
                </a:lnTo>
                <a:lnTo>
                  <a:pt x="553" y="153"/>
                </a:lnTo>
                <a:lnTo>
                  <a:pt x="552" y="155"/>
                </a:lnTo>
                <a:lnTo>
                  <a:pt x="549" y="155"/>
                </a:lnTo>
                <a:lnTo>
                  <a:pt x="547" y="155"/>
                </a:lnTo>
                <a:lnTo>
                  <a:pt x="544" y="157"/>
                </a:lnTo>
                <a:lnTo>
                  <a:pt x="541" y="157"/>
                </a:lnTo>
                <a:lnTo>
                  <a:pt x="539" y="159"/>
                </a:lnTo>
                <a:lnTo>
                  <a:pt x="536" y="159"/>
                </a:lnTo>
                <a:lnTo>
                  <a:pt x="535" y="161"/>
                </a:lnTo>
                <a:lnTo>
                  <a:pt x="532" y="161"/>
                </a:lnTo>
                <a:lnTo>
                  <a:pt x="530" y="161"/>
                </a:lnTo>
                <a:lnTo>
                  <a:pt x="527" y="163"/>
                </a:lnTo>
                <a:lnTo>
                  <a:pt x="524" y="163"/>
                </a:lnTo>
                <a:lnTo>
                  <a:pt x="523" y="165"/>
                </a:lnTo>
                <a:lnTo>
                  <a:pt x="521" y="165"/>
                </a:lnTo>
                <a:lnTo>
                  <a:pt x="518" y="167"/>
                </a:lnTo>
                <a:lnTo>
                  <a:pt x="516" y="167"/>
                </a:lnTo>
                <a:lnTo>
                  <a:pt x="513" y="169"/>
                </a:lnTo>
                <a:lnTo>
                  <a:pt x="512" y="169"/>
                </a:lnTo>
                <a:lnTo>
                  <a:pt x="509" y="169"/>
                </a:lnTo>
                <a:lnTo>
                  <a:pt x="507" y="171"/>
                </a:lnTo>
                <a:lnTo>
                  <a:pt x="506" y="172"/>
                </a:lnTo>
                <a:lnTo>
                  <a:pt x="503" y="172"/>
                </a:lnTo>
                <a:lnTo>
                  <a:pt x="501" y="174"/>
                </a:lnTo>
                <a:lnTo>
                  <a:pt x="498" y="174"/>
                </a:lnTo>
                <a:lnTo>
                  <a:pt x="497" y="176"/>
                </a:lnTo>
                <a:lnTo>
                  <a:pt x="495" y="178"/>
                </a:lnTo>
                <a:lnTo>
                  <a:pt x="494" y="178"/>
                </a:lnTo>
                <a:lnTo>
                  <a:pt x="490" y="178"/>
                </a:lnTo>
                <a:lnTo>
                  <a:pt x="489" y="180"/>
                </a:lnTo>
                <a:lnTo>
                  <a:pt x="487" y="180"/>
                </a:lnTo>
                <a:lnTo>
                  <a:pt x="484" y="180"/>
                </a:lnTo>
                <a:lnTo>
                  <a:pt x="483" y="182"/>
                </a:lnTo>
                <a:lnTo>
                  <a:pt x="481" y="184"/>
                </a:lnTo>
                <a:lnTo>
                  <a:pt x="480" y="184"/>
                </a:lnTo>
                <a:lnTo>
                  <a:pt x="478" y="184"/>
                </a:lnTo>
                <a:lnTo>
                  <a:pt x="475" y="186"/>
                </a:lnTo>
                <a:lnTo>
                  <a:pt x="474" y="186"/>
                </a:lnTo>
                <a:lnTo>
                  <a:pt x="472" y="188"/>
                </a:lnTo>
                <a:lnTo>
                  <a:pt x="471" y="188"/>
                </a:lnTo>
                <a:lnTo>
                  <a:pt x="469" y="188"/>
                </a:lnTo>
                <a:lnTo>
                  <a:pt x="466" y="190"/>
                </a:lnTo>
                <a:lnTo>
                  <a:pt x="464" y="190"/>
                </a:lnTo>
                <a:lnTo>
                  <a:pt x="463" y="190"/>
                </a:lnTo>
                <a:lnTo>
                  <a:pt x="460" y="192"/>
                </a:lnTo>
                <a:lnTo>
                  <a:pt x="457" y="194"/>
                </a:lnTo>
                <a:lnTo>
                  <a:pt x="455" y="194"/>
                </a:lnTo>
                <a:lnTo>
                  <a:pt x="454" y="195"/>
                </a:lnTo>
                <a:lnTo>
                  <a:pt x="452" y="197"/>
                </a:lnTo>
                <a:lnTo>
                  <a:pt x="451" y="197"/>
                </a:lnTo>
                <a:lnTo>
                  <a:pt x="449" y="199"/>
                </a:lnTo>
                <a:lnTo>
                  <a:pt x="448" y="199"/>
                </a:lnTo>
                <a:lnTo>
                  <a:pt x="445" y="201"/>
                </a:lnTo>
                <a:lnTo>
                  <a:pt x="443" y="201"/>
                </a:lnTo>
                <a:lnTo>
                  <a:pt x="442" y="203"/>
                </a:lnTo>
                <a:lnTo>
                  <a:pt x="440" y="203"/>
                </a:lnTo>
                <a:lnTo>
                  <a:pt x="435" y="205"/>
                </a:lnTo>
                <a:lnTo>
                  <a:pt x="432" y="207"/>
                </a:lnTo>
                <a:lnTo>
                  <a:pt x="429" y="209"/>
                </a:lnTo>
                <a:lnTo>
                  <a:pt x="426" y="209"/>
                </a:lnTo>
                <a:lnTo>
                  <a:pt x="423" y="211"/>
                </a:lnTo>
                <a:lnTo>
                  <a:pt x="420" y="213"/>
                </a:lnTo>
                <a:lnTo>
                  <a:pt x="417" y="215"/>
                </a:lnTo>
                <a:lnTo>
                  <a:pt x="412" y="217"/>
                </a:lnTo>
                <a:lnTo>
                  <a:pt x="409" y="217"/>
                </a:lnTo>
                <a:lnTo>
                  <a:pt x="406" y="219"/>
                </a:lnTo>
                <a:lnTo>
                  <a:pt x="403" y="220"/>
                </a:lnTo>
                <a:lnTo>
                  <a:pt x="399" y="222"/>
                </a:lnTo>
                <a:lnTo>
                  <a:pt x="396" y="222"/>
                </a:lnTo>
                <a:lnTo>
                  <a:pt x="393" y="224"/>
                </a:lnTo>
                <a:lnTo>
                  <a:pt x="390" y="226"/>
                </a:lnTo>
                <a:lnTo>
                  <a:pt x="386" y="228"/>
                </a:lnTo>
                <a:lnTo>
                  <a:pt x="382" y="230"/>
                </a:lnTo>
                <a:lnTo>
                  <a:pt x="379" y="234"/>
                </a:lnTo>
                <a:lnTo>
                  <a:pt x="374" y="236"/>
                </a:lnTo>
                <a:lnTo>
                  <a:pt x="370" y="238"/>
                </a:lnTo>
                <a:lnTo>
                  <a:pt x="367" y="242"/>
                </a:lnTo>
                <a:lnTo>
                  <a:pt x="362" y="243"/>
                </a:lnTo>
                <a:lnTo>
                  <a:pt x="359" y="245"/>
                </a:lnTo>
                <a:lnTo>
                  <a:pt x="354" y="249"/>
                </a:lnTo>
                <a:lnTo>
                  <a:pt x="350" y="251"/>
                </a:lnTo>
                <a:lnTo>
                  <a:pt x="347" y="255"/>
                </a:lnTo>
                <a:lnTo>
                  <a:pt x="342" y="257"/>
                </a:lnTo>
                <a:lnTo>
                  <a:pt x="339" y="259"/>
                </a:lnTo>
                <a:lnTo>
                  <a:pt x="334" y="263"/>
                </a:lnTo>
                <a:lnTo>
                  <a:pt x="331" y="265"/>
                </a:lnTo>
                <a:lnTo>
                  <a:pt x="327" y="268"/>
                </a:lnTo>
                <a:lnTo>
                  <a:pt x="322" y="270"/>
                </a:lnTo>
                <a:lnTo>
                  <a:pt x="321" y="272"/>
                </a:lnTo>
                <a:lnTo>
                  <a:pt x="318" y="274"/>
                </a:lnTo>
                <a:lnTo>
                  <a:pt x="315" y="276"/>
                </a:lnTo>
                <a:lnTo>
                  <a:pt x="313" y="278"/>
                </a:lnTo>
                <a:lnTo>
                  <a:pt x="310" y="280"/>
                </a:lnTo>
                <a:lnTo>
                  <a:pt x="309" y="282"/>
                </a:lnTo>
                <a:lnTo>
                  <a:pt x="305" y="284"/>
                </a:lnTo>
                <a:lnTo>
                  <a:pt x="302" y="286"/>
                </a:lnTo>
                <a:lnTo>
                  <a:pt x="301" y="288"/>
                </a:lnTo>
                <a:lnTo>
                  <a:pt x="298" y="290"/>
                </a:lnTo>
                <a:lnTo>
                  <a:pt x="295" y="291"/>
                </a:lnTo>
                <a:lnTo>
                  <a:pt x="293" y="293"/>
                </a:lnTo>
                <a:lnTo>
                  <a:pt x="290" y="293"/>
                </a:lnTo>
                <a:lnTo>
                  <a:pt x="289" y="297"/>
                </a:lnTo>
                <a:lnTo>
                  <a:pt x="286" y="299"/>
                </a:lnTo>
                <a:lnTo>
                  <a:pt x="284" y="301"/>
                </a:lnTo>
                <a:lnTo>
                  <a:pt x="281" y="303"/>
                </a:lnTo>
                <a:lnTo>
                  <a:pt x="279" y="303"/>
                </a:lnTo>
                <a:lnTo>
                  <a:pt x="276" y="305"/>
                </a:lnTo>
                <a:lnTo>
                  <a:pt x="275" y="307"/>
                </a:lnTo>
                <a:lnTo>
                  <a:pt x="272" y="309"/>
                </a:lnTo>
                <a:lnTo>
                  <a:pt x="270" y="311"/>
                </a:lnTo>
                <a:lnTo>
                  <a:pt x="269" y="313"/>
                </a:lnTo>
                <a:lnTo>
                  <a:pt x="266" y="314"/>
                </a:lnTo>
                <a:lnTo>
                  <a:pt x="264" y="316"/>
                </a:lnTo>
                <a:lnTo>
                  <a:pt x="261" y="318"/>
                </a:lnTo>
                <a:lnTo>
                  <a:pt x="260" y="320"/>
                </a:lnTo>
                <a:lnTo>
                  <a:pt x="258" y="324"/>
                </a:lnTo>
                <a:lnTo>
                  <a:pt x="255" y="326"/>
                </a:lnTo>
                <a:lnTo>
                  <a:pt x="253" y="328"/>
                </a:lnTo>
                <a:lnTo>
                  <a:pt x="252" y="330"/>
                </a:lnTo>
                <a:lnTo>
                  <a:pt x="249" y="332"/>
                </a:lnTo>
                <a:lnTo>
                  <a:pt x="247" y="334"/>
                </a:lnTo>
                <a:lnTo>
                  <a:pt x="244" y="338"/>
                </a:lnTo>
                <a:lnTo>
                  <a:pt x="241" y="339"/>
                </a:lnTo>
                <a:lnTo>
                  <a:pt x="238" y="343"/>
                </a:lnTo>
                <a:lnTo>
                  <a:pt x="235" y="345"/>
                </a:lnTo>
                <a:lnTo>
                  <a:pt x="232" y="349"/>
                </a:lnTo>
                <a:lnTo>
                  <a:pt x="229" y="353"/>
                </a:lnTo>
                <a:lnTo>
                  <a:pt x="227" y="355"/>
                </a:lnTo>
                <a:lnTo>
                  <a:pt x="223" y="362"/>
                </a:lnTo>
                <a:lnTo>
                  <a:pt x="218" y="368"/>
                </a:lnTo>
                <a:lnTo>
                  <a:pt x="212" y="374"/>
                </a:lnTo>
                <a:lnTo>
                  <a:pt x="208" y="380"/>
                </a:lnTo>
                <a:lnTo>
                  <a:pt x="203" y="385"/>
                </a:lnTo>
                <a:lnTo>
                  <a:pt x="197" y="393"/>
                </a:lnTo>
                <a:lnTo>
                  <a:pt x="192" y="399"/>
                </a:lnTo>
                <a:lnTo>
                  <a:pt x="188" y="405"/>
                </a:lnTo>
                <a:lnTo>
                  <a:pt x="182" y="410"/>
                </a:lnTo>
                <a:lnTo>
                  <a:pt x="177" y="416"/>
                </a:lnTo>
                <a:lnTo>
                  <a:pt x="172" y="422"/>
                </a:lnTo>
                <a:lnTo>
                  <a:pt x="166" y="428"/>
                </a:lnTo>
                <a:lnTo>
                  <a:pt x="162" y="433"/>
                </a:lnTo>
                <a:lnTo>
                  <a:pt x="156" y="437"/>
                </a:lnTo>
                <a:lnTo>
                  <a:pt x="151" y="443"/>
                </a:lnTo>
                <a:lnTo>
                  <a:pt x="146" y="449"/>
                </a:lnTo>
                <a:lnTo>
                  <a:pt x="145" y="449"/>
                </a:lnTo>
                <a:lnTo>
                  <a:pt x="143" y="449"/>
                </a:lnTo>
                <a:lnTo>
                  <a:pt x="143" y="451"/>
                </a:lnTo>
                <a:lnTo>
                  <a:pt x="143" y="453"/>
                </a:lnTo>
                <a:lnTo>
                  <a:pt x="142" y="455"/>
                </a:lnTo>
                <a:lnTo>
                  <a:pt x="140" y="456"/>
                </a:lnTo>
                <a:lnTo>
                  <a:pt x="139" y="458"/>
                </a:lnTo>
                <a:lnTo>
                  <a:pt x="137" y="460"/>
                </a:lnTo>
                <a:lnTo>
                  <a:pt x="136" y="462"/>
                </a:lnTo>
                <a:lnTo>
                  <a:pt x="133" y="466"/>
                </a:lnTo>
                <a:lnTo>
                  <a:pt x="131" y="468"/>
                </a:lnTo>
                <a:lnTo>
                  <a:pt x="130" y="470"/>
                </a:lnTo>
                <a:lnTo>
                  <a:pt x="128" y="474"/>
                </a:lnTo>
                <a:lnTo>
                  <a:pt x="125" y="476"/>
                </a:lnTo>
                <a:lnTo>
                  <a:pt x="123" y="480"/>
                </a:lnTo>
                <a:lnTo>
                  <a:pt x="122" y="483"/>
                </a:lnTo>
                <a:lnTo>
                  <a:pt x="119" y="485"/>
                </a:lnTo>
                <a:lnTo>
                  <a:pt x="117" y="489"/>
                </a:lnTo>
                <a:lnTo>
                  <a:pt x="116" y="493"/>
                </a:lnTo>
                <a:lnTo>
                  <a:pt x="113" y="497"/>
                </a:lnTo>
                <a:lnTo>
                  <a:pt x="111" y="499"/>
                </a:lnTo>
                <a:lnTo>
                  <a:pt x="110" y="503"/>
                </a:lnTo>
                <a:lnTo>
                  <a:pt x="108" y="506"/>
                </a:lnTo>
                <a:lnTo>
                  <a:pt x="105" y="510"/>
                </a:lnTo>
                <a:lnTo>
                  <a:pt x="104" y="512"/>
                </a:lnTo>
                <a:lnTo>
                  <a:pt x="102" y="516"/>
                </a:lnTo>
                <a:lnTo>
                  <a:pt x="101" y="520"/>
                </a:lnTo>
                <a:lnTo>
                  <a:pt x="97" y="524"/>
                </a:lnTo>
                <a:lnTo>
                  <a:pt x="97" y="529"/>
                </a:lnTo>
                <a:lnTo>
                  <a:pt x="96" y="537"/>
                </a:lnTo>
                <a:lnTo>
                  <a:pt x="94" y="543"/>
                </a:lnTo>
                <a:lnTo>
                  <a:pt x="93" y="551"/>
                </a:lnTo>
                <a:lnTo>
                  <a:pt x="91" y="556"/>
                </a:lnTo>
                <a:lnTo>
                  <a:pt x="90" y="564"/>
                </a:lnTo>
                <a:lnTo>
                  <a:pt x="88" y="570"/>
                </a:lnTo>
                <a:lnTo>
                  <a:pt x="87" y="577"/>
                </a:lnTo>
                <a:lnTo>
                  <a:pt x="87" y="581"/>
                </a:lnTo>
                <a:lnTo>
                  <a:pt x="85" y="585"/>
                </a:lnTo>
                <a:lnTo>
                  <a:pt x="85" y="589"/>
                </a:lnTo>
                <a:lnTo>
                  <a:pt x="84" y="593"/>
                </a:lnTo>
                <a:lnTo>
                  <a:pt x="84" y="597"/>
                </a:lnTo>
                <a:lnTo>
                  <a:pt x="82" y="600"/>
                </a:lnTo>
                <a:lnTo>
                  <a:pt x="82" y="604"/>
                </a:lnTo>
                <a:lnTo>
                  <a:pt x="82" y="608"/>
                </a:lnTo>
                <a:lnTo>
                  <a:pt x="81" y="610"/>
                </a:lnTo>
                <a:lnTo>
                  <a:pt x="81" y="612"/>
                </a:lnTo>
                <a:lnTo>
                  <a:pt x="81" y="616"/>
                </a:lnTo>
                <a:lnTo>
                  <a:pt x="79" y="618"/>
                </a:lnTo>
                <a:lnTo>
                  <a:pt x="79" y="622"/>
                </a:lnTo>
                <a:lnTo>
                  <a:pt x="78" y="625"/>
                </a:lnTo>
                <a:lnTo>
                  <a:pt x="78" y="629"/>
                </a:lnTo>
                <a:lnTo>
                  <a:pt x="76" y="635"/>
                </a:lnTo>
                <a:lnTo>
                  <a:pt x="76" y="639"/>
                </a:lnTo>
                <a:lnTo>
                  <a:pt x="75" y="645"/>
                </a:lnTo>
                <a:lnTo>
                  <a:pt x="73" y="650"/>
                </a:lnTo>
                <a:lnTo>
                  <a:pt x="73" y="656"/>
                </a:lnTo>
                <a:lnTo>
                  <a:pt x="71" y="664"/>
                </a:lnTo>
                <a:lnTo>
                  <a:pt x="70" y="669"/>
                </a:lnTo>
                <a:lnTo>
                  <a:pt x="70" y="675"/>
                </a:lnTo>
                <a:lnTo>
                  <a:pt x="68" y="683"/>
                </a:lnTo>
                <a:lnTo>
                  <a:pt x="67" y="689"/>
                </a:lnTo>
                <a:lnTo>
                  <a:pt x="67" y="696"/>
                </a:lnTo>
                <a:lnTo>
                  <a:pt x="65" y="702"/>
                </a:lnTo>
                <a:lnTo>
                  <a:pt x="64" y="710"/>
                </a:lnTo>
                <a:lnTo>
                  <a:pt x="64" y="716"/>
                </a:lnTo>
                <a:lnTo>
                  <a:pt x="62" y="721"/>
                </a:lnTo>
                <a:lnTo>
                  <a:pt x="62" y="727"/>
                </a:lnTo>
                <a:lnTo>
                  <a:pt x="61" y="733"/>
                </a:lnTo>
                <a:lnTo>
                  <a:pt x="61" y="742"/>
                </a:lnTo>
                <a:lnTo>
                  <a:pt x="59" y="754"/>
                </a:lnTo>
                <a:lnTo>
                  <a:pt x="59" y="764"/>
                </a:lnTo>
                <a:lnTo>
                  <a:pt x="58" y="773"/>
                </a:lnTo>
                <a:lnTo>
                  <a:pt x="59" y="773"/>
                </a:lnTo>
                <a:lnTo>
                  <a:pt x="59" y="775"/>
                </a:lnTo>
                <a:lnTo>
                  <a:pt x="61" y="775"/>
                </a:lnTo>
                <a:lnTo>
                  <a:pt x="61" y="777"/>
                </a:lnTo>
                <a:lnTo>
                  <a:pt x="62" y="777"/>
                </a:lnTo>
                <a:lnTo>
                  <a:pt x="64" y="777"/>
                </a:lnTo>
                <a:lnTo>
                  <a:pt x="64" y="775"/>
                </a:lnTo>
                <a:lnTo>
                  <a:pt x="65" y="775"/>
                </a:lnTo>
                <a:lnTo>
                  <a:pt x="65" y="773"/>
                </a:lnTo>
                <a:lnTo>
                  <a:pt x="68" y="769"/>
                </a:lnTo>
                <a:lnTo>
                  <a:pt x="70" y="765"/>
                </a:lnTo>
                <a:lnTo>
                  <a:pt x="70" y="764"/>
                </a:lnTo>
                <a:lnTo>
                  <a:pt x="71" y="760"/>
                </a:lnTo>
                <a:lnTo>
                  <a:pt x="71" y="758"/>
                </a:lnTo>
                <a:lnTo>
                  <a:pt x="73" y="756"/>
                </a:lnTo>
                <a:lnTo>
                  <a:pt x="73" y="754"/>
                </a:lnTo>
                <a:lnTo>
                  <a:pt x="75" y="750"/>
                </a:lnTo>
                <a:lnTo>
                  <a:pt x="76" y="748"/>
                </a:lnTo>
                <a:lnTo>
                  <a:pt x="78" y="748"/>
                </a:lnTo>
                <a:lnTo>
                  <a:pt x="78" y="746"/>
                </a:lnTo>
                <a:lnTo>
                  <a:pt x="79" y="744"/>
                </a:lnTo>
                <a:lnTo>
                  <a:pt x="81" y="742"/>
                </a:lnTo>
                <a:lnTo>
                  <a:pt x="82" y="742"/>
                </a:lnTo>
                <a:lnTo>
                  <a:pt x="82" y="740"/>
                </a:lnTo>
                <a:lnTo>
                  <a:pt x="82" y="739"/>
                </a:lnTo>
                <a:lnTo>
                  <a:pt x="85" y="735"/>
                </a:lnTo>
                <a:lnTo>
                  <a:pt x="88" y="729"/>
                </a:lnTo>
                <a:lnTo>
                  <a:pt x="90" y="725"/>
                </a:lnTo>
                <a:lnTo>
                  <a:pt x="93" y="721"/>
                </a:lnTo>
                <a:lnTo>
                  <a:pt x="96" y="716"/>
                </a:lnTo>
                <a:lnTo>
                  <a:pt x="97" y="712"/>
                </a:lnTo>
                <a:lnTo>
                  <a:pt x="101" y="708"/>
                </a:lnTo>
                <a:lnTo>
                  <a:pt x="102" y="702"/>
                </a:lnTo>
                <a:lnTo>
                  <a:pt x="105" y="698"/>
                </a:lnTo>
                <a:lnTo>
                  <a:pt x="107" y="694"/>
                </a:lnTo>
                <a:lnTo>
                  <a:pt x="110" y="689"/>
                </a:lnTo>
                <a:lnTo>
                  <a:pt x="113" y="685"/>
                </a:lnTo>
                <a:lnTo>
                  <a:pt x="116" y="681"/>
                </a:lnTo>
                <a:lnTo>
                  <a:pt x="119" y="677"/>
                </a:lnTo>
                <a:lnTo>
                  <a:pt x="122" y="671"/>
                </a:lnTo>
                <a:lnTo>
                  <a:pt x="127" y="669"/>
                </a:lnTo>
                <a:lnTo>
                  <a:pt x="128" y="664"/>
                </a:lnTo>
                <a:lnTo>
                  <a:pt x="131" y="660"/>
                </a:lnTo>
                <a:lnTo>
                  <a:pt x="134" y="656"/>
                </a:lnTo>
                <a:lnTo>
                  <a:pt x="137" y="654"/>
                </a:lnTo>
                <a:lnTo>
                  <a:pt x="139" y="650"/>
                </a:lnTo>
                <a:lnTo>
                  <a:pt x="142" y="646"/>
                </a:lnTo>
                <a:lnTo>
                  <a:pt x="145" y="643"/>
                </a:lnTo>
                <a:lnTo>
                  <a:pt x="148" y="639"/>
                </a:lnTo>
                <a:lnTo>
                  <a:pt x="153" y="635"/>
                </a:lnTo>
                <a:lnTo>
                  <a:pt x="156" y="631"/>
                </a:lnTo>
                <a:lnTo>
                  <a:pt x="159" y="629"/>
                </a:lnTo>
                <a:lnTo>
                  <a:pt x="162" y="625"/>
                </a:lnTo>
                <a:lnTo>
                  <a:pt x="165" y="622"/>
                </a:lnTo>
                <a:lnTo>
                  <a:pt x="168" y="618"/>
                </a:lnTo>
                <a:lnTo>
                  <a:pt x="171" y="614"/>
                </a:lnTo>
                <a:lnTo>
                  <a:pt x="174" y="610"/>
                </a:lnTo>
                <a:lnTo>
                  <a:pt x="177" y="606"/>
                </a:lnTo>
                <a:lnTo>
                  <a:pt x="180" y="602"/>
                </a:lnTo>
                <a:lnTo>
                  <a:pt x="183" y="598"/>
                </a:lnTo>
                <a:lnTo>
                  <a:pt x="186" y="595"/>
                </a:lnTo>
                <a:lnTo>
                  <a:pt x="189" y="593"/>
                </a:lnTo>
                <a:lnTo>
                  <a:pt x="192" y="589"/>
                </a:lnTo>
                <a:lnTo>
                  <a:pt x="195" y="585"/>
                </a:lnTo>
                <a:lnTo>
                  <a:pt x="198" y="583"/>
                </a:lnTo>
                <a:lnTo>
                  <a:pt x="201" y="579"/>
                </a:lnTo>
                <a:lnTo>
                  <a:pt x="203" y="575"/>
                </a:lnTo>
                <a:lnTo>
                  <a:pt x="206" y="574"/>
                </a:lnTo>
                <a:lnTo>
                  <a:pt x="209" y="570"/>
                </a:lnTo>
                <a:lnTo>
                  <a:pt x="212" y="566"/>
                </a:lnTo>
                <a:lnTo>
                  <a:pt x="215" y="564"/>
                </a:lnTo>
                <a:lnTo>
                  <a:pt x="218" y="560"/>
                </a:lnTo>
                <a:lnTo>
                  <a:pt x="221" y="558"/>
                </a:lnTo>
                <a:lnTo>
                  <a:pt x="221" y="560"/>
                </a:lnTo>
                <a:lnTo>
                  <a:pt x="220" y="562"/>
                </a:lnTo>
                <a:lnTo>
                  <a:pt x="218" y="562"/>
                </a:lnTo>
                <a:lnTo>
                  <a:pt x="218" y="564"/>
                </a:lnTo>
                <a:lnTo>
                  <a:pt x="215" y="568"/>
                </a:lnTo>
                <a:lnTo>
                  <a:pt x="212" y="570"/>
                </a:lnTo>
                <a:lnTo>
                  <a:pt x="211" y="574"/>
                </a:lnTo>
                <a:lnTo>
                  <a:pt x="208" y="575"/>
                </a:lnTo>
                <a:lnTo>
                  <a:pt x="206" y="579"/>
                </a:lnTo>
                <a:lnTo>
                  <a:pt x="203" y="581"/>
                </a:lnTo>
                <a:lnTo>
                  <a:pt x="200" y="585"/>
                </a:lnTo>
                <a:lnTo>
                  <a:pt x="198" y="587"/>
                </a:lnTo>
                <a:lnTo>
                  <a:pt x="195" y="591"/>
                </a:lnTo>
                <a:lnTo>
                  <a:pt x="192" y="593"/>
                </a:lnTo>
                <a:lnTo>
                  <a:pt x="189" y="597"/>
                </a:lnTo>
                <a:lnTo>
                  <a:pt x="188" y="598"/>
                </a:lnTo>
                <a:lnTo>
                  <a:pt x="185" y="602"/>
                </a:lnTo>
                <a:lnTo>
                  <a:pt x="183" y="604"/>
                </a:lnTo>
                <a:lnTo>
                  <a:pt x="180" y="608"/>
                </a:lnTo>
                <a:lnTo>
                  <a:pt x="177" y="612"/>
                </a:lnTo>
                <a:lnTo>
                  <a:pt x="175" y="614"/>
                </a:lnTo>
                <a:lnTo>
                  <a:pt x="174" y="616"/>
                </a:lnTo>
                <a:lnTo>
                  <a:pt x="172" y="616"/>
                </a:lnTo>
                <a:lnTo>
                  <a:pt x="171" y="618"/>
                </a:lnTo>
                <a:lnTo>
                  <a:pt x="171" y="620"/>
                </a:lnTo>
                <a:lnTo>
                  <a:pt x="168" y="622"/>
                </a:lnTo>
                <a:lnTo>
                  <a:pt x="166" y="625"/>
                </a:lnTo>
                <a:lnTo>
                  <a:pt x="163" y="627"/>
                </a:lnTo>
                <a:lnTo>
                  <a:pt x="162" y="631"/>
                </a:lnTo>
                <a:lnTo>
                  <a:pt x="159" y="633"/>
                </a:lnTo>
                <a:lnTo>
                  <a:pt x="157" y="637"/>
                </a:lnTo>
                <a:lnTo>
                  <a:pt x="154" y="641"/>
                </a:lnTo>
                <a:lnTo>
                  <a:pt x="153" y="643"/>
                </a:lnTo>
                <a:lnTo>
                  <a:pt x="149" y="646"/>
                </a:lnTo>
                <a:lnTo>
                  <a:pt x="148" y="648"/>
                </a:lnTo>
                <a:lnTo>
                  <a:pt x="146" y="652"/>
                </a:lnTo>
                <a:lnTo>
                  <a:pt x="143" y="656"/>
                </a:lnTo>
                <a:lnTo>
                  <a:pt x="142" y="658"/>
                </a:lnTo>
                <a:lnTo>
                  <a:pt x="140" y="662"/>
                </a:lnTo>
                <a:lnTo>
                  <a:pt x="139" y="664"/>
                </a:lnTo>
                <a:lnTo>
                  <a:pt x="137" y="668"/>
                </a:lnTo>
                <a:lnTo>
                  <a:pt x="133" y="671"/>
                </a:lnTo>
                <a:lnTo>
                  <a:pt x="130" y="675"/>
                </a:lnTo>
                <a:lnTo>
                  <a:pt x="128" y="679"/>
                </a:lnTo>
                <a:lnTo>
                  <a:pt x="125" y="685"/>
                </a:lnTo>
                <a:lnTo>
                  <a:pt x="122" y="689"/>
                </a:lnTo>
                <a:lnTo>
                  <a:pt x="119" y="693"/>
                </a:lnTo>
                <a:lnTo>
                  <a:pt x="117" y="696"/>
                </a:lnTo>
                <a:lnTo>
                  <a:pt x="114" y="702"/>
                </a:lnTo>
                <a:lnTo>
                  <a:pt x="113" y="706"/>
                </a:lnTo>
                <a:lnTo>
                  <a:pt x="110" y="710"/>
                </a:lnTo>
                <a:lnTo>
                  <a:pt x="107" y="716"/>
                </a:lnTo>
                <a:lnTo>
                  <a:pt x="105" y="719"/>
                </a:lnTo>
                <a:lnTo>
                  <a:pt x="102" y="723"/>
                </a:lnTo>
                <a:lnTo>
                  <a:pt x="101" y="729"/>
                </a:lnTo>
                <a:lnTo>
                  <a:pt x="97" y="733"/>
                </a:lnTo>
                <a:lnTo>
                  <a:pt x="94" y="737"/>
                </a:lnTo>
                <a:lnTo>
                  <a:pt x="91" y="742"/>
                </a:lnTo>
                <a:lnTo>
                  <a:pt x="88" y="746"/>
                </a:lnTo>
                <a:lnTo>
                  <a:pt x="87" y="752"/>
                </a:lnTo>
                <a:lnTo>
                  <a:pt x="84" y="756"/>
                </a:lnTo>
                <a:lnTo>
                  <a:pt x="81" y="762"/>
                </a:lnTo>
                <a:lnTo>
                  <a:pt x="79" y="765"/>
                </a:lnTo>
                <a:lnTo>
                  <a:pt x="76" y="771"/>
                </a:lnTo>
                <a:lnTo>
                  <a:pt x="75" y="777"/>
                </a:lnTo>
                <a:lnTo>
                  <a:pt x="71" y="785"/>
                </a:lnTo>
                <a:lnTo>
                  <a:pt x="70" y="788"/>
                </a:lnTo>
                <a:lnTo>
                  <a:pt x="68" y="790"/>
                </a:lnTo>
                <a:lnTo>
                  <a:pt x="67" y="794"/>
                </a:lnTo>
                <a:lnTo>
                  <a:pt x="65" y="796"/>
                </a:lnTo>
                <a:lnTo>
                  <a:pt x="65" y="800"/>
                </a:lnTo>
                <a:lnTo>
                  <a:pt x="64" y="804"/>
                </a:lnTo>
                <a:lnTo>
                  <a:pt x="62" y="806"/>
                </a:lnTo>
                <a:lnTo>
                  <a:pt x="61" y="810"/>
                </a:lnTo>
                <a:lnTo>
                  <a:pt x="61" y="813"/>
                </a:lnTo>
                <a:lnTo>
                  <a:pt x="61" y="817"/>
                </a:lnTo>
                <a:lnTo>
                  <a:pt x="59" y="821"/>
                </a:lnTo>
                <a:lnTo>
                  <a:pt x="59" y="825"/>
                </a:lnTo>
                <a:lnTo>
                  <a:pt x="58" y="831"/>
                </a:lnTo>
                <a:lnTo>
                  <a:pt x="58" y="835"/>
                </a:lnTo>
                <a:lnTo>
                  <a:pt x="56" y="838"/>
                </a:lnTo>
                <a:lnTo>
                  <a:pt x="56" y="842"/>
                </a:lnTo>
                <a:lnTo>
                  <a:pt x="55" y="852"/>
                </a:lnTo>
                <a:lnTo>
                  <a:pt x="53" y="863"/>
                </a:lnTo>
                <a:lnTo>
                  <a:pt x="53" y="873"/>
                </a:lnTo>
                <a:lnTo>
                  <a:pt x="52" y="882"/>
                </a:lnTo>
                <a:lnTo>
                  <a:pt x="52" y="890"/>
                </a:lnTo>
                <a:lnTo>
                  <a:pt x="52" y="900"/>
                </a:lnTo>
                <a:lnTo>
                  <a:pt x="50" y="911"/>
                </a:lnTo>
                <a:lnTo>
                  <a:pt x="50" y="927"/>
                </a:lnTo>
                <a:lnTo>
                  <a:pt x="49" y="988"/>
                </a:lnTo>
                <a:lnTo>
                  <a:pt x="45" y="967"/>
                </a:lnTo>
                <a:lnTo>
                  <a:pt x="44" y="967"/>
                </a:lnTo>
                <a:lnTo>
                  <a:pt x="44" y="965"/>
                </a:lnTo>
                <a:lnTo>
                  <a:pt x="42" y="965"/>
                </a:lnTo>
                <a:lnTo>
                  <a:pt x="36" y="978"/>
                </a:lnTo>
                <a:lnTo>
                  <a:pt x="33" y="977"/>
                </a:lnTo>
                <a:lnTo>
                  <a:pt x="42" y="948"/>
                </a:lnTo>
                <a:lnTo>
                  <a:pt x="41" y="915"/>
                </a:lnTo>
                <a:lnTo>
                  <a:pt x="41" y="913"/>
                </a:lnTo>
                <a:lnTo>
                  <a:pt x="41" y="911"/>
                </a:lnTo>
                <a:lnTo>
                  <a:pt x="41" y="909"/>
                </a:lnTo>
                <a:lnTo>
                  <a:pt x="38" y="917"/>
                </a:lnTo>
                <a:lnTo>
                  <a:pt x="36" y="923"/>
                </a:lnTo>
                <a:lnTo>
                  <a:pt x="35" y="929"/>
                </a:lnTo>
                <a:lnTo>
                  <a:pt x="33" y="934"/>
                </a:lnTo>
                <a:lnTo>
                  <a:pt x="30" y="942"/>
                </a:lnTo>
                <a:lnTo>
                  <a:pt x="29" y="948"/>
                </a:lnTo>
                <a:lnTo>
                  <a:pt x="27" y="954"/>
                </a:lnTo>
                <a:lnTo>
                  <a:pt x="26" y="961"/>
                </a:lnTo>
                <a:lnTo>
                  <a:pt x="24" y="957"/>
                </a:lnTo>
                <a:lnTo>
                  <a:pt x="29" y="921"/>
                </a:lnTo>
                <a:lnTo>
                  <a:pt x="38" y="869"/>
                </a:lnTo>
                <a:lnTo>
                  <a:pt x="41" y="859"/>
                </a:lnTo>
                <a:lnTo>
                  <a:pt x="42" y="850"/>
                </a:lnTo>
                <a:lnTo>
                  <a:pt x="42" y="840"/>
                </a:lnTo>
                <a:lnTo>
                  <a:pt x="44" y="831"/>
                </a:lnTo>
                <a:lnTo>
                  <a:pt x="44" y="823"/>
                </a:lnTo>
                <a:lnTo>
                  <a:pt x="44" y="813"/>
                </a:lnTo>
                <a:lnTo>
                  <a:pt x="45" y="804"/>
                </a:lnTo>
                <a:lnTo>
                  <a:pt x="45" y="794"/>
                </a:lnTo>
                <a:lnTo>
                  <a:pt x="45" y="787"/>
                </a:lnTo>
                <a:lnTo>
                  <a:pt x="45" y="777"/>
                </a:lnTo>
                <a:lnTo>
                  <a:pt x="47" y="769"/>
                </a:lnTo>
                <a:lnTo>
                  <a:pt x="47" y="760"/>
                </a:lnTo>
                <a:lnTo>
                  <a:pt x="49" y="752"/>
                </a:lnTo>
                <a:lnTo>
                  <a:pt x="49" y="742"/>
                </a:lnTo>
                <a:lnTo>
                  <a:pt x="50" y="735"/>
                </a:lnTo>
                <a:lnTo>
                  <a:pt x="52" y="725"/>
                </a:lnTo>
                <a:lnTo>
                  <a:pt x="52" y="721"/>
                </a:lnTo>
                <a:lnTo>
                  <a:pt x="52" y="717"/>
                </a:lnTo>
                <a:lnTo>
                  <a:pt x="52" y="714"/>
                </a:lnTo>
                <a:lnTo>
                  <a:pt x="53" y="708"/>
                </a:lnTo>
                <a:lnTo>
                  <a:pt x="53" y="704"/>
                </a:lnTo>
                <a:lnTo>
                  <a:pt x="55" y="698"/>
                </a:lnTo>
                <a:lnTo>
                  <a:pt x="55" y="694"/>
                </a:lnTo>
                <a:lnTo>
                  <a:pt x="56" y="689"/>
                </a:lnTo>
                <a:lnTo>
                  <a:pt x="58" y="685"/>
                </a:lnTo>
                <a:lnTo>
                  <a:pt x="58" y="679"/>
                </a:lnTo>
                <a:lnTo>
                  <a:pt x="59" y="675"/>
                </a:lnTo>
                <a:lnTo>
                  <a:pt x="59" y="669"/>
                </a:lnTo>
                <a:lnTo>
                  <a:pt x="61" y="664"/>
                </a:lnTo>
                <a:lnTo>
                  <a:pt x="61" y="660"/>
                </a:lnTo>
                <a:lnTo>
                  <a:pt x="62" y="654"/>
                </a:lnTo>
                <a:lnTo>
                  <a:pt x="62" y="650"/>
                </a:lnTo>
                <a:lnTo>
                  <a:pt x="67" y="610"/>
                </a:lnTo>
                <a:lnTo>
                  <a:pt x="67" y="608"/>
                </a:lnTo>
                <a:lnTo>
                  <a:pt x="67" y="610"/>
                </a:lnTo>
                <a:lnTo>
                  <a:pt x="65" y="610"/>
                </a:lnTo>
                <a:lnTo>
                  <a:pt x="65" y="612"/>
                </a:lnTo>
                <a:lnTo>
                  <a:pt x="64" y="614"/>
                </a:lnTo>
                <a:lnTo>
                  <a:pt x="64" y="616"/>
                </a:lnTo>
                <a:lnTo>
                  <a:pt x="64" y="618"/>
                </a:lnTo>
                <a:lnTo>
                  <a:pt x="64" y="620"/>
                </a:lnTo>
                <a:lnTo>
                  <a:pt x="62" y="622"/>
                </a:lnTo>
                <a:lnTo>
                  <a:pt x="62" y="627"/>
                </a:lnTo>
                <a:lnTo>
                  <a:pt x="61" y="633"/>
                </a:lnTo>
                <a:lnTo>
                  <a:pt x="59" y="637"/>
                </a:lnTo>
                <a:lnTo>
                  <a:pt x="58" y="643"/>
                </a:lnTo>
                <a:lnTo>
                  <a:pt x="58" y="646"/>
                </a:lnTo>
                <a:lnTo>
                  <a:pt x="56" y="652"/>
                </a:lnTo>
                <a:lnTo>
                  <a:pt x="55" y="656"/>
                </a:lnTo>
                <a:lnTo>
                  <a:pt x="53" y="662"/>
                </a:lnTo>
                <a:lnTo>
                  <a:pt x="52" y="666"/>
                </a:lnTo>
                <a:lnTo>
                  <a:pt x="52" y="668"/>
                </a:lnTo>
                <a:lnTo>
                  <a:pt x="52" y="671"/>
                </a:lnTo>
                <a:lnTo>
                  <a:pt x="50" y="673"/>
                </a:lnTo>
                <a:lnTo>
                  <a:pt x="49" y="677"/>
                </a:lnTo>
                <a:lnTo>
                  <a:pt x="49" y="681"/>
                </a:lnTo>
                <a:lnTo>
                  <a:pt x="47" y="685"/>
                </a:lnTo>
                <a:lnTo>
                  <a:pt x="47" y="689"/>
                </a:lnTo>
                <a:lnTo>
                  <a:pt x="45" y="693"/>
                </a:lnTo>
                <a:lnTo>
                  <a:pt x="44" y="694"/>
                </a:lnTo>
                <a:lnTo>
                  <a:pt x="42" y="698"/>
                </a:lnTo>
                <a:lnTo>
                  <a:pt x="42" y="702"/>
                </a:lnTo>
                <a:lnTo>
                  <a:pt x="41" y="706"/>
                </a:lnTo>
                <a:lnTo>
                  <a:pt x="39" y="710"/>
                </a:lnTo>
                <a:lnTo>
                  <a:pt x="38" y="714"/>
                </a:lnTo>
                <a:lnTo>
                  <a:pt x="38" y="719"/>
                </a:lnTo>
                <a:lnTo>
                  <a:pt x="36" y="723"/>
                </a:lnTo>
                <a:lnTo>
                  <a:pt x="36" y="727"/>
                </a:lnTo>
                <a:lnTo>
                  <a:pt x="36" y="731"/>
                </a:lnTo>
                <a:lnTo>
                  <a:pt x="35" y="735"/>
                </a:lnTo>
                <a:lnTo>
                  <a:pt x="35" y="740"/>
                </a:lnTo>
                <a:lnTo>
                  <a:pt x="35" y="744"/>
                </a:lnTo>
                <a:lnTo>
                  <a:pt x="33" y="748"/>
                </a:lnTo>
                <a:lnTo>
                  <a:pt x="33" y="754"/>
                </a:lnTo>
                <a:lnTo>
                  <a:pt x="32" y="756"/>
                </a:lnTo>
                <a:lnTo>
                  <a:pt x="32" y="758"/>
                </a:lnTo>
                <a:lnTo>
                  <a:pt x="32" y="760"/>
                </a:lnTo>
                <a:lnTo>
                  <a:pt x="30" y="762"/>
                </a:lnTo>
                <a:lnTo>
                  <a:pt x="30" y="764"/>
                </a:lnTo>
                <a:lnTo>
                  <a:pt x="29" y="765"/>
                </a:lnTo>
                <a:lnTo>
                  <a:pt x="29" y="767"/>
                </a:lnTo>
                <a:lnTo>
                  <a:pt x="29" y="771"/>
                </a:lnTo>
                <a:lnTo>
                  <a:pt x="27" y="775"/>
                </a:lnTo>
                <a:lnTo>
                  <a:pt x="26" y="781"/>
                </a:lnTo>
                <a:lnTo>
                  <a:pt x="26" y="785"/>
                </a:lnTo>
                <a:lnTo>
                  <a:pt x="24" y="790"/>
                </a:lnTo>
                <a:lnTo>
                  <a:pt x="23" y="794"/>
                </a:lnTo>
                <a:lnTo>
                  <a:pt x="23" y="800"/>
                </a:lnTo>
                <a:lnTo>
                  <a:pt x="23" y="804"/>
                </a:lnTo>
                <a:lnTo>
                  <a:pt x="21" y="810"/>
                </a:lnTo>
                <a:lnTo>
                  <a:pt x="21" y="811"/>
                </a:lnTo>
                <a:lnTo>
                  <a:pt x="21" y="815"/>
                </a:lnTo>
                <a:lnTo>
                  <a:pt x="19" y="819"/>
                </a:lnTo>
                <a:lnTo>
                  <a:pt x="19" y="821"/>
                </a:lnTo>
                <a:lnTo>
                  <a:pt x="18" y="825"/>
                </a:lnTo>
                <a:lnTo>
                  <a:pt x="18" y="827"/>
                </a:lnTo>
                <a:lnTo>
                  <a:pt x="18" y="831"/>
                </a:lnTo>
                <a:lnTo>
                  <a:pt x="16" y="835"/>
                </a:lnTo>
                <a:lnTo>
                  <a:pt x="15" y="838"/>
                </a:lnTo>
                <a:lnTo>
                  <a:pt x="15" y="842"/>
                </a:lnTo>
                <a:lnTo>
                  <a:pt x="13" y="846"/>
                </a:lnTo>
                <a:lnTo>
                  <a:pt x="13" y="852"/>
                </a:lnTo>
                <a:lnTo>
                  <a:pt x="12" y="856"/>
                </a:lnTo>
                <a:lnTo>
                  <a:pt x="10" y="859"/>
                </a:lnTo>
                <a:lnTo>
                  <a:pt x="10" y="863"/>
                </a:lnTo>
                <a:lnTo>
                  <a:pt x="9" y="867"/>
                </a:lnTo>
                <a:lnTo>
                  <a:pt x="9" y="871"/>
                </a:lnTo>
                <a:lnTo>
                  <a:pt x="7" y="873"/>
                </a:lnTo>
                <a:lnTo>
                  <a:pt x="7" y="875"/>
                </a:lnTo>
                <a:lnTo>
                  <a:pt x="7" y="879"/>
                </a:lnTo>
                <a:lnTo>
                  <a:pt x="6" y="881"/>
                </a:lnTo>
                <a:lnTo>
                  <a:pt x="6" y="884"/>
                </a:lnTo>
                <a:lnTo>
                  <a:pt x="4" y="886"/>
                </a:lnTo>
                <a:lnTo>
                  <a:pt x="4" y="890"/>
                </a:lnTo>
                <a:close/>
              </a:path>
            </a:pathLst>
          </a:custGeom>
          <a:solidFill>
            <a:srgbClr val="006633"/>
          </a:solidFill>
          <a:ln w="9525">
            <a:noFill/>
            <a:round/>
            <a:headEnd/>
            <a:tailEnd/>
          </a:ln>
        </p:spPr>
        <p:txBody>
          <a:bodyPr/>
          <a:lstStyle/>
          <a:p>
            <a:endParaRPr lang="en-US"/>
          </a:p>
        </p:txBody>
      </p:sp>
      <p:sp>
        <p:nvSpPr>
          <p:cNvPr id="118791" name="Freeform 6"/>
          <p:cNvSpPr>
            <a:spLocks/>
          </p:cNvSpPr>
          <p:nvPr/>
        </p:nvSpPr>
        <p:spPr bwMode="auto">
          <a:xfrm>
            <a:off x="3208338" y="3124200"/>
            <a:ext cx="1211262" cy="703263"/>
          </a:xfrm>
          <a:custGeom>
            <a:avLst/>
            <a:gdLst>
              <a:gd name="T0" fmla="*/ 22225 w 763"/>
              <a:gd name="T1" fmla="*/ 636588 h 443"/>
              <a:gd name="T2" fmla="*/ 39687 w 763"/>
              <a:gd name="T3" fmla="*/ 617538 h 443"/>
              <a:gd name="T4" fmla="*/ 77787 w 763"/>
              <a:gd name="T5" fmla="*/ 498475 h 443"/>
              <a:gd name="T6" fmla="*/ 109537 w 763"/>
              <a:gd name="T7" fmla="*/ 438150 h 443"/>
              <a:gd name="T8" fmla="*/ 133350 w 763"/>
              <a:gd name="T9" fmla="*/ 368300 h 443"/>
              <a:gd name="T10" fmla="*/ 204787 w 763"/>
              <a:gd name="T11" fmla="*/ 303213 h 443"/>
              <a:gd name="T12" fmla="*/ 155575 w 763"/>
              <a:gd name="T13" fmla="*/ 411163 h 443"/>
              <a:gd name="T14" fmla="*/ 123825 w 763"/>
              <a:gd name="T15" fmla="*/ 498475 h 443"/>
              <a:gd name="T16" fmla="*/ 77787 w 763"/>
              <a:gd name="T17" fmla="*/ 611188 h 443"/>
              <a:gd name="T18" fmla="*/ 77787 w 763"/>
              <a:gd name="T19" fmla="*/ 650875 h 443"/>
              <a:gd name="T20" fmla="*/ 76200 w 763"/>
              <a:gd name="T21" fmla="*/ 687388 h 443"/>
              <a:gd name="T22" fmla="*/ 117475 w 763"/>
              <a:gd name="T23" fmla="*/ 563563 h 443"/>
              <a:gd name="T24" fmla="*/ 168275 w 763"/>
              <a:gd name="T25" fmla="*/ 492125 h 443"/>
              <a:gd name="T26" fmla="*/ 223837 w 763"/>
              <a:gd name="T27" fmla="*/ 444500 h 443"/>
              <a:gd name="T28" fmla="*/ 288925 w 763"/>
              <a:gd name="T29" fmla="*/ 388938 h 443"/>
              <a:gd name="T30" fmla="*/ 425450 w 763"/>
              <a:gd name="T31" fmla="*/ 276225 h 443"/>
              <a:gd name="T32" fmla="*/ 477837 w 763"/>
              <a:gd name="T33" fmla="*/ 242888 h 443"/>
              <a:gd name="T34" fmla="*/ 563562 w 763"/>
              <a:gd name="T35" fmla="*/ 188913 h 443"/>
              <a:gd name="T36" fmla="*/ 650875 w 763"/>
              <a:gd name="T37" fmla="*/ 142875 h 443"/>
              <a:gd name="T38" fmla="*/ 715962 w 763"/>
              <a:gd name="T39" fmla="*/ 114300 h 443"/>
              <a:gd name="T40" fmla="*/ 776287 w 763"/>
              <a:gd name="T41" fmla="*/ 133350 h 443"/>
              <a:gd name="T42" fmla="*/ 884237 w 763"/>
              <a:gd name="T43" fmla="*/ 190500 h 443"/>
              <a:gd name="T44" fmla="*/ 993775 w 763"/>
              <a:gd name="T45" fmla="*/ 282575 h 443"/>
              <a:gd name="T46" fmla="*/ 1082675 w 763"/>
              <a:gd name="T47" fmla="*/ 379413 h 443"/>
              <a:gd name="T48" fmla="*/ 1160462 w 763"/>
              <a:gd name="T49" fmla="*/ 501650 h 443"/>
              <a:gd name="T50" fmla="*/ 1209675 w 763"/>
              <a:gd name="T51" fmla="*/ 577850 h 443"/>
              <a:gd name="T52" fmla="*/ 1119187 w 763"/>
              <a:gd name="T53" fmla="*/ 382588 h 443"/>
              <a:gd name="T54" fmla="*/ 1009650 w 763"/>
              <a:gd name="T55" fmla="*/ 258763 h 443"/>
              <a:gd name="T56" fmla="*/ 968375 w 763"/>
              <a:gd name="T57" fmla="*/ 227013 h 443"/>
              <a:gd name="T58" fmla="*/ 893762 w 763"/>
              <a:gd name="T59" fmla="*/ 160338 h 443"/>
              <a:gd name="T60" fmla="*/ 833437 w 763"/>
              <a:gd name="T61" fmla="*/ 130175 h 443"/>
              <a:gd name="T62" fmla="*/ 771525 w 763"/>
              <a:gd name="T63" fmla="*/ 106363 h 443"/>
              <a:gd name="T64" fmla="*/ 812800 w 763"/>
              <a:gd name="T65" fmla="*/ 84138 h 443"/>
              <a:gd name="T66" fmla="*/ 922337 w 763"/>
              <a:gd name="T67" fmla="*/ 84138 h 443"/>
              <a:gd name="T68" fmla="*/ 1030287 w 763"/>
              <a:gd name="T69" fmla="*/ 96838 h 443"/>
              <a:gd name="T70" fmla="*/ 1117600 w 763"/>
              <a:gd name="T71" fmla="*/ 96838 h 443"/>
              <a:gd name="T72" fmla="*/ 1168400 w 763"/>
              <a:gd name="T73" fmla="*/ 96838 h 443"/>
              <a:gd name="T74" fmla="*/ 1192212 w 763"/>
              <a:gd name="T75" fmla="*/ 87313 h 443"/>
              <a:gd name="T76" fmla="*/ 1138237 w 763"/>
              <a:gd name="T77" fmla="*/ 63500 h 443"/>
              <a:gd name="T78" fmla="*/ 1090612 w 763"/>
              <a:gd name="T79" fmla="*/ 47625 h 443"/>
              <a:gd name="T80" fmla="*/ 968375 w 763"/>
              <a:gd name="T81" fmla="*/ 50800 h 443"/>
              <a:gd name="T82" fmla="*/ 839787 w 763"/>
              <a:gd name="T83" fmla="*/ 69850 h 443"/>
              <a:gd name="T84" fmla="*/ 774700 w 763"/>
              <a:gd name="T85" fmla="*/ 84138 h 443"/>
              <a:gd name="T86" fmla="*/ 725487 w 763"/>
              <a:gd name="T87" fmla="*/ 84138 h 443"/>
              <a:gd name="T88" fmla="*/ 682625 w 763"/>
              <a:gd name="T89" fmla="*/ 80963 h 443"/>
              <a:gd name="T90" fmla="*/ 611187 w 763"/>
              <a:gd name="T91" fmla="*/ 77788 h 443"/>
              <a:gd name="T92" fmla="*/ 487362 w 763"/>
              <a:gd name="T93" fmla="*/ 90488 h 443"/>
              <a:gd name="T94" fmla="*/ 444500 w 763"/>
              <a:gd name="T95" fmla="*/ 103188 h 443"/>
              <a:gd name="T96" fmla="*/ 379412 w 763"/>
              <a:gd name="T97" fmla="*/ 133350 h 443"/>
              <a:gd name="T98" fmla="*/ 317500 w 763"/>
              <a:gd name="T99" fmla="*/ 169863 h 443"/>
              <a:gd name="T100" fmla="*/ 238125 w 763"/>
              <a:gd name="T101" fmla="*/ 236538 h 443"/>
              <a:gd name="T102" fmla="*/ 179387 w 763"/>
              <a:gd name="T103" fmla="*/ 269875 h 443"/>
              <a:gd name="T104" fmla="*/ 250825 w 763"/>
              <a:gd name="T105" fmla="*/ 157163 h 443"/>
              <a:gd name="T106" fmla="*/ 354012 w 763"/>
              <a:gd name="T107" fmla="*/ 53975 h 443"/>
              <a:gd name="T108" fmla="*/ 407987 w 763"/>
              <a:gd name="T109" fmla="*/ 7938 h 443"/>
              <a:gd name="T110" fmla="*/ 334962 w 763"/>
              <a:gd name="T111" fmla="*/ 60325 h 443"/>
              <a:gd name="T112" fmla="*/ 260350 w 763"/>
              <a:gd name="T113" fmla="*/ 133350 h 443"/>
              <a:gd name="T114" fmla="*/ 174625 w 763"/>
              <a:gd name="T115" fmla="*/ 261938 h 443"/>
              <a:gd name="T116" fmla="*/ 142875 w 763"/>
              <a:gd name="T117" fmla="*/ 203200 h 443"/>
              <a:gd name="T118" fmla="*/ 100012 w 763"/>
              <a:gd name="T119" fmla="*/ 328613 h 44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63"/>
              <a:gd name="T181" fmla="*/ 0 h 443"/>
              <a:gd name="T182" fmla="*/ 763 w 763"/>
              <a:gd name="T183" fmla="*/ 443 h 44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63" h="443">
                <a:moveTo>
                  <a:pt x="0" y="358"/>
                </a:moveTo>
                <a:lnTo>
                  <a:pt x="29" y="314"/>
                </a:lnTo>
                <a:lnTo>
                  <a:pt x="31" y="314"/>
                </a:lnTo>
                <a:lnTo>
                  <a:pt x="32" y="316"/>
                </a:lnTo>
                <a:lnTo>
                  <a:pt x="29" y="324"/>
                </a:lnTo>
                <a:lnTo>
                  <a:pt x="28" y="332"/>
                </a:lnTo>
                <a:lnTo>
                  <a:pt x="26" y="339"/>
                </a:lnTo>
                <a:lnTo>
                  <a:pt x="25" y="345"/>
                </a:lnTo>
                <a:lnTo>
                  <a:pt x="22" y="353"/>
                </a:lnTo>
                <a:lnTo>
                  <a:pt x="20" y="360"/>
                </a:lnTo>
                <a:lnTo>
                  <a:pt x="18" y="368"/>
                </a:lnTo>
                <a:lnTo>
                  <a:pt x="17" y="376"/>
                </a:lnTo>
                <a:lnTo>
                  <a:pt x="17" y="383"/>
                </a:lnTo>
                <a:lnTo>
                  <a:pt x="15" y="389"/>
                </a:lnTo>
                <a:lnTo>
                  <a:pt x="14" y="395"/>
                </a:lnTo>
                <a:lnTo>
                  <a:pt x="14" y="401"/>
                </a:lnTo>
                <a:lnTo>
                  <a:pt x="14" y="404"/>
                </a:lnTo>
                <a:lnTo>
                  <a:pt x="12" y="408"/>
                </a:lnTo>
                <a:lnTo>
                  <a:pt x="12" y="412"/>
                </a:lnTo>
                <a:lnTo>
                  <a:pt x="11" y="416"/>
                </a:lnTo>
                <a:lnTo>
                  <a:pt x="11" y="418"/>
                </a:lnTo>
                <a:lnTo>
                  <a:pt x="9" y="422"/>
                </a:lnTo>
                <a:lnTo>
                  <a:pt x="9" y="426"/>
                </a:lnTo>
                <a:lnTo>
                  <a:pt x="9" y="429"/>
                </a:lnTo>
                <a:lnTo>
                  <a:pt x="18" y="418"/>
                </a:lnTo>
                <a:lnTo>
                  <a:pt x="20" y="408"/>
                </a:lnTo>
                <a:lnTo>
                  <a:pt x="20" y="404"/>
                </a:lnTo>
                <a:lnTo>
                  <a:pt x="22" y="401"/>
                </a:lnTo>
                <a:lnTo>
                  <a:pt x="22" y="399"/>
                </a:lnTo>
                <a:lnTo>
                  <a:pt x="23" y="395"/>
                </a:lnTo>
                <a:lnTo>
                  <a:pt x="25" y="393"/>
                </a:lnTo>
                <a:lnTo>
                  <a:pt x="25" y="389"/>
                </a:lnTo>
                <a:lnTo>
                  <a:pt x="26" y="387"/>
                </a:lnTo>
                <a:lnTo>
                  <a:pt x="26" y="383"/>
                </a:lnTo>
                <a:lnTo>
                  <a:pt x="28" y="381"/>
                </a:lnTo>
                <a:lnTo>
                  <a:pt x="28" y="380"/>
                </a:lnTo>
                <a:lnTo>
                  <a:pt x="28" y="378"/>
                </a:lnTo>
                <a:lnTo>
                  <a:pt x="29" y="376"/>
                </a:lnTo>
                <a:lnTo>
                  <a:pt x="31" y="368"/>
                </a:lnTo>
                <a:lnTo>
                  <a:pt x="32" y="360"/>
                </a:lnTo>
                <a:lnTo>
                  <a:pt x="34" y="353"/>
                </a:lnTo>
                <a:lnTo>
                  <a:pt x="37" y="345"/>
                </a:lnTo>
                <a:lnTo>
                  <a:pt x="40" y="339"/>
                </a:lnTo>
                <a:lnTo>
                  <a:pt x="41" y="332"/>
                </a:lnTo>
                <a:lnTo>
                  <a:pt x="44" y="324"/>
                </a:lnTo>
                <a:lnTo>
                  <a:pt x="48" y="318"/>
                </a:lnTo>
                <a:lnTo>
                  <a:pt x="49" y="316"/>
                </a:lnTo>
                <a:lnTo>
                  <a:pt x="49" y="314"/>
                </a:lnTo>
                <a:lnTo>
                  <a:pt x="51" y="312"/>
                </a:lnTo>
                <a:lnTo>
                  <a:pt x="51" y="310"/>
                </a:lnTo>
                <a:lnTo>
                  <a:pt x="52" y="310"/>
                </a:lnTo>
                <a:lnTo>
                  <a:pt x="52" y="308"/>
                </a:lnTo>
                <a:lnTo>
                  <a:pt x="54" y="307"/>
                </a:lnTo>
                <a:lnTo>
                  <a:pt x="54" y="305"/>
                </a:lnTo>
                <a:lnTo>
                  <a:pt x="55" y="301"/>
                </a:lnTo>
                <a:lnTo>
                  <a:pt x="57" y="299"/>
                </a:lnTo>
                <a:lnTo>
                  <a:pt x="58" y="295"/>
                </a:lnTo>
                <a:lnTo>
                  <a:pt x="60" y="293"/>
                </a:lnTo>
                <a:lnTo>
                  <a:pt x="61" y="289"/>
                </a:lnTo>
                <a:lnTo>
                  <a:pt x="63" y="287"/>
                </a:lnTo>
                <a:lnTo>
                  <a:pt x="64" y="284"/>
                </a:lnTo>
                <a:lnTo>
                  <a:pt x="66" y="282"/>
                </a:lnTo>
                <a:lnTo>
                  <a:pt x="67" y="278"/>
                </a:lnTo>
                <a:lnTo>
                  <a:pt x="69" y="276"/>
                </a:lnTo>
                <a:lnTo>
                  <a:pt x="70" y="272"/>
                </a:lnTo>
                <a:lnTo>
                  <a:pt x="72" y="270"/>
                </a:lnTo>
                <a:lnTo>
                  <a:pt x="74" y="266"/>
                </a:lnTo>
                <a:lnTo>
                  <a:pt x="75" y="264"/>
                </a:lnTo>
                <a:lnTo>
                  <a:pt x="78" y="261"/>
                </a:lnTo>
                <a:lnTo>
                  <a:pt x="80" y="259"/>
                </a:lnTo>
                <a:lnTo>
                  <a:pt x="58" y="280"/>
                </a:lnTo>
                <a:lnTo>
                  <a:pt x="57" y="280"/>
                </a:lnTo>
                <a:lnTo>
                  <a:pt x="57" y="278"/>
                </a:lnTo>
                <a:lnTo>
                  <a:pt x="60" y="272"/>
                </a:lnTo>
                <a:lnTo>
                  <a:pt x="63" y="264"/>
                </a:lnTo>
                <a:lnTo>
                  <a:pt x="67" y="259"/>
                </a:lnTo>
                <a:lnTo>
                  <a:pt x="70" y="251"/>
                </a:lnTo>
                <a:lnTo>
                  <a:pt x="75" y="245"/>
                </a:lnTo>
                <a:lnTo>
                  <a:pt x="80" y="237"/>
                </a:lnTo>
                <a:lnTo>
                  <a:pt x="84" y="232"/>
                </a:lnTo>
                <a:lnTo>
                  <a:pt x="89" y="226"/>
                </a:lnTo>
                <a:lnTo>
                  <a:pt x="93" y="220"/>
                </a:lnTo>
                <a:lnTo>
                  <a:pt x="100" y="214"/>
                </a:lnTo>
                <a:lnTo>
                  <a:pt x="104" y="209"/>
                </a:lnTo>
                <a:lnTo>
                  <a:pt x="110" y="203"/>
                </a:lnTo>
                <a:lnTo>
                  <a:pt x="115" y="197"/>
                </a:lnTo>
                <a:lnTo>
                  <a:pt x="119" y="193"/>
                </a:lnTo>
                <a:lnTo>
                  <a:pt x="126" y="188"/>
                </a:lnTo>
                <a:lnTo>
                  <a:pt x="132" y="184"/>
                </a:lnTo>
                <a:lnTo>
                  <a:pt x="133" y="186"/>
                </a:lnTo>
                <a:lnTo>
                  <a:pt x="133" y="188"/>
                </a:lnTo>
                <a:lnTo>
                  <a:pt x="132" y="188"/>
                </a:lnTo>
                <a:lnTo>
                  <a:pt x="132" y="190"/>
                </a:lnTo>
                <a:lnTo>
                  <a:pt x="130" y="190"/>
                </a:lnTo>
                <a:lnTo>
                  <a:pt x="130" y="191"/>
                </a:lnTo>
                <a:lnTo>
                  <a:pt x="129" y="191"/>
                </a:lnTo>
                <a:lnTo>
                  <a:pt x="129" y="193"/>
                </a:lnTo>
                <a:lnTo>
                  <a:pt x="126" y="197"/>
                </a:lnTo>
                <a:lnTo>
                  <a:pt x="122" y="201"/>
                </a:lnTo>
                <a:lnTo>
                  <a:pt x="121" y="205"/>
                </a:lnTo>
                <a:lnTo>
                  <a:pt x="119" y="209"/>
                </a:lnTo>
                <a:lnTo>
                  <a:pt x="118" y="213"/>
                </a:lnTo>
                <a:lnTo>
                  <a:pt x="116" y="216"/>
                </a:lnTo>
                <a:lnTo>
                  <a:pt x="115" y="220"/>
                </a:lnTo>
                <a:lnTo>
                  <a:pt x="113" y="224"/>
                </a:lnTo>
                <a:lnTo>
                  <a:pt x="112" y="224"/>
                </a:lnTo>
                <a:lnTo>
                  <a:pt x="110" y="226"/>
                </a:lnTo>
                <a:lnTo>
                  <a:pt x="109" y="232"/>
                </a:lnTo>
                <a:lnTo>
                  <a:pt x="106" y="239"/>
                </a:lnTo>
                <a:lnTo>
                  <a:pt x="104" y="245"/>
                </a:lnTo>
                <a:lnTo>
                  <a:pt x="101" y="253"/>
                </a:lnTo>
                <a:lnTo>
                  <a:pt x="98" y="259"/>
                </a:lnTo>
                <a:lnTo>
                  <a:pt x="96" y="266"/>
                </a:lnTo>
                <a:lnTo>
                  <a:pt x="93" y="272"/>
                </a:lnTo>
                <a:lnTo>
                  <a:pt x="90" y="280"/>
                </a:lnTo>
                <a:lnTo>
                  <a:pt x="89" y="282"/>
                </a:lnTo>
                <a:lnTo>
                  <a:pt x="89" y="285"/>
                </a:lnTo>
                <a:lnTo>
                  <a:pt x="87" y="287"/>
                </a:lnTo>
                <a:lnTo>
                  <a:pt x="87" y="291"/>
                </a:lnTo>
                <a:lnTo>
                  <a:pt x="86" y="293"/>
                </a:lnTo>
                <a:lnTo>
                  <a:pt x="84" y="297"/>
                </a:lnTo>
                <a:lnTo>
                  <a:pt x="84" y="299"/>
                </a:lnTo>
                <a:lnTo>
                  <a:pt x="83" y="301"/>
                </a:lnTo>
                <a:lnTo>
                  <a:pt x="81" y="305"/>
                </a:lnTo>
                <a:lnTo>
                  <a:pt x="81" y="307"/>
                </a:lnTo>
                <a:lnTo>
                  <a:pt x="80" y="310"/>
                </a:lnTo>
                <a:lnTo>
                  <a:pt x="80" y="312"/>
                </a:lnTo>
                <a:lnTo>
                  <a:pt x="78" y="314"/>
                </a:lnTo>
                <a:lnTo>
                  <a:pt x="78" y="318"/>
                </a:lnTo>
                <a:lnTo>
                  <a:pt x="77" y="320"/>
                </a:lnTo>
                <a:lnTo>
                  <a:pt x="77" y="322"/>
                </a:lnTo>
                <a:lnTo>
                  <a:pt x="75" y="326"/>
                </a:lnTo>
                <a:lnTo>
                  <a:pt x="75" y="328"/>
                </a:lnTo>
                <a:lnTo>
                  <a:pt x="74" y="330"/>
                </a:lnTo>
                <a:lnTo>
                  <a:pt x="72" y="333"/>
                </a:lnTo>
                <a:lnTo>
                  <a:pt x="70" y="335"/>
                </a:lnTo>
                <a:lnTo>
                  <a:pt x="69" y="337"/>
                </a:lnTo>
                <a:lnTo>
                  <a:pt x="69" y="341"/>
                </a:lnTo>
                <a:lnTo>
                  <a:pt x="67" y="343"/>
                </a:lnTo>
                <a:lnTo>
                  <a:pt x="38" y="401"/>
                </a:lnTo>
                <a:lnTo>
                  <a:pt x="41" y="397"/>
                </a:lnTo>
                <a:lnTo>
                  <a:pt x="44" y="393"/>
                </a:lnTo>
                <a:lnTo>
                  <a:pt x="46" y="389"/>
                </a:lnTo>
                <a:lnTo>
                  <a:pt x="49" y="385"/>
                </a:lnTo>
                <a:lnTo>
                  <a:pt x="52" y="381"/>
                </a:lnTo>
                <a:lnTo>
                  <a:pt x="54" y="380"/>
                </a:lnTo>
                <a:lnTo>
                  <a:pt x="57" y="376"/>
                </a:lnTo>
                <a:lnTo>
                  <a:pt x="60" y="374"/>
                </a:lnTo>
                <a:lnTo>
                  <a:pt x="61" y="374"/>
                </a:lnTo>
                <a:lnTo>
                  <a:pt x="63" y="374"/>
                </a:lnTo>
                <a:lnTo>
                  <a:pt x="61" y="378"/>
                </a:lnTo>
                <a:lnTo>
                  <a:pt x="60" y="380"/>
                </a:lnTo>
                <a:lnTo>
                  <a:pt x="60" y="383"/>
                </a:lnTo>
                <a:lnTo>
                  <a:pt x="58" y="385"/>
                </a:lnTo>
                <a:lnTo>
                  <a:pt x="57" y="389"/>
                </a:lnTo>
                <a:lnTo>
                  <a:pt x="55" y="393"/>
                </a:lnTo>
                <a:lnTo>
                  <a:pt x="54" y="397"/>
                </a:lnTo>
                <a:lnTo>
                  <a:pt x="52" y="403"/>
                </a:lnTo>
                <a:lnTo>
                  <a:pt x="51" y="406"/>
                </a:lnTo>
                <a:lnTo>
                  <a:pt x="49" y="410"/>
                </a:lnTo>
                <a:lnTo>
                  <a:pt x="48" y="414"/>
                </a:lnTo>
                <a:lnTo>
                  <a:pt x="46" y="418"/>
                </a:lnTo>
                <a:lnTo>
                  <a:pt x="44" y="422"/>
                </a:lnTo>
                <a:lnTo>
                  <a:pt x="44" y="426"/>
                </a:lnTo>
                <a:lnTo>
                  <a:pt x="43" y="427"/>
                </a:lnTo>
                <a:lnTo>
                  <a:pt x="43" y="431"/>
                </a:lnTo>
                <a:lnTo>
                  <a:pt x="41" y="435"/>
                </a:lnTo>
                <a:lnTo>
                  <a:pt x="41" y="437"/>
                </a:lnTo>
                <a:lnTo>
                  <a:pt x="40" y="441"/>
                </a:lnTo>
                <a:lnTo>
                  <a:pt x="40" y="443"/>
                </a:lnTo>
                <a:lnTo>
                  <a:pt x="41" y="441"/>
                </a:lnTo>
                <a:lnTo>
                  <a:pt x="43" y="441"/>
                </a:lnTo>
                <a:lnTo>
                  <a:pt x="44" y="439"/>
                </a:lnTo>
                <a:lnTo>
                  <a:pt x="44" y="437"/>
                </a:lnTo>
                <a:lnTo>
                  <a:pt x="46" y="435"/>
                </a:lnTo>
                <a:lnTo>
                  <a:pt x="48" y="433"/>
                </a:lnTo>
                <a:lnTo>
                  <a:pt x="48" y="429"/>
                </a:lnTo>
                <a:lnTo>
                  <a:pt x="49" y="427"/>
                </a:lnTo>
                <a:lnTo>
                  <a:pt x="51" y="422"/>
                </a:lnTo>
                <a:lnTo>
                  <a:pt x="52" y="416"/>
                </a:lnTo>
                <a:lnTo>
                  <a:pt x="54" y="410"/>
                </a:lnTo>
                <a:lnTo>
                  <a:pt x="57" y="404"/>
                </a:lnTo>
                <a:lnTo>
                  <a:pt x="58" y="399"/>
                </a:lnTo>
                <a:lnTo>
                  <a:pt x="60" y="393"/>
                </a:lnTo>
                <a:lnTo>
                  <a:pt x="61" y="387"/>
                </a:lnTo>
                <a:lnTo>
                  <a:pt x="64" y="381"/>
                </a:lnTo>
                <a:lnTo>
                  <a:pt x="66" y="378"/>
                </a:lnTo>
                <a:lnTo>
                  <a:pt x="67" y="374"/>
                </a:lnTo>
                <a:lnTo>
                  <a:pt x="69" y="368"/>
                </a:lnTo>
                <a:lnTo>
                  <a:pt x="70" y="364"/>
                </a:lnTo>
                <a:lnTo>
                  <a:pt x="72" y="360"/>
                </a:lnTo>
                <a:lnTo>
                  <a:pt x="74" y="355"/>
                </a:lnTo>
                <a:lnTo>
                  <a:pt x="75" y="351"/>
                </a:lnTo>
                <a:lnTo>
                  <a:pt x="77" y="347"/>
                </a:lnTo>
                <a:lnTo>
                  <a:pt x="78" y="345"/>
                </a:lnTo>
                <a:lnTo>
                  <a:pt x="80" y="343"/>
                </a:lnTo>
                <a:lnTo>
                  <a:pt x="80" y="341"/>
                </a:lnTo>
                <a:lnTo>
                  <a:pt x="80" y="339"/>
                </a:lnTo>
                <a:lnTo>
                  <a:pt x="83" y="337"/>
                </a:lnTo>
                <a:lnTo>
                  <a:pt x="86" y="333"/>
                </a:lnTo>
                <a:lnTo>
                  <a:pt x="87" y="330"/>
                </a:lnTo>
                <a:lnTo>
                  <a:pt x="90" y="328"/>
                </a:lnTo>
                <a:lnTo>
                  <a:pt x="93" y="324"/>
                </a:lnTo>
                <a:lnTo>
                  <a:pt x="95" y="322"/>
                </a:lnTo>
                <a:lnTo>
                  <a:pt x="98" y="318"/>
                </a:lnTo>
                <a:lnTo>
                  <a:pt x="101" y="316"/>
                </a:lnTo>
                <a:lnTo>
                  <a:pt x="104" y="312"/>
                </a:lnTo>
                <a:lnTo>
                  <a:pt x="106" y="310"/>
                </a:lnTo>
                <a:lnTo>
                  <a:pt x="109" y="307"/>
                </a:lnTo>
                <a:lnTo>
                  <a:pt x="112" y="305"/>
                </a:lnTo>
                <a:lnTo>
                  <a:pt x="115" y="303"/>
                </a:lnTo>
                <a:lnTo>
                  <a:pt x="116" y="299"/>
                </a:lnTo>
                <a:lnTo>
                  <a:pt x="119" y="297"/>
                </a:lnTo>
                <a:lnTo>
                  <a:pt x="122" y="295"/>
                </a:lnTo>
                <a:lnTo>
                  <a:pt x="124" y="293"/>
                </a:lnTo>
                <a:lnTo>
                  <a:pt x="127" y="293"/>
                </a:lnTo>
                <a:lnTo>
                  <a:pt x="129" y="291"/>
                </a:lnTo>
                <a:lnTo>
                  <a:pt x="130" y="289"/>
                </a:lnTo>
                <a:lnTo>
                  <a:pt x="132" y="287"/>
                </a:lnTo>
                <a:lnTo>
                  <a:pt x="133" y="287"/>
                </a:lnTo>
                <a:lnTo>
                  <a:pt x="135" y="285"/>
                </a:lnTo>
                <a:lnTo>
                  <a:pt x="136" y="284"/>
                </a:lnTo>
                <a:lnTo>
                  <a:pt x="139" y="282"/>
                </a:lnTo>
                <a:lnTo>
                  <a:pt x="141" y="280"/>
                </a:lnTo>
                <a:lnTo>
                  <a:pt x="142" y="278"/>
                </a:lnTo>
                <a:lnTo>
                  <a:pt x="145" y="278"/>
                </a:lnTo>
                <a:lnTo>
                  <a:pt x="147" y="276"/>
                </a:lnTo>
                <a:lnTo>
                  <a:pt x="148" y="274"/>
                </a:lnTo>
                <a:lnTo>
                  <a:pt x="152" y="272"/>
                </a:lnTo>
                <a:lnTo>
                  <a:pt x="153" y="270"/>
                </a:lnTo>
                <a:lnTo>
                  <a:pt x="155" y="268"/>
                </a:lnTo>
                <a:lnTo>
                  <a:pt x="158" y="266"/>
                </a:lnTo>
                <a:lnTo>
                  <a:pt x="159" y="264"/>
                </a:lnTo>
                <a:lnTo>
                  <a:pt x="161" y="262"/>
                </a:lnTo>
                <a:lnTo>
                  <a:pt x="164" y="261"/>
                </a:lnTo>
                <a:lnTo>
                  <a:pt x="165" y="259"/>
                </a:lnTo>
                <a:lnTo>
                  <a:pt x="167" y="259"/>
                </a:lnTo>
                <a:lnTo>
                  <a:pt x="170" y="257"/>
                </a:lnTo>
                <a:lnTo>
                  <a:pt x="176" y="251"/>
                </a:lnTo>
                <a:lnTo>
                  <a:pt x="182" y="245"/>
                </a:lnTo>
                <a:lnTo>
                  <a:pt x="187" y="241"/>
                </a:lnTo>
                <a:lnTo>
                  <a:pt x="194" y="236"/>
                </a:lnTo>
                <a:lnTo>
                  <a:pt x="199" y="232"/>
                </a:lnTo>
                <a:lnTo>
                  <a:pt x="205" y="226"/>
                </a:lnTo>
                <a:lnTo>
                  <a:pt x="211" y="222"/>
                </a:lnTo>
                <a:lnTo>
                  <a:pt x="217" y="216"/>
                </a:lnTo>
                <a:lnTo>
                  <a:pt x="223" y="213"/>
                </a:lnTo>
                <a:lnTo>
                  <a:pt x="230" y="207"/>
                </a:lnTo>
                <a:lnTo>
                  <a:pt x="236" y="201"/>
                </a:lnTo>
                <a:lnTo>
                  <a:pt x="242" y="197"/>
                </a:lnTo>
                <a:lnTo>
                  <a:pt x="248" y="191"/>
                </a:lnTo>
                <a:lnTo>
                  <a:pt x="252" y="188"/>
                </a:lnTo>
                <a:lnTo>
                  <a:pt x="259" y="182"/>
                </a:lnTo>
                <a:lnTo>
                  <a:pt x="265" y="176"/>
                </a:lnTo>
                <a:lnTo>
                  <a:pt x="266" y="174"/>
                </a:lnTo>
                <a:lnTo>
                  <a:pt x="268" y="174"/>
                </a:lnTo>
                <a:lnTo>
                  <a:pt x="271" y="172"/>
                </a:lnTo>
                <a:lnTo>
                  <a:pt x="272" y="170"/>
                </a:lnTo>
                <a:lnTo>
                  <a:pt x="274" y="170"/>
                </a:lnTo>
                <a:lnTo>
                  <a:pt x="275" y="168"/>
                </a:lnTo>
                <a:lnTo>
                  <a:pt x="277" y="168"/>
                </a:lnTo>
                <a:lnTo>
                  <a:pt x="280" y="166"/>
                </a:lnTo>
                <a:lnTo>
                  <a:pt x="281" y="165"/>
                </a:lnTo>
                <a:lnTo>
                  <a:pt x="283" y="165"/>
                </a:lnTo>
                <a:lnTo>
                  <a:pt x="285" y="163"/>
                </a:lnTo>
                <a:lnTo>
                  <a:pt x="286" y="163"/>
                </a:lnTo>
                <a:lnTo>
                  <a:pt x="289" y="161"/>
                </a:lnTo>
                <a:lnTo>
                  <a:pt x="291" y="161"/>
                </a:lnTo>
                <a:lnTo>
                  <a:pt x="292" y="159"/>
                </a:lnTo>
                <a:lnTo>
                  <a:pt x="294" y="157"/>
                </a:lnTo>
                <a:lnTo>
                  <a:pt x="298" y="155"/>
                </a:lnTo>
                <a:lnTo>
                  <a:pt x="301" y="153"/>
                </a:lnTo>
                <a:lnTo>
                  <a:pt x="306" y="151"/>
                </a:lnTo>
                <a:lnTo>
                  <a:pt x="309" y="149"/>
                </a:lnTo>
                <a:lnTo>
                  <a:pt x="312" y="145"/>
                </a:lnTo>
                <a:lnTo>
                  <a:pt x="315" y="143"/>
                </a:lnTo>
                <a:lnTo>
                  <a:pt x="320" y="142"/>
                </a:lnTo>
                <a:lnTo>
                  <a:pt x="323" y="140"/>
                </a:lnTo>
                <a:lnTo>
                  <a:pt x="326" y="136"/>
                </a:lnTo>
                <a:lnTo>
                  <a:pt x="330" y="134"/>
                </a:lnTo>
                <a:lnTo>
                  <a:pt x="333" y="132"/>
                </a:lnTo>
                <a:lnTo>
                  <a:pt x="337" y="130"/>
                </a:lnTo>
                <a:lnTo>
                  <a:pt x="341" y="126"/>
                </a:lnTo>
                <a:lnTo>
                  <a:pt x="344" y="124"/>
                </a:lnTo>
                <a:lnTo>
                  <a:pt x="347" y="122"/>
                </a:lnTo>
                <a:lnTo>
                  <a:pt x="352" y="120"/>
                </a:lnTo>
                <a:lnTo>
                  <a:pt x="353" y="120"/>
                </a:lnTo>
                <a:lnTo>
                  <a:pt x="355" y="119"/>
                </a:lnTo>
                <a:lnTo>
                  <a:pt x="356" y="117"/>
                </a:lnTo>
                <a:lnTo>
                  <a:pt x="358" y="117"/>
                </a:lnTo>
                <a:lnTo>
                  <a:pt x="359" y="117"/>
                </a:lnTo>
                <a:lnTo>
                  <a:pt x="361" y="115"/>
                </a:lnTo>
                <a:lnTo>
                  <a:pt x="363" y="115"/>
                </a:lnTo>
                <a:lnTo>
                  <a:pt x="364" y="113"/>
                </a:lnTo>
                <a:lnTo>
                  <a:pt x="369" y="111"/>
                </a:lnTo>
                <a:lnTo>
                  <a:pt x="373" y="109"/>
                </a:lnTo>
                <a:lnTo>
                  <a:pt x="378" y="105"/>
                </a:lnTo>
                <a:lnTo>
                  <a:pt x="382" y="103"/>
                </a:lnTo>
                <a:lnTo>
                  <a:pt x="387" y="101"/>
                </a:lnTo>
                <a:lnTo>
                  <a:pt x="392" y="99"/>
                </a:lnTo>
                <a:lnTo>
                  <a:pt x="396" y="97"/>
                </a:lnTo>
                <a:lnTo>
                  <a:pt x="401" y="94"/>
                </a:lnTo>
                <a:lnTo>
                  <a:pt x="407" y="92"/>
                </a:lnTo>
                <a:lnTo>
                  <a:pt x="410" y="90"/>
                </a:lnTo>
                <a:lnTo>
                  <a:pt x="415" y="88"/>
                </a:lnTo>
                <a:lnTo>
                  <a:pt x="419" y="86"/>
                </a:lnTo>
                <a:lnTo>
                  <a:pt x="424" y="84"/>
                </a:lnTo>
                <a:lnTo>
                  <a:pt x="428" y="80"/>
                </a:lnTo>
                <a:lnTo>
                  <a:pt x="433" y="78"/>
                </a:lnTo>
                <a:lnTo>
                  <a:pt x="437" y="76"/>
                </a:lnTo>
                <a:lnTo>
                  <a:pt x="439" y="76"/>
                </a:lnTo>
                <a:lnTo>
                  <a:pt x="441" y="76"/>
                </a:lnTo>
                <a:lnTo>
                  <a:pt x="442" y="76"/>
                </a:lnTo>
                <a:lnTo>
                  <a:pt x="442" y="74"/>
                </a:lnTo>
                <a:lnTo>
                  <a:pt x="444" y="74"/>
                </a:lnTo>
                <a:lnTo>
                  <a:pt x="445" y="74"/>
                </a:lnTo>
                <a:lnTo>
                  <a:pt x="447" y="74"/>
                </a:lnTo>
                <a:lnTo>
                  <a:pt x="448" y="72"/>
                </a:lnTo>
                <a:lnTo>
                  <a:pt x="450" y="72"/>
                </a:lnTo>
                <a:lnTo>
                  <a:pt x="451" y="72"/>
                </a:lnTo>
                <a:lnTo>
                  <a:pt x="453" y="72"/>
                </a:lnTo>
                <a:lnTo>
                  <a:pt x="454" y="72"/>
                </a:lnTo>
                <a:lnTo>
                  <a:pt x="457" y="72"/>
                </a:lnTo>
                <a:lnTo>
                  <a:pt x="459" y="72"/>
                </a:lnTo>
                <a:lnTo>
                  <a:pt x="460" y="72"/>
                </a:lnTo>
                <a:lnTo>
                  <a:pt x="462" y="74"/>
                </a:lnTo>
                <a:lnTo>
                  <a:pt x="463" y="74"/>
                </a:lnTo>
                <a:lnTo>
                  <a:pt x="467" y="74"/>
                </a:lnTo>
                <a:lnTo>
                  <a:pt x="468" y="76"/>
                </a:lnTo>
                <a:lnTo>
                  <a:pt x="470" y="76"/>
                </a:lnTo>
                <a:lnTo>
                  <a:pt x="471" y="76"/>
                </a:lnTo>
                <a:lnTo>
                  <a:pt x="473" y="78"/>
                </a:lnTo>
                <a:lnTo>
                  <a:pt x="477" y="80"/>
                </a:lnTo>
                <a:lnTo>
                  <a:pt x="482" y="80"/>
                </a:lnTo>
                <a:lnTo>
                  <a:pt x="485" y="82"/>
                </a:lnTo>
                <a:lnTo>
                  <a:pt x="489" y="84"/>
                </a:lnTo>
                <a:lnTo>
                  <a:pt x="494" y="86"/>
                </a:lnTo>
                <a:lnTo>
                  <a:pt x="497" y="88"/>
                </a:lnTo>
                <a:lnTo>
                  <a:pt x="502" y="90"/>
                </a:lnTo>
                <a:lnTo>
                  <a:pt x="505" y="92"/>
                </a:lnTo>
                <a:lnTo>
                  <a:pt x="509" y="94"/>
                </a:lnTo>
                <a:lnTo>
                  <a:pt x="512" y="95"/>
                </a:lnTo>
                <a:lnTo>
                  <a:pt x="517" y="97"/>
                </a:lnTo>
                <a:lnTo>
                  <a:pt x="522" y="99"/>
                </a:lnTo>
                <a:lnTo>
                  <a:pt x="525" y="101"/>
                </a:lnTo>
                <a:lnTo>
                  <a:pt x="528" y="103"/>
                </a:lnTo>
                <a:lnTo>
                  <a:pt x="532" y="105"/>
                </a:lnTo>
                <a:lnTo>
                  <a:pt x="535" y="107"/>
                </a:lnTo>
                <a:lnTo>
                  <a:pt x="541" y="111"/>
                </a:lnTo>
                <a:lnTo>
                  <a:pt x="546" y="115"/>
                </a:lnTo>
                <a:lnTo>
                  <a:pt x="551" y="117"/>
                </a:lnTo>
                <a:lnTo>
                  <a:pt x="557" y="120"/>
                </a:lnTo>
                <a:lnTo>
                  <a:pt x="561" y="124"/>
                </a:lnTo>
                <a:lnTo>
                  <a:pt x="566" y="128"/>
                </a:lnTo>
                <a:lnTo>
                  <a:pt x="572" y="130"/>
                </a:lnTo>
                <a:lnTo>
                  <a:pt x="577" y="134"/>
                </a:lnTo>
                <a:lnTo>
                  <a:pt x="581" y="138"/>
                </a:lnTo>
                <a:lnTo>
                  <a:pt x="586" y="142"/>
                </a:lnTo>
                <a:lnTo>
                  <a:pt x="590" y="145"/>
                </a:lnTo>
                <a:lnTo>
                  <a:pt x="595" y="149"/>
                </a:lnTo>
                <a:lnTo>
                  <a:pt x="600" y="153"/>
                </a:lnTo>
                <a:lnTo>
                  <a:pt x="604" y="157"/>
                </a:lnTo>
                <a:lnTo>
                  <a:pt x="609" y="161"/>
                </a:lnTo>
                <a:lnTo>
                  <a:pt x="613" y="166"/>
                </a:lnTo>
                <a:lnTo>
                  <a:pt x="616" y="168"/>
                </a:lnTo>
                <a:lnTo>
                  <a:pt x="619" y="172"/>
                </a:lnTo>
                <a:lnTo>
                  <a:pt x="623" y="174"/>
                </a:lnTo>
                <a:lnTo>
                  <a:pt x="626" y="178"/>
                </a:lnTo>
                <a:lnTo>
                  <a:pt x="629" y="180"/>
                </a:lnTo>
                <a:lnTo>
                  <a:pt x="632" y="184"/>
                </a:lnTo>
                <a:lnTo>
                  <a:pt x="635" y="186"/>
                </a:lnTo>
                <a:lnTo>
                  <a:pt x="638" y="190"/>
                </a:lnTo>
                <a:lnTo>
                  <a:pt x="642" y="193"/>
                </a:lnTo>
                <a:lnTo>
                  <a:pt x="645" y="197"/>
                </a:lnTo>
                <a:lnTo>
                  <a:pt x="650" y="201"/>
                </a:lnTo>
                <a:lnTo>
                  <a:pt x="653" y="205"/>
                </a:lnTo>
                <a:lnTo>
                  <a:pt x="658" y="209"/>
                </a:lnTo>
                <a:lnTo>
                  <a:pt x="661" y="213"/>
                </a:lnTo>
                <a:lnTo>
                  <a:pt x="665" y="218"/>
                </a:lnTo>
                <a:lnTo>
                  <a:pt x="668" y="222"/>
                </a:lnTo>
                <a:lnTo>
                  <a:pt x="671" y="226"/>
                </a:lnTo>
                <a:lnTo>
                  <a:pt x="676" y="232"/>
                </a:lnTo>
                <a:lnTo>
                  <a:pt x="679" y="236"/>
                </a:lnTo>
                <a:lnTo>
                  <a:pt x="682" y="239"/>
                </a:lnTo>
                <a:lnTo>
                  <a:pt x="685" y="245"/>
                </a:lnTo>
                <a:lnTo>
                  <a:pt x="690" y="249"/>
                </a:lnTo>
                <a:lnTo>
                  <a:pt x="693" y="255"/>
                </a:lnTo>
                <a:lnTo>
                  <a:pt x="696" y="259"/>
                </a:lnTo>
                <a:lnTo>
                  <a:pt x="699" y="264"/>
                </a:lnTo>
                <a:lnTo>
                  <a:pt x="702" y="268"/>
                </a:lnTo>
                <a:lnTo>
                  <a:pt x="705" y="274"/>
                </a:lnTo>
                <a:lnTo>
                  <a:pt x="708" y="278"/>
                </a:lnTo>
                <a:lnTo>
                  <a:pt x="711" y="284"/>
                </a:lnTo>
                <a:lnTo>
                  <a:pt x="714" y="287"/>
                </a:lnTo>
                <a:lnTo>
                  <a:pt x="717" y="293"/>
                </a:lnTo>
                <a:lnTo>
                  <a:pt x="720" y="297"/>
                </a:lnTo>
                <a:lnTo>
                  <a:pt x="723" y="303"/>
                </a:lnTo>
                <a:lnTo>
                  <a:pt x="725" y="307"/>
                </a:lnTo>
                <a:lnTo>
                  <a:pt x="728" y="312"/>
                </a:lnTo>
                <a:lnTo>
                  <a:pt x="731" y="316"/>
                </a:lnTo>
                <a:lnTo>
                  <a:pt x="734" y="322"/>
                </a:lnTo>
                <a:lnTo>
                  <a:pt x="737" y="326"/>
                </a:lnTo>
                <a:lnTo>
                  <a:pt x="740" y="332"/>
                </a:lnTo>
                <a:lnTo>
                  <a:pt x="743" y="335"/>
                </a:lnTo>
                <a:lnTo>
                  <a:pt x="745" y="339"/>
                </a:lnTo>
                <a:lnTo>
                  <a:pt x="746" y="341"/>
                </a:lnTo>
                <a:lnTo>
                  <a:pt x="748" y="345"/>
                </a:lnTo>
                <a:lnTo>
                  <a:pt x="749" y="347"/>
                </a:lnTo>
                <a:lnTo>
                  <a:pt x="753" y="351"/>
                </a:lnTo>
                <a:lnTo>
                  <a:pt x="754" y="353"/>
                </a:lnTo>
                <a:lnTo>
                  <a:pt x="756" y="355"/>
                </a:lnTo>
                <a:lnTo>
                  <a:pt x="757" y="358"/>
                </a:lnTo>
                <a:lnTo>
                  <a:pt x="759" y="358"/>
                </a:lnTo>
                <a:lnTo>
                  <a:pt x="759" y="360"/>
                </a:lnTo>
                <a:lnTo>
                  <a:pt x="760" y="362"/>
                </a:lnTo>
                <a:lnTo>
                  <a:pt x="762" y="364"/>
                </a:lnTo>
                <a:lnTo>
                  <a:pt x="763" y="366"/>
                </a:lnTo>
                <a:lnTo>
                  <a:pt x="742" y="312"/>
                </a:lnTo>
                <a:lnTo>
                  <a:pt x="742" y="310"/>
                </a:lnTo>
                <a:lnTo>
                  <a:pt x="740" y="307"/>
                </a:lnTo>
                <a:lnTo>
                  <a:pt x="739" y="305"/>
                </a:lnTo>
                <a:lnTo>
                  <a:pt x="737" y="303"/>
                </a:lnTo>
                <a:lnTo>
                  <a:pt x="737" y="299"/>
                </a:lnTo>
                <a:lnTo>
                  <a:pt x="736" y="297"/>
                </a:lnTo>
                <a:lnTo>
                  <a:pt x="734" y="293"/>
                </a:lnTo>
                <a:lnTo>
                  <a:pt x="733" y="291"/>
                </a:lnTo>
                <a:lnTo>
                  <a:pt x="730" y="282"/>
                </a:lnTo>
                <a:lnTo>
                  <a:pt x="725" y="274"/>
                </a:lnTo>
                <a:lnTo>
                  <a:pt x="720" y="266"/>
                </a:lnTo>
                <a:lnTo>
                  <a:pt x="716" y="259"/>
                </a:lnTo>
                <a:lnTo>
                  <a:pt x="710" y="249"/>
                </a:lnTo>
                <a:lnTo>
                  <a:pt x="705" y="241"/>
                </a:lnTo>
                <a:lnTo>
                  <a:pt x="699" y="234"/>
                </a:lnTo>
                <a:lnTo>
                  <a:pt x="694" y="226"/>
                </a:lnTo>
                <a:lnTo>
                  <a:pt x="688" y="216"/>
                </a:lnTo>
                <a:lnTo>
                  <a:pt x="682" y="211"/>
                </a:lnTo>
                <a:lnTo>
                  <a:pt x="676" y="203"/>
                </a:lnTo>
                <a:lnTo>
                  <a:pt x="670" y="195"/>
                </a:lnTo>
                <a:lnTo>
                  <a:pt x="664" y="188"/>
                </a:lnTo>
                <a:lnTo>
                  <a:pt x="658" y="182"/>
                </a:lnTo>
                <a:lnTo>
                  <a:pt x="650" y="176"/>
                </a:lnTo>
                <a:lnTo>
                  <a:pt x="644" y="168"/>
                </a:lnTo>
                <a:lnTo>
                  <a:pt x="642" y="168"/>
                </a:lnTo>
                <a:lnTo>
                  <a:pt x="641" y="166"/>
                </a:lnTo>
                <a:lnTo>
                  <a:pt x="639" y="166"/>
                </a:lnTo>
                <a:lnTo>
                  <a:pt x="638" y="165"/>
                </a:lnTo>
                <a:lnTo>
                  <a:pt x="638" y="163"/>
                </a:lnTo>
                <a:lnTo>
                  <a:pt x="636" y="163"/>
                </a:lnTo>
                <a:lnTo>
                  <a:pt x="635" y="161"/>
                </a:lnTo>
                <a:lnTo>
                  <a:pt x="633" y="159"/>
                </a:lnTo>
                <a:lnTo>
                  <a:pt x="632" y="159"/>
                </a:lnTo>
                <a:lnTo>
                  <a:pt x="630" y="157"/>
                </a:lnTo>
                <a:lnTo>
                  <a:pt x="629" y="155"/>
                </a:lnTo>
                <a:lnTo>
                  <a:pt x="627" y="155"/>
                </a:lnTo>
                <a:lnTo>
                  <a:pt x="626" y="153"/>
                </a:lnTo>
                <a:lnTo>
                  <a:pt x="624" y="151"/>
                </a:lnTo>
                <a:lnTo>
                  <a:pt x="623" y="151"/>
                </a:lnTo>
                <a:lnTo>
                  <a:pt x="621" y="149"/>
                </a:lnTo>
                <a:lnTo>
                  <a:pt x="619" y="147"/>
                </a:lnTo>
                <a:lnTo>
                  <a:pt x="618" y="147"/>
                </a:lnTo>
                <a:lnTo>
                  <a:pt x="615" y="145"/>
                </a:lnTo>
                <a:lnTo>
                  <a:pt x="613" y="145"/>
                </a:lnTo>
                <a:lnTo>
                  <a:pt x="612" y="143"/>
                </a:lnTo>
                <a:lnTo>
                  <a:pt x="610" y="143"/>
                </a:lnTo>
                <a:lnTo>
                  <a:pt x="609" y="142"/>
                </a:lnTo>
                <a:lnTo>
                  <a:pt x="607" y="140"/>
                </a:lnTo>
                <a:lnTo>
                  <a:pt x="606" y="140"/>
                </a:lnTo>
                <a:lnTo>
                  <a:pt x="606" y="138"/>
                </a:lnTo>
                <a:lnTo>
                  <a:pt x="603" y="134"/>
                </a:lnTo>
                <a:lnTo>
                  <a:pt x="598" y="132"/>
                </a:lnTo>
                <a:lnTo>
                  <a:pt x="595" y="128"/>
                </a:lnTo>
                <a:lnTo>
                  <a:pt x="592" y="126"/>
                </a:lnTo>
                <a:lnTo>
                  <a:pt x="589" y="122"/>
                </a:lnTo>
                <a:lnTo>
                  <a:pt x="584" y="119"/>
                </a:lnTo>
                <a:lnTo>
                  <a:pt x="581" y="117"/>
                </a:lnTo>
                <a:lnTo>
                  <a:pt x="578" y="113"/>
                </a:lnTo>
                <a:lnTo>
                  <a:pt x="574" y="111"/>
                </a:lnTo>
                <a:lnTo>
                  <a:pt x="571" y="107"/>
                </a:lnTo>
                <a:lnTo>
                  <a:pt x="566" y="105"/>
                </a:lnTo>
                <a:lnTo>
                  <a:pt x="563" y="101"/>
                </a:lnTo>
                <a:lnTo>
                  <a:pt x="558" y="99"/>
                </a:lnTo>
                <a:lnTo>
                  <a:pt x="554" y="97"/>
                </a:lnTo>
                <a:lnTo>
                  <a:pt x="551" y="95"/>
                </a:lnTo>
                <a:lnTo>
                  <a:pt x="546" y="94"/>
                </a:lnTo>
                <a:lnTo>
                  <a:pt x="545" y="94"/>
                </a:lnTo>
                <a:lnTo>
                  <a:pt x="545" y="92"/>
                </a:lnTo>
                <a:lnTo>
                  <a:pt x="543" y="92"/>
                </a:lnTo>
                <a:lnTo>
                  <a:pt x="541" y="92"/>
                </a:lnTo>
                <a:lnTo>
                  <a:pt x="541" y="90"/>
                </a:lnTo>
                <a:lnTo>
                  <a:pt x="540" y="90"/>
                </a:lnTo>
                <a:lnTo>
                  <a:pt x="537" y="88"/>
                </a:lnTo>
                <a:lnTo>
                  <a:pt x="535" y="86"/>
                </a:lnTo>
                <a:lnTo>
                  <a:pt x="532" y="86"/>
                </a:lnTo>
                <a:lnTo>
                  <a:pt x="531" y="84"/>
                </a:lnTo>
                <a:lnTo>
                  <a:pt x="528" y="84"/>
                </a:lnTo>
                <a:lnTo>
                  <a:pt x="525" y="82"/>
                </a:lnTo>
                <a:lnTo>
                  <a:pt x="523" y="82"/>
                </a:lnTo>
                <a:lnTo>
                  <a:pt x="520" y="80"/>
                </a:lnTo>
                <a:lnTo>
                  <a:pt x="517" y="80"/>
                </a:lnTo>
                <a:lnTo>
                  <a:pt x="515" y="78"/>
                </a:lnTo>
                <a:lnTo>
                  <a:pt x="512" y="78"/>
                </a:lnTo>
                <a:lnTo>
                  <a:pt x="511" y="76"/>
                </a:lnTo>
                <a:lnTo>
                  <a:pt x="508" y="74"/>
                </a:lnTo>
                <a:lnTo>
                  <a:pt x="505" y="74"/>
                </a:lnTo>
                <a:lnTo>
                  <a:pt x="503" y="72"/>
                </a:lnTo>
                <a:lnTo>
                  <a:pt x="500" y="72"/>
                </a:lnTo>
                <a:lnTo>
                  <a:pt x="497" y="71"/>
                </a:lnTo>
                <a:lnTo>
                  <a:pt x="496" y="71"/>
                </a:lnTo>
                <a:lnTo>
                  <a:pt x="493" y="69"/>
                </a:lnTo>
                <a:lnTo>
                  <a:pt x="491" y="69"/>
                </a:lnTo>
                <a:lnTo>
                  <a:pt x="488" y="67"/>
                </a:lnTo>
                <a:lnTo>
                  <a:pt x="486" y="67"/>
                </a:lnTo>
                <a:lnTo>
                  <a:pt x="483" y="65"/>
                </a:lnTo>
                <a:lnTo>
                  <a:pt x="482" y="65"/>
                </a:lnTo>
                <a:lnTo>
                  <a:pt x="480" y="65"/>
                </a:lnTo>
                <a:lnTo>
                  <a:pt x="480" y="63"/>
                </a:lnTo>
                <a:lnTo>
                  <a:pt x="482" y="61"/>
                </a:lnTo>
                <a:lnTo>
                  <a:pt x="483" y="61"/>
                </a:lnTo>
                <a:lnTo>
                  <a:pt x="485" y="61"/>
                </a:lnTo>
                <a:lnTo>
                  <a:pt x="486" y="59"/>
                </a:lnTo>
                <a:lnTo>
                  <a:pt x="488" y="59"/>
                </a:lnTo>
                <a:lnTo>
                  <a:pt x="489" y="57"/>
                </a:lnTo>
                <a:lnTo>
                  <a:pt x="491" y="57"/>
                </a:lnTo>
                <a:lnTo>
                  <a:pt x="494" y="55"/>
                </a:lnTo>
                <a:lnTo>
                  <a:pt x="499" y="55"/>
                </a:lnTo>
                <a:lnTo>
                  <a:pt x="503" y="55"/>
                </a:lnTo>
                <a:lnTo>
                  <a:pt x="508" y="53"/>
                </a:lnTo>
                <a:lnTo>
                  <a:pt x="512" y="53"/>
                </a:lnTo>
                <a:lnTo>
                  <a:pt x="515" y="53"/>
                </a:lnTo>
                <a:lnTo>
                  <a:pt x="520" y="53"/>
                </a:lnTo>
                <a:lnTo>
                  <a:pt x="525" y="53"/>
                </a:lnTo>
                <a:lnTo>
                  <a:pt x="529" y="53"/>
                </a:lnTo>
                <a:lnTo>
                  <a:pt x="534" y="51"/>
                </a:lnTo>
                <a:lnTo>
                  <a:pt x="537" y="51"/>
                </a:lnTo>
                <a:lnTo>
                  <a:pt x="541" y="51"/>
                </a:lnTo>
                <a:lnTo>
                  <a:pt x="546" y="51"/>
                </a:lnTo>
                <a:lnTo>
                  <a:pt x="551" y="51"/>
                </a:lnTo>
                <a:lnTo>
                  <a:pt x="555" y="53"/>
                </a:lnTo>
                <a:lnTo>
                  <a:pt x="558" y="53"/>
                </a:lnTo>
                <a:lnTo>
                  <a:pt x="563" y="53"/>
                </a:lnTo>
                <a:lnTo>
                  <a:pt x="567" y="53"/>
                </a:lnTo>
                <a:lnTo>
                  <a:pt x="572" y="53"/>
                </a:lnTo>
                <a:lnTo>
                  <a:pt x="577" y="53"/>
                </a:lnTo>
                <a:lnTo>
                  <a:pt x="581" y="53"/>
                </a:lnTo>
                <a:lnTo>
                  <a:pt x="584" y="55"/>
                </a:lnTo>
                <a:lnTo>
                  <a:pt x="589" y="55"/>
                </a:lnTo>
                <a:lnTo>
                  <a:pt x="593" y="55"/>
                </a:lnTo>
                <a:lnTo>
                  <a:pt x="598" y="55"/>
                </a:lnTo>
                <a:lnTo>
                  <a:pt x="603" y="57"/>
                </a:lnTo>
                <a:lnTo>
                  <a:pt x="606" y="57"/>
                </a:lnTo>
                <a:lnTo>
                  <a:pt x="610" y="57"/>
                </a:lnTo>
                <a:lnTo>
                  <a:pt x="615" y="59"/>
                </a:lnTo>
                <a:lnTo>
                  <a:pt x="619" y="59"/>
                </a:lnTo>
                <a:lnTo>
                  <a:pt x="623" y="59"/>
                </a:lnTo>
                <a:lnTo>
                  <a:pt x="627" y="61"/>
                </a:lnTo>
                <a:lnTo>
                  <a:pt x="632" y="61"/>
                </a:lnTo>
                <a:lnTo>
                  <a:pt x="636" y="61"/>
                </a:lnTo>
                <a:lnTo>
                  <a:pt x="641" y="61"/>
                </a:lnTo>
                <a:lnTo>
                  <a:pt x="644" y="61"/>
                </a:lnTo>
                <a:lnTo>
                  <a:pt x="649" y="61"/>
                </a:lnTo>
                <a:lnTo>
                  <a:pt x="653" y="61"/>
                </a:lnTo>
                <a:lnTo>
                  <a:pt x="658" y="61"/>
                </a:lnTo>
                <a:lnTo>
                  <a:pt x="661" y="61"/>
                </a:lnTo>
                <a:lnTo>
                  <a:pt x="665" y="61"/>
                </a:lnTo>
                <a:lnTo>
                  <a:pt x="670" y="61"/>
                </a:lnTo>
                <a:lnTo>
                  <a:pt x="673" y="61"/>
                </a:lnTo>
                <a:lnTo>
                  <a:pt x="678" y="61"/>
                </a:lnTo>
                <a:lnTo>
                  <a:pt x="682" y="61"/>
                </a:lnTo>
                <a:lnTo>
                  <a:pt x="687" y="61"/>
                </a:lnTo>
                <a:lnTo>
                  <a:pt x="691" y="61"/>
                </a:lnTo>
                <a:lnTo>
                  <a:pt x="694" y="61"/>
                </a:lnTo>
                <a:lnTo>
                  <a:pt x="697" y="61"/>
                </a:lnTo>
                <a:lnTo>
                  <a:pt x="699" y="61"/>
                </a:lnTo>
                <a:lnTo>
                  <a:pt x="701" y="61"/>
                </a:lnTo>
                <a:lnTo>
                  <a:pt x="702" y="61"/>
                </a:lnTo>
                <a:lnTo>
                  <a:pt x="704" y="61"/>
                </a:lnTo>
                <a:lnTo>
                  <a:pt x="707" y="61"/>
                </a:lnTo>
                <a:lnTo>
                  <a:pt x="708" y="61"/>
                </a:lnTo>
                <a:lnTo>
                  <a:pt x="710" y="61"/>
                </a:lnTo>
                <a:lnTo>
                  <a:pt x="711" y="61"/>
                </a:lnTo>
                <a:lnTo>
                  <a:pt x="713" y="61"/>
                </a:lnTo>
                <a:lnTo>
                  <a:pt x="714" y="61"/>
                </a:lnTo>
                <a:lnTo>
                  <a:pt x="717" y="61"/>
                </a:lnTo>
                <a:lnTo>
                  <a:pt x="719" y="61"/>
                </a:lnTo>
                <a:lnTo>
                  <a:pt x="720" y="61"/>
                </a:lnTo>
                <a:lnTo>
                  <a:pt x="722" y="59"/>
                </a:lnTo>
                <a:lnTo>
                  <a:pt x="723" y="59"/>
                </a:lnTo>
                <a:lnTo>
                  <a:pt x="727" y="61"/>
                </a:lnTo>
                <a:lnTo>
                  <a:pt x="730" y="61"/>
                </a:lnTo>
                <a:lnTo>
                  <a:pt x="731" y="61"/>
                </a:lnTo>
                <a:lnTo>
                  <a:pt x="734" y="61"/>
                </a:lnTo>
                <a:lnTo>
                  <a:pt x="736" y="61"/>
                </a:lnTo>
                <a:lnTo>
                  <a:pt x="739" y="61"/>
                </a:lnTo>
                <a:lnTo>
                  <a:pt x="742" y="61"/>
                </a:lnTo>
                <a:lnTo>
                  <a:pt x="743" y="61"/>
                </a:lnTo>
                <a:lnTo>
                  <a:pt x="746" y="61"/>
                </a:lnTo>
                <a:lnTo>
                  <a:pt x="748" y="61"/>
                </a:lnTo>
                <a:lnTo>
                  <a:pt x="751" y="61"/>
                </a:lnTo>
                <a:lnTo>
                  <a:pt x="754" y="61"/>
                </a:lnTo>
                <a:lnTo>
                  <a:pt x="756" y="61"/>
                </a:lnTo>
                <a:lnTo>
                  <a:pt x="759" y="61"/>
                </a:lnTo>
                <a:lnTo>
                  <a:pt x="760" y="61"/>
                </a:lnTo>
                <a:lnTo>
                  <a:pt x="763" y="61"/>
                </a:lnTo>
                <a:lnTo>
                  <a:pt x="760" y="61"/>
                </a:lnTo>
                <a:lnTo>
                  <a:pt x="759" y="59"/>
                </a:lnTo>
                <a:lnTo>
                  <a:pt x="756" y="57"/>
                </a:lnTo>
                <a:lnTo>
                  <a:pt x="754" y="55"/>
                </a:lnTo>
                <a:lnTo>
                  <a:pt x="751" y="55"/>
                </a:lnTo>
                <a:lnTo>
                  <a:pt x="748" y="53"/>
                </a:lnTo>
                <a:lnTo>
                  <a:pt x="746" y="53"/>
                </a:lnTo>
                <a:lnTo>
                  <a:pt x="743" y="51"/>
                </a:lnTo>
                <a:lnTo>
                  <a:pt x="740" y="51"/>
                </a:lnTo>
                <a:lnTo>
                  <a:pt x="739" y="49"/>
                </a:lnTo>
                <a:lnTo>
                  <a:pt x="736" y="49"/>
                </a:lnTo>
                <a:lnTo>
                  <a:pt x="733" y="48"/>
                </a:lnTo>
                <a:lnTo>
                  <a:pt x="730" y="48"/>
                </a:lnTo>
                <a:lnTo>
                  <a:pt x="728" y="46"/>
                </a:lnTo>
                <a:lnTo>
                  <a:pt x="725" y="44"/>
                </a:lnTo>
                <a:lnTo>
                  <a:pt x="722" y="44"/>
                </a:lnTo>
                <a:lnTo>
                  <a:pt x="722" y="42"/>
                </a:lnTo>
                <a:lnTo>
                  <a:pt x="720" y="42"/>
                </a:lnTo>
                <a:lnTo>
                  <a:pt x="719" y="42"/>
                </a:lnTo>
                <a:lnTo>
                  <a:pt x="719" y="40"/>
                </a:lnTo>
                <a:lnTo>
                  <a:pt x="717" y="40"/>
                </a:lnTo>
                <a:lnTo>
                  <a:pt x="716" y="40"/>
                </a:lnTo>
                <a:lnTo>
                  <a:pt x="714" y="38"/>
                </a:lnTo>
                <a:lnTo>
                  <a:pt x="711" y="38"/>
                </a:lnTo>
                <a:lnTo>
                  <a:pt x="710" y="36"/>
                </a:lnTo>
                <a:lnTo>
                  <a:pt x="708" y="36"/>
                </a:lnTo>
                <a:lnTo>
                  <a:pt x="705" y="36"/>
                </a:lnTo>
                <a:lnTo>
                  <a:pt x="704" y="36"/>
                </a:lnTo>
                <a:lnTo>
                  <a:pt x="702" y="36"/>
                </a:lnTo>
                <a:lnTo>
                  <a:pt x="699" y="36"/>
                </a:lnTo>
                <a:lnTo>
                  <a:pt x="697" y="34"/>
                </a:lnTo>
                <a:lnTo>
                  <a:pt x="696" y="34"/>
                </a:lnTo>
                <a:lnTo>
                  <a:pt x="693" y="34"/>
                </a:lnTo>
                <a:lnTo>
                  <a:pt x="691" y="32"/>
                </a:lnTo>
                <a:lnTo>
                  <a:pt x="690" y="32"/>
                </a:lnTo>
                <a:lnTo>
                  <a:pt x="688" y="32"/>
                </a:lnTo>
                <a:lnTo>
                  <a:pt x="687" y="30"/>
                </a:lnTo>
                <a:lnTo>
                  <a:pt x="685" y="30"/>
                </a:lnTo>
                <a:lnTo>
                  <a:pt x="679" y="30"/>
                </a:lnTo>
                <a:lnTo>
                  <a:pt x="675" y="30"/>
                </a:lnTo>
                <a:lnTo>
                  <a:pt x="670" y="30"/>
                </a:lnTo>
                <a:lnTo>
                  <a:pt x="665" y="30"/>
                </a:lnTo>
                <a:lnTo>
                  <a:pt x="659" y="30"/>
                </a:lnTo>
                <a:lnTo>
                  <a:pt x="655" y="30"/>
                </a:lnTo>
                <a:lnTo>
                  <a:pt x="650" y="30"/>
                </a:lnTo>
                <a:lnTo>
                  <a:pt x="644" y="30"/>
                </a:lnTo>
                <a:lnTo>
                  <a:pt x="639" y="30"/>
                </a:lnTo>
                <a:lnTo>
                  <a:pt x="635" y="30"/>
                </a:lnTo>
                <a:lnTo>
                  <a:pt x="630" y="30"/>
                </a:lnTo>
                <a:lnTo>
                  <a:pt x="624" y="32"/>
                </a:lnTo>
                <a:lnTo>
                  <a:pt x="619" y="32"/>
                </a:lnTo>
                <a:lnTo>
                  <a:pt x="615" y="32"/>
                </a:lnTo>
                <a:lnTo>
                  <a:pt x="610" y="32"/>
                </a:lnTo>
                <a:lnTo>
                  <a:pt x="604" y="34"/>
                </a:lnTo>
                <a:lnTo>
                  <a:pt x="600" y="34"/>
                </a:lnTo>
                <a:lnTo>
                  <a:pt x="595" y="34"/>
                </a:lnTo>
                <a:lnTo>
                  <a:pt x="590" y="36"/>
                </a:lnTo>
                <a:lnTo>
                  <a:pt x="584" y="36"/>
                </a:lnTo>
                <a:lnTo>
                  <a:pt x="580" y="36"/>
                </a:lnTo>
                <a:lnTo>
                  <a:pt x="575" y="38"/>
                </a:lnTo>
                <a:lnTo>
                  <a:pt x="569" y="38"/>
                </a:lnTo>
                <a:lnTo>
                  <a:pt x="564" y="38"/>
                </a:lnTo>
                <a:lnTo>
                  <a:pt x="560" y="40"/>
                </a:lnTo>
                <a:lnTo>
                  <a:pt x="555" y="40"/>
                </a:lnTo>
                <a:lnTo>
                  <a:pt x="549" y="42"/>
                </a:lnTo>
                <a:lnTo>
                  <a:pt x="545" y="42"/>
                </a:lnTo>
                <a:lnTo>
                  <a:pt x="540" y="44"/>
                </a:lnTo>
                <a:lnTo>
                  <a:pt x="535" y="44"/>
                </a:lnTo>
                <a:lnTo>
                  <a:pt x="529" y="44"/>
                </a:lnTo>
                <a:lnTo>
                  <a:pt x="525" y="46"/>
                </a:lnTo>
                <a:lnTo>
                  <a:pt x="522" y="46"/>
                </a:lnTo>
                <a:lnTo>
                  <a:pt x="520" y="46"/>
                </a:lnTo>
                <a:lnTo>
                  <a:pt x="517" y="48"/>
                </a:lnTo>
                <a:lnTo>
                  <a:pt x="514" y="48"/>
                </a:lnTo>
                <a:lnTo>
                  <a:pt x="512" y="48"/>
                </a:lnTo>
                <a:lnTo>
                  <a:pt x="509" y="48"/>
                </a:lnTo>
                <a:lnTo>
                  <a:pt x="506" y="48"/>
                </a:lnTo>
                <a:lnTo>
                  <a:pt x="505" y="49"/>
                </a:lnTo>
                <a:lnTo>
                  <a:pt x="502" y="49"/>
                </a:lnTo>
                <a:lnTo>
                  <a:pt x="500" y="49"/>
                </a:lnTo>
                <a:lnTo>
                  <a:pt x="497" y="49"/>
                </a:lnTo>
                <a:lnTo>
                  <a:pt x="496" y="51"/>
                </a:lnTo>
                <a:lnTo>
                  <a:pt x="493" y="51"/>
                </a:lnTo>
                <a:lnTo>
                  <a:pt x="489" y="51"/>
                </a:lnTo>
                <a:lnTo>
                  <a:pt x="488" y="53"/>
                </a:lnTo>
                <a:lnTo>
                  <a:pt x="485" y="53"/>
                </a:lnTo>
                <a:lnTo>
                  <a:pt x="483" y="53"/>
                </a:lnTo>
                <a:lnTo>
                  <a:pt x="482" y="53"/>
                </a:lnTo>
                <a:lnTo>
                  <a:pt x="480" y="55"/>
                </a:lnTo>
                <a:lnTo>
                  <a:pt x="479" y="55"/>
                </a:lnTo>
                <a:lnTo>
                  <a:pt x="477" y="55"/>
                </a:lnTo>
                <a:lnTo>
                  <a:pt x="476" y="55"/>
                </a:lnTo>
                <a:lnTo>
                  <a:pt x="474" y="55"/>
                </a:lnTo>
                <a:lnTo>
                  <a:pt x="473" y="55"/>
                </a:lnTo>
                <a:lnTo>
                  <a:pt x="471" y="55"/>
                </a:lnTo>
                <a:lnTo>
                  <a:pt x="468" y="55"/>
                </a:lnTo>
                <a:lnTo>
                  <a:pt x="467" y="55"/>
                </a:lnTo>
                <a:lnTo>
                  <a:pt x="465" y="55"/>
                </a:lnTo>
                <a:lnTo>
                  <a:pt x="462" y="53"/>
                </a:lnTo>
                <a:lnTo>
                  <a:pt x="460" y="53"/>
                </a:lnTo>
                <a:lnTo>
                  <a:pt x="457" y="53"/>
                </a:lnTo>
                <a:lnTo>
                  <a:pt x="456" y="53"/>
                </a:lnTo>
                <a:lnTo>
                  <a:pt x="456" y="51"/>
                </a:lnTo>
                <a:lnTo>
                  <a:pt x="454" y="51"/>
                </a:lnTo>
                <a:lnTo>
                  <a:pt x="453" y="51"/>
                </a:lnTo>
                <a:lnTo>
                  <a:pt x="451" y="51"/>
                </a:lnTo>
                <a:lnTo>
                  <a:pt x="451" y="49"/>
                </a:lnTo>
                <a:lnTo>
                  <a:pt x="450" y="49"/>
                </a:lnTo>
                <a:lnTo>
                  <a:pt x="445" y="53"/>
                </a:lnTo>
                <a:lnTo>
                  <a:pt x="444" y="51"/>
                </a:lnTo>
                <a:lnTo>
                  <a:pt x="442" y="51"/>
                </a:lnTo>
                <a:lnTo>
                  <a:pt x="439" y="51"/>
                </a:lnTo>
                <a:lnTo>
                  <a:pt x="437" y="51"/>
                </a:lnTo>
                <a:lnTo>
                  <a:pt x="436" y="53"/>
                </a:lnTo>
                <a:lnTo>
                  <a:pt x="434" y="53"/>
                </a:lnTo>
                <a:lnTo>
                  <a:pt x="431" y="53"/>
                </a:lnTo>
                <a:lnTo>
                  <a:pt x="430" y="51"/>
                </a:lnTo>
                <a:lnTo>
                  <a:pt x="427" y="51"/>
                </a:lnTo>
                <a:lnTo>
                  <a:pt x="424" y="51"/>
                </a:lnTo>
                <a:lnTo>
                  <a:pt x="422" y="51"/>
                </a:lnTo>
                <a:lnTo>
                  <a:pt x="419" y="51"/>
                </a:lnTo>
                <a:lnTo>
                  <a:pt x="416" y="51"/>
                </a:lnTo>
                <a:lnTo>
                  <a:pt x="413" y="51"/>
                </a:lnTo>
                <a:lnTo>
                  <a:pt x="410" y="49"/>
                </a:lnTo>
                <a:lnTo>
                  <a:pt x="407" y="49"/>
                </a:lnTo>
                <a:lnTo>
                  <a:pt x="404" y="49"/>
                </a:lnTo>
                <a:lnTo>
                  <a:pt x="402" y="49"/>
                </a:lnTo>
                <a:lnTo>
                  <a:pt x="399" y="49"/>
                </a:lnTo>
                <a:lnTo>
                  <a:pt x="396" y="49"/>
                </a:lnTo>
                <a:lnTo>
                  <a:pt x="393" y="48"/>
                </a:lnTo>
                <a:lnTo>
                  <a:pt x="390" y="48"/>
                </a:lnTo>
                <a:lnTo>
                  <a:pt x="387" y="48"/>
                </a:lnTo>
                <a:lnTo>
                  <a:pt x="385" y="49"/>
                </a:lnTo>
                <a:lnTo>
                  <a:pt x="379" y="49"/>
                </a:lnTo>
                <a:lnTo>
                  <a:pt x="375" y="49"/>
                </a:lnTo>
                <a:lnTo>
                  <a:pt x="370" y="49"/>
                </a:lnTo>
                <a:lnTo>
                  <a:pt x="366" y="49"/>
                </a:lnTo>
                <a:lnTo>
                  <a:pt x="361" y="49"/>
                </a:lnTo>
                <a:lnTo>
                  <a:pt x="356" y="51"/>
                </a:lnTo>
                <a:lnTo>
                  <a:pt x="350" y="51"/>
                </a:lnTo>
                <a:lnTo>
                  <a:pt x="346" y="51"/>
                </a:lnTo>
                <a:lnTo>
                  <a:pt x="341" y="53"/>
                </a:lnTo>
                <a:lnTo>
                  <a:pt x="337" y="53"/>
                </a:lnTo>
                <a:lnTo>
                  <a:pt x="330" y="53"/>
                </a:lnTo>
                <a:lnTo>
                  <a:pt x="326" y="55"/>
                </a:lnTo>
                <a:lnTo>
                  <a:pt x="321" y="55"/>
                </a:lnTo>
                <a:lnTo>
                  <a:pt x="317" y="55"/>
                </a:lnTo>
                <a:lnTo>
                  <a:pt x="312" y="57"/>
                </a:lnTo>
                <a:lnTo>
                  <a:pt x="307" y="57"/>
                </a:lnTo>
                <a:lnTo>
                  <a:pt x="306" y="59"/>
                </a:lnTo>
                <a:lnTo>
                  <a:pt x="304" y="59"/>
                </a:lnTo>
                <a:lnTo>
                  <a:pt x="301" y="59"/>
                </a:lnTo>
                <a:lnTo>
                  <a:pt x="300" y="59"/>
                </a:lnTo>
                <a:lnTo>
                  <a:pt x="298" y="61"/>
                </a:lnTo>
                <a:lnTo>
                  <a:pt x="297" y="61"/>
                </a:lnTo>
                <a:lnTo>
                  <a:pt x="295" y="61"/>
                </a:lnTo>
                <a:lnTo>
                  <a:pt x="294" y="61"/>
                </a:lnTo>
                <a:lnTo>
                  <a:pt x="292" y="61"/>
                </a:lnTo>
                <a:lnTo>
                  <a:pt x="291" y="63"/>
                </a:lnTo>
                <a:lnTo>
                  <a:pt x="288" y="63"/>
                </a:lnTo>
                <a:lnTo>
                  <a:pt x="286" y="63"/>
                </a:lnTo>
                <a:lnTo>
                  <a:pt x="285" y="63"/>
                </a:lnTo>
                <a:lnTo>
                  <a:pt x="283" y="65"/>
                </a:lnTo>
                <a:lnTo>
                  <a:pt x="281" y="65"/>
                </a:lnTo>
                <a:lnTo>
                  <a:pt x="280" y="65"/>
                </a:lnTo>
                <a:lnTo>
                  <a:pt x="278" y="67"/>
                </a:lnTo>
                <a:lnTo>
                  <a:pt x="275" y="67"/>
                </a:lnTo>
                <a:lnTo>
                  <a:pt x="274" y="69"/>
                </a:lnTo>
                <a:lnTo>
                  <a:pt x="272" y="69"/>
                </a:lnTo>
                <a:lnTo>
                  <a:pt x="271" y="71"/>
                </a:lnTo>
                <a:lnTo>
                  <a:pt x="268" y="72"/>
                </a:lnTo>
                <a:lnTo>
                  <a:pt x="266" y="72"/>
                </a:lnTo>
                <a:lnTo>
                  <a:pt x="265" y="74"/>
                </a:lnTo>
                <a:lnTo>
                  <a:pt x="260" y="74"/>
                </a:lnTo>
                <a:lnTo>
                  <a:pt x="257" y="76"/>
                </a:lnTo>
                <a:lnTo>
                  <a:pt x="254" y="78"/>
                </a:lnTo>
                <a:lnTo>
                  <a:pt x="251" y="80"/>
                </a:lnTo>
                <a:lnTo>
                  <a:pt x="248" y="80"/>
                </a:lnTo>
                <a:lnTo>
                  <a:pt x="245" y="82"/>
                </a:lnTo>
                <a:lnTo>
                  <a:pt x="242" y="84"/>
                </a:lnTo>
                <a:lnTo>
                  <a:pt x="239" y="84"/>
                </a:lnTo>
                <a:lnTo>
                  <a:pt x="236" y="86"/>
                </a:lnTo>
                <a:lnTo>
                  <a:pt x="233" y="88"/>
                </a:lnTo>
                <a:lnTo>
                  <a:pt x="230" y="88"/>
                </a:lnTo>
                <a:lnTo>
                  <a:pt x="225" y="90"/>
                </a:lnTo>
                <a:lnTo>
                  <a:pt x="222" y="92"/>
                </a:lnTo>
                <a:lnTo>
                  <a:pt x="220" y="94"/>
                </a:lnTo>
                <a:lnTo>
                  <a:pt x="216" y="95"/>
                </a:lnTo>
                <a:lnTo>
                  <a:pt x="214" y="97"/>
                </a:lnTo>
                <a:lnTo>
                  <a:pt x="211" y="97"/>
                </a:lnTo>
                <a:lnTo>
                  <a:pt x="210" y="99"/>
                </a:lnTo>
                <a:lnTo>
                  <a:pt x="208" y="101"/>
                </a:lnTo>
                <a:lnTo>
                  <a:pt x="207" y="103"/>
                </a:lnTo>
                <a:lnTo>
                  <a:pt x="205" y="103"/>
                </a:lnTo>
                <a:lnTo>
                  <a:pt x="204" y="105"/>
                </a:lnTo>
                <a:lnTo>
                  <a:pt x="202" y="105"/>
                </a:lnTo>
                <a:lnTo>
                  <a:pt x="200" y="107"/>
                </a:lnTo>
                <a:lnTo>
                  <a:pt x="197" y="109"/>
                </a:lnTo>
                <a:lnTo>
                  <a:pt x="196" y="111"/>
                </a:lnTo>
                <a:lnTo>
                  <a:pt x="194" y="111"/>
                </a:lnTo>
                <a:lnTo>
                  <a:pt x="193" y="113"/>
                </a:lnTo>
                <a:lnTo>
                  <a:pt x="191" y="115"/>
                </a:lnTo>
                <a:lnTo>
                  <a:pt x="190" y="117"/>
                </a:lnTo>
                <a:lnTo>
                  <a:pt x="188" y="117"/>
                </a:lnTo>
                <a:lnTo>
                  <a:pt x="185" y="119"/>
                </a:lnTo>
                <a:lnTo>
                  <a:pt x="181" y="122"/>
                </a:lnTo>
                <a:lnTo>
                  <a:pt x="178" y="126"/>
                </a:lnTo>
                <a:lnTo>
                  <a:pt x="173" y="130"/>
                </a:lnTo>
                <a:lnTo>
                  <a:pt x="168" y="136"/>
                </a:lnTo>
                <a:lnTo>
                  <a:pt x="164" y="140"/>
                </a:lnTo>
                <a:lnTo>
                  <a:pt x="159" y="142"/>
                </a:lnTo>
                <a:lnTo>
                  <a:pt x="155" y="147"/>
                </a:lnTo>
                <a:lnTo>
                  <a:pt x="150" y="149"/>
                </a:lnTo>
                <a:lnTo>
                  <a:pt x="145" y="153"/>
                </a:lnTo>
                <a:lnTo>
                  <a:pt x="141" y="157"/>
                </a:lnTo>
                <a:lnTo>
                  <a:pt x="136" y="161"/>
                </a:lnTo>
                <a:lnTo>
                  <a:pt x="132" y="165"/>
                </a:lnTo>
                <a:lnTo>
                  <a:pt x="127" y="168"/>
                </a:lnTo>
                <a:lnTo>
                  <a:pt x="122" y="172"/>
                </a:lnTo>
                <a:lnTo>
                  <a:pt x="118" y="178"/>
                </a:lnTo>
                <a:lnTo>
                  <a:pt x="113" y="182"/>
                </a:lnTo>
                <a:lnTo>
                  <a:pt x="106" y="188"/>
                </a:lnTo>
                <a:lnTo>
                  <a:pt x="104" y="186"/>
                </a:lnTo>
                <a:lnTo>
                  <a:pt x="103" y="186"/>
                </a:lnTo>
                <a:lnTo>
                  <a:pt x="103" y="184"/>
                </a:lnTo>
                <a:lnTo>
                  <a:pt x="104" y="184"/>
                </a:lnTo>
                <a:lnTo>
                  <a:pt x="107" y="178"/>
                </a:lnTo>
                <a:lnTo>
                  <a:pt x="110" y="174"/>
                </a:lnTo>
                <a:lnTo>
                  <a:pt x="113" y="170"/>
                </a:lnTo>
                <a:lnTo>
                  <a:pt x="116" y="165"/>
                </a:lnTo>
                <a:lnTo>
                  <a:pt x="119" y="161"/>
                </a:lnTo>
                <a:lnTo>
                  <a:pt x="121" y="155"/>
                </a:lnTo>
                <a:lnTo>
                  <a:pt x="124" y="151"/>
                </a:lnTo>
                <a:lnTo>
                  <a:pt x="127" y="147"/>
                </a:lnTo>
                <a:lnTo>
                  <a:pt x="129" y="142"/>
                </a:lnTo>
                <a:lnTo>
                  <a:pt x="130" y="138"/>
                </a:lnTo>
                <a:lnTo>
                  <a:pt x="133" y="136"/>
                </a:lnTo>
                <a:lnTo>
                  <a:pt x="136" y="132"/>
                </a:lnTo>
                <a:lnTo>
                  <a:pt x="138" y="128"/>
                </a:lnTo>
                <a:lnTo>
                  <a:pt x="141" y="124"/>
                </a:lnTo>
                <a:lnTo>
                  <a:pt x="142" y="120"/>
                </a:lnTo>
                <a:lnTo>
                  <a:pt x="145" y="117"/>
                </a:lnTo>
                <a:lnTo>
                  <a:pt x="148" y="111"/>
                </a:lnTo>
                <a:lnTo>
                  <a:pt x="153" y="105"/>
                </a:lnTo>
                <a:lnTo>
                  <a:pt x="158" y="99"/>
                </a:lnTo>
                <a:lnTo>
                  <a:pt x="161" y="95"/>
                </a:lnTo>
                <a:lnTo>
                  <a:pt x="165" y="90"/>
                </a:lnTo>
                <a:lnTo>
                  <a:pt x="170" y="84"/>
                </a:lnTo>
                <a:lnTo>
                  <a:pt x="174" y="80"/>
                </a:lnTo>
                <a:lnTo>
                  <a:pt x="178" y="74"/>
                </a:lnTo>
                <a:lnTo>
                  <a:pt x="182" y="69"/>
                </a:lnTo>
                <a:lnTo>
                  <a:pt x="187" y="65"/>
                </a:lnTo>
                <a:lnTo>
                  <a:pt x="191" y="59"/>
                </a:lnTo>
                <a:lnTo>
                  <a:pt x="196" y="55"/>
                </a:lnTo>
                <a:lnTo>
                  <a:pt x="200" y="51"/>
                </a:lnTo>
                <a:lnTo>
                  <a:pt x="207" y="48"/>
                </a:lnTo>
                <a:lnTo>
                  <a:pt x="211" y="44"/>
                </a:lnTo>
                <a:lnTo>
                  <a:pt x="216" y="42"/>
                </a:lnTo>
                <a:lnTo>
                  <a:pt x="219" y="38"/>
                </a:lnTo>
                <a:lnTo>
                  <a:pt x="220" y="36"/>
                </a:lnTo>
                <a:lnTo>
                  <a:pt x="223" y="34"/>
                </a:lnTo>
                <a:lnTo>
                  <a:pt x="225" y="32"/>
                </a:lnTo>
                <a:lnTo>
                  <a:pt x="228" y="30"/>
                </a:lnTo>
                <a:lnTo>
                  <a:pt x="231" y="28"/>
                </a:lnTo>
                <a:lnTo>
                  <a:pt x="233" y="26"/>
                </a:lnTo>
                <a:lnTo>
                  <a:pt x="234" y="24"/>
                </a:lnTo>
                <a:lnTo>
                  <a:pt x="236" y="24"/>
                </a:lnTo>
                <a:lnTo>
                  <a:pt x="237" y="24"/>
                </a:lnTo>
                <a:lnTo>
                  <a:pt x="237" y="23"/>
                </a:lnTo>
                <a:lnTo>
                  <a:pt x="239" y="23"/>
                </a:lnTo>
                <a:lnTo>
                  <a:pt x="240" y="23"/>
                </a:lnTo>
                <a:lnTo>
                  <a:pt x="271" y="0"/>
                </a:lnTo>
                <a:lnTo>
                  <a:pt x="268" y="1"/>
                </a:lnTo>
                <a:lnTo>
                  <a:pt x="265" y="1"/>
                </a:lnTo>
                <a:lnTo>
                  <a:pt x="263" y="3"/>
                </a:lnTo>
                <a:lnTo>
                  <a:pt x="260" y="3"/>
                </a:lnTo>
                <a:lnTo>
                  <a:pt x="257" y="5"/>
                </a:lnTo>
                <a:lnTo>
                  <a:pt x="254" y="7"/>
                </a:lnTo>
                <a:lnTo>
                  <a:pt x="252" y="9"/>
                </a:lnTo>
                <a:lnTo>
                  <a:pt x="249" y="9"/>
                </a:lnTo>
                <a:lnTo>
                  <a:pt x="246" y="13"/>
                </a:lnTo>
                <a:lnTo>
                  <a:pt x="243" y="15"/>
                </a:lnTo>
                <a:lnTo>
                  <a:pt x="240" y="17"/>
                </a:lnTo>
                <a:lnTo>
                  <a:pt x="237" y="19"/>
                </a:lnTo>
                <a:lnTo>
                  <a:pt x="234" y="21"/>
                </a:lnTo>
                <a:lnTo>
                  <a:pt x="231" y="23"/>
                </a:lnTo>
                <a:lnTo>
                  <a:pt x="230" y="24"/>
                </a:lnTo>
                <a:lnTo>
                  <a:pt x="226" y="26"/>
                </a:lnTo>
                <a:lnTo>
                  <a:pt x="223" y="28"/>
                </a:lnTo>
                <a:lnTo>
                  <a:pt x="220" y="30"/>
                </a:lnTo>
                <a:lnTo>
                  <a:pt x="217" y="32"/>
                </a:lnTo>
                <a:lnTo>
                  <a:pt x="214" y="36"/>
                </a:lnTo>
                <a:lnTo>
                  <a:pt x="211" y="38"/>
                </a:lnTo>
                <a:lnTo>
                  <a:pt x="210" y="40"/>
                </a:lnTo>
                <a:lnTo>
                  <a:pt x="207" y="42"/>
                </a:lnTo>
                <a:lnTo>
                  <a:pt x="204" y="44"/>
                </a:lnTo>
                <a:lnTo>
                  <a:pt x="200" y="48"/>
                </a:lnTo>
                <a:lnTo>
                  <a:pt x="199" y="49"/>
                </a:lnTo>
                <a:lnTo>
                  <a:pt x="196" y="51"/>
                </a:lnTo>
                <a:lnTo>
                  <a:pt x="194" y="53"/>
                </a:lnTo>
                <a:lnTo>
                  <a:pt x="191" y="55"/>
                </a:lnTo>
                <a:lnTo>
                  <a:pt x="190" y="55"/>
                </a:lnTo>
                <a:lnTo>
                  <a:pt x="187" y="59"/>
                </a:lnTo>
                <a:lnTo>
                  <a:pt x="185" y="61"/>
                </a:lnTo>
                <a:lnTo>
                  <a:pt x="181" y="65"/>
                </a:lnTo>
                <a:lnTo>
                  <a:pt x="176" y="69"/>
                </a:lnTo>
                <a:lnTo>
                  <a:pt x="171" y="74"/>
                </a:lnTo>
                <a:lnTo>
                  <a:pt x="167" y="78"/>
                </a:lnTo>
                <a:lnTo>
                  <a:pt x="164" y="84"/>
                </a:lnTo>
                <a:lnTo>
                  <a:pt x="159" y="88"/>
                </a:lnTo>
                <a:lnTo>
                  <a:pt x="156" y="94"/>
                </a:lnTo>
                <a:lnTo>
                  <a:pt x="152" y="97"/>
                </a:lnTo>
                <a:lnTo>
                  <a:pt x="148" y="103"/>
                </a:lnTo>
                <a:lnTo>
                  <a:pt x="145" y="107"/>
                </a:lnTo>
                <a:lnTo>
                  <a:pt x="142" y="113"/>
                </a:lnTo>
                <a:lnTo>
                  <a:pt x="138" y="119"/>
                </a:lnTo>
                <a:lnTo>
                  <a:pt x="135" y="122"/>
                </a:lnTo>
                <a:lnTo>
                  <a:pt x="132" y="128"/>
                </a:lnTo>
                <a:lnTo>
                  <a:pt x="129" y="134"/>
                </a:lnTo>
                <a:lnTo>
                  <a:pt x="126" y="138"/>
                </a:lnTo>
                <a:lnTo>
                  <a:pt x="122" y="143"/>
                </a:lnTo>
                <a:lnTo>
                  <a:pt x="119" y="149"/>
                </a:lnTo>
                <a:lnTo>
                  <a:pt x="116" y="153"/>
                </a:lnTo>
                <a:lnTo>
                  <a:pt x="113" y="159"/>
                </a:lnTo>
                <a:lnTo>
                  <a:pt x="110" y="165"/>
                </a:lnTo>
                <a:lnTo>
                  <a:pt x="107" y="168"/>
                </a:lnTo>
                <a:lnTo>
                  <a:pt x="104" y="174"/>
                </a:lnTo>
                <a:lnTo>
                  <a:pt x="101" y="180"/>
                </a:lnTo>
                <a:lnTo>
                  <a:pt x="100" y="184"/>
                </a:lnTo>
                <a:lnTo>
                  <a:pt x="96" y="190"/>
                </a:lnTo>
                <a:lnTo>
                  <a:pt x="93" y="195"/>
                </a:lnTo>
                <a:lnTo>
                  <a:pt x="90" y="199"/>
                </a:lnTo>
                <a:lnTo>
                  <a:pt x="87" y="205"/>
                </a:lnTo>
                <a:lnTo>
                  <a:pt x="84" y="211"/>
                </a:lnTo>
                <a:lnTo>
                  <a:pt x="81" y="214"/>
                </a:lnTo>
                <a:lnTo>
                  <a:pt x="78" y="220"/>
                </a:lnTo>
                <a:lnTo>
                  <a:pt x="75" y="218"/>
                </a:lnTo>
                <a:lnTo>
                  <a:pt x="74" y="216"/>
                </a:lnTo>
                <a:lnTo>
                  <a:pt x="95" y="117"/>
                </a:lnTo>
                <a:lnTo>
                  <a:pt x="93" y="122"/>
                </a:lnTo>
                <a:lnTo>
                  <a:pt x="90" y="128"/>
                </a:lnTo>
                <a:lnTo>
                  <a:pt x="89" y="132"/>
                </a:lnTo>
                <a:lnTo>
                  <a:pt x="87" y="138"/>
                </a:lnTo>
                <a:lnTo>
                  <a:pt x="86" y="143"/>
                </a:lnTo>
                <a:lnTo>
                  <a:pt x="83" y="147"/>
                </a:lnTo>
                <a:lnTo>
                  <a:pt x="81" y="153"/>
                </a:lnTo>
                <a:lnTo>
                  <a:pt x="80" y="159"/>
                </a:lnTo>
                <a:lnTo>
                  <a:pt x="78" y="165"/>
                </a:lnTo>
                <a:lnTo>
                  <a:pt x="77" y="170"/>
                </a:lnTo>
                <a:lnTo>
                  <a:pt x="74" y="174"/>
                </a:lnTo>
                <a:lnTo>
                  <a:pt x="72" y="180"/>
                </a:lnTo>
                <a:lnTo>
                  <a:pt x="70" y="186"/>
                </a:lnTo>
                <a:lnTo>
                  <a:pt x="69" y="191"/>
                </a:lnTo>
                <a:lnTo>
                  <a:pt x="66" y="197"/>
                </a:lnTo>
                <a:lnTo>
                  <a:pt x="64" y="203"/>
                </a:lnTo>
                <a:lnTo>
                  <a:pt x="64" y="205"/>
                </a:lnTo>
                <a:lnTo>
                  <a:pt x="63" y="207"/>
                </a:lnTo>
                <a:lnTo>
                  <a:pt x="63" y="209"/>
                </a:lnTo>
                <a:lnTo>
                  <a:pt x="61" y="211"/>
                </a:lnTo>
                <a:lnTo>
                  <a:pt x="60" y="220"/>
                </a:lnTo>
                <a:lnTo>
                  <a:pt x="57" y="230"/>
                </a:lnTo>
                <a:lnTo>
                  <a:pt x="54" y="237"/>
                </a:lnTo>
                <a:lnTo>
                  <a:pt x="51" y="247"/>
                </a:lnTo>
                <a:lnTo>
                  <a:pt x="48" y="255"/>
                </a:lnTo>
                <a:lnTo>
                  <a:pt x="44" y="264"/>
                </a:lnTo>
                <a:lnTo>
                  <a:pt x="41" y="272"/>
                </a:lnTo>
                <a:lnTo>
                  <a:pt x="40" y="282"/>
                </a:lnTo>
                <a:lnTo>
                  <a:pt x="0" y="347"/>
                </a:lnTo>
                <a:lnTo>
                  <a:pt x="0" y="358"/>
                </a:lnTo>
                <a:close/>
              </a:path>
            </a:pathLst>
          </a:custGeom>
          <a:noFill/>
          <a:ln w="9525">
            <a:solidFill>
              <a:srgbClr val="339966"/>
            </a:solidFill>
            <a:round/>
            <a:headEnd/>
            <a:tailEnd/>
          </a:ln>
        </p:spPr>
        <p:txBody>
          <a:bodyPr/>
          <a:lstStyle/>
          <a:p>
            <a:endParaRPr lang="en-US"/>
          </a:p>
        </p:txBody>
      </p:sp>
      <p:sp>
        <p:nvSpPr>
          <p:cNvPr id="118792" name="Freeform 7"/>
          <p:cNvSpPr>
            <a:spLocks/>
          </p:cNvSpPr>
          <p:nvPr/>
        </p:nvSpPr>
        <p:spPr bwMode="auto">
          <a:xfrm>
            <a:off x="6019800" y="2209800"/>
            <a:ext cx="1355725" cy="1568450"/>
          </a:xfrm>
          <a:custGeom>
            <a:avLst/>
            <a:gdLst>
              <a:gd name="T0" fmla="*/ 25400 w 854"/>
              <a:gd name="T1" fmla="*/ 1227138 h 988"/>
              <a:gd name="T2" fmla="*/ 57150 w 854"/>
              <a:gd name="T3" fmla="*/ 1065213 h 988"/>
              <a:gd name="T4" fmla="*/ 134938 w 854"/>
              <a:gd name="T5" fmla="*/ 835025 h 988"/>
              <a:gd name="T6" fmla="*/ 169862 w 854"/>
              <a:gd name="T7" fmla="*/ 690563 h 988"/>
              <a:gd name="T8" fmla="*/ 211138 w 854"/>
              <a:gd name="T9" fmla="*/ 563563 h 988"/>
              <a:gd name="T10" fmla="*/ 239713 w 854"/>
              <a:gd name="T11" fmla="*/ 487363 h 988"/>
              <a:gd name="T12" fmla="*/ 285750 w 854"/>
              <a:gd name="T13" fmla="*/ 395287 h 988"/>
              <a:gd name="T14" fmla="*/ 354012 w 854"/>
              <a:gd name="T15" fmla="*/ 285750 h 988"/>
              <a:gd name="T16" fmla="*/ 433388 w 854"/>
              <a:gd name="T17" fmla="*/ 192088 h 988"/>
              <a:gd name="T18" fmla="*/ 538163 w 854"/>
              <a:gd name="T19" fmla="*/ 106363 h 988"/>
              <a:gd name="T20" fmla="*/ 684212 w 854"/>
              <a:gd name="T21" fmla="*/ 33338 h 988"/>
              <a:gd name="T22" fmla="*/ 758825 w 854"/>
              <a:gd name="T23" fmla="*/ 17463 h 988"/>
              <a:gd name="T24" fmla="*/ 877888 w 854"/>
              <a:gd name="T25" fmla="*/ 0 h 988"/>
              <a:gd name="T26" fmla="*/ 1006475 w 854"/>
              <a:gd name="T27" fmla="*/ 14288 h 988"/>
              <a:gd name="T28" fmla="*/ 1079500 w 854"/>
              <a:gd name="T29" fmla="*/ 26988 h 988"/>
              <a:gd name="T30" fmla="*/ 1174750 w 854"/>
              <a:gd name="T31" fmla="*/ 57150 h 988"/>
              <a:gd name="T32" fmla="*/ 1263650 w 854"/>
              <a:gd name="T33" fmla="*/ 100012 h 988"/>
              <a:gd name="T34" fmla="*/ 1331913 w 854"/>
              <a:gd name="T35" fmla="*/ 127000 h 988"/>
              <a:gd name="T36" fmla="*/ 1322388 w 854"/>
              <a:gd name="T37" fmla="*/ 130175 h 988"/>
              <a:gd name="T38" fmla="*/ 1249363 w 854"/>
              <a:gd name="T39" fmla="*/ 103188 h 988"/>
              <a:gd name="T40" fmla="*/ 1174750 w 854"/>
              <a:gd name="T41" fmla="*/ 73025 h 988"/>
              <a:gd name="T42" fmla="*/ 1096963 w 854"/>
              <a:gd name="T43" fmla="*/ 47625 h 988"/>
              <a:gd name="T44" fmla="*/ 1020763 w 854"/>
              <a:gd name="T45" fmla="*/ 30163 h 988"/>
              <a:gd name="T46" fmla="*/ 909638 w 854"/>
              <a:gd name="T47" fmla="*/ 20638 h 988"/>
              <a:gd name="T48" fmla="*/ 800100 w 854"/>
              <a:gd name="T49" fmla="*/ 26988 h 988"/>
              <a:gd name="T50" fmla="*/ 731837 w 854"/>
              <a:gd name="T51" fmla="*/ 46038 h 988"/>
              <a:gd name="T52" fmla="*/ 652463 w 854"/>
              <a:gd name="T53" fmla="*/ 73025 h 988"/>
              <a:gd name="T54" fmla="*/ 592138 w 854"/>
              <a:gd name="T55" fmla="*/ 109538 h 988"/>
              <a:gd name="T56" fmla="*/ 455613 w 854"/>
              <a:gd name="T57" fmla="*/ 209550 h 988"/>
              <a:gd name="T58" fmla="*/ 280988 w 854"/>
              <a:gd name="T59" fmla="*/ 434975 h 988"/>
              <a:gd name="T60" fmla="*/ 206375 w 854"/>
              <a:gd name="T61" fmla="*/ 606425 h 988"/>
              <a:gd name="T62" fmla="*/ 153988 w 854"/>
              <a:gd name="T63" fmla="*/ 798512 h 988"/>
              <a:gd name="T64" fmla="*/ 258763 w 854"/>
              <a:gd name="T65" fmla="*/ 654050 h 988"/>
              <a:gd name="T66" fmla="*/ 346075 w 854"/>
              <a:gd name="T67" fmla="*/ 533400 h 988"/>
              <a:gd name="T68" fmla="*/ 450850 w 854"/>
              <a:gd name="T69" fmla="*/ 444500 h 988"/>
              <a:gd name="T70" fmla="*/ 550863 w 854"/>
              <a:gd name="T71" fmla="*/ 377825 h 988"/>
              <a:gd name="T72" fmla="*/ 690562 w 854"/>
              <a:gd name="T73" fmla="*/ 307975 h 988"/>
              <a:gd name="T74" fmla="*/ 776287 w 854"/>
              <a:gd name="T75" fmla="*/ 268288 h 988"/>
              <a:gd name="T76" fmla="*/ 919163 w 854"/>
              <a:gd name="T77" fmla="*/ 219075 h 988"/>
              <a:gd name="T78" fmla="*/ 996950 w 854"/>
              <a:gd name="T79" fmla="*/ 196850 h 988"/>
              <a:gd name="T80" fmla="*/ 927100 w 854"/>
              <a:gd name="T81" fmla="*/ 228600 h 988"/>
              <a:gd name="T82" fmla="*/ 827088 w 854"/>
              <a:gd name="T83" fmla="*/ 261938 h 988"/>
              <a:gd name="T84" fmla="*/ 747712 w 854"/>
              <a:gd name="T85" fmla="*/ 298450 h 988"/>
              <a:gd name="T86" fmla="*/ 649288 w 854"/>
              <a:gd name="T87" fmla="*/ 344488 h 988"/>
              <a:gd name="T88" fmla="*/ 504825 w 854"/>
              <a:gd name="T89" fmla="*/ 434975 h 988"/>
              <a:gd name="T90" fmla="*/ 412750 w 854"/>
              <a:gd name="T91" fmla="*/ 508000 h 988"/>
              <a:gd name="T92" fmla="*/ 263525 w 854"/>
              <a:gd name="T93" fmla="*/ 679450 h 988"/>
              <a:gd name="T94" fmla="*/ 176212 w 854"/>
              <a:gd name="T95" fmla="*/ 792162 h 988"/>
              <a:gd name="T96" fmla="*/ 128588 w 854"/>
              <a:gd name="T97" fmla="*/ 971550 h 988"/>
              <a:gd name="T98" fmla="*/ 93662 w 854"/>
              <a:gd name="T99" fmla="*/ 1212850 h 988"/>
              <a:gd name="T100" fmla="*/ 130175 w 854"/>
              <a:gd name="T101" fmla="*/ 1174750 h 988"/>
              <a:gd name="T102" fmla="*/ 234950 w 854"/>
              <a:gd name="T103" fmla="*/ 1014413 h 988"/>
              <a:gd name="T104" fmla="*/ 350837 w 854"/>
              <a:gd name="T105" fmla="*/ 889000 h 988"/>
              <a:gd name="T106" fmla="*/ 266700 w 854"/>
              <a:gd name="T107" fmla="*/ 987425 h 988"/>
              <a:gd name="T108" fmla="*/ 174625 w 854"/>
              <a:gd name="T109" fmla="*/ 1127125 h 988"/>
              <a:gd name="T110" fmla="*/ 96837 w 854"/>
              <a:gd name="T111" fmla="*/ 1296988 h 988"/>
              <a:gd name="T112" fmla="*/ 65088 w 854"/>
              <a:gd name="T113" fmla="*/ 1446213 h 988"/>
              <a:gd name="T114" fmla="*/ 77788 w 854"/>
              <a:gd name="T115" fmla="*/ 1193800 h 988"/>
              <a:gd name="T116" fmla="*/ 101600 w 854"/>
              <a:gd name="T117" fmla="*/ 974725 h 988"/>
              <a:gd name="T118" fmla="*/ 65088 w 854"/>
              <a:gd name="T119" fmla="*/ 1120775 h 988"/>
              <a:gd name="T120" fmla="*/ 36513 w 854"/>
              <a:gd name="T121" fmla="*/ 1270000 h 988"/>
              <a:gd name="T122" fmla="*/ 6350 w 854"/>
              <a:gd name="T123" fmla="*/ 1406525 h 9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54"/>
              <a:gd name="T187" fmla="*/ 0 h 988"/>
              <a:gd name="T188" fmla="*/ 854 w 854"/>
              <a:gd name="T189" fmla="*/ 988 h 98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54" h="988">
                <a:moveTo>
                  <a:pt x="4" y="890"/>
                </a:moveTo>
                <a:lnTo>
                  <a:pt x="0" y="879"/>
                </a:lnTo>
                <a:lnTo>
                  <a:pt x="1" y="871"/>
                </a:lnTo>
                <a:lnTo>
                  <a:pt x="3" y="861"/>
                </a:lnTo>
                <a:lnTo>
                  <a:pt x="3" y="856"/>
                </a:lnTo>
                <a:lnTo>
                  <a:pt x="4" y="850"/>
                </a:lnTo>
                <a:lnTo>
                  <a:pt x="6" y="844"/>
                </a:lnTo>
                <a:lnTo>
                  <a:pt x="6" y="838"/>
                </a:lnTo>
                <a:lnTo>
                  <a:pt x="7" y="831"/>
                </a:lnTo>
                <a:lnTo>
                  <a:pt x="7" y="825"/>
                </a:lnTo>
                <a:lnTo>
                  <a:pt x="9" y="819"/>
                </a:lnTo>
                <a:lnTo>
                  <a:pt x="9" y="813"/>
                </a:lnTo>
                <a:lnTo>
                  <a:pt x="10" y="810"/>
                </a:lnTo>
                <a:lnTo>
                  <a:pt x="10" y="808"/>
                </a:lnTo>
                <a:lnTo>
                  <a:pt x="12" y="804"/>
                </a:lnTo>
                <a:lnTo>
                  <a:pt x="12" y="800"/>
                </a:lnTo>
                <a:lnTo>
                  <a:pt x="13" y="796"/>
                </a:lnTo>
                <a:lnTo>
                  <a:pt x="13" y="794"/>
                </a:lnTo>
                <a:lnTo>
                  <a:pt x="13" y="792"/>
                </a:lnTo>
                <a:lnTo>
                  <a:pt x="15" y="788"/>
                </a:lnTo>
                <a:lnTo>
                  <a:pt x="15" y="787"/>
                </a:lnTo>
                <a:lnTo>
                  <a:pt x="15" y="783"/>
                </a:lnTo>
                <a:lnTo>
                  <a:pt x="16" y="781"/>
                </a:lnTo>
                <a:lnTo>
                  <a:pt x="16" y="777"/>
                </a:lnTo>
                <a:lnTo>
                  <a:pt x="16" y="773"/>
                </a:lnTo>
                <a:lnTo>
                  <a:pt x="16" y="769"/>
                </a:lnTo>
                <a:lnTo>
                  <a:pt x="16" y="765"/>
                </a:lnTo>
                <a:lnTo>
                  <a:pt x="18" y="764"/>
                </a:lnTo>
                <a:lnTo>
                  <a:pt x="18" y="762"/>
                </a:lnTo>
                <a:lnTo>
                  <a:pt x="18" y="760"/>
                </a:lnTo>
                <a:lnTo>
                  <a:pt x="18" y="758"/>
                </a:lnTo>
                <a:lnTo>
                  <a:pt x="19" y="756"/>
                </a:lnTo>
                <a:lnTo>
                  <a:pt x="19" y="754"/>
                </a:lnTo>
                <a:lnTo>
                  <a:pt x="21" y="752"/>
                </a:lnTo>
                <a:lnTo>
                  <a:pt x="21" y="748"/>
                </a:lnTo>
                <a:lnTo>
                  <a:pt x="23" y="746"/>
                </a:lnTo>
                <a:lnTo>
                  <a:pt x="23" y="744"/>
                </a:lnTo>
                <a:lnTo>
                  <a:pt x="24" y="740"/>
                </a:lnTo>
                <a:lnTo>
                  <a:pt x="24" y="735"/>
                </a:lnTo>
                <a:lnTo>
                  <a:pt x="26" y="729"/>
                </a:lnTo>
                <a:lnTo>
                  <a:pt x="27" y="725"/>
                </a:lnTo>
                <a:lnTo>
                  <a:pt x="27" y="719"/>
                </a:lnTo>
                <a:lnTo>
                  <a:pt x="29" y="714"/>
                </a:lnTo>
                <a:lnTo>
                  <a:pt x="30" y="708"/>
                </a:lnTo>
                <a:lnTo>
                  <a:pt x="32" y="702"/>
                </a:lnTo>
                <a:lnTo>
                  <a:pt x="32" y="696"/>
                </a:lnTo>
                <a:lnTo>
                  <a:pt x="33" y="691"/>
                </a:lnTo>
                <a:lnTo>
                  <a:pt x="35" y="683"/>
                </a:lnTo>
                <a:lnTo>
                  <a:pt x="36" y="677"/>
                </a:lnTo>
                <a:lnTo>
                  <a:pt x="36" y="671"/>
                </a:lnTo>
                <a:lnTo>
                  <a:pt x="38" y="666"/>
                </a:lnTo>
                <a:lnTo>
                  <a:pt x="39" y="660"/>
                </a:lnTo>
                <a:lnTo>
                  <a:pt x="41" y="654"/>
                </a:lnTo>
                <a:lnTo>
                  <a:pt x="44" y="648"/>
                </a:lnTo>
                <a:lnTo>
                  <a:pt x="64" y="589"/>
                </a:lnTo>
                <a:lnTo>
                  <a:pt x="64" y="587"/>
                </a:lnTo>
                <a:lnTo>
                  <a:pt x="65" y="585"/>
                </a:lnTo>
                <a:lnTo>
                  <a:pt x="67" y="585"/>
                </a:lnTo>
                <a:lnTo>
                  <a:pt x="67" y="583"/>
                </a:lnTo>
                <a:lnTo>
                  <a:pt x="68" y="579"/>
                </a:lnTo>
                <a:lnTo>
                  <a:pt x="70" y="577"/>
                </a:lnTo>
                <a:lnTo>
                  <a:pt x="71" y="574"/>
                </a:lnTo>
                <a:lnTo>
                  <a:pt x="71" y="572"/>
                </a:lnTo>
                <a:lnTo>
                  <a:pt x="73" y="568"/>
                </a:lnTo>
                <a:lnTo>
                  <a:pt x="75" y="564"/>
                </a:lnTo>
                <a:lnTo>
                  <a:pt x="75" y="562"/>
                </a:lnTo>
                <a:lnTo>
                  <a:pt x="76" y="558"/>
                </a:lnTo>
                <a:lnTo>
                  <a:pt x="78" y="554"/>
                </a:lnTo>
                <a:lnTo>
                  <a:pt x="78" y="549"/>
                </a:lnTo>
                <a:lnTo>
                  <a:pt x="79" y="545"/>
                </a:lnTo>
                <a:lnTo>
                  <a:pt x="81" y="541"/>
                </a:lnTo>
                <a:lnTo>
                  <a:pt x="82" y="537"/>
                </a:lnTo>
                <a:lnTo>
                  <a:pt x="84" y="533"/>
                </a:lnTo>
                <a:lnTo>
                  <a:pt x="84" y="529"/>
                </a:lnTo>
                <a:lnTo>
                  <a:pt x="85" y="526"/>
                </a:lnTo>
                <a:lnTo>
                  <a:pt x="87" y="520"/>
                </a:lnTo>
                <a:lnTo>
                  <a:pt x="87" y="516"/>
                </a:lnTo>
                <a:lnTo>
                  <a:pt x="87" y="510"/>
                </a:lnTo>
                <a:lnTo>
                  <a:pt x="88" y="504"/>
                </a:lnTo>
                <a:lnTo>
                  <a:pt x="88" y="503"/>
                </a:lnTo>
                <a:lnTo>
                  <a:pt x="88" y="501"/>
                </a:lnTo>
                <a:lnTo>
                  <a:pt x="90" y="499"/>
                </a:lnTo>
                <a:lnTo>
                  <a:pt x="90" y="497"/>
                </a:lnTo>
                <a:lnTo>
                  <a:pt x="91" y="491"/>
                </a:lnTo>
                <a:lnTo>
                  <a:pt x="93" y="487"/>
                </a:lnTo>
                <a:lnTo>
                  <a:pt x="94" y="481"/>
                </a:lnTo>
                <a:lnTo>
                  <a:pt x="96" y="478"/>
                </a:lnTo>
                <a:lnTo>
                  <a:pt x="97" y="472"/>
                </a:lnTo>
                <a:lnTo>
                  <a:pt x="97" y="468"/>
                </a:lnTo>
                <a:lnTo>
                  <a:pt x="99" y="462"/>
                </a:lnTo>
                <a:lnTo>
                  <a:pt x="101" y="458"/>
                </a:lnTo>
                <a:lnTo>
                  <a:pt x="102" y="456"/>
                </a:lnTo>
                <a:lnTo>
                  <a:pt x="102" y="453"/>
                </a:lnTo>
                <a:lnTo>
                  <a:pt x="102" y="451"/>
                </a:lnTo>
                <a:lnTo>
                  <a:pt x="104" y="447"/>
                </a:lnTo>
                <a:lnTo>
                  <a:pt x="104" y="443"/>
                </a:lnTo>
                <a:lnTo>
                  <a:pt x="105" y="441"/>
                </a:lnTo>
                <a:lnTo>
                  <a:pt x="105" y="439"/>
                </a:lnTo>
                <a:lnTo>
                  <a:pt x="107" y="437"/>
                </a:lnTo>
                <a:lnTo>
                  <a:pt x="107" y="435"/>
                </a:lnTo>
                <a:lnTo>
                  <a:pt x="108" y="433"/>
                </a:lnTo>
                <a:lnTo>
                  <a:pt x="108" y="432"/>
                </a:lnTo>
                <a:lnTo>
                  <a:pt x="110" y="430"/>
                </a:lnTo>
                <a:lnTo>
                  <a:pt x="110" y="428"/>
                </a:lnTo>
                <a:lnTo>
                  <a:pt x="111" y="424"/>
                </a:lnTo>
                <a:lnTo>
                  <a:pt x="111" y="418"/>
                </a:lnTo>
                <a:lnTo>
                  <a:pt x="113" y="414"/>
                </a:lnTo>
                <a:lnTo>
                  <a:pt x="113" y="409"/>
                </a:lnTo>
                <a:lnTo>
                  <a:pt x="113" y="407"/>
                </a:lnTo>
                <a:lnTo>
                  <a:pt x="114" y="407"/>
                </a:lnTo>
                <a:lnTo>
                  <a:pt x="114" y="405"/>
                </a:lnTo>
                <a:lnTo>
                  <a:pt x="116" y="403"/>
                </a:lnTo>
                <a:lnTo>
                  <a:pt x="117" y="401"/>
                </a:lnTo>
                <a:lnTo>
                  <a:pt x="117" y="399"/>
                </a:lnTo>
                <a:lnTo>
                  <a:pt x="117" y="397"/>
                </a:lnTo>
                <a:lnTo>
                  <a:pt x="119" y="393"/>
                </a:lnTo>
                <a:lnTo>
                  <a:pt x="120" y="387"/>
                </a:lnTo>
                <a:lnTo>
                  <a:pt x="122" y="384"/>
                </a:lnTo>
                <a:lnTo>
                  <a:pt x="125" y="378"/>
                </a:lnTo>
                <a:lnTo>
                  <a:pt x="127" y="374"/>
                </a:lnTo>
                <a:lnTo>
                  <a:pt x="128" y="368"/>
                </a:lnTo>
                <a:lnTo>
                  <a:pt x="130" y="362"/>
                </a:lnTo>
                <a:lnTo>
                  <a:pt x="131" y="357"/>
                </a:lnTo>
                <a:lnTo>
                  <a:pt x="131" y="355"/>
                </a:lnTo>
                <a:lnTo>
                  <a:pt x="133" y="355"/>
                </a:lnTo>
                <a:lnTo>
                  <a:pt x="133" y="353"/>
                </a:lnTo>
                <a:lnTo>
                  <a:pt x="134" y="351"/>
                </a:lnTo>
                <a:lnTo>
                  <a:pt x="136" y="349"/>
                </a:lnTo>
                <a:lnTo>
                  <a:pt x="136" y="347"/>
                </a:lnTo>
                <a:lnTo>
                  <a:pt x="137" y="345"/>
                </a:lnTo>
                <a:lnTo>
                  <a:pt x="137" y="343"/>
                </a:lnTo>
                <a:lnTo>
                  <a:pt x="139" y="343"/>
                </a:lnTo>
                <a:lnTo>
                  <a:pt x="139" y="339"/>
                </a:lnTo>
                <a:lnTo>
                  <a:pt x="139" y="338"/>
                </a:lnTo>
                <a:lnTo>
                  <a:pt x="140" y="336"/>
                </a:lnTo>
                <a:lnTo>
                  <a:pt x="140" y="334"/>
                </a:lnTo>
                <a:lnTo>
                  <a:pt x="142" y="332"/>
                </a:lnTo>
                <a:lnTo>
                  <a:pt x="142" y="330"/>
                </a:lnTo>
                <a:lnTo>
                  <a:pt x="143" y="328"/>
                </a:lnTo>
                <a:lnTo>
                  <a:pt x="145" y="326"/>
                </a:lnTo>
                <a:lnTo>
                  <a:pt x="145" y="324"/>
                </a:lnTo>
                <a:lnTo>
                  <a:pt x="145" y="322"/>
                </a:lnTo>
                <a:lnTo>
                  <a:pt x="146" y="320"/>
                </a:lnTo>
                <a:lnTo>
                  <a:pt x="146" y="318"/>
                </a:lnTo>
                <a:lnTo>
                  <a:pt x="148" y="318"/>
                </a:lnTo>
                <a:lnTo>
                  <a:pt x="148" y="314"/>
                </a:lnTo>
                <a:lnTo>
                  <a:pt x="148" y="313"/>
                </a:lnTo>
                <a:lnTo>
                  <a:pt x="149" y="311"/>
                </a:lnTo>
                <a:lnTo>
                  <a:pt x="149" y="309"/>
                </a:lnTo>
                <a:lnTo>
                  <a:pt x="151" y="307"/>
                </a:lnTo>
                <a:lnTo>
                  <a:pt x="153" y="305"/>
                </a:lnTo>
                <a:lnTo>
                  <a:pt x="154" y="303"/>
                </a:lnTo>
                <a:lnTo>
                  <a:pt x="154" y="301"/>
                </a:lnTo>
                <a:lnTo>
                  <a:pt x="156" y="299"/>
                </a:lnTo>
                <a:lnTo>
                  <a:pt x="157" y="297"/>
                </a:lnTo>
                <a:lnTo>
                  <a:pt x="157" y="295"/>
                </a:lnTo>
                <a:lnTo>
                  <a:pt x="159" y="293"/>
                </a:lnTo>
                <a:lnTo>
                  <a:pt x="160" y="291"/>
                </a:lnTo>
                <a:lnTo>
                  <a:pt x="162" y="290"/>
                </a:lnTo>
                <a:lnTo>
                  <a:pt x="162" y="286"/>
                </a:lnTo>
                <a:lnTo>
                  <a:pt x="163" y="284"/>
                </a:lnTo>
                <a:lnTo>
                  <a:pt x="163" y="282"/>
                </a:lnTo>
                <a:lnTo>
                  <a:pt x="165" y="278"/>
                </a:lnTo>
                <a:lnTo>
                  <a:pt x="166" y="276"/>
                </a:lnTo>
                <a:lnTo>
                  <a:pt x="168" y="274"/>
                </a:lnTo>
                <a:lnTo>
                  <a:pt x="168" y="272"/>
                </a:lnTo>
                <a:lnTo>
                  <a:pt x="169" y="270"/>
                </a:lnTo>
                <a:lnTo>
                  <a:pt x="169" y="268"/>
                </a:lnTo>
                <a:lnTo>
                  <a:pt x="171" y="266"/>
                </a:lnTo>
                <a:lnTo>
                  <a:pt x="172" y="263"/>
                </a:lnTo>
                <a:lnTo>
                  <a:pt x="172" y="261"/>
                </a:lnTo>
                <a:lnTo>
                  <a:pt x="175" y="257"/>
                </a:lnTo>
                <a:lnTo>
                  <a:pt x="177" y="255"/>
                </a:lnTo>
                <a:lnTo>
                  <a:pt x="179" y="253"/>
                </a:lnTo>
                <a:lnTo>
                  <a:pt x="180" y="249"/>
                </a:lnTo>
                <a:lnTo>
                  <a:pt x="182" y="247"/>
                </a:lnTo>
                <a:lnTo>
                  <a:pt x="183" y="243"/>
                </a:lnTo>
                <a:lnTo>
                  <a:pt x="185" y="242"/>
                </a:lnTo>
                <a:lnTo>
                  <a:pt x="186" y="238"/>
                </a:lnTo>
                <a:lnTo>
                  <a:pt x="188" y="234"/>
                </a:lnTo>
                <a:lnTo>
                  <a:pt x="189" y="230"/>
                </a:lnTo>
                <a:lnTo>
                  <a:pt x="191" y="228"/>
                </a:lnTo>
                <a:lnTo>
                  <a:pt x="192" y="224"/>
                </a:lnTo>
                <a:lnTo>
                  <a:pt x="194" y="220"/>
                </a:lnTo>
                <a:lnTo>
                  <a:pt x="197" y="219"/>
                </a:lnTo>
                <a:lnTo>
                  <a:pt x="198" y="215"/>
                </a:lnTo>
                <a:lnTo>
                  <a:pt x="200" y="211"/>
                </a:lnTo>
                <a:lnTo>
                  <a:pt x="203" y="207"/>
                </a:lnTo>
                <a:lnTo>
                  <a:pt x="205" y="205"/>
                </a:lnTo>
                <a:lnTo>
                  <a:pt x="206" y="201"/>
                </a:lnTo>
                <a:lnTo>
                  <a:pt x="209" y="197"/>
                </a:lnTo>
                <a:lnTo>
                  <a:pt x="211" y="195"/>
                </a:lnTo>
                <a:lnTo>
                  <a:pt x="214" y="192"/>
                </a:lnTo>
                <a:lnTo>
                  <a:pt x="215" y="192"/>
                </a:lnTo>
                <a:lnTo>
                  <a:pt x="217" y="192"/>
                </a:lnTo>
                <a:lnTo>
                  <a:pt x="217" y="190"/>
                </a:lnTo>
                <a:lnTo>
                  <a:pt x="217" y="188"/>
                </a:lnTo>
                <a:lnTo>
                  <a:pt x="218" y="186"/>
                </a:lnTo>
                <a:lnTo>
                  <a:pt x="221" y="184"/>
                </a:lnTo>
                <a:lnTo>
                  <a:pt x="223" y="180"/>
                </a:lnTo>
                <a:lnTo>
                  <a:pt x="224" y="178"/>
                </a:lnTo>
                <a:lnTo>
                  <a:pt x="226" y="174"/>
                </a:lnTo>
                <a:lnTo>
                  <a:pt x="227" y="172"/>
                </a:lnTo>
                <a:lnTo>
                  <a:pt x="229" y="169"/>
                </a:lnTo>
                <a:lnTo>
                  <a:pt x="232" y="167"/>
                </a:lnTo>
                <a:lnTo>
                  <a:pt x="234" y="165"/>
                </a:lnTo>
                <a:lnTo>
                  <a:pt x="235" y="163"/>
                </a:lnTo>
                <a:lnTo>
                  <a:pt x="237" y="161"/>
                </a:lnTo>
                <a:lnTo>
                  <a:pt x="238" y="159"/>
                </a:lnTo>
                <a:lnTo>
                  <a:pt x="241" y="157"/>
                </a:lnTo>
                <a:lnTo>
                  <a:pt x="243" y="155"/>
                </a:lnTo>
                <a:lnTo>
                  <a:pt x="246" y="153"/>
                </a:lnTo>
                <a:lnTo>
                  <a:pt x="247" y="149"/>
                </a:lnTo>
                <a:lnTo>
                  <a:pt x="249" y="148"/>
                </a:lnTo>
                <a:lnTo>
                  <a:pt x="252" y="146"/>
                </a:lnTo>
                <a:lnTo>
                  <a:pt x="253" y="144"/>
                </a:lnTo>
                <a:lnTo>
                  <a:pt x="257" y="142"/>
                </a:lnTo>
                <a:lnTo>
                  <a:pt x="258" y="138"/>
                </a:lnTo>
                <a:lnTo>
                  <a:pt x="260" y="136"/>
                </a:lnTo>
                <a:lnTo>
                  <a:pt x="263" y="134"/>
                </a:lnTo>
                <a:lnTo>
                  <a:pt x="264" y="130"/>
                </a:lnTo>
                <a:lnTo>
                  <a:pt x="267" y="128"/>
                </a:lnTo>
                <a:lnTo>
                  <a:pt x="269" y="126"/>
                </a:lnTo>
                <a:lnTo>
                  <a:pt x="272" y="124"/>
                </a:lnTo>
                <a:lnTo>
                  <a:pt x="273" y="121"/>
                </a:lnTo>
                <a:lnTo>
                  <a:pt x="276" y="119"/>
                </a:lnTo>
                <a:lnTo>
                  <a:pt x="278" y="117"/>
                </a:lnTo>
                <a:lnTo>
                  <a:pt x="281" y="115"/>
                </a:lnTo>
                <a:lnTo>
                  <a:pt x="283" y="113"/>
                </a:lnTo>
                <a:lnTo>
                  <a:pt x="284" y="111"/>
                </a:lnTo>
                <a:lnTo>
                  <a:pt x="287" y="109"/>
                </a:lnTo>
                <a:lnTo>
                  <a:pt x="289" y="107"/>
                </a:lnTo>
                <a:lnTo>
                  <a:pt x="290" y="105"/>
                </a:lnTo>
                <a:lnTo>
                  <a:pt x="292" y="103"/>
                </a:lnTo>
                <a:lnTo>
                  <a:pt x="295" y="103"/>
                </a:lnTo>
                <a:lnTo>
                  <a:pt x="296" y="101"/>
                </a:lnTo>
                <a:lnTo>
                  <a:pt x="298" y="100"/>
                </a:lnTo>
                <a:lnTo>
                  <a:pt x="302" y="98"/>
                </a:lnTo>
                <a:lnTo>
                  <a:pt x="305" y="94"/>
                </a:lnTo>
                <a:lnTo>
                  <a:pt x="309" y="92"/>
                </a:lnTo>
                <a:lnTo>
                  <a:pt x="312" y="90"/>
                </a:lnTo>
                <a:lnTo>
                  <a:pt x="315" y="86"/>
                </a:lnTo>
                <a:lnTo>
                  <a:pt x="318" y="84"/>
                </a:lnTo>
                <a:lnTo>
                  <a:pt x="321" y="82"/>
                </a:lnTo>
                <a:lnTo>
                  <a:pt x="324" y="78"/>
                </a:lnTo>
                <a:lnTo>
                  <a:pt x="327" y="77"/>
                </a:lnTo>
                <a:lnTo>
                  <a:pt x="330" y="75"/>
                </a:lnTo>
                <a:lnTo>
                  <a:pt x="333" y="71"/>
                </a:lnTo>
                <a:lnTo>
                  <a:pt x="336" y="69"/>
                </a:lnTo>
                <a:lnTo>
                  <a:pt x="339" y="67"/>
                </a:lnTo>
                <a:lnTo>
                  <a:pt x="344" y="65"/>
                </a:lnTo>
                <a:lnTo>
                  <a:pt x="347" y="63"/>
                </a:lnTo>
                <a:lnTo>
                  <a:pt x="350" y="61"/>
                </a:lnTo>
                <a:lnTo>
                  <a:pt x="354" y="57"/>
                </a:lnTo>
                <a:lnTo>
                  <a:pt x="359" y="55"/>
                </a:lnTo>
                <a:lnTo>
                  <a:pt x="364" y="53"/>
                </a:lnTo>
                <a:lnTo>
                  <a:pt x="367" y="52"/>
                </a:lnTo>
                <a:lnTo>
                  <a:pt x="371" y="50"/>
                </a:lnTo>
                <a:lnTo>
                  <a:pt x="376" y="46"/>
                </a:lnTo>
                <a:lnTo>
                  <a:pt x="380" y="44"/>
                </a:lnTo>
                <a:lnTo>
                  <a:pt x="383" y="42"/>
                </a:lnTo>
                <a:lnTo>
                  <a:pt x="388" y="40"/>
                </a:lnTo>
                <a:lnTo>
                  <a:pt x="393" y="38"/>
                </a:lnTo>
                <a:lnTo>
                  <a:pt x="397" y="36"/>
                </a:lnTo>
                <a:lnTo>
                  <a:pt x="402" y="34"/>
                </a:lnTo>
                <a:lnTo>
                  <a:pt x="406" y="32"/>
                </a:lnTo>
                <a:lnTo>
                  <a:pt x="411" y="30"/>
                </a:lnTo>
                <a:lnTo>
                  <a:pt x="416" y="29"/>
                </a:lnTo>
                <a:lnTo>
                  <a:pt x="420" y="27"/>
                </a:lnTo>
                <a:lnTo>
                  <a:pt x="422" y="25"/>
                </a:lnTo>
                <a:lnTo>
                  <a:pt x="423" y="25"/>
                </a:lnTo>
                <a:lnTo>
                  <a:pt x="425" y="23"/>
                </a:lnTo>
                <a:lnTo>
                  <a:pt x="428" y="23"/>
                </a:lnTo>
                <a:lnTo>
                  <a:pt x="429" y="23"/>
                </a:lnTo>
                <a:lnTo>
                  <a:pt x="431" y="21"/>
                </a:lnTo>
                <a:lnTo>
                  <a:pt x="434" y="21"/>
                </a:lnTo>
                <a:lnTo>
                  <a:pt x="435" y="21"/>
                </a:lnTo>
                <a:lnTo>
                  <a:pt x="437" y="21"/>
                </a:lnTo>
                <a:lnTo>
                  <a:pt x="440" y="21"/>
                </a:lnTo>
                <a:lnTo>
                  <a:pt x="442" y="19"/>
                </a:lnTo>
                <a:lnTo>
                  <a:pt x="443" y="19"/>
                </a:lnTo>
                <a:lnTo>
                  <a:pt x="446" y="19"/>
                </a:lnTo>
                <a:lnTo>
                  <a:pt x="448" y="19"/>
                </a:lnTo>
                <a:lnTo>
                  <a:pt x="449" y="17"/>
                </a:lnTo>
                <a:lnTo>
                  <a:pt x="452" y="17"/>
                </a:lnTo>
                <a:lnTo>
                  <a:pt x="454" y="17"/>
                </a:lnTo>
                <a:lnTo>
                  <a:pt x="455" y="17"/>
                </a:lnTo>
                <a:lnTo>
                  <a:pt x="457" y="17"/>
                </a:lnTo>
                <a:lnTo>
                  <a:pt x="458" y="17"/>
                </a:lnTo>
                <a:lnTo>
                  <a:pt x="460" y="15"/>
                </a:lnTo>
                <a:lnTo>
                  <a:pt x="461" y="15"/>
                </a:lnTo>
                <a:lnTo>
                  <a:pt x="463" y="15"/>
                </a:lnTo>
                <a:lnTo>
                  <a:pt x="464" y="15"/>
                </a:lnTo>
                <a:lnTo>
                  <a:pt x="466" y="15"/>
                </a:lnTo>
                <a:lnTo>
                  <a:pt x="468" y="13"/>
                </a:lnTo>
                <a:lnTo>
                  <a:pt x="471" y="13"/>
                </a:lnTo>
                <a:lnTo>
                  <a:pt x="472" y="13"/>
                </a:lnTo>
                <a:lnTo>
                  <a:pt x="474" y="11"/>
                </a:lnTo>
                <a:lnTo>
                  <a:pt x="475" y="11"/>
                </a:lnTo>
                <a:lnTo>
                  <a:pt x="478" y="11"/>
                </a:lnTo>
                <a:lnTo>
                  <a:pt x="480" y="9"/>
                </a:lnTo>
                <a:lnTo>
                  <a:pt x="481" y="9"/>
                </a:lnTo>
                <a:lnTo>
                  <a:pt x="483" y="9"/>
                </a:lnTo>
                <a:lnTo>
                  <a:pt x="484" y="9"/>
                </a:lnTo>
                <a:lnTo>
                  <a:pt x="486" y="9"/>
                </a:lnTo>
                <a:lnTo>
                  <a:pt x="489" y="9"/>
                </a:lnTo>
                <a:lnTo>
                  <a:pt x="490" y="9"/>
                </a:lnTo>
                <a:lnTo>
                  <a:pt x="492" y="7"/>
                </a:lnTo>
                <a:lnTo>
                  <a:pt x="494" y="7"/>
                </a:lnTo>
                <a:lnTo>
                  <a:pt x="498" y="7"/>
                </a:lnTo>
                <a:lnTo>
                  <a:pt x="501" y="6"/>
                </a:lnTo>
                <a:lnTo>
                  <a:pt x="504" y="6"/>
                </a:lnTo>
                <a:lnTo>
                  <a:pt x="509" y="6"/>
                </a:lnTo>
                <a:lnTo>
                  <a:pt x="512" y="6"/>
                </a:lnTo>
                <a:lnTo>
                  <a:pt x="515" y="4"/>
                </a:lnTo>
                <a:lnTo>
                  <a:pt x="520" y="4"/>
                </a:lnTo>
                <a:lnTo>
                  <a:pt x="523" y="4"/>
                </a:lnTo>
                <a:lnTo>
                  <a:pt x="527" y="4"/>
                </a:lnTo>
                <a:lnTo>
                  <a:pt x="530" y="2"/>
                </a:lnTo>
                <a:lnTo>
                  <a:pt x="535" y="2"/>
                </a:lnTo>
                <a:lnTo>
                  <a:pt x="538" y="2"/>
                </a:lnTo>
                <a:lnTo>
                  <a:pt x="541" y="2"/>
                </a:lnTo>
                <a:lnTo>
                  <a:pt x="546" y="2"/>
                </a:lnTo>
                <a:lnTo>
                  <a:pt x="549" y="0"/>
                </a:lnTo>
                <a:lnTo>
                  <a:pt x="553" y="0"/>
                </a:lnTo>
                <a:lnTo>
                  <a:pt x="556" y="0"/>
                </a:lnTo>
                <a:lnTo>
                  <a:pt x="559" y="0"/>
                </a:lnTo>
                <a:lnTo>
                  <a:pt x="564" y="0"/>
                </a:lnTo>
                <a:lnTo>
                  <a:pt x="567" y="0"/>
                </a:lnTo>
                <a:lnTo>
                  <a:pt x="572" y="0"/>
                </a:lnTo>
                <a:lnTo>
                  <a:pt x="575" y="0"/>
                </a:lnTo>
                <a:lnTo>
                  <a:pt x="579" y="0"/>
                </a:lnTo>
                <a:lnTo>
                  <a:pt x="582" y="0"/>
                </a:lnTo>
                <a:lnTo>
                  <a:pt x="585" y="0"/>
                </a:lnTo>
                <a:lnTo>
                  <a:pt x="590" y="0"/>
                </a:lnTo>
                <a:lnTo>
                  <a:pt x="593" y="2"/>
                </a:lnTo>
                <a:lnTo>
                  <a:pt x="598" y="2"/>
                </a:lnTo>
                <a:lnTo>
                  <a:pt x="601" y="2"/>
                </a:lnTo>
                <a:lnTo>
                  <a:pt x="604" y="2"/>
                </a:lnTo>
                <a:lnTo>
                  <a:pt x="608" y="2"/>
                </a:lnTo>
                <a:lnTo>
                  <a:pt x="611" y="4"/>
                </a:lnTo>
                <a:lnTo>
                  <a:pt x="614" y="4"/>
                </a:lnTo>
                <a:lnTo>
                  <a:pt x="617" y="4"/>
                </a:lnTo>
                <a:lnTo>
                  <a:pt x="620" y="6"/>
                </a:lnTo>
                <a:lnTo>
                  <a:pt x="622" y="6"/>
                </a:lnTo>
                <a:lnTo>
                  <a:pt x="625" y="6"/>
                </a:lnTo>
                <a:lnTo>
                  <a:pt x="628" y="7"/>
                </a:lnTo>
                <a:lnTo>
                  <a:pt x="631" y="7"/>
                </a:lnTo>
                <a:lnTo>
                  <a:pt x="633" y="9"/>
                </a:lnTo>
                <a:lnTo>
                  <a:pt x="634" y="9"/>
                </a:lnTo>
                <a:lnTo>
                  <a:pt x="636" y="9"/>
                </a:lnTo>
                <a:lnTo>
                  <a:pt x="637" y="9"/>
                </a:lnTo>
                <a:lnTo>
                  <a:pt x="639" y="9"/>
                </a:lnTo>
                <a:lnTo>
                  <a:pt x="640" y="9"/>
                </a:lnTo>
                <a:lnTo>
                  <a:pt x="642" y="9"/>
                </a:lnTo>
                <a:lnTo>
                  <a:pt x="643" y="9"/>
                </a:lnTo>
                <a:lnTo>
                  <a:pt x="645" y="9"/>
                </a:lnTo>
                <a:lnTo>
                  <a:pt x="646" y="9"/>
                </a:lnTo>
                <a:lnTo>
                  <a:pt x="648" y="9"/>
                </a:lnTo>
                <a:lnTo>
                  <a:pt x="650" y="11"/>
                </a:lnTo>
                <a:lnTo>
                  <a:pt x="651" y="11"/>
                </a:lnTo>
                <a:lnTo>
                  <a:pt x="653" y="11"/>
                </a:lnTo>
                <a:lnTo>
                  <a:pt x="656" y="11"/>
                </a:lnTo>
                <a:lnTo>
                  <a:pt x="657" y="11"/>
                </a:lnTo>
                <a:lnTo>
                  <a:pt x="659" y="13"/>
                </a:lnTo>
                <a:lnTo>
                  <a:pt x="660" y="13"/>
                </a:lnTo>
                <a:lnTo>
                  <a:pt x="663" y="13"/>
                </a:lnTo>
                <a:lnTo>
                  <a:pt x="666" y="13"/>
                </a:lnTo>
                <a:lnTo>
                  <a:pt x="668" y="13"/>
                </a:lnTo>
                <a:lnTo>
                  <a:pt x="671" y="15"/>
                </a:lnTo>
                <a:lnTo>
                  <a:pt x="672" y="15"/>
                </a:lnTo>
                <a:lnTo>
                  <a:pt x="676" y="17"/>
                </a:lnTo>
                <a:lnTo>
                  <a:pt x="677" y="17"/>
                </a:lnTo>
                <a:lnTo>
                  <a:pt x="679" y="17"/>
                </a:lnTo>
                <a:lnTo>
                  <a:pt x="680" y="17"/>
                </a:lnTo>
                <a:lnTo>
                  <a:pt x="682" y="19"/>
                </a:lnTo>
                <a:lnTo>
                  <a:pt x="683" y="19"/>
                </a:lnTo>
                <a:lnTo>
                  <a:pt x="685" y="19"/>
                </a:lnTo>
                <a:lnTo>
                  <a:pt x="688" y="21"/>
                </a:lnTo>
                <a:lnTo>
                  <a:pt x="689" y="21"/>
                </a:lnTo>
                <a:lnTo>
                  <a:pt x="692" y="21"/>
                </a:lnTo>
                <a:lnTo>
                  <a:pt x="695" y="21"/>
                </a:lnTo>
                <a:lnTo>
                  <a:pt x="697" y="23"/>
                </a:lnTo>
                <a:lnTo>
                  <a:pt x="700" y="23"/>
                </a:lnTo>
                <a:lnTo>
                  <a:pt x="703" y="23"/>
                </a:lnTo>
                <a:lnTo>
                  <a:pt x="706" y="25"/>
                </a:lnTo>
                <a:lnTo>
                  <a:pt x="708" y="25"/>
                </a:lnTo>
                <a:lnTo>
                  <a:pt x="711" y="27"/>
                </a:lnTo>
                <a:lnTo>
                  <a:pt x="714" y="27"/>
                </a:lnTo>
                <a:lnTo>
                  <a:pt x="717" y="27"/>
                </a:lnTo>
                <a:lnTo>
                  <a:pt x="718" y="29"/>
                </a:lnTo>
                <a:lnTo>
                  <a:pt x="721" y="30"/>
                </a:lnTo>
                <a:lnTo>
                  <a:pt x="724" y="30"/>
                </a:lnTo>
                <a:lnTo>
                  <a:pt x="728" y="30"/>
                </a:lnTo>
                <a:lnTo>
                  <a:pt x="729" y="32"/>
                </a:lnTo>
                <a:lnTo>
                  <a:pt x="732" y="32"/>
                </a:lnTo>
                <a:lnTo>
                  <a:pt x="734" y="34"/>
                </a:lnTo>
                <a:lnTo>
                  <a:pt x="737" y="34"/>
                </a:lnTo>
                <a:lnTo>
                  <a:pt x="738" y="36"/>
                </a:lnTo>
                <a:lnTo>
                  <a:pt x="740" y="36"/>
                </a:lnTo>
                <a:lnTo>
                  <a:pt x="741" y="38"/>
                </a:lnTo>
                <a:lnTo>
                  <a:pt x="744" y="38"/>
                </a:lnTo>
                <a:lnTo>
                  <a:pt x="746" y="38"/>
                </a:lnTo>
                <a:lnTo>
                  <a:pt x="747" y="40"/>
                </a:lnTo>
                <a:lnTo>
                  <a:pt x="749" y="40"/>
                </a:lnTo>
                <a:lnTo>
                  <a:pt x="752" y="42"/>
                </a:lnTo>
                <a:lnTo>
                  <a:pt x="754" y="44"/>
                </a:lnTo>
                <a:lnTo>
                  <a:pt x="755" y="44"/>
                </a:lnTo>
                <a:lnTo>
                  <a:pt x="757" y="44"/>
                </a:lnTo>
                <a:lnTo>
                  <a:pt x="760" y="46"/>
                </a:lnTo>
                <a:lnTo>
                  <a:pt x="761" y="46"/>
                </a:lnTo>
                <a:lnTo>
                  <a:pt x="763" y="48"/>
                </a:lnTo>
                <a:lnTo>
                  <a:pt x="766" y="48"/>
                </a:lnTo>
                <a:lnTo>
                  <a:pt x="769" y="50"/>
                </a:lnTo>
                <a:lnTo>
                  <a:pt x="770" y="50"/>
                </a:lnTo>
                <a:lnTo>
                  <a:pt x="773" y="52"/>
                </a:lnTo>
                <a:lnTo>
                  <a:pt x="776" y="53"/>
                </a:lnTo>
                <a:lnTo>
                  <a:pt x="778" y="53"/>
                </a:lnTo>
                <a:lnTo>
                  <a:pt x="781" y="55"/>
                </a:lnTo>
                <a:lnTo>
                  <a:pt x="783" y="57"/>
                </a:lnTo>
                <a:lnTo>
                  <a:pt x="786" y="57"/>
                </a:lnTo>
                <a:lnTo>
                  <a:pt x="789" y="59"/>
                </a:lnTo>
                <a:lnTo>
                  <a:pt x="790" y="61"/>
                </a:lnTo>
                <a:lnTo>
                  <a:pt x="793" y="61"/>
                </a:lnTo>
                <a:lnTo>
                  <a:pt x="796" y="63"/>
                </a:lnTo>
                <a:lnTo>
                  <a:pt x="798" y="63"/>
                </a:lnTo>
                <a:lnTo>
                  <a:pt x="801" y="65"/>
                </a:lnTo>
                <a:lnTo>
                  <a:pt x="804" y="65"/>
                </a:lnTo>
                <a:lnTo>
                  <a:pt x="804" y="67"/>
                </a:lnTo>
                <a:lnTo>
                  <a:pt x="806" y="67"/>
                </a:lnTo>
                <a:lnTo>
                  <a:pt x="807" y="67"/>
                </a:lnTo>
                <a:lnTo>
                  <a:pt x="809" y="67"/>
                </a:lnTo>
                <a:lnTo>
                  <a:pt x="810" y="67"/>
                </a:lnTo>
                <a:lnTo>
                  <a:pt x="812" y="69"/>
                </a:lnTo>
                <a:lnTo>
                  <a:pt x="813" y="69"/>
                </a:lnTo>
                <a:lnTo>
                  <a:pt x="815" y="71"/>
                </a:lnTo>
                <a:lnTo>
                  <a:pt x="816" y="73"/>
                </a:lnTo>
                <a:lnTo>
                  <a:pt x="818" y="73"/>
                </a:lnTo>
                <a:lnTo>
                  <a:pt x="819" y="73"/>
                </a:lnTo>
                <a:lnTo>
                  <a:pt x="821" y="75"/>
                </a:lnTo>
                <a:lnTo>
                  <a:pt x="822" y="75"/>
                </a:lnTo>
                <a:lnTo>
                  <a:pt x="824" y="75"/>
                </a:lnTo>
                <a:lnTo>
                  <a:pt x="825" y="75"/>
                </a:lnTo>
                <a:lnTo>
                  <a:pt x="827" y="75"/>
                </a:lnTo>
                <a:lnTo>
                  <a:pt x="828" y="77"/>
                </a:lnTo>
                <a:lnTo>
                  <a:pt x="830" y="77"/>
                </a:lnTo>
                <a:lnTo>
                  <a:pt x="832" y="77"/>
                </a:lnTo>
                <a:lnTo>
                  <a:pt x="833" y="78"/>
                </a:lnTo>
                <a:lnTo>
                  <a:pt x="836" y="78"/>
                </a:lnTo>
                <a:lnTo>
                  <a:pt x="839" y="80"/>
                </a:lnTo>
                <a:lnTo>
                  <a:pt x="841" y="80"/>
                </a:lnTo>
                <a:lnTo>
                  <a:pt x="842" y="82"/>
                </a:lnTo>
                <a:lnTo>
                  <a:pt x="844" y="82"/>
                </a:lnTo>
                <a:lnTo>
                  <a:pt x="845" y="84"/>
                </a:lnTo>
                <a:lnTo>
                  <a:pt x="847" y="84"/>
                </a:lnTo>
                <a:lnTo>
                  <a:pt x="847" y="86"/>
                </a:lnTo>
                <a:lnTo>
                  <a:pt x="848" y="86"/>
                </a:lnTo>
                <a:lnTo>
                  <a:pt x="850" y="88"/>
                </a:lnTo>
                <a:lnTo>
                  <a:pt x="851" y="88"/>
                </a:lnTo>
                <a:lnTo>
                  <a:pt x="853" y="88"/>
                </a:lnTo>
                <a:lnTo>
                  <a:pt x="853" y="90"/>
                </a:lnTo>
                <a:lnTo>
                  <a:pt x="854" y="90"/>
                </a:lnTo>
                <a:lnTo>
                  <a:pt x="853" y="90"/>
                </a:lnTo>
                <a:lnTo>
                  <a:pt x="851" y="90"/>
                </a:lnTo>
                <a:lnTo>
                  <a:pt x="850" y="90"/>
                </a:lnTo>
                <a:lnTo>
                  <a:pt x="848" y="90"/>
                </a:lnTo>
                <a:lnTo>
                  <a:pt x="847" y="88"/>
                </a:lnTo>
                <a:lnTo>
                  <a:pt x="845" y="88"/>
                </a:lnTo>
                <a:lnTo>
                  <a:pt x="844" y="88"/>
                </a:lnTo>
                <a:lnTo>
                  <a:pt x="842" y="86"/>
                </a:lnTo>
                <a:lnTo>
                  <a:pt x="839" y="86"/>
                </a:lnTo>
                <a:lnTo>
                  <a:pt x="838" y="84"/>
                </a:lnTo>
                <a:lnTo>
                  <a:pt x="836" y="84"/>
                </a:lnTo>
                <a:lnTo>
                  <a:pt x="835" y="84"/>
                </a:lnTo>
                <a:lnTo>
                  <a:pt x="833" y="82"/>
                </a:lnTo>
                <a:lnTo>
                  <a:pt x="832" y="82"/>
                </a:lnTo>
                <a:lnTo>
                  <a:pt x="830" y="82"/>
                </a:lnTo>
                <a:lnTo>
                  <a:pt x="827" y="82"/>
                </a:lnTo>
                <a:lnTo>
                  <a:pt x="825" y="80"/>
                </a:lnTo>
                <a:lnTo>
                  <a:pt x="824" y="80"/>
                </a:lnTo>
                <a:lnTo>
                  <a:pt x="822" y="80"/>
                </a:lnTo>
                <a:lnTo>
                  <a:pt x="821" y="80"/>
                </a:lnTo>
                <a:lnTo>
                  <a:pt x="819" y="78"/>
                </a:lnTo>
                <a:lnTo>
                  <a:pt x="818" y="78"/>
                </a:lnTo>
                <a:lnTo>
                  <a:pt x="816" y="78"/>
                </a:lnTo>
                <a:lnTo>
                  <a:pt x="815" y="77"/>
                </a:lnTo>
                <a:lnTo>
                  <a:pt x="813" y="77"/>
                </a:lnTo>
                <a:lnTo>
                  <a:pt x="812" y="77"/>
                </a:lnTo>
                <a:lnTo>
                  <a:pt x="810" y="75"/>
                </a:lnTo>
                <a:lnTo>
                  <a:pt x="807" y="75"/>
                </a:lnTo>
                <a:lnTo>
                  <a:pt x="807" y="73"/>
                </a:lnTo>
                <a:lnTo>
                  <a:pt x="804" y="73"/>
                </a:lnTo>
                <a:lnTo>
                  <a:pt x="802" y="71"/>
                </a:lnTo>
                <a:lnTo>
                  <a:pt x="801" y="71"/>
                </a:lnTo>
                <a:lnTo>
                  <a:pt x="799" y="71"/>
                </a:lnTo>
                <a:lnTo>
                  <a:pt x="796" y="69"/>
                </a:lnTo>
                <a:lnTo>
                  <a:pt x="795" y="69"/>
                </a:lnTo>
                <a:lnTo>
                  <a:pt x="792" y="67"/>
                </a:lnTo>
                <a:lnTo>
                  <a:pt x="790" y="67"/>
                </a:lnTo>
                <a:lnTo>
                  <a:pt x="787" y="65"/>
                </a:lnTo>
                <a:lnTo>
                  <a:pt x="786" y="65"/>
                </a:lnTo>
                <a:lnTo>
                  <a:pt x="784" y="63"/>
                </a:lnTo>
                <a:lnTo>
                  <a:pt x="781" y="63"/>
                </a:lnTo>
                <a:lnTo>
                  <a:pt x="780" y="63"/>
                </a:lnTo>
                <a:lnTo>
                  <a:pt x="776" y="61"/>
                </a:lnTo>
                <a:lnTo>
                  <a:pt x="775" y="61"/>
                </a:lnTo>
                <a:lnTo>
                  <a:pt x="772" y="59"/>
                </a:lnTo>
                <a:lnTo>
                  <a:pt x="770" y="59"/>
                </a:lnTo>
                <a:lnTo>
                  <a:pt x="767" y="57"/>
                </a:lnTo>
                <a:lnTo>
                  <a:pt x="766" y="57"/>
                </a:lnTo>
                <a:lnTo>
                  <a:pt x="764" y="55"/>
                </a:lnTo>
                <a:lnTo>
                  <a:pt x="761" y="55"/>
                </a:lnTo>
                <a:lnTo>
                  <a:pt x="760" y="55"/>
                </a:lnTo>
                <a:lnTo>
                  <a:pt x="758" y="53"/>
                </a:lnTo>
                <a:lnTo>
                  <a:pt x="757" y="53"/>
                </a:lnTo>
                <a:lnTo>
                  <a:pt x="755" y="52"/>
                </a:lnTo>
                <a:lnTo>
                  <a:pt x="754" y="52"/>
                </a:lnTo>
                <a:lnTo>
                  <a:pt x="750" y="50"/>
                </a:lnTo>
                <a:lnTo>
                  <a:pt x="749" y="50"/>
                </a:lnTo>
                <a:lnTo>
                  <a:pt x="747" y="48"/>
                </a:lnTo>
                <a:lnTo>
                  <a:pt x="746" y="48"/>
                </a:lnTo>
                <a:lnTo>
                  <a:pt x="744" y="48"/>
                </a:lnTo>
                <a:lnTo>
                  <a:pt x="743" y="46"/>
                </a:lnTo>
                <a:lnTo>
                  <a:pt x="741" y="46"/>
                </a:lnTo>
                <a:lnTo>
                  <a:pt x="740" y="46"/>
                </a:lnTo>
                <a:lnTo>
                  <a:pt x="738" y="46"/>
                </a:lnTo>
                <a:lnTo>
                  <a:pt x="737" y="44"/>
                </a:lnTo>
                <a:lnTo>
                  <a:pt x="735" y="44"/>
                </a:lnTo>
                <a:lnTo>
                  <a:pt x="734" y="44"/>
                </a:lnTo>
                <a:lnTo>
                  <a:pt x="732" y="44"/>
                </a:lnTo>
                <a:lnTo>
                  <a:pt x="731" y="42"/>
                </a:lnTo>
                <a:lnTo>
                  <a:pt x="729" y="42"/>
                </a:lnTo>
                <a:lnTo>
                  <a:pt x="728" y="42"/>
                </a:lnTo>
                <a:lnTo>
                  <a:pt x="726" y="40"/>
                </a:lnTo>
                <a:lnTo>
                  <a:pt x="724" y="40"/>
                </a:lnTo>
                <a:lnTo>
                  <a:pt x="723" y="40"/>
                </a:lnTo>
                <a:lnTo>
                  <a:pt x="721" y="38"/>
                </a:lnTo>
                <a:lnTo>
                  <a:pt x="718" y="38"/>
                </a:lnTo>
                <a:lnTo>
                  <a:pt x="717" y="38"/>
                </a:lnTo>
                <a:lnTo>
                  <a:pt x="715" y="38"/>
                </a:lnTo>
                <a:lnTo>
                  <a:pt x="712" y="38"/>
                </a:lnTo>
                <a:lnTo>
                  <a:pt x="709" y="36"/>
                </a:lnTo>
                <a:lnTo>
                  <a:pt x="708" y="36"/>
                </a:lnTo>
                <a:lnTo>
                  <a:pt x="705" y="36"/>
                </a:lnTo>
                <a:lnTo>
                  <a:pt x="702" y="34"/>
                </a:lnTo>
                <a:lnTo>
                  <a:pt x="700" y="34"/>
                </a:lnTo>
                <a:lnTo>
                  <a:pt x="697" y="32"/>
                </a:lnTo>
                <a:lnTo>
                  <a:pt x="695" y="30"/>
                </a:lnTo>
                <a:lnTo>
                  <a:pt x="692" y="30"/>
                </a:lnTo>
                <a:lnTo>
                  <a:pt x="691" y="30"/>
                </a:lnTo>
                <a:lnTo>
                  <a:pt x="689" y="30"/>
                </a:lnTo>
                <a:lnTo>
                  <a:pt x="688" y="29"/>
                </a:lnTo>
                <a:lnTo>
                  <a:pt x="686" y="29"/>
                </a:lnTo>
                <a:lnTo>
                  <a:pt x="683" y="29"/>
                </a:lnTo>
                <a:lnTo>
                  <a:pt x="682" y="27"/>
                </a:lnTo>
                <a:lnTo>
                  <a:pt x="680" y="27"/>
                </a:lnTo>
                <a:lnTo>
                  <a:pt x="679" y="27"/>
                </a:lnTo>
                <a:lnTo>
                  <a:pt x="677" y="27"/>
                </a:lnTo>
                <a:lnTo>
                  <a:pt x="676" y="27"/>
                </a:lnTo>
                <a:lnTo>
                  <a:pt x="674" y="25"/>
                </a:lnTo>
                <a:lnTo>
                  <a:pt x="672" y="25"/>
                </a:lnTo>
                <a:lnTo>
                  <a:pt x="671" y="25"/>
                </a:lnTo>
                <a:lnTo>
                  <a:pt x="669" y="25"/>
                </a:lnTo>
                <a:lnTo>
                  <a:pt x="668" y="25"/>
                </a:lnTo>
                <a:lnTo>
                  <a:pt x="666" y="23"/>
                </a:lnTo>
                <a:lnTo>
                  <a:pt x="663" y="23"/>
                </a:lnTo>
                <a:lnTo>
                  <a:pt x="662" y="23"/>
                </a:lnTo>
                <a:lnTo>
                  <a:pt x="660" y="21"/>
                </a:lnTo>
                <a:lnTo>
                  <a:pt x="657" y="21"/>
                </a:lnTo>
                <a:lnTo>
                  <a:pt x="656" y="21"/>
                </a:lnTo>
                <a:lnTo>
                  <a:pt x="653" y="21"/>
                </a:lnTo>
                <a:lnTo>
                  <a:pt x="651" y="19"/>
                </a:lnTo>
                <a:lnTo>
                  <a:pt x="648" y="19"/>
                </a:lnTo>
                <a:lnTo>
                  <a:pt x="645" y="19"/>
                </a:lnTo>
                <a:lnTo>
                  <a:pt x="643" y="19"/>
                </a:lnTo>
                <a:lnTo>
                  <a:pt x="640" y="19"/>
                </a:lnTo>
                <a:lnTo>
                  <a:pt x="637" y="19"/>
                </a:lnTo>
                <a:lnTo>
                  <a:pt x="634" y="17"/>
                </a:lnTo>
                <a:lnTo>
                  <a:pt x="633" y="17"/>
                </a:lnTo>
                <a:lnTo>
                  <a:pt x="631" y="17"/>
                </a:lnTo>
                <a:lnTo>
                  <a:pt x="630" y="17"/>
                </a:lnTo>
                <a:lnTo>
                  <a:pt x="628" y="17"/>
                </a:lnTo>
                <a:lnTo>
                  <a:pt x="627" y="17"/>
                </a:lnTo>
                <a:lnTo>
                  <a:pt x="624" y="17"/>
                </a:lnTo>
                <a:lnTo>
                  <a:pt x="620" y="15"/>
                </a:lnTo>
                <a:lnTo>
                  <a:pt x="617" y="15"/>
                </a:lnTo>
                <a:lnTo>
                  <a:pt x="614" y="15"/>
                </a:lnTo>
                <a:lnTo>
                  <a:pt x="611" y="15"/>
                </a:lnTo>
                <a:lnTo>
                  <a:pt x="608" y="15"/>
                </a:lnTo>
                <a:lnTo>
                  <a:pt x="605" y="13"/>
                </a:lnTo>
                <a:lnTo>
                  <a:pt x="601" y="13"/>
                </a:lnTo>
                <a:lnTo>
                  <a:pt x="598" y="13"/>
                </a:lnTo>
                <a:lnTo>
                  <a:pt x="594" y="13"/>
                </a:lnTo>
                <a:lnTo>
                  <a:pt x="591" y="13"/>
                </a:lnTo>
                <a:lnTo>
                  <a:pt x="588" y="13"/>
                </a:lnTo>
                <a:lnTo>
                  <a:pt x="585" y="13"/>
                </a:lnTo>
                <a:lnTo>
                  <a:pt x="582" y="13"/>
                </a:lnTo>
                <a:lnTo>
                  <a:pt x="579" y="13"/>
                </a:lnTo>
                <a:lnTo>
                  <a:pt x="576" y="13"/>
                </a:lnTo>
                <a:lnTo>
                  <a:pt x="573" y="13"/>
                </a:lnTo>
                <a:lnTo>
                  <a:pt x="570" y="13"/>
                </a:lnTo>
                <a:lnTo>
                  <a:pt x="565" y="13"/>
                </a:lnTo>
                <a:lnTo>
                  <a:pt x="562" y="13"/>
                </a:lnTo>
                <a:lnTo>
                  <a:pt x="559" y="13"/>
                </a:lnTo>
                <a:lnTo>
                  <a:pt x="556" y="13"/>
                </a:lnTo>
                <a:lnTo>
                  <a:pt x="553" y="13"/>
                </a:lnTo>
                <a:lnTo>
                  <a:pt x="550" y="13"/>
                </a:lnTo>
                <a:lnTo>
                  <a:pt x="547" y="13"/>
                </a:lnTo>
                <a:lnTo>
                  <a:pt x="544" y="13"/>
                </a:lnTo>
                <a:lnTo>
                  <a:pt x="541" y="13"/>
                </a:lnTo>
                <a:lnTo>
                  <a:pt x="536" y="13"/>
                </a:lnTo>
                <a:lnTo>
                  <a:pt x="533" y="13"/>
                </a:lnTo>
                <a:lnTo>
                  <a:pt x="530" y="13"/>
                </a:lnTo>
                <a:lnTo>
                  <a:pt x="527" y="13"/>
                </a:lnTo>
                <a:lnTo>
                  <a:pt x="524" y="13"/>
                </a:lnTo>
                <a:lnTo>
                  <a:pt x="523" y="13"/>
                </a:lnTo>
                <a:lnTo>
                  <a:pt x="521" y="13"/>
                </a:lnTo>
                <a:lnTo>
                  <a:pt x="518" y="15"/>
                </a:lnTo>
                <a:lnTo>
                  <a:pt x="516" y="15"/>
                </a:lnTo>
                <a:lnTo>
                  <a:pt x="515" y="15"/>
                </a:lnTo>
                <a:lnTo>
                  <a:pt x="512" y="15"/>
                </a:lnTo>
                <a:lnTo>
                  <a:pt x="510" y="15"/>
                </a:lnTo>
                <a:lnTo>
                  <a:pt x="509" y="15"/>
                </a:lnTo>
                <a:lnTo>
                  <a:pt x="507" y="17"/>
                </a:lnTo>
                <a:lnTo>
                  <a:pt x="504" y="17"/>
                </a:lnTo>
                <a:lnTo>
                  <a:pt x="503" y="17"/>
                </a:lnTo>
                <a:lnTo>
                  <a:pt x="500" y="17"/>
                </a:lnTo>
                <a:lnTo>
                  <a:pt x="498" y="17"/>
                </a:lnTo>
                <a:lnTo>
                  <a:pt x="497" y="17"/>
                </a:lnTo>
                <a:lnTo>
                  <a:pt x="495" y="19"/>
                </a:lnTo>
                <a:lnTo>
                  <a:pt x="494" y="19"/>
                </a:lnTo>
                <a:lnTo>
                  <a:pt x="492" y="19"/>
                </a:lnTo>
                <a:lnTo>
                  <a:pt x="490" y="19"/>
                </a:lnTo>
                <a:lnTo>
                  <a:pt x="487" y="19"/>
                </a:lnTo>
                <a:lnTo>
                  <a:pt x="486" y="21"/>
                </a:lnTo>
                <a:lnTo>
                  <a:pt x="484" y="21"/>
                </a:lnTo>
                <a:lnTo>
                  <a:pt x="483" y="21"/>
                </a:lnTo>
                <a:lnTo>
                  <a:pt x="480" y="21"/>
                </a:lnTo>
                <a:lnTo>
                  <a:pt x="478" y="23"/>
                </a:lnTo>
                <a:lnTo>
                  <a:pt x="477" y="23"/>
                </a:lnTo>
                <a:lnTo>
                  <a:pt x="475" y="23"/>
                </a:lnTo>
                <a:lnTo>
                  <a:pt x="474" y="25"/>
                </a:lnTo>
                <a:lnTo>
                  <a:pt x="471" y="25"/>
                </a:lnTo>
                <a:lnTo>
                  <a:pt x="469" y="25"/>
                </a:lnTo>
                <a:lnTo>
                  <a:pt x="468" y="25"/>
                </a:lnTo>
                <a:lnTo>
                  <a:pt x="466" y="27"/>
                </a:lnTo>
                <a:lnTo>
                  <a:pt x="464" y="27"/>
                </a:lnTo>
                <a:lnTo>
                  <a:pt x="463" y="27"/>
                </a:lnTo>
                <a:lnTo>
                  <a:pt x="461" y="27"/>
                </a:lnTo>
                <a:lnTo>
                  <a:pt x="461" y="29"/>
                </a:lnTo>
                <a:lnTo>
                  <a:pt x="460" y="29"/>
                </a:lnTo>
                <a:lnTo>
                  <a:pt x="457" y="29"/>
                </a:lnTo>
                <a:lnTo>
                  <a:pt x="455" y="30"/>
                </a:lnTo>
                <a:lnTo>
                  <a:pt x="454" y="30"/>
                </a:lnTo>
                <a:lnTo>
                  <a:pt x="452" y="30"/>
                </a:lnTo>
                <a:lnTo>
                  <a:pt x="451" y="32"/>
                </a:lnTo>
                <a:lnTo>
                  <a:pt x="449" y="32"/>
                </a:lnTo>
                <a:lnTo>
                  <a:pt x="446" y="34"/>
                </a:lnTo>
                <a:lnTo>
                  <a:pt x="445" y="34"/>
                </a:lnTo>
                <a:lnTo>
                  <a:pt x="443" y="34"/>
                </a:lnTo>
                <a:lnTo>
                  <a:pt x="440" y="36"/>
                </a:lnTo>
                <a:lnTo>
                  <a:pt x="438" y="36"/>
                </a:lnTo>
                <a:lnTo>
                  <a:pt x="437" y="36"/>
                </a:lnTo>
                <a:lnTo>
                  <a:pt x="434" y="36"/>
                </a:lnTo>
                <a:lnTo>
                  <a:pt x="432" y="38"/>
                </a:lnTo>
                <a:lnTo>
                  <a:pt x="431" y="38"/>
                </a:lnTo>
                <a:lnTo>
                  <a:pt x="429" y="38"/>
                </a:lnTo>
                <a:lnTo>
                  <a:pt x="426" y="40"/>
                </a:lnTo>
                <a:lnTo>
                  <a:pt x="425" y="40"/>
                </a:lnTo>
                <a:lnTo>
                  <a:pt x="422" y="42"/>
                </a:lnTo>
                <a:lnTo>
                  <a:pt x="420" y="42"/>
                </a:lnTo>
                <a:lnTo>
                  <a:pt x="417" y="42"/>
                </a:lnTo>
                <a:lnTo>
                  <a:pt x="416" y="44"/>
                </a:lnTo>
                <a:lnTo>
                  <a:pt x="414" y="44"/>
                </a:lnTo>
                <a:lnTo>
                  <a:pt x="411" y="46"/>
                </a:lnTo>
                <a:lnTo>
                  <a:pt x="409" y="46"/>
                </a:lnTo>
                <a:lnTo>
                  <a:pt x="408" y="46"/>
                </a:lnTo>
                <a:lnTo>
                  <a:pt x="406" y="48"/>
                </a:lnTo>
                <a:lnTo>
                  <a:pt x="405" y="48"/>
                </a:lnTo>
                <a:lnTo>
                  <a:pt x="403" y="48"/>
                </a:lnTo>
                <a:lnTo>
                  <a:pt x="403" y="50"/>
                </a:lnTo>
                <a:lnTo>
                  <a:pt x="402" y="48"/>
                </a:lnTo>
                <a:lnTo>
                  <a:pt x="399" y="52"/>
                </a:lnTo>
                <a:lnTo>
                  <a:pt x="397" y="52"/>
                </a:lnTo>
                <a:lnTo>
                  <a:pt x="396" y="52"/>
                </a:lnTo>
                <a:lnTo>
                  <a:pt x="394" y="53"/>
                </a:lnTo>
                <a:lnTo>
                  <a:pt x="393" y="53"/>
                </a:lnTo>
                <a:lnTo>
                  <a:pt x="391" y="55"/>
                </a:lnTo>
                <a:lnTo>
                  <a:pt x="390" y="55"/>
                </a:lnTo>
                <a:lnTo>
                  <a:pt x="388" y="57"/>
                </a:lnTo>
                <a:lnTo>
                  <a:pt x="386" y="57"/>
                </a:lnTo>
                <a:lnTo>
                  <a:pt x="385" y="59"/>
                </a:lnTo>
                <a:lnTo>
                  <a:pt x="383" y="61"/>
                </a:lnTo>
                <a:lnTo>
                  <a:pt x="382" y="61"/>
                </a:lnTo>
                <a:lnTo>
                  <a:pt x="380" y="63"/>
                </a:lnTo>
                <a:lnTo>
                  <a:pt x="379" y="63"/>
                </a:lnTo>
                <a:lnTo>
                  <a:pt x="377" y="65"/>
                </a:lnTo>
                <a:lnTo>
                  <a:pt x="376" y="67"/>
                </a:lnTo>
                <a:lnTo>
                  <a:pt x="374" y="69"/>
                </a:lnTo>
                <a:lnTo>
                  <a:pt x="373" y="69"/>
                </a:lnTo>
                <a:lnTo>
                  <a:pt x="371" y="71"/>
                </a:lnTo>
                <a:lnTo>
                  <a:pt x="370" y="71"/>
                </a:lnTo>
                <a:lnTo>
                  <a:pt x="368" y="73"/>
                </a:lnTo>
                <a:lnTo>
                  <a:pt x="367" y="75"/>
                </a:lnTo>
                <a:lnTo>
                  <a:pt x="364" y="75"/>
                </a:lnTo>
                <a:lnTo>
                  <a:pt x="362" y="77"/>
                </a:lnTo>
                <a:lnTo>
                  <a:pt x="360" y="78"/>
                </a:lnTo>
                <a:lnTo>
                  <a:pt x="359" y="78"/>
                </a:lnTo>
                <a:lnTo>
                  <a:pt x="357" y="80"/>
                </a:lnTo>
                <a:lnTo>
                  <a:pt x="354" y="82"/>
                </a:lnTo>
                <a:lnTo>
                  <a:pt x="353" y="84"/>
                </a:lnTo>
                <a:lnTo>
                  <a:pt x="350" y="86"/>
                </a:lnTo>
                <a:lnTo>
                  <a:pt x="347" y="88"/>
                </a:lnTo>
                <a:lnTo>
                  <a:pt x="345" y="88"/>
                </a:lnTo>
                <a:lnTo>
                  <a:pt x="342" y="90"/>
                </a:lnTo>
                <a:lnTo>
                  <a:pt x="339" y="94"/>
                </a:lnTo>
                <a:lnTo>
                  <a:pt x="338" y="96"/>
                </a:lnTo>
                <a:lnTo>
                  <a:pt x="330" y="100"/>
                </a:lnTo>
                <a:lnTo>
                  <a:pt x="324" y="103"/>
                </a:lnTo>
                <a:lnTo>
                  <a:pt x="318" y="107"/>
                </a:lnTo>
                <a:lnTo>
                  <a:pt x="312" y="113"/>
                </a:lnTo>
                <a:lnTo>
                  <a:pt x="305" y="117"/>
                </a:lnTo>
                <a:lnTo>
                  <a:pt x="299" y="123"/>
                </a:lnTo>
                <a:lnTo>
                  <a:pt x="293" y="126"/>
                </a:lnTo>
                <a:lnTo>
                  <a:pt x="287" y="132"/>
                </a:lnTo>
                <a:lnTo>
                  <a:pt x="281" y="138"/>
                </a:lnTo>
                <a:lnTo>
                  <a:pt x="275" y="144"/>
                </a:lnTo>
                <a:lnTo>
                  <a:pt x="270" y="149"/>
                </a:lnTo>
                <a:lnTo>
                  <a:pt x="264" y="153"/>
                </a:lnTo>
                <a:lnTo>
                  <a:pt x="258" y="159"/>
                </a:lnTo>
                <a:lnTo>
                  <a:pt x="252" y="167"/>
                </a:lnTo>
                <a:lnTo>
                  <a:pt x="247" y="172"/>
                </a:lnTo>
                <a:lnTo>
                  <a:pt x="241" y="178"/>
                </a:lnTo>
                <a:lnTo>
                  <a:pt x="237" y="184"/>
                </a:lnTo>
                <a:lnTo>
                  <a:pt x="232" y="190"/>
                </a:lnTo>
                <a:lnTo>
                  <a:pt x="227" y="195"/>
                </a:lnTo>
                <a:lnTo>
                  <a:pt x="223" y="201"/>
                </a:lnTo>
                <a:lnTo>
                  <a:pt x="220" y="207"/>
                </a:lnTo>
                <a:lnTo>
                  <a:pt x="215" y="213"/>
                </a:lnTo>
                <a:lnTo>
                  <a:pt x="211" y="219"/>
                </a:lnTo>
                <a:lnTo>
                  <a:pt x="208" y="224"/>
                </a:lnTo>
                <a:lnTo>
                  <a:pt x="203" y="232"/>
                </a:lnTo>
                <a:lnTo>
                  <a:pt x="200" y="238"/>
                </a:lnTo>
                <a:lnTo>
                  <a:pt x="195" y="243"/>
                </a:lnTo>
                <a:lnTo>
                  <a:pt x="192" y="249"/>
                </a:lnTo>
                <a:lnTo>
                  <a:pt x="189" y="255"/>
                </a:lnTo>
                <a:lnTo>
                  <a:pt x="186" y="261"/>
                </a:lnTo>
                <a:lnTo>
                  <a:pt x="182" y="268"/>
                </a:lnTo>
                <a:lnTo>
                  <a:pt x="179" y="274"/>
                </a:lnTo>
                <a:lnTo>
                  <a:pt x="177" y="274"/>
                </a:lnTo>
                <a:lnTo>
                  <a:pt x="177" y="276"/>
                </a:lnTo>
                <a:lnTo>
                  <a:pt x="175" y="278"/>
                </a:lnTo>
                <a:lnTo>
                  <a:pt x="174" y="280"/>
                </a:lnTo>
                <a:lnTo>
                  <a:pt x="172" y="282"/>
                </a:lnTo>
                <a:lnTo>
                  <a:pt x="169" y="288"/>
                </a:lnTo>
                <a:lnTo>
                  <a:pt x="166" y="295"/>
                </a:lnTo>
                <a:lnTo>
                  <a:pt x="163" y="301"/>
                </a:lnTo>
                <a:lnTo>
                  <a:pt x="160" y="307"/>
                </a:lnTo>
                <a:lnTo>
                  <a:pt x="157" y="313"/>
                </a:lnTo>
                <a:lnTo>
                  <a:pt x="154" y="320"/>
                </a:lnTo>
                <a:lnTo>
                  <a:pt x="151" y="326"/>
                </a:lnTo>
                <a:lnTo>
                  <a:pt x="148" y="334"/>
                </a:lnTo>
                <a:lnTo>
                  <a:pt x="148" y="336"/>
                </a:lnTo>
                <a:lnTo>
                  <a:pt x="146" y="338"/>
                </a:lnTo>
                <a:lnTo>
                  <a:pt x="145" y="341"/>
                </a:lnTo>
                <a:lnTo>
                  <a:pt x="145" y="343"/>
                </a:lnTo>
                <a:lnTo>
                  <a:pt x="143" y="345"/>
                </a:lnTo>
                <a:lnTo>
                  <a:pt x="142" y="347"/>
                </a:lnTo>
                <a:lnTo>
                  <a:pt x="140" y="349"/>
                </a:lnTo>
                <a:lnTo>
                  <a:pt x="139" y="353"/>
                </a:lnTo>
                <a:lnTo>
                  <a:pt x="137" y="359"/>
                </a:lnTo>
                <a:lnTo>
                  <a:pt x="136" y="364"/>
                </a:lnTo>
                <a:lnTo>
                  <a:pt x="133" y="370"/>
                </a:lnTo>
                <a:lnTo>
                  <a:pt x="131" y="376"/>
                </a:lnTo>
                <a:lnTo>
                  <a:pt x="130" y="382"/>
                </a:lnTo>
                <a:lnTo>
                  <a:pt x="128" y="387"/>
                </a:lnTo>
                <a:lnTo>
                  <a:pt x="127" y="393"/>
                </a:lnTo>
                <a:lnTo>
                  <a:pt x="123" y="399"/>
                </a:lnTo>
                <a:lnTo>
                  <a:pt x="122" y="405"/>
                </a:lnTo>
                <a:lnTo>
                  <a:pt x="120" y="410"/>
                </a:lnTo>
                <a:lnTo>
                  <a:pt x="119" y="416"/>
                </a:lnTo>
                <a:lnTo>
                  <a:pt x="117" y="422"/>
                </a:lnTo>
                <a:lnTo>
                  <a:pt x="114" y="428"/>
                </a:lnTo>
                <a:lnTo>
                  <a:pt x="113" y="435"/>
                </a:lnTo>
                <a:lnTo>
                  <a:pt x="111" y="441"/>
                </a:lnTo>
                <a:lnTo>
                  <a:pt x="110" y="447"/>
                </a:lnTo>
                <a:lnTo>
                  <a:pt x="110" y="451"/>
                </a:lnTo>
                <a:lnTo>
                  <a:pt x="108" y="455"/>
                </a:lnTo>
                <a:lnTo>
                  <a:pt x="107" y="458"/>
                </a:lnTo>
                <a:lnTo>
                  <a:pt x="105" y="462"/>
                </a:lnTo>
                <a:lnTo>
                  <a:pt x="105" y="466"/>
                </a:lnTo>
                <a:lnTo>
                  <a:pt x="104" y="470"/>
                </a:lnTo>
                <a:lnTo>
                  <a:pt x="102" y="474"/>
                </a:lnTo>
                <a:lnTo>
                  <a:pt x="102" y="478"/>
                </a:lnTo>
                <a:lnTo>
                  <a:pt x="101" y="481"/>
                </a:lnTo>
                <a:lnTo>
                  <a:pt x="101" y="485"/>
                </a:lnTo>
                <a:lnTo>
                  <a:pt x="101" y="487"/>
                </a:lnTo>
                <a:lnTo>
                  <a:pt x="99" y="491"/>
                </a:lnTo>
                <a:lnTo>
                  <a:pt x="99" y="497"/>
                </a:lnTo>
                <a:lnTo>
                  <a:pt x="97" y="503"/>
                </a:lnTo>
                <a:lnTo>
                  <a:pt x="96" y="506"/>
                </a:lnTo>
                <a:lnTo>
                  <a:pt x="97" y="512"/>
                </a:lnTo>
                <a:lnTo>
                  <a:pt x="99" y="514"/>
                </a:lnTo>
                <a:lnTo>
                  <a:pt x="99" y="512"/>
                </a:lnTo>
                <a:lnTo>
                  <a:pt x="101" y="510"/>
                </a:lnTo>
                <a:lnTo>
                  <a:pt x="101" y="508"/>
                </a:lnTo>
                <a:lnTo>
                  <a:pt x="101" y="506"/>
                </a:lnTo>
                <a:lnTo>
                  <a:pt x="104" y="501"/>
                </a:lnTo>
                <a:lnTo>
                  <a:pt x="107" y="495"/>
                </a:lnTo>
                <a:lnTo>
                  <a:pt x="110" y="489"/>
                </a:lnTo>
                <a:lnTo>
                  <a:pt x="113" y="485"/>
                </a:lnTo>
                <a:lnTo>
                  <a:pt x="117" y="480"/>
                </a:lnTo>
                <a:lnTo>
                  <a:pt x="120" y="474"/>
                </a:lnTo>
                <a:lnTo>
                  <a:pt x="125" y="468"/>
                </a:lnTo>
                <a:lnTo>
                  <a:pt x="128" y="462"/>
                </a:lnTo>
                <a:lnTo>
                  <a:pt x="133" y="456"/>
                </a:lnTo>
                <a:lnTo>
                  <a:pt x="136" y="453"/>
                </a:lnTo>
                <a:lnTo>
                  <a:pt x="139" y="447"/>
                </a:lnTo>
                <a:lnTo>
                  <a:pt x="143" y="441"/>
                </a:lnTo>
                <a:lnTo>
                  <a:pt x="146" y="435"/>
                </a:lnTo>
                <a:lnTo>
                  <a:pt x="151" y="430"/>
                </a:lnTo>
                <a:lnTo>
                  <a:pt x="154" y="426"/>
                </a:lnTo>
                <a:lnTo>
                  <a:pt x="157" y="420"/>
                </a:lnTo>
                <a:lnTo>
                  <a:pt x="160" y="416"/>
                </a:lnTo>
                <a:lnTo>
                  <a:pt x="163" y="412"/>
                </a:lnTo>
                <a:lnTo>
                  <a:pt x="165" y="409"/>
                </a:lnTo>
                <a:lnTo>
                  <a:pt x="168" y="405"/>
                </a:lnTo>
                <a:lnTo>
                  <a:pt x="171" y="401"/>
                </a:lnTo>
                <a:lnTo>
                  <a:pt x="172" y="397"/>
                </a:lnTo>
                <a:lnTo>
                  <a:pt x="175" y="393"/>
                </a:lnTo>
                <a:lnTo>
                  <a:pt x="179" y="389"/>
                </a:lnTo>
                <a:lnTo>
                  <a:pt x="182" y="385"/>
                </a:lnTo>
                <a:lnTo>
                  <a:pt x="183" y="380"/>
                </a:lnTo>
                <a:lnTo>
                  <a:pt x="186" y="376"/>
                </a:lnTo>
                <a:lnTo>
                  <a:pt x="189" y="372"/>
                </a:lnTo>
                <a:lnTo>
                  <a:pt x="192" y="368"/>
                </a:lnTo>
                <a:lnTo>
                  <a:pt x="195" y="364"/>
                </a:lnTo>
                <a:lnTo>
                  <a:pt x="198" y="361"/>
                </a:lnTo>
                <a:lnTo>
                  <a:pt x="201" y="359"/>
                </a:lnTo>
                <a:lnTo>
                  <a:pt x="203" y="357"/>
                </a:lnTo>
                <a:lnTo>
                  <a:pt x="205" y="355"/>
                </a:lnTo>
                <a:lnTo>
                  <a:pt x="206" y="353"/>
                </a:lnTo>
                <a:lnTo>
                  <a:pt x="208" y="351"/>
                </a:lnTo>
                <a:lnTo>
                  <a:pt x="209" y="349"/>
                </a:lnTo>
                <a:lnTo>
                  <a:pt x="211" y="347"/>
                </a:lnTo>
                <a:lnTo>
                  <a:pt x="212" y="345"/>
                </a:lnTo>
                <a:lnTo>
                  <a:pt x="214" y="343"/>
                </a:lnTo>
                <a:lnTo>
                  <a:pt x="215" y="341"/>
                </a:lnTo>
                <a:lnTo>
                  <a:pt x="217" y="339"/>
                </a:lnTo>
                <a:lnTo>
                  <a:pt x="218" y="336"/>
                </a:lnTo>
                <a:lnTo>
                  <a:pt x="220" y="336"/>
                </a:lnTo>
                <a:lnTo>
                  <a:pt x="221" y="334"/>
                </a:lnTo>
                <a:lnTo>
                  <a:pt x="223" y="332"/>
                </a:lnTo>
                <a:lnTo>
                  <a:pt x="224" y="330"/>
                </a:lnTo>
                <a:lnTo>
                  <a:pt x="226" y="328"/>
                </a:lnTo>
                <a:lnTo>
                  <a:pt x="229" y="326"/>
                </a:lnTo>
                <a:lnTo>
                  <a:pt x="232" y="322"/>
                </a:lnTo>
                <a:lnTo>
                  <a:pt x="235" y="320"/>
                </a:lnTo>
                <a:lnTo>
                  <a:pt x="238" y="316"/>
                </a:lnTo>
                <a:lnTo>
                  <a:pt x="241" y="314"/>
                </a:lnTo>
                <a:lnTo>
                  <a:pt x="244" y="311"/>
                </a:lnTo>
                <a:lnTo>
                  <a:pt x="247" y="309"/>
                </a:lnTo>
                <a:lnTo>
                  <a:pt x="250" y="307"/>
                </a:lnTo>
                <a:lnTo>
                  <a:pt x="253" y="303"/>
                </a:lnTo>
                <a:lnTo>
                  <a:pt x="257" y="301"/>
                </a:lnTo>
                <a:lnTo>
                  <a:pt x="260" y="299"/>
                </a:lnTo>
                <a:lnTo>
                  <a:pt x="263" y="295"/>
                </a:lnTo>
                <a:lnTo>
                  <a:pt x="266" y="293"/>
                </a:lnTo>
                <a:lnTo>
                  <a:pt x="269" y="291"/>
                </a:lnTo>
                <a:lnTo>
                  <a:pt x="273" y="288"/>
                </a:lnTo>
                <a:lnTo>
                  <a:pt x="276" y="286"/>
                </a:lnTo>
                <a:lnTo>
                  <a:pt x="278" y="284"/>
                </a:lnTo>
                <a:lnTo>
                  <a:pt x="279" y="284"/>
                </a:lnTo>
                <a:lnTo>
                  <a:pt x="283" y="282"/>
                </a:lnTo>
                <a:lnTo>
                  <a:pt x="284" y="280"/>
                </a:lnTo>
                <a:lnTo>
                  <a:pt x="286" y="280"/>
                </a:lnTo>
                <a:lnTo>
                  <a:pt x="289" y="278"/>
                </a:lnTo>
                <a:lnTo>
                  <a:pt x="290" y="276"/>
                </a:lnTo>
                <a:lnTo>
                  <a:pt x="292" y="274"/>
                </a:lnTo>
                <a:lnTo>
                  <a:pt x="295" y="272"/>
                </a:lnTo>
                <a:lnTo>
                  <a:pt x="296" y="270"/>
                </a:lnTo>
                <a:lnTo>
                  <a:pt x="298" y="270"/>
                </a:lnTo>
                <a:lnTo>
                  <a:pt x="299" y="268"/>
                </a:lnTo>
                <a:lnTo>
                  <a:pt x="302" y="266"/>
                </a:lnTo>
                <a:lnTo>
                  <a:pt x="304" y="265"/>
                </a:lnTo>
                <a:lnTo>
                  <a:pt x="307" y="263"/>
                </a:lnTo>
                <a:lnTo>
                  <a:pt x="309" y="261"/>
                </a:lnTo>
                <a:lnTo>
                  <a:pt x="310" y="261"/>
                </a:lnTo>
                <a:lnTo>
                  <a:pt x="313" y="259"/>
                </a:lnTo>
                <a:lnTo>
                  <a:pt x="315" y="257"/>
                </a:lnTo>
                <a:lnTo>
                  <a:pt x="316" y="255"/>
                </a:lnTo>
                <a:lnTo>
                  <a:pt x="319" y="255"/>
                </a:lnTo>
                <a:lnTo>
                  <a:pt x="321" y="253"/>
                </a:lnTo>
                <a:lnTo>
                  <a:pt x="324" y="251"/>
                </a:lnTo>
                <a:lnTo>
                  <a:pt x="325" y="249"/>
                </a:lnTo>
                <a:lnTo>
                  <a:pt x="330" y="247"/>
                </a:lnTo>
                <a:lnTo>
                  <a:pt x="334" y="245"/>
                </a:lnTo>
                <a:lnTo>
                  <a:pt x="339" y="243"/>
                </a:lnTo>
                <a:lnTo>
                  <a:pt x="344" y="240"/>
                </a:lnTo>
                <a:lnTo>
                  <a:pt x="347" y="238"/>
                </a:lnTo>
                <a:lnTo>
                  <a:pt x="351" y="236"/>
                </a:lnTo>
                <a:lnTo>
                  <a:pt x="356" y="232"/>
                </a:lnTo>
                <a:lnTo>
                  <a:pt x="360" y="230"/>
                </a:lnTo>
                <a:lnTo>
                  <a:pt x="364" y="228"/>
                </a:lnTo>
                <a:lnTo>
                  <a:pt x="368" y="224"/>
                </a:lnTo>
                <a:lnTo>
                  <a:pt x="373" y="222"/>
                </a:lnTo>
                <a:lnTo>
                  <a:pt x="377" y="220"/>
                </a:lnTo>
                <a:lnTo>
                  <a:pt x="382" y="219"/>
                </a:lnTo>
                <a:lnTo>
                  <a:pt x="386" y="217"/>
                </a:lnTo>
                <a:lnTo>
                  <a:pt x="390" y="213"/>
                </a:lnTo>
                <a:lnTo>
                  <a:pt x="394" y="211"/>
                </a:lnTo>
                <a:lnTo>
                  <a:pt x="397" y="211"/>
                </a:lnTo>
                <a:lnTo>
                  <a:pt x="400" y="209"/>
                </a:lnTo>
                <a:lnTo>
                  <a:pt x="403" y="207"/>
                </a:lnTo>
                <a:lnTo>
                  <a:pt x="406" y="205"/>
                </a:lnTo>
                <a:lnTo>
                  <a:pt x="409" y="203"/>
                </a:lnTo>
                <a:lnTo>
                  <a:pt x="411" y="203"/>
                </a:lnTo>
                <a:lnTo>
                  <a:pt x="414" y="201"/>
                </a:lnTo>
                <a:lnTo>
                  <a:pt x="417" y="199"/>
                </a:lnTo>
                <a:lnTo>
                  <a:pt x="420" y="199"/>
                </a:lnTo>
                <a:lnTo>
                  <a:pt x="423" y="197"/>
                </a:lnTo>
                <a:lnTo>
                  <a:pt x="426" y="195"/>
                </a:lnTo>
                <a:lnTo>
                  <a:pt x="429" y="195"/>
                </a:lnTo>
                <a:lnTo>
                  <a:pt x="432" y="194"/>
                </a:lnTo>
                <a:lnTo>
                  <a:pt x="435" y="194"/>
                </a:lnTo>
                <a:lnTo>
                  <a:pt x="438" y="192"/>
                </a:lnTo>
                <a:lnTo>
                  <a:pt x="440" y="190"/>
                </a:lnTo>
                <a:lnTo>
                  <a:pt x="443" y="188"/>
                </a:lnTo>
                <a:lnTo>
                  <a:pt x="446" y="188"/>
                </a:lnTo>
                <a:lnTo>
                  <a:pt x="448" y="186"/>
                </a:lnTo>
                <a:lnTo>
                  <a:pt x="449" y="186"/>
                </a:lnTo>
                <a:lnTo>
                  <a:pt x="452" y="184"/>
                </a:lnTo>
                <a:lnTo>
                  <a:pt x="454" y="184"/>
                </a:lnTo>
                <a:lnTo>
                  <a:pt x="455" y="182"/>
                </a:lnTo>
                <a:lnTo>
                  <a:pt x="458" y="182"/>
                </a:lnTo>
                <a:lnTo>
                  <a:pt x="460" y="180"/>
                </a:lnTo>
                <a:lnTo>
                  <a:pt x="461" y="180"/>
                </a:lnTo>
                <a:lnTo>
                  <a:pt x="463" y="178"/>
                </a:lnTo>
                <a:lnTo>
                  <a:pt x="464" y="178"/>
                </a:lnTo>
                <a:lnTo>
                  <a:pt x="468" y="176"/>
                </a:lnTo>
                <a:lnTo>
                  <a:pt x="469" y="176"/>
                </a:lnTo>
                <a:lnTo>
                  <a:pt x="471" y="176"/>
                </a:lnTo>
                <a:lnTo>
                  <a:pt x="472" y="174"/>
                </a:lnTo>
                <a:lnTo>
                  <a:pt x="474" y="174"/>
                </a:lnTo>
                <a:lnTo>
                  <a:pt x="477" y="172"/>
                </a:lnTo>
                <a:lnTo>
                  <a:pt x="480" y="172"/>
                </a:lnTo>
                <a:lnTo>
                  <a:pt x="481" y="171"/>
                </a:lnTo>
                <a:lnTo>
                  <a:pt x="484" y="171"/>
                </a:lnTo>
                <a:lnTo>
                  <a:pt x="486" y="169"/>
                </a:lnTo>
                <a:lnTo>
                  <a:pt x="489" y="169"/>
                </a:lnTo>
                <a:lnTo>
                  <a:pt x="492" y="167"/>
                </a:lnTo>
                <a:lnTo>
                  <a:pt x="495" y="167"/>
                </a:lnTo>
                <a:lnTo>
                  <a:pt x="498" y="165"/>
                </a:lnTo>
                <a:lnTo>
                  <a:pt x="503" y="163"/>
                </a:lnTo>
                <a:lnTo>
                  <a:pt x="507" y="163"/>
                </a:lnTo>
                <a:lnTo>
                  <a:pt x="512" y="161"/>
                </a:lnTo>
                <a:lnTo>
                  <a:pt x="515" y="159"/>
                </a:lnTo>
                <a:lnTo>
                  <a:pt x="520" y="157"/>
                </a:lnTo>
                <a:lnTo>
                  <a:pt x="524" y="155"/>
                </a:lnTo>
                <a:lnTo>
                  <a:pt x="529" y="155"/>
                </a:lnTo>
                <a:lnTo>
                  <a:pt x="533" y="153"/>
                </a:lnTo>
                <a:lnTo>
                  <a:pt x="538" y="151"/>
                </a:lnTo>
                <a:lnTo>
                  <a:pt x="542" y="149"/>
                </a:lnTo>
                <a:lnTo>
                  <a:pt x="547" y="149"/>
                </a:lnTo>
                <a:lnTo>
                  <a:pt x="550" y="148"/>
                </a:lnTo>
                <a:lnTo>
                  <a:pt x="555" y="146"/>
                </a:lnTo>
                <a:lnTo>
                  <a:pt x="559" y="144"/>
                </a:lnTo>
                <a:lnTo>
                  <a:pt x="564" y="144"/>
                </a:lnTo>
                <a:lnTo>
                  <a:pt x="567" y="142"/>
                </a:lnTo>
                <a:lnTo>
                  <a:pt x="568" y="142"/>
                </a:lnTo>
                <a:lnTo>
                  <a:pt x="570" y="140"/>
                </a:lnTo>
                <a:lnTo>
                  <a:pt x="573" y="140"/>
                </a:lnTo>
                <a:lnTo>
                  <a:pt x="575" y="138"/>
                </a:lnTo>
                <a:lnTo>
                  <a:pt x="578" y="138"/>
                </a:lnTo>
                <a:lnTo>
                  <a:pt x="579" y="138"/>
                </a:lnTo>
                <a:lnTo>
                  <a:pt x="582" y="136"/>
                </a:lnTo>
                <a:lnTo>
                  <a:pt x="584" y="136"/>
                </a:lnTo>
                <a:lnTo>
                  <a:pt x="585" y="136"/>
                </a:lnTo>
                <a:lnTo>
                  <a:pt x="587" y="134"/>
                </a:lnTo>
                <a:lnTo>
                  <a:pt x="588" y="134"/>
                </a:lnTo>
                <a:lnTo>
                  <a:pt x="590" y="134"/>
                </a:lnTo>
                <a:lnTo>
                  <a:pt x="591" y="132"/>
                </a:lnTo>
                <a:lnTo>
                  <a:pt x="593" y="132"/>
                </a:lnTo>
                <a:lnTo>
                  <a:pt x="594" y="132"/>
                </a:lnTo>
                <a:lnTo>
                  <a:pt x="596" y="130"/>
                </a:lnTo>
                <a:lnTo>
                  <a:pt x="599" y="130"/>
                </a:lnTo>
                <a:lnTo>
                  <a:pt x="601" y="130"/>
                </a:lnTo>
                <a:lnTo>
                  <a:pt x="602" y="130"/>
                </a:lnTo>
                <a:lnTo>
                  <a:pt x="604" y="128"/>
                </a:lnTo>
                <a:lnTo>
                  <a:pt x="605" y="128"/>
                </a:lnTo>
                <a:lnTo>
                  <a:pt x="607" y="128"/>
                </a:lnTo>
                <a:lnTo>
                  <a:pt x="608" y="126"/>
                </a:lnTo>
                <a:lnTo>
                  <a:pt x="611" y="126"/>
                </a:lnTo>
                <a:lnTo>
                  <a:pt x="613" y="124"/>
                </a:lnTo>
                <a:lnTo>
                  <a:pt x="616" y="124"/>
                </a:lnTo>
                <a:lnTo>
                  <a:pt x="617" y="124"/>
                </a:lnTo>
                <a:lnTo>
                  <a:pt x="620" y="124"/>
                </a:lnTo>
                <a:lnTo>
                  <a:pt x="622" y="124"/>
                </a:lnTo>
                <a:lnTo>
                  <a:pt x="625" y="124"/>
                </a:lnTo>
                <a:lnTo>
                  <a:pt x="628" y="124"/>
                </a:lnTo>
                <a:lnTo>
                  <a:pt x="630" y="124"/>
                </a:lnTo>
                <a:lnTo>
                  <a:pt x="631" y="123"/>
                </a:lnTo>
                <a:lnTo>
                  <a:pt x="634" y="123"/>
                </a:lnTo>
                <a:lnTo>
                  <a:pt x="636" y="123"/>
                </a:lnTo>
                <a:lnTo>
                  <a:pt x="639" y="121"/>
                </a:lnTo>
                <a:lnTo>
                  <a:pt x="640" y="121"/>
                </a:lnTo>
                <a:lnTo>
                  <a:pt x="643" y="121"/>
                </a:lnTo>
                <a:lnTo>
                  <a:pt x="645" y="121"/>
                </a:lnTo>
                <a:lnTo>
                  <a:pt x="613" y="132"/>
                </a:lnTo>
                <a:lnTo>
                  <a:pt x="611" y="134"/>
                </a:lnTo>
                <a:lnTo>
                  <a:pt x="610" y="134"/>
                </a:lnTo>
                <a:lnTo>
                  <a:pt x="608" y="134"/>
                </a:lnTo>
                <a:lnTo>
                  <a:pt x="607" y="136"/>
                </a:lnTo>
                <a:lnTo>
                  <a:pt x="605" y="136"/>
                </a:lnTo>
                <a:lnTo>
                  <a:pt x="604" y="136"/>
                </a:lnTo>
                <a:lnTo>
                  <a:pt x="602" y="136"/>
                </a:lnTo>
                <a:lnTo>
                  <a:pt x="602" y="138"/>
                </a:lnTo>
                <a:lnTo>
                  <a:pt x="601" y="138"/>
                </a:lnTo>
                <a:lnTo>
                  <a:pt x="599" y="138"/>
                </a:lnTo>
                <a:lnTo>
                  <a:pt x="598" y="140"/>
                </a:lnTo>
                <a:lnTo>
                  <a:pt x="594" y="140"/>
                </a:lnTo>
                <a:lnTo>
                  <a:pt x="593" y="142"/>
                </a:lnTo>
                <a:lnTo>
                  <a:pt x="590" y="142"/>
                </a:lnTo>
                <a:lnTo>
                  <a:pt x="587" y="144"/>
                </a:lnTo>
                <a:lnTo>
                  <a:pt x="584" y="144"/>
                </a:lnTo>
                <a:lnTo>
                  <a:pt x="581" y="146"/>
                </a:lnTo>
                <a:lnTo>
                  <a:pt x="579" y="146"/>
                </a:lnTo>
                <a:lnTo>
                  <a:pt x="576" y="148"/>
                </a:lnTo>
                <a:lnTo>
                  <a:pt x="573" y="148"/>
                </a:lnTo>
                <a:lnTo>
                  <a:pt x="570" y="149"/>
                </a:lnTo>
                <a:lnTo>
                  <a:pt x="567" y="149"/>
                </a:lnTo>
                <a:lnTo>
                  <a:pt x="565" y="149"/>
                </a:lnTo>
                <a:lnTo>
                  <a:pt x="562" y="151"/>
                </a:lnTo>
                <a:lnTo>
                  <a:pt x="559" y="151"/>
                </a:lnTo>
                <a:lnTo>
                  <a:pt x="556" y="153"/>
                </a:lnTo>
                <a:lnTo>
                  <a:pt x="553" y="153"/>
                </a:lnTo>
                <a:lnTo>
                  <a:pt x="552" y="155"/>
                </a:lnTo>
                <a:lnTo>
                  <a:pt x="549" y="155"/>
                </a:lnTo>
                <a:lnTo>
                  <a:pt x="547" y="155"/>
                </a:lnTo>
                <a:lnTo>
                  <a:pt x="544" y="157"/>
                </a:lnTo>
                <a:lnTo>
                  <a:pt x="541" y="157"/>
                </a:lnTo>
                <a:lnTo>
                  <a:pt x="539" y="159"/>
                </a:lnTo>
                <a:lnTo>
                  <a:pt x="536" y="159"/>
                </a:lnTo>
                <a:lnTo>
                  <a:pt x="535" y="161"/>
                </a:lnTo>
                <a:lnTo>
                  <a:pt x="532" y="161"/>
                </a:lnTo>
                <a:lnTo>
                  <a:pt x="530" y="161"/>
                </a:lnTo>
                <a:lnTo>
                  <a:pt x="527" y="163"/>
                </a:lnTo>
                <a:lnTo>
                  <a:pt x="524" y="163"/>
                </a:lnTo>
                <a:lnTo>
                  <a:pt x="523" y="165"/>
                </a:lnTo>
                <a:lnTo>
                  <a:pt x="521" y="165"/>
                </a:lnTo>
                <a:lnTo>
                  <a:pt x="518" y="167"/>
                </a:lnTo>
                <a:lnTo>
                  <a:pt x="516" y="167"/>
                </a:lnTo>
                <a:lnTo>
                  <a:pt x="513" y="169"/>
                </a:lnTo>
                <a:lnTo>
                  <a:pt x="512" y="169"/>
                </a:lnTo>
                <a:lnTo>
                  <a:pt x="509" y="169"/>
                </a:lnTo>
                <a:lnTo>
                  <a:pt x="507" y="171"/>
                </a:lnTo>
                <a:lnTo>
                  <a:pt x="506" y="172"/>
                </a:lnTo>
                <a:lnTo>
                  <a:pt x="503" y="172"/>
                </a:lnTo>
                <a:lnTo>
                  <a:pt x="501" y="174"/>
                </a:lnTo>
                <a:lnTo>
                  <a:pt x="498" y="174"/>
                </a:lnTo>
                <a:lnTo>
                  <a:pt x="497" y="176"/>
                </a:lnTo>
                <a:lnTo>
                  <a:pt x="495" y="178"/>
                </a:lnTo>
                <a:lnTo>
                  <a:pt x="494" y="178"/>
                </a:lnTo>
                <a:lnTo>
                  <a:pt x="490" y="178"/>
                </a:lnTo>
                <a:lnTo>
                  <a:pt x="489" y="180"/>
                </a:lnTo>
                <a:lnTo>
                  <a:pt x="487" y="180"/>
                </a:lnTo>
                <a:lnTo>
                  <a:pt x="484" y="180"/>
                </a:lnTo>
                <a:lnTo>
                  <a:pt x="483" y="182"/>
                </a:lnTo>
                <a:lnTo>
                  <a:pt x="481" y="184"/>
                </a:lnTo>
                <a:lnTo>
                  <a:pt x="480" y="184"/>
                </a:lnTo>
                <a:lnTo>
                  <a:pt x="478" y="184"/>
                </a:lnTo>
                <a:lnTo>
                  <a:pt x="475" y="186"/>
                </a:lnTo>
                <a:lnTo>
                  <a:pt x="474" y="186"/>
                </a:lnTo>
                <a:lnTo>
                  <a:pt x="472" y="188"/>
                </a:lnTo>
                <a:lnTo>
                  <a:pt x="471" y="188"/>
                </a:lnTo>
                <a:lnTo>
                  <a:pt x="469" y="188"/>
                </a:lnTo>
                <a:lnTo>
                  <a:pt x="466" y="190"/>
                </a:lnTo>
                <a:lnTo>
                  <a:pt x="464" y="190"/>
                </a:lnTo>
                <a:lnTo>
                  <a:pt x="463" y="190"/>
                </a:lnTo>
                <a:lnTo>
                  <a:pt x="460" y="192"/>
                </a:lnTo>
                <a:lnTo>
                  <a:pt x="457" y="194"/>
                </a:lnTo>
                <a:lnTo>
                  <a:pt x="455" y="194"/>
                </a:lnTo>
                <a:lnTo>
                  <a:pt x="454" y="195"/>
                </a:lnTo>
                <a:lnTo>
                  <a:pt x="452" y="197"/>
                </a:lnTo>
                <a:lnTo>
                  <a:pt x="451" y="197"/>
                </a:lnTo>
                <a:lnTo>
                  <a:pt x="449" y="199"/>
                </a:lnTo>
                <a:lnTo>
                  <a:pt x="448" y="199"/>
                </a:lnTo>
                <a:lnTo>
                  <a:pt x="445" y="201"/>
                </a:lnTo>
                <a:lnTo>
                  <a:pt x="443" y="201"/>
                </a:lnTo>
                <a:lnTo>
                  <a:pt x="442" y="203"/>
                </a:lnTo>
                <a:lnTo>
                  <a:pt x="440" y="203"/>
                </a:lnTo>
                <a:lnTo>
                  <a:pt x="435" y="205"/>
                </a:lnTo>
                <a:lnTo>
                  <a:pt x="432" y="207"/>
                </a:lnTo>
                <a:lnTo>
                  <a:pt x="429" y="209"/>
                </a:lnTo>
                <a:lnTo>
                  <a:pt x="426" y="209"/>
                </a:lnTo>
                <a:lnTo>
                  <a:pt x="423" y="211"/>
                </a:lnTo>
                <a:lnTo>
                  <a:pt x="420" y="213"/>
                </a:lnTo>
                <a:lnTo>
                  <a:pt x="417" y="215"/>
                </a:lnTo>
                <a:lnTo>
                  <a:pt x="412" y="217"/>
                </a:lnTo>
                <a:lnTo>
                  <a:pt x="409" y="217"/>
                </a:lnTo>
                <a:lnTo>
                  <a:pt x="406" y="219"/>
                </a:lnTo>
                <a:lnTo>
                  <a:pt x="403" y="220"/>
                </a:lnTo>
                <a:lnTo>
                  <a:pt x="399" y="222"/>
                </a:lnTo>
                <a:lnTo>
                  <a:pt x="396" y="222"/>
                </a:lnTo>
                <a:lnTo>
                  <a:pt x="393" y="224"/>
                </a:lnTo>
                <a:lnTo>
                  <a:pt x="390" y="226"/>
                </a:lnTo>
                <a:lnTo>
                  <a:pt x="386" y="228"/>
                </a:lnTo>
                <a:lnTo>
                  <a:pt x="382" y="230"/>
                </a:lnTo>
                <a:lnTo>
                  <a:pt x="379" y="234"/>
                </a:lnTo>
                <a:lnTo>
                  <a:pt x="374" y="236"/>
                </a:lnTo>
                <a:lnTo>
                  <a:pt x="370" y="238"/>
                </a:lnTo>
                <a:lnTo>
                  <a:pt x="367" y="242"/>
                </a:lnTo>
                <a:lnTo>
                  <a:pt x="362" y="243"/>
                </a:lnTo>
                <a:lnTo>
                  <a:pt x="359" y="245"/>
                </a:lnTo>
                <a:lnTo>
                  <a:pt x="354" y="249"/>
                </a:lnTo>
                <a:lnTo>
                  <a:pt x="350" y="251"/>
                </a:lnTo>
                <a:lnTo>
                  <a:pt x="347" y="255"/>
                </a:lnTo>
                <a:lnTo>
                  <a:pt x="342" y="257"/>
                </a:lnTo>
                <a:lnTo>
                  <a:pt x="339" y="259"/>
                </a:lnTo>
                <a:lnTo>
                  <a:pt x="334" y="263"/>
                </a:lnTo>
                <a:lnTo>
                  <a:pt x="331" y="265"/>
                </a:lnTo>
                <a:lnTo>
                  <a:pt x="327" y="268"/>
                </a:lnTo>
                <a:lnTo>
                  <a:pt x="322" y="270"/>
                </a:lnTo>
                <a:lnTo>
                  <a:pt x="321" y="272"/>
                </a:lnTo>
                <a:lnTo>
                  <a:pt x="318" y="274"/>
                </a:lnTo>
                <a:lnTo>
                  <a:pt x="315" y="276"/>
                </a:lnTo>
                <a:lnTo>
                  <a:pt x="313" y="278"/>
                </a:lnTo>
                <a:lnTo>
                  <a:pt x="310" y="280"/>
                </a:lnTo>
                <a:lnTo>
                  <a:pt x="309" y="282"/>
                </a:lnTo>
                <a:lnTo>
                  <a:pt x="305" y="284"/>
                </a:lnTo>
                <a:lnTo>
                  <a:pt x="302" y="286"/>
                </a:lnTo>
                <a:lnTo>
                  <a:pt x="301" y="288"/>
                </a:lnTo>
                <a:lnTo>
                  <a:pt x="298" y="290"/>
                </a:lnTo>
                <a:lnTo>
                  <a:pt x="295" y="291"/>
                </a:lnTo>
                <a:lnTo>
                  <a:pt x="293" y="293"/>
                </a:lnTo>
                <a:lnTo>
                  <a:pt x="290" y="293"/>
                </a:lnTo>
                <a:lnTo>
                  <a:pt x="289" y="297"/>
                </a:lnTo>
                <a:lnTo>
                  <a:pt x="286" y="299"/>
                </a:lnTo>
                <a:lnTo>
                  <a:pt x="284" y="301"/>
                </a:lnTo>
                <a:lnTo>
                  <a:pt x="281" y="303"/>
                </a:lnTo>
                <a:lnTo>
                  <a:pt x="279" y="303"/>
                </a:lnTo>
                <a:lnTo>
                  <a:pt x="276" y="305"/>
                </a:lnTo>
                <a:lnTo>
                  <a:pt x="275" y="307"/>
                </a:lnTo>
                <a:lnTo>
                  <a:pt x="272" y="309"/>
                </a:lnTo>
                <a:lnTo>
                  <a:pt x="270" y="311"/>
                </a:lnTo>
                <a:lnTo>
                  <a:pt x="269" y="313"/>
                </a:lnTo>
                <a:lnTo>
                  <a:pt x="266" y="314"/>
                </a:lnTo>
                <a:lnTo>
                  <a:pt x="264" y="316"/>
                </a:lnTo>
                <a:lnTo>
                  <a:pt x="261" y="318"/>
                </a:lnTo>
                <a:lnTo>
                  <a:pt x="260" y="320"/>
                </a:lnTo>
                <a:lnTo>
                  <a:pt x="258" y="324"/>
                </a:lnTo>
                <a:lnTo>
                  <a:pt x="255" y="326"/>
                </a:lnTo>
                <a:lnTo>
                  <a:pt x="253" y="328"/>
                </a:lnTo>
                <a:lnTo>
                  <a:pt x="252" y="330"/>
                </a:lnTo>
                <a:lnTo>
                  <a:pt x="249" y="332"/>
                </a:lnTo>
                <a:lnTo>
                  <a:pt x="247" y="334"/>
                </a:lnTo>
                <a:lnTo>
                  <a:pt x="244" y="338"/>
                </a:lnTo>
                <a:lnTo>
                  <a:pt x="241" y="339"/>
                </a:lnTo>
                <a:lnTo>
                  <a:pt x="238" y="343"/>
                </a:lnTo>
                <a:lnTo>
                  <a:pt x="235" y="345"/>
                </a:lnTo>
                <a:lnTo>
                  <a:pt x="232" y="349"/>
                </a:lnTo>
                <a:lnTo>
                  <a:pt x="229" y="353"/>
                </a:lnTo>
                <a:lnTo>
                  <a:pt x="227" y="355"/>
                </a:lnTo>
                <a:lnTo>
                  <a:pt x="223" y="362"/>
                </a:lnTo>
                <a:lnTo>
                  <a:pt x="218" y="368"/>
                </a:lnTo>
                <a:lnTo>
                  <a:pt x="212" y="374"/>
                </a:lnTo>
                <a:lnTo>
                  <a:pt x="208" y="380"/>
                </a:lnTo>
                <a:lnTo>
                  <a:pt x="203" y="385"/>
                </a:lnTo>
                <a:lnTo>
                  <a:pt x="197" y="393"/>
                </a:lnTo>
                <a:lnTo>
                  <a:pt x="192" y="399"/>
                </a:lnTo>
                <a:lnTo>
                  <a:pt x="188" y="405"/>
                </a:lnTo>
                <a:lnTo>
                  <a:pt x="182" y="410"/>
                </a:lnTo>
                <a:lnTo>
                  <a:pt x="177" y="416"/>
                </a:lnTo>
                <a:lnTo>
                  <a:pt x="172" y="422"/>
                </a:lnTo>
                <a:lnTo>
                  <a:pt x="166" y="428"/>
                </a:lnTo>
                <a:lnTo>
                  <a:pt x="162" y="433"/>
                </a:lnTo>
                <a:lnTo>
                  <a:pt x="156" y="437"/>
                </a:lnTo>
                <a:lnTo>
                  <a:pt x="151" y="443"/>
                </a:lnTo>
                <a:lnTo>
                  <a:pt x="146" y="449"/>
                </a:lnTo>
                <a:lnTo>
                  <a:pt x="145" y="449"/>
                </a:lnTo>
                <a:lnTo>
                  <a:pt x="143" y="449"/>
                </a:lnTo>
                <a:lnTo>
                  <a:pt x="143" y="451"/>
                </a:lnTo>
                <a:lnTo>
                  <a:pt x="143" y="453"/>
                </a:lnTo>
                <a:lnTo>
                  <a:pt x="142" y="455"/>
                </a:lnTo>
                <a:lnTo>
                  <a:pt x="140" y="456"/>
                </a:lnTo>
                <a:lnTo>
                  <a:pt x="139" y="458"/>
                </a:lnTo>
                <a:lnTo>
                  <a:pt x="137" y="460"/>
                </a:lnTo>
                <a:lnTo>
                  <a:pt x="136" y="462"/>
                </a:lnTo>
                <a:lnTo>
                  <a:pt x="133" y="466"/>
                </a:lnTo>
                <a:lnTo>
                  <a:pt x="131" y="468"/>
                </a:lnTo>
                <a:lnTo>
                  <a:pt x="130" y="470"/>
                </a:lnTo>
                <a:lnTo>
                  <a:pt x="128" y="474"/>
                </a:lnTo>
                <a:lnTo>
                  <a:pt x="125" y="476"/>
                </a:lnTo>
                <a:lnTo>
                  <a:pt x="123" y="480"/>
                </a:lnTo>
                <a:lnTo>
                  <a:pt x="122" y="483"/>
                </a:lnTo>
                <a:lnTo>
                  <a:pt x="119" y="485"/>
                </a:lnTo>
                <a:lnTo>
                  <a:pt x="117" y="489"/>
                </a:lnTo>
                <a:lnTo>
                  <a:pt x="116" y="493"/>
                </a:lnTo>
                <a:lnTo>
                  <a:pt x="113" y="497"/>
                </a:lnTo>
                <a:lnTo>
                  <a:pt x="111" y="499"/>
                </a:lnTo>
                <a:lnTo>
                  <a:pt x="110" y="503"/>
                </a:lnTo>
                <a:lnTo>
                  <a:pt x="108" y="506"/>
                </a:lnTo>
                <a:lnTo>
                  <a:pt x="105" y="510"/>
                </a:lnTo>
                <a:lnTo>
                  <a:pt x="104" y="512"/>
                </a:lnTo>
                <a:lnTo>
                  <a:pt x="102" y="516"/>
                </a:lnTo>
                <a:lnTo>
                  <a:pt x="101" y="520"/>
                </a:lnTo>
                <a:lnTo>
                  <a:pt x="97" y="524"/>
                </a:lnTo>
                <a:lnTo>
                  <a:pt x="97" y="529"/>
                </a:lnTo>
                <a:lnTo>
                  <a:pt x="96" y="537"/>
                </a:lnTo>
                <a:lnTo>
                  <a:pt x="94" y="543"/>
                </a:lnTo>
                <a:lnTo>
                  <a:pt x="93" y="551"/>
                </a:lnTo>
                <a:lnTo>
                  <a:pt x="91" y="556"/>
                </a:lnTo>
                <a:lnTo>
                  <a:pt x="90" y="564"/>
                </a:lnTo>
                <a:lnTo>
                  <a:pt x="88" y="570"/>
                </a:lnTo>
                <a:lnTo>
                  <a:pt x="87" y="577"/>
                </a:lnTo>
                <a:lnTo>
                  <a:pt x="87" y="581"/>
                </a:lnTo>
                <a:lnTo>
                  <a:pt x="85" y="585"/>
                </a:lnTo>
                <a:lnTo>
                  <a:pt x="85" y="589"/>
                </a:lnTo>
                <a:lnTo>
                  <a:pt x="84" y="593"/>
                </a:lnTo>
                <a:lnTo>
                  <a:pt x="84" y="597"/>
                </a:lnTo>
                <a:lnTo>
                  <a:pt x="82" y="600"/>
                </a:lnTo>
                <a:lnTo>
                  <a:pt x="82" y="604"/>
                </a:lnTo>
                <a:lnTo>
                  <a:pt x="82" y="608"/>
                </a:lnTo>
                <a:lnTo>
                  <a:pt x="81" y="610"/>
                </a:lnTo>
                <a:lnTo>
                  <a:pt x="81" y="612"/>
                </a:lnTo>
                <a:lnTo>
                  <a:pt x="81" y="616"/>
                </a:lnTo>
                <a:lnTo>
                  <a:pt x="79" y="618"/>
                </a:lnTo>
                <a:lnTo>
                  <a:pt x="79" y="622"/>
                </a:lnTo>
                <a:lnTo>
                  <a:pt x="78" y="625"/>
                </a:lnTo>
                <a:lnTo>
                  <a:pt x="78" y="629"/>
                </a:lnTo>
                <a:lnTo>
                  <a:pt x="76" y="635"/>
                </a:lnTo>
                <a:lnTo>
                  <a:pt x="76" y="639"/>
                </a:lnTo>
                <a:lnTo>
                  <a:pt x="75" y="645"/>
                </a:lnTo>
                <a:lnTo>
                  <a:pt x="73" y="650"/>
                </a:lnTo>
                <a:lnTo>
                  <a:pt x="73" y="656"/>
                </a:lnTo>
                <a:lnTo>
                  <a:pt x="71" y="664"/>
                </a:lnTo>
                <a:lnTo>
                  <a:pt x="70" y="669"/>
                </a:lnTo>
                <a:lnTo>
                  <a:pt x="70" y="675"/>
                </a:lnTo>
                <a:lnTo>
                  <a:pt x="68" y="683"/>
                </a:lnTo>
                <a:lnTo>
                  <a:pt x="67" y="689"/>
                </a:lnTo>
                <a:lnTo>
                  <a:pt x="67" y="696"/>
                </a:lnTo>
                <a:lnTo>
                  <a:pt x="65" y="702"/>
                </a:lnTo>
                <a:lnTo>
                  <a:pt x="64" y="710"/>
                </a:lnTo>
                <a:lnTo>
                  <a:pt x="64" y="716"/>
                </a:lnTo>
                <a:lnTo>
                  <a:pt x="62" y="721"/>
                </a:lnTo>
                <a:lnTo>
                  <a:pt x="62" y="727"/>
                </a:lnTo>
                <a:lnTo>
                  <a:pt x="61" y="733"/>
                </a:lnTo>
                <a:lnTo>
                  <a:pt x="61" y="742"/>
                </a:lnTo>
                <a:lnTo>
                  <a:pt x="59" y="754"/>
                </a:lnTo>
                <a:lnTo>
                  <a:pt x="59" y="764"/>
                </a:lnTo>
                <a:lnTo>
                  <a:pt x="58" y="773"/>
                </a:lnTo>
                <a:lnTo>
                  <a:pt x="59" y="773"/>
                </a:lnTo>
                <a:lnTo>
                  <a:pt x="59" y="775"/>
                </a:lnTo>
                <a:lnTo>
                  <a:pt x="61" y="775"/>
                </a:lnTo>
                <a:lnTo>
                  <a:pt x="61" y="777"/>
                </a:lnTo>
                <a:lnTo>
                  <a:pt x="62" y="777"/>
                </a:lnTo>
                <a:lnTo>
                  <a:pt x="64" y="777"/>
                </a:lnTo>
                <a:lnTo>
                  <a:pt x="64" y="775"/>
                </a:lnTo>
                <a:lnTo>
                  <a:pt x="65" y="775"/>
                </a:lnTo>
                <a:lnTo>
                  <a:pt x="65" y="773"/>
                </a:lnTo>
                <a:lnTo>
                  <a:pt x="68" y="769"/>
                </a:lnTo>
                <a:lnTo>
                  <a:pt x="70" y="765"/>
                </a:lnTo>
                <a:lnTo>
                  <a:pt x="70" y="764"/>
                </a:lnTo>
                <a:lnTo>
                  <a:pt x="71" y="760"/>
                </a:lnTo>
                <a:lnTo>
                  <a:pt x="71" y="758"/>
                </a:lnTo>
                <a:lnTo>
                  <a:pt x="73" y="756"/>
                </a:lnTo>
                <a:lnTo>
                  <a:pt x="73" y="754"/>
                </a:lnTo>
                <a:lnTo>
                  <a:pt x="75" y="750"/>
                </a:lnTo>
                <a:lnTo>
                  <a:pt x="76" y="748"/>
                </a:lnTo>
                <a:lnTo>
                  <a:pt x="78" y="748"/>
                </a:lnTo>
                <a:lnTo>
                  <a:pt x="78" y="746"/>
                </a:lnTo>
                <a:lnTo>
                  <a:pt x="79" y="744"/>
                </a:lnTo>
                <a:lnTo>
                  <a:pt x="81" y="742"/>
                </a:lnTo>
                <a:lnTo>
                  <a:pt x="82" y="742"/>
                </a:lnTo>
                <a:lnTo>
                  <a:pt x="82" y="740"/>
                </a:lnTo>
                <a:lnTo>
                  <a:pt x="82" y="739"/>
                </a:lnTo>
                <a:lnTo>
                  <a:pt x="85" y="735"/>
                </a:lnTo>
                <a:lnTo>
                  <a:pt x="88" y="729"/>
                </a:lnTo>
                <a:lnTo>
                  <a:pt x="90" y="725"/>
                </a:lnTo>
                <a:lnTo>
                  <a:pt x="93" y="721"/>
                </a:lnTo>
                <a:lnTo>
                  <a:pt x="96" y="716"/>
                </a:lnTo>
                <a:lnTo>
                  <a:pt x="97" y="712"/>
                </a:lnTo>
                <a:lnTo>
                  <a:pt x="101" y="708"/>
                </a:lnTo>
                <a:lnTo>
                  <a:pt x="102" y="702"/>
                </a:lnTo>
                <a:lnTo>
                  <a:pt x="105" y="698"/>
                </a:lnTo>
                <a:lnTo>
                  <a:pt x="107" y="694"/>
                </a:lnTo>
                <a:lnTo>
                  <a:pt x="110" y="689"/>
                </a:lnTo>
                <a:lnTo>
                  <a:pt x="113" y="685"/>
                </a:lnTo>
                <a:lnTo>
                  <a:pt x="116" y="681"/>
                </a:lnTo>
                <a:lnTo>
                  <a:pt x="119" y="677"/>
                </a:lnTo>
                <a:lnTo>
                  <a:pt x="122" y="671"/>
                </a:lnTo>
                <a:lnTo>
                  <a:pt x="127" y="669"/>
                </a:lnTo>
                <a:lnTo>
                  <a:pt x="128" y="664"/>
                </a:lnTo>
                <a:lnTo>
                  <a:pt x="131" y="660"/>
                </a:lnTo>
                <a:lnTo>
                  <a:pt x="134" y="656"/>
                </a:lnTo>
                <a:lnTo>
                  <a:pt x="137" y="654"/>
                </a:lnTo>
                <a:lnTo>
                  <a:pt x="139" y="650"/>
                </a:lnTo>
                <a:lnTo>
                  <a:pt x="142" y="646"/>
                </a:lnTo>
                <a:lnTo>
                  <a:pt x="145" y="643"/>
                </a:lnTo>
                <a:lnTo>
                  <a:pt x="148" y="639"/>
                </a:lnTo>
                <a:lnTo>
                  <a:pt x="153" y="635"/>
                </a:lnTo>
                <a:lnTo>
                  <a:pt x="156" y="631"/>
                </a:lnTo>
                <a:lnTo>
                  <a:pt x="159" y="629"/>
                </a:lnTo>
                <a:lnTo>
                  <a:pt x="162" y="625"/>
                </a:lnTo>
                <a:lnTo>
                  <a:pt x="165" y="622"/>
                </a:lnTo>
                <a:lnTo>
                  <a:pt x="168" y="618"/>
                </a:lnTo>
                <a:lnTo>
                  <a:pt x="171" y="614"/>
                </a:lnTo>
                <a:lnTo>
                  <a:pt x="174" y="610"/>
                </a:lnTo>
                <a:lnTo>
                  <a:pt x="177" y="606"/>
                </a:lnTo>
                <a:lnTo>
                  <a:pt x="180" y="602"/>
                </a:lnTo>
                <a:lnTo>
                  <a:pt x="183" y="598"/>
                </a:lnTo>
                <a:lnTo>
                  <a:pt x="186" y="595"/>
                </a:lnTo>
                <a:lnTo>
                  <a:pt x="189" y="593"/>
                </a:lnTo>
                <a:lnTo>
                  <a:pt x="192" y="589"/>
                </a:lnTo>
                <a:lnTo>
                  <a:pt x="195" y="585"/>
                </a:lnTo>
                <a:lnTo>
                  <a:pt x="198" y="583"/>
                </a:lnTo>
                <a:lnTo>
                  <a:pt x="201" y="579"/>
                </a:lnTo>
                <a:lnTo>
                  <a:pt x="203" y="575"/>
                </a:lnTo>
                <a:lnTo>
                  <a:pt x="206" y="574"/>
                </a:lnTo>
                <a:lnTo>
                  <a:pt x="209" y="570"/>
                </a:lnTo>
                <a:lnTo>
                  <a:pt x="212" y="566"/>
                </a:lnTo>
                <a:lnTo>
                  <a:pt x="215" y="564"/>
                </a:lnTo>
                <a:lnTo>
                  <a:pt x="218" y="560"/>
                </a:lnTo>
                <a:lnTo>
                  <a:pt x="221" y="558"/>
                </a:lnTo>
                <a:lnTo>
                  <a:pt x="221" y="560"/>
                </a:lnTo>
                <a:lnTo>
                  <a:pt x="220" y="562"/>
                </a:lnTo>
                <a:lnTo>
                  <a:pt x="218" y="562"/>
                </a:lnTo>
                <a:lnTo>
                  <a:pt x="218" y="564"/>
                </a:lnTo>
                <a:lnTo>
                  <a:pt x="215" y="568"/>
                </a:lnTo>
                <a:lnTo>
                  <a:pt x="212" y="570"/>
                </a:lnTo>
                <a:lnTo>
                  <a:pt x="211" y="574"/>
                </a:lnTo>
                <a:lnTo>
                  <a:pt x="208" y="575"/>
                </a:lnTo>
                <a:lnTo>
                  <a:pt x="206" y="579"/>
                </a:lnTo>
                <a:lnTo>
                  <a:pt x="203" y="581"/>
                </a:lnTo>
                <a:lnTo>
                  <a:pt x="200" y="585"/>
                </a:lnTo>
                <a:lnTo>
                  <a:pt x="198" y="587"/>
                </a:lnTo>
                <a:lnTo>
                  <a:pt x="195" y="591"/>
                </a:lnTo>
                <a:lnTo>
                  <a:pt x="192" y="593"/>
                </a:lnTo>
                <a:lnTo>
                  <a:pt x="189" y="597"/>
                </a:lnTo>
                <a:lnTo>
                  <a:pt x="188" y="598"/>
                </a:lnTo>
                <a:lnTo>
                  <a:pt x="185" y="602"/>
                </a:lnTo>
                <a:lnTo>
                  <a:pt x="183" y="604"/>
                </a:lnTo>
                <a:lnTo>
                  <a:pt x="180" y="608"/>
                </a:lnTo>
                <a:lnTo>
                  <a:pt x="177" y="612"/>
                </a:lnTo>
                <a:lnTo>
                  <a:pt x="175" y="614"/>
                </a:lnTo>
                <a:lnTo>
                  <a:pt x="174" y="616"/>
                </a:lnTo>
                <a:lnTo>
                  <a:pt x="172" y="616"/>
                </a:lnTo>
                <a:lnTo>
                  <a:pt x="171" y="618"/>
                </a:lnTo>
                <a:lnTo>
                  <a:pt x="171" y="620"/>
                </a:lnTo>
                <a:lnTo>
                  <a:pt x="168" y="622"/>
                </a:lnTo>
                <a:lnTo>
                  <a:pt x="166" y="625"/>
                </a:lnTo>
                <a:lnTo>
                  <a:pt x="163" y="627"/>
                </a:lnTo>
                <a:lnTo>
                  <a:pt x="162" y="631"/>
                </a:lnTo>
                <a:lnTo>
                  <a:pt x="159" y="633"/>
                </a:lnTo>
                <a:lnTo>
                  <a:pt x="157" y="637"/>
                </a:lnTo>
                <a:lnTo>
                  <a:pt x="154" y="641"/>
                </a:lnTo>
                <a:lnTo>
                  <a:pt x="153" y="643"/>
                </a:lnTo>
                <a:lnTo>
                  <a:pt x="149" y="646"/>
                </a:lnTo>
                <a:lnTo>
                  <a:pt x="148" y="648"/>
                </a:lnTo>
                <a:lnTo>
                  <a:pt x="146" y="652"/>
                </a:lnTo>
                <a:lnTo>
                  <a:pt x="143" y="656"/>
                </a:lnTo>
                <a:lnTo>
                  <a:pt x="142" y="658"/>
                </a:lnTo>
                <a:lnTo>
                  <a:pt x="140" y="662"/>
                </a:lnTo>
                <a:lnTo>
                  <a:pt x="139" y="664"/>
                </a:lnTo>
                <a:lnTo>
                  <a:pt x="137" y="668"/>
                </a:lnTo>
                <a:lnTo>
                  <a:pt x="133" y="671"/>
                </a:lnTo>
                <a:lnTo>
                  <a:pt x="130" y="675"/>
                </a:lnTo>
                <a:lnTo>
                  <a:pt x="128" y="679"/>
                </a:lnTo>
                <a:lnTo>
                  <a:pt x="125" y="685"/>
                </a:lnTo>
                <a:lnTo>
                  <a:pt x="122" y="689"/>
                </a:lnTo>
                <a:lnTo>
                  <a:pt x="119" y="693"/>
                </a:lnTo>
                <a:lnTo>
                  <a:pt x="117" y="696"/>
                </a:lnTo>
                <a:lnTo>
                  <a:pt x="114" y="702"/>
                </a:lnTo>
                <a:lnTo>
                  <a:pt x="113" y="706"/>
                </a:lnTo>
                <a:lnTo>
                  <a:pt x="110" y="710"/>
                </a:lnTo>
                <a:lnTo>
                  <a:pt x="107" y="716"/>
                </a:lnTo>
                <a:lnTo>
                  <a:pt x="105" y="719"/>
                </a:lnTo>
                <a:lnTo>
                  <a:pt x="102" y="723"/>
                </a:lnTo>
                <a:lnTo>
                  <a:pt x="101" y="729"/>
                </a:lnTo>
                <a:lnTo>
                  <a:pt x="97" y="733"/>
                </a:lnTo>
                <a:lnTo>
                  <a:pt x="94" y="737"/>
                </a:lnTo>
                <a:lnTo>
                  <a:pt x="91" y="742"/>
                </a:lnTo>
                <a:lnTo>
                  <a:pt x="88" y="746"/>
                </a:lnTo>
                <a:lnTo>
                  <a:pt x="87" y="752"/>
                </a:lnTo>
                <a:lnTo>
                  <a:pt x="84" y="756"/>
                </a:lnTo>
                <a:lnTo>
                  <a:pt x="81" y="762"/>
                </a:lnTo>
                <a:lnTo>
                  <a:pt x="79" y="765"/>
                </a:lnTo>
                <a:lnTo>
                  <a:pt x="76" y="771"/>
                </a:lnTo>
                <a:lnTo>
                  <a:pt x="75" y="777"/>
                </a:lnTo>
                <a:lnTo>
                  <a:pt x="71" y="785"/>
                </a:lnTo>
                <a:lnTo>
                  <a:pt x="70" y="788"/>
                </a:lnTo>
                <a:lnTo>
                  <a:pt x="68" y="790"/>
                </a:lnTo>
                <a:lnTo>
                  <a:pt x="67" y="794"/>
                </a:lnTo>
                <a:lnTo>
                  <a:pt x="65" y="796"/>
                </a:lnTo>
                <a:lnTo>
                  <a:pt x="65" y="800"/>
                </a:lnTo>
                <a:lnTo>
                  <a:pt x="64" y="804"/>
                </a:lnTo>
                <a:lnTo>
                  <a:pt x="62" y="806"/>
                </a:lnTo>
                <a:lnTo>
                  <a:pt x="61" y="810"/>
                </a:lnTo>
                <a:lnTo>
                  <a:pt x="61" y="813"/>
                </a:lnTo>
                <a:lnTo>
                  <a:pt x="61" y="817"/>
                </a:lnTo>
                <a:lnTo>
                  <a:pt x="59" y="821"/>
                </a:lnTo>
                <a:lnTo>
                  <a:pt x="59" y="825"/>
                </a:lnTo>
                <a:lnTo>
                  <a:pt x="58" y="831"/>
                </a:lnTo>
                <a:lnTo>
                  <a:pt x="58" y="835"/>
                </a:lnTo>
                <a:lnTo>
                  <a:pt x="56" y="838"/>
                </a:lnTo>
                <a:lnTo>
                  <a:pt x="56" y="842"/>
                </a:lnTo>
                <a:lnTo>
                  <a:pt x="55" y="852"/>
                </a:lnTo>
                <a:lnTo>
                  <a:pt x="53" y="863"/>
                </a:lnTo>
                <a:lnTo>
                  <a:pt x="53" y="873"/>
                </a:lnTo>
                <a:lnTo>
                  <a:pt x="52" y="882"/>
                </a:lnTo>
                <a:lnTo>
                  <a:pt x="52" y="890"/>
                </a:lnTo>
                <a:lnTo>
                  <a:pt x="52" y="900"/>
                </a:lnTo>
                <a:lnTo>
                  <a:pt x="50" y="911"/>
                </a:lnTo>
                <a:lnTo>
                  <a:pt x="50" y="927"/>
                </a:lnTo>
                <a:lnTo>
                  <a:pt x="49" y="988"/>
                </a:lnTo>
                <a:lnTo>
                  <a:pt x="45" y="967"/>
                </a:lnTo>
                <a:lnTo>
                  <a:pt x="44" y="967"/>
                </a:lnTo>
                <a:lnTo>
                  <a:pt x="44" y="965"/>
                </a:lnTo>
                <a:lnTo>
                  <a:pt x="42" y="965"/>
                </a:lnTo>
                <a:lnTo>
                  <a:pt x="36" y="978"/>
                </a:lnTo>
                <a:lnTo>
                  <a:pt x="33" y="977"/>
                </a:lnTo>
                <a:lnTo>
                  <a:pt x="42" y="948"/>
                </a:lnTo>
                <a:lnTo>
                  <a:pt x="41" y="915"/>
                </a:lnTo>
                <a:lnTo>
                  <a:pt x="41" y="913"/>
                </a:lnTo>
                <a:lnTo>
                  <a:pt x="41" y="911"/>
                </a:lnTo>
                <a:lnTo>
                  <a:pt x="41" y="909"/>
                </a:lnTo>
                <a:lnTo>
                  <a:pt x="38" y="917"/>
                </a:lnTo>
                <a:lnTo>
                  <a:pt x="36" y="923"/>
                </a:lnTo>
                <a:lnTo>
                  <a:pt x="35" y="929"/>
                </a:lnTo>
                <a:lnTo>
                  <a:pt x="33" y="934"/>
                </a:lnTo>
                <a:lnTo>
                  <a:pt x="30" y="942"/>
                </a:lnTo>
                <a:lnTo>
                  <a:pt x="29" y="948"/>
                </a:lnTo>
                <a:lnTo>
                  <a:pt x="27" y="954"/>
                </a:lnTo>
                <a:lnTo>
                  <a:pt x="26" y="961"/>
                </a:lnTo>
                <a:lnTo>
                  <a:pt x="24" y="957"/>
                </a:lnTo>
                <a:lnTo>
                  <a:pt x="29" y="921"/>
                </a:lnTo>
                <a:lnTo>
                  <a:pt x="38" y="869"/>
                </a:lnTo>
                <a:lnTo>
                  <a:pt x="41" y="859"/>
                </a:lnTo>
                <a:lnTo>
                  <a:pt x="42" y="850"/>
                </a:lnTo>
                <a:lnTo>
                  <a:pt x="42" y="840"/>
                </a:lnTo>
                <a:lnTo>
                  <a:pt x="44" y="831"/>
                </a:lnTo>
                <a:lnTo>
                  <a:pt x="44" y="823"/>
                </a:lnTo>
                <a:lnTo>
                  <a:pt x="44" y="813"/>
                </a:lnTo>
                <a:lnTo>
                  <a:pt x="45" y="804"/>
                </a:lnTo>
                <a:lnTo>
                  <a:pt x="45" y="794"/>
                </a:lnTo>
                <a:lnTo>
                  <a:pt x="45" y="787"/>
                </a:lnTo>
                <a:lnTo>
                  <a:pt x="45" y="777"/>
                </a:lnTo>
                <a:lnTo>
                  <a:pt x="47" y="769"/>
                </a:lnTo>
                <a:lnTo>
                  <a:pt x="47" y="760"/>
                </a:lnTo>
                <a:lnTo>
                  <a:pt x="49" y="752"/>
                </a:lnTo>
                <a:lnTo>
                  <a:pt x="49" y="742"/>
                </a:lnTo>
                <a:lnTo>
                  <a:pt x="50" y="735"/>
                </a:lnTo>
                <a:lnTo>
                  <a:pt x="52" y="725"/>
                </a:lnTo>
                <a:lnTo>
                  <a:pt x="52" y="721"/>
                </a:lnTo>
                <a:lnTo>
                  <a:pt x="52" y="717"/>
                </a:lnTo>
                <a:lnTo>
                  <a:pt x="52" y="714"/>
                </a:lnTo>
                <a:lnTo>
                  <a:pt x="53" y="708"/>
                </a:lnTo>
                <a:lnTo>
                  <a:pt x="53" y="704"/>
                </a:lnTo>
                <a:lnTo>
                  <a:pt x="55" y="698"/>
                </a:lnTo>
                <a:lnTo>
                  <a:pt x="55" y="694"/>
                </a:lnTo>
                <a:lnTo>
                  <a:pt x="56" y="689"/>
                </a:lnTo>
                <a:lnTo>
                  <a:pt x="58" y="685"/>
                </a:lnTo>
                <a:lnTo>
                  <a:pt x="58" y="679"/>
                </a:lnTo>
                <a:lnTo>
                  <a:pt x="59" y="675"/>
                </a:lnTo>
                <a:lnTo>
                  <a:pt x="59" y="669"/>
                </a:lnTo>
                <a:lnTo>
                  <a:pt x="61" y="664"/>
                </a:lnTo>
                <a:lnTo>
                  <a:pt x="61" y="660"/>
                </a:lnTo>
                <a:lnTo>
                  <a:pt x="62" y="654"/>
                </a:lnTo>
                <a:lnTo>
                  <a:pt x="62" y="650"/>
                </a:lnTo>
                <a:lnTo>
                  <a:pt x="67" y="610"/>
                </a:lnTo>
                <a:lnTo>
                  <a:pt x="67" y="608"/>
                </a:lnTo>
                <a:lnTo>
                  <a:pt x="67" y="610"/>
                </a:lnTo>
                <a:lnTo>
                  <a:pt x="65" y="610"/>
                </a:lnTo>
                <a:lnTo>
                  <a:pt x="65" y="612"/>
                </a:lnTo>
                <a:lnTo>
                  <a:pt x="64" y="614"/>
                </a:lnTo>
                <a:lnTo>
                  <a:pt x="64" y="616"/>
                </a:lnTo>
                <a:lnTo>
                  <a:pt x="64" y="618"/>
                </a:lnTo>
                <a:lnTo>
                  <a:pt x="64" y="620"/>
                </a:lnTo>
                <a:lnTo>
                  <a:pt x="62" y="622"/>
                </a:lnTo>
                <a:lnTo>
                  <a:pt x="62" y="627"/>
                </a:lnTo>
                <a:lnTo>
                  <a:pt x="61" y="633"/>
                </a:lnTo>
                <a:lnTo>
                  <a:pt x="59" y="637"/>
                </a:lnTo>
                <a:lnTo>
                  <a:pt x="58" y="643"/>
                </a:lnTo>
                <a:lnTo>
                  <a:pt x="58" y="646"/>
                </a:lnTo>
                <a:lnTo>
                  <a:pt x="56" y="652"/>
                </a:lnTo>
                <a:lnTo>
                  <a:pt x="55" y="656"/>
                </a:lnTo>
                <a:lnTo>
                  <a:pt x="53" y="662"/>
                </a:lnTo>
                <a:lnTo>
                  <a:pt x="52" y="666"/>
                </a:lnTo>
                <a:lnTo>
                  <a:pt x="52" y="668"/>
                </a:lnTo>
                <a:lnTo>
                  <a:pt x="52" y="671"/>
                </a:lnTo>
                <a:lnTo>
                  <a:pt x="50" y="673"/>
                </a:lnTo>
                <a:lnTo>
                  <a:pt x="49" y="677"/>
                </a:lnTo>
                <a:lnTo>
                  <a:pt x="49" y="681"/>
                </a:lnTo>
                <a:lnTo>
                  <a:pt x="47" y="685"/>
                </a:lnTo>
                <a:lnTo>
                  <a:pt x="47" y="689"/>
                </a:lnTo>
                <a:lnTo>
                  <a:pt x="45" y="693"/>
                </a:lnTo>
                <a:lnTo>
                  <a:pt x="44" y="694"/>
                </a:lnTo>
                <a:lnTo>
                  <a:pt x="42" y="698"/>
                </a:lnTo>
                <a:lnTo>
                  <a:pt x="42" y="702"/>
                </a:lnTo>
                <a:lnTo>
                  <a:pt x="41" y="706"/>
                </a:lnTo>
                <a:lnTo>
                  <a:pt x="39" y="710"/>
                </a:lnTo>
                <a:lnTo>
                  <a:pt x="38" y="714"/>
                </a:lnTo>
                <a:lnTo>
                  <a:pt x="38" y="719"/>
                </a:lnTo>
                <a:lnTo>
                  <a:pt x="36" y="723"/>
                </a:lnTo>
                <a:lnTo>
                  <a:pt x="36" y="727"/>
                </a:lnTo>
                <a:lnTo>
                  <a:pt x="36" y="731"/>
                </a:lnTo>
                <a:lnTo>
                  <a:pt x="35" y="735"/>
                </a:lnTo>
                <a:lnTo>
                  <a:pt x="35" y="740"/>
                </a:lnTo>
                <a:lnTo>
                  <a:pt x="35" y="744"/>
                </a:lnTo>
                <a:lnTo>
                  <a:pt x="33" y="748"/>
                </a:lnTo>
                <a:lnTo>
                  <a:pt x="33" y="754"/>
                </a:lnTo>
                <a:lnTo>
                  <a:pt x="32" y="756"/>
                </a:lnTo>
                <a:lnTo>
                  <a:pt x="32" y="758"/>
                </a:lnTo>
                <a:lnTo>
                  <a:pt x="32" y="760"/>
                </a:lnTo>
                <a:lnTo>
                  <a:pt x="30" y="762"/>
                </a:lnTo>
                <a:lnTo>
                  <a:pt x="30" y="764"/>
                </a:lnTo>
                <a:lnTo>
                  <a:pt x="29" y="765"/>
                </a:lnTo>
                <a:lnTo>
                  <a:pt x="29" y="767"/>
                </a:lnTo>
                <a:lnTo>
                  <a:pt x="29" y="771"/>
                </a:lnTo>
                <a:lnTo>
                  <a:pt x="27" y="775"/>
                </a:lnTo>
                <a:lnTo>
                  <a:pt x="26" y="781"/>
                </a:lnTo>
                <a:lnTo>
                  <a:pt x="26" y="785"/>
                </a:lnTo>
                <a:lnTo>
                  <a:pt x="24" y="790"/>
                </a:lnTo>
                <a:lnTo>
                  <a:pt x="23" y="794"/>
                </a:lnTo>
                <a:lnTo>
                  <a:pt x="23" y="800"/>
                </a:lnTo>
                <a:lnTo>
                  <a:pt x="23" y="804"/>
                </a:lnTo>
                <a:lnTo>
                  <a:pt x="21" y="810"/>
                </a:lnTo>
                <a:lnTo>
                  <a:pt x="21" y="811"/>
                </a:lnTo>
                <a:lnTo>
                  <a:pt x="21" y="815"/>
                </a:lnTo>
                <a:lnTo>
                  <a:pt x="19" y="819"/>
                </a:lnTo>
                <a:lnTo>
                  <a:pt x="19" y="821"/>
                </a:lnTo>
                <a:lnTo>
                  <a:pt x="18" y="825"/>
                </a:lnTo>
                <a:lnTo>
                  <a:pt x="18" y="827"/>
                </a:lnTo>
                <a:lnTo>
                  <a:pt x="18" y="831"/>
                </a:lnTo>
                <a:lnTo>
                  <a:pt x="16" y="835"/>
                </a:lnTo>
                <a:lnTo>
                  <a:pt x="15" y="838"/>
                </a:lnTo>
                <a:lnTo>
                  <a:pt x="15" y="842"/>
                </a:lnTo>
                <a:lnTo>
                  <a:pt x="13" y="846"/>
                </a:lnTo>
                <a:lnTo>
                  <a:pt x="13" y="852"/>
                </a:lnTo>
                <a:lnTo>
                  <a:pt x="12" y="856"/>
                </a:lnTo>
                <a:lnTo>
                  <a:pt x="10" y="859"/>
                </a:lnTo>
                <a:lnTo>
                  <a:pt x="10" y="863"/>
                </a:lnTo>
                <a:lnTo>
                  <a:pt x="9" y="867"/>
                </a:lnTo>
                <a:lnTo>
                  <a:pt x="9" y="871"/>
                </a:lnTo>
                <a:lnTo>
                  <a:pt x="7" y="873"/>
                </a:lnTo>
                <a:lnTo>
                  <a:pt x="7" y="875"/>
                </a:lnTo>
                <a:lnTo>
                  <a:pt x="7" y="879"/>
                </a:lnTo>
                <a:lnTo>
                  <a:pt x="6" y="881"/>
                </a:lnTo>
                <a:lnTo>
                  <a:pt x="6" y="884"/>
                </a:lnTo>
                <a:lnTo>
                  <a:pt x="4" y="886"/>
                </a:lnTo>
                <a:lnTo>
                  <a:pt x="4" y="890"/>
                </a:lnTo>
                <a:close/>
              </a:path>
            </a:pathLst>
          </a:custGeom>
          <a:solidFill>
            <a:srgbClr val="006633"/>
          </a:solidFill>
          <a:ln w="9525">
            <a:noFill/>
            <a:round/>
            <a:headEnd/>
            <a:tailEnd/>
          </a:ln>
        </p:spPr>
        <p:txBody>
          <a:bodyPr/>
          <a:lstStyle/>
          <a:p>
            <a:endParaRPr lang="en-US"/>
          </a:p>
        </p:txBody>
      </p:sp>
      <p:sp>
        <p:nvSpPr>
          <p:cNvPr id="118793" name="Freeform 8"/>
          <p:cNvSpPr>
            <a:spLocks/>
          </p:cNvSpPr>
          <p:nvPr/>
        </p:nvSpPr>
        <p:spPr bwMode="auto">
          <a:xfrm>
            <a:off x="3200400" y="2286000"/>
            <a:ext cx="1355725" cy="1568450"/>
          </a:xfrm>
          <a:custGeom>
            <a:avLst/>
            <a:gdLst>
              <a:gd name="T0" fmla="*/ 25400 w 854"/>
              <a:gd name="T1" fmla="*/ 1227138 h 988"/>
              <a:gd name="T2" fmla="*/ 57150 w 854"/>
              <a:gd name="T3" fmla="*/ 1065213 h 988"/>
              <a:gd name="T4" fmla="*/ 134938 w 854"/>
              <a:gd name="T5" fmla="*/ 835025 h 988"/>
              <a:gd name="T6" fmla="*/ 169862 w 854"/>
              <a:gd name="T7" fmla="*/ 690563 h 988"/>
              <a:gd name="T8" fmla="*/ 211138 w 854"/>
              <a:gd name="T9" fmla="*/ 563563 h 988"/>
              <a:gd name="T10" fmla="*/ 239713 w 854"/>
              <a:gd name="T11" fmla="*/ 487363 h 988"/>
              <a:gd name="T12" fmla="*/ 285750 w 854"/>
              <a:gd name="T13" fmla="*/ 395287 h 988"/>
              <a:gd name="T14" fmla="*/ 354012 w 854"/>
              <a:gd name="T15" fmla="*/ 285750 h 988"/>
              <a:gd name="T16" fmla="*/ 433388 w 854"/>
              <a:gd name="T17" fmla="*/ 192088 h 988"/>
              <a:gd name="T18" fmla="*/ 538163 w 854"/>
              <a:gd name="T19" fmla="*/ 106363 h 988"/>
              <a:gd name="T20" fmla="*/ 684212 w 854"/>
              <a:gd name="T21" fmla="*/ 33338 h 988"/>
              <a:gd name="T22" fmla="*/ 758825 w 854"/>
              <a:gd name="T23" fmla="*/ 17463 h 988"/>
              <a:gd name="T24" fmla="*/ 877888 w 854"/>
              <a:gd name="T25" fmla="*/ 0 h 988"/>
              <a:gd name="T26" fmla="*/ 1006475 w 854"/>
              <a:gd name="T27" fmla="*/ 14288 h 988"/>
              <a:gd name="T28" fmla="*/ 1079500 w 854"/>
              <a:gd name="T29" fmla="*/ 26988 h 988"/>
              <a:gd name="T30" fmla="*/ 1174750 w 854"/>
              <a:gd name="T31" fmla="*/ 57150 h 988"/>
              <a:gd name="T32" fmla="*/ 1263650 w 854"/>
              <a:gd name="T33" fmla="*/ 100012 h 988"/>
              <a:gd name="T34" fmla="*/ 1331913 w 854"/>
              <a:gd name="T35" fmla="*/ 127000 h 988"/>
              <a:gd name="T36" fmla="*/ 1322388 w 854"/>
              <a:gd name="T37" fmla="*/ 130175 h 988"/>
              <a:gd name="T38" fmla="*/ 1249363 w 854"/>
              <a:gd name="T39" fmla="*/ 103188 h 988"/>
              <a:gd name="T40" fmla="*/ 1174750 w 854"/>
              <a:gd name="T41" fmla="*/ 73025 h 988"/>
              <a:gd name="T42" fmla="*/ 1096963 w 854"/>
              <a:gd name="T43" fmla="*/ 47625 h 988"/>
              <a:gd name="T44" fmla="*/ 1020763 w 854"/>
              <a:gd name="T45" fmla="*/ 30163 h 988"/>
              <a:gd name="T46" fmla="*/ 909638 w 854"/>
              <a:gd name="T47" fmla="*/ 20638 h 988"/>
              <a:gd name="T48" fmla="*/ 800100 w 854"/>
              <a:gd name="T49" fmla="*/ 26988 h 988"/>
              <a:gd name="T50" fmla="*/ 731837 w 854"/>
              <a:gd name="T51" fmla="*/ 46038 h 988"/>
              <a:gd name="T52" fmla="*/ 652463 w 854"/>
              <a:gd name="T53" fmla="*/ 73025 h 988"/>
              <a:gd name="T54" fmla="*/ 592138 w 854"/>
              <a:gd name="T55" fmla="*/ 109538 h 988"/>
              <a:gd name="T56" fmla="*/ 455613 w 854"/>
              <a:gd name="T57" fmla="*/ 209550 h 988"/>
              <a:gd name="T58" fmla="*/ 280988 w 854"/>
              <a:gd name="T59" fmla="*/ 434975 h 988"/>
              <a:gd name="T60" fmla="*/ 206375 w 854"/>
              <a:gd name="T61" fmla="*/ 606425 h 988"/>
              <a:gd name="T62" fmla="*/ 153988 w 854"/>
              <a:gd name="T63" fmla="*/ 798512 h 988"/>
              <a:gd name="T64" fmla="*/ 258763 w 854"/>
              <a:gd name="T65" fmla="*/ 654050 h 988"/>
              <a:gd name="T66" fmla="*/ 346075 w 854"/>
              <a:gd name="T67" fmla="*/ 533400 h 988"/>
              <a:gd name="T68" fmla="*/ 450850 w 854"/>
              <a:gd name="T69" fmla="*/ 444500 h 988"/>
              <a:gd name="T70" fmla="*/ 550863 w 854"/>
              <a:gd name="T71" fmla="*/ 377825 h 988"/>
              <a:gd name="T72" fmla="*/ 690562 w 854"/>
              <a:gd name="T73" fmla="*/ 307975 h 988"/>
              <a:gd name="T74" fmla="*/ 776287 w 854"/>
              <a:gd name="T75" fmla="*/ 268288 h 988"/>
              <a:gd name="T76" fmla="*/ 919163 w 854"/>
              <a:gd name="T77" fmla="*/ 219075 h 988"/>
              <a:gd name="T78" fmla="*/ 996950 w 854"/>
              <a:gd name="T79" fmla="*/ 196850 h 988"/>
              <a:gd name="T80" fmla="*/ 927100 w 854"/>
              <a:gd name="T81" fmla="*/ 228600 h 988"/>
              <a:gd name="T82" fmla="*/ 827088 w 854"/>
              <a:gd name="T83" fmla="*/ 261938 h 988"/>
              <a:gd name="T84" fmla="*/ 747712 w 854"/>
              <a:gd name="T85" fmla="*/ 298450 h 988"/>
              <a:gd name="T86" fmla="*/ 649288 w 854"/>
              <a:gd name="T87" fmla="*/ 344488 h 988"/>
              <a:gd name="T88" fmla="*/ 504825 w 854"/>
              <a:gd name="T89" fmla="*/ 434975 h 988"/>
              <a:gd name="T90" fmla="*/ 412750 w 854"/>
              <a:gd name="T91" fmla="*/ 508000 h 988"/>
              <a:gd name="T92" fmla="*/ 263525 w 854"/>
              <a:gd name="T93" fmla="*/ 679450 h 988"/>
              <a:gd name="T94" fmla="*/ 176212 w 854"/>
              <a:gd name="T95" fmla="*/ 792162 h 988"/>
              <a:gd name="T96" fmla="*/ 128588 w 854"/>
              <a:gd name="T97" fmla="*/ 971550 h 988"/>
              <a:gd name="T98" fmla="*/ 93662 w 854"/>
              <a:gd name="T99" fmla="*/ 1212850 h 988"/>
              <a:gd name="T100" fmla="*/ 130175 w 854"/>
              <a:gd name="T101" fmla="*/ 1174750 h 988"/>
              <a:gd name="T102" fmla="*/ 234950 w 854"/>
              <a:gd name="T103" fmla="*/ 1014413 h 988"/>
              <a:gd name="T104" fmla="*/ 350837 w 854"/>
              <a:gd name="T105" fmla="*/ 889000 h 988"/>
              <a:gd name="T106" fmla="*/ 266700 w 854"/>
              <a:gd name="T107" fmla="*/ 987425 h 988"/>
              <a:gd name="T108" fmla="*/ 174625 w 854"/>
              <a:gd name="T109" fmla="*/ 1127125 h 988"/>
              <a:gd name="T110" fmla="*/ 96837 w 854"/>
              <a:gd name="T111" fmla="*/ 1296988 h 988"/>
              <a:gd name="T112" fmla="*/ 65088 w 854"/>
              <a:gd name="T113" fmla="*/ 1446213 h 988"/>
              <a:gd name="T114" fmla="*/ 77788 w 854"/>
              <a:gd name="T115" fmla="*/ 1193800 h 988"/>
              <a:gd name="T116" fmla="*/ 101600 w 854"/>
              <a:gd name="T117" fmla="*/ 974725 h 988"/>
              <a:gd name="T118" fmla="*/ 65088 w 854"/>
              <a:gd name="T119" fmla="*/ 1120775 h 988"/>
              <a:gd name="T120" fmla="*/ 36513 w 854"/>
              <a:gd name="T121" fmla="*/ 1270000 h 988"/>
              <a:gd name="T122" fmla="*/ 6350 w 854"/>
              <a:gd name="T123" fmla="*/ 1406525 h 9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54"/>
              <a:gd name="T187" fmla="*/ 0 h 988"/>
              <a:gd name="T188" fmla="*/ 854 w 854"/>
              <a:gd name="T189" fmla="*/ 988 h 98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54" h="988">
                <a:moveTo>
                  <a:pt x="4" y="890"/>
                </a:moveTo>
                <a:lnTo>
                  <a:pt x="0" y="879"/>
                </a:lnTo>
                <a:lnTo>
                  <a:pt x="1" y="871"/>
                </a:lnTo>
                <a:lnTo>
                  <a:pt x="3" y="861"/>
                </a:lnTo>
                <a:lnTo>
                  <a:pt x="3" y="856"/>
                </a:lnTo>
                <a:lnTo>
                  <a:pt x="4" y="850"/>
                </a:lnTo>
                <a:lnTo>
                  <a:pt x="6" y="844"/>
                </a:lnTo>
                <a:lnTo>
                  <a:pt x="6" y="838"/>
                </a:lnTo>
                <a:lnTo>
                  <a:pt x="7" y="831"/>
                </a:lnTo>
                <a:lnTo>
                  <a:pt x="7" y="825"/>
                </a:lnTo>
                <a:lnTo>
                  <a:pt x="9" y="819"/>
                </a:lnTo>
                <a:lnTo>
                  <a:pt x="9" y="813"/>
                </a:lnTo>
                <a:lnTo>
                  <a:pt x="10" y="810"/>
                </a:lnTo>
                <a:lnTo>
                  <a:pt x="10" y="808"/>
                </a:lnTo>
                <a:lnTo>
                  <a:pt x="12" y="804"/>
                </a:lnTo>
                <a:lnTo>
                  <a:pt x="12" y="800"/>
                </a:lnTo>
                <a:lnTo>
                  <a:pt x="13" y="796"/>
                </a:lnTo>
                <a:lnTo>
                  <a:pt x="13" y="794"/>
                </a:lnTo>
                <a:lnTo>
                  <a:pt x="13" y="792"/>
                </a:lnTo>
                <a:lnTo>
                  <a:pt x="15" y="788"/>
                </a:lnTo>
                <a:lnTo>
                  <a:pt x="15" y="787"/>
                </a:lnTo>
                <a:lnTo>
                  <a:pt x="15" y="783"/>
                </a:lnTo>
                <a:lnTo>
                  <a:pt x="16" y="781"/>
                </a:lnTo>
                <a:lnTo>
                  <a:pt x="16" y="777"/>
                </a:lnTo>
                <a:lnTo>
                  <a:pt x="16" y="773"/>
                </a:lnTo>
                <a:lnTo>
                  <a:pt x="16" y="769"/>
                </a:lnTo>
                <a:lnTo>
                  <a:pt x="16" y="765"/>
                </a:lnTo>
                <a:lnTo>
                  <a:pt x="18" y="764"/>
                </a:lnTo>
                <a:lnTo>
                  <a:pt x="18" y="762"/>
                </a:lnTo>
                <a:lnTo>
                  <a:pt x="18" y="760"/>
                </a:lnTo>
                <a:lnTo>
                  <a:pt x="18" y="758"/>
                </a:lnTo>
                <a:lnTo>
                  <a:pt x="19" y="756"/>
                </a:lnTo>
                <a:lnTo>
                  <a:pt x="19" y="754"/>
                </a:lnTo>
                <a:lnTo>
                  <a:pt x="21" y="752"/>
                </a:lnTo>
                <a:lnTo>
                  <a:pt x="21" y="748"/>
                </a:lnTo>
                <a:lnTo>
                  <a:pt x="23" y="746"/>
                </a:lnTo>
                <a:lnTo>
                  <a:pt x="23" y="744"/>
                </a:lnTo>
                <a:lnTo>
                  <a:pt x="24" y="740"/>
                </a:lnTo>
                <a:lnTo>
                  <a:pt x="24" y="735"/>
                </a:lnTo>
                <a:lnTo>
                  <a:pt x="26" y="729"/>
                </a:lnTo>
                <a:lnTo>
                  <a:pt x="27" y="725"/>
                </a:lnTo>
                <a:lnTo>
                  <a:pt x="27" y="719"/>
                </a:lnTo>
                <a:lnTo>
                  <a:pt x="29" y="714"/>
                </a:lnTo>
                <a:lnTo>
                  <a:pt x="30" y="708"/>
                </a:lnTo>
                <a:lnTo>
                  <a:pt x="32" y="702"/>
                </a:lnTo>
                <a:lnTo>
                  <a:pt x="32" y="696"/>
                </a:lnTo>
                <a:lnTo>
                  <a:pt x="33" y="691"/>
                </a:lnTo>
                <a:lnTo>
                  <a:pt x="35" y="683"/>
                </a:lnTo>
                <a:lnTo>
                  <a:pt x="36" y="677"/>
                </a:lnTo>
                <a:lnTo>
                  <a:pt x="36" y="671"/>
                </a:lnTo>
                <a:lnTo>
                  <a:pt x="38" y="666"/>
                </a:lnTo>
                <a:lnTo>
                  <a:pt x="39" y="660"/>
                </a:lnTo>
                <a:lnTo>
                  <a:pt x="41" y="654"/>
                </a:lnTo>
                <a:lnTo>
                  <a:pt x="44" y="648"/>
                </a:lnTo>
                <a:lnTo>
                  <a:pt x="64" y="589"/>
                </a:lnTo>
                <a:lnTo>
                  <a:pt x="64" y="587"/>
                </a:lnTo>
                <a:lnTo>
                  <a:pt x="65" y="585"/>
                </a:lnTo>
                <a:lnTo>
                  <a:pt x="67" y="585"/>
                </a:lnTo>
                <a:lnTo>
                  <a:pt x="67" y="583"/>
                </a:lnTo>
                <a:lnTo>
                  <a:pt x="68" y="579"/>
                </a:lnTo>
                <a:lnTo>
                  <a:pt x="70" y="577"/>
                </a:lnTo>
                <a:lnTo>
                  <a:pt x="71" y="574"/>
                </a:lnTo>
                <a:lnTo>
                  <a:pt x="71" y="572"/>
                </a:lnTo>
                <a:lnTo>
                  <a:pt x="73" y="568"/>
                </a:lnTo>
                <a:lnTo>
                  <a:pt x="75" y="564"/>
                </a:lnTo>
                <a:lnTo>
                  <a:pt x="75" y="562"/>
                </a:lnTo>
                <a:lnTo>
                  <a:pt x="76" y="558"/>
                </a:lnTo>
                <a:lnTo>
                  <a:pt x="78" y="554"/>
                </a:lnTo>
                <a:lnTo>
                  <a:pt x="78" y="549"/>
                </a:lnTo>
                <a:lnTo>
                  <a:pt x="79" y="545"/>
                </a:lnTo>
                <a:lnTo>
                  <a:pt x="81" y="541"/>
                </a:lnTo>
                <a:lnTo>
                  <a:pt x="82" y="537"/>
                </a:lnTo>
                <a:lnTo>
                  <a:pt x="84" y="533"/>
                </a:lnTo>
                <a:lnTo>
                  <a:pt x="84" y="529"/>
                </a:lnTo>
                <a:lnTo>
                  <a:pt x="85" y="526"/>
                </a:lnTo>
                <a:lnTo>
                  <a:pt x="87" y="520"/>
                </a:lnTo>
                <a:lnTo>
                  <a:pt x="87" y="516"/>
                </a:lnTo>
                <a:lnTo>
                  <a:pt x="87" y="510"/>
                </a:lnTo>
                <a:lnTo>
                  <a:pt x="88" y="504"/>
                </a:lnTo>
                <a:lnTo>
                  <a:pt x="88" y="503"/>
                </a:lnTo>
                <a:lnTo>
                  <a:pt x="88" y="501"/>
                </a:lnTo>
                <a:lnTo>
                  <a:pt x="90" y="499"/>
                </a:lnTo>
                <a:lnTo>
                  <a:pt x="90" y="497"/>
                </a:lnTo>
                <a:lnTo>
                  <a:pt x="91" y="491"/>
                </a:lnTo>
                <a:lnTo>
                  <a:pt x="93" y="487"/>
                </a:lnTo>
                <a:lnTo>
                  <a:pt x="94" y="481"/>
                </a:lnTo>
                <a:lnTo>
                  <a:pt x="96" y="478"/>
                </a:lnTo>
                <a:lnTo>
                  <a:pt x="97" y="472"/>
                </a:lnTo>
                <a:lnTo>
                  <a:pt x="97" y="468"/>
                </a:lnTo>
                <a:lnTo>
                  <a:pt x="99" y="462"/>
                </a:lnTo>
                <a:lnTo>
                  <a:pt x="101" y="458"/>
                </a:lnTo>
                <a:lnTo>
                  <a:pt x="102" y="456"/>
                </a:lnTo>
                <a:lnTo>
                  <a:pt x="102" y="453"/>
                </a:lnTo>
                <a:lnTo>
                  <a:pt x="102" y="451"/>
                </a:lnTo>
                <a:lnTo>
                  <a:pt x="104" y="447"/>
                </a:lnTo>
                <a:lnTo>
                  <a:pt x="104" y="443"/>
                </a:lnTo>
                <a:lnTo>
                  <a:pt x="105" y="441"/>
                </a:lnTo>
                <a:lnTo>
                  <a:pt x="105" y="439"/>
                </a:lnTo>
                <a:lnTo>
                  <a:pt x="107" y="437"/>
                </a:lnTo>
                <a:lnTo>
                  <a:pt x="107" y="435"/>
                </a:lnTo>
                <a:lnTo>
                  <a:pt x="108" y="433"/>
                </a:lnTo>
                <a:lnTo>
                  <a:pt x="108" y="432"/>
                </a:lnTo>
                <a:lnTo>
                  <a:pt x="110" y="430"/>
                </a:lnTo>
                <a:lnTo>
                  <a:pt x="110" y="428"/>
                </a:lnTo>
                <a:lnTo>
                  <a:pt x="111" y="424"/>
                </a:lnTo>
                <a:lnTo>
                  <a:pt x="111" y="418"/>
                </a:lnTo>
                <a:lnTo>
                  <a:pt x="113" y="414"/>
                </a:lnTo>
                <a:lnTo>
                  <a:pt x="113" y="409"/>
                </a:lnTo>
                <a:lnTo>
                  <a:pt x="113" y="407"/>
                </a:lnTo>
                <a:lnTo>
                  <a:pt x="114" y="407"/>
                </a:lnTo>
                <a:lnTo>
                  <a:pt x="114" y="405"/>
                </a:lnTo>
                <a:lnTo>
                  <a:pt x="116" y="403"/>
                </a:lnTo>
                <a:lnTo>
                  <a:pt x="117" y="401"/>
                </a:lnTo>
                <a:lnTo>
                  <a:pt x="117" y="399"/>
                </a:lnTo>
                <a:lnTo>
                  <a:pt x="117" y="397"/>
                </a:lnTo>
                <a:lnTo>
                  <a:pt x="119" y="393"/>
                </a:lnTo>
                <a:lnTo>
                  <a:pt x="120" y="387"/>
                </a:lnTo>
                <a:lnTo>
                  <a:pt x="122" y="384"/>
                </a:lnTo>
                <a:lnTo>
                  <a:pt x="125" y="378"/>
                </a:lnTo>
                <a:lnTo>
                  <a:pt x="127" y="374"/>
                </a:lnTo>
                <a:lnTo>
                  <a:pt x="128" y="368"/>
                </a:lnTo>
                <a:lnTo>
                  <a:pt x="130" y="362"/>
                </a:lnTo>
                <a:lnTo>
                  <a:pt x="131" y="357"/>
                </a:lnTo>
                <a:lnTo>
                  <a:pt x="131" y="355"/>
                </a:lnTo>
                <a:lnTo>
                  <a:pt x="133" y="355"/>
                </a:lnTo>
                <a:lnTo>
                  <a:pt x="133" y="353"/>
                </a:lnTo>
                <a:lnTo>
                  <a:pt x="134" y="351"/>
                </a:lnTo>
                <a:lnTo>
                  <a:pt x="136" y="349"/>
                </a:lnTo>
                <a:lnTo>
                  <a:pt x="136" y="347"/>
                </a:lnTo>
                <a:lnTo>
                  <a:pt x="137" y="345"/>
                </a:lnTo>
                <a:lnTo>
                  <a:pt x="137" y="343"/>
                </a:lnTo>
                <a:lnTo>
                  <a:pt x="139" y="343"/>
                </a:lnTo>
                <a:lnTo>
                  <a:pt x="139" y="339"/>
                </a:lnTo>
                <a:lnTo>
                  <a:pt x="139" y="338"/>
                </a:lnTo>
                <a:lnTo>
                  <a:pt x="140" y="336"/>
                </a:lnTo>
                <a:lnTo>
                  <a:pt x="140" y="334"/>
                </a:lnTo>
                <a:lnTo>
                  <a:pt x="142" y="332"/>
                </a:lnTo>
                <a:lnTo>
                  <a:pt x="142" y="330"/>
                </a:lnTo>
                <a:lnTo>
                  <a:pt x="143" y="328"/>
                </a:lnTo>
                <a:lnTo>
                  <a:pt x="145" y="326"/>
                </a:lnTo>
                <a:lnTo>
                  <a:pt x="145" y="324"/>
                </a:lnTo>
                <a:lnTo>
                  <a:pt x="145" y="322"/>
                </a:lnTo>
                <a:lnTo>
                  <a:pt x="146" y="320"/>
                </a:lnTo>
                <a:lnTo>
                  <a:pt x="146" y="318"/>
                </a:lnTo>
                <a:lnTo>
                  <a:pt x="148" y="318"/>
                </a:lnTo>
                <a:lnTo>
                  <a:pt x="148" y="314"/>
                </a:lnTo>
                <a:lnTo>
                  <a:pt x="148" y="313"/>
                </a:lnTo>
                <a:lnTo>
                  <a:pt x="149" y="311"/>
                </a:lnTo>
                <a:lnTo>
                  <a:pt x="149" y="309"/>
                </a:lnTo>
                <a:lnTo>
                  <a:pt x="151" y="307"/>
                </a:lnTo>
                <a:lnTo>
                  <a:pt x="153" y="305"/>
                </a:lnTo>
                <a:lnTo>
                  <a:pt x="154" y="303"/>
                </a:lnTo>
                <a:lnTo>
                  <a:pt x="154" y="301"/>
                </a:lnTo>
                <a:lnTo>
                  <a:pt x="156" y="299"/>
                </a:lnTo>
                <a:lnTo>
                  <a:pt x="157" y="297"/>
                </a:lnTo>
                <a:lnTo>
                  <a:pt x="157" y="295"/>
                </a:lnTo>
                <a:lnTo>
                  <a:pt x="159" y="293"/>
                </a:lnTo>
                <a:lnTo>
                  <a:pt x="160" y="291"/>
                </a:lnTo>
                <a:lnTo>
                  <a:pt x="162" y="290"/>
                </a:lnTo>
                <a:lnTo>
                  <a:pt x="162" y="286"/>
                </a:lnTo>
                <a:lnTo>
                  <a:pt x="163" y="284"/>
                </a:lnTo>
                <a:lnTo>
                  <a:pt x="163" y="282"/>
                </a:lnTo>
                <a:lnTo>
                  <a:pt x="165" y="278"/>
                </a:lnTo>
                <a:lnTo>
                  <a:pt x="166" y="276"/>
                </a:lnTo>
                <a:lnTo>
                  <a:pt x="168" y="274"/>
                </a:lnTo>
                <a:lnTo>
                  <a:pt x="168" y="272"/>
                </a:lnTo>
                <a:lnTo>
                  <a:pt x="169" y="270"/>
                </a:lnTo>
                <a:lnTo>
                  <a:pt x="169" y="268"/>
                </a:lnTo>
                <a:lnTo>
                  <a:pt x="171" y="266"/>
                </a:lnTo>
                <a:lnTo>
                  <a:pt x="172" y="263"/>
                </a:lnTo>
                <a:lnTo>
                  <a:pt x="172" y="261"/>
                </a:lnTo>
                <a:lnTo>
                  <a:pt x="175" y="257"/>
                </a:lnTo>
                <a:lnTo>
                  <a:pt x="177" y="255"/>
                </a:lnTo>
                <a:lnTo>
                  <a:pt x="179" y="253"/>
                </a:lnTo>
                <a:lnTo>
                  <a:pt x="180" y="249"/>
                </a:lnTo>
                <a:lnTo>
                  <a:pt x="182" y="247"/>
                </a:lnTo>
                <a:lnTo>
                  <a:pt x="183" y="243"/>
                </a:lnTo>
                <a:lnTo>
                  <a:pt x="185" y="242"/>
                </a:lnTo>
                <a:lnTo>
                  <a:pt x="186" y="238"/>
                </a:lnTo>
                <a:lnTo>
                  <a:pt x="188" y="234"/>
                </a:lnTo>
                <a:lnTo>
                  <a:pt x="189" y="230"/>
                </a:lnTo>
                <a:lnTo>
                  <a:pt x="191" y="228"/>
                </a:lnTo>
                <a:lnTo>
                  <a:pt x="192" y="224"/>
                </a:lnTo>
                <a:lnTo>
                  <a:pt x="194" y="220"/>
                </a:lnTo>
                <a:lnTo>
                  <a:pt x="197" y="219"/>
                </a:lnTo>
                <a:lnTo>
                  <a:pt x="198" y="215"/>
                </a:lnTo>
                <a:lnTo>
                  <a:pt x="200" y="211"/>
                </a:lnTo>
                <a:lnTo>
                  <a:pt x="203" y="207"/>
                </a:lnTo>
                <a:lnTo>
                  <a:pt x="205" y="205"/>
                </a:lnTo>
                <a:lnTo>
                  <a:pt x="206" y="201"/>
                </a:lnTo>
                <a:lnTo>
                  <a:pt x="209" y="197"/>
                </a:lnTo>
                <a:lnTo>
                  <a:pt x="211" y="195"/>
                </a:lnTo>
                <a:lnTo>
                  <a:pt x="214" y="192"/>
                </a:lnTo>
                <a:lnTo>
                  <a:pt x="215" y="192"/>
                </a:lnTo>
                <a:lnTo>
                  <a:pt x="217" y="192"/>
                </a:lnTo>
                <a:lnTo>
                  <a:pt x="217" y="190"/>
                </a:lnTo>
                <a:lnTo>
                  <a:pt x="217" y="188"/>
                </a:lnTo>
                <a:lnTo>
                  <a:pt x="218" y="186"/>
                </a:lnTo>
                <a:lnTo>
                  <a:pt x="221" y="184"/>
                </a:lnTo>
                <a:lnTo>
                  <a:pt x="223" y="180"/>
                </a:lnTo>
                <a:lnTo>
                  <a:pt x="224" y="178"/>
                </a:lnTo>
                <a:lnTo>
                  <a:pt x="226" y="174"/>
                </a:lnTo>
                <a:lnTo>
                  <a:pt x="227" y="172"/>
                </a:lnTo>
                <a:lnTo>
                  <a:pt x="229" y="169"/>
                </a:lnTo>
                <a:lnTo>
                  <a:pt x="232" y="167"/>
                </a:lnTo>
                <a:lnTo>
                  <a:pt x="234" y="165"/>
                </a:lnTo>
                <a:lnTo>
                  <a:pt x="235" y="163"/>
                </a:lnTo>
                <a:lnTo>
                  <a:pt x="237" y="161"/>
                </a:lnTo>
                <a:lnTo>
                  <a:pt x="238" y="159"/>
                </a:lnTo>
                <a:lnTo>
                  <a:pt x="241" y="157"/>
                </a:lnTo>
                <a:lnTo>
                  <a:pt x="243" y="155"/>
                </a:lnTo>
                <a:lnTo>
                  <a:pt x="246" y="153"/>
                </a:lnTo>
                <a:lnTo>
                  <a:pt x="247" y="149"/>
                </a:lnTo>
                <a:lnTo>
                  <a:pt x="249" y="148"/>
                </a:lnTo>
                <a:lnTo>
                  <a:pt x="252" y="146"/>
                </a:lnTo>
                <a:lnTo>
                  <a:pt x="253" y="144"/>
                </a:lnTo>
                <a:lnTo>
                  <a:pt x="257" y="142"/>
                </a:lnTo>
                <a:lnTo>
                  <a:pt x="258" y="138"/>
                </a:lnTo>
                <a:lnTo>
                  <a:pt x="260" y="136"/>
                </a:lnTo>
                <a:lnTo>
                  <a:pt x="263" y="134"/>
                </a:lnTo>
                <a:lnTo>
                  <a:pt x="264" y="130"/>
                </a:lnTo>
                <a:lnTo>
                  <a:pt x="267" y="128"/>
                </a:lnTo>
                <a:lnTo>
                  <a:pt x="269" y="126"/>
                </a:lnTo>
                <a:lnTo>
                  <a:pt x="272" y="124"/>
                </a:lnTo>
                <a:lnTo>
                  <a:pt x="273" y="121"/>
                </a:lnTo>
                <a:lnTo>
                  <a:pt x="276" y="119"/>
                </a:lnTo>
                <a:lnTo>
                  <a:pt x="278" y="117"/>
                </a:lnTo>
                <a:lnTo>
                  <a:pt x="281" y="115"/>
                </a:lnTo>
                <a:lnTo>
                  <a:pt x="283" y="113"/>
                </a:lnTo>
                <a:lnTo>
                  <a:pt x="284" y="111"/>
                </a:lnTo>
                <a:lnTo>
                  <a:pt x="287" y="109"/>
                </a:lnTo>
                <a:lnTo>
                  <a:pt x="289" y="107"/>
                </a:lnTo>
                <a:lnTo>
                  <a:pt x="290" y="105"/>
                </a:lnTo>
                <a:lnTo>
                  <a:pt x="292" y="103"/>
                </a:lnTo>
                <a:lnTo>
                  <a:pt x="295" y="103"/>
                </a:lnTo>
                <a:lnTo>
                  <a:pt x="296" y="101"/>
                </a:lnTo>
                <a:lnTo>
                  <a:pt x="298" y="100"/>
                </a:lnTo>
                <a:lnTo>
                  <a:pt x="302" y="98"/>
                </a:lnTo>
                <a:lnTo>
                  <a:pt x="305" y="94"/>
                </a:lnTo>
                <a:lnTo>
                  <a:pt x="309" y="92"/>
                </a:lnTo>
                <a:lnTo>
                  <a:pt x="312" y="90"/>
                </a:lnTo>
                <a:lnTo>
                  <a:pt x="315" y="86"/>
                </a:lnTo>
                <a:lnTo>
                  <a:pt x="318" y="84"/>
                </a:lnTo>
                <a:lnTo>
                  <a:pt x="321" y="82"/>
                </a:lnTo>
                <a:lnTo>
                  <a:pt x="324" y="78"/>
                </a:lnTo>
                <a:lnTo>
                  <a:pt x="327" y="77"/>
                </a:lnTo>
                <a:lnTo>
                  <a:pt x="330" y="75"/>
                </a:lnTo>
                <a:lnTo>
                  <a:pt x="333" y="71"/>
                </a:lnTo>
                <a:lnTo>
                  <a:pt x="336" y="69"/>
                </a:lnTo>
                <a:lnTo>
                  <a:pt x="339" y="67"/>
                </a:lnTo>
                <a:lnTo>
                  <a:pt x="344" y="65"/>
                </a:lnTo>
                <a:lnTo>
                  <a:pt x="347" y="63"/>
                </a:lnTo>
                <a:lnTo>
                  <a:pt x="350" y="61"/>
                </a:lnTo>
                <a:lnTo>
                  <a:pt x="354" y="57"/>
                </a:lnTo>
                <a:lnTo>
                  <a:pt x="359" y="55"/>
                </a:lnTo>
                <a:lnTo>
                  <a:pt x="364" y="53"/>
                </a:lnTo>
                <a:lnTo>
                  <a:pt x="367" y="52"/>
                </a:lnTo>
                <a:lnTo>
                  <a:pt x="371" y="50"/>
                </a:lnTo>
                <a:lnTo>
                  <a:pt x="376" y="46"/>
                </a:lnTo>
                <a:lnTo>
                  <a:pt x="380" y="44"/>
                </a:lnTo>
                <a:lnTo>
                  <a:pt x="383" y="42"/>
                </a:lnTo>
                <a:lnTo>
                  <a:pt x="388" y="40"/>
                </a:lnTo>
                <a:lnTo>
                  <a:pt x="393" y="38"/>
                </a:lnTo>
                <a:lnTo>
                  <a:pt x="397" y="36"/>
                </a:lnTo>
                <a:lnTo>
                  <a:pt x="402" y="34"/>
                </a:lnTo>
                <a:lnTo>
                  <a:pt x="406" y="32"/>
                </a:lnTo>
                <a:lnTo>
                  <a:pt x="411" y="30"/>
                </a:lnTo>
                <a:lnTo>
                  <a:pt x="416" y="29"/>
                </a:lnTo>
                <a:lnTo>
                  <a:pt x="420" y="27"/>
                </a:lnTo>
                <a:lnTo>
                  <a:pt x="422" y="25"/>
                </a:lnTo>
                <a:lnTo>
                  <a:pt x="423" y="25"/>
                </a:lnTo>
                <a:lnTo>
                  <a:pt x="425" y="23"/>
                </a:lnTo>
                <a:lnTo>
                  <a:pt x="428" y="23"/>
                </a:lnTo>
                <a:lnTo>
                  <a:pt x="429" y="23"/>
                </a:lnTo>
                <a:lnTo>
                  <a:pt x="431" y="21"/>
                </a:lnTo>
                <a:lnTo>
                  <a:pt x="434" y="21"/>
                </a:lnTo>
                <a:lnTo>
                  <a:pt x="435" y="21"/>
                </a:lnTo>
                <a:lnTo>
                  <a:pt x="437" y="21"/>
                </a:lnTo>
                <a:lnTo>
                  <a:pt x="440" y="21"/>
                </a:lnTo>
                <a:lnTo>
                  <a:pt x="442" y="19"/>
                </a:lnTo>
                <a:lnTo>
                  <a:pt x="443" y="19"/>
                </a:lnTo>
                <a:lnTo>
                  <a:pt x="446" y="19"/>
                </a:lnTo>
                <a:lnTo>
                  <a:pt x="448" y="19"/>
                </a:lnTo>
                <a:lnTo>
                  <a:pt x="449" y="17"/>
                </a:lnTo>
                <a:lnTo>
                  <a:pt x="452" y="17"/>
                </a:lnTo>
                <a:lnTo>
                  <a:pt x="454" y="17"/>
                </a:lnTo>
                <a:lnTo>
                  <a:pt x="455" y="17"/>
                </a:lnTo>
                <a:lnTo>
                  <a:pt x="457" y="17"/>
                </a:lnTo>
                <a:lnTo>
                  <a:pt x="458" y="17"/>
                </a:lnTo>
                <a:lnTo>
                  <a:pt x="460" y="15"/>
                </a:lnTo>
                <a:lnTo>
                  <a:pt x="461" y="15"/>
                </a:lnTo>
                <a:lnTo>
                  <a:pt x="463" y="15"/>
                </a:lnTo>
                <a:lnTo>
                  <a:pt x="464" y="15"/>
                </a:lnTo>
                <a:lnTo>
                  <a:pt x="466" y="15"/>
                </a:lnTo>
                <a:lnTo>
                  <a:pt x="468" y="13"/>
                </a:lnTo>
                <a:lnTo>
                  <a:pt x="471" y="13"/>
                </a:lnTo>
                <a:lnTo>
                  <a:pt x="472" y="13"/>
                </a:lnTo>
                <a:lnTo>
                  <a:pt x="474" y="11"/>
                </a:lnTo>
                <a:lnTo>
                  <a:pt x="475" y="11"/>
                </a:lnTo>
                <a:lnTo>
                  <a:pt x="478" y="11"/>
                </a:lnTo>
                <a:lnTo>
                  <a:pt x="480" y="9"/>
                </a:lnTo>
                <a:lnTo>
                  <a:pt x="481" y="9"/>
                </a:lnTo>
                <a:lnTo>
                  <a:pt x="483" y="9"/>
                </a:lnTo>
                <a:lnTo>
                  <a:pt x="484" y="9"/>
                </a:lnTo>
                <a:lnTo>
                  <a:pt x="486" y="9"/>
                </a:lnTo>
                <a:lnTo>
                  <a:pt x="489" y="9"/>
                </a:lnTo>
                <a:lnTo>
                  <a:pt x="490" y="9"/>
                </a:lnTo>
                <a:lnTo>
                  <a:pt x="492" y="7"/>
                </a:lnTo>
                <a:lnTo>
                  <a:pt x="494" y="7"/>
                </a:lnTo>
                <a:lnTo>
                  <a:pt x="498" y="7"/>
                </a:lnTo>
                <a:lnTo>
                  <a:pt x="501" y="6"/>
                </a:lnTo>
                <a:lnTo>
                  <a:pt x="504" y="6"/>
                </a:lnTo>
                <a:lnTo>
                  <a:pt x="509" y="6"/>
                </a:lnTo>
                <a:lnTo>
                  <a:pt x="512" y="6"/>
                </a:lnTo>
                <a:lnTo>
                  <a:pt x="515" y="4"/>
                </a:lnTo>
                <a:lnTo>
                  <a:pt x="520" y="4"/>
                </a:lnTo>
                <a:lnTo>
                  <a:pt x="523" y="4"/>
                </a:lnTo>
                <a:lnTo>
                  <a:pt x="527" y="4"/>
                </a:lnTo>
                <a:lnTo>
                  <a:pt x="530" y="2"/>
                </a:lnTo>
                <a:lnTo>
                  <a:pt x="535" y="2"/>
                </a:lnTo>
                <a:lnTo>
                  <a:pt x="538" y="2"/>
                </a:lnTo>
                <a:lnTo>
                  <a:pt x="541" y="2"/>
                </a:lnTo>
                <a:lnTo>
                  <a:pt x="546" y="2"/>
                </a:lnTo>
                <a:lnTo>
                  <a:pt x="549" y="0"/>
                </a:lnTo>
                <a:lnTo>
                  <a:pt x="553" y="0"/>
                </a:lnTo>
                <a:lnTo>
                  <a:pt x="556" y="0"/>
                </a:lnTo>
                <a:lnTo>
                  <a:pt x="559" y="0"/>
                </a:lnTo>
                <a:lnTo>
                  <a:pt x="564" y="0"/>
                </a:lnTo>
                <a:lnTo>
                  <a:pt x="567" y="0"/>
                </a:lnTo>
                <a:lnTo>
                  <a:pt x="572" y="0"/>
                </a:lnTo>
                <a:lnTo>
                  <a:pt x="575" y="0"/>
                </a:lnTo>
                <a:lnTo>
                  <a:pt x="579" y="0"/>
                </a:lnTo>
                <a:lnTo>
                  <a:pt x="582" y="0"/>
                </a:lnTo>
                <a:lnTo>
                  <a:pt x="585" y="0"/>
                </a:lnTo>
                <a:lnTo>
                  <a:pt x="590" y="0"/>
                </a:lnTo>
                <a:lnTo>
                  <a:pt x="593" y="2"/>
                </a:lnTo>
                <a:lnTo>
                  <a:pt x="598" y="2"/>
                </a:lnTo>
                <a:lnTo>
                  <a:pt x="601" y="2"/>
                </a:lnTo>
                <a:lnTo>
                  <a:pt x="604" y="2"/>
                </a:lnTo>
                <a:lnTo>
                  <a:pt x="608" y="2"/>
                </a:lnTo>
                <a:lnTo>
                  <a:pt x="611" y="4"/>
                </a:lnTo>
                <a:lnTo>
                  <a:pt x="614" y="4"/>
                </a:lnTo>
                <a:lnTo>
                  <a:pt x="617" y="4"/>
                </a:lnTo>
                <a:lnTo>
                  <a:pt x="620" y="6"/>
                </a:lnTo>
                <a:lnTo>
                  <a:pt x="622" y="6"/>
                </a:lnTo>
                <a:lnTo>
                  <a:pt x="625" y="6"/>
                </a:lnTo>
                <a:lnTo>
                  <a:pt x="628" y="7"/>
                </a:lnTo>
                <a:lnTo>
                  <a:pt x="631" y="7"/>
                </a:lnTo>
                <a:lnTo>
                  <a:pt x="633" y="9"/>
                </a:lnTo>
                <a:lnTo>
                  <a:pt x="634" y="9"/>
                </a:lnTo>
                <a:lnTo>
                  <a:pt x="636" y="9"/>
                </a:lnTo>
                <a:lnTo>
                  <a:pt x="637" y="9"/>
                </a:lnTo>
                <a:lnTo>
                  <a:pt x="639" y="9"/>
                </a:lnTo>
                <a:lnTo>
                  <a:pt x="640" y="9"/>
                </a:lnTo>
                <a:lnTo>
                  <a:pt x="642" y="9"/>
                </a:lnTo>
                <a:lnTo>
                  <a:pt x="643" y="9"/>
                </a:lnTo>
                <a:lnTo>
                  <a:pt x="645" y="9"/>
                </a:lnTo>
                <a:lnTo>
                  <a:pt x="646" y="9"/>
                </a:lnTo>
                <a:lnTo>
                  <a:pt x="648" y="9"/>
                </a:lnTo>
                <a:lnTo>
                  <a:pt x="650" y="11"/>
                </a:lnTo>
                <a:lnTo>
                  <a:pt x="651" y="11"/>
                </a:lnTo>
                <a:lnTo>
                  <a:pt x="653" y="11"/>
                </a:lnTo>
                <a:lnTo>
                  <a:pt x="656" y="11"/>
                </a:lnTo>
                <a:lnTo>
                  <a:pt x="657" y="11"/>
                </a:lnTo>
                <a:lnTo>
                  <a:pt x="659" y="13"/>
                </a:lnTo>
                <a:lnTo>
                  <a:pt x="660" y="13"/>
                </a:lnTo>
                <a:lnTo>
                  <a:pt x="663" y="13"/>
                </a:lnTo>
                <a:lnTo>
                  <a:pt x="666" y="13"/>
                </a:lnTo>
                <a:lnTo>
                  <a:pt x="668" y="13"/>
                </a:lnTo>
                <a:lnTo>
                  <a:pt x="671" y="15"/>
                </a:lnTo>
                <a:lnTo>
                  <a:pt x="672" y="15"/>
                </a:lnTo>
                <a:lnTo>
                  <a:pt x="676" y="17"/>
                </a:lnTo>
                <a:lnTo>
                  <a:pt x="677" y="17"/>
                </a:lnTo>
                <a:lnTo>
                  <a:pt x="679" y="17"/>
                </a:lnTo>
                <a:lnTo>
                  <a:pt x="680" y="17"/>
                </a:lnTo>
                <a:lnTo>
                  <a:pt x="682" y="19"/>
                </a:lnTo>
                <a:lnTo>
                  <a:pt x="683" y="19"/>
                </a:lnTo>
                <a:lnTo>
                  <a:pt x="685" y="19"/>
                </a:lnTo>
                <a:lnTo>
                  <a:pt x="688" y="21"/>
                </a:lnTo>
                <a:lnTo>
                  <a:pt x="689" y="21"/>
                </a:lnTo>
                <a:lnTo>
                  <a:pt x="692" y="21"/>
                </a:lnTo>
                <a:lnTo>
                  <a:pt x="695" y="21"/>
                </a:lnTo>
                <a:lnTo>
                  <a:pt x="697" y="23"/>
                </a:lnTo>
                <a:lnTo>
                  <a:pt x="700" y="23"/>
                </a:lnTo>
                <a:lnTo>
                  <a:pt x="703" y="23"/>
                </a:lnTo>
                <a:lnTo>
                  <a:pt x="706" y="25"/>
                </a:lnTo>
                <a:lnTo>
                  <a:pt x="708" y="25"/>
                </a:lnTo>
                <a:lnTo>
                  <a:pt x="711" y="27"/>
                </a:lnTo>
                <a:lnTo>
                  <a:pt x="714" y="27"/>
                </a:lnTo>
                <a:lnTo>
                  <a:pt x="717" y="27"/>
                </a:lnTo>
                <a:lnTo>
                  <a:pt x="718" y="29"/>
                </a:lnTo>
                <a:lnTo>
                  <a:pt x="721" y="30"/>
                </a:lnTo>
                <a:lnTo>
                  <a:pt x="724" y="30"/>
                </a:lnTo>
                <a:lnTo>
                  <a:pt x="728" y="30"/>
                </a:lnTo>
                <a:lnTo>
                  <a:pt x="729" y="32"/>
                </a:lnTo>
                <a:lnTo>
                  <a:pt x="732" y="32"/>
                </a:lnTo>
                <a:lnTo>
                  <a:pt x="734" y="34"/>
                </a:lnTo>
                <a:lnTo>
                  <a:pt x="737" y="34"/>
                </a:lnTo>
                <a:lnTo>
                  <a:pt x="738" y="36"/>
                </a:lnTo>
                <a:lnTo>
                  <a:pt x="740" y="36"/>
                </a:lnTo>
                <a:lnTo>
                  <a:pt x="741" y="38"/>
                </a:lnTo>
                <a:lnTo>
                  <a:pt x="744" y="38"/>
                </a:lnTo>
                <a:lnTo>
                  <a:pt x="746" y="38"/>
                </a:lnTo>
                <a:lnTo>
                  <a:pt x="747" y="40"/>
                </a:lnTo>
                <a:lnTo>
                  <a:pt x="749" y="40"/>
                </a:lnTo>
                <a:lnTo>
                  <a:pt x="752" y="42"/>
                </a:lnTo>
                <a:lnTo>
                  <a:pt x="754" y="44"/>
                </a:lnTo>
                <a:lnTo>
                  <a:pt x="755" y="44"/>
                </a:lnTo>
                <a:lnTo>
                  <a:pt x="757" y="44"/>
                </a:lnTo>
                <a:lnTo>
                  <a:pt x="760" y="46"/>
                </a:lnTo>
                <a:lnTo>
                  <a:pt x="761" y="46"/>
                </a:lnTo>
                <a:lnTo>
                  <a:pt x="763" y="48"/>
                </a:lnTo>
                <a:lnTo>
                  <a:pt x="766" y="48"/>
                </a:lnTo>
                <a:lnTo>
                  <a:pt x="769" y="50"/>
                </a:lnTo>
                <a:lnTo>
                  <a:pt x="770" y="50"/>
                </a:lnTo>
                <a:lnTo>
                  <a:pt x="773" y="52"/>
                </a:lnTo>
                <a:lnTo>
                  <a:pt x="776" y="53"/>
                </a:lnTo>
                <a:lnTo>
                  <a:pt x="778" y="53"/>
                </a:lnTo>
                <a:lnTo>
                  <a:pt x="781" y="55"/>
                </a:lnTo>
                <a:lnTo>
                  <a:pt x="783" y="57"/>
                </a:lnTo>
                <a:lnTo>
                  <a:pt x="786" y="57"/>
                </a:lnTo>
                <a:lnTo>
                  <a:pt x="789" y="59"/>
                </a:lnTo>
                <a:lnTo>
                  <a:pt x="790" y="61"/>
                </a:lnTo>
                <a:lnTo>
                  <a:pt x="793" y="61"/>
                </a:lnTo>
                <a:lnTo>
                  <a:pt x="796" y="63"/>
                </a:lnTo>
                <a:lnTo>
                  <a:pt x="798" y="63"/>
                </a:lnTo>
                <a:lnTo>
                  <a:pt x="801" y="65"/>
                </a:lnTo>
                <a:lnTo>
                  <a:pt x="804" y="65"/>
                </a:lnTo>
                <a:lnTo>
                  <a:pt x="804" y="67"/>
                </a:lnTo>
                <a:lnTo>
                  <a:pt x="806" y="67"/>
                </a:lnTo>
                <a:lnTo>
                  <a:pt x="807" y="67"/>
                </a:lnTo>
                <a:lnTo>
                  <a:pt x="809" y="67"/>
                </a:lnTo>
                <a:lnTo>
                  <a:pt x="810" y="67"/>
                </a:lnTo>
                <a:lnTo>
                  <a:pt x="812" y="69"/>
                </a:lnTo>
                <a:lnTo>
                  <a:pt x="813" y="69"/>
                </a:lnTo>
                <a:lnTo>
                  <a:pt x="815" y="71"/>
                </a:lnTo>
                <a:lnTo>
                  <a:pt x="816" y="73"/>
                </a:lnTo>
                <a:lnTo>
                  <a:pt x="818" y="73"/>
                </a:lnTo>
                <a:lnTo>
                  <a:pt x="819" y="73"/>
                </a:lnTo>
                <a:lnTo>
                  <a:pt x="821" y="75"/>
                </a:lnTo>
                <a:lnTo>
                  <a:pt x="822" y="75"/>
                </a:lnTo>
                <a:lnTo>
                  <a:pt x="824" y="75"/>
                </a:lnTo>
                <a:lnTo>
                  <a:pt x="825" y="75"/>
                </a:lnTo>
                <a:lnTo>
                  <a:pt x="827" y="75"/>
                </a:lnTo>
                <a:lnTo>
                  <a:pt x="828" y="77"/>
                </a:lnTo>
                <a:lnTo>
                  <a:pt x="830" y="77"/>
                </a:lnTo>
                <a:lnTo>
                  <a:pt x="832" y="77"/>
                </a:lnTo>
                <a:lnTo>
                  <a:pt x="833" y="78"/>
                </a:lnTo>
                <a:lnTo>
                  <a:pt x="836" y="78"/>
                </a:lnTo>
                <a:lnTo>
                  <a:pt x="839" y="80"/>
                </a:lnTo>
                <a:lnTo>
                  <a:pt x="841" y="80"/>
                </a:lnTo>
                <a:lnTo>
                  <a:pt x="842" y="82"/>
                </a:lnTo>
                <a:lnTo>
                  <a:pt x="844" y="82"/>
                </a:lnTo>
                <a:lnTo>
                  <a:pt x="845" y="84"/>
                </a:lnTo>
                <a:lnTo>
                  <a:pt x="847" y="84"/>
                </a:lnTo>
                <a:lnTo>
                  <a:pt x="847" y="86"/>
                </a:lnTo>
                <a:lnTo>
                  <a:pt x="848" y="86"/>
                </a:lnTo>
                <a:lnTo>
                  <a:pt x="850" y="88"/>
                </a:lnTo>
                <a:lnTo>
                  <a:pt x="851" y="88"/>
                </a:lnTo>
                <a:lnTo>
                  <a:pt x="853" y="88"/>
                </a:lnTo>
                <a:lnTo>
                  <a:pt x="853" y="90"/>
                </a:lnTo>
                <a:lnTo>
                  <a:pt x="854" y="90"/>
                </a:lnTo>
                <a:lnTo>
                  <a:pt x="853" y="90"/>
                </a:lnTo>
                <a:lnTo>
                  <a:pt x="851" y="90"/>
                </a:lnTo>
                <a:lnTo>
                  <a:pt x="850" y="90"/>
                </a:lnTo>
                <a:lnTo>
                  <a:pt x="848" y="90"/>
                </a:lnTo>
                <a:lnTo>
                  <a:pt x="847" y="88"/>
                </a:lnTo>
                <a:lnTo>
                  <a:pt x="845" y="88"/>
                </a:lnTo>
                <a:lnTo>
                  <a:pt x="844" y="88"/>
                </a:lnTo>
                <a:lnTo>
                  <a:pt x="842" y="86"/>
                </a:lnTo>
                <a:lnTo>
                  <a:pt x="839" y="86"/>
                </a:lnTo>
                <a:lnTo>
                  <a:pt x="838" y="84"/>
                </a:lnTo>
                <a:lnTo>
                  <a:pt x="836" y="84"/>
                </a:lnTo>
                <a:lnTo>
                  <a:pt x="835" y="84"/>
                </a:lnTo>
                <a:lnTo>
                  <a:pt x="833" y="82"/>
                </a:lnTo>
                <a:lnTo>
                  <a:pt x="832" y="82"/>
                </a:lnTo>
                <a:lnTo>
                  <a:pt x="830" y="82"/>
                </a:lnTo>
                <a:lnTo>
                  <a:pt x="827" y="82"/>
                </a:lnTo>
                <a:lnTo>
                  <a:pt x="825" y="80"/>
                </a:lnTo>
                <a:lnTo>
                  <a:pt x="824" y="80"/>
                </a:lnTo>
                <a:lnTo>
                  <a:pt x="822" y="80"/>
                </a:lnTo>
                <a:lnTo>
                  <a:pt x="821" y="80"/>
                </a:lnTo>
                <a:lnTo>
                  <a:pt x="819" y="78"/>
                </a:lnTo>
                <a:lnTo>
                  <a:pt x="818" y="78"/>
                </a:lnTo>
                <a:lnTo>
                  <a:pt x="816" y="78"/>
                </a:lnTo>
                <a:lnTo>
                  <a:pt x="815" y="77"/>
                </a:lnTo>
                <a:lnTo>
                  <a:pt x="813" y="77"/>
                </a:lnTo>
                <a:lnTo>
                  <a:pt x="812" y="77"/>
                </a:lnTo>
                <a:lnTo>
                  <a:pt x="810" y="75"/>
                </a:lnTo>
                <a:lnTo>
                  <a:pt x="807" y="75"/>
                </a:lnTo>
                <a:lnTo>
                  <a:pt x="807" y="73"/>
                </a:lnTo>
                <a:lnTo>
                  <a:pt x="804" y="73"/>
                </a:lnTo>
                <a:lnTo>
                  <a:pt x="802" y="71"/>
                </a:lnTo>
                <a:lnTo>
                  <a:pt x="801" y="71"/>
                </a:lnTo>
                <a:lnTo>
                  <a:pt x="799" y="71"/>
                </a:lnTo>
                <a:lnTo>
                  <a:pt x="796" y="69"/>
                </a:lnTo>
                <a:lnTo>
                  <a:pt x="795" y="69"/>
                </a:lnTo>
                <a:lnTo>
                  <a:pt x="792" y="67"/>
                </a:lnTo>
                <a:lnTo>
                  <a:pt x="790" y="67"/>
                </a:lnTo>
                <a:lnTo>
                  <a:pt x="787" y="65"/>
                </a:lnTo>
                <a:lnTo>
                  <a:pt x="786" y="65"/>
                </a:lnTo>
                <a:lnTo>
                  <a:pt x="784" y="63"/>
                </a:lnTo>
                <a:lnTo>
                  <a:pt x="781" y="63"/>
                </a:lnTo>
                <a:lnTo>
                  <a:pt x="780" y="63"/>
                </a:lnTo>
                <a:lnTo>
                  <a:pt x="776" y="61"/>
                </a:lnTo>
                <a:lnTo>
                  <a:pt x="775" y="61"/>
                </a:lnTo>
                <a:lnTo>
                  <a:pt x="772" y="59"/>
                </a:lnTo>
                <a:lnTo>
                  <a:pt x="770" y="59"/>
                </a:lnTo>
                <a:lnTo>
                  <a:pt x="767" y="57"/>
                </a:lnTo>
                <a:lnTo>
                  <a:pt x="766" y="57"/>
                </a:lnTo>
                <a:lnTo>
                  <a:pt x="764" y="55"/>
                </a:lnTo>
                <a:lnTo>
                  <a:pt x="761" y="55"/>
                </a:lnTo>
                <a:lnTo>
                  <a:pt x="760" y="55"/>
                </a:lnTo>
                <a:lnTo>
                  <a:pt x="758" y="53"/>
                </a:lnTo>
                <a:lnTo>
                  <a:pt x="757" y="53"/>
                </a:lnTo>
                <a:lnTo>
                  <a:pt x="755" y="52"/>
                </a:lnTo>
                <a:lnTo>
                  <a:pt x="754" y="52"/>
                </a:lnTo>
                <a:lnTo>
                  <a:pt x="750" y="50"/>
                </a:lnTo>
                <a:lnTo>
                  <a:pt x="749" y="50"/>
                </a:lnTo>
                <a:lnTo>
                  <a:pt x="747" y="48"/>
                </a:lnTo>
                <a:lnTo>
                  <a:pt x="746" y="48"/>
                </a:lnTo>
                <a:lnTo>
                  <a:pt x="744" y="48"/>
                </a:lnTo>
                <a:lnTo>
                  <a:pt x="743" y="46"/>
                </a:lnTo>
                <a:lnTo>
                  <a:pt x="741" y="46"/>
                </a:lnTo>
                <a:lnTo>
                  <a:pt x="740" y="46"/>
                </a:lnTo>
                <a:lnTo>
                  <a:pt x="738" y="46"/>
                </a:lnTo>
                <a:lnTo>
                  <a:pt x="737" y="44"/>
                </a:lnTo>
                <a:lnTo>
                  <a:pt x="735" y="44"/>
                </a:lnTo>
                <a:lnTo>
                  <a:pt x="734" y="44"/>
                </a:lnTo>
                <a:lnTo>
                  <a:pt x="732" y="44"/>
                </a:lnTo>
                <a:lnTo>
                  <a:pt x="731" y="42"/>
                </a:lnTo>
                <a:lnTo>
                  <a:pt x="729" y="42"/>
                </a:lnTo>
                <a:lnTo>
                  <a:pt x="728" y="42"/>
                </a:lnTo>
                <a:lnTo>
                  <a:pt x="726" y="40"/>
                </a:lnTo>
                <a:lnTo>
                  <a:pt x="724" y="40"/>
                </a:lnTo>
                <a:lnTo>
                  <a:pt x="723" y="40"/>
                </a:lnTo>
                <a:lnTo>
                  <a:pt x="721" y="38"/>
                </a:lnTo>
                <a:lnTo>
                  <a:pt x="718" y="38"/>
                </a:lnTo>
                <a:lnTo>
                  <a:pt x="717" y="38"/>
                </a:lnTo>
                <a:lnTo>
                  <a:pt x="715" y="38"/>
                </a:lnTo>
                <a:lnTo>
                  <a:pt x="712" y="38"/>
                </a:lnTo>
                <a:lnTo>
                  <a:pt x="709" y="36"/>
                </a:lnTo>
                <a:lnTo>
                  <a:pt x="708" y="36"/>
                </a:lnTo>
                <a:lnTo>
                  <a:pt x="705" y="36"/>
                </a:lnTo>
                <a:lnTo>
                  <a:pt x="702" y="34"/>
                </a:lnTo>
                <a:lnTo>
                  <a:pt x="700" y="34"/>
                </a:lnTo>
                <a:lnTo>
                  <a:pt x="697" y="32"/>
                </a:lnTo>
                <a:lnTo>
                  <a:pt x="695" y="30"/>
                </a:lnTo>
                <a:lnTo>
                  <a:pt x="692" y="30"/>
                </a:lnTo>
                <a:lnTo>
                  <a:pt x="691" y="30"/>
                </a:lnTo>
                <a:lnTo>
                  <a:pt x="689" y="30"/>
                </a:lnTo>
                <a:lnTo>
                  <a:pt x="688" y="29"/>
                </a:lnTo>
                <a:lnTo>
                  <a:pt x="686" y="29"/>
                </a:lnTo>
                <a:lnTo>
                  <a:pt x="683" y="29"/>
                </a:lnTo>
                <a:lnTo>
                  <a:pt x="682" y="27"/>
                </a:lnTo>
                <a:lnTo>
                  <a:pt x="680" y="27"/>
                </a:lnTo>
                <a:lnTo>
                  <a:pt x="679" y="27"/>
                </a:lnTo>
                <a:lnTo>
                  <a:pt x="677" y="27"/>
                </a:lnTo>
                <a:lnTo>
                  <a:pt x="676" y="27"/>
                </a:lnTo>
                <a:lnTo>
                  <a:pt x="674" y="25"/>
                </a:lnTo>
                <a:lnTo>
                  <a:pt x="672" y="25"/>
                </a:lnTo>
                <a:lnTo>
                  <a:pt x="671" y="25"/>
                </a:lnTo>
                <a:lnTo>
                  <a:pt x="669" y="25"/>
                </a:lnTo>
                <a:lnTo>
                  <a:pt x="668" y="25"/>
                </a:lnTo>
                <a:lnTo>
                  <a:pt x="666" y="23"/>
                </a:lnTo>
                <a:lnTo>
                  <a:pt x="663" y="23"/>
                </a:lnTo>
                <a:lnTo>
                  <a:pt x="662" y="23"/>
                </a:lnTo>
                <a:lnTo>
                  <a:pt x="660" y="21"/>
                </a:lnTo>
                <a:lnTo>
                  <a:pt x="657" y="21"/>
                </a:lnTo>
                <a:lnTo>
                  <a:pt x="656" y="21"/>
                </a:lnTo>
                <a:lnTo>
                  <a:pt x="653" y="21"/>
                </a:lnTo>
                <a:lnTo>
                  <a:pt x="651" y="19"/>
                </a:lnTo>
                <a:lnTo>
                  <a:pt x="648" y="19"/>
                </a:lnTo>
                <a:lnTo>
                  <a:pt x="645" y="19"/>
                </a:lnTo>
                <a:lnTo>
                  <a:pt x="643" y="19"/>
                </a:lnTo>
                <a:lnTo>
                  <a:pt x="640" y="19"/>
                </a:lnTo>
                <a:lnTo>
                  <a:pt x="637" y="19"/>
                </a:lnTo>
                <a:lnTo>
                  <a:pt x="634" y="17"/>
                </a:lnTo>
                <a:lnTo>
                  <a:pt x="633" y="17"/>
                </a:lnTo>
                <a:lnTo>
                  <a:pt x="631" y="17"/>
                </a:lnTo>
                <a:lnTo>
                  <a:pt x="630" y="17"/>
                </a:lnTo>
                <a:lnTo>
                  <a:pt x="628" y="17"/>
                </a:lnTo>
                <a:lnTo>
                  <a:pt x="627" y="17"/>
                </a:lnTo>
                <a:lnTo>
                  <a:pt x="624" y="17"/>
                </a:lnTo>
                <a:lnTo>
                  <a:pt x="620" y="15"/>
                </a:lnTo>
                <a:lnTo>
                  <a:pt x="617" y="15"/>
                </a:lnTo>
                <a:lnTo>
                  <a:pt x="614" y="15"/>
                </a:lnTo>
                <a:lnTo>
                  <a:pt x="611" y="15"/>
                </a:lnTo>
                <a:lnTo>
                  <a:pt x="608" y="15"/>
                </a:lnTo>
                <a:lnTo>
                  <a:pt x="605" y="13"/>
                </a:lnTo>
                <a:lnTo>
                  <a:pt x="601" y="13"/>
                </a:lnTo>
                <a:lnTo>
                  <a:pt x="598" y="13"/>
                </a:lnTo>
                <a:lnTo>
                  <a:pt x="594" y="13"/>
                </a:lnTo>
                <a:lnTo>
                  <a:pt x="591" y="13"/>
                </a:lnTo>
                <a:lnTo>
                  <a:pt x="588" y="13"/>
                </a:lnTo>
                <a:lnTo>
                  <a:pt x="585" y="13"/>
                </a:lnTo>
                <a:lnTo>
                  <a:pt x="582" y="13"/>
                </a:lnTo>
                <a:lnTo>
                  <a:pt x="579" y="13"/>
                </a:lnTo>
                <a:lnTo>
                  <a:pt x="576" y="13"/>
                </a:lnTo>
                <a:lnTo>
                  <a:pt x="573" y="13"/>
                </a:lnTo>
                <a:lnTo>
                  <a:pt x="570" y="13"/>
                </a:lnTo>
                <a:lnTo>
                  <a:pt x="565" y="13"/>
                </a:lnTo>
                <a:lnTo>
                  <a:pt x="562" y="13"/>
                </a:lnTo>
                <a:lnTo>
                  <a:pt x="559" y="13"/>
                </a:lnTo>
                <a:lnTo>
                  <a:pt x="556" y="13"/>
                </a:lnTo>
                <a:lnTo>
                  <a:pt x="553" y="13"/>
                </a:lnTo>
                <a:lnTo>
                  <a:pt x="550" y="13"/>
                </a:lnTo>
                <a:lnTo>
                  <a:pt x="547" y="13"/>
                </a:lnTo>
                <a:lnTo>
                  <a:pt x="544" y="13"/>
                </a:lnTo>
                <a:lnTo>
                  <a:pt x="541" y="13"/>
                </a:lnTo>
                <a:lnTo>
                  <a:pt x="536" y="13"/>
                </a:lnTo>
                <a:lnTo>
                  <a:pt x="533" y="13"/>
                </a:lnTo>
                <a:lnTo>
                  <a:pt x="530" y="13"/>
                </a:lnTo>
                <a:lnTo>
                  <a:pt x="527" y="13"/>
                </a:lnTo>
                <a:lnTo>
                  <a:pt x="524" y="13"/>
                </a:lnTo>
                <a:lnTo>
                  <a:pt x="523" y="13"/>
                </a:lnTo>
                <a:lnTo>
                  <a:pt x="521" y="13"/>
                </a:lnTo>
                <a:lnTo>
                  <a:pt x="518" y="15"/>
                </a:lnTo>
                <a:lnTo>
                  <a:pt x="516" y="15"/>
                </a:lnTo>
                <a:lnTo>
                  <a:pt x="515" y="15"/>
                </a:lnTo>
                <a:lnTo>
                  <a:pt x="512" y="15"/>
                </a:lnTo>
                <a:lnTo>
                  <a:pt x="510" y="15"/>
                </a:lnTo>
                <a:lnTo>
                  <a:pt x="509" y="15"/>
                </a:lnTo>
                <a:lnTo>
                  <a:pt x="507" y="17"/>
                </a:lnTo>
                <a:lnTo>
                  <a:pt x="504" y="17"/>
                </a:lnTo>
                <a:lnTo>
                  <a:pt x="503" y="17"/>
                </a:lnTo>
                <a:lnTo>
                  <a:pt x="500" y="17"/>
                </a:lnTo>
                <a:lnTo>
                  <a:pt x="498" y="17"/>
                </a:lnTo>
                <a:lnTo>
                  <a:pt x="497" y="17"/>
                </a:lnTo>
                <a:lnTo>
                  <a:pt x="495" y="19"/>
                </a:lnTo>
                <a:lnTo>
                  <a:pt x="494" y="19"/>
                </a:lnTo>
                <a:lnTo>
                  <a:pt x="492" y="19"/>
                </a:lnTo>
                <a:lnTo>
                  <a:pt x="490" y="19"/>
                </a:lnTo>
                <a:lnTo>
                  <a:pt x="487" y="19"/>
                </a:lnTo>
                <a:lnTo>
                  <a:pt x="486" y="21"/>
                </a:lnTo>
                <a:lnTo>
                  <a:pt x="484" y="21"/>
                </a:lnTo>
                <a:lnTo>
                  <a:pt x="483" y="21"/>
                </a:lnTo>
                <a:lnTo>
                  <a:pt x="480" y="21"/>
                </a:lnTo>
                <a:lnTo>
                  <a:pt x="478" y="23"/>
                </a:lnTo>
                <a:lnTo>
                  <a:pt x="477" y="23"/>
                </a:lnTo>
                <a:lnTo>
                  <a:pt x="475" y="23"/>
                </a:lnTo>
                <a:lnTo>
                  <a:pt x="474" y="25"/>
                </a:lnTo>
                <a:lnTo>
                  <a:pt x="471" y="25"/>
                </a:lnTo>
                <a:lnTo>
                  <a:pt x="469" y="25"/>
                </a:lnTo>
                <a:lnTo>
                  <a:pt x="468" y="25"/>
                </a:lnTo>
                <a:lnTo>
                  <a:pt x="466" y="27"/>
                </a:lnTo>
                <a:lnTo>
                  <a:pt x="464" y="27"/>
                </a:lnTo>
                <a:lnTo>
                  <a:pt x="463" y="27"/>
                </a:lnTo>
                <a:lnTo>
                  <a:pt x="461" y="27"/>
                </a:lnTo>
                <a:lnTo>
                  <a:pt x="461" y="29"/>
                </a:lnTo>
                <a:lnTo>
                  <a:pt x="460" y="29"/>
                </a:lnTo>
                <a:lnTo>
                  <a:pt x="457" y="29"/>
                </a:lnTo>
                <a:lnTo>
                  <a:pt x="455" y="30"/>
                </a:lnTo>
                <a:lnTo>
                  <a:pt x="454" y="30"/>
                </a:lnTo>
                <a:lnTo>
                  <a:pt x="452" y="30"/>
                </a:lnTo>
                <a:lnTo>
                  <a:pt x="451" y="32"/>
                </a:lnTo>
                <a:lnTo>
                  <a:pt x="449" y="32"/>
                </a:lnTo>
                <a:lnTo>
                  <a:pt x="446" y="34"/>
                </a:lnTo>
                <a:lnTo>
                  <a:pt x="445" y="34"/>
                </a:lnTo>
                <a:lnTo>
                  <a:pt x="443" y="34"/>
                </a:lnTo>
                <a:lnTo>
                  <a:pt x="440" y="36"/>
                </a:lnTo>
                <a:lnTo>
                  <a:pt x="438" y="36"/>
                </a:lnTo>
                <a:lnTo>
                  <a:pt x="437" y="36"/>
                </a:lnTo>
                <a:lnTo>
                  <a:pt x="434" y="36"/>
                </a:lnTo>
                <a:lnTo>
                  <a:pt x="432" y="38"/>
                </a:lnTo>
                <a:lnTo>
                  <a:pt x="431" y="38"/>
                </a:lnTo>
                <a:lnTo>
                  <a:pt x="429" y="38"/>
                </a:lnTo>
                <a:lnTo>
                  <a:pt x="426" y="40"/>
                </a:lnTo>
                <a:lnTo>
                  <a:pt x="425" y="40"/>
                </a:lnTo>
                <a:lnTo>
                  <a:pt x="422" y="42"/>
                </a:lnTo>
                <a:lnTo>
                  <a:pt x="420" y="42"/>
                </a:lnTo>
                <a:lnTo>
                  <a:pt x="417" y="42"/>
                </a:lnTo>
                <a:lnTo>
                  <a:pt x="416" y="44"/>
                </a:lnTo>
                <a:lnTo>
                  <a:pt x="414" y="44"/>
                </a:lnTo>
                <a:lnTo>
                  <a:pt x="411" y="46"/>
                </a:lnTo>
                <a:lnTo>
                  <a:pt x="409" y="46"/>
                </a:lnTo>
                <a:lnTo>
                  <a:pt x="408" y="46"/>
                </a:lnTo>
                <a:lnTo>
                  <a:pt x="406" y="48"/>
                </a:lnTo>
                <a:lnTo>
                  <a:pt x="405" y="48"/>
                </a:lnTo>
                <a:lnTo>
                  <a:pt x="403" y="48"/>
                </a:lnTo>
                <a:lnTo>
                  <a:pt x="403" y="50"/>
                </a:lnTo>
                <a:lnTo>
                  <a:pt x="402" y="48"/>
                </a:lnTo>
                <a:lnTo>
                  <a:pt x="399" y="52"/>
                </a:lnTo>
                <a:lnTo>
                  <a:pt x="397" y="52"/>
                </a:lnTo>
                <a:lnTo>
                  <a:pt x="396" y="52"/>
                </a:lnTo>
                <a:lnTo>
                  <a:pt x="394" y="53"/>
                </a:lnTo>
                <a:lnTo>
                  <a:pt x="393" y="53"/>
                </a:lnTo>
                <a:lnTo>
                  <a:pt x="391" y="55"/>
                </a:lnTo>
                <a:lnTo>
                  <a:pt x="390" y="55"/>
                </a:lnTo>
                <a:lnTo>
                  <a:pt x="388" y="57"/>
                </a:lnTo>
                <a:lnTo>
                  <a:pt x="386" y="57"/>
                </a:lnTo>
                <a:lnTo>
                  <a:pt x="385" y="59"/>
                </a:lnTo>
                <a:lnTo>
                  <a:pt x="383" y="61"/>
                </a:lnTo>
                <a:lnTo>
                  <a:pt x="382" y="61"/>
                </a:lnTo>
                <a:lnTo>
                  <a:pt x="380" y="63"/>
                </a:lnTo>
                <a:lnTo>
                  <a:pt x="379" y="63"/>
                </a:lnTo>
                <a:lnTo>
                  <a:pt x="377" y="65"/>
                </a:lnTo>
                <a:lnTo>
                  <a:pt x="376" y="67"/>
                </a:lnTo>
                <a:lnTo>
                  <a:pt x="374" y="69"/>
                </a:lnTo>
                <a:lnTo>
                  <a:pt x="373" y="69"/>
                </a:lnTo>
                <a:lnTo>
                  <a:pt x="371" y="71"/>
                </a:lnTo>
                <a:lnTo>
                  <a:pt x="370" y="71"/>
                </a:lnTo>
                <a:lnTo>
                  <a:pt x="368" y="73"/>
                </a:lnTo>
                <a:lnTo>
                  <a:pt x="367" y="75"/>
                </a:lnTo>
                <a:lnTo>
                  <a:pt x="364" y="75"/>
                </a:lnTo>
                <a:lnTo>
                  <a:pt x="362" y="77"/>
                </a:lnTo>
                <a:lnTo>
                  <a:pt x="360" y="78"/>
                </a:lnTo>
                <a:lnTo>
                  <a:pt x="359" y="78"/>
                </a:lnTo>
                <a:lnTo>
                  <a:pt x="357" y="80"/>
                </a:lnTo>
                <a:lnTo>
                  <a:pt x="354" y="82"/>
                </a:lnTo>
                <a:lnTo>
                  <a:pt x="353" y="84"/>
                </a:lnTo>
                <a:lnTo>
                  <a:pt x="350" y="86"/>
                </a:lnTo>
                <a:lnTo>
                  <a:pt x="347" y="88"/>
                </a:lnTo>
                <a:lnTo>
                  <a:pt x="345" y="88"/>
                </a:lnTo>
                <a:lnTo>
                  <a:pt x="342" y="90"/>
                </a:lnTo>
                <a:lnTo>
                  <a:pt x="339" y="94"/>
                </a:lnTo>
                <a:lnTo>
                  <a:pt x="338" y="96"/>
                </a:lnTo>
                <a:lnTo>
                  <a:pt x="330" y="100"/>
                </a:lnTo>
                <a:lnTo>
                  <a:pt x="324" y="103"/>
                </a:lnTo>
                <a:lnTo>
                  <a:pt x="318" y="107"/>
                </a:lnTo>
                <a:lnTo>
                  <a:pt x="312" y="113"/>
                </a:lnTo>
                <a:lnTo>
                  <a:pt x="305" y="117"/>
                </a:lnTo>
                <a:lnTo>
                  <a:pt x="299" y="123"/>
                </a:lnTo>
                <a:lnTo>
                  <a:pt x="293" y="126"/>
                </a:lnTo>
                <a:lnTo>
                  <a:pt x="287" y="132"/>
                </a:lnTo>
                <a:lnTo>
                  <a:pt x="281" y="138"/>
                </a:lnTo>
                <a:lnTo>
                  <a:pt x="275" y="144"/>
                </a:lnTo>
                <a:lnTo>
                  <a:pt x="270" y="149"/>
                </a:lnTo>
                <a:lnTo>
                  <a:pt x="264" y="153"/>
                </a:lnTo>
                <a:lnTo>
                  <a:pt x="258" y="159"/>
                </a:lnTo>
                <a:lnTo>
                  <a:pt x="252" y="167"/>
                </a:lnTo>
                <a:lnTo>
                  <a:pt x="247" y="172"/>
                </a:lnTo>
                <a:lnTo>
                  <a:pt x="241" y="178"/>
                </a:lnTo>
                <a:lnTo>
                  <a:pt x="237" y="184"/>
                </a:lnTo>
                <a:lnTo>
                  <a:pt x="232" y="190"/>
                </a:lnTo>
                <a:lnTo>
                  <a:pt x="227" y="195"/>
                </a:lnTo>
                <a:lnTo>
                  <a:pt x="223" y="201"/>
                </a:lnTo>
                <a:lnTo>
                  <a:pt x="220" y="207"/>
                </a:lnTo>
                <a:lnTo>
                  <a:pt x="215" y="213"/>
                </a:lnTo>
                <a:lnTo>
                  <a:pt x="211" y="219"/>
                </a:lnTo>
                <a:lnTo>
                  <a:pt x="208" y="224"/>
                </a:lnTo>
                <a:lnTo>
                  <a:pt x="203" y="232"/>
                </a:lnTo>
                <a:lnTo>
                  <a:pt x="200" y="238"/>
                </a:lnTo>
                <a:lnTo>
                  <a:pt x="195" y="243"/>
                </a:lnTo>
                <a:lnTo>
                  <a:pt x="192" y="249"/>
                </a:lnTo>
                <a:lnTo>
                  <a:pt x="189" y="255"/>
                </a:lnTo>
                <a:lnTo>
                  <a:pt x="186" y="261"/>
                </a:lnTo>
                <a:lnTo>
                  <a:pt x="182" y="268"/>
                </a:lnTo>
                <a:lnTo>
                  <a:pt x="179" y="274"/>
                </a:lnTo>
                <a:lnTo>
                  <a:pt x="177" y="274"/>
                </a:lnTo>
                <a:lnTo>
                  <a:pt x="177" y="276"/>
                </a:lnTo>
                <a:lnTo>
                  <a:pt x="175" y="278"/>
                </a:lnTo>
                <a:lnTo>
                  <a:pt x="174" y="280"/>
                </a:lnTo>
                <a:lnTo>
                  <a:pt x="172" y="282"/>
                </a:lnTo>
                <a:lnTo>
                  <a:pt x="169" y="288"/>
                </a:lnTo>
                <a:lnTo>
                  <a:pt x="166" y="295"/>
                </a:lnTo>
                <a:lnTo>
                  <a:pt x="163" y="301"/>
                </a:lnTo>
                <a:lnTo>
                  <a:pt x="160" y="307"/>
                </a:lnTo>
                <a:lnTo>
                  <a:pt x="157" y="313"/>
                </a:lnTo>
                <a:lnTo>
                  <a:pt x="154" y="320"/>
                </a:lnTo>
                <a:lnTo>
                  <a:pt x="151" y="326"/>
                </a:lnTo>
                <a:lnTo>
                  <a:pt x="148" y="334"/>
                </a:lnTo>
                <a:lnTo>
                  <a:pt x="148" y="336"/>
                </a:lnTo>
                <a:lnTo>
                  <a:pt x="146" y="338"/>
                </a:lnTo>
                <a:lnTo>
                  <a:pt x="145" y="341"/>
                </a:lnTo>
                <a:lnTo>
                  <a:pt x="145" y="343"/>
                </a:lnTo>
                <a:lnTo>
                  <a:pt x="143" y="345"/>
                </a:lnTo>
                <a:lnTo>
                  <a:pt x="142" y="347"/>
                </a:lnTo>
                <a:lnTo>
                  <a:pt x="140" y="349"/>
                </a:lnTo>
                <a:lnTo>
                  <a:pt x="139" y="353"/>
                </a:lnTo>
                <a:lnTo>
                  <a:pt x="137" y="359"/>
                </a:lnTo>
                <a:lnTo>
                  <a:pt x="136" y="364"/>
                </a:lnTo>
                <a:lnTo>
                  <a:pt x="133" y="370"/>
                </a:lnTo>
                <a:lnTo>
                  <a:pt x="131" y="376"/>
                </a:lnTo>
                <a:lnTo>
                  <a:pt x="130" y="382"/>
                </a:lnTo>
                <a:lnTo>
                  <a:pt x="128" y="387"/>
                </a:lnTo>
                <a:lnTo>
                  <a:pt x="127" y="393"/>
                </a:lnTo>
                <a:lnTo>
                  <a:pt x="123" y="399"/>
                </a:lnTo>
                <a:lnTo>
                  <a:pt x="122" y="405"/>
                </a:lnTo>
                <a:lnTo>
                  <a:pt x="120" y="410"/>
                </a:lnTo>
                <a:lnTo>
                  <a:pt x="119" y="416"/>
                </a:lnTo>
                <a:lnTo>
                  <a:pt x="117" y="422"/>
                </a:lnTo>
                <a:lnTo>
                  <a:pt x="114" y="428"/>
                </a:lnTo>
                <a:lnTo>
                  <a:pt x="113" y="435"/>
                </a:lnTo>
                <a:lnTo>
                  <a:pt x="111" y="441"/>
                </a:lnTo>
                <a:lnTo>
                  <a:pt x="110" y="447"/>
                </a:lnTo>
                <a:lnTo>
                  <a:pt x="110" y="451"/>
                </a:lnTo>
                <a:lnTo>
                  <a:pt x="108" y="455"/>
                </a:lnTo>
                <a:lnTo>
                  <a:pt x="107" y="458"/>
                </a:lnTo>
                <a:lnTo>
                  <a:pt x="105" y="462"/>
                </a:lnTo>
                <a:lnTo>
                  <a:pt x="105" y="466"/>
                </a:lnTo>
                <a:lnTo>
                  <a:pt x="104" y="470"/>
                </a:lnTo>
                <a:lnTo>
                  <a:pt x="102" y="474"/>
                </a:lnTo>
                <a:lnTo>
                  <a:pt x="102" y="478"/>
                </a:lnTo>
                <a:lnTo>
                  <a:pt x="101" y="481"/>
                </a:lnTo>
                <a:lnTo>
                  <a:pt x="101" y="485"/>
                </a:lnTo>
                <a:lnTo>
                  <a:pt x="101" y="487"/>
                </a:lnTo>
                <a:lnTo>
                  <a:pt x="99" y="491"/>
                </a:lnTo>
                <a:lnTo>
                  <a:pt x="99" y="497"/>
                </a:lnTo>
                <a:lnTo>
                  <a:pt x="97" y="503"/>
                </a:lnTo>
                <a:lnTo>
                  <a:pt x="96" y="506"/>
                </a:lnTo>
                <a:lnTo>
                  <a:pt x="97" y="512"/>
                </a:lnTo>
                <a:lnTo>
                  <a:pt x="99" y="514"/>
                </a:lnTo>
                <a:lnTo>
                  <a:pt x="99" y="512"/>
                </a:lnTo>
                <a:lnTo>
                  <a:pt x="101" y="510"/>
                </a:lnTo>
                <a:lnTo>
                  <a:pt x="101" y="508"/>
                </a:lnTo>
                <a:lnTo>
                  <a:pt x="101" y="506"/>
                </a:lnTo>
                <a:lnTo>
                  <a:pt x="104" y="501"/>
                </a:lnTo>
                <a:lnTo>
                  <a:pt x="107" y="495"/>
                </a:lnTo>
                <a:lnTo>
                  <a:pt x="110" y="489"/>
                </a:lnTo>
                <a:lnTo>
                  <a:pt x="113" y="485"/>
                </a:lnTo>
                <a:lnTo>
                  <a:pt x="117" y="480"/>
                </a:lnTo>
                <a:lnTo>
                  <a:pt x="120" y="474"/>
                </a:lnTo>
                <a:lnTo>
                  <a:pt x="125" y="468"/>
                </a:lnTo>
                <a:lnTo>
                  <a:pt x="128" y="462"/>
                </a:lnTo>
                <a:lnTo>
                  <a:pt x="133" y="456"/>
                </a:lnTo>
                <a:lnTo>
                  <a:pt x="136" y="453"/>
                </a:lnTo>
                <a:lnTo>
                  <a:pt x="139" y="447"/>
                </a:lnTo>
                <a:lnTo>
                  <a:pt x="143" y="441"/>
                </a:lnTo>
                <a:lnTo>
                  <a:pt x="146" y="435"/>
                </a:lnTo>
                <a:lnTo>
                  <a:pt x="151" y="430"/>
                </a:lnTo>
                <a:lnTo>
                  <a:pt x="154" y="426"/>
                </a:lnTo>
                <a:lnTo>
                  <a:pt x="157" y="420"/>
                </a:lnTo>
                <a:lnTo>
                  <a:pt x="160" y="416"/>
                </a:lnTo>
                <a:lnTo>
                  <a:pt x="163" y="412"/>
                </a:lnTo>
                <a:lnTo>
                  <a:pt x="165" y="409"/>
                </a:lnTo>
                <a:lnTo>
                  <a:pt x="168" y="405"/>
                </a:lnTo>
                <a:lnTo>
                  <a:pt x="171" y="401"/>
                </a:lnTo>
                <a:lnTo>
                  <a:pt x="172" y="397"/>
                </a:lnTo>
                <a:lnTo>
                  <a:pt x="175" y="393"/>
                </a:lnTo>
                <a:lnTo>
                  <a:pt x="179" y="389"/>
                </a:lnTo>
                <a:lnTo>
                  <a:pt x="182" y="385"/>
                </a:lnTo>
                <a:lnTo>
                  <a:pt x="183" y="380"/>
                </a:lnTo>
                <a:lnTo>
                  <a:pt x="186" y="376"/>
                </a:lnTo>
                <a:lnTo>
                  <a:pt x="189" y="372"/>
                </a:lnTo>
                <a:lnTo>
                  <a:pt x="192" y="368"/>
                </a:lnTo>
                <a:lnTo>
                  <a:pt x="195" y="364"/>
                </a:lnTo>
                <a:lnTo>
                  <a:pt x="198" y="361"/>
                </a:lnTo>
                <a:lnTo>
                  <a:pt x="201" y="359"/>
                </a:lnTo>
                <a:lnTo>
                  <a:pt x="203" y="357"/>
                </a:lnTo>
                <a:lnTo>
                  <a:pt x="205" y="355"/>
                </a:lnTo>
                <a:lnTo>
                  <a:pt x="206" y="353"/>
                </a:lnTo>
                <a:lnTo>
                  <a:pt x="208" y="351"/>
                </a:lnTo>
                <a:lnTo>
                  <a:pt x="209" y="349"/>
                </a:lnTo>
                <a:lnTo>
                  <a:pt x="211" y="347"/>
                </a:lnTo>
                <a:lnTo>
                  <a:pt x="212" y="345"/>
                </a:lnTo>
                <a:lnTo>
                  <a:pt x="214" y="343"/>
                </a:lnTo>
                <a:lnTo>
                  <a:pt x="215" y="341"/>
                </a:lnTo>
                <a:lnTo>
                  <a:pt x="217" y="339"/>
                </a:lnTo>
                <a:lnTo>
                  <a:pt x="218" y="336"/>
                </a:lnTo>
                <a:lnTo>
                  <a:pt x="220" y="336"/>
                </a:lnTo>
                <a:lnTo>
                  <a:pt x="221" y="334"/>
                </a:lnTo>
                <a:lnTo>
                  <a:pt x="223" y="332"/>
                </a:lnTo>
                <a:lnTo>
                  <a:pt x="224" y="330"/>
                </a:lnTo>
                <a:lnTo>
                  <a:pt x="226" y="328"/>
                </a:lnTo>
                <a:lnTo>
                  <a:pt x="229" y="326"/>
                </a:lnTo>
                <a:lnTo>
                  <a:pt x="232" y="322"/>
                </a:lnTo>
                <a:lnTo>
                  <a:pt x="235" y="320"/>
                </a:lnTo>
                <a:lnTo>
                  <a:pt x="238" y="316"/>
                </a:lnTo>
                <a:lnTo>
                  <a:pt x="241" y="314"/>
                </a:lnTo>
                <a:lnTo>
                  <a:pt x="244" y="311"/>
                </a:lnTo>
                <a:lnTo>
                  <a:pt x="247" y="309"/>
                </a:lnTo>
                <a:lnTo>
                  <a:pt x="250" y="307"/>
                </a:lnTo>
                <a:lnTo>
                  <a:pt x="253" y="303"/>
                </a:lnTo>
                <a:lnTo>
                  <a:pt x="257" y="301"/>
                </a:lnTo>
                <a:lnTo>
                  <a:pt x="260" y="299"/>
                </a:lnTo>
                <a:lnTo>
                  <a:pt x="263" y="295"/>
                </a:lnTo>
                <a:lnTo>
                  <a:pt x="266" y="293"/>
                </a:lnTo>
                <a:lnTo>
                  <a:pt x="269" y="291"/>
                </a:lnTo>
                <a:lnTo>
                  <a:pt x="273" y="288"/>
                </a:lnTo>
                <a:lnTo>
                  <a:pt x="276" y="286"/>
                </a:lnTo>
                <a:lnTo>
                  <a:pt x="278" y="284"/>
                </a:lnTo>
                <a:lnTo>
                  <a:pt x="279" y="284"/>
                </a:lnTo>
                <a:lnTo>
                  <a:pt x="283" y="282"/>
                </a:lnTo>
                <a:lnTo>
                  <a:pt x="284" y="280"/>
                </a:lnTo>
                <a:lnTo>
                  <a:pt x="286" y="280"/>
                </a:lnTo>
                <a:lnTo>
                  <a:pt x="289" y="278"/>
                </a:lnTo>
                <a:lnTo>
                  <a:pt x="290" y="276"/>
                </a:lnTo>
                <a:lnTo>
                  <a:pt x="292" y="274"/>
                </a:lnTo>
                <a:lnTo>
                  <a:pt x="295" y="272"/>
                </a:lnTo>
                <a:lnTo>
                  <a:pt x="296" y="270"/>
                </a:lnTo>
                <a:lnTo>
                  <a:pt x="298" y="270"/>
                </a:lnTo>
                <a:lnTo>
                  <a:pt x="299" y="268"/>
                </a:lnTo>
                <a:lnTo>
                  <a:pt x="302" y="266"/>
                </a:lnTo>
                <a:lnTo>
                  <a:pt x="304" y="265"/>
                </a:lnTo>
                <a:lnTo>
                  <a:pt x="307" y="263"/>
                </a:lnTo>
                <a:lnTo>
                  <a:pt x="309" y="261"/>
                </a:lnTo>
                <a:lnTo>
                  <a:pt x="310" y="261"/>
                </a:lnTo>
                <a:lnTo>
                  <a:pt x="313" y="259"/>
                </a:lnTo>
                <a:lnTo>
                  <a:pt x="315" y="257"/>
                </a:lnTo>
                <a:lnTo>
                  <a:pt x="316" y="255"/>
                </a:lnTo>
                <a:lnTo>
                  <a:pt x="319" y="255"/>
                </a:lnTo>
                <a:lnTo>
                  <a:pt x="321" y="253"/>
                </a:lnTo>
                <a:lnTo>
                  <a:pt x="324" y="251"/>
                </a:lnTo>
                <a:lnTo>
                  <a:pt x="325" y="249"/>
                </a:lnTo>
                <a:lnTo>
                  <a:pt x="330" y="247"/>
                </a:lnTo>
                <a:lnTo>
                  <a:pt x="334" y="245"/>
                </a:lnTo>
                <a:lnTo>
                  <a:pt x="339" y="243"/>
                </a:lnTo>
                <a:lnTo>
                  <a:pt x="344" y="240"/>
                </a:lnTo>
                <a:lnTo>
                  <a:pt x="347" y="238"/>
                </a:lnTo>
                <a:lnTo>
                  <a:pt x="351" y="236"/>
                </a:lnTo>
                <a:lnTo>
                  <a:pt x="356" y="232"/>
                </a:lnTo>
                <a:lnTo>
                  <a:pt x="360" y="230"/>
                </a:lnTo>
                <a:lnTo>
                  <a:pt x="364" y="228"/>
                </a:lnTo>
                <a:lnTo>
                  <a:pt x="368" y="224"/>
                </a:lnTo>
                <a:lnTo>
                  <a:pt x="373" y="222"/>
                </a:lnTo>
                <a:lnTo>
                  <a:pt x="377" y="220"/>
                </a:lnTo>
                <a:lnTo>
                  <a:pt x="382" y="219"/>
                </a:lnTo>
                <a:lnTo>
                  <a:pt x="386" y="217"/>
                </a:lnTo>
                <a:lnTo>
                  <a:pt x="390" y="213"/>
                </a:lnTo>
                <a:lnTo>
                  <a:pt x="394" y="211"/>
                </a:lnTo>
                <a:lnTo>
                  <a:pt x="397" y="211"/>
                </a:lnTo>
                <a:lnTo>
                  <a:pt x="400" y="209"/>
                </a:lnTo>
                <a:lnTo>
                  <a:pt x="403" y="207"/>
                </a:lnTo>
                <a:lnTo>
                  <a:pt x="406" y="205"/>
                </a:lnTo>
                <a:lnTo>
                  <a:pt x="409" y="203"/>
                </a:lnTo>
                <a:lnTo>
                  <a:pt x="411" y="203"/>
                </a:lnTo>
                <a:lnTo>
                  <a:pt x="414" y="201"/>
                </a:lnTo>
                <a:lnTo>
                  <a:pt x="417" y="199"/>
                </a:lnTo>
                <a:lnTo>
                  <a:pt x="420" y="199"/>
                </a:lnTo>
                <a:lnTo>
                  <a:pt x="423" y="197"/>
                </a:lnTo>
                <a:lnTo>
                  <a:pt x="426" y="195"/>
                </a:lnTo>
                <a:lnTo>
                  <a:pt x="429" y="195"/>
                </a:lnTo>
                <a:lnTo>
                  <a:pt x="432" y="194"/>
                </a:lnTo>
                <a:lnTo>
                  <a:pt x="435" y="194"/>
                </a:lnTo>
                <a:lnTo>
                  <a:pt x="438" y="192"/>
                </a:lnTo>
                <a:lnTo>
                  <a:pt x="440" y="190"/>
                </a:lnTo>
                <a:lnTo>
                  <a:pt x="443" y="188"/>
                </a:lnTo>
                <a:lnTo>
                  <a:pt x="446" y="188"/>
                </a:lnTo>
                <a:lnTo>
                  <a:pt x="448" y="186"/>
                </a:lnTo>
                <a:lnTo>
                  <a:pt x="449" y="186"/>
                </a:lnTo>
                <a:lnTo>
                  <a:pt x="452" y="184"/>
                </a:lnTo>
                <a:lnTo>
                  <a:pt x="454" y="184"/>
                </a:lnTo>
                <a:lnTo>
                  <a:pt x="455" y="182"/>
                </a:lnTo>
                <a:lnTo>
                  <a:pt x="458" y="182"/>
                </a:lnTo>
                <a:lnTo>
                  <a:pt x="460" y="180"/>
                </a:lnTo>
                <a:lnTo>
                  <a:pt x="461" y="180"/>
                </a:lnTo>
                <a:lnTo>
                  <a:pt x="463" y="178"/>
                </a:lnTo>
                <a:lnTo>
                  <a:pt x="464" y="178"/>
                </a:lnTo>
                <a:lnTo>
                  <a:pt x="468" y="176"/>
                </a:lnTo>
                <a:lnTo>
                  <a:pt x="469" y="176"/>
                </a:lnTo>
                <a:lnTo>
                  <a:pt x="471" y="176"/>
                </a:lnTo>
                <a:lnTo>
                  <a:pt x="472" y="174"/>
                </a:lnTo>
                <a:lnTo>
                  <a:pt x="474" y="174"/>
                </a:lnTo>
                <a:lnTo>
                  <a:pt x="477" y="172"/>
                </a:lnTo>
                <a:lnTo>
                  <a:pt x="480" y="172"/>
                </a:lnTo>
                <a:lnTo>
                  <a:pt x="481" y="171"/>
                </a:lnTo>
                <a:lnTo>
                  <a:pt x="484" y="171"/>
                </a:lnTo>
                <a:lnTo>
                  <a:pt x="486" y="169"/>
                </a:lnTo>
                <a:lnTo>
                  <a:pt x="489" y="169"/>
                </a:lnTo>
                <a:lnTo>
                  <a:pt x="492" y="167"/>
                </a:lnTo>
                <a:lnTo>
                  <a:pt x="495" y="167"/>
                </a:lnTo>
                <a:lnTo>
                  <a:pt x="498" y="165"/>
                </a:lnTo>
                <a:lnTo>
                  <a:pt x="503" y="163"/>
                </a:lnTo>
                <a:lnTo>
                  <a:pt x="507" y="163"/>
                </a:lnTo>
                <a:lnTo>
                  <a:pt x="512" y="161"/>
                </a:lnTo>
                <a:lnTo>
                  <a:pt x="515" y="159"/>
                </a:lnTo>
                <a:lnTo>
                  <a:pt x="520" y="157"/>
                </a:lnTo>
                <a:lnTo>
                  <a:pt x="524" y="155"/>
                </a:lnTo>
                <a:lnTo>
                  <a:pt x="529" y="155"/>
                </a:lnTo>
                <a:lnTo>
                  <a:pt x="533" y="153"/>
                </a:lnTo>
                <a:lnTo>
                  <a:pt x="538" y="151"/>
                </a:lnTo>
                <a:lnTo>
                  <a:pt x="542" y="149"/>
                </a:lnTo>
                <a:lnTo>
                  <a:pt x="547" y="149"/>
                </a:lnTo>
                <a:lnTo>
                  <a:pt x="550" y="148"/>
                </a:lnTo>
                <a:lnTo>
                  <a:pt x="555" y="146"/>
                </a:lnTo>
                <a:lnTo>
                  <a:pt x="559" y="144"/>
                </a:lnTo>
                <a:lnTo>
                  <a:pt x="564" y="144"/>
                </a:lnTo>
                <a:lnTo>
                  <a:pt x="567" y="142"/>
                </a:lnTo>
                <a:lnTo>
                  <a:pt x="568" y="142"/>
                </a:lnTo>
                <a:lnTo>
                  <a:pt x="570" y="140"/>
                </a:lnTo>
                <a:lnTo>
                  <a:pt x="573" y="140"/>
                </a:lnTo>
                <a:lnTo>
                  <a:pt x="575" y="138"/>
                </a:lnTo>
                <a:lnTo>
                  <a:pt x="578" y="138"/>
                </a:lnTo>
                <a:lnTo>
                  <a:pt x="579" y="138"/>
                </a:lnTo>
                <a:lnTo>
                  <a:pt x="582" y="136"/>
                </a:lnTo>
                <a:lnTo>
                  <a:pt x="584" y="136"/>
                </a:lnTo>
                <a:lnTo>
                  <a:pt x="585" y="136"/>
                </a:lnTo>
                <a:lnTo>
                  <a:pt x="587" y="134"/>
                </a:lnTo>
                <a:lnTo>
                  <a:pt x="588" y="134"/>
                </a:lnTo>
                <a:lnTo>
                  <a:pt x="590" y="134"/>
                </a:lnTo>
                <a:lnTo>
                  <a:pt x="591" y="132"/>
                </a:lnTo>
                <a:lnTo>
                  <a:pt x="593" y="132"/>
                </a:lnTo>
                <a:lnTo>
                  <a:pt x="594" y="132"/>
                </a:lnTo>
                <a:lnTo>
                  <a:pt x="596" y="130"/>
                </a:lnTo>
                <a:lnTo>
                  <a:pt x="599" y="130"/>
                </a:lnTo>
                <a:lnTo>
                  <a:pt x="601" y="130"/>
                </a:lnTo>
                <a:lnTo>
                  <a:pt x="602" y="130"/>
                </a:lnTo>
                <a:lnTo>
                  <a:pt x="604" y="128"/>
                </a:lnTo>
                <a:lnTo>
                  <a:pt x="605" y="128"/>
                </a:lnTo>
                <a:lnTo>
                  <a:pt x="607" y="128"/>
                </a:lnTo>
                <a:lnTo>
                  <a:pt x="608" y="126"/>
                </a:lnTo>
                <a:lnTo>
                  <a:pt x="611" y="126"/>
                </a:lnTo>
                <a:lnTo>
                  <a:pt x="613" y="124"/>
                </a:lnTo>
                <a:lnTo>
                  <a:pt x="616" y="124"/>
                </a:lnTo>
                <a:lnTo>
                  <a:pt x="617" y="124"/>
                </a:lnTo>
                <a:lnTo>
                  <a:pt x="620" y="124"/>
                </a:lnTo>
                <a:lnTo>
                  <a:pt x="622" y="124"/>
                </a:lnTo>
                <a:lnTo>
                  <a:pt x="625" y="124"/>
                </a:lnTo>
                <a:lnTo>
                  <a:pt x="628" y="124"/>
                </a:lnTo>
                <a:lnTo>
                  <a:pt x="630" y="124"/>
                </a:lnTo>
                <a:lnTo>
                  <a:pt x="631" y="123"/>
                </a:lnTo>
                <a:lnTo>
                  <a:pt x="634" y="123"/>
                </a:lnTo>
                <a:lnTo>
                  <a:pt x="636" y="123"/>
                </a:lnTo>
                <a:lnTo>
                  <a:pt x="639" y="121"/>
                </a:lnTo>
                <a:lnTo>
                  <a:pt x="640" y="121"/>
                </a:lnTo>
                <a:lnTo>
                  <a:pt x="643" y="121"/>
                </a:lnTo>
                <a:lnTo>
                  <a:pt x="645" y="121"/>
                </a:lnTo>
                <a:lnTo>
                  <a:pt x="613" y="132"/>
                </a:lnTo>
                <a:lnTo>
                  <a:pt x="611" y="134"/>
                </a:lnTo>
                <a:lnTo>
                  <a:pt x="610" y="134"/>
                </a:lnTo>
                <a:lnTo>
                  <a:pt x="608" y="134"/>
                </a:lnTo>
                <a:lnTo>
                  <a:pt x="607" y="136"/>
                </a:lnTo>
                <a:lnTo>
                  <a:pt x="605" y="136"/>
                </a:lnTo>
                <a:lnTo>
                  <a:pt x="604" y="136"/>
                </a:lnTo>
                <a:lnTo>
                  <a:pt x="602" y="136"/>
                </a:lnTo>
                <a:lnTo>
                  <a:pt x="602" y="138"/>
                </a:lnTo>
                <a:lnTo>
                  <a:pt x="601" y="138"/>
                </a:lnTo>
                <a:lnTo>
                  <a:pt x="599" y="138"/>
                </a:lnTo>
                <a:lnTo>
                  <a:pt x="598" y="140"/>
                </a:lnTo>
                <a:lnTo>
                  <a:pt x="594" y="140"/>
                </a:lnTo>
                <a:lnTo>
                  <a:pt x="593" y="142"/>
                </a:lnTo>
                <a:lnTo>
                  <a:pt x="590" y="142"/>
                </a:lnTo>
                <a:lnTo>
                  <a:pt x="587" y="144"/>
                </a:lnTo>
                <a:lnTo>
                  <a:pt x="584" y="144"/>
                </a:lnTo>
                <a:lnTo>
                  <a:pt x="581" y="146"/>
                </a:lnTo>
                <a:lnTo>
                  <a:pt x="579" y="146"/>
                </a:lnTo>
                <a:lnTo>
                  <a:pt x="576" y="148"/>
                </a:lnTo>
                <a:lnTo>
                  <a:pt x="573" y="148"/>
                </a:lnTo>
                <a:lnTo>
                  <a:pt x="570" y="149"/>
                </a:lnTo>
                <a:lnTo>
                  <a:pt x="567" y="149"/>
                </a:lnTo>
                <a:lnTo>
                  <a:pt x="565" y="149"/>
                </a:lnTo>
                <a:lnTo>
                  <a:pt x="562" y="151"/>
                </a:lnTo>
                <a:lnTo>
                  <a:pt x="559" y="151"/>
                </a:lnTo>
                <a:lnTo>
                  <a:pt x="556" y="153"/>
                </a:lnTo>
                <a:lnTo>
                  <a:pt x="553" y="153"/>
                </a:lnTo>
                <a:lnTo>
                  <a:pt x="552" y="155"/>
                </a:lnTo>
                <a:lnTo>
                  <a:pt x="549" y="155"/>
                </a:lnTo>
                <a:lnTo>
                  <a:pt x="547" y="155"/>
                </a:lnTo>
                <a:lnTo>
                  <a:pt x="544" y="157"/>
                </a:lnTo>
                <a:lnTo>
                  <a:pt x="541" y="157"/>
                </a:lnTo>
                <a:lnTo>
                  <a:pt x="539" y="159"/>
                </a:lnTo>
                <a:lnTo>
                  <a:pt x="536" y="159"/>
                </a:lnTo>
                <a:lnTo>
                  <a:pt x="535" y="161"/>
                </a:lnTo>
                <a:lnTo>
                  <a:pt x="532" y="161"/>
                </a:lnTo>
                <a:lnTo>
                  <a:pt x="530" y="161"/>
                </a:lnTo>
                <a:lnTo>
                  <a:pt x="527" y="163"/>
                </a:lnTo>
                <a:lnTo>
                  <a:pt x="524" y="163"/>
                </a:lnTo>
                <a:lnTo>
                  <a:pt x="523" y="165"/>
                </a:lnTo>
                <a:lnTo>
                  <a:pt x="521" y="165"/>
                </a:lnTo>
                <a:lnTo>
                  <a:pt x="518" y="167"/>
                </a:lnTo>
                <a:lnTo>
                  <a:pt x="516" y="167"/>
                </a:lnTo>
                <a:lnTo>
                  <a:pt x="513" y="169"/>
                </a:lnTo>
                <a:lnTo>
                  <a:pt x="512" y="169"/>
                </a:lnTo>
                <a:lnTo>
                  <a:pt x="509" y="169"/>
                </a:lnTo>
                <a:lnTo>
                  <a:pt x="507" y="171"/>
                </a:lnTo>
                <a:lnTo>
                  <a:pt x="506" y="172"/>
                </a:lnTo>
                <a:lnTo>
                  <a:pt x="503" y="172"/>
                </a:lnTo>
                <a:lnTo>
                  <a:pt x="501" y="174"/>
                </a:lnTo>
                <a:lnTo>
                  <a:pt x="498" y="174"/>
                </a:lnTo>
                <a:lnTo>
                  <a:pt x="497" y="176"/>
                </a:lnTo>
                <a:lnTo>
                  <a:pt x="495" y="178"/>
                </a:lnTo>
                <a:lnTo>
                  <a:pt x="494" y="178"/>
                </a:lnTo>
                <a:lnTo>
                  <a:pt x="490" y="178"/>
                </a:lnTo>
                <a:lnTo>
                  <a:pt x="489" y="180"/>
                </a:lnTo>
                <a:lnTo>
                  <a:pt x="487" y="180"/>
                </a:lnTo>
                <a:lnTo>
                  <a:pt x="484" y="180"/>
                </a:lnTo>
                <a:lnTo>
                  <a:pt x="483" y="182"/>
                </a:lnTo>
                <a:lnTo>
                  <a:pt x="481" y="184"/>
                </a:lnTo>
                <a:lnTo>
                  <a:pt x="480" y="184"/>
                </a:lnTo>
                <a:lnTo>
                  <a:pt x="478" y="184"/>
                </a:lnTo>
                <a:lnTo>
                  <a:pt x="475" y="186"/>
                </a:lnTo>
                <a:lnTo>
                  <a:pt x="474" y="186"/>
                </a:lnTo>
                <a:lnTo>
                  <a:pt x="472" y="188"/>
                </a:lnTo>
                <a:lnTo>
                  <a:pt x="471" y="188"/>
                </a:lnTo>
                <a:lnTo>
                  <a:pt x="469" y="188"/>
                </a:lnTo>
                <a:lnTo>
                  <a:pt x="466" y="190"/>
                </a:lnTo>
                <a:lnTo>
                  <a:pt x="464" y="190"/>
                </a:lnTo>
                <a:lnTo>
                  <a:pt x="463" y="190"/>
                </a:lnTo>
                <a:lnTo>
                  <a:pt x="460" y="192"/>
                </a:lnTo>
                <a:lnTo>
                  <a:pt x="457" y="194"/>
                </a:lnTo>
                <a:lnTo>
                  <a:pt x="455" y="194"/>
                </a:lnTo>
                <a:lnTo>
                  <a:pt x="454" y="195"/>
                </a:lnTo>
                <a:lnTo>
                  <a:pt x="452" y="197"/>
                </a:lnTo>
                <a:lnTo>
                  <a:pt x="451" y="197"/>
                </a:lnTo>
                <a:lnTo>
                  <a:pt x="449" y="199"/>
                </a:lnTo>
                <a:lnTo>
                  <a:pt x="448" y="199"/>
                </a:lnTo>
                <a:lnTo>
                  <a:pt x="445" y="201"/>
                </a:lnTo>
                <a:lnTo>
                  <a:pt x="443" y="201"/>
                </a:lnTo>
                <a:lnTo>
                  <a:pt x="442" y="203"/>
                </a:lnTo>
                <a:lnTo>
                  <a:pt x="440" y="203"/>
                </a:lnTo>
                <a:lnTo>
                  <a:pt x="435" y="205"/>
                </a:lnTo>
                <a:lnTo>
                  <a:pt x="432" y="207"/>
                </a:lnTo>
                <a:lnTo>
                  <a:pt x="429" y="209"/>
                </a:lnTo>
                <a:lnTo>
                  <a:pt x="426" y="209"/>
                </a:lnTo>
                <a:lnTo>
                  <a:pt x="423" y="211"/>
                </a:lnTo>
                <a:lnTo>
                  <a:pt x="420" y="213"/>
                </a:lnTo>
                <a:lnTo>
                  <a:pt x="417" y="215"/>
                </a:lnTo>
                <a:lnTo>
                  <a:pt x="412" y="217"/>
                </a:lnTo>
                <a:lnTo>
                  <a:pt x="409" y="217"/>
                </a:lnTo>
                <a:lnTo>
                  <a:pt x="406" y="219"/>
                </a:lnTo>
                <a:lnTo>
                  <a:pt x="403" y="220"/>
                </a:lnTo>
                <a:lnTo>
                  <a:pt x="399" y="222"/>
                </a:lnTo>
                <a:lnTo>
                  <a:pt x="396" y="222"/>
                </a:lnTo>
                <a:lnTo>
                  <a:pt x="393" y="224"/>
                </a:lnTo>
                <a:lnTo>
                  <a:pt x="390" y="226"/>
                </a:lnTo>
                <a:lnTo>
                  <a:pt x="386" y="228"/>
                </a:lnTo>
                <a:lnTo>
                  <a:pt x="382" y="230"/>
                </a:lnTo>
                <a:lnTo>
                  <a:pt x="379" y="234"/>
                </a:lnTo>
                <a:lnTo>
                  <a:pt x="374" y="236"/>
                </a:lnTo>
                <a:lnTo>
                  <a:pt x="370" y="238"/>
                </a:lnTo>
                <a:lnTo>
                  <a:pt x="367" y="242"/>
                </a:lnTo>
                <a:lnTo>
                  <a:pt x="362" y="243"/>
                </a:lnTo>
                <a:lnTo>
                  <a:pt x="359" y="245"/>
                </a:lnTo>
                <a:lnTo>
                  <a:pt x="354" y="249"/>
                </a:lnTo>
                <a:lnTo>
                  <a:pt x="350" y="251"/>
                </a:lnTo>
                <a:lnTo>
                  <a:pt x="347" y="255"/>
                </a:lnTo>
                <a:lnTo>
                  <a:pt x="342" y="257"/>
                </a:lnTo>
                <a:lnTo>
                  <a:pt x="339" y="259"/>
                </a:lnTo>
                <a:lnTo>
                  <a:pt x="334" y="263"/>
                </a:lnTo>
                <a:lnTo>
                  <a:pt x="331" y="265"/>
                </a:lnTo>
                <a:lnTo>
                  <a:pt x="327" y="268"/>
                </a:lnTo>
                <a:lnTo>
                  <a:pt x="322" y="270"/>
                </a:lnTo>
                <a:lnTo>
                  <a:pt x="321" y="272"/>
                </a:lnTo>
                <a:lnTo>
                  <a:pt x="318" y="274"/>
                </a:lnTo>
                <a:lnTo>
                  <a:pt x="315" y="276"/>
                </a:lnTo>
                <a:lnTo>
                  <a:pt x="313" y="278"/>
                </a:lnTo>
                <a:lnTo>
                  <a:pt x="310" y="280"/>
                </a:lnTo>
                <a:lnTo>
                  <a:pt x="309" y="282"/>
                </a:lnTo>
                <a:lnTo>
                  <a:pt x="305" y="284"/>
                </a:lnTo>
                <a:lnTo>
                  <a:pt x="302" y="286"/>
                </a:lnTo>
                <a:lnTo>
                  <a:pt x="301" y="288"/>
                </a:lnTo>
                <a:lnTo>
                  <a:pt x="298" y="290"/>
                </a:lnTo>
                <a:lnTo>
                  <a:pt x="295" y="291"/>
                </a:lnTo>
                <a:lnTo>
                  <a:pt x="293" y="293"/>
                </a:lnTo>
                <a:lnTo>
                  <a:pt x="290" y="293"/>
                </a:lnTo>
                <a:lnTo>
                  <a:pt x="289" y="297"/>
                </a:lnTo>
                <a:lnTo>
                  <a:pt x="286" y="299"/>
                </a:lnTo>
                <a:lnTo>
                  <a:pt x="284" y="301"/>
                </a:lnTo>
                <a:lnTo>
                  <a:pt x="281" y="303"/>
                </a:lnTo>
                <a:lnTo>
                  <a:pt x="279" y="303"/>
                </a:lnTo>
                <a:lnTo>
                  <a:pt x="276" y="305"/>
                </a:lnTo>
                <a:lnTo>
                  <a:pt x="275" y="307"/>
                </a:lnTo>
                <a:lnTo>
                  <a:pt x="272" y="309"/>
                </a:lnTo>
                <a:lnTo>
                  <a:pt x="270" y="311"/>
                </a:lnTo>
                <a:lnTo>
                  <a:pt x="269" y="313"/>
                </a:lnTo>
                <a:lnTo>
                  <a:pt x="266" y="314"/>
                </a:lnTo>
                <a:lnTo>
                  <a:pt x="264" y="316"/>
                </a:lnTo>
                <a:lnTo>
                  <a:pt x="261" y="318"/>
                </a:lnTo>
                <a:lnTo>
                  <a:pt x="260" y="320"/>
                </a:lnTo>
                <a:lnTo>
                  <a:pt x="258" y="324"/>
                </a:lnTo>
                <a:lnTo>
                  <a:pt x="255" y="326"/>
                </a:lnTo>
                <a:lnTo>
                  <a:pt x="253" y="328"/>
                </a:lnTo>
                <a:lnTo>
                  <a:pt x="252" y="330"/>
                </a:lnTo>
                <a:lnTo>
                  <a:pt x="249" y="332"/>
                </a:lnTo>
                <a:lnTo>
                  <a:pt x="247" y="334"/>
                </a:lnTo>
                <a:lnTo>
                  <a:pt x="244" y="338"/>
                </a:lnTo>
                <a:lnTo>
                  <a:pt x="241" y="339"/>
                </a:lnTo>
                <a:lnTo>
                  <a:pt x="238" y="343"/>
                </a:lnTo>
                <a:lnTo>
                  <a:pt x="235" y="345"/>
                </a:lnTo>
                <a:lnTo>
                  <a:pt x="232" y="349"/>
                </a:lnTo>
                <a:lnTo>
                  <a:pt x="229" y="353"/>
                </a:lnTo>
                <a:lnTo>
                  <a:pt x="227" y="355"/>
                </a:lnTo>
                <a:lnTo>
                  <a:pt x="223" y="362"/>
                </a:lnTo>
                <a:lnTo>
                  <a:pt x="218" y="368"/>
                </a:lnTo>
                <a:lnTo>
                  <a:pt x="212" y="374"/>
                </a:lnTo>
                <a:lnTo>
                  <a:pt x="208" y="380"/>
                </a:lnTo>
                <a:lnTo>
                  <a:pt x="203" y="385"/>
                </a:lnTo>
                <a:lnTo>
                  <a:pt x="197" y="393"/>
                </a:lnTo>
                <a:lnTo>
                  <a:pt x="192" y="399"/>
                </a:lnTo>
                <a:lnTo>
                  <a:pt x="188" y="405"/>
                </a:lnTo>
                <a:lnTo>
                  <a:pt x="182" y="410"/>
                </a:lnTo>
                <a:lnTo>
                  <a:pt x="177" y="416"/>
                </a:lnTo>
                <a:lnTo>
                  <a:pt x="172" y="422"/>
                </a:lnTo>
                <a:lnTo>
                  <a:pt x="166" y="428"/>
                </a:lnTo>
                <a:lnTo>
                  <a:pt x="162" y="433"/>
                </a:lnTo>
                <a:lnTo>
                  <a:pt x="156" y="437"/>
                </a:lnTo>
                <a:lnTo>
                  <a:pt x="151" y="443"/>
                </a:lnTo>
                <a:lnTo>
                  <a:pt x="146" y="449"/>
                </a:lnTo>
                <a:lnTo>
                  <a:pt x="145" y="449"/>
                </a:lnTo>
                <a:lnTo>
                  <a:pt x="143" y="449"/>
                </a:lnTo>
                <a:lnTo>
                  <a:pt x="143" y="451"/>
                </a:lnTo>
                <a:lnTo>
                  <a:pt x="143" y="453"/>
                </a:lnTo>
                <a:lnTo>
                  <a:pt x="142" y="455"/>
                </a:lnTo>
                <a:lnTo>
                  <a:pt x="140" y="456"/>
                </a:lnTo>
                <a:lnTo>
                  <a:pt x="139" y="458"/>
                </a:lnTo>
                <a:lnTo>
                  <a:pt x="137" y="460"/>
                </a:lnTo>
                <a:lnTo>
                  <a:pt x="136" y="462"/>
                </a:lnTo>
                <a:lnTo>
                  <a:pt x="133" y="466"/>
                </a:lnTo>
                <a:lnTo>
                  <a:pt x="131" y="468"/>
                </a:lnTo>
                <a:lnTo>
                  <a:pt x="130" y="470"/>
                </a:lnTo>
                <a:lnTo>
                  <a:pt x="128" y="474"/>
                </a:lnTo>
                <a:lnTo>
                  <a:pt x="125" y="476"/>
                </a:lnTo>
                <a:lnTo>
                  <a:pt x="123" y="480"/>
                </a:lnTo>
                <a:lnTo>
                  <a:pt x="122" y="483"/>
                </a:lnTo>
                <a:lnTo>
                  <a:pt x="119" y="485"/>
                </a:lnTo>
                <a:lnTo>
                  <a:pt x="117" y="489"/>
                </a:lnTo>
                <a:lnTo>
                  <a:pt x="116" y="493"/>
                </a:lnTo>
                <a:lnTo>
                  <a:pt x="113" y="497"/>
                </a:lnTo>
                <a:lnTo>
                  <a:pt x="111" y="499"/>
                </a:lnTo>
                <a:lnTo>
                  <a:pt x="110" y="503"/>
                </a:lnTo>
                <a:lnTo>
                  <a:pt x="108" y="506"/>
                </a:lnTo>
                <a:lnTo>
                  <a:pt x="105" y="510"/>
                </a:lnTo>
                <a:lnTo>
                  <a:pt x="104" y="512"/>
                </a:lnTo>
                <a:lnTo>
                  <a:pt x="102" y="516"/>
                </a:lnTo>
                <a:lnTo>
                  <a:pt x="101" y="520"/>
                </a:lnTo>
                <a:lnTo>
                  <a:pt x="97" y="524"/>
                </a:lnTo>
                <a:lnTo>
                  <a:pt x="97" y="529"/>
                </a:lnTo>
                <a:lnTo>
                  <a:pt x="96" y="537"/>
                </a:lnTo>
                <a:lnTo>
                  <a:pt x="94" y="543"/>
                </a:lnTo>
                <a:lnTo>
                  <a:pt x="93" y="551"/>
                </a:lnTo>
                <a:lnTo>
                  <a:pt x="91" y="556"/>
                </a:lnTo>
                <a:lnTo>
                  <a:pt x="90" y="564"/>
                </a:lnTo>
                <a:lnTo>
                  <a:pt x="88" y="570"/>
                </a:lnTo>
                <a:lnTo>
                  <a:pt x="87" y="577"/>
                </a:lnTo>
                <a:lnTo>
                  <a:pt x="87" y="581"/>
                </a:lnTo>
                <a:lnTo>
                  <a:pt x="85" y="585"/>
                </a:lnTo>
                <a:lnTo>
                  <a:pt x="85" y="589"/>
                </a:lnTo>
                <a:lnTo>
                  <a:pt x="84" y="593"/>
                </a:lnTo>
                <a:lnTo>
                  <a:pt x="84" y="597"/>
                </a:lnTo>
                <a:lnTo>
                  <a:pt x="82" y="600"/>
                </a:lnTo>
                <a:lnTo>
                  <a:pt x="82" y="604"/>
                </a:lnTo>
                <a:lnTo>
                  <a:pt x="82" y="608"/>
                </a:lnTo>
                <a:lnTo>
                  <a:pt x="81" y="610"/>
                </a:lnTo>
                <a:lnTo>
                  <a:pt x="81" y="612"/>
                </a:lnTo>
                <a:lnTo>
                  <a:pt x="81" y="616"/>
                </a:lnTo>
                <a:lnTo>
                  <a:pt x="79" y="618"/>
                </a:lnTo>
                <a:lnTo>
                  <a:pt x="79" y="622"/>
                </a:lnTo>
                <a:lnTo>
                  <a:pt x="78" y="625"/>
                </a:lnTo>
                <a:lnTo>
                  <a:pt x="78" y="629"/>
                </a:lnTo>
                <a:lnTo>
                  <a:pt x="76" y="635"/>
                </a:lnTo>
                <a:lnTo>
                  <a:pt x="76" y="639"/>
                </a:lnTo>
                <a:lnTo>
                  <a:pt x="75" y="645"/>
                </a:lnTo>
                <a:lnTo>
                  <a:pt x="73" y="650"/>
                </a:lnTo>
                <a:lnTo>
                  <a:pt x="73" y="656"/>
                </a:lnTo>
                <a:lnTo>
                  <a:pt x="71" y="664"/>
                </a:lnTo>
                <a:lnTo>
                  <a:pt x="70" y="669"/>
                </a:lnTo>
                <a:lnTo>
                  <a:pt x="70" y="675"/>
                </a:lnTo>
                <a:lnTo>
                  <a:pt x="68" y="683"/>
                </a:lnTo>
                <a:lnTo>
                  <a:pt x="67" y="689"/>
                </a:lnTo>
                <a:lnTo>
                  <a:pt x="67" y="696"/>
                </a:lnTo>
                <a:lnTo>
                  <a:pt x="65" y="702"/>
                </a:lnTo>
                <a:lnTo>
                  <a:pt x="64" y="710"/>
                </a:lnTo>
                <a:lnTo>
                  <a:pt x="64" y="716"/>
                </a:lnTo>
                <a:lnTo>
                  <a:pt x="62" y="721"/>
                </a:lnTo>
                <a:lnTo>
                  <a:pt x="62" y="727"/>
                </a:lnTo>
                <a:lnTo>
                  <a:pt x="61" y="733"/>
                </a:lnTo>
                <a:lnTo>
                  <a:pt x="61" y="742"/>
                </a:lnTo>
                <a:lnTo>
                  <a:pt x="59" y="754"/>
                </a:lnTo>
                <a:lnTo>
                  <a:pt x="59" y="764"/>
                </a:lnTo>
                <a:lnTo>
                  <a:pt x="58" y="773"/>
                </a:lnTo>
                <a:lnTo>
                  <a:pt x="59" y="773"/>
                </a:lnTo>
                <a:lnTo>
                  <a:pt x="59" y="775"/>
                </a:lnTo>
                <a:lnTo>
                  <a:pt x="61" y="775"/>
                </a:lnTo>
                <a:lnTo>
                  <a:pt x="61" y="777"/>
                </a:lnTo>
                <a:lnTo>
                  <a:pt x="62" y="777"/>
                </a:lnTo>
                <a:lnTo>
                  <a:pt x="64" y="777"/>
                </a:lnTo>
                <a:lnTo>
                  <a:pt x="64" y="775"/>
                </a:lnTo>
                <a:lnTo>
                  <a:pt x="65" y="775"/>
                </a:lnTo>
                <a:lnTo>
                  <a:pt x="65" y="773"/>
                </a:lnTo>
                <a:lnTo>
                  <a:pt x="68" y="769"/>
                </a:lnTo>
                <a:lnTo>
                  <a:pt x="70" y="765"/>
                </a:lnTo>
                <a:lnTo>
                  <a:pt x="70" y="764"/>
                </a:lnTo>
                <a:lnTo>
                  <a:pt x="71" y="760"/>
                </a:lnTo>
                <a:lnTo>
                  <a:pt x="71" y="758"/>
                </a:lnTo>
                <a:lnTo>
                  <a:pt x="73" y="756"/>
                </a:lnTo>
                <a:lnTo>
                  <a:pt x="73" y="754"/>
                </a:lnTo>
                <a:lnTo>
                  <a:pt x="75" y="750"/>
                </a:lnTo>
                <a:lnTo>
                  <a:pt x="76" y="748"/>
                </a:lnTo>
                <a:lnTo>
                  <a:pt x="78" y="748"/>
                </a:lnTo>
                <a:lnTo>
                  <a:pt x="78" y="746"/>
                </a:lnTo>
                <a:lnTo>
                  <a:pt x="79" y="744"/>
                </a:lnTo>
                <a:lnTo>
                  <a:pt x="81" y="742"/>
                </a:lnTo>
                <a:lnTo>
                  <a:pt x="82" y="742"/>
                </a:lnTo>
                <a:lnTo>
                  <a:pt x="82" y="740"/>
                </a:lnTo>
                <a:lnTo>
                  <a:pt x="82" y="739"/>
                </a:lnTo>
                <a:lnTo>
                  <a:pt x="85" y="735"/>
                </a:lnTo>
                <a:lnTo>
                  <a:pt x="88" y="729"/>
                </a:lnTo>
                <a:lnTo>
                  <a:pt x="90" y="725"/>
                </a:lnTo>
                <a:lnTo>
                  <a:pt x="93" y="721"/>
                </a:lnTo>
                <a:lnTo>
                  <a:pt x="96" y="716"/>
                </a:lnTo>
                <a:lnTo>
                  <a:pt x="97" y="712"/>
                </a:lnTo>
                <a:lnTo>
                  <a:pt x="101" y="708"/>
                </a:lnTo>
                <a:lnTo>
                  <a:pt x="102" y="702"/>
                </a:lnTo>
                <a:lnTo>
                  <a:pt x="105" y="698"/>
                </a:lnTo>
                <a:lnTo>
                  <a:pt x="107" y="694"/>
                </a:lnTo>
                <a:lnTo>
                  <a:pt x="110" y="689"/>
                </a:lnTo>
                <a:lnTo>
                  <a:pt x="113" y="685"/>
                </a:lnTo>
                <a:lnTo>
                  <a:pt x="116" y="681"/>
                </a:lnTo>
                <a:lnTo>
                  <a:pt x="119" y="677"/>
                </a:lnTo>
                <a:lnTo>
                  <a:pt x="122" y="671"/>
                </a:lnTo>
                <a:lnTo>
                  <a:pt x="127" y="669"/>
                </a:lnTo>
                <a:lnTo>
                  <a:pt x="128" y="664"/>
                </a:lnTo>
                <a:lnTo>
                  <a:pt x="131" y="660"/>
                </a:lnTo>
                <a:lnTo>
                  <a:pt x="134" y="656"/>
                </a:lnTo>
                <a:lnTo>
                  <a:pt x="137" y="654"/>
                </a:lnTo>
                <a:lnTo>
                  <a:pt x="139" y="650"/>
                </a:lnTo>
                <a:lnTo>
                  <a:pt x="142" y="646"/>
                </a:lnTo>
                <a:lnTo>
                  <a:pt x="145" y="643"/>
                </a:lnTo>
                <a:lnTo>
                  <a:pt x="148" y="639"/>
                </a:lnTo>
                <a:lnTo>
                  <a:pt x="153" y="635"/>
                </a:lnTo>
                <a:lnTo>
                  <a:pt x="156" y="631"/>
                </a:lnTo>
                <a:lnTo>
                  <a:pt x="159" y="629"/>
                </a:lnTo>
                <a:lnTo>
                  <a:pt x="162" y="625"/>
                </a:lnTo>
                <a:lnTo>
                  <a:pt x="165" y="622"/>
                </a:lnTo>
                <a:lnTo>
                  <a:pt x="168" y="618"/>
                </a:lnTo>
                <a:lnTo>
                  <a:pt x="171" y="614"/>
                </a:lnTo>
                <a:lnTo>
                  <a:pt x="174" y="610"/>
                </a:lnTo>
                <a:lnTo>
                  <a:pt x="177" y="606"/>
                </a:lnTo>
                <a:lnTo>
                  <a:pt x="180" y="602"/>
                </a:lnTo>
                <a:lnTo>
                  <a:pt x="183" y="598"/>
                </a:lnTo>
                <a:lnTo>
                  <a:pt x="186" y="595"/>
                </a:lnTo>
                <a:lnTo>
                  <a:pt x="189" y="593"/>
                </a:lnTo>
                <a:lnTo>
                  <a:pt x="192" y="589"/>
                </a:lnTo>
                <a:lnTo>
                  <a:pt x="195" y="585"/>
                </a:lnTo>
                <a:lnTo>
                  <a:pt x="198" y="583"/>
                </a:lnTo>
                <a:lnTo>
                  <a:pt x="201" y="579"/>
                </a:lnTo>
                <a:lnTo>
                  <a:pt x="203" y="575"/>
                </a:lnTo>
                <a:lnTo>
                  <a:pt x="206" y="574"/>
                </a:lnTo>
                <a:lnTo>
                  <a:pt x="209" y="570"/>
                </a:lnTo>
                <a:lnTo>
                  <a:pt x="212" y="566"/>
                </a:lnTo>
                <a:lnTo>
                  <a:pt x="215" y="564"/>
                </a:lnTo>
                <a:lnTo>
                  <a:pt x="218" y="560"/>
                </a:lnTo>
                <a:lnTo>
                  <a:pt x="221" y="558"/>
                </a:lnTo>
                <a:lnTo>
                  <a:pt x="221" y="560"/>
                </a:lnTo>
                <a:lnTo>
                  <a:pt x="220" y="562"/>
                </a:lnTo>
                <a:lnTo>
                  <a:pt x="218" y="562"/>
                </a:lnTo>
                <a:lnTo>
                  <a:pt x="218" y="564"/>
                </a:lnTo>
                <a:lnTo>
                  <a:pt x="215" y="568"/>
                </a:lnTo>
                <a:lnTo>
                  <a:pt x="212" y="570"/>
                </a:lnTo>
                <a:lnTo>
                  <a:pt x="211" y="574"/>
                </a:lnTo>
                <a:lnTo>
                  <a:pt x="208" y="575"/>
                </a:lnTo>
                <a:lnTo>
                  <a:pt x="206" y="579"/>
                </a:lnTo>
                <a:lnTo>
                  <a:pt x="203" y="581"/>
                </a:lnTo>
                <a:lnTo>
                  <a:pt x="200" y="585"/>
                </a:lnTo>
                <a:lnTo>
                  <a:pt x="198" y="587"/>
                </a:lnTo>
                <a:lnTo>
                  <a:pt x="195" y="591"/>
                </a:lnTo>
                <a:lnTo>
                  <a:pt x="192" y="593"/>
                </a:lnTo>
                <a:lnTo>
                  <a:pt x="189" y="597"/>
                </a:lnTo>
                <a:lnTo>
                  <a:pt x="188" y="598"/>
                </a:lnTo>
                <a:lnTo>
                  <a:pt x="185" y="602"/>
                </a:lnTo>
                <a:lnTo>
                  <a:pt x="183" y="604"/>
                </a:lnTo>
                <a:lnTo>
                  <a:pt x="180" y="608"/>
                </a:lnTo>
                <a:lnTo>
                  <a:pt x="177" y="612"/>
                </a:lnTo>
                <a:lnTo>
                  <a:pt x="175" y="614"/>
                </a:lnTo>
                <a:lnTo>
                  <a:pt x="174" y="616"/>
                </a:lnTo>
                <a:lnTo>
                  <a:pt x="172" y="616"/>
                </a:lnTo>
                <a:lnTo>
                  <a:pt x="171" y="618"/>
                </a:lnTo>
                <a:lnTo>
                  <a:pt x="171" y="620"/>
                </a:lnTo>
                <a:lnTo>
                  <a:pt x="168" y="622"/>
                </a:lnTo>
                <a:lnTo>
                  <a:pt x="166" y="625"/>
                </a:lnTo>
                <a:lnTo>
                  <a:pt x="163" y="627"/>
                </a:lnTo>
                <a:lnTo>
                  <a:pt x="162" y="631"/>
                </a:lnTo>
                <a:lnTo>
                  <a:pt x="159" y="633"/>
                </a:lnTo>
                <a:lnTo>
                  <a:pt x="157" y="637"/>
                </a:lnTo>
                <a:lnTo>
                  <a:pt x="154" y="641"/>
                </a:lnTo>
                <a:lnTo>
                  <a:pt x="153" y="643"/>
                </a:lnTo>
                <a:lnTo>
                  <a:pt x="149" y="646"/>
                </a:lnTo>
                <a:lnTo>
                  <a:pt x="148" y="648"/>
                </a:lnTo>
                <a:lnTo>
                  <a:pt x="146" y="652"/>
                </a:lnTo>
                <a:lnTo>
                  <a:pt x="143" y="656"/>
                </a:lnTo>
                <a:lnTo>
                  <a:pt x="142" y="658"/>
                </a:lnTo>
                <a:lnTo>
                  <a:pt x="140" y="662"/>
                </a:lnTo>
                <a:lnTo>
                  <a:pt x="139" y="664"/>
                </a:lnTo>
                <a:lnTo>
                  <a:pt x="137" y="668"/>
                </a:lnTo>
                <a:lnTo>
                  <a:pt x="133" y="671"/>
                </a:lnTo>
                <a:lnTo>
                  <a:pt x="130" y="675"/>
                </a:lnTo>
                <a:lnTo>
                  <a:pt x="128" y="679"/>
                </a:lnTo>
                <a:lnTo>
                  <a:pt x="125" y="685"/>
                </a:lnTo>
                <a:lnTo>
                  <a:pt x="122" y="689"/>
                </a:lnTo>
                <a:lnTo>
                  <a:pt x="119" y="693"/>
                </a:lnTo>
                <a:lnTo>
                  <a:pt x="117" y="696"/>
                </a:lnTo>
                <a:lnTo>
                  <a:pt x="114" y="702"/>
                </a:lnTo>
                <a:lnTo>
                  <a:pt x="113" y="706"/>
                </a:lnTo>
                <a:lnTo>
                  <a:pt x="110" y="710"/>
                </a:lnTo>
                <a:lnTo>
                  <a:pt x="107" y="716"/>
                </a:lnTo>
                <a:lnTo>
                  <a:pt x="105" y="719"/>
                </a:lnTo>
                <a:lnTo>
                  <a:pt x="102" y="723"/>
                </a:lnTo>
                <a:lnTo>
                  <a:pt x="101" y="729"/>
                </a:lnTo>
                <a:lnTo>
                  <a:pt x="97" y="733"/>
                </a:lnTo>
                <a:lnTo>
                  <a:pt x="94" y="737"/>
                </a:lnTo>
                <a:lnTo>
                  <a:pt x="91" y="742"/>
                </a:lnTo>
                <a:lnTo>
                  <a:pt x="88" y="746"/>
                </a:lnTo>
                <a:lnTo>
                  <a:pt x="87" y="752"/>
                </a:lnTo>
                <a:lnTo>
                  <a:pt x="84" y="756"/>
                </a:lnTo>
                <a:lnTo>
                  <a:pt x="81" y="762"/>
                </a:lnTo>
                <a:lnTo>
                  <a:pt x="79" y="765"/>
                </a:lnTo>
                <a:lnTo>
                  <a:pt x="76" y="771"/>
                </a:lnTo>
                <a:lnTo>
                  <a:pt x="75" y="777"/>
                </a:lnTo>
                <a:lnTo>
                  <a:pt x="71" y="785"/>
                </a:lnTo>
                <a:lnTo>
                  <a:pt x="70" y="788"/>
                </a:lnTo>
                <a:lnTo>
                  <a:pt x="68" y="790"/>
                </a:lnTo>
                <a:lnTo>
                  <a:pt x="67" y="794"/>
                </a:lnTo>
                <a:lnTo>
                  <a:pt x="65" y="796"/>
                </a:lnTo>
                <a:lnTo>
                  <a:pt x="65" y="800"/>
                </a:lnTo>
                <a:lnTo>
                  <a:pt x="64" y="804"/>
                </a:lnTo>
                <a:lnTo>
                  <a:pt x="62" y="806"/>
                </a:lnTo>
                <a:lnTo>
                  <a:pt x="61" y="810"/>
                </a:lnTo>
                <a:lnTo>
                  <a:pt x="61" y="813"/>
                </a:lnTo>
                <a:lnTo>
                  <a:pt x="61" y="817"/>
                </a:lnTo>
                <a:lnTo>
                  <a:pt x="59" y="821"/>
                </a:lnTo>
                <a:lnTo>
                  <a:pt x="59" y="825"/>
                </a:lnTo>
                <a:lnTo>
                  <a:pt x="58" y="831"/>
                </a:lnTo>
                <a:lnTo>
                  <a:pt x="58" y="835"/>
                </a:lnTo>
                <a:lnTo>
                  <a:pt x="56" y="838"/>
                </a:lnTo>
                <a:lnTo>
                  <a:pt x="56" y="842"/>
                </a:lnTo>
                <a:lnTo>
                  <a:pt x="55" y="852"/>
                </a:lnTo>
                <a:lnTo>
                  <a:pt x="53" y="863"/>
                </a:lnTo>
                <a:lnTo>
                  <a:pt x="53" y="873"/>
                </a:lnTo>
                <a:lnTo>
                  <a:pt x="52" y="882"/>
                </a:lnTo>
                <a:lnTo>
                  <a:pt x="52" y="890"/>
                </a:lnTo>
                <a:lnTo>
                  <a:pt x="52" y="900"/>
                </a:lnTo>
                <a:lnTo>
                  <a:pt x="50" y="911"/>
                </a:lnTo>
                <a:lnTo>
                  <a:pt x="50" y="927"/>
                </a:lnTo>
                <a:lnTo>
                  <a:pt x="49" y="988"/>
                </a:lnTo>
                <a:lnTo>
                  <a:pt x="45" y="967"/>
                </a:lnTo>
                <a:lnTo>
                  <a:pt x="44" y="967"/>
                </a:lnTo>
                <a:lnTo>
                  <a:pt x="44" y="965"/>
                </a:lnTo>
                <a:lnTo>
                  <a:pt x="42" y="965"/>
                </a:lnTo>
                <a:lnTo>
                  <a:pt x="36" y="978"/>
                </a:lnTo>
                <a:lnTo>
                  <a:pt x="33" y="977"/>
                </a:lnTo>
                <a:lnTo>
                  <a:pt x="42" y="948"/>
                </a:lnTo>
                <a:lnTo>
                  <a:pt x="41" y="915"/>
                </a:lnTo>
                <a:lnTo>
                  <a:pt x="41" y="913"/>
                </a:lnTo>
                <a:lnTo>
                  <a:pt x="41" y="911"/>
                </a:lnTo>
                <a:lnTo>
                  <a:pt x="41" y="909"/>
                </a:lnTo>
                <a:lnTo>
                  <a:pt x="38" y="917"/>
                </a:lnTo>
                <a:lnTo>
                  <a:pt x="36" y="923"/>
                </a:lnTo>
                <a:lnTo>
                  <a:pt x="35" y="929"/>
                </a:lnTo>
                <a:lnTo>
                  <a:pt x="33" y="934"/>
                </a:lnTo>
                <a:lnTo>
                  <a:pt x="30" y="942"/>
                </a:lnTo>
                <a:lnTo>
                  <a:pt x="29" y="948"/>
                </a:lnTo>
                <a:lnTo>
                  <a:pt x="27" y="954"/>
                </a:lnTo>
                <a:lnTo>
                  <a:pt x="26" y="961"/>
                </a:lnTo>
                <a:lnTo>
                  <a:pt x="24" y="957"/>
                </a:lnTo>
                <a:lnTo>
                  <a:pt x="29" y="921"/>
                </a:lnTo>
                <a:lnTo>
                  <a:pt x="38" y="869"/>
                </a:lnTo>
                <a:lnTo>
                  <a:pt x="41" y="859"/>
                </a:lnTo>
                <a:lnTo>
                  <a:pt x="42" y="850"/>
                </a:lnTo>
                <a:lnTo>
                  <a:pt x="42" y="840"/>
                </a:lnTo>
                <a:lnTo>
                  <a:pt x="44" y="831"/>
                </a:lnTo>
                <a:lnTo>
                  <a:pt x="44" y="823"/>
                </a:lnTo>
                <a:lnTo>
                  <a:pt x="44" y="813"/>
                </a:lnTo>
                <a:lnTo>
                  <a:pt x="45" y="804"/>
                </a:lnTo>
                <a:lnTo>
                  <a:pt x="45" y="794"/>
                </a:lnTo>
                <a:lnTo>
                  <a:pt x="45" y="787"/>
                </a:lnTo>
                <a:lnTo>
                  <a:pt x="45" y="777"/>
                </a:lnTo>
                <a:lnTo>
                  <a:pt x="47" y="769"/>
                </a:lnTo>
                <a:lnTo>
                  <a:pt x="47" y="760"/>
                </a:lnTo>
                <a:lnTo>
                  <a:pt x="49" y="752"/>
                </a:lnTo>
                <a:lnTo>
                  <a:pt x="49" y="742"/>
                </a:lnTo>
                <a:lnTo>
                  <a:pt x="50" y="735"/>
                </a:lnTo>
                <a:lnTo>
                  <a:pt x="52" y="725"/>
                </a:lnTo>
                <a:lnTo>
                  <a:pt x="52" y="721"/>
                </a:lnTo>
                <a:lnTo>
                  <a:pt x="52" y="717"/>
                </a:lnTo>
                <a:lnTo>
                  <a:pt x="52" y="714"/>
                </a:lnTo>
                <a:lnTo>
                  <a:pt x="53" y="708"/>
                </a:lnTo>
                <a:lnTo>
                  <a:pt x="53" y="704"/>
                </a:lnTo>
                <a:lnTo>
                  <a:pt x="55" y="698"/>
                </a:lnTo>
                <a:lnTo>
                  <a:pt x="55" y="694"/>
                </a:lnTo>
                <a:lnTo>
                  <a:pt x="56" y="689"/>
                </a:lnTo>
                <a:lnTo>
                  <a:pt x="58" y="685"/>
                </a:lnTo>
                <a:lnTo>
                  <a:pt x="58" y="679"/>
                </a:lnTo>
                <a:lnTo>
                  <a:pt x="59" y="675"/>
                </a:lnTo>
                <a:lnTo>
                  <a:pt x="59" y="669"/>
                </a:lnTo>
                <a:lnTo>
                  <a:pt x="61" y="664"/>
                </a:lnTo>
                <a:lnTo>
                  <a:pt x="61" y="660"/>
                </a:lnTo>
                <a:lnTo>
                  <a:pt x="62" y="654"/>
                </a:lnTo>
                <a:lnTo>
                  <a:pt x="62" y="650"/>
                </a:lnTo>
                <a:lnTo>
                  <a:pt x="67" y="610"/>
                </a:lnTo>
                <a:lnTo>
                  <a:pt x="67" y="608"/>
                </a:lnTo>
                <a:lnTo>
                  <a:pt x="67" y="610"/>
                </a:lnTo>
                <a:lnTo>
                  <a:pt x="65" y="610"/>
                </a:lnTo>
                <a:lnTo>
                  <a:pt x="65" y="612"/>
                </a:lnTo>
                <a:lnTo>
                  <a:pt x="64" y="614"/>
                </a:lnTo>
                <a:lnTo>
                  <a:pt x="64" y="616"/>
                </a:lnTo>
                <a:lnTo>
                  <a:pt x="64" y="618"/>
                </a:lnTo>
                <a:lnTo>
                  <a:pt x="64" y="620"/>
                </a:lnTo>
                <a:lnTo>
                  <a:pt x="62" y="622"/>
                </a:lnTo>
                <a:lnTo>
                  <a:pt x="62" y="627"/>
                </a:lnTo>
                <a:lnTo>
                  <a:pt x="61" y="633"/>
                </a:lnTo>
                <a:lnTo>
                  <a:pt x="59" y="637"/>
                </a:lnTo>
                <a:lnTo>
                  <a:pt x="58" y="643"/>
                </a:lnTo>
                <a:lnTo>
                  <a:pt x="58" y="646"/>
                </a:lnTo>
                <a:lnTo>
                  <a:pt x="56" y="652"/>
                </a:lnTo>
                <a:lnTo>
                  <a:pt x="55" y="656"/>
                </a:lnTo>
                <a:lnTo>
                  <a:pt x="53" y="662"/>
                </a:lnTo>
                <a:lnTo>
                  <a:pt x="52" y="666"/>
                </a:lnTo>
                <a:lnTo>
                  <a:pt x="52" y="668"/>
                </a:lnTo>
                <a:lnTo>
                  <a:pt x="52" y="671"/>
                </a:lnTo>
                <a:lnTo>
                  <a:pt x="50" y="673"/>
                </a:lnTo>
                <a:lnTo>
                  <a:pt x="49" y="677"/>
                </a:lnTo>
                <a:lnTo>
                  <a:pt x="49" y="681"/>
                </a:lnTo>
                <a:lnTo>
                  <a:pt x="47" y="685"/>
                </a:lnTo>
                <a:lnTo>
                  <a:pt x="47" y="689"/>
                </a:lnTo>
                <a:lnTo>
                  <a:pt x="45" y="693"/>
                </a:lnTo>
                <a:lnTo>
                  <a:pt x="44" y="694"/>
                </a:lnTo>
                <a:lnTo>
                  <a:pt x="42" y="698"/>
                </a:lnTo>
                <a:lnTo>
                  <a:pt x="42" y="702"/>
                </a:lnTo>
                <a:lnTo>
                  <a:pt x="41" y="706"/>
                </a:lnTo>
                <a:lnTo>
                  <a:pt x="39" y="710"/>
                </a:lnTo>
                <a:lnTo>
                  <a:pt x="38" y="714"/>
                </a:lnTo>
                <a:lnTo>
                  <a:pt x="38" y="719"/>
                </a:lnTo>
                <a:lnTo>
                  <a:pt x="36" y="723"/>
                </a:lnTo>
                <a:lnTo>
                  <a:pt x="36" y="727"/>
                </a:lnTo>
                <a:lnTo>
                  <a:pt x="36" y="731"/>
                </a:lnTo>
                <a:lnTo>
                  <a:pt x="35" y="735"/>
                </a:lnTo>
                <a:lnTo>
                  <a:pt x="35" y="740"/>
                </a:lnTo>
                <a:lnTo>
                  <a:pt x="35" y="744"/>
                </a:lnTo>
                <a:lnTo>
                  <a:pt x="33" y="748"/>
                </a:lnTo>
                <a:lnTo>
                  <a:pt x="33" y="754"/>
                </a:lnTo>
                <a:lnTo>
                  <a:pt x="32" y="756"/>
                </a:lnTo>
                <a:lnTo>
                  <a:pt x="32" y="758"/>
                </a:lnTo>
                <a:lnTo>
                  <a:pt x="32" y="760"/>
                </a:lnTo>
                <a:lnTo>
                  <a:pt x="30" y="762"/>
                </a:lnTo>
                <a:lnTo>
                  <a:pt x="30" y="764"/>
                </a:lnTo>
                <a:lnTo>
                  <a:pt x="29" y="765"/>
                </a:lnTo>
                <a:lnTo>
                  <a:pt x="29" y="767"/>
                </a:lnTo>
                <a:lnTo>
                  <a:pt x="29" y="771"/>
                </a:lnTo>
                <a:lnTo>
                  <a:pt x="27" y="775"/>
                </a:lnTo>
                <a:lnTo>
                  <a:pt x="26" y="781"/>
                </a:lnTo>
                <a:lnTo>
                  <a:pt x="26" y="785"/>
                </a:lnTo>
                <a:lnTo>
                  <a:pt x="24" y="790"/>
                </a:lnTo>
                <a:lnTo>
                  <a:pt x="23" y="794"/>
                </a:lnTo>
                <a:lnTo>
                  <a:pt x="23" y="800"/>
                </a:lnTo>
                <a:lnTo>
                  <a:pt x="23" y="804"/>
                </a:lnTo>
                <a:lnTo>
                  <a:pt x="21" y="810"/>
                </a:lnTo>
                <a:lnTo>
                  <a:pt x="21" y="811"/>
                </a:lnTo>
                <a:lnTo>
                  <a:pt x="21" y="815"/>
                </a:lnTo>
                <a:lnTo>
                  <a:pt x="19" y="819"/>
                </a:lnTo>
                <a:lnTo>
                  <a:pt x="19" y="821"/>
                </a:lnTo>
                <a:lnTo>
                  <a:pt x="18" y="825"/>
                </a:lnTo>
                <a:lnTo>
                  <a:pt x="18" y="827"/>
                </a:lnTo>
                <a:lnTo>
                  <a:pt x="18" y="831"/>
                </a:lnTo>
                <a:lnTo>
                  <a:pt x="16" y="835"/>
                </a:lnTo>
                <a:lnTo>
                  <a:pt x="15" y="838"/>
                </a:lnTo>
                <a:lnTo>
                  <a:pt x="15" y="842"/>
                </a:lnTo>
                <a:lnTo>
                  <a:pt x="13" y="846"/>
                </a:lnTo>
                <a:lnTo>
                  <a:pt x="13" y="852"/>
                </a:lnTo>
                <a:lnTo>
                  <a:pt x="12" y="856"/>
                </a:lnTo>
                <a:lnTo>
                  <a:pt x="10" y="859"/>
                </a:lnTo>
                <a:lnTo>
                  <a:pt x="10" y="863"/>
                </a:lnTo>
                <a:lnTo>
                  <a:pt x="9" y="867"/>
                </a:lnTo>
                <a:lnTo>
                  <a:pt x="9" y="871"/>
                </a:lnTo>
                <a:lnTo>
                  <a:pt x="7" y="873"/>
                </a:lnTo>
                <a:lnTo>
                  <a:pt x="7" y="875"/>
                </a:lnTo>
                <a:lnTo>
                  <a:pt x="7" y="879"/>
                </a:lnTo>
                <a:lnTo>
                  <a:pt x="6" y="881"/>
                </a:lnTo>
                <a:lnTo>
                  <a:pt x="6" y="884"/>
                </a:lnTo>
                <a:lnTo>
                  <a:pt x="4" y="886"/>
                </a:lnTo>
                <a:lnTo>
                  <a:pt x="4" y="890"/>
                </a:lnTo>
                <a:close/>
              </a:path>
            </a:pathLst>
          </a:custGeom>
          <a:solidFill>
            <a:srgbClr val="006633"/>
          </a:solidFill>
          <a:ln w="9525">
            <a:noFill/>
            <a:round/>
            <a:headEnd/>
            <a:tailEnd/>
          </a:ln>
        </p:spPr>
        <p:txBody>
          <a:bodyPr/>
          <a:lstStyle/>
          <a:p>
            <a:endParaRPr lang="en-US"/>
          </a:p>
        </p:txBody>
      </p:sp>
      <p:sp>
        <p:nvSpPr>
          <p:cNvPr id="118794" name="Freeform 9" descr="Granite"/>
          <p:cNvSpPr>
            <a:spLocks/>
          </p:cNvSpPr>
          <p:nvPr/>
        </p:nvSpPr>
        <p:spPr bwMode="auto">
          <a:xfrm rot="8899025" flipV="1">
            <a:off x="3328988" y="3632200"/>
            <a:ext cx="328612" cy="244475"/>
          </a:xfrm>
          <a:custGeom>
            <a:avLst/>
            <a:gdLst>
              <a:gd name="T0" fmla="*/ 249237 w 207"/>
              <a:gd name="T1" fmla="*/ 6350 h 154"/>
              <a:gd name="T2" fmla="*/ 90487 w 207"/>
              <a:gd name="T3" fmla="*/ 204788 h 154"/>
              <a:gd name="T4" fmla="*/ 130175 w 207"/>
              <a:gd name="T5" fmla="*/ 244475 h 154"/>
              <a:gd name="T6" fmla="*/ 209550 w 207"/>
              <a:gd name="T7" fmla="*/ 165100 h 154"/>
              <a:gd name="T8" fmla="*/ 328612 w 207"/>
              <a:gd name="T9" fmla="*/ 85725 h 154"/>
              <a:gd name="T10" fmla="*/ 288925 w 207"/>
              <a:gd name="T11" fmla="*/ 46037 h 154"/>
              <a:gd name="T12" fmla="*/ 249237 w 207"/>
              <a:gd name="T13" fmla="*/ 6350 h 154"/>
              <a:gd name="T14" fmla="*/ 0 60000 65536"/>
              <a:gd name="T15" fmla="*/ 0 60000 65536"/>
              <a:gd name="T16" fmla="*/ 0 60000 65536"/>
              <a:gd name="T17" fmla="*/ 0 60000 65536"/>
              <a:gd name="T18" fmla="*/ 0 60000 65536"/>
              <a:gd name="T19" fmla="*/ 0 60000 65536"/>
              <a:gd name="T20" fmla="*/ 0 60000 65536"/>
              <a:gd name="T21" fmla="*/ 0 w 207"/>
              <a:gd name="T22" fmla="*/ 0 h 154"/>
              <a:gd name="T23" fmla="*/ 207 w 207"/>
              <a:gd name="T24" fmla="*/ 154 h 1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7" h="154">
                <a:moveTo>
                  <a:pt x="157" y="4"/>
                </a:moveTo>
                <a:cubicBezTo>
                  <a:pt x="55" y="29"/>
                  <a:pt x="0" y="15"/>
                  <a:pt x="57" y="129"/>
                </a:cubicBezTo>
                <a:cubicBezTo>
                  <a:pt x="62" y="140"/>
                  <a:pt x="74" y="146"/>
                  <a:pt x="82" y="154"/>
                </a:cubicBezTo>
                <a:cubicBezTo>
                  <a:pt x="99" y="137"/>
                  <a:pt x="111" y="115"/>
                  <a:pt x="132" y="104"/>
                </a:cubicBezTo>
                <a:cubicBezTo>
                  <a:pt x="193" y="74"/>
                  <a:pt x="169" y="92"/>
                  <a:pt x="207" y="54"/>
                </a:cubicBezTo>
                <a:cubicBezTo>
                  <a:pt x="199" y="46"/>
                  <a:pt x="192" y="36"/>
                  <a:pt x="182" y="29"/>
                </a:cubicBezTo>
                <a:cubicBezTo>
                  <a:pt x="139" y="0"/>
                  <a:pt x="107" y="4"/>
                  <a:pt x="157" y="4"/>
                </a:cubicBezTo>
                <a:close/>
              </a:path>
            </a:pathLst>
          </a:custGeom>
          <a:blipFill dpi="0" rotWithShape="0">
            <a:blip r:embed="rId2" cstate="print"/>
            <a:srcRect/>
            <a:tile tx="0" ty="0" sx="100000" sy="100000" flip="none" algn="tl"/>
          </a:blipFill>
          <a:ln w="19050" cap="flat" cmpd="sng">
            <a:noFill/>
            <a:prstDash val="solid"/>
            <a:round/>
            <a:headEnd type="none" w="med" len="med"/>
            <a:tailEnd type="none" w="med" len="lg"/>
          </a:ln>
        </p:spPr>
        <p:txBody>
          <a:bodyPr/>
          <a:lstStyle/>
          <a:p>
            <a:endParaRPr lang="en-US"/>
          </a:p>
        </p:txBody>
      </p:sp>
      <p:sp>
        <p:nvSpPr>
          <p:cNvPr id="118795" name="Freeform 10" descr="Paper bag"/>
          <p:cNvSpPr>
            <a:spLocks/>
          </p:cNvSpPr>
          <p:nvPr/>
        </p:nvSpPr>
        <p:spPr bwMode="auto">
          <a:xfrm rot="5400000">
            <a:off x="4910931" y="3445669"/>
            <a:ext cx="477838" cy="317500"/>
          </a:xfrm>
          <a:custGeom>
            <a:avLst/>
            <a:gdLst>
              <a:gd name="T0" fmla="*/ 357188 w 301"/>
              <a:gd name="T1" fmla="*/ 0 h 200"/>
              <a:gd name="T2" fmla="*/ 0 w 301"/>
              <a:gd name="T3" fmla="*/ 119063 h 200"/>
              <a:gd name="T4" fmla="*/ 477838 w 301"/>
              <a:gd name="T5" fmla="*/ 198437 h 200"/>
              <a:gd name="T6" fmla="*/ 438150 w 301"/>
              <a:gd name="T7" fmla="*/ 79375 h 200"/>
              <a:gd name="T8" fmla="*/ 357188 w 301"/>
              <a:gd name="T9" fmla="*/ 0 h 200"/>
              <a:gd name="T10" fmla="*/ 0 60000 65536"/>
              <a:gd name="T11" fmla="*/ 0 60000 65536"/>
              <a:gd name="T12" fmla="*/ 0 60000 65536"/>
              <a:gd name="T13" fmla="*/ 0 60000 65536"/>
              <a:gd name="T14" fmla="*/ 0 60000 65536"/>
              <a:gd name="T15" fmla="*/ 0 w 301"/>
              <a:gd name="T16" fmla="*/ 0 h 200"/>
              <a:gd name="T17" fmla="*/ 301 w 301"/>
              <a:gd name="T18" fmla="*/ 200 h 200"/>
            </a:gdLst>
            <a:ahLst/>
            <a:cxnLst>
              <a:cxn ang="T10">
                <a:pos x="T0" y="T1"/>
              </a:cxn>
              <a:cxn ang="T11">
                <a:pos x="T2" y="T3"/>
              </a:cxn>
              <a:cxn ang="T12">
                <a:pos x="T4" y="T5"/>
              </a:cxn>
              <a:cxn ang="T13">
                <a:pos x="T6" y="T7"/>
              </a:cxn>
              <a:cxn ang="T14">
                <a:pos x="T8" y="T9"/>
              </a:cxn>
            </a:cxnLst>
            <a:rect l="T15" t="T16" r="T17" b="T18"/>
            <a:pathLst>
              <a:path w="301" h="200">
                <a:moveTo>
                  <a:pt x="225" y="0"/>
                </a:moveTo>
                <a:cubicBezTo>
                  <a:pt x="128" y="16"/>
                  <a:pt x="66" y="9"/>
                  <a:pt x="0" y="75"/>
                </a:cubicBezTo>
                <a:cubicBezTo>
                  <a:pt x="63" y="200"/>
                  <a:pt x="189" y="143"/>
                  <a:pt x="301" y="125"/>
                </a:cubicBezTo>
                <a:cubicBezTo>
                  <a:pt x="293" y="100"/>
                  <a:pt x="290" y="73"/>
                  <a:pt x="276" y="50"/>
                </a:cubicBezTo>
                <a:cubicBezTo>
                  <a:pt x="264" y="30"/>
                  <a:pt x="225" y="0"/>
                  <a:pt x="225" y="0"/>
                </a:cubicBezTo>
                <a:close/>
              </a:path>
            </a:pathLst>
          </a:custGeom>
          <a:blipFill dpi="0" rotWithShape="0">
            <a:blip r:embed="rId3" cstate="print"/>
            <a:srcRect/>
            <a:tile tx="0" ty="0" sx="100000" sy="100000" flip="none" algn="tl"/>
          </a:blipFill>
          <a:ln w="19050" cap="flat" cmpd="sng">
            <a:noFill/>
            <a:prstDash val="solid"/>
            <a:round/>
            <a:headEnd type="none" w="med" len="med"/>
            <a:tailEnd type="none" w="med" len="lg"/>
          </a:ln>
        </p:spPr>
        <p:txBody>
          <a:bodyPr/>
          <a:lstStyle/>
          <a:p>
            <a:endParaRPr lang="en-US"/>
          </a:p>
        </p:txBody>
      </p:sp>
      <p:sp>
        <p:nvSpPr>
          <p:cNvPr id="118796" name="Freeform 11" descr="Stationery"/>
          <p:cNvSpPr>
            <a:spLocks/>
          </p:cNvSpPr>
          <p:nvPr/>
        </p:nvSpPr>
        <p:spPr bwMode="auto">
          <a:xfrm flipV="1">
            <a:off x="6492875" y="3505200"/>
            <a:ext cx="441325" cy="250825"/>
          </a:xfrm>
          <a:custGeom>
            <a:avLst/>
            <a:gdLst>
              <a:gd name="T0" fmla="*/ 200025 w 278"/>
              <a:gd name="T1" fmla="*/ 11112 h 158"/>
              <a:gd name="T2" fmla="*/ 0 w 278"/>
              <a:gd name="T3" fmla="*/ 131762 h 158"/>
              <a:gd name="T4" fmla="*/ 39687 w 278"/>
              <a:gd name="T5" fmla="*/ 250825 h 158"/>
              <a:gd name="T6" fmla="*/ 358775 w 278"/>
              <a:gd name="T7" fmla="*/ 211138 h 158"/>
              <a:gd name="T8" fmla="*/ 358775 w 278"/>
              <a:gd name="T9" fmla="*/ 50800 h 158"/>
              <a:gd name="T10" fmla="*/ 200025 w 278"/>
              <a:gd name="T11" fmla="*/ 11112 h 158"/>
              <a:gd name="T12" fmla="*/ 0 60000 65536"/>
              <a:gd name="T13" fmla="*/ 0 60000 65536"/>
              <a:gd name="T14" fmla="*/ 0 60000 65536"/>
              <a:gd name="T15" fmla="*/ 0 60000 65536"/>
              <a:gd name="T16" fmla="*/ 0 60000 65536"/>
              <a:gd name="T17" fmla="*/ 0 60000 65536"/>
              <a:gd name="T18" fmla="*/ 0 w 278"/>
              <a:gd name="T19" fmla="*/ 0 h 158"/>
              <a:gd name="T20" fmla="*/ 278 w 278"/>
              <a:gd name="T21" fmla="*/ 158 h 158"/>
            </a:gdLst>
            <a:ahLst/>
            <a:cxnLst>
              <a:cxn ang="T12">
                <a:pos x="T0" y="T1"/>
              </a:cxn>
              <a:cxn ang="T13">
                <a:pos x="T2" y="T3"/>
              </a:cxn>
              <a:cxn ang="T14">
                <a:pos x="T4" y="T5"/>
              </a:cxn>
              <a:cxn ang="T15">
                <a:pos x="T6" y="T7"/>
              </a:cxn>
              <a:cxn ang="T16">
                <a:pos x="T8" y="T9"/>
              </a:cxn>
              <a:cxn ang="T17">
                <a:pos x="T10" y="T11"/>
              </a:cxn>
            </a:cxnLst>
            <a:rect l="T18" t="T19" r="T20" b="T21"/>
            <a:pathLst>
              <a:path w="278" h="158">
                <a:moveTo>
                  <a:pt x="126" y="7"/>
                </a:moveTo>
                <a:cubicBezTo>
                  <a:pt x="80" y="18"/>
                  <a:pt x="0" y="11"/>
                  <a:pt x="0" y="83"/>
                </a:cubicBezTo>
                <a:cubicBezTo>
                  <a:pt x="0" y="109"/>
                  <a:pt x="17" y="133"/>
                  <a:pt x="25" y="158"/>
                </a:cubicBezTo>
                <a:cubicBezTo>
                  <a:pt x="92" y="150"/>
                  <a:pt x="160" y="148"/>
                  <a:pt x="226" y="133"/>
                </a:cubicBezTo>
                <a:cubicBezTo>
                  <a:pt x="278" y="122"/>
                  <a:pt x="236" y="46"/>
                  <a:pt x="226" y="32"/>
                </a:cubicBezTo>
                <a:cubicBezTo>
                  <a:pt x="202" y="0"/>
                  <a:pt x="158" y="7"/>
                  <a:pt x="126" y="7"/>
                </a:cubicBezTo>
                <a:close/>
              </a:path>
            </a:pathLst>
          </a:custGeom>
          <a:blipFill dpi="0" rotWithShape="0">
            <a:blip r:embed="rId4" cstate="print"/>
            <a:srcRect/>
            <a:tile tx="0" ty="0" sx="100000" sy="100000" flip="none" algn="tl"/>
          </a:blipFill>
          <a:ln w="19050" cap="flat" cmpd="sng">
            <a:noFill/>
            <a:prstDash val="solid"/>
            <a:round/>
            <a:headEnd type="none" w="med" len="med"/>
            <a:tailEnd type="none" w="med" len="lg"/>
          </a:ln>
        </p:spPr>
        <p:txBody>
          <a:bodyPr/>
          <a:lstStyle/>
          <a:p>
            <a:endParaRPr lang="en-US"/>
          </a:p>
        </p:txBody>
      </p:sp>
      <p:sp>
        <p:nvSpPr>
          <p:cNvPr id="118797" name="Freeform 12" descr="Granite"/>
          <p:cNvSpPr>
            <a:spLocks/>
          </p:cNvSpPr>
          <p:nvPr/>
        </p:nvSpPr>
        <p:spPr bwMode="auto">
          <a:xfrm rot="-5400000">
            <a:off x="7139782" y="3517106"/>
            <a:ext cx="328612" cy="244475"/>
          </a:xfrm>
          <a:custGeom>
            <a:avLst/>
            <a:gdLst>
              <a:gd name="T0" fmla="*/ 249237 w 207"/>
              <a:gd name="T1" fmla="*/ 6350 h 154"/>
              <a:gd name="T2" fmla="*/ 90487 w 207"/>
              <a:gd name="T3" fmla="*/ 204788 h 154"/>
              <a:gd name="T4" fmla="*/ 130175 w 207"/>
              <a:gd name="T5" fmla="*/ 244475 h 154"/>
              <a:gd name="T6" fmla="*/ 209550 w 207"/>
              <a:gd name="T7" fmla="*/ 165100 h 154"/>
              <a:gd name="T8" fmla="*/ 328612 w 207"/>
              <a:gd name="T9" fmla="*/ 85725 h 154"/>
              <a:gd name="T10" fmla="*/ 288925 w 207"/>
              <a:gd name="T11" fmla="*/ 46037 h 154"/>
              <a:gd name="T12" fmla="*/ 249237 w 207"/>
              <a:gd name="T13" fmla="*/ 6350 h 154"/>
              <a:gd name="T14" fmla="*/ 0 60000 65536"/>
              <a:gd name="T15" fmla="*/ 0 60000 65536"/>
              <a:gd name="T16" fmla="*/ 0 60000 65536"/>
              <a:gd name="T17" fmla="*/ 0 60000 65536"/>
              <a:gd name="T18" fmla="*/ 0 60000 65536"/>
              <a:gd name="T19" fmla="*/ 0 60000 65536"/>
              <a:gd name="T20" fmla="*/ 0 60000 65536"/>
              <a:gd name="T21" fmla="*/ 0 w 207"/>
              <a:gd name="T22" fmla="*/ 0 h 154"/>
              <a:gd name="T23" fmla="*/ 207 w 207"/>
              <a:gd name="T24" fmla="*/ 154 h 1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7" h="154">
                <a:moveTo>
                  <a:pt x="157" y="4"/>
                </a:moveTo>
                <a:cubicBezTo>
                  <a:pt x="55" y="29"/>
                  <a:pt x="0" y="15"/>
                  <a:pt x="57" y="129"/>
                </a:cubicBezTo>
                <a:cubicBezTo>
                  <a:pt x="62" y="140"/>
                  <a:pt x="74" y="146"/>
                  <a:pt x="82" y="154"/>
                </a:cubicBezTo>
                <a:cubicBezTo>
                  <a:pt x="99" y="137"/>
                  <a:pt x="111" y="115"/>
                  <a:pt x="132" y="104"/>
                </a:cubicBezTo>
                <a:cubicBezTo>
                  <a:pt x="193" y="74"/>
                  <a:pt x="169" y="92"/>
                  <a:pt x="207" y="54"/>
                </a:cubicBezTo>
                <a:cubicBezTo>
                  <a:pt x="199" y="46"/>
                  <a:pt x="192" y="36"/>
                  <a:pt x="182" y="29"/>
                </a:cubicBezTo>
                <a:cubicBezTo>
                  <a:pt x="139" y="0"/>
                  <a:pt x="107" y="4"/>
                  <a:pt x="157" y="4"/>
                </a:cubicBezTo>
                <a:close/>
              </a:path>
            </a:pathLst>
          </a:custGeom>
          <a:blipFill dpi="0" rotWithShape="0">
            <a:blip r:embed="rId2" cstate="print"/>
            <a:srcRect/>
            <a:tile tx="0" ty="0" sx="100000" sy="100000" flip="none" algn="tl"/>
          </a:blipFill>
          <a:ln w="19050" cap="flat" cmpd="sng">
            <a:noFill/>
            <a:prstDash val="solid"/>
            <a:round/>
            <a:headEnd type="none" w="med" len="med"/>
            <a:tailEnd type="none" w="med" len="lg"/>
          </a:ln>
        </p:spPr>
        <p:txBody>
          <a:bodyPr/>
          <a:lstStyle/>
          <a:p>
            <a:endParaRPr lang="en-US"/>
          </a:p>
        </p:txBody>
      </p:sp>
      <p:sp>
        <p:nvSpPr>
          <p:cNvPr id="118798" name="Freeform 13" descr="Granite"/>
          <p:cNvSpPr>
            <a:spLocks/>
          </p:cNvSpPr>
          <p:nvPr/>
        </p:nvSpPr>
        <p:spPr bwMode="auto">
          <a:xfrm rot="10800000">
            <a:off x="1447800" y="3543300"/>
            <a:ext cx="328613" cy="244475"/>
          </a:xfrm>
          <a:custGeom>
            <a:avLst/>
            <a:gdLst>
              <a:gd name="T0" fmla="*/ 249238 w 207"/>
              <a:gd name="T1" fmla="*/ 6350 h 154"/>
              <a:gd name="T2" fmla="*/ 90488 w 207"/>
              <a:gd name="T3" fmla="*/ 204788 h 154"/>
              <a:gd name="T4" fmla="*/ 130175 w 207"/>
              <a:gd name="T5" fmla="*/ 244475 h 154"/>
              <a:gd name="T6" fmla="*/ 209550 w 207"/>
              <a:gd name="T7" fmla="*/ 165100 h 154"/>
              <a:gd name="T8" fmla="*/ 328613 w 207"/>
              <a:gd name="T9" fmla="*/ 85725 h 154"/>
              <a:gd name="T10" fmla="*/ 288925 w 207"/>
              <a:gd name="T11" fmla="*/ 46037 h 154"/>
              <a:gd name="T12" fmla="*/ 249238 w 207"/>
              <a:gd name="T13" fmla="*/ 6350 h 154"/>
              <a:gd name="T14" fmla="*/ 0 60000 65536"/>
              <a:gd name="T15" fmla="*/ 0 60000 65536"/>
              <a:gd name="T16" fmla="*/ 0 60000 65536"/>
              <a:gd name="T17" fmla="*/ 0 60000 65536"/>
              <a:gd name="T18" fmla="*/ 0 60000 65536"/>
              <a:gd name="T19" fmla="*/ 0 60000 65536"/>
              <a:gd name="T20" fmla="*/ 0 60000 65536"/>
              <a:gd name="T21" fmla="*/ 0 w 207"/>
              <a:gd name="T22" fmla="*/ 0 h 154"/>
              <a:gd name="T23" fmla="*/ 207 w 207"/>
              <a:gd name="T24" fmla="*/ 154 h 1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7" h="154">
                <a:moveTo>
                  <a:pt x="157" y="4"/>
                </a:moveTo>
                <a:cubicBezTo>
                  <a:pt x="55" y="29"/>
                  <a:pt x="0" y="15"/>
                  <a:pt x="57" y="129"/>
                </a:cubicBezTo>
                <a:cubicBezTo>
                  <a:pt x="62" y="140"/>
                  <a:pt x="74" y="146"/>
                  <a:pt x="82" y="154"/>
                </a:cubicBezTo>
                <a:cubicBezTo>
                  <a:pt x="99" y="137"/>
                  <a:pt x="111" y="115"/>
                  <a:pt x="132" y="104"/>
                </a:cubicBezTo>
                <a:cubicBezTo>
                  <a:pt x="193" y="74"/>
                  <a:pt x="169" y="92"/>
                  <a:pt x="207" y="54"/>
                </a:cubicBezTo>
                <a:cubicBezTo>
                  <a:pt x="199" y="46"/>
                  <a:pt x="192" y="36"/>
                  <a:pt x="182" y="29"/>
                </a:cubicBezTo>
                <a:cubicBezTo>
                  <a:pt x="139" y="0"/>
                  <a:pt x="107" y="4"/>
                  <a:pt x="157" y="4"/>
                </a:cubicBezTo>
                <a:close/>
              </a:path>
            </a:pathLst>
          </a:custGeom>
          <a:blipFill dpi="0" rotWithShape="0">
            <a:blip r:embed="rId2" cstate="print"/>
            <a:srcRect/>
            <a:tile tx="0" ty="0" sx="100000" sy="100000" flip="none" algn="tl"/>
          </a:blipFill>
          <a:ln w="19050" cap="flat" cmpd="sng">
            <a:noFill/>
            <a:prstDash val="solid"/>
            <a:round/>
            <a:headEnd type="none" w="med" len="med"/>
            <a:tailEnd type="none" w="med" len="lg"/>
          </a:ln>
        </p:spPr>
        <p:txBody>
          <a:bodyPr/>
          <a:lstStyle/>
          <a:p>
            <a:endParaRPr lang="en-US"/>
          </a:p>
        </p:txBody>
      </p:sp>
      <p:sp>
        <p:nvSpPr>
          <p:cNvPr id="118799" name="Freeform 14" descr="Granite"/>
          <p:cNvSpPr>
            <a:spLocks/>
          </p:cNvSpPr>
          <p:nvPr/>
        </p:nvSpPr>
        <p:spPr bwMode="auto">
          <a:xfrm>
            <a:off x="4627563" y="3581400"/>
            <a:ext cx="477837" cy="317500"/>
          </a:xfrm>
          <a:custGeom>
            <a:avLst/>
            <a:gdLst>
              <a:gd name="T0" fmla="*/ 357187 w 301"/>
              <a:gd name="T1" fmla="*/ 0 h 200"/>
              <a:gd name="T2" fmla="*/ 0 w 301"/>
              <a:gd name="T3" fmla="*/ 119063 h 200"/>
              <a:gd name="T4" fmla="*/ 477837 w 301"/>
              <a:gd name="T5" fmla="*/ 198437 h 200"/>
              <a:gd name="T6" fmla="*/ 438150 w 301"/>
              <a:gd name="T7" fmla="*/ 79375 h 200"/>
              <a:gd name="T8" fmla="*/ 357187 w 301"/>
              <a:gd name="T9" fmla="*/ 0 h 200"/>
              <a:gd name="T10" fmla="*/ 0 60000 65536"/>
              <a:gd name="T11" fmla="*/ 0 60000 65536"/>
              <a:gd name="T12" fmla="*/ 0 60000 65536"/>
              <a:gd name="T13" fmla="*/ 0 60000 65536"/>
              <a:gd name="T14" fmla="*/ 0 60000 65536"/>
              <a:gd name="T15" fmla="*/ 0 w 301"/>
              <a:gd name="T16" fmla="*/ 0 h 200"/>
              <a:gd name="T17" fmla="*/ 301 w 301"/>
              <a:gd name="T18" fmla="*/ 200 h 200"/>
            </a:gdLst>
            <a:ahLst/>
            <a:cxnLst>
              <a:cxn ang="T10">
                <a:pos x="T0" y="T1"/>
              </a:cxn>
              <a:cxn ang="T11">
                <a:pos x="T2" y="T3"/>
              </a:cxn>
              <a:cxn ang="T12">
                <a:pos x="T4" y="T5"/>
              </a:cxn>
              <a:cxn ang="T13">
                <a:pos x="T6" y="T7"/>
              </a:cxn>
              <a:cxn ang="T14">
                <a:pos x="T8" y="T9"/>
              </a:cxn>
            </a:cxnLst>
            <a:rect l="T15" t="T16" r="T17" b="T18"/>
            <a:pathLst>
              <a:path w="301" h="200">
                <a:moveTo>
                  <a:pt x="225" y="0"/>
                </a:moveTo>
                <a:cubicBezTo>
                  <a:pt x="128" y="16"/>
                  <a:pt x="66" y="9"/>
                  <a:pt x="0" y="75"/>
                </a:cubicBezTo>
                <a:cubicBezTo>
                  <a:pt x="63" y="200"/>
                  <a:pt x="189" y="143"/>
                  <a:pt x="301" y="125"/>
                </a:cubicBezTo>
                <a:cubicBezTo>
                  <a:pt x="293" y="100"/>
                  <a:pt x="290" y="73"/>
                  <a:pt x="276" y="50"/>
                </a:cubicBezTo>
                <a:cubicBezTo>
                  <a:pt x="264" y="30"/>
                  <a:pt x="225" y="0"/>
                  <a:pt x="225" y="0"/>
                </a:cubicBezTo>
                <a:close/>
              </a:path>
            </a:pathLst>
          </a:custGeom>
          <a:blipFill dpi="0" rotWithShape="0">
            <a:blip r:embed="rId2" cstate="print"/>
            <a:srcRect/>
            <a:tile tx="0" ty="0" sx="100000" sy="100000" flip="none" algn="tl"/>
          </a:blipFill>
          <a:ln w="19050" cap="flat" cmpd="sng">
            <a:noFill/>
            <a:prstDash val="solid"/>
            <a:round/>
            <a:headEnd type="none" w="med" len="med"/>
            <a:tailEnd type="none" w="med" len="lg"/>
          </a:ln>
        </p:spPr>
        <p:txBody>
          <a:bodyPr/>
          <a:lstStyle/>
          <a:p>
            <a:endParaRPr lang="en-US"/>
          </a:p>
        </p:txBody>
      </p:sp>
      <p:sp>
        <p:nvSpPr>
          <p:cNvPr id="118800" name="Freeform 15" descr="Paper bag"/>
          <p:cNvSpPr>
            <a:spLocks/>
          </p:cNvSpPr>
          <p:nvPr/>
        </p:nvSpPr>
        <p:spPr bwMode="auto">
          <a:xfrm>
            <a:off x="1981200" y="3568700"/>
            <a:ext cx="477838" cy="317500"/>
          </a:xfrm>
          <a:custGeom>
            <a:avLst/>
            <a:gdLst>
              <a:gd name="T0" fmla="*/ 357188 w 301"/>
              <a:gd name="T1" fmla="*/ 0 h 200"/>
              <a:gd name="T2" fmla="*/ 0 w 301"/>
              <a:gd name="T3" fmla="*/ 119063 h 200"/>
              <a:gd name="T4" fmla="*/ 477838 w 301"/>
              <a:gd name="T5" fmla="*/ 198437 h 200"/>
              <a:gd name="T6" fmla="*/ 438150 w 301"/>
              <a:gd name="T7" fmla="*/ 79375 h 200"/>
              <a:gd name="T8" fmla="*/ 357188 w 301"/>
              <a:gd name="T9" fmla="*/ 0 h 200"/>
              <a:gd name="T10" fmla="*/ 0 60000 65536"/>
              <a:gd name="T11" fmla="*/ 0 60000 65536"/>
              <a:gd name="T12" fmla="*/ 0 60000 65536"/>
              <a:gd name="T13" fmla="*/ 0 60000 65536"/>
              <a:gd name="T14" fmla="*/ 0 60000 65536"/>
              <a:gd name="T15" fmla="*/ 0 w 301"/>
              <a:gd name="T16" fmla="*/ 0 h 200"/>
              <a:gd name="T17" fmla="*/ 301 w 301"/>
              <a:gd name="T18" fmla="*/ 200 h 200"/>
            </a:gdLst>
            <a:ahLst/>
            <a:cxnLst>
              <a:cxn ang="T10">
                <a:pos x="T0" y="T1"/>
              </a:cxn>
              <a:cxn ang="T11">
                <a:pos x="T2" y="T3"/>
              </a:cxn>
              <a:cxn ang="T12">
                <a:pos x="T4" y="T5"/>
              </a:cxn>
              <a:cxn ang="T13">
                <a:pos x="T6" y="T7"/>
              </a:cxn>
              <a:cxn ang="T14">
                <a:pos x="T8" y="T9"/>
              </a:cxn>
            </a:cxnLst>
            <a:rect l="T15" t="T16" r="T17" b="T18"/>
            <a:pathLst>
              <a:path w="301" h="200">
                <a:moveTo>
                  <a:pt x="225" y="0"/>
                </a:moveTo>
                <a:cubicBezTo>
                  <a:pt x="128" y="16"/>
                  <a:pt x="66" y="9"/>
                  <a:pt x="0" y="75"/>
                </a:cubicBezTo>
                <a:cubicBezTo>
                  <a:pt x="63" y="200"/>
                  <a:pt x="189" y="143"/>
                  <a:pt x="301" y="125"/>
                </a:cubicBezTo>
                <a:cubicBezTo>
                  <a:pt x="293" y="100"/>
                  <a:pt x="290" y="73"/>
                  <a:pt x="276" y="50"/>
                </a:cubicBezTo>
                <a:cubicBezTo>
                  <a:pt x="264" y="30"/>
                  <a:pt x="225" y="0"/>
                  <a:pt x="225" y="0"/>
                </a:cubicBezTo>
                <a:close/>
              </a:path>
            </a:pathLst>
          </a:custGeom>
          <a:blipFill dpi="0" rotWithShape="0">
            <a:blip r:embed="rId3" cstate="print"/>
            <a:srcRect/>
            <a:tile tx="0" ty="0" sx="100000" sy="100000" flip="none" algn="tl"/>
          </a:blipFill>
          <a:ln w="19050" cap="flat" cmpd="sng">
            <a:noFill/>
            <a:prstDash val="solid"/>
            <a:round/>
            <a:headEnd type="none" w="med" len="med"/>
            <a:tailEnd type="none" w="med" len="lg"/>
          </a:ln>
        </p:spPr>
        <p:txBody>
          <a:bodyPr/>
          <a:lstStyle/>
          <a:p>
            <a:endParaRPr lang="en-US"/>
          </a:p>
        </p:txBody>
      </p:sp>
      <p:sp>
        <p:nvSpPr>
          <p:cNvPr id="118801" name="AutoShape 16"/>
          <p:cNvSpPr>
            <a:spLocks noChangeArrowheads="1"/>
          </p:cNvSpPr>
          <p:nvPr/>
        </p:nvSpPr>
        <p:spPr bwMode="auto">
          <a:xfrm flipH="1" flipV="1">
            <a:off x="2209800" y="2133600"/>
            <a:ext cx="76200" cy="76200"/>
          </a:xfrm>
          <a:prstGeom prst="irregularSeal1">
            <a:avLst/>
          </a:prstGeom>
          <a:noFill/>
          <a:ln w="19050">
            <a:solidFill>
              <a:srgbClr val="000080"/>
            </a:solidFill>
            <a:miter lim="800000"/>
            <a:headEnd/>
            <a:tailEnd type="none" w="med" len="lg"/>
          </a:ln>
        </p:spPr>
        <p:txBody>
          <a:bodyPr wrap="none" anchor="ctr"/>
          <a:lstStyle/>
          <a:p>
            <a:endParaRPr lang="cs-CZ"/>
          </a:p>
        </p:txBody>
      </p:sp>
      <p:sp>
        <p:nvSpPr>
          <p:cNvPr id="118802" name="AutoShape 17"/>
          <p:cNvSpPr>
            <a:spLocks noChangeArrowheads="1"/>
          </p:cNvSpPr>
          <p:nvPr/>
        </p:nvSpPr>
        <p:spPr bwMode="auto">
          <a:xfrm flipH="1" flipV="1">
            <a:off x="2590800" y="2362200"/>
            <a:ext cx="76200" cy="76200"/>
          </a:xfrm>
          <a:prstGeom prst="irregularSeal1">
            <a:avLst/>
          </a:prstGeom>
          <a:noFill/>
          <a:ln w="19050">
            <a:solidFill>
              <a:srgbClr val="000080"/>
            </a:solidFill>
            <a:miter lim="800000"/>
            <a:headEnd/>
            <a:tailEnd type="none" w="med" len="lg"/>
          </a:ln>
        </p:spPr>
        <p:txBody>
          <a:bodyPr wrap="none" anchor="ctr"/>
          <a:lstStyle/>
          <a:p>
            <a:endParaRPr lang="cs-CZ"/>
          </a:p>
        </p:txBody>
      </p:sp>
      <p:sp>
        <p:nvSpPr>
          <p:cNvPr id="118803" name="AutoShape 18"/>
          <p:cNvSpPr>
            <a:spLocks noChangeArrowheads="1"/>
          </p:cNvSpPr>
          <p:nvPr/>
        </p:nvSpPr>
        <p:spPr bwMode="auto">
          <a:xfrm flipH="1" flipV="1">
            <a:off x="1524000" y="3124200"/>
            <a:ext cx="76200" cy="76200"/>
          </a:xfrm>
          <a:prstGeom prst="irregularSeal1">
            <a:avLst/>
          </a:prstGeom>
          <a:noFill/>
          <a:ln w="19050">
            <a:solidFill>
              <a:srgbClr val="000080"/>
            </a:solidFill>
            <a:miter lim="800000"/>
            <a:headEnd/>
            <a:tailEnd type="none" w="med" len="lg"/>
          </a:ln>
        </p:spPr>
        <p:txBody>
          <a:bodyPr wrap="none" anchor="ctr"/>
          <a:lstStyle/>
          <a:p>
            <a:endParaRPr lang="cs-CZ"/>
          </a:p>
        </p:txBody>
      </p:sp>
      <p:sp>
        <p:nvSpPr>
          <p:cNvPr id="118804" name="AutoShape 19"/>
          <p:cNvSpPr>
            <a:spLocks noChangeArrowheads="1"/>
          </p:cNvSpPr>
          <p:nvPr/>
        </p:nvSpPr>
        <p:spPr bwMode="auto">
          <a:xfrm flipH="1" flipV="1">
            <a:off x="7162800" y="2971800"/>
            <a:ext cx="76200" cy="76200"/>
          </a:xfrm>
          <a:prstGeom prst="irregularSeal1">
            <a:avLst/>
          </a:prstGeom>
          <a:noFill/>
          <a:ln w="19050">
            <a:solidFill>
              <a:srgbClr val="000080"/>
            </a:solidFill>
            <a:miter lim="800000"/>
            <a:headEnd/>
            <a:tailEnd type="none" w="med" len="lg"/>
          </a:ln>
        </p:spPr>
        <p:txBody>
          <a:bodyPr wrap="none" anchor="ctr"/>
          <a:lstStyle/>
          <a:p>
            <a:endParaRPr lang="cs-CZ"/>
          </a:p>
        </p:txBody>
      </p:sp>
      <p:sp>
        <p:nvSpPr>
          <p:cNvPr id="118805" name="AutoShape 20"/>
          <p:cNvSpPr>
            <a:spLocks noChangeArrowheads="1"/>
          </p:cNvSpPr>
          <p:nvPr/>
        </p:nvSpPr>
        <p:spPr bwMode="auto">
          <a:xfrm flipH="1" flipV="1">
            <a:off x="4572000" y="2133600"/>
            <a:ext cx="76200" cy="76200"/>
          </a:xfrm>
          <a:prstGeom prst="irregularSeal1">
            <a:avLst/>
          </a:prstGeom>
          <a:noFill/>
          <a:ln w="19050">
            <a:solidFill>
              <a:srgbClr val="000080"/>
            </a:solidFill>
            <a:miter lim="800000"/>
            <a:headEnd/>
            <a:tailEnd type="none" w="med" len="lg"/>
          </a:ln>
        </p:spPr>
        <p:txBody>
          <a:bodyPr wrap="none" anchor="ctr"/>
          <a:lstStyle/>
          <a:p>
            <a:endParaRPr lang="cs-CZ"/>
          </a:p>
        </p:txBody>
      </p:sp>
      <p:sp>
        <p:nvSpPr>
          <p:cNvPr id="118806" name="AutoShape 21"/>
          <p:cNvSpPr>
            <a:spLocks noChangeArrowheads="1"/>
          </p:cNvSpPr>
          <p:nvPr/>
        </p:nvSpPr>
        <p:spPr bwMode="auto">
          <a:xfrm flipH="1" flipV="1">
            <a:off x="3429000" y="2514600"/>
            <a:ext cx="76200" cy="76200"/>
          </a:xfrm>
          <a:prstGeom prst="irregularSeal1">
            <a:avLst/>
          </a:prstGeom>
          <a:noFill/>
          <a:ln w="19050">
            <a:solidFill>
              <a:srgbClr val="000080"/>
            </a:solidFill>
            <a:miter lim="800000"/>
            <a:headEnd/>
            <a:tailEnd type="none" w="med" len="lg"/>
          </a:ln>
        </p:spPr>
        <p:txBody>
          <a:bodyPr wrap="none" anchor="ctr"/>
          <a:lstStyle/>
          <a:p>
            <a:endParaRPr lang="cs-CZ"/>
          </a:p>
        </p:txBody>
      </p:sp>
      <p:sp>
        <p:nvSpPr>
          <p:cNvPr id="118807" name="AutoShape 22"/>
          <p:cNvSpPr>
            <a:spLocks noChangeArrowheads="1"/>
          </p:cNvSpPr>
          <p:nvPr/>
        </p:nvSpPr>
        <p:spPr bwMode="auto">
          <a:xfrm flipH="1" flipV="1">
            <a:off x="609600" y="2209800"/>
            <a:ext cx="76200" cy="76200"/>
          </a:xfrm>
          <a:prstGeom prst="irregularSeal1">
            <a:avLst/>
          </a:prstGeom>
          <a:noFill/>
          <a:ln w="19050">
            <a:solidFill>
              <a:srgbClr val="000080"/>
            </a:solidFill>
            <a:miter lim="800000"/>
            <a:headEnd/>
            <a:tailEnd type="none" w="med" len="lg"/>
          </a:ln>
        </p:spPr>
        <p:txBody>
          <a:bodyPr wrap="none" anchor="ctr"/>
          <a:lstStyle/>
          <a:p>
            <a:endParaRPr lang="cs-CZ"/>
          </a:p>
        </p:txBody>
      </p:sp>
      <p:sp>
        <p:nvSpPr>
          <p:cNvPr id="118808" name="AutoShape 23"/>
          <p:cNvSpPr>
            <a:spLocks noChangeArrowheads="1"/>
          </p:cNvSpPr>
          <p:nvPr/>
        </p:nvSpPr>
        <p:spPr bwMode="auto">
          <a:xfrm flipH="1" flipV="1">
            <a:off x="5486400" y="2514600"/>
            <a:ext cx="76200" cy="76200"/>
          </a:xfrm>
          <a:prstGeom prst="irregularSeal1">
            <a:avLst/>
          </a:prstGeom>
          <a:noFill/>
          <a:ln w="19050">
            <a:solidFill>
              <a:srgbClr val="000080"/>
            </a:solidFill>
            <a:miter lim="800000"/>
            <a:headEnd/>
            <a:tailEnd type="none" w="med" len="lg"/>
          </a:ln>
        </p:spPr>
        <p:txBody>
          <a:bodyPr wrap="none" anchor="ctr"/>
          <a:lstStyle/>
          <a:p>
            <a:endParaRPr lang="cs-CZ"/>
          </a:p>
        </p:txBody>
      </p:sp>
      <p:sp>
        <p:nvSpPr>
          <p:cNvPr id="118809" name="AutoShape 24"/>
          <p:cNvSpPr>
            <a:spLocks noChangeArrowheads="1"/>
          </p:cNvSpPr>
          <p:nvPr/>
        </p:nvSpPr>
        <p:spPr bwMode="auto">
          <a:xfrm flipH="1" flipV="1">
            <a:off x="3886200" y="2971800"/>
            <a:ext cx="76200" cy="76200"/>
          </a:xfrm>
          <a:prstGeom prst="irregularSeal1">
            <a:avLst/>
          </a:prstGeom>
          <a:noFill/>
          <a:ln w="19050">
            <a:solidFill>
              <a:srgbClr val="000080"/>
            </a:solidFill>
            <a:miter lim="800000"/>
            <a:headEnd/>
            <a:tailEnd type="none" w="med" len="lg"/>
          </a:ln>
        </p:spPr>
        <p:txBody>
          <a:bodyPr wrap="none" anchor="ctr"/>
          <a:lstStyle/>
          <a:p>
            <a:endParaRPr lang="cs-CZ"/>
          </a:p>
        </p:txBody>
      </p:sp>
      <p:sp>
        <p:nvSpPr>
          <p:cNvPr id="118810" name="AutoShape 25"/>
          <p:cNvSpPr>
            <a:spLocks noChangeArrowheads="1"/>
          </p:cNvSpPr>
          <p:nvPr/>
        </p:nvSpPr>
        <p:spPr bwMode="auto">
          <a:xfrm flipH="1" flipV="1">
            <a:off x="6400800" y="1981200"/>
            <a:ext cx="76200" cy="76200"/>
          </a:xfrm>
          <a:prstGeom prst="irregularSeal1">
            <a:avLst/>
          </a:prstGeom>
          <a:noFill/>
          <a:ln w="19050">
            <a:solidFill>
              <a:srgbClr val="000080"/>
            </a:solidFill>
            <a:miter lim="800000"/>
            <a:headEnd/>
            <a:tailEnd type="none" w="med" len="lg"/>
          </a:ln>
        </p:spPr>
        <p:txBody>
          <a:bodyPr wrap="none" anchor="ctr"/>
          <a:lstStyle/>
          <a:p>
            <a:endParaRPr lang="cs-CZ"/>
          </a:p>
        </p:txBody>
      </p:sp>
      <p:sp>
        <p:nvSpPr>
          <p:cNvPr id="118811" name="AutoShape 26"/>
          <p:cNvSpPr>
            <a:spLocks noChangeArrowheads="1"/>
          </p:cNvSpPr>
          <p:nvPr/>
        </p:nvSpPr>
        <p:spPr bwMode="auto">
          <a:xfrm flipH="1" flipV="1">
            <a:off x="8001000" y="2438400"/>
            <a:ext cx="76200" cy="76200"/>
          </a:xfrm>
          <a:prstGeom prst="irregularSeal1">
            <a:avLst/>
          </a:prstGeom>
          <a:noFill/>
          <a:ln w="19050">
            <a:solidFill>
              <a:srgbClr val="000080"/>
            </a:solidFill>
            <a:miter lim="800000"/>
            <a:headEnd/>
            <a:tailEnd type="none" w="med" len="lg"/>
          </a:ln>
        </p:spPr>
        <p:txBody>
          <a:bodyPr wrap="none" anchor="ctr"/>
          <a:lstStyle/>
          <a:p>
            <a:endParaRPr lang="cs-CZ"/>
          </a:p>
        </p:txBody>
      </p:sp>
      <p:grpSp>
        <p:nvGrpSpPr>
          <p:cNvPr id="2" name="Group 27"/>
          <p:cNvGrpSpPr>
            <a:grpSpLocks/>
          </p:cNvGrpSpPr>
          <p:nvPr/>
        </p:nvGrpSpPr>
        <p:grpSpPr bwMode="auto">
          <a:xfrm>
            <a:off x="1295400" y="3429000"/>
            <a:ext cx="2052638" cy="3200400"/>
            <a:chOff x="816" y="2160"/>
            <a:chExt cx="1293" cy="2016"/>
          </a:xfrm>
        </p:grpSpPr>
        <p:sp>
          <p:nvSpPr>
            <p:cNvPr id="118859" name="Freeform 28" descr="Paper bag"/>
            <p:cNvSpPr>
              <a:spLocks/>
            </p:cNvSpPr>
            <p:nvPr/>
          </p:nvSpPr>
          <p:spPr bwMode="auto">
            <a:xfrm rot="1048357">
              <a:off x="1128" y="3360"/>
              <a:ext cx="768" cy="816"/>
            </a:xfrm>
            <a:custGeom>
              <a:avLst/>
              <a:gdLst>
                <a:gd name="T0" fmla="*/ 574 w 301"/>
                <a:gd name="T1" fmla="*/ 0 h 200"/>
                <a:gd name="T2" fmla="*/ 0 w 301"/>
                <a:gd name="T3" fmla="*/ 306 h 200"/>
                <a:gd name="T4" fmla="*/ 768 w 301"/>
                <a:gd name="T5" fmla="*/ 510 h 200"/>
                <a:gd name="T6" fmla="*/ 704 w 301"/>
                <a:gd name="T7" fmla="*/ 204 h 200"/>
                <a:gd name="T8" fmla="*/ 574 w 301"/>
                <a:gd name="T9" fmla="*/ 0 h 200"/>
                <a:gd name="T10" fmla="*/ 0 60000 65536"/>
                <a:gd name="T11" fmla="*/ 0 60000 65536"/>
                <a:gd name="T12" fmla="*/ 0 60000 65536"/>
                <a:gd name="T13" fmla="*/ 0 60000 65536"/>
                <a:gd name="T14" fmla="*/ 0 60000 65536"/>
                <a:gd name="T15" fmla="*/ 0 w 301"/>
                <a:gd name="T16" fmla="*/ 0 h 200"/>
                <a:gd name="T17" fmla="*/ 301 w 301"/>
                <a:gd name="T18" fmla="*/ 200 h 200"/>
              </a:gdLst>
              <a:ahLst/>
              <a:cxnLst>
                <a:cxn ang="T10">
                  <a:pos x="T0" y="T1"/>
                </a:cxn>
                <a:cxn ang="T11">
                  <a:pos x="T2" y="T3"/>
                </a:cxn>
                <a:cxn ang="T12">
                  <a:pos x="T4" y="T5"/>
                </a:cxn>
                <a:cxn ang="T13">
                  <a:pos x="T6" y="T7"/>
                </a:cxn>
                <a:cxn ang="T14">
                  <a:pos x="T8" y="T9"/>
                </a:cxn>
              </a:cxnLst>
              <a:rect l="T15" t="T16" r="T17" b="T18"/>
              <a:pathLst>
                <a:path w="301" h="200">
                  <a:moveTo>
                    <a:pt x="225" y="0"/>
                  </a:moveTo>
                  <a:cubicBezTo>
                    <a:pt x="128" y="16"/>
                    <a:pt x="66" y="9"/>
                    <a:pt x="0" y="75"/>
                  </a:cubicBezTo>
                  <a:cubicBezTo>
                    <a:pt x="63" y="200"/>
                    <a:pt x="189" y="143"/>
                    <a:pt x="301" y="125"/>
                  </a:cubicBezTo>
                  <a:cubicBezTo>
                    <a:pt x="293" y="100"/>
                    <a:pt x="290" y="73"/>
                    <a:pt x="276" y="50"/>
                  </a:cubicBezTo>
                  <a:cubicBezTo>
                    <a:pt x="264" y="30"/>
                    <a:pt x="225" y="0"/>
                    <a:pt x="225" y="0"/>
                  </a:cubicBezTo>
                  <a:close/>
                </a:path>
              </a:pathLst>
            </a:custGeom>
            <a:blipFill dpi="0" rotWithShape="0">
              <a:blip r:embed="rId3" cstate="print"/>
              <a:srcRect/>
              <a:tile tx="0" ty="0" sx="100000" sy="100000" flip="none" algn="tl"/>
            </a:blipFill>
            <a:ln w="19050" cap="flat" cmpd="sng">
              <a:noFill/>
              <a:prstDash val="solid"/>
              <a:round/>
              <a:headEnd type="none" w="med" len="med"/>
              <a:tailEnd type="none" w="med" len="lg"/>
            </a:ln>
          </p:spPr>
          <p:txBody>
            <a:bodyPr/>
            <a:lstStyle/>
            <a:p>
              <a:endParaRPr lang="en-US"/>
            </a:p>
          </p:txBody>
        </p:sp>
        <p:sp>
          <p:nvSpPr>
            <p:cNvPr id="118860" name="Rectangle 29"/>
            <p:cNvSpPr>
              <a:spLocks noChangeArrowheads="1"/>
            </p:cNvSpPr>
            <p:nvPr/>
          </p:nvSpPr>
          <p:spPr bwMode="auto">
            <a:xfrm>
              <a:off x="1248" y="2160"/>
              <a:ext cx="192" cy="192"/>
            </a:xfrm>
            <a:prstGeom prst="rect">
              <a:avLst/>
            </a:prstGeom>
            <a:noFill/>
            <a:ln w="25400">
              <a:solidFill>
                <a:srgbClr val="000080"/>
              </a:solidFill>
              <a:miter lim="800000"/>
              <a:headEnd/>
              <a:tailEnd type="none" w="med" len="lg"/>
            </a:ln>
          </p:spPr>
          <p:txBody>
            <a:bodyPr wrap="none" anchor="ctr"/>
            <a:lstStyle/>
            <a:p>
              <a:endParaRPr lang="cs-CZ"/>
            </a:p>
          </p:txBody>
        </p:sp>
        <p:sp>
          <p:nvSpPr>
            <p:cNvPr id="118861" name="Line 30"/>
            <p:cNvSpPr>
              <a:spLocks noChangeShapeType="1"/>
            </p:cNvSpPr>
            <p:nvPr/>
          </p:nvSpPr>
          <p:spPr bwMode="auto">
            <a:xfrm>
              <a:off x="1344" y="2352"/>
              <a:ext cx="0" cy="480"/>
            </a:xfrm>
            <a:prstGeom prst="line">
              <a:avLst/>
            </a:prstGeom>
            <a:noFill/>
            <a:ln w="19050">
              <a:solidFill>
                <a:srgbClr val="000080"/>
              </a:solidFill>
              <a:round/>
              <a:headEnd/>
              <a:tailEnd type="triangle" w="med" len="lg"/>
            </a:ln>
          </p:spPr>
          <p:txBody>
            <a:bodyPr/>
            <a:lstStyle/>
            <a:p>
              <a:endParaRPr lang="en-US"/>
            </a:p>
          </p:txBody>
        </p:sp>
        <p:sp>
          <p:nvSpPr>
            <p:cNvPr id="118862" name="Rectangle 31"/>
            <p:cNvSpPr>
              <a:spLocks noChangeArrowheads="1"/>
            </p:cNvSpPr>
            <p:nvPr/>
          </p:nvSpPr>
          <p:spPr bwMode="auto">
            <a:xfrm>
              <a:off x="816" y="2928"/>
              <a:ext cx="1056" cy="1056"/>
            </a:xfrm>
            <a:prstGeom prst="rect">
              <a:avLst/>
            </a:prstGeom>
            <a:noFill/>
            <a:ln w="25400">
              <a:solidFill>
                <a:srgbClr val="000080"/>
              </a:solidFill>
              <a:miter lim="800000"/>
              <a:headEnd/>
              <a:tailEnd type="none" w="med" len="lg"/>
            </a:ln>
          </p:spPr>
          <p:txBody>
            <a:bodyPr wrap="none" anchor="ctr"/>
            <a:lstStyle/>
            <a:p>
              <a:endParaRPr lang="cs-CZ"/>
            </a:p>
          </p:txBody>
        </p:sp>
        <p:sp>
          <p:nvSpPr>
            <p:cNvPr id="118863" name="Oval 32"/>
            <p:cNvSpPr>
              <a:spLocks noChangeArrowheads="1"/>
            </p:cNvSpPr>
            <p:nvPr/>
          </p:nvSpPr>
          <p:spPr bwMode="auto">
            <a:xfrm>
              <a:off x="1440" y="3360"/>
              <a:ext cx="96" cy="96"/>
            </a:xfrm>
            <a:prstGeom prst="ellipse">
              <a:avLst/>
            </a:prstGeom>
            <a:solidFill>
              <a:srgbClr val="CC99FF"/>
            </a:solidFill>
            <a:ln w="9525">
              <a:solidFill>
                <a:schemeClr val="tx1"/>
              </a:solidFill>
              <a:round/>
              <a:headEnd/>
              <a:tailEnd/>
            </a:ln>
          </p:spPr>
          <p:txBody>
            <a:bodyPr wrap="none" anchor="ctr"/>
            <a:lstStyle/>
            <a:p>
              <a:endParaRPr lang="cs-CZ"/>
            </a:p>
          </p:txBody>
        </p:sp>
        <p:sp>
          <p:nvSpPr>
            <p:cNvPr id="118864" name="Oval 33"/>
            <p:cNvSpPr>
              <a:spLocks noChangeArrowheads="1"/>
            </p:cNvSpPr>
            <p:nvPr/>
          </p:nvSpPr>
          <p:spPr bwMode="auto">
            <a:xfrm>
              <a:off x="1344" y="3360"/>
              <a:ext cx="96" cy="96"/>
            </a:xfrm>
            <a:prstGeom prst="ellipse">
              <a:avLst/>
            </a:prstGeom>
            <a:solidFill>
              <a:srgbClr val="969696"/>
            </a:solidFill>
            <a:ln w="9525">
              <a:solidFill>
                <a:schemeClr val="tx1"/>
              </a:solidFill>
              <a:round/>
              <a:headEnd/>
              <a:tailEnd/>
            </a:ln>
          </p:spPr>
          <p:txBody>
            <a:bodyPr wrap="none" anchor="ctr"/>
            <a:lstStyle/>
            <a:p>
              <a:endParaRPr lang="cs-CZ"/>
            </a:p>
          </p:txBody>
        </p:sp>
        <p:sp>
          <p:nvSpPr>
            <p:cNvPr id="118865" name="Freeform 34"/>
            <p:cNvSpPr>
              <a:spLocks/>
            </p:cNvSpPr>
            <p:nvPr/>
          </p:nvSpPr>
          <p:spPr bwMode="auto">
            <a:xfrm rot="-1919400">
              <a:off x="1056" y="3456"/>
              <a:ext cx="320" cy="96"/>
            </a:xfrm>
            <a:custGeom>
              <a:avLst/>
              <a:gdLst>
                <a:gd name="T0" fmla="*/ 171 w 1416"/>
                <a:gd name="T1" fmla="*/ 4 h 522"/>
                <a:gd name="T2" fmla="*/ 43 w 1416"/>
                <a:gd name="T3" fmla="*/ 4 h 522"/>
                <a:gd name="T4" fmla="*/ 19 w 1416"/>
                <a:gd name="T5" fmla="*/ 13 h 522"/>
                <a:gd name="T6" fmla="*/ 11 w 1416"/>
                <a:gd name="T7" fmla="*/ 19 h 522"/>
                <a:gd name="T8" fmla="*/ 8 w 1416"/>
                <a:gd name="T9" fmla="*/ 21 h 522"/>
                <a:gd name="T10" fmla="*/ 30 w 1416"/>
                <a:gd name="T11" fmla="*/ 59 h 522"/>
                <a:gd name="T12" fmla="*/ 54 w 1416"/>
                <a:gd name="T13" fmla="*/ 65 h 522"/>
                <a:gd name="T14" fmla="*/ 152 w 1416"/>
                <a:gd name="T15" fmla="*/ 72 h 522"/>
                <a:gd name="T16" fmla="*/ 320 w 1416"/>
                <a:gd name="T17" fmla="*/ 46 h 522"/>
                <a:gd name="T18" fmla="*/ 317 w 1416"/>
                <a:gd name="T19" fmla="*/ 30 h 522"/>
                <a:gd name="T20" fmla="*/ 301 w 1416"/>
                <a:gd name="T21" fmla="*/ 17 h 522"/>
                <a:gd name="T22" fmla="*/ 296 w 1416"/>
                <a:gd name="T23" fmla="*/ 13 h 522"/>
                <a:gd name="T24" fmla="*/ 274 w 1416"/>
                <a:gd name="T25" fmla="*/ 8 h 522"/>
                <a:gd name="T26" fmla="*/ 244 w 1416"/>
                <a:gd name="T27" fmla="*/ 1 h 522"/>
                <a:gd name="T28" fmla="*/ 171 w 1416"/>
                <a:gd name="T29" fmla="*/ 4 h 5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16"/>
                <a:gd name="T46" fmla="*/ 0 h 522"/>
                <a:gd name="T47" fmla="*/ 1416 w 1416"/>
                <a:gd name="T48" fmla="*/ 522 h 52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16" h="522">
                  <a:moveTo>
                    <a:pt x="756" y="20"/>
                  </a:moveTo>
                  <a:cubicBezTo>
                    <a:pt x="484" y="7"/>
                    <a:pt x="484" y="0"/>
                    <a:pt x="192" y="20"/>
                  </a:cubicBezTo>
                  <a:cubicBezTo>
                    <a:pt x="162" y="22"/>
                    <a:pt x="105" y="47"/>
                    <a:pt x="84" y="68"/>
                  </a:cubicBezTo>
                  <a:cubicBezTo>
                    <a:pt x="72" y="80"/>
                    <a:pt x="60" y="92"/>
                    <a:pt x="48" y="104"/>
                  </a:cubicBezTo>
                  <a:cubicBezTo>
                    <a:pt x="44" y="108"/>
                    <a:pt x="36" y="116"/>
                    <a:pt x="36" y="116"/>
                  </a:cubicBezTo>
                  <a:cubicBezTo>
                    <a:pt x="0" y="223"/>
                    <a:pt x="38" y="289"/>
                    <a:pt x="132" y="320"/>
                  </a:cubicBezTo>
                  <a:cubicBezTo>
                    <a:pt x="167" y="355"/>
                    <a:pt x="139" y="331"/>
                    <a:pt x="240" y="356"/>
                  </a:cubicBezTo>
                  <a:cubicBezTo>
                    <a:pt x="383" y="392"/>
                    <a:pt x="521" y="386"/>
                    <a:pt x="672" y="392"/>
                  </a:cubicBezTo>
                  <a:cubicBezTo>
                    <a:pt x="990" y="386"/>
                    <a:pt x="1279" y="522"/>
                    <a:pt x="1416" y="248"/>
                  </a:cubicBezTo>
                  <a:cubicBezTo>
                    <a:pt x="1412" y="220"/>
                    <a:pt x="1410" y="192"/>
                    <a:pt x="1404" y="164"/>
                  </a:cubicBezTo>
                  <a:cubicBezTo>
                    <a:pt x="1395" y="124"/>
                    <a:pt x="1359" y="112"/>
                    <a:pt x="1332" y="92"/>
                  </a:cubicBezTo>
                  <a:cubicBezTo>
                    <a:pt x="1323" y="85"/>
                    <a:pt x="1319" y="70"/>
                    <a:pt x="1308" y="68"/>
                  </a:cubicBezTo>
                  <a:cubicBezTo>
                    <a:pt x="1236" y="54"/>
                    <a:pt x="1267" y="62"/>
                    <a:pt x="1212" y="44"/>
                  </a:cubicBezTo>
                  <a:cubicBezTo>
                    <a:pt x="1175" y="7"/>
                    <a:pt x="1136" y="15"/>
                    <a:pt x="1080" y="8"/>
                  </a:cubicBezTo>
                  <a:cubicBezTo>
                    <a:pt x="844" y="23"/>
                    <a:pt x="952" y="20"/>
                    <a:pt x="756" y="20"/>
                  </a:cubicBezTo>
                  <a:close/>
                </a:path>
              </a:pathLst>
            </a:custGeom>
            <a:solidFill>
              <a:srgbClr val="99CCFF"/>
            </a:solidFill>
            <a:ln w="9525">
              <a:noFill/>
              <a:round/>
              <a:headEnd/>
              <a:tailEnd/>
            </a:ln>
          </p:spPr>
          <p:txBody>
            <a:bodyPr/>
            <a:lstStyle/>
            <a:p>
              <a:endParaRPr lang="en-US"/>
            </a:p>
          </p:txBody>
        </p:sp>
        <p:sp>
          <p:nvSpPr>
            <p:cNvPr id="118866" name="Freeform 35"/>
            <p:cNvSpPr>
              <a:spLocks/>
            </p:cNvSpPr>
            <p:nvPr/>
          </p:nvSpPr>
          <p:spPr bwMode="auto">
            <a:xfrm rot="-9853155">
              <a:off x="1432" y="3320"/>
              <a:ext cx="288" cy="96"/>
            </a:xfrm>
            <a:custGeom>
              <a:avLst/>
              <a:gdLst>
                <a:gd name="T0" fmla="*/ 154 w 1416"/>
                <a:gd name="T1" fmla="*/ 4 h 522"/>
                <a:gd name="T2" fmla="*/ 39 w 1416"/>
                <a:gd name="T3" fmla="*/ 4 h 522"/>
                <a:gd name="T4" fmla="*/ 17 w 1416"/>
                <a:gd name="T5" fmla="*/ 13 h 522"/>
                <a:gd name="T6" fmla="*/ 10 w 1416"/>
                <a:gd name="T7" fmla="*/ 19 h 522"/>
                <a:gd name="T8" fmla="*/ 7 w 1416"/>
                <a:gd name="T9" fmla="*/ 21 h 522"/>
                <a:gd name="T10" fmla="*/ 27 w 1416"/>
                <a:gd name="T11" fmla="*/ 59 h 522"/>
                <a:gd name="T12" fmla="*/ 49 w 1416"/>
                <a:gd name="T13" fmla="*/ 65 h 522"/>
                <a:gd name="T14" fmla="*/ 137 w 1416"/>
                <a:gd name="T15" fmla="*/ 72 h 522"/>
                <a:gd name="T16" fmla="*/ 288 w 1416"/>
                <a:gd name="T17" fmla="*/ 46 h 522"/>
                <a:gd name="T18" fmla="*/ 286 w 1416"/>
                <a:gd name="T19" fmla="*/ 30 h 522"/>
                <a:gd name="T20" fmla="*/ 271 w 1416"/>
                <a:gd name="T21" fmla="*/ 17 h 522"/>
                <a:gd name="T22" fmla="*/ 266 w 1416"/>
                <a:gd name="T23" fmla="*/ 13 h 522"/>
                <a:gd name="T24" fmla="*/ 247 w 1416"/>
                <a:gd name="T25" fmla="*/ 8 h 522"/>
                <a:gd name="T26" fmla="*/ 220 w 1416"/>
                <a:gd name="T27" fmla="*/ 1 h 522"/>
                <a:gd name="T28" fmla="*/ 154 w 1416"/>
                <a:gd name="T29" fmla="*/ 4 h 5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16"/>
                <a:gd name="T46" fmla="*/ 0 h 522"/>
                <a:gd name="T47" fmla="*/ 1416 w 1416"/>
                <a:gd name="T48" fmla="*/ 522 h 52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16" h="522">
                  <a:moveTo>
                    <a:pt x="756" y="20"/>
                  </a:moveTo>
                  <a:cubicBezTo>
                    <a:pt x="484" y="7"/>
                    <a:pt x="484" y="0"/>
                    <a:pt x="192" y="20"/>
                  </a:cubicBezTo>
                  <a:cubicBezTo>
                    <a:pt x="162" y="22"/>
                    <a:pt x="105" y="47"/>
                    <a:pt x="84" y="68"/>
                  </a:cubicBezTo>
                  <a:cubicBezTo>
                    <a:pt x="72" y="80"/>
                    <a:pt x="60" y="92"/>
                    <a:pt x="48" y="104"/>
                  </a:cubicBezTo>
                  <a:cubicBezTo>
                    <a:pt x="44" y="108"/>
                    <a:pt x="36" y="116"/>
                    <a:pt x="36" y="116"/>
                  </a:cubicBezTo>
                  <a:cubicBezTo>
                    <a:pt x="0" y="223"/>
                    <a:pt x="38" y="289"/>
                    <a:pt x="132" y="320"/>
                  </a:cubicBezTo>
                  <a:cubicBezTo>
                    <a:pt x="167" y="355"/>
                    <a:pt x="139" y="331"/>
                    <a:pt x="240" y="356"/>
                  </a:cubicBezTo>
                  <a:cubicBezTo>
                    <a:pt x="383" y="392"/>
                    <a:pt x="521" y="386"/>
                    <a:pt x="672" y="392"/>
                  </a:cubicBezTo>
                  <a:cubicBezTo>
                    <a:pt x="990" y="386"/>
                    <a:pt x="1279" y="522"/>
                    <a:pt x="1416" y="248"/>
                  </a:cubicBezTo>
                  <a:cubicBezTo>
                    <a:pt x="1412" y="220"/>
                    <a:pt x="1410" y="192"/>
                    <a:pt x="1404" y="164"/>
                  </a:cubicBezTo>
                  <a:cubicBezTo>
                    <a:pt x="1395" y="124"/>
                    <a:pt x="1359" y="112"/>
                    <a:pt x="1332" y="92"/>
                  </a:cubicBezTo>
                  <a:cubicBezTo>
                    <a:pt x="1323" y="85"/>
                    <a:pt x="1319" y="70"/>
                    <a:pt x="1308" y="68"/>
                  </a:cubicBezTo>
                  <a:cubicBezTo>
                    <a:pt x="1236" y="54"/>
                    <a:pt x="1267" y="62"/>
                    <a:pt x="1212" y="44"/>
                  </a:cubicBezTo>
                  <a:cubicBezTo>
                    <a:pt x="1175" y="7"/>
                    <a:pt x="1136" y="15"/>
                    <a:pt x="1080" y="8"/>
                  </a:cubicBezTo>
                  <a:cubicBezTo>
                    <a:pt x="844" y="23"/>
                    <a:pt x="952" y="20"/>
                    <a:pt x="756" y="20"/>
                  </a:cubicBezTo>
                  <a:close/>
                </a:path>
              </a:pathLst>
            </a:custGeom>
            <a:solidFill>
              <a:srgbClr val="993366"/>
            </a:solidFill>
            <a:ln w="9525">
              <a:solidFill>
                <a:schemeClr val="tx1"/>
              </a:solidFill>
              <a:round/>
              <a:headEnd/>
              <a:tailEnd/>
            </a:ln>
          </p:spPr>
          <p:txBody>
            <a:bodyPr/>
            <a:lstStyle/>
            <a:p>
              <a:endParaRPr lang="en-US"/>
            </a:p>
          </p:txBody>
        </p:sp>
        <p:sp>
          <p:nvSpPr>
            <p:cNvPr id="118867" name="Freeform 36"/>
            <p:cNvSpPr>
              <a:spLocks/>
            </p:cNvSpPr>
            <p:nvPr/>
          </p:nvSpPr>
          <p:spPr bwMode="auto">
            <a:xfrm rot="5400000">
              <a:off x="1048" y="3632"/>
              <a:ext cx="224" cy="80"/>
            </a:xfrm>
            <a:custGeom>
              <a:avLst/>
              <a:gdLst>
                <a:gd name="T0" fmla="*/ 120 w 1416"/>
                <a:gd name="T1" fmla="*/ 3 h 522"/>
                <a:gd name="T2" fmla="*/ 30 w 1416"/>
                <a:gd name="T3" fmla="*/ 3 h 522"/>
                <a:gd name="T4" fmla="*/ 13 w 1416"/>
                <a:gd name="T5" fmla="*/ 10 h 522"/>
                <a:gd name="T6" fmla="*/ 8 w 1416"/>
                <a:gd name="T7" fmla="*/ 16 h 522"/>
                <a:gd name="T8" fmla="*/ 6 w 1416"/>
                <a:gd name="T9" fmla="*/ 18 h 522"/>
                <a:gd name="T10" fmla="*/ 21 w 1416"/>
                <a:gd name="T11" fmla="*/ 49 h 522"/>
                <a:gd name="T12" fmla="*/ 38 w 1416"/>
                <a:gd name="T13" fmla="*/ 55 h 522"/>
                <a:gd name="T14" fmla="*/ 106 w 1416"/>
                <a:gd name="T15" fmla="*/ 60 h 522"/>
                <a:gd name="T16" fmla="*/ 224 w 1416"/>
                <a:gd name="T17" fmla="*/ 38 h 522"/>
                <a:gd name="T18" fmla="*/ 222 w 1416"/>
                <a:gd name="T19" fmla="*/ 25 h 522"/>
                <a:gd name="T20" fmla="*/ 211 w 1416"/>
                <a:gd name="T21" fmla="*/ 14 h 522"/>
                <a:gd name="T22" fmla="*/ 207 w 1416"/>
                <a:gd name="T23" fmla="*/ 10 h 522"/>
                <a:gd name="T24" fmla="*/ 192 w 1416"/>
                <a:gd name="T25" fmla="*/ 7 h 522"/>
                <a:gd name="T26" fmla="*/ 171 w 1416"/>
                <a:gd name="T27" fmla="*/ 1 h 522"/>
                <a:gd name="T28" fmla="*/ 120 w 1416"/>
                <a:gd name="T29" fmla="*/ 3 h 5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16"/>
                <a:gd name="T46" fmla="*/ 0 h 522"/>
                <a:gd name="T47" fmla="*/ 1416 w 1416"/>
                <a:gd name="T48" fmla="*/ 522 h 52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16" h="522">
                  <a:moveTo>
                    <a:pt x="756" y="20"/>
                  </a:moveTo>
                  <a:cubicBezTo>
                    <a:pt x="484" y="7"/>
                    <a:pt x="484" y="0"/>
                    <a:pt x="192" y="20"/>
                  </a:cubicBezTo>
                  <a:cubicBezTo>
                    <a:pt x="162" y="22"/>
                    <a:pt x="105" y="47"/>
                    <a:pt x="84" y="68"/>
                  </a:cubicBezTo>
                  <a:cubicBezTo>
                    <a:pt x="72" y="80"/>
                    <a:pt x="60" y="92"/>
                    <a:pt x="48" y="104"/>
                  </a:cubicBezTo>
                  <a:cubicBezTo>
                    <a:pt x="44" y="108"/>
                    <a:pt x="36" y="116"/>
                    <a:pt x="36" y="116"/>
                  </a:cubicBezTo>
                  <a:cubicBezTo>
                    <a:pt x="0" y="223"/>
                    <a:pt x="38" y="289"/>
                    <a:pt x="132" y="320"/>
                  </a:cubicBezTo>
                  <a:cubicBezTo>
                    <a:pt x="167" y="355"/>
                    <a:pt x="139" y="331"/>
                    <a:pt x="240" y="356"/>
                  </a:cubicBezTo>
                  <a:cubicBezTo>
                    <a:pt x="383" y="392"/>
                    <a:pt x="521" y="386"/>
                    <a:pt x="672" y="392"/>
                  </a:cubicBezTo>
                  <a:cubicBezTo>
                    <a:pt x="990" y="386"/>
                    <a:pt x="1279" y="522"/>
                    <a:pt x="1416" y="248"/>
                  </a:cubicBezTo>
                  <a:cubicBezTo>
                    <a:pt x="1412" y="220"/>
                    <a:pt x="1410" y="192"/>
                    <a:pt x="1404" y="164"/>
                  </a:cubicBezTo>
                  <a:cubicBezTo>
                    <a:pt x="1395" y="124"/>
                    <a:pt x="1359" y="112"/>
                    <a:pt x="1332" y="92"/>
                  </a:cubicBezTo>
                  <a:cubicBezTo>
                    <a:pt x="1323" y="85"/>
                    <a:pt x="1319" y="70"/>
                    <a:pt x="1308" y="68"/>
                  </a:cubicBezTo>
                  <a:cubicBezTo>
                    <a:pt x="1236" y="54"/>
                    <a:pt x="1267" y="62"/>
                    <a:pt x="1212" y="44"/>
                  </a:cubicBezTo>
                  <a:cubicBezTo>
                    <a:pt x="1175" y="7"/>
                    <a:pt x="1136" y="15"/>
                    <a:pt x="1080" y="8"/>
                  </a:cubicBezTo>
                  <a:cubicBezTo>
                    <a:pt x="844" y="23"/>
                    <a:pt x="952" y="20"/>
                    <a:pt x="756" y="20"/>
                  </a:cubicBezTo>
                  <a:close/>
                </a:path>
              </a:pathLst>
            </a:custGeom>
            <a:solidFill>
              <a:schemeClr val="bg2"/>
            </a:solidFill>
            <a:ln w="9525">
              <a:noFill/>
              <a:round/>
              <a:headEnd/>
              <a:tailEnd/>
            </a:ln>
          </p:spPr>
          <p:txBody>
            <a:bodyPr/>
            <a:lstStyle/>
            <a:p>
              <a:endParaRPr lang="en-US"/>
            </a:p>
          </p:txBody>
        </p:sp>
        <p:sp>
          <p:nvSpPr>
            <p:cNvPr id="118868" name="Freeform 37"/>
            <p:cNvSpPr>
              <a:spLocks/>
            </p:cNvSpPr>
            <p:nvPr/>
          </p:nvSpPr>
          <p:spPr bwMode="auto">
            <a:xfrm rot="2188630">
              <a:off x="1143" y="3840"/>
              <a:ext cx="257" cy="96"/>
            </a:xfrm>
            <a:custGeom>
              <a:avLst/>
              <a:gdLst>
                <a:gd name="T0" fmla="*/ 137 w 1416"/>
                <a:gd name="T1" fmla="*/ 4 h 522"/>
                <a:gd name="T2" fmla="*/ 35 w 1416"/>
                <a:gd name="T3" fmla="*/ 4 h 522"/>
                <a:gd name="T4" fmla="*/ 15 w 1416"/>
                <a:gd name="T5" fmla="*/ 13 h 522"/>
                <a:gd name="T6" fmla="*/ 9 w 1416"/>
                <a:gd name="T7" fmla="*/ 19 h 522"/>
                <a:gd name="T8" fmla="*/ 7 w 1416"/>
                <a:gd name="T9" fmla="*/ 21 h 522"/>
                <a:gd name="T10" fmla="*/ 24 w 1416"/>
                <a:gd name="T11" fmla="*/ 59 h 522"/>
                <a:gd name="T12" fmla="*/ 44 w 1416"/>
                <a:gd name="T13" fmla="*/ 65 h 522"/>
                <a:gd name="T14" fmla="*/ 122 w 1416"/>
                <a:gd name="T15" fmla="*/ 72 h 522"/>
                <a:gd name="T16" fmla="*/ 257 w 1416"/>
                <a:gd name="T17" fmla="*/ 46 h 522"/>
                <a:gd name="T18" fmla="*/ 255 w 1416"/>
                <a:gd name="T19" fmla="*/ 30 h 522"/>
                <a:gd name="T20" fmla="*/ 242 w 1416"/>
                <a:gd name="T21" fmla="*/ 17 h 522"/>
                <a:gd name="T22" fmla="*/ 237 w 1416"/>
                <a:gd name="T23" fmla="*/ 13 h 522"/>
                <a:gd name="T24" fmla="*/ 220 w 1416"/>
                <a:gd name="T25" fmla="*/ 8 h 522"/>
                <a:gd name="T26" fmla="*/ 196 w 1416"/>
                <a:gd name="T27" fmla="*/ 1 h 522"/>
                <a:gd name="T28" fmla="*/ 137 w 1416"/>
                <a:gd name="T29" fmla="*/ 4 h 5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16"/>
                <a:gd name="T46" fmla="*/ 0 h 522"/>
                <a:gd name="T47" fmla="*/ 1416 w 1416"/>
                <a:gd name="T48" fmla="*/ 522 h 52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16" h="522">
                  <a:moveTo>
                    <a:pt x="756" y="20"/>
                  </a:moveTo>
                  <a:cubicBezTo>
                    <a:pt x="484" y="7"/>
                    <a:pt x="484" y="0"/>
                    <a:pt x="192" y="20"/>
                  </a:cubicBezTo>
                  <a:cubicBezTo>
                    <a:pt x="162" y="22"/>
                    <a:pt x="105" y="47"/>
                    <a:pt x="84" y="68"/>
                  </a:cubicBezTo>
                  <a:cubicBezTo>
                    <a:pt x="72" y="80"/>
                    <a:pt x="60" y="92"/>
                    <a:pt x="48" y="104"/>
                  </a:cubicBezTo>
                  <a:cubicBezTo>
                    <a:pt x="44" y="108"/>
                    <a:pt x="36" y="116"/>
                    <a:pt x="36" y="116"/>
                  </a:cubicBezTo>
                  <a:cubicBezTo>
                    <a:pt x="0" y="223"/>
                    <a:pt x="38" y="289"/>
                    <a:pt x="132" y="320"/>
                  </a:cubicBezTo>
                  <a:cubicBezTo>
                    <a:pt x="167" y="355"/>
                    <a:pt x="139" y="331"/>
                    <a:pt x="240" y="356"/>
                  </a:cubicBezTo>
                  <a:cubicBezTo>
                    <a:pt x="383" y="392"/>
                    <a:pt x="521" y="386"/>
                    <a:pt x="672" y="392"/>
                  </a:cubicBezTo>
                  <a:cubicBezTo>
                    <a:pt x="990" y="386"/>
                    <a:pt x="1279" y="522"/>
                    <a:pt x="1416" y="248"/>
                  </a:cubicBezTo>
                  <a:cubicBezTo>
                    <a:pt x="1412" y="220"/>
                    <a:pt x="1410" y="192"/>
                    <a:pt x="1404" y="164"/>
                  </a:cubicBezTo>
                  <a:cubicBezTo>
                    <a:pt x="1395" y="124"/>
                    <a:pt x="1359" y="112"/>
                    <a:pt x="1332" y="92"/>
                  </a:cubicBezTo>
                  <a:cubicBezTo>
                    <a:pt x="1323" y="85"/>
                    <a:pt x="1319" y="70"/>
                    <a:pt x="1308" y="68"/>
                  </a:cubicBezTo>
                  <a:cubicBezTo>
                    <a:pt x="1236" y="54"/>
                    <a:pt x="1267" y="62"/>
                    <a:pt x="1212" y="44"/>
                  </a:cubicBezTo>
                  <a:cubicBezTo>
                    <a:pt x="1175" y="7"/>
                    <a:pt x="1136" y="15"/>
                    <a:pt x="1080" y="8"/>
                  </a:cubicBezTo>
                  <a:cubicBezTo>
                    <a:pt x="844" y="23"/>
                    <a:pt x="952" y="20"/>
                    <a:pt x="756" y="20"/>
                  </a:cubicBezTo>
                  <a:close/>
                </a:path>
              </a:pathLst>
            </a:custGeom>
            <a:solidFill>
              <a:srgbClr val="CC0066"/>
            </a:solidFill>
            <a:ln w="9525">
              <a:noFill/>
              <a:round/>
              <a:headEnd/>
              <a:tailEnd/>
            </a:ln>
          </p:spPr>
          <p:txBody>
            <a:bodyPr/>
            <a:lstStyle/>
            <a:p>
              <a:endParaRPr lang="en-US"/>
            </a:p>
          </p:txBody>
        </p:sp>
        <p:sp>
          <p:nvSpPr>
            <p:cNvPr id="118869" name="AutoShape 38"/>
            <p:cNvSpPr>
              <a:spLocks noChangeArrowheads="1"/>
            </p:cNvSpPr>
            <p:nvPr/>
          </p:nvSpPr>
          <p:spPr bwMode="auto">
            <a:xfrm>
              <a:off x="944" y="2976"/>
              <a:ext cx="816" cy="144"/>
            </a:xfrm>
            <a:custGeom>
              <a:avLst/>
              <a:gdLst>
                <a:gd name="T0" fmla="*/ 23 w 21600"/>
                <a:gd name="T1" fmla="*/ 0 h 21600"/>
                <a:gd name="T2" fmla="*/ 0 w 21600"/>
                <a:gd name="T3" fmla="*/ 0 h 21600"/>
                <a:gd name="T4" fmla="*/ 23 w 21600"/>
                <a:gd name="T5" fmla="*/ 1 h 21600"/>
                <a:gd name="T6" fmla="*/ 31 w 21600"/>
                <a:gd name="T7" fmla="*/ 0 h 21600"/>
                <a:gd name="T8" fmla="*/ 17694720 60000 65536"/>
                <a:gd name="T9" fmla="*/ 11796480 60000 65536"/>
                <a:gd name="T10" fmla="*/ 5898240 60000 65536"/>
                <a:gd name="T11" fmla="*/ 0 60000 65536"/>
                <a:gd name="T12" fmla="*/ 3362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9CCFF"/>
            </a:solidFill>
            <a:ln w="19050">
              <a:solidFill>
                <a:srgbClr val="000080"/>
              </a:solidFill>
              <a:miter lim="800000"/>
              <a:headEnd/>
              <a:tailEnd type="none" w="med" len="lg"/>
            </a:ln>
          </p:spPr>
          <p:txBody>
            <a:bodyPr wrap="none" anchor="ctr"/>
            <a:lstStyle/>
            <a:p>
              <a:endParaRPr lang="en-US"/>
            </a:p>
          </p:txBody>
        </p:sp>
        <p:sp>
          <p:nvSpPr>
            <p:cNvPr id="118870" name="Text Box 39"/>
            <p:cNvSpPr txBox="1">
              <a:spLocks noChangeArrowheads="1"/>
            </p:cNvSpPr>
            <p:nvPr/>
          </p:nvSpPr>
          <p:spPr bwMode="auto">
            <a:xfrm>
              <a:off x="864" y="3113"/>
              <a:ext cx="961" cy="212"/>
            </a:xfrm>
            <a:prstGeom prst="rect">
              <a:avLst/>
            </a:prstGeom>
            <a:noFill/>
            <a:ln w="19050">
              <a:noFill/>
              <a:miter lim="800000"/>
              <a:headEnd/>
              <a:tailEnd type="none" w="med" len="lg"/>
            </a:ln>
          </p:spPr>
          <p:txBody>
            <a:bodyPr wrap="none">
              <a:spAutoFit/>
            </a:bodyPr>
            <a:lstStyle/>
            <a:p>
              <a:r>
                <a:rPr lang="en-GB" b="0">
                  <a:solidFill>
                    <a:srgbClr val="000099"/>
                  </a:solidFill>
                  <a:latin typeface="Comic Sans MS" pitchFamily="66" charset="0"/>
                </a:rPr>
                <a:t>O</a:t>
              </a:r>
              <a:r>
                <a:rPr lang="en-GB" b="0" baseline="-25000">
                  <a:solidFill>
                    <a:srgbClr val="000099"/>
                  </a:solidFill>
                  <a:latin typeface="Comic Sans MS" pitchFamily="66" charset="0"/>
                </a:rPr>
                <a:t>2</a:t>
              </a:r>
              <a:r>
                <a:rPr lang="en-GB" b="0">
                  <a:solidFill>
                    <a:srgbClr val="000099"/>
                  </a:solidFill>
                  <a:latin typeface="Comic Sans MS" pitchFamily="66" charset="0"/>
                </a:rPr>
                <a:t> + nutrients</a:t>
              </a:r>
              <a:endParaRPr lang="en-US" b="0">
                <a:solidFill>
                  <a:srgbClr val="000099"/>
                </a:solidFill>
                <a:latin typeface="Comic Sans MS" pitchFamily="66" charset="0"/>
              </a:endParaRPr>
            </a:p>
          </p:txBody>
        </p:sp>
        <p:sp>
          <p:nvSpPr>
            <p:cNvPr id="118871" name="Text Box 40"/>
            <p:cNvSpPr txBox="1">
              <a:spLocks noChangeArrowheads="1"/>
            </p:cNvSpPr>
            <p:nvPr/>
          </p:nvSpPr>
          <p:spPr bwMode="auto">
            <a:xfrm>
              <a:off x="1574" y="2585"/>
              <a:ext cx="535" cy="212"/>
            </a:xfrm>
            <a:prstGeom prst="rect">
              <a:avLst/>
            </a:prstGeom>
            <a:noFill/>
            <a:ln w="19050">
              <a:noFill/>
              <a:miter lim="800000"/>
              <a:headEnd/>
              <a:tailEnd type="none" w="med" len="lg"/>
            </a:ln>
          </p:spPr>
          <p:txBody>
            <a:bodyPr wrap="none">
              <a:spAutoFit/>
            </a:bodyPr>
            <a:lstStyle/>
            <a:p>
              <a:r>
                <a:rPr lang="en-GB">
                  <a:solidFill>
                    <a:srgbClr val="000099"/>
                  </a:solidFill>
                  <a:latin typeface="Comic Sans MS" pitchFamily="66" charset="0"/>
                </a:rPr>
                <a:t>Biofilm</a:t>
              </a:r>
              <a:endParaRPr lang="en-US">
                <a:solidFill>
                  <a:srgbClr val="000099"/>
                </a:solidFill>
                <a:latin typeface="Comic Sans MS" pitchFamily="66" charset="0"/>
              </a:endParaRPr>
            </a:p>
          </p:txBody>
        </p:sp>
      </p:grpSp>
      <p:grpSp>
        <p:nvGrpSpPr>
          <p:cNvPr id="3" name="Group 41"/>
          <p:cNvGrpSpPr>
            <a:grpSpLocks/>
          </p:cNvGrpSpPr>
          <p:nvPr/>
        </p:nvGrpSpPr>
        <p:grpSpPr bwMode="auto">
          <a:xfrm>
            <a:off x="5699125" y="2857500"/>
            <a:ext cx="2378075" cy="3467100"/>
            <a:chOff x="3590" y="1800"/>
            <a:chExt cx="1498" cy="2184"/>
          </a:xfrm>
        </p:grpSpPr>
        <p:sp>
          <p:nvSpPr>
            <p:cNvPr id="118820" name="Rectangle 42"/>
            <p:cNvSpPr>
              <a:spLocks noChangeArrowheads="1"/>
            </p:cNvSpPr>
            <p:nvPr/>
          </p:nvSpPr>
          <p:spPr bwMode="auto">
            <a:xfrm>
              <a:off x="4448" y="1800"/>
              <a:ext cx="192" cy="192"/>
            </a:xfrm>
            <a:prstGeom prst="rect">
              <a:avLst/>
            </a:prstGeom>
            <a:noFill/>
            <a:ln w="25400">
              <a:solidFill>
                <a:srgbClr val="000080"/>
              </a:solidFill>
              <a:miter lim="800000"/>
              <a:headEnd/>
              <a:tailEnd type="none" w="med" len="lg"/>
            </a:ln>
          </p:spPr>
          <p:txBody>
            <a:bodyPr wrap="none" anchor="ctr"/>
            <a:lstStyle/>
            <a:p>
              <a:endParaRPr lang="cs-CZ"/>
            </a:p>
          </p:txBody>
        </p:sp>
        <p:sp>
          <p:nvSpPr>
            <p:cNvPr id="118821" name="Line 43"/>
            <p:cNvSpPr>
              <a:spLocks noChangeShapeType="1"/>
            </p:cNvSpPr>
            <p:nvPr/>
          </p:nvSpPr>
          <p:spPr bwMode="auto">
            <a:xfrm>
              <a:off x="4544" y="1984"/>
              <a:ext cx="0" cy="864"/>
            </a:xfrm>
            <a:prstGeom prst="line">
              <a:avLst/>
            </a:prstGeom>
            <a:noFill/>
            <a:ln w="19050">
              <a:solidFill>
                <a:srgbClr val="000080"/>
              </a:solidFill>
              <a:round/>
              <a:headEnd/>
              <a:tailEnd type="triangle" w="med" len="lg"/>
            </a:ln>
          </p:spPr>
          <p:txBody>
            <a:bodyPr/>
            <a:lstStyle/>
            <a:p>
              <a:endParaRPr lang="en-US"/>
            </a:p>
          </p:txBody>
        </p:sp>
        <p:sp>
          <p:nvSpPr>
            <p:cNvPr id="118822" name="Rectangle 44"/>
            <p:cNvSpPr>
              <a:spLocks noChangeArrowheads="1"/>
            </p:cNvSpPr>
            <p:nvPr/>
          </p:nvSpPr>
          <p:spPr bwMode="auto">
            <a:xfrm>
              <a:off x="4032" y="2928"/>
              <a:ext cx="1056" cy="1056"/>
            </a:xfrm>
            <a:prstGeom prst="rect">
              <a:avLst/>
            </a:prstGeom>
            <a:noFill/>
            <a:ln w="25400">
              <a:solidFill>
                <a:srgbClr val="000080"/>
              </a:solidFill>
              <a:miter lim="800000"/>
              <a:headEnd/>
              <a:tailEnd type="none" w="med" len="lg"/>
            </a:ln>
          </p:spPr>
          <p:txBody>
            <a:bodyPr wrap="none" anchor="ctr"/>
            <a:lstStyle/>
            <a:p>
              <a:endParaRPr lang="cs-CZ"/>
            </a:p>
          </p:txBody>
        </p:sp>
        <p:grpSp>
          <p:nvGrpSpPr>
            <p:cNvPr id="118823" name="Group 45"/>
            <p:cNvGrpSpPr>
              <a:grpSpLocks/>
            </p:cNvGrpSpPr>
            <p:nvPr/>
          </p:nvGrpSpPr>
          <p:grpSpPr bwMode="auto">
            <a:xfrm rot="3809628">
              <a:off x="4693" y="3419"/>
              <a:ext cx="117" cy="575"/>
              <a:chOff x="3772" y="1216"/>
              <a:chExt cx="224" cy="1188"/>
            </a:xfrm>
          </p:grpSpPr>
          <p:sp>
            <p:nvSpPr>
              <p:cNvPr id="118857" name="Freeform 46"/>
              <p:cNvSpPr>
                <a:spLocks/>
              </p:cNvSpPr>
              <p:nvPr/>
            </p:nvSpPr>
            <p:spPr bwMode="auto">
              <a:xfrm rot="-5400000">
                <a:off x="3580" y="1408"/>
                <a:ext cx="608" cy="224"/>
              </a:xfrm>
              <a:custGeom>
                <a:avLst/>
                <a:gdLst>
                  <a:gd name="T0" fmla="*/ 325 w 1416"/>
                  <a:gd name="T1" fmla="*/ 9 h 522"/>
                  <a:gd name="T2" fmla="*/ 82 w 1416"/>
                  <a:gd name="T3" fmla="*/ 9 h 522"/>
                  <a:gd name="T4" fmla="*/ 36 w 1416"/>
                  <a:gd name="T5" fmla="*/ 29 h 522"/>
                  <a:gd name="T6" fmla="*/ 21 w 1416"/>
                  <a:gd name="T7" fmla="*/ 45 h 522"/>
                  <a:gd name="T8" fmla="*/ 15 w 1416"/>
                  <a:gd name="T9" fmla="*/ 50 h 522"/>
                  <a:gd name="T10" fmla="*/ 57 w 1416"/>
                  <a:gd name="T11" fmla="*/ 137 h 522"/>
                  <a:gd name="T12" fmla="*/ 103 w 1416"/>
                  <a:gd name="T13" fmla="*/ 153 h 522"/>
                  <a:gd name="T14" fmla="*/ 289 w 1416"/>
                  <a:gd name="T15" fmla="*/ 168 h 522"/>
                  <a:gd name="T16" fmla="*/ 608 w 1416"/>
                  <a:gd name="T17" fmla="*/ 106 h 522"/>
                  <a:gd name="T18" fmla="*/ 603 w 1416"/>
                  <a:gd name="T19" fmla="*/ 70 h 522"/>
                  <a:gd name="T20" fmla="*/ 572 w 1416"/>
                  <a:gd name="T21" fmla="*/ 39 h 522"/>
                  <a:gd name="T22" fmla="*/ 562 w 1416"/>
                  <a:gd name="T23" fmla="*/ 29 h 522"/>
                  <a:gd name="T24" fmla="*/ 520 w 1416"/>
                  <a:gd name="T25" fmla="*/ 19 h 522"/>
                  <a:gd name="T26" fmla="*/ 464 w 1416"/>
                  <a:gd name="T27" fmla="*/ 3 h 522"/>
                  <a:gd name="T28" fmla="*/ 325 w 1416"/>
                  <a:gd name="T29" fmla="*/ 9 h 5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16"/>
                  <a:gd name="T46" fmla="*/ 0 h 522"/>
                  <a:gd name="T47" fmla="*/ 1416 w 1416"/>
                  <a:gd name="T48" fmla="*/ 522 h 52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16" h="522">
                    <a:moveTo>
                      <a:pt x="756" y="20"/>
                    </a:moveTo>
                    <a:cubicBezTo>
                      <a:pt x="484" y="7"/>
                      <a:pt x="484" y="0"/>
                      <a:pt x="192" y="20"/>
                    </a:cubicBezTo>
                    <a:cubicBezTo>
                      <a:pt x="162" y="22"/>
                      <a:pt x="105" y="47"/>
                      <a:pt x="84" y="68"/>
                    </a:cubicBezTo>
                    <a:cubicBezTo>
                      <a:pt x="72" y="80"/>
                      <a:pt x="60" y="92"/>
                      <a:pt x="48" y="104"/>
                    </a:cubicBezTo>
                    <a:cubicBezTo>
                      <a:pt x="44" y="108"/>
                      <a:pt x="36" y="116"/>
                      <a:pt x="36" y="116"/>
                    </a:cubicBezTo>
                    <a:cubicBezTo>
                      <a:pt x="0" y="223"/>
                      <a:pt x="38" y="289"/>
                      <a:pt x="132" y="320"/>
                    </a:cubicBezTo>
                    <a:cubicBezTo>
                      <a:pt x="167" y="355"/>
                      <a:pt x="139" y="331"/>
                      <a:pt x="240" y="356"/>
                    </a:cubicBezTo>
                    <a:cubicBezTo>
                      <a:pt x="383" y="392"/>
                      <a:pt x="521" y="386"/>
                      <a:pt x="672" y="392"/>
                    </a:cubicBezTo>
                    <a:cubicBezTo>
                      <a:pt x="990" y="386"/>
                      <a:pt x="1279" y="522"/>
                      <a:pt x="1416" y="248"/>
                    </a:cubicBezTo>
                    <a:cubicBezTo>
                      <a:pt x="1412" y="220"/>
                      <a:pt x="1410" y="192"/>
                      <a:pt x="1404" y="164"/>
                    </a:cubicBezTo>
                    <a:cubicBezTo>
                      <a:pt x="1395" y="124"/>
                      <a:pt x="1359" y="112"/>
                      <a:pt x="1332" y="92"/>
                    </a:cubicBezTo>
                    <a:cubicBezTo>
                      <a:pt x="1323" y="85"/>
                      <a:pt x="1319" y="70"/>
                      <a:pt x="1308" y="68"/>
                    </a:cubicBezTo>
                    <a:cubicBezTo>
                      <a:pt x="1236" y="54"/>
                      <a:pt x="1267" y="62"/>
                      <a:pt x="1212" y="44"/>
                    </a:cubicBezTo>
                    <a:cubicBezTo>
                      <a:pt x="1175" y="7"/>
                      <a:pt x="1136" y="15"/>
                      <a:pt x="1080" y="8"/>
                    </a:cubicBezTo>
                    <a:cubicBezTo>
                      <a:pt x="844" y="23"/>
                      <a:pt x="952" y="20"/>
                      <a:pt x="756" y="20"/>
                    </a:cubicBezTo>
                    <a:close/>
                  </a:path>
                </a:pathLst>
              </a:custGeom>
              <a:solidFill>
                <a:srgbClr val="993366"/>
              </a:solidFill>
              <a:ln w="9525">
                <a:solidFill>
                  <a:schemeClr val="tx1"/>
                </a:solidFill>
                <a:round/>
                <a:headEnd/>
                <a:tailEnd/>
              </a:ln>
            </p:spPr>
            <p:txBody>
              <a:bodyPr/>
              <a:lstStyle/>
              <a:p>
                <a:endParaRPr lang="en-US"/>
              </a:p>
            </p:txBody>
          </p:sp>
          <p:sp>
            <p:nvSpPr>
              <p:cNvPr id="118858" name="Freeform 47"/>
              <p:cNvSpPr>
                <a:spLocks/>
              </p:cNvSpPr>
              <p:nvPr/>
            </p:nvSpPr>
            <p:spPr bwMode="auto">
              <a:xfrm>
                <a:off x="3804" y="1816"/>
                <a:ext cx="96" cy="588"/>
              </a:xfrm>
              <a:custGeom>
                <a:avLst/>
                <a:gdLst>
                  <a:gd name="T0" fmla="*/ 48 w 96"/>
                  <a:gd name="T1" fmla="*/ 0 h 588"/>
                  <a:gd name="T2" fmla="*/ 24 w 96"/>
                  <a:gd name="T3" fmla="*/ 24 h 588"/>
                  <a:gd name="T4" fmla="*/ 0 w 96"/>
                  <a:gd name="T5" fmla="*/ 120 h 588"/>
                  <a:gd name="T6" fmla="*/ 36 w 96"/>
                  <a:gd name="T7" fmla="*/ 492 h 588"/>
                  <a:gd name="T8" fmla="*/ 96 w 96"/>
                  <a:gd name="T9" fmla="*/ 588 h 588"/>
                  <a:gd name="T10" fmla="*/ 0 60000 65536"/>
                  <a:gd name="T11" fmla="*/ 0 60000 65536"/>
                  <a:gd name="T12" fmla="*/ 0 60000 65536"/>
                  <a:gd name="T13" fmla="*/ 0 60000 65536"/>
                  <a:gd name="T14" fmla="*/ 0 60000 65536"/>
                  <a:gd name="T15" fmla="*/ 0 w 96"/>
                  <a:gd name="T16" fmla="*/ 0 h 588"/>
                  <a:gd name="T17" fmla="*/ 96 w 96"/>
                  <a:gd name="T18" fmla="*/ 588 h 588"/>
                </a:gdLst>
                <a:ahLst/>
                <a:cxnLst>
                  <a:cxn ang="T10">
                    <a:pos x="T0" y="T1"/>
                  </a:cxn>
                  <a:cxn ang="T11">
                    <a:pos x="T2" y="T3"/>
                  </a:cxn>
                  <a:cxn ang="T12">
                    <a:pos x="T4" y="T5"/>
                  </a:cxn>
                  <a:cxn ang="T13">
                    <a:pos x="T6" y="T7"/>
                  </a:cxn>
                  <a:cxn ang="T14">
                    <a:pos x="T8" y="T9"/>
                  </a:cxn>
                </a:cxnLst>
                <a:rect l="T15" t="T16" r="T17" b="T18"/>
                <a:pathLst>
                  <a:path w="96" h="588">
                    <a:moveTo>
                      <a:pt x="48" y="0"/>
                    </a:moveTo>
                    <a:cubicBezTo>
                      <a:pt x="40" y="8"/>
                      <a:pt x="32" y="16"/>
                      <a:pt x="24" y="24"/>
                    </a:cubicBezTo>
                    <a:cubicBezTo>
                      <a:pt x="1" y="47"/>
                      <a:pt x="0" y="120"/>
                      <a:pt x="0" y="120"/>
                    </a:cubicBezTo>
                    <a:cubicBezTo>
                      <a:pt x="4" y="183"/>
                      <a:pt x="21" y="411"/>
                      <a:pt x="36" y="492"/>
                    </a:cubicBezTo>
                    <a:cubicBezTo>
                      <a:pt x="44" y="533"/>
                      <a:pt x="96" y="553"/>
                      <a:pt x="96" y="588"/>
                    </a:cubicBezTo>
                  </a:path>
                </a:pathLst>
              </a:custGeom>
              <a:noFill/>
              <a:ln w="15875">
                <a:solidFill>
                  <a:schemeClr val="tx1"/>
                </a:solidFill>
                <a:round/>
                <a:headEnd/>
                <a:tailEnd/>
              </a:ln>
            </p:spPr>
            <p:txBody>
              <a:bodyPr/>
              <a:lstStyle/>
              <a:p>
                <a:endParaRPr lang="en-US"/>
              </a:p>
            </p:txBody>
          </p:sp>
        </p:grpSp>
        <p:grpSp>
          <p:nvGrpSpPr>
            <p:cNvPr id="118824" name="Group 48"/>
            <p:cNvGrpSpPr>
              <a:grpSpLocks/>
            </p:cNvGrpSpPr>
            <p:nvPr/>
          </p:nvGrpSpPr>
          <p:grpSpPr bwMode="auto">
            <a:xfrm>
              <a:off x="4320" y="2976"/>
              <a:ext cx="686" cy="440"/>
              <a:chOff x="3552" y="912"/>
              <a:chExt cx="1416" cy="846"/>
            </a:xfrm>
          </p:grpSpPr>
          <p:sp>
            <p:nvSpPr>
              <p:cNvPr id="118845" name="Freeform 49"/>
              <p:cNvSpPr>
                <a:spLocks/>
              </p:cNvSpPr>
              <p:nvPr/>
            </p:nvSpPr>
            <p:spPr bwMode="auto">
              <a:xfrm>
                <a:off x="4000" y="1168"/>
                <a:ext cx="608" cy="224"/>
              </a:xfrm>
              <a:custGeom>
                <a:avLst/>
                <a:gdLst>
                  <a:gd name="T0" fmla="*/ 325 w 1416"/>
                  <a:gd name="T1" fmla="*/ 9 h 522"/>
                  <a:gd name="T2" fmla="*/ 82 w 1416"/>
                  <a:gd name="T3" fmla="*/ 9 h 522"/>
                  <a:gd name="T4" fmla="*/ 36 w 1416"/>
                  <a:gd name="T5" fmla="*/ 29 h 522"/>
                  <a:gd name="T6" fmla="*/ 21 w 1416"/>
                  <a:gd name="T7" fmla="*/ 45 h 522"/>
                  <a:gd name="T8" fmla="*/ 15 w 1416"/>
                  <a:gd name="T9" fmla="*/ 50 h 522"/>
                  <a:gd name="T10" fmla="*/ 57 w 1416"/>
                  <a:gd name="T11" fmla="*/ 137 h 522"/>
                  <a:gd name="T12" fmla="*/ 103 w 1416"/>
                  <a:gd name="T13" fmla="*/ 153 h 522"/>
                  <a:gd name="T14" fmla="*/ 289 w 1416"/>
                  <a:gd name="T15" fmla="*/ 168 h 522"/>
                  <a:gd name="T16" fmla="*/ 608 w 1416"/>
                  <a:gd name="T17" fmla="*/ 106 h 522"/>
                  <a:gd name="T18" fmla="*/ 603 w 1416"/>
                  <a:gd name="T19" fmla="*/ 70 h 522"/>
                  <a:gd name="T20" fmla="*/ 572 w 1416"/>
                  <a:gd name="T21" fmla="*/ 39 h 522"/>
                  <a:gd name="T22" fmla="*/ 562 w 1416"/>
                  <a:gd name="T23" fmla="*/ 29 h 522"/>
                  <a:gd name="T24" fmla="*/ 520 w 1416"/>
                  <a:gd name="T25" fmla="*/ 19 h 522"/>
                  <a:gd name="T26" fmla="*/ 464 w 1416"/>
                  <a:gd name="T27" fmla="*/ 3 h 522"/>
                  <a:gd name="T28" fmla="*/ 325 w 1416"/>
                  <a:gd name="T29" fmla="*/ 9 h 5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16"/>
                  <a:gd name="T46" fmla="*/ 0 h 522"/>
                  <a:gd name="T47" fmla="*/ 1416 w 1416"/>
                  <a:gd name="T48" fmla="*/ 522 h 52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16" h="522">
                    <a:moveTo>
                      <a:pt x="756" y="20"/>
                    </a:moveTo>
                    <a:cubicBezTo>
                      <a:pt x="484" y="7"/>
                      <a:pt x="484" y="0"/>
                      <a:pt x="192" y="20"/>
                    </a:cubicBezTo>
                    <a:cubicBezTo>
                      <a:pt x="162" y="22"/>
                      <a:pt x="105" y="47"/>
                      <a:pt x="84" y="68"/>
                    </a:cubicBezTo>
                    <a:cubicBezTo>
                      <a:pt x="72" y="80"/>
                      <a:pt x="60" y="92"/>
                      <a:pt x="48" y="104"/>
                    </a:cubicBezTo>
                    <a:cubicBezTo>
                      <a:pt x="44" y="108"/>
                      <a:pt x="36" y="116"/>
                      <a:pt x="36" y="116"/>
                    </a:cubicBezTo>
                    <a:cubicBezTo>
                      <a:pt x="0" y="223"/>
                      <a:pt x="38" y="289"/>
                      <a:pt x="132" y="320"/>
                    </a:cubicBezTo>
                    <a:cubicBezTo>
                      <a:pt x="167" y="355"/>
                      <a:pt x="139" y="331"/>
                      <a:pt x="240" y="356"/>
                    </a:cubicBezTo>
                    <a:cubicBezTo>
                      <a:pt x="383" y="392"/>
                      <a:pt x="521" y="386"/>
                      <a:pt x="672" y="392"/>
                    </a:cubicBezTo>
                    <a:cubicBezTo>
                      <a:pt x="990" y="386"/>
                      <a:pt x="1279" y="522"/>
                      <a:pt x="1416" y="248"/>
                    </a:cubicBezTo>
                    <a:cubicBezTo>
                      <a:pt x="1412" y="220"/>
                      <a:pt x="1410" y="192"/>
                      <a:pt x="1404" y="164"/>
                    </a:cubicBezTo>
                    <a:cubicBezTo>
                      <a:pt x="1395" y="124"/>
                      <a:pt x="1359" y="112"/>
                      <a:pt x="1332" y="92"/>
                    </a:cubicBezTo>
                    <a:cubicBezTo>
                      <a:pt x="1323" y="85"/>
                      <a:pt x="1319" y="70"/>
                      <a:pt x="1308" y="68"/>
                    </a:cubicBezTo>
                    <a:cubicBezTo>
                      <a:pt x="1236" y="54"/>
                      <a:pt x="1267" y="62"/>
                      <a:pt x="1212" y="44"/>
                    </a:cubicBezTo>
                    <a:cubicBezTo>
                      <a:pt x="1175" y="7"/>
                      <a:pt x="1136" y="15"/>
                      <a:pt x="1080" y="8"/>
                    </a:cubicBezTo>
                    <a:cubicBezTo>
                      <a:pt x="844" y="23"/>
                      <a:pt x="952" y="20"/>
                      <a:pt x="756" y="20"/>
                    </a:cubicBezTo>
                    <a:close/>
                  </a:path>
                </a:pathLst>
              </a:custGeom>
              <a:solidFill>
                <a:schemeClr val="bg2"/>
              </a:solidFill>
              <a:ln w="9525">
                <a:noFill/>
                <a:round/>
                <a:headEnd/>
                <a:tailEnd/>
              </a:ln>
            </p:spPr>
            <p:txBody>
              <a:bodyPr/>
              <a:lstStyle/>
              <a:p>
                <a:endParaRPr lang="en-US"/>
              </a:p>
            </p:txBody>
          </p:sp>
          <p:sp>
            <p:nvSpPr>
              <p:cNvPr id="118846" name="Freeform 50"/>
              <p:cNvSpPr>
                <a:spLocks/>
              </p:cNvSpPr>
              <p:nvPr/>
            </p:nvSpPr>
            <p:spPr bwMode="auto">
              <a:xfrm>
                <a:off x="3552" y="1200"/>
                <a:ext cx="456" cy="70"/>
              </a:xfrm>
              <a:custGeom>
                <a:avLst/>
                <a:gdLst>
                  <a:gd name="T0" fmla="*/ 456 w 456"/>
                  <a:gd name="T1" fmla="*/ 36 h 70"/>
                  <a:gd name="T2" fmla="*/ 252 w 456"/>
                  <a:gd name="T3" fmla="*/ 48 h 70"/>
                  <a:gd name="T4" fmla="*/ 120 w 456"/>
                  <a:gd name="T5" fmla="*/ 0 h 70"/>
                  <a:gd name="T6" fmla="*/ 36 w 456"/>
                  <a:gd name="T7" fmla="*/ 12 h 70"/>
                  <a:gd name="T8" fmla="*/ 0 w 456"/>
                  <a:gd name="T9" fmla="*/ 36 h 70"/>
                  <a:gd name="T10" fmla="*/ 0 60000 65536"/>
                  <a:gd name="T11" fmla="*/ 0 60000 65536"/>
                  <a:gd name="T12" fmla="*/ 0 60000 65536"/>
                  <a:gd name="T13" fmla="*/ 0 60000 65536"/>
                  <a:gd name="T14" fmla="*/ 0 60000 65536"/>
                  <a:gd name="T15" fmla="*/ 0 w 456"/>
                  <a:gd name="T16" fmla="*/ 0 h 70"/>
                  <a:gd name="T17" fmla="*/ 456 w 456"/>
                  <a:gd name="T18" fmla="*/ 70 h 70"/>
                </a:gdLst>
                <a:ahLst/>
                <a:cxnLst>
                  <a:cxn ang="T10">
                    <a:pos x="T0" y="T1"/>
                  </a:cxn>
                  <a:cxn ang="T11">
                    <a:pos x="T2" y="T3"/>
                  </a:cxn>
                  <a:cxn ang="T12">
                    <a:pos x="T4" y="T5"/>
                  </a:cxn>
                  <a:cxn ang="T13">
                    <a:pos x="T6" y="T7"/>
                  </a:cxn>
                  <a:cxn ang="T14">
                    <a:pos x="T8" y="T9"/>
                  </a:cxn>
                </a:cxnLst>
                <a:rect l="T15" t="T16" r="T17" b="T18"/>
                <a:pathLst>
                  <a:path w="456" h="70">
                    <a:moveTo>
                      <a:pt x="456" y="36"/>
                    </a:moveTo>
                    <a:cubicBezTo>
                      <a:pt x="388" y="70"/>
                      <a:pt x="325" y="57"/>
                      <a:pt x="252" y="48"/>
                    </a:cubicBezTo>
                    <a:cubicBezTo>
                      <a:pt x="210" y="27"/>
                      <a:pt x="166" y="11"/>
                      <a:pt x="120" y="0"/>
                    </a:cubicBezTo>
                    <a:cubicBezTo>
                      <a:pt x="92" y="4"/>
                      <a:pt x="64" y="6"/>
                      <a:pt x="36" y="12"/>
                    </a:cubicBezTo>
                    <a:cubicBezTo>
                      <a:pt x="22" y="15"/>
                      <a:pt x="0" y="36"/>
                      <a:pt x="0" y="36"/>
                    </a:cubicBezTo>
                  </a:path>
                </a:pathLst>
              </a:custGeom>
              <a:noFill/>
              <a:ln w="15875">
                <a:solidFill>
                  <a:schemeClr val="tx1"/>
                </a:solidFill>
                <a:round/>
                <a:headEnd/>
                <a:tailEnd/>
              </a:ln>
            </p:spPr>
            <p:txBody>
              <a:bodyPr/>
              <a:lstStyle/>
              <a:p>
                <a:endParaRPr lang="en-US"/>
              </a:p>
            </p:txBody>
          </p:sp>
          <p:sp>
            <p:nvSpPr>
              <p:cNvPr id="118847" name="Freeform 51"/>
              <p:cNvSpPr>
                <a:spLocks/>
              </p:cNvSpPr>
              <p:nvPr/>
            </p:nvSpPr>
            <p:spPr bwMode="auto">
              <a:xfrm>
                <a:off x="3852" y="960"/>
                <a:ext cx="252" cy="216"/>
              </a:xfrm>
              <a:custGeom>
                <a:avLst/>
                <a:gdLst>
                  <a:gd name="T0" fmla="*/ 252 w 252"/>
                  <a:gd name="T1" fmla="*/ 216 h 216"/>
                  <a:gd name="T2" fmla="*/ 192 w 252"/>
                  <a:gd name="T3" fmla="*/ 156 h 216"/>
                  <a:gd name="T4" fmla="*/ 144 w 252"/>
                  <a:gd name="T5" fmla="*/ 120 h 216"/>
                  <a:gd name="T6" fmla="*/ 132 w 252"/>
                  <a:gd name="T7" fmla="*/ 96 h 216"/>
                  <a:gd name="T8" fmla="*/ 84 w 252"/>
                  <a:gd name="T9" fmla="*/ 72 h 216"/>
                  <a:gd name="T10" fmla="*/ 0 w 252"/>
                  <a:gd name="T11" fmla="*/ 0 h 216"/>
                  <a:gd name="T12" fmla="*/ 0 60000 65536"/>
                  <a:gd name="T13" fmla="*/ 0 60000 65536"/>
                  <a:gd name="T14" fmla="*/ 0 60000 65536"/>
                  <a:gd name="T15" fmla="*/ 0 60000 65536"/>
                  <a:gd name="T16" fmla="*/ 0 60000 65536"/>
                  <a:gd name="T17" fmla="*/ 0 60000 65536"/>
                  <a:gd name="T18" fmla="*/ 0 w 252"/>
                  <a:gd name="T19" fmla="*/ 0 h 216"/>
                  <a:gd name="T20" fmla="*/ 252 w 252"/>
                  <a:gd name="T21" fmla="*/ 216 h 216"/>
                </a:gdLst>
                <a:ahLst/>
                <a:cxnLst>
                  <a:cxn ang="T12">
                    <a:pos x="T0" y="T1"/>
                  </a:cxn>
                  <a:cxn ang="T13">
                    <a:pos x="T2" y="T3"/>
                  </a:cxn>
                  <a:cxn ang="T14">
                    <a:pos x="T4" y="T5"/>
                  </a:cxn>
                  <a:cxn ang="T15">
                    <a:pos x="T6" y="T7"/>
                  </a:cxn>
                  <a:cxn ang="T16">
                    <a:pos x="T8" y="T9"/>
                  </a:cxn>
                  <a:cxn ang="T17">
                    <a:pos x="T10" y="T11"/>
                  </a:cxn>
                </a:cxnLst>
                <a:rect l="T18" t="T19" r="T20" b="T21"/>
                <a:pathLst>
                  <a:path w="252" h="216">
                    <a:moveTo>
                      <a:pt x="252" y="216"/>
                    </a:moveTo>
                    <a:cubicBezTo>
                      <a:pt x="235" y="182"/>
                      <a:pt x="219" y="176"/>
                      <a:pt x="192" y="156"/>
                    </a:cubicBezTo>
                    <a:cubicBezTo>
                      <a:pt x="131" y="111"/>
                      <a:pt x="202" y="149"/>
                      <a:pt x="144" y="120"/>
                    </a:cubicBezTo>
                    <a:cubicBezTo>
                      <a:pt x="140" y="112"/>
                      <a:pt x="139" y="102"/>
                      <a:pt x="132" y="96"/>
                    </a:cubicBezTo>
                    <a:cubicBezTo>
                      <a:pt x="118" y="85"/>
                      <a:pt x="84" y="72"/>
                      <a:pt x="84" y="72"/>
                    </a:cubicBezTo>
                    <a:cubicBezTo>
                      <a:pt x="69" y="26"/>
                      <a:pt x="50" y="0"/>
                      <a:pt x="0" y="0"/>
                    </a:cubicBezTo>
                  </a:path>
                </a:pathLst>
              </a:custGeom>
              <a:noFill/>
              <a:ln w="15875">
                <a:solidFill>
                  <a:schemeClr val="tx1"/>
                </a:solidFill>
                <a:round/>
                <a:headEnd/>
                <a:tailEnd/>
              </a:ln>
            </p:spPr>
            <p:txBody>
              <a:bodyPr/>
              <a:lstStyle/>
              <a:p>
                <a:endParaRPr lang="en-US"/>
              </a:p>
            </p:txBody>
          </p:sp>
          <p:sp>
            <p:nvSpPr>
              <p:cNvPr id="118848" name="Freeform 52"/>
              <p:cNvSpPr>
                <a:spLocks/>
              </p:cNvSpPr>
              <p:nvPr/>
            </p:nvSpPr>
            <p:spPr bwMode="auto">
              <a:xfrm>
                <a:off x="4020" y="1320"/>
                <a:ext cx="72" cy="288"/>
              </a:xfrm>
              <a:custGeom>
                <a:avLst/>
                <a:gdLst>
                  <a:gd name="T0" fmla="*/ 72 w 72"/>
                  <a:gd name="T1" fmla="*/ 0 h 288"/>
                  <a:gd name="T2" fmla="*/ 12 w 72"/>
                  <a:gd name="T3" fmla="*/ 192 h 288"/>
                  <a:gd name="T4" fmla="*/ 0 w 72"/>
                  <a:gd name="T5" fmla="*/ 288 h 288"/>
                  <a:gd name="T6" fmla="*/ 0 60000 65536"/>
                  <a:gd name="T7" fmla="*/ 0 60000 65536"/>
                  <a:gd name="T8" fmla="*/ 0 60000 65536"/>
                  <a:gd name="T9" fmla="*/ 0 w 72"/>
                  <a:gd name="T10" fmla="*/ 0 h 288"/>
                  <a:gd name="T11" fmla="*/ 72 w 72"/>
                  <a:gd name="T12" fmla="*/ 288 h 288"/>
                </a:gdLst>
                <a:ahLst/>
                <a:cxnLst>
                  <a:cxn ang="T6">
                    <a:pos x="T0" y="T1"/>
                  </a:cxn>
                  <a:cxn ang="T7">
                    <a:pos x="T2" y="T3"/>
                  </a:cxn>
                  <a:cxn ang="T8">
                    <a:pos x="T4" y="T5"/>
                  </a:cxn>
                </a:cxnLst>
                <a:rect l="T9" t="T10" r="T11" b="T12"/>
                <a:pathLst>
                  <a:path w="72" h="288">
                    <a:moveTo>
                      <a:pt x="72" y="0"/>
                    </a:moveTo>
                    <a:cubicBezTo>
                      <a:pt x="34" y="38"/>
                      <a:pt x="40" y="136"/>
                      <a:pt x="12" y="192"/>
                    </a:cubicBezTo>
                    <a:cubicBezTo>
                      <a:pt x="8" y="224"/>
                      <a:pt x="0" y="288"/>
                      <a:pt x="0" y="288"/>
                    </a:cubicBezTo>
                  </a:path>
                </a:pathLst>
              </a:custGeom>
              <a:noFill/>
              <a:ln w="15875">
                <a:solidFill>
                  <a:schemeClr val="tx1"/>
                </a:solidFill>
                <a:round/>
                <a:headEnd/>
                <a:tailEnd/>
              </a:ln>
            </p:spPr>
            <p:txBody>
              <a:bodyPr/>
              <a:lstStyle/>
              <a:p>
                <a:endParaRPr lang="en-US"/>
              </a:p>
            </p:txBody>
          </p:sp>
          <p:sp>
            <p:nvSpPr>
              <p:cNvPr id="118849" name="Freeform 53"/>
              <p:cNvSpPr>
                <a:spLocks/>
              </p:cNvSpPr>
              <p:nvPr/>
            </p:nvSpPr>
            <p:spPr bwMode="auto">
              <a:xfrm>
                <a:off x="4236" y="912"/>
                <a:ext cx="60" cy="264"/>
              </a:xfrm>
              <a:custGeom>
                <a:avLst/>
                <a:gdLst>
                  <a:gd name="T0" fmla="*/ 60 w 60"/>
                  <a:gd name="T1" fmla="*/ 264 h 264"/>
                  <a:gd name="T2" fmla="*/ 0 w 60"/>
                  <a:gd name="T3" fmla="*/ 60 h 264"/>
                  <a:gd name="T4" fmla="*/ 12 w 60"/>
                  <a:gd name="T5" fmla="*/ 24 h 264"/>
                  <a:gd name="T6" fmla="*/ 60 w 60"/>
                  <a:gd name="T7" fmla="*/ 0 h 264"/>
                  <a:gd name="T8" fmla="*/ 0 60000 65536"/>
                  <a:gd name="T9" fmla="*/ 0 60000 65536"/>
                  <a:gd name="T10" fmla="*/ 0 60000 65536"/>
                  <a:gd name="T11" fmla="*/ 0 60000 65536"/>
                  <a:gd name="T12" fmla="*/ 0 w 60"/>
                  <a:gd name="T13" fmla="*/ 0 h 264"/>
                  <a:gd name="T14" fmla="*/ 60 w 60"/>
                  <a:gd name="T15" fmla="*/ 264 h 264"/>
                </a:gdLst>
                <a:ahLst/>
                <a:cxnLst>
                  <a:cxn ang="T8">
                    <a:pos x="T0" y="T1"/>
                  </a:cxn>
                  <a:cxn ang="T9">
                    <a:pos x="T2" y="T3"/>
                  </a:cxn>
                  <a:cxn ang="T10">
                    <a:pos x="T4" y="T5"/>
                  </a:cxn>
                  <a:cxn ang="T11">
                    <a:pos x="T6" y="T7"/>
                  </a:cxn>
                </a:cxnLst>
                <a:rect l="T12" t="T13" r="T14" b="T15"/>
                <a:pathLst>
                  <a:path w="60" h="264">
                    <a:moveTo>
                      <a:pt x="60" y="264"/>
                    </a:moveTo>
                    <a:cubicBezTo>
                      <a:pt x="48" y="154"/>
                      <a:pt x="42" y="144"/>
                      <a:pt x="0" y="60"/>
                    </a:cubicBezTo>
                    <a:cubicBezTo>
                      <a:pt x="4" y="48"/>
                      <a:pt x="3" y="33"/>
                      <a:pt x="12" y="24"/>
                    </a:cubicBezTo>
                    <a:cubicBezTo>
                      <a:pt x="25" y="11"/>
                      <a:pt x="60" y="0"/>
                      <a:pt x="60" y="0"/>
                    </a:cubicBezTo>
                  </a:path>
                </a:pathLst>
              </a:custGeom>
              <a:noFill/>
              <a:ln w="15875">
                <a:solidFill>
                  <a:schemeClr val="tx1"/>
                </a:solidFill>
                <a:round/>
                <a:headEnd/>
                <a:tailEnd/>
              </a:ln>
            </p:spPr>
            <p:txBody>
              <a:bodyPr/>
              <a:lstStyle/>
              <a:p>
                <a:endParaRPr lang="en-US"/>
              </a:p>
            </p:txBody>
          </p:sp>
          <p:sp>
            <p:nvSpPr>
              <p:cNvPr id="118850" name="Freeform 54"/>
              <p:cNvSpPr>
                <a:spLocks/>
              </p:cNvSpPr>
              <p:nvPr/>
            </p:nvSpPr>
            <p:spPr bwMode="auto">
              <a:xfrm>
                <a:off x="4278" y="1332"/>
                <a:ext cx="78" cy="312"/>
              </a:xfrm>
              <a:custGeom>
                <a:avLst/>
                <a:gdLst>
                  <a:gd name="T0" fmla="*/ 42 w 78"/>
                  <a:gd name="T1" fmla="*/ 0 h 312"/>
                  <a:gd name="T2" fmla="*/ 54 w 78"/>
                  <a:gd name="T3" fmla="*/ 180 h 312"/>
                  <a:gd name="T4" fmla="*/ 18 w 78"/>
                  <a:gd name="T5" fmla="*/ 216 h 312"/>
                  <a:gd name="T6" fmla="*/ 6 w 78"/>
                  <a:gd name="T7" fmla="*/ 312 h 312"/>
                  <a:gd name="T8" fmla="*/ 0 60000 65536"/>
                  <a:gd name="T9" fmla="*/ 0 60000 65536"/>
                  <a:gd name="T10" fmla="*/ 0 60000 65536"/>
                  <a:gd name="T11" fmla="*/ 0 60000 65536"/>
                  <a:gd name="T12" fmla="*/ 0 w 78"/>
                  <a:gd name="T13" fmla="*/ 0 h 312"/>
                  <a:gd name="T14" fmla="*/ 78 w 78"/>
                  <a:gd name="T15" fmla="*/ 312 h 312"/>
                </a:gdLst>
                <a:ahLst/>
                <a:cxnLst>
                  <a:cxn ang="T8">
                    <a:pos x="T0" y="T1"/>
                  </a:cxn>
                  <a:cxn ang="T9">
                    <a:pos x="T2" y="T3"/>
                  </a:cxn>
                  <a:cxn ang="T10">
                    <a:pos x="T4" y="T5"/>
                  </a:cxn>
                  <a:cxn ang="T11">
                    <a:pos x="T6" y="T7"/>
                  </a:cxn>
                </a:cxnLst>
                <a:rect l="T12" t="T13" r="T14" b="T15"/>
                <a:pathLst>
                  <a:path w="78" h="312">
                    <a:moveTo>
                      <a:pt x="42" y="0"/>
                    </a:moveTo>
                    <a:cubicBezTo>
                      <a:pt x="54" y="70"/>
                      <a:pt x="78" y="108"/>
                      <a:pt x="54" y="180"/>
                    </a:cubicBezTo>
                    <a:cubicBezTo>
                      <a:pt x="49" y="196"/>
                      <a:pt x="18" y="216"/>
                      <a:pt x="18" y="216"/>
                    </a:cubicBezTo>
                    <a:cubicBezTo>
                      <a:pt x="0" y="271"/>
                      <a:pt x="6" y="239"/>
                      <a:pt x="6" y="312"/>
                    </a:cubicBezTo>
                  </a:path>
                </a:pathLst>
              </a:custGeom>
              <a:noFill/>
              <a:ln w="15875">
                <a:solidFill>
                  <a:schemeClr val="tx1"/>
                </a:solidFill>
                <a:round/>
                <a:headEnd/>
                <a:tailEnd/>
              </a:ln>
            </p:spPr>
            <p:txBody>
              <a:bodyPr/>
              <a:lstStyle/>
              <a:p>
                <a:endParaRPr lang="en-US"/>
              </a:p>
            </p:txBody>
          </p:sp>
          <p:sp>
            <p:nvSpPr>
              <p:cNvPr id="118851" name="Freeform 55"/>
              <p:cNvSpPr>
                <a:spLocks/>
              </p:cNvSpPr>
              <p:nvPr/>
            </p:nvSpPr>
            <p:spPr bwMode="auto">
              <a:xfrm>
                <a:off x="4524" y="960"/>
                <a:ext cx="360" cy="228"/>
              </a:xfrm>
              <a:custGeom>
                <a:avLst/>
                <a:gdLst>
                  <a:gd name="T0" fmla="*/ 0 w 360"/>
                  <a:gd name="T1" fmla="*/ 228 h 228"/>
                  <a:gd name="T2" fmla="*/ 72 w 360"/>
                  <a:gd name="T3" fmla="*/ 108 h 228"/>
                  <a:gd name="T4" fmla="*/ 144 w 360"/>
                  <a:gd name="T5" fmla="*/ 96 h 228"/>
                  <a:gd name="T6" fmla="*/ 240 w 360"/>
                  <a:gd name="T7" fmla="*/ 84 h 228"/>
                  <a:gd name="T8" fmla="*/ 336 w 360"/>
                  <a:gd name="T9" fmla="*/ 24 h 228"/>
                  <a:gd name="T10" fmla="*/ 360 w 360"/>
                  <a:gd name="T11" fmla="*/ 0 h 228"/>
                  <a:gd name="T12" fmla="*/ 0 60000 65536"/>
                  <a:gd name="T13" fmla="*/ 0 60000 65536"/>
                  <a:gd name="T14" fmla="*/ 0 60000 65536"/>
                  <a:gd name="T15" fmla="*/ 0 60000 65536"/>
                  <a:gd name="T16" fmla="*/ 0 60000 65536"/>
                  <a:gd name="T17" fmla="*/ 0 60000 65536"/>
                  <a:gd name="T18" fmla="*/ 0 w 360"/>
                  <a:gd name="T19" fmla="*/ 0 h 228"/>
                  <a:gd name="T20" fmla="*/ 360 w 360"/>
                  <a:gd name="T21" fmla="*/ 228 h 228"/>
                </a:gdLst>
                <a:ahLst/>
                <a:cxnLst>
                  <a:cxn ang="T12">
                    <a:pos x="T0" y="T1"/>
                  </a:cxn>
                  <a:cxn ang="T13">
                    <a:pos x="T2" y="T3"/>
                  </a:cxn>
                  <a:cxn ang="T14">
                    <a:pos x="T4" y="T5"/>
                  </a:cxn>
                  <a:cxn ang="T15">
                    <a:pos x="T6" y="T7"/>
                  </a:cxn>
                  <a:cxn ang="T16">
                    <a:pos x="T8" y="T9"/>
                  </a:cxn>
                  <a:cxn ang="T17">
                    <a:pos x="T10" y="T11"/>
                  </a:cxn>
                </a:cxnLst>
                <a:rect l="T18" t="T19" r="T20" b="T21"/>
                <a:pathLst>
                  <a:path w="360" h="228">
                    <a:moveTo>
                      <a:pt x="0" y="228"/>
                    </a:moveTo>
                    <a:cubicBezTo>
                      <a:pt x="8" y="203"/>
                      <a:pt x="45" y="112"/>
                      <a:pt x="72" y="108"/>
                    </a:cubicBezTo>
                    <a:cubicBezTo>
                      <a:pt x="96" y="104"/>
                      <a:pt x="120" y="99"/>
                      <a:pt x="144" y="96"/>
                    </a:cubicBezTo>
                    <a:cubicBezTo>
                      <a:pt x="176" y="91"/>
                      <a:pt x="208" y="88"/>
                      <a:pt x="240" y="84"/>
                    </a:cubicBezTo>
                    <a:cubicBezTo>
                      <a:pt x="265" y="59"/>
                      <a:pt x="304" y="40"/>
                      <a:pt x="336" y="24"/>
                    </a:cubicBezTo>
                    <a:cubicBezTo>
                      <a:pt x="346" y="19"/>
                      <a:pt x="360" y="0"/>
                      <a:pt x="360" y="0"/>
                    </a:cubicBezTo>
                  </a:path>
                </a:pathLst>
              </a:custGeom>
              <a:noFill/>
              <a:ln w="15875">
                <a:solidFill>
                  <a:schemeClr val="tx1"/>
                </a:solidFill>
                <a:round/>
                <a:headEnd/>
                <a:tailEnd/>
              </a:ln>
            </p:spPr>
            <p:txBody>
              <a:bodyPr/>
              <a:lstStyle/>
              <a:p>
                <a:endParaRPr lang="en-US"/>
              </a:p>
            </p:txBody>
          </p:sp>
          <p:sp>
            <p:nvSpPr>
              <p:cNvPr id="118852" name="Freeform 56"/>
              <p:cNvSpPr>
                <a:spLocks/>
              </p:cNvSpPr>
              <p:nvPr/>
            </p:nvSpPr>
            <p:spPr bwMode="auto">
              <a:xfrm>
                <a:off x="4608" y="1248"/>
                <a:ext cx="360" cy="50"/>
              </a:xfrm>
              <a:custGeom>
                <a:avLst/>
                <a:gdLst>
                  <a:gd name="T0" fmla="*/ 0 w 360"/>
                  <a:gd name="T1" fmla="*/ 24 h 50"/>
                  <a:gd name="T2" fmla="*/ 24 w 360"/>
                  <a:gd name="T3" fmla="*/ 48 h 50"/>
                  <a:gd name="T4" fmla="*/ 60 w 360"/>
                  <a:gd name="T5" fmla="*/ 36 h 50"/>
                  <a:gd name="T6" fmla="*/ 288 w 360"/>
                  <a:gd name="T7" fmla="*/ 24 h 50"/>
                  <a:gd name="T8" fmla="*/ 360 w 360"/>
                  <a:gd name="T9" fmla="*/ 0 h 50"/>
                  <a:gd name="T10" fmla="*/ 0 60000 65536"/>
                  <a:gd name="T11" fmla="*/ 0 60000 65536"/>
                  <a:gd name="T12" fmla="*/ 0 60000 65536"/>
                  <a:gd name="T13" fmla="*/ 0 60000 65536"/>
                  <a:gd name="T14" fmla="*/ 0 60000 65536"/>
                  <a:gd name="T15" fmla="*/ 0 w 360"/>
                  <a:gd name="T16" fmla="*/ 0 h 50"/>
                  <a:gd name="T17" fmla="*/ 360 w 360"/>
                  <a:gd name="T18" fmla="*/ 50 h 50"/>
                </a:gdLst>
                <a:ahLst/>
                <a:cxnLst>
                  <a:cxn ang="T10">
                    <a:pos x="T0" y="T1"/>
                  </a:cxn>
                  <a:cxn ang="T11">
                    <a:pos x="T2" y="T3"/>
                  </a:cxn>
                  <a:cxn ang="T12">
                    <a:pos x="T4" y="T5"/>
                  </a:cxn>
                  <a:cxn ang="T13">
                    <a:pos x="T6" y="T7"/>
                  </a:cxn>
                  <a:cxn ang="T14">
                    <a:pos x="T8" y="T9"/>
                  </a:cxn>
                </a:cxnLst>
                <a:rect l="T15" t="T16" r="T17" b="T18"/>
                <a:pathLst>
                  <a:path w="360" h="50">
                    <a:moveTo>
                      <a:pt x="0" y="24"/>
                    </a:moveTo>
                    <a:cubicBezTo>
                      <a:pt x="8" y="32"/>
                      <a:pt x="13" y="46"/>
                      <a:pt x="24" y="48"/>
                    </a:cubicBezTo>
                    <a:cubicBezTo>
                      <a:pt x="36" y="50"/>
                      <a:pt x="47" y="37"/>
                      <a:pt x="60" y="36"/>
                    </a:cubicBezTo>
                    <a:cubicBezTo>
                      <a:pt x="136" y="29"/>
                      <a:pt x="212" y="28"/>
                      <a:pt x="288" y="24"/>
                    </a:cubicBezTo>
                    <a:cubicBezTo>
                      <a:pt x="308" y="4"/>
                      <a:pt x="332" y="0"/>
                      <a:pt x="360" y="0"/>
                    </a:cubicBezTo>
                  </a:path>
                </a:pathLst>
              </a:custGeom>
              <a:noFill/>
              <a:ln w="15875">
                <a:solidFill>
                  <a:schemeClr val="tx1"/>
                </a:solidFill>
                <a:round/>
                <a:headEnd/>
                <a:tailEnd/>
              </a:ln>
            </p:spPr>
            <p:txBody>
              <a:bodyPr/>
              <a:lstStyle/>
              <a:p>
                <a:endParaRPr lang="en-US"/>
              </a:p>
            </p:txBody>
          </p:sp>
          <p:sp>
            <p:nvSpPr>
              <p:cNvPr id="118853" name="Freeform 57"/>
              <p:cNvSpPr>
                <a:spLocks/>
              </p:cNvSpPr>
              <p:nvPr/>
            </p:nvSpPr>
            <p:spPr bwMode="auto">
              <a:xfrm>
                <a:off x="4512" y="1344"/>
                <a:ext cx="192" cy="216"/>
              </a:xfrm>
              <a:custGeom>
                <a:avLst/>
                <a:gdLst>
                  <a:gd name="T0" fmla="*/ 0 w 192"/>
                  <a:gd name="T1" fmla="*/ 0 h 216"/>
                  <a:gd name="T2" fmla="*/ 36 w 192"/>
                  <a:gd name="T3" fmla="*/ 72 h 216"/>
                  <a:gd name="T4" fmla="*/ 48 w 192"/>
                  <a:gd name="T5" fmla="*/ 132 h 216"/>
                  <a:gd name="T6" fmla="*/ 132 w 192"/>
                  <a:gd name="T7" fmla="*/ 144 h 216"/>
                  <a:gd name="T8" fmla="*/ 192 w 192"/>
                  <a:gd name="T9" fmla="*/ 216 h 216"/>
                  <a:gd name="T10" fmla="*/ 0 60000 65536"/>
                  <a:gd name="T11" fmla="*/ 0 60000 65536"/>
                  <a:gd name="T12" fmla="*/ 0 60000 65536"/>
                  <a:gd name="T13" fmla="*/ 0 60000 65536"/>
                  <a:gd name="T14" fmla="*/ 0 60000 65536"/>
                  <a:gd name="T15" fmla="*/ 0 w 192"/>
                  <a:gd name="T16" fmla="*/ 0 h 216"/>
                  <a:gd name="T17" fmla="*/ 192 w 192"/>
                  <a:gd name="T18" fmla="*/ 216 h 216"/>
                </a:gdLst>
                <a:ahLst/>
                <a:cxnLst>
                  <a:cxn ang="T10">
                    <a:pos x="T0" y="T1"/>
                  </a:cxn>
                  <a:cxn ang="T11">
                    <a:pos x="T2" y="T3"/>
                  </a:cxn>
                  <a:cxn ang="T12">
                    <a:pos x="T4" y="T5"/>
                  </a:cxn>
                  <a:cxn ang="T13">
                    <a:pos x="T6" y="T7"/>
                  </a:cxn>
                  <a:cxn ang="T14">
                    <a:pos x="T8" y="T9"/>
                  </a:cxn>
                </a:cxnLst>
                <a:rect l="T15" t="T16" r="T17" b="T18"/>
                <a:pathLst>
                  <a:path w="192" h="216">
                    <a:moveTo>
                      <a:pt x="0" y="0"/>
                    </a:moveTo>
                    <a:cubicBezTo>
                      <a:pt x="12" y="25"/>
                      <a:pt x="16" y="52"/>
                      <a:pt x="36" y="72"/>
                    </a:cubicBezTo>
                    <a:cubicBezTo>
                      <a:pt x="40" y="92"/>
                      <a:pt x="32" y="120"/>
                      <a:pt x="48" y="132"/>
                    </a:cubicBezTo>
                    <a:cubicBezTo>
                      <a:pt x="71" y="149"/>
                      <a:pt x="105" y="135"/>
                      <a:pt x="132" y="144"/>
                    </a:cubicBezTo>
                    <a:cubicBezTo>
                      <a:pt x="144" y="148"/>
                      <a:pt x="192" y="200"/>
                      <a:pt x="192" y="216"/>
                    </a:cubicBezTo>
                  </a:path>
                </a:pathLst>
              </a:custGeom>
              <a:noFill/>
              <a:ln w="15875">
                <a:solidFill>
                  <a:schemeClr val="tx1"/>
                </a:solidFill>
                <a:round/>
                <a:headEnd/>
                <a:tailEnd/>
              </a:ln>
            </p:spPr>
            <p:txBody>
              <a:bodyPr/>
              <a:lstStyle/>
              <a:p>
                <a:endParaRPr lang="en-US"/>
              </a:p>
            </p:txBody>
          </p:sp>
          <p:sp>
            <p:nvSpPr>
              <p:cNvPr id="118854" name="Freeform 58"/>
              <p:cNvSpPr>
                <a:spLocks/>
              </p:cNvSpPr>
              <p:nvPr/>
            </p:nvSpPr>
            <p:spPr bwMode="auto">
              <a:xfrm flipV="1">
                <a:off x="4416" y="912"/>
                <a:ext cx="144" cy="341"/>
              </a:xfrm>
              <a:custGeom>
                <a:avLst/>
                <a:gdLst>
                  <a:gd name="T0" fmla="*/ 144 w 144"/>
                  <a:gd name="T1" fmla="*/ 306 h 341"/>
                  <a:gd name="T2" fmla="*/ 90 w 144"/>
                  <a:gd name="T3" fmla="*/ 270 h 341"/>
                  <a:gd name="T4" fmla="*/ 72 w 144"/>
                  <a:gd name="T5" fmla="*/ 180 h 341"/>
                  <a:gd name="T6" fmla="*/ 36 w 144"/>
                  <a:gd name="T7" fmla="*/ 144 h 341"/>
                  <a:gd name="T8" fmla="*/ 0 w 144"/>
                  <a:gd name="T9" fmla="*/ 0 h 341"/>
                  <a:gd name="T10" fmla="*/ 0 60000 65536"/>
                  <a:gd name="T11" fmla="*/ 0 60000 65536"/>
                  <a:gd name="T12" fmla="*/ 0 60000 65536"/>
                  <a:gd name="T13" fmla="*/ 0 60000 65536"/>
                  <a:gd name="T14" fmla="*/ 0 60000 65536"/>
                  <a:gd name="T15" fmla="*/ 0 w 144"/>
                  <a:gd name="T16" fmla="*/ 0 h 341"/>
                  <a:gd name="T17" fmla="*/ 144 w 144"/>
                  <a:gd name="T18" fmla="*/ 341 h 341"/>
                </a:gdLst>
                <a:ahLst/>
                <a:cxnLst>
                  <a:cxn ang="T10">
                    <a:pos x="T0" y="T1"/>
                  </a:cxn>
                  <a:cxn ang="T11">
                    <a:pos x="T2" y="T3"/>
                  </a:cxn>
                  <a:cxn ang="T12">
                    <a:pos x="T4" y="T5"/>
                  </a:cxn>
                  <a:cxn ang="T13">
                    <a:pos x="T6" y="T7"/>
                  </a:cxn>
                  <a:cxn ang="T14">
                    <a:pos x="T8" y="T9"/>
                  </a:cxn>
                </a:cxnLst>
                <a:rect l="T15" t="T16" r="T17" b="T18"/>
                <a:pathLst>
                  <a:path w="144" h="341">
                    <a:moveTo>
                      <a:pt x="144" y="306"/>
                    </a:moveTo>
                    <a:cubicBezTo>
                      <a:pt x="109" y="341"/>
                      <a:pt x="107" y="305"/>
                      <a:pt x="90" y="270"/>
                    </a:cubicBezTo>
                    <a:cubicBezTo>
                      <a:pt x="84" y="240"/>
                      <a:pt x="84" y="208"/>
                      <a:pt x="72" y="180"/>
                    </a:cubicBezTo>
                    <a:cubicBezTo>
                      <a:pt x="65" y="164"/>
                      <a:pt x="36" y="144"/>
                      <a:pt x="36" y="144"/>
                    </a:cubicBezTo>
                    <a:cubicBezTo>
                      <a:pt x="21" y="98"/>
                      <a:pt x="0" y="49"/>
                      <a:pt x="0" y="0"/>
                    </a:cubicBezTo>
                  </a:path>
                </a:pathLst>
              </a:custGeom>
              <a:noFill/>
              <a:ln w="15875">
                <a:solidFill>
                  <a:schemeClr val="tx1"/>
                </a:solidFill>
                <a:round/>
                <a:headEnd/>
                <a:tailEnd/>
              </a:ln>
            </p:spPr>
            <p:txBody>
              <a:bodyPr/>
              <a:lstStyle/>
              <a:p>
                <a:endParaRPr lang="en-US"/>
              </a:p>
            </p:txBody>
          </p:sp>
          <p:sp>
            <p:nvSpPr>
              <p:cNvPr id="118855" name="Freeform 59"/>
              <p:cNvSpPr>
                <a:spLocks/>
              </p:cNvSpPr>
              <p:nvPr/>
            </p:nvSpPr>
            <p:spPr bwMode="auto">
              <a:xfrm>
                <a:off x="4115" y="1247"/>
                <a:ext cx="135" cy="511"/>
              </a:xfrm>
              <a:custGeom>
                <a:avLst/>
                <a:gdLst>
                  <a:gd name="T0" fmla="*/ 109 w 135"/>
                  <a:gd name="T1" fmla="*/ 31 h 511"/>
                  <a:gd name="T2" fmla="*/ 73 w 135"/>
                  <a:gd name="T3" fmla="*/ 103 h 511"/>
                  <a:gd name="T4" fmla="*/ 37 w 135"/>
                  <a:gd name="T5" fmla="*/ 139 h 511"/>
                  <a:gd name="T6" fmla="*/ 19 w 135"/>
                  <a:gd name="T7" fmla="*/ 355 h 511"/>
                  <a:gd name="T8" fmla="*/ 1 w 135"/>
                  <a:gd name="T9" fmla="*/ 445 h 511"/>
                  <a:gd name="T10" fmla="*/ 0 60000 65536"/>
                  <a:gd name="T11" fmla="*/ 0 60000 65536"/>
                  <a:gd name="T12" fmla="*/ 0 60000 65536"/>
                  <a:gd name="T13" fmla="*/ 0 60000 65536"/>
                  <a:gd name="T14" fmla="*/ 0 60000 65536"/>
                  <a:gd name="T15" fmla="*/ 0 w 135"/>
                  <a:gd name="T16" fmla="*/ 0 h 511"/>
                  <a:gd name="T17" fmla="*/ 135 w 135"/>
                  <a:gd name="T18" fmla="*/ 511 h 511"/>
                </a:gdLst>
                <a:ahLst/>
                <a:cxnLst>
                  <a:cxn ang="T10">
                    <a:pos x="T0" y="T1"/>
                  </a:cxn>
                  <a:cxn ang="T11">
                    <a:pos x="T2" y="T3"/>
                  </a:cxn>
                  <a:cxn ang="T12">
                    <a:pos x="T4" y="T5"/>
                  </a:cxn>
                  <a:cxn ang="T13">
                    <a:pos x="T6" y="T7"/>
                  </a:cxn>
                  <a:cxn ang="T14">
                    <a:pos x="T8" y="T9"/>
                  </a:cxn>
                </a:cxnLst>
                <a:rect l="T15" t="T16" r="T17" b="T18"/>
                <a:pathLst>
                  <a:path w="135" h="511">
                    <a:moveTo>
                      <a:pt x="109" y="31"/>
                    </a:moveTo>
                    <a:cubicBezTo>
                      <a:pt x="59" y="81"/>
                      <a:pt x="135" y="0"/>
                      <a:pt x="73" y="103"/>
                    </a:cubicBezTo>
                    <a:cubicBezTo>
                      <a:pt x="64" y="118"/>
                      <a:pt x="37" y="139"/>
                      <a:pt x="37" y="139"/>
                    </a:cubicBezTo>
                    <a:cubicBezTo>
                      <a:pt x="31" y="211"/>
                      <a:pt x="28" y="283"/>
                      <a:pt x="19" y="355"/>
                    </a:cubicBezTo>
                    <a:cubicBezTo>
                      <a:pt x="0" y="511"/>
                      <a:pt x="1" y="383"/>
                      <a:pt x="1" y="445"/>
                    </a:cubicBezTo>
                  </a:path>
                </a:pathLst>
              </a:custGeom>
              <a:noFill/>
              <a:ln w="15875">
                <a:solidFill>
                  <a:schemeClr val="tx1"/>
                </a:solidFill>
                <a:round/>
                <a:headEnd/>
                <a:tailEnd/>
              </a:ln>
            </p:spPr>
            <p:txBody>
              <a:bodyPr/>
              <a:lstStyle/>
              <a:p>
                <a:endParaRPr lang="en-US"/>
              </a:p>
            </p:txBody>
          </p:sp>
          <p:sp>
            <p:nvSpPr>
              <p:cNvPr id="118856" name="Freeform 60"/>
              <p:cNvSpPr>
                <a:spLocks/>
              </p:cNvSpPr>
              <p:nvPr/>
            </p:nvSpPr>
            <p:spPr bwMode="auto">
              <a:xfrm>
                <a:off x="3846" y="1224"/>
                <a:ext cx="234" cy="342"/>
              </a:xfrm>
              <a:custGeom>
                <a:avLst/>
                <a:gdLst>
                  <a:gd name="T0" fmla="*/ 234 w 234"/>
                  <a:gd name="T1" fmla="*/ 0 h 342"/>
                  <a:gd name="T2" fmla="*/ 198 w 234"/>
                  <a:gd name="T3" fmla="*/ 36 h 342"/>
                  <a:gd name="T4" fmla="*/ 126 w 234"/>
                  <a:gd name="T5" fmla="*/ 216 h 342"/>
                  <a:gd name="T6" fmla="*/ 36 w 234"/>
                  <a:gd name="T7" fmla="*/ 306 h 342"/>
                  <a:gd name="T8" fmla="*/ 0 w 234"/>
                  <a:gd name="T9" fmla="*/ 342 h 342"/>
                  <a:gd name="T10" fmla="*/ 0 60000 65536"/>
                  <a:gd name="T11" fmla="*/ 0 60000 65536"/>
                  <a:gd name="T12" fmla="*/ 0 60000 65536"/>
                  <a:gd name="T13" fmla="*/ 0 60000 65536"/>
                  <a:gd name="T14" fmla="*/ 0 60000 65536"/>
                  <a:gd name="T15" fmla="*/ 0 w 234"/>
                  <a:gd name="T16" fmla="*/ 0 h 342"/>
                  <a:gd name="T17" fmla="*/ 234 w 234"/>
                  <a:gd name="T18" fmla="*/ 342 h 342"/>
                </a:gdLst>
                <a:ahLst/>
                <a:cxnLst>
                  <a:cxn ang="T10">
                    <a:pos x="T0" y="T1"/>
                  </a:cxn>
                  <a:cxn ang="T11">
                    <a:pos x="T2" y="T3"/>
                  </a:cxn>
                  <a:cxn ang="T12">
                    <a:pos x="T4" y="T5"/>
                  </a:cxn>
                  <a:cxn ang="T13">
                    <a:pos x="T6" y="T7"/>
                  </a:cxn>
                  <a:cxn ang="T14">
                    <a:pos x="T8" y="T9"/>
                  </a:cxn>
                </a:cxnLst>
                <a:rect l="T15" t="T16" r="T17" b="T18"/>
                <a:pathLst>
                  <a:path w="234" h="342">
                    <a:moveTo>
                      <a:pt x="234" y="0"/>
                    </a:moveTo>
                    <a:cubicBezTo>
                      <a:pt x="222" y="12"/>
                      <a:pt x="202" y="20"/>
                      <a:pt x="198" y="36"/>
                    </a:cubicBezTo>
                    <a:cubicBezTo>
                      <a:pt x="181" y="102"/>
                      <a:pt x="167" y="162"/>
                      <a:pt x="126" y="216"/>
                    </a:cubicBezTo>
                    <a:cubicBezTo>
                      <a:pt x="102" y="248"/>
                      <a:pt x="65" y="277"/>
                      <a:pt x="36" y="306"/>
                    </a:cubicBezTo>
                    <a:cubicBezTo>
                      <a:pt x="24" y="318"/>
                      <a:pt x="0" y="342"/>
                      <a:pt x="0" y="342"/>
                    </a:cubicBezTo>
                  </a:path>
                </a:pathLst>
              </a:custGeom>
              <a:noFill/>
              <a:ln w="15875">
                <a:solidFill>
                  <a:schemeClr val="tx1"/>
                </a:solidFill>
                <a:round/>
                <a:headEnd/>
                <a:tailEnd/>
              </a:ln>
            </p:spPr>
            <p:txBody>
              <a:bodyPr/>
              <a:lstStyle/>
              <a:p>
                <a:endParaRPr lang="en-US"/>
              </a:p>
            </p:txBody>
          </p:sp>
        </p:grpSp>
        <p:grpSp>
          <p:nvGrpSpPr>
            <p:cNvPr id="118825" name="Group 61"/>
            <p:cNvGrpSpPr>
              <a:grpSpLocks/>
            </p:cNvGrpSpPr>
            <p:nvPr/>
          </p:nvGrpSpPr>
          <p:grpSpPr bwMode="auto">
            <a:xfrm>
              <a:off x="4014" y="2974"/>
              <a:ext cx="834" cy="722"/>
              <a:chOff x="2232" y="1752"/>
              <a:chExt cx="1722" cy="1388"/>
            </a:xfrm>
          </p:grpSpPr>
          <p:grpSp>
            <p:nvGrpSpPr>
              <p:cNvPr id="118833" name="Group 62"/>
              <p:cNvGrpSpPr>
                <a:grpSpLocks/>
              </p:cNvGrpSpPr>
              <p:nvPr/>
            </p:nvGrpSpPr>
            <p:grpSpPr bwMode="auto">
              <a:xfrm>
                <a:off x="2784" y="2304"/>
                <a:ext cx="884" cy="836"/>
                <a:chOff x="4108" y="1744"/>
                <a:chExt cx="884" cy="836"/>
              </a:xfrm>
            </p:grpSpPr>
            <p:sp>
              <p:nvSpPr>
                <p:cNvPr id="118842" name="Freeform 63"/>
                <p:cNvSpPr>
                  <a:spLocks/>
                </p:cNvSpPr>
                <p:nvPr/>
              </p:nvSpPr>
              <p:spPr bwMode="auto">
                <a:xfrm rot="2188630">
                  <a:off x="4108" y="1744"/>
                  <a:ext cx="608" cy="224"/>
                </a:xfrm>
                <a:custGeom>
                  <a:avLst/>
                  <a:gdLst>
                    <a:gd name="T0" fmla="*/ 325 w 1416"/>
                    <a:gd name="T1" fmla="*/ 9 h 522"/>
                    <a:gd name="T2" fmla="*/ 82 w 1416"/>
                    <a:gd name="T3" fmla="*/ 9 h 522"/>
                    <a:gd name="T4" fmla="*/ 36 w 1416"/>
                    <a:gd name="T5" fmla="*/ 29 h 522"/>
                    <a:gd name="T6" fmla="*/ 21 w 1416"/>
                    <a:gd name="T7" fmla="*/ 45 h 522"/>
                    <a:gd name="T8" fmla="*/ 15 w 1416"/>
                    <a:gd name="T9" fmla="*/ 50 h 522"/>
                    <a:gd name="T10" fmla="*/ 57 w 1416"/>
                    <a:gd name="T11" fmla="*/ 137 h 522"/>
                    <a:gd name="T12" fmla="*/ 103 w 1416"/>
                    <a:gd name="T13" fmla="*/ 153 h 522"/>
                    <a:gd name="T14" fmla="*/ 289 w 1416"/>
                    <a:gd name="T15" fmla="*/ 168 h 522"/>
                    <a:gd name="T16" fmla="*/ 608 w 1416"/>
                    <a:gd name="T17" fmla="*/ 106 h 522"/>
                    <a:gd name="T18" fmla="*/ 603 w 1416"/>
                    <a:gd name="T19" fmla="*/ 70 h 522"/>
                    <a:gd name="T20" fmla="*/ 572 w 1416"/>
                    <a:gd name="T21" fmla="*/ 39 h 522"/>
                    <a:gd name="T22" fmla="*/ 562 w 1416"/>
                    <a:gd name="T23" fmla="*/ 29 h 522"/>
                    <a:gd name="T24" fmla="*/ 520 w 1416"/>
                    <a:gd name="T25" fmla="*/ 19 h 522"/>
                    <a:gd name="T26" fmla="*/ 464 w 1416"/>
                    <a:gd name="T27" fmla="*/ 3 h 522"/>
                    <a:gd name="T28" fmla="*/ 325 w 1416"/>
                    <a:gd name="T29" fmla="*/ 9 h 5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16"/>
                    <a:gd name="T46" fmla="*/ 0 h 522"/>
                    <a:gd name="T47" fmla="*/ 1416 w 1416"/>
                    <a:gd name="T48" fmla="*/ 522 h 52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16" h="522">
                      <a:moveTo>
                        <a:pt x="756" y="20"/>
                      </a:moveTo>
                      <a:cubicBezTo>
                        <a:pt x="484" y="7"/>
                        <a:pt x="484" y="0"/>
                        <a:pt x="192" y="20"/>
                      </a:cubicBezTo>
                      <a:cubicBezTo>
                        <a:pt x="162" y="22"/>
                        <a:pt x="105" y="47"/>
                        <a:pt x="84" y="68"/>
                      </a:cubicBezTo>
                      <a:cubicBezTo>
                        <a:pt x="72" y="80"/>
                        <a:pt x="60" y="92"/>
                        <a:pt x="48" y="104"/>
                      </a:cubicBezTo>
                      <a:cubicBezTo>
                        <a:pt x="44" y="108"/>
                        <a:pt x="36" y="116"/>
                        <a:pt x="36" y="116"/>
                      </a:cubicBezTo>
                      <a:cubicBezTo>
                        <a:pt x="0" y="223"/>
                        <a:pt x="38" y="289"/>
                        <a:pt x="132" y="320"/>
                      </a:cubicBezTo>
                      <a:cubicBezTo>
                        <a:pt x="167" y="355"/>
                        <a:pt x="139" y="331"/>
                        <a:pt x="240" y="356"/>
                      </a:cubicBezTo>
                      <a:cubicBezTo>
                        <a:pt x="383" y="392"/>
                        <a:pt x="521" y="386"/>
                        <a:pt x="672" y="392"/>
                      </a:cubicBezTo>
                      <a:cubicBezTo>
                        <a:pt x="990" y="386"/>
                        <a:pt x="1279" y="522"/>
                        <a:pt x="1416" y="248"/>
                      </a:cubicBezTo>
                      <a:cubicBezTo>
                        <a:pt x="1412" y="220"/>
                        <a:pt x="1410" y="192"/>
                        <a:pt x="1404" y="164"/>
                      </a:cubicBezTo>
                      <a:cubicBezTo>
                        <a:pt x="1395" y="124"/>
                        <a:pt x="1359" y="112"/>
                        <a:pt x="1332" y="92"/>
                      </a:cubicBezTo>
                      <a:cubicBezTo>
                        <a:pt x="1323" y="85"/>
                        <a:pt x="1319" y="70"/>
                        <a:pt x="1308" y="68"/>
                      </a:cubicBezTo>
                      <a:cubicBezTo>
                        <a:pt x="1236" y="54"/>
                        <a:pt x="1267" y="62"/>
                        <a:pt x="1212" y="44"/>
                      </a:cubicBezTo>
                      <a:cubicBezTo>
                        <a:pt x="1175" y="7"/>
                        <a:pt x="1136" y="15"/>
                        <a:pt x="1080" y="8"/>
                      </a:cubicBezTo>
                      <a:cubicBezTo>
                        <a:pt x="844" y="23"/>
                        <a:pt x="952" y="20"/>
                        <a:pt x="756" y="20"/>
                      </a:cubicBezTo>
                      <a:close/>
                    </a:path>
                  </a:pathLst>
                </a:custGeom>
                <a:solidFill>
                  <a:srgbClr val="CC9900"/>
                </a:solidFill>
                <a:ln w="15875">
                  <a:noFill/>
                  <a:round/>
                  <a:headEnd/>
                  <a:tailEnd/>
                </a:ln>
              </p:spPr>
              <p:txBody>
                <a:bodyPr/>
                <a:lstStyle/>
                <a:p>
                  <a:endParaRPr lang="en-US"/>
                </a:p>
              </p:txBody>
            </p:sp>
            <p:sp>
              <p:nvSpPr>
                <p:cNvPr id="118843" name="Freeform 64"/>
                <p:cNvSpPr>
                  <a:spLocks/>
                </p:cNvSpPr>
                <p:nvPr/>
              </p:nvSpPr>
              <p:spPr bwMode="auto">
                <a:xfrm>
                  <a:off x="4652" y="2028"/>
                  <a:ext cx="156" cy="552"/>
                </a:xfrm>
                <a:custGeom>
                  <a:avLst/>
                  <a:gdLst>
                    <a:gd name="T0" fmla="*/ 0 w 156"/>
                    <a:gd name="T1" fmla="*/ 0 h 552"/>
                    <a:gd name="T2" fmla="*/ 84 w 156"/>
                    <a:gd name="T3" fmla="*/ 204 h 552"/>
                    <a:gd name="T4" fmla="*/ 132 w 156"/>
                    <a:gd name="T5" fmla="*/ 396 h 552"/>
                    <a:gd name="T6" fmla="*/ 144 w 156"/>
                    <a:gd name="T7" fmla="*/ 456 h 552"/>
                    <a:gd name="T8" fmla="*/ 156 w 156"/>
                    <a:gd name="T9" fmla="*/ 552 h 552"/>
                    <a:gd name="T10" fmla="*/ 0 60000 65536"/>
                    <a:gd name="T11" fmla="*/ 0 60000 65536"/>
                    <a:gd name="T12" fmla="*/ 0 60000 65536"/>
                    <a:gd name="T13" fmla="*/ 0 60000 65536"/>
                    <a:gd name="T14" fmla="*/ 0 60000 65536"/>
                    <a:gd name="T15" fmla="*/ 0 w 156"/>
                    <a:gd name="T16" fmla="*/ 0 h 552"/>
                    <a:gd name="T17" fmla="*/ 156 w 156"/>
                    <a:gd name="T18" fmla="*/ 552 h 552"/>
                  </a:gdLst>
                  <a:ahLst/>
                  <a:cxnLst>
                    <a:cxn ang="T10">
                      <a:pos x="T0" y="T1"/>
                    </a:cxn>
                    <a:cxn ang="T11">
                      <a:pos x="T2" y="T3"/>
                    </a:cxn>
                    <a:cxn ang="T12">
                      <a:pos x="T4" y="T5"/>
                    </a:cxn>
                    <a:cxn ang="T13">
                      <a:pos x="T6" y="T7"/>
                    </a:cxn>
                    <a:cxn ang="T14">
                      <a:pos x="T8" y="T9"/>
                    </a:cxn>
                  </a:cxnLst>
                  <a:rect l="T15" t="T16" r="T17" b="T18"/>
                  <a:pathLst>
                    <a:path w="156" h="552">
                      <a:moveTo>
                        <a:pt x="0" y="0"/>
                      </a:moveTo>
                      <a:cubicBezTo>
                        <a:pt x="15" y="76"/>
                        <a:pt x="51" y="137"/>
                        <a:pt x="84" y="204"/>
                      </a:cubicBezTo>
                      <a:cubicBezTo>
                        <a:pt x="89" y="246"/>
                        <a:pt x="94" y="358"/>
                        <a:pt x="132" y="396"/>
                      </a:cubicBezTo>
                      <a:cubicBezTo>
                        <a:pt x="136" y="416"/>
                        <a:pt x="141" y="436"/>
                        <a:pt x="144" y="456"/>
                      </a:cubicBezTo>
                      <a:cubicBezTo>
                        <a:pt x="149" y="488"/>
                        <a:pt x="156" y="552"/>
                        <a:pt x="156" y="552"/>
                      </a:cubicBezTo>
                    </a:path>
                  </a:pathLst>
                </a:custGeom>
                <a:noFill/>
                <a:ln w="15875">
                  <a:solidFill>
                    <a:schemeClr val="tx1"/>
                  </a:solidFill>
                  <a:round/>
                  <a:headEnd/>
                  <a:tailEnd/>
                </a:ln>
              </p:spPr>
              <p:txBody>
                <a:bodyPr/>
                <a:lstStyle/>
                <a:p>
                  <a:endParaRPr lang="en-US"/>
                </a:p>
              </p:txBody>
            </p:sp>
            <p:sp>
              <p:nvSpPr>
                <p:cNvPr id="118844" name="Freeform 65"/>
                <p:cNvSpPr>
                  <a:spLocks/>
                </p:cNvSpPr>
                <p:nvPr/>
              </p:nvSpPr>
              <p:spPr bwMode="auto">
                <a:xfrm>
                  <a:off x="4668" y="2020"/>
                  <a:ext cx="324" cy="336"/>
                </a:xfrm>
                <a:custGeom>
                  <a:avLst/>
                  <a:gdLst>
                    <a:gd name="T0" fmla="*/ 0 w 324"/>
                    <a:gd name="T1" fmla="*/ 0 h 336"/>
                    <a:gd name="T2" fmla="*/ 60 w 324"/>
                    <a:gd name="T3" fmla="*/ 12 h 336"/>
                    <a:gd name="T4" fmla="*/ 108 w 324"/>
                    <a:gd name="T5" fmla="*/ 180 h 336"/>
                    <a:gd name="T6" fmla="*/ 240 w 324"/>
                    <a:gd name="T7" fmla="*/ 240 h 336"/>
                    <a:gd name="T8" fmla="*/ 300 w 324"/>
                    <a:gd name="T9" fmla="*/ 312 h 336"/>
                    <a:gd name="T10" fmla="*/ 324 w 324"/>
                    <a:gd name="T11" fmla="*/ 336 h 336"/>
                    <a:gd name="T12" fmla="*/ 0 60000 65536"/>
                    <a:gd name="T13" fmla="*/ 0 60000 65536"/>
                    <a:gd name="T14" fmla="*/ 0 60000 65536"/>
                    <a:gd name="T15" fmla="*/ 0 60000 65536"/>
                    <a:gd name="T16" fmla="*/ 0 60000 65536"/>
                    <a:gd name="T17" fmla="*/ 0 60000 65536"/>
                    <a:gd name="T18" fmla="*/ 0 w 324"/>
                    <a:gd name="T19" fmla="*/ 0 h 336"/>
                    <a:gd name="T20" fmla="*/ 324 w 324"/>
                    <a:gd name="T21" fmla="*/ 336 h 336"/>
                  </a:gdLst>
                  <a:ahLst/>
                  <a:cxnLst>
                    <a:cxn ang="T12">
                      <a:pos x="T0" y="T1"/>
                    </a:cxn>
                    <a:cxn ang="T13">
                      <a:pos x="T2" y="T3"/>
                    </a:cxn>
                    <a:cxn ang="T14">
                      <a:pos x="T4" y="T5"/>
                    </a:cxn>
                    <a:cxn ang="T15">
                      <a:pos x="T6" y="T7"/>
                    </a:cxn>
                    <a:cxn ang="T16">
                      <a:pos x="T8" y="T9"/>
                    </a:cxn>
                    <a:cxn ang="T17">
                      <a:pos x="T10" y="T11"/>
                    </a:cxn>
                  </a:cxnLst>
                  <a:rect l="T18" t="T19" r="T20" b="T21"/>
                  <a:pathLst>
                    <a:path w="324" h="336">
                      <a:moveTo>
                        <a:pt x="0" y="0"/>
                      </a:moveTo>
                      <a:cubicBezTo>
                        <a:pt x="20" y="4"/>
                        <a:pt x="41" y="6"/>
                        <a:pt x="60" y="12"/>
                      </a:cubicBezTo>
                      <a:cubicBezTo>
                        <a:pt x="88" y="21"/>
                        <a:pt x="77" y="138"/>
                        <a:pt x="108" y="180"/>
                      </a:cubicBezTo>
                      <a:cubicBezTo>
                        <a:pt x="141" y="224"/>
                        <a:pt x="189" y="231"/>
                        <a:pt x="240" y="240"/>
                      </a:cubicBezTo>
                      <a:cubicBezTo>
                        <a:pt x="264" y="264"/>
                        <a:pt x="276" y="288"/>
                        <a:pt x="300" y="312"/>
                      </a:cubicBezTo>
                      <a:cubicBezTo>
                        <a:pt x="308" y="320"/>
                        <a:pt x="324" y="336"/>
                        <a:pt x="324" y="336"/>
                      </a:cubicBezTo>
                    </a:path>
                  </a:pathLst>
                </a:custGeom>
                <a:noFill/>
                <a:ln w="15875">
                  <a:solidFill>
                    <a:schemeClr val="tx1"/>
                  </a:solidFill>
                  <a:round/>
                  <a:headEnd/>
                  <a:tailEnd/>
                </a:ln>
              </p:spPr>
              <p:txBody>
                <a:bodyPr/>
                <a:lstStyle/>
                <a:p>
                  <a:endParaRPr lang="en-US"/>
                </a:p>
              </p:txBody>
            </p:sp>
          </p:grpSp>
          <p:grpSp>
            <p:nvGrpSpPr>
              <p:cNvPr id="118834" name="Group 66"/>
              <p:cNvGrpSpPr>
                <a:grpSpLocks/>
              </p:cNvGrpSpPr>
              <p:nvPr/>
            </p:nvGrpSpPr>
            <p:grpSpPr bwMode="auto">
              <a:xfrm>
                <a:off x="3306" y="2555"/>
                <a:ext cx="648" cy="492"/>
                <a:chOff x="3306" y="2555"/>
                <a:chExt cx="648" cy="492"/>
              </a:xfrm>
            </p:grpSpPr>
            <p:sp>
              <p:nvSpPr>
                <p:cNvPr id="118840" name="Freeform 67"/>
                <p:cNvSpPr>
                  <a:spLocks/>
                </p:cNvSpPr>
                <p:nvPr/>
              </p:nvSpPr>
              <p:spPr bwMode="auto">
                <a:xfrm>
                  <a:off x="3306" y="2555"/>
                  <a:ext cx="648" cy="364"/>
                </a:xfrm>
                <a:custGeom>
                  <a:avLst/>
                  <a:gdLst>
                    <a:gd name="T0" fmla="*/ 0 w 648"/>
                    <a:gd name="T1" fmla="*/ 55 h 364"/>
                    <a:gd name="T2" fmla="*/ 216 w 648"/>
                    <a:gd name="T3" fmla="*/ 91 h 364"/>
                    <a:gd name="T4" fmla="*/ 270 w 648"/>
                    <a:gd name="T5" fmla="*/ 163 h 364"/>
                    <a:gd name="T6" fmla="*/ 324 w 648"/>
                    <a:gd name="T7" fmla="*/ 199 h 364"/>
                    <a:gd name="T8" fmla="*/ 378 w 648"/>
                    <a:gd name="T9" fmla="*/ 253 h 364"/>
                    <a:gd name="T10" fmla="*/ 558 w 648"/>
                    <a:gd name="T11" fmla="*/ 325 h 364"/>
                    <a:gd name="T12" fmla="*/ 648 w 648"/>
                    <a:gd name="T13" fmla="*/ 361 h 364"/>
                    <a:gd name="T14" fmla="*/ 0 60000 65536"/>
                    <a:gd name="T15" fmla="*/ 0 60000 65536"/>
                    <a:gd name="T16" fmla="*/ 0 60000 65536"/>
                    <a:gd name="T17" fmla="*/ 0 60000 65536"/>
                    <a:gd name="T18" fmla="*/ 0 60000 65536"/>
                    <a:gd name="T19" fmla="*/ 0 60000 65536"/>
                    <a:gd name="T20" fmla="*/ 0 60000 65536"/>
                    <a:gd name="T21" fmla="*/ 0 w 648"/>
                    <a:gd name="T22" fmla="*/ 0 h 364"/>
                    <a:gd name="T23" fmla="*/ 648 w 648"/>
                    <a:gd name="T24" fmla="*/ 364 h 3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8" h="364">
                      <a:moveTo>
                        <a:pt x="0" y="55"/>
                      </a:moveTo>
                      <a:cubicBezTo>
                        <a:pt x="55" y="0"/>
                        <a:pt x="151" y="69"/>
                        <a:pt x="216" y="91"/>
                      </a:cubicBezTo>
                      <a:cubicBezTo>
                        <a:pt x="294" y="169"/>
                        <a:pt x="219" y="86"/>
                        <a:pt x="270" y="163"/>
                      </a:cubicBezTo>
                      <a:cubicBezTo>
                        <a:pt x="288" y="191"/>
                        <a:pt x="295" y="177"/>
                        <a:pt x="324" y="199"/>
                      </a:cubicBezTo>
                      <a:cubicBezTo>
                        <a:pt x="324" y="199"/>
                        <a:pt x="369" y="244"/>
                        <a:pt x="378" y="253"/>
                      </a:cubicBezTo>
                      <a:cubicBezTo>
                        <a:pt x="408" y="283"/>
                        <a:pt x="516" y="307"/>
                        <a:pt x="558" y="325"/>
                      </a:cubicBezTo>
                      <a:cubicBezTo>
                        <a:pt x="648" y="364"/>
                        <a:pt x="600" y="361"/>
                        <a:pt x="648" y="361"/>
                      </a:cubicBezTo>
                    </a:path>
                  </a:pathLst>
                </a:custGeom>
                <a:noFill/>
                <a:ln w="15875">
                  <a:solidFill>
                    <a:schemeClr val="tx1"/>
                  </a:solidFill>
                  <a:round/>
                  <a:headEnd/>
                  <a:tailEnd/>
                </a:ln>
              </p:spPr>
              <p:txBody>
                <a:bodyPr/>
                <a:lstStyle/>
                <a:p>
                  <a:endParaRPr lang="en-US"/>
                </a:p>
              </p:txBody>
            </p:sp>
            <p:sp>
              <p:nvSpPr>
                <p:cNvPr id="118841" name="Freeform 68"/>
                <p:cNvSpPr>
                  <a:spLocks/>
                </p:cNvSpPr>
                <p:nvPr/>
              </p:nvSpPr>
              <p:spPr bwMode="auto">
                <a:xfrm>
                  <a:off x="3324" y="2610"/>
                  <a:ext cx="288" cy="437"/>
                </a:xfrm>
                <a:custGeom>
                  <a:avLst/>
                  <a:gdLst>
                    <a:gd name="T0" fmla="*/ 0 w 288"/>
                    <a:gd name="T1" fmla="*/ 0 h 437"/>
                    <a:gd name="T2" fmla="*/ 72 w 288"/>
                    <a:gd name="T3" fmla="*/ 180 h 437"/>
                    <a:gd name="T4" fmla="*/ 198 w 288"/>
                    <a:gd name="T5" fmla="*/ 306 h 437"/>
                    <a:gd name="T6" fmla="*/ 216 w 288"/>
                    <a:gd name="T7" fmla="*/ 342 h 437"/>
                    <a:gd name="T8" fmla="*/ 234 w 288"/>
                    <a:gd name="T9" fmla="*/ 360 h 437"/>
                    <a:gd name="T10" fmla="*/ 288 w 288"/>
                    <a:gd name="T11" fmla="*/ 432 h 437"/>
                    <a:gd name="T12" fmla="*/ 0 60000 65536"/>
                    <a:gd name="T13" fmla="*/ 0 60000 65536"/>
                    <a:gd name="T14" fmla="*/ 0 60000 65536"/>
                    <a:gd name="T15" fmla="*/ 0 60000 65536"/>
                    <a:gd name="T16" fmla="*/ 0 60000 65536"/>
                    <a:gd name="T17" fmla="*/ 0 60000 65536"/>
                    <a:gd name="T18" fmla="*/ 0 w 288"/>
                    <a:gd name="T19" fmla="*/ 0 h 437"/>
                    <a:gd name="T20" fmla="*/ 288 w 288"/>
                    <a:gd name="T21" fmla="*/ 437 h 437"/>
                  </a:gdLst>
                  <a:ahLst/>
                  <a:cxnLst>
                    <a:cxn ang="T12">
                      <a:pos x="T0" y="T1"/>
                    </a:cxn>
                    <a:cxn ang="T13">
                      <a:pos x="T2" y="T3"/>
                    </a:cxn>
                    <a:cxn ang="T14">
                      <a:pos x="T4" y="T5"/>
                    </a:cxn>
                    <a:cxn ang="T15">
                      <a:pos x="T6" y="T7"/>
                    </a:cxn>
                    <a:cxn ang="T16">
                      <a:pos x="T8" y="T9"/>
                    </a:cxn>
                    <a:cxn ang="T17">
                      <a:pos x="T10" y="T11"/>
                    </a:cxn>
                  </a:cxnLst>
                  <a:rect l="T18" t="T19" r="T20" b="T21"/>
                  <a:pathLst>
                    <a:path w="288" h="437">
                      <a:moveTo>
                        <a:pt x="0" y="0"/>
                      </a:moveTo>
                      <a:cubicBezTo>
                        <a:pt x="71" y="71"/>
                        <a:pt x="32" y="20"/>
                        <a:pt x="72" y="180"/>
                      </a:cubicBezTo>
                      <a:cubicBezTo>
                        <a:pt x="81" y="216"/>
                        <a:pt x="178" y="266"/>
                        <a:pt x="198" y="306"/>
                      </a:cubicBezTo>
                      <a:cubicBezTo>
                        <a:pt x="204" y="318"/>
                        <a:pt x="209" y="331"/>
                        <a:pt x="216" y="342"/>
                      </a:cubicBezTo>
                      <a:cubicBezTo>
                        <a:pt x="221" y="349"/>
                        <a:pt x="230" y="353"/>
                        <a:pt x="234" y="360"/>
                      </a:cubicBezTo>
                      <a:cubicBezTo>
                        <a:pt x="280" y="437"/>
                        <a:pt x="241" y="432"/>
                        <a:pt x="288" y="432"/>
                      </a:cubicBezTo>
                    </a:path>
                  </a:pathLst>
                </a:custGeom>
                <a:noFill/>
                <a:ln w="15875">
                  <a:solidFill>
                    <a:schemeClr val="tx1"/>
                  </a:solidFill>
                  <a:round/>
                  <a:headEnd/>
                  <a:tailEnd/>
                </a:ln>
              </p:spPr>
              <p:txBody>
                <a:bodyPr/>
                <a:lstStyle/>
                <a:p>
                  <a:endParaRPr lang="en-US"/>
                </a:p>
              </p:txBody>
            </p:sp>
          </p:grpSp>
          <p:grpSp>
            <p:nvGrpSpPr>
              <p:cNvPr id="118835" name="Group 69"/>
              <p:cNvGrpSpPr>
                <a:grpSpLocks/>
              </p:cNvGrpSpPr>
              <p:nvPr/>
            </p:nvGrpSpPr>
            <p:grpSpPr bwMode="auto">
              <a:xfrm rot="10800000">
                <a:off x="2232" y="1776"/>
                <a:ext cx="648" cy="492"/>
                <a:chOff x="3306" y="2555"/>
                <a:chExt cx="648" cy="492"/>
              </a:xfrm>
            </p:grpSpPr>
            <p:sp>
              <p:nvSpPr>
                <p:cNvPr id="118838" name="Freeform 70"/>
                <p:cNvSpPr>
                  <a:spLocks/>
                </p:cNvSpPr>
                <p:nvPr/>
              </p:nvSpPr>
              <p:spPr bwMode="auto">
                <a:xfrm>
                  <a:off x="3306" y="2555"/>
                  <a:ext cx="648" cy="364"/>
                </a:xfrm>
                <a:custGeom>
                  <a:avLst/>
                  <a:gdLst>
                    <a:gd name="T0" fmla="*/ 0 w 648"/>
                    <a:gd name="T1" fmla="*/ 55 h 364"/>
                    <a:gd name="T2" fmla="*/ 216 w 648"/>
                    <a:gd name="T3" fmla="*/ 91 h 364"/>
                    <a:gd name="T4" fmla="*/ 270 w 648"/>
                    <a:gd name="T5" fmla="*/ 163 h 364"/>
                    <a:gd name="T6" fmla="*/ 324 w 648"/>
                    <a:gd name="T7" fmla="*/ 199 h 364"/>
                    <a:gd name="T8" fmla="*/ 378 w 648"/>
                    <a:gd name="T9" fmla="*/ 253 h 364"/>
                    <a:gd name="T10" fmla="*/ 558 w 648"/>
                    <a:gd name="T11" fmla="*/ 325 h 364"/>
                    <a:gd name="T12" fmla="*/ 648 w 648"/>
                    <a:gd name="T13" fmla="*/ 361 h 364"/>
                    <a:gd name="T14" fmla="*/ 0 60000 65536"/>
                    <a:gd name="T15" fmla="*/ 0 60000 65536"/>
                    <a:gd name="T16" fmla="*/ 0 60000 65536"/>
                    <a:gd name="T17" fmla="*/ 0 60000 65536"/>
                    <a:gd name="T18" fmla="*/ 0 60000 65536"/>
                    <a:gd name="T19" fmla="*/ 0 60000 65536"/>
                    <a:gd name="T20" fmla="*/ 0 60000 65536"/>
                    <a:gd name="T21" fmla="*/ 0 w 648"/>
                    <a:gd name="T22" fmla="*/ 0 h 364"/>
                    <a:gd name="T23" fmla="*/ 648 w 648"/>
                    <a:gd name="T24" fmla="*/ 364 h 3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8" h="364">
                      <a:moveTo>
                        <a:pt x="0" y="55"/>
                      </a:moveTo>
                      <a:cubicBezTo>
                        <a:pt x="55" y="0"/>
                        <a:pt x="151" y="69"/>
                        <a:pt x="216" y="91"/>
                      </a:cubicBezTo>
                      <a:cubicBezTo>
                        <a:pt x="294" y="169"/>
                        <a:pt x="219" y="86"/>
                        <a:pt x="270" y="163"/>
                      </a:cubicBezTo>
                      <a:cubicBezTo>
                        <a:pt x="288" y="191"/>
                        <a:pt x="295" y="177"/>
                        <a:pt x="324" y="199"/>
                      </a:cubicBezTo>
                      <a:cubicBezTo>
                        <a:pt x="324" y="199"/>
                        <a:pt x="369" y="244"/>
                        <a:pt x="378" y="253"/>
                      </a:cubicBezTo>
                      <a:cubicBezTo>
                        <a:pt x="408" y="283"/>
                        <a:pt x="516" y="307"/>
                        <a:pt x="558" y="325"/>
                      </a:cubicBezTo>
                      <a:cubicBezTo>
                        <a:pt x="648" y="364"/>
                        <a:pt x="600" y="361"/>
                        <a:pt x="648" y="361"/>
                      </a:cubicBezTo>
                    </a:path>
                  </a:pathLst>
                </a:custGeom>
                <a:noFill/>
                <a:ln w="15875">
                  <a:solidFill>
                    <a:schemeClr val="tx1"/>
                  </a:solidFill>
                  <a:round/>
                  <a:headEnd/>
                  <a:tailEnd/>
                </a:ln>
              </p:spPr>
              <p:txBody>
                <a:bodyPr/>
                <a:lstStyle/>
                <a:p>
                  <a:endParaRPr lang="en-US"/>
                </a:p>
              </p:txBody>
            </p:sp>
            <p:sp>
              <p:nvSpPr>
                <p:cNvPr id="118839" name="Freeform 71"/>
                <p:cNvSpPr>
                  <a:spLocks/>
                </p:cNvSpPr>
                <p:nvPr/>
              </p:nvSpPr>
              <p:spPr bwMode="auto">
                <a:xfrm>
                  <a:off x="3324" y="2610"/>
                  <a:ext cx="288" cy="437"/>
                </a:xfrm>
                <a:custGeom>
                  <a:avLst/>
                  <a:gdLst>
                    <a:gd name="T0" fmla="*/ 0 w 288"/>
                    <a:gd name="T1" fmla="*/ 0 h 437"/>
                    <a:gd name="T2" fmla="*/ 72 w 288"/>
                    <a:gd name="T3" fmla="*/ 180 h 437"/>
                    <a:gd name="T4" fmla="*/ 198 w 288"/>
                    <a:gd name="T5" fmla="*/ 306 h 437"/>
                    <a:gd name="T6" fmla="*/ 216 w 288"/>
                    <a:gd name="T7" fmla="*/ 342 h 437"/>
                    <a:gd name="T8" fmla="*/ 234 w 288"/>
                    <a:gd name="T9" fmla="*/ 360 h 437"/>
                    <a:gd name="T10" fmla="*/ 288 w 288"/>
                    <a:gd name="T11" fmla="*/ 432 h 437"/>
                    <a:gd name="T12" fmla="*/ 0 60000 65536"/>
                    <a:gd name="T13" fmla="*/ 0 60000 65536"/>
                    <a:gd name="T14" fmla="*/ 0 60000 65536"/>
                    <a:gd name="T15" fmla="*/ 0 60000 65536"/>
                    <a:gd name="T16" fmla="*/ 0 60000 65536"/>
                    <a:gd name="T17" fmla="*/ 0 60000 65536"/>
                    <a:gd name="T18" fmla="*/ 0 w 288"/>
                    <a:gd name="T19" fmla="*/ 0 h 437"/>
                    <a:gd name="T20" fmla="*/ 288 w 288"/>
                    <a:gd name="T21" fmla="*/ 437 h 437"/>
                  </a:gdLst>
                  <a:ahLst/>
                  <a:cxnLst>
                    <a:cxn ang="T12">
                      <a:pos x="T0" y="T1"/>
                    </a:cxn>
                    <a:cxn ang="T13">
                      <a:pos x="T2" y="T3"/>
                    </a:cxn>
                    <a:cxn ang="T14">
                      <a:pos x="T4" y="T5"/>
                    </a:cxn>
                    <a:cxn ang="T15">
                      <a:pos x="T6" y="T7"/>
                    </a:cxn>
                    <a:cxn ang="T16">
                      <a:pos x="T8" y="T9"/>
                    </a:cxn>
                    <a:cxn ang="T17">
                      <a:pos x="T10" y="T11"/>
                    </a:cxn>
                  </a:cxnLst>
                  <a:rect l="T18" t="T19" r="T20" b="T21"/>
                  <a:pathLst>
                    <a:path w="288" h="437">
                      <a:moveTo>
                        <a:pt x="0" y="0"/>
                      </a:moveTo>
                      <a:cubicBezTo>
                        <a:pt x="71" y="71"/>
                        <a:pt x="32" y="20"/>
                        <a:pt x="72" y="180"/>
                      </a:cubicBezTo>
                      <a:cubicBezTo>
                        <a:pt x="81" y="216"/>
                        <a:pt x="178" y="266"/>
                        <a:pt x="198" y="306"/>
                      </a:cubicBezTo>
                      <a:cubicBezTo>
                        <a:pt x="204" y="318"/>
                        <a:pt x="209" y="331"/>
                        <a:pt x="216" y="342"/>
                      </a:cubicBezTo>
                      <a:cubicBezTo>
                        <a:pt x="221" y="349"/>
                        <a:pt x="230" y="353"/>
                        <a:pt x="234" y="360"/>
                      </a:cubicBezTo>
                      <a:cubicBezTo>
                        <a:pt x="280" y="437"/>
                        <a:pt x="241" y="432"/>
                        <a:pt x="288" y="432"/>
                      </a:cubicBezTo>
                    </a:path>
                  </a:pathLst>
                </a:custGeom>
                <a:noFill/>
                <a:ln w="15875">
                  <a:solidFill>
                    <a:schemeClr val="tx1"/>
                  </a:solidFill>
                  <a:round/>
                  <a:headEnd/>
                  <a:tailEnd/>
                </a:ln>
              </p:spPr>
              <p:txBody>
                <a:bodyPr/>
                <a:lstStyle/>
                <a:p>
                  <a:endParaRPr lang="en-US"/>
                </a:p>
              </p:txBody>
            </p:sp>
          </p:grpSp>
          <p:sp>
            <p:nvSpPr>
              <p:cNvPr id="118836" name="Freeform 72"/>
              <p:cNvSpPr>
                <a:spLocks/>
              </p:cNvSpPr>
              <p:nvPr/>
            </p:nvSpPr>
            <p:spPr bwMode="auto">
              <a:xfrm>
                <a:off x="2388" y="1752"/>
                <a:ext cx="486" cy="486"/>
              </a:xfrm>
              <a:custGeom>
                <a:avLst/>
                <a:gdLst>
                  <a:gd name="T0" fmla="*/ 486 w 486"/>
                  <a:gd name="T1" fmla="*/ 486 h 486"/>
                  <a:gd name="T2" fmla="*/ 468 w 486"/>
                  <a:gd name="T3" fmla="*/ 432 h 486"/>
                  <a:gd name="T4" fmla="*/ 432 w 486"/>
                  <a:gd name="T5" fmla="*/ 396 h 486"/>
                  <a:gd name="T6" fmla="*/ 324 w 486"/>
                  <a:gd name="T7" fmla="*/ 252 h 486"/>
                  <a:gd name="T8" fmla="*/ 252 w 486"/>
                  <a:gd name="T9" fmla="*/ 162 h 486"/>
                  <a:gd name="T10" fmla="*/ 216 w 486"/>
                  <a:gd name="T11" fmla="*/ 126 h 486"/>
                  <a:gd name="T12" fmla="*/ 162 w 486"/>
                  <a:gd name="T13" fmla="*/ 108 h 486"/>
                  <a:gd name="T14" fmla="*/ 18 w 486"/>
                  <a:gd name="T15" fmla="*/ 18 h 486"/>
                  <a:gd name="T16" fmla="*/ 0 w 486"/>
                  <a:gd name="T17" fmla="*/ 0 h 4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6"/>
                  <a:gd name="T28" fmla="*/ 0 h 486"/>
                  <a:gd name="T29" fmla="*/ 486 w 486"/>
                  <a:gd name="T30" fmla="*/ 486 h 4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6" h="486">
                    <a:moveTo>
                      <a:pt x="486" y="486"/>
                    </a:moveTo>
                    <a:cubicBezTo>
                      <a:pt x="480" y="468"/>
                      <a:pt x="478" y="448"/>
                      <a:pt x="468" y="432"/>
                    </a:cubicBezTo>
                    <a:cubicBezTo>
                      <a:pt x="459" y="417"/>
                      <a:pt x="432" y="396"/>
                      <a:pt x="432" y="396"/>
                    </a:cubicBezTo>
                    <a:cubicBezTo>
                      <a:pt x="411" y="333"/>
                      <a:pt x="385" y="282"/>
                      <a:pt x="324" y="252"/>
                    </a:cubicBezTo>
                    <a:cubicBezTo>
                      <a:pt x="295" y="193"/>
                      <a:pt x="315" y="225"/>
                      <a:pt x="252" y="162"/>
                    </a:cubicBezTo>
                    <a:cubicBezTo>
                      <a:pt x="240" y="150"/>
                      <a:pt x="232" y="131"/>
                      <a:pt x="216" y="126"/>
                    </a:cubicBezTo>
                    <a:cubicBezTo>
                      <a:pt x="198" y="120"/>
                      <a:pt x="179" y="116"/>
                      <a:pt x="162" y="108"/>
                    </a:cubicBezTo>
                    <a:cubicBezTo>
                      <a:pt x="93" y="73"/>
                      <a:pt x="96" y="44"/>
                      <a:pt x="18" y="18"/>
                    </a:cubicBezTo>
                    <a:cubicBezTo>
                      <a:pt x="12" y="12"/>
                      <a:pt x="0" y="0"/>
                      <a:pt x="0" y="0"/>
                    </a:cubicBezTo>
                  </a:path>
                </a:pathLst>
              </a:custGeom>
              <a:noFill/>
              <a:ln w="15875">
                <a:solidFill>
                  <a:schemeClr val="tx1"/>
                </a:solidFill>
                <a:round/>
                <a:headEnd/>
                <a:tailEnd/>
              </a:ln>
            </p:spPr>
            <p:txBody>
              <a:bodyPr/>
              <a:lstStyle/>
              <a:p>
                <a:endParaRPr lang="en-US"/>
              </a:p>
            </p:txBody>
          </p:sp>
          <p:sp>
            <p:nvSpPr>
              <p:cNvPr id="118837" name="Freeform 73"/>
              <p:cNvSpPr>
                <a:spLocks/>
              </p:cNvSpPr>
              <p:nvPr/>
            </p:nvSpPr>
            <p:spPr bwMode="auto">
              <a:xfrm>
                <a:off x="2315" y="1842"/>
                <a:ext cx="559" cy="396"/>
              </a:xfrm>
              <a:custGeom>
                <a:avLst/>
                <a:gdLst>
                  <a:gd name="T0" fmla="*/ 559 w 559"/>
                  <a:gd name="T1" fmla="*/ 396 h 396"/>
                  <a:gd name="T2" fmla="*/ 451 w 559"/>
                  <a:gd name="T3" fmla="*/ 288 h 396"/>
                  <a:gd name="T4" fmla="*/ 217 w 559"/>
                  <a:gd name="T5" fmla="*/ 126 h 396"/>
                  <a:gd name="T6" fmla="*/ 55 w 559"/>
                  <a:gd name="T7" fmla="*/ 90 h 396"/>
                  <a:gd name="T8" fmla="*/ 1 w 559"/>
                  <a:gd name="T9" fmla="*/ 0 h 396"/>
                  <a:gd name="T10" fmla="*/ 0 60000 65536"/>
                  <a:gd name="T11" fmla="*/ 0 60000 65536"/>
                  <a:gd name="T12" fmla="*/ 0 60000 65536"/>
                  <a:gd name="T13" fmla="*/ 0 60000 65536"/>
                  <a:gd name="T14" fmla="*/ 0 60000 65536"/>
                  <a:gd name="T15" fmla="*/ 0 w 559"/>
                  <a:gd name="T16" fmla="*/ 0 h 396"/>
                  <a:gd name="T17" fmla="*/ 559 w 559"/>
                  <a:gd name="T18" fmla="*/ 396 h 396"/>
                </a:gdLst>
                <a:ahLst/>
                <a:cxnLst>
                  <a:cxn ang="T10">
                    <a:pos x="T0" y="T1"/>
                  </a:cxn>
                  <a:cxn ang="T11">
                    <a:pos x="T2" y="T3"/>
                  </a:cxn>
                  <a:cxn ang="T12">
                    <a:pos x="T4" y="T5"/>
                  </a:cxn>
                  <a:cxn ang="T13">
                    <a:pos x="T6" y="T7"/>
                  </a:cxn>
                  <a:cxn ang="T14">
                    <a:pos x="T8" y="T9"/>
                  </a:cxn>
                </a:cxnLst>
                <a:rect l="T15" t="T16" r="T17" b="T18"/>
                <a:pathLst>
                  <a:path w="559" h="396">
                    <a:moveTo>
                      <a:pt x="559" y="396"/>
                    </a:moveTo>
                    <a:cubicBezTo>
                      <a:pt x="532" y="342"/>
                      <a:pt x="493" y="330"/>
                      <a:pt x="451" y="288"/>
                    </a:cubicBezTo>
                    <a:cubicBezTo>
                      <a:pt x="365" y="202"/>
                      <a:pt x="339" y="154"/>
                      <a:pt x="217" y="126"/>
                    </a:cubicBezTo>
                    <a:cubicBezTo>
                      <a:pt x="163" y="114"/>
                      <a:pt x="109" y="102"/>
                      <a:pt x="55" y="90"/>
                    </a:cubicBezTo>
                    <a:cubicBezTo>
                      <a:pt x="0" y="63"/>
                      <a:pt x="1" y="65"/>
                      <a:pt x="1" y="0"/>
                    </a:cubicBezTo>
                  </a:path>
                </a:pathLst>
              </a:custGeom>
              <a:noFill/>
              <a:ln w="15875">
                <a:solidFill>
                  <a:schemeClr val="tx1"/>
                </a:solidFill>
                <a:round/>
                <a:headEnd/>
                <a:tailEnd/>
              </a:ln>
            </p:spPr>
            <p:txBody>
              <a:bodyPr/>
              <a:lstStyle/>
              <a:p>
                <a:endParaRPr lang="en-US"/>
              </a:p>
            </p:txBody>
          </p:sp>
        </p:grpSp>
        <p:grpSp>
          <p:nvGrpSpPr>
            <p:cNvPr id="118826" name="Group 74"/>
            <p:cNvGrpSpPr>
              <a:grpSpLocks/>
            </p:cNvGrpSpPr>
            <p:nvPr/>
          </p:nvGrpSpPr>
          <p:grpSpPr bwMode="auto">
            <a:xfrm>
              <a:off x="4128" y="3552"/>
              <a:ext cx="561" cy="387"/>
              <a:chOff x="2704" y="1296"/>
              <a:chExt cx="1160" cy="744"/>
            </a:xfrm>
          </p:grpSpPr>
          <p:sp>
            <p:nvSpPr>
              <p:cNvPr id="118828" name="Freeform 75"/>
              <p:cNvSpPr>
                <a:spLocks/>
              </p:cNvSpPr>
              <p:nvPr/>
            </p:nvSpPr>
            <p:spPr bwMode="auto">
              <a:xfrm rot="2279654">
                <a:off x="2704" y="1296"/>
                <a:ext cx="608" cy="224"/>
              </a:xfrm>
              <a:custGeom>
                <a:avLst/>
                <a:gdLst>
                  <a:gd name="T0" fmla="*/ 325 w 1416"/>
                  <a:gd name="T1" fmla="*/ 9 h 522"/>
                  <a:gd name="T2" fmla="*/ 82 w 1416"/>
                  <a:gd name="T3" fmla="*/ 9 h 522"/>
                  <a:gd name="T4" fmla="*/ 36 w 1416"/>
                  <a:gd name="T5" fmla="*/ 29 h 522"/>
                  <a:gd name="T6" fmla="*/ 21 w 1416"/>
                  <a:gd name="T7" fmla="*/ 45 h 522"/>
                  <a:gd name="T8" fmla="*/ 15 w 1416"/>
                  <a:gd name="T9" fmla="*/ 50 h 522"/>
                  <a:gd name="T10" fmla="*/ 57 w 1416"/>
                  <a:gd name="T11" fmla="*/ 137 h 522"/>
                  <a:gd name="T12" fmla="*/ 103 w 1416"/>
                  <a:gd name="T13" fmla="*/ 153 h 522"/>
                  <a:gd name="T14" fmla="*/ 289 w 1416"/>
                  <a:gd name="T15" fmla="*/ 168 h 522"/>
                  <a:gd name="T16" fmla="*/ 608 w 1416"/>
                  <a:gd name="T17" fmla="*/ 106 h 522"/>
                  <a:gd name="T18" fmla="*/ 603 w 1416"/>
                  <a:gd name="T19" fmla="*/ 70 h 522"/>
                  <a:gd name="T20" fmla="*/ 572 w 1416"/>
                  <a:gd name="T21" fmla="*/ 39 h 522"/>
                  <a:gd name="T22" fmla="*/ 562 w 1416"/>
                  <a:gd name="T23" fmla="*/ 29 h 522"/>
                  <a:gd name="T24" fmla="*/ 520 w 1416"/>
                  <a:gd name="T25" fmla="*/ 19 h 522"/>
                  <a:gd name="T26" fmla="*/ 464 w 1416"/>
                  <a:gd name="T27" fmla="*/ 3 h 522"/>
                  <a:gd name="T28" fmla="*/ 325 w 1416"/>
                  <a:gd name="T29" fmla="*/ 9 h 5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16"/>
                  <a:gd name="T46" fmla="*/ 0 h 522"/>
                  <a:gd name="T47" fmla="*/ 1416 w 1416"/>
                  <a:gd name="T48" fmla="*/ 522 h 52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16" h="522">
                    <a:moveTo>
                      <a:pt x="756" y="20"/>
                    </a:moveTo>
                    <a:cubicBezTo>
                      <a:pt x="484" y="7"/>
                      <a:pt x="484" y="0"/>
                      <a:pt x="192" y="20"/>
                    </a:cubicBezTo>
                    <a:cubicBezTo>
                      <a:pt x="162" y="22"/>
                      <a:pt x="105" y="47"/>
                      <a:pt x="84" y="68"/>
                    </a:cubicBezTo>
                    <a:cubicBezTo>
                      <a:pt x="72" y="80"/>
                      <a:pt x="60" y="92"/>
                      <a:pt x="48" y="104"/>
                    </a:cubicBezTo>
                    <a:cubicBezTo>
                      <a:pt x="44" y="108"/>
                      <a:pt x="36" y="116"/>
                      <a:pt x="36" y="116"/>
                    </a:cubicBezTo>
                    <a:cubicBezTo>
                      <a:pt x="0" y="223"/>
                      <a:pt x="38" y="289"/>
                      <a:pt x="132" y="320"/>
                    </a:cubicBezTo>
                    <a:cubicBezTo>
                      <a:pt x="167" y="355"/>
                      <a:pt x="139" y="331"/>
                      <a:pt x="240" y="356"/>
                    </a:cubicBezTo>
                    <a:cubicBezTo>
                      <a:pt x="383" y="392"/>
                      <a:pt x="521" y="386"/>
                      <a:pt x="672" y="392"/>
                    </a:cubicBezTo>
                    <a:cubicBezTo>
                      <a:pt x="990" y="386"/>
                      <a:pt x="1279" y="522"/>
                      <a:pt x="1416" y="248"/>
                    </a:cubicBezTo>
                    <a:cubicBezTo>
                      <a:pt x="1412" y="220"/>
                      <a:pt x="1410" y="192"/>
                      <a:pt x="1404" y="164"/>
                    </a:cubicBezTo>
                    <a:cubicBezTo>
                      <a:pt x="1395" y="124"/>
                      <a:pt x="1359" y="112"/>
                      <a:pt x="1332" y="92"/>
                    </a:cubicBezTo>
                    <a:cubicBezTo>
                      <a:pt x="1323" y="85"/>
                      <a:pt x="1319" y="70"/>
                      <a:pt x="1308" y="68"/>
                    </a:cubicBezTo>
                    <a:cubicBezTo>
                      <a:pt x="1236" y="54"/>
                      <a:pt x="1267" y="62"/>
                      <a:pt x="1212" y="44"/>
                    </a:cubicBezTo>
                    <a:cubicBezTo>
                      <a:pt x="1175" y="7"/>
                      <a:pt x="1136" y="15"/>
                      <a:pt x="1080" y="8"/>
                    </a:cubicBezTo>
                    <a:cubicBezTo>
                      <a:pt x="844" y="23"/>
                      <a:pt x="952" y="20"/>
                      <a:pt x="756" y="20"/>
                    </a:cubicBezTo>
                    <a:close/>
                  </a:path>
                </a:pathLst>
              </a:custGeom>
              <a:solidFill>
                <a:srgbClr val="99CCFF"/>
              </a:solidFill>
              <a:ln w="9525">
                <a:noFill/>
                <a:round/>
                <a:headEnd/>
                <a:tailEnd/>
              </a:ln>
            </p:spPr>
            <p:txBody>
              <a:bodyPr/>
              <a:lstStyle/>
              <a:p>
                <a:endParaRPr lang="en-US"/>
              </a:p>
            </p:txBody>
          </p:sp>
          <p:grpSp>
            <p:nvGrpSpPr>
              <p:cNvPr id="118829" name="Group 76"/>
              <p:cNvGrpSpPr>
                <a:grpSpLocks/>
              </p:cNvGrpSpPr>
              <p:nvPr/>
            </p:nvGrpSpPr>
            <p:grpSpPr bwMode="auto">
              <a:xfrm>
                <a:off x="3216" y="1536"/>
                <a:ext cx="648" cy="492"/>
                <a:chOff x="3306" y="2555"/>
                <a:chExt cx="648" cy="492"/>
              </a:xfrm>
            </p:grpSpPr>
            <p:sp>
              <p:nvSpPr>
                <p:cNvPr id="118831" name="Freeform 77"/>
                <p:cNvSpPr>
                  <a:spLocks/>
                </p:cNvSpPr>
                <p:nvPr/>
              </p:nvSpPr>
              <p:spPr bwMode="auto">
                <a:xfrm>
                  <a:off x="3306" y="2555"/>
                  <a:ext cx="648" cy="364"/>
                </a:xfrm>
                <a:custGeom>
                  <a:avLst/>
                  <a:gdLst>
                    <a:gd name="T0" fmla="*/ 0 w 648"/>
                    <a:gd name="T1" fmla="*/ 55 h 364"/>
                    <a:gd name="T2" fmla="*/ 216 w 648"/>
                    <a:gd name="T3" fmla="*/ 91 h 364"/>
                    <a:gd name="T4" fmla="*/ 270 w 648"/>
                    <a:gd name="T5" fmla="*/ 163 h 364"/>
                    <a:gd name="T6" fmla="*/ 324 w 648"/>
                    <a:gd name="T7" fmla="*/ 199 h 364"/>
                    <a:gd name="T8" fmla="*/ 378 w 648"/>
                    <a:gd name="T9" fmla="*/ 253 h 364"/>
                    <a:gd name="T10" fmla="*/ 558 w 648"/>
                    <a:gd name="T11" fmla="*/ 325 h 364"/>
                    <a:gd name="T12" fmla="*/ 648 w 648"/>
                    <a:gd name="T13" fmla="*/ 361 h 364"/>
                    <a:gd name="T14" fmla="*/ 0 60000 65536"/>
                    <a:gd name="T15" fmla="*/ 0 60000 65536"/>
                    <a:gd name="T16" fmla="*/ 0 60000 65536"/>
                    <a:gd name="T17" fmla="*/ 0 60000 65536"/>
                    <a:gd name="T18" fmla="*/ 0 60000 65536"/>
                    <a:gd name="T19" fmla="*/ 0 60000 65536"/>
                    <a:gd name="T20" fmla="*/ 0 60000 65536"/>
                    <a:gd name="T21" fmla="*/ 0 w 648"/>
                    <a:gd name="T22" fmla="*/ 0 h 364"/>
                    <a:gd name="T23" fmla="*/ 648 w 648"/>
                    <a:gd name="T24" fmla="*/ 364 h 3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8" h="364">
                      <a:moveTo>
                        <a:pt x="0" y="55"/>
                      </a:moveTo>
                      <a:cubicBezTo>
                        <a:pt x="55" y="0"/>
                        <a:pt x="151" y="69"/>
                        <a:pt x="216" y="91"/>
                      </a:cubicBezTo>
                      <a:cubicBezTo>
                        <a:pt x="294" y="169"/>
                        <a:pt x="219" y="86"/>
                        <a:pt x="270" y="163"/>
                      </a:cubicBezTo>
                      <a:cubicBezTo>
                        <a:pt x="288" y="191"/>
                        <a:pt x="295" y="177"/>
                        <a:pt x="324" y="199"/>
                      </a:cubicBezTo>
                      <a:cubicBezTo>
                        <a:pt x="324" y="199"/>
                        <a:pt x="369" y="244"/>
                        <a:pt x="378" y="253"/>
                      </a:cubicBezTo>
                      <a:cubicBezTo>
                        <a:pt x="408" y="283"/>
                        <a:pt x="516" y="307"/>
                        <a:pt x="558" y="325"/>
                      </a:cubicBezTo>
                      <a:cubicBezTo>
                        <a:pt x="648" y="364"/>
                        <a:pt x="600" y="361"/>
                        <a:pt x="648" y="361"/>
                      </a:cubicBezTo>
                    </a:path>
                  </a:pathLst>
                </a:custGeom>
                <a:noFill/>
                <a:ln w="15875">
                  <a:solidFill>
                    <a:schemeClr val="tx1"/>
                  </a:solidFill>
                  <a:round/>
                  <a:headEnd/>
                  <a:tailEnd/>
                </a:ln>
              </p:spPr>
              <p:txBody>
                <a:bodyPr/>
                <a:lstStyle/>
                <a:p>
                  <a:endParaRPr lang="en-US"/>
                </a:p>
              </p:txBody>
            </p:sp>
            <p:sp>
              <p:nvSpPr>
                <p:cNvPr id="118832" name="Freeform 78"/>
                <p:cNvSpPr>
                  <a:spLocks/>
                </p:cNvSpPr>
                <p:nvPr/>
              </p:nvSpPr>
              <p:spPr bwMode="auto">
                <a:xfrm>
                  <a:off x="3324" y="2610"/>
                  <a:ext cx="288" cy="437"/>
                </a:xfrm>
                <a:custGeom>
                  <a:avLst/>
                  <a:gdLst>
                    <a:gd name="T0" fmla="*/ 0 w 288"/>
                    <a:gd name="T1" fmla="*/ 0 h 437"/>
                    <a:gd name="T2" fmla="*/ 72 w 288"/>
                    <a:gd name="T3" fmla="*/ 180 h 437"/>
                    <a:gd name="T4" fmla="*/ 198 w 288"/>
                    <a:gd name="T5" fmla="*/ 306 h 437"/>
                    <a:gd name="T6" fmla="*/ 216 w 288"/>
                    <a:gd name="T7" fmla="*/ 342 h 437"/>
                    <a:gd name="T8" fmla="*/ 234 w 288"/>
                    <a:gd name="T9" fmla="*/ 360 h 437"/>
                    <a:gd name="T10" fmla="*/ 288 w 288"/>
                    <a:gd name="T11" fmla="*/ 432 h 437"/>
                    <a:gd name="T12" fmla="*/ 0 60000 65536"/>
                    <a:gd name="T13" fmla="*/ 0 60000 65536"/>
                    <a:gd name="T14" fmla="*/ 0 60000 65536"/>
                    <a:gd name="T15" fmla="*/ 0 60000 65536"/>
                    <a:gd name="T16" fmla="*/ 0 60000 65536"/>
                    <a:gd name="T17" fmla="*/ 0 60000 65536"/>
                    <a:gd name="T18" fmla="*/ 0 w 288"/>
                    <a:gd name="T19" fmla="*/ 0 h 437"/>
                    <a:gd name="T20" fmla="*/ 288 w 288"/>
                    <a:gd name="T21" fmla="*/ 437 h 437"/>
                  </a:gdLst>
                  <a:ahLst/>
                  <a:cxnLst>
                    <a:cxn ang="T12">
                      <a:pos x="T0" y="T1"/>
                    </a:cxn>
                    <a:cxn ang="T13">
                      <a:pos x="T2" y="T3"/>
                    </a:cxn>
                    <a:cxn ang="T14">
                      <a:pos x="T4" y="T5"/>
                    </a:cxn>
                    <a:cxn ang="T15">
                      <a:pos x="T6" y="T7"/>
                    </a:cxn>
                    <a:cxn ang="T16">
                      <a:pos x="T8" y="T9"/>
                    </a:cxn>
                    <a:cxn ang="T17">
                      <a:pos x="T10" y="T11"/>
                    </a:cxn>
                  </a:cxnLst>
                  <a:rect l="T18" t="T19" r="T20" b="T21"/>
                  <a:pathLst>
                    <a:path w="288" h="437">
                      <a:moveTo>
                        <a:pt x="0" y="0"/>
                      </a:moveTo>
                      <a:cubicBezTo>
                        <a:pt x="71" y="71"/>
                        <a:pt x="32" y="20"/>
                        <a:pt x="72" y="180"/>
                      </a:cubicBezTo>
                      <a:cubicBezTo>
                        <a:pt x="81" y="216"/>
                        <a:pt x="178" y="266"/>
                        <a:pt x="198" y="306"/>
                      </a:cubicBezTo>
                      <a:cubicBezTo>
                        <a:pt x="204" y="318"/>
                        <a:pt x="209" y="331"/>
                        <a:pt x="216" y="342"/>
                      </a:cubicBezTo>
                      <a:cubicBezTo>
                        <a:pt x="221" y="349"/>
                        <a:pt x="230" y="353"/>
                        <a:pt x="234" y="360"/>
                      </a:cubicBezTo>
                      <a:cubicBezTo>
                        <a:pt x="280" y="437"/>
                        <a:pt x="241" y="432"/>
                        <a:pt x="288" y="432"/>
                      </a:cubicBezTo>
                    </a:path>
                  </a:pathLst>
                </a:custGeom>
                <a:noFill/>
                <a:ln w="15875">
                  <a:solidFill>
                    <a:schemeClr val="tx1"/>
                  </a:solidFill>
                  <a:round/>
                  <a:headEnd/>
                  <a:tailEnd/>
                </a:ln>
              </p:spPr>
              <p:txBody>
                <a:bodyPr/>
                <a:lstStyle/>
                <a:p>
                  <a:endParaRPr lang="en-US"/>
                </a:p>
              </p:txBody>
            </p:sp>
          </p:grpSp>
          <p:sp>
            <p:nvSpPr>
              <p:cNvPr id="118830" name="Freeform 79"/>
              <p:cNvSpPr>
                <a:spLocks/>
              </p:cNvSpPr>
              <p:nvPr/>
            </p:nvSpPr>
            <p:spPr bwMode="auto">
              <a:xfrm>
                <a:off x="3252" y="1590"/>
                <a:ext cx="468" cy="450"/>
              </a:xfrm>
              <a:custGeom>
                <a:avLst/>
                <a:gdLst>
                  <a:gd name="T0" fmla="*/ 0 w 468"/>
                  <a:gd name="T1" fmla="*/ 0 h 450"/>
                  <a:gd name="T2" fmla="*/ 36 w 468"/>
                  <a:gd name="T3" fmla="*/ 90 h 450"/>
                  <a:gd name="T4" fmla="*/ 108 w 468"/>
                  <a:gd name="T5" fmla="*/ 162 h 450"/>
                  <a:gd name="T6" fmla="*/ 198 w 468"/>
                  <a:gd name="T7" fmla="*/ 198 h 450"/>
                  <a:gd name="T8" fmla="*/ 342 w 468"/>
                  <a:gd name="T9" fmla="*/ 306 h 450"/>
                  <a:gd name="T10" fmla="*/ 468 w 468"/>
                  <a:gd name="T11" fmla="*/ 450 h 450"/>
                  <a:gd name="T12" fmla="*/ 0 60000 65536"/>
                  <a:gd name="T13" fmla="*/ 0 60000 65536"/>
                  <a:gd name="T14" fmla="*/ 0 60000 65536"/>
                  <a:gd name="T15" fmla="*/ 0 60000 65536"/>
                  <a:gd name="T16" fmla="*/ 0 60000 65536"/>
                  <a:gd name="T17" fmla="*/ 0 60000 65536"/>
                  <a:gd name="T18" fmla="*/ 0 w 468"/>
                  <a:gd name="T19" fmla="*/ 0 h 450"/>
                  <a:gd name="T20" fmla="*/ 468 w 468"/>
                  <a:gd name="T21" fmla="*/ 450 h 450"/>
                </a:gdLst>
                <a:ahLst/>
                <a:cxnLst>
                  <a:cxn ang="T12">
                    <a:pos x="T0" y="T1"/>
                  </a:cxn>
                  <a:cxn ang="T13">
                    <a:pos x="T2" y="T3"/>
                  </a:cxn>
                  <a:cxn ang="T14">
                    <a:pos x="T4" y="T5"/>
                  </a:cxn>
                  <a:cxn ang="T15">
                    <a:pos x="T6" y="T7"/>
                  </a:cxn>
                  <a:cxn ang="T16">
                    <a:pos x="T8" y="T9"/>
                  </a:cxn>
                  <a:cxn ang="T17">
                    <a:pos x="T10" y="T11"/>
                  </a:cxn>
                </a:cxnLst>
                <a:rect l="T18" t="T19" r="T20" b="T21"/>
                <a:pathLst>
                  <a:path w="468" h="450">
                    <a:moveTo>
                      <a:pt x="0" y="0"/>
                    </a:moveTo>
                    <a:cubicBezTo>
                      <a:pt x="14" y="29"/>
                      <a:pt x="19" y="62"/>
                      <a:pt x="36" y="90"/>
                    </a:cubicBezTo>
                    <a:cubicBezTo>
                      <a:pt x="53" y="119"/>
                      <a:pt x="84" y="138"/>
                      <a:pt x="108" y="162"/>
                    </a:cubicBezTo>
                    <a:cubicBezTo>
                      <a:pt x="122" y="176"/>
                      <a:pt x="186" y="193"/>
                      <a:pt x="198" y="198"/>
                    </a:cubicBezTo>
                    <a:cubicBezTo>
                      <a:pt x="241" y="217"/>
                      <a:pt x="319" y="260"/>
                      <a:pt x="342" y="306"/>
                    </a:cubicBezTo>
                    <a:cubicBezTo>
                      <a:pt x="362" y="347"/>
                      <a:pt x="412" y="450"/>
                      <a:pt x="468" y="450"/>
                    </a:cubicBezTo>
                  </a:path>
                </a:pathLst>
              </a:custGeom>
              <a:noFill/>
              <a:ln w="15875">
                <a:solidFill>
                  <a:schemeClr val="tx1"/>
                </a:solidFill>
                <a:round/>
                <a:headEnd/>
                <a:tailEnd/>
              </a:ln>
            </p:spPr>
            <p:txBody>
              <a:bodyPr/>
              <a:lstStyle/>
              <a:p>
                <a:endParaRPr lang="en-US"/>
              </a:p>
            </p:txBody>
          </p:sp>
        </p:grpSp>
        <p:sp>
          <p:nvSpPr>
            <p:cNvPr id="118827" name="Text Box 80"/>
            <p:cNvSpPr txBox="1">
              <a:spLocks noChangeArrowheads="1"/>
            </p:cNvSpPr>
            <p:nvPr/>
          </p:nvSpPr>
          <p:spPr bwMode="auto">
            <a:xfrm>
              <a:off x="3590" y="2585"/>
              <a:ext cx="722" cy="212"/>
            </a:xfrm>
            <a:prstGeom prst="rect">
              <a:avLst/>
            </a:prstGeom>
            <a:noFill/>
            <a:ln w="19050">
              <a:noFill/>
              <a:miter lim="800000"/>
              <a:headEnd/>
              <a:tailEnd type="none" w="med" len="lg"/>
            </a:ln>
          </p:spPr>
          <p:txBody>
            <a:bodyPr wrap="none">
              <a:spAutoFit/>
            </a:bodyPr>
            <a:lstStyle/>
            <a:p>
              <a:r>
                <a:rPr lang="en-GB">
                  <a:solidFill>
                    <a:srgbClr val="000099"/>
                  </a:solidFill>
                  <a:latin typeface="Comic Sans MS" pitchFamily="66" charset="0"/>
                </a:rPr>
                <a:t>Planktonic</a:t>
              </a:r>
              <a:endParaRPr lang="en-US">
                <a:solidFill>
                  <a:srgbClr val="000099"/>
                </a:solidFill>
                <a:latin typeface="Comic Sans MS" pitchFamily="66" charset="0"/>
              </a:endParaRPr>
            </a:p>
          </p:txBody>
        </p:sp>
      </p:grpSp>
      <p:grpSp>
        <p:nvGrpSpPr>
          <p:cNvPr id="12" name="Group 81"/>
          <p:cNvGrpSpPr>
            <a:grpSpLocks/>
          </p:cNvGrpSpPr>
          <p:nvPr/>
        </p:nvGrpSpPr>
        <p:grpSpPr bwMode="auto">
          <a:xfrm>
            <a:off x="3563938" y="4221163"/>
            <a:ext cx="2071687" cy="2049462"/>
            <a:chOff x="2256" y="2860"/>
            <a:chExt cx="1305" cy="1291"/>
          </a:xfrm>
        </p:grpSpPr>
        <p:sp>
          <p:nvSpPr>
            <p:cNvPr id="118816" name="Text Box 82"/>
            <p:cNvSpPr txBox="1">
              <a:spLocks noChangeArrowheads="1"/>
            </p:cNvSpPr>
            <p:nvPr/>
          </p:nvSpPr>
          <p:spPr bwMode="auto">
            <a:xfrm>
              <a:off x="2736" y="2870"/>
              <a:ext cx="384" cy="634"/>
            </a:xfrm>
            <a:prstGeom prst="rect">
              <a:avLst/>
            </a:prstGeom>
            <a:noFill/>
            <a:ln w="31750">
              <a:noFill/>
              <a:miter lim="800000"/>
              <a:headEnd/>
              <a:tailEnd type="none" w="med" len="lg"/>
            </a:ln>
          </p:spPr>
          <p:txBody>
            <a:bodyPr>
              <a:spAutoFit/>
            </a:bodyPr>
            <a:lstStyle/>
            <a:p>
              <a:r>
                <a:rPr lang="en-GB" sz="6000" b="0">
                  <a:solidFill>
                    <a:srgbClr val="000099"/>
                  </a:solidFill>
                  <a:latin typeface="Comic Sans MS" pitchFamily="66" charset="0"/>
                </a:rPr>
                <a:t>&gt;</a:t>
              </a:r>
              <a:endParaRPr lang="en-US" sz="6000" b="0">
                <a:solidFill>
                  <a:srgbClr val="000099"/>
                </a:solidFill>
                <a:latin typeface="Comic Sans MS" pitchFamily="66" charset="0"/>
              </a:endParaRPr>
            </a:p>
          </p:txBody>
        </p:sp>
        <p:sp>
          <p:nvSpPr>
            <p:cNvPr id="118817" name="Text Box 83"/>
            <p:cNvSpPr txBox="1">
              <a:spLocks noChangeArrowheads="1"/>
            </p:cNvSpPr>
            <p:nvPr/>
          </p:nvSpPr>
          <p:spPr bwMode="auto">
            <a:xfrm rot="10800000">
              <a:off x="2688" y="3302"/>
              <a:ext cx="384" cy="634"/>
            </a:xfrm>
            <a:prstGeom prst="rect">
              <a:avLst/>
            </a:prstGeom>
            <a:noFill/>
            <a:ln w="31750">
              <a:noFill/>
              <a:miter lim="800000"/>
              <a:headEnd/>
              <a:tailEnd type="none" w="med" len="lg"/>
            </a:ln>
          </p:spPr>
          <p:txBody>
            <a:bodyPr>
              <a:spAutoFit/>
            </a:bodyPr>
            <a:lstStyle/>
            <a:p>
              <a:r>
                <a:rPr lang="en-GB" sz="6000" b="0">
                  <a:solidFill>
                    <a:srgbClr val="000099"/>
                  </a:solidFill>
                  <a:latin typeface="Comic Sans MS" pitchFamily="66" charset="0"/>
                </a:rPr>
                <a:t>&gt;</a:t>
              </a:r>
              <a:endParaRPr lang="en-US" sz="6000" b="0">
                <a:solidFill>
                  <a:srgbClr val="000099"/>
                </a:solidFill>
                <a:latin typeface="Comic Sans MS" pitchFamily="66" charset="0"/>
              </a:endParaRPr>
            </a:p>
          </p:txBody>
        </p:sp>
        <p:sp>
          <p:nvSpPr>
            <p:cNvPr id="118818" name="Text Box 84"/>
            <p:cNvSpPr txBox="1">
              <a:spLocks noChangeArrowheads="1"/>
            </p:cNvSpPr>
            <p:nvPr/>
          </p:nvSpPr>
          <p:spPr bwMode="auto">
            <a:xfrm>
              <a:off x="2256" y="2860"/>
              <a:ext cx="1305" cy="212"/>
            </a:xfrm>
            <a:prstGeom prst="rect">
              <a:avLst/>
            </a:prstGeom>
            <a:noFill/>
            <a:ln w="31750">
              <a:noFill/>
              <a:miter lim="800000"/>
              <a:headEnd/>
              <a:tailEnd type="none" w="med" len="lg"/>
            </a:ln>
          </p:spPr>
          <p:txBody>
            <a:bodyPr wrap="none">
              <a:spAutoFit/>
            </a:bodyPr>
            <a:lstStyle/>
            <a:p>
              <a:r>
                <a:rPr lang="en-GB">
                  <a:solidFill>
                    <a:srgbClr val="CC0066"/>
                  </a:solidFill>
                  <a:latin typeface="Comic Sans MS" pitchFamily="66" charset="0"/>
                </a:rPr>
                <a:t>Rivers and streams</a:t>
              </a:r>
              <a:endParaRPr lang="en-US">
                <a:solidFill>
                  <a:srgbClr val="CC0066"/>
                </a:solidFill>
                <a:latin typeface="Comic Sans MS" pitchFamily="66" charset="0"/>
              </a:endParaRPr>
            </a:p>
          </p:txBody>
        </p:sp>
        <p:sp>
          <p:nvSpPr>
            <p:cNvPr id="118819" name="Text Box 85"/>
            <p:cNvSpPr txBox="1">
              <a:spLocks noChangeArrowheads="1"/>
            </p:cNvSpPr>
            <p:nvPr/>
          </p:nvSpPr>
          <p:spPr bwMode="auto">
            <a:xfrm>
              <a:off x="2400" y="3785"/>
              <a:ext cx="1067" cy="366"/>
            </a:xfrm>
            <a:prstGeom prst="rect">
              <a:avLst/>
            </a:prstGeom>
            <a:noFill/>
            <a:ln w="31750">
              <a:noFill/>
              <a:miter lim="800000"/>
              <a:headEnd/>
              <a:tailEnd type="none" w="med" len="lg"/>
            </a:ln>
          </p:spPr>
          <p:txBody>
            <a:bodyPr wrap="none">
              <a:spAutoFit/>
            </a:bodyPr>
            <a:lstStyle/>
            <a:p>
              <a:pPr algn="ctr"/>
              <a:r>
                <a:rPr lang="en-GB">
                  <a:solidFill>
                    <a:srgbClr val="CC0066"/>
                  </a:solidFill>
                  <a:latin typeface="Comic Sans MS" pitchFamily="66" charset="0"/>
                </a:rPr>
                <a:t>Lakes and </a:t>
              </a:r>
            </a:p>
            <a:p>
              <a:pPr algn="ctr"/>
              <a:r>
                <a:rPr lang="en-GB">
                  <a:solidFill>
                    <a:srgbClr val="CC0066"/>
                  </a:solidFill>
                  <a:latin typeface="Comic Sans MS" pitchFamily="66" charset="0"/>
                </a:rPr>
                <a:t>marine systems</a:t>
              </a:r>
              <a:endParaRPr lang="en-US">
                <a:solidFill>
                  <a:srgbClr val="CC0066"/>
                </a:solidFill>
                <a:latin typeface="Comic Sans MS" pitchFamily="66" charset="0"/>
              </a:endParaRPr>
            </a:p>
          </p:txBody>
        </p:sp>
      </p:grpSp>
      <p:sp>
        <p:nvSpPr>
          <p:cNvPr id="118815" name="Rectangle 90"/>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800">
                <a:solidFill>
                  <a:srgbClr val="DC0000"/>
                </a:solidFill>
              </a:rPr>
              <a:t>Mikrobiální společenstva vodních ekosystémů</a:t>
            </a:r>
            <a:endParaRPr lang="en-US" sz="2800">
              <a:solidFill>
                <a:srgbClr val="DC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Zástupný symbol pro číslo snímku 2"/>
          <p:cNvSpPr>
            <a:spLocks noGrp="1"/>
          </p:cNvSpPr>
          <p:nvPr>
            <p:ph type="sldNum" sz="quarter" idx="10"/>
          </p:nvPr>
        </p:nvSpPr>
        <p:spPr>
          <a:noFill/>
        </p:spPr>
        <p:txBody>
          <a:bodyPr/>
          <a:lstStyle/>
          <a:p>
            <a:r>
              <a:rPr lang="cs-CZ" smtClean="0">
                <a:latin typeface="Arial" charset="0"/>
              </a:rPr>
              <a:t>Snímek </a:t>
            </a:r>
            <a:fld id="{17EADDAC-FCAD-46FF-8D52-9E24605545A5}" type="slidenum">
              <a:rPr lang="cs-CZ" smtClean="0">
                <a:latin typeface="Arial" charset="0"/>
              </a:rPr>
              <a:pPr/>
              <a:t>108</a:t>
            </a:fld>
            <a:endParaRPr lang="cs-CZ" smtClean="0">
              <a:latin typeface="Arial" charset="0"/>
            </a:endParaRPr>
          </a:p>
        </p:txBody>
      </p:sp>
      <p:sp>
        <p:nvSpPr>
          <p:cNvPr id="119811" name="Text Box 2"/>
          <p:cNvSpPr txBox="1">
            <a:spLocks noChangeArrowheads="1"/>
          </p:cNvSpPr>
          <p:nvPr/>
        </p:nvSpPr>
        <p:spPr bwMode="auto">
          <a:xfrm>
            <a:off x="250825" y="549275"/>
            <a:ext cx="8569325" cy="1054100"/>
          </a:xfrm>
          <a:prstGeom prst="rect">
            <a:avLst/>
          </a:prstGeom>
          <a:noFill/>
          <a:ln w="9525">
            <a:noFill/>
            <a:miter lim="800000"/>
            <a:headEnd/>
            <a:tailEnd/>
          </a:ln>
        </p:spPr>
        <p:txBody>
          <a:bodyPr>
            <a:spAutoFit/>
          </a:bodyPr>
          <a:lstStyle/>
          <a:p>
            <a:pPr eaLnBrk="0" hangingPunct="0">
              <a:spcBef>
                <a:spcPct val="50000"/>
              </a:spcBef>
            </a:pPr>
            <a:r>
              <a:rPr lang="cs-CZ" sz="1800">
                <a:solidFill>
                  <a:srgbClr val="0000FF"/>
                </a:solidFill>
              </a:rPr>
              <a:t>BIOFILM</a:t>
            </a:r>
            <a:r>
              <a:rPr lang="cs-CZ" sz="1800" b="0">
                <a:solidFill>
                  <a:srgbClr val="0000FF"/>
                </a:solidFill>
              </a:rPr>
              <a:t> = vrstva organického materiálu a mikroorganismů vzniklá na povrchu objektu</a:t>
            </a:r>
          </a:p>
          <a:p>
            <a:pPr eaLnBrk="0" hangingPunct="0">
              <a:spcBef>
                <a:spcPct val="50000"/>
              </a:spcBef>
            </a:pPr>
            <a:r>
              <a:rPr lang="cs-CZ" sz="1800" b="0">
                <a:solidFill>
                  <a:srgbClr val="0000FF"/>
                </a:solidFill>
              </a:rPr>
              <a:t>Význam při degradacích, čištění odpadních vod, v laboratorních studiích</a:t>
            </a:r>
          </a:p>
        </p:txBody>
      </p:sp>
      <p:pic>
        <p:nvPicPr>
          <p:cNvPr id="119812" name="Picture 3" descr="162"/>
          <p:cNvPicPr>
            <a:picLocks noChangeAspect="1" noChangeArrowheads="1"/>
          </p:cNvPicPr>
          <p:nvPr/>
        </p:nvPicPr>
        <p:blipFill>
          <a:blip r:embed="rId2" cstate="print"/>
          <a:srcRect l="23161" t="54845" r="12929" b="11505"/>
          <a:stretch>
            <a:fillRect/>
          </a:stretch>
        </p:blipFill>
        <p:spPr bwMode="auto">
          <a:xfrm>
            <a:off x="827088" y="1633538"/>
            <a:ext cx="7667625" cy="5224462"/>
          </a:xfrm>
          <a:prstGeom prst="rect">
            <a:avLst/>
          </a:prstGeom>
          <a:noFill/>
          <a:ln w="9525">
            <a:solidFill>
              <a:schemeClr val="tx1"/>
            </a:solidFill>
            <a:miter lim="800000"/>
            <a:headEnd/>
            <a:tailEnd/>
          </a:ln>
        </p:spPr>
      </p:pic>
      <p:sp>
        <p:nvSpPr>
          <p:cNvPr id="119813" name="Rectangle 4"/>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800">
                <a:solidFill>
                  <a:srgbClr val="DC0000"/>
                </a:solidFill>
              </a:rPr>
              <a:t>Mikrobiální společenstva vodních ekosystémů</a:t>
            </a:r>
            <a:endParaRPr lang="en-US" sz="2800">
              <a:solidFill>
                <a:srgbClr val="DC0000"/>
              </a:solidFill>
            </a:endParaRPr>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0834" name="Rectangle 5"/>
          <p:cNvSpPr>
            <a:spLocks noGrp="1" noChangeArrowheads="1"/>
          </p:cNvSpPr>
          <p:nvPr>
            <p:ph type="title"/>
          </p:nvPr>
        </p:nvSpPr>
        <p:spPr>
          <a:noFill/>
        </p:spPr>
        <p:txBody>
          <a:bodyPr/>
          <a:lstStyle/>
          <a:p>
            <a:pPr eaLnBrk="1" hangingPunct="1"/>
            <a:r>
              <a:rPr lang="cs-CZ" smtClean="0"/>
              <a:t>Mikrobiální společenstva vodních ekosystémů</a:t>
            </a:r>
            <a:endParaRPr lang="en-US" smtClean="0"/>
          </a:p>
        </p:txBody>
      </p:sp>
      <p:sp>
        <p:nvSpPr>
          <p:cNvPr id="120835" name="Zástupný symbol pro číslo snímku 4"/>
          <p:cNvSpPr>
            <a:spLocks noGrp="1"/>
          </p:cNvSpPr>
          <p:nvPr>
            <p:ph type="sldNum" sz="quarter" idx="10"/>
          </p:nvPr>
        </p:nvSpPr>
        <p:spPr>
          <a:noFill/>
        </p:spPr>
        <p:txBody>
          <a:bodyPr/>
          <a:lstStyle/>
          <a:p>
            <a:r>
              <a:rPr lang="cs-CZ" smtClean="0">
                <a:latin typeface="Arial" charset="0"/>
              </a:rPr>
              <a:t>Snímek </a:t>
            </a:r>
            <a:fld id="{9DB5AD56-2D70-4814-A6B5-5C4117074BCB}" type="slidenum">
              <a:rPr lang="cs-CZ" smtClean="0">
                <a:latin typeface="Arial" charset="0"/>
              </a:rPr>
              <a:pPr/>
              <a:t>109</a:t>
            </a:fld>
            <a:endParaRPr lang="cs-CZ" smtClean="0">
              <a:latin typeface="Arial" charset="0"/>
            </a:endParaRPr>
          </a:p>
        </p:txBody>
      </p:sp>
      <p:sp>
        <p:nvSpPr>
          <p:cNvPr id="146438" name="Rectangle 6"/>
          <p:cNvSpPr>
            <a:spLocks noChangeArrowheads="1"/>
          </p:cNvSpPr>
          <p:nvPr/>
        </p:nvSpPr>
        <p:spPr bwMode="auto">
          <a:xfrm>
            <a:off x="179388" y="692150"/>
            <a:ext cx="8713787" cy="3313113"/>
          </a:xfrm>
          <a:prstGeom prst="rect">
            <a:avLst/>
          </a:prstGeom>
          <a:noFill/>
          <a:ln w="9525">
            <a:noFill/>
            <a:miter lim="800000"/>
            <a:headEnd/>
            <a:tailEnd/>
          </a:ln>
        </p:spPr>
        <p:txBody>
          <a:bodyPr/>
          <a:lstStyle/>
          <a:p>
            <a:pPr marL="342900" indent="-342900">
              <a:spcBef>
                <a:spcPct val="20000"/>
              </a:spcBef>
            </a:pPr>
            <a:r>
              <a:rPr lang="cs-CZ" sz="2400">
                <a:solidFill>
                  <a:srgbClr val="0000FF"/>
                </a:solidFill>
              </a:rPr>
              <a:t>Microbial loop u planktonu</a:t>
            </a:r>
          </a:p>
          <a:p>
            <a:pPr marL="342900" indent="-342900">
              <a:spcBef>
                <a:spcPct val="20000"/>
              </a:spcBef>
            </a:pPr>
            <a:endParaRPr lang="cs-CZ" sz="1800"/>
          </a:p>
          <a:p>
            <a:pPr marL="342900" indent="-342900">
              <a:spcBef>
                <a:spcPct val="20000"/>
              </a:spcBef>
            </a:pPr>
            <a:r>
              <a:rPr lang="cs-CZ" sz="1800"/>
              <a:t>F</a:t>
            </a:r>
            <a:r>
              <a:rPr lang="en-GB" sz="1800"/>
              <a:t>ytoplankton – </a:t>
            </a:r>
            <a:r>
              <a:rPr lang="cs-CZ" sz="1800"/>
              <a:t>fotoautotrofové – primární producenti</a:t>
            </a:r>
          </a:p>
          <a:p>
            <a:pPr marL="1252538" lvl="2" indent="-338138">
              <a:spcBef>
                <a:spcPct val="20000"/>
              </a:spcBef>
            </a:pPr>
            <a:r>
              <a:rPr lang="en-GB" sz="1800" b="0">
                <a:solidFill>
                  <a:srgbClr val="DC0000"/>
                </a:solidFill>
              </a:rPr>
              <a:t>dissolved organic matter</a:t>
            </a:r>
          </a:p>
          <a:p>
            <a:pPr marL="1252538" lvl="2" indent="-338138">
              <a:spcBef>
                <a:spcPct val="20000"/>
              </a:spcBef>
            </a:pPr>
            <a:r>
              <a:rPr lang="en-GB" sz="1800" b="0">
                <a:solidFill>
                  <a:srgbClr val="DC0000"/>
                </a:solidFill>
              </a:rPr>
              <a:t>particulate organic matter</a:t>
            </a:r>
          </a:p>
          <a:p>
            <a:pPr marL="342900" indent="-342900">
              <a:spcBef>
                <a:spcPct val="20000"/>
              </a:spcBef>
              <a:buFontTx/>
              <a:buChar char="•"/>
            </a:pPr>
            <a:endParaRPr lang="en-GB" sz="1800"/>
          </a:p>
          <a:p>
            <a:pPr marL="342900" indent="-342900">
              <a:spcBef>
                <a:spcPct val="20000"/>
              </a:spcBef>
            </a:pPr>
            <a:r>
              <a:rPr lang="en-GB" sz="1800"/>
              <a:t>Ba</a:t>
            </a:r>
            <a:r>
              <a:rPr lang="cs-CZ" sz="1800"/>
              <a:t>k</a:t>
            </a:r>
            <a:r>
              <a:rPr lang="en-GB" sz="1800"/>
              <a:t>terioplankton – heterotro</a:t>
            </a:r>
            <a:r>
              <a:rPr lang="cs-CZ" sz="1800"/>
              <a:t>fní bakterie – sekundární „heterotrofní“ producenti</a:t>
            </a:r>
            <a:endParaRPr lang="en-GB" sz="1800"/>
          </a:p>
          <a:p>
            <a:pPr marL="342900" indent="-342900">
              <a:spcBef>
                <a:spcPct val="20000"/>
              </a:spcBef>
            </a:pPr>
            <a:endParaRPr lang="en-GB" sz="1800"/>
          </a:p>
          <a:p>
            <a:pPr marL="342900" indent="-342900">
              <a:spcBef>
                <a:spcPct val="20000"/>
              </a:spcBef>
            </a:pPr>
            <a:r>
              <a:rPr lang="en-GB" sz="1800"/>
              <a:t>Zooplankton – protozoa</a:t>
            </a:r>
            <a:endParaRPr lang="en-US"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6438">
                                            <p:txEl>
                                              <p:pRg st="0" end="0"/>
                                            </p:txEl>
                                          </p:spTgt>
                                        </p:tgtEl>
                                        <p:attrNameLst>
                                          <p:attrName>style.visibility</p:attrName>
                                        </p:attrNameLst>
                                      </p:cBhvr>
                                      <p:to>
                                        <p:strVal val="visible"/>
                                      </p:to>
                                    </p:set>
                                    <p:animEffect transition="in" filter="wipe(up)">
                                      <p:cBhvr>
                                        <p:cTn id="7" dur="500"/>
                                        <p:tgtEl>
                                          <p:spTgt spid="1464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6438">
                                            <p:txEl>
                                              <p:pRg st="2" end="2"/>
                                            </p:txEl>
                                          </p:spTgt>
                                        </p:tgtEl>
                                        <p:attrNameLst>
                                          <p:attrName>style.visibility</p:attrName>
                                        </p:attrNameLst>
                                      </p:cBhvr>
                                      <p:to>
                                        <p:strVal val="visible"/>
                                      </p:to>
                                    </p:set>
                                    <p:animEffect transition="in" filter="wipe(up)">
                                      <p:cBhvr>
                                        <p:cTn id="12" dur="500"/>
                                        <p:tgtEl>
                                          <p:spTgt spid="146438">
                                            <p:txEl>
                                              <p:pRg st="2" end="2"/>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6438">
                                            <p:txEl>
                                              <p:pRg st="3" end="3"/>
                                            </p:txEl>
                                          </p:spTgt>
                                        </p:tgtEl>
                                        <p:attrNameLst>
                                          <p:attrName>style.visibility</p:attrName>
                                        </p:attrNameLst>
                                      </p:cBhvr>
                                      <p:to>
                                        <p:strVal val="visible"/>
                                      </p:to>
                                    </p:set>
                                    <p:animEffect transition="in" filter="wipe(up)">
                                      <p:cBhvr>
                                        <p:cTn id="15" dur="500"/>
                                        <p:tgtEl>
                                          <p:spTgt spid="146438">
                                            <p:txEl>
                                              <p:pRg st="3" end="3"/>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6438">
                                            <p:txEl>
                                              <p:pRg st="4" end="4"/>
                                            </p:txEl>
                                          </p:spTgt>
                                        </p:tgtEl>
                                        <p:attrNameLst>
                                          <p:attrName>style.visibility</p:attrName>
                                        </p:attrNameLst>
                                      </p:cBhvr>
                                      <p:to>
                                        <p:strVal val="visible"/>
                                      </p:to>
                                    </p:set>
                                    <p:animEffect transition="in" filter="wipe(up)">
                                      <p:cBhvr>
                                        <p:cTn id="18" dur="500"/>
                                        <p:tgtEl>
                                          <p:spTgt spid="146438">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46438">
                                            <p:txEl>
                                              <p:pRg st="6" end="6"/>
                                            </p:txEl>
                                          </p:spTgt>
                                        </p:tgtEl>
                                        <p:attrNameLst>
                                          <p:attrName>style.visibility</p:attrName>
                                        </p:attrNameLst>
                                      </p:cBhvr>
                                      <p:to>
                                        <p:strVal val="visible"/>
                                      </p:to>
                                    </p:set>
                                    <p:animEffect transition="in" filter="wipe(up)">
                                      <p:cBhvr>
                                        <p:cTn id="23" dur="500"/>
                                        <p:tgtEl>
                                          <p:spTgt spid="146438">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46438">
                                            <p:txEl>
                                              <p:pRg st="8" end="8"/>
                                            </p:txEl>
                                          </p:spTgt>
                                        </p:tgtEl>
                                        <p:attrNameLst>
                                          <p:attrName>style.visibility</p:attrName>
                                        </p:attrNameLst>
                                      </p:cBhvr>
                                      <p:to>
                                        <p:strVal val="visible"/>
                                      </p:to>
                                    </p:set>
                                    <p:animEffect transition="in" filter="wipe(up)">
                                      <p:cBhvr>
                                        <p:cTn id="28" dur="500"/>
                                        <p:tgtEl>
                                          <p:spTgt spid="14643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8"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Zástupný symbol pro číslo snímku 2"/>
          <p:cNvSpPr>
            <a:spLocks noGrp="1"/>
          </p:cNvSpPr>
          <p:nvPr>
            <p:ph type="sldNum" sz="quarter" idx="10"/>
          </p:nvPr>
        </p:nvSpPr>
        <p:spPr>
          <a:noFill/>
        </p:spPr>
        <p:txBody>
          <a:bodyPr/>
          <a:lstStyle/>
          <a:p>
            <a:r>
              <a:rPr lang="cs-CZ" smtClean="0">
                <a:latin typeface="Arial" charset="0"/>
              </a:rPr>
              <a:t>Snímek </a:t>
            </a:r>
            <a:fld id="{C9959975-9540-4550-89E1-882064A73BF9}" type="slidenum">
              <a:rPr lang="cs-CZ" smtClean="0">
                <a:latin typeface="Arial" charset="0"/>
              </a:rPr>
              <a:pPr/>
              <a:t>11</a:t>
            </a:fld>
            <a:endParaRPr lang="cs-CZ" smtClean="0">
              <a:latin typeface="Arial" charset="0"/>
            </a:endParaRPr>
          </a:p>
        </p:txBody>
      </p:sp>
      <p:sp>
        <p:nvSpPr>
          <p:cNvPr id="22531" name="Text Box 3"/>
          <p:cNvSpPr txBox="1">
            <a:spLocks noChangeArrowheads="1"/>
          </p:cNvSpPr>
          <p:nvPr/>
        </p:nvSpPr>
        <p:spPr bwMode="auto">
          <a:xfrm>
            <a:off x="323850" y="692150"/>
            <a:ext cx="6092825" cy="5180013"/>
          </a:xfrm>
          <a:prstGeom prst="rect">
            <a:avLst/>
          </a:prstGeom>
          <a:noFill/>
          <a:ln w="9525">
            <a:noFill/>
            <a:miter lim="800000"/>
            <a:headEnd/>
            <a:tailEnd/>
          </a:ln>
        </p:spPr>
        <p:txBody>
          <a:bodyPr>
            <a:spAutoFit/>
          </a:bodyPr>
          <a:lstStyle/>
          <a:p>
            <a:pPr eaLnBrk="0" hangingPunct="0">
              <a:spcBef>
                <a:spcPct val="50000"/>
              </a:spcBef>
            </a:pPr>
            <a:r>
              <a:rPr lang="cs-CZ" sz="1800"/>
              <a:t>Půda</a:t>
            </a:r>
            <a:endParaRPr lang="cs-CZ" sz="1800" b="0"/>
          </a:p>
          <a:p>
            <a:pPr eaLnBrk="0" hangingPunct="0">
              <a:spcBef>
                <a:spcPct val="50000"/>
              </a:spcBef>
            </a:pPr>
            <a:r>
              <a:rPr lang="cs-CZ" sz="1800" b="0"/>
              <a:t>- už v základní definici půdy je určeno, že půdou je, </a:t>
            </a:r>
            <a:r>
              <a:rPr lang="cs-CZ" sz="1800"/>
              <a:t>pokud je oživená</a:t>
            </a:r>
          </a:p>
          <a:p>
            <a:pPr eaLnBrk="0" hangingPunct="0">
              <a:spcBef>
                <a:spcPct val="50000"/>
              </a:spcBef>
            </a:pPr>
            <a:r>
              <a:rPr lang="cs-CZ" sz="1800" b="0"/>
              <a:t>- živé organismy jsou jedním z pěti půdotvorných činitelů</a:t>
            </a:r>
          </a:p>
          <a:p>
            <a:pPr eaLnBrk="0" hangingPunct="0">
              <a:spcBef>
                <a:spcPct val="50000"/>
              </a:spcBef>
            </a:pPr>
            <a:r>
              <a:rPr lang="cs-CZ" sz="1800" b="0"/>
              <a:t>- osídlena mikrobiálními společenstvy, rostlinami i živočichy</a:t>
            </a:r>
          </a:p>
          <a:p>
            <a:pPr eaLnBrk="0" hangingPunct="0">
              <a:spcBef>
                <a:spcPct val="50000"/>
              </a:spcBef>
            </a:pPr>
            <a:r>
              <a:rPr lang="cs-CZ" sz="1800" b="0"/>
              <a:t>- složitý a heterogenní komplex</a:t>
            </a:r>
          </a:p>
          <a:p>
            <a:pPr eaLnBrk="0" hangingPunct="0">
              <a:spcBef>
                <a:spcPct val="50000"/>
              </a:spcBef>
            </a:pPr>
            <a:r>
              <a:rPr lang="cs-CZ" sz="1800" b="0"/>
              <a:t>- popsatelný fyzikálními, chemickými, biologickými a pedologickými parametry</a:t>
            </a:r>
          </a:p>
          <a:p>
            <a:pPr eaLnBrk="0" hangingPunct="0">
              <a:spcBef>
                <a:spcPct val="50000"/>
              </a:spcBef>
            </a:pPr>
            <a:r>
              <a:rPr lang="cs-CZ" sz="1800" b="0"/>
              <a:t>- je to dynamický nikoliv statický systém</a:t>
            </a:r>
          </a:p>
          <a:p>
            <a:pPr eaLnBrk="0" hangingPunct="0">
              <a:spcBef>
                <a:spcPct val="50000"/>
              </a:spcBef>
            </a:pPr>
            <a:r>
              <a:rPr lang="cs-CZ" sz="1800" b="0"/>
              <a:t>- význam půdy pro lidstvo je nesmírný</a:t>
            </a:r>
          </a:p>
          <a:p>
            <a:pPr eaLnBrk="0" hangingPunct="0">
              <a:spcBef>
                <a:spcPct val="50000"/>
              </a:spcBef>
            </a:pPr>
            <a:r>
              <a:rPr lang="cs-CZ" sz="1800" b="0"/>
              <a:t>- půda a její stav jsou propojeny s celým terestrickým ekosystémem</a:t>
            </a:r>
          </a:p>
          <a:p>
            <a:pPr eaLnBrk="0" hangingPunct="0">
              <a:spcBef>
                <a:spcPct val="50000"/>
              </a:spcBef>
            </a:pPr>
            <a:r>
              <a:rPr lang="cs-CZ" sz="1800" b="0"/>
              <a:t>- viz. PEDOLOGIE</a:t>
            </a:r>
          </a:p>
        </p:txBody>
      </p:sp>
      <p:pic>
        <p:nvPicPr>
          <p:cNvPr id="22532" name="Picture 5" descr="139"/>
          <p:cNvPicPr>
            <a:picLocks noChangeAspect="1" noChangeArrowheads="1"/>
          </p:cNvPicPr>
          <p:nvPr/>
        </p:nvPicPr>
        <p:blipFill>
          <a:blip r:embed="rId2" cstate="print"/>
          <a:srcRect l="13910" t="7166" r="53676" b="29120"/>
          <a:stretch>
            <a:fillRect/>
          </a:stretch>
        </p:blipFill>
        <p:spPr bwMode="auto">
          <a:xfrm>
            <a:off x="6448425" y="0"/>
            <a:ext cx="2695575" cy="6858000"/>
          </a:xfrm>
          <a:prstGeom prst="rect">
            <a:avLst/>
          </a:prstGeom>
          <a:noFill/>
          <a:ln w="9525">
            <a:noFill/>
            <a:miter lim="800000"/>
            <a:headEnd/>
            <a:tailEnd/>
          </a:ln>
        </p:spPr>
      </p:pic>
      <p:sp>
        <p:nvSpPr>
          <p:cNvPr id="22533" name="Rectangle 6"/>
          <p:cNvSpPr>
            <a:spLocks noChangeArrowheads="1"/>
          </p:cNvSpPr>
          <p:nvPr/>
        </p:nvSpPr>
        <p:spPr bwMode="auto">
          <a:xfrm>
            <a:off x="0" y="0"/>
            <a:ext cx="9144000" cy="476250"/>
          </a:xfrm>
          <a:prstGeom prst="rect">
            <a:avLst/>
          </a:prstGeom>
          <a:noFill/>
          <a:ln w="9525">
            <a:noFill/>
            <a:miter lim="800000"/>
            <a:headEnd/>
            <a:tailEnd/>
          </a:ln>
        </p:spPr>
        <p:txBody>
          <a:bodyPr anchor="ctr"/>
          <a:lstStyle/>
          <a:p>
            <a:r>
              <a:rPr lang="cs-CZ" sz="2400">
                <a:solidFill>
                  <a:srgbClr val="DC0000"/>
                </a:solidFill>
              </a:rPr>
              <a:t>Mikrobiální společenstva půdy</a:t>
            </a: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0" y="836613"/>
            <a:ext cx="9144000" cy="476250"/>
          </a:xfrm>
        </p:spPr>
        <p:txBody>
          <a:bodyPr/>
          <a:lstStyle/>
          <a:p>
            <a:pPr eaLnBrk="1" hangingPunct="1"/>
            <a:r>
              <a:rPr lang="en-GB" smtClean="0">
                <a:solidFill>
                  <a:srgbClr val="0000FF"/>
                </a:solidFill>
              </a:rPr>
              <a:t>Microbial Loop</a:t>
            </a:r>
            <a:endParaRPr lang="en-US" smtClean="0">
              <a:solidFill>
                <a:srgbClr val="0000FF"/>
              </a:solidFill>
            </a:endParaRPr>
          </a:p>
        </p:txBody>
      </p:sp>
      <p:sp>
        <p:nvSpPr>
          <p:cNvPr id="121859" name="Zástupný symbol pro číslo snímku 3"/>
          <p:cNvSpPr>
            <a:spLocks noGrp="1"/>
          </p:cNvSpPr>
          <p:nvPr>
            <p:ph type="sldNum" sz="quarter" idx="10"/>
          </p:nvPr>
        </p:nvSpPr>
        <p:spPr>
          <a:noFill/>
        </p:spPr>
        <p:txBody>
          <a:bodyPr/>
          <a:lstStyle/>
          <a:p>
            <a:r>
              <a:rPr lang="cs-CZ" smtClean="0">
                <a:latin typeface="Arial" charset="0"/>
              </a:rPr>
              <a:t>Snímek </a:t>
            </a:r>
            <a:fld id="{2B158112-9CB2-4C7B-9C70-FF34E188E659}" type="slidenum">
              <a:rPr lang="cs-CZ" smtClean="0">
                <a:latin typeface="Arial" charset="0"/>
              </a:rPr>
              <a:pPr/>
              <a:t>110</a:t>
            </a:fld>
            <a:endParaRPr lang="cs-CZ" smtClean="0">
              <a:latin typeface="Arial" charset="0"/>
            </a:endParaRPr>
          </a:p>
        </p:txBody>
      </p:sp>
      <p:grpSp>
        <p:nvGrpSpPr>
          <p:cNvPr id="2" name="Group 3"/>
          <p:cNvGrpSpPr>
            <a:grpSpLocks/>
          </p:cNvGrpSpPr>
          <p:nvPr/>
        </p:nvGrpSpPr>
        <p:grpSpPr bwMode="auto">
          <a:xfrm>
            <a:off x="5562600" y="5410200"/>
            <a:ext cx="2759075" cy="581025"/>
            <a:chOff x="3504" y="3408"/>
            <a:chExt cx="1738" cy="366"/>
          </a:xfrm>
        </p:grpSpPr>
        <p:sp>
          <p:nvSpPr>
            <p:cNvPr id="121882" name="Text Box 4"/>
            <p:cNvSpPr txBox="1">
              <a:spLocks noChangeArrowheads="1"/>
            </p:cNvSpPr>
            <p:nvPr/>
          </p:nvSpPr>
          <p:spPr bwMode="auto">
            <a:xfrm>
              <a:off x="4419" y="3408"/>
              <a:ext cx="823" cy="366"/>
            </a:xfrm>
            <a:prstGeom prst="rect">
              <a:avLst/>
            </a:prstGeom>
            <a:noFill/>
            <a:ln w="31750">
              <a:noFill/>
              <a:miter lim="800000"/>
              <a:headEnd/>
              <a:tailEnd type="none" w="med" len="lg"/>
            </a:ln>
          </p:spPr>
          <p:txBody>
            <a:bodyPr wrap="none">
              <a:spAutoFit/>
            </a:bodyPr>
            <a:lstStyle/>
            <a:p>
              <a:pPr algn="ctr"/>
              <a:r>
                <a:rPr lang="en-GB">
                  <a:solidFill>
                    <a:srgbClr val="CC0066"/>
                  </a:solidFill>
                  <a:latin typeface="Comic Sans MS" pitchFamily="66" charset="0"/>
                </a:rPr>
                <a:t>Bactivorous</a:t>
              </a:r>
            </a:p>
            <a:p>
              <a:pPr algn="ctr"/>
              <a:r>
                <a:rPr lang="en-GB">
                  <a:solidFill>
                    <a:srgbClr val="CC0066"/>
                  </a:solidFill>
                  <a:latin typeface="Comic Sans MS" pitchFamily="66" charset="0"/>
                </a:rPr>
                <a:t>zooplankton</a:t>
              </a:r>
              <a:endParaRPr lang="en-US">
                <a:solidFill>
                  <a:srgbClr val="CC0066"/>
                </a:solidFill>
                <a:latin typeface="Comic Sans MS" pitchFamily="66" charset="0"/>
              </a:endParaRPr>
            </a:p>
          </p:txBody>
        </p:sp>
        <p:sp>
          <p:nvSpPr>
            <p:cNvPr id="121883" name="Line 5"/>
            <p:cNvSpPr>
              <a:spLocks noChangeShapeType="1"/>
            </p:cNvSpPr>
            <p:nvPr/>
          </p:nvSpPr>
          <p:spPr bwMode="auto">
            <a:xfrm>
              <a:off x="3504" y="3600"/>
              <a:ext cx="864" cy="0"/>
            </a:xfrm>
            <a:prstGeom prst="line">
              <a:avLst/>
            </a:prstGeom>
            <a:noFill/>
            <a:ln w="31750">
              <a:solidFill>
                <a:srgbClr val="000080"/>
              </a:solidFill>
              <a:round/>
              <a:headEnd/>
              <a:tailEnd type="stealth" w="med" len="lg"/>
            </a:ln>
          </p:spPr>
          <p:txBody>
            <a:bodyPr/>
            <a:lstStyle/>
            <a:p>
              <a:endParaRPr lang="en-US"/>
            </a:p>
          </p:txBody>
        </p:sp>
      </p:grpSp>
      <p:sp>
        <p:nvSpPr>
          <p:cNvPr id="149510" name="Line 6"/>
          <p:cNvSpPr>
            <a:spLocks noChangeShapeType="1"/>
          </p:cNvSpPr>
          <p:nvPr/>
        </p:nvSpPr>
        <p:spPr bwMode="auto">
          <a:xfrm flipH="1" flipV="1">
            <a:off x="5181600" y="3962400"/>
            <a:ext cx="1828800" cy="1447800"/>
          </a:xfrm>
          <a:prstGeom prst="line">
            <a:avLst/>
          </a:prstGeom>
          <a:noFill/>
          <a:ln w="31750">
            <a:solidFill>
              <a:srgbClr val="996600"/>
            </a:solidFill>
            <a:round/>
            <a:headEnd/>
            <a:tailEnd type="stealth" w="med" len="lg"/>
          </a:ln>
        </p:spPr>
        <p:txBody>
          <a:bodyPr/>
          <a:lstStyle/>
          <a:p>
            <a:endParaRPr lang="en-US"/>
          </a:p>
        </p:txBody>
      </p:sp>
      <p:sp>
        <p:nvSpPr>
          <p:cNvPr id="149511" name="Line 7"/>
          <p:cNvSpPr>
            <a:spLocks noChangeShapeType="1"/>
          </p:cNvSpPr>
          <p:nvPr/>
        </p:nvSpPr>
        <p:spPr bwMode="auto">
          <a:xfrm flipH="1">
            <a:off x="5410200" y="2133600"/>
            <a:ext cx="1447800" cy="1371600"/>
          </a:xfrm>
          <a:prstGeom prst="line">
            <a:avLst/>
          </a:prstGeom>
          <a:noFill/>
          <a:ln w="31750">
            <a:solidFill>
              <a:srgbClr val="996600"/>
            </a:solidFill>
            <a:round/>
            <a:headEnd/>
            <a:tailEnd type="stealth" w="med" len="lg"/>
          </a:ln>
        </p:spPr>
        <p:txBody>
          <a:bodyPr/>
          <a:lstStyle/>
          <a:p>
            <a:endParaRPr lang="en-US"/>
          </a:p>
        </p:txBody>
      </p:sp>
      <p:grpSp>
        <p:nvGrpSpPr>
          <p:cNvPr id="3" name="Group 8"/>
          <p:cNvGrpSpPr>
            <a:grpSpLocks/>
          </p:cNvGrpSpPr>
          <p:nvPr/>
        </p:nvGrpSpPr>
        <p:grpSpPr bwMode="auto">
          <a:xfrm>
            <a:off x="2057400" y="1665288"/>
            <a:ext cx="6062663" cy="3668712"/>
            <a:chOff x="1296" y="1049"/>
            <a:chExt cx="3819" cy="2311"/>
          </a:xfrm>
        </p:grpSpPr>
        <p:sp>
          <p:nvSpPr>
            <p:cNvPr id="121878" name="Line 9"/>
            <p:cNvSpPr>
              <a:spLocks noChangeShapeType="1"/>
            </p:cNvSpPr>
            <p:nvPr/>
          </p:nvSpPr>
          <p:spPr bwMode="auto">
            <a:xfrm flipV="1">
              <a:off x="4704" y="1344"/>
              <a:ext cx="0" cy="2016"/>
            </a:xfrm>
            <a:prstGeom prst="line">
              <a:avLst/>
            </a:prstGeom>
            <a:noFill/>
            <a:ln w="31750">
              <a:solidFill>
                <a:srgbClr val="CC0066"/>
              </a:solidFill>
              <a:round/>
              <a:headEnd/>
              <a:tailEnd type="stealth" w="med" len="lg"/>
            </a:ln>
          </p:spPr>
          <p:txBody>
            <a:bodyPr/>
            <a:lstStyle/>
            <a:p>
              <a:endParaRPr lang="en-US"/>
            </a:p>
          </p:txBody>
        </p:sp>
        <p:grpSp>
          <p:nvGrpSpPr>
            <p:cNvPr id="121879" name="Group 10"/>
            <p:cNvGrpSpPr>
              <a:grpSpLocks/>
            </p:cNvGrpSpPr>
            <p:nvPr/>
          </p:nvGrpSpPr>
          <p:grpSpPr bwMode="auto">
            <a:xfrm>
              <a:off x="1296" y="1049"/>
              <a:ext cx="3819" cy="212"/>
              <a:chOff x="1296" y="1049"/>
              <a:chExt cx="3819" cy="212"/>
            </a:xfrm>
          </p:grpSpPr>
          <p:sp>
            <p:nvSpPr>
              <p:cNvPr id="121880" name="Text Box 11"/>
              <p:cNvSpPr txBox="1">
                <a:spLocks noChangeArrowheads="1"/>
              </p:cNvSpPr>
              <p:nvPr/>
            </p:nvSpPr>
            <p:spPr bwMode="auto">
              <a:xfrm>
                <a:off x="4272" y="1049"/>
                <a:ext cx="843" cy="212"/>
              </a:xfrm>
              <a:prstGeom prst="rect">
                <a:avLst/>
              </a:prstGeom>
              <a:noFill/>
              <a:ln w="31750">
                <a:noFill/>
                <a:miter lim="800000"/>
                <a:headEnd/>
                <a:tailEnd type="none" w="med" len="lg"/>
              </a:ln>
            </p:spPr>
            <p:txBody>
              <a:bodyPr wrap="none">
                <a:spAutoFit/>
              </a:bodyPr>
              <a:lstStyle/>
              <a:p>
                <a:r>
                  <a:rPr lang="en-GB">
                    <a:latin typeface="Comic Sans MS" pitchFamily="66" charset="0"/>
                  </a:rPr>
                  <a:t>Zooplankton</a:t>
                </a:r>
                <a:endParaRPr lang="en-US">
                  <a:latin typeface="Comic Sans MS" pitchFamily="66" charset="0"/>
                </a:endParaRPr>
              </a:p>
            </p:txBody>
          </p:sp>
          <p:sp>
            <p:nvSpPr>
              <p:cNvPr id="121881" name="Line 12"/>
              <p:cNvSpPr>
                <a:spLocks noChangeShapeType="1"/>
              </p:cNvSpPr>
              <p:nvPr/>
            </p:nvSpPr>
            <p:spPr bwMode="auto">
              <a:xfrm>
                <a:off x="1296" y="1152"/>
                <a:ext cx="2784" cy="0"/>
              </a:xfrm>
              <a:prstGeom prst="line">
                <a:avLst/>
              </a:prstGeom>
              <a:noFill/>
              <a:ln w="31750">
                <a:solidFill>
                  <a:srgbClr val="33CC33"/>
                </a:solidFill>
                <a:round/>
                <a:headEnd/>
                <a:tailEnd type="stealth" w="med" len="lg"/>
              </a:ln>
            </p:spPr>
            <p:txBody>
              <a:bodyPr/>
              <a:lstStyle/>
              <a:p>
                <a:endParaRPr lang="en-US"/>
              </a:p>
            </p:txBody>
          </p:sp>
        </p:grpSp>
      </p:grpSp>
      <p:grpSp>
        <p:nvGrpSpPr>
          <p:cNvPr id="5" name="Group 13"/>
          <p:cNvGrpSpPr>
            <a:grpSpLocks/>
          </p:cNvGrpSpPr>
          <p:nvPr/>
        </p:nvGrpSpPr>
        <p:grpSpPr bwMode="auto">
          <a:xfrm>
            <a:off x="3671888" y="4191000"/>
            <a:ext cx="1801812" cy="1697038"/>
            <a:chOff x="2313" y="2640"/>
            <a:chExt cx="1135" cy="1069"/>
          </a:xfrm>
        </p:grpSpPr>
        <p:sp>
          <p:nvSpPr>
            <p:cNvPr id="121875" name="Text Box 14"/>
            <p:cNvSpPr txBox="1">
              <a:spLocks noChangeArrowheads="1"/>
            </p:cNvSpPr>
            <p:nvPr/>
          </p:nvSpPr>
          <p:spPr bwMode="auto">
            <a:xfrm>
              <a:off x="2313" y="3497"/>
              <a:ext cx="1135" cy="212"/>
            </a:xfrm>
            <a:prstGeom prst="rect">
              <a:avLst/>
            </a:prstGeom>
            <a:noFill/>
            <a:ln w="31750">
              <a:noFill/>
              <a:miter lim="800000"/>
              <a:headEnd/>
              <a:tailEnd type="none" w="med" len="lg"/>
            </a:ln>
          </p:spPr>
          <p:txBody>
            <a:bodyPr wrap="none">
              <a:spAutoFit/>
            </a:bodyPr>
            <a:lstStyle/>
            <a:p>
              <a:r>
                <a:rPr lang="en-GB">
                  <a:solidFill>
                    <a:srgbClr val="000099"/>
                  </a:solidFill>
                  <a:latin typeface="Comic Sans MS" pitchFamily="66" charset="0"/>
                </a:rPr>
                <a:t>Bacterioplankton</a:t>
              </a:r>
              <a:endParaRPr lang="en-US">
                <a:solidFill>
                  <a:srgbClr val="000099"/>
                </a:solidFill>
                <a:latin typeface="Comic Sans MS" pitchFamily="66" charset="0"/>
              </a:endParaRPr>
            </a:p>
          </p:txBody>
        </p:sp>
        <p:sp>
          <p:nvSpPr>
            <p:cNvPr id="121876" name="Line 15"/>
            <p:cNvSpPr>
              <a:spLocks noChangeShapeType="1"/>
            </p:cNvSpPr>
            <p:nvPr/>
          </p:nvSpPr>
          <p:spPr bwMode="auto">
            <a:xfrm flipV="1">
              <a:off x="2736" y="2640"/>
              <a:ext cx="0" cy="768"/>
            </a:xfrm>
            <a:prstGeom prst="line">
              <a:avLst/>
            </a:prstGeom>
            <a:noFill/>
            <a:ln w="31750">
              <a:solidFill>
                <a:srgbClr val="996600"/>
              </a:solidFill>
              <a:round/>
              <a:headEnd/>
              <a:tailEnd type="stealth" w="med" len="lg"/>
            </a:ln>
          </p:spPr>
          <p:txBody>
            <a:bodyPr/>
            <a:lstStyle/>
            <a:p>
              <a:endParaRPr lang="en-US"/>
            </a:p>
          </p:txBody>
        </p:sp>
        <p:sp>
          <p:nvSpPr>
            <p:cNvPr id="121877" name="Line 16"/>
            <p:cNvSpPr>
              <a:spLocks noChangeShapeType="1"/>
            </p:cNvSpPr>
            <p:nvPr/>
          </p:nvSpPr>
          <p:spPr bwMode="auto">
            <a:xfrm>
              <a:off x="3024" y="2640"/>
              <a:ext cx="0" cy="768"/>
            </a:xfrm>
            <a:prstGeom prst="line">
              <a:avLst/>
            </a:prstGeom>
            <a:noFill/>
            <a:ln w="31750">
              <a:solidFill>
                <a:srgbClr val="000080"/>
              </a:solidFill>
              <a:round/>
              <a:headEnd/>
              <a:tailEnd type="stealth" w="med" len="lg"/>
            </a:ln>
          </p:spPr>
          <p:txBody>
            <a:bodyPr/>
            <a:lstStyle/>
            <a:p>
              <a:endParaRPr lang="en-US"/>
            </a:p>
          </p:txBody>
        </p:sp>
      </p:grpSp>
      <p:grpSp>
        <p:nvGrpSpPr>
          <p:cNvPr id="6" name="Group 17"/>
          <p:cNvGrpSpPr>
            <a:grpSpLocks/>
          </p:cNvGrpSpPr>
          <p:nvPr/>
        </p:nvGrpSpPr>
        <p:grpSpPr bwMode="auto">
          <a:xfrm>
            <a:off x="441325" y="1644650"/>
            <a:ext cx="5105400" cy="2441575"/>
            <a:chOff x="278" y="1036"/>
            <a:chExt cx="3216" cy="1538"/>
          </a:xfrm>
        </p:grpSpPr>
        <p:sp>
          <p:nvSpPr>
            <p:cNvPr id="121871" name="Text Box 18"/>
            <p:cNvSpPr txBox="1">
              <a:spLocks noChangeArrowheads="1"/>
            </p:cNvSpPr>
            <p:nvPr/>
          </p:nvSpPr>
          <p:spPr bwMode="auto">
            <a:xfrm>
              <a:off x="2266" y="2208"/>
              <a:ext cx="1228" cy="366"/>
            </a:xfrm>
            <a:prstGeom prst="rect">
              <a:avLst/>
            </a:prstGeom>
            <a:noFill/>
            <a:ln w="31750">
              <a:noFill/>
              <a:miter lim="800000"/>
              <a:headEnd/>
              <a:tailEnd type="none" w="med" len="lg"/>
            </a:ln>
          </p:spPr>
          <p:txBody>
            <a:bodyPr wrap="none">
              <a:spAutoFit/>
            </a:bodyPr>
            <a:lstStyle/>
            <a:p>
              <a:pPr algn="ctr"/>
              <a:r>
                <a:rPr lang="en-GB">
                  <a:solidFill>
                    <a:srgbClr val="996600"/>
                  </a:solidFill>
                  <a:latin typeface="Comic Sans MS" pitchFamily="66" charset="0"/>
                </a:rPr>
                <a:t>Dissolved organic </a:t>
              </a:r>
            </a:p>
            <a:p>
              <a:pPr algn="ctr"/>
              <a:r>
                <a:rPr lang="en-GB">
                  <a:solidFill>
                    <a:srgbClr val="996600"/>
                  </a:solidFill>
                  <a:latin typeface="Comic Sans MS" pitchFamily="66" charset="0"/>
                </a:rPr>
                <a:t>matter</a:t>
              </a:r>
              <a:r>
                <a:rPr lang="cs-CZ">
                  <a:solidFill>
                    <a:srgbClr val="996600"/>
                  </a:solidFill>
                  <a:latin typeface="Comic Sans MS" pitchFamily="66" charset="0"/>
                </a:rPr>
                <a:t> (DOM)</a:t>
              </a:r>
              <a:endParaRPr lang="en-US">
                <a:solidFill>
                  <a:srgbClr val="996600"/>
                </a:solidFill>
                <a:latin typeface="Comic Sans MS" pitchFamily="66" charset="0"/>
              </a:endParaRPr>
            </a:p>
          </p:txBody>
        </p:sp>
        <p:grpSp>
          <p:nvGrpSpPr>
            <p:cNvPr id="121872" name="Group 19"/>
            <p:cNvGrpSpPr>
              <a:grpSpLocks/>
            </p:cNvGrpSpPr>
            <p:nvPr/>
          </p:nvGrpSpPr>
          <p:grpSpPr bwMode="auto">
            <a:xfrm>
              <a:off x="278" y="1036"/>
              <a:ext cx="1930" cy="1172"/>
              <a:chOff x="278" y="1036"/>
              <a:chExt cx="1930" cy="1172"/>
            </a:xfrm>
          </p:grpSpPr>
          <p:sp>
            <p:nvSpPr>
              <p:cNvPr id="121873" name="Text Box 20"/>
              <p:cNvSpPr txBox="1">
                <a:spLocks noChangeArrowheads="1"/>
              </p:cNvSpPr>
              <p:nvPr/>
            </p:nvSpPr>
            <p:spPr bwMode="auto">
              <a:xfrm>
                <a:off x="278" y="1036"/>
                <a:ext cx="960" cy="212"/>
              </a:xfrm>
              <a:prstGeom prst="rect">
                <a:avLst/>
              </a:prstGeom>
              <a:noFill/>
              <a:ln w="31750">
                <a:noFill/>
                <a:miter lim="800000"/>
                <a:headEnd/>
                <a:tailEnd type="none" w="med" len="lg"/>
              </a:ln>
            </p:spPr>
            <p:txBody>
              <a:bodyPr wrap="none">
                <a:spAutoFit/>
              </a:bodyPr>
              <a:lstStyle/>
              <a:p>
                <a:r>
                  <a:rPr lang="en-GB">
                    <a:solidFill>
                      <a:srgbClr val="33CC33"/>
                    </a:solidFill>
                    <a:latin typeface="Comic Sans MS" pitchFamily="66" charset="0"/>
                  </a:rPr>
                  <a:t>Phytoplankton</a:t>
                </a:r>
                <a:endParaRPr lang="en-US">
                  <a:solidFill>
                    <a:srgbClr val="33CC33"/>
                  </a:solidFill>
                  <a:latin typeface="Comic Sans MS" pitchFamily="66" charset="0"/>
                </a:endParaRPr>
              </a:p>
            </p:txBody>
          </p:sp>
          <p:sp>
            <p:nvSpPr>
              <p:cNvPr id="121874" name="Line 21"/>
              <p:cNvSpPr>
                <a:spLocks noChangeShapeType="1"/>
              </p:cNvSpPr>
              <p:nvPr/>
            </p:nvSpPr>
            <p:spPr bwMode="auto">
              <a:xfrm>
                <a:off x="960" y="1344"/>
                <a:ext cx="1248" cy="864"/>
              </a:xfrm>
              <a:prstGeom prst="line">
                <a:avLst/>
              </a:prstGeom>
              <a:noFill/>
              <a:ln w="31750">
                <a:solidFill>
                  <a:srgbClr val="996600"/>
                </a:solidFill>
                <a:round/>
                <a:headEnd/>
                <a:tailEnd type="stealth" w="med" len="lg"/>
              </a:ln>
            </p:spPr>
            <p:txBody>
              <a:bodyPr/>
              <a:lstStyle/>
              <a:p>
                <a:endParaRPr lang="en-US"/>
              </a:p>
            </p:txBody>
          </p:sp>
        </p:grpSp>
      </p:grpSp>
      <p:grpSp>
        <p:nvGrpSpPr>
          <p:cNvPr id="8" name="Group 22"/>
          <p:cNvGrpSpPr>
            <a:grpSpLocks/>
          </p:cNvGrpSpPr>
          <p:nvPr/>
        </p:nvGrpSpPr>
        <p:grpSpPr bwMode="auto">
          <a:xfrm>
            <a:off x="746125" y="5530850"/>
            <a:ext cx="2606675" cy="336550"/>
            <a:chOff x="470" y="3484"/>
            <a:chExt cx="1642" cy="212"/>
          </a:xfrm>
        </p:grpSpPr>
        <p:sp>
          <p:nvSpPr>
            <p:cNvPr id="121869" name="Text Box 23"/>
            <p:cNvSpPr txBox="1">
              <a:spLocks noChangeArrowheads="1"/>
            </p:cNvSpPr>
            <p:nvPr/>
          </p:nvSpPr>
          <p:spPr bwMode="auto">
            <a:xfrm>
              <a:off x="470" y="3484"/>
              <a:ext cx="351" cy="212"/>
            </a:xfrm>
            <a:prstGeom prst="rect">
              <a:avLst/>
            </a:prstGeom>
            <a:noFill/>
            <a:ln w="31750">
              <a:noFill/>
              <a:miter lim="800000"/>
              <a:headEnd/>
              <a:tailEnd type="none" w="med" len="lg"/>
            </a:ln>
          </p:spPr>
          <p:txBody>
            <a:bodyPr wrap="none">
              <a:spAutoFit/>
            </a:bodyPr>
            <a:lstStyle/>
            <a:p>
              <a:r>
                <a:rPr lang="en-GB">
                  <a:solidFill>
                    <a:srgbClr val="0099CC"/>
                  </a:solidFill>
                  <a:latin typeface="Comic Sans MS" pitchFamily="66" charset="0"/>
                </a:rPr>
                <a:t>CO</a:t>
              </a:r>
              <a:r>
                <a:rPr lang="en-GB" baseline="-25000">
                  <a:solidFill>
                    <a:srgbClr val="0099CC"/>
                  </a:solidFill>
                  <a:latin typeface="Comic Sans MS" pitchFamily="66" charset="0"/>
                </a:rPr>
                <a:t>2</a:t>
              </a:r>
              <a:endParaRPr lang="en-US">
                <a:solidFill>
                  <a:srgbClr val="0099CC"/>
                </a:solidFill>
                <a:latin typeface="Comic Sans MS" pitchFamily="66" charset="0"/>
              </a:endParaRPr>
            </a:p>
          </p:txBody>
        </p:sp>
        <p:sp>
          <p:nvSpPr>
            <p:cNvPr id="121870" name="Line 24"/>
            <p:cNvSpPr>
              <a:spLocks noChangeShapeType="1"/>
            </p:cNvSpPr>
            <p:nvPr/>
          </p:nvSpPr>
          <p:spPr bwMode="auto">
            <a:xfrm flipH="1">
              <a:off x="1056" y="3600"/>
              <a:ext cx="1056" cy="0"/>
            </a:xfrm>
            <a:prstGeom prst="line">
              <a:avLst/>
            </a:prstGeom>
            <a:noFill/>
            <a:ln w="31750">
              <a:solidFill>
                <a:srgbClr val="0099CC"/>
              </a:solidFill>
              <a:round/>
              <a:headEnd/>
              <a:tailEnd type="stealth" w="med" len="lg"/>
            </a:ln>
          </p:spPr>
          <p:txBody>
            <a:bodyPr/>
            <a:lstStyle/>
            <a:p>
              <a:endParaRPr lang="en-US"/>
            </a:p>
          </p:txBody>
        </p:sp>
      </p:grpSp>
      <p:sp>
        <p:nvSpPr>
          <p:cNvPr id="149529" name="Line 25"/>
          <p:cNvSpPr>
            <a:spLocks noChangeShapeType="1"/>
          </p:cNvSpPr>
          <p:nvPr/>
        </p:nvSpPr>
        <p:spPr bwMode="auto">
          <a:xfrm flipV="1">
            <a:off x="990600" y="2133600"/>
            <a:ext cx="0" cy="3200400"/>
          </a:xfrm>
          <a:prstGeom prst="line">
            <a:avLst/>
          </a:prstGeom>
          <a:noFill/>
          <a:ln w="31750">
            <a:solidFill>
              <a:srgbClr val="0099CC"/>
            </a:solidFill>
            <a:round/>
            <a:headEnd/>
            <a:tailEnd type="stealth" w="med" len="lg"/>
          </a:ln>
        </p:spPr>
        <p:txBody>
          <a:bodyPr/>
          <a:lstStyle/>
          <a:p>
            <a:endParaRPr lang="en-US"/>
          </a:p>
        </p:txBody>
      </p:sp>
      <p:sp>
        <p:nvSpPr>
          <p:cNvPr id="121868" name="Rectangle 26"/>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800">
                <a:solidFill>
                  <a:srgbClr val="DC0000"/>
                </a:solidFill>
              </a:rPr>
              <a:t>Mikrobiální společenstva vodních ekosystémů</a:t>
            </a:r>
            <a:endParaRPr lang="en-US" sz="2800">
              <a:solidFill>
                <a:srgbClr val="DC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9529"/>
                                        </p:tgtEl>
                                        <p:attrNameLst>
                                          <p:attrName>style.visibility</p:attrName>
                                        </p:attrNameLst>
                                      </p:cBhvr>
                                      <p:to>
                                        <p:strVal val="visible"/>
                                      </p:to>
                                    </p:set>
                                    <p:animEffect transition="in" filter="wipe(down)">
                                      <p:cBhvr>
                                        <p:cTn id="22" dur="500"/>
                                        <p:tgtEl>
                                          <p:spTgt spid="1495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9510"/>
                                        </p:tgtEl>
                                        <p:attrNameLst>
                                          <p:attrName>style.visibility</p:attrName>
                                        </p:attrNameLst>
                                      </p:cBhvr>
                                      <p:to>
                                        <p:strVal val="visible"/>
                                      </p:to>
                                    </p:set>
                                    <p:animEffect transition="in" filter="wipe(down)">
                                      <p:cBhvr>
                                        <p:cTn id="32" dur="500"/>
                                        <p:tgtEl>
                                          <p:spTgt spid="1495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49511"/>
                                        </p:tgtEl>
                                        <p:attrNameLst>
                                          <p:attrName>style.visibility</p:attrName>
                                        </p:attrNameLst>
                                      </p:cBhvr>
                                      <p:to>
                                        <p:strVal val="visible"/>
                                      </p:to>
                                    </p:set>
                                    <p:animEffect transition="in" filter="wipe(up)">
                                      <p:cBhvr>
                                        <p:cTn id="42" dur="500"/>
                                        <p:tgtEl>
                                          <p:spTgt spid="149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0" grpId="0" animBg="1"/>
      <p:bldP spid="149511" grpId="0" animBg="1"/>
      <p:bldP spid="149529"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Zástupný symbol pro číslo snímku 2"/>
          <p:cNvSpPr>
            <a:spLocks noGrp="1"/>
          </p:cNvSpPr>
          <p:nvPr>
            <p:ph type="sldNum" sz="quarter" idx="10"/>
          </p:nvPr>
        </p:nvSpPr>
        <p:spPr>
          <a:noFill/>
        </p:spPr>
        <p:txBody>
          <a:bodyPr/>
          <a:lstStyle/>
          <a:p>
            <a:r>
              <a:rPr lang="cs-CZ" smtClean="0">
                <a:latin typeface="Arial" charset="0"/>
              </a:rPr>
              <a:t>Snímek </a:t>
            </a:r>
            <a:fld id="{513BAE12-DCCB-45AB-85A2-42A005382FC0}" type="slidenum">
              <a:rPr lang="cs-CZ" smtClean="0">
                <a:latin typeface="Arial" charset="0"/>
              </a:rPr>
              <a:pPr/>
              <a:t>111</a:t>
            </a:fld>
            <a:endParaRPr lang="cs-CZ" smtClean="0">
              <a:latin typeface="Arial" charset="0"/>
            </a:endParaRPr>
          </a:p>
        </p:txBody>
      </p:sp>
      <p:pic>
        <p:nvPicPr>
          <p:cNvPr id="122883" name="Picture 7" descr="166"/>
          <p:cNvPicPr>
            <a:picLocks noChangeAspect="1" noChangeArrowheads="1"/>
          </p:cNvPicPr>
          <p:nvPr/>
        </p:nvPicPr>
        <p:blipFill>
          <a:blip r:embed="rId2" cstate="print"/>
          <a:srcRect l="15823" t="6096" r="42633" b="63321"/>
          <a:stretch>
            <a:fillRect/>
          </a:stretch>
        </p:blipFill>
        <p:spPr bwMode="auto">
          <a:xfrm>
            <a:off x="0" y="692150"/>
            <a:ext cx="5040313" cy="4802188"/>
          </a:xfrm>
          <a:prstGeom prst="rect">
            <a:avLst/>
          </a:prstGeom>
          <a:noFill/>
          <a:ln w="9525">
            <a:solidFill>
              <a:schemeClr val="tx1"/>
            </a:solidFill>
            <a:miter lim="800000"/>
            <a:headEnd/>
            <a:tailEnd/>
          </a:ln>
        </p:spPr>
      </p:pic>
      <p:sp>
        <p:nvSpPr>
          <p:cNvPr id="122884" name="Text Box 8"/>
          <p:cNvSpPr txBox="1">
            <a:spLocks noChangeArrowheads="1"/>
          </p:cNvSpPr>
          <p:nvPr/>
        </p:nvSpPr>
        <p:spPr bwMode="auto">
          <a:xfrm>
            <a:off x="3419475" y="3357563"/>
            <a:ext cx="1857375" cy="517525"/>
          </a:xfrm>
          <a:prstGeom prst="rect">
            <a:avLst/>
          </a:prstGeom>
          <a:noFill/>
          <a:ln w="9525">
            <a:noFill/>
            <a:miter lim="800000"/>
            <a:headEnd/>
            <a:tailEnd/>
          </a:ln>
        </p:spPr>
        <p:txBody>
          <a:bodyPr>
            <a:spAutoFit/>
          </a:bodyPr>
          <a:lstStyle/>
          <a:p>
            <a:pPr algn="ctr" eaLnBrk="0" hangingPunct="0">
              <a:spcBef>
                <a:spcPct val="50000"/>
              </a:spcBef>
            </a:pPr>
            <a:r>
              <a:rPr lang="cs-CZ" sz="1400" b="0">
                <a:solidFill>
                  <a:schemeClr val="bg1"/>
                </a:solidFill>
                <a:latin typeface="Times New Roman" pitchFamily="18" charset="0"/>
              </a:rPr>
              <a:t>Bactivorous zooplankton</a:t>
            </a:r>
          </a:p>
        </p:txBody>
      </p:sp>
      <p:pic>
        <p:nvPicPr>
          <p:cNvPr id="122885" name="Picture 9" descr="microbial_loop"/>
          <p:cNvPicPr>
            <a:picLocks noChangeAspect="1" noChangeArrowheads="1"/>
          </p:cNvPicPr>
          <p:nvPr/>
        </p:nvPicPr>
        <p:blipFill>
          <a:blip r:embed="rId3" cstate="print"/>
          <a:srcRect/>
          <a:stretch>
            <a:fillRect/>
          </a:stretch>
        </p:blipFill>
        <p:spPr bwMode="auto">
          <a:xfrm>
            <a:off x="5076825" y="692150"/>
            <a:ext cx="4067175" cy="2236788"/>
          </a:xfrm>
          <a:prstGeom prst="rect">
            <a:avLst/>
          </a:prstGeom>
          <a:noFill/>
          <a:ln w="9525">
            <a:noFill/>
            <a:miter lim="800000"/>
            <a:headEnd/>
            <a:tailEnd/>
          </a:ln>
        </p:spPr>
      </p:pic>
      <p:pic>
        <p:nvPicPr>
          <p:cNvPr id="122886" name="Picture 10" descr="ukbactp1"/>
          <p:cNvPicPr>
            <a:picLocks noChangeAspect="1" noChangeArrowheads="1"/>
          </p:cNvPicPr>
          <p:nvPr/>
        </p:nvPicPr>
        <p:blipFill>
          <a:blip r:embed="rId4" cstate="print"/>
          <a:srcRect/>
          <a:stretch>
            <a:fillRect/>
          </a:stretch>
        </p:blipFill>
        <p:spPr bwMode="auto">
          <a:xfrm>
            <a:off x="6226175" y="3141663"/>
            <a:ext cx="2917825" cy="3716337"/>
          </a:xfrm>
          <a:prstGeom prst="rect">
            <a:avLst/>
          </a:prstGeom>
          <a:noFill/>
          <a:ln w="9525">
            <a:noFill/>
            <a:miter lim="800000"/>
            <a:headEnd/>
            <a:tailEnd/>
          </a:ln>
        </p:spPr>
      </p:pic>
      <p:sp>
        <p:nvSpPr>
          <p:cNvPr id="122887" name="Rectangle 11"/>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800">
                <a:solidFill>
                  <a:srgbClr val="DC0000"/>
                </a:solidFill>
              </a:rPr>
              <a:t>Mikrobiální společenstva vodních ekosystémů</a:t>
            </a:r>
            <a:endParaRPr lang="en-US" sz="2800">
              <a:solidFill>
                <a:srgbClr val="DC0000"/>
              </a:solidFill>
            </a:endParaRPr>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9"/>
          <p:cNvSpPr>
            <a:spLocks noGrp="1" noChangeArrowheads="1"/>
          </p:cNvSpPr>
          <p:nvPr>
            <p:ph idx="1"/>
          </p:nvPr>
        </p:nvSpPr>
        <p:spPr/>
        <p:txBody>
          <a:bodyPr/>
          <a:lstStyle/>
          <a:p>
            <a:pPr eaLnBrk="1" hangingPunct="1">
              <a:buFontTx/>
              <a:buNone/>
            </a:pPr>
            <a:r>
              <a:rPr lang="cs-CZ" sz="2000" smtClean="0">
                <a:solidFill>
                  <a:srgbClr val="0000FF"/>
                </a:solidFill>
              </a:rPr>
              <a:t>Je také výrazná distribuce vertikální</a:t>
            </a:r>
          </a:p>
        </p:txBody>
      </p:sp>
      <p:sp>
        <p:nvSpPr>
          <p:cNvPr id="123907" name="Zástupný symbol pro číslo snímku 4"/>
          <p:cNvSpPr>
            <a:spLocks noGrp="1"/>
          </p:cNvSpPr>
          <p:nvPr>
            <p:ph type="sldNum" sz="quarter" idx="10"/>
          </p:nvPr>
        </p:nvSpPr>
        <p:spPr>
          <a:noFill/>
        </p:spPr>
        <p:txBody>
          <a:bodyPr/>
          <a:lstStyle/>
          <a:p>
            <a:r>
              <a:rPr lang="cs-CZ" smtClean="0">
                <a:latin typeface="Arial" charset="0"/>
              </a:rPr>
              <a:t>Snímek </a:t>
            </a:r>
            <a:fld id="{9D780B37-AFA9-4BE0-A664-1975A5AB7A6A}" type="slidenum">
              <a:rPr lang="cs-CZ" smtClean="0">
                <a:latin typeface="Arial" charset="0"/>
              </a:rPr>
              <a:pPr/>
              <a:t>112</a:t>
            </a:fld>
            <a:endParaRPr lang="cs-CZ" smtClean="0">
              <a:latin typeface="Arial" charset="0"/>
            </a:endParaRPr>
          </a:p>
        </p:txBody>
      </p:sp>
      <p:pic>
        <p:nvPicPr>
          <p:cNvPr id="123908" name="Picture 6" descr="163"/>
          <p:cNvPicPr>
            <a:picLocks noChangeAspect="1" noChangeArrowheads="1"/>
          </p:cNvPicPr>
          <p:nvPr/>
        </p:nvPicPr>
        <p:blipFill>
          <a:blip r:embed="rId2" cstate="print"/>
          <a:srcRect l="7373" t="10910" r="8313" b="47728"/>
          <a:stretch>
            <a:fillRect/>
          </a:stretch>
        </p:blipFill>
        <p:spPr bwMode="auto">
          <a:xfrm>
            <a:off x="0" y="1052513"/>
            <a:ext cx="9144000" cy="5805487"/>
          </a:xfrm>
          <a:prstGeom prst="rect">
            <a:avLst/>
          </a:prstGeom>
          <a:noFill/>
          <a:ln w="9525">
            <a:solidFill>
              <a:schemeClr val="tx1"/>
            </a:solidFill>
            <a:miter lim="800000"/>
            <a:headEnd/>
            <a:tailEnd/>
          </a:ln>
        </p:spPr>
      </p:pic>
      <p:sp>
        <p:nvSpPr>
          <p:cNvPr id="123909" name="Rectangle 7"/>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800">
                <a:solidFill>
                  <a:srgbClr val="DC0000"/>
                </a:solidFill>
              </a:rPr>
              <a:t>Mikrobiální společenstva vodních ekosystémů</a:t>
            </a:r>
            <a:endParaRPr lang="en-US" sz="2800">
              <a:solidFill>
                <a:srgbClr val="DC0000"/>
              </a:solidFill>
            </a:endParaRPr>
          </a:p>
        </p:txBody>
      </p:sp>
      <p:sp>
        <p:nvSpPr>
          <p:cNvPr id="123910" name="Text Box 10"/>
          <p:cNvSpPr txBox="1">
            <a:spLocks noChangeArrowheads="1"/>
          </p:cNvSpPr>
          <p:nvPr/>
        </p:nvSpPr>
        <p:spPr bwMode="auto">
          <a:xfrm>
            <a:off x="87313" y="4264025"/>
            <a:ext cx="330200" cy="336550"/>
          </a:xfrm>
          <a:prstGeom prst="rect">
            <a:avLst/>
          </a:prstGeom>
          <a:noFill/>
          <a:ln w="9525">
            <a:noFill/>
            <a:miter lim="800000"/>
            <a:headEnd/>
            <a:tailEnd/>
          </a:ln>
        </p:spPr>
        <p:txBody>
          <a:bodyPr wrap="none">
            <a:spAutoFit/>
          </a:bodyPr>
          <a:lstStyle/>
          <a:p>
            <a:r>
              <a:rPr lang="cs-CZ"/>
              <a:t>A</a:t>
            </a:r>
          </a:p>
        </p:txBody>
      </p:sp>
      <p:sp>
        <p:nvSpPr>
          <p:cNvPr id="123911" name="Text Box 11"/>
          <p:cNvSpPr txBox="1">
            <a:spLocks noChangeArrowheads="1"/>
          </p:cNvSpPr>
          <p:nvPr/>
        </p:nvSpPr>
        <p:spPr bwMode="auto">
          <a:xfrm>
            <a:off x="4859338" y="4292600"/>
            <a:ext cx="330200" cy="336550"/>
          </a:xfrm>
          <a:prstGeom prst="rect">
            <a:avLst/>
          </a:prstGeom>
          <a:noFill/>
          <a:ln w="9525">
            <a:noFill/>
            <a:miter lim="800000"/>
            <a:headEnd/>
            <a:tailEnd/>
          </a:ln>
        </p:spPr>
        <p:txBody>
          <a:bodyPr wrap="none">
            <a:spAutoFit/>
          </a:bodyPr>
          <a:lstStyle/>
          <a:p>
            <a:r>
              <a:rPr lang="cs-CZ"/>
              <a:t>B</a:t>
            </a: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Zástupný symbol pro číslo snímku 2"/>
          <p:cNvSpPr>
            <a:spLocks noGrp="1"/>
          </p:cNvSpPr>
          <p:nvPr>
            <p:ph type="sldNum" sz="quarter" idx="10"/>
          </p:nvPr>
        </p:nvSpPr>
        <p:spPr>
          <a:noFill/>
        </p:spPr>
        <p:txBody>
          <a:bodyPr/>
          <a:lstStyle/>
          <a:p>
            <a:r>
              <a:rPr lang="cs-CZ" smtClean="0">
                <a:latin typeface="Arial" charset="0"/>
              </a:rPr>
              <a:t>Snímek </a:t>
            </a:r>
            <a:fld id="{5939322F-8815-4353-85D9-BBFA09852BC3}" type="slidenum">
              <a:rPr lang="cs-CZ" smtClean="0">
                <a:latin typeface="Arial" charset="0"/>
              </a:rPr>
              <a:pPr/>
              <a:t>113</a:t>
            </a:fld>
            <a:endParaRPr lang="cs-CZ" smtClean="0">
              <a:latin typeface="Arial" charset="0"/>
            </a:endParaRPr>
          </a:p>
        </p:txBody>
      </p:sp>
      <p:pic>
        <p:nvPicPr>
          <p:cNvPr id="124931" name="Picture 6" descr="165"/>
          <p:cNvPicPr>
            <a:picLocks noChangeAspect="1" noChangeArrowheads="1"/>
          </p:cNvPicPr>
          <p:nvPr/>
        </p:nvPicPr>
        <p:blipFill>
          <a:blip r:embed="rId2" cstate="print">
            <a:lum contrast="48000"/>
          </a:blip>
          <a:srcRect l="19644" t="28941" r="3642" b="27632"/>
          <a:stretch>
            <a:fillRect/>
          </a:stretch>
        </p:blipFill>
        <p:spPr bwMode="auto">
          <a:xfrm>
            <a:off x="684213" y="569913"/>
            <a:ext cx="8172450" cy="6288087"/>
          </a:xfrm>
          <a:prstGeom prst="rect">
            <a:avLst/>
          </a:prstGeom>
          <a:noFill/>
          <a:ln w="9525">
            <a:solidFill>
              <a:schemeClr val="tx1"/>
            </a:solidFill>
            <a:miter lim="800000"/>
            <a:headEnd/>
            <a:tailEnd/>
          </a:ln>
        </p:spPr>
      </p:pic>
      <p:sp>
        <p:nvSpPr>
          <p:cNvPr id="124932" name="Rectangle 7"/>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800">
                <a:solidFill>
                  <a:srgbClr val="DC0000"/>
                </a:solidFill>
              </a:rPr>
              <a:t>Mikrobiální společenstva vodních ekosystémů</a:t>
            </a:r>
            <a:endParaRPr lang="en-US" sz="2800">
              <a:solidFill>
                <a:srgbClr val="DC0000"/>
              </a:solidFill>
            </a:endParaRPr>
          </a:p>
        </p:txBody>
      </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Zástupný symbol pro číslo snímku 2"/>
          <p:cNvSpPr>
            <a:spLocks noGrp="1"/>
          </p:cNvSpPr>
          <p:nvPr>
            <p:ph type="sldNum" sz="quarter" idx="10"/>
          </p:nvPr>
        </p:nvSpPr>
        <p:spPr>
          <a:noFill/>
        </p:spPr>
        <p:txBody>
          <a:bodyPr/>
          <a:lstStyle/>
          <a:p>
            <a:r>
              <a:rPr lang="cs-CZ" smtClean="0">
                <a:latin typeface="Arial" charset="0"/>
              </a:rPr>
              <a:t>Snímek </a:t>
            </a:r>
            <a:fld id="{6A0959C5-2FFD-4350-9C4E-74D354DE48E4}" type="slidenum">
              <a:rPr lang="cs-CZ" smtClean="0">
                <a:latin typeface="Arial" charset="0"/>
              </a:rPr>
              <a:pPr/>
              <a:t>114</a:t>
            </a:fld>
            <a:endParaRPr lang="cs-CZ" smtClean="0">
              <a:latin typeface="Arial" charset="0"/>
            </a:endParaRPr>
          </a:p>
        </p:txBody>
      </p:sp>
      <p:pic>
        <p:nvPicPr>
          <p:cNvPr id="125955" name="Picture 2"/>
          <p:cNvPicPr>
            <a:picLocks noChangeAspect="1" noChangeArrowheads="1"/>
          </p:cNvPicPr>
          <p:nvPr/>
        </p:nvPicPr>
        <p:blipFill>
          <a:blip r:embed="rId3" cstate="print"/>
          <a:srcRect l="2469" t="47884" r="3249" b="3841"/>
          <a:stretch>
            <a:fillRect/>
          </a:stretch>
        </p:blipFill>
        <p:spPr bwMode="auto">
          <a:xfrm>
            <a:off x="179388" y="620713"/>
            <a:ext cx="3455987" cy="3313112"/>
          </a:xfrm>
          <a:prstGeom prst="rect">
            <a:avLst/>
          </a:prstGeom>
          <a:noFill/>
          <a:ln w="9525">
            <a:noFill/>
            <a:miter lim="800000"/>
            <a:headEnd/>
            <a:tailEnd/>
          </a:ln>
        </p:spPr>
      </p:pic>
      <p:sp>
        <p:nvSpPr>
          <p:cNvPr id="125956" name="Text Box 3"/>
          <p:cNvSpPr txBox="1">
            <a:spLocks noChangeArrowheads="1"/>
          </p:cNvSpPr>
          <p:nvPr/>
        </p:nvSpPr>
        <p:spPr bwMode="auto">
          <a:xfrm>
            <a:off x="3851275" y="692150"/>
            <a:ext cx="4992688" cy="2682875"/>
          </a:xfrm>
          <a:prstGeom prst="rect">
            <a:avLst/>
          </a:prstGeom>
          <a:noFill/>
          <a:ln w="9525">
            <a:noFill/>
            <a:miter lim="800000"/>
            <a:headEnd/>
            <a:tailEnd/>
          </a:ln>
        </p:spPr>
        <p:txBody>
          <a:bodyPr>
            <a:spAutoFit/>
          </a:bodyPr>
          <a:lstStyle/>
          <a:p>
            <a:pPr>
              <a:spcBef>
                <a:spcPct val="30000"/>
              </a:spcBef>
            </a:pPr>
            <a:r>
              <a:rPr lang="en-US" b="0">
                <a:solidFill>
                  <a:srgbClr val="000000"/>
                </a:solidFill>
              </a:rPr>
              <a:t>Effect of input of sewage or other organic-rich waste-waters</a:t>
            </a:r>
            <a:r>
              <a:rPr lang="cs-CZ" b="0">
                <a:solidFill>
                  <a:srgbClr val="000000"/>
                </a:solidFill>
              </a:rPr>
              <a:t> </a:t>
            </a:r>
            <a:r>
              <a:rPr lang="en-US" b="0">
                <a:solidFill>
                  <a:srgbClr val="000000"/>
                </a:solidFill>
              </a:rPr>
              <a:t>into aquatic systems</a:t>
            </a:r>
            <a:endParaRPr lang="cs-CZ" b="0">
              <a:solidFill>
                <a:srgbClr val="000000"/>
              </a:solidFill>
            </a:endParaRPr>
          </a:p>
          <a:p>
            <a:pPr>
              <a:spcBef>
                <a:spcPct val="30000"/>
              </a:spcBef>
            </a:pPr>
            <a:r>
              <a:rPr lang="en-US" b="0">
                <a:solidFill>
                  <a:srgbClr val="000000"/>
                </a:solidFill>
              </a:rPr>
              <a:t>In a river, an increase in heterotrophic</a:t>
            </a:r>
            <a:r>
              <a:rPr lang="cs-CZ" b="0">
                <a:solidFill>
                  <a:srgbClr val="000000"/>
                </a:solidFill>
              </a:rPr>
              <a:t> </a:t>
            </a:r>
            <a:r>
              <a:rPr lang="en-US" b="0">
                <a:solidFill>
                  <a:srgbClr val="000000"/>
                </a:solidFill>
              </a:rPr>
              <a:t>bacterial numbers and a decrease in O</a:t>
            </a:r>
            <a:r>
              <a:rPr lang="en-US" b="0" baseline="-25000">
                <a:solidFill>
                  <a:srgbClr val="000000"/>
                </a:solidFill>
              </a:rPr>
              <a:t>2</a:t>
            </a:r>
            <a:r>
              <a:rPr lang="en-US" b="0">
                <a:solidFill>
                  <a:srgbClr val="000000"/>
                </a:solidFill>
              </a:rPr>
              <a:t> levels occur immediately</a:t>
            </a:r>
            <a:r>
              <a:rPr lang="cs-CZ" b="0">
                <a:solidFill>
                  <a:srgbClr val="000000"/>
                </a:solidFill>
              </a:rPr>
              <a:t> </a:t>
            </a:r>
            <a:r>
              <a:rPr lang="en-US" b="0">
                <a:solidFill>
                  <a:srgbClr val="000000"/>
                </a:solidFill>
              </a:rPr>
              <a:t>upon a spike of organic matter. </a:t>
            </a:r>
            <a:endParaRPr lang="cs-CZ" b="0">
              <a:solidFill>
                <a:srgbClr val="000000"/>
              </a:solidFill>
            </a:endParaRPr>
          </a:p>
          <a:p>
            <a:pPr>
              <a:spcBef>
                <a:spcPct val="30000"/>
              </a:spcBef>
            </a:pPr>
            <a:r>
              <a:rPr lang="en-US" b="0">
                <a:solidFill>
                  <a:srgbClr val="000000"/>
                </a:solidFill>
              </a:rPr>
              <a:t>If  </a:t>
            </a:r>
            <a:r>
              <a:rPr lang="cs-CZ" b="0">
                <a:solidFill>
                  <a:srgbClr val="000000"/>
                </a:solidFill>
              </a:rPr>
              <a:t>NH</a:t>
            </a:r>
            <a:r>
              <a:rPr lang="cs-CZ" b="0" baseline="-25000">
                <a:solidFill>
                  <a:srgbClr val="000000"/>
                </a:solidFill>
              </a:rPr>
              <a:t>4</a:t>
            </a:r>
            <a:r>
              <a:rPr lang="cs-CZ" b="0">
                <a:solidFill>
                  <a:srgbClr val="000000"/>
                </a:solidFill>
              </a:rPr>
              <a:t>+ </a:t>
            </a:r>
            <a:r>
              <a:rPr lang="en-US" b="0">
                <a:solidFill>
                  <a:srgbClr val="000000"/>
                </a:solidFill>
              </a:rPr>
              <a:t>is present in the input,</a:t>
            </a:r>
            <a:r>
              <a:rPr lang="cs-CZ" b="0">
                <a:solidFill>
                  <a:srgbClr val="000000"/>
                </a:solidFill>
              </a:rPr>
              <a:t> </a:t>
            </a:r>
            <a:r>
              <a:rPr lang="en-US" b="0">
                <a:solidFill>
                  <a:srgbClr val="000000"/>
                </a:solidFill>
              </a:rPr>
              <a:t>for example from sewage,  is oxidized to  by nitrifying bacteria</a:t>
            </a:r>
            <a:r>
              <a:rPr lang="cs-CZ" b="0">
                <a:solidFill>
                  <a:srgbClr val="000000"/>
                </a:solidFill>
              </a:rPr>
              <a:t> - n</a:t>
            </a:r>
            <a:r>
              <a:rPr lang="en-US" b="0">
                <a:solidFill>
                  <a:srgbClr val="000000"/>
                </a:solidFill>
              </a:rPr>
              <a:t>ote how the rise in NH</a:t>
            </a:r>
            <a:r>
              <a:rPr lang="en-US" b="0" baseline="-25000">
                <a:solidFill>
                  <a:srgbClr val="000000"/>
                </a:solidFill>
              </a:rPr>
              <a:t>4</a:t>
            </a:r>
            <a:r>
              <a:rPr lang="en-US" b="0" baseline="30000">
                <a:solidFill>
                  <a:srgbClr val="000000"/>
                </a:solidFill>
              </a:rPr>
              <a:t>+</a:t>
            </a:r>
            <a:r>
              <a:rPr lang="en-US" b="0">
                <a:solidFill>
                  <a:srgbClr val="000000"/>
                </a:solidFill>
              </a:rPr>
              <a:t> is followed shortly by the rise in NO</a:t>
            </a:r>
            <a:r>
              <a:rPr lang="en-US" b="0" baseline="-25000">
                <a:solidFill>
                  <a:srgbClr val="000000"/>
                </a:solidFill>
              </a:rPr>
              <a:t>3</a:t>
            </a:r>
            <a:r>
              <a:rPr lang="en-US" b="0" baseline="30000">
                <a:solidFill>
                  <a:srgbClr val="000000"/>
                </a:solidFill>
              </a:rPr>
              <a:t>-</a:t>
            </a:r>
            <a:r>
              <a:rPr lang="en-US" b="0">
                <a:solidFill>
                  <a:srgbClr val="000000"/>
                </a:solidFill>
              </a:rPr>
              <a:t>,</a:t>
            </a:r>
            <a:r>
              <a:rPr lang="cs-CZ" b="0">
                <a:solidFill>
                  <a:srgbClr val="000000"/>
                </a:solidFill>
              </a:rPr>
              <a:t> </a:t>
            </a:r>
            <a:r>
              <a:rPr lang="en-US" b="0">
                <a:solidFill>
                  <a:srgbClr val="000000"/>
                </a:solidFill>
              </a:rPr>
              <a:t>as the two-stage process of nitrification proceeds. </a:t>
            </a:r>
          </a:p>
        </p:txBody>
      </p:sp>
      <p:pic>
        <p:nvPicPr>
          <p:cNvPr id="125957" name="Picture 4"/>
          <p:cNvPicPr>
            <a:picLocks noChangeAspect="1" noChangeArrowheads="1"/>
          </p:cNvPicPr>
          <p:nvPr/>
        </p:nvPicPr>
        <p:blipFill>
          <a:blip r:embed="rId3" cstate="print"/>
          <a:srcRect t="1041" b="56998"/>
          <a:stretch>
            <a:fillRect/>
          </a:stretch>
        </p:blipFill>
        <p:spPr bwMode="auto">
          <a:xfrm>
            <a:off x="5219700" y="3500438"/>
            <a:ext cx="3665538" cy="2879725"/>
          </a:xfrm>
          <a:prstGeom prst="rect">
            <a:avLst/>
          </a:prstGeom>
          <a:noFill/>
          <a:ln w="9525">
            <a:noFill/>
            <a:miter lim="800000"/>
            <a:headEnd/>
            <a:tailEnd/>
          </a:ln>
        </p:spPr>
      </p:pic>
      <p:sp>
        <p:nvSpPr>
          <p:cNvPr id="125958" name="Text Box 5"/>
          <p:cNvSpPr txBox="1">
            <a:spLocks noChangeArrowheads="1"/>
          </p:cNvSpPr>
          <p:nvPr/>
        </p:nvSpPr>
        <p:spPr bwMode="auto">
          <a:xfrm>
            <a:off x="250825" y="4149725"/>
            <a:ext cx="4992688" cy="1631950"/>
          </a:xfrm>
          <a:prstGeom prst="rect">
            <a:avLst/>
          </a:prstGeom>
          <a:noFill/>
          <a:ln w="9525">
            <a:noFill/>
            <a:miter lim="800000"/>
            <a:headEnd/>
            <a:tailEnd/>
          </a:ln>
        </p:spPr>
        <p:txBody>
          <a:bodyPr>
            <a:spAutoFit/>
          </a:bodyPr>
          <a:lstStyle/>
          <a:p>
            <a:pPr>
              <a:spcBef>
                <a:spcPct val="30000"/>
              </a:spcBef>
            </a:pPr>
            <a:r>
              <a:rPr lang="en-US" b="0">
                <a:solidFill>
                  <a:srgbClr val="000000"/>
                </a:solidFill>
              </a:rPr>
              <a:t>The rise in numbers of algae and cyanobacteria is primarily a</a:t>
            </a:r>
            <a:r>
              <a:rPr lang="cs-CZ" b="0">
                <a:solidFill>
                  <a:srgbClr val="000000"/>
                </a:solidFill>
              </a:rPr>
              <a:t> </a:t>
            </a:r>
            <a:r>
              <a:rPr lang="en-US" b="0">
                <a:solidFill>
                  <a:srgbClr val="000000"/>
                </a:solidFill>
              </a:rPr>
              <a:t>response to inorganic nutrients, especially PO</a:t>
            </a:r>
            <a:r>
              <a:rPr lang="en-US" b="0" baseline="-25000">
                <a:solidFill>
                  <a:srgbClr val="000000"/>
                </a:solidFill>
              </a:rPr>
              <a:t>4</a:t>
            </a:r>
            <a:r>
              <a:rPr lang="en-US" b="0" baseline="30000">
                <a:solidFill>
                  <a:srgbClr val="000000"/>
                </a:solidFill>
              </a:rPr>
              <a:t>3-</a:t>
            </a:r>
            <a:r>
              <a:rPr lang="en-US" b="0">
                <a:solidFill>
                  <a:srgbClr val="000000"/>
                </a:solidFill>
              </a:rPr>
              <a:t> </a:t>
            </a:r>
            <a:r>
              <a:rPr lang="cs-CZ" b="0">
                <a:solidFill>
                  <a:srgbClr val="000000"/>
                </a:solidFill>
              </a:rPr>
              <a:t>.</a:t>
            </a:r>
            <a:endParaRPr lang="en-US" b="0">
              <a:solidFill>
                <a:srgbClr val="000000"/>
              </a:solidFill>
            </a:endParaRPr>
          </a:p>
          <a:p>
            <a:pPr>
              <a:spcBef>
                <a:spcPct val="30000"/>
              </a:spcBef>
            </a:pPr>
            <a:r>
              <a:rPr lang="en-US" b="0">
                <a:solidFill>
                  <a:srgbClr val="000000"/>
                </a:solidFill>
              </a:rPr>
              <a:t>Oxygen levels return to their pre-input levels once most of the oxidizable organic and inorganic compounds are depleted. </a:t>
            </a:r>
            <a:endParaRPr lang="en-US" b="0"/>
          </a:p>
        </p:txBody>
      </p:sp>
      <p:sp>
        <p:nvSpPr>
          <p:cNvPr id="125959" name="Rectangle 6"/>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000">
                <a:solidFill>
                  <a:srgbClr val="DC0000"/>
                </a:solidFill>
              </a:rPr>
              <a:t>Mikrobiální společenstva vodních ekosystémů</a:t>
            </a:r>
            <a:endParaRPr lang="en-US" sz="2000">
              <a:solidFill>
                <a:srgbClr val="DC0000"/>
              </a:solidFill>
            </a:endParaRPr>
          </a:p>
        </p:txBody>
      </p:sp>
      <p:grpSp>
        <p:nvGrpSpPr>
          <p:cNvPr id="125960" name="Group 7"/>
          <p:cNvGrpSpPr>
            <a:grpSpLocks/>
          </p:cNvGrpSpPr>
          <p:nvPr/>
        </p:nvGrpSpPr>
        <p:grpSpPr bwMode="auto">
          <a:xfrm>
            <a:off x="0" y="0"/>
            <a:ext cx="1146175" cy="623888"/>
            <a:chOff x="480" y="3075"/>
            <a:chExt cx="722" cy="393"/>
          </a:xfrm>
        </p:grpSpPr>
        <p:pic>
          <p:nvPicPr>
            <p:cNvPr id="125961" name="Picture 8" descr="File:Lupa.na.encyklopedii.jpg">
              <a:hlinkClick r:id="rId4"/>
            </p:cNvPr>
            <p:cNvPicPr>
              <a:picLocks noChangeAspect="1" noChangeArrowheads="1"/>
            </p:cNvPicPr>
            <p:nvPr/>
          </p:nvPicPr>
          <p:blipFill>
            <a:blip r:embed="rId5"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125962" name="WordArt 9"/>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FF00"/>
                  </a:solidFill>
                  <a:latin typeface="Arial Black"/>
                </a:rPr>
                <a:t>Příklad</a:t>
              </a:r>
            </a:p>
          </p:txBody>
        </p:sp>
      </p:gr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4"/>
          <p:cNvSpPr>
            <a:spLocks noGrp="1" noChangeArrowheads="1"/>
          </p:cNvSpPr>
          <p:nvPr>
            <p:ph type="title"/>
          </p:nvPr>
        </p:nvSpPr>
        <p:spPr/>
        <p:txBody>
          <a:bodyPr/>
          <a:lstStyle/>
          <a:p>
            <a:pPr eaLnBrk="1" hangingPunct="1"/>
            <a:endParaRPr lang="en-US" smtClean="0"/>
          </a:p>
        </p:txBody>
      </p:sp>
      <p:sp>
        <p:nvSpPr>
          <p:cNvPr id="126979" name="Zástupný symbol pro číslo snímku 3"/>
          <p:cNvSpPr>
            <a:spLocks noGrp="1"/>
          </p:cNvSpPr>
          <p:nvPr>
            <p:ph type="sldNum" sz="quarter" idx="10"/>
          </p:nvPr>
        </p:nvSpPr>
        <p:spPr>
          <a:noFill/>
        </p:spPr>
        <p:txBody>
          <a:bodyPr/>
          <a:lstStyle/>
          <a:p>
            <a:r>
              <a:rPr lang="cs-CZ" smtClean="0">
                <a:latin typeface="Arial" charset="0"/>
              </a:rPr>
              <a:t>Snímek </a:t>
            </a:r>
            <a:fld id="{5F3A85E1-F5B8-4B77-9927-ADD7FD27A94F}" type="slidenum">
              <a:rPr lang="cs-CZ" smtClean="0">
                <a:latin typeface="Arial" charset="0"/>
              </a:rPr>
              <a:pPr/>
              <a:t>115</a:t>
            </a:fld>
            <a:endParaRPr lang="cs-CZ" smtClean="0">
              <a:latin typeface="Arial" charset="0"/>
            </a:endParaRPr>
          </a:p>
        </p:txBody>
      </p:sp>
      <p:pic>
        <p:nvPicPr>
          <p:cNvPr id="126980" name="Picture 5"/>
          <p:cNvPicPr>
            <a:picLocks noChangeAspect="1" noChangeArrowheads="1"/>
          </p:cNvPicPr>
          <p:nvPr/>
        </p:nvPicPr>
        <p:blipFill>
          <a:blip r:embed="rId2" cstate="print"/>
          <a:srcRect t="38138" b="26248"/>
          <a:stretch>
            <a:fillRect/>
          </a:stretch>
        </p:blipFill>
        <p:spPr bwMode="auto">
          <a:xfrm>
            <a:off x="2843213" y="981075"/>
            <a:ext cx="6300787" cy="1008063"/>
          </a:xfrm>
          <a:prstGeom prst="rect">
            <a:avLst/>
          </a:prstGeom>
          <a:noFill/>
          <a:ln w="9525">
            <a:noFill/>
            <a:miter lim="800000"/>
            <a:headEnd/>
            <a:tailEnd/>
          </a:ln>
        </p:spPr>
      </p:pic>
      <p:pic>
        <p:nvPicPr>
          <p:cNvPr id="126981" name="Picture 6"/>
          <p:cNvPicPr>
            <a:picLocks noChangeAspect="1" noChangeArrowheads="1"/>
          </p:cNvPicPr>
          <p:nvPr/>
        </p:nvPicPr>
        <p:blipFill>
          <a:blip r:embed="rId2" cstate="print"/>
          <a:srcRect l="30840" t="22882" r="39430" b="69490"/>
          <a:stretch>
            <a:fillRect/>
          </a:stretch>
        </p:blipFill>
        <p:spPr bwMode="auto">
          <a:xfrm>
            <a:off x="6191250" y="620713"/>
            <a:ext cx="2952750" cy="339725"/>
          </a:xfrm>
          <a:prstGeom prst="rect">
            <a:avLst/>
          </a:prstGeom>
          <a:noFill/>
          <a:ln w="9525">
            <a:noFill/>
            <a:miter lim="800000"/>
            <a:headEnd/>
            <a:tailEnd/>
          </a:ln>
        </p:spPr>
      </p:pic>
      <p:grpSp>
        <p:nvGrpSpPr>
          <p:cNvPr id="126982" name="Group 7"/>
          <p:cNvGrpSpPr>
            <a:grpSpLocks/>
          </p:cNvGrpSpPr>
          <p:nvPr/>
        </p:nvGrpSpPr>
        <p:grpSpPr bwMode="auto">
          <a:xfrm>
            <a:off x="0" y="0"/>
            <a:ext cx="1146175" cy="623888"/>
            <a:chOff x="480" y="3075"/>
            <a:chExt cx="722" cy="393"/>
          </a:xfrm>
        </p:grpSpPr>
        <p:pic>
          <p:nvPicPr>
            <p:cNvPr id="126985" name="Picture 8" descr="File:Lupa.na.encyklopedii.jpg">
              <a:hlinkClick r:id="rId3"/>
            </p:cNvPr>
            <p:cNvPicPr>
              <a:picLocks noChangeAspect="1" noChangeArrowheads="1"/>
            </p:cNvPicPr>
            <p:nvPr/>
          </p:nvPicPr>
          <p:blipFill>
            <a:blip r:embed="rId4"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126986" name="WordArt 9"/>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FF00"/>
                  </a:solidFill>
                  <a:latin typeface="Arial Black"/>
                </a:rPr>
                <a:t>Příklad</a:t>
              </a:r>
            </a:p>
          </p:txBody>
        </p:sp>
      </p:grpSp>
      <p:pic>
        <p:nvPicPr>
          <p:cNvPr id="126983" name="Picture 10"/>
          <p:cNvPicPr>
            <a:picLocks noChangeAspect="1" noChangeArrowheads="1"/>
          </p:cNvPicPr>
          <p:nvPr/>
        </p:nvPicPr>
        <p:blipFill>
          <a:blip r:embed="rId5" cstate="print"/>
          <a:srcRect/>
          <a:stretch>
            <a:fillRect/>
          </a:stretch>
        </p:blipFill>
        <p:spPr bwMode="auto">
          <a:xfrm>
            <a:off x="0" y="2133600"/>
            <a:ext cx="9144000" cy="2424113"/>
          </a:xfrm>
          <a:prstGeom prst="rect">
            <a:avLst/>
          </a:prstGeom>
          <a:noFill/>
          <a:ln w="9525">
            <a:noFill/>
            <a:miter lim="800000"/>
            <a:headEnd/>
            <a:tailEnd/>
          </a:ln>
        </p:spPr>
      </p:pic>
      <p:sp>
        <p:nvSpPr>
          <p:cNvPr id="126984" name="Rectangle 11"/>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000">
                <a:solidFill>
                  <a:srgbClr val="DC0000"/>
                </a:solidFill>
              </a:rPr>
              <a:t>Mikrobiální společenstva vodních ekosystémů</a:t>
            </a:r>
            <a:endParaRPr lang="en-US" sz="2000">
              <a:solidFill>
                <a:srgbClr val="DC0000"/>
              </a:solidFill>
            </a:endParaRPr>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10"/>
          <p:cNvSpPr>
            <a:spLocks noGrp="1" noChangeArrowheads="1"/>
          </p:cNvSpPr>
          <p:nvPr>
            <p:ph type="title"/>
          </p:nvPr>
        </p:nvSpPr>
        <p:spPr/>
        <p:txBody>
          <a:bodyPr/>
          <a:lstStyle/>
          <a:p>
            <a:pPr eaLnBrk="1" hangingPunct="1"/>
            <a:endParaRPr lang="en-US" smtClean="0"/>
          </a:p>
        </p:txBody>
      </p:sp>
      <p:sp>
        <p:nvSpPr>
          <p:cNvPr id="128003" name="Rectangle 11"/>
          <p:cNvSpPr>
            <a:spLocks noGrp="1" noChangeArrowheads="1"/>
          </p:cNvSpPr>
          <p:nvPr>
            <p:ph idx="1"/>
          </p:nvPr>
        </p:nvSpPr>
        <p:spPr>
          <a:xfrm>
            <a:off x="179388" y="1052513"/>
            <a:ext cx="8713787" cy="5329237"/>
          </a:xfrm>
        </p:spPr>
        <p:txBody>
          <a:bodyPr/>
          <a:lstStyle/>
          <a:p>
            <a:pPr eaLnBrk="1" hangingPunct="1">
              <a:lnSpc>
                <a:spcPct val="80000"/>
              </a:lnSpc>
              <a:buFontTx/>
              <a:buNone/>
            </a:pPr>
            <a:r>
              <a:rPr lang="cs-CZ" sz="1400" smtClean="0"/>
              <a:t>Chlorophyll a levels and algal cell counts</a:t>
            </a:r>
          </a:p>
          <a:p>
            <a:pPr eaLnBrk="1" hangingPunct="1">
              <a:lnSpc>
                <a:spcPct val="80000"/>
              </a:lnSpc>
            </a:pPr>
            <a:r>
              <a:rPr lang="cs-CZ" sz="1400" b="0" smtClean="0"/>
              <a:t>Samples (50–250 ml, triplicates) for chlorophyll a (chl-a) assay were </a:t>
            </a:r>
            <a:r>
              <a:rPr lang="cs-CZ" sz="1400" smtClean="0"/>
              <a:t>filtered</a:t>
            </a:r>
            <a:r>
              <a:rPr lang="cs-CZ" sz="1400" b="0" smtClean="0"/>
              <a:t> on glass fiber filters (2 mm) and frozen at −80 °C until analysis. Chl-a was extracted for 24 h with 90% acetone and measured by spectrophotometry. For qualitative and quantitative analysis of phytoplankton, samples were fixed with Lugol's iodine solution (2%, final concentration) and </a:t>
            </a:r>
            <a:r>
              <a:rPr lang="cs-CZ" sz="1400" smtClean="0"/>
              <a:t>cells were enumerated with an inverted microscope</a:t>
            </a:r>
            <a:r>
              <a:rPr lang="cs-CZ" sz="1400" b="0" smtClean="0"/>
              <a:t> using sedimentation chambers. Algal cells were identified to genus level.</a:t>
            </a:r>
          </a:p>
          <a:p>
            <a:pPr eaLnBrk="1" hangingPunct="1">
              <a:lnSpc>
                <a:spcPct val="80000"/>
              </a:lnSpc>
            </a:pPr>
            <a:endParaRPr lang="cs-CZ" sz="1400" b="0" smtClean="0"/>
          </a:p>
          <a:p>
            <a:pPr eaLnBrk="1" hangingPunct="1">
              <a:lnSpc>
                <a:spcPct val="80000"/>
              </a:lnSpc>
              <a:buFontTx/>
              <a:buNone/>
            </a:pPr>
            <a:r>
              <a:rPr lang="cs-CZ" sz="1400" smtClean="0"/>
              <a:t>Production, abundance and physiological activity of heterotrophic bacteria</a:t>
            </a:r>
          </a:p>
          <a:p>
            <a:pPr eaLnBrk="1" hangingPunct="1">
              <a:lnSpc>
                <a:spcPct val="80000"/>
              </a:lnSpc>
            </a:pPr>
            <a:r>
              <a:rPr lang="cs-CZ" sz="1400" b="0" smtClean="0"/>
              <a:t>Production of heterotrophic bacteria was immediately estimated using </a:t>
            </a:r>
            <a:r>
              <a:rPr lang="cs-CZ" sz="1400" smtClean="0"/>
              <a:t>tritiated thymidine incorporation</a:t>
            </a:r>
            <a:r>
              <a:rPr lang="cs-CZ" sz="1400" b="0" smtClean="0"/>
              <a:t>. Bacterial density was determined using </a:t>
            </a:r>
            <a:r>
              <a:rPr lang="cs-CZ" sz="1400" smtClean="0"/>
              <a:t>epifluorescence microscopy</a:t>
            </a:r>
            <a:r>
              <a:rPr lang="cs-CZ" sz="1400" b="0" smtClean="0"/>
              <a:t>. Samples (2 ml) were fixed with formaldehyde (2%, final concentration) and analyzed by </a:t>
            </a:r>
            <a:r>
              <a:rPr lang="cs-CZ" sz="1400" smtClean="0"/>
              <a:t>DAPI staining</a:t>
            </a:r>
            <a:r>
              <a:rPr lang="cs-CZ" sz="1400" b="0" smtClean="0"/>
              <a:t>.</a:t>
            </a:r>
          </a:p>
          <a:p>
            <a:pPr eaLnBrk="1" hangingPunct="1">
              <a:lnSpc>
                <a:spcPct val="80000"/>
              </a:lnSpc>
            </a:pPr>
            <a:r>
              <a:rPr lang="cs-CZ" sz="1400" smtClean="0"/>
              <a:t>Bacterial physiological activity</a:t>
            </a:r>
            <a:r>
              <a:rPr lang="cs-CZ" sz="1400" b="0" smtClean="0"/>
              <a:t> was assessed using 5-cyano-2,3-ditolyl tetrazolium chloride (</a:t>
            </a:r>
            <a:r>
              <a:rPr lang="cs-CZ" sz="1400" smtClean="0"/>
              <a:t>CTC</a:t>
            </a:r>
            <a:r>
              <a:rPr lang="cs-CZ" sz="1400" b="0" smtClean="0"/>
              <a:t>).</a:t>
            </a:r>
          </a:p>
          <a:p>
            <a:pPr eaLnBrk="1" hangingPunct="1">
              <a:lnSpc>
                <a:spcPct val="80000"/>
              </a:lnSpc>
            </a:pPr>
            <a:endParaRPr lang="cs-CZ" sz="1400" b="0" smtClean="0"/>
          </a:p>
          <a:p>
            <a:pPr eaLnBrk="1" hangingPunct="1">
              <a:lnSpc>
                <a:spcPct val="80000"/>
              </a:lnSpc>
              <a:buFontTx/>
              <a:buNone/>
            </a:pPr>
            <a:r>
              <a:rPr lang="cs-CZ" sz="1400" smtClean="0"/>
              <a:t>Fluorescent in situ hybridization (FISH) with group-specific rRNA oligonucleotides</a:t>
            </a:r>
          </a:p>
          <a:p>
            <a:pPr eaLnBrk="1" hangingPunct="1">
              <a:lnSpc>
                <a:spcPct val="80000"/>
              </a:lnSpc>
            </a:pPr>
            <a:r>
              <a:rPr lang="cs-CZ" sz="1400" b="0" smtClean="0"/>
              <a:t>The relative abundance of four major phylogenetic groups was analyzed by </a:t>
            </a:r>
            <a:r>
              <a:rPr lang="cs-CZ" sz="1400" smtClean="0"/>
              <a:t>FISH</a:t>
            </a:r>
            <a:r>
              <a:rPr lang="cs-CZ" sz="1400" b="0" smtClean="0"/>
              <a:t> with oligonucleotide probes. Specific probes were used to detect bacteria of the α- (ALF1b), β- (BET42a), and γ- (GAM42a) subdivisions of Proteobacteria and of the Cytophaga-Flavobacterium cluster (CF319a). </a:t>
            </a:r>
          </a:p>
          <a:p>
            <a:pPr eaLnBrk="1" hangingPunct="1">
              <a:lnSpc>
                <a:spcPct val="80000"/>
              </a:lnSpc>
            </a:pPr>
            <a:endParaRPr lang="cs-CZ" sz="1400" b="0" smtClean="0"/>
          </a:p>
          <a:p>
            <a:pPr eaLnBrk="1" hangingPunct="1">
              <a:lnSpc>
                <a:spcPct val="80000"/>
              </a:lnSpc>
              <a:buFontTx/>
              <a:buNone/>
            </a:pPr>
            <a:r>
              <a:rPr lang="cs-CZ" sz="1400" smtClean="0"/>
              <a:t>PCR amplification and temporal temperature gradient gel electrophoresis (TTGE)</a:t>
            </a:r>
          </a:p>
          <a:p>
            <a:pPr eaLnBrk="1" hangingPunct="1">
              <a:lnSpc>
                <a:spcPct val="80000"/>
              </a:lnSpc>
            </a:pPr>
            <a:r>
              <a:rPr lang="cs-CZ" sz="1400" b="0" smtClean="0"/>
              <a:t>Samples (80 ml) were </a:t>
            </a:r>
            <a:r>
              <a:rPr lang="cs-CZ" sz="1400" smtClean="0"/>
              <a:t>centrifuged</a:t>
            </a:r>
            <a:r>
              <a:rPr lang="cs-CZ" sz="1400" b="0" smtClean="0"/>
              <a:t> (15,000 × g, 4 °C) for 45 min. The resulting pellet was resuspended in 545 μl TE buffer (pH 8) and conserved at −20 °C until the extraction. </a:t>
            </a:r>
            <a:r>
              <a:rPr lang="cs-CZ" sz="1400" smtClean="0"/>
              <a:t>Genomic DNA was extracted</a:t>
            </a:r>
            <a:r>
              <a:rPr lang="cs-CZ" sz="1400" b="0" smtClean="0"/>
              <a:t>.</a:t>
            </a:r>
          </a:p>
          <a:p>
            <a:pPr eaLnBrk="1" hangingPunct="1">
              <a:lnSpc>
                <a:spcPct val="80000"/>
              </a:lnSpc>
            </a:pPr>
            <a:r>
              <a:rPr lang="cs-CZ" sz="1400" b="0" smtClean="0"/>
              <a:t>The V6–V8 regions of </a:t>
            </a:r>
            <a:r>
              <a:rPr lang="cs-CZ" sz="1400" smtClean="0"/>
              <a:t>16S rRNA</a:t>
            </a:r>
            <a:r>
              <a:rPr lang="cs-CZ" sz="1400" b="0" smtClean="0"/>
              <a:t> gene were amplified by </a:t>
            </a:r>
            <a:r>
              <a:rPr lang="cs-CZ" sz="1400" smtClean="0"/>
              <a:t>PCR</a:t>
            </a:r>
            <a:r>
              <a:rPr lang="cs-CZ" sz="1400" b="0" smtClean="0"/>
              <a:t> using primers GC-968f and 1401r. </a:t>
            </a:r>
            <a:r>
              <a:rPr lang="cs-CZ" sz="1400" smtClean="0"/>
              <a:t>Electrophoresis</a:t>
            </a:r>
            <a:r>
              <a:rPr lang="cs-CZ" sz="1400" b="0" smtClean="0"/>
              <a:t> was performed. Gel was stained using a Gel Star nucleic acid gel stain bath (BMA) and digitized using a Versa Doc™ Imaging System (Bio-RAD). </a:t>
            </a:r>
            <a:r>
              <a:rPr lang="en-US" sz="1400" smtClean="0"/>
              <a:t>Electrophoresis</a:t>
            </a:r>
            <a:r>
              <a:rPr lang="cs-CZ" sz="1400" smtClean="0"/>
              <a:t> for TGGE</a:t>
            </a:r>
            <a:r>
              <a:rPr lang="en-US" sz="1400" b="0" smtClean="0"/>
              <a:t> was run for 17 h at 68 V at a temperature increasing from 66 to 69.7 °C at a ramp rate of 0.2 °C h−1. </a:t>
            </a:r>
            <a:endParaRPr lang="cs-CZ" sz="1400" b="0" smtClean="0"/>
          </a:p>
        </p:txBody>
      </p:sp>
      <p:sp>
        <p:nvSpPr>
          <p:cNvPr id="128004" name="Zástupný symbol pro číslo snímku 4"/>
          <p:cNvSpPr>
            <a:spLocks noGrp="1"/>
          </p:cNvSpPr>
          <p:nvPr>
            <p:ph type="sldNum" sz="quarter" idx="10"/>
          </p:nvPr>
        </p:nvSpPr>
        <p:spPr>
          <a:noFill/>
        </p:spPr>
        <p:txBody>
          <a:bodyPr/>
          <a:lstStyle/>
          <a:p>
            <a:r>
              <a:rPr lang="cs-CZ" smtClean="0">
                <a:latin typeface="Arial" charset="0"/>
              </a:rPr>
              <a:t>Snímek </a:t>
            </a:r>
            <a:fld id="{7CA2EC9F-C8FB-43EA-B893-F0B307FB36B1}" type="slidenum">
              <a:rPr lang="cs-CZ" smtClean="0">
                <a:latin typeface="Arial" charset="0"/>
              </a:rPr>
              <a:pPr/>
              <a:t>116</a:t>
            </a:fld>
            <a:endParaRPr lang="cs-CZ" smtClean="0">
              <a:latin typeface="Arial" charset="0"/>
            </a:endParaRPr>
          </a:p>
        </p:txBody>
      </p:sp>
      <p:pic>
        <p:nvPicPr>
          <p:cNvPr id="128005" name="Picture 4"/>
          <p:cNvPicPr>
            <a:picLocks noChangeAspect="1" noChangeArrowheads="1"/>
          </p:cNvPicPr>
          <p:nvPr/>
        </p:nvPicPr>
        <p:blipFill>
          <a:blip r:embed="rId2" cstate="print"/>
          <a:srcRect l="30840" t="22882" r="39430" b="69490"/>
          <a:stretch>
            <a:fillRect/>
          </a:stretch>
        </p:blipFill>
        <p:spPr bwMode="auto">
          <a:xfrm>
            <a:off x="6191250" y="692150"/>
            <a:ext cx="2952750" cy="339725"/>
          </a:xfrm>
          <a:prstGeom prst="rect">
            <a:avLst/>
          </a:prstGeom>
          <a:noFill/>
          <a:ln w="9525">
            <a:noFill/>
            <a:miter lim="800000"/>
            <a:headEnd/>
            <a:tailEnd/>
          </a:ln>
        </p:spPr>
      </p:pic>
      <p:grpSp>
        <p:nvGrpSpPr>
          <p:cNvPr id="128006" name="Group 5"/>
          <p:cNvGrpSpPr>
            <a:grpSpLocks/>
          </p:cNvGrpSpPr>
          <p:nvPr/>
        </p:nvGrpSpPr>
        <p:grpSpPr bwMode="auto">
          <a:xfrm>
            <a:off x="0" y="0"/>
            <a:ext cx="1146175" cy="623888"/>
            <a:chOff x="480" y="3075"/>
            <a:chExt cx="722" cy="393"/>
          </a:xfrm>
        </p:grpSpPr>
        <p:pic>
          <p:nvPicPr>
            <p:cNvPr id="128008" name="Picture 6" descr="File:Lupa.na.encyklopedii.jpg">
              <a:hlinkClick r:id="rId3"/>
            </p:cNvPr>
            <p:cNvPicPr>
              <a:picLocks noChangeAspect="1" noChangeArrowheads="1"/>
            </p:cNvPicPr>
            <p:nvPr/>
          </p:nvPicPr>
          <p:blipFill>
            <a:blip r:embed="rId4"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128009" name="WordArt 7"/>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FF00"/>
                  </a:solidFill>
                  <a:latin typeface="Arial Black"/>
                </a:rPr>
                <a:t>Příklad</a:t>
              </a:r>
            </a:p>
          </p:txBody>
        </p:sp>
      </p:grpSp>
      <p:sp>
        <p:nvSpPr>
          <p:cNvPr id="128007" name="Rectangle 9"/>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000">
                <a:solidFill>
                  <a:srgbClr val="DC0000"/>
                </a:solidFill>
              </a:rPr>
              <a:t>Mikrobiální společenstva vodních ekosystémů</a:t>
            </a:r>
            <a:endParaRPr lang="en-US" sz="2000">
              <a:solidFill>
                <a:srgbClr val="DC0000"/>
              </a:solidFill>
            </a:endParaRPr>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eaLnBrk="1" hangingPunct="1"/>
            <a:endParaRPr lang="en-US" smtClean="0"/>
          </a:p>
        </p:txBody>
      </p:sp>
      <p:sp>
        <p:nvSpPr>
          <p:cNvPr id="129027" name="Zástupný symbol pro číslo snímku 3"/>
          <p:cNvSpPr>
            <a:spLocks noGrp="1"/>
          </p:cNvSpPr>
          <p:nvPr>
            <p:ph type="sldNum" sz="quarter" idx="10"/>
          </p:nvPr>
        </p:nvSpPr>
        <p:spPr>
          <a:noFill/>
        </p:spPr>
        <p:txBody>
          <a:bodyPr/>
          <a:lstStyle/>
          <a:p>
            <a:r>
              <a:rPr lang="cs-CZ" smtClean="0">
                <a:latin typeface="Arial" charset="0"/>
              </a:rPr>
              <a:t>Snímek </a:t>
            </a:r>
            <a:fld id="{89FBB1B8-CB54-476C-8295-49DDAAF474A9}" type="slidenum">
              <a:rPr lang="cs-CZ" smtClean="0">
                <a:latin typeface="Arial" charset="0"/>
              </a:rPr>
              <a:pPr/>
              <a:t>117</a:t>
            </a:fld>
            <a:endParaRPr lang="cs-CZ" smtClean="0">
              <a:latin typeface="Arial" charset="0"/>
            </a:endParaRPr>
          </a:p>
        </p:txBody>
      </p:sp>
      <p:pic>
        <p:nvPicPr>
          <p:cNvPr id="129028" name="Picture 17" descr="Image"/>
          <p:cNvPicPr>
            <a:picLocks noChangeAspect="1" noChangeArrowheads="1"/>
          </p:cNvPicPr>
          <p:nvPr/>
        </p:nvPicPr>
        <p:blipFill>
          <a:blip r:embed="rId2" cstate="print"/>
          <a:srcRect/>
          <a:stretch>
            <a:fillRect/>
          </a:stretch>
        </p:blipFill>
        <p:spPr bwMode="auto">
          <a:xfrm>
            <a:off x="0" y="3863975"/>
            <a:ext cx="5724525" cy="2994025"/>
          </a:xfrm>
          <a:prstGeom prst="rect">
            <a:avLst/>
          </a:prstGeom>
          <a:noFill/>
          <a:ln w="9525">
            <a:noFill/>
            <a:miter lim="800000"/>
            <a:headEnd/>
            <a:tailEnd/>
          </a:ln>
        </p:spPr>
      </p:pic>
      <p:pic>
        <p:nvPicPr>
          <p:cNvPr id="129029" name="Picture 4"/>
          <p:cNvPicPr>
            <a:picLocks noChangeAspect="1" noChangeArrowheads="1"/>
          </p:cNvPicPr>
          <p:nvPr/>
        </p:nvPicPr>
        <p:blipFill>
          <a:blip r:embed="rId3" cstate="print"/>
          <a:srcRect l="30840" t="22882" r="39430" b="69490"/>
          <a:stretch>
            <a:fillRect/>
          </a:stretch>
        </p:blipFill>
        <p:spPr bwMode="auto">
          <a:xfrm>
            <a:off x="6191250" y="620713"/>
            <a:ext cx="2952750" cy="339725"/>
          </a:xfrm>
          <a:prstGeom prst="rect">
            <a:avLst/>
          </a:prstGeom>
          <a:noFill/>
          <a:ln w="9525">
            <a:noFill/>
            <a:miter lim="800000"/>
            <a:headEnd/>
            <a:tailEnd/>
          </a:ln>
        </p:spPr>
      </p:pic>
      <p:grpSp>
        <p:nvGrpSpPr>
          <p:cNvPr id="129030" name="Group 5"/>
          <p:cNvGrpSpPr>
            <a:grpSpLocks/>
          </p:cNvGrpSpPr>
          <p:nvPr/>
        </p:nvGrpSpPr>
        <p:grpSpPr bwMode="auto">
          <a:xfrm>
            <a:off x="0" y="0"/>
            <a:ext cx="1146175" cy="623888"/>
            <a:chOff x="480" y="3075"/>
            <a:chExt cx="722" cy="393"/>
          </a:xfrm>
        </p:grpSpPr>
        <p:pic>
          <p:nvPicPr>
            <p:cNvPr id="129035" name="Picture 6" descr="File:Lupa.na.encyklopedii.jpg">
              <a:hlinkClick r:id="rId4"/>
            </p:cNvPr>
            <p:cNvPicPr>
              <a:picLocks noChangeAspect="1" noChangeArrowheads="1"/>
            </p:cNvPicPr>
            <p:nvPr/>
          </p:nvPicPr>
          <p:blipFill>
            <a:blip r:embed="rId5"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129036" name="WordArt 7"/>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FF00"/>
                  </a:solidFill>
                  <a:latin typeface="Arial Black"/>
                </a:rPr>
                <a:t>Příklad</a:t>
              </a:r>
            </a:p>
          </p:txBody>
        </p:sp>
      </p:grpSp>
      <p:sp>
        <p:nvSpPr>
          <p:cNvPr id="129031" name="Rectangle 9"/>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000">
                <a:solidFill>
                  <a:srgbClr val="DC0000"/>
                </a:solidFill>
              </a:rPr>
              <a:t>Mikrobiální společenstva vodních ekosystémů</a:t>
            </a:r>
            <a:endParaRPr lang="en-US" sz="2000">
              <a:solidFill>
                <a:srgbClr val="DC0000"/>
              </a:solidFill>
            </a:endParaRPr>
          </a:p>
        </p:txBody>
      </p:sp>
      <p:pic>
        <p:nvPicPr>
          <p:cNvPr id="129032" name="Picture 11" descr="Image"/>
          <p:cNvPicPr>
            <a:picLocks noChangeAspect="1" noChangeArrowheads="1"/>
          </p:cNvPicPr>
          <p:nvPr/>
        </p:nvPicPr>
        <p:blipFill>
          <a:blip r:embed="rId6" cstate="print"/>
          <a:srcRect/>
          <a:stretch>
            <a:fillRect/>
          </a:stretch>
        </p:blipFill>
        <p:spPr bwMode="auto">
          <a:xfrm>
            <a:off x="2484438" y="476250"/>
            <a:ext cx="2771775" cy="1625600"/>
          </a:xfrm>
          <a:prstGeom prst="rect">
            <a:avLst/>
          </a:prstGeom>
          <a:noFill/>
          <a:ln w="9525">
            <a:noFill/>
            <a:miter lim="800000"/>
            <a:headEnd/>
            <a:tailEnd/>
          </a:ln>
        </p:spPr>
      </p:pic>
      <p:pic>
        <p:nvPicPr>
          <p:cNvPr id="129033" name="Picture 13" descr="Image"/>
          <p:cNvPicPr>
            <a:picLocks noChangeAspect="1" noChangeArrowheads="1"/>
          </p:cNvPicPr>
          <p:nvPr/>
        </p:nvPicPr>
        <p:blipFill>
          <a:blip r:embed="rId7" cstate="print"/>
          <a:srcRect/>
          <a:stretch>
            <a:fillRect/>
          </a:stretch>
        </p:blipFill>
        <p:spPr bwMode="auto">
          <a:xfrm>
            <a:off x="2124075" y="2133600"/>
            <a:ext cx="3635375" cy="1708150"/>
          </a:xfrm>
          <a:prstGeom prst="rect">
            <a:avLst/>
          </a:prstGeom>
          <a:noFill/>
          <a:ln w="9525">
            <a:noFill/>
            <a:miter lim="800000"/>
            <a:headEnd/>
            <a:tailEnd/>
          </a:ln>
        </p:spPr>
      </p:pic>
      <p:pic>
        <p:nvPicPr>
          <p:cNvPr id="129034" name="Picture 15" descr="Image"/>
          <p:cNvPicPr>
            <a:picLocks noChangeAspect="1" noChangeArrowheads="1"/>
          </p:cNvPicPr>
          <p:nvPr/>
        </p:nvPicPr>
        <p:blipFill>
          <a:blip r:embed="rId8" cstate="print"/>
          <a:srcRect/>
          <a:stretch>
            <a:fillRect/>
          </a:stretch>
        </p:blipFill>
        <p:spPr bwMode="auto">
          <a:xfrm>
            <a:off x="5895975" y="1362075"/>
            <a:ext cx="3248025" cy="5495925"/>
          </a:xfrm>
          <a:prstGeom prst="rect">
            <a:avLst/>
          </a:prstGeom>
          <a:noFill/>
          <a:ln w="9525">
            <a:noFill/>
            <a:miter lim="800000"/>
            <a:headEnd/>
            <a:tailEnd/>
          </a:ln>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Zástupný symbol pro číslo snímku 2"/>
          <p:cNvSpPr>
            <a:spLocks noGrp="1"/>
          </p:cNvSpPr>
          <p:nvPr>
            <p:ph type="sldNum" sz="quarter" idx="10"/>
          </p:nvPr>
        </p:nvSpPr>
        <p:spPr>
          <a:noFill/>
        </p:spPr>
        <p:txBody>
          <a:bodyPr/>
          <a:lstStyle/>
          <a:p>
            <a:r>
              <a:rPr lang="cs-CZ" smtClean="0">
                <a:latin typeface="Arial" charset="0"/>
              </a:rPr>
              <a:t>Snímek </a:t>
            </a:r>
            <a:fld id="{7944ED63-8B79-47FC-B05F-0BF6A4CFD813}" type="slidenum">
              <a:rPr lang="cs-CZ" smtClean="0">
                <a:latin typeface="Arial" charset="0"/>
              </a:rPr>
              <a:pPr/>
              <a:t>12</a:t>
            </a:fld>
            <a:endParaRPr lang="cs-CZ" smtClean="0">
              <a:latin typeface="Arial" charset="0"/>
            </a:endParaRPr>
          </a:p>
        </p:txBody>
      </p:sp>
      <p:sp>
        <p:nvSpPr>
          <p:cNvPr id="23555" name="Text Box 3"/>
          <p:cNvSpPr txBox="1">
            <a:spLocks noChangeArrowheads="1"/>
          </p:cNvSpPr>
          <p:nvPr/>
        </p:nvSpPr>
        <p:spPr bwMode="auto">
          <a:xfrm>
            <a:off x="152400" y="838200"/>
            <a:ext cx="8763000" cy="3929063"/>
          </a:xfrm>
          <a:prstGeom prst="rect">
            <a:avLst/>
          </a:prstGeom>
          <a:noFill/>
          <a:ln w="9525">
            <a:noFill/>
            <a:miter lim="800000"/>
            <a:headEnd/>
            <a:tailEnd/>
          </a:ln>
        </p:spPr>
        <p:txBody>
          <a:bodyPr>
            <a:spAutoFit/>
          </a:bodyPr>
          <a:lstStyle/>
          <a:p>
            <a:pPr eaLnBrk="0" hangingPunct="0">
              <a:spcBef>
                <a:spcPct val="50000"/>
              </a:spcBef>
            </a:pPr>
            <a:r>
              <a:rPr lang="cs-CZ" sz="2400">
                <a:solidFill>
                  <a:srgbClr val="0000FF"/>
                </a:solidFill>
              </a:rPr>
              <a:t>Rozšíření mikroorganismů v půdě</a:t>
            </a:r>
            <a:r>
              <a:rPr lang="cs-CZ" sz="2400" b="0"/>
              <a:t> </a:t>
            </a:r>
          </a:p>
          <a:p>
            <a:pPr eaLnBrk="0" hangingPunct="0">
              <a:spcBef>
                <a:spcPct val="50000"/>
              </a:spcBef>
            </a:pPr>
            <a:r>
              <a:rPr lang="cs-CZ" sz="2400" b="0"/>
              <a:t>- determinováno půdou jako prostředím</a:t>
            </a:r>
          </a:p>
          <a:p>
            <a:pPr eaLnBrk="0" hangingPunct="0">
              <a:spcBef>
                <a:spcPct val="50000"/>
              </a:spcBef>
            </a:pPr>
            <a:r>
              <a:rPr lang="cs-CZ" sz="2400" b="0"/>
              <a:t>- obecně se abundance snižuje směrem do hloubky</a:t>
            </a:r>
          </a:p>
          <a:p>
            <a:pPr eaLnBrk="0" hangingPunct="0">
              <a:spcBef>
                <a:spcPct val="50000"/>
              </a:spcBef>
            </a:pPr>
            <a:r>
              <a:rPr lang="cs-CZ" sz="2400"/>
              <a:t>- alochtonní</a:t>
            </a:r>
            <a:r>
              <a:rPr lang="cs-CZ" sz="2400" b="0"/>
              <a:t> </a:t>
            </a:r>
            <a:r>
              <a:rPr lang="cs-CZ" b="0"/>
              <a:t>= v půdě přirozené (např. bakterie rodů </a:t>
            </a:r>
            <a:r>
              <a:rPr lang="cs-CZ" b="0" i="1"/>
              <a:t>Pseudomonas, Streptomyces, Arthrobacter</a:t>
            </a:r>
            <a:r>
              <a:rPr lang="cs-CZ" b="0"/>
              <a:t>, houby </a:t>
            </a:r>
            <a:r>
              <a:rPr lang="cs-CZ" b="0" i="1"/>
              <a:t>Mucor, Penicillium, Aspergillus</a:t>
            </a:r>
            <a:r>
              <a:rPr lang="cs-CZ" b="0"/>
              <a:t> ...)</a:t>
            </a:r>
          </a:p>
          <a:p>
            <a:pPr eaLnBrk="0" hangingPunct="0">
              <a:spcBef>
                <a:spcPct val="50000"/>
              </a:spcBef>
            </a:pPr>
            <a:r>
              <a:rPr lang="cs-CZ" sz="2400"/>
              <a:t>- zymogenní</a:t>
            </a:r>
            <a:r>
              <a:rPr lang="cs-CZ" sz="2400" b="0"/>
              <a:t> </a:t>
            </a:r>
            <a:r>
              <a:rPr lang="cs-CZ" b="0"/>
              <a:t>= jen v optimálních podmínkách, rychle rostoucí a silně aktivní (</a:t>
            </a:r>
            <a:r>
              <a:rPr lang="cs-CZ" b="0" i="1"/>
              <a:t>Bacillus</a:t>
            </a:r>
            <a:r>
              <a:rPr lang="cs-CZ" b="0"/>
              <a:t>, bičíkovci, sinice)</a:t>
            </a:r>
          </a:p>
          <a:p>
            <a:pPr eaLnBrk="0" hangingPunct="0">
              <a:spcBef>
                <a:spcPct val="50000"/>
              </a:spcBef>
            </a:pPr>
            <a:r>
              <a:rPr lang="cs-CZ" sz="2400" b="0"/>
              <a:t>- </a:t>
            </a:r>
            <a:r>
              <a:rPr lang="cs-CZ" sz="2400"/>
              <a:t>patogenní </a:t>
            </a:r>
            <a:r>
              <a:rPr lang="cs-CZ"/>
              <a:t>-</a:t>
            </a:r>
            <a:r>
              <a:rPr lang="cs-CZ" b="0"/>
              <a:t> i pro člověka (</a:t>
            </a:r>
            <a:r>
              <a:rPr lang="cs-CZ" b="0" i="1"/>
              <a:t>Clostridium tetani, C. botulinum, C. perfringens, Bacillus anthracis</a:t>
            </a:r>
            <a:r>
              <a:rPr lang="cs-CZ" b="0"/>
              <a:t> apod.)</a:t>
            </a:r>
          </a:p>
        </p:txBody>
      </p:sp>
      <p:sp>
        <p:nvSpPr>
          <p:cNvPr id="23556" name="Rectangle 4"/>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číslo snímku 4"/>
          <p:cNvSpPr>
            <a:spLocks noGrp="1"/>
          </p:cNvSpPr>
          <p:nvPr>
            <p:ph type="sldNum" sz="quarter" idx="10"/>
          </p:nvPr>
        </p:nvSpPr>
        <p:spPr>
          <a:noFill/>
        </p:spPr>
        <p:txBody>
          <a:bodyPr/>
          <a:lstStyle/>
          <a:p>
            <a:r>
              <a:rPr lang="cs-CZ" smtClean="0">
                <a:latin typeface="Arial" charset="0"/>
              </a:rPr>
              <a:t>Snímek </a:t>
            </a:r>
            <a:fld id="{A66A9069-7D34-40E9-AB02-DD13F7B7F3FA}" type="slidenum">
              <a:rPr lang="cs-CZ" smtClean="0">
                <a:latin typeface="Arial" charset="0"/>
              </a:rPr>
              <a:pPr/>
              <a:t>13</a:t>
            </a:fld>
            <a:endParaRPr lang="cs-CZ" smtClean="0">
              <a:latin typeface="Arial" charset="0"/>
            </a:endParaRPr>
          </a:p>
        </p:txBody>
      </p:sp>
      <p:grpSp>
        <p:nvGrpSpPr>
          <p:cNvPr id="2" name="Group 2"/>
          <p:cNvGrpSpPr>
            <a:grpSpLocks/>
          </p:cNvGrpSpPr>
          <p:nvPr/>
        </p:nvGrpSpPr>
        <p:grpSpPr bwMode="auto">
          <a:xfrm>
            <a:off x="609600" y="4676775"/>
            <a:ext cx="2743200" cy="1343025"/>
            <a:chOff x="384" y="2946"/>
            <a:chExt cx="1728" cy="846"/>
          </a:xfrm>
        </p:grpSpPr>
        <p:sp>
          <p:nvSpPr>
            <p:cNvPr id="24688" name="Rectangle 3"/>
            <p:cNvSpPr>
              <a:spLocks noChangeArrowheads="1"/>
            </p:cNvSpPr>
            <p:nvPr/>
          </p:nvSpPr>
          <p:spPr bwMode="auto">
            <a:xfrm>
              <a:off x="384" y="2946"/>
              <a:ext cx="1728" cy="846"/>
            </a:xfrm>
            <a:prstGeom prst="rect">
              <a:avLst/>
            </a:prstGeom>
            <a:gradFill rotWithShape="0">
              <a:gsLst>
                <a:gs pos="0">
                  <a:srgbClr val="2F2F47"/>
                </a:gs>
                <a:gs pos="50000">
                  <a:srgbClr val="666699"/>
                </a:gs>
                <a:gs pos="100000">
                  <a:srgbClr val="2F2F47"/>
                </a:gs>
              </a:gsLst>
              <a:lin ang="5400000" scaled="1"/>
            </a:gradFill>
            <a:ln w="31750">
              <a:noFill/>
              <a:miter lim="800000"/>
              <a:headEnd/>
              <a:tailEnd type="none" w="med" len="lg"/>
            </a:ln>
          </p:spPr>
          <p:txBody>
            <a:bodyPr wrap="none" anchor="ctr"/>
            <a:lstStyle/>
            <a:p>
              <a:pPr algn="ctr"/>
              <a:endParaRPr lang="en-GB">
                <a:solidFill>
                  <a:srgbClr val="FFFF00"/>
                </a:solidFill>
              </a:endParaRPr>
            </a:p>
          </p:txBody>
        </p:sp>
        <p:sp>
          <p:nvSpPr>
            <p:cNvPr id="24689" name="Text Box 4"/>
            <p:cNvSpPr txBox="1">
              <a:spLocks noChangeArrowheads="1"/>
            </p:cNvSpPr>
            <p:nvPr/>
          </p:nvSpPr>
          <p:spPr bwMode="auto">
            <a:xfrm>
              <a:off x="696" y="3246"/>
              <a:ext cx="1139" cy="212"/>
            </a:xfrm>
            <a:prstGeom prst="rect">
              <a:avLst/>
            </a:prstGeom>
            <a:noFill/>
            <a:ln w="31750">
              <a:noFill/>
              <a:miter lim="800000"/>
              <a:headEnd/>
              <a:tailEnd type="none" w="med" len="lg"/>
            </a:ln>
          </p:spPr>
          <p:txBody>
            <a:bodyPr wrap="none">
              <a:spAutoFit/>
            </a:bodyPr>
            <a:lstStyle/>
            <a:p>
              <a:r>
                <a:rPr lang="en-GB">
                  <a:solidFill>
                    <a:srgbClr val="FFFF00"/>
                  </a:solidFill>
                </a:rPr>
                <a:t>Satur</a:t>
              </a:r>
              <a:r>
                <a:rPr lang="cs-CZ">
                  <a:solidFill>
                    <a:srgbClr val="FFFF00"/>
                  </a:solidFill>
                </a:rPr>
                <a:t>ovaná zóna</a:t>
              </a:r>
              <a:endParaRPr lang="en-GB">
                <a:solidFill>
                  <a:srgbClr val="FFFF00"/>
                </a:solidFill>
              </a:endParaRPr>
            </a:p>
          </p:txBody>
        </p:sp>
      </p:grpSp>
      <p:grpSp>
        <p:nvGrpSpPr>
          <p:cNvPr id="3" name="Group 6"/>
          <p:cNvGrpSpPr>
            <a:grpSpLocks/>
          </p:cNvGrpSpPr>
          <p:nvPr/>
        </p:nvGrpSpPr>
        <p:grpSpPr bwMode="auto">
          <a:xfrm>
            <a:off x="609600" y="1339850"/>
            <a:ext cx="2971800" cy="1098550"/>
            <a:chOff x="384" y="844"/>
            <a:chExt cx="1872" cy="692"/>
          </a:xfrm>
        </p:grpSpPr>
        <p:sp>
          <p:nvSpPr>
            <p:cNvPr id="24598" name="Rectangle 7"/>
            <p:cNvSpPr>
              <a:spLocks noChangeArrowheads="1"/>
            </p:cNvSpPr>
            <p:nvPr/>
          </p:nvSpPr>
          <p:spPr bwMode="auto">
            <a:xfrm>
              <a:off x="384" y="1152"/>
              <a:ext cx="1728" cy="384"/>
            </a:xfrm>
            <a:prstGeom prst="rect">
              <a:avLst/>
            </a:prstGeom>
            <a:gradFill rotWithShape="0">
              <a:gsLst>
                <a:gs pos="0">
                  <a:srgbClr val="CC9900"/>
                </a:gs>
                <a:gs pos="100000">
                  <a:srgbClr val="5E4700"/>
                </a:gs>
              </a:gsLst>
              <a:lin ang="5400000" scaled="1"/>
            </a:gradFill>
            <a:ln w="31750">
              <a:noFill/>
              <a:miter lim="800000"/>
              <a:headEnd/>
              <a:tailEnd type="none" w="med" len="lg"/>
            </a:ln>
          </p:spPr>
          <p:txBody>
            <a:bodyPr wrap="none" anchor="ctr"/>
            <a:lstStyle/>
            <a:p>
              <a:pPr algn="ctr"/>
              <a:endParaRPr lang="en-GB" b="0">
                <a:solidFill>
                  <a:srgbClr val="000099"/>
                </a:solidFill>
              </a:endParaRPr>
            </a:p>
          </p:txBody>
        </p:sp>
        <p:grpSp>
          <p:nvGrpSpPr>
            <p:cNvPr id="24599" name="Group 8"/>
            <p:cNvGrpSpPr>
              <a:grpSpLocks/>
            </p:cNvGrpSpPr>
            <p:nvPr/>
          </p:nvGrpSpPr>
          <p:grpSpPr bwMode="auto">
            <a:xfrm>
              <a:off x="672" y="844"/>
              <a:ext cx="432" cy="674"/>
              <a:chOff x="284" y="624"/>
              <a:chExt cx="1444" cy="2162"/>
            </a:xfrm>
          </p:grpSpPr>
          <p:pic>
            <p:nvPicPr>
              <p:cNvPr id="24678" name="Picture 9" descr="j0110837"/>
              <p:cNvPicPr>
                <a:picLocks noChangeAspect="1" noChangeArrowheads="1"/>
              </p:cNvPicPr>
              <p:nvPr/>
            </p:nvPicPr>
            <p:blipFill>
              <a:blip r:embed="rId2" cstate="print"/>
              <a:srcRect/>
              <a:stretch>
                <a:fillRect/>
              </a:stretch>
            </p:blipFill>
            <p:spPr bwMode="auto">
              <a:xfrm>
                <a:off x="288" y="624"/>
                <a:ext cx="1440" cy="1233"/>
              </a:xfrm>
              <a:prstGeom prst="rect">
                <a:avLst/>
              </a:prstGeom>
              <a:noFill/>
              <a:ln w="9525">
                <a:noFill/>
                <a:miter lim="800000"/>
                <a:headEnd/>
                <a:tailEnd/>
              </a:ln>
            </p:spPr>
          </p:pic>
          <p:sp>
            <p:nvSpPr>
              <p:cNvPr id="24679" name="Freeform 10"/>
              <p:cNvSpPr>
                <a:spLocks/>
              </p:cNvSpPr>
              <p:nvPr/>
            </p:nvSpPr>
            <p:spPr bwMode="auto">
              <a:xfrm>
                <a:off x="284" y="1776"/>
                <a:ext cx="359" cy="701"/>
              </a:xfrm>
              <a:custGeom>
                <a:avLst/>
                <a:gdLst>
                  <a:gd name="T0" fmla="*/ 359 w 359"/>
                  <a:gd name="T1" fmla="*/ 0 h 701"/>
                  <a:gd name="T2" fmla="*/ 317 w 359"/>
                  <a:gd name="T3" fmla="*/ 167 h 701"/>
                  <a:gd name="T4" fmla="*/ 284 w 359"/>
                  <a:gd name="T5" fmla="*/ 259 h 701"/>
                  <a:gd name="T6" fmla="*/ 158 w 359"/>
                  <a:gd name="T7" fmla="*/ 309 h 701"/>
                  <a:gd name="T8" fmla="*/ 33 w 359"/>
                  <a:gd name="T9" fmla="*/ 426 h 701"/>
                  <a:gd name="T10" fmla="*/ 17 w 359"/>
                  <a:gd name="T11" fmla="*/ 626 h 701"/>
                  <a:gd name="T12" fmla="*/ 0 w 359"/>
                  <a:gd name="T13" fmla="*/ 701 h 701"/>
                  <a:gd name="T14" fmla="*/ 0 60000 65536"/>
                  <a:gd name="T15" fmla="*/ 0 60000 65536"/>
                  <a:gd name="T16" fmla="*/ 0 60000 65536"/>
                  <a:gd name="T17" fmla="*/ 0 60000 65536"/>
                  <a:gd name="T18" fmla="*/ 0 60000 65536"/>
                  <a:gd name="T19" fmla="*/ 0 60000 65536"/>
                  <a:gd name="T20" fmla="*/ 0 60000 65536"/>
                  <a:gd name="T21" fmla="*/ 0 w 359"/>
                  <a:gd name="T22" fmla="*/ 0 h 701"/>
                  <a:gd name="T23" fmla="*/ 359 w 359"/>
                  <a:gd name="T24" fmla="*/ 701 h 7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9" h="701">
                    <a:moveTo>
                      <a:pt x="359" y="0"/>
                    </a:moveTo>
                    <a:cubicBezTo>
                      <a:pt x="339" y="55"/>
                      <a:pt x="330" y="110"/>
                      <a:pt x="317" y="167"/>
                    </a:cubicBezTo>
                    <a:cubicBezTo>
                      <a:pt x="311" y="195"/>
                      <a:pt x="308" y="238"/>
                      <a:pt x="284" y="259"/>
                    </a:cubicBezTo>
                    <a:cubicBezTo>
                      <a:pt x="246" y="292"/>
                      <a:pt x="201" y="290"/>
                      <a:pt x="158" y="309"/>
                    </a:cubicBezTo>
                    <a:cubicBezTo>
                      <a:pt x="102" y="333"/>
                      <a:pt x="60" y="371"/>
                      <a:pt x="33" y="426"/>
                    </a:cubicBezTo>
                    <a:cubicBezTo>
                      <a:pt x="11" y="565"/>
                      <a:pt x="45" y="343"/>
                      <a:pt x="17" y="626"/>
                    </a:cubicBezTo>
                    <a:cubicBezTo>
                      <a:pt x="15" y="651"/>
                      <a:pt x="0" y="674"/>
                      <a:pt x="0" y="701"/>
                    </a:cubicBezTo>
                  </a:path>
                </a:pathLst>
              </a:custGeom>
              <a:noFill/>
              <a:ln w="9525">
                <a:solidFill>
                  <a:schemeClr val="tx1"/>
                </a:solidFill>
                <a:round/>
                <a:headEnd/>
                <a:tailEnd/>
              </a:ln>
            </p:spPr>
            <p:txBody>
              <a:bodyPr/>
              <a:lstStyle/>
              <a:p>
                <a:endParaRPr lang="en-US"/>
              </a:p>
            </p:txBody>
          </p:sp>
          <p:sp>
            <p:nvSpPr>
              <p:cNvPr id="24680" name="Freeform 11"/>
              <p:cNvSpPr>
                <a:spLocks/>
              </p:cNvSpPr>
              <p:nvPr/>
            </p:nvSpPr>
            <p:spPr bwMode="auto">
              <a:xfrm>
                <a:off x="656" y="1779"/>
                <a:ext cx="244" cy="721"/>
              </a:xfrm>
              <a:custGeom>
                <a:avLst/>
                <a:gdLst>
                  <a:gd name="T0" fmla="*/ 0 w 244"/>
                  <a:gd name="T1" fmla="*/ 0 h 721"/>
                  <a:gd name="T2" fmla="*/ 75 w 244"/>
                  <a:gd name="T3" fmla="*/ 117 h 721"/>
                  <a:gd name="T4" fmla="*/ 108 w 244"/>
                  <a:gd name="T5" fmla="*/ 184 h 721"/>
                  <a:gd name="T6" fmla="*/ 125 w 244"/>
                  <a:gd name="T7" fmla="*/ 501 h 721"/>
                  <a:gd name="T8" fmla="*/ 175 w 244"/>
                  <a:gd name="T9" fmla="*/ 634 h 721"/>
                  <a:gd name="T10" fmla="*/ 242 w 244"/>
                  <a:gd name="T11" fmla="*/ 718 h 721"/>
                  <a:gd name="T12" fmla="*/ 233 w 244"/>
                  <a:gd name="T13" fmla="*/ 718 h 721"/>
                  <a:gd name="T14" fmla="*/ 0 60000 65536"/>
                  <a:gd name="T15" fmla="*/ 0 60000 65536"/>
                  <a:gd name="T16" fmla="*/ 0 60000 65536"/>
                  <a:gd name="T17" fmla="*/ 0 60000 65536"/>
                  <a:gd name="T18" fmla="*/ 0 60000 65536"/>
                  <a:gd name="T19" fmla="*/ 0 60000 65536"/>
                  <a:gd name="T20" fmla="*/ 0 60000 65536"/>
                  <a:gd name="T21" fmla="*/ 0 w 244"/>
                  <a:gd name="T22" fmla="*/ 0 h 721"/>
                  <a:gd name="T23" fmla="*/ 244 w 244"/>
                  <a:gd name="T24" fmla="*/ 721 h 7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4" h="721">
                    <a:moveTo>
                      <a:pt x="0" y="0"/>
                    </a:moveTo>
                    <a:cubicBezTo>
                      <a:pt x="10" y="60"/>
                      <a:pt x="22" y="91"/>
                      <a:pt x="75" y="117"/>
                    </a:cubicBezTo>
                    <a:cubicBezTo>
                      <a:pt x="86" y="139"/>
                      <a:pt x="97" y="162"/>
                      <a:pt x="108" y="184"/>
                    </a:cubicBezTo>
                    <a:cubicBezTo>
                      <a:pt x="155" y="279"/>
                      <a:pt x="92" y="401"/>
                      <a:pt x="125" y="501"/>
                    </a:cubicBezTo>
                    <a:cubicBezTo>
                      <a:pt x="140" y="545"/>
                      <a:pt x="149" y="594"/>
                      <a:pt x="175" y="634"/>
                    </a:cubicBezTo>
                    <a:cubicBezTo>
                      <a:pt x="194" y="664"/>
                      <a:pt x="223" y="688"/>
                      <a:pt x="242" y="718"/>
                    </a:cubicBezTo>
                    <a:cubicBezTo>
                      <a:pt x="244" y="721"/>
                      <a:pt x="236" y="718"/>
                      <a:pt x="233" y="718"/>
                    </a:cubicBezTo>
                  </a:path>
                </a:pathLst>
              </a:custGeom>
              <a:noFill/>
              <a:ln w="9525">
                <a:solidFill>
                  <a:schemeClr val="tx1"/>
                </a:solidFill>
                <a:round/>
                <a:headEnd/>
                <a:tailEnd/>
              </a:ln>
            </p:spPr>
            <p:txBody>
              <a:bodyPr/>
              <a:lstStyle/>
              <a:p>
                <a:endParaRPr lang="en-US"/>
              </a:p>
            </p:txBody>
          </p:sp>
          <p:sp>
            <p:nvSpPr>
              <p:cNvPr id="24681" name="Freeform 12"/>
              <p:cNvSpPr>
                <a:spLocks/>
              </p:cNvSpPr>
              <p:nvPr/>
            </p:nvSpPr>
            <p:spPr bwMode="auto">
              <a:xfrm>
                <a:off x="559" y="1776"/>
                <a:ext cx="92" cy="1010"/>
              </a:xfrm>
              <a:custGeom>
                <a:avLst/>
                <a:gdLst>
                  <a:gd name="T0" fmla="*/ 92 w 92"/>
                  <a:gd name="T1" fmla="*/ 0 h 1010"/>
                  <a:gd name="T2" fmla="*/ 67 w 92"/>
                  <a:gd name="T3" fmla="*/ 242 h 1010"/>
                  <a:gd name="T4" fmla="*/ 42 w 92"/>
                  <a:gd name="T5" fmla="*/ 576 h 1010"/>
                  <a:gd name="T6" fmla="*/ 34 w 92"/>
                  <a:gd name="T7" fmla="*/ 626 h 1010"/>
                  <a:gd name="T8" fmla="*/ 17 w 92"/>
                  <a:gd name="T9" fmla="*/ 676 h 1010"/>
                  <a:gd name="T10" fmla="*/ 9 w 92"/>
                  <a:gd name="T11" fmla="*/ 760 h 1010"/>
                  <a:gd name="T12" fmla="*/ 0 w 92"/>
                  <a:gd name="T13" fmla="*/ 801 h 1010"/>
                  <a:gd name="T14" fmla="*/ 17 w 92"/>
                  <a:gd name="T15" fmla="*/ 1010 h 1010"/>
                  <a:gd name="T16" fmla="*/ 0 60000 65536"/>
                  <a:gd name="T17" fmla="*/ 0 60000 65536"/>
                  <a:gd name="T18" fmla="*/ 0 60000 65536"/>
                  <a:gd name="T19" fmla="*/ 0 60000 65536"/>
                  <a:gd name="T20" fmla="*/ 0 60000 65536"/>
                  <a:gd name="T21" fmla="*/ 0 60000 65536"/>
                  <a:gd name="T22" fmla="*/ 0 60000 65536"/>
                  <a:gd name="T23" fmla="*/ 0 60000 65536"/>
                  <a:gd name="T24" fmla="*/ 0 w 92"/>
                  <a:gd name="T25" fmla="*/ 0 h 1010"/>
                  <a:gd name="T26" fmla="*/ 92 w 92"/>
                  <a:gd name="T27" fmla="*/ 1010 h 10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 h="1010">
                    <a:moveTo>
                      <a:pt x="92" y="0"/>
                    </a:moveTo>
                    <a:cubicBezTo>
                      <a:pt x="84" y="81"/>
                      <a:pt x="80" y="162"/>
                      <a:pt x="67" y="242"/>
                    </a:cubicBezTo>
                    <a:cubicBezTo>
                      <a:pt x="74" y="358"/>
                      <a:pt x="80" y="465"/>
                      <a:pt x="42" y="576"/>
                    </a:cubicBezTo>
                    <a:cubicBezTo>
                      <a:pt x="39" y="593"/>
                      <a:pt x="38" y="610"/>
                      <a:pt x="34" y="626"/>
                    </a:cubicBezTo>
                    <a:cubicBezTo>
                      <a:pt x="30" y="643"/>
                      <a:pt x="20" y="659"/>
                      <a:pt x="17" y="676"/>
                    </a:cubicBezTo>
                    <a:cubicBezTo>
                      <a:pt x="12" y="704"/>
                      <a:pt x="13" y="732"/>
                      <a:pt x="9" y="760"/>
                    </a:cubicBezTo>
                    <a:cubicBezTo>
                      <a:pt x="7" y="774"/>
                      <a:pt x="3" y="787"/>
                      <a:pt x="0" y="801"/>
                    </a:cubicBezTo>
                    <a:cubicBezTo>
                      <a:pt x="1" y="824"/>
                      <a:pt x="17" y="955"/>
                      <a:pt x="17" y="1010"/>
                    </a:cubicBezTo>
                  </a:path>
                </a:pathLst>
              </a:custGeom>
              <a:noFill/>
              <a:ln w="9525">
                <a:solidFill>
                  <a:schemeClr val="tx1"/>
                </a:solidFill>
                <a:round/>
                <a:headEnd/>
                <a:tailEnd/>
              </a:ln>
            </p:spPr>
            <p:txBody>
              <a:bodyPr/>
              <a:lstStyle/>
              <a:p>
                <a:endParaRPr lang="en-US"/>
              </a:p>
            </p:txBody>
          </p:sp>
          <p:sp>
            <p:nvSpPr>
              <p:cNvPr id="24682" name="Freeform 13"/>
              <p:cNvSpPr>
                <a:spLocks/>
              </p:cNvSpPr>
              <p:nvPr/>
            </p:nvSpPr>
            <p:spPr bwMode="auto">
              <a:xfrm>
                <a:off x="701" y="1845"/>
                <a:ext cx="443" cy="593"/>
              </a:xfrm>
              <a:custGeom>
                <a:avLst/>
                <a:gdLst>
                  <a:gd name="T0" fmla="*/ 0 w 443"/>
                  <a:gd name="T1" fmla="*/ 0 h 593"/>
                  <a:gd name="T2" fmla="*/ 17 w 443"/>
                  <a:gd name="T3" fmla="*/ 25 h 593"/>
                  <a:gd name="T4" fmla="*/ 67 w 443"/>
                  <a:gd name="T5" fmla="*/ 58 h 593"/>
                  <a:gd name="T6" fmla="*/ 159 w 443"/>
                  <a:gd name="T7" fmla="*/ 133 h 593"/>
                  <a:gd name="T8" fmla="*/ 184 w 443"/>
                  <a:gd name="T9" fmla="*/ 150 h 593"/>
                  <a:gd name="T10" fmla="*/ 242 w 443"/>
                  <a:gd name="T11" fmla="*/ 325 h 593"/>
                  <a:gd name="T12" fmla="*/ 342 w 443"/>
                  <a:gd name="T13" fmla="*/ 442 h 593"/>
                  <a:gd name="T14" fmla="*/ 409 w 443"/>
                  <a:gd name="T15" fmla="*/ 526 h 593"/>
                  <a:gd name="T16" fmla="*/ 443 w 443"/>
                  <a:gd name="T17" fmla="*/ 593 h 5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3"/>
                  <a:gd name="T28" fmla="*/ 0 h 593"/>
                  <a:gd name="T29" fmla="*/ 443 w 443"/>
                  <a:gd name="T30" fmla="*/ 593 h 5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3" h="593">
                    <a:moveTo>
                      <a:pt x="0" y="0"/>
                    </a:moveTo>
                    <a:cubicBezTo>
                      <a:pt x="6" y="8"/>
                      <a:pt x="9" y="18"/>
                      <a:pt x="17" y="25"/>
                    </a:cubicBezTo>
                    <a:cubicBezTo>
                      <a:pt x="32" y="38"/>
                      <a:pt x="67" y="58"/>
                      <a:pt x="67" y="58"/>
                    </a:cubicBezTo>
                    <a:cubicBezTo>
                      <a:pt x="109" y="115"/>
                      <a:pt x="78" y="82"/>
                      <a:pt x="159" y="133"/>
                    </a:cubicBezTo>
                    <a:cubicBezTo>
                      <a:pt x="168" y="138"/>
                      <a:pt x="184" y="150"/>
                      <a:pt x="184" y="150"/>
                    </a:cubicBezTo>
                    <a:cubicBezTo>
                      <a:pt x="212" y="206"/>
                      <a:pt x="217" y="268"/>
                      <a:pt x="242" y="325"/>
                    </a:cubicBezTo>
                    <a:cubicBezTo>
                      <a:pt x="265" y="377"/>
                      <a:pt x="307" y="401"/>
                      <a:pt x="342" y="442"/>
                    </a:cubicBezTo>
                    <a:cubicBezTo>
                      <a:pt x="369" y="473"/>
                      <a:pt x="375" y="503"/>
                      <a:pt x="409" y="526"/>
                    </a:cubicBezTo>
                    <a:cubicBezTo>
                      <a:pt x="424" y="548"/>
                      <a:pt x="431" y="570"/>
                      <a:pt x="443" y="593"/>
                    </a:cubicBezTo>
                  </a:path>
                </a:pathLst>
              </a:custGeom>
              <a:noFill/>
              <a:ln w="9525">
                <a:solidFill>
                  <a:schemeClr val="tx1"/>
                </a:solidFill>
                <a:round/>
                <a:headEnd/>
                <a:tailEnd/>
              </a:ln>
            </p:spPr>
            <p:txBody>
              <a:bodyPr/>
              <a:lstStyle/>
              <a:p>
                <a:endParaRPr lang="en-US"/>
              </a:p>
            </p:txBody>
          </p:sp>
          <p:sp>
            <p:nvSpPr>
              <p:cNvPr id="24683" name="Freeform 14"/>
              <p:cNvSpPr>
                <a:spLocks/>
              </p:cNvSpPr>
              <p:nvPr/>
            </p:nvSpPr>
            <p:spPr bwMode="auto">
              <a:xfrm>
                <a:off x="420" y="2346"/>
                <a:ext cx="183" cy="342"/>
              </a:xfrm>
              <a:custGeom>
                <a:avLst/>
                <a:gdLst>
                  <a:gd name="T0" fmla="*/ 183 w 183"/>
                  <a:gd name="T1" fmla="*/ 0 h 342"/>
                  <a:gd name="T2" fmla="*/ 83 w 183"/>
                  <a:gd name="T3" fmla="*/ 67 h 342"/>
                  <a:gd name="T4" fmla="*/ 16 w 183"/>
                  <a:gd name="T5" fmla="*/ 284 h 342"/>
                  <a:gd name="T6" fmla="*/ 8 w 183"/>
                  <a:gd name="T7" fmla="*/ 317 h 342"/>
                  <a:gd name="T8" fmla="*/ 0 w 183"/>
                  <a:gd name="T9" fmla="*/ 342 h 342"/>
                  <a:gd name="T10" fmla="*/ 0 60000 65536"/>
                  <a:gd name="T11" fmla="*/ 0 60000 65536"/>
                  <a:gd name="T12" fmla="*/ 0 60000 65536"/>
                  <a:gd name="T13" fmla="*/ 0 60000 65536"/>
                  <a:gd name="T14" fmla="*/ 0 60000 65536"/>
                  <a:gd name="T15" fmla="*/ 0 w 183"/>
                  <a:gd name="T16" fmla="*/ 0 h 342"/>
                  <a:gd name="T17" fmla="*/ 183 w 183"/>
                  <a:gd name="T18" fmla="*/ 342 h 342"/>
                </a:gdLst>
                <a:ahLst/>
                <a:cxnLst>
                  <a:cxn ang="T10">
                    <a:pos x="T0" y="T1"/>
                  </a:cxn>
                  <a:cxn ang="T11">
                    <a:pos x="T2" y="T3"/>
                  </a:cxn>
                  <a:cxn ang="T12">
                    <a:pos x="T4" y="T5"/>
                  </a:cxn>
                  <a:cxn ang="T13">
                    <a:pos x="T6" y="T7"/>
                  </a:cxn>
                  <a:cxn ang="T14">
                    <a:pos x="T8" y="T9"/>
                  </a:cxn>
                </a:cxnLst>
                <a:rect l="T15" t="T16" r="T17" b="T18"/>
                <a:pathLst>
                  <a:path w="183" h="342">
                    <a:moveTo>
                      <a:pt x="183" y="0"/>
                    </a:moveTo>
                    <a:cubicBezTo>
                      <a:pt x="128" y="18"/>
                      <a:pt x="117" y="16"/>
                      <a:pt x="83" y="67"/>
                    </a:cubicBezTo>
                    <a:cubicBezTo>
                      <a:pt x="61" y="136"/>
                      <a:pt x="57" y="224"/>
                      <a:pt x="16" y="284"/>
                    </a:cubicBezTo>
                    <a:cubicBezTo>
                      <a:pt x="13" y="295"/>
                      <a:pt x="11" y="306"/>
                      <a:pt x="8" y="317"/>
                    </a:cubicBezTo>
                    <a:cubicBezTo>
                      <a:pt x="6" y="325"/>
                      <a:pt x="0" y="342"/>
                      <a:pt x="0" y="342"/>
                    </a:cubicBezTo>
                  </a:path>
                </a:pathLst>
              </a:custGeom>
              <a:noFill/>
              <a:ln w="9525">
                <a:solidFill>
                  <a:schemeClr val="tx1"/>
                </a:solidFill>
                <a:round/>
                <a:headEnd/>
                <a:tailEnd/>
              </a:ln>
            </p:spPr>
            <p:txBody>
              <a:bodyPr/>
              <a:lstStyle/>
              <a:p>
                <a:endParaRPr lang="en-US"/>
              </a:p>
            </p:txBody>
          </p:sp>
          <p:sp>
            <p:nvSpPr>
              <p:cNvPr id="24684" name="Freeform 15"/>
              <p:cNvSpPr>
                <a:spLocks/>
              </p:cNvSpPr>
              <p:nvPr/>
            </p:nvSpPr>
            <p:spPr bwMode="auto">
              <a:xfrm>
                <a:off x="634" y="2187"/>
                <a:ext cx="192" cy="501"/>
              </a:xfrm>
              <a:custGeom>
                <a:avLst/>
                <a:gdLst>
                  <a:gd name="T0" fmla="*/ 0 w 192"/>
                  <a:gd name="T1" fmla="*/ 0 h 501"/>
                  <a:gd name="T2" fmla="*/ 75 w 192"/>
                  <a:gd name="T3" fmla="*/ 67 h 501"/>
                  <a:gd name="T4" fmla="*/ 58 w 192"/>
                  <a:gd name="T5" fmla="*/ 217 h 501"/>
                  <a:gd name="T6" fmla="*/ 83 w 192"/>
                  <a:gd name="T7" fmla="*/ 351 h 501"/>
                  <a:gd name="T8" fmla="*/ 108 w 192"/>
                  <a:gd name="T9" fmla="*/ 376 h 501"/>
                  <a:gd name="T10" fmla="*/ 142 w 192"/>
                  <a:gd name="T11" fmla="*/ 426 h 501"/>
                  <a:gd name="T12" fmla="*/ 192 w 192"/>
                  <a:gd name="T13" fmla="*/ 501 h 501"/>
                  <a:gd name="T14" fmla="*/ 0 60000 65536"/>
                  <a:gd name="T15" fmla="*/ 0 60000 65536"/>
                  <a:gd name="T16" fmla="*/ 0 60000 65536"/>
                  <a:gd name="T17" fmla="*/ 0 60000 65536"/>
                  <a:gd name="T18" fmla="*/ 0 60000 65536"/>
                  <a:gd name="T19" fmla="*/ 0 60000 65536"/>
                  <a:gd name="T20" fmla="*/ 0 60000 65536"/>
                  <a:gd name="T21" fmla="*/ 0 w 192"/>
                  <a:gd name="T22" fmla="*/ 0 h 501"/>
                  <a:gd name="T23" fmla="*/ 192 w 192"/>
                  <a:gd name="T24" fmla="*/ 501 h 5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 h="501">
                    <a:moveTo>
                      <a:pt x="0" y="0"/>
                    </a:moveTo>
                    <a:cubicBezTo>
                      <a:pt x="37" y="12"/>
                      <a:pt x="63" y="29"/>
                      <a:pt x="75" y="67"/>
                    </a:cubicBezTo>
                    <a:cubicBezTo>
                      <a:pt x="71" y="117"/>
                      <a:pt x="58" y="167"/>
                      <a:pt x="58" y="217"/>
                    </a:cubicBezTo>
                    <a:cubicBezTo>
                      <a:pt x="58" y="247"/>
                      <a:pt x="65" y="318"/>
                      <a:pt x="83" y="351"/>
                    </a:cubicBezTo>
                    <a:cubicBezTo>
                      <a:pt x="89" y="361"/>
                      <a:pt x="101" y="367"/>
                      <a:pt x="108" y="376"/>
                    </a:cubicBezTo>
                    <a:cubicBezTo>
                      <a:pt x="120" y="392"/>
                      <a:pt x="133" y="408"/>
                      <a:pt x="142" y="426"/>
                    </a:cubicBezTo>
                    <a:cubicBezTo>
                      <a:pt x="156" y="454"/>
                      <a:pt x="168" y="480"/>
                      <a:pt x="192" y="501"/>
                    </a:cubicBezTo>
                  </a:path>
                </a:pathLst>
              </a:custGeom>
              <a:noFill/>
              <a:ln w="9525">
                <a:solidFill>
                  <a:schemeClr val="tx1"/>
                </a:solidFill>
                <a:round/>
                <a:headEnd/>
                <a:tailEnd/>
              </a:ln>
            </p:spPr>
            <p:txBody>
              <a:bodyPr/>
              <a:lstStyle/>
              <a:p>
                <a:endParaRPr lang="en-US"/>
              </a:p>
            </p:txBody>
          </p:sp>
          <p:sp>
            <p:nvSpPr>
              <p:cNvPr id="24685" name="Freeform 16"/>
              <p:cNvSpPr>
                <a:spLocks/>
              </p:cNvSpPr>
              <p:nvPr/>
            </p:nvSpPr>
            <p:spPr bwMode="auto">
              <a:xfrm>
                <a:off x="365" y="2152"/>
                <a:ext cx="83" cy="392"/>
              </a:xfrm>
              <a:custGeom>
                <a:avLst/>
                <a:gdLst>
                  <a:gd name="T0" fmla="*/ 0 w 83"/>
                  <a:gd name="T1" fmla="*/ 0 h 392"/>
                  <a:gd name="T2" fmla="*/ 67 w 83"/>
                  <a:gd name="T3" fmla="*/ 58 h 392"/>
                  <a:gd name="T4" fmla="*/ 33 w 83"/>
                  <a:gd name="T5" fmla="*/ 334 h 392"/>
                  <a:gd name="T6" fmla="*/ 25 w 83"/>
                  <a:gd name="T7" fmla="*/ 392 h 392"/>
                  <a:gd name="T8" fmla="*/ 0 60000 65536"/>
                  <a:gd name="T9" fmla="*/ 0 60000 65536"/>
                  <a:gd name="T10" fmla="*/ 0 60000 65536"/>
                  <a:gd name="T11" fmla="*/ 0 60000 65536"/>
                  <a:gd name="T12" fmla="*/ 0 w 83"/>
                  <a:gd name="T13" fmla="*/ 0 h 392"/>
                  <a:gd name="T14" fmla="*/ 83 w 83"/>
                  <a:gd name="T15" fmla="*/ 392 h 392"/>
                </a:gdLst>
                <a:ahLst/>
                <a:cxnLst>
                  <a:cxn ang="T8">
                    <a:pos x="T0" y="T1"/>
                  </a:cxn>
                  <a:cxn ang="T9">
                    <a:pos x="T2" y="T3"/>
                  </a:cxn>
                  <a:cxn ang="T10">
                    <a:pos x="T4" y="T5"/>
                  </a:cxn>
                  <a:cxn ang="T11">
                    <a:pos x="T6" y="T7"/>
                  </a:cxn>
                </a:cxnLst>
                <a:rect l="T12" t="T13" r="T14" b="T15"/>
                <a:pathLst>
                  <a:path w="83" h="392">
                    <a:moveTo>
                      <a:pt x="0" y="0"/>
                    </a:moveTo>
                    <a:cubicBezTo>
                      <a:pt x="39" y="10"/>
                      <a:pt x="53" y="20"/>
                      <a:pt x="67" y="58"/>
                    </a:cubicBezTo>
                    <a:cubicBezTo>
                      <a:pt x="64" y="129"/>
                      <a:pt x="83" y="260"/>
                      <a:pt x="33" y="334"/>
                    </a:cubicBezTo>
                    <a:cubicBezTo>
                      <a:pt x="24" y="381"/>
                      <a:pt x="25" y="361"/>
                      <a:pt x="25" y="392"/>
                    </a:cubicBezTo>
                  </a:path>
                </a:pathLst>
              </a:custGeom>
              <a:noFill/>
              <a:ln w="9525">
                <a:solidFill>
                  <a:schemeClr val="tx1"/>
                </a:solidFill>
                <a:round/>
                <a:headEnd/>
                <a:tailEnd/>
              </a:ln>
            </p:spPr>
            <p:txBody>
              <a:bodyPr/>
              <a:lstStyle/>
              <a:p>
                <a:endParaRPr lang="en-US"/>
              </a:p>
            </p:txBody>
          </p:sp>
          <p:sp>
            <p:nvSpPr>
              <p:cNvPr id="24686" name="Freeform 17"/>
              <p:cNvSpPr>
                <a:spLocks/>
              </p:cNvSpPr>
              <p:nvPr/>
            </p:nvSpPr>
            <p:spPr bwMode="auto">
              <a:xfrm>
                <a:off x="771" y="2193"/>
                <a:ext cx="219" cy="330"/>
              </a:xfrm>
              <a:custGeom>
                <a:avLst/>
                <a:gdLst>
                  <a:gd name="T0" fmla="*/ 0 w 219"/>
                  <a:gd name="T1" fmla="*/ 0 h 330"/>
                  <a:gd name="T2" fmla="*/ 27 w 219"/>
                  <a:gd name="T3" fmla="*/ 27 h 330"/>
                  <a:gd name="T4" fmla="*/ 60 w 219"/>
                  <a:gd name="T5" fmla="*/ 135 h 330"/>
                  <a:gd name="T6" fmla="*/ 108 w 219"/>
                  <a:gd name="T7" fmla="*/ 195 h 330"/>
                  <a:gd name="T8" fmla="*/ 198 w 219"/>
                  <a:gd name="T9" fmla="*/ 285 h 330"/>
                  <a:gd name="T10" fmla="*/ 219 w 219"/>
                  <a:gd name="T11" fmla="*/ 330 h 330"/>
                  <a:gd name="T12" fmla="*/ 0 60000 65536"/>
                  <a:gd name="T13" fmla="*/ 0 60000 65536"/>
                  <a:gd name="T14" fmla="*/ 0 60000 65536"/>
                  <a:gd name="T15" fmla="*/ 0 60000 65536"/>
                  <a:gd name="T16" fmla="*/ 0 60000 65536"/>
                  <a:gd name="T17" fmla="*/ 0 60000 65536"/>
                  <a:gd name="T18" fmla="*/ 0 w 219"/>
                  <a:gd name="T19" fmla="*/ 0 h 330"/>
                  <a:gd name="T20" fmla="*/ 219 w 219"/>
                  <a:gd name="T21" fmla="*/ 330 h 330"/>
                </a:gdLst>
                <a:ahLst/>
                <a:cxnLst>
                  <a:cxn ang="T12">
                    <a:pos x="T0" y="T1"/>
                  </a:cxn>
                  <a:cxn ang="T13">
                    <a:pos x="T2" y="T3"/>
                  </a:cxn>
                  <a:cxn ang="T14">
                    <a:pos x="T4" y="T5"/>
                  </a:cxn>
                  <a:cxn ang="T15">
                    <a:pos x="T6" y="T7"/>
                  </a:cxn>
                  <a:cxn ang="T16">
                    <a:pos x="T8" y="T9"/>
                  </a:cxn>
                  <a:cxn ang="T17">
                    <a:pos x="T10" y="T11"/>
                  </a:cxn>
                </a:cxnLst>
                <a:rect l="T18" t="T19" r="T20" b="T21"/>
                <a:pathLst>
                  <a:path w="219" h="330">
                    <a:moveTo>
                      <a:pt x="0" y="0"/>
                    </a:moveTo>
                    <a:cubicBezTo>
                      <a:pt x="12" y="8"/>
                      <a:pt x="19" y="16"/>
                      <a:pt x="27" y="27"/>
                    </a:cubicBezTo>
                    <a:cubicBezTo>
                      <a:pt x="39" y="64"/>
                      <a:pt x="25" y="109"/>
                      <a:pt x="60" y="135"/>
                    </a:cubicBezTo>
                    <a:cubicBezTo>
                      <a:pt x="69" y="162"/>
                      <a:pt x="93" y="173"/>
                      <a:pt x="108" y="195"/>
                    </a:cubicBezTo>
                    <a:cubicBezTo>
                      <a:pt x="130" y="227"/>
                      <a:pt x="165" y="265"/>
                      <a:pt x="198" y="285"/>
                    </a:cubicBezTo>
                    <a:cubicBezTo>
                      <a:pt x="208" y="300"/>
                      <a:pt x="206" y="317"/>
                      <a:pt x="219" y="330"/>
                    </a:cubicBezTo>
                  </a:path>
                </a:pathLst>
              </a:custGeom>
              <a:noFill/>
              <a:ln w="9525">
                <a:solidFill>
                  <a:schemeClr val="tx1"/>
                </a:solidFill>
                <a:round/>
                <a:headEnd/>
                <a:tailEnd/>
              </a:ln>
            </p:spPr>
            <p:txBody>
              <a:bodyPr/>
              <a:lstStyle/>
              <a:p>
                <a:endParaRPr lang="en-US"/>
              </a:p>
            </p:txBody>
          </p:sp>
          <p:sp>
            <p:nvSpPr>
              <p:cNvPr id="24687" name="Freeform 18"/>
              <p:cNvSpPr>
                <a:spLocks/>
              </p:cNvSpPr>
              <p:nvPr/>
            </p:nvSpPr>
            <p:spPr bwMode="auto">
              <a:xfrm>
                <a:off x="762" y="2355"/>
                <a:ext cx="42" cy="237"/>
              </a:xfrm>
              <a:custGeom>
                <a:avLst/>
                <a:gdLst>
                  <a:gd name="T0" fmla="*/ 36 w 42"/>
                  <a:gd name="T1" fmla="*/ 0 h 237"/>
                  <a:gd name="T2" fmla="*/ 42 w 42"/>
                  <a:gd name="T3" fmla="*/ 87 h 237"/>
                  <a:gd name="T4" fmla="*/ 9 w 42"/>
                  <a:gd name="T5" fmla="*/ 177 h 237"/>
                  <a:gd name="T6" fmla="*/ 0 w 42"/>
                  <a:gd name="T7" fmla="*/ 207 h 237"/>
                  <a:gd name="T8" fmla="*/ 3 w 42"/>
                  <a:gd name="T9" fmla="*/ 228 h 237"/>
                  <a:gd name="T10" fmla="*/ 6 w 42"/>
                  <a:gd name="T11" fmla="*/ 237 h 237"/>
                  <a:gd name="T12" fmla="*/ 0 60000 65536"/>
                  <a:gd name="T13" fmla="*/ 0 60000 65536"/>
                  <a:gd name="T14" fmla="*/ 0 60000 65536"/>
                  <a:gd name="T15" fmla="*/ 0 60000 65536"/>
                  <a:gd name="T16" fmla="*/ 0 60000 65536"/>
                  <a:gd name="T17" fmla="*/ 0 60000 65536"/>
                  <a:gd name="T18" fmla="*/ 0 w 42"/>
                  <a:gd name="T19" fmla="*/ 0 h 237"/>
                  <a:gd name="T20" fmla="*/ 42 w 42"/>
                  <a:gd name="T21" fmla="*/ 237 h 237"/>
                </a:gdLst>
                <a:ahLst/>
                <a:cxnLst>
                  <a:cxn ang="T12">
                    <a:pos x="T0" y="T1"/>
                  </a:cxn>
                  <a:cxn ang="T13">
                    <a:pos x="T2" y="T3"/>
                  </a:cxn>
                  <a:cxn ang="T14">
                    <a:pos x="T4" y="T5"/>
                  </a:cxn>
                  <a:cxn ang="T15">
                    <a:pos x="T6" y="T7"/>
                  </a:cxn>
                  <a:cxn ang="T16">
                    <a:pos x="T8" y="T9"/>
                  </a:cxn>
                  <a:cxn ang="T17">
                    <a:pos x="T10" y="T11"/>
                  </a:cxn>
                </a:cxnLst>
                <a:rect l="T18" t="T19" r="T20" b="T21"/>
                <a:pathLst>
                  <a:path w="42" h="237">
                    <a:moveTo>
                      <a:pt x="36" y="0"/>
                    </a:moveTo>
                    <a:cubicBezTo>
                      <a:pt x="30" y="30"/>
                      <a:pt x="38" y="58"/>
                      <a:pt x="42" y="87"/>
                    </a:cubicBezTo>
                    <a:cubicBezTo>
                      <a:pt x="39" y="126"/>
                      <a:pt x="36" y="150"/>
                      <a:pt x="9" y="177"/>
                    </a:cubicBezTo>
                    <a:cubicBezTo>
                      <a:pt x="6" y="187"/>
                      <a:pt x="0" y="207"/>
                      <a:pt x="0" y="207"/>
                    </a:cubicBezTo>
                    <a:cubicBezTo>
                      <a:pt x="1" y="214"/>
                      <a:pt x="2" y="221"/>
                      <a:pt x="3" y="228"/>
                    </a:cubicBezTo>
                    <a:cubicBezTo>
                      <a:pt x="4" y="231"/>
                      <a:pt x="6" y="237"/>
                      <a:pt x="6" y="237"/>
                    </a:cubicBezTo>
                  </a:path>
                </a:pathLst>
              </a:custGeom>
              <a:noFill/>
              <a:ln w="9525">
                <a:solidFill>
                  <a:schemeClr val="tx1"/>
                </a:solidFill>
                <a:round/>
                <a:headEnd/>
                <a:tailEnd/>
              </a:ln>
            </p:spPr>
            <p:txBody>
              <a:bodyPr/>
              <a:lstStyle/>
              <a:p>
                <a:endParaRPr lang="en-US"/>
              </a:p>
            </p:txBody>
          </p:sp>
        </p:grpSp>
        <p:grpSp>
          <p:nvGrpSpPr>
            <p:cNvPr id="24600" name="Group 19"/>
            <p:cNvGrpSpPr>
              <a:grpSpLocks/>
            </p:cNvGrpSpPr>
            <p:nvPr/>
          </p:nvGrpSpPr>
          <p:grpSpPr bwMode="auto">
            <a:xfrm>
              <a:off x="864" y="846"/>
              <a:ext cx="432" cy="674"/>
              <a:chOff x="284" y="624"/>
              <a:chExt cx="1444" cy="2162"/>
            </a:xfrm>
          </p:grpSpPr>
          <p:pic>
            <p:nvPicPr>
              <p:cNvPr id="24668" name="Picture 20" descr="j0110837"/>
              <p:cNvPicPr>
                <a:picLocks noChangeAspect="1" noChangeArrowheads="1"/>
              </p:cNvPicPr>
              <p:nvPr/>
            </p:nvPicPr>
            <p:blipFill>
              <a:blip r:embed="rId2" cstate="print"/>
              <a:srcRect/>
              <a:stretch>
                <a:fillRect/>
              </a:stretch>
            </p:blipFill>
            <p:spPr bwMode="auto">
              <a:xfrm>
                <a:off x="288" y="624"/>
                <a:ext cx="1440" cy="1233"/>
              </a:xfrm>
              <a:prstGeom prst="rect">
                <a:avLst/>
              </a:prstGeom>
              <a:noFill/>
              <a:ln w="9525">
                <a:noFill/>
                <a:miter lim="800000"/>
                <a:headEnd/>
                <a:tailEnd/>
              </a:ln>
            </p:spPr>
          </p:pic>
          <p:sp>
            <p:nvSpPr>
              <p:cNvPr id="24669" name="Freeform 21"/>
              <p:cNvSpPr>
                <a:spLocks/>
              </p:cNvSpPr>
              <p:nvPr/>
            </p:nvSpPr>
            <p:spPr bwMode="auto">
              <a:xfrm>
                <a:off x="284" y="1776"/>
                <a:ext cx="359" cy="701"/>
              </a:xfrm>
              <a:custGeom>
                <a:avLst/>
                <a:gdLst>
                  <a:gd name="T0" fmla="*/ 359 w 359"/>
                  <a:gd name="T1" fmla="*/ 0 h 701"/>
                  <a:gd name="T2" fmla="*/ 317 w 359"/>
                  <a:gd name="T3" fmla="*/ 167 h 701"/>
                  <a:gd name="T4" fmla="*/ 284 w 359"/>
                  <a:gd name="T5" fmla="*/ 259 h 701"/>
                  <a:gd name="T6" fmla="*/ 158 w 359"/>
                  <a:gd name="T7" fmla="*/ 309 h 701"/>
                  <a:gd name="T8" fmla="*/ 33 w 359"/>
                  <a:gd name="T9" fmla="*/ 426 h 701"/>
                  <a:gd name="T10" fmla="*/ 17 w 359"/>
                  <a:gd name="T11" fmla="*/ 626 h 701"/>
                  <a:gd name="T12" fmla="*/ 0 w 359"/>
                  <a:gd name="T13" fmla="*/ 701 h 701"/>
                  <a:gd name="T14" fmla="*/ 0 60000 65536"/>
                  <a:gd name="T15" fmla="*/ 0 60000 65536"/>
                  <a:gd name="T16" fmla="*/ 0 60000 65536"/>
                  <a:gd name="T17" fmla="*/ 0 60000 65536"/>
                  <a:gd name="T18" fmla="*/ 0 60000 65536"/>
                  <a:gd name="T19" fmla="*/ 0 60000 65536"/>
                  <a:gd name="T20" fmla="*/ 0 60000 65536"/>
                  <a:gd name="T21" fmla="*/ 0 w 359"/>
                  <a:gd name="T22" fmla="*/ 0 h 701"/>
                  <a:gd name="T23" fmla="*/ 359 w 359"/>
                  <a:gd name="T24" fmla="*/ 701 h 7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9" h="701">
                    <a:moveTo>
                      <a:pt x="359" y="0"/>
                    </a:moveTo>
                    <a:cubicBezTo>
                      <a:pt x="339" y="55"/>
                      <a:pt x="330" y="110"/>
                      <a:pt x="317" y="167"/>
                    </a:cubicBezTo>
                    <a:cubicBezTo>
                      <a:pt x="311" y="195"/>
                      <a:pt x="308" y="238"/>
                      <a:pt x="284" y="259"/>
                    </a:cubicBezTo>
                    <a:cubicBezTo>
                      <a:pt x="246" y="292"/>
                      <a:pt x="201" y="290"/>
                      <a:pt x="158" y="309"/>
                    </a:cubicBezTo>
                    <a:cubicBezTo>
                      <a:pt x="102" y="333"/>
                      <a:pt x="60" y="371"/>
                      <a:pt x="33" y="426"/>
                    </a:cubicBezTo>
                    <a:cubicBezTo>
                      <a:pt x="11" y="565"/>
                      <a:pt x="45" y="343"/>
                      <a:pt x="17" y="626"/>
                    </a:cubicBezTo>
                    <a:cubicBezTo>
                      <a:pt x="15" y="651"/>
                      <a:pt x="0" y="674"/>
                      <a:pt x="0" y="701"/>
                    </a:cubicBezTo>
                  </a:path>
                </a:pathLst>
              </a:custGeom>
              <a:noFill/>
              <a:ln w="9525">
                <a:solidFill>
                  <a:schemeClr val="tx1"/>
                </a:solidFill>
                <a:round/>
                <a:headEnd/>
                <a:tailEnd/>
              </a:ln>
            </p:spPr>
            <p:txBody>
              <a:bodyPr/>
              <a:lstStyle/>
              <a:p>
                <a:endParaRPr lang="en-US"/>
              </a:p>
            </p:txBody>
          </p:sp>
          <p:sp>
            <p:nvSpPr>
              <p:cNvPr id="24670" name="Freeform 22"/>
              <p:cNvSpPr>
                <a:spLocks/>
              </p:cNvSpPr>
              <p:nvPr/>
            </p:nvSpPr>
            <p:spPr bwMode="auto">
              <a:xfrm>
                <a:off x="656" y="1779"/>
                <a:ext cx="244" cy="721"/>
              </a:xfrm>
              <a:custGeom>
                <a:avLst/>
                <a:gdLst>
                  <a:gd name="T0" fmla="*/ 0 w 244"/>
                  <a:gd name="T1" fmla="*/ 0 h 721"/>
                  <a:gd name="T2" fmla="*/ 75 w 244"/>
                  <a:gd name="T3" fmla="*/ 117 h 721"/>
                  <a:gd name="T4" fmla="*/ 108 w 244"/>
                  <a:gd name="T5" fmla="*/ 184 h 721"/>
                  <a:gd name="T6" fmla="*/ 125 w 244"/>
                  <a:gd name="T7" fmla="*/ 501 h 721"/>
                  <a:gd name="T8" fmla="*/ 175 w 244"/>
                  <a:gd name="T9" fmla="*/ 634 h 721"/>
                  <a:gd name="T10" fmla="*/ 242 w 244"/>
                  <a:gd name="T11" fmla="*/ 718 h 721"/>
                  <a:gd name="T12" fmla="*/ 233 w 244"/>
                  <a:gd name="T13" fmla="*/ 718 h 721"/>
                  <a:gd name="T14" fmla="*/ 0 60000 65536"/>
                  <a:gd name="T15" fmla="*/ 0 60000 65536"/>
                  <a:gd name="T16" fmla="*/ 0 60000 65536"/>
                  <a:gd name="T17" fmla="*/ 0 60000 65536"/>
                  <a:gd name="T18" fmla="*/ 0 60000 65536"/>
                  <a:gd name="T19" fmla="*/ 0 60000 65536"/>
                  <a:gd name="T20" fmla="*/ 0 60000 65536"/>
                  <a:gd name="T21" fmla="*/ 0 w 244"/>
                  <a:gd name="T22" fmla="*/ 0 h 721"/>
                  <a:gd name="T23" fmla="*/ 244 w 244"/>
                  <a:gd name="T24" fmla="*/ 721 h 7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4" h="721">
                    <a:moveTo>
                      <a:pt x="0" y="0"/>
                    </a:moveTo>
                    <a:cubicBezTo>
                      <a:pt x="10" y="60"/>
                      <a:pt x="22" y="91"/>
                      <a:pt x="75" y="117"/>
                    </a:cubicBezTo>
                    <a:cubicBezTo>
                      <a:pt x="86" y="139"/>
                      <a:pt x="97" y="162"/>
                      <a:pt x="108" y="184"/>
                    </a:cubicBezTo>
                    <a:cubicBezTo>
                      <a:pt x="155" y="279"/>
                      <a:pt x="92" y="401"/>
                      <a:pt x="125" y="501"/>
                    </a:cubicBezTo>
                    <a:cubicBezTo>
                      <a:pt x="140" y="545"/>
                      <a:pt x="149" y="594"/>
                      <a:pt x="175" y="634"/>
                    </a:cubicBezTo>
                    <a:cubicBezTo>
                      <a:pt x="194" y="664"/>
                      <a:pt x="223" y="688"/>
                      <a:pt x="242" y="718"/>
                    </a:cubicBezTo>
                    <a:cubicBezTo>
                      <a:pt x="244" y="721"/>
                      <a:pt x="236" y="718"/>
                      <a:pt x="233" y="718"/>
                    </a:cubicBezTo>
                  </a:path>
                </a:pathLst>
              </a:custGeom>
              <a:noFill/>
              <a:ln w="9525">
                <a:solidFill>
                  <a:schemeClr val="tx1"/>
                </a:solidFill>
                <a:round/>
                <a:headEnd/>
                <a:tailEnd/>
              </a:ln>
            </p:spPr>
            <p:txBody>
              <a:bodyPr/>
              <a:lstStyle/>
              <a:p>
                <a:endParaRPr lang="en-US"/>
              </a:p>
            </p:txBody>
          </p:sp>
          <p:sp>
            <p:nvSpPr>
              <p:cNvPr id="24671" name="Freeform 23"/>
              <p:cNvSpPr>
                <a:spLocks/>
              </p:cNvSpPr>
              <p:nvPr/>
            </p:nvSpPr>
            <p:spPr bwMode="auto">
              <a:xfrm>
                <a:off x="559" y="1776"/>
                <a:ext cx="92" cy="1010"/>
              </a:xfrm>
              <a:custGeom>
                <a:avLst/>
                <a:gdLst>
                  <a:gd name="T0" fmla="*/ 92 w 92"/>
                  <a:gd name="T1" fmla="*/ 0 h 1010"/>
                  <a:gd name="T2" fmla="*/ 67 w 92"/>
                  <a:gd name="T3" fmla="*/ 242 h 1010"/>
                  <a:gd name="T4" fmla="*/ 42 w 92"/>
                  <a:gd name="T5" fmla="*/ 576 h 1010"/>
                  <a:gd name="T6" fmla="*/ 34 w 92"/>
                  <a:gd name="T7" fmla="*/ 626 h 1010"/>
                  <a:gd name="T8" fmla="*/ 17 w 92"/>
                  <a:gd name="T9" fmla="*/ 676 h 1010"/>
                  <a:gd name="T10" fmla="*/ 9 w 92"/>
                  <a:gd name="T11" fmla="*/ 760 h 1010"/>
                  <a:gd name="T12" fmla="*/ 0 w 92"/>
                  <a:gd name="T13" fmla="*/ 801 h 1010"/>
                  <a:gd name="T14" fmla="*/ 17 w 92"/>
                  <a:gd name="T15" fmla="*/ 1010 h 1010"/>
                  <a:gd name="T16" fmla="*/ 0 60000 65536"/>
                  <a:gd name="T17" fmla="*/ 0 60000 65536"/>
                  <a:gd name="T18" fmla="*/ 0 60000 65536"/>
                  <a:gd name="T19" fmla="*/ 0 60000 65536"/>
                  <a:gd name="T20" fmla="*/ 0 60000 65536"/>
                  <a:gd name="T21" fmla="*/ 0 60000 65536"/>
                  <a:gd name="T22" fmla="*/ 0 60000 65536"/>
                  <a:gd name="T23" fmla="*/ 0 60000 65536"/>
                  <a:gd name="T24" fmla="*/ 0 w 92"/>
                  <a:gd name="T25" fmla="*/ 0 h 1010"/>
                  <a:gd name="T26" fmla="*/ 92 w 92"/>
                  <a:gd name="T27" fmla="*/ 1010 h 10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 h="1010">
                    <a:moveTo>
                      <a:pt x="92" y="0"/>
                    </a:moveTo>
                    <a:cubicBezTo>
                      <a:pt x="84" y="81"/>
                      <a:pt x="80" y="162"/>
                      <a:pt x="67" y="242"/>
                    </a:cubicBezTo>
                    <a:cubicBezTo>
                      <a:pt x="74" y="358"/>
                      <a:pt x="80" y="465"/>
                      <a:pt x="42" y="576"/>
                    </a:cubicBezTo>
                    <a:cubicBezTo>
                      <a:pt x="39" y="593"/>
                      <a:pt x="38" y="610"/>
                      <a:pt x="34" y="626"/>
                    </a:cubicBezTo>
                    <a:cubicBezTo>
                      <a:pt x="30" y="643"/>
                      <a:pt x="20" y="659"/>
                      <a:pt x="17" y="676"/>
                    </a:cubicBezTo>
                    <a:cubicBezTo>
                      <a:pt x="12" y="704"/>
                      <a:pt x="13" y="732"/>
                      <a:pt x="9" y="760"/>
                    </a:cubicBezTo>
                    <a:cubicBezTo>
                      <a:pt x="7" y="774"/>
                      <a:pt x="3" y="787"/>
                      <a:pt x="0" y="801"/>
                    </a:cubicBezTo>
                    <a:cubicBezTo>
                      <a:pt x="1" y="824"/>
                      <a:pt x="17" y="955"/>
                      <a:pt x="17" y="1010"/>
                    </a:cubicBezTo>
                  </a:path>
                </a:pathLst>
              </a:custGeom>
              <a:noFill/>
              <a:ln w="9525">
                <a:solidFill>
                  <a:schemeClr val="tx1"/>
                </a:solidFill>
                <a:round/>
                <a:headEnd/>
                <a:tailEnd/>
              </a:ln>
            </p:spPr>
            <p:txBody>
              <a:bodyPr/>
              <a:lstStyle/>
              <a:p>
                <a:endParaRPr lang="en-US"/>
              </a:p>
            </p:txBody>
          </p:sp>
          <p:sp>
            <p:nvSpPr>
              <p:cNvPr id="24672" name="Freeform 24"/>
              <p:cNvSpPr>
                <a:spLocks/>
              </p:cNvSpPr>
              <p:nvPr/>
            </p:nvSpPr>
            <p:spPr bwMode="auto">
              <a:xfrm>
                <a:off x="701" y="1845"/>
                <a:ext cx="443" cy="593"/>
              </a:xfrm>
              <a:custGeom>
                <a:avLst/>
                <a:gdLst>
                  <a:gd name="T0" fmla="*/ 0 w 443"/>
                  <a:gd name="T1" fmla="*/ 0 h 593"/>
                  <a:gd name="T2" fmla="*/ 17 w 443"/>
                  <a:gd name="T3" fmla="*/ 25 h 593"/>
                  <a:gd name="T4" fmla="*/ 67 w 443"/>
                  <a:gd name="T5" fmla="*/ 58 h 593"/>
                  <a:gd name="T6" fmla="*/ 159 w 443"/>
                  <a:gd name="T7" fmla="*/ 133 h 593"/>
                  <a:gd name="T8" fmla="*/ 184 w 443"/>
                  <a:gd name="T9" fmla="*/ 150 h 593"/>
                  <a:gd name="T10" fmla="*/ 242 w 443"/>
                  <a:gd name="T11" fmla="*/ 325 h 593"/>
                  <a:gd name="T12" fmla="*/ 342 w 443"/>
                  <a:gd name="T13" fmla="*/ 442 h 593"/>
                  <a:gd name="T14" fmla="*/ 409 w 443"/>
                  <a:gd name="T15" fmla="*/ 526 h 593"/>
                  <a:gd name="T16" fmla="*/ 443 w 443"/>
                  <a:gd name="T17" fmla="*/ 593 h 5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3"/>
                  <a:gd name="T28" fmla="*/ 0 h 593"/>
                  <a:gd name="T29" fmla="*/ 443 w 443"/>
                  <a:gd name="T30" fmla="*/ 593 h 5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3" h="593">
                    <a:moveTo>
                      <a:pt x="0" y="0"/>
                    </a:moveTo>
                    <a:cubicBezTo>
                      <a:pt x="6" y="8"/>
                      <a:pt x="9" y="18"/>
                      <a:pt x="17" y="25"/>
                    </a:cubicBezTo>
                    <a:cubicBezTo>
                      <a:pt x="32" y="38"/>
                      <a:pt x="67" y="58"/>
                      <a:pt x="67" y="58"/>
                    </a:cubicBezTo>
                    <a:cubicBezTo>
                      <a:pt x="109" y="115"/>
                      <a:pt x="78" y="82"/>
                      <a:pt x="159" y="133"/>
                    </a:cubicBezTo>
                    <a:cubicBezTo>
                      <a:pt x="168" y="138"/>
                      <a:pt x="184" y="150"/>
                      <a:pt x="184" y="150"/>
                    </a:cubicBezTo>
                    <a:cubicBezTo>
                      <a:pt x="212" y="206"/>
                      <a:pt x="217" y="268"/>
                      <a:pt x="242" y="325"/>
                    </a:cubicBezTo>
                    <a:cubicBezTo>
                      <a:pt x="265" y="377"/>
                      <a:pt x="307" y="401"/>
                      <a:pt x="342" y="442"/>
                    </a:cubicBezTo>
                    <a:cubicBezTo>
                      <a:pt x="369" y="473"/>
                      <a:pt x="375" y="503"/>
                      <a:pt x="409" y="526"/>
                    </a:cubicBezTo>
                    <a:cubicBezTo>
                      <a:pt x="424" y="548"/>
                      <a:pt x="431" y="570"/>
                      <a:pt x="443" y="593"/>
                    </a:cubicBezTo>
                  </a:path>
                </a:pathLst>
              </a:custGeom>
              <a:noFill/>
              <a:ln w="9525">
                <a:solidFill>
                  <a:schemeClr val="tx1"/>
                </a:solidFill>
                <a:round/>
                <a:headEnd/>
                <a:tailEnd/>
              </a:ln>
            </p:spPr>
            <p:txBody>
              <a:bodyPr/>
              <a:lstStyle/>
              <a:p>
                <a:endParaRPr lang="en-US"/>
              </a:p>
            </p:txBody>
          </p:sp>
          <p:sp>
            <p:nvSpPr>
              <p:cNvPr id="24673" name="Freeform 25"/>
              <p:cNvSpPr>
                <a:spLocks/>
              </p:cNvSpPr>
              <p:nvPr/>
            </p:nvSpPr>
            <p:spPr bwMode="auto">
              <a:xfrm>
                <a:off x="420" y="2346"/>
                <a:ext cx="183" cy="342"/>
              </a:xfrm>
              <a:custGeom>
                <a:avLst/>
                <a:gdLst>
                  <a:gd name="T0" fmla="*/ 183 w 183"/>
                  <a:gd name="T1" fmla="*/ 0 h 342"/>
                  <a:gd name="T2" fmla="*/ 83 w 183"/>
                  <a:gd name="T3" fmla="*/ 67 h 342"/>
                  <a:gd name="T4" fmla="*/ 16 w 183"/>
                  <a:gd name="T5" fmla="*/ 284 h 342"/>
                  <a:gd name="T6" fmla="*/ 8 w 183"/>
                  <a:gd name="T7" fmla="*/ 317 h 342"/>
                  <a:gd name="T8" fmla="*/ 0 w 183"/>
                  <a:gd name="T9" fmla="*/ 342 h 342"/>
                  <a:gd name="T10" fmla="*/ 0 60000 65536"/>
                  <a:gd name="T11" fmla="*/ 0 60000 65536"/>
                  <a:gd name="T12" fmla="*/ 0 60000 65536"/>
                  <a:gd name="T13" fmla="*/ 0 60000 65536"/>
                  <a:gd name="T14" fmla="*/ 0 60000 65536"/>
                  <a:gd name="T15" fmla="*/ 0 w 183"/>
                  <a:gd name="T16" fmla="*/ 0 h 342"/>
                  <a:gd name="T17" fmla="*/ 183 w 183"/>
                  <a:gd name="T18" fmla="*/ 342 h 342"/>
                </a:gdLst>
                <a:ahLst/>
                <a:cxnLst>
                  <a:cxn ang="T10">
                    <a:pos x="T0" y="T1"/>
                  </a:cxn>
                  <a:cxn ang="T11">
                    <a:pos x="T2" y="T3"/>
                  </a:cxn>
                  <a:cxn ang="T12">
                    <a:pos x="T4" y="T5"/>
                  </a:cxn>
                  <a:cxn ang="T13">
                    <a:pos x="T6" y="T7"/>
                  </a:cxn>
                  <a:cxn ang="T14">
                    <a:pos x="T8" y="T9"/>
                  </a:cxn>
                </a:cxnLst>
                <a:rect l="T15" t="T16" r="T17" b="T18"/>
                <a:pathLst>
                  <a:path w="183" h="342">
                    <a:moveTo>
                      <a:pt x="183" y="0"/>
                    </a:moveTo>
                    <a:cubicBezTo>
                      <a:pt x="128" y="18"/>
                      <a:pt x="117" y="16"/>
                      <a:pt x="83" y="67"/>
                    </a:cubicBezTo>
                    <a:cubicBezTo>
                      <a:pt x="61" y="136"/>
                      <a:pt x="57" y="224"/>
                      <a:pt x="16" y="284"/>
                    </a:cubicBezTo>
                    <a:cubicBezTo>
                      <a:pt x="13" y="295"/>
                      <a:pt x="11" y="306"/>
                      <a:pt x="8" y="317"/>
                    </a:cubicBezTo>
                    <a:cubicBezTo>
                      <a:pt x="6" y="325"/>
                      <a:pt x="0" y="342"/>
                      <a:pt x="0" y="342"/>
                    </a:cubicBezTo>
                  </a:path>
                </a:pathLst>
              </a:custGeom>
              <a:noFill/>
              <a:ln w="9525">
                <a:solidFill>
                  <a:schemeClr val="tx1"/>
                </a:solidFill>
                <a:round/>
                <a:headEnd/>
                <a:tailEnd/>
              </a:ln>
            </p:spPr>
            <p:txBody>
              <a:bodyPr/>
              <a:lstStyle/>
              <a:p>
                <a:endParaRPr lang="en-US"/>
              </a:p>
            </p:txBody>
          </p:sp>
          <p:sp>
            <p:nvSpPr>
              <p:cNvPr id="24674" name="Freeform 26"/>
              <p:cNvSpPr>
                <a:spLocks/>
              </p:cNvSpPr>
              <p:nvPr/>
            </p:nvSpPr>
            <p:spPr bwMode="auto">
              <a:xfrm>
                <a:off x="634" y="2187"/>
                <a:ext cx="192" cy="501"/>
              </a:xfrm>
              <a:custGeom>
                <a:avLst/>
                <a:gdLst>
                  <a:gd name="T0" fmla="*/ 0 w 192"/>
                  <a:gd name="T1" fmla="*/ 0 h 501"/>
                  <a:gd name="T2" fmla="*/ 75 w 192"/>
                  <a:gd name="T3" fmla="*/ 67 h 501"/>
                  <a:gd name="T4" fmla="*/ 58 w 192"/>
                  <a:gd name="T5" fmla="*/ 217 h 501"/>
                  <a:gd name="T6" fmla="*/ 83 w 192"/>
                  <a:gd name="T7" fmla="*/ 351 h 501"/>
                  <a:gd name="T8" fmla="*/ 108 w 192"/>
                  <a:gd name="T9" fmla="*/ 376 h 501"/>
                  <a:gd name="T10" fmla="*/ 142 w 192"/>
                  <a:gd name="T11" fmla="*/ 426 h 501"/>
                  <a:gd name="T12" fmla="*/ 192 w 192"/>
                  <a:gd name="T13" fmla="*/ 501 h 501"/>
                  <a:gd name="T14" fmla="*/ 0 60000 65536"/>
                  <a:gd name="T15" fmla="*/ 0 60000 65536"/>
                  <a:gd name="T16" fmla="*/ 0 60000 65536"/>
                  <a:gd name="T17" fmla="*/ 0 60000 65536"/>
                  <a:gd name="T18" fmla="*/ 0 60000 65536"/>
                  <a:gd name="T19" fmla="*/ 0 60000 65536"/>
                  <a:gd name="T20" fmla="*/ 0 60000 65536"/>
                  <a:gd name="T21" fmla="*/ 0 w 192"/>
                  <a:gd name="T22" fmla="*/ 0 h 501"/>
                  <a:gd name="T23" fmla="*/ 192 w 192"/>
                  <a:gd name="T24" fmla="*/ 501 h 5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 h="501">
                    <a:moveTo>
                      <a:pt x="0" y="0"/>
                    </a:moveTo>
                    <a:cubicBezTo>
                      <a:pt x="37" y="12"/>
                      <a:pt x="63" y="29"/>
                      <a:pt x="75" y="67"/>
                    </a:cubicBezTo>
                    <a:cubicBezTo>
                      <a:pt x="71" y="117"/>
                      <a:pt x="58" y="167"/>
                      <a:pt x="58" y="217"/>
                    </a:cubicBezTo>
                    <a:cubicBezTo>
                      <a:pt x="58" y="247"/>
                      <a:pt x="65" y="318"/>
                      <a:pt x="83" y="351"/>
                    </a:cubicBezTo>
                    <a:cubicBezTo>
                      <a:pt x="89" y="361"/>
                      <a:pt x="101" y="367"/>
                      <a:pt x="108" y="376"/>
                    </a:cubicBezTo>
                    <a:cubicBezTo>
                      <a:pt x="120" y="392"/>
                      <a:pt x="133" y="408"/>
                      <a:pt x="142" y="426"/>
                    </a:cubicBezTo>
                    <a:cubicBezTo>
                      <a:pt x="156" y="454"/>
                      <a:pt x="168" y="480"/>
                      <a:pt x="192" y="501"/>
                    </a:cubicBezTo>
                  </a:path>
                </a:pathLst>
              </a:custGeom>
              <a:noFill/>
              <a:ln w="9525">
                <a:solidFill>
                  <a:schemeClr val="tx1"/>
                </a:solidFill>
                <a:round/>
                <a:headEnd/>
                <a:tailEnd/>
              </a:ln>
            </p:spPr>
            <p:txBody>
              <a:bodyPr/>
              <a:lstStyle/>
              <a:p>
                <a:endParaRPr lang="en-US"/>
              </a:p>
            </p:txBody>
          </p:sp>
          <p:sp>
            <p:nvSpPr>
              <p:cNvPr id="24675" name="Freeform 27"/>
              <p:cNvSpPr>
                <a:spLocks/>
              </p:cNvSpPr>
              <p:nvPr/>
            </p:nvSpPr>
            <p:spPr bwMode="auto">
              <a:xfrm>
                <a:off x="365" y="2152"/>
                <a:ext cx="83" cy="392"/>
              </a:xfrm>
              <a:custGeom>
                <a:avLst/>
                <a:gdLst>
                  <a:gd name="T0" fmla="*/ 0 w 83"/>
                  <a:gd name="T1" fmla="*/ 0 h 392"/>
                  <a:gd name="T2" fmla="*/ 67 w 83"/>
                  <a:gd name="T3" fmla="*/ 58 h 392"/>
                  <a:gd name="T4" fmla="*/ 33 w 83"/>
                  <a:gd name="T5" fmla="*/ 334 h 392"/>
                  <a:gd name="T6" fmla="*/ 25 w 83"/>
                  <a:gd name="T7" fmla="*/ 392 h 392"/>
                  <a:gd name="T8" fmla="*/ 0 60000 65536"/>
                  <a:gd name="T9" fmla="*/ 0 60000 65536"/>
                  <a:gd name="T10" fmla="*/ 0 60000 65536"/>
                  <a:gd name="T11" fmla="*/ 0 60000 65536"/>
                  <a:gd name="T12" fmla="*/ 0 w 83"/>
                  <a:gd name="T13" fmla="*/ 0 h 392"/>
                  <a:gd name="T14" fmla="*/ 83 w 83"/>
                  <a:gd name="T15" fmla="*/ 392 h 392"/>
                </a:gdLst>
                <a:ahLst/>
                <a:cxnLst>
                  <a:cxn ang="T8">
                    <a:pos x="T0" y="T1"/>
                  </a:cxn>
                  <a:cxn ang="T9">
                    <a:pos x="T2" y="T3"/>
                  </a:cxn>
                  <a:cxn ang="T10">
                    <a:pos x="T4" y="T5"/>
                  </a:cxn>
                  <a:cxn ang="T11">
                    <a:pos x="T6" y="T7"/>
                  </a:cxn>
                </a:cxnLst>
                <a:rect l="T12" t="T13" r="T14" b="T15"/>
                <a:pathLst>
                  <a:path w="83" h="392">
                    <a:moveTo>
                      <a:pt x="0" y="0"/>
                    </a:moveTo>
                    <a:cubicBezTo>
                      <a:pt x="39" y="10"/>
                      <a:pt x="53" y="20"/>
                      <a:pt x="67" y="58"/>
                    </a:cubicBezTo>
                    <a:cubicBezTo>
                      <a:pt x="64" y="129"/>
                      <a:pt x="83" y="260"/>
                      <a:pt x="33" y="334"/>
                    </a:cubicBezTo>
                    <a:cubicBezTo>
                      <a:pt x="24" y="381"/>
                      <a:pt x="25" y="361"/>
                      <a:pt x="25" y="392"/>
                    </a:cubicBezTo>
                  </a:path>
                </a:pathLst>
              </a:custGeom>
              <a:noFill/>
              <a:ln w="9525">
                <a:solidFill>
                  <a:schemeClr val="tx1"/>
                </a:solidFill>
                <a:round/>
                <a:headEnd/>
                <a:tailEnd/>
              </a:ln>
            </p:spPr>
            <p:txBody>
              <a:bodyPr/>
              <a:lstStyle/>
              <a:p>
                <a:endParaRPr lang="en-US"/>
              </a:p>
            </p:txBody>
          </p:sp>
          <p:sp>
            <p:nvSpPr>
              <p:cNvPr id="24676" name="Freeform 28"/>
              <p:cNvSpPr>
                <a:spLocks/>
              </p:cNvSpPr>
              <p:nvPr/>
            </p:nvSpPr>
            <p:spPr bwMode="auto">
              <a:xfrm>
                <a:off x="771" y="2193"/>
                <a:ext cx="219" cy="330"/>
              </a:xfrm>
              <a:custGeom>
                <a:avLst/>
                <a:gdLst>
                  <a:gd name="T0" fmla="*/ 0 w 219"/>
                  <a:gd name="T1" fmla="*/ 0 h 330"/>
                  <a:gd name="T2" fmla="*/ 27 w 219"/>
                  <a:gd name="T3" fmla="*/ 27 h 330"/>
                  <a:gd name="T4" fmla="*/ 60 w 219"/>
                  <a:gd name="T5" fmla="*/ 135 h 330"/>
                  <a:gd name="T6" fmla="*/ 108 w 219"/>
                  <a:gd name="T7" fmla="*/ 195 h 330"/>
                  <a:gd name="T8" fmla="*/ 198 w 219"/>
                  <a:gd name="T9" fmla="*/ 285 h 330"/>
                  <a:gd name="T10" fmla="*/ 219 w 219"/>
                  <a:gd name="T11" fmla="*/ 330 h 330"/>
                  <a:gd name="T12" fmla="*/ 0 60000 65536"/>
                  <a:gd name="T13" fmla="*/ 0 60000 65536"/>
                  <a:gd name="T14" fmla="*/ 0 60000 65536"/>
                  <a:gd name="T15" fmla="*/ 0 60000 65536"/>
                  <a:gd name="T16" fmla="*/ 0 60000 65536"/>
                  <a:gd name="T17" fmla="*/ 0 60000 65536"/>
                  <a:gd name="T18" fmla="*/ 0 w 219"/>
                  <a:gd name="T19" fmla="*/ 0 h 330"/>
                  <a:gd name="T20" fmla="*/ 219 w 219"/>
                  <a:gd name="T21" fmla="*/ 330 h 330"/>
                </a:gdLst>
                <a:ahLst/>
                <a:cxnLst>
                  <a:cxn ang="T12">
                    <a:pos x="T0" y="T1"/>
                  </a:cxn>
                  <a:cxn ang="T13">
                    <a:pos x="T2" y="T3"/>
                  </a:cxn>
                  <a:cxn ang="T14">
                    <a:pos x="T4" y="T5"/>
                  </a:cxn>
                  <a:cxn ang="T15">
                    <a:pos x="T6" y="T7"/>
                  </a:cxn>
                  <a:cxn ang="T16">
                    <a:pos x="T8" y="T9"/>
                  </a:cxn>
                  <a:cxn ang="T17">
                    <a:pos x="T10" y="T11"/>
                  </a:cxn>
                </a:cxnLst>
                <a:rect l="T18" t="T19" r="T20" b="T21"/>
                <a:pathLst>
                  <a:path w="219" h="330">
                    <a:moveTo>
                      <a:pt x="0" y="0"/>
                    </a:moveTo>
                    <a:cubicBezTo>
                      <a:pt x="12" y="8"/>
                      <a:pt x="19" y="16"/>
                      <a:pt x="27" y="27"/>
                    </a:cubicBezTo>
                    <a:cubicBezTo>
                      <a:pt x="39" y="64"/>
                      <a:pt x="25" y="109"/>
                      <a:pt x="60" y="135"/>
                    </a:cubicBezTo>
                    <a:cubicBezTo>
                      <a:pt x="69" y="162"/>
                      <a:pt x="93" y="173"/>
                      <a:pt x="108" y="195"/>
                    </a:cubicBezTo>
                    <a:cubicBezTo>
                      <a:pt x="130" y="227"/>
                      <a:pt x="165" y="265"/>
                      <a:pt x="198" y="285"/>
                    </a:cubicBezTo>
                    <a:cubicBezTo>
                      <a:pt x="208" y="300"/>
                      <a:pt x="206" y="317"/>
                      <a:pt x="219" y="330"/>
                    </a:cubicBezTo>
                  </a:path>
                </a:pathLst>
              </a:custGeom>
              <a:noFill/>
              <a:ln w="9525">
                <a:solidFill>
                  <a:schemeClr val="tx1"/>
                </a:solidFill>
                <a:round/>
                <a:headEnd/>
                <a:tailEnd/>
              </a:ln>
            </p:spPr>
            <p:txBody>
              <a:bodyPr/>
              <a:lstStyle/>
              <a:p>
                <a:endParaRPr lang="en-US"/>
              </a:p>
            </p:txBody>
          </p:sp>
          <p:sp>
            <p:nvSpPr>
              <p:cNvPr id="24677" name="Freeform 29"/>
              <p:cNvSpPr>
                <a:spLocks/>
              </p:cNvSpPr>
              <p:nvPr/>
            </p:nvSpPr>
            <p:spPr bwMode="auto">
              <a:xfrm>
                <a:off x="762" y="2355"/>
                <a:ext cx="42" cy="237"/>
              </a:xfrm>
              <a:custGeom>
                <a:avLst/>
                <a:gdLst>
                  <a:gd name="T0" fmla="*/ 36 w 42"/>
                  <a:gd name="T1" fmla="*/ 0 h 237"/>
                  <a:gd name="T2" fmla="*/ 42 w 42"/>
                  <a:gd name="T3" fmla="*/ 87 h 237"/>
                  <a:gd name="T4" fmla="*/ 9 w 42"/>
                  <a:gd name="T5" fmla="*/ 177 h 237"/>
                  <a:gd name="T6" fmla="*/ 0 w 42"/>
                  <a:gd name="T7" fmla="*/ 207 h 237"/>
                  <a:gd name="T8" fmla="*/ 3 w 42"/>
                  <a:gd name="T9" fmla="*/ 228 h 237"/>
                  <a:gd name="T10" fmla="*/ 6 w 42"/>
                  <a:gd name="T11" fmla="*/ 237 h 237"/>
                  <a:gd name="T12" fmla="*/ 0 60000 65536"/>
                  <a:gd name="T13" fmla="*/ 0 60000 65536"/>
                  <a:gd name="T14" fmla="*/ 0 60000 65536"/>
                  <a:gd name="T15" fmla="*/ 0 60000 65536"/>
                  <a:gd name="T16" fmla="*/ 0 60000 65536"/>
                  <a:gd name="T17" fmla="*/ 0 60000 65536"/>
                  <a:gd name="T18" fmla="*/ 0 w 42"/>
                  <a:gd name="T19" fmla="*/ 0 h 237"/>
                  <a:gd name="T20" fmla="*/ 42 w 42"/>
                  <a:gd name="T21" fmla="*/ 237 h 237"/>
                </a:gdLst>
                <a:ahLst/>
                <a:cxnLst>
                  <a:cxn ang="T12">
                    <a:pos x="T0" y="T1"/>
                  </a:cxn>
                  <a:cxn ang="T13">
                    <a:pos x="T2" y="T3"/>
                  </a:cxn>
                  <a:cxn ang="T14">
                    <a:pos x="T4" y="T5"/>
                  </a:cxn>
                  <a:cxn ang="T15">
                    <a:pos x="T6" y="T7"/>
                  </a:cxn>
                  <a:cxn ang="T16">
                    <a:pos x="T8" y="T9"/>
                  </a:cxn>
                  <a:cxn ang="T17">
                    <a:pos x="T10" y="T11"/>
                  </a:cxn>
                </a:cxnLst>
                <a:rect l="T18" t="T19" r="T20" b="T21"/>
                <a:pathLst>
                  <a:path w="42" h="237">
                    <a:moveTo>
                      <a:pt x="36" y="0"/>
                    </a:moveTo>
                    <a:cubicBezTo>
                      <a:pt x="30" y="30"/>
                      <a:pt x="38" y="58"/>
                      <a:pt x="42" y="87"/>
                    </a:cubicBezTo>
                    <a:cubicBezTo>
                      <a:pt x="39" y="126"/>
                      <a:pt x="36" y="150"/>
                      <a:pt x="9" y="177"/>
                    </a:cubicBezTo>
                    <a:cubicBezTo>
                      <a:pt x="6" y="187"/>
                      <a:pt x="0" y="207"/>
                      <a:pt x="0" y="207"/>
                    </a:cubicBezTo>
                    <a:cubicBezTo>
                      <a:pt x="1" y="214"/>
                      <a:pt x="2" y="221"/>
                      <a:pt x="3" y="228"/>
                    </a:cubicBezTo>
                    <a:cubicBezTo>
                      <a:pt x="4" y="231"/>
                      <a:pt x="6" y="237"/>
                      <a:pt x="6" y="237"/>
                    </a:cubicBezTo>
                  </a:path>
                </a:pathLst>
              </a:custGeom>
              <a:noFill/>
              <a:ln w="9525">
                <a:solidFill>
                  <a:schemeClr val="tx1"/>
                </a:solidFill>
                <a:round/>
                <a:headEnd/>
                <a:tailEnd/>
              </a:ln>
            </p:spPr>
            <p:txBody>
              <a:bodyPr/>
              <a:lstStyle/>
              <a:p>
                <a:endParaRPr lang="en-US"/>
              </a:p>
            </p:txBody>
          </p:sp>
        </p:grpSp>
        <p:grpSp>
          <p:nvGrpSpPr>
            <p:cNvPr id="24601" name="Group 30"/>
            <p:cNvGrpSpPr>
              <a:grpSpLocks/>
            </p:cNvGrpSpPr>
            <p:nvPr/>
          </p:nvGrpSpPr>
          <p:grpSpPr bwMode="auto">
            <a:xfrm>
              <a:off x="1056" y="846"/>
              <a:ext cx="432" cy="674"/>
              <a:chOff x="284" y="624"/>
              <a:chExt cx="1444" cy="2162"/>
            </a:xfrm>
          </p:grpSpPr>
          <p:pic>
            <p:nvPicPr>
              <p:cNvPr id="24658" name="Picture 31" descr="j0110837"/>
              <p:cNvPicPr>
                <a:picLocks noChangeAspect="1" noChangeArrowheads="1"/>
              </p:cNvPicPr>
              <p:nvPr/>
            </p:nvPicPr>
            <p:blipFill>
              <a:blip r:embed="rId2" cstate="print"/>
              <a:srcRect/>
              <a:stretch>
                <a:fillRect/>
              </a:stretch>
            </p:blipFill>
            <p:spPr bwMode="auto">
              <a:xfrm>
                <a:off x="288" y="624"/>
                <a:ext cx="1440" cy="1233"/>
              </a:xfrm>
              <a:prstGeom prst="rect">
                <a:avLst/>
              </a:prstGeom>
              <a:noFill/>
              <a:ln w="9525">
                <a:noFill/>
                <a:miter lim="800000"/>
                <a:headEnd/>
                <a:tailEnd/>
              </a:ln>
            </p:spPr>
          </p:pic>
          <p:sp>
            <p:nvSpPr>
              <p:cNvPr id="24659" name="Freeform 32"/>
              <p:cNvSpPr>
                <a:spLocks/>
              </p:cNvSpPr>
              <p:nvPr/>
            </p:nvSpPr>
            <p:spPr bwMode="auto">
              <a:xfrm>
                <a:off x="284" y="1776"/>
                <a:ext cx="359" cy="701"/>
              </a:xfrm>
              <a:custGeom>
                <a:avLst/>
                <a:gdLst>
                  <a:gd name="T0" fmla="*/ 359 w 359"/>
                  <a:gd name="T1" fmla="*/ 0 h 701"/>
                  <a:gd name="T2" fmla="*/ 317 w 359"/>
                  <a:gd name="T3" fmla="*/ 167 h 701"/>
                  <a:gd name="T4" fmla="*/ 284 w 359"/>
                  <a:gd name="T5" fmla="*/ 259 h 701"/>
                  <a:gd name="T6" fmla="*/ 158 w 359"/>
                  <a:gd name="T7" fmla="*/ 309 h 701"/>
                  <a:gd name="T8" fmla="*/ 33 w 359"/>
                  <a:gd name="T9" fmla="*/ 426 h 701"/>
                  <a:gd name="T10" fmla="*/ 17 w 359"/>
                  <a:gd name="T11" fmla="*/ 626 h 701"/>
                  <a:gd name="T12" fmla="*/ 0 w 359"/>
                  <a:gd name="T13" fmla="*/ 701 h 701"/>
                  <a:gd name="T14" fmla="*/ 0 60000 65536"/>
                  <a:gd name="T15" fmla="*/ 0 60000 65536"/>
                  <a:gd name="T16" fmla="*/ 0 60000 65536"/>
                  <a:gd name="T17" fmla="*/ 0 60000 65536"/>
                  <a:gd name="T18" fmla="*/ 0 60000 65536"/>
                  <a:gd name="T19" fmla="*/ 0 60000 65536"/>
                  <a:gd name="T20" fmla="*/ 0 60000 65536"/>
                  <a:gd name="T21" fmla="*/ 0 w 359"/>
                  <a:gd name="T22" fmla="*/ 0 h 701"/>
                  <a:gd name="T23" fmla="*/ 359 w 359"/>
                  <a:gd name="T24" fmla="*/ 701 h 7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9" h="701">
                    <a:moveTo>
                      <a:pt x="359" y="0"/>
                    </a:moveTo>
                    <a:cubicBezTo>
                      <a:pt x="339" y="55"/>
                      <a:pt x="330" y="110"/>
                      <a:pt x="317" y="167"/>
                    </a:cubicBezTo>
                    <a:cubicBezTo>
                      <a:pt x="311" y="195"/>
                      <a:pt x="308" y="238"/>
                      <a:pt x="284" y="259"/>
                    </a:cubicBezTo>
                    <a:cubicBezTo>
                      <a:pt x="246" y="292"/>
                      <a:pt x="201" y="290"/>
                      <a:pt x="158" y="309"/>
                    </a:cubicBezTo>
                    <a:cubicBezTo>
                      <a:pt x="102" y="333"/>
                      <a:pt x="60" y="371"/>
                      <a:pt x="33" y="426"/>
                    </a:cubicBezTo>
                    <a:cubicBezTo>
                      <a:pt x="11" y="565"/>
                      <a:pt x="45" y="343"/>
                      <a:pt x="17" y="626"/>
                    </a:cubicBezTo>
                    <a:cubicBezTo>
                      <a:pt x="15" y="651"/>
                      <a:pt x="0" y="674"/>
                      <a:pt x="0" y="701"/>
                    </a:cubicBezTo>
                  </a:path>
                </a:pathLst>
              </a:custGeom>
              <a:noFill/>
              <a:ln w="9525">
                <a:solidFill>
                  <a:schemeClr val="tx1"/>
                </a:solidFill>
                <a:round/>
                <a:headEnd/>
                <a:tailEnd/>
              </a:ln>
            </p:spPr>
            <p:txBody>
              <a:bodyPr/>
              <a:lstStyle/>
              <a:p>
                <a:endParaRPr lang="en-US"/>
              </a:p>
            </p:txBody>
          </p:sp>
          <p:sp>
            <p:nvSpPr>
              <p:cNvPr id="24660" name="Freeform 33"/>
              <p:cNvSpPr>
                <a:spLocks/>
              </p:cNvSpPr>
              <p:nvPr/>
            </p:nvSpPr>
            <p:spPr bwMode="auto">
              <a:xfrm>
                <a:off x="656" y="1779"/>
                <a:ext cx="244" cy="721"/>
              </a:xfrm>
              <a:custGeom>
                <a:avLst/>
                <a:gdLst>
                  <a:gd name="T0" fmla="*/ 0 w 244"/>
                  <a:gd name="T1" fmla="*/ 0 h 721"/>
                  <a:gd name="T2" fmla="*/ 75 w 244"/>
                  <a:gd name="T3" fmla="*/ 117 h 721"/>
                  <a:gd name="T4" fmla="*/ 108 w 244"/>
                  <a:gd name="T5" fmla="*/ 184 h 721"/>
                  <a:gd name="T6" fmla="*/ 125 w 244"/>
                  <a:gd name="T7" fmla="*/ 501 h 721"/>
                  <a:gd name="T8" fmla="*/ 175 w 244"/>
                  <a:gd name="T9" fmla="*/ 634 h 721"/>
                  <a:gd name="T10" fmla="*/ 242 w 244"/>
                  <a:gd name="T11" fmla="*/ 718 h 721"/>
                  <a:gd name="T12" fmla="*/ 233 w 244"/>
                  <a:gd name="T13" fmla="*/ 718 h 721"/>
                  <a:gd name="T14" fmla="*/ 0 60000 65536"/>
                  <a:gd name="T15" fmla="*/ 0 60000 65536"/>
                  <a:gd name="T16" fmla="*/ 0 60000 65536"/>
                  <a:gd name="T17" fmla="*/ 0 60000 65536"/>
                  <a:gd name="T18" fmla="*/ 0 60000 65536"/>
                  <a:gd name="T19" fmla="*/ 0 60000 65536"/>
                  <a:gd name="T20" fmla="*/ 0 60000 65536"/>
                  <a:gd name="T21" fmla="*/ 0 w 244"/>
                  <a:gd name="T22" fmla="*/ 0 h 721"/>
                  <a:gd name="T23" fmla="*/ 244 w 244"/>
                  <a:gd name="T24" fmla="*/ 721 h 7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4" h="721">
                    <a:moveTo>
                      <a:pt x="0" y="0"/>
                    </a:moveTo>
                    <a:cubicBezTo>
                      <a:pt x="10" y="60"/>
                      <a:pt x="22" y="91"/>
                      <a:pt x="75" y="117"/>
                    </a:cubicBezTo>
                    <a:cubicBezTo>
                      <a:pt x="86" y="139"/>
                      <a:pt x="97" y="162"/>
                      <a:pt x="108" y="184"/>
                    </a:cubicBezTo>
                    <a:cubicBezTo>
                      <a:pt x="155" y="279"/>
                      <a:pt x="92" y="401"/>
                      <a:pt x="125" y="501"/>
                    </a:cubicBezTo>
                    <a:cubicBezTo>
                      <a:pt x="140" y="545"/>
                      <a:pt x="149" y="594"/>
                      <a:pt x="175" y="634"/>
                    </a:cubicBezTo>
                    <a:cubicBezTo>
                      <a:pt x="194" y="664"/>
                      <a:pt x="223" y="688"/>
                      <a:pt x="242" y="718"/>
                    </a:cubicBezTo>
                    <a:cubicBezTo>
                      <a:pt x="244" y="721"/>
                      <a:pt x="236" y="718"/>
                      <a:pt x="233" y="718"/>
                    </a:cubicBezTo>
                  </a:path>
                </a:pathLst>
              </a:custGeom>
              <a:noFill/>
              <a:ln w="9525">
                <a:solidFill>
                  <a:schemeClr val="tx1"/>
                </a:solidFill>
                <a:round/>
                <a:headEnd/>
                <a:tailEnd/>
              </a:ln>
            </p:spPr>
            <p:txBody>
              <a:bodyPr/>
              <a:lstStyle/>
              <a:p>
                <a:endParaRPr lang="en-US"/>
              </a:p>
            </p:txBody>
          </p:sp>
          <p:sp>
            <p:nvSpPr>
              <p:cNvPr id="24661" name="Freeform 34"/>
              <p:cNvSpPr>
                <a:spLocks/>
              </p:cNvSpPr>
              <p:nvPr/>
            </p:nvSpPr>
            <p:spPr bwMode="auto">
              <a:xfrm>
                <a:off x="559" y="1776"/>
                <a:ext cx="92" cy="1010"/>
              </a:xfrm>
              <a:custGeom>
                <a:avLst/>
                <a:gdLst>
                  <a:gd name="T0" fmla="*/ 92 w 92"/>
                  <a:gd name="T1" fmla="*/ 0 h 1010"/>
                  <a:gd name="T2" fmla="*/ 67 w 92"/>
                  <a:gd name="T3" fmla="*/ 242 h 1010"/>
                  <a:gd name="T4" fmla="*/ 42 w 92"/>
                  <a:gd name="T5" fmla="*/ 576 h 1010"/>
                  <a:gd name="T6" fmla="*/ 34 w 92"/>
                  <a:gd name="T7" fmla="*/ 626 h 1010"/>
                  <a:gd name="T8" fmla="*/ 17 w 92"/>
                  <a:gd name="T9" fmla="*/ 676 h 1010"/>
                  <a:gd name="T10" fmla="*/ 9 w 92"/>
                  <a:gd name="T11" fmla="*/ 760 h 1010"/>
                  <a:gd name="T12" fmla="*/ 0 w 92"/>
                  <a:gd name="T13" fmla="*/ 801 h 1010"/>
                  <a:gd name="T14" fmla="*/ 17 w 92"/>
                  <a:gd name="T15" fmla="*/ 1010 h 1010"/>
                  <a:gd name="T16" fmla="*/ 0 60000 65536"/>
                  <a:gd name="T17" fmla="*/ 0 60000 65536"/>
                  <a:gd name="T18" fmla="*/ 0 60000 65536"/>
                  <a:gd name="T19" fmla="*/ 0 60000 65536"/>
                  <a:gd name="T20" fmla="*/ 0 60000 65536"/>
                  <a:gd name="T21" fmla="*/ 0 60000 65536"/>
                  <a:gd name="T22" fmla="*/ 0 60000 65536"/>
                  <a:gd name="T23" fmla="*/ 0 60000 65536"/>
                  <a:gd name="T24" fmla="*/ 0 w 92"/>
                  <a:gd name="T25" fmla="*/ 0 h 1010"/>
                  <a:gd name="T26" fmla="*/ 92 w 92"/>
                  <a:gd name="T27" fmla="*/ 1010 h 10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 h="1010">
                    <a:moveTo>
                      <a:pt x="92" y="0"/>
                    </a:moveTo>
                    <a:cubicBezTo>
                      <a:pt x="84" y="81"/>
                      <a:pt x="80" y="162"/>
                      <a:pt x="67" y="242"/>
                    </a:cubicBezTo>
                    <a:cubicBezTo>
                      <a:pt x="74" y="358"/>
                      <a:pt x="80" y="465"/>
                      <a:pt x="42" y="576"/>
                    </a:cubicBezTo>
                    <a:cubicBezTo>
                      <a:pt x="39" y="593"/>
                      <a:pt x="38" y="610"/>
                      <a:pt x="34" y="626"/>
                    </a:cubicBezTo>
                    <a:cubicBezTo>
                      <a:pt x="30" y="643"/>
                      <a:pt x="20" y="659"/>
                      <a:pt x="17" y="676"/>
                    </a:cubicBezTo>
                    <a:cubicBezTo>
                      <a:pt x="12" y="704"/>
                      <a:pt x="13" y="732"/>
                      <a:pt x="9" y="760"/>
                    </a:cubicBezTo>
                    <a:cubicBezTo>
                      <a:pt x="7" y="774"/>
                      <a:pt x="3" y="787"/>
                      <a:pt x="0" y="801"/>
                    </a:cubicBezTo>
                    <a:cubicBezTo>
                      <a:pt x="1" y="824"/>
                      <a:pt x="17" y="955"/>
                      <a:pt x="17" y="1010"/>
                    </a:cubicBezTo>
                  </a:path>
                </a:pathLst>
              </a:custGeom>
              <a:noFill/>
              <a:ln w="9525">
                <a:solidFill>
                  <a:schemeClr val="tx1"/>
                </a:solidFill>
                <a:round/>
                <a:headEnd/>
                <a:tailEnd/>
              </a:ln>
            </p:spPr>
            <p:txBody>
              <a:bodyPr/>
              <a:lstStyle/>
              <a:p>
                <a:endParaRPr lang="en-US"/>
              </a:p>
            </p:txBody>
          </p:sp>
          <p:sp>
            <p:nvSpPr>
              <p:cNvPr id="24662" name="Freeform 35"/>
              <p:cNvSpPr>
                <a:spLocks/>
              </p:cNvSpPr>
              <p:nvPr/>
            </p:nvSpPr>
            <p:spPr bwMode="auto">
              <a:xfrm>
                <a:off x="701" y="1845"/>
                <a:ext cx="443" cy="593"/>
              </a:xfrm>
              <a:custGeom>
                <a:avLst/>
                <a:gdLst>
                  <a:gd name="T0" fmla="*/ 0 w 443"/>
                  <a:gd name="T1" fmla="*/ 0 h 593"/>
                  <a:gd name="T2" fmla="*/ 17 w 443"/>
                  <a:gd name="T3" fmla="*/ 25 h 593"/>
                  <a:gd name="T4" fmla="*/ 67 w 443"/>
                  <a:gd name="T5" fmla="*/ 58 h 593"/>
                  <a:gd name="T6" fmla="*/ 159 w 443"/>
                  <a:gd name="T7" fmla="*/ 133 h 593"/>
                  <a:gd name="T8" fmla="*/ 184 w 443"/>
                  <a:gd name="T9" fmla="*/ 150 h 593"/>
                  <a:gd name="T10" fmla="*/ 242 w 443"/>
                  <a:gd name="T11" fmla="*/ 325 h 593"/>
                  <a:gd name="T12" fmla="*/ 342 w 443"/>
                  <a:gd name="T13" fmla="*/ 442 h 593"/>
                  <a:gd name="T14" fmla="*/ 409 w 443"/>
                  <a:gd name="T15" fmla="*/ 526 h 593"/>
                  <a:gd name="T16" fmla="*/ 443 w 443"/>
                  <a:gd name="T17" fmla="*/ 593 h 5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3"/>
                  <a:gd name="T28" fmla="*/ 0 h 593"/>
                  <a:gd name="T29" fmla="*/ 443 w 443"/>
                  <a:gd name="T30" fmla="*/ 593 h 5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3" h="593">
                    <a:moveTo>
                      <a:pt x="0" y="0"/>
                    </a:moveTo>
                    <a:cubicBezTo>
                      <a:pt x="6" y="8"/>
                      <a:pt x="9" y="18"/>
                      <a:pt x="17" y="25"/>
                    </a:cubicBezTo>
                    <a:cubicBezTo>
                      <a:pt x="32" y="38"/>
                      <a:pt x="67" y="58"/>
                      <a:pt x="67" y="58"/>
                    </a:cubicBezTo>
                    <a:cubicBezTo>
                      <a:pt x="109" y="115"/>
                      <a:pt x="78" y="82"/>
                      <a:pt x="159" y="133"/>
                    </a:cubicBezTo>
                    <a:cubicBezTo>
                      <a:pt x="168" y="138"/>
                      <a:pt x="184" y="150"/>
                      <a:pt x="184" y="150"/>
                    </a:cubicBezTo>
                    <a:cubicBezTo>
                      <a:pt x="212" y="206"/>
                      <a:pt x="217" y="268"/>
                      <a:pt x="242" y="325"/>
                    </a:cubicBezTo>
                    <a:cubicBezTo>
                      <a:pt x="265" y="377"/>
                      <a:pt x="307" y="401"/>
                      <a:pt x="342" y="442"/>
                    </a:cubicBezTo>
                    <a:cubicBezTo>
                      <a:pt x="369" y="473"/>
                      <a:pt x="375" y="503"/>
                      <a:pt x="409" y="526"/>
                    </a:cubicBezTo>
                    <a:cubicBezTo>
                      <a:pt x="424" y="548"/>
                      <a:pt x="431" y="570"/>
                      <a:pt x="443" y="593"/>
                    </a:cubicBezTo>
                  </a:path>
                </a:pathLst>
              </a:custGeom>
              <a:noFill/>
              <a:ln w="9525">
                <a:solidFill>
                  <a:schemeClr val="tx1"/>
                </a:solidFill>
                <a:round/>
                <a:headEnd/>
                <a:tailEnd/>
              </a:ln>
            </p:spPr>
            <p:txBody>
              <a:bodyPr/>
              <a:lstStyle/>
              <a:p>
                <a:endParaRPr lang="en-US"/>
              </a:p>
            </p:txBody>
          </p:sp>
          <p:sp>
            <p:nvSpPr>
              <p:cNvPr id="24663" name="Freeform 36"/>
              <p:cNvSpPr>
                <a:spLocks/>
              </p:cNvSpPr>
              <p:nvPr/>
            </p:nvSpPr>
            <p:spPr bwMode="auto">
              <a:xfrm>
                <a:off x="420" y="2346"/>
                <a:ext cx="183" cy="342"/>
              </a:xfrm>
              <a:custGeom>
                <a:avLst/>
                <a:gdLst>
                  <a:gd name="T0" fmla="*/ 183 w 183"/>
                  <a:gd name="T1" fmla="*/ 0 h 342"/>
                  <a:gd name="T2" fmla="*/ 83 w 183"/>
                  <a:gd name="T3" fmla="*/ 67 h 342"/>
                  <a:gd name="T4" fmla="*/ 16 w 183"/>
                  <a:gd name="T5" fmla="*/ 284 h 342"/>
                  <a:gd name="T6" fmla="*/ 8 w 183"/>
                  <a:gd name="T7" fmla="*/ 317 h 342"/>
                  <a:gd name="T8" fmla="*/ 0 w 183"/>
                  <a:gd name="T9" fmla="*/ 342 h 342"/>
                  <a:gd name="T10" fmla="*/ 0 60000 65536"/>
                  <a:gd name="T11" fmla="*/ 0 60000 65536"/>
                  <a:gd name="T12" fmla="*/ 0 60000 65536"/>
                  <a:gd name="T13" fmla="*/ 0 60000 65536"/>
                  <a:gd name="T14" fmla="*/ 0 60000 65536"/>
                  <a:gd name="T15" fmla="*/ 0 w 183"/>
                  <a:gd name="T16" fmla="*/ 0 h 342"/>
                  <a:gd name="T17" fmla="*/ 183 w 183"/>
                  <a:gd name="T18" fmla="*/ 342 h 342"/>
                </a:gdLst>
                <a:ahLst/>
                <a:cxnLst>
                  <a:cxn ang="T10">
                    <a:pos x="T0" y="T1"/>
                  </a:cxn>
                  <a:cxn ang="T11">
                    <a:pos x="T2" y="T3"/>
                  </a:cxn>
                  <a:cxn ang="T12">
                    <a:pos x="T4" y="T5"/>
                  </a:cxn>
                  <a:cxn ang="T13">
                    <a:pos x="T6" y="T7"/>
                  </a:cxn>
                  <a:cxn ang="T14">
                    <a:pos x="T8" y="T9"/>
                  </a:cxn>
                </a:cxnLst>
                <a:rect l="T15" t="T16" r="T17" b="T18"/>
                <a:pathLst>
                  <a:path w="183" h="342">
                    <a:moveTo>
                      <a:pt x="183" y="0"/>
                    </a:moveTo>
                    <a:cubicBezTo>
                      <a:pt x="128" y="18"/>
                      <a:pt x="117" y="16"/>
                      <a:pt x="83" y="67"/>
                    </a:cubicBezTo>
                    <a:cubicBezTo>
                      <a:pt x="61" y="136"/>
                      <a:pt x="57" y="224"/>
                      <a:pt x="16" y="284"/>
                    </a:cubicBezTo>
                    <a:cubicBezTo>
                      <a:pt x="13" y="295"/>
                      <a:pt x="11" y="306"/>
                      <a:pt x="8" y="317"/>
                    </a:cubicBezTo>
                    <a:cubicBezTo>
                      <a:pt x="6" y="325"/>
                      <a:pt x="0" y="342"/>
                      <a:pt x="0" y="342"/>
                    </a:cubicBezTo>
                  </a:path>
                </a:pathLst>
              </a:custGeom>
              <a:noFill/>
              <a:ln w="9525">
                <a:solidFill>
                  <a:schemeClr val="tx1"/>
                </a:solidFill>
                <a:round/>
                <a:headEnd/>
                <a:tailEnd/>
              </a:ln>
            </p:spPr>
            <p:txBody>
              <a:bodyPr/>
              <a:lstStyle/>
              <a:p>
                <a:endParaRPr lang="en-US"/>
              </a:p>
            </p:txBody>
          </p:sp>
          <p:sp>
            <p:nvSpPr>
              <p:cNvPr id="24664" name="Freeform 37"/>
              <p:cNvSpPr>
                <a:spLocks/>
              </p:cNvSpPr>
              <p:nvPr/>
            </p:nvSpPr>
            <p:spPr bwMode="auto">
              <a:xfrm>
                <a:off x="634" y="2187"/>
                <a:ext cx="192" cy="501"/>
              </a:xfrm>
              <a:custGeom>
                <a:avLst/>
                <a:gdLst>
                  <a:gd name="T0" fmla="*/ 0 w 192"/>
                  <a:gd name="T1" fmla="*/ 0 h 501"/>
                  <a:gd name="T2" fmla="*/ 75 w 192"/>
                  <a:gd name="T3" fmla="*/ 67 h 501"/>
                  <a:gd name="T4" fmla="*/ 58 w 192"/>
                  <a:gd name="T5" fmla="*/ 217 h 501"/>
                  <a:gd name="T6" fmla="*/ 83 w 192"/>
                  <a:gd name="T7" fmla="*/ 351 h 501"/>
                  <a:gd name="T8" fmla="*/ 108 w 192"/>
                  <a:gd name="T9" fmla="*/ 376 h 501"/>
                  <a:gd name="T10" fmla="*/ 142 w 192"/>
                  <a:gd name="T11" fmla="*/ 426 h 501"/>
                  <a:gd name="T12" fmla="*/ 192 w 192"/>
                  <a:gd name="T13" fmla="*/ 501 h 501"/>
                  <a:gd name="T14" fmla="*/ 0 60000 65536"/>
                  <a:gd name="T15" fmla="*/ 0 60000 65536"/>
                  <a:gd name="T16" fmla="*/ 0 60000 65536"/>
                  <a:gd name="T17" fmla="*/ 0 60000 65536"/>
                  <a:gd name="T18" fmla="*/ 0 60000 65536"/>
                  <a:gd name="T19" fmla="*/ 0 60000 65536"/>
                  <a:gd name="T20" fmla="*/ 0 60000 65536"/>
                  <a:gd name="T21" fmla="*/ 0 w 192"/>
                  <a:gd name="T22" fmla="*/ 0 h 501"/>
                  <a:gd name="T23" fmla="*/ 192 w 192"/>
                  <a:gd name="T24" fmla="*/ 501 h 5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 h="501">
                    <a:moveTo>
                      <a:pt x="0" y="0"/>
                    </a:moveTo>
                    <a:cubicBezTo>
                      <a:pt x="37" y="12"/>
                      <a:pt x="63" y="29"/>
                      <a:pt x="75" y="67"/>
                    </a:cubicBezTo>
                    <a:cubicBezTo>
                      <a:pt x="71" y="117"/>
                      <a:pt x="58" y="167"/>
                      <a:pt x="58" y="217"/>
                    </a:cubicBezTo>
                    <a:cubicBezTo>
                      <a:pt x="58" y="247"/>
                      <a:pt x="65" y="318"/>
                      <a:pt x="83" y="351"/>
                    </a:cubicBezTo>
                    <a:cubicBezTo>
                      <a:pt x="89" y="361"/>
                      <a:pt x="101" y="367"/>
                      <a:pt x="108" y="376"/>
                    </a:cubicBezTo>
                    <a:cubicBezTo>
                      <a:pt x="120" y="392"/>
                      <a:pt x="133" y="408"/>
                      <a:pt x="142" y="426"/>
                    </a:cubicBezTo>
                    <a:cubicBezTo>
                      <a:pt x="156" y="454"/>
                      <a:pt x="168" y="480"/>
                      <a:pt x="192" y="501"/>
                    </a:cubicBezTo>
                  </a:path>
                </a:pathLst>
              </a:custGeom>
              <a:noFill/>
              <a:ln w="9525">
                <a:solidFill>
                  <a:schemeClr val="tx1"/>
                </a:solidFill>
                <a:round/>
                <a:headEnd/>
                <a:tailEnd/>
              </a:ln>
            </p:spPr>
            <p:txBody>
              <a:bodyPr/>
              <a:lstStyle/>
              <a:p>
                <a:endParaRPr lang="en-US"/>
              </a:p>
            </p:txBody>
          </p:sp>
          <p:sp>
            <p:nvSpPr>
              <p:cNvPr id="24665" name="Freeform 38"/>
              <p:cNvSpPr>
                <a:spLocks/>
              </p:cNvSpPr>
              <p:nvPr/>
            </p:nvSpPr>
            <p:spPr bwMode="auto">
              <a:xfrm>
                <a:off x="365" y="2152"/>
                <a:ext cx="83" cy="392"/>
              </a:xfrm>
              <a:custGeom>
                <a:avLst/>
                <a:gdLst>
                  <a:gd name="T0" fmla="*/ 0 w 83"/>
                  <a:gd name="T1" fmla="*/ 0 h 392"/>
                  <a:gd name="T2" fmla="*/ 67 w 83"/>
                  <a:gd name="T3" fmla="*/ 58 h 392"/>
                  <a:gd name="T4" fmla="*/ 33 w 83"/>
                  <a:gd name="T5" fmla="*/ 334 h 392"/>
                  <a:gd name="T6" fmla="*/ 25 w 83"/>
                  <a:gd name="T7" fmla="*/ 392 h 392"/>
                  <a:gd name="T8" fmla="*/ 0 60000 65536"/>
                  <a:gd name="T9" fmla="*/ 0 60000 65536"/>
                  <a:gd name="T10" fmla="*/ 0 60000 65536"/>
                  <a:gd name="T11" fmla="*/ 0 60000 65536"/>
                  <a:gd name="T12" fmla="*/ 0 w 83"/>
                  <a:gd name="T13" fmla="*/ 0 h 392"/>
                  <a:gd name="T14" fmla="*/ 83 w 83"/>
                  <a:gd name="T15" fmla="*/ 392 h 392"/>
                </a:gdLst>
                <a:ahLst/>
                <a:cxnLst>
                  <a:cxn ang="T8">
                    <a:pos x="T0" y="T1"/>
                  </a:cxn>
                  <a:cxn ang="T9">
                    <a:pos x="T2" y="T3"/>
                  </a:cxn>
                  <a:cxn ang="T10">
                    <a:pos x="T4" y="T5"/>
                  </a:cxn>
                  <a:cxn ang="T11">
                    <a:pos x="T6" y="T7"/>
                  </a:cxn>
                </a:cxnLst>
                <a:rect l="T12" t="T13" r="T14" b="T15"/>
                <a:pathLst>
                  <a:path w="83" h="392">
                    <a:moveTo>
                      <a:pt x="0" y="0"/>
                    </a:moveTo>
                    <a:cubicBezTo>
                      <a:pt x="39" y="10"/>
                      <a:pt x="53" y="20"/>
                      <a:pt x="67" y="58"/>
                    </a:cubicBezTo>
                    <a:cubicBezTo>
                      <a:pt x="64" y="129"/>
                      <a:pt x="83" y="260"/>
                      <a:pt x="33" y="334"/>
                    </a:cubicBezTo>
                    <a:cubicBezTo>
                      <a:pt x="24" y="381"/>
                      <a:pt x="25" y="361"/>
                      <a:pt x="25" y="392"/>
                    </a:cubicBezTo>
                  </a:path>
                </a:pathLst>
              </a:custGeom>
              <a:noFill/>
              <a:ln w="9525">
                <a:solidFill>
                  <a:schemeClr val="tx1"/>
                </a:solidFill>
                <a:round/>
                <a:headEnd/>
                <a:tailEnd/>
              </a:ln>
            </p:spPr>
            <p:txBody>
              <a:bodyPr/>
              <a:lstStyle/>
              <a:p>
                <a:endParaRPr lang="en-US"/>
              </a:p>
            </p:txBody>
          </p:sp>
          <p:sp>
            <p:nvSpPr>
              <p:cNvPr id="24666" name="Freeform 39"/>
              <p:cNvSpPr>
                <a:spLocks/>
              </p:cNvSpPr>
              <p:nvPr/>
            </p:nvSpPr>
            <p:spPr bwMode="auto">
              <a:xfrm>
                <a:off x="771" y="2193"/>
                <a:ext cx="219" cy="330"/>
              </a:xfrm>
              <a:custGeom>
                <a:avLst/>
                <a:gdLst>
                  <a:gd name="T0" fmla="*/ 0 w 219"/>
                  <a:gd name="T1" fmla="*/ 0 h 330"/>
                  <a:gd name="T2" fmla="*/ 27 w 219"/>
                  <a:gd name="T3" fmla="*/ 27 h 330"/>
                  <a:gd name="T4" fmla="*/ 60 w 219"/>
                  <a:gd name="T5" fmla="*/ 135 h 330"/>
                  <a:gd name="T6" fmla="*/ 108 w 219"/>
                  <a:gd name="T7" fmla="*/ 195 h 330"/>
                  <a:gd name="T8" fmla="*/ 198 w 219"/>
                  <a:gd name="T9" fmla="*/ 285 h 330"/>
                  <a:gd name="T10" fmla="*/ 219 w 219"/>
                  <a:gd name="T11" fmla="*/ 330 h 330"/>
                  <a:gd name="T12" fmla="*/ 0 60000 65536"/>
                  <a:gd name="T13" fmla="*/ 0 60000 65536"/>
                  <a:gd name="T14" fmla="*/ 0 60000 65536"/>
                  <a:gd name="T15" fmla="*/ 0 60000 65536"/>
                  <a:gd name="T16" fmla="*/ 0 60000 65536"/>
                  <a:gd name="T17" fmla="*/ 0 60000 65536"/>
                  <a:gd name="T18" fmla="*/ 0 w 219"/>
                  <a:gd name="T19" fmla="*/ 0 h 330"/>
                  <a:gd name="T20" fmla="*/ 219 w 219"/>
                  <a:gd name="T21" fmla="*/ 330 h 330"/>
                </a:gdLst>
                <a:ahLst/>
                <a:cxnLst>
                  <a:cxn ang="T12">
                    <a:pos x="T0" y="T1"/>
                  </a:cxn>
                  <a:cxn ang="T13">
                    <a:pos x="T2" y="T3"/>
                  </a:cxn>
                  <a:cxn ang="T14">
                    <a:pos x="T4" y="T5"/>
                  </a:cxn>
                  <a:cxn ang="T15">
                    <a:pos x="T6" y="T7"/>
                  </a:cxn>
                  <a:cxn ang="T16">
                    <a:pos x="T8" y="T9"/>
                  </a:cxn>
                  <a:cxn ang="T17">
                    <a:pos x="T10" y="T11"/>
                  </a:cxn>
                </a:cxnLst>
                <a:rect l="T18" t="T19" r="T20" b="T21"/>
                <a:pathLst>
                  <a:path w="219" h="330">
                    <a:moveTo>
                      <a:pt x="0" y="0"/>
                    </a:moveTo>
                    <a:cubicBezTo>
                      <a:pt x="12" y="8"/>
                      <a:pt x="19" y="16"/>
                      <a:pt x="27" y="27"/>
                    </a:cubicBezTo>
                    <a:cubicBezTo>
                      <a:pt x="39" y="64"/>
                      <a:pt x="25" y="109"/>
                      <a:pt x="60" y="135"/>
                    </a:cubicBezTo>
                    <a:cubicBezTo>
                      <a:pt x="69" y="162"/>
                      <a:pt x="93" y="173"/>
                      <a:pt x="108" y="195"/>
                    </a:cubicBezTo>
                    <a:cubicBezTo>
                      <a:pt x="130" y="227"/>
                      <a:pt x="165" y="265"/>
                      <a:pt x="198" y="285"/>
                    </a:cubicBezTo>
                    <a:cubicBezTo>
                      <a:pt x="208" y="300"/>
                      <a:pt x="206" y="317"/>
                      <a:pt x="219" y="330"/>
                    </a:cubicBezTo>
                  </a:path>
                </a:pathLst>
              </a:custGeom>
              <a:noFill/>
              <a:ln w="9525">
                <a:solidFill>
                  <a:schemeClr val="tx1"/>
                </a:solidFill>
                <a:round/>
                <a:headEnd/>
                <a:tailEnd/>
              </a:ln>
            </p:spPr>
            <p:txBody>
              <a:bodyPr/>
              <a:lstStyle/>
              <a:p>
                <a:endParaRPr lang="en-US"/>
              </a:p>
            </p:txBody>
          </p:sp>
          <p:sp>
            <p:nvSpPr>
              <p:cNvPr id="24667" name="Freeform 40"/>
              <p:cNvSpPr>
                <a:spLocks/>
              </p:cNvSpPr>
              <p:nvPr/>
            </p:nvSpPr>
            <p:spPr bwMode="auto">
              <a:xfrm>
                <a:off x="762" y="2355"/>
                <a:ext cx="42" cy="237"/>
              </a:xfrm>
              <a:custGeom>
                <a:avLst/>
                <a:gdLst>
                  <a:gd name="T0" fmla="*/ 36 w 42"/>
                  <a:gd name="T1" fmla="*/ 0 h 237"/>
                  <a:gd name="T2" fmla="*/ 42 w 42"/>
                  <a:gd name="T3" fmla="*/ 87 h 237"/>
                  <a:gd name="T4" fmla="*/ 9 w 42"/>
                  <a:gd name="T5" fmla="*/ 177 h 237"/>
                  <a:gd name="T6" fmla="*/ 0 w 42"/>
                  <a:gd name="T7" fmla="*/ 207 h 237"/>
                  <a:gd name="T8" fmla="*/ 3 w 42"/>
                  <a:gd name="T9" fmla="*/ 228 h 237"/>
                  <a:gd name="T10" fmla="*/ 6 w 42"/>
                  <a:gd name="T11" fmla="*/ 237 h 237"/>
                  <a:gd name="T12" fmla="*/ 0 60000 65536"/>
                  <a:gd name="T13" fmla="*/ 0 60000 65536"/>
                  <a:gd name="T14" fmla="*/ 0 60000 65536"/>
                  <a:gd name="T15" fmla="*/ 0 60000 65536"/>
                  <a:gd name="T16" fmla="*/ 0 60000 65536"/>
                  <a:gd name="T17" fmla="*/ 0 60000 65536"/>
                  <a:gd name="T18" fmla="*/ 0 w 42"/>
                  <a:gd name="T19" fmla="*/ 0 h 237"/>
                  <a:gd name="T20" fmla="*/ 42 w 42"/>
                  <a:gd name="T21" fmla="*/ 237 h 237"/>
                </a:gdLst>
                <a:ahLst/>
                <a:cxnLst>
                  <a:cxn ang="T12">
                    <a:pos x="T0" y="T1"/>
                  </a:cxn>
                  <a:cxn ang="T13">
                    <a:pos x="T2" y="T3"/>
                  </a:cxn>
                  <a:cxn ang="T14">
                    <a:pos x="T4" y="T5"/>
                  </a:cxn>
                  <a:cxn ang="T15">
                    <a:pos x="T6" y="T7"/>
                  </a:cxn>
                  <a:cxn ang="T16">
                    <a:pos x="T8" y="T9"/>
                  </a:cxn>
                  <a:cxn ang="T17">
                    <a:pos x="T10" y="T11"/>
                  </a:cxn>
                </a:cxnLst>
                <a:rect l="T18" t="T19" r="T20" b="T21"/>
                <a:pathLst>
                  <a:path w="42" h="237">
                    <a:moveTo>
                      <a:pt x="36" y="0"/>
                    </a:moveTo>
                    <a:cubicBezTo>
                      <a:pt x="30" y="30"/>
                      <a:pt x="38" y="58"/>
                      <a:pt x="42" y="87"/>
                    </a:cubicBezTo>
                    <a:cubicBezTo>
                      <a:pt x="39" y="126"/>
                      <a:pt x="36" y="150"/>
                      <a:pt x="9" y="177"/>
                    </a:cubicBezTo>
                    <a:cubicBezTo>
                      <a:pt x="6" y="187"/>
                      <a:pt x="0" y="207"/>
                      <a:pt x="0" y="207"/>
                    </a:cubicBezTo>
                    <a:cubicBezTo>
                      <a:pt x="1" y="214"/>
                      <a:pt x="2" y="221"/>
                      <a:pt x="3" y="228"/>
                    </a:cubicBezTo>
                    <a:cubicBezTo>
                      <a:pt x="4" y="231"/>
                      <a:pt x="6" y="237"/>
                      <a:pt x="6" y="237"/>
                    </a:cubicBezTo>
                  </a:path>
                </a:pathLst>
              </a:custGeom>
              <a:noFill/>
              <a:ln w="9525">
                <a:solidFill>
                  <a:schemeClr val="tx1"/>
                </a:solidFill>
                <a:round/>
                <a:headEnd/>
                <a:tailEnd/>
              </a:ln>
            </p:spPr>
            <p:txBody>
              <a:bodyPr/>
              <a:lstStyle/>
              <a:p>
                <a:endParaRPr lang="en-US"/>
              </a:p>
            </p:txBody>
          </p:sp>
        </p:grpSp>
        <p:grpSp>
          <p:nvGrpSpPr>
            <p:cNvPr id="24602" name="Group 41"/>
            <p:cNvGrpSpPr>
              <a:grpSpLocks/>
            </p:cNvGrpSpPr>
            <p:nvPr/>
          </p:nvGrpSpPr>
          <p:grpSpPr bwMode="auto">
            <a:xfrm>
              <a:off x="1248" y="846"/>
              <a:ext cx="432" cy="674"/>
              <a:chOff x="284" y="624"/>
              <a:chExt cx="1444" cy="2162"/>
            </a:xfrm>
          </p:grpSpPr>
          <p:pic>
            <p:nvPicPr>
              <p:cNvPr id="24648" name="Picture 42" descr="j0110837"/>
              <p:cNvPicPr>
                <a:picLocks noChangeAspect="1" noChangeArrowheads="1"/>
              </p:cNvPicPr>
              <p:nvPr/>
            </p:nvPicPr>
            <p:blipFill>
              <a:blip r:embed="rId2" cstate="print"/>
              <a:srcRect/>
              <a:stretch>
                <a:fillRect/>
              </a:stretch>
            </p:blipFill>
            <p:spPr bwMode="auto">
              <a:xfrm>
                <a:off x="288" y="624"/>
                <a:ext cx="1440" cy="1233"/>
              </a:xfrm>
              <a:prstGeom prst="rect">
                <a:avLst/>
              </a:prstGeom>
              <a:noFill/>
              <a:ln w="9525">
                <a:noFill/>
                <a:miter lim="800000"/>
                <a:headEnd/>
                <a:tailEnd/>
              </a:ln>
            </p:spPr>
          </p:pic>
          <p:sp>
            <p:nvSpPr>
              <p:cNvPr id="24649" name="Freeform 43"/>
              <p:cNvSpPr>
                <a:spLocks/>
              </p:cNvSpPr>
              <p:nvPr/>
            </p:nvSpPr>
            <p:spPr bwMode="auto">
              <a:xfrm>
                <a:off x="284" y="1776"/>
                <a:ext cx="359" cy="701"/>
              </a:xfrm>
              <a:custGeom>
                <a:avLst/>
                <a:gdLst>
                  <a:gd name="T0" fmla="*/ 359 w 359"/>
                  <a:gd name="T1" fmla="*/ 0 h 701"/>
                  <a:gd name="T2" fmla="*/ 317 w 359"/>
                  <a:gd name="T3" fmla="*/ 167 h 701"/>
                  <a:gd name="T4" fmla="*/ 284 w 359"/>
                  <a:gd name="T5" fmla="*/ 259 h 701"/>
                  <a:gd name="T6" fmla="*/ 158 w 359"/>
                  <a:gd name="T7" fmla="*/ 309 h 701"/>
                  <a:gd name="T8" fmla="*/ 33 w 359"/>
                  <a:gd name="T9" fmla="*/ 426 h 701"/>
                  <a:gd name="T10" fmla="*/ 17 w 359"/>
                  <a:gd name="T11" fmla="*/ 626 h 701"/>
                  <a:gd name="T12" fmla="*/ 0 w 359"/>
                  <a:gd name="T13" fmla="*/ 701 h 701"/>
                  <a:gd name="T14" fmla="*/ 0 60000 65536"/>
                  <a:gd name="T15" fmla="*/ 0 60000 65536"/>
                  <a:gd name="T16" fmla="*/ 0 60000 65536"/>
                  <a:gd name="T17" fmla="*/ 0 60000 65536"/>
                  <a:gd name="T18" fmla="*/ 0 60000 65536"/>
                  <a:gd name="T19" fmla="*/ 0 60000 65536"/>
                  <a:gd name="T20" fmla="*/ 0 60000 65536"/>
                  <a:gd name="T21" fmla="*/ 0 w 359"/>
                  <a:gd name="T22" fmla="*/ 0 h 701"/>
                  <a:gd name="T23" fmla="*/ 359 w 359"/>
                  <a:gd name="T24" fmla="*/ 701 h 7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9" h="701">
                    <a:moveTo>
                      <a:pt x="359" y="0"/>
                    </a:moveTo>
                    <a:cubicBezTo>
                      <a:pt x="339" y="55"/>
                      <a:pt x="330" y="110"/>
                      <a:pt x="317" y="167"/>
                    </a:cubicBezTo>
                    <a:cubicBezTo>
                      <a:pt x="311" y="195"/>
                      <a:pt x="308" y="238"/>
                      <a:pt x="284" y="259"/>
                    </a:cubicBezTo>
                    <a:cubicBezTo>
                      <a:pt x="246" y="292"/>
                      <a:pt x="201" y="290"/>
                      <a:pt x="158" y="309"/>
                    </a:cubicBezTo>
                    <a:cubicBezTo>
                      <a:pt x="102" y="333"/>
                      <a:pt x="60" y="371"/>
                      <a:pt x="33" y="426"/>
                    </a:cubicBezTo>
                    <a:cubicBezTo>
                      <a:pt x="11" y="565"/>
                      <a:pt x="45" y="343"/>
                      <a:pt x="17" y="626"/>
                    </a:cubicBezTo>
                    <a:cubicBezTo>
                      <a:pt x="15" y="651"/>
                      <a:pt x="0" y="674"/>
                      <a:pt x="0" y="701"/>
                    </a:cubicBezTo>
                  </a:path>
                </a:pathLst>
              </a:custGeom>
              <a:noFill/>
              <a:ln w="9525">
                <a:solidFill>
                  <a:schemeClr val="tx1"/>
                </a:solidFill>
                <a:round/>
                <a:headEnd/>
                <a:tailEnd/>
              </a:ln>
            </p:spPr>
            <p:txBody>
              <a:bodyPr/>
              <a:lstStyle/>
              <a:p>
                <a:endParaRPr lang="en-US"/>
              </a:p>
            </p:txBody>
          </p:sp>
          <p:sp>
            <p:nvSpPr>
              <p:cNvPr id="24650" name="Freeform 44"/>
              <p:cNvSpPr>
                <a:spLocks/>
              </p:cNvSpPr>
              <p:nvPr/>
            </p:nvSpPr>
            <p:spPr bwMode="auto">
              <a:xfrm>
                <a:off x="656" y="1779"/>
                <a:ext cx="244" cy="721"/>
              </a:xfrm>
              <a:custGeom>
                <a:avLst/>
                <a:gdLst>
                  <a:gd name="T0" fmla="*/ 0 w 244"/>
                  <a:gd name="T1" fmla="*/ 0 h 721"/>
                  <a:gd name="T2" fmla="*/ 75 w 244"/>
                  <a:gd name="T3" fmla="*/ 117 h 721"/>
                  <a:gd name="T4" fmla="*/ 108 w 244"/>
                  <a:gd name="T5" fmla="*/ 184 h 721"/>
                  <a:gd name="T6" fmla="*/ 125 w 244"/>
                  <a:gd name="T7" fmla="*/ 501 h 721"/>
                  <a:gd name="T8" fmla="*/ 175 w 244"/>
                  <a:gd name="T9" fmla="*/ 634 h 721"/>
                  <a:gd name="T10" fmla="*/ 242 w 244"/>
                  <a:gd name="T11" fmla="*/ 718 h 721"/>
                  <a:gd name="T12" fmla="*/ 233 w 244"/>
                  <a:gd name="T13" fmla="*/ 718 h 721"/>
                  <a:gd name="T14" fmla="*/ 0 60000 65536"/>
                  <a:gd name="T15" fmla="*/ 0 60000 65536"/>
                  <a:gd name="T16" fmla="*/ 0 60000 65536"/>
                  <a:gd name="T17" fmla="*/ 0 60000 65536"/>
                  <a:gd name="T18" fmla="*/ 0 60000 65536"/>
                  <a:gd name="T19" fmla="*/ 0 60000 65536"/>
                  <a:gd name="T20" fmla="*/ 0 60000 65536"/>
                  <a:gd name="T21" fmla="*/ 0 w 244"/>
                  <a:gd name="T22" fmla="*/ 0 h 721"/>
                  <a:gd name="T23" fmla="*/ 244 w 244"/>
                  <a:gd name="T24" fmla="*/ 721 h 7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4" h="721">
                    <a:moveTo>
                      <a:pt x="0" y="0"/>
                    </a:moveTo>
                    <a:cubicBezTo>
                      <a:pt x="10" y="60"/>
                      <a:pt x="22" y="91"/>
                      <a:pt x="75" y="117"/>
                    </a:cubicBezTo>
                    <a:cubicBezTo>
                      <a:pt x="86" y="139"/>
                      <a:pt x="97" y="162"/>
                      <a:pt x="108" y="184"/>
                    </a:cubicBezTo>
                    <a:cubicBezTo>
                      <a:pt x="155" y="279"/>
                      <a:pt x="92" y="401"/>
                      <a:pt x="125" y="501"/>
                    </a:cubicBezTo>
                    <a:cubicBezTo>
                      <a:pt x="140" y="545"/>
                      <a:pt x="149" y="594"/>
                      <a:pt x="175" y="634"/>
                    </a:cubicBezTo>
                    <a:cubicBezTo>
                      <a:pt x="194" y="664"/>
                      <a:pt x="223" y="688"/>
                      <a:pt x="242" y="718"/>
                    </a:cubicBezTo>
                    <a:cubicBezTo>
                      <a:pt x="244" y="721"/>
                      <a:pt x="236" y="718"/>
                      <a:pt x="233" y="718"/>
                    </a:cubicBezTo>
                  </a:path>
                </a:pathLst>
              </a:custGeom>
              <a:noFill/>
              <a:ln w="9525">
                <a:solidFill>
                  <a:schemeClr val="tx1"/>
                </a:solidFill>
                <a:round/>
                <a:headEnd/>
                <a:tailEnd/>
              </a:ln>
            </p:spPr>
            <p:txBody>
              <a:bodyPr/>
              <a:lstStyle/>
              <a:p>
                <a:endParaRPr lang="en-US"/>
              </a:p>
            </p:txBody>
          </p:sp>
          <p:sp>
            <p:nvSpPr>
              <p:cNvPr id="24651" name="Freeform 45"/>
              <p:cNvSpPr>
                <a:spLocks/>
              </p:cNvSpPr>
              <p:nvPr/>
            </p:nvSpPr>
            <p:spPr bwMode="auto">
              <a:xfrm>
                <a:off x="559" y="1776"/>
                <a:ext cx="92" cy="1010"/>
              </a:xfrm>
              <a:custGeom>
                <a:avLst/>
                <a:gdLst>
                  <a:gd name="T0" fmla="*/ 92 w 92"/>
                  <a:gd name="T1" fmla="*/ 0 h 1010"/>
                  <a:gd name="T2" fmla="*/ 67 w 92"/>
                  <a:gd name="T3" fmla="*/ 242 h 1010"/>
                  <a:gd name="T4" fmla="*/ 42 w 92"/>
                  <a:gd name="T5" fmla="*/ 576 h 1010"/>
                  <a:gd name="T6" fmla="*/ 34 w 92"/>
                  <a:gd name="T7" fmla="*/ 626 h 1010"/>
                  <a:gd name="T8" fmla="*/ 17 w 92"/>
                  <a:gd name="T9" fmla="*/ 676 h 1010"/>
                  <a:gd name="T10" fmla="*/ 9 w 92"/>
                  <a:gd name="T11" fmla="*/ 760 h 1010"/>
                  <a:gd name="T12" fmla="*/ 0 w 92"/>
                  <a:gd name="T13" fmla="*/ 801 h 1010"/>
                  <a:gd name="T14" fmla="*/ 17 w 92"/>
                  <a:gd name="T15" fmla="*/ 1010 h 1010"/>
                  <a:gd name="T16" fmla="*/ 0 60000 65536"/>
                  <a:gd name="T17" fmla="*/ 0 60000 65536"/>
                  <a:gd name="T18" fmla="*/ 0 60000 65536"/>
                  <a:gd name="T19" fmla="*/ 0 60000 65536"/>
                  <a:gd name="T20" fmla="*/ 0 60000 65536"/>
                  <a:gd name="T21" fmla="*/ 0 60000 65536"/>
                  <a:gd name="T22" fmla="*/ 0 60000 65536"/>
                  <a:gd name="T23" fmla="*/ 0 60000 65536"/>
                  <a:gd name="T24" fmla="*/ 0 w 92"/>
                  <a:gd name="T25" fmla="*/ 0 h 1010"/>
                  <a:gd name="T26" fmla="*/ 92 w 92"/>
                  <a:gd name="T27" fmla="*/ 1010 h 10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 h="1010">
                    <a:moveTo>
                      <a:pt x="92" y="0"/>
                    </a:moveTo>
                    <a:cubicBezTo>
                      <a:pt x="84" y="81"/>
                      <a:pt x="80" y="162"/>
                      <a:pt x="67" y="242"/>
                    </a:cubicBezTo>
                    <a:cubicBezTo>
                      <a:pt x="74" y="358"/>
                      <a:pt x="80" y="465"/>
                      <a:pt x="42" y="576"/>
                    </a:cubicBezTo>
                    <a:cubicBezTo>
                      <a:pt x="39" y="593"/>
                      <a:pt x="38" y="610"/>
                      <a:pt x="34" y="626"/>
                    </a:cubicBezTo>
                    <a:cubicBezTo>
                      <a:pt x="30" y="643"/>
                      <a:pt x="20" y="659"/>
                      <a:pt x="17" y="676"/>
                    </a:cubicBezTo>
                    <a:cubicBezTo>
                      <a:pt x="12" y="704"/>
                      <a:pt x="13" y="732"/>
                      <a:pt x="9" y="760"/>
                    </a:cubicBezTo>
                    <a:cubicBezTo>
                      <a:pt x="7" y="774"/>
                      <a:pt x="3" y="787"/>
                      <a:pt x="0" y="801"/>
                    </a:cubicBezTo>
                    <a:cubicBezTo>
                      <a:pt x="1" y="824"/>
                      <a:pt x="17" y="955"/>
                      <a:pt x="17" y="1010"/>
                    </a:cubicBezTo>
                  </a:path>
                </a:pathLst>
              </a:custGeom>
              <a:noFill/>
              <a:ln w="9525">
                <a:solidFill>
                  <a:schemeClr val="tx1"/>
                </a:solidFill>
                <a:round/>
                <a:headEnd/>
                <a:tailEnd/>
              </a:ln>
            </p:spPr>
            <p:txBody>
              <a:bodyPr/>
              <a:lstStyle/>
              <a:p>
                <a:endParaRPr lang="en-US"/>
              </a:p>
            </p:txBody>
          </p:sp>
          <p:sp>
            <p:nvSpPr>
              <p:cNvPr id="24652" name="Freeform 46"/>
              <p:cNvSpPr>
                <a:spLocks/>
              </p:cNvSpPr>
              <p:nvPr/>
            </p:nvSpPr>
            <p:spPr bwMode="auto">
              <a:xfrm>
                <a:off x="701" y="1845"/>
                <a:ext cx="443" cy="593"/>
              </a:xfrm>
              <a:custGeom>
                <a:avLst/>
                <a:gdLst>
                  <a:gd name="T0" fmla="*/ 0 w 443"/>
                  <a:gd name="T1" fmla="*/ 0 h 593"/>
                  <a:gd name="T2" fmla="*/ 17 w 443"/>
                  <a:gd name="T3" fmla="*/ 25 h 593"/>
                  <a:gd name="T4" fmla="*/ 67 w 443"/>
                  <a:gd name="T5" fmla="*/ 58 h 593"/>
                  <a:gd name="T6" fmla="*/ 159 w 443"/>
                  <a:gd name="T7" fmla="*/ 133 h 593"/>
                  <a:gd name="T8" fmla="*/ 184 w 443"/>
                  <a:gd name="T9" fmla="*/ 150 h 593"/>
                  <a:gd name="T10" fmla="*/ 242 w 443"/>
                  <a:gd name="T11" fmla="*/ 325 h 593"/>
                  <a:gd name="T12" fmla="*/ 342 w 443"/>
                  <a:gd name="T13" fmla="*/ 442 h 593"/>
                  <a:gd name="T14" fmla="*/ 409 w 443"/>
                  <a:gd name="T15" fmla="*/ 526 h 593"/>
                  <a:gd name="T16" fmla="*/ 443 w 443"/>
                  <a:gd name="T17" fmla="*/ 593 h 5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3"/>
                  <a:gd name="T28" fmla="*/ 0 h 593"/>
                  <a:gd name="T29" fmla="*/ 443 w 443"/>
                  <a:gd name="T30" fmla="*/ 593 h 5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3" h="593">
                    <a:moveTo>
                      <a:pt x="0" y="0"/>
                    </a:moveTo>
                    <a:cubicBezTo>
                      <a:pt x="6" y="8"/>
                      <a:pt x="9" y="18"/>
                      <a:pt x="17" y="25"/>
                    </a:cubicBezTo>
                    <a:cubicBezTo>
                      <a:pt x="32" y="38"/>
                      <a:pt x="67" y="58"/>
                      <a:pt x="67" y="58"/>
                    </a:cubicBezTo>
                    <a:cubicBezTo>
                      <a:pt x="109" y="115"/>
                      <a:pt x="78" y="82"/>
                      <a:pt x="159" y="133"/>
                    </a:cubicBezTo>
                    <a:cubicBezTo>
                      <a:pt x="168" y="138"/>
                      <a:pt x="184" y="150"/>
                      <a:pt x="184" y="150"/>
                    </a:cubicBezTo>
                    <a:cubicBezTo>
                      <a:pt x="212" y="206"/>
                      <a:pt x="217" y="268"/>
                      <a:pt x="242" y="325"/>
                    </a:cubicBezTo>
                    <a:cubicBezTo>
                      <a:pt x="265" y="377"/>
                      <a:pt x="307" y="401"/>
                      <a:pt x="342" y="442"/>
                    </a:cubicBezTo>
                    <a:cubicBezTo>
                      <a:pt x="369" y="473"/>
                      <a:pt x="375" y="503"/>
                      <a:pt x="409" y="526"/>
                    </a:cubicBezTo>
                    <a:cubicBezTo>
                      <a:pt x="424" y="548"/>
                      <a:pt x="431" y="570"/>
                      <a:pt x="443" y="593"/>
                    </a:cubicBezTo>
                  </a:path>
                </a:pathLst>
              </a:custGeom>
              <a:noFill/>
              <a:ln w="9525">
                <a:solidFill>
                  <a:schemeClr val="tx1"/>
                </a:solidFill>
                <a:round/>
                <a:headEnd/>
                <a:tailEnd/>
              </a:ln>
            </p:spPr>
            <p:txBody>
              <a:bodyPr/>
              <a:lstStyle/>
              <a:p>
                <a:endParaRPr lang="en-US"/>
              </a:p>
            </p:txBody>
          </p:sp>
          <p:sp>
            <p:nvSpPr>
              <p:cNvPr id="24653" name="Freeform 47"/>
              <p:cNvSpPr>
                <a:spLocks/>
              </p:cNvSpPr>
              <p:nvPr/>
            </p:nvSpPr>
            <p:spPr bwMode="auto">
              <a:xfrm>
                <a:off x="420" y="2346"/>
                <a:ext cx="183" cy="342"/>
              </a:xfrm>
              <a:custGeom>
                <a:avLst/>
                <a:gdLst>
                  <a:gd name="T0" fmla="*/ 183 w 183"/>
                  <a:gd name="T1" fmla="*/ 0 h 342"/>
                  <a:gd name="T2" fmla="*/ 83 w 183"/>
                  <a:gd name="T3" fmla="*/ 67 h 342"/>
                  <a:gd name="T4" fmla="*/ 16 w 183"/>
                  <a:gd name="T5" fmla="*/ 284 h 342"/>
                  <a:gd name="T6" fmla="*/ 8 w 183"/>
                  <a:gd name="T7" fmla="*/ 317 h 342"/>
                  <a:gd name="T8" fmla="*/ 0 w 183"/>
                  <a:gd name="T9" fmla="*/ 342 h 342"/>
                  <a:gd name="T10" fmla="*/ 0 60000 65536"/>
                  <a:gd name="T11" fmla="*/ 0 60000 65536"/>
                  <a:gd name="T12" fmla="*/ 0 60000 65536"/>
                  <a:gd name="T13" fmla="*/ 0 60000 65536"/>
                  <a:gd name="T14" fmla="*/ 0 60000 65536"/>
                  <a:gd name="T15" fmla="*/ 0 w 183"/>
                  <a:gd name="T16" fmla="*/ 0 h 342"/>
                  <a:gd name="T17" fmla="*/ 183 w 183"/>
                  <a:gd name="T18" fmla="*/ 342 h 342"/>
                </a:gdLst>
                <a:ahLst/>
                <a:cxnLst>
                  <a:cxn ang="T10">
                    <a:pos x="T0" y="T1"/>
                  </a:cxn>
                  <a:cxn ang="T11">
                    <a:pos x="T2" y="T3"/>
                  </a:cxn>
                  <a:cxn ang="T12">
                    <a:pos x="T4" y="T5"/>
                  </a:cxn>
                  <a:cxn ang="T13">
                    <a:pos x="T6" y="T7"/>
                  </a:cxn>
                  <a:cxn ang="T14">
                    <a:pos x="T8" y="T9"/>
                  </a:cxn>
                </a:cxnLst>
                <a:rect l="T15" t="T16" r="T17" b="T18"/>
                <a:pathLst>
                  <a:path w="183" h="342">
                    <a:moveTo>
                      <a:pt x="183" y="0"/>
                    </a:moveTo>
                    <a:cubicBezTo>
                      <a:pt x="128" y="18"/>
                      <a:pt x="117" y="16"/>
                      <a:pt x="83" y="67"/>
                    </a:cubicBezTo>
                    <a:cubicBezTo>
                      <a:pt x="61" y="136"/>
                      <a:pt x="57" y="224"/>
                      <a:pt x="16" y="284"/>
                    </a:cubicBezTo>
                    <a:cubicBezTo>
                      <a:pt x="13" y="295"/>
                      <a:pt x="11" y="306"/>
                      <a:pt x="8" y="317"/>
                    </a:cubicBezTo>
                    <a:cubicBezTo>
                      <a:pt x="6" y="325"/>
                      <a:pt x="0" y="342"/>
                      <a:pt x="0" y="342"/>
                    </a:cubicBezTo>
                  </a:path>
                </a:pathLst>
              </a:custGeom>
              <a:noFill/>
              <a:ln w="9525">
                <a:solidFill>
                  <a:schemeClr val="tx1"/>
                </a:solidFill>
                <a:round/>
                <a:headEnd/>
                <a:tailEnd/>
              </a:ln>
            </p:spPr>
            <p:txBody>
              <a:bodyPr/>
              <a:lstStyle/>
              <a:p>
                <a:endParaRPr lang="en-US"/>
              </a:p>
            </p:txBody>
          </p:sp>
          <p:sp>
            <p:nvSpPr>
              <p:cNvPr id="24654" name="Freeform 48"/>
              <p:cNvSpPr>
                <a:spLocks/>
              </p:cNvSpPr>
              <p:nvPr/>
            </p:nvSpPr>
            <p:spPr bwMode="auto">
              <a:xfrm>
                <a:off x="634" y="2187"/>
                <a:ext cx="192" cy="501"/>
              </a:xfrm>
              <a:custGeom>
                <a:avLst/>
                <a:gdLst>
                  <a:gd name="T0" fmla="*/ 0 w 192"/>
                  <a:gd name="T1" fmla="*/ 0 h 501"/>
                  <a:gd name="T2" fmla="*/ 75 w 192"/>
                  <a:gd name="T3" fmla="*/ 67 h 501"/>
                  <a:gd name="T4" fmla="*/ 58 w 192"/>
                  <a:gd name="T5" fmla="*/ 217 h 501"/>
                  <a:gd name="T6" fmla="*/ 83 w 192"/>
                  <a:gd name="T7" fmla="*/ 351 h 501"/>
                  <a:gd name="T8" fmla="*/ 108 w 192"/>
                  <a:gd name="T9" fmla="*/ 376 h 501"/>
                  <a:gd name="T10" fmla="*/ 142 w 192"/>
                  <a:gd name="T11" fmla="*/ 426 h 501"/>
                  <a:gd name="T12" fmla="*/ 192 w 192"/>
                  <a:gd name="T13" fmla="*/ 501 h 501"/>
                  <a:gd name="T14" fmla="*/ 0 60000 65536"/>
                  <a:gd name="T15" fmla="*/ 0 60000 65536"/>
                  <a:gd name="T16" fmla="*/ 0 60000 65536"/>
                  <a:gd name="T17" fmla="*/ 0 60000 65536"/>
                  <a:gd name="T18" fmla="*/ 0 60000 65536"/>
                  <a:gd name="T19" fmla="*/ 0 60000 65536"/>
                  <a:gd name="T20" fmla="*/ 0 60000 65536"/>
                  <a:gd name="T21" fmla="*/ 0 w 192"/>
                  <a:gd name="T22" fmla="*/ 0 h 501"/>
                  <a:gd name="T23" fmla="*/ 192 w 192"/>
                  <a:gd name="T24" fmla="*/ 501 h 5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 h="501">
                    <a:moveTo>
                      <a:pt x="0" y="0"/>
                    </a:moveTo>
                    <a:cubicBezTo>
                      <a:pt x="37" y="12"/>
                      <a:pt x="63" y="29"/>
                      <a:pt x="75" y="67"/>
                    </a:cubicBezTo>
                    <a:cubicBezTo>
                      <a:pt x="71" y="117"/>
                      <a:pt x="58" y="167"/>
                      <a:pt x="58" y="217"/>
                    </a:cubicBezTo>
                    <a:cubicBezTo>
                      <a:pt x="58" y="247"/>
                      <a:pt x="65" y="318"/>
                      <a:pt x="83" y="351"/>
                    </a:cubicBezTo>
                    <a:cubicBezTo>
                      <a:pt x="89" y="361"/>
                      <a:pt x="101" y="367"/>
                      <a:pt x="108" y="376"/>
                    </a:cubicBezTo>
                    <a:cubicBezTo>
                      <a:pt x="120" y="392"/>
                      <a:pt x="133" y="408"/>
                      <a:pt x="142" y="426"/>
                    </a:cubicBezTo>
                    <a:cubicBezTo>
                      <a:pt x="156" y="454"/>
                      <a:pt x="168" y="480"/>
                      <a:pt x="192" y="501"/>
                    </a:cubicBezTo>
                  </a:path>
                </a:pathLst>
              </a:custGeom>
              <a:noFill/>
              <a:ln w="9525">
                <a:solidFill>
                  <a:schemeClr val="tx1"/>
                </a:solidFill>
                <a:round/>
                <a:headEnd/>
                <a:tailEnd/>
              </a:ln>
            </p:spPr>
            <p:txBody>
              <a:bodyPr/>
              <a:lstStyle/>
              <a:p>
                <a:endParaRPr lang="en-US"/>
              </a:p>
            </p:txBody>
          </p:sp>
          <p:sp>
            <p:nvSpPr>
              <p:cNvPr id="24655" name="Freeform 49"/>
              <p:cNvSpPr>
                <a:spLocks/>
              </p:cNvSpPr>
              <p:nvPr/>
            </p:nvSpPr>
            <p:spPr bwMode="auto">
              <a:xfrm>
                <a:off x="365" y="2152"/>
                <a:ext cx="83" cy="392"/>
              </a:xfrm>
              <a:custGeom>
                <a:avLst/>
                <a:gdLst>
                  <a:gd name="T0" fmla="*/ 0 w 83"/>
                  <a:gd name="T1" fmla="*/ 0 h 392"/>
                  <a:gd name="T2" fmla="*/ 67 w 83"/>
                  <a:gd name="T3" fmla="*/ 58 h 392"/>
                  <a:gd name="T4" fmla="*/ 33 w 83"/>
                  <a:gd name="T5" fmla="*/ 334 h 392"/>
                  <a:gd name="T6" fmla="*/ 25 w 83"/>
                  <a:gd name="T7" fmla="*/ 392 h 392"/>
                  <a:gd name="T8" fmla="*/ 0 60000 65536"/>
                  <a:gd name="T9" fmla="*/ 0 60000 65536"/>
                  <a:gd name="T10" fmla="*/ 0 60000 65536"/>
                  <a:gd name="T11" fmla="*/ 0 60000 65536"/>
                  <a:gd name="T12" fmla="*/ 0 w 83"/>
                  <a:gd name="T13" fmla="*/ 0 h 392"/>
                  <a:gd name="T14" fmla="*/ 83 w 83"/>
                  <a:gd name="T15" fmla="*/ 392 h 392"/>
                </a:gdLst>
                <a:ahLst/>
                <a:cxnLst>
                  <a:cxn ang="T8">
                    <a:pos x="T0" y="T1"/>
                  </a:cxn>
                  <a:cxn ang="T9">
                    <a:pos x="T2" y="T3"/>
                  </a:cxn>
                  <a:cxn ang="T10">
                    <a:pos x="T4" y="T5"/>
                  </a:cxn>
                  <a:cxn ang="T11">
                    <a:pos x="T6" y="T7"/>
                  </a:cxn>
                </a:cxnLst>
                <a:rect l="T12" t="T13" r="T14" b="T15"/>
                <a:pathLst>
                  <a:path w="83" h="392">
                    <a:moveTo>
                      <a:pt x="0" y="0"/>
                    </a:moveTo>
                    <a:cubicBezTo>
                      <a:pt x="39" y="10"/>
                      <a:pt x="53" y="20"/>
                      <a:pt x="67" y="58"/>
                    </a:cubicBezTo>
                    <a:cubicBezTo>
                      <a:pt x="64" y="129"/>
                      <a:pt x="83" y="260"/>
                      <a:pt x="33" y="334"/>
                    </a:cubicBezTo>
                    <a:cubicBezTo>
                      <a:pt x="24" y="381"/>
                      <a:pt x="25" y="361"/>
                      <a:pt x="25" y="392"/>
                    </a:cubicBezTo>
                  </a:path>
                </a:pathLst>
              </a:custGeom>
              <a:noFill/>
              <a:ln w="9525">
                <a:solidFill>
                  <a:schemeClr val="tx1"/>
                </a:solidFill>
                <a:round/>
                <a:headEnd/>
                <a:tailEnd/>
              </a:ln>
            </p:spPr>
            <p:txBody>
              <a:bodyPr/>
              <a:lstStyle/>
              <a:p>
                <a:endParaRPr lang="en-US"/>
              </a:p>
            </p:txBody>
          </p:sp>
          <p:sp>
            <p:nvSpPr>
              <p:cNvPr id="24656" name="Freeform 50"/>
              <p:cNvSpPr>
                <a:spLocks/>
              </p:cNvSpPr>
              <p:nvPr/>
            </p:nvSpPr>
            <p:spPr bwMode="auto">
              <a:xfrm>
                <a:off x="771" y="2193"/>
                <a:ext cx="219" cy="330"/>
              </a:xfrm>
              <a:custGeom>
                <a:avLst/>
                <a:gdLst>
                  <a:gd name="T0" fmla="*/ 0 w 219"/>
                  <a:gd name="T1" fmla="*/ 0 h 330"/>
                  <a:gd name="T2" fmla="*/ 27 w 219"/>
                  <a:gd name="T3" fmla="*/ 27 h 330"/>
                  <a:gd name="T4" fmla="*/ 60 w 219"/>
                  <a:gd name="T5" fmla="*/ 135 h 330"/>
                  <a:gd name="T6" fmla="*/ 108 w 219"/>
                  <a:gd name="T7" fmla="*/ 195 h 330"/>
                  <a:gd name="T8" fmla="*/ 198 w 219"/>
                  <a:gd name="T9" fmla="*/ 285 h 330"/>
                  <a:gd name="T10" fmla="*/ 219 w 219"/>
                  <a:gd name="T11" fmla="*/ 330 h 330"/>
                  <a:gd name="T12" fmla="*/ 0 60000 65536"/>
                  <a:gd name="T13" fmla="*/ 0 60000 65536"/>
                  <a:gd name="T14" fmla="*/ 0 60000 65536"/>
                  <a:gd name="T15" fmla="*/ 0 60000 65536"/>
                  <a:gd name="T16" fmla="*/ 0 60000 65536"/>
                  <a:gd name="T17" fmla="*/ 0 60000 65536"/>
                  <a:gd name="T18" fmla="*/ 0 w 219"/>
                  <a:gd name="T19" fmla="*/ 0 h 330"/>
                  <a:gd name="T20" fmla="*/ 219 w 219"/>
                  <a:gd name="T21" fmla="*/ 330 h 330"/>
                </a:gdLst>
                <a:ahLst/>
                <a:cxnLst>
                  <a:cxn ang="T12">
                    <a:pos x="T0" y="T1"/>
                  </a:cxn>
                  <a:cxn ang="T13">
                    <a:pos x="T2" y="T3"/>
                  </a:cxn>
                  <a:cxn ang="T14">
                    <a:pos x="T4" y="T5"/>
                  </a:cxn>
                  <a:cxn ang="T15">
                    <a:pos x="T6" y="T7"/>
                  </a:cxn>
                  <a:cxn ang="T16">
                    <a:pos x="T8" y="T9"/>
                  </a:cxn>
                  <a:cxn ang="T17">
                    <a:pos x="T10" y="T11"/>
                  </a:cxn>
                </a:cxnLst>
                <a:rect l="T18" t="T19" r="T20" b="T21"/>
                <a:pathLst>
                  <a:path w="219" h="330">
                    <a:moveTo>
                      <a:pt x="0" y="0"/>
                    </a:moveTo>
                    <a:cubicBezTo>
                      <a:pt x="12" y="8"/>
                      <a:pt x="19" y="16"/>
                      <a:pt x="27" y="27"/>
                    </a:cubicBezTo>
                    <a:cubicBezTo>
                      <a:pt x="39" y="64"/>
                      <a:pt x="25" y="109"/>
                      <a:pt x="60" y="135"/>
                    </a:cubicBezTo>
                    <a:cubicBezTo>
                      <a:pt x="69" y="162"/>
                      <a:pt x="93" y="173"/>
                      <a:pt x="108" y="195"/>
                    </a:cubicBezTo>
                    <a:cubicBezTo>
                      <a:pt x="130" y="227"/>
                      <a:pt x="165" y="265"/>
                      <a:pt x="198" y="285"/>
                    </a:cubicBezTo>
                    <a:cubicBezTo>
                      <a:pt x="208" y="300"/>
                      <a:pt x="206" y="317"/>
                      <a:pt x="219" y="330"/>
                    </a:cubicBezTo>
                  </a:path>
                </a:pathLst>
              </a:custGeom>
              <a:noFill/>
              <a:ln w="9525">
                <a:solidFill>
                  <a:schemeClr val="tx1"/>
                </a:solidFill>
                <a:round/>
                <a:headEnd/>
                <a:tailEnd/>
              </a:ln>
            </p:spPr>
            <p:txBody>
              <a:bodyPr/>
              <a:lstStyle/>
              <a:p>
                <a:endParaRPr lang="en-US"/>
              </a:p>
            </p:txBody>
          </p:sp>
          <p:sp>
            <p:nvSpPr>
              <p:cNvPr id="24657" name="Freeform 51"/>
              <p:cNvSpPr>
                <a:spLocks/>
              </p:cNvSpPr>
              <p:nvPr/>
            </p:nvSpPr>
            <p:spPr bwMode="auto">
              <a:xfrm>
                <a:off x="762" y="2355"/>
                <a:ext cx="42" cy="237"/>
              </a:xfrm>
              <a:custGeom>
                <a:avLst/>
                <a:gdLst>
                  <a:gd name="T0" fmla="*/ 36 w 42"/>
                  <a:gd name="T1" fmla="*/ 0 h 237"/>
                  <a:gd name="T2" fmla="*/ 42 w 42"/>
                  <a:gd name="T3" fmla="*/ 87 h 237"/>
                  <a:gd name="T4" fmla="*/ 9 w 42"/>
                  <a:gd name="T5" fmla="*/ 177 h 237"/>
                  <a:gd name="T6" fmla="*/ 0 w 42"/>
                  <a:gd name="T7" fmla="*/ 207 h 237"/>
                  <a:gd name="T8" fmla="*/ 3 w 42"/>
                  <a:gd name="T9" fmla="*/ 228 h 237"/>
                  <a:gd name="T10" fmla="*/ 6 w 42"/>
                  <a:gd name="T11" fmla="*/ 237 h 237"/>
                  <a:gd name="T12" fmla="*/ 0 60000 65536"/>
                  <a:gd name="T13" fmla="*/ 0 60000 65536"/>
                  <a:gd name="T14" fmla="*/ 0 60000 65536"/>
                  <a:gd name="T15" fmla="*/ 0 60000 65536"/>
                  <a:gd name="T16" fmla="*/ 0 60000 65536"/>
                  <a:gd name="T17" fmla="*/ 0 60000 65536"/>
                  <a:gd name="T18" fmla="*/ 0 w 42"/>
                  <a:gd name="T19" fmla="*/ 0 h 237"/>
                  <a:gd name="T20" fmla="*/ 42 w 42"/>
                  <a:gd name="T21" fmla="*/ 237 h 237"/>
                </a:gdLst>
                <a:ahLst/>
                <a:cxnLst>
                  <a:cxn ang="T12">
                    <a:pos x="T0" y="T1"/>
                  </a:cxn>
                  <a:cxn ang="T13">
                    <a:pos x="T2" y="T3"/>
                  </a:cxn>
                  <a:cxn ang="T14">
                    <a:pos x="T4" y="T5"/>
                  </a:cxn>
                  <a:cxn ang="T15">
                    <a:pos x="T6" y="T7"/>
                  </a:cxn>
                  <a:cxn ang="T16">
                    <a:pos x="T8" y="T9"/>
                  </a:cxn>
                  <a:cxn ang="T17">
                    <a:pos x="T10" y="T11"/>
                  </a:cxn>
                </a:cxnLst>
                <a:rect l="T18" t="T19" r="T20" b="T21"/>
                <a:pathLst>
                  <a:path w="42" h="237">
                    <a:moveTo>
                      <a:pt x="36" y="0"/>
                    </a:moveTo>
                    <a:cubicBezTo>
                      <a:pt x="30" y="30"/>
                      <a:pt x="38" y="58"/>
                      <a:pt x="42" y="87"/>
                    </a:cubicBezTo>
                    <a:cubicBezTo>
                      <a:pt x="39" y="126"/>
                      <a:pt x="36" y="150"/>
                      <a:pt x="9" y="177"/>
                    </a:cubicBezTo>
                    <a:cubicBezTo>
                      <a:pt x="6" y="187"/>
                      <a:pt x="0" y="207"/>
                      <a:pt x="0" y="207"/>
                    </a:cubicBezTo>
                    <a:cubicBezTo>
                      <a:pt x="1" y="214"/>
                      <a:pt x="2" y="221"/>
                      <a:pt x="3" y="228"/>
                    </a:cubicBezTo>
                    <a:cubicBezTo>
                      <a:pt x="4" y="231"/>
                      <a:pt x="6" y="237"/>
                      <a:pt x="6" y="237"/>
                    </a:cubicBezTo>
                  </a:path>
                </a:pathLst>
              </a:custGeom>
              <a:noFill/>
              <a:ln w="9525">
                <a:solidFill>
                  <a:schemeClr val="tx1"/>
                </a:solidFill>
                <a:round/>
                <a:headEnd/>
                <a:tailEnd/>
              </a:ln>
            </p:spPr>
            <p:txBody>
              <a:bodyPr/>
              <a:lstStyle/>
              <a:p>
                <a:endParaRPr lang="en-US"/>
              </a:p>
            </p:txBody>
          </p:sp>
        </p:grpSp>
        <p:grpSp>
          <p:nvGrpSpPr>
            <p:cNvPr id="24603" name="Group 52"/>
            <p:cNvGrpSpPr>
              <a:grpSpLocks/>
            </p:cNvGrpSpPr>
            <p:nvPr/>
          </p:nvGrpSpPr>
          <p:grpSpPr bwMode="auto">
            <a:xfrm>
              <a:off x="1440" y="846"/>
              <a:ext cx="432" cy="674"/>
              <a:chOff x="284" y="624"/>
              <a:chExt cx="1444" cy="2162"/>
            </a:xfrm>
          </p:grpSpPr>
          <p:pic>
            <p:nvPicPr>
              <p:cNvPr id="24638" name="Picture 53" descr="j0110837"/>
              <p:cNvPicPr>
                <a:picLocks noChangeAspect="1" noChangeArrowheads="1"/>
              </p:cNvPicPr>
              <p:nvPr/>
            </p:nvPicPr>
            <p:blipFill>
              <a:blip r:embed="rId2" cstate="print"/>
              <a:srcRect/>
              <a:stretch>
                <a:fillRect/>
              </a:stretch>
            </p:blipFill>
            <p:spPr bwMode="auto">
              <a:xfrm>
                <a:off x="288" y="624"/>
                <a:ext cx="1440" cy="1233"/>
              </a:xfrm>
              <a:prstGeom prst="rect">
                <a:avLst/>
              </a:prstGeom>
              <a:noFill/>
              <a:ln w="9525">
                <a:noFill/>
                <a:miter lim="800000"/>
                <a:headEnd/>
                <a:tailEnd/>
              </a:ln>
            </p:spPr>
          </p:pic>
          <p:sp>
            <p:nvSpPr>
              <p:cNvPr id="24639" name="Freeform 54"/>
              <p:cNvSpPr>
                <a:spLocks/>
              </p:cNvSpPr>
              <p:nvPr/>
            </p:nvSpPr>
            <p:spPr bwMode="auto">
              <a:xfrm>
                <a:off x="284" y="1776"/>
                <a:ext cx="359" cy="701"/>
              </a:xfrm>
              <a:custGeom>
                <a:avLst/>
                <a:gdLst>
                  <a:gd name="T0" fmla="*/ 359 w 359"/>
                  <a:gd name="T1" fmla="*/ 0 h 701"/>
                  <a:gd name="T2" fmla="*/ 317 w 359"/>
                  <a:gd name="T3" fmla="*/ 167 h 701"/>
                  <a:gd name="T4" fmla="*/ 284 w 359"/>
                  <a:gd name="T5" fmla="*/ 259 h 701"/>
                  <a:gd name="T6" fmla="*/ 158 w 359"/>
                  <a:gd name="T7" fmla="*/ 309 h 701"/>
                  <a:gd name="T8" fmla="*/ 33 w 359"/>
                  <a:gd name="T9" fmla="*/ 426 h 701"/>
                  <a:gd name="T10" fmla="*/ 17 w 359"/>
                  <a:gd name="T11" fmla="*/ 626 h 701"/>
                  <a:gd name="T12" fmla="*/ 0 w 359"/>
                  <a:gd name="T13" fmla="*/ 701 h 701"/>
                  <a:gd name="T14" fmla="*/ 0 60000 65536"/>
                  <a:gd name="T15" fmla="*/ 0 60000 65536"/>
                  <a:gd name="T16" fmla="*/ 0 60000 65536"/>
                  <a:gd name="T17" fmla="*/ 0 60000 65536"/>
                  <a:gd name="T18" fmla="*/ 0 60000 65536"/>
                  <a:gd name="T19" fmla="*/ 0 60000 65536"/>
                  <a:gd name="T20" fmla="*/ 0 60000 65536"/>
                  <a:gd name="T21" fmla="*/ 0 w 359"/>
                  <a:gd name="T22" fmla="*/ 0 h 701"/>
                  <a:gd name="T23" fmla="*/ 359 w 359"/>
                  <a:gd name="T24" fmla="*/ 701 h 7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9" h="701">
                    <a:moveTo>
                      <a:pt x="359" y="0"/>
                    </a:moveTo>
                    <a:cubicBezTo>
                      <a:pt x="339" y="55"/>
                      <a:pt x="330" y="110"/>
                      <a:pt x="317" y="167"/>
                    </a:cubicBezTo>
                    <a:cubicBezTo>
                      <a:pt x="311" y="195"/>
                      <a:pt x="308" y="238"/>
                      <a:pt x="284" y="259"/>
                    </a:cubicBezTo>
                    <a:cubicBezTo>
                      <a:pt x="246" y="292"/>
                      <a:pt x="201" y="290"/>
                      <a:pt x="158" y="309"/>
                    </a:cubicBezTo>
                    <a:cubicBezTo>
                      <a:pt x="102" y="333"/>
                      <a:pt x="60" y="371"/>
                      <a:pt x="33" y="426"/>
                    </a:cubicBezTo>
                    <a:cubicBezTo>
                      <a:pt x="11" y="565"/>
                      <a:pt x="45" y="343"/>
                      <a:pt x="17" y="626"/>
                    </a:cubicBezTo>
                    <a:cubicBezTo>
                      <a:pt x="15" y="651"/>
                      <a:pt x="0" y="674"/>
                      <a:pt x="0" y="701"/>
                    </a:cubicBezTo>
                  </a:path>
                </a:pathLst>
              </a:custGeom>
              <a:noFill/>
              <a:ln w="9525">
                <a:solidFill>
                  <a:schemeClr val="tx1"/>
                </a:solidFill>
                <a:round/>
                <a:headEnd/>
                <a:tailEnd/>
              </a:ln>
            </p:spPr>
            <p:txBody>
              <a:bodyPr/>
              <a:lstStyle/>
              <a:p>
                <a:endParaRPr lang="en-US"/>
              </a:p>
            </p:txBody>
          </p:sp>
          <p:sp>
            <p:nvSpPr>
              <p:cNvPr id="24640" name="Freeform 55"/>
              <p:cNvSpPr>
                <a:spLocks/>
              </p:cNvSpPr>
              <p:nvPr/>
            </p:nvSpPr>
            <p:spPr bwMode="auto">
              <a:xfrm>
                <a:off x="656" y="1779"/>
                <a:ext cx="244" cy="721"/>
              </a:xfrm>
              <a:custGeom>
                <a:avLst/>
                <a:gdLst>
                  <a:gd name="T0" fmla="*/ 0 w 244"/>
                  <a:gd name="T1" fmla="*/ 0 h 721"/>
                  <a:gd name="T2" fmla="*/ 75 w 244"/>
                  <a:gd name="T3" fmla="*/ 117 h 721"/>
                  <a:gd name="T4" fmla="*/ 108 w 244"/>
                  <a:gd name="T5" fmla="*/ 184 h 721"/>
                  <a:gd name="T6" fmla="*/ 125 w 244"/>
                  <a:gd name="T7" fmla="*/ 501 h 721"/>
                  <a:gd name="T8" fmla="*/ 175 w 244"/>
                  <a:gd name="T9" fmla="*/ 634 h 721"/>
                  <a:gd name="T10" fmla="*/ 242 w 244"/>
                  <a:gd name="T11" fmla="*/ 718 h 721"/>
                  <a:gd name="T12" fmla="*/ 233 w 244"/>
                  <a:gd name="T13" fmla="*/ 718 h 721"/>
                  <a:gd name="T14" fmla="*/ 0 60000 65536"/>
                  <a:gd name="T15" fmla="*/ 0 60000 65536"/>
                  <a:gd name="T16" fmla="*/ 0 60000 65536"/>
                  <a:gd name="T17" fmla="*/ 0 60000 65536"/>
                  <a:gd name="T18" fmla="*/ 0 60000 65536"/>
                  <a:gd name="T19" fmla="*/ 0 60000 65536"/>
                  <a:gd name="T20" fmla="*/ 0 60000 65536"/>
                  <a:gd name="T21" fmla="*/ 0 w 244"/>
                  <a:gd name="T22" fmla="*/ 0 h 721"/>
                  <a:gd name="T23" fmla="*/ 244 w 244"/>
                  <a:gd name="T24" fmla="*/ 721 h 7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4" h="721">
                    <a:moveTo>
                      <a:pt x="0" y="0"/>
                    </a:moveTo>
                    <a:cubicBezTo>
                      <a:pt x="10" y="60"/>
                      <a:pt x="22" y="91"/>
                      <a:pt x="75" y="117"/>
                    </a:cubicBezTo>
                    <a:cubicBezTo>
                      <a:pt x="86" y="139"/>
                      <a:pt x="97" y="162"/>
                      <a:pt x="108" y="184"/>
                    </a:cubicBezTo>
                    <a:cubicBezTo>
                      <a:pt x="155" y="279"/>
                      <a:pt x="92" y="401"/>
                      <a:pt x="125" y="501"/>
                    </a:cubicBezTo>
                    <a:cubicBezTo>
                      <a:pt x="140" y="545"/>
                      <a:pt x="149" y="594"/>
                      <a:pt x="175" y="634"/>
                    </a:cubicBezTo>
                    <a:cubicBezTo>
                      <a:pt x="194" y="664"/>
                      <a:pt x="223" y="688"/>
                      <a:pt x="242" y="718"/>
                    </a:cubicBezTo>
                    <a:cubicBezTo>
                      <a:pt x="244" y="721"/>
                      <a:pt x="236" y="718"/>
                      <a:pt x="233" y="718"/>
                    </a:cubicBezTo>
                  </a:path>
                </a:pathLst>
              </a:custGeom>
              <a:noFill/>
              <a:ln w="9525">
                <a:solidFill>
                  <a:schemeClr val="tx1"/>
                </a:solidFill>
                <a:round/>
                <a:headEnd/>
                <a:tailEnd/>
              </a:ln>
            </p:spPr>
            <p:txBody>
              <a:bodyPr/>
              <a:lstStyle/>
              <a:p>
                <a:endParaRPr lang="en-US"/>
              </a:p>
            </p:txBody>
          </p:sp>
          <p:sp>
            <p:nvSpPr>
              <p:cNvPr id="24641" name="Freeform 56"/>
              <p:cNvSpPr>
                <a:spLocks/>
              </p:cNvSpPr>
              <p:nvPr/>
            </p:nvSpPr>
            <p:spPr bwMode="auto">
              <a:xfrm>
                <a:off x="559" y="1776"/>
                <a:ext cx="92" cy="1010"/>
              </a:xfrm>
              <a:custGeom>
                <a:avLst/>
                <a:gdLst>
                  <a:gd name="T0" fmla="*/ 92 w 92"/>
                  <a:gd name="T1" fmla="*/ 0 h 1010"/>
                  <a:gd name="T2" fmla="*/ 67 w 92"/>
                  <a:gd name="T3" fmla="*/ 242 h 1010"/>
                  <a:gd name="T4" fmla="*/ 42 w 92"/>
                  <a:gd name="T5" fmla="*/ 576 h 1010"/>
                  <a:gd name="T6" fmla="*/ 34 w 92"/>
                  <a:gd name="T7" fmla="*/ 626 h 1010"/>
                  <a:gd name="T8" fmla="*/ 17 w 92"/>
                  <a:gd name="T9" fmla="*/ 676 h 1010"/>
                  <a:gd name="T10" fmla="*/ 9 w 92"/>
                  <a:gd name="T11" fmla="*/ 760 h 1010"/>
                  <a:gd name="T12" fmla="*/ 0 w 92"/>
                  <a:gd name="T13" fmla="*/ 801 h 1010"/>
                  <a:gd name="T14" fmla="*/ 17 w 92"/>
                  <a:gd name="T15" fmla="*/ 1010 h 1010"/>
                  <a:gd name="T16" fmla="*/ 0 60000 65536"/>
                  <a:gd name="T17" fmla="*/ 0 60000 65536"/>
                  <a:gd name="T18" fmla="*/ 0 60000 65536"/>
                  <a:gd name="T19" fmla="*/ 0 60000 65536"/>
                  <a:gd name="T20" fmla="*/ 0 60000 65536"/>
                  <a:gd name="T21" fmla="*/ 0 60000 65536"/>
                  <a:gd name="T22" fmla="*/ 0 60000 65536"/>
                  <a:gd name="T23" fmla="*/ 0 60000 65536"/>
                  <a:gd name="T24" fmla="*/ 0 w 92"/>
                  <a:gd name="T25" fmla="*/ 0 h 1010"/>
                  <a:gd name="T26" fmla="*/ 92 w 92"/>
                  <a:gd name="T27" fmla="*/ 1010 h 10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 h="1010">
                    <a:moveTo>
                      <a:pt x="92" y="0"/>
                    </a:moveTo>
                    <a:cubicBezTo>
                      <a:pt x="84" y="81"/>
                      <a:pt x="80" y="162"/>
                      <a:pt x="67" y="242"/>
                    </a:cubicBezTo>
                    <a:cubicBezTo>
                      <a:pt x="74" y="358"/>
                      <a:pt x="80" y="465"/>
                      <a:pt x="42" y="576"/>
                    </a:cubicBezTo>
                    <a:cubicBezTo>
                      <a:pt x="39" y="593"/>
                      <a:pt x="38" y="610"/>
                      <a:pt x="34" y="626"/>
                    </a:cubicBezTo>
                    <a:cubicBezTo>
                      <a:pt x="30" y="643"/>
                      <a:pt x="20" y="659"/>
                      <a:pt x="17" y="676"/>
                    </a:cubicBezTo>
                    <a:cubicBezTo>
                      <a:pt x="12" y="704"/>
                      <a:pt x="13" y="732"/>
                      <a:pt x="9" y="760"/>
                    </a:cubicBezTo>
                    <a:cubicBezTo>
                      <a:pt x="7" y="774"/>
                      <a:pt x="3" y="787"/>
                      <a:pt x="0" y="801"/>
                    </a:cubicBezTo>
                    <a:cubicBezTo>
                      <a:pt x="1" y="824"/>
                      <a:pt x="17" y="955"/>
                      <a:pt x="17" y="1010"/>
                    </a:cubicBezTo>
                  </a:path>
                </a:pathLst>
              </a:custGeom>
              <a:noFill/>
              <a:ln w="9525">
                <a:solidFill>
                  <a:schemeClr val="tx1"/>
                </a:solidFill>
                <a:round/>
                <a:headEnd/>
                <a:tailEnd/>
              </a:ln>
            </p:spPr>
            <p:txBody>
              <a:bodyPr/>
              <a:lstStyle/>
              <a:p>
                <a:endParaRPr lang="en-US"/>
              </a:p>
            </p:txBody>
          </p:sp>
          <p:sp>
            <p:nvSpPr>
              <p:cNvPr id="24642" name="Freeform 57"/>
              <p:cNvSpPr>
                <a:spLocks/>
              </p:cNvSpPr>
              <p:nvPr/>
            </p:nvSpPr>
            <p:spPr bwMode="auto">
              <a:xfrm>
                <a:off x="701" y="1845"/>
                <a:ext cx="443" cy="593"/>
              </a:xfrm>
              <a:custGeom>
                <a:avLst/>
                <a:gdLst>
                  <a:gd name="T0" fmla="*/ 0 w 443"/>
                  <a:gd name="T1" fmla="*/ 0 h 593"/>
                  <a:gd name="T2" fmla="*/ 17 w 443"/>
                  <a:gd name="T3" fmla="*/ 25 h 593"/>
                  <a:gd name="T4" fmla="*/ 67 w 443"/>
                  <a:gd name="T5" fmla="*/ 58 h 593"/>
                  <a:gd name="T6" fmla="*/ 159 w 443"/>
                  <a:gd name="T7" fmla="*/ 133 h 593"/>
                  <a:gd name="T8" fmla="*/ 184 w 443"/>
                  <a:gd name="T9" fmla="*/ 150 h 593"/>
                  <a:gd name="T10" fmla="*/ 242 w 443"/>
                  <a:gd name="T11" fmla="*/ 325 h 593"/>
                  <a:gd name="T12" fmla="*/ 342 w 443"/>
                  <a:gd name="T13" fmla="*/ 442 h 593"/>
                  <a:gd name="T14" fmla="*/ 409 w 443"/>
                  <a:gd name="T15" fmla="*/ 526 h 593"/>
                  <a:gd name="T16" fmla="*/ 443 w 443"/>
                  <a:gd name="T17" fmla="*/ 593 h 5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3"/>
                  <a:gd name="T28" fmla="*/ 0 h 593"/>
                  <a:gd name="T29" fmla="*/ 443 w 443"/>
                  <a:gd name="T30" fmla="*/ 593 h 5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3" h="593">
                    <a:moveTo>
                      <a:pt x="0" y="0"/>
                    </a:moveTo>
                    <a:cubicBezTo>
                      <a:pt x="6" y="8"/>
                      <a:pt x="9" y="18"/>
                      <a:pt x="17" y="25"/>
                    </a:cubicBezTo>
                    <a:cubicBezTo>
                      <a:pt x="32" y="38"/>
                      <a:pt x="67" y="58"/>
                      <a:pt x="67" y="58"/>
                    </a:cubicBezTo>
                    <a:cubicBezTo>
                      <a:pt x="109" y="115"/>
                      <a:pt x="78" y="82"/>
                      <a:pt x="159" y="133"/>
                    </a:cubicBezTo>
                    <a:cubicBezTo>
                      <a:pt x="168" y="138"/>
                      <a:pt x="184" y="150"/>
                      <a:pt x="184" y="150"/>
                    </a:cubicBezTo>
                    <a:cubicBezTo>
                      <a:pt x="212" y="206"/>
                      <a:pt x="217" y="268"/>
                      <a:pt x="242" y="325"/>
                    </a:cubicBezTo>
                    <a:cubicBezTo>
                      <a:pt x="265" y="377"/>
                      <a:pt x="307" y="401"/>
                      <a:pt x="342" y="442"/>
                    </a:cubicBezTo>
                    <a:cubicBezTo>
                      <a:pt x="369" y="473"/>
                      <a:pt x="375" y="503"/>
                      <a:pt x="409" y="526"/>
                    </a:cubicBezTo>
                    <a:cubicBezTo>
                      <a:pt x="424" y="548"/>
                      <a:pt x="431" y="570"/>
                      <a:pt x="443" y="593"/>
                    </a:cubicBezTo>
                  </a:path>
                </a:pathLst>
              </a:custGeom>
              <a:noFill/>
              <a:ln w="9525">
                <a:solidFill>
                  <a:schemeClr val="tx1"/>
                </a:solidFill>
                <a:round/>
                <a:headEnd/>
                <a:tailEnd/>
              </a:ln>
            </p:spPr>
            <p:txBody>
              <a:bodyPr/>
              <a:lstStyle/>
              <a:p>
                <a:endParaRPr lang="en-US"/>
              </a:p>
            </p:txBody>
          </p:sp>
          <p:sp>
            <p:nvSpPr>
              <p:cNvPr id="24643" name="Freeform 58"/>
              <p:cNvSpPr>
                <a:spLocks/>
              </p:cNvSpPr>
              <p:nvPr/>
            </p:nvSpPr>
            <p:spPr bwMode="auto">
              <a:xfrm>
                <a:off x="420" y="2346"/>
                <a:ext cx="183" cy="342"/>
              </a:xfrm>
              <a:custGeom>
                <a:avLst/>
                <a:gdLst>
                  <a:gd name="T0" fmla="*/ 183 w 183"/>
                  <a:gd name="T1" fmla="*/ 0 h 342"/>
                  <a:gd name="T2" fmla="*/ 83 w 183"/>
                  <a:gd name="T3" fmla="*/ 67 h 342"/>
                  <a:gd name="T4" fmla="*/ 16 w 183"/>
                  <a:gd name="T5" fmla="*/ 284 h 342"/>
                  <a:gd name="T6" fmla="*/ 8 w 183"/>
                  <a:gd name="T7" fmla="*/ 317 h 342"/>
                  <a:gd name="T8" fmla="*/ 0 w 183"/>
                  <a:gd name="T9" fmla="*/ 342 h 342"/>
                  <a:gd name="T10" fmla="*/ 0 60000 65536"/>
                  <a:gd name="T11" fmla="*/ 0 60000 65536"/>
                  <a:gd name="T12" fmla="*/ 0 60000 65536"/>
                  <a:gd name="T13" fmla="*/ 0 60000 65536"/>
                  <a:gd name="T14" fmla="*/ 0 60000 65536"/>
                  <a:gd name="T15" fmla="*/ 0 w 183"/>
                  <a:gd name="T16" fmla="*/ 0 h 342"/>
                  <a:gd name="T17" fmla="*/ 183 w 183"/>
                  <a:gd name="T18" fmla="*/ 342 h 342"/>
                </a:gdLst>
                <a:ahLst/>
                <a:cxnLst>
                  <a:cxn ang="T10">
                    <a:pos x="T0" y="T1"/>
                  </a:cxn>
                  <a:cxn ang="T11">
                    <a:pos x="T2" y="T3"/>
                  </a:cxn>
                  <a:cxn ang="T12">
                    <a:pos x="T4" y="T5"/>
                  </a:cxn>
                  <a:cxn ang="T13">
                    <a:pos x="T6" y="T7"/>
                  </a:cxn>
                  <a:cxn ang="T14">
                    <a:pos x="T8" y="T9"/>
                  </a:cxn>
                </a:cxnLst>
                <a:rect l="T15" t="T16" r="T17" b="T18"/>
                <a:pathLst>
                  <a:path w="183" h="342">
                    <a:moveTo>
                      <a:pt x="183" y="0"/>
                    </a:moveTo>
                    <a:cubicBezTo>
                      <a:pt x="128" y="18"/>
                      <a:pt x="117" y="16"/>
                      <a:pt x="83" y="67"/>
                    </a:cubicBezTo>
                    <a:cubicBezTo>
                      <a:pt x="61" y="136"/>
                      <a:pt x="57" y="224"/>
                      <a:pt x="16" y="284"/>
                    </a:cubicBezTo>
                    <a:cubicBezTo>
                      <a:pt x="13" y="295"/>
                      <a:pt x="11" y="306"/>
                      <a:pt x="8" y="317"/>
                    </a:cubicBezTo>
                    <a:cubicBezTo>
                      <a:pt x="6" y="325"/>
                      <a:pt x="0" y="342"/>
                      <a:pt x="0" y="342"/>
                    </a:cubicBezTo>
                  </a:path>
                </a:pathLst>
              </a:custGeom>
              <a:noFill/>
              <a:ln w="9525">
                <a:solidFill>
                  <a:schemeClr val="tx1"/>
                </a:solidFill>
                <a:round/>
                <a:headEnd/>
                <a:tailEnd/>
              </a:ln>
            </p:spPr>
            <p:txBody>
              <a:bodyPr/>
              <a:lstStyle/>
              <a:p>
                <a:endParaRPr lang="en-US"/>
              </a:p>
            </p:txBody>
          </p:sp>
          <p:sp>
            <p:nvSpPr>
              <p:cNvPr id="24644" name="Freeform 59"/>
              <p:cNvSpPr>
                <a:spLocks/>
              </p:cNvSpPr>
              <p:nvPr/>
            </p:nvSpPr>
            <p:spPr bwMode="auto">
              <a:xfrm>
                <a:off x="634" y="2187"/>
                <a:ext cx="192" cy="501"/>
              </a:xfrm>
              <a:custGeom>
                <a:avLst/>
                <a:gdLst>
                  <a:gd name="T0" fmla="*/ 0 w 192"/>
                  <a:gd name="T1" fmla="*/ 0 h 501"/>
                  <a:gd name="T2" fmla="*/ 75 w 192"/>
                  <a:gd name="T3" fmla="*/ 67 h 501"/>
                  <a:gd name="T4" fmla="*/ 58 w 192"/>
                  <a:gd name="T5" fmla="*/ 217 h 501"/>
                  <a:gd name="T6" fmla="*/ 83 w 192"/>
                  <a:gd name="T7" fmla="*/ 351 h 501"/>
                  <a:gd name="T8" fmla="*/ 108 w 192"/>
                  <a:gd name="T9" fmla="*/ 376 h 501"/>
                  <a:gd name="T10" fmla="*/ 142 w 192"/>
                  <a:gd name="T11" fmla="*/ 426 h 501"/>
                  <a:gd name="T12" fmla="*/ 192 w 192"/>
                  <a:gd name="T13" fmla="*/ 501 h 501"/>
                  <a:gd name="T14" fmla="*/ 0 60000 65536"/>
                  <a:gd name="T15" fmla="*/ 0 60000 65536"/>
                  <a:gd name="T16" fmla="*/ 0 60000 65536"/>
                  <a:gd name="T17" fmla="*/ 0 60000 65536"/>
                  <a:gd name="T18" fmla="*/ 0 60000 65536"/>
                  <a:gd name="T19" fmla="*/ 0 60000 65536"/>
                  <a:gd name="T20" fmla="*/ 0 60000 65536"/>
                  <a:gd name="T21" fmla="*/ 0 w 192"/>
                  <a:gd name="T22" fmla="*/ 0 h 501"/>
                  <a:gd name="T23" fmla="*/ 192 w 192"/>
                  <a:gd name="T24" fmla="*/ 501 h 5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 h="501">
                    <a:moveTo>
                      <a:pt x="0" y="0"/>
                    </a:moveTo>
                    <a:cubicBezTo>
                      <a:pt x="37" y="12"/>
                      <a:pt x="63" y="29"/>
                      <a:pt x="75" y="67"/>
                    </a:cubicBezTo>
                    <a:cubicBezTo>
                      <a:pt x="71" y="117"/>
                      <a:pt x="58" y="167"/>
                      <a:pt x="58" y="217"/>
                    </a:cubicBezTo>
                    <a:cubicBezTo>
                      <a:pt x="58" y="247"/>
                      <a:pt x="65" y="318"/>
                      <a:pt x="83" y="351"/>
                    </a:cubicBezTo>
                    <a:cubicBezTo>
                      <a:pt x="89" y="361"/>
                      <a:pt x="101" y="367"/>
                      <a:pt x="108" y="376"/>
                    </a:cubicBezTo>
                    <a:cubicBezTo>
                      <a:pt x="120" y="392"/>
                      <a:pt x="133" y="408"/>
                      <a:pt x="142" y="426"/>
                    </a:cubicBezTo>
                    <a:cubicBezTo>
                      <a:pt x="156" y="454"/>
                      <a:pt x="168" y="480"/>
                      <a:pt x="192" y="501"/>
                    </a:cubicBezTo>
                  </a:path>
                </a:pathLst>
              </a:custGeom>
              <a:noFill/>
              <a:ln w="9525">
                <a:solidFill>
                  <a:schemeClr val="tx1"/>
                </a:solidFill>
                <a:round/>
                <a:headEnd/>
                <a:tailEnd/>
              </a:ln>
            </p:spPr>
            <p:txBody>
              <a:bodyPr/>
              <a:lstStyle/>
              <a:p>
                <a:endParaRPr lang="en-US"/>
              </a:p>
            </p:txBody>
          </p:sp>
          <p:sp>
            <p:nvSpPr>
              <p:cNvPr id="24645" name="Freeform 60"/>
              <p:cNvSpPr>
                <a:spLocks/>
              </p:cNvSpPr>
              <p:nvPr/>
            </p:nvSpPr>
            <p:spPr bwMode="auto">
              <a:xfrm>
                <a:off x="365" y="2152"/>
                <a:ext cx="83" cy="392"/>
              </a:xfrm>
              <a:custGeom>
                <a:avLst/>
                <a:gdLst>
                  <a:gd name="T0" fmla="*/ 0 w 83"/>
                  <a:gd name="T1" fmla="*/ 0 h 392"/>
                  <a:gd name="T2" fmla="*/ 67 w 83"/>
                  <a:gd name="T3" fmla="*/ 58 h 392"/>
                  <a:gd name="T4" fmla="*/ 33 w 83"/>
                  <a:gd name="T5" fmla="*/ 334 h 392"/>
                  <a:gd name="T6" fmla="*/ 25 w 83"/>
                  <a:gd name="T7" fmla="*/ 392 h 392"/>
                  <a:gd name="T8" fmla="*/ 0 60000 65536"/>
                  <a:gd name="T9" fmla="*/ 0 60000 65536"/>
                  <a:gd name="T10" fmla="*/ 0 60000 65536"/>
                  <a:gd name="T11" fmla="*/ 0 60000 65536"/>
                  <a:gd name="T12" fmla="*/ 0 w 83"/>
                  <a:gd name="T13" fmla="*/ 0 h 392"/>
                  <a:gd name="T14" fmla="*/ 83 w 83"/>
                  <a:gd name="T15" fmla="*/ 392 h 392"/>
                </a:gdLst>
                <a:ahLst/>
                <a:cxnLst>
                  <a:cxn ang="T8">
                    <a:pos x="T0" y="T1"/>
                  </a:cxn>
                  <a:cxn ang="T9">
                    <a:pos x="T2" y="T3"/>
                  </a:cxn>
                  <a:cxn ang="T10">
                    <a:pos x="T4" y="T5"/>
                  </a:cxn>
                  <a:cxn ang="T11">
                    <a:pos x="T6" y="T7"/>
                  </a:cxn>
                </a:cxnLst>
                <a:rect l="T12" t="T13" r="T14" b="T15"/>
                <a:pathLst>
                  <a:path w="83" h="392">
                    <a:moveTo>
                      <a:pt x="0" y="0"/>
                    </a:moveTo>
                    <a:cubicBezTo>
                      <a:pt x="39" y="10"/>
                      <a:pt x="53" y="20"/>
                      <a:pt x="67" y="58"/>
                    </a:cubicBezTo>
                    <a:cubicBezTo>
                      <a:pt x="64" y="129"/>
                      <a:pt x="83" y="260"/>
                      <a:pt x="33" y="334"/>
                    </a:cubicBezTo>
                    <a:cubicBezTo>
                      <a:pt x="24" y="381"/>
                      <a:pt x="25" y="361"/>
                      <a:pt x="25" y="392"/>
                    </a:cubicBezTo>
                  </a:path>
                </a:pathLst>
              </a:custGeom>
              <a:noFill/>
              <a:ln w="9525">
                <a:solidFill>
                  <a:schemeClr val="tx1"/>
                </a:solidFill>
                <a:round/>
                <a:headEnd/>
                <a:tailEnd/>
              </a:ln>
            </p:spPr>
            <p:txBody>
              <a:bodyPr/>
              <a:lstStyle/>
              <a:p>
                <a:endParaRPr lang="en-US"/>
              </a:p>
            </p:txBody>
          </p:sp>
          <p:sp>
            <p:nvSpPr>
              <p:cNvPr id="24646" name="Freeform 61"/>
              <p:cNvSpPr>
                <a:spLocks/>
              </p:cNvSpPr>
              <p:nvPr/>
            </p:nvSpPr>
            <p:spPr bwMode="auto">
              <a:xfrm>
                <a:off x="771" y="2193"/>
                <a:ext cx="219" cy="330"/>
              </a:xfrm>
              <a:custGeom>
                <a:avLst/>
                <a:gdLst>
                  <a:gd name="T0" fmla="*/ 0 w 219"/>
                  <a:gd name="T1" fmla="*/ 0 h 330"/>
                  <a:gd name="T2" fmla="*/ 27 w 219"/>
                  <a:gd name="T3" fmla="*/ 27 h 330"/>
                  <a:gd name="T4" fmla="*/ 60 w 219"/>
                  <a:gd name="T5" fmla="*/ 135 h 330"/>
                  <a:gd name="T6" fmla="*/ 108 w 219"/>
                  <a:gd name="T7" fmla="*/ 195 h 330"/>
                  <a:gd name="T8" fmla="*/ 198 w 219"/>
                  <a:gd name="T9" fmla="*/ 285 h 330"/>
                  <a:gd name="T10" fmla="*/ 219 w 219"/>
                  <a:gd name="T11" fmla="*/ 330 h 330"/>
                  <a:gd name="T12" fmla="*/ 0 60000 65536"/>
                  <a:gd name="T13" fmla="*/ 0 60000 65536"/>
                  <a:gd name="T14" fmla="*/ 0 60000 65536"/>
                  <a:gd name="T15" fmla="*/ 0 60000 65536"/>
                  <a:gd name="T16" fmla="*/ 0 60000 65536"/>
                  <a:gd name="T17" fmla="*/ 0 60000 65536"/>
                  <a:gd name="T18" fmla="*/ 0 w 219"/>
                  <a:gd name="T19" fmla="*/ 0 h 330"/>
                  <a:gd name="T20" fmla="*/ 219 w 219"/>
                  <a:gd name="T21" fmla="*/ 330 h 330"/>
                </a:gdLst>
                <a:ahLst/>
                <a:cxnLst>
                  <a:cxn ang="T12">
                    <a:pos x="T0" y="T1"/>
                  </a:cxn>
                  <a:cxn ang="T13">
                    <a:pos x="T2" y="T3"/>
                  </a:cxn>
                  <a:cxn ang="T14">
                    <a:pos x="T4" y="T5"/>
                  </a:cxn>
                  <a:cxn ang="T15">
                    <a:pos x="T6" y="T7"/>
                  </a:cxn>
                  <a:cxn ang="T16">
                    <a:pos x="T8" y="T9"/>
                  </a:cxn>
                  <a:cxn ang="T17">
                    <a:pos x="T10" y="T11"/>
                  </a:cxn>
                </a:cxnLst>
                <a:rect l="T18" t="T19" r="T20" b="T21"/>
                <a:pathLst>
                  <a:path w="219" h="330">
                    <a:moveTo>
                      <a:pt x="0" y="0"/>
                    </a:moveTo>
                    <a:cubicBezTo>
                      <a:pt x="12" y="8"/>
                      <a:pt x="19" y="16"/>
                      <a:pt x="27" y="27"/>
                    </a:cubicBezTo>
                    <a:cubicBezTo>
                      <a:pt x="39" y="64"/>
                      <a:pt x="25" y="109"/>
                      <a:pt x="60" y="135"/>
                    </a:cubicBezTo>
                    <a:cubicBezTo>
                      <a:pt x="69" y="162"/>
                      <a:pt x="93" y="173"/>
                      <a:pt x="108" y="195"/>
                    </a:cubicBezTo>
                    <a:cubicBezTo>
                      <a:pt x="130" y="227"/>
                      <a:pt x="165" y="265"/>
                      <a:pt x="198" y="285"/>
                    </a:cubicBezTo>
                    <a:cubicBezTo>
                      <a:pt x="208" y="300"/>
                      <a:pt x="206" y="317"/>
                      <a:pt x="219" y="330"/>
                    </a:cubicBezTo>
                  </a:path>
                </a:pathLst>
              </a:custGeom>
              <a:noFill/>
              <a:ln w="9525">
                <a:solidFill>
                  <a:schemeClr val="tx1"/>
                </a:solidFill>
                <a:round/>
                <a:headEnd/>
                <a:tailEnd/>
              </a:ln>
            </p:spPr>
            <p:txBody>
              <a:bodyPr/>
              <a:lstStyle/>
              <a:p>
                <a:endParaRPr lang="en-US"/>
              </a:p>
            </p:txBody>
          </p:sp>
          <p:sp>
            <p:nvSpPr>
              <p:cNvPr id="24647" name="Freeform 62"/>
              <p:cNvSpPr>
                <a:spLocks/>
              </p:cNvSpPr>
              <p:nvPr/>
            </p:nvSpPr>
            <p:spPr bwMode="auto">
              <a:xfrm>
                <a:off x="762" y="2355"/>
                <a:ext cx="42" cy="237"/>
              </a:xfrm>
              <a:custGeom>
                <a:avLst/>
                <a:gdLst>
                  <a:gd name="T0" fmla="*/ 36 w 42"/>
                  <a:gd name="T1" fmla="*/ 0 h 237"/>
                  <a:gd name="T2" fmla="*/ 42 w 42"/>
                  <a:gd name="T3" fmla="*/ 87 h 237"/>
                  <a:gd name="T4" fmla="*/ 9 w 42"/>
                  <a:gd name="T5" fmla="*/ 177 h 237"/>
                  <a:gd name="T6" fmla="*/ 0 w 42"/>
                  <a:gd name="T7" fmla="*/ 207 h 237"/>
                  <a:gd name="T8" fmla="*/ 3 w 42"/>
                  <a:gd name="T9" fmla="*/ 228 h 237"/>
                  <a:gd name="T10" fmla="*/ 6 w 42"/>
                  <a:gd name="T11" fmla="*/ 237 h 237"/>
                  <a:gd name="T12" fmla="*/ 0 60000 65536"/>
                  <a:gd name="T13" fmla="*/ 0 60000 65536"/>
                  <a:gd name="T14" fmla="*/ 0 60000 65536"/>
                  <a:gd name="T15" fmla="*/ 0 60000 65536"/>
                  <a:gd name="T16" fmla="*/ 0 60000 65536"/>
                  <a:gd name="T17" fmla="*/ 0 60000 65536"/>
                  <a:gd name="T18" fmla="*/ 0 w 42"/>
                  <a:gd name="T19" fmla="*/ 0 h 237"/>
                  <a:gd name="T20" fmla="*/ 42 w 42"/>
                  <a:gd name="T21" fmla="*/ 237 h 237"/>
                </a:gdLst>
                <a:ahLst/>
                <a:cxnLst>
                  <a:cxn ang="T12">
                    <a:pos x="T0" y="T1"/>
                  </a:cxn>
                  <a:cxn ang="T13">
                    <a:pos x="T2" y="T3"/>
                  </a:cxn>
                  <a:cxn ang="T14">
                    <a:pos x="T4" y="T5"/>
                  </a:cxn>
                  <a:cxn ang="T15">
                    <a:pos x="T6" y="T7"/>
                  </a:cxn>
                  <a:cxn ang="T16">
                    <a:pos x="T8" y="T9"/>
                  </a:cxn>
                  <a:cxn ang="T17">
                    <a:pos x="T10" y="T11"/>
                  </a:cxn>
                </a:cxnLst>
                <a:rect l="T18" t="T19" r="T20" b="T21"/>
                <a:pathLst>
                  <a:path w="42" h="237">
                    <a:moveTo>
                      <a:pt x="36" y="0"/>
                    </a:moveTo>
                    <a:cubicBezTo>
                      <a:pt x="30" y="30"/>
                      <a:pt x="38" y="58"/>
                      <a:pt x="42" y="87"/>
                    </a:cubicBezTo>
                    <a:cubicBezTo>
                      <a:pt x="39" y="126"/>
                      <a:pt x="36" y="150"/>
                      <a:pt x="9" y="177"/>
                    </a:cubicBezTo>
                    <a:cubicBezTo>
                      <a:pt x="6" y="187"/>
                      <a:pt x="0" y="207"/>
                      <a:pt x="0" y="207"/>
                    </a:cubicBezTo>
                    <a:cubicBezTo>
                      <a:pt x="1" y="214"/>
                      <a:pt x="2" y="221"/>
                      <a:pt x="3" y="228"/>
                    </a:cubicBezTo>
                    <a:cubicBezTo>
                      <a:pt x="4" y="231"/>
                      <a:pt x="6" y="237"/>
                      <a:pt x="6" y="237"/>
                    </a:cubicBezTo>
                  </a:path>
                </a:pathLst>
              </a:custGeom>
              <a:noFill/>
              <a:ln w="9525">
                <a:solidFill>
                  <a:schemeClr val="tx1"/>
                </a:solidFill>
                <a:round/>
                <a:headEnd/>
                <a:tailEnd/>
              </a:ln>
            </p:spPr>
            <p:txBody>
              <a:bodyPr/>
              <a:lstStyle/>
              <a:p>
                <a:endParaRPr lang="en-US"/>
              </a:p>
            </p:txBody>
          </p:sp>
        </p:grpSp>
        <p:grpSp>
          <p:nvGrpSpPr>
            <p:cNvPr id="24604" name="Group 63"/>
            <p:cNvGrpSpPr>
              <a:grpSpLocks/>
            </p:cNvGrpSpPr>
            <p:nvPr/>
          </p:nvGrpSpPr>
          <p:grpSpPr bwMode="auto">
            <a:xfrm>
              <a:off x="1632" y="846"/>
              <a:ext cx="432" cy="674"/>
              <a:chOff x="284" y="624"/>
              <a:chExt cx="1444" cy="2162"/>
            </a:xfrm>
          </p:grpSpPr>
          <p:pic>
            <p:nvPicPr>
              <p:cNvPr id="24628" name="Picture 64" descr="j0110837"/>
              <p:cNvPicPr>
                <a:picLocks noChangeAspect="1" noChangeArrowheads="1"/>
              </p:cNvPicPr>
              <p:nvPr/>
            </p:nvPicPr>
            <p:blipFill>
              <a:blip r:embed="rId2" cstate="print"/>
              <a:srcRect/>
              <a:stretch>
                <a:fillRect/>
              </a:stretch>
            </p:blipFill>
            <p:spPr bwMode="auto">
              <a:xfrm>
                <a:off x="288" y="624"/>
                <a:ext cx="1440" cy="1233"/>
              </a:xfrm>
              <a:prstGeom prst="rect">
                <a:avLst/>
              </a:prstGeom>
              <a:noFill/>
              <a:ln w="9525">
                <a:noFill/>
                <a:miter lim="800000"/>
                <a:headEnd/>
                <a:tailEnd/>
              </a:ln>
            </p:spPr>
          </p:pic>
          <p:sp>
            <p:nvSpPr>
              <p:cNvPr id="24629" name="Freeform 65"/>
              <p:cNvSpPr>
                <a:spLocks/>
              </p:cNvSpPr>
              <p:nvPr/>
            </p:nvSpPr>
            <p:spPr bwMode="auto">
              <a:xfrm>
                <a:off x="284" y="1776"/>
                <a:ext cx="359" cy="701"/>
              </a:xfrm>
              <a:custGeom>
                <a:avLst/>
                <a:gdLst>
                  <a:gd name="T0" fmla="*/ 359 w 359"/>
                  <a:gd name="T1" fmla="*/ 0 h 701"/>
                  <a:gd name="T2" fmla="*/ 317 w 359"/>
                  <a:gd name="T3" fmla="*/ 167 h 701"/>
                  <a:gd name="T4" fmla="*/ 284 w 359"/>
                  <a:gd name="T5" fmla="*/ 259 h 701"/>
                  <a:gd name="T6" fmla="*/ 158 w 359"/>
                  <a:gd name="T7" fmla="*/ 309 h 701"/>
                  <a:gd name="T8" fmla="*/ 33 w 359"/>
                  <a:gd name="T9" fmla="*/ 426 h 701"/>
                  <a:gd name="T10" fmla="*/ 17 w 359"/>
                  <a:gd name="T11" fmla="*/ 626 h 701"/>
                  <a:gd name="T12" fmla="*/ 0 w 359"/>
                  <a:gd name="T13" fmla="*/ 701 h 701"/>
                  <a:gd name="T14" fmla="*/ 0 60000 65536"/>
                  <a:gd name="T15" fmla="*/ 0 60000 65536"/>
                  <a:gd name="T16" fmla="*/ 0 60000 65536"/>
                  <a:gd name="T17" fmla="*/ 0 60000 65536"/>
                  <a:gd name="T18" fmla="*/ 0 60000 65536"/>
                  <a:gd name="T19" fmla="*/ 0 60000 65536"/>
                  <a:gd name="T20" fmla="*/ 0 60000 65536"/>
                  <a:gd name="T21" fmla="*/ 0 w 359"/>
                  <a:gd name="T22" fmla="*/ 0 h 701"/>
                  <a:gd name="T23" fmla="*/ 359 w 359"/>
                  <a:gd name="T24" fmla="*/ 701 h 7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9" h="701">
                    <a:moveTo>
                      <a:pt x="359" y="0"/>
                    </a:moveTo>
                    <a:cubicBezTo>
                      <a:pt x="339" y="55"/>
                      <a:pt x="330" y="110"/>
                      <a:pt x="317" y="167"/>
                    </a:cubicBezTo>
                    <a:cubicBezTo>
                      <a:pt x="311" y="195"/>
                      <a:pt x="308" y="238"/>
                      <a:pt x="284" y="259"/>
                    </a:cubicBezTo>
                    <a:cubicBezTo>
                      <a:pt x="246" y="292"/>
                      <a:pt x="201" y="290"/>
                      <a:pt x="158" y="309"/>
                    </a:cubicBezTo>
                    <a:cubicBezTo>
                      <a:pt x="102" y="333"/>
                      <a:pt x="60" y="371"/>
                      <a:pt x="33" y="426"/>
                    </a:cubicBezTo>
                    <a:cubicBezTo>
                      <a:pt x="11" y="565"/>
                      <a:pt x="45" y="343"/>
                      <a:pt x="17" y="626"/>
                    </a:cubicBezTo>
                    <a:cubicBezTo>
                      <a:pt x="15" y="651"/>
                      <a:pt x="0" y="674"/>
                      <a:pt x="0" y="701"/>
                    </a:cubicBezTo>
                  </a:path>
                </a:pathLst>
              </a:custGeom>
              <a:noFill/>
              <a:ln w="9525">
                <a:solidFill>
                  <a:schemeClr val="tx1"/>
                </a:solidFill>
                <a:round/>
                <a:headEnd/>
                <a:tailEnd/>
              </a:ln>
            </p:spPr>
            <p:txBody>
              <a:bodyPr/>
              <a:lstStyle/>
              <a:p>
                <a:endParaRPr lang="en-US"/>
              </a:p>
            </p:txBody>
          </p:sp>
          <p:sp>
            <p:nvSpPr>
              <p:cNvPr id="24630" name="Freeform 66"/>
              <p:cNvSpPr>
                <a:spLocks/>
              </p:cNvSpPr>
              <p:nvPr/>
            </p:nvSpPr>
            <p:spPr bwMode="auto">
              <a:xfrm>
                <a:off x="656" y="1779"/>
                <a:ext cx="244" cy="721"/>
              </a:xfrm>
              <a:custGeom>
                <a:avLst/>
                <a:gdLst>
                  <a:gd name="T0" fmla="*/ 0 w 244"/>
                  <a:gd name="T1" fmla="*/ 0 h 721"/>
                  <a:gd name="T2" fmla="*/ 75 w 244"/>
                  <a:gd name="T3" fmla="*/ 117 h 721"/>
                  <a:gd name="T4" fmla="*/ 108 w 244"/>
                  <a:gd name="T5" fmla="*/ 184 h 721"/>
                  <a:gd name="T6" fmla="*/ 125 w 244"/>
                  <a:gd name="T7" fmla="*/ 501 h 721"/>
                  <a:gd name="T8" fmla="*/ 175 w 244"/>
                  <a:gd name="T9" fmla="*/ 634 h 721"/>
                  <a:gd name="T10" fmla="*/ 242 w 244"/>
                  <a:gd name="T11" fmla="*/ 718 h 721"/>
                  <a:gd name="T12" fmla="*/ 233 w 244"/>
                  <a:gd name="T13" fmla="*/ 718 h 721"/>
                  <a:gd name="T14" fmla="*/ 0 60000 65536"/>
                  <a:gd name="T15" fmla="*/ 0 60000 65536"/>
                  <a:gd name="T16" fmla="*/ 0 60000 65536"/>
                  <a:gd name="T17" fmla="*/ 0 60000 65536"/>
                  <a:gd name="T18" fmla="*/ 0 60000 65536"/>
                  <a:gd name="T19" fmla="*/ 0 60000 65536"/>
                  <a:gd name="T20" fmla="*/ 0 60000 65536"/>
                  <a:gd name="T21" fmla="*/ 0 w 244"/>
                  <a:gd name="T22" fmla="*/ 0 h 721"/>
                  <a:gd name="T23" fmla="*/ 244 w 244"/>
                  <a:gd name="T24" fmla="*/ 721 h 7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4" h="721">
                    <a:moveTo>
                      <a:pt x="0" y="0"/>
                    </a:moveTo>
                    <a:cubicBezTo>
                      <a:pt x="10" y="60"/>
                      <a:pt x="22" y="91"/>
                      <a:pt x="75" y="117"/>
                    </a:cubicBezTo>
                    <a:cubicBezTo>
                      <a:pt x="86" y="139"/>
                      <a:pt x="97" y="162"/>
                      <a:pt x="108" y="184"/>
                    </a:cubicBezTo>
                    <a:cubicBezTo>
                      <a:pt x="155" y="279"/>
                      <a:pt x="92" y="401"/>
                      <a:pt x="125" y="501"/>
                    </a:cubicBezTo>
                    <a:cubicBezTo>
                      <a:pt x="140" y="545"/>
                      <a:pt x="149" y="594"/>
                      <a:pt x="175" y="634"/>
                    </a:cubicBezTo>
                    <a:cubicBezTo>
                      <a:pt x="194" y="664"/>
                      <a:pt x="223" y="688"/>
                      <a:pt x="242" y="718"/>
                    </a:cubicBezTo>
                    <a:cubicBezTo>
                      <a:pt x="244" y="721"/>
                      <a:pt x="236" y="718"/>
                      <a:pt x="233" y="718"/>
                    </a:cubicBezTo>
                  </a:path>
                </a:pathLst>
              </a:custGeom>
              <a:noFill/>
              <a:ln w="9525">
                <a:solidFill>
                  <a:schemeClr val="tx1"/>
                </a:solidFill>
                <a:round/>
                <a:headEnd/>
                <a:tailEnd/>
              </a:ln>
            </p:spPr>
            <p:txBody>
              <a:bodyPr/>
              <a:lstStyle/>
              <a:p>
                <a:endParaRPr lang="en-US"/>
              </a:p>
            </p:txBody>
          </p:sp>
          <p:sp>
            <p:nvSpPr>
              <p:cNvPr id="24631" name="Freeform 67"/>
              <p:cNvSpPr>
                <a:spLocks/>
              </p:cNvSpPr>
              <p:nvPr/>
            </p:nvSpPr>
            <p:spPr bwMode="auto">
              <a:xfrm>
                <a:off x="559" y="1776"/>
                <a:ext cx="92" cy="1010"/>
              </a:xfrm>
              <a:custGeom>
                <a:avLst/>
                <a:gdLst>
                  <a:gd name="T0" fmla="*/ 92 w 92"/>
                  <a:gd name="T1" fmla="*/ 0 h 1010"/>
                  <a:gd name="T2" fmla="*/ 67 w 92"/>
                  <a:gd name="T3" fmla="*/ 242 h 1010"/>
                  <a:gd name="T4" fmla="*/ 42 w 92"/>
                  <a:gd name="T5" fmla="*/ 576 h 1010"/>
                  <a:gd name="T6" fmla="*/ 34 w 92"/>
                  <a:gd name="T7" fmla="*/ 626 h 1010"/>
                  <a:gd name="T8" fmla="*/ 17 w 92"/>
                  <a:gd name="T9" fmla="*/ 676 h 1010"/>
                  <a:gd name="T10" fmla="*/ 9 w 92"/>
                  <a:gd name="T11" fmla="*/ 760 h 1010"/>
                  <a:gd name="T12" fmla="*/ 0 w 92"/>
                  <a:gd name="T13" fmla="*/ 801 h 1010"/>
                  <a:gd name="T14" fmla="*/ 17 w 92"/>
                  <a:gd name="T15" fmla="*/ 1010 h 1010"/>
                  <a:gd name="T16" fmla="*/ 0 60000 65536"/>
                  <a:gd name="T17" fmla="*/ 0 60000 65536"/>
                  <a:gd name="T18" fmla="*/ 0 60000 65536"/>
                  <a:gd name="T19" fmla="*/ 0 60000 65536"/>
                  <a:gd name="T20" fmla="*/ 0 60000 65536"/>
                  <a:gd name="T21" fmla="*/ 0 60000 65536"/>
                  <a:gd name="T22" fmla="*/ 0 60000 65536"/>
                  <a:gd name="T23" fmla="*/ 0 60000 65536"/>
                  <a:gd name="T24" fmla="*/ 0 w 92"/>
                  <a:gd name="T25" fmla="*/ 0 h 1010"/>
                  <a:gd name="T26" fmla="*/ 92 w 92"/>
                  <a:gd name="T27" fmla="*/ 1010 h 10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 h="1010">
                    <a:moveTo>
                      <a:pt x="92" y="0"/>
                    </a:moveTo>
                    <a:cubicBezTo>
                      <a:pt x="84" y="81"/>
                      <a:pt x="80" y="162"/>
                      <a:pt x="67" y="242"/>
                    </a:cubicBezTo>
                    <a:cubicBezTo>
                      <a:pt x="74" y="358"/>
                      <a:pt x="80" y="465"/>
                      <a:pt x="42" y="576"/>
                    </a:cubicBezTo>
                    <a:cubicBezTo>
                      <a:pt x="39" y="593"/>
                      <a:pt x="38" y="610"/>
                      <a:pt x="34" y="626"/>
                    </a:cubicBezTo>
                    <a:cubicBezTo>
                      <a:pt x="30" y="643"/>
                      <a:pt x="20" y="659"/>
                      <a:pt x="17" y="676"/>
                    </a:cubicBezTo>
                    <a:cubicBezTo>
                      <a:pt x="12" y="704"/>
                      <a:pt x="13" y="732"/>
                      <a:pt x="9" y="760"/>
                    </a:cubicBezTo>
                    <a:cubicBezTo>
                      <a:pt x="7" y="774"/>
                      <a:pt x="3" y="787"/>
                      <a:pt x="0" y="801"/>
                    </a:cubicBezTo>
                    <a:cubicBezTo>
                      <a:pt x="1" y="824"/>
                      <a:pt x="17" y="955"/>
                      <a:pt x="17" y="1010"/>
                    </a:cubicBezTo>
                  </a:path>
                </a:pathLst>
              </a:custGeom>
              <a:noFill/>
              <a:ln w="9525">
                <a:solidFill>
                  <a:schemeClr val="tx1"/>
                </a:solidFill>
                <a:round/>
                <a:headEnd/>
                <a:tailEnd/>
              </a:ln>
            </p:spPr>
            <p:txBody>
              <a:bodyPr/>
              <a:lstStyle/>
              <a:p>
                <a:endParaRPr lang="en-US"/>
              </a:p>
            </p:txBody>
          </p:sp>
          <p:sp>
            <p:nvSpPr>
              <p:cNvPr id="24632" name="Freeform 68"/>
              <p:cNvSpPr>
                <a:spLocks/>
              </p:cNvSpPr>
              <p:nvPr/>
            </p:nvSpPr>
            <p:spPr bwMode="auto">
              <a:xfrm>
                <a:off x="701" y="1845"/>
                <a:ext cx="443" cy="593"/>
              </a:xfrm>
              <a:custGeom>
                <a:avLst/>
                <a:gdLst>
                  <a:gd name="T0" fmla="*/ 0 w 443"/>
                  <a:gd name="T1" fmla="*/ 0 h 593"/>
                  <a:gd name="T2" fmla="*/ 17 w 443"/>
                  <a:gd name="T3" fmla="*/ 25 h 593"/>
                  <a:gd name="T4" fmla="*/ 67 w 443"/>
                  <a:gd name="T5" fmla="*/ 58 h 593"/>
                  <a:gd name="T6" fmla="*/ 159 w 443"/>
                  <a:gd name="T7" fmla="*/ 133 h 593"/>
                  <a:gd name="T8" fmla="*/ 184 w 443"/>
                  <a:gd name="T9" fmla="*/ 150 h 593"/>
                  <a:gd name="T10" fmla="*/ 242 w 443"/>
                  <a:gd name="T11" fmla="*/ 325 h 593"/>
                  <a:gd name="T12" fmla="*/ 342 w 443"/>
                  <a:gd name="T13" fmla="*/ 442 h 593"/>
                  <a:gd name="T14" fmla="*/ 409 w 443"/>
                  <a:gd name="T15" fmla="*/ 526 h 593"/>
                  <a:gd name="T16" fmla="*/ 443 w 443"/>
                  <a:gd name="T17" fmla="*/ 593 h 5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3"/>
                  <a:gd name="T28" fmla="*/ 0 h 593"/>
                  <a:gd name="T29" fmla="*/ 443 w 443"/>
                  <a:gd name="T30" fmla="*/ 593 h 5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3" h="593">
                    <a:moveTo>
                      <a:pt x="0" y="0"/>
                    </a:moveTo>
                    <a:cubicBezTo>
                      <a:pt x="6" y="8"/>
                      <a:pt x="9" y="18"/>
                      <a:pt x="17" y="25"/>
                    </a:cubicBezTo>
                    <a:cubicBezTo>
                      <a:pt x="32" y="38"/>
                      <a:pt x="67" y="58"/>
                      <a:pt x="67" y="58"/>
                    </a:cubicBezTo>
                    <a:cubicBezTo>
                      <a:pt x="109" y="115"/>
                      <a:pt x="78" y="82"/>
                      <a:pt x="159" y="133"/>
                    </a:cubicBezTo>
                    <a:cubicBezTo>
                      <a:pt x="168" y="138"/>
                      <a:pt x="184" y="150"/>
                      <a:pt x="184" y="150"/>
                    </a:cubicBezTo>
                    <a:cubicBezTo>
                      <a:pt x="212" y="206"/>
                      <a:pt x="217" y="268"/>
                      <a:pt x="242" y="325"/>
                    </a:cubicBezTo>
                    <a:cubicBezTo>
                      <a:pt x="265" y="377"/>
                      <a:pt x="307" y="401"/>
                      <a:pt x="342" y="442"/>
                    </a:cubicBezTo>
                    <a:cubicBezTo>
                      <a:pt x="369" y="473"/>
                      <a:pt x="375" y="503"/>
                      <a:pt x="409" y="526"/>
                    </a:cubicBezTo>
                    <a:cubicBezTo>
                      <a:pt x="424" y="548"/>
                      <a:pt x="431" y="570"/>
                      <a:pt x="443" y="593"/>
                    </a:cubicBezTo>
                  </a:path>
                </a:pathLst>
              </a:custGeom>
              <a:noFill/>
              <a:ln w="9525">
                <a:solidFill>
                  <a:schemeClr val="tx1"/>
                </a:solidFill>
                <a:round/>
                <a:headEnd/>
                <a:tailEnd/>
              </a:ln>
            </p:spPr>
            <p:txBody>
              <a:bodyPr/>
              <a:lstStyle/>
              <a:p>
                <a:endParaRPr lang="en-US"/>
              </a:p>
            </p:txBody>
          </p:sp>
          <p:sp>
            <p:nvSpPr>
              <p:cNvPr id="24633" name="Freeform 69"/>
              <p:cNvSpPr>
                <a:spLocks/>
              </p:cNvSpPr>
              <p:nvPr/>
            </p:nvSpPr>
            <p:spPr bwMode="auto">
              <a:xfrm>
                <a:off x="420" y="2346"/>
                <a:ext cx="183" cy="342"/>
              </a:xfrm>
              <a:custGeom>
                <a:avLst/>
                <a:gdLst>
                  <a:gd name="T0" fmla="*/ 183 w 183"/>
                  <a:gd name="T1" fmla="*/ 0 h 342"/>
                  <a:gd name="T2" fmla="*/ 83 w 183"/>
                  <a:gd name="T3" fmla="*/ 67 h 342"/>
                  <a:gd name="T4" fmla="*/ 16 w 183"/>
                  <a:gd name="T5" fmla="*/ 284 h 342"/>
                  <a:gd name="T6" fmla="*/ 8 w 183"/>
                  <a:gd name="T7" fmla="*/ 317 h 342"/>
                  <a:gd name="T8" fmla="*/ 0 w 183"/>
                  <a:gd name="T9" fmla="*/ 342 h 342"/>
                  <a:gd name="T10" fmla="*/ 0 60000 65536"/>
                  <a:gd name="T11" fmla="*/ 0 60000 65536"/>
                  <a:gd name="T12" fmla="*/ 0 60000 65536"/>
                  <a:gd name="T13" fmla="*/ 0 60000 65536"/>
                  <a:gd name="T14" fmla="*/ 0 60000 65536"/>
                  <a:gd name="T15" fmla="*/ 0 w 183"/>
                  <a:gd name="T16" fmla="*/ 0 h 342"/>
                  <a:gd name="T17" fmla="*/ 183 w 183"/>
                  <a:gd name="T18" fmla="*/ 342 h 342"/>
                </a:gdLst>
                <a:ahLst/>
                <a:cxnLst>
                  <a:cxn ang="T10">
                    <a:pos x="T0" y="T1"/>
                  </a:cxn>
                  <a:cxn ang="T11">
                    <a:pos x="T2" y="T3"/>
                  </a:cxn>
                  <a:cxn ang="T12">
                    <a:pos x="T4" y="T5"/>
                  </a:cxn>
                  <a:cxn ang="T13">
                    <a:pos x="T6" y="T7"/>
                  </a:cxn>
                  <a:cxn ang="T14">
                    <a:pos x="T8" y="T9"/>
                  </a:cxn>
                </a:cxnLst>
                <a:rect l="T15" t="T16" r="T17" b="T18"/>
                <a:pathLst>
                  <a:path w="183" h="342">
                    <a:moveTo>
                      <a:pt x="183" y="0"/>
                    </a:moveTo>
                    <a:cubicBezTo>
                      <a:pt x="128" y="18"/>
                      <a:pt x="117" y="16"/>
                      <a:pt x="83" y="67"/>
                    </a:cubicBezTo>
                    <a:cubicBezTo>
                      <a:pt x="61" y="136"/>
                      <a:pt x="57" y="224"/>
                      <a:pt x="16" y="284"/>
                    </a:cubicBezTo>
                    <a:cubicBezTo>
                      <a:pt x="13" y="295"/>
                      <a:pt x="11" y="306"/>
                      <a:pt x="8" y="317"/>
                    </a:cubicBezTo>
                    <a:cubicBezTo>
                      <a:pt x="6" y="325"/>
                      <a:pt x="0" y="342"/>
                      <a:pt x="0" y="342"/>
                    </a:cubicBezTo>
                  </a:path>
                </a:pathLst>
              </a:custGeom>
              <a:noFill/>
              <a:ln w="9525">
                <a:solidFill>
                  <a:schemeClr val="tx1"/>
                </a:solidFill>
                <a:round/>
                <a:headEnd/>
                <a:tailEnd/>
              </a:ln>
            </p:spPr>
            <p:txBody>
              <a:bodyPr/>
              <a:lstStyle/>
              <a:p>
                <a:endParaRPr lang="en-US"/>
              </a:p>
            </p:txBody>
          </p:sp>
          <p:sp>
            <p:nvSpPr>
              <p:cNvPr id="24634" name="Freeform 70"/>
              <p:cNvSpPr>
                <a:spLocks/>
              </p:cNvSpPr>
              <p:nvPr/>
            </p:nvSpPr>
            <p:spPr bwMode="auto">
              <a:xfrm>
                <a:off x="634" y="2187"/>
                <a:ext cx="192" cy="501"/>
              </a:xfrm>
              <a:custGeom>
                <a:avLst/>
                <a:gdLst>
                  <a:gd name="T0" fmla="*/ 0 w 192"/>
                  <a:gd name="T1" fmla="*/ 0 h 501"/>
                  <a:gd name="T2" fmla="*/ 75 w 192"/>
                  <a:gd name="T3" fmla="*/ 67 h 501"/>
                  <a:gd name="T4" fmla="*/ 58 w 192"/>
                  <a:gd name="T5" fmla="*/ 217 h 501"/>
                  <a:gd name="T6" fmla="*/ 83 w 192"/>
                  <a:gd name="T7" fmla="*/ 351 h 501"/>
                  <a:gd name="T8" fmla="*/ 108 w 192"/>
                  <a:gd name="T9" fmla="*/ 376 h 501"/>
                  <a:gd name="T10" fmla="*/ 142 w 192"/>
                  <a:gd name="T11" fmla="*/ 426 h 501"/>
                  <a:gd name="T12" fmla="*/ 192 w 192"/>
                  <a:gd name="T13" fmla="*/ 501 h 501"/>
                  <a:gd name="T14" fmla="*/ 0 60000 65536"/>
                  <a:gd name="T15" fmla="*/ 0 60000 65536"/>
                  <a:gd name="T16" fmla="*/ 0 60000 65536"/>
                  <a:gd name="T17" fmla="*/ 0 60000 65536"/>
                  <a:gd name="T18" fmla="*/ 0 60000 65536"/>
                  <a:gd name="T19" fmla="*/ 0 60000 65536"/>
                  <a:gd name="T20" fmla="*/ 0 60000 65536"/>
                  <a:gd name="T21" fmla="*/ 0 w 192"/>
                  <a:gd name="T22" fmla="*/ 0 h 501"/>
                  <a:gd name="T23" fmla="*/ 192 w 192"/>
                  <a:gd name="T24" fmla="*/ 501 h 5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 h="501">
                    <a:moveTo>
                      <a:pt x="0" y="0"/>
                    </a:moveTo>
                    <a:cubicBezTo>
                      <a:pt x="37" y="12"/>
                      <a:pt x="63" y="29"/>
                      <a:pt x="75" y="67"/>
                    </a:cubicBezTo>
                    <a:cubicBezTo>
                      <a:pt x="71" y="117"/>
                      <a:pt x="58" y="167"/>
                      <a:pt x="58" y="217"/>
                    </a:cubicBezTo>
                    <a:cubicBezTo>
                      <a:pt x="58" y="247"/>
                      <a:pt x="65" y="318"/>
                      <a:pt x="83" y="351"/>
                    </a:cubicBezTo>
                    <a:cubicBezTo>
                      <a:pt x="89" y="361"/>
                      <a:pt x="101" y="367"/>
                      <a:pt x="108" y="376"/>
                    </a:cubicBezTo>
                    <a:cubicBezTo>
                      <a:pt x="120" y="392"/>
                      <a:pt x="133" y="408"/>
                      <a:pt x="142" y="426"/>
                    </a:cubicBezTo>
                    <a:cubicBezTo>
                      <a:pt x="156" y="454"/>
                      <a:pt x="168" y="480"/>
                      <a:pt x="192" y="501"/>
                    </a:cubicBezTo>
                  </a:path>
                </a:pathLst>
              </a:custGeom>
              <a:noFill/>
              <a:ln w="9525">
                <a:solidFill>
                  <a:schemeClr val="tx1"/>
                </a:solidFill>
                <a:round/>
                <a:headEnd/>
                <a:tailEnd/>
              </a:ln>
            </p:spPr>
            <p:txBody>
              <a:bodyPr/>
              <a:lstStyle/>
              <a:p>
                <a:endParaRPr lang="en-US"/>
              </a:p>
            </p:txBody>
          </p:sp>
          <p:sp>
            <p:nvSpPr>
              <p:cNvPr id="24635" name="Freeform 71"/>
              <p:cNvSpPr>
                <a:spLocks/>
              </p:cNvSpPr>
              <p:nvPr/>
            </p:nvSpPr>
            <p:spPr bwMode="auto">
              <a:xfrm>
                <a:off x="365" y="2152"/>
                <a:ext cx="83" cy="392"/>
              </a:xfrm>
              <a:custGeom>
                <a:avLst/>
                <a:gdLst>
                  <a:gd name="T0" fmla="*/ 0 w 83"/>
                  <a:gd name="T1" fmla="*/ 0 h 392"/>
                  <a:gd name="T2" fmla="*/ 67 w 83"/>
                  <a:gd name="T3" fmla="*/ 58 h 392"/>
                  <a:gd name="T4" fmla="*/ 33 w 83"/>
                  <a:gd name="T5" fmla="*/ 334 h 392"/>
                  <a:gd name="T6" fmla="*/ 25 w 83"/>
                  <a:gd name="T7" fmla="*/ 392 h 392"/>
                  <a:gd name="T8" fmla="*/ 0 60000 65536"/>
                  <a:gd name="T9" fmla="*/ 0 60000 65536"/>
                  <a:gd name="T10" fmla="*/ 0 60000 65536"/>
                  <a:gd name="T11" fmla="*/ 0 60000 65536"/>
                  <a:gd name="T12" fmla="*/ 0 w 83"/>
                  <a:gd name="T13" fmla="*/ 0 h 392"/>
                  <a:gd name="T14" fmla="*/ 83 w 83"/>
                  <a:gd name="T15" fmla="*/ 392 h 392"/>
                </a:gdLst>
                <a:ahLst/>
                <a:cxnLst>
                  <a:cxn ang="T8">
                    <a:pos x="T0" y="T1"/>
                  </a:cxn>
                  <a:cxn ang="T9">
                    <a:pos x="T2" y="T3"/>
                  </a:cxn>
                  <a:cxn ang="T10">
                    <a:pos x="T4" y="T5"/>
                  </a:cxn>
                  <a:cxn ang="T11">
                    <a:pos x="T6" y="T7"/>
                  </a:cxn>
                </a:cxnLst>
                <a:rect l="T12" t="T13" r="T14" b="T15"/>
                <a:pathLst>
                  <a:path w="83" h="392">
                    <a:moveTo>
                      <a:pt x="0" y="0"/>
                    </a:moveTo>
                    <a:cubicBezTo>
                      <a:pt x="39" y="10"/>
                      <a:pt x="53" y="20"/>
                      <a:pt x="67" y="58"/>
                    </a:cubicBezTo>
                    <a:cubicBezTo>
                      <a:pt x="64" y="129"/>
                      <a:pt x="83" y="260"/>
                      <a:pt x="33" y="334"/>
                    </a:cubicBezTo>
                    <a:cubicBezTo>
                      <a:pt x="24" y="381"/>
                      <a:pt x="25" y="361"/>
                      <a:pt x="25" y="392"/>
                    </a:cubicBezTo>
                  </a:path>
                </a:pathLst>
              </a:custGeom>
              <a:noFill/>
              <a:ln w="9525">
                <a:solidFill>
                  <a:schemeClr val="tx1"/>
                </a:solidFill>
                <a:round/>
                <a:headEnd/>
                <a:tailEnd/>
              </a:ln>
            </p:spPr>
            <p:txBody>
              <a:bodyPr/>
              <a:lstStyle/>
              <a:p>
                <a:endParaRPr lang="en-US"/>
              </a:p>
            </p:txBody>
          </p:sp>
          <p:sp>
            <p:nvSpPr>
              <p:cNvPr id="24636" name="Freeform 72"/>
              <p:cNvSpPr>
                <a:spLocks/>
              </p:cNvSpPr>
              <p:nvPr/>
            </p:nvSpPr>
            <p:spPr bwMode="auto">
              <a:xfrm>
                <a:off x="771" y="2193"/>
                <a:ext cx="219" cy="330"/>
              </a:xfrm>
              <a:custGeom>
                <a:avLst/>
                <a:gdLst>
                  <a:gd name="T0" fmla="*/ 0 w 219"/>
                  <a:gd name="T1" fmla="*/ 0 h 330"/>
                  <a:gd name="T2" fmla="*/ 27 w 219"/>
                  <a:gd name="T3" fmla="*/ 27 h 330"/>
                  <a:gd name="T4" fmla="*/ 60 w 219"/>
                  <a:gd name="T5" fmla="*/ 135 h 330"/>
                  <a:gd name="T6" fmla="*/ 108 w 219"/>
                  <a:gd name="T7" fmla="*/ 195 h 330"/>
                  <a:gd name="T8" fmla="*/ 198 w 219"/>
                  <a:gd name="T9" fmla="*/ 285 h 330"/>
                  <a:gd name="T10" fmla="*/ 219 w 219"/>
                  <a:gd name="T11" fmla="*/ 330 h 330"/>
                  <a:gd name="T12" fmla="*/ 0 60000 65536"/>
                  <a:gd name="T13" fmla="*/ 0 60000 65536"/>
                  <a:gd name="T14" fmla="*/ 0 60000 65536"/>
                  <a:gd name="T15" fmla="*/ 0 60000 65536"/>
                  <a:gd name="T16" fmla="*/ 0 60000 65536"/>
                  <a:gd name="T17" fmla="*/ 0 60000 65536"/>
                  <a:gd name="T18" fmla="*/ 0 w 219"/>
                  <a:gd name="T19" fmla="*/ 0 h 330"/>
                  <a:gd name="T20" fmla="*/ 219 w 219"/>
                  <a:gd name="T21" fmla="*/ 330 h 330"/>
                </a:gdLst>
                <a:ahLst/>
                <a:cxnLst>
                  <a:cxn ang="T12">
                    <a:pos x="T0" y="T1"/>
                  </a:cxn>
                  <a:cxn ang="T13">
                    <a:pos x="T2" y="T3"/>
                  </a:cxn>
                  <a:cxn ang="T14">
                    <a:pos x="T4" y="T5"/>
                  </a:cxn>
                  <a:cxn ang="T15">
                    <a:pos x="T6" y="T7"/>
                  </a:cxn>
                  <a:cxn ang="T16">
                    <a:pos x="T8" y="T9"/>
                  </a:cxn>
                  <a:cxn ang="T17">
                    <a:pos x="T10" y="T11"/>
                  </a:cxn>
                </a:cxnLst>
                <a:rect l="T18" t="T19" r="T20" b="T21"/>
                <a:pathLst>
                  <a:path w="219" h="330">
                    <a:moveTo>
                      <a:pt x="0" y="0"/>
                    </a:moveTo>
                    <a:cubicBezTo>
                      <a:pt x="12" y="8"/>
                      <a:pt x="19" y="16"/>
                      <a:pt x="27" y="27"/>
                    </a:cubicBezTo>
                    <a:cubicBezTo>
                      <a:pt x="39" y="64"/>
                      <a:pt x="25" y="109"/>
                      <a:pt x="60" y="135"/>
                    </a:cubicBezTo>
                    <a:cubicBezTo>
                      <a:pt x="69" y="162"/>
                      <a:pt x="93" y="173"/>
                      <a:pt x="108" y="195"/>
                    </a:cubicBezTo>
                    <a:cubicBezTo>
                      <a:pt x="130" y="227"/>
                      <a:pt x="165" y="265"/>
                      <a:pt x="198" y="285"/>
                    </a:cubicBezTo>
                    <a:cubicBezTo>
                      <a:pt x="208" y="300"/>
                      <a:pt x="206" y="317"/>
                      <a:pt x="219" y="330"/>
                    </a:cubicBezTo>
                  </a:path>
                </a:pathLst>
              </a:custGeom>
              <a:noFill/>
              <a:ln w="9525">
                <a:solidFill>
                  <a:schemeClr val="tx1"/>
                </a:solidFill>
                <a:round/>
                <a:headEnd/>
                <a:tailEnd/>
              </a:ln>
            </p:spPr>
            <p:txBody>
              <a:bodyPr/>
              <a:lstStyle/>
              <a:p>
                <a:endParaRPr lang="en-US"/>
              </a:p>
            </p:txBody>
          </p:sp>
          <p:sp>
            <p:nvSpPr>
              <p:cNvPr id="24637" name="Freeform 73"/>
              <p:cNvSpPr>
                <a:spLocks/>
              </p:cNvSpPr>
              <p:nvPr/>
            </p:nvSpPr>
            <p:spPr bwMode="auto">
              <a:xfrm>
                <a:off x="762" y="2355"/>
                <a:ext cx="42" cy="237"/>
              </a:xfrm>
              <a:custGeom>
                <a:avLst/>
                <a:gdLst>
                  <a:gd name="T0" fmla="*/ 36 w 42"/>
                  <a:gd name="T1" fmla="*/ 0 h 237"/>
                  <a:gd name="T2" fmla="*/ 42 w 42"/>
                  <a:gd name="T3" fmla="*/ 87 h 237"/>
                  <a:gd name="T4" fmla="*/ 9 w 42"/>
                  <a:gd name="T5" fmla="*/ 177 h 237"/>
                  <a:gd name="T6" fmla="*/ 0 w 42"/>
                  <a:gd name="T7" fmla="*/ 207 h 237"/>
                  <a:gd name="T8" fmla="*/ 3 w 42"/>
                  <a:gd name="T9" fmla="*/ 228 h 237"/>
                  <a:gd name="T10" fmla="*/ 6 w 42"/>
                  <a:gd name="T11" fmla="*/ 237 h 237"/>
                  <a:gd name="T12" fmla="*/ 0 60000 65536"/>
                  <a:gd name="T13" fmla="*/ 0 60000 65536"/>
                  <a:gd name="T14" fmla="*/ 0 60000 65536"/>
                  <a:gd name="T15" fmla="*/ 0 60000 65536"/>
                  <a:gd name="T16" fmla="*/ 0 60000 65536"/>
                  <a:gd name="T17" fmla="*/ 0 60000 65536"/>
                  <a:gd name="T18" fmla="*/ 0 w 42"/>
                  <a:gd name="T19" fmla="*/ 0 h 237"/>
                  <a:gd name="T20" fmla="*/ 42 w 42"/>
                  <a:gd name="T21" fmla="*/ 237 h 237"/>
                </a:gdLst>
                <a:ahLst/>
                <a:cxnLst>
                  <a:cxn ang="T12">
                    <a:pos x="T0" y="T1"/>
                  </a:cxn>
                  <a:cxn ang="T13">
                    <a:pos x="T2" y="T3"/>
                  </a:cxn>
                  <a:cxn ang="T14">
                    <a:pos x="T4" y="T5"/>
                  </a:cxn>
                  <a:cxn ang="T15">
                    <a:pos x="T6" y="T7"/>
                  </a:cxn>
                  <a:cxn ang="T16">
                    <a:pos x="T8" y="T9"/>
                  </a:cxn>
                  <a:cxn ang="T17">
                    <a:pos x="T10" y="T11"/>
                  </a:cxn>
                </a:cxnLst>
                <a:rect l="T18" t="T19" r="T20" b="T21"/>
                <a:pathLst>
                  <a:path w="42" h="237">
                    <a:moveTo>
                      <a:pt x="36" y="0"/>
                    </a:moveTo>
                    <a:cubicBezTo>
                      <a:pt x="30" y="30"/>
                      <a:pt x="38" y="58"/>
                      <a:pt x="42" y="87"/>
                    </a:cubicBezTo>
                    <a:cubicBezTo>
                      <a:pt x="39" y="126"/>
                      <a:pt x="36" y="150"/>
                      <a:pt x="9" y="177"/>
                    </a:cubicBezTo>
                    <a:cubicBezTo>
                      <a:pt x="6" y="187"/>
                      <a:pt x="0" y="207"/>
                      <a:pt x="0" y="207"/>
                    </a:cubicBezTo>
                    <a:cubicBezTo>
                      <a:pt x="1" y="214"/>
                      <a:pt x="2" y="221"/>
                      <a:pt x="3" y="228"/>
                    </a:cubicBezTo>
                    <a:cubicBezTo>
                      <a:pt x="4" y="231"/>
                      <a:pt x="6" y="237"/>
                      <a:pt x="6" y="237"/>
                    </a:cubicBezTo>
                  </a:path>
                </a:pathLst>
              </a:custGeom>
              <a:noFill/>
              <a:ln w="9525">
                <a:solidFill>
                  <a:schemeClr val="tx1"/>
                </a:solidFill>
                <a:round/>
                <a:headEnd/>
                <a:tailEnd/>
              </a:ln>
            </p:spPr>
            <p:txBody>
              <a:bodyPr/>
              <a:lstStyle/>
              <a:p>
                <a:endParaRPr lang="en-US"/>
              </a:p>
            </p:txBody>
          </p:sp>
        </p:grpSp>
        <p:grpSp>
          <p:nvGrpSpPr>
            <p:cNvPr id="24605" name="Group 74"/>
            <p:cNvGrpSpPr>
              <a:grpSpLocks/>
            </p:cNvGrpSpPr>
            <p:nvPr/>
          </p:nvGrpSpPr>
          <p:grpSpPr bwMode="auto">
            <a:xfrm>
              <a:off x="1824" y="846"/>
              <a:ext cx="432" cy="674"/>
              <a:chOff x="284" y="624"/>
              <a:chExt cx="1444" cy="2162"/>
            </a:xfrm>
          </p:grpSpPr>
          <p:pic>
            <p:nvPicPr>
              <p:cNvPr id="24618" name="Picture 75" descr="j0110837"/>
              <p:cNvPicPr>
                <a:picLocks noChangeAspect="1" noChangeArrowheads="1"/>
              </p:cNvPicPr>
              <p:nvPr/>
            </p:nvPicPr>
            <p:blipFill>
              <a:blip r:embed="rId2" cstate="print"/>
              <a:srcRect/>
              <a:stretch>
                <a:fillRect/>
              </a:stretch>
            </p:blipFill>
            <p:spPr bwMode="auto">
              <a:xfrm>
                <a:off x="288" y="624"/>
                <a:ext cx="1440" cy="1233"/>
              </a:xfrm>
              <a:prstGeom prst="rect">
                <a:avLst/>
              </a:prstGeom>
              <a:noFill/>
              <a:ln w="9525">
                <a:noFill/>
                <a:miter lim="800000"/>
                <a:headEnd/>
                <a:tailEnd/>
              </a:ln>
            </p:spPr>
          </p:pic>
          <p:sp>
            <p:nvSpPr>
              <p:cNvPr id="24619" name="Freeform 76"/>
              <p:cNvSpPr>
                <a:spLocks/>
              </p:cNvSpPr>
              <p:nvPr/>
            </p:nvSpPr>
            <p:spPr bwMode="auto">
              <a:xfrm>
                <a:off x="284" y="1776"/>
                <a:ext cx="359" cy="701"/>
              </a:xfrm>
              <a:custGeom>
                <a:avLst/>
                <a:gdLst>
                  <a:gd name="T0" fmla="*/ 359 w 359"/>
                  <a:gd name="T1" fmla="*/ 0 h 701"/>
                  <a:gd name="T2" fmla="*/ 317 w 359"/>
                  <a:gd name="T3" fmla="*/ 167 h 701"/>
                  <a:gd name="T4" fmla="*/ 284 w 359"/>
                  <a:gd name="T5" fmla="*/ 259 h 701"/>
                  <a:gd name="T6" fmla="*/ 158 w 359"/>
                  <a:gd name="T7" fmla="*/ 309 h 701"/>
                  <a:gd name="T8" fmla="*/ 33 w 359"/>
                  <a:gd name="T9" fmla="*/ 426 h 701"/>
                  <a:gd name="T10" fmla="*/ 17 w 359"/>
                  <a:gd name="T11" fmla="*/ 626 h 701"/>
                  <a:gd name="T12" fmla="*/ 0 w 359"/>
                  <a:gd name="T13" fmla="*/ 701 h 701"/>
                  <a:gd name="T14" fmla="*/ 0 60000 65536"/>
                  <a:gd name="T15" fmla="*/ 0 60000 65536"/>
                  <a:gd name="T16" fmla="*/ 0 60000 65536"/>
                  <a:gd name="T17" fmla="*/ 0 60000 65536"/>
                  <a:gd name="T18" fmla="*/ 0 60000 65536"/>
                  <a:gd name="T19" fmla="*/ 0 60000 65536"/>
                  <a:gd name="T20" fmla="*/ 0 60000 65536"/>
                  <a:gd name="T21" fmla="*/ 0 w 359"/>
                  <a:gd name="T22" fmla="*/ 0 h 701"/>
                  <a:gd name="T23" fmla="*/ 359 w 359"/>
                  <a:gd name="T24" fmla="*/ 701 h 7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9" h="701">
                    <a:moveTo>
                      <a:pt x="359" y="0"/>
                    </a:moveTo>
                    <a:cubicBezTo>
                      <a:pt x="339" y="55"/>
                      <a:pt x="330" y="110"/>
                      <a:pt x="317" y="167"/>
                    </a:cubicBezTo>
                    <a:cubicBezTo>
                      <a:pt x="311" y="195"/>
                      <a:pt x="308" y="238"/>
                      <a:pt x="284" y="259"/>
                    </a:cubicBezTo>
                    <a:cubicBezTo>
                      <a:pt x="246" y="292"/>
                      <a:pt x="201" y="290"/>
                      <a:pt x="158" y="309"/>
                    </a:cubicBezTo>
                    <a:cubicBezTo>
                      <a:pt x="102" y="333"/>
                      <a:pt x="60" y="371"/>
                      <a:pt x="33" y="426"/>
                    </a:cubicBezTo>
                    <a:cubicBezTo>
                      <a:pt x="11" y="565"/>
                      <a:pt x="45" y="343"/>
                      <a:pt x="17" y="626"/>
                    </a:cubicBezTo>
                    <a:cubicBezTo>
                      <a:pt x="15" y="651"/>
                      <a:pt x="0" y="674"/>
                      <a:pt x="0" y="701"/>
                    </a:cubicBezTo>
                  </a:path>
                </a:pathLst>
              </a:custGeom>
              <a:noFill/>
              <a:ln w="9525">
                <a:solidFill>
                  <a:schemeClr val="tx1"/>
                </a:solidFill>
                <a:round/>
                <a:headEnd/>
                <a:tailEnd/>
              </a:ln>
            </p:spPr>
            <p:txBody>
              <a:bodyPr/>
              <a:lstStyle/>
              <a:p>
                <a:endParaRPr lang="en-US"/>
              </a:p>
            </p:txBody>
          </p:sp>
          <p:sp>
            <p:nvSpPr>
              <p:cNvPr id="24620" name="Freeform 77"/>
              <p:cNvSpPr>
                <a:spLocks/>
              </p:cNvSpPr>
              <p:nvPr/>
            </p:nvSpPr>
            <p:spPr bwMode="auto">
              <a:xfrm>
                <a:off x="656" y="1779"/>
                <a:ext cx="244" cy="721"/>
              </a:xfrm>
              <a:custGeom>
                <a:avLst/>
                <a:gdLst>
                  <a:gd name="T0" fmla="*/ 0 w 244"/>
                  <a:gd name="T1" fmla="*/ 0 h 721"/>
                  <a:gd name="T2" fmla="*/ 75 w 244"/>
                  <a:gd name="T3" fmla="*/ 117 h 721"/>
                  <a:gd name="T4" fmla="*/ 108 w 244"/>
                  <a:gd name="T5" fmla="*/ 184 h 721"/>
                  <a:gd name="T6" fmla="*/ 125 w 244"/>
                  <a:gd name="T7" fmla="*/ 501 h 721"/>
                  <a:gd name="T8" fmla="*/ 175 w 244"/>
                  <a:gd name="T9" fmla="*/ 634 h 721"/>
                  <a:gd name="T10" fmla="*/ 242 w 244"/>
                  <a:gd name="T11" fmla="*/ 718 h 721"/>
                  <a:gd name="T12" fmla="*/ 233 w 244"/>
                  <a:gd name="T13" fmla="*/ 718 h 721"/>
                  <a:gd name="T14" fmla="*/ 0 60000 65536"/>
                  <a:gd name="T15" fmla="*/ 0 60000 65536"/>
                  <a:gd name="T16" fmla="*/ 0 60000 65536"/>
                  <a:gd name="T17" fmla="*/ 0 60000 65536"/>
                  <a:gd name="T18" fmla="*/ 0 60000 65536"/>
                  <a:gd name="T19" fmla="*/ 0 60000 65536"/>
                  <a:gd name="T20" fmla="*/ 0 60000 65536"/>
                  <a:gd name="T21" fmla="*/ 0 w 244"/>
                  <a:gd name="T22" fmla="*/ 0 h 721"/>
                  <a:gd name="T23" fmla="*/ 244 w 244"/>
                  <a:gd name="T24" fmla="*/ 721 h 7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4" h="721">
                    <a:moveTo>
                      <a:pt x="0" y="0"/>
                    </a:moveTo>
                    <a:cubicBezTo>
                      <a:pt x="10" y="60"/>
                      <a:pt x="22" y="91"/>
                      <a:pt x="75" y="117"/>
                    </a:cubicBezTo>
                    <a:cubicBezTo>
                      <a:pt x="86" y="139"/>
                      <a:pt x="97" y="162"/>
                      <a:pt x="108" y="184"/>
                    </a:cubicBezTo>
                    <a:cubicBezTo>
                      <a:pt x="155" y="279"/>
                      <a:pt x="92" y="401"/>
                      <a:pt x="125" y="501"/>
                    </a:cubicBezTo>
                    <a:cubicBezTo>
                      <a:pt x="140" y="545"/>
                      <a:pt x="149" y="594"/>
                      <a:pt x="175" y="634"/>
                    </a:cubicBezTo>
                    <a:cubicBezTo>
                      <a:pt x="194" y="664"/>
                      <a:pt x="223" y="688"/>
                      <a:pt x="242" y="718"/>
                    </a:cubicBezTo>
                    <a:cubicBezTo>
                      <a:pt x="244" y="721"/>
                      <a:pt x="236" y="718"/>
                      <a:pt x="233" y="718"/>
                    </a:cubicBezTo>
                  </a:path>
                </a:pathLst>
              </a:custGeom>
              <a:noFill/>
              <a:ln w="9525">
                <a:solidFill>
                  <a:schemeClr val="tx1"/>
                </a:solidFill>
                <a:round/>
                <a:headEnd/>
                <a:tailEnd/>
              </a:ln>
            </p:spPr>
            <p:txBody>
              <a:bodyPr/>
              <a:lstStyle/>
              <a:p>
                <a:endParaRPr lang="en-US"/>
              </a:p>
            </p:txBody>
          </p:sp>
          <p:sp>
            <p:nvSpPr>
              <p:cNvPr id="24621" name="Freeform 78"/>
              <p:cNvSpPr>
                <a:spLocks/>
              </p:cNvSpPr>
              <p:nvPr/>
            </p:nvSpPr>
            <p:spPr bwMode="auto">
              <a:xfrm>
                <a:off x="559" y="1776"/>
                <a:ext cx="92" cy="1010"/>
              </a:xfrm>
              <a:custGeom>
                <a:avLst/>
                <a:gdLst>
                  <a:gd name="T0" fmla="*/ 92 w 92"/>
                  <a:gd name="T1" fmla="*/ 0 h 1010"/>
                  <a:gd name="T2" fmla="*/ 67 w 92"/>
                  <a:gd name="T3" fmla="*/ 242 h 1010"/>
                  <a:gd name="T4" fmla="*/ 42 w 92"/>
                  <a:gd name="T5" fmla="*/ 576 h 1010"/>
                  <a:gd name="T6" fmla="*/ 34 w 92"/>
                  <a:gd name="T7" fmla="*/ 626 h 1010"/>
                  <a:gd name="T8" fmla="*/ 17 w 92"/>
                  <a:gd name="T9" fmla="*/ 676 h 1010"/>
                  <a:gd name="T10" fmla="*/ 9 w 92"/>
                  <a:gd name="T11" fmla="*/ 760 h 1010"/>
                  <a:gd name="T12" fmla="*/ 0 w 92"/>
                  <a:gd name="T13" fmla="*/ 801 h 1010"/>
                  <a:gd name="T14" fmla="*/ 17 w 92"/>
                  <a:gd name="T15" fmla="*/ 1010 h 1010"/>
                  <a:gd name="T16" fmla="*/ 0 60000 65536"/>
                  <a:gd name="T17" fmla="*/ 0 60000 65536"/>
                  <a:gd name="T18" fmla="*/ 0 60000 65536"/>
                  <a:gd name="T19" fmla="*/ 0 60000 65536"/>
                  <a:gd name="T20" fmla="*/ 0 60000 65536"/>
                  <a:gd name="T21" fmla="*/ 0 60000 65536"/>
                  <a:gd name="T22" fmla="*/ 0 60000 65536"/>
                  <a:gd name="T23" fmla="*/ 0 60000 65536"/>
                  <a:gd name="T24" fmla="*/ 0 w 92"/>
                  <a:gd name="T25" fmla="*/ 0 h 1010"/>
                  <a:gd name="T26" fmla="*/ 92 w 92"/>
                  <a:gd name="T27" fmla="*/ 1010 h 10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 h="1010">
                    <a:moveTo>
                      <a:pt x="92" y="0"/>
                    </a:moveTo>
                    <a:cubicBezTo>
                      <a:pt x="84" y="81"/>
                      <a:pt x="80" y="162"/>
                      <a:pt x="67" y="242"/>
                    </a:cubicBezTo>
                    <a:cubicBezTo>
                      <a:pt x="74" y="358"/>
                      <a:pt x="80" y="465"/>
                      <a:pt x="42" y="576"/>
                    </a:cubicBezTo>
                    <a:cubicBezTo>
                      <a:pt x="39" y="593"/>
                      <a:pt x="38" y="610"/>
                      <a:pt x="34" y="626"/>
                    </a:cubicBezTo>
                    <a:cubicBezTo>
                      <a:pt x="30" y="643"/>
                      <a:pt x="20" y="659"/>
                      <a:pt x="17" y="676"/>
                    </a:cubicBezTo>
                    <a:cubicBezTo>
                      <a:pt x="12" y="704"/>
                      <a:pt x="13" y="732"/>
                      <a:pt x="9" y="760"/>
                    </a:cubicBezTo>
                    <a:cubicBezTo>
                      <a:pt x="7" y="774"/>
                      <a:pt x="3" y="787"/>
                      <a:pt x="0" y="801"/>
                    </a:cubicBezTo>
                    <a:cubicBezTo>
                      <a:pt x="1" y="824"/>
                      <a:pt x="17" y="955"/>
                      <a:pt x="17" y="1010"/>
                    </a:cubicBezTo>
                  </a:path>
                </a:pathLst>
              </a:custGeom>
              <a:noFill/>
              <a:ln w="9525">
                <a:solidFill>
                  <a:schemeClr val="tx1"/>
                </a:solidFill>
                <a:round/>
                <a:headEnd/>
                <a:tailEnd/>
              </a:ln>
            </p:spPr>
            <p:txBody>
              <a:bodyPr/>
              <a:lstStyle/>
              <a:p>
                <a:endParaRPr lang="en-US"/>
              </a:p>
            </p:txBody>
          </p:sp>
          <p:sp>
            <p:nvSpPr>
              <p:cNvPr id="24622" name="Freeform 79"/>
              <p:cNvSpPr>
                <a:spLocks/>
              </p:cNvSpPr>
              <p:nvPr/>
            </p:nvSpPr>
            <p:spPr bwMode="auto">
              <a:xfrm>
                <a:off x="701" y="1845"/>
                <a:ext cx="443" cy="593"/>
              </a:xfrm>
              <a:custGeom>
                <a:avLst/>
                <a:gdLst>
                  <a:gd name="T0" fmla="*/ 0 w 443"/>
                  <a:gd name="T1" fmla="*/ 0 h 593"/>
                  <a:gd name="T2" fmla="*/ 17 w 443"/>
                  <a:gd name="T3" fmla="*/ 25 h 593"/>
                  <a:gd name="T4" fmla="*/ 67 w 443"/>
                  <a:gd name="T5" fmla="*/ 58 h 593"/>
                  <a:gd name="T6" fmla="*/ 159 w 443"/>
                  <a:gd name="T7" fmla="*/ 133 h 593"/>
                  <a:gd name="T8" fmla="*/ 184 w 443"/>
                  <a:gd name="T9" fmla="*/ 150 h 593"/>
                  <a:gd name="T10" fmla="*/ 242 w 443"/>
                  <a:gd name="T11" fmla="*/ 325 h 593"/>
                  <a:gd name="T12" fmla="*/ 342 w 443"/>
                  <a:gd name="T13" fmla="*/ 442 h 593"/>
                  <a:gd name="T14" fmla="*/ 409 w 443"/>
                  <a:gd name="T15" fmla="*/ 526 h 593"/>
                  <a:gd name="T16" fmla="*/ 443 w 443"/>
                  <a:gd name="T17" fmla="*/ 593 h 5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3"/>
                  <a:gd name="T28" fmla="*/ 0 h 593"/>
                  <a:gd name="T29" fmla="*/ 443 w 443"/>
                  <a:gd name="T30" fmla="*/ 593 h 5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3" h="593">
                    <a:moveTo>
                      <a:pt x="0" y="0"/>
                    </a:moveTo>
                    <a:cubicBezTo>
                      <a:pt x="6" y="8"/>
                      <a:pt x="9" y="18"/>
                      <a:pt x="17" y="25"/>
                    </a:cubicBezTo>
                    <a:cubicBezTo>
                      <a:pt x="32" y="38"/>
                      <a:pt x="67" y="58"/>
                      <a:pt x="67" y="58"/>
                    </a:cubicBezTo>
                    <a:cubicBezTo>
                      <a:pt x="109" y="115"/>
                      <a:pt x="78" y="82"/>
                      <a:pt x="159" y="133"/>
                    </a:cubicBezTo>
                    <a:cubicBezTo>
                      <a:pt x="168" y="138"/>
                      <a:pt x="184" y="150"/>
                      <a:pt x="184" y="150"/>
                    </a:cubicBezTo>
                    <a:cubicBezTo>
                      <a:pt x="212" y="206"/>
                      <a:pt x="217" y="268"/>
                      <a:pt x="242" y="325"/>
                    </a:cubicBezTo>
                    <a:cubicBezTo>
                      <a:pt x="265" y="377"/>
                      <a:pt x="307" y="401"/>
                      <a:pt x="342" y="442"/>
                    </a:cubicBezTo>
                    <a:cubicBezTo>
                      <a:pt x="369" y="473"/>
                      <a:pt x="375" y="503"/>
                      <a:pt x="409" y="526"/>
                    </a:cubicBezTo>
                    <a:cubicBezTo>
                      <a:pt x="424" y="548"/>
                      <a:pt x="431" y="570"/>
                      <a:pt x="443" y="593"/>
                    </a:cubicBezTo>
                  </a:path>
                </a:pathLst>
              </a:custGeom>
              <a:noFill/>
              <a:ln w="9525">
                <a:solidFill>
                  <a:schemeClr val="tx1"/>
                </a:solidFill>
                <a:round/>
                <a:headEnd/>
                <a:tailEnd/>
              </a:ln>
            </p:spPr>
            <p:txBody>
              <a:bodyPr/>
              <a:lstStyle/>
              <a:p>
                <a:endParaRPr lang="en-US"/>
              </a:p>
            </p:txBody>
          </p:sp>
          <p:sp>
            <p:nvSpPr>
              <p:cNvPr id="24623" name="Freeform 80"/>
              <p:cNvSpPr>
                <a:spLocks/>
              </p:cNvSpPr>
              <p:nvPr/>
            </p:nvSpPr>
            <p:spPr bwMode="auto">
              <a:xfrm>
                <a:off x="420" y="2346"/>
                <a:ext cx="183" cy="342"/>
              </a:xfrm>
              <a:custGeom>
                <a:avLst/>
                <a:gdLst>
                  <a:gd name="T0" fmla="*/ 183 w 183"/>
                  <a:gd name="T1" fmla="*/ 0 h 342"/>
                  <a:gd name="T2" fmla="*/ 83 w 183"/>
                  <a:gd name="T3" fmla="*/ 67 h 342"/>
                  <a:gd name="T4" fmla="*/ 16 w 183"/>
                  <a:gd name="T5" fmla="*/ 284 h 342"/>
                  <a:gd name="T6" fmla="*/ 8 w 183"/>
                  <a:gd name="T7" fmla="*/ 317 h 342"/>
                  <a:gd name="T8" fmla="*/ 0 w 183"/>
                  <a:gd name="T9" fmla="*/ 342 h 342"/>
                  <a:gd name="T10" fmla="*/ 0 60000 65536"/>
                  <a:gd name="T11" fmla="*/ 0 60000 65536"/>
                  <a:gd name="T12" fmla="*/ 0 60000 65536"/>
                  <a:gd name="T13" fmla="*/ 0 60000 65536"/>
                  <a:gd name="T14" fmla="*/ 0 60000 65536"/>
                  <a:gd name="T15" fmla="*/ 0 w 183"/>
                  <a:gd name="T16" fmla="*/ 0 h 342"/>
                  <a:gd name="T17" fmla="*/ 183 w 183"/>
                  <a:gd name="T18" fmla="*/ 342 h 342"/>
                </a:gdLst>
                <a:ahLst/>
                <a:cxnLst>
                  <a:cxn ang="T10">
                    <a:pos x="T0" y="T1"/>
                  </a:cxn>
                  <a:cxn ang="T11">
                    <a:pos x="T2" y="T3"/>
                  </a:cxn>
                  <a:cxn ang="T12">
                    <a:pos x="T4" y="T5"/>
                  </a:cxn>
                  <a:cxn ang="T13">
                    <a:pos x="T6" y="T7"/>
                  </a:cxn>
                  <a:cxn ang="T14">
                    <a:pos x="T8" y="T9"/>
                  </a:cxn>
                </a:cxnLst>
                <a:rect l="T15" t="T16" r="T17" b="T18"/>
                <a:pathLst>
                  <a:path w="183" h="342">
                    <a:moveTo>
                      <a:pt x="183" y="0"/>
                    </a:moveTo>
                    <a:cubicBezTo>
                      <a:pt x="128" y="18"/>
                      <a:pt x="117" y="16"/>
                      <a:pt x="83" y="67"/>
                    </a:cubicBezTo>
                    <a:cubicBezTo>
                      <a:pt x="61" y="136"/>
                      <a:pt x="57" y="224"/>
                      <a:pt x="16" y="284"/>
                    </a:cubicBezTo>
                    <a:cubicBezTo>
                      <a:pt x="13" y="295"/>
                      <a:pt x="11" y="306"/>
                      <a:pt x="8" y="317"/>
                    </a:cubicBezTo>
                    <a:cubicBezTo>
                      <a:pt x="6" y="325"/>
                      <a:pt x="0" y="342"/>
                      <a:pt x="0" y="342"/>
                    </a:cubicBezTo>
                  </a:path>
                </a:pathLst>
              </a:custGeom>
              <a:noFill/>
              <a:ln w="9525">
                <a:solidFill>
                  <a:schemeClr val="tx1"/>
                </a:solidFill>
                <a:round/>
                <a:headEnd/>
                <a:tailEnd/>
              </a:ln>
            </p:spPr>
            <p:txBody>
              <a:bodyPr/>
              <a:lstStyle/>
              <a:p>
                <a:endParaRPr lang="en-US"/>
              </a:p>
            </p:txBody>
          </p:sp>
          <p:sp>
            <p:nvSpPr>
              <p:cNvPr id="24624" name="Freeform 81"/>
              <p:cNvSpPr>
                <a:spLocks/>
              </p:cNvSpPr>
              <p:nvPr/>
            </p:nvSpPr>
            <p:spPr bwMode="auto">
              <a:xfrm>
                <a:off x="634" y="2187"/>
                <a:ext cx="192" cy="501"/>
              </a:xfrm>
              <a:custGeom>
                <a:avLst/>
                <a:gdLst>
                  <a:gd name="T0" fmla="*/ 0 w 192"/>
                  <a:gd name="T1" fmla="*/ 0 h 501"/>
                  <a:gd name="T2" fmla="*/ 75 w 192"/>
                  <a:gd name="T3" fmla="*/ 67 h 501"/>
                  <a:gd name="T4" fmla="*/ 58 w 192"/>
                  <a:gd name="T5" fmla="*/ 217 h 501"/>
                  <a:gd name="T6" fmla="*/ 83 w 192"/>
                  <a:gd name="T7" fmla="*/ 351 h 501"/>
                  <a:gd name="T8" fmla="*/ 108 w 192"/>
                  <a:gd name="T9" fmla="*/ 376 h 501"/>
                  <a:gd name="T10" fmla="*/ 142 w 192"/>
                  <a:gd name="T11" fmla="*/ 426 h 501"/>
                  <a:gd name="T12" fmla="*/ 192 w 192"/>
                  <a:gd name="T13" fmla="*/ 501 h 501"/>
                  <a:gd name="T14" fmla="*/ 0 60000 65536"/>
                  <a:gd name="T15" fmla="*/ 0 60000 65536"/>
                  <a:gd name="T16" fmla="*/ 0 60000 65536"/>
                  <a:gd name="T17" fmla="*/ 0 60000 65536"/>
                  <a:gd name="T18" fmla="*/ 0 60000 65536"/>
                  <a:gd name="T19" fmla="*/ 0 60000 65536"/>
                  <a:gd name="T20" fmla="*/ 0 60000 65536"/>
                  <a:gd name="T21" fmla="*/ 0 w 192"/>
                  <a:gd name="T22" fmla="*/ 0 h 501"/>
                  <a:gd name="T23" fmla="*/ 192 w 192"/>
                  <a:gd name="T24" fmla="*/ 501 h 5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 h="501">
                    <a:moveTo>
                      <a:pt x="0" y="0"/>
                    </a:moveTo>
                    <a:cubicBezTo>
                      <a:pt x="37" y="12"/>
                      <a:pt x="63" y="29"/>
                      <a:pt x="75" y="67"/>
                    </a:cubicBezTo>
                    <a:cubicBezTo>
                      <a:pt x="71" y="117"/>
                      <a:pt x="58" y="167"/>
                      <a:pt x="58" y="217"/>
                    </a:cubicBezTo>
                    <a:cubicBezTo>
                      <a:pt x="58" y="247"/>
                      <a:pt x="65" y="318"/>
                      <a:pt x="83" y="351"/>
                    </a:cubicBezTo>
                    <a:cubicBezTo>
                      <a:pt x="89" y="361"/>
                      <a:pt x="101" y="367"/>
                      <a:pt x="108" y="376"/>
                    </a:cubicBezTo>
                    <a:cubicBezTo>
                      <a:pt x="120" y="392"/>
                      <a:pt x="133" y="408"/>
                      <a:pt x="142" y="426"/>
                    </a:cubicBezTo>
                    <a:cubicBezTo>
                      <a:pt x="156" y="454"/>
                      <a:pt x="168" y="480"/>
                      <a:pt x="192" y="501"/>
                    </a:cubicBezTo>
                  </a:path>
                </a:pathLst>
              </a:custGeom>
              <a:noFill/>
              <a:ln w="9525">
                <a:solidFill>
                  <a:schemeClr val="tx1"/>
                </a:solidFill>
                <a:round/>
                <a:headEnd/>
                <a:tailEnd/>
              </a:ln>
            </p:spPr>
            <p:txBody>
              <a:bodyPr/>
              <a:lstStyle/>
              <a:p>
                <a:endParaRPr lang="en-US"/>
              </a:p>
            </p:txBody>
          </p:sp>
          <p:sp>
            <p:nvSpPr>
              <p:cNvPr id="24625" name="Freeform 82"/>
              <p:cNvSpPr>
                <a:spLocks/>
              </p:cNvSpPr>
              <p:nvPr/>
            </p:nvSpPr>
            <p:spPr bwMode="auto">
              <a:xfrm>
                <a:off x="365" y="2152"/>
                <a:ext cx="83" cy="392"/>
              </a:xfrm>
              <a:custGeom>
                <a:avLst/>
                <a:gdLst>
                  <a:gd name="T0" fmla="*/ 0 w 83"/>
                  <a:gd name="T1" fmla="*/ 0 h 392"/>
                  <a:gd name="T2" fmla="*/ 67 w 83"/>
                  <a:gd name="T3" fmla="*/ 58 h 392"/>
                  <a:gd name="T4" fmla="*/ 33 w 83"/>
                  <a:gd name="T5" fmla="*/ 334 h 392"/>
                  <a:gd name="T6" fmla="*/ 25 w 83"/>
                  <a:gd name="T7" fmla="*/ 392 h 392"/>
                  <a:gd name="T8" fmla="*/ 0 60000 65536"/>
                  <a:gd name="T9" fmla="*/ 0 60000 65536"/>
                  <a:gd name="T10" fmla="*/ 0 60000 65536"/>
                  <a:gd name="T11" fmla="*/ 0 60000 65536"/>
                  <a:gd name="T12" fmla="*/ 0 w 83"/>
                  <a:gd name="T13" fmla="*/ 0 h 392"/>
                  <a:gd name="T14" fmla="*/ 83 w 83"/>
                  <a:gd name="T15" fmla="*/ 392 h 392"/>
                </a:gdLst>
                <a:ahLst/>
                <a:cxnLst>
                  <a:cxn ang="T8">
                    <a:pos x="T0" y="T1"/>
                  </a:cxn>
                  <a:cxn ang="T9">
                    <a:pos x="T2" y="T3"/>
                  </a:cxn>
                  <a:cxn ang="T10">
                    <a:pos x="T4" y="T5"/>
                  </a:cxn>
                  <a:cxn ang="T11">
                    <a:pos x="T6" y="T7"/>
                  </a:cxn>
                </a:cxnLst>
                <a:rect l="T12" t="T13" r="T14" b="T15"/>
                <a:pathLst>
                  <a:path w="83" h="392">
                    <a:moveTo>
                      <a:pt x="0" y="0"/>
                    </a:moveTo>
                    <a:cubicBezTo>
                      <a:pt x="39" y="10"/>
                      <a:pt x="53" y="20"/>
                      <a:pt x="67" y="58"/>
                    </a:cubicBezTo>
                    <a:cubicBezTo>
                      <a:pt x="64" y="129"/>
                      <a:pt x="83" y="260"/>
                      <a:pt x="33" y="334"/>
                    </a:cubicBezTo>
                    <a:cubicBezTo>
                      <a:pt x="24" y="381"/>
                      <a:pt x="25" y="361"/>
                      <a:pt x="25" y="392"/>
                    </a:cubicBezTo>
                  </a:path>
                </a:pathLst>
              </a:custGeom>
              <a:noFill/>
              <a:ln w="9525">
                <a:solidFill>
                  <a:schemeClr val="tx1"/>
                </a:solidFill>
                <a:round/>
                <a:headEnd/>
                <a:tailEnd/>
              </a:ln>
            </p:spPr>
            <p:txBody>
              <a:bodyPr/>
              <a:lstStyle/>
              <a:p>
                <a:endParaRPr lang="en-US"/>
              </a:p>
            </p:txBody>
          </p:sp>
          <p:sp>
            <p:nvSpPr>
              <p:cNvPr id="24626" name="Freeform 83"/>
              <p:cNvSpPr>
                <a:spLocks/>
              </p:cNvSpPr>
              <p:nvPr/>
            </p:nvSpPr>
            <p:spPr bwMode="auto">
              <a:xfrm>
                <a:off x="771" y="2193"/>
                <a:ext cx="219" cy="330"/>
              </a:xfrm>
              <a:custGeom>
                <a:avLst/>
                <a:gdLst>
                  <a:gd name="T0" fmla="*/ 0 w 219"/>
                  <a:gd name="T1" fmla="*/ 0 h 330"/>
                  <a:gd name="T2" fmla="*/ 27 w 219"/>
                  <a:gd name="T3" fmla="*/ 27 h 330"/>
                  <a:gd name="T4" fmla="*/ 60 w 219"/>
                  <a:gd name="T5" fmla="*/ 135 h 330"/>
                  <a:gd name="T6" fmla="*/ 108 w 219"/>
                  <a:gd name="T7" fmla="*/ 195 h 330"/>
                  <a:gd name="T8" fmla="*/ 198 w 219"/>
                  <a:gd name="T9" fmla="*/ 285 h 330"/>
                  <a:gd name="T10" fmla="*/ 219 w 219"/>
                  <a:gd name="T11" fmla="*/ 330 h 330"/>
                  <a:gd name="T12" fmla="*/ 0 60000 65536"/>
                  <a:gd name="T13" fmla="*/ 0 60000 65536"/>
                  <a:gd name="T14" fmla="*/ 0 60000 65536"/>
                  <a:gd name="T15" fmla="*/ 0 60000 65536"/>
                  <a:gd name="T16" fmla="*/ 0 60000 65536"/>
                  <a:gd name="T17" fmla="*/ 0 60000 65536"/>
                  <a:gd name="T18" fmla="*/ 0 w 219"/>
                  <a:gd name="T19" fmla="*/ 0 h 330"/>
                  <a:gd name="T20" fmla="*/ 219 w 219"/>
                  <a:gd name="T21" fmla="*/ 330 h 330"/>
                </a:gdLst>
                <a:ahLst/>
                <a:cxnLst>
                  <a:cxn ang="T12">
                    <a:pos x="T0" y="T1"/>
                  </a:cxn>
                  <a:cxn ang="T13">
                    <a:pos x="T2" y="T3"/>
                  </a:cxn>
                  <a:cxn ang="T14">
                    <a:pos x="T4" y="T5"/>
                  </a:cxn>
                  <a:cxn ang="T15">
                    <a:pos x="T6" y="T7"/>
                  </a:cxn>
                  <a:cxn ang="T16">
                    <a:pos x="T8" y="T9"/>
                  </a:cxn>
                  <a:cxn ang="T17">
                    <a:pos x="T10" y="T11"/>
                  </a:cxn>
                </a:cxnLst>
                <a:rect l="T18" t="T19" r="T20" b="T21"/>
                <a:pathLst>
                  <a:path w="219" h="330">
                    <a:moveTo>
                      <a:pt x="0" y="0"/>
                    </a:moveTo>
                    <a:cubicBezTo>
                      <a:pt x="12" y="8"/>
                      <a:pt x="19" y="16"/>
                      <a:pt x="27" y="27"/>
                    </a:cubicBezTo>
                    <a:cubicBezTo>
                      <a:pt x="39" y="64"/>
                      <a:pt x="25" y="109"/>
                      <a:pt x="60" y="135"/>
                    </a:cubicBezTo>
                    <a:cubicBezTo>
                      <a:pt x="69" y="162"/>
                      <a:pt x="93" y="173"/>
                      <a:pt x="108" y="195"/>
                    </a:cubicBezTo>
                    <a:cubicBezTo>
                      <a:pt x="130" y="227"/>
                      <a:pt x="165" y="265"/>
                      <a:pt x="198" y="285"/>
                    </a:cubicBezTo>
                    <a:cubicBezTo>
                      <a:pt x="208" y="300"/>
                      <a:pt x="206" y="317"/>
                      <a:pt x="219" y="330"/>
                    </a:cubicBezTo>
                  </a:path>
                </a:pathLst>
              </a:custGeom>
              <a:noFill/>
              <a:ln w="9525">
                <a:solidFill>
                  <a:schemeClr val="tx1"/>
                </a:solidFill>
                <a:round/>
                <a:headEnd/>
                <a:tailEnd/>
              </a:ln>
            </p:spPr>
            <p:txBody>
              <a:bodyPr/>
              <a:lstStyle/>
              <a:p>
                <a:endParaRPr lang="en-US"/>
              </a:p>
            </p:txBody>
          </p:sp>
          <p:sp>
            <p:nvSpPr>
              <p:cNvPr id="24627" name="Freeform 84"/>
              <p:cNvSpPr>
                <a:spLocks/>
              </p:cNvSpPr>
              <p:nvPr/>
            </p:nvSpPr>
            <p:spPr bwMode="auto">
              <a:xfrm>
                <a:off x="762" y="2355"/>
                <a:ext cx="42" cy="237"/>
              </a:xfrm>
              <a:custGeom>
                <a:avLst/>
                <a:gdLst>
                  <a:gd name="T0" fmla="*/ 36 w 42"/>
                  <a:gd name="T1" fmla="*/ 0 h 237"/>
                  <a:gd name="T2" fmla="*/ 42 w 42"/>
                  <a:gd name="T3" fmla="*/ 87 h 237"/>
                  <a:gd name="T4" fmla="*/ 9 w 42"/>
                  <a:gd name="T5" fmla="*/ 177 h 237"/>
                  <a:gd name="T6" fmla="*/ 0 w 42"/>
                  <a:gd name="T7" fmla="*/ 207 h 237"/>
                  <a:gd name="T8" fmla="*/ 3 w 42"/>
                  <a:gd name="T9" fmla="*/ 228 h 237"/>
                  <a:gd name="T10" fmla="*/ 6 w 42"/>
                  <a:gd name="T11" fmla="*/ 237 h 237"/>
                  <a:gd name="T12" fmla="*/ 0 60000 65536"/>
                  <a:gd name="T13" fmla="*/ 0 60000 65536"/>
                  <a:gd name="T14" fmla="*/ 0 60000 65536"/>
                  <a:gd name="T15" fmla="*/ 0 60000 65536"/>
                  <a:gd name="T16" fmla="*/ 0 60000 65536"/>
                  <a:gd name="T17" fmla="*/ 0 60000 65536"/>
                  <a:gd name="T18" fmla="*/ 0 w 42"/>
                  <a:gd name="T19" fmla="*/ 0 h 237"/>
                  <a:gd name="T20" fmla="*/ 42 w 42"/>
                  <a:gd name="T21" fmla="*/ 237 h 237"/>
                </a:gdLst>
                <a:ahLst/>
                <a:cxnLst>
                  <a:cxn ang="T12">
                    <a:pos x="T0" y="T1"/>
                  </a:cxn>
                  <a:cxn ang="T13">
                    <a:pos x="T2" y="T3"/>
                  </a:cxn>
                  <a:cxn ang="T14">
                    <a:pos x="T4" y="T5"/>
                  </a:cxn>
                  <a:cxn ang="T15">
                    <a:pos x="T6" y="T7"/>
                  </a:cxn>
                  <a:cxn ang="T16">
                    <a:pos x="T8" y="T9"/>
                  </a:cxn>
                  <a:cxn ang="T17">
                    <a:pos x="T10" y="T11"/>
                  </a:cxn>
                </a:cxnLst>
                <a:rect l="T18" t="T19" r="T20" b="T21"/>
                <a:pathLst>
                  <a:path w="42" h="237">
                    <a:moveTo>
                      <a:pt x="36" y="0"/>
                    </a:moveTo>
                    <a:cubicBezTo>
                      <a:pt x="30" y="30"/>
                      <a:pt x="38" y="58"/>
                      <a:pt x="42" y="87"/>
                    </a:cubicBezTo>
                    <a:cubicBezTo>
                      <a:pt x="39" y="126"/>
                      <a:pt x="36" y="150"/>
                      <a:pt x="9" y="177"/>
                    </a:cubicBezTo>
                    <a:cubicBezTo>
                      <a:pt x="6" y="187"/>
                      <a:pt x="0" y="207"/>
                      <a:pt x="0" y="207"/>
                    </a:cubicBezTo>
                    <a:cubicBezTo>
                      <a:pt x="1" y="214"/>
                      <a:pt x="2" y="221"/>
                      <a:pt x="3" y="228"/>
                    </a:cubicBezTo>
                    <a:cubicBezTo>
                      <a:pt x="4" y="231"/>
                      <a:pt x="6" y="237"/>
                      <a:pt x="6" y="237"/>
                    </a:cubicBezTo>
                  </a:path>
                </a:pathLst>
              </a:custGeom>
              <a:noFill/>
              <a:ln w="9525">
                <a:solidFill>
                  <a:schemeClr val="tx1"/>
                </a:solidFill>
                <a:round/>
                <a:headEnd/>
                <a:tailEnd/>
              </a:ln>
            </p:spPr>
            <p:txBody>
              <a:bodyPr/>
              <a:lstStyle/>
              <a:p>
                <a:endParaRPr lang="en-US"/>
              </a:p>
            </p:txBody>
          </p:sp>
        </p:grpSp>
        <p:grpSp>
          <p:nvGrpSpPr>
            <p:cNvPr id="24606" name="Group 85"/>
            <p:cNvGrpSpPr>
              <a:grpSpLocks/>
            </p:cNvGrpSpPr>
            <p:nvPr/>
          </p:nvGrpSpPr>
          <p:grpSpPr bwMode="auto">
            <a:xfrm>
              <a:off x="480" y="846"/>
              <a:ext cx="432" cy="674"/>
              <a:chOff x="284" y="624"/>
              <a:chExt cx="1444" cy="2162"/>
            </a:xfrm>
          </p:grpSpPr>
          <p:pic>
            <p:nvPicPr>
              <p:cNvPr id="24608" name="Picture 86" descr="j0110837"/>
              <p:cNvPicPr>
                <a:picLocks noChangeAspect="1" noChangeArrowheads="1"/>
              </p:cNvPicPr>
              <p:nvPr/>
            </p:nvPicPr>
            <p:blipFill>
              <a:blip r:embed="rId2" cstate="print"/>
              <a:srcRect/>
              <a:stretch>
                <a:fillRect/>
              </a:stretch>
            </p:blipFill>
            <p:spPr bwMode="auto">
              <a:xfrm>
                <a:off x="288" y="624"/>
                <a:ext cx="1440" cy="1233"/>
              </a:xfrm>
              <a:prstGeom prst="rect">
                <a:avLst/>
              </a:prstGeom>
              <a:noFill/>
              <a:ln w="9525">
                <a:noFill/>
                <a:miter lim="800000"/>
                <a:headEnd/>
                <a:tailEnd/>
              </a:ln>
            </p:spPr>
          </p:pic>
          <p:sp>
            <p:nvSpPr>
              <p:cNvPr id="24609" name="Freeform 87"/>
              <p:cNvSpPr>
                <a:spLocks/>
              </p:cNvSpPr>
              <p:nvPr/>
            </p:nvSpPr>
            <p:spPr bwMode="auto">
              <a:xfrm>
                <a:off x="284" y="1776"/>
                <a:ext cx="359" cy="701"/>
              </a:xfrm>
              <a:custGeom>
                <a:avLst/>
                <a:gdLst>
                  <a:gd name="T0" fmla="*/ 359 w 359"/>
                  <a:gd name="T1" fmla="*/ 0 h 701"/>
                  <a:gd name="T2" fmla="*/ 317 w 359"/>
                  <a:gd name="T3" fmla="*/ 167 h 701"/>
                  <a:gd name="T4" fmla="*/ 284 w 359"/>
                  <a:gd name="T5" fmla="*/ 259 h 701"/>
                  <a:gd name="T6" fmla="*/ 158 w 359"/>
                  <a:gd name="T7" fmla="*/ 309 h 701"/>
                  <a:gd name="T8" fmla="*/ 33 w 359"/>
                  <a:gd name="T9" fmla="*/ 426 h 701"/>
                  <a:gd name="T10" fmla="*/ 17 w 359"/>
                  <a:gd name="T11" fmla="*/ 626 h 701"/>
                  <a:gd name="T12" fmla="*/ 0 w 359"/>
                  <a:gd name="T13" fmla="*/ 701 h 701"/>
                  <a:gd name="T14" fmla="*/ 0 60000 65536"/>
                  <a:gd name="T15" fmla="*/ 0 60000 65536"/>
                  <a:gd name="T16" fmla="*/ 0 60000 65536"/>
                  <a:gd name="T17" fmla="*/ 0 60000 65536"/>
                  <a:gd name="T18" fmla="*/ 0 60000 65536"/>
                  <a:gd name="T19" fmla="*/ 0 60000 65536"/>
                  <a:gd name="T20" fmla="*/ 0 60000 65536"/>
                  <a:gd name="T21" fmla="*/ 0 w 359"/>
                  <a:gd name="T22" fmla="*/ 0 h 701"/>
                  <a:gd name="T23" fmla="*/ 359 w 359"/>
                  <a:gd name="T24" fmla="*/ 701 h 7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9" h="701">
                    <a:moveTo>
                      <a:pt x="359" y="0"/>
                    </a:moveTo>
                    <a:cubicBezTo>
                      <a:pt x="339" y="55"/>
                      <a:pt x="330" y="110"/>
                      <a:pt x="317" y="167"/>
                    </a:cubicBezTo>
                    <a:cubicBezTo>
                      <a:pt x="311" y="195"/>
                      <a:pt x="308" y="238"/>
                      <a:pt x="284" y="259"/>
                    </a:cubicBezTo>
                    <a:cubicBezTo>
                      <a:pt x="246" y="292"/>
                      <a:pt x="201" y="290"/>
                      <a:pt x="158" y="309"/>
                    </a:cubicBezTo>
                    <a:cubicBezTo>
                      <a:pt x="102" y="333"/>
                      <a:pt x="60" y="371"/>
                      <a:pt x="33" y="426"/>
                    </a:cubicBezTo>
                    <a:cubicBezTo>
                      <a:pt x="11" y="565"/>
                      <a:pt x="45" y="343"/>
                      <a:pt x="17" y="626"/>
                    </a:cubicBezTo>
                    <a:cubicBezTo>
                      <a:pt x="15" y="651"/>
                      <a:pt x="0" y="674"/>
                      <a:pt x="0" y="701"/>
                    </a:cubicBezTo>
                  </a:path>
                </a:pathLst>
              </a:custGeom>
              <a:noFill/>
              <a:ln w="9525">
                <a:solidFill>
                  <a:schemeClr val="tx1"/>
                </a:solidFill>
                <a:round/>
                <a:headEnd/>
                <a:tailEnd/>
              </a:ln>
            </p:spPr>
            <p:txBody>
              <a:bodyPr/>
              <a:lstStyle/>
              <a:p>
                <a:endParaRPr lang="en-US"/>
              </a:p>
            </p:txBody>
          </p:sp>
          <p:sp>
            <p:nvSpPr>
              <p:cNvPr id="24610" name="Freeform 88"/>
              <p:cNvSpPr>
                <a:spLocks/>
              </p:cNvSpPr>
              <p:nvPr/>
            </p:nvSpPr>
            <p:spPr bwMode="auto">
              <a:xfrm>
                <a:off x="656" y="1779"/>
                <a:ext cx="244" cy="721"/>
              </a:xfrm>
              <a:custGeom>
                <a:avLst/>
                <a:gdLst>
                  <a:gd name="T0" fmla="*/ 0 w 244"/>
                  <a:gd name="T1" fmla="*/ 0 h 721"/>
                  <a:gd name="T2" fmla="*/ 75 w 244"/>
                  <a:gd name="T3" fmla="*/ 117 h 721"/>
                  <a:gd name="T4" fmla="*/ 108 w 244"/>
                  <a:gd name="T5" fmla="*/ 184 h 721"/>
                  <a:gd name="T6" fmla="*/ 125 w 244"/>
                  <a:gd name="T7" fmla="*/ 501 h 721"/>
                  <a:gd name="T8" fmla="*/ 175 w 244"/>
                  <a:gd name="T9" fmla="*/ 634 h 721"/>
                  <a:gd name="T10" fmla="*/ 242 w 244"/>
                  <a:gd name="T11" fmla="*/ 718 h 721"/>
                  <a:gd name="T12" fmla="*/ 233 w 244"/>
                  <a:gd name="T13" fmla="*/ 718 h 721"/>
                  <a:gd name="T14" fmla="*/ 0 60000 65536"/>
                  <a:gd name="T15" fmla="*/ 0 60000 65536"/>
                  <a:gd name="T16" fmla="*/ 0 60000 65536"/>
                  <a:gd name="T17" fmla="*/ 0 60000 65536"/>
                  <a:gd name="T18" fmla="*/ 0 60000 65536"/>
                  <a:gd name="T19" fmla="*/ 0 60000 65536"/>
                  <a:gd name="T20" fmla="*/ 0 60000 65536"/>
                  <a:gd name="T21" fmla="*/ 0 w 244"/>
                  <a:gd name="T22" fmla="*/ 0 h 721"/>
                  <a:gd name="T23" fmla="*/ 244 w 244"/>
                  <a:gd name="T24" fmla="*/ 721 h 7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4" h="721">
                    <a:moveTo>
                      <a:pt x="0" y="0"/>
                    </a:moveTo>
                    <a:cubicBezTo>
                      <a:pt x="10" y="60"/>
                      <a:pt x="22" y="91"/>
                      <a:pt x="75" y="117"/>
                    </a:cubicBezTo>
                    <a:cubicBezTo>
                      <a:pt x="86" y="139"/>
                      <a:pt x="97" y="162"/>
                      <a:pt x="108" y="184"/>
                    </a:cubicBezTo>
                    <a:cubicBezTo>
                      <a:pt x="155" y="279"/>
                      <a:pt x="92" y="401"/>
                      <a:pt x="125" y="501"/>
                    </a:cubicBezTo>
                    <a:cubicBezTo>
                      <a:pt x="140" y="545"/>
                      <a:pt x="149" y="594"/>
                      <a:pt x="175" y="634"/>
                    </a:cubicBezTo>
                    <a:cubicBezTo>
                      <a:pt x="194" y="664"/>
                      <a:pt x="223" y="688"/>
                      <a:pt x="242" y="718"/>
                    </a:cubicBezTo>
                    <a:cubicBezTo>
                      <a:pt x="244" y="721"/>
                      <a:pt x="236" y="718"/>
                      <a:pt x="233" y="718"/>
                    </a:cubicBezTo>
                  </a:path>
                </a:pathLst>
              </a:custGeom>
              <a:noFill/>
              <a:ln w="9525">
                <a:solidFill>
                  <a:schemeClr val="tx1"/>
                </a:solidFill>
                <a:round/>
                <a:headEnd/>
                <a:tailEnd/>
              </a:ln>
            </p:spPr>
            <p:txBody>
              <a:bodyPr/>
              <a:lstStyle/>
              <a:p>
                <a:endParaRPr lang="en-US"/>
              </a:p>
            </p:txBody>
          </p:sp>
          <p:sp>
            <p:nvSpPr>
              <p:cNvPr id="24611" name="Freeform 89"/>
              <p:cNvSpPr>
                <a:spLocks/>
              </p:cNvSpPr>
              <p:nvPr/>
            </p:nvSpPr>
            <p:spPr bwMode="auto">
              <a:xfrm>
                <a:off x="559" y="1776"/>
                <a:ext cx="92" cy="1010"/>
              </a:xfrm>
              <a:custGeom>
                <a:avLst/>
                <a:gdLst>
                  <a:gd name="T0" fmla="*/ 92 w 92"/>
                  <a:gd name="T1" fmla="*/ 0 h 1010"/>
                  <a:gd name="T2" fmla="*/ 67 w 92"/>
                  <a:gd name="T3" fmla="*/ 242 h 1010"/>
                  <a:gd name="T4" fmla="*/ 42 w 92"/>
                  <a:gd name="T5" fmla="*/ 576 h 1010"/>
                  <a:gd name="T6" fmla="*/ 34 w 92"/>
                  <a:gd name="T7" fmla="*/ 626 h 1010"/>
                  <a:gd name="T8" fmla="*/ 17 w 92"/>
                  <a:gd name="T9" fmla="*/ 676 h 1010"/>
                  <a:gd name="T10" fmla="*/ 9 w 92"/>
                  <a:gd name="T11" fmla="*/ 760 h 1010"/>
                  <a:gd name="T12" fmla="*/ 0 w 92"/>
                  <a:gd name="T13" fmla="*/ 801 h 1010"/>
                  <a:gd name="T14" fmla="*/ 17 w 92"/>
                  <a:gd name="T15" fmla="*/ 1010 h 1010"/>
                  <a:gd name="T16" fmla="*/ 0 60000 65536"/>
                  <a:gd name="T17" fmla="*/ 0 60000 65536"/>
                  <a:gd name="T18" fmla="*/ 0 60000 65536"/>
                  <a:gd name="T19" fmla="*/ 0 60000 65536"/>
                  <a:gd name="T20" fmla="*/ 0 60000 65536"/>
                  <a:gd name="T21" fmla="*/ 0 60000 65536"/>
                  <a:gd name="T22" fmla="*/ 0 60000 65536"/>
                  <a:gd name="T23" fmla="*/ 0 60000 65536"/>
                  <a:gd name="T24" fmla="*/ 0 w 92"/>
                  <a:gd name="T25" fmla="*/ 0 h 1010"/>
                  <a:gd name="T26" fmla="*/ 92 w 92"/>
                  <a:gd name="T27" fmla="*/ 1010 h 10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 h="1010">
                    <a:moveTo>
                      <a:pt x="92" y="0"/>
                    </a:moveTo>
                    <a:cubicBezTo>
                      <a:pt x="84" y="81"/>
                      <a:pt x="80" y="162"/>
                      <a:pt x="67" y="242"/>
                    </a:cubicBezTo>
                    <a:cubicBezTo>
                      <a:pt x="74" y="358"/>
                      <a:pt x="80" y="465"/>
                      <a:pt x="42" y="576"/>
                    </a:cubicBezTo>
                    <a:cubicBezTo>
                      <a:pt x="39" y="593"/>
                      <a:pt x="38" y="610"/>
                      <a:pt x="34" y="626"/>
                    </a:cubicBezTo>
                    <a:cubicBezTo>
                      <a:pt x="30" y="643"/>
                      <a:pt x="20" y="659"/>
                      <a:pt x="17" y="676"/>
                    </a:cubicBezTo>
                    <a:cubicBezTo>
                      <a:pt x="12" y="704"/>
                      <a:pt x="13" y="732"/>
                      <a:pt x="9" y="760"/>
                    </a:cubicBezTo>
                    <a:cubicBezTo>
                      <a:pt x="7" y="774"/>
                      <a:pt x="3" y="787"/>
                      <a:pt x="0" y="801"/>
                    </a:cubicBezTo>
                    <a:cubicBezTo>
                      <a:pt x="1" y="824"/>
                      <a:pt x="17" y="955"/>
                      <a:pt x="17" y="1010"/>
                    </a:cubicBezTo>
                  </a:path>
                </a:pathLst>
              </a:custGeom>
              <a:noFill/>
              <a:ln w="9525">
                <a:solidFill>
                  <a:schemeClr val="tx1"/>
                </a:solidFill>
                <a:round/>
                <a:headEnd/>
                <a:tailEnd/>
              </a:ln>
            </p:spPr>
            <p:txBody>
              <a:bodyPr/>
              <a:lstStyle/>
              <a:p>
                <a:endParaRPr lang="en-US"/>
              </a:p>
            </p:txBody>
          </p:sp>
          <p:sp>
            <p:nvSpPr>
              <p:cNvPr id="24612" name="Freeform 90"/>
              <p:cNvSpPr>
                <a:spLocks/>
              </p:cNvSpPr>
              <p:nvPr/>
            </p:nvSpPr>
            <p:spPr bwMode="auto">
              <a:xfrm>
                <a:off x="701" y="1845"/>
                <a:ext cx="443" cy="593"/>
              </a:xfrm>
              <a:custGeom>
                <a:avLst/>
                <a:gdLst>
                  <a:gd name="T0" fmla="*/ 0 w 443"/>
                  <a:gd name="T1" fmla="*/ 0 h 593"/>
                  <a:gd name="T2" fmla="*/ 17 w 443"/>
                  <a:gd name="T3" fmla="*/ 25 h 593"/>
                  <a:gd name="T4" fmla="*/ 67 w 443"/>
                  <a:gd name="T5" fmla="*/ 58 h 593"/>
                  <a:gd name="T6" fmla="*/ 159 w 443"/>
                  <a:gd name="T7" fmla="*/ 133 h 593"/>
                  <a:gd name="T8" fmla="*/ 184 w 443"/>
                  <a:gd name="T9" fmla="*/ 150 h 593"/>
                  <a:gd name="T10" fmla="*/ 242 w 443"/>
                  <a:gd name="T11" fmla="*/ 325 h 593"/>
                  <a:gd name="T12" fmla="*/ 342 w 443"/>
                  <a:gd name="T13" fmla="*/ 442 h 593"/>
                  <a:gd name="T14" fmla="*/ 409 w 443"/>
                  <a:gd name="T15" fmla="*/ 526 h 593"/>
                  <a:gd name="T16" fmla="*/ 443 w 443"/>
                  <a:gd name="T17" fmla="*/ 593 h 5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3"/>
                  <a:gd name="T28" fmla="*/ 0 h 593"/>
                  <a:gd name="T29" fmla="*/ 443 w 443"/>
                  <a:gd name="T30" fmla="*/ 593 h 5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3" h="593">
                    <a:moveTo>
                      <a:pt x="0" y="0"/>
                    </a:moveTo>
                    <a:cubicBezTo>
                      <a:pt x="6" y="8"/>
                      <a:pt x="9" y="18"/>
                      <a:pt x="17" y="25"/>
                    </a:cubicBezTo>
                    <a:cubicBezTo>
                      <a:pt x="32" y="38"/>
                      <a:pt x="67" y="58"/>
                      <a:pt x="67" y="58"/>
                    </a:cubicBezTo>
                    <a:cubicBezTo>
                      <a:pt x="109" y="115"/>
                      <a:pt x="78" y="82"/>
                      <a:pt x="159" y="133"/>
                    </a:cubicBezTo>
                    <a:cubicBezTo>
                      <a:pt x="168" y="138"/>
                      <a:pt x="184" y="150"/>
                      <a:pt x="184" y="150"/>
                    </a:cubicBezTo>
                    <a:cubicBezTo>
                      <a:pt x="212" y="206"/>
                      <a:pt x="217" y="268"/>
                      <a:pt x="242" y="325"/>
                    </a:cubicBezTo>
                    <a:cubicBezTo>
                      <a:pt x="265" y="377"/>
                      <a:pt x="307" y="401"/>
                      <a:pt x="342" y="442"/>
                    </a:cubicBezTo>
                    <a:cubicBezTo>
                      <a:pt x="369" y="473"/>
                      <a:pt x="375" y="503"/>
                      <a:pt x="409" y="526"/>
                    </a:cubicBezTo>
                    <a:cubicBezTo>
                      <a:pt x="424" y="548"/>
                      <a:pt x="431" y="570"/>
                      <a:pt x="443" y="593"/>
                    </a:cubicBezTo>
                  </a:path>
                </a:pathLst>
              </a:custGeom>
              <a:noFill/>
              <a:ln w="9525">
                <a:solidFill>
                  <a:schemeClr val="tx1"/>
                </a:solidFill>
                <a:round/>
                <a:headEnd/>
                <a:tailEnd/>
              </a:ln>
            </p:spPr>
            <p:txBody>
              <a:bodyPr/>
              <a:lstStyle/>
              <a:p>
                <a:endParaRPr lang="en-US"/>
              </a:p>
            </p:txBody>
          </p:sp>
          <p:sp>
            <p:nvSpPr>
              <p:cNvPr id="24613" name="Freeform 91"/>
              <p:cNvSpPr>
                <a:spLocks/>
              </p:cNvSpPr>
              <p:nvPr/>
            </p:nvSpPr>
            <p:spPr bwMode="auto">
              <a:xfrm>
                <a:off x="420" y="2346"/>
                <a:ext cx="183" cy="342"/>
              </a:xfrm>
              <a:custGeom>
                <a:avLst/>
                <a:gdLst>
                  <a:gd name="T0" fmla="*/ 183 w 183"/>
                  <a:gd name="T1" fmla="*/ 0 h 342"/>
                  <a:gd name="T2" fmla="*/ 83 w 183"/>
                  <a:gd name="T3" fmla="*/ 67 h 342"/>
                  <a:gd name="T4" fmla="*/ 16 w 183"/>
                  <a:gd name="T5" fmla="*/ 284 h 342"/>
                  <a:gd name="T6" fmla="*/ 8 w 183"/>
                  <a:gd name="T7" fmla="*/ 317 h 342"/>
                  <a:gd name="T8" fmla="*/ 0 w 183"/>
                  <a:gd name="T9" fmla="*/ 342 h 342"/>
                  <a:gd name="T10" fmla="*/ 0 60000 65536"/>
                  <a:gd name="T11" fmla="*/ 0 60000 65536"/>
                  <a:gd name="T12" fmla="*/ 0 60000 65536"/>
                  <a:gd name="T13" fmla="*/ 0 60000 65536"/>
                  <a:gd name="T14" fmla="*/ 0 60000 65536"/>
                  <a:gd name="T15" fmla="*/ 0 w 183"/>
                  <a:gd name="T16" fmla="*/ 0 h 342"/>
                  <a:gd name="T17" fmla="*/ 183 w 183"/>
                  <a:gd name="T18" fmla="*/ 342 h 342"/>
                </a:gdLst>
                <a:ahLst/>
                <a:cxnLst>
                  <a:cxn ang="T10">
                    <a:pos x="T0" y="T1"/>
                  </a:cxn>
                  <a:cxn ang="T11">
                    <a:pos x="T2" y="T3"/>
                  </a:cxn>
                  <a:cxn ang="T12">
                    <a:pos x="T4" y="T5"/>
                  </a:cxn>
                  <a:cxn ang="T13">
                    <a:pos x="T6" y="T7"/>
                  </a:cxn>
                  <a:cxn ang="T14">
                    <a:pos x="T8" y="T9"/>
                  </a:cxn>
                </a:cxnLst>
                <a:rect l="T15" t="T16" r="T17" b="T18"/>
                <a:pathLst>
                  <a:path w="183" h="342">
                    <a:moveTo>
                      <a:pt x="183" y="0"/>
                    </a:moveTo>
                    <a:cubicBezTo>
                      <a:pt x="128" y="18"/>
                      <a:pt x="117" y="16"/>
                      <a:pt x="83" y="67"/>
                    </a:cubicBezTo>
                    <a:cubicBezTo>
                      <a:pt x="61" y="136"/>
                      <a:pt x="57" y="224"/>
                      <a:pt x="16" y="284"/>
                    </a:cubicBezTo>
                    <a:cubicBezTo>
                      <a:pt x="13" y="295"/>
                      <a:pt x="11" y="306"/>
                      <a:pt x="8" y="317"/>
                    </a:cubicBezTo>
                    <a:cubicBezTo>
                      <a:pt x="6" y="325"/>
                      <a:pt x="0" y="342"/>
                      <a:pt x="0" y="342"/>
                    </a:cubicBezTo>
                  </a:path>
                </a:pathLst>
              </a:custGeom>
              <a:noFill/>
              <a:ln w="9525">
                <a:solidFill>
                  <a:schemeClr val="tx1"/>
                </a:solidFill>
                <a:round/>
                <a:headEnd/>
                <a:tailEnd/>
              </a:ln>
            </p:spPr>
            <p:txBody>
              <a:bodyPr/>
              <a:lstStyle/>
              <a:p>
                <a:endParaRPr lang="en-US"/>
              </a:p>
            </p:txBody>
          </p:sp>
          <p:sp>
            <p:nvSpPr>
              <p:cNvPr id="24614" name="Freeform 92"/>
              <p:cNvSpPr>
                <a:spLocks/>
              </p:cNvSpPr>
              <p:nvPr/>
            </p:nvSpPr>
            <p:spPr bwMode="auto">
              <a:xfrm>
                <a:off x="634" y="2187"/>
                <a:ext cx="192" cy="501"/>
              </a:xfrm>
              <a:custGeom>
                <a:avLst/>
                <a:gdLst>
                  <a:gd name="T0" fmla="*/ 0 w 192"/>
                  <a:gd name="T1" fmla="*/ 0 h 501"/>
                  <a:gd name="T2" fmla="*/ 75 w 192"/>
                  <a:gd name="T3" fmla="*/ 67 h 501"/>
                  <a:gd name="T4" fmla="*/ 58 w 192"/>
                  <a:gd name="T5" fmla="*/ 217 h 501"/>
                  <a:gd name="T6" fmla="*/ 83 w 192"/>
                  <a:gd name="T7" fmla="*/ 351 h 501"/>
                  <a:gd name="T8" fmla="*/ 108 w 192"/>
                  <a:gd name="T9" fmla="*/ 376 h 501"/>
                  <a:gd name="T10" fmla="*/ 142 w 192"/>
                  <a:gd name="T11" fmla="*/ 426 h 501"/>
                  <a:gd name="T12" fmla="*/ 192 w 192"/>
                  <a:gd name="T13" fmla="*/ 501 h 501"/>
                  <a:gd name="T14" fmla="*/ 0 60000 65536"/>
                  <a:gd name="T15" fmla="*/ 0 60000 65536"/>
                  <a:gd name="T16" fmla="*/ 0 60000 65536"/>
                  <a:gd name="T17" fmla="*/ 0 60000 65536"/>
                  <a:gd name="T18" fmla="*/ 0 60000 65536"/>
                  <a:gd name="T19" fmla="*/ 0 60000 65536"/>
                  <a:gd name="T20" fmla="*/ 0 60000 65536"/>
                  <a:gd name="T21" fmla="*/ 0 w 192"/>
                  <a:gd name="T22" fmla="*/ 0 h 501"/>
                  <a:gd name="T23" fmla="*/ 192 w 192"/>
                  <a:gd name="T24" fmla="*/ 501 h 5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 h="501">
                    <a:moveTo>
                      <a:pt x="0" y="0"/>
                    </a:moveTo>
                    <a:cubicBezTo>
                      <a:pt x="37" y="12"/>
                      <a:pt x="63" y="29"/>
                      <a:pt x="75" y="67"/>
                    </a:cubicBezTo>
                    <a:cubicBezTo>
                      <a:pt x="71" y="117"/>
                      <a:pt x="58" y="167"/>
                      <a:pt x="58" y="217"/>
                    </a:cubicBezTo>
                    <a:cubicBezTo>
                      <a:pt x="58" y="247"/>
                      <a:pt x="65" y="318"/>
                      <a:pt x="83" y="351"/>
                    </a:cubicBezTo>
                    <a:cubicBezTo>
                      <a:pt x="89" y="361"/>
                      <a:pt x="101" y="367"/>
                      <a:pt x="108" y="376"/>
                    </a:cubicBezTo>
                    <a:cubicBezTo>
                      <a:pt x="120" y="392"/>
                      <a:pt x="133" y="408"/>
                      <a:pt x="142" y="426"/>
                    </a:cubicBezTo>
                    <a:cubicBezTo>
                      <a:pt x="156" y="454"/>
                      <a:pt x="168" y="480"/>
                      <a:pt x="192" y="501"/>
                    </a:cubicBezTo>
                  </a:path>
                </a:pathLst>
              </a:custGeom>
              <a:noFill/>
              <a:ln w="9525">
                <a:solidFill>
                  <a:schemeClr val="tx1"/>
                </a:solidFill>
                <a:round/>
                <a:headEnd/>
                <a:tailEnd/>
              </a:ln>
            </p:spPr>
            <p:txBody>
              <a:bodyPr/>
              <a:lstStyle/>
              <a:p>
                <a:endParaRPr lang="en-US"/>
              </a:p>
            </p:txBody>
          </p:sp>
          <p:sp>
            <p:nvSpPr>
              <p:cNvPr id="24615" name="Freeform 93"/>
              <p:cNvSpPr>
                <a:spLocks/>
              </p:cNvSpPr>
              <p:nvPr/>
            </p:nvSpPr>
            <p:spPr bwMode="auto">
              <a:xfrm>
                <a:off x="365" y="2152"/>
                <a:ext cx="83" cy="392"/>
              </a:xfrm>
              <a:custGeom>
                <a:avLst/>
                <a:gdLst>
                  <a:gd name="T0" fmla="*/ 0 w 83"/>
                  <a:gd name="T1" fmla="*/ 0 h 392"/>
                  <a:gd name="T2" fmla="*/ 67 w 83"/>
                  <a:gd name="T3" fmla="*/ 58 h 392"/>
                  <a:gd name="T4" fmla="*/ 33 w 83"/>
                  <a:gd name="T5" fmla="*/ 334 h 392"/>
                  <a:gd name="T6" fmla="*/ 25 w 83"/>
                  <a:gd name="T7" fmla="*/ 392 h 392"/>
                  <a:gd name="T8" fmla="*/ 0 60000 65536"/>
                  <a:gd name="T9" fmla="*/ 0 60000 65536"/>
                  <a:gd name="T10" fmla="*/ 0 60000 65536"/>
                  <a:gd name="T11" fmla="*/ 0 60000 65536"/>
                  <a:gd name="T12" fmla="*/ 0 w 83"/>
                  <a:gd name="T13" fmla="*/ 0 h 392"/>
                  <a:gd name="T14" fmla="*/ 83 w 83"/>
                  <a:gd name="T15" fmla="*/ 392 h 392"/>
                </a:gdLst>
                <a:ahLst/>
                <a:cxnLst>
                  <a:cxn ang="T8">
                    <a:pos x="T0" y="T1"/>
                  </a:cxn>
                  <a:cxn ang="T9">
                    <a:pos x="T2" y="T3"/>
                  </a:cxn>
                  <a:cxn ang="T10">
                    <a:pos x="T4" y="T5"/>
                  </a:cxn>
                  <a:cxn ang="T11">
                    <a:pos x="T6" y="T7"/>
                  </a:cxn>
                </a:cxnLst>
                <a:rect l="T12" t="T13" r="T14" b="T15"/>
                <a:pathLst>
                  <a:path w="83" h="392">
                    <a:moveTo>
                      <a:pt x="0" y="0"/>
                    </a:moveTo>
                    <a:cubicBezTo>
                      <a:pt x="39" y="10"/>
                      <a:pt x="53" y="20"/>
                      <a:pt x="67" y="58"/>
                    </a:cubicBezTo>
                    <a:cubicBezTo>
                      <a:pt x="64" y="129"/>
                      <a:pt x="83" y="260"/>
                      <a:pt x="33" y="334"/>
                    </a:cubicBezTo>
                    <a:cubicBezTo>
                      <a:pt x="24" y="381"/>
                      <a:pt x="25" y="361"/>
                      <a:pt x="25" y="392"/>
                    </a:cubicBezTo>
                  </a:path>
                </a:pathLst>
              </a:custGeom>
              <a:noFill/>
              <a:ln w="9525">
                <a:solidFill>
                  <a:schemeClr val="tx1"/>
                </a:solidFill>
                <a:round/>
                <a:headEnd/>
                <a:tailEnd/>
              </a:ln>
            </p:spPr>
            <p:txBody>
              <a:bodyPr/>
              <a:lstStyle/>
              <a:p>
                <a:endParaRPr lang="en-US"/>
              </a:p>
            </p:txBody>
          </p:sp>
          <p:sp>
            <p:nvSpPr>
              <p:cNvPr id="24616" name="Freeform 94"/>
              <p:cNvSpPr>
                <a:spLocks/>
              </p:cNvSpPr>
              <p:nvPr/>
            </p:nvSpPr>
            <p:spPr bwMode="auto">
              <a:xfrm>
                <a:off x="771" y="2193"/>
                <a:ext cx="219" cy="330"/>
              </a:xfrm>
              <a:custGeom>
                <a:avLst/>
                <a:gdLst>
                  <a:gd name="T0" fmla="*/ 0 w 219"/>
                  <a:gd name="T1" fmla="*/ 0 h 330"/>
                  <a:gd name="T2" fmla="*/ 27 w 219"/>
                  <a:gd name="T3" fmla="*/ 27 h 330"/>
                  <a:gd name="T4" fmla="*/ 60 w 219"/>
                  <a:gd name="T5" fmla="*/ 135 h 330"/>
                  <a:gd name="T6" fmla="*/ 108 w 219"/>
                  <a:gd name="T7" fmla="*/ 195 h 330"/>
                  <a:gd name="T8" fmla="*/ 198 w 219"/>
                  <a:gd name="T9" fmla="*/ 285 h 330"/>
                  <a:gd name="T10" fmla="*/ 219 w 219"/>
                  <a:gd name="T11" fmla="*/ 330 h 330"/>
                  <a:gd name="T12" fmla="*/ 0 60000 65536"/>
                  <a:gd name="T13" fmla="*/ 0 60000 65536"/>
                  <a:gd name="T14" fmla="*/ 0 60000 65536"/>
                  <a:gd name="T15" fmla="*/ 0 60000 65536"/>
                  <a:gd name="T16" fmla="*/ 0 60000 65536"/>
                  <a:gd name="T17" fmla="*/ 0 60000 65536"/>
                  <a:gd name="T18" fmla="*/ 0 w 219"/>
                  <a:gd name="T19" fmla="*/ 0 h 330"/>
                  <a:gd name="T20" fmla="*/ 219 w 219"/>
                  <a:gd name="T21" fmla="*/ 330 h 330"/>
                </a:gdLst>
                <a:ahLst/>
                <a:cxnLst>
                  <a:cxn ang="T12">
                    <a:pos x="T0" y="T1"/>
                  </a:cxn>
                  <a:cxn ang="T13">
                    <a:pos x="T2" y="T3"/>
                  </a:cxn>
                  <a:cxn ang="T14">
                    <a:pos x="T4" y="T5"/>
                  </a:cxn>
                  <a:cxn ang="T15">
                    <a:pos x="T6" y="T7"/>
                  </a:cxn>
                  <a:cxn ang="T16">
                    <a:pos x="T8" y="T9"/>
                  </a:cxn>
                  <a:cxn ang="T17">
                    <a:pos x="T10" y="T11"/>
                  </a:cxn>
                </a:cxnLst>
                <a:rect l="T18" t="T19" r="T20" b="T21"/>
                <a:pathLst>
                  <a:path w="219" h="330">
                    <a:moveTo>
                      <a:pt x="0" y="0"/>
                    </a:moveTo>
                    <a:cubicBezTo>
                      <a:pt x="12" y="8"/>
                      <a:pt x="19" y="16"/>
                      <a:pt x="27" y="27"/>
                    </a:cubicBezTo>
                    <a:cubicBezTo>
                      <a:pt x="39" y="64"/>
                      <a:pt x="25" y="109"/>
                      <a:pt x="60" y="135"/>
                    </a:cubicBezTo>
                    <a:cubicBezTo>
                      <a:pt x="69" y="162"/>
                      <a:pt x="93" y="173"/>
                      <a:pt x="108" y="195"/>
                    </a:cubicBezTo>
                    <a:cubicBezTo>
                      <a:pt x="130" y="227"/>
                      <a:pt x="165" y="265"/>
                      <a:pt x="198" y="285"/>
                    </a:cubicBezTo>
                    <a:cubicBezTo>
                      <a:pt x="208" y="300"/>
                      <a:pt x="206" y="317"/>
                      <a:pt x="219" y="330"/>
                    </a:cubicBezTo>
                  </a:path>
                </a:pathLst>
              </a:custGeom>
              <a:noFill/>
              <a:ln w="9525">
                <a:solidFill>
                  <a:schemeClr val="tx1"/>
                </a:solidFill>
                <a:round/>
                <a:headEnd/>
                <a:tailEnd/>
              </a:ln>
            </p:spPr>
            <p:txBody>
              <a:bodyPr/>
              <a:lstStyle/>
              <a:p>
                <a:endParaRPr lang="en-US"/>
              </a:p>
            </p:txBody>
          </p:sp>
          <p:sp>
            <p:nvSpPr>
              <p:cNvPr id="24617" name="Freeform 95"/>
              <p:cNvSpPr>
                <a:spLocks/>
              </p:cNvSpPr>
              <p:nvPr/>
            </p:nvSpPr>
            <p:spPr bwMode="auto">
              <a:xfrm>
                <a:off x="762" y="2355"/>
                <a:ext cx="42" cy="237"/>
              </a:xfrm>
              <a:custGeom>
                <a:avLst/>
                <a:gdLst>
                  <a:gd name="T0" fmla="*/ 36 w 42"/>
                  <a:gd name="T1" fmla="*/ 0 h 237"/>
                  <a:gd name="T2" fmla="*/ 42 w 42"/>
                  <a:gd name="T3" fmla="*/ 87 h 237"/>
                  <a:gd name="T4" fmla="*/ 9 w 42"/>
                  <a:gd name="T5" fmla="*/ 177 h 237"/>
                  <a:gd name="T6" fmla="*/ 0 w 42"/>
                  <a:gd name="T7" fmla="*/ 207 h 237"/>
                  <a:gd name="T8" fmla="*/ 3 w 42"/>
                  <a:gd name="T9" fmla="*/ 228 h 237"/>
                  <a:gd name="T10" fmla="*/ 6 w 42"/>
                  <a:gd name="T11" fmla="*/ 237 h 237"/>
                  <a:gd name="T12" fmla="*/ 0 60000 65536"/>
                  <a:gd name="T13" fmla="*/ 0 60000 65536"/>
                  <a:gd name="T14" fmla="*/ 0 60000 65536"/>
                  <a:gd name="T15" fmla="*/ 0 60000 65536"/>
                  <a:gd name="T16" fmla="*/ 0 60000 65536"/>
                  <a:gd name="T17" fmla="*/ 0 60000 65536"/>
                  <a:gd name="T18" fmla="*/ 0 w 42"/>
                  <a:gd name="T19" fmla="*/ 0 h 237"/>
                  <a:gd name="T20" fmla="*/ 42 w 42"/>
                  <a:gd name="T21" fmla="*/ 237 h 237"/>
                </a:gdLst>
                <a:ahLst/>
                <a:cxnLst>
                  <a:cxn ang="T12">
                    <a:pos x="T0" y="T1"/>
                  </a:cxn>
                  <a:cxn ang="T13">
                    <a:pos x="T2" y="T3"/>
                  </a:cxn>
                  <a:cxn ang="T14">
                    <a:pos x="T4" y="T5"/>
                  </a:cxn>
                  <a:cxn ang="T15">
                    <a:pos x="T6" y="T7"/>
                  </a:cxn>
                  <a:cxn ang="T16">
                    <a:pos x="T8" y="T9"/>
                  </a:cxn>
                  <a:cxn ang="T17">
                    <a:pos x="T10" y="T11"/>
                  </a:cxn>
                </a:cxnLst>
                <a:rect l="T18" t="T19" r="T20" b="T21"/>
                <a:pathLst>
                  <a:path w="42" h="237">
                    <a:moveTo>
                      <a:pt x="36" y="0"/>
                    </a:moveTo>
                    <a:cubicBezTo>
                      <a:pt x="30" y="30"/>
                      <a:pt x="38" y="58"/>
                      <a:pt x="42" y="87"/>
                    </a:cubicBezTo>
                    <a:cubicBezTo>
                      <a:pt x="39" y="126"/>
                      <a:pt x="36" y="150"/>
                      <a:pt x="9" y="177"/>
                    </a:cubicBezTo>
                    <a:cubicBezTo>
                      <a:pt x="6" y="187"/>
                      <a:pt x="0" y="207"/>
                      <a:pt x="0" y="207"/>
                    </a:cubicBezTo>
                    <a:cubicBezTo>
                      <a:pt x="1" y="214"/>
                      <a:pt x="2" y="221"/>
                      <a:pt x="3" y="228"/>
                    </a:cubicBezTo>
                    <a:cubicBezTo>
                      <a:pt x="4" y="231"/>
                      <a:pt x="6" y="237"/>
                      <a:pt x="6" y="237"/>
                    </a:cubicBezTo>
                  </a:path>
                </a:pathLst>
              </a:custGeom>
              <a:noFill/>
              <a:ln w="9525">
                <a:solidFill>
                  <a:schemeClr val="tx1"/>
                </a:solidFill>
                <a:round/>
                <a:headEnd/>
                <a:tailEnd/>
              </a:ln>
            </p:spPr>
            <p:txBody>
              <a:bodyPr/>
              <a:lstStyle/>
              <a:p>
                <a:endParaRPr lang="en-US"/>
              </a:p>
            </p:txBody>
          </p:sp>
        </p:grpSp>
        <p:sp>
          <p:nvSpPr>
            <p:cNvPr id="24607" name="Text Box 96"/>
            <p:cNvSpPr txBox="1">
              <a:spLocks noChangeArrowheads="1"/>
            </p:cNvSpPr>
            <p:nvPr/>
          </p:nvSpPr>
          <p:spPr bwMode="auto">
            <a:xfrm>
              <a:off x="816" y="1273"/>
              <a:ext cx="1110" cy="212"/>
            </a:xfrm>
            <a:prstGeom prst="rect">
              <a:avLst/>
            </a:prstGeom>
            <a:noFill/>
            <a:ln w="31750">
              <a:noFill/>
              <a:miter lim="800000"/>
              <a:headEnd/>
              <a:tailEnd type="none" w="med" len="lg"/>
            </a:ln>
          </p:spPr>
          <p:txBody>
            <a:bodyPr wrap="none">
              <a:spAutoFit/>
            </a:bodyPr>
            <a:lstStyle/>
            <a:p>
              <a:r>
                <a:rPr lang="cs-CZ">
                  <a:solidFill>
                    <a:srgbClr val="FFFF00"/>
                  </a:solidFill>
                </a:rPr>
                <a:t>Povrchová půda</a:t>
              </a:r>
              <a:endParaRPr lang="en-GB">
                <a:solidFill>
                  <a:srgbClr val="FFFF00"/>
                </a:solidFill>
              </a:endParaRPr>
            </a:p>
          </p:txBody>
        </p:sp>
      </p:grpSp>
      <p:grpSp>
        <p:nvGrpSpPr>
          <p:cNvPr id="12" name="Group 97"/>
          <p:cNvGrpSpPr>
            <a:grpSpLocks/>
          </p:cNvGrpSpPr>
          <p:nvPr/>
        </p:nvGrpSpPr>
        <p:grpSpPr bwMode="auto">
          <a:xfrm>
            <a:off x="3581400" y="1905000"/>
            <a:ext cx="1747838" cy="2286000"/>
            <a:chOff x="2256" y="1200"/>
            <a:chExt cx="1101" cy="1440"/>
          </a:xfrm>
        </p:grpSpPr>
        <p:sp>
          <p:nvSpPr>
            <p:cNvPr id="24596" name="AutoShape 98"/>
            <p:cNvSpPr>
              <a:spLocks/>
            </p:cNvSpPr>
            <p:nvPr/>
          </p:nvSpPr>
          <p:spPr bwMode="auto">
            <a:xfrm>
              <a:off x="2256" y="1200"/>
              <a:ext cx="144" cy="1440"/>
            </a:xfrm>
            <a:prstGeom prst="rightBrace">
              <a:avLst>
                <a:gd name="adj1" fmla="val 83333"/>
                <a:gd name="adj2" fmla="val 50000"/>
              </a:avLst>
            </a:prstGeom>
            <a:noFill/>
            <a:ln w="31750">
              <a:solidFill>
                <a:srgbClr val="000080"/>
              </a:solidFill>
              <a:round/>
              <a:headEnd/>
              <a:tailEnd type="none" w="med" len="lg"/>
            </a:ln>
          </p:spPr>
          <p:txBody>
            <a:bodyPr wrap="none" anchor="ctr"/>
            <a:lstStyle/>
            <a:p>
              <a:endParaRPr lang="cs-CZ"/>
            </a:p>
          </p:txBody>
        </p:sp>
        <p:sp>
          <p:nvSpPr>
            <p:cNvPr id="24597" name="Text Box 99"/>
            <p:cNvSpPr txBox="1">
              <a:spLocks noChangeArrowheads="1"/>
            </p:cNvSpPr>
            <p:nvPr/>
          </p:nvSpPr>
          <p:spPr bwMode="auto">
            <a:xfrm>
              <a:off x="2496" y="1821"/>
              <a:ext cx="861" cy="212"/>
            </a:xfrm>
            <a:prstGeom prst="rect">
              <a:avLst/>
            </a:prstGeom>
            <a:noFill/>
            <a:ln w="31750">
              <a:noFill/>
              <a:miter lim="800000"/>
              <a:headEnd/>
              <a:tailEnd type="none" w="med" len="lg"/>
            </a:ln>
          </p:spPr>
          <p:txBody>
            <a:bodyPr wrap="none">
              <a:spAutoFit/>
            </a:bodyPr>
            <a:lstStyle/>
            <a:p>
              <a:r>
                <a:rPr lang="cs-CZ">
                  <a:solidFill>
                    <a:srgbClr val="000099"/>
                  </a:solidFill>
                </a:rPr>
                <a:t>Nenasycená</a:t>
              </a:r>
              <a:endParaRPr lang="en-GB">
                <a:solidFill>
                  <a:srgbClr val="000099"/>
                </a:solidFill>
              </a:endParaRPr>
            </a:p>
          </p:txBody>
        </p:sp>
      </p:grpSp>
      <p:grpSp>
        <p:nvGrpSpPr>
          <p:cNvPr id="13" name="Group 100"/>
          <p:cNvGrpSpPr>
            <a:grpSpLocks/>
          </p:cNvGrpSpPr>
          <p:nvPr/>
        </p:nvGrpSpPr>
        <p:grpSpPr bwMode="auto">
          <a:xfrm>
            <a:off x="609600" y="4267200"/>
            <a:ext cx="4594225" cy="409575"/>
            <a:chOff x="384" y="2688"/>
            <a:chExt cx="2894" cy="258"/>
          </a:xfrm>
        </p:grpSpPr>
        <p:sp>
          <p:nvSpPr>
            <p:cNvPr id="24594" name="Rectangle 101"/>
            <p:cNvSpPr>
              <a:spLocks noChangeArrowheads="1"/>
            </p:cNvSpPr>
            <p:nvPr/>
          </p:nvSpPr>
          <p:spPr bwMode="auto">
            <a:xfrm>
              <a:off x="384" y="2688"/>
              <a:ext cx="1728" cy="258"/>
            </a:xfrm>
            <a:prstGeom prst="rect">
              <a:avLst/>
            </a:prstGeom>
            <a:gradFill rotWithShape="0">
              <a:gsLst>
                <a:gs pos="0">
                  <a:srgbClr val="339966"/>
                </a:gs>
                <a:gs pos="100000">
                  <a:srgbClr val="18472F"/>
                </a:gs>
              </a:gsLst>
              <a:lin ang="5400000" scaled="1"/>
            </a:gradFill>
            <a:ln w="31750">
              <a:noFill/>
              <a:miter lim="800000"/>
              <a:headEnd/>
              <a:tailEnd type="none" w="med" len="lg"/>
            </a:ln>
          </p:spPr>
          <p:txBody>
            <a:bodyPr wrap="none" anchor="ctr"/>
            <a:lstStyle/>
            <a:p>
              <a:pPr algn="ctr"/>
              <a:r>
                <a:rPr lang="cs-CZ">
                  <a:solidFill>
                    <a:srgbClr val="FFFF00"/>
                  </a:solidFill>
                </a:rPr>
                <a:t>Kapiláry zaplněny</a:t>
              </a:r>
              <a:endParaRPr lang="en-GB">
                <a:solidFill>
                  <a:srgbClr val="FFFF00"/>
                </a:solidFill>
              </a:endParaRPr>
            </a:p>
          </p:txBody>
        </p:sp>
        <p:sp>
          <p:nvSpPr>
            <p:cNvPr id="24595" name="Text Box 102"/>
            <p:cNvSpPr txBox="1">
              <a:spLocks noChangeArrowheads="1"/>
            </p:cNvSpPr>
            <p:nvPr/>
          </p:nvSpPr>
          <p:spPr bwMode="auto">
            <a:xfrm>
              <a:off x="2160" y="2713"/>
              <a:ext cx="1118" cy="212"/>
            </a:xfrm>
            <a:prstGeom prst="rect">
              <a:avLst/>
            </a:prstGeom>
            <a:noFill/>
            <a:ln w="31750">
              <a:noFill/>
              <a:miter lim="800000"/>
              <a:headEnd/>
              <a:tailEnd type="none" w="med" len="lg"/>
            </a:ln>
          </p:spPr>
          <p:txBody>
            <a:bodyPr wrap="none">
              <a:spAutoFit/>
            </a:bodyPr>
            <a:lstStyle/>
            <a:p>
              <a:r>
                <a:rPr lang="cs-CZ">
                  <a:solidFill>
                    <a:srgbClr val="000099"/>
                  </a:solidFill>
                </a:rPr>
                <a:t>Téměř nasycená</a:t>
              </a:r>
              <a:endParaRPr lang="en-GB">
                <a:solidFill>
                  <a:srgbClr val="000099"/>
                </a:solidFill>
              </a:endParaRPr>
            </a:p>
          </p:txBody>
        </p:sp>
      </p:grpSp>
      <p:sp>
        <p:nvSpPr>
          <p:cNvPr id="24583" name="Line 104"/>
          <p:cNvSpPr>
            <a:spLocks noChangeShapeType="1"/>
          </p:cNvSpPr>
          <p:nvPr/>
        </p:nvSpPr>
        <p:spPr bwMode="auto">
          <a:xfrm flipH="1">
            <a:off x="3429000" y="4672013"/>
            <a:ext cx="838200" cy="0"/>
          </a:xfrm>
          <a:prstGeom prst="line">
            <a:avLst/>
          </a:prstGeom>
          <a:noFill/>
          <a:ln w="31750">
            <a:solidFill>
              <a:srgbClr val="000080"/>
            </a:solidFill>
            <a:round/>
            <a:headEnd/>
            <a:tailEnd type="triangle" w="med" len="lg"/>
          </a:ln>
        </p:spPr>
        <p:txBody>
          <a:bodyPr/>
          <a:lstStyle/>
          <a:p>
            <a:endParaRPr lang="en-US"/>
          </a:p>
        </p:txBody>
      </p:sp>
      <p:sp>
        <p:nvSpPr>
          <p:cNvPr id="24584" name="Line 106"/>
          <p:cNvSpPr>
            <a:spLocks noChangeShapeType="1"/>
          </p:cNvSpPr>
          <p:nvPr/>
        </p:nvSpPr>
        <p:spPr bwMode="auto">
          <a:xfrm>
            <a:off x="609600" y="4672013"/>
            <a:ext cx="2743200" cy="0"/>
          </a:xfrm>
          <a:prstGeom prst="line">
            <a:avLst/>
          </a:prstGeom>
          <a:noFill/>
          <a:ln w="50800">
            <a:solidFill>
              <a:srgbClr val="00CCFF"/>
            </a:solidFill>
            <a:round/>
            <a:headEnd/>
            <a:tailEnd type="none" w="med" len="lg"/>
          </a:ln>
        </p:spPr>
        <p:txBody>
          <a:bodyPr/>
          <a:lstStyle/>
          <a:p>
            <a:endParaRPr lang="en-US"/>
          </a:p>
        </p:txBody>
      </p:sp>
      <p:sp>
        <p:nvSpPr>
          <p:cNvPr id="24585" name="Text Box 107"/>
          <p:cNvSpPr txBox="1">
            <a:spLocks noChangeArrowheads="1"/>
          </p:cNvSpPr>
          <p:nvPr/>
        </p:nvSpPr>
        <p:spPr bwMode="auto">
          <a:xfrm>
            <a:off x="3492500" y="4868863"/>
            <a:ext cx="1511300" cy="825500"/>
          </a:xfrm>
          <a:prstGeom prst="rect">
            <a:avLst/>
          </a:prstGeom>
          <a:noFill/>
          <a:ln w="31750">
            <a:noFill/>
            <a:miter lim="800000"/>
            <a:headEnd/>
            <a:tailEnd type="none" w="med" len="lg"/>
          </a:ln>
        </p:spPr>
        <p:txBody>
          <a:bodyPr>
            <a:spAutoFit/>
          </a:bodyPr>
          <a:lstStyle/>
          <a:p>
            <a:r>
              <a:rPr lang="cs-CZ">
                <a:solidFill>
                  <a:srgbClr val="000099"/>
                </a:solidFill>
              </a:rPr>
              <a:t>hladina podzemní vody</a:t>
            </a:r>
            <a:endParaRPr lang="en-GB">
              <a:solidFill>
                <a:srgbClr val="000099"/>
              </a:solidFill>
            </a:endParaRPr>
          </a:p>
        </p:txBody>
      </p:sp>
      <p:grpSp>
        <p:nvGrpSpPr>
          <p:cNvPr id="14" name="Group 108"/>
          <p:cNvGrpSpPr>
            <a:grpSpLocks/>
          </p:cNvGrpSpPr>
          <p:nvPr/>
        </p:nvGrpSpPr>
        <p:grpSpPr bwMode="auto">
          <a:xfrm>
            <a:off x="609600" y="2438400"/>
            <a:ext cx="2743200" cy="1828800"/>
            <a:chOff x="384" y="1536"/>
            <a:chExt cx="1728" cy="1152"/>
          </a:xfrm>
        </p:grpSpPr>
        <p:sp>
          <p:nvSpPr>
            <p:cNvPr id="24592" name="Rectangle 109"/>
            <p:cNvSpPr>
              <a:spLocks noChangeArrowheads="1"/>
            </p:cNvSpPr>
            <p:nvPr/>
          </p:nvSpPr>
          <p:spPr bwMode="auto">
            <a:xfrm>
              <a:off x="384" y="1536"/>
              <a:ext cx="1728" cy="1152"/>
            </a:xfrm>
            <a:prstGeom prst="rect">
              <a:avLst/>
            </a:prstGeom>
            <a:gradFill rotWithShape="0">
              <a:gsLst>
                <a:gs pos="0">
                  <a:srgbClr val="765E47"/>
                </a:gs>
                <a:gs pos="50000">
                  <a:srgbClr val="FFCC99"/>
                </a:gs>
                <a:gs pos="100000">
                  <a:srgbClr val="765E47"/>
                </a:gs>
              </a:gsLst>
              <a:lin ang="5400000" scaled="1"/>
            </a:gradFill>
            <a:ln w="31750">
              <a:noFill/>
              <a:miter lim="800000"/>
              <a:headEnd/>
              <a:tailEnd type="none" w="med" len="lg"/>
            </a:ln>
          </p:spPr>
          <p:txBody>
            <a:bodyPr wrap="none" anchor="ctr"/>
            <a:lstStyle/>
            <a:p>
              <a:pPr algn="ctr"/>
              <a:endParaRPr lang="en-GB" b="0">
                <a:solidFill>
                  <a:srgbClr val="000099"/>
                </a:solidFill>
              </a:endParaRPr>
            </a:p>
          </p:txBody>
        </p:sp>
        <p:sp>
          <p:nvSpPr>
            <p:cNvPr id="24593" name="Text Box 110"/>
            <p:cNvSpPr txBox="1">
              <a:spLocks noChangeArrowheads="1"/>
            </p:cNvSpPr>
            <p:nvPr/>
          </p:nvSpPr>
          <p:spPr bwMode="auto">
            <a:xfrm>
              <a:off x="800" y="1945"/>
              <a:ext cx="933" cy="212"/>
            </a:xfrm>
            <a:prstGeom prst="rect">
              <a:avLst/>
            </a:prstGeom>
            <a:noFill/>
            <a:ln w="31750">
              <a:noFill/>
              <a:miter lim="800000"/>
              <a:headEnd/>
              <a:tailEnd type="none" w="med" len="lg"/>
            </a:ln>
          </p:spPr>
          <p:txBody>
            <a:bodyPr wrap="none">
              <a:spAutoFit/>
            </a:bodyPr>
            <a:lstStyle/>
            <a:p>
              <a:r>
                <a:rPr lang="cs-CZ">
                  <a:solidFill>
                    <a:srgbClr val="FFFF00"/>
                  </a:solidFill>
                </a:rPr>
                <a:t>Vadozní zóna</a:t>
              </a:r>
              <a:endParaRPr lang="en-GB">
                <a:solidFill>
                  <a:srgbClr val="FFFF00"/>
                </a:solidFill>
              </a:endParaRPr>
            </a:p>
          </p:txBody>
        </p:sp>
      </p:grpSp>
      <p:grpSp>
        <p:nvGrpSpPr>
          <p:cNvPr id="15" name="Group 111"/>
          <p:cNvGrpSpPr>
            <a:grpSpLocks/>
          </p:cNvGrpSpPr>
          <p:nvPr/>
        </p:nvGrpSpPr>
        <p:grpSpPr bwMode="auto">
          <a:xfrm>
            <a:off x="149225" y="1905000"/>
            <a:ext cx="307975" cy="3981450"/>
            <a:chOff x="94" y="1200"/>
            <a:chExt cx="194" cy="2508"/>
          </a:xfrm>
        </p:grpSpPr>
        <p:sp>
          <p:nvSpPr>
            <p:cNvPr id="24590" name="Line 112"/>
            <p:cNvSpPr>
              <a:spLocks noChangeShapeType="1"/>
            </p:cNvSpPr>
            <p:nvPr/>
          </p:nvSpPr>
          <p:spPr bwMode="auto">
            <a:xfrm>
              <a:off x="288" y="1200"/>
              <a:ext cx="0" cy="2496"/>
            </a:xfrm>
            <a:prstGeom prst="line">
              <a:avLst/>
            </a:prstGeom>
            <a:noFill/>
            <a:ln w="31750">
              <a:solidFill>
                <a:srgbClr val="000080"/>
              </a:solidFill>
              <a:round/>
              <a:headEnd/>
              <a:tailEnd type="triangle" w="med" len="lg"/>
            </a:ln>
          </p:spPr>
          <p:txBody>
            <a:bodyPr/>
            <a:lstStyle/>
            <a:p>
              <a:endParaRPr lang="en-US"/>
            </a:p>
          </p:txBody>
        </p:sp>
        <p:sp>
          <p:nvSpPr>
            <p:cNvPr id="24591" name="Text Box 113"/>
            <p:cNvSpPr txBox="1">
              <a:spLocks noChangeArrowheads="1"/>
            </p:cNvSpPr>
            <p:nvPr/>
          </p:nvSpPr>
          <p:spPr bwMode="auto">
            <a:xfrm rot="-5400000">
              <a:off x="-804" y="2618"/>
              <a:ext cx="1988" cy="192"/>
            </a:xfrm>
            <a:prstGeom prst="rect">
              <a:avLst/>
            </a:prstGeom>
            <a:noFill/>
            <a:ln w="31750">
              <a:noFill/>
              <a:miter lim="800000"/>
              <a:headEnd/>
              <a:tailEnd type="none" w="med" len="lg"/>
            </a:ln>
          </p:spPr>
          <p:txBody>
            <a:bodyPr wrap="none">
              <a:spAutoFit/>
            </a:bodyPr>
            <a:lstStyle/>
            <a:p>
              <a:r>
                <a:rPr lang="cs-CZ" sz="1400">
                  <a:solidFill>
                    <a:srgbClr val="000099"/>
                  </a:solidFill>
                </a:rPr>
                <a:t>Měřítko od desítek po stovky metrů</a:t>
              </a:r>
              <a:endParaRPr lang="en-GB" sz="1400">
                <a:solidFill>
                  <a:srgbClr val="000099"/>
                </a:solidFill>
              </a:endParaRPr>
            </a:p>
          </p:txBody>
        </p:sp>
      </p:grpSp>
      <p:sp>
        <p:nvSpPr>
          <p:cNvPr id="24588" name="Rectangle 118"/>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pic>
        <p:nvPicPr>
          <p:cNvPr id="24589" name="Picture 119" descr="A-6"/>
          <p:cNvPicPr>
            <a:picLocks noChangeAspect="1" noChangeArrowheads="1"/>
          </p:cNvPicPr>
          <p:nvPr/>
        </p:nvPicPr>
        <p:blipFill>
          <a:blip r:embed="rId3" cstate="print"/>
          <a:srcRect/>
          <a:stretch>
            <a:fillRect/>
          </a:stretch>
        </p:blipFill>
        <p:spPr bwMode="auto">
          <a:xfrm>
            <a:off x="5435600" y="620713"/>
            <a:ext cx="3708400" cy="37449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up)">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up)">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ástupný symbol pro číslo snímku 2"/>
          <p:cNvSpPr>
            <a:spLocks noGrp="1"/>
          </p:cNvSpPr>
          <p:nvPr>
            <p:ph type="sldNum" sz="quarter" idx="10"/>
          </p:nvPr>
        </p:nvSpPr>
        <p:spPr>
          <a:noFill/>
        </p:spPr>
        <p:txBody>
          <a:bodyPr/>
          <a:lstStyle/>
          <a:p>
            <a:r>
              <a:rPr lang="cs-CZ" smtClean="0">
                <a:latin typeface="Arial" charset="0"/>
              </a:rPr>
              <a:t>Snímek </a:t>
            </a:r>
            <a:fld id="{B2A69F72-2597-4458-81F9-F38F5B988837}" type="slidenum">
              <a:rPr lang="cs-CZ" smtClean="0">
                <a:latin typeface="Arial" charset="0"/>
              </a:rPr>
              <a:pPr/>
              <a:t>14</a:t>
            </a:fld>
            <a:endParaRPr lang="cs-CZ" smtClean="0">
              <a:latin typeface="Arial" charset="0"/>
            </a:endParaRPr>
          </a:p>
        </p:txBody>
      </p:sp>
      <p:sp>
        <p:nvSpPr>
          <p:cNvPr id="25603" name="Text Box 3"/>
          <p:cNvSpPr txBox="1">
            <a:spLocks noChangeArrowheads="1"/>
          </p:cNvSpPr>
          <p:nvPr/>
        </p:nvSpPr>
        <p:spPr bwMode="auto">
          <a:xfrm>
            <a:off x="152400" y="838200"/>
            <a:ext cx="8763000" cy="4473575"/>
          </a:xfrm>
          <a:prstGeom prst="rect">
            <a:avLst/>
          </a:prstGeom>
          <a:noFill/>
          <a:ln w="9525">
            <a:noFill/>
            <a:miter lim="800000"/>
            <a:headEnd/>
            <a:tailEnd/>
          </a:ln>
        </p:spPr>
        <p:txBody>
          <a:bodyPr>
            <a:spAutoFit/>
          </a:bodyPr>
          <a:lstStyle/>
          <a:p>
            <a:pPr eaLnBrk="0" hangingPunct="0">
              <a:spcBef>
                <a:spcPct val="50000"/>
              </a:spcBef>
            </a:pPr>
            <a:r>
              <a:rPr lang="cs-CZ" sz="2400">
                <a:solidFill>
                  <a:srgbClr val="0000FF"/>
                </a:solidFill>
              </a:rPr>
              <a:t>Rozšíření mikroorganismů v půdě</a:t>
            </a:r>
            <a:r>
              <a:rPr lang="cs-CZ" sz="2400" b="0"/>
              <a:t> </a:t>
            </a:r>
          </a:p>
          <a:p>
            <a:pPr eaLnBrk="0" hangingPunct="0">
              <a:spcBef>
                <a:spcPct val="50000"/>
              </a:spcBef>
              <a:buFontTx/>
              <a:buChar char="•"/>
            </a:pPr>
            <a:r>
              <a:rPr lang="cs-CZ" sz="2400" b="0"/>
              <a:t> největší biomasa mikroorganismů je v humusovém horizontu, v rizosféře a s hloubkou dochází k poklesu</a:t>
            </a:r>
          </a:p>
          <a:p>
            <a:pPr eaLnBrk="0" hangingPunct="0">
              <a:spcBef>
                <a:spcPct val="50000"/>
              </a:spcBef>
              <a:buFontTx/>
              <a:buChar char="•"/>
            </a:pPr>
            <a:r>
              <a:rPr lang="cs-CZ" sz="2400" b="0"/>
              <a:t> fotolitotrofní mikroorganismy jsou samozřejmě vázané pouze na nejvrchnější vrstvičku půdy</a:t>
            </a:r>
          </a:p>
          <a:p>
            <a:pPr eaLnBrk="0" hangingPunct="0">
              <a:spcBef>
                <a:spcPct val="50000"/>
              </a:spcBef>
              <a:buFontTx/>
              <a:buChar char="•"/>
            </a:pPr>
            <a:r>
              <a:rPr lang="cs-CZ" sz="2400" b="0"/>
              <a:t> obligátně anaerobní mikroorganismy se nachází spíše ve spodní části horizontů (bez přístupu kyslíku)</a:t>
            </a:r>
          </a:p>
          <a:p>
            <a:pPr eaLnBrk="0" hangingPunct="0">
              <a:spcBef>
                <a:spcPct val="50000"/>
              </a:spcBef>
              <a:buFontTx/>
              <a:buChar char="•"/>
            </a:pPr>
            <a:r>
              <a:rPr lang="cs-CZ" sz="2400" b="0"/>
              <a:t> mikroorganismy uzavřené v mikroagregátech jsou dobře chráněné před predací protozoí, ale naopak mohou strádat nedostatkem substrátu</a:t>
            </a:r>
          </a:p>
        </p:txBody>
      </p:sp>
      <p:sp>
        <p:nvSpPr>
          <p:cNvPr id="25604" name="Rectangle 4"/>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číslo snímku 2"/>
          <p:cNvSpPr>
            <a:spLocks noGrp="1"/>
          </p:cNvSpPr>
          <p:nvPr>
            <p:ph type="sldNum" sz="quarter" idx="10"/>
          </p:nvPr>
        </p:nvSpPr>
        <p:spPr>
          <a:noFill/>
        </p:spPr>
        <p:txBody>
          <a:bodyPr/>
          <a:lstStyle/>
          <a:p>
            <a:r>
              <a:rPr lang="cs-CZ" smtClean="0">
                <a:latin typeface="Arial" charset="0"/>
              </a:rPr>
              <a:t>Snímek </a:t>
            </a:r>
            <a:fld id="{69A61764-3686-4D02-9151-D1346FCEA675}" type="slidenum">
              <a:rPr lang="cs-CZ" smtClean="0">
                <a:latin typeface="Arial" charset="0"/>
              </a:rPr>
              <a:pPr/>
              <a:t>15</a:t>
            </a:fld>
            <a:endParaRPr lang="cs-CZ" smtClean="0">
              <a:latin typeface="Arial" charset="0"/>
            </a:endParaRPr>
          </a:p>
        </p:txBody>
      </p:sp>
      <p:pic>
        <p:nvPicPr>
          <p:cNvPr id="26627" name="Picture 2" descr="144"/>
          <p:cNvPicPr>
            <a:picLocks noChangeAspect="1" noChangeArrowheads="1"/>
          </p:cNvPicPr>
          <p:nvPr/>
        </p:nvPicPr>
        <p:blipFill>
          <a:blip r:embed="rId2" cstate="print"/>
          <a:srcRect l="9795" t="58861" r="11812" b="8688"/>
          <a:stretch>
            <a:fillRect/>
          </a:stretch>
        </p:blipFill>
        <p:spPr bwMode="auto">
          <a:xfrm>
            <a:off x="4787900" y="4406900"/>
            <a:ext cx="4356100" cy="2451100"/>
          </a:xfrm>
          <a:prstGeom prst="rect">
            <a:avLst/>
          </a:prstGeom>
          <a:noFill/>
          <a:ln w="9525">
            <a:solidFill>
              <a:schemeClr val="tx1"/>
            </a:solidFill>
            <a:miter lim="800000"/>
            <a:headEnd/>
            <a:tailEnd/>
          </a:ln>
        </p:spPr>
      </p:pic>
      <p:pic>
        <p:nvPicPr>
          <p:cNvPr id="26628" name="Picture 3" descr="144"/>
          <p:cNvPicPr>
            <a:picLocks noChangeAspect="1" noChangeArrowheads="1"/>
          </p:cNvPicPr>
          <p:nvPr/>
        </p:nvPicPr>
        <p:blipFill>
          <a:blip r:embed="rId2" cstate="print"/>
          <a:srcRect l="9795" t="8397" r="11812" b="52397"/>
          <a:stretch>
            <a:fillRect/>
          </a:stretch>
        </p:blipFill>
        <p:spPr bwMode="auto">
          <a:xfrm>
            <a:off x="0" y="765175"/>
            <a:ext cx="5364163" cy="3646488"/>
          </a:xfrm>
          <a:prstGeom prst="rect">
            <a:avLst/>
          </a:prstGeom>
          <a:noFill/>
          <a:ln w="9525">
            <a:solidFill>
              <a:schemeClr val="tx1"/>
            </a:solidFill>
            <a:miter lim="800000"/>
            <a:headEnd/>
            <a:tailEnd/>
          </a:ln>
        </p:spPr>
      </p:pic>
      <p:sp>
        <p:nvSpPr>
          <p:cNvPr id="26629" name="Rectangle 4"/>
          <p:cNvSpPr>
            <a:spLocks noChangeArrowheads="1"/>
          </p:cNvSpPr>
          <p:nvPr/>
        </p:nvSpPr>
        <p:spPr bwMode="auto">
          <a:xfrm>
            <a:off x="1187450" y="1601788"/>
            <a:ext cx="863600" cy="2808287"/>
          </a:xfrm>
          <a:prstGeom prst="rect">
            <a:avLst/>
          </a:prstGeom>
          <a:noFill/>
          <a:ln w="38100">
            <a:solidFill>
              <a:srgbClr val="CC3300"/>
            </a:solidFill>
            <a:miter lim="800000"/>
            <a:headEnd/>
            <a:tailEnd/>
          </a:ln>
        </p:spPr>
        <p:txBody>
          <a:bodyPr wrap="none" anchor="ctr"/>
          <a:lstStyle/>
          <a:p>
            <a:pPr algn="ctr" eaLnBrk="0" hangingPunct="0"/>
            <a:endParaRPr lang="en-US" sz="2400" b="0">
              <a:latin typeface="Times New Roman" pitchFamily="18" charset="0"/>
            </a:endParaRPr>
          </a:p>
        </p:txBody>
      </p:sp>
      <p:sp>
        <p:nvSpPr>
          <p:cNvPr id="26630" name="Rectangle 5"/>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ástupný symbol pro číslo snímku 2"/>
          <p:cNvSpPr>
            <a:spLocks noGrp="1"/>
          </p:cNvSpPr>
          <p:nvPr>
            <p:ph type="sldNum" sz="quarter" idx="10"/>
          </p:nvPr>
        </p:nvSpPr>
        <p:spPr>
          <a:noFill/>
        </p:spPr>
        <p:txBody>
          <a:bodyPr/>
          <a:lstStyle/>
          <a:p>
            <a:r>
              <a:rPr lang="cs-CZ" smtClean="0">
                <a:latin typeface="Arial" charset="0"/>
              </a:rPr>
              <a:t>Snímek </a:t>
            </a:r>
            <a:fld id="{B09C6B06-149A-44DF-871B-FD8540BABB95}" type="slidenum">
              <a:rPr lang="cs-CZ" smtClean="0">
                <a:latin typeface="Arial" charset="0"/>
              </a:rPr>
              <a:pPr/>
              <a:t>16</a:t>
            </a:fld>
            <a:endParaRPr lang="cs-CZ" smtClean="0">
              <a:latin typeface="Arial" charset="0"/>
            </a:endParaRPr>
          </a:p>
        </p:txBody>
      </p:sp>
      <p:pic>
        <p:nvPicPr>
          <p:cNvPr id="27651" name="Picture 2" descr="145"/>
          <p:cNvPicPr>
            <a:picLocks noChangeAspect="1" noChangeArrowheads="1"/>
          </p:cNvPicPr>
          <p:nvPr/>
        </p:nvPicPr>
        <p:blipFill>
          <a:blip r:embed="rId2" cstate="print"/>
          <a:srcRect l="13219" t="13072" r="1457" b="29744"/>
          <a:stretch>
            <a:fillRect/>
          </a:stretch>
        </p:blipFill>
        <p:spPr bwMode="auto">
          <a:xfrm>
            <a:off x="0" y="1196975"/>
            <a:ext cx="9144000" cy="4508500"/>
          </a:xfrm>
          <a:prstGeom prst="rect">
            <a:avLst/>
          </a:prstGeom>
          <a:noFill/>
          <a:ln w="9525">
            <a:solidFill>
              <a:schemeClr val="tx1"/>
            </a:solidFill>
            <a:miter lim="800000"/>
            <a:headEnd/>
            <a:tailEnd/>
          </a:ln>
        </p:spPr>
      </p:pic>
      <p:sp>
        <p:nvSpPr>
          <p:cNvPr id="27652" name="Rectangle 3"/>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a:xfrm>
            <a:off x="250825" y="692150"/>
            <a:ext cx="8642350" cy="476250"/>
          </a:xfrm>
        </p:spPr>
        <p:txBody>
          <a:bodyPr/>
          <a:lstStyle/>
          <a:p>
            <a:pPr algn="l" eaLnBrk="1" hangingPunct="1"/>
            <a:r>
              <a:rPr lang="cs-CZ" sz="2400" smtClean="0">
                <a:solidFill>
                  <a:srgbClr val="0000FF"/>
                </a:solidFill>
              </a:rPr>
              <a:t>Ekologická vazba mikroorganismů na kořeny rostlin</a:t>
            </a:r>
            <a:endParaRPr lang="en-US" sz="2400" smtClean="0">
              <a:solidFill>
                <a:srgbClr val="0000FF"/>
              </a:solidFill>
            </a:endParaRPr>
          </a:p>
        </p:txBody>
      </p:sp>
      <p:sp>
        <p:nvSpPr>
          <p:cNvPr id="292867" name="Rectangle 3"/>
          <p:cNvSpPr>
            <a:spLocks noGrp="1" noChangeArrowheads="1"/>
          </p:cNvSpPr>
          <p:nvPr>
            <p:ph idx="1"/>
          </p:nvPr>
        </p:nvSpPr>
        <p:spPr>
          <a:xfrm>
            <a:off x="250825" y="1196975"/>
            <a:ext cx="8642350" cy="1366838"/>
          </a:xfrm>
        </p:spPr>
        <p:txBody>
          <a:bodyPr/>
          <a:lstStyle/>
          <a:p>
            <a:pPr eaLnBrk="1" hangingPunct="1">
              <a:buFontTx/>
              <a:buNone/>
            </a:pPr>
            <a:r>
              <a:rPr lang="cs-CZ" sz="2000" smtClean="0"/>
              <a:t>je založena na tom, že v okolí kořenů je jiné prostředí než jinde v půdě</a:t>
            </a:r>
          </a:p>
          <a:p>
            <a:pPr eaLnBrk="1" hangingPunct="1">
              <a:buFontTx/>
              <a:buNone/>
            </a:pPr>
            <a:r>
              <a:rPr lang="cs-CZ" sz="2000" smtClean="0">
                <a:solidFill>
                  <a:srgbClr val="CC3300"/>
                </a:solidFill>
              </a:rPr>
              <a:t>tzv. RHIZOSFÉRA</a:t>
            </a:r>
            <a:endParaRPr lang="en-GB" sz="2000" smtClean="0">
              <a:solidFill>
                <a:srgbClr val="CC3300"/>
              </a:solidFill>
            </a:endParaRPr>
          </a:p>
        </p:txBody>
      </p:sp>
      <p:sp>
        <p:nvSpPr>
          <p:cNvPr id="1030" name="Zástupný symbol pro číslo snímku 4"/>
          <p:cNvSpPr>
            <a:spLocks noGrp="1"/>
          </p:cNvSpPr>
          <p:nvPr>
            <p:ph type="sldNum" sz="quarter" idx="10"/>
          </p:nvPr>
        </p:nvSpPr>
        <p:spPr>
          <a:noFill/>
        </p:spPr>
        <p:txBody>
          <a:bodyPr/>
          <a:lstStyle/>
          <a:p>
            <a:r>
              <a:rPr lang="cs-CZ" smtClean="0">
                <a:latin typeface="Arial" charset="0"/>
              </a:rPr>
              <a:t>Snímek </a:t>
            </a:r>
            <a:fld id="{24E6FA10-3333-46BD-8D48-1B55000BFFB1}" type="slidenum">
              <a:rPr lang="cs-CZ" smtClean="0">
                <a:latin typeface="Arial" charset="0"/>
              </a:rPr>
              <a:pPr/>
              <a:t>17</a:t>
            </a:fld>
            <a:endParaRPr lang="cs-CZ" smtClean="0">
              <a:latin typeface="Arial" charset="0"/>
            </a:endParaRPr>
          </a:p>
        </p:txBody>
      </p:sp>
      <p:sp>
        <p:nvSpPr>
          <p:cNvPr id="1031" name="Text Box 5"/>
          <p:cNvSpPr txBox="1">
            <a:spLocks noChangeArrowheads="1"/>
          </p:cNvSpPr>
          <p:nvPr/>
        </p:nvSpPr>
        <p:spPr bwMode="auto">
          <a:xfrm>
            <a:off x="6804025" y="2924175"/>
            <a:ext cx="2339975" cy="971550"/>
          </a:xfrm>
          <a:prstGeom prst="rect">
            <a:avLst/>
          </a:prstGeom>
          <a:noFill/>
          <a:ln w="25400">
            <a:noFill/>
            <a:miter lim="800000"/>
            <a:headEnd/>
            <a:tailEnd type="none" w="med" len="lg"/>
          </a:ln>
        </p:spPr>
        <p:txBody>
          <a:bodyPr>
            <a:spAutoFit/>
          </a:bodyPr>
          <a:lstStyle/>
          <a:p>
            <a:pPr marL="114300" lvl="1" algn="just">
              <a:spcBef>
                <a:spcPct val="20000"/>
              </a:spcBef>
              <a:buFont typeface="Wingdings" pitchFamily="2" charset="2"/>
              <a:buNone/>
            </a:pPr>
            <a:r>
              <a:rPr lang="cs-CZ" sz="1800" b="0">
                <a:solidFill>
                  <a:srgbClr val="000099"/>
                </a:solidFill>
                <a:latin typeface="Comic Sans MS" pitchFamily="66" charset="0"/>
              </a:rPr>
              <a:t>Vodní režim</a:t>
            </a:r>
            <a:endParaRPr lang="en-GB" sz="1800" b="0">
              <a:solidFill>
                <a:srgbClr val="000099"/>
              </a:solidFill>
              <a:latin typeface="Comic Sans MS" pitchFamily="66" charset="0"/>
            </a:endParaRPr>
          </a:p>
          <a:p>
            <a:pPr marL="114300" lvl="1" algn="just">
              <a:spcBef>
                <a:spcPct val="20000"/>
              </a:spcBef>
              <a:buFont typeface="Wingdings" pitchFamily="2" charset="2"/>
              <a:buNone/>
            </a:pPr>
            <a:r>
              <a:rPr lang="cs-CZ" sz="1800" b="0">
                <a:solidFill>
                  <a:srgbClr val="000099"/>
                </a:solidFill>
                <a:latin typeface="Comic Sans MS" pitchFamily="66" charset="0"/>
              </a:rPr>
              <a:t>Uvolňuje kořenové exudáty</a:t>
            </a:r>
            <a:endParaRPr lang="en-US" b="0">
              <a:solidFill>
                <a:srgbClr val="000099"/>
              </a:solidFill>
              <a:latin typeface="Comic Sans MS" pitchFamily="66" charset="0"/>
            </a:endParaRPr>
          </a:p>
        </p:txBody>
      </p:sp>
      <p:sp>
        <p:nvSpPr>
          <p:cNvPr id="1032" name="Text Box 6"/>
          <p:cNvSpPr txBox="1">
            <a:spLocks noChangeArrowheads="1"/>
          </p:cNvSpPr>
          <p:nvPr/>
        </p:nvSpPr>
        <p:spPr bwMode="auto">
          <a:xfrm>
            <a:off x="7019925" y="2492375"/>
            <a:ext cx="1041400" cy="366713"/>
          </a:xfrm>
          <a:prstGeom prst="rect">
            <a:avLst/>
          </a:prstGeom>
          <a:noFill/>
          <a:ln w="25400">
            <a:noFill/>
            <a:miter lim="800000"/>
            <a:headEnd/>
            <a:tailEnd type="none" w="med" len="lg"/>
          </a:ln>
        </p:spPr>
        <p:txBody>
          <a:bodyPr wrap="none">
            <a:spAutoFit/>
          </a:bodyPr>
          <a:lstStyle/>
          <a:p>
            <a:r>
              <a:rPr lang="cs-CZ" sz="1800">
                <a:solidFill>
                  <a:srgbClr val="CC0066"/>
                </a:solidFill>
                <a:latin typeface="Comic Sans MS" pitchFamily="66" charset="0"/>
              </a:rPr>
              <a:t>Rostlina</a:t>
            </a:r>
            <a:endParaRPr lang="en-US" sz="1800">
              <a:solidFill>
                <a:srgbClr val="CC0066"/>
              </a:solidFill>
              <a:latin typeface="Comic Sans MS" pitchFamily="66" charset="0"/>
            </a:endParaRPr>
          </a:p>
        </p:txBody>
      </p:sp>
      <p:sp>
        <p:nvSpPr>
          <p:cNvPr id="1033" name="Text Box 8"/>
          <p:cNvSpPr txBox="1">
            <a:spLocks noChangeArrowheads="1"/>
          </p:cNvSpPr>
          <p:nvPr/>
        </p:nvSpPr>
        <p:spPr bwMode="auto">
          <a:xfrm>
            <a:off x="6804025" y="4652963"/>
            <a:ext cx="1982788" cy="366712"/>
          </a:xfrm>
          <a:prstGeom prst="rect">
            <a:avLst/>
          </a:prstGeom>
          <a:noFill/>
          <a:ln w="25400">
            <a:noFill/>
            <a:miter lim="800000"/>
            <a:headEnd/>
            <a:tailEnd type="none" w="med" len="lg"/>
          </a:ln>
        </p:spPr>
        <p:txBody>
          <a:bodyPr wrap="none">
            <a:spAutoFit/>
          </a:bodyPr>
          <a:lstStyle/>
          <a:p>
            <a:r>
              <a:rPr lang="en-GB" sz="1800">
                <a:solidFill>
                  <a:srgbClr val="CC0066"/>
                </a:solidFill>
                <a:latin typeface="Comic Sans MS" pitchFamily="66" charset="0"/>
              </a:rPr>
              <a:t>Mi</a:t>
            </a:r>
            <a:r>
              <a:rPr lang="cs-CZ" sz="1800">
                <a:solidFill>
                  <a:srgbClr val="CC0066"/>
                </a:solidFill>
                <a:latin typeface="Comic Sans MS" pitchFamily="66" charset="0"/>
              </a:rPr>
              <a:t>k</a:t>
            </a:r>
            <a:r>
              <a:rPr lang="en-GB" sz="1800">
                <a:solidFill>
                  <a:srgbClr val="CC0066"/>
                </a:solidFill>
                <a:latin typeface="Comic Sans MS" pitchFamily="66" charset="0"/>
              </a:rPr>
              <a:t>roorganism</a:t>
            </a:r>
            <a:r>
              <a:rPr lang="cs-CZ" sz="1800">
                <a:solidFill>
                  <a:srgbClr val="CC0066"/>
                </a:solidFill>
                <a:latin typeface="Comic Sans MS" pitchFamily="66" charset="0"/>
              </a:rPr>
              <a:t>u</a:t>
            </a:r>
            <a:r>
              <a:rPr lang="en-GB" sz="1800">
                <a:solidFill>
                  <a:srgbClr val="CC0066"/>
                </a:solidFill>
                <a:latin typeface="Comic Sans MS" pitchFamily="66" charset="0"/>
              </a:rPr>
              <a:t>s</a:t>
            </a:r>
            <a:endParaRPr lang="en-US" sz="1800">
              <a:solidFill>
                <a:srgbClr val="CC0066"/>
              </a:solidFill>
              <a:latin typeface="Comic Sans MS" pitchFamily="66" charset="0"/>
            </a:endParaRPr>
          </a:p>
        </p:txBody>
      </p:sp>
      <p:sp>
        <p:nvSpPr>
          <p:cNvPr id="1034" name="Text Box 9"/>
          <p:cNvSpPr txBox="1">
            <a:spLocks noChangeArrowheads="1"/>
          </p:cNvSpPr>
          <p:nvPr/>
        </p:nvSpPr>
        <p:spPr bwMode="auto">
          <a:xfrm>
            <a:off x="6804025" y="5013325"/>
            <a:ext cx="2160588" cy="915988"/>
          </a:xfrm>
          <a:prstGeom prst="rect">
            <a:avLst/>
          </a:prstGeom>
          <a:noFill/>
          <a:ln w="25400">
            <a:noFill/>
            <a:miter lim="800000"/>
            <a:headEnd/>
            <a:tailEnd type="none" w="med" len="lg"/>
          </a:ln>
        </p:spPr>
        <p:txBody>
          <a:bodyPr>
            <a:spAutoFit/>
          </a:bodyPr>
          <a:lstStyle/>
          <a:p>
            <a:r>
              <a:rPr lang="cs-CZ" sz="1800" b="0">
                <a:solidFill>
                  <a:srgbClr val="000099"/>
                </a:solidFill>
                <a:latin typeface="Comic Sans MS" pitchFamily="66" charset="0"/>
              </a:rPr>
              <a:t>Produkují např. růstové faktory</a:t>
            </a:r>
            <a:endParaRPr lang="en-GB" sz="1800" b="0">
              <a:solidFill>
                <a:srgbClr val="000099"/>
              </a:solidFill>
              <a:latin typeface="Comic Sans MS" pitchFamily="66" charset="0"/>
            </a:endParaRPr>
          </a:p>
          <a:p>
            <a:r>
              <a:rPr lang="cs-CZ" sz="1800" b="0">
                <a:solidFill>
                  <a:srgbClr val="000099"/>
                </a:solidFill>
                <a:latin typeface="Comic Sans MS" pitchFamily="66" charset="0"/>
              </a:rPr>
              <a:t>Uvolňují živiny</a:t>
            </a:r>
            <a:endParaRPr lang="en-US" sz="1800" b="0">
              <a:solidFill>
                <a:srgbClr val="000099"/>
              </a:solidFill>
              <a:latin typeface="Comic Sans MS" pitchFamily="66" charset="0"/>
            </a:endParaRPr>
          </a:p>
        </p:txBody>
      </p:sp>
      <p:sp>
        <p:nvSpPr>
          <p:cNvPr id="1035" name="Rectangle 10"/>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grpSp>
        <p:nvGrpSpPr>
          <p:cNvPr id="2" name="Group 11"/>
          <p:cNvGrpSpPr>
            <a:grpSpLocks/>
          </p:cNvGrpSpPr>
          <p:nvPr/>
        </p:nvGrpSpPr>
        <p:grpSpPr bwMode="auto">
          <a:xfrm>
            <a:off x="1116013" y="2495550"/>
            <a:ext cx="7540625" cy="3448050"/>
            <a:chOff x="482" y="672"/>
            <a:chExt cx="4750" cy="2172"/>
          </a:xfrm>
        </p:grpSpPr>
        <p:grpSp>
          <p:nvGrpSpPr>
            <p:cNvPr id="1060" name="Group 12"/>
            <p:cNvGrpSpPr>
              <a:grpSpLocks/>
            </p:cNvGrpSpPr>
            <p:nvPr/>
          </p:nvGrpSpPr>
          <p:grpSpPr bwMode="auto">
            <a:xfrm>
              <a:off x="551" y="684"/>
              <a:ext cx="4681" cy="2160"/>
              <a:chOff x="720" y="960"/>
              <a:chExt cx="4105" cy="1634"/>
            </a:xfrm>
          </p:grpSpPr>
          <p:grpSp>
            <p:nvGrpSpPr>
              <p:cNvPr id="1063" name="Group 13"/>
              <p:cNvGrpSpPr>
                <a:grpSpLocks/>
              </p:cNvGrpSpPr>
              <p:nvPr/>
            </p:nvGrpSpPr>
            <p:grpSpPr bwMode="auto">
              <a:xfrm>
                <a:off x="2376" y="960"/>
                <a:ext cx="1008" cy="1634"/>
                <a:chOff x="284" y="624"/>
                <a:chExt cx="1444" cy="2162"/>
              </a:xfrm>
            </p:grpSpPr>
            <p:pic>
              <p:nvPicPr>
                <p:cNvPr id="1066" name="Picture 14" descr="j0110837"/>
                <p:cNvPicPr>
                  <a:picLocks noChangeAspect="1" noChangeArrowheads="1"/>
                </p:cNvPicPr>
                <p:nvPr/>
              </p:nvPicPr>
              <p:blipFill>
                <a:blip r:embed="rId3" cstate="print"/>
                <a:srcRect/>
                <a:stretch>
                  <a:fillRect/>
                </a:stretch>
              </p:blipFill>
              <p:spPr bwMode="auto">
                <a:xfrm>
                  <a:off x="288" y="624"/>
                  <a:ext cx="1440" cy="1233"/>
                </a:xfrm>
                <a:prstGeom prst="rect">
                  <a:avLst/>
                </a:prstGeom>
                <a:noFill/>
                <a:ln w="9525">
                  <a:noFill/>
                  <a:miter lim="800000"/>
                  <a:headEnd/>
                  <a:tailEnd/>
                </a:ln>
              </p:spPr>
            </p:pic>
            <p:sp>
              <p:nvSpPr>
                <p:cNvPr id="1067" name="Freeform 15"/>
                <p:cNvSpPr>
                  <a:spLocks/>
                </p:cNvSpPr>
                <p:nvPr/>
              </p:nvSpPr>
              <p:spPr bwMode="auto">
                <a:xfrm>
                  <a:off x="284" y="1776"/>
                  <a:ext cx="359" cy="701"/>
                </a:xfrm>
                <a:custGeom>
                  <a:avLst/>
                  <a:gdLst>
                    <a:gd name="T0" fmla="*/ 359 w 359"/>
                    <a:gd name="T1" fmla="*/ 0 h 701"/>
                    <a:gd name="T2" fmla="*/ 317 w 359"/>
                    <a:gd name="T3" fmla="*/ 167 h 701"/>
                    <a:gd name="T4" fmla="*/ 284 w 359"/>
                    <a:gd name="T5" fmla="*/ 259 h 701"/>
                    <a:gd name="T6" fmla="*/ 158 w 359"/>
                    <a:gd name="T7" fmla="*/ 309 h 701"/>
                    <a:gd name="T8" fmla="*/ 33 w 359"/>
                    <a:gd name="T9" fmla="*/ 426 h 701"/>
                    <a:gd name="T10" fmla="*/ 17 w 359"/>
                    <a:gd name="T11" fmla="*/ 626 h 701"/>
                    <a:gd name="T12" fmla="*/ 0 w 359"/>
                    <a:gd name="T13" fmla="*/ 701 h 701"/>
                    <a:gd name="T14" fmla="*/ 0 60000 65536"/>
                    <a:gd name="T15" fmla="*/ 0 60000 65536"/>
                    <a:gd name="T16" fmla="*/ 0 60000 65536"/>
                    <a:gd name="T17" fmla="*/ 0 60000 65536"/>
                    <a:gd name="T18" fmla="*/ 0 60000 65536"/>
                    <a:gd name="T19" fmla="*/ 0 60000 65536"/>
                    <a:gd name="T20" fmla="*/ 0 60000 65536"/>
                    <a:gd name="T21" fmla="*/ 0 w 359"/>
                    <a:gd name="T22" fmla="*/ 0 h 701"/>
                    <a:gd name="T23" fmla="*/ 359 w 359"/>
                    <a:gd name="T24" fmla="*/ 701 h 7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9" h="701">
                      <a:moveTo>
                        <a:pt x="359" y="0"/>
                      </a:moveTo>
                      <a:cubicBezTo>
                        <a:pt x="339" y="55"/>
                        <a:pt x="330" y="110"/>
                        <a:pt x="317" y="167"/>
                      </a:cubicBezTo>
                      <a:cubicBezTo>
                        <a:pt x="311" y="195"/>
                        <a:pt x="308" y="238"/>
                        <a:pt x="284" y="259"/>
                      </a:cubicBezTo>
                      <a:cubicBezTo>
                        <a:pt x="246" y="292"/>
                        <a:pt x="201" y="290"/>
                        <a:pt x="158" y="309"/>
                      </a:cubicBezTo>
                      <a:cubicBezTo>
                        <a:pt x="102" y="333"/>
                        <a:pt x="60" y="371"/>
                        <a:pt x="33" y="426"/>
                      </a:cubicBezTo>
                      <a:cubicBezTo>
                        <a:pt x="11" y="565"/>
                        <a:pt x="45" y="343"/>
                        <a:pt x="17" y="626"/>
                      </a:cubicBezTo>
                      <a:cubicBezTo>
                        <a:pt x="15" y="651"/>
                        <a:pt x="0" y="674"/>
                        <a:pt x="0" y="701"/>
                      </a:cubicBezTo>
                    </a:path>
                  </a:pathLst>
                </a:custGeom>
                <a:noFill/>
                <a:ln w="9525">
                  <a:solidFill>
                    <a:schemeClr val="tx1"/>
                  </a:solidFill>
                  <a:round/>
                  <a:headEnd/>
                  <a:tailEnd type="none" w="med" len="med"/>
                </a:ln>
              </p:spPr>
              <p:txBody>
                <a:bodyPr/>
                <a:lstStyle/>
                <a:p>
                  <a:endParaRPr lang="en-US"/>
                </a:p>
              </p:txBody>
            </p:sp>
            <p:sp>
              <p:nvSpPr>
                <p:cNvPr id="1068" name="Freeform 16"/>
                <p:cNvSpPr>
                  <a:spLocks/>
                </p:cNvSpPr>
                <p:nvPr/>
              </p:nvSpPr>
              <p:spPr bwMode="auto">
                <a:xfrm>
                  <a:off x="656" y="1779"/>
                  <a:ext cx="244" cy="721"/>
                </a:xfrm>
                <a:custGeom>
                  <a:avLst/>
                  <a:gdLst>
                    <a:gd name="T0" fmla="*/ 0 w 244"/>
                    <a:gd name="T1" fmla="*/ 0 h 721"/>
                    <a:gd name="T2" fmla="*/ 75 w 244"/>
                    <a:gd name="T3" fmla="*/ 117 h 721"/>
                    <a:gd name="T4" fmla="*/ 108 w 244"/>
                    <a:gd name="T5" fmla="*/ 184 h 721"/>
                    <a:gd name="T6" fmla="*/ 125 w 244"/>
                    <a:gd name="T7" fmla="*/ 501 h 721"/>
                    <a:gd name="T8" fmla="*/ 175 w 244"/>
                    <a:gd name="T9" fmla="*/ 634 h 721"/>
                    <a:gd name="T10" fmla="*/ 242 w 244"/>
                    <a:gd name="T11" fmla="*/ 718 h 721"/>
                    <a:gd name="T12" fmla="*/ 233 w 244"/>
                    <a:gd name="T13" fmla="*/ 718 h 721"/>
                    <a:gd name="T14" fmla="*/ 0 60000 65536"/>
                    <a:gd name="T15" fmla="*/ 0 60000 65536"/>
                    <a:gd name="T16" fmla="*/ 0 60000 65536"/>
                    <a:gd name="T17" fmla="*/ 0 60000 65536"/>
                    <a:gd name="T18" fmla="*/ 0 60000 65536"/>
                    <a:gd name="T19" fmla="*/ 0 60000 65536"/>
                    <a:gd name="T20" fmla="*/ 0 60000 65536"/>
                    <a:gd name="T21" fmla="*/ 0 w 244"/>
                    <a:gd name="T22" fmla="*/ 0 h 721"/>
                    <a:gd name="T23" fmla="*/ 244 w 244"/>
                    <a:gd name="T24" fmla="*/ 721 h 7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4" h="721">
                      <a:moveTo>
                        <a:pt x="0" y="0"/>
                      </a:moveTo>
                      <a:cubicBezTo>
                        <a:pt x="10" y="60"/>
                        <a:pt x="22" y="91"/>
                        <a:pt x="75" y="117"/>
                      </a:cubicBezTo>
                      <a:cubicBezTo>
                        <a:pt x="86" y="139"/>
                        <a:pt x="97" y="162"/>
                        <a:pt x="108" y="184"/>
                      </a:cubicBezTo>
                      <a:cubicBezTo>
                        <a:pt x="155" y="279"/>
                        <a:pt x="92" y="401"/>
                        <a:pt x="125" y="501"/>
                      </a:cubicBezTo>
                      <a:cubicBezTo>
                        <a:pt x="140" y="545"/>
                        <a:pt x="149" y="594"/>
                        <a:pt x="175" y="634"/>
                      </a:cubicBezTo>
                      <a:cubicBezTo>
                        <a:pt x="194" y="664"/>
                        <a:pt x="223" y="688"/>
                        <a:pt x="242" y="718"/>
                      </a:cubicBezTo>
                      <a:cubicBezTo>
                        <a:pt x="244" y="721"/>
                        <a:pt x="236" y="718"/>
                        <a:pt x="233" y="718"/>
                      </a:cubicBezTo>
                    </a:path>
                  </a:pathLst>
                </a:custGeom>
                <a:noFill/>
                <a:ln w="9525">
                  <a:solidFill>
                    <a:schemeClr val="tx1"/>
                  </a:solidFill>
                  <a:round/>
                  <a:headEnd/>
                  <a:tailEnd type="none" w="med" len="med"/>
                </a:ln>
              </p:spPr>
              <p:txBody>
                <a:bodyPr/>
                <a:lstStyle/>
                <a:p>
                  <a:endParaRPr lang="en-US"/>
                </a:p>
              </p:txBody>
            </p:sp>
            <p:sp>
              <p:nvSpPr>
                <p:cNvPr id="1069" name="Freeform 17"/>
                <p:cNvSpPr>
                  <a:spLocks/>
                </p:cNvSpPr>
                <p:nvPr/>
              </p:nvSpPr>
              <p:spPr bwMode="auto">
                <a:xfrm>
                  <a:off x="559" y="1776"/>
                  <a:ext cx="92" cy="1010"/>
                </a:xfrm>
                <a:custGeom>
                  <a:avLst/>
                  <a:gdLst>
                    <a:gd name="T0" fmla="*/ 92 w 92"/>
                    <a:gd name="T1" fmla="*/ 0 h 1010"/>
                    <a:gd name="T2" fmla="*/ 67 w 92"/>
                    <a:gd name="T3" fmla="*/ 242 h 1010"/>
                    <a:gd name="T4" fmla="*/ 42 w 92"/>
                    <a:gd name="T5" fmla="*/ 576 h 1010"/>
                    <a:gd name="T6" fmla="*/ 34 w 92"/>
                    <a:gd name="T7" fmla="*/ 626 h 1010"/>
                    <a:gd name="T8" fmla="*/ 17 w 92"/>
                    <a:gd name="T9" fmla="*/ 676 h 1010"/>
                    <a:gd name="T10" fmla="*/ 9 w 92"/>
                    <a:gd name="T11" fmla="*/ 760 h 1010"/>
                    <a:gd name="T12" fmla="*/ 0 w 92"/>
                    <a:gd name="T13" fmla="*/ 801 h 1010"/>
                    <a:gd name="T14" fmla="*/ 17 w 92"/>
                    <a:gd name="T15" fmla="*/ 1010 h 1010"/>
                    <a:gd name="T16" fmla="*/ 0 60000 65536"/>
                    <a:gd name="T17" fmla="*/ 0 60000 65536"/>
                    <a:gd name="T18" fmla="*/ 0 60000 65536"/>
                    <a:gd name="T19" fmla="*/ 0 60000 65536"/>
                    <a:gd name="T20" fmla="*/ 0 60000 65536"/>
                    <a:gd name="T21" fmla="*/ 0 60000 65536"/>
                    <a:gd name="T22" fmla="*/ 0 60000 65536"/>
                    <a:gd name="T23" fmla="*/ 0 60000 65536"/>
                    <a:gd name="T24" fmla="*/ 0 w 92"/>
                    <a:gd name="T25" fmla="*/ 0 h 1010"/>
                    <a:gd name="T26" fmla="*/ 92 w 92"/>
                    <a:gd name="T27" fmla="*/ 1010 h 10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 h="1010">
                      <a:moveTo>
                        <a:pt x="92" y="0"/>
                      </a:moveTo>
                      <a:cubicBezTo>
                        <a:pt x="84" y="81"/>
                        <a:pt x="80" y="162"/>
                        <a:pt x="67" y="242"/>
                      </a:cubicBezTo>
                      <a:cubicBezTo>
                        <a:pt x="74" y="358"/>
                        <a:pt x="80" y="465"/>
                        <a:pt x="42" y="576"/>
                      </a:cubicBezTo>
                      <a:cubicBezTo>
                        <a:pt x="39" y="593"/>
                        <a:pt x="38" y="610"/>
                        <a:pt x="34" y="626"/>
                      </a:cubicBezTo>
                      <a:cubicBezTo>
                        <a:pt x="30" y="643"/>
                        <a:pt x="20" y="659"/>
                        <a:pt x="17" y="676"/>
                      </a:cubicBezTo>
                      <a:cubicBezTo>
                        <a:pt x="12" y="704"/>
                        <a:pt x="13" y="732"/>
                        <a:pt x="9" y="760"/>
                      </a:cubicBezTo>
                      <a:cubicBezTo>
                        <a:pt x="7" y="774"/>
                        <a:pt x="3" y="787"/>
                        <a:pt x="0" y="801"/>
                      </a:cubicBezTo>
                      <a:cubicBezTo>
                        <a:pt x="1" y="824"/>
                        <a:pt x="17" y="955"/>
                        <a:pt x="17" y="1010"/>
                      </a:cubicBezTo>
                    </a:path>
                  </a:pathLst>
                </a:custGeom>
                <a:noFill/>
                <a:ln w="9525">
                  <a:solidFill>
                    <a:schemeClr val="tx1"/>
                  </a:solidFill>
                  <a:round/>
                  <a:headEnd/>
                  <a:tailEnd type="none" w="med" len="med"/>
                </a:ln>
              </p:spPr>
              <p:txBody>
                <a:bodyPr/>
                <a:lstStyle/>
                <a:p>
                  <a:endParaRPr lang="en-US"/>
                </a:p>
              </p:txBody>
            </p:sp>
            <p:sp>
              <p:nvSpPr>
                <p:cNvPr id="1070" name="Freeform 18"/>
                <p:cNvSpPr>
                  <a:spLocks/>
                </p:cNvSpPr>
                <p:nvPr/>
              </p:nvSpPr>
              <p:spPr bwMode="auto">
                <a:xfrm>
                  <a:off x="701" y="1845"/>
                  <a:ext cx="443" cy="593"/>
                </a:xfrm>
                <a:custGeom>
                  <a:avLst/>
                  <a:gdLst>
                    <a:gd name="T0" fmla="*/ 0 w 443"/>
                    <a:gd name="T1" fmla="*/ 0 h 593"/>
                    <a:gd name="T2" fmla="*/ 17 w 443"/>
                    <a:gd name="T3" fmla="*/ 25 h 593"/>
                    <a:gd name="T4" fmla="*/ 67 w 443"/>
                    <a:gd name="T5" fmla="*/ 58 h 593"/>
                    <a:gd name="T6" fmla="*/ 159 w 443"/>
                    <a:gd name="T7" fmla="*/ 133 h 593"/>
                    <a:gd name="T8" fmla="*/ 184 w 443"/>
                    <a:gd name="T9" fmla="*/ 150 h 593"/>
                    <a:gd name="T10" fmla="*/ 242 w 443"/>
                    <a:gd name="T11" fmla="*/ 325 h 593"/>
                    <a:gd name="T12" fmla="*/ 342 w 443"/>
                    <a:gd name="T13" fmla="*/ 442 h 593"/>
                    <a:gd name="T14" fmla="*/ 409 w 443"/>
                    <a:gd name="T15" fmla="*/ 526 h 593"/>
                    <a:gd name="T16" fmla="*/ 443 w 443"/>
                    <a:gd name="T17" fmla="*/ 593 h 5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3"/>
                    <a:gd name="T28" fmla="*/ 0 h 593"/>
                    <a:gd name="T29" fmla="*/ 443 w 443"/>
                    <a:gd name="T30" fmla="*/ 593 h 5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3" h="593">
                      <a:moveTo>
                        <a:pt x="0" y="0"/>
                      </a:moveTo>
                      <a:cubicBezTo>
                        <a:pt x="6" y="8"/>
                        <a:pt x="9" y="18"/>
                        <a:pt x="17" y="25"/>
                      </a:cubicBezTo>
                      <a:cubicBezTo>
                        <a:pt x="32" y="38"/>
                        <a:pt x="67" y="58"/>
                        <a:pt x="67" y="58"/>
                      </a:cubicBezTo>
                      <a:cubicBezTo>
                        <a:pt x="109" y="115"/>
                        <a:pt x="78" y="82"/>
                        <a:pt x="159" y="133"/>
                      </a:cubicBezTo>
                      <a:cubicBezTo>
                        <a:pt x="168" y="138"/>
                        <a:pt x="184" y="150"/>
                        <a:pt x="184" y="150"/>
                      </a:cubicBezTo>
                      <a:cubicBezTo>
                        <a:pt x="212" y="206"/>
                        <a:pt x="217" y="268"/>
                        <a:pt x="242" y="325"/>
                      </a:cubicBezTo>
                      <a:cubicBezTo>
                        <a:pt x="265" y="377"/>
                        <a:pt x="307" y="401"/>
                        <a:pt x="342" y="442"/>
                      </a:cubicBezTo>
                      <a:cubicBezTo>
                        <a:pt x="369" y="473"/>
                        <a:pt x="375" y="503"/>
                        <a:pt x="409" y="526"/>
                      </a:cubicBezTo>
                      <a:cubicBezTo>
                        <a:pt x="424" y="548"/>
                        <a:pt x="431" y="570"/>
                        <a:pt x="443" y="593"/>
                      </a:cubicBezTo>
                    </a:path>
                  </a:pathLst>
                </a:custGeom>
                <a:noFill/>
                <a:ln w="9525">
                  <a:solidFill>
                    <a:schemeClr val="tx1"/>
                  </a:solidFill>
                  <a:round/>
                  <a:headEnd/>
                  <a:tailEnd type="none" w="med" len="med"/>
                </a:ln>
              </p:spPr>
              <p:txBody>
                <a:bodyPr/>
                <a:lstStyle/>
                <a:p>
                  <a:endParaRPr lang="en-US"/>
                </a:p>
              </p:txBody>
            </p:sp>
            <p:sp>
              <p:nvSpPr>
                <p:cNvPr id="1071" name="Freeform 19"/>
                <p:cNvSpPr>
                  <a:spLocks/>
                </p:cNvSpPr>
                <p:nvPr/>
              </p:nvSpPr>
              <p:spPr bwMode="auto">
                <a:xfrm>
                  <a:off x="420" y="2346"/>
                  <a:ext cx="183" cy="342"/>
                </a:xfrm>
                <a:custGeom>
                  <a:avLst/>
                  <a:gdLst>
                    <a:gd name="T0" fmla="*/ 183 w 183"/>
                    <a:gd name="T1" fmla="*/ 0 h 342"/>
                    <a:gd name="T2" fmla="*/ 83 w 183"/>
                    <a:gd name="T3" fmla="*/ 67 h 342"/>
                    <a:gd name="T4" fmla="*/ 16 w 183"/>
                    <a:gd name="T5" fmla="*/ 284 h 342"/>
                    <a:gd name="T6" fmla="*/ 8 w 183"/>
                    <a:gd name="T7" fmla="*/ 317 h 342"/>
                    <a:gd name="T8" fmla="*/ 0 w 183"/>
                    <a:gd name="T9" fmla="*/ 342 h 342"/>
                    <a:gd name="T10" fmla="*/ 0 60000 65536"/>
                    <a:gd name="T11" fmla="*/ 0 60000 65536"/>
                    <a:gd name="T12" fmla="*/ 0 60000 65536"/>
                    <a:gd name="T13" fmla="*/ 0 60000 65536"/>
                    <a:gd name="T14" fmla="*/ 0 60000 65536"/>
                    <a:gd name="T15" fmla="*/ 0 w 183"/>
                    <a:gd name="T16" fmla="*/ 0 h 342"/>
                    <a:gd name="T17" fmla="*/ 183 w 183"/>
                    <a:gd name="T18" fmla="*/ 342 h 342"/>
                  </a:gdLst>
                  <a:ahLst/>
                  <a:cxnLst>
                    <a:cxn ang="T10">
                      <a:pos x="T0" y="T1"/>
                    </a:cxn>
                    <a:cxn ang="T11">
                      <a:pos x="T2" y="T3"/>
                    </a:cxn>
                    <a:cxn ang="T12">
                      <a:pos x="T4" y="T5"/>
                    </a:cxn>
                    <a:cxn ang="T13">
                      <a:pos x="T6" y="T7"/>
                    </a:cxn>
                    <a:cxn ang="T14">
                      <a:pos x="T8" y="T9"/>
                    </a:cxn>
                  </a:cxnLst>
                  <a:rect l="T15" t="T16" r="T17" b="T18"/>
                  <a:pathLst>
                    <a:path w="183" h="342">
                      <a:moveTo>
                        <a:pt x="183" y="0"/>
                      </a:moveTo>
                      <a:cubicBezTo>
                        <a:pt x="128" y="18"/>
                        <a:pt x="117" y="16"/>
                        <a:pt x="83" y="67"/>
                      </a:cubicBezTo>
                      <a:cubicBezTo>
                        <a:pt x="61" y="136"/>
                        <a:pt x="57" y="224"/>
                        <a:pt x="16" y="284"/>
                      </a:cubicBezTo>
                      <a:cubicBezTo>
                        <a:pt x="13" y="295"/>
                        <a:pt x="11" y="306"/>
                        <a:pt x="8" y="317"/>
                      </a:cubicBezTo>
                      <a:cubicBezTo>
                        <a:pt x="6" y="325"/>
                        <a:pt x="0" y="342"/>
                        <a:pt x="0" y="342"/>
                      </a:cubicBezTo>
                    </a:path>
                  </a:pathLst>
                </a:custGeom>
                <a:noFill/>
                <a:ln w="9525">
                  <a:solidFill>
                    <a:schemeClr val="tx1"/>
                  </a:solidFill>
                  <a:round/>
                  <a:headEnd/>
                  <a:tailEnd type="none" w="med" len="med"/>
                </a:ln>
              </p:spPr>
              <p:txBody>
                <a:bodyPr/>
                <a:lstStyle/>
                <a:p>
                  <a:endParaRPr lang="en-US"/>
                </a:p>
              </p:txBody>
            </p:sp>
            <p:sp>
              <p:nvSpPr>
                <p:cNvPr id="1072" name="Freeform 20"/>
                <p:cNvSpPr>
                  <a:spLocks/>
                </p:cNvSpPr>
                <p:nvPr/>
              </p:nvSpPr>
              <p:spPr bwMode="auto">
                <a:xfrm>
                  <a:off x="634" y="2187"/>
                  <a:ext cx="192" cy="501"/>
                </a:xfrm>
                <a:custGeom>
                  <a:avLst/>
                  <a:gdLst>
                    <a:gd name="T0" fmla="*/ 0 w 192"/>
                    <a:gd name="T1" fmla="*/ 0 h 501"/>
                    <a:gd name="T2" fmla="*/ 75 w 192"/>
                    <a:gd name="T3" fmla="*/ 67 h 501"/>
                    <a:gd name="T4" fmla="*/ 58 w 192"/>
                    <a:gd name="T5" fmla="*/ 217 h 501"/>
                    <a:gd name="T6" fmla="*/ 83 w 192"/>
                    <a:gd name="T7" fmla="*/ 351 h 501"/>
                    <a:gd name="T8" fmla="*/ 108 w 192"/>
                    <a:gd name="T9" fmla="*/ 376 h 501"/>
                    <a:gd name="T10" fmla="*/ 142 w 192"/>
                    <a:gd name="T11" fmla="*/ 426 h 501"/>
                    <a:gd name="T12" fmla="*/ 192 w 192"/>
                    <a:gd name="T13" fmla="*/ 501 h 501"/>
                    <a:gd name="T14" fmla="*/ 0 60000 65536"/>
                    <a:gd name="T15" fmla="*/ 0 60000 65536"/>
                    <a:gd name="T16" fmla="*/ 0 60000 65536"/>
                    <a:gd name="T17" fmla="*/ 0 60000 65536"/>
                    <a:gd name="T18" fmla="*/ 0 60000 65536"/>
                    <a:gd name="T19" fmla="*/ 0 60000 65536"/>
                    <a:gd name="T20" fmla="*/ 0 60000 65536"/>
                    <a:gd name="T21" fmla="*/ 0 w 192"/>
                    <a:gd name="T22" fmla="*/ 0 h 501"/>
                    <a:gd name="T23" fmla="*/ 192 w 192"/>
                    <a:gd name="T24" fmla="*/ 501 h 5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 h="501">
                      <a:moveTo>
                        <a:pt x="0" y="0"/>
                      </a:moveTo>
                      <a:cubicBezTo>
                        <a:pt x="37" y="12"/>
                        <a:pt x="63" y="29"/>
                        <a:pt x="75" y="67"/>
                      </a:cubicBezTo>
                      <a:cubicBezTo>
                        <a:pt x="71" y="117"/>
                        <a:pt x="58" y="167"/>
                        <a:pt x="58" y="217"/>
                      </a:cubicBezTo>
                      <a:cubicBezTo>
                        <a:pt x="58" y="247"/>
                        <a:pt x="65" y="318"/>
                        <a:pt x="83" y="351"/>
                      </a:cubicBezTo>
                      <a:cubicBezTo>
                        <a:pt x="89" y="361"/>
                        <a:pt x="101" y="367"/>
                        <a:pt x="108" y="376"/>
                      </a:cubicBezTo>
                      <a:cubicBezTo>
                        <a:pt x="120" y="392"/>
                        <a:pt x="133" y="408"/>
                        <a:pt x="142" y="426"/>
                      </a:cubicBezTo>
                      <a:cubicBezTo>
                        <a:pt x="156" y="454"/>
                        <a:pt x="168" y="480"/>
                        <a:pt x="192" y="501"/>
                      </a:cubicBezTo>
                    </a:path>
                  </a:pathLst>
                </a:custGeom>
                <a:noFill/>
                <a:ln w="9525">
                  <a:solidFill>
                    <a:schemeClr val="tx1"/>
                  </a:solidFill>
                  <a:round/>
                  <a:headEnd/>
                  <a:tailEnd type="none" w="med" len="med"/>
                </a:ln>
              </p:spPr>
              <p:txBody>
                <a:bodyPr/>
                <a:lstStyle/>
                <a:p>
                  <a:endParaRPr lang="en-US"/>
                </a:p>
              </p:txBody>
            </p:sp>
            <p:sp>
              <p:nvSpPr>
                <p:cNvPr id="1073" name="Freeform 21"/>
                <p:cNvSpPr>
                  <a:spLocks/>
                </p:cNvSpPr>
                <p:nvPr/>
              </p:nvSpPr>
              <p:spPr bwMode="auto">
                <a:xfrm>
                  <a:off x="365" y="2152"/>
                  <a:ext cx="83" cy="392"/>
                </a:xfrm>
                <a:custGeom>
                  <a:avLst/>
                  <a:gdLst>
                    <a:gd name="T0" fmla="*/ 0 w 83"/>
                    <a:gd name="T1" fmla="*/ 0 h 392"/>
                    <a:gd name="T2" fmla="*/ 67 w 83"/>
                    <a:gd name="T3" fmla="*/ 58 h 392"/>
                    <a:gd name="T4" fmla="*/ 33 w 83"/>
                    <a:gd name="T5" fmla="*/ 334 h 392"/>
                    <a:gd name="T6" fmla="*/ 25 w 83"/>
                    <a:gd name="T7" fmla="*/ 392 h 392"/>
                    <a:gd name="T8" fmla="*/ 0 60000 65536"/>
                    <a:gd name="T9" fmla="*/ 0 60000 65536"/>
                    <a:gd name="T10" fmla="*/ 0 60000 65536"/>
                    <a:gd name="T11" fmla="*/ 0 60000 65536"/>
                    <a:gd name="T12" fmla="*/ 0 w 83"/>
                    <a:gd name="T13" fmla="*/ 0 h 392"/>
                    <a:gd name="T14" fmla="*/ 83 w 83"/>
                    <a:gd name="T15" fmla="*/ 392 h 392"/>
                  </a:gdLst>
                  <a:ahLst/>
                  <a:cxnLst>
                    <a:cxn ang="T8">
                      <a:pos x="T0" y="T1"/>
                    </a:cxn>
                    <a:cxn ang="T9">
                      <a:pos x="T2" y="T3"/>
                    </a:cxn>
                    <a:cxn ang="T10">
                      <a:pos x="T4" y="T5"/>
                    </a:cxn>
                    <a:cxn ang="T11">
                      <a:pos x="T6" y="T7"/>
                    </a:cxn>
                  </a:cxnLst>
                  <a:rect l="T12" t="T13" r="T14" b="T15"/>
                  <a:pathLst>
                    <a:path w="83" h="392">
                      <a:moveTo>
                        <a:pt x="0" y="0"/>
                      </a:moveTo>
                      <a:cubicBezTo>
                        <a:pt x="39" y="10"/>
                        <a:pt x="53" y="20"/>
                        <a:pt x="67" y="58"/>
                      </a:cubicBezTo>
                      <a:cubicBezTo>
                        <a:pt x="64" y="129"/>
                        <a:pt x="83" y="260"/>
                        <a:pt x="33" y="334"/>
                      </a:cubicBezTo>
                      <a:cubicBezTo>
                        <a:pt x="24" y="381"/>
                        <a:pt x="25" y="361"/>
                        <a:pt x="25" y="392"/>
                      </a:cubicBezTo>
                    </a:path>
                  </a:pathLst>
                </a:custGeom>
                <a:noFill/>
                <a:ln w="9525">
                  <a:solidFill>
                    <a:schemeClr val="tx1"/>
                  </a:solidFill>
                  <a:round/>
                  <a:headEnd/>
                  <a:tailEnd type="none" w="med" len="med"/>
                </a:ln>
              </p:spPr>
              <p:txBody>
                <a:bodyPr/>
                <a:lstStyle/>
                <a:p>
                  <a:endParaRPr lang="en-US"/>
                </a:p>
              </p:txBody>
            </p:sp>
            <p:sp>
              <p:nvSpPr>
                <p:cNvPr id="1074" name="Freeform 22"/>
                <p:cNvSpPr>
                  <a:spLocks/>
                </p:cNvSpPr>
                <p:nvPr/>
              </p:nvSpPr>
              <p:spPr bwMode="auto">
                <a:xfrm>
                  <a:off x="771" y="2193"/>
                  <a:ext cx="219" cy="330"/>
                </a:xfrm>
                <a:custGeom>
                  <a:avLst/>
                  <a:gdLst>
                    <a:gd name="T0" fmla="*/ 0 w 219"/>
                    <a:gd name="T1" fmla="*/ 0 h 330"/>
                    <a:gd name="T2" fmla="*/ 27 w 219"/>
                    <a:gd name="T3" fmla="*/ 27 h 330"/>
                    <a:gd name="T4" fmla="*/ 60 w 219"/>
                    <a:gd name="T5" fmla="*/ 135 h 330"/>
                    <a:gd name="T6" fmla="*/ 108 w 219"/>
                    <a:gd name="T7" fmla="*/ 195 h 330"/>
                    <a:gd name="T8" fmla="*/ 198 w 219"/>
                    <a:gd name="T9" fmla="*/ 285 h 330"/>
                    <a:gd name="T10" fmla="*/ 219 w 219"/>
                    <a:gd name="T11" fmla="*/ 330 h 330"/>
                    <a:gd name="T12" fmla="*/ 0 60000 65536"/>
                    <a:gd name="T13" fmla="*/ 0 60000 65536"/>
                    <a:gd name="T14" fmla="*/ 0 60000 65536"/>
                    <a:gd name="T15" fmla="*/ 0 60000 65536"/>
                    <a:gd name="T16" fmla="*/ 0 60000 65536"/>
                    <a:gd name="T17" fmla="*/ 0 60000 65536"/>
                    <a:gd name="T18" fmla="*/ 0 w 219"/>
                    <a:gd name="T19" fmla="*/ 0 h 330"/>
                    <a:gd name="T20" fmla="*/ 219 w 219"/>
                    <a:gd name="T21" fmla="*/ 330 h 330"/>
                  </a:gdLst>
                  <a:ahLst/>
                  <a:cxnLst>
                    <a:cxn ang="T12">
                      <a:pos x="T0" y="T1"/>
                    </a:cxn>
                    <a:cxn ang="T13">
                      <a:pos x="T2" y="T3"/>
                    </a:cxn>
                    <a:cxn ang="T14">
                      <a:pos x="T4" y="T5"/>
                    </a:cxn>
                    <a:cxn ang="T15">
                      <a:pos x="T6" y="T7"/>
                    </a:cxn>
                    <a:cxn ang="T16">
                      <a:pos x="T8" y="T9"/>
                    </a:cxn>
                    <a:cxn ang="T17">
                      <a:pos x="T10" y="T11"/>
                    </a:cxn>
                  </a:cxnLst>
                  <a:rect l="T18" t="T19" r="T20" b="T21"/>
                  <a:pathLst>
                    <a:path w="219" h="330">
                      <a:moveTo>
                        <a:pt x="0" y="0"/>
                      </a:moveTo>
                      <a:cubicBezTo>
                        <a:pt x="12" y="8"/>
                        <a:pt x="19" y="16"/>
                        <a:pt x="27" y="27"/>
                      </a:cubicBezTo>
                      <a:cubicBezTo>
                        <a:pt x="39" y="64"/>
                        <a:pt x="25" y="109"/>
                        <a:pt x="60" y="135"/>
                      </a:cubicBezTo>
                      <a:cubicBezTo>
                        <a:pt x="69" y="162"/>
                        <a:pt x="93" y="173"/>
                        <a:pt x="108" y="195"/>
                      </a:cubicBezTo>
                      <a:cubicBezTo>
                        <a:pt x="130" y="227"/>
                        <a:pt x="165" y="265"/>
                        <a:pt x="198" y="285"/>
                      </a:cubicBezTo>
                      <a:cubicBezTo>
                        <a:pt x="208" y="300"/>
                        <a:pt x="206" y="317"/>
                        <a:pt x="219" y="330"/>
                      </a:cubicBezTo>
                    </a:path>
                  </a:pathLst>
                </a:custGeom>
                <a:noFill/>
                <a:ln w="9525">
                  <a:solidFill>
                    <a:schemeClr val="tx1"/>
                  </a:solidFill>
                  <a:round/>
                  <a:headEnd/>
                  <a:tailEnd type="none" w="med" len="med"/>
                </a:ln>
              </p:spPr>
              <p:txBody>
                <a:bodyPr/>
                <a:lstStyle/>
                <a:p>
                  <a:endParaRPr lang="en-US"/>
                </a:p>
              </p:txBody>
            </p:sp>
            <p:sp>
              <p:nvSpPr>
                <p:cNvPr id="1075" name="Freeform 23"/>
                <p:cNvSpPr>
                  <a:spLocks/>
                </p:cNvSpPr>
                <p:nvPr/>
              </p:nvSpPr>
              <p:spPr bwMode="auto">
                <a:xfrm>
                  <a:off x="762" y="2355"/>
                  <a:ext cx="42" cy="237"/>
                </a:xfrm>
                <a:custGeom>
                  <a:avLst/>
                  <a:gdLst>
                    <a:gd name="T0" fmla="*/ 36 w 42"/>
                    <a:gd name="T1" fmla="*/ 0 h 237"/>
                    <a:gd name="T2" fmla="*/ 42 w 42"/>
                    <a:gd name="T3" fmla="*/ 87 h 237"/>
                    <a:gd name="T4" fmla="*/ 9 w 42"/>
                    <a:gd name="T5" fmla="*/ 177 h 237"/>
                    <a:gd name="T6" fmla="*/ 0 w 42"/>
                    <a:gd name="T7" fmla="*/ 207 h 237"/>
                    <a:gd name="T8" fmla="*/ 3 w 42"/>
                    <a:gd name="T9" fmla="*/ 228 h 237"/>
                    <a:gd name="T10" fmla="*/ 6 w 42"/>
                    <a:gd name="T11" fmla="*/ 237 h 237"/>
                    <a:gd name="T12" fmla="*/ 0 60000 65536"/>
                    <a:gd name="T13" fmla="*/ 0 60000 65536"/>
                    <a:gd name="T14" fmla="*/ 0 60000 65536"/>
                    <a:gd name="T15" fmla="*/ 0 60000 65536"/>
                    <a:gd name="T16" fmla="*/ 0 60000 65536"/>
                    <a:gd name="T17" fmla="*/ 0 60000 65536"/>
                    <a:gd name="T18" fmla="*/ 0 w 42"/>
                    <a:gd name="T19" fmla="*/ 0 h 237"/>
                    <a:gd name="T20" fmla="*/ 42 w 42"/>
                    <a:gd name="T21" fmla="*/ 237 h 237"/>
                  </a:gdLst>
                  <a:ahLst/>
                  <a:cxnLst>
                    <a:cxn ang="T12">
                      <a:pos x="T0" y="T1"/>
                    </a:cxn>
                    <a:cxn ang="T13">
                      <a:pos x="T2" y="T3"/>
                    </a:cxn>
                    <a:cxn ang="T14">
                      <a:pos x="T4" y="T5"/>
                    </a:cxn>
                    <a:cxn ang="T15">
                      <a:pos x="T6" y="T7"/>
                    </a:cxn>
                    <a:cxn ang="T16">
                      <a:pos x="T8" y="T9"/>
                    </a:cxn>
                    <a:cxn ang="T17">
                      <a:pos x="T10" y="T11"/>
                    </a:cxn>
                  </a:cxnLst>
                  <a:rect l="T18" t="T19" r="T20" b="T21"/>
                  <a:pathLst>
                    <a:path w="42" h="237">
                      <a:moveTo>
                        <a:pt x="36" y="0"/>
                      </a:moveTo>
                      <a:cubicBezTo>
                        <a:pt x="30" y="30"/>
                        <a:pt x="38" y="58"/>
                        <a:pt x="42" y="87"/>
                      </a:cubicBezTo>
                      <a:cubicBezTo>
                        <a:pt x="39" y="126"/>
                        <a:pt x="36" y="150"/>
                        <a:pt x="9" y="177"/>
                      </a:cubicBezTo>
                      <a:cubicBezTo>
                        <a:pt x="6" y="187"/>
                        <a:pt x="0" y="207"/>
                        <a:pt x="0" y="207"/>
                      </a:cubicBezTo>
                      <a:cubicBezTo>
                        <a:pt x="1" y="214"/>
                        <a:pt x="2" y="221"/>
                        <a:pt x="3" y="228"/>
                      </a:cubicBezTo>
                      <a:cubicBezTo>
                        <a:pt x="4" y="231"/>
                        <a:pt x="6" y="237"/>
                        <a:pt x="6" y="237"/>
                      </a:cubicBezTo>
                    </a:path>
                  </a:pathLst>
                </a:custGeom>
                <a:noFill/>
                <a:ln w="9525">
                  <a:solidFill>
                    <a:schemeClr val="tx1"/>
                  </a:solidFill>
                  <a:round/>
                  <a:headEnd/>
                  <a:tailEnd type="none" w="med" len="med"/>
                </a:ln>
              </p:spPr>
              <p:txBody>
                <a:bodyPr/>
                <a:lstStyle/>
                <a:p>
                  <a:endParaRPr lang="en-US"/>
                </a:p>
              </p:txBody>
            </p:sp>
          </p:grpSp>
          <p:sp>
            <p:nvSpPr>
              <p:cNvPr id="1064" name="Freeform 24"/>
              <p:cNvSpPr>
                <a:spLocks/>
              </p:cNvSpPr>
              <p:nvPr/>
            </p:nvSpPr>
            <p:spPr bwMode="auto">
              <a:xfrm>
                <a:off x="720" y="1686"/>
                <a:ext cx="1801" cy="90"/>
              </a:xfrm>
              <a:custGeom>
                <a:avLst/>
                <a:gdLst>
                  <a:gd name="T0" fmla="*/ 0 w 1361"/>
                  <a:gd name="T1" fmla="*/ 56 h 134"/>
                  <a:gd name="T2" fmla="*/ 200 w 1361"/>
                  <a:gd name="T3" fmla="*/ 0 h 134"/>
                  <a:gd name="T4" fmla="*/ 409 w 1361"/>
                  <a:gd name="T5" fmla="*/ 40 h 134"/>
                  <a:gd name="T6" fmla="*/ 520 w 1361"/>
                  <a:gd name="T7" fmla="*/ 62 h 134"/>
                  <a:gd name="T8" fmla="*/ 607 w 1361"/>
                  <a:gd name="T9" fmla="*/ 84 h 134"/>
                  <a:gd name="T10" fmla="*/ 741 w 1361"/>
                  <a:gd name="T11" fmla="*/ 90 h 134"/>
                  <a:gd name="T12" fmla="*/ 1183 w 1361"/>
                  <a:gd name="T13" fmla="*/ 67 h 134"/>
                  <a:gd name="T14" fmla="*/ 1282 w 1361"/>
                  <a:gd name="T15" fmla="*/ 50 h 134"/>
                  <a:gd name="T16" fmla="*/ 1348 w 1361"/>
                  <a:gd name="T17" fmla="*/ 40 h 134"/>
                  <a:gd name="T18" fmla="*/ 1491 w 1361"/>
                  <a:gd name="T19" fmla="*/ 17 h 134"/>
                  <a:gd name="T20" fmla="*/ 1801 w 1361"/>
                  <a:gd name="T21" fmla="*/ 40 h 1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61"/>
                  <a:gd name="T34" fmla="*/ 0 h 134"/>
                  <a:gd name="T35" fmla="*/ 1361 w 1361"/>
                  <a:gd name="T36" fmla="*/ 134 h 1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61" h="134">
                    <a:moveTo>
                      <a:pt x="0" y="84"/>
                    </a:moveTo>
                    <a:cubicBezTo>
                      <a:pt x="44" y="40"/>
                      <a:pt x="91" y="16"/>
                      <a:pt x="151" y="0"/>
                    </a:cubicBezTo>
                    <a:cubicBezTo>
                      <a:pt x="219" y="11"/>
                      <a:pt x="248" y="31"/>
                      <a:pt x="309" y="59"/>
                    </a:cubicBezTo>
                    <a:cubicBezTo>
                      <a:pt x="336" y="72"/>
                      <a:pt x="368" y="75"/>
                      <a:pt x="393" y="92"/>
                    </a:cubicBezTo>
                    <a:cubicBezTo>
                      <a:pt x="415" y="107"/>
                      <a:pt x="430" y="120"/>
                      <a:pt x="459" y="125"/>
                    </a:cubicBezTo>
                    <a:cubicBezTo>
                      <a:pt x="492" y="131"/>
                      <a:pt x="526" y="131"/>
                      <a:pt x="560" y="134"/>
                    </a:cubicBezTo>
                    <a:cubicBezTo>
                      <a:pt x="672" y="124"/>
                      <a:pt x="783" y="117"/>
                      <a:pt x="894" y="100"/>
                    </a:cubicBezTo>
                    <a:cubicBezTo>
                      <a:pt x="930" y="94"/>
                      <a:pt x="932" y="88"/>
                      <a:pt x="969" y="75"/>
                    </a:cubicBezTo>
                    <a:cubicBezTo>
                      <a:pt x="985" y="69"/>
                      <a:pt x="1019" y="59"/>
                      <a:pt x="1019" y="59"/>
                    </a:cubicBezTo>
                    <a:cubicBezTo>
                      <a:pt x="1053" y="36"/>
                      <a:pt x="1088" y="36"/>
                      <a:pt x="1127" y="25"/>
                    </a:cubicBezTo>
                    <a:cubicBezTo>
                      <a:pt x="1210" y="40"/>
                      <a:pt x="1274" y="59"/>
                      <a:pt x="1361" y="59"/>
                    </a:cubicBezTo>
                  </a:path>
                </a:pathLst>
              </a:custGeom>
              <a:noFill/>
              <a:ln w="28575" cmpd="sng">
                <a:solidFill>
                  <a:schemeClr val="tx1"/>
                </a:solidFill>
                <a:round/>
                <a:headEnd/>
                <a:tailEnd type="none" w="med" len="med"/>
              </a:ln>
            </p:spPr>
            <p:txBody>
              <a:bodyPr/>
              <a:lstStyle/>
              <a:p>
                <a:endParaRPr lang="en-US"/>
              </a:p>
            </p:txBody>
          </p:sp>
          <p:sp>
            <p:nvSpPr>
              <p:cNvPr id="1065" name="Freeform 25"/>
              <p:cNvSpPr>
                <a:spLocks/>
              </p:cNvSpPr>
              <p:nvPr/>
            </p:nvSpPr>
            <p:spPr bwMode="auto">
              <a:xfrm>
                <a:off x="2721" y="1695"/>
                <a:ext cx="2104" cy="91"/>
              </a:xfrm>
              <a:custGeom>
                <a:avLst/>
                <a:gdLst>
                  <a:gd name="T0" fmla="*/ 0 w 2104"/>
                  <a:gd name="T1" fmla="*/ 58 h 91"/>
                  <a:gd name="T2" fmla="*/ 109 w 2104"/>
                  <a:gd name="T3" fmla="*/ 16 h 91"/>
                  <a:gd name="T4" fmla="*/ 192 w 2104"/>
                  <a:gd name="T5" fmla="*/ 0 h 91"/>
                  <a:gd name="T6" fmla="*/ 426 w 2104"/>
                  <a:gd name="T7" fmla="*/ 25 h 91"/>
                  <a:gd name="T8" fmla="*/ 568 w 2104"/>
                  <a:gd name="T9" fmla="*/ 50 h 91"/>
                  <a:gd name="T10" fmla="*/ 1219 w 2104"/>
                  <a:gd name="T11" fmla="*/ 50 h 91"/>
                  <a:gd name="T12" fmla="*/ 1344 w 2104"/>
                  <a:gd name="T13" fmla="*/ 91 h 91"/>
                  <a:gd name="T14" fmla="*/ 1503 w 2104"/>
                  <a:gd name="T15" fmla="*/ 83 h 91"/>
                  <a:gd name="T16" fmla="*/ 1570 w 2104"/>
                  <a:gd name="T17" fmla="*/ 58 h 91"/>
                  <a:gd name="T18" fmla="*/ 1712 w 2104"/>
                  <a:gd name="T19" fmla="*/ 0 h 91"/>
                  <a:gd name="T20" fmla="*/ 2104 w 2104"/>
                  <a:gd name="T21" fmla="*/ 25 h 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04"/>
                  <a:gd name="T34" fmla="*/ 0 h 91"/>
                  <a:gd name="T35" fmla="*/ 2104 w 2104"/>
                  <a:gd name="T36" fmla="*/ 91 h 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04" h="91">
                    <a:moveTo>
                      <a:pt x="0" y="58"/>
                    </a:moveTo>
                    <a:cubicBezTo>
                      <a:pt x="38" y="46"/>
                      <a:pt x="69" y="25"/>
                      <a:pt x="109" y="16"/>
                    </a:cubicBezTo>
                    <a:cubicBezTo>
                      <a:pt x="136" y="10"/>
                      <a:pt x="192" y="0"/>
                      <a:pt x="192" y="0"/>
                    </a:cubicBezTo>
                    <a:cubicBezTo>
                      <a:pt x="271" y="19"/>
                      <a:pt x="342" y="20"/>
                      <a:pt x="426" y="25"/>
                    </a:cubicBezTo>
                    <a:cubicBezTo>
                      <a:pt x="476" y="34"/>
                      <a:pt x="516" y="44"/>
                      <a:pt x="568" y="50"/>
                    </a:cubicBezTo>
                    <a:cubicBezTo>
                      <a:pt x="840" y="44"/>
                      <a:pt x="978" y="28"/>
                      <a:pt x="1219" y="50"/>
                    </a:cubicBezTo>
                    <a:cubicBezTo>
                      <a:pt x="1256" y="87"/>
                      <a:pt x="1292" y="84"/>
                      <a:pt x="1344" y="91"/>
                    </a:cubicBezTo>
                    <a:cubicBezTo>
                      <a:pt x="1397" y="88"/>
                      <a:pt x="1450" y="87"/>
                      <a:pt x="1503" y="83"/>
                    </a:cubicBezTo>
                    <a:cubicBezTo>
                      <a:pt x="1536" y="80"/>
                      <a:pt x="1540" y="71"/>
                      <a:pt x="1570" y="58"/>
                    </a:cubicBezTo>
                    <a:cubicBezTo>
                      <a:pt x="1618" y="38"/>
                      <a:pt x="1667" y="29"/>
                      <a:pt x="1712" y="0"/>
                    </a:cubicBezTo>
                    <a:cubicBezTo>
                      <a:pt x="1839" y="5"/>
                      <a:pt x="1976" y="25"/>
                      <a:pt x="2104" y="25"/>
                    </a:cubicBezTo>
                  </a:path>
                </a:pathLst>
              </a:custGeom>
              <a:noFill/>
              <a:ln w="28575" cmpd="sng">
                <a:solidFill>
                  <a:schemeClr val="tx1"/>
                </a:solidFill>
                <a:round/>
                <a:headEnd/>
                <a:tailEnd type="none" w="med" len="med"/>
              </a:ln>
            </p:spPr>
            <p:txBody>
              <a:bodyPr/>
              <a:lstStyle/>
              <a:p>
                <a:endParaRPr lang="en-US"/>
              </a:p>
            </p:txBody>
          </p:sp>
        </p:grpSp>
        <p:pic>
          <p:nvPicPr>
            <p:cNvPr id="1061" name="Picture 26" descr="j0232172"/>
            <p:cNvPicPr>
              <a:picLocks noChangeAspect="1" noChangeArrowheads="1"/>
            </p:cNvPicPr>
            <p:nvPr/>
          </p:nvPicPr>
          <p:blipFill>
            <a:blip r:embed="rId4" cstate="print"/>
            <a:srcRect/>
            <a:stretch>
              <a:fillRect/>
            </a:stretch>
          </p:blipFill>
          <p:spPr bwMode="auto">
            <a:xfrm>
              <a:off x="482" y="672"/>
              <a:ext cx="336" cy="335"/>
            </a:xfrm>
            <a:prstGeom prst="rect">
              <a:avLst/>
            </a:prstGeom>
            <a:noFill/>
            <a:ln w="9525">
              <a:noFill/>
              <a:miter lim="800000"/>
              <a:headEnd/>
              <a:tailEnd/>
            </a:ln>
          </p:spPr>
        </p:pic>
        <p:sp>
          <p:nvSpPr>
            <p:cNvPr id="1062" name="Text Box 27"/>
            <p:cNvSpPr txBox="1">
              <a:spLocks noChangeArrowheads="1"/>
            </p:cNvSpPr>
            <p:nvPr/>
          </p:nvSpPr>
          <p:spPr bwMode="auto">
            <a:xfrm>
              <a:off x="856" y="808"/>
              <a:ext cx="536" cy="212"/>
            </a:xfrm>
            <a:prstGeom prst="rect">
              <a:avLst/>
            </a:prstGeom>
            <a:noFill/>
            <a:ln w="9525">
              <a:noFill/>
              <a:miter lim="800000"/>
              <a:headEnd/>
              <a:tailEnd/>
            </a:ln>
          </p:spPr>
          <p:txBody>
            <a:bodyPr wrap="none">
              <a:spAutoFit/>
            </a:bodyPr>
            <a:lstStyle/>
            <a:p>
              <a:r>
                <a:rPr lang="en-GB">
                  <a:solidFill>
                    <a:srgbClr val="FF9900"/>
                  </a:solidFill>
                  <a:latin typeface="Comic Sans MS" pitchFamily="66" charset="0"/>
                </a:rPr>
                <a:t>Energy</a:t>
              </a:r>
            </a:p>
          </p:txBody>
        </p:sp>
      </p:grpSp>
      <p:grpSp>
        <p:nvGrpSpPr>
          <p:cNvPr id="5" name="Group 28"/>
          <p:cNvGrpSpPr>
            <a:grpSpLocks/>
          </p:cNvGrpSpPr>
          <p:nvPr/>
        </p:nvGrpSpPr>
        <p:grpSpPr bwMode="auto">
          <a:xfrm>
            <a:off x="3322638" y="2667000"/>
            <a:ext cx="1262062" cy="2492375"/>
            <a:chOff x="1872" y="780"/>
            <a:chExt cx="795" cy="1570"/>
          </a:xfrm>
        </p:grpSpPr>
        <p:graphicFrame>
          <p:nvGraphicFramePr>
            <p:cNvPr id="1027" name="Object 29"/>
            <p:cNvGraphicFramePr>
              <a:graphicFrameLocks noChangeAspect="1"/>
            </p:cNvGraphicFramePr>
            <p:nvPr/>
          </p:nvGraphicFramePr>
          <p:xfrm>
            <a:off x="2173" y="876"/>
            <a:ext cx="250" cy="594"/>
          </p:xfrm>
          <a:graphic>
            <a:graphicData uri="http://schemas.openxmlformats.org/presentationml/2006/ole">
              <p:oleObj spid="_x0000_s1027" name="Document" r:id="rId5" imgW="380880" imgH="942840" progId="ChemWindow.Document">
                <p:embed/>
              </p:oleObj>
            </a:graphicData>
          </a:graphic>
        </p:graphicFrame>
        <p:sp>
          <p:nvSpPr>
            <p:cNvPr id="1057" name="Text Box 30"/>
            <p:cNvSpPr txBox="1">
              <a:spLocks noChangeArrowheads="1"/>
            </p:cNvSpPr>
            <p:nvPr/>
          </p:nvSpPr>
          <p:spPr bwMode="auto">
            <a:xfrm>
              <a:off x="1872" y="780"/>
              <a:ext cx="795" cy="212"/>
            </a:xfrm>
            <a:prstGeom prst="rect">
              <a:avLst/>
            </a:prstGeom>
            <a:noFill/>
            <a:ln w="9525">
              <a:noFill/>
              <a:miter lim="800000"/>
              <a:headEnd/>
              <a:tailEnd/>
            </a:ln>
          </p:spPr>
          <p:txBody>
            <a:bodyPr wrap="none">
              <a:spAutoFit/>
            </a:bodyPr>
            <a:lstStyle/>
            <a:p>
              <a:r>
                <a:rPr lang="en-GB">
                  <a:solidFill>
                    <a:srgbClr val="000099"/>
                  </a:solidFill>
                  <a:latin typeface="Comic Sans MS" pitchFamily="66" charset="0"/>
                </a:rPr>
                <a:t>H</a:t>
              </a:r>
              <a:r>
                <a:rPr lang="en-GB" baseline="-25000">
                  <a:solidFill>
                    <a:srgbClr val="000099"/>
                  </a:solidFill>
                  <a:latin typeface="Comic Sans MS" pitchFamily="66" charset="0"/>
                </a:rPr>
                <a:t>2</a:t>
              </a:r>
              <a:r>
                <a:rPr lang="en-GB">
                  <a:solidFill>
                    <a:srgbClr val="000099"/>
                  </a:solidFill>
                  <a:latin typeface="Comic Sans MS" pitchFamily="66" charset="0"/>
                </a:rPr>
                <a:t>O + CO</a:t>
              </a:r>
              <a:r>
                <a:rPr lang="en-GB" baseline="-25000">
                  <a:solidFill>
                    <a:srgbClr val="000099"/>
                  </a:solidFill>
                  <a:latin typeface="Comic Sans MS" pitchFamily="66" charset="0"/>
                </a:rPr>
                <a:t>2</a:t>
              </a:r>
              <a:endParaRPr lang="en-GB">
                <a:solidFill>
                  <a:srgbClr val="000099"/>
                </a:solidFill>
                <a:latin typeface="Comic Sans MS" pitchFamily="66" charset="0"/>
              </a:endParaRPr>
            </a:p>
          </p:txBody>
        </p:sp>
        <p:sp>
          <p:nvSpPr>
            <p:cNvPr id="1058" name="Text Box 31"/>
            <p:cNvSpPr txBox="1">
              <a:spLocks noChangeArrowheads="1"/>
            </p:cNvSpPr>
            <p:nvPr/>
          </p:nvSpPr>
          <p:spPr bwMode="auto">
            <a:xfrm>
              <a:off x="1939" y="1384"/>
              <a:ext cx="272" cy="212"/>
            </a:xfrm>
            <a:prstGeom prst="rect">
              <a:avLst/>
            </a:prstGeom>
            <a:noFill/>
            <a:ln w="9525">
              <a:noFill/>
              <a:miter lim="800000"/>
              <a:headEnd/>
              <a:tailEnd/>
            </a:ln>
          </p:spPr>
          <p:txBody>
            <a:bodyPr wrap="none">
              <a:spAutoFit/>
            </a:bodyPr>
            <a:lstStyle/>
            <a:p>
              <a:r>
                <a:rPr lang="en-GB">
                  <a:solidFill>
                    <a:srgbClr val="000099"/>
                  </a:solidFill>
                  <a:latin typeface="Comic Sans MS" pitchFamily="66" charset="0"/>
                </a:rPr>
                <a:t>O</a:t>
              </a:r>
              <a:r>
                <a:rPr lang="en-GB" baseline="-25000">
                  <a:solidFill>
                    <a:srgbClr val="000099"/>
                  </a:solidFill>
                  <a:latin typeface="Comic Sans MS" pitchFamily="66" charset="0"/>
                </a:rPr>
                <a:t>2</a:t>
              </a:r>
              <a:endParaRPr lang="en-GB">
                <a:solidFill>
                  <a:srgbClr val="000099"/>
                </a:solidFill>
                <a:latin typeface="Comic Sans MS" pitchFamily="66" charset="0"/>
              </a:endParaRPr>
            </a:p>
          </p:txBody>
        </p:sp>
        <p:sp>
          <p:nvSpPr>
            <p:cNvPr id="1059" name="AutoShape 32"/>
            <p:cNvSpPr>
              <a:spLocks noChangeArrowheads="1"/>
            </p:cNvSpPr>
            <p:nvPr/>
          </p:nvSpPr>
          <p:spPr bwMode="auto">
            <a:xfrm rot="-1645209">
              <a:off x="2230" y="1582"/>
              <a:ext cx="100" cy="768"/>
            </a:xfrm>
            <a:prstGeom prst="downArrow">
              <a:avLst>
                <a:gd name="adj1" fmla="val 50000"/>
                <a:gd name="adj2" fmla="val 192000"/>
              </a:avLst>
            </a:prstGeom>
            <a:solidFill>
              <a:schemeClr val="hlink"/>
            </a:solidFill>
            <a:ln w="9525">
              <a:noFill/>
              <a:miter lim="800000"/>
              <a:headEnd/>
              <a:tailEnd/>
            </a:ln>
          </p:spPr>
          <p:txBody>
            <a:bodyPr wrap="none" anchor="ctr"/>
            <a:lstStyle/>
            <a:p>
              <a:endParaRPr lang="cs-CZ"/>
            </a:p>
          </p:txBody>
        </p:sp>
      </p:grpSp>
      <p:grpSp>
        <p:nvGrpSpPr>
          <p:cNvPr id="6" name="Group 33"/>
          <p:cNvGrpSpPr>
            <a:grpSpLocks/>
          </p:cNvGrpSpPr>
          <p:nvPr/>
        </p:nvGrpSpPr>
        <p:grpSpPr bwMode="auto">
          <a:xfrm>
            <a:off x="3551238" y="4495800"/>
            <a:ext cx="2336800" cy="2362200"/>
            <a:chOff x="2016" y="1932"/>
            <a:chExt cx="1472" cy="1488"/>
          </a:xfrm>
        </p:grpSpPr>
        <p:sp>
          <p:nvSpPr>
            <p:cNvPr id="1051" name="Text Box 34"/>
            <p:cNvSpPr txBox="1">
              <a:spLocks noChangeArrowheads="1"/>
            </p:cNvSpPr>
            <p:nvPr/>
          </p:nvSpPr>
          <p:spPr bwMode="auto">
            <a:xfrm>
              <a:off x="2782" y="1932"/>
              <a:ext cx="706" cy="520"/>
            </a:xfrm>
            <a:prstGeom prst="rect">
              <a:avLst/>
            </a:prstGeom>
            <a:noFill/>
            <a:ln w="9525">
              <a:noFill/>
              <a:miter lim="800000"/>
              <a:headEnd/>
              <a:tailEnd/>
            </a:ln>
          </p:spPr>
          <p:txBody>
            <a:bodyPr wrap="none">
              <a:spAutoFit/>
            </a:bodyPr>
            <a:lstStyle/>
            <a:p>
              <a:pPr algn="ctr"/>
              <a:r>
                <a:rPr lang="en-GB">
                  <a:solidFill>
                    <a:srgbClr val="008000"/>
                  </a:solidFill>
                  <a:latin typeface="Comic Sans MS" pitchFamily="66" charset="0"/>
                </a:rPr>
                <a:t>Nutrients</a:t>
              </a:r>
            </a:p>
            <a:p>
              <a:pPr algn="ctr"/>
              <a:r>
                <a:rPr lang="en-GB">
                  <a:solidFill>
                    <a:srgbClr val="008000"/>
                  </a:solidFill>
                  <a:latin typeface="Comic Sans MS" pitchFamily="66" charset="0"/>
                </a:rPr>
                <a:t>from </a:t>
              </a:r>
            </a:p>
            <a:p>
              <a:pPr algn="ctr"/>
              <a:r>
                <a:rPr lang="en-GB">
                  <a:solidFill>
                    <a:srgbClr val="008000"/>
                  </a:solidFill>
                  <a:latin typeface="Comic Sans MS" pitchFamily="66" charset="0"/>
                </a:rPr>
                <a:t>roots</a:t>
              </a:r>
            </a:p>
          </p:txBody>
        </p:sp>
        <p:sp>
          <p:nvSpPr>
            <p:cNvPr id="1052" name="Text Box 35"/>
            <p:cNvSpPr txBox="1">
              <a:spLocks noChangeArrowheads="1"/>
            </p:cNvSpPr>
            <p:nvPr/>
          </p:nvSpPr>
          <p:spPr bwMode="auto">
            <a:xfrm>
              <a:off x="2211" y="2604"/>
              <a:ext cx="381" cy="192"/>
            </a:xfrm>
            <a:prstGeom prst="rect">
              <a:avLst/>
            </a:prstGeom>
            <a:noFill/>
            <a:ln w="9525">
              <a:noFill/>
              <a:miter lim="800000"/>
              <a:headEnd/>
              <a:tailEnd/>
            </a:ln>
          </p:spPr>
          <p:txBody>
            <a:bodyPr wrap="none">
              <a:spAutoFit/>
            </a:bodyPr>
            <a:lstStyle/>
            <a:p>
              <a:r>
                <a:rPr lang="en-GB" sz="1400">
                  <a:solidFill>
                    <a:srgbClr val="000099"/>
                  </a:solidFill>
                  <a:latin typeface="Comic Sans MS" pitchFamily="66" charset="0"/>
                </a:rPr>
                <a:t>NH</a:t>
              </a:r>
              <a:r>
                <a:rPr lang="en-GB" sz="1400" baseline="-25000">
                  <a:solidFill>
                    <a:srgbClr val="000099"/>
                  </a:solidFill>
                  <a:latin typeface="Comic Sans MS" pitchFamily="66" charset="0"/>
                </a:rPr>
                <a:t>4</a:t>
              </a:r>
              <a:r>
                <a:rPr lang="en-GB" sz="1400" baseline="30000">
                  <a:solidFill>
                    <a:srgbClr val="000099"/>
                  </a:solidFill>
                  <a:latin typeface="Comic Sans MS" pitchFamily="66" charset="0"/>
                </a:rPr>
                <a:t>+</a:t>
              </a:r>
            </a:p>
          </p:txBody>
        </p:sp>
        <p:sp>
          <p:nvSpPr>
            <p:cNvPr id="1053" name="Text Box 36"/>
            <p:cNvSpPr txBox="1">
              <a:spLocks noChangeArrowheads="1"/>
            </p:cNvSpPr>
            <p:nvPr/>
          </p:nvSpPr>
          <p:spPr bwMode="auto">
            <a:xfrm>
              <a:off x="2832" y="2508"/>
              <a:ext cx="483" cy="192"/>
            </a:xfrm>
            <a:prstGeom prst="rect">
              <a:avLst/>
            </a:prstGeom>
            <a:noFill/>
            <a:ln w="9525">
              <a:noFill/>
              <a:miter lim="800000"/>
              <a:headEnd/>
              <a:tailEnd/>
            </a:ln>
          </p:spPr>
          <p:txBody>
            <a:bodyPr wrap="none">
              <a:spAutoFit/>
            </a:bodyPr>
            <a:lstStyle/>
            <a:p>
              <a:r>
                <a:rPr lang="en-GB" sz="1400">
                  <a:solidFill>
                    <a:srgbClr val="000099"/>
                  </a:solidFill>
                  <a:latin typeface="Comic Sans MS" pitchFamily="66" charset="0"/>
                </a:rPr>
                <a:t>H</a:t>
              </a:r>
              <a:r>
                <a:rPr lang="en-GB" sz="1400" baseline="-25000">
                  <a:solidFill>
                    <a:srgbClr val="000099"/>
                  </a:solidFill>
                  <a:latin typeface="Comic Sans MS" pitchFamily="66" charset="0"/>
                </a:rPr>
                <a:t>2</a:t>
              </a:r>
              <a:r>
                <a:rPr lang="en-GB" sz="1400">
                  <a:solidFill>
                    <a:srgbClr val="000099"/>
                  </a:solidFill>
                  <a:latin typeface="Comic Sans MS" pitchFamily="66" charset="0"/>
                </a:rPr>
                <a:t>PO</a:t>
              </a:r>
              <a:r>
                <a:rPr lang="en-GB" sz="1400" baseline="-25000">
                  <a:solidFill>
                    <a:srgbClr val="000099"/>
                  </a:solidFill>
                  <a:latin typeface="Comic Sans MS" pitchFamily="66" charset="0"/>
                </a:rPr>
                <a:t>4</a:t>
              </a:r>
              <a:r>
                <a:rPr lang="en-GB" sz="1400" baseline="30000">
                  <a:solidFill>
                    <a:srgbClr val="000099"/>
                  </a:solidFill>
                  <a:latin typeface="Comic Sans MS" pitchFamily="66" charset="0"/>
                </a:rPr>
                <a:t>-</a:t>
              </a:r>
              <a:endParaRPr lang="en-GB" sz="1400">
                <a:solidFill>
                  <a:srgbClr val="000099"/>
                </a:solidFill>
                <a:latin typeface="Comic Sans MS" pitchFamily="66" charset="0"/>
              </a:endParaRPr>
            </a:p>
          </p:txBody>
        </p:sp>
        <p:sp>
          <p:nvSpPr>
            <p:cNvPr id="1054" name="Text Box 37"/>
            <p:cNvSpPr txBox="1">
              <a:spLocks noChangeArrowheads="1"/>
            </p:cNvSpPr>
            <p:nvPr/>
          </p:nvSpPr>
          <p:spPr bwMode="auto">
            <a:xfrm>
              <a:off x="2016" y="2421"/>
              <a:ext cx="479" cy="192"/>
            </a:xfrm>
            <a:prstGeom prst="rect">
              <a:avLst/>
            </a:prstGeom>
            <a:noFill/>
            <a:ln w="9525">
              <a:noFill/>
              <a:miter lim="800000"/>
              <a:headEnd/>
              <a:tailEnd/>
            </a:ln>
          </p:spPr>
          <p:txBody>
            <a:bodyPr wrap="none">
              <a:spAutoFit/>
            </a:bodyPr>
            <a:lstStyle/>
            <a:p>
              <a:r>
                <a:rPr lang="en-GB" sz="1400">
                  <a:solidFill>
                    <a:srgbClr val="000099"/>
                  </a:solidFill>
                  <a:latin typeface="Comic Sans MS" pitchFamily="66" charset="0"/>
                </a:rPr>
                <a:t>RCOO</a:t>
              </a:r>
              <a:r>
                <a:rPr lang="en-GB" sz="1400" baseline="30000">
                  <a:solidFill>
                    <a:srgbClr val="000099"/>
                  </a:solidFill>
                  <a:latin typeface="Comic Sans MS" pitchFamily="66" charset="0"/>
                </a:rPr>
                <a:t>-</a:t>
              </a:r>
              <a:endParaRPr lang="en-GB" sz="1400">
                <a:solidFill>
                  <a:srgbClr val="000099"/>
                </a:solidFill>
                <a:latin typeface="Comic Sans MS" pitchFamily="66" charset="0"/>
              </a:endParaRPr>
            </a:p>
          </p:txBody>
        </p:sp>
        <p:sp>
          <p:nvSpPr>
            <p:cNvPr id="1055" name="Text Box 38"/>
            <p:cNvSpPr txBox="1">
              <a:spLocks noChangeArrowheads="1"/>
            </p:cNvSpPr>
            <p:nvPr/>
          </p:nvSpPr>
          <p:spPr bwMode="auto">
            <a:xfrm>
              <a:off x="2567" y="3228"/>
              <a:ext cx="409" cy="192"/>
            </a:xfrm>
            <a:prstGeom prst="rect">
              <a:avLst/>
            </a:prstGeom>
            <a:noFill/>
            <a:ln w="9525">
              <a:noFill/>
              <a:miter lim="800000"/>
              <a:headEnd/>
              <a:tailEnd/>
            </a:ln>
          </p:spPr>
          <p:txBody>
            <a:bodyPr>
              <a:spAutoFit/>
            </a:bodyPr>
            <a:lstStyle/>
            <a:p>
              <a:r>
                <a:rPr lang="en-GB" sz="1400">
                  <a:solidFill>
                    <a:srgbClr val="000099"/>
                  </a:solidFill>
                  <a:latin typeface="Comic Sans MS" pitchFamily="66" charset="0"/>
                </a:rPr>
                <a:t>RNH</a:t>
              </a:r>
              <a:r>
                <a:rPr lang="en-GB" sz="1400" baseline="-25000">
                  <a:solidFill>
                    <a:srgbClr val="000099"/>
                  </a:solidFill>
                  <a:latin typeface="Comic Sans MS" pitchFamily="66" charset="0"/>
                </a:rPr>
                <a:t>2</a:t>
              </a:r>
              <a:endParaRPr lang="en-GB" sz="1400">
                <a:solidFill>
                  <a:srgbClr val="000099"/>
                </a:solidFill>
                <a:latin typeface="Comic Sans MS" pitchFamily="66" charset="0"/>
              </a:endParaRPr>
            </a:p>
          </p:txBody>
        </p:sp>
        <p:sp>
          <p:nvSpPr>
            <p:cNvPr id="1056" name="Text Box 39"/>
            <p:cNvSpPr txBox="1">
              <a:spLocks noChangeArrowheads="1"/>
            </p:cNvSpPr>
            <p:nvPr/>
          </p:nvSpPr>
          <p:spPr bwMode="auto">
            <a:xfrm>
              <a:off x="2102" y="3036"/>
              <a:ext cx="442" cy="192"/>
            </a:xfrm>
            <a:prstGeom prst="rect">
              <a:avLst/>
            </a:prstGeom>
            <a:noFill/>
            <a:ln w="9525">
              <a:noFill/>
              <a:miter lim="800000"/>
              <a:headEnd/>
              <a:tailEnd/>
            </a:ln>
          </p:spPr>
          <p:txBody>
            <a:bodyPr>
              <a:spAutoFit/>
            </a:bodyPr>
            <a:lstStyle/>
            <a:p>
              <a:r>
                <a:rPr lang="en-GB" sz="1400">
                  <a:solidFill>
                    <a:srgbClr val="000099"/>
                  </a:solidFill>
                  <a:latin typeface="Comic Sans MS" pitchFamily="66" charset="0"/>
                </a:rPr>
                <a:t>CH</a:t>
              </a:r>
              <a:r>
                <a:rPr lang="en-GB" sz="1400" baseline="-25000">
                  <a:solidFill>
                    <a:srgbClr val="000099"/>
                  </a:solidFill>
                  <a:latin typeface="Comic Sans MS" pitchFamily="66" charset="0"/>
                </a:rPr>
                <a:t>2</a:t>
              </a:r>
              <a:r>
                <a:rPr lang="en-GB" sz="1400">
                  <a:solidFill>
                    <a:srgbClr val="000099"/>
                  </a:solidFill>
                  <a:latin typeface="Comic Sans MS" pitchFamily="66" charset="0"/>
                </a:rPr>
                <a:t>O</a:t>
              </a:r>
            </a:p>
          </p:txBody>
        </p:sp>
      </p:grpSp>
      <p:grpSp>
        <p:nvGrpSpPr>
          <p:cNvPr id="7" name="Group 40"/>
          <p:cNvGrpSpPr>
            <a:grpSpLocks/>
          </p:cNvGrpSpPr>
          <p:nvPr/>
        </p:nvGrpSpPr>
        <p:grpSpPr bwMode="auto">
          <a:xfrm>
            <a:off x="4078288" y="2990850"/>
            <a:ext cx="2363787" cy="3749675"/>
            <a:chOff x="2348" y="984"/>
            <a:chExt cx="1489" cy="2362"/>
          </a:xfrm>
        </p:grpSpPr>
        <p:grpSp>
          <p:nvGrpSpPr>
            <p:cNvPr id="1040" name="Group 41"/>
            <p:cNvGrpSpPr>
              <a:grpSpLocks/>
            </p:cNvGrpSpPr>
            <p:nvPr/>
          </p:nvGrpSpPr>
          <p:grpSpPr bwMode="auto">
            <a:xfrm>
              <a:off x="2348" y="984"/>
              <a:ext cx="1489" cy="2362"/>
              <a:chOff x="2348" y="984"/>
              <a:chExt cx="1489" cy="2362"/>
            </a:xfrm>
          </p:grpSpPr>
          <p:grpSp>
            <p:nvGrpSpPr>
              <p:cNvPr id="1042" name="Group 42"/>
              <p:cNvGrpSpPr>
                <a:grpSpLocks/>
              </p:cNvGrpSpPr>
              <p:nvPr/>
            </p:nvGrpSpPr>
            <p:grpSpPr bwMode="auto">
              <a:xfrm>
                <a:off x="2348" y="2668"/>
                <a:ext cx="1489" cy="678"/>
                <a:chOff x="2348" y="2944"/>
                <a:chExt cx="1489" cy="678"/>
              </a:xfrm>
            </p:grpSpPr>
            <p:sp>
              <p:nvSpPr>
                <p:cNvPr id="1046" name="AutoShape 43"/>
                <p:cNvSpPr>
                  <a:spLocks noChangeArrowheads="1"/>
                </p:cNvSpPr>
                <p:nvPr/>
              </p:nvSpPr>
              <p:spPr bwMode="auto">
                <a:xfrm rot="10674588">
                  <a:off x="2508" y="2970"/>
                  <a:ext cx="463" cy="152"/>
                </a:xfrm>
                <a:prstGeom prst="curvedUpArrow">
                  <a:avLst>
                    <a:gd name="adj1" fmla="val 60921"/>
                    <a:gd name="adj2" fmla="val 121842"/>
                    <a:gd name="adj3" fmla="val 33333"/>
                  </a:avLst>
                </a:prstGeom>
                <a:solidFill>
                  <a:srgbClr val="FF3300"/>
                </a:solidFill>
                <a:ln w="9525">
                  <a:solidFill>
                    <a:schemeClr val="tx1"/>
                  </a:solidFill>
                  <a:miter lim="800000"/>
                  <a:headEnd/>
                  <a:tailEnd/>
                </a:ln>
              </p:spPr>
              <p:txBody>
                <a:bodyPr wrap="none" anchor="ctr"/>
                <a:lstStyle/>
                <a:p>
                  <a:endParaRPr lang="cs-CZ"/>
                </a:p>
              </p:txBody>
            </p:sp>
            <p:sp>
              <p:nvSpPr>
                <p:cNvPr id="1047" name="AutoShape 44"/>
                <p:cNvSpPr>
                  <a:spLocks noChangeArrowheads="1"/>
                </p:cNvSpPr>
                <p:nvPr/>
              </p:nvSpPr>
              <p:spPr bwMode="auto">
                <a:xfrm rot="38309">
                  <a:off x="2539" y="3351"/>
                  <a:ext cx="463" cy="152"/>
                </a:xfrm>
                <a:prstGeom prst="curvedUpArrow">
                  <a:avLst>
                    <a:gd name="adj1" fmla="val 60921"/>
                    <a:gd name="adj2" fmla="val 121842"/>
                    <a:gd name="adj3" fmla="val 33333"/>
                  </a:avLst>
                </a:prstGeom>
                <a:solidFill>
                  <a:srgbClr val="FF3300"/>
                </a:solidFill>
                <a:ln w="9525">
                  <a:solidFill>
                    <a:schemeClr val="tx1"/>
                  </a:solidFill>
                  <a:miter lim="800000"/>
                  <a:headEnd/>
                  <a:tailEnd/>
                </a:ln>
              </p:spPr>
              <p:txBody>
                <a:bodyPr wrap="none" anchor="ctr"/>
                <a:lstStyle/>
                <a:p>
                  <a:endParaRPr lang="cs-CZ"/>
                </a:p>
              </p:txBody>
            </p:sp>
            <p:sp>
              <p:nvSpPr>
                <p:cNvPr id="1048" name="Text Box 45"/>
                <p:cNvSpPr txBox="1">
                  <a:spLocks noChangeArrowheads="1"/>
                </p:cNvSpPr>
                <p:nvPr/>
              </p:nvSpPr>
              <p:spPr bwMode="auto">
                <a:xfrm>
                  <a:off x="2348" y="3144"/>
                  <a:ext cx="116" cy="192"/>
                </a:xfrm>
                <a:prstGeom prst="rect">
                  <a:avLst/>
                </a:prstGeom>
                <a:noFill/>
                <a:ln w="9525">
                  <a:noFill/>
                  <a:miter lim="800000"/>
                  <a:headEnd/>
                  <a:tailEnd/>
                </a:ln>
              </p:spPr>
              <p:txBody>
                <a:bodyPr wrap="none">
                  <a:spAutoFit/>
                </a:bodyPr>
                <a:lstStyle/>
                <a:p>
                  <a:endParaRPr lang="en-GB" sz="1400">
                    <a:solidFill>
                      <a:srgbClr val="000099"/>
                    </a:solidFill>
                    <a:latin typeface="Comic Sans MS" pitchFamily="66" charset="0"/>
                  </a:endParaRPr>
                </a:p>
              </p:txBody>
            </p:sp>
            <p:graphicFrame>
              <p:nvGraphicFramePr>
                <p:cNvPr id="1026" name="Object 46"/>
                <p:cNvGraphicFramePr>
                  <a:graphicFrameLocks noChangeAspect="1"/>
                </p:cNvGraphicFramePr>
                <p:nvPr/>
              </p:nvGraphicFramePr>
              <p:xfrm>
                <a:off x="2998" y="3007"/>
                <a:ext cx="158" cy="472"/>
              </p:xfrm>
              <a:graphic>
                <a:graphicData uri="http://schemas.openxmlformats.org/presentationml/2006/ole">
                  <p:oleObj spid="_x0000_s1026" name="Document" r:id="rId6" imgW="390600" imgH="942840" progId="ChemWindow.Document">
                    <p:embed/>
                  </p:oleObj>
                </a:graphicData>
              </a:graphic>
            </p:graphicFrame>
            <p:sp>
              <p:nvSpPr>
                <p:cNvPr id="1049" name="Text Box 47"/>
                <p:cNvSpPr txBox="1">
                  <a:spLocks noChangeArrowheads="1"/>
                </p:cNvSpPr>
                <p:nvPr/>
              </p:nvSpPr>
              <p:spPr bwMode="auto">
                <a:xfrm>
                  <a:off x="3125" y="3430"/>
                  <a:ext cx="249" cy="192"/>
                </a:xfrm>
                <a:prstGeom prst="rect">
                  <a:avLst/>
                </a:prstGeom>
                <a:noFill/>
                <a:ln w="9525">
                  <a:noFill/>
                  <a:miter lim="800000"/>
                  <a:headEnd/>
                  <a:tailEnd/>
                </a:ln>
              </p:spPr>
              <p:txBody>
                <a:bodyPr wrap="none">
                  <a:spAutoFit/>
                </a:bodyPr>
                <a:lstStyle/>
                <a:p>
                  <a:r>
                    <a:rPr lang="en-GB" sz="1400">
                      <a:solidFill>
                        <a:srgbClr val="000099"/>
                      </a:solidFill>
                      <a:latin typeface="Comic Sans MS" pitchFamily="66" charset="0"/>
                    </a:rPr>
                    <a:t>O</a:t>
                  </a:r>
                  <a:r>
                    <a:rPr lang="en-GB" sz="1400" baseline="-25000">
                      <a:solidFill>
                        <a:srgbClr val="000099"/>
                      </a:solidFill>
                      <a:latin typeface="Comic Sans MS" pitchFamily="66" charset="0"/>
                    </a:rPr>
                    <a:t>2</a:t>
                  </a:r>
                  <a:endParaRPr lang="en-GB" sz="1400">
                    <a:solidFill>
                      <a:srgbClr val="000099"/>
                    </a:solidFill>
                    <a:latin typeface="Comic Sans MS" pitchFamily="66" charset="0"/>
                  </a:endParaRPr>
                </a:p>
              </p:txBody>
            </p:sp>
            <p:sp>
              <p:nvSpPr>
                <p:cNvPr id="1050" name="Text Box 48"/>
                <p:cNvSpPr txBox="1">
                  <a:spLocks noChangeArrowheads="1"/>
                </p:cNvSpPr>
                <p:nvPr/>
              </p:nvSpPr>
              <p:spPr bwMode="auto">
                <a:xfrm>
                  <a:off x="3134" y="2944"/>
                  <a:ext cx="703" cy="192"/>
                </a:xfrm>
                <a:prstGeom prst="rect">
                  <a:avLst/>
                </a:prstGeom>
                <a:noFill/>
                <a:ln w="9525">
                  <a:noFill/>
                  <a:miter lim="800000"/>
                  <a:headEnd/>
                  <a:tailEnd/>
                </a:ln>
              </p:spPr>
              <p:txBody>
                <a:bodyPr wrap="none">
                  <a:spAutoFit/>
                </a:bodyPr>
                <a:lstStyle/>
                <a:p>
                  <a:r>
                    <a:rPr lang="en-GB" sz="1400">
                      <a:solidFill>
                        <a:srgbClr val="000099"/>
                      </a:solidFill>
                      <a:latin typeface="Comic Sans MS" pitchFamily="66" charset="0"/>
                    </a:rPr>
                    <a:t>H</a:t>
                  </a:r>
                  <a:r>
                    <a:rPr lang="en-GB" sz="1400" baseline="-25000">
                      <a:solidFill>
                        <a:srgbClr val="000099"/>
                      </a:solidFill>
                      <a:latin typeface="Comic Sans MS" pitchFamily="66" charset="0"/>
                    </a:rPr>
                    <a:t>2</a:t>
                  </a:r>
                  <a:r>
                    <a:rPr lang="en-GB" sz="1400">
                      <a:solidFill>
                        <a:srgbClr val="000099"/>
                      </a:solidFill>
                      <a:latin typeface="Comic Sans MS" pitchFamily="66" charset="0"/>
                    </a:rPr>
                    <a:t>O + CO</a:t>
                  </a:r>
                  <a:r>
                    <a:rPr lang="en-GB" sz="1400" baseline="-25000">
                      <a:solidFill>
                        <a:srgbClr val="000099"/>
                      </a:solidFill>
                      <a:latin typeface="Comic Sans MS" pitchFamily="66" charset="0"/>
                    </a:rPr>
                    <a:t>2</a:t>
                  </a:r>
                  <a:endParaRPr lang="en-GB" sz="1400">
                    <a:solidFill>
                      <a:srgbClr val="000099"/>
                    </a:solidFill>
                    <a:latin typeface="Comic Sans MS" pitchFamily="66" charset="0"/>
                  </a:endParaRPr>
                </a:p>
              </p:txBody>
            </p:sp>
          </p:grpSp>
          <p:sp>
            <p:nvSpPr>
              <p:cNvPr id="1043" name="Text Box 49"/>
              <p:cNvSpPr txBox="1">
                <a:spLocks noChangeArrowheads="1"/>
              </p:cNvSpPr>
              <p:nvPr/>
            </p:nvSpPr>
            <p:spPr bwMode="auto">
              <a:xfrm>
                <a:off x="3504" y="1404"/>
                <a:ext cx="318" cy="192"/>
              </a:xfrm>
              <a:prstGeom prst="rect">
                <a:avLst/>
              </a:prstGeom>
              <a:noFill/>
              <a:ln w="9525">
                <a:noFill/>
                <a:miter lim="800000"/>
                <a:headEnd/>
                <a:tailEnd/>
              </a:ln>
            </p:spPr>
            <p:txBody>
              <a:bodyPr wrap="none">
                <a:spAutoFit/>
              </a:bodyPr>
              <a:lstStyle/>
              <a:p>
                <a:r>
                  <a:rPr lang="en-GB" sz="1400">
                    <a:solidFill>
                      <a:srgbClr val="000099"/>
                    </a:solidFill>
                    <a:latin typeface="Comic Sans MS" pitchFamily="66" charset="0"/>
                  </a:rPr>
                  <a:t>CO</a:t>
                </a:r>
                <a:r>
                  <a:rPr lang="en-GB" sz="1400" baseline="-25000">
                    <a:solidFill>
                      <a:srgbClr val="000099"/>
                    </a:solidFill>
                    <a:latin typeface="Comic Sans MS" pitchFamily="66" charset="0"/>
                  </a:rPr>
                  <a:t>2</a:t>
                </a:r>
                <a:endParaRPr lang="en-GB" sz="1400">
                  <a:solidFill>
                    <a:srgbClr val="000099"/>
                  </a:solidFill>
                  <a:latin typeface="Comic Sans MS" pitchFamily="66" charset="0"/>
                </a:endParaRPr>
              </a:p>
            </p:txBody>
          </p:sp>
          <p:sp>
            <p:nvSpPr>
              <p:cNvPr id="1044" name="Line 50"/>
              <p:cNvSpPr>
                <a:spLocks noChangeShapeType="1"/>
              </p:cNvSpPr>
              <p:nvPr/>
            </p:nvSpPr>
            <p:spPr bwMode="auto">
              <a:xfrm flipV="1">
                <a:off x="3648" y="1584"/>
                <a:ext cx="0" cy="1068"/>
              </a:xfrm>
              <a:prstGeom prst="line">
                <a:avLst/>
              </a:prstGeom>
              <a:noFill/>
              <a:ln w="19050">
                <a:solidFill>
                  <a:schemeClr val="accent2"/>
                </a:solidFill>
                <a:round/>
                <a:headEnd/>
                <a:tailEnd type="triangle" w="med" len="med"/>
              </a:ln>
            </p:spPr>
            <p:txBody>
              <a:bodyPr/>
              <a:lstStyle/>
              <a:p>
                <a:endParaRPr lang="en-US"/>
              </a:p>
            </p:txBody>
          </p:sp>
          <p:sp>
            <p:nvSpPr>
              <p:cNvPr id="1045" name="Freeform 51"/>
              <p:cNvSpPr>
                <a:spLocks/>
              </p:cNvSpPr>
              <p:nvPr/>
            </p:nvSpPr>
            <p:spPr bwMode="auto">
              <a:xfrm>
                <a:off x="3297" y="984"/>
                <a:ext cx="328" cy="334"/>
              </a:xfrm>
              <a:custGeom>
                <a:avLst/>
                <a:gdLst>
                  <a:gd name="T0" fmla="*/ 326 w 328"/>
                  <a:gd name="T1" fmla="*/ 334 h 334"/>
                  <a:gd name="T2" fmla="*/ 318 w 328"/>
                  <a:gd name="T3" fmla="*/ 176 h 334"/>
                  <a:gd name="T4" fmla="*/ 234 w 328"/>
                  <a:gd name="T5" fmla="*/ 84 h 334"/>
                  <a:gd name="T6" fmla="*/ 50 w 328"/>
                  <a:gd name="T7" fmla="*/ 1 h 334"/>
                  <a:gd name="T8" fmla="*/ 0 w 328"/>
                  <a:gd name="T9" fmla="*/ 1 h 334"/>
                  <a:gd name="T10" fmla="*/ 0 60000 65536"/>
                  <a:gd name="T11" fmla="*/ 0 60000 65536"/>
                  <a:gd name="T12" fmla="*/ 0 60000 65536"/>
                  <a:gd name="T13" fmla="*/ 0 60000 65536"/>
                  <a:gd name="T14" fmla="*/ 0 60000 65536"/>
                  <a:gd name="T15" fmla="*/ 0 w 328"/>
                  <a:gd name="T16" fmla="*/ 0 h 334"/>
                  <a:gd name="T17" fmla="*/ 328 w 328"/>
                  <a:gd name="T18" fmla="*/ 334 h 334"/>
                </a:gdLst>
                <a:ahLst/>
                <a:cxnLst>
                  <a:cxn ang="T10">
                    <a:pos x="T0" y="T1"/>
                  </a:cxn>
                  <a:cxn ang="T11">
                    <a:pos x="T2" y="T3"/>
                  </a:cxn>
                  <a:cxn ang="T12">
                    <a:pos x="T4" y="T5"/>
                  </a:cxn>
                  <a:cxn ang="T13">
                    <a:pos x="T6" y="T7"/>
                  </a:cxn>
                  <a:cxn ang="T14">
                    <a:pos x="T8" y="T9"/>
                  </a:cxn>
                </a:cxnLst>
                <a:rect l="T15" t="T16" r="T17" b="T18"/>
                <a:pathLst>
                  <a:path w="328" h="334">
                    <a:moveTo>
                      <a:pt x="326" y="334"/>
                    </a:moveTo>
                    <a:cubicBezTo>
                      <a:pt x="323" y="281"/>
                      <a:pt x="328" y="228"/>
                      <a:pt x="318" y="176"/>
                    </a:cubicBezTo>
                    <a:cubicBezTo>
                      <a:pt x="310" y="135"/>
                      <a:pt x="261" y="108"/>
                      <a:pt x="234" y="84"/>
                    </a:cubicBezTo>
                    <a:cubicBezTo>
                      <a:pt x="155" y="13"/>
                      <a:pt x="170" y="8"/>
                      <a:pt x="50" y="1"/>
                    </a:cubicBezTo>
                    <a:cubicBezTo>
                      <a:pt x="33" y="0"/>
                      <a:pt x="17" y="1"/>
                      <a:pt x="0" y="1"/>
                    </a:cubicBezTo>
                  </a:path>
                </a:pathLst>
              </a:custGeom>
              <a:noFill/>
              <a:ln w="19050" cmpd="sng">
                <a:solidFill>
                  <a:schemeClr val="accent2"/>
                </a:solidFill>
                <a:round/>
                <a:headEnd/>
                <a:tailEnd type="stealth" w="med" len="med"/>
              </a:ln>
            </p:spPr>
            <p:txBody>
              <a:bodyPr/>
              <a:lstStyle/>
              <a:p>
                <a:endParaRPr lang="en-US"/>
              </a:p>
            </p:txBody>
          </p:sp>
        </p:grpSp>
        <p:sp>
          <p:nvSpPr>
            <p:cNvPr id="1041" name="Text Box 52"/>
            <p:cNvSpPr txBox="1">
              <a:spLocks noChangeArrowheads="1"/>
            </p:cNvSpPr>
            <p:nvPr/>
          </p:nvSpPr>
          <p:spPr bwMode="auto">
            <a:xfrm>
              <a:off x="2400" y="2832"/>
              <a:ext cx="722" cy="192"/>
            </a:xfrm>
            <a:prstGeom prst="rect">
              <a:avLst/>
            </a:prstGeom>
            <a:noFill/>
            <a:ln w="9525">
              <a:noFill/>
              <a:miter lim="800000"/>
              <a:headEnd/>
              <a:tailEnd/>
            </a:ln>
          </p:spPr>
          <p:txBody>
            <a:bodyPr wrap="none">
              <a:spAutoFit/>
            </a:bodyPr>
            <a:lstStyle/>
            <a:p>
              <a:pPr algn="ctr"/>
              <a:r>
                <a:rPr lang="en-GB" sz="1400">
                  <a:solidFill>
                    <a:srgbClr val="000099"/>
                  </a:solidFill>
                  <a:latin typeface="Comic Sans MS" pitchFamily="66" charset="0"/>
                </a:rPr>
                <a:t>Metabolism</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2867">
                                            <p:txEl>
                                              <p:pRg st="0" end="0"/>
                                            </p:txEl>
                                          </p:spTgt>
                                        </p:tgtEl>
                                        <p:attrNameLst>
                                          <p:attrName>style.visibility</p:attrName>
                                        </p:attrNameLst>
                                      </p:cBhvr>
                                      <p:to>
                                        <p:strVal val="visible"/>
                                      </p:to>
                                    </p:set>
                                    <p:animEffect transition="in" filter="wipe(left)">
                                      <p:cBhvr>
                                        <p:cTn id="7" dur="500"/>
                                        <p:tgtEl>
                                          <p:spTgt spid="2928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2867">
                                            <p:txEl>
                                              <p:pRg st="1" end="1"/>
                                            </p:txEl>
                                          </p:spTgt>
                                        </p:tgtEl>
                                        <p:attrNameLst>
                                          <p:attrName>style.visibility</p:attrName>
                                        </p:attrNameLst>
                                      </p:cBhvr>
                                      <p:to>
                                        <p:strVal val="visible"/>
                                      </p:to>
                                    </p:set>
                                    <p:animEffect transition="in" filter="wipe(left)">
                                      <p:cBhvr>
                                        <p:cTn id="12" dur="500"/>
                                        <p:tgtEl>
                                          <p:spTgt spid="292867">
                                            <p:txEl>
                                              <p:pRg st="1" end="1"/>
                                            </p:txEl>
                                          </p:spTgt>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7"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7"/>
          <p:cNvSpPr>
            <a:spLocks noGrp="1" noChangeArrowheads="1"/>
          </p:cNvSpPr>
          <p:nvPr>
            <p:ph type="title"/>
          </p:nvPr>
        </p:nvSpPr>
        <p:spPr/>
        <p:txBody>
          <a:bodyPr/>
          <a:lstStyle/>
          <a:p>
            <a:pPr eaLnBrk="1" hangingPunct="1"/>
            <a:r>
              <a:rPr lang="cs-CZ" dirty="0" smtClean="0"/>
              <a:t>Mikrobiální společenstva </a:t>
            </a:r>
            <a:r>
              <a:rPr lang="cs-CZ" dirty="0" smtClean="0"/>
              <a:t>půdy</a:t>
            </a:r>
            <a:endParaRPr lang="en-US" dirty="0" smtClean="0"/>
          </a:p>
        </p:txBody>
      </p:sp>
      <p:sp>
        <p:nvSpPr>
          <p:cNvPr id="28675" name="Zástupný symbol pro číslo snímku 3"/>
          <p:cNvSpPr>
            <a:spLocks noGrp="1"/>
          </p:cNvSpPr>
          <p:nvPr>
            <p:ph type="sldNum" sz="quarter" idx="10"/>
          </p:nvPr>
        </p:nvSpPr>
        <p:spPr>
          <a:noFill/>
        </p:spPr>
        <p:txBody>
          <a:bodyPr/>
          <a:lstStyle/>
          <a:p>
            <a:r>
              <a:rPr lang="cs-CZ" smtClean="0">
                <a:latin typeface="Arial" charset="0"/>
              </a:rPr>
              <a:t>Snímek </a:t>
            </a:r>
            <a:fld id="{90F952EB-FBE0-4CFF-B2B7-61AE01F80CCA}" type="slidenum">
              <a:rPr lang="cs-CZ" smtClean="0">
                <a:latin typeface="Arial" charset="0"/>
              </a:rPr>
              <a:pPr/>
              <a:t>18</a:t>
            </a:fld>
            <a:endParaRPr lang="cs-CZ" smtClean="0">
              <a:latin typeface="Arial" charset="0"/>
            </a:endParaRPr>
          </a:p>
        </p:txBody>
      </p:sp>
      <p:grpSp>
        <p:nvGrpSpPr>
          <p:cNvPr id="2" name="Group 3"/>
          <p:cNvGrpSpPr>
            <a:grpSpLocks/>
          </p:cNvGrpSpPr>
          <p:nvPr/>
        </p:nvGrpSpPr>
        <p:grpSpPr bwMode="auto">
          <a:xfrm>
            <a:off x="1835150" y="1916113"/>
            <a:ext cx="6656388" cy="4533900"/>
            <a:chOff x="415" y="816"/>
            <a:chExt cx="4193" cy="3038"/>
          </a:xfrm>
        </p:grpSpPr>
        <p:sp>
          <p:nvSpPr>
            <p:cNvPr id="28713" name="Line 4"/>
            <p:cNvSpPr>
              <a:spLocks noChangeShapeType="1"/>
            </p:cNvSpPr>
            <p:nvPr/>
          </p:nvSpPr>
          <p:spPr bwMode="auto">
            <a:xfrm>
              <a:off x="672" y="816"/>
              <a:ext cx="0" cy="2640"/>
            </a:xfrm>
            <a:prstGeom prst="line">
              <a:avLst/>
            </a:prstGeom>
            <a:noFill/>
            <a:ln w="25400">
              <a:solidFill>
                <a:srgbClr val="000080"/>
              </a:solidFill>
              <a:round/>
              <a:headEnd/>
              <a:tailEnd type="none" w="med" len="lg"/>
            </a:ln>
          </p:spPr>
          <p:txBody>
            <a:bodyPr/>
            <a:lstStyle/>
            <a:p>
              <a:endParaRPr lang="en-US"/>
            </a:p>
          </p:txBody>
        </p:sp>
        <p:sp>
          <p:nvSpPr>
            <p:cNvPr id="28714" name="Line 5"/>
            <p:cNvSpPr>
              <a:spLocks noChangeShapeType="1"/>
            </p:cNvSpPr>
            <p:nvPr/>
          </p:nvSpPr>
          <p:spPr bwMode="auto">
            <a:xfrm>
              <a:off x="672" y="3456"/>
              <a:ext cx="3840" cy="0"/>
            </a:xfrm>
            <a:prstGeom prst="line">
              <a:avLst/>
            </a:prstGeom>
            <a:noFill/>
            <a:ln w="25400">
              <a:solidFill>
                <a:srgbClr val="000080"/>
              </a:solidFill>
              <a:round/>
              <a:headEnd/>
              <a:tailEnd type="none" w="med" len="lg"/>
            </a:ln>
          </p:spPr>
          <p:txBody>
            <a:bodyPr/>
            <a:lstStyle/>
            <a:p>
              <a:endParaRPr lang="en-US"/>
            </a:p>
          </p:txBody>
        </p:sp>
        <p:sp>
          <p:nvSpPr>
            <p:cNvPr id="28715" name="Text Box 6"/>
            <p:cNvSpPr txBox="1">
              <a:spLocks noChangeArrowheads="1"/>
            </p:cNvSpPr>
            <p:nvPr/>
          </p:nvSpPr>
          <p:spPr bwMode="auto">
            <a:xfrm rot="-5400000">
              <a:off x="146" y="2158"/>
              <a:ext cx="750" cy="212"/>
            </a:xfrm>
            <a:prstGeom prst="rect">
              <a:avLst/>
            </a:prstGeom>
            <a:noFill/>
            <a:ln w="25400">
              <a:noFill/>
              <a:miter lim="800000"/>
              <a:headEnd/>
              <a:tailEnd type="none" w="med" len="lg"/>
            </a:ln>
          </p:spPr>
          <p:txBody>
            <a:bodyPr wrap="none">
              <a:spAutoFit/>
            </a:bodyPr>
            <a:lstStyle/>
            <a:p>
              <a:r>
                <a:rPr lang="en-GB">
                  <a:solidFill>
                    <a:srgbClr val="000099"/>
                  </a:solidFill>
                  <a:latin typeface="Comic Sans MS" pitchFamily="66" charset="0"/>
                </a:rPr>
                <a:t>R/S ratio</a:t>
              </a:r>
              <a:endParaRPr lang="en-US">
                <a:solidFill>
                  <a:srgbClr val="000099"/>
                </a:solidFill>
                <a:latin typeface="Comic Sans MS" pitchFamily="66" charset="0"/>
              </a:endParaRPr>
            </a:p>
          </p:txBody>
        </p:sp>
        <p:sp>
          <p:nvSpPr>
            <p:cNvPr id="28716" name="Text Box 7"/>
            <p:cNvSpPr txBox="1">
              <a:spLocks noChangeArrowheads="1"/>
            </p:cNvSpPr>
            <p:nvPr/>
          </p:nvSpPr>
          <p:spPr bwMode="auto">
            <a:xfrm>
              <a:off x="2055" y="3628"/>
              <a:ext cx="1113" cy="226"/>
            </a:xfrm>
            <a:prstGeom prst="rect">
              <a:avLst/>
            </a:prstGeom>
            <a:noFill/>
            <a:ln w="25400">
              <a:noFill/>
              <a:miter lim="800000"/>
              <a:headEnd/>
              <a:tailEnd type="none" w="med" len="lg"/>
            </a:ln>
          </p:spPr>
          <p:txBody>
            <a:bodyPr wrap="none">
              <a:spAutoFit/>
            </a:bodyPr>
            <a:lstStyle/>
            <a:p>
              <a:r>
                <a:rPr lang="en-GB">
                  <a:solidFill>
                    <a:srgbClr val="000099"/>
                  </a:solidFill>
                  <a:latin typeface="Comic Sans MS" pitchFamily="66" charset="0"/>
                </a:rPr>
                <a:t>Plant age (days)</a:t>
              </a:r>
              <a:endParaRPr lang="en-US">
                <a:solidFill>
                  <a:srgbClr val="000099"/>
                </a:solidFill>
                <a:latin typeface="Comic Sans MS" pitchFamily="66" charset="0"/>
              </a:endParaRPr>
            </a:p>
          </p:txBody>
        </p:sp>
        <p:sp>
          <p:nvSpPr>
            <p:cNvPr id="28717" name="Text Box 8"/>
            <p:cNvSpPr txBox="1">
              <a:spLocks noChangeArrowheads="1"/>
            </p:cNvSpPr>
            <p:nvPr/>
          </p:nvSpPr>
          <p:spPr bwMode="auto">
            <a:xfrm>
              <a:off x="528" y="3456"/>
              <a:ext cx="194" cy="226"/>
            </a:xfrm>
            <a:prstGeom prst="rect">
              <a:avLst/>
            </a:prstGeom>
            <a:noFill/>
            <a:ln w="25400">
              <a:noFill/>
              <a:miter lim="800000"/>
              <a:headEnd/>
              <a:tailEnd type="none" w="med" len="lg"/>
            </a:ln>
          </p:spPr>
          <p:txBody>
            <a:bodyPr wrap="none">
              <a:spAutoFit/>
            </a:bodyPr>
            <a:lstStyle/>
            <a:p>
              <a:r>
                <a:rPr lang="en-GB" b="0">
                  <a:solidFill>
                    <a:srgbClr val="000099"/>
                  </a:solidFill>
                  <a:latin typeface="Comic Sans MS" pitchFamily="66" charset="0"/>
                </a:rPr>
                <a:t>0</a:t>
              </a:r>
              <a:endParaRPr lang="en-US" b="0">
                <a:solidFill>
                  <a:srgbClr val="000099"/>
                </a:solidFill>
                <a:latin typeface="Comic Sans MS" pitchFamily="66" charset="0"/>
              </a:endParaRPr>
            </a:p>
          </p:txBody>
        </p:sp>
        <p:sp>
          <p:nvSpPr>
            <p:cNvPr id="28718" name="Text Box 9"/>
            <p:cNvSpPr txBox="1">
              <a:spLocks noChangeArrowheads="1"/>
            </p:cNvSpPr>
            <p:nvPr/>
          </p:nvSpPr>
          <p:spPr bwMode="auto">
            <a:xfrm>
              <a:off x="1776" y="3456"/>
              <a:ext cx="272" cy="226"/>
            </a:xfrm>
            <a:prstGeom prst="rect">
              <a:avLst/>
            </a:prstGeom>
            <a:noFill/>
            <a:ln w="25400">
              <a:noFill/>
              <a:miter lim="800000"/>
              <a:headEnd/>
              <a:tailEnd type="none" w="med" len="lg"/>
            </a:ln>
          </p:spPr>
          <p:txBody>
            <a:bodyPr wrap="none">
              <a:spAutoFit/>
            </a:bodyPr>
            <a:lstStyle/>
            <a:p>
              <a:r>
                <a:rPr lang="en-GB" b="0">
                  <a:solidFill>
                    <a:srgbClr val="000099"/>
                  </a:solidFill>
                  <a:latin typeface="Comic Sans MS" pitchFamily="66" charset="0"/>
                </a:rPr>
                <a:t>20</a:t>
              </a:r>
              <a:endParaRPr lang="en-US" b="0">
                <a:solidFill>
                  <a:srgbClr val="000099"/>
                </a:solidFill>
                <a:latin typeface="Comic Sans MS" pitchFamily="66" charset="0"/>
              </a:endParaRPr>
            </a:p>
          </p:txBody>
        </p:sp>
        <p:sp>
          <p:nvSpPr>
            <p:cNvPr id="28719" name="Text Box 10"/>
            <p:cNvSpPr txBox="1">
              <a:spLocks noChangeArrowheads="1"/>
            </p:cNvSpPr>
            <p:nvPr/>
          </p:nvSpPr>
          <p:spPr bwMode="auto">
            <a:xfrm>
              <a:off x="3072" y="3456"/>
              <a:ext cx="272" cy="226"/>
            </a:xfrm>
            <a:prstGeom prst="rect">
              <a:avLst/>
            </a:prstGeom>
            <a:noFill/>
            <a:ln w="25400">
              <a:noFill/>
              <a:miter lim="800000"/>
              <a:headEnd/>
              <a:tailEnd type="none" w="med" len="lg"/>
            </a:ln>
          </p:spPr>
          <p:txBody>
            <a:bodyPr wrap="none">
              <a:spAutoFit/>
            </a:bodyPr>
            <a:lstStyle/>
            <a:p>
              <a:r>
                <a:rPr lang="en-GB" b="0">
                  <a:solidFill>
                    <a:srgbClr val="000099"/>
                  </a:solidFill>
                  <a:latin typeface="Comic Sans MS" pitchFamily="66" charset="0"/>
                </a:rPr>
                <a:t>40</a:t>
              </a:r>
              <a:endParaRPr lang="en-US" b="0">
                <a:solidFill>
                  <a:srgbClr val="000099"/>
                </a:solidFill>
                <a:latin typeface="Comic Sans MS" pitchFamily="66" charset="0"/>
              </a:endParaRPr>
            </a:p>
          </p:txBody>
        </p:sp>
        <p:sp>
          <p:nvSpPr>
            <p:cNvPr id="28720" name="Text Box 11"/>
            <p:cNvSpPr txBox="1">
              <a:spLocks noChangeArrowheads="1"/>
            </p:cNvSpPr>
            <p:nvPr/>
          </p:nvSpPr>
          <p:spPr bwMode="auto">
            <a:xfrm>
              <a:off x="4336" y="3456"/>
              <a:ext cx="272" cy="226"/>
            </a:xfrm>
            <a:prstGeom prst="rect">
              <a:avLst/>
            </a:prstGeom>
            <a:noFill/>
            <a:ln w="25400">
              <a:noFill/>
              <a:miter lim="800000"/>
              <a:headEnd/>
              <a:tailEnd type="none" w="med" len="lg"/>
            </a:ln>
          </p:spPr>
          <p:txBody>
            <a:bodyPr wrap="none">
              <a:spAutoFit/>
            </a:bodyPr>
            <a:lstStyle/>
            <a:p>
              <a:r>
                <a:rPr lang="en-GB" b="0">
                  <a:solidFill>
                    <a:srgbClr val="000099"/>
                  </a:solidFill>
                  <a:latin typeface="Comic Sans MS" pitchFamily="66" charset="0"/>
                </a:rPr>
                <a:t>60</a:t>
              </a:r>
              <a:endParaRPr lang="en-US" b="0">
                <a:solidFill>
                  <a:srgbClr val="000099"/>
                </a:solidFill>
                <a:latin typeface="Comic Sans MS" pitchFamily="66" charset="0"/>
              </a:endParaRPr>
            </a:p>
          </p:txBody>
        </p:sp>
      </p:grpSp>
      <p:grpSp>
        <p:nvGrpSpPr>
          <p:cNvPr id="3" name="Group 12"/>
          <p:cNvGrpSpPr>
            <a:grpSpLocks/>
          </p:cNvGrpSpPr>
          <p:nvPr/>
        </p:nvGrpSpPr>
        <p:grpSpPr bwMode="auto">
          <a:xfrm>
            <a:off x="2700338" y="2390775"/>
            <a:ext cx="5562600" cy="2971800"/>
            <a:chOff x="1200" y="1344"/>
            <a:chExt cx="3504" cy="1872"/>
          </a:xfrm>
        </p:grpSpPr>
        <p:grpSp>
          <p:nvGrpSpPr>
            <p:cNvPr id="28706" name="Group 13"/>
            <p:cNvGrpSpPr>
              <a:grpSpLocks/>
            </p:cNvGrpSpPr>
            <p:nvPr/>
          </p:nvGrpSpPr>
          <p:grpSpPr bwMode="auto">
            <a:xfrm>
              <a:off x="1440" y="1344"/>
              <a:ext cx="3264" cy="1872"/>
              <a:chOff x="1200" y="1296"/>
              <a:chExt cx="3264" cy="1872"/>
            </a:xfrm>
          </p:grpSpPr>
          <p:sp>
            <p:nvSpPr>
              <p:cNvPr id="28709" name="Line 14"/>
              <p:cNvSpPr>
                <a:spLocks noChangeShapeType="1"/>
              </p:cNvSpPr>
              <p:nvPr/>
            </p:nvSpPr>
            <p:spPr bwMode="auto">
              <a:xfrm flipV="1">
                <a:off x="1200" y="2976"/>
                <a:ext cx="720" cy="192"/>
              </a:xfrm>
              <a:prstGeom prst="line">
                <a:avLst/>
              </a:prstGeom>
              <a:noFill/>
              <a:ln w="38100">
                <a:solidFill>
                  <a:srgbClr val="CC0066"/>
                </a:solidFill>
                <a:round/>
                <a:headEnd/>
                <a:tailEnd type="none" w="med" len="lg"/>
              </a:ln>
            </p:spPr>
            <p:txBody>
              <a:bodyPr/>
              <a:lstStyle/>
              <a:p>
                <a:endParaRPr lang="en-US"/>
              </a:p>
            </p:txBody>
          </p:sp>
          <p:sp>
            <p:nvSpPr>
              <p:cNvPr id="28710" name="Line 15"/>
              <p:cNvSpPr>
                <a:spLocks noChangeShapeType="1"/>
              </p:cNvSpPr>
              <p:nvPr/>
            </p:nvSpPr>
            <p:spPr bwMode="auto">
              <a:xfrm flipV="1">
                <a:off x="1920" y="1296"/>
                <a:ext cx="432" cy="1680"/>
              </a:xfrm>
              <a:prstGeom prst="line">
                <a:avLst/>
              </a:prstGeom>
              <a:noFill/>
              <a:ln w="38100">
                <a:solidFill>
                  <a:srgbClr val="CC0066"/>
                </a:solidFill>
                <a:round/>
                <a:headEnd/>
                <a:tailEnd type="none" w="med" len="lg"/>
              </a:ln>
            </p:spPr>
            <p:txBody>
              <a:bodyPr/>
              <a:lstStyle/>
              <a:p>
                <a:endParaRPr lang="en-US"/>
              </a:p>
            </p:txBody>
          </p:sp>
          <p:sp>
            <p:nvSpPr>
              <p:cNvPr id="28711" name="Line 16"/>
              <p:cNvSpPr>
                <a:spLocks noChangeShapeType="1"/>
              </p:cNvSpPr>
              <p:nvPr/>
            </p:nvSpPr>
            <p:spPr bwMode="auto">
              <a:xfrm>
                <a:off x="2352" y="1296"/>
                <a:ext cx="432" cy="1776"/>
              </a:xfrm>
              <a:prstGeom prst="line">
                <a:avLst/>
              </a:prstGeom>
              <a:noFill/>
              <a:ln w="38100">
                <a:solidFill>
                  <a:srgbClr val="CC0066"/>
                </a:solidFill>
                <a:round/>
                <a:headEnd/>
                <a:tailEnd type="none" w="med" len="lg"/>
              </a:ln>
            </p:spPr>
            <p:txBody>
              <a:bodyPr/>
              <a:lstStyle/>
              <a:p>
                <a:endParaRPr lang="en-US"/>
              </a:p>
            </p:txBody>
          </p:sp>
          <p:sp>
            <p:nvSpPr>
              <p:cNvPr id="28712" name="Line 17"/>
              <p:cNvSpPr>
                <a:spLocks noChangeShapeType="1"/>
              </p:cNvSpPr>
              <p:nvPr/>
            </p:nvSpPr>
            <p:spPr bwMode="auto">
              <a:xfrm>
                <a:off x="2784" y="3072"/>
                <a:ext cx="1680" cy="96"/>
              </a:xfrm>
              <a:prstGeom prst="line">
                <a:avLst/>
              </a:prstGeom>
              <a:noFill/>
              <a:ln w="38100">
                <a:solidFill>
                  <a:srgbClr val="CC0066"/>
                </a:solidFill>
                <a:round/>
                <a:headEnd/>
                <a:tailEnd type="none" w="med" len="lg"/>
              </a:ln>
            </p:spPr>
            <p:txBody>
              <a:bodyPr/>
              <a:lstStyle/>
              <a:p>
                <a:endParaRPr lang="en-US"/>
              </a:p>
            </p:txBody>
          </p:sp>
        </p:grpSp>
        <p:sp>
          <p:nvSpPr>
            <p:cNvPr id="28707" name="Text Box 18"/>
            <p:cNvSpPr txBox="1">
              <a:spLocks noChangeArrowheads="1"/>
            </p:cNvSpPr>
            <p:nvPr/>
          </p:nvSpPr>
          <p:spPr bwMode="auto">
            <a:xfrm>
              <a:off x="1200" y="1721"/>
              <a:ext cx="766" cy="366"/>
            </a:xfrm>
            <a:prstGeom prst="rect">
              <a:avLst/>
            </a:prstGeom>
            <a:noFill/>
            <a:ln w="25400">
              <a:noFill/>
              <a:miter lim="800000"/>
              <a:headEnd/>
              <a:tailEnd type="none" w="med" len="lg"/>
            </a:ln>
          </p:spPr>
          <p:txBody>
            <a:bodyPr wrap="none">
              <a:spAutoFit/>
            </a:bodyPr>
            <a:lstStyle/>
            <a:p>
              <a:pPr algn="ctr"/>
              <a:r>
                <a:rPr lang="en-GB" b="0">
                  <a:solidFill>
                    <a:srgbClr val="CC0066"/>
                  </a:solidFill>
                  <a:latin typeface="Comic Sans MS" pitchFamily="66" charset="0"/>
                </a:rPr>
                <a:t>Pigmented </a:t>
              </a:r>
            </a:p>
            <a:p>
              <a:pPr algn="ctr"/>
              <a:r>
                <a:rPr lang="en-GB" b="0">
                  <a:solidFill>
                    <a:srgbClr val="CC0066"/>
                  </a:solidFill>
                  <a:latin typeface="Comic Sans MS" pitchFamily="66" charset="0"/>
                </a:rPr>
                <a:t>bacteria</a:t>
              </a:r>
              <a:endParaRPr lang="en-US" b="0">
                <a:solidFill>
                  <a:srgbClr val="CC0066"/>
                </a:solidFill>
                <a:latin typeface="Comic Sans MS" pitchFamily="66" charset="0"/>
              </a:endParaRPr>
            </a:p>
          </p:txBody>
        </p:sp>
        <p:sp>
          <p:nvSpPr>
            <p:cNvPr id="28708" name="Line 19"/>
            <p:cNvSpPr>
              <a:spLocks noChangeShapeType="1"/>
            </p:cNvSpPr>
            <p:nvPr/>
          </p:nvSpPr>
          <p:spPr bwMode="auto">
            <a:xfrm>
              <a:off x="1872" y="1920"/>
              <a:ext cx="576" cy="0"/>
            </a:xfrm>
            <a:prstGeom prst="line">
              <a:avLst/>
            </a:prstGeom>
            <a:noFill/>
            <a:ln w="25400">
              <a:solidFill>
                <a:srgbClr val="CC0066"/>
              </a:solidFill>
              <a:round/>
              <a:headEnd/>
              <a:tailEnd type="triangle" w="med" len="lg"/>
            </a:ln>
          </p:spPr>
          <p:txBody>
            <a:bodyPr/>
            <a:lstStyle/>
            <a:p>
              <a:endParaRPr lang="en-US"/>
            </a:p>
          </p:txBody>
        </p:sp>
      </p:grpSp>
      <p:grpSp>
        <p:nvGrpSpPr>
          <p:cNvPr id="5" name="Group 20"/>
          <p:cNvGrpSpPr>
            <a:grpSpLocks/>
          </p:cNvGrpSpPr>
          <p:nvPr/>
        </p:nvGrpSpPr>
        <p:grpSpPr bwMode="auto">
          <a:xfrm>
            <a:off x="2471738" y="4476750"/>
            <a:ext cx="5562600" cy="1190625"/>
            <a:chOff x="1056" y="2658"/>
            <a:chExt cx="3504" cy="750"/>
          </a:xfrm>
        </p:grpSpPr>
        <p:grpSp>
          <p:nvGrpSpPr>
            <p:cNvPr id="28698" name="Group 21"/>
            <p:cNvGrpSpPr>
              <a:grpSpLocks/>
            </p:cNvGrpSpPr>
            <p:nvPr/>
          </p:nvGrpSpPr>
          <p:grpSpPr bwMode="auto">
            <a:xfrm>
              <a:off x="1440" y="2784"/>
              <a:ext cx="3120" cy="624"/>
              <a:chOff x="1200" y="2736"/>
              <a:chExt cx="3120" cy="624"/>
            </a:xfrm>
          </p:grpSpPr>
          <p:sp>
            <p:nvSpPr>
              <p:cNvPr id="28701" name="Line 22"/>
              <p:cNvSpPr>
                <a:spLocks noChangeShapeType="1"/>
              </p:cNvSpPr>
              <p:nvPr/>
            </p:nvSpPr>
            <p:spPr bwMode="auto">
              <a:xfrm>
                <a:off x="1200" y="3360"/>
                <a:ext cx="336" cy="0"/>
              </a:xfrm>
              <a:prstGeom prst="line">
                <a:avLst/>
              </a:prstGeom>
              <a:noFill/>
              <a:ln w="38100">
                <a:solidFill>
                  <a:schemeClr val="tx1"/>
                </a:solidFill>
                <a:round/>
                <a:headEnd/>
                <a:tailEnd type="none" w="med" len="lg"/>
              </a:ln>
            </p:spPr>
            <p:txBody>
              <a:bodyPr/>
              <a:lstStyle/>
              <a:p>
                <a:endParaRPr lang="en-US"/>
              </a:p>
            </p:txBody>
          </p:sp>
          <p:sp>
            <p:nvSpPr>
              <p:cNvPr id="28702" name="Line 23"/>
              <p:cNvSpPr>
                <a:spLocks noChangeShapeType="1"/>
              </p:cNvSpPr>
              <p:nvPr/>
            </p:nvSpPr>
            <p:spPr bwMode="auto">
              <a:xfrm flipV="1">
                <a:off x="1536" y="3168"/>
                <a:ext cx="528" cy="192"/>
              </a:xfrm>
              <a:prstGeom prst="line">
                <a:avLst/>
              </a:prstGeom>
              <a:noFill/>
              <a:ln w="38100">
                <a:solidFill>
                  <a:schemeClr val="tx1"/>
                </a:solidFill>
                <a:round/>
                <a:headEnd/>
                <a:tailEnd type="none" w="med" len="lg"/>
              </a:ln>
            </p:spPr>
            <p:txBody>
              <a:bodyPr/>
              <a:lstStyle/>
              <a:p>
                <a:endParaRPr lang="en-US"/>
              </a:p>
            </p:txBody>
          </p:sp>
          <p:sp>
            <p:nvSpPr>
              <p:cNvPr id="28703" name="Line 24"/>
              <p:cNvSpPr>
                <a:spLocks noChangeShapeType="1"/>
              </p:cNvSpPr>
              <p:nvPr/>
            </p:nvSpPr>
            <p:spPr bwMode="auto">
              <a:xfrm flipV="1">
                <a:off x="2064" y="2736"/>
                <a:ext cx="336" cy="432"/>
              </a:xfrm>
              <a:prstGeom prst="line">
                <a:avLst/>
              </a:prstGeom>
              <a:noFill/>
              <a:ln w="38100">
                <a:solidFill>
                  <a:schemeClr val="tx1"/>
                </a:solidFill>
                <a:round/>
                <a:headEnd/>
                <a:tailEnd type="none" w="med" len="lg"/>
              </a:ln>
            </p:spPr>
            <p:txBody>
              <a:bodyPr/>
              <a:lstStyle/>
              <a:p>
                <a:endParaRPr lang="en-US"/>
              </a:p>
            </p:txBody>
          </p:sp>
          <p:sp>
            <p:nvSpPr>
              <p:cNvPr id="28704" name="Line 25"/>
              <p:cNvSpPr>
                <a:spLocks noChangeShapeType="1"/>
              </p:cNvSpPr>
              <p:nvPr/>
            </p:nvSpPr>
            <p:spPr bwMode="auto">
              <a:xfrm>
                <a:off x="2400" y="2736"/>
                <a:ext cx="288" cy="480"/>
              </a:xfrm>
              <a:prstGeom prst="line">
                <a:avLst/>
              </a:prstGeom>
              <a:noFill/>
              <a:ln w="38100">
                <a:solidFill>
                  <a:schemeClr val="tx1"/>
                </a:solidFill>
                <a:round/>
                <a:headEnd/>
                <a:tailEnd type="none" w="med" len="lg"/>
              </a:ln>
            </p:spPr>
            <p:txBody>
              <a:bodyPr/>
              <a:lstStyle/>
              <a:p>
                <a:endParaRPr lang="en-US"/>
              </a:p>
            </p:txBody>
          </p:sp>
          <p:sp>
            <p:nvSpPr>
              <p:cNvPr id="28705" name="Line 26"/>
              <p:cNvSpPr>
                <a:spLocks noChangeShapeType="1"/>
              </p:cNvSpPr>
              <p:nvPr/>
            </p:nvSpPr>
            <p:spPr bwMode="auto">
              <a:xfrm>
                <a:off x="2688" y="3216"/>
                <a:ext cx="1632" cy="96"/>
              </a:xfrm>
              <a:prstGeom prst="line">
                <a:avLst/>
              </a:prstGeom>
              <a:noFill/>
              <a:ln w="38100">
                <a:solidFill>
                  <a:schemeClr val="tx1"/>
                </a:solidFill>
                <a:round/>
                <a:headEnd/>
                <a:tailEnd type="none" w="med" len="lg"/>
              </a:ln>
            </p:spPr>
            <p:txBody>
              <a:bodyPr/>
              <a:lstStyle/>
              <a:p>
                <a:endParaRPr lang="en-US"/>
              </a:p>
            </p:txBody>
          </p:sp>
        </p:grpSp>
        <p:sp>
          <p:nvSpPr>
            <p:cNvPr id="28699" name="Text Box 27"/>
            <p:cNvSpPr txBox="1">
              <a:spLocks noChangeArrowheads="1"/>
            </p:cNvSpPr>
            <p:nvPr/>
          </p:nvSpPr>
          <p:spPr bwMode="auto">
            <a:xfrm>
              <a:off x="1056" y="2658"/>
              <a:ext cx="1056" cy="366"/>
            </a:xfrm>
            <a:prstGeom prst="rect">
              <a:avLst/>
            </a:prstGeom>
            <a:noFill/>
            <a:ln w="25400">
              <a:noFill/>
              <a:miter lim="800000"/>
              <a:headEnd/>
              <a:tailEnd type="none" w="med" len="lg"/>
            </a:ln>
          </p:spPr>
          <p:txBody>
            <a:bodyPr wrap="none">
              <a:spAutoFit/>
            </a:bodyPr>
            <a:lstStyle/>
            <a:p>
              <a:pPr algn="ctr"/>
              <a:r>
                <a:rPr lang="en-GB" b="0">
                  <a:latin typeface="Comic Sans MS" pitchFamily="66" charset="0"/>
                </a:rPr>
                <a:t>Non-pigmented </a:t>
              </a:r>
            </a:p>
            <a:p>
              <a:pPr algn="ctr"/>
              <a:r>
                <a:rPr lang="en-GB" b="0">
                  <a:latin typeface="Comic Sans MS" pitchFamily="66" charset="0"/>
                </a:rPr>
                <a:t>bacteria</a:t>
              </a:r>
              <a:endParaRPr lang="en-US" b="0">
                <a:latin typeface="Comic Sans MS" pitchFamily="66" charset="0"/>
              </a:endParaRPr>
            </a:p>
          </p:txBody>
        </p:sp>
        <p:sp>
          <p:nvSpPr>
            <p:cNvPr id="28700" name="Line 28"/>
            <p:cNvSpPr>
              <a:spLocks noChangeShapeType="1"/>
            </p:cNvSpPr>
            <p:nvPr/>
          </p:nvSpPr>
          <p:spPr bwMode="auto">
            <a:xfrm>
              <a:off x="1968" y="2880"/>
              <a:ext cx="528" cy="48"/>
            </a:xfrm>
            <a:prstGeom prst="line">
              <a:avLst/>
            </a:prstGeom>
            <a:noFill/>
            <a:ln w="25400">
              <a:solidFill>
                <a:schemeClr val="tx1"/>
              </a:solidFill>
              <a:round/>
              <a:headEnd/>
              <a:tailEnd type="triangle" w="med" len="lg"/>
            </a:ln>
          </p:spPr>
          <p:txBody>
            <a:bodyPr/>
            <a:lstStyle/>
            <a:p>
              <a:endParaRPr lang="en-US"/>
            </a:p>
          </p:txBody>
        </p:sp>
      </p:grpSp>
      <p:grpSp>
        <p:nvGrpSpPr>
          <p:cNvPr id="7" name="Group 29"/>
          <p:cNvGrpSpPr>
            <a:grpSpLocks/>
          </p:cNvGrpSpPr>
          <p:nvPr/>
        </p:nvGrpSpPr>
        <p:grpSpPr bwMode="auto">
          <a:xfrm>
            <a:off x="3081338" y="1933575"/>
            <a:ext cx="5722937" cy="3581400"/>
            <a:chOff x="1440" y="1056"/>
            <a:chExt cx="3605" cy="2256"/>
          </a:xfrm>
        </p:grpSpPr>
        <p:grpSp>
          <p:nvGrpSpPr>
            <p:cNvPr id="28692" name="Group 30"/>
            <p:cNvGrpSpPr>
              <a:grpSpLocks/>
            </p:cNvGrpSpPr>
            <p:nvPr/>
          </p:nvGrpSpPr>
          <p:grpSpPr bwMode="auto">
            <a:xfrm>
              <a:off x="1440" y="1056"/>
              <a:ext cx="3024" cy="2256"/>
              <a:chOff x="1200" y="1008"/>
              <a:chExt cx="3024" cy="2256"/>
            </a:xfrm>
          </p:grpSpPr>
          <p:sp>
            <p:nvSpPr>
              <p:cNvPr id="28695" name="Line 31"/>
              <p:cNvSpPr>
                <a:spLocks noChangeShapeType="1"/>
              </p:cNvSpPr>
              <p:nvPr/>
            </p:nvSpPr>
            <p:spPr bwMode="auto">
              <a:xfrm flipV="1">
                <a:off x="1200" y="3024"/>
                <a:ext cx="1152" cy="240"/>
              </a:xfrm>
              <a:prstGeom prst="line">
                <a:avLst/>
              </a:prstGeom>
              <a:noFill/>
              <a:ln w="38100">
                <a:solidFill>
                  <a:srgbClr val="339966"/>
                </a:solidFill>
                <a:prstDash val="lgDash"/>
                <a:round/>
                <a:headEnd/>
                <a:tailEnd type="none" w="med" len="lg"/>
              </a:ln>
            </p:spPr>
            <p:txBody>
              <a:bodyPr/>
              <a:lstStyle/>
              <a:p>
                <a:endParaRPr lang="en-US"/>
              </a:p>
            </p:txBody>
          </p:sp>
          <p:sp>
            <p:nvSpPr>
              <p:cNvPr id="28696" name="Line 32"/>
              <p:cNvSpPr>
                <a:spLocks noChangeShapeType="1"/>
              </p:cNvSpPr>
              <p:nvPr/>
            </p:nvSpPr>
            <p:spPr bwMode="auto">
              <a:xfrm flipV="1">
                <a:off x="2352" y="1008"/>
                <a:ext cx="528" cy="2016"/>
              </a:xfrm>
              <a:prstGeom prst="line">
                <a:avLst/>
              </a:prstGeom>
              <a:noFill/>
              <a:ln w="38100">
                <a:solidFill>
                  <a:srgbClr val="339966"/>
                </a:solidFill>
                <a:prstDash val="lgDash"/>
                <a:round/>
                <a:headEnd/>
                <a:tailEnd type="none" w="med" len="lg"/>
              </a:ln>
            </p:spPr>
            <p:txBody>
              <a:bodyPr/>
              <a:lstStyle/>
              <a:p>
                <a:endParaRPr lang="en-US"/>
              </a:p>
            </p:txBody>
          </p:sp>
          <p:sp>
            <p:nvSpPr>
              <p:cNvPr id="28697" name="Line 33"/>
              <p:cNvSpPr>
                <a:spLocks noChangeShapeType="1"/>
              </p:cNvSpPr>
              <p:nvPr/>
            </p:nvSpPr>
            <p:spPr bwMode="auto">
              <a:xfrm>
                <a:off x="2880" y="1008"/>
                <a:ext cx="1344" cy="2016"/>
              </a:xfrm>
              <a:prstGeom prst="line">
                <a:avLst/>
              </a:prstGeom>
              <a:noFill/>
              <a:ln w="38100">
                <a:solidFill>
                  <a:srgbClr val="339966"/>
                </a:solidFill>
                <a:prstDash val="lgDash"/>
                <a:round/>
                <a:headEnd/>
                <a:tailEnd type="none" w="med" len="lg"/>
              </a:ln>
            </p:spPr>
            <p:txBody>
              <a:bodyPr/>
              <a:lstStyle/>
              <a:p>
                <a:endParaRPr lang="en-US"/>
              </a:p>
            </p:txBody>
          </p:sp>
        </p:grpSp>
        <p:sp>
          <p:nvSpPr>
            <p:cNvPr id="28693" name="Text Box 34"/>
            <p:cNvSpPr txBox="1">
              <a:spLocks noChangeArrowheads="1"/>
            </p:cNvSpPr>
            <p:nvPr/>
          </p:nvSpPr>
          <p:spPr bwMode="auto">
            <a:xfrm>
              <a:off x="3782" y="1241"/>
              <a:ext cx="1263" cy="212"/>
            </a:xfrm>
            <a:prstGeom prst="rect">
              <a:avLst/>
            </a:prstGeom>
            <a:noFill/>
            <a:ln w="25400">
              <a:noFill/>
              <a:miter lim="800000"/>
              <a:headEnd/>
              <a:tailEnd type="none" w="med" len="lg"/>
            </a:ln>
          </p:spPr>
          <p:txBody>
            <a:bodyPr wrap="none">
              <a:spAutoFit/>
            </a:bodyPr>
            <a:lstStyle/>
            <a:p>
              <a:r>
                <a:rPr lang="en-GB" b="0">
                  <a:solidFill>
                    <a:srgbClr val="009900"/>
                  </a:solidFill>
                  <a:latin typeface="Comic Sans MS" pitchFamily="66" charset="0"/>
                </a:rPr>
                <a:t>Flagellate protozoa</a:t>
              </a:r>
              <a:endParaRPr lang="en-US" b="0">
                <a:solidFill>
                  <a:srgbClr val="009900"/>
                </a:solidFill>
                <a:latin typeface="Comic Sans MS" pitchFamily="66" charset="0"/>
              </a:endParaRPr>
            </a:p>
          </p:txBody>
        </p:sp>
        <p:sp>
          <p:nvSpPr>
            <p:cNvPr id="28694" name="Line 35"/>
            <p:cNvSpPr>
              <a:spLocks noChangeShapeType="1"/>
            </p:cNvSpPr>
            <p:nvPr/>
          </p:nvSpPr>
          <p:spPr bwMode="auto">
            <a:xfrm flipH="1">
              <a:off x="3648" y="1440"/>
              <a:ext cx="576" cy="432"/>
            </a:xfrm>
            <a:prstGeom prst="line">
              <a:avLst/>
            </a:prstGeom>
            <a:noFill/>
            <a:ln w="25400">
              <a:solidFill>
                <a:srgbClr val="009900"/>
              </a:solidFill>
              <a:round/>
              <a:headEnd/>
              <a:tailEnd type="triangle" w="med" len="lg"/>
            </a:ln>
          </p:spPr>
          <p:txBody>
            <a:bodyPr/>
            <a:lstStyle/>
            <a:p>
              <a:endParaRPr lang="en-US"/>
            </a:p>
          </p:txBody>
        </p:sp>
      </p:grpSp>
      <p:grpSp>
        <p:nvGrpSpPr>
          <p:cNvPr id="9" name="Group 36"/>
          <p:cNvGrpSpPr>
            <a:grpSpLocks/>
          </p:cNvGrpSpPr>
          <p:nvPr/>
        </p:nvGrpSpPr>
        <p:grpSpPr bwMode="auto">
          <a:xfrm>
            <a:off x="3081338" y="3914775"/>
            <a:ext cx="5105400" cy="1828800"/>
            <a:chOff x="1440" y="2304"/>
            <a:chExt cx="3216" cy="1152"/>
          </a:xfrm>
        </p:grpSpPr>
        <p:grpSp>
          <p:nvGrpSpPr>
            <p:cNvPr id="28685" name="Group 37"/>
            <p:cNvGrpSpPr>
              <a:grpSpLocks/>
            </p:cNvGrpSpPr>
            <p:nvPr/>
          </p:nvGrpSpPr>
          <p:grpSpPr bwMode="auto">
            <a:xfrm>
              <a:off x="1440" y="3024"/>
              <a:ext cx="3216" cy="432"/>
              <a:chOff x="1200" y="2976"/>
              <a:chExt cx="3216" cy="432"/>
            </a:xfrm>
          </p:grpSpPr>
          <p:sp>
            <p:nvSpPr>
              <p:cNvPr id="28688" name="Line 38"/>
              <p:cNvSpPr>
                <a:spLocks noChangeShapeType="1"/>
              </p:cNvSpPr>
              <p:nvPr/>
            </p:nvSpPr>
            <p:spPr bwMode="auto">
              <a:xfrm flipV="1">
                <a:off x="1200" y="3216"/>
                <a:ext cx="816" cy="96"/>
              </a:xfrm>
              <a:prstGeom prst="line">
                <a:avLst/>
              </a:prstGeom>
              <a:noFill/>
              <a:ln w="38100">
                <a:solidFill>
                  <a:srgbClr val="000080"/>
                </a:solidFill>
                <a:prstDash val="lgDash"/>
                <a:round/>
                <a:headEnd/>
                <a:tailEnd type="none" w="med" len="lg"/>
              </a:ln>
            </p:spPr>
            <p:txBody>
              <a:bodyPr/>
              <a:lstStyle/>
              <a:p>
                <a:endParaRPr lang="en-US"/>
              </a:p>
            </p:txBody>
          </p:sp>
          <p:sp>
            <p:nvSpPr>
              <p:cNvPr id="28689" name="Line 39"/>
              <p:cNvSpPr>
                <a:spLocks noChangeShapeType="1"/>
              </p:cNvSpPr>
              <p:nvPr/>
            </p:nvSpPr>
            <p:spPr bwMode="auto">
              <a:xfrm>
                <a:off x="2016" y="3216"/>
                <a:ext cx="384" cy="48"/>
              </a:xfrm>
              <a:prstGeom prst="line">
                <a:avLst/>
              </a:prstGeom>
              <a:noFill/>
              <a:ln w="38100">
                <a:solidFill>
                  <a:srgbClr val="000080"/>
                </a:solidFill>
                <a:prstDash val="lgDash"/>
                <a:round/>
                <a:headEnd/>
                <a:tailEnd type="none" w="med" len="lg"/>
              </a:ln>
            </p:spPr>
            <p:txBody>
              <a:bodyPr/>
              <a:lstStyle/>
              <a:p>
                <a:endParaRPr lang="en-US"/>
              </a:p>
            </p:txBody>
          </p:sp>
          <p:sp>
            <p:nvSpPr>
              <p:cNvPr id="28690" name="Line 40"/>
              <p:cNvSpPr>
                <a:spLocks noChangeShapeType="1"/>
              </p:cNvSpPr>
              <p:nvPr/>
            </p:nvSpPr>
            <p:spPr bwMode="auto">
              <a:xfrm flipV="1">
                <a:off x="2400" y="2976"/>
                <a:ext cx="480" cy="288"/>
              </a:xfrm>
              <a:prstGeom prst="line">
                <a:avLst/>
              </a:prstGeom>
              <a:noFill/>
              <a:ln w="38100">
                <a:solidFill>
                  <a:srgbClr val="000080"/>
                </a:solidFill>
                <a:prstDash val="lgDash"/>
                <a:round/>
                <a:headEnd/>
                <a:tailEnd type="none" w="med" len="lg"/>
              </a:ln>
            </p:spPr>
            <p:txBody>
              <a:bodyPr/>
              <a:lstStyle/>
              <a:p>
                <a:endParaRPr lang="en-US"/>
              </a:p>
            </p:txBody>
          </p:sp>
          <p:sp>
            <p:nvSpPr>
              <p:cNvPr id="28691" name="Line 41"/>
              <p:cNvSpPr>
                <a:spLocks noChangeShapeType="1"/>
              </p:cNvSpPr>
              <p:nvPr/>
            </p:nvSpPr>
            <p:spPr bwMode="auto">
              <a:xfrm>
                <a:off x="2880" y="2976"/>
                <a:ext cx="1536" cy="432"/>
              </a:xfrm>
              <a:prstGeom prst="line">
                <a:avLst/>
              </a:prstGeom>
              <a:noFill/>
              <a:ln w="38100">
                <a:solidFill>
                  <a:srgbClr val="000080"/>
                </a:solidFill>
                <a:prstDash val="lgDash"/>
                <a:round/>
                <a:headEnd/>
                <a:tailEnd type="none" w="med" len="lg"/>
              </a:ln>
            </p:spPr>
            <p:txBody>
              <a:bodyPr/>
              <a:lstStyle/>
              <a:p>
                <a:endParaRPr lang="en-US"/>
              </a:p>
            </p:txBody>
          </p:sp>
        </p:grpSp>
        <p:sp>
          <p:nvSpPr>
            <p:cNvPr id="28686" name="Text Box 42"/>
            <p:cNvSpPr txBox="1">
              <a:spLocks noChangeArrowheads="1"/>
            </p:cNvSpPr>
            <p:nvPr/>
          </p:nvSpPr>
          <p:spPr bwMode="auto">
            <a:xfrm>
              <a:off x="3168" y="2304"/>
              <a:ext cx="801" cy="366"/>
            </a:xfrm>
            <a:prstGeom prst="rect">
              <a:avLst/>
            </a:prstGeom>
            <a:noFill/>
            <a:ln w="25400">
              <a:noFill/>
              <a:miter lim="800000"/>
              <a:headEnd/>
              <a:tailEnd type="none" w="med" len="lg"/>
            </a:ln>
          </p:spPr>
          <p:txBody>
            <a:bodyPr wrap="none">
              <a:spAutoFit/>
            </a:bodyPr>
            <a:lstStyle/>
            <a:p>
              <a:pPr algn="ctr"/>
              <a:r>
                <a:rPr lang="en-GB" b="0">
                  <a:solidFill>
                    <a:srgbClr val="000099"/>
                  </a:solidFill>
                  <a:latin typeface="Comic Sans MS" pitchFamily="66" charset="0"/>
                </a:rPr>
                <a:t>Amoeboidal</a:t>
              </a:r>
            </a:p>
            <a:p>
              <a:pPr algn="ctr"/>
              <a:r>
                <a:rPr lang="en-GB" b="0">
                  <a:solidFill>
                    <a:srgbClr val="000099"/>
                  </a:solidFill>
                  <a:latin typeface="Comic Sans MS" pitchFamily="66" charset="0"/>
                </a:rPr>
                <a:t>protozoa</a:t>
              </a:r>
              <a:endParaRPr lang="en-US" b="0">
                <a:solidFill>
                  <a:srgbClr val="000099"/>
                </a:solidFill>
                <a:latin typeface="Comic Sans MS" pitchFamily="66" charset="0"/>
              </a:endParaRPr>
            </a:p>
          </p:txBody>
        </p:sp>
        <p:sp>
          <p:nvSpPr>
            <p:cNvPr id="28687" name="Line 43"/>
            <p:cNvSpPr>
              <a:spLocks noChangeShapeType="1"/>
            </p:cNvSpPr>
            <p:nvPr/>
          </p:nvSpPr>
          <p:spPr bwMode="auto">
            <a:xfrm flipH="1">
              <a:off x="3216" y="2640"/>
              <a:ext cx="288" cy="384"/>
            </a:xfrm>
            <a:prstGeom prst="line">
              <a:avLst/>
            </a:prstGeom>
            <a:noFill/>
            <a:ln w="25400">
              <a:solidFill>
                <a:srgbClr val="000080"/>
              </a:solidFill>
              <a:round/>
              <a:headEnd/>
              <a:tailEnd type="triangle" w="med" len="lg"/>
            </a:ln>
          </p:spPr>
          <p:txBody>
            <a:bodyPr/>
            <a:lstStyle/>
            <a:p>
              <a:endParaRPr lang="en-US"/>
            </a:p>
          </p:txBody>
        </p:sp>
      </p:grpSp>
      <p:sp>
        <p:nvSpPr>
          <p:cNvPr id="295980" name="Text Box 44"/>
          <p:cNvSpPr txBox="1">
            <a:spLocks noChangeArrowheads="1"/>
          </p:cNvSpPr>
          <p:nvPr/>
        </p:nvSpPr>
        <p:spPr bwMode="auto">
          <a:xfrm>
            <a:off x="7019925" y="3213100"/>
            <a:ext cx="1827213" cy="336550"/>
          </a:xfrm>
          <a:prstGeom prst="rect">
            <a:avLst/>
          </a:prstGeom>
          <a:noFill/>
          <a:ln w="25400">
            <a:noFill/>
            <a:miter lim="800000"/>
            <a:headEnd/>
            <a:tailEnd type="none" w="med" len="lg"/>
          </a:ln>
        </p:spPr>
        <p:txBody>
          <a:bodyPr wrap="none">
            <a:spAutoFit/>
          </a:bodyPr>
          <a:lstStyle/>
          <a:p>
            <a:r>
              <a:rPr lang="en-GB">
                <a:solidFill>
                  <a:srgbClr val="000099"/>
                </a:solidFill>
                <a:latin typeface="Comic Sans MS" pitchFamily="66" charset="0"/>
              </a:rPr>
              <a:t>Microbial Loop??</a:t>
            </a:r>
            <a:endParaRPr lang="en-US">
              <a:solidFill>
                <a:srgbClr val="000099"/>
              </a:solidFill>
              <a:latin typeface="Comic Sans MS" pitchFamily="66" charset="0"/>
            </a:endParaRPr>
          </a:p>
        </p:txBody>
      </p:sp>
      <p:sp>
        <p:nvSpPr>
          <p:cNvPr id="28682" name="Rectangle 45"/>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endParaRPr lang="cs-CZ" sz="2400" dirty="0">
              <a:solidFill>
                <a:srgbClr val="DC0000"/>
              </a:solidFill>
            </a:endParaRPr>
          </a:p>
        </p:txBody>
      </p:sp>
      <p:sp>
        <p:nvSpPr>
          <p:cNvPr id="28683" name="Rectangle 46"/>
          <p:cNvSpPr>
            <a:spLocks noChangeArrowheads="1"/>
          </p:cNvSpPr>
          <p:nvPr/>
        </p:nvSpPr>
        <p:spPr bwMode="auto">
          <a:xfrm>
            <a:off x="250825" y="692150"/>
            <a:ext cx="8353425" cy="1069975"/>
          </a:xfrm>
          <a:prstGeom prst="rect">
            <a:avLst/>
          </a:prstGeom>
          <a:noFill/>
          <a:ln w="9525">
            <a:noFill/>
            <a:miter lim="800000"/>
            <a:headEnd/>
            <a:tailEnd/>
          </a:ln>
        </p:spPr>
        <p:txBody>
          <a:bodyPr>
            <a:spAutoFit/>
          </a:bodyPr>
          <a:lstStyle/>
          <a:p>
            <a:r>
              <a:rPr lang="cs-CZ" dirty="0"/>
              <a:t>R/S poměr </a:t>
            </a:r>
            <a:r>
              <a:rPr lang="en-GB" dirty="0"/>
              <a:t>= </a:t>
            </a:r>
            <a:r>
              <a:rPr lang="cs-CZ" dirty="0"/>
              <a:t>počet mikroorganismů v </a:t>
            </a:r>
            <a:r>
              <a:rPr lang="en-GB" dirty="0" err="1"/>
              <a:t>rhizos</a:t>
            </a:r>
            <a:r>
              <a:rPr lang="cs-CZ" dirty="0" err="1"/>
              <a:t>féře</a:t>
            </a:r>
            <a:r>
              <a:rPr lang="cs-CZ" dirty="0"/>
              <a:t> </a:t>
            </a:r>
            <a:r>
              <a:rPr lang="en-GB" dirty="0"/>
              <a:t>(R)</a:t>
            </a:r>
            <a:r>
              <a:rPr lang="cs-CZ" dirty="0"/>
              <a:t> ku množství v půdě (S)</a:t>
            </a:r>
            <a:endParaRPr lang="en-GB" dirty="0"/>
          </a:p>
          <a:p>
            <a:pPr lvl="1"/>
            <a:r>
              <a:rPr lang="en-GB" b="0" dirty="0">
                <a:solidFill>
                  <a:srgbClr val="6600FF"/>
                </a:solidFill>
              </a:rPr>
              <a:t>Norm</a:t>
            </a:r>
            <a:r>
              <a:rPr lang="cs-CZ" b="0" dirty="0" err="1">
                <a:solidFill>
                  <a:srgbClr val="6600FF"/>
                </a:solidFill>
              </a:rPr>
              <a:t>ální</a:t>
            </a:r>
            <a:r>
              <a:rPr lang="cs-CZ" b="0" dirty="0">
                <a:solidFill>
                  <a:srgbClr val="6600FF"/>
                </a:solidFill>
              </a:rPr>
              <a:t> půdy </a:t>
            </a:r>
            <a:r>
              <a:rPr lang="en-GB" b="0" dirty="0">
                <a:solidFill>
                  <a:srgbClr val="6600FF"/>
                </a:solidFill>
              </a:rPr>
              <a:t>5-20, (100)</a:t>
            </a:r>
            <a:r>
              <a:rPr lang="cs-CZ" b="0" dirty="0">
                <a:solidFill>
                  <a:srgbClr val="6600FF"/>
                </a:solidFill>
              </a:rPr>
              <a:t> = </a:t>
            </a:r>
            <a:r>
              <a:rPr lang="en-GB" b="0" dirty="0">
                <a:solidFill>
                  <a:srgbClr val="DC0000"/>
                </a:solidFill>
              </a:rPr>
              <a:t>5-20 x </a:t>
            </a:r>
            <a:r>
              <a:rPr lang="cs-CZ" b="0" dirty="0">
                <a:solidFill>
                  <a:srgbClr val="DC0000"/>
                </a:solidFill>
              </a:rPr>
              <a:t>více buněk v </a:t>
            </a:r>
            <a:r>
              <a:rPr lang="en-GB" b="0" dirty="0" err="1">
                <a:solidFill>
                  <a:srgbClr val="DC0000"/>
                </a:solidFill>
              </a:rPr>
              <a:t>rhizos</a:t>
            </a:r>
            <a:r>
              <a:rPr lang="cs-CZ" b="0" dirty="0" err="1">
                <a:solidFill>
                  <a:srgbClr val="DC0000"/>
                </a:solidFill>
              </a:rPr>
              <a:t>féře</a:t>
            </a:r>
            <a:endParaRPr lang="en-GB" b="0" dirty="0">
              <a:solidFill>
                <a:srgbClr val="DC0000"/>
              </a:solidFill>
            </a:endParaRPr>
          </a:p>
          <a:p>
            <a:endParaRPr lang="en-GB" dirty="0"/>
          </a:p>
          <a:p>
            <a:r>
              <a:rPr lang="cs-CZ" dirty="0"/>
              <a:t>Vliv má druh rostliny a její stáří</a:t>
            </a:r>
            <a:endParaRPr lang="en-GB" dirty="0"/>
          </a:p>
        </p:txBody>
      </p:sp>
      <p:sp>
        <p:nvSpPr>
          <p:cNvPr id="28684" name="Text Box 48"/>
          <p:cNvSpPr txBox="1">
            <a:spLocks noChangeArrowheads="1"/>
          </p:cNvSpPr>
          <p:nvPr/>
        </p:nvSpPr>
        <p:spPr bwMode="auto">
          <a:xfrm>
            <a:off x="250825" y="5373688"/>
            <a:ext cx="1720850" cy="336550"/>
          </a:xfrm>
          <a:prstGeom prst="rect">
            <a:avLst/>
          </a:prstGeom>
          <a:noFill/>
          <a:ln w="9525">
            <a:noFill/>
            <a:miter lim="800000"/>
            <a:headEnd/>
            <a:tailEnd/>
          </a:ln>
        </p:spPr>
        <p:txBody>
          <a:bodyPr wrap="none">
            <a:spAutoFit/>
          </a:bodyPr>
          <a:lstStyle/>
          <a:p>
            <a:r>
              <a:rPr lang="cs-CZ"/>
              <a:t>Dle K.T. Semple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959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80"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50825" y="549275"/>
            <a:ext cx="8893175" cy="476250"/>
          </a:xfrm>
        </p:spPr>
        <p:txBody>
          <a:bodyPr/>
          <a:lstStyle/>
          <a:p>
            <a:pPr algn="l" eaLnBrk="1" hangingPunct="1"/>
            <a:r>
              <a:rPr lang="cs-CZ" sz="2400" smtClean="0">
                <a:solidFill>
                  <a:srgbClr val="0000FF"/>
                </a:solidFill>
              </a:rPr>
              <a:t>Rhizosféra</a:t>
            </a:r>
            <a:endParaRPr lang="en-US" sz="2400" smtClean="0">
              <a:solidFill>
                <a:srgbClr val="0000FF"/>
              </a:solidFill>
            </a:endParaRPr>
          </a:p>
        </p:txBody>
      </p:sp>
      <p:sp>
        <p:nvSpPr>
          <p:cNvPr id="296963" name="Rectangle 3"/>
          <p:cNvSpPr>
            <a:spLocks noGrp="1" noChangeArrowheads="1"/>
          </p:cNvSpPr>
          <p:nvPr>
            <p:ph idx="1"/>
          </p:nvPr>
        </p:nvSpPr>
        <p:spPr>
          <a:xfrm>
            <a:off x="179388" y="1268413"/>
            <a:ext cx="8713787" cy="5113337"/>
          </a:xfrm>
        </p:spPr>
        <p:txBody>
          <a:bodyPr/>
          <a:lstStyle/>
          <a:p>
            <a:pPr eaLnBrk="1" hangingPunct="1">
              <a:lnSpc>
                <a:spcPct val="90000"/>
              </a:lnSpc>
            </a:pPr>
            <a:r>
              <a:rPr lang="en-US" sz="2000" smtClean="0">
                <a:sym typeface="Wingdings" pitchFamily="2" charset="2"/>
              </a:rPr>
              <a:t></a:t>
            </a:r>
            <a:r>
              <a:rPr lang="en-GB" sz="2000" smtClean="0">
                <a:sym typeface="Wingdings" pitchFamily="2" charset="2"/>
              </a:rPr>
              <a:t> </a:t>
            </a:r>
            <a:r>
              <a:rPr lang="cs-CZ" sz="2000" smtClean="0">
                <a:sym typeface="Wingdings" pitchFamily="2" charset="2"/>
              </a:rPr>
              <a:t>vyšší počty </a:t>
            </a:r>
            <a:r>
              <a:rPr lang="en-GB" sz="2000" smtClean="0">
                <a:sym typeface="Wingdings" pitchFamily="2" charset="2"/>
              </a:rPr>
              <a:t>Gram negativ</a:t>
            </a:r>
            <a:r>
              <a:rPr lang="cs-CZ" sz="2000" smtClean="0">
                <a:sym typeface="Wingdings" pitchFamily="2" charset="2"/>
              </a:rPr>
              <a:t>ní</a:t>
            </a:r>
            <a:r>
              <a:rPr lang="en-GB" sz="2000" smtClean="0">
                <a:sym typeface="Wingdings" pitchFamily="2" charset="2"/>
              </a:rPr>
              <a:t>, </a:t>
            </a:r>
            <a:r>
              <a:rPr lang="cs-CZ" sz="2000" smtClean="0">
                <a:sym typeface="Wingdings" pitchFamily="2" charset="2"/>
              </a:rPr>
              <a:t>tyčkovité bakterie</a:t>
            </a:r>
            <a:endParaRPr lang="en-GB" sz="2000" smtClean="0">
              <a:sym typeface="Wingdings" pitchFamily="2" charset="2"/>
            </a:endParaRPr>
          </a:p>
          <a:p>
            <a:pPr eaLnBrk="1" hangingPunct="1">
              <a:lnSpc>
                <a:spcPct val="90000"/>
              </a:lnSpc>
            </a:pPr>
            <a:endParaRPr lang="en-GB" sz="2000" smtClean="0">
              <a:sym typeface="Wingdings" pitchFamily="2" charset="2"/>
            </a:endParaRPr>
          </a:p>
          <a:p>
            <a:pPr eaLnBrk="1" hangingPunct="1">
              <a:lnSpc>
                <a:spcPct val="90000"/>
              </a:lnSpc>
            </a:pPr>
            <a:r>
              <a:rPr lang="en-GB" sz="2000" smtClean="0">
                <a:sym typeface="Wingdings" pitchFamily="2" charset="2"/>
              </a:rPr>
              <a:t> </a:t>
            </a:r>
            <a:r>
              <a:rPr lang="cs-CZ" sz="2000" smtClean="0">
                <a:sym typeface="Wingdings" pitchFamily="2" charset="2"/>
              </a:rPr>
              <a:t>nižší množství </a:t>
            </a:r>
            <a:r>
              <a:rPr lang="en-GB" sz="2000" smtClean="0">
                <a:sym typeface="Wingdings" pitchFamily="2" charset="2"/>
              </a:rPr>
              <a:t>G</a:t>
            </a:r>
            <a:r>
              <a:rPr lang="cs-CZ" sz="2000" smtClean="0">
                <a:sym typeface="Wingdings" pitchFamily="2" charset="2"/>
              </a:rPr>
              <a:t>-, koků a pleomorfních bakterií</a:t>
            </a:r>
            <a:endParaRPr lang="en-GB" sz="2000" smtClean="0">
              <a:sym typeface="Wingdings" pitchFamily="2" charset="2"/>
            </a:endParaRPr>
          </a:p>
          <a:p>
            <a:pPr eaLnBrk="1" hangingPunct="1">
              <a:lnSpc>
                <a:spcPct val="90000"/>
              </a:lnSpc>
            </a:pPr>
            <a:endParaRPr lang="en-GB" sz="2000" smtClean="0">
              <a:sym typeface="Wingdings" pitchFamily="2" charset="2"/>
            </a:endParaRPr>
          </a:p>
          <a:p>
            <a:pPr eaLnBrk="1" hangingPunct="1">
              <a:lnSpc>
                <a:spcPct val="90000"/>
              </a:lnSpc>
            </a:pPr>
            <a:r>
              <a:rPr lang="cs-CZ" sz="2000" smtClean="0">
                <a:sym typeface="Wingdings" pitchFamily="2" charset="2"/>
              </a:rPr>
              <a:t>Relativne abundantní jsou pohyblivé, rychle rostoucí bakterie např. </a:t>
            </a:r>
            <a:r>
              <a:rPr lang="en-GB" sz="2000" i="1" smtClean="0"/>
              <a:t>Pseudomonas</a:t>
            </a:r>
            <a:r>
              <a:rPr lang="en-GB" sz="2000" smtClean="0"/>
              <a:t> spp</a:t>
            </a:r>
          </a:p>
          <a:p>
            <a:pPr eaLnBrk="1" hangingPunct="1">
              <a:lnSpc>
                <a:spcPct val="90000"/>
              </a:lnSpc>
            </a:pPr>
            <a:endParaRPr lang="en-GB" sz="2000" i="1" smtClean="0"/>
          </a:p>
          <a:p>
            <a:pPr eaLnBrk="1" hangingPunct="1">
              <a:lnSpc>
                <a:spcPct val="90000"/>
              </a:lnSpc>
            </a:pPr>
            <a:r>
              <a:rPr lang="cs-CZ" sz="2000" smtClean="0"/>
              <a:t>Kořenové exudáty</a:t>
            </a:r>
            <a:endParaRPr lang="en-GB" sz="2000" smtClean="0"/>
          </a:p>
          <a:p>
            <a:pPr lvl="1" eaLnBrk="1" hangingPunct="1">
              <a:lnSpc>
                <a:spcPct val="90000"/>
              </a:lnSpc>
            </a:pPr>
            <a:r>
              <a:rPr lang="en-GB" sz="2000" smtClean="0"/>
              <a:t>amino</a:t>
            </a:r>
            <a:r>
              <a:rPr lang="cs-CZ" sz="2000" smtClean="0"/>
              <a:t>kyseliny</a:t>
            </a:r>
            <a:endParaRPr lang="en-GB" sz="2000" smtClean="0"/>
          </a:p>
          <a:p>
            <a:pPr lvl="1" eaLnBrk="1" hangingPunct="1">
              <a:lnSpc>
                <a:spcPct val="90000"/>
              </a:lnSpc>
            </a:pPr>
            <a:r>
              <a:rPr lang="en-GB" sz="2000" smtClean="0"/>
              <a:t>keto </a:t>
            </a:r>
            <a:r>
              <a:rPr lang="cs-CZ" sz="2000" smtClean="0"/>
              <a:t>kyseliny</a:t>
            </a:r>
            <a:endParaRPr lang="en-GB" sz="2000" smtClean="0"/>
          </a:p>
          <a:p>
            <a:pPr lvl="1" eaLnBrk="1" hangingPunct="1">
              <a:lnSpc>
                <a:spcPct val="90000"/>
              </a:lnSpc>
            </a:pPr>
            <a:r>
              <a:rPr lang="en-GB" sz="2000" smtClean="0"/>
              <a:t>vitam</a:t>
            </a:r>
            <a:r>
              <a:rPr lang="cs-CZ" sz="2000" smtClean="0"/>
              <a:t>íny</a:t>
            </a:r>
            <a:r>
              <a:rPr lang="en-GB" sz="2000" smtClean="0"/>
              <a:t> </a:t>
            </a:r>
          </a:p>
          <a:p>
            <a:pPr lvl="1" eaLnBrk="1" hangingPunct="1">
              <a:lnSpc>
                <a:spcPct val="90000"/>
              </a:lnSpc>
            </a:pPr>
            <a:r>
              <a:rPr lang="cs-CZ" sz="2000" smtClean="0"/>
              <a:t>cukry</a:t>
            </a:r>
            <a:endParaRPr lang="en-GB" sz="2000" smtClean="0"/>
          </a:p>
          <a:p>
            <a:pPr lvl="1" eaLnBrk="1" hangingPunct="1">
              <a:lnSpc>
                <a:spcPct val="90000"/>
              </a:lnSpc>
            </a:pPr>
            <a:r>
              <a:rPr lang="en-GB" sz="2000" smtClean="0"/>
              <a:t>tanin</a:t>
            </a:r>
            <a:r>
              <a:rPr lang="cs-CZ" sz="2000" smtClean="0"/>
              <a:t>y</a:t>
            </a:r>
            <a:endParaRPr lang="en-GB" sz="2000" smtClean="0"/>
          </a:p>
          <a:p>
            <a:pPr lvl="1" eaLnBrk="1" hangingPunct="1">
              <a:lnSpc>
                <a:spcPct val="90000"/>
              </a:lnSpc>
            </a:pPr>
            <a:r>
              <a:rPr lang="en-GB" sz="2000" smtClean="0"/>
              <a:t>alkaloid</a:t>
            </a:r>
            <a:r>
              <a:rPr lang="cs-CZ" sz="2000" smtClean="0"/>
              <a:t>y</a:t>
            </a:r>
            <a:endParaRPr lang="en-US" sz="2000" smtClean="0"/>
          </a:p>
        </p:txBody>
      </p:sp>
      <p:sp>
        <p:nvSpPr>
          <p:cNvPr id="29700" name="Zástupný symbol pro číslo snímku 4"/>
          <p:cNvSpPr>
            <a:spLocks noGrp="1"/>
          </p:cNvSpPr>
          <p:nvPr>
            <p:ph type="sldNum" sz="quarter" idx="10"/>
          </p:nvPr>
        </p:nvSpPr>
        <p:spPr>
          <a:noFill/>
        </p:spPr>
        <p:txBody>
          <a:bodyPr/>
          <a:lstStyle/>
          <a:p>
            <a:r>
              <a:rPr lang="cs-CZ" smtClean="0">
                <a:latin typeface="Arial" charset="0"/>
              </a:rPr>
              <a:t>Snímek </a:t>
            </a:r>
            <a:fld id="{AD986528-CBCD-4CC7-85F3-AD68E3B12868}" type="slidenum">
              <a:rPr lang="cs-CZ" smtClean="0">
                <a:latin typeface="Arial" charset="0"/>
              </a:rPr>
              <a:pPr/>
              <a:t>19</a:t>
            </a:fld>
            <a:endParaRPr lang="cs-CZ" smtClean="0">
              <a:latin typeface="Arial" charset="0"/>
            </a:endParaRPr>
          </a:p>
        </p:txBody>
      </p:sp>
      <p:sp>
        <p:nvSpPr>
          <p:cNvPr id="29701" name="Rectangle 4"/>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6963">
                                            <p:txEl>
                                              <p:pRg st="0" end="0"/>
                                            </p:txEl>
                                          </p:spTgt>
                                        </p:tgtEl>
                                        <p:attrNameLst>
                                          <p:attrName>style.visibility</p:attrName>
                                        </p:attrNameLst>
                                      </p:cBhvr>
                                      <p:to>
                                        <p:strVal val="visible"/>
                                      </p:to>
                                    </p:set>
                                    <p:animEffect transition="in" filter="wipe(up)">
                                      <p:cBhvr>
                                        <p:cTn id="7" dur="500"/>
                                        <p:tgtEl>
                                          <p:spTgt spid="2969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96963">
                                            <p:txEl>
                                              <p:pRg st="2" end="2"/>
                                            </p:txEl>
                                          </p:spTgt>
                                        </p:tgtEl>
                                        <p:attrNameLst>
                                          <p:attrName>style.visibility</p:attrName>
                                        </p:attrNameLst>
                                      </p:cBhvr>
                                      <p:to>
                                        <p:strVal val="visible"/>
                                      </p:to>
                                    </p:set>
                                    <p:animEffect transition="in" filter="wipe(up)">
                                      <p:cBhvr>
                                        <p:cTn id="12" dur="500"/>
                                        <p:tgtEl>
                                          <p:spTgt spid="29696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96963">
                                            <p:txEl>
                                              <p:pRg st="4" end="4"/>
                                            </p:txEl>
                                          </p:spTgt>
                                        </p:tgtEl>
                                        <p:attrNameLst>
                                          <p:attrName>style.visibility</p:attrName>
                                        </p:attrNameLst>
                                      </p:cBhvr>
                                      <p:to>
                                        <p:strVal val="visible"/>
                                      </p:to>
                                    </p:set>
                                    <p:animEffect transition="in" filter="wipe(up)">
                                      <p:cBhvr>
                                        <p:cTn id="17" dur="500"/>
                                        <p:tgtEl>
                                          <p:spTgt spid="29696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96963">
                                            <p:txEl>
                                              <p:pRg st="6" end="6"/>
                                            </p:txEl>
                                          </p:spTgt>
                                        </p:tgtEl>
                                        <p:attrNameLst>
                                          <p:attrName>style.visibility</p:attrName>
                                        </p:attrNameLst>
                                      </p:cBhvr>
                                      <p:to>
                                        <p:strVal val="visible"/>
                                      </p:to>
                                    </p:set>
                                    <p:animEffect transition="in" filter="wipe(up)">
                                      <p:cBhvr>
                                        <p:cTn id="22" dur="500"/>
                                        <p:tgtEl>
                                          <p:spTgt spid="296963">
                                            <p:txEl>
                                              <p:pRg st="6" end="6"/>
                                            </p:txEl>
                                          </p:spTgt>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96963">
                                            <p:txEl>
                                              <p:pRg st="7" end="7"/>
                                            </p:txEl>
                                          </p:spTgt>
                                        </p:tgtEl>
                                        <p:attrNameLst>
                                          <p:attrName>style.visibility</p:attrName>
                                        </p:attrNameLst>
                                      </p:cBhvr>
                                      <p:to>
                                        <p:strVal val="visible"/>
                                      </p:to>
                                    </p:set>
                                    <p:animEffect transition="in" filter="wipe(up)">
                                      <p:cBhvr>
                                        <p:cTn id="25" dur="500"/>
                                        <p:tgtEl>
                                          <p:spTgt spid="296963">
                                            <p:txEl>
                                              <p:pRg st="7" end="7"/>
                                            </p:txEl>
                                          </p:spTgt>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296963">
                                            <p:txEl>
                                              <p:pRg st="8" end="8"/>
                                            </p:txEl>
                                          </p:spTgt>
                                        </p:tgtEl>
                                        <p:attrNameLst>
                                          <p:attrName>style.visibility</p:attrName>
                                        </p:attrNameLst>
                                      </p:cBhvr>
                                      <p:to>
                                        <p:strVal val="visible"/>
                                      </p:to>
                                    </p:set>
                                    <p:animEffect transition="in" filter="wipe(up)">
                                      <p:cBhvr>
                                        <p:cTn id="28" dur="500"/>
                                        <p:tgtEl>
                                          <p:spTgt spid="296963">
                                            <p:txEl>
                                              <p:pRg st="8" end="8"/>
                                            </p:txEl>
                                          </p:spTgt>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96963">
                                            <p:txEl>
                                              <p:pRg st="9" end="9"/>
                                            </p:txEl>
                                          </p:spTgt>
                                        </p:tgtEl>
                                        <p:attrNameLst>
                                          <p:attrName>style.visibility</p:attrName>
                                        </p:attrNameLst>
                                      </p:cBhvr>
                                      <p:to>
                                        <p:strVal val="visible"/>
                                      </p:to>
                                    </p:set>
                                    <p:animEffect transition="in" filter="wipe(up)">
                                      <p:cBhvr>
                                        <p:cTn id="31" dur="500"/>
                                        <p:tgtEl>
                                          <p:spTgt spid="296963">
                                            <p:txEl>
                                              <p:pRg st="9" end="9"/>
                                            </p:tx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96963">
                                            <p:txEl>
                                              <p:pRg st="10" end="10"/>
                                            </p:txEl>
                                          </p:spTgt>
                                        </p:tgtEl>
                                        <p:attrNameLst>
                                          <p:attrName>style.visibility</p:attrName>
                                        </p:attrNameLst>
                                      </p:cBhvr>
                                      <p:to>
                                        <p:strVal val="visible"/>
                                      </p:to>
                                    </p:set>
                                    <p:animEffect transition="in" filter="wipe(up)">
                                      <p:cBhvr>
                                        <p:cTn id="34" dur="500"/>
                                        <p:tgtEl>
                                          <p:spTgt spid="296963">
                                            <p:txEl>
                                              <p:pRg st="10" end="10"/>
                                            </p:txEl>
                                          </p:spTgt>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96963">
                                            <p:txEl>
                                              <p:pRg st="11" end="11"/>
                                            </p:txEl>
                                          </p:spTgt>
                                        </p:tgtEl>
                                        <p:attrNameLst>
                                          <p:attrName>style.visibility</p:attrName>
                                        </p:attrNameLst>
                                      </p:cBhvr>
                                      <p:to>
                                        <p:strVal val="visible"/>
                                      </p:to>
                                    </p:set>
                                    <p:animEffect transition="in" filter="wipe(up)">
                                      <p:cBhvr>
                                        <p:cTn id="37" dur="500"/>
                                        <p:tgtEl>
                                          <p:spTgt spid="296963">
                                            <p:txEl>
                                              <p:pRg st="11" end="11"/>
                                            </p:txEl>
                                          </p:spTgt>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96963">
                                            <p:txEl>
                                              <p:pRg st="12" end="12"/>
                                            </p:txEl>
                                          </p:spTgt>
                                        </p:tgtEl>
                                        <p:attrNameLst>
                                          <p:attrName>style.visibility</p:attrName>
                                        </p:attrNameLst>
                                      </p:cBhvr>
                                      <p:to>
                                        <p:strVal val="visible"/>
                                      </p:to>
                                    </p:set>
                                    <p:animEffect transition="in" filter="wipe(up)">
                                      <p:cBhvr>
                                        <p:cTn id="40" dur="500"/>
                                        <p:tgtEl>
                                          <p:spTgt spid="29696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3"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8" name="Rectangle 4"/>
          <p:cNvSpPr>
            <a:spLocks noGrp="1" noChangeArrowheads="1"/>
          </p:cNvSpPr>
          <p:nvPr>
            <p:ph type="ctrTitle"/>
          </p:nvPr>
        </p:nvSpPr>
        <p:spPr>
          <a:xfrm>
            <a:off x="1403350" y="1628775"/>
            <a:ext cx="6408738" cy="3312393"/>
          </a:xfrm>
        </p:spPr>
        <p:txBody>
          <a:bodyPr/>
          <a:lstStyle/>
          <a:p>
            <a:pPr eaLnBrk="1" hangingPunct="1">
              <a:defRPr/>
            </a:pPr>
            <a:r>
              <a:rPr lang="cs-CZ" sz="2400" dirty="0" smtClean="0"/>
              <a:t>Bi6420: Ekotoxikologie mikroorganismů</a:t>
            </a:r>
            <a:r>
              <a:rPr lang="cs-CZ" dirty="0" smtClean="0"/>
              <a:t/>
            </a:r>
            <a:br>
              <a:rPr lang="cs-CZ" dirty="0" smtClean="0"/>
            </a:br>
            <a:r>
              <a:rPr lang="cs-CZ" dirty="0" smtClean="0"/>
              <a:t>Část </a:t>
            </a:r>
            <a:r>
              <a:rPr lang="cs-CZ" dirty="0" smtClean="0"/>
              <a:t>5: Hodnocení reálných společenstev mikroorganismů v prostředí</a:t>
            </a:r>
            <a:endParaRPr lang="cs-CZ" dirty="0"/>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číslo snímku 2"/>
          <p:cNvSpPr>
            <a:spLocks noGrp="1"/>
          </p:cNvSpPr>
          <p:nvPr>
            <p:ph type="sldNum" sz="quarter" idx="10"/>
          </p:nvPr>
        </p:nvSpPr>
        <p:spPr>
          <a:noFill/>
        </p:spPr>
        <p:txBody>
          <a:bodyPr/>
          <a:lstStyle/>
          <a:p>
            <a:r>
              <a:rPr lang="cs-CZ" smtClean="0">
                <a:latin typeface="Arial" charset="0"/>
              </a:rPr>
              <a:t>Snímek </a:t>
            </a:r>
            <a:fld id="{27A46317-5AED-4153-8B0C-DF64EBBC8510}" type="slidenum">
              <a:rPr lang="cs-CZ" smtClean="0">
                <a:latin typeface="Arial" charset="0"/>
              </a:rPr>
              <a:pPr/>
              <a:t>20</a:t>
            </a:fld>
            <a:endParaRPr lang="cs-CZ" smtClean="0">
              <a:latin typeface="Arial" charset="0"/>
            </a:endParaRPr>
          </a:p>
        </p:txBody>
      </p:sp>
      <p:pic>
        <p:nvPicPr>
          <p:cNvPr id="30723" name="Picture 4" descr="139"/>
          <p:cNvPicPr>
            <a:picLocks noChangeAspect="1" noChangeArrowheads="1"/>
          </p:cNvPicPr>
          <p:nvPr/>
        </p:nvPicPr>
        <p:blipFill>
          <a:blip r:embed="rId2" cstate="print"/>
          <a:srcRect l="46324" t="7166" r="12909" b="44160"/>
          <a:stretch>
            <a:fillRect/>
          </a:stretch>
        </p:blipFill>
        <p:spPr bwMode="auto">
          <a:xfrm>
            <a:off x="0" y="476250"/>
            <a:ext cx="4130675" cy="6381750"/>
          </a:xfrm>
          <a:prstGeom prst="rect">
            <a:avLst/>
          </a:prstGeom>
          <a:noFill/>
          <a:ln w="9525">
            <a:solidFill>
              <a:schemeClr val="tx1"/>
            </a:solidFill>
            <a:miter lim="800000"/>
            <a:headEnd/>
            <a:tailEnd/>
          </a:ln>
        </p:spPr>
      </p:pic>
      <p:pic>
        <p:nvPicPr>
          <p:cNvPr id="30724" name="Picture 5" descr="139"/>
          <p:cNvPicPr>
            <a:picLocks noChangeAspect="1" noChangeArrowheads="1"/>
          </p:cNvPicPr>
          <p:nvPr/>
        </p:nvPicPr>
        <p:blipFill>
          <a:blip r:embed="rId2" cstate="print"/>
          <a:srcRect l="46324" t="56549" r="12909" b="19098"/>
          <a:stretch>
            <a:fillRect/>
          </a:stretch>
        </p:blipFill>
        <p:spPr bwMode="auto">
          <a:xfrm>
            <a:off x="4140200" y="476250"/>
            <a:ext cx="5003800" cy="3868738"/>
          </a:xfrm>
          <a:prstGeom prst="rect">
            <a:avLst/>
          </a:prstGeom>
          <a:noFill/>
          <a:ln w="9525">
            <a:solidFill>
              <a:schemeClr val="tx1"/>
            </a:solidFill>
            <a:miter lim="800000"/>
            <a:headEnd/>
            <a:tailEnd/>
          </a:ln>
        </p:spPr>
      </p:pic>
      <p:sp>
        <p:nvSpPr>
          <p:cNvPr id="30725" name="Rectangle 6"/>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sp>
        <p:nvSpPr>
          <p:cNvPr id="30726" name="Text Box 7"/>
          <p:cNvSpPr txBox="1">
            <a:spLocks noChangeArrowheads="1"/>
          </p:cNvSpPr>
          <p:nvPr/>
        </p:nvSpPr>
        <p:spPr bwMode="auto">
          <a:xfrm>
            <a:off x="4356100" y="4365625"/>
            <a:ext cx="4557713" cy="2047875"/>
          </a:xfrm>
          <a:prstGeom prst="rect">
            <a:avLst/>
          </a:prstGeom>
          <a:noFill/>
          <a:ln w="9525">
            <a:noFill/>
            <a:miter lim="800000"/>
            <a:headEnd/>
            <a:tailEnd/>
          </a:ln>
        </p:spPr>
        <p:txBody>
          <a:bodyPr>
            <a:spAutoFit/>
          </a:bodyPr>
          <a:lstStyle/>
          <a:p>
            <a:r>
              <a:rPr lang="cs-CZ"/>
              <a:t>Obrovská variabilita půdních typů a druhů</a:t>
            </a:r>
          </a:p>
          <a:p>
            <a:endParaRPr lang="cs-CZ"/>
          </a:p>
          <a:p>
            <a:r>
              <a:rPr lang="cs-CZ"/>
              <a:t>Obrovská variabilita vlastností půd a lokalit</a:t>
            </a:r>
          </a:p>
          <a:p>
            <a:endParaRPr lang="cs-CZ"/>
          </a:p>
          <a:p>
            <a:r>
              <a:rPr lang="cs-CZ"/>
              <a:t>Sezónní variabilita</a:t>
            </a:r>
          </a:p>
          <a:p>
            <a:endParaRPr lang="cs-CZ"/>
          </a:p>
          <a:p>
            <a:r>
              <a:rPr lang="cs-CZ">
                <a:sym typeface="Wingdings" pitchFamily="2" charset="2"/>
              </a:rPr>
              <a:t> vliv na množství, aktivity a složení mikrobiálního společenstva</a:t>
            </a:r>
            <a:endParaRPr lang="cs-CZ"/>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číslo snímku 2"/>
          <p:cNvSpPr>
            <a:spLocks noGrp="1"/>
          </p:cNvSpPr>
          <p:nvPr>
            <p:ph type="sldNum" sz="quarter" idx="10"/>
          </p:nvPr>
        </p:nvSpPr>
        <p:spPr>
          <a:noFill/>
        </p:spPr>
        <p:txBody>
          <a:bodyPr/>
          <a:lstStyle/>
          <a:p>
            <a:r>
              <a:rPr lang="cs-CZ" smtClean="0">
                <a:latin typeface="Arial" charset="0"/>
              </a:rPr>
              <a:t>Snímek </a:t>
            </a:r>
            <a:fld id="{AA117508-DF02-4D05-8983-F20AE3674C55}" type="slidenum">
              <a:rPr lang="cs-CZ" smtClean="0">
                <a:latin typeface="Arial" charset="0"/>
              </a:rPr>
              <a:pPr/>
              <a:t>21</a:t>
            </a:fld>
            <a:endParaRPr lang="cs-CZ" smtClean="0">
              <a:latin typeface="Arial" charset="0"/>
            </a:endParaRPr>
          </a:p>
        </p:txBody>
      </p:sp>
      <p:sp>
        <p:nvSpPr>
          <p:cNvPr id="31747" name="Text Box 2"/>
          <p:cNvSpPr txBox="1">
            <a:spLocks noChangeArrowheads="1"/>
          </p:cNvSpPr>
          <p:nvPr/>
        </p:nvSpPr>
        <p:spPr bwMode="auto">
          <a:xfrm>
            <a:off x="179388" y="692150"/>
            <a:ext cx="8763000" cy="5133975"/>
          </a:xfrm>
          <a:prstGeom prst="rect">
            <a:avLst/>
          </a:prstGeom>
          <a:noFill/>
          <a:ln w="9525">
            <a:noFill/>
            <a:miter lim="800000"/>
            <a:headEnd/>
            <a:tailEnd/>
          </a:ln>
        </p:spPr>
        <p:txBody>
          <a:bodyPr>
            <a:spAutoFit/>
          </a:bodyPr>
          <a:lstStyle/>
          <a:p>
            <a:pPr eaLnBrk="0" hangingPunct="0">
              <a:spcBef>
                <a:spcPct val="50000"/>
              </a:spcBef>
            </a:pPr>
            <a:r>
              <a:rPr lang="cs-CZ" sz="2400">
                <a:solidFill>
                  <a:srgbClr val="0000FF"/>
                </a:solidFill>
              </a:rPr>
              <a:t>Mikroorganismy jsou v interakci s vlastnostmi půdy </a:t>
            </a:r>
          </a:p>
          <a:p>
            <a:pPr eaLnBrk="0" hangingPunct="0">
              <a:spcBef>
                <a:spcPct val="50000"/>
              </a:spcBef>
            </a:pPr>
            <a:r>
              <a:rPr lang="cs-CZ" sz="1800"/>
              <a:t>- nutriční vlastnosti půdy (zdroj živin pro mikroorganismy)</a:t>
            </a:r>
          </a:p>
          <a:p>
            <a:pPr eaLnBrk="0" hangingPunct="0">
              <a:spcBef>
                <a:spcPct val="50000"/>
              </a:spcBef>
            </a:pPr>
            <a:r>
              <a:rPr lang="cs-CZ" sz="1800"/>
              <a:t>- fyzikálně-chemické vlastnosti: teplota, pH, vlhkost, redoxní potenciál, obsah jílu, složení půdního vzduchu, půdního roztoku, kontaminanty atd.</a:t>
            </a:r>
          </a:p>
          <a:p>
            <a:pPr eaLnBrk="0" hangingPunct="0">
              <a:spcBef>
                <a:spcPct val="50000"/>
              </a:spcBef>
            </a:pPr>
            <a:r>
              <a:rPr lang="cs-CZ" sz="1800"/>
              <a:t>- struktura půdy, sorpční komplex, půdní typ, půdní druh, využití půdy atd.</a:t>
            </a:r>
          </a:p>
          <a:p>
            <a:pPr eaLnBrk="0" hangingPunct="0">
              <a:spcBef>
                <a:spcPct val="50000"/>
              </a:spcBef>
            </a:pPr>
            <a:r>
              <a:rPr lang="cs-CZ" sz="1800"/>
              <a:t>- půdní roztok</a:t>
            </a:r>
          </a:p>
          <a:p>
            <a:pPr eaLnBrk="0" hangingPunct="0">
              <a:spcBef>
                <a:spcPct val="50000"/>
              </a:spcBef>
            </a:pPr>
            <a:r>
              <a:rPr lang="cs-CZ" sz="1800"/>
              <a:t>- půdní vzduch (N: 78-80%; O</a:t>
            </a:r>
            <a:r>
              <a:rPr lang="cs-CZ" sz="1800" baseline="-25000"/>
              <a:t>2</a:t>
            </a:r>
            <a:r>
              <a:rPr lang="cs-CZ" sz="1800"/>
              <a:t>: 0,1-20%; CO</a:t>
            </a:r>
            <a:r>
              <a:rPr lang="cs-CZ" sz="1800" baseline="-25000"/>
              <a:t>2</a:t>
            </a:r>
            <a:r>
              <a:rPr lang="cs-CZ" sz="1800"/>
              <a:t>: 0,1-15%)</a:t>
            </a:r>
          </a:p>
          <a:p>
            <a:pPr eaLnBrk="0" hangingPunct="0">
              <a:spcBef>
                <a:spcPct val="50000"/>
              </a:spcBef>
            </a:pPr>
            <a:r>
              <a:rPr lang="cs-CZ" sz="1800"/>
              <a:t>- sorpce/desorpce; půdní komplex; biodostupnost substrátů a kontaminantů</a:t>
            </a:r>
          </a:p>
          <a:p>
            <a:pPr eaLnBrk="0" hangingPunct="0">
              <a:spcBef>
                <a:spcPct val="50000"/>
              </a:spcBef>
            </a:pPr>
            <a:r>
              <a:rPr lang="cs-CZ" sz="1800"/>
              <a:t>- mikroorganismy samy sorbují (G+ více než G-); jíl zvyšuje sorpci</a:t>
            </a:r>
          </a:p>
          <a:p>
            <a:pPr eaLnBrk="0" hangingPunct="0">
              <a:spcBef>
                <a:spcPct val="50000"/>
              </a:spcBef>
            </a:pPr>
            <a:r>
              <a:rPr lang="cs-CZ" sz="1800"/>
              <a:t>- na površích částic se sorbují substráty i extracelulární enzymy (urychlení reakcí a zvýšení stability extracelulárních enzymů)</a:t>
            </a:r>
          </a:p>
          <a:p>
            <a:pPr eaLnBrk="0" hangingPunct="0">
              <a:spcBef>
                <a:spcPct val="50000"/>
              </a:spcBef>
            </a:pPr>
            <a:r>
              <a:rPr lang="cs-CZ" sz="1800"/>
              <a:t>- vlastnosti působí buď přímo, či nepřímo</a:t>
            </a:r>
          </a:p>
          <a:p>
            <a:pPr eaLnBrk="0" hangingPunct="0">
              <a:spcBef>
                <a:spcPct val="50000"/>
              </a:spcBef>
            </a:pPr>
            <a:r>
              <a:rPr lang="cs-CZ" sz="1800"/>
              <a:t>- vliv sezón</a:t>
            </a:r>
          </a:p>
        </p:txBody>
      </p:sp>
      <p:sp>
        <p:nvSpPr>
          <p:cNvPr id="31748" name="Rectangle 3"/>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číslo snímku 2"/>
          <p:cNvSpPr>
            <a:spLocks noGrp="1"/>
          </p:cNvSpPr>
          <p:nvPr>
            <p:ph type="sldNum" sz="quarter" idx="10"/>
          </p:nvPr>
        </p:nvSpPr>
        <p:spPr>
          <a:noFill/>
        </p:spPr>
        <p:txBody>
          <a:bodyPr/>
          <a:lstStyle/>
          <a:p>
            <a:r>
              <a:rPr lang="cs-CZ" smtClean="0">
                <a:latin typeface="Arial" charset="0"/>
              </a:rPr>
              <a:t>Snímek </a:t>
            </a:r>
            <a:fld id="{FE143319-546F-4AAB-B0CA-F28D6FB15986}" type="slidenum">
              <a:rPr lang="cs-CZ" smtClean="0">
                <a:latin typeface="Arial" charset="0"/>
              </a:rPr>
              <a:pPr/>
              <a:t>22</a:t>
            </a:fld>
            <a:endParaRPr lang="cs-CZ" smtClean="0">
              <a:latin typeface="Arial" charset="0"/>
            </a:endParaRPr>
          </a:p>
        </p:txBody>
      </p:sp>
      <p:pic>
        <p:nvPicPr>
          <p:cNvPr id="32771" name="Picture 5" descr="137"/>
          <p:cNvPicPr>
            <a:picLocks noChangeAspect="1" noChangeArrowheads="1"/>
          </p:cNvPicPr>
          <p:nvPr/>
        </p:nvPicPr>
        <p:blipFill>
          <a:blip r:embed="rId2" cstate="print"/>
          <a:srcRect l="28847" t="24522" r="13484" b="15053"/>
          <a:stretch>
            <a:fillRect/>
          </a:stretch>
        </p:blipFill>
        <p:spPr bwMode="auto">
          <a:xfrm>
            <a:off x="755650" y="620713"/>
            <a:ext cx="7561263" cy="5827712"/>
          </a:xfrm>
          <a:prstGeom prst="rect">
            <a:avLst/>
          </a:prstGeom>
          <a:noFill/>
          <a:ln w="9525">
            <a:solidFill>
              <a:schemeClr val="tx1"/>
            </a:solidFill>
            <a:miter lim="800000"/>
            <a:headEnd/>
            <a:tailEnd/>
          </a:ln>
        </p:spPr>
      </p:pic>
      <p:sp>
        <p:nvSpPr>
          <p:cNvPr id="32772" name="Rectangle 6"/>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ástupný symbol pro číslo snímku 2"/>
          <p:cNvSpPr>
            <a:spLocks noGrp="1"/>
          </p:cNvSpPr>
          <p:nvPr>
            <p:ph type="sldNum" sz="quarter" idx="10"/>
          </p:nvPr>
        </p:nvSpPr>
        <p:spPr>
          <a:noFill/>
        </p:spPr>
        <p:txBody>
          <a:bodyPr/>
          <a:lstStyle/>
          <a:p>
            <a:r>
              <a:rPr lang="cs-CZ" smtClean="0">
                <a:latin typeface="Arial" charset="0"/>
              </a:rPr>
              <a:t>Snímek </a:t>
            </a:r>
            <a:fld id="{98B0221D-312B-4300-9036-512724D9ED10}" type="slidenum">
              <a:rPr lang="cs-CZ" smtClean="0">
                <a:latin typeface="Arial" charset="0"/>
              </a:rPr>
              <a:pPr/>
              <a:t>23</a:t>
            </a:fld>
            <a:endParaRPr lang="cs-CZ" smtClean="0">
              <a:latin typeface="Arial" charset="0"/>
            </a:endParaRPr>
          </a:p>
        </p:txBody>
      </p:sp>
      <p:sp>
        <p:nvSpPr>
          <p:cNvPr id="33795" name="Text Box 2"/>
          <p:cNvSpPr txBox="1">
            <a:spLocks noChangeArrowheads="1"/>
          </p:cNvSpPr>
          <p:nvPr/>
        </p:nvSpPr>
        <p:spPr bwMode="auto">
          <a:xfrm>
            <a:off x="203200" y="533400"/>
            <a:ext cx="8763000" cy="5283200"/>
          </a:xfrm>
          <a:prstGeom prst="rect">
            <a:avLst/>
          </a:prstGeom>
          <a:noFill/>
          <a:ln w="9525">
            <a:noFill/>
            <a:miter lim="800000"/>
            <a:headEnd/>
            <a:tailEnd/>
          </a:ln>
        </p:spPr>
        <p:txBody>
          <a:bodyPr>
            <a:spAutoFit/>
          </a:bodyPr>
          <a:lstStyle/>
          <a:p>
            <a:pPr eaLnBrk="0" hangingPunct="0">
              <a:spcBef>
                <a:spcPct val="50000"/>
              </a:spcBef>
            </a:pPr>
            <a:r>
              <a:rPr lang="cs-CZ" sz="2400">
                <a:solidFill>
                  <a:srgbClr val="0000FF"/>
                </a:solidFill>
              </a:rPr>
              <a:t>Nutriční vlastnosti půdy</a:t>
            </a:r>
            <a:r>
              <a:rPr lang="cs-CZ" sz="2400" b="0"/>
              <a:t> </a:t>
            </a:r>
          </a:p>
          <a:p>
            <a:pPr eaLnBrk="0" hangingPunct="0">
              <a:spcBef>
                <a:spcPct val="50000"/>
              </a:spcBef>
            </a:pPr>
            <a:r>
              <a:rPr lang="cs-CZ" b="0"/>
              <a:t>- zdroj energie (dle metabolické strategie)</a:t>
            </a:r>
          </a:p>
          <a:p>
            <a:pPr eaLnBrk="0" hangingPunct="0">
              <a:spcBef>
                <a:spcPct val="50000"/>
              </a:spcBef>
            </a:pPr>
            <a:r>
              <a:rPr lang="cs-CZ" b="0"/>
              <a:t>- koncový akceptor elektronů</a:t>
            </a:r>
          </a:p>
          <a:p>
            <a:pPr eaLnBrk="0" hangingPunct="0">
              <a:spcBef>
                <a:spcPct val="50000"/>
              </a:spcBef>
            </a:pPr>
            <a:r>
              <a:rPr lang="cs-CZ" b="0"/>
              <a:t>- makronutrienty (hlavně zdroj uhlíku), organická hmota pro chemoorganotrofy</a:t>
            </a:r>
          </a:p>
          <a:p>
            <a:pPr eaLnBrk="0" hangingPunct="0">
              <a:spcBef>
                <a:spcPct val="50000"/>
              </a:spcBef>
            </a:pPr>
            <a:r>
              <a:rPr lang="cs-CZ" b="0"/>
              <a:t>- růstové faktory</a:t>
            </a:r>
          </a:p>
          <a:p>
            <a:pPr eaLnBrk="0" hangingPunct="0">
              <a:spcBef>
                <a:spcPct val="50000"/>
              </a:spcBef>
            </a:pPr>
            <a:r>
              <a:rPr lang="cs-CZ" b="0"/>
              <a:t>- stopové prvky</a:t>
            </a:r>
          </a:p>
          <a:p>
            <a:pPr eaLnBrk="0" hangingPunct="0">
              <a:spcBef>
                <a:spcPct val="50000"/>
              </a:spcBef>
            </a:pPr>
            <a:r>
              <a:rPr lang="cs-CZ" b="0"/>
              <a:t>- mají vliv na růst a aktivitu mikroorganismů</a:t>
            </a:r>
          </a:p>
          <a:p>
            <a:pPr eaLnBrk="0" hangingPunct="0">
              <a:spcBef>
                <a:spcPct val="50000"/>
              </a:spcBef>
            </a:pPr>
            <a:endParaRPr lang="cs-CZ" b="0"/>
          </a:p>
          <a:p>
            <a:pPr eaLnBrk="0" hangingPunct="0">
              <a:spcBef>
                <a:spcPct val="50000"/>
              </a:spcBef>
            </a:pPr>
            <a:r>
              <a:rPr lang="cs-CZ" sz="2400">
                <a:solidFill>
                  <a:srgbClr val="0000FF"/>
                </a:solidFill>
              </a:rPr>
              <a:t>Organická hmota</a:t>
            </a:r>
          </a:p>
          <a:p>
            <a:pPr algn="just" eaLnBrk="0" hangingPunct="0"/>
            <a:r>
              <a:rPr lang="cs-CZ" b="0"/>
              <a:t>- hlavní faktor určující chování mikroorganismů v půdě s je zároveň produktem mikrobiálních aktivit</a:t>
            </a:r>
          </a:p>
          <a:p>
            <a:pPr algn="just" eaLnBrk="0" hangingPunct="0"/>
            <a:r>
              <a:rPr lang="cs-CZ" b="0"/>
              <a:t>- mikrobiální biomasa = velmi malá, ale dynamická část celkové org. hmoty</a:t>
            </a:r>
          </a:p>
          <a:p>
            <a:pPr algn="just" eaLnBrk="0" hangingPunct="0"/>
            <a:r>
              <a:rPr lang="cs-CZ" b="0"/>
              <a:t>- většina ekosystémů je limitoána v přísunu organické hmoty</a:t>
            </a:r>
          </a:p>
          <a:p>
            <a:pPr algn="just" eaLnBrk="0" hangingPunct="0"/>
            <a:r>
              <a:rPr lang="cs-CZ" b="0"/>
              <a:t>- množství lehce dostupné org. hmoty - základní příčina (i sezónních) fluktuací aktivit</a:t>
            </a:r>
          </a:p>
          <a:p>
            <a:pPr algn="just" eaLnBrk="0" hangingPunct="0"/>
            <a:r>
              <a:rPr lang="cs-CZ" b="0"/>
              <a:t>- organická hmota může tlumit toxický účinek polutantů</a:t>
            </a:r>
          </a:p>
          <a:p>
            <a:pPr algn="just" eaLnBrk="0" hangingPunct="0"/>
            <a:r>
              <a:rPr lang="cs-CZ" b="0"/>
              <a:t>- charakter organické hmoty určuje i mobilitu polutantů v půdní matrici</a:t>
            </a:r>
          </a:p>
        </p:txBody>
      </p:sp>
      <p:sp>
        <p:nvSpPr>
          <p:cNvPr id="33796" name="Rectangle 3"/>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Zástupný symbol pro číslo snímku 2"/>
          <p:cNvSpPr>
            <a:spLocks noGrp="1"/>
          </p:cNvSpPr>
          <p:nvPr>
            <p:ph type="sldNum" sz="quarter" idx="10"/>
          </p:nvPr>
        </p:nvSpPr>
        <p:spPr>
          <a:noFill/>
        </p:spPr>
        <p:txBody>
          <a:bodyPr/>
          <a:lstStyle/>
          <a:p>
            <a:r>
              <a:rPr lang="cs-CZ" smtClean="0">
                <a:latin typeface="Arial" charset="0"/>
              </a:rPr>
              <a:t>Snímek </a:t>
            </a:r>
            <a:fld id="{6739DBE7-97AE-42A3-938E-096D461881B5}" type="slidenum">
              <a:rPr lang="cs-CZ" smtClean="0">
                <a:latin typeface="Arial" charset="0"/>
              </a:rPr>
              <a:pPr/>
              <a:t>24</a:t>
            </a:fld>
            <a:endParaRPr lang="cs-CZ" smtClean="0">
              <a:latin typeface="Arial" charset="0"/>
            </a:endParaRPr>
          </a:p>
        </p:txBody>
      </p:sp>
      <p:sp>
        <p:nvSpPr>
          <p:cNvPr id="34819" name="Text Box 2"/>
          <p:cNvSpPr txBox="1">
            <a:spLocks noChangeArrowheads="1"/>
          </p:cNvSpPr>
          <p:nvPr/>
        </p:nvSpPr>
        <p:spPr bwMode="auto">
          <a:xfrm>
            <a:off x="203200" y="533400"/>
            <a:ext cx="8940800" cy="2901950"/>
          </a:xfrm>
          <a:prstGeom prst="rect">
            <a:avLst/>
          </a:prstGeom>
          <a:noFill/>
          <a:ln w="9525">
            <a:noFill/>
            <a:miter lim="800000"/>
            <a:headEnd/>
            <a:tailEnd/>
          </a:ln>
        </p:spPr>
        <p:txBody>
          <a:bodyPr>
            <a:spAutoFit/>
          </a:bodyPr>
          <a:lstStyle/>
          <a:p>
            <a:pPr eaLnBrk="0" hangingPunct="0">
              <a:spcBef>
                <a:spcPct val="50000"/>
              </a:spcBef>
            </a:pPr>
            <a:r>
              <a:rPr lang="cs-CZ" sz="2400">
                <a:solidFill>
                  <a:srgbClr val="0000FF"/>
                </a:solidFill>
              </a:rPr>
              <a:t>Organická hmota v půdě</a:t>
            </a:r>
            <a:endParaRPr lang="cs-CZ" sz="2400" b="0">
              <a:solidFill>
                <a:srgbClr val="0000FF"/>
              </a:solidFill>
            </a:endParaRPr>
          </a:p>
          <a:p>
            <a:pPr eaLnBrk="0" hangingPunct="0">
              <a:spcBef>
                <a:spcPct val="50000"/>
              </a:spcBef>
            </a:pPr>
            <a:r>
              <a:rPr lang="cs-CZ"/>
              <a:t>- je stěžejní pro mikrobiální aktivity jako zdroj živin (makronutrientů) a zdroj energie</a:t>
            </a:r>
          </a:p>
          <a:p>
            <a:pPr eaLnBrk="0" hangingPunct="0">
              <a:spcBef>
                <a:spcPct val="50000"/>
              </a:spcBef>
            </a:pPr>
            <a:r>
              <a:rPr lang="cs-CZ"/>
              <a:t>- lze parametrizovat pomocí: OM, TOC, C</a:t>
            </a:r>
            <a:r>
              <a:rPr lang="cs-CZ" baseline="-25000"/>
              <a:t>org</a:t>
            </a:r>
            <a:r>
              <a:rPr lang="cs-CZ"/>
              <a:t>, EX-C, HA:FA, Q</a:t>
            </a:r>
            <a:r>
              <a:rPr lang="cs-CZ" baseline="-25000"/>
              <a:t>4/6</a:t>
            </a:r>
            <a:r>
              <a:rPr lang="cs-CZ"/>
              <a:t> apod.</a:t>
            </a:r>
          </a:p>
          <a:p>
            <a:pPr eaLnBrk="0" hangingPunct="0">
              <a:spcBef>
                <a:spcPct val="50000"/>
              </a:spcBef>
            </a:pPr>
            <a:r>
              <a:rPr lang="cs-CZ"/>
              <a:t>- vytváří organominerální komplex</a:t>
            </a:r>
          </a:p>
          <a:p>
            <a:pPr eaLnBrk="0" hangingPunct="0">
              <a:spcBef>
                <a:spcPct val="50000"/>
              </a:spcBef>
            </a:pPr>
            <a:r>
              <a:rPr lang="cs-CZ"/>
              <a:t>- největší frakce organického uhlíku vstupujícího do půdy jsou zbytky rostlin</a:t>
            </a:r>
          </a:p>
          <a:p>
            <a:pPr eaLnBrk="0" hangingPunct="0">
              <a:spcBef>
                <a:spcPct val="50000"/>
              </a:spcBef>
            </a:pPr>
            <a:r>
              <a:rPr lang="cs-CZ"/>
              <a:t>- cukry (amylosa, amylopektin, celulosa), lignin, tuky a voskové látky, proteiny a jiné látky obsahující N, buněčné stěny organismů, látky vylučované kořeny</a:t>
            </a:r>
          </a:p>
          <a:p>
            <a:pPr eaLnBrk="0" hangingPunct="0">
              <a:spcBef>
                <a:spcPct val="50000"/>
              </a:spcBef>
            </a:pPr>
            <a:r>
              <a:rPr lang="cs-CZ"/>
              <a:t>- humusové látky (huminové kyseliny, fulvokyseliny a humíny)</a:t>
            </a:r>
            <a:endParaRPr lang="cs-CZ" b="0"/>
          </a:p>
        </p:txBody>
      </p:sp>
      <p:pic>
        <p:nvPicPr>
          <p:cNvPr id="34820" name="Picture 3" descr="147"/>
          <p:cNvPicPr>
            <a:picLocks noChangeAspect="1" noChangeArrowheads="1"/>
          </p:cNvPicPr>
          <p:nvPr/>
        </p:nvPicPr>
        <p:blipFill>
          <a:blip r:embed="rId2" cstate="print"/>
          <a:srcRect l="8424" t="13072" r="14676" b="36298"/>
          <a:stretch>
            <a:fillRect/>
          </a:stretch>
        </p:blipFill>
        <p:spPr bwMode="auto">
          <a:xfrm>
            <a:off x="1763713" y="3573463"/>
            <a:ext cx="5832475" cy="2824162"/>
          </a:xfrm>
          <a:prstGeom prst="rect">
            <a:avLst/>
          </a:prstGeom>
          <a:noFill/>
          <a:ln w="9525">
            <a:solidFill>
              <a:schemeClr val="tx1"/>
            </a:solidFill>
            <a:miter lim="800000"/>
            <a:headEnd/>
            <a:tailEnd/>
          </a:ln>
        </p:spPr>
      </p:pic>
      <p:sp>
        <p:nvSpPr>
          <p:cNvPr id="34821" name="Rectangle 4"/>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číslo snímku 2"/>
          <p:cNvSpPr>
            <a:spLocks noGrp="1"/>
          </p:cNvSpPr>
          <p:nvPr>
            <p:ph type="sldNum" sz="quarter" idx="10"/>
          </p:nvPr>
        </p:nvSpPr>
        <p:spPr>
          <a:noFill/>
        </p:spPr>
        <p:txBody>
          <a:bodyPr/>
          <a:lstStyle/>
          <a:p>
            <a:r>
              <a:rPr lang="cs-CZ" smtClean="0">
                <a:latin typeface="Arial" charset="0"/>
              </a:rPr>
              <a:t>Snímek </a:t>
            </a:r>
            <a:fld id="{9AC7A122-E3C5-46ED-B5FA-54B336A2FC07}" type="slidenum">
              <a:rPr lang="cs-CZ" smtClean="0">
                <a:latin typeface="Arial" charset="0"/>
              </a:rPr>
              <a:pPr/>
              <a:t>25</a:t>
            </a:fld>
            <a:endParaRPr lang="cs-CZ" smtClean="0">
              <a:latin typeface="Arial" charset="0"/>
            </a:endParaRPr>
          </a:p>
        </p:txBody>
      </p:sp>
      <p:sp>
        <p:nvSpPr>
          <p:cNvPr id="35843" name="Text Box 2"/>
          <p:cNvSpPr txBox="1">
            <a:spLocks noChangeArrowheads="1"/>
          </p:cNvSpPr>
          <p:nvPr/>
        </p:nvSpPr>
        <p:spPr bwMode="auto">
          <a:xfrm>
            <a:off x="203200" y="533400"/>
            <a:ext cx="8763000" cy="4171950"/>
          </a:xfrm>
          <a:prstGeom prst="rect">
            <a:avLst/>
          </a:prstGeom>
          <a:noFill/>
          <a:ln w="9525">
            <a:noFill/>
            <a:miter lim="800000"/>
            <a:headEnd/>
            <a:tailEnd/>
          </a:ln>
        </p:spPr>
        <p:txBody>
          <a:bodyPr>
            <a:spAutoFit/>
          </a:bodyPr>
          <a:lstStyle/>
          <a:p>
            <a:pPr eaLnBrk="0" hangingPunct="0">
              <a:spcBef>
                <a:spcPct val="50000"/>
              </a:spcBef>
            </a:pPr>
            <a:r>
              <a:rPr lang="cs-CZ" sz="2400">
                <a:solidFill>
                  <a:srgbClr val="0000FF"/>
                </a:solidFill>
              </a:rPr>
              <a:t>Vlhkost</a:t>
            </a:r>
            <a:r>
              <a:rPr lang="cs-CZ" sz="2400" b="0">
                <a:solidFill>
                  <a:srgbClr val="0000FF"/>
                </a:solidFill>
              </a:rPr>
              <a:t> </a:t>
            </a:r>
          </a:p>
          <a:p>
            <a:pPr eaLnBrk="0" hangingPunct="0">
              <a:spcBef>
                <a:spcPct val="50000"/>
              </a:spcBef>
            </a:pPr>
            <a:r>
              <a:rPr lang="cs-CZ" sz="1800" b="0"/>
              <a:t>- voda je potřeba pro fungování většiny metabolických procesů</a:t>
            </a:r>
          </a:p>
          <a:p>
            <a:pPr eaLnBrk="0" hangingPunct="0">
              <a:spcBef>
                <a:spcPct val="50000"/>
              </a:spcBef>
            </a:pPr>
            <a:r>
              <a:rPr lang="cs-CZ" sz="1800" b="0"/>
              <a:t>- optimální vlhkost „spouští“ fungování mikroorganismů</a:t>
            </a:r>
          </a:p>
          <a:p>
            <a:pPr eaLnBrk="0" hangingPunct="0">
              <a:spcBef>
                <a:spcPct val="50000"/>
              </a:spcBef>
            </a:pPr>
            <a:r>
              <a:rPr lang="cs-CZ" sz="1800" b="0"/>
              <a:t>- vlhkost ovlivňuje výměnu plynů v půdě</a:t>
            </a:r>
          </a:p>
          <a:p>
            <a:pPr eaLnBrk="0" hangingPunct="0">
              <a:spcBef>
                <a:spcPct val="50000"/>
              </a:spcBef>
            </a:pPr>
            <a:r>
              <a:rPr lang="cs-CZ" sz="1800" b="0"/>
              <a:t>- ovlivňuje přístupnost nutrientů</a:t>
            </a:r>
          </a:p>
          <a:p>
            <a:pPr eaLnBrk="0" hangingPunct="0">
              <a:spcBef>
                <a:spcPct val="50000"/>
              </a:spcBef>
            </a:pPr>
            <a:r>
              <a:rPr lang="cs-CZ" sz="1800" b="0"/>
              <a:t>- ovlivňuje teplotu půdy</a:t>
            </a:r>
          </a:p>
          <a:p>
            <a:pPr eaLnBrk="0" hangingPunct="0">
              <a:spcBef>
                <a:spcPct val="50000"/>
              </a:spcBef>
            </a:pPr>
            <a:r>
              <a:rPr lang="cs-CZ" sz="1800" b="0"/>
              <a:t>- vytváří mikroprostředí pro mikroorganismy vpórech a na površích částic</a:t>
            </a:r>
          </a:p>
          <a:p>
            <a:pPr eaLnBrk="0" hangingPunct="0">
              <a:spcBef>
                <a:spcPct val="50000"/>
              </a:spcBef>
            </a:pPr>
            <a:endParaRPr lang="cs-CZ" sz="1800" b="0"/>
          </a:p>
          <a:p>
            <a:pPr eaLnBrk="0" hangingPunct="0">
              <a:spcBef>
                <a:spcPct val="50000"/>
              </a:spcBef>
            </a:pPr>
            <a:r>
              <a:rPr lang="cs-CZ" sz="1800"/>
              <a:t>Měření půdní vlhkosti:</a:t>
            </a:r>
          </a:p>
          <a:p>
            <a:pPr eaLnBrk="0" hangingPunct="0">
              <a:spcBef>
                <a:spcPct val="50000"/>
              </a:spcBef>
            </a:pPr>
            <a:r>
              <a:rPr lang="cs-CZ" sz="1800" b="0"/>
              <a:t>WHC (water holding capacity) plus stanovení sušiny</a:t>
            </a:r>
          </a:p>
        </p:txBody>
      </p:sp>
      <p:sp>
        <p:nvSpPr>
          <p:cNvPr id="35844" name="Rectangle 3"/>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číslo snímku 2"/>
          <p:cNvSpPr>
            <a:spLocks noGrp="1"/>
          </p:cNvSpPr>
          <p:nvPr>
            <p:ph type="sldNum" sz="quarter" idx="10"/>
          </p:nvPr>
        </p:nvSpPr>
        <p:spPr>
          <a:noFill/>
        </p:spPr>
        <p:txBody>
          <a:bodyPr/>
          <a:lstStyle/>
          <a:p>
            <a:r>
              <a:rPr lang="cs-CZ" smtClean="0">
                <a:latin typeface="Arial" charset="0"/>
              </a:rPr>
              <a:t>Snímek </a:t>
            </a:r>
            <a:fld id="{2B5C9842-BEA4-4D88-A1E9-36A3A8F5D84E}" type="slidenum">
              <a:rPr lang="cs-CZ" smtClean="0">
                <a:latin typeface="Arial" charset="0"/>
              </a:rPr>
              <a:pPr/>
              <a:t>26</a:t>
            </a:fld>
            <a:endParaRPr lang="cs-CZ" smtClean="0">
              <a:latin typeface="Arial" charset="0"/>
            </a:endParaRPr>
          </a:p>
        </p:txBody>
      </p:sp>
      <p:sp>
        <p:nvSpPr>
          <p:cNvPr id="36867" name="Text Box 2"/>
          <p:cNvSpPr txBox="1">
            <a:spLocks noChangeArrowheads="1"/>
          </p:cNvSpPr>
          <p:nvPr/>
        </p:nvSpPr>
        <p:spPr bwMode="auto">
          <a:xfrm>
            <a:off x="203200" y="533400"/>
            <a:ext cx="8940800" cy="4306888"/>
          </a:xfrm>
          <a:prstGeom prst="rect">
            <a:avLst/>
          </a:prstGeom>
          <a:noFill/>
          <a:ln w="9525">
            <a:noFill/>
            <a:miter lim="800000"/>
            <a:headEnd/>
            <a:tailEnd/>
          </a:ln>
        </p:spPr>
        <p:txBody>
          <a:bodyPr>
            <a:spAutoFit/>
          </a:bodyPr>
          <a:lstStyle/>
          <a:p>
            <a:pPr eaLnBrk="0" hangingPunct="0">
              <a:spcBef>
                <a:spcPct val="50000"/>
              </a:spcBef>
            </a:pPr>
            <a:r>
              <a:rPr lang="cs-CZ" sz="2400">
                <a:solidFill>
                  <a:srgbClr val="0000FF"/>
                </a:solidFill>
              </a:rPr>
              <a:t>Redoxní potenciál</a:t>
            </a:r>
            <a:endParaRPr lang="cs-CZ" sz="2400" b="0">
              <a:solidFill>
                <a:srgbClr val="0000FF"/>
              </a:solidFill>
            </a:endParaRPr>
          </a:p>
          <a:p>
            <a:pPr eaLnBrk="0" hangingPunct="0">
              <a:spcBef>
                <a:spcPct val="50000"/>
              </a:spcBef>
            </a:pPr>
            <a:r>
              <a:rPr lang="cs-CZ" sz="1800" b="0"/>
              <a:t>- různé metabolické strategie mají různé požadavky</a:t>
            </a:r>
          </a:p>
          <a:p>
            <a:pPr eaLnBrk="0" hangingPunct="0">
              <a:spcBef>
                <a:spcPct val="50000"/>
              </a:spcBef>
            </a:pPr>
            <a:r>
              <a:rPr lang="cs-CZ" sz="1800" b="0"/>
              <a:t>- dýchání (</a:t>
            </a:r>
            <a:r>
              <a:rPr lang="en-US" sz="1800" b="0"/>
              <a:t>&gt;</a:t>
            </a:r>
            <a:r>
              <a:rPr lang="cs-CZ" sz="1800" b="0"/>
              <a:t>0,2 V); denitrifikace (0,15-0,2 V); redukce síry (-0,1 až -0,2 V)</a:t>
            </a:r>
          </a:p>
          <a:p>
            <a:pPr eaLnBrk="0" hangingPunct="0">
              <a:spcBef>
                <a:spcPct val="50000"/>
              </a:spcBef>
            </a:pPr>
            <a:endParaRPr lang="cs-CZ" sz="1800" b="0"/>
          </a:p>
          <a:p>
            <a:pPr eaLnBrk="0" hangingPunct="0">
              <a:spcBef>
                <a:spcPct val="50000"/>
              </a:spcBef>
            </a:pPr>
            <a:r>
              <a:rPr lang="cs-CZ" sz="2400">
                <a:solidFill>
                  <a:srgbClr val="0000FF"/>
                </a:solidFill>
              </a:rPr>
              <a:t>pH</a:t>
            </a:r>
            <a:endParaRPr lang="cs-CZ" sz="2400" b="0">
              <a:solidFill>
                <a:srgbClr val="0000FF"/>
              </a:solidFill>
            </a:endParaRPr>
          </a:p>
          <a:p>
            <a:pPr eaLnBrk="0" hangingPunct="0">
              <a:spcBef>
                <a:spcPct val="50000"/>
              </a:spcBef>
            </a:pPr>
            <a:r>
              <a:rPr lang="cs-CZ" sz="1800" b="0"/>
              <a:t>- ovlivňuje přímo mikroorganismy</a:t>
            </a:r>
          </a:p>
          <a:p>
            <a:pPr eaLnBrk="0" hangingPunct="0">
              <a:spcBef>
                <a:spcPct val="50000"/>
              </a:spcBef>
            </a:pPr>
            <a:r>
              <a:rPr lang="cs-CZ" sz="1800" b="0"/>
              <a:t>- nepřímo skrze vliv na chování např. kovů v půdě</a:t>
            </a:r>
          </a:p>
          <a:p>
            <a:pPr eaLnBrk="0" hangingPunct="0">
              <a:spcBef>
                <a:spcPct val="50000"/>
              </a:spcBef>
            </a:pPr>
            <a:r>
              <a:rPr lang="cs-CZ" sz="1800" b="0"/>
              <a:t>- měření ve vodném výluhu či KCl</a:t>
            </a:r>
          </a:p>
          <a:p>
            <a:pPr eaLnBrk="0" hangingPunct="0">
              <a:spcBef>
                <a:spcPct val="50000"/>
              </a:spcBef>
            </a:pPr>
            <a:r>
              <a:rPr lang="cs-CZ" sz="1800" b="0"/>
              <a:t>- souvisí s kationtovou výměnnou kapacitou (CEC)</a:t>
            </a:r>
          </a:p>
          <a:p>
            <a:pPr eaLnBrk="0" hangingPunct="0">
              <a:spcBef>
                <a:spcPct val="50000"/>
              </a:spcBef>
            </a:pPr>
            <a:r>
              <a:rPr lang="cs-CZ" sz="1800" b="0"/>
              <a:t>- extrémní pH může mikroorganismy značně stresovat</a:t>
            </a:r>
          </a:p>
        </p:txBody>
      </p:sp>
      <p:sp>
        <p:nvSpPr>
          <p:cNvPr id="36868" name="Rectangle 3"/>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Zástupný symbol pro číslo snímku 2"/>
          <p:cNvSpPr>
            <a:spLocks noGrp="1"/>
          </p:cNvSpPr>
          <p:nvPr>
            <p:ph type="sldNum" sz="quarter" idx="10"/>
          </p:nvPr>
        </p:nvSpPr>
        <p:spPr>
          <a:noFill/>
        </p:spPr>
        <p:txBody>
          <a:bodyPr/>
          <a:lstStyle/>
          <a:p>
            <a:r>
              <a:rPr lang="cs-CZ" smtClean="0">
                <a:latin typeface="Arial" charset="0"/>
              </a:rPr>
              <a:t>Snímek </a:t>
            </a:r>
            <a:fld id="{18B84DE9-989D-4787-8BCC-2FACEAC93557}" type="slidenum">
              <a:rPr lang="cs-CZ" smtClean="0">
                <a:latin typeface="Arial" charset="0"/>
              </a:rPr>
              <a:pPr/>
              <a:t>27</a:t>
            </a:fld>
            <a:endParaRPr lang="cs-CZ" smtClean="0">
              <a:latin typeface="Arial" charset="0"/>
            </a:endParaRPr>
          </a:p>
        </p:txBody>
      </p:sp>
      <p:sp>
        <p:nvSpPr>
          <p:cNvPr id="37891" name="Text Box 2"/>
          <p:cNvSpPr txBox="1">
            <a:spLocks noChangeArrowheads="1"/>
          </p:cNvSpPr>
          <p:nvPr/>
        </p:nvSpPr>
        <p:spPr bwMode="auto">
          <a:xfrm>
            <a:off x="203200" y="533400"/>
            <a:ext cx="8940800" cy="5468938"/>
          </a:xfrm>
          <a:prstGeom prst="rect">
            <a:avLst/>
          </a:prstGeom>
          <a:noFill/>
          <a:ln w="9525">
            <a:noFill/>
            <a:miter lim="800000"/>
            <a:headEnd/>
            <a:tailEnd/>
          </a:ln>
        </p:spPr>
        <p:txBody>
          <a:bodyPr>
            <a:spAutoFit/>
          </a:bodyPr>
          <a:lstStyle/>
          <a:p>
            <a:pPr eaLnBrk="0" hangingPunct="0">
              <a:spcBef>
                <a:spcPct val="50000"/>
              </a:spcBef>
            </a:pPr>
            <a:r>
              <a:rPr lang="cs-CZ" sz="2400">
                <a:solidFill>
                  <a:srgbClr val="0000FF"/>
                </a:solidFill>
              </a:rPr>
              <a:t>Jíl</a:t>
            </a:r>
            <a:endParaRPr lang="cs-CZ" sz="2400" b="0">
              <a:solidFill>
                <a:srgbClr val="0000FF"/>
              </a:solidFill>
            </a:endParaRPr>
          </a:p>
          <a:p>
            <a:pPr eaLnBrk="0" hangingPunct="0">
              <a:spcBef>
                <a:spcPct val="50000"/>
              </a:spcBef>
            </a:pPr>
            <a:r>
              <a:rPr lang="cs-CZ" b="0"/>
              <a:t>- fyzikální vlastnosti: </a:t>
            </a:r>
            <a:r>
              <a:rPr lang="cs-CZ" b="0" u="sng"/>
              <a:t>velký aktivní povrch</a:t>
            </a:r>
          </a:p>
          <a:p>
            <a:pPr eaLnBrk="0" hangingPunct="0">
              <a:spcBef>
                <a:spcPct val="50000"/>
              </a:spcBef>
            </a:pPr>
            <a:r>
              <a:rPr lang="cs-CZ" b="0"/>
              <a:t>- chemické vlastnosti: určují vlastnosti aktivního povrchu</a:t>
            </a:r>
          </a:p>
          <a:p>
            <a:pPr eaLnBrk="0" hangingPunct="0">
              <a:spcBef>
                <a:spcPct val="50000"/>
              </a:spcBef>
            </a:pPr>
            <a:r>
              <a:rPr lang="cs-CZ" b="0"/>
              <a:t>- vazba s organickou hmotou</a:t>
            </a:r>
          </a:p>
          <a:p>
            <a:pPr eaLnBrk="0" hangingPunct="0">
              <a:spcBef>
                <a:spcPct val="50000"/>
              </a:spcBef>
            </a:pPr>
            <a:r>
              <a:rPr lang="cs-CZ" b="0"/>
              <a:t>- sorpce a desorpce substrátů, enzymů, mikroorganismů a polutantů</a:t>
            </a:r>
          </a:p>
          <a:p>
            <a:pPr eaLnBrk="0" hangingPunct="0">
              <a:spcBef>
                <a:spcPct val="50000"/>
              </a:spcBef>
            </a:pPr>
            <a:r>
              <a:rPr lang="cs-CZ" b="0"/>
              <a:t>- sekundární minerály (chemicky zvětralé); vodnaté silikáty = jílové minerály</a:t>
            </a:r>
          </a:p>
          <a:p>
            <a:pPr eaLnBrk="0" hangingPunct="0">
              <a:spcBef>
                <a:spcPct val="50000"/>
              </a:spcBef>
            </a:pPr>
            <a:r>
              <a:rPr lang="cs-CZ" b="0"/>
              <a:t>- prvořadým činitelem, na němž závisí spektrum jílových minerálů v půdě je matečná hornina</a:t>
            </a:r>
          </a:p>
          <a:p>
            <a:pPr eaLnBrk="0" hangingPunct="0">
              <a:spcBef>
                <a:spcPct val="50000"/>
              </a:spcBef>
            </a:pPr>
            <a:r>
              <a:rPr lang="cs-CZ" b="0"/>
              <a:t>- </a:t>
            </a:r>
            <a:r>
              <a:rPr lang="cs-CZ" b="0" u="sng"/>
              <a:t>fyzikálním jílem</a:t>
            </a:r>
            <a:r>
              <a:rPr lang="cs-CZ" b="0"/>
              <a:t> nazýváme minerální podíl s velikostí zrn menší než 2 µm</a:t>
            </a:r>
          </a:p>
          <a:p>
            <a:pPr eaLnBrk="0" hangingPunct="0">
              <a:spcBef>
                <a:spcPct val="50000"/>
              </a:spcBef>
            </a:pPr>
            <a:r>
              <a:rPr lang="cs-CZ" b="0"/>
              <a:t>- vysoký obsah jílů podporuje rychlejší nárůst biomasy při dodání substrátu</a:t>
            </a:r>
          </a:p>
          <a:p>
            <a:pPr eaLnBrk="0" hangingPunct="0">
              <a:spcBef>
                <a:spcPct val="50000"/>
              </a:spcBef>
            </a:pPr>
            <a:r>
              <a:rPr lang="cs-CZ" b="0"/>
              <a:t>- absorpce živin a snížení úrovně dekompozice, stabilizace pH a ochrany mikroorganismů proti jejich predátorům</a:t>
            </a:r>
          </a:p>
          <a:p>
            <a:pPr eaLnBrk="0" hangingPunct="0">
              <a:spcBef>
                <a:spcPct val="50000"/>
              </a:spcBef>
            </a:pPr>
            <a:r>
              <a:rPr lang="cs-CZ" b="0"/>
              <a:t>- C z mikrobiální biomasy často koreluje s  obsahem půdních jílů</a:t>
            </a:r>
          </a:p>
          <a:p>
            <a:pPr eaLnBrk="0" hangingPunct="0">
              <a:spcBef>
                <a:spcPct val="50000"/>
              </a:spcBef>
            </a:pPr>
            <a:r>
              <a:rPr lang="cs-CZ" b="0"/>
              <a:t>- snižuje inhibiční účinek polutantů na mikroflóru</a:t>
            </a:r>
          </a:p>
          <a:p>
            <a:pPr eaLnBrk="0" hangingPunct="0">
              <a:spcBef>
                <a:spcPct val="50000"/>
              </a:spcBef>
            </a:pPr>
            <a:r>
              <a:rPr lang="cs-CZ" b="0"/>
              <a:t>- ovlivňuje půdní strukturu</a:t>
            </a:r>
          </a:p>
          <a:p>
            <a:pPr eaLnBrk="0" hangingPunct="0">
              <a:spcBef>
                <a:spcPct val="50000"/>
              </a:spcBef>
            </a:pPr>
            <a:r>
              <a:rPr lang="cs-CZ" b="0"/>
              <a:t>- chrání mikroorganismy před predátory</a:t>
            </a:r>
          </a:p>
        </p:txBody>
      </p:sp>
      <p:sp>
        <p:nvSpPr>
          <p:cNvPr id="37892" name="Rectangle 3"/>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Zástupný symbol pro číslo snímku 2"/>
          <p:cNvSpPr>
            <a:spLocks noGrp="1"/>
          </p:cNvSpPr>
          <p:nvPr>
            <p:ph type="sldNum" sz="quarter" idx="10"/>
          </p:nvPr>
        </p:nvSpPr>
        <p:spPr>
          <a:noFill/>
        </p:spPr>
        <p:txBody>
          <a:bodyPr/>
          <a:lstStyle/>
          <a:p>
            <a:r>
              <a:rPr lang="cs-CZ" smtClean="0">
                <a:latin typeface="Arial" charset="0"/>
              </a:rPr>
              <a:t>Snímek </a:t>
            </a:r>
            <a:fld id="{FD0AC99D-AF05-4ABD-A0EC-43D115B87F94}" type="slidenum">
              <a:rPr lang="cs-CZ" smtClean="0">
                <a:latin typeface="Arial" charset="0"/>
              </a:rPr>
              <a:pPr/>
              <a:t>28</a:t>
            </a:fld>
            <a:endParaRPr lang="cs-CZ" smtClean="0">
              <a:latin typeface="Arial" charset="0"/>
            </a:endParaRPr>
          </a:p>
        </p:txBody>
      </p:sp>
      <p:sp>
        <p:nvSpPr>
          <p:cNvPr id="38915" name="Text Box 2"/>
          <p:cNvSpPr txBox="1">
            <a:spLocks noChangeArrowheads="1"/>
          </p:cNvSpPr>
          <p:nvPr/>
        </p:nvSpPr>
        <p:spPr bwMode="auto">
          <a:xfrm>
            <a:off x="203200" y="533400"/>
            <a:ext cx="8940800" cy="5270500"/>
          </a:xfrm>
          <a:prstGeom prst="rect">
            <a:avLst/>
          </a:prstGeom>
          <a:noFill/>
          <a:ln w="9525">
            <a:noFill/>
            <a:miter lim="800000"/>
            <a:headEnd/>
            <a:tailEnd/>
          </a:ln>
        </p:spPr>
        <p:txBody>
          <a:bodyPr>
            <a:spAutoFit/>
          </a:bodyPr>
          <a:lstStyle/>
          <a:p>
            <a:pPr eaLnBrk="0" hangingPunct="0">
              <a:spcBef>
                <a:spcPct val="50000"/>
              </a:spcBef>
            </a:pPr>
            <a:r>
              <a:rPr lang="cs-CZ" sz="2400">
                <a:solidFill>
                  <a:srgbClr val="0000FF"/>
                </a:solidFill>
              </a:rPr>
              <a:t>Agregáty</a:t>
            </a:r>
            <a:endParaRPr lang="cs-CZ" sz="2400" b="0">
              <a:solidFill>
                <a:srgbClr val="0000FF"/>
              </a:solidFill>
            </a:endParaRPr>
          </a:p>
          <a:p>
            <a:pPr eaLnBrk="0" hangingPunct="0">
              <a:spcBef>
                <a:spcPct val="50000"/>
              </a:spcBef>
            </a:pPr>
            <a:r>
              <a:rPr lang="cs-CZ" sz="1800"/>
              <a:t>- mikroagregáty </a:t>
            </a:r>
            <a:r>
              <a:rPr lang="en-US" sz="1800"/>
              <a:t>&lt;</a:t>
            </a:r>
            <a:r>
              <a:rPr lang="cs-CZ" sz="1800"/>
              <a:t> 50 µm a makroagregáty </a:t>
            </a:r>
            <a:r>
              <a:rPr lang="en-US" sz="1800"/>
              <a:t>&gt;</a:t>
            </a:r>
            <a:r>
              <a:rPr lang="cs-CZ" sz="1800"/>
              <a:t> 50 µm</a:t>
            </a:r>
          </a:p>
          <a:p>
            <a:pPr eaLnBrk="0" hangingPunct="0">
              <a:spcBef>
                <a:spcPct val="50000"/>
              </a:spcBef>
            </a:pPr>
            <a:r>
              <a:rPr lang="cs-CZ" sz="1800"/>
              <a:t>- strukturní elementy jsou do agregátů poutány silami molekulárními, či pomocí tmelů (minerální sol v gel; koagulace a peptizace</a:t>
            </a:r>
          </a:p>
          <a:p>
            <a:pPr eaLnBrk="0" hangingPunct="0">
              <a:spcBef>
                <a:spcPct val="50000"/>
              </a:spcBef>
            </a:pPr>
            <a:r>
              <a:rPr lang="cs-CZ" sz="1800"/>
              <a:t>- vzniká organominerální komplex půdy, základ agregátové formace</a:t>
            </a:r>
          </a:p>
          <a:p>
            <a:pPr eaLnBrk="0" hangingPunct="0">
              <a:spcBef>
                <a:spcPct val="50000"/>
              </a:spcBef>
            </a:pPr>
            <a:r>
              <a:rPr lang="cs-CZ" sz="1800"/>
              <a:t>- předchozí úrovně se pak spojují hlavně kořeny a hyfami hub do mikroagregátů spolu se zrny prachu, písku a v nich jsou také uzavřeny mikroorganismy</a:t>
            </a:r>
          </a:p>
          <a:p>
            <a:pPr eaLnBrk="0" hangingPunct="0">
              <a:spcBef>
                <a:spcPct val="50000"/>
              </a:spcBef>
            </a:pPr>
            <a:r>
              <a:rPr lang="cs-CZ" sz="1800"/>
              <a:t>- vznikají tzv. imobilizované biologické systémy</a:t>
            </a:r>
          </a:p>
          <a:p>
            <a:pPr eaLnBrk="0" hangingPunct="0">
              <a:spcBef>
                <a:spcPct val="50000"/>
              </a:spcBef>
            </a:pPr>
            <a:r>
              <a:rPr lang="cs-CZ" sz="1800"/>
              <a:t>- agregace je jeden z nejvýznamnějších faktorů kontrolujících mikrobiální aktivitu a obrat organického materiálu v půdě</a:t>
            </a:r>
          </a:p>
          <a:p>
            <a:pPr eaLnBrk="0" hangingPunct="0">
              <a:spcBef>
                <a:spcPct val="50000"/>
              </a:spcBef>
            </a:pPr>
            <a:r>
              <a:rPr lang="cs-CZ" sz="1800"/>
              <a:t>- většina mikroorganismů žije mimo agregáty a v malých pórech mezi nimi, relativně malé množství uvnitř</a:t>
            </a:r>
          </a:p>
          <a:p>
            <a:pPr eaLnBrk="0" hangingPunct="0">
              <a:spcBef>
                <a:spcPct val="50000"/>
              </a:spcBef>
            </a:pPr>
            <a:r>
              <a:rPr lang="cs-CZ" sz="1800"/>
              <a:t>- půdní agregáty ovlivňují interakci enzymů s jejich substráty</a:t>
            </a:r>
          </a:p>
          <a:p>
            <a:pPr eaLnBrk="0" hangingPunct="0">
              <a:spcBef>
                <a:spcPct val="50000"/>
              </a:spcBef>
            </a:pPr>
            <a:r>
              <a:rPr lang="cs-CZ" sz="1800"/>
              <a:t>- adsorbované enzymy jsou chráněné proti hydrolýze způsobené jinými enzymy</a:t>
            </a:r>
            <a:endParaRPr lang="cs-CZ" sz="2400" b="0"/>
          </a:p>
        </p:txBody>
      </p:sp>
      <p:sp>
        <p:nvSpPr>
          <p:cNvPr id="38916" name="Rectangle 3"/>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idx="1"/>
          </p:nvPr>
        </p:nvSpPr>
        <p:spPr/>
        <p:txBody>
          <a:bodyPr/>
          <a:lstStyle/>
          <a:p>
            <a:pPr eaLnBrk="1" hangingPunct="1">
              <a:buFontTx/>
              <a:buNone/>
            </a:pPr>
            <a:r>
              <a:rPr lang="cs-CZ" smtClean="0"/>
              <a:t>Sezonní variabilita</a:t>
            </a:r>
          </a:p>
        </p:txBody>
      </p:sp>
      <p:sp>
        <p:nvSpPr>
          <p:cNvPr id="39939" name="Zástupný symbol pro číslo snímku 4"/>
          <p:cNvSpPr>
            <a:spLocks noGrp="1"/>
          </p:cNvSpPr>
          <p:nvPr>
            <p:ph type="sldNum" sz="quarter" idx="10"/>
          </p:nvPr>
        </p:nvSpPr>
        <p:spPr>
          <a:noFill/>
        </p:spPr>
        <p:txBody>
          <a:bodyPr/>
          <a:lstStyle/>
          <a:p>
            <a:r>
              <a:rPr lang="cs-CZ" smtClean="0">
                <a:latin typeface="Arial" charset="0"/>
              </a:rPr>
              <a:t>Snímek </a:t>
            </a:r>
            <a:fld id="{B9F879B8-7649-48B6-94D8-260878EF3620}" type="slidenum">
              <a:rPr lang="cs-CZ" smtClean="0">
                <a:latin typeface="Arial" charset="0"/>
              </a:rPr>
              <a:pPr/>
              <a:t>29</a:t>
            </a:fld>
            <a:endParaRPr lang="cs-CZ" smtClean="0">
              <a:latin typeface="Arial" charset="0"/>
            </a:endParaRPr>
          </a:p>
        </p:txBody>
      </p:sp>
      <p:pic>
        <p:nvPicPr>
          <p:cNvPr id="39940" name="Picture 4" descr="A-7"/>
          <p:cNvPicPr>
            <a:picLocks noChangeAspect="1" noChangeArrowheads="1"/>
          </p:cNvPicPr>
          <p:nvPr/>
        </p:nvPicPr>
        <p:blipFill>
          <a:blip r:embed="rId2" cstate="print"/>
          <a:srcRect t="16420" r="2751"/>
          <a:stretch>
            <a:fillRect/>
          </a:stretch>
        </p:blipFill>
        <p:spPr bwMode="auto">
          <a:xfrm>
            <a:off x="755650" y="1412875"/>
            <a:ext cx="7632700" cy="3727450"/>
          </a:xfrm>
          <a:prstGeom prst="rect">
            <a:avLst/>
          </a:prstGeom>
          <a:noFill/>
          <a:ln w="9525">
            <a:noFill/>
            <a:miter lim="800000"/>
            <a:headEnd/>
            <a:tailEnd/>
          </a:ln>
        </p:spPr>
      </p:pic>
      <p:sp>
        <p:nvSpPr>
          <p:cNvPr id="39941" name="Rectangle 5"/>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9"/>
          <p:cNvSpPr>
            <a:spLocks noGrp="1" noChangeArrowheads="1"/>
          </p:cNvSpPr>
          <p:nvPr>
            <p:ph type="title"/>
          </p:nvPr>
        </p:nvSpPr>
        <p:spPr/>
        <p:txBody>
          <a:bodyPr/>
          <a:lstStyle/>
          <a:p>
            <a:pPr eaLnBrk="1" hangingPunct="1"/>
            <a:r>
              <a:rPr lang="cs-CZ" sz="2400" dirty="0" smtClean="0"/>
              <a:t>Specifika z pohledu ekotoxikologie</a:t>
            </a:r>
            <a:endParaRPr lang="cs-CZ" sz="2400" dirty="0" smtClean="0"/>
          </a:p>
        </p:txBody>
      </p:sp>
      <p:sp>
        <p:nvSpPr>
          <p:cNvPr id="14339" name="Zástupný symbol pro číslo snímku 3"/>
          <p:cNvSpPr>
            <a:spLocks noGrp="1"/>
          </p:cNvSpPr>
          <p:nvPr>
            <p:ph type="sldNum" sz="quarter" idx="10"/>
          </p:nvPr>
        </p:nvSpPr>
        <p:spPr>
          <a:noFill/>
        </p:spPr>
        <p:txBody>
          <a:bodyPr/>
          <a:lstStyle/>
          <a:p>
            <a:r>
              <a:rPr lang="cs-CZ" smtClean="0">
                <a:latin typeface="Arial" charset="0"/>
              </a:rPr>
              <a:t>Snímek </a:t>
            </a:r>
            <a:fld id="{4ACB85FE-0A5F-4046-AB5D-B422B974E5B3}" type="slidenum">
              <a:rPr lang="cs-CZ" smtClean="0">
                <a:latin typeface="Arial" charset="0"/>
              </a:rPr>
              <a:pPr/>
              <a:t>3</a:t>
            </a:fld>
            <a:endParaRPr lang="cs-CZ" smtClean="0">
              <a:latin typeface="Arial" charset="0"/>
            </a:endParaRPr>
          </a:p>
        </p:txBody>
      </p:sp>
      <p:sp>
        <p:nvSpPr>
          <p:cNvPr id="14340" name="Text Box 5"/>
          <p:cNvSpPr txBox="1">
            <a:spLocks noChangeArrowheads="1"/>
          </p:cNvSpPr>
          <p:nvPr/>
        </p:nvSpPr>
        <p:spPr bwMode="auto">
          <a:xfrm>
            <a:off x="323850" y="620713"/>
            <a:ext cx="8424863" cy="5355312"/>
          </a:xfrm>
          <a:prstGeom prst="rect">
            <a:avLst/>
          </a:prstGeom>
          <a:noFill/>
          <a:ln w="9525">
            <a:noFill/>
            <a:miter lim="800000"/>
            <a:headEnd/>
            <a:tailEnd/>
          </a:ln>
        </p:spPr>
        <p:txBody>
          <a:bodyPr>
            <a:spAutoFit/>
          </a:bodyPr>
          <a:lstStyle/>
          <a:p>
            <a:pPr marL="363538" indent="-363538" eaLnBrk="0" hangingPunct="0">
              <a:spcAft>
                <a:spcPct val="50000"/>
              </a:spcAft>
              <a:buFont typeface="Arial" pitchFamily="34" charset="0"/>
              <a:buChar char="•"/>
            </a:pPr>
            <a:r>
              <a:rPr lang="cs-CZ" sz="1800" dirty="0" smtClean="0"/>
              <a:t>Analýza </a:t>
            </a:r>
            <a:r>
              <a:rPr lang="cs-CZ" sz="1800" dirty="0"/>
              <a:t>vlivu stresových faktorů na mikroorganismy v reálném prostředí spočívá především v </a:t>
            </a:r>
            <a:r>
              <a:rPr lang="cs-CZ" sz="1800" dirty="0">
                <a:solidFill>
                  <a:srgbClr val="FF0000"/>
                </a:solidFill>
              </a:rPr>
              <a:t>hodnocení vlivu na celé populace a společenstva mikroorganismů</a:t>
            </a:r>
          </a:p>
          <a:p>
            <a:pPr marL="363538" indent="-363538" eaLnBrk="0" hangingPunct="0">
              <a:spcAft>
                <a:spcPct val="50000"/>
              </a:spcAft>
              <a:buFont typeface="Arial" pitchFamily="34" charset="0"/>
              <a:buChar char="•"/>
            </a:pPr>
            <a:r>
              <a:rPr lang="cs-CZ" sz="1800" dirty="0"/>
              <a:t>Taxonomická a genetická </a:t>
            </a:r>
            <a:r>
              <a:rPr lang="cs-CZ" sz="1800" dirty="0">
                <a:solidFill>
                  <a:srgbClr val="FF0000"/>
                </a:solidFill>
              </a:rPr>
              <a:t>variabilita</a:t>
            </a:r>
            <a:r>
              <a:rPr lang="cs-CZ" sz="1800" dirty="0"/>
              <a:t> ovlivněných populací</a:t>
            </a:r>
          </a:p>
          <a:p>
            <a:pPr marL="363538" indent="-363538" eaLnBrk="0" hangingPunct="0">
              <a:spcAft>
                <a:spcPct val="50000"/>
              </a:spcAft>
              <a:buFont typeface="Arial" pitchFamily="34" charset="0"/>
              <a:buChar char="•"/>
            </a:pPr>
            <a:r>
              <a:rPr lang="cs-CZ" sz="1800" dirty="0"/>
              <a:t>Společenstvo interaguje s kontaminací prostředí jako se </a:t>
            </a:r>
            <a:r>
              <a:rPr lang="cs-CZ" sz="1800" dirty="0">
                <a:solidFill>
                  <a:srgbClr val="FF0000"/>
                </a:solidFill>
              </a:rPr>
              <a:t>selekčním faktorem</a:t>
            </a:r>
          </a:p>
          <a:p>
            <a:pPr marL="363538" indent="-363538" eaLnBrk="0" hangingPunct="0">
              <a:spcAft>
                <a:spcPct val="50000"/>
              </a:spcAft>
              <a:buFont typeface="Arial" pitchFamily="34" charset="0"/>
              <a:buChar char="•"/>
            </a:pPr>
            <a:r>
              <a:rPr lang="cs-CZ" sz="1800" dirty="0"/>
              <a:t>Schopnost rychlých fyziologických </a:t>
            </a:r>
            <a:r>
              <a:rPr lang="cs-CZ" sz="1800" dirty="0">
                <a:solidFill>
                  <a:srgbClr val="FF0000"/>
                </a:solidFill>
              </a:rPr>
              <a:t>adaptací </a:t>
            </a:r>
            <a:r>
              <a:rPr lang="cs-CZ" sz="1800" dirty="0"/>
              <a:t>u určitých částí společenstva (získání značné resistence vůči stresovému faktoru) – selekce </a:t>
            </a:r>
            <a:r>
              <a:rPr lang="cs-CZ" sz="1800" dirty="0">
                <a:solidFill>
                  <a:srgbClr val="FF0000"/>
                </a:solidFill>
              </a:rPr>
              <a:t>rezistentních forem</a:t>
            </a:r>
          </a:p>
          <a:p>
            <a:pPr marL="363538" indent="-363538" eaLnBrk="0" hangingPunct="0">
              <a:spcAft>
                <a:spcPct val="50000"/>
              </a:spcAft>
              <a:buFont typeface="Arial" pitchFamily="34" charset="0"/>
              <a:buChar char="•"/>
            </a:pPr>
            <a:r>
              <a:rPr lang="cs-CZ" sz="1800" dirty="0"/>
              <a:t>Vliv stresových faktorů obvykle vyvolá pokles </a:t>
            </a:r>
            <a:r>
              <a:rPr lang="cs-CZ" sz="1800" dirty="0" err="1"/>
              <a:t>diverzity</a:t>
            </a:r>
            <a:r>
              <a:rPr lang="cs-CZ" sz="1800" dirty="0"/>
              <a:t> mikrobiálních společenstev – převaha </a:t>
            </a:r>
            <a:r>
              <a:rPr lang="cs-CZ" sz="1800" dirty="0">
                <a:solidFill>
                  <a:srgbClr val="FF0000"/>
                </a:solidFill>
              </a:rPr>
              <a:t>tolerantních</a:t>
            </a:r>
            <a:r>
              <a:rPr lang="cs-CZ" sz="1800" dirty="0"/>
              <a:t> skupin</a:t>
            </a:r>
          </a:p>
          <a:p>
            <a:pPr marL="363538" indent="-363538" eaLnBrk="0" hangingPunct="0">
              <a:spcAft>
                <a:spcPct val="50000"/>
              </a:spcAft>
              <a:buFont typeface="Arial" pitchFamily="34" charset="0"/>
              <a:buChar char="•"/>
            </a:pPr>
            <a:r>
              <a:rPr lang="cs-CZ" sz="1800" dirty="0" smtClean="0">
                <a:solidFill>
                  <a:srgbClr val="FF0000"/>
                </a:solidFill>
              </a:rPr>
              <a:t>Redukce </a:t>
            </a:r>
            <a:r>
              <a:rPr lang="cs-CZ" sz="1800" dirty="0"/>
              <a:t>celkového spektra enzymatických aktivit - nedostatečná mineralizace organické hmoty a její hromadění</a:t>
            </a:r>
          </a:p>
          <a:p>
            <a:pPr marL="363538" indent="-363538" eaLnBrk="0" hangingPunct="0">
              <a:spcAft>
                <a:spcPct val="50000"/>
              </a:spcAft>
              <a:buFont typeface="Arial" pitchFamily="34" charset="0"/>
              <a:buChar char="•"/>
            </a:pPr>
            <a:r>
              <a:rPr lang="cs-CZ" sz="1800" dirty="0"/>
              <a:t>Celková </a:t>
            </a:r>
            <a:r>
              <a:rPr lang="cs-CZ" sz="1800" dirty="0">
                <a:solidFill>
                  <a:srgbClr val="FF0000"/>
                </a:solidFill>
              </a:rPr>
              <a:t>historie</a:t>
            </a:r>
            <a:r>
              <a:rPr lang="cs-CZ" sz="1800" dirty="0"/>
              <a:t> zkoumaného mikrobiálního společenstva - jinak reaguje na opakované působení stejného faktoru a jinak na zcela nový stresový podnět</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ástupný symbol pro číslo snímku 2"/>
          <p:cNvSpPr>
            <a:spLocks noGrp="1"/>
          </p:cNvSpPr>
          <p:nvPr>
            <p:ph type="sldNum" sz="quarter" idx="10"/>
          </p:nvPr>
        </p:nvSpPr>
        <p:spPr>
          <a:noFill/>
        </p:spPr>
        <p:txBody>
          <a:bodyPr/>
          <a:lstStyle/>
          <a:p>
            <a:r>
              <a:rPr lang="cs-CZ" smtClean="0">
                <a:latin typeface="Arial" charset="0"/>
              </a:rPr>
              <a:t>Snímek </a:t>
            </a:r>
            <a:fld id="{08921D24-BC1E-4A1F-B67B-16847651CBF1}" type="slidenum">
              <a:rPr lang="cs-CZ" smtClean="0">
                <a:latin typeface="Arial" charset="0"/>
              </a:rPr>
              <a:pPr/>
              <a:t>30</a:t>
            </a:fld>
            <a:endParaRPr lang="cs-CZ" smtClean="0">
              <a:latin typeface="Arial" charset="0"/>
            </a:endParaRPr>
          </a:p>
        </p:txBody>
      </p:sp>
      <p:sp>
        <p:nvSpPr>
          <p:cNvPr id="40963" name="Text Box 2"/>
          <p:cNvSpPr txBox="1">
            <a:spLocks noChangeArrowheads="1"/>
          </p:cNvSpPr>
          <p:nvPr/>
        </p:nvSpPr>
        <p:spPr bwMode="auto">
          <a:xfrm>
            <a:off x="134938" y="533400"/>
            <a:ext cx="8763000" cy="5280025"/>
          </a:xfrm>
          <a:prstGeom prst="rect">
            <a:avLst/>
          </a:prstGeom>
          <a:noFill/>
          <a:ln w="9525">
            <a:noFill/>
            <a:miter lim="800000"/>
            <a:headEnd/>
            <a:tailEnd/>
          </a:ln>
        </p:spPr>
        <p:txBody>
          <a:bodyPr>
            <a:spAutoFit/>
          </a:bodyPr>
          <a:lstStyle/>
          <a:p>
            <a:pPr eaLnBrk="0" hangingPunct="0"/>
            <a:r>
              <a:rPr lang="cs-CZ" sz="1800">
                <a:solidFill>
                  <a:srgbClr val="0000FF"/>
                </a:solidFill>
              </a:rPr>
              <a:t>Význam půdních parametrů při hodnocení rizik pro půdní mikroflóru</a:t>
            </a:r>
          </a:p>
          <a:p>
            <a:pPr eaLnBrk="0" hangingPunct="0"/>
            <a:endParaRPr lang="cs-CZ" sz="1800">
              <a:solidFill>
                <a:srgbClr val="0000FF"/>
              </a:solidFill>
            </a:endParaRPr>
          </a:p>
          <a:p>
            <a:pPr eaLnBrk="0" hangingPunct="0"/>
            <a:r>
              <a:rPr lang="cs-CZ">
                <a:solidFill>
                  <a:srgbClr val="CC3300"/>
                </a:solidFill>
              </a:rPr>
              <a:t>Vliv kontaminace půdy na mikroflóru je podmíněn přítomností biologicky dostupných forem kontaminatů</a:t>
            </a:r>
          </a:p>
          <a:p>
            <a:pPr eaLnBrk="0" hangingPunct="0"/>
            <a:r>
              <a:rPr lang="cs-CZ" sz="1200" b="0"/>
              <a:t>Klíčovou otázkou je, která forma toxických látek je dostupná pro mikroflóru, především při srovnávání různých úrovní kontaminace u různých půd.</a:t>
            </a:r>
          </a:p>
          <a:p>
            <a:pPr eaLnBrk="0" hangingPunct="0"/>
            <a:endParaRPr lang="cs-CZ" sz="1200" b="0"/>
          </a:p>
          <a:p>
            <a:pPr eaLnBrk="0" hangingPunct="0"/>
            <a:r>
              <a:rPr lang="cs-CZ">
                <a:solidFill>
                  <a:srgbClr val="CC3300"/>
                </a:solidFill>
              </a:rPr>
              <a:t>I v nekontaminované půdě mohou být mikroorganismy vystaveny vlivu "přirozených stresových faktorů„</a:t>
            </a:r>
          </a:p>
          <a:p>
            <a:pPr eaLnBrk="0" hangingPunct="0"/>
            <a:r>
              <a:rPr lang="cs-CZ" sz="1200" b="0"/>
              <a:t>Např. v důsledku změn teploty, půdní vlhkostí, přísunu organické hmoty atd. - klíčem k poznání jejich vlivu je znalost půdních parametrů. </a:t>
            </a:r>
            <a:r>
              <a:rPr lang="cs-CZ" sz="1200"/>
              <a:t>V stresujících přírodních podmínkách jsou mikroorganismy relativně citlivější na jakýkoli dodatečný podnět.</a:t>
            </a:r>
          </a:p>
          <a:p>
            <a:pPr eaLnBrk="0" hangingPunct="0"/>
            <a:endParaRPr lang="cs-CZ" sz="1200"/>
          </a:p>
          <a:p>
            <a:pPr eaLnBrk="0" hangingPunct="0"/>
            <a:r>
              <a:rPr lang="cs-CZ">
                <a:solidFill>
                  <a:srgbClr val="CC3300"/>
                </a:solidFill>
              </a:rPr>
              <a:t>Vstup a setrvání cizorodých látek v půdě ovlivňují fyzikálně chemické parametry půdního prostředí</a:t>
            </a:r>
          </a:p>
          <a:p>
            <a:pPr eaLnBrk="0" hangingPunct="0"/>
            <a:r>
              <a:rPr lang="cs-CZ" sz="1200" b="0"/>
              <a:t>Je třeba rozlišovat chování silně hydrofilních látek, které jsou z půdní matrice rychle vymývány a látek hydrofobních, které se mohou akumulovat již ve svrchním horizontu</a:t>
            </a:r>
            <a:r>
              <a:rPr lang="cs-CZ" b="0"/>
              <a:t> </a:t>
            </a:r>
            <a:r>
              <a:rPr lang="cs-CZ" sz="1200" b="0"/>
              <a:t>půd.</a:t>
            </a:r>
            <a:endParaRPr lang="cs-CZ" b="0"/>
          </a:p>
          <a:p>
            <a:pPr eaLnBrk="0" hangingPunct="0"/>
            <a:endParaRPr lang="cs-CZ" b="0"/>
          </a:p>
          <a:p>
            <a:pPr eaLnBrk="0" hangingPunct="0"/>
            <a:r>
              <a:rPr lang="cs-CZ">
                <a:solidFill>
                  <a:srgbClr val="CC3300"/>
                </a:solidFill>
              </a:rPr>
              <a:t>Obecně je třeba současně s mikrobiálními parametry hodnotit:</a:t>
            </a:r>
          </a:p>
          <a:p>
            <a:pPr lvl="1" eaLnBrk="0" hangingPunct="0"/>
            <a:endParaRPr lang="cs-CZ">
              <a:solidFill>
                <a:srgbClr val="CC3300"/>
              </a:solidFill>
            </a:endParaRPr>
          </a:p>
          <a:p>
            <a:pPr lvl="1" eaLnBrk="0" hangingPunct="0">
              <a:buFontTx/>
              <a:buChar char="•"/>
            </a:pPr>
            <a:r>
              <a:rPr lang="cs-CZ" b="0"/>
              <a:t> Filtrační schopnosti půdy a její sorpční kapacitu</a:t>
            </a:r>
          </a:p>
          <a:p>
            <a:pPr lvl="1" eaLnBrk="0" hangingPunct="0">
              <a:buFontTx/>
              <a:buChar char="•"/>
            </a:pPr>
            <a:r>
              <a:rPr lang="cs-CZ" b="0"/>
              <a:t> Pufrační schopnost půdy</a:t>
            </a:r>
          </a:p>
          <a:p>
            <a:pPr lvl="1" eaLnBrk="0" hangingPunct="0">
              <a:buFontTx/>
              <a:buChar char="•"/>
            </a:pPr>
            <a:r>
              <a:rPr lang="cs-CZ" b="0"/>
              <a:t> Charakter a rozsah chemických transformací toxických látek v půdě</a:t>
            </a:r>
          </a:p>
        </p:txBody>
      </p:sp>
      <p:sp>
        <p:nvSpPr>
          <p:cNvPr id="40964" name="Rectangle 3"/>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Zástupný symbol pro číslo snímku 2"/>
          <p:cNvSpPr>
            <a:spLocks noGrp="1"/>
          </p:cNvSpPr>
          <p:nvPr>
            <p:ph type="sldNum" sz="quarter" idx="10"/>
          </p:nvPr>
        </p:nvSpPr>
        <p:spPr>
          <a:noFill/>
        </p:spPr>
        <p:txBody>
          <a:bodyPr/>
          <a:lstStyle/>
          <a:p>
            <a:r>
              <a:rPr lang="cs-CZ" smtClean="0">
                <a:latin typeface="Arial" charset="0"/>
              </a:rPr>
              <a:t>Snímek </a:t>
            </a:r>
            <a:fld id="{694AB07B-D605-4577-B082-DCBEE2CDFE08}" type="slidenum">
              <a:rPr lang="cs-CZ" smtClean="0">
                <a:latin typeface="Arial" charset="0"/>
              </a:rPr>
              <a:pPr/>
              <a:t>31</a:t>
            </a:fld>
            <a:endParaRPr lang="cs-CZ" smtClean="0">
              <a:latin typeface="Arial" charset="0"/>
            </a:endParaRPr>
          </a:p>
        </p:txBody>
      </p:sp>
      <p:pic>
        <p:nvPicPr>
          <p:cNvPr id="41987" name="Picture 4" descr="130"/>
          <p:cNvPicPr>
            <a:picLocks noChangeAspect="1" noChangeArrowheads="1"/>
          </p:cNvPicPr>
          <p:nvPr/>
        </p:nvPicPr>
        <p:blipFill>
          <a:blip r:embed="rId2" cstate="print"/>
          <a:srcRect l="4898" t="4794" r="37955" b="65593"/>
          <a:stretch>
            <a:fillRect/>
          </a:stretch>
        </p:blipFill>
        <p:spPr bwMode="auto">
          <a:xfrm>
            <a:off x="971550" y="981075"/>
            <a:ext cx="7272338" cy="5122863"/>
          </a:xfrm>
          <a:prstGeom prst="rect">
            <a:avLst/>
          </a:prstGeom>
          <a:noFill/>
          <a:ln w="9525">
            <a:solidFill>
              <a:schemeClr val="tx1"/>
            </a:solidFill>
            <a:miter lim="800000"/>
            <a:headEnd/>
            <a:tailEnd/>
          </a:ln>
        </p:spPr>
      </p:pic>
      <p:sp>
        <p:nvSpPr>
          <p:cNvPr id="41988" name="Rectangle 6"/>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Zástupný symbol pro číslo snímku 2"/>
          <p:cNvSpPr>
            <a:spLocks noGrp="1"/>
          </p:cNvSpPr>
          <p:nvPr>
            <p:ph type="sldNum" sz="quarter" idx="10"/>
          </p:nvPr>
        </p:nvSpPr>
        <p:spPr>
          <a:noFill/>
        </p:spPr>
        <p:txBody>
          <a:bodyPr/>
          <a:lstStyle/>
          <a:p>
            <a:r>
              <a:rPr lang="cs-CZ" smtClean="0">
                <a:latin typeface="Arial" charset="0"/>
              </a:rPr>
              <a:t>Snímek </a:t>
            </a:r>
            <a:fld id="{03334B1A-51ED-41FF-8710-233155F4E009}" type="slidenum">
              <a:rPr lang="cs-CZ" smtClean="0">
                <a:latin typeface="Arial" charset="0"/>
              </a:rPr>
              <a:pPr/>
              <a:t>32</a:t>
            </a:fld>
            <a:endParaRPr lang="cs-CZ" smtClean="0">
              <a:latin typeface="Arial" charset="0"/>
            </a:endParaRPr>
          </a:p>
        </p:txBody>
      </p:sp>
      <p:pic>
        <p:nvPicPr>
          <p:cNvPr id="2052" name="Picture 2" descr="Dalnice"/>
          <p:cNvPicPr>
            <a:picLocks noChangeAspect="1" noChangeArrowheads="1"/>
          </p:cNvPicPr>
          <p:nvPr/>
        </p:nvPicPr>
        <p:blipFill>
          <a:blip r:embed="rId4" cstate="print"/>
          <a:srcRect/>
          <a:stretch>
            <a:fillRect/>
          </a:stretch>
        </p:blipFill>
        <p:spPr bwMode="auto">
          <a:xfrm>
            <a:off x="284163" y="3284538"/>
            <a:ext cx="3646487" cy="3402012"/>
          </a:xfrm>
          <a:prstGeom prst="rect">
            <a:avLst/>
          </a:prstGeom>
          <a:noFill/>
          <a:ln w="38100">
            <a:solidFill>
              <a:schemeClr val="bg2"/>
            </a:solidFill>
            <a:miter lim="800000"/>
            <a:headEnd/>
            <a:tailEnd/>
          </a:ln>
        </p:spPr>
      </p:pic>
      <p:sp>
        <p:nvSpPr>
          <p:cNvPr id="2053" name="Text Box 3"/>
          <p:cNvSpPr txBox="1">
            <a:spLocks noChangeArrowheads="1"/>
          </p:cNvSpPr>
          <p:nvPr/>
        </p:nvSpPr>
        <p:spPr bwMode="auto">
          <a:xfrm>
            <a:off x="0" y="1196975"/>
            <a:ext cx="9144000" cy="457200"/>
          </a:xfrm>
          <a:prstGeom prst="rect">
            <a:avLst/>
          </a:prstGeom>
          <a:noFill/>
          <a:ln w="9525">
            <a:noFill/>
            <a:miter lim="800000"/>
            <a:headEnd/>
            <a:tailEnd/>
          </a:ln>
        </p:spPr>
        <p:txBody>
          <a:bodyPr/>
          <a:lstStyle/>
          <a:p>
            <a:pPr marL="190500" lvl="1" algn="ctr" eaLnBrk="0" hangingPunct="0">
              <a:buFont typeface="Wingdings" pitchFamily="2" charset="2"/>
              <a:buNone/>
            </a:pPr>
            <a:r>
              <a:rPr lang="en-US">
                <a:solidFill>
                  <a:srgbClr val="0000FF"/>
                </a:solidFill>
              </a:rPr>
              <a:t>MONITORING OF SOILS AROUND CZECH HIGHWAYS</a:t>
            </a:r>
          </a:p>
        </p:txBody>
      </p:sp>
      <p:sp>
        <p:nvSpPr>
          <p:cNvPr id="2054" name="Text Box 4"/>
          <p:cNvSpPr txBox="1">
            <a:spLocks noChangeArrowheads="1"/>
          </p:cNvSpPr>
          <p:nvPr/>
        </p:nvSpPr>
        <p:spPr bwMode="auto">
          <a:xfrm>
            <a:off x="8602663" y="6400800"/>
            <a:ext cx="385762" cy="244475"/>
          </a:xfrm>
          <a:prstGeom prst="rect">
            <a:avLst/>
          </a:prstGeom>
          <a:noFill/>
          <a:ln w="9525">
            <a:noFill/>
            <a:miter lim="800000"/>
            <a:headEnd/>
            <a:tailEnd/>
          </a:ln>
        </p:spPr>
        <p:txBody>
          <a:bodyPr>
            <a:spAutoFit/>
          </a:bodyPr>
          <a:lstStyle/>
          <a:p>
            <a:pPr algn="ctr" eaLnBrk="0" hangingPunct="0">
              <a:spcBef>
                <a:spcPct val="50000"/>
              </a:spcBef>
            </a:pPr>
            <a:fld id="{A3C1A28D-BD06-420F-9831-9CD4DF9C0DC3}" type="slidenum">
              <a:rPr lang="en-US" sz="1000">
                <a:latin typeface="Times New Roman" pitchFamily="18" charset="0"/>
              </a:rPr>
              <a:pPr algn="ctr" eaLnBrk="0" hangingPunct="0">
                <a:spcBef>
                  <a:spcPct val="50000"/>
                </a:spcBef>
              </a:pPr>
              <a:t>32</a:t>
            </a:fld>
            <a:endParaRPr lang="en-US" sz="1000">
              <a:latin typeface="Times New Roman" pitchFamily="18" charset="0"/>
            </a:endParaRPr>
          </a:p>
        </p:txBody>
      </p:sp>
      <p:pic>
        <p:nvPicPr>
          <p:cNvPr id="2055" name="Picture 5" descr="logo evernia"/>
          <p:cNvPicPr>
            <a:picLocks noChangeAspect="1" noChangeArrowheads="1"/>
          </p:cNvPicPr>
          <p:nvPr/>
        </p:nvPicPr>
        <p:blipFill>
          <a:blip r:embed="rId5" cstate="print"/>
          <a:srcRect/>
          <a:stretch>
            <a:fillRect/>
          </a:stretch>
        </p:blipFill>
        <p:spPr bwMode="auto">
          <a:xfrm>
            <a:off x="2459038" y="3357563"/>
            <a:ext cx="1422400" cy="838200"/>
          </a:xfrm>
          <a:prstGeom prst="rect">
            <a:avLst/>
          </a:prstGeom>
          <a:noFill/>
          <a:ln w="38100">
            <a:solidFill>
              <a:schemeClr val="bg2"/>
            </a:solidFill>
            <a:miter lim="800000"/>
            <a:headEnd/>
            <a:tailEnd/>
          </a:ln>
        </p:spPr>
      </p:pic>
      <p:graphicFrame>
        <p:nvGraphicFramePr>
          <p:cNvPr id="2050" name="Object 6"/>
          <p:cNvGraphicFramePr>
            <a:graphicFrameLocks noChangeAspect="1"/>
          </p:cNvGraphicFramePr>
          <p:nvPr/>
        </p:nvGraphicFramePr>
        <p:xfrm>
          <a:off x="347663" y="3357563"/>
          <a:ext cx="1082675" cy="838200"/>
        </p:xfrm>
        <a:graphic>
          <a:graphicData uri="http://schemas.openxmlformats.org/presentationml/2006/ole">
            <p:oleObj spid="_x0000_s2050" name="obrázek" r:id="rId6" imgW="3420000" imgH="2228040" progId="Word.Picture.8">
              <p:embed/>
            </p:oleObj>
          </a:graphicData>
        </a:graphic>
      </p:graphicFrame>
      <p:sp>
        <p:nvSpPr>
          <p:cNvPr id="2056" name="Rectangle 7"/>
          <p:cNvSpPr>
            <a:spLocks noChangeArrowheads="1"/>
          </p:cNvSpPr>
          <p:nvPr/>
        </p:nvSpPr>
        <p:spPr bwMode="auto">
          <a:xfrm>
            <a:off x="0" y="1916113"/>
            <a:ext cx="8940800" cy="1069975"/>
          </a:xfrm>
          <a:prstGeom prst="rect">
            <a:avLst/>
          </a:prstGeom>
          <a:noFill/>
          <a:ln w="9525">
            <a:noFill/>
            <a:miter lim="800000"/>
            <a:headEnd/>
            <a:tailEnd/>
          </a:ln>
        </p:spPr>
        <p:txBody>
          <a:bodyPr>
            <a:spAutoFit/>
          </a:bodyPr>
          <a:lstStyle/>
          <a:p>
            <a:pPr marL="382588" indent="-382588" eaLnBrk="0" hangingPunct="0">
              <a:buFontTx/>
              <a:buChar char="•"/>
            </a:pPr>
            <a:r>
              <a:rPr lang="en-US"/>
              <a:t>Environmental study carried out in 1999 by RECETOX and co-operating companies</a:t>
            </a:r>
          </a:p>
          <a:p>
            <a:pPr marL="382588" indent="-382588" eaLnBrk="0" hangingPunct="0">
              <a:buFontTx/>
              <a:buChar char="•"/>
            </a:pPr>
            <a:r>
              <a:rPr lang="en-US"/>
              <a:t>Total 34 soil samples from different ecosystems (grasslands, arable, forest ...)</a:t>
            </a:r>
          </a:p>
          <a:p>
            <a:pPr marL="382588" indent="-382588" eaLnBrk="0" hangingPunct="0">
              <a:buFontTx/>
              <a:buChar char="•"/>
            </a:pPr>
            <a:r>
              <a:rPr lang="en-US"/>
              <a:t>Sampling at several distances from the highway (1 - 500 m)</a:t>
            </a:r>
          </a:p>
          <a:p>
            <a:pPr marL="382588" indent="-382588" eaLnBrk="0" hangingPunct="0">
              <a:buFontTx/>
              <a:buChar char="•"/>
            </a:pPr>
            <a:r>
              <a:rPr lang="en-US"/>
              <a:t>Also contamination with heavy metals and POPs was measured</a:t>
            </a:r>
          </a:p>
        </p:txBody>
      </p:sp>
      <p:grpSp>
        <p:nvGrpSpPr>
          <p:cNvPr id="2057" name="Group 8"/>
          <p:cNvGrpSpPr>
            <a:grpSpLocks/>
          </p:cNvGrpSpPr>
          <p:nvPr/>
        </p:nvGrpSpPr>
        <p:grpSpPr bwMode="auto">
          <a:xfrm>
            <a:off x="5011738" y="3276600"/>
            <a:ext cx="2913062" cy="1350963"/>
            <a:chOff x="3552" y="1698"/>
            <a:chExt cx="2064" cy="851"/>
          </a:xfrm>
        </p:grpSpPr>
        <p:pic>
          <p:nvPicPr>
            <p:cNvPr id="2067" name="Picture 9"/>
            <p:cNvPicPr>
              <a:picLocks noChangeAspect="1" noChangeArrowheads="1"/>
            </p:cNvPicPr>
            <p:nvPr/>
          </p:nvPicPr>
          <p:blipFill>
            <a:blip r:embed="rId7" cstate="print"/>
            <a:srcRect/>
            <a:stretch>
              <a:fillRect/>
            </a:stretch>
          </p:blipFill>
          <p:spPr bwMode="auto">
            <a:xfrm>
              <a:off x="3552" y="1698"/>
              <a:ext cx="1056" cy="419"/>
            </a:xfrm>
            <a:prstGeom prst="rect">
              <a:avLst/>
            </a:prstGeom>
            <a:noFill/>
            <a:ln w="9525">
              <a:noFill/>
              <a:miter lim="800000"/>
              <a:headEnd/>
              <a:tailEnd/>
            </a:ln>
          </p:spPr>
        </p:pic>
        <p:pic>
          <p:nvPicPr>
            <p:cNvPr id="2068" name="Picture 10"/>
            <p:cNvPicPr>
              <a:picLocks noChangeAspect="1" noChangeArrowheads="1"/>
            </p:cNvPicPr>
            <p:nvPr/>
          </p:nvPicPr>
          <p:blipFill>
            <a:blip r:embed="rId7" cstate="print"/>
            <a:srcRect/>
            <a:stretch>
              <a:fillRect/>
            </a:stretch>
          </p:blipFill>
          <p:spPr bwMode="auto">
            <a:xfrm>
              <a:off x="4560" y="1698"/>
              <a:ext cx="1056" cy="419"/>
            </a:xfrm>
            <a:prstGeom prst="rect">
              <a:avLst/>
            </a:prstGeom>
            <a:noFill/>
            <a:ln w="9525">
              <a:noFill/>
              <a:miter lim="800000"/>
              <a:headEnd/>
              <a:tailEnd/>
            </a:ln>
          </p:spPr>
        </p:pic>
        <p:pic>
          <p:nvPicPr>
            <p:cNvPr id="2069" name="Picture 11"/>
            <p:cNvPicPr>
              <a:picLocks noChangeAspect="1" noChangeArrowheads="1"/>
            </p:cNvPicPr>
            <p:nvPr/>
          </p:nvPicPr>
          <p:blipFill>
            <a:blip r:embed="rId7" cstate="print"/>
            <a:srcRect/>
            <a:stretch>
              <a:fillRect/>
            </a:stretch>
          </p:blipFill>
          <p:spPr bwMode="auto">
            <a:xfrm>
              <a:off x="3552" y="2130"/>
              <a:ext cx="1056" cy="419"/>
            </a:xfrm>
            <a:prstGeom prst="rect">
              <a:avLst/>
            </a:prstGeom>
            <a:noFill/>
            <a:ln w="9525">
              <a:noFill/>
              <a:miter lim="800000"/>
              <a:headEnd/>
              <a:tailEnd/>
            </a:ln>
          </p:spPr>
        </p:pic>
        <p:pic>
          <p:nvPicPr>
            <p:cNvPr id="2070" name="Picture 12"/>
            <p:cNvPicPr>
              <a:picLocks noChangeAspect="1" noChangeArrowheads="1"/>
            </p:cNvPicPr>
            <p:nvPr/>
          </p:nvPicPr>
          <p:blipFill>
            <a:blip r:embed="rId7" cstate="print"/>
            <a:srcRect/>
            <a:stretch>
              <a:fillRect/>
            </a:stretch>
          </p:blipFill>
          <p:spPr bwMode="auto">
            <a:xfrm>
              <a:off x="4560" y="2130"/>
              <a:ext cx="1056" cy="419"/>
            </a:xfrm>
            <a:prstGeom prst="rect">
              <a:avLst/>
            </a:prstGeom>
            <a:noFill/>
            <a:ln w="9525">
              <a:noFill/>
              <a:miter lim="800000"/>
              <a:headEnd/>
              <a:tailEnd/>
            </a:ln>
          </p:spPr>
        </p:pic>
      </p:grpSp>
      <p:sp>
        <p:nvSpPr>
          <p:cNvPr id="2058" name="AutoShape 13"/>
          <p:cNvSpPr>
            <a:spLocks noChangeArrowheads="1"/>
          </p:cNvSpPr>
          <p:nvPr/>
        </p:nvSpPr>
        <p:spPr bwMode="auto">
          <a:xfrm rot="-2189935">
            <a:off x="3217863" y="4076700"/>
            <a:ext cx="2166937" cy="838200"/>
          </a:xfrm>
          <a:prstGeom prst="notchedRightArrow">
            <a:avLst>
              <a:gd name="adj1" fmla="val 50000"/>
              <a:gd name="adj2" fmla="val 64631"/>
            </a:avLst>
          </a:prstGeom>
          <a:solidFill>
            <a:schemeClr val="hlink"/>
          </a:solidFill>
          <a:ln w="9525">
            <a:noFill/>
            <a:miter lim="800000"/>
            <a:headEnd/>
            <a:tailEnd/>
          </a:ln>
        </p:spPr>
        <p:txBody>
          <a:bodyPr wrap="none" anchor="ctr"/>
          <a:lstStyle/>
          <a:p>
            <a:endParaRPr lang="cs-CZ"/>
          </a:p>
        </p:txBody>
      </p:sp>
      <p:sp>
        <p:nvSpPr>
          <p:cNvPr id="2059" name="AutoShape 14"/>
          <p:cNvSpPr>
            <a:spLocks noChangeArrowheads="1"/>
          </p:cNvSpPr>
          <p:nvPr/>
        </p:nvSpPr>
        <p:spPr bwMode="auto">
          <a:xfrm rot="2983245">
            <a:off x="6479381" y="4544219"/>
            <a:ext cx="1196975" cy="338138"/>
          </a:xfrm>
          <a:prstGeom prst="notchedRightArrow">
            <a:avLst>
              <a:gd name="adj1" fmla="val 50000"/>
              <a:gd name="adj2" fmla="val 88498"/>
            </a:avLst>
          </a:prstGeom>
          <a:solidFill>
            <a:schemeClr val="hlink"/>
          </a:solidFill>
          <a:ln w="9525">
            <a:noFill/>
            <a:miter lim="800000"/>
            <a:headEnd/>
            <a:tailEnd/>
          </a:ln>
        </p:spPr>
        <p:txBody>
          <a:bodyPr wrap="none" anchor="ctr"/>
          <a:lstStyle/>
          <a:p>
            <a:endParaRPr lang="cs-CZ"/>
          </a:p>
        </p:txBody>
      </p:sp>
      <p:sp>
        <p:nvSpPr>
          <p:cNvPr id="2060" name="AutoShape 15"/>
          <p:cNvSpPr>
            <a:spLocks noChangeArrowheads="1"/>
          </p:cNvSpPr>
          <p:nvPr/>
        </p:nvSpPr>
        <p:spPr bwMode="auto">
          <a:xfrm rot="18616755" flipH="1">
            <a:off x="5056981" y="4544219"/>
            <a:ext cx="1196975" cy="338138"/>
          </a:xfrm>
          <a:prstGeom prst="notchedRightArrow">
            <a:avLst>
              <a:gd name="adj1" fmla="val 50000"/>
              <a:gd name="adj2" fmla="val 88498"/>
            </a:avLst>
          </a:prstGeom>
          <a:solidFill>
            <a:schemeClr val="hlink"/>
          </a:solidFill>
          <a:ln w="9525">
            <a:noFill/>
            <a:miter lim="800000"/>
            <a:headEnd/>
            <a:tailEnd/>
          </a:ln>
        </p:spPr>
        <p:txBody>
          <a:bodyPr wrap="none" anchor="ctr"/>
          <a:lstStyle/>
          <a:p>
            <a:endParaRPr lang="cs-CZ"/>
          </a:p>
        </p:txBody>
      </p:sp>
      <p:sp>
        <p:nvSpPr>
          <p:cNvPr id="2061" name="Rectangle 16"/>
          <p:cNvSpPr>
            <a:spLocks noChangeArrowheads="1"/>
          </p:cNvSpPr>
          <p:nvPr/>
        </p:nvSpPr>
        <p:spPr bwMode="auto">
          <a:xfrm>
            <a:off x="4402138" y="5257800"/>
            <a:ext cx="1625600" cy="1069975"/>
          </a:xfrm>
          <a:prstGeom prst="rect">
            <a:avLst/>
          </a:prstGeom>
          <a:noFill/>
          <a:ln w="9525">
            <a:noFill/>
            <a:miter lim="800000"/>
            <a:headEnd/>
            <a:tailEnd/>
          </a:ln>
        </p:spPr>
        <p:txBody>
          <a:bodyPr>
            <a:spAutoFit/>
          </a:bodyPr>
          <a:lstStyle/>
          <a:p>
            <a:pPr algn="ctr" eaLnBrk="0" hangingPunct="0"/>
            <a:r>
              <a:rPr lang="en-US"/>
              <a:t> 13 soils with GOOD biological quality</a:t>
            </a:r>
          </a:p>
        </p:txBody>
      </p:sp>
      <p:sp>
        <p:nvSpPr>
          <p:cNvPr id="2062" name="Rectangle 17"/>
          <p:cNvSpPr>
            <a:spLocks noChangeArrowheads="1"/>
          </p:cNvSpPr>
          <p:nvPr/>
        </p:nvSpPr>
        <p:spPr bwMode="auto">
          <a:xfrm>
            <a:off x="6773863" y="5257800"/>
            <a:ext cx="1489075" cy="1069975"/>
          </a:xfrm>
          <a:prstGeom prst="rect">
            <a:avLst/>
          </a:prstGeom>
          <a:noFill/>
          <a:ln w="9525">
            <a:noFill/>
            <a:miter lim="800000"/>
            <a:headEnd/>
            <a:tailEnd/>
          </a:ln>
        </p:spPr>
        <p:txBody>
          <a:bodyPr>
            <a:spAutoFit/>
          </a:bodyPr>
          <a:lstStyle/>
          <a:p>
            <a:pPr algn="ctr" eaLnBrk="0" hangingPunct="0"/>
            <a:r>
              <a:rPr lang="en-US"/>
              <a:t> 13 soils with BAD biological quality</a:t>
            </a:r>
          </a:p>
        </p:txBody>
      </p:sp>
      <p:sp>
        <p:nvSpPr>
          <p:cNvPr id="2063" name="Rectangle 18"/>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grpSp>
        <p:nvGrpSpPr>
          <p:cNvPr id="2064" name="Group 19"/>
          <p:cNvGrpSpPr>
            <a:grpSpLocks/>
          </p:cNvGrpSpPr>
          <p:nvPr/>
        </p:nvGrpSpPr>
        <p:grpSpPr bwMode="auto">
          <a:xfrm>
            <a:off x="0" y="0"/>
            <a:ext cx="1146175" cy="623888"/>
            <a:chOff x="480" y="3075"/>
            <a:chExt cx="722" cy="393"/>
          </a:xfrm>
        </p:grpSpPr>
        <p:pic>
          <p:nvPicPr>
            <p:cNvPr id="2065" name="Picture 20" descr="File:Lupa.na.encyklopedii.jpg">
              <a:hlinkClick r:id="rId8"/>
            </p:cNvPr>
            <p:cNvPicPr>
              <a:picLocks noChangeAspect="1" noChangeArrowheads="1"/>
            </p:cNvPicPr>
            <p:nvPr/>
          </p:nvPicPr>
          <p:blipFill>
            <a:blip r:embed="rId9"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2066" name="WordArt 21"/>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FF00"/>
                  </a:solidFill>
                  <a:latin typeface="Arial Black"/>
                </a:rPr>
                <a:t>Příklad</a:t>
              </a:r>
            </a:p>
          </p:txBody>
        </p:sp>
      </p:gr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Zástupný symbol pro číslo snímku 2"/>
          <p:cNvSpPr>
            <a:spLocks noGrp="1"/>
          </p:cNvSpPr>
          <p:nvPr>
            <p:ph type="sldNum" sz="quarter" idx="10"/>
          </p:nvPr>
        </p:nvSpPr>
        <p:spPr>
          <a:noFill/>
        </p:spPr>
        <p:txBody>
          <a:bodyPr/>
          <a:lstStyle/>
          <a:p>
            <a:r>
              <a:rPr lang="cs-CZ" smtClean="0">
                <a:latin typeface="Arial" charset="0"/>
              </a:rPr>
              <a:t>Snímek </a:t>
            </a:r>
            <a:fld id="{436411B5-A8EC-430C-BD93-0B36F69E02A5}" type="slidenum">
              <a:rPr lang="cs-CZ" smtClean="0">
                <a:latin typeface="Arial" charset="0"/>
              </a:rPr>
              <a:pPr/>
              <a:t>33</a:t>
            </a:fld>
            <a:endParaRPr lang="cs-CZ" smtClean="0">
              <a:latin typeface="Arial" charset="0"/>
            </a:endParaRPr>
          </a:p>
        </p:txBody>
      </p:sp>
      <p:pic>
        <p:nvPicPr>
          <p:cNvPr id="43011" name="Picture 4"/>
          <p:cNvPicPr>
            <a:picLocks noChangeAspect="1" noChangeArrowheads="1"/>
          </p:cNvPicPr>
          <p:nvPr/>
        </p:nvPicPr>
        <p:blipFill>
          <a:blip r:embed="rId3" cstate="print"/>
          <a:srcRect/>
          <a:stretch>
            <a:fillRect/>
          </a:stretch>
        </p:blipFill>
        <p:spPr bwMode="auto">
          <a:xfrm>
            <a:off x="271463" y="1295400"/>
            <a:ext cx="1279525" cy="1379538"/>
          </a:xfrm>
          <a:prstGeom prst="rect">
            <a:avLst/>
          </a:prstGeom>
          <a:solidFill>
            <a:schemeClr val="hlink"/>
          </a:solidFill>
          <a:ln w="9525">
            <a:noFill/>
            <a:miter lim="800000"/>
            <a:headEnd/>
            <a:tailEnd/>
          </a:ln>
        </p:spPr>
      </p:pic>
      <p:pic>
        <p:nvPicPr>
          <p:cNvPr id="43012" name="Picture 5"/>
          <p:cNvPicPr>
            <a:picLocks noChangeAspect="1" noChangeArrowheads="1"/>
          </p:cNvPicPr>
          <p:nvPr/>
        </p:nvPicPr>
        <p:blipFill>
          <a:blip r:embed="rId4" cstate="print"/>
          <a:srcRect/>
          <a:stretch>
            <a:fillRect/>
          </a:stretch>
        </p:blipFill>
        <p:spPr bwMode="auto">
          <a:xfrm>
            <a:off x="7383463" y="1295400"/>
            <a:ext cx="1279525" cy="1379538"/>
          </a:xfrm>
          <a:prstGeom prst="rect">
            <a:avLst/>
          </a:prstGeom>
          <a:solidFill>
            <a:srgbClr val="008000"/>
          </a:solidFill>
          <a:ln w="9525">
            <a:noFill/>
            <a:miter lim="800000"/>
            <a:headEnd/>
            <a:tailEnd/>
          </a:ln>
        </p:spPr>
      </p:pic>
      <p:sp>
        <p:nvSpPr>
          <p:cNvPr id="43013" name="Rectangle 6"/>
          <p:cNvSpPr>
            <a:spLocks noChangeArrowheads="1"/>
          </p:cNvSpPr>
          <p:nvPr/>
        </p:nvSpPr>
        <p:spPr bwMode="auto">
          <a:xfrm>
            <a:off x="134938" y="533400"/>
            <a:ext cx="1828800" cy="825500"/>
          </a:xfrm>
          <a:prstGeom prst="rect">
            <a:avLst/>
          </a:prstGeom>
          <a:noFill/>
          <a:ln w="9525">
            <a:noFill/>
            <a:miter lim="800000"/>
            <a:headEnd/>
            <a:tailEnd/>
          </a:ln>
        </p:spPr>
        <p:txBody>
          <a:bodyPr>
            <a:spAutoFit/>
          </a:bodyPr>
          <a:lstStyle/>
          <a:p>
            <a:pPr algn="ctr" eaLnBrk="0" hangingPunct="0"/>
            <a:r>
              <a:rPr lang="en-US"/>
              <a:t>soils with GOOD biological quality</a:t>
            </a:r>
          </a:p>
        </p:txBody>
      </p:sp>
      <p:sp>
        <p:nvSpPr>
          <p:cNvPr id="43014" name="Rectangle 7"/>
          <p:cNvSpPr>
            <a:spLocks noChangeArrowheads="1"/>
          </p:cNvSpPr>
          <p:nvPr/>
        </p:nvSpPr>
        <p:spPr bwMode="auto">
          <a:xfrm>
            <a:off x="7112000" y="533400"/>
            <a:ext cx="1828800" cy="825500"/>
          </a:xfrm>
          <a:prstGeom prst="rect">
            <a:avLst/>
          </a:prstGeom>
          <a:noFill/>
          <a:ln w="9525">
            <a:noFill/>
            <a:miter lim="800000"/>
            <a:headEnd/>
            <a:tailEnd/>
          </a:ln>
        </p:spPr>
        <p:txBody>
          <a:bodyPr>
            <a:spAutoFit/>
          </a:bodyPr>
          <a:lstStyle/>
          <a:p>
            <a:pPr algn="ctr" eaLnBrk="0" hangingPunct="0"/>
            <a:r>
              <a:rPr lang="en-US"/>
              <a:t>soils with BAD biological quality</a:t>
            </a:r>
          </a:p>
        </p:txBody>
      </p:sp>
      <p:sp>
        <p:nvSpPr>
          <p:cNvPr id="43015" name="Rectangle 8"/>
          <p:cNvSpPr>
            <a:spLocks noChangeArrowheads="1"/>
          </p:cNvSpPr>
          <p:nvPr/>
        </p:nvSpPr>
        <p:spPr bwMode="auto">
          <a:xfrm>
            <a:off x="5011738" y="1219200"/>
            <a:ext cx="2438400" cy="1803400"/>
          </a:xfrm>
          <a:prstGeom prst="rect">
            <a:avLst/>
          </a:prstGeom>
          <a:noFill/>
          <a:ln w="9525">
            <a:noFill/>
            <a:miter lim="800000"/>
            <a:headEnd/>
            <a:tailEnd/>
          </a:ln>
        </p:spPr>
        <p:txBody>
          <a:bodyPr>
            <a:spAutoFit/>
          </a:bodyPr>
          <a:lstStyle/>
          <a:p>
            <a:pPr marL="187325" indent="-187325" eaLnBrk="0" hangingPunct="0">
              <a:buFontTx/>
              <a:buChar char="•"/>
            </a:pPr>
            <a:r>
              <a:rPr lang="en-US"/>
              <a:t>mostly arable soils</a:t>
            </a:r>
          </a:p>
          <a:p>
            <a:pPr marL="187325" indent="-187325" eaLnBrk="0" hangingPunct="0">
              <a:buFontTx/>
              <a:buChar char="•"/>
            </a:pPr>
            <a:r>
              <a:rPr lang="en-US"/>
              <a:t>near to highway</a:t>
            </a:r>
          </a:p>
          <a:p>
            <a:pPr marL="187325" indent="-187325" eaLnBrk="0" hangingPunct="0">
              <a:buFontTx/>
              <a:buChar char="•"/>
            </a:pPr>
            <a:r>
              <a:rPr lang="en-US"/>
              <a:t>lower content of C</a:t>
            </a:r>
            <a:r>
              <a:rPr lang="en-US" baseline="-25000"/>
              <a:t>org</a:t>
            </a:r>
            <a:endParaRPr lang="en-US"/>
          </a:p>
          <a:p>
            <a:pPr marL="187325" indent="-187325" eaLnBrk="0" hangingPunct="0">
              <a:buFontTx/>
              <a:buChar char="•"/>
            </a:pPr>
            <a:r>
              <a:rPr lang="en-US"/>
              <a:t>lower content of N</a:t>
            </a:r>
            <a:r>
              <a:rPr lang="en-US" baseline="-25000"/>
              <a:t>tot</a:t>
            </a:r>
            <a:endParaRPr lang="en-US"/>
          </a:p>
          <a:p>
            <a:pPr marL="187325" indent="-187325" eaLnBrk="0" hangingPunct="0">
              <a:buFontTx/>
              <a:buChar char="•"/>
            </a:pPr>
            <a:r>
              <a:rPr lang="en-US"/>
              <a:t>lower content of clay</a:t>
            </a:r>
          </a:p>
          <a:p>
            <a:pPr marL="187325" indent="-187325" eaLnBrk="0" hangingPunct="0">
              <a:buFontTx/>
              <a:buChar char="•"/>
            </a:pPr>
            <a:r>
              <a:rPr lang="en-US"/>
              <a:t>more neutral pH</a:t>
            </a:r>
          </a:p>
          <a:p>
            <a:pPr marL="187325" indent="-187325" eaLnBrk="0" hangingPunct="0">
              <a:buFontTx/>
              <a:buChar char="•"/>
            </a:pPr>
            <a:r>
              <a:rPr lang="en-US"/>
              <a:t>lower CEC</a:t>
            </a:r>
          </a:p>
        </p:txBody>
      </p:sp>
      <p:sp>
        <p:nvSpPr>
          <p:cNvPr id="43016" name="Rectangle 9"/>
          <p:cNvSpPr>
            <a:spLocks noChangeArrowheads="1"/>
          </p:cNvSpPr>
          <p:nvPr/>
        </p:nvSpPr>
        <p:spPr bwMode="auto">
          <a:xfrm>
            <a:off x="1625600" y="1219200"/>
            <a:ext cx="2641600" cy="2047875"/>
          </a:xfrm>
          <a:prstGeom prst="rect">
            <a:avLst/>
          </a:prstGeom>
          <a:noFill/>
          <a:ln w="9525">
            <a:noFill/>
            <a:miter lim="800000"/>
            <a:headEnd/>
            <a:tailEnd/>
          </a:ln>
        </p:spPr>
        <p:txBody>
          <a:bodyPr>
            <a:spAutoFit/>
          </a:bodyPr>
          <a:lstStyle/>
          <a:p>
            <a:pPr marL="187325" indent="-187325" eaLnBrk="0" hangingPunct="0">
              <a:buFontTx/>
              <a:buChar char="•"/>
            </a:pPr>
            <a:r>
              <a:rPr lang="en-US"/>
              <a:t>mostly forest and grasslands soils</a:t>
            </a:r>
          </a:p>
          <a:p>
            <a:pPr marL="187325" indent="-187325" eaLnBrk="0" hangingPunct="0">
              <a:buFontTx/>
              <a:buChar char="•"/>
            </a:pPr>
            <a:r>
              <a:rPr lang="en-US"/>
              <a:t>farther from highway</a:t>
            </a:r>
          </a:p>
          <a:p>
            <a:pPr marL="187325" indent="-187325" eaLnBrk="0" hangingPunct="0">
              <a:buFontTx/>
              <a:buChar char="•"/>
            </a:pPr>
            <a:r>
              <a:rPr lang="en-US"/>
              <a:t>higher content of C</a:t>
            </a:r>
            <a:r>
              <a:rPr lang="en-US" baseline="-25000"/>
              <a:t>org</a:t>
            </a:r>
            <a:endParaRPr lang="en-US"/>
          </a:p>
          <a:p>
            <a:pPr marL="187325" indent="-187325" eaLnBrk="0" hangingPunct="0">
              <a:buFontTx/>
              <a:buChar char="•"/>
            </a:pPr>
            <a:r>
              <a:rPr lang="en-US"/>
              <a:t>higher content of N</a:t>
            </a:r>
            <a:r>
              <a:rPr lang="en-US" baseline="-25000"/>
              <a:t>tot</a:t>
            </a:r>
            <a:endParaRPr lang="en-US"/>
          </a:p>
          <a:p>
            <a:pPr marL="187325" indent="-187325" eaLnBrk="0" hangingPunct="0">
              <a:buFontTx/>
              <a:buChar char="•"/>
            </a:pPr>
            <a:r>
              <a:rPr lang="en-US"/>
              <a:t>higher content of clay</a:t>
            </a:r>
          </a:p>
          <a:p>
            <a:pPr marL="187325" indent="-187325" eaLnBrk="0" hangingPunct="0">
              <a:buFontTx/>
              <a:buChar char="•"/>
            </a:pPr>
            <a:r>
              <a:rPr lang="en-US"/>
              <a:t>lower pH</a:t>
            </a:r>
          </a:p>
          <a:p>
            <a:pPr marL="187325" indent="-187325" eaLnBrk="0" hangingPunct="0">
              <a:buFontTx/>
              <a:buChar char="•"/>
            </a:pPr>
            <a:r>
              <a:rPr lang="en-US"/>
              <a:t>higher CEC</a:t>
            </a:r>
          </a:p>
        </p:txBody>
      </p:sp>
      <p:pic>
        <p:nvPicPr>
          <p:cNvPr id="43017" name="Picture 10"/>
          <p:cNvPicPr>
            <a:picLocks noChangeAspect="1" noChangeArrowheads="1"/>
          </p:cNvPicPr>
          <p:nvPr/>
        </p:nvPicPr>
        <p:blipFill>
          <a:blip r:embed="rId5" cstate="print"/>
          <a:srcRect/>
          <a:stretch>
            <a:fillRect/>
          </a:stretch>
        </p:blipFill>
        <p:spPr bwMode="auto">
          <a:xfrm>
            <a:off x="203200" y="4116388"/>
            <a:ext cx="1633538" cy="2284412"/>
          </a:xfrm>
          <a:prstGeom prst="rect">
            <a:avLst/>
          </a:prstGeom>
          <a:noFill/>
          <a:ln w="38100">
            <a:solidFill>
              <a:schemeClr val="bg2"/>
            </a:solidFill>
            <a:miter lim="800000"/>
            <a:headEnd/>
            <a:tailEnd/>
          </a:ln>
        </p:spPr>
      </p:pic>
      <p:sp>
        <p:nvSpPr>
          <p:cNvPr id="43018" name="Rectangle 11"/>
          <p:cNvSpPr>
            <a:spLocks noChangeArrowheads="1"/>
          </p:cNvSpPr>
          <p:nvPr/>
        </p:nvSpPr>
        <p:spPr bwMode="auto">
          <a:xfrm>
            <a:off x="185738" y="3690938"/>
            <a:ext cx="1668462" cy="374650"/>
          </a:xfrm>
          <a:prstGeom prst="rect">
            <a:avLst/>
          </a:prstGeom>
          <a:solidFill>
            <a:schemeClr val="folHlink"/>
          </a:solidFill>
          <a:ln w="38100">
            <a:solidFill>
              <a:schemeClr val="bg2"/>
            </a:solidFill>
            <a:miter lim="800000"/>
            <a:headEnd/>
            <a:tailEnd/>
          </a:ln>
        </p:spPr>
        <p:txBody>
          <a:bodyPr>
            <a:spAutoFit/>
          </a:bodyPr>
          <a:lstStyle/>
          <a:p>
            <a:pPr algn="ctr" eaLnBrk="0" hangingPunct="0"/>
            <a:r>
              <a:rPr lang="en-US"/>
              <a:t>C</a:t>
            </a:r>
            <a:r>
              <a:rPr lang="en-US" baseline="-25000"/>
              <a:t>org</a:t>
            </a:r>
            <a:r>
              <a:rPr lang="en-US"/>
              <a:t> (%)</a:t>
            </a:r>
          </a:p>
        </p:txBody>
      </p:sp>
      <p:pic>
        <p:nvPicPr>
          <p:cNvPr id="43019" name="Picture 12"/>
          <p:cNvPicPr>
            <a:picLocks noChangeAspect="1" noChangeArrowheads="1"/>
          </p:cNvPicPr>
          <p:nvPr/>
        </p:nvPicPr>
        <p:blipFill>
          <a:blip r:embed="rId6" cstate="print"/>
          <a:srcRect/>
          <a:stretch>
            <a:fillRect/>
          </a:stretch>
        </p:blipFill>
        <p:spPr bwMode="auto">
          <a:xfrm>
            <a:off x="1963738" y="4116388"/>
            <a:ext cx="1635125" cy="2284412"/>
          </a:xfrm>
          <a:prstGeom prst="rect">
            <a:avLst/>
          </a:prstGeom>
          <a:noFill/>
          <a:ln w="38100">
            <a:solidFill>
              <a:schemeClr val="bg2"/>
            </a:solidFill>
            <a:miter lim="800000"/>
            <a:headEnd/>
            <a:tailEnd/>
          </a:ln>
        </p:spPr>
      </p:pic>
      <p:sp>
        <p:nvSpPr>
          <p:cNvPr id="43020" name="Rectangle 13"/>
          <p:cNvSpPr>
            <a:spLocks noChangeArrowheads="1"/>
          </p:cNvSpPr>
          <p:nvPr/>
        </p:nvSpPr>
        <p:spPr bwMode="auto">
          <a:xfrm>
            <a:off x="1943100" y="3686175"/>
            <a:ext cx="1668463" cy="374650"/>
          </a:xfrm>
          <a:prstGeom prst="rect">
            <a:avLst/>
          </a:prstGeom>
          <a:solidFill>
            <a:schemeClr val="folHlink"/>
          </a:solidFill>
          <a:ln w="38100">
            <a:solidFill>
              <a:schemeClr val="bg2"/>
            </a:solidFill>
            <a:miter lim="800000"/>
            <a:headEnd/>
            <a:tailEnd/>
          </a:ln>
        </p:spPr>
        <p:txBody>
          <a:bodyPr>
            <a:spAutoFit/>
          </a:bodyPr>
          <a:lstStyle/>
          <a:p>
            <a:pPr algn="ctr" eaLnBrk="0" hangingPunct="0"/>
            <a:r>
              <a:rPr lang="en-US"/>
              <a:t>N</a:t>
            </a:r>
            <a:r>
              <a:rPr lang="en-US" baseline="-25000"/>
              <a:t>tot</a:t>
            </a:r>
            <a:r>
              <a:rPr lang="en-US"/>
              <a:t> (%)</a:t>
            </a:r>
          </a:p>
        </p:txBody>
      </p:sp>
      <p:pic>
        <p:nvPicPr>
          <p:cNvPr id="43021" name="Picture 14"/>
          <p:cNvPicPr>
            <a:picLocks noChangeAspect="1" noChangeArrowheads="1"/>
          </p:cNvPicPr>
          <p:nvPr/>
        </p:nvPicPr>
        <p:blipFill>
          <a:blip r:embed="rId7" cstate="print"/>
          <a:srcRect/>
          <a:stretch>
            <a:fillRect/>
          </a:stretch>
        </p:blipFill>
        <p:spPr bwMode="auto">
          <a:xfrm>
            <a:off x="3725863" y="4116388"/>
            <a:ext cx="1633537" cy="2284412"/>
          </a:xfrm>
          <a:prstGeom prst="rect">
            <a:avLst/>
          </a:prstGeom>
          <a:noFill/>
          <a:ln w="38100">
            <a:solidFill>
              <a:schemeClr val="bg2"/>
            </a:solidFill>
            <a:miter lim="800000"/>
            <a:headEnd/>
            <a:tailEnd/>
          </a:ln>
        </p:spPr>
      </p:pic>
      <p:sp>
        <p:nvSpPr>
          <p:cNvPr id="43022" name="Rectangle 15"/>
          <p:cNvSpPr>
            <a:spLocks noChangeArrowheads="1"/>
          </p:cNvSpPr>
          <p:nvPr/>
        </p:nvSpPr>
        <p:spPr bwMode="auto">
          <a:xfrm>
            <a:off x="3708400" y="3686175"/>
            <a:ext cx="1668463" cy="374650"/>
          </a:xfrm>
          <a:prstGeom prst="rect">
            <a:avLst/>
          </a:prstGeom>
          <a:solidFill>
            <a:schemeClr val="folHlink"/>
          </a:solidFill>
          <a:ln w="38100">
            <a:solidFill>
              <a:schemeClr val="bg2"/>
            </a:solidFill>
            <a:miter lim="800000"/>
            <a:headEnd/>
            <a:tailEnd/>
          </a:ln>
        </p:spPr>
        <p:txBody>
          <a:bodyPr>
            <a:spAutoFit/>
          </a:bodyPr>
          <a:lstStyle/>
          <a:p>
            <a:pPr algn="ctr" eaLnBrk="0" hangingPunct="0"/>
            <a:r>
              <a:rPr lang="en-US"/>
              <a:t>Clay (%)</a:t>
            </a:r>
          </a:p>
        </p:txBody>
      </p:sp>
      <p:pic>
        <p:nvPicPr>
          <p:cNvPr id="43023" name="Picture 16"/>
          <p:cNvPicPr>
            <a:picLocks noChangeAspect="1" noChangeArrowheads="1"/>
          </p:cNvPicPr>
          <p:nvPr/>
        </p:nvPicPr>
        <p:blipFill>
          <a:blip r:embed="rId8" cstate="print"/>
          <a:srcRect/>
          <a:stretch>
            <a:fillRect/>
          </a:stretch>
        </p:blipFill>
        <p:spPr bwMode="auto">
          <a:xfrm>
            <a:off x="5486400" y="4116388"/>
            <a:ext cx="1633538" cy="2284412"/>
          </a:xfrm>
          <a:prstGeom prst="rect">
            <a:avLst/>
          </a:prstGeom>
          <a:noFill/>
          <a:ln w="38100">
            <a:solidFill>
              <a:schemeClr val="bg2"/>
            </a:solidFill>
            <a:miter lim="800000"/>
            <a:headEnd/>
            <a:tailEnd/>
          </a:ln>
        </p:spPr>
      </p:pic>
      <p:sp>
        <p:nvSpPr>
          <p:cNvPr id="43024" name="Rectangle 17"/>
          <p:cNvSpPr>
            <a:spLocks noChangeArrowheads="1"/>
          </p:cNvSpPr>
          <p:nvPr/>
        </p:nvSpPr>
        <p:spPr bwMode="auto">
          <a:xfrm>
            <a:off x="5468938" y="3686175"/>
            <a:ext cx="1668462" cy="374650"/>
          </a:xfrm>
          <a:prstGeom prst="rect">
            <a:avLst/>
          </a:prstGeom>
          <a:solidFill>
            <a:schemeClr val="folHlink"/>
          </a:solidFill>
          <a:ln w="38100">
            <a:solidFill>
              <a:schemeClr val="bg2"/>
            </a:solidFill>
            <a:miter lim="800000"/>
            <a:headEnd/>
            <a:tailEnd/>
          </a:ln>
        </p:spPr>
        <p:txBody>
          <a:bodyPr>
            <a:spAutoFit/>
          </a:bodyPr>
          <a:lstStyle/>
          <a:p>
            <a:pPr algn="ctr" eaLnBrk="0" hangingPunct="0"/>
            <a:r>
              <a:rPr lang="en-US"/>
              <a:t>pH</a:t>
            </a:r>
            <a:r>
              <a:rPr lang="en-US" baseline="-25000"/>
              <a:t>KCl</a:t>
            </a:r>
            <a:r>
              <a:rPr lang="en-US"/>
              <a:t> (%)</a:t>
            </a:r>
          </a:p>
        </p:txBody>
      </p:sp>
      <p:pic>
        <p:nvPicPr>
          <p:cNvPr id="43025" name="Picture 18"/>
          <p:cNvPicPr>
            <a:picLocks noChangeAspect="1" noChangeArrowheads="1"/>
          </p:cNvPicPr>
          <p:nvPr/>
        </p:nvPicPr>
        <p:blipFill>
          <a:blip r:embed="rId9" cstate="print"/>
          <a:srcRect/>
          <a:stretch>
            <a:fillRect/>
          </a:stretch>
        </p:blipFill>
        <p:spPr bwMode="auto">
          <a:xfrm>
            <a:off x="7246938" y="4116388"/>
            <a:ext cx="1635125" cy="2284412"/>
          </a:xfrm>
          <a:prstGeom prst="rect">
            <a:avLst/>
          </a:prstGeom>
          <a:noFill/>
          <a:ln w="38100">
            <a:solidFill>
              <a:schemeClr val="bg2"/>
            </a:solidFill>
            <a:miter lim="800000"/>
            <a:headEnd/>
            <a:tailEnd/>
          </a:ln>
        </p:spPr>
      </p:pic>
      <p:sp>
        <p:nvSpPr>
          <p:cNvPr id="43026" name="Rectangle 19"/>
          <p:cNvSpPr>
            <a:spLocks noChangeArrowheads="1"/>
          </p:cNvSpPr>
          <p:nvPr/>
        </p:nvSpPr>
        <p:spPr bwMode="auto">
          <a:xfrm>
            <a:off x="7234238" y="3686175"/>
            <a:ext cx="1668462" cy="342900"/>
          </a:xfrm>
          <a:prstGeom prst="rect">
            <a:avLst/>
          </a:prstGeom>
          <a:solidFill>
            <a:schemeClr val="folHlink"/>
          </a:solidFill>
          <a:ln w="38100">
            <a:solidFill>
              <a:schemeClr val="bg2"/>
            </a:solidFill>
            <a:miter lim="800000"/>
            <a:headEnd/>
            <a:tailEnd/>
          </a:ln>
        </p:spPr>
        <p:txBody>
          <a:bodyPr>
            <a:spAutoFit/>
          </a:bodyPr>
          <a:lstStyle/>
          <a:p>
            <a:pPr algn="ctr" eaLnBrk="0" hangingPunct="0"/>
            <a:r>
              <a:rPr lang="en-US" sz="1400"/>
              <a:t>CEC(mmol.kg</a:t>
            </a:r>
            <a:r>
              <a:rPr lang="en-US" sz="1400" baseline="30000"/>
              <a:t>-1</a:t>
            </a:r>
            <a:r>
              <a:rPr lang="en-US" sz="1400"/>
              <a:t>)</a:t>
            </a:r>
          </a:p>
        </p:txBody>
      </p:sp>
      <p:sp>
        <p:nvSpPr>
          <p:cNvPr id="43027" name="Rectangle 20"/>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CC3300"/>
                </a:solidFill>
              </a:rPr>
              <a:t>Mikrobiální společenstva půdy</a:t>
            </a:r>
          </a:p>
        </p:txBody>
      </p:sp>
      <p:grpSp>
        <p:nvGrpSpPr>
          <p:cNvPr id="43028" name="Group 21"/>
          <p:cNvGrpSpPr>
            <a:grpSpLocks/>
          </p:cNvGrpSpPr>
          <p:nvPr/>
        </p:nvGrpSpPr>
        <p:grpSpPr bwMode="auto">
          <a:xfrm>
            <a:off x="0" y="0"/>
            <a:ext cx="1146175" cy="623888"/>
            <a:chOff x="480" y="3075"/>
            <a:chExt cx="722" cy="393"/>
          </a:xfrm>
        </p:grpSpPr>
        <p:pic>
          <p:nvPicPr>
            <p:cNvPr id="43029" name="Picture 22" descr="File:Lupa.na.encyklopedii.jpg">
              <a:hlinkClick r:id="rId10"/>
            </p:cNvPr>
            <p:cNvPicPr>
              <a:picLocks noChangeAspect="1" noChangeArrowheads="1"/>
            </p:cNvPicPr>
            <p:nvPr/>
          </p:nvPicPr>
          <p:blipFill>
            <a:blip r:embed="rId11"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43030" name="WordArt 23"/>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FF00"/>
                  </a:solidFill>
                  <a:latin typeface="Arial Black"/>
                </a:rPr>
                <a:t>Příklad</a:t>
              </a:r>
            </a:p>
          </p:txBody>
        </p:sp>
      </p:gr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Zástupný symbol pro číslo snímku 2"/>
          <p:cNvSpPr>
            <a:spLocks noGrp="1"/>
          </p:cNvSpPr>
          <p:nvPr>
            <p:ph type="sldNum" sz="quarter" idx="10"/>
          </p:nvPr>
        </p:nvSpPr>
        <p:spPr>
          <a:noFill/>
        </p:spPr>
        <p:txBody>
          <a:bodyPr/>
          <a:lstStyle/>
          <a:p>
            <a:r>
              <a:rPr lang="cs-CZ" smtClean="0">
                <a:latin typeface="Arial" charset="0"/>
              </a:rPr>
              <a:t>Snímek </a:t>
            </a:r>
            <a:fld id="{C176BB0F-2003-45BF-9400-1C300DA9F3A0}" type="slidenum">
              <a:rPr lang="cs-CZ" smtClean="0">
                <a:latin typeface="Arial" charset="0"/>
              </a:rPr>
              <a:pPr/>
              <a:t>34</a:t>
            </a:fld>
            <a:endParaRPr lang="cs-CZ" smtClean="0">
              <a:latin typeface="Arial" charset="0"/>
            </a:endParaRPr>
          </a:p>
        </p:txBody>
      </p:sp>
      <p:sp>
        <p:nvSpPr>
          <p:cNvPr id="44035" name="Rectangle 4"/>
          <p:cNvSpPr>
            <a:spLocks noChangeArrowheads="1"/>
          </p:cNvSpPr>
          <p:nvPr/>
        </p:nvSpPr>
        <p:spPr bwMode="auto">
          <a:xfrm>
            <a:off x="203200" y="533400"/>
            <a:ext cx="8669338" cy="581025"/>
          </a:xfrm>
          <a:prstGeom prst="rect">
            <a:avLst/>
          </a:prstGeom>
          <a:noFill/>
          <a:ln w="9525">
            <a:noFill/>
            <a:miter lim="800000"/>
            <a:headEnd/>
            <a:tailEnd/>
          </a:ln>
        </p:spPr>
        <p:txBody>
          <a:bodyPr>
            <a:spAutoFit/>
          </a:bodyPr>
          <a:lstStyle/>
          <a:p>
            <a:pPr eaLnBrk="0" hangingPunct="0"/>
            <a:r>
              <a:rPr lang="en-US"/>
              <a:t>CONTAMINATION:</a:t>
            </a:r>
            <a:r>
              <a:rPr lang="cs-CZ"/>
              <a:t> </a:t>
            </a:r>
            <a:r>
              <a:rPr lang="en-US"/>
              <a:t>surprisingly, soils with GOOD biological quality display</a:t>
            </a:r>
            <a:r>
              <a:rPr lang="cs-CZ"/>
              <a:t> </a:t>
            </a:r>
            <a:r>
              <a:rPr lang="en-US" u="sng"/>
              <a:t>higher</a:t>
            </a:r>
            <a:r>
              <a:rPr lang="cs-CZ" u="sng"/>
              <a:t> </a:t>
            </a:r>
            <a:r>
              <a:rPr lang="en-US"/>
              <a:t>values of heavy metals and POPs !</a:t>
            </a:r>
          </a:p>
        </p:txBody>
      </p:sp>
      <p:sp>
        <p:nvSpPr>
          <p:cNvPr id="44036" name="Rectangle 5"/>
          <p:cNvSpPr>
            <a:spLocks noChangeArrowheads="1"/>
          </p:cNvSpPr>
          <p:nvPr/>
        </p:nvSpPr>
        <p:spPr bwMode="auto">
          <a:xfrm>
            <a:off x="185738" y="1223963"/>
            <a:ext cx="1554162" cy="404812"/>
          </a:xfrm>
          <a:prstGeom prst="rect">
            <a:avLst/>
          </a:prstGeom>
          <a:noFill/>
          <a:ln w="38100">
            <a:solidFill>
              <a:schemeClr val="bg2"/>
            </a:solidFill>
            <a:miter lim="800000"/>
            <a:headEnd/>
            <a:tailEnd/>
          </a:ln>
        </p:spPr>
        <p:txBody>
          <a:bodyPr>
            <a:spAutoFit/>
          </a:bodyPr>
          <a:lstStyle/>
          <a:p>
            <a:pPr algn="ctr" eaLnBrk="0" hangingPunct="0"/>
            <a:r>
              <a:rPr lang="en-US" sz="1800"/>
              <a:t>Cd (</a:t>
            </a:r>
            <a:r>
              <a:rPr lang="en-US"/>
              <a:t>mg.kg</a:t>
            </a:r>
            <a:r>
              <a:rPr lang="en-US" baseline="30000"/>
              <a:t>-1</a:t>
            </a:r>
            <a:r>
              <a:rPr lang="en-US" sz="1800"/>
              <a:t>)</a:t>
            </a:r>
          </a:p>
        </p:txBody>
      </p:sp>
      <p:pic>
        <p:nvPicPr>
          <p:cNvPr id="44037" name="Picture 6"/>
          <p:cNvPicPr>
            <a:picLocks noChangeAspect="1" noChangeArrowheads="1"/>
          </p:cNvPicPr>
          <p:nvPr/>
        </p:nvPicPr>
        <p:blipFill>
          <a:blip r:embed="rId3" cstate="print"/>
          <a:srcRect/>
          <a:stretch>
            <a:fillRect/>
          </a:stretch>
        </p:blipFill>
        <p:spPr bwMode="auto">
          <a:xfrm>
            <a:off x="203200" y="1682750"/>
            <a:ext cx="1525588" cy="1746250"/>
          </a:xfrm>
          <a:prstGeom prst="rect">
            <a:avLst/>
          </a:prstGeom>
          <a:noFill/>
          <a:ln w="38100">
            <a:solidFill>
              <a:schemeClr val="bg2"/>
            </a:solidFill>
            <a:miter lim="800000"/>
            <a:headEnd/>
            <a:tailEnd/>
          </a:ln>
        </p:spPr>
      </p:pic>
      <p:pic>
        <p:nvPicPr>
          <p:cNvPr id="44038" name="Picture 7"/>
          <p:cNvPicPr>
            <a:picLocks noChangeAspect="1" noChangeArrowheads="1"/>
          </p:cNvPicPr>
          <p:nvPr/>
        </p:nvPicPr>
        <p:blipFill>
          <a:blip r:embed="rId4" cstate="print"/>
          <a:srcRect/>
          <a:stretch>
            <a:fillRect/>
          </a:stretch>
        </p:blipFill>
        <p:spPr bwMode="auto">
          <a:xfrm>
            <a:off x="1897063" y="1682750"/>
            <a:ext cx="1525587" cy="1746250"/>
          </a:xfrm>
          <a:prstGeom prst="rect">
            <a:avLst/>
          </a:prstGeom>
          <a:noFill/>
          <a:ln w="38100">
            <a:solidFill>
              <a:schemeClr val="bg2"/>
            </a:solidFill>
            <a:miter lim="800000"/>
            <a:headEnd/>
            <a:tailEnd/>
          </a:ln>
        </p:spPr>
      </p:pic>
      <p:sp>
        <p:nvSpPr>
          <p:cNvPr id="44039" name="Rectangle 8"/>
          <p:cNvSpPr>
            <a:spLocks noChangeArrowheads="1"/>
          </p:cNvSpPr>
          <p:nvPr/>
        </p:nvSpPr>
        <p:spPr bwMode="auto">
          <a:xfrm>
            <a:off x="1887538" y="1219200"/>
            <a:ext cx="1554162" cy="404813"/>
          </a:xfrm>
          <a:prstGeom prst="rect">
            <a:avLst/>
          </a:prstGeom>
          <a:noFill/>
          <a:ln w="38100">
            <a:solidFill>
              <a:schemeClr val="bg2"/>
            </a:solidFill>
            <a:miter lim="800000"/>
            <a:headEnd/>
            <a:tailEnd/>
          </a:ln>
        </p:spPr>
        <p:txBody>
          <a:bodyPr>
            <a:spAutoFit/>
          </a:bodyPr>
          <a:lstStyle/>
          <a:p>
            <a:pPr algn="ctr" eaLnBrk="0" hangingPunct="0"/>
            <a:r>
              <a:rPr lang="en-US" sz="1800"/>
              <a:t>Hg (</a:t>
            </a:r>
            <a:r>
              <a:rPr lang="en-US"/>
              <a:t>mg.kg</a:t>
            </a:r>
            <a:r>
              <a:rPr lang="en-US" baseline="30000"/>
              <a:t>-1</a:t>
            </a:r>
            <a:r>
              <a:rPr lang="en-US" sz="1800"/>
              <a:t>)</a:t>
            </a:r>
          </a:p>
        </p:txBody>
      </p:sp>
      <p:pic>
        <p:nvPicPr>
          <p:cNvPr id="44040" name="Picture 9"/>
          <p:cNvPicPr>
            <a:picLocks noChangeAspect="1" noChangeArrowheads="1"/>
          </p:cNvPicPr>
          <p:nvPr/>
        </p:nvPicPr>
        <p:blipFill>
          <a:blip r:embed="rId5" cstate="print"/>
          <a:srcRect/>
          <a:stretch>
            <a:fillRect/>
          </a:stretch>
        </p:blipFill>
        <p:spPr bwMode="auto">
          <a:xfrm>
            <a:off x="3589338" y="1682750"/>
            <a:ext cx="1525587" cy="1746250"/>
          </a:xfrm>
          <a:prstGeom prst="rect">
            <a:avLst/>
          </a:prstGeom>
          <a:noFill/>
          <a:ln w="38100">
            <a:solidFill>
              <a:schemeClr val="bg2"/>
            </a:solidFill>
            <a:miter lim="800000"/>
            <a:headEnd/>
            <a:tailEnd/>
          </a:ln>
        </p:spPr>
      </p:pic>
      <p:sp>
        <p:nvSpPr>
          <p:cNvPr id="44041" name="Rectangle 10"/>
          <p:cNvSpPr>
            <a:spLocks noChangeArrowheads="1"/>
          </p:cNvSpPr>
          <p:nvPr/>
        </p:nvSpPr>
        <p:spPr bwMode="auto">
          <a:xfrm>
            <a:off x="3581400" y="1219200"/>
            <a:ext cx="1554163" cy="404813"/>
          </a:xfrm>
          <a:prstGeom prst="rect">
            <a:avLst/>
          </a:prstGeom>
          <a:noFill/>
          <a:ln w="38100">
            <a:solidFill>
              <a:schemeClr val="bg2"/>
            </a:solidFill>
            <a:miter lim="800000"/>
            <a:headEnd/>
            <a:tailEnd/>
          </a:ln>
        </p:spPr>
        <p:txBody>
          <a:bodyPr>
            <a:spAutoFit/>
          </a:bodyPr>
          <a:lstStyle/>
          <a:p>
            <a:pPr algn="ctr" eaLnBrk="0" hangingPunct="0"/>
            <a:r>
              <a:rPr lang="en-US" sz="1800"/>
              <a:t>Pb (</a:t>
            </a:r>
            <a:r>
              <a:rPr lang="en-US"/>
              <a:t>mg.kg</a:t>
            </a:r>
            <a:r>
              <a:rPr lang="en-US" baseline="30000"/>
              <a:t>-1</a:t>
            </a:r>
            <a:r>
              <a:rPr lang="en-US" sz="1800"/>
              <a:t>)</a:t>
            </a:r>
          </a:p>
        </p:txBody>
      </p:sp>
      <p:pic>
        <p:nvPicPr>
          <p:cNvPr id="44042" name="Picture 11"/>
          <p:cNvPicPr>
            <a:picLocks noChangeAspect="1" noChangeArrowheads="1"/>
          </p:cNvPicPr>
          <p:nvPr/>
        </p:nvPicPr>
        <p:blipFill>
          <a:blip r:embed="rId6" cstate="print"/>
          <a:srcRect/>
          <a:stretch>
            <a:fillRect/>
          </a:stretch>
        </p:blipFill>
        <p:spPr bwMode="auto">
          <a:xfrm>
            <a:off x="5351463" y="1682750"/>
            <a:ext cx="1525587" cy="1746250"/>
          </a:xfrm>
          <a:prstGeom prst="rect">
            <a:avLst/>
          </a:prstGeom>
          <a:noFill/>
          <a:ln w="38100">
            <a:solidFill>
              <a:schemeClr val="bg2"/>
            </a:solidFill>
            <a:miter lim="800000"/>
            <a:headEnd/>
            <a:tailEnd/>
          </a:ln>
        </p:spPr>
      </p:pic>
      <p:sp>
        <p:nvSpPr>
          <p:cNvPr id="44043" name="Rectangle 12"/>
          <p:cNvSpPr>
            <a:spLocks noChangeArrowheads="1"/>
          </p:cNvSpPr>
          <p:nvPr/>
        </p:nvSpPr>
        <p:spPr bwMode="auto">
          <a:xfrm>
            <a:off x="5338763" y="1219200"/>
            <a:ext cx="1549400" cy="404813"/>
          </a:xfrm>
          <a:prstGeom prst="rect">
            <a:avLst/>
          </a:prstGeom>
          <a:noFill/>
          <a:ln w="38100">
            <a:solidFill>
              <a:schemeClr val="bg2"/>
            </a:solidFill>
            <a:miter lim="800000"/>
            <a:headEnd/>
            <a:tailEnd/>
          </a:ln>
        </p:spPr>
        <p:txBody>
          <a:bodyPr>
            <a:spAutoFit/>
          </a:bodyPr>
          <a:lstStyle/>
          <a:p>
            <a:pPr algn="ctr" eaLnBrk="0" hangingPunct="0"/>
            <a:r>
              <a:rPr lang="en-US" sz="1800"/>
              <a:t>Zn (</a:t>
            </a:r>
            <a:r>
              <a:rPr lang="en-US"/>
              <a:t>mg.kg</a:t>
            </a:r>
            <a:r>
              <a:rPr lang="en-US" baseline="30000"/>
              <a:t>-1</a:t>
            </a:r>
            <a:r>
              <a:rPr lang="en-US" sz="1800"/>
              <a:t>)</a:t>
            </a:r>
          </a:p>
        </p:txBody>
      </p:sp>
      <p:pic>
        <p:nvPicPr>
          <p:cNvPr id="44044" name="Picture 13"/>
          <p:cNvPicPr>
            <a:picLocks noChangeAspect="1" noChangeArrowheads="1"/>
          </p:cNvPicPr>
          <p:nvPr/>
        </p:nvPicPr>
        <p:blipFill>
          <a:blip r:embed="rId7" cstate="print"/>
          <a:srcRect/>
          <a:stretch>
            <a:fillRect/>
          </a:stretch>
        </p:blipFill>
        <p:spPr bwMode="auto">
          <a:xfrm>
            <a:off x="203200" y="4044950"/>
            <a:ext cx="1525588" cy="1746250"/>
          </a:xfrm>
          <a:prstGeom prst="rect">
            <a:avLst/>
          </a:prstGeom>
          <a:noFill/>
          <a:ln w="38100">
            <a:solidFill>
              <a:schemeClr val="bg2"/>
            </a:solidFill>
            <a:miter lim="800000"/>
            <a:headEnd/>
            <a:tailEnd/>
          </a:ln>
        </p:spPr>
      </p:pic>
      <p:sp>
        <p:nvSpPr>
          <p:cNvPr id="44045" name="Rectangle 14"/>
          <p:cNvSpPr>
            <a:spLocks noChangeArrowheads="1"/>
          </p:cNvSpPr>
          <p:nvPr/>
        </p:nvSpPr>
        <p:spPr bwMode="auto">
          <a:xfrm>
            <a:off x="190500" y="3581400"/>
            <a:ext cx="1549400" cy="679450"/>
          </a:xfrm>
          <a:prstGeom prst="rect">
            <a:avLst/>
          </a:prstGeom>
          <a:noFill/>
          <a:ln w="38100">
            <a:solidFill>
              <a:schemeClr val="bg2"/>
            </a:solidFill>
            <a:miter lim="800000"/>
            <a:headEnd/>
            <a:tailEnd/>
          </a:ln>
        </p:spPr>
        <p:txBody>
          <a:bodyPr>
            <a:spAutoFit/>
          </a:bodyPr>
          <a:lstStyle/>
          <a:p>
            <a:pPr algn="ctr" eaLnBrk="0" hangingPunct="0"/>
            <a:r>
              <a:rPr lang="en-US" sz="1800"/>
              <a:t>PAHs (</a:t>
            </a:r>
            <a:r>
              <a:rPr lang="en-US"/>
              <a:t>ng.g</a:t>
            </a:r>
            <a:r>
              <a:rPr lang="en-US" baseline="30000"/>
              <a:t>-1</a:t>
            </a:r>
            <a:r>
              <a:rPr lang="en-US" sz="1800"/>
              <a:t>)</a:t>
            </a:r>
          </a:p>
        </p:txBody>
      </p:sp>
      <p:pic>
        <p:nvPicPr>
          <p:cNvPr id="44046" name="Picture 15"/>
          <p:cNvPicPr>
            <a:picLocks noChangeAspect="1" noChangeArrowheads="1"/>
          </p:cNvPicPr>
          <p:nvPr/>
        </p:nvPicPr>
        <p:blipFill>
          <a:blip r:embed="rId8" cstate="print"/>
          <a:srcRect/>
          <a:stretch>
            <a:fillRect/>
          </a:stretch>
        </p:blipFill>
        <p:spPr bwMode="auto">
          <a:xfrm>
            <a:off x="1897063" y="4044950"/>
            <a:ext cx="1525587" cy="1746250"/>
          </a:xfrm>
          <a:prstGeom prst="rect">
            <a:avLst/>
          </a:prstGeom>
          <a:noFill/>
          <a:ln w="38100">
            <a:solidFill>
              <a:schemeClr val="bg2"/>
            </a:solidFill>
            <a:miter lim="800000"/>
            <a:headEnd/>
            <a:tailEnd/>
          </a:ln>
        </p:spPr>
      </p:pic>
      <p:sp>
        <p:nvSpPr>
          <p:cNvPr id="44047" name="Rectangle 16"/>
          <p:cNvSpPr>
            <a:spLocks noChangeArrowheads="1"/>
          </p:cNvSpPr>
          <p:nvPr/>
        </p:nvSpPr>
        <p:spPr bwMode="auto">
          <a:xfrm>
            <a:off x="1874838" y="3581400"/>
            <a:ext cx="1562100" cy="679450"/>
          </a:xfrm>
          <a:prstGeom prst="rect">
            <a:avLst/>
          </a:prstGeom>
          <a:noFill/>
          <a:ln w="38100">
            <a:solidFill>
              <a:schemeClr val="bg2"/>
            </a:solidFill>
            <a:miter lim="800000"/>
            <a:headEnd/>
            <a:tailEnd/>
          </a:ln>
        </p:spPr>
        <p:txBody>
          <a:bodyPr>
            <a:spAutoFit/>
          </a:bodyPr>
          <a:lstStyle/>
          <a:p>
            <a:pPr algn="ctr" eaLnBrk="0" hangingPunct="0"/>
            <a:r>
              <a:rPr lang="en-US" sz="1800"/>
              <a:t>PCBs (</a:t>
            </a:r>
            <a:r>
              <a:rPr lang="en-US"/>
              <a:t>ng.g</a:t>
            </a:r>
            <a:r>
              <a:rPr lang="en-US" baseline="30000"/>
              <a:t>-1</a:t>
            </a:r>
            <a:r>
              <a:rPr lang="en-US" sz="1800"/>
              <a:t>)</a:t>
            </a:r>
          </a:p>
        </p:txBody>
      </p:sp>
      <p:pic>
        <p:nvPicPr>
          <p:cNvPr id="44048" name="Picture 17"/>
          <p:cNvPicPr>
            <a:picLocks noChangeAspect="1" noChangeArrowheads="1"/>
          </p:cNvPicPr>
          <p:nvPr/>
        </p:nvPicPr>
        <p:blipFill>
          <a:blip r:embed="rId9" cstate="print"/>
          <a:srcRect/>
          <a:stretch>
            <a:fillRect/>
          </a:stretch>
        </p:blipFill>
        <p:spPr bwMode="auto">
          <a:xfrm>
            <a:off x="3589338" y="4044950"/>
            <a:ext cx="1525587" cy="1746250"/>
          </a:xfrm>
          <a:prstGeom prst="rect">
            <a:avLst/>
          </a:prstGeom>
          <a:noFill/>
          <a:ln w="38100">
            <a:solidFill>
              <a:schemeClr val="bg2"/>
            </a:solidFill>
            <a:miter lim="800000"/>
            <a:headEnd/>
            <a:tailEnd/>
          </a:ln>
        </p:spPr>
      </p:pic>
      <p:sp>
        <p:nvSpPr>
          <p:cNvPr id="44049" name="Rectangle 18"/>
          <p:cNvSpPr>
            <a:spLocks noChangeArrowheads="1"/>
          </p:cNvSpPr>
          <p:nvPr/>
        </p:nvSpPr>
        <p:spPr bwMode="auto">
          <a:xfrm>
            <a:off x="3573463" y="3581400"/>
            <a:ext cx="1552575" cy="679450"/>
          </a:xfrm>
          <a:prstGeom prst="rect">
            <a:avLst/>
          </a:prstGeom>
          <a:noFill/>
          <a:ln w="38100">
            <a:solidFill>
              <a:schemeClr val="bg2"/>
            </a:solidFill>
            <a:miter lim="800000"/>
            <a:headEnd/>
            <a:tailEnd/>
          </a:ln>
        </p:spPr>
        <p:txBody>
          <a:bodyPr>
            <a:spAutoFit/>
          </a:bodyPr>
          <a:lstStyle/>
          <a:p>
            <a:pPr algn="ctr" eaLnBrk="0" hangingPunct="0"/>
            <a:r>
              <a:rPr lang="en-US" sz="1800"/>
              <a:t>HCHs (</a:t>
            </a:r>
            <a:r>
              <a:rPr lang="en-US"/>
              <a:t>ng.g</a:t>
            </a:r>
            <a:r>
              <a:rPr lang="en-US" baseline="30000"/>
              <a:t>-1</a:t>
            </a:r>
            <a:r>
              <a:rPr lang="en-US" sz="1800"/>
              <a:t>)</a:t>
            </a:r>
          </a:p>
        </p:txBody>
      </p:sp>
      <p:pic>
        <p:nvPicPr>
          <p:cNvPr id="44050" name="Picture 19"/>
          <p:cNvPicPr>
            <a:picLocks noChangeAspect="1" noChangeArrowheads="1"/>
          </p:cNvPicPr>
          <p:nvPr/>
        </p:nvPicPr>
        <p:blipFill>
          <a:blip r:embed="rId10" cstate="print"/>
          <a:srcRect/>
          <a:stretch>
            <a:fillRect/>
          </a:stretch>
        </p:blipFill>
        <p:spPr bwMode="auto">
          <a:xfrm>
            <a:off x="5351463" y="4044950"/>
            <a:ext cx="1525587" cy="1746250"/>
          </a:xfrm>
          <a:prstGeom prst="rect">
            <a:avLst/>
          </a:prstGeom>
          <a:noFill/>
          <a:ln w="38100">
            <a:solidFill>
              <a:schemeClr val="bg2"/>
            </a:solidFill>
            <a:miter lim="800000"/>
            <a:headEnd/>
            <a:tailEnd/>
          </a:ln>
        </p:spPr>
      </p:pic>
      <p:sp>
        <p:nvSpPr>
          <p:cNvPr id="44051" name="Rectangle 20"/>
          <p:cNvSpPr>
            <a:spLocks noChangeArrowheads="1"/>
          </p:cNvSpPr>
          <p:nvPr/>
        </p:nvSpPr>
        <p:spPr bwMode="auto">
          <a:xfrm>
            <a:off x="5334000" y="3581400"/>
            <a:ext cx="1557338" cy="404813"/>
          </a:xfrm>
          <a:prstGeom prst="rect">
            <a:avLst/>
          </a:prstGeom>
          <a:noFill/>
          <a:ln w="38100">
            <a:solidFill>
              <a:schemeClr val="bg2"/>
            </a:solidFill>
            <a:miter lim="800000"/>
            <a:headEnd/>
            <a:tailEnd/>
          </a:ln>
        </p:spPr>
        <p:txBody>
          <a:bodyPr>
            <a:spAutoFit/>
          </a:bodyPr>
          <a:lstStyle/>
          <a:p>
            <a:pPr algn="ctr" eaLnBrk="0" hangingPunct="0"/>
            <a:r>
              <a:rPr lang="en-US" sz="1800"/>
              <a:t>DDT (</a:t>
            </a:r>
            <a:r>
              <a:rPr lang="en-US"/>
              <a:t>ng.g</a:t>
            </a:r>
            <a:r>
              <a:rPr lang="en-US" baseline="30000"/>
              <a:t>-1</a:t>
            </a:r>
            <a:r>
              <a:rPr lang="en-US" sz="1800"/>
              <a:t>)</a:t>
            </a:r>
          </a:p>
        </p:txBody>
      </p:sp>
      <p:pic>
        <p:nvPicPr>
          <p:cNvPr id="44052" name="Picture 21"/>
          <p:cNvPicPr>
            <a:picLocks noChangeAspect="1" noChangeArrowheads="1"/>
          </p:cNvPicPr>
          <p:nvPr/>
        </p:nvPicPr>
        <p:blipFill>
          <a:blip r:embed="rId11" cstate="print"/>
          <a:srcRect/>
          <a:stretch>
            <a:fillRect/>
          </a:stretch>
        </p:blipFill>
        <p:spPr bwMode="auto">
          <a:xfrm>
            <a:off x="7112000" y="4044950"/>
            <a:ext cx="1525588" cy="1746250"/>
          </a:xfrm>
          <a:prstGeom prst="rect">
            <a:avLst/>
          </a:prstGeom>
          <a:noFill/>
          <a:ln w="38100">
            <a:solidFill>
              <a:schemeClr val="bg2"/>
            </a:solidFill>
            <a:miter lim="800000"/>
            <a:headEnd/>
            <a:tailEnd/>
          </a:ln>
        </p:spPr>
      </p:pic>
      <p:sp>
        <p:nvSpPr>
          <p:cNvPr id="44053" name="Rectangle 22"/>
          <p:cNvSpPr>
            <a:spLocks noChangeArrowheads="1"/>
          </p:cNvSpPr>
          <p:nvPr/>
        </p:nvSpPr>
        <p:spPr bwMode="auto">
          <a:xfrm>
            <a:off x="7094538" y="3581400"/>
            <a:ext cx="1549400" cy="404813"/>
          </a:xfrm>
          <a:prstGeom prst="rect">
            <a:avLst/>
          </a:prstGeom>
          <a:noFill/>
          <a:ln w="38100">
            <a:solidFill>
              <a:schemeClr val="bg2"/>
            </a:solidFill>
            <a:miter lim="800000"/>
            <a:headEnd/>
            <a:tailEnd/>
          </a:ln>
        </p:spPr>
        <p:txBody>
          <a:bodyPr>
            <a:spAutoFit/>
          </a:bodyPr>
          <a:lstStyle/>
          <a:p>
            <a:pPr algn="ctr" eaLnBrk="0" hangingPunct="0"/>
            <a:r>
              <a:rPr lang="en-US" sz="1800"/>
              <a:t>HCB (</a:t>
            </a:r>
            <a:r>
              <a:rPr lang="en-US"/>
              <a:t>ng.g</a:t>
            </a:r>
            <a:r>
              <a:rPr lang="en-US" baseline="30000"/>
              <a:t>-1</a:t>
            </a:r>
            <a:r>
              <a:rPr lang="en-US" sz="1800"/>
              <a:t>)</a:t>
            </a:r>
          </a:p>
        </p:txBody>
      </p:sp>
      <p:sp>
        <p:nvSpPr>
          <p:cNvPr id="44054" name="Rectangle 23"/>
          <p:cNvSpPr>
            <a:spLocks noChangeArrowheads="1"/>
          </p:cNvSpPr>
          <p:nvPr/>
        </p:nvSpPr>
        <p:spPr bwMode="auto">
          <a:xfrm>
            <a:off x="179388" y="5805488"/>
            <a:ext cx="8486775" cy="679450"/>
          </a:xfrm>
          <a:prstGeom prst="rect">
            <a:avLst/>
          </a:prstGeom>
          <a:noFill/>
          <a:ln w="9525">
            <a:noFill/>
            <a:miter lim="800000"/>
            <a:headEnd/>
            <a:tailEnd/>
          </a:ln>
        </p:spPr>
        <p:txBody>
          <a:bodyPr>
            <a:spAutoFit/>
          </a:bodyPr>
          <a:lstStyle/>
          <a:p>
            <a:pPr eaLnBrk="0" hangingPunct="0">
              <a:lnSpc>
                <a:spcPct val="120000"/>
              </a:lnSpc>
              <a:buFontTx/>
              <a:buChar char="•"/>
            </a:pPr>
            <a:r>
              <a:rPr lang="en-US"/>
              <a:t> Is there possible long-term stimulation with slightly higher contamination?</a:t>
            </a:r>
          </a:p>
          <a:p>
            <a:pPr eaLnBrk="0" hangingPunct="0">
              <a:lnSpc>
                <a:spcPct val="120000"/>
              </a:lnSpc>
              <a:buFontTx/>
              <a:buChar char="•"/>
            </a:pPr>
            <a:r>
              <a:rPr lang="en-US"/>
              <a:t> Is this only co-occurrence of both events caused by higher C</a:t>
            </a:r>
            <a:r>
              <a:rPr lang="en-US" baseline="-25000"/>
              <a:t>org</a:t>
            </a:r>
            <a:r>
              <a:rPr lang="en-US"/>
              <a:t> and clay contents?</a:t>
            </a:r>
          </a:p>
        </p:txBody>
      </p:sp>
      <p:sp>
        <p:nvSpPr>
          <p:cNvPr id="44055" name="Rectangle 24"/>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CC3300"/>
                </a:solidFill>
              </a:rPr>
              <a:t>Mikrobiální společenstva půdy</a:t>
            </a:r>
          </a:p>
        </p:txBody>
      </p:sp>
      <p:grpSp>
        <p:nvGrpSpPr>
          <p:cNvPr id="44056" name="Group 25"/>
          <p:cNvGrpSpPr>
            <a:grpSpLocks/>
          </p:cNvGrpSpPr>
          <p:nvPr/>
        </p:nvGrpSpPr>
        <p:grpSpPr bwMode="auto">
          <a:xfrm>
            <a:off x="0" y="0"/>
            <a:ext cx="1146175" cy="623888"/>
            <a:chOff x="480" y="3075"/>
            <a:chExt cx="722" cy="393"/>
          </a:xfrm>
        </p:grpSpPr>
        <p:pic>
          <p:nvPicPr>
            <p:cNvPr id="44057" name="Picture 26" descr="File:Lupa.na.encyklopedii.jpg">
              <a:hlinkClick r:id="rId12"/>
            </p:cNvPr>
            <p:cNvPicPr>
              <a:picLocks noChangeAspect="1" noChangeArrowheads="1"/>
            </p:cNvPicPr>
            <p:nvPr/>
          </p:nvPicPr>
          <p:blipFill>
            <a:blip r:embed="rId13"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44058" name="WordArt 27"/>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FF00"/>
                  </a:solidFill>
                  <a:latin typeface="Arial Black"/>
                </a:rPr>
                <a:t>Příklad</a:t>
              </a:r>
            </a:p>
          </p:txBody>
        </p:sp>
      </p:gr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Zástupný symbol pro číslo snímku 2"/>
          <p:cNvSpPr>
            <a:spLocks noGrp="1"/>
          </p:cNvSpPr>
          <p:nvPr>
            <p:ph type="sldNum" sz="quarter" idx="10"/>
          </p:nvPr>
        </p:nvSpPr>
        <p:spPr>
          <a:noFill/>
        </p:spPr>
        <p:txBody>
          <a:bodyPr/>
          <a:lstStyle/>
          <a:p>
            <a:r>
              <a:rPr lang="cs-CZ" smtClean="0">
                <a:latin typeface="Arial" charset="0"/>
              </a:rPr>
              <a:t>Snímek </a:t>
            </a:r>
            <a:fld id="{CBE4BD55-13C8-4BFB-A918-6D63AF73C8CB}" type="slidenum">
              <a:rPr lang="cs-CZ" smtClean="0">
                <a:latin typeface="Arial" charset="0"/>
              </a:rPr>
              <a:pPr/>
              <a:t>35</a:t>
            </a:fld>
            <a:endParaRPr lang="cs-CZ" smtClean="0">
              <a:latin typeface="Arial" charset="0"/>
            </a:endParaRPr>
          </a:p>
        </p:txBody>
      </p:sp>
      <p:sp>
        <p:nvSpPr>
          <p:cNvPr id="45059" name="Text Box 2"/>
          <p:cNvSpPr txBox="1">
            <a:spLocks noChangeArrowheads="1"/>
          </p:cNvSpPr>
          <p:nvPr/>
        </p:nvSpPr>
        <p:spPr bwMode="auto">
          <a:xfrm>
            <a:off x="203200" y="620713"/>
            <a:ext cx="8763000" cy="5568950"/>
          </a:xfrm>
          <a:prstGeom prst="rect">
            <a:avLst/>
          </a:prstGeom>
          <a:noFill/>
          <a:ln w="9525">
            <a:noFill/>
            <a:miter lim="800000"/>
            <a:headEnd/>
            <a:tailEnd/>
          </a:ln>
        </p:spPr>
        <p:txBody>
          <a:bodyPr>
            <a:spAutoFit/>
          </a:bodyPr>
          <a:lstStyle/>
          <a:p>
            <a:pPr eaLnBrk="0" hangingPunct="0"/>
            <a:r>
              <a:rPr lang="cs-CZ" sz="2400">
                <a:solidFill>
                  <a:srgbClr val="0000FF"/>
                </a:solidFill>
              </a:rPr>
              <a:t>Shrnutí:</a:t>
            </a:r>
          </a:p>
          <a:p>
            <a:pPr eaLnBrk="0" hangingPunct="0"/>
            <a:endParaRPr lang="cs-CZ" sz="2400">
              <a:solidFill>
                <a:srgbClr val="0000FF"/>
              </a:solidFill>
            </a:endParaRPr>
          </a:p>
          <a:p>
            <a:pPr eaLnBrk="0" hangingPunct="0"/>
            <a:r>
              <a:rPr lang="cs-CZ" sz="2400" b="0"/>
              <a:t>Parametry půdní prostředí mění osud a rizikovost půdní kontaminace</a:t>
            </a:r>
          </a:p>
          <a:p>
            <a:pPr eaLnBrk="0" hangingPunct="0"/>
            <a:endParaRPr lang="cs-CZ" sz="2400" b="0"/>
          </a:p>
          <a:p>
            <a:pPr eaLnBrk="0" hangingPunct="0"/>
            <a:r>
              <a:rPr lang="cs-CZ" sz="2400" b="0"/>
              <a:t>Parametry půdní prostředí určují i stav půdních mikrobiálních společenstev a ovlivňují tak jejich citlivost na stresové faktory</a:t>
            </a:r>
          </a:p>
          <a:p>
            <a:pPr eaLnBrk="0" hangingPunct="0"/>
            <a:endParaRPr lang="cs-CZ" sz="2400" b="0"/>
          </a:p>
          <a:p>
            <a:pPr eaLnBrk="0" hangingPunct="0"/>
            <a:r>
              <a:rPr lang="cs-CZ" sz="2400" b="0"/>
              <a:t>Charakteristika fyzikálně-chemických parametrů půdy je tedy nezbytnou součástí každé ucelené studie hodnotící rizika pro půdní prostředí.</a:t>
            </a:r>
          </a:p>
          <a:p>
            <a:pPr eaLnBrk="0" hangingPunct="0"/>
            <a:endParaRPr lang="cs-CZ" sz="2400" b="0"/>
          </a:p>
          <a:p>
            <a:pPr eaLnBrk="0" hangingPunct="0"/>
            <a:r>
              <a:rPr lang="cs-CZ" sz="2400" b="0"/>
              <a:t>Stějně důležitá je znalost pedologických charakteristik (půdní typ) a také využití lokality, potažmo vegetačního krytu (OP × TTP × LP)</a:t>
            </a:r>
          </a:p>
        </p:txBody>
      </p:sp>
      <p:sp>
        <p:nvSpPr>
          <p:cNvPr id="45060" name="Rectangle 3"/>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Zástupný symbol pro číslo snímku 2"/>
          <p:cNvSpPr>
            <a:spLocks noGrp="1"/>
          </p:cNvSpPr>
          <p:nvPr>
            <p:ph type="sldNum" sz="quarter" idx="10"/>
          </p:nvPr>
        </p:nvSpPr>
        <p:spPr>
          <a:noFill/>
        </p:spPr>
        <p:txBody>
          <a:bodyPr/>
          <a:lstStyle/>
          <a:p>
            <a:r>
              <a:rPr lang="cs-CZ" smtClean="0">
                <a:latin typeface="Arial" charset="0"/>
              </a:rPr>
              <a:t>Snímek </a:t>
            </a:r>
            <a:fld id="{CD1040AF-7E6B-4E8E-8389-C108F437E713}" type="slidenum">
              <a:rPr lang="cs-CZ" smtClean="0">
                <a:latin typeface="Arial" charset="0"/>
              </a:rPr>
              <a:pPr/>
              <a:t>36</a:t>
            </a:fld>
            <a:endParaRPr lang="cs-CZ" smtClean="0">
              <a:latin typeface="Arial" charset="0"/>
            </a:endParaRPr>
          </a:p>
        </p:txBody>
      </p:sp>
      <p:sp>
        <p:nvSpPr>
          <p:cNvPr id="46083" name="Text Box 2"/>
          <p:cNvSpPr txBox="1">
            <a:spLocks noChangeArrowheads="1"/>
          </p:cNvSpPr>
          <p:nvPr/>
        </p:nvSpPr>
        <p:spPr bwMode="auto">
          <a:xfrm>
            <a:off x="179388" y="765175"/>
            <a:ext cx="8640762" cy="4291013"/>
          </a:xfrm>
          <a:prstGeom prst="rect">
            <a:avLst/>
          </a:prstGeom>
          <a:noFill/>
          <a:ln w="9525">
            <a:noFill/>
            <a:miter lim="800000"/>
            <a:headEnd/>
            <a:tailEnd/>
          </a:ln>
        </p:spPr>
        <p:txBody>
          <a:bodyPr>
            <a:spAutoFit/>
          </a:bodyPr>
          <a:lstStyle/>
          <a:p>
            <a:pPr eaLnBrk="0" hangingPunct="0">
              <a:spcBef>
                <a:spcPct val="50000"/>
              </a:spcBef>
            </a:pPr>
            <a:r>
              <a:rPr lang="cs-CZ" sz="2400"/>
              <a:t>Mikrobiální společenstvo půdy =</a:t>
            </a:r>
            <a:endParaRPr lang="cs-CZ" sz="2400" b="0"/>
          </a:p>
          <a:p>
            <a:pPr eaLnBrk="0" hangingPunct="0">
              <a:spcBef>
                <a:spcPct val="50000"/>
              </a:spcBef>
            </a:pPr>
            <a:r>
              <a:rPr lang="cs-CZ" sz="2400" b="0"/>
              <a:t>- bakterie (řetízky či kolonie)</a:t>
            </a:r>
          </a:p>
          <a:p>
            <a:pPr eaLnBrk="0" hangingPunct="0">
              <a:spcBef>
                <a:spcPct val="50000"/>
              </a:spcBef>
            </a:pPr>
            <a:r>
              <a:rPr lang="cs-CZ" sz="2400" b="0"/>
              <a:t>- aktinomycéty (pseudomycelia)</a:t>
            </a:r>
          </a:p>
          <a:p>
            <a:pPr eaLnBrk="0" hangingPunct="0">
              <a:spcBef>
                <a:spcPct val="50000"/>
              </a:spcBef>
            </a:pPr>
            <a:r>
              <a:rPr lang="cs-CZ" sz="2400" b="0"/>
              <a:t>- houby (hyfy)</a:t>
            </a:r>
          </a:p>
          <a:p>
            <a:pPr eaLnBrk="0" hangingPunct="0">
              <a:spcBef>
                <a:spcPct val="50000"/>
              </a:spcBef>
            </a:pPr>
            <a:r>
              <a:rPr lang="cs-CZ" sz="2400" b="0"/>
              <a:t>- řasy</a:t>
            </a:r>
          </a:p>
          <a:p>
            <a:pPr eaLnBrk="0" hangingPunct="0">
              <a:spcBef>
                <a:spcPct val="50000"/>
              </a:spcBef>
            </a:pPr>
            <a:r>
              <a:rPr lang="cs-CZ" sz="2400" b="0"/>
              <a:t>- prvoci</a:t>
            </a:r>
          </a:p>
          <a:p>
            <a:pPr eaLnBrk="0" hangingPunct="0">
              <a:spcBef>
                <a:spcPct val="50000"/>
              </a:spcBef>
            </a:pPr>
            <a:r>
              <a:rPr lang="cs-CZ" sz="2400" b="0"/>
              <a:t>- kvasinky</a:t>
            </a:r>
          </a:p>
          <a:p>
            <a:pPr eaLnBrk="0" hangingPunct="0">
              <a:spcBef>
                <a:spcPct val="50000"/>
              </a:spcBef>
            </a:pPr>
            <a:r>
              <a:rPr lang="cs-CZ" sz="2400" b="0"/>
              <a:t>- viry</a:t>
            </a:r>
          </a:p>
        </p:txBody>
      </p:sp>
      <p:sp>
        <p:nvSpPr>
          <p:cNvPr id="46084" name="Rectangle 3"/>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pic>
        <p:nvPicPr>
          <p:cNvPr id="46085" name="Picture 4" descr="Picture5"/>
          <p:cNvPicPr>
            <a:picLocks noChangeAspect="1" noChangeArrowheads="1"/>
          </p:cNvPicPr>
          <p:nvPr/>
        </p:nvPicPr>
        <p:blipFill>
          <a:blip r:embed="rId2" cstate="print"/>
          <a:srcRect/>
          <a:stretch>
            <a:fillRect/>
          </a:stretch>
        </p:blipFill>
        <p:spPr bwMode="auto">
          <a:xfrm>
            <a:off x="6300788" y="1052513"/>
            <a:ext cx="1728787" cy="1685925"/>
          </a:xfrm>
          <a:prstGeom prst="rect">
            <a:avLst/>
          </a:prstGeom>
          <a:noFill/>
          <a:ln w="19050">
            <a:solidFill>
              <a:srgbClr val="000000"/>
            </a:solidFill>
            <a:miter lim="800000"/>
            <a:headEnd/>
            <a:tailEnd/>
          </a:ln>
        </p:spPr>
      </p:pic>
      <p:pic>
        <p:nvPicPr>
          <p:cNvPr id="46086" name="Picture 5" descr="soil-life"/>
          <p:cNvPicPr>
            <a:picLocks noChangeAspect="1" noChangeArrowheads="1"/>
          </p:cNvPicPr>
          <p:nvPr/>
        </p:nvPicPr>
        <p:blipFill>
          <a:blip r:embed="rId3" cstate="print"/>
          <a:srcRect/>
          <a:stretch>
            <a:fillRect/>
          </a:stretch>
        </p:blipFill>
        <p:spPr bwMode="auto">
          <a:xfrm>
            <a:off x="5076825" y="2924175"/>
            <a:ext cx="3771900" cy="3343275"/>
          </a:xfrm>
          <a:prstGeom prst="rect">
            <a:avLst/>
          </a:prstGeom>
          <a:noFill/>
          <a:ln w="19050">
            <a:solidFill>
              <a:srgbClr val="000000"/>
            </a:solidFill>
            <a:miter lim="800000"/>
            <a:headEnd/>
            <a:tailEnd/>
          </a:ln>
        </p:spPr>
      </p:pic>
      <p:pic>
        <p:nvPicPr>
          <p:cNvPr id="46087" name="Picture 6" descr="Biodiversity of soil microorganisms"/>
          <p:cNvPicPr>
            <a:picLocks noChangeAspect="1" noChangeArrowheads="1"/>
          </p:cNvPicPr>
          <p:nvPr/>
        </p:nvPicPr>
        <p:blipFill>
          <a:blip r:embed="rId4" cstate="print"/>
          <a:srcRect/>
          <a:stretch>
            <a:fillRect/>
          </a:stretch>
        </p:blipFill>
        <p:spPr bwMode="auto">
          <a:xfrm>
            <a:off x="2195513" y="3141663"/>
            <a:ext cx="2743200" cy="2743200"/>
          </a:xfrm>
          <a:prstGeom prst="rect">
            <a:avLst/>
          </a:prstGeom>
          <a:noFill/>
          <a:ln w="19050">
            <a:solidFill>
              <a:srgbClr val="000000"/>
            </a:solid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765175"/>
            <a:ext cx="9144000" cy="476250"/>
          </a:xfrm>
          <a:noFill/>
        </p:spPr>
        <p:txBody>
          <a:bodyPr/>
          <a:lstStyle/>
          <a:p>
            <a:pPr eaLnBrk="1" hangingPunct="1"/>
            <a:r>
              <a:rPr lang="cs-CZ" smtClean="0"/>
              <a:t>Biomasa v půdě</a:t>
            </a:r>
            <a:endParaRPr lang="en-US" smtClean="0"/>
          </a:p>
        </p:txBody>
      </p:sp>
      <p:sp>
        <p:nvSpPr>
          <p:cNvPr id="47107" name="Zástupný symbol pro číslo snímku 4"/>
          <p:cNvSpPr>
            <a:spLocks noGrp="1"/>
          </p:cNvSpPr>
          <p:nvPr>
            <p:ph type="sldNum" sz="quarter" idx="11"/>
          </p:nvPr>
        </p:nvSpPr>
        <p:spPr>
          <a:noFill/>
        </p:spPr>
        <p:txBody>
          <a:bodyPr/>
          <a:lstStyle/>
          <a:p>
            <a:r>
              <a:rPr lang="cs-CZ" smtClean="0">
                <a:latin typeface="Arial" charset="0"/>
              </a:rPr>
              <a:t>Snímek </a:t>
            </a:r>
            <a:fld id="{2BE8186A-71D3-42EA-9D9B-98B78A6AF1AE}" type="slidenum">
              <a:rPr lang="cs-CZ" smtClean="0">
                <a:latin typeface="Arial" charset="0"/>
              </a:rPr>
              <a:pPr/>
              <a:t>37</a:t>
            </a:fld>
            <a:endParaRPr lang="cs-CZ" smtClean="0">
              <a:latin typeface="Arial" charset="0"/>
            </a:endParaRPr>
          </a:p>
        </p:txBody>
      </p:sp>
      <p:sp>
        <p:nvSpPr>
          <p:cNvPr id="283651" name="Rectangle 3"/>
          <p:cNvSpPr>
            <a:spLocks noChangeArrowheads="1"/>
          </p:cNvSpPr>
          <p:nvPr/>
        </p:nvSpPr>
        <p:spPr bwMode="auto">
          <a:xfrm>
            <a:off x="4591050" y="2209800"/>
            <a:ext cx="4210050" cy="2684463"/>
          </a:xfrm>
          <a:prstGeom prst="rect">
            <a:avLst/>
          </a:prstGeom>
          <a:noFill/>
          <a:ln w="25400">
            <a:noFill/>
            <a:miter lim="800000"/>
            <a:headEnd/>
            <a:tailEnd type="none" w="med" len="lg"/>
          </a:ln>
        </p:spPr>
        <p:txBody>
          <a:bodyPr/>
          <a:lstStyle/>
          <a:p>
            <a:pPr algn="ctr">
              <a:spcBef>
                <a:spcPct val="20000"/>
              </a:spcBef>
            </a:pPr>
            <a:r>
              <a:rPr lang="en-GB" sz="2000"/>
              <a:t>Up to 90, but generally 20</a:t>
            </a:r>
          </a:p>
          <a:p>
            <a:pPr algn="ctr">
              <a:spcBef>
                <a:spcPct val="20000"/>
              </a:spcBef>
            </a:pPr>
            <a:r>
              <a:rPr lang="en-GB" sz="2000">
                <a:solidFill>
                  <a:srgbClr val="0000FF"/>
                </a:solidFill>
              </a:rPr>
              <a:t>1-2</a:t>
            </a:r>
            <a:r>
              <a:rPr lang="cs-CZ" sz="2000">
                <a:solidFill>
                  <a:srgbClr val="0000FF"/>
                </a:solidFill>
              </a:rPr>
              <a:t> !!!!</a:t>
            </a:r>
            <a:endParaRPr lang="en-GB" sz="2000">
              <a:solidFill>
                <a:srgbClr val="0000FF"/>
              </a:solidFill>
            </a:endParaRPr>
          </a:p>
          <a:p>
            <a:pPr algn="ctr">
              <a:spcBef>
                <a:spcPct val="20000"/>
              </a:spcBef>
            </a:pPr>
            <a:r>
              <a:rPr lang="en-GB" sz="2000"/>
              <a:t>0-2</a:t>
            </a:r>
          </a:p>
          <a:p>
            <a:pPr algn="ctr">
              <a:spcBef>
                <a:spcPct val="20000"/>
              </a:spcBef>
            </a:pPr>
            <a:r>
              <a:rPr lang="en-GB" sz="2000">
                <a:solidFill>
                  <a:srgbClr val="0000FF"/>
                </a:solidFill>
              </a:rPr>
              <a:t>2-5</a:t>
            </a:r>
            <a:r>
              <a:rPr lang="cs-CZ" sz="2000">
                <a:solidFill>
                  <a:srgbClr val="0000FF"/>
                </a:solidFill>
              </a:rPr>
              <a:t> !!!!</a:t>
            </a:r>
            <a:endParaRPr lang="en-GB" sz="2000">
              <a:solidFill>
                <a:srgbClr val="0000FF"/>
              </a:solidFill>
            </a:endParaRPr>
          </a:p>
          <a:p>
            <a:pPr algn="ctr">
              <a:spcBef>
                <a:spcPct val="20000"/>
              </a:spcBef>
            </a:pPr>
            <a:r>
              <a:rPr lang="en-GB" sz="2000"/>
              <a:t>0.5</a:t>
            </a:r>
          </a:p>
          <a:p>
            <a:pPr algn="ctr">
              <a:spcBef>
                <a:spcPct val="20000"/>
              </a:spcBef>
            </a:pPr>
            <a:r>
              <a:rPr lang="en-GB" sz="2000"/>
              <a:t>0.2</a:t>
            </a:r>
          </a:p>
          <a:p>
            <a:pPr algn="ctr">
              <a:spcBef>
                <a:spcPct val="20000"/>
              </a:spcBef>
            </a:pPr>
            <a:r>
              <a:rPr lang="en-GB" sz="2000"/>
              <a:t>0.25 </a:t>
            </a:r>
          </a:p>
          <a:p>
            <a:pPr algn="ctr">
              <a:spcBef>
                <a:spcPct val="20000"/>
              </a:spcBef>
            </a:pPr>
            <a:r>
              <a:rPr lang="en-GB" sz="2000"/>
              <a:t>0-0.5</a:t>
            </a:r>
          </a:p>
          <a:p>
            <a:pPr algn="ctr">
              <a:spcBef>
                <a:spcPct val="20000"/>
              </a:spcBef>
            </a:pPr>
            <a:r>
              <a:rPr lang="en-GB" sz="2000"/>
              <a:t>Negligible</a:t>
            </a:r>
            <a:endParaRPr lang="en-US" sz="2000"/>
          </a:p>
        </p:txBody>
      </p:sp>
      <p:sp>
        <p:nvSpPr>
          <p:cNvPr id="283652" name="Rectangle 4"/>
          <p:cNvSpPr>
            <a:spLocks noChangeArrowheads="1"/>
          </p:cNvSpPr>
          <p:nvPr/>
        </p:nvSpPr>
        <p:spPr bwMode="auto">
          <a:xfrm>
            <a:off x="381000" y="2209800"/>
            <a:ext cx="4210050" cy="2684463"/>
          </a:xfrm>
          <a:prstGeom prst="rect">
            <a:avLst/>
          </a:prstGeom>
          <a:noFill/>
          <a:ln w="25400">
            <a:noFill/>
            <a:miter lim="800000"/>
            <a:headEnd/>
            <a:tailEnd type="none" w="med" len="lg"/>
          </a:ln>
        </p:spPr>
        <p:txBody>
          <a:bodyPr/>
          <a:lstStyle/>
          <a:p>
            <a:pPr>
              <a:spcBef>
                <a:spcPct val="20000"/>
              </a:spcBef>
            </a:pPr>
            <a:r>
              <a:rPr lang="en-GB" sz="2000"/>
              <a:t>Plant roots</a:t>
            </a:r>
          </a:p>
          <a:p>
            <a:pPr>
              <a:spcBef>
                <a:spcPct val="20000"/>
              </a:spcBef>
            </a:pPr>
            <a:r>
              <a:rPr lang="en-GB" sz="2000"/>
              <a:t>Bacteria</a:t>
            </a:r>
          </a:p>
          <a:p>
            <a:pPr>
              <a:spcBef>
                <a:spcPct val="20000"/>
              </a:spcBef>
            </a:pPr>
            <a:r>
              <a:rPr lang="en-GB" sz="2000"/>
              <a:t>Actinomycetes</a:t>
            </a:r>
          </a:p>
          <a:p>
            <a:pPr>
              <a:spcBef>
                <a:spcPct val="20000"/>
              </a:spcBef>
            </a:pPr>
            <a:r>
              <a:rPr lang="en-GB" sz="2000"/>
              <a:t>Fungi</a:t>
            </a:r>
          </a:p>
          <a:p>
            <a:pPr>
              <a:spcBef>
                <a:spcPct val="20000"/>
              </a:spcBef>
            </a:pPr>
            <a:r>
              <a:rPr lang="en-GB" sz="2000"/>
              <a:t>Protozoa</a:t>
            </a:r>
          </a:p>
          <a:p>
            <a:pPr>
              <a:spcBef>
                <a:spcPct val="20000"/>
              </a:spcBef>
            </a:pPr>
            <a:r>
              <a:rPr lang="en-GB" sz="2000"/>
              <a:t>Nematodes</a:t>
            </a:r>
          </a:p>
          <a:p>
            <a:pPr>
              <a:spcBef>
                <a:spcPct val="20000"/>
              </a:spcBef>
            </a:pPr>
            <a:r>
              <a:rPr lang="en-GB" sz="2000"/>
              <a:t>Earthworms</a:t>
            </a:r>
          </a:p>
          <a:p>
            <a:pPr>
              <a:spcBef>
                <a:spcPct val="20000"/>
              </a:spcBef>
            </a:pPr>
            <a:r>
              <a:rPr lang="en-GB" sz="2000"/>
              <a:t>Other soil animals</a:t>
            </a:r>
          </a:p>
          <a:p>
            <a:pPr>
              <a:spcBef>
                <a:spcPct val="20000"/>
              </a:spcBef>
            </a:pPr>
            <a:r>
              <a:rPr lang="en-GB" sz="2000"/>
              <a:t>Viruses</a:t>
            </a:r>
            <a:endParaRPr lang="en-US" sz="2000"/>
          </a:p>
        </p:txBody>
      </p:sp>
      <p:grpSp>
        <p:nvGrpSpPr>
          <p:cNvPr id="2" name="Group 5"/>
          <p:cNvGrpSpPr>
            <a:grpSpLocks/>
          </p:cNvGrpSpPr>
          <p:nvPr/>
        </p:nvGrpSpPr>
        <p:grpSpPr bwMode="auto">
          <a:xfrm>
            <a:off x="381000" y="1412875"/>
            <a:ext cx="8420100" cy="4248150"/>
            <a:chOff x="240" y="1008"/>
            <a:chExt cx="5304" cy="2076"/>
          </a:xfrm>
        </p:grpSpPr>
        <p:sp>
          <p:nvSpPr>
            <p:cNvPr id="47112" name="Rectangle 6"/>
            <p:cNvSpPr>
              <a:spLocks noChangeArrowheads="1"/>
            </p:cNvSpPr>
            <p:nvPr/>
          </p:nvSpPr>
          <p:spPr bwMode="auto">
            <a:xfrm>
              <a:off x="2892" y="1008"/>
              <a:ext cx="2652" cy="384"/>
            </a:xfrm>
            <a:prstGeom prst="rect">
              <a:avLst/>
            </a:prstGeom>
            <a:noFill/>
            <a:ln w="25400">
              <a:noFill/>
              <a:miter lim="800000"/>
              <a:headEnd/>
              <a:tailEnd type="none" w="med" len="lg"/>
            </a:ln>
          </p:spPr>
          <p:txBody>
            <a:bodyPr anchor="ctr" anchorCtr="1"/>
            <a:lstStyle/>
            <a:p>
              <a:pPr algn="ctr">
                <a:spcBef>
                  <a:spcPct val="20000"/>
                </a:spcBef>
              </a:pPr>
              <a:r>
                <a:rPr lang="en-GB" sz="2000" b="0"/>
                <a:t>Biomass (tons ha</a:t>
              </a:r>
              <a:r>
                <a:rPr lang="en-GB" sz="2000" b="0" baseline="30000"/>
                <a:t>-1</a:t>
              </a:r>
              <a:r>
                <a:rPr lang="en-GB" sz="2000" b="0"/>
                <a:t>)</a:t>
              </a:r>
              <a:endParaRPr lang="en-US" sz="2000" b="0"/>
            </a:p>
          </p:txBody>
        </p:sp>
        <p:sp>
          <p:nvSpPr>
            <p:cNvPr id="47113" name="Rectangle 7"/>
            <p:cNvSpPr>
              <a:spLocks noChangeArrowheads="1"/>
            </p:cNvSpPr>
            <p:nvPr/>
          </p:nvSpPr>
          <p:spPr bwMode="auto">
            <a:xfrm>
              <a:off x="240" y="1008"/>
              <a:ext cx="2652" cy="384"/>
            </a:xfrm>
            <a:prstGeom prst="rect">
              <a:avLst/>
            </a:prstGeom>
            <a:noFill/>
            <a:ln w="25400">
              <a:noFill/>
              <a:miter lim="800000"/>
              <a:headEnd/>
              <a:tailEnd type="none" w="med" len="lg"/>
            </a:ln>
          </p:spPr>
          <p:txBody>
            <a:bodyPr anchor="ctr"/>
            <a:lstStyle/>
            <a:p>
              <a:pPr algn="just">
                <a:spcBef>
                  <a:spcPct val="20000"/>
                </a:spcBef>
              </a:pPr>
              <a:r>
                <a:rPr lang="en-GB" sz="2000" b="0"/>
                <a:t>Components of soil biota</a:t>
              </a:r>
              <a:endParaRPr lang="en-US" sz="2000" b="0"/>
            </a:p>
          </p:txBody>
        </p:sp>
        <p:sp>
          <p:nvSpPr>
            <p:cNvPr id="47114" name="Line 8"/>
            <p:cNvSpPr>
              <a:spLocks noChangeShapeType="1"/>
            </p:cNvSpPr>
            <p:nvPr/>
          </p:nvSpPr>
          <p:spPr bwMode="auto">
            <a:xfrm>
              <a:off x="240" y="1008"/>
              <a:ext cx="5304" cy="1"/>
            </a:xfrm>
            <a:prstGeom prst="line">
              <a:avLst/>
            </a:prstGeom>
            <a:noFill/>
            <a:ln w="28575" cap="sq">
              <a:solidFill>
                <a:schemeClr val="tx1"/>
              </a:solidFill>
              <a:round/>
              <a:headEnd/>
              <a:tailEnd type="none" w="med" len="lg"/>
            </a:ln>
          </p:spPr>
          <p:txBody>
            <a:bodyPr/>
            <a:lstStyle/>
            <a:p>
              <a:endParaRPr lang="en-US"/>
            </a:p>
          </p:txBody>
        </p:sp>
        <p:sp>
          <p:nvSpPr>
            <p:cNvPr id="47115" name="Line 9"/>
            <p:cNvSpPr>
              <a:spLocks noChangeShapeType="1"/>
            </p:cNvSpPr>
            <p:nvPr/>
          </p:nvSpPr>
          <p:spPr bwMode="auto">
            <a:xfrm>
              <a:off x="240" y="1392"/>
              <a:ext cx="5304" cy="1"/>
            </a:xfrm>
            <a:prstGeom prst="line">
              <a:avLst/>
            </a:prstGeom>
            <a:noFill/>
            <a:ln w="12700">
              <a:solidFill>
                <a:schemeClr val="tx1"/>
              </a:solidFill>
              <a:round/>
              <a:headEnd/>
              <a:tailEnd type="none" w="med" len="lg"/>
            </a:ln>
          </p:spPr>
          <p:txBody>
            <a:bodyPr/>
            <a:lstStyle/>
            <a:p>
              <a:endParaRPr lang="en-US"/>
            </a:p>
          </p:txBody>
        </p:sp>
        <p:sp>
          <p:nvSpPr>
            <p:cNvPr id="47116" name="Line 10"/>
            <p:cNvSpPr>
              <a:spLocks noChangeShapeType="1"/>
            </p:cNvSpPr>
            <p:nvPr/>
          </p:nvSpPr>
          <p:spPr bwMode="auto">
            <a:xfrm>
              <a:off x="240" y="3083"/>
              <a:ext cx="5304" cy="1"/>
            </a:xfrm>
            <a:prstGeom prst="line">
              <a:avLst/>
            </a:prstGeom>
            <a:noFill/>
            <a:ln w="28575" cap="sq">
              <a:solidFill>
                <a:schemeClr val="tx1"/>
              </a:solidFill>
              <a:round/>
              <a:headEnd/>
              <a:tailEnd type="none" w="med" len="lg"/>
            </a:ln>
          </p:spPr>
          <p:txBody>
            <a:bodyPr/>
            <a:lstStyle/>
            <a:p>
              <a:endParaRPr lang="en-US"/>
            </a:p>
          </p:txBody>
        </p:sp>
        <p:sp>
          <p:nvSpPr>
            <p:cNvPr id="47117" name="Line 11"/>
            <p:cNvSpPr>
              <a:spLocks noChangeShapeType="1"/>
            </p:cNvSpPr>
            <p:nvPr/>
          </p:nvSpPr>
          <p:spPr bwMode="auto">
            <a:xfrm>
              <a:off x="2892" y="1008"/>
              <a:ext cx="1" cy="2075"/>
            </a:xfrm>
            <a:prstGeom prst="line">
              <a:avLst/>
            </a:prstGeom>
            <a:noFill/>
            <a:ln w="12700">
              <a:solidFill>
                <a:schemeClr val="tx1"/>
              </a:solidFill>
              <a:round/>
              <a:headEnd/>
              <a:tailEnd type="none" w="med" len="lg"/>
            </a:ln>
          </p:spPr>
          <p:txBody>
            <a:bodyPr/>
            <a:lstStyle/>
            <a:p>
              <a:endParaRPr lang="en-US"/>
            </a:p>
          </p:txBody>
        </p:sp>
      </p:grpSp>
      <p:sp>
        <p:nvSpPr>
          <p:cNvPr id="47111" name="Rectangle 12"/>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83652"/>
                                        </p:tgtEl>
                                        <p:attrNameLst>
                                          <p:attrName>style.visibility</p:attrName>
                                        </p:attrNameLst>
                                      </p:cBhvr>
                                      <p:to>
                                        <p:strVal val="visible"/>
                                      </p:to>
                                    </p:set>
                                    <p:animEffect transition="in" filter="wipe(up)">
                                      <p:cBhvr>
                                        <p:cTn id="12" dur="1000"/>
                                        <p:tgtEl>
                                          <p:spTgt spid="28365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83651"/>
                                        </p:tgtEl>
                                        <p:attrNameLst>
                                          <p:attrName>style.visibility</p:attrName>
                                        </p:attrNameLst>
                                      </p:cBhvr>
                                      <p:to>
                                        <p:strVal val="visible"/>
                                      </p:to>
                                    </p:set>
                                    <p:animEffect transition="in" filter="wipe(up)">
                                      <p:cBhvr>
                                        <p:cTn id="17" dur="1000"/>
                                        <p:tgtEl>
                                          <p:spTgt spid="283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1" grpId="0" autoUpdateAnimBg="0"/>
      <p:bldP spid="283652"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idx="1"/>
          </p:nvPr>
        </p:nvSpPr>
        <p:spPr>
          <a:xfrm>
            <a:off x="5940425" y="765175"/>
            <a:ext cx="2663825" cy="4032250"/>
          </a:xfrm>
          <a:solidFill>
            <a:schemeClr val="accent1"/>
          </a:solidFill>
        </p:spPr>
        <p:txBody>
          <a:bodyPr/>
          <a:lstStyle/>
          <a:p>
            <a:pPr eaLnBrk="1" hangingPunct="1">
              <a:buFontTx/>
              <a:buNone/>
            </a:pPr>
            <a:r>
              <a:rPr lang="cs-CZ" smtClean="0">
                <a:solidFill>
                  <a:srgbClr val="0000FF"/>
                </a:solidFill>
              </a:rPr>
              <a:t>Houby</a:t>
            </a:r>
          </a:p>
          <a:p>
            <a:pPr eaLnBrk="1" hangingPunct="1"/>
            <a:r>
              <a:rPr lang="cs-CZ" sz="1600" b="0" smtClean="0"/>
              <a:t>Nevadí jim kyselejší pH</a:t>
            </a:r>
          </a:p>
          <a:p>
            <a:pPr eaLnBrk="1" hangingPunct="1"/>
            <a:r>
              <a:rPr lang="cs-CZ" sz="1600" b="0" smtClean="0"/>
              <a:t>Aerobní – horní vrstvy</a:t>
            </a:r>
          </a:p>
          <a:p>
            <a:pPr eaLnBrk="1" hangingPunct="1"/>
            <a:r>
              <a:rPr lang="cs-CZ" sz="1600" b="0" smtClean="0"/>
              <a:t>Rozklad uhlíkatých reziduí - celulóza, lignin, chitin</a:t>
            </a:r>
          </a:p>
          <a:p>
            <a:pPr eaLnBrk="1" hangingPunct="1"/>
            <a:r>
              <a:rPr lang="cs-CZ" sz="1600" b="0" smtClean="0"/>
              <a:t>Zvyšují kumulaci OM a zadržení živin v půdě</a:t>
            </a:r>
          </a:p>
          <a:p>
            <a:pPr eaLnBrk="1" hangingPunct="1"/>
            <a:r>
              <a:rPr lang="cs-CZ" sz="1600" b="0" smtClean="0"/>
              <a:t>Vážou půdní částice</a:t>
            </a:r>
          </a:p>
          <a:p>
            <a:pPr eaLnBrk="1" hangingPunct="1"/>
            <a:r>
              <a:rPr lang="cs-CZ" sz="1600" b="0" smtClean="0"/>
              <a:t>Zdroj potravy pro bezobratlé</a:t>
            </a:r>
          </a:p>
          <a:p>
            <a:pPr eaLnBrk="1" hangingPunct="1"/>
            <a:r>
              <a:rPr lang="cs-CZ" sz="1600" b="0" smtClean="0"/>
              <a:t>Mykorhiza</a:t>
            </a:r>
          </a:p>
          <a:p>
            <a:pPr eaLnBrk="1" hangingPunct="1"/>
            <a:r>
              <a:rPr lang="cs-CZ" sz="1600" b="0" smtClean="0"/>
              <a:t>Bojují s patogeny rostlin (ATB)</a:t>
            </a:r>
          </a:p>
        </p:txBody>
      </p:sp>
      <p:sp>
        <p:nvSpPr>
          <p:cNvPr id="48131" name="Zástupný symbol pro číslo snímku 4"/>
          <p:cNvSpPr>
            <a:spLocks noGrp="1"/>
          </p:cNvSpPr>
          <p:nvPr>
            <p:ph type="sldNum" sz="quarter" idx="10"/>
          </p:nvPr>
        </p:nvSpPr>
        <p:spPr>
          <a:noFill/>
        </p:spPr>
        <p:txBody>
          <a:bodyPr/>
          <a:lstStyle/>
          <a:p>
            <a:r>
              <a:rPr lang="cs-CZ" smtClean="0">
                <a:latin typeface="Arial" charset="0"/>
              </a:rPr>
              <a:t>Snímek </a:t>
            </a:r>
            <a:fld id="{D667BB51-368E-4385-A838-2D5DF0055322}" type="slidenum">
              <a:rPr lang="cs-CZ" smtClean="0">
                <a:latin typeface="Arial" charset="0"/>
              </a:rPr>
              <a:pPr/>
              <a:t>38</a:t>
            </a:fld>
            <a:endParaRPr lang="cs-CZ" smtClean="0">
              <a:latin typeface="Arial" charset="0"/>
            </a:endParaRPr>
          </a:p>
        </p:txBody>
      </p:sp>
      <p:pic>
        <p:nvPicPr>
          <p:cNvPr id="48132" name="Picture 4" descr="ATforestgrass LR"/>
          <p:cNvPicPr>
            <a:picLocks noChangeAspect="1" noChangeArrowheads="1"/>
          </p:cNvPicPr>
          <p:nvPr/>
        </p:nvPicPr>
        <p:blipFill>
          <a:blip r:embed="rId2" cstate="print">
            <a:lum bright="6000"/>
          </a:blip>
          <a:srcRect/>
          <a:stretch>
            <a:fillRect/>
          </a:stretch>
        </p:blipFill>
        <p:spPr bwMode="auto">
          <a:xfrm>
            <a:off x="179388" y="581025"/>
            <a:ext cx="8739187" cy="5791200"/>
          </a:xfrm>
          <a:prstGeom prst="rect">
            <a:avLst/>
          </a:prstGeom>
          <a:noFill/>
          <a:ln w="9525">
            <a:noFill/>
            <a:miter lim="800000"/>
            <a:headEnd/>
            <a:tailEnd/>
          </a:ln>
        </p:spPr>
      </p:pic>
      <p:sp>
        <p:nvSpPr>
          <p:cNvPr id="48133" name="Rectangle 6"/>
          <p:cNvSpPr>
            <a:spLocks noChangeArrowheads="1"/>
          </p:cNvSpPr>
          <p:nvPr/>
        </p:nvSpPr>
        <p:spPr bwMode="auto">
          <a:xfrm>
            <a:off x="250825" y="3429000"/>
            <a:ext cx="2881313" cy="2592388"/>
          </a:xfrm>
          <a:prstGeom prst="rect">
            <a:avLst/>
          </a:prstGeom>
          <a:solidFill>
            <a:schemeClr val="accent1"/>
          </a:solidFill>
          <a:ln w="9525">
            <a:noFill/>
            <a:miter lim="800000"/>
            <a:headEnd/>
            <a:tailEnd/>
          </a:ln>
        </p:spPr>
        <p:txBody>
          <a:bodyPr/>
          <a:lstStyle/>
          <a:p>
            <a:pPr marL="342900" indent="-342900">
              <a:spcBef>
                <a:spcPct val="20000"/>
              </a:spcBef>
            </a:pPr>
            <a:r>
              <a:rPr lang="cs-CZ" sz="1800">
                <a:solidFill>
                  <a:srgbClr val="0000FF"/>
                </a:solidFill>
              </a:rPr>
              <a:t>Bakterie</a:t>
            </a:r>
          </a:p>
          <a:p>
            <a:pPr marL="342900" indent="-342900">
              <a:spcBef>
                <a:spcPct val="20000"/>
              </a:spcBef>
              <a:buFontTx/>
              <a:buChar char="•"/>
            </a:pPr>
            <a:r>
              <a:rPr lang="cs-CZ" b="0"/>
              <a:t>V půdě jsou nejpočetnější</a:t>
            </a:r>
          </a:p>
          <a:p>
            <a:pPr marL="342900" indent="-342900">
              <a:spcBef>
                <a:spcPct val="20000"/>
              </a:spcBef>
              <a:buFontTx/>
              <a:buChar char="•"/>
            </a:pPr>
            <a:r>
              <a:rPr lang="cs-CZ" b="0"/>
              <a:t>Mohou být aerobní i anaerobní (prostorová distribuce v půdě)</a:t>
            </a:r>
          </a:p>
          <a:p>
            <a:pPr marL="342900" indent="-342900">
              <a:spcBef>
                <a:spcPct val="20000"/>
              </a:spcBef>
              <a:buFontTx/>
              <a:buChar char="•"/>
            </a:pPr>
            <a:r>
              <a:rPr lang="cs-CZ" b="0"/>
              <a:t>Optimální pH 6-8 </a:t>
            </a:r>
          </a:p>
          <a:p>
            <a:pPr marL="342900" indent="-342900">
              <a:spcBef>
                <a:spcPct val="20000"/>
              </a:spcBef>
              <a:buFontTx/>
              <a:buChar char="•"/>
            </a:pPr>
            <a:r>
              <a:rPr lang="cs-CZ" b="0"/>
              <a:t>Nejvíce metabolických možností – vysoká diverzita aktivit a funkcí</a:t>
            </a:r>
            <a:endParaRPr lang="cs-CZ"/>
          </a:p>
        </p:txBody>
      </p:sp>
      <p:sp>
        <p:nvSpPr>
          <p:cNvPr id="48134" name="Rectangle 7"/>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3"/>
          <p:cNvSpPr>
            <a:spLocks noGrp="1" noChangeArrowheads="1"/>
          </p:cNvSpPr>
          <p:nvPr>
            <p:ph idx="1"/>
          </p:nvPr>
        </p:nvSpPr>
        <p:spPr/>
        <p:txBody>
          <a:bodyPr/>
          <a:lstStyle/>
          <a:p>
            <a:pPr eaLnBrk="1" hangingPunct="1">
              <a:buFontTx/>
              <a:buNone/>
            </a:pPr>
            <a:r>
              <a:rPr lang="cs-CZ" smtClean="0">
                <a:solidFill>
                  <a:srgbClr val="0000FF"/>
                </a:solidFill>
              </a:rPr>
              <a:t>Mykorhiza</a:t>
            </a:r>
          </a:p>
        </p:txBody>
      </p:sp>
      <p:sp>
        <p:nvSpPr>
          <p:cNvPr id="49155" name="Zástupný symbol pro číslo snímku 4"/>
          <p:cNvSpPr>
            <a:spLocks noGrp="1"/>
          </p:cNvSpPr>
          <p:nvPr>
            <p:ph type="sldNum" sz="quarter" idx="10"/>
          </p:nvPr>
        </p:nvSpPr>
        <p:spPr>
          <a:noFill/>
        </p:spPr>
        <p:txBody>
          <a:bodyPr/>
          <a:lstStyle/>
          <a:p>
            <a:r>
              <a:rPr lang="cs-CZ" smtClean="0">
                <a:latin typeface="Arial" charset="0"/>
              </a:rPr>
              <a:t>Snímek </a:t>
            </a:r>
            <a:fld id="{522E4F55-CDAD-434F-A226-7E78512E9FB1}" type="slidenum">
              <a:rPr lang="cs-CZ" smtClean="0">
                <a:latin typeface="Arial" charset="0"/>
              </a:rPr>
              <a:pPr/>
              <a:t>39</a:t>
            </a:fld>
            <a:endParaRPr lang="cs-CZ" smtClean="0">
              <a:latin typeface="Arial" charset="0"/>
            </a:endParaRPr>
          </a:p>
        </p:txBody>
      </p:sp>
      <p:pic>
        <p:nvPicPr>
          <p:cNvPr id="49156" name="Picture 5" descr="M4 Fungi LR"/>
          <p:cNvPicPr>
            <a:picLocks noChangeAspect="1" noChangeArrowheads="1"/>
          </p:cNvPicPr>
          <p:nvPr/>
        </p:nvPicPr>
        <p:blipFill>
          <a:blip r:embed="rId2" cstate="print"/>
          <a:srcRect/>
          <a:stretch>
            <a:fillRect/>
          </a:stretch>
        </p:blipFill>
        <p:spPr bwMode="auto">
          <a:xfrm>
            <a:off x="0" y="2492375"/>
            <a:ext cx="5849938" cy="3859213"/>
          </a:xfrm>
          <a:prstGeom prst="rect">
            <a:avLst/>
          </a:prstGeom>
          <a:noFill/>
          <a:ln w="9525">
            <a:noFill/>
            <a:miter lim="800000"/>
            <a:headEnd/>
            <a:tailEnd/>
          </a:ln>
        </p:spPr>
      </p:pic>
      <p:sp>
        <p:nvSpPr>
          <p:cNvPr id="49157" name="Text Box 6"/>
          <p:cNvSpPr txBox="1">
            <a:spLocks noChangeArrowheads="1"/>
          </p:cNvSpPr>
          <p:nvPr/>
        </p:nvSpPr>
        <p:spPr bwMode="auto">
          <a:xfrm>
            <a:off x="179388" y="1412875"/>
            <a:ext cx="1746250" cy="822325"/>
          </a:xfrm>
          <a:prstGeom prst="rect">
            <a:avLst/>
          </a:prstGeom>
          <a:noFill/>
          <a:ln w="9525">
            <a:noFill/>
            <a:miter lim="800000"/>
            <a:headEnd/>
            <a:tailEnd/>
          </a:ln>
        </p:spPr>
        <p:txBody>
          <a:bodyPr>
            <a:spAutoFit/>
          </a:bodyPr>
          <a:lstStyle/>
          <a:p>
            <a:pPr algn="ctr"/>
            <a:r>
              <a:rPr lang="cs-CZ" sz="2400" b="0"/>
              <a:t>Kořen stromu</a:t>
            </a:r>
            <a:endParaRPr lang="en-US" sz="2400" b="0"/>
          </a:p>
        </p:txBody>
      </p:sp>
      <p:sp>
        <p:nvSpPr>
          <p:cNvPr id="49158" name="Text Box 7"/>
          <p:cNvSpPr txBox="1">
            <a:spLocks noChangeArrowheads="1"/>
          </p:cNvSpPr>
          <p:nvPr/>
        </p:nvSpPr>
        <p:spPr bwMode="auto">
          <a:xfrm>
            <a:off x="5940425" y="5516563"/>
            <a:ext cx="1692275" cy="822325"/>
          </a:xfrm>
          <a:prstGeom prst="rect">
            <a:avLst/>
          </a:prstGeom>
          <a:noFill/>
          <a:ln w="9525">
            <a:noFill/>
            <a:miter lim="800000"/>
            <a:headEnd/>
            <a:tailEnd/>
          </a:ln>
        </p:spPr>
        <p:txBody>
          <a:bodyPr>
            <a:spAutoFit/>
          </a:bodyPr>
          <a:lstStyle/>
          <a:p>
            <a:pPr algn="ctr"/>
            <a:r>
              <a:rPr lang="cs-CZ" sz="2400" b="0"/>
              <a:t>Mykorhizní struktura</a:t>
            </a:r>
            <a:endParaRPr lang="en-US" sz="2400" b="0"/>
          </a:p>
        </p:txBody>
      </p:sp>
      <p:sp>
        <p:nvSpPr>
          <p:cNvPr id="49159" name="Text Box 8"/>
          <p:cNvSpPr txBox="1">
            <a:spLocks noChangeArrowheads="1"/>
          </p:cNvSpPr>
          <p:nvPr/>
        </p:nvSpPr>
        <p:spPr bwMode="auto">
          <a:xfrm>
            <a:off x="6156325" y="4508500"/>
            <a:ext cx="1158875" cy="822325"/>
          </a:xfrm>
          <a:prstGeom prst="rect">
            <a:avLst/>
          </a:prstGeom>
          <a:noFill/>
          <a:ln w="9525">
            <a:noFill/>
            <a:miter lim="800000"/>
            <a:headEnd/>
            <a:tailEnd/>
          </a:ln>
        </p:spPr>
        <p:txBody>
          <a:bodyPr>
            <a:spAutoFit/>
          </a:bodyPr>
          <a:lstStyle/>
          <a:p>
            <a:pPr algn="ctr"/>
            <a:r>
              <a:rPr lang="cs-CZ" sz="2400" b="0"/>
              <a:t>Vlákno houby</a:t>
            </a:r>
            <a:endParaRPr lang="en-US" sz="2400" b="0"/>
          </a:p>
        </p:txBody>
      </p:sp>
      <p:sp>
        <p:nvSpPr>
          <p:cNvPr id="239625" name="Line 9"/>
          <p:cNvSpPr>
            <a:spLocks noChangeShapeType="1"/>
          </p:cNvSpPr>
          <p:nvPr/>
        </p:nvSpPr>
        <p:spPr bwMode="auto">
          <a:xfrm>
            <a:off x="1042988" y="2205038"/>
            <a:ext cx="649287" cy="2303462"/>
          </a:xfrm>
          <a:prstGeom prst="line">
            <a:avLst/>
          </a:prstGeom>
          <a:noFill/>
          <a:ln w="38100">
            <a:solidFill>
              <a:srgbClr val="FFFF00"/>
            </a:solidFill>
            <a:round/>
            <a:headEnd/>
            <a:tailEnd type="arrow" w="med" len="med"/>
          </a:ln>
          <a:effectLst>
            <a:outerShdw dist="45791" dir="2021404" algn="ctr" rotWithShape="0">
              <a:schemeClr val="tx1"/>
            </a:outerShdw>
          </a:effectLst>
        </p:spPr>
        <p:txBody>
          <a:bodyPr/>
          <a:lstStyle/>
          <a:p>
            <a:pPr>
              <a:defRPr/>
            </a:pPr>
            <a:endParaRPr lang="cs-CZ"/>
          </a:p>
        </p:txBody>
      </p:sp>
      <p:sp>
        <p:nvSpPr>
          <p:cNvPr id="239626" name="Line 10"/>
          <p:cNvSpPr>
            <a:spLocks noChangeShapeType="1"/>
          </p:cNvSpPr>
          <p:nvPr/>
        </p:nvSpPr>
        <p:spPr bwMode="auto">
          <a:xfrm flipH="1" flipV="1">
            <a:off x="3059113" y="5734050"/>
            <a:ext cx="2952750" cy="0"/>
          </a:xfrm>
          <a:prstGeom prst="line">
            <a:avLst/>
          </a:prstGeom>
          <a:noFill/>
          <a:ln w="38100">
            <a:solidFill>
              <a:srgbClr val="FFFF00"/>
            </a:solidFill>
            <a:round/>
            <a:headEnd/>
            <a:tailEnd type="arrow" w="med" len="med"/>
          </a:ln>
          <a:effectLst>
            <a:outerShdw dist="45791" dir="2021404" algn="ctr" rotWithShape="0">
              <a:schemeClr val="tx1"/>
            </a:outerShdw>
          </a:effectLst>
        </p:spPr>
        <p:txBody>
          <a:bodyPr/>
          <a:lstStyle/>
          <a:p>
            <a:pPr>
              <a:defRPr/>
            </a:pPr>
            <a:endParaRPr lang="cs-CZ"/>
          </a:p>
        </p:txBody>
      </p:sp>
      <p:sp>
        <p:nvSpPr>
          <p:cNvPr id="239627" name="Line 11"/>
          <p:cNvSpPr>
            <a:spLocks noChangeShapeType="1"/>
          </p:cNvSpPr>
          <p:nvPr/>
        </p:nvSpPr>
        <p:spPr bwMode="auto">
          <a:xfrm flipH="1" flipV="1">
            <a:off x="3995738" y="4581525"/>
            <a:ext cx="2160587" cy="360363"/>
          </a:xfrm>
          <a:prstGeom prst="line">
            <a:avLst/>
          </a:prstGeom>
          <a:noFill/>
          <a:ln w="38100">
            <a:solidFill>
              <a:srgbClr val="FFFF00"/>
            </a:solidFill>
            <a:round/>
            <a:headEnd/>
            <a:tailEnd type="arrow" w="med" len="med"/>
          </a:ln>
          <a:effectLst>
            <a:outerShdw dist="45791" dir="2021404" algn="ctr" rotWithShape="0">
              <a:schemeClr val="tx1"/>
            </a:outerShdw>
          </a:effectLst>
        </p:spPr>
        <p:txBody>
          <a:bodyPr/>
          <a:lstStyle/>
          <a:p>
            <a:pPr>
              <a:defRPr/>
            </a:pPr>
            <a:endParaRPr lang="cs-CZ"/>
          </a:p>
        </p:txBody>
      </p:sp>
      <p:sp>
        <p:nvSpPr>
          <p:cNvPr id="49163" name="Rectangle 14"/>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pic>
        <p:nvPicPr>
          <p:cNvPr id="49164" name="Picture 16" descr="ECTOMY~1 LR"/>
          <p:cNvPicPr>
            <a:picLocks noChangeAspect="1" noChangeArrowheads="1"/>
          </p:cNvPicPr>
          <p:nvPr/>
        </p:nvPicPr>
        <p:blipFill>
          <a:blip r:embed="rId3" cstate="print">
            <a:lum bright="24000"/>
          </a:blip>
          <a:srcRect/>
          <a:stretch>
            <a:fillRect/>
          </a:stretch>
        </p:blipFill>
        <p:spPr bwMode="auto">
          <a:xfrm>
            <a:off x="3419475" y="620713"/>
            <a:ext cx="2808288" cy="1860550"/>
          </a:xfrm>
          <a:prstGeom prst="rect">
            <a:avLst/>
          </a:prstGeom>
          <a:noFill/>
          <a:ln w="9525">
            <a:noFill/>
            <a:miter lim="800000"/>
            <a:headEnd/>
            <a:tailEnd/>
          </a:ln>
        </p:spPr>
      </p:pic>
      <p:pic>
        <p:nvPicPr>
          <p:cNvPr id="49165" name="Picture 17" descr="COL-SH~1 LR"/>
          <p:cNvPicPr>
            <a:picLocks noChangeAspect="1" noChangeArrowheads="1"/>
          </p:cNvPicPr>
          <p:nvPr/>
        </p:nvPicPr>
        <p:blipFill>
          <a:blip r:embed="rId4" cstate="print"/>
          <a:srcRect t="20465" b="9767"/>
          <a:stretch>
            <a:fillRect/>
          </a:stretch>
        </p:blipFill>
        <p:spPr bwMode="auto">
          <a:xfrm>
            <a:off x="6553200" y="2708275"/>
            <a:ext cx="2590800" cy="1231900"/>
          </a:xfrm>
          <a:prstGeom prst="rect">
            <a:avLst/>
          </a:prstGeom>
          <a:noFill/>
          <a:ln w="9525">
            <a:noFill/>
            <a:miter lim="800000"/>
            <a:headEnd/>
            <a:tailEnd/>
          </a:ln>
        </p:spPr>
      </p:pic>
      <p:pic>
        <p:nvPicPr>
          <p:cNvPr id="49166" name="Picture 18" descr="BWSHEATH LR"/>
          <p:cNvPicPr>
            <a:picLocks noChangeAspect="1" noChangeArrowheads="1"/>
          </p:cNvPicPr>
          <p:nvPr/>
        </p:nvPicPr>
        <p:blipFill>
          <a:blip r:embed="rId5" cstate="print"/>
          <a:srcRect t="14262"/>
          <a:stretch>
            <a:fillRect/>
          </a:stretch>
        </p:blipFill>
        <p:spPr bwMode="auto">
          <a:xfrm>
            <a:off x="6227763" y="620713"/>
            <a:ext cx="2916237" cy="19637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Zástupný symbol pro číslo snímku 2"/>
          <p:cNvSpPr>
            <a:spLocks noGrp="1"/>
          </p:cNvSpPr>
          <p:nvPr>
            <p:ph type="sldNum" sz="quarter" idx="10"/>
          </p:nvPr>
        </p:nvSpPr>
        <p:spPr>
          <a:noFill/>
        </p:spPr>
        <p:txBody>
          <a:bodyPr/>
          <a:lstStyle/>
          <a:p>
            <a:r>
              <a:rPr lang="cs-CZ" smtClean="0">
                <a:latin typeface="Arial" charset="0"/>
              </a:rPr>
              <a:t>Snímek </a:t>
            </a:r>
            <a:fld id="{C41A31A9-D124-4CE8-81AE-A05CFF6D5981}" type="slidenum">
              <a:rPr lang="cs-CZ" smtClean="0">
                <a:latin typeface="Arial" charset="0"/>
              </a:rPr>
              <a:pPr/>
              <a:t>4</a:t>
            </a:fld>
            <a:endParaRPr lang="cs-CZ" smtClean="0">
              <a:latin typeface="Arial" charset="0"/>
            </a:endParaRPr>
          </a:p>
        </p:txBody>
      </p:sp>
      <p:sp>
        <p:nvSpPr>
          <p:cNvPr id="15363" name="Text Box 3"/>
          <p:cNvSpPr txBox="1">
            <a:spLocks noChangeArrowheads="1"/>
          </p:cNvSpPr>
          <p:nvPr/>
        </p:nvSpPr>
        <p:spPr bwMode="auto">
          <a:xfrm>
            <a:off x="395288" y="692150"/>
            <a:ext cx="8469312" cy="4247317"/>
          </a:xfrm>
          <a:prstGeom prst="rect">
            <a:avLst/>
          </a:prstGeom>
          <a:noFill/>
          <a:ln w="9525">
            <a:noFill/>
            <a:miter lim="800000"/>
            <a:headEnd/>
            <a:tailEnd/>
          </a:ln>
        </p:spPr>
        <p:txBody>
          <a:bodyPr>
            <a:spAutoFit/>
          </a:bodyPr>
          <a:lstStyle/>
          <a:p>
            <a:pPr marL="363538" indent="-363538" algn="just" eaLnBrk="0" hangingPunct="0">
              <a:spcAft>
                <a:spcPct val="50000"/>
              </a:spcAft>
              <a:buFont typeface="Arial" pitchFamily="34" charset="0"/>
              <a:buChar char="•"/>
            </a:pPr>
            <a:r>
              <a:rPr lang="cs-CZ" sz="1800" dirty="0" smtClean="0"/>
              <a:t>Měření </a:t>
            </a:r>
            <a:r>
              <a:rPr lang="cs-CZ" sz="1800" dirty="0"/>
              <a:t>převážně metabolické aktivity – úzký vztah k </a:t>
            </a:r>
            <a:r>
              <a:rPr lang="cs-CZ" sz="1800" dirty="0">
                <a:solidFill>
                  <a:srgbClr val="FF0000"/>
                </a:solidFill>
              </a:rPr>
              <a:t>funkceschopnosti</a:t>
            </a:r>
            <a:r>
              <a:rPr lang="cs-CZ" sz="1800" dirty="0"/>
              <a:t> dané skupiny z ekologického hlediska</a:t>
            </a:r>
          </a:p>
          <a:p>
            <a:pPr marL="363538" indent="-363538" algn="just" eaLnBrk="0" hangingPunct="0">
              <a:spcAft>
                <a:spcPct val="50000"/>
              </a:spcAft>
              <a:buFont typeface="Arial" pitchFamily="34" charset="0"/>
              <a:buChar char="•"/>
            </a:pPr>
            <a:r>
              <a:rPr lang="cs-CZ" sz="1800" dirty="0"/>
              <a:t>Celkové </a:t>
            </a:r>
            <a:r>
              <a:rPr lang="cs-CZ" sz="1800" dirty="0">
                <a:solidFill>
                  <a:srgbClr val="FF0000"/>
                </a:solidFill>
              </a:rPr>
              <a:t>propojení </a:t>
            </a:r>
            <a:r>
              <a:rPr lang="cs-CZ" sz="1800" dirty="0"/>
              <a:t>metabolických drah a návaznost procesů</a:t>
            </a:r>
          </a:p>
          <a:p>
            <a:pPr marL="363538" indent="-363538" algn="just" eaLnBrk="0" hangingPunct="0">
              <a:spcAft>
                <a:spcPct val="50000"/>
              </a:spcAft>
              <a:buFont typeface="Arial" pitchFamily="34" charset="0"/>
              <a:buChar char="•"/>
            </a:pPr>
            <a:r>
              <a:rPr lang="cs-CZ" sz="1800" dirty="0"/>
              <a:t>Narušení jedné komponenty může vyvolat i zvýšenou aktivitu jiné, jako </a:t>
            </a:r>
            <a:r>
              <a:rPr lang="cs-CZ" sz="1800" dirty="0">
                <a:solidFill>
                  <a:srgbClr val="FF0000"/>
                </a:solidFill>
              </a:rPr>
              <a:t>kompenzační reakci </a:t>
            </a:r>
            <a:r>
              <a:rPr lang="cs-CZ" sz="1800" dirty="0"/>
              <a:t>- "Stimulace" toxickou látkou byla mnohokrát popsána pro velmi rozdílné populace mikroorganismů</a:t>
            </a:r>
          </a:p>
          <a:p>
            <a:pPr marL="363538" indent="-363538" algn="just" eaLnBrk="0" hangingPunct="0">
              <a:spcAft>
                <a:spcPct val="50000"/>
              </a:spcAft>
              <a:buFont typeface="Arial" pitchFamily="34" charset="0"/>
              <a:buChar char="•"/>
            </a:pPr>
            <a:endParaRPr lang="cs-CZ" sz="1800" dirty="0"/>
          </a:p>
          <a:p>
            <a:pPr marL="363538" indent="-363538" algn="just" eaLnBrk="0" hangingPunct="0">
              <a:spcAft>
                <a:spcPct val="50000"/>
              </a:spcAft>
              <a:buFont typeface="Arial" pitchFamily="34" charset="0"/>
              <a:buChar char="•"/>
            </a:pPr>
            <a:r>
              <a:rPr lang="cs-CZ" sz="1800" dirty="0"/>
              <a:t>Pozorované jevy mohou mít více </a:t>
            </a:r>
            <a:r>
              <a:rPr lang="cs-CZ" sz="1800" dirty="0">
                <a:solidFill>
                  <a:srgbClr val="FF0000"/>
                </a:solidFill>
              </a:rPr>
              <a:t>stochastický</a:t>
            </a:r>
            <a:r>
              <a:rPr lang="cs-CZ" sz="1800" dirty="0"/>
              <a:t> charakter než v kontrolovaných laboratorních podmínkách</a:t>
            </a:r>
            <a:endParaRPr lang="cs-CZ" sz="1800" b="0" dirty="0"/>
          </a:p>
          <a:p>
            <a:pPr marL="363538" indent="-363538" algn="just" eaLnBrk="0" hangingPunct="0">
              <a:spcAft>
                <a:spcPct val="50000"/>
              </a:spcAft>
              <a:buFont typeface="Arial" pitchFamily="34" charset="0"/>
              <a:buChar char="•"/>
            </a:pPr>
            <a:endParaRPr lang="cs-CZ" sz="1800" dirty="0"/>
          </a:p>
          <a:p>
            <a:pPr marL="363538" indent="-363538" algn="just" eaLnBrk="0" hangingPunct="0">
              <a:spcAft>
                <a:spcPct val="50000"/>
              </a:spcAft>
              <a:buFont typeface="Arial" pitchFamily="34" charset="0"/>
              <a:buChar char="•"/>
            </a:pPr>
            <a:r>
              <a:rPr lang="cs-CZ" sz="1800" dirty="0"/>
              <a:t>Samotné mikroorganismy mohou </a:t>
            </a:r>
            <a:r>
              <a:rPr lang="cs-CZ" sz="1800" dirty="0">
                <a:solidFill>
                  <a:srgbClr val="FF0000"/>
                </a:solidFill>
              </a:rPr>
              <a:t>ovlivňovat chemické formy polutantů</a:t>
            </a:r>
            <a:r>
              <a:rPr lang="cs-CZ" sz="1800" dirty="0"/>
              <a:t>, např. mobilizace sorbovaných forem látky či změny specií kovů</a:t>
            </a:r>
            <a:endParaRPr lang="cs-CZ" sz="1800" b="0" dirty="0"/>
          </a:p>
        </p:txBody>
      </p:sp>
      <p:sp>
        <p:nvSpPr>
          <p:cNvPr id="15364" name="Rectangle 6"/>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dirty="0" smtClean="0"/>
              <a:t>Specifika z pohledu ekotoxikologie</a:t>
            </a:r>
            <a:endParaRPr lang="cs-CZ" sz="2400" dirty="0">
              <a:solidFill>
                <a:srgbClr val="DC0000"/>
              </a:solidFill>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Zástupný symbol pro číslo snímku 2"/>
          <p:cNvSpPr>
            <a:spLocks noGrp="1"/>
          </p:cNvSpPr>
          <p:nvPr>
            <p:ph type="sldNum" sz="quarter" idx="10"/>
          </p:nvPr>
        </p:nvSpPr>
        <p:spPr>
          <a:noFill/>
        </p:spPr>
        <p:txBody>
          <a:bodyPr/>
          <a:lstStyle/>
          <a:p>
            <a:r>
              <a:rPr lang="cs-CZ" smtClean="0">
                <a:latin typeface="Arial" charset="0"/>
              </a:rPr>
              <a:t>Snímek </a:t>
            </a:r>
            <a:fld id="{93D7BF0A-6C2C-4CB9-B8F8-127E65CE7B03}" type="slidenum">
              <a:rPr lang="cs-CZ" smtClean="0">
                <a:latin typeface="Arial" charset="0"/>
              </a:rPr>
              <a:pPr/>
              <a:t>40</a:t>
            </a:fld>
            <a:endParaRPr lang="cs-CZ" smtClean="0">
              <a:latin typeface="Arial" charset="0"/>
            </a:endParaRPr>
          </a:p>
        </p:txBody>
      </p:sp>
      <p:sp>
        <p:nvSpPr>
          <p:cNvPr id="50179" name="Text Box 2"/>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p>
        </p:txBody>
      </p:sp>
      <p:sp>
        <p:nvSpPr>
          <p:cNvPr id="50180" name="Text Box 3"/>
          <p:cNvSpPr txBox="1">
            <a:spLocks noChangeArrowheads="1"/>
          </p:cNvSpPr>
          <p:nvPr/>
        </p:nvSpPr>
        <p:spPr bwMode="auto">
          <a:xfrm>
            <a:off x="0" y="0"/>
            <a:ext cx="9144000" cy="457200"/>
          </a:xfrm>
          <a:prstGeom prst="rect">
            <a:avLst/>
          </a:prstGeom>
          <a:noFill/>
          <a:ln w="25400">
            <a:noFill/>
            <a:miter lim="800000"/>
            <a:headEnd/>
            <a:tailEnd/>
          </a:ln>
        </p:spPr>
        <p:txBody>
          <a:bodyPr>
            <a:spAutoFit/>
          </a:bodyPr>
          <a:lstStyle/>
          <a:p>
            <a:pPr algn="ctr">
              <a:spcBef>
                <a:spcPct val="50000"/>
              </a:spcBef>
            </a:pPr>
            <a:r>
              <a:rPr lang="cs-CZ" sz="2400">
                <a:solidFill>
                  <a:srgbClr val="DC0000"/>
                </a:solidFill>
              </a:rPr>
              <a:t>Přístupy mikrobiální ekotoxikologie</a:t>
            </a:r>
          </a:p>
        </p:txBody>
      </p:sp>
      <p:sp>
        <p:nvSpPr>
          <p:cNvPr id="50181" name="Text Box 4"/>
          <p:cNvSpPr txBox="1">
            <a:spLocks noChangeArrowheads="1"/>
          </p:cNvSpPr>
          <p:nvPr/>
        </p:nvSpPr>
        <p:spPr bwMode="auto">
          <a:xfrm>
            <a:off x="179388" y="765175"/>
            <a:ext cx="8642350" cy="2651125"/>
          </a:xfrm>
          <a:prstGeom prst="rect">
            <a:avLst/>
          </a:prstGeom>
          <a:noFill/>
          <a:ln w="9525">
            <a:noFill/>
            <a:miter lim="800000"/>
            <a:headEnd/>
            <a:tailEnd/>
          </a:ln>
        </p:spPr>
        <p:txBody>
          <a:bodyPr>
            <a:spAutoFit/>
          </a:bodyPr>
          <a:lstStyle/>
          <a:p>
            <a:pPr algn="just"/>
            <a:r>
              <a:rPr lang="cs-CZ" sz="2400">
                <a:solidFill>
                  <a:srgbClr val="0000FF"/>
                </a:solidFill>
              </a:rPr>
              <a:t>Sledování arbuskulární mykorrhizy</a:t>
            </a:r>
          </a:p>
          <a:p>
            <a:pPr algn="just"/>
            <a:endParaRPr lang="cs-CZ" sz="2400">
              <a:solidFill>
                <a:srgbClr val="0000FF"/>
              </a:solidFill>
            </a:endParaRPr>
          </a:p>
          <a:p>
            <a:pPr algn="just"/>
            <a:r>
              <a:rPr lang="cs-CZ" sz="2000" b="0"/>
              <a:t>houba (AM) roste intra- a intercelulárně na kořenech rostliny - několik typů, různé morfologie i fungování</a:t>
            </a:r>
          </a:p>
          <a:p>
            <a:pPr algn="just"/>
            <a:endParaRPr lang="cs-CZ" sz="2000" b="0"/>
          </a:p>
          <a:p>
            <a:pPr algn="just"/>
            <a:r>
              <a:rPr lang="cs-CZ" sz="2000" b="0"/>
              <a:t>houba získává z rostliny veškerý organický uhlík (až 10-20% CO</a:t>
            </a:r>
            <a:r>
              <a:rPr lang="cs-CZ" sz="2000" b="0" baseline="-25000"/>
              <a:t>2</a:t>
            </a:r>
            <a:r>
              <a:rPr lang="cs-CZ" sz="2000" b="0"/>
              <a:t> asimilovaného rostlinou); oproti tomu rostlina získává minerální živiny (P, N, K, Ca, Mg, Zn a Cu) z houby</a:t>
            </a:r>
          </a:p>
        </p:txBody>
      </p:sp>
      <p:pic>
        <p:nvPicPr>
          <p:cNvPr id="50182" name="Picture 5" descr="VAM LR"/>
          <p:cNvPicPr>
            <a:picLocks noChangeAspect="1" noChangeArrowheads="1"/>
          </p:cNvPicPr>
          <p:nvPr/>
        </p:nvPicPr>
        <p:blipFill>
          <a:blip r:embed="rId3" cstate="print">
            <a:lum bright="6000"/>
          </a:blip>
          <a:srcRect/>
          <a:stretch>
            <a:fillRect/>
          </a:stretch>
        </p:blipFill>
        <p:spPr bwMode="auto">
          <a:xfrm>
            <a:off x="4716463" y="3284538"/>
            <a:ext cx="4140200" cy="30019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8"/>
          <p:cNvSpPr>
            <a:spLocks noGrp="1" noChangeArrowheads="1"/>
          </p:cNvSpPr>
          <p:nvPr>
            <p:ph type="title"/>
          </p:nvPr>
        </p:nvSpPr>
        <p:spPr/>
        <p:txBody>
          <a:bodyPr/>
          <a:lstStyle/>
          <a:p>
            <a:pPr algn="r" eaLnBrk="1" hangingPunct="1"/>
            <a:r>
              <a:rPr lang="en-US" sz="2400" smtClean="0"/>
              <a:t>Arbuscular Mycorrhiza in Soil Quality Assessment</a:t>
            </a:r>
          </a:p>
        </p:txBody>
      </p:sp>
      <p:sp>
        <p:nvSpPr>
          <p:cNvPr id="51203" name="Zástupný symbol pro číslo snímku 3"/>
          <p:cNvSpPr>
            <a:spLocks noGrp="1"/>
          </p:cNvSpPr>
          <p:nvPr>
            <p:ph type="sldNum" sz="quarter" idx="10"/>
          </p:nvPr>
        </p:nvSpPr>
        <p:spPr>
          <a:noFill/>
        </p:spPr>
        <p:txBody>
          <a:bodyPr/>
          <a:lstStyle/>
          <a:p>
            <a:r>
              <a:rPr lang="cs-CZ" smtClean="0">
                <a:latin typeface="Arial" charset="0"/>
              </a:rPr>
              <a:t>Snímek </a:t>
            </a:r>
            <a:fld id="{9BC1ADF4-B823-4C2E-94C5-0D73309D1904}" type="slidenum">
              <a:rPr lang="cs-CZ" smtClean="0">
                <a:latin typeface="Arial" charset="0"/>
              </a:rPr>
              <a:pPr/>
              <a:t>41</a:t>
            </a:fld>
            <a:endParaRPr lang="cs-CZ" smtClean="0">
              <a:latin typeface="Arial" charset="0"/>
            </a:endParaRPr>
          </a:p>
        </p:txBody>
      </p:sp>
      <p:sp>
        <p:nvSpPr>
          <p:cNvPr id="51204" name="Text Box 2"/>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51205" name="Text Box 3"/>
          <p:cNvSpPr txBox="1">
            <a:spLocks noChangeArrowheads="1"/>
          </p:cNvSpPr>
          <p:nvPr/>
        </p:nvSpPr>
        <p:spPr bwMode="auto">
          <a:xfrm>
            <a:off x="0" y="692150"/>
            <a:ext cx="9144000" cy="2006600"/>
          </a:xfrm>
          <a:prstGeom prst="rect">
            <a:avLst/>
          </a:prstGeom>
          <a:noFill/>
          <a:ln w="9525">
            <a:noFill/>
            <a:miter lim="800000"/>
            <a:headEnd/>
            <a:tailEnd/>
          </a:ln>
        </p:spPr>
        <p:txBody>
          <a:bodyPr>
            <a:spAutoFit/>
          </a:bodyPr>
          <a:lstStyle/>
          <a:p>
            <a:pPr marL="450850" indent="-366713">
              <a:buFontTx/>
              <a:buChar char="•"/>
            </a:pPr>
            <a:r>
              <a:rPr lang="cs-CZ" sz="1400" b="0"/>
              <a:t>Arbuscular mycorrhizal (AM) fungi constitute a living bridge for the </a:t>
            </a:r>
            <a:r>
              <a:rPr lang="cs-CZ" sz="1400"/>
              <a:t>transport of nutrients from soil to plant roots</a:t>
            </a:r>
            <a:r>
              <a:rPr lang="cs-CZ" sz="1400" b="0"/>
              <a:t>, and are considered as the group of soil microorganisms that is of most direct importance to nutrient uptake by herbaceous plants.</a:t>
            </a:r>
          </a:p>
          <a:p>
            <a:pPr marL="450850" indent="-366713" algn="just">
              <a:buFontTx/>
              <a:buChar char="•"/>
            </a:pPr>
            <a:r>
              <a:rPr lang="cs-CZ" sz="1400" b="0"/>
              <a:t>AM fungi also contribute to the formation of soil aggregates and to the </a:t>
            </a:r>
            <a:r>
              <a:rPr lang="cs-CZ" sz="1400"/>
              <a:t>protection of plants against drought and root pathogens</a:t>
            </a:r>
            <a:r>
              <a:rPr lang="cs-CZ" sz="1400" b="0"/>
              <a:t>.</a:t>
            </a:r>
          </a:p>
          <a:p>
            <a:pPr marL="450850" indent="-366713" algn="just">
              <a:buFontTx/>
              <a:buChar char="•"/>
            </a:pPr>
            <a:r>
              <a:rPr lang="cs-CZ" sz="1400" b="0"/>
              <a:t>Assessment of </a:t>
            </a:r>
            <a:r>
              <a:rPr lang="cs-CZ" sz="1400"/>
              <a:t>soil quality, defined as</a:t>
            </a:r>
            <a:r>
              <a:rPr lang="cs-CZ" sz="1400" b="0"/>
              <a:t> the capacity of a soil to function within ecosystem boundaries to sustain ecological productivity, maintain environmental quality, and promote plant health, should therefore include both quantitative and qualitative measurements of this important biological resource.</a:t>
            </a:r>
          </a:p>
          <a:p>
            <a:pPr marL="450850" indent="-366713" algn="just">
              <a:buFontTx/>
              <a:buChar char="•"/>
            </a:pPr>
            <a:r>
              <a:rPr lang="cs-CZ" sz="1400" b="0" u="sng"/>
              <a:t>Example of the application of these methods to assess the impact of pesticides on the mycorrhiza.</a:t>
            </a:r>
          </a:p>
        </p:txBody>
      </p:sp>
      <p:pic>
        <p:nvPicPr>
          <p:cNvPr id="51206" name="Picture 4" descr="0008"/>
          <p:cNvPicPr>
            <a:picLocks noChangeAspect="1" noChangeArrowheads="1"/>
          </p:cNvPicPr>
          <p:nvPr/>
        </p:nvPicPr>
        <p:blipFill>
          <a:blip r:embed="rId3" cstate="print"/>
          <a:srcRect l="15747" t="55840" r="12909" b="5508"/>
          <a:stretch>
            <a:fillRect/>
          </a:stretch>
        </p:blipFill>
        <p:spPr bwMode="auto">
          <a:xfrm>
            <a:off x="1908175" y="2781300"/>
            <a:ext cx="5111750" cy="3584575"/>
          </a:xfrm>
          <a:prstGeom prst="rect">
            <a:avLst/>
          </a:prstGeom>
          <a:noFill/>
          <a:ln w="9525">
            <a:solidFill>
              <a:schemeClr val="tx1"/>
            </a:solidFill>
            <a:miter lim="800000"/>
            <a:headEnd/>
            <a:tailEnd/>
          </a:ln>
        </p:spPr>
      </p:pic>
      <p:grpSp>
        <p:nvGrpSpPr>
          <p:cNvPr id="51207" name="Group 5"/>
          <p:cNvGrpSpPr>
            <a:grpSpLocks/>
          </p:cNvGrpSpPr>
          <p:nvPr/>
        </p:nvGrpSpPr>
        <p:grpSpPr bwMode="auto">
          <a:xfrm>
            <a:off x="0" y="0"/>
            <a:ext cx="1146175" cy="623888"/>
            <a:chOff x="480" y="3075"/>
            <a:chExt cx="722" cy="393"/>
          </a:xfrm>
        </p:grpSpPr>
        <p:pic>
          <p:nvPicPr>
            <p:cNvPr id="51208" name="Picture 6" descr="File:Lupa.na.encyklopedii.jpg">
              <a:hlinkClick r:id="rId4"/>
            </p:cNvPr>
            <p:cNvPicPr>
              <a:picLocks noChangeAspect="1" noChangeArrowheads="1"/>
            </p:cNvPicPr>
            <p:nvPr/>
          </p:nvPicPr>
          <p:blipFill>
            <a:blip r:embed="rId5"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51209" name="WordArt 7"/>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FF00"/>
                  </a:solidFill>
                  <a:latin typeface="Arial Black"/>
                </a:rPr>
                <a:t>Příklad</a:t>
              </a:r>
            </a:p>
          </p:txBody>
        </p:sp>
      </p:gr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Zástupný symbol pro číslo snímku 2"/>
          <p:cNvSpPr>
            <a:spLocks noGrp="1"/>
          </p:cNvSpPr>
          <p:nvPr>
            <p:ph type="sldNum" sz="quarter" idx="10"/>
          </p:nvPr>
        </p:nvSpPr>
        <p:spPr>
          <a:noFill/>
        </p:spPr>
        <p:txBody>
          <a:bodyPr/>
          <a:lstStyle/>
          <a:p>
            <a:r>
              <a:rPr lang="cs-CZ" smtClean="0">
                <a:latin typeface="Arial" charset="0"/>
              </a:rPr>
              <a:t>Snímek </a:t>
            </a:r>
            <a:fld id="{43FFF287-1CC8-4B03-B653-3E689B78C39D}" type="slidenum">
              <a:rPr lang="cs-CZ" smtClean="0">
                <a:latin typeface="Arial" charset="0"/>
              </a:rPr>
              <a:pPr/>
              <a:t>42</a:t>
            </a:fld>
            <a:endParaRPr lang="cs-CZ" smtClean="0">
              <a:latin typeface="Arial" charset="0"/>
            </a:endParaRPr>
          </a:p>
        </p:txBody>
      </p:sp>
      <p:sp>
        <p:nvSpPr>
          <p:cNvPr id="52227" name="Text Box 2"/>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52228" name="Text Box 3"/>
          <p:cNvSpPr txBox="1">
            <a:spLocks noChangeArrowheads="1"/>
          </p:cNvSpPr>
          <p:nvPr/>
        </p:nvSpPr>
        <p:spPr bwMode="auto">
          <a:xfrm>
            <a:off x="0" y="1268413"/>
            <a:ext cx="2339975" cy="3070225"/>
          </a:xfrm>
          <a:prstGeom prst="rect">
            <a:avLst/>
          </a:prstGeom>
          <a:noFill/>
          <a:ln w="9525">
            <a:noFill/>
            <a:miter lim="800000"/>
            <a:headEnd/>
            <a:tailEnd/>
          </a:ln>
        </p:spPr>
        <p:txBody>
          <a:bodyPr>
            <a:spAutoFit/>
          </a:bodyPr>
          <a:lstStyle/>
          <a:p>
            <a:pPr marL="342900" indent="-342900"/>
            <a:endParaRPr lang="cs-CZ" sz="1400" b="0"/>
          </a:p>
          <a:p>
            <a:pPr marL="342900" indent="-342900"/>
            <a:r>
              <a:rPr lang="cs-CZ" sz="1400"/>
              <a:t>Endpointy</a:t>
            </a:r>
          </a:p>
          <a:p>
            <a:pPr marL="342900" indent="-342900"/>
            <a:endParaRPr lang="cs-CZ" sz="1400"/>
          </a:p>
          <a:p>
            <a:pPr marL="342900" indent="-342900">
              <a:buFontTx/>
              <a:buAutoNum type="alphaLcParenR"/>
            </a:pPr>
            <a:r>
              <a:rPr lang="cs-CZ" sz="1400" b="0"/>
              <a:t>Sušina rostlin</a:t>
            </a:r>
          </a:p>
          <a:p>
            <a:pPr marL="342900" indent="-342900">
              <a:buFontTx/>
              <a:buAutoNum type="alphaLcParenR"/>
            </a:pPr>
            <a:r>
              <a:rPr lang="cs-CZ" sz="1400" b="0"/>
              <a:t>celkový obsah fosfátů</a:t>
            </a:r>
          </a:p>
          <a:p>
            <a:pPr marL="342900" indent="-342900">
              <a:buFontTx/>
              <a:buAutoNum type="alphaLcParenR"/>
            </a:pPr>
            <a:r>
              <a:rPr lang="cs-CZ" sz="1400" b="0"/>
              <a:t>kolonizace kořenů</a:t>
            </a:r>
          </a:p>
          <a:p>
            <a:pPr marL="342900" indent="-342900">
              <a:buFontTx/>
              <a:buAutoNum type="alphaLcParenR"/>
            </a:pPr>
            <a:r>
              <a:rPr lang="cs-CZ" sz="1400" b="0"/>
              <a:t>délky hyf</a:t>
            </a:r>
          </a:p>
          <a:p>
            <a:pPr marL="342900" indent="-342900"/>
            <a:endParaRPr lang="cs-CZ" sz="1400" b="0"/>
          </a:p>
          <a:p>
            <a:pPr marL="342900" indent="-342900"/>
            <a:endParaRPr lang="cs-CZ" sz="1400" b="0"/>
          </a:p>
          <a:p>
            <a:pPr marL="342900" indent="-342900"/>
            <a:endParaRPr lang="cs-CZ" sz="1400" b="0"/>
          </a:p>
          <a:p>
            <a:pPr marL="342900" indent="-342900"/>
            <a:r>
              <a:rPr lang="cs-CZ" sz="1400" b="0"/>
              <a:t>	AM symbioza ošetřená 0, 0.1, 1.0, 10.0 násobkem aplikační dávky carbendazimu</a:t>
            </a:r>
            <a:endParaRPr lang="cs-CZ" sz="1400" b="0" u="sng"/>
          </a:p>
        </p:txBody>
      </p:sp>
      <p:pic>
        <p:nvPicPr>
          <p:cNvPr id="52229" name="Picture 4" descr="0009"/>
          <p:cNvPicPr>
            <a:picLocks noChangeAspect="1" noChangeArrowheads="1"/>
          </p:cNvPicPr>
          <p:nvPr/>
        </p:nvPicPr>
        <p:blipFill>
          <a:blip r:embed="rId3" cstate="print"/>
          <a:srcRect l="27798" t="3583" r="4575" b="46307"/>
          <a:stretch>
            <a:fillRect/>
          </a:stretch>
        </p:blipFill>
        <p:spPr bwMode="auto">
          <a:xfrm>
            <a:off x="2339975" y="0"/>
            <a:ext cx="6804025" cy="6524625"/>
          </a:xfrm>
          <a:prstGeom prst="rect">
            <a:avLst/>
          </a:prstGeom>
          <a:noFill/>
          <a:ln w="9525">
            <a:solidFill>
              <a:schemeClr val="tx1"/>
            </a:solidFill>
            <a:miter lim="800000"/>
            <a:headEnd/>
            <a:tailEnd/>
          </a:ln>
        </p:spPr>
      </p:pic>
      <p:grpSp>
        <p:nvGrpSpPr>
          <p:cNvPr id="52230" name="Group 5"/>
          <p:cNvGrpSpPr>
            <a:grpSpLocks/>
          </p:cNvGrpSpPr>
          <p:nvPr/>
        </p:nvGrpSpPr>
        <p:grpSpPr bwMode="auto">
          <a:xfrm>
            <a:off x="0" y="0"/>
            <a:ext cx="1146175" cy="623888"/>
            <a:chOff x="480" y="3075"/>
            <a:chExt cx="722" cy="393"/>
          </a:xfrm>
        </p:grpSpPr>
        <p:pic>
          <p:nvPicPr>
            <p:cNvPr id="52232" name="Picture 6" descr="File:Lupa.na.encyklopedii.jpg">
              <a:hlinkClick r:id="rId4"/>
            </p:cNvPr>
            <p:cNvPicPr>
              <a:picLocks noChangeAspect="1" noChangeArrowheads="1"/>
            </p:cNvPicPr>
            <p:nvPr/>
          </p:nvPicPr>
          <p:blipFill>
            <a:blip r:embed="rId5"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52233" name="WordArt 7"/>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FF00"/>
                  </a:solidFill>
                  <a:latin typeface="Arial Black"/>
                </a:rPr>
                <a:t>Příklad</a:t>
              </a:r>
            </a:p>
          </p:txBody>
        </p:sp>
      </p:grpSp>
      <p:pic>
        <p:nvPicPr>
          <p:cNvPr id="52231" name="Picture 8" descr="Glomus intraradices Schenck and Smith"/>
          <p:cNvPicPr>
            <a:picLocks noChangeAspect="1" noChangeArrowheads="1"/>
          </p:cNvPicPr>
          <p:nvPr/>
        </p:nvPicPr>
        <p:blipFill>
          <a:blip r:embed="rId6" cstate="print"/>
          <a:srcRect/>
          <a:stretch>
            <a:fillRect/>
          </a:stretch>
        </p:blipFill>
        <p:spPr bwMode="auto">
          <a:xfrm>
            <a:off x="179388" y="4724400"/>
            <a:ext cx="2065337" cy="1549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cs-CZ" dirty="0" smtClean="0"/>
              <a:t>Mikrobiální společenstva </a:t>
            </a:r>
            <a:r>
              <a:rPr lang="cs-CZ" dirty="0" smtClean="0"/>
              <a:t>půdy</a:t>
            </a:r>
            <a:endParaRPr lang="en-US" dirty="0" smtClean="0"/>
          </a:p>
        </p:txBody>
      </p:sp>
      <p:sp>
        <p:nvSpPr>
          <p:cNvPr id="53251" name="Rectangle 3"/>
          <p:cNvSpPr>
            <a:spLocks noGrp="1" noChangeArrowheads="1"/>
          </p:cNvSpPr>
          <p:nvPr>
            <p:ph idx="1"/>
          </p:nvPr>
        </p:nvSpPr>
        <p:spPr>
          <a:xfrm>
            <a:off x="179388" y="620713"/>
            <a:ext cx="7129462" cy="5761037"/>
          </a:xfrm>
        </p:spPr>
        <p:txBody>
          <a:bodyPr/>
          <a:lstStyle/>
          <a:p>
            <a:pPr algn="just" eaLnBrk="1" hangingPunct="1">
              <a:buFontTx/>
              <a:buNone/>
            </a:pPr>
            <a:r>
              <a:rPr lang="cs-CZ" smtClean="0">
                <a:solidFill>
                  <a:srgbClr val="0000FF"/>
                </a:solidFill>
              </a:rPr>
              <a:t>Půdní sinice </a:t>
            </a:r>
            <a:r>
              <a:rPr lang="cs-CZ" i="1" smtClean="0">
                <a:solidFill>
                  <a:srgbClr val="0000FF"/>
                </a:solidFill>
              </a:rPr>
              <a:t>(Cyanophyta)</a:t>
            </a:r>
            <a:endParaRPr lang="en-US" i="1" smtClean="0">
              <a:solidFill>
                <a:srgbClr val="0000FF"/>
              </a:solidFill>
            </a:endParaRPr>
          </a:p>
          <a:p>
            <a:pPr algn="just" eaLnBrk="1" hangingPunct="1"/>
            <a:r>
              <a:rPr lang="cs-CZ" sz="2000" b="0" smtClean="0"/>
              <a:t>jsou to prokaryota (nemají tedy chromatofory ani jádro atd.)</a:t>
            </a:r>
          </a:p>
          <a:p>
            <a:pPr algn="just" eaLnBrk="1" hangingPunct="1"/>
            <a:endParaRPr lang="cs-CZ" sz="2000" b="0" smtClean="0"/>
          </a:p>
          <a:p>
            <a:pPr algn="just" eaLnBrk="1" hangingPunct="1"/>
            <a:r>
              <a:rPr lang="cs-CZ" sz="2000" b="0" smtClean="0"/>
              <a:t>asimilační barviva jsou rozptýlená v cytoplazmě; stélka vláknitá či jednobuněčná; některé asimilují vzdušný N</a:t>
            </a:r>
            <a:r>
              <a:rPr lang="cs-CZ" sz="2000" b="0" baseline="-25000" smtClean="0"/>
              <a:t>2</a:t>
            </a:r>
            <a:r>
              <a:rPr lang="cs-CZ" sz="2000" b="0" smtClean="0"/>
              <a:t>; v symbióze s houbami vytváří lišejníky</a:t>
            </a:r>
          </a:p>
          <a:p>
            <a:pPr algn="just" eaLnBrk="1" hangingPunct="1"/>
            <a:endParaRPr lang="cs-CZ" sz="2000" b="0" smtClean="0"/>
          </a:p>
          <a:p>
            <a:pPr algn="just" eaLnBrk="1" hangingPunct="1"/>
            <a:r>
              <a:rPr lang="cs-CZ" sz="2000" b="0" smtClean="0"/>
              <a:t>v půdě význam pro </a:t>
            </a:r>
            <a:r>
              <a:rPr lang="cs-CZ" sz="2000" smtClean="0"/>
              <a:t>obohacování půdy dusíkem</a:t>
            </a:r>
            <a:r>
              <a:rPr lang="cs-CZ" sz="2000" b="0" smtClean="0"/>
              <a:t> a k </a:t>
            </a:r>
            <a:r>
              <a:rPr lang="cs-CZ" sz="2000" smtClean="0"/>
              <a:t>provzdušňování půd</a:t>
            </a:r>
            <a:r>
              <a:rPr lang="cs-CZ" sz="2000" b="0" smtClean="0"/>
              <a:t>; jsou producenti, tzn. obohacují půdu o nově syntetizovaný organický materiál</a:t>
            </a:r>
          </a:p>
          <a:p>
            <a:pPr algn="just" eaLnBrk="1" hangingPunct="1"/>
            <a:endParaRPr lang="cs-CZ" sz="2000" b="0" smtClean="0"/>
          </a:p>
          <a:p>
            <a:pPr algn="just" eaLnBrk="1" hangingPunct="1"/>
            <a:r>
              <a:rPr lang="cs-CZ" sz="2000" b="0" smtClean="0"/>
              <a:t>rozšířené jsou rody </a:t>
            </a:r>
            <a:r>
              <a:rPr lang="cs-CZ" sz="2000" b="0" i="1" smtClean="0"/>
              <a:t>Nostoc, Anabaena, Gloeotrichia, Oscillatoria, Phormidium</a:t>
            </a:r>
          </a:p>
        </p:txBody>
      </p:sp>
      <p:sp>
        <p:nvSpPr>
          <p:cNvPr id="53252" name="Zástupný symbol pro číslo snímku 4"/>
          <p:cNvSpPr>
            <a:spLocks noGrp="1"/>
          </p:cNvSpPr>
          <p:nvPr>
            <p:ph type="sldNum" sz="quarter" idx="10"/>
          </p:nvPr>
        </p:nvSpPr>
        <p:spPr>
          <a:noFill/>
        </p:spPr>
        <p:txBody>
          <a:bodyPr/>
          <a:lstStyle/>
          <a:p>
            <a:r>
              <a:rPr lang="cs-CZ" smtClean="0">
                <a:latin typeface="Arial" charset="0"/>
              </a:rPr>
              <a:t>Snímek </a:t>
            </a:r>
            <a:fld id="{A40E6ECB-3C27-4681-996B-50F292CC4B9A}" type="slidenum">
              <a:rPr lang="cs-CZ" smtClean="0">
                <a:latin typeface="Arial" charset="0"/>
              </a:rPr>
              <a:pPr/>
              <a:t>43</a:t>
            </a:fld>
            <a:endParaRPr lang="cs-CZ" smtClean="0">
              <a:latin typeface="Arial" charset="0"/>
            </a:endParaRPr>
          </a:p>
        </p:txBody>
      </p:sp>
      <p:pic>
        <p:nvPicPr>
          <p:cNvPr id="53253" name="Picture 4" descr="Bot%20201%20Anabaena"/>
          <p:cNvPicPr>
            <a:picLocks noChangeAspect="1" noChangeArrowheads="1"/>
          </p:cNvPicPr>
          <p:nvPr/>
        </p:nvPicPr>
        <p:blipFill>
          <a:blip r:embed="rId2" cstate="print"/>
          <a:srcRect/>
          <a:stretch>
            <a:fillRect/>
          </a:stretch>
        </p:blipFill>
        <p:spPr bwMode="auto">
          <a:xfrm>
            <a:off x="7423150" y="4797425"/>
            <a:ext cx="1720850" cy="2060575"/>
          </a:xfrm>
          <a:prstGeom prst="rect">
            <a:avLst/>
          </a:prstGeom>
          <a:noFill/>
          <a:ln w="57150">
            <a:noFill/>
            <a:miter lim="800000"/>
            <a:headEnd/>
            <a:tailEnd/>
          </a:ln>
        </p:spPr>
      </p:pic>
      <p:pic>
        <p:nvPicPr>
          <p:cNvPr id="53254" name="Picture 5" descr="nostoc"/>
          <p:cNvPicPr>
            <a:picLocks noChangeAspect="1" noChangeArrowheads="1"/>
          </p:cNvPicPr>
          <p:nvPr/>
        </p:nvPicPr>
        <p:blipFill>
          <a:blip r:embed="rId3" cstate="print"/>
          <a:srcRect/>
          <a:stretch>
            <a:fillRect/>
          </a:stretch>
        </p:blipFill>
        <p:spPr bwMode="auto">
          <a:xfrm>
            <a:off x="7486650" y="2852738"/>
            <a:ext cx="1657350" cy="1944687"/>
          </a:xfrm>
          <a:prstGeom prst="rect">
            <a:avLst/>
          </a:prstGeom>
          <a:noFill/>
          <a:ln w="57150">
            <a:noFill/>
            <a:miter lim="800000"/>
            <a:headEnd/>
            <a:tailEnd/>
          </a:ln>
        </p:spPr>
      </p:pic>
      <p:pic>
        <p:nvPicPr>
          <p:cNvPr id="53255" name="Picture 6" descr="oscillatoria"/>
          <p:cNvPicPr>
            <a:picLocks noChangeAspect="1" noChangeArrowheads="1"/>
          </p:cNvPicPr>
          <p:nvPr/>
        </p:nvPicPr>
        <p:blipFill>
          <a:blip r:embed="rId4" cstate="print"/>
          <a:srcRect/>
          <a:stretch>
            <a:fillRect/>
          </a:stretch>
        </p:blipFill>
        <p:spPr bwMode="auto">
          <a:xfrm>
            <a:off x="7518400" y="620713"/>
            <a:ext cx="1625600" cy="2205037"/>
          </a:xfrm>
          <a:prstGeom prst="rect">
            <a:avLst/>
          </a:prstGeom>
          <a:noFill/>
          <a:ln w="57150">
            <a:noFill/>
            <a:miter lim="800000"/>
            <a:headEnd/>
            <a:tailEnd/>
          </a:ln>
        </p:spPr>
      </p:pic>
      <p:sp>
        <p:nvSpPr>
          <p:cNvPr id="53256" name="Rectangle 7"/>
          <p:cNvSpPr>
            <a:spLocks noChangeArrowheads="1"/>
          </p:cNvSpPr>
          <p:nvPr/>
        </p:nvSpPr>
        <p:spPr bwMode="auto">
          <a:xfrm>
            <a:off x="251520" y="692696"/>
            <a:ext cx="9144000" cy="476250"/>
          </a:xfrm>
          <a:prstGeom prst="rect">
            <a:avLst/>
          </a:prstGeom>
          <a:noFill/>
          <a:ln w="9525">
            <a:noFill/>
            <a:miter lim="800000"/>
            <a:headEnd/>
            <a:tailEnd/>
          </a:ln>
        </p:spPr>
        <p:txBody>
          <a:bodyPr anchor="ctr"/>
          <a:lstStyle/>
          <a:p>
            <a:pPr algn="ctr"/>
            <a:endParaRPr lang="cs-CZ" sz="2400" dirty="0">
              <a:solidFill>
                <a:srgbClr val="DC0000"/>
              </a:solidFill>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Grp="1" noChangeArrowheads="1"/>
          </p:cNvSpPr>
          <p:nvPr>
            <p:ph idx="1"/>
          </p:nvPr>
        </p:nvSpPr>
        <p:spPr/>
        <p:txBody>
          <a:bodyPr/>
          <a:lstStyle/>
          <a:p>
            <a:pPr algn="just" eaLnBrk="1" hangingPunct="1">
              <a:lnSpc>
                <a:spcPct val="90000"/>
              </a:lnSpc>
              <a:buFontTx/>
              <a:buNone/>
            </a:pPr>
            <a:r>
              <a:rPr lang="cs-CZ" smtClean="0">
                <a:solidFill>
                  <a:srgbClr val="0000FF"/>
                </a:solidFill>
              </a:rPr>
              <a:t>Půdní řasy</a:t>
            </a:r>
            <a:endParaRPr lang="en-US" i="1" smtClean="0">
              <a:solidFill>
                <a:srgbClr val="0000FF"/>
              </a:solidFill>
            </a:endParaRPr>
          </a:p>
          <a:p>
            <a:pPr algn="just" eaLnBrk="1" hangingPunct="1">
              <a:lnSpc>
                <a:spcPct val="90000"/>
              </a:lnSpc>
            </a:pPr>
            <a:endParaRPr lang="cs-CZ" smtClean="0">
              <a:solidFill>
                <a:srgbClr val="0000FF"/>
              </a:solidFill>
            </a:endParaRPr>
          </a:p>
          <a:p>
            <a:pPr algn="just" eaLnBrk="1" hangingPunct="1">
              <a:lnSpc>
                <a:spcPct val="90000"/>
              </a:lnSpc>
            </a:pPr>
            <a:r>
              <a:rPr lang="cs-CZ" sz="1800" b="0" smtClean="0"/>
              <a:t>řasy jsou organismy obsahující chlorofyl, kromě dominantně vodních existují půdní a to nejen v horních, prosvětlených vrstvách půdy, ale i v hlubších díky sekundárnímu přechodu na </a:t>
            </a:r>
            <a:r>
              <a:rPr lang="cs-CZ" sz="1800" b="0" u="sng" smtClean="0"/>
              <a:t>heterotrofní způsob výživy</a:t>
            </a:r>
          </a:p>
          <a:p>
            <a:pPr algn="just" eaLnBrk="1" hangingPunct="1">
              <a:lnSpc>
                <a:spcPct val="90000"/>
              </a:lnSpc>
            </a:pPr>
            <a:endParaRPr lang="cs-CZ" sz="1800" b="0" smtClean="0"/>
          </a:p>
          <a:p>
            <a:pPr algn="just" eaLnBrk="1" hangingPunct="1">
              <a:lnSpc>
                <a:spcPct val="90000"/>
              </a:lnSpc>
            </a:pPr>
            <a:r>
              <a:rPr lang="cs-CZ" sz="1800" b="0" smtClean="0"/>
              <a:t>jedno- či vícebuněčné, ne- či pohyblivé, vláknité či kulovité kolonie, zahrnují několik kmenů rostlin (nejsou taxonomickou skupinou)</a:t>
            </a:r>
          </a:p>
          <a:p>
            <a:pPr algn="just" eaLnBrk="1" hangingPunct="1">
              <a:lnSpc>
                <a:spcPct val="90000"/>
              </a:lnSpc>
            </a:pPr>
            <a:endParaRPr lang="cs-CZ" sz="1800" b="0" smtClean="0"/>
          </a:p>
          <a:p>
            <a:pPr algn="just" eaLnBrk="1" hangingPunct="1">
              <a:lnSpc>
                <a:spcPct val="90000"/>
              </a:lnSpc>
            </a:pPr>
            <a:r>
              <a:rPr lang="cs-CZ" sz="1800" b="0" smtClean="0"/>
              <a:t>významné díky </a:t>
            </a:r>
            <a:r>
              <a:rPr lang="cs-CZ" sz="1800" smtClean="0"/>
              <a:t>provzdušňování půd</a:t>
            </a:r>
            <a:r>
              <a:rPr lang="cs-CZ" sz="1800" b="0" smtClean="0"/>
              <a:t>; jsou producenti, tzn. </a:t>
            </a:r>
            <a:r>
              <a:rPr lang="cs-CZ" sz="1800" smtClean="0"/>
              <a:t>obohacují půdu o nově syntetizovaný organický materiál</a:t>
            </a:r>
          </a:p>
          <a:p>
            <a:pPr algn="just" eaLnBrk="1" hangingPunct="1">
              <a:lnSpc>
                <a:spcPct val="90000"/>
              </a:lnSpc>
            </a:pPr>
            <a:endParaRPr lang="cs-CZ" sz="1800" smtClean="0"/>
          </a:p>
          <a:p>
            <a:pPr algn="just" eaLnBrk="1" hangingPunct="1">
              <a:lnSpc>
                <a:spcPct val="90000"/>
              </a:lnSpc>
              <a:buFontTx/>
              <a:buNone/>
            </a:pPr>
            <a:r>
              <a:rPr lang="cs-CZ" sz="1800" b="0" smtClean="0"/>
              <a:t>zelené řasy </a:t>
            </a:r>
            <a:r>
              <a:rPr lang="cs-CZ" sz="1800" b="0" i="1" smtClean="0"/>
              <a:t>(Chlorophyta)</a:t>
            </a:r>
          </a:p>
          <a:p>
            <a:pPr algn="just" eaLnBrk="1" hangingPunct="1">
              <a:lnSpc>
                <a:spcPct val="90000"/>
              </a:lnSpc>
            </a:pPr>
            <a:r>
              <a:rPr lang="cs-CZ" sz="1800" b="0" smtClean="0"/>
              <a:t>mají chromatofory, fotosyntéza </a:t>
            </a:r>
            <a:r>
              <a:rPr lang="cs-CZ" sz="1800" b="0" i="1" smtClean="0"/>
              <a:t>(Chlamydomonas, Vlvox, Chlorella, Scenedesmus, Ulothrix, Cosmarium atd.)</a:t>
            </a:r>
          </a:p>
          <a:p>
            <a:pPr algn="just" eaLnBrk="1" hangingPunct="1">
              <a:lnSpc>
                <a:spcPct val="90000"/>
              </a:lnSpc>
            </a:pPr>
            <a:endParaRPr lang="cs-CZ" sz="1800" b="0" smtClean="0"/>
          </a:p>
          <a:p>
            <a:pPr algn="just" eaLnBrk="1" hangingPunct="1">
              <a:lnSpc>
                <a:spcPct val="90000"/>
              </a:lnSpc>
              <a:buFontTx/>
              <a:buNone/>
            </a:pPr>
            <a:r>
              <a:rPr lang="cs-CZ" sz="1800" b="0" smtClean="0"/>
              <a:t>rozsivky </a:t>
            </a:r>
            <a:r>
              <a:rPr lang="cs-CZ" sz="1800" b="0" i="1" smtClean="0"/>
              <a:t>(Diatomea)</a:t>
            </a:r>
          </a:p>
          <a:p>
            <a:pPr algn="just" eaLnBrk="1" hangingPunct="1">
              <a:lnSpc>
                <a:spcPct val="90000"/>
              </a:lnSpc>
            </a:pPr>
            <a:r>
              <a:rPr lang="cs-CZ" sz="1800" b="0" smtClean="0"/>
              <a:t>jednobuněčné řasy se zkřemenělou schránkou, žluté, žlutohnědé</a:t>
            </a:r>
          </a:p>
          <a:p>
            <a:pPr algn="just" eaLnBrk="1" hangingPunct="1">
              <a:lnSpc>
                <a:spcPct val="90000"/>
              </a:lnSpc>
            </a:pPr>
            <a:r>
              <a:rPr lang="cs-CZ" sz="1800" b="0" smtClean="0"/>
              <a:t>v půdách rody </a:t>
            </a:r>
            <a:r>
              <a:rPr lang="cs-CZ" sz="1800" b="0" i="1" smtClean="0"/>
              <a:t>Monodus, Heterothrix, Melosira, Synedra, Diatoma, Fragillaria</a:t>
            </a:r>
            <a:endParaRPr lang="cs-CZ" sz="1800" b="0" smtClean="0"/>
          </a:p>
        </p:txBody>
      </p:sp>
      <p:sp>
        <p:nvSpPr>
          <p:cNvPr id="54275" name="Zástupný symbol pro číslo snímku 4"/>
          <p:cNvSpPr>
            <a:spLocks noGrp="1"/>
          </p:cNvSpPr>
          <p:nvPr>
            <p:ph type="sldNum" sz="quarter" idx="10"/>
          </p:nvPr>
        </p:nvSpPr>
        <p:spPr>
          <a:noFill/>
        </p:spPr>
        <p:txBody>
          <a:bodyPr/>
          <a:lstStyle/>
          <a:p>
            <a:r>
              <a:rPr lang="cs-CZ" smtClean="0">
                <a:latin typeface="Arial" charset="0"/>
              </a:rPr>
              <a:t>Snímek </a:t>
            </a:r>
            <a:fld id="{DFA12CD3-5E25-4AC8-8A08-0411AE733870}" type="slidenum">
              <a:rPr lang="cs-CZ" smtClean="0">
                <a:latin typeface="Arial" charset="0"/>
              </a:rPr>
              <a:pPr/>
              <a:t>44</a:t>
            </a:fld>
            <a:endParaRPr lang="cs-CZ" smtClean="0">
              <a:latin typeface="Arial" charset="0"/>
            </a:endParaRPr>
          </a:p>
        </p:txBody>
      </p:sp>
      <p:sp>
        <p:nvSpPr>
          <p:cNvPr id="54276" name="Rectangle 4"/>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Grp="1" noChangeArrowheads="1"/>
          </p:cNvSpPr>
          <p:nvPr>
            <p:ph idx="1"/>
          </p:nvPr>
        </p:nvSpPr>
        <p:spPr/>
        <p:txBody>
          <a:bodyPr/>
          <a:lstStyle/>
          <a:p>
            <a:pPr algn="just" eaLnBrk="1" hangingPunct="1">
              <a:buFontTx/>
              <a:buNone/>
            </a:pPr>
            <a:r>
              <a:rPr lang="cs-CZ" smtClean="0">
                <a:solidFill>
                  <a:srgbClr val="0000FF"/>
                </a:solidFill>
              </a:rPr>
              <a:t>Prvoci </a:t>
            </a:r>
            <a:r>
              <a:rPr lang="cs-CZ" i="1" smtClean="0">
                <a:solidFill>
                  <a:srgbClr val="0000FF"/>
                </a:solidFill>
              </a:rPr>
              <a:t>(Protozoa)</a:t>
            </a:r>
            <a:endParaRPr lang="en-US" i="1" smtClean="0">
              <a:solidFill>
                <a:srgbClr val="0000FF"/>
              </a:solidFill>
            </a:endParaRPr>
          </a:p>
          <a:p>
            <a:pPr algn="just" eaLnBrk="1" hangingPunct="1"/>
            <a:endParaRPr lang="cs-CZ" sz="2000" b="0" smtClean="0">
              <a:solidFill>
                <a:srgbClr val="0000FF"/>
              </a:solidFill>
            </a:endParaRPr>
          </a:p>
          <a:p>
            <a:pPr algn="just" eaLnBrk="1" hangingPunct="1"/>
            <a:r>
              <a:rPr lang="cs-CZ" sz="2000" b="0" smtClean="0"/>
              <a:t>v půdě několik set druhů, žijí ve vodním filmu na částicích či v pórech vyplněných vodou</a:t>
            </a:r>
          </a:p>
          <a:p>
            <a:pPr algn="just" eaLnBrk="1" hangingPunct="1"/>
            <a:r>
              <a:rPr lang="cs-CZ" sz="2000" b="0" smtClean="0"/>
              <a:t>hojní v povrchovém humusu</a:t>
            </a:r>
          </a:p>
          <a:p>
            <a:pPr algn="just" eaLnBrk="1" hangingPunct="1"/>
            <a:r>
              <a:rPr lang="cs-CZ" sz="2000" b="0" smtClean="0"/>
              <a:t>vyžadují dostatek vody, jinak tvoří neaktivní cysty</a:t>
            </a:r>
          </a:p>
          <a:p>
            <a:pPr algn="just" eaLnBrk="1" hangingPunct="1"/>
            <a:r>
              <a:rPr lang="cs-CZ" sz="2000" smtClean="0"/>
              <a:t>predátoři bakterií</a:t>
            </a:r>
            <a:r>
              <a:rPr lang="cs-CZ" sz="2000" b="0" smtClean="0"/>
              <a:t>, rozmnožení prvoků může vést k omezení počtu užitečných bakterií a k tzv. únavě půdy</a:t>
            </a:r>
          </a:p>
          <a:p>
            <a:pPr algn="just" eaLnBrk="1" hangingPunct="1">
              <a:buFontTx/>
              <a:buNone/>
            </a:pPr>
            <a:endParaRPr lang="cs-CZ" sz="2000" b="0" smtClean="0"/>
          </a:p>
          <a:p>
            <a:pPr algn="just" eaLnBrk="1" hangingPunct="1">
              <a:buFontTx/>
              <a:buNone/>
            </a:pPr>
            <a:r>
              <a:rPr lang="cs-CZ" sz="2000" b="0" smtClean="0"/>
              <a:t>Bičíkovci (</a:t>
            </a:r>
            <a:r>
              <a:rPr lang="cs-CZ" sz="2000" b="0" i="1" smtClean="0"/>
              <a:t>Flagellata</a:t>
            </a:r>
            <a:r>
              <a:rPr lang="cs-CZ" sz="2000" b="0" smtClean="0"/>
              <a:t>) - rod </a:t>
            </a:r>
            <a:r>
              <a:rPr lang="cs-CZ" sz="2000" b="0" i="1" smtClean="0"/>
              <a:t>Bodo, Oicomonas</a:t>
            </a:r>
          </a:p>
          <a:p>
            <a:pPr algn="just" eaLnBrk="1" hangingPunct="1">
              <a:buFontTx/>
              <a:buNone/>
            </a:pPr>
            <a:r>
              <a:rPr lang="cs-CZ" sz="2000" b="0" smtClean="0"/>
              <a:t>Kořenonožci (</a:t>
            </a:r>
            <a:r>
              <a:rPr lang="cs-CZ" sz="2000" b="0" i="1" smtClean="0"/>
              <a:t>Rhizopoda</a:t>
            </a:r>
            <a:r>
              <a:rPr lang="cs-CZ" sz="2000" b="0" smtClean="0"/>
              <a:t>) - měňavky (amoebina) a krytenky (testacea - vytváří schránky z částic z venčí)</a:t>
            </a:r>
          </a:p>
          <a:p>
            <a:pPr algn="just" eaLnBrk="1" hangingPunct="1">
              <a:buFontTx/>
              <a:buNone/>
            </a:pPr>
            <a:r>
              <a:rPr lang="cs-CZ" sz="2000" b="0" smtClean="0"/>
              <a:t>Nálevníci (</a:t>
            </a:r>
            <a:r>
              <a:rPr lang="cs-CZ" sz="2000" b="0" i="1" smtClean="0"/>
              <a:t>Ciliata</a:t>
            </a:r>
            <a:r>
              <a:rPr lang="cs-CZ" sz="2000" b="0" smtClean="0"/>
              <a:t>) - </a:t>
            </a:r>
            <a:r>
              <a:rPr lang="cs-CZ" sz="2000" b="0" i="1" smtClean="0"/>
              <a:t>Colpidium, Colpida, Vorticella</a:t>
            </a:r>
          </a:p>
          <a:p>
            <a:pPr eaLnBrk="1" hangingPunct="1"/>
            <a:endParaRPr lang="cs-CZ" sz="2000" b="0" smtClean="0"/>
          </a:p>
        </p:txBody>
      </p:sp>
      <p:sp>
        <p:nvSpPr>
          <p:cNvPr id="55299" name="Zástupný symbol pro číslo snímku 4"/>
          <p:cNvSpPr>
            <a:spLocks noGrp="1"/>
          </p:cNvSpPr>
          <p:nvPr>
            <p:ph type="sldNum" sz="quarter" idx="10"/>
          </p:nvPr>
        </p:nvSpPr>
        <p:spPr>
          <a:noFill/>
        </p:spPr>
        <p:txBody>
          <a:bodyPr/>
          <a:lstStyle/>
          <a:p>
            <a:r>
              <a:rPr lang="cs-CZ" smtClean="0">
                <a:latin typeface="Arial" charset="0"/>
              </a:rPr>
              <a:t>Snímek </a:t>
            </a:r>
            <a:fld id="{088F79BF-9EF3-41BC-9BED-C2B440549EC1}" type="slidenum">
              <a:rPr lang="cs-CZ" smtClean="0">
                <a:latin typeface="Arial" charset="0"/>
              </a:rPr>
              <a:pPr/>
              <a:t>45</a:t>
            </a:fld>
            <a:endParaRPr lang="cs-CZ" smtClean="0">
              <a:latin typeface="Arial" charset="0"/>
            </a:endParaRPr>
          </a:p>
        </p:txBody>
      </p:sp>
      <p:sp>
        <p:nvSpPr>
          <p:cNvPr id="55300" name="Rectangle 4"/>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Zástupný symbol pro číslo snímku 2"/>
          <p:cNvSpPr>
            <a:spLocks noGrp="1"/>
          </p:cNvSpPr>
          <p:nvPr>
            <p:ph type="sldNum" sz="quarter" idx="10"/>
          </p:nvPr>
        </p:nvSpPr>
        <p:spPr>
          <a:noFill/>
        </p:spPr>
        <p:txBody>
          <a:bodyPr/>
          <a:lstStyle/>
          <a:p>
            <a:r>
              <a:rPr lang="cs-CZ" smtClean="0">
                <a:latin typeface="Arial" charset="0"/>
              </a:rPr>
              <a:t>Snímek </a:t>
            </a:r>
            <a:fld id="{3C1BEF5B-78E0-4B20-B2DF-6060233C09CA}" type="slidenum">
              <a:rPr lang="cs-CZ" smtClean="0">
                <a:latin typeface="Arial" charset="0"/>
              </a:rPr>
              <a:pPr/>
              <a:t>46</a:t>
            </a:fld>
            <a:endParaRPr lang="cs-CZ" smtClean="0">
              <a:latin typeface="Arial" charset="0"/>
            </a:endParaRPr>
          </a:p>
        </p:txBody>
      </p:sp>
      <p:pic>
        <p:nvPicPr>
          <p:cNvPr id="56323" name="Picture 7" descr="189"/>
          <p:cNvPicPr>
            <a:picLocks noChangeAspect="1" noChangeArrowheads="1"/>
          </p:cNvPicPr>
          <p:nvPr/>
        </p:nvPicPr>
        <p:blipFill>
          <a:blip r:embed="rId2" cstate="print"/>
          <a:srcRect l="9866" t="5336" r="35788" b="39220"/>
          <a:stretch>
            <a:fillRect/>
          </a:stretch>
        </p:blipFill>
        <p:spPr bwMode="auto">
          <a:xfrm>
            <a:off x="4310063" y="476250"/>
            <a:ext cx="4833937" cy="6381750"/>
          </a:xfrm>
          <a:prstGeom prst="rect">
            <a:avLst/>
          </a:prstGeom>
          <a:noFill/>
          <a:ln w="19050">
            <a:solidFill>
              <a:srgbClr val="000000"/>
            </a:solidFill>
            <a:miter lim="800000"/>
            <a:headEnd/>
            <a:tailEnd/>
          </a:ln>
        </p:spPr>
      </p:pic>
      <p:sp>
        <p:nvSpPr>
          <p:cNvPr id="56324" name="Rectangle 8"/>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pic>
        <p:nvPicPr>
          <p:cNvPr id="56325" name="Picture 9"/>
          <p:cNvPicPr>
            <a:picLocks noChangeAspect="1" noChangeArrowheads="1"/>
          </p:cNvPicPr>
          <p:nvPr/>
        </p:nvPicPr>
        <p:blipFill>
          <a:blip r:embed="rId3" cstate="print"/>
          <a:srcRect/>
          <a:stretch>
            <a:fillRect/>
          </a:stretch>
        </p:blipFill>
        <p:spPr bwMode="auto">
          <a:xfrm>
            <a:off x="250825" y="692150"/>
            <a:ext cx="3662363" cy="3176588"/>
          </a:xfrm>
          <a:prstGeom prst="rect">
            <a:avLst/>
          </a:prstGeom>
          <a:noFill/>
          <a:ln w="19050">
            <a:solidFill>
              <a:schemeClr val="tx1"/>
            </a:solidFill>
            <a:miter lim="800000"/>
            <a:headEnd/>
            <a:tailEnd/>
          </a:ln>
        </p:spPr>
      </p:pic>
      <p:pic>
        <p:nvPicPr>
          <p:cNvPr id="56326" name="Picture 10"/>
          <p:cNvPicPr>
            <a:picLocks noChangeAspect="1" noChangeArrowheads="1"/>
          </p:cNvPicPr>
          <p:nvPr/>
        </p:nvPicPr>
        <p:blipFill>
          <a:blip r:embed="rId4" cstate="print"/>
          <a:srcRect/>
          <a:stretch>
            <a:fillRect/>
          </a:stretch>
        </p:blipFill>
        <p:spPr bwMode="auto">
          <a:xfrm>
            <a:off x="1692275" y="3933825"/>
            <a:ext cx="2519363" cy="2489200"/>
          </a:xfrm>
          <a:prstGeom prst="rect">
            <a:avLst/>
          </a:prstGeom>
          <a:noFill/>
          <a:ln w="19050">
            <a:solidFill>
              <a:schemeClr val="tx1"/>
            </a:solidFill>
            <a:miter lim="800000"/>
            <a:headEnd/>
            <a:tailEnd/>
          </a:ln>
        </p:spPr>
      </p:pic>
      <p:pic>
        <p:nvPicPr>
          <p:cNvPr id="56327" name="Picture 11" descr="Gupta4"/>
          <p:cNvPicPr>
            <a:picLocks noChangeAspect="1" noChangeArrowheads="1"/>
          </p:cNvPicPr>
          <p:nvPr/>
        </p:nvPicPr>
        <p:blipFill>
          <a:blip r:embed="rId5" cstate="print"/>
          <a:srcRect/>
          <a:stretch>
            <a:fillRect/>
          </a:stretch>
        </p:blipFill>
        <p:spPr bwMode="auto">
          <a:xfrm>
            <a:off x="250825" y="4005263"/>
            <a:ext cx="1382713" cy="2303462"/>
          </a:xfrm>
          <a:prstGeom prst="rect">
            <a:avLst/>
          </a:prstGeom>
          <a:noFill/>
          <a:ln w="19050">
            <a:solidFill>
              <a:srgbClr val="000000"/>
            </a:solidFill>
            <a:miter lim="800000"/>
            <a:headEnd/>
            <a:tailEnd/>
          </a:ln>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Zástupný symbol pro číslo snímku 2"/>
          <p:cNvSpPr>
            <a:spLocks noGrp="1"/>
          </p:cNvSpPr>
          <p:nvPr>
            <p:ph type="sldNum" sz="quarter" idx="10"/>
          </p:nvPr>
        </p:nvSpPr>
        <p:spPr>
          <a:noFill/>
        </p:spPr>
        <p:txBody>
          <a:bodyPr/>
          <a:lstStyle/>
          <a:p>
            <a:r>
              <a:rPr lang="cs-CZ" smtClean="0">
                <a:latin typeface="Arial" charset="0"/>
              </a:rPr>
              <a:t>Snímek </a:t>
            </a:r>
            <a:fld id="{24F12DD1-6689-419F-8D92-5E8B4C6C534D}" type="slidenum">
              <a:rPr lang="cs-CZ" smtClean="0">
                <a:latin typeface="Arial" charset="0"/>
              </a:rPr>
              <a:pPr/>
              <a:t>47</a:t>
            </a:fld>
            <a:endParaRPr lang="cs-CZ" smtClean="0">
              <a:latin typeface="Arial" charset="0"/>
            </a:endParaRPr>
          </a:p>
        </p:txBody>
      </p:sp>
      <p:pic>
        <p:nvPicPr>
          <p:cNvPr id="57347" name="Picture 7" descr="146"/>
          <p:cNvPicPr>
            <a:picLocks noChangeAspect="1" noChangeArrowheads="1"/>
          </p:cNvPicPr>
          <p:nvPr/>
        </p:nvPicPr>
        <p:blipFill>
          <a:blip r:embed="rId2" cstate="print"/>
          <a:srcRect l="4898" r="3638" b="48318"/>
          <a:stretch>
            <a:fillRect/>
          </a:stretch>
        </p:blipFill>
        <p:spPr bwMode="auto">
          <a:xfrm>
            <a:off x="3276600" y="2133600"/>
            <a:ext cx="5292725" cy="4065588"/>
          </a:xfrm>
          <a:prstGeom prst="rect">
            <a:avLst/>
          </a:prstGeom>
          <a:noFill/>
          <a:ln w="9525">
            <a:solidFill>
              <a:schemeClr val="tx1"/>
            </a:solidFill>
            <a:miter lim="800000"/>
            <a:headEnd/>
            <a:tailEnd/>
          </a:ln>
        </p:spPr>
      </p:pic>
      <p:sp>
        <p:nvSpPr>
          <p:cNvPr id="57348" name="Rectangle 9"/>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pic>
        <p:nvPicPr>
          <p:cNvPr id="57349" name="Picture 13" descr="Aggrgt"/>
          <p:cNvPicPr>
            <a:picLocks noChangeAspect="1" noChangeArrowheads="1"/>
          </p:cNvPicPr>
          <p:nvPr/>
        </p:nvPicPr>
        <p:blipFill>
          <a:blip r:embed="rId3" cstate="print"/>
          <a:srcRect/>
          <a:stretch>
            <a:fillRect/>
          </a:stretch>
        </p:blipFill>
        <p:spPr bwMode="auto">
          <a:xfrm>
            <a:off x="250825" y="765175"/>
            <a:ext cx="2447925" cy="2239963"/>
          </a:xfrm>
          <a:prstGeom prst="rect">
            <a:avLst/>
          </a:prstGeom>
          <a:noFill/>
          <a:ln w="9525">
            <a:noFill/>
            <a:miter lim="800000"/>
            <a:headEnd/>
            <a:tailEnd/>
          </a:ln>
        </p:spPr>
      </p:pic>
      <p:sp>
        <p:nvSpPr>
          <p:cNvPr id="57350" name="AutoShape 14"/>
          <p:cNvSpPr>
            <a:spLocks noChangeArrowheads="1"/>
          </p:cNvSpPr>
          <p:nvPr/>
        </p:nvSpPr>
        <p:spPr bwMode="auto">
          <a:xfrm rot="2325485">
            <a:off x="2124075" y="2852738"/>
            <a:ext cx="1584325" cy="865187"/>
          </a:xfrm>
          <a:prstGeom prst="rightArrow">
            <a:avLst>
              <a:gd name="adj1" fmla="val 50000"/>
              <a:gd name="adj2" fmla="val 45780"/>
            </a:avLst>
          </a:prstGeom>
          <a:solidFill>
            <a:schemeClr val="accent1"/>
          </a:solidFill>
          <a:ln w="9525">
            <a:solidFill>
              <a:schemeClr val="tx1"/>
            </a:solidFill>
            <a:miter lim="800000"/>
            <a:headEnd/>
            <a:tailEnd/>
          </a:ln>
        </p:spPr>
        <p:txBody>
          <a:bodyPr wrap="none" anchor="ctr"/>
          <a:lstStyle/>
          <a:p>
            <a:endParaRPr lang="cs-CZ"/>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Zástupný symbol pro číslo snímku 2"/>
          <p:cNvSpPr>
            <a:spLocks noGrp="1"/>
          </p:cNvSpPr>
          <p:nvPr>
            <p:ph type="sldNum" sz="quarter" idx="10"/>
          </p:nvPr>
        </p:nvSpPr>
        <p:spPr>
          <a:noFill/>
        </p:spPr>
        <p:txBody>
          <a:bodyPr/>
          <a:lstStyle/>
          <a:p>
            <a:r>
              <a:rPr lang="cs-CZ" smtClean="0">
                <a:latin typeface="Arial" charset="0"/>
              </a:rPr>
              <a:t>Snímek </a:t>
            </a:r>
            <a:fld id="{44EB746B-0258-4AB1-BEEF-89324DDC4B5B}" type="slidenum">
              <a:rPr lang="cs-CZ" smtClean="0">
                <a:latin typeface="Arial" charset="0"/>
              </a:rPr>
              <a:pPr/>
              <a:t>48</a:t>
            </a:fld>
            <a:endParaRPr lang="cs-CZ" smtClean="0">
              <a:latin typeface="Arial" charset="0"/>
            </a:endParaRPr>
          </a:p>
        </p:txBody>
      </p:sp>
      <p:pic>
        <p:nvPicPr>
          <p:cNvPr id="58371" name="Picture 2" descr="190"/>
          <p:cNvPicPr>
            <a:picLocks noChangeAspect="1" noChangeArrowheads="1"/>
          </p:cNvPicPr>
          <p:nvPr/>
        </p:nvPicPr>
        <p:blipFill>
          <a:blip r:embed="rId2" cstate="print"/>
          <a:srcRect l="6902" t="5795" r="38777" b="54814"/>
          <a:stretch>
            <a:fillRect/>
          </a:stretch>
        </p:blipFill>
        <p:spPr bwMode="auto">
          <a:xfrm>
            <a:off x="2195513" y="0"/>
            <a:ext cx="6948487" cy="6872288"/>
          </a:xfrm>
          <a:prstGeom prst="rect">
            <a:avLst/>
          </a:prstGeom>
          <a:noFill/>
          <a:ln w="9525">
            <a:solidFill>
              <a:schemeClr val="tx1"/>
            </a:solidFill>
            <a:miter lim="800000"/>
            <a:headEnd/>
            <a:tailEnd/>
          </a:ln>
        </p:spPr>
      </p:pic>
      <p:sp>
        <p:nvSpPr>
          <p:cNvPr id="58372" name="Rectangle 4"/>
          <p:cNvSpPr>
            <a:spLocks noChangeArrowheads="1"/>
          </p:cNvSpPr>
          <p:nvPr/>
        </p:nvSpPr>
        <p:spPr bwMode="auto">
          <a:xfrm>
            <a:off x="0" y="836613"/>
            <a:ext cx="2627313" cy="476250"/>
          </a:xfrm>
          <a:prstGeom prst="rect">
            <a:avLst/>
          </a:prstGeom>
          <a:noFill/>
          <a:ln w="9525">
            <a:noFill/>
            <a:miter lim="800000"/>
            <a:headEnd/>
            <a:tailEnd/>
          </a:ln>
        </p:spPr>
        <p:txBody>
          <a:bodyPr anchor="ctr"/>
          <a:lstStyle/>
          <a:p>
            <a:r>
              <a:rPr lang="cs-CZ" sz="2400">
                <a:solidFill>
                  <a:srgbClr val="DC0000"/>
                </a:solidFill>
              </a:rPr>
              <a:t>Mikrobiální společenstva půdy</a:t>
            </a:r>
          </a:p>
        </p:txBody>
      </p:sp>
      <p:sp>
        <p:nvSpPr>
          <p:cNvPr id="235526" name="Text Box 6"/>
          <p:cNvSpPr txBox="1">
            <a:spLocks noChangeArrowheads="1"/>
          </p:cNvSpPr>
          <p:nvPr/>
        </p:nvSpPr>
        <p:spPr bwMode="auto">
          <a:xfrm>
            <a:off x="0" y="3933825"/>
            <a:ext cx="3708400" cy="2311400"/>
          </a:xfrm>
          <a:prstGeom prst="rect">
            <a:avLst/>
          </a:prstGeom>
          <a:solidFill>
            <a:schemeClr val="accent1"/>
          </a:solidFill>
          <a:ln w="19050">
            <a:solidFill>
              <a:srgbClr val="000080"/>
            </a:solidFill>
            <a:miter lim="800000"/>
            <a:headEnd/>
            <a:tailEnd type="none" w="med" len="lg"/>
          </a:ln>
        </p:spPr>
        <p:txBody>
          <a:bodyPr>
            <a:spAutoFit/>
          </a:bodyPr>
          <a:lstStyle/>
          <a:p>
            <a:pPr marL="457200" indent="-457200">
              <a:tabLst>
                <a:tab pos="384175" algn="l"/>
              </a:tabLst>
            </a:pPr>
            <a:r>
              <a:rPr lang="cs-CZ" b="0">
                <a:solidFill>
                  <a:srgbClr val="000099"/>
                </a:solidFill>
              </a:rPr>
              <a:t>Půda je polyfázický systém</a:t>
            </a:r>
          </a:p>
          <a:p>
            <a:pPr marL="457200" indent="-457200">
              <a:tabLst>
                <a:tab pos="384175" algn="l"/>
              </a:tabLst>
            </a:pPr>
            <a:r>
              <a:rPr lang="cs-CZ" b="0">
                <a:solidFill>
                  <a:srgbClr val="000099"/>
                </a:solidFill>
              </a:rPr>
              <a:t>Každá vrstva obsahuje</a:t>
            </a:r>
            <a:endParaRPr lang="en-GB" b="0">
              <a:solidFill>
                <a:srgbClr val="000099"/>
              </a:solidFill>
            </a:endParaRPr>
          </a:p>
          <a:p>
            <a:pPr marL="457200" indent="-457200">
              <a:tabLst>
                <a:tab pos="384175" algn="l"/>
              </a:tabLst>
            </a:pPr>
            <a:endParaRPr lang="en-GB" b="0">
              <a:solidFill>
                <a:srgbClr val="000099"/>
              </a:solidFill>
            </a:endParaRPr>
          </a:p>
          <a:p>
            <a:pPr marL="457200" indent="-457200">
              <a:buFontTx/>
              <a:buAutoNum type="arabicPeriod"/>
              <a:tabLst>
                <a:tab pos="384175" algn="l"/>
              </a:tabLst>
            </a:pPr>
            <a:r>
              <a:rPr lang="cs-CZ" b="0">
                <a:solidFill>
                  <a:srgbClr val="000099"/>
                </a:solidFill>
              </a:rPr>
              <a:t>Pevnou minerální složku</a:t>
            </a:r>
            <a:endParaRPr lang="en-GB" b="0">
              <a:solidFill>
                <a:srgbClr val="000099"/>
              </a:solidFill>
            </a:endParaRPr>
          </a:p>
          <a:p>
            <a:pPr marL="457200" indent="-457200">
              <a:buFontTx/>
              <a:buAutoNum type="arabicPeriod"/>
              <a:tabLst>
                <a:tab pos="384175" algn="l"/>
              </a:tabLst>
            </a:pPr>
            <a:r>
              <a:rPr lang="cs-CZ" b="0">
                <a:solidFill>
                  <a:srgbClr val="000099"/>
                </a:solidFill>
              </a:rPr>
              <a:t>Pevnou organickou složku</a:t>
            </a:r>
            <a:endParaRPr lang="en-GB" b="0">
              <a:solidFill>
                <a:srgbClr val="000099"/>
              </a:solidFill>
            </a:endParaRPr>
          </a:p>
          <a:p>
            <a:pPr marL="457200" indent="-457200">
              <a:buFontTx/>
              <a:buAutoNum type="arabicPeriod"/>
              <a:tabLst>
                <a:tab pos="384175" algn="l"/>
              </a:tabLst>
            </a:pPr>
            <a:r>
              <a:rPr lang="cs-CZ" b="0">
                <a:solidFill>
                  <a:srgbClr val="000099"/>
                </a:solidFill>
              </a:rPr>
              <a:t>Kapalnou fázi</a:t>
            </a:r>
            <a:endParaRPr lang="en-GB" b="0">
              <a:solidFill>
                <a:srgbClr val="000099"/>
              </a:solidFill>
            </a:endParaRPr>
          </a:p>
          <a:p>
            <a:pPr marL="457200" indent="-457200">
              <a:buFontTx/>
              <a:buAutoNum type="arabicPeriod"/>
              <a:tabLst>
                <a:tab pos="384175" algn="l"/>
              </a:tabLst>
            </a:pPr>
            <a:r>
              <a:rPr lang="cs-CZ" b="0">
                <a:solidFill>
                  <a:srgbClr val="000099"/>
                </a:solidFill>
              </a:rPr>
              <a:t>Plynnou fázi</a:t>
            </a:r>
            <a:endParaRPr lang="en-GB" b="0">
              <a:solidFill>
                <a:srgbClr val="000099"/>
              </a:solidFill>
            </a:endParaRPr>
          </a:p>
          <a:p>
            <a:pPr marL="457200" indent="-457200">
              <a:buFontTx/>
              <a:buAutoNum type="arabicPeriod"/>
              <a:tabLst>
                <a:tab pos="384175" algn="l"/>
              </a:tabLst>
            </a:pPr>
            <a:endParaRPr lang="en-GB" b="0">
              <a:solidFill>
                <a:srgbClr val="000099"/>
              </a:solidFill>
            </a:endParaRPr>
          </a:p>
          <a:p>
            <a:pPr marL="457200" indent="-457200" algn="ctr">
              <a:tabLst>
                <a:tab pos="384175" algn="l"/>
              </a:tabLst>
            </a:pPr>
            <a:r>
              <a:rPr lang="cs-CZ" b="0">
                <a:solidFill>
                  <a:srgbClr val="000099"/>
                </a:solidFill>
              </a:rPr>
              <a:t>Všechny jsou ve vzájemné interakci</a:t>
            </a:r>
            <a:endParaRPr lang="en-GB" b="0">
              <a:solidFill>
                <a:srgbClr val="000099"/>
              </a:solidFill>
            </a:endParaRPr>
          </a:p>
        </p:txBody>
      </p:sp>
      <p:sp>
        <p:nvSpPr>
          <p:cNvPr id="58374" name="Rectangle 7"/>
          <p:cNvSpPr>
            <a:spLocks noChangeArrowheads="1"/>
          </p:cNvSpPr>
          <p:nvPr/>
        </p:nvSpPr>
        <p:spPr bwMode="auto">
          <a:xfrm>
            <a:off x="0" y="1844675"/>
            <a:ext cx="2339975" cy="1803400"/>
          </a:xfrm>
          <a:prstGeom prst="rect">
            <a:avLst/>
          </a:prstGeom>
          <a:noFill/>
          <a:ln w="9525">
            <a:noFill/>
            <a:miter lim="800000"/>
            <a:headEnd/>
            <a:tailEnd/>
          </a:ln>
        </p:spPr>
        <p:txBody>
          <a:bodyPr>
            <a:spAutoFit/>
          </a:bodyPr>
          <a:lstStyle/>
          <a:p>
            <a:r>
              <a:rPr lang="cs-CZ" b="0"/>
              <a:t>MO se v půdě vyskytují volně, či ve složité a dynamické vazbě na površích a uvnitř agregátů a částic organominerálního komplexu</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5526"/>
                                        </p:tgtEl>
                                        <p:attrNameLst>
                                          <p:attrName>style.visibility</p:attrName>
                                        </p:attrNameLst>
                                      </p:cBhvr>
                                      <p:to>
                                        <p:strVal val="visible"/>
                                      </p:to>
                                    </p:set>
                                    <p:animEffect transition="in" filter="wipe(up)">
                                      <p:cBhvr>
                                        <p:cTn id="7" dur="500"/>
                                        <p:tgtEl>
                                          <p:spTgt spid="235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6"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323850" y="692150"/>
            <a:ext cx="8420100" cy="288925"/>
          </a:xfrm>
        </p:spPr>
        <p:txBody>
          <a:bodyPr/>
          <a:lstStyle/>
          <a:p>
            <a:pPr eaLnBrk="1" hangingPunct="1"/>
            <a:r>
              <a:rPr lang="cs-CZ" sz="2000" smtClean="0">
                <a:solidFill>
                  <a:srgbClr val="0000FF"/>
                </a:solidFill>
              </a:rPr>
              <a:t>Velikostní poměry v půdě (dle K. T. Semple)</a:t>
            </a:r>
            <a:endParaRPr lang="en-US" sz="2000" smtClean="0">
              <a:solidFill>
                <a:srgbClr val="0000FF"/>
              </a:solidFill>
            </a:endParaRPr>
          </a:p>
        </p:txBody>
      </p:sp>
      <p:sp>
        <p:nvSpPr>
          <p:cNvPr id="59395" name="Zástupný symbol pro číslo snímku 4"/>
          <p:cNvSpPr>
            <a:spLocks noGrp="1"/>
          </p:cNvSpPr>
          <p:nvPr>
            <p:ph type="sldNum" sz="quarter" idx="11"/>
          </p:nvPr>
        </p:nvSpPr>
        <p:spPr>
          <a:noFill/>
        </p:spPr>
        <p:txBody>
          <a:bodyPr/>
          <a:lstStyle/>
          <a:p>
            <a:r>
              <a:rPr lang="cs-CZ" smtClean="0">
                <a:latin typeface="Arial" charset="0"/>
              </a:rPr>
              <a:t>Snímek </a:t>
            </a:r>
            <a:fld id="{FD276C8E-14C8-4B73-9CCB-B11636111AB7}" type="slidenum">
              <a:rPr lang="cs-CZ" smtClean="0">
                <a:latin typeface="Arial" charset="0"/>
              </a:rPr>
              <a:pPr/>
              <a:t>49</a:t>
            </a:fld>
            <a:endParaRPr lang="cs-CZ" smtClean="0">
              <a:latin typeface="Arial" charset="0"/>
            </a:endParaRPr>
          </a:p>
        </p:txBody>
      </p:sp>
      <p:sp>
        <p:nvSpPr>
          <p:cNvPr id="59396" name="Rectangle 3"/>
          <p:cNvSpPr>
            <a:spLocks noChangeArrowheads="1"/>
          </p:cNvSpPr>
          <p:nvPr/>
        </p:nvSpPr>
        <p:spPr bwMode="auto">
          <a:xfrm>
            <a:off x="5334000" y="1790700"/>
            <a:ext cx="3467100" cy="4533900"/>
          </a:xfrm>
          <a:prstGeom prst="rect">
            <a:avLst/>
          </a:prstGeom>
          <a:noFill/>
          <a:ln w="25400">
            <a:noFill/>
            <a:miter lim="800000"/>
            <a:headEnd/>
            <a:tailEnd type="none" w="med" len="lg"/>
          </a:ln>
        </p:spPr>
        <p:txBody>
          <a:bodyPr/>
          <a:lstStyle/>
          <a:p>
            <a:pPr algn="just">
              <a:spcBef>
                <a:spcPct val="20000"/>
              </a:spcBef>
            </a:pPr>
            <a:r>
              <a:rPr lang="en-GB" sz="1200"/>
              <a:t>Organic debris</a:t>
            </a:r>
          </a:p>
          <a:p>
            <a:pPr algn="just">
              <a:spcBef>
                <a:spcPct val="20000"/>
              </a:spcBef>
            </a:pPr>
            <a:r>
              <a:rPr lang="en-GB" sz="1200" b="0"/>
              <a:t>_____</a:t>
            </a:r>
            <a:r>
              <a:rPr lang="cs-CZ" sz="1200" b="0"/>
              <a:t>________</a:t>
            </a:r>
            <a:r>
              <a:rPr lang="en-GB" sz="1200" b="0"/>
              <a:t>________________________</a:t>
            </a:r>
            <a:endParaRPr lang="en-GB" sz="1200"/>
          </a:p>
          <a:p>
            <a:pPr algn="just">
              <a:spcBef>
                <a:spcPct val="20000"/>
              </a:spcBef>
            </a:pPr>
            <a:r>
              <a:rPr lang="en-GB" sz="1200"/>
              <a:t>Organic debris</a:t>
            </a:r>
            <a:r>
              <a:rPr lang="en-GB" sz="1200" b="0"/>
              <a:t>, </a:t>
            </a:r>
            <a:r>
              <a:rPr lang="en-GB" sz="1200"/>
              <a:t>large microorganisms</a:t>
            </a:r>
          </a:p>
          <a:p>
            <a:pPr algn="just">
              <a:spcBef>
                <a:spcPct val="20000"/>
              </a:spcBef>
            </a:pPr>
            <a:r>
              <a:rPr lang="en-GB" sz="1200" b="0"/>
              <a:t>Fungi, actinomycetes, bacterial colonies</a:t>
            </a:r>
          </a:p>
          <a:p>
            <a:pPr algn="just">
              <a:spcBef>
                <a:spcPct val="20000"/>
              </a:spcBef>
            </a:pPr>
            <a:r>
              <a:rPr lang="en-GB" sz="1200" b="0"/>
              <a:t>_____________</a:t>
            </a:r>
            <a:r>
              <a:rPr lang="cs-CZ" sz="1200" b="0"/>
              <a:t>________</a:t>
            </a:r>
            <a:r>
              <a:rPr lang="en-GB" sz="1200" b="0"/>
              <a:t>________________</a:t>
            </a:r>
          </a:p>
          <a:p>
            <a:pPr algn="just">
              <a:spcBef>
                <a:spcPct val="20000"/>
              </a:spcBef>
            </a:pPr>
            <a:r>
              <a:rPr lang="en-GB" sz="1200"/>
              <a:t>Amorphous organic matter</a:t>
            </a:r>
          </a:p>
          <a:p>
            <a:pPr algn="just">
              <a:spcBef>
                <a:spcPct val="20000"/>
              </a:spcBef>
            </a:pPr>
            <a:r>
              <a:rPr lang="en-GB" sz="1200" b="0"/>
              <a:t>Humic substances</a:t>
            </a:r>
          </a:p>
          <a:p>
            <a:pPr algn="just">
              <a:spcBef>
                <a:spcPct val="20000"/>
              </a:spcBef>
            </a:pPr>
            <a:r>
              <a:rPr lang="en-GB" sz="1200" b="0"/>
              <a:t>Biopolymers</a:t>
            </a:r>
          </a:p>
          <a:p>
            <a:pPr algn="just">
              <a:spcBef>
                <a:spcPct val="20000"/>
              </a:spcBef>
            </a:pPr>
            <a:endParaRPr lang="en-GB" sz="1200"/>
          </a:p>
          <a:p>
            <a:pPr algn="just">
              <a:spcBef>
                <a:spcPct val="20000"/>
              </a:spcBef>
            </a:pPr>
            <a:r>
              <a:rPr lang="en-GB" sz="1200"/>
              <a:t>Small microorganisms</a:t>
            </a:r>
          </a:p>
          <a:p>
            <a:pPr algn="just">
              <a:spcBef>
                <a:spcPct val="20000"/>
              </a:spcBef>
            </a:pPr>
            <a:r>
              <a:rPr lang="en-GB" sz="1200" b="0"/>
              <a:t>Bacteria</a:t>
            </a:r>
          </a:p>
          <a:p>
            <a:pPr algn="just">
              <a:spcBef>
                <a:spcPct val="20000"/>
              </a:spcBef>
            </a:pPr>
            <a:r>
              <a:rPr lang="en-GB" sz="1200" b="0"/>
              <a:t>Fungal spores</a:t>
            </a:r>
          </a:p>
          <a:p>
            <a:pPr algn="just">
              <a:spcBef>
                <a:spcPct val="20000"/>
              </a:spcBef>
            </a:pPr>
            <a:r>
              <a:rPr lang="en-GB" sz="1200" b="0"/>
              <a:t>Large viruses</a:t>
            </a:r>
          </a:p>
          <a:p>
            <a:pPr algn="just">
              <a:spcBef>
                <a:spcPct val="20000"/>
              </a:spcBef>
            </a:pPr>
            <a:r>
              <a:rPr lang="en-GB" sz="1200" b="0"/>
              <a:t>_____________________</a:t>
            </a:r>
            <a:r>
              <a:rPr lang="cs-CZ" sz="1200" b="0"/>
              <a:t>________</a:t>
            </a:r>
            <a:r>
              <a:rPr lang="en-GB" sz="1200" b="0"/>
              <a:t>________</a:t>
            </a:r>
          </a:p>
          <a:p>
            <a:pPr algn="just">
              <a:spcBef>
                <a:spcPct val="20000"/>
              </a:spcBef>
            </a:pPr>
            <a:r>
              <a:rPr lang="en-GB" sz="1200"/>
              <a:t>Small viruses</a:t>
            </a:r>
            <a:endParaRPr lang="en-US" sz="1200"/>
          </a:p>
        </p:txBody>
      </p:sp>
      <p:sp>
        <p:nvSpPr>
          <p:cNvPr id="59397" name="Rectangle 4"/>
          <p:cNvSpPr>
            <a:spLocks noChangeArrowheads="1"/>
          </p:cNvSpPr>
          <p:nvPr/>
        </p:nvSpPr>
        <p:spPr bwMode="auto">
          <a:xfrm>
            <a:off x="3810000" y="1790700"/>
            <a:ext cx="1524000" cy="4533900"/>
          </a:xfrm>
          <a:prstGeom prst="rect">
            <a:avLst/>
          </a:prstGeom>
          <a:noFill/>
          <a:ln w="25400">
            <a:noFill/>
            <a:miter lim="800000"/>
            <a:headEnd/>
            <a:tailEnd type="none" w="med" len="lg"/>
          </a:ln>
        </p:spPr>
        <p:txBody>
          <a:bodyPr/>
          <a:lstStyle/>
          <a:p>
            <a:pPr algn="ctr">
              <a:spcBef>
                <a:spcPct val="20000"/>
              </a:spcBef>
            </a:pPr>
            <a:r>
              <a:rPr lang="en-GB" sz="1200"/>
              <a:t>2 mm</a:t>
            </a:r>
          </a:p>
          <a:p>
            <a:pPr algn="ctr">
              <a:spcBef>
                <a:spcPct val="20000"/>
              </a:spcBef>
            </a:pPr>
            <a:endParaRPr lang="en-GB" sz="1200"/>
          </a:p>
          <a:p>
            <a:pPr algn="ctr">
              <a:spcBef>
                <a:spcPct val="20000"/>
              </a:spcBef>
            </a:pPr>
            <a:r>
              <a:rPr lang="en-GB" sz="1200"/>
              <a:t>50 µm</a:t>
            </a:r>
          </a:p>
          <a:p>
            <a:pPr algn="ctr">
              <a:spcBef>
                <a:spcPct val="20000"/>
              </a:spcBef>
            </a:pPr>
            <a:endParaRPr lang="en-GB" sz="1200"/>
          </a:p>
          <a:p>
            <a:pPr algn="ctr">
              <a:spcBef>
                <a:spcPct val="20000"/>
              </a:spcBef>
            </a:pPr>
            <a:endParaRPr lang="en-GB" sz="1200"/>
          </a:p>
          <a:p>
            <a:pPr algn="ctr">
              <a:spcBef>
                <a:spcPct val="20000"/>
              </a:spcBef>
            </a:pPr>
            <a:r>
              <a:rPr lang="en-GB" sz="1200"/>
              <a:t>2 µm</a:t>
            </a:r>
          </a:p>
          <a:p>
            <a:pPr algn="ctr">
              <a:spcBef>
                <a:spcPct val="20000"/>
              </a:spcBef>
            </a:pPr>
            <a:endParaRPr lang="en-GB" sz="1200"/>
          </a:p>
          <a:p>
            <a:pPr algn="ctr">
              <a:spcBef>
                <a:spcPct val="20000"/>
              </a:spcBef>
            </a:pPr>
            <a:endParaRPr lang="en-GB" sz="1200"/>
          </a:p>
          <a:p>
            <a:pPr algn="ctr">
              <a:spcBef>
                <a:spcPct val="20000"/>
              </a:spcBef>
            </a:pPr>
            <a:endParaRPr lang="en-GB" sz="1200"/>
          </a:p>
          <a:p>
            <a:pPr algn="ctr">
              <a:spcBef>
                <a:spcPct val="20000"/>
              </a:spcBef>
            </a:pPr>
            <a:endParaRPr lang="en-GB" sz="1200"/>
          </a:p>
          <a:p>
            <a:pPr algn="ctr">
              <a:spcBef>
                <a:spcPct val="20000"/>
              </a:spcBef>
            </a:pPr>
            <a:endParaRPr lang="en-GB" sz="1200"/>
          </a:p>
          <a:p>
            <a:pPr algn="ctr">
              <a:spcBef>
                <a:spcPct val="20000"/>
              </a:spcBef>
            </a:pPr>
            <a:endParaRPr lang="en-GB" sz="1200"/>
          </a:p>
          <a:p>
            <a:pPr algn="ctr">
              <a:spcBef>
                <a:spcPct val="20000"/>
              </a:spcBef>
            </a:pPr>
            <a:endParaRPr lang="en-GB" sz="1200"/>
          </a:p>
          <a:p>
            <a:pPr algn="ctr">
              <a:spcBef>
                <a:spcPct val="20000"/>
              </a:spcBef>
            </a:pPr>
            <a:endParaRPr lang="en-GB" sz="1200"/>
          </a:p>
          <a:p>
            <a:pPr algn="ctr">
              <a:spcBef>
                <a:spcPct val="20000"/>
              </a:spcBef>
            </a:pPr>
            <a:r>
              <a:rPr lang="en-GB" sz="1200"/>
              <a:t>0.2 µm</a:t>
            </a:r>
            <a:endParaRPr lang="en-US" sz="1200"/>
          </a:p>
        </p:txBody>
      </p:sp>
      <p:sp>
        <p:nvSpPr>
          <p:cNvPr id="59398" name="Rectangle 5"/>
          <p:cNvSpPr>
            <a:spLocks noChangeArrowheads="1"/>
          </p:cNvSpPr>
          <p:nvPr/>
        </p:nvSpPr>
        <p:spPr bwMode="auto">
          <a:xfrm>
            <a:off x="381000" y="1790700"/>
            <a:ext cx="3429000" cy="4533900"/>
          </a:xfrm>
          <a:prstGeom prst="rect">
            <a:avLst/>
          </a:prstGeom>
          <a:noFill/>
          <a:ln w="25400">
            <a:noFill/>
            <a:miter lim="800000"/>
            <a:headEnd/>
            <a:tailEnd type="none" w="med" len="lg"/>
          </a:ln>
        </p:spPr>
        <p:txBody>
          <a:bodyPr/>
          <a:lstStyle/>
          <a:p>
            <a:pPr algn="just" defTabSz="228600">
              <a:spcBef>
                <a:spcPct val="20000"/>
              </a:spcBef>
            </a:pPr>
            <a:r>
              <a:rPr lang="en-GB" sz="1200"/>
              <a:t>Sand:</a:t>
            </a:r>
            <a:r>
              <a:rPr lang="en-GB" sz="1200" b="0"/>
              <a:t> quartz, silicates, carbonates</a:t>
            </a:r>
          </a:p>
          <a:p>
            <a:pPr algn="just" defTabSz="228600">
              <a:spcBef>
                <a:spcPct val="20000"/>
              </a:spcBef>
            </a:pPr>
            <a:r>
              <a:rPr lang="en-GB" sz="1200" b="0"/>
              <a:t>_____________________</a:t>
            </a:r>
            <a:r>
              <a:rPr lang="cs-CZ" sz="1200" b="0"/>
              <a:t>_____________</a:t>
            </a:r>
            <a:r>
              <a:rPr lang="en-GB" sz="1200" b="0"/>
              <a:t>____</a:t>
            </a:r>
          </a:p>
          <a:p>
            <a:pPr algn="just" defTabSz="228600">
              <a:spcBef>
                <a:spcPct val="20000"/>
              </a:spcBef>
            </a:pPr>
            <a:r>
              <a:rPr lang="en-GB" sz="1200"/>
              <a:t>Silt:</a:t>
            </a:r>
            <a:r>
              <a:rPr lang="en-GB" sz="1200" b="0"/>
              <a:t> quartz, silicates, carbonates</a:t>
            </a:r>
          </a:p>
          <a:p>
            <a:pPr algn="just" defTabSz="228600">
              <a:spcBef>
                <a:spcPct val="20000"/>
              </a:spcBef>
            </a:pPr>
            <a:endParaRPr lang="en-GB" sz="1200" b="0"/>
          </a:p>
          <a:p>
            <a:pPr algn="just" defTabSz="228600">
              <a:spcBef>
                <a:spcPct val="20000"/>
              </a:spcBef>
            </a:pPr>
            <a:r>
              <a:rPr lang="en-GB" sz="1200" b="0"/>
              <a:t>_____________________________</a:t>
            </a:r>
            <a:r>
              <a:rPr lang="cs-CZ" sz="1200" b="0"/>
              <a:t>_________</a:t>
            </a:r>
            <a:endParaRPr lang="en-GB" sz="1200" b="0"/>
          </a:p>
          <a:p>
            <a:pPr algn="just" defTabSz="228600">
              <a:spcBef>
                <a:spcPct val="20000"/>
              </a:spcBef>
            </a:pPr>
            <a:r>
              <a:rPr lang="en-GB" sz="1200"/>
              <a:t>Granulometric clays: </a:t>
            </a:r>
            <a:endParaRPr lang="cs-CZ" sz="1200"/>
          </a:p>
          <a:p>
            <a:pPr algn="just" defTabSz="228600">
              <a:spcBef>
                <a:spcPct val="20000"/>
              </a:spcBef>
            </a:pPr>
            <a:r>
              <a:rPr lang="en-GB" sz="1200" b="0"/>
              <a:t>microcrytals of primary minerals</a:t>
            </a:r>
          </a:p>
          <a:p>
            <a:pPr algn="just" defTabSz="228600">
              <a:spcBef>
                <a:spcPct val="20000"/>
              </a:spcBef>
            </a:pPr>
            <a:r>
              <a:rPr lang="en-GB" sz="1200"/>
              <a:t>Phyllosilicates: </a:t>
            </a:r>
          </a:p>
          <a:p>
            <a:pPr algn="just" defTabSz="228600">
              <a:spcBef>
                <a:spcPct val="20000"/>
              </a:spcBef>
            </a:pPr>
            <a:r>
              <a:rPr lang="en-GB" sz="1000" b="0"/>
              <a:t>Inherited – illite, mica</a:t>
            </a:r>
          </a:p>
          <a:p>
            <a:pPr algn="just" defTabSz="228600">
              <a:spcBef>
                <a:spcPct val="20000"/>
              </a:spcBef>
            </a:pPr>
            <a:r>
              <a:rPr lang="en-GB" sz="1000" b="0"/>
              <a:t>Transformed – vermiculite, high-charge smectite</a:t>
            </a:r>
          </a:p>
          <a:p>
            <a:pPr algn="just" defTabSz="228600">
              <a:spcBef>
                <a:spcPct val="20000"/>
              </a:spcBef>
            </a:pPr>
            <a:r>
              <a:rPr lang="en-GB" sz="1000" b="0"/>
              <a:t>Neoformed – kaolinite, smectite</a:t>
            </a:r>
          </a:p>
          <a:p>
            <a:pPr algn="just" defTabSz="228600">
              <a:spcBef>
                <a:spcPct val="20000"/>
              </a:spcBef>
            </a:pPr>
            <a:r>
              <a:rPr lang="en-GB" sz="1000" b="0"/>
              <a:t>Oxides and hydroxides</a:t>
            </a:r>
          </a:p>
          <a:p>
            <a:pPr algn="just" defTabSz="228600">
              <a:spcBef>
                <a:spcPct val="20000"/>
              </a:spcBef>
            </a:pPr>
            <a:r>
              <a:rPr lang="en-GB" sz="1200" b="0"/>
              <a:t>_____________________________</a:t>
            </a:r>
            <a:r>
              <a:rPr lang="cs-CZ" sz="1200" b="0"/>
              <a:t>_________</a:t>
            </a:r>
            <a:endParaRPr lang="en-GB" sz="1200"/>
          </a:p>
          <a:p>
            <a:pPr algn="just" defTabSz="228600">
              <a:spcBef>
                <a:spcPct val="20000"/>
              </a:spcBef>
            </a:pPr>
            <a:r>
              <a:rPr lang="en-GB" sz="1200"/>
              <a:t>Fine clays: </a:t>
            </a:r>
            <a:endParaRPr lang="cs-CZ" sz="1200"/>
          </a:p>
          <a:p>
            <a:pPr algn="just" defTabSz="228600">
              <a:spcBef>
                <a:spcPct val="20000"/>
              </a:spcBef>
            </a:pPr>
            <a:r>
              <a:rPr lang="cs-CZ" sz="1200" b="0"/>
              <a:t>S</a:t>
            </a:r>
            <a:r>
              <a:rPr lang="en-GB" sz="1200" b="0"/>
              <a:t>welling clay minerals</a:t>
            </a:r>
          </a:p>
          <a:p>
            <a:pPr algn="just" defTabSz="228600">
              <a:spcBef>
                <a:spcPct val="20000"/>
              </a:spcBef>
            </a:pPr>
            <a:r>
              <a:rPr lang="en-GB" sz="1200" b="0"/>
              <a:t>Interstratified clay minerals</a:t>
            </a:r>
          </a:p>
          <a:p>
            <a:pPr algn="just" defTabSz="228600">
              <a:spcBef>
                <a:spcPct val="20000"/>
              </a:spcBef>
            </a:pPr>
            <a:r>
              <a:rPr lang="en-GB" sz="1200" b="0"/>
              <a:t>Low range order crystalline compounds</a:t>
            </a:r>
          </a:p>
        </p:txBody>
      </p:sp>
      <p:sp>
        <p:nvSpPr>
          <p:cNvPr id="59399" name="Rectangle 6"/>
          <p:cNvSpPr>
            <a:spLocks noChangeArrowheads="1"/>
          </p:cNvSpPr>
          <p:nvPr/>
        </p:nvSpPr>
        <p:spPr bwMode="auto">
          <a:xfrm>
            <a:off x="5334000" y="1392238"/>
            <a:ext cx="3467100" cy="398462"/>
          </a:xfrm>
          <a:prstGeom prst="rect">
            <a:avLst/>
          </a:prstGeom>
          <a:noFill/>
          <a:ln w="25400">
            <a:noFill/>
            <a:miter lim="800000"/>
            <a:headEnd/>
            <a:tailEnd type="none" w="med" len="lg"/>
          </a:ln>
        </p:spPr>
        <p:txBody>
          <a:bodyPr anchor="ctr" anchorCtr="1"/>
          <a:lstStyle/>
          <a:p>
            <a:pPr algn="ctr">
              <a:spcBef>
                <a:spcPct val="20000"/>
              </a:spcBef>
            </a:pPr>
            <a:r>
              <a:rPr lang="en-GB" sz="1200" b="0"/>
              <a:t>Organic and biological constituents</a:t>
            </a:r>
            <a:endParaRPr lang="en-US" sz="1200" b="0"/>
          </a:p>
        </p:txBody>
      </p:sp>
      <p:sp>
        <p:nvSpPr>
          <p:cNvPr id="59400" name="Rectangle 7"/>
          <p:cNvSpPr>
            <a:spLocks noChangeArrowheads="1"/>
          </p:cNvSpPr>
          <p:nvPr/>
        </p:nvSpPr>
        <p:spPr bwMode="auto">
          <a:xfrm>
            <a:off x="3810000" y="1392238"/>
            <a:ext cx="1524000" cy="398462"/>
          </a:xfrm>
          <a:prstGeom prst="rect">
            <a:avLst/>
          </a:prstGeom>
          <a:noFill/>
          <a:ln w="25400">
            <a:noFill/>
            <a:miter lim="800000"/>
            <a:headEnd/>
            <a:tailEnd type="none" w="med" len="lg"/>
          </a:ln>
        </p:spPr>
        <p:txBody>
          <a:bodyPr anchor="ctr" anchorCtr="1"/>
          <a:lstStyle/>
          <a:p>
            <a:pPr algn="ctr">
              <a:spcBef>
                <a:spcPct val="20000"/>
              </a:spcBef>
            </a:pPr>
            <a:r>
              <a:rPr lang="en-GB" sz="1200" b="0"/>
              <a:t>Size</a:t>
            </a:r>
            <a:endParaRPr lang="en-US" sz="1200" b="0"/>
          </a:p>
        </p:txBody>
      </p:sp>
      <p:sp>
        <p:nvSpPr>
          <p:cNvPr id="59401" name="Rectangle 8"/>
          <p:cNvSpPr>
            <a:spLocks noChangeArrowheads="1"/>
          </p:cNvSpPr>
          <p:nvPr/>
        </p:nvSpPr>
        <p:spPr bwMode="auto">
          <a:xfrm>
            <a:off x="381000" y="1392238"/>
            <a:ext cx="3429000" cy="398462"/>
          </a:xfrm>
          <a:prstGeom prst="rect">
            <a:avLst/>
          </a:prstGeom>
          <a:noFill/>
          <a:ln w="25400">
            <a:noFill/>
            <a:miter lim="800000"/>
            <a:headEnd/>
            <a:tailEnd type="none" w="med" len="lg"/>
          </a:ln>
        </p:spPr>
        <p:txBody>
          <a:bodyPr anchor="ctr" anchorCtr="1"/>
          <a:lstStyle/>
          <a:p>
            <a:pPr algn="ctr">
              <a:spcBef>
                <a:spcPct val="20000"/>
              </a:spcBef>
            </a:pPr>
            <a:r>
              <a:rPr lang="en-GB" sz="1200" b="0"/>
              <a:t>Mineral constituents</a:t>
            </a:r>
            <a:endParaRPr lang="en-US" sz="1200" b="0"/>
          </a:p>
        </p:txBody>
      </p:sp>
      <p:sp>
        <p:nvSpPr>
          <p:cNvPr id="59402" name="Line 9"/>
          <p:cNvSpPr>
            <a:spLocks noChangeShapeType="1"/>
          </p:cNvSpPr>
          <p:nvPr/>
        </p:nvSpPr>
        <p:spPr bwMode="auto">
          <a:xfrm>
            <a:off x="381000" y="1392238"/>
            <a:ext cx="8420100" cy="0"/>
          </a:xfrm>
          <a:prstGeom prst="line">
            <a:avLst/>
          </a:prstGeom>
          <a:noFill/>
          <a:ln w="12700">
            <a:solidFill>
              <a:schemeClr val="tx1"/>
            </a:solidFill>
            <a:round/>
            <a:headEnd/>
            <a:tailEnd type="none" w="med" len="lg"/>
          </a:ln>
        </p:spPr>
        <p:txBody>
          <a:bodyPr/>
          <a:lstStyle/>
          <a:p>
            <a:endParaRPr lang="en-US"/>
          </a:p>
        </p:txBody>
      </p:sp>
      <p:sp>
        <p:nvSpPr>
          <p:cNvPr id="59403" name="Line 10"/>
          <p:cNvSpPr>
            <a:spLocks noChangeShapeType="1"/>
          </p:cNvSpPr>
          <p:nvPr/>
        </p:nvSpPr>
        <p:spPr bwMode="auto">
          <a:xfrm>
            <a:off x="381000" y="1790700"/>
            <a:ext cx="8420100" cy="0"/>
          </a:xfrm>
          <a:prstGeom prst="line">
            <a:avLst/>
          </a:prstGeom>
          <a:noFill/>
          <a:ln w="12700">
            <a:solidFill>
              <a:schemeClr val="tx1"/>
            </a:solidFill>
            <a:round/>
            <a:headEnd/>
            <a:tailEnd type="none" w="med" len="lg"/>
          </a:ln>
        </p:spPr>
        <p:txBody>
          <a:bodyPr/>
          <a:lstStyle/>
          <a:p>
            <a:endParaRPr lang="en-US"/>
          </a:p>
        </p:txBody>
      </p:sp>
      <p:sp>
        <p:nvSpPr>
          <p:cNvPr id="59404" name="Line 11"/>
          <p:cNvSpPr>
            <a:spLocks noChangeShapeType="1"/>
          </p:cNvSpPr>
          <p:nvPr/>
        </p:nvSpPr>
        <p:spPr bwMode="auto">
          <a:xfrm>
            <a:off x="381000" y="990600"/>
            <a:ext cx="0" cy="401638"/>
          </a:xfrm>
          <a:prstGeom prst="line">
            <a:avLst/>
          </a:prstGeom>
          <a:noFill/>
          <a:ln w="28575" cap="sq">
            <a:noFill/>
            <a:round/>
            <a:headEnd/>
            <a:tailEnd type="none" w="med" len="lg"/>
          </a:ln>
        </p:spPr>
        <p:txBody>
          <a:bodyPr/>
          <a:lstStyle/>
          <a:p>
            <a:endParaRPr lang="en-US"/>
          </a:p>
        </p:txBody>
      </p:sp>
      <p:sp>
        <p:nvSpPr>
          <p:cNvPr id="59405" name="Line 12"/>
          <p:cNvSpPr>
            <a:spLocks noChangeShapeType="1"/>
          </p:cNvSpPr>
          <p:nvPr/>
        </p:nvSpPr>
        <p:spPr bwMode="auto">
          <a:xfrm>
            <a:off x="8801100" y="990600"/>
            <a:ext cx="0" cy="401638"/>
          </a:xfrm>
          <a:prstGeom prst="line">
            <a:avLst/>
          </a:prstGeom>
          <a:noFill/>
          <a:ln w="28575" cap="sq">
            <a:noFill/>
            <a:round/>
            <a:headEnd/>
            <a:tailEnd type="none" w="med" len="lg"/>
          </a:ln>
        </p:spPr>
        <p:txBody>
          <a:bodyPr/>
          <a:lstStyle/>
          <a:p>
            <a:endParaRPr lang="en-US"/>
          </a:p>
        </p:txBody>
      </p:sp>
      <p:sp>
        <p:nvSpPr>
          <p:cNvPr id="59406" name="Line 13"/>
          <p:cNvSpPr>
            <a:spLocks noChangeShapeType="1"/>
          </p:cNvSpPr>
          <p:nvPr/>
        </p:nvSpPr>
        <p:spPr bwMode="auto">
          <a:xfrm flipH="1">
            <a:off x="3798888" y="1392238"/>
            <a:ext cx="11112" cy="4237037"/>
          </a:xfrm>
          <a:prstGeom prst="line">
            <a:avLst/>
          </a:prstGeom>
          <a:noFill/>
          <a:ln w="12700">
            <a:solidFill>
              <a:schemeClr val="tx1"/>
            </a:solidFill>
            <a:round/>
            <a:headEnd/>
            <a:tailEnd type="none" w="med" len="lg"/>
          </a:ln>
        </p:spPr>
        <p:txBody>
          <a:bodyPr/>
          <a:lstStyle/>
          <a:p>
            <a:endParaRPr lang="en-US"/>
          </a:p>
        </p:txBody>
      </p:sp>
      <p:sp>
        <p:nvSpPr>
          <p:cNvPr id="59407" name="Line 14"/>
          <p:cNvSpPr>
            <a:spLocks noChangeShapeType="1"/>
          </p:cNvSpPr>
          <p:nvPr/>
        </p:nvSpPr>
        <p:spPr bwMode="auto">
          <a:xfrm flipH="1">
            <a:off x="5329238" y="1392238"/>
            <a:ext cx="4762" cy="4230687"/>
          </a:xfrm>
          <a:prstGeom prst="line">
            <a:avLst/>
          </a:prstGeom>
          <a:noFill/>
          <a:ln w="12700">
            <a:solidFill>
              <a:schemeClr val="tx1"/>
            </a:solidFill>
            <a:round/>
            <a:headEnd/>
            <a:tailEnd type="none" w="med" len="lg"/>
          </a:ln>
        </p:spPr>
        <p:txBody>
          <a:bodyPr/>
          <a:lstStyle/>
          <a:p>
            <a:endParaRPr lang="en-US"/>
          </a:p>
        </p:txBody>
      </p:sp>
      <p:sp>
        <p:nvSpPr>
          <p:cNvPr id="59408" name="Line 15"/>
          <p:cNvSpPr>
            <a:spLocks noChangeShapeType="1"/>
          </p:cNvSpPr>
          <p:nvPr/>
        </p:nvSpPr>
        <p:spPr bwMode="auto">
          <a:xfrm>
            <a:off x="381000" y="1392238"/>
            <a:ext cx="0" cy="398462"/>
          </a:xfrm>
          <a:prstGeom prst="line">
            <a:avLst/>
          </a:prstGeom>
          <a:noFill/>
          <a:ln w="28575" cap="sq">
            <a:noFill/>
            <a:round/>
            <a:headEnd/>
            <a:tailEnd type="none" w="med" len="lg"/>
          </a:ln>
        </p:spPr>
        <p:txBody>
          <a:bodyPr/>
          <a:lstStyle/>
          <a:p>
            <a:endParaRPr lang="en-US"/>
          </a:p>
        </p:txBody>
      </p:sp>
      <p:sp>
        <p:nvSpPr>
          <p:cNvPr id="59409" name="Line 16"/>
          <p:cNvSpPr>
            <a:spLocks noChangeShapeType="1"/>
          </p:cNvSpPr>
          <p:nvPr/>
        </p:nvSpPr>
        <p:spPr bwMode="auto">
          <a:xfrm>
            <a:off x="8801100" y="1392238"/>
            <a:ext cx="0" cy="398462"/>
          </a:xfrm>
          <a:prstGeom prst="line">
            <a:avLst/>
          </a:prstGeom>
          <a:noFill/>
          <a:ln w="28575" cap="sq">
            <a:noFill/>
            <a:round/>
            <a:headEnd/>
            <a:tailEnd type="none" w="med" len="lg"/>
          </a:ln>
        </p:spPr>
        <p:txBody>
          <a:bodyPr/>
          <a:lstStyle/>
          <a:p>
            <a:endParaRPr lang="en-US"/>
          </a:p>
        </p:txBody>
      </p:sp>
      <p:sp>
        <p:nvSpPr>
          <p:cNvPr id="59410" name="Line 17"/>
          <p:cNvSpPr>
            <a:spLocks noChangeShapeType="1"/>
          </p:cNvSpPr>
          <p:nvPr/>
        </p:nvSpPr>
        <p:spPr bwMode="auto">
          <a:xfrm>
            <a:off x="381000" y="1790700"/>
            <a:ext cx="0" cy="4533900"/>
          </a:xfrm>
          <a:prstGeom prst="line">
            <a:avLst/>
          </a:prstGeom>
          <a:noFill/>
          <a:ln w="28575" cap="sq">
            <a:noFill/>
            <a:round/>
            <a:headEnd/>
            <a:tailEnd type="none" w="med" len="lg"/>
          </a:ln>
        </p:spPr>
        <p:txBody>
          <a:bodyPr/>
          <a:lstStyle/>
          <a:p>
            <a:endParaRPr lang="en-US"/>
          </a:p>
        </p:txBody>
      </p:sp>
      <p:sp>
        <p:nvSpPr>
          <p:cNvPr id="59411" name="Line 18"/>
          <p:cNvSpPr>
            <a:spLocks noChangeShapeType="1"/>
          </p:cNvSpPr>
          <p:nvPr/>
        </p:nvSpPr>
        <p:spPr bwMode="auto">
          <a:xfrm>
            <a:off x="8801100" y="1790700"/>
            <a:ext cx="0" cy="4533900"/>
          </a:xfrm>
          <a:prstGeom prst="line">
            <a:avLst/>
          </a:prstGeom>
          <a:noFill/>
          <a:ln w="28575" cap="sq">
            <a:noFill/>
            <a:round/>
            <a:headEnd/>
            <a:tailEnd type="none" w="med" len="lg"/>
          </a:ln>
        </p:spPr>
        <p:txBody>
          <a:bodyPr/>
          <a:lstStyle/>
          <a:p>
            <a:endParaRPr lang="en-US"/>
          </a:p>
        </p:txBody>
      </p:sp>
      <p:sp>
        <p:nvSpPr>
          <p:cNvPr id="59412" name="Rectangle 19"/>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Zástupný symbol pro číslo snímku 2"/>
          <p:cNvSpPr>
            <a:spLocks noGrp="1"/>
          </p:cNvSpPr>
          <p:nvPr>
            <p:ph type="sldNum" sz="quarter" idx="10"/>
          </p:nvPr>
        </p:nvSpPr>
        <p:spPr>
          <a:noFill/>
        </p:spPr>
        <p:txBody>
          <a:bodyPr/>
          <a:lstStyle/>
          <a:p>
            <a:r>
              <a:rPr lang="cs-CZ" smtClean="0">
                <a:latin typeface="Arial" charset="0"/>
              </a:rPr>
              <a:t>Snímek </a:t>
            </a:r>
            <a:fld id="{69146582-5F1C-4B57-B399-94EB58AB070C}" type="slidenum">
              <a:rPr lang="cs-CZ" smtClean="0">
                <a:latin typeface="Arial" charset="0"/>
              </a:rPr>
              <a:pPr/>
              <a:t>5</a:t>
            </a:fld>
            <a:endParaRPr lang="cs-CZ" smtClean="0">
              <a:latin typeface="Arial" charset="0"/>
            </a:endParaRPr>
          </a:p>
        </p:txBody>
      </p:sp>
      <p:sp>
        <p:nvSpPr>
          <p:cNvPr id="16387" name="Text Box 2"/>
          <p:cNvSpPr txBox="1">
            <a:spLocks noChangeArrowheads="1"/>
          </p:cNvSpPr>
          <p:nvPr/>
        </p:nvSpPr>
        <p:spPr bwMode="auto">
          <a:xfrm>
            <a:off x="395288" y="692150"/>
            <a:ext cx="8469312" cy="5262979"/>
          </a:xfrm>
          <a:prstGeom prst="rect">
            <a:avLst/>
          </a:prstGeom>
          <a:noFill/>
          <a:ln w="9525">
            <a:noFill/>
            <a:miter lim="800000"/>
            <a:headEnd/>
            <a:tailEnd/>
          </a:ln>
        </p:spPr>
        <p:txBody>
          <a:bodyPr>
            <a:spAutoFit/>
          </a:bodyPr>
          <a:lstStyle/>
          <a:p>
            <a:pPr marL="363538" indent="-363538" algn="just" eaLnBrk="0" hangingPunct="0">
              <a:spcAft>
                <a:spcPct val="50000"/>
              </a:spcAft>
              <a:buFont typeface="Arial" pitchFamily="34" charset="0"/>
              <a:buChar char="•"/>
            </a:pPr>
            <a:r>
              <a:rPr lang="cs-CZ" sz="1800" dirty="0" smtClean="0"/>
              <a:t>I </a:t>
            </a:r>
            <a:r>
              <a:rPr lang="cs-CZ" sz="1800" dirty="0"/>
              <a:t>v nekontaminovaném prostředí mohou být mikroorganismy vystaveny vlivu </a:t>
            </a:r>
            <a:r>
              <a:rPr lang="cs-CZ" sz="1800" dirty="0">
                <a:solidFill>
                  <a:srgbClr val="FF0000"/>
                </a:solidFill>
              </a:rPr>
              <a:t>stresových faktorů</a:t>
            </a:r>
          </a:p>
          <a:p>
            <a:pPr marL="363538" indent="-363538" algn="just" eaLnBrk="0" hangingPunct="0">
              <a:spcAft>
                <a:spcPct val="50000"/>
              </a:spcAft>
              <a:buFont typeface="Arial" pitchFamily="34" charset="0"/>
              <a:buChar char="•"/>
            </a:pPr>
            <a:r>
              <a:rPr lang="cs-CZ" sz="1800" dirty="0"/>
              <a:t>I </a:t>
            </a:r>
            <a:r>
              <a:rPr lang="cs-CZ" sz="1800" dirty="0">
                <a:solidFill>
                  <a:srgbClr val="FF0000"/>
                </a:solidFill>
              </a:rPr>
              <a:t>"přirozené" stresové faktory </a:t>
            </a:r>
            <a:r>
              <a:rPr lang="cs-CZ" sz="1800" dirty="0"/>
              <a:t>obdobně jako kontaminace jsou příčinou vyšší udržovací energie mikrobiálního společenstva </a:t>
            </a:r>
          </a:p>
          <a:p>
            <a:pPr marL="363538" indent="-363538" algn="just" eaLnBrk="0" hangingPunct="0">
              <a:spcAft>
                <a:spcPct val="50000"/>
              </a:spcAft>
              <a:buFont typeface="Arial" pitchFamily="34" charset="0"/>
              <a:buChar char="•"/>
            </a:pPr>
            <a:r>
              <a:rPr lang="cs-CZ" sz="1800" dirty="0" err="1"/>
              <a:t>Suboptimální</a:t>
            </a:r>
            <a:r>
              <a:rPr lang="cs-CZ" sz="1800" dirty="0"/>
              <a:t> úroveň parametrů vnějšího prostředí </a:t>
            </a:r>
            <a:r>
              <a:rPr lang="cs-CZ" sz="1800" dirty="0">
                <a:solidFill>
                  <a:srgbClr val="FF0000"/>
                </a:solidFill>
              </a:rPr>
              <a:t>ovlivňuje i citlivost mikroorganismů</a:t>
            </a:r>
            <a:r>
              <a:rPr lang="cs-CZ" sz="1800" dirty="0"/>
              <a:t> vůči toxickým látkám - ve stresujících přírodních podmínkách jsou mikroorganismy relativně citlivější na jakýkoli dodatečný podnět </a:t>
            </a:r>
          </a:p>
          <a:p>
            <a:pPr marL="363538" indent="-363538" algn="just" eaLnBrk="0" hangingPunct="0">
              <a:spcAft>
                <a:spcPct val="50000"/>
              </a:spcAft>
              <a:buFont typeface="Arial" pitchFamily="34" charset="0"/>
              <a:buChar char="•"/>
            </a:pPr>
            <a:r>
              <a:rPr lang="cs-CZ" sz="1800" dirty="0"/>
              <a:t>Působení stresových faktorů vede k </a:t>
            </a:r>
            <a:r>
              <a:rPr lang="cs-CZ" sz="1800" dirty="0">
                <a:solidFill>
                  <a:srgbClr val="FF0000"/>
                </a:solidFill>
              </a:rPr>
              <a:t>redukci </a:t>
            </a:r>
            <a:r>
              <a:rPr lang="cs-CZ" sz="1800" dirty="0" err="1">
                <a:solidFill>
                  <a:srgbClr val="FF0000"/>
                </a:solidFill>
              </a:rPr>
              <a:t>diverzity</a:t>
            </a:r>
            <a:r>
              <a:rPr lang="cs-CZ" sz="1800" dirty="0"/>
              <a:t>, což je spojeno se ztrátou určité části enzymatického vybavení, což vede ke snížené schopnosti společenstva přizpůsobit se působení kontaminující látky (např. degradovat jistý typ látky)</a:t>
            </a:r>
          </a:p>
          <a:p>
            <a:pPr marL="363538" indent="-363538" algn="just" eaLnBrk="0" hangingPunct="0">
              <a:spcAft>
                <a:spcPct val="50000"/>
              </a:spcAft>
              <a:buFont typeface="Wingdings" pitchFamily="2" charset="2"/>
              <a:buChar char="Ø"/>
            </a:pPr>
            <a:endParaRPr lang="cs-CZ" dirty="0"/>
          </a:p>
          <a:p>
            <a:pPr marL="363538" indent="-363538" algn="just" eaLnBrk="0" hangingPunct="0">
              <a:spcAft>
                <a:spcPct val="50000"/>
              </a:spcAft>
              <a:buFont typeface="Wingdings" pitchFamily="2" charset="2"/>
              <a:buChar char="Ø"/>
            </a:pPr>
            <a:r>
              <a:rPr lang="cs-CZ" sz="2000" dirty="0">
                <a:solidFill>
                  <a:srgbClr val="CC3300"/>
                </a:solidFill>
              </a:rPr>
              <a:t>Tyto skutečnosti komplikují interpretaci </a:t>
            </a:r>
            <a:r>
              <a:rPr lang="cs-CZ" sz="2000" dirty="0" err="1">
                <a:solidFill>
                  <a:srgbClr val="CC3300"/>
                </a:solidFill>
              </a:rPr>
              <a:t>ekotoxikologických</a:t>
            </a:r>
            <a:r>
              <a:rPr lang="cs-CZ" sz="2000" dirty="0">
                <a:solidFill>
                  <a:srgbClr val="CC3300"/>
                </a:solidFill>
              </a:rPr>
              <a:t> studií </a:t>
            </a:r>
            <a:r>
              <a:rPr lang="cs-CZ" sz="2000" i="1" dirty="0">
                <a:solidFill>
                  <a:srgbClr val="CC3300"/>
                </a:solidFill>
              </a:rPr>
              <a:t>in </a:t>
            </a:r>
            <a:r>
              <a:rPr lang="cs-CZ" sz="2000" i="1" dirty="0" err="1">
                <a:solidFill>
                  <a:srgbClr val="CC3300"/>
                </a:solidFill>
              </a:rPr>
              <a:t>situ</a:t>
            </a:r>
            <a:r>
              <a:rPr lang="cs-CZ" sz="2000" dirty="0">
                <a:solidFill>
                  <a:srgbClr val="CC3300"/>
                </a:solidFill>
              </a:rPr>
              <a:t>, proto pro odhad vlivu kontaminující látky je nezbytné znát i jistou historii zkoumané lokality</a:t>
            </a:r>
          </a:p>
        </p:txBody>
      </p:sp>
      <p:sp>
        <p:nvSpPr>
          <p:cNvPr id="16388" name="Rectangle 3"/>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dirty="0" smtClean="0"/>
              <a:t>Specifika z pohledu ekotoxikologie</a:t>
            </a:r>
            <a:endParaRPr lang="cs-CZ" sz="2400" dirty="0">
              <a:solidFill>
                <a:srgbClr val="DC0000"/>
              </a:solidFill>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79388" y="620713"/>
            <a:ext cx="8420100" cy="533400"/>
          </a:xfrm>
        </p:spPr>
        <p:txBody>
          <a:bodyPr/>
          <a:lstStyle/>
          <a:p>
            <a:pPr algn="l" eaLnBrk="1" hangingPunct="1"/>
            <a:r>
              <a:rPr lang="cs-CZ" smtClean="0">
                <a:solidFill>
                  <a:srgbClr val="0000FF"/>
                </a:solidFill>
              </a:rPr>
              <a:t>Půdní pevná fáze (schéma dle K.T. Semple)</a:t>
            </a:r>
            <a:endParaRPr lang="en-GB" smtClean="0">
              <a:solidFill>
                <a:srgbClr val="0000FF"/>
              </a:solidFill>
            </a:endParaRPr>
          </a:p>
        </p:txBody>
      </p:sp>
      <p:sp>
        <p:nvSpPr>
          <p:cNvPr id="60419" name="Zástupný symbol pro číslo snímku 3"/>
          <p:cNvSpPr>
            <a:spLocks noGrp="1"/>
          </p:cNvSpPr>
          <p:nvPr>
            <p:ph type="sldNum" sz="quarter" idx="10"/>
          </p:nvPr>
        </p:nvSpPr>
        <p:spPr>
          <a:noFill/>
        </p:spPr>
        <p:txBody>
          <a:bodyPr/>
          <a:lstStyle/>
          <a:p>
            <a:r>
              <a:rPr lang="cs-CZ" smtClean="0">
                <a:latin typeface="Arial" charset="0"/>
              </a:rPr>
              <a:t>Snímek </a:t>
            </a:r>
            <a:fld id="{5EE71DAE-478B-4FBC-9D65-E3CDCB9245E4}" type="slidenum">
              <a:rPr lang="cs-CZ" smtClean="0">
                <a:latin typeface="Arial" charset="0"/>
              </a:rPr>
              <a:pPr/>
              <a:t>50</a:t>
            </a:fld>
            <a:endParaRPr lang="cs-CZ" smtClean="0">
              <a:latin typeface="Arial" charset="0"/>
            </a:endParaRPr>
          </a:p>
        </p:txBody>
      </p:sp>
      <p:sp>
        <p:nvSpPr>
          <p:cNvPr id="60420" name="Freeform 4" descr="Cork"/>
          <p:cNvSpPr>
            <a:spLocks/>
          </p:cNvSpPr>
          <p:nvPr/>
        </p:nvSpPr>
        <p:spPr bwMode="auto">
          <a:xfrm>
            <a:off x="2295525" y="1722438"/>
            <a:ext cx="569913" cy="528637"/>
          </a:xfrm>
          <a:custGeom>
            <a:avLst/>
            <a:gdLst>
              <a:gd name="T0" fmla="*/ 150813 w 359"/>
              <a:gd name="T1" fmla="*/ 53975 h 333"/>
              <a:gd name="T2" fmla="*/ 98425 w 359"/>
              <a:gd name="T3" fmla="*/ 133350 h 333"/>
              <a:gd name="T4" fmla="*/ 71438 w 359"/>
              <a:gd name="T5" fmla="*/ 173037 h 333"/>
              <a:gd name="T6" fmla="*/ 31750 w 359"/>
              <a:gd name="T7" fmla="*/ 304800 h 333"/>
              <a:gd name="T8" fmla="*/ 44450 w 359"/>
              <a:gd name="T9" fmla="*/ 490537 h 333"/>
              <a:gd name="T10" fmla="*/ 203200 w 359"/>
              <a:gd name="T11" fmla="*/ 477837 h 333"/>
              <a:gd name="T12" fmla="*/ 284163 w 359"/>
              <a:gd name="T13" fmla="*/ 411162 h 333"/>
              <a:gd name="T14" fmla="*/ 415925 w 359"/>
              <a:gd name="T15" fmla="*/ 371475 h 333"/>
              <a:gd name="T16" fmla="*/ 495300 w 359"/>
              <a:gd name="T17" fmla="*/ 317500 h 333"/>
              <a:gd name="T18" fmla="*/ 534988 w 359"/>
              <a:gd name="T19" fmla="*/ 292100 h 333"/>
              <a:gd name="T20" fmla="*/ 561975 w 359"/>
              <a:gd name="T21" fmla="*/ 252412 h 333"/>
              <a:gd name="T22" fmla="*/ 455613 w 359"/>
              <a:gd name="T23" fmla="*/ 0 h 333"/>
              <a:gd name="T24" fmla="*/ 336550 w 359"/>
              <a:gd name="T25" fmla="*/ 12700 h 333"/>
              <a:gd name="T26" fmla="*/ 257175 w 359"/>
              <a:gd name="T27" fmla="*/ 66675 h 333"/>
              <a:gd name="T28" fmla="*/ 203200 w 359"/>
              <a:gd name="T29" fmla="*/ 53975 h 333"/>
              <a:gd name="T30" fmla="*/ 150813 w 359"/>
              <a:gd name="T31" fmla="*/ 53975 h 3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9"/>
              <a:gd name="T49" fmla="*/ 0 h 333"/>
              <a:gd name="T50" fmla="*/ 359 w 359"/>
              <a:gd name="T51" fmla="*/ 333 h 33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9" h="333">
                <a:moveTo>
                  <a:pt x="95" y="34"/>
                </a:moveTo>
                <a:cubicBezTo>
                  <a:pt x="84" y="51"/>
                  <a:pt x="73" y="67"/>
                  <a:pt x="62" y="84"/>
                </a:cubicBezTo>
                <a:cubicBezTo>
                  <a:pt x="56" y="92"/>
                  <a:pt x="45" y="109"/>
                  <a:pt x="45" y="109"/>
                </a:cubicBezTo>
                <a:cubicBezTo>
                  <a:pt x="36" y="137"/>
                  <a:pt x="29" y="164"/>
                  <a:pt x="20" y="192"/>
                </a:cubicBezTo>
                <a:cubicBezTo>
                  <a:pt x="23" y="231"/>
                  <a:pt x="0" y="281"/>
                  <a:pt x="28" y="309"/>
                </a:cubicBezTo>
                <a:cubicBezTo>
                  <a:pt x="52" y="333"/>
                  <a:pt x="96" y="309"/>
                  <a:pt x="128" y="301"/>
                </a:cubicBezTo>
                <a:cubicBezTo>
                  <a:pt x="149" y="295"/>
                  <a:pt x="159" y="269"/>
                  <a:pt x="179" y="259"/>
                </a:cubicBezTo>
                <a:cubicBezTo>
                  <a:pt x="204" y="247"/>
                  <a:pt x="235" y="243"/>
                  <a:pt x="262" y="234"/>
                </a:cubicBezTo>
                <a:cubicBezTo>
                  <a:pt x="279" y="223"/>
                  <a:pt x="295" y="211"/>
                  <a:pt x="312" y="200"/>
                </a:cubicBezTo>
                <a:cubicBezTo>
                  <a:pt x="320" y="195"/>
                  <a:pt x="337" y="184"/>
                  <a:pt x="337" y="184"/>
                </a:cubicBezTo>
                <a:cubicBezTo>
                  <a:pt x="343" y="176"/>
                  <a:pt x="353" y="169"/>
                  <a:pt x="354" y="159"/>
                </a:cubicBezTo>
                <a:cubicBezTo>
                  <a:pt x="359" y="108"/>
                  <a:pt x="342" y="18"/>
                  <a:pt x="287" y="0"/>
                </a:cubicBezTo>
                <a:cubicBezTo>
                  <a:pt x="262" y="3"/>
                  <a:pt x="236" y="0"/>
                  <a:pt x="212" y="8"/>
                </a:cubicBezTo>
                <a:cubicBezTo>
                  <a:pt x="193" y="14"/>
                  <a:pt x="162" y="42"/>
                  <a:pt x="162" y="42"/>
                </a:cubicBezTo>
                <a:cubicBezTo>
                  <a:pt x="151" y="39"/>
                  <a:pt x="140" y="34"/>
                  <a:pt x="128" y="34"/>
                </a:cubicBezTo>
                <a:cubicBezTo>
                  <a:pt x="90" y="34"/>
                  <a:pt x="113" y="52"/>
                  <a:pt x="95" y="34"/>
                </a:cubicBezTo>
                <a:close/>
              </a:path>
            </a:pathLst>
          </a:custGeom>
          <a:blipFill dpi="0" rotWithShape="0">
            <a:blip r:embed="rId2" cstate="print"/>
            <a:srcRect/>
            <a:tile tx="0" ty="0" sx="100000" sy="100000" flip="none" algn="tl"/>
          </a:blipFill>
          <a:ln w="31750" cap="flat" cmpd="sng">
            <a:noFill/>
            <a:prstDash val="solid"/>
            <a:round/>
            <a:headEnd type="none" w="med" len="med"/>
            <a:tailEnd type="none" w="med" len="lg"/>
          </a:ln>
        </p:spPr>
        <p:txBody>
          <a:bodyPr/>
          <a:lstStyle/>
          <a:p>
            <a:endParaRPr lang="en-US"/>
          </a:p>
        </p:txBody>
      </p:sp>
      <p:sp>
        <p:nvSpPr>
          <p:cNvPr id="60421" name="Freeform 5" descr="Cork"/>
          <p:cNvSpPr>
            <a:spLocks/>
          </p:cNvSpPr>
          <p:nvPr/>
        </p:nvSpPr>
        <p:spPr bwMode="auto">
          <a:xfrm>
            <a:off x="1503363" y="1893888"/>
            <a:ext cx="715962" cy="661987"/>
          </a:xfrm>
          <a:custGeom>
            <a:avLst/>
            <a:gdLst>
              <a:gd name="T0" fmla="*/ 344487 w 451"/>
              <a:gd name="T1" fmla="*/ 77787 h 417"/>
              <a:gd name="T2" fmla="*/ 277812 w 451"/>
              <a:gd name="T3" fmla="*/ 90487 h 417"/>
              <a:gd name="T4" fmla="*/ 198437 w 451"/>
              <a:gd name="T5" fmla="*/ 142875 h 417"/>
              <a:gd name="T6" fmla="*/ 79375 w 451"/>
              <a:gd name="T7" fmla="*/ 301625 h 417"/>
              <a:gd name="T8" fmla="*/ 0 w 451"/>
              <a:gd name="T9" fmla="*/ 461962 h 417"/>
              <a:gd name="T10" fmla="*/ 212725 w 451"/>
              <a:gd name="T11" fmla="*/ 606425 h 417"/>
              <a:gd name="T12" fmla="*/ 503237 w 451"/>
              <a:gd name="T13" fmla="*/ 422275 h 417"/>
              <a:gd name="T14" fmla="*/ 596900 w 451"/>
              <a:gd name="T15" fmla="*/ 407987 h 417"/>
              <a:gd name="T16" fmla="*/ 676275 w 451"/>
              <a:gd name="T17" fmla="*/ 355600 h 417"/>
              <a:gd name="T18" fmla="*/ 715962 w 451"/>
              <a:gd name="T19" fmla="*/ 209550 h 417"/>
              <a:gd name="T20" fmla="*/ 344487 w 451"/>
              <a:gd name="T21" fmla="*/ 77787 h 4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1"/>
              <a:gd name="T34" fmla="*/ 0 h 417"/>
              <a:gd name="T35" fmla="*/ 451 w 451"/>
              <a:gd name="T36" fmla="*/ 417 h 4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1" h="417">
                <a:moveTo>
                  <a:pt x="217" y="49"/>
                </a:moveTo>
                <a:cubicBezTo>
                  <a:pt x="203" y="52"/>
                  <a:pt x="188" y="51"/>
                  <a:pt x="175" y="57"/>
                </a:cubicBezTo>
                <a:cubicBezTo>
                  <a:pt x="157" y="65"/>
                  <a:pt x="125" y="90"/>
                  <a:pt x="125" y="90"/>
                </a:cubicBezTo>
                <a:cubicBezTo>
                  <a:pt x="100" y="128"/>
                  <a:pt x="81" y="159"/>
                  <a:pt x="50" y="190"/>
                </a:cubicBezTo>
                <a:cubicBezTo>
                  <a:pt x="39" y="225"/>
                  <a:pt x="21" y="261"/>
                  <a:pt x="0" y="291"/>
                </a:cubicBezTo>
                <a:cubicBezTo>
                  <a:pt x="14" y="417"/>
                  <a:pt x="3" y="394"/>
                  <a:pt x="134" y="382"/>
                </a:cubicBezTo>
                <a:cubicBezTo>
                  <a:pt x="208" y="358"/>
                  <a:pt x="253" y="308"/>
                  <a:pt x="317" y="266"/>
                </a:cubicBezTo>
                <a:cubicBezTo>
                  <a:pt x="334" y="255"/>
                  <a:pt x="356" y="260"/>
                  <a:pt x="376" y="257"/>
                </a:cubicBezTo>
                <a:cubicBezTo>
                  <a:pt x="393" y="246"/>
                  <a:pt x="421" y="243"/>
                  <a:pt x="426" y="224"/>
                </a:cubicBezTo>
                <a:cubicBezTo>
                  <a:pt x="433" y="193"/>
                  <a:pt x="441" y="162"/>
                  <a:pt x="451" y="132"/>
                </a:cubicBezTo>
                <a:cubicBezTo>
                  <a:pt x="430" y="0"/>
                  <a:pt x="339" y="42"/>
                  <a:pt x="217" y="49"/>
                </a:cubicBezTo>
                <a:close/>
              </a:path>
            </a:pathLst>
          </a:custGeom>
          <a:blipFill dpi="0" rotWithShape="0">
            <a:blip r:embed="rId2" cstate="print"/>
            <a:srcRect/>
            <a:tile tx="0" ty="0" sx="100000" sy="100000" flip="none" algn="tl"/>
          </a:blipFill>
          <a:ln w="31750" cap="flat" cmpd="sng">
            <a:noFill/>
            <a:prstDash val="solid"/>
            <a:round/>
            <a:headEnd type="none" w="med" len="med"/>
            <a:tailEnd type="none" w="med" len="lg"/>
          </a:ln>
        </p:spPr>
        <p:txBody>
          <a:bodyPr/>
          <a:lstStyle/>
          <a:p>
            <a:endParaRPr lang="en-US"/>
          </a:p>
        </p:txBody>
      </p:sp>
      <p:sp>
        <p:nvSpPr>
          <p:cNvPr id="60422" name="Freeform 6" descr="Cork"/>
          <p:cNvSpPr>
            <a:spLocks/>
          </p:cNvSpPr>
          <p:nvPr/>
        </p:nvSpPr>
        <p:spPr bwMode="auto">
          <a:xfrm>
            <a:off x="1914525" y="2403475"/>
            <a:ext cx="493713" cy="371475"/>
          </a:xfrm>
          <a:custGeom>
            <a:avLst/>
            <a:gdLst>
              <a:gd name="T0" fmla="*/ 107950 w 311"/>
              <a:gd name="T1" fmla="*/ 26988 h 234"/>
              <a:gd name="T2" fmla="*/ 3175 w 311"/>
              <a:gd name="T3" fmla="*/ 198437 h 234"/>
              <a:gd name="T4" fmla="*/ 15875 w 311"/>
              <a:gd name="T5" fmla="*/ 317500 h 234"/>
              <a:gd name="T6" fmla="*/ 228600 w 311"/>
              <a:gd name="T7" fmla="*/ 371475 h 234"/>
              <a:gd name="T8" fmla="*/ 387350 w 311"/>
              <a:gd name="T9" fmla="*/ 357188 h 234"/>
              <a:gd name="T10" fmla="*/ 427038 w 311"/>
              <a:gd name="T11" fmla="*/ 344488 h 234"/>
              <a:gd name="T12" fmla="*/ 452438 w 311"/>
              <a:gd name="T13" fmla="*/ 265113 h 234"/>
              <a:gd name="T14" fmla="*/ 493713 w 311"/>
              <a:gd name="T15" fmla="*/ 185738 h 234"/>
              <a:gd name="T16" fmla="*/ 479425 w 311"/>
              <a:gd name="T17" fmla="*/ 119063 h 234"/>
              <a:gd name="T18" fmla="*/ 427038 w 311"/>
              <a:gd name="T19" fmla="*/ 106363 h 234"/>
              <a:gd name="T20" fmla="*/ 280988 w 311"/>
              <a:gd name="T21" fmla="*/ 93662 h 234"/>
              <a:gd name="T22" fmla="*/ 201613 w 311"/>
              <a:gd name="T23" fmla="*/ 0 h 234"/>
              <a:gd name="T24" fmla="*/ 161925 w 311"/>
              <a:gd name="T25" fmla="*/ 12700 h 234"/>
              <a:gd name="T26" fmla="*/ 107950 w 311"/>
              <a:gd name="T27" fmla="*/ 26988 h 2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1"/>
              <a:gd name="T43" fmla="*/ 0 h 234"/>
              <a:gd name="T44" fmla="*/ 311 w 311"/>
              <a:gd name="T45" fmla="*/ 234 h 23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1" h="234">
                <a:moveTo>
                  <a:pt x="68" y="17"/>
                </a:moveTo>
                <a:cubicBezTo>
                  <a:pt x="11" y="35"/>
                  <a:pt x="11" y="71"/>
                  <a:pt x="2" y="125"/>
                </a:cubicBezTo>
                <a:cubicBezTo>
                  <a:pt x="5" y="150"/>
                  <a:pt x="0" y="177"/>
                  <a:pt x="10" y="200"/>
                </a:cubicBezTo>
                <a:cubicBezTo>
                  <a:pt x="22" y="228"/>
                  <a:pt x="137" y="233"/>
                  <a:pt x="144" y="234"/>
                </a:cubicBezTo>
                <a:cubicBezTo>
                  <a:pt x="177" y="231"/>
                  <a:pt x="211" y="230"/>
                  <a:pt x="244" y="225"/>
                </a:cubicBezTo>
                <a:cubicBezTo>
                  <a:pt x="253" y="224"/>
                  <a:pt x="264" y="224"/>
                  <a:pt x="269" y="217"/>
                </a:cubicBezTo>
                <a:cubicBezTo>
                  <a:pt x="279" y="203"/>
                  <a:pt x="280" y="184"/>
                  <a:pt x="285" y="167"/>
                </a:cubicBezTo>
                <a:cubicBezTo>
                  <a:pt x="291" y="149"/>
                  <a:pt x="305" y="135"/>
                  <a:pt x="311" y="117"/>
                </a:cubicBezTo>
                <a:cubicBezTo>
                  <a:pt x="308" y="103"/>
                  <a:pt x="311" y="86"/>
                  <a:pt x="302" y="75"/>
                </a:cubicBezTo>
                <a:cubicBezTo>
                  <a:pt x="295" y="66"/>
                  <a:pt x="280" y="68"/>
                  <a:pt x="269" y="67"/>
                </a:cubicBezTo>
                <a:cubicBezTo>
                  <a:pt x="238" y="63"/>
                  <a:pt x="208" y="62"/>
                  <a:pt x="177" y="59"/>
                </a:cubicBezTo>
                <a:cubicBezTo>
                  <a:pt x="144" y="47"/>
                  <a:pt x="138" y="33"/>
                  <a:pt x="127" y="0"/>
                </a:cubicBezTo>
                <a:cubicBezTo>
                  <a:pt x="119" y="3"/>
                  <a:pt x="108" y="2"/>
                  <a:pt x="102" y="8"/>
                </a:cubicBezTo>
                <a:cubicBezTo>
                  <a:pt x="76" y="33"/>
                  <a:pt x="116" y="48"/>
                  <a:pt x="68" y="17"/>
                </a:cubicBezTo>
                <a:close/>
              </a:path>
            </a:pathLst>
          </a:custGeom>
          <a:blipFill dpi="0" rotWithShape="0">
            <a:blip r:embed="rId2" cstate="print"/>
            <a:srcRect/>
            <a:tile tx="0" ty="0" sx="100000" sy="100000" flip="none" algn="tl"/>
          </a:blipFill>
          <a:ln w="31750" cap="flat" cmpd="sng">
            <a:noFill/>
            <a:prstDash val="solid"/>
            <a:round/>
            <a:headEnd type="none" w="med" len="med"/>
            <a:tailEnd type="none" w="med" len="lg"/>
          </a:ln>
        </p:spPr>
        <p:txBody>
          <a:bodyPr/>
          <a:lstStyle/>
          <a:p>
            <a:endParaRPr lang="en-US"/>
          </a:p>
        </p:txBody>
      </p:sp>
      <p:sp>
        <p:nvSpPr>
          <p:cNvPr id="60423" name="Freeform 7" descr="Cork"/>
          <p:cNvSpPr>
            <a:spLocks/>
          </p:cNvSpPr>
          <p:nvPr/>
        </p:nvSpPr>
        <p:spPr bwMode="auto">
          <a:xfrm>
            <a:off x="2411413" y="2276475"/>
            <a:ext cx="569912" cy="728663"/>
          </a:xfrm>
          <a:custGeom>
            <a:avLst/>
            <a:gdLst>
              <a:gd name="T0" fmla="*/ 133350 w 359"/>
              <a:gd name="T1" fmla="*/ 317500 h 459"/>
              <a:gd name="T2" fmla="*/ 0 w 359"/>
              <a:gd name="T3" fmla="*/ 569913 h 459"/>
              <a:gd name="T4" fmla="*/ 173037 w 359"/>
              <a:gd name="T5" fmla="*/ 728663 h 459"/>
              <a:gd name="T6" fmla="*/ 544512 w 359"/>
              <a:gd name="T7" fmla="*/ 423863 h 459"/>
              <a:gd name="T8" fmla="*/ 371475 w 359"/>
              <a:gd name="T9" fmla="*/ 330200 h 459"/>
              <a:gd name="T10" fmla="*/ 358775 w 359"/>
              <a:gd name="T11" fmla="*/ 290513 h 459"/>
              <a:gd name="T12" fmla="*/ 569912 w 359"/>
              <a:gd name="T13" fmla="*/ 65088 h 459"/>
              <a:gd name="T14" fmla="*/ 450850 w 359"/>
              <a:gd name="T15" fmla="*/ 0 h 459"/>
              <a:gd name="T16" fmla="*/ 252412 w 359"/>
              <a:gd name="T17" fmla="*/ 25400 h 459"/>
              <a:gd name="T18" fmla="*/ 173037 w 359"/>
              <a:gd name="T19" fmla="*/ 65088 h 459"/>
              <a:gd name="T20" fmla="*/ 120650 w 359"/>
              <a:gd name="T21" fmla="*/ 146050 h 459"/>
              <a:gd name="T22" fmla="*/ 93662 w 359"/>
              <a:gd name="T23" fmla="*/ 185738 h 459"/>
              <a:gd name="T24" fmla="*/ 133350 w 359"/>
              <a:gd name="T25" fmla="*/ 317500 h 4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9"/>
              <a:gd name="T40" fmla="*/ 0 h 459"/>
              <a:gd name="T41" fmla="*/ 359 w 359"/>
              <a:gd name="T42" fmla="*/ 459 h 4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9" h="459">
                <a:moveTo>
                  <a:pt x="84" y="200"/>
                </a:moveTo>
                <a:cubicBezTo>
                  <a:pt x="48" y="236"/>
                  <a:pt x="18" y="310"/>
                  <a:pt x="0" y="359"/>
                </a:cubicBezTo>
                <a:cubicBezTo>
                  <a:pt x="26" y="447"/>
                  <a:pt x="21" y="445"/>
                  <a:pt x="109" y="459"/>
                </a:cubicBezTo>
                <a:cubicBezTo>
                  <a:pt x="225" y="440"/>
                  <a:pt x="302" y="382"/>
                  <a:pt x="343" y="267"/>
                </a:cubicBezTo>
                <a:cubicBezTo>
                  <a:pt x="325" y="218"/>
                  <a:pt x="278" y="224"/>
                  <a:pt x="234" y="208"/>
                </a:cubicBezTo>
                <a:cubicBezTo>
                  <a:pt x="231" y="200"/>
                  <a:pt x="224" y="192"/>
                  <a:pt x="226" y="183"/>
                </a:cubicBezTo>
                <a:cubicBezTo>
                  <a:pt x="232" y="149"/>
                  <a:pt x="334" y="82"/>
                  <a:pt x="359" y="41"/>
                </a:cubicBezTo>
                <a:cubicBezTo>
                  <a:pt x="302" y="3"/>
                  <a:pt x="328" y="14"/>
                  <a:pt x="284" y="0"/>
                </a:cubicBezTo>
                <a:cubicBezTo>
                  <a:pt x="275" y="1"/>
                  <a:pt x="187" y="4"/>
                  <a:pt x="159" y="16"/>
                </a:cubicBezTo>
                <a:cubicBezTo>
                  <a:pt x="54" y="61"/>
                  <a:pt x="206" y="10"/>
                  <a:pt x="109" y="41"/>
                </a:cubicBezTo>
                <a:cubicBezTo>
                  <a:pt x="98" y="58"/>
                  <a:pt x="87" y="75"/>
                  <a:pt x="76" y="92"/>
                </a:cubicBezTo>
                <a:cubicBezTo>
                  <a:pt x="70" y="100"/>
                  <a:pt x="59" y="117"/>
                  <a:pt x="59" y="117"/>
                </a:cubicBezTo>
                <a:cubicBezTo>
                  <a:pt x="47" y="154"/>
                  <a:pt x="14" y="248"/>
                  <a:pt x="84" y="200"/>
                </a:cubicBezTo>
                <a:close/>
              </a:path>
            </a:pathLst>
          </a:custGeom>
          <a:blipFill dpi="0" rotWithShape="0">
            <a:blip r:embed="rId2" cstate="print"/>
            <a:srcRect/>
            <a:tile tx="0" ty="0" sx="100000" sy="100000" flip="none" algn="tl"/>
          </a:blipFill>
          <a:ln w="31750" cap="flat" cmpd="sng">
            <a:noFill/>
            <a:prstDash val="solid"/>
            <a:round/>
            <a:headEnd type="none" w="med" len="med"/>
            <a:tailEnd type="none" w="med" len="lg"/>
          </a:ln>
        </p:spPr>
        <p:txBody>
          <a:bodyPr/>
          <a:lstStyle/>
          <a:p>
            <a:endParaRPr lang="en-US"/>
          </a:p>
        </p:txBody>
      </p:sp>
      <p:sp>
        <p:nvSpPr>
          <p:cNvPr id="60424" name="Freeform 8" descr="Cork"/>
          <p:cNvSpPr>
            <a:spLocks/>
          </p:cNvSpPr>
          <p:nvPr/>
        </p:nvSpPr>
        <p:spPr bwMode="auto">
          <a:xfrm>
            <a:off x="1509713" y="2555875"/>
            <a:ext cx="382587" cy="441325"/>
          </a:xfrm>
          <a:custGeom>
            <a:avLst/>
            <a:gdLst>
              <a:gd name="T0" fmla="*/ 173037 w 241"/>
              <a:gd name="T1" fmla="*/ 42862 h 278"/>
              <a:gd name="T2" fmla="*/ 0 w 241"/>
              <a:gd name="T3" fmla="*/ 96837 h 278"/>
              <a:gd name="T4" fmla="*/ 39687 w 241"/>
              <a:gd name="T5" fmla="*/ 322262 h 278"/>
              <a:gd name="T6" fmla="*/ 93662 w 241"/>
              <a:gd name="T7" fmla="*/ 401637 h 278"/>
              <a:gd name="T8" fmla="*/ 120650 w 241"/>
              <a:gd name="T9" fmla="*/ 441325 h 278"/>
              <a:gd name="T10" fmla="*/ 279400 w 241"/>
              <a:gd name="T11" fmla="*/ 122237 h 278"/>
              <a:gd name="T12" fmla="*/ 358775 w 241"/>
              <a:gd name="T13" fmla="*/ 69850 h 278"/>
              <a:gd name="T14" fmla="*/ 292100 w 241"/>
              <a:gd name="T15" fmla="*/ 3175 h 278"/>
              <a:gd name="T16" fmla="*/ 200025 w 241"/>
              <a:gd name="T17" fmla="*/ 17462 h 278"/>
              <a:gd name="T18" fmla="*/ 173037 w 241"/>
              <a:gd name="T19" fmla="*/ 42862 h 2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1"/>
              <a:gd name="T31" fmla="*/ 0 h 278"/>
              <a:gd name="T32" fmla="*/ 241 w 241"/>
              <a:gd name="T33" fmla="*/ 278 h 2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1" h="278">
                <a:moveTo>
                  <a:pt x="109" y="27"/>
                </a:moveTo>
                <a:cubicBezTo>
                  <a:pt x="77" y="30"/>
                  <a:pt x="0" y="6"/>
                  <a:pt x="0" y="61"/>
                </a:cubicBezTo>
                <a:cubicBezTo>
                  <a:pt x="0" y="137"/>
                  <a:pt x="6" y="143"/>
                  <a:pt x="25" y="203"/>
                </a:cubicBezTo>
                <a:cubicBezTo>
                  <a:pt x="31" y="222"/>
                  <a:pt x="48" y="236"/>
                  <a:pt x="59" y="253"/>
                </a:cubicBezTo>
                <a:cubicBezTo>
                  <a:pt x="65" y="261"/>
                  <a:pt x="76" y="278"/>
                  <a:pt x="76" y="278"/>
                </a:cubicBezTo>
                <a:cubicBezTo>
                  <a:pt x="241" y="241"/>
                  <a:pt x="121" y="255"/>
                  <a:pt x="176" y="77"/>
                </a:cubicBezTo>
                <a:cubicBezTo>
                  <a:pt x="182" y="58"/>
                  <a:pt x="226" y="44"/>
                  <a:pt x="226" y="44"/>
                </a:cubicBezTo>
                <a:cubicBezTo>
                  <a:pt x="240" y="0"/>
                  <a:pt x="221" y="15"/>
                  <a:pt x="184" y="2"/>
                </a:cubicBezTo>
                <a:cubicBezTo>
                  <a:pt x="165" y="5"/>
                  <a:pt x="145" y="5"/>
                  <a:pt x="126" y="11"/>
                </a:cubicBezTo>
                <a:cubicBezTo>
                  <a:pt x="68" y="28"/>
                  <a:pt x="99" y="27"/>
                  <a:pt x="109" y="27"/>
                </a:cubicBezTo>
                <a:close/>
              </a:path>
            </a:pathLst>
          </a:custGeom>
          <a:blipFill dpi="0" rotWithShape="0">
            <a:blip r:embed="rId2" cstate="print"/>
            <a:srcRect/>
            <a:tile tx="0" ty="0" sx="100000" sy="100000" flip="none" algn="tl"/>
          </a:blipFill>
          <a:ln w="31750" cap="flat" cmpd="sng">
            <a:noFill/>
            <a:prstDash val="solid"/>
            <a:round/>
            <a:headEnd type="none" w="med" len="med"/>
            <a:tailEnd type="none" w="med" len="lg"/>
          </a:ln>
        </p:spPr>
        <p:txBody>
          <a:bodyPr/>
          <a:lstStyle/>
          <a:p>
            <a:endParaRPr lang="en-US"/>
          </a:p>
        </p:txBody>
      </p:sp>
      <p:sp>
        <p:nvSpPr>
          <p:cNvPr id="60425" name="Rectangle 9"/>
          <p:cNvSpPr>
            <a:spLocks noChangeArrowheads="1"/>
          </p:cNvSpPr>
          <p:nvPr/>
        </p:nvSpPr>
        <p:spPr bwMode="auto">
          <a:xfrm>
            <a:off x="1457325" y="1646238"/>
            <a:ext cx="1600200" cy="1447800"/>
          </a:xfrm>
          <a:prstGeom prst="rect">
            <a:avLst/>
          </a:prstGeom>
          <a:noFill/>
          <a:ln w="31750">
            <a:solidFill>
              <a:srgbClr val="000080"/>
            </a:solidFill>
            <a:miter lim="800000"/>
            <a:headEnd/>
            <a:tailEnd type="none" w="med" len="lg"/>
          </a:ln>
        </p:spPr>
        <p:txBody>
          <a:bodyPr wrap="none" anchor="ctr"/>
          <a:lstStyle/>
          <a:p>
            <a:endParaRPr lang="cs-CZ"/>
          </a:p>
        </p:txBody>
      </p:sp>
      <p:sp>
        <p:nvSpPr>
          <p:cNvPr id="60426" name="Text Box 10"/>
          <p:cNvSpPr txBox="1">
            <a:spLocks noChangeArrowheads="1"/>
          </p:cNvSpPr>
          <p:nvPr/>
        </p:nvSpPr>
        <p:spPr bwMode="auto">
          <a:xfrm>
            <a:off x="250825" y="1196975"/>
            <a:ext cx="1803400" cy="336550"/>
          </a:xfrm>
          <a:prstGeom prst="rect">
            <a:avLst/>
          </a:prstGeom>
          <a:noFill/>
          <a:ln w="31750">
            <a:noFill/>
            <a:miter lim="800000"/>
            <a:headEnd/>
            <a:tailEnd type="none" w="med" len="lg"/>
          </a:ln>
        </p:spPr>
        <p:txBody>
          <a:bodyPr wrap="none">
            <a:spAutoFit/>
          </a:bodyPr>
          <a:lstStyle/>
          <a:p>
            <a:r>
              <a:rPr lang="cs-CZ">
                <a:solidFill>
                  <a:srgbClr val="0000FF"/>
                </a:solidFill>
                <a:latin typeface="Comic Sans MS" pitchFamily="66" charset="0"/>
              </a:rPr>
              <a:t>Minerální frakce</a:t>
            </a:r>
            <a:endParaRPr lang="en-GB">
              <a:solidFill>
                <a:srgbClr val="0000FF"/>
              </a:solidFill>
              <a:latin typeface="Comic Sans MS" pitchFamily="66" charset="0"/>
            </a:endParaRPr>
          </a:p>
        </p:txBody>
      </p:sp>
      <p:grpSp>
        <p:nvGrpSpPr>
          <p:cNvPr id="60427" name="Group 12"/>
          <p:cNvGrpSpPr>
            <a:grpSpLocks/>
          </p:cNvGrpSpPr>
          <p:nvPr/>
        </p:nvGrpSpPr>
        <p:grpSpPr bwMode="auto">
          <a:xfrm>
            <a:off x="1982788" y="2332038"/>
            <a:ext cx="1493837" cy="1720850"/>
            <a:chOff x="1099" y="1344"/>
            <a:chExt cx="941" cy="1084"/>
          </a:xfrm>
        </p:grpSpPr>
        <p:sp>
          <p:nvSpPr>
            <p:cNvPr id="60874" name="Line 13"/>
            <p:cNvSpPr>
              <a:spLocks noChangeShapeType="1"/>
            </p:cNvSpPr>
            <p:nvPr/>
          </p:nvSpPr>
          <p:spPr bwMode="auto">
            <a:xfrm flipH="1" flipV="1">
              <a:off x="1296" y="1344"/>
              <a:ext cx="96" cy="672"/>
            </a:xfrm>
            <a:prstGeom prst="line">
              <a:avLst/>
            </a:prstGeom>
            <a:noFill/>
            <a:ln w="25400">
              <a:solidFill>
                <a:srgbClr val="000080"/>
              </a:solidFill>
              <a:round/>
              <a:headEnd/>
              <a:tailEnd type="stealth" w="med" len="lg"/>
            </a:ln>
          </p:spPr>
          <p:txBody>
            <a:bodyPr/>
            <a:lstStyle/>
            <a:p>
              <a:endParaRPr lang="en-US"/>
            </a:p>
          </p:txBody>
        </p:sp>
        <p:sp>
          <p:nvSpPr>
            <p:cNvPr id="60875" name="Text Box 14"/>
            <p:cNvSpPr txBox="1">
              <a:spLocks noChangeArrowheads="1"/>
            </p:cNvSpPr>
            <p:nvPr/>
          </p:nvSpPr>
          <p:spPr bwMode="auto">
            <a:xfrm>
              <a:off x="1099" y="1968"/>
              <a:ext cx="941" cy="460"/>
            </a:xfrm>
            <a:prstGeom prst="rect">
              <a:avLst/>
            </a:prstGeom>
            <a:noFill/>
            <a:ln w="31750">
              <a:noFill/>
              <a:miter lim="800000"/>
              <a:headEnd/>
              <a:tailEnd type="none" w="med" len="lg"/>
            </a:ln>
          </p:spPr>
          <p:txBody>
            <a:bodyPr wrap="none">
              <a:spAutoFit/>
            </a:bodyPr>
            <a:lstStyle/>
            <a:p>
              <a:pPr algn="ctr"/>
              <a:r>
                <a:rPr lang="cs-CZ" sz="1400" b="0">
                  <a:solidFill>
                    <a:srgbClr val="000099"/>
                  </a:solidFill>
                  <a:latin typeface="Comic Sans MS" pitchFamily="66" charset="0"/>
                </a:rPr>
                <a:t>Meziagregátové</a:t>
              </a:r>
              <a:br>
                <a:rPr lang="cs-CZ" sz="1400" b="0">
                  <a:solidFill>
                    <a:srgbClr val="000099"/>
                  </a:solidFill>
                  <a:latin typeface="Comic Sans MS" pitchFamily="66" charset="0"/>
                </a:rPr>
              </a:br>
              <a:r>
                <a:rPr lang="cs-CZ" sz="1400" b="0">
                  <a:solidFill>
                    <a:srgbClr val="000099"/>
                  </a:solidFill>
                  <a:latin typeface="Comic Sans MS" pitchFamily="66" charset="0"/>
                </a:rPr>
                <a:t>póry</a:t>
              </a:r>
              <a:endParaRPr lang="en-GB" sz="1400" b="0">
                <a:solidFill>
                  <a:srgbClr val="000099"/>
                </a:solidFill>
                <a:latin typeface="Comic Sans MS" pitchFamily="66" charset="0"/>
              </a:endParaRPr>
            </a:p>
            <a:p>
              <a:pPr algn="ctr"/>
              <a:r>
                <a:rPr lang="en-GB" sz="1400" b="0">
                  <a:solidFill>
                    <a:srgbClr val="000099"/>
                  </a:solidFill>
                  <a:latin typeface="Comic Sans MS" pitchFamily="66" charset="0"/>
                </a:rPr>
                <a:t>(µm – mm)</a:t>
              </a:r>
            </a:p>
          </p:txBody>
        </p:sp>
      </p:grpSp>
      <p:grpSp>
        <p:nvGrpSpPr>
          <p:cNvPr id="60428" name="Group 15"/>
          <p:cNvGrpSpPr>
            <a:grpSpLocks/>
          </p:cNvGrpSpPr>
          <p:nvPr/>
        </p:nvGrpSpPr>
        <p:grpSpPr bwMode="auto">
          <a:xfrm>
            <a:off x="273050" y="1722438"/>
            <a:ext cx="1577975" cy="533400"/>
            <a:chOff x="62" y="960"/>
            <a:chExt cx="994" cy="336"/>
          </a:xfrm>
        </p:grpSpPr>
        <p:sp>
          <p:nvSpPr>
            <p:cNvPr id="60872" name="Text Box 16"/>
            <p:cNvSpPr txBox="1">
              <a:spLocks noChangeArrowheads="1"/>
            </p:cNvSpPr>
            <p:nvPr/>
          </p:nvSpPr>
          <p:spPr bwMode="auto">
            <a:xfrm>
              <a:off x="62" y="960"/>
              <a:ext cx="574" cy="326"/>
            </a:xfrm>
            <a:prstGeom prst="rect">
              <a:avLst/>
            </a:prstGeom>
            <a:noFill/>
            <a:ln w="31750">
              <a:noFill/>
              <a:miter lim="800000"/>
              <a:headEnd/>
              <a:tailEnd type="none" w="med" len="lg"/>
            </a:ln>
          </p:spPr>
          <p:txBody>
            <a:bodyPr wrap="none">
              <a:spAutoFit/>
            </a:bodyPr>
            <a:lstStyle/>
            <a:p>
              <a:pPr algn="ctr"/>
              <a:r>
                <a:rPr lang="cs-CZ" sz="1400" b="0">
                  <a:solidFill>
                    <a:srgbClr val="000099"/>
                  </a:solidFill>
                  <a:latin typeface="Comic Sans MS" pitchFamily="66" charset="0"/>
                </a:rPr>
                <a:t>Částice</a:t>
              </a:r>
              <a:br>
                <a:rPr lang="cs-CZ" sz="1400" b="0">
                  <a:solidFill>
                    <a:srgbClr val="000099"/>
                  </a:solidFill>
                  <a:latin typeface="Comic Sans MS" pitchFamily="66" charset="0"/>
                </a:rPr>
              </a:br>
              <a:r>
                <a:rPr lang="cs-CZ" sz="1400" b="0">
                  <a:solidFill>
                    <a:srgbClr val="000099"/>
                  </a:solidFill>
                  <a:latin typeface="Comic Sans MS" pitchFamily="66" charset="0"/>
                </a:rPr>
                <a:t>agregátu</a:t>
              </a:r>
              <a:endParaRPr lang="en-GB" sz="1400" b="0">
                <a:solidFill>
                  <a:srgbClr val="000099"/>
                </a:solidFill>
                <a:latin typeface="Comic Sans MS" pitchFamily="66" charset="0"/>
              </a:endParaRPr>
            </a:p>
          </p:txBody>
        </p:sp>
        <p:sp>
          <p:nvSpPr>
            <p:cNvPr id="60873" name="Line 17"/>
            <p:cNvSpPr>
              <a:spLocks noChangeShapeType="1"/>
            </p:cNvSpPr>
            <p:nvPr/>
          </p:nvSpPr>
          <p:spPr bwMode="auto">
            <a:xfrm>
              <a:off x="576" y="1152"/>
              <a:ext cx="480" cy="144"/>
            </a:xfrm>
            <a:prstGeom prst="line">
              <a:avLst/>
            </a:prstGeom>
            <a:noFill/>
            <a:ln w="25400">
              <a:solidFill>
                <a:srgbClr val="000080"/>
              </a:solidFill>
              <a:round/>
              <a:headEnd/>
              <a:tailEnd type="stealth" w="med" len="lg"/>
            </a:ln>
          </p:spPr>
          <p:txBody>
            <a:bodyPr/>
            <a:lstStyle/>
            <a:p>
              <a:endParaRPr lang="en-US"/>
            </a:p>
          </p:txBody>
        </p:sp>
      </p:grpSp>
      <p:grpSp>
        <p:nvGrpSpPr>
          <p:cNvPr id="60429" name="Group 19"/>
          <p:cNvGrpSpPr>
            <a:grpSpLocks/>
          </p:cNvGrpSpPr>
          <p:nvPr/>
        </p:nvGrpSpPr>
        <p:grpSpPr bwMode="auto">
          <a:xfrm>
            <a:off x="2268538" y="1700213"/>
            <a:ext cx="5078412" cy="1460500"/>
            <a:chOff x="1288" y="952"/>
            <a:chExt cx="3199" cy="920"/>
          </a:xfrm>
        </p:grpSpPr>
        <p:sp>
          <p:nvSpPr>
            <p:cNvPr id="60869" name="Rectangle 20"/>
            <p:cNvSpPr>
              <a:spLocks noChangeArrowheads="1"/>
            </p:cNvSpPr>
            <p:nvPr/>
          </p:nvSpPr>
          <p:spPr bwMode="auto">
            <a:xfrm>
              <a:off x="1288" y="952"/>
              <a:ext cx="384" cy="344"/>
            </a:xfrm>
            <a:prstGeom prst="rect">
              <a:avLst/>
            </a:prstGeom>
            <a:noFill/>
            <a:ln w="25400">
              <a:solidFill>
                <a:srgbClr val="000080"/>
              </a:solidFill>
              <a:miter lim="800000"/>
              <a:headEnd/>
              <a:tailEnd type="none" w="med" len="lg"/>
            </a:ln>
          </p:spPr>
          <p:txBody>
            <a:bodyPr wrap="none" anchor="ctr"/>
            <a:lstStyle/>
            <a:p>
              <a:endParaRPr lang="cs-CZ"/>
            </a:p>
          </p:txBody>
        </p:sp>
        <p:sp>
          <p:nvSpPr>
            <p:cNvPr id="60870" name="Line 21"/>
            <p:cNvSpPr>
              <a:spLocks noChangeShapeType="1"/>
            </p:cNvSpPr>
            <p:nvPr/>
          </p:nvSpPr>
          <p:spPr bwMode="auto">
            <a:xfrm>
              <a:off x="1680" y="1152"/>
              <a:ext cx="1440" cy="144"/>
            </a:xfrm>
            <a:prstGeom prst="line">
              <a:avLst/>
            </a:prstGeom>
            <a:noFill/>
            <a:ln w="25400">
              <a:solidFill>
                <a:srgbClr val="000080"/>
              </a:solidFill>
              <a:round/>
              <a:headEnd/>
              <a:tailEnd type="stealth" w="med" len="lg"/>
            </a:ln>
          </p:spPr>
          <p:txBody>
            <a:bodyPr/>
            <a:lstStyle/>
            <a:p>
              <a:endParaRPr lang="en-US"/>
            </a:p>
          </p:txBody>
        </p:sp>
        <p:sp>
          <p:nvSpPr>
            <p:cNvPr id="60871" name="Freeform 22" descr="Cork"/>
            <p:cNvSpPr>
              <a:spLocks/>
            </p:cNvSpPr>
            <p:nvPr/>
          </p:nvSpPr>
          <p:spPr bwMode="auto">
            <a:xfrm>
              <a:off x="3072" y="1008"/>
              <a:ext cx="1415" cy="864"/>
            </a:xfrm>
            <a:custGeom>
              <a:avLst/>
              <a:gdLst>
                <a:gd name="T0" fmla="*/ 374 w 359"/>
                <a:gd name="T1" fmla="*/ 88 h 333"/>
                <a:gd name="T2" fmla="*/ 244 w 359"/>
                <a:gd name="T3" fmla="*/ 218 h 333"/>
                <a:gd name="T4" fmla="*/ 177 w 359"/>
                <a:gd name="T5" fmla="*/ 283 h 333"/>
                <a:gd name="T6" fmla="*/ 79 w 359"/>
                <a:gd name="T7" fmla="*/ 498 h 333"/>
                <a:gd name="T8" fmla="*/ 110 w 359"/>
                <a:gd name="T9" fmla="*/ 802 h 333"/>
                <a:gd name="T10" fmla="*/ 505 w 359"/>
                <a:gd name="T11" fmla="*/ 781 h 333"/>
                <a:gd name="T12" fmla="*/ 706 w 359"/>
                <a:gd name="T13" fmla="*/ 672 h 333"/>
                <a:gd name="T14" fmla="*/ 1033 w 359"/>
                <a:gd name="T15" fmla="*/ 607 h 333"/>
                <a:gd name="T16" fmla="*/ 1230 w 359"/>
                <a:gd name="T17" fmla="*/ 519 h 333"/>
                <a:gd name="T18" fmla="*/ 1328 w 359"/>
                <a:gd name="T19" fmla="*/ 477 h 333"/>
                <a:gd name="T20" fmla="*/ 1395 w 359"/>
                <a:gd name="T21" fmla="*/ 413 h 333"/>
                <a:gd name="T22" fmla="*/ 1131 w 359"/>
                <a:gd name="T23" fmla="*/ 0 h 333"/>
                <a:gd name="T24" fmla="*/ 836 w 359"/>
                <a:gd name="T25" fmla="*/ 21 h 333"/>
                <a:gd name="T26" fmla="*/ 639 w 359"/>
                <a:gd name="T27" fmla="*/ 109 h 333"/>
                <a:gd name="T28" fmla="*/ 505 w 359"/>
                <a:gd name="T29" fmla="*/ 88 h 333"/>
                <a:gd name="T30" fmla="*/ 374 w 359"/>
                <a:gd name="T31" fmla="*/ 88 h 3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9"/>
                <a:gd name="T49" fmla="*/ 0 h 333"/>
                <a:gd name="T50" fmla="*/ 359 w 359"/>
                <a:gd name="T51" fmla="*/ 333 h 33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9" h="333">
                  <a:moveTo>
                    <a:pt x="95" y="34"/>
                  </a:moveTo>
                  <a:cubicBezTo>
                    <a:pt x="84" y="51"/>
                    <a:pt x="73" y="67"/>
                    <a:pt x="62" y="84"/>
                  </a:cubicBezTo>
                  <a:cubicBezTo>
                    <a:pt x="56" y="92"/>
                    <a:pt x="45" y="109"/>
                    <a:pt x="45" y="109"/>
                  </a:cubicBezTo>
                  <a:cubicBezTo>
                    <a:pt x="36" y="137"/>
                    <a:pt x="29" y="164"/>
                    <a:pt x="20" y="192"/>
                  </a:cubicBezTo>
                  <a:cubicBezTo>
                    <a:pt x="23" y="231"/>
                    <a:pt x="0" y="281"/>
                    <a:pt x="28" y="309"/>
                  </a:cubicBezTo>
                  <a:cubicBezTo>
                    <a:pt x="52" y="333"/>
                    <a:pt x="96" y="309"/>
                    <a:pt x="128" y="301"/>
                  </a:cubicBezTo>
                  <a:cubicBezTo>
                    <a:pt x="149" y="295"/>
                    <a:pt x="159" y="269"/>
                    <a:pt x="179" y="259"/>
                  </a:cubicBezTo>
                  <a:cubicBezTo>
                    <a:pt x="204" y="247"/>
                    <a:pt x="235" y="243"/>
                    <a:pt x="262" y="234"/>
                  </a:cubicBezTo>
                  <a:cubicBezTo>
                    <a:pt x="279" y="223"/>
                    <a:pt x="295" y="211"/>
                    <a:pt x="312" y="200"/>
                  </a:cubicBezTo>
                  <a:cubicBezTo>
                    <a:pt x="320" y="195"/>
                    <a:pt x="337" y="184"/>
                    <a:pt x="337" y="184"/>
                  </a:cubicBezTo>
                  <a:cubicBezTo>
                    <a:pt x="343" y="176"/>
                    <a:pt x="353" y="169"/>
                    <a:pt x="354" y="159"/>
                  </a:cubicBezTo>
                  <a:cubicBezTo>
                    <a:pt x="359" y="108"/>
                    <a:pt x="342" y="18"/>
                    <a:pt x="287" y="0"/>
                  </a:cubicBezTo>
                  <a:cubicBezTo>
                    <a:pt x="262" y="3"/>
                    <a:pt x="236" y="0"/>
                    <a:pt x="212" y="8"/>
                  </a:cubicBezTo>
                  <a:cubicBezTo>
                    <a:pt x="193" y="14"/>
                    <a:pt x="162" y="42"/>
                    <a:pt x="162" y="42"/>
                  </a:cubicBezTo>
                  <a:cubicBezTo>
                    <a:pt x="151" y="39"/>
                    <a:pt x="140" y="34"/>
                    <a:pt x="128" y="34"/>
                  </a:cubicBezTo>
                  <a:cubicBezTo>
                    <a:pt x="90" y="34"/>
                    <a:pt x="113" y="52"/>
                    <a:pt x="95" y="34"/>
                  </a:cubicBezTo>
                  <a:close/>
                </a:path>
              </a:pathLst>
            </a:custGeom>
            <a:blipFill dpi="0" rotWithShape="0">
              <a:blip r:embed="rId2" cstate="print"/>
              <a:srcRect/>
              <a:tile tx="0" ty="0" sx="100000" sy="100000" flip="none" algn="tl"/>
            </a:blipFill>
            <a:ln w="31750" cap="flat" cmpd="sng">
              <a:noFill/>
              <a:prstDash val="solid"/>
              <a:round/>
              <a:headEnd type="none" w="med" len="med"/>
              <a:tailEnd type="none" w="med" len="lg"/>
            </a:ln>
          </p:spPr>
          <p:txBody>
            <a:bodyPr/>
            <a:lstStyle/>
            <a:p>
              <a:endParaRPr lang="en-US"/>
            </a:p>
          </p:txBody>
        </p:sp>
      </p:grpSp>
      <p:grpSp>
        <p:nvGrpSpPr>
          <p:cNvPr id="60430" name="Group 23"/>
          <p:cNvGrpSpPr>
            <a:grpSpLocks/>
          </p:cNvGrpSpPr>
          <p:nvPr/>
        </p:nvGrpSpPr>
        <p:grpSpPr bwMode="auto">
          <a:xfrm>
            <a:off x="5227638" y="1916113"/>
            <a:ext cx="2305050" cy="1952625"/>
            <a:chOff x="3187" y="1104"/>
            <a:chExt cx="1452" cy="1230"/>
          </a:xfrm>
        </p:grpSpPr>
        <p:grpSp>
          <p:nvGrpSpPr>
            <p:cNvPr id="60859" name="Group 24"/>
            <p:cNvGrpSpPr>
              <a:grpSpLocks/>
            </p:cNvGrpSpPr>
            <p:nvPr/>
          </p:nvGrpSpPr>
          <p:grpSpPr bwMode="auto">
            <a:xfrm>
              <a:off x="3350" y="1104"/>
              <a:ext cx="1086" cy="582"/>
              <a:chOff x="3350" y="1104"/>
              <a:chExt cx="1086" cy="582"/>
            </a:xfrm>
          </p:grpSpPr>
          <p:sp>
            <p:nvSpPr>
              <p:cNvPr id="60864" name="Freeform 25"/>
              <p:cNvSpPr>
                <a:spLocks/>
              </p:cNvSpPr>
              <p:nvPr/>
            </p:nvSpPr>
            <p:spPr bwMode="auto">
              <a:xfrm>
                <a:off x="3765" y="1478"/>
                <a:ext cx="104" cy="208"/>
              </a:xfrm>
              <a:custGeom>
                <a:avLst/>
                <a:gdLst>
                  <a:gd name="T0" fmla="*/ 0 w 104"/>
                  <a:gd name="T1" fmla="*/ 208 h 208"/>
                  <a:gd name="T2" fmla="*/ 42 w 104"/>
                  <a:gd name="T3" fmla="*/ 50 h 208"/>
                  <a:gd name="T4" fmla="*/ 58 w 104"/>
                  <a:gd name="T5" fmla="*/ 0 h 208"/>
                  <a:gd name="T6" fmla="*/ 75 w 104"/>
                  <a:gd name="T7" fmla="*/ 192 h 208"/>
                  <a:gd name="T8" fmla="*/ 25 w 104"/>
                  <a:gd name="T9" fmla="*/ 200 h 208"/>
                  <a:gd name="T10" fmla="*/ 0 w 104"/>
                  <a:gd name="T11" fmla="*/ 208 h 208"/>
                  <a:gd name="T12" fmla="*/ 0 60000 65536"/>
                  <a:gd name="T13" fmla="*/ 0 60000 65536"/>
                  <a:gd name="T14" fmla="*/ 0 60000 65536"/>
                  <a:gd name="T15" fmla="*/ 0 60000 65536"/>
                  <a:gd name="T16" fmla="*/ 0 60000 65536"/>
                  <a:gd name="T17" fmla="*/ 0 60000 65536"/>
                  <a:gd name="T18" fmla="*/ 0 w 104"/>
                  <a:gd name="T19" fmla="*/ 0 h 208"/>
                  <a:gd name="T20" fmla="*/ 104 w 104"/>
                  <a:gd name="T21" fmla="*/ 208 h 208"/>
                </a:gdLst>
                <a:ahLst/>
                <a:cxnLst>
                  <a:cxn ang="T12">
                    <a:pos x="T0" y="T1"/>
                  </a:cxn>
                  <a:cxn ang="T13">
                    <a:pos x="T2" y="T3"/>
                  </a:cxn>
                  <a:cxn ang="T14">
                    <a:pos x="T4" y="T5"/>
                  </a:cxn>
                  <a:cxn ang="T15">
                    <a:pos x="T6" y="T7"/>
                  </a:cxn>
                  <a:cxn ang="T16">
                    <a:pos x="T8" y="T9"/>
                  </a:cxn>
                  <a:cxn ang="T17">
                    <a:pos x="T10" y="T11"/>
                  </a:cxn>
                </a:cxnLst>
                <a:rect l="T18" t="T19" r="T20" b="T21"/>
                <a:pathLst>
                  <a:path w="104" h="208">
                    <a:moveTo>
                      <a:pt x="0" y="208"/>
                    </a:moveTo>
                    <a:cubicBezTo>
                      <a:pt x="13" y="155"/>
                      <a:pt x="28" y="102"/>
                      <a:pt x="42" y="50"/>
                    </a:cubicBezTo>
                    <a:cubicBezTo>
                      <a:pt x="47" y="33"/>
                      <a:pt x="58" y="0"/>
                      <a:pt x="58" y="0"/>
                    </a:cubicBezTo>
                    <a:cubicBezTo>
                      <a:pt x="97" y="57"/>
                      <a:pt x="104" y="116"/>
                      <a:pt x="75" y="192"/>
                    </a:cubicBezTo>
                    <a:cubicBezTo>
                      <a:pt x="69" y="208"/>
                      <a:pt x="42" y="196"/>
                      <a:pt x="25" y="200"/>
                    </a:cubicBezTo>
                    <a:cubicBezTo>
                      <a:pt x="16" y="202"/>
                      <a:pt x="0" y="208"/>
                      <a:pt x="0" y="208"/>
                    </a:cubicBezTo>
                    <a:close/>
                  </a:path>
                </a:pathLst>
              </a:custGeom>
              <a:gradFill rotWithShape="0">
                <a:gsLst>
                  <a:gs pos="0">
                    <a:srgbClr val="3B3B3B"/>
                  </a:gs>
                  <a:gs pos="50000">
                    <a:srgbClr val="808080"/>
                  </a:gs>
                  <a:gs pos="100000">
                    <a:srgbClr val="3B3B3B"/>
                  </a:gs>
                </a:gsLst>
                <a:lin ang="0" scaled="1"/>
              </a:gradFill>
              <a:ln w="25400" cap="flat" cmpd="sng">
                <a:noFill/>
                <a:prstDash val="solid"/>
                <a:round/>
                <a:headEnd type="none" w="med" len="med"/>
                <a:tailEnd type="none" w="med" len="lg"/>
              </a:ln>
            </p:spPr>
            <p:txBody>
              <a:bodyPr/>
              <a:lstStyle/>
              <a:p>
                <a:endParaRPr lang="en-US"/>
              </a:p>
            </p:txBody>
          </p:sp>
          <p:sp>
            <p:nvSpPr>
              <p:cNvPr id="60865" name="Freeform 26"/>
              <p:cNvSpPr>
                <a:spLocks/>
              </p:cNvSpPr>
              <p:nvPr/>
            </p:nvSpPr>
            <p:spPr bwMode="auto">
              <a:xfrm rot="-6637306">
                <a:off x="4294" y="1134"/>
                <a:ext cx="75" cy="208"/>
              </a:xfrm>
              <a:custGeom>
                <a:avLst/>
                <a:gdLst>
                  <a:gd name="T0" fmla="*/ 0 w 104"/>
                  <a:gd name="T1" fmla="*/ 208 h 208"/>
                  <a:gd name="T2" fmla="*/ 30 w 104"/>
                  <a:gd name="T3" fmla="*/ 50 h 208"/>
                  <a:gd name="T4" fmla="*/ 42 w 104"/>
                  <a:gd name="T5" fmla="*/ 0 h 208"/>
                  <a:gd name="T6" fmla="*/ 54 w 104"/>
                  <a:gd name="T7" fmla="*/ 192 h 208"/>
                  <a:gd name="T8" fmla="*/ 18 w 104"/>
                  <a:gd name="T9" fmla="*/ 200 h 208"/>
                  <a:gd name="T10" fmla="*/ 0 w 104"/>
                  <a:gd name="T11" fmla="*/ 208 h 208"/>
                  <a:gd name="T12" fmla="*/ 0 60000 65536"/>
                  <a:gd name="T13" fmla="*/ 0 60000 65536"/>
                  <a:gd name="T14" fmla="*/ 0 60000 65536"/>
                  <a:gd name="T15" fmla="*/ 0 60000 65536"/>
                  <a:gd name="T16" fmla="*/ 0 60000 65536"/>
                  <a:gd name="T17" fmla="*/ 0 60000 65536"/>
                  <a:gd name="T18" fmla="*/ 0 w 104"/>
                  <a:gd name="T19" fmla="*/ 0 h 208"/>
                  <a:gd name="T20" fmla="*/ 104 w 104"/>
                  <a:gd name="T21" fmla="*/ 208 h 208"/>
                </a:gdLst>
                <a:ahLst/>
                <a:cxnLst>
                  <a:cxn ang="T12">
                    <a:pos x="T0" y="T1"/>
                  </a:cxn>
                  <a:cxn ang="T13">
                    <a:pos x="T2" y="T3"/>
                  </a:cxn>
                  <a:cxn ang="T14">
                    <a:pos x="T4" y="T5"/>
                  </a:cxn>
                  <a:cxn ang="T15">
                    <a:pos x="T6" y="T7"/>
                  </a:cxn>
                  <a:cxn ang="T16">
                    <a:pos x="T8" y="T9"/>
                  </a:cxn>
                  <a:cxn ang="T17">
                    <a:pos x="T10" y="T11"/>
                  </a:cxn>
                </a:cxnLst>
                <a:rect l="T18" t="T19" r="T20" b="T21"/>
                <a:pathLst>
                  <a:path w="104" h="208">
                    <a:moveTo>
                      <a:pt x="0" y="208"/>
                    </a:moveTo>
                    <a:cubicBezTo>
                      <a:pt x="13" y="155"/>
                      <a:pt x="28" y="102"/>
                      <a:pt x="42" y="50"/>
                    </a:cubicBezTo>
                    <a:cubicBezTo>
                      <a:pt x="47" y="33"/>
                      <a:pt x="58" y="0"/>
                      <a:pt x="58" y="0"/>
                    </a:cubicBezTo>
                    <a:cubicBezTo>
                      <a:pt x="97" y="57"/>
                      <a:pt x="104" y="116"/>
                      <a:pt x="75" y="192"/>
                    </a:cubicBezTo>
                    <a:cubicBezTo>
                      <a:pt x="69" y="208"/>
                      <a:pt x="42" y="196"/>
                      <a:pt x="25" y="200"/>
                    </a:cubicBezTo>
                    <a:cubicBezTo>
                      <a:pt x="16" y="202"/>
                      <a:pt x="0" y="208"/>
                      <a:pt x="0" y="208"/>
                    </a:cubicBezTo>
                    <a:close/>
                  </a:path>
                </a:pathLst>
              </a:custGeom>
              <a:gradFill rotWithShape="0">
                <a:gsLst>
                  <a:gs pos="0">
                    <a:srgbClr val="3B3B3B"/>
                  </a:gs>
                  <a:gs pos="50000">
                    <a:srgbClr val="808080"/>
                  </a:gs>
                  <a:gs pos="100000">
                    <a:srgbClr val="3B3B3B"/>
                  </a:gs>
                </a:gsLst>
                <a:lin ang="0" scaled="1"/>
              </a:gradFill>
              <a:ln w="25400" cap="flat" cmpd="sng">
                <a:noFill/>
                <a:prstDash val="solid"/>
                <a:round/>
                <a:headEnd type="none" w="med" len="med"/>
                <a:tailEnd type="none" w="med" len="lg"/>
              </a:ln>
            </p:spPr>
            <p:txBody>
              <a:bodyPr/>
              <a:lstStyle/>
              <a:p>
                <a:endParaRPr lang="en-US"/>
              </a:p>
            </p:txBody>
          </p:sp>
          <p:sp>
            <p:nvSpPr>
              <p:cNvPr id="60866" name="Freeform 27"/>
              <p:cNvSpPr>
                <a:spLocks/>
              </p:cNvSpPr>
              <p:nvPr/>
            </p:nvSpPr>
            <p:spPr bwMode="auto">
              <a:xfrm rot="10235567">
                <a:off x="3552" y="1104"/>
                <a:ext cx="48" cy="159"/>
              </a:xfrm>
              <a:custGeom>
                <a:avLst/>
                <a:gdLst>
                  <a:gd name="T0" fmla="*/ 0 w 104"/>
                  <a:gd name="T1" fmla="*/ 159 h 208"/>
                  <a:gd name="T2" fmla="*/ 19 w 104"/>
                  <a:gd name="T3" fmla="*/ 38 h 208"/>
                  <a:gd name="T4" fmla="*/ 27 w 104"/>
                  <a:gd name="T5" fmla="*/ 0 h 208"/>
                  <a:gd name="T6" fmla="*/ 35 w 104"/>
                  <a:gd name="T7" fmla="*/ 147 h 208"/>
                  <a:gd name="T8" fmla="*/ 12 w 104"/>
                  <a:gd name="T9" fmla="*/ 153 h 208"/>
                  <a:gd name="T10" fmla="*/ 0 w 104"/>
                  <a:gd name="T11" fmla="*/ 159 h 208"/>
                  <a:gd name="T12" fmla="*/ 0 60000 65536"/>
                  <a:gd name="T13" fmla="*/ 0 60000 65536"/>
                  <a:gd name="T14" fmla="*/ 0 60000 65536"/>
                  <a:gd name="T15" fmla="*/ 0 60000 65536"/>
                  <a:gd name="T16" fmla="*/ 0 60000 65536"/>
                  <a:gd name="T17" fmla="*/ 0 60000 65536"/>
                  <a:gd name="T18" fmla="*/ 0 w 104"/>
                  <a:gd name="T19" fmla="*/ 0 h 208"/>
                  <a:gd name="T20" fmla="*/ 104 w 104"/>
                  <a:gd name="T21" fmla="*/ 208 h 208"/>
                </a:gdLst>
                <a:ahLst/>
                <a:cxnLst>
                  <a:cxn ang="T12">
                    <a:pos x="T0" y="T1"/>
                  </a:cxn>
                  <a:cxn ang="T13">
                    <a:pos x="T2" y="T3"/>
                  </a:cxn>
                  <a:cxn ang="T14">
                    <a:pos x="T4" y="T5"/>
                  </a:cxn>
                  <a:cxn ang="T15">
                    <a:pos x="T6" y="T7"/>
                  </a:cxn>
                  <a:cxn ang="T16">
                    <a:pos x="T8" y="T9"/>
                  </a:cxn>
                  <a:cxn ang="T17">
                    <a:pos x="T10" y="T11"/>
                  </a:cxn>
                </a:cxnLst>
                <a:rect l="T18" t="T19" r="T20" b="T21"/>
                <a:pathLst>
                  <a:path w="104" h="208">
                    <a:moveTo>
                      <a:pt x="0" y="208"/>
                    </a:moveTo>
                    <a:cubicBezTo>
                      <a:pt x="13" y="155"/>
                      <a:pt x="28" y="102"/>
                      <a:pt x="42" y="50"/>
                    </a:cubicBezTo>
                    <a:cubicBezTo>
                      <a:pt x="47" y="33"/>
                      <a:pt x="58" y="0"/>
                      <a:pt x="58" y="0"/>
                    </a:cubicBezTo>
                    <a:cubicBezTo>
                      <a:pt x="97" y="57"/>
                      <a:pt x="104" y="116"/>
                      <a:pt x="75" y="192"/>
                    </a:cubicBezTo>
                    <a:cubicBezTo>
                      <a:pt x="69" y="208"/>
                      <a:pt x="42" y="196"/>
                      <a:pt x="25" y="200"/>
                    </a:cubicBezTo>
                    <a:cubicBezTo>
                      <a:pt x="16" y="202"/>
                      <a:pt x="0" y="208"/>
                      <a:pt x="0" y="208"/>
                    </a:cubicBezTo>
                    <a:close/>
                  </a:path>
                </a:pathLst>
              </a:custGeom>
              <a:gradFill rotWithShape="0">
                <a:gsLst>
                  <a:gs pos="0">
                    <a:srgbClr val="3B3B3B"/>
                  </a:gs>
                  <a:gs pos="50000">
                    <a:srgbClr val="808080"/>
                  </a:gs>
                  <a:gs pos="100000">
                    <a:srgbClr val="3B3B3B"/>
                  </a:gs>
                </a:gsLst>
                <a:lin ang="0" scaled="1"/>
              </a:gradFill>
              <a:ln w="25400" cap="flat" cmpd="sng">
                <a:noFill/>
                <a:prstDash val="solid"/>
                <a:round/>
                <a:headEnd type="none" w="med" len="med"/>
                <a:tailEnd type="none" w="med" len="lg"/>
              </a:ln>
            </p:spPr>
            <p:txBody>
              <a:bodyPr/>
              <a:lstStyle/>
              <a:p>
                <a:endParaRPr lang="en-US"/>
              </a:p>
            </p:txBody>
          </p:sp>
          <p:sp>
            <p:nvSpPr>
              <p:cNvPr id="60867" name="Freeform 28"/>
              <p:cNvSpPr>
                <a:spLocks/>
              </p:cNvSpPr>
              <p:nvPr/>
            </p:nvSpPr>
            <p:spPr bwMode="auto">
              <a:xfrm>
                <a:off x="3350" y="1420"/>
                <a:ext cx="170" cy="171"/>
              </a:xfrm>
              <a:custGeom>
                <a:avLst/>
                <a:gdLst>
                  <a:gd name="T0" fmla="*/ 14 w 170"/>
                  <a:gd name="T1" fmla="*/ 44 h 171"/>
                  <a:gd name="T2" fmla="*/ 2 w 170"/>
                  <a:gd name="T3" fmla="*/ 84 h 171"/>
                  <a:gd name="T4" fmla="*/ 6 w 170"/>
                  <a:gd name="T5" fmla="*/ 112 h 171"/>
                  <a:gd name="T6" fmla="*/ 30 w 170"/>
                  <a:gd name="T7" fmla="*/ 116 h 171"/>
                  <a:gd name="T8" fmla="*/ 78 w 170"/>
                  <a:gd name="T9" fmla="*/ 144 h 171"/>
                  <a:gd name="T10" fmla="*/ 102 w 170"/>
                  <a:gd name="T11" fmla="*/ 152 h 171"/>
                  <a:gd name="T12" fmla="*/ 126 w 170"/>
                  <a:gd name="T13" fmla="*/ 168 h 171"/>
                  <a:gd name="T14" fmla="*/ 142 w 170"/>
                  <a:gd name="T15" fmla="*/ 92 h 171"/>
                  <a:gd name="T16" fmla="*/ 162 w 170"/>
                  <a:gd name="T17" fmla="*/ 68 h 171"/>
                  <a:gd name="T18" fmla="*/ 162 w 170"/>
                  <a:gd name="T19" fmla="*/ 40 h 171"/>
                  <a:gd name="T20" fmla="*/ 98 w 170"/>
                  <a:gd name="T21" fmla="*/ 16 h 171"/>
                  <a:gd name="T22" fmla="*/ 74 w 170"/>
                  <a:gd name="T23" fmla="*/ 4 h 171"/>
                  <a:gd name="T24" fmla="*/ 46 w 170"/>
                  <a:gd name="T25" fmla="*/ 8 h 171"/>
                  <a:gd name="T26" fmla="*/ 38 w 170"/>
                  <a:gd name="T27" fmla="*/ 24 h 171"/>
                  <a:gd name="T28" fmla="*/ 14 w 170"/>
                  <a:gd name="T29" fmla="*/ 44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0"/>
                  <a:gd name="T46" fmla="*/ 0 h 171"/>
                  <a:gd name="T47" fmla="*/ 170 w 170"/>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0" h="171">
                    <a:moveTo>
                      <a:pt x="14" y="44"/>
                    </a:moveTo>
                    <a:cubicBezTo>
                      <a:pt x="4" y="73"/>
                      <a:pt x="8" y="60"/>
                      <a:pt x="2" y="84"/>
                    </a:cubicBezTo>
                    <a:cubicBezTo>
                      <a:pt x="3" y="93"/>
                      <a:pt x="0" y="105"/>
                      <a:pt x="6" y="112"/>
                    </a:cubicBezTo>
                    <a:cubicBezTo>
                      <a:pt x="11" y="118"/>
                      <a:pt x="22" y="114"/>
                      <a:pt x="30" y="116"/>
                    </a:cubicBezTo>
                    <a:cubicBezTo>
                      <a:pt x="49" y="120"/>
                      <a:pt x="61" y="138"/>
                      <a:pt x="78" y="144"/>
                    </a:cubicBezTo>
                    <a:cubicBezTo>
                      <a:pt x="86" y="147"/>
                      <a:pt x="95" y="147"/>
                      <a:pt x="102" y="152"/>
                    </a:cubicBezTo>
                    <a:cubicBezTo>
                      <a:pt x="110" y="157"/>
                      <a:pt x="126" y="168"/>
                      <a:pt x="126" y="168"/>
                    </a:cubicBezTo>
                    <a:cubicBezTo>
                      <a:pt x="162" y="156"/>
                      <a:pt x="131" y="171"/>
                      <a:pt x="142" y="92"/>
                    </a:cubicBezTo>
                    <a:cubicBezTo>
                      <a:pt x="143" y="86"/>
                      <a:pt x="159" y="71"/>
                      <a:pt x="162" y="68"/>
                    </a:cubicBezTo>
                    <a:cubicBezTo>
                      <a:pt x="166" y="57"/>
                      <a:pt x="170" y="52"/>
                      <a:pt x="162" y="40"/>
                    </a:cubicBezTo>
                    <a:cubicBezTo>
                      <a:pt x="150" y="22"/>
                      <a:pt x="116" y="25"/>
                      <a:pt x="98" y="16"/>
                    </a:cubicBezTo>
                    <a:cubicBezTo>
                      <a:pt x="67" y="0"/>
                      <a:pt x="104" y="14"/>
                      <a:pt x="74" y="4"/>
                    </a:cubicBezTo>
                    <a:cubicBezTo>
                      <a:pt x="65" y="5"/>
                      <a:pt x="54" y="3"/>
                      <a:pt x="46" y="8"/>
                    </a:cubicBezTo>
                    <a:cubicBezTo>
                      <a:pt x="41" y="11"/>
                      <a:pt x="42" y="19"/>
                      <a:pt x="38" y="24"/>
                    </a:cubicBezTo>
                    <a:cubicBezTo>
                      <a:pt x="31" y="32"/>
                      <a:pt x="21" y="37"/>
                      <a:pt x="14" y="44"/>
                    </a:cubicBezTo>
                    <a:close/>
                  </a:path>
                </a:pathLst>
              </a:custGeom>
              <a:gradFill rotWithShape="0">
                <a:gsLst>
                  <a:gs pos="0">
                    <a:srgbClr val="3B3B3B"/>
                  </a:gs>
                  <a:gs pos="50000">
                    <a:srgbClr val="808080"/>
                  </a:gs>
                  <a:gs pos="100000">
                    <a:srgbClr val="3B3B3B"/>
                  </a:gs>
                </a:gsLst>
                <a:lin ang="0" scaled="1"/>
              </a:gradFill>
              <a:ln w="25400" cap="flat" cmpd="sng">
                <a:noFill/>
                <a:prstDash val="solid"/>
                <a:round/>
                <a:headEnd type="none" w="med" len="med"/>
                <a:tailEnd type="none" w="med" len="lg"/>
              </a:ln>
            </p:spPr>
            <p:txBody>
              <a:bodyPr/>
              <a:lstStyle/>
              <a:p>
                <a:endParaRPr lang="en-US"/>
              </a:p>
            </p:txBody>
          </p:sp>
          <p:sp>
            <p:nvSpPr>
              <p:cNvPr id="60868" name="Freeform 29"/>
              <p:cNvSpPr>
                <a:spLocks/>
              </p:cNvSpPr>
              <p:nvPr/>
            </p:nvSpPr>
            <p:spPr bwMode="auto">
              <a:xfrm>
                <a:off x="3792" y="1248"/>
                <a:ext cx="170" cy="96"/>
              </a:xfrm>
              <a:custGeom>
                <a:avLst/>
                <a:gdLst>
                  <a:gd name="T0" fmla="*/ 14 w 170"/>
                  <a:gd name="T1" fmla="*/ 25 h 171"/>
                  <a:gd name="T2" fmla="*/ 2 w 170"/>
                  <a:gd name="T3" fmla="*/ 47 h 171"/>
                  <a:gd name="T4" fmla="*/ 6 w 170"/>
                  <a:gd name="T5" fmla="*/ 63 h 171"/>
                  <a:gd name="T6" fmla="*/ 30 w 170"/>
                  <a:gd name="T7" fmla="*/ 65 h 171"/>
                  <a:gd name="T8" fmla="*/ 78 w 170"/>
                  <a:gd name="T9" fmla="*/ 81 h 171"/>
                  <a:gd name="T10" fmla="*/ 102 w 170"/>
                  <a:gd name="T11" fmla="*/ 85 h 171"/>
                  <a:gd name="T12" fmla="*/ 126 w 170"/>
                  <a:gd name="T13" fmla="*/ 94 h 171"/>
                  <a:gd name="T14" fmla="*/ 142 w 170"/>
                  <a:gd name="T15" fmla="*/ 52 h 171"/>
                  <a:gd name="T16" fmla="*/ 162 w 170"/>
                  <a:gd name="T17" fmla="*/ 38 h 171"/>
                  <a:gd name="T18" fmla="*/ 162 w 170"/>
                  <a:gd name="T19" fmla="*/ 22 h 171"/>
                  <a:gd name="T20" fmla="*/ 98 w 170"/>
                  <a:gd name="T21" fmla="*/ 9 h 171"/>
                  <a:gd name="T22" fmla="*/ 74 w 170"/>
                  <a:gd name="T23" fmla="*/ 2 h 171"/>
                  <a:gd name="T24" fmla="*/ 46 w 170"/>
                  <a:gd name="T25" fmla="*/ 4 h 171"/>
                  <a:gd name="T26" fmla="*/ 38 w 170"/>
                  <a:gd name="T27" fmla="*/ 13 h 171"/>
                  <a:gd name="T28" fmla="*/ 14 w 170"/>
                  <a:gd name="T29" fmla="*/ 25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0"/>
                  <a:gd name="T46" fmla="*/ 0 h 171"/>
                  <a:gd name="T47" fmla="*/ 170 w 170"/>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0" h="171">
                    <a:moveTo>
                      <a:pt x="14" y="44"/>
                    </a:moveTo>
                    <a:cubicBezTo>
                      <a:pt x="4" y="73"/>
                      <a:pt x="8" y="60"/>
                      <a:pt x="2" y="84"/>
                    </a:cubicBezTo>
                    <a:cubicBezTo>
                      <a:pt x="3" y="93"/>
                      <a:pt x="0" y="105"/>
                      <a:pt x="6" y="112"/>
                    </a:cubicBezTo>
                    <a:cubicBezTo>
                      <a:pt x="11" y="118"/>
                      <a:pt x="22" y="114"/>
                      <a:pt x="30" y="116"/>
                    </a:cubicBezTo>
                    <a:cubicBezTo>
                      <a:pt x="49" y="120"/>
                      <a:pt x="61" y="138"/>
                      <a:pt x="78" y="144"/>
                    </a:cubicBezTo>
                    <a:cubicBezTo>
                      <a:pt x="86" y="147"/>
                      <a:pt x="95" y="147"/>
                      <a:pt x="102" y="152"/>
                    </a:cubicBezTo>
                    <a:cubicBezTo>
                      <a:pt x="110" y="157"/>
                      <a:pt x="126" y="168"/>
                      <a:pt x="126" y="168"/>
                    </a:cubicBezTo>
                    <a:cubicBezTo>
                      <a:pt x="162" y="156"/>
                      <a:pt x="131" y="171"/>
                      <a:pt x="142" y="92"/>
                    </a:cubicBezTo>
                    <a:cubicBezTo>
                      <a:pt x="143" y="86"/>
                      <a:pt x="159" y="71"/>
                      <a:pt x="162" y="68"/>
                    </a:cubicBezTo>
                    <a:cubicBezTo>
                      <a:pt x="166" y="57"/>
                      <a:pt x="170" y="52"/>
                      <a:pt x="162" y="40"/>
                    </a:cubicBezTo>
                    <a:cubicBezTo>
                      <a:pt x="150" y="22"/>
                      <a:pt x="116" y="25"/>
                      <a:pt x="98" y="16"/>
                    </a:cubicBezTo>
                    <a:cubicBezTo>
                      <a:pt x="67" y="0"/>
                      <a:pt x="104" y="14"/>
                      <a:pt x="74" y="4"/>
                    </a:cubicBezTo>
                    <a:cubicBezTo>
                      <a:pt x="65" y="5"/>
                      <a:pt x="54" y="3"/>
                      <a:pt x="46" y="8"/>
                    </a:cubicBezTo>
                    <a:cubicBezTo>
                      <a:pt x="41" y="11"/>
                      <a:pt x="42" y="19"/>
                      <a:pt x="38" y="24"/>
                    </a:cubicBezTo>
                    <a:cubicBezTo>
                      <a:pt x="31" y="32"/>
                      <a:pt x="21" y="37"/>
                      <a:pt x="14" y="44"/>
                    </a:cubicBezTo>
                    <a:close/>
                  </a:path>
                </a:pathLst>
              </a:custGeom>
              <a:gradFill rotWithShape="0">
                <a:gsLst>
                  <a:gs pos="0">
                    <a:srgbClr val="3B3B3B"/>
                  </a:gs>
                  <a:gs pos="50000">
                    <a:srgbClr val="808080"/>
                  </a:gs>
                  <a:gs pos="100000">
                    <a:srgbClr val="3B3B3B"/>
                  </a:gs>
                </a:gsLst>
                <a:lin ang="0" scaled="1"/>
              </a:gradFill>
              <a:ln w="25400" cap="flat" cmpd="sng">
                <a:noFill/>
                <a:prstDash val="solid"/>
                <a:round/>
                <a:headEnd type="none" w="med" len="med"/>
                <a:tailEnd type="none" w="med" len="lg"/>
              </a:ln>
            </p:spPr>
            <p:txBody>
              <a:bodyPr/>
              <a:lstStyle/>
              <a:p>
                <a:endParaRPr lang="en-US"/>
              </a:p>
            </p:txBody>
          </p:sp>
        </p:grpSp>
        <p:grpSp>
          <p:nvGrpSpPr>
            <p:cNvPr id="60860" name="Group 30"/>
            <p:cNvGrpSpPr>
              <a:grpSpLocks/>
            </p:cNvGrpSpPr>
            <p:nvPr/>
          </p:nvGrpSpPr>
          <p:grpSpPr bwMode="auto">
            <a:xfrm>
              <a:off x="3187" y="1248"/>
              <a:ext cx="1452" cy="1086"/>
              <a:chOff x="3187" y="1248"/>
              <a:chExt cx="1452" cy="1086"/>
            </a:xfrm>
          </p:grpSpPr>
          <p:sp>
            <p:nvSpPr>
              <p:cNvPr id="60861" name="Text Box 31"/>
              <p:cNvSpPr txBox="1">
                <a:spLocks noChangeArrowheads="1"/>
              </p:cNvSpPr>
              <p:nvPr/>
            </p:nvSpPr>
            <p:spPr bwMode="auto">
              <a:xfrm>
                <a:off x="3187" y="1968"/>
                <a:ext cx="1452" cy="366"/>
              </a:xfrm>
              <a:prstGeom prst="rect">
                <a:avLst/>
              </a:prstGeom>
              <a:noFill/>
              <a:ln w="25400">
                <a:noFill/>
                <a:miter lim="800000"/>
                <a:headEnd/>
                <a:tailEnd type="none" w="med" len="lg"/>
              </a:ln>
            </p:spPr>
            <p:txBody>
              <a:bodyPr wrap="none">
                <a:spAutoFit/>
              </a:bodyPr>
              <a:lstStyle/>
              <a:p>
                <a:pPr algn="ctr"/>
                <a:r>
                  <a:rPr lang="cs-CZ" b="0">
                    <a:solidFill>
                      <a:srgbClr val="000099"/>
                    </a:solidFill>
                    <a:latin typeface="Comic Sans MS" pitchFamily="66" charset="0"/>
                  </a:rPr>
                  <a:t>Vnitroagregátové póry</a:t>
                </a:r>
                <a:endParaRPr lang="en-GB" b="0">
                  <a:solidFill>
                    <a:srgbClr val="000099"/>
                  </a:solidFill>
                  <a:latin typeface="Comic Sans MS" pitchFamily="66" charset="0"/>
                </a:endParaRPr>
              </a:p>
              <a:p>
                <a:pPr algn="ctr"/>
                <a:r>
                  <a:rPr lang="en-GB" b="0">
                    <a:solidFill>
                      <a:srgbClr val="000099"/>
                    </a:solidFill>
                    <a:latin typeface="Comic Sans MS" pitchFamily="66" charset="0"/>
                  </a:rPr>
                  <a:t>(nm - µm)</a:t>
                </a:r>
              </a:p>
            </p:txBody>
          </p:sp>
          <p:sp>
            <p:nvSpPr>
              <p:cNvPr id="60862" name="Line 32"/>
              <p:cNvSpPr>
                <a:spLocks noChangeShapeType="1"/>
              </p:cNvSpPr>
              <p:nvPr/>
            </p:nvSpPr>
            <p:spPr bwMode="auto">
              <a:xfrm flipH="1" flipV="1">
                <a:off x="3456" y="1536"/>
                <a:ext cx="288" cy="480"/>
              </a:xfrm>
              <a:prstGeom prst="line">
                <a:avLst/>
              </a:prstGeom>
              <a:noFill/>
              <a:ln w="25400">
                <a:solidFill>
                  <a:srgbClr val="000080"/>
                </a:solidFill>
                <a:round/>
                <a:headEnd/>
                <a:tailEnd type="stealth" w="med" len="lg"/>
              </a:ln>
            </p:spPr>
            <p:txBody>
              <a:bodyPr/>
              <a:lstStyle/>
              <a:p>
                <a:endParaRPr lang="en-US"/>
              </a:p>
            </p:txBody>
          </p:sp>
          <p:sp>
            <p:nvSpPr>
              <p:cNvPr id="60863" name="Line 33"/>
              <p:cNvSpPr>
                <a:spLocks noChangeShapeType="1"/>
              </p:cNvSpPr>
              <p:nvPr/>
            </p:nvSpPr>
            <p:spPr bwMode="auto">
              <a:xfrm flipV="1">
                <a:off x="3984" y="1248"/>
                <a:ext cx="336" cy="624"/>
              </a:xfrm>
              <a:prstGeom prst="line">
                <a:avLst/>
              </a:prstGeom>
              <a:noFill/>
              <a:ln w="25400">
                <a:solidFill>
                  <a:srgbClr val="000080"/>
                </a:solidFill>
                <a:round/>
                <a:headEnd/>
                <a:tailEnd type="stealth" w="med" len="lg"/>
              </a:ln>
            </p:spPr>
            <p:txBody>
              <a:bodyPr/>
              <a:lstStyle/>
              <a:p>
                <a:endParaRPr lang="en-US"/>
              </a:p>
            </p:txBody>
          </p:sp>
        </p:grpSp>
      </p:grpSp>
      <p:sp>
        <p:nvSpPr>
          <p:cNvPr id="60431" name="Text Box 35"/>
          <p:cNvSpPr txBox="1">
            <a:spLocks noChangeArrowheads="1"/>
          </p:cNvSpPr>
          <p:nvPr/>
        </p:nvSpPr>
        <p:spPr bwMode="auto">
          <a:xfrm>
            <a:off x="179388" y="4221163"/>
            <a:ext cx="3817937" cy="336550"/>
          </a:xfrm>
          <a:prstGeom prst="rect">
            <a:avLst/>
          </a:prstGeom>
          <a:noFill/>
          <a:ln w="31750">
            <a:noFill/>
            <a:miter lim="800000"/>
            <a:headEnd/>
            <a:tailEnd type="none" w="med" len="lg"/>
          </a:ln>
        </p:spPr>
        <p:txBody>
          <a:bodyPr wrap="none">
            <a:spAutoFit/>
          </a:bodyPr>
          <a:lstStyle/>
          <a:p>
            <a:r>
              <a:rPr lang="cs-CZ">
                <a:solidFill>
                  <a:srgbClr val="0000FF"/>
                </a:solidFill>
                <a:latin typeface="Comic Sans MS" pitchFamily="66" charset="0"/>
              </a:rPr>
              <a:t>Organominerální komplex - interakce</a:t>
            </a:r>
            <a:endParaRPr lang="en-GB">
              <a:solidFill>
                <a:srgbClr val="0000FF"/>
              </a:solidFill>
              <a:latin typeface="Comic Sans MS" pitchFamily="66" charset="0"/>
            </a:endParaRPr>
          </a:p>
        </p:txBody>
      </p:sp>
      <p:grpSp>
        <p:nvGrpSpPr>
          <p:cNvPr id="60432" name="Group 36"/>
          <p:cNvGrpSpPr>
            <a:grpSpLocks/>
          </p:cNvGrpSpPr>
          <p:nvPr/>
        </p:nvGrpSpPr>
        <p:grpSpPr bwMode="auto">
          <a:xfrm>
            <a:off x="722313" y="4648200"/>
            <a:ext cx="1946275" cy="279400"/>
            <a:chOff x="455" y="2928"/>
            <a:chExt cx="1226" cy="176"/>
          </a:xfrm>
        </p:grpSpPr>
        <p:grpSp>
          <p:nvGrpSpPr>
            <p:cNvPr id="60823" name="Group 37"/>
            <p:cNvGrpSpPr>
              <a:grpSpLocks/>
            </p:cNvGrpSpPr>
            <p:nvPr/>
          </p:nvGrpSpPr>
          <p:grpSpPr bwMode="auto">
            <a:xfrm flipH="1">
              <a:off x="855" y="3008"/>
              <a:ext cx="417" cy="96"/>
              <a:chOff x="1728" y="1920"/>
              <a:chExt cx="417" cy="96"/>
            </a:xfrm>
          </p:grpSpPr>
          <p:sp>
            <p:nvSpPr>
              <p:cNvPr id="60854" name="Line 38"/>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0855" name="Line 39"/>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0856" name="Line 40"/>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0857" name="Line 41"/>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0858" name="Line 42"/>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0824" name="Group 43"/>
            <p:cNvGrpSpPr>
              <a:grpSpLocks/>
            </p:cNvGrpSpPr>
            <p:nvPr/>
          </p:nvGrpSpPr>
          <p:grpSpPr bwMode="auto">
            <a:xfrm>
              <a:off x="455" y="3008"/>
              <a:ext cx="417" cy="96"/>
              <a:chOff x="1728" y="1920"/>
              <a:chExt cx="417" cy="96"/>
            </a:xfrm>
          </p:grpSpPr>
          <p:sp>
            <p:nvSpPr>
              <p:cNvPr id="60849" name="Line 44"/>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0850" name="Line 45"/>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0851" name="Line 46"/>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0852" name="Line 47"/>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0853" name="Line 48"/>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0825" name="Group 49"/>
            <p:cNvGrpSpPr>
              <a:grpSpLocks/>
            </p:cNvGrpSpPr>
            <p:nvPr/>
          </p:nvGrpSpPr>
          <p:grpSpPr bwMode="auto">
            <a:xfrm>
              <a:off x="1263" y="3008"/>
              <a:ext cx="417" cy="96"/>
              <a:chOff x="1728" y="1920"/>
              <a:chExt cx="417" cy="96"/>
            </a:xfrm>
          </p:grpSpPr>
          <p:sp>
            <p:nvSpPr>
              <p:cNvPr id="60844" name="Line 50"/>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0845" name="Line 51"/>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0846" name="Line 52"/>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0847" name="Line 53"/>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0848" name="Line 54"/>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0826" name="Group 55"/>
            <p:cNvGrpSpPr>
              <a:grpSpLocks/>
            </p:cNvGrpSpPr>
            <p:nvPr/>
          </p:nvGrpSpPr>
          <p:grpSpPr bwMode="auto">
            <a:xfrm flipH="1">
              <a:off x="856" y="2928"/>
              <a:ext cx="417" cy="96"/>
              <a:chOff x="1728" y="1920"/>
              <a:chExt cx="417" cy="96"/>
            </a:xfrm>
          </p:grpSpPr>
          <p:sp>
            <p:nvSpPr>
              <p:cNvPr id="60839" name="Line 56"/>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0840" name="Line 57"/>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0841" name="Line 58"/>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0842" name="Line 59"/>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0843" name="Line 60"/>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0827" name="Group 61"/>
            <p:cNvGrpSpPr>
              <a:grpSpLocks/>
            </p:cNvGrpSpPr>
            <p:nvPr/>
          </p:nvGrpSpPr>
          <p:grpSpPr bwMode="auto">
            <a:xfrm>
              <a:off x="456" y="2928"/>
              <a:ext cx="417" cy="96"/>
              <a:chOff x="1728" y="1920"/>
              <a:chExt cx="417" cy="96"/>
            </a:xfrm>
          </p:grpSpPr>
          <p:sp>
            <p:nvSpPr>
              <p:cNvPr id="60834" name="Line 62"/>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0835" name="Line 63"/>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0836" name="Line 64"/>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0837" name="Line 65"/>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0838" name="Line 66"/>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0828" name="Group 67"/>
            <p:cNvGrpSpPr>
              <a:grpSpLocks/>
            </p:cNvGrpSpPr>
            <p:nvPr/>
          </p:nvGrpSpPr>
          <p:grpSpPr bwMode="auto">
            <a:xfrm>
              <a:off x="1264" y="2928"/>
              <a:ext cx="417" cy="96"/>
              <a:chOff x="1728" y="1920"/>
              <a:chExt cx="417" cy="96"/>
            </a:xfrm>
          </p:grpSpPr>
          <p:sp>
            <p:nvSpPr>
              <p:cNvPr id="60829" name="Line 68"/>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0830" name="Line 69"/>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0831" name="Line 70"/>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0832" name="Line 71"/>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0833" name="Line 72"/>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grpSp>
        <p:nvGrpSpPr>
          <p:cNvPr id="60433" name="Group 73"/>
          <p:cNvGrpSpPr>
            <a:grpSpLocks/>
          </p:cNvGrpSpPr>
          <p:nvPr/>
        </p:nvGrpSpPr>
        <p:grpSpPr bwMode="auto">
          <a:xfrm>
            <a:off x="609600" y="5638800"/>
            <a:ext cx="2133600" cy="762000"/>
            <a:chOff x="384" y="3552"/>
            <a:chExt cx="1344" cy="480"/>
          </a:xfrm>
        </p:grpSpPr>
        <p:grpSp>
          <p:nvGrpSpPr>
            <p:cNvPr id="60816" name="Group 74"/>
            <p:cNvGrpSpPr>
              <a:grpSpLocks/>
            </p:cNvGrpSpPr>
            <p:nvPr/>
          </p:nvGrpSpPr>
          <p:grpSpPr bwMode="auto">
            <a:xfrm>
              <a:off x="384" y="3552"/>
              <a:ext cx="1344" cy="480"/>
              <a:chOff x="384" y="3264"/>
              <a:chExt cx="1344" cy="384"/>
            </a:xfrm>
          </p:grpSpPr>
          <p:sp>
            <p:nvSpPr>
              <p:cNvPr id="60821" name="AutoShape 75"/>
              <p:cNvSpPr>
                <a:spLocks noChangeArrowheads="1"/>
              </p:cNvSpPr>
              <p:nvPr/>
            </p:nvSpPr>
            <p:spPr bwMode="auto">
              <a:xfrm>
                <a:off x="384" y="3312"/>
                <a:ext cx="1344" cy="336"/>
              </a:xfrm>
              <a:prstGeom prst="hexagon">
                <a:avLst>
                  <a:gd name="adj" fmla="val 100000"/>
                  <a:gd name="vf" fmla="val 115470"/>
                </a:avLst>
              </a:prstGeom>
              <a:solidFill>
                <a:srgbClr val="969696"/>
              </a:solidFill>
              <a:ln w="25400">
                <a:solidFill>
                  <a:srgbClr val="000080"/>
                </a:solidFill>
                <a:miter lim="800000"/>
                <a:headEnd/>
                <a:tailEnd type="none" w="med" len="lg"/>
              </a:ln>
            </p:spPr>
            <p:txBody>
              <a:bodyPr wrap="none" anchor="ctr"/>
              <a:lstStyle/>
              <a:p>
                <a:endParaRPr lang="cs-CZ"/>
              </a:p>
            </p:txBody>
          </p:sp>
          <p:sp>
            <p:nvSpPr>
              <p:cNvPr id="60822" name="AutoShape 76"/>
              <p:cNvSpPr>
                <a:spLocks noChangeArrowheads="1"/>
              </p:cNvSpPr>
              <p:nvPr/>
            </p:nvSpPr>
            <p:spPr bwMode="auto">
              <a:xfrm>
                <a:off x="384" y="3264"/>
                <a:ext cx="1344" cy="336"/>
              </a:xfrm>
              <a:prstGeom prst="hexagon">
                <a:avLst>
                  <a:gd name="adj" fmla="val 100000"/>
                  <a:gd name="vf" fmla="val 115470"/>
                </a:avLst>
              </a:prstGeom>
              <a:solidFill>
                <a:srgbClr val="808080"/>
              </a:solidFill>
              <a:ln w="25400">
                <a:solidFill>
                  <a:srgbClr val="000080"/>
                </a:solidFill>
                <a:miter lim="800000"/>
                <a:headEnd/>
                <a:tailEnd type="none" w="med" len="lg"/>
              </a:ln>
            </p:spPr>
            <p:txBody>
              <a:bodyPr wrap="none" anchor="ctr"/>
              <a:lstStyle/>
              <a:p>
                <a:endParaRPr lang="cs-CZ"/>
              </a:p>
            </p:txBody>
          </p:sp>
        </p:grpSp>
        <p:sp>
          <p:nvSpPr>
            <p:cNvPr id="60817" name="Oval 77"/>
            <p:cNvSpPr>
              <a:spLocks noChangeArrowheads="1"/>
            </p:cNvSpPr>
            <p:nvPr/>
          </p:nvSpPr>
          <p:spPr bwMode="auto">
            <a:xfrm>
              <a:off x="912" y="3792"/>
              <a:ext cx="288" cy="144"/>
            </a:xfrm>
            <a:prstGeom prst="ellipse">
              <a:avLst/>
            </a:prstGeom>
            <a:noFill/>
            <a:ln w="25400">
              <a:solidFill>
                <a:srgbClr val="000080"/>
              </a:solidFill>
              <a:round/>
              <a:headEnd/>
              <a:tailEnd type="none" w="med" len="lg"/>
            </a:ln>
          </p:spPr>
          <p:txBody>
            <a:bodyPr wrap="none" anchor="ctr"/>
            <a:lstStyle/>
            <a:p>
              <a:pPr algn="ctr"/>
              <a:r>
                <a:rPr lang="en-GB" sz="1800">
                  <a:solidFill>
                    <a:srgbClr val="000099"/>
                  </a:solidFill>
                  <a:latin typeface="Comic Sans MS" pitchFamily="66" charset="0"/>
                </a:rPr>
                <a:t>-</a:t>
              </a:r>
            </a:p>
          </p:txBody>
        </p:sp>
        <p:sp>
          <p:nvSpPr>
            <p:cNvPr id="60818" name="Oval 78"/>
            <p:cNvSpPr>
              <a:spLocks noChangeArrowheads="1"/>
            </p:cNvSpPr>
            <p:nvPr/>
          </p:nvSpPr>
          <p:spPr bwMode="auto">
            <a:xfrm>
              <a:off x="1304" y="3688"/>
              <a:ext cx="288" cy="144"/>
            </a:xfrm>
            <a:prstGeom prst="ellipse">
              <a:avLst/>
            </a:prstGeom>
            <a:noFill/>
            <a:ln w="25400">
              <a:solidFill>
                <a:srgbClr val="000080"/>
              </a:solidFill>
              <a:round/>
              <a:headEnd/>
              <a:tailEnd type="none" w="med" len="lg"/>
            </a:ln>
          </p:spPr>
          <p:txBody>
            <a:bodyPr wrap="none" anchor="ctr"/>
            <a:lstStyle/>
            <a:p>
              <a:pPr algn="ctr"/>
              <a:r>
                <a:rPr lang="en-GB" sz="1800">
                  <a:solidFill>
                    <a:srgbClr val="000099"/>
                  </a:solidFill>
                  <a:latin typeface="Comic Sans MS" pitchFamily="66" charset="0"/>
                </a:rPr>
                <a:t>-</a:t>
              </a:r>
            </a:p>
          </p:txBody>
        </p:sp>
        <p:sp>
          <p:nvSpPr>
            <p:cNvPr id="60819" name="Oval 79"/>
            <p:cNvSpPr>
              <a:spLocks noChangeArrowheads="1"/>
            </p:cNvSpPr>
            <p:nvPr/>
          </p:nvSpPr>
          <p:spPr bwMode="auto">
            <a:xfrm>
              <a:off x="912" y="3600"/>
              <a:ext cx="288" cy="144"/>
            </a:xfrm>
            <a:prstGeom prst="ellipse">
              <a:avLst/>
            </a:prstGeom>
            <a:noFill/>
            <a:ln w="25400">
              <a:solidFill>
                <a:srgbClr val="000080"/>
              </a:solidFill>
              <a:round/>
              <a:headEnd/>
              <a:tailEnd type="none" w="med" len="lg"/>
            </a:ln>
          </p:spPr>
          <p:txBody>
            <a:bodyPr wrap="none" anchor="ctr"/>
            <a:lstStyle/>
            <a:p>
              <a:pPr algn="ctr"/>
              <a:r>
                <a:rPr lang="en-GB" sz="1800">
                  <a:solidFill>
                    <a:srgbClr val="000099"/>
                  </a:solidFill>
                  <a:latin typeface="Comic Sans MS" pitchFamily="66" charset="0"/>
                </a:rPr>
                <a:t>-</a:t>
              </a:r>
            </a:p>
          </p:txBody>
        </p:sp>
        <p:sp>
          <p:nvSpPr>
            <p:cNvPr id="60820" name="Oval 80"/>
            <p:cNvSpPr>
              <a:spLocks noChangeArrowheads="1"/>
            </p:cNvSpPr>
            <p:nvPr/>
          </p:nvSpPr>
          <p:spPr bwMode="auto">
            <a:xfrm>
              <a:off x="528" y="3696"/>
              <a:ext cx="288" cy="144"/>
            </a:xfrm>
            <a:prstGeom prst="ellipse">
              <a:avLst/>
            </a:prstGeom>
            <a:noFill/>
            <a:ln w="25400">
              <a:solidFill>
                <a:srgbClr val="000080"/>
              </a:solidFill>
              <a:round/>
              <a:headEnd/>
              <a:tailEnd type="none" w="med" len="lg"/>
            </a:ln>
          </p:spPr>
          <p:txBody>
            <a:bodyPr wrap="none" anchor="ctr"/>
            <a:lstStyle/>
            <a:p>
              <a:pPr algn="ctr"/>
              <a:r>
                <a:rPr lang="en-GB" sz="1800">
                  <a:solidFill>
                    <a:srgbClr val="000099"/>
                  </a:solidFill>
                  <a:latin typeface="Comic Sans MS" pitchFamily="66" charset="0"/>
                </a:rPr>
                <a:t>-</a:t>
              </a:r>
            </a:p>
          </p:txBody>
        </p:sp>
      </p:grpSp>
      <p:sp>
        <p:nvSpPr>
          <p:cNvPr id="60434" name="Text Box 81"/>
          <p:cNvSpPr txBox="1">
            <a:spLocks noChangeArrowheads="1"/>
          </p:cNvSpPr>
          <p:nvPr/>
        </p:nvSpPr>
        <p:spPr bwMode="auto">
          <a:xfrm>
            <a:off x="2843213" y="5949950"/>
            <a:ext cx="431800" cy="336550"/>
          </a:xfrm>
          <a:prstGeom prst="rect">
            <a:avLst/>
          </a:prstGeom>
          <a:noFill/>
          <a:ln w="25400">
            <a:noFill/>
            <a:miter lim="800000"/>
            <a:headEnd/>
            <a:tailEnd type="none" w="med" len="lg"/>
          </a:ln>
        </p:spPr>
        <p:txBody>
          <a:bodyPr wrap="none">
            <a:spAutoFit/>
          </a:bodyPr>
          <a:lstStyle/>
          <a:p>
            <a:r>
              <a:rPr lang="cs-CZ">
                <a:solidFill>
                  <a:srgbClr val="000099"/>
                </a:solidFill>
                <a:latin typeface="Comic Sans MS" pitchFamily="66" charset="0"/>
              </a:rPr>
              <a:t>Jíl</a:t>
            </a:r>
            <a:endParaRPr lang="en-GB">
              <a:solidFill>
                <a:srgbClr val="000099"/>
              </a:solidFill>
              <a:latin typeface="Comic Sans MS" pitchFamily="66" charset="0"/>
            </a:endParaRPr>
          </a:p>
        </p:txBody>
      </p:sp>
      <p:sp>
        <p:nvSpPr>
          <p:cNvPr id="60435" name="Text Box 82"/>
          <p:cNvSpPr txBox="1">
            <a:spLocks noChangeArrowheads="1"/>
          </p:cNvSpPr>
          <p:nvPr/>
        </p:nvSpPr>
        <p:spPr bwMode="auto">
          <a:xfrm>
            <a:off x="2700338" y="5013325"/>
            <a:ext cx="1270000" cy="825500"/>
          </a:xfrm>
          <a:prstGeom prst="rect">
            <a:avLst/>
          </a:prstGeom>
          <a:noFill/>
          <a:ln w="25400">
            <a:noFill/>
            <a:miter lim="800000"/>
            <a:headEnd/>
            <a:tailEnd type="none" w="med" len="lg"/>
          </a:ln>
        </p:spPr>
        <p:txBody>
          <a:bodyPr wrap="none">
            <a:spAutoFit/>
          </a:bodyPr>
          <a:lstStyle/>
          <a:p>
            <a:pPr algn="ctr"/>
            <a:r>
              <a:rPr lang="cs-CZ">
                <a:solidFill>
                  <a:srgbClr val="000099"/>
                </a:solidFill>
                <a:latin typeface="Comic Sans MS" pitchFamily="66" charset="0"/>
              </a:rPr>
              <a:t>Hydrofobní</a:t>
            </a:r>
            <a:br>
              <a:rPr lang="cs-CZ">
                <a:solidFill>
                  <a:srgbClr val="000099"/>
                </a:solidFill>
                <a:latin typeface="Comic Sans MS" pitchFamily="66" charset="0"/>
              </a:rPr>
            </a:br>
            <a:r>
              <a:rPr lang="cs-CZ">
                <a:solidFill>
                  <a:srgbClr val="000099"/>
                </a:solidFill>
                <a:latin typeface="Comic Sans MS" pitchFamily="66" charset="0"/>
              </a:rPr>
              <a:t>organické</a:t>
            </a:r>
            <a:br>
              <a:rPr lang="cs-CZ">
                <a:solidFill>
                  <a:srgbClr val="000099"/>
                </a:solidFill>
                <a:latin typeface="Comic Sans MS" pitchFamily="66" charset="0"/>
              </a:rPr>
            </a:br>
            <a:r>
              <a:rPr lang="cs-CZ">
                <a:solidFill>
                  <a:srgbClr val="000099"/>
                </a:solidFill>
                <a:latin typeface="Comic Sans MS" pitchFamily="66" charset="0"/>
              </a:rPr>
              <a:t>sloučeniny</a:t>
            </a:r>
            <a:endParaRPr lang="en-GB">
              <a:solidFill>
                <a:srgbClr val="000099"/>
              </a:solidFill>
              <a:latin typeface="Comic Sans MS" pitchFamily="66" charset="0"/>
            </a:endParaRPr>
          </a:p>
        </p:txBody>
      </p:sp>
      <p:grpSp>
        <p:nvGrpSpPr>
          <p:cNvPr id="60436" name="Group 83"/>
          <p:cNvGrpSpPr>
            <a:grpSpLocks/>
          </p:cNvGrpSpPr>
          <p:nvPr/>
        </p:nvGrpSpPr>
        <p:grpSpPr bwMode="auto">
          <a:xfrm flipH="1">
            <a:off x="685800" y="5105400"/>
            <a:ext cx="1946275" cy="279400"/>
            <a:chOff x="455" y="2928"/>
            <a:chExt cx="1226" cy="176"/>
          </a:xfrm>
        </p:grpSpPr>
        <p:grpSp>
          <p:nvGrpSpPr>
            <p:cNvPr id="60780" name="Group 84"/>
            <p:cNvGrpSpPr>
              <a:grpSpLocks/>
            </p:cNvGrpSpPr>
            <p:nvPr/>
          </p:nvGrpSpPr>
          <p:grpSpPr bwMode="auto">
            <a:xfrm flipH="1">
              <a:off x="855" y="3008"/>
              <a:ext cx="417" cy="96"/>
              <a:chOff x="1728" y="1920"/>
              <a:chExt cx="417" cy="96"/>
            </a:xfrm>
          </p:grpSpPr>
          <p:sp>
            <p:nvSpPr>
              <p:cNvPr id="60811" name="Line 85"/>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0812" name="Line 86"/>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0813" name="Line 87"/>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0814" name="Line 88"/>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0815" name="Line 89"/>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nvGrpSpPr>
            <p:cNvPr id="60781" name="Group 90"/>
            <p:cNvGrpSpPr>
              <a:grpSpLocks/>
            </p:cNvGrpSpPr>
            <p:nvPr/>
          </p:nvGrpSpPr>
          <p:grpSpPr bwMode="auto">
            <a:xfrm>
              <a:off x="455" y="3008"/>
              <a:ext cx="417" cy="96"/>
              <a:chOff x="1728" y="1920"/>
              <a:chExt cx="417" cy="96"/>
            </a:xfrm>
          </p:grpSpPr>
          <p:sp>
            <p:nvSpPr>
              <p:cNvPr id="60806" name="Line 91"/>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0807" name="Line 92"/>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0808" name="Line 93"/>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0809" name="Line 94"/>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0810" name="Line 95"/>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nvGrpSpPr>
            <p:cNvPr id="60782" name="Group 96"/>
            <p:cNvGrpSpPr>
              <a:grpSpLocks/>
            </p:cNvGrpSpPr>
            <p:nvPr/>
          </p:nvGrpSpPr>
          <p:grpSpPr bwMode="auto">
            <a:xfrm>
              <a:off x="1263" y="3008"/>
              <a:ext cx="417" cy="96"/>
              <a:chOff x="1728" y="1920"/>
              <a:chExt cx="417" cy="96"/>
            </a:xfrm>
          </p:grpSpPr>
          <p:sp>
            <p:nvSpPr>
              <p:cNvPr id="60801" name="Line 97"/>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0802" name="Line 98"/>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0803" name="Line 99"/>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0804" name="Line 100"/>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0805" name="Line 101"/>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nvGrpSpPr>
            <p:cNvPr id="60783" name="Group 102"/>
            <p:cNvGrpSpPr>
              <a:grpSpLocks/>
            </p:cNvGrpSpPr>
            <p:nvPr/>
          </p:nvGrpSpPr>
          <p:grpSpPr bwMode="auto">
            <a:xfrm flipH="1">
              <a:off x="856" y="2928"/>
              <a:ext cx="417" cy="96"/>
              <a:chOff x="1728" y="1920"/>
              <a:chExt cx="417" cy="96"/>
            </a:xfrm>
          </p:grpSpPr>
          <p:sp>
            <p:nvSpPr>
              <p:cNvPr id="60796" name="Line 103"/>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0797" name="Line 104"/>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0798" name="Line 105"/>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0799" name="Line 106"/>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0800" name="Line 107"/>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nvGrpSpPr>
            <p:cNvPr id="60784" name="Group 108"/>
            <p:cNvGrpSpPr>
              <a:grpSpLocks/>
            </p:cNvGrpSpPr>
            <p:nvPr/>
          </p:nvGrpSpPr>
          <p:grpSpPr bwMode="auto">
            <a:xfrm>
              <a:off x="456" y="2928"/>
              <a:ext cx="417" cy="96"/>
              <a:chOff x="1728" y="1920"/>
              <a:chExt cx="417" cy="96"/>
            </a:xfrm>
          </p:grpSpPr>
          <p:sp>
            <p:nvSpPr>
              <p:cNvPr id="60791" name="Line 109"/>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0792" name="Line 110"/>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0793" name="Line 111"/>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0794" name="Line 112"/>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0795" name="Line 113"/>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nvGrpSpPr>
            <p:cNvPr id="60785" name="Group 114"/>
            <p:cNvGrpSpPr>
              <a:grpSpLocks/>
            </p:cNvGrpSpPr>
            <p:nvPr/>
          </p:nvGrpSpPr>
          <p:grpSpPr bwMode="auto">
            <a:xfrm>
              <a:off x="1264" y="2928"/>
              <a:ext cx="417" cy="96"/>
              <a:chOff x="1728" y="1920"/>
              <a:chExt cx="417" cy="96"/>
            </a:xfrm>
          </p:grpSpPr>
          <p:sp>
            <p:nvSpPr>
              <p:cNvPr id="60786" name="Line 115"/>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0787" name="Line 116"/>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0788" name="Line 117"/>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0789" name="Line 118"/>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0790" name="Line 119"/>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sp>
        <p:nvSpPr>
          <p:cNvPr id="60437" name="Text Box 120"/>
          <p:cNvSpPr txBox="1">
            <a:spLocks noChangeArrowheads="1"/>
          </p:cNvSpPr>
          <p:nvPr/>
        </p:nvSpPr>
        <p:spPr bwMode="auto">
          <a:xfrm>
            <a:off x="2771775" y="4581525"/>
            <a:ext cx="2047875" cy="336550"/>
          </a:xfrm>
          <a:prstGeom prst="rect">
            <a:avLst/>
          </a:prstGeom>
          <a:noFill/>
          <a:ln w="25400">
            <a:noFill/>
            <a:miter lim="800000"/>
            <a:headEnd/>
            <a:tailEnd type="none" w="med" len="lg"/>
          </a:ln>
        </p:spPr>
        <p:txBody>
          <a:bodyPr wrap="none">
            <a:spAutoFit/>
          </a:bodyPr>
          <a:lstStyle/>
          <a:p>
            <a:r>
              <a:rPr lang="cs-CZ">
                <a:solidFill>
                  <a:srgbClr val="000099"/>
                </a:solidFill>
                <a:latin typeface="Comic Sans MS" pitchFamily="66" charset="0"/>
              </a:rPr>
              <a:t>Organický materiál</a:t>
            </a:r>
            <a:endParaRPr lang="en-GB">
              <a:solidFill>
                <a:srgbClr val="000099"/>
              </a:solidFill>
              <a:latin typeface="Comic Sans MS" pitchFamily="66" charset="0"/>
            </a:endParaRPr>
          </a:p>
        </p:txBody>
      </p:sp>
      <p:sp>
        <p:nvSpPr>
          <p:cNvPr id="233593" name="AutoShape 121"/>
          <p:cNvSpPr>
            <a:spLocks noChangeArrowheads="1"/>
          </p:cNvSpPr>
          <p:nvPr/>
        </p:nvSpPr>
        <p:spPr bwMode="auto">
          <a:xfrm>
            <a:off x="4876800" y="4953000"/>
            <a:ext cx="685800" cy="381000"/>
          </a:xfrm>
          <a:prstGeom prst="notchedRightArrow">
            <a:avLst>
              <a:gd name="adj1" fmla="val 50000"/>
              <a:gd name="adj2" fmla="val 45000"/>
            </a:avLst>
          </a:prstGeom>
          <a:solidFill>
            <a:schemeClr val="accent2">
              <a:alpha val="50195"/>
            </a:schemeClr>
          </a:solidFill>
          <a:ln w="25400">
            <a:solidFill>
              <a:srgbClr val="000080"/>
            </a:solidFill>
            <a:miter lim="800000"/>
            <a:headEnd/>
            <a:tailEnd type="none" w="med" len="lg"/>
          </a:ln>
        </p:spPr>
        <p:txBody>
          <a:bodyPr wrap="none" anchor="ctr"/>
          <a:lstStyle/>
          <a:p>
            <a:endParaRPr lang="cs-CZ"/>
          </a:p>
        </p:txBody>
      </p:sp>
      <p:grpSp>
        <p:nvGrpSpPr>
          <p:cNvPr id="60439" name="Group 123"/>
          <p:cNvGrpSpPr>
            <a:grpSpLocks/>
          </p:cNvGrpSpPr>
          <p:nvPr/>
        </p:nvGrpSpPr>
        <p:grpSpPr bwMode="auto">
          <a:xfrm>
            <a:off x="6137275" y="5105400"/>
            <a:ext cx="2133600" cy="762000"/>
            <a:chOff x="384" y="3264"/>
            <a:chExt cx="1344" cy="384"/>
          </a:xfrm>
        </p:grpSpPr>
        <p:sp>
          <p:nvSpPr>
            <p:cNvPr id="60778" name="AutoShape 124"/>
            <p:cNvSpPr>
              <a:spLocks noChangeArrowheads="1"/>
            </p:cNvSpPr>
            <p:nvPr/>
          </p:nvSpPr>
          <p:spPr bwMode="auto">
            <a:xfrm>
              <a:off x="384" y="3312"/>
              <a:ext cx="1344" cy="336"/>
            </a:xfrm>
            <a:prstGeom prst="hexagon">
              <a:avLst>
                <a:gd name="adj" fmla="val 100000"/>
                <a:gd name="vf" fmla="val 115470"/>
              </a:avLst>
            </a:prstGeom>
            <a:solidFill>
              <a:srgbClr val="969696"/>
            </a:solidFill>
            <a:ln w="25400">
              <a:solidFill>
                <a:srgbClr val="000080"/>
              </a:solidFill>
              <a:miter lim="800000"/>
              <a:headEnd/>
              <a:tailEnd type="none" w="med" len="lg"/>
            </a:ln>
          </p:spPr>
          <p:txBody>
            <a:bodyPr wrap="none" anchor="ctr"/>
            <a:lstStyle/>
            <a:p>
              <a:endParaRPr lang="cs-CZ"/>
            </a:p>
          </p:txBody>
        </p:sp>
        <p:sp>
          <p:nvSpPr>
            <p:cNvPr id="60779" name="AutoShape 125"/>
            <p:cNvSpPr>
              <a:spLocks noChangeArrowheads="1"/>
            </p:cNvSpPr>
            <p:nvPr/>
          </p:nvSpPr>
          <p:spPr bwMode="auto">
            <a:xfrm>
              <a:off x="384" y="3264"/>
              <a:ext cx="1344" cy="336"/>
            </a:xfrm>
            <a:prstGeom prst="hexagon">
              <a:avLst>
                <a:gd name="adj" fmla="val 100000"/>
                <a:gd name="vf" fmla="val 115470"/>
              </a:avLst>
            </a:prstGeom>
            <a:solidFill>
              <a:srgbClr val="808080"/>
            </a:solidFill>
            <a:ln w="25400">
              <a:solidFill>
                <a:srgbClr val="000080"/>
              </a:solidFill>
              <a:miter lim="800000"/>
              <a:headEnd/>
              <a:tailEnd type="none" w="med" len="lg"/>
            </a:ln>
          </p:spPr>
          <p:txBody>
            <a:bodyPr wrap="none" anchor="ctr"/>
            <a:lstStyle/>
            <a:p>
              <a:endParaRPr lang="cs-CZ"/>
            </a:p>
          </p:txBody>
        </p:sp>
      </p:grpSp>
      <p:sp>
        <p:nvSpPr>
          <p:cNvPr id="60440" name="Oval 126"/>
          <p:cNvSpPr>
            <a:spLocks noChangeArrowheads="1"/>
          </p:cNvSpPr>
          <p:nvPr/>
        </p:nvSpPr>
        <p:spPr bwMode="auto">
          <a:xfrm>
            <a:off x="6975475" y="5486400"/>
            <a:ext cx="457200" cy="228600"/>
          </a:xfrm>
          <a:prstGeom prst="ellipse">
            <a:avLst/>
          </a:prstGeom>
          <a:noFill/>
          <a:ln w="25400">
            <a:solidFill>
              <a:srgbClr val="000080"/>
            </a:solidFill>
            <a:round/>
            <a:headEnd/>
            <a:tailEnd type="none" w="med" len="lg"/>
          </a:ln>
        </p:spPr>
        <p:txBody>
          <a:bodyPr wrap="none" anchor="ctr"/>
          <a:lstStyle/>
          <a:p>
            <a:pPr algn="ctr"/>
            <a:r>
              <a:rPr lang="en-GB" sz="1800">
                <a:solidFill>
                  <a:srgbClr val="000099"/>
                </a:solidFill>
                <a:latin typeface="Comic Sans MS" pitchFamily="66" charset="0"/>
              </a:rPr>
              <a:t>-</a:t>
            </a:r>
          </a:p>
        </p:txBody>
      </p:sp>
      <p:sp>
        <p:nvSpPr>
          <p:cNvPr id="60441" name="Oval 127"/>
          <p:cNvSpPr>
            <a:spLocks noChangeArrowheads="1"/>
          </p:cNvSpPr>
          <p:nvPr/>
        </p:nvSpPr>
        <p:spPr bwMode="auto">
          <a:xfrm>
            <a:off x="7597775" y="5321300"/>
            <a:ext cx="457200" cy="228600"/>
          </a:xfrm>
          <a:prstGeom prst="ellipse">
            <a:avLst/>
          </a:prstGeom>
          <a:noFill/>
          <a:ln w="25400">
            <a:solidFill>
              <a:srgbClr val="000080"/>
            </a:solidFill>
            <a:round/>
            <a:headEnd/>
            <a:tailEnd type="none" w="med" len="lg"/>
          </a:ln>
        </p:spPr>
        <p:txBody>
          <a:bodyPr wrap="none" anchor="ctr"/>
          <a:lstStyle/>
          <a:p>
            <a:pPr algn="ctr"/>
            <a:r>
              <a:rPr lang="en-GB" sz="1800">
                <a:solidFill>
                  <a:srgbClr val="000099"/>
                </a:solidFill>
                <a:latin typeface="Comic Sans MS" pitchFamily="66" charset="0"/>
              </a:rPr>
              <a:t>-</a:t>
            </a:r>
          </a:p>
        </p:txBody>
      </p:sp>
      <p:sp>
        <p:nvSpPr>
          <p:cNvPr id="60442" name="Oval 128"/>
          <p:cNvSpPr>
            <a:spLocks noChangeArrowheads="1"/>
          </p:cNvSpPr>
          <p:nvPr/>
        </p:nvSpPr>
        <p:spPr bwMode="auto">
          <a:xfrm>
            <a:off x="6975475" y="5181600"/>
            <a:ext cx="457200" cy="228600"/>
          </a:xfrm>
          <a:prstGeom prst="ellipse">
            <a:avLst/>
          </a:prstGeom>
          <a:noFill/>
          <a:ln w="25400">
            <a:solidFill>
              <a:srgbClr val="000080"/>
            </a:solidFill>
            <a:round/>
            <a:headEnd/>
            <a:tailEnd type="none" w="med" len="lg"/>
          </a:ln>
        </p:spPr>
        <p:txBody>
          <a:bodyPr wrap="none" anchor="ctr"/>
          <a:lstStyle/>
          <a:p>
            <a:pPr algn="ctr"/>
            <a:r>
              <a:rPr lang="en-GB" sz="1800">
                <a:solidFill>
                  <a:srgbClr val="000099"/>
                </a:solidFill>
                <a:latin typeface="Comic Sans MS" pitchFamily="66" charset="0"/>
              </a:rPr>
              <a:t>-</a:t>
            </a:r>
          </a:p>
        </p:txBody>
      </p:sp>
      <p:sp>
        <p:nvSpPr>
          <p:cNvPr id="60443" name="Oval 129"/>
          <p:cNvSpPr>
            <a:spLocks noChangeArrowheads="1"/>
          </p:cNvSpPr>
          <p:nvPr/>
        </p:nvSpPr>
        <p:spPr bwMode="auto">
          <a:xfrm>
            <a:off x="6365875" y="5334000"/>
            <a:ext cx="457200" cy="228600"/>
          </a:xfrm>
          <a:prstGeom prst="ellipse">
            <a:avLst/>
          </a:prstGeom>
          <a:noFill/>
          <a:ln w="25400">
            <a:solidFill>
              <a:srgbClr val="000080"/>
            </a:solidFill>
            <a:round/>
            <a:headEnd/>
            <a:tailEnd type="none" w="med" len="lg"/>
          </a:ln>
        </p:spPr>
        <p:txBody>
          <a:bodyPr wrap="none" anchor="ctr"/>
          <a:lstStyle/>
          <a:p>
            <a:pPr algn="ctr"/>
            <a:r>
              <a:rPr lang="en-GB" sz="1800">
                <a:solidFill>
                  <a:srgbClr val="000099"/>
                </a:solidFill>
                <a:latin typeface="Comic Sans MS" pitchFamily="66" charset="0"/>
              </a:rPr>
              <a:t>-</a:t>
            </a:r>
          </a:p>
        </p:txBody>
      </p:sp>
      <p:grpSp>
        <p:nvGrpSpPr>
          <p:cNvPr id="60444" name="Group 131"/>
          <p:cNvGrpSpPr>
            <a:grpSpLocks/>
          </p:cNvGrpSpPr>
          <p:nvPr/>
        </p:nvGrpSpPr>
        <p:grpSpPr bwMode="auto">
          <a:xfrm flipH="1">
            <a:off x="6019800" y="5029200"/>
            <a:ext cx="1946275" cy="279400"/>
            <a:chOff x="455" y="2928"/>
            <a:chExt cx="1226" cy="176"/>
          </a:xfrm>
        </p:grpSpPr>
        <p:grpSp>
          <p:nvGrpSpPr>
            <p:cNvPr id="60742" name="Group 132"/>
            <p:cNvGrpSpPr>
              <a:grpSpLocks/>
            </p:cNvGrpSpPr>
            <p:nvPr/>
          </p:nvGrpSpPr>
          <p:grpSpPr bwMode="auto">
            <a:xfrm flipH="1">
              <a:off x="855" y="3008"/>
              <a:ext cx="417" cy="96"/>
              <a:chOff x="1728" y="1920"/>
              <a:chExt cx="417" cy="96"/>
            </a:xfrm>
          </p:grpSpPr>
          <p:sp>
            <p:nvSpPr>
              <p:cNvPr id="60773" name="Line 133"/>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0774" name="Line 134"/>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0775" name="Line 135"/>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0776" name="Line 136"/>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0777" name="Line 137"/>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nvGrpSpPr>
            <p:cNvPr id="60743" name="Group 138"/>
            <p:cNvGrpSpPr>
              <a:grpSpLocks/>
            </p:cNvGrpSpPr>
            <p:nvPr/>
          </p:nvGrpSpPr>
          <p:grpSpPr bwMode="auto">
            <a:xfrm>
              <a:off x="455" y="3008"/>
              <a:ext cx="417" cy="96"/>
              <a:chOff x="1728" y="1920"/>
              <a:chExt cx="417" cy="96"/>
            </a:xfrm>
          </p:grpSpPr>
          <p:sp>
            <p:nvSpPr>
              <p:cNvPr id="60768" name="Line 139"/>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0769" name="Line 140"/>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0770" name="Line 141"/>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0771" name="Line 142"/>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0772" name="Line 143"/>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nvGrpSpPr>
            <p:cNvPr id="60744" name="Group 144"/>
            <p:cNvGrpSpPr>
              <a:grpSpLocks/>
            </p:cNvGrpSpPr>
            <p:nvPr/>
          </p:nvGrpSpPr>
          <p:grpSpPr bwMode="auto">
            <a:xfrm>
              <a:off x="1263" y="3008"/>
              <a:ext cx="417" cy="96"/>
              <a:chOff x="1728" y="1920"/>
              <a:chExt cx="417" cy="96"/>
            </a:xfrm>
          </p:grpSpPr>
          <p:sp>
            <p:nvSpPr>
              <p:cNvPr id="60763" name="Line 145"/>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0764" name="Line 146"/>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0765" name="Line 147"/>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0766" name="Line 148"/>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0767" name="Line 149"/>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nvGrpSpPr>
            <p:cNvPr id="60745" name="Group 150"/>
            <p:cNvGrpSpPr>
              <a:grpSpLocks/>
            </p:cNvGrpSpPr>
            <p:nvPr/>
          </p:nvGrpSpPr>
          <p:grpSpPr bwMode="auto">
            <a:xfrm flipH="1">
              <a:off x="856" y="2928"/>
              <a:ext cx="417" cy="96"/>
              <a:chOff x="1728" y="1920"/>
              <a:chExt cx="417" cy="96"/>
            </a:xfrm>
          </p:grpSpPr>
          <p:sp>
            <p:nvSpPr>
              <p:cNvPr id="60758" name="Line 151"/>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0759" name="Line 152"/>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0760" name="Line 153"/>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0761" name="Line 154"/>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0762" name="Line 155"/>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nvGrpSpPr>
            <p:cNvPr id="60746" name="Group 156"/>
            <p:cNvGrpSpPr>
              <a:grpSpLocks/>
            </p:cNvGrpSpPr>
            <p:nvPr/>
          </p:nvGrpSpPr>
          <p:grpSpPr bwMode="auto">
            <a:xfrm>
              <a:off x="456" y="2928"/>
              <a:ext cx="417" cy="96"/>
              <a:chOff x="1728" y="1920"/>
              <a:chExt cx="417" cy="96"/>
            </a:xfrm>
          </p:grpSpPr>
          <p:sp>
            <p:nvSpPr>
              <p:cNvPr id="60753" name="Line 157"/>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0754" name="Line 158"/>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0755" name="Line 159"/>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0756" name="Line 160"/>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0757" name="Line 161"/>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nvGrpSpPr>
            <p:cNvPr id="60747" name="Group 162"/>
            <p:cNvGrpSpPr>
              <a:grpSpLocks/>
            </p:cNvGrpSpPr>
            <p:nvPr/>
          </p:nvGrpSpPr>
          <p:grpSpPr bwMode="auto">
            <a:xfrm>
              <a:off x="1264" y="2928"/>
              <a:ext cx="417" cy="96"/>
              <a:chOff x="1728" y="1920"/>
              <a:chExt cx="417" cy="96"/>
            </a:xfrm>
          </p:grpSpPr>
          <p:sp>
            <p:nvSpPr>
              <p:cNvPr id="60748" name="Line 163"/>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0749" name="Line 164"/>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0750" name="Line 165"/>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0751" name="Line 166"/>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0752" name="Line 167"/>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grpSp>
        <p:nvGrpSpPr>
          <p:cNvPr id="60445" name="Group 168"/>
          <p:cNvGrpSpPr>
            <a:grpSpLocks/>
          </p:cNvGrpSpPr>
          <p:nvPr/>
        </p:nvGrpSpPr>
        <p:grpSpPr bwMode="auto">
          <a:xfrm flipH="1">
            <a:off x="6172200" y="5181600"/>
            <a:ext cx="1946275" cy="279400"/>
            <a:chOff x="455" y="2928"/>
            <a:chExt cx="1226" cy="176"/>
          </a:xfrm>
        </p:grpSpPr>
        <p:grpSp>
          <p:nvGrpSpPr>
            <p:cNvPr id="60706" name="Group 169"/>
            <p:cNvGrpSpPr>
              <a:grpSpLocks/>
            </p:cNvGrpSpPr>
            <p:nvPr/>
          </p:nvGrpSpPr>
          <p:grpSpPr bwMode="auto">
            <a:xfrm flipH="1">
              <a:off x="855" y="3008"/>
              <a:ext cx="417" cy="96"/>
              <a:chOff x="1728" y="1920"/>
              <a:chExt cx="417" cy="96"/>
            </a:xfrm>
          </p:grpSpPr>
          <p:sp>
            <p:nvSpPr>
              <p:cNvPr id="60737" name="Line 170"/>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0738" name="Line 171"/>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0739" name="Line 172"/>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0740" name="Line 173"/>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0741" name="Line 174"/>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nvGrpSpPr>
            <p:cNvPr id="60707" name="Group 175"/>
            <p:cNvGrpSpPr>
              <a:grpSpLocks/>
            </p:cNvGrpSpPr>
            <p:nvPr/>
          </p:nvGrpSpPr>
          <p:grpSpPr bwMode="auto">
            <a:xfrm>
              <a:off x="455" y="3008"/>
              <a:ext cx="417" cy="96"/>
              <a:chOff x="1728" y="1920"/>
              <a:chExt cx="417" cy="96"/>
            </a:xfrm>
          </p:grpSpPr>
          <p:sp>
            <p:nvSpPr>
              <p:cNvPr id="60732" name="Line 176"/>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0733" name="Line 177"/>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0734" name="Line 178"/>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0735" name="Line 179"/>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0736" name="Line 180"/>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nvGrpSpPr>
            <p:cNvPr id="60708" name="Group 181"/>
            <p:cNvGrpSpPr>
              <a:grpSpLocks/>
            </p:cNvGrpSpPr>
            <p:nvPr/>
          </p:nvGrpSpPr>
          <p:grpSpPr bwMode="auto">
            <a:xfrm>
              <a:off x="1263" y="3008"/>
              <a:ext cx="417" cy="96"/>
              <a:chOff x="1728" y="1920"/>
              <a:chExt cx="417" cy="96"/>
            </a:xfrm>
          </p:grpSpPr>
          <p:sp>
            <p:nvSpPr>
              <p:cNvPr id="60727" name="Line 182"/>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0728" name="Line 183"/>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0729" name="Line 184"/>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0730" name="Line 185"/>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0731" name="Line 186"/>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nvGrpSpPr>
            <p:cNvPr id="60709" name="Group 187"/>
            <p:cNvGrpSpPr>
              <a:grpSpLocks/>
            </p:cNvGrpSpPr>
            <p:nvPr/>
          </p:nvGrpSpPr>
          <p:grpSpPr bwMode="auto">
            <a:xfrm flipH="1">
              <a:off x="856" y="2928"/>
              <a:ext cx="417" cy="96"/>
              <a:chOff x="1728" y="1920"/>
              <a:chExt cx="417" cy="96"/>
            </a:xfrm>
          </p:grpSpPr>
          <p:sp>
            <p:nvSpPr>
              <p:cNvPr id="60722" name="Line 188"/>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0723" name="Line 189"/>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0724" name="Line 190"/>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0725" name="Line 191"/>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0726" name="Line 192"/>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nvGrpSpPr>
            <p:cNvPr id="60710" name="Group 193"/>
            <p:cNvGrpSpPr>
              <a:grpSpLocks/>
            </p:cNvGrpSpPr>
            <p:nvPr/>
          </p:nvGrpSpPr>
          <p:grpSpPr bwMode="auto">
            <a:xfrm>
              <a:off x="456" y="2928"/>
              <a:ext cx="417" cy="96"/>
              <a:chOff x="1728" y="1920"/>
              <a:chExt cx="417" cy="96"/>
            </a:xfrm>
          </p:grpSpPr>
          <p:sp>
            <p:nvSpPr>
              <p:cNvPr id="60717" name="Line 194"/>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0718" name="Line 195"/>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0719" name="Line 196"/>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0720" name="Line 197"/>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0721" name="Line 198"/>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nvGrpSpPr>
            <p:cNvPr id="60711" name="Group 199"/>
            <p:cNvGrpSpPr>
              <a:grpSpLocks/>
            </p:cNvGrpSpPr>
            <p:nvPr/>
          </p:nvGrpSpPr>
          <p:grpSpPr bwMode="auto">
            <a:xfrm>
              <a:off x="1264" y="2928"/>
              <a:ext cx="417" cy="96"/>
              <a:chOff x="1728" y="1920"/>
              <a:chExt cx="417" cy="96"/>
            </a:xfrm>
          </p:grpSpPr>
          <p:sp>
            <p:nvSpPr>
              <p:cNvPr id="60712" name="Line 200"/>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0713" name="Line 201"/>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0714" name="Line 202"/>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0715" name="Line 203"/>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0716" name="Line 204"/>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grpSp>
        <p:nvGrpSpPr>
          <p:cNvPr id="60446" name="Group 205"/>
          <p:cNvGrpSpPr>
            <a:grpSpLocks/>
          </p:cNvGrpSpPr>
          <p:nvPr/>
        </p:nvGrpSpPr>
        <p:grpSpPr bwMode="auto">
          <a:xfrm flipH="1">
            <a:off x="6324600" y="5334000"/>
            <a:ext cx="1946275" cy="279400"/>
            <a:chOff x="455" y="2928"/>
            <a:chExt cx="1226" cy="176"/>
          </a:xfrm>
        </p:grpSpPr>
        <p:grpSp>
          <p:nvGrpSpPr>
            <p:cNvPr id="60670" name="Group 206"/>
            <p:cNvGrpSpPr>
              <a:grpSpLocks/>
            </p:cNvGrpSpPr>
            <p:nvPr/>
          </p:nvGrpSpPr>
          <p:grpSpPr bwMode="auto">
            <a:xfrm flipH="1">
              <a:off x="855" y="3008"/>
              <a:ext cx="417" cy="96"/>
              <a:chOff x="1728" y="1920"/>
              <a:chExt cx="417" cy="96"/>
            </a:xfrm>
          </p:grpSpPr>
          <p:sp>
            <p:nvSpPr>
              <p:cNvPr id="60701" name="Line 207"/>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0702" name="Line 208"/>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0703" name="Line 209"/>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0704" name="Line 210"/>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0705" name="Line 211"/>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nvGrpSpPr>
            <p:cNvPr id="60671" name="Group 212"/>
            <p:cNvGrpSpPr>
              <a:grpSpLocks/>
            </p:cNvGrpSpPr>
            <p:nvPr/>
          </p:nvGrpSpPr>
          <p:grpSpPr bwMode="auto">
            <a:xfrm>
              <a:off x="455" y="3008"/>
              <a:ext cx="417" cy="96"/>
              <a:chOff x="1728" y="1920"/>
              <a:chExt cx="417" cy="96"/>
            </a:xfrm>
          </p:grpSpPr>
          <p:sp>
            <p:nvSpPr>
              <p:cNvPr id="60696" name="Line 213"/>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0697" name="Line 214"/>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0698" name="Line 215"/>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0699" name="Line 216"/>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0700" name="Line 217"/>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nvGrpSpPr>
            <p:cNvPr id="60672" name="Group 218"/>
            <p:cNvGrpSpPr>
              <a:grpSpLocks/>
            </p:cNvGrpSpPr>
            <p:nvPr/>
          </p:nvGrpSpPr>
          <p:grpSpPr bwMode="auto">
            <a:xfrm>
              <a:off x="1263" y="3008"/>
              <a:ext cx="417" cy="96"/>
              <a:chOff x="1728" y="1920"/>
              <a:chExt cx="417" cy="96"/>
            </a:xfrm>
          </p:grpSpPr>
          <p:sp>
            <p:nvSpPr>
              <p:cNvPr id="60691" name="Line 219"/>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0692" name="Line 220"/>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0693" name="Line 221"/>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0694" name="Line 222"/>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0695" name="Line 223"/>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nvGrpSpPr>
            <p:cNvPr id="60673" name="Group 224"/>
            <p:cNvGrpSpPr>
              <a:grpSpLocks/>
            </p:cNvGrpSpPr>
            <p:nvPr/>
          </p:nvGrpSpPr>
          <p:grpSpPr bwMode="auto">
            <a:xfrm flipH="1">
              <a:off x="856" y="2928"/>
              <a:ext cx="417" cy="96"/>
              <a:chOff x="1728" y="1920"/>
              <a:chExt cx="417" cy="96"/>
            </a:xfrm>
          </p:grpSpPr>
          <p:sp>
            <p:nvSpPr>
              <p:cNvPr id="60686" name="Line 225"/>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0687" name="Line 226"/>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0688" name="Line 227"/>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0689" name="Line 228"/>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0690" name="Line 229"/>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nvGrpSpPr>
            <p:cNvPr id="60674" name="Group 230"/>
            <p:cNvGrpSpPr>
              <a:grpSpLocks/>
            </p:cNvGrpSpPr>
            <p:nvPr/>
          </p:nvGrpSpPr>
          <p:grpSpPr bwMode="auto">
            <a:xfrm>
              <a:off x="456" y="2928"/>
              <a:ext cx="417" cy="96"/>
              <a:chOff x="1728" y="1920"/>
              <a:chExt cx="417" cy="96"/>
            </a:xfrm>
          </p:grpSpPr>
          <p:sp>
            <p:nvSpPr>
              <p:cNvPr id="60681" name="Line 231"/>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0682" name="Line 232"/>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0683" name="Line 233"/>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0684" name="Line 234"/>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0685" name="Line 235"/>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nvGrpSpPr>
            <p:cNvPr id="60675" name="Group 236"/>
            <p:cNvGrpSpPr>
              <a:grpSpLocks/>
            </p:cNvGrpSpPr>
            <p:nvPr/>
          </p:nvGrpSpPr>
          <p:grpSpPr bwMode="auto">
            <a:xfrm>
              <a:off x="1264" y="2928"/>
              <a:ext cx="417" cy="96"/>
              <a:chOff x="1728" y="1920"/>
              <a:chExt cx="417" cy="96"/>
            </a:xfrm>
          </p:grpSpPr>
          <p:sp>
            <p:nvSpPr>
              <p:cNvPr id="60676" name="Line 237"/>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0677" name="Line 238"/>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0678" name="Line 239"/>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0679" name="Line 240"/>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0680" name="Line 241"/>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grpSp>
        <p:nvGrpSpPr>
          <p:cNvPr id="60447" name="Group 242"/>
          <p:cNvGrpSpPr>
            <a:grpSpLocks/>
          </p:cNvGrpSpPr>
          <p:nvPr/>
        </p:nvGrpSpPr>
        <p:grpSpPr bwMode="auto">
          <a:xfrm flipH="1">
            <a:off x="6477000" y="5486400"/>
            <a:ext cx="1946275" cy="279400"/>
            <a:chOff x="455" y="2928"/>
            <a:chExt cx="1226" cy="176"/>
          </a:xfrm>
        </p:grpSpPr>
        <p:grpSp>
          <p:nvGrpSpPr>
            <p:cNvPr id="60634" name="Group 243"/>
            <p:cNvGrpSpPr>
              <a:grpSpLocks/>
            </p:cNvGrpSpPr>
            <p:nvPr/>
          </p:nvGrpSpPr>
          <p:grpSpPr bwMode="auto">
            <a:xfrm flipH="1">
              <a:off x="855" y="3008"/>
              <a:ext cx="417" cy="96"/>
              <a:chOff x="1728" y="1920"/>
              <a:chExt cx="417" cy="96"/>
            </a:xfrm>
          </p:grpSpPr>
          <p:sp>
            <p:nvSpPr>
              <p:cNvPr id="60665" name="Line 244"/>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0666" name="Line 245"/>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0667" name="Line 246"/>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0668" name="Line 247"/>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0669" name="Line 248"/>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nvGrpSpPr>
            <p:cNvPr id="60635" name="Group 249"/>
            <p:cNvGrpSpPr>
              <a:grpSpLocks/>
            </p:cNvGrpSpPr>
            <p:nvPr/>
          </p:nvGrpSpPr>
          <p:grpSpPr bwMode="auto">
            <a:xfrm>
              <a:off x="455" y="3008"/>
              <a:ext cx="417" cy="96"/>
              <a:chOff x="1728" y="1920"/>
              <a:chExt cx="417" cy="96"/>
            </a:xfrm>
          </p:grpSpPr>
          <p:sp>
            <p:nvSpPr>
              <p:cNvPr id="60660" name="Line 250"/>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0661" name="Line 251"/>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0662" name="Line 252"/>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0663" name="Line 253"/>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0664" name="Line 254"/>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nvGrpSpPr>
            <p:cNvPr id="60636" name="Group 255"/>
            <p:cNvGrpSpPr>
              <a:grpSpLocks/>
            </p:cNvGrpSpPr>
            <p:nvPr/>
          </p:nvGrpSpPr>
          <p:grpSpPr bwMode="auto">
            <a:xfrm>
              <a:off x="1263" y="3008"/>
              <a:ext cx="417" cy="96"/>
              <a:chOff x="1728" y="1920"/>
              <a:chExt cx="417" cy="96"/>
            </a:xfrm>
          </p:grpSpPr>
          <p:sp>
            <p:nvSpPr>
              <p:cNvPr id="60655" name="Line 256"/>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0656" name="Line 257"/>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0657" name="Line 258"/>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0658" name="Line 259"/>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0659" name="Line 260"/>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nvGrpSpPr>
            <p:cNvPr id="60637" name="Group 261"/>
            <p:cNvGrpSpPr>
              <a:grpSpLocks/>
            </p:cNvGrpSpPr>
            <p:nvPr/>
          </p:nvGrpSpPr>
          <p:grpSpPr bwMode="auto">
            <a:xfrm flipH="1">
              <a:off x="856" y="2928"/>
              <a:ext cx="417" cy="96"/>
              <a:chOff x="1728" y="1920"/>
              <a:chExt cx="417" cy="96"/>
            </a:xfrm>
          </p:grpSpPr>
          <p:sp>
            <p:nvSpPr>
              <p:cNvPr id="60650" name="Line 262"/>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0651" name="Line 263"/>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0652" name="Line 264"/>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0653" name="Line 265"/>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0654" name="Line 266"/>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nvGrpSpPr>
            <p:cNvPr id="60638" name="Group 267"/>
            <p:cNvGrpSpPr>
              <a:grpSpLocks/>
            </p:cNvGrpSpPr>
            <p:nvPr/>
          </p:nvGrpSpPr>
          <p:grpSpPr bwMode="auto">
            <a:xfrm>
              <a:off x="456" y="2928"/>
              <a:ext cx="417" cy="96"/>
              <a:chOff x="1728" y="1920"/>
              <a:chExt cx="417" cy="96"/>
            </a:xfrm>
          </p:grpSpPr>
          <p:sp>
            <p:nvSpPr>
              <p:cNvPr id="60645" name="Line 268"/>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0646" name="Line 269"/>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0647" name="Line 270"/>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0648" name="Line 271"/>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0649" name="Line 272"/>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nvGrpSpPr>
            <p:cNvPr id="60639" name="Group 273"/>
            <p:cNvGrpSpPr>
              <a:grpSpLocks/>
            </p:cNvGrpSpPr>
            <p:nvPr/>
          </p:nvGrpSpPr>
          <p:grpSpPr bwMode="auto">
            <a:xfrm>
              <a:off x="1264" y="2928"/>
              <a:ext cx="417" cy="96"/>
              <a:chOff x="1728" y="1920"/>
              <a:chExt cx="417" cy="96"/>
            </a:xfrm>
          </p:grpSpPr>
          <p:sp>
            <p:nvSpPr>
              <p:cNvPr id="60640" name="Line 274"/>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0641" name="Line 275"/>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0642" name="Line 276"/>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0643" name="Line 277"/>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0644" name="Line 278"/>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grpSp>
        <p:nvGrpSpPr>
          <p:cNvPr id="60448" name="Group 280"/>
          <p:cNvGrpSpPr>
            <a:grpSpLocks/>
          </p:cNvGrpSpPr>
          <p:nvPr/>
        </p:nvGrpSpPr>
        <p:grpSpPr bwMode="auto">
          <a:xfrm>
            <a:off x="5867400" y="4797425"/>
            <a:ext cx="1946275" cy="279400"/>
            <a:chOff x="455" y="2928"/>
            <a:chExt cx="1226" cy="176"/>
          </a:xfrm>
        </p:grpSpPr>
        <p:grpSp>
          <p:nvGrpSpPr>
            <p:cNvPr id="60598" name="Group 281"/>
            <p:cNvGrpSpPr>
              <a:grpSpLocks/>
            </p:cNvGrpSpPr>
            <p:nvPr/>
          </p:nvGrpSpPr>
          <p:grpSpPr bwMode="auto">
            <a:xfrm flipH="1">
              <a:off x="855" y="3008"/>
              <a:ext cx="417" cy="96"/>
              <a:chOff x="1728" y="1920"/>
              <a:chExt cx="417" cy="96"/>
            </a:xfrm>
          </p:grpSpPr>
          <p:sp>
            <p:nvSpPr>
              <p:cNvPr id="60629" name="Line 282"/>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0630" name="Line 283"/>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0631" name="Line 284"/>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0632" name="Line 285"/>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0633" name="Line 286"/>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0599" name="Group 287"/>
            <p:cNvGrpSpPr>
              <a:grpSpLocks/>
            </p:cNvGrpSpPr>
            <p:nvPr/>
          </p:nvGrpSpPr>
          <p:grpSpPr bwMode="auto">
            <a:xfrm>
              <a:off x="455" y="3008"/>
              <a:ext cx="417" cy="96"/>
              <a:chOff x="1728" y="1920"/>
              <a:chExt cx="417" cy="96"/>
            </a:xfrm>
          </p:grpSpPr>
          <p:sp>
            <p:nvSpPr>
              <p:cNvPr id="60624" name="Line 288"/>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0625" name="Line 289"/>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0626" name="Line 290"/>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0627" name="Line 291"/>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0628" name="Line 292"/>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0600" name="Group 293"/>
            <p:cNvGrpSpPr>
              <a:grpSpLocks/>
            </p:cNvGrpSpPr>
            <p:nvPr/>
          </p:nvGrpSpPr>
          <p:grpSpPr bwMode="auto">
            <a:xfrm>
              <a:off x="1263" y="3008"/>
              <a:ext cx="417" cy="96"/>
              <a:chOff x="1728" y="1920"/>
              <a:chExt cx="417" cy="96"/>
            </a:xfrm>
          </p:grpSpPr>
          <p:sp>
            <p:nvSpPr>
              <p:cNvPr id="60619" name="Line 294"/>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0620" name="Line 295"/>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0621" name="Line 296"/>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0622" name="Line 297"/>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0623" name="Line 298"/>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0601" name="Group 299"/>
            <p:cNvGrpSpPr>
              <a:grpSpLocks/>
            </p:cNvGrpSpPr>
            <p:nvPr/>
          </p:nvGrpSpPr>
          <p:grpSpPr bwMode="auto">
            <a:xfrm flipH="1">
              <a:off x="856" y="2928"/>
              <a:ext cx="417" cy="96"/>
              <a:chOff x="1728" y="1920"/>
              <a:chExt cx="417" cy="96"/>
            </a:xfrm>
          </p:grpSpPr>
          <p:sp>
            <p:nvSpPr>
              <p:cNvPr id="60614" name="Line 300"/>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0615" name="Line 301"/>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0616" name="Line 302"/>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0617" name="Line 303"/>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0618" name="Line 304"/>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0602" name="Group 305"/>
            <p:cNvGrpSpPr>
              <a:grpSpLocks/>
            </p:cNvGrpSpPr>
            <p:nvPr/>
          </p:nvGrpSpPr>
          <p:grpSpPr bwMode="auto">
            <a:xfrm>
              <a:off x="456" y="2928"/>
              <a:ext cx="417" cy="96"/>
              <a:chOff x="1728" y="1920"/>
              <a:chExt cx="417" cy="96"/>
            </a:xfrm>
          </p:grpSpPr>
          <p:sp>
            <p:nvSpPr>
              <p:cNvPr id="60609" name="Line 306"/>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0610" name="Line 307"/>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0611" name="Line 308"/>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0612" name="Line 309"/>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0613" name="Line 310"/>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0603" name="Group 311"/>
            <p:cNvGrpSpPr>
              <a:grpSpLocks/>
            </p:cNvGrpSpPr>
            <p:nvPr/>
          </p:nvGrpSpPr>
          <p:grpSpPr bwMode="auto">
            <a:xfrm>
              <a:off x="1264" y="2928"/>
              <a:ext cx="417" cy="96"/>
              <a:chOff x="1728" y="1920"/>
              <a:chExt cx="417" cy="96"/>
            </a:xfrm>
          </p:grpSpPr>
          <p:sp>
            <p:nvSpPr>
              <p:cNvPr id="60604" name="Line 312"/>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0605" name="Line 313"/>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0606" name="Line 314"/>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0607" name="Line 315"/>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0608" name="Line 316"/>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grpSp>
        <p:nvGrpSpPr>
          <p:cNvPr id="60449" name="Group 317"/>
          <p:cNvGrpSpPr>
            <a:grpSpLocks/>
          </p:cNvGrpSpPr>
          <p:nvPr/>
        </p:nvGrpSpPr>
        <p:grpSpPr bwMode="auto">
          <a:xfrm>
            <a:off x="6019800" y="4949825"/>
            <a:ext cx="1946275" cy="279400"/>
            <a:chOff x="455" y="2928"/>
            <a:chExt cx="1226" cy="176"/>
          </a:xfrm>
        </p:grpSpPr>
        <p:grpSp>
          <p:nvGrpSpPr>
            <p:cNvPr id="60562" name="Group 318"/>
            <p:cNvGrpSpPr>
              <a:grpSpLocks/>
            </p:cNvGrpSpPr>
            <p:nvPr/>
          </p:nvGrpSpPr>
          <p:grpSpPr bwMode="auto">
            <a:xfrm flipH="1">
              <a:off x="855" y="3008"/>
              <a:ext cx="417" cy="96"/>
              <a:chOff x="1728" y="1920"/>
              <a:chExt cx="417" cy="96"/>
            </a:xfrm>
          </p:grpSpPr>
          <p:sp>
            <p:nvSpPr>
              <p:cNvPr id="60593" name="Line 319"/>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0594" name="Line 320"/>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0595" name="Line 321"/>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0596" name="Line 322"/>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0597" name="Line 323"/>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0563" name="Group 324"/>
            <p:cNvGrpSpPr>
              <a:grpSpLocks/>
            </p:cNvGrpSpPr>
            <p:nvPr/>
          </p:nvGrpSpPr>
          <p:grpSpPr bwMode="auto">
            <a:xfrm>
              <a:off x="455" y="3008"/>
              <a:ext cx="417" cy="96"/>
              <a:chOff x="1728" y="1920"/>
              <a:chExt cx="417" cy="96"/>
            </a:xfrm>
          </p:grpSpPr>
          <p:sp>
            <p:nvSpPr>
              <p:cNvPr id="60588" name="Line 325"/>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0589" name="Line 326"/>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0590" name="Line 327"/>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0591" name="Line 328"/>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0592" name="Line 329"/>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0564" name="Group 330"/>
            <p:cNvGrpSpPr>
              <a:grpSpLocks/>
            </p:cNvGrpSpPr>
            <p:nvPr/>
          </p:nvGrpSpPr>
          <p:grpSpPr bwMode="auto">
            <a:xfrm>
              <a:off x="1263" y="3008"/>
              <a:ext cx="417" cy="96"/>
              <a:chOff x="1728" y="1920"/>
              <a:chExt cx="417" cy="96"/>
            </a:xfrm>
          </p:grpSpPr>
          <p:sp>
            <p:nvSpPr>
              <p:cNvPr id="60583" name="Line 331"/>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0584" name="Line 332"/>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0585" name="Line 333"/>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0586" name="Line 334"/>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0587" name="Line 335"/>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0565" name="Group 336"/>
            <p:cNvGrpSpPr>
              <a:grpSpLocks/>
            </p:cNvGrpSpPr>
            <p:nvPr/>
          </p:nvGrpSpPr>
          <p:grpSpPr bwMode="auto">
            <a:xfrm flipH="1">
              <a:off x="856" y="2928"/>
              <a:ext cx="417" cy="96"/>
              <a:chOff x="1728" y="1920"/>
              <a:chExt cx="417" cy="96"/>
            </a:xfrm>
          </p:grpSpPr>
          <p:sp>
            <p:nvSpPr>
              <p:cNvPr id="60578" name="Line 337"/>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0579" name="Line 338"/>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0580" name="Line 339"/>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0581" name="Line 340"/>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0582" name="Line 341"/>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0566" name="Group 342"/>
            <p:cNvGrpSpPr>
              <a:grpSpLocks/>
            </p:cNvGrpSpPr>
            <p:nvPr/>
          </p:nvGrpSpPr>
          <p:grpSpPr bwMode="auto">
            <a:xfrm>
              <a:off x="456" y="2928"/>
              <a:ext cx="417" cy="96"/>
              <a:chOff x="1728" y="1920"/>
              <a:chExt cx="417" cy="96"/>
            </a:xfrm>
          </p:grpSpPr>
          <p:sp>
            <p:nvSpPr>
              <p:cNvPr id="60573" name="Line 343"/>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0574" name="Line 344"/>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0575" name="Line 345"/>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0576" name="Line 346"/>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0577" name="Line 347"/>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0567" name="Group 348"/>
            <p:cNvGrpSpPr>
              <a:grpSpLocks/>
            </p:cNvGrpSpPr>
            <p:nvPr/>
          </p:nvGrpSpPr>
          <p:grpSpPr bwMode="auto">
            <a:xfrm>
              <a:off x="1264" y="2928"/>
              <a:ext cx="417" cy="96"/>
              <a:chOff x="1728" y="1920"/>
              <a:chExt cx="417" cy="96"/>
            </a:xfrm>
          </p:grpSpPr>
          <p:sp>
            <p:nvSpPr>
              <p:cNvPr id="60568" name="Line 349"/>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0569" name="Line 350"/>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0570" name="Line 351"/>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0571" name="Line 352"/>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0572" name="Line 353"/>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grpSp>
        <p:nvGrpSpPr>
          <p:cNvPr id="60450" name="Group 354"/>
          <p:cNvGrpSpPr>
            <a:grpSpLocks/>
          </p:cNvGrpSpPr>
          <p:nvPr/>
        </p:nvGrpSpPr>
        <p:grpSpPr bwMode="auto">
          <a:xfrm>
            <a:off x="6172200" y="5102225"/>
            <a:ext cx="1946275" cy="279400"/>
            <a:chOff x="455" y="2928"/>
            <a:chExt cx="1226" cy="176"/>
          </a:xfrm>
        </p:grpSpPr>
        <p:grpSp>
          <p:nvGrpSpPr>
            <p:cNvPr id="60526" name="Group 355"/>
            <p:cNvGrpSpPr>
              <a:grpSpLocks/>
            </p:cNvGrpSpPr>
            <p:nvPr/>
          </p:nvGrpSpPr>
          <p:grpSpPr bwMode="auto">
            <a:xfrm flipH="1">
              <a:off x="855" y="3008"/>
              <a:ext cx="417" cy="96"/>
              <a:chOff x="1728" y="1920"/>
              <a:chExt cx="417" cy="96"/>
            </a:xfrm>
          </p:grpSpPr>
          <p:sp>
            <p:nvSpPr>
              <p:cNvPr id="60557" name="Line 356"/>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0558" name="Line 357"/>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0559" name="Line 358"/>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0560" name="Line 359"/>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0561" name="Line 360"/>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0527" name="Group 361"/>
            <p:cNvGrpSpPr>
              <a:grpSpLocks/>
            </p:cNvGrpSpPr>
            <p:nvPr/>
          </p:nvGrpSpPr>
          <p:grpSpPr bwMode="auto">
            <a:xfrm>
              <a:off x="455" y="3008"/>
              <a:ext cx="417" cy="96"/>
              <a:chOff x="1728" y="1920"/>
              <a:chExt cx="417" cy="96"/>
            </a:xfrm>
          </p:grpSpPr>
          <p:sp>
            <p:nvSpPr>
              <p:cNvPr id="60552" name="Line 362"/>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0553" name="Line 363"/>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0554" name="Line 364"/>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0555" name="Line 365"/>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0556" name="Line 366"/>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0528" name="Group 367"/>
            <p:cNvGrpSpPr>
              <a:grpSpLocks/>
            </p:cNvGrpSpPr>
            <p:nvPr/>
          </p:nvGrpSpPr>
          <p:grpSpPr bwMode="auto">
            <a:xfrm>
              <a:off x="1263" y="3008"/>
              <a:ext cx="417" cy="96"/>
              <a:chOff x="1728" y="1920"/>
              <a:chExt cx="417" cy="96"/>
            </a:xfrm>
          </p:grpSpPr>
          <p:sp>
            <p:nvSpPr>
              <p:cNvPr id="60547" name="Line 368"/>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0548" name="Line 369"/>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0549" name="Line 370"/>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0550" name="Line 371"/>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0551" name="Line 372"/>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0529" name="Group 373"/>
            <p:cNvGrpSpPr>
              <a:grpSpLocks/>
            </p:cNvGrpSpPr>
            <p:nvPr/>
          </p:nvGrpSpPr>
          <p:grpSpPr bwMode="auto">
            <a:xfrm flipH="1">
              <a:off x="856" y="2928"/>
              <a:ext cx="417" cy="96"/>
              <a:chOff x="1728" y="1920"/>
              <a:chExt cx="417" cy="96"/>
            </a:xfrm>
          </p:grpSpPr>
          <p:sp>
            <p:nvSpPr>
              <p:cNvPr id="60542" name="Line 374"/>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0543" name="Line 375"/>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0544" name="Line 376"/>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0545" name="Line 377"/>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0546" name="Line 378"/>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0530" name="Group 379"/>
            <p:cNvGrpSpPr>
              <a:grpSpLocks/>
            </p:cNvGrpSpPr>
            <p:nvPr/>
          </p:nvGrpSpPr>
          <p:grpSpPr bwMode="auto">
            <a:xfrm>
              <a:off x="456" y="2928"/>
              <a:ext cx="417" cy="96"/>
              <a:chOff x="1728" y="1920"/>
              <a:chExt cx="417" cy="96"/>
            </a:xfrm>
          </p:grpSpPr>
          <p:sp>
            <p:nvSpPr>
              <p:cNvPr id="60537" name="Line 380"/>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0538" name="Line 381"/>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0539" name="Line 382"/>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0540" name="Line 383"/>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0541" name="Line 384"/>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0531" name="Group 385"/>
            <p:cNvGrpSpPr>
              <a:grpSpLocks/>
            </p:cNvGrpSpPr>
            <p:nvPr/>
          </p:nvGrpSpPr>
          <p:grpSpPr bwMode="auto">
            <a:xfrm>
              <a:off x="1264" y="2928"/>
              <a:ext cx="417" cy="96"/>
              <a:chOff x="1728" y="1920"/>
              <a:chExt cx="417" cy="96"/>
            </a:xfrm>
          </p:grpSpPr>
          <p:sp>
            <p:nvSpPr>
              <p:cNvPr id="60532" name="Line 386"/>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0533" name="Line 387"/>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0534" name="Line 388"/>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0535" name="Line 389"/>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0536" name="Line 390"/>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grpSp>
        <p:nvGrpSpPr>
          <p:cNvPr id="60451" name="Group 391"/>
          <p:cNvGrpSpPr>
            <a:grpSpLocks/>
          </p:cNvGrpSpPr>
          <p:nvPr/>
        </p:nvGrpSpPr>
        <p:grpSpPr bwMode="auto">
          <a:xfrm>
            <a:off x="6324600" y="5254625"/>
            <a:ext cx="1946275" cy="279400"/>
            <a:chOff x="455" y="2928"/>
            <a:chExt cx="1226" cy="176"/>
          </a:xfrm>
        </p:grpSpPr>
        <p:grpSp>
          <p:nvGrpSpPr>
            <p:cNvPr id="60490" name="Group 392"/>
            <p:cNvGrpSpPr>
              <a:grpSpLocks/>
            </p:cNvGrpSpPr>
            <p:nvPr/>
          </p:nvGrpSpPr>
          <p:grpSpPr bwMode="auto">
            <a:xfrm flipH="1">
              <a:off x="855" y="3008"/>
              <a:ext cx="417" cy="96"/>
              <a:chOff x="1728" y="1920"/>
              <a:chExt cx="417" cy="96"/>
            </a:xfrm>
          </p:grpSpPr>
          <p:sp>
            <p:nvSpPr>
              <p:cNvPr id="60521" name="Line 393"/>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0522" name="Line 394"/>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0523" name="Line 395"/>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0524" name="Line 396"/>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0525" name="Line 397"/>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0491" name="Group 398"/>
            <p:cNvGrpSpPr>
              <a:grpSpLocks/>
            </p:cNvGrpSpPr>
            <p:nvPr/>
          </p:nvGrpSpPr>
          <p:grpSpPr bwMode="auto">
            <a:xfrm>
              <a:off x="455" y="3008"/>
              <a:ext cx="417" cy="96"/>
              <a:chOff x="1728" y="1920"/>
              <a:chExt cx="417" cy="96"/>
            </a:xfrm>
          </p:grpSpPr>
          <p:sp>
            <p:nvSpPr>
              <p:cNvPr id="60516" name="Line 399"/>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0517" name="Line 400"/>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0518" name="Line 401"/>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0519" name="Line 402"/>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0520" name="Line 403"/>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0492" name="Group 404"/>
            <p:cNvGrpSpPr>
              <a:grpSpLocks/>
            </p:cNvGrpSpPr>
            <p:nvPr/>
          </p:nvGrpSpPr>
          <p:grpSpPr bwMode="auto">
            <a:xfrm>
              <a:off x="1263" y="3008"/>
              <a:ext cx="417" cy="96"/>
              <a:chOff x="1728" y="1920"/>
              <a:chExt cx="417" cy="96"/>
            </a:xfrm>
          </p:grpSpPr>
          <p:sp>
            <p:nvSpPr>
              <p:cNvPr id="60511" name="Line 405"/>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0512" name="Line 406"/>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0513" name="Line 407"/>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0514" name="Line 408"/>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0515" name="Line 409"/>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0493" name="Group 410"/>
            <p:cNvGrpSpPr>
              <a:grpSpLocks/>
            </p:cNvGrpSpPr>
            <p:nvPr/>
          </p:nvGrpSpPr>
          <p:grpSpPr bwMode="auto">
            <a:xfrm flipH="1">
              <a:off x="856" y="2928"/>
              <a:ext cx="417" cy="96"/>
              <a:chOff x="1728" y="1920"/>
              <a:chExt cx="417" cy="96"/>
            </a:xfrm>
          </p:grpSpPr>
          <p:sp>
            <p:nvSpPr>
              <p:cNvPr id="60506" name="Line 411"/>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0507" name="Line 412"/>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0508" name="Line 413"/>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0509" name="Line 414"/>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0510" name="Line 415"/>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0494" name="Group 416"/>
            <p:cNvGrpSpPr>
              <a:grpSpLocks/>
            </p:cNvGrpSpPr>
            <p:nvPr/>
          </p:nvGrpSpPr>
          <p:grpSpPr bwMode="auto">
            <a:xfrm>
              <a:off x="456" y="2928"/>
              <a:ext cx="417" cy="96"/>
              <a:chOff x="1728" y="1920"/>
              <a:chExt cx="417" cy="96"/>
            </a:xfrm>
          </p:grpSpPr>
          <p:sp>
            <p:nvSpPr>
              <p:cNvPr id="60501" name="Line 417"/>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0502" name="Line 418"/>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0503" name="Line 419"/>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0504" name="Line 420"/>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0505" name="Line 421"/>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0495" name="Group 422"/>
            <p:cNvGrpSpPr>
              <a:grpSpLocks/>
            </p:cNvGrpSpPr>
            <p:nvPr/>
          </p:nvGrpSpPr>
          <p:grpSpPr bwMode="auto">
            <a:xfrm>
              <a:off x="1264" y="2928"/>
              <a:ext cx="417" cy="96"/>
              <a:chOff x="1728" y="1920"/>
              <a:chExt cx="417" cy="96"/>
            </a:xfrm>
          </p:grpSpPr>
          <p:sp>
            <p:nvSpPr>
              <p:cNvPr id="60496" name="Line 423"/>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0497" name="Line 424"/>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0498" name="Line 425"/>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0499" name="Line 426"/>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0500" name="Line 427"/>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grpSp>
        <p:nvGrpSpPr>
          <p:cNvPr id="60452" name="Group 428"/>
          <p:cNvGrpSpPr>
            <a:grpSpLocks/>
          </p:cNvGrpSpPr>
          <p:nvPr/>
        </p:nvGrpSpPr>
        <p:grpSpPr bwMode="auto">
          <a:xfrm>
            <a:off x="6477000" y="5407025"/>
            <a:ext cx="1946275" cy="279400"/>
            <a:chOff x="455" y="2928"/>
            <a:chExt cx="1226" cy="176"/>
          </a:xfrm>
        </p:grpSpPr>
        <p:grpSp>
          <p:nvGrpSpPr>
            <p:cNvPr id="60454" name="Group 429"/>
            <p:cNvGrpSpPr>
              <a:grpSpLocks/>
            </p:cNvGrpSpPr>
            <p:nvPr/>
          </p:nvGrpSpPr>
          <p:grpSpPr bwMode="auto">
            <a:xfrm flipH="1">
              <a:off x="855" y="3008"/>
              <a:ext cx="417" cy="96"/>
              <a:chOff x="1728" y="1920"/>
              <a:chExt cx="417" cy="96"/>
            </a:xfrm>
          </p:grpSpPr>
          <p:sp>
            <p:nvSpPr>
              <p:cNvPr id="60485" name="Line 430"/>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0486" name="Line 431"/>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0487" name="Line 432"/>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0488" name="Line 433"/>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0489" name="Line 434"/>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0455" name="Group 435"/>
            <p:cNvGrpSpPr>
              <a:grpSpLocks/>
            </p:cNvGrpSpPr>
            <p:nvPr/>
          </p:nvGrpSpPr>
          <p:grpSpPr bwMode="auto">
            <a:xfrm>
              <a:off x="455" y="3008"/>
              <a:ext cx="417" cy="96"/>
              <a:chOff x="1728" y="1920"/>
              <a:chExt cx="417" cy="96"/>
            </a:xfrm>
          </p:grpSpPr>
          <p:sp>
            <p:nvSpPr>
              <p:cNvPr id="60480" name="Line 436"/>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0481" name="Line 437"/>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0482" name="Line 438"/>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0483" name="Line 439"/>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0484" name="Line 440"/>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0456" name="Group 441"/>
            <p:cNvGrpSpPr>
              <a:grpSpLocks/>
            </p:cNvGrpSpPr>
            <p:nvPr/>
          </p:nvGrpSpPr>
          <p:grpSpPr bwMode="auto">
            <a:xfrm>
              <a:off x="1263" y="3008"/>
              <a:ext cx="417" cy="96"/>
              <a:chOff x="1728" y="1920"/>
              <a:chExt cx="417" cy="96"/>
            </a:xfrm>
          </p:grpSpPr>
          <p:sp>
            <p:nvSpPr>
              <p:cNvPr id="60475" name="Line 442"/>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0476" name="Line 443"/>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0477" name="Line 444"/>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0478" name="Line 445"/>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0479" name="Line 446"/>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0457" name="Group 447"/>
            <p:cNvGrpSpPr>
              <a:grpSpLocks/>
            </p:cNvGrpSpPr>
            <p:nvPr/>
          </p:nvGrpSpPr>
          <p:grpSpPr bwMode="auto">
            <a:xfrm flipH="1">
              <a:off x="856" y="2928"/>
              <a:ext cx="417" cy="96"/>
              <a:chOff x="1728" y="1920"/>
              <a:chExt cx="417" cy="96"/>
            </a:xfrm>
          </p:grpSpPr>
          <p:sp>
            <p:nvSpPr>
              <p:cNvPr id="60470" name="Line 448"/>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0471" name="Line 449"/>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0472" name="Line 450"/>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0473" name="Line 451"/>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0474" name="Line 452"/>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0458" name="Group 453"/>
            <p:cNvGrpSpPr>
              <a:grpSpLocks/>
            </p:cNvGrpSpPr>
            <p:nvPr/>
          </p:nvGrpSpPr>
          <p:grpSpPr bwMode="auto">
            <a:xfrm>
              <a:off x="456" y="2928"/>
              <a:ext cx="417" cy="96"/>
              <a:chOff x="1728" y="1920"/>
              <a:chExt cx="417" cy="96"/>
            </a:xfrm>
          </p:grpSpPr>
          <p:sp>
            <p:nvSpPr>
              <p:cNvPr id="60465" name="Line 454"/>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0466" name="Line 455"/>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0467" name="Line 456"/>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0468" name="Line 457"/>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0469" name="Line 458"/>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0459" name="Group 459"/>
            <p:cNvGrpSpPr>
              <a:grpSpLocks/>
            </p:cNvGrpSpPr>
            <p:nvPr/>
          </p:nvGrpSpPr>
          <p:grpSpPr bwMode="auto">
            <a:xfrm>
              <a:off x="1264" y="2928"/>
              <a:ext cx="417" cy="96"/>
              <a:chOff x="1728" y="1920"/>
              <a:chExt cx="417" cy="96"/>
            </a:xfrm>
          </p:grpSpPr>
          <p:sp>
            <p:nvSpPr>
              <p:cNvPr id="60460" name="Line 460"/>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0461" name="Line 461"/>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0462" name="Line 462"/>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0463" name="Line 463"/>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0464" name="Line 464"/>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sp>
        <p:nvSpPr>
          <p:cNvPr id="60453" name="Rectangle 465"/>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3593"/>
                                        </p:tgtEl>
                                        <p:attrNameLst>
                                          <p:attrName>style.visibility</p:attrName>
                                        </p:attrNameLst>
                                      </p:cBhvr>
                                      <p:to>
                                        <p:strVal val="visible"/>
                                      </p:to>
                                    </p:set>
                                    <p:animEffect transition="in" filter="wipe(left)">
                                      <p:cBhvr>
                                        <p:cTn id="7" dur="500"/>
                                        <p:tgtEl>
                                          <p:spTgt spid="233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59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54"/>
          <p:cNvSpPr>
            <a:spLocks noGrp="1" noChangeArrowheads="1"/>
          </p:cNvSpPr>
          <p:nvPr>
            <p:ph type="title"/>
          </p:nvPr>
        </p:nvSpPr>
        <p:spPr>
          <a:xfrm>
            <a:off x="179388" y="620713"/>
            <a:ext cx="8785225" cy="533400"/>
          </a:xfrm>
        </p:spPr>
        <p:txBody>
          <a:bodyPr/>
          <a:lstStyle/>
          <a:p>
            <a:pPr eaLnBrk="1" hangingPunct="1"/>
            <a:r>
              <a:rPr lang="cs-CZ" smtClean="0">
                <a:solidFill>
                  <a:srgbClr val="0000FF"/>
                </a:solidFill>
              </a:rPr>
              <a:t>Niky pro půdní mikroorganismy (dle K.T.Semple)</a:t>
            </a:r>
            <a:endParaRPr lang="en-US" smtClean="0">
              <a:solidFill>
                <a:srgbClr val="0000FF"/>
              </a:solidFill>
            </a:endParaRPr>
          </a:p>
        </p:txBody>
      </p:sp>
      <p:sp>
        <p:nvSpPr>
          <p:cNvPr id="61443" name="Zástupný symbol pro číslo snímku 3"/>
          <p:cNvSpPr>
            <a:spLocks noGrp="1"/>
          </p:cNvSpPr>
          <p:nvPr>
            <p:ph type="sldNum" sz="quarter" idx="10"/>
          </p:nvPr>
        </p:nvSpPr>
        <p:spPr>
          <a:noFill/>
        </p:spPr>
        <p:txBody>
          <a:bodyPr/>
          <a:lstStyle/>
          <a:p>
            <a:r>
              <a:rPr lang="cs-CZ" smtClean="0">
                <a:latin typeface="Arial" charset="0"/>
              </a:rPr>
              <a:t>Snímek </a:t>
            </a:r>
            <a:fld id="{5B7CD879-09FC-454D-80D5-F63A71EF148D}" type="slidenum">
              <a:rPr lang="cs-CZ" smtClean="0">
                <a:latin typeface="Arial" charset="0"/>
              </a:rPr>
              <a:pPr/>
              <a:t>51</a:t>
            </a:fld>
            <a:endParaRPr lang="cs-CZ" smtClean="0">
              <a:latin typeface="Arial" charset="0"/>
            </a:endParaRPr>
          </a:p>
        </p:txBody>
      </p:sp>
      <p:grpSp>
        <p:nvGrpSpPr>
          <p:cNvPr id="2" name="Group 2"/>
          <p:cNvGrpSpPr>
            <a:grpSpLocks/>
          </p:cNvGrpSpPr>
          <p:nvPr/>
        </p:nvGrpSpPr>
        <p:grpSpPr bwMode="auto">
          <a:xfrm>
            <a:off x="0" y="1268413"/>
            <a:ext cx="8001000" cy="5181600"/>
            <a:chOff x="0" y="624"/>
            <a:chExt cx="5040" cy="3264"/>
          </a:xfrm>
        </p:grpSpPr>
        <p:sp>
          <p:nvSpPr>
            <p:cNvPr id="61834" name="Rectangle 3" descr="Water droplets"/>
            <p:cNvSpPr>
              <a:spLocks noChangeArrowheads="1"/>
            </p:cNvSpPr>
            <p:nvPr/>
          </p:nvSpPr>
          <p:spPr bwMode="auto">
            <a:xfrm>
              <a:off x="1448" y="2824"/>
              <a:ext cx="2917" cy="566"/>
            </a:xfrm>
            <a:prstGeom prst="rect">
              <a:avLst/>
            </a:prstGeom>
            <a:blipFill dpi="0" rotWithShape="0">
              <a:blip r:embed="rId2" cstate="print"/>
              <a:srcRect/>
              <a:tile tx="0" ty="0" sx="100000" sy="100000" flip="none" algn="tl"/>
            </a:blipFill>
            <a:ln w="25400">
              <a:noFill/>
              <a:miter lim="800000"/>
              <a:headEnd/>
              <a:tailEnd type="none" w="med" len="lg"/>
            </a:ln>
          </p:spPr>
          <p:txBody>
            <a:bodyPr wrap="none" anchor="ctr"/>
            <a:lstStyle/>
            <a:p>
              <a:endParaRPr lang="cs-CZ"/>
            </a:p>
          </p:txBody>
        </p:sp>
        <p:sp>
          <p:nvSpPr>
            <p:cNvPr id="61835" name="Freeform 4" descr="Recycled paper"/>
            <p:cNvSpPr>
              <a:spLocks/>
            </p:cNvSpPr>
            <p:nvPr/>
          </p:nvSpPr>
          <p:spPr bwMode="auto">
            <a:xfrm rot="5400000">
              <a:off x="3087" y="1603"/>
              <a:ext cx="2433" cy="1194"/>
            </a:xfrm>
            <a:custGeom>
              <a:avLst/>
              <a:gdLst>
                <a:gd name="T0" fmla="*/ 1819 w 301"/>
                <a:gd name="T1" fmla="*/ 0 h 200"/>
                <a:gd name="T2" fmla="*/ 0 w 301"/>
                <a:gd name="T3" fmla="*/ 448 h 200"/>
                <a:gd name="T4" fmla="*/ 2433 w 301"/>
                <a:gd name="T5" fmla="*/ 746 h 200"/>
                <a:gd name="T6" fmla="*/ 2231 w 301"/>
                <a:gd name="T7" fmla="*/ 299 h 200"/>
                <a:gd name="T8" fmla="*/ 1819 w 301"/>
                <a:gd name="T9" fmla="*/ 0 h 200"/>
                <a:gd name="T10" fmla="*/ 0 60000 65536"/>
                <a:gd name="T11" fmla="*/ 0 60000 65536"/>
                <a:gd name="T12" fmla="*/ 0 60000 65536"/>
                <a:gd name="T13" fmla="*/ 0 60000 65536"/>
                <a:gd name="T14" fmla="*/ 0 60000 65536"/>
                <a:gd name="T15" fmla="*/ 0 w 301"/>
                <a:gd name="T16" fmla="*/ 0 h 200"/>
                <a:gd name="T17" fmla="*/ 301 w 301"/>
                <a:gd name="T18" fmla="*/ 200 h 200"/>
              </a:gdLst>
              <a:ahLst/>
              <a:cxnLst>
                <a:cxn ang="T10">
                  <a:pos x="T0" y="T1"/>
                </a:cxn>
                <a:cxn ang="T11">
                  <a:pos x="T2" y="T3"/>
                </a:cxn>
                <a:cxn ang="T12">
                  <a:pos x="T4" y="T5"/>
                </a:cxn>
                <a:cxn ang="T13">
                  <a:pos x="T6" y="T7"/>
                </a:cxn>
                <a:cxn ang="T14">
                  <a:pos x="T8" y="T9"/>
                </a:cxn>
              </a:cxnLst>
              <a:rect l="T15" t="T16" r="T17" b="T18"/>
              <a:pathLst>
                <a:path w="301" h="200">
                  <a:moveTo>
                    <a:pt x="225" y="0"/>
                  </a:moveTo>
                  <a:cubicBezTo>
                    <a:pt x="128" y="16"/>
                    <a:pt x="66" y="9"/>
                    <a:pt x="0" y="75"/>
                  </a:cubicBezTo>
                  <a:cubicBezTo>
                    <a:pt x="63" y="200"/>
                    <a:pt x="189" y="143"/>
                    <a:pt x="301" y="125"/>
                  </a:cubicBezTo>
                  <a:cubicBezTo>
                    <a:pt x="293" y="100"/>
                    <a:pt x="290" y="73"/>
                    <a:pt x="276" y="50"/>
                  </a:cubicBezTo>
                  <a:cubicBezTo>
                    <a:pt x="264" y="30"/>
                    <a:pt x="225" y="0"/>
                    <a:pt x="225" y="0"/>
                  </a:cubicBezTo>
                  <a:close/>
                </a:path>
              </a:pathLst>
            </a:custGeom>
            <a:blipFill dpi="0" rotWithShape="0">
              <a:blip r:embed="rId3" cstate="print"/>
              <a:srcRect/>
              <a:tile tx="0" ty="0" sx="100000" sy="100000" flip="none" algn="tl"/>
            </a:blipFill>
            <a:ln w="38100" cap="flat" cmpd="sng">
              <a:solidFill>
                <a:schemeClr val="tx1"/>
              </a:solidFill>
              <a:prstDash val="solid"/>
              <a:round/>
              <a:headEnd type="none" w="med" len="med"/>
              <a:tailEnd type="none" w="med" len="lg"/>
            </a:ln>
          </p:spPr>
          <p:txBody>
            <a:bodyPr/>
            <a:lstStyle/>
            <a:p>
              <a:endParaRPr lang="en-US"/>
            </a:p>
          </p:txBody>
        </p:sp>
        <p:sp>
          <p:nvSpPr>
            <p:cNvPr id="61836" name="Freeform 5" descr="Stationery"/>
            <p:cNvSpPr>
              <a:spLocks/>
            </p:cNvSpPr>
            <p:nvPr/>
          </p:nvSpPr>
          <p:spPr bwMode="auto">
            <a:xfrm flipV="1">
              <a:off x="1113" y="624"/>
              <a:ext cx="3927" cy="1225"/>
            </a:xfrm>
            <a:custGeom>
              <a:avLst/>
              <a:gdLst>
                <a:gd name="T0" fmla="*/ 1780 w 278"/>
                <a:gd name="T1" fmla="*/ 54 h 158"/>
                <a:gd name="T2" fmla="*/ 0 w 278"/>
                <a:gd name="T3" fmla="*/ 644 h 158"/>
                <a:gd name="T4" fmla="*/ 353 w 278"/>
                <a:gd name="T5" fmla="*/ 1225 h 158"/>
                <a:gd name="T6" fmla="*/ 3192 w 278"/>
                <a:gd name="T7" fmla="*/ 1031 h 158"/>
                <a:gd name="T8" fmla="*/ 3192 w 278"/>
                <a:gd name="T9" fmla="*/ 248 h 158"/>
                <a:gd name="T10" fmla="*/ 1780 w 278"/>
                <a:gd name="T11" fmla="*/ 54 h 158"/>
                <a:gd name="T12" fmla="*/ 0 60000 65536"/>
                <a:gd name="T13" fmla="*/ 0 60000 65536"/>
                <a:gd name="T14" fmla="*/ 0 60000 65536"/>
                <a:gd name="T15" fmla="*/ 0 60000 65536"/>
                <a:gd name="T16" fmla="*/ 0 60000 65536"/>
                <a:gd name="T17" fmla="*/ 0 60000 65536"/>
                <a:gd name="T18" fmla="*/ 0 w 278"/>
                <a:gd name="T19" fmla="*/ 0 h 158"/>
                <a:gd name="T20" fmla="*/ 278 w 278"/>
                <a:gd name="T21" fmla="*/ 158 h 158"/>
              </a:gdLst>
              <a:ahLst/>
              <a:cxnLst>
                <a:cxn ang="T12">
                  <a:pos x="T0" y="T1"/>
                </a:cxn>
                <a:cxn ang="T13">
                  <a:pos x="T2" y="T3"/>
                </a:cxn>
                <a:cxn ang="T14">
                  <a:pos x="T4" y="T5"/>
                </a:cxn>
                <a:cxn ang="T15">
                  <a:pos x="T6" y="T7"/>
                </a:cxn>
                <a:cxn ang="T16">
                  <a:pos x="T8" y="T9"/>
                </a:cxn>
                <a:cxn ang="T17">
                  <a:pos x="T10" y="T11"/>
                </a:cxn>
              </a:cxnLst>
              <a:rect l="T18" t="T19" r="T20" b="T21"/>
              <a:pathLst>
                <a:path w="278" h="158">
                  <a:moveTo>
                    <a:pt x="126" y="7"/>
                  </a:moveTo>
                  <a:cubicBezTo>
                    <a:pt x="80" y="18"/>
                    <a:pt x="0" y="11"/>
                    <a:pt x="0" y="83"/>
                  </a:cubicBezTo>
                  <a:cubicBezTo>
                    <a:pt x="0" y="109"/>
                    <a:pt x="17" y="133"/>
                    <a:pt x="25" y="158"/>
                  </a:cubicBezTo>
                  <a:cubicBezTo>
                    <a:pt x="92" y="150"/>
                    <a:pt x="160" y="148"/>
                    <a:pt x="226" y="133"/>
                  </a:cubicBezTo>
                  <a:cubicBezTo>
                    <a:pt x="278" y="122"/>
                    <a:pt x="236" y="46"/>
                    <a:pt x="226" y="32"/>
                  </a:cubicBezTo>
                  <a:cubicBezTo>
                    <a:pt x="202" y="0"/>
                    <a:pt x="158" y="7"/>
                    <a:pt x="126" y="7"/>
                  </a:cubicBezTo>
                  <a:close/>
                </a:path>
              </a:pathLst>
            </a:custGeom>
            <a:blipFill dpi="0" rotWithShape="0">
              <a:blip r:embed="rId4" cstate="print"/>
              <a:srcRect/>
              <a:tile tx="0" ty="0" sx="100000" sy="100000" flip="none" algn="tl"/>
            </a:blipFill>
            <a:ln w="38100" cap="flat" cmpd="sng">
              <a:solidFill>
                <a:schemeClr val="tx1"/>
              </a:solidFill>
              <a:prstDash val="solid"/>
              <a:round/>
              <a:headEnd type="none" w="med" len="med"/>
              <a:tailEnd type="none" w="med" len="lg"/>
            </a:ln>
          </p:spPr>
          <p:txBody>
            <a:bodyPr/>
            <a:lstStyle/>
            <a:p>
              <a:endParaRPr lang="en-US"/>
            </a:p>
          </p:txBody>
        </p:sp>
        <p:sp>
          <p:nvSpPr>
            <p:cNvPr id="61837" name="Freeform 6" descr="Stationery"/>
            <p:cNvSpPr>
              <a:spLocks/>
            </p:cNvSpPr>
            <p:nvPr/>
          </p:nvSpPr>
          <p:spPr bwMode="auto">
            <a:xfrm flipV="1">
              <a:off x="865" y="1065"/>
              <a:ext cx="1210" cy="2351"/>
            </a:xfrm>
            <a:custGeom>
              <a:avLst/>
              <a:gdLst>
                <a:gd name="T0" fmla="*/ 548 w 278"/>
                <a:gd name="T1" fmla="*/ 104 h 158"/>
                <a:gd name="T2" fmla="*/ 0 w 278"/>
                <a:gd name="T3" fmla="*/ 1235 h 158"/>
                <a:gd name="T4" fmla="*/ 109 w 278"/>
                <a:gd name="T5" fmla="*/ 2351 h 158"/>
                <a:gd name="T6" fmla="*/ 984 w 278"/>
                <a:gd name="T7" fmla="*/ 1979 h 158"/>
                <a:gd name="T8" fmla="*/ 984 w 278"/>
                <a:gd name="T9" fmla="*/ 476 h 158"/>
                <a:gd name="T10" fmla="*/ 548 w 278"/>
                <a:gd name="T11" fmla="*/ 104 h 158"/>
                <a:gd name="T12" fmla="*/ 0 60000 65536"/>
                <a:gd name="T13" fmla="*/ 0 60000 65536"/>
                <a:gd name="T14" fmla="*/ 0 60000 65536"/>
                <a:gd name="T15" fmla="*/ 0 60000 65536"/>
                <a:gd name="T16" fmla="*/ 0 60000 65536"/>
                <a:gd name="T17" fmla="*/ 0 60000 65536"/>
                <a:gd name="T18" fmla="*/ 0 w 278"/>
                <a:gd name="T19" fmla="*/ 0 h 158"/>
                <a:gd name="T20" fmla="*/ 278 w 278"/>
                <a:gd name="T21" fmla="*/ 158 h 158"/>
              </a:gdLst>
              <a:ahLst/>
              <a:cxnLst>
                <a:cxn ang="T12">
                  <a:pos x="T0" y="T1"/>
                </a:cxn>
                <a:cxn ang="T13">
                  <a:pos x="T2" y="T3"/>
                </a:cxn>
                <a:cxn ang="T14">
                  <a:pos x="T4" y="T5"/>
                </a:cxn>
                <a:cxn ang="T15">
                  <a:pos x="T6" y="T7"/>
                </a:cxn>
                <a:cxn ang="T16">
                  <a:pos x="T8" y="T9"/>
                </a:cxn>
                <a:cxn ang="T17">
                  <a:pos x="T10" y="T11"/>
                </a:cxn>
              </a:cxnLst>
              <a:rect l="T18" t="T19" r="T20" b="T21"/>
              <a:pathLst>
                <a:path w="278" h="158">
                  <a:moveTo>
                    <a:pt x="126" y="7"/>
                  </a:moveTo>
                  <a:cubicBezTo>
                    <a:pt x="80" y="18"/>
                    <a:pt x="0" y="11"/>
                    <a:pt x="0" y="83"/>
                  </a:cubicBezTo>
                  <a:cubicBezTo>
                    <a:pt x="0" y="109"/>
                    <a:pt x="17" y="133"/>
                    <a:pt x="25" y="158"/>
                  </a:cubicBezTo>
                  <a:cubicBezTo>
                    <a:pt x="92" y="150"/>
                    <a:pt x="160" y="148"/>
                    <a:pt x="226" y="133"/>
                  </a:cubicBezTo>
                  <a:cubicBezTo>
                    <a:pt x="278" y="122"/>
                    <a:pt x="236" y="46"/>
                    <a:pt x="226" y="32"/>
                  </a:cubicBezTo>
                  <a:cubicBezTo>
                    <a:pt x="202" y="0"/>
                    <a:pt x="158" y="7"/>
                    <a:pt x="126" y="7"/>
                  </a:cubicBezTo>
                  <a:close/>
                </a:path>
              </a:pathLst>
            </a:custGeom>
            <a:blipFill dpi="0" rotWithShape="0">
              <a:blip r:embed="rId4" cstate="print"/>
              <a:srcRect/>
              <a:tile tx="0" ty="0" sx="100000" sy="100000" flip="none" algn="tl"/>
            </a:blipFill>
            <a:ln w="38100" cap="flat" cmpd="sng">
              <a:solidFill>
                <a:schemeClr val="tx1"/>
              </a:solidFill>
              <a:prstDash val="solid"/>
              <a:round/>
              <a:headEnd type="none" w="med" len="med"/>
              <a:tailEnd type="none" w="med" len="lg"/>
            </a:ln>
          </p:spPr>
          <p:txBody>
            <a:bodyPr/>
            <a:lstStyle/>
            <a:p>
              <a:endParaRPr lang="en-US"/>
            </a:p>
          </p:txBody>
        </p:sp>
        <p:sp>
          <p:nvSpPr>
            <p:cNvPr id="61838" name="Freeform 7" descr="Stationery"/>
            <p:cNvSpPr>
              <a:spLocks/>
            </p:cNvSpPr>
            <p:nvPr/>
          </p:nvSpPr>
          <p:spPr bwMode="auto">
            <a:xfrm rot="5400000">
              <a:off x="1857" y="213"/>
              <a:ext cx="1061" cy="4775"/>
            </a:xfrm>
            <a:custGeom>
              <a:avLst/>
              <a:gdLst>
                <a:gd name="T0" fmla="*/ 793 w 301"/>
                <a:gd name="T1" fmla="*/ 0 h 200"/>
                <a:gd name="T2" fmla="*/ 0 w 301"/>
                <a:gd name="T3" fmla="*/ 1791 h 200"/>
                <a:gd name="T4" fmla="*/ 1061 w 301"/>
                <a:gd name="T5" fmla="*/ 2984 h 200"/>
                <a:gd name="T6" fmla="*/ 973 w 301"/>
                <a:gd name="T7" fmla="*/ 1194 h 200"/>
                <a:gd name="T8" fmla="*/ 793 w 301"/>
                <a:gd name="T9" fmla="*/ 0 h 200"/>
                <a:gd name="T10" fmla="*/ 0 60000 65536"/>
                <a:gd name="T11" fmla="*/ 0 60000 65536"/>
                <a:gd name="T12" fmla="*/ 0 60000 65536"/>
                <a:gd name="T13" fmla="*/ 0 60000 65536"/>
                <a:gd name="T14" fmla="*/ 0 60000 65536"/>
                <a:gd name="T15" fmla="*/ 0 w 301"/>
                <a:gd name="T16" fmla="*/ 0 h 200"/>
                <a:gd name="T17" fmla="*/ 301 w 301"/>
                <a:gd name="T18" fmla="*/ 200 h 200"/>
              </a:gdLst>
              <a:ahLst/>
              <a:cxnLst>
                <a:cxn ang="T10">
                  <a:pos x="T0" y="T1"/>
                </a:cxn>
                <a:cxn ang="T11">
                  <a:pos x="T2" y="T3"/>
                </a:cxn>
                <a:cxn ang="T12">
                  <a:pos x="T4" y="T5"/>
                </a:cxn>
                <a:cxn ang="T13">
                  <a:pos x="T6" y="T7"/>
                </a:cxn>
                <a:cxn ang="T14">
                  <a:pos x="T8" y="T9"/>
                </a:cxn>
              </a:cxnLst>
              <a:rect l="T15" t="T16" r="T17" b="T18"/>
              <a:pathLst>
                <a:path w="301" h="200">
                  <a:moveTo>
                    <a:pt x="225" y="0"/>
                  </a:moveTo>
                  <a:cubicBezTo>
                    <a:pt x="128" y="16"/>
                    <a:pt x="66" y="9"/>
                    <a:pt x="0" y="75"/>
                  </a:cubicBezTo>
                  <a:cubicBezTo>
                    <a:pt x="63" y="200"/>
                    <a:pt x="189" y="143"/>
                    <a:pt x="301" y="125"/>
                  </a:cubicBezTo>
                  <a:cubicBezTo>
                    <a:pt x="293" y="100"/>
                    <a:pt x="290" y="73"/>
                    <a:pt x="276" y="50"/>
                  </a:cubicBezTo>
                  <a:cubicBezTo>
                    <a:pt x="264" y="30"/>
                    <a:pt x="225" y="0"/>
                    <a:pt x="225" y="0"/>
                  </a:cubicBezTo>
                  <a:close/>
                </a:path>
              </a:pathLst>
            </a:custGeom>
            <a:blipFill dpi="0" rotWithShape="0">
              <a:blip r:embed="rId4" cstate="print"/>
              <a:srcRect/>
              <a:tile tx="0" ty="0" sx="100000" sy="100000" flip="none" algn="tl"/>
            </a:blipFill>
            <a:ln w="38100" cap="flat" cmpd="sng">
              <a:solidFill>
                <a:schemeClr val="tx1"/>
              </a:solidFill>
              <a:prstDash val="solid"/>
              <a:round/>
              <a:headEnd type="none" w="med" len="med"/>
              <a:tailEnd type="none" w="med" len="lg"/>
            </a:ln>
          </p:spPr>
          <p:txBody>
            <a:bodyPr/>
            <a:lstStyle/>
            <a:p>
              <a:endParaRPr lang="en-US"/>
            </a:p>
          </p:txBody>
        </p:sp>
        <p:sp>
          <p:nvSpPr>
            <p:cNvPr id="61839" name="Freeform 8" descr="Recycled paper"/>
            <p:cNvSpPr>
              <a:spLocks/>
            </p:cNvSpPr>
            <p:nvPr/>
          </p:nvSpPr>
          <p:spPr bwMode="auto">
            <a:xfrm rot="10800000">
              <a:off x="1428" y="3013"/>
              <a:ext cx="3321" cy="875"/>
            </a:xfrm>
            <a:custGeom>
              <a:avLst/>
              <a:gdLst>
                <a:gd name="T0" fmla="*/ 2482 w 301"/>
                <a:gd name="T1" fmla="*/ 0 h 200"/>
                <a:gd name="T2" fmla="*/ 0 w 301"/>
                <a:gd name="T3" fmla="*/ 328 h 200"/>
                <a:gd name="T4" fmla="*/ 3321 w 301"/>
                <a:gd name="T5" fmla="*/ 547 h 200"/>
                <a:gd name="T6" fmla="*/ 3045 w 301"/>
                <a:gd name="T7" fmla="*/ 219 h 200"/>
                <a:gd name="T8" fmla="*/ 2482 w 301"/>
                <a:gd name="T9" fmla="*/ 0 h 200"/>
                <a:gd name="T10" fmla="*/ 0 60000 65536"/>
                <a:gd name="T11" fmla="*/ 0 60000 65536"/>
                <a:gd name="T12" fmla="*/ 0 60000 65536"/>
                <a:gd name="T13" fmla="*/ 0 60000 65536"/>
                <a:gd name="T14" fmla="*/ 0 60000 65536"/>
                <a:gd name="T15" fmla="*/ 0 w 301"/>
                <a:gd name="T16" fmla="*/ 0 h 200"/>
                <a:gd name="T17" fmla="*/ 301 w 301"/>
                <a:gd name="T18" fmla="*/ 200 h 200"/>
              </a:gdLst>
              <a:ahLst/>
              <a:cxnLst>
                <a:cxn ang="T10">
                  <a:pos x="T0" y="T1"/>
                </a:cxn>
                <a:cxn ang="T11">
                  <a:pos x="T2" y="T3"/>
                </a:cxn>
                <a:cxn ang="T12">
                  <a:pos x="T4" y="T5"/>
                </a:cxn>
                <a:cxn ang="T13">
                  <a:pos x="T6" y="T7"/>
                </a:cxn>
                <a:cxn ang="T14">
                  <a:pos x="T8" y="T9"/>
                </a:cxn>
              </a:cxnLst>
              <a:rect l="T15" t="T16" r="T17" b="T18"/>
              <a:pathLst>
                <a:path w="301" h="200">
                  <a:moveTo>
                    <a:pt x="225" y="0"/>
                  </a:moveTo>
                  <a:cubicBezTo>
                    <a:pt x="128" y="16"/>
                    <a:pt x="66" y="9"/>
                    <a:pt x="0" y="75"/>
                  </a:cubicBezTo>
                  <a:cubicBezTo>
                    <a:pt x="63" y="200"/>
                    <a:pt x="189" y="143"/>
                    <a:pt x="301" y="125"/>
                  </a:cubicBezTo>
                  <a:cubicBezTo>
                    <a:pt x="293" y="100"/>
                    <a:pt x="290" y="73"/>
                    <a:pt x="276" y="50"/>
                  </a:cubicBezTo>
                  <a:cubicBezTo>
                    <a:pt x="264" y="30"/>
                    <a:pt x="225" y="0"/>
                    <a:pt x="225" y="0"/>
                  </a:cubicBezTo>
                  <a:close/>
                </a:path>
              </a:pathLst>
            </a:custGeom>
            <a:blipFill dpi="0" rotWithShape="0">
              <a:blip r:embed="rId3" cstate="print"/>
              <a:srcRect/>
              <a:tile tx="0" ty="0" sx="100000" sy="100000" flip="none" algn="tl"/>
            </a:blipFill>
            <a:ln w="38100" cap="flat" cmpd="sng">
              <a:solidFill>
                <a:schemeClr val="tx1"/>
              </a:solidFill>
              <a:prstDash val="solid"/>
              <a:round/>
              <a:headEnd type="none" w="med" len="med"/>
              <a:tailEnd type="none" w="med" len="lg"/>
            </a:ln>
          </p:spPr>
          <p:txBody>
            <a:bodyPr/>
            <a:lstStyle/>
            <a:p>
              <a:endParaRPr lang="en-US"/>
            </a:p>
          </p:txBody>
        </p:sp>
        <p:sp>
          <p:nvSpPr>
            <p:cNvPr id="61840" name="Text Box 9"/>
            <p:cNvSpPr txBox="1">
              <a:spLocks noChangeArrowheads="1"/>
            </p:cNvSpPr>
            <p:nvPr/>
          </p:nvSpPr>
          <p:spPr bwMode="auto">
            <a:xfrm>
              <a:off x="2574" y="1001"/>
              <a:ext cx="996" cy="212"/>
            </a:xfrm>
            <a:prstGeom prst="rect">
              <a:avLst/>
            </a:prstGeom>
            <a:noFill/>
            <a:ln w="25400">
              <a:noFill/>
              <a:miter lim="800000"/>
              <a:headEnd/>
              <a:tailEnd type="none" w="med" len="lg"/>
            </a:ln>
          </p:spPr>
          <p:txBody>
            <a:bodyPr wrap="none">
              <a:spAutoFit/>
            </a:bodyPr>
            <a:lstStyle/>
            <a:p>
              <a:r>
                <a:rPr lang="cs-CZ">
                  <a:solidFill>
                    <a:srgbClr val="000099"/>
                  </a:solidFill>
                  <a:latin typeface="Comic Sans MS" pitchFamily="66" charset="0"/>
                </a:rPr>
                <a:t>Minerální zrno</a:t>
              </a:r>
              <a:endParaRPr lang="en-US">
                <a:solidFill>
                  <a:srgbClr val="000099"/>
                </a:solidFill>
                <a:latin typeface="Comic Sans MS" pitchFamily="66" charset="0"/>
              </a:endParaRPr>
            </a:p>
          </p:txBody>
        </p:sp>
      </p:grpSp>
      <p:grpSp>
        <p:nvGrpSpPr>
          <p:cNvPr id="3" name="Group 10"/>
          <p:cNvGrpSpPr>
            <a:grpSpLocks/>
          </p:cNvGrpSpPr>
          <p:nvPr/>
        </p:nvGrpSpPr>
        <p:grpSpPr bwMode="auto">
          <a:xfrm>
            <a:off x="5791200" y="3205163"/>
            <a:ext cx="2838450" cy="730250"/>
            <a:chOff x="3648" y="1844"/>
            <a:chExt cx="1788" cy="460"/>
          </a:xfrm>
        </p:grpSpPr>
        <p:sp>
          <p:nvSpPr>
            <p:cNvPr id="61791" name="Text Box 11"/>
            <p:cNvSpPr txBox="1">
              <a:spLocks noChangeArrowheads="1"/>
            </p:cNvSpPr>
            <p:nvPr/>
          </p:nvSpPr>
          <p:spPr bwMode="auto">
            <a:xfrm>
              <a:off x="5164" y="1912"/>
              <a:ext cx="272" cy="212"/>
            </a:xfrm>
            <a:prstGeom prst="rect">
              <a:avLst/>
            </a:prstGeom>
            <a:noFill/>
            <a:ln w="25400">
              <a:noFill/>
              <a:miter lim="800000"/>
              <a:headEnd/>
              <a:tailEnd type="none" w="med" len="lg"/>
            </a:ln>
          </p:spPr>
          <p:txBody>
            <a:bodyPr wrap="none">
              <a:spAutoFit/>
            </a:bodyPr>
            <a:lstStyle/>
            <a:p>
              <a:r>
                <a:rPr lang="cs-CZ">
                  <a:solidFill>
                    <a:srgbClr val="000099"/>
                  </a:solidFill>
                  <a:latin typeface="Comic Sans MS" pitchFamily="66" charset="0"/>
                </a:rPr>
                <a:t>Jíl</a:t>
              </a:r>
              <a:endParaRPr lang="en-US">
                <a:solidFill>
                  <a:srgbClr val="000099"/>
                </a:solidFill>
                <a:latin typeface="Comic Sans MS" pitchFamily="66" charset="0"/>
              </a:endParaRPr>
            </a:p>
          </p:txBody>
        </p:sp>
        <p:sp>
          <p:nvSpPr>
            <p:cNvPr id="61792" name="Line 12"/>
            <p:cNvSpPr>
              <a:spLocks noChangeShapeType="1"/>
            </p:cNvSpPr>
            <p:nvPr/>
          </p:nvSpPr>
          <p:spPr bwMode="auto">
            <a:xfrm flipH="1">
              <a:off x="4320" y="2016"/>
              <a:ext cx="864" cy="48"/>
            </a:xfrm>
            <a:prstGeom prst="line">
              <a:avLst/>
            </a:prstGeom>
            <a:noFill/>
            <a:ln w="25400">
              <a:solidFill>
                <a:srgbClr val="000099"/>
              </a:solidFill>
              <a:round/>
              <a:headEnd/>
              <a:tailEnd type="stealth" w="med" len="lg"/>
            </a:ln>
          </p:spPr>
          <p:txBody>
            <a:bodyPr/>
            <a:lstStyle/>
            <a:p>
              <a:endParaRPr lang="en-US"/>
            </a:p>
          </p:txBody>
        </p:sp>
        <p:grpSp>
          <p:nvGrpSpPr>
            <p:cNvPr id="61793" name="Group 13"/>
            <p:cNvGrpSpPr>
              <a:grpSpLocks/>
            </p:cNvGrpSpPr>
            <p:nvPr/>
          </p:nvGrpSpPr>
          <p:grpSpPr bwMode="auto">
            <a:xfrm>
              <a:off x="3648" y="1844"/>
              <a:ext cx="720" cy="460"/>
              <a:chOff x="3648" y="1844"/>
              <a:chExt cx="720" cy="460"/>
            </a:xfrm>
          </p:grpSpPr>
          <p:grpSp>
            <p:nvGrpSpPr>
              <p:cNvPr id="61794" name="Group 14"/>
              <p:cNvGrpSpPr>
                <a:grpSpLocks/>
              </p:cNvGrpSpPr>
              <p:nvPr/>
            </p:nvGrpSpPr>
            <p:grpSpPr bwMode="auto">
              <a:xfrm rot="-1133904">
                <a:off x="3840" y="1844"/>
                <a:ext cx="352" cy="192"/>
                <a:chOff x="384" y="3552"/>
                <a:chExt cx="1344" cy="480"/>
              </a:xfrm>
            </p:grpSpPr>
            <p:grpSp>
              <p:nvGrpSpPr>
                <p:cNvPr id="61827" name="Group 15"/>
                <p:cNvGrpSpPr>
                  <a:grpSpLocks/>
                </p:cNvGrpSpPr>
                <p:nvPr/>
              </p:nvGrpSpPr>
              <p:grpSpPr bwMode="auto">
                <a:xfrm>
                  <a:off x="384" y="3552"/>
                  <a:ext cx="1344" cy="480"/>
                  <a:chOff x="384" y="3264"/>
                  <a:chExt cx="1344" cy="384"/>
                </a:xfrm>
              </p:grpSpPr>
              <p:sp>
                <p:nvSpPr>
                  <p:cNvPr id="61832" name="AutoShape 16"/>
                  <p:cNvSpPr>
                    <a:spLocks noChangeArrowheads="1"/>
                  </p:cNvSpPr>
                  <p:nvPr/>
                </p:nvSpPr>
                <p:spPr bwMode="auto">
                  <a:xfrm>
                    <a:off x="384" y="3312"/>
                    <a:ext cx="1344" cy="336"/>
                  </a:xfrm>
                  <a:prstGeom prst="hexagon">
                    <a:avLst>
                      <a:gd name="adj" fmla="val 100000"/>
                      <a:gd name="vf" fmla="val 115470"/>
                    </a:avLst>
                  </a:prstGeom>
                  <a:solidFill>
                    <a:srgbClr val="969696"/>
                  </a:solidFill>
                  <a:ln w="25400">
                    <a:solidFill>
                      <a:srgbClr val="000080"/>
                    </a:solidFill>
                    <a:miter lim="800000"/>
                    <a:headEnd/>
                    <a:tailEnd type="none" w="med" len="lg"/>
                  </a:ln>
                </p:spPr>
                <p:txBody>
                  <a:bodyPr wrap="none" anchor="ctr"/>
                  <a:lstStyle/>
                  <a:p>
                    <a:endParaRPr lang="cs-CZ"/>
                  </a:p>
                </p:txBody>
              </p:sp>
              <p:sp>
                <p:nvSpPr>
                  <p:cNvPr id="61833" name="AutoShape 17"/>
                  <p:cNvSpPr>
                    <a:spLocks noChangeArrowheads="1"/>
                  </p:cNvSpPr>
                  <p:nvPr/>
                </p:nvSpPr>
                <p:spPr bwMode="auto">
                  <a:xfrm>
                    <a:off x="384" y="3264"/>
                    <a:ext cx="1344" cy="336"/>
                  </a:xfrm>
                  <a:prstGeom prst="hexagon">
                    <a:avLst>
                      <a:gd name="adj" fmla="val 100000"/>
                      <a:gd name="vf" fmla="val 115470"/>
                    </a:avLst>
                  </a:prstGeom>
                  <a:solidFill>
                    <a:srgbClr val="808080"/>
                  </a:solidFill>
                  <a:ln w="25400">
                    <a:solidFill>
                      <a:srgbClr val="000080"/>
                    </a:solidFill>
                    <a:miter lim="800000"/>
                    <a:headEnd/>
                    <a:tailEnd type="none" w="med" len="lg"/>
                  </a:ln>
                </p:spPr>
                <p:txBody>
                  <a:bodyPr wrap="none" anchor="ctr"/>
                  <a:lstStyle/>
                  <a:p>
                    <a:endParaRPr lang="cs-CZ"/>
                  </a:p>
                </p:txBody>
              </p:sp>
            </p:grpSp>
            <p:sp>
              <p:nvSpPr>
                <p:cNvPr id="61828" name="Oval 18"/>
                <p:cNvSpPr>
                  <a:spLocks noChangeArrowheads="1"/>
                </p:cNvSpPr>
                <p:nvPr/>
              </p:nvSpPr>
              <p:spPr bwMode="auto">
                <a:xfrm>
                  <a:off x="912" y="3792"/>
                  <a:ext cx="288" cy="144"/>
                </a:xfrm>
                <a:prstGeom prst="ellipse">
                  <a:avLst/>
                </a:prstGeom>
                <a:noFill/>
                <a:ln w="25400">
                  <a:solidFill>
                    <a:srgbClr val="000080"/>
                  </a:solidFill>
                  <a:round/>
                  <a:headEnd/>
                  <a:tailEnd type="none" w="med" len="lg"/>
                </a:ln>
              </p:spPr>
              <p:txBody>
                <a:bodyPr wrap="none" anchor="ctr"/>
                <a:lstStyle/>
                <a:p>
                  <a:pPr algn="ctr"/>
                  <a:r>
                    <a:rPr lang="en-GB" sz="1800">
                      <a:solidFill>
                        <a:srgbClr val="000099"/>
                      </a:solidFill>
                      <a:latin typeface="Comic Sans MS" pitchFamily="66" charset="0"/>
                    </a:rPr>
                    <a:t>-</a:t>
                  </a:r>
                </a:p>
              </p:txBody>
            </p:sp>
            <p:sp>
              <p:nvSpPr>
                <p:cNvPr id="61829" name="Oval 19"/>
                <p:cNvSpPr>
                  <a:spLocks noChangeArrowheads="1"/>
                </p:cNvSpPr>
                <p:nvPr/>
              </p:nvSpPr>
              <p:spPr bwMode="auto">
                <a:xfrm>
                  <a:off x="1304" y="3688"/>
                  <a:ext cx="288" cy="144"/>
                </a:xfrm>
                <a:prstGeom prst="ellipse">
                  <a:avLst/>
                </a:prstGeom>
                <a:noFill/>
                <a:ln w="25400">
                  <a:solidFill>
                    <a:srgbClr val="000080"/>
                  </a:solidFill>
                  <a:round/>
                  <a:headEnd/>
                  <a:tailEnd type="none" w="med" len="lg"/>
                </a:ln>
              </p:spPr>
              <p:txBody>
                <a:bodyPr wrap="none" anchor="ctr"/>
                <a:lstStyle/>
                <a:p>
                  <a:pPr algn="ctr"/>
                  <a:r>
                    <a:rPr lang="en-GB" sz="1800">
                      <a:solidFill>
                        <a:srgbClr val="000099"/>
                      </a:solidFill>
                      <a:latin typeface="Comic Sans MS" pitchFamily="66" charset="0"/>
                    </a:rPr>
                    <a:t>-</a:t>
                  </a:r>
                </a:p>
              </p:txBody>
            </p:sp>
            <p:sp>
              <p:nvSpPr>
                <p:cNvPr id="61830" name="Oval 20"/>
                <p:cNvSpPr>
                  <a:spLocks noChangeArrowheads="1"/>
                </p:cNvSpPr>
                <p:nvPr/>
              </p:nvSpPr>
              <p:spPr bwMode="auto">
                <a:xfrm>
                  <a:off x="912" y="3600"/>
                  <a:ext cx="288" cy="144"/>
                </a:xfrm>
                <a:prstGeom prst="ellipse">
                  <a:avLst/>
                </a:prstGeom>
                <a:noFill/>
                <a:ln w="25400">
                  <a:solidFill>
                    <a:srgbClr val="000080"/>
                  </a:solidFill>
                  <a:round/>
                  <a:headEnd/>
                  <a:tailEnd type="none" w="med" len="lg"/>
                </a:ln>
              </p:spPr>
              <p:txBody>
                <a:bodyPr wrap="none" anchor="ctr"/>
                <a:lstStyle/>
                <a:p>
                  <a:pPr algn="ctr"/>
                  <a:r>
                    <a:rPr lang="en-GB" sz="1800">
                      <a:solidFill>
                        <a:srgbClr val="000099"/>
                      </a:solidFill>
                      <a:latin typeface="Comic Sans MS" pitchFamily="66" charset="0"/>
                    </a:rPr>
                    <a:t>-</a:t>
                  </a:r>
                </a:p>
              </p:txBody>
            </p:sp>
            <p:sp>
              <p:nvSpPr>
                <p:cNvPr id="61831" name="Oval 21"/>
                <p:cNvSpPr>
                  <a:spLocks noChangeArrowheads="1"/>
                </p:cNvSpPr>
                <p:nvPr/>
              </p:nvSpPr>
              <p:spPr bwMode="auto">
                <a:xfrm>
                  <a:off x="528" y="3696"/>
                  <a:ext cx="288" cy="144"/>
                </a:xfrm>
                <a:prstGeom prst="ellipse">
                  <a:avLst/>
                </a:prstGeom>
                <a:noFill/>
                <a:ln w="25400">
                  <a:solidFill>
                    <a:srgbClr val="000080"/>
                  </a:solidFill>
                  <a:round/>
                  <a:headEnd/>
                  <a:tailEnd type="none" w="med" len="lg"/>
                </a:ln>
              </p:spPr>
              <p:txBody>
                <a:bodyPr wrap="none" anchor="ctr"/>
                <a:lstStyle/>
                <a:p>
                  <a:pPr algn="ctr"/>
                  <a:r>
                    <a:rPr lang="en-GB" sz="1800">
                      <a:solidFill>
                        <a:srgbClr val="000099"/>
                      </a:solidFill>
                      <a:latin typeface="Comic Sans MS" pitchFamily="66" charset="0"/>
                    </a:rPr>
                    <a:t>-</a:t>
                  </a:r>
                </a:p>
              </p:txBody>
            </p:sp>
          </p:grpSp>
          <p:grpSp>
            <p:nvGrpSpPr>
              <p:cNvPr id="61795" name="Group 22"/>
              <p:cNvGrpSpPr>
                <a:grpSpLocks/>
              </p:cNvGrpSpPr>
              <p:nvPr/>
            </p:nvGrpSpPr>
            <p:grpSpPr bwMode="auto">
              <a:xfrm rot="-1133904">
                <a:off x="3933" y="1968"/>
                <a:ext cx="352" cy="192"/>
                <a:chOff x="384" y="3552"/>
                <a:chExt cx="1344" cy="480"/>
              </a:xfrm>
            </p:grpSpPr>
            <p:grpSp>
              <p:nvGrpSpPr>
                <p:cNvPr id="61820" name="Group 23"/>
                <p:cNvGrpSpPr>
                  <a:grpSpLocks/>
                </p:cNvGrpSpPr>
                <p:nvPr/>
              </p:nvGrpSpPr>
              <p:grpSpPr bwMode="auto">
                <a:xfrm>
                  <a:off x="384" y="3552"/>
                  <a:ext cx="1344" cy="480"/>
                  <a:chOff x="384" y="3264"/>
                  <a:chExt cx="1344" cy="384"/>
                </a:xfrm>
              </p:grpSpPr>
              <p:sp>
                <p:nvSpPr>
                  <p:cNvPr id="61825" name="AutoShape 24"/>
                  <p:cNvSpPr>
                    <a:spLocks noChangeArrowheads="1"/>
                  </p:cNvSpPr>
                  <p:nvPr/>
                </p:nvSpPr>
                <p:spPr bwMode="auto">
                  <a:xfrm>
                    <a:off x="384" y="3312"/>
                    <a:ext cx="1344" cy="336"/>
                  </a:xfrm>
                  <a:prstGeom prst="hexagon">
                    <a:avLst>
                      <a:gd name="adj" fmla="val 100000"/>
                      <a:gd name="vf" fmla="val 115470"/>
                    </a:avLst>
                  </a:prstGeom>
                  <a:solidFill>
                    <a:srgbClr val="969696"/>
                  </a:solidFill>
                  <a:ln w="25400">
                    <a:solidFill>
                      <a:srgbClr val="000080"/>
                    </a:solidFill>
                    <a:miter lim="800000"/>
                    <a:headEnd/>
                    <a:tailEnd type="none" w="med" len="lg"/>
                  </a:ln>
                </p:spPr>
                <p:txBody>
                  <a:bodyPr wrap="none" anchor="ctr"/>
                  <a:lstStyle/>
                  <a:p>
                    <a:endParaRPr lang="cs-CZ"/>
                  </a:p>
                </p:txBody>
              </p:sp>
              <p:sp>
                <p:nvSpPr>
                  <p:cNvPr id="61826" name="AutoShape 25"/>
                  <p:cNvSpPr>
                    <a:spLocks noChangeArrowheads="1"/>
                  </p:cNvSpPr>
                  <p:nvPr/>
                </p:nvSpPr>
                <p:spPr bwMode="auto">
                  <a:xfrm>
                    <a:off x="384" y="3264"/>
                    <a:ext cx="1344" cy="336"/>
                  </a:xfrm>
                  <a:prstGeom prst="hexagon">
                    <a:avLst>
                      <a:gd name="adj" fmla="val 100000"/>
                      <a:gd name="vf" fmla="val 115470"/>
                    </a:avLst>
                  </a:prstGeom>
                  <a:solidFill>
                    <a:srgbClr val="808080"/>
                  </a:solidFill>
                  <a:ln w="25400">
                    <a:solidFill>
                      <a:srgbClr val="000080"/>
                    </a:solidFill>
                    <a:miter lim="800000"/>
                    <a:headEnd/>
                    <a:tailEnd type="none" w="med" len="lg"/>
                  </a:ln>
                </p:spPr>
                <p:txBody>
                  <a:bodyPr wrap="none" anchor="ctr"/>
                  <a:lstStyle/>
                  <a:p>
                    <a:endParaRPr lang="cs-CZ"/>
                  </a:p>
                </p:txBody>
              </p:sp>
            </p:grpSp>
            <p:sp>
              <p:nvSpPr>
                <p:cNvPr id="61821" name="Oval 26"/>
                <p:cNvSpPr>
                  <a:spLocks noChangeArrowheads="1"/>
                </p:cNvSpPr>
                <p:nvPr/>
              </p:nvSpPr>
              <p:spPr bwMode="auto">
                <a:xfrm>
                  <a:off x="912" y="3792"/>
                  <a:ext cx="288" cy="144"/>
                </a:xfrm>
                <a:prstGeom prst="ellipse">
                  <a:avLst/>
                </a:prstGeom>
                <a:noFill/>
                <a:ln w="25400">
                  <a:solidFill>
                    <a:srgbClr val="000080"/>
                  </a:solidFill>
                  <a:round/>
                  <a:headEnd/>
                  <a:tailEnd type="none" w="med" len="lg"/>
                </a:ln>
              </p:spPr>
              <p:txBody>
                <a:bodyPr wrap="none" anchor="ctr"/>
                <a:lstStyle/>
                <a:p>
                  <a:pPr algn="ctr"/>
                  <a:r>
                    <a:rPr lang="en-GB" sz="1800">
                      <a:solidFill>
                        <a:srgbClr val="000099"/>
                      </a:solidFill>
                      <a:latin typeface="Comic Sans MS" pitchFamily="66" charset="0"/>
                    </a:rPr>
                    <a:t>-</a:t>
                  </a:r>
                </a:p>
              </p:txBody>
            </p:sp>
            <p:sp>
              <p:nvSpPr>
                <p:cNvPr id="61822" name="Oval 27"/>
                <p:cNvSpPr>
                  <a:spLocks noChangeArrowheads="1"/>
                </p:cNvSpPr>
                <p:nvPr/>
              </p:nvSpPr>
              <p:spPr bwMode="auto">
                <a:xfrm>
                  <a:off x="1304" y="3688"/>
                  <a:ext cx="288" cy="144"/>
                </a:xfrm>
                <a:prstGeom prst="ellipse">
                  <a:avLst/>
                </a:prstGeom>
                <a:noFill/>
                <a:ln w="25400">
                  <a:solidFill>
                    <a:srgbClr val="000080"/>
                  </a:solidFill>
                  <a:round/>
                  <a:headEnd/>
                  <a:tailEnd type="none" w="med" len="lg"/>
                </a:ln>
              </p:spPr>
              <p:txBody>
                <a:bodyPr wrap="none" anchor="ctr"/>
                <a:lstStyle/>
                <a:p>
                  <a:pPr algn="ctr"/>
                  <a:r>
                    <a:rPr lang="en-GB" sz="1800">
                      <a:solidFill>
                        <a:srgbClr val="000099"/>
                      </a:solidFill>
                      <a:latin typeface="Comic Sans MS" pitchFamily="66" charset="0"/>
                    </a:rPr>
                    <a:t>-</a:t>
                  </a:r>
                </a:p>
              </p:txBody>
            </p:sp>
            <p:sp>
              <p:nvSpPr>
                <p:cNvPr id="61823" name="Oval 28"/>
                <p:cNvSpPr>
                  <a:spLocks noChangeArrowheads="1"/>
                </p:cNvSpPr>
                <p:nvPr/>
              </p:nvSpPr>
              <p:spPr bwMode="auto">
                <a:xfrm>
                  <a:off x="912" y="3600"/>
                  <a:ext cx="288" cy="144"/>
                </a:xfrm>
                <a:prstGeom prst="ellipse">
                  <a:avLst/>
                </a:prstGeom>
                <a:noFill/>
                <a:ln w="25400">
                  <a:solidFill>
                    <a:srgbClr val="000080"/>
                  </a:solidFill>
                  <a:round/>
                  <a:headEnd/>
                  <a:tailEnd type="none" w="med" len="lg"/>
                </a:ln>
              </p:spPr>
              <p:txBody>
                <a:bodyPr wrap="none" anchor="ctr"/>
                <a:lstStyle/>
                <a:p>
                  <a:pPr algn="ctr"/>
                  <a:r>
                    <a:rPr lang="en-GB" sz="1800">
                      <a:solidFill>
                        <a:srgbClr val="000099"/>
                      </a:solidFill>
                      <a:latin typeface="Comic Sans MS" pitchFamily="66" charset="0"/>
                    </a:rPr>
                    <a:t>-</a:t>
                  </a:r>
                </a:p>
              </p:txBody>
            </p:sp>
            <p:sp>
              <p:nvSpPr>
                <p:cNvPr id="61824" name="Oval 29"/>
                <p:cNvSpPr>
                  <a:spLocks noChangeArrowheads="1"/>
                </p:cNvSpPr>
                <p:nvPr/>
              </p:nvSpPr>
              <p:spPr bwMode="auto">
                <a:xfrm>
                  <a:off x="528" y="3696"/>
                  <a:ext cx="288" cy="144"/>
                </a:xfrm>
                <a:prstGeom prst="ellipse">
                  <a:avLst/>
                </a:prstGeom>
                <a:noFill/>
                <a:ln w="25400">
                  <a:solidFill>
                    <a:srgbClr val="000080"/>
                  </a:solidFill>
                  <a:round/>
                  <a:headEnd/>
                  <a:tailEnd type="none" w="med" len="lg"/>
                </a:ln>
              </p:spPr>
              <p:txBody>
                <a:bodyPr wrap="none" anchor="ctr"/>
                <a:lstStyle/>
                <a:p>
                  <a:pPr algn="ctr"/>
                  <a:r>
                    <a:rPr lang="en-GB" sz="1800">
                      <a:solidFill>
                        <a:srgbClr val="000099"/>
                      </a:solidFill>
                      <a:latin typeface="Comic Sans MS" pitchFamily="66" charset="0"/>
                    </a:rPr>
                    <a:t>-</a:t>
                  </a:r>
                </a:p>
              </p:txBody>
            </p:sp>
          </p:grpSp>
          <p:grpSp>
            <p:nvGrpSpPr>
              <p:cNvPr id="61796" name="Group 30"/>
              <p:cNvGrpSpPr>
                <a:grpSpLocks/>
              </p:cNvGrpSpPr>
              <p:nvPr/>
            </p:nvGrpSpPr>
            <p:grpSpPr bwMode="auto">
              <a:xfrm rot="-1133904">
                <a:off x="3648" y="1968"/>
                <a:ext cx="352" cy="192"/>
                <a:chOff x="384" y="3552"/>
                <a:chExt cx="1344" cy="480"/>
              </a:xfrm>
            </p:grpSpPr>
            <p:grpSp>
              <p:nvGrpSpPr>
                <p:cNvPr id="61813" name="Group 31"/>
                <p:cNvGrpSpPr>
                  <a:grpSpLocks/>
                </p:cNvGrpSpPr>
                <p:nvPr/>
              </p:nvGrpSpPr>
              <p:grpSpPr bwMode="auto">
                <a:xfrm>
                  <a:off x="384" y="3552"/>
                  <a:ext cx="1344" cy="480"/>
                  <a:chOff x="384" y="3264"/>
                  <a:chExt cx="1344" cy="384"/>
                </a:xfrm>
              </p:grpSpPr>
              <p:sp>
                <p:nvSpPr>
                  <p:cNvPr id="61818" name="AutoShape 32"/>
                  <p:cNvSpPr>
                    <a:spLocks noChangeArrowheads="1"/>
                  </p:cNvSpPr>
                  <p:nvPr/>
                </p:nvSpPr>
                <p:spPr bwMode="auto">
                  <a:xfrm>
                    <a:off x="384" y="3312"/>
                    <a:ext cx="1344" cy="336"/>
                  </a:xfrm>
                  <a:prstGeom prst="hexagon">
                    <a:avLst>
                      <a:gd name="adj" fmla="val 100000"/>
                      <a:gd name="vf" fmla="val 115470"/>
                    </a:avLst>
                  </a:prstGeom>
                  <a:solidFill>
                    <a:srgbClr val="969696"/>
                  </a:solidFill>
                  <a:ln w="25400">
                    <a:solidFill>
                      <a:srgbClr val="000080"/>
                    </a:solidFill>
                    <a:miter lim="800000"/>
                    <a:headEnd/>
                    <a:tailEnd type="none" w="med" len="lg"/>
                  </a:ln>
                </p:spPr>
                <p:txBody>
                  <a:bodyPr wrap="none" anchor="ctr"/>
                  <a:lstStyle/>
                  <a:p>
                    <a:endParaRPr lang="cs-CZ"/>
                  </a:p>
                </p:txBody>
              </p:sp>
              <p:sp>
                <p:nvSpPr>
                  <p:cNvPr id="61819" name="AutoShape 33"/>
                  <p:cNvSpPr>
                    <a:spLocks noChangeArrowheads="1"/>
                  </p:cNvSpPr>
                  <p:nvPr/>
                </p:nvSpPr>
                <p:spPr bwMode="auto">
                  <a:xfrm>
                    <a:off x="384" y="3264"/>
                    <a:ext cx="1344" cy="336"/>
                  </a:xfrm>
                  <a:prstGeom prst="hexagon">
                    <a:avLst>
                      <a:gd name="adj" fmla="val 100000"/>
                      <a:gd name="vf" fmla="val 115470"/>
                    </a:avLst>
                  </a:prstGeom>
                  <a:solidFill>
                    <a:srgbClr val="808080"/>
                  </a:solidFill>
                  <a:ln w="25400">
                    <a:solidFill>
                      <a:srgbClr val="000080"/>
                    </a:solidFill>
                    <a:miter lim="800000"/>
                    <a:headEnd/>
                    <a:tailEnd type="none" w="med" len="lg"/>
                  </a:ln>
                </p:spPr>
                <p:txBody>
                  <a:bodyPr wrap="none" anchor="ctr"/>
                  <a:lstStyle/>
                  <a:p>
                    <a:endParaRPr lang="cs-CZ"/>
                  </a:p>
                </p:txBody>
              </p:sp>
            </p:grpSp>
            <p:sp>
              <p:nvSpPr>
                <p:cNvPr id="61814" name="Oval 34"/>
                <p:cNvSpPr>
                  <a:spLocks noChangeArrowheads="1"/>
                </p:cNvSpPr>
                <p:nvPr/>
              </p:nvSpPr>
              <p:spPr bwMode="auto">
                <a:xfrm>
                  <a:off x="912" y="3792"/>
                  <a:ext cx="288" cy="144"/>
                </a:xfrm>
                <a:prstGeom prst="ellipse">
                  <a:avLst/>
                </a:prstGeom>
                <a:noFill/>
                <a:ln w="25400">
                  <a:solidFill>
                    <a:srgbClr val="000080"/>
                  </a:solidFill>
                  <a:round/>
                  <a:headEnd/>
                  <a:tailEnd type="none" w="med" len="lg"/>
                </a:ln>
              </p:spPr>
              <p:txBody>
                <a:bodyPr wrap="none" anchor="ctr"/>
                <a:lstStyle/>
                <a:p>
                  <a:pPr algn="ctr"/>
                  <a:r>
                    <a:rPr lang="en-GB" sz="1800">
                      <a:solidFill>
                        <a:srgbClr val="000099"/>
                      </a:solidFill>
                      <a:latin typeface="Comic Sans MS" pitchFamily="66" charset="0"/>
                    </a:rPr>
                    <a:t>-</a:t>
                  </a:r>
                </a:p>
              </p:txBody>
            </p:sp>
            <p:sp>
              <p:nvSpPr>
                <p:cNvPr id="61815" name="Oval 35"/>
                <p:cNvSpPr>
                  <a:spLocks noChangeArrowheads="1"/>
                </p:cNvSpPr>
                <p:nvPr/>
              </p:nvSpPr>
              <p:spPr bwMode="auto">
                <a:xfrm>
                  <a:off x="1304" y="3688"/>
                  <a:ext cx="288" cy="144"/>
                </a:xfrm>
                <a:prstGeom prst="ellipse">
                  <a:avLst/>
                </a:prstGeom>
                <a:noFill/>
                <a:ln w="25400">
                  <a:solidFill>
                    <a:srgbClr val="000080"/>
                  </a:solidFill>
                  <a:round/>
                  <a:headEnd/>
                  <a:tailEnd type="none" w="med" len="lg"/>
                </a:ln>
              </p:spPr>
              <p:txBody>
                <a:bodyPr wrap="none" anchor="ctr"/>
                <a:lstStyle/>
                <a:p>
                  <a:pPr algn="ctr"/>
                  <a:r>
                    <a:rPr lang="en-GB" sz="1800">
                      <a:solidFill>
                        <a:srgbClr val="000099"/>
                      </a:solidFill>
                      <a:latin typeface="Comic Sans MS" pitchFamily="66" charset="0"/>
                    </a:rPr>
                    <a:t>-</a:t>
                  </a:r>
                </a:p>
              </p:txBody>
            </p:sp>
            <p:sp>
              <p:nvSpPr>
                <p:cNvPr id="61816" name="Oval 36"/>
                <p:cNvSpPr>
                  <a:spLocks noChangeArrowheads="1"/>
                </p:cNvSpPr>
                <p:nvPr/>
              </p:nvSpPr>
              <p:spPr bwMode="auto">
                <a:xfrm>
                  <a:off x="912" y="3600"/>
                  <a:ext cx="288" cy="144"/>
                </a:xfrm>
                <a:prstGeom prst="ellipse">
                  <a:avLst/>
                </a:prstGeom>
                <a:noFill/>
                <a:ln w="25400">
                  <a:solidFill>
                    <a:srgbClr val="000080"/>
                  </a:solidFill>
                  <a:round/>
                  <a:headEnd/>
                  <a:tailEnd type="none" w="med" len="lg"/>
                </a:ln>
              </p:spPr>
              <p:txBody>
                <a:bodyPr wrap="none" anchor="ctr"/>
                <a:lstStyle/>
                <a:p>
                  <a:pPr algn="ctr"/>
                  <a:r>
                    <a:rPr lang="en-GB" sz="1800">
                      <a:solidFill>
                        <a:srgbClr val="000099"/>
                      </a:solidFill>
                      <a:latin typeface="Comic Sans MS" pitchFamily="66" charset="0"/>
                    </a:rPr>
                    <a:t>-</a:t>
                  </a:r>
                </a:p>
              </p:txBody>
            </p:sp>
            <p:sp>
              <p:nvSpPr>
                <p:cNvPr id="61817" name="Oval 37"/>
                <p:cNvSpPr>
                  <a:spLocks noChangeArrowheads="1"/>
                </p:cNvSpPr>
                <p:nvPr/>
              </p:nvSpPr>
              <p:spPr bwMode="auto">
                <a:xfrm>
                  <a:off x="528" y="3696"/>
                  <a:ext cx="288" cy="144"/>
                </a:xfrm>
                <a:prstGeom prst="ellipse">
                  <a:avLst/>
                </a:prstGeom>
                <a:noFill/>
                <a:ln w="25400">
                  <a:solidFill>
                    <a:srgbClr val="000080"/>
                  </a:solidFill>
                  <a:round/>
                  <a:headEnd/>
                  <a:tailEnd type="none" w="med" len="lg"/>
                </a:ln>
              </p:spPr>
              <p:txBody>
                <a:bodyPr wrap="none" anchor="ctr"/>
                <a:lstStyle/>
                <a:p>
                  <a:pPr algn="ctr"/>
                  <a:r>
                    <a:rPr lang="en-GB" sz="1800">
                      <a:solidFill>
                        <a:srgbClr val="000099"/>
                      </a:solidFill>
                      <a:latin typeface="Comic Sans MS" pitchFamily="66" charset="0"/>
                    </a:rPr>
                    <a:t>-</a:t>
                  </a:r>
                </a:p>
              </p:txBody>
            </p:sp>
          </p:grpSp>
          <p:grpSp>
            <p:nvGrpSpPr>
              <p:cNvPr id="61797" name="Group 38"/>
              <p:cNvGrpSpPr>
                <a:grpSpLocks/>
              </p:cNvGrpSpPr>
              <p:nvPr/>
            </p:nvGrpSpPr>
            <p:grpSpPr bwMode="auto">
              <a:xfrm rot="-1133904">
                <a:off x="3696" y="2112"/>
                <a:ext cx="352" cy="192"/>
                <a:chOff x="384" y="3552"/>
                <a:chExt cx="1344" cy="480"/>
              </a:xfrm>
            </p:grpSpPr>
            <p:grpSp>
              <p:nvGrpSpPr>
                <p:cNvPr id="61806" name="Group 39"/>
                <p:cNvGrpSpPr>
                  <a:grpSpLocks/>
                </p:cNvGrpSpPr>
                <p:nvPr/>
              </p:nvGrpSpPr>
              <p:grpSpPr bwMode="auto">
                <a:xfrm>
                  <a:off x="384" y="3552"/>
                  <a:ext cx="1344" cy="480"/>
                  <a:chOff x="384" y="3264"/>
                  <a:chExt cx="1344" cy="384"/>
                </a:xfrm>
              </p:grpSpPr>
              <p:sp>
                <p:nvSpPr>
                  <p:cNvPr id="61811" name="AutoShape 40"/>
                  <p:cNvSpPr>
                    <a:spLocks noChangeArrowheads="1"/>
                  </p:cNvSpPr>
                  <p:nvPr/>
                </p:nvSpPr>
                <p:spPr bwMode="auto">
                  <a:xfrm>
                    <a:off x="384" y="3312"/>
                    <a:ext cx="1344" cy="336"/>
                  </a:xfrm>
                  <a:prstGeom prst="hexagon">
                    <a:avLst>
                      <a:gd name="adj" fmla="val 100000"/>
                      <a:gd name="vf" fmla="val 115470"/>
                    </a:avLst>
                  </a:prstGeom>
                  <a:solidFill>
                    <a:srgbClr val="969696"/>
                  </a:solidFill>
                  <a:ln w="25400">
                    <a:solidFill>
                      <a:srgbClr val="000080"/>
                    </a:solidFill>
                    <a:miter lim="800000"/>
                    <a:headEnd/>
                    <a:tailEnd type="none" w="med" len="lg"/>
                  </a:ln>
                </p:spPr>
                <p:txBody>
                  <a:bodyPr wrap="none" anchor="ctr"/>
                  <a:lstStyle/>
                  <a:p>
                    <a:endParaRPr lang="cs-CZ"/>
                  </a:p>
                </p:txBody>
              </p:sp>
              <p:sp>
                <p:nvSpPr>
                  <p:cNvPr id="61812" name="AutoShape 41"/>
                  <p:cNvSpPr>
                    <a:spLocks noChangeArrowheads="1"/>
                  </p:cNvSpPr>
                  <p:nvPr/>
                </p:nvSpPr>
                <p:spPr bwMode="auto">
                  <a:xfrm>
                    <a:off x="384" y="3264"/>
                    <a:ext cx="1344" cy="336"/>
                  </a:xfrm>
                  <a:prstGeom prst="hexagon">
                    <a:avLst>
                      <a:gd name="adj" fmla="val 100000"/>
                      <a:gd name="vf" fmla="val 115470"/>
                    </a:avLst>
                  </a:prstGeom>
                  <a:solidFill>
                    <a:srgbClr val="808080"/>
                  </a:solidFill>
                  <a:ln w="25400">
                    <a:solidFill>
                      <a:srgbClr val="000080"/>
                    </a:solidFill>
                    <a:miter lim="800000"/>
                    <a:headEnd/>
                    <a:tailEnd type="none" w="med" len="lg"/>
                  </a:ln>
                </p:spPr>
                <p:txBody>
                  <a:bodyPr wrap="none" anchor="ctr"/>
                  <a:lstStyle/>
                  <a:p>
                    <a:endParaRPr lang="cs-CZ"/>
                  </a:p>
                </p:txBody>
              </p:sp>
            </p:grpSp>
            <p:sp>
              <p:nvSpPr>
                <p:cNvPr id="61807" name="Oval 42"/>
                <p:cNvSpPr>
                  <a:spLocks noChangeArrowheads="1"/>
                </p:cNvSpPr>
                <p:nvPr/>
              </p:nvSpPr>
              <p:spPr bwMode="auto">
                <a:xfrm>
                  <a:off x="912" y="3792"/>
                  <a:ext cx="288" cy="144"/>
                </a:xfrm>
                <a:prstGeom prst="ellipse">
                  <a:avLst/>
                </a:prstGeom>
                <a:noFill/>
                <a:ln w="25400">
                  <a:solidFill>
                    <a:srgbClr val="000080"/>
                  </a:solidFill>
                  <a:round/>
                  <a:headEnd/>
                  <a:tailEnd type="none" w="med" len="lg"/>
                </a:ln>
              </p:spPr>
              <p:txBody>
                <a:bodyPr wrap="none" anchor="ctr"/>
                <a:lstStyle/>
                <a:p>
                  <a:pPr algn="ctr"/>
                  <a:r>
                    <a:rPr lang="en-GB" sz="1800">
                      <a:solidFill>
                        <a:srgbClr val="000099"/>
                      </a:solidFill>
                      <a:latin typeface="Comic Sans MS" pitchFamily="66" charset="0"/>
                    </a:rPr>
                    <a:t>-</a:t>
                  </a:r>
                </a:p>
              </p:txBody>
            </p:sp>
            <p:sp>
              <p:nvSpPr>
                <p:cNvPr id="61808" name="Oval 43"/>
                <p:cNvSpPr>
                  <a:spLocks noChangeArrowheads="1"/>
                </p:cNvSpPr>
                <p:nvPr/>
              </p:nvSpPr>
              <p:spPr bwMode="auto">
                <a:xfrm>
                  <a:off x="1304" y="3688"/>
                  <a:ext cx="288" cy="144"/>
                </a:xfrm>
                <a:prstGeom prst="ellipse">
                  <a:avLst/>
                </a:prstGeom>
                <a:noFill/>
                <a:ln w="25400">
                  <a:solidFill>
                    <a:srgbClr val="000080"/>
                  </a:solidFill>
                  <a:round/>
                  <a:headEnd/>
                  <a:tailEnd type="none" w="med" len="lg"/>
                </a:ln>
              </p:spPr>
              <p:txBody>
                <a:bodyPr wrap="none" anchor="ctr"/>
                <a:lstStyle/>
                <a:p>
                  <a:pPr algn="ctr"/>
                  <a:r>
                    <a:rPr lang="en-GB" sz="1800">
                      <a:solidFill>
                        <a:srgbClr val="000099"/>
                      </a:solidFill>
                      <a:latin typeface="Comic Sans MS" pitchFamily="66" charset="0"/>
                    </a:rPr>
                    <a:t>-</a:t>
                  </a:r>
                </a:p>
              </p:txBody>
            </p:sp>
            <p:sp>
              <p:nvSpPr>
                <p:cNvPr id="61809" name="Oval 44"/>
                <p:cNvSpPr>
                  <a:spLocks noChangeArrowheads="1"/>
                </p:cNvSpPr>
                <p:nvPr/>
              </p:nvSpPr>
              <p:spPr bwMode="auto">
                <a:xfrm>
                  <a:off x="912" y="3600"/>
                  <a:ext cx="288" cy="144"/>
                </a:xfrm>
                <a:prstGeom prst="ellipse">
                  <a:avLst/>
                </a:prstGeom>
                <a:noFill/>
                <a:ln w="25400">
                  <a:solidFill>
                    <a:srgbClr val="000080"/>
                  </a:solidFill>
                  <a:round/>
                  <a:headEnd/>
                  <a:tailEnd type="none" w="med" len="lg"/>
                </a:ln>
              </p:spPr>
              <p:txBody>
                <a:bodyPr wrap="none" anchor="ctr"/>
                <a:lstStyle/>
                <a:p>
                  <a:pPr algn="ctr"/>
                  <a:r>
                    <a:rPr lang="en-GB" sz="1800">
                      <a:solidFill>
                        <a:srgbClr val="000099"/>
                      </a:solidFill>
                      <a:latin typeface="Comic Sans MS" pitchFamily="66" charset="0"/>
                    </a:rPr>
                    <a:t>-</a:t>
                  </a:r>
                </a:p>
              </p:txBody>
            </p:sp>
            <p:sp>
              <p:nvSpPr>
                <p:cNvPr id="61810" name="Oval 45"/>
                <p:cNvSpPr>
                  <a:spLocks noChangeArrowheads="1"/>
                </p:cNvSpPr>
                <p:nvPr/>
              </p:nvSpPr>
              <p:spPr bwMode="auto">
                <a:xfrm>
                  <a:off x="528" y="3696"/>
                  <a:ext cx="288" cy="144"/>
                </a:xfrm>
                <a:prstGeom prst="ellipse">
                  <a:avLst/>
                </a:prstGeom>
                <a:noFill/>
                <a:ln w="25400">
                  <a:solidFill>
                    <a:srgbClr val="000080"/>
                  </a:solidFill>
                  <a:round/>
                  <a:headEnd/>
                  <a:tailEnd type="none" w="med" len="lg"/>
                </a:ln>
              </p:spPr>
              <p:txBody>
                <a:bodyPr wrap="none" anchor="ctr"/>
                <a:lstStyle/>
                <a:p>
                  <a:pPr algn="ctr"/>
                  <a:r>
                    <a:rPr lang="en-GB" sz="1800">
                      <a:solidFill>
                        <a:srgbClr val="000099"/>
                      </a:solidFill>
                      <a:latin typeface="Comic Sans MS" pitchFamily="66" charset="0"/>
                    </a:rPr>
                    <a:t>-</a:t>
                  </a:r>
                </a:p>
              </p:txBody>
            </p:sp>
          </p:grpSp>
          <p:grpSp>
            <p:nvGrpSpPr>
              <p:cNvPr id="61798" name="Group 46"/>
              <p:cNvGrpSpPr>
                <a:grpSpLocks/>
              </p:cNvGrpSpPr>
              <p:nvPr/>
            </p:nvGrpSpPr>
            <p:grpSpPr bwMode="auto">
              <a:xfrm rot="-1133904">
                <a:off x="4016" y="2112"/>
                <a:ext cx="352" cy="192"/>
                <a:chOff x="384" y="3552"/>
                <a:chExt cx="1344" cy="480"/>
              </a:xfrm>
            </p:grpSpPr>
            <p:grpSp>
              <p:nvGrpSpPr>
                <p:cNvPr id="61799" name="Group 47"/>
                <p:cNvGrpSpPr>
                  <a:grpSpLocks/>
                </p:cNvGrpSpPr>
                <p:nvPr/>
              </p:nvGrpSpPr>
              <p:grpSpPr bwMode="auto">
                <a:xfrm>
                  <a:off x="384" y="3552"/>
                  <a:ext cx="1344" cy="480"/>
                  <a:chOff x="384" y="3264"/>
                  <a:chExt cx="1344" cy="384"/>
                </a:xfrm>
              </p:grpSpPr>
              <p:sp>
                <p:nvSpPr>
                  <p:cNvPr id="61804" name="AutoShape 48"/>
                  <p:cNvSpPr>
                    <a:spLocks noChangeArrowheads="1"/>
                  </p:cNvSpPr>
                  <p:nvPr/>
                </p:nvSpPr>
                <p:spPr bwMode="auto">
                  <a:xfrm>
                    <a:off x="384" y="3312"/>
                    <a:ext cx="1344" cy="336"/>
                  </a:xfrm>
                  <a:prstGeom prst="hexagon">
                    <a:avLst>
                      <a:gd name="adj" fmla="val 100000"/>
                      <a:gd name="vf" fmla="val 115470"/>
                    </a:avLst>
                  </a:prstGeom>
                  <a:solidFill>
                    <a:srgbClr val="969696"/>
                  </a:solidFill>
                  <a:ln w="25400">
                    <a:solidFill>
                      <a:srgbClr val="000080"/>
                    </a:solidFill>
                    <a:miter lim="800000"/>
                    <a:headEnd/>
                    <a:tailEnd type="none" w="med" len="lg"/>
                  </a:ln>
                </p:spPr>
                <p:txBody>
                  <a:bodyPr wrap="none" anchor="ctr"/>
                  <a:lstStyle/>
                  <a:p>
                    <a:endParaRPr lang="cs-CZ"/>
                  </a:p>
                </p:txBody>
              </p:sp>
              <p:sp>
                <p:nvSpPr>
                  <p:cNvPr id="61805" name="AutoShape 49"/>
                  <p:cNvSpPr>
                    <a:spLocks noChangeArrowheads="1"/>
                  </p:cNvSpPr>
                  <p:nvPr/>
                </p:nvSpPr>
                <p:spPr bwMode="auto">
                  <a:xfrm>
                    <a:off x="384" y="3264"/>
                    <a:ext cx="1344" cy="336"/>
                  </a:xfrm>
                  <a:prstGeom prst="hexagon">
                    <a:avLst>
                      <a:gd name="adj" fmla="val 100000"/>
                      <a:gd name="vf" fmla="val 115470"/>
                    </a:avLst>
                  </a:prstGeom>
                  <a:solidFill>
                    <a:srgbClr val="808080"/>
                  </a:solidFill>
                  <a:ln w="25400">
                    <a:solidFill>
                      <a:srgbClr val="000080"/>
                    </a:solidFill>
                    <a:miter lim="800000"/>
                    <a:headEnd/>
                    <a:tailEnd type="none" w="med" len="lg"/>
                  </a:ln>
                </p:spPr>
                <p:txBody>
                  <a:bodyPr wrap="none" anchor="ctr"/>
                  <a:lstStyle/>
                  <a:p>
                    <a:endParaRPr lang="cs-CZ"/>
                  </a:p>
                </p:txBody>
              </p:sp>
            </p:grpSp>
            <p:sp>
              <p:nvSpPr>
                <p:cNvPr id="61800" name="Oval 50"/>
                <p:cNvSpPr>
                  <a:spLocks noChangeArrowheads="1"/>
                </p:cNvSpPr>
                <p:nvPr/>
              </p:nvSpPr>
              <p:spPr bwMode="auto">
                <a:xfrm>
                  <a:off x="912" y="3792"/>
                  <a:ext cx="288" cy="144"/>
                </a:xfrm>
                <a:prstGeom prst="ellipse">
                  <a:avLst/>
                </a:prstGeom>
                <a:noFill/>
                <a:ln w="25400">
                  <a:solidFill>
                    <a:srgbClr val="000080"/>
                  </a:solidFill>
                  <a:round/>
                  <a:headEnd/>
                  <a:tailEnd type="none" w="med" len="lg"/>
                </a:ln>
              </p:spPr>
              <p:txBody>
                <a:bodyPr wrap="none" anchor="ctr"/>
                <a:lstStyle/>
                <a:p>
                  <a:pPr algn="ctr"/>
                  <a:r>
                    <a:rPr lang="en-GB" sz="1800">
                      <a:solidFill>
                        <a:srgbClr val="000099"/>
                      </a:solidFill>
                      <a:latin typeface="Comic Sans MS" pitchFamily="66" charset="0"/>
                    </a:rPr>
                    <a:t>-</a:t>
                  </a:r>
                </a:p>
              </p:txBody>
            </p:sp>
            <p:sp>
              <p:nvSpPr>
                <p:cNvPr id="61801" name="Oval 51"/>
                <p:cNvSpPr>
                  <a:spLocks noChangeArrowheads="1"/>
                </p:cNvSpPr>
                <p:nvPr/>
              </p:nvSpPr>
              <p:spPr bwMode="auto">
                <a:xfrm>
                  <a:off x="1304" y="3688"/>
                  <a:ext cx="288" cy="144"/>
                </a:xfrm>
                <a:prstGeom prst="ellipse">
                  <a:avLst/>
                </a:prstGeom>
                <a:noFill/>
                <a:ln w="25400">
                  <a:solidFill>
                    <a:srgbClr val="000080"/>
                  </a:solidFill>
                  <a:round/>
                  <a:headEnd/>
                  <a:tailEnd type="none" w="med" len="lg"/>
                </a:ln>
              </p:spPr>
              <p:txBody>
                <a:bodyPr wrap="none" anchor="ctr"/>
                <a:lstStyle/>
                <a:p>
                  <a:pPr algn="ctr"/>
                  <a:r>
                    <a:rPr lang="en-GB" sz="1800">
                      <a:solidFill>
                        <a:srgbClr val="000099"/>
                      </a:solidFill>
                      <a:latin typeface="Comic Sans MS" pitchFamily="66" charset="0"/>
                    </a:rPr>
                    <a:t>-</a:t>
                  </a:r>
                </a:p>
              </p:txBody>
            </p:sp>
            <p:sp>
              <p:nvSpPr>
                <p:cNvPr id="61802" name="Oval 52"/>
                <p:cNvSpPr>
                  <a:spLocks noChangeArrowheads="1"/>
                </p:cNvSpPr>
                <p:nvPr/>
              </p:nvSpPr>
              <p:spPr bwMode="auto">
                <a:xfrm>
                  <a:off x="912" y="3600"/>
                  <a:ext cx="288" cy="144"/>
                </a:xfrm>
                <a:prstGeom prst="ellipse">
                  <a:avLst/>
                </a:prstGeom>
                <a:noFill/>
                <a:ln w="25400">
                  <a:solidFill>
                    <a:srgbClr val="000080"/>
                  </a:solidFill>
                  <a:round/>
                  <a:headEnd/>
                  <a:tailEnd type="none" w="med" len="lg"/>
                </a:ln>
              </p:spPr>
              <p:txBody>
                <a:bodyPr wrap="none" anchor="ctr"/>
                <a:lstStyle/>
                <a:p>
                  <a:pPr algn="ctr"/>
                  <a:r>
                    <a:rPr lang="en-GB" sz="1800">
                      <a:solidFill>
                        <a:srgbClr val="000099"/>
                      </a:solidFill>
                      <a:latin typeface="Comic Sans MS" pitchFamily="66" charset="0"/>
                    </a:rPr>
                    <a:t>-</a:t>
                  </a:r>
                </a:p>
              </p:txBody>
            </p:sp>
            <p:sp>
              <p:nvSpPr>
                <p:cNvPr id="61803" name="Oval 53"/>
                <p:cNvSpPr>
                  <a:spLocks noChangeArrowheads="1"/>
                </p:cNvSpPr>
                <p:nvPr/>
              </p:nvSpPr>
              <p:spPr bwMode="auto">
                <a:xfrm>
                  <a:off x="528" y="3696"/>
                  <a:ext cx="288" cy="144"/>
                </a:xfrm>
                <a:prstGeom prst="ellipse">
                  <a:avLst/>
                </a:prstGeom>
                <a:noFill/>
                <a:ln w="25400">
                  <a:solidFill>
                    <a:srgbClr val="000080"/>
                  </a:solidFill>
                  <a:round/>
                  <a:headEnd/>
                  <a:tailEnd type="none" w="med" len="lg"/>
                </a:ln>
              </p:spPr>
              <p:txBody>
                <a:bodyPr wrap="none" anchor="ctr"/>
                <a:lstStyle/>
                <a:p>
                  <a:pPr algn="ctr"/>
                  <a:r>
                    <a:rPr lang="en-GB" sz="1800">
                      <a:solidFill>
                        <a:srgbClr val="000099"/>
                      </a:solidFill>
                      <a:latin typeface="Comic Sans MS" pitchFamily="66" charset="0"/>
                    </a:rPr>
                    <a:t>-</a:t>
                  </a:r>
                </a:p>
              </p:txBody>
            </p:sp>
          </p:grpSp>
        </p:grpSp>
      </p:grpSp>
      <p:sp>
        <p:nvSpPr>
          <p:cNvPr id="61446" name="Text Box 56"/>
          <p:cNvSpPr txBox="1">
            <a:spLocks noChangeArrowheads="1"/>
          </p:cNvSpPr>
          <p:nvPr/>
        </p:nvSpPr>
        <p:spPr bwMode="auto">
          <a:xfrm>
            <a:off x="6934200" y="6037263"/>
            <a:ext cx="2178050" cy="336550"/>
          </a:xfrm>
          <a:prstGeom prst="rect">
            <a:avLst/>
          </a:prstGeom>
          <a:noFill/>
          <a:ln w="25400">
            <a:noFill/>
            <a:miter lim="800000"/>
            <a:headEnd/>
            <a:tailEnd type="none" w="med" len="lg"/>
          </a:ln>
        </p:spPr>
        <p:txBody>
          <a:bodyPr wrap="none">
            <a:spAutoFit/>
          </a:bodyPr>
          <a:lstStyle/>
          <a:p>
            <a:r>
              <a:rPr lang="cs-CZ">
                <a:solidFill>
                  <a:srgbClr val="000099"/>
                </a:solidFill>
                <a:latin typeface="Comic Sans MS" pitchFamily="66" charset="0"/>
              </a:rPr>
              <a:t>Vodou vyplněné póry</a:t>
            </a:r>
            <a:endParaRPr lang="en-US">
              <a:solidFill>
                <a:srgbClr val="000099"/>
              </a:solidFill>
              <a:latin typeface="Comic Sans MS" pitchFamily="66" charset="0"/>
            </a:endParaRPr>
          </a:p>
        </p:txBody>
      </p:sp>
      <p:sp>
        <p:nvSpPr>
          <p:cNvPr id="61447" name="Line 57"/>
          <p:cNvSpPr>
            <a:spLocks noChangeShapeType="1"/>
          </p:cNvSpPr>
          <p:nvPr/>
        </p:nvSpPr>
        <p:spPr bwMode="auto">
          <a:xfrm flipH="1" flipV="1">
            <a:off x="6156325" y="5373688"/>
            <a:ext cx="854075" cy="695325"/>
          </a:xfrm>
          <a:prstGeom prst="line">
            <a:avLst/>
          </a:prstGeom>
          <a:noFill/>
          <a:ln w="25400">
            <a:solidFill>
              <a:srgbClr val="000099"/>
            </a:solidFill>
            <a:round/>
            <a:headEnd/>
            <a:tailEnd type="stealth" w="med" len="lg"/>
          </a:ln>
        </p:spPr>
        <p:txBody>
          <a:bodyPr/>
          <a:lstStyle/>
          <a:p>
            <a:endParaRPr lang="en-US"/>
          </a:p>
        </p:txBody>
      </p:sp>
      <p:grpSp>
        <p:nvGrpSpPr>
          <p:cNvPr id="15" name="Group 58"/>
          <p:cNvGrpSpPr>
            <a:grpSpLocks/>
          </p:cNvGrpSpPr>
          <p:nvPr/>
        </p:nvGrpSpPr>
        <p:grpSpPr bwMode="auto">
          <a:xfrm>
            <a:off x="152400" y="2684463"/>
            <a:ext cx="6605588" cy="1250950"/>
            <a:chOff x="96" y="1516"/>
            <a:chExt cx="4161" cy="788"/>
          </a:xfrm>
        </p:grpSpPr>
        <p:sp>
          <p:nvSpPr>
            <p:cNvPr id="61497" name="Text Box 59"/>
            <p:cNvSpPr txBox="1">
              <a:spLocks noChangeArrowheads="1"/>
            </p:cNvSpPr>
            <p:nvPr/>
          </p:nvSpPr>
          <p:spPr bwMode="auto">
            <a:xfrm>
              <a:off x="96" y="1516"/>
              <a:ext cx="1290" cy="212"/>
            </a:xfrm>
            <a:prstGeom prst="rect">
              <a:avLst/>
            </a:prstGeom>
            <a:noFill/>
            <a:ln w="25400">
              <a:noFill/>
              <a:miter lim="800000"/>
              <a:headEnd/>
              <a:tailEnd type="none" w="med" len="lg"/>
            </a:ln>
          </p:spPr>
          <p:txBody>
            <a:bodyPr wrap="none">
              <a:spAutoFit/>
            </a:bodyPr>
            <a:lstStyle/>
            <a:p>
              <a:r>
                <a:rPr lang="cs-CZ">
                  <a:solidFill>
                    <a:srgbClr val="000099"/>
                  </a:solidFill>
                  <a:latin typeface="Comic Sans MS" pitchFamily="66" charset="0"/>
                </a:rPr>
                <a:t>Organický materiál</a:t>
              </a:r>
              <a:endParaRPr lang="en-US">
                <a:solidFill>
                  <a:srgbClr val="000099"/>
                </a:solidFill>
                <a:latin typeface="Comic Sans MS" pitchFamily="66" charset="0"/>
              </a:endParaRPr>
            </a:p>
          </p:txBody>
        </p:sp>
        <p:grpSp>
          <p:nvGrpSpPr>
            <p:cNvPr id="61498" name="Group 60"/>
            <p:cNvGrpSpPr>
              <a:grpSpLocks/>
            </p:cNvGrpSpPr>
            <p:nvPr/>
          </p:nvGrpSpPr>
          <p:grpSpPr bwMode="auto">
            <a:xfrm>
              <a:off x="1728" y="1728"/>
              <a:ext cx="753" cy="576"/>
              <a:chOff x="4752" y="816"/>
              <a:chExt cx="753" cy="576"/>
            </a:xfrm>
          </p:grpSpPr>
          <p:grpSp>
            <p:nvGrpSpPr>
              <p:cNvPr id="61646" name="Group 61"/>
              <p:cNvGrpSpPr>
                <a:grpSpLocks/>
              </p:cNvGrpSpPr>
              <p:nvPr/>
            </p:nvGrpSpPr>
            <p:grpSpPr bwMode="auto">
              <a:xfrm>
                <a:off x="5040" y="864"/>
                <a:ext cx="417" cy="96"/>
                <a:chOff x="1728" y="1920"/>
                <a:chExt cx="417" cy="96"/>
              </a:xfrm>
            </p:grpSpPr>
            <p:sp>
              <p:nvSpPr>
                <p:cNvPr id="61786" name="Line 62"/>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1787" name="Line 63"/>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1788" name="Line 64"/>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1789" name="Line 65"/>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1790" name="Line 66"/>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1647" name="Group 67"/>
              <p:cNvGrpSpPr>
                <a:grpSpLocks/>
              </p:cNvGrpSpPr>
              <p:nvPr/>
            </p:nvGrpSpPr>
            <p:grpSpPr bwMode="auto">
              <a:xfrm flipH="1">
                <a:off x="4896" y="1296"/>
                <a:ext cx="417" cy="96"/>
                <a:chOff x="1728" y="1920"/>
                <a:chExt cx="417" cy="96"/>
              </a:xfrm>
            </p:grpSpPr>
            <p:sp>
              <p:nvSpPr>
                <p:cNvPr id="61781" name="Line 68"/>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1782" name="Line 69"/>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1783" name="Line 70"/>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1784" name="Line 71"/>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1785" name="Line 72"/>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nvGrpSpPr>
              <p:cNvPr id="61648" name="Group 73"/>
              <p:cNvGrpSpPr>
                <a:grpSpLocks/>
              </p:cNvGrpSpPr>
              <p:nvPr/>
            </p:nvGrpSpPr>
            <p:grpSpPr bwMode="auto">
              <a:xfrm>
                <a:off x="4752" y="816"/>
                <a:ext cx="753" cy="512"/>
                <a:chOff x="2129" y="1792"/>
                <a:chExt cx="753" cy="512"/>
              </a:xfrm>
            </p:grpSpPr>
            <p:grpSp>
              <p:nvGrpSpPr>
                <p:cNvPr id="61649" name="Group 74"/>
                <p:cNvGrpSpPr>
                  <a:grpSpLocks/>
                </p:cNvGrpSpPr>
                <p:nvPr/>
              </p:nvGrpSpPr>
              <p:grpSpPr bwMode="auto">
                <a:xfrm flipH="1">
                  <a:off x="2224" y="1872"/>
                  <a:ext cx="417" cy="96"/>
                  <a:chOff x="1728" y="1920"/>
                  <a:chExt cx="417" cy="96"/>
                </a:xfrm>
              </p:grpSpPr>
              <p:sp>
                <p:nvSpPr>
                  <p:cNvPr id="61776" name="Line 75"/>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1777" name="Line 76"/>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1778" name="Line 77"/>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1779" name="Line 78"/>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1780" name="Line 79"/>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1650" name="Group 80"/>
                <p:cNvGrpSpPr>
                  <a:grpSpLocks/>
                </p:cNvGrpSpPr>
                <p:nvPr/>
              </p:nvGrpSpPr>
              <p:grpSpPr bwMode="auto">
                <a:xfrm flipH="1">
                  <a:off x="2225" y="1792"/>
                  <a:ext cx="417" cy="96"/>
                  <a:chOff x="1728" y="1920"/>
                  <a:chExt cx="417" cy="96"/>
                </a:xfrm>
              </p:grpSpPr>
              <p:sp>
                <p:nvSpPr>
                  <p:cNvPr id="61771" name="Line 81"/>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1772" name="Line 82"/>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1773" name="Line 83"/>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1774" name="Line 84"/>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1775" name="Line 85"/>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1651" name="Group 86"/>
                <p:cNvGrpSpPr>
                  <a:grpSpLocks/>
                </p:cNvGrpSpPr>
                <p:nvPr/>
              </p:nvGrpSpPr>
              <p:grpSpPr bwMode="auto">
                <a:xfrm>
                  <a:off x="2129" y="1936"/>
                  <a:ext cx="417" cy="96"/>
                  <a:chOff x="1728" y="1920"/>
                  <a:chExt cx="417" cy="96"/>
                </a:xfrm>
              </p:grpSpPr>
              <p:sp>
                <p:nvSpPr>
                  <p:cNvPr id="61766" name="Line 87"/>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1767" name="Line 88"/>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1768" name="Line 89"/>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1769" name="Line 90"/>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1770" name="Line 91"/>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1652" name="Group 92"/>
                <p:cNvGrpSpPr>
                  <a:grpSpLocks/>
                </p:cNvGrpSpPr>
                <p:nvPr/>
              </p:nvGrpSpPr>
              <p:grpSpPr bwMode="auto">
                <a:xfrm>
                  <a:off x="2273" y="1904"/>
                  <a:ext cx="417" cy="96"/>
                  <a:chOff x="1728" y="1920"/>
                  <a:chExt cx="417" cy="96"/>
                </a:xfrm>
              </p:grpSpPr>
              <p:sp>
                <p:nvSpPr>
                  <p:cNvPr id="61761" name="Line 93"/>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1762" name="Line 94"/>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1763" name="Line 95"/>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1764" name="Line 96"/>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1765" name="Line 97"/>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nvGrpSpPr>
                <p:cNvPr id="61653" name="Group 98"/>
                <p:cNvGrpSpPr>
                  <a:grpSpLocks/>
                </p:cNvGrpSpPr>
                <p:nvPr/>
              </p:nvGrpSpPr>
              <p:grpSpPr bwMode="auto">
                <a:xfrm flipH="1">
                  <a:off x="2136" y="2016"/>
                  <a:ext cx="417" cy="96"/>
                  <a:chOff x="1728" y="1920"/>
                  <a:chExt cx="417" cy="96"/>
                </a:xfrm>
              </p:grpSpPr>
              <p:sp>
                <p:nvSpPr>
                  <p:cNvPr id="61756" name="Line 99"/>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1757" name="Line 100"/>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1758" name="Line 101"/>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1759" name="Line 102"/>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1760" name="Line 103"/>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nvGrpSpPr>
                <p:cNvPr id="61654" name="Group 104"/>
                <p:cNvGrpSpPr>
                  <a:grpSpLocks/>
                </p:cNvGrpSpPr>
                <p:nvPr/>
              </p:nvGrpSpPr>
              <p:grpSpPr bwMode="auto">
                <a:xfrm>
                  <a:off x="2272" y="1824"/>
                  <a:ext cx="417" cy="96"/>
                  <a:chOff x="1728" y="1920"/>
                  <a:chExt cx="417" cy="96"/>
                </a:xfrm>
              </p:grpSpPr>
              <p:sp>
                <p:nvSpPr>
                  <p:cNvPr id="61751" name="Line 105"/>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1752" name="Line 106"/>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1753" name="Line 107"/>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1754" name="Line 108"/>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1755" name="Line 109"/>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nvGrpSpPr>
                <p:cNvPr id="61655" name="Group 110"/>
                <p:cNvGrpSpPr>
                  <a:grpSpLocks/>
                </p:cNvGrpSpPr>
                <p:nvPr/>
              </p:nvGrpSpPr>
              <p:grpSpPr bwMode="auto">
                <a:xfrm flipH="1">
                  <a:off x="2320" y="1968"/>
                  <a:ext cx="417" cy="96"/>
                  <a:chOff x="1728" y="1920"/>
                  <a:chExt cx="417" cy="96"/>
                </a:xfrm>
              </p:grpSpPr>
              <p:sp>
                <p:nvSpPr>
                  <p:cNvPr id="61746" name="Line 111"/>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1747" name="Line 112"/>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1748" name="Line 113"/>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1749" name="Line 114"/>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1750" name="Line 115"/>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1656" name="Group 116"/>
                <p:cNvGrpSpPr>
                  <a:grpSpLocks/>
                </p:cNvGrpSpPr>
                <p:nvPr/>
              </p:nvGrpSpPr>
              <p:grpSpPr bwMode="auto">
                <a:xfrm>
                  <a:off x="2224" y="2112"/>
                  <a:ext cx="417" cy="96"/>
                  <a:chOff x="1728" y="1920"/>
                  <a:chExt cx="417" cy="96"/>
                </a:xfrm>
              </p:grpSpPr>
              <p:sp>
                <p:nvSpPr>
                  <p:cNvPr id="61741" name="Line 117"/>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1742" name="Line 118"/>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1743" name="Line 119"/>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1744" name="Line 120"/>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1745" name="Line 121"/>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1657" name="Group 122"/>
                <p:cNvGrpSpPr>
                  <a:grpSpLocks/>
                </p:cNvGrpSpPr>
                <p:nvPr/>
              </p:nvGrpSpPr>
              <p:grpSpPr bwMode="auto">
                <a:xfrm flipH="1">
                  <a:off x="2321" y="1888"/>
                  <a:ext cx="417" cy="96"/>
                  <a:chOff x="1728" y="1920"/>
                  <a:chExt cx="417" cy="96"/>
                </a:xfrm>
              </p:grpSpPr>
              <p:sp>
                <p:nvSpPr>
                  <p:cNvPr id="61736" name="Line 123"/>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1737" name="Line 124"/>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1738" name="Line 125"/>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1739" name="Line 126"/>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1740" name="Line 127"/>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1658" name="Group 128"/>
                <p:cNvGrpSpPr>
                  <a:grpSpLocks/>
                </p:cNvGrpSpPr>
                <p:nvPr/>
              </p:nvGrpSpPr>
              <p:grpSpPr bwMode="auto">
                <a:xfrm>
                  <a:off x="2225" y="2032"/>
                  <a:ext cx="417" cy="96"/>
                  <a:chOff x="1728" y="1920"/>
                  <a:chExt cx="417" cy="96"/>
                </a:xfrm>
              </p:grpSpPr>
              <p:sp>
                <p:nvSpPr>
                  <p:cNvPr id="61731" name="Line 129"/>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1732" name="Line 130"/>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1733" name="Line 131"/>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1734" name="Line 132"/>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1735" name="Line 133"/>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1659" name="Group 134"/>
                <p:cNvGrpSpPr>
                  <a:grpSpLocks/>
                </p:cNvGrpSpPr>
                <p:nvPr/>
              </p:nvGrpSpPr>
              <p:grpSpPr bwMode="auto">
                <a:xfrm>
                  <a:off x="2369" y="2000"/>
                  <a:ext cx="417" cy="96"/>
                  <a:chOff x="1728" y="1920"/>
                  <a:chExt cx="417" cy="96"/>
                </a:xfrm>
              </p:grpSpPr>
              <p:sp>
                <p:nvSpPr>
                  <p:cNvPr id="61726" name="Line 135"/>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1727" name="Line 136"/>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1728" name="Line 137"/>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1729" name="Line 138"/>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1730" name="Line 139"/>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nvGrpSpPr>
                <p:cNvPr id="61660" name="Group 140"/>
                <p:cNvGrpSpPr>
                  <a:grpSpLocks/>
                </p:cNvGrpSpPr>
                <p:nvPr/>
              </p:nvGrpSpPr>
              <p:grpSpPr bwMode="auto">
                <a:xfrm flipH="1">
                  <a:off x="2232" y="2112"/>
                  <a:ext cx="417" cy="96"/>
                  <a:chOff x="1728" y="1920"/>
                  <a:chExt cx="417" cy="96"/>
                </a:xfrm>
              </p:grpSpPr>
              <p:sp>
                <p:nvSpPr>
                  <p:cNvPr id="61721" name="Line 141"/>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1722" name="Line 142"/>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1723" name="Line 143"/>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1724" name="Line 144"/>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1725" name="Line 145"/>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nvGrpSpPr>
                <p:cNvPr id="61661" name="Group 146"/>
                <p:cNvGrpSpPr>
                  <a:grpSpLocks/>
                </p:cNvGrpSpPr>
                <p:nvPr/>
              </p:nvGrpSpPr>
              <p:grpSpPr bwMode="auto">
                <a:xfrm>
                  <a:off x="2368" y="1920"/>
                  <a:ext cx="417" cy="96"/>
                  <a:chOff x="1728" y="1920"/>
                  <a:chExt cx="417" cy="96"/>
                </a:xfrm>
              </p:grpSpPr>
              <p:sp>
                <p:nvSpPr>
                  <p:cNvPr id="61716" name="Line 147"/>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1717" name="Line 148"/>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1718" name="Line 149"/>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1719" name="Line 150"/>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1720" name="Line 151"/>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nvGrpSpPr>
                <p:cNvPr id="61662" name="Group 152"/>
                <p:cNvGrpSpPr>
                  <a:grpSpLocks/>
                </p:cNvGrpSpPr>
                <p:nvPr/>
              </p:nvGrpSpPr>
              <p:grpSpPr bwMode="auto">
                <a:xfrm flipH="1">
                  <a:off x="2224" y="2064"/>
                  <a:ext cx="417" cy="96"/>
                  <a:chOff x="1728" y="1920"/>
                  <a:chExt cx="417" cy="96"/>
                </a:xfrm>
              </p:grpSpPr>
              <p:sp>
                <p:nvSpPr>
                  <p:cNvPr id="61711" name="Line 153"/>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1712" name="Line 154"/>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1713" name="Line 155"/>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1714" name="Line 156"/>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1715" name="Line 157"/>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nvGrpSpPr>
                <p:cNvPr id="61663" name="Group 158"/>
                <p:cNvGrpSpPr>
                  <a:grpSpLocks/>
                </p:cNvGrpSpPr>
                <p:nvPr/>
              </p:nvGrpSpPr>
              <p:grpSpPr bwMode="auto">
                <a:xfrm flipH="1">
                  <a:off x="2416" y="2064"/>
                  <a:ext cx="417" cy="96"/>
                  <a:chOff x="1728" y="1920"/>
                  <a:chExt cx="417" cy="96"/>
                </a:xfrm>
              </p:grpSpPr>
              <p:sp>
                <p:nvSpPr>
                  <p:cNvPr id="61706" name="Line 159"/>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1707" name="Line 160"/>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1708" name="Line 161"/>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1709" name="Line 162"/>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1710" name="Line 163"/>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1664" name="Group 164"/>
                <p:cNvGrpSpPr>
                  <a:grpSpLocks/>
                </p:cNvGrpSpPr>
                <p:nvPr/>
              </p:nvGrpSpPr>
              <p:grpSpPr bwMode="auto">
                <a:xfrm>
                  <a:off x="2320" y="2208"/>
                  <a:ext cx="417" cy="96"/>
                  <a:chOff x="1728" y="1920"/>
                  <a:chExt cx="417" cy="96"/>
                </a:xfrm>
              </p:grpSpPr>
              <p:sp>
                <p:nvSpPr>
                  <p:cNvPr id="61701" name="Line 165"/>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1702" name="Line 166"/>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1703" name="Line 167"/>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1704" name="Line 168"/>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1705" name="Line 169"/>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1665" name="Group 170"/>
                <p:cNvGrpSpPr>
                  <a:grpSpLocks/>
                </p:cNvGrpSpPr>
                <p:nvPr/>
              </p:nvGrpSpPr>
              <p:grpSpPr bwMode="auto">
                <a:xfrm flipH="1">
                  <a:off x="2417" y="1984"/>
                  <a:ext cx="417" cy="96"/>
                  <a:chOff x="1728" y="1920"/>
                  <a:chExt cx="417" cy="96"/>
                </a:xfrm>
              </p:grpSpPr>
              <p:sp>
                <p:nvSpPr>
                  <p:cNvPr id="61696" name="Line 171"/>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1697" name="Line 172"/>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1698" name="Line 173"/>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1699" name="Line 174"/>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1700" name="Line 175"/>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1666" name="Group 176"/>
                <p:cNvGrpSpPr>
                  <a:grpSpLocks/>
                </p:cNvGrpSpPr>
                <p:nvPr/>
              </p:nvGrpSpPr>
              <p:grpSpPr bwMode="auto">
                <a:xfrm>
                  <a:off x="2321" y="2128"/>
                  <a:ext cx="417" cy="96"/>
                  <a:chOff x="1728" y="1920"/>
                  <a:chExt cx="417" cy="96"/>
                </a:xfrm>
              </p:grpSpPr>
              <p:sp>
                <p:nvSpPr>
                  <p:cNvPr id="61691" name="Line 177"/>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1692" name="Line 178"/>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1693" name="Line 179"/>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1694" name="Line 180"/>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1695" name="Line 181"/>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1667" name="Group 182"/>
                <p:cNvGrpSpPr>
                  <a:grpSpLocks/>
                </p:cNvGrpSpPr>
                <p:nvPr/>
              </p:nvGrpSpPr>
              <p:grpSpPr bwMode="auto">
                <a:xfrm>
                  <a:off x="2465" y="2096"/>
                  <a:ext cx="417" cy="96"/>
                  <a:chOff x="1728" y="1920"/>
                  <a:chExt cx="417" cy="96"/>
                </a:xfrm>
              </p:grpSpPr>
              <p:sp>
                <p:nvSpPr>
                  <p:cNvPr id="61686" name="Line 183"/>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1687" name="Line 184"/>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1688" name="Line 185"/>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1689" name="Line 186"/>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1690" name="Line 187"/>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nvGrpSpPr>
                <p:cNvPr id="61668" name="Group 188"/>
                <p:cNvGrpSpPr>
                  <a:grpSpLocks/>
                </p:cNvGrpSpPr>
                <p:nvPr/>
              </p:nvGrpSpPr>
              <p:grpSpPr bwMode="auto">
                <a:xfrm flipH="1">
                  <a:off x="2328" y="2208"/>
                  <a:ext cx="417" cy="96"/>
                  <a:chOff x="1728" y="1920"/>
                  <a:chExt cx="417" cy="96"/>
                </a:xfrm>
              </p:grpSpPr>
              <p:sp>
                <p:nvSpPr>
                  <p:cNvPr id="61681" name="Line 189"/>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1682" name="Line 190"/>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1683" name="Line 191"/>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1684" name="Line 192"/>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1685" name="Line 193"/>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nvGrpSpPr>
                <p:cNvPr id="61669" name="Group 194"/>
                <p:cNvGrpSpPr>
                  <a:grpSpLocks/>
                </p:cNvGrpSpPr>
                <p:nvPr/>
              </p:nvGrpSpPr>
              <p:grpSpPr bwMode="auto">
                <a:xfrm>
                  <a:off x="2464" y="2016"/>
                  <a:ext cx="417" cy="96"/>
                  <a:chOff x="1728" y="1920"/>
                  <a:chExt cx="417" cy="96"/>
                </a:xfrm>
              </p:grpSpPr>
              <p:sp>
                <p:nvSpPr>
                  <p:cNvPr id="61676" name="Line 195"/>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1677" name="Line 196"/>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1678" name="Line 197"/>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1679" name="Line 198"/>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1680" name="Line 199"/>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nvGrpSpPr>
                <p:cNvPr id="61670" name="Group 200"/>
                <p:cNvGrpSpPr>
                  <a:grpSpLocks/>
                </p:cNvGrpSpPr>
                <p:nvPr/>
              </p:nvGrpSpPr>
              <p:grpSpPr bwMode="auto">
                <a:xfrm flipH="1">
                  <a:off x="2320" y="2160"/>
                  <a:ext cx="417" cy="96"/>
                  <a:chOff x="1728" y="1920"/>
                  <a:chExt cx="417" cy="96"/>
                </a:xfrm>
              </p:grpSpPr>
              <p:sp>
                <p:nvSpPr>
                  <p:cNvPr id="61671" name="Line 201"/>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1672" name="Line 202"/>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1673" name="Line 203"/>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1674" name="Line 204"/>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1675" name="Line 205"/>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grpSp>
        <p:sp>
          <p:nvSpPr>
            <p:cNvPr id="61499" name="Line 206"/>
            <p:cNvSpPr>
              <a:spLocks noChangeShapeType="1"/>
            </p:cNvSpPr>
            <p:nvPr/>
          </p:nvSpPr>
          <p:spPr bwMode="auto">
            <a:xfrm>
              <a:off x="1104" y="1680"/>
              <a:ext cx="1056" cy="240"/>
            </a:xfrm>
            <a:prstGeom prst="line">
              <a:avLst/>
            </a:prstGeom>
            <a:noFill/>
            <a:ln w="25400">
              <a:solidFill>
                <a:srgbClr val="000099"/>
              </a:solidFill>
              <a:round/>
              <a:headEnd/>
              <a:tailEnd type="stealth" w="med" len="lg"/>
            </a:ln>
          </p:spPr>
          <p:txBody>
            <a:bodyPr/>
            <a:lstStyle/>
            <a:p>
              <a:endParaRPr lang="en-US"/>
            </a:p>
          </p:txBody>
        </p:sp>
        <p:grpSp>
          <p:nvGrpSpPr>
            <p:cNvPr id="61500" name="Group 207"/>
            <p:cNvGrpSpPr>
              <a:grpSpLocks/>
            </p:cNvGrpSpPr>
            <p:nvPr/>
          </p:nvGrpSpPr>
          <p:grpSpPr bwMode="auto">
            <a:xfrm>
              <a:off x="3504" y="1584"/>
              <a:ext cx="753" cy="576"/>
              <a:chOff x="4752" y="816"/>
              <a:chExt cx="753" cy="576"/>
            </a:xfrm>
          </p:grpSpPr>
          <p:grpSp>
            <p:nvGrpSpPr>
              <p:cNvPr id="61501" name="Group 208"/>
              <p:cNvGrpSpPr>
                <a:grpSpLocks/>
              </p:cNvGrpSpPr>
              <p:nvPr/>
            </p:nvGrpSpPr>
            <p:grpSpPr bwMode="auto">
              <a:xfrm>
                <a:off x="5040" y="864"/>
                <a:ext cx="417" cy="96"/>
                <a:chOff x="1728" y="1920"/>
                <a:chExt cx="417" cy="96"/>
              </a:xfrm>
            </p:grpSpPr>
            <p:sp>
              <p:nvSpPr>
                <p:cNvPr id="61641" name="Line 209"/>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1642" name="Line 210"/>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1643" name="Line 211"/>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1644" name="Line 212"/>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1645" name="Line 213"/>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1502" name="Group 214"/>
              <p:cNvGrpSpPr>
                <a:grpSpLocks/>
              </p:cNvGrpSpPr>
              <p:nvPr/>
            </p:nvGrpSpPr>
            <p:grpSpPr bwMode="auto">
              <a:xfrm flipH="1">
                <a:off x="4896" y="1296"/>
                <a:ext cx="417" cy="96"/>
                <a:chOff x="1728" y="1920"/>
                <a:chExt cx="417" cy="96"/>
              </a:xfrm>
            </p:grpSpPr>
            <p:sp>
              <p:nvSpPr>
                <p:cNvPr id="61636" name="Line 215"/>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1637" name="Line 216"/>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1638" name="Line 217"/>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1639" name="Line 218"/>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1640" name="Line 219"/>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nvGrpSpPr>
              <p:cNvPr id="61503" name="Group 220"/>
              <p:cNvGrpSpPr>
                <a:grpSpLocks/>
              </p:cNvGrpSpPr>
              <p:nvPr/>
            </p:nvGrpSpPr>
            <p:grpSpPr bwMode="auto">
              <a:xfrm>
                <a:off x="4752" y="816"/>
                <a:ext cx="753" cy="512"/>
                <a:chOff x="2129" y="1792"/>
                <a:chExt cx="753" cy="512"/>
              </a:xfrm>
            </p:grpSpPr>
            <p:grpSp>
              <p:nvGrpSpPr>
                <p:cNvPr id="61504" name="Group 221"/>
                <p:cNvGrpSpPr>
                  <a:grpSpLocks/>
                </p:cNvGrpSpPr>
                <p:nvPr/>
              </p:nvGrpSpPr>
              <p:grpSpPr bwMode="auto">
                <a:xfrm flipH="1">
                  <a:off x="2224" y="1872"/>
                  <a:ext cx="417" cy="96"/>
                  <a:chOff x="1728" y="1920"/>
                  <a:chExt cx="417" cy="96"/>
                </a:xfrm>
              </p:grpSpPr>
              <p:sp>
                <p:nvSpPr>
                  <p:cNvPr id="61631" name="Line 222"/>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1632" name="Line 223"/>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1633" name="Line 224"/>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1634" name="Line 225"/>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1635" name="Line 226"/>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1505" name="Group 227"/>
                <p:cNvGrpSpPr>
                  <a:grpSpLocks/>
                </p:cNvGrpSpPr>
                <p:nvPr/>
              </p:nvGrpSpPr>
              <p:grpSpPr bwMode="auto">
                <a:xfrm flipH="1">
                  <a:off x="2225" y="1792"/>
                  <a:ext cx="417" cy="96"/>
                  <a:chOff x="1728" y="1920"/>
                  <a:chExt cx="417" cy="96"/>
                </a:xfrm>
              </p:grpSpPr>
              <p:sp>
                <p:nvSpPr>
                  <p:cNvPr id="61626" name="Line 228"/>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1627" name="Line 229"/>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1628" name="Line 230"/>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1629" name="Line 231"/>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1630" name="Line 232"/>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1506" name="Group 233"/>
                <p:cNvGrpSpPr>
                  <a:grpSpLocks/>
                </p:cNvGrpSpPr>
                <p:nvPr/>
              </p:nvGrpSpPr>
              <p:grpSpPr bwMode="auto">
                <a:xfrm>
                  <a:off x="2129" y="1936"/>
                  <a:ext cx="417" cy="96"/>
                  <a:chOff x="1728" y="1920"/>
                  <a:chExt cx="417" cy="96"/>
                </a:xfrm>
              </p:grpSpPr>
              <p:sp>
                <p:nvSpPr>
                  <p:cNvPr id="61621" name="Line 234"/>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1622" name="Line 235"/>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1623" name="Line 236"/>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1624" name="Line 237"/>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1625" name="Line 238"/>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1507" name="Group 239"/>
                <p:cNvGrpSpPr>
                  <a:grpSpLocks/>
                </p:cNvGrpSpPr>
                <p:nvPr/>
              </p:nvGrpSpPr>
              <p:grpSpPr bwMode="auto">
                <a:xfrm>
                  <a:off x="2273" y="1904"/>
                  <a:ext cx="417" cy="96"/>
                  <a:chOff x="1728" y="1920"/>
                  <a:chExt cx="417" cy="96"/>
                </a:xfrm>
              </p:grpSpPr>
              <p:sp>
                <p:nvSpPr>
                  <p:cNvPr id="61616" name="Line 240"/>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1617" name="Line 241"/>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1618" name="Line 242"/>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1619" name="Line 243"/>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1620" name="Line 244"/>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nvGrpSpPr>
                <p:cNvPr id="61508" name="Group 245"/>
                <p:cNvGrpSpPr>
                  <a:grpSpLocks/>
                </p:cNvGrpSpPr>
                <p:nvPr/>
              </p:nvGrpSpPr>
              <p:grpSpPr bwMode="auto">
                <a:xfrm flipH="1">
                  <a:off x="2136" y="2016"/>
                  <a:ext cx="417" cy="96"/>
                  <a:chOff x="1728" y="1920"/>
                  <a:chExt cx="417" cy="96"/>
                </a:xfrm>
              </p:grpSpPr>
              <p:sp>
                <p:nvSpPr>
                  <p:cNvPr id="61611" name="Line 246"/>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1612" name="Line 247"/>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1613" name="Line 248"/>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1614" name="Line 249"/>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1615" name="Line 250"/>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nvGrpSpPr>
                <p:cNvPr id="61509" name="Group 251"/>
                <p:cNvGrpSpPr>
                  <a:grpSpLocks/>
                </p:cNvGrpSpPr>
                <p:nvPr/>
              </p:nvGrpSpPr>
              <p:grpSpPr bwMode="auto">
                <a:xfrm>
                  <a:off x="2272" y="1824"/>
                  <a:ext cx="417" cy="96"/>
                  <a:chOff x="1728" y="1920"/>
                  <a:chExt cx="417" cy="96"/>
                </a:xfrm>
              </p:grpSpPr>
              <p:sp>
                <p:nvSpPr>
                  <p:cNvPr id="61606" name="Line 252"/>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1607" name="Line 253"/>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1608" name="Line 254"/>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1609" name="Line 255"/>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1610" name="Line 256"/>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nvGrpSpPr>
                <p:cNvPr id="61510" name="Group 257"/>
                <p:cNvGrpSpPr>
                  <a:grpSpLocks/>
                </p:cNvGrpSpPr>
                <p:nvPr/>
              </p:nvGrpSpPr>
              <p:grpSpPr bwMode="auto">
                <a:xfrm flipH="1">
                  <a:off x="2320" y="1968"/>
                  <a:ext cx="417" cy="96"/>
                  <a:chOff x="1728" y="1920"/>
                  <a:chExt cx="417" cy="96"/>
                </a:xfrm>
              </p:grpSpPr>
              <p:sp>
                <p:nvSpPr>
                  <p:cNvPr id="61601" name="Line 258"/>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1602" name="Line 259"/>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1603" name="Line 260"/>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1604" name="Line 261"/>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1605" name="Line 262"/>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1511" name="Group 263"/>
                <p:cNvGrpSpPr>
                  <a:grpSpLocks/>
                </p:cNvGrpSpPr>
                <p:nvPr/>
              </p:nvGrpSpPr>
              <p:grpSpPr bwMode="auto">
                <a:xfrm>
                  <a:off x="2224" y="2112"/>
                  <a:ext cx="417" cy="96"/>
                  <a:chOff x="1728" y="1920"/>
                  <a:chExt cx="417" cy="96"/>
                </a:xfrm>
              </p:grpSpPr>
              <p:sp>
                <p:nvSpPr>
                  <p:cNvPr id="61596" name="Line 264"/>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1597" name="Line 265"/>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1598" name="Line 266"/>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1599" name="Line 267"/>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1600" name="Line 268"/>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1512" name="Group 269"/>
                <p:cNvGrpSpPr>
                  <a:grpSpLocks/>
                </p:cNvGrpSpPr>
                <p:nvPr/>
              </p:nvGrpSpPr>
              <p:grpSpPr bwMode="auto">
                <a:xfrm flipH="1">
                  <a:off x="2321" y="1888"/>
                  <a:ext cx="417" cy="96"/>
                  <a:chOff x="1728" y="1920"/>
                  <a:chExt cx="417" cy="96"/>
                </a:xfrm>
              </p:grpSpPr>
              <p:sp>
                <p:nvSpPr>
                  <p:cNvPr id="61591" name="Line 270"/>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1592" name="Line 271"/>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1593" name="Line 272"/>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1594" name="Line 273"/>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1595" name="Line 274"/>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4" name="Group 275"/>
                <p:cNvGrpSpPr>
                  <a:grpSpLocks/>
                </p:cNvGrpSpPr>
                <p:nvPr/>
              </p:nvGrpSpPr>
              <p:grpSpPr bwMode="auto">
                <a:xfrm>
                  <a:off x="2225" y="2032"/>
                  <a:ext cx="417" cy="96"/>
                  <a:chOff x="1728" y="1920"/>
                  <a:chExt cx="417" cy="96"/>
                </a:xfrm>
              </p:grpSpPr>
              <p:sp>
                <p:nvSpPr>
                  <p:cNvPr id="61586" name="Line 276"/>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1587" name="Line 277"/>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1588" name="Line 278"/>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1589" name="Line 279"/>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1590" name="Line 280"/>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1514" name="Group 281"/>
                <p:cNvGrpSpPr>
                  <a:grpSpLocks/>
                </p:cNvGrpSpPr>
                <p:nvPr/>
              </p:nvGrpSpPr>
              <p:grpSpPr bwMode="auto">
                <a:xfrm>
                  <a:off x="2369" y="2000"/>
                  <a:ext cx="417" cy="96"/>
                  <a:chOff x="1728" y="1920"/>
                  <a:chExt cx="417" cy="96"/>
                </a:xfrm>
              </p:grpSpPr>
              <p:sp>
                <p:nvSpPr>
                  <p:cNvPr id="61581" name="Line 282"/>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1582" name="Line 283"/>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1583" name="Line 284"/>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1584" name="Line 285"/>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1585" name="Line 286"/>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nvGrpSpPr>
                <p:cNvPr id="61515" name="Group 287"/>
                <p:cNvGrpSpPr>
                  <a:grpSpLocks/>
                </p:cNvGrpSpPr>
                <p:nvPr/>
              </p:nvGrpSpPr>
              <p:grpSpPr bwMode="auto">
                <a:xfrm flipH="1">
                  <a:off x="2232" y="2112"/>
                  <a:ext cx="417" cy="96"/>
                  <a:chOff x="1728" y="1920"/>
                  <a:chExt cx="417" cy="96"/>
                </a:xfrm>
              </p:grpSpPr>
              <p:sp>
                <p:nvSpPr>
                  <p:cNvPr id="61576" name="Line 288"/>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1577" name="Line 289"/>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1578" name="Line 290"/>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1579" name="Line 291"/>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1580" name="Line 292"/>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nvGrpSpPr>
                <p:cNvPr id="61516" name="Group 293"/>
                <p:cNvGrpSpPr>
                  <a:grpSpLocks/>
                </p:cNvGrpSpPr>
                <p:nvPr/>
              </p:nvGrpSpPr>
              <p:grpSpPr bwMode="auto">
                <a:xfrm>
                  <a:off x="2368" y="1920"/>
                  <a:ext cx="417" cy="96"/>
                  <a:chOff x="1728" y="1920"/>
                  <a:chExt cx="417" cy="96"/>
                </a:xfrm>
              </p:grpSpPr>
              <p:sp>
                <p:nvSpPr>
                  <p:cNvPr id="61571" name="Line 294"/>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1572" name="Line 295"/>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1573" name="Line 296"/>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1574" name="Line 297"/>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1575" name="Line 298"/>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nvGrpSpPr>
                <p:cNvPr id="61517" name="Group 299"/>
                <p:cNvGrpSpPr>
                  <a:grpSpLocks/>
                </p:cNvGrpSpPr>
                <p:nvPr/>
              </p:nvGrpSpPr>
              <p:grpSpPr bwMode="auto">
                <a:xfrm flipH="1">
                  <a:off x="2224" y="2064"/>
                  <a:ext cx="417" cy="96"/>
                  <a:chOff x="1728" y="1920"/>
                  <a:chExt cx="417" cy="96"/>
                </a:xfrm>
              </p:grpSpPr>
              <p:sp>
                <p:nvSpPr>
                  <p:cNvPr id="61566" name="Line 300"/>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1567" name="Line 301"/>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1568" name="Line 302"/>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1569" name="Line 303"/>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1570" name="Line 304"/>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nvGrpSpPr>
                <p:cNvPr id="61518" name="Group 305"/>
                <p:cNvGrpSpPr>
                  <a:grpSpLocks/>
                </p:cNvGrpSpPr>
                <p:nvPr/>
              </p:nvGrpSpPr>
              <p:grpSpPr bwMode="auto">
                <a:xfrm flipH="1">
                  <a:off x="2416" y="2064"/>
                  <a:ext cx="417" cy="96"/>
                  <a:chOff x="1728" y="1920"/>
                  <a:chExt cx="417" cy="96"/>
                </a:xfrm>
              </p:grpSpPr>
              <p:sp>
                <p:nvSpPr>
                  <p:cNvPr id="61561" name="Line 306"/>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1562" name="Line 307"/>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1563" name="Line 308"/>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1564" name="Line 309"/>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1565" name="Line 310"/>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1519" name="Group 311"/>
                <p:cNvGrpSpPr>
                  <a:grpSpLocks/>
                </p:cNvGrpSpPr>
                <p:nvPr/>
              </p:nvGrpSpPr>
              <p:grpSpPr bwMode="auto">
                <a:xfrm>
                  <a:off x="2320" y="2208"/>
                  <a:ext cx="417" cy="96"/>
                  <a:chOff x="1728" y="1920"/>
                  <a:chExt cx="417" cy="96"/>
                </a:xfrm>
              </p:grpSpPr>
              <p:sp>
                <p:nvSpPr>
                  <p:cNvPr id="61556" name="Line 312"/>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1557" name="Line 313"/>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1558" name="Line 314"/>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1559" name="Line 315"/>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1560" name="Line 316"/>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1520" name="Group 317"/>
                <p:cNvGrpSpPr>
                  <a:grpSpLocks/>
                </p:cNvGrpSpPr>
                <p:nvPr/>
              </p:nvGrpSpPr>
              <p:grpSpPr bwMode="auto">
                <a:xfrm flipH="1">
                  <a:off x="2417" y="1984"/>
                  <a:ext cx="417" cy="96"/>
                  <a:chOff x="1728" y="1920"/>
                  <a:chExt cx="417" cy="96"/>
                </a:xfrm>
              </p:grpSpPr>
              <p:sp>
                <p:nvSpPr>
                  <p:cNvPr id="61551" name="Line 318"/>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1552" name="Line 319"/>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1553" name="Line 320"/>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1554" name="Line 321"/>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1555" name="Line 322"/>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1521" name="Group 323"/>
                <p:cNvGrpSpPr>
                  <a:grpSpLocks/>
                </p:cNvGrpSpPr>
                <p:nvPr/>
              </p:nvGrpSpPr>
              <p:grpSpPr bwMode="auto">
                <a:xfrm>
                  <a:off x="2321" y="2128"/>
                  <a:ext cx="417" cy="96"/>
                  <a:chOff x="1728" y="1920"/>
                  <a:chExt cx="417" cy="96"/>
                </a:xfrm>
              </p:grpSpPr>
              <p:sp>
                <p:nvSpPr>
                  <p:cNvPr id="61546" name="Line 324"/>
                  <p:cNvSpPr>
                    <a:spLocks noChangeShapeType="1"/>
                  </p:cNvSpPr>
                  <p:nvPr/>
                </p:nvSpPr>
                <p:spPr bwMode="auto">
                  <a:xfrm flipV="1">
                    <a:off x="1728" y="1920"/>
                    <a:ext cx="96" cy="96"/>
                  </a:xfrm>
                  <a:prstGeom prst="line">
                    <a:avLst/>
                  </a:prstGeom>
                  <a:noFill/>
                  <a:ln w="44450">
                    <a:solidFill>
                      <a:srgbClr val="FF0000"/>
                    </a:solidFill>
                    <a:round/>
                    <a:headEnd/>
                    <a:tailEnd type="none" w="med" len="lg"/>
                  </a:ln>
                </p:spPr>
                <p:txBody>
                  <a:bodyPr/>
                  <a:lstStyle/>
                  <a:p>
                    <a:endParaRPr lang="en-US"/>
                  </a:p>
                </p:txBody>
              </p:sp>
              <p:sp>
                <p:nvSpPr>
                  <p:cNvPr id="61547" name="Line 325"/>
                  <p:cNvSpPr>
                    <a:spLocks noChangeShapeType="1"/>
                  </p:cNvSpPr>
                  <p:nvPr/>
                </p:nvSpPr>
                <p:spPr bwMode="auto">
                  <a:xfrm flipV="1">
                    <a:off x="1887" y="1920"/>
                    <a:ext cx="96" cy="96"/>
                  </a:xfrm>
                  <a:prstGeom prst="line">
                    <a:avLst/>
                  </a:prstGeom>
                  <a:noFill/>
                  <a:ln w="44450">
                    <a:solidFill>
                      <a:srgbClr val="FF0000"/>
                    </a:solidFill>
                    <a:round/>
                    <a:headEnd/>
                    <a:tailEnd type="none" w="med" len="lg"/>
                  </a:ln>
                </p:spPr>
                <p:txBody>
                  <a:bodyPr/>
                  <a:lstStyle/>
                  <a:p>
                    <a:endParaRPr lang="en-US"/>
                  </a:p>
                </p:txBody>
              </p:sp>
              <p:sp>
                <p:nvSpPr>
                  <p:cNvPr id="61548" name="Line 326"/>
                  <p:cNvSpPr>
                    <a:spLocks noChangeShapeType="1"/>
                  </p:cNvSpPr>
                  <p:nvPr/>
                </p:nvSpPr>
                <p:spPr bwMode="auto">
                  <a:xfrm flipV="1">
                    <a:off x="2049" y="1920"/>
                    <a:ext cx="96" cy="96"/>
                  </a:xfrm>
                  <a:prstGeom prst="line">
                    <a:avLst/>
                  </a:prstGeom>
                  <a:noFill/>
                  <a:ln w="44450">
                    <a:solidFill>
                      <a:srgbClr val="FF0000"/>
                    </a:solidFill>
                    <a:round/>
                    <a:headEnd/>
                    <a:tailEnd type="none" w="med" len="lg"/>
                  </a:ln>
                </p:spPr>
                <p:txBody>
                  <a:bodyPr/>
                  <a:lstStyle/>
                  <a:p>
                    <a:endParaRPr lang="en-US"/>
                  </a:p>
                </p:txBody>
              </p:sp>
              <p:sp>
                <p:nvSpPr>
                  <p:cNvPr id="61549" name="Line 327"/>
                  <p:cNvSpPr>
                    <a:spLocks noChangeShapeType="1"/>
                  </p:cNvSpPr>
                  <p:nvPr/>
                </p:nvSpPr>
                <p:spPr bwMode="auto">
                  <a:xfrm rot="5400000" flipV="1">
                    <a:off x="1806" y="1920"/>
                    <a:ext cx="96" cy="96"/>
                  </a:xfrm>
                  <a:prstGeom prst="line">
                    <a:avLst/>
                  </a:prstGeom>
                  <a:noFill/>
                  <a:ln w="44450">
                    <a:solidFill>
                      <a:srgbClr val="FF0000"/>
                    </a:solidFill>
                    <a:round/>
                    <a:headEnd/>
                    <a:tailEnd type="none" w="med" len="lg"/>
                  </a:ln>
                </p:spPr>
                <p:txBody>
                  <a:bodyPr/>
                  <a:lstStyle/>
                  <a:p>
                    <a:endParaRPr lang="en-US"/>
                  </a:p>
                </p:txBody>
              </p:sp>
              <p:sp>
                <p:nvSpPr>
                  <p:cNvPr id="61550" name="Line 328"/>
                  <p:cNvSpPr>
                    <a:spLocks noChangeShapeType="1"/>
                  </p:cNvSpPr>
                  <p:nvPr/>
                </p:nvSpPr>
                <p:spPr bwMode="auto">
                  <a:xfrm rot="5400000" flipV="1">
                    <a:off x="1968" y="1920"/>
                    <a:ext cx="96" cy="96"/>
                  </a:xfrm>
                  <a:prstGeom prst="line">
                    <a:avLst/>
                  </a:prstGeom>
                  <a:noFill/>
                  <a:ln w="44450">
                    <a:solidFill>
                      <a:srgbClr val="FF0000"/>
                    </a:solidFill>
                    <a:round/>
                    <a:headEnd/>
                    <a:tailEnd type="none" w="med" len="lg"/>
                  </a:ln>
                </p:spPr>
                <p:txBody>
                  <a:bodyPr/>
                  <a:lstStyle/>
                  <a:p>
                    <a:endParaRPr lang="en-US"/>
                  </a:p>
                </p:txBody>
              </p:sp>
            </p:grpSp>
            <p:grpSp>
              <p:nvGrpSpPr>
                <p:cNvPr id="61522" name="Group 329"/>
                <p:cNvGrpSpPr>
                  <a:grpSpLocks/>
                </p:cNvGrpSpPr>
                <p:nvPr/>
              </p:nvGrpSpPr>
              <p:grpSpPr bwMode="auto">
                <a:xfrm>
                  <a:off x="2465" y="2096"/>
                  <a:ext cx="417" cy="96"/>
                  <a:chOff x="1728" y="1920"/>
                  <a:chExt cx="417" cy="96"/>
                </a:xfrm>
              </p:grpSpPr>
              <p:sp>
                <p:nvSpPr>
                  <p:cNvPr id="61541" name="Line 330"/>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1542" name="Line 331"/>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1543" name="Line 332"/>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1544" name="Line 333"/>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1545" name="Line 334"/>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nvGrpSpPr>
                <p:cNvPr id="61523" name="Group 335"/>
                <p:cNvGrpSpPr>
                  <a:grpSpLocks/>
                </p:cNvGrpSpPr>
                <p:nvPr/>
              </p:nvGrpSpPr>
              <p:grpSpPr bwMode="auto">
                <a:xfrm flipH="1">
                  <a:off x="2328" y="2208"/>
                  <a:ext cx="417" cy="96"/>
                  <a:chOff x="1728" y="1920"/>
                  <a:chExt cx="417" cy="96"/>
                </a:xfrm>
              </p:grpSpPr>
              <p:sp>
                <p:nvSpPr>
                  <p:cNvPr id="61536" name="Line 336"/>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1537" name="Line 337"/>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1538" name="Line 338"/>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1539" name="Line 339"/>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1540" name="Line 340"/>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nvGrpSpPr>
                <p:cNvPr id="61524" name="Group 341"/>
                <p:cNvGrpSpPr>
                  <a:grpSpLocks/>
                </p:cNvGrpSpPr>
                <p:nvPr/>
              </p:nvGrpSpPr>
              <p:grpSpPr bwMode="auto">
                <a:xfrm>
                  <a:off x="2464" y="2016"/>
                  <a:ext cx="417" cy="96"/>
                  <a:chOff x="1728" y="1920"/>
                  <a:chExt cx="417" cy="96"/>
                </a:xfrm>
              </p:grpSpPr>
              <p:sp>
                <p:nvSpPr>
                  <p:cNvPr id="61531" name="Line 342"/>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1532" name="Line 343"/>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1533" name="Line 344"/>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1534" name="Line 345"/>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1535" name="Line 346"/>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nvGrpSpPr>
                <p:cNvPr id="61525" name="Group 347"/>
                <p:cNvGrpSpPr>
                  <a:grpSpLocks/>
                </p:cNvGrpSpPr>
                <p:nvPr/>
              </p:nvGrpSpPr>
              <p:grpSpPr bwMode="auto">
                <a:xfrm flipH="1">
                  <a:off x="2320" y="2160"/>
                  <a:ext cx="417" cy="96"/>
                  <a:chOff x="1728" y="1920"/>
                  <a:chExt cx="417" cy="96"/>
                </a:xfrm>
              </p:grpSpPr>
              <p:sp>
                <p:nvSpPr>
                  <p:cNvPr id="61526" name="Line 348"/>
                  <p:cNvSpPr>
                    <a:spLocks noChangeShapeType="1"/>
                  </p:cNvSpPr>
                  <p:nvPr/>
                </p:nvSpPr>
                <p:spPr bwMode="auto">
                  <a:xfrm flipV="1">
                    <a:off x="1728" y="1920"/>
                    <a:ext cx="96" cy="96"/>
                  </a:xfrm>
                  <a:prstGeom prst="line">
                    <a:avLst/>
                  </a:prstGeom>
                  <a:noFill/>
                  <a:ln w="44450">
                    <a:solidFill>
                      <a:srgbClr val="00FF00"/>
                    </a:solidFill>
                    <a:round/>
                    <a:headEnd/>
                    <a:tailEnd type="none" w="med" len="lg"/>
                  </a:ln>
                </p:spPr>
                <p:txBody>
                  <a:bodyPr/>
                  <a:lstStyle/>
                  <a:p>
                    <a:endParaRPr lang="en-US"/>
                  </a:p>
                </p:txBody>
              </p:sp>
              <p:sp>
                <p:nvSpPr>
                  <p:cNvPr id="61527" name="Line 349"/>
                  <p:cNvSpPr>
                    <a:spLocks noChangeShapeType="1"/>
                  </p:cNvSpPr>
                  <p:nvPr/>
                </p:nvSpPr>
                <p:spPr bwMode="auto">
                  <a:xfrm flipV="1">
                    <a:off x="1887" y="1920"/>
                    <a:ext cx="96" cy="96"/>
                  </a:xfrm>
                  <a:prstGeom prst="line">
                    <a:avLst/>
                  </a:prstGeom>
                  <a:noFill/>
                  <a:ln w="44450">
                    <a:solidFill>
                      <a:srgbClr val="00FF00"/>
                    </a:solidFill>
                    <a:round/>
                    <a:headEnd/>
                    <a:tailEnd type="none" w="med" len="lg"/>
                  </a:ln>
                </p:spPr>
                <p:txBody>
                  <a:bodyPr/>
                  <a:lstStyle/>
                  <a:p>
                    <a:endParaRPr lang="en-US"/>
                  </a:p>
                </p:txBody>
              </p:sp>
              <p:sp>
                <p:nvSpPr>
                  <p:cNvPr id="61528" name="Line 350"/>
                  <p:cNvSpPr>
                    <a:spLocks noChangeShapeType="1"/>
                  </p:cNvSpPr>
                  <p:nvPr/>
                </p:nvSpPr>
                <p:spPr bwMode="auto">
                  <a:xfrm flipV="1">
                    <a:off x="2049" y="1920"/>
                    <a:ext cx="96" cy="96"/>
                  </a:xfrm>
                  <a:prstGeom prst="line">
                    <a:avLst/>
                  </a:prstGeom>
                  <a:noFill/>
                  <a:ln w="44450">
                    <a:solidFill>
                      <a:srgbClr val="00FF00"/>
                    </a:solidFill>
                    <a:round/>
                    <a:headEnd/>
                    <a:tailEnd type="none" w="med" len="lg"/>
                  </a:ln>
                </p:spPr>
                <p:txBody>
                  <a:bodyPr/>
                  <a:lstStyle/>
                  <a:p>
                    <a:endParaRPr lang="en-US"/>
                  </a:p>
                </p:txBody>
              </p:sp>
              <p:sp>
                <p:nvSpPr>
                  <p:cNvPr id="61529" name="Line 351"/>
                  <p:cNvSpPr>
                    <a:spLocks noChangeShapeType="1"/>
                  </p:cNvSpPr>
                  <p:nvPr/>
                </p:nvSpPr>
                <p:spPr bwMode="auto">
                  <a:xfrm rot="5400000" flipV="1">
                    <a:off x="1806" y="1920"/>
                    <a:ext cx="96" cy="96"/>
                  </a:xfrm>
                  <a:prstGeom prst="line">
                    <a:avLst/>
                  </a:prstGeom>
                  <a:noFill/>
                  <a:ln w="44450">
                    <a:solidFill>
                      <a:srgbClr val="00FF00"/>
                    </a:solidFill>
                    <a:round/>
                    <a:headEnd/>
                    <a:tailEnd type="none" w="med" len="lg"/>
                  </a:ln>
                </p:spPr>
                <p:txBody>
                  <a:bodyPr/>
                  <a:lstStyle/>
                  <a:p>
                    <a:endParaRPr lang="en-US"/>
                  </a:p>
                </p:txBody>
              </p:sp>
              <p:sp>
                <p:nvSpPr>
                  <p:cNvPr id="61530" name="Line 352"/>
                  <p:cNvSpPr>
                    <a:spLocks noChangeShapeType="1"/>
                  </p:cNvSpPr>
                  <p:nvPr/>
                </p:nvSpPr>
                <p:spPr bwMode="auto">
                  <a:xfrm rot="5400000" flipV="1">
                    <a:off x="1968" y="1920"/>
                    <a:ext cx="96" cy="96"/>
                  </a:xfrm>
                  <a:prstGeom prst="line">
                    <a:avLst/>
                  </a:prstGeom>
                  <a:noFill/>
                  <a:ln w="44450">
                    <a:solidFill>
                      <a:srgbClr val="00FF00"/>
                    </a:solidFill>
                    <a:round/>
                    <a:headEnd/>
                    <a:tailEnd type="none" w="med" len="lg"/>
                  </a:ln>
                </p:spPr>
                <p:txBody>
                  <a:bodyPr/>
                  <a:lstStyle/>
                  <a:p>
                    <a:endParaRPr lang="en-US"/>
                  </a:p>
                </p:txBody>
              </p:sp>
            </p:grpSp>
          </p:grpSp>
        </p:grpSp>
      </p:grpSp>
      <p:sp>
        <p:nvSpPr>
          <p:cNvPr id="61449" name="Text Box 355"/>
          <p:cNvSpPr txBox="1">
            <a:spLocks noChangeArrowheads="1"/>
          </p:cNvSpPr>
          <p:nvPr/>
        </p:nvSpPr>
        <p:spPr bwMode="auto">
          <a:xfrm>
            <a:off x="0" y="5916613"/>
            <a:ext cx="1390650" cy="336550"/>
          </a:xfrm>
          <a:prstGeom prst="rect">
            <a:avLst/>
          </a:prstGeom>
          <a:noFill/>
          <a:ln w="25400">
            <a:noFill/>
            <a:miter lim="800000"/>
            <a:headEnd/>
            <a:tailEnd type="none" w="med" len="lg"/>
          </a:ln>
        </p:spPr>
        <p:txBody>
          <a:bodyPr wrap="none">
            <a:spAutoFit/>
          </a:bodyPr>
          <a:lstStyle/>
          <a:p>
            <a:r>
              <a:rPr lang="cs-CZ">
                <a:solidFill>
                  <a:srgbClr val="000099"/>
                </a:solidFill>
                <a:latin typeface="Comic Sans MS" pitchFamily="66" charset="0"/>
              </a:rPr>
              <a:t>Mikrokolonie</a:t>
            </a:r>
            <a:endParaRPr lang="en-US">
              <a:solidFill>
                <a:srgbClr val="000099"/>
              </a:solidFill>
              <a:latin typeface="Comic Sans MS" pitchFamily="66" charset="0"/>
            </a:endParaRPr>
          </a:p>
        </p:txBody>
      </p:sp>
      <p:sp>
        <p:nvSpPr>
          <p:cNvPr id="61450" name="Line 356"/>
          <p:cNvSpPr>
            <a:spLocks noChangeShapeType="1"/>
          </p:cNvSpPr>
          <p:nvPr/>
        </p:nvSpPr>
        <p:spPr bwMode="auto">
          <a:xfrm flipV="1">
            <a:off x="1449388" y="5543550"/>
            <a:ext cx="684212" cy="525463"/>
          </a:xfrm>
          <a:prstGeom prst="line">
            <a:avLst/>
          </a:prstGeom>
          <a:noFill/>
          <a:ln w="25400">
            <a:solidFill>
              <a:srgbClr val="000099"/>
            </a:solidFill>
            <a:round/>
            <a:headEnd/>
            <a:tailEnd type="stealth" w="med" len="lg"/>
          </a:ln>
        </p:spPr>
        <p:txBody>
          <a:bodyPr/>
          <a:lstStyle/>
          <a:p>
            <a:endParaRPr lang="en-US"/>
          </a:p>
        </p:txBody>
      </p:sp>
      <p:grpSp>
        <p:nvGrpSpPr>
          <p:cNvPr id="61451" name="Group 358"/>
          <p:cNvGrpSpPr>
            <a:grpSpLocks/>
          </p:cNvGrpSpPr>
          <p:nvPr/>
        </p:nvGrpSpPr>
        <p:grpSpPr bwMode="auto">
          <a:xfrm>
            <a:off x="2794000" y="2411413"/>
            <a:ext cx="482600" cy="381000"/>
            <a:chOff x="2208" y="2832"/>
            <a:chExt cx="480" cy="288"/>
          </a:xfrm>
        </p:grpSpPr>
        <p:sp>
          <p:nvSpPr>
            <p:cNvPr id="61493" name="Oval 359"/>
            <p:cNvSpPr>
              <a:spLocks noChangeArrowheads="1"/>
            </p:cNvSpPr>
            <p:nvPr/>
          </p:nvSpPr>
          <p:spPr bwMode="auto">
            <a:xfrm>
              <a:off x="2304" y="2832"/>
              <a:ext cx="240" cy="96"/>
            </a:xfrm>
            <a:prstGeom prst="ellipse">
              <a:avLst/>
            </a:prstGeom>
            <a:solidFill>
              <a:srgbClr val="969696"/>
            </a:solidFill>
            <a:ln w="50800">
              <a:solidFill>
                <a:srgbClr val="000080"/>
              </a:solidFill>
              <a:round/>
              <a:headEnd/>
              <a:tailEnd type="none" w="med" len="lg"/>
            </a:ln>
          </p:spPr>
          <p:txBody>
            <a:bodyPr wrap="none" anchor="ctr"/>
            <a:lstStyle/>
            <a:p>
              <a:endParaRPr lang="cs-CZ"/>
            </a:p>
          </p:txBody>
        </p:sp>
        <p:sp>
          <p:nvSpPr>
            <p:cNvPr id="61494" name="Oval 360"/>
            <p:cNvSpPr>
              <a:spLocks noChangeArrowheads="1"/>
            </p:cNvSpPr>
            <p:nvPr/>
          </p:nvSpPr>
          <p:spPr bwMode="auto">
            <a:xfrm>
              <a:off x="2448" y="2880"/>
              <a:ext cx="240" cy="96"/>
            </a:xfrm>
            <a:prstGeom prst="ellipse">
              <a:avLst/>
            </a:prstGeom>
            <a:solidFill>
              <a:srgbClr val="969696"/>
            </a:solidFill>
            <a:ln w="50800">
              <a:solidFill>
                <a:srgbClr val="000080"/>
              </a:solidFill>
              <a:round/>
              <a:headEnd/>
              <a:tailEnd type="none" w="med" len="lg"/>
            </a:ln>
          </p:spPr>
          <p:txBody>
            <a:bodyPr wrap="none" anchor="ctr"/>
            <a:lstStyle/>
            <a:p>
              <a:endParaRPr lang="cs-CZ"/>
            </a:p>
          </p:txBody>
        </p:sp>
        <p:sp>
          <p:nvSpPr>
            <p:cNvPr id="61495" name="Oval 361"/>
            <p:cNvSpPr>
              <a:spLocks noChangeArrowheads="1"/>
            </p:cNvSpPr>
            <p:nvPr/>
          </p:nvSpPr>
          <p:spPr bwMode="auto">
            <a:xfrm>
              <a:off x="2400" y="3024"/>
              <a:ext cx="240" cy="96"/>
            </a:xfrm>
            <a:prstGeom prst="ellipse">
              <a:avLst/>
            </a:prstGeom>
            <a:solidFill>
              <a:srgbClr val="969696"/>
            </a:solidFill>
            <a:ln w="50800">
              <a:solidFill>
                <a:srgbClr val="000080"/>
              </a:solidFill>
              <a:round/>
              <a:headEnd/>
              <a:tailEnd type="none" w="med" len="lg"/>
            </a:ln>
          </p:spPr>
          <p:txBody>
            <a:bodyPr wrap="none" anchor="ctr"/>
            <a:lstStyle/>
            <a:p>
              <a:endParaRPr lang="cs-CZ"/>
            </a:p>
          </p:txBody>
        </p:sp>
        <p:sp>
          <p:nvSpPr>
            <p:cNvPr id="61496" name="Oval 362"/>
            <p:cNvSpPr>
              <a:spLocks noChangeArrowheads="1"/>
            </p:cNvSpPr>
            <p:nvPr/>
          </p:nvSpPr>
          <p:spPr bwMode="auto">
            <a:xfrm>
              <a:off x="2208" y="2928"/>
              <a:ext cx="240" cy="96"/>
            </a:xfrm>
            <a:prstGeom prst="ellipse">
              <a:avLst/>
            </a:prstGeom>
            <a:solidFill>
              <a:srgbClr val="969696"/>
            </a:solidFill>
            <a:ln w="50800">
              <a:solidFill>
                <a:srgbClr val="000080"/>
              </a:solidFill>
              <a:round/>
              <a:headEnd/>
              <a:tailEnd type="none" w="med" len="lg"/>
            </a:ln>
          </p:spPr>
          <p:txBody>
            <a:bodyPr wrap="none" anchor="ctr"/>
            <a:lstStyle/>
            <a:p>
              <a:endParaRPr lang="cs-CZ"/>
            </a:p>
          </p:txBody>
        </p:sp>
      </p:grpSp>
      <p:grpSp>
        <p:nvGrpSpPr>
          <p:cNvPr id="61452" name="Group 363"/>
          <p:cNvGrpSpPr>
            <a:grpSpLocks/>
          </p:cNvGrpSpPr>
          <p:nvPr/>
        </p:nvGrpSpPr>
        <p:grpSpPr bwMode="auto">
          <a:xfrm>
            <a:off x="2717800" y="2716213"/>
            <a:ext cx="482600" cy="381000"/>
            <a:chOff x="2208" y="2832"/>
            <a:chExt cx="480" cy="288"/>
          </a:xfrm>
        </p:grpSpPr>
        <p:sp>
          <p:nvSpPr>
            <p:cNvPr id="61489" name="Oval 364"/>
            <p:cNvSpPr>
              <a:spLocks noChangeArrowheads="1"/>
            </p:cNvSpPr>
            <p:nvPr/>
          </p:nvSpPr>
          <p:spPr bwMode="auto">
            <a:xfrm>
              <a:off x="2304" y="2832"/>
              <a:ext cx="240" cy="96"/>
            </a:xfrm>
            <a:prstGeom prst="ellipse">
              <a:avLst/>
            </a:prstGeom>
            <a:solidFill>
              <a:srgbClr val="969696"/>
            </a:solidFill>
            <a:ln w="50800">
              <a:solidFill>
                <a:srgbClr val="000080"/>
              </a:solidFill>
              <a:round/>
              <a:headEnd/>
              <a:tailEnd type="none" w="med" len="lg"/>
            </a:ln>
          </p:spPr>
          <p:txBody>
            <a:bodyPr wrap="none" anchor="ctr"/>
            <a:lstStyle/>
            <a:p>
              <a:endParaRPr lang="cs-CZ"/>
            </a:p>
          </p:txBody>
        </p:sp>
        <p:sp>
          <p:nvSpPr>
            <p:cNvPr id="61490" name="Oval 365"/>
            <p:cNvSpPr>
              <a:spLocks noChangeArrowheads="1"/>
            </p:cNvSpPr>
            <p:nvPr/>
          </p:nvSpPr>
          <p:spPr bwMode="auto">
            <a:xfrm>
              <a:off x="2448" y="2880"/>
              <a:ext cx="240" cy="96"/>
            </a:xfrm>
            <a:prstGeom prst="ellipse">
              <a:avLst/>
            </a:prstGeom>
            <a:solidFill>
              <a:srgbClr val="969696"/>
            </a:solidFill>
            <a:ln w="50800">
              <a:solidFill>
                <a:srgbClr val="000080"/>
              </a:solidFill>
              <a:round/>
              <a:headEnd/>
              <a:tailEnd type="none" w="med" len="lg"/>
            </a:ln>
          </p:spPr>
          <p:txBody>
            <a:bodyPr wrap="none" anchor="ctr"/>
            <a:lstStyle/>
            <a:p>
              <a:endParaRPr lang="cs-CZ"/>
            </a:p>
          </p:txBody>
        </p:sp>
        <p:sp>
          <p:nvSpPr>
            <p:cNvPr id="61491" name="Oval 366"/>
            <p:cNvSpPr>
              <a:spLocks noChangeArrowheads="1"/>
            </p:cNvSpPr>
            <p:nvPr/>
          </p:nvSpPr>
          <p:spPr bwMode="auto">
            <a:xfrm>
              <a:off x="2400" y="3024"/>
              <a:ext cx="240" cy="96"/>
            </a:xfrm>
            <a:prstGeom prst="ellipse">
              <a:avLst/>
            </a:prstGeom>
            <a:solidFill>
              <a:srgbClr val="969696"/>
            </a:solidFill>
            <a:ln w="50800">
              <a:solidFill>
                <a:srgbClr val="000080"/>
              </a:solidFill>
              <a:round/>
              <a:headEnd/>
              <a:tailEnd type="none" w="med" len="lg"/>
            </a:ln>
          </p:spPr>
          <p:txBody>
            <a:bodyPr wrap="none" anchor="ctr"/>
            <a:lstStyle/>
            <a:p>
              <a:endParaRPr lang="cs-CZ"/>
            </a:p>
          </p:txBody>
        </p:sp>
        <p:sp>
          <p:nvSpPr>
            <p:cNvPr id="61492" name="Oval 367"/>
            <p:cNvSpPr>
              <a:spLocks noChangeArrowheads="1"/>
            </p:cNvSpPr>
            <p:nvPr/>
          </p:nvSpPr>
          <p:spPr bwMode="auto">
            <a:xfrm>
              <a:off x="2208" y="2928"/>
              <a:ext cx="240" cy="96"/>
            </a:xfrm>
            <a:prstGeom prst="ellipse">
              <a:avLst/>
            </a:prstGeom>
            <a:solidFill>
              <a:srgbClr val="969696"/>
            </a:solidFill>
            <a:ln w="50800">
              <a:solidFill>
                <a:srgbClr val="000080"/>
              </a:solidFill>
              <a:round/>
              <a:headEnd/>
              <a:tailEnd type="none" w="med" len="lg"/>
            </a:ln>
          </p:spPr>
          <p:txBody>
            <a:bodyPr wrap="none" anchor="ctr"/>
            <a:lstStyle/>
            <a:p>
              <a:endParaRPr lang="cs-CZ"/>
            </a:p>
          </p:txBody>
        </p:sp>
      </p:grpSp>
      <p:sp>
        <p:nvSpPr>
          <p:cNvPr id="61453" name="Oval 370"/>
          <p:cNvSpPr>
            <a:spLocks noChangeArrowheads="1"/>
          </p:cNvSpPr>
          <p:nvPr/>
        </p:nvSpPr>
        <p:spPr bwMode="auto">
          <a:xfrm>
            <a:off x="2382838" y="4926013"/>
            <a:ext cx="241300" cy="127000"/>
          </a:xfrm>
          <a:prstGeom prst="ellipse">
            <a:avLst/>
          </a:prstGeom>
          <a:solidFill>
            <a:srgbClr val="969696"/>
          </a:solidFill>
          <a:ln w="50800">
            <a:solidFill>
              <a:srgbClr val="000080"/>
            </a:solidFill>
            <a:round/>
            <a:headEnd/>
            <a:tailEnd type="none" w="med" len="lg"/>
          </a:ln>
        </p:spPr>
        <p:txBody>
          <a:bodyPr wrap="none" anchor="ctr"/>
          <a:lstStyle/>
          <a:p>
            <a:endParaRPr lang="cs-CZ"/>
          </a:p>
        </p:txBody>
      </p:sp>
      <p:sp>
        <p:nvSpPr>
          <p:cNvPr id="61454" name="Oval 371"/>
          <p:cNvSpPr>
            <a:spLocks noChangeArrowheads="1"/>
          </p:cNvSpPr>
          <p:nvPr/>
        </p:nvSpPr>
        <p:spPr bwMode="auto">
          <a:xfrm>
            <a:off x="2527300" y="4989513"/>
            <a:ext cx="241300" cy="127000"/>
          </a:xfrm>
          <a:prstGeom prst="ellipse">
            <a:avLst/>
          </a:prstGeom>
          <a:solidFill>
            <a:srgbClr val="969696"/>
          </a:solidFill>
          <a:ln w="50800">
            <a:solidFill>
              <a:srgbClr val="000080"/>
            </a:solidFill>
            <a:round/>
            <a:headEnd/>
            <a:tailEnd type="none" w="med" len="lg"/>
          </a:ln>
        </p:spPr>
        <p:txBody>
          <a:bodyPr wrap="none" anchor="ctr"/>
          <a:lstStyle/>
          <a:p>
            <a:endParaRPr lang="cs-CZ"/>
          </a:p>
        </p:txBody>
      </p:sp>
      <p:sp>
        <p:nvSpPr>
          <p:cNvPr id="61455" name="Oval 372"/>
          <p:cNvSpPr>
            <a:spLocks noChangeArrowheads="1"/>
          </p:cNvSpPr>
          <p:nvPr/>
        </p:nvSpPr>
        <p:spPr bwMode="auto">
          <a:xfrm>
            <a:off x="2479675" y="5180013"/>
            <a:ext cx="241300" cy="127000"/>
          </a:xfrm>
          <a:prstGeom prst="ellipse">
            <a:avLst/>
          </a:prstGeom>
          <a:solidFill>
            <a:srgbClr val="969696"/>
          </a:solidFill>
          <a:ln w="50800">
            <a:solidFill>
              <a:srgbClr val="000080"/>
            </a:solidFill>
            <a:round/>
            <a:headEnd/>
            <a:tailEnd type="none" w="med" len="lg"/>
          </a:ln>
        </p:spPr>
        <p:txBody>
          <a:bodyPr wrap="none" anchor="ctr"/>
          <a:lstStyle/>
          <a:p>
            <a:endParaRPr lang="cs-CZ"/>
          </a:p>
        </p:txBody>
      </p:sp>
      <p:sp>
        <p:nvSpPr>
          <p:cNvPr id="61456" name="Oval 373"/>
          <p:cNvSpPr>
            <a:spLocks noChangeArrowheads="1"/>
          </p:cNvSpPr>
          <p:nvPr/>
        </p:nvSpPr>
        <p:spPr bwMode="auto">
          <a:xfrm>
            <a:off x="2286000" y="5053013"/>
            <a:ext cx="241300" cy="127000"/>
          </a:xfrm>
          <a:prstGeom prst="ellipse">
            <a:avLst/>
          </a:prstGeom>
          <a:solidFill>
            <a:srgbClr val="969696"/>
          </a:solidFill>
          <a:ln w="50800">
            <a:solidFill>
              <a:srgbClr val="000080"/>
            </a:solidFill>
            <a:round/>
            <a:headEnd/>
            <a:tailEnd type="none" w="med" len="lg"/>
          </a:ln>
        </p:spPr>
        <p:txBody>
          <a:bodyPr wrap="none" anchor="ctr"/>
          <a:lstStyle/>
          <a:p>
            <a:endParaRPr lang="cs-CZ"/>
          </a:p>
        </p:txBody>
      </p:sp>
      <p:grpSp>
        <p:nvGrpSpPr>
          <p:cNvPr id="61457" name="Group 374"/>
          <p:cNvGrpSpPr>
            <a:grpSpLocks/>
          </p:cNvGrpSpPr>
          <p:nvPr/>
        </p:nvGrpSpPr>
        <p:grpSpPr bwMode="auto">
          <a:xfrm>
            <a:off x="2209800" y="5230813"/>
            <a:ext cx="482600" cy="381000"/>
            <a:chOff x="2208" y="2832"/>
            <a:chExt cx="480" cy="288"/>
          </a:xfrm>
        </p:grpSpPr>
        <p:sp>
          <p:nvSpPr>
            <p:cNvPr id="61485" name="Oval 375"/>
            <p:cNvSpPr>
              <a:spLocks noChangeArrowheads="1"/>
            </p:cNvSpPr>
            <p:nvPr/>
          </p:nvSpPr>
          <p:spPr bwMode="auto">
            <a:xfrm>
              <a:off x="2304" y="2832"/>
              <a:ext cx="240" cy="96"/>
            </a:xfrm>
            <a:prstGeom prst="ellipse">
              <a:avLst/>
            </a:prstGeom>
            <a:solidFill>
              <a:srgbClr val="969696"/>
            </a:solidFill>
            <a:ln w="50800">
              <a:solidFill>
                <a:srgbClr val="000080"/>
              </a:solidFill>
              <a:round/>
              <a:headEnd/>
              <a:tailEnd type="none" w="med" len="lg"/>
            </a:ln>
          </p:spPr>
          <p:txBody>
            <a:bodyPr wrap="none" anchor="ctr"/>
            <a:lstStyle/>
            <a:p>
              <a:endParaRPr lang="cs-CZ"/>
            </a:p>
          </p:txBody>
        </p:sp>
        <p:sp>
          <p:nvSpPr>
            <p:cNvPr id="61486" name="Oval 376"/>
            <p:cNvSpPr>
              <a:spLocks noChangeArrowheads="1"/>
            </p:cNvSpPr>
            <p:nvPr/>
          </p:nvSpPr>
          <p:spPr bwMode="auto">
            <a:xfrm>
              <a:off x="2448" y="2880"/>
              <a:ext cx="240" cy="96"/>
            </a:xfrm>
            <a:prstGeom prst="ellipse">
              <a:avLst/>
            </a:prstGeom>
            <a:solidFill>
              <a:srgbClr val="969696"/>
            </a:solidFill>
            <a:ln w="50800">
              <a:solidFill>
                <a:srgbClr val="000080"/>
              </a:solidFill>
              <a:round/>
              <a:headEnd/>
              <a:tailEnd type="none" w="med" len="lg"/>
            </a:ln>
          </p:spPr>
          <p:txBody>
            <a:bodyPr wrap="none" anchor="ctr"/>
            <a:lstStyle/>
            <a:p>
              <a:endParaRPr lang="cs-CZ"/>
            </a:p>
          </p:txBody>
        </p:sp>
        <p:sp>
          <p:nvSpPr>
            <p:cNvPr id="61487" name="Oval 377"/>
            <p:cNvSpPr>
              <a:spLocks noChangeArrowheads="1"/>
            </p:cNvSpPr>
            <p:nvPr/>
          </p:nvSpPr>
          <p:spPr bwMode="auto">
            <a:xfrm>
              <a:off x="2400" y="3024"/>
              <a:ext cx="240" cy="96"/>
            </a:xfrm>
            <a:prstGeom prst="ellipse">
              <a:avLst/>
            </a:prstGeom>
            <a:solidFill>
              <a:srgbClr val="969696"/>
            </a:solidFill>
            <a:ln w="50800">
              <a:solidFill>
                <a:srgbClr val="000080"/>
              </a:solidFill>
              <a:round/>
              <a:headEnd/>
              <a:tailEnd type="none" w="med" len="lg"/>
            </a:ln>
          </p:spPr>
          <p:txBody>
            <a:bodyPr wrap="none" anchor="ctr"/>
            <a:lstStyle/>
            <a:p>
              <a:endParaRPr lang="cs-CZ"/>
            </a:p>
          </p:txBody>
        </p:sp>
        <p:sp>
          <p:nvSpPr>
            <p:cNvPr id="61488" name="Oval 378"/>
            <p:cNvSpPr>
              <a:spLocks noChangeArrowheads="1"/>
            </p:cNvSpPr>
            <p:nvPr/>
          </p:nvSpPr>
          <p:spPr bwMode="auto">
            <a:xfrm>
              <a:off x="2208" y="2928"/>
              <a:ext cx="240" cy="96"/>
            </a:xfrm>
            <a:prstGeom prst="ellipse">
              <a:avLst/>
            </a:prstGeom>
            <a:solidFill>
              <a:srgbClr val="969696"/>
            </a:solidFill>
            <a:ln w="50800">
              <a:solidFill>
                <a:srgbClr val="000080"/>
              </a:solidFill>
              <a:round/>
              <a:headEnd/>
              <a:tailEnd type="none" w="med" len="lg"/>
            </a:ln>
          </p:spPr>
          <p:txBody>
            <a:bodyPr wrap="none" anchor="ctr"/>
            <a:lstStyle/>
            <a:p>
              <a:endParaRPr lang="cs-CZ"/>
            </a:p>
          </p:txBody>
        </p:sp>
      </p:grpSp>
      <p:grpSp>
        <p:nvGrpSpPr>
          <p:cNvPr id="61458" name="Group 379"/>
          <p:cNvGrpSpPr>
            <a:grpSpLocks/>
          </p:cNvGrpSpPr>
          <p:nvPr/>
        </p:nvGrpSpPr>
        <p:grpSpPr bwMode="auto">
          <a:xfrm>
            <a:off x="6070600" y="2335213"/>
            <a:ext cx="558800" cy="685800"/>
            <a:chOff x="1968" y="2256"/>
            <a:chExt cx="352" cy="432"/>
          </a:xfrm>
        </p:grpSpPr>
        <p:grpSp>
          <p:nvGrpSpPr>
            <p:cNvPr id="61475" name="Group 380"/>
            <p:cNvGrpSpPr>
              <a:grpSpLocks/>
            </p:cNvGrpSpPr>
            <p:nvPr/>
          </p:nvGrpSpPr>
          <p:grpSpPr bwMode="auto">
            <a:xfrm>
              <a:off x="2016" y="2256"/>
              <a:ext cx="304" cy="240"/>
              <a:chOff x="2208" y="2832"/>
              <a:chExt cx="480" cy="288"/>
            </a:xfrm>
          </p:grpSpPr>
          <p:sp>
            <p:nvSpPr>
              <p:cNvPr id="61481" name="Oval 381"/>
              <p:cNvSpPr>
                <a:spLocks noChangeArrowheads="1"/>
              </p:cNvSpPr>
              <p:nvPr/>
            </p:nvSpPr>
            <p:spPr bwMode="auto">
              <a:xfrm>
                <a:off x="2304" y="2832"/>
                <a:ext cx="240" cy="96"/>
              </a:xfrm>
              <a:prstGeom prst="ellipse">
                <a:avLst/>
              </a:prstGeom>
              <a:solidFill>
                <a:srgbClr val="969696"/>
              </a:solidFill>
              <a:ln w="50800">
                <a:solidFill>
                  <a:srgbClr val="000080"/>
                </a:solidFill>
                <a:round/>
                <a:headEnd/>
                <a:tailEnd type="none" w="med" len="lg"/>
              </a:ln>
            </p:spPr>
            <p:txBody>
              <a:bodyPr wrap="none" anchor="ctr"/>
              <a:lstStyle/>
              <a:p>
                <a:endParaRPr lang="cs-CZ"/>
              </a:p>
            </p:txBody>
          </p:sp>
          <p:sp>
            <p:nvSpPr>
              <p:cNvPr id="61482" name="Oval 382"/>
              <p:cNvSpPr>
                <a:spLocks noChangeArrowheads="1"/>
              </p:cNvSpPr>
              <p:nvPr/>
            </p:nvSpPr>
            <p:spPr bwMode="auto">
              <a:xfrm>
                <a:off x="2448" y="2880"/>
                <a:ext cx="240" cy="96"/>
              </a:xfrm>
              <a:prstGeom prst="ellipse">
                <a:avLst/>
              </a:prstGeom>
              <a:solidFill>
                <a:srgbClr val="969696"/>
              </a:solidFill>
              <a:ln w="50800">
                <a:solidFill>
                  <a:srgbClr val="000080"/>
                </a:solidFill>
                <a:round/>
                <a:headEnd/>
                <a:tailEnd type="none" w="med" len="lg"/>
              </a:ln>
            </p:spPr>
            <p:txBody>
              <a:bodyPr wrap="none" anchor="ctr"/>
              <a:lstStyle/>
              <a:p>
                <a:endParaRPr lang="cs-CZ"/>
              </a:p>
            </p:txBody>
          </p:sp>
          <p:sp>
            <p:nvSpPr>
              <p:cNvPr id="61483" name="Oval 383"/>
              <p:cNvSpPr>
                <a:spLocks noChangeArrowheads="1"/>
              </p:cNvSpPr>
              <p:nvPr/>
            </p:nvSpPr>
            <p:spPr bwMode="auto">
              <a:xfrm>
                <a:off x="2400" y="3024"/>
                <a:ext cx="240" cy="96"/>
              </a:xfrm>
              <a:prstGeom prst="ellipse">
                <a:avLst/>
              </a:prstGeom>
              <a:solidFill>
                <a:srgbClr val="969696"/>
              </a:solidFill>
              <a:ln w="50800">
                <a:solidFill>
                  <a:srgbClr val="000080"/>
                </a:solidFill>
                <a:round/>
                <a:headEnd/>
                <a:tailEnd type="none" w="med" len="lg"/>
              </a:ln>
            </p:spPr>
            <p:txBody>
              <a:bodyPr wrap="none" anchor="ctr"/>
              <a:lstStyle/>
              <a:p>
                <a:endParaRPr lang="cs-CZ"/>
              </a:p>
            </p:txBody>
          </p:sp>
          <p:sp>
            <p:nvSpPr>
              <p:cNvPr id="61484" name="Oval 384"/>
              <p:cNvSpPr>
                <a:spLocks noChangeArrowheads="1"/>
              </p:cNvSpPr>
              <p:nvPr/>
            </p:nvSpPr>
            <p:spPr bwMode="auto">
              <a:xfrm>
                <a:off x="2208" y="2928"/>
                <a:ext cx="240" cy="96"/>
              </a:xfrm>
              <a:prstGeom prst="ellipse">
                <a:avLst/>
              </a:prstGeom>
              <a:solidFill>
                <a:srgbClr val="969696"/>
              </a:solidFill>
              <a:ln w="50800">
                <a:solidFill>
                  <a:srgbClr val="000080"/>
                </a:solidFill>
                <a:round/>
                <a:headEnd/>
                <a:tailEnd type="none" w="med" len="lg"/>
              </a:ln>
            </p:spPr>
            <p:txBody>
              <a:bodyPr wrap="none" anchor="ctr"/>
              <a:lstStyle/>
              <a:p>
                <a:endParaRPr lang="cs-CZ"/>
              </a:p>
            </p:txBody>
          </p:sp>
        </p:grpSp>
        <p:grpSp>
          <p:nvGrpSpPr>
            <p:cNvPr id="61476" name="Group 385"/>
            <p:cNvGrpSpPr>
              <a:grpSpLocks/>
            </p:cNvGrpSpPr>
            <p:nvPr/>
          </p:nvGrpSpPr>
          <p:grpSpPr bwMode="auto">
            <a:xfrm>
              <a:off x="1968" y="2448"/>
              <a:ext cx="304" cy="240"/>
              <a:chOff x="2208" y="2832"/>
              <a:chExt cx="480" cy="288"/>
            </a:xfrm>
          </p:grpSpPr>
          <p:sp>
            <p:nvSpPr>
              <p:cNvPr id="61477" name="Oval 386"/>
              <p:cNvSpPr>
                <a:spLocks noChangeArrowheads="1"/>
              </p:cNvSpPr>
              <p:nvPr/>
            </p:nvSpPr>
            <p:spPr bwMode="auto">
              <a:xfrm>
                <a:off x="2304" y="2832"/>
                <a:ext cx="240" cy="96"/>
              </a:xfrm>
              <a:prstGeom prst="ellipse">
                <a:avLst/>
              </a:prstGeom>
              <a:solidFill>
                <a:srgbClr val="969696"/>
              </a:solidFill>
              <a:ln w="50800">
                <a:solidFill>
                  <a:srgbClr val="000080"/>
                </a:solidFill>
                <a:round/>
                <a:headEnd/>
                <a:tailEnd type="none" w="med" len="lg"/>
              </a:ln>
            </p:spPr>
            <p:txBody>
              <a:bodyPr wrap="none" anchor="ctr"/>
              <a:lstStyle/>
              <a:p>
                <a:endParaRPr lang="cs-CZ"/>
              </a:p>
            </p:txBody>
          </p:sp>
          <p:sp>
            <p:nvSpPr>
              <p:cNvPr id="61478" name="Oval 387"/>
              <p:cNvSpPr>
                <a:spLocks noChangeArrowheads="1"/>
              </p:cNvSpPr>
              <p:nvPr/>
            </p:nvSpPr>
            <p:spPr bwMode="auto">
              <a:xfrm>
                <a:off x="2448" y="2880"/>
                <a:ext cx="240" cy="96"/>
              </a:xfrm>
              <a:prstGeom prst="ellipse">
                <a:avLst/>
              </a:prstGeom>
              <a:solidFill>
                <a:srgbClr val="969696"/>
              </a:solidFill>
              <a:ln w="50800">
                <a:solidFill>
                  <a:srgbClr val="000080"/>
                </a:solidFill>
                <a:round/>
                <a:headEnd/>
                <a:tailEnd type="none" w="med" len="lg"/>
              </a:ln>
            </p:spPr>
            <p:txBody>
              <a:bodyPr wrap="none" anchor="ctr"/>
              <a:lstStyle/>
              <a:p>
                <a:endParaRPr lang="cs-CZ"/>
              </a:p>
            </p:txBody>
          </p:sp>
          <p:sp>
            <p:nvSpPr>
              <p:cNvPr id="61479" name="Oval 388"/>
              <p:cNvSpPr>
                <a:spLocks noChangeArrowheads="1"/>
              </p:cNvSpPr>
              <p:nvPr/>
            </p:nvSpPr>
            <p:spPr bwMode="auto">
              <a:xfrm>
                <a:off x="2400" y="3024"/>
                <a:ext cx="240" cy="96"/>
              </a:xfrm>
              <a:prstGeom prst="ellipse">
                <a:avLst/>
              </a:prstGeom>
              <a:solidFill>
                <a:srgbClr val="969696"/>
              </a:solidFill>
              <a:ln w="50800">
                <a:solidFill>
                  <a:srgbClr val="000080"/>
                </a:solidFill>
                <a:round/>
                <a:headEnd/>
                <a:tailEnd type="none" w="med" len="lg"/>
              </a:ln>
            </p:spPr>
            <p:txBody>
              <a:bodyPr wrap="none" anchor="ctr"/>
              <a:lstStyle/>
              <a:p>
                <a:endParaRPr lang="cs-CZ"/>
              </a:p>
            </p:txBody>
          </p:sp>
          <p:sp>
            <p:nvSpPr>
              <p:cNvPr id="61480" name="Oval 389"/>
              <p:cNvSpPr>
                <a:spLocks noChangeArrowheads="1"/>
              </p:cNvSpPr>
              <p:nvPr/>
            </p:nvSpPr>
            <p:spPr bwMode="auto">
              <a:xfrm>
                <a:off x="2208" y="2928"/>
                <a:ext cx="240" cy="96"/>
              </a:xfrm>
              <a:prstGeom prst="ellipse">
                <a:avLst/>
              </a:prstGeom>
              <a:solidFill>
                <a:srgbClr val="969696"/>
              </a:solidFill>
              <a:ln w="50800">
                <a:solidFill>
                  <a:srgbClr val="000080"/>
                </a:solidFill>
                <a:round/>
                <a:headEnd/>
                <a:tailEnd type="none" w="med" len="lg"/>
              </a:ln>
            </p:spPr>
            <p:txBody>
              <a:bodyPr wrap="none" anchor="ctr"/>
              <a:lstStyle/>
              <a:p>
                <a:endParaRPr lang="cs-CZ"/>
              </a:p>
            </p:txBody>
          </p:sp>
        </p:grpSp>
      </p:grpSp>
      <p:grpSp>
        <p:nvGrpSpPr>
          <p:cNvPr id="61513" name="Group 390"/>
          <p:cNvGrpSpPr>
            <a:grpSpLocks/>
          </p:cNvGrpSpPr>
          <p:nvPr/>
        </p:nvGrpSpPr>
        <p:grpSpPr bwMode="auto">
          <a:xfrm>
            <a:off x="4800600" y="1236663"/>
            <a:ext cx="3671888" cy="2089150"/>
            <a:chOff x="3024" y="604"/>
            <a:chExt cx="2313" cy="1316"/>
          </a:xfrm>
        </p:grpSpPr>
        <p:sp>
          <p:nvSpPr>
            <p:cNvPr id="61473" name="Text Box 391"/>
            <p:cNvSpPr txBox="1">
              <a:spLocks noChangeArrowheads="1"/>
            </p:cNvSpPr>
            <p:nvPr/>
          </p:nvSpPr>
          <p:spPr bwMode="auto">
            <a:xfrm>
              <a:off x="4613" y="604"/>
              <a:ext cx="724" cy="520"/>
            </a:xfrm>
            <a:prstGeom prst="rect">
              <a:avLst/>
            </a:prstGeom>
            <a:noFill/>
            <a:ln w="25400">
              <a:noFill/>
              <a:miter lim="800000"/>
              <a:headEnd/>
              <a:tailEnd type="none" w="med" len="lg"/>
            </a:ln>
          </p:spPr>
          <p:txBody>
            <a:bodyPr wrap="none">
              <a:spAutoFit/>
            </a:bodyPr>
            <a:lstStyle/>
            <a:p>
              <a:r>
                <a:rPr lang="cs-CZ">
                  <a:solidFill>
                    <a:srgbClr val="000099"/>
                  </a:solidFill>
                  <a:latin typeface="Comic Sans MS" pitchFamily="66" charset="0"/>
                </a:rPr>
                <a:t>Vzduchem</a:t>
              </a:r>
              <a:br>
                <a:rPr lang="cs-CZ">
                  <a:solidFill>
                    <a:srgbClr val="000099"/>
                  </a:solidFill>
                  <a:latin typeface="Comic Sans MS" pitchFamily="66" charset="0"/>
                </a:rPr>
              </a:br>
              <a:r>
                <a:rPr lang="cs-CZ">
                  <a:solidFill>
                    <a:srgbClr val="000099"/>
                  </a:solidFill>
                  <a:latin typeface="Comic Sans MS" pitchFamily="66" charset="0"/>
                </a:rPr>
                <a:t>vyplněné</a:t>
              </a:r>
            </a:p>
            <a:p>
              <a:r>
                <a:rPr lang="cs-CZ">
                  <a:solidFill>
                    <a:srgbClr val="000099"/>
                  </a:solidFill>
                  <a:latin typeface="Comic Sans MS" pitchFamily="66" charset="0"/>
                </a:rPr>
                <a:t>póry</a:t>
              </a:r>
              <a:endParaRPr lang="en-US">
                <a:solidFill>
                  <a:srgbClr val="000099"/>
                </a:solidFill>
                <a:latin typeface="Comic Sans MS" pitchFamily="66" charset="0"/>
              </a:endParaRPr>
            </a:p>
          </p:txBody>
        </p:sp>
        <p:sp>
          <p:nvSpPr>
            <p:cNvPr id="61474" name="Line 392"/>
            <p:cNvSpPr>
              <a:spLocks noChangeShapeType="1"/>
            </p:cNvSpPr>
            <p:nvPr/>
          </p:nvSpPr>
          <p:spPr bwMode="auto">
            <a:xfrm flipH="1">
              <a:off x="3024" y="768"/>
              <a:ext cx="1632" cy="1152"/>
            </a:xfrm>
            <a:prstGeom prst="line">
              <a:avLst/>
            </a:prstGeom>
            <a:noFill/>
            <a:ln w="25400">
              <a:solidFill>
                <a:srgbClr val="000080"/>
              </a:solidFill>
              <a:round/>
              <a:headEnd/>
              <a:tailEnd type="stealth" w="med" len="lg"/>
            </a:ln>
          </p:spPr>
          <p:txBody>
            <a:bodyPr/>
            <a:lstStyle/>
            <a:p>
              <a:endParaRPr lang="en-US"/>
            </a:p>
          </p:txBody>
        </p:sp>
      </p:grpSp>
      <p:sp>
        <p:nvSpPr>
          <p:cNvPr id="61460" name="Rectangle 393"/>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sp>
        <p:nvSpPr>
          <p:cNvPr id="61461" name="Oval 394"/>
          <p:cNvSpPr>
            <a:spLocks noChangeArrowheads="1"/>
          </p:cNvSpPr>
          <p:nvPr/>
        </p:nvSpPr>
        <p:spPr bwMode="auto">
          <a:xfrm>
            <a:off x="3276600" y="5300663"/>
            <a:ext cx="241300" cy="127000"/>
          </a:xfrm>
          <a:prstGeom prst="ellipse">
            <a:avLst/>
          </a:prstGeom>
          <a:solidFill>
            <a:srgbClr val="969696"/>
          </a:solidFill>
          <a:ln w="50800">
            <a:solidFill>
              <a:srgbClr val="000080"/>
            </a:solidFill>
            <a:round/>
            <a:headEnd/>
            <a:tailEnd type="none" w="med" len="lg"/>
          </a:ln>
        </p:spPr>
        <p:txBody>
          <a:bodyPr wrap="none" anchor="ctr"/>
          <a:lstStyle/>
          <a:p>
            <a:endParaRPr lang="cs-CZ"/>
          </a:p>
        </p:txBody>
      </p:sp>
      <p:sp>
        <p:nvSpPr>
          <p:cNvPr id="61462" name="Oval 395"/>
          <p:cNvSpPr>
            <a:spLocks noChangeArrowheads="1"/>
          </p:cNvSpPr>
          <p:nvPr/>
        </p:nvSpPr>
        <p:spPr bwMode="auto">
          <a:xfrm>
            <a:off x="3708400" y="5229225"/>
            <a:ext cx="241300" cy="127000"/>
          </a:xfrm>
          <a:prstGeom prst="ellipse">
            <a:avLst/>
          </a:prstGeom>
          <a:solidFill>
            <a:srgbClr val="969696"/>
          </a:solidFill>
          <a:ln w="50800">
            <a:solidFill>
              <a:srgbClr val="000080"/>
            </a:solidFill>
            <a:round/>
            <a:headEnd/>
            <a:tailEnd type="none" w="med" len="lg"/>
          </a:ln>
        </p:spPr>
        <p:txBody>
          <a:bodyPr wrap="none" anchor="ctr"/>
          <a:lstStyle/>
          <a:p>
            <a:endParaRPr lang="cs-CZ"/>
          </a:p>
        </p:txBody>
      </p:sp>
      <p:sp>
        <p:nvSpPr>
          <p:cNvPr id="61463" name="Oval 396"/>
          <p:cNvSpPr>
            <a:spLocks noChangeArrowheads="1"/>
          </p:cNvSpPr>
          <p:nvPr/>
        </p:nvSpPr>
        <p:spPr bwMode="auto">
          <a:xfrm>
            <a:off x="3995738" y="5229225"/>
            <a:ext cx="241300" cy="127000"/>
          </a:xfrm>
          <a:prstGeom prst="ellipse">
            <a:avLst/>
          </a:prstGeom>
          <a:solidFill>
            <a:srgbClr val="969696"/>
          </a:solidFill>
          <a:ln w="50800">
            <a:solidFill>
              <a:srgbClr val="000080"/>
            </a:solidFill>
            <a:round/>
            <a:headEnd/>
            <a:tailEnd type="none" w="med" len="lg"/>
          </a:ln>
        </p:spPr>
        <p:txBody>
          <a:bodyPr wrap="none" anchor="ctr"/>
          <a:lstStyle/>
          <a:p>
            <a:endParaRPr lang="cs-CZ"/>
          </a:p>
        </p:txBody>
      </p:sp>
      <p:sp>
        <p:nvSpPr>
          <p:cNvPr id="61464" name="Oval 397"/>
          <p:cNvSpPr>
            <a:spLocks noChangeArrowheads="1"/>
          </p:cNvSpPr>
          <p:nvPr/>
        </p:nvSpPr>
        <p:spPr bwMode="auto">
          <a:xfrm>
            <a:off x="4284663" y="5229225"/>
            <a:ext cx="241300" cy="127000"/>
          </a:xfrm>
          <a:prstGeom prst="ellipse">
            <a:avLst/>
          </a:prstGeom>
          <a:solidFill>
            <a:srgbClr val="969696"/>
          </a:solidFill>
          <a:ln w="50800">
            <a:solidFill>
              <a:srgbClr val="000080"/>
            </a:solidFill>
            <a:round/>
            <a:headEnd/>
            <a:tailEnd type="none" w="med" len="lg"/>
          </a:ln>
        </p:spPr>
        <p:txBody>
          <a:bodyPr wrap="none" anchor="ctr"/>
          <a:lstStyle/>
          <a:p>
            <a:endParaRPr lang="cs-CZ"/>
          </a:p>
        </p:txBody>
      </p:sp>
      <p:sp>
        <p:nvSpPr>
          <p:cNvPr id="61465" name="Oval 398"/>
          <p:cNvSpPr>
            <a:spLocks noChangeArrowheads="1"/>
          </p:cNvSpPr>
          <p:nvPr/>
        </p:nvSpPr>
        <p:spPr bwMode="auto">
          <a:xfrm>
            <a:off x="5148263" y="5229225"/>
            <a:ext cx="241300" cy="127000"/>
          </a:xfrm>
          <a:prstGeom prst="ellipse">
            <a:avLst/>
          </a:prstGeom>
          <a:solidFill>
            <a:srgbClr val="969696"/>
          </a:solidFill>
          <a:ln w="50800">
            <a:solidFill>
              <a:srgbClr val="000080"/>
            </a:solidFill>
            <a:round/>
            <a:headEnd/>
            <a:tailEnd type="none" w="med" len="lg"/>
          </a:ln>
        </p:spPr>
        <p:txBody>
          <a:bodyPr wrap="none" anchor="ctr"/>
          <a:lstStyle/>
          <a:p>
            <a:endParaRPr lang="cs-CZ"/>
          </a:p>
        </p:txBody>
      </p:sp>
      <p:sp>
        <p:nvSpPr>
          <p:cNvPr id="61466" name="Oval 399"/>
          <p:cNvSpPr>
            <a:spLocks noChangeArrowheads="1"/>
          </p:cNvSpPr>
          <p:nvPr/>
        </p:nvSpPr>
        <p:spPr bwMode="auto">
          <a:xfrm>
            <a:off x="3492500" y="3429000"/>
            <a:ext cx="241300" cy="127000"/>
          </a:xfrm>
          <a:prstGeom prst="ellipse">
            <a:avLst/>
          </a:prstGeom>
          <a:solidFill>
            <a:srgbClr val="969696"/>
          </a:solidFill>
          <a:ln w="50800">
            <a:solidFill>
              <a:srgbClr val="000080"/>
            </a:solidFill>
            <a:round/>
            <a:headEnd/>
            <a:tailEnd type="none" w="med" len="lg"/>
          </a:ln>
        </p:spPr>
        <p:txBody>
          <a:bodyPr wrap="none" anchor="ctr"/>
          <a:lstStyle/>
          <a:p>
            <a:endParaRPr lang="cs-CZ"/>
          </a:p>
        </p:txBody>
      </p:sp>
      <p:sp>
        <p:nvSpPr>
          <p:cNvPr id="61467" name="Oval 400"/>
          <p:cNvSpPr>
            <a:spLocks noChangeArrowheads="1"/>
          </p:cNvSpPr>
          <p:nvPr/>
        </p:nvSpPr>
        <p:spPr bwMode="auto">
          <a:xfrm>
            <a:off x="3203575" y="3500438"/>
            <a:ext cx="241300" cy="127000"/>
          </a:xfrm>
          <a:prstGeom prst="ellipse">
            <a:avLst/>
          </a:prstGeom>
          <a:solidFill>
            <a:srgbClr val="969696"/>
          </a:solidFill>
          <a:ln w="50800">
            <a:solidFill>
              <a:srgbClr val="000080"/>
            </a:solidFill>
            <a:round/>
            <a:headEnd/>
            <a:tailEnd type="none" w="med" len="lg"/>
          </a:ln>
        </p:spPr>
        <p:txBody>
          <a:bodyPr wrap="none" anchor="ctr"/>
          <a:lstStyle/>
          <a:p>
            <a:endParaRPr lang="cs-CZ"/>
          </a:p>
        </p:txBody>
      </p:sp>
      <p:sp>
        <p:nvSpPr>
          <p:cNvPr id="61468" name="Oval 401"/>
          <p:cNvSpPr>
            <a:spLocks noChangeArrowheads="1"/>
          </p:cNvSpPr>
          <p:nvPr/>
        </p:nvSpPr>
        <p:spPr bwMode="auto">
          <a:xfrm>
            <a:off x="2843213" y="3500438"/>
            <a:ext cx="241300" cy="127000"/>
          </a:xfrm>
          <a:prstGeom prst="ellipse">
            <a:avLst/>
          </a:prstGeom>
          <a:solidFill>
            <a:srgbClr val="969696"/>
          </a:solidFill>
          <a:ln w="50800">
            <a:solidFill>
              <a:srgbClr val="000080"/>
            </a:solidFill>
            <a:round/>
            <a:headEnd/>
            <a:tailEnd type="none" w="med" len="lg"/>
          </a:ln>
        </p:spPr>
        <p:txBody>
          <a:bodyPr wrap="none" anchor="ctr"/>
          <a:lstStyle/>
          <a:p>
            <a:endParaRPr lang="cs-CZ"/>
          </a:p>
        </p:txBody>
      </p:sp>
      <p:sp>
        <p:nvSpPr>
          <p:cNvPr id="61469" name="Oval 402"/>
          <p:cNvSpPr>
            <a:spLocks noChangeArrowheads="1"/>
          </p:cNvSpPr>
          <p:nvPr/>
        </p:nvSpPr>
        <p:spPr bwMode="auto">
          <a:xfrm>
            <a:off x="5867400" y="3644900"/>
            <a:ext cx="241300" cy="127000"/>
          </a:xfrm>
          <a:prstGeom prst="ellipse">
            <a:avLst/>
          </a:prstGeom>
          <a:solidFill>
            <a:srgbClr val="969696"/>
          </a:solidFill>
          <a:ln w="50800">
            <a:solidFill>
              <a:srgbClr val="000080"/>
            </a:solidFill>
            <a:round/>
            <a:headEnd/>
            <a:tailEnd type="none" w="med" len="lg"/>
          </a:ln>
        </p:spPr>
        <p:txBody>
          <a:bodyPr wrap="none" anchor="ctr"/>
          <a:lstStyle/>
          <a:p>
            <a:endParaRPr lang="cs-CZ"/>
          </a:p>
        </p:txBody>
      </p:sp>
      <p:sp>
        <p:nvSpPr>
          <p:cNvPr id="61470" name="Oval 403"/>
          <p:cNvSpPr>
            <a:spLocks noChangeArrowheads="1"/>
          </p:cNvSpPr>
          <p:nvPr/>
        </p:nvSpPr>
        <p:spPr bwMode="auto">
          <a:xfrm>
            <a:off x="5867400" y="3429000"/>
            <a:ext cx="241300" cy="127000"/>
          </a:xfrm>
          <a:prstGeom prst="ellipse">
            <a:avLst/>
          </a:prstGeom>
          <a:solidFill>
            <a:srgbClr val="969696"/>
          </a:solidFill>
          <a:ln w="50800">
            <a:solidFill>
              <a:srgbClr val="000080"/>
            </a:solidFill>
            <a:round/>
            <a:headEnd/>
            <a:tailEnd type="none" w="med" len="lg"/>
          </a:ln>
        </p:spPr>
        <p:txBody>
          <a:bodyPr wrap="none" anchor="ctr"/>
          <a:lstStyle/>
          <a:p>
            <a:endParaRPr lang="cs-CZ"/>
          </a:p>
        </p:txBody>
      </p:sp>
      <p:sp>
        <p:nvSpPr>
          <p:cNvPr id="61471" name="Text Box 404"/>
          <p:cNvSpPr txBox="1">
            <a:spLocks noChangeArrowheads="1"/>
          </p:cNvSpPr>
          <p:nvPr/>
        </p:nvSpPr>
        <p:spPr bwMode="auto">
          <a:xfrm>
            <a:off x="7451725" y="5229225"/>
            <a:ext cx="1692275" cy="336550"/>
          </a:xfrm>
          <a:prstGeom prst="rect">
            <a:avLst/>
          </a:prstGeom>
          <a:noFill/>
          <a:ln w="25400">
            <a:noFill/>
            <a:miter lim="800000"/>
            <a:headEnd/>
            <a:tailEnd type="none" w="med" len="lg"/>
          </a:ln>
        </p:spPr>
        <p:txBody>
          <a:bodyPr wrap="none">
            <a:spAutoFit/>
          </a:bodyPr>
          <a:lstStyle/>
          <a:p>
            <a:r>
              <a:rPr lang="cs-CZ">
                <a:solidFill>
                  <a:srgbClr val="000099"/>
                </a:solidFill>
                <a:latin typeface="Comic Sans MS" pitchFamily="66" charset="0"/>
              </a:rPr>
              <a:t>Mikroorganismy</a:t>
            </a:r>
            <a:endParaRPr lang="en-US">
              <a:solidFill>
                <a:srgbClr val="000099"/>
              </a:solidFill>
              <a:latin typeface="Comic Sans MS" pitchFamily="66" charset="0"/>
            </a:endParaRPr>
          </a:p>
        </p:txBody>
      </p:sp>
      <p:sp>
        <p:nvSpPr>
          <p:cNvPr id="61472" name="Line 405"/>
          <p:cNvSpPr>
            <a:spLocks noChangeShapeType="1"/>
          </p:cNvSpPr>
          <p:nvPr/>
        </p:nvSpPr>
        <p:spPr bwMode="auto">
          <a:xfrm flipH="1" flipV="1">
            <a:off x="5508625" y="5229225"/>
            <a:ext cx="1943100" cy="144463"/>
          </a:xfrm>
          <a:prstGeom prst="line">
            <a:avLst/>
          </a:prstGeom>
          <a:noFill/>
          <a:ln w="25400">
            <a:solidFill>
              <a:srgbClr val="000099"/>
            </a:solidFill>
            <a:round/>
            <a:headEnd/>
            <a:tailEnd type="stealth" w="med" len="lg"/>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61513"/>
                                        </p:tgtEl>
                                        <p:attrNameLst>
                                          <p:attrName>style.visibility</p:attrName>
                                        </p:attrNameLst>
                                      </p:cBhvr>
                                      <p:to>
                                        <p:strVal val="visible"/>
                                      </p:to>
                                    </p:set>
                                    <p:animEffect transition="in" filter="wipe(up)">
                                      <p:cBhvr>
                                        <p:cTn id="13" dur="500"/>
                                        <p:tgtEl>
                                          <p:spTgt spid="61513"/>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Zástupný symbol pro číslo snímku 2"/>
          <p:cNvSpPr>
            <a:spLocks noGrp="1"/>
          </p:cNvSpPr>
          <p:nvPr>
            <p:ph type="sldNum" sz="quarter" idx="10"/>
          </p:nvPr>
        </p:nvSpPr>
        <p:spPr>
          <a:noFill/>
        </p:spPr>
        <p:txBody>
          <a:bodyPr/>
          <a:lstStyle/>
          <a:p>
            <a:r>
              <a:rPr lang="cs-CZ" smtClean="0">
                <a:latin typeface="Arial" charset="0"/>
              </a:rPr>
              <a:t>Snímek </a:t>
            </a:r>
            <a:fld id="{C966F6BF-09EC-4840-A3F3-5FD37E358E87}" type="slidenum">
              <a:rPr lang="cs-CZ" smtClean="0">
                <a:latin typeface="Arial" charset="0"/>
              </a:rPr>
              <a:pPr/>
              <a:t>52</a:t>
            </a:fld>
            <a:endParaRPr lang="cs-CZ" smtClean="0">
              <a:latin typeface="Arial" charset="0"/>
            </a:endParaRPr>
          </a:p>
        </p:txBody>
      </p:sp>
      <p:sp>
        <p:nvSpPr>
          <p:cNvPr id="62467" name="Text Box 4"/>
          <p:cNvSpPr txBox="1">
            <a:spLocks noChangeArrowheads="1"/>
          </p:cNvSpPr>
          <p:nvPr/>
        </p:nvSpPr>
        <p:spPr bwMode="auto">
          <a:xfrm>
            <a:off x="179388" y="765175"/>
            <a:ext cx="5661025" cy="5334000"/>
          </a:xfrm>
          <a:prstGeom prst="rect">
            <a:avLst/>
          </a:prstGeom>
          <a:noFill/>
          <a:ln w="9525">
            <a:noFill/>
            <a:miter lim="800000"/>
            <a:headEnd/>
            <a:tailEnd/>
          </a:ln>
        </p:spPr>
        <p:txBody>
          <a:bodyPr>
            <a:spAutoFit/>
          </a:bodyPr>
          <a:lstStyle/>
          <a:p>
            <a:pPr marL="363538" indent="-363538" eaLnBrk="0" hangingPunct="0">
              <a:spcBef>
                <a:spcPct val="50000"/>
              </a:spcBef>
            </a:pPr>
            <a:r>
              <a:rPr lang="cs-CZ" sz="2400">
                <a:solidFill>
                  <a:srgbClr val="0000FF"/>
                </a:solidFill>
              </a:rPr>
              <a:t>Význam mikroorganismů v půdě</a:t>
            </a:r>
            <a:r>
              <a:rPr lang="cs-CZ" sz="2000" b="0">
                <a:solidFill>
                  <a:srgbClr val="0000FF"/>
                </a:solidFill>
              </a:rPr>
              <a:t> </a:t>
            </a:r>
          </a:p>
          <a:p>
            <a:pPr marL="363538" indent="-363538" eaLnBrk="0" hangingPunct="0">
              <a:spcBef>
                <a:spcPct val="50000"/>
              </a:spcBef>
              <a:buFontTx/>
              <a:buChar char="•"/>
            </a:pPr>
            <a:endParaRPr lang="cs-CZ" sz="2000" b="0">
              <a:solidFill>
                <a:srgbClr val="0000FF"/>
              </a:solidFill>
            </a:endParaRPr>
          </a:p>
          <a:p>
            <a:pPr marL="363538" indent="-363538" eaLnBrk="0" hangingPunct="0">
              <a:spcBef>
                <a:spcPct val="50000"/>
              </a:spcBef>
              <a:buFontTx/>
              <a:buChar char="•"/>
            </a:pPr>
            <a:r>
              <a:rPr lang="cs-CZ" sz="2000" b="0"/>
              <a:t>stěžejní v cyklech živin a energií</a:t>
            </a:r>
          </a:p>
          <a:p>
            <a:pPr marL="363538" indent="-363538" eaLnBrk="0" hangingPunct="0">
              <a:spcBef>
                <a:spcPct val="50000"/>
              </a:spcBef>
              <a:buFontTx/>
              <a:buChar char="•"/>
            </a:pPr>
            <a:r>
              <a:rPr lang="cs-CZ" sz="2000" b="0"/>
              <a:t>stojí na počátku potravních řetězců</a:t>
            </a:r>
          </a:p>
          <a:p>
            <a:pPr marL="363538" indent="-363538" eaLnBrk="0" hangingPunct="0">
              <a:spcBef>
                <a:spcPct val="50000"/>
              </a:spcBef>
              <a:buFontTx/>
              <a:buChar char="•"/>
            </a:pPr>
            <a:r>
              <a:rPr lang="cs-CZ" sz="2000" b="0"/>
              <a:t>rozklad organické hmoty (mineralizace)</a:t>
            </a:r>
          </a:p>
          <a:p>
            <a:pPr marL="363538" indent="-363538" eaLnBrk="0" hangingPunct="0">
              <a:spcBef>
                <a:spcPct val="50000"/>
              </a:spcBef>
              <a:buFontTx/>
              <a:buChar char="•"/>
            </a:pPr>
            <a:r>
              <a:rPr lang="cs-CZ" sz="2000" b="0"/>
              <a:t>syntéza nových sloučenin (immobilizace)</a:t>
            </a:r>
          </a:p>
          <a:p>
            <a:pPr marL="363538" indent="-363538" eaLnBrk="0" hangingPunct="0">
              <a:spcBef>
                <a:spcPct val="50000"/>
              </a:spcBef>
              <a:buFontTx/>
              <a:buChar char="•"/>
            </a:pPr>
            <a:r>
              <a:rPr lang="cs-CZ" sz="2000" b="0"/>
              <a:t>tvorba humusu</a:t>
            </a:r>
          </a:p>
          <a:p>
            <a:pPr marL="363538" indent="-363538" eaLnBrk="0" hangingPunct="0">
              <a:spcBef>
                <a:spcPct val="50000"/>
              </a:spcBef>
              <a:buFontTx/>
              <a:buChar char="•"/>
            </a:pPr>
            <a:r>
              <a:rPr lang="cs-CZ" sz="2000" b="0"/>
              <a:t>udržování půdní struktury, stabilita agregátů</a:t>
            </a:r>
          </a:p>
          <a:p>
            <a:pPr marL="363538" indent="-363538" eaLnBrk="0" hangingPunct="0">
              <a:spcBef>
                <a:spcPct val="50000"/>
              </a:spcBef>
              <a:buFontTx/>
              <a:buChar char="•"/>
            </a:pPr>
            <a:r>
              <a:rPr lang="cs-CZ" sz="2000" b="0"/>
              <a:t>prospěšný vliv na půdní úrodnost a pro růst rostlin</a:t>
            </a:r>
          </a:p>
          <a:p>
            <a:pPr marL="363538" indent="-363538" eaLnBrk="0" hangingPunct="0">
              <a:spcBef>
                <a:spcPct val="50000"/>
              </a:spcBef>
              <a:buFontTx/>
              <a:buChar char="•"/>
            </a:pPr>
            <a:r>
              <a:rPr lang="cs-CZ" sz="2000" b="0"/>
              <a:t>vliv na vodní a vzdušný režim půdy</a:t>
            </a:r>
          </a:p>
          <a:p>
            <a:pPr marL="363538" indent="-363538" eaLnBrk="0" hangingPunct="0">
              <a:spcBef>
                <a:spcPct val="50000"/>
              </a:spcBef>
              <a:buFontTx/>
              <a:buChar char="•"/>
            </a:pPr>
            <a:r>
              <a:rPr lang="cs-CZ" sz="2000" b="0"/>
              <a:t>degradace celé řady polutantů</a:t>
            </a:r>
          </a:p>
        </p:txBody>
      </p:sp>
      <p:pic>
        <p:nvPicPr>
          <p:cNvPr id="62468" name="Picture 7" descr="dark_brown_pr"/>
          <p:cNvPicPr>
            <a:picLocks noChangeAspect="1" noChangeArrowheads="1"/>
          </p:cNvPicPr>
          <p:nvPr/>
        </p:nvPicPr>
        <p:blipFill>
          <a:blip r:embed="rId2" cstate="print"/>
          <a:srcRect/>
          <a:stretch>
            <a:fillRect/>
          </a:stretch>
        </p:blipFill>
        <p:spPr bwMode="auto">
          <a:xfrm>
            <a:off x="5867400" y="692150"/>
            <a:ext cx="3168650" cy="4897438"/>
          </a:xfrm>
          <a:prstGeom prst="rect">
            <a:avLst/>
          </a:prstGeom>
          <a:noFill/>
          <a:ln w="9525">
            <a:noFill/>
            <a:miter lim="800000"/>
            <a:headEnd/>
            <a:tailEnd/>
          </a:ln>
        </p:spPr>
      </p:pic>
      <p:sp>
        <p:nvSpPr>
          <p:cNvPr id="62469" name="Rectangle 8"/>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pic>
        <p:nvPicPr>
          <p:cNvPr id="62470" name="Picture 9" descr="minimmb"/>
          <p:cNvPicPr>
            <a:picLocks noChangeAspect="1" noChangeArrowheads="1"/>
          </p:cNvPicPr>
          <p:nvPr/>
        </p:nvPicPr>
        <p:blipFill>
          <a:blip r:embed="rId3" cstate="print"/>
          <a:srcRect/>
          <a:stretch>
            <a:fillRect/>
          </a:stretch>
        </p:blipFill>
        <p:spPr bwMode="auto">
          <a:xfrm>
            <a:off x="6516688" y="2565400"/>
            <a:ext cx="1812925" cy="1476375"/>
          </a:xfrm>
          <a:prstGeom prst="rect">
            <a:avLst/>
          </a:prstGeom>
          <a:noFill/>
          <a:ln w="9525">
            <a:noFill/>
            <a:miter lim="800000"/>
            <a:headEnd/>
            <a:tailEnd/>
          </a:ln>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Zástupný symbol pro číslo snímku 3"/>
          <p:cNvSpPr>
            <a:spLocks noGrp="1"/>
          </p:cNvSpPr>
          <p:nvPr>
            <p:ph type="sldNum" sz="quarter" idx="10"/>
          </p:nvPr>
        </p:nvSpPr>
        <p:spPr>
          <a:noFill/>
        </p:spPr>
        <p:txBody>
          <a:bodyPr/>
          <a:lstStyle/>
          <a:p>
            <a:r>
              <a:rPr lang="cs-CZ" smtClean="0">
                <a:latin typeface="Arial" charset="0"/>
              </a:rPr>
              <a:t>Snímek </a:t>
            </a:r>
            <a:fld id="{EAB6A4B5-7830-4396-8AAC-DF21D17DFAF0}" type="slidenum">
              <a:rPr lang="cs-CZ" smtClean="0">
                <a:latin typeface="Arial" charset="0"/>
              </a:rPr>
              <a:pPr/>
              <a:t>53</a:t>
            </a:fld>
            <a:endParaRPr lang="cs-CZ" smtClean="0">
              <a:latin typeface="Arial" charset="0"/>
            </a:endParaRPr>
          </a:p>
        </p:txBody>
      </p:sp>
      <p:pic>
        <p:nvPicPr>
          <p:cNvPr id="63491" name="Picture 6" descr="Microbial Role in Plants"/>
          <p:cNvPicPr>
            <a:picLocks noChangeAspect="1" noChangeArrowheads="1"/>
          </p:cNvPicPr>
          <p:nvPr/>
        </p:nvPicPr>
        <p:blipFill>
          <a:blip r:embed="rId2" cstate="print"/>
          <a:srcRect/>
          <a:stretch>
            <a:fillRect/>
          </a:stretch>
        </p:blipFill>
        <p:spPr bwMode="auto">
          <a:xfrm>
            <a:off x="250825" y="620713"/>
            <a:ext cx="7561263" cy="5767387"/>
          </a:xfrm>
          <a:prstGeom prst="rect">
            <a:avLst/>
          </a:prstGeom>
          <a:noFill/>
          <a:ln w="9525">
            <a:noFill/>
            <a:miter lim="800000"/>
            <a:headEnd/>
            <a:tailEnd/>
          </a:ln>
        </p:spPr>
      </p:pic>
      <p:sp>
        <p:nvSpPr>
          <p:cNvPr id="63492" name="Rectangle 7"/>
          <p:cNvSpPr>
            <a:spLocks noChangeArrowheads="1"/>
          </p:cNvSpPr>
          <p:nvPr/>
        </p:nvSpPr>
        <p:spPr bwMode="auto">
          <a:xfrm rot="-5400000">
            <a:off x="5803107" y="3639344"/>
            <a:ext cx="4500562" cy="336550"/>
          </a:xfrm>
          <a:prstGeom prst="rect">
            <a:avLst/>
          </a:prstGeom>
          <a:noFill/>
          <a:ln w="9525">
            <a:noFill/>
            <a:miter lim="800000"/>
            <a:headEnd/>
            <a:tailEnd/>
          </a:ln>
        </p:spPr>
        <p:txBody>
          <a:bodyPr anchor="ctr">
            <a:spAutoFit/>
          </a:bodyPr>
          <a:lstStyle/>
          <a:p>
            <a:pPr eaLnBrk="0" hangingPunct="0"/>
            <a:r>
              <a:rPr lang="cs-CZ" b="0">
                <a:hlinkClick r:id="rId3"/>
              </a:rPr>
              <a:t>www.aabiotekh.com/xtekh/nutri_cycle.htm</a:t>
            </a:r>
            <a:r>
              <a:rPr lang="cs-CZ"/>
              <a:t> </a:t>
            </a:r>
          </a:p>
        </p:txBody>
      </p:sp>
      <p:sp>
        <p:nvSpPr>
          <p:cNvPr id="63493" name="Rectangle 8"/>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cs-CZ" sz="2400" smtClean="0"/>
              <a:t>Mikrobiální společenstva půdy</a:t>
            </a:r>
          </a:p>
        </p:txBody>
      </p:sp>
      <p:sp>
        <p:nvSpPr>
          <p:cNvPr id="64515" name="Rectangle 3"/>
          <p:cNvSpPr>
            <a:spLocks noGrp="1" noChangeArrowheads="1"/>
          </p:cNvSpPr>
          <p:nvPr>
            <p:ph idx="1"/>
          </p:nvPr>
        </p:nvSpPr>
        <p:spPr/>
        <p:txBody>
          <a:bodyPr/>
          <a:lstStyle/>
          <a:p>
            <a:pPr eaLnBrk="1" hangingPunct="1">
              <a:buFontTx/>
              <a:buNone/>
            </a:pPr>
            <a:r>
              <a:rPr lang="cs-CZ" smtClean="0"/>
              <a:t>Mikroorganismy naprosto nezbytné pro půdní úrodnost</a:t>
            </a:r>
          </a:p>
        </p:txBody>
      </p:sp>
      <p:sp>
        <p:nvSpPr>
          <p:cNvPr id="64516" name="Zástupný symbol pro číslo snímku 4"/>
          <p:cNvSpPr>
            <a:spLocks noGrp="1"/>
          </p:cNvSpPr>
          <p:nvPr>
            <p:ph type="sldNum" sz="quarter" idx="10"/>
          </p:nvPr>
        </p:nvSpPr>
        <p:spPr>
          <a:noFill/>
        </p:spPr>
        <p:txBody>
          <a:bodyPr/>
          <a:lstStyle/>
          <a:p>
            <a:r>
              <a:rPr lang="cs-CZ" smtClean="0">
                <a:latin typeface="Arial" charset="0"/>
              </a:rPr>
              <a:t>Snímek </a:t>
            </a:r>
            <a:fld id="{EC1444C2-C76B-48B9-A2B9-A91CAEDEC623}" type="slidenum">
              <a:rPr lang="cs-CZ" smtClean="0">
                <a:latin typeface="Arial" charset="0"/>
              </a:rPr>
              <a:pPr/>
              <a:t>54</a:t>
            </a:fld>
            <a:endParaRPr lang="cs-CZ" smtClean="0">
              <a:latin typeface="Arial" charset="0"/>
            </a:endParaRPr>
          </a:p>
        </p:txBody>
      </p:sp>
      <p:pic>
        <p:nvPicPr>
          <p:cNvPr id="64517" name="Picture 4" descr="twobugsb"/>
          <p:cNvPicPr>
            <a:picLocks noChangeAspect="1" noChangeArrowheads="1"/>
          </p:cNvPicPr>
          <p:nvPr/>
        </p:nvPicPr>
        <p:blipFill>
          <a:blip r:embed="rId2" cstate="print"/>
          <a:srcRect/>
          <a:stretch>
            <a:fillRect/>
          </a:stretch>
        </p:blipFill>
        <p:spPr bwMode="auto">
          <a:xfrm>
            <a:off x="1619250" y="1341438"/>
            <a:ext cx="6048375" cy="4146550"/>
          </a:xfrm>
          <a:prstGeom prst="rect">
            <a:avLst/>
          </a:prstGeom>
          <a:noFill/>
          <a:ln w="19050">
            <a:solidFill>
              <a:srgbClr val="000000"/>
            </a:solidFill>
            <a:miter lim="800000"/>
            <a:headEnd/>
            <a:tailEnd/>
          </a:ln>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2"/>
          <p:cNvSpPr>
            <a:spLocks noGrp="1" noChangeArrowheads="1"/>
          </p:cNvSpPr>
          <p:nvPr>
            <p:ph type="title"/>
          </p:nvPr>
        </p:nvSpPr>
        <p:spPr/>
        <p:txBody>
          <a:bodyPr/>
          <a:lstStyle/>
          <a:p>
            <a:pPr eaLnBrk="1" hangingPunct="1"/>
            <a:r>
              <a:rPr lang="cs-CZ" dirty="0" smtClean="0"/>
              <a:t>Mikrobiální společenstva </a:t>
            </a:r>
            <a:r>
              <a:rPr lang="cs-CZ" dirty="0" smtClean="0"/>
              <a:t>půdy</a:t>
            </a:r>
            <a:endParaRPr lang="en-US" dirty="0" smtClean="0"/>
          </a:p>
        </p:txBody>
      </p:sp>
      <p:sp>
        <p:nvSpPr>
          <p:cNvPr id="65539" name="Rectangle 13"/>
          <p:cNvSpPr>
            <a:spLocks noGrp="1" noChangeArrowheads="1"/>
          </p:cNvSpPr>
          <p:nvPr>
            <p:ph idx="1"/>
          </p:nvPr>
        </p:nvSpPr>
        <p:spPr/>
        <p:txBody>
          <a:bodyPr/>
          <a:lstStyle/>
          <a:p>
            <a:pPr eaLnBrk="1" hangingPunct="1">
              <a:buFontTx/>
              <a:buNone/>
            </a:pPr>
            <a:r>
              <a:rPr lang="cs-CZ" smtClean="0">
                <a:solidFill>
                  <a:srgbClr val="0000FF"/>
                </a:solidFill>
              </a:rPr>
              <a:t>Funkce mikroorganismů v potravní síti (soil food web)</a:t>
            </a:r>
          </a:p>
        </p:txBody>
      </p:sp>
      <p:sp>
        <p:nvSpPr>
          <p:cNvPr id="65540" name="Zástupný symbol pro číslo snímku 4"/>
          <p:cNvSpPr>
            <a:spLocks noGrp="1"/>
          </p:cNvSpPr>
          <p:nvPr>
            <p:ph type="sldNum" sz="quarter" idx="10"/>
          </p:nvPr>
        </p:nvSpPr>
        <p:spPr>
          <a:noFill/>
        </p:spPr>
        <p:txBody>
          <a:bodyPr/>
          <a:lstStyle/>
          <a:p>
            <a:r>
              <a:rPr lang="cs-CZ" smtClean="0">
                <a:latin typeface="Arial" charset="0"/>
              </a:rPr>
              <a:t>Snímek </a:t>
            </a:r>
            <a:fld id="{577697A2-2B16-41FF-B0E3-AC353A1D3087}" type="slidenum">
              <a:rPr lang="cs-CZ" smtClean="0">
                <a:latin typeface="Arial" charset="0"/>
              </a:rPr>
              <a:pPr/>
              <a:t>55</a:t>
            </a:fld>
            <a:endParaRPr lang="cs-CZ" smtClean="0">
              <a:latin typeface="Arial" charset="0"/>
            </a:endParaRPr>
          </a:p>
        </p:txBody>
      </p:sp>
      <p:sp>
        <p:nvSpPr>
          <p:cNvPr id="65541" name="Rectangle 9"/>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endParaRPr lang="cs-CZ" sz="2400" dirty="0">
              <a:solidFill>
                <a:srgbClr val="DC0000"/>
              </a:solidFill>
            </a:endParaRPr>
          </a:p>
        </p:txBody>
      </p:sp>
      <p:pic>
        <p:nvPicPr>
          <p:cNvPr id="65542" name="Picture 10"/>
          <p:cNvPicPr>
            <a:picLocks noChangeAspect="1" noChangeArrowheads="1"/>
          </p:cNvPicPr>
          <p:nvPr/>
        </p:nvPicPr>
        <p:blipFill>
          <a:blip r:embed="rId2" cstate="print"/>
          <a:srcRect/>
          <a:stretch>
            <a:fillRect/>
          </a:stretch>
        </p:blipFill>
        <p:spPr bwMode="auto">
          <a:xfrm>
            <a:off x="0" y="1125538"/>
            <a:ext cx="9144000" cy="4575175"/>
          </a:xfrm>
          <a:prstGeom prst="rect">
            <a:avLst/>
          </a:prstGeom>
          <a:noFill/>
          <a:ln w="9525">
            <a:noFill/>
            <a:miter lim="800000"/>
            <a:headEnd/>
            <a:tailEnd/>
          </a:ln>
        </p:spPr>
      </p:pic>
      <p:sp>
        <p:nvSpPr>
          <p:cNvPr id="65543" name="Rectangle 11"/>
          <p:cNvSpPr>
            <a:spLocks noChangeArrowheads="1"/>
          </p:cNvSpPr>
          <p:nvPr/>
        </p:nvSpPr>
        <p:spPr bwMode="auto">
          <a:xfrm>
            <a:off x="5045075" y="5734050"/>
            <a:ext cx="4098925" cy="336550"/>
          </a:xfrm>
          <a:prstGeom prst="rect">
            <a:avLst/>
          </a:prstGeom>
          <a:noFill/>
          <a:ln w="9525">
            <a:noFill/>
            <a:miter lim="800000"/>
            <a:headEnd/>
            <a:tailEnd/>
          </a:ln>
        </p:spPr>
        <p:txBody>
          <a:bodyPr wrap="none">
            <a:spAutoFit/>
          </a:bodyPr>
          <a:lstStyle/>
          <a:p>
            <a:r>
              <a:rPr lang="cs-CZ"/>
              <a:t>http://www-crcslm.waite.adelaide.edu.au</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Zástupný symbol pro číslo snímku 3"/>
          <p:cNvSpPr>
            <a:spLocks noGrp="1"/>
          </p:cNvSpPr>
          <p:nvPr>
            <p:ph type="sldNum" sz="quarter" idx="10"/>
          </p:nvPr>
        </p:nvSpPr>
        <p:spPr>
          <a:noFill/>
        </p:spPr>
        <p:txBody>
          <a:bodyPr/>
          <a:lstStyle/>
          <a:p>
            <a:r>
              <a:rPr lang="cs-CZ" smtClean="0">
                <a:latin typeface="Arial" charset="0"/>
              </a:rPr>
              <a:t>Snímek </a:t>
            </a:r>
            <a:fld id="{BE47E2B3-E59B-46BC-89BE-43C0063E4107}" type="slidenum">
              <a:rPr lang="cs-CZ" smtClean="0">
                <a:latin typeface="Arial" charset="0"/>
              </a:rPr>
              <a:pPr/>
              <a:t>56</a:t>
            </a:fld>
            <a:endParaRPr lang="cs-CZ" smtClean="0">
              <a:latin typeface="Arial" charset="0"/>
            </a:endParaRPr>
          </a:p>
        </p:txBody>
      </p:sp>
      <p:sp>
        <p:nvSpPr>
          <p:cNvPr id="66563" name="Rectangle 3"/>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pic>
        <p:nvPicPr>
          <p:cNvPr id="66564" name="Picture 5" descr="A-3"/>
          <p:cNvPicPr>
            <a:picLocks noChangeAspect="1" noChangeArrowheads="1"/>
          </p:cNvPicPr>
          <p:nvPr/>
        </p:nvPicPr>
        <p:blipFill>
          <a:blip r:embed="rId2" cstate="print"/>
          <a:srcRect t="13121"/>
          <a:stretch>
            <a:fillRect/>
          </a:stretch>
        </p:blipFill>
        <p:spPr bwMode="auto">
          <a:xfrm>
            <a:off x="179388" y="1052513"/>
            <a:ext cx="8713787" cy="5365750"/>
          </a:xfrm>
          <a:prstGeom prst="rect">
            <a:avLst/>
          </a:prstGeom>
          <a:noFill/>
          <a:ln w="9525">
            <a:noFill/>
            <a:miter lim="800000"/>
            <a:headEnd/>
            <a:tailEnd/>
          </a:ln>
        </p:spPr>
      </p:pic>
      <p:sp>
        <p:nvSpPr>
          <p:cNvPr id="66565" name="Rectangle 6"/>
          <p:cNvSpPr>
            <a:spLocks noChangeArrowheads="1"/>
          </p:cNvSpPr>
          <p:nvPr/>
        </p:nvSpPr>
        <p:spPr bwMode="auto">
          <a:xfrm>
            <a:off x="179388" y="549275"/>
            <a:ext cx="8713787" cy="5832475"/>
          </a:xfrm>
          <a:prstGeom prst="rect">
            <a:avLst/>
          </a:prstGeom>
          <a:noFill/>
          <a:ln w="9525">
            <a:noFill/>
            <a:miter lim="800000"/>
            <a:headEnd/>
            <a:tailEnd/>
          </a:ln>
        </p:spPr>
        <p:txBody>
          <a:bodyPr/>
          <a:lstStyle/>
          <a:p>
            <a:pPr marL="342900" indent="-342900">
              <a:spcBef>
                <a:spcPct val="20000"/>
              </a:spcBef>
            </a:pPr>
            <a:r>
              <a:rPr lang="cs-CZ" sz="2400">
                <a:solidFill>
                  <a:srgbClr val="0000FF"/>
                </a:solidFill>
              </a:rPr>
              <a:t>Funkce mikroorganismů v potravní síti (soil food web)</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9"/>
          <p:cNvSpPr>
            <a:spLocks noGrp="1" noChangeArrowheads="1"/>
          </p:cNvSpPr>
          <p:nvPr>
            <p:ph type="title"/>
          </p:nvPr>
        </p:nvSpPr>
        <p:spPr>
          <a:xfrm>
            <a:off x="250825" y="549275"/>
            <a:ext cx="9045575" cy="431800"/>
          </a:xfrm>
        </p:spPr>
        <p:txBody>
          <a:bodyPr/>
          <a:lstStyle/>
          <a:p>
            <a:pPr algn="l" eaLnBrk="1" hangingPunct="1"/>
            <a:r>
              <a:rPr lang="cs-CZ" sz="2400" smtClean="0">
                <a:solidFill>
                  <a:srgbClr val="0000FF"/>
                </a:solidFill>
              </a:rPr>
              <a:t>Role mikroorganismů v půdní struktuře (K.T. Semple)</a:t>
            </a:r>
            <a:endParaRPr lang="en-US" sz="2400" smtClean="0">
              <a:solidFill>
                <a:srgbClr val="0000FF"/>
              </a:solidFill>
            </a:endParaRPr>
          </a:p>
        </p:txBody>
      </p:sp>
      <p:sp>
        <p:nvSpPr>
          <p:cNvPr id="67587" name="Zástupný symbol pro číslo snímku 3"/>
          <p:cNvSpPr>
            <a:spLocks noGrp="1"/>
          </p:cNvSpPr>
          <p:nvPr>
            <p:ph type="sldNum" sz="quarter" idx="10"/>
          </p:nvPr>
        </p:nvSpPr>
        <p:spPr>
          <a:noFill/>
        </p:spPr>
        <p:txBody>
          <a:bodyPr/>
          <a:lstStyle/>
          <a:p>
            <a:r>
              <a:rPr lang="cs-CZ" smtClean="0">
                <a:latin typeface="Arial" charset="0"/>
              </a:rPr>
              <a:t>Snímek </a:t>
            </a:r>
            <a:fld id="{531A315C-0657-4252-90F1-AD3A67112B79}" type="slidenum">
              <a:rPr lang="cs-CZ" smtClean="0">
                <a:latin typeface="Arial" charset="0"/>
              </a:rPr>
              <a:pPr/>
              <a:t>57</a:t>
            </a:fld>
            <a:endParaRPr lang="cs-CZ" smtClean="0">
              <a:latin typeface="Arial" charset="0"/>
            </a:endParaRPr>
          </a:p>
        </p:txBody>
      </p:sp>
      <p:sp>
        <p:nvSpPr>
          <p:cNvPr id="67588" name="Freeform 3" descr="Brown marble"/>
          <p:cNvSpPr>
            <a:spLocks/>
          </p:cNvSpPr>
          <p:nvPr/>
        </p:nvSpPr>
        <p:spPr bwMode="auto">
          <a:xfrm rot="-381972">
            <a:off x="5495925" y="3957638"/>
            <a:ext cx="1895475" cy="1528762"/>
          </a:xfrm>
          <a:custGeom>
            <a:avLst/>
            <a:gdLst>
              <a:gd name="T0" fmla="*/ 1533525 w 1194"/>
              <a:gd name="T1" fmla="*/ 130999 h 1167"/>
              <a:gd name="T2" fmla="*/ 887413 w 1194"/>
              <a:gd name="T3" fmla="*/ 96939 h 1167"/>
              <a:gd name="T4" fmla="*/ 766762 w 1194"/>
              <a:gd name="T5" fmla="*/ 96939 h 1167"/>
              <a:gd name="T6" fmla="*/ 685800 w 1194"/>
              <a:gd name="T7" fmla="*/ 163749 h 1167"/>
              <a:gd name="T8" fmla="*/ 604837 w 1194"/>
              <a:gd name="T9" fmla="*/ 297368 h 1167"/>
              <a:gd name="T10" fmla="*/ 201612 w 1194"/>
              <a:gd name="T11" fmla="*/ 630107 h 1167"/>
              <a:gd name="T12" fmla="*/ 161925 w 1194"/>
              <a:gd name="T13" fmla="*/ 696916 h 1167"/>
              <a:gd name="T14" fmla="*/ 120650 w 1194"/>
              <a:gd name="T15" fmla="*/ 729666 h 1167"/>
              <a:gd name="T16" fmla="*/ 0 w 1194"/>
              <a:gd name="T17" fmla="*/ 1129214 h 1167"/>
              <a:gd name="T18" fmla="*/ 39687 w 1194"/>
              <a:gd name="T19" fmla="*/ 1429203 h 1167"/>
              <a:gd name="T20" fmla="*/ 120650 w 1194"/>
              <a:gd name="T21" fmla="*/ 1494702 h 1167"/>
              <a:gd name="T22" fmla="*/ 161925 w 1194"/>
              <a:gd name="T23" fmla="*/ 1528762 h 1167"/>
              <a:gd name="T24" fmla="*/ 1008062 w 1194"/>
              <a:gd name="T25" fmla="*/ 1494702 h 1167"/>
              <a:gd name="T26" fmla="*/ 1089025 w 1194"/>
              <a:gd name="T27" fmla="*/ 1429203 h 1167"/>
              <a:gd name="T28" fmla="*/ 1209675 w 1194"/>
              <a:gd name="T29" fmla="*/ 1395143 h 1167"/>
              <a:gd name="T30" fmla="*/ 1371600 w 1194"/>
              <a:gd name="T31" fmla="*/ 1295583 h 1167"/>
              <a:gd name="T32" fmla="*/ 1492250 w 1194"/>
              <a:gd name="T33" fmla="*/ 1196024 h 1167"/>
              <a:gd name="T34" fmla="*/ 1573212 w 1194"/>
              <a:gd name="T35" fmla="*/ 1062404 h 1167"/>
              <a:gd name="T36" fmla="*/ 1654175 w 1194"/>
              <a:gd name="T37" fmla="*/ 995595 h 1167"/>
              <a:gd name="T38" fmla="*/ 1774825 w 1194"/>
              <a:gd name="T39" fmla="*/ 829226 h 1167"/>
              <a:gd name="T40" fmla="*/ 1816100 w 1194"/>
              <a:gd name="T41" fmla="*/ 796476 h 1167"/>
              <a:gd name="T42" fmla="*/ 1855788 w 1194"/>
              <a:gd name="T43" fmla="*/ 762416 h 1167"/>
              <a:gd name="T44" fmla="*/ 1895475 w 1194"/>
              <a:gd name="T45" fmla="*/ 662856 h 1167"/>
              <a:gd name="T46" fmla="*/ 1774825 w 1194"/>
              <a:gd name="T47" fmla="*/ 196499 h 1167"/>
              <a:gd name="T48" fmla="*/ 1533525 w 1194"/>
              <a:gd name="T49" fmla="*/ 130999 h 11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94"/>
              <a:gd name="T76" fmla="*/ 0 h 1167"/>
              <a:gd name="T77" fmla="*/ 1194 w 1194"/>
              <a:gd name="T78" fmla="*/ 1167 h 116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94" h="1167">
                <a:moveTo>
                  <a:pt x="966" y="100"/>
                </a:moveTo>
                <a:cubicBezTo>
                  <a:pt x="830" y="91"/>
                  <a:pt x="694" y="90"/>
                  <a:pt x="559" y="74"/>
                </a:cubicBezTo>
                <a:cubicBezTo>
                  <a:pt x="465" y="63"/>
                  <a:pt x="634" y="0"/>
                  <a:pt x="483" y="74"/>
                </a:cubicBezTo>
                <a:cubicBezTo>
                  <a:pt x="466" y="91"/>
                  <a:pt x="443" y="103"/>
                  <a:pt x="432" y="125"/>
                </a:cubicBezTo>
                <a:cubicBezTo>
                  <a:pt x="415" y="159"/>
                  <a:pt x="408" y="200"/>
                  <a:pt x="381" y="227"/>
                </a:cubicBezTo>
                <a:cubicBezTo>
                  <a:pt x="296" y="311"/>
                  <a:pt x="210" y="395"/>
                  <a:pt x="127" y="481"/>
                </a:cubicBezTo>
                <a:cubicBezTo>
                  <a:pt x="114" y="495"/>
                  <a:pt x="113" y="516"/>
                  <a:pt x="102" y="532"/>
                </a:cubicBezTo>
                <a:cubicBezTo>
                  <a:pt x="95" y="542"/>
                  <a:pt x="85" y="549"/>
                  <a:pt x="76" y="557"/>
                </a:cubicBezTo>
                <a:cubicBezTo>
                  <a:pt x="51" y="659"/>
                  <a:pt x="33" y="762"/>
                  <a:pt x="0" y="862"/>
                </a:cubicBezTo>
                <a:cubicBezTo>
                  <a:pt x="8" y="938"/>
                  <a:pt x="5" y="1017"/>
                  <a:pt x="25" y="1091"/>
                </a:cubicBezTo>
                <a:cubicBezTo>
                  <a:pt x="31" y="1114"/>
                  <a:pt x="59" y="1124"/>
                  <a:pt x="76" y="1141"/>
                </a:cubicBezTo>
                <a:cubicBezTo>
                  <a:pt x="85" y="1150"/>
                  <a:pt x="102" y="1167"/>
                  <a:pt x="102" y="1167"/>
                </a:cubicBezTo>
                <a:cubicBezTo>
                  <a:pt x="280" y="1158"/>
                  <a:pt x="459" y="1164"/>
                  <a:pt x="635" y="1141"/>
                </a:cubicBezTo>
                <a:cubicBezTo>
                  <a:pt x="659" y="1138"/>
                  <a:pt x="669" y="1108"/>
                  <a:pt x="686" y="1091"/>
                </a:cubicBezTo>
                <a:cubicBezTo>
                  <a:pt x="705" y="1072"/>
                  <a:pt x="737" y="1074"/>
                  <a:pt x="762" y="1065"/>
                </a:cubicBezTo>
                <a:cubicBezTo>
                  <a:pt x="826" y="1001"/>
                  <a:pt x="791" y="1025"/>
                  <a:pt x="864" y="989"/>
                </a:cubicBezTo>
                <a:cubicBezTo>
                  <a:pt x="889" y="964"/>
                  <a:pt x="924" y="945"/>
                  <a:pt x="940" y="913"/>
                </a:cubicBezTo>
                <a:cubicBezTo>
                  <a:pt x="957" y="879"/>
                  <a:pt x="964" y="838"/>
                  <a:pt x="991" y="811"/>
                </a:cubicBezTo>
                <a:cubicBezTo>
                  <a:pt x="1008" y="794"/>
                  <a:pt x="1042" y="760"/>
                  <a:pt x="1042" y="760"/>
                </a:cubicBezTo>
                <a:cubicBezTo>
                  <a:pt x="1074" y="663"/>
                  <a:pt x="1049" y="702"/>
                  <a:pt x="1118" y="633"/>
                </a:cubicBezTo>
                <a:cubicBezTo>
                  <a:pt x="1127" y="625"/>
                  <a:pt x="1135" y="617"/>
                  <a:pt x="1144" y="608"/>
                </a:cubicBezTo>
                <a:cubicBezTo>
                  <a:pt x="1153" y="599"/>
                  <a:pt x="1169" y="582"/>
                  <a:pt x="1169" y="582"/>
                </a:cubicBezTo>
                <a:cubicBezTo>
                  <a:pt x="1177" y="557"/>
                  <a:pt x="1194" y="533"/>
                  <a:pt x="1194" y="506"/>
                </a:cubicBezTo>
                <a:cubicBezTo>
                  <a:pt x="1194" y="408"/>
                  <a:pt x="1165" y="244"/>
                  <a:pt x="1118" y="150"/>
                </a:cubicBezTo>
                <a:cubicBezTo>
                  <a:pt x="1094" y="102"/>
                  <a:pt x="966" y="100"/>
                  <a:pt x="966" y="100"/>
                </a:cubicBezTo>
                <a:close/>
              </a:path>
            </a:pathLst>
          </a:custGeom>
          <a:blipFill dpi="0" rotWithShape="0">
            <a:blip r:embed="rId2" cstate="print"/>
            <a:srcRect/>
            <a:tile tx="0" ty="0" sx="100000" sy="100000" flip="none" algn="tl"/>
          </a:blipFill>
          <a:ln w="25400" cap="flat" cmpd="sng">
            <a:noFill/>
            <a:prstDash val="solid"/>
            <a:round/>
            <a:headEnd type="none" w="med" len="med"/>
            <a:tailEnd type="none" w="sm" len="med"/>
          </a:ln>
        </p:spPr>
        <p:txBody>
          <a:bodyPr/>
          <a:lstStyle/>
          <a:p>
            <a:endParaRPr lang="en-US"/>
          </a:p>
        </p:txBody>
      </p:sp>
      <p:sp>
        <p:nvSpPr>
          <p:cNvPr id="67589" name="Line 4"/>
          <p:cNvSpPr>
            <a:spLocks noChangeShapeType="1"/>
          </p:cNvSpPr>
          <p:nvPr/>
        </p:nvSpPr>
        <p:spPr bwMode="auto">
          <a:xfrm flipH="1">
            <a:off x="6248400" y="2438400"/>
            <a:ext cx="838200" cy="1905000"/>
          </a:xfrm>
          <a:prstGeom prst="line">
            <a:avLst/>
          </a:prstGeom>
          <a:noFill/>
          <a:ln w="25400">
            <a:solidFill>
              <a:srgbClr val="000080"/>
            </a:solidFill>
            <a:round/>
            <a:headEnd/>
            <a:tailEnd type="stealth" w="sm" len="med"/>
          </a:ln>
        </p:spPr>
        <p:txBody>
          <a:bodyPr/>
          <a:lstStyle/>
          <a:p>
            <a:endParaRPr lang="en-US"/>
          </a:p>
        </p:txBody>
      </p:sp>
      <p:sp>
        <p:nvSpPr>
          <p:cNvPr id="67590" name="Freeform 6" descr="White marble"/>
          <p:cNvSpPr>
            <a:spLocks/>
          </p:cNvSpPr>
          <p:nvPr/>
        </p:nvSpPr>
        <p:spPr bwMode="auto">
          <a:xfrm>
            <a:off x="1493838" y="1447800"/>
            <a:ext cx="3671887" cy="1608138"/>
          </a:xfrm>
          <a:custGeom>
            <a:avLst/>
            <a:gdLst>
              <a:gd name="T0" fmla="*/ 2379662 w 2313"/>
              <a:gd name="T1" fmla="*/ 85725 h 1013"/>
              <a:gd name="T2" fmla="*/ 887412 w 2313"/>
              <a:gd name="T3" fmla="*/ 85725 h 1013"/>
              <a:gd name="T4" fmla="*/ 806450 w 2313"/>
              <a:gd name="T5" fmla="*/ 166688 h 1013"/>
              <a:gd name="T6" fmla="*/ 725487 w 2313"/>
              <a:gd name="T7" fmla="*/ 206375 h 1013"/>
              <a:gd name="T8" fmla="*/ 484187 w 2313"/>
              <a:gd name="T9" fmla="*/ 407988 h 1013"/>
              <a:gd name="T10" fmla="*/ 282575 w 2313"/>
              <a:gd name="T11" fmla="*/ 611188 h 1013"/>
              <a:gd name="T12" fmla="*/ 242887 w 2313"/>
              <a:gd name="T13" fmla="*/ 690563 h 1013"/>
              <a:gd name="T14" fmla="*/ 161925 w 2313"/>
              <a:gd name="T15" fmla="*/ 731838 h 1013"/>
              <a:gd name="T16" fmla="*/ 80962 w 2313"/>
              <a:gd name="T17" fmla="*/ 812800 h 1013"/>
              <a:gd name="T18" fmla="*/ 39687 w 2313"/>
              <a:gd name="T19" fmla="*/ 852488 h 1013"/>
              <a:gd name="T20" fmla="*/ 0 w 2313"/>
              <a:gd name="T21" fmla="*/ 933450 h 1013"/>
              <a:gd name="T22" fmla="*/ 403225 w 2313"/>
              <a:gd name="T23" fmla="*/ 1336675 h 1013"/>
              <a:gd name="T24" fmla="*/ 725487 w 2313"/>
              <a:gd name="T25" fmla="*/ 1457325 h 1013"/>
              <a:gd name="T26" fmla="*/ 1089025 w 2313"/>
              <a:gd name="T27" fmla="*/ 1577975 h 1013"/>
              <a:gd name="T28" fmla="*/ 3187699 w 2313"/>
              <a:gd name="T29" fmla="*/ 1417638 h 1013"/>
              <a:gd name="T30" fmla="*/ 3509962 w 2313"/>
              <a:gd name="T31" fmla="*/ 1255713 h 1013"/>
              <a:gd name="T32" fmla="*/ 3549650 w 2313"/>
              <a:gd name="T33" fmla="*/ 1174750 h 1013"/>
              <a:gd name="T34" fmla="*/ 3630612 w 2313"/>
              <a:gd name="T35" fmla="*/ 1093788 h 1013"/>
              <a:gd name="T36" fmla="*/ 3671887 w 2313"/>
              <a:gd name="T37" fmla="*/ 973138 h 1013"/>
              <a:gd name="T38" fmla="*/ 3549650 w 2313"/>
              <a:gd name="T39" fmla="*/ 650875 h 1013"/>
              <a:gd name="T40" fmla="*/ 3429000 w 2313"/>
              <a:gd name="T41" fmla="*/ 449263 h 1013"/>
              <a:gd name="T42" fmla="*/ 3187699 w 2313"/>
              <a:gd name="T43" fmla="*/ 247650 h 1013"/>
              <a:gd name="T44" fmla="*/ 2905124 w 2313"/>
              <a:gd name="T45" fmla="*/ 127000 h 1013"/>
              <a:gd name="T46" fmla="*/ 2824162 w 2313"/>
              <a:gd name="T47" fmla="*/ 85725 h 1013"/>
              <a:gd name="T48" fmla="*/ 2379662 w 2313"/>
              <a:gd name="T49" fmla="*/ 85725 h 10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13"/>
              <a:gd name="T76" fmla="*/ 0 h 1013"/>
              <a:gd name="T77" fmla="*/ 2313 w 2313"/>
              <a:gd name="T78" fmla="*/ 1013 h 101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13" h="1013">
                <a:moveTo>
                  <a:pt x="1499" y="54"/>
                </a:moveTo>
                <a:cubicBezTo>
                  <a:pt x="1113" y="12"/>
                  <a:pt x="1104" y="0"/>
                  <a:pt x="559" y="54"/>
                </a:cubicBezTo>
                <a:cubicBezTo>
                  <a:pt x="535" y="56"/>
                  <a:pt x="525" y="88"/>
                  <a:pt x="508" y="105"/>
                </a:cubicBezTo>
                <a:cubicBezTo>
                  <a:pt x="495" y="118"/>
                  <a:pt x="474" y="122"/>
                  <a:pt x="457" y="130"/>
                </a:cubicBezTo>
                <a:cubicBezTo>
                  <a:pt x="405" y="183"/>
                  <a:pt x="370" y="225"/>
                  <a:pt x="305" y="257"/>
                </a:cubicBezTo>
                <a:cubicBezTo>
                  <a:pt x="283" y="279"/>
                  <a:pt x="193" y="355"/>
                  <a:pt x="178" y="385"/>
                </a:cubicBezTo>
                <a:cubicBezTo>
                  <a:pt x="170" y="402"/>
                  <a:pt x="166" y="422"/>
                  <a:pt x="153" y="435"/>
                </a:cubicBezTo>
                <a:cubicBezTo>
                  <a:pt x="140" y="448"/>
                  <a:pt x="117" y="450"/>
                  <a:pt x="102" y="461"/>
                </a:cubicBezTo>
                <a:cubicBezTo>
                  <a:pt x="83" y="475"/>
                  <a:pt x="68" y="495"/>
                  <a:pt x="51" y="512"/>
                </a:cubicBezTo>
                <a:cubicBezTo>
                  <a:pt x="42" y="520"/>
                  <a:pt x="25" y="537"/>
                  <a:pt x="25" y="537"/>
                </a:cubicBezTo>
                <a:cubicBezTo>
                  <a:pt x="17" y="554"/>
                  <a:pt x="0" y="569"/>
                  <a:pt x="0" y="588"/>
                </a:cubicBezTo>
                <a:cubicBezTo>
                  <a:pt x="0" y="732"/>
                  <a:pt x="139" y="804"/>
                  <a:pt x="254" y="842"/>
                </a:cubicBezTo>
                <a:cubicBezTo>
                  <a:pt x="310" y="896"/>
                  <a:pt x="386" y="894"/>
                  <a:pt x="457" y="918"/>
                </a:cubicBezTo>
                <a:cubicBezTo>
                  <a:pt x="744" y="1013"/>
                  <a:pt x="445" y="934"/>
                  <a:pt x="686" y="994"/>
                </a:cubicBezTo>
                <a:cubicBezTo>
                  <a:pt x="1139" y="974"/>
                  <a:pt x="1555" y="914"/>
                  <a:pt x="2008" y="893"/>
                </a:cubicBezTo>
                <a:cubicBezTo>
                  <a:pt x="2088" y="872"/>
                  <a:pt x="2152" y="850"/>
                  <a:pt x="2211" y="791"/>
                </a:cubicBezTo>
                <a:cubicBezTo>
                  <a:pt x="2219" y="774"/>
                  <a:pt x="2225" y="755"/>
                  <a:pt x="2236" y="740"/>
                </a:cubicBezTo>
                <a:cubicBezTo>
                  <a:pt x="2250" y="721"/>
                  <a:pt x="2287" y="689"/>
                  <a:pt x="2287" y="689"/>
                </a:cubicBezTo>
                <a:cubicBezTo>
                  <a:pt x="2296" y="664"/>
                  <a:pt x="2313" y="640"/>
                  <a:pt x="2313" y="613"/>
                </a:cubicBezTo>
                <a:cubicBezTo>
                  <a:pt x="2313" y="546"/>
                  <a:pt x="2264" y="466"/>
                  <a:pt x="2236" y="410"/>
                </a:cubicBezTo>
                <a:cubicBezTo>
                  <a:pt x="2213" y="363"/>
                  <a:pt x="2197" y="320"/>
                  <a:pt x="2160" y="283"/>
                </a:cubicBezTo>
                <a:cubicBezTo>
                  <a:pt x="2114" y="188"/>
                  <a:pt x="2101" y="186"/>
                  <a:pt x="2008" y="156"/>
                </a:cubicBezTo>
                <a:cubicBezTo>
                  <a:pt x="1930" y="78"/>
                  <a:pt x="2054" y="194"/>
                  <a:pt x="1830" y="80"/>
                </a:cubicBezTo>
                <a:cubicBezTo>
                  <a:pt x="1813" y="71"/>
                  <a:pt x="1798" y="55"/>
                  <a:pt x="1779" y="54"/>
                </a:cubicBezTo>
                <a:cubicBezTo>
                  <a:pt x="1686" y="47"/>
                  <a:pt x="1592" y="54"/>
                  <a:pt x="1499" y="54"/>
                </a:cubicBezTo>
                <a:close/>
              </a:path>
            </a:pathLst>
          </a:custGeom>
          <a:blipFill dpi="0" rotWithShape="0">
            <a:blip r:embed="rId3" cstate="print"/>
            <a:srcRect/>
            <a:tile tx="0" ty="0" sx="100000" sy="100000" flip="none" algn="tl"/>
          </a:blipFill>
          <a:ln w="50800" cap="flat" cmpd="sng">
            <a:solidFill>
              <a:srgbClr val="000000"/>
            </a:solidFill>
            <a:prstDash val="solid"/>
            <a:round/>
            <a:headEnd type="none" w="med" len="med"/>
            <a:tailEnd type="none" w="med" len="lg"/>
          </a:ln>
        </p:spPr>
        <p:txBody>
          <a:bodyPr/>
          <a:lstStyle/>
          <a:p>
            <a:endParaRPr lang="en-US"/>
          </a:p>
        </p:txBody>
      </p:sp>
      <p:sp>
        <p:nvSpPr>
          <p:cNvPr id="67591" name="Text Box 7"/>
          <p:cNvSpPr txBox="1">
            <a:spLocks noChangeArrowheads="1"/>
          </p:cNvSpPr>
          <p:nvPr/>
        </p:nvSpPr>
        <p:spPr bwMode="auto">
          <a:xfrm>
            <a:off x="250825" y="1341438"/>
            <a:ext cx="1350963" cy="304800"/>
          </a:xfrm>
          <a:prstGeom prst="rect">
            <a:avLst/>
          </a:prstGeom>
          <a:noFill/>
          <a:ln w="25400">
            <a:noFill/>
            <a:miter lim="800000"/>
            <a:headEnd/>
            <a:tailEnd type="none" w="med" len="lg"/>
          </a:ln>
        </p:spPr>
        <p:txBody>
          <a:bodyPr wrap="none">
            <a:spAutoFit/>
          </a:bodyPr>
          <a:lstStyle/>
          <a:p>
            <a:r>
              <a:rPr lang="cs-CZ" sz="1400">
                <a:solidFill>
                  <a:srgbClr val="000099"/>
                </a:solidFill>
                <a:latin typeface="Comic Sans MS" pitchFamily="66" charset="0"/>
              </a:rPr>
              <a:t>Půdní agregát</a:t>
            </a:r>
            <a:endParaRPr lang="en-US" sz="1400">
              <a:solidFill>
                <a:srgbClr val="000099"/>
              </a:solidFill>
              <a:latin typeface="Comic Sans MS" pitchFamily="66" charset="0"/>
            </a:endParaRPr>
          </a:p>
        </p:txBody>
      </p:sp>
      <p:sp>
        <p:nvSpPr>
          <p:cNvPr id="67592" name="Line 8"/>
          <p:cNvSpPr>
            <a:spLocks noChangeShapeType="1"/>
          </p:cNvSpPr>
          <p:nvPr/>
        </p:nvSpPr>
        <p:spPr bwMode="auto">
          <a:xfrm>
            <a:off x="1692275" y="1628775"/>
            <a:ext cx="1127125" cy="192088"/>
          </a:xfrm>
          <a:prstGeom prst="line">
            <a:avLst/>
          </a:prstGeom>
          <a:noFill/>
          <a:ln w="25400">
            <a:solidFill>
              <a:srgbClr val="000080"/>
            </a:solidFill>
            <a:round/>
            <a:headEnd/>
            <a:tailEnd type="stealth" w="sm" len="med"/>
          </a:ln>
        </p:spPr>
        <p:txBody>
          <a:bodyPr/>
          <a:lstStyle/>
          <a:p>
            <a:endParaRPr lang="en-US"/>
          </a:p>
        </p:txBody>
      </p:sp>
      <p:grpSp>
        <p:nvGrpSpPr>
          <p:cNvPr id="67593" name="Group 11"/>
          <p:cNvGrpSpPr>
            <a:grpSpLocks/>
          </p:cNvGrpSpPr>
          <p:nvPr/>
        </p:nvGrpSpPr>
        <p:grpSpPr bwMode="auto">
          <a:xfrm>
            <a:off x="1101725" y="1373188"/>
            <a:ext cx="5603875" cy="2259012"/>
            <a:chOff x="694" y="865"/>
            <a:chExt cx="3530" cy="1423"/>
          </a:xfrm>
        </p:grpSpPr>
        <p:sp>
          <p:nvSpPr>
            <p:cNvPr id="67666" name="Freeform 12" descr="Brown marble"/>
            <p:cNvSpPr>
              <a:spLocks/>
            </p:cNvSpPr>
            <p:nvPr/>
          </p:nvSpPr>
          <p:spPr bwMode="auto">
            <a:xfrm>
              <a:off x="2438" y="1769"/>
              <a:ext cx="896" cy="396"/>
            </a:xfrm>
            <a:custGeom>
              <a:avLst/>
              <a:gdLst>
                <a:gd name="T0" fmla="*/ 260 w 896"/>
                <a:gd name="T1" fmla="*/ 111 h 396"/>
                <a:gd name="T2" fmla="*/ 128 w 896"/>
                <a:gd name="T3" fmla="*/ 147 h 396"/>
                <a:gd name="T4" fmla="*/ 80 w 896"/>
                <a:gd name="T5" fmla="*/ 195 h 396"/>
                <a:gd name="T6" fmla="*/ 20 w 896"/>
                <a:gd name="T7" fmla="*/ 231 h 396"/>
                <a:gd name="T8" fmla="*/ 164 w 896"/>
                <a:gd name="T9" fmla="*/ 339 h 396"/>
                <a:gd name="T10" fmla="*/ 392 w 896"/>
                <a:gd name="T11" fmla="*/ 363 h 396"/>
                <a:gd name="T12" fmla="*/ 524 w 896"/>
                <a:gd name="T13" fmla="*/ 375 h 396"/>
                <a:gd name="T14" fmla="*/ 608 w 896"/>
                <a:gd name="T15" fmla="*/ 351 h 396"/>
                <a:gd name="T16" fmla="*/ 692 w 896"/>
                <a:gd name="T17" fmla="*/ 315 h 396"/>
                <a:gd name="T18" fmla="*/ 752 w 896"/>
                <a:gd name="T19" fmla="*/ 255 h 396"/>
                <a:gd name="T20" fmla="*/ 776 w 896"/>
                <a:gd name="T21" fmla="*/ 231 h 396"/>
                <a:gd name="T22" fmla="*/ 788 w 896"/>
                <a:gd name="T23" fmla="*/ 219 h 396"/>
                <a:gd name="T24" fmla="*/ 812 w 896"/>
                <a:gd name="T25" fmla="*/ 159 h 396"/>
                <a:gd name="T26" fmla="*/ 896 w 896"/>
                <a:gd name="T27" fmla="*/ 87 h 396"/>
                <a:gd name="T28" fmla="*/ 740 w 896"/>
                <a:gd name="T29" fmla="*/ 39 h 396"/>
                <a:gd name="T30" fmla="*/ 320 w 896"/>
                <a:gd name="T31" fmla="*/ 27 h 396"/>
                <a:gd name="T32" fmla="*/ 284 w 896"/>
                <a:gd name="T33" fmla="*/ 39 h 396"/>
                <a:gd name="T34" fmla="*/ 224 w 896"/>
                <a:gd name="T35" fmla="*/ 135 h 396"/>
                <a:gd name="T36" fmla="*/ 212 w 896"/>
                <a:gd name="T37" fmla="*/ 111 h 3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96"/>
                <a:gd name="T58" fmla="*/ 0 h 396"/>
                <a:gd name="T59" fmla="*/ 896 w 896"/>
                <a:gd name="T60" fmla="*/ 396 h 39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96" h="396">
                  <a:moveTo>
                    <a:pt x="260" y="111"/>
                  </a:moveTo>
                  <a:cubicBezTo>
                    <a:pt x="221" y="118"/>
                    <a:pt x="163" y="121"/>
                    <a:pt x="128" y="147"/>
                  </a:cubicBezTo>
                  <a:cubicBezTo>
                    <a:pt x="114" y="158"/>
                    <a:pt x="97" y="187"/>
                    <a:pt x="80" y="195"/>
                  </a:cubicBezTo>
                  <a:cubicBezTo>
                    <a:pt x="27" y="222"/>
                    <a:pt x="45" y="206"/>
                    <a:pt x="20" y="231"/>
                  </a:cubicBezTo>
                  <a:cubicBezTo>
                    <a:pt x="38" y="372"/>
                    <a:pt x="0" y="323"/>
                    <a:pt x="164" y="339"/>
                  </a:cubicBezTo>
                  <a:cubicBezTo>
                    <a:pt x="240" y="347"/>
                    <a:pt x="392" y="363"/>
                    <a:pt x="392" y="363"/>
                  </a:cubicBezTo>
                  <a:cubicBezTo>
                    <a:pt x="458" y="396"/>
                    <a:pt x="400" y="390"/>
                    <a:pt x="524" y="375"/>
                  </a:cubicBezTo>
                  <a:cubicBezTo>
                    <a:pt x="590" y="342"/>
                    <a:pt x="484" y="392"/>
                    <a:pt x="608" y="351"/>
                  </a:cubicBezTo>
                  <a:cubicBezTo>
                    <a:pt x="637" y="341"/>
                    <a:pt x="663" y="325"/>
                    <a:pt x="692" y="315"/>
                  </a:cubicBezTo>
                  <a:cubicBezTo>
                    <a:pt x="712" y="295"/>
                    <a:pt x="732" y="275"/>
                    <a:pt x="752" y="255"/>
                  </a:cubicBezTo>
                  <a:cubicBezTo>
                    <a:pt x="760" y="247"/>
                    <a:pt x="768" y="239"/>
                    <a:pt x="776" y="231"/>
                  </a:cubicBezTo>
                  <a:cubicBezTo>
                    <a:pt x="780" y="227"/>
                    <a:pt x="788" y="219"/>
                    <a:pt x="788" y="219"/>
                  </a:cubicBezTo>
                  <a:cubicBezTo>
                    <a:pt x="793" y="204"/>
                    <a:pt x="801" y="173"/>
                    <a:pt x="812" y="159"/>
                  </a:cubicBezTo>
                  <a:cubicBezTo>
                    <a:pt x="836" y="126"/>
                    <a:pt x="869" y="114"/>
                    <a:pt x="896" y="87"/>
                  </a:cubicBezTo>
                  <a:cubicBezTo>
                    <a:pt x="836" y="27"/>
                    <a:pt x="870" y="52"/>
                    <a:pt x="740" y="39"/>
                  </a:cubicBezTo>
                  <a:cubicBezTo>
                    <a:pt x="584" y="0"/>
                    <a:pt x="524" y="19"/>
                    <a:pt x="320" y="27"/>
                  </a:cubicBezTo>
                  <a:cubicBezTo>
                    <a:pt x="308" y="31"/>
                    <a:pt x="296" y="36"/>
                    <a:pt x="284" y="39"/>
                  </a:cubicBezTo>
                  <a:cubicBezTo>
                    <a:pt x="210" y="60"/>
                    <a:pt x="224" y="47"/>
                    <a:pt x="224" y="135"/>
                  </a:cubicBezTo>
                  <a:lnTo>
                    <a:pt x="212" y="111"/>
                  </a:lnTo>
                </a:path>
              </a:pathLst>
            </a:custGeom>
            <a:blipFill dpi="0" rotWithShape="0">
              <a:blip r:embed="rId2" cstate="print"/>
              <a:srcRect/>
              <a:tile tx="0" ty="0" sx="100000" sy="100000" flip="none" algn="tl"/>
            </a:blipFill>
            <a:ln w="25400" cap="flat" cmpd="sng">
              <a:noFill/>
              <a:prstDash val="solid"/>
              <a:round/>
              <a:headEnd type="none" w="med" len="med"/>
              <a:tailEnd type="none" w="med" len="lg"/>
            </a:ln>
          </p:spPr>
          <p:txBody>
            <a:bodyPr/>
            <a:lstStyle/>
            <a:p>
              <a:endParaRPr lang="en-US"/>
            </a:p>
          </p:txBody>
        </p:sp>
        <p:sp>
          <p:nvSpPr>
            <p:cNvPr id="67667" name="Freeform 13" descr="Brown marble"/>
            <p:cNvSpPr>
              <a:spLocks/>
            </p:cNvSpPr>
            <p:nvPr/>
          </p:nvSpPr>
          <p:spPr bwMode="auto">
            <a:xfrm>
              <a:off x="694" y="865"/>
              <a:ext cx="2834" cy="1423"/>
            </a:xfrm>
            <a:custGeom>
              <a:avLst/>
              <a:gdLst>
                <a:gd name="T0" fmla="*/ 228 w 2834"/>
                <a:gd name="T1" fmla="*/ 684 h 1423"/>
                <a:gd name="T2" fmla="*/ 156 w 2834"/>
                <a:gd name="T3" fmla="*/ 636 h 1423"/>
                <a:gd name="T4" fmla="*/ 72 w 2834"/>
                <a:gd name="T5" fmla="*/ 672 h 1423"/>
                <a:gd name="T6" fmla="*/ 12 w 2834"/>
                <a:gd name="T7" fmla="*/ 900 h 1423"/>
                <a:gd name="T8" fmla="*/ 216 w 2834"/>
                <a:gd name="T9" fmla="*/ 984 h 1423"/>
                <a:gd name="T10" fmla="*/ 252 w 2834"/>
                <a:gd name="T11" fmla="*/ 1020 h 1423"/>
                <a:gd name="T12" fmla="*/ 216 w 2834"/>
                <a:gd name="T13" fmla="*/ 1116 h 1423"/>
                <a:gd name="T14" fmla="*/ 180 w 2834"/>
                <a:gd name="T15" fmla="*/ 1200 h 1423"/>
                <a:gd name="T16" fmla="*/ 396 w 2834"/>
                <a:gd name="T17" fmla="*/ 1284 h 1423"/>
                <a:gd name="T18" fmla="*/ 492 w 2834"/>
                <a:gd name="T19" fmla="*/ 1236 h 1423"/>
                <a:gd name="T20" fmla="*/ 924 w 2834"/>
                <a:gd name="T21" fmla="*/ 1212 h 1423"/>
                <a:gd name="T22" fmla="*/ 1116 w 2834"/>
                <a:gd name="T23" fmla="*/ 1356 h 1423"/>
                <a:gd name="T24" fmla="*/ 1272 w 2834"/>
                <a:gd name="T25" fmla="*/ 1248 h 1423"/>
                <a:gd name="T26" fmla="*/ 2064 w 2834"/>
                <a:gd name="T27" fmla="*/ 1236 h 1423"/>
                <a:gd name="T28" fmla="*/ 2256 w 2834"/>
                <a:gd name="T29" fmla="*/ 1152 h 1423"/>
                <a:gd name="T30" fmla="*/ 2484 w 2834"/>
                <a:gd name="T31" fmla="*/ 1212 h 1423"/>
                <a:gd name="T32" fmla="*/ 2664 w 2834"/>
                <a:gd name="T33" fmla="*/ 1320 h 1423"/>
                <a:gd name="T34" fmla="*/ 2820 w 2834"/>
                <a:gd name="T35" fmla="*/ 1140 h 1423"/>
                <a:gd name="T36" fmla="*/ 2700 w 2834"/>
                <a:gd name="T37" fmla="*/ 1032 h 1423"/>
                <a:gd name="T38" fmla="*/ 2628 w 2834"/>
                <a:gd name="T39" fmla="*/ 384 h 1423"/>
                <a:gd name="T40" fmla="*/ 2412 w 2834"/>
                <a:gd name="T41" fmla="*/ 96 h 1423"/>
                <a:gd name="T42" fmla="*/ 2244 w 2834"/>
                <a:gd name="T43" fmla="*/ 0 h 1423"/>
                <a:gd name="T44" fmla="*/ 2124 w 2834"/>
                <a:gd name="T45" fmla="*/ 36 h 1423"/>
                <a:gd name="T46" fmla="*/ 2208 w 2834"/>
                <a:gd name="T47" fmla="*/ 168 h 1423"/>
                <a:gd name="T48" fmla="*/ 2412 w 2834"/>
                <a:gd name="T49" fmla="*/ 324 h 1423"/>
                <a:gd name="T50" fmla="*/ 2508 w 2834"/>
                <a:gd name="T51" fmla="*/ 564 h 1423"/>
                <a:gd name="T52" fmla="*/ 2412 w 2834"/>
                <a:gd name="T53" fmla="*/ 888 h 1423"/>
                <a:gd name="T54" fmla="*/ 2304 w 2834"/>
                <a:gd name="T55" fmla="*/ 924 h 1423"/>
                <a:gd name="T56" fmla="*/ 2232 w 2834"/>
                <a:gd name="T57" fmla="*/ 972 h 1423"/>
                <a:gd name="T58" fmla="*/ 1860 w 2834"/>
                <a:gd name="T59" fmla="*/ 936 h 1423"/>
                <a:gd name="T60" fmla="*/ 732 w 2834"/>
                <a:gd name="T61" fmla="*/ 876 h 1423"/>
                <a:gd name="T62" fmla="*/ 468 w 2834"/>
                <a:gd name="T63" fmla="*/ 780 h 1423"/>
                <a:gd name="T64" fmla="*/ 204 w 2834"/>
                <a:gd name="T65" fmla="*/ 696 h 14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34"/>
                <a:gd name="T100" fmla="*/ 0 h 1423"/>
                <a:gd name="T101" fmla="*/ 2834 w 2834"/>
                <a:gd name="T102" fmla="*/ 1423 h 14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34" h="1423">
                  <a:moveTo>
                    <a:pt x="204" y="696"/>
                  </a:moveTo>
                  <a:cubicBezTo>
                    <a:pt x="212" y="692"/>
                    <a:pt x="224" y="692"/>
                    <a:pt x="228" y="684"/>
                  </a:cubicBezTo>
                  <a:cubicBezTo>
                    <a:pt x="231" y="679"/>
                    <a:pt x="221" y="675"/>
                    <a:pt x="216" y="672"/>
                  </a:cubicBezTo>
                  <a:cubicBezTo>
                    <a:pt x="150" y="632"/>
                    <a:pt x="185" y="665"/>
                    <a:pt x="156" y="636"/>
                  </a:cubicBezTo>
                  <a:cubicBezTo>
                    <a:pt x="136" y="640"/>
                    <a:pt x="115" y="640"/>
                    <a:pt x="96" y="648"/>
                  </a:cubicBezTo>
                  <a:cubicBezTo>
                    <a:pt x="86" y="652"/>
                    <a:pt x="80" y="664"/>
                    <a:pt x="72" y="672"/>
                  </a:cubicBezTo>
                  <a:cubicBezTo>
                    <a:pt x="45" y="699"/>
                    <a:pt x="17" y="722"/>
                    <a:pt x="0" y="756"/>
                  </a:cubicBezTo>
                  <a:cubicBezTo>
                    <a:pt x="4" y="804"/>
                    <a:pt x="2" y="853"/>
                    <a:pt x="12" y="900"/>
                  </a:cubicBezTo>
                  <a:cubicBezTo>
                    <a:pt x="14" y="911"/>
                    <a:pt x="28" y="916"/>
                    <a:pt x="36" y="924"/>
                  </a:cubicBezTo>
                  <a:cubicBezTo>
                    <a:pt x="93" y="981"/>
                    <a:pt x="121" y="973"/>
                    <a:pt x="216" y="984"/>
                  </a:cubicBezTo>
                  <a:cubicBezTo>
                    <a:pt x="224" y="992"/>
                    <a:pt x="232" y="1000"/>
                    <a:pt x="240" y="1008"/>
                  </a:cubicBezTo>
                  <a:cubicBezTo>
                    <a:pt x="244" y="1012"/>
                    <a:pt x="252" y="1020"/>
                    <a:pt x="252" y="1020"/>
                  </a:cubicBezTo>
                  <a:cubicBezTo>
                    <a:pt x="248" y="1044"/>
                    <a:pt x="249" y="1069"/>
                    <a:pt x="240" y="1092"/>
                  </a:cubicBezTo>
                  <a:cubicBezTo>
                    <a:pt x="236" y="1103"/>
                    <a:pt x="216" y="1116"/>
                    <a:pt x="216" y="1116"/>
                  </a:cubicBezTo>
                  <a:cubicBezTo>
                    <a:pt x="212" y="1128"/>
                    <a:pt x="209" y="1140"/>
                    <a:pt x="204" y="1152"/>
                  </a:cubicBezTo>
                  <a:cubicBezTo>
                    <a:pt x="197" y="1168"/>
                    <a:pt x="180" y="1200"/>
                    <a:pt x="180" y="1200"/>
                  </a:cubicBezTo>
                  <a:cubicBezTo>
                    <a:pt x="196" y="1362"/>
                    <a:pt x="158" y="1349"/>
                    <a:pt x="312" y="1332"/>
                  </a:cubicBezTo>
                  <a:cubicBezTo>
                    <a:pt x="328" y="1324"/>
                    <a:pt x="392" y="1288"/>
                    <a:pt x="396" y="1284"/>
                  </a:cubicBezTo>
                  <a:cubicBezTo>
                    <a:pt x="408" y="1272"/>
                    <a:pt x="415" y="1251"/>
                    <a:pt x="432" y="1248"/>
                  </a:cubicBezTo>
                  <a:cubicBezTo>
                    <a:pt x="452" y="1244"/>
                    <a:pt x="472" y="1240"/>
                    <a:pt x="492" y="1236"/>
                  </a:cubicBezTo>
                  <a:cubicBezTo>
                    <a:pt x="532" y="1216"/>
                    <a:pt x="579" y="1209"/>
                    <a:pt x="612" y="1176"/>
                  </a:cubicBezTo>
                  <a:cubicBezTo>
                    <a:pt x="761" y="1185"/>
                    <a:pt x="796" y="1196"/>
                    <a:pt x="924" y="1212"/>
                  </a:cubicBezTo>
                  <a:cubicBezTo>
                    <a:pt x="928" y="1220"/>
                    <a:pt x="935" y="1227"/>
                    <a:pt x="936" y="1236"/>
                  </a:cubicBezTo>
                  <a:cubicBezTo>
                    <a:pt x="965" y="1423"/>
                    <a:pt x="889" y="1372"/>
                    <a:pt x="1116" y="1356"/>
                  </a:cubicBezTo>
                  <a:cubicBezTo>
                    <a:pt x="1151" y="1338"/>
                    <a:pt x="1181" y="1319"/>
                    <a:pt x="1212" y="1296"/>
                  </a:cubicBezTo>
                  <a:cubicBezTo>
                    <a:pt x="1232" y="1281"/>
                    <a:pt x="1245" y="1253"/>
                    <a:pt x="1272" y="1248"/>
                  </a:cubicBezTo>
                  <a:cubicBezTo>
                    <a:pt x="1328" y="1238"/>
                    <a:pt x="1440" y="1224"/>
                    <a:pt x="1440" y="1224"/>
                  </a:cubicBezTo>
                  <a:cubicBezTo>
                    <a:pt x="1695" y="1234"/>
                    <a:pt x="1813" y="1247"/>
                    <a:pt x="2064" y="1236"/>
                  </a:cubicBezTo>
                  <a:cubicBezTo>
                    <a:pt x="2104" y="1216"/>
                    <a:pt x="2144" y="1196"/>
                    <a:pt x="2184" y="1176"/>
                  </a:cubicBezTo>
                  <a:cubicBezTo>
                    <a:pt x="2207" y="1165"/>
                    <a:pt x="2256" y="1152"/>
                    <a:pt x="2256" y="1152"/>
                  </a:cubicBezTo>
                  <a:cubicBezTo>
                    <a:pt x="2331" y="1160"/>
                    <a:pt x="2379" y="1171"/>
                    <a:pt x="2448" y="1188"/>
                  </a:cubicBezTo>
                  <a:cubicBezTo>
                    <a:pt x="2485" y="1225"/>
                    <a:pt x="2426" y="1168"/>
                    <a:pt x="2484" y="1212"/>
                  </a:cubicBezTo>
                  <a:cubicBezTo>
                    <a:pt x="2513" y="1234"/>
                    <a:pt x="2542" y="1258"/>
                    <a:pt x="2568" y="1284"/>
                  </a:cubicBezTo>
                  <a:cubicBezTo>
                    <a:pt x="2592" y="1308"/>
                    <a:pt x="2633" y="1305"/>
                    <a:pt x="2664" y="1320"/>
                  </a:cubicBezTo>
                  <a:cubicBezTo>
                    <a:pt x="2741" y="1309"/>
                    <a:pt x="2797" y="1307"/>
                    <a:pt x="2832" y="1236"/>
                  </a:cubicBezTo>
                  <a:cubicBezTo>
                    <a:pt x="2828" y="1204"/>
                    <a:pt x="2834" y="1169"/>
                    <a:pt x="2820" y="1140"/>
                  </a:cubicBezTo>
                  <a:cubicBezTo>
                    <a:pt x="2812" y="1124"/>
                    <a:pt x="2788" y="1124"/>
                    <a:pt x="2772" y="1116"/>
                  </a:cubicBezTo>
                  <a:cubicBezTo>
                    <a:pt x="2738" y="1099"/>
                    <a:pt x="2725" y="1057"/>
                    <a:pt x="2700" y="1032"/>
                  </a:cubicBezTo>
                  <a:cubicBezTo>
                    <a:pt x="2709" y="786"/>
                    <a:pt x="2722" y="708"/>
                    <a:pt x="2700" y="480"/>
                  </a:cubicBezTo>
                  <a:cubicBezTo>
                    <a:pt x="2699" y="468"/>
                    <a:pt x="2638" y="394"/>
                    <a:pt x="2628" y="384"/>
                  </a:cubicBezTo>
                  <a:cubicBezTo>
                    <a:pt x="2615" y="371"/>
                    <a:pt x="2617" y="349"/>
                    <a:pt x="2604" y="336"/>
                  </a:cubicBezTo>
                  <a:cubicBezTo>
                    <a:pt x="2531" y="263"/>
                    <a:pt x="2485" y="169"/>
                    <a:pt x="2412" y="96"/>
                  </a:cubicBezTo>
                  <a:cubicBezTo>
                    <a:pt x="2402" y="86"/>
                    <a:pt x="2348" y="26"/>
                    <a:pt x="2340" y="24"/>
                  </a:cubicBezTo>
                  <a:cubicBezTo>
                    <a:pt x="2268" y="10"/>
                    <a:pt x="2299" y="18"/>
                    <a:pt x="2244" y="0"/>
                  </a:cubicBezTo>
                  <a:cubicBezTo>
                    <a:pt x="2212" y="4"/>
                    <a:pt x="2179" y="3"/>
                    <a:pt x="2148" y="12"/>
                  </a:cubicBezTo>
                  <a:cubicBezTo>
                    <a:pt x="2137" y="15"/>
                    <a:pt x="2124" y="36"/>
                    <a:pt x="2124" y="36"/>
                  </a:cubicBezTo>
                  <a:cubicBezTo>
                    <a:pt x="2120" y="52"/>
                    <a:pt x="2112" y="68"/>
                    <a:pt x="2112" y="84"/>
                  </a:cubicBezTo>
                  <a:cubicBezTo>
                    <a:pt x="2112" y="155"/>
                    <a:pt x="2154" y="157"/>
                    <a:pt x="2208" y="168"/>
                  </a:cubicBezTo>
                  <a:cubicBezTo>
                    <a:pt x="2243" y="185"/>
                    <a:pt x="2268" y="204"/>
                    <a:pt x="2304" y="216"/>
                  </a:cubicBezTo>
                  <a:cubicBezTo>
                    <a:pt x="2341" y="253"/>
                    <a:pt x="2363" y="299"/>
                    <a:pt x="2412" y="324"/>
                  </a:cubicBezTo>
                  <a:cubicBezTo>
                    <a:pt x="2428" y="371"/>
                    <a:pt x="2461" y="407"/>
                    <a:pt x="2472" y="456"/>
                  </a:cubicBezTo>
                  <a:cubicBezTo>
                    <a:pt x="2483" y="504"/>
                    <a:pt x="2476" y="532"/>
                    <a:pt x="2508" y="564"/>
                  </a:cubicBezTo>
                  <a:cubicBezTo>
                    <a:pt x="2511" y="608"/>
                    <a:pt x="2535" y="730"/>
                    <a:pt x="2508" y="792"/>
                  </a:cubicBezTo>
                  <a:cubicBezTo>
                    <a:pt x="2503" y="805"/>
                    <a:pt x="2424" y="884"/>
                    <a:pt x="2412" y="888"/>
                  </a:cubicBezTo>
                  <a:cubicBezTo>
                    <a:pt x="2388" y="897"/>
                    <a:pt x="2364" y="904"/>
                    <a:pt x="2340" y="912"/>
                  </a:cubicBezTo>
                  <a:cubicBezTo>
                    <a:pt x="2328" y="916"/>
                    <a:pt x="2304" y="924"/>
                    <a:pt x="2304" y="924"/>
                  </a:cubicBezTo>
                  <a:cubicBezTo>
                    <a:pt x="2308" y="928"/>
                    <a:pt x="2319" y="931"/>
                    <a:pt x="2316" y="936"/>
                  </a:cubicBezTo>
                  <a:cubicBezTo>
                    <a:pt x="2309" y="951"/>
                    <a:pt x="2238" y="971"/>
                    <a:pt x="2232" y="972"/>
                  </a:cubicBezTo>
                  <a:cubicBezTo>
                    <a:pt x="2132" y="968"/>
                    <a:pt x="2032" y="967"/>
                    <a:pt x="1932" y="960"/>
                  </a:cubicBezTo>
                  <a:cubicBezTo>
                    <a:pt x="1907" y="958"/>
                    <a:pt x="1885" y="939"/>
                    <a:pt x="1860" y="936"/>
                  </a:cubicBezTo>
                  <a:cubicBezTo>
                    <a:pt x="1790" y="927"/>
                    <a:pt x="1606" y="916"/>
                    <a:pt x="1548" y="912"/>
                  </a:cubicBezTo>
                  <a:cubicBezTo>
                    <a:pt x="1282" y="874"/>
                    <a:pt x="1001" y="886"/>
                    <a:pt x="732" y="876"/>
                  </a:cubicBezTo>
                  <a:cubicBezTo>
                    <a:pt x="670" y="845"/>
                    <a:pt x="602" y="835"/>
                    <a:pt x="540" y="804"/>
                  </a:cubicBezTo>
                  <a:cubicBezTo>
                    <a:pt x="517" y="793"/>
                    <a:pt x="468" y="780"/>
                    <a:pt x="468" y="780"/>
                  </a:cubicBezTo>
                  <a:cubicBezTo>
                    <a:pt x="424" y="736"/>
                    <a:pt x="371" y="716"/>
                    <a:pt x="312" y="696"/>
                  </a:cubicBezTo>
                  <a:cubicBezTo>
                    <a:pt x="277" y="661"/>
                    <a:pt x="254" y="646"/>
                    <a:pt x="204" y="696"/>
                  </a:cubicBezTo>
                  <a:close/>
                </a:path>
              </a:pathLst>
            </a:custGeom>
            <a:blipFill dpi="0" rotWithShape="0">
              <a:blip r:embed="rId2" cstate="print"/>
              <a:srcRect/>
              <a:tile tx="0" ty="0" sx="100000" sy="100000" flip="none" algn="tl"/>
            </a:blipFill>
            <a:ln w="25400" cap="flat" cmpd="sng">
              <a:noFill/>
              <a:prstDash val="solid"/>
              <a:round/>
              <a:headEnd type="none" w="med" len="med"/>
              <a:tailEnd type="none" w="med" len="lg"/>
            </a:ln>
          </p:spPr>
          <p:txBody>
            <a:bodyPr/>
            <a:lstStyle/>
            <a:p>
              <a:endParaRPr lang="en-US"/>
            </a:p>
          </p:txBody>
        </p:sp>
        <p:grpSp>
          <p:nvGrpSpPr>
            <p:cNvPr id="67668" name="Group 14"/>
            <p:cNvGrpSpPr>
              <a:grpSpLocks/>
            </p:cNvGrpSpPr>
            <p:nvPr/>
          </p:nvGrpSpPr>
          <p:grpSpPr bwMode="auto">
            <a:xfrm>
              <a:off x="1229" y="1103"/>
              <a:ext cx="1353" cy="477"/>
              <a:chOff x="1229" y="1103"/>
              <a:chExt cx="1353" cy="477"/>
            </a:xfrm>
          </p:grpSpPr>
          <p:sp>
            <p:nvSpPr>
              <p:cNvPr id="67671" name="Freeform 15" descr="Brown marble"/>
              <p:cNvSpPr>
                <a:spLocks/>
              </p:cNvSpPr>
              <p:nvPr/>
            </p:nvSpPr>
            <p:spPr bwMode="auto">
              <a:xfrm rot="-1594560">
                <a:off x="1229" y="1200"/>
                <a:ext cx="449" cy="297"/>
              </a:xfrm>
              <a:custGeom>
                <a:avLst/>
                <a:gdLst>
                  <a:gd name="T0" fmla="*/ 291 w 2313"/>
                  <a:gd name="T1" fmla="*/ 16 h 1013"/>
                  <a:gd name="T2" fmla="*/ 109 w 2313"/>
                  <a:gd name="T3" fmla="*/ 16 h 1013"/>
                  <a:gd name="T4" fmla="*/ 99 w 2313"/>
                  <a:gd name="T5" fmla="*/ 31 h 1013"/>
                  <a:gd name="T6" fmla="*/ 89 w 2313"/>
                  <a:gd name="T7" fmla="*/ 38 h 1013"/>
                  <a:gd name="T8" fmla="*/ 59 w 2313"/>
                  <a:gd name="T9" fmla="*/ 75 h 1013"/>
                  <a:gd name="T10" fmla="*/ 35 w 2313"/>
                  <a:gd name="T11" fmla="*/ 113 h 1013"/>
                  <a:gd name="T12" fmla="*/ 30 w 2313"/>
                  <a:gd name="T13" fmla="*/ 128 h 1013"/>
                  <a:gd name="T14" fmla="*/ 20 w 2313"/>
                  <a:gd name="T15" fmla="*/ 135 h 1013"/>
                  <a:gd name="T16" fmla="*/ 10 w 2313"/>
                  <a:gd name="T17" fmla="*/ 150 h 1013"/>
                  <a:gd name="T18" fmla="*/ 5 w 2313"/>
                  <a:gd name="T19" fmla="*/ 157 h 1013"/>
                  <a:gd name="T20" fmla="*/ 0 w 2313"/>
                  <a:gd name="T21" fmla="*/ 172 h 1013"/>
                  <a:gd name="T22" fmla="*/ 49 w 2313"/>
                  <a:gd name="T23" fmla="*/ 247 h 1013"/>
                  <a:gd name="T24" fmla="*/ 89 w 2313"/>
                  <a:gd name="T25" fmla="*/ 269 h 1013"/>
                  <a:gd name="T26" fmla="*/ 133 w 2313"/>
                  <a:gd name="T27" fmla="*/ 291 h 1013"/>
                  <a:gd name="T28" fmla="*/ 390 w 2313"/>
                  <a:gd name="T29" fmla="*/ 262 h 1013"/>
                  <a:gd name="T30" fmla="*/ 429 w 2313"/>
                  <a:gd name="T31" fmla="*/ 232 h 1013"/>
                  <a:gd name="T32" fmla="*/ 434 w 2313"/>
                  <a:gd name="T33" fmla="*/ 217 h 1013"/>
                  <a:gd name="T34" fmla="*/ 444 w 2313"/>
                  <a:gd name="T35" fmla="*/ 202 h 1013"/>
                  <a:gd name="T36" fmla="*/ 449 w 2313"/>
                  <a:gd name="T37" fmla="*/ 180 h 1013"/>
                  <a:gd name="T38" fmla="*/ 434 w 2313"/>
                  <a:gd name="T39" fmla="*/ 120 h 1013"/>
                  <a:gd name="T40" fmla="*/ 419 w 2313"/>
                  <a:gd name="T41" fmla="*/ 83 h 1013"/>
                  <a:gd name="T42" fmla="*/ 390 w 2313"/>
                  <a:gd name="T43" fmla="*/ 46 h 1013"/>
                  <a:gd name="T44" fmla="*/ 355 w 2313"/>
                  <a:gd name="T45" fmla="*/ 23 h 1013"/>
                  <a:gd name="T46" fmla="*/ 345 w 2313"/>
                  <a:gd name="T47" fmla="*/ 16 h 1013"/>
                  <a:gd name="T48" fmla="*/ 291 w 2313"/>
                  <a:gd name="T49" fmla="*/ 16 h 10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13"/>
                  <a:gd name="T76" fmla="*/ 0 h 1013"/>
                  <a:gd name="T77" fmla="*/ 2313 w 2313"/>
                  <a:gd name="T78" fmla="*/ 1013 h 101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13" h="1013">
                    <a:moveTo>
                      <a:pt x="1499" y="54"/>
                    </a:moveTo>
                    <a:cubicBezTo>
                      <a:pt x="1113" y="12"/>
                      <a:pt x="1104" y="0"/>
                      <a:pt x="559" y="54"/>
                    </a:cubicBezTo>
                    <a:cubicBezTo>
                      <a:pt x="535" y="56"/>
                      <a:pt x="525" y="88"/>
                      <a:pt x="508" y="105"/>
                    </a:cubicBezTo>
                    <a:cubicBezTo>
                      <a:pt x="495" y="118"/>
                      <a:pt x="474" y="122"/>
                      <a:pt x="457" y="130"/>
                    </a:cubicBezTo>
                    <a:cubicBezTo>
                      <a:pt x="405" y="183"/>
                      <a:pt x="370" y="225"/>
                      <a:pt x="305" y="257"/>
                    </a:cubicBezTo>
                    <a:cubicBezTo>
                      <a:pt x="283" y="279"/>
                      <a:pt x="193" y="355"/>
                      <a:pt x="178" y="385"/>
                    </a:cubicBezTo>
                    <a:cubicBezTo>
                      <a:pt x="170" y="402"/>
                      <a:pt x="166" y="422"/>
                      <a:pt x="153" y="435"/>
                    </a:cubicBezTo>
                    <a:cubicBezTo>
                      <a:pt x="140" y="448"/>
                      <a:pt x="117" y="450"/>
                      <a:pt x="102" y="461"/>
                    </a:cubicBezTo>
                    <a:cubicBezTo>
                      <a:pt x="83" y="475"/>
                      <a:pt x="68" y="495"/>
                      <a:pt x="51" y="512"/>
                    </a:cubicBezTo>
                    <a:cubicBezTo>
                      <a:pt x="42" y="520"/>
                      <a:pt x="25" y="537"/>
                      <a:pt x="25" y="537"/>
                    </a:cubicBezTo>
                    <a:cubicBezTo>
                      <a:pt x="17" y="554"/>
                      <a:pt x="0" y="569"/>
                      <a:pt x="0" y="588"/>
                    </a:cubicBezTo>
                    <a:cubicBezTo>
                      <a:pt x="0" y="732"/>
                      <a:pt x="139" y="804"/>
                      <a:pt x="254" y="842"/>
                    </a:cubicBezTo>
                    <a:cubicBezTo>
                      <a:pt x="310" y="896"/>
                      <a:pt x="386" y="894"/>
                      <a:pt x="457" y="918"/>
                    </a:cubicBezTo>
                    <a:cubicBezTo>
                      <a:pt x="744" y="1013"/>
                      <a:pt x="445" y="934"/>
                      <a:pt x="686" y="994"/>
                    </a:cubicBezTo>
                    <a:cubicBezTo>
                      <a:pt x="1139" y="974"/>
                      <a:pt x="1555" y="914"/>
                      <a:pt x="2008" y="893"/>
                    </a:cubicBezTo>
                    <a:cubicBezTo>
                      <a:pt x="2088" y="872"/>
                      <a:pt x="2152" y="850"/>
                      <a:pt x="2211" y="791"/>
                    </a:cubicBezTo>
                    <a:cubicBezTo>
                      <a:pt x="2219" y="774"/>
                      <a:pt x="2225" y="755"/>
                      <a:pt x="2236" y="740"/>
                    </a:cubicBezTo>
                    <a:cubicBezTo>
                      <a:pt x="2250" y="721"/>
                      <a:pt x="2287" y="689"/>
                      <a:pt x="2287" y="689"/>
                    </a:cubicBezTo>
                    <a:cubicBezTo>
                      <a:pt x="2296" y="664"/>
                      <a:pt x="2313" y="640"/>
                      <a:pt x="2313" y="613"/>
                    </a:cubicBezTo>
                    <a:cubicBezTo>
                      <a:pt x="2313" y="546"/>
                      <a:pt x="2264" y="466"/>
                      <a:pt x="2236" y="410"/>
                    </a:cubicBezTo>
                    <a:cubicBezTo>
                      <a:pt x="2213" y="363"/>
                      <a:pt x="2197" y="320"/>
                      <a:pt x="2160" y="283"/>
                    </a:cubicBezTo>
                    <a:cubicBezTo>
                      <a:pt x="2114" y="188"/>
                      <a:pt x="2101" y="186"/>
                      <a:pt x="2008" y="156"/>
                    </a:cubicBezTo>
                    <a:cubicBezTo>
                      <a:pt x="1930" y="78"/>
                      <a:pt x="2054" y="194"/>
                      <a:pt x="1830" y="80"/>
                    </a:cubicBezTo>
                    <a:cubicBezTo>
                      <a:pt x="1813" y="71"/>
                      <a:pt x="1798" y="55"/>
                      <a:pt x="1779" y="54"/>
                    </a:cubicBezTo>
                    <a:cubicBezTo>
                      <a:pt x="1686" y="47"/>
                      <a:pt x="1592" y="54"/>
                      <a:pt x="1499" y="54"/>
                    </a:cubicBezTo>
                    <a:close/>
                  </a:path>
                </a:pathLst>
              </a:custGeom>
              <a:blipFill dpi="0" rotWithShape="0">
                <a:blip r:embed="rId2" cstate="print"/>
                <a:srcRect/>
                <a:tile tx="0" ty="0" sx="100000" sy="100000" flip="none" algn="tl"/>
              </a:blipFill>
              <a:ln w="25400" cap="flat" cmpd="sng">
                <a:solidFill>
                  <a:srgbClr val="000080"/>
                </a:solidFill>
                <a:prstDash val="solid"/>
                <a:round/>
                <a:headEnd type="none" w="med" len="med"/>
                <a:tailEnd type="none" w="med" len="lg"/>
              </a:ln>
            </p:spPr>
            <p:txBody>
              <a:bodyPr/>
              <a:lstStyle/>
              <a:p>
                <a:endParaRPr lang="en-US"/>
              </a:p>
            </p:txBody>
          </p:sp>
          <p:sp>
            <p:nvSpPr>
              <p:cNvPr id="67672" name="Freeform 16" descr="Brown marble"/>
              <p:cNvSpPr>
                <a:spLocks/>
              </p:cNvSpPr>
              <p:nvPr/>
            </p:nvSpPr>
            <p:spPr bwMode="auto">
              <a:xfrm rot="-1594560">
                <a:off x="2133" y="1103"/>
                <a:ext cx="449" cy="477"/>
              </a:xfrm>
              <a:custGeom>
                <a:avLst/>
                <a:gdLst>
                  <a:gd name="T0" fmla="*/ 291 w 2313"/>
                  <a:gd name="T1" fmla="*/ 25 h 1013"/>
                  <a:gd name="T2" fmla="*/ 109 w 2313"/>
                  <a:gd name="T3" fmla="*/ 25 h 1013"/>
                  <a:gd name="T4" fmla="*/ 99 w 2313"/>
                  <a:gd name="T5" fmla="*/ 49 h 1013"/>
                  <a:gd name="T6" fmla="*/ 89 w 2313"/>
                  <a:gd name="T7" fmla="*/ 61 h 1013"/>
                  <a:gd name="T8" fmla="*/ 59 w 2313"/>
                  <a:gd name="T9" fmla="*/ 121 h 1013"/>
                  <a:gd name="T10" fmla="*/ 35 w 2313"/>
                  <a:gd name="T11" fmla="*/ 181 h 1013"/>
                  <a:gd name="T12" fmla="*/ 30 w 2313"/>
                  <a:gd name="T13" fmla="*/ 205 h 1013"/>
                  <a:gd name="T14" fmla="*/ 20 w 2313"/>
                  <a:gd name="T15" fmla="*/ 217 h 1013"/>
                  <a:gd name="T16" fmla="*/ 10 w 2313"/>
                  <a:gd name="T17" fmla="*/ 241 h 1013"/>
                  <a:gd name="T18" fmla="*/ 5 w 2313"/>
                  <a:gd name="T19" fmla="*/ 253 h 1013"/>
                  <a:gd name="T20" fmla="*/ 0 w 2313"/>
                  <a:gd name="T21" fmla="*/ 277 h 1013"/>
                  <a:gd name="T22" fmla="*/ 49 w 2313"/>
                  <a:gd name="T23" fmla="*/ 396 h 1013"/>
                  <a:gd name="T24" fmla="*/ 89 w 2313"/>
                  <a:gd name="T25" fmla="*/ 432 h 1013"/>
                  <a:gd name="T26" fmla="*/ 133 w 2313"/>
                  <a:gd name="T27" fmla="*/ 468 h 1013"/>
                  <a:gd name="T28" fmla="*/ 390 w 2313"/>
                  <a:gd name="T29" fmla="*/ 420 h 1013"/>
                  <a:gd name="T30" fmla="*/ 429 w 2313"/>
                  <a:gd name="T31" fmla="*/ 372 h 1013"/>
                  <a:gd name="T32" fmla="*/ 434 w 2313"/>
                  <a:gd name="T33" fmla="*/ 348 h 1013"/>
                  <a:gd name="T34" fmla="*/ 444 w 2313"/>
                  <a:gd name="T35" fmla="*/ 324 h 1013"/>
                  <a:gd name="T36" fmla="*/ 449 w 2313"/>
                  <a:gd name="T37" fmla="*/ 289 h 1013"/>
                  <a:gd name="T38" fmla="*/ 434 w 2313"/>
                  <a:gd name="T39" fmla="*/ 193 h 1013"/>
                  <a:gd name="T40" fmla="*/ 419 w 2313"/>
                  <a:gd name="T41" fmla="*/ 133 h 1013"/>
                  <a:gd name="T42" fmla="*/ 390 w 2313"/>
                  <a:gd name="T43" fmla="*/ 73 h 1013"/>
                  <a:gd name="T44" fmla="*/ 355 w 2313"/>
                  <a:gd name="T45" fmla="*/ 38 h 1013"/>
                  <a:gd name="T46" fmla="*/ 345 w 2313"/>
                  <a:gd name="T47" fmla="*/ 25 h 1013"/>
                  <a:gd name="T48" fmla="*/ 291 w 2313"/>
                  <a:gd name="T49" fmla="*/ 25 h 10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13"/>
                  <a:gd name="T76" fmla="*/ 0 h 1013"/>
                  <a:gd name="T77" fmla="*/ 2313 w 2313"/>
                  <a:gd name="T78" fmla="*/ 1013 h 101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13" h="1013">
                    <a:moveTo>
                      <a:pt x="1499" y="54"/>
                    </a:moveTo>
                    <a:cubicBezTo>
                      <a:pt x="1113" y="12"/>
                      <a:pt x="1104" y="0"/>
                      <a:pt x="559" y="54"/>
                    </a:cubicBezTo>
                    <a:cubicBezTo>
                      <a:pt x="535" y="56"/>
                      <a:pt x="525" y="88"/>
                      <a:pt x="508" y="105"/>
                    </a:cubicBezTo>
                    <a:cubicBezTo>
                      <a:pt x="495" y="118"/>
                      <a:pt x="474" y="122"/>
                      <a:pt x="457" y="130"/>
                    </a:cubicBezTo>
                    <a:cubicBezTo>
                      <a:pt x="405" y="183"/>
                      <a:pt x="370" y="225"/>
                      <a:pt x="305" y="257"/>
                    </a:cubicBezTo>
                    <a:cubicBezTo>
                      <a:pt x="283" y="279"/>
                      <a:pt x="193" y="355"/>
                      <a:pt x="178" y="385"/>
                    </a:cubicBezTo>
                    <a:cubicBezTo>
                      <a:pt x="170" y="402"/>
                      <a:pt x="166" y="422"/>
                      <a:pt x="153" y="435"/>
                    </a:cubicBezTo>
                    <a:cubicBezTo>
                      <a:pt x="140" y="448"/>
                      <a:pt x="117" y="450"/>
                      <a:pt x="102" y="461"/>
                    </a:cubicBezTo>
                    <a:cubicBezTo>
                      <a:pt x="83" y="475"/>
                      <a:pt x="68" y="495"/>
                      <a:pt x="51" y="512"/>
                    </a:cubicBezTo>
                    <a:cubicBezTo>
                      <a:pt x="42" y="520"/>
                      <a:pt x="25" y="537"/>
                      <a:pt x="25" y="537"/>
                    </a:cubicBezTo>
                    <a:cubicBezTo>
                      <a:pt x="17" y="554"/>
                      <a:pt x="0" y="569"/>
                      <a:pt x="0" y="588"/>
                    </a:cubicBezTo>
                    <a:cubicBezTo>
                      <a:pt x="0" y="732"/>
                      <a:pt x="139" y="804"/>
                      <a:pt x="254" y="842"/>
                    </a:cubicBezTo>
                    <a:cubicBezTo>
                      <a:pt x="310" y="896"/>
                      <a:pt x="386" y="894"/>
                      <a:pt x="457" y="918"/>
                    </a:cubicBezTo>
                    <a:cubicBezTo>
                      <a:pt x="744" y="1013"/>
                      <a:pt x="445" y="934"/>
                      <a:pt x="686" y="994"/>
                    </a:cubicBezTo>
                    <a:cubicBezTo>
                      <a:pt x="1139" y="974"/>
                      <a:pt x="1555" y="914"/>
                      <a:pt x="2008" y="893"/>
                    </a:cubicBezTo>
                    <a:cubicBezTo>
                      <a:pt x="2088" y="872"/>
                      <a:pt x="2152" y="850"/>
                      <a:pt x="2211" y="791"/>
                    </a:cubicBezTo>
                    <a:cubicBezTo>
                      <a:pt x="2219" y="774"/>
                      <a:pt x="2225" y="755"/>
                      <a:pt x="2236" y="740"/>
                    </a:cubicBezTo>
                    <a:cubicBezTo>
                      <a:pt x="2250" y="721"/>
                      <a:pt x="2287" y="689"/>
                      <a:pt x="2287" y="689"/>
                    </a:cubicBezTo>
                    <a:cubicBezTo>
                      <a:pt x="2296" y="664"/>
                      <a:pt x="2313" y="640"/>
                      <a:pt x="2313" y="613"/>
                    </a:cubicBezTo>
                    <a:cubicBezTo>
                      <a:pt x="2313" y="546"/>
                      <a:pt x="2264" y="466"/>
                      <a:pt x="2236" y="410"/>
                    </a:cubicBezTo>
                    <a:cubicBezTo>
                      <a:pt x="2213" y="363"/>
                      <a:pt x="2197" y="320"/>
                      <a:pt x="2160" y="283"/>
                    </a:cubicBezTo>
                    <a:cubicBezTo>
                      <a:pt x="2114" y="188"/>
                      <a:pt x="2101" y="186"/>
                      <a:pt x="2008" y="156"/>
                    </a:cubicBezTo>
                    <a:cubicBezTo>
                      <a:pt x="1930" y="78"/>
                      <a:pt x="2054" y="194"/>
                      <a:pt x="1830" y="80"/>
                    </a:cubicBezTo>
                    <a:cubicBezTo>
                      <a:pt x="1813" y="71"/>
                      <a:pt x="1798" y="55"/>
                      <a:pt x="1779" y="54"/>
                    </a:cubicBezTo>
                    <a:cubicBezTo>
                      <a:pt x="1686" y="47"/>
                      <a:pt x="1592" y="54"/>
                      <a:pt x="1499" y="54"/>
                    </a:cubicBezTo>
                    <a:close/>
                  </a:path>
                </a:pathLst>
              </a:custGeom>
              <a:blipFill dpi="0" rotWithShape="0">
                <a:blip r:embed="rId2" cstate="print"/>
                <a:srcRect/>
                <a:tile tx="0" ty="0" sx="100000" sy="100000" flip="none" algn="tl"/>
              </a:blipFill>
              <a:ln w="25400" cap="flat" cmpd="sng">
                <a:solidFill>
                  <a:srgbClr val="000080"/>
                </a:solidFill>
                <a:prstDash val="solid"/>
                <a:round/>
                <a:headEnd type="none" w="med" len="med"/>
                <a:tailEnd type="none" w="med" len="lg"/>
              </a:ln>
            </p:spPr>
            <p:txBody>
              <a:bodyPr/>
              <a:lstStyle/>
              <a:p>
                <a:endParaRPr lang="en-US"/>
              </a:p>
            </p:txBody>
          </p:sp>
        </p:grpSp>
        <p:sp>
          <p:nvSpPr>
            <p:cNvPr id="67669" name="Line 17"/>
            <p:cNvSpPr>
              <a:spLocks noChangeShapeType="1"/>
            </p:cNvSpPr>
            <p:nvPr/>
          </p:nvSpPr>
          <p:spPr bwMode="auto">
            <a:xfrm flipH="1">
              <a:off x="3456" y="1579"/>
              <a:ext cx="768" cy="240"/>
            </a:xfrm>
            <a:prstGeom prst="line">
              <a:avLst/>
            </a:prstGeom>
            <a:noFill/>
            <a:ln w="25400">
              <a:solidFill>
                <a:srgbClr val="000080"/>
              </a:solidFill>
              <a:round/>
              <a:headEnd/>
              <a:tailEnd type="stealth" w="sm" len="med"/>
            </a:ln>
          </p:spPr>
          <p:txBody>
            <a:bodyPr/>
            <a:lstStyle/>
            <a:p>
              <a:endParaRPr lang="en-US"/>
            </a:p>
          </p:txBody>
        </p:sp>
        <p:sp>
          <p:nvSpPr>
            <p:cNvPr id="67670" name="Line 18"/>
            <p:cNvSpPr>
              <a:spLocks noChangeShapeType="1"/>
            </p:cNvSpPr>
            <p:nvPr/>
          </p:nvSpPr>
          <p:spPr bwMode="auto">
            <a:xfrm flipH="1" flipV="1">
              <a:off x="2544" y="1291"/>
              <a:ext cx="1200" cy="144"/>
            </a:xfrm>
            <a:prstGeom prst="line">
              <a:avLst/>
            </a:prstGeom>
            <a:noFill/>
            <a:ln w="25400">
              <a:solidFill>
                <a:srgbClr val="000080"/>
              </a:solidFill>
              <a:round/>
              <a:headEnd/>
              <a:tailEnd type="stealth" w="sm" len="med"/>
            </a:ln>
          </p:spPr>
          <p:txBody>
            <a:bodyPr/>
            <a:lstStyle/>
            <a:p>
              <a:endParaRPr lang="en-US"/>
            </a:p>
          </p:txBody>
        </p:sp>
      </p:grpSp>
      <p:sp>
        <p:nvSpPr>
          <p:cNvPr id="67594" name="Text Box 19"/>
          <p:cNvSpPr txBox="1">
            <a:spLocks noChangeArrowheads="1"/>
          </p:cNvSpPr>
          <p:nvPr/>
        </p:nvSpPr>
        <p:spPr bwMode="auto">
          <a:xfrm>
            <a:off x="6005513" y="2151063"/>
            <a:ext cx="2106612" cy="304800"/>
          </a:xfrm>
          <a:prstGeom prst="rect">
            <a:avLst/>
          </a:prstGeom>
          <a:noFill/>
          <a:ln w="25400">
            <a:noFill/>
            <a:miter lim="800000"/>
            <a:headEnd/>
            <a:tailEnd type="none" w="sm" len="med"/>
          </a:ln>
        </p:spPr>
        <p:txBody>
          <a:bodyPr wrap="none">
            <a:spAutoFit/>
          </a:bodyPr>
          <a:lstStyle/>
          <a:p>
            <a:r>
              <a:rPr lang="cs-CZ" sz="1400">
                <a:solidFill>
                  <a:srgbClr val="000099"/>
                </a:solidFill>
                <a:latin typeface="Comic Sans MS" pitchFamily="66" charset="0"/>
              </a:rPr>
              <a:t>Sekrece polysacharidů</a:t>
            </a:r>
            <a:endParaRPr lang="en-US" sz="1400">
              <a:solidFill>
                <a:srgbClr val="000099"/>
              </a:solidFill>
              <a:latin typeface="Comic Sans MS" pitchFamily="66" charset="0"/>
            </a:endParaRPr>
          </a:p>
        </p:txBody>
      </p:sp>
      <p:sp>
        <p:nvSpPr>
          <p:cNvPr id="67595" name="Oval 21"/>
          <p:cNvSpPr>
            <a:spLocks noChangeArrowheads="1"/>
          </p:cNvSpPr>
          <p:nvPr/>
        </p:nvSpPr>
        <p:spPr bwMode="auto">
          <a:xfrm>
            <a:off x="2206625" y="1995488"/>
            <a:ext cx="228600" cy="76200"/>
          </a:xfrm>
          <a:prstGeom prst="ellipse">
            <a:avLst/>
          </a:prstGeom>
          <a:solidFill>
            <a:srgbClr val="FFFF00"/>
          </a:solidFill>
          <a:ln w="25400">
            <a:noFill/>
            <a:round/>
            <a:headEnd/>
            <a:tailEnd type="none" w="med" len="lg"/>
          </a:ln>
        </p:spPr>
        <p:txBody>
          <a:bodyPr wrap="none" anchor="ctr"/>
          <a:lstStyle/>
          <a:p>
            <a:endParaRPr lang="cs-CZ"/>
          </a:p>
        </p:txBody>
      </p:sp>
      <p:sp>
        <p:nvSpPr>
          <p:cNvPr id="67596" name="Oval 22"/>
          <p:cNvSpPr>
            <a:spLocks noChangeArrowheads="1"/>
          </p:cNvSpPr>
          <p:nvPr/>
        </p:nvSpPr>
        <p:spPr bwMode="auto">
          <a:xfrm rot="-3742442">
            <a:off x="2054225" y="2147888"/>
            <a:ext cx="228600" cy="76200"/>
          </a:xfrm>
          <a:prstGeom prst="ellipse">
            <a:avLst/>
          </a:prstGeom>
          <a:solidFill>
            <a:srgbClr val="FFFF00"/>
          </a:solidFill>
          <a:ln w="25400">
            <a:noFill/>
            <a:round/>
            <a:headEnd/>
            <a:tailEnd type="none" w="med" len="lg"/>
          </a:ln>
        </p:spPr>
        <p:txBody>
          <a:bodyPr wrap="none" anchor="ctr"/>
          <a:lstStyle/>
          <a:p>
            <a:endParaRPr lang="cs-CZ"/>
          </a:p>
        </p:txBody>
      </p:sp>
      <p:sp>
        <p:nvSpPr>
          <p:cNvPr id="67597" name="Oval 23"/>
          <p:cNvSpPr>
            <a:spLocks noChangeArrowheads="1"/>
          </p:cNvSpPr>
          <p:nvPr/>
        </p:nvSpPr>
        <p:spPr bwMode="auto">
          <a:xfrm rot="-2172155">
            <a:off x="2359025" y="2071688"/>
            <a:ext cx="228600" cy="76200"/>
          </a:xfrm>
          <a:prstGeom prst="ellipse">
            <a:avLst/>
          </a:prstGeom>
          <a:solidFill>
            <a:srgbClr val="FFFF00"/>
          </a:solidFill>
          <a:ln w="25400">
            <a:noFill/>
            <a:round/>
            <a:headEnd/>
            <a:tailEnd type="none" w="med" len="lg"/>
          </a:ln>
        </p:spPr>
        <p:txBody>
          <a:bodyPr wrap="none" anchor="ctr"/>
          <a:lstStyle/>
          <a:p>
            <a:endParaRPr lang="cs-CZ"/>
          </a:p>
        </p:txBody>
      </p:sp>
      <p:sp>
        <p:nvSpPr>
          <p:cNvPr id="67598" name="Oval 24"/>
          <p:cNvSpPr>
            <a:spLocks noChangeArrowheads="1"/>
          </p:cNvSpPr>
          <p:nvPr/>
        </p:nvSpPr>
        <p:spPr bwMode="auto">
          <a:xfrm rot="5400000" flipH="1">
            <a:off x="2206625" y="2147888"/>
            <a:ext cx="228600" cy="76200"/>
          </a:xfrm>
          <a:prstGeom prst="ellipse">
            <a:avLst/>
          </a:prstGeom>
          <a:solidFill>
            <a:srgbClr val="FFFF00"/>
          </a:solidFill>
          <a:ln w="25400">
            <a:noFill/>
            <a:round/>
            <a:headEnd/>
            <a:tailEnd type="none" w="med" len="lg"/>
          </a:ln>
        </p:spPr>
        <p:txBody>
          <a:bodyPr wrap="none" anchor="ctr"/>
          <a:lstStyle/>
          <a:p>
            <a:endParaRPr lang="cs-CZ"/>
          </a:p>
        </p:txBody>
      </p:sp>
      <p:sp>
        <p:nvSpPr>
          <p:cNvPr id="67599" name="Oval 25"/>
          <p:cNvSpPr>
            <a:spLocks noChangeArrowheads="1"/>
          </p:cNvSpPr>
          <p:nvPr/>
        </p:nvSpPr>
        <p:spPr bwMode="auto">
          <a:xfrm rot="-2172155">
            <a:off x="3654425" y="1919288"/>
            <a:ext cx="228600" cy="76200"/>
          </a:xfrm>
          <a:prstGeom prst="ellipse">
            <a:avLst/>
          </a:prstGeom>
          <a:solidFill>
            <a:srgbClr val="FFFF00"/>
          </a:solidFill>
          <a:ln w="25400">
            <a:noFill/>
            <a:round/>
            <a:headEnd/>
            <a:tailEnd type="none" w="med" len="lg"/>
          </a:ln>
        </p:spPr>
        <p:txBody>
          <a:bodyPr wrap="none" anchor="ctr"/>
          <a:lstStyle/>
          <a:p>
            <a:endParaRPr lang="cs-CZ"/>
          </a:p>
        </p:txBody>
      </p:sp>
      <p:sp>
        <p:nvSpPr>
          <p:cNvPr id="67600" name="Oval 26"/>
          <p:cNvSpPr>
            <a:spLocks noChangeArrowheads="1"/>
          </p:cNvSpPr>
          <p:nvPr/>
        </p:nvSpPr>
        <p:spPr bwMode="auto">
          <a:xfrm rot="-3742442">
            <a:off x="3730625" y="2071688"/>
            <a:ext cx="228600" cy="76200"/>
          </a:xfrm>
          <a:prstGeom prst="ellipse">
            <a:avLst/>
          </a:prstGeom>
          <a:solidFill>
            <a:srgbClr val="FFFF00"/>
          </a:solidFill>
          <a:ln w="25400">
            <a:noFill/>
            <a:round/>
            <a:headEnd/>
            <a:tailEnd type="none" w="med" len="lg"/>
          </a:ln>
        </p:spPr>
        <p:txBody>
          <a:bodyPr wrap="none" anchor="ctr"/>
          <a:lstStyle/>
          <a:p>
            <a:endParaRPr lang="cs-CZ"/>
          </a:p>
        </p:txBody>
      </p:sp>
      <p:sp>
        <p:nvSpPr>
          <p:cNvPr id="67601" name="Oval 27"/>
          <p:cNvSpPr>
            <a:spLocks noChangeArrowheads="1"/>
          </p:cNvSpPr>
          <p:nvPr/>
        </p:nvSpPr>
        <p:spPr bwMode="auto">
          <a:xfrm>
            <a:off x="3502025" y="1843088"/>
            <a:ext cx="228600" cy="76200"/>
          </a:xfrm>
          <a:prstGeom prst="ellipse">
            <a:avLst/>
          </a:prstGeom>
          <a:solidFill>
            <a:srgbClr val="FFFF00"/>
          </a:solidFill>
          <a:ln w="25400">
            <a:noFill/>
            <a:round/>
            <a:headEnd/>
            <a:tailEnd type="none" w="med" len="lg"/>
          </a:ln>
        </p:spPr>
        <p:txBody>
          <a:bodyPr wrap="none" anchor="ctr"/>
          <a:lstStyle/>
          <a:p>
            <a:endParaRPr lang="cs-CZ"/>
          </a:p>
        </p:txBody>
      </p:sp>
      <p:sp>
        <p:nvSpPr>
          <p:cNvPr id="67602" name="Oval 28"/>
          <p:cNvSpPr>
            <a:spLocks noChangeArrowheads="1"/>
          </p:cNvSpPr>
          <p:nvPr/>
        </p:nvSpPr>
        <p:spPr bwMode="auto">
          <a:xfrm rot="-7393558">
            <a:off x="3502025" y="2071688"/>
            <a:ext cx="228600" cy="76200"/>
          </a:xfrm>
          <a:prstGeom prst="ellipse">
            <a:avLst/>
          </a:prstGeom>
          <a:solidFill>
            <a:srgbClr val="FFFF00"/>
          </a:solidFill>
          <a:ln w="25400">
            <a:noFill/>
            <a:round/>
            <a:headEnd/>
            <a:tailEnd type="none" w="med" len="lg"/>
          </a:ln>
        </p:spPr>
        <p:txBody>
          <a:bodyPr wrap="none" anchor="ctr"/>
          <a:lstStyle/>
          <a:p>
            <a:endParaRPr lang="cs-CZ"/>
          </a:p>
        </p:txBody>
      </p:sp>
      <p:sp>
        <p:nvSpPr>
          <p:cNvPr id="67603" name="Oval 29"/>
          <p:cNvSpPr>
            <a:spLocks noChangeArrowheads="1"/>
          </p:cNvSpPr>
          <p:nvPr/>
        </p:nvSpPr>
        <p:spPr bwMode="auto">
          <a:xfrm rot="-7572155">
            <a:off x="3883025" y="2147888"/>
            <a:ext cx="228600" cy="76200"/>
          </a:xfrm>
          <a:prstGeom prst="ellipse">
            <a:avLst/>
          </a:prstGeom>
          <a:solidFill>
            <a:srgbClr val="FFFF00"/>
          </a:solidFill>
          <a:ln w="25400">
            <a:noFill/>
            <a:round/>
            <a:headEnd/>
            <a:tailEnd type="none" w="med" len="lg"/>
          </a:ln>
        </p:spPr>
        <p:txBody>
          <a:bodyPr wrap="none" anchor="ctr"/>
          <a:lstStyle/>
          <a:p>
            <a:endParaRPr lang="cs-CZ"/>
          </a:p>
        </p:txBody>
      </p:sp>
      <p:sp>
        <p:nvSpPr>
          <p:cNvPr id="67604" name="Oval 30"/>
          <p:cNvSpPr>
            <a:spLocks noChangeArrowheads="1"/>
          </p:cNvSpPr>
          <p:nvPr/>
        </p:nvSpPr>
        <p:spPr bwMode="auto">
          <a:xfrm rot="21209095" flipV="1">
            <a:off x="3654425" y="2300288"/>
            <a:ext cx="228600" cy="76200"/>
          </a:xfrm>
          <a:prstGeom prst="ellipse">
            <a:avLst/>
          </a:prstGeom>
          <a:solidFill>
            <a:srgbClr val="FFFF00"/>
          </a:solidFill>
          <a:ln w="25400">
            <a:noFill/>
            <a:round/>
            <a:headEnd/>
            <a:tailEnd type="none" w="med" len="lg"/>
          </a:ln>
        </p:spPr>
        <p:txBody>
          <a:bodyPr wrap="none" anchor="ctr"/>
          <a:lstStyle/>
          <a:p>
            <a:endParaRPr lang="cs-CZ"/>
          </a:p>
        </p:txBody>
      </p:sp>
      <p:sp>
        <p:nvSpPr>
          <p:cNvPr id="67605" name="Text Box 31"/>
          <p:cNvSpPr txBox="1">
            <a:spLocks noChangeArrowheads="1"/>
          </p:cNvSpPr>
          <p:nvPr/>
        </p:nvSpPr>
        <p:spPr bwMode="auto">
          <a:xfrm>
            <a:off x="4211638" y="981075"/>
            <a:ext cx="1516062" cy="304800"/>
          </a:xfrm>
          <a:prstGeom prst="rect">
            <a:avLst/>
          </a:prstGeom>
          <a:noFill/>
          <a:ln w="25400">
            <a:noFill/>
            <a:miter lim="800000"/>
            <a:headEnd/>
            <a:tailEnd type="none" w="med" len="lg"/>
          </a:ln>
        </p:spPr>
        <p:txBody>
          <a:bodyPr wrap="none">
            <a:spAutoFit/>
          </a:bodyPr>
          <a:lstStyle/>
          <a:p>
            <a:r>
              <a:rPr lang="cs-CZ" sz="1400">
                <a:solidFill>
                  <a:srgbClr val="000099"/>
                </a:solidFill>
                <a:latin typeface="Comic Sans MS" pitchFamily="66" charset="0"/>
              </a:rPr>
              <a:t>Kolonie bakterií</a:t>
            </a:r>
            <a:endParaRPr lang="en-US" sz="1400">
              <a:solidFill>
                <a:srgbClr val="000099"/>
              </a:solidFill>
              <a:latin typeface="Comic Sans MS" pitchFamily="66" charset="0"/>
            </a:endParaRPr>
          </a:p>
        </p:txBody>
      </p:sp>
      <p:sp>
        <p:nvSpPr>
          <p:cNvPr id="67606" name="Line 32"/>
          <p:cNvSpPr>
            <a:spLocks noChangeShapeType="1"/>
          </p:cNvSpPr>
          <p:nvPr/>
        </p:nvSpPr>
        <p:spPr bwMode="auto">
          <a:xfrm flipH="1">
            <a:off x="3811588" y="1341438"/>
            <a:ext cx="544512" cy="703262"/>
          </a:xfrm>
          <a:prstGeom prst="line">
            <a:avLst/>
          </a:prstGeom>
          <a:noFill/>
          <a:ln w="25400">
            <a:solidFill>
              <a:srgbClr val="000080"/>
            </a:solidFill>
            <a:round/>
            <a:headEnd/>
            <a:tailEnd type="stealth" w="sm" len="med"/>
          </a:ln>
        </p:spPr>
        <p:txBody>
          <a:bodyPr/>
          <a:lstStyle/>
          <a:p>
            <a:endParaRPr lang="en-US"/>
          </a:p>
        </p:txBody>
      </p:sp>
      <p:sp>
        <p:nvSpPr>
          <p:cNvPr id="67607" name="Freeform 34"/>
          <p:cNvSpPr>
            <a:spLocks/>
          </p:cNvSpPr>
          <p:nvPr/>
        </p:nvSpPr>
        <p:spPr bwMode="auto">
          <a:xfrm rot="325675">
            <a:off x="1343025" y="1363663"/>
            <a:ext cx="4133850" cy="2160587"/>
          </a:xfrm>
          <a:custGeom>
            <a:avLst/>
            <a:gdLst>
              <a:gd name="T0" fmla="*/ 3200990 w 2712"/>
              <a:gd name="T1" fmla="*/ 79137 h 1447"/>
              <a:gd name="T2" fmla="*/ 3548526 w 2712"/>
              <a:gd name="T3" fmla="*/ 150808 h 1447"/>
              <a:gd name="T4" fmla="*/ 3676566 w 2712"/>
              <a:gd name="T5" fmla="*/ 312068 h 1447"/>
              <a:gd name="T6" fmla="*/ 3786314 w 2712"/>
              <a:gd name="T7" fmla="*/ 473328 h 1447"/>
              <a:gd name="T8" fmla="*/ 3896062 w 2712"/>
              <a:gd name="T9" fmla="*/ 742095 h 1447"/>
              <a:gd name="T10" fmla="*/ 3950936 w 2712"/>
              <a:gd name="T11" fmla="*/ 867520 h 1447"/>
              <a:gd name="T12" fmla="*/ 3914354 w 2712"/>
              <a:gd name="T13" fmla="*/ 1315464 h 1447"/>
              <a:gd name="T14" fmla="*/ 3969228 w 2712"/>
              <a:gd name="T15" fmla="*/ 1548396 h 1447"/>
              <a:gd name="T16" fmla="*/ 4060685 w 2712"/>
              <a:gd name="T17" fmla="*/ 1691738 h 1447"/>
              <a:gd name="T18" fmla="*/ 4133850 w 2712"/>
              <a:gd name="T19" fmla="*/ 1781327 h 1447"/>
              <a:gd name="T20" fmla="*/ 4024102 w 2712"/>
              <a:gd name="T21" fmla="*/ 1799245 h 1447"/>
              <a:gd name="T22" fmla="*/ 3969228 w 2712"/>
              <a:gd name="T23" fmla="*/ 1745492 h 1447"/>
              <a:gd name="T24" fmla="*/ 3914354 w 2712"/>
              <a:gd name="T25" fmla="*/ 1655903 h 1447"/>
              <a:gd name="T26" fmla="*/ 3822897 w 2712"/>
              <a:gd name="T27" fmla="*/ 1548396 h 1447"/>
              <a:gd name="T28" fmla="*/ 3658275 w 2712"/>
              <a:gd name="T29" fmla="*/ 1548396 h 1447"/>
              <a:gd name="T30" fmla="*/ 3457069 w 2712"/>
              <a:gd name="T31" fmla="*/ 1620067 h 1447"/>
              <a:gd name="T32" fmla="*/ 3402195 w 2712"/>
              <a:gd name="T33" fmla="*/ 1655903 h 1447"/>
              <a:gd name="T34" fmla="*/ 2524209 w 2712"/>
              <a:gd name="T35" fmla="*/ 1745492 h 1447"/>
              <a:gd name="T36" fmla="*/ 1810846 w 2712"/>
              <a:gd name="T37" fmla="*/ 1870916 h 1447"/>
              <a:gd name="T38" fmla="*/ 1518184 w 2712"/>
              <a:gd name="T39" fmla="*/ 2157601 h 1447"/>
              <a:gd name="T40" fmla="*/ 1554766 w 2712"/>
              <a:gd name="T41" fmla="*/ 1960505 h 1447"/>
              <a:gd name="T42" fmla="*/ 1664515 w 2712"/>
              <a:gd name="T43" fmla="*/ 1817163 h 1447"/>
              <a:gd name="T44" fmla="*/ 1426727 w 2712"/>
              <a:gd name="T45" fmla="*/ 1852998 h 1447"/>
              <a:gd name="T46" fmla="*/ 1353561 w 2712"/>
              <a:gd name="T47" fmla="*/ 1906752 h 1447"/>
              <a:gd name="T48" fmla="*/ 676781 w 2712"/>
              <a:gd name="T49" fmla="*/ 2014258 h 1447"/>
              <a:gd name="T50" fmla="*/ 548741 w 2712"/>
              <a:gd name="T51" fmla="*/ 2085930 h 1447"/>
              <a:gd name="T52" fmla="*/ 310953 w 2712"/>
              <a:gd name="T53" fmla="*/ 2139683 h 1447"/>
              <a:gd name="T54" fmla="*/ 347536 w 2712"/>
              <a:gd name="T55" fmla="*/ 2085930 h 1447"/>
              <a:gd name="T56" fmla="*/ 567033 w 2712"/>
              <a:gd name="T57" fmla="*/ 1978423 h 1447"/>
              <a:gd name="T58" fmla="*/ 603615 w 2712"/>
              <a:gd name="T59" fmla="*/ 1852998 h 1447"/>
              <a:gd name="T60" fmla="*/ 402410 w 2712"/>
              <a:gd name="T61" fmla="*/ 1709656 h 1447"/>
              <a:gd name="T62" fmla="*/ 164622 w 2712"/>
              <a:gd name="T63" fmla="*/ 1602149 h 1447"/>
              <a:gd name="T64" fmla="*/ 0 w 2712"/>
              <a:gd name="T65" fmla="*/ 1494642 h 1447"/>
              <a:gd name="T66" fmla="*/ 109748 w 2712"/>
              <a:gd name="T67" fmla="*/ 1458807 h 1447"/>
              <a:gd name="T68" fmla="*/ 201205 w 2712"/>
              <a:gd name="T69" fmla="*/ 1548396 h 1447"/>
              <a:gd name="T70" fmla="*/ 457284 w 2712"/>
              <a:gd name="T71" fmla="*/ 1655903 h 1447"/>
              <a:gd name="T72" fmla="*/ 676781 w 2712"/>
              <a:gd name="T73" fmla="*/ 1727574 h 1447"/>
              <a:gd name="T74" fmla="*/ 749946 w 2712"/>
              <a:gd name="T75" fmla="*/ 1852998 h 1447"/>
              <a:gd name="T76" fmla="*/ 2194965 w 2712"/>
              <a:gd name="T77" fmla="*/ 1727574 h 1447"/>
              <a:gd name="T78" fmla="*/ 2890036 w 2712"/>
              <a:gd name="T79" fmla="*/ 1673821 h 1447"/>
              <a:gd name="T80" fmla="*/ 3292447 w 2712"/>
              <a:gd name="T81" fmla="*/ 1637985 h 1447"/>
              <a:gd name="T82" fmla="*/ 3530235 w 2712"/>
              <a:gd name="T83" fmla="*/ 1530478 h 1447"/>
              <a:gd name="T84" fmla="*/ 3676566 w 2712"/>
              <a:gd name="T85" fmla="*/ 1440889 h 1447"/>
              <a:gd name="T86" fmla="*/ 3822897 w 2712"/>
              <a:gd name="T87" fmla="*/ 1333382 h 1447"/>
              <a:gd name="T88" fmla="*/ 3877771 w 2712"/>
              <a:gd name="T89" fmla="*/ 1154204 h 1447"/>
              <a:gd name="T90" fmla="*/ 3694857 w 2712"/>
              <a:gd name="T91" fmla="*/ 527082 h 1447"/>
              <a:gd name="T92" fmla="*/ 3603400 w 2712"/>
              <a:gd name="T93" fmla="*/ 383739 h 1447"/>
              <a:gd name="T94" fmla="*/ 3457069 w 2712"/>
              <a:gd name="T95" fmla="*/ 240397 h 1447"/>
              <a:gd name="T96" fmla="*/ 3072950 w 2712"/>
              <a:gd name="T97" fmla="*/ 132890 h 1447"/>
              <a:gd name="T98" fmla="*/ 3146116 w 2712"/>
              <a:gd name="T99" fmla="*/ 132890 h 144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12"/>
              <a:gd name="T151" fmla="*/ 0 h 1447"/>
              <a:gd name="T152" fmla="*/ 2712 w 2712"/>
              <a:gd name="T153" fmla="*/ 1447 h 144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12" h="1447">
                <a:moveTo>
                  <a:pt x="2028" y="113"/>
                </a:moveTo>
                <a:cubicBezTo>
                  <a:pt x="2064" y="77"/>
                  <a:pt x="2050" y="70"/>
                  <a:pt x="2100" y="53"/>
                </a:cubicBezTo>
                <a:cubicBezTo>
                  <a:pt x="2153" y="0"/>
                  <a:pt x="2208" y="59"/>
                  <a:pt x="2256" y="77"/>
                </a:cubicBezTo>
                <a:cubicBezTo>
                  <a:pt x="2280" y="86"/>
                  <a:pt x="2328" y="101"/>
                  <a:pt x="2328" y="101"/>
                </a:cubicBezTo>
                <a:cubicBezTo>
                  <a:pt x="2348" y="121"/>
                  <a:pt x="2368" y="141"/>
                  <a:pt x="2388" y="161"/>
                </a:cubicBezTo>
                <a:cubicBezTo>
                  <a:pt x="2401" y="174"/>
                  <a:pt x="2404" y="193"/>
                  <a:pt x="2412" y="209"/>
                </a:cubicBezTo>
                <a:cubicBezTo>
                  <a:pt x="2420" y="226"/>
                  <a:pt x="2438" y="241"/>
                  <a:pt x="2448" y="257"/>
                </a:cubicBezTo>
                <a:cubicBezTo>
                  <a:pt x="2488" y="323"/>
                  <a:pt x="2455" y="288"/>
                  <a:pt x="2484" y="317"/>
                </a:cubicBezTo>
                <a:cubicBezTo>
                  <a:pt x="2499" y="361"/>
                  <a:pt x="2521" y="365"/>
                  <a:pt x="2532" y="401"/>
                </a:cubicBezTo>
                <a:cubicBezTo>
                  <a:pt x="2541" y="433"/>
                  <a:pt x="2548" y="465"/>
                  <a:pt x="2556" y="497"/>
                </a:cubicBezTo>
                <a:cubicBezTo>
                  <a:pt x="2560" y="514"/>
                  <a:pt x="2574" y="528"/>
                  <a:pt x="2580" y="545"/>
                </a:cubicBezTo>
                <a:cubicBezTo>
                  <a:pt x="2584" y="557"/>
                  <a:pt x="2589" y="569"/>
                  <a:pt x="2592" y="581"/>
                </a:cubicBezTo>
                <a:cubicBezTo>
                  <a:pt x="2620" y="708"/>
                  <a:pt x="2589" y="608"/>
                  <a:pt x="2616" y="689"/>
                </a:cubicBezTo>
                <a:cubicBezTo>
                  <a:pt x="2615" y="700"/>
                  <a:pt x="2622" y="881"/>
                  <a:pt x="2568" y="881"/>
                </a:cubicBezTo>
                <a:cubicBezTo>
                  <a:pt x="2572" y="925"/>
                  <a:pt x="2570" y="970"/>
                  <a:pt x="2580" y="1013"/>
                </a:cubicBezTo>
                <a:cubicBezTo>
                  <a:pt x="2583" y="1024"/>
                  <a:pt x="2596" y="1029"/>
                  <a:pt x="2604" y="1037"/>
                </a:cubicBezTo>
                <a:cubicBezTo>
                  <a:pt x="2617" y="1050"/>
                  <a:pt x="2615" y="1072"/>
                  <a:pt x="2628" y="1085"/>
                </a:cubicBezTo>
                <a:cubicBezTo>
                  <a:pt x="2642" y="1099"/>
                  <a:pt x="2653" y="1117"/>
                  <a:pt x="2664" y="1133"/>
                </a:cubicBezTo>
                <a:cubicBezTo>
                  <a:pt x="2672" y="1145"/>
                  <a:pt x="2688" y="1169"/>
                  <a:pt x="2688" y="1169"/>
                </a:cubicBezTo>
                <a:cubicBezTo>
                  <a:pt x="2696" y="1177"/>
                  <a:pt x="2712" y="1182"/>
                  <a:pt x="2712" y="1193"/>
                </a:cubicBezTo>
                <a:cubicBezTo>
                  <a:pt x="2712" y="1204"/>
                  <a:pt x="2688" y="1217"/>
                  <a:pt x="2688" y="1217"/>
                </a:cubicBezTo>
                <a:cubicBezTo>
                  <a:pt x="2672" y="1213"/>
                  <a:pt x="2655" y="1212"/>
                  <a:pt x="2640" y="1205"/>
                </a:cubicBezTo>
                <a:cubicBezTo>
                  <a:pt x="2630" y="1200"/>
                  <a:pt x="2624" y="1189"/>
                  <a:pt x="2616" y="1181"/>
                </a:cubicBezTo>
                <a:cubicBezTo>
                  <a:pt x="2612" y="1177"/>
                  <a:pt x="2604" y="1169"/>
                  <a:pt x="2604" y="1169"/>
                </a:cubicBezTo>
                <a:cubicBezTo>
                  <a:pt x="2600" y="1157"/>
                  <a:pt x="2599" y="1144"/>
                  <a:pt x="2592" y="1133"/>
                </a:cubicBezTo>
                <a:cubicBezTo>
                  <a:pt x="2586" y="1123"/>
                  <a:pt x="2568" y="1109"/>
                  <a:pt x="2568" y="1109"/>
                </a:cubicBezTo>
                <a:cubicBezTo>
                  <a:pt x="2548" y="1048"/>
                  <a:pt x="2571" y="1090"/>
                  <a:pt x="2532" y="1061"/>
                </a:cubicBezTo>
                <a:cubicBezTo>
                  <a:pt x="2523" y="1054"/>
                  <a:pt x="2516" y="1045"/>
                  <a:pt x="2508" y="1037"/>
                </a:cubicBezTo>
                <a:cubicBezTo>
                  <a:pt x="2504" y="1033"/>
                  <a:pt x="2496" y="1025"/>
                  <a:pt x="2496" y="1025"/>
                </a:cubicBezTo>
                <a:cubicBezTo>
                  <a:pt x="2464" y="1029"/>
                  <a:pt x="2431" y="1028"/>
                  <a:pt x="2400" y="1037"/>
                </a:cubicBezTo>
                <a:cubicBezTo>
                  <a:pt x="2301" y="1067"/>
                  <a:pt x="2436" y="1061"/>
                  <a:pt x="2352" y="1061"/>
                </a:cubicBezTo>
                <a:cubicBezTo>
                  <a:pt x="2324" y="1070"/>
                  <a:pt x="2295" y="1074"/>
                  <a:pt x="2268" y="1085"/>
                </a:cubicBezTo>
                <a:cubicBezTo>
                  <a:pt x="2263" y="1087"/>
                  <a:pt x="2261" y="1094"/>
                  <a:pt x="2256" y="1097"/>
                </a:cubicBezTo>
                <a:cubicBezTo>
                  <a:pt x="2249" y="1102"/>
                  <a:pt x="2240" y="1106"/>
                  <a:pt x="2232" y="1109"/>
                </a:cubicBezTo>
                <a:cubicBezTo>
                  <a:pt x="2208" y="1118"/>
                  <a:pt x="2160" y="1133"/>
                  <a:pt x="2160" y="1133"/>
                </a:cubicBezTo>
                <a:cubicBezTo>
                  <a:pt x="2041" y="1252"/>
                  <a:pt x="1824" y="1165"/>
                  <a:pt x="1656" y="1169"/>
                </a:cubicBezTo>
                <a:cubicBezTo>
                  <a:pt x="1506" y="1206"/>
                  <a:pt x="1506" y="1206"/>
                  <a:pt x="1296" y="1217"/>
                </a:cubicBezTo>
                <a:cubicBezTo>
                  <a:pt x="1261" y="1252"/>
                  <a:pt x="1241" y="1253"/>
                  <a:pt x="1188" y="1253"/>
                </a:cubicBezTo>
                <a:cubicBezTo>
                  <a:pt x="1171" y="1287"/>
                  <a:pt x="1143" y="1310"/>
                  <a:pt x="1116" y="1337"/>
                </a:cubicBezTo>
                <a:cubicBezTo>
                  <a:pt x="1079" y="1374"/>
                  <a:pt x="1043" y="1421"/>
                  <a:pt x="996" y="1445"/>
                </a:cubicBezTo>
                <a:cubicBezTo>
                  <a:pt x="946" y="1420"/>
                  <a:pt x="950" y="1412"/>
                  <a:pt x="984" y="1361"/>
                </a:cubicBezTo>
                <a:cubicBezTo>
                  <a:pt x="1018" y="1310"/>
                  <a:pt x="968" y="1365"/>
                  <a:pt x="1020" y="1313"/>
                </a:cubicBezTo>
                <a:cubicBezTo>
                  <a:pt x="1026" y="1307"/>
                  <a:pt x="1037" y="1306"/>
                  <a:pt x="1044" y="1301"/>
                </a:cubicBezTo>
                <a:cubicBezTo>
                  <a:pt x="1074" y="1278"/>
                  <a:pt x="1092" y="1255"/>
                  <a:pt x="1092" y="1217"/>
                </a:cubicBezTo>
                <a:cubicBezTo>
                  <a:pt x="1044" y="1221"/>
                  <a:pt x="996" y="1222"/>
                  <a:pt x="948" y="1229"/>
                </a:cubicBezTo>
                <a:cubicBezTo>
                  <a:pt x="942" y="1230"/>
                  <a:pt x="941" y="1238"/>
                  <a:pt x="936" y="1241"/>
                </a:cubicBezTo>
                <a:cubicBezTo>
                  <a:pt x="929" y="1246"/>
                  <a:pt x="919" y="1248"/>
                  <a:pt x="912" y="1253"/>
                </a:cubicBezTo>
                <a:cubicBezTo>
                  <a:pt x="903" y="1260"/>
                  <a:pt x="888" y="1277"/>
                  <a:pt x="888" y="1277"/>
                </a:cubicBezTo>
                <a:cubicBezTo>
                  <a:pt x="728" y="1262"/>
                  <a:pt x="649" y="1289"/>
                  <a:pt x="492" y="1301"/>
                </a:cubicBezTo>
                <a:cubicBezTo>
                  <a:pt x="476" y="1317"/>
                  <a:pt x="460" y="1333"/>
                  <a:pt x="444" y="1349"/>
                </a:cubicBezTo>
                <a:cubicBezTo>
                  <a:pt x="431" y="1362"/>
                  <a:pt x="409" y="1360"/>
                  <a:pt x="396" y="1373"/>
                </a:cubicBezTo>
                <a:cubicBezTo>
                  <a:pt x="359" y="1410"/>
                  <a:pt x="418" y="1353"/>
                  <a:pt x="360" y="1397"/>
                </a:cubicBezTo>
                <a:cubicBezTo>
                  <a:pt x="293" y="1447"/>
                  <a:pt x="364" y="1425"/>
                  <a:pt x="264" y="1445"/>
                </a:cubicBezTo>
                <a:cubicBezTo>
                  <a:pt x="244" y="1441"/>
                  <a:pt x="222" y="1442"/>
                  <a:pt x="204" y="1433"/>
                </a:cubicBezTo>
                <a:cubicBezTo>
                  <a:pt x="199" y="1430"/>
                  <a:pt x="213" y="1426"/>
                  <a:pt x="216" y="1421"/>
                </a:cubicBezTo>
                <a:cubicBezTo>
                  <a:pt x="221" y="1414"/>
                  <a:pt x="221" y="1402"/>
                  <a:pt x="228" y="1397"/>
                </a:cubicBezTo>
                <a:cubicBezTo>
                  <a:pt x="245" y="1384"/>
                  <a:pt x="270" y="1385"/>
                  <a:pt x="288" y="1373"/>
                </a:cubicBezTo>
                <a:cubicBezTo>
                  <a:pt x="318" y="1353"/>
                  <a:pt x="337" y="1337"/>
                  <a:pt x="372" y="1325"/>
                </a:cubicBezTo>
                <a:cubicBezTo>
                  <a:pt x="390" y="1307"/>
                  <a:pt x="432" y="1286"/>
                  <a:pt x="432" y="1265"/>
                </a:cubicBezTo>
                <a:cubicBezTo>
                  <a:pt x="404" y="1237"/>
                  <a:pt x="440" y="1270"/>
                  <a:pt x="396" y="1241"/>
                </a:cubicBezTo>
                <a:cubicBezTo>
                  <a:pt x="378" y="1229"/>
                  <a:pt x="378" y="1205"/>
                  <a:pt x="360" y="1193"/>
                </a:cubicBezTo>
                <a:cubicBezTo>
                  <a:pt x="329" y="1172"/>
                  <a:pt x="300" y="1157"/>
                  <a:pt x="264" y="1145"/>
                </a:cubicBezTo>
                <a:cubicBezTo>
                  <a:pt x="231" y="1112"/>
                  <a:pt x="186" y="1111"/>
                  <a:pt x="144" y="1097"/>
                </a:cubicBezTo>
                <a:cubicBezTo>
                  <a:pt x="90" y="1079"/>
                  <a:pt x="142" y="1094"/>
                  <a:pt x="108" y="1073"/>
                </a:cubicBezTo>
                <a:cubicBezTo>
                  <a:pt x="79" y="1056"/>
                  <a:pt x="51" y="1045"/>
                  <a:pt x="24" y="1025"/>
                </a:cubicBezTo>
                <a:cubicBezTo>
                  <a:pt x="15" y="1018"/>
                  <a:pt x="0" y="1001"/>
                  <a:pt x="0" y="1001"/>
                </a:cubicBezTo>
                <a:cubicBezTo>
                  <a:pt x="16" y="970"/>
                  <a:pt x="3" y="977"/>
                  <a:pt x="36" y="977"/>
                </a:cubicBezTo>
                <a:cubicBezTo>
                  <a:pt x="52" y="961"/>
                  <a:pt x="46" y="960"/>
                  <a:pt x="72" y="977"/>
                </a:cubicBezTo>
                <a:cubicBezTo>
                  <a:pt x="89" y="988"/>
                  <a:pt x="84" y="996"/>
                  <a:pt x="96" y="1013"/>
                </a:cubicBezTo>
                <a:cubicBezTo>
                  <a:pt x="108" y="1031"/>
                  <a:pt x="113" y="1022"/>
                  <a:pt x="132" y="1037"/>
                </a:cubicBezTo>
                <a:cubicBezTo>
                  <a:pt x="132" y="1037"/>
                  <a:pt x="162" y="1067"/>
                  <a:pt x="168" y="1073"/>
                </a:cubicBezTo>
                <a:cubicBezTo>
                  <a:pt x="202" y="1107"/>
                  <a:pt x="259" y="1102"/>
                  <a:pt x="300" y="1109"/>
                </a:cubicBezTo>
                <a:cubicBezTo>
                  <a:pt x="340" y="1116"/>
                  <a:pt x="380" y="1126"/>
                  <a:pt x="420" y="1133"/>
                </a:cubicBezTo>
                <a:cubicBezTo>
                  <a:pt x="428" y="1141"/>
                  <a:pt x="436" y="1149"/>
                  <a:pt x="444" y="1157"/>
                </a:cubicBezTo>
                <a:cubicBezTo>
                  <a:pt x="459" y="1172"/>
                  <a:pt x="455" y="1200"/>
                  <a:pt x="468" y="1217"/>
                </a:cubicBezTo>
                <a:cubicBezTo>
                  <a:pt x="475" y="1226"/>
                  <a:pt x="492" y="1241"/>
                  <a:pt x="492" y="1241"/>
                </a:cubicBezTo>
                <a:cubicBezTo>
                  <a:pt x="668" y="1230"/>
                  <a:pt x="765" y="1214"/>
                  <a:pt x="948" y="1205"/>
                </a:cubicBezTo>
                <a:cubicBezTo>
                  <a:pt x="1097" y="1130"/>
                  <a:pt x="1284" y="1162"/>
                  <a:pt x="1440" y="1157"/>
                </a:cubicBezTo>
                <a:cubicBezTo>
                  <a:pt x="1460" y="1137"/>
                  <a:pt x="1458" y="1135"/>
                  <a:pt x="1500" y="1133"/>
                </a:cubicBezTo>
                <a:cubicBezTo>
                  <a:pt x="1632" y="1126"/>
                  <a:pt x="1764" y="1125"/>
                  <a:pt x="1896" y="1121"/>
                </a:cubicBezTo>
                <a:cubicBezTo>
                  <a:pt x="1920" y="1117"/>
                  <a:pt x="1944" y="1111"/>
                  <a:pt x="1968" y="1109"/>
                </a:cubicBezTo>
                <a:cubicBezTo>
                  <a:pt x="2032" y="1103"/>
                  <a:pt x="2096" y="1104"/>
                  <a:pt x="2160" y="1097"/>
                </a:cubicBezTo>
                <a:cubicBezTo>
                  <a:pt x="2178" y="1095"/>
                  <a:pt x="2191" y="1079"/>
                  <a:pt x="2208" y="1073"/>
                </a:cubicBezTo>
                <a:cubicBezTo>
                  <a:pt x="2241" y="1040"/>
                  <a:pt x="2272" y="1040"/>
                  <a:pt x="2316" y="1025"/>
                </a:cubicBezTo>
                <a:cubicBezTo>
                  <a:pt x="2339" y="1002"/>
                  <a:pt x="2371" y="992"/>
                  <a:pt x="2400" y="977"/>
                </a:cubicBezTo>
                <a:cubicBezTo>
                  <a:pt x="2405" y="974"/>
                  <a:pt x="2407" y="968"/>
                  <a:pt x="2412" y="965"/>
                </a:cubicBezTo>
                <a:cubicBezTo>
                  <a:pt x="2431" y="952"/>
                  <a:pt x="2454" y="943"/>
                  <a:pt x="2472" y="929"/>
                </a:cubicBezTo>
                <a:cubicBezTo>
                  <a:pt x="2472" y="929"/>
                  <a:pt x="2502" y="899"/>
                  <a:pt x="2508" y="893"/>
                </a:cubicBezTo>
                <a:cubicBezTo>
                  <a:pt x="2512" y="889"/>
                  <a:pt x="2520" y="881"/>
                  <a:pt x="2520" y="881"/>
                </a:cubicBezTo>
                <a:cubicBezTo>
                  <a:pt x="2535" y="836"/>
                  <a:pt x="2544" y="822"/>
                  <a:pt x="2544" y="773"/>
                </a:cubicBezTo>
                <a:cubicBezTo>
                  <a:pt x="2580" y="666"/>
                  <a:pt x="2518" y="566"/>
                  <a:pt x="2472" y="473"/>
                </a:cubicBezTo>
                <a:cubicBezTo>
                  <a:pt x="2392" y="313"/>
                  <a:pt x="2490" y="419"/>
                  <a:pt x="2424" y="353"/>
                </a:cubicBezTo>
                <a:cubicBezTo>
                  <a:pt x="2404" y="333"/>
                  <a:pt x="2387" y="319"/>
                  <a:pt x="2376" y="293"/>
                </a:cubicBezTo>
                <a:cubicBezTo>
                  <a:pt x="2371" y="281"/>
                  <a:pt x="2371" y="268"/>
                  <a:pt x="2364" y="257"/>
                </a:cubicBezTo>
                <a:cubicBezTo>
                  <a:pt x="2349" y="232"/>
                  <a:pt x="2292" y="209"/>
                  <a:pt x="2292" y="209"/>
                </a:cubicBezTo>
                <a:lnTo>
                  <a:pt x="2268" y="161"/>
                </a:lnTo>
                <a:cubicBezTo>
                  <a:pt x="2240" y="106"/>
                  <a:pt x="2200" y="124"/>
                  <a:pt x="2136" y="113"/>
                </a:cubicBezTo>
                <a:cubicBezTo>
                  <a:pt x="2096" y="106"/>
                  <a:pt x="2016" y="89"/>
                  <a:pt x="2016" y="89"/>
                </a:cubicBezTo>
                <a:cubicBezTo>
                  <a:pt x="2036" y="109"/>
                  <a:pt x="2038" y="127"/>
                  <a:pt x="2064" y="101"/>
                </a:cubicBezTo>
                <a:cubicBezTo>
                  <a:pt x="2067" y="98"/>
                  <a:pt x="2064" y="93"/>
                  <a:pt x="2064" y="89"/>
                </a:cubicBezTo>
                <a:lnTo>
                  <a:pt x="2076" y="65"/>
                </a:lnTo>
              </a:path>
            </a:pathLst>
          </a:custGeom>
          <a:solidFill>
            <a:srgbClr val="99CCFF"/>
          </a:solidFill>
          <a:ln w="25400" cap="flat" cmpd="sng">
            <a:solidFill>
              <a:srgbClr val="000080"/>
            </a:solidFill>
            <a:prstDash val="solid"/>
            <a:round/>
            <a:headEnd type="none" w="med" len="med"/>
            <a:tailEnd type="none" w="med" len="lg"/>
          </a:ln>
        </p:spPr>
        <p:txBody>
          <a:bodyPr/>
          <a:lstStyle/>
          <a:p>
            <a:endParaRPr lang="en-US"/>
          </a:p>
        </p:txBody>
      </p:sp>
      <p:sp>
        <p:nvSpPr>
          <p:cNvPr id="67608" name="Text Box 35"/>
          <p:cNvSpPr txBox="1">
            <a:spLocks noChangeArrowheads="1"/>
          </p:cNvSpPr>
          <p:nvPr/>
        </p:nvSpPr>
        <p:spPr bwMode="auto">
          <a:xfrm>
            <a:off x="6019800" y="1357313"/>
            <a:ext cx="1484313" cy="304800"/>
          </a:xfrm>
          <a:prstGeom prst="rect">
            <a:avLst/>
          </a:prstGeom>
          <a:noFill/>
          <a:ln w="25400">
            <a:noFill/>
            <a:miter lim="800000"/>
            <a:headEnd/>
            <a:tailEnd type="none" w="sm" len="med"/>
          </a:ln>
        </p:spPr>
        <p:txBody>
          <a:bodyPr wrap="none">
            <a:spAutoFit/>
          </a:bodyPr>
          <a:lstStyle/>
          <a:p>
            <a:r>
              <a:rPr lang="cs-CZ" sz="1400">
                <a:solidFill>
                  <a:srgbClr val="000099"/>
                </a:solidFill>
                <a:latin typeface="Comic Sans MS" pitchFamily="66" charset="0"/>
              </a:rPr>
              <a:t>Houbové vlákno</a:t>
            </a:r>
            <a:endParaRPr lang="en-US" sz="1400">
              <a:solidFill>
                <a:srgbClr val="000099"/>
              </a:solidFill>
              <a:latin typeface="Comic Sans MS" pitchFamily="66" charset="0"/>
            </a:endParaRPr>
          </a:p>
        </p:txBody>
      </p:sp>
      <p:sp>
        <p:nvSpPr>
          <p:cNvPr id="67609" name="Line 36"/>
          <p:cNvSpPr>
            <a:spLocks noChangeShapeType="1"/>
          </p:cNvSpPr>
          <p:nvPr/>
        </p:nvSpPr>
        <p:spPr bwMode="auto">
          <a:xfrm flipH="1">
            <a:off x="5029200" y="1516063"/>
            <a:ext cx="1066800" cy="457200"/>
          </a:xfrm>
          <a:prstGeom prst="line">
            <a:avLst/>
          </a:prstGeom>
          <a:noFill/>
          <a:ln w="25400">
            <a:solidFill>
              <a:srgbClr val="000080"/>
            </a:solidFill>
            <a:round/>
            <a:headEnd/>
            <a:tailEnd type="stealth" w="sm" len="med"/>
          </a:ln>
        </p:spPr>
        <p:txBody>
          <a:bodyPr/>
          <a:lstStyle/>
          <a:p>
            <a:endParaRPr lang="en-US"/>
          </a:p>
        </p:txBody>
      </p:sp>
      <p:sp>
        <p:nvSpPr>
          <p:cNvPr id="67610" name="Freeform 38"/>
          <p:cNvSpPr>
            <a:spLocks/>
          </p:cNvSpPr>
          <p:nvPr/>
        </p:nvSpPr>
        <p:spPr bwMode="auto">
          <a:xfrm>
            <a:off x="5856288" y="3986213"/>
            <a:ext cx="1500187" cy="1431925"/>
          </a:xfrm>
          <a:custGeom>
            <a:avLst/>
            <a:gdLst>
              <a:gd name="T0" fmla="*/ 727075 w 945"/>
              <a:gd name="T1" fmla="*/ 342900 h 902"/>
              <a:gd name="T2" fmla="*/ 604837 w 945"/>
              <a:gd name="T3" fmla="*/ 382587 h 902"/>
              <a:gd name="T4" fmla="*/ 484187 w 945"/>
              <a:gd name="T5" fmla="*/ 503238 h 902"/>
              <a:gd name="T6" fmla="*/ 242887 w 945"/>
              <a:gd name="T7" fmla="*/ 746125 h 902"/>
              <a:gd name="T8" fmla="*/ 80962 w 945"/>
              <a:gd name="T9" fmla="*/ 866775 h 902"/>
              <a:gd name="T10" fmla="*/ 41275 w 945"/>
              <a:gd name="T11" fmla="*/ 947738 h 902"/>
              <a:gd name="T12" fmla="*/ 0 w 945"/>
              <a:gd name="T13" fmla="*/ 987425 h 902"/>
              <a:gd name="T14" fmla="*/ 282575 w 945"/>
              <a:gd name="T15" fmla="*/ 1431925 h 902"/>
              <a:gd name="T16" fmla="*/ 444500 w 945"/>
              <a:gd name="T17" fmla="*/ 1390650 h 902"/>
              <a:gd name="T18" fmla="*/ 484187 w 945"/>
              <a:gd name="T19" fmla="*/ 1350963 h 902"/>
              <a:gd name="T20" fmla="*/ 646112 w 945"/>
              <a:gd name="T21" fmla="*/ 1270000 h 902"/>
              <a:gd name="T22" fmla="*/ 847725 w 945"/>
              <a:gd name="T23" fmla="*/ 1068388 h 902"/>
              <a:gd name="T24" fmla="*/ 1008062 w 945"/>
              <a:gd name="T25" fmla="*/ 987425 h 902"/>
              <a:gd name="T26" fmla="*/ 1290637 w 945"/>
              <a:gd name="T27" fmla="*/ 746125 h 902"/>
              <a:gd name="T28" fmla="*/ 1412875 w 945"/>
              <a:gd name="T29" fmla="*/ 623888 h 902"/>
              <a:gd name="T30" fmla="*/ 1492250 w 945"/>
              <a:gd name="T31" fmla="*/ 463550 h 902"/>
              <a:gd name="T32" fmla="*/ 1290637 w 945"/>
              <a:gd name="T33" fmla="*/ 141288 h 902"/>
              <a:gd name="T34" fmla="*/ 766762 w 945"/>
              <a:gd name="T35" fmla="*/ 180975 h 902"/>
              <a:gd name="T36" fmla="*/ 727075 w 945"/>
              <a:gd name="T37" fmla="*/ 342900 h 9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45"/>
              <a:gd name="T58" fmla="*/ 0 h 902"/>
              <a:gd name="T59" fmla="*/ 945 w 945"/>
              <a:gd name="T60" fmla="*/ 902 h 9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45" h="902">
                <a:moveTo>
                  <a:pt x="458" y="216"/>
                </a:moveTo>
                <a:cubicBezTo>
                  <a:pt x="432" y="224"/>
                  <a:pt x="404" y="227"/>
                  <a:pt x="381" y="241"/>
                </a:cubicBezTo>
                <a:cubicBezTo>
                  <a:pt x="350" y="259"/>
                  <a:pt x="330" y="291"/>
                  <a:pt x="305" y="317"/>
                </a:cubicBezTo>
                <a:cubicBezTo>
                  <a:pt x="255" y="368"/>
                  <a:pt x="204" y="419"/>
                  <a:pt x="153" y="470"/>
                </a:cubicBezTo>
                <a:cubicBezTo>
                  <a:pt x="121" y="502"/>
                  <a:pt x="83" y="514"/>
                  <a:pt x="51" y="546"/>
                </a:cubicBezTo>
                <a:cubicBezTo>
                  <a:pt x="43" y="563"/>
                  <a:pt x="37" y="581"/>
                  <a:pt x="26" y="597"/>
                </a:cubicBezTo>
                <a:cubicBezTo>
                  <a:pt x="19" y="607"/>
                  <a:pt x="0" y="610"/>
                  <a:pt x="0" y="622"/>
                </a:cubicBezTo>
                <a:cubicBezTo>
                  <a:pt x="0" y="847"/>
                  <a:pt x="10" y="859"/>
                  <a:pt x="178" y="902"/>
                </a:cubicBezTo>
                <a:cubicBezTo>
                  <a:pt x="212" y="893"/>
                  <a:pt x="247" y="889"/>
                  <a:pt x="280" y="876"/>
                </a:cubicBezTo>
                <a:cubicBezTo>
                  <a:pt x="291" y="872"/>
                  <a:pt x="295" y="857"/>
                  <a:pt x="305" y="851"/>
                </a:cubicBezTo>
                <a:cubicBezTo>
                  <a:pt x="338" y="831"/>
                  <a:pt x="407" y="800"/>
                  <a:pt x="407" y="800"/>
                </a:cubicBezTo>
                <a:cubicBezTo>
                  <a:pt x="449" y="758"/>
                  <a:pt x="491" y="714"/>
                  <a:pt x="534" y="673"/>
                </a:cubicBezTo>
                <a:cubicBezTo>
                  <a:pt x="561" y="647"/>
                  <a:pt x="608" y="649"/>
                  <a:pt x="635" y="622"/>
                </a:cubicBezTo>
                <a:cubicBezTo>
                  <a:pt x="692" y="565"/>
                  <a:pt x="740" y="506"/>
                  <a:pt x="813" y="470"/>
                </a:cubicBezTo>
                <a:cubicBezTo>
                  <a:pt x="839" y="444"/>
                  <a:pt x="874" y="426"/>
                  <a:pt x="890" y="393"/>
                </a:cubicBezTo>
                <a:cubicBezTo>
                  <a:pt x="907" y="359"/>
                  <a:pt x="940" y="292"/>
                  <a:pt x="940" y="292"/>
                </a:cubicBezTo>
                <a:cubicBezTo>
                  <a:pt x="913" y="128"/>
                  <a:pt x="945" y="132"/>
                  <a:pt x="813" y="89"/>
                </a:cubicBezTo>
                <a:cubicBezTo>
                  <a:pt x="727" y="0"/>
                  <a:pt x="582" y="65"/>
                  <a:pt x="483" y="114"/>
                </a:cubicBezTo>
                <a:cubicBezTo>
                  <a:pt x="419" y="178"/>
                  <a:pt x="421" y="144"/>
                  <a:pt x="458" y="216"/>
                </a:cubicBezTo>
                <a:close/>
              </a:path>
            </a:pathLst>
          </a:custGeom>
          <a:solidFill>
            <a:srgbClr val="000099"/>
          </a:solidFill>
          <a:ln w="25400" cap="flat" cmpd="sng">
            <a:solidFill>
              <a:srgbClr val="000080"/>
            </a:solidFill>
            <a:prstDash val="solid"/>
            <a:round/>
            <a:headEnd type="none" w="med" len="med"/>
            <a:tailEnd type="none" w="sm" len="med"/>
          </a:ln>
        </p:spPr>
        <p:txBody>
          <a:bodyPr/>
          <a:lstStyle/>
          <a:p>
            <a:endParaRPr lang="en-US"/>
          </a:p>
        </p:txBody>
      </p:sp>
      <p:sp>
        <p:nvSpPr>
          <p:cNvPr id="67611" name="Freeform 39"/>
          <p:cNvSpPr>
            <a:spLocks/>
          </p:cNvSpPr>
          <p:nvPr/>
        </p:nvSpPr>
        <p:spPr bwMode="auto">
          <a:xfrm>
            <a:off x="6070600" y="3975100"/>
            <a:ext cx="1300163" cy="1276350"/>
          </a:xfrm>
          <a:custGeom>
            <a:avLst/>
            <a:gdLst>
              <a:gd name="T0" fmla="*/ 788863 w 712"/>
              <a:gd name="T1" fmla="*/ 193108 h 694"/>
              <a:gd name="T2" fmla="*/ 604430 w 712"/>
              <a:gd name="T3" fmla="*/ 378859 h 694"/>
              <a:gd name="T4" fmla="*/ 511300 w 712"/>
              <a:gd name="T5" fmla="*/ 426676 h 694"/>
              <a:gd name="T6" fmla="*/ 418170 w 712"/>
              <a:gd name="T7" fmla="*/ 518632 h 694"/>
              <a:gd name="T8" fmla="*/ 0 w 712"/>
              <a:gd name="T9" fmla="*/ 939791 h 694"/>
              <a:gd name="T10" fmla="*/ 47478 w 712"/>
              <a:gd name="T11" fmla="*/ 1173359 h 694"/>
              <a:gd name="T12" fmla="*/ 370693 w 712"/>
              <a:gd name="T13" fmla="*/ 1173359 h 694"/>
              <a:gd name="T14" fmla="*/ 788863 w 712"/>
              <a:gd name="T15" fmla="*/ 754040 h 694"/>
              <a:gd name="T16" fmla="*/ 1113904 w 712"/>
              <a:gd name="T17" fmla="*/ 472654 h 694"/>
              <a:gd name="T18" fmla="*/ 1300163 w 712"/>
              <a:gd name="T19" fmla="*/ 239086 h 694"/>
              <a:gd name="T20" fmla="*/ 1252685 w 712"/>
              <a:gd name="T21" fmla="*/ 99313 h 694"/>
              <a:gd name="T22" fmla="*/ 836341 w 712"/>
              <a:gd name="T23" fmla="*/ 99313 h 694"/>
              <a:gd name="T24" fmla="*/ 788863 w 712"/>
              <a:gd name="T25" fmla="*/ 193108 h 6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2"/>
              <a:gd name="T40" fmla="*/ 0 h 694"/>
              <a:gd name="T41" fmla="*/ 712 w 712"/>
              <a:gd name="T42" fmla="*/ 694 h 69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2" h="694">
                <a:moveTo>
                  <a:pt x="432" y="105"/>
                </a:moveTo>
                <a:cubicBezTo>
                  <a:pt x="398" y="138"/>
                  <a:pt x="365" y="172"/>
                  <a:pt x="331" y="206"/>
                </a:cubicBezTo>
                <a:cubicBezTo>
                  <a:pt x="318" y="219"/>
                  <a:pt x="295" y="221"/>
                  <a:pt x="280" y="232"/>
                </a:cubicBezTo>
                <a:cubicBezTo>
                  <a:pt x="261" y="246"/>
                  <a:pt x="250" y="271"/>
                  <a:pt x="229" y="282"/>
                </a:cubicBezTo>
                <a:cubicBezTo>
                  <a:pt x="140" y="327"/>
                  <a:pt x="46" y="420"/>
                  <a:pt x="0" y="511"/>
                </a:cubicBezTo>
                <a:cubicBezTo>
                  <a:pt x="9" y="553"/>
                  <a:pt x="2" y="602"/>
                  <a:pt x="26" y="638"/>
                </a:cubicBezTo>
                <a:cubicBezTo>
                  <a:pt x="63" y="694"/>
                  <a:pt x="169" y="647"/>
                  <a:pt x="203" y="638"/>
                </a:cubicBezTo>
                <a:cubicBezTo>
                  <a:pt x="279" y="562"/>
                  <a:pt x="356" y="486"/>
                  <a:pt x="432" y="410"/>
                </a:cubicBezTo>
                <a:cubicBezTo>
                  <a:pt x="489" y="353"/>
                  <a:pt x="537" y="293"/>
                  <a:pt x="610" y="257"/>
                </a:cubicBezTo>
                <a:cubicBezTo>
                  <a:pt x="659" y="208"/>
                  <a:pt x="682" y="189"/>
                  <a:pt x="712" y="130"/>
                </a:cubicBezTo>
                <a:cubicBezTo>
                  <a:pt x="703" y="105"/>
                  <a:pt x="708" y="69"/>
                  <a:pt x="686" y="54"/>
                </a:cubicBezTo>
                <a:cubicBezTo>
                  <a:pt x="605" y="0"/>
                  <a:pt x="536" y="34"/>
                  <a:pt x="458" y="54"/>
                </a:cubicBezTo>
                <a:cubicBezTo>
                  <a:pt x="426" y="85"/>
                  <a:pt x="432" y="67"/>
                  <a:pt x="432" y="105"/>
                </a:cubicBezTo>
                <a:close/>
              </a:path>
            </a:pathLst>
          </a:custGeom>
          <a:solidFill>
            <a:srgbClr val="99CCFF"/>
          </a:solidFill>
          <a:ln w="25400" cap="flat" cmpd="sng">
            <a:solidFill>
              <a:srgbClr val="99CCFF"/>
            </a:solidFill>
            <a:prstDash val="solid"/>
            <a:round/>
            <a:headEnd type="none" w="med" len="med"/>
            <a:tailEnd type="none" w="sm" len="med"/>
          </a:ln>
        </p:spPr>
        <p:txBody>
          <a:bodyPr/>
          <a:lstStyle/>
          <a:p>
            <a:endParaRPr lang="en-US"/>
          </a:p>
        </p:txBody>
      </p:sp>
      <p:sp>
        <p:nvSpPr>
          <p:cNvPr id="67612" name="Rectangle 40"/>
          <p:cNvSpPr>
            <a:spLocks noChangeArrowheads="1"/>
          </p:cNvSpPr>
          <p:nvPr/>
        </p:nvSpPr>
        <p:spPr bwMode="auto">
          <a:xfrm>
            <a:off x="1676400" y="4038600"/>
            <a:ext cx="5681663" cy="2057400"/>
          </a:xfrm>
          <a:prstGeom prst="rect">
            <a:avLst/>
          </a:prstGeom>
          <a:noFill/>
          <a:ln w="38100">
            <a:solidFill>
              <a:srgbClr val="000080"/>
            </a:solidFill>
            <a:miter lim="800000"/>
            <a:headEnd/>
            <a:tailEnd type="none" w="sm" len="med"/>
          </a:ln>
        </p:spPr>
        <p:txBody>
          <a:bodyPr wrap="none" anchor="ctr"/>
          <a:lstStyle/>
          <a:p>
            <a:endParaRPr lang="cs-CZ"/>
          </a:p>
        </p:txBody>
      </p:sp>
      <p:sp>
        <p:nvSpPr>
          <p:cNvPr id="67613" name="Text Box 41"/>
          <p:cNvSpPr txBox="1">
            <a:spLocks noChangeArrowheads="1"/>
          </p:cNvSpPr>
          <p:nvPr/>
        </p:nvSpPr>
        <p:spPr bwMode="auto">
          <a:xfrm>
            <a:off x="7391400" y="3422650"/>
            <a:ext cx="1484313" cy="304800"/>
          </a:xfrm>
          <a:prstGeom prst="rect">
            <a:avLst/>
          </a:prstGeom>
          <a:noFill/>
          <a:ln w="25400">
            <a:noFill/>
            <a:miter lim="800000"/>
            <a:headEnd/>
            <a:tailEnd type="none" w="sm" len="med"/>
          </a:ln>
        </p:spPr>
        <p:txBody>
          <a:bodyPr wrap="none">
            <a:spAutoFit/>
          </a:bodyPr>
          <a:lstStyle/>
          <a:p>
            <a:r>
              <a:rPr lang="cs-CZ" sz="1400">
                <a:solidFill>
                  <a:srgbClr val="000099"/>
                </a:solidFill>
                <a:latin typeface="Comic Sans MS" pitchFamily="66" charset="0"/>
              </a:rPr>
              <a:t>Houbové vlákno</a:t>
            </a:r>
            <a:endParaRPr lang="en-US" sz="1400">
              <a:solidFill>
                <a:srgbClr val="000099"/>
              </a:solidFill>
              <a:latin typeface="Comic Sans MS" pitchFamily="66" charset="0"/>
            </a:endParaRPr>
          </a:p>
        </p:txBody>
      </p:sp>
      <p:sp>
        <p:nvSpPr>
          <p:cNvPr id="67614" name="Line 42"/>
          <p:cNvSpPr>
            <a:spLocks noChangeShapeType="1"/>
          </p:cNvSpPr>
          <p:nvPr/>
        </p:nvSpPr>
        <p:spPr bwMode="auto">
          <a:xfrm flipH="1">
            <a:off x="7010400" y="3657600"/>
            <a:ext cx="685800" cy="609600"/>
          </a:xfrm>
          <a:prstGeom prst="line">
            <a:avLst/>
          </a:prstGeom>
          <a:noFill/>
          <a:ln w="25400">
            <a:solidFill>
              <a:srgbClr val="000080"/>
            </a:solidFill>
            <a:round/>
            <a:headEnd/>
            <a:tailEnd type="stealth" w="sm" len="med"/>
          </a:ln>
        </p:spPr>
        <p:txBody>
          <a:bodyPr/>
          <a:lstStyle/>
          <a:p>
            <a:endParaRPr lang="en-US"/>
          </a:p>
        </p:txBody>
      </p:sp>
      <p:sp>
        <p:nvSpPr>
          <p:cNvPr id="67615" name="Text Box 43"/>
          <p:cNvSpPr txBox="1">
            <a:spLocks noChangeArrowheads="1"/>
          </p:cNvSpPr>
          <p:nvPr/>
        </p:nvSpPr>
        <p:spPr bwMode="auto">
          <a:xfrm>
            <a:off x="7720013" y="4357688"/>
            <a:ext cx="1408112" cy="304800"/>
          </a:xfrm>
          <a:prstGeom prst="rect">
            <a:avLst/>
          </a:prstGeom>
          <a:noFill/>
          <a:ln w="25400">
            <a:noFill/>
            <a:miter lim="800000"/>
            <a:headEnd/>
            <a:tailEnd type="none" w="sm" len="med"/>
          </a:ln>
        </p:spPr>
        <p:txBody>
          <a:bodyPr wrap="none">
            <a:spAutoFit/>
          </a:bodyPr>
          <a:lstStyle/>
          <a:p>
            <a:pPr algn="ctr"/>
            <a:r>
              <a:rPr lang="cs-CZ" sz="1400">
                <a:solidFill>
                  <a:srgbClr val="000099"/>
                </a:solidFill>
                <a:latin typeface="Comic Sans MS" pitchFamily="66" charset="0"/>
              </a:rPr>
              <a:t>Buněčná stěna</a:t>
            </a:r>
            <a:endParaRPr lang="en-US" sz="1400">
              <a:solidFill>
                <a:srgbClr val="000099"/>
              </a:solidFill>
              <a:latin typeface="Comic Sans MS" pitchFamily="66" charset="0"/>
            </a:endParaRPr>
          </a:p>
        </p:txBody>
      </p:sp>
      <p:sp>
        <p:nvSpPr>
          <p:cNvPr id="67616" name="Line 44"/>
          <p:cNvSpPr>
            <a:spLocks noChangeShapeType="1"/>
          </p:cNvSpPr>
          <p:nvPr/>
        </p:nvSpPr>
        <p:spPr bwMode="auto">
          <a:xfrm flipH="1">
            <a:off x="7086600" y="4572000"/>
            <a:ext cx="1066800" cy="228600"/>
          </a:xfrm>
          <a:prstGeom prst="line">
            <a:avLst/>
          </a:prstGeom>
          <a:noFill/>
          <a:ln w="25400">
            <a:solidFill>
              <a:srgbClr val="000080"/>
            </a:solidFill>
            <a:round/>
            <a:headEnd/>
            <a:tailEnd type="stealth" w="sm" len="med"/>
          </a:ln>
        </p:spPr>
        <p:txBody>
          <a:bodyPr/>
          <a:lstStyle/>
          <a:p>
            <a:endParaRPr lang="en-US"/>
          </a:p>
        </p:txBody>
      </p:sp>
      <p:sp>
        <p:nvSpPr>
          <p:cNvPr id="67617" name="Line 45"/>
          <p:cNvSpPr>
            <a:spLocks noChangeShapeType="1"/>
          </p:cNvSpPr>
          <p:nvPr/>
        </p:nvSpPr>
        <p:spPr bwMode="auto">
          <a:xfrm>
            <a:off x="1866900" y="5829300"/>
            <a:ext cx="685800" cy="0"/>
          </a:xfrm>
          <a:prstGeom prst="line">
            <a:avLst/>
          </a:prstGeom>
          <a:noFill/>
          <a:ln w="25400">
            <a:solidFill>
              <a:srgbClr val="000080"/>
            </a:solidFill>
            <a:round/>
            <a:headEnd/>
            <a:tailEnd type="none" w="sm" len="med"/>
          </a:ln>
        </p:spPr>
        <p:txBody>
          <a:bodyPr/>
          <a:lstStyle/>
          <a:p>
            <a:endParaRPr lang="en-US"/>
          </a:p>
        </p:txBody>
      </p:sp>
      <p:sp>
        <p:nvSpPr>
          <p:cNvPr id="67618" name="Text Box 46"/>
          <p:cNvSpPr txBox="1">
            <a:spLocks noChangeArrowheads="1"/>
          </p:cNvSpPr>
          <p:nvPr/>
        </p:nvSpPr>
        <p:spPr bwMode="auto">
          <a:xfrm>
            <a:off x="1889125" y="5805488"/>
            <a:ext cx="615950" cy="304800"/>
          </a:xfrm>
          <a:prstGeom prst="rect">
            <a:avLst/>
          </a:prstGeom>
          <a:noFill/>
          <a:ln w="25400">
            <a:noFill/>
            <a:miter lim="800000"/>
            <a:headEnd/>
            <a:tailEnd type="none" w="sm" len="med"/>
          </a:ln>
        </p:spPr>
        <p:txBody>
          <a:bodyPr wrap="none">
            <a:spAutoFit/>
          </a:bodyPr>
          <a:lstStyle/>
          <a:p>
            <a:r>
              <a:rPr lang="en-GB" sz="1400">
                <a:solidFill>
                  <a:srgbClr val="000099"/>
                </a:solidFill>
                <a:latin typeface="Comic Sans MS" pitchFamily="66" charset="0"/>
              </a:rPr>
              <a:t>1 µm</a:t>
            </a:r>
            <a:endParaRPr lang="en-US" sz="1400">
              <a:solidFill>
                <a:srgbClr val="000099"/>
              </a:solidFill>
              <a:latin typeface="Comic Sans MS" pitchFamily="66" charset="0"/>
            </a:endParaRPr>
          </a:p>
        </p:txBody>
      </p:sp>
      <p:grpSp>
        <p:nvGrpSpPr>
          <p:cNvPr id="67619" name="Group 47"/>
          <p:cNvGrpSpPr>
            <a:grpSpLocks/>
          </p:cNvGrpSpPr>
          <p:nvPr/>
        </p:nvGrpSpPr>
        <p:grpSpPr bwMode="auto">
          <a:xfrm>
            <a:off x="2514600" y="3192463"/>
            <a:ext cx="1320800" cy="731837"/>
            <a:chOff x="1584" y="2011"/>
            <a:chExt cx="832" cy="461"/>
          </a:xfrm>
        </p:grpSpPr>
        <p:sp>
          <p:nvSpPr>
            <p:cNvPr id="67664" name="Rectangle 48"/>
            <p:cNvSpPr>
              <a:spLocks noChangeArrowheads="1"/>
            </p:cNvSpPr>
            <p:nvPr/>
          </p:nvSpPr>
          <p:spPr bwMode="auto">
            <a:xfrm>
              <a:off x="1584" y="2011"/>
              <a:ext cx="336" cy="240"/>
            </a:xfrm>
            <a:prstGeom prst="rect">
              <a:avLst/>
            </a:prstGeom>
            <a:noFill/>
            <a:ln w="25400">
              <a:solidFill>
                <a:srgbClr val="000080"/>
              </a:solidFill>
              <a:miter lim="800000"/>
              <a:headEnd/>
              <a:tailEnd type="none" w="sm" len="med"/>
            </a:ln>
          </p:spPr>
          <p:txBody>
            <a:bodyPr wrap="none" anchor="ctr"/>
            <a:lstStyle/>
            <a:p>
              <a:endParaRPr lang="cs-CZ"/>
            </a:p>
          </p:txBody>
        </p:sp>
        <p:sp>
          <p:nvSpPr>
            <p:cNvPr id="67665" name="Line 49"/>
            <p:cNvSpPr>
              <a:spLocks noChangeShapeType="1"/>
            </p:cNvSpPr>
            <p:nvPr/>
          </p:nvSpPr>
          <p:spPr bwMode="auto">
            <a:xfrm>
              <a:off x="1888" y="2232"/>
              <a:ext cx="528" cy="240"/>
            </a:xfrm>
            <a:prstGeom prst="line">
              <a:avLst/>
            </a:prstGeom>
            <a:noFill/>
            <a:ln w="38100">
              <a:solidFill>
                <a:srgbClr val="000080"/>
              </a:solidFill>
              <a:round/>
              <a:headEnd/>
              <a:tailEnd type="stealth" w="med" len="lg"/>
            </a:ln>
          </p:spPr>
          <p:txBody>
            <a:bodyPr/>
            <a:lstStyle/>
            <a:p>
              <a:endParaRPr lang="en-US"/>
            </a:p>
          </p:txBody>
        </p:sp>
      </p:grpSp>
      <p:grpSp>
        <p:nvGrpSpPr>
          <p:cNvPr id="67620" name="Group 51"/>
          <p:cNvGrpSpPr>
            <a:grpSpLocks/>
          </p:cNvGrpSpPr>
          <p:nvPr/>
        </p:nvGrpSpPr>
        <p:grpSpPr bwMode="auto">
          <a:xfrm>
            <a:off x="374650" y="4419600"/>
            <a:ext cx="2863850" cy="990600"/>
            <a:chOff x="236" y="2784"/>
            <a:chExt cx="1804" cy="624"/>
          </a:xfrm>
        </p:grpSpPr>
        <p:sp>
          <p:nvSpPr>
            <p:cNvPr id="67646" name="AutoShape 52"/>
            <p:cNvSpPr>
              <a:spLocks noChangeArrowheads="1"/>
            </p:cNvSpPr>
            <p:nvPr/>
          </p:nvSpPr>
          <p:spPr bwMode="auto">
            <a:xfrm rot="9005883">
              <a:off x="1536" y="2976"/>
              <a:ext cx="192" cy="48"/>
            </a:xfrm>
            <a:prstGeom prst="hexagon">
              <a:avLst>
                <a:gd name="adj" fmla="val 100000"/>
                <a:gd name="vf" fmla="val 115470"/>
              </a:avLst>
            </a:prstGeom>
            <a:solidFill>
              <a:srgbClr val="C0C0C0"/>
            </a:solidFill>
            <a:ln w="50800">
              <a:solidFill>
                <a:srgbClr val="000080"/>
              </a:solidFill>
              <a:miter lim="800000"/>
              <a:headEnd/>
              <a:tailEnd type="none" w="sm" len="med"/>
            </a:ln>
          </p:spPr>
          <p:txBody>
            <a:bodyPr wrap="none" anchor="ctr"/>
            <a:lstStyle/>
            <a:p>
              <a:endParaRPr lang="cs-CZ"/>
            </a:p>
          </p:txBody>
        </p:sp>
        <p:sp>
          <p:nvSpPr>
            <p:cNvPr id="67647" name="AutoShape 53"/>
            <p:cNvSpPr>
              <a:spLocks noChangeArrowheads="1"/>
            </p:cNvSpPr>
            <p:nvPr/>
          </p:nvSpPr>
          <p:spPr bwMode="auto">
            <a:xfrm rot="10237837" flipH="1">
              <a:off x="1632" y="3072"/>
              <a:ext cx="192" cy="48"/>
            </a:xfrm>
            <a:prstGeom prst="hexagon">
              <a:avLst>
                <a:gd name="adj" fmla="val 100000"/>
                <a:gd name="vf" fmla="val 115470"/>
              </a:avLst>
            </a:prstGeom>
            <a:solidFill>
              <a:srgbClr val="C0C0C0"/>
            </a:solidFill>
            <a:ln w="50800">
              <a:solidFill>
                <a:srgbClr val="000080"/>
              </a:solidFill>
              <a:miter lim="800000"/>
              <a:headEnd/>
              <a:tailEnd type="none" w="sm" len="med"/>
            </a:ln>
          </p:spPr>
          <p:txBody>
            <a:bodyPr wrap="none" anchor="ctr"/>
            <a:lstStyle/>
            <a:p>
              <a:endParaRPr lang="cs-CZ"/>
            </a:p>
          </p:txBody>
        </p:sp>
        <p:sp>
          <p:nvSpPr>
            <p:cNvPr id="67648" name="AutoShape 54"/>
            <p:cNvSpPr>
              <a:spLocks noChangeArrowheads="1"/>
            </p:cNvSpPr>
            <p:nvPr/>
          </p:nvSpPr>
          <p:spPr bwMode="auto">
            <a:xfrm rot="-3088312">
              <a:off x="1704" y="3168"/>
              <a:ext cx="192" cy="48"/>
            </a:xfrm>
            <a:prstGeom prst="hexagon">
              <a:avLst>
                <a:gd name="adj" fmla="val 100000"/>
                <a:gd name="vf" fmla="val 115470"/>
              </a:avLst>
            </a:prstGeom>
            <a:solidFill>
              <a:srgbClr val="C0C0C0"/>
            </a:solidFill>
            <a:ln w="50800">
              <a:solidFill>
                <a:srgbClr val="000080"/>
              </a:solidFill>
              <a:miter lim="800000"/>
              <a:headEnd/>
              <a:tailEnd type="none" w="sm" len="med"/>
            </a:ln>
          </p:spPr>
          <p:txBody>
            <a:bodyPr wrap="none" anchor="ctr"/>
            <a:lstStyle/>
            <a:p>
              <a:endParaRPr lang="cs-CZ"/>
            </a:p>
          </p:txBody>
        </p:sp>
        <p:sp>
          <p:nvSpPr>
            <p:cNvPr id="67649" name="AutoShape 55"/>
            <p:cNvSpPr>
              <a:spLocks noChangeArrowheads="1"/>
            </p:cNvSpPr>
            <p:nvPr/>
          </p:nvSpPr>
          <p:spPr bwMode="auto">
            <a:xfrm rot="4036954">
              <a:off x="1728" y="3288"/>
              <a:ext cx="192" cy="48"/>
            </a:xfrm>
            <a:prstGeom prst="hexagon">
              <a:avLst>
                <a:gd name="adj" fmla="val 100000"/>
                <a:gd name="vf" fmla="val 115470"/>
              </a:avLst>
            </a:prstGeom>
            <a:solidFill>
              <a:srgbClr val="C0C0C0"/>
            </a:solidFill>
            <a:ln w="50800">
              <a:solidFill>
                <a:srgbClr val="000080"/>
              </a:solidFill>
              <a:miter lim="800000"/>
              <a:headEnd/>
              <a:tailEnd type="none" w="sm" len="med"/>
            </a:ln>
          </p:spPr>
          <p:txBody>
            <a:bodyPr wrap="none" anchor="ctr"/>
            <a:lstStyle/>
            <a:p>
              <a:endParaRPr lang="cs-CZ"/>
            </a:p>
          </p:txBody>
        </p:sp>
        <p:sp>
          <p:nvSpPr>
            <p:cNvPr id="67650" name="AutoShape 56"/>
            <p:cNvSpPr>
              <a:spLocks noChangeArrowheads="1"/>
            </p:cNvSpPr>
            <p:nvPr/>
          </p:nvSpPr>
          <p:spPr bwMode="auto">
            <a:xfrm rot="-1188886">
              <a:off x="1848" y="2976"/>
              <a:ext cx="192" cy="48"/>
            </a:xfrm>
            <a:prstGeom prst="hexagon">
              <a:avLst>
                <a:gd name="adj" fmla="val 100000"/>
                <a:gd name="vf" fmla="val 115470"/>
              </a:avLst>
            </a:prstGeom>
            <a:solidFill>
              <a:srgbClr val="C0C0C0"/>
            </a:solidFill>
            <a:ln w="50800">
              <a:solidFill>
                <a:srgbClr val="000080"/>
              </a:solidFill>
              <a:miter lim="800000"/>
              <a:headEnd/>
              <a:tailEnd type="none" w="sm" len="med"/>
            </a:ln>
          </p:spPr>
          <p:txBody>
            <a:bodyPr wrap="none" anchor="ctr"/>
            <a:lstStyle/>
            <a:p>
              <a:endParaRPr lang="cs-CZ"/>
            </a:p>
          </p:txBody>
        </p:sp>
        <p:sp>
          <p:nvSpPr>
            <p:cNvPr id="67651" name="AutoShape 57"/>
            <p:cNvSpPr>
              <a:spLocks noChangeArrowheads="1"/>
            </p:cNvSpPr>
            <p:nvPr/>
          </p:nvSpPr>
          <p:spPr bwMode="auto">
            <a:xfrm rot="-6244201">
              <a:off x="1728" y="2904"/>
              <a:ext cx="192" cy="48"/>
            </a:xfrm>
            <a:prstGeom prst="hexagon">
              <a:avLst>
                <a:gd name="adj" fmla="val 100000"/>
                <a:gd name="vf" fmla="val 115470"/>
              </a:avLst>
            </a:prstGeom>
            <a:solidFill>
              <a:srgbClr val="C0C0C0"/>
            </a:solidFill>
            <a:ln w="50800">
              <a:solidFill>
                <a:srgbClr val="000080"/>
              </a:solidFill>
              <a:miter lim="800000"/>
              <a:headEnd/>
              <a:tailEnd type="none" w="sm" len="med"/>
            </a:ln>
          </p:spPr>
          <p:txBody>
            <a:bodyPr wrap="none" anchor="ctr"/>
            <a:lstStyle/>
            <a:p>
              <a:endParaRPr lang="cs-CZ"/>
            </a:p>
          </p:txBody>
        </p:sp>
        <p:sp>
          <p:nvSpPr>
            <p:cNvPr id="67652" name="AutoShape 58"/>
            <p:cNvSpPr>
              <a:spLocks noChangeArrowheads="1"/>
            </p:cNvSpPr>
            <p:nvPr/>
          </p:nvSpPr>
          <p:spPr bwMode="auto">
            <a:xfrm rot="4802963">
              <a:off x="1608" y="3240"/>
              <a:ext cx="192" cy="48"/>
            </a:xfrm>
            <a:prstGeom prst="hexagon">
              <a:avLst>
                <a:gd name="adj" fmla="val 100000"/>
                <a:gd name="vf" fmla="val 115470"/>
              </a:avLst>
            </a:prstGeom>
            <a:solidFill>
              <a:srgbClr val="C0C0C0"/>
            </a:solidFill>
            <a:ln w="50800">
              <a:solidFill>
                <a:srgbClr val="000080"/>
              </a:solidFill>
              <a:miter lim="800000"/>
              <a:headEnd/>
              <a:tailEnd type="none" w="sm" len="med"/>
            </a:ln>
          </p:spPr>
          <p:txBody>
            <a:bodyPr wrap="none" anchor="ctr"/>
            <a:lstStyle/>
            <a:p>
              <a:endParaRPr lang="cs-CZ"/>
            </a:p>
          </p:txBody>
        </p:sp>
        <p:sp>
          <p:nvSpPr>
            <p:cNvPr id="67653" name="AutoShape 59"/>
            <p:cNvSpPr>
              <a:spLocks noChangeArrowheads="1"/>
            </p:cNvSpPr>
            <p:nvPr/>
          </p:nvSpPr>
          <p:spPr bwMode="auto">
            <a:xfrm rot="9005883">
              <a:off x="1272" y="2928"/>
              <a:ext cx="192" cy="48"/>
            </a:xfrm>
            <a:prstGeom prst="hexagon">
              <a:avLst>
                <a:gd name="adj" fmla="val 100000"/>
                <a:gd name="vf" fmla="val 115470"/>
              </a:avLst>
            </a:prstGeom>
            <a:solidFill>
              <a:srgbClr val="C0C0C0"/>
            </a:solidFill>
            <a:ln w="50800">
              <a:solidFill>
                <a:srgbClr val="000080"/>
              </a:solidFill>
              <a:miter lim="800000"/>
              <a:headEnd/>
              <a:tailEnd type="none" w="sm" len="med"/>
            </a:ln>
          </p:spPr>
          <p:txBody>
            <a:bodyPr wrap="none" anchor="ctr"/>
            <a:lstStyle/>
            <a:p>
              <a:endParaRPr lang="cs-CZ"/>
            </a:p>
          </p:txBody>
        </p:sp>
        <p:sp>
          <p:nvSpPr>
            <p:cNvPr id="67654" name="AutoShape 60"/>
            <p:cNvSpPr>
              <a:spLocks noChangeArrowheads="1"/>
            </p:cNvSpPr>
            <p:nvPr/>
          </p:nvSpPr>
          <p:spPr bwMode="auto">
            <a:xfrm rot="10237837" flipH="1">
              <a:off x="1368" y="3024"/>
              <a:ext cx="192" cy="48"/>
            </a:xfrm>
            <a:prstGeom prst="hexagon">
              <a:avLst>
                <a:gd name="adj" fmla="val 100000"/>
                <a:gd name="vf" fmla="val 115470"/>
              </a:avLst>
            </a:prstGeom>
            <a:solidFill>
              <a:srgbClr val="C0C0C0"/>
            </a:solidFill>
            <a:ln w="50800">
              <a:solidFill>
                <a:srgbClr val="000080"/>
              </a:solidFill>
              <a:miter lim="800000"/>
              <a:headEnd/>
              <a:tailEnd type="none" w="sm" len="med"/>
            </a:ln>
          </p:spPr>
          <p:txBody>
            <a:bodyPr wrap="none" anchor="ctr"/>
            <a:lstStyle/>
            <a:p>
              <a:endParaRPr lang="cs-CZ"/>
            </a:p>
          </p:txBody>
        </p:sp>
        <p:sp>
          <p:nvSpPr>
            <p:cNvPr id="67655" name="AutoShape 61"/>
            <p:cNvSpPr>
              <a:spLocks noChangeArrowheads="1"/>
            </p:cNvSpPr>
            <p:nvPr/>
          </p:nvSpPr>
          <p:spPr bwMode="auto">
            <a:xfrm rot="-3088312">
              <a:off x="1464" y="3120"/>
              <a:ext cx="192" cy="48"/>
            </a:xfrm>
            <a:prstGeom prst="hexagon">
              <a:avLst>
                <a:gd name="adj" fmla="val 100000"/>
                <a:gd name="vf" fmla="val 115470"/>
              </a:avLst>
            </a:prstGeom>
            <a:solidFill>
              <a:srgbClr val="C0C0C0"/>
            </a:solidFill>
            <a:ln w="50800">
              <a:solidFill>
                <a:srgbClr val="000080"/>
              </a:solidFill>
              <a:miter lim="800000"/>
              <a:headEnd/>
              <a:tailEnd type="none" w="sm" len="med"/>
            </a:ln>
          </p:spPr>
          <p:txBody>
            <a:bodyPr wrap="none" anchor="ctr"/>
            <a:lstStyle/>
            <a:p>
              <a:endParaRPr lang="cs-CZ"/>
            </a:p>
          </p:txBody>
        </p:sp>
        <p:sp>
          <p:nvSpPr>
            <p:cNvPr id="67656" name="AutoShape 62"/>
            <p:cNvSpPr>
              <a:spLocks noChangeArrowheads="1"/>
            </p:cNvSpPr>
            <p:nvPr/>
          </p:nvSpPr>
          <p:spPr bwMode="auto">
            <a:xfrm rot="5400000">
              <a:off x="1656" y="3096"/>
              <a:ext cx="192" cy="48"/>
            </a:xfrm>
            <a:prstGeom prst="hexagon">
              <a:avLst>
                <a:gd name="adj" fmla="val 100000"/>
                <a:gd name="vf" fmla="val 115470"/>
              </a:avLst>
            </a:prstGeom>
            <a:solidFill>
              <a:srgbClr val="C0C0C0"/>
            </a:solidFill>
            <a:ln w="50800">
              <a:solidFill>
                <a:srgbClr val="000080"/>
              </a:solidFill>
              <a:miter lim="800000"/>
              <a:headEnd/>
              <a:tailEnd type="none" w="sm" len="med"/>
            </a:ln>
          </p:spPr>
          <p:txBody>
            <a:bodyPr wrap="none" anchor="ctr"/>
            <a:lstStyle/>
            <a:p>
              <a:endParaRPr lang="cs-CZ"/>
            </a:p>
          </p:txBody>
        </p:sp>
        <p:sp>
          <p:nvSpPr>
            <p:cNvPr id="67657" name="AutoShape 63"/>
            <p:cNvSpPr>
              <a:spLocks noChangeArrowheads="1"/>
            </p:cNvSpPr>
            <p:nvPr/>
          </p:nvSpPr>
          <p:spPr bwMode="auto">
            <a:xfrm rot="4036954">
              <a:off x="1488" y="3240"/>
              <a:ext cx="192" cy="48"/>
            </a:xfrm>
            <a:prstGeom prst="hexagon">
              <a:avLst>
                <a:gd name="adj" fmla="val 100000"/>
                <a:gd name="vf" fmla="val 115470"/>
              </a:avLst>
            </a:prstGeom>
            <a:solidFill>
              <a:srgbClr val="C0C0C0"/>
            </a:solidFill>
            <a:ln w="50800">
              <a:solidFill>
                <a:srgbClr val="000080"/>
              </a:solidFill>
              <a:miter lim="800000"/>
              <a:headEnd/>
              <a:tailEnd type="none" w="sm" len="med"/>
            </a:ln>
          </p:spPr>
          <p:txBody>
            <a:bodyPr wrap="none" anchor="ctr"/>
            <a:lstStyle/>
            <a:p>
              <a:endParaRPr lang="cs-CZ"/>
            </a:p>
          </p:txBody>
        </p:sp>
        <p:sp>
          <p:nvSpPr>
            <p:cNvPr id="67658" name="AutoShape 64"/>
            <p:cNvSpPr>
              <a:spLocks noChangeArrowheads="1"/>
            </p:cNvSpPr>
            <p:nvPr/>
          </p:nvSpPr>
          <p:spPr bwMode="auto">
            <a:xfrm rot="5173296">
              <a:off x="1800" y="3096"/>
              <a:ext cx="192" cy="48"/>
            </a:xfrm>
            <a:prstGeom prst="hexagon">
              <a:avLst>
                <a:gd name="adj" fmla="val 100000"/>
                <a:gd name="vf" fmla="val 115470"/>
              </a:avLst>
            </a:prstGeom>
            <a:solidFill>
              <a:srgbClr val="C0C0C0"/>
            </a:solidFill>
            <a:ln w="50800">
              <a:solidFill>
                <a:srgbClr val="000080"/>
              </a:solidFill>
              <a:miter lim="800000"/>
              <a:headEnd/>
              <a:tailEnd type="none" w="sm" len="med"/>
            </a:ln>
          </p:spPr>
          <p:txBody>
            <a:bodyPr wrap="none" anchor="ctr"/>
            <a:lstStyle/>
            <a:p>
              <a:endParaRPr lang="cs-CZ"/>
            </a:p>
          </p:txBody>
        </p:sp>
        <p:sp>
          <p:nvSpPr>
            <p:cNvPr id="67659" name="AutoShape 65"/>
            <p:cNvSpPr>
              <a:spLocks noChangeArrowheads="1"/>
            </p:cNvSpPr>
            <p:nvPr/>
          </p:nvSpPr>
          <p:spPr bwMode="auto">
            <a:xfrm rot="1735971">
              <a:off x="1824" y="2832"/>
              <a:ext cx="192" cy="48"/>
            </a:xfrm>
            <a:prstGeom prst="hexagon">
              <a:avLst>
                <a:gd name="adj" fmla="val 100000"/>
                <a:gd name="vf" fmla="val 115470"/>
              </a:avLst>
            </a:prstGeom>
            <a:solidFill>
              <a:srgbClr val="C0C0C0"/>
            </a:solidFill>
            <a:ln w="50800">
              <a:solidFill>
                <a:srgbClr val="000080"/>
              </a:solidFill>
              <a:miter lim="800000"/>
              <a:headEnd/>
              <a:tailEnd type="none" w="sm" len="med"/>
            </a:ln>
          </p:spPr>
          <p:txBody>
            <a:bodyPr wrap="none" anchor="ctr"/>
            <a:lstStyle/>
            <a:p>
              <a:endParaRPr lang="cs-CZ"/>
            </a:p>
          </p:txBody>
        </p:sp>
        <p:sp>
          <p:nvSpPr>
            <p:cNvPr id="67660" name="AutoShape 66"/>
            <p:cNvSpPr>
              <a:spLocks noChangeArrowheads="1"/>
            </p:cNvSpPr>
            <p:nvPr/>
          </p:nvSpPr>
          <p:spPr bwMode="auto">
            <a:xfrm rot="-1188886">
              <a:off x="1608" y="2928"/>
              <a:ext cx="192" cy="48"/>
            </a:xfrm>
            <a:prstGeom prst="hexagon">
              <a:avLst>
                <a:gd name="adj" fmla="val 100000"/>
                <a:gd name="vf" fmla="val 115470"/>
              </a:avLst>
            </a:prstGeom>
            <a:solidFill>
              <a:srgbClr val="C0C0C0"/>
            </a:solidFill>
            <a:ln w="50800">
              <a:solidFill>
                <a:srgbClr val="000080"/>
              </a:solidFill>
              <a:miter lim="800000"/>
              <a:headEnd/>
              <a:tailEnd type="none" w="sm" len="med"/>
            </a:ln>
          </p:spPr>
          <p:txBody>
            <a:bodyPr wrap="none" anchor="ctr"/>
            <a:lstStyle/>
            <a:p>
              <a:endParaRPr lang="cs-CZ"/>
            </a:p>
          </p:txBody>
        </p:sp>
        <p:sp>
          <p:nvSpPr>
            <p:cNvPr id="67661" name="AutoShape 67"/>
            <p:cNvSpPr>
              <a:spLocks noChangeArrowheads="1"/>
            </p:cNvSpPr>
            <p:nvPr/>
          </p:nvSpPr>
          <p:spPr bwMode="auto">
            <a:xfrm rot="-6244201">
              <a:off x="1488" y="2856"/>
              <a:ext cx="192" cy="48"/>
            </a:xfrm>
            <a:prstGeom prst="hexagon">
              <a:avLst>
                <a:gd name="adj" fmla="val 100000"/>
                <a:gd name="vf" fmla="val 115470"/>
              </a:avLst>
            </a:prstGeom>
            <a:solidFill>
              <a:srgbClr val="C0C0C0"/>
            </a:solidFill>
            <a:ln w="50800">
              <a:solidFill>
                <a:srgbClr val="000080"/>
              </a:solidFill>
              <a:miter lim="800000"/>
              <a:headEnd/>
              <a:tailEnd type="none" w="sm" len="med"/>
            </a:ln>
          </p:spPr>
          <p:txBody>
            <a:bodyPr wrap="none" anchor="ctr"/>
            <a:lstStyle/>
            <a:p>
              <a:endParaRPr lang="cs-CZ"/>
            </a:p>
          </p:txBody>
        </p:sp>
        <p:sp>
          <p:nvSpPr>
            <p:cNvPr id="67662" name="AutoShape 68"/>
            <p:cNvSpPr>
              <a:spLocks noChangeArrowheads="1"/>
            </p:cNvSpPr>
            <p:nvPr/>
          </p:nvSpPr>
          <p:spPr bwMode="auto">
            <a:xfrm rot="4802963">
              <a:off x="1320" y="3288"/>
              <a:ext cx="192" cy="48"/>
            </a:xfrm>
            <a:prstGeom prst="hexagon">
              <a:avLst>
                <a:gd name="adj" fmla="val 100000"/>
                <a:gd name="vf" fmla="val 115470"/>
              </a:avLst>
            </a:prstGeom>
            <a:solidFill>
              <a:srgbClr val="C0C0C0"/>
            </a:solidFill>
            <a:ln w="50800">
              <a:solidFill>
                <a:srgbClr val="000080"/>
              </a:solidFill>
              <a:miter lim="800000"/>
              <a:headEnd/>
              <a:tailEnd type="none" w="sm" len="med"/>
            </a:ln>
          </p:spPr>
          <p:txBody>
            <a:bodyPr wrap="none" anchor="ctr"/>
            <a:lstStyle/>
            <a:p>
              <a:endParaRPr lang="cs-CZ"/>
            </a:p>
          </p:txBody>
        </p:sp>
        <p:sp>
          <p:nvSpPr>
            <p:cNvPr id="67663" name="Text Box 69"/>
            <p:cNvSpPr txBox="1">
              <a:spLocks noChangeArrowheads="1"/>
            </p:cNvSpPr>
            <p:nvPr/>
          </p:nvSpPr>
          <p:spPr bwMode="auto">
            <a:xfrm>
              <a:off x="236" y="2985"/>
              <a:ext cx="1073" cy="326"/>
            </a:xfrm>
            <a:prstGeom prst="rect">
              <a:avLst/>
            </a:prstGeom>
            <a:solidFill>
              <a:schemeClr val="bg1"/>
            </a:solidFill>
            <a:ln w="25400">
              <a:noFill/>
              <a:miter lim="800000"/>
              <a:headEnd/>
              <a:tailEnd type="none" w="sm" len="med"/>
            </a:ln>
          </p:spPr>
          <p:txBody>
            <a:bodyPr wrap="none">
              <a:spAutoFit/>
            </a:bodyPr>
            <a:lstStyle/>
            <a:p>
              <a:pPr algn="ctr"/>
              <a:r>
                <a:rPr lang="cs-CZ" sz="1400">
                  <a:solidFill>
                    <a:srgbClr val="000099"/>
                  </a:solidFill>
                  <a:latin typeface="Comic Sans MS" pitchFamily="66" charset="0"/>
                </a:rPr>
                <a:t>Nezapojené jílové</a:t>
              </a:r>
            </a:p>
            <a:p>
              <a:pPr algn="ctr"/>
              <a:r>
                <a:rPr lang="cs-CZ" sz="1400">
                  <a:solidFill>
                    <a:srgbClr val="000099"/>
                  </a:solidFill>
                  <a:latin typeface="Comic Sans MS" pitchFamily="66" charset="0"/>
                </a:rPr>
                <a:t>částice</a:t>
              </a:r>
              <a:endParaRPr lang="en-US" sz="1400">
                <a:solidFill>
                  <a:srgbClr val="000099"/>
                </a:solidFill>
                <a:latin typeface="Comic Sans MS" pitchFamily="66" charset="0"/>
              </a:endParaRPr>
            </a:p>
          </p:txBody>
        </p:sp>
      </p:grpSp>
      <p:grpSp>
        <p:nvGrpSpPr>
          <p:cNvPr id="67621" name="Group 70"/>
          <p:cNvGrpSpPr>
            <a:grpSpLocks/>
          </p:cNvGrpSpPr>
          <p:nvPr/>
        </p:nvGrpSpPr>
        <p:grpSpPr bwMode="auto">
          <a:xfrm>
            <a:off x="4610100" y="4343400"/>
            <a:ext cx="2384425" cy="1990725"/>
            <a:chOff x="2904" y="2736"/>
            <a:chExt cx="1502" cy="1254"/>
          </a:xfrm>
        </p:grpSpPr>
        <p:sp>
          <p:nvSpPr>
            <p:cNvPr id="67624" name="AutoShape 71"/>
            <p:cNvSpPr>
              <a:spLocks noChangeArrowheads="1"/>
            </p:cNvSpPr>
            <p:nvPr/>
          </p:nvSpPr>
          <p:spPr bwMode="auto">
            <a:xfrm rot="-3088312">
              <a:off x="3432" y="3504"/>
              <a:ext cx="192" cy="48"/>
            </a:xfrm>
            <a:prstGeom prst="hexagon">
              <a:avLst>
                <a:gd name="adj" fmla="val 100000"/>
                <a:gd name="vf" fmla="val 115470"/>
              </a:avLst>
            </a:prstGeom>
            <a:solidFill>
              <a:srgbClr val="C0C0C0"/>
            </a:solidFill>
            <a:ln w="50800">
              <a:solidFill>
                <a:srgbClr val="000080"/>
              </a:solidFill>
              <a:miter lim="800000"/>
              <a:headEnd/>
              <a:tailEnd type="none" w="sm" len="med"/>
            </a:ln>
          </p:spPr>
          <p:txBody>
            <a:bodyPr wrap="none" anchor="ctr"/>
            <a:lstStyle/>
            <a:p>
              <a:endParaRPr lang="cs-CZ"/>
            </a:p>
          </p:txBody>
        </p:sp>
        <p:sp>
          <p:nvSpPr>
            <p:cNvPr id="67625" name="AutoShape 72"/>
            <p:cNvSpPr>
              <a:spLocks noChangeArrowheads="1"/>
            </p:cNvSpPr>
            <p:nvPr/>
          </p:nvSpPr>
          <p:spPr bwMode="auto">
            <a:xfrm rot="5400000">
              <a:off x="3648" y="3480"/>
              <a:ext cx="192" cy="48"/>
            </a:xfrm>
            <a:prstGeom prst="hexagon">
              <a:avLst>
                <a:gd name="adj" fmla="val 100000"/>
                <a:gd name="vf" fmla="val 115470"/>
              </a:avLst>
            </a:prstGeom>
            <a:solidFill>
              <a:srgbClr val="C0C0C0"/>
            </a:solidFill>
            <a:ln w="50800">
              <a:solidFill>
                <a:srgbClr val="000080"/>
              </a:solidFill>
              <a:miter lim="800000"/>
              <a:headEnd/>
              <a:tailEnd type="none" w="sm" len="med"/>
            </a:ln>
          </p:spPr>
          <p:txBody>
            <a:bodyPr wrap="none" anchor="ctr"/>
            <a:lstStyle/>
            <a:p>
              <a:endParaRPr lang="cs-CZ"/>
            </a:p>
          </p:txBody>
        </p:sp>
        <p:sp>
          <p:nvSpPr>
            <p:cNvPr id="67626" name="AutoShape 73"/>
            <p:cNvSpPr>
              <a:spLocks noChangeArrowheads="1"/>
            </p:cNvSpPr>
            <p:nvPr/>
          </p:nvSpPr>
          <p:spPr bwMode="auto">
            <a:xfrm rot="4036954">
              <a:off x="4200" y="3288"/>
              <a:ext cx="192" cy="48"/>
            </a:xfrm>
            <a:prstGeom prst="hexagon">
              <a:avLst>
                <a:gd name="adj" fmla="val 100000"/>
                <a:gd name="vf" fmla="val 115470"/>
              </a:avLst>
            </a:prstGeom>
            <a:solidFill>
              <a:srgbClr val="C0C0C0"/>
            </a:solidFill>
            <a:ln w="50800">
              <a:solidFill>
                <a:srgbClr val="000080"/>
              </a:solidFill>
              <a:miter lim="800000"/>
              <a:headEnd/>
              <a:tailEnd type="none" w="sm" len="med"/>
            </a:ln>
          </p:spPr>
          <p:txBody>
            <a:bodyPr wrap="none" anchor="ctr"/>
            <a:lstStyle/>
            <a:p>
              <a:endParaRPr lang="cs-CZ"/>
            </a:p>
          </p:txBody>
        </p:sp>
        <p:sp>
          <p:nvSpPr>
            <p:cNvPr id="67627" name="AutoShape 74"/>
            <p:cNvSpPr>
              <a:spLocks noChangeArrowheads="1"/>
            </p:cNvSpPr>
            <p:nvPr/>
          </p:nvSpPr>
          <p:spPr bwMode="auto">
            <a:xfrm rot="5173296">
              <a:off x="3360" y="3096"/>
              <a:ext cx="192" cy="48"/>
            </a:xfrm>
            <a:prstGeom prst="hexagon">
              <a:avLst>
                <a:gd name="adj" fmla="val 100000"/>
                <a:gd name="vf" fmla="val 115470"/>
              </a:avLst>
            </a:prstGeom>
            <a:solidFill>
              <a:srgbClr val="C0C0C0"/>
            </a:solidFill>
            <a:ln w="50800">
              <a:solidFill>
                <a:srgbClr val="000080"/>
              </a:solidFill>
              <a:miter lim="800000"/>
              <a:headEnd/>
              <a:tailEnd type="none" w="sm" len="med"/>
            </a:ln>
          </p:spPr>
          <p:txBody>
            <a:bodyPr wrap="none" anchor="ctr"/>
            <a:lstStyle/>
            <a:p>
              <a:endParaRPr lang="cs-CZ"/>
            </a:p>
          </p:txBody>
        </p:sp>
        <p:sp>
          <p:nvSpPr>
            <p:cNvPr id="67628" name="AutoShape 75"/>
            <p:cNvSpPr>
              <a:spLocks noChangeArrowheads="1"/>
            </p:cNvSpPr>
            <p:nvPr/>
          </p:nvSpPr>
          <p:spPr bwMode="auto">
            <a:xfrm rot="1735971">
              <a:off x="3552" y="2928"/>
              <a:ext cx="192" cy="48"/>
            </a:xfrm>
            <a:prstGeom prst="hexagon">
              <a:avLst>
                <a:gd name="adj" fmla="val 100000"/>
                <a:gd name="vf" fmla="val 115470"/>
              </a:avLst>
            </a:prstGeom>
            <a:solidFill>
              <a:srgbClr val="C0C0C0"/>
            </a:solidFill>
            <a:ln w="50800">
              <a:solidFill>
                <a:srgbClr val="000080"/>
              </a:solidFill>
              <a:miter lim="800000"/>
              <a:headEnd/>
              <a:tailEnd type="none" w="sm" len="med"/>
            </a:ln>
          </p:spPr>
          <p:txBody>
            <a:bodyPr wrap="none" anchor="ctr"/>
            <a:lstStyle/>
            <a:p>
              <a:endParaRPr lang="cs-CZ"/>
            </a:p>
          </p:txBody>
        </p:sp>
        <p:sp>
          <p:nvSpPr>
            <p:cNvPr id="67629" name="AutoShape 76"/>
            <p:cNvSpPr>
              <a:spLocks noChangeArrowheads="1"/>
            </p:cNvSpPr>
            <p:nvPr/>
          </p:nvSpPr>
          <p:spPr bwMode="auto">
            <a:xfrm rot="-1188886">
              <a:off x="3504" y="3360"/>
              <a:ext cx="192" cy="48"/>
            </a:xfrm>
            <a:prstGeom prst="hexagon">
              <a:avLst>
                <a:gd name="adj" fmla="val 100000"/>
                <a:gd name="vf" fmla="val 115470"/>
              </a:avLst>
            </a:prstGeom>
            <a:solidFill>
              <a:srgbClr val="C0C0C0"/>
            </a:solidFill>
            <a:ln w="50800">
              <a:solidFill>
                <a:srgbClr val="000080"/>
              </a:solidFill>
              <a:miter lim="800000"/>
              <a:headEnd/>
              <a:tailEnd type="none" w="sm" len="med"/>
            </a:ln>
          </p:spPr>
          <p:txBody>
            <a:bodyPr wrap="none" anchor="ctr"/>
            <a:lstStyle/>
            <a:p>
              <a:endParaRPr lang="cs-CZ"/>
            </a:p>
          </p:txBody>
        </p:sp>
        <p:sp>
          <p:nvSpPr>
            <p:cNvPr id="67630" name="AutoShape 77"/>
            <p:cNvSpPr>
              <a:spLocks noChangeArrowheads="1"/>
            </p:cNvSpPr>
            <p:nvPr/>
          </p:nvSpPr>
          <p:spPr bwMode="auto">
            <a:xfrm rot="-3308112">
              <a:off x="3576" y="3024"/>
              <a:ext cx="192" cy="48"/>
            </a:xfrm>
            <a:prstGeom prst="hexagon">
              <a:avLst>
                <a:gd name="adj" fmla="val 100000"/>
                <a:gd name="vf" fmla="val 115470"/>
              </a:avLst>
            </a:prstGeom>
            <a:solidFill>
              <a:srgbClr val="C0C0C0"/>
            </a:solidFill>
            <a:ln w="50800">
              <a:solidFill>
                <a:srgbClr val="000080"/>
              </a:solidFill>
              <a:miter lim="800000"/>
              <a:headEnd/>
              <a:tailEnd type="none" w="sm" len="med"/>
            </a:ln>
          </p:spPr>
          <p:txBody>
            <a:bodyPr wrap="none" anchor="ctr"/>
            <a:lstStyle/>
            <a:p>
              <a:endParaRPr lang="cs-CZ"/>
            </a:p>
          </p:txBody>
        </p:sp>
        <p:sp>
          <p:nvSpPr>
            <p:cNvPr id="67631" name="AutoShape 78"/>
            <p:cNvSpPr>
              <a:spLocks noChangeArrowheads="1"/>
            </p:cNvSpPr>
            <p:nvPr/>
          </p:nvSpPr>
          <p:spPr bwMode="auto">
            <a:xfrm rot="-6244201">
              <a:off x="3360" y="3240"/>
              <a:ext cx="192" cy="48"/>
            </a:xfrm>
            <a:prstGeom prst="hexagon">
              <a:avLst>
                <a:gd name="adj" fmla="val 100000"/>
                <a:gd name="vf" fmla="val 115470"/>
              </a:avLst>
            </a:prstGeom>
            <a:solidFill>
              <a:srgbClr val="C0C0C0"/>
            </a:solidFill>
            <a:ln w="50800">
              <a:solidFill>
                <a:srgbClr val="000080"/>
              </a:solidFill>
              <a:miter lim="800000"/>
              <a:headEnd/>
              <a:tailEnd type="none" w="sm" len="med"/>
            </a:ln>
          </p:spPr>
          <p:txBody>
            <a:bodyPr wrap="none" anchor="ctr"/>
            <a:lstStyle/>
            <a:p>
              <a:endParaRPr lang="cs-CZ"/>
            </a:p>
          </p:txBody>
        </p:sp>
        <p:sp>
          <p:nvSpPr>
            <p:cNvPr id="67632" name="AutoShape 79"/>
            <p:cNvSpPr>
              <a:spLocks noChangeArrowheads="1"/>
            </p:cNvSpPr>
            <p:nvPr/>
          </p:nvSpPr>
          <p:spPr bwMode="auto">
            <a:xfrm rot="4663030">
              <a:off x="3504" y="3240"/>
              <a:ext cx="192" cy="48"/>
            </a:xfrm>
            <a:prstGeom prst="hexagon">
              <a:avLst>
                <a:gd name="adj" fmla="val 100000"/>
                <a:gd name="vf" fmla="val 115470"/>
              </a:avLst>
            </a:prstGeom>
            <a:solidFill>
              <a:srgbClr val="C0C0C0"/>
            </a:solidFill>
            <a:ln w="50800">
              <a:solidFill>
                <a:srgbClr val="000080"/>
              </a:solidFill>
              <a:miter lim="800000"/>
              <a:headEnd/>
              <a:tailEnd type="none" w="sm" len="med"/>
            </a:ln>
          </p:spPr>
          <p:txBody>
            <a:bodyPr wrap="none" anchor="ctr"/>
            <a:lstStyle/>
            <a:p>
              <a:endParaRPr lang="cs-CZ"/>
            </a:p>
          </p:txBody>
        </p:sp>
        <p:sp>
          <p:nvSpPr>
            <p:cNvPr id="67633" name="AutoShape 80"/>
            <p:cNvSpPr>
              <a:spLocks noChangeArrowheads="1"/>
            </p:cNvSpPr>
            <p:nvPr/>
          </p:nvSpPr>
          <p:spPr bwMode="auto">
            <a:xfrm rot="5400000">
              <a:off x="3384" y="3432"/>
              <a:ext cx="192" cy="48"/>
            </a:xfrm>
            <a:prstGeom prst="hexagon">
              <a:avLst>
                <a:gd name="adj" fmla="val 100000"/>
                <a:gd name="vf" fmla="val 115470"/>
              </a:avLst>
            </a:prstGeom>
            <a:solidFill>
              <a:srgbClr val="C0C0C0"/>
            </a:solidFill>
            <a:ln w="50800">
              <a:solidFill>
                <a:srgbClr val="000080"/>
              </a:solidFill>
              <a:miter lim="800000"/>
              <a:headEnd/>
              <a:tailEnd type="none" w="sm" len="med"/>
            </a:ln>
          </p:spPr>
          <p:txBody>
            <a:bodyPr wrap="none" anchor="ctr"/>
            <a:lstStyle/>
            <a:p>
              <a:endParaRPr lang="cs-CZ"/>
            </a:p>
          </p:txBody>
        </p:sp>
        <p:sp>
          <p:nvSpPr>
            <p:cNvPr id="67634" name="AutoShape 81"/>
            <p:cNvSpPr>
              <a:spLocks noChangeArrowheads="1"/>
            </p:cNvSpPr>
            <p:nvPr/>
          </p:nvSpPr>
          <p:spPr bwMode="auto">
            <a:xfrm rot="5173296">
              <a:off x="3528" y="3432"/>
              <a:ext cx="192" cy="48"/>
            </a:xfrm>
            <a:prstGeom prst="hexagon">
              <a:avLst>
                <a:gd name="adj" fmla="val 100000"/>
                <a:gd name="vf" fmla="val 115470"/>
              </a:avLst>
            </a:prstGeom>
            <a:solidFill>
              <a:srgbClr val="C0C0C0"/>
            </a:solidFill>
            <a:ln w="50800">
              <a:solidFill>
                <a:srgbClr val="000080"/>
              </a:solidFill>
              <a:miter lim="800000"/>
              <a:headEnd/>
              <a:tailEnd type="none" w="sm" len="med"/>
            </a:ln>
          </p:spPr>
          <p:txBody>
            <a:bodyPr wrap="none" anchor="ctr"/>
            <a:lstStyle/>
            <a:p>
              <a:endParaRPr lang="cs-CZ"/>
            </a:p>
          </p:txBody>
        </p:sp>
        <p:sp>
          <p:nvSpPr>
            <p:cNvPr id="67635" name="AutoShape 82"/>
            <p:cNvSpPr>
              <a:spLocks noChangeArrowheads="1"/>
            </p:cNvSpPr>
            <p:nvPr/>
          </p:nvSpPr>
          <p:spPr bwMode="auto">
            <a:xfrm rot="1735971">
              <a:off x="3456" y="3168"/>
              <a:ext cx="192" cy="48"/>
            </a:xfrm>
            <a:prstGeom prst="hexagon">
              <a:avLst>
                <a:gd name="adj" fmla="val 100000"/>
                <a:gd name="vf" fmla="val 115470"/>
              </a:avLst>
            </a:prstGeom>
            <a:solidFill>
              <a:srgbClr val="C0C0C0"/>
            </a:solidFill>
            <a:ln w="50800">
              <a:solidFill>
                <a:srgbClr val="000080"/>
              </a:solidFill>
              <a:miter lim="800000"/>
              <a:headEnd/>
              <a:tailEnd type="none" w="sm" len="med"/>
            </a:ln>
          </p:spPr>
          <p:txBody>
            <a:bodyPr wrap="none" anchor="ctr"/>
            <a:lstStyle/>
            <a:p>
              <a:endParaRPr lang="cs-CZ"/>
            </a:p>
          </p:txBody>
        </p:sp>
        <p:sp>
          <p:nvSpPr>
            <p:cNvPr id="67636" name="AutoShape 83"/>
            <p:cNvSpPr>
              <a:spLocks noChangeArrowheads="1"/>
            </p:cNvSpPr>
            <p:nvPr/>
          </p:nvSpPr>
          <p:spPr bwMode="auto">
            <a:xfrm rot="-3308112">
              <a:off x="3624" y="2808"/>
              <a:ext cx="192" cy="48"/>
            </a:xfrm>
            <a:prstGeom prst="hexagon">
              <a:avLst>
                <a:gd name="adj" fmla="val 100000"/>
                <a:gd name="vf" fmla="val 115470"/>
              </a:avLst>
            </a:prstGeom>
            <a:solidFill>
              <a:srgbClr val="C0C0C0"/>
            </a:solidFill>
            <a:ln w="50800">
              <a:solidFill>
                <a:srgbClr val="000080"/>
              </a:solidFill>
              <a:miter lim="800000"/>
              <a:headEnd/>
              <a:tailEnd type="none" w="sm" len="med"/>
            </a:ln>
          </p:spPr>
          <p:txBody>
            <a:bodyPr wrap="none" anchor="ctr"/>
            <a:lstStyle/>
            <a:p>
              <a:endParaRPr lang="cs-CZ"/>
            </a:p>
          </p:txBody>
        </p:sp>
        <p:sp>
          <p:nvSpPr>
            <p:cNvPr id="67637" name="AutoShape 84"/>
            <p:cNvSpPr>
              <a:spLocks noChangeArrowheads="1"/>
            </p:cNvSpPr>
            <p:nvPr/>
          </p:nvSpPr>
          <p:spPr bwMode="auto">
            <a:xfrm rot="4663030">
              <a:off x="3816" y="3432"/>
              <a:ext cx="192" cy="48"/>
            </a:xfrm>
            <a:prstGeom prst="hexagon">
              <a:avLst>
                <a:gd name="adj" fmla="val 100000"/>
                <a:gd name="vf" fmla="val 115470"/>
              </a:avLst>
            </a:prstGeom>
            <a:solidFill>
              <a:srgbClr val="C0C0C0"/>
            </a:solidFill>
            <a:ln w="50800">
              <a:solidFill>
                <a:srgbClr val="000080"/>
              </a:solidFill>
              <a:miter lim="800000"/>
              <a:headEnd/>
              <a:tailEnd type="none" w="sm" len="med"/>
            </a:ln>
          </p:spPr>
          <p:txBody>
            <a:bodyPr wrap="none" anchor="ctr"/>
            <a:lstStyle/>
            <a:p>
              <a:endParaRPr lang="cs-CZ"/>
            </a:p>
          </p:txBody>
        </p:sp>
        <p:sp>
          <p:nvSpPr>
            <p:cNvPr id="67638" name="AutoShape 85"/>
            <p:cNvSpPr>
              <a:spLocks noChangeArrowheads="1"/>
            </p:cNvSpPr>
            <p:nvPr/>
          </p:nvSpPr>
          <p:spPr bwMode="auto">
            <a:xfrm rot="5400000">
              <a:off x="2832" y="3144"/>
              <a:ext cx="192" cy="48"/>
            </a:xfrm>
            <a:prstGeom prst="hexagon">
              <a:avLst>
                <a:gd name="adj" fmla="val 100000"/>
                <a:gd name="vf" fmla="val 115470"/>
              </a:avLst>
            </a:prstGeom>
            <a:solidFill>
              <a:srgbClr val="C0C0C0"/>
            </a:solidFill>
            <a:ln w="50800">
              <a:solidFill>
                <a:srgbClr val="000080"/>
              </a:solidFill>
              <a:miter lim="800000"/>
              <a:headEnd/>
              <a:tailEnd type="none" w="sm" len="med"/>
            </a:ln>
          </p:spPr>
          <p:txBody>
            <a:bodyPr wrap="none" anchor="ctr"/>
            <a:lstStyle/>
            <a:p>
              <a:endParaRPr lang="cs-CZ"/>
            </a:p>
          </p:txBody>
        </p:sp>
        <p:sp>
          <p:nvSpPr>
            <p:cNvPr id="67639" name="AutoShape 86"/>
            <p:cNvSpPr>
              <a:spLocks noChangeArrowheads="1"/>
            </p:cNvSpPr>
            <p:nvPr/>
          </p:nvSpPr>
          <p:spPr bwMode="auto">
            <a:xfrm rot="5173296">
              <a:off x="2976" y="3144"/>
              <a:ext cx="192" cy="48"/>
            </a:xfrm>
            <a:prstGeom prst="hexagon">
              <a:avLst>
                <a:gd name="adj" fmla="val 100000"/>
                <a:gd name="vf" fmla="val 115470"/>
              </a:avLst>
            </a:prstGeom>
            <a:solidFill>
              <a:srgbClr val="C0C0C0"/>
            </a:solidFill>
            <a:ln w="50800">
              <a:solidFill>
                <a:srgbClr val="000080"/>
              </a:solidFill>
              <a:miter lim="800000"/>
              <a:headEnd/>
              <a:tailEnd type="none" w="sm" len="med"/>
            </a:ln>
          </p:spPr>
          <p:txBody>
            <a:bodyPr wrap="none" anchor="ctr"/>
            <a:lstStyle/>
            <a:p>
              <a:endParaRPr lang="cs-CZ"/>
            </a:p>
          </p:txBody>
        </p:sp>
        <p:sp>
          <p:nvSpPr>
            <p:cNvPr id="67640" name="AutoShape 87"/>
            <p:cNvSpPr>
              <a:spLocks noChangeArrowheads="1"/>
            </p:cNvSpPr>
            <p:nvPr/>
          </p:nvSpPr>
          <p:spPr bwMode="auto">
            <a:xfrm rot="1735971">
              <a:off x="3000" y="2880"/>
              <a:ext cx="192" cy="48"/>
            </a:xfrm>
            <a:prstGeom prst="hexagon">
              <a:avLst>
                <a:gd name="adj" fmla="val 100000"/>
                <a:gd name="vf" fmla="val 115470"/>
              </a:avLst>
            </a:prstGeom>
            <a:solidFill>
              <a:srgbClr val="C0C0C0"/>
            </a:solidFill>
            <a:ln w="50800">
              <a:solidFill>
                <a:srgbClr val="000080"/>
              </a:solidFill>
              <a:miter lim="800000"/>
              <a:headEnd/>
              <a:tailEnd type="none" w="sm" len="med"/>
            </a:ln>
          </p:spPr>
          <p:txBody>
            <a:bodyPr wrap="none" anchor="ctr"/>
            <a:lstStyle/>
            <a:p>
              <a:endParaRPr lang="cs-CZ"/>
            </a:p>
          </p:txBody>
        </p:sp>
        <p:sp>
          <p:nvSpPr>
            <p:cNvPr id="67641" name="AutoShape 88"/>
            <p:cNvSpPr>
              <a:spLocks noChangeArrowheads="1"/>
            </p:cNvSpPr>
            <p:nvPr/>
          </p:nvSpPr>
          <p:spPr bwMode="auto">
            <a:xfrm rot="-3308112">
              <a:off x="3192" y="3072"/>
              <a:ext cx="192" cy="48"/>
            </a:xfrm>
            <a:prstGeom prst="hexagon">
              <a:avLst>
                <a:gd name="adj" fmla="val 100000"/>
                <a:gd name="vf" fmla="val 115470"/>
              </a:avLst>
            </a:prstGeom>
            <a:solidFill>
              <a:srgbClr val="C0C0C0"/>
            </a:solidFill>
            <a:ln w="50800">
              <a:solidFill>
                <a:srgbClr val="000080"/>
              </a:solidFill>
              <a:miter lim="800000"/>
              <a:headEnd/>
              <a:tailEnd type="none" w="sm" len="med"/>
            </a:ln>
          </p:spPr>
          <p:txBody>
            <a:bodyPr wrap="none" anchor="ctr"/>
            <a:lstStyle/>
            <a:p>
              <a:endParaRPr lang="cs-CZ"/>
            </a:p>
          </p:txBody>
        </p:sp>
        <p:sp>
          <p:nvSpPr>
            <p:cNvPr id="67642" name="AutoShape 89"/>
            <p:cNvSpPr>
              <a:spLocks noChangeArrowheads="1"/>
            </p:cNvSpPr>
            <p:nvPr/>
          </p:nvSpPr>
          <p:spPr bwMode="auto">
            <a:xfrm rot="4663030">
              <a:off x="3120" y="3288"/>
              <a:ext cx="192" cy="48"/>
            </a:xfrm>
            <a:prstGeom prst="hexagon">
              <a:avLst>
                <a:gd name="adj" fmla="val 100000"/>
                <a:gd name="vf" fmla="val 115470"/>
              </a:avLst>
            </a:prstGeom>
            <a:solidFill>
              <a:srgbClr val="C0C0C0"/>
            </a:solidFill>
            <a:ln w="50800">
              <a:solidFill>
                <a:srgbClr val="000080"/>
              </a:solidFill>
              <a:miter lim="800000"/>
              <a:headEnd/>
              <a:tailEnd type="none" w="sm" len="med"/>
            </a:ln>
          </p:spPr>
          <p:txBody>
            <a:bodyPr wrap="none" anchor="ctr"/>
            <a:lstStyle/>
            <a:p>
              <a:endParaRPr lang="cs-CZ"/>
            </a:p>
          </p:txBody>
        </p:sp>
        <p:sp>
          <p:nvSpPr>
            <p:cNvPr id="67643" name="AutoShape 90"/>
            <p:cNvSpPr>
              <a:spLocks noChangeArrowheads="1"/>
            </p:cNvSpPr>
            <p:nvPr/>
          </p:nvSpPr>
          <p:spPr bwMode="auto">
            <a:xfrm rot="-3308112">
              <a:off x="2928" y="3024"/>
              <a:ext cx="192" cy="48"/>
            </a:xfrm>
            <a:prstGeom prst="hexagon">
              <a:avLst>
                <a:gd name="adj" fmla="val 100000"/>
                <a:gd name="vf" fmla="val 115470"/>
              </a:avLst>
            </a:prstGeom>
            <a:solidFill>
              <a:srgbClr val="C0C0C0"/>
            </a:solidFill>
            <a:ln w="50800">
              <a:solidFill>
                <a:srgbClr val="000080"/>
              </a:solidFill>
              <a:miter lim="800000"/>
              <a:headEnd/>
              <a:tailEnd type="none" w="sm" len="med"/>
            </a:ln>
          </p:spPr>
          <p:txBody>
            <a:bodyPr wrap="none" anchor="ctr"/>
            <a:lstStyle/>
            <a:p>
              <a:endParaRPr lang="cs-CZ"/>
            </a:p>
          </p:txBody>
        </p:sp>
        <p:sp>
          <p:nvSpPr>
            <p:cNvPr id="67644" name="AutoShape 91"/>
            <p:cNvSpPr>
              <a:spLocks noChangeArrowheads="1"/>
            </p:cNvSpPr>
            <p:nvPr/>
          </p:nvSpPr>
          <p:spPr bwMode="auto">
            <a:xfrm rot="4663030">
              <a:off x="2856" y="3240"/>
              <a:ext cx="192" cy="48"/>
            </a:xfrm>
            <a:prstGeom prst="hexagon">
              <a:avLst>
                <a:gd name="adj" fmla="val 100000"/>
                <a:gd name="vf" fmla="val 115470"/>
              </a:avLst>
            </a:prstGeom>
            <a:solidFill>
              <a:srgbClr val="C0C0C0"/>
            </a:solidFill>
            <a:ln w="50800">
              <a:solidFill>
                <a:srgbClr val="000080"/>
              </a:solidFill>
              <a:miter lim="800000"/>
              <a:headEnd/>
              <a:tailEnd type="none" w="sm" len="med"/>
            </a:ln>
          </p:spPr>
          <p:txBody>
            <a:bodyPr wrap="none" anchor="ctr"/>
            <a:lstStyle/>
            <a:p>
              <a:endParaRPr lang="cs-CZ"/>
            </a:p>
          </p:txBody>
        </p:sp>
        <p:sp>
          <p:nvSpPr>
            <p:cNvPr id="67645" name="Text Box 92"/>
            <p:cNvSpPr txBox="1">
              <a:spLocks noChangeArrowheads="1"/>
            </p:cNvSpPr>
            <p:nvPr/>
          </p:nvSpPr>
          <p:spPr bwMode="auto">
            <a:xfrm>
              <a:off x="2933" y="3664"/>
              <a:ext cx="1473" cy="326"/>
            </a:xfrm>
            <a:prstGeom prst="rect">
              <a:avLst/>
            </a:prstGeom>
            <a:solidFill>
              <a:schemeClr val="bg1"/>
            </a:solidFill>
            <a:ln w="25400">
              <a:noFill/>
              <a:miter lim="800000"/>
              <a:headEnd/>
              <a:tailEnd type="none" w="sm" len="med"/>
            </a:ln>
          </p:spPr>
          <p:txBody>
            <a:bodyPr wrap="none">
              <a:spAutoFit/>
            </a:bodyPr>
            <a:lstStyle/>
            <a:p>
              <a:pPr algn="ctr"/>
              <a:r>
                <a:rPr lang="cs-CZ" sz="1400">
                  <a:solidFill>
                    <a:srgbClr val="000099"/>
                  </a:solidFill>
                  <a:latin typeface="Comic Sans MS" pitchFamily="66" charset="0"/>
                </a:rPr>
                <a:t>Mikroprostředí</a:t>
              </a:r>
              <a:r>
                <a:rPr lang="en-GB" sz="1400">
                  <a:solidFill>
                    <a:srgbClr val="000099"/>
                  </a:solidFill>
                  <a:latin typeface="Comic Sans MS" pitchFamily="66" charset="0"/>
                </a:rPr>
                <a:t>:</a:t>
              </a:r>
            </a:p>
            <a:p>
              <a:pPr algn="ctr"/>
              <a:r>
                <a:rPr lang="cs-CZ" sz="1400">
                  <a:solidFill>
                    <a:srgbClr val="000099"/>
                  </a:solidFill>
                  <a:latin typeface="Comic Sans MS" pitchFamily="66" charset="0"/>
                </a:rPr>
                <a:t>jíly, uspořádané, slepené</a:t>
              </a:r>
              <a:endParaRPr lang="en-US" sz="1400">
                <a:solidFill>
                  <a:srgbClr val="000099"/>
                </a:solidFill>
                <a:latin typeface="Comic Sans MS" pitchFamily="66" charset="0"/>
              </a:endParaRPr>
            </a:p>
          </p:txBody>
        </p:sp>
      </p:grpSp>
      <p:sp>
        <p:nvSpPr>
          <p:cNvPr id="67622" name="AutoShape 93"/>
          <p:cNvSpPr>
            <a:spLocks noChangeArrowheads="1"/>
          </p:cNvSpPr>
          <p:nvPr/>
        </p:nvSpPr>
        <p:spPr bwMode="auto">
          <a:xfrm>
            <a:off x="3200400" y="4953000"/>
            <a:ext cx="1219200" cy="228600"/>
          </a:xfrm>
          <a:custGeom>
            <a:avLst/>
            <a:gdLst>
              <a:gd name="T0" fmla="*/ 51612795 w 21600"/>
              <a:gd name="T1" fmla="*/ 0 h 21600"/>
              <a:gd name="T2" fmla="*/ 0 w 21600"/>
              <a:gd name="T3" fmla="*/ 1209675 h 21600"/>
              <a:gd name="T4" fmla="*/ 51612795 w 21600"/>
              <a:gd name="T5" fmla="*/ 2419350 h 21600"/>
              <a:gd name="T6" fmla="*/ 68817070 w 21600"/>
              <a:gd name="T7" fmla="*/ 120967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9CCFF"/>
          </a:solidFill>
          <a:ln w="25400">
            <a:solidFill>
              <a:srgbClr val="000080"/>
            </a:solidFill>
            <a:miter lim="800000"/>
            <a:headEnd/>
            <a:tailEnd type="none" w="med" len="lg"/>
          </a:ln>
        </p:spPr>
        <p:txBody>
          <a:bodyPr wrap="none" anchor="ctr"/>
          <a:lstStyle/>
          <a:p>
            <a:endParaRPr lang="en-US"/>
          </a:p>
        </p:txBody>
      </p:sp>
      <p:sp>
        <p:nvSpPr>
          <p:cNvPr id="67623" name="Rectangle 94"/>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Zástupný symbol pro číslo snímku 2"/>
          <p:cNvSpPr>
            <a:spLocks noGrp="1"/>
          </p:cNvSpPr>
          <p:nvPr>
            <p:ph type="sldNum" sz="quarter" idx="10"/>
          </p:nvPr>
        </p:nvSpPr>
        <p:spPr>
          <a:noFill/>
        </p:spPr>
        <p:txBody>
          <a:bodyPr/>
          <a:lstStyle/>
          <a:p>
            <a:r>
              <a:rPr lang="cs-CZ" smtClean="0">
                <a:latin typeface="Arial" charset="0"/>
              </a:rPr>
              <a:t>Snímek </a:t>
            </a:r>
            <a:fld id="{8600A87F-F76C-4D45-B6A4-DF3DD9037009}" type="slidenum">
              <a:rPr lang="cs-CZ" smtClean="0">
                <a:latin typeface="Arial" charset="0"/>
              </a:rPr>
              <a:pPr/>
              <a:t>58</a:t>
            </a:fld>
            <a:endParaRPr lang="cs-CZ" smtClean="0">
              <a:latin typeface="Arial" charset="0"/>
            </a:endParaRPr>
          </a:p>
        </p:txBody>
      </p:sp>
      <p:pic>
        <p:nvPicPr>
          <p:cNvPr id="68611" name="Picture 6" descr="142"/>
          <p:cNvPicPr>
            <a:picLocks noChangeAspect="1" noChangeArrowheads="1"/>
          </p:cNvPicPr>
          <p:nvPr/>
        </p:nvPicPr>
        <p:blipFill>
          <a:blip r:embed="rId2" cstate="print"/>
          <a:srcRect l="16348" t="9616" r="13432" b="38728"/>
          <a:stretch>
            <a:fillRect/>
          </a:stretch>
        </p:blipFill>
        <p:spPr bwMode="auto">
          <a:xfrm>
            <a:off x="1763713" y="1052513"/>
            <a:ext cx="5327650" cy="5327650"/>
          </a:xfrm>
          <a:prstGeom prst="rect">
            <a:avLst/>
          </a:prstGeom>
          <a:noFill/>
          <a:ln w="9525">
            <a:solidFill>
              <a:schemeClr val="tx1"/>
            </a:solidFill>
            <a:miter lim="800000"/>
            <a:headEnd/>
            <a:tailEnd/>
          </a:ln>
        </p:spPr>
      </p:pic>
      <p:sp>
        <p:nvSpPr>
          <p:cNvPr id="68612" name="Rectangle 7"/>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sp>
        <p:nvSpPr>
          <p:cNvPr id="68613" name="Rectangle 8"/>
          <p:cNvSpPr>
            <a:spLocks noChangeArrowheads="1"/>
          </p:cNvSpPr>
          <p:nvPr/>
        </p:nvSpPr>
        <p:spPr bwMode="auto">
          <a:xfrm>
            <a:off x="250825" y="595313"/>
            <a:ext cx="4672013" cy="457200"/>
          </a:xfrm>
          <a:prstGeom prst="rect">
            <a:avLst/>
          </a:prstGeom>
          <a:noFill/>
          <a:ln w="9525">
            <a:noFill/>
            <a:miter lim="800000"/>
            <a:headEnd/>
            <a:tailEnd/>
          </a:ln>
        </p:spPr>
        <p:txBody>
          <a:bodyPr wrap="none">
            <a:spAutoFit/>
          </a:bodyPr>
          <a:lstStyle/>
          <a:p>
            <a:r>
              <a:rPr lang="cs-CZ" sz="2400">
                <a:solidFill>
                  <a:srgbClr val="0000FF"/>
                </a:solidFill>
              </a:rPr>
              <a:t>Dekompozice organické hmoty</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Zástupný symbol pro číslo snímku 2"/>
          <p:cNvSpPr>
            <a:spLocks noGrp="1"/>
          </p:cNvSpPr>
          <p:nvPr>
            <p:ph type="sldNum" sz="quarter" idx="10"/>
          </p:nvPr>
        </p:nvSpPr>
        <p:spPr>
          <a:noFill/>
        </p:spPr>
        <p:txBody>
          <a:bodyPr/>
          <a:lstStyle/>
          <a:p>
            <a:r>
              <a:rPr lang="cs-CZ" smtClean="0">
                <a:latin typeface="Arial" charset="0"/>
              </a:rPr>
              <a:t>Snímek </a:t>
            </a:r>
            <a:fld id="{E8570B05-CFEE-4AE4-BFE6-1B9ABAA04876}" type="slidenum">
              <a:rPr lang="cs-CZ" smtClean="0">
                <a:latin typeface="Arial" charset="0"/>
              </a:rPr>
              <a:pPr/>
              <a:t>59</a:t>
            </a:fld>
            <a:endParaRPr lang="cs-CZ" smtClean="0">
              <a:latin typeface="Arial" charset="0"/>
            </a:endParaRPr>
          </a:p>
        </p:txBody>
      </p:sp>
      <p:pic>
        <p:nvPicPr>
          <p:cNvPr id="69635" name="Picture 5" descr="143"/>
          <p:cNvPicPr>
            <a:picLocks noChangeAspect="1" noChangeArrowheads="1"/>
          </p:cNvPicPr>
          <p:nvPr/>
        </p:nvPicPr>
        <p:blipFill>
          <a:blip r:embed="rId2" cstate="print"/>
          <a:srcRect l="12703" t="29396" r="16228" b="7471"/>
          <a:stretch>
            <a:fillRect/>
          </a:stretch>
        </p:blipFill>
        <p:spPr bwMode="auto">
          <a:xfrm>
            <a:off x="3463925" y="0"/>
            <a:ext cx="5680075" cy="6858000"/>
          </a:xfrm>
          <a:prstGeom prst="rect">
            <a:avLst/>
          </a:prstGeom>
          <a:noFill/>
          <a:ln w="9525">
            <a:solidFill>
              <a:schemeClr val="tx1"/>
            </a:solidFill>
            <a:miter lim="800000"/>
            <a:headEnd/>
            <a:tailEnd/>
          </a:ln>
        </p:spPr>
      </p:pic>
      <p:sp>
        <p:nvSpPr>
          <p:cNvPr id="69636" name="Rectangle 6"/>
          <p:cNvSpPr>
            <a:spLocks noChangeArrowheads="1"/>
          </p:cNvSpPr>
          <p:nvPr/>
        </p:nvSpPr>
        <p:spPr bwMode="auto">
          <a:xfrm>
            <a:off x="0" y="836613"/>
            <a:ext cx="3348038" cy="2663825"/>
          </a:xfrm>
          <a:prstGeom prst="rect">
            <a:avLst/>
          </a:prstGeom>
          <a:noFill/>
          <a:ln w="9525">
            <a:noFill/>
            <a:miter lim="800000"/>
            <a:headEnd/>
            <a:tailEnd/>
          </a:ln>
        </p:spPr>
        <p:txBody>
          <a:bodyPr anchor="ctr"/>
          <a:lstStyle/>
          <a:p>
            <a:pPr algn="ctr"/>
            <a:r>
              <a:rPr lang="cs-CZ" sz="2400">
                <a:solidFill>
                  <a:srgbClr val="DC0000"/>
                </a:solidFill>
              </a:rPr>
              <a:t>Mikrobiální společenstva půdy</a:t>
            </a:r>
            <a:br>
              <a:rPr lang="cs-CZ" sz="2400">
                <a:solidFill>
                  <a:srgbClr val="DC0000"/>
                </a:solidFill>
              </a:rPr>
            </a:br>
            <a:r>
              <a:rPr lang="cs-CZ" sz="2400">
                <a:solidFill>
                  <a:srgbClr val="DC0000"/>
                </a:solidFill>
              </a:rPr>
              <a:t/>
            </a:r>
            <a:br>
              <a:rPr lang="cs-CZ" sz="2400">
                <a:solidFill>
                  <a:srgbClr val="DC0000"/>
                </a:solidFill>
              </a:rPr>
            </a:br>
            <a:r>
              <a:rPr lang="cs-CZ" sz="2400">
                <a:solidFill>
                  <a:srgbClr val="0000FF"/>
                </a:solidFill>
              </a:rPr>
              <a:t>Dekompozice organické hmoty</a:t>
            </a:r>
          </a:p>
        </p:txBody>
      </p:sp>
      <p:sp>
        <p:nvSpPr>
          <p:cNvPr id="69637" name="Rectangle 7"/>
          <p:cNvSpPr>
            <a:spLocks noChangeArrowheads="1"/>
          </p:cNvSpPr>
          <p:nvPr/>
        </p:nvSpPr>
        <p:spPr bwMode="auto">
          <a:xfrm>
            <a:off x="7956550" y="5805488"/>
            <a:ext cx="1187450" cy="144462"/>
          </a:xfrm>
          <a:prstGeom prst="rect">
            <a:avLst/>
          </a:prstGeom>
          <a:solidFill>
            <a:schemeClr val="bg1"/>
          </a:solidFill>
          <a:ln w="9525">
            <a:noFill/>
            <a:miter lim="800000"/>
            <a:headEnd/>
            <a:tailEnd/>
          </a:ln>
        </p:spPr>
        <p:txBody>
          <a:bodyPr wrap="none" anchor="ctr"/>
          <a:lstStyle/>
          <a:p>
            <a:endParaRPr lang="cs-CZ"/>
          </a:p>
        </p:txBody>
      </p:sp>
      <p:sp>
        <p:nvSpPr>
          <p:cNvPr id="69638" name="Rectangle 8"/>
          <p:cNvSpPr>
            <a:spLocks noChangeArrowheads="1"/>
          </p:cNvSpPr>
          <p:nvPr/>
        </p:nvSpPr>
        <p:spPr bwMode="auto">
          <a:xfrm>
            <a:off x="3492500" y="5994400"/>
            <a:ext cx="4283075" cy="142875"/>
          </a:xfrm>
          <a:prstGeom prst="rect">
            <a:avLst/>
          </a:prstGeom>
          <a:solidFill>
            <a:schemeClr val="bg1"/>
          </a:solidFill>
          <a:ln w="9525">
            <a:noFill/>
            <a:miter lim="800000"/>
            <a:headEnd/>
            <a:tailEnd/>
          </a:ln>
        </p:spPr>
        <p:txBody>
          <a:bodyPr wrap="none" anchor="ctr"/>
          <a:lstStyle/>
          <a:p>
            <a:endParaRPr lang="cs-CZ"/>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idx="1"/>
          </p:nvPr>
        </p:nvSpPr>
        <p:spPr>
          <a:xfrm>
            <a:off x="179388" y="620713"/>
            <a:ext cx="4321175" cy="5761037"/>
          </a:xfrm>
        </p:spPr>
        <p:txBody>
          <a:bodyPr/>
          <a:lstStyle/>
          <a:p>
            <a:pPr eaLnBrk="1" hangingPunct="1"/>
            <a:r>
              <a:rPr lang="cs-CZ" sz="2000" smtClean="0"/>
              <a:t>Faktory prostředí jsou nezanedbatelné – interagují se vztahem mikroorganismus – kontaminant</a:t>
            </a:r>
          </a:p>
          <a:p>
            <a:pPr eaLnBrk="1" hangingPunct="1"/>
            <a:endParaRPr lang="cs-CZ" sz="2000" smtClean="0"/>
          </a:p>
          <a:p>
            <a:pPr eaLnBrk="1" hangingPunct="1"/>
            <a:r>
              <a:rPr lang="cs-CZ" sz="2000" smtClean="0"/>
              <a:t>Je potřeba brát v potaz:</a:t>
            </a:r>
          </a:p>
          <a:p>
            <a:pPr eaLnBrk="1" hangingPunct="1"/>
            <a:r>
              <a:rPr lang="cs-CZ" sz="2000" b="0" smtClean="0"/>
              <a:t>pH</a:t>
            </a:r>
          </a:p>
          <a:p>
            <a:pPr eaLnBrk="1" hangingPunct="1"/>
            <a:r>
              <a:rPr lang="cs-CZ" sz="2000" b="0" smtClean="0"/>
              <a:t>redox status (aerobní vs anaerobní prostředí)</a:t>
            </a:r>
          </a:p>
          <a:p>
            <a:pPr eaLnBrk="1" hangingPunct="1"/>
            <a:r>
              <a:rPr lang="cs-CZ" sz="2000" b="0" smtClean="0"/>
              <a:t>teplotu</a:t>
            </a:r>
          </a:p>
          <a:p>
            <a:pPr eaLnBrk="1" hangingPunct="1"/>
            <a:r>
              <a:rPr lang="cs-CZ" sz="2000" b="0" smtClean="0"/>
              <a:t>vlhkost</a:t>
            </a:r>
          </a:p>
          <a:p>
            <a:pPr eaLnBrk="1" hangingPunct="1"/>
            <a:r>
              <a:rPr lang="cs-CZ" sz="2000" b="0" smtClean="0"/>
              <a:t>salinitu</a:t>
            </a:r>
          </a:p>
          <a:p>
            <a:pPr eaLnBrk="1" hangingPunct="1"/>
            <a:r>
              <a:rPr lang="cs-CZ" sz="2000" b="0" smtClean="0"/>
              <a:t>přítomnost živin</a:t>
            </a:r>
          </a:p>
          <a:p>
            <a:pPr eaLnBrk="1" hangingPunct="1"/>
            <a:r>
              <a:rPr lang="cs-CZ" sz="2000" b="0" smtClean="0"/>
              <a:t>…</a:t>
            </a:r>
          </a:p>
        </p:txBody>
      </p:sp>
      <p:sp>
        <p:nvSpPr>
          <p:cNvPr id="17411" name="Zástupný symbol pro číslo snímku 4"/>
          <p:cNvSpPr>
            <a:spLocks noGrp="1"/>
          </p:cNvSpPr>
          <p:nvPr>
            <p:ph type="sldNum" sz="quarter" idx="10"/>
          </p:nvPr>
        </p:nvSpPr>
        <p:spPr>
          <a:noFill/>
        </p:spPr>
        <p:txBody>
          <a:bodyPr/>
          <a:lstStyle/>
          <a:p>
            <a:r>
              <a:rPr lang="cs-CZ" smtClean="0">
                <a:latin typeface="Arial" charset="0"/>
              </a:rPr>
              <a:t>Snímek </a:t>
            </a:r>
            <a:fld id="{AB48C8F7-5E45-4627-9F04-EE13C831E142}" type="slidenum">
              <a:rPr lang="cs-CZ" smtClean="0">
                <a:latin typeface="Arial" charset="0"/>
              </a:rPr>
              <a:pPr/>
              <a:t>6</a:t>
            </a:fld>
            <a:endParaRPr lang="cs-CZ" smtClean="0">
              <a:latin typeface="Arial" charset="0"/>
            </a:endParaRPr>
          </a:p>
        </p:txBody>
      </p:sp>
      <p:sp>
        <p:nvSpPr>
          <p:cNvPr id="17412" name="Rectangle 4"/>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reálného prostředí</a:t>
            </a:r>
          </a:p>
        </p:txBody>
      </p:sp>
      <p:pic>
        <p:nvPicPr>
          <p:cNvPr id="17413" name="Picture 6"/>
          <p:cNvPicPr>
            <a:picLocks noChangeAspect="1" noChangeArrowheads="1"/>
          </p:cNvPicPr>
          <p:nvPr/>
        </p:nvPicPr>
        <p:blipFill>
          <a:blip r:embed="rId2" cstate="print"/>
          <a:srcRect t="16272" r="1741" b="17876"/>
          <a:stretch>
            <a:fillRect/>
          </a:stretch>
        </p:blipFill>
        <p:spPr bwMode="auto">
          <a:xfrm>
            <a:off x="3311525" y="3921125"/>
            <a:ext cx="5832475" cy="2936875"/>
          </a:xfrm>
          <a:prstGeom prst="rect">
            <a:avLst/>
          </a:prstGeom>
          <a:noFill/>
          <a:ln w="9525">
            <a:noFill/>
            <a:miter lim="800000"/>
            <a:headEnd/>
            <a:tailEnd/>
          </a:ln>
        </p:spPr>
      </p:pic>
      <p:pic>
        <p:nvPicPr>
          <p:cNvPr id="17414" name="Picture 5"/>
          <p:cNvPicPr>
            <a:picLocks noChangeAspect="1" noChangeArrowheads="1"/>
          </p:cNvPicPr>
          <p:nvPr/>
        </p:nvPicPr>
        <p:blipFill>
          <a:blip r:embed="rId3" cstate="print"/>
          <a:srcRect/>
          <a:stretch>
            <a:fillRect/>
          </a:stretch>
        </p:blipFill>
        <p:spPr bwMode="auto">
          <a:xfrm>
            <a:off x="4500563" y="692150"/>
            <a:ext cx="4643437" cy="3489325"/>
          </a:xfrm>
          <a:prstGeom prst="rect">
            <a:avLst/>
          </a:prstGeom>
          <a:noFill/>
          <a:ln w="9525">
            <a:noFill/>
            <a:miter lim="800000"/>
            <a:headEnd/>
            <a:tailEnd/>
          </a:ln>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Zástupný symbol pro číslo snímku 2"/>
          <p:cNvSpPr>
            <a:spLocks noGrp="1"/>
          </p:cNvSpPr>
          <p:nvPr>
            <p:ph type="sldNum" sz="quarter" idx="10"/>
          </p:nvPr>
        </p:nvSpPr>
        <p:spPr>
          <a:noFill/>
        </p:spPr>
        <p:txBody>
          <a:bodyPr/>
          <a:lstStyle/>
          <a:p>
            <a:r>
              <a:rPr lang="cs-CZ" smtClean="0">
                <a:latin typeface="Arial" charset="0"/>
              </a:rPr>
              <a:t>Snímek </a:t>
            </a:r>
            <a:fld id="{D2FF3FF1-3709-494F-88EA-425A4881D075}" type="slidenum">
              <a:rPr lang="cs-CZ" smtClean="0">
                <a:latin typeface="Arial" charset="0"/>
              </a:rPr>
              <a:pPr/>
              <a:t>60</a:t>
            </a:fld>
            <a:endParaRPr lang="cs-CZ" smtClean="0">
              <a:latin typeface="Arial" charset="0"/>
            </a:endParaRPr>
          </a:p>
        </p:txBody>
      </p:sp>
      <p:sp>
        <p:nvSpPr>
          <p:cNvPr id="70659" name="Text Box 5"/>
          <p:cNvSpPr txBox="1">
            <a:spLocks noChangeArrowheads="1"/>
          </p:cNvSpPr>
          <p:nvPr/>
        </p:nvSpPr>
        <p:spPr bwMode="auto">
          <a:xfrm>
            <a:off x="250825" y="1268413"/>
            <a:ext cx="5834063" cy="1920875"/>
          </a:xfrm>
          <a:prstGeom prst="rect">
            <a:avLst/>
          </a:prstGeom>
          <a:noFill/>
          <a:ln w="9525">
            <a:noFill/>
            <a:miter lim="800000"/>
            <a:headEnd/>
            <a:tailEnd/>
          </a:ln>
        </p:spPr>
        <p:txBody>
          <a:bodyPr>
            <a:spAutoFit/>
          </a:bodyPr>
          <a:lstStyle/>
          <a:p>
            <a:pPr eaLnBrk="0" hangingPunct="0">
              <a:spcBef>
                <a:spcPct val="50000"/>
              </a:spcBef>
              <a:buFontTx/>
              <a:buChar char="•"/>
            </a:pPr>
            <a:r>
              <a:rPr lang="cs-CZ" sz="2000" b="0"/>
              <a:t> 0,05 - 0,5% hmoty půdy jsou mikroorganismy</a:t>
            </a:r>
          </a:p>
          <a:p>
            <a:pPr eaLnBrk="0" hangingPunct="0">
              <a:spcBef>
                <a:spcPct val="50000"/>
              </a:spcBef>
              <a:buFontTx/>
              <a:buChar char="•"/>
            </a:pPr>
            <a:r>
              <a:rPr lang="cs-CZ" sz="2000" b="0"/>
              <a:t> 10</a:t>
            </a:r>
            <a:r>
              <a:rPr lang="cs-CZ" sz="2000" b="0" baseline="30000"/>
              <a:t>5</a:t>
            </a:r>
            <a:r>
              <a:rPr lang="cs-CZ" sz="2000" b="0"/>
              <a:t> až 10</a:t>
            </a:r>
            <a:r>
              <a:rPr lang="cs-CZ" sz="2000" b="0" baseline="30000"/>
              <a:t>9</a:t>
            </a:r>
            <a:r>
              <a:rPr lang="cs-CZ" sz="2000" b="0"/>
              <a:t> jedinců v 1 g suché půdy</a:t>
            </a:r>
          </a:p>
          <a:p>
            <a:pPr eaLnBrk="0" hangingPunct="0">
              <a:spcBef>
                <a:spcPct val="50000"/>
              </a:spcBef>
              <a:buFontTx/>
              <a:buChar char="•"/>
            </a:pPr>
            <a:r>
              <a:rPr lang="cs-CZ" sz="2000" b="0"/>
              <a:t> toto množství stačí na zabezpečení veškerých procesů mineralizace a imobilizace a dalších procesů</a:t>
            </a:r>
          </a:p>
        </p:txBody>
      </p:sp>
      <p:sp>
        <p:nvSpPr>
          <p:cNvPr id="70660" name="Freeform 9" descr="Korek"/>
          <p:cNvSpPr>
            <a:spLocks/>
          </p:cNvSpPr>
          <p:nvPr/>
        </p:nvSpPr>
        <p:spPr bwMode="auto">
          <a:xfrm rot="20918404" flipV="1">
            <a:off x="228600" y="4017963"/>
            <a:ext cx="2497138" cy="1500187"/>
          </a:xfrm>
          <a:custGeom>
            <a:avLst/>
            <a:gdLst>
              <a:gd name="T0" fmla="*/ 641262 w 2574"/>
              <a:gd name="T1" fmla="*/ 317154 h 1192"/>
              <a:gd name="T2" fmla="*/ 507383 w 2574"/>
              <a:gd name="T3" fmla="*/ 562570 h 1192"/>
              <a:gd name="T4" fmla="*/ 459846 w 2574"/>
              <a:gd name="T5" fmla="*/ 582707 h 1192"/>
              <a:gd name="T6" fmla="*/ 365742 w 2574"/>
              <a:gd name="T7" fmla="*/ 521038 h 1192"/>
              <a:gd name="T8" fmla="*/ 239624 w 2574"/>
              <a:gd name="T9" fmla="*/ 419096 h 1192"/>
              <a:gd name="T10" fmla="*/ 153282 w 2574"/>
              <a:gd name="T11" fmla="*/ 460628 h 1192"/>
              <a:gd name="T12" fmla="*/ 82462 w 2574"/>
              <a:gd name="T13" fmla="*/ 541175 h 1192"/>
              <a:gd name="T14" fmla="*/ 19403 w 2574"/>
              <a:gd name="T15" fmla="*/ 714854 h 1192"/>
              <a:gd name="T16" fmla="*/ 51417 w 2574"/>
              <a:gd name="T17" fmla="*/ 1112555 h 1192"/>
              <a:gd name="T18" fmla="*/ 263878 w 2574"/>
              <a:gd name="T19" fmla="*/ 1327766 h 1192"/>
              <a:gd name="T20" fmla="*/ 641262 w 2574"/>
              <a:gd name="T21" fmla="*/ 1449845 h 1192"/>
              <a:gd name="T22" fmla="*/ 1191331 w 2574"/>
              <a:gd name="T23" fmla="*/ 1500187 h 1192"/>
              <a:gd name="T24" fmla="*/ 1340732 w 2574"/>
              <a:gd name="T25" fmla="*/ 1439777 h 1192"/>
              <a:gd name="T26" fmla="*/ 1420284 w 2574"/>
              <a:gd name="T27" fmla="*/ 1398245 h 1192"/>
              <a:gd name="T28" fmla="*/ 1443567 w 2574"/>
              <a:gd name="T29" fmla="*/ 1368040 h 1192"/>
              <a:gd name="T30" fmla="*/ 1474611 w 2574"/>
              <a:gd name="T31" fmla="*/ 1347903 h 1192"/>
              <a:gd name="T32" fmla="*/ 1899532 w 2574"/>
              <a:gd name="T33" fmla="*/ 1327766 h 1192"/>
              <a:gd name="T34" fmla="*/ 2301170 w 2574"/>
              <a:gd name="T35" fmla="*/ 1276166 h 1192"/>
              <a:gd name="T36" fmla="*/ 2442810 w 2574"/>
              <a:gd name="T37" fmla="*/ 1144018 h 1192"/>
              <a:gd name="T38" fmla="*/ 2473855 w 2574"/>
              <a:gd name="T39" fmla="*/ 898602 h 1192"/>
              <a:gd name="T40" fmla="*/ 2435049 w 2574"/>
              <a:gd name="T41" fmla="*/ 551243 h 1192"/>
              <a:gd name="T42" fmla="*/ 2316692 w 2574"/>
              <a:gd name="T43" fmla="*/ 439233 h 1192"/>
              <a:gd name="T44" fmla="*/ 2276917 w 2574"/>
              <a:gd name="T45" fmla="*/ 388891 h 1192"/>
              <a:gd name="T46" fmla="*/ 2245872 w 2574"/>
              <a:gd name="T47" fmla="*/ 317154 h 1192"/>
              <a:gd name="T48" fmla="*/ 2198335 w 2574"/>
              <a:gd name="T49" fmla="*/ 153543 h 1192"/>
              <a:gd name="T50" fmla="*/ 2111993 w 2574"/>
              <a:gd name="T51" fmla="*/ 103201 h 1192"/>
              <a:gd name="T52" fmla="*/ 1978113 w 2574"/>
              <a:gd name="T53" fmla="*/ 123338 h 1192"/>
              <a:gd name="T54" fmla="*/ 1789906 w 2574"/>
              <a:gd name="T55" fmla="*/ 265553 h 1192"/>
              <a:gd name="T56" fmla="*/ 1624013 w 2574"/>
              <a:gd name="T57" fmla="*/ 205143 h 1192"/>
              <a:gd name="T58" fmla="*/ 1435806 w 2574"/>
              <a:gd name="T59" fmla="*/ 153543 h 1192"/>
              <a:gd name="T60" fmla="*/ 1357225 w 2574"/>
              <a:gd name="T61" fmla="*/ 133406 h 1192"/>
              <a:gd name="T62" fmla="*/ 1332971 w 2574"/>
              <a:gd name="T63" fmla="*/ 113269 h 1192"/>
              <a:gd name="T64" fmla="*/ 1183570 w 2574"/>
              <a:gd name="T65" fmla="*/ 71737 h 1192"/>
              <a:gd name="T66" fmla="*/ 1160286 w 2574"/>
              <a:gd name="T67" fmla="*/ 51600 h 1192"/>
              <a:gd name="T68" fmla="*/ 1137003 w 2574"/>
              <a:gd name="T69" fmla="*/ 41532 h 1192"/>
              <a:gd name="T70" fmla="*/ 1120511 w 2574"/>
              <a:gd name="T71" fmla="*/ 21395 h 1192"/>
              <a:gd name="T72" fmla="*/ 1058422 w 2574"/>
              <a:gd name="T73" fmla="*/ 1259 h 1192"/>
              <a:gd name="T74" fmla="*/ 947826 w 2574"/>
              <a:gd name="T75" fmla="*/ 11327 h 1192"/>
              <a:gd name="T76" fmla="*/ 900289 w 2574"/>
              <a:gd name="T77" fmla="*/ 51600 h 1192"/>
              <a:gd name="T78" fmla="*/ 838200 w 2574"/>
              <a:gd name="T79" fmla="*/ 133406 h 1192"/>
              <a:gd name="T80" fmla="*/ 821708 w 2574"/>
              <a:gd name="T81" fmla="*/ 163611 h 1192"/>
              <a:gd name="T82" fmla="*/ 758649 w 2574"/>
              <a:gd name="T83" fmla="*/ 225280 h 1192"/>
              <a:gd name="T84" fmla="*/ 687829 w 2574"/>
              <a:gd name="T85" fmla="*/ 317154 h 1192"/>
              <a:gd name="T86" fmla="*/ 641262 w 2574"/>
              <a:gd name="T87" fmla="*/ 317154 h 119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74"/>
              <a:gd name="T133" fmla="*/ 0 h 1192"/>
              <a:gd name="T134" fmla="*/ 2574 w 2574"/>
              <a:gd name="T135" fmla="*/ 1192 h 119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74" h="1192">
                <a:moveTo>
                  <a:pt x="661" y="252"/>
                </a:moveTo>
                <a:cubicBezTo>
                  <a:pt x="563" y="271"/>
                  <a:pt x="544" y="362"/>
                  <a:pt x="523" y="447"/>
                </a:cubicBezTo>
                <a:cubicBezTo>
                  <a:pt x="519" y="464"/>
                  <a:pt x="474" y="463"/>
                  <a:pt x="474" y="463"/>
                </a:cubicBezTo>
                <a:cubicBezTo>
                  <a:pt x="413" y="453"/>
                  <a:pt x="423" y="445"/>
                  <a:pt x="377" y="414"/>
                </a:cubicBezTo>
                <a:cubicBezTo>
                  <a:pt x="341" y="361"/>
                  <a:pt x="302" y="351"/>
                  <a:pt x="247" y="333"/>
                </a:cubicBezTo>
                <a:cubicBezTo>
                  <a:pt x="215" y="341"/>
                  <a:pt x="188" y="355"/>
                  <a:pt x="158" y="366"/>
                </a:cubicBezTo>
                <a:cubicBezTo>
                  <a:pt x="102" y="421"/>
                  <a:pt x="128" y="401"/>
                  <a:pt x="85" y="430"/>
                </a:cubicBezTo>
                <a:cubicBezTo>
                  <a:pt x="57" y="474"/>
                  <a:pt x="43" y="522"/>
                  <a:pt x="20" y="568"/>
                </a:cubicBezTo>
                <a:cubicBezTo>
                  <a:pt x="0" y="672"/>
                  <a:pt x="3" y="789"/>
                  <a:pt x="53" y="884"/>
                </a:cubicBezTo>
                <a:cubicBezTo>
                  <a:pt x="72" y="998"/>
                  <a:pt x="168" y="1033"/>
                  <a:pt x="272" y="1055"/>
                </a:cubicBezTo>
                <a:cubicBezTo>
                  <a:pt x="386" y="1141"/>
                  <a:pt x="521" y="1138"/>
                  <a:pt x="661" y="1152"/>
                </a:cubicBezTo>
                <a:cubicBezTo>
                  <a:pt x="850" y="1171"/>
                  <a:pt x="1039" y="1173"/>
                  <a:pt x="1228" y="1192"/>
                </a:cubicBezTo>
                <a:cubicBezTo>
                  <a:pt x="1303" y="1184"/>
                  <a:pt x="1315" y="1173"/>
                  <a:pt x="1382" y="1144"/>
                </a:cubicBezTo>
                <a:cubicBezTo>
                  <a:pt x="1426" y="1103"/>
                  <a:pt x="1361" y="1158"/>
                  <a:pt x="1464" y="1111"/>
                </a:cubicBezTo>
                <a:cubicBezTo>
                  <a:pt x="1474" y="1106"/>
                  <a:pt x="1479" y="1094"/>
                  <a:pt x="1488" y="1087"/>
                </a:cubicBezTo>
                <a:cubicBezTo>
                  <a:pt x="1498" y="1080"/>
                  <a:pt x="1509" y="1076"/>
                  <a:pt x="1520" y="1071"/>
                </a:cubicBezTo>
                <a:cubicBezTo>
                  <a:pt x="1588" y="974"/>
                  <a:pt x="1837" y="1048"/>
                  <a:pt x="1958" y="1055"/>
                </a:cubicBezTo>
                <a:cubicBezTo>
                  <a:pt x="2099" y="1048"/>
                  <a:pt x="2233" y="1037"/>
                  <a:pt x="2372" y="1014"/>
                </a:cubicBezTo>
                <a:cubicBezTo>
                  <a:pt x="2435" y="993"/>
                  <a:pt x="2480" y="962"/>
                  <a:pt x="2518" y="909"/>
                </a:cubicBezTo>
                <a:cubicBezTo>
                  <a:pt x="2534" y="844"/>
                  <a:pt x="2534" y="779"/>
                  <a:pt x="2550" y="714"/>
                </a:cubicBezTo>
                <a:cubicBezTo>
                  <a:pt x="2549" y="678"/>
                  <a:pt x="2574" y="496"/>
                  <a:pt x="2510" y="438"/>
                </a:cubicBezTo>
                <a:cubicBezTo>
                  <a:pt x="2472" y="404"/>
                  <a:pt x="2426" y="383"/>
                  <a:pt x="2388" y="349"/>
                </a:cubicBezTo>
                <a:cubicBezTo>
                  <a:pt x="2374" y="336"/>
                  <a:pt x="2347" y="309"/>
                  <a:pt x="2347" y="309"/>
                </a:cubicBezTo>
                <a:cubicBezTo>
                  <a:pt x="2337" y="289"/>
                  <a:pt x="2324" y="272"/>
                  <a:pt x="2315" y="252"/>
                </a:cubicBezTo>
                <a:cubicBezTo>
                  <a:pt x="2297" y="210"/>
                  <a:pt x="2300" y="156"/>
                  <a:pt x="2266" y="122"/>
                </a:cubicBezTo>
                <a:cubicBezTo>
                  <a:pt x="2239" y="95"/>
                  <a:pt x="2212" y="91"/>
                  <a:pt x="2177" y="82"/>
                </a:cubicBezTo>
                <a:cubicBezTo>
                  <a:pt x="2173" y="82"/>
                  <a:pt x="2061" y="90"/>
                  <a:pt x="2039" y="98"/>
                </a:cubicBezTo>
                <a:cubicBezTo>
                  <a:pt x="1967" y="123"/>
                  <a:pt x="1915" y="188"/>
                  <a:pt x="1845" y="211"/>
                </a:cubicBezTo>
                <a:cubicBezTo>
                  <a:pt x="1787" y="195"/>
                  <a:pt x="1733" y="173"/>
                  <a:pt x="1674" y="163"/>
                </a:cubicBezTo>
                <a:cubicBezTo>
                  <a:pt x="1586" y="102"/>
                  <a:pt x="1645" y="131"/>
                  <a:pt x="1480" y="122"/>
                </a:cubicBezTo>
                <a:cubicBezTo>
                  <a:pt x="1458" y="119"/>
                  <a:pt x="1422" y="117"/>
                  <a:pt x="1399" y="106"/>
                </a:cubicBezTo>
                <a:cubicBezTo>
                  <a:pt x="1390" y="102"/>
                  <a:pt x="1383" y="93"/>
                  <a:pt x="1374" y="90"/>
                </a:cubicBezTo>
                <a:cubicBezTo>
                  <a:pt x="1313" y="70"/>
                  <a:pt x="1278" y="66"/>
                  <a:pt x="1220" y="57"/>
                </a:cubicBezTo>
                <a:cubicBezTo>
                  <a:pt x="1212" y="52"/>
                  <a:pt x="1205" y="45"/>
                  <a:pt x="1196" y="41"/>
                </a:cubicBezTo>
                <a:cubicBezTo>
                  <a:pt x="1188" y="37"/>
                  <a:pt x="1179" y="37"/>
                  <a:pt x="1172" y="33"/>
                </a:cubicBezTo>
                <a:cubicBezTo>
                  <a:pt x="1165" y="29"/>
                  <a:pt x="1162" y="20"/>
                  <a:pt x="1155" y="17"/>
                </a:cubicBezTo>
                <a:cubicBezTo>
                  <a:pt x="1135" y="9"/>
                  <a:pt x="1091" y="1"/>
                  <a:pt x="1091" y="1"/>
                </a:cubicBezTo>
                <a:cubicBezTo>
                  <a:pt x="1053" y="4"/>
                  <a:pt x="1014" y="0"/>
                  <a:pt x="977" y="9"/>
                </a:cubicBezTo>
                <a:cubicBezTo>
                  <a:pt x="958" y="14"/>
                  <a:pt x="928" y="41"/>
                  <a:pt x="928" y="41"/>
                </a:cubicBezTo>
                <a:cubicBezTo>
                  <a:pt x="910" y="70"/>
                  <a:pt x="886" y="80"/>
                  <a:pt x="864" y="106"/>
                </a:cubicBezTo>
                <a:cubicBezTo>
                  <a:pt x="858" y="113"/>
                  <a:pt x="854" y="124"/>
                  <a:pt x="847" y="130"/>
                </a:cubicBezTo>
                <a:cubicBezTo>
                  <a:pt x="825" y="150"/>
                  <a:pt x="800" y="157"/>
                  <a:pt x="782" y="179"/>
                </a:cubicBezTo>
                <a:cubicBezTo>
                  <a:pt x="769" y="195"/>
                  <a:pt x="729" y="247"/>
                  <a:pt x="709" y="252"/>
                </a:cubicBezTo>
                <a:cubicBezTo>
                  <a:pt x="693" y="256"/>
                  <a:pt x="677" y="252"/>
                  <a:pt x="661" y="252"/>
                </a:cubicBezTo>
                <a:close/>
              </a:path>
            </a:pathLst>
          </a:custGeom>
          <a:blipFill dpi="0" rotWithShape="0">
            <a:blip r:embed="rId2" cstate="print"/>
            <a:srcRect/>
            <a:tile tx="0" ty="0" sx="100000" sy="100000" flip="none" algn="tl"/>
          </a:blipFill>
          <a:ln w="38100" cap="flat" cmpd="sng">
            <a:solidFill>
              <a:schemeClr val="tx1"/>
            </a:solidFill>
            <a:prstDash val="solid"/>
            <a:round/>
            <a:headEnd/>
            <a:tailEnd/>
          </a:ln>
        </p:spPr>
        <p:txBody>
          <a:bodyPr wrap="none" anchor="ctr"/>
          <a:lstStyle/>
          <a:p>
            <a:endParaRPr lang="en-US"/>
          </a:p>
        </p:txBody>
      </p:sp>
      <p:sp>
        <p:nvSpPr>
          <p:cNvPr id="70661" name="Oval 10" descr="Žula"/>
          <p:cNvSpPr>
            <a:spLocks noChangeArrowheads="1"/>
          </p:cNvSpPr>
          <p:nvPr/>
        </p:nvSpPr>
        <p:spPr bwMode="auto">
          <a:xfrm>
            <a:off x="1897063" y="4419600"/>
            <a:ext cx="498475" cy="439738"/>
          </a:xfrm>
          <a:prstGeom prst="ellipse">
            <a:avLst/>
          </a:prstGeom>
          <a:blipFill dpi="0" rotWithShape="0">
            <a:blip r:embed="rId3" cstate="print"/>
            <a:srcRect/>
            <a:tile tx="0" ty="0" sx="100000" sy="100000" flip="none" algn="tl"/>
          </a:blipFill>
          <a:ln w="38100">
            <a:solidFill>
              <a:schemeClr val="tx1"/>
            </a:solidFill>
            <a:round/>
            <a:headEnd/>
            <a:tailEnd/>
          </a:ln>
        </p:spPr>
        <p:txBody>
          <a:bodyPr wrap="none" anchor="ctr"/>
          <a:lstStyle/>
          <a:p>
            <a:pPr algn="ctr" eaLnBrk="0" hangingPunct="0"/>
            <a:endParaRPr lang="en-US" sz="2400" b="0"/>
          </a:p>
        </p:txBody>
      </p:sp>
      <p:sp>
        <p:nvSpPr>
          <p:cNvPr id="70662" name="Text Box 11"/>
          <p:cNvSpPr txBox="1">
            <a:spLocks noChangeArrowheads="1"/>
          </p:cNvSpPr>
          <p:nvPr/>
        </p:nvSpPr>
        <p:spPr bwMode="auto">
          <a:xfrm>
            <a:off x="0" y="5516563"/>
            <a:ext cx="2232025" cy="517525"/>
          </a:xfrm>
          <a:prstGeom prst="rect">
            <a:avLst/>
          </a:prstGeom>
          <a:noFill/>
          <a:ln w="9525">
            <a:noFill/>
            <a:miter lim="800000"/>
            <a:headEnd/>
            <a:tailEnd/>
          </a:ln>
        </p:spPr>
        <p:txBody>
          <a:bodyPr>
            <a:spAutoFit/>
          </a:bodyPr>
          <a:lstStyle/>
          <a:p>
            <a:pPr algn="ctr" eaLnBrk="0" hangingPunct="0">
              <a:spcBef>
                <a:spcPct val="50000"/>
              </a:spcBef>
            </a:pPr>
            <a:r>
              <a:rPr lang="en-US" sz="1400"/>
              <a:t>Celkový půdní </a:t>
            </a:r>
            <a:r>
              <a:rPr lang="cs-CZ" sz="1400"/>
              <a:t>organický </a:t>
            </a:r>
            <a:r>
              <a:rPr lang="en-US" sz="1400"/>
              <a:t>uhlík</a:t>
            </a:r>
          </a:p>
        </p:txBody>
      </p:sp>
      <p:sp>
        <p:nvSpPr>
          <p:cNvPr id="6156" name="AutoShape 12"/>
          <p:cNvSpPr>
            <a:spLocks noChangeArrowheads="1"/>
          </p:cNvSpPr>
          <p:nvPr/>
        </p:nvSpPr>
        <p:spPr bwMode="auto">
          <a:xfrm>
            <a:off x="2051050" y="5229225"/>
            <a:ext cx="4176713" cy="1066800"/>
          </a:xfrm>
          <a:prstGeom prst="cloudCallout">
            <a:avLst>
              <a:gd name="adj1" fmla="val -45819"/>
              <a:gd name="adj2" fmla="val -100444"/>
            </a:avLst>
          </a:prstGeom>
          <a:solidFill>
            <a:schemeClr val="bg2"/>
          </a:solidFill>
          <a:ln w="9525">
            <a:noFill/>
            <a:round/>
            <a:headEnd/>
            <a:tailEnd/>
          </a:ln>
          <a:effectLst>
            <a:outerShdw dist="35921" dir="2700000" algn="ctr" rotWithShape="0">
              <a:schemeClr val="tx1"/>
            </a:outerShdw>
          </a:effectLst>
        </p:spPr>
        <p:txBody>
          <a:bodyPr/>
          <a:lstStyle/>
          <a:p>
            <a:pPr eaLnBrk="0" hangingPunct="0">
              <a:spcBef>
                <a:spcPct val="50000"/>
              </a:spcBef>
              <a:defRPr/>
            </a:pPr>
            <a:r>
              <a:rPr lang="en-US" sz="1400"/>
              <a:t>"živý uhlík" (1-5%)</a:t>
            </a:r>
            <a:endParaRPr lang="cs-CZ" sz="1400"/>
          </a:p>
          <a:p>
            <a:pPr eaLnBrk="0" hangingPunct="0">
              <a:spcBef>
                <a:spcPct val="50000"/>
              </a:spcBef>
              <a:defRPr/>
            </a:pPr>
            <a:r>
              <a:rPr lang="en-US" sz="1400" b="0"/>
              <a:t>= Mikrobiální biomasa</a:t>
            </a:r>
            <a:endParaRPr lang="cs-CZ" sz="1400" b="0"/>
          </a:p>
          <a:p>
            <a:pPr eaLnBrk="0" hangingPunct="0">
              <a:spcBef>
                <a:spcPct val="50000"/>
              </a:spcBef>
              <a:defRPr/>
            </a:pPr>
            <a:r>
              <a:rPr lang="cs-CZ" sz="1400" b="0"/>
              <a:t>                         </a:t>
            </a:r>
            <a:r>
              <a:rPr lang="en-US" sz="1400" b="0"/>
              <a:t>(C</a:t>
            </a:r>
            <a:r>
              <a:rPr lang="en-US" sz="1400" b="0" baseline="-25000"/>
              <a:t>BIO</a:t>
            </a:r>
            <a:r>
              <a:rPr lang="en-US" sz="1400" b="0"/>
              <a:t>)</a:t>
            </a:r>
          </a:p>
        </p:txBody>
      </p:sp>
      <p:sp>
        <p:nvSpPr>
          <p:cNvPr id="70664" name="Text Box 13"/>
          <p:cNvSpPr txBox="1">
            <a:spLocks noChangeArrowheads="1"/>
          </p:cNvSpPr>
          <p:nvPr/>
        </p:nvSpPr>
        <p:spPr bwMode="auto">
          <a:xfrm>
            <a:off x="71438" y="5988050"/>
            <a:ext cx="1944687" cy="304800"/>
          </a:xfrm>
          <a:prstGeom prst="rect">
            <a:avLst/>
          </a:prstGeom>
          <a:noFill/>
          <a:ln w="9525">
            <a:noFill/>
            <a:miter lim="800000"/>
            <a:headEnd/>
            <a:tailEnd/>
          </a:ln>
        </p:spPr>
        <p:txBody>
          <a:bodyPr>
            <a:spAutoFit/>
          </a:bodyPr>
          <a:lstStyle/>
          <a:p>
            <a:pPr algn="ctr" eaLnBrk="0" hangingPunct="0">
              <a:spcBef>
                <a:spcPct val="50000"/>
              </a:spcBef>
            </a:pPr>
            <a:r>
              <a:rPr lang="en-US" sz="1400"/>
              <a:t>(</a:t>
            </a:r>
            <a:r>
              <a:rPr lang="cs-CZ" sz="1400"/>
              <a:t>TOC, </a:t>
            </a:r>
            <a:r>
              <a:rPr lang="en-US" sz="1400"/>
              <a:t>C</a:t>
            </a:r>
            <a:r>
              <a:rPr lang="en-US" sz="1400" baseline="-25000"/>
              <a:t>ORG</a:t>
            </a:r>
            <a:r>
              <a:rPr lang="en-US" sz="1400"/>
              <a:t>)</a:t>
            </a:r>
          </a:p>
        </p:txBody>
      </p:sp>
      <p:sp>
        <p:nvSpPr>
          <p:cNvPr id="70665" name="Text Box 14"/>
          <p:cNvSpPr txBox="1">
            <a:spLocks noChangeArrowheads="1"/>
          </p:cNvSpPr>
          <p:nvPr/>
        </p:nvSpPr>
        <p:spPr bwMode="auto">
          <a:xfrm>
            <a:off x="406400" y="4495800"/>
            <a:ext cx="1422400" cy="517525"/>
          </a:xfrm>
          <a:prstGeom prst="rect">
            <a:avLst/>
          </a:prstGeom>
          <a:noFill/>
          <a:ln w="9525">
            <a:noFill/>
            <a:miter lim="800000"/>
            <a:headEnd/>
            <a:tailEnd/>
          </a:ln>
        </p:spPr>
        <p:txBody>
          <a:bodyPr>
            <a:spAutoFit/>
          </a:bodyPr>
          <a:lstStyle/>
          <a:p>
            <a:pPr algn="ctr" eaLnBrk="0" hangingPunct="0">
              <a:spcBef>
                <a:spcPct val="50000"/>
              </a:spcBef>
            </a:pPr>
            <a:r>
              <a:rPr lang="en-US" sz="1400"/>
              <a:t>"Neživý uhlík" (95 - 99%)</a:t>
            </a:r>
          </a:p>
        </p:txBody>
      </p:sp>
      <p:sp>
        <p:nvSpPr>
          <p:cNvPr id="70666" name="Rectangle 15"/>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sp>
        <p:nvSpPr>
          <p:cNvPr id="70667" name="Text Box 16"/>
          <p:cNvSpPr txBox="1">
            <a:spLocks noChangeArrowheads="1"/>
          </p:cNvSpPr>
          <p:nvPr/>
        </p:nvSpPr>
        <p:spPr bwMode="auto">
          <a:xfrm>
            <a:off x="179388" y="692150"/>
            <a:ext cx="8640762" cy="457200"/>
          </a:xfrm>
          <a:prstGeom prst="rect">
            <a:avLst/>
          </a:prstGeom>
          <a:noFill/>
          <a:ln w="9525">
            <a:noFill/>
            <a:miter lim="800000"/>
            <a:headEnd/>
            <a:tailEnd/>
          </a:ln>
        </p:spPr>
        <p:txBody>
          <a:bodyPr>
            <a:spAutoFit/>
          </a:bodyPr>
          <a:lstStyle/>
          <a:p>
            <a:r>
              <a:rPr lang="cs-CZ" sz="2400">
                <a:solidFill>
                  <a:srgbClr val="0000FF"/>
                </a:solidFill>
              </a:rPr>
              <a:t>Organické hmota vs mikrobiální biomasa</a:t>
            </a:r>
          </a:p>
        </p:txBody>
      </p:sp>
      <p:pic>
        <p:nvPicPr>
          <p:cNvPr id="6150" name="Picture 6" descr="SEM_microbes_in_soil"/>
          <p:cNvPicPr>
            <a:picLocks noChangeAspect="1" noChangeArrowheads="1"/>
          </p:cNvPicPr>
          <p:nvPr/>
        </p:nvPicPr>
        <p:blipFill>
          <a:blip r:embed="rId4" cstate="print"/>
          <a:srcRect/>
          <a:stretch>
            <a:fillRect/>
          </a:stretch>
        </p:blipFill>
        <p:spPr bwMode="auto">
          <a:xfrm>
            <a:off x="4643438" y="5300663"/>
            <a:ext cx="1008062" cy="668337"/>
          </a:xfrm>
          <a:prstGeom prst="rect">
            <a:avLst/>
          </a:prstGeom>
          <a:noFill/>
          <a:effectLst>
            <a:outerShdw dist="107763" dir="2700000" algn="ctr" rotWithShape="0">
              <a:schemeClr val="tx1"/>
            </a:outerShdw>
          </a:effectLst>
        </p:spPr>
      </p:pic>
      <p:pic>
        <p:nvPicPr>
          <p:cNvPr id="70669" name="Picture 17"/>
          <p:cNvPicPr>
            <a:picLocks noChangeAspect="1" noChangeArrowheads="1"/>
          </p:cNvPicPr>
          <p:nvPr/>
        </p:nvPicPr>
        <p:blipFill>
          <a:blip r:embed="rId5" cstate="print"/>
          <a:srcRect/>
          <a:stretch>
            <a:fillRect/>
          </a:stretch>
        </p:blipFill>
        <p:spPr bwMode="auto">
          <a:xfrm>
            <a:off x="5580063" y="2636838"/>
            <a:ext cx="3563937" cy="2489200"/>
          </a:xfrm>
          <a:prstGeom prst="rect">
            <a:avLst/>
          </a:prstGeom>
          <a:noFill/>
          <a:ln w="9525">
            <a:noFill/>
            <a:miter lim="800000"/>
            <a:headEnd/>
            <a:tailEnd/>
          </a:ln>
        </p:spPr>
      </p:pic>
      <p:sp>
        <p:nvSpPr>
          <p:cNvPr id="70670" name="Rectangle 18"/>
          <p:cNvSpPr>
            <a:spLocks noChangeArrowheads="1"/>
          </p:cNvSpPr>
          <p:nvPr/>
        </p:nvSpPr>
        <p:spPr bwMode="auto">
          <a:xfrm>
            <a:off x="6026150" y="5157788"/>
            <a:ext cx="3117850" cy="274637"/>
          </a:xfrm>
          <a:prstGeom prst="rect">
            <a:avLst/>
          </a:prstGeom>
          <a:noFill/>
          <a:ln w="9525">
            <a:noFill/>
            <a:miter lim="800000"/>
            <a:headEnd/>
            <a:tailEnd/>
          </a:ln>
        </p:spPr>
        <p:txBody>
          <a:bodyPr wrap="none">
            <a:spAutoFit/>
          </a:bodyPr>
          <a:lstStyle/>
          <a:p>
            <a:r>
              <a:rPr lang="cs-CZ" sz="1200"/>
              <a:t>http://www-crcslm.waite.adelaide.edu.au</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Zástupný symbol pro číslo snímku 2"/>
          <p:cNvSpPr>
            <a:spLocks noGrp="1"/>
          </p:cNvSpPr>
          <p:nvPr>
            <p:ph type="sldNum" sz="quarter" idx="10"/>
          </p:nvPr>
        </p:nvSpPr>
        <p:spPr>
          <a:noFill/>
        </p:spPr>
        <p:txBody>
          <a:bodyPr/>
          <a:lstStyle/>
          <a:p>
            <a:r>
              <a:rPr lang="cs-CZ" smtClean="0">
                <a:latin typeface="Arial" charset="0"/>
              </a:rPr>
              <a:t>Snímek </a:t>
            </a:r>
            <a:fld id="{2B63EE73-6404-44DA-B31C-1720025244D4}" type="slidenum">
              <a:rPr lang="cs-CZ" smtClean="0">
                <a:latin typeface="Arial" charset="0"/>
              </a:rPr>
              <a:pPr/>
              <a:t>61</a:t>
            </a:fld>
            <a:endParaRPr lang="cs-CZ" smtClean="0">
              <a:latin typeface="Arial" charset="0"/>
            </a:endParaRPr>
          </a:p>
        </p:txBody>
      </p:sp>
      <p:sp>
        <p:nvSpPr>
          <p:cNvPr id="71683" name="Freeform 3" descr="Korek"/>
          <p:cNvSpPr>
            <a:spLocks/>
          </p:cNvSpPr>
          <p:nvPr/>
        </p:nvSpPr>
        <p:spPr bwMode="auto">
          <a:xfrm rot="20918404" flipV="1">
            <a:off x="215900" y="608013"/>
            <a:ext cx="3995738" cy="3048000"/>
          </a:xfrm>
          <a:custGeom>
            <a:avLst/>
            <a:gdLst>
              <a:gd name="T0" fmla="*/ 1026101 w 2574"/>
              <a:gd name="T1" fmla="*/ 644376 h 1192"/>
              <a:gd name="T2" fmla="*/ 811877 w 2574"/>
              <a:gd name="T3" fmla="*/ 1143000 h 1192"/>
              <a:gd name="T4" fmla="*/ 735812 w 2574"/>
              <a:gd name="T5" fmla="*/ 1183913 h 1192"/>
              <a:gd name="T6" fmla="*/ 585234 w 2574"/>
              <a:gd name="T7" fmla="*/ 1058617 h 1192"/>
              <a:gd name="T8" fmla="*/ 383429 w 2574"/>
              <a:gd name="T9" fmla="*/ 851497 h 1192"/>
              <a:gd name="T10" fmla="*/ 245271 w 2574"/>
              <a:gd name="T11" fmla="*/ 935879 h 1192"/>
              <a:gd name="T12" fmla="*/ 131949 w 2574"/>
              <a:gd name="T13" fmla="*/ 1099530 h 1192"/>
              <a:gd name="T14" fmla="*/ 31047 w 2574"/>
              <a:gd name="T15" fmla="*/ 1452403 h 1192"/>
              <a:gd name="T16" fmla="*/ 82274 w 2574"/>
              <a:gd name="T17" fmla="*/ 2260429 h 1192"/>
              <a:gd name="T18" fmla="*/ 422238 w 2574"/>
              <a:gd name="T19" fmla="*/ 2697685 h 1192"/>
              <a:gd name="T20" fmla="*/ 1026101 w 2574"/>
              <a:gd name="T21" fmla="*/ 2945718 h 1192"/>
              <a:gd name="T22" fmla="*/ 1906281 w 2574"/>
              <a:gd name="T23" fmla="*/ 3048000 h 1192"/>
              <a:gd name="T24" fmla="*/ 2145342 w 2574"/>
              <a:gd name="T25" fmla="*/ 2925262 h 1192"/>
              <a:gd name="T26" fmla="*/ 2272634 w 2574"/>
              <a:gd name="T27" fmla="*/ 2840879 h 1192"/>
              <a:gd name="T28" fmla="*/ 2309890 w 2574"/>
              <a:gd name="T29" fmla="*/ 2779510 h 1192"/>
              <a:gd name="T30" fmla="*/ 2359565 w 2574"/>
              <a:gd name="T31" fmla="*/ 2738597 h 1192"/>
              <a:gd name="T32" fmla="*/ 3039493 w 2574"/>
              <a:gd name="T33" fmla="*/ 2697685 h 1192"/>
              <a:gd name="T34" fmla="*/ 3682164 w 2574"/>
              <a:gd name="T35" fmla="*/ 2592845 h 1192"/>
              <a:gd name="T36" fmla="*/ 3908807 w 2574"/>
              <a:gd name="T37" fmla="*/ 2324355 h 1192"/>
              <a:gd name="T38" fmla="*/ 3958482 w 2574"/>
              <a:gd name="T39" fmla="*/ 1825731 h 1192"/>
              <a:gd name="T40" fmla="*/ 3896388 w 2574"/>
              <a:gd name="T41" fmla="*/ 1119986 h 1192"/>
              <a:gd name="T42" fmla="*/ 3707002 w 2574"/>
              <a:gd name="T43" fmla="*/ 892409 h 1192"/>
              <a:gd name="T44" fmla="*/ 3643356 w 2574"/>
              <a:gd name="T45" fmla="*/ 790128 h 1192"/>
              <a:gd name="T46" fmla="*/ 3593681 w 2574"/>
              <a:gd name="T47" fmla="*/ 644376 h 1192"/>
              <a:gd name="T48" fmla="*/ 3517616 w 2574"/>
              <a:gd name="T49" fmla="*/ 311960 h 1192"/>
              <a:gd name="T50" fmla="*/ 3379457 w 2574"/>
              <a:gd name="T51" fmla="*/ 209678 h 1192"/>
              <a:gd name="T52" fmla="*/ 3165233 w 2574"/>
              <a:gd name="T53" fmla="*/ 250591 h 1192"/>
              <a:gd name="T54" fmla="*/ 2864078 w 2574"/>
              <a:gd name="T55" fmla="*/ 539537 h 1192"/>
              <a:gd name="T56" fmla="*/ 2598627 w 2574"/>
              <a:gd name="T57" fmla="*/ 416799 h 1192"/>
              <a:gd name="T58" fmla="*/ 2297472 w 2574"/>
              <a:gd name="T59" fmla="*/ 311960 h 1192"/>
              <a:gd name="T60" fmla="*/ 2171732 w 2574"/>
              <a:gd name="T61" fmla="*/ 271047 h 1192"/>
              <a:gd name="T62" fmla="*/ 2132923 w 2574"/>
              <a:gd name="T63" fmla="*/ 230134 h 1192"/>
              <a:gd name="T64" fmla="*/ 1893862 w 2574"/>
              <a:gd name="T65" fmla="*/ 145752 h 1192"/>
              <a:gd name="T66" fmla="*/ 1856606 w 2574"/>
              <a:gd name="T67" fmla="*/ 104839 h 1192"/>
              <a:gd name="T68" fmla="*/ 1819349 w 2574"/>
              <a:gd name="T69" fmla="*/ 84383 h 1192"/>
              <a:gd name="T70" fmla="*/ 1792959 w 2574"/>
              <a:gd name="T71" fmla="*/ 43470 h 1192"/>
              <a:gd name="T72" fmla="*/ 1693609 w 2574"/>
              <a:gd name="T73" fmla="*/ 2557 h 1192"/>
              <a:gd name="T74" fmla="*/ 1516642 w 2574"/>
              <a:gd name="T75" fmla="*/ 23013 h 1192"/>
              <a:gd name="T76" fmla="*/ 1440577 w 2574"/>
              <a:gd name="T77" fmla="*/ 104839 h 1192"/>
              <a:gd name="T78" fmla="*/ 1341227 w 2574"/>
              <a:gd name="T79" fmla="*/ 271047 h 1192"/>
              <a:gd name="T80" fmla="*/ 1314837 w 2574"/>
              <a:gd name="T81" fmla="*/ 332416 h 1192"/>
              <a:gd name="T82" fmla="*/ 1213934 w 2574"/>
              <a:gd name="T83" fmla="*/ 457711 h 1192"/>
              <a:gd name="T84" fmla="*/ 1100613 w 2574"/>
              <a:gd name="T85" fmla="*/ 644376 h 1192"/>
              <a:gd name="T86" fmla="*/ 1026101 w 2574"/>
              <a:gd name="T87" fmla="*/ 644376 h 119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74"/>
              <a:gd name="T133" fmla="*/ 0 h 1192"/>
              <a:gd name="T134" fmla="*/ 2574 w 2574"/>
              <a:gd name="T135" fmla="*/ 1192 h 119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74" h="1192">
                <a:moveTo>
                  <a:pt x="661" y="252"/>
                </a:moveTo>
                <a:cubicBezTo>
                  <a:pt x="563" y="271"/>
                  <a:pt x="544" y="362"/>
                  <a:pt x="523" y="447"/>
                </a:cubicBezTo>
                <a:cubicBezTo>
                  <a:pt x="519" y="464"/>
                  <a:pt x="474" y="463"/>
                  <a:pt x="474" y="463"/>
                </a:cubicBezTo>
                <a:cubicBezTo>
                  <a:pt x="413" y="453"/>
                  <a:pt x="423" y="445"/>
                  <a:pt x="377" y="414"/>
                </a:cubicBezTo>
                <a:cubicBezTo>
                  <a:pt x="341" y="361"/>
                  <a:pt x="302" y="351"/>
                  <a:pt x="247" y="333"/>
                </a:cubicBezTo>
                <a:cubicBezTo>
                  <a:pt x="215" y="341"/>
                  <a:pt x="188" y="355"/>
                  <a:pt x="158" y="366"/>
                </a:cubicBezTo>
                <a:cubicBezTo>
                  <a:pt x="102" y="421"/>
                  <a:pt x="128" y="401"/>
                  <a:pt x="85" y="430"/>
                </a:cubicBezTo>
                <a:cubicBezTo>
                  <a:pt x="57" y="474"/>
                  <a:pt x="43" y="522"/>
                  <a:pt x="20" y="568"/>
                </a:cubicBezTo>
                <a:cubicBezTo>
                  <a:pt x="0" y="672"/>
                  <a:pt x="3" y="789"/>
                  <a:pt x="53" y="884"/>
                </a:cubicBezTo>
                <a:cubicBezTo>
                  <a:pt x="72" y="998"/>
                  <a:pt x="168" y="1033"/>
                  <a:pt x="272" y="1055"/>
                </a:cubicBezTo>
                <a:cubicBezTo>
                  <a:pt x="386" y="1141"/>
                  <a:pt x="521" y="1138"/>
                  <a:pt x="661" y="1152"/>
                </a:cubicBezTo>
                <a:cubicBezTo>
                  <a:pt x="850" y="1171"/>
                  <a:pt x="1039" y="1173"/>
                  <a:pt x="1228" y="1192"/>
                </a:cubicBezTo>
                <a:cubicBezTo>
                  <a:pt x="1303" y="1184"/>
                  <a:pt x="1315" y="1173"/>
                  <a:pt x="1382" y="1144"/>
                </a:cubicBezTo>
                <a:cubicBezTo>
                  <a:pt x="1426" y="1103"/>
                  <a:pt x="1361" y="1158"/>
                  <a:pt x="1464" y="1111"/>
                </a:cubicBezTo>
                <a:cubicBezTo>
                  <a:pt x="1474" y="1106"/>
                  <a:pt x="1479" y="1094"/>
                  <a:pt x="1488" y="1087"/>
                </a:cubicBezTo>
                <a:cubicBezTo>
                  <a:pt x="1498" y="1080"/>
                  <a:pt x="1509" y="1076"/>
                  <a:pt x="1520" y="1071"/>
                </a:cubicBezTo>
                <a:cubicBezTo>
                  <a:pt x="1588" y="974"/>
                  <a:pt x="1837" y="1048"/>
                  <a:pt x="1958" y="1055"/>
                </a:cubicBezTo>
                <a:cubicBezTo>
                  <a:pt x="2099" y="1048"/>
                  <a:pt x="2233" y="1037"/>
                  <a:pt x="2372" y="1014"/>
                </a:cubicBezTo>
                <a:cubicBezTo>
                  <a:pt x="2435" y="993"/>
                  <a:pt x="2480" y="962"/>
                  <a:pt x="2518" y="909"/>
                </a:cubicBezTo>
                <a:cubicBezTo>
                  <a:pt x="2534" y="844"/>
                  <a:pt x="2534" y="779"/>
                  <a:pt x="2550" y="714"/>
                </a:cubicBezTo>
                <a:cubicBezTo>
                  <a:pt x="2549" y="678"/>
                  <a:pt x="2574" y="496"/>
                  <a:pt x="2510" y="438"/>
                </a:cubicBezTo>
                <a:cubicBezTo>
                  <a:pt x="2472" y="404"/>
                  <a:pt x="2426" y="383"/>
                  <a:pt x="2388" y="349"/>
                </a:cubicBezTo>
                <a:cubicBezTo>
                  <a:pt x="2374" y="336"/>
                  <a:pt x="2347" y="309"/>
                  <a:pt x="2347" y="309"/>
                </a:cubicBezTo>
                <a:cubicBezTo>
                  <a:pt x="2337" y="289"/>
                  <a:pt x="2324" y="272"/>
                  <a:pt x="2315" y="252"/>
                </a:cubicBezTo>
                <a:cubicBezTo>
                  <a:pt x="2297" y="210"/>
                  <a:pt x="2300" y="156"/>
                  <a:pt x="2266" y="122"/>
                </a:cubicBezTo>
                <a:cubicBezTo>
                  <a:pt x="2239" y="95"/>
                  <a:pt x="2212" y="91"/>
                  <a:pt x="2177" y="82"/>
                </a:cubicBezTo>
                <a:cubicBezTo>
                  <a:pt x="2173" y="82"/>
                  <a:pt x="2061" y="90"/>
                  <a:pt x="2039" y="98"/>
                </a:cubicBezTo>
                <a:cubicBezTo>
                  <a:pt x="1967" y="123"/>
                  <a:pt x="1915" y="188"/>
                  <a:pt x="1845" y="211"/>
                </a:cubicBezTo>
                <a:cubicBezTo>
                  <a:pt x="1787" y="195"/>
                  <a:pt x="1733" y="173"/>
                  <a:pt x="1674" y="163"/>
                </a:cubicBezTo>
                <a:cubicBezTo>
                  <a:pt x="1586" y="102"/>
                  <a:pt x="1645" y="131"/>
                  <a:pt x="1480" y="122"/>
                </a:cubicBezTo>
                <a:cubicBezTo>
                  <a:pt x="1458" y="119"/>
                  <a:pt x="1422" y="117"/>
                  <a:pt x="1399" y="106"/>
                </a:cubicBezTo>
                <a:cubicBezTo>
                  <a:pt x="1390" y="102"/>
                  <a:pt x="1383" y="93"/>
                  <a:pt x="1374" y="90"/>
                </a:cubicBezTo>
                <a:cubicBezTo>
                  <a:pt x="1313" y="70"/>
                  <a:pt x="1278" y="66"/>
                  <a:pt x="1220" y="57"/>
                </a:cubicBezTo>
                <a:cubicBezTo>
                  <a:pt x="1212" y="52"/>
                  <a:pt x="1205" y="45"/>
                  <a:pt x="1196" y="41"/>
                </a:cubicBezTo>
                <a:cubicBezTo>
                  <a:pt x="1188" y="37"/>
                  <a:pt x="1179" y="37"/>
                  <a:pt x="1172" y="33"/>
                </a:cubicBezTo>
                <a:cubicBezTo>
                  <a:pt x="1165" y="29"/>
                  <a:pt x="1162" y="20"/>
                  <a:pt x="1155" y="17"/>
                </a:cubicBezTo>
                <a:cubicBezTo>
                  <a:pt x="1135" y="9"/>
                  <a:pt x="1091" y="1"/>
                  <a:pt x="1091" y="1"/>
                </a:cubicBezTo>
                <a:cubicBezTo>
                  <a:pt x="1053" y="4"/>
                  <a:pt x="1014" y="0"/>
                  <a:pt x="977" y="9"/>
                </a:cubicBezTo>
                <a:cubicBezTo>
                  <a:pt x="958" y="14"/>
                  <a:pt x="928" y="41"/>
                  <a:pt x="928" y="41"/>
                </a:cubicBezTo>
                <a:cubicBezTo>
                  <a:pt x="910" y="70"/>
                  <a:pt x="886" y="80"/>
                  <a:pt x="864" y="106"/>
                </a:cubicBezTo>
                <a:cubicBezTo>
                  <a:pt x="858" y="113"/>
                  <a:pt x="854" y="124"/>
                  <a:pt x="847" y="130"/>
                </a:cubicBezTo>
                <a:cubicBezTo>
                  <a:pt x="825" y="150"/>
                  <a:pt x="800" y="157"/>
                  <a:pt x="782" y="179"/>
                </a:cubicBezTo>
                <a:cubicBezTo>
                  <a:pt x="769" y="195"/>
                  <a:pt x="729" y="247"/>
                  <a:pt x="709" y="252"/>
                </a:cubicBezTo>
                <a:cubicBezTo>
                  <a:pt x="693" y="256"/>
                  <a:pt x="677" y="252"/>
                  <a:pt x="661" y="252"/>
                </a:cubicBezTo>
                <a:close/>
              </a:path>
            </a:pathLst>
          </a:custGeom>
          <a:blipFill dpi="0" rotWithShape="0">
            <a:blip r:embed="rId2" cstate="print"/>
            <a:srcRect/>
            <a:tile tx="0" ty="0" sx="100000" sy="100000" flip="none" algn="tl"/>
          </a:blipFill>
          <a:ln w="38100" cap="flat" cmpd="sng">
            <a:solidFill>
              <a:schemeClr val="tx1"/>
            </a:solidFill>
            <a:prstDash val="solid"/>
            <a:round/>
            <a:headEnd/>
            <a:tailEnd/>
          </a:ln>
        </p:spPr>
        <p:txBody>
          <a:bodyPr wrap="none" anchor="ctr"/>
          <a:lstStyle/>
          <a:p>
            <a:endParaRPr lang="en-US"/>
          </a:p>
        </p:txBody>
      </p:sp>
      <p:sp>
        <p:nvSpPr>
          <p:cNvPr id="71684" name="Oval 4" descr="Žula"/>
          <p:cNvSpPr>
            <a:spLocks noChangeArrowheads="1"/>
          </p:cNvSpPr>
          <p:nvPr/>
        </p:nvSpPr>
        <p:spPr bwMode="auto">
          <a:xfrm>
            <a:off x="2370138" y="990600"/>
            <a:ext cx="1558925" cy="838200"/>
          </a:xfrm>
          <a:prstGeom prst="ellipse">
            <a:avLst/>
          </a:prstGeom>
          <a:blipFill dpi="0" rotWithShape="0">
            <a:blip r:embed="rId3" cstate="print"/>
            <a:srcRect/>
            <a:tile tx="0" ty="0" sx="100000" sy="100000" flip="none" algn="tl"/>
          </a:blipFill>
          <a:ln w="38100">
            <a:solidFill>
              <a:schemeClr val="tx1"/>
            </a:solidFill>
            <a:round/>
            <a:headEnd/>
            <a:tailEnd/>
          </a:ln>
        </p:spPr>
        <p:txBody>
          <a:bodyPr wrap="none" anchor="ctr"/>
          <a:lstStyle/>
          <a:p>
            <a:pPr algn="ctr" eaLnBrk="0" hangingPunct="0"/>
            <a:endParaRPr lang="en-US" sz="2400" b="0"/>
          </a:p>
        </p:txBody>
      </p:sp>
      <p:sp>
        <p:nvSpPr>
          <p:cNvPr id="71685" name="Text Box 5"/>
          <p:cNvSpPr txBox="1">
            <a:spLocks noChangeArrowheads="1"/>
          </p:cNvSpPr>
          <p:nvPr/>
        </p:nvSpPr>
        <p:spPr bwMode="auto">
          <a:xfrm>
            <a:off x="541338" y="2209800"/>
            <a:ext cx="2230437" cy="366713"/>
          </a:xfrm>
          <a:prstGeom prst="rect">
            <a:avLst/>
          </a:prstGeom>
          <a:noFill/>
          <a:ln w="9525">
            <a:noFill/>
            <a:miter lim="800000"/>
            <a:headEnd/>
            <a:tailEnd/>
          </a:ln>
        </p:spPr>
        <p:txBody>
          <a:bodyPr>
            <a:spAutoFit/>
          </a:bodyPr>
          <a:lstStyle/>
          <a:p>
            <a:pPr algn="ctr" eaLnBrk="0" hangingPunct="0">
              <a:spcBef>
                <a:spcPct val="50000"/>
              </a:spcBef>
            </a:pPr>
            <a:r>
              <a:rPr lang="en-US" sz="1800"/>
              <a:t>Stabilní frakce</a:t>
            </a:r>
          </a:p>
        </p:txBody>
      </p:sp>
      <p:sp>
        <p:nvSpPr>
          <p:cNvPr id="284678" name="Text Box 6"/>
          <p:cNvSpPr txBox="1">
            <a:spLocks noChangeArrowheads="1"/>
          </p:cNvSpPr>
          <p:nvPr/>
        </p:nvSpPr>
        <p:spPr bwMode="auto">
          <a:xfrm>
            <a:off x="0" y="1484313"/>
            <a:ext cx="3048000" cy="641350"/>
          </a:xfrm>
          <a:prstGeom prst="rect">
            <a:avLst/>
          </a:prstGeom>
          <a:noFill/>
          <a:ln w="9525">
            <a:noFill/>
            <a:miter lim="800000"/>
            <a:headEnd/>
            <a:tailEnd/>
          </a:ln>
          <a:effectLst>
            <a:outerShdw dist="35921" dir="2700000" algn="ctr" rotWithShape="0">
              <a:srgbClr val="FFFF00"/>
            </a:outerShdw>
          </a:effectLst>
        </p:spPr>
        <p:txBody>
          <a:bodyPr>
            <a:spAutoFit/>
          </a:bodyPr>
          <a:lstStyle/>
          <a:p>
            <a:pPr algn="ctr" eaLnBrk="0" hangingPunct="0">
              <a:spcBef>
                <a:spcPct val="50000"/>
              </a:spcBef>
              <a:defRPr/>
            </a:pPr>
            <a:r>
              <a:rPr lang="en-US" sz="1800"/>
              <a:t>Celkový organický materiál</a:t>
            </a:r>
          </a:p>
        </p:txBody>
      </p:sp>
      <p:sp>
        <p:nvSpPr>
          <p:cNvPr id="71687" name="Freeform 7"/>
          <p:cNvSpPr>
            <a:spLocks/>
          </p:cNvSpPr>
          <p:nvPr/>
        </p:nvSpPr>
        <p:spPr bwMode="auto">
          <a:xfrm rot="-2211635">
            <a:off x="3008313" y="884238"/>
            <a:ext cx="285750" cy="981075"/>
          </a:xfrm>
          <a:custGeom>
            <a:avLst/>
            <a:gdLst>
              <a:gd name="T0" fmla="*/ 95853 w 158"/>
              <a:gd name="T1" fmla="*/ 0 h 511"/>
              <a:gd name="T2" fmla="*/ 227877 w 158"/>
              <a:gd name="T3" fmla="*/ 157433 h 511"/>
              <a:gd name="T4" fmla="*/ 95853 w 158"/>
              <a:gd name="T5" fmla="*/ 234229 h 511"/>
              <a:gd name="T6" fmla="*/ 50639 w 158"/>
              <a:gd name="T7" fmla="*/ 249589 h 511"/>
              <a:gd name="T8" fmla="*/ 21703 w 158"/>
              <a:gd name="T9" fmla="*/ 297586 h 511"/>
              <a:gd name="T10" fmla="*/ 110321 w 158"/>
              <a:gd name="T11" fmla="*/ 328305 h 511"/>
              <a:gd name="T12" fmla="*/ 198940 w 158"/>
              <a:gd name="T13" fmla="*/ 374383 h 511"/>
              <a:gd name="T14" fmla="*/ 242345 w 158"/>
              <a:gd name="T15" fmla="*/ 405101 h 511"/>
              <a:gd name="T16" fmla="*/ 198940 w 158"/>
              <a:gd name="T17" fmla="*/ 435820 h 511"/>
              <a:gd name="T18" fmla="*/ 66916 w 158"/>
              <a:gd name="T19" fmla="*/ 483818 h 511"/>
              <a:gd name="T20" fmla="*/ 21703 w 158"/>
              <a:gd name="T21" fmla="*/ 499177 h 511"/>
              <a:gd name="T22" fmla="*/ 213408 w 158"/>
              <a:gd name="T23" fmla="*/ 575974 h 511"/>
              <a:gd name="T24" fmla="*/ 227877 w 158"/>
              <a:gd name="T25" fmla="*/ 623971 h 511"/>
              <a:gd name="T26" fmla="*/ 36171 w 158"/>
              <a:gd name="T27" fmla="*/ 670049 h 511"/>
              <a:gd name="T28" fmla="*/ 7234 w 158"/>
              <a:gd name="T29" fmla="*/ 716127 h 511"/>
              <a:gd name="T30" fmla="*/ 66916 w 158"/>
              <a:gd name="T31" fmla="*/ 733406 h 511"/>
              <a:gd name="T32" fmla="*/ 198940 w 158"/>
              <a:gd name="T33" fmla="*/ 748766 h 511"/>
              <a:gd name="T34" fmla="*/ 285750 w 158"/>
              <a:gd name="T35" fmla="*/ 764125 h 511"/>
              <a:gd name="T36" fmla="*/ 21703 w 158"/>
              <a:gd name="T37" fmla="*/ 840921 h 511"/>
              <a:gd name="T38" fmla="*/ 256813 w 158"/>
              <a:gd name="T39" fmla="*/ 919638 h 511"/>
              <a:gd name="T40" fmla="*/ 124790 w 158"/>
              <a:gd name="T41" fmla="*/ 965716 h 511"/>
              <a:gd name="T42" fmla="*/ 81384 w 158"/>
              <a:gd name="T43" fmla="*/ 981075 h 51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8"/>
              <a:gd name="T67" fmla="*/ 0 h 511"/>
              <a:gd name="T68" fmla="*/ 158 w 158"/>
              <a:gd name="T69" fmla="*/ 511 h 51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8" h="511">
                <a:moveTo>
                  <a:pt x="53" y="0"/>
                </a:moveTo>
                <a:cubicBezTo>
                  <a:pt x="81" y="29"/>
                  <a:pt x="105" y="49"/>
                  <a:pt x="126" y="82"/>
                </a:cubicBezTo>
                <a:cubicBezTo>
                  <a:pt x="89" y="117"/>
                  <a:pt x="112" y="103"/>
                  <a:pt x="53" y="122"/>
                </a:cubicBezTo>
                <a:cubicBezTo>
                  <a:pt x="45" y="125"/>
                  <a:pt x="28" y="130"/>
                  <a:pt x="28" y="130"/>
                </a:cubicBezTo>
                <a:cubicBezTo>
                  <a:pt x="23" y="138"/>
                  <a:pt x="6" y="147"/>
                  <a:pt x="12" y="155"/>
                </a:cubicBezTo>
                <a:cubicBezTo>
                  <a:pt x="23" y="168"/>
                  <a:pt x="47" y="161"/>
                  <a:pt x="61" y="171"/>
                </a:cubicBezTo>
                <a:cubicBezTo>
                  <a:pt x="92" y="192"/>
                  <a:pt x="76" y="184"/>
                  <a:pt x="110" y="195"/>
                </a:cubicBezTo>
                <a:cubicBezTo>
                  <a:pt x="118" y="200"/>
                  <a:pt x="134" y="201"/>
                  <a:pt x="134" y="211"/>
                </a:cubicBezTo>
                <a:cubicBezTo>
                  <a:pt x="134" y="221"/>
                  <a:pt x="119" y="223"/>
                  <a:pt x="110" y="227"/>
                </a:cubicBezTo>
                <a:cubicBezTo>
                  <a:pt x="105" y="229"/>
                  <a:pt x="52" y="247"/>
                  <a:pt x="37" y="252"/>
                </a:cubicBezTo>
                <a:cubicBezTo>
                  <a:pt x="29" y="255"/>
                  <a:pt x="12" y="260"/>
                  <a:pt x="12" y="260"/>
                </a:cubicBezTo>
                <a:cubicBezTo>
                  <a:pt x="46" y="282"/>
                  <a:pt x="80" y="288"/>
                  <a:pt x="118" y="300"/>
                </a:cubicBezTo>
                <a:cubicBezTo>
                  <a:pt x="121" y="308"/>
                  <a:pt x="132" y="319"/>
                  <a:pt x="126" y="325"/>
                </a:cubicBezTo>
                <a:cubicBezTo>
                  <a:pt x="111" y="340"/>
                  <a:pt x="35" y="347"/>
                  <a:pt x="20" y="349"/>
                </a:cubicBezTo>
                <a:cubicBezTo>
                  <a:pt x="15" y="357"/>
                  <a:pt x="0" y="364"/>
                  <a:pt x="4" y="373"/>
                </a:cubicBezTo>
                <a:cubicBezTo>
                  <a:pt x="9" y="383"/>
                  <a:pt x="26" y="380"/>
                  <a:pt x="37" y="382"/>
                </a:cubicBezTo>
                <a:cubicBezTo>
                  <a:pt x="61" y="386"/>
                  <a:pt x="86" y="387"/>
                  <a:pt x="110" y="390"/>
                </a:cubicBezTo>
                <a:cubicBezTo>
                  <a:pt x="126" y="392"/>
                  <a:pt x="142" y="395"/>
                  <a:pt x="158" y="398"/>
                </a:cubicBezTo>
                <a:cubicBezTo>
                  <a:pt x="108" y="415"/>
                  <a:pt x="64" y="430"/>
                  <a:pt x="12" y="438"/>
                </a:cubicBezTo>
                <a:cubicBezTo>
                  <a:pt x="55" y="452"/>
                  <a:pt x="98" y="468"/>
                  <a:pt x="142" y="479"/>
                </a:cubicBezTo>
                <a:cubicBezTo>
                  <a:pt x="85" y="498"/>
                  <a:pt x="109" y="490"/>
                  <a:pt x="69" y="503"/>
                </a:cubicBezTo>
                <a:cubicBezTo>
                  <a:pt x="61" y="506"/>
                  <a:pt x="45" y="511"/>
                  <a:pt x="45" y="511"/>
                </a:cubicBezTo>
              </a:path>
            </a:pathLst>
          </a:custGeom>
          <a:noFill/>
          <a:ln w="38100" cap="flat" cmpd="sng">
            <a:solidFill>
              <a:schemeClr val="tx1"/>
            </a:solidFill>
            <a:prstDash val="solid"/>
            <a:round/>
            <a:headEnd/>
            <a:tailEnd/>
          </a:ln>
        </p:spPr>
        <p:txBody>
          <a:bodyPr wrap="none" anchor="ctr"/>
          <a:lstStyle/>
          <a:p>
            <a:endParaRPr lang="en-US"/>
          </a:p>
        </p:txBody>
      </p:sp>
      <p:sp>
        <p:nvSpPr>
          <p:cNvPr id="71688" name="AutoShape 8" descr="Žula"/>
          <p:cNvSpPr>
            <a:spLocks noChangeArrowheads="1"/>
          </p:cNvSpPr>
          <p:nvPr/>
        </p:nvSpPr>
        <p:spPr bwMode="auto">
          <a:xfrm rot="2349100">
            <a:off x="3400425" y="2312988"/>
            <a:ext cx="2438400" cy="304800"/>
          </a:xfrm>
          <a:prstGeom prst="rightArrow">
            <a:avLst>
              <a:gd name="adj1" fmla="val 50000"/>
              <a:gd name="adj2" fmla="val 200000"/>
            </a:avLst>
          </a:prstGeom>
          <a:blipFill dpi="0" rotWithShape="0">
            <a:blip r:embed="rId3" cstate="print"/>
            <a:srcRect/>
            <a:tile tx="0" ty="0" sx="100000" sy="100000" flip="none" algn="tl"/>
          </a:blipFill>
          <a:ln w="38100">
            <a:solidFill>
              <a:schemeClr val="tx1"/>
            </a:solidFill>
            <a:miter lim="800000"/>
            <a:headEnd/>
            <a:tailEnd/>
          </a:ln>
        </p:spPr>
        <p:txBody>
          <a:bodyPr wrap="none" anchor="ctr"/>
          <a:lstStyle/>
          <a:p>
            <a:pPr algn="ctr" eaLnBrk="0" hangingPunct="0"/>
            <a:endParaRPr lang="en-US" sz="2400" b="0"/>
          </a:p>
        </p:txBody>
      </p:sp>
      <p:sp>
        <p:nvSpPr>
          <p:cNvPr id="71689" name="AutoShape 9" descr="Žula"/>
          <p:cNvSpPr>
            <a:spLocks noChangeArrowheads="1"/>
          </p:cNvSpPr>
          <p:nvPr/>
        </p:nvSpPr>
        <p:spPr bwMode="auto">
          <a:xfrm rot="5542615">
            <a:off x="1860551" y="2795587"/>
            <a:ext cx="2360612" cy="271463"/>
          </a:xfrm>
          <a:prstGeom prst="rightArrow">
            <a:avLst>
              <a:gd name="adj1" fmla="val 50000"/>
              <a:gd name="adj2" fmla="val 217397"/>
            </a:avLst>
          </a:prstGeom>
          <a:blipFill dpi="0" rotWithShape="0">
            <a:blip r:embed="rId3" cstate="print"/>
            <a:srcRect/>
            <a:tile tx="0" ty="0" sx="100000" sy="100000" flip="none" algn="tl"/>
          </a:blipFill>
          <a:ln w="38100">
            <a:solidFill>
              <a:schemeClr val="tx1"/>
            </a:solidFill>
            <a:miter lim="800000"/>
            <a:headEnd/>
            <a:tailEnd/>
          </a:ln>
        </p:spPr>
        <p:txBody>
          <a:bodyPr wrap="none" anchor="ctr"/>
          <a:lstStyle/>
          <a:p>
            <a:pPr algn="ctr" eaLnBrk="0" hangingPunct="0"/>
            <a:endParaRPr lang="en-US" sz="2400" b="0"/>
          </a:p>
        </p:txBody>
      </p:sp>
      <p:sp>
        <p:nvSpPr>
          <p:cNvPr id="71690" name="Freeform 10" descr="Žula"/>
          <p:cNvSpPr>
            <a:spLocks/>
          </p:cNvSpPr>
          <p:nvPr/>
        </p:nvSpPr>
        <p:spPr bwMode="auto">
          <a:xfrm>
            <a:off x="2573338" y="4267200"/>
            <a:ext cx="1084262" cy="1066800"/>
          </a:xfrm>
          <a:custGeom>
            <a:avLst/>
            <a:gdLst>
              <a:gd name="T0" fmla="*/ 926621 w 564"/>
              <a:gd name="T1" fmla="*/ 928060 h 569"/>
              <a:gd name="T2" fmla="*/ 584425 w 564"/>
              <a:gd name="T3" fmla="*/ 1033052 h 569"/>
              <a:gd name="T4" fmla="*/ 132649 w 564"/>
              <a:gd name="T5" fmla="*/ 973057 h 569"/>
              <a:gd name="T6" fmla="*/ 69208 w 564"/>
              <a:gd name="T7" fmla="*/ 896187 h 569"/>
              <a:gd name="T8" fmla="*/ 23069 w 564"/>
              <a:gd name="T9" fmla="*/ 729324 h 569"/>
              <a:gd name="T10" fmla="*/ 101890 w 564"/>
              <a:gd name="T11" fmla="*/ 333727 h 569"/>
              <a:gd name="T12" fmla="*/ 257608 w 564"/>
              <a:gd name="T13" fmla="*/ 151864 h 569"/>
              <a:gd name="T14" fmla="*/ 382568 w 564"/>
              <a:gd name="T15" fmla="*/ 61871 h 569"/>
              <a:gd name="T16" fmla="*/ 490225 w 564"/>
              <a:gd name="T17" fmla="*/ 0 h 569"/>
              <a:gd name="T18" fmla="*/ 438319 w 564"/>
              <a:gd name="T19" fmla="*/ 223109 h 569"/>
              <a:gd name="T20" fmla="*/ 622874 w 564"/>
              <a:gd name="T21" fmla="*/ 223109 h 569"/>
              <a:gd name="T22" fmla="*/ 530596 w 564"/>
              <a:gd name="T23" fmla="*/ 403097 h 569"/>
              <a:gd name="T24" fmla="*/ 715151 w 564"/>
              <a:gd name="T25" fmla="*/ 313103 h 569"/>
              <a:gd name="T26" fmla="*/ 622874 w 564"/>
              <a:gd name="T27" fmla="*/ 493090 h 569"/>
              <a:gd name="T28" fmla="*/ 807429 w 564"/>
              <a:gd name="T29" fmla="*/ 493090 h 569"/>
              <a:gd name="T30" fmla="*/ 715151 w 564"/>
              <a:gd name="T31" fmla="*/ 673078 h 569"/>
              <a:gd name="T32" fmla="*/ 991984 w 564"/>
              <a:gd name="T33" fmla="*/ 673078 h 569"/>
              <a:gd name="T34" fmla="*/ 807429 w 564"/>
              <a:gd name="T35" fmla="*/ 763071 h 569"/>
              <a:gd name="T36" fmla="*/ 1084262 w 564"/>
              <a:gd name="T37" fmla="*/ 763071 h 569"/>
              <a:gd name="T38" fmla="*/ 926621 w 564"/>
              <a:gd name="T39" fmla="*/ 928060 h 5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64"/>
              <a:gd name="T61" fmla="*/ 0 h 569"/>
              <a:gd name="T62" fmla="*/ 564 w 564"/>
              <a:gd name="T63" fmla="*/ 569 h 5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64" h="569">
                <a:moveTo>
                  <a:pt x="482" y="495"/>
                </a:moveTo>
                <a:cubicBezTo>
                  <a:pt x="430" y="530"/>
                  <a:pt x="365" y="542"/>
                  <a:pt x="304" y="551"/>
                </a:cubicBezTo>
                <a:cubicBezTo>
                  <a:pt x="193" y="546"/>
                  <a:pt x="144" y="569"/>
                  <a:pt x="69" y="519"/>
                </a:cubicBezTo>
                <a:cubicBezTo>
                  <a:pt x="59" y="504"/>
                  <a:pt x="44" y="494"/>
                  <a:pt x="36" y="478"/>
                </a:cubicBezTo>
                <a:cubicBezTo>
                  <a:pt x="22" y="451"/>
                  <a:pt x="18" y="418"/>
                  <a:pt x="12" y="389"/>
                </a:cubicBezTo>
                <a:cubicBezTo>
                  <a:pt x="16" y="322"/>
                  <a:pt x="0" y="231"/>
                  <a:pt x="53" y="178"/>
                </a:cubicBezTo>
                <a:cubicBezTo>
                  <a:pt x="68" y="134"/>
                  <a:pt x="90" y="95"/>
                  <a:pt x="134" y="81"/>
                </a:cubicBezTo>
                <a:cubicBezTo>
                  <a:pt x="156" y="66"/>
                  <a:pt x="176" y="47"/>
                  <a:pt x="199" y="33"/>
                </a:cubicBezTo>
                <a:cubicBezTo>
                  <a:pt x="219" y="21"/>
                  <a:pt x="238" y="17"/>
                  <a:pt x="255" y="0"/>
                </a:cubicBezTo>
                <a:lnTo>
                  <a:pt x="228" y="119"/>
                </a:lnTo>
                <a:lnTo>
                  <a:pt x="324" y="119"/>
                </a:lnTo>
                <a:lnTo>
                  <a:pt x="276" y="215"/>
                </a:lnTo>
                <a:lnTo>
                  <a:pt x="372" y="167"/>
                </a:lnTo>
                <a:lnTo>
                  <a:pt x="324" y="263"/>
                </a:lnTo>
                <a:lnTo>
                  <a:pt x="420" y="263"/>
                </a:lnTo>
                <a:lnTo>
                  <a:pt x="372" y="359"/>
                </a:lnTo>
                <a:lnTo>
                  <a:pt x="516" y="359"/>
                </a:lnTo>
                <a:lnTo>
                  <a:pt x="420" y="407"/>
                </a:lnTo>
                <a:lnTo>
                  <a:pt x="564" y="407"/>
                </a:lnTo>
                <a:lnTo>
                  <a:pt x="482" y="495"/>
                </a:lnTo>
                <a:close/>
              </a:path>
            </a:pathLst>
          </a:custGeom>
          <a:blipFill dpi="0" rotWithShape="0">
            <a:blip r:embed="rId3" cstate="print"/>
            <a:srcRect/>
            <a:tile tx="0" ty="0" sx="100000" sy="100000" flip="none" algn="tl"/>
          </a:blipFill>
          <a:ln w="38100" cap="flat" cmpd="sng">
            <a:solidFill>
              <a:schemeClr val="tx1"/>
            </a:solidFill>
            <a:prstDash val="solid"/>
            <a:round/>
            <a:headEnd/>
            <a:tailEnd/>
          </a:ln>
        </p:spPr>
        <p:txBody>
          <a:bodyPr wrap="none" anchor="ctr"/>
          <a:lstStyle/>
          <a:p>
            <a:endParaRPr lang="en-US"/>
          </a:p>
        </p:txBody>
      </p:sp>
      <p:sp>
        <p:nvSpPr>
          <p:cNvPr id="71691" name="Freeform 11" descr="Žula"/>
          <p:cNvSpPr>
            <a:spLocks/>
          </p:cNvSpPr>
          <p:nvPr/>
        </p:nvSpPr>
        <p:spPr bwMode="auto">
          <a:xfrm flipH="1" flipV="1">
            <a:off x="5486400" y="3276600"/>
            <a:ext cx="1084263" cy="1066800"/>
          </a:xfrm>
          <a:custGeom>
            <a:avLst/>
            <a:gdLst>
              <a:gd name="T0" fmla="*/ 926622 w 564"/>
              <a:gd name="T1" fmla="*/ 928060 h 569"/>
              <a:gd name="T2" fmla="*/ 584425 w 564"/>
              <a:gd name="T3" fmla="*/ 1033052 h 569"/>
              <a:gd name="T4" fmla="*/ 132649 w 564"/>
              <a:gd name="T5" fmla="*/ 973057 h 569"/>
              <a:gd name="T6" fmla="*/ 69208 w 564"/>
              <a:gd name="T7" fmla="*/ 896187 h 569"/>
              <a:gd name="T8" fmla="*/ 23069 w 564"/>
              <a:gd name="T9" fmla="*/ 729324 h 569"/>
              <a:gd name="T10" fmla="*/ 101890 w 564"/>
              <a:gd name="T11" fmla="*/ 333727 h 569"/>
              <a:gd name="T12" fmla="*/ 257609 w 564"/>
              <a:gd name="T13" fmla="*/ 151864 h 569"/>
              <a:gd name="T14" fmla="*/ 382568 w 564"/>
              <a:gd name="T15" fmla="*/ 61871 h 569"/>
              <a:gd name="T16" fmla="*/ 490225 w 564"/>
              <a:gd name="T17" fmla="*/ 0 h 569"/>
              <a:gd name="T18" fmla="*/ 438319 w 564"/>
              <a:gd name="T19" fmla="*/ 223109 h 569"/>
              <a:gd name="T20" fmla="*/ 622874 w 564"/>
              <a:gd name="T21" fmla="*/ 223109 h 569"/>
              <a:gd name="T22" fmla="*/ 530597 w 564"/>
              <a:gd name="T23" fmla="*/ 403097 h 569"/>
              <a:gd name="T24" fmla="*/ 715152 w 564"/>
              <a:gd name="T25" fmla="*/ 313103 h 569"/>
              <a:gd name="T26" fmla="*/ 622874 w 564"/>
              <a:gd name="T27" fmla="*/ 493090 h 569"/>
              <a:gd name="T28" fmla="*/ 807430 w 564"/>
              <a:gd name="T29" fmla="*/ 493090 h 569"/>
              <a:gd name="T30" fmla="*/ 715152 w 564"/>
              <a:gd name="T31" fmla="*/ 673078 h 569"/>
              <a:gd name="T32" fmla="*/ 991985 w 564"/>
              <a:gd name="T33" fmla="*/ 673078 h 569"/>
              <a:gd name="T34" fmla="*/ 807430 w 564"/>
              <a:gd name="T35" fmla="*/ 763071 h 569"/>
              <a:gd name="T36" fmla="*/ 1084263 w 564"/>
              <a:gd name="T37" fmla="*/ 763071 h 569"/>
              <a:gd name="T38" fmla="*/ 926622 w 564"/>
              <a:gd name="T39" fmla="*/ 928060 h 5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64"/>
              <a:gd name="T61" fmla="*/ 0 h 569"/>
              <a:gd name="T62" fmla="*/ 564 w 564"/>
              <a:gd name="T63" fmla="*/ 569 h 5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64" h="569">
                <a:moveTo>
                  <a:pt x="482" y="495"/>
                </a:moveTo>
                <a:cubicBezTo>
                  <a:pt x="430" y="530"/>
                  <a:pt x="365" y="542"/>
                  <a:pt x="304" y="551"/>
                </a:cubicBezTo>
                <a:cubicBezTo>
                  <a:pt x="193" y="546"/>
                  <a:pt x="144" y="569"/>
                  <a:pt x="69" y="519"/>
                </a:cubicBezTo>
                <a:cubicBezTo>
                  <a:pt x="59" y="504"/>
                  <a:pt x="44" y="494"/>
                  <a:pt x="36" y="478"/>
                </a:cubicBezTo>
                <a:cubicBezTo>
                  <a:pt x="22" y="451"/>
                  <a:pt x="18" y="418"/>
                  <a:pt x="12" y="389"/>
                </a:cubicBezTo>
                <a:cubicBezTo>
                  <a:pt x="16" y="322"/>
                  <a:pt x="0" y="231"/>
                  <a:pt x="53" y="178"/>
                </a:cubicBezTo>
                <a:cubicBezTo>
                  <a:pt x="68" y="134"/>
                  <a:pt x="90" y="95"/>
                  <a:pt x="134" y="81"/>
                </a:cubicBezTo>
                <a:cubicBezTo>
                  <a:pt x="156" y="66"/>
                  <a:pt x="176" y="47"/>
                  <a:pt x="199" y="33"/>
                </a:cubicBezTo>
                <a:cubicBezTo>
                  <a:pt x="219" y="21"/>
                  <a:pt x="238" y="17"/>
                  <a:pt x="255" y="0"/>
                </a:cubicBezTo>
                <a:lnTo>
                  <a:pt x="228" y="119"/>
                </a:lnTo>
                <a:lnTo>
                  <a:pt x="324" y="119"/>
                </a:lnTo>
                <a:lnTo>
                  <a:pt x="276" y="215"/>
                </a:lnTo>
                <a:lnTo>
                  <a:pt x="372" y="167"/>
                </a:lnTo>
                <a:lnTo>
                  <a:pt x="324" y="263"/>
                </a:lnTo>
                <a:lnTo>
                  <a:pt x="420" y="263"/>
                </a:lnTo>
                <a:lnTo>
                  <a:pt x="372" y="359"/>
                </a:lnTo>
                <a:lnTo>
                  <a:pt x="516" y="359"/>
                </a:lnTo>
                <a:lnTo>
                  <a:pt x="420" y="407"/>
                </a:lnTo>
                <a:lnTo>
                  <a:pt x="564" y="407"/>
                </a:lnTo>
                <a:lnTo>
                  <a:pt x="482" y="495"/>
                </a:lnTo>
                <a:close/>
              </a:path>
            </a:pathLst>
          </a:custGeom>
          <a:blipFill dpi="0" rotWithShape="0">
            <a:blip r:embed="rId3" cstate="print"/>
            <a:srcRect/>
            <a:tile tx="0" ty="0" sx="100000" sy="100000" flip="none" algn="tl"/>
          </a:blipFill>
          <a:ln w="38100" cap="flat" cmpd="sng">
            <a:solidFill>
              <a:schemeClr val="tx1"/>
            </a:solidFill>
            <a:prstDash val="solid"/>
            <a:round/>
            <a:headEnd/>
            <a:tailEnd/>
          </a:ln>
        </p:spPr>
        <p:txBody>
          <a:bodyPr wrap="none" anchor="ctr"/>
          <a:lstStyle/>
          <a:p>
            <a:endParaRPr lang="en-US"/>
          </a:p>
        </p:txBody>
      </p:sp>
      <p:sp>
        <p:nvSpPr>
          <p:cNvPr id="284684" name="AutoShape 12"/>
          <p:cNvSpPr>
            <a:spLocks noChangeArrowheads="1"/>
          </p:cNvSpPr>
          <p:nvPr/>
        </p:nvSpPr>
        <p:spPr bwMode="auto">
          <a:xfrm>
            <a:off x="5011738" y="4495800"/>
            <a:ext cx="4132262" cy="838200"/>
          </a:xfrm>
          <a:prstGeom prst="cloudCallout">
            <a:avLst>
              <a:gd name="adj1" fmla="val -20903"/>
              <a:gd name="adj2" fmla="val -129546"/>
            </a:avLst>
          </a:prstGeom>
          <a:solidFill>
            <a:schemeClr val="bg2"/>
          </a:solidFill>
          <a:ln w="28575">
            <a:noFill/>
            <a:round/>
            <a:headEnd/>
            <a:tailEnd/>
          </a:ln>
          <a:effectLst>
            <a:outerShdw dist="35921" dir="2700000" algn="ctr" rotWithShape="0">
              <a:schemeClr val="tx1"/>
            </a:outerShdw>
          </a:effectLst>
        </p:spPr>
        <p:txBody>
          <a:bodyPr lIns="0" tIns="0" rIns="0" bIns="0"/>
          <a:lstStyle/>
          <a:p>
            <a:pPr algn="ctr" eaLnBrk="0" hangingPunct="0">
              <a:spcBef>
                <a:spcPct val="50000"/>
              </a:spcBef>
              <a:defRPr/>
            </a:pPr>
            <a:r>
              <a:rPr lang="en-US" sz="1800" b="0">
                <a:solidFill>
                  <a:srgbClr val="FFFF00"/>
                </a:solidFill>
                <a:effectLst>
                  <a:outerShdw blurRad="38100" dist="38100" dir="2700000" algn="tl">
                    <a:srgbClr val="000000"/>
                  </a:outerShdw>
                </a:effectLst>
              </a:rPr>
              <a:t>Půdní mikrobiální biomasa</a:t>
            </a:r>
            <a:br>
              <a:rPr lang="en-US" sz="1800" b="0">
                <a:solidFill>
                  <a:srgbClr val="FFFF00"/>
                </a:solidFill>
                <a:effectLst>
                  <a:outerShdw blurRad="38100" dist="38100" dir="2700000" algn="tl">
                    <a:srgbClr val="000000"/>
                  </a:outerShdw>
                </a:effectLst>
              </a:rPr>
            </a:br>
            <a:r>
              <a:rPr lang="en-US" sz="1800" b="0">
                <a:solidFill>
                  <a:srgbClr val="FFFF00"/>
                </a:solidFill>
                <a:effectLst>
                  <a:outerShdw blurRad="38100" dist="38100" dir="2700000" algn="tl">
                    <a:srgbClr val="000000"/>
                  </a:outerShdw>
                </a:effectLst>
              </a:rPr>
              <a:t>(C</a:t>
            </a:r>
            <a:r>
              <a:rPr lang="en-US" sz="1800" b="0" baseline="-25000">
                <a:solidFill>
                  <a:srgbClr val="FFFF00"/>
                </a:solidFill>
                <a:effectLst>
                  <a:outerShdw blurRad="38100" dist="38100" dir="2700000" algn="tl">
                    <a:srgbClr val="000000"/>
                  </a:outerShdw>
                </a:effectLst>
              </a:rPr>
              <a:t>BIO</a:t>
            </a:r>
            <a:r>
              <a:rPr lang="en-US" sz="1800" b="0">
                <a:solidFill>
                  <a:srgbClr val="FFFF00"/>
                </a:solidFill>
                <a:effectLst>
                  <a:outerShdw blurRad="38100" dist="38100" dir="2700000" algn="tl">
                    <a:srgbClr val="000000"/>
                  </a:outerShdw>
                </a:effectLst>
              </a:rPr>
              <a:t>)</a:t>
            </a:r>
          </a:p>
        </p:txBody>
      </p:sp>
      <p:sp>
        <p:nvSpPr>
          <p:cNvPr id="284685" name="AutoShape 13"/>
          <p:cNvSpPr>
            <a:spLocks noChangeArrowheads="1"/>
          </p:cNvSpPr>
          <p:nvPr/>
        </p:nvSpPr>
        <p:spPr bwMode="auto">
          <a:xfrm>
            <a:off x="338138" y="5715000"/>
            <a:ext cx="5457825" cy="990600"/>
          </a:xfrm>
          <a:prstGeom prst="cloudCallout">
            <a:avLst>
              <a:gd name="adj1" fmla="val -4884"/>
              <a:gd name="adj2" fmla="val -119870"/>
            </a:avLst>
          </a:prstGeom>
          <a:solidFill>
            <a:schemeClr val="bg2"/>
          </a:solidFill>
          <a:ln w="28575">
            <a:noFill/>
            <a:round/>
            <a:headEnd/>
            <a:tailEnd/>
          </a:ln>
          <a:effectLst>
            <a:outerShdw dist="35921" dir="2700000" algn="ctr" rotWithShape="0">
              <a:schemeClr val="tx1"/>
            </a:outerShdw>
          </a:effectLst>
        </p:spPr>
        <p:txBody>
          <a:bodyPr lIns="0" tIns="0" rIns="0" bIns="0"/>
          <a:lstStyle/>
          <a:p>
            <a:pPr algn="ctr" eaLnBrk="0" hangingPunct="0">
              <a:spcBef>
                <a:spcPct val="50000"/>
              </a:spcBef>
              <a:defRPr/>
            </a:pPr>
            <a:r>
              <a:rPr lang="en-US" sz="1800" b="0">
                <a:solidFill>
                  <a:srgbClr val="FFFF00"/>
                </a:solidFill>
                <a:effectLst>
                  <a:outerShdw blurRad="38100" dist="38100" dir="2700000" algn="tl">
                    <a:srgbClr val="000000"/>
                  </a:outerShdw>
                </a:effectLst>
              </a:rPr>
              <a:t>Mimobuněčný organický materiál</a:t>
            </a:r>
          </a:p>
          <a:p>
            <a:pPr algn="ctr" eaLnBrk="0" hangingPunct="0">
              <a:spcBef>
                <a:spcPct val="50000"/>
              </a:spcBef>
              <a:defRPr/>
            </a:pPr>
            <a:r>
              <a:rPr lang="en-US" sz="1800" b="0">
                <a:solidFill>
                  <a:srgbClr val="FFFF00"/>
                </a:solidFill>
                <a:effectLst>
                  <a:outerShdw blurRad="38100" dist="38100" dir="2700000" algn="tl">
                    <a:srgbClr val="000000"/>
                  </a:outerShdw>
                </a:effectLst>
              </a:rPr>
              <a:t>(C</a:t>
            </a:r>
            <a:r>
              <a:rPr lang="en-US" sz="1800" b="0" baseline="-25000">
                <a:solidFill>
                  <a:srgbClr val="FFFF00"/>
                </a:solidFill>
                <a:effectLst>
                  <a:outerShdw blurRad="38100" dist="38100" dir="2700000" algn="tl">
                    <a:srgbClr val="000000"/>
                  </a:outerShdw>
                </a:effectLst>
              </a:rPr>
              <a:t>EX</a:t>
            </a:r>
            <a:r>
              <a:rPr lang="en-US" sz="1800" b="0">
                <a:solidFill>
                  <a:srgbClr val="FFFF00"/>
                </a:solidFill>
                <a:effectLst>
                  <a:outerShdw blurRad="38100" dist="38100" dir="2700000" algn="tl">
                    <a:srgbClr val="000000"/>
                  </a:outerShdw>
                </a:effectLst>
              </a:rPr>
              <a:t>)</a:t>
            </a:r>
          </a:p>
        </p:txBody>
      </p:sp>
      <p:sp>
        <p:nvSpPr>
          <p:cNvPr id="71694" name="AutoShape 14"/>
          <p:cNvSpPr>
            <a:spLocks noChangeArrowheads="1"/>
          </p:cNvSpPr>
          <p:nvPr/>
        </p:nvSpPr>
        <p:spPr bwMode="auto">
          <a:xfrm rot="-1004043">
            <a:off x="3397250" y="3292475"/>
            <a:ext cx="2303463" cy="1670050"/>
          </a:xfrm>
          <a:prstGeom prst="leftRightArrow">
            <a:avLst>
              <a:gd name="adj1" fmla="val 63898"/>
              <a:gd name="adj2" fmla="val 33058"/>
            </a:avLst>
          </a:prstGeom>
          <a:noFill/>
          <a:ln w="38100">
            <a:solidFill>
              <a:srgbClr val="FFFF00"/>
            </a:solidFill>
            <a:miter lim="800000"/>
            <a:headEnd/>
            <a:tailEnd/>
          </a:ln>
        </p:spPr>
        <p:txBody>
          <a:bodyPr wrap="none" anchor="ctr"/>
          <a:lstStyle/>
          <a:p>
            <a:pPr algn="ctr" eaLnBrk="0" hangingPunct="0"/>
            <a:endParaRPr lang="en-US" sz="2400" b="0"/>
          </a:p>
        </p:txBody>
      </p:sp>
      <p:sp>
        <p:nvSpPr>
          <p:cNvPr id="71695" name="Rectangle 15" descr="Žula"/>
          <p:cNvSpPr>
            <a:spLocks noChangeArrowheads="1"/>
          </p:cNvSpPr>
          <p:nvPr/>
        </p:nvSpPr>
        <p:spPr bwMode="auto">
          <a:xfrm rot="3462277" flipV="1">
            <a:off x="3513931" y="1432720"/>
            <a:ext cx="288925" cy="214312"/>
          </a:xfrm>
          <a:prstGeom prst="rect">
            <a:avLst/>
          </a:prstGeom>
          <a:blipFill dpi="0" rotWithShape="0">
            <a:blip r:embed="rId3" cstate="print"/>
            <a:srcRect/>
            <a:tile tx="0" ty="0" sx="100000" sy="100000" flip="none" algn="tl"/>
          </a:blipFill>
          <a:ln w="9525">
            <a:noFill/>
            <a:miter lim="800000"/>
            <a:headEnd/>
            <a:tailEnd/>
          </a:ln>
        </p:spPr>
        <p:txBody>
          <a:bodyPr wrap="none" anchor="ctr"/>
          <a:lstStyle/>
          <a:p>
            <a:pPr algn="ctr" eaLnBrk="0" hangingPunct="0"/>
            <a:endParaRPr lang="en-US" sz="2400" b="0"/>
          </a:p>
        </p:txBody>
      </p:sp>
      <p:sp>
        <p:nvSpPr>
          <p:cNvPr id="71696" name="WordArt 16"/>
          <p:cNvSpPr>
            <a:spLocks noChangeArrowheads="1" noChangeShapeType="1" noTextEdit="1"/>
          </p:cNvSpPr>
          <p:nvPr/>
        </p:nvSpPr>
        <p:spPr bwMode="auto">
          <a:xfrm rot="-1008696">
            <a:off x="3657600" y="3810000"/>
            <a:ext cx="1633538" cy="304800"/>
          </a:xfrm>
          <a:prstGeom prst="rect">
            <a:avLst/>
          </a:prstGeom>
        </p:spPr>
        <p:txBody>
          <a:bodyPr wrap="none" fromWordArt="1">
            <a:prstTxWarp prst="textPlain">
              <a:avLst>
                <a:gd name="adj" fmla="val 49861"/>
              </a:avLst>
            </a:prstTxWarp>
          </a:bodyPr>
          <a:lstStyle/>
          <a:p>
            <a:pPr algn="ctr"/>
            <a:r>
              <a:rPr lang="en-US" sz="1800" kern="10">
                <a:ln w="3175">
                  <a:solidFill>
                    <a:schemeClr val="tx1"/>
                  </a:solidFill>
                  <a:round/>
                  <a:headEnd/>
                  <a:tailEnd/>
                </a:ln>
                <a:solidFill>
                  <a:schemeClr val="bg1"/>
                </a:solidFill>
                <a:latin typeface="Arial"/>
                <a:cs typeface="Arial"/>
              </a:rPr>
              <a:t>Immobilizace</a:t>
            </a:r>
          </a:p>
        </p:txBody>
      </p:sp>
      <p:sp>
        <p:nvSpPr>
          <p:cNvPr id="71697" name="WordArt 17"/>
          <p:cNvSpPr>
            <a:spLocks noChangeArrowheads="1" noChangeShapeType="1" noTextEdit="1"/>
          </p:cNvSpPr>
          <p:nvPr/>
        </p:nvSpPr>
        <p:spPr bwMode="auto">
          <a:xfrm rot="-1008696">
            <a:off x="3790950" y="4179888"/>
            <a:ext cx="1625600" cy="304800"/>
          </a:xfrm>
          <a:prstGeom prst="rect">
            <a:avLst/>
          </a:prstGeom>
        </p:spPr>
        <p:txBody>
          <a:bodyPr wrap="none" fromWordArt="1">
            <a:prstTxWarp prst="textPlain">
              <a:avLst>
                <a:gd name="adj" fmla="val 50435"/>
              </a:avLst>
            </a:prstTxWarp>
          </a:bodyPr>
          <a:lstStyle/>
          <a:p>
            <a:pPr algn="ctr"/>
            <a:r>
              <a:rPr lang="en-US" sz="1800" kern="10">
                <a:ln w="3175">
                  <a:solidFill>
                    <a:schemeClr val="tx1"/>
                  </a:solidFill>
                  <a:round/>
                  <a:headEnd/>
                  <a:tailEnd/>
                </a:ln>
                <a:solidFill>
                  <a:schemeClr val="bg1"/>
                </a:solidFill>
                <a:latin typeface="Arial"/>
                <a:cs typeface="Arial"/>
              </a:rPr>
              <a:t>Mineralizace</a:t>
            </a:r>
          </a:p>
        </p:txBody>
      </p:sp>
      <p:sp>
        <p:nvSpPr>
          <p:cNvPr id="71698" name="Rectangle 18" descr="Žula"/>
          <p:cNvSpPr>
            <a:spLocks noChangeArrowheads="1"/>
          </p:cNvSpPr>
          <p:nvPr/>
        </p:nvSpPr>
        <p:spPr bwMode="auto">
          <a:xfrm rot="222997">
            <a:off x="2973388" y="1681163"/>
            <a:ext cx="227012" cy="123825"/>
          </a:xfrm>
          <a:prstGeom prst="rect">
            <a:avLst/>
          </a:prstGeom>
          <a:blipFill dpi="0" rotWithShape="0">
            <a:blip r:embed="rId3" cstate="print"/>
            <a:srcRect/>
            <a:tile tx="0" ty="0" sx="100000" sy="100000" flip="none" algn="tl"/>
          </a:blipFill>
          <a:ln w="9525">
            <a:noFill/>
            <a:miter lim="800000"/>
            <a:headEnd/>
            <a:tailEnd/>
          </a:ln>
        </p:spPr>
        <p:txBody>
          <a:bodyPr wrap="none" anchor="ctr"/>
          <a:lstStyle/>
          <a:p>
            <a:pPr algn="ctr" eaLnBrk="0" hangingPunct="0"/>
            <a:endParaRPr lang="en-US" sz="2400" b="0"/>
          </a:p>
        </p:txBody>
      </p:sp>
      <p:sp>
        <p:nvSpPr>
          <p:cNvPr id="284691" name="AutoShape 19"/>
          <p:cNvSpPr>
            <a:spLocks noChangeArrowheads="1"/>
          </p:cNvSpPr>
          <p:nvPr/>
        </p:nvSpPr>
        <p:spPr bwMode="auto">
          <a:xfrm>
            <a:off x="5080000" y="762000"/>
            <a:ext cx="3856038" cy="1860550"/>
          </a:xfrm>
          <a:prstGeom prst="cloudCallout">
            <a:avLst>
              <a:gd name="adj1" fmla="val -90394"/>
              <a:gd name="adj2" fmla="val -19282"/>
            </a:avLst>
          </a:prstGeom>
          <a:solidFill>
            <a:schemeClr val="bg2"/>
          </a:solidFill>
          <a:ln w="9525">
            <a:noFill/>
            <a:round/>
            <a:headEnd/>
            <a:tailEnd/>
          </a:ln>
          <a:effectLst>
            <a:outerShdw dist="35921" dir="2700000" algn="ctr" rotWithShape="0">
              <a:schemeClr val="tx1"/>
            </a:outerShdw>
          </a:effectLst>
        </p:spPr>
        <p:txBody>
          <a:bodyPr/>
          <a:lstStyle/>
          <a:p>
            <a:pPr algn="ctr" eaLnBrk="0" hangingPunct="0">
              <a:spcBef>
                <a:spcPct val="50000"/>
              </a:spcBef>
              <a:defRPr/>
            </a:pPr>
            <a:r>
              <a:rPr lang="en-US" sz="2400"/>
              <a:t>Labilní frakce</a:t>
            </a:r>
          </a:p>
          <a:p>
            <a:pPr algn="ctr" eaLnBrk="0" hangingPunct="0">
              <a:spcBef>
                <a:spcPct val="50000"/>
              </a:spcBef>
              <a:defRPr/>
            </a:pPr>
            <a:r>
              <a:rPr lang="en-US" sz="1800" b="0"/>
              <a:t>extrahovatelný organický materiál</a:t>
            </a:r>
            <a:br>
              <a:rPr lang="en-US" sz="1800" b="0"/>
            </a:br>
            <a:r>
              <a:rPr lang="en-US" sz="1800" b="0"/>
              <a:t>(C</a:t>
            </a:r>
            <a:r>
              <a:rPr lang="en-US" sz="1800" b="0" baseline="-25000"/>
              <a:t>EX</a:t>
            </a:r>
            <a:r>
              <a:rPr lang="en-US" sz="1800" b="0"/>
              <a:t> + C</a:t>
            </a:r>
            <a:r>
              <a:rPr lang="en-US" sz="1800" b="0" baseline="-25000"/>
              <a:t>BIO</a:t>
            </a:r>
            <a:r>
              <a:rPr lang="en-US" sz="1800" b="0"/>
              <a:t>)</a:t>
            </a:r>
          </a:p>
        </p:txBody>
      </p:sp>
      <p:sp>
        <p:nvSpPr>
          <p:cNvPr id="284692" name="Text Box 20"/>
          <p:cNvSpPr txBox="1">
            <a:spLocks noChangeArrowheads="1"/>
          </p:cNvSpPr>
          <p:nvPr/>
        </p:nvSpPr>
        <p:spPr bwMode="auto">
          <a:xfrm>
            <a:off x="1287463" y="2514600"/>
            <a:ext cx="1555750" cy="579438"/>
          </a:xfrm>
          <a:prstGeom prst="rect">
            <a:avLst/>
          </a:prstGeom>
          <a:noFill/>
          <a:ln w="9525">
            <a:noFill/>
            <a:miter lim="800000"/>
            <a:headEnd/>
            <a:tailEnd/>
          </a:ln>
          <a:effectLst>
            <a:outerShdw dist="35921" dir="2700000" algn="ctr" rotWithShape="0">
              <a:srgbClr val="FFFF00"/>
            </a:outerShdw>
          </a:effectLst>
        </p:spPr>
        <p:txBody>
          <a:bodyPr>
            <a:spAutoFit/>
          </a:bodyPr>
          <a:lstStyle/>
          <a:p>
            <a:pPr eaLnBrk="0" hangingPunct="0">
              <a:spcBef>
                <a:spcPct val="50000"/>
              </a:spcBef>
              <a:defRPr/>
            </a:pPr>
            <a:r>
              <a:rPr lang="en-US" sz="3200"/>
              <a:t>(C</a:t>
            </a:r>
            <a:r>
              <a:rPr lang="en-US" sz="3200" baseline="-25000"/>
              <a:t>ORG</a:t>
            </a:r>
            <a:r>
              <a:rPr lang="en-US" sz="3200"/>
              <a:t>)</a:t>
            </a:r>
          </a:p>
        </p:txBody>
      </p:sp>
      <p:sp>
        <p:nvSpPr>
          <p:cNvPr id="71701" name="Rectangle 22"/>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250825" y="692150"/>
            <a:ext cx="8569325" cy="476250"/>
          </a:xfrm>
        </p:spPr>
        <p:txBody>
          <a:bodyPr/>
          <a:lstStyle/>
          <a:p>
            <a:pPr algn="l" eaLnBrk="1" hangingPunct="1"/>
            <a:r>
              <a:rPr lang="cs-CZ" smtClean="0">
                <a:solidFill>
                  <a:srgbClr val="0000FF"/>
                </a:solidFill>
              </a:rPr>
              <a:t>Organická rezidua v půdě</a:t>
            </a:r>
            <a:endParaRPr lang="en-US" smtClean="0">
              <a:solidFill>
                <a:srgbClr val="0000FF"/>
              </a:solidFill>
            </a:endParaRPr>
          </a:p>
        </p:txBody>
      </p:sp>
      <p:sp>
        <p:nvSpPr>
          <p:cNvPr id="72707" name="Zástupný symbol pro číslo snímku 4"/>
          <p:cNvSpPr>
            <a:spLocks noGrp="1"/>
          </p:cNvSpPr>
          <p:nvPr>
            <p:ph type="sldNum" sz="quarter" idx="10"/>
          </p:nvPr>
        </p:nvSpPr>
        <p:spPr>
          <a:noFill/>
        </p:spPr>
        <p:txBody>
          <a:bodyPr/>
          <a:lstStyle/>
          <a:p>
            <a:r>
              <a:rPr lang="cs-CZ" smtClean="0">
                <a:latin typeface="Arial" charset="0"/>
              </a:rPr>
              <a:t>Snímek </a:t>
            </a:r>
            <a:fld id="{5920DAA9-CD49-417A-9B9B-2828D7E98490}" type="slidenum">
              <a:rPr lang="cs-CZ" smtClean="0">
                <a:latin typeface="Arial" charset="0"/>
              </a:rPr>
              <a:pPr/>
              <a:t>62</a:t>
            </a:fld>
            <a:endParaRPr lang="cs-CZ" smtClean="0">
              <a:latin typeface="Arial" charset="0"/>
            </a:endParaRPr>
          </a:p>
        </p:txBody>
      </p:sp>
      <p:sp>
        <p:nvSpPr>
          <p:cNvPr id="173059" name="Text Box 3"/>
          <p:cNvSpPr txBox="1">
            <a:spLocks noChangeArrowheads="1"/>
          </p:cNvSpPr>
          <p:nvPr/>
        </p:nvSpPr>
        <p:spPr bwMode="auto">
          <a:xfrm>
            <a:off x="3408363" y="1512888"/>
            <a:ext cx="2332037" cy="581025"/>
          </a:xfrm>
          <a:prstGeom prst="rect">
            <a:avLst/>
          </a:prstGeom>
          <a:noFill/>
          <a:ln w="25400">
            <a:noFill/>
            <a:miter lim="800000"/>
            <a:headEnd/>
            <a:tailEnd type="none" w="med" len="lg"/>
          </a:ln>
        </p:spPr>
        <p:txBody>
          <a:bodyPr wrap="none">
            <a:spAutoFit/>
          </a:bodyPr>
          <a:lstStyle/>
          <a:p>
            <a:pPr algn="ctr"/>
            <a:r>
              <a:rPr lang="en-GB" b="0">
                <a:solidFill>
                  <a:srgbClr val="000099"/>
                </a:solidFill>
                <a:latin typeface="Comic Sans MS" pitchFamily="66" charset="0"/>
              </a:rPr>
              <a:t>Plant, animal, microbial</a:t>
            </a:r>
          </a:p>
          <a:p>
            <a:pPr algn="ctr"/>
            <a:r>
              <a:rPr lang="en-GB" b="0">
                <a:solidFill>
                  <a:srgbClr val="000099"/>
                </a:solidFill>
                <a:latin typeface="Comic Sans MS" pitchFamily="66" charset="0"/>
              </a:rPr>
              <a:t>residues</a:t>
            </a:r>
            <a:endParaRPr lang="en-US" b="0">
              <a:solidFill>
                <a:srgbClr val="000099"/>
              </a:solidFill>
              <a:latin typeface="Comic Sans MS" pitchFamily="66" charset="0"/>
            </a:endParaRPr>
          </a:p>
        </p:txBody>
      </p:sp>
      <p:grpSp>
        <p:nvGrpSpPr>
          <p:cNvPr id="2" name="Group 4"/>
          <p:cNvGrpSpPr>
            <a:grpSpLocks/>
          </p:cNvGrpSpPr>
          <p:nvPr/>
        </p:nvGrpSpPr>
        <p:grpSpPr bwMode="auto">
          <a:xfrm>
            <a:off x="457200" y="1981200"/>
            <a:ext cx="3276600" cy="3200400"/>
            <a:chOff x="288" y="1248"/>
            <a:chExt cx="2064" cy="2016"/>
          </a:xfrm>
        </p:grpSpPr>
        <p:sp>
          <p:nvSpPr>
            <p:cNvPr id="72727" name="Line 5"/>
            <p:cNvSpPr>
              <a:spLocks noChangeShapeType="1"/>
            </p:cNvSpPr>
            <p:nvPr/>
          </p:nvSpPr>
          <p:spPr bwMode="auto">
            <a:xfrm flipH="1">
              <a:off x="1152" y="1248"/>
              <a:ext cx="1200" cy="624"/>
            </a:xfrm>
            <a:prstGeom prst="line">
              <a:avLst/>
            </a:prstGeom>
            <a:noFill/>
            <a:ln w="25400">
              <a:solidFill>
                <a:srgbClr val="000080"/>
              </a:solidFill>
              <a:round/>
              <a:headEnd/>
              <a:tailEnd type="stealth" w="med" len="lg"/>
            </a:ln>
          </p:spPr>
          <p:txBody>
            <a:bodyPr/>
            <a:lstStyle/>
            <a:p>
              <a:endParaRPr lang="en-US"/>
            </a:p>
          </p:txBody>
        </p:sp>
        <p:grpSp>
          <p:nvGrpSpPr>
            <p:cNvPr id="72728" name="Group 6"/>
            <p:cNvGrpSpPr>
              <a:grpSpLocks/>
            </p:cNvGrpSpPr>
            <p:nvPr/>
          </p:nvGrpSpPr>
          <p:grpSpPr bwMode="auto">
            <a:xfrm>
              <a:off x="288" y="1968"/>
              <a:ext cx="1386" cy="1296"/>
              <a:chOff x="288" y="1968"/>
              <a:chExt cx="1386" cy="1296"/>
            </a:xfrm>
          </p:grpSpPr>
          <p:sp>
            <p:nvSpPr>
              <p:cNvPr id="72729" name="Text Box 7"/>
              <p:cNvSpPr txBox="1">
                <a:spLocks noChangeArrowheads="1"/>
              </p:cNvSpPr>
              <p:nvPr/>
            </p:nvSpPr>
            <p:spPr bwMode="auto">
              <a:xfrm>
                <a:off x="432" y="1968"/>
                <a:ext cx="1000" cy="212"/>
              </a:xfrm>
              <a:prstGeom prst="rect">
                <a:avLst/>
              </a:prstGeom>
              <a:noFill/>
              <a:ln w="25400">
                <a:noFill/>
                <a:miter lim="800000"/>
                <a:headEnd/>
                <a:tailEnd type="none" w="med" len="lg"/>
              </a:ln>
            </p:spPr>
            <p:txBody>
              <a:bodyPr wrap="none">
                <a:spAutoFit/>
              </a:bodyPr>
              <a:lstStyle/>
              <a:p>
                <a:r>
                  <a:rPr lang="en-GB" b="0">
                    <a:solidFill>
                      <a:srgbClr val="000099"/>
                    </a:solidFill>
                    <a:latin typeface="Comic Sans MS" pitchFamily="66" charset="0"/>
                  </a:rPr>
                  <a:t>Carbohydrates</a:t>
                </a:r>
                <a:endParaRPr lang="en-US" b="0">
                  <a:solidFill>
                    <a:srgbClr val="000099"/>
                  </a:solidFill>
                  <a:latin typeface="Comic Sans MS" pitchFamily="66" charset="0"/>
                </a:endParaRPr>
              </a:p>
            </p:txBody>
          </p:sp>
          <p:grpSp>
            <p:nvGrpSpPr>
              <p:cNvPr id="72730" name="Group 8"/>
              <p:cNvGrpSpPr>
                <a:grpSpLocks/>
              </p:cNvGrpSpPr>
              <p:nvPr/>
            </p:nvGrpSpPr>
            <p:grpSpPr bwMode="auto">
              <a:xfrm>
                <a:off x="288" y="2744"/>
                <a:ext cx="1386" cy="520"/>
                <a:chOff x="566" y="2585"/>
                <a:chExt cx="1386" cy="520"/>
              </a:xfrm>
            </p:grpSpPr>
            <p:sp>
              <p:nvSpPr>
                <p:cNvPr id="72732" name="Text Box 9"/>
                <p:cNvSpPr txBox="1">
                  <a:spLocks noChangeArrowheads="1"/>
                </p:cNvSpPr>
                <p:nvPr/>
              </p:nvSpPr>
              <p:spPr bwMode="auto">
                <a:xfrm>
                  <a:off x="566" y="2585"/>
                  <a:ext cx="483" cy="520"/>
                </a:xfrm>
                <a:prstGeom prst="rect">
                  <a:avLst/>
                </a:prstGeom>
                <a:noFill/>
                <a:ln w="25400">
                  <a:noFill/>
                  <a:miter lim="800000"/>
                  <a:headEnd/>
                  <a:tailEnd type="none" w="med" len="lg"/>
                </a:ln>
              </p:spPr>
              <p:txBody>
                <a:bodyPr wrap="none">
                  <a:spAutoFit/>
                </a:bodyPr>
                <a:lstStyle/>
                <a:p>
                  <a:pPr algn="ctr"/>
                  <a:r>
                    <a:rPr lang="en-GB" b="0">
                      <a:solidFill>
                        <a:srgbClr val="000099"/>
                      </a:solidFill>
                      <a:latin typeface="Comic Sans MS" pitchFamily="66" charset="0"/>
                    </a:rPr>
                    <a:t>Mono-</a:t>
                  </a:r>
                </a:p>
                <a:p>
                  <a:pPr algn="ctr"/>
                  <a:r>
                    <a:rPr lang="en-GB" b="0">
                      <a:solidFill>
                        <a:srgbClr val="000099"/>
                      </a:solidFill>
                      <a:latin typeface="Comic Sans MS" pitchFamily="66" charset="0"/>
                    </a:rPr>
                    <a:t>Di-</a:t>
                  </a:r>
                </a:p>
                <a:p>
                  <a:pPr algn="ctr"/>
                  <a:r>
                    <a:rPr lang="en-GB" b="0">
                      <a:solidFill>
                        <a:srgbClr val="000099"/>
                      </a:solidFill>
                      <a:latin typeface="Comic Sans MS" pitchFamily="66" charset="0"/>
                    </a:rPr>
                    <a:t>Poly-</a:t>
                  </a:r>
                  <a:endParaRPr lang="en-US" b="0">
                    <a:solidFill>
                      <a:srgbClr val="000099"/>
                    </a:solidFill>
                    <a:latin typeface="Comic Sans MS" pitchFamily="66" charset="0"/>
                  </a:endParaRPr>
                </a:p>
              </p:txBody>
            </p:sp>
            <p:sp>
              <p:nvSpPr>
                <p:cNvPr id="72733" name="Text Box 10"/>
                <p:cNvSpPr txBox="1">
                  <a:spLocks noChangeArrowheads="1"/>
                </p:cNvSpPr>
                <p:nvPr/>
              </p:nvSpPr>
              <p:spPr bwMode="auto">
                <a:xfrm>
                  <a:off x="1131" y="2729"/>
                  <a:ext cx="821" cy="212"/>
                </a:xfrm>
                <a:prstGeom prst="rect">
                  <a:avLst/>
                </a:prstGeom>
                <a:noFill/>
                <a:ln w="25400">
                  <a:noFill/>
                  <a:miter lim="800000"/>
                  <a:headEnd/>
                  <a:tailEnd type="none" w="med" len="lg"/>
                </a:ln>
              </p:spPr>
              <p:txBody>
                <a:bodyPr wrap="none">
                  <a:spAutoFit/>
                </a:bodyPr>
                <a:lstStyle/>
                <a:p>
                  <a:r>
                    <a:rPr lang="en-GB" b="0">
                      <a:solidFill>
                        <a:srgbClr val="000099"/>
                      </a:solidFill>
                      <a:latin typeface="Comic Sans MS" pitchFamily="66" charset="0"/>
                    </a:rPr>
                    <a:t>saccharides</a:t>
                  </a:r>
                  <a:endParaRPr lang="en-US" b="0">
                    <a:solidFill>
                      <a:srgbClr val="000099"/>
                    </a:solidFill>
                    <a:latin typeface="Comic Sans MS" pitchFamily="66" charset="0"/>
                  </a:endParaRPr>
                </a:p>
              </p:txBody>
            </p:sp>
            <p:sp>
              <p:nvSpPr>
                <p:cNvPr id="72734" name="AutoShape 11"/>
                <p:cNvSpPr>
                  <a:spLocks/>
                </p:cNvSpPr>
                <p:nvPr/>
              </p:nvSpPr>
              <p:spPr bwMode="auto">
                <a:xfrm>
                  <a:off x="960" y="2640"/>
                  <a:ext cx="192" cy="432"/>
                </a:xfrm>
                <a:prstGeom prst="rightBrace">
                  <a:avLst>
                    <a:gd name="adj1" fmla="val 18750"/>
                    <a:gd name="adj2" fmla="val 50000"/>
                  </a:avLst>
                </a:prstGeom>
                <a:noFill/>
                <a:ln w="19050">
                  <a:solidFill>
                    <a:srgbClr val="000080"/>
                  </a:solidFill>
                  <a:round/>
                  <a:headEnd/>
                  <a:tailEnd type="none" w="med" len="lg"/>
                </a:ln>
              </p:spPr>
              <p:txBody>
                <a:bodyPr wrap="none" anchor="ctr"/>
                <a:lstStyle/>
                <a:p>
                  <a:endParaRPr lang="cs-CZ"/>
                </a:p>
              </p:txBody>
            </p:sp>
          </p:grpSp>
          <p:sp>
            <p:nvSpPr>
              <p:cNvPr id="72731" name="Line 12"/>
              <p:cNvSpPr>
                <a:spLocks noChangeShapeType="1"/>
              </p:cNvSpPr>
              <p:nvPr/>
            </p:nvSpPr>
            <p:spPr bwMode="auto">
              <a:xfrm>
                <a:off x="912" y="2216"/>
                <a:ext cx="0" cy="480"/>
              </a:xfrm>
              <a:prstGeom prst="line">
                <a:avLst/>
              </a:prstGeom>
              <a:noFill/>
              <a:ln w="25400">
                <a:solidFill>
                  <a:srgbClr val="000080"/>
                </a:solidFill>
                <a:round/>
                <a:headEnd/>
                <a:tailEnd type="stealth" w="med" len="lg"/>
              </a:ln>
            </p:spPr>
            <p:txBody>
              <a:bodyPr/>
              <a:lstStyle/>
              <a:p>
                <a:endParaRPr lang="en-US"/>
              </a:p>
            </p:txBody>
          </p:sp>
        </p:grpSp>
      </p:grpSp>
      <p:grpSp>
        <p:nvGrpSpPr>
          <p:cNvPr id="5" name="Group 13"/>
          <p:cNvGrpSpPr>
            <a:grpSpLocks/>
          </p:cNvGrpSpPr>
          <p:nvPr/>
        </p:nvGrpSpPr>
        <p:grpSpPr bwMode="auto">
          <a:xfrm>
            <a:off x="3052763" y="2057400"/>
            <a:ext cx="1366837" cy="3109913"/>
            <a:chOff x="1923" y="1296"/>
            <a:chExt cx="861" cy="1959"/>
          </a:xfrm>
        </p:grpSpPr>
        <p:sp>
          <p:nvSpPr>
            <p:cNvPr id="72723" name="Text Box 14"/>
            <p:cNvSpPr txBox="1">
              <a:spLocks noChangeArrowheads="1"/>
            </p:cNvSpPr>
            <p:nvPr/>
          </p:nvSpPr>
          <p:spPr bwMode="auto">
            <a:xfrm>
              <a:off x="2064" y="1968"/>
              <a:ext cx="607" cy="212"/>
            </a:xfrm>
            <a:prstGeom prst="rect">
              <a:avLst/>
            </a:prstGeom>
            <a:noFill/>
            <a:ln w="25400">
              <a:noFill/>
              <a:miter lim="800000"/>
              <a:headEnd/>
              <a:tailEnd type="none" w="med" len="lg"/>
            </a:ln>
          </p:spPr>
          <p:txBody>
            <a:bodyPr wrap="none">
              <a:spAutoFit/>
            </a:bodyPr>
            <a:lstStyle/>
            <a:p>
              <a:r>
                <a:rPr lang="en-GB" b="0">
                  <a:solidFill>
                    <a:srgbClr val="000099"/>
                  </a:solidFill>
                  <a:latin typeface="Comic Sans MS" pitchFamily="66" charset="0"/>
                </a:rPr>
                <a:t>Proteins</a:t>
              </a:r>
              <a:endParaRPr lang="en-US" b="0">
                <a:solidFill>
                  <a:srgbClr val="000099"/>
                </a:solidFill>
                <a:latin typeface="Comic Sans MS" pitchFamily="66" charset="0"/>
              </a:endParaRPr>
            </a:p>
          </p:txBody>
        </p:sp>
        <p:sp>
          <p:nvSpPr>
            <p:cNvPr id="72724" name="Text Box 15"/>
            <p:cNvSpPr txBox="1">
              <a:spLocks noChangeArrowheads="1"/>
            </p:cNvSpPr>
            <p:nvPr/>
          </p:nvSpPr>
          <p:spPr bwMode="auto">
            <a:xfrm>
              <a:off x="1923" y="2735"/>
              <a:ext cx="861" cy="520"/>
            </a:xfrm>
            <a:prstGeom prst="rect">
              <a:avLst/>
            </a:prstGeom>
            <a:noFill/>
            <a:ln w="25400">
              <a:noFill/>
              <a:miter lim="800000"/>
              <a:headEnd/>
              <a:tailEnd type="none" w="med" len="lg"/>
            </a:ln>
          </p:spPr>
          <p:txBody>
            <a:bodyPr wrap="none">
              <a:spAutoFit/>
            </a:bodyPr>
            <a:lstStyle/>
            <a:p>
              <a:pPr algn="ctr"/>
              <a:r>
                <a:rPr lang="en-GB" b="0">
                  <a:solidFill>
                    <a:srgbClr val="000099"/>
                  </a:solidFill>
                  <a:latin typeface="Comic Sans MS" pitchFamily="66" charset="0"/>
                </a:rPr>
                <a:t>Amino acids</a:t>
              </a:r>
            </a:p>
            <a:p>
              <a:pPr algn="ctr"/>
              <a:r>
                <a:rPr lang="en-GB" b="0">
                  <a:solidFill>
                    <a:srgbClr val="000099"/>
                  </a:solidFill>
                  <a:latin typeface="Comic Sans MS" pitchFamily="66" charset="0"/>
                </a:rPr>
                <a:t>Peptides</a:t>
              </a:r>
            </a:p>
            <a:p>
              <a:pPr algn="ctr"/>
              <a:r>
                <a:rPr lang="en-GB" b="0">
                  <a:solidFill>
                    <a:srgbClr val="000099"/>
                  </a:solidFill>
                  <a:latin typeface="Comic Sans MS" pitchFamily="66" charset="0"/>
                </a:rPr>
                <a:t>Polypeptides</a:t>
              </a:r>
              <a:endParaRPr lang="en-US" b="0">
                <a:solidFill>
                  <a:srgbClr val="000099"/>
                </a:solidFill>
                <a:latin typeface="Comic Sans MS" pitchFamily="66" charset="0"/>
              </a:endParaRPr>
            </a:p>
          </p:txBody>
        </p:sp>
        <p:sp>
          <p:nvSpPr>
            <p:cNvPr id="72725" name="Line 16"/>
            <p:cNvSpPr>
              <a:spLocks noChangeShapeType="1"/>
            </p:cNvSpPr>
            <p:nvPr/>
          </p:nvSpPr>
          <p:spPr bwMode="auto">
            <a:xfrm flipH="1">
              <a:off x="2400" y="1296"/>
              <a:ext cx="336" cy="672"/>
            </a:xfrm>
            <a:prstGeom prst="line">
              <a:avLst/>
            </a:prstGeom>
            <a:noFill/>
            <a:ln w="25400">
              <a:solidFill>
                <a:srgbClr val="000080"/>
              </a:solidFill>
              <a:round/>
              <a:headEnd/>
              <a:tailEnd type="stealth" w="med" len="lg"/>
            </a:ln>
          </p:spPr>
          <p:txBody>
            <a:bodyPr/>
            <a:lstStyle/>
            <a:p>
              <a:endParaRPr lang="en-US"/>
            </a:p>
          </p:txBody>
        </p:sp>
        <p:sp>
          <p:nvSpPr>
            <p:cNvPr id="72726" name="Line 17"/>
            <p:cNvSpPr>
              <a:spLocks noChangeShapeType="1"/>
            </p:cNvSpPr>
            <p:nvPr/>
          </p:nvSpPr>
          <p:spPr bwMode="auto">
            <a:xfrm>
              <a:off x="2352" y="2223"/>
              <a:ext cx="0" cy="480"/>
            </a:xfrm>
            <a:prstGeom prst="line">
              <a:avLst/>
            </a:prstGeom>
            <a:noFill/>
            <a:ln w="25400">
              <a:solidFill>
                <a:srgbClr val="000080"/>
              </a:solidFill>
              <a:round/>
              <a:headEnd/>
              <a:tailEnd type="stealth" w="med" len="lg"/>
            </a:ln>
          </p:spPr>
          <p:txBody>
            <a:bodyPr/>
            <a:lstStyle/>
            <a:p>
              <a:endParaRPr lang="en-US"/>
            </a:p>
          </p:txBody>
        </p:sp>
      </p:grpSp>
      <p:grpSp>
        <p:nvGrpSpPr>
          <p:cNvPr id="6" name="Group 18"/>
          <p:cNvGrpSpPr>
            <a:grpSpLocks/>
          </p:cNvGrpSpPr>
          <p:nvPr/>
        </p:nvGrpSpPr>
        <p:grpSpPr bwMode="auto">
          <a:xfrm>
            <a:off x="4724400" y="2057400"/>
            <a:ext cx="1330325" cy="2967038"/>
            <a:chOff x="2976" y="1296"/>
            <a:chExt cx="838" cy="1869"/>
          </a:xfrm>
        </p:grpSpPr>
        <p:sp>
          <p:nvSpPr>
            <p:cNvPr id="72719" name="Text Box 19"/>
            <p:cNvSpPr txBox="1">
              <a:spLocks noChangeArrowheads="1"/>
            </p:cNvSpPr>
            <p:nvPr/>
          </p:nvSpPr>
          <p:spPr bwMode="auto">
            <a:xfrm>
              <a:off x="3120" y="1968"/>
              <a:ext cx="464" cy="212"/>
            </a:xfrm>
            <a:prstGeom prst="rect">
              <a:avLst/>
            </a:prstGeom>
            <a:noFill/>
            <a:ln w="25400">
              <a:noFill/>
              <a:miter lim="800000"/>
              <a:headEnd/>
              <a:tailEnd type="none" w="med" len="lg"/>
            </a:ln>
          </p:spPr>
          <p:txBody>
            <a:bodyPr wrap="none">
              <a:spAutoFit/>
            </a:bodyPr>
            <a:lstStyle/>
            <a:p>
              <a:r>
                <a:rPr lang="en-GB" b="0">
                  <a:solidFill>
                    <a:srgbClr val="000099"/>
                  </a:solidFill>
                  <a:latin typeface="Comic Sans MS" pitchFamily="66" charset="0"/>
                </a:rPr>
                <a:t>Lipids</a:t>
              </a:r>
              <a:endParaRPr lang="en-US" b="0">
                <a:solidFill>
                  <a:srgbClr val="000099"/>
                </a:solidFill>
                <a:latin typeface="Comic Sans MS" pitchFamily="66" charset="0"/>
              </a:endParaRPr>
            </a:p>
          </p:txBody>
        </p:sp>
        <p:sp>
          <p:nvSpPr>
            <p:cNvPr id="72720" name="Text Box 20"/>
            <p:cNvSpPr txBox="1">
              <a:spLocks noChangeArrowheads="1"/>
            </p:cNvSpPr>
            <p:nvPr/>
          </p:nvSpPr>
          <p:spPr bwMode="auto">
            <a:xfrm>
              <a:off x="3024" y="2799"/>
              <a:ext cx="790" cy="366"/>
            </a:xfrm>
            <a:prstGeom prst="rect">
              <a:avLst/>
            </a:prstGeom>
            <a:noFill/>
            <a:ln w="25400">
              <a:noFill/>
              <a:miter lim="800000"/>
              <a:headEnd/>
              <a:tailEnd type="none" w="med" len="lg"/>
            </a:ln>
          </p:spPr>
          <p:txBody>
            <a:bodyPr wrap="none">
              <a:spAutoFit/>
            </a:bodyPr>
            <a:lstStyle/>
            <a:p>
              <a:pPr algn="ctr"/>
              <a:r>
                <a:rPr lang="en-GB" b="0">
                  <a:solidFill>
                    <a:srgbClr val="000099"/>
                  </a:solidFill>
                  <a:latin typeface="Comic Sans MS" pitchFamily="66" charset="0"/>
                </a:rPr>
                <a:t>Fatty acids</a:t>
              </a:r>
            </a:p>
            <a:p>
              <a:pPr algn="ctr"/>
              <a:r>
                <a:rPr lang="en-GB" b="0">
                  <a:solidFill>
                    <a:srgbClr val="000099"/>
                  </a:solidFill>
                  <a:latin typeface="Comic Sans MS" pitchFamily="66" charset="0"/>
                </a:rPr>
                <a:t>Glycerol</a:t>
              </a:r>
              <a:endParaRPr lang="en-US" b="0">
                <a:solidFill>
                  <a:srgbClr val="000099"/>
                </a:solidFill>
                <a:latin typeface="Comic Sans MS" pitchFamily="66" charset="0"/>
              </a:endParaRPr>
            </a:p>
          </p:txBody>
        </p:sp>
        <p:sp>
          <p:nvSpPr>
            <p:cNvPr id="72721" name="Line 21"/>
            <p:cNvSpPr>
              <a:spLocks noChangeShapeType="1"/>
            </p:cNvSpPr>
            <p:nvPr/>
          </p:nvSpPr>
          <p:spPr bwMode="auto">
            <a:xfrm>
              <a:off x="2976" y="1296"/>
              <a:ext cx="336" cy="624"/>
            </a:xfrm>
            <a:prstGeom prst="line">
              <a:avLst/>
            </a:prstGeom>
            <a:noFill/>
            <a:ln w="25400">
              <a:solidFill>
                <a:srgbClr val="000080"/>
              </a:solidFill>
              <a:round/>
              <a:headEnd/>
              <a:tailEnd type="stealth" w="med" len="lg"/>
            </a:ln>
          </p:spPr>
          <p:txBody>
            <a:bodyPr/>
            <a:lstStyle/>
            <a:p>
              <a:endParaRPr lang="en-US"/>
            </a:p>
          </p:txBody>
        </p:sp>
        <p:sp>
          <p:nvSpPr>
            <p:cNvPr id="72722" name="Line 22"/>
            <p:cNvSpPr>
              <a:spLocks noChangeShapeType="1"/>
            </p:cNvSpPr>
            <p:nvPr/>
          </p:nvSpPr>
          <p:spPr bwMode="auto">
            <a:xfrm>
              <a:off x="3360" y="2223"/>
              <a:ext cx="0" cy="480"/>
            </a:xfrm>
            <a:prstGeom prst="line">
              <a:avLst/>
            </a:prstGeom>
            <a:noFill/>
            <a:ln w="25400">
              <a:solidFill>
                <a:srgbClr val="000080"/>
              </a:solidFill>
              <a:round/>
              <a:headEnd/>
              <a:tailEnd type="stealth" w="med" len="lg"/>
            </a:ln>
          </p:spPr>
          <p:txBody>
            <a:bodyPr/>
            <a:lstStyle/>
            <a:p>
              <a:endParaRPr lang="en-US"/>
            </a:p>
          </p:txBody>
        </p:sp>
      </p:grpSp>
      <p:grpSp>
        <p:nvGrpSpPr>
          <p:cNvPr id="7" name="Group 23"/>
          <p:cNvGrpSpPr>
            <a:grpSpLocks/>
          </p:cNvGrpSpPr>
          <p:nvPr/>
        </p:nvGrpSpPr>
        <p:grpSpPr bwMode="auto">
          <a:xfrm>
            <a:off x="5334000" y="1905000"/>
            <a:ext cx="3200400" cy="3119438"/>
            <a:chOff x="3360" y="1200"/>
            <a:chExt cx="2016" cy="1965"/>
          </a:xfrm>
        </p:grpSpPr>
        <p:sp>
          <p:nvSpPr>
            <p:cNvPr id="72715" name="Text Box 24"/>
            <p:cNvSpPr txBox="1">
              <a:spLocks noChangeArrowheads="1"/>
            </p:cNvSpPr>
            <p:nvPr/>
          </p:nvSpPr>
          <p:spPr bwMode="auto">
            <a:xfrm>
              <a:off x="4283" y="1968"/>
              <a:ext cx="901" cy="212"/>
            </a:xfrm>
            <a:prstGeom prst="rect">
              <a:avLst/>
            </a:prstGeom>
            <a:noFill/>
            <a:ln w="25400">
              <a:noFill/>
              <a:miter lim="800000"/>
              <a:headEnd/>
              <a:tailEnd type="none" w="med" len="lg"/>
            </a:ln>
          </p:spPr>
          <p:txBody>
            <a:bodyPr wrap="none">
              <a:spAutoFit/>
            </a:bodyPr>
            <a:lstStyle/>
            <a:p>
              <a:r>
                <a:rPr lang="en-GB" b="0">
                  <a:solidFill>
                    <a:srgbClr val="000099"/>
                  </a:solidFill>
                  <a:latin typeface="Comic Sans MS" pitchFamily="66" charset="0"/>
                </a:rPr>
                <a:t>Nucleic acids</a:t>
              </a:r>
              <a:endParaRPr lang="en-US" b="0">
                <a:solidFill>
                  <a:srgbClr val="000099"/>
                </a:solidFill>
                <a:latin typeface="Comic Sans MS" pitchFamily="66" charset="0"/>
              </a:endParaRPr>
            </a:p>
          </p:txBody>
        </p:sp>
        <p:sp>
          <p:nvSpPr>
            <p:cNvPr id="72716" name="Text Box 25"/>
            <p:cNvSpPr txBox="1">
              <a:spLocks noChangeArrowheads="1"/>
            </p:cNvSpPr>
            <p:nvPr/>
          </p:nvSpPr>
          <p:spPr bwMode="auto">
            <a:xfrm>
              <a:off x="4185" y="2799"/>
              <a:ext cx="1191" cy="366"/>
            </a:xfrm>
            <a:prstGeom prst="rect">
              <a:avLst/>
            </a:prstGeom>
            <a:noFill/>
            <a:ln w="25400">
              <a:noFill/>
              <a:miter lim="800000"/>
              <a:headEnd/>
              <a:tailEnd type="none" w="med" len="lg"/>
            </a:ln>
          </p:spPr>
          <p:txBody>
            <a:bodyPr wrap="none">
              <a:spAutoFit/>
            </a:bodyPr>
            <a:lstStyle/>
            <a:p>
              <a:pPr algn="ctr"/>
              <a:r>
                <a:rPr lang="en-GB" b="0">
                  <a:solidFill>
                    <a:srgbClr val="000099"/>
                  </a:solidFill>
                  <a:latin typeface="Comic Sans MS" pitchFamily="66" charset="0"/>
                </a:rPr>
                <a:t>Pentose sugar</a:t>
              </a:r>
            </a:p>
            <a:p>
              <a:pPr algn="ctr"/>
              <a:r>
                <a:rPr lang="en-GB" b="0">
                  <a:solidFill>
                    <a:srgbClr val="000099"/>
                  </a:solidFill>
                  <a:latin typeface="Comic Sans MS" pitchFamily="66" charset="0"/>
                </a:rPr>
                <a:t>Heterocyclic base</a:t>
              </a:r>
              <a:endParaRPr lang="en-US" b="0">
                <a:solidFill>
                  <a:srgbClr val="000099"/>
                </a:solidFill>
                <a:latin typeface="Comic Sans MS" pitchFamily="66" charset="0"/>
              </a:endParaRPr>
            </a:p>
          </p:txBody>
        </p:sp>
        <p:sp>
          <p:nvSpPr>
            <p:cNvPr id="72717" name="Line 26"/>
            <p:cNvSpPr>
              <a:spLocks noChangeShapeType="1"/>
            </p:cNvSpPr>
            <p:nvPr/>
          </p:nvSpPr>
          <p:spPr bwMode="auto">
            <a:xfrm>
              <a:off x="3360" y="1200"/>
              <a:ext cx="1248" cy="672"/>
            </a:xfrm>
            <a:prstGeom prst="line">
              <a:avLst/>
            </a:prstGeom>
            <a:noFill/>
            <a:ln w="25400">
              <a:solidFill>
                <a:srgbClr val="000080"/>
              </a:solidFill>
              <a:round/>
              <a:headEnd/>
              <a:tailEnd type="stealth" w="med" len="lg"/>
            </a:ln>
          </p:spPr>
          <p:txBody>
            <a:bodyPr/>
            <a:lstStyle/>
            <a:p>
              <a:endParaRPr lang="en-US"/>
            </a:p>
          </p:txBody>
        </p:sp>
        <p:sp>
          <p:nvSpPr>
            <p:cNvPr id="72718" name="Line 27"/>
            <p:cNvSpPr>
              <a:spLocks noChangeShapeType="1"/>
            </p:cNvSpPr>
            <p:nvPr/>
          </p:nvSpPr>
          <p:spPr bwMode="auto">
            <a:xfrm>
              <a:off x="4752" y="2223"/>
              <a:ext cx="0" cy="480"/>
            </a:xfrm>
            <a:prstGeom prst="line">
              <a:avLst/>
            </a:prstGeom>
            <a:noFill/>
            <a:ln w="25400">
              <a:solidFill>
                <a:srgbClr val="000080"/>
              </a:solidFill>
              <a:round/>
              <a:headEnd/>
              <a:tailEnd type="stealth" w="med" len="lg"/>
            </a:ln>
          </p:spPr>
          <p:txBody>
            <a:bodyPr/>
            <a:lstStyle/>
            <a:p>
              <a:endParaRPr lang="en-US"/>
            </a:p>
          </p:txBody>
        </p:sp>
      </p:grpSp>
      <p:sp>
        <p:nvSpPr>
          <p:cNvPr id="72713" name="Rectangle 28"/>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sp>
        <p:nvSpPr>
          <p:cNvPr id="72714" name="Text Box 29"/>
          <p:cNvSpPr txBox="1">
            <a:spLocks noChangeArrowheads="1"/>
          </p:cNvSpPr>
          <p:nvPr/>
        </p:nvSpPr>
        <p:spPr bwMode="auto">
          <a:xfrm>
            <a:off x="6640513" y="5416550"/>
            <a:ext cx="1663700" cy="336550"/>
          </a:xfrm>
          <a:prstGeom prst="rect">
            <a:avLst/>
          </a:prstGeom>
          <a:noFill/>
          <a:ln w="9525">
            <a:noFill/>
            <a:miter lim="800000"/>
            <a:headEnd/>
            <a:tailEnd/>
          </a:ln>
        </p:spPr>
        <p:txBody>
          <a:bodyPr wrap="none">
            <a:spAutoFit/>
          </a:bodyPr>
          <a:lstStyle/>
          <a:p>
            <a:r>
              <a:rPr lang="cs-CZ"/>
              <a:t>Dle K.T.Semple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3059"/>
                                        </p:tgtEl>
                                        <p:attrNameLst>
                                          <p:attrName>style.visibility</p:attrName>
                                        </p:attrNameLst>
                                      </p:cBhvr>
                                      <p:to>
                                        <p:strVal val="visible"/>
                                      </p:to>
                                    </p:set>
                                    <p:animEffect transition="in" filter="wipe(up)">
                                      <p:cBhvr>
                                        <p:cTn id="7" dur="500"/>
                                        <p:tgtEl>
                                          <p:spTgt spid="17305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9"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179388" y="549275"/>
            <a:ext cx="8964612" cy="476250"/>
          </a:xfrm>
        </p:spPr>
        <p:txBody>
          <a:bodyPr/>
          <a:lstStyle/>
          <a:p>
            <a:pPr algn="l" eaLnBrk="1" hangingPunct="1"/>
            <a:r>
              <a:rPr lang="cs-CZ" smtClean="0">
                <a:solidFill>
                  <a:srgbClr val="0000FF"/>
                </a:solidFill>
              </a:rPr>
              <a:t>Rychlost dekompozice</a:t>
            </a:r>
            <a:endParaRPr lang="en-US" smtClean="0">
              <a:solidFill>
                <a:srgbClr val="0000FF"/>
              </a:solidFill>
            </a:endParaRPr>
          </a:p>
        </p:txBody>
      </p:sp>
      <p:sp>
        <p:nvSpPr>
          <p:cNvPr id="73731" name="Zástupný symbol pro číslo snímku 3"/>
          <p:cNvSpPr>
            <a:spLocks noGrp="1"/>
          </p:cNvSpPr>
          <p:nvPr>
            <p:ph type="sldNum" sz="quarter" idx="10"/>
          </p:nvPr>
        </p:nvSpPr>
        <p:spPr>
          <a:noFill/>
        </p:spPr>
        <p:txBody>
          <a:bodyPr/>
          <a:lstStyle/>
          <a:p>
            <a:r>
              <a:rPr lang="cs-CZ" smtClean="0">
                <a:latin typeface="Arial" charset="0"/>
              </a:rPr>
              <a:t>Snímek </a:t>
            </a:r>
            <a:fld id="{0C789B66-9316-4B37-AE2E-D09F2A1F8C1D}" type="slidenum">
              <a:rPr lang="cs-CZ" smtClean="0">
                <a:latin typeface="Arial" charset="0"/>
              </a:rPr>
              <a:pPr/>
              <a:t>63</a:t>
            </a:fld>
            <a:endParaRPr lang="cs-CZ" smtClean="0">
              <a:latin typeface="Arial" charset="0"/>
            </a:endParaRPr>
          </a:p>
        </p:txBody>
      </p:sp>
      <p:sp>
        <p:nvSpPr>
          <p:cNvPr id="73732" name="Line 3"/>
          <p:cNvSpPr>
            <a:spLocks noChangeShapeType="1"/>
          </p:cNvSpPr>
          <p:nvPr/>
        </p:nvSpPr>
        <p:spPr bwMode="auto">
          <a:xfrm>
            <a:off x="1066800" y="1828800"/>
            <a:ext cx="0" cy="3886200"/>
          </a:xfrm>
          <a:prstGeom prst="line">
            <a:avLst/>
          </a:prstGeom>
          <a:noFill/>
          <a:ln w="25400">
            <a:solidFill>
              <a:srgbClr val="000080"/>
            </a:solidFill>
            <a:round/>
            <a:headEnd/>
            <a:tailEnd type="none" w="med" len="lg"/>
          </a:ln>
        </p:spPr>
        <p:txBody>
          <a:bodyPr/>
          <a:lstStyle/>
          <a:p>
            <a:endParaRPr lang="en-US"/>
          </a:p>
        </p:txBody>
      </p:sp>
      <p:sp>
        <p:nvSpPr>
          <p:cNvPr id="73733" name="Line 4"/>
          <p:cNvSpPr>
            <a:spLocks noChangeShapeType="1"/>
          </p:cNvSpPr>
          <p:nvPr/>
        </p:nvSpPr>
        <p:spPr bwMode="auto">
          <a:xfrm>
            <a:off x="1066800" y="5715000"/>
            <a:ext cx="7543800" cy="0"/>
          </a:xfrm>
          <a:prstGeom prst="line">
            <a:avLst/>
          </a:prstGeom>
          <a:noFill/>
          <a:ln w="25400">
            <a:solidFill>
              <a:srgbClr val="000080"/>
            </a:solidFill>
            <a:round/>
            <a:headEnd/>
            <a:tailEnd type="none" w="med" len="lg"/>
          </a:ln>
        </p:spPr>
        <p:txBody>
          <a:bodyPr/>
          <a:lstStyle/>
          <a:p>
            <a:endParaRPr lang="en-US"/>
          </a:p>
        </p:txBody>
      </p:sp>
      <p:sp>
        <p:nvSpPr>
          <p:cNvPr id="73734" name="Line 5"/>
          <p:cNvSpPr>
            <a:spLocks noChangeShapeType="1"/>
          </p:cNvSpPr>
          <p:nvPr/>
        </p:nvSpPr>
        <p:spPr bwMode="auto">
          <a:xfrm>
            <a:off x="1066800" y="2362200"/>
            <a:ext cx="762000" cy="0"/>
          </a:xfrm>
          <a:prstGeom prst="line">
            <a:avLst/>
          </a:prstGeom>
          <a:noFill/>
          <a:ln w="25400">
            <a:solidFill>
              <a:srgbClr val="000080"/>
            </a:solidFill>
            <a:round/>
            <a:headEnd/>
            <a:tailEnd type="none" w="med" len="lg"/>
          </a:ln>
        </p:spPr>
        <p:txBody>
          <a:bodyPr/>
          <a:lstStyle/>
          <a:p>
            <a:endParaRPr lang="en-US"/>
          </a:p>
        </p:txBody>
      </p:sp>
      <p:sp>
        <p:nvSpPr>
          <p:cNvPr id="73735" name="Text Box 6"/>
          <p:cNvSpPr txBox="1">
            <a:spLocks noChangeArrowheads="1"/>
          </p:cNvSpPr>
          <p:nvPr/>
        </p:nvSpPr>
        <p:spPr bwMode="auto">
          <a:xfrm>
            <a:off x="4572000" y="5780088"/>
            <a:ext cx="654050" cy="336550"/>
          </a:xfrm>
          <a:prstGeom prst="rect">
            <a:avLst/>
          </a:prstGeom>
          <a:noFill/>
          <a:ln w="25400">
            <a:noFill/>
            <a:miter lim="800000"/>
            <a:headEnd/>
            <a:tailEnd type="none" w="med" len="lg"/>
          </a:ln>
        </p:spPr>
        <p:txBody>
          <a:bodyPr wrap="none">
            <a:spAutoFit/>
          </a:bodyPr>
          <a:lstStyle/>
          <a:p>
            <a:r>
              <a:rPr lang="en-GB">
                <a:solidFill>
                  <a:srgbClr val="000099"/>
                </a:solidFill>
                <a:latin typeface="Comic Sans MS" pitchFamily="66" charset="0"/>
              </a:rPr>
              <a:t>Time</a:t>
            </a:r>
            <a:endParaRPr lang="en-US">
              <a:solidFill>
                <a:srgbClr val="000099"/>
              </a:solidFill>
              <a:latin typeface="Comic Sans MS" pitchFamily="66" charset="0"/>
            </a:endParaRPr>
          </a:p>
        </p:txBody>
      </p:sp>
      <p:sp>
        <p:nvSpPr>
          <p:cNvPr id="73736" name="Text Box 7"/>
          <p:cNvSpPr txBox="1">
            <a:spLocks noChangeArrowheads="1"/>
          </p:cNvSpPr>
          <p:nvPr/>
        </p:nvSpPr>
        <p:spPr bwMode="auto">
          <a:xfrm rot="-5400000">
            <a:off x="-152400" y="3429000"/>
            <a:ext cx="1647825" cy="581025"/>
          </a:xfrm>
          <a:prstGeom prst="rect">
            <a:avLst/>
          </a:prstGeom>
          <a:noFill/>
          <a:ln w="25400">
            <a:noFill/>
            <a:miter lim="800000"/>
            <a:headEnd/>
            <a:tailEnd type="none" w="med" len="lg"/>
          </a:ln>
        </p:spPr>
        <p:txBody>
          <a:bodyPr wrap="none">
            <a:spAutoFit/>
          </a:bodyPr>
          <a:lstStyle/>
          <a:p>
            <a:pPr algn="ctr"/>
            <a:r>
              <a:rPr lang="en-GB" b="0">
                <a:solidFill>
                  <a:srgbClr val="000099"/>
                </a:solidFill>
                <a:latin typeface="Comic Sans MS" pitchFamily="66" charset="0"/>
              </a:rPr>
              <a:t>Organic matter</a:t>
            </a:r>
          </a:p>
          <a:p>
            <a:pPr algn="ctr"/>
            <a:r>
              <a:rPr lang="en-GB" b="0">
                <a:solidFill>
                  <a:srgbClr val="000099"/>
                </a:solidFill>
                <a:latin typeface="Comic Sans MS" pitchFamily="66" charset="0"/>
              </a:rPr>
              <a:t>content</a:t>
            </a:r>
            <a:endParaRPr lang="en-US" b="0">
              <a:solidFill>
                <a:srgbClr val="000099"/>
              </a:solidFill>
              <a:latin typeface="Comic Sans MS" pitchFamily="66" charset="0"/>
            </a:endParaRPr>
          </a:p>
        </p:txBody>
      </p:sp>
      <p:grpSp>
        <p:nvGrpSpPr>
          <p:cNvPr id="2" name="Group 8"/>
          <p:cNvGrpSpPr>
            <a:grpSpLocks/>
          </p:cNvGrpSpPr>
          <p:nvPr/>
        </p:nvGrpSpPr>
        <p:grpSpPr bwMode="auto">
          <a:xfrm>
            <a:off x="1828800" y="1524000"/>
            <a:ext cx="5646738" cy="2971800"/>
            <a:chOff x="1152" y="960"/>
            <a:chExt cx="3557" cy="1872"/>
          </a:xfrm>
        </p:grpSpPr>
        <p:sp>
          <p:nvSpPr>
            <p:cNvPr id="73750" name="Line 9"/>
            <p:cNvSpPr>
              <a:spLocks noChangeShapeType="1"/>
            </p:cNvSpPr>
            <p:nvPr/>
          </p:nvSpPr>
          <p:spPr bwMode="auto">
            <a:xfrm>
              <a:off x="1152" y="1488"/>
              <a:ext cx="480" cy="1344"/>
            </a:xfrm>
            <a:prstGeom prst="line">
              <a:avLst/>
            </a:prstGeom>
            <a:noFill/>
            <a:ln w="25400">
              <a:solidFill>
                <a:srgbClr val="CC0066"/>
              </a:solidFill>
              <a:round/>
              <a:headEnd/>
              <a:tailEnd type="none" w="med" len="lg"/>
            </a:ln>
          </p:spPr>
          <p:txBody>
            <a:bodyPr/>
            <a:lstStyle/>
            <a:p>
              <a:endParaRPr lang="en-US"/>
            </a:p>
          </p:txBody>
        </p:sp>
        <p:sp>
          <p:nvSpPr>
            <p:cNvPr id="73751" name="Line 10"/>
            <p:cNvSpPr>
              <a:spLocks noChangeShapeType="1"/>
            </p:cNvSpPr>
            <p:nvPr/>
          </p:nvSpPr>
          <p:spPr bwMode="auto">
            <a:xfrm flipH="1">
              <a:off x="1536" y="1200"/>
              <a:ext cx="1104" cy="1008"/>
            </a:xfrm>
            <a:prstGeom prst="line">
              <a:avLst/>
            </a:prstGeom>
            <a:noFill/>
            <a:ln w="25400">
              <a:solidFill>
                <a:srgbClr val="CC0066"/>
              </a:solidFill>
              <a:round/>
              <a:headEnd/>
              <a:tailEnd type="stealth" w="med" len="lg"/>
            </a:ln>
          </p:spPr>
          <p:txBody>
            <a:bodyPr/>
            <a:lstStyle/>
            <a:p>
              <a:endParaRPr lang="en-US"/>
            </a:p>
          </p:txBody>
        </p:sp>
        <p:sp>
          <p:nvSpPr>
            <p:cNvPr id="73752" name="Text Box 11"/>
            <p:cNvSpPr txBox="1">
              <a:spLocks noChangeArrowheads="1"/>
            </p:cNvSpPr>
            <p:nvPr/>
          </p:nvSpPr>
          <p:spPr bwMode="auto">
            <a:xfrm>
              <a:off x="2112" y="960"/>
              <a:ext cx="2597" cy="520"/>
            </a:xfrm>
            <a:prstGeom prst="rect">
              <a:avLst/>
            </a:prstGeom>
            <a:noFill/>
            <a:ln w="25400">
              <a:noFill/>
              <a:miter lim="800000"/>
              <a:headEnd/>
              <a:tailEnd type="none" w="med" len="lg"/>
            </a:ln>
          </p:spPr>
          <p:txBody>
            <a:bodyPr wrap="none">
              <a:spAutoFit/>
            </a:bodyPr>
            <a:lstStyle/>
            <a:p>
              <a:r>
                <a:rPr lang="en-GB" b="0">
                  <a:solidFill>
                    <a:srgbClr val="CC0066"/>
                  </a:solidFill>
                  <a:latin typeface="Comic Sans MS" pitchFamily="66" charset="0"/>
                </a:rPr>
                <a:t>Stage 1:	initial burst - very fast</a:t>
              </a:r>
            </a:p>
            <a:p>
              <a:r>
                <a:rPr lang="en-GB" b="0">
                  <a:solidFill>
                    <a:srgbClr val="CC0066"/>
                  </a:solidFill>
                  <a:latin typeface="Comic Sans MS" pitchFamily="66" charset="0"/>
                </a:rPr>
                <a:t>	low molecular weight compounds</a:t>
              </a:r>
            </a:p>
            <a:p>
              <a:r>
                <a:rPr lang="en-GB" b="0">
                  <a:solidFill>
                    <a:srgbClr val="CC0066"/>
                  </a:solidFill>
                  <a:latin typeface="Comic Sans MS" pitchFamily="66" charset="0"/>
                </a:rPr>
                <a:t>	readily degradable</a:t>
              </a:r>
              <a:endParaRPr lang="en-US" b="0">
                <a:solidFill>
                  <a:srgbClr val="CC0066"/>
                </a:solidFill>
                <a:latin typeface="Comic Sans MS" pitchFamily="66" charset="0"/>
              </a:endParaRPr>
            </a:p>
          </p:txBody>
        </p:sp>
      </p:grpSp>
      <p:grpSp>
        <p:nvGrpSpPr>
          <p:cNvPr id="3" name="Group 12"/>
          <p:cNvGrpSpPr>
            <a:grpSpLocks/>
          </p:cNvGrpSpPr>
          <p:nvPr/>
        </p:nvGrpSpPr>
        <p:grpSpPr bwMode="auto">
          <a:xfrm>
            <a:off x="2590800" y="2590800"/>
            <a:ext cx="5235575" cy="2667000"/>
            <a:chOff x="1632" y="1632"/>
            <a:chExt cx="3298" cy="1680"/>
          </a:xfrm>
        </p:grpSpPr>
        <p:sp>
          <p:nvSpPr>
            <p:cNvPr id="73747" name="Line 13"/>
            <p:cNvSpPr>
              <a:spLocks noChangeShapeType="1"/>
            </p:cNvSpPr>
            <p:nvPr/>
          </p:nvSpPr>
          <p:spPr bwMode="auto">
            <a:xfrm>
              <a:off x="1632" y="2832"/>
              <a:ext cx="1680" cy="480"/>
            </a:xfrm>
            <a:prstGeom prst="line">
              <a:avLst/>
            </a:prstGeom>
            <a:noFill/>
            <a:ln w="25400">
              <a:solidFill>
                <a:srgbClr val="0099FF"/>
              </a:solidFill>
              <a:round/>
              <a:headEnd/>
              <a:tailEnd type="none" w="med" len="lg"/>
            </a:ln>
          </p:spPr>
          <p:txBody>
            <a:bodyPr/>
            <a:lstStyle/>
            <a:p>
              <a:endParaRPr lang="en-US"/>
            </a:p>
          </p:txBody>
        </p:sp>
        <p:sp>
          <p:nvSpPr>
            <p:cNvPr id="73748" name="Text Box 14"/>
            <p:cNvSpPr txBox="1">
              <a:spLocks noChangeArrowheads="1"/>
            </p:cNvSpPr>
            <p:nvPr/>
          </p:nvSpPr>
          <p:spPr bwMode="auto">
            <a:xfrm>
              <a:off x="2448" y="1632"/>
              <a:ext cx="2482" cy="520"/>
            </a:xfrm>
            <a:prstGeom prst="rect">
              <a:avLst/>
            </a:prstGeom>
            <a:noFill/>
            <a:ln w="25400">
              <a:noFill/>
              <a:miter lim="800000"/>
              <a:headEnd/>
              <a:tailEnd type="none" w="med" len="lg"/>
            </a:ln>
          </p:spPr>
          <p:txBody>
            <a:bodyPr wrap="none">
              <a:spAutoFit/>
            </a:bodyPr>
            <a:lstStyle/>
            <a:p>
              <a:r>
                <a:rPr lang="en-GB" b="0">
                  <a:solidFill>
                    <a:srgbClr val="0099FF"/>
                  </a:solidFill>
                  <a:latin typeface="Comic Sans MS" pitchFamily="66" charset="0"/>
                </a:rPr>
                <a:t>Stage 2:	slower rates of decomposition</a:t>
              </a:r>
            </a:p>
            <a:p>
              <a:r>
                <a:rPr lang="en-GB" b="0">
                  <a:solidFill>
                    <a:srgbClr val="0099FF"/>
                  </a:solidFill>
                  <a:latin typeface="Comic Sans MS" pitchFamily="66" charset="0"/>
                </a:rPr>
                <a:t>	larger molecules</a:t>
              </a:r>
            </a:p>
            <a:p>
              <a:r>
                <a:rPr lang="en-GB" b="0">
                  <a:solidFill>
                    <a:srgbClr val="0099FF"/>
                  </a:solidFill>
                  <a:latin typeface="Comic Sans MS" pitchFamily="66" charset="0"/>
                </a:rPr>
                <a:t>	more refractory	</a:t>
              </a:r>
              <a:endParaRPr lang="en-US" b="0">
                <a:solidFill>
                  <a:srgbClr val="0099FF"/>
                </a:solidFill>
                <a:latin typeface="Comic Sans MS" pitchFamily="66" charset="0"/>
              </a:endParaRPr>
            </a:p>
          </p:txBody>
        </p:sp>
        <p:sp>
          <p:nvSpPr>
            <p:cNvPr id="73749" name="Line 15"/>
            <p:cNvSpPr>
              <a:spLocks noChangeShapeType="1"/>
            </p:cNvSpPr>
            <p:nvPr/>
          </p:nvSpPr>
          <p:spPr bwMode="auto">
            <a:xfrm flipH="1">
              <a:off x="2448" y="2016"/>
              <a:ext cx="480" cy="960"/>
            </a:xfrm>
            <a:prstGeom prst="line">
              <a:avLst/>
            </a:prstGeom>
            <a:noFill/>
            <a:ln w="25400">
              <a:solidFill>
                <a:srgbClr val="0099FF"/>
              </a:solidFill>
              <a:round/>
              <a:headEnd/>
              <a:tailEnd type="stealth" w="med" len="lg"/>
            </a:ln>
          </p:spPr>
          <p:txBody>
            <a:bodyPr/>
            <a:lstStyle/>
            <a:p>
              <a:endParaRPr lang="en-US"/>
            </a:p>
          </p:txBody>
        </p:sp>
      </p:grpSp>
      <p:grpSp>
        <p:nvGrpSpPr>
          <p:cNvPr id="4" name="Group 16"/>
          <p:cNvGrpSpPr>
            <a:grpSpLocks/>
          </p:cNvGrpSpPr>
          <p:nvPr/>
        </p:nvGrpSpPr>
        <p:grpSpPr bwMode="auto">
          <a:xfrm>
            <a:off x="4724400" y="3670300"/>
            <a:ext cx="4205288" cy="1739900"/>
            <a:chOff x="2976" y="2312"/>
            <a:chExt cx="2649" cy="1096"/>
          </a:xfrm>
        </p:grpSpPr>
        <p:sp>
          <p:nvSpPr>
            <p:cNvPr id="73744" name="Line 17"/>
            <p:cNvSpPr>
              <a:spLocks noChangeShapeType="1"/>
            </p:cNvSpPr>
            <p:nvPr/>
          </p:nvSpPr>
          <p:spPr bwMode="auto">
            <a:xfrm>
              <a:off x="3312" y="3312"/>
              <a:ext cx="1968" cy="96"/>
            </a:xfrm>
            <a:prstGeom prst="line">
              <a:avLst/>
            </a:prstGeom>
            <a:noFill/>
            <a:ln w="25400">
              <a:solidFill>
                <a:srgbClr val="009900"/>
              </a:solidFill>
              <a:round/>
              <a:headEnd/>
              <a:tailEnd type="none" w="med" len="lg"/>
            </a:ln>
          </p:spPr>
          <p:txBody>
            <a:bodyPr/>
            <a:lstStyle/>
            <a:p>
              <a:endParaRPr lang="en-US"/>
            </a:p>
          </p:txBody>
        </p:sp>
        <p:sp>
          <p:nvSpPr>
            <p:cNvPr id="73745" name="Text Box 18"/>
            <p:cNvSpPr txBox="1">
              <a:spLocks noChangeArrowheads="1"/>
            </p:cNvSpPr>
            <p:nvPr/>
          </p:nvSpPr>
          <p:spPr bwMode="auto">
            <a:xfrm>
              <a:off x="2976" y="2312"/>
              <a:ext cx="2649" cy="520"/>
            </a:xfrm>
            <a:prstGeom prst="rect">
              <a:avLst/>
            </a:prstGeom>
            <a:noFill/>
            <a:ln w="25400">
              <a:noFill/>
              <a:miter lim="800000"/>
              <a:headEnd/>
              <a:tailEnd type="none" w="med" len="lg"/>
            </a:ln>
          </p:spPr>
          <p:txBody>
            <a:bodyPr wrap="none">
              <a:spAutoFit/>
            </a:bodyPr>
            <a:lstStyle/>
            <a:p>
              <a:r>
                <a:rPr lang="en-GB" b="0">
                  <a:solidFill>
                    <a:srgbClr val="009900"/>
                  </a:solidFill>
                  <a:latin typeface="Comic Sans MS" pitchFamily="66" charset="0"/>
                </a:rPr>
                <a:t>Stage 3:	very slow rates of decomposition</a:t>
              </a:r>
            </a:p>
            <a:p>
              <a:r>
                <a:rPr lang="en-GB" b="0">
                  <a:solidFill>
                    <a:srgbClr val="009900"/>
                  </a:solidFill>
                  <a:latin typeface="Comic Sans MS" pitchFamily="66" charset="0"/>
                </a:rPr>
                <a:t>	large molecules</a:t>
              </a:r>
            </a:p>
            <a:p>
              <a:r>
                <a:rPr lang="en-GB" b="0">
                  <a:solidFill>
                    <a:srgbClr val="009900"/>
                  </a:solidFill>
                  <a:latin typeface="Comic Sans MS" pitchFamily="66" charset="0"/>
                </a:rPr>
                <a:t>	very difficult to degrade</a:t>
              </a:r>
              <a:endParaRPr lang="en-US" b="0">
                <a:solidFill>
                  <a:srgbClr val="009900"/>
                </a:solidFill>
                <a:latin typeface="Comic Sans MS" pitchFamily="66" charset="0"/>
              </a:endParaRPr>
            </a:p>
          </p:txBody>
        </p:sp>
        <p:sp>
          <p:nvSpPr>
            <p:cNvPr id="73746" name="Line 19"/>
            <p:cNvSpPr>
              <a:spLocks noChangeShapeType="1"/>
            </p:cNvSpPr>
            <p:nvPr/>
          </p:nvSpPr>
          <p:spPr bwMode="auto">
            <a:xfrm>
              <a:off x="4224" y="2832"/>
              <a:ext cx="0" cy="480"/>
            </a:xfrm>
            <a:prstGeom prst="line">
              <a:avLst/>
            </a:prstGeom>
            <a:noFill/>
            <a:ln w="25400">
              <a:solidFill>
                <a:srgbClr val="009900"/>
              </a:solidFill>
              <a:round/>
              <a:headEnd/>
              <a:tailEnd type="stealth" w="med" len="lg"/>
            </a:ln>
          </p:spPr>
          <p:txBody>
            <a:bodyPr/>
            <a:lstStyle/>
            <a:p>
              <a:endParaRPr lang="en-US"/>
            </a:p>
          </p:txBody>
        </p:sp>
      </p:grpSp>
      <p:sp>
        <p:nvSpPr>
          <p:cNvPr id="73740" name="Line 20"/>
          <p:cNvSpPr>
            <a:spLocks noChangeShapeType="1"/>
          </p:cNvSpPr>
          <p:nvPr/>
        </p:nvSpPr>
        <p:spPr bwMode="auto">
          <a:xfrm>
            <a:off x="1447800" y="1524000"/>
            <a:ext cx="0" cy="762000"/>
          </a:xfrm>
          <a:prstGeom prst="line">
            <a:avLst/>
          </a:prstGeom>
          <a:noFill/>
          <a:ln w="25400">
            <a:solidFill>
              <a:srgbClr val="000080"/>
            </a:solidFill>
            <a:round/>
            <a:headEnd/>
            <a:tailEnd type="stealth" w="med" len="lg"/>
          </a:ln>
        </p:spPr>
        <p:txBody>
          <a:bodyPr/>
          <a:lstStyle/>
          <a:p>
            <a:endParaRPr lang="en-US"/>
          </a:p>
        </p:txBody>
      </p:sp>
      <p:sp>
        <p:nvSpPr>
          <p:cNvPr id="73741" name="Text Box 21"/>
          <p:cNvSpPr txBox="1">
            <a:spLocks noChangeArrowheads="1"/>
          </p:cNvSpPr>
          <p:nvPr/>
        </p:nvSpPr>
        <p:spPr bwMode="auto">
          <a:xfrm>
            <a:off x="355600" y="1035050"/>
            <a:ext cx="2181225" cy="336550"/>
          </a:xfrm>
          <a:prstGeom prst="rect">
            <a:avLst/>
          </a:prstGeom>
          <a:noFill/>
          <a:ln w="25400">
            <a:noFill/>
            <a:miter lim="800000"/>
            <a:headEnd/>
            <a:tailEnd type="none" w="med" len="lg"/>
          </a:ln>
        </p:spPr>
        <p:txBody>
          <a:bodyPr wrap="none">
            <a:spAutoFit/>
          </a:bodyPr>
          <a:lstStyle/>
          <a:p>
            <a:r>
              <a:rPr lang="en-GB" b="0">
                <a:solidFill>
                  <a:srgbClr val="000099"/>
                </a:solidFill>
                <a:latin typeface="Comic Sans MS" pitchFamily="66" charset="0"/>
              </a:rPr>
              <a:t>Organic matter input</a:t>
            </a:r>
            <a:endParaRPr lang="en-US" b="0">
              <a:solidFill>
                <a:srgbClr val="000099"/>
              </a:solidFill>
              <a:latin typeface="Comic Sans MS" pitchFamily="66" charset="0"/>
            </a:endParaRPr>
          </a:p>
        </p:txBody>
      </p:sp>
      <p:sp>
        <p:nvSpPr>
          <p:cNvPr id="73742" name="Rectangle 22"/>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sp>
        <p:nvSpPr>
          <p:cNvPr id="73743" name="Text Box 23"/>
          <p:cNvSpPr txBox="1">
            <a:spLocks noChangeArrowheads="1"/>
          </p:cNvSpPr>
          <p:nvPr/>
        </p:nvSpPr>
        <p:spPr bwMode="auto">
          <a:xfrm>
            <a:off x="7019925" y="5949950"/>
            <a:ext cx="1663700" cy="336550"/>
          </a:xfrm>
          <a:prstGeom prst="rect">
            <a:avLst/>
          </a:prstGeom>
          <a:noFill/>
          <a:ln w="9525">
            <a:noFill/>
            <a:miter lim="800000"/>
            <a:headEnd/>
            <a:tailEnd/>
          </a:ln>
        </p:spPr>
        <p:txBody>
          <a:bodyPr wrap="none">
            <a:spAutoFit/>
          </a:bodyPr>
          <a:lstStyle/>
          <a:p>
            <a:r>
              <a:rPr lang="cs-CZ"/>
              <a:t>Dle K.T.Semple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61"/>
          <p:cNvSpPr>
            <a:spLocks noGrp="1" noChangeArrowheads="1"/>
          </p:cNvSpPr>
          <p:nvPr>
            <p:ph type="title"/>
          </p:nvPr>
        </p:nvSpPr>
        <p:spPr/>
        <p:txBody>
          <a:bodyPr/>
          <a:lstStyle/>
          <a:p>
            <a:pPr eaLnBrk="1" hangingPunct="1"/>
            <a:endParaRPr lang="en-US" smtClean="0"/>
          </a:p>
        </p:txBody>
      </p:sp>
      <p:sp>
        <p:nvSpPr>
          <p:cNvPr id="74755" name="Zástupný symbol pro číslo snímku 3"/>
          <p:cNvSpPr>
            <a:spLocks noGrp="1"/>
          </p:cNvSpPr>
          <p:nvPr>
            <p:ph type="sldNum" sz="quarter" idx="10"/>
          </p:nvPr>
        </p:nvSpPr>
        <p:spPr>
          <a:noFill/>
        </p:spPr>
        <p:txBody>
          <a:bodyPr/>
          <a:lstStyle/>
          <a:p>
            <a:r>
              <a:rPr lang="cs-CZ" smtClean="0">
                <a:latin typeface="Arial" charset="0"/>
              </a:rPr>
              <a:t>Snímek </a:t>
            </a:r>
            <a:fld id="{666D1FBE-978E-4AE0-BF93-26EF71FF1E2B}" type="slidenum">
              <a:rPr lang="cs-CZ" smtClean="0">
                <a:latin typeface="Arial" charset="0"/>
              </a:rPr>
              <a:pPr/>
              <a:t>64</a:t>
            </a:fld>
            <a:endParaRPr lang="cs-CZ" smtClean="0">
              <a:latin typeface="Arial" charset="0"/>
            </a:endParaRPr>
          </a:p>
        </p:txBody>
      </p:sp>
      <p:grpSp>
        <p:nvGrpSpPr>
          <p:cNvPr id="2" name="Group 3"/>
          <p:cNvGrpSpPr>
            <a:grpSpLocks/>
          </p:cNvGrpSpPr>
          <p:nvPr/>
        </p:nvGrpSpPr>
        <p:grpSpPr bwMode="auto">
          <a:xfrm>
            <a:off x="1079500" y="4257675"/>
            <a:ext cx="1127125" cy="974725"/>
            <a:chOff x="680" y="2682"/>
            <a:chExt cx="710" cy="614"/>
          </a:xfrm>
        </p:grpSpPr>
        <p:sp>
          <p:nvSpPr>
            <p:cNvPr id="74812" name="AutoShape 4"/>
            <p:cNvSpPr>
              <a:spLocks noChangeArrowheads="1"/>
            </p:cNvSpPr>
            <p:nvPr/>
          </p:nvSpPr>
          <p:spPr bwMode="auto">
            <a:xfrm rot="10674588">
              <a:off x="780" y="2682"/>
              <a:ext cx="463" cy="152"/>
            </a:xfrm>
            <a:prstGeom prst="curvedUpArrow">
              <a:avLst>
                <a:gd name="adj1" fmla="val 60921"/>
                <a:gd name="adj2" fmla="val 121842"/>
                <a:gd name="adj3" fmla="val 33333"/>
              </a:avLst>
            </a:prstGeom>
            <a:solidFill>
              <a:srgbClr val="FF3300"/>
            </a:solidFill>
            <a:ln w="9525">
              <a:solidFill>
                <a:schemeClr val="tx1"/>
              </a:solidFill>
              <a:miter lim="800000"/>
              <a:headEnd/>
              <a:tailEnd/>
            </a:ln>
          </p:spPr>
          <p:txBody>
            <a:bodyPr wrap="none" anchor="ctr"/>
            <a:lstStyle/>
            <a:p>
              <a:endParaRPr lang="cs-CZ"/>
            </a:p>
          </p:txBody>
        </p:sp>
        <p:sp>
          <p:nvSpPr>
            <p:cNvPr id="74813" name="AutoShape 5"/>
            <p:cNvSpPr>
              <a:spLocks noChangeArrowheads="1"/>
            </p:cNvSpPr>
            <p:nvPr/>
          </p:nvSpPr>
          <p:spPr bwMode="auto">
            <a:xfrm rot="38309">
              <a:off x="811" y="3144"/>
              <a:ext cx="463" cy="152"/>
            </a:xfrm>
            <a:prstGeom prst="curvedUpArrow">
              <a:avLst>
                <a:gd name="adj1" fmla="val 60921"/>
                <a:gd name="adj2" fmla="val 121842"/>
                <a:gd name="adj3" fmla="val 33333"/>
              </a:avLst>
            </a:prstGeom>
            <a:solidFill>
              <a:srgbClr val="FF3300"/>
            </a:solidFill>
            <a:ln w="9525">
              <a:solidFill>
                <a:schemeClr val="tx1"/>
              </a:solidFill>
              <a:miter lim="800000"/>
              <a:headEnd/>
              <a:tailEnd/>
            </a:ln>
          </p:spPr>
          <p:txBody>
            <a:bodyPr wrap="none" anchor="ctr"/>
            <a:lstStyle/>
            <a:p>
              <a:endParaRPr lang="cs-CZ"/>
            </a:p>
          </p:txBody>
        </p:sp>
        <p:sp>
          <p:nvSpPr>
            <p:cNvPr id="74814" name="Text Box 6"/>
            <p:cNvSpPr txBox="1">
              <a:spLocks noChangeArrowheads="1"/>
            </p:cNvSpPr>
            <p:nvPr/>
          </p:nvSpPr>
          <p:spPr bwMode="auto">
            <a:xfrm>
              <a:off x="680" y="2820"/>
              <a:ext cx="710" cy="326"/>
            </a:xfrm>
            <a:prstGeom prst="rect">
              <a:avLst/>
            </a:prstGeom>
            <a:noFill/>
            <a:ln w="9525">
              <a:noFill/>
              <a:miter lim="800000"/>
              <a:headEnd/>
              <a:tailEnd/>
            </a:ln>
          </p:spPr>
          <p:txBody>
            <a:bodyPr wrap="none">
              <a:spAutoFit/>
            </a:bodyPr>
            <a:lstStyle/>
            <a:p>
              <a:pPr algn="ctr"/>
              <a:r>
                <a:rPr lang="en-GB" sz="1400">
                  <a:solidFill>
                    <a:srgbClr val="CC0066"/>
                  </a:solidFill>
                  <a:latin typeface="Comic Sans MS" pitchFamily="66" charset="0"/>
                </a:rPr>
                <a:t>Microbial</a:t>
              </a:r>
            </a:p>
            <a:p>
              <a:pPr algn="ctr"/>
              <a:r>
                <a:rPr lang="en-GB" sz="1400">
                  <a:solidFill>
                    <a:srgbClr val="CC0066"/>
                  </a:solidFill>
                  <a:latin typeface="Comic Sans MS" pitchFamily="66" charset="0"/>
                </a:rPr>
                <a:t>metabolism</a:t>
              </a:r>
            </a:p>
          </p:txBody>
        </p:sp>
      </p:grpSp>
      <p:grpSp>
        <p:nvGrpSpPr>
          <p:cNvPr id="3" name="Group 7"/>
          <p:cNvGrpSpPr>
            <a:grpSpLocks/>
          </p:cNvGrpSpPr>
          <p:nvPr/>
        </p:nvGrpSpPr>
        <p:grpSpPr bwMode="auto">
          <a:xfrm>
            <a:off x="1127125" y="5334000"/>
            <a:ext cx="942975" cy="858838"/>
            <a:chOff x="710" y="3360"/>
            <a:chExt cx="594" cy="541"/>
          </a:xfrm>
        </p:grpSpPr>
        <p:sp>
          <p:nvSpPr>
            <p:cNvPr id="74810" name="Line 8"/>
            <p:cNvSpPr>
              <a:spLocks noChangeShapeType="1"/>
            </p:cNvSpPr>
            <p:nvPr/>
          </p:nvSpPr>
          <p:spPr bwMode="auto">
            <a:xfrm>
              <a:off x="1008" y="3360"/>
              <a:ext cx="0" cy="288"/>
            </a:xfrm>
            <a:prstGeom prst="line">
              <a:avLst/>
            </a:prstGeom>
            <a:noFill/>
            <a:ln w="25400">
              <a:solidFill>
                <a:srgbClr val="000080"/>
              </a:solidFill>
              <a:round/>
              <a:headEnd/>
              <a:tailEnd type="stealth" w="med" len="lg"/>
            </a:ln>
          </p:spPr>
          <p:txBody>
            <a:bodyPr/>
            <a:lstStyle/>
            <a:p>
              <a:endParaRPr lang="en-US"/>
            </a:p>
          </p:txBody>
        </p:sp>
        <p:sp>
          <p:nvSpPr>
            <p:cNvPr id="74811" name="Text Box 9"/>
            <p:cNvSpPr txBox="1">
              <a:spLocks noChangeArrowheads="1"/>
            </p:cNvSpPr>
            <p:nvPr/>
          </p:nvSpPr>
          <p:spPr bwMode="auto">
            <a:xfrm>
              <a:off x="710" y="3689"/>
              <a:ext cx="594" cy="212"/>
            </a:xfrm>
            <a:prstGeom prst="rect">
              <a:avLst/>
            </a:prstGeom>
            <a:noFill/>
            <a:ln w="25400">
              <a:noFill/>
              <a:miter lim="800000"/>
              <a:headEnd/>
              <a:tailEnd type="none" w="med" len="lg"/>
            </a:ln>
          </p:spPr>
          <p:txBody>
            <a:bodyPr wrap="none">
              <a:spAutoFit/>
            </a:bodyPr>
            <a:lstStyle/>
            <a:p>
              <a:r>
                <a:rPr lang="en-GB">
                  <a:solidFill>
                    <a:srgbClr val="000099"/>
                  </a:solidFill>
                  <a:latin typeface="Comic Sans MS" pitchFamily="66" charset="0"/>
                </a:rPr>
                <a:t>Biomass</a:t>
              </a:r>
              <a:endParaRPr lang="en-US">
                <a:solidFill>
                  <a:srgbClr val="000099"/>
                </a:solidFill>
                <a:latin typeface="Comic Sans MS" pitchFamily="66" charset="0"/>
              </a:endParaRPr>
            </a:p>
          </p:txBody>
        </p:sp>
      </p:grpSp>
      <p:grpSp>
        <p:nvGrpSpPr>
          <p:cNvPr id="4" name="Group 10"/>
          <p:cNvGrpSpPr>
            <a:grpSpLocks/>
          </p:cNvGrpSpPr>
          <p:nvPr/>
        </p:nvGrpSpPr>
        <p:grpSpPr bwMode="auto">
          <a:xfrm>
            <a:off x="304800" y="1263650"/>
            <a:ext cx="8186738" cy="2895600"/>
            <a:chOff x="192" y="796"/>
            <a:chExt cx="5157" cy="1824"/>
          </a:xfrm>
        </p:grpSpPr>
        <p:sp>
          <p:nvSpPr>
            <p:cNvPr id="74793" name="Freeform 11"/>
            <p:cNvSpPr>
              <a:spLocks/>
            </p:cNvSpPr>
            <p:nvPr/>
          </p:nvSpPr>
          <p:spPr bwMode="auto">
            <a:xfrm>
              <a:off x="518" y="1536"/>
              <a:ext cx="4831" cy="213"/>
            </a:xfrm>
            <a:custGeom>
              <a:avLst/>
              <a:gdLst>
                <a:gd name="T0" fmla="*/ 0 w 4833"/>
                <a:gd name="T1" fmla="*/ 213 h 214"/>
                <a:gd name="T2" fmla="*/ 217 w 4833"/>
                <a:gd name="T3" fmla="*/ 196 h 214"/>
                <a:gd name="T4" fmla="*/ 375 w 4833"/>
                <a:gd name="T5" fmla="*/ 113 h 214"/>
                <a:gd name="T6" fmla="*/ 551 w 4833"/>
                <a:gd name="T7" fmla="*/ 155 h 214"/>
                <a:gd name="T8" fmla="*/ 717 w 4833"/>
                <a:gd name="T9" fmla="*/ 188 h 214"/>
                <a:gd name="T10" fmla="*/ 1493 w 4833"/>
                <a:gd name="T11" fmla="*/ 155 h 214"/>
                <a:gd name="T12" fmla="*/ 2311 w 4833"/>
                <a:gd name="T13" fmla="*/ 188 h 214"/>
                <a:gd name="T14" fmla="*/ 3505 w 4833"/>
                <a:gd name="T15" fmla="*/ 113 h 214"/>
                <a:gd name="T16" fmla="*/ 4046 w 4833"/>
                <a:gd name="T17" fmla="*/ 105 h 214"/>
                <a:gd name="T18" fmla="*/ 4555 w 4833"/>
                <a:gd name="T19" fmla="*/ 89 h 214"/>
                <a:gd name="T20" fmla="*/ 4831 w 4833"/>
                <a:gd name="T21" fmla="*/ 97 h 2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33"/>
                <a:gd name="T34" fmla="*/ 0 h 214"/>
                <a:gd name="T35" fmla="*/ 4833 w 4833"/>
                <a:gd name="T36" fmla="*/ 214 h 2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33" h="214">
                  <a:moveTo>
                    <a:pt x="0" y="214"/>
                  </a:moveTo>
                  <a:cubicBezTo>
                    <a:pt x="72" y="208"/>
                    <a:pt x="145" y="206"/>
                    <a:pt x="217" y="197"/>
                  </a:cubicBezTo>
                  <a:cubicBezTo>
                    <a:pt x="288" y="188"/>
                    <a:pt x="315" y="133"/>
                    <a:pt x="375" y="114"/>
                  </a:cubicBezTo>
                  <a:cubicBezTo>
                    <a:pt x="515" y="129"/>
                    <a:pt x="384" y="109"/>
                    <a:pt x="551" y="156"/>
                  </a:cubicBezTo>
                  <a:cubicBezTo>
                    <a:pt x="604" y="171"/>
                    <a:pt x="664" y="177"/>
                    <a:pt x="717" y="189"/>
                  </a:cubicBezTo>
                  <a:cubicBezTo>
                    <a:pt x="983" y="183"/>
                    <a:pt x="1228" y="162"/>
                    <a:pt x="1494" y="156"/>
                  </a:cubicBezTo>
                  <a:cubicBezTo>
                    <a:pt x="1697" y="83"/>
                    <a:pt x="2075" y="159"/>
                    <a:pt x="2312" y="189"/>
                  </a:cubicBezTo>
                  <a:cubicBezTo>
                    <a:pt x="2823" y="178"/>
                    <a:pt x="3062" y="174"/>
                    <a:pt x="3506" y="114"/>
                  </a:cubicBezTo>
                  <a:cubicBezTo>
                    <a:pt x="3674" y="0"/>
                    <a:pt x="3509" y="105"/>
                    <a:pt x="4048" y="105"/>
                  </a:cubicBezTo>
                  <a:cubicBezTo>
                    <a:pt x="4235" y="105"/>
                    <a:pt x="4379" y="97"/>
                    <a:pt x="4557" y="89"/>
                  </a:cubicBezTo>
                  <a:cubicBezTo>
                    <a:pt x="4783" y="98"/>
                    <a:pt x="4691" y="97"/>
                    <a:pt x="4833" y="97"/>
                  </a:cubicBezTo>
                </a:path>
              </a:pathLst>
            </a:custGeom>
            <a:noFill/>
            <a:ln w="25400" cap="flat" cmpd="sng">
              <a:solidFill>
                <a:srgbClr val="996600"/>
              </a:solidFill>
              <a:prstDash val="solid"/>
              <a:round/>
              <a:headEnd type="none" w="med" len="med"/>
              <a:tailEnd type="none" w="med" len="lg"/>
            </a:ln>
          </p:spPr>
          <p:txBody>
            <a:bodyPr/>
            <a:lstStyle/>
            <a:p>
              <a:endParaRPr lang="en-US"/>
            </a:p>
          </p:txBody>
        </p:sp>
        <p:grpSp>
          <p:nvGrpSpPr>
            <p:cNvPr id="74794" name="Group 12"/>
            <p:cNvGrpSpPr>
              <a:grpSpLocks/>
            </p:cNvGrpSpPr>
            <p:nvPr/>
          </p:nvGrpSpPr>
          <p:grpSpPr bwMode="auto">
            <a:xfrm>
              <a:off x="192" y="796"/>
              <a:ext cx="1709" cy="1824"/>
              <a:chOff x="192" y="796"/>
              <a:chExt cx="1709" cy="1824"/>
            </a:xfrm>
          </p:grpSpPr>
          <p:sp>
            <p:nvSpPr>
              <p:cNvPr id="74795" name="Text Box 13"/>
              <p:cNvSpPr txBox="1">
                <a:spLocks noChangeArrowheads="1"/>
              </p:cNvSpPr>
              <p:nvPr/>
            </p:nvSpPr>
            <p:spPr bwMode="auto">
              <a:xfrm>
                <a:off x="192" y="1913"/>
                <a:ext cx="640" cy="212"/>
              </a:xfrm>
              <a:prstGeom prst="rect">
                <a:avLst/>
              </a:prstGeom>
              <a:noFill/>
              <a:ln w="25400">
                <a:noFill/>
                <a:miter lim="800000"/>
                <a:headEnd/>
                <a:tailEnd type="none" w="med" len="lg"/>
              </a:ln>
            </p:spPr>
            <p:txBody>
              <a:bodyPr wrap="none">
                <a:spAutoFit/>
              </a:bodyPr>
              <a:lstStyle/>
              <a:p>
                <a:r>
                  <a:rPr lang="en-GB">
                    <a:solidFill>
                      <a:srgbClr val="009900"/>
                    </a:solidFill>
                    <a:latin typeface="Comic Sans MS" pitchFamily="66" charset="0"/>
                  </a:rPr>
                  <a:t>Cellulose</a:t>
                </a:r>
                <a:endParaRPr lang="en-US">
                  <a:solidFill>
                    <a:srgbClr val="009900"/>
                  </a:solidFill>
                  <a:latin typeface="Comic Sans MS" pitchFamily="66" charset="0"/>
                </a:endParaRPr>
              </a:p>
            </p:txBody>
          </p:sp>
          <p:sp>
            <p:nvSpPr>
              <p:cNvPr id="74796" name="Text Box 14"/>
              <p:cNvSpPr txBox="1">
                <a:spLocks noChangeArrowheads="1"/>
              </p:cNvSpPr>
              <p:nvPr/>
            </p:nvSpPr>
            <p:spPr bwMode="auto">
              <a:xfrm>
                <a:off x="1440" y="1913"/>
                <a:ext cx="461" cy="212"/>
              </a:xfrm>
              <a:prstGeom prst="rect">
                <a:avLst/>
              </a:prstGeom>
              <a:noFill/>
              <a:ln w="25400">
                <a:noFill/>
                <a:miter lim="800000"/>
                <a:headEnd/>
                <a:tailEnd type="none" w="med" len="lg"/>
              </a:ln>
            </p:spPr>
            <p:txBody>
              <a:bodyPr wrap="none">
                <a:spAutoFit/>
              </a:bodyPr>
              <a:lstStyle/>
              <a:p>
                <a:r>
                  <a:rPr lang="en-GB">
                    <a:solidFill>
                      <a:srgbClr val="FF9900"/>
                    </a:solidFill>
                    <a:latin typeface="Comic Sans MS" pitchFamily="66" charset="0"/>
                  </a:rPr>
                  <a:t>Lignin</a:t>
                </a:r>
                <a:endParaRPr lang="en-US">
                  <a:solidFill>
                    <a:srgbClr val="FF9900"/>
                  </a:solidFill>
                  <a:latin typeface="Comic Sans MS" pitchFamily="66" charset="0"/>
                </a:endParaRPr>
              </a:p>
            </p:txBody>
          </p:sp>
          <p:sp>
            <p:nvSpPr>
              <p:cNvPr id="74797" name="Text Box 15"/>
              <p:cNvSpPr txBox="1">
                <a:spLocks noChangeArrowheads="1"/>
              </p:cNvSpPr>
              <p:nvPr/>
            </p:nvSpPr>
            <p:spPr bwMode="auto">
              <a:xfrm>
                <a:off x="576" y="1920"/>
                <a:ext cx="1018" cy="520"/>
              </a:xfrm>
              <a:prstGeom prst="rect">
                <a:avLst/>
              </a:prstGeom>
              <a:noFill/>
              <a:ln w="25400">
                <a:noFill/>
                <a:miter lim="800000"/>
                <a:headEnd/>
                <a:tailEnd type="none" w="med" len="lg"/>
              </a:ln>
            </p:spPr>
            <p:txBody>
              <a:bodyPr wrap="none">
                <a:spAutoFit/>
              </a:bodyPr>
              <a:lstStyle/>
              <a:p>
                <a:pPr algn="ctr"/>
                <a:r>
                  <a:rPr lang="en-GB">
                    <a:solidFill>
                      <a:srgbClr val="000099"/>
                    </a:solidFill>
                    <a:latin typeface="Comic Sans MS" pitchFamily="66" charset="0"/>
                  </a:rPr>
                  <a:t>Proteins</a:t>
                </a:r>
              </a:p>
              <a:p>
                <a:pPr algn="ctr"/>
                <a:r>
                  <a:rPr lang="en-GB">
                    <a:solidFill>
                      <a:srgbClr val="000099"/>
                    </a:solidFill>
                    <a:latin typeface="Comic Sans MS" pitchFamily="66" charset="0"/>
                  </a:rPr>
                  <a:t>Carbohydrates</a:t>
                </a:r>
              </a:p>
              <a:p>
                <a:pPr algn="ctr"/>
                <a:r>
                  <a:rPr lang="en-GB">
                    <a:solidFill>
                      <a:srgbClr val="000099"/>
                    </a:solidFill>
                    <a:latin typeface="Comic Sans MS" pitchFamily="66" charset="0"/>
                  </a:rPr>
                  <a:t>Lipids</a:t>
                </a:r>
                <a:endParaRPr lang="en-US">
                  <a:solidFill>
                    <a:srgbClr val="000099"/>
                  </a:solidFill>
                  <a:latin typeface="Comic Sans MS" pitchFamily="66" charset="0"/>
                </a:endParaRPr>
              </a:p>
            </p:txBody>
          </p:sp>
          <p:grpSp>
            <p:nvGrpSpPr>
              <p:cNvPr id="74798" name="Group 16"/>
              <p:cNvGrpSpPr>
                <a:grpSpLocks/>
              </p:cNvGrpSpPr>
              <p:nvPr/>
            </p:nvGrpSpPr>
            <p:grpSpPr bwMode="auto">
              <a:xfrm>
                <a:off x="880" y="880"/>
                <a:ext cx="633" cy="1740"/>
                <a:chOff x="284" y="624"/>
                <a:chExt cx="1444" cy="2162"/>
              </a:xfrm>
            </p:grpSpPr>
            <p:pic>
              <p:nvPicPr>
                <p:cNvPr id="74800" name="Picture 17" descr="j0110837"/>
                <p:cNvPicPr>
                  <a:picLocks noChangeAspect="1" noChangeArrowheads="1"/>
                </p:cNvPicPr>
                <p:nvPr/>
              </p:nvPicPr>
              <p:blipFill>
                <a:blip r:embed="rId2" cstate="print"/>
                <a:srcRect/>
                <a:stretch>
                  <a:fillRect/>
                </a:stretch>
              </p:blipFill>
              <p:spPr bwMode="auto">
                <a:xfrm>
                  <a:off x="288" y="624"/>
                  <a:ext cx="1440" cy="1233"/>
                </a:xfrm>
                <a:prstGeom prst="rect">
                  <a:avLst/>
                </a:prstGeom>
                <a:noFill/>
                <a:ln w="9525">
                  <a:noFill/>
                  <a:miter lim="800000"/>
                  <a:headEnd/>
                  <a:tailEnd/>
                </a:ln>
              </p:spPr>
            </p:pic>
            <p:sp>
              <p:nvSpPr>
                <p:cNvPr id="74801" name="Freeform 18"/>
                <p:cNvSpPr>
                  <a:spLocks/>
                </p:cNvSpPr>
                <p:nvPr/>
              </p:nvSpPr>
              <p:spPr bwMode="auto">
                <a:xfrm>
                  <a:off x="284" y="1776"/>
                  <a:ext cx="359" cy="701"/>
                </a:xfrm>
                <a:custGeom>
                  <a:avLst/>
                  <a:gdLst>
                    <a:gd name="T0" fmla="*/ 359 w 359"/>
                    <a:gd name="T1" fmla="*/ 0 h 701"/>
                    <a:gd name="T2" fmla="*/ 317 w 359"/>
                    <a:gd name="T3" fmla="*/ 167 h 701"/>
                    <a:gd name="T4" fmla="*/ 284 w 359"/>
                    <a:gd name="T5" fmla="*/ 259 h 701"/>
                    <a:gd name="T6" fmla="*/ 158 w 359"/>
                    <a:gd name="T7" fmla="*/ 309 h 701"/>
                    <a:gd name="T8" fmla="*/ 33 w 359"/>
                    <a:gd name="T9" fmla="*/ 426 h 701"/>
                    <a:gd name="T10" fmla="*/ 17 w 359"/>
                    <a:gd name="T11" fmla="*/ 626 h 701"/>
                    <a:gd name="T12" fmla="*/ 0 w 359"/>
                    <a:gd name="T13" fmla="*/ 701 h 701"/>
                    <a:gd name="T14" fmla="*/ 0 60000 65536"/>
                    <a:gd name="T15" fmla="*/ 0 60000 65536"/>
                    <a:gd name="T16" fmla="*/ 0 60000 65536"/>
                    <a:gd name="T17" fmla="*/ 0 60000 65536"/>
                    <a:gd name="T18" fmla="*/ 0 60000 65536"/>
                    <a:gd name="T19" fmla="*/ 0 60000 65536"/>
                    <a:gd name="T20" fmla="*/ 0 60000 65536"/>
                    <a:gd name="T21" fmla="*/ 0 w 359"/>
                    <a:gd name="T22" fmla="*/ 0 h 701"/>
                    <a:gd name="T23" fmla="*/ 359 w 359"/>
                    <a:gd name="T24" fmla="*/ 701 h 7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9" h="701">
                      <a:moveTo>
                        <a:pt x="359" y="0"/>
                      </a:moveTo>
                      <a:cubicBezTo>
                        <a:pt x="339" y="55"/>
                        <a:pt x="330" y="110"/>
                        <a:pt x="317" y="167"/>
                      </a:cubicBezTo>
                      <a:cubicBezTo>
                        <a:pt x="311" y="195"/>
                        <a:pt x="308" y="238"/>
                        <a:pt x="284" y="259"/>
                      </a:cubicBezTo>
                      <a:cubicBezTo>
                        <a:pt x="246" y="292"/>
                        <a:pt x="201" y="290"/>
                        <a:pt x="158" y="309"/>
                      </a:cubicBezTo>
                      <a:cubicBezTo>
                        <a:pt x="102" y="333"/>
                        <a:pt x="60" y="371"/>
                        <a:pt x="33" y="426"/>
                      </a:cubicBezTo>
                      <a:cubicBezTo>
                        <a:pt x="11" y="565"/>
                        <a:pt x="45" y="343"/>
                        <a:pt x="17" y="626"/>
                      </a:cubicBezTo>
                      <a:cubicBezTo>
                        <a:pt x="15" y="651"/>
                        <a:pt x="0" y="674"/>
                        <a:pt x="0" y="701"/>
                      </a:cubicBezTo>
                    </a:path>
                  </a:pathLst>
                </a:custGeom>
                <a:noFill/>
                <a:ln w="9525">
                  <a:solidFill>
                    <a:schemeClr val="tx1"/>
                  </a:solidFill>
                  <a:round/>
                  <a:headEnd/>
                  <a:tailEnd type="none" w="med" len="med"/>
                </a:ln>
              </p:spPr>
              <p:txBody>
                <a:bodyPr/>
                <a:lstStyle/>
                <a:p>
                  <a:endParaRPr lang="en-US"/>
                </a:p>
              </p:txBody>
            </p:sp>
            <p:sp>
              <p:nvSpPr>
                <p:cNvPr id="74802" name="Freeform 19"/>
                <p:cNvSpPr>
                  <a:spLocks/>
                </p:cNvSpPr>
                <p:nvPr/>
              </p:nvSpPr>
              <p:spPr bwMode="auto">
                <a:xfrm>
                  <a:off x="656" y="1779"/>
                  <a:ext cx="244" cy="721"/>
                </a:xfrm>
                <a:custGeom>
                  <a:avLst/>
                  <a:gdLst>
                    <a:gd name="T0" fmla="*/ 0 w 244"/>
                    <a:gd name="T1" fmla="*/ 0 h 721"/>
                    <a:gd name="T2" fmla="*/ 75 w 244"/>
                    <a:gd name="T3" fmla="*/ 117 h 721"/>
                    <a:gd name="T4" fmla="*/ 108 w 244"/>
                    <a:gd name="T5" fmla="*/ 184 h 721"/>
                    <a:gd name="T6" fmla="*/ 125 w 244"/>
                    <a:gd name="T7" fmla="*/ 501 h 721"/>
                    <a:gd name="T8" fmla="*/ 175 w 244"/>
                    <a:gd name="T9" fmla="*/ 634 h 721"/>
                    <a:gd name="T10" fmla="*/ 242 w 244"/>
                    <a:gd name="T11" fmla="*/ 718 h 721"/>
                    <a:gd name="T12" fmla="*/ 233 w 244"/>
                    <a:gd name="T13" fmla="*/ 718 h 721"/>
                    <a:gd name="T14" fmla="*/ 0 60000 65536"/>
                    <a:gd name="T15" fmla="*/ 0 60000 65536"/>
                    <a:gd name="T16" fmla="*/ 0 60000 65536"/>
                    <a:gd name="T17" fmla="*/ 0 60000 65536"/>
                    <a:gd name="T18" fmla="*/ 0 60000 65536"/>
                    <a:gd name="T19" fmla="*/ 0 60000 65536"/>
                    <a:gd name="T20" fmla="*/ 0 60000 65536"/>
                    <a:gd name="T21" fmla="*/ 0 w 244"/>
                    <a:gd name="T22" fmla="*/ 0 h 721"/>
                    <a:gd name="T23" fmla="*/ 244 w 244"/>
                    <a:gd name="T24" fmla="*/ 721 h 7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4" h="721">
                      <a:moveTo>
                        <a:pt x="0" y="0"/>
                      </a:moveTo>
                      <a:cubicBezTo>
                        <a:pt x="10" y="60"/>
                        <a:pt x="22" y="91"/>
                        <a:pt x="75" y="117"/>
                      </a:cubicBezTo>
                      <a:cubicBezTo>
                        <a:pt x="86" y="139"/>
                        <a:pt x="97" y="162"/>
                        <a:pt x="108" y="184"/>
                      </a:cubicBezTo>
                      <a:cubicBezTo>
                        <a:pt x="155" y="279"/>
                        <a:pt x="92" y="401"/>
                        <a:pt x="125" y="501"/>
                      </a:cubicBezTo>
                      <a:cubicBezTo>
                        <a:pt x="140" y="545"/>
                        <a:pt x="149" y="594"/>
                        <a:pt x="175" y="634"/>
                      </a:cubicBezTo>
                      <a:cubicBezTo>
                        <a:pt x="194" y="664"/>
                        <a:pt x="223" y="688"/>
                        <a:pt x="242" y="718"/>
                      </a:cubicBezTo>
                      <a:cubicBezTo>
                        <a:pt x="244" y="721"/>
                        <a:pt x="236" y="718"/>
                        <a:pt x="233" y="718"/>
                      </a:cubicBezTo>
                    </a:path>
                  </a:pathLst>
                </a:custGeom>
                <a:noFill/>
                <a:ln w="9525">
                  <a:solidFill>
                    <a:schemeClr val="tx1"/>
                  </a:solidFill>
                  <a:round/>
                  <a:headEnd/>
                  <a:tailEnd type="none" w="med" len="med"/>
                </a:ln>
              </p:spPr>
              <p:txBody>
                <a:bodyPr/>
                <a:lstStyle/>
                <a:p>
                  <a:endParaRPr lang="en-US"/>
                </a:p>
              </p:txBody>
            </p:sp>
            <p:sp>
              <p:nvSpPr>
                <p:cNvPr id="74803" name="Freeform 20"/>
                <p:cNvSpPr>
                  <a:spLocks/>
                </p:cNvSpPr>
                <p:nvPr/>
              </p:nvSpPr>
              <p:spPr bwMode="auto">
                <a:xfrm>
                  <a:off x="559" y="1776"/>
                  <a:ext cx="92" cy="1010"/>
                </a:xfrm>
                <a:custGeom>
                  <a:avLst/>
                  <a:gdLst>
                    <a:gd name="T0" fmla="*/ 92 w 92"/>
                    <a:gd name="T1" fmla="*/ 0 h 1010"/>
                    <a:gd name="T2" fmla="*/ 67 w 92"/>
                    <a:gd name="T3" fmla="*/ 242 h 1010"/>
                    <a:gd name="T4" fmla="*/ 42 w 92"/>
                    <a:gd name="T5" fmla="*/ 576 h 1010"/>
                    <a:gd name="T6" fmla="*/ 34 w 92"/>
                    <a:gd name="T7" fmla="*/ 626 h 1010"/>
                    <a:gd name="T8" fmla="*/ 17 w 92"/>
                    <a:gd name="T9" fmla="*/ 676 h 1010"/>
                    <a:gd name="T10" fmla="*/ 9 w 92"/>
                    <a:gd name="T11" fmla="*/ 760 h 1010"/>
                    <a:gd name="T12" fmla="*/ 0 w 92"/>
                    <a:gd name="T13" fmla="*/ 801 h 1010"/>
                    <a:gd name="T14" fmla="*/ 17 w 92"/>
                    <a:gd name="T15" fmla="*/ 1010 h 1010"/>
                    <a:gd name="T16" fmla="*/ 0 60000 65536"/>
                    <a:gd name="T17" fmla="*/ 0 60000 65536"/>
                    <a:gd name="T18" fmla="*/ 0 60000 65536"/>
                    <a:gd name="T19" fmla="*/ 0 60000 65536"/>
                    <a:gd name="T20" fmla="*/ 0 60000 65536"/>
                    <a:gd name="T21" fmla="*/ 0 60000 65536"/>
                    <a:gd name="T22" fmla="*/ 0 60000 65536"/>
                    <a:gd name="T23" fmla="*/ 0 60000 65536"/>
                    <a:gd name="T24" fmla="*/ 0 w 92"/>
                    <a:gd name="T25" fmla="*/ 0 h 1010"/>
                    <a:gd name="T26" fmla="*/ 92 w 92"/>
                    <a:gd name="T27" fmla="*/ 1010 h 10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 h="1010">
                      <a:moveTo>
                        <a:pt x="92" y="0"/>
                      </a:moveTo>
                      <a:cubicBezTo>
                        <a:pt x="84" y="81"/>
                        <a:pt x="80" y="162"/>
                        <a:pt x="67" y="242"/>
                      </a:cubicBezTo>
                      <a:cubicBezTo>
                        <a:pt x="74" y="358"/>
                        <a:pt x="80" y="465"/>
                        <a:pt x="42" y="576"/>
                      </a:cubicBezTo>
                      <a:cubicBezTo>
                        <a:pt x="39" y="593"/>
                        <a:pt x="38" y="610"/>
                        <a:pt x="34" y="626"/>
                      </a:cubicBezTo>
                      <a:cubicBezTo>
                        <a:pt x="30" y="643"/>
                        <a:pt x="20" y="659"/>
                        <a:pt x="17" y="676"/>
                      </a:cubicBezTo>
                      <a:cubicBezTo>
                        <a:pt x="12" y="704"/>
                        <a:pt x="13" y="732"/>
                        <a:pt x="9" y="760"/>
                      </a:cubicBezTo>
                      <a:cubicBezTo>
                        <a:pt x="7" y="774"/>
                        <a:pt x="3" y="787"/>
                        <a:pt x="0" y="801"/>
                      </a:cubicBezTo>
                      <a:cubicBezTo>
                        <a:pt x="1" y="824"/>
                        <a:pt x="17" y="955"/>
                        <a:pt x="17" y="1010"/>
                      </a:cubicBezTo>
                    </a:path>
                  </a:pathLst>
                </a:custGeom>
                <a:noFill/>
                <a:ln w="9525">
                  <a:solidFill>
                    <a:schemeClr val="tx1"/>
                  </a:solidFill>
                  <a:round/>
                  <a:headEnd/>
                  <a:tailEnd type="none" w="med" len="med"/>
                </a:ln>
              </p:spPr>
              <p:txBody>
                <a:bodyPr/>
                <a:lstStyle/>
                <a:p>
                  <a:endParaRPr lang="en-US"/>
                </a:p>
              </p:txBody>
            </p:sp>
            <p:sp>
              <p:nvSpPr>
                <p:cNvPr id="74804" name="Freeform 21"/>
                <p:cNvSpPr>
                  <a:spLocks/>
                </p:cNvSpPr>
                <p:nvPr/>
              </p:nvSpPr>
              <p:spPr bwMode="auto">
                <a:xfrm>
                  <a:off x="701" y="1845"/>
                  <a:ext cx="443" cy="593"/>
                </a:xfrm>
                <a:custGeom>
                  <a:avLst/>
                  <a:gdLst>
                    <a:gd name="T0" fmla="*/ 0 w 443"/>
                    <a:gd name="T1" fmla="*/ 0 h 593"/>
                    <a:gd name="T2" fmla="*/ 17 w 443"/>
                    <a:gd name="T3" fmla="*/ 25 h 593"/>
                    <a:gd name="T4" fmla="*/ 67 w 443"/>
                    <a:gd name="T5" fmla="*/ 58 h 593"/>
                    <a:gd name="T6" fmla="*/ 159 w 443"/>
                    <a:gd name="T7" fmla="*/ 133 h 593"/>
                    <a:gd name="T8" fmla="*/ 184 w 443"/>
                    <a:gd name="T9" fmla="*/ 150 h 593"/>
                    <a:gd name="T10" fmla="*/ 242 w 443"/>
                    <a:gd name="T11" fmla="*/ 325 h 593"/>
                    <a:gd name="T12" fmla="*/ 342 w 443"/>
                    <a:gd name="T13" fmla="*/ 442 h 593"/>
                    <a:gd name="T14" fmla="*/ 409 w 443"/>
                    <a:gd name="T15" fmla="*/ 526 h 593"/>
                    <a:gd name="T16" fmla="*/ 443 w 443"/>
                    <a:gd name="T17" fmla="*/ 593 h 5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3"/>
                    <a:gd name="T28" fmla="*/ 0 h 593"/>
                    <a:gd name="T29" fmla="*/ 443 w 443"/>
                    <a:gd name="T30" fmla="*/ 593 h 5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3" h="593">
                      <a:moveTo>
                        <a:pt x="0" y="0"/>
                      </a:moveTo>
                      <a:cubicBezTo>
                        <a:pt x="6" y="8"/>
                        <a:pt x="9" y="18"/>
                        <a:pt x="17" y="25"/>
                      </a:cubicBezTo>
                      <a:cubicBezTo>
                        <a:pt x="32" y="38"/>
                        <a:pt x="67" y="58"/>
                        <a:pt x="67" y="58"/>
                      </a:cubicBezTo>
                      <a:cubicBezTo>
                        <a:pt x="109" y="115"/>
                        <a:pt x="78" y="82"/>
                        <a:pt x="159" y="133"/>
                      </a:cubicBezTo>
                      <a:cubicBezTo>
                        <a:pt x="168" y="138"/>
                        <a:pt x="184" y="150"/>
                        <a:pt x="184" y="150"/>
                      </a:cubicBezTo>
                      <a:cubicBezTo>
                        <a:pt x="212" y="206"/>
                        <a:pt x="217" y="268"/>
                        <a:pt x="242" y="325"/>
                      </a:cubicBezTo>
                      <a:cubicBezTo>
                        <a:pt x="265" y="377"/>
                        <a:pt x="307" y="401"/>
                        <a:pt x="342" y="442"/>
                      </a:cubicBezTo>
                      <a:cubicBezTo>
                        <a:pt x="369" y="473"/>
                        <a:pt x="375" y="503"/>
                        <a:pt x="409" y="526"/>
                      </a:cubicBezTo>
                      <a:cubicBezTo>
                        <a:pt x="424" y="548"/>
                        <a:pt x="431" y="570"/>
                        <a:pt x="443" y="593"/>
                      </a:cubicBezTo>
                    </a:path>
                  </a:pathLst>
                </a:custGeom>
                <a:noFill/>
                <a:ln w="9525">
                  <a:solidFill>
                    <a:schemeClr val="tx1"/>
                  </a:solidFill>
                  <a:round/>
                  <a:headEnd/>
                  <a:tailEnd type="none" w="med" len="med"/>
                </a:ln>
              </p:spPr>
              <p:txBody>
                <a:bodyPr/>
                <a:lstStyle/>
                <a:p>
                  <a:endParaRPr lang="en-US"/>
                </a:p>
              </p:txBody>
            </p:sp>
            <p:sp>
              <p:nvSpPr>
                <p:cNvPr id="74805" name="Freeform 22"/>
                <p:cNvSpPr>
                  <a:spLocks/>
                </p:cNvSpPr>
                <p:nvPr/>
              </p:nvSpPr>
              <p:spPr bwMode="auto">
                <a:xfrm>
                  <a:off x="420" y="2346"/>
                  <a:ext cx="183" cy="342"/>
                </a:xfrm>
                <a:custGeom>
                  <a:avLst/>
                  <a:gdLst>
                    <a:gd name="T0" fmla="*/ 183 w 183"/>
                    <a:gd name="T1" fmla="*/ 0 h 342"/>
                    <a:gd name="T2" fmla="*/ 83 w 183"/>
                    <a:gd name="T3" fmla="*/ 67 h 342"/>
                    <a:gd name="T4" fmla="*/ 16 w 183"/>
                    <a:gd name="T5" fmla="*/ 284 h 342"/>
                    <a:gd name="T6" fmla="*/ 8 w 183"/>
                    <a:gd name="T7" fmla="*/ 317 h 342"/>
                    <a:gd name="T8" fmla="*/ 0 w 183"/>
                    <a:gd name="T9" fmla="*/ 342 h 342"/>
                    <a:gd name="T10" fmla="*/ 0 60000 65536"/>
                    <a:gd name="T11" fmla="*/ 0 60000 65536"/>
                    <a:gd name="T12" fmla="*/ 0 60000 65536"/>
                    <a:gd name="T13" fmla="*/ 0 60000 65536"/>
                    <a:gd name="T14" fmla="*/ 0 60000 65536"/>
                    <a:gd name="T15" fmla="*/ 0 w 183"/>
                    <a:gd name="T16" fmla="*/ 0 h 342"/>
                    <a:gd name="T17" fmla="*/ 183 w 183"/>
                    <a:gd name="T18" fmla="*/ 342 h 342"/>
                  </a:gdLst>
                  <a:ahLst/>
                  <a:cxnLst>
                    <a:cxn ang="T10">
                      <a:pos x="T0" y="T1"/>
                    </a:cxn>
                    <a:cxn ang="T11">
                      <a:pos x="T2" y="T3"/>
                    </a:cxn>
                    <a:cxn ang="T12">
                      <a:pos x="T4" y="T5"/>
                    </a:cxn>
                    <a:cxn ang="T13">
                      <a:pos x="T6" y="T7"/>
                    </a:cxn>
                    <a:cxn ang="T14">
                      <a:pos x="T8" y="T9"/>
                    </a:cxn>
                  </a:cxnLst>
                  <a:rect l="T15" t="T16" r="T17" b="T18"/>
                  <a:pathLst>
                    <a:path w="183" h="342">
                      <a:moveTo>
                        <a:pt x="183" y="0"/>
                      </a:moveTo>
                      <a:cubicBezTo>
                        <a:pt x="128" y="18"/>
                        <a:pt x="117" y="16"/>
                        <a:pt x="83" y="67"/>
                      </a:cubicBezTo>
                      <a:cubicBezTo>
                        <a:pt x="61" y="136"/>
                        <a:pt x="57" y="224"/>
                        <a:pt x="16" y="284"/>
                      </a:cubicBezTo>
                      <a:cubicBezTo>
                        <a:pt x="13" y="295"/>
                        <a:pt x="11" y="306"/>
                        <a:pt x="8" y="317"/>
                      </a:cubicBezTo>
                      <a:cubicBezTo>
                        <a:pt x="6" y="325"/>
                        <a:pt x="0" y="342"/>
                        <a:pt x="0" y="342"/>
                      </a:cubicBezTo>
                    </a:path>
                  </a:pathLst>
                </a:custGeom>
                <a:noFill/>
                <a:ln w="9525">
                  <a:solidFill>
                    <a:schemeClr val="tx1"/>
                  </a:solidFill>
                  <a:round/>
                  <a:headEnd/>
                  <a:tailEnd type="none" w="med" len="med"/>
                </a:ln>
              </p:spPr>
              <p:txBody>
                <a:bodyPr/>
                <a:lstStyle/>
                <a:p>
                  <a:endParaRPr lang="en-US"/>
                </a:p>
              </p:txBody>
            </p:sp>
            <p:sp>
              <p:nvSpPr>
                <p:cNvPr id="74806" name="Freeform 23"/>
                <p:cNvSpPr>
                  <a:spLocks/>
                </p:cNvSpPr>
                <p:nvPr/>
              </p:nvSpPr>
              <p:spPr bwMode="auto">
                <a:xfrm>
                  <a:off x="634" y="2187"/>
                  <a:ext cx="192" cy="501"/>
                </a:xfrm>
                <a:custGeom>
                  <a:avLst/>
                  <a:gdLst>
                    <a:gd name="T0" fmla="*/ 0 w 192"/>
                    <a:gd name="T1" fmla="*/ 0 h 501"/>
                    <a:gd name="T2" fmla="*/ 75 w 192"/>
                    <a:gd name="T3" fmla="*/ 67 h 501"/>
                    <a:gd name="T4" fmla="*/ 58 w 192"/>
                    <a:gd name="T5" fmla="*/ 217 h 501"/>
                    <a:gd name="T6" fmla="*/ 83 w 192"/>
                    <a:gd name="T7" fmla="*/ 351 h 501"/>
                    <a:gd name="T8" fmla="*/ 108 w 192"/>
                    <a:gd name="T9" fmla="*/ 376 h 501"/>
                    <a:gd name="T10" fmla="*/ 142 w 192"/>
                    <a:gd name="T11" fmla="*/ 426 h 501"/>
                    <a:gd name="T12" fmla="*/ 192 w 192"/>
                    <a:gd name="T13" fmla="*/ 501 h 501"/>
                    <a:gd name="T14" fmla="*/ 0 60000 65536"/>
                    <a:gd name="T15" fmla="*/ 0 60000 65536"/>
                    <a:gd name="T16" fmla="*/ 0 60000 65536"/>
                    <a:gd name="T17" fmla="*/ 0 60000 65536"/>
                    <a:gd name="T18" fmla="*/ 0 60000 65536"/>
                    <a:gd name="T19" fmla="*/ 0 60000 65536"/>
                    <a:gd name="T20" fmla="*/ 0 60000 65536"/>
                    <a:gd name="T21" fmla="*/ 0 w 192"/>
                    <a:gd name="T22" fmla="*/ 0 h 501"/>
                    <a:gd name="T23" fmla="*/ 192 w 192"/>
                    <a:gd name="T24" fmla="*/ 501 h 5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 h="501">
                      <a:moveTo>
                        <a:pt x="0" y="0"/>
                      </a:moveTo>
                      <a:cubicBezTo>
                        <a:pt x="37" y="12"/>
                        <a:pt x="63" y="29"/>
                        <a:pt x="75" y="67"/>
                      </a:cubicBezTo>
                      <a:cubicBezTo>
                        <a:pt x="71" y="117"/>
                        <a:pt x="58" y="167"/>
                        <a:pt x="58" y="217"/>
                      </a:cubicBezTo>
                      <a:cubicBezTo>
                        <a:pt x="58" y="247"/>
                        <a:pt x="65" y="318"/>
                        <a:pt x="83" y="351"/>
                      </a:cubicBezTo>
                      <a:cubicBezTo>
                        <a:pt x="89" y="361"/>
                        <a:pt x="101" y="367"/>
                        <a:pt x="108" y="376"/>
                      </a:cubicBezTo>
                      <a:cubicBezTo>
                        <a:pt x="120" y="392"/>
                        <a:pt x="133" y="408"/>
                        <a:pt x="142" y="426"/>
                      </a:cubicBezTo>
                      <a:cubicBezTo>
                        <a:pt x="156" y="454"/>
                        <a:pt x="168" y="480"/>
                        <a:pt x="192" y="501"/>
                      </a:cubicBezTo>
                    </a:path>
                  </a:pathLst>
                </a:custGeom>
                <a:noFill/>
                <a:ln w="9525">
                  <a:solidFill>
                    <a:schemeClr val="tx1"/>
                  </a:solidFill>
                  <a:round/>
                  <a:headEnd/>
                  <a:tailEnd type="none" w="med" len="med"/>
                </a:ln>
              </p:spPr>
              <p:txBody>
                <a:bodyPr/>
                <a:lstStyle/>
                <a:p>
                  <a:endParaRPr lang="en-US"/>
                </a:p>
              </p:txBody>
            </p:sp>
            <p:sp>
              <p:nvSpPr>
                <p:cNvPr id="74807" name="Freeform 24"/>
                <p:cNvSpPr>
                  <a:spLocks/>
                </p:cNvSpPr>
                <p:nvPr/>
              </p:nvSpPr>
              <p:spPr bwMode="auto">
                <a:xfrm>
                  <a:off x="365" y="2152"/>
                  <a:ext cx="83" cy="392"/>
                </a:xfrm>
                <a:custGeom>
                  <a:avLst/>
                  <a:gdLst>
                    <a:gd name="T0" fmla="*/ 0 w 83"/>
                    <a:gd name="T1" fmla="*/ 0 h 392"/>
                    <a:gd name="T2" fmla="*/ 67 w 83"/>
                    <a:gd name="T3" fmla="*/ 58 h 392"/>
                    <a:gd name="T4" fmla="*/ 33 w 83"/>
                    <a:gd name="T5" fmla="*/ 334 h 392"/>
                    <a:gd name="T6" fmla="*/ 25 w 83"/>
                    <a:gd name="T7" fmla="*/ 392 h 392"/>
                    <a:gd name="T8" fmla="*/ 0 60000 65536"/>
                    <a:gd name="T9" fmla="*/ 0 60000 65536"/>
                    <a:gd name="T10" fmla="*/ 0 60000 65536"/>
                    <a:gd name="T11" fmla="*/ 0 60000 65536"/>
                    <a:gd name="T12" fmla="*/ 0 w 83"/>
                    <a:gd name="T13" fmla="*/ 0 h 392"/>
                    <a:gd name="T14" fmla="*/ 83 w 83"/>
                    <a:gd name="T15" fmla="*/ 392 h 392"/>
                  </a:gdLst>
                  <a:ahLst/>
                  <a:cxnLst>
                    <a:cxn ang="T8">
                      <a:pos x="T0" y="T1"/>
                    </a:cxn>
                    <a:cxn ang="T9">
                      <a:pos x="T2" y="T3"/>
                    </a:cxn>
                    <a:cxn ang="T10">
                      <a:pos x="T4" y="T5"/>
                    </a:cxn>
                    <a:cxn ang="T11">
                      <a:pos x="T6" y="T7"/>
                    </a:cxn>
                  </a:cxnLst>
                  <a:rect l="T12" t="T13" r="T14" b="T15"/>
                  <a:pathLst>
                    <a:path w="83" h="392">
                      <a:moveTo>
                        <a:pt x="0" y="0"/>
                      </a:moveTo>
                      <a:cubicBezTo>
                        <a:pt x="39" y="10"/>
                        <a:pt x="53" y="20"/>
                        <a:pt x="67" y="58"/>
                      </a:cubicBezTo>
                      <a:cubicBezTo>
                        <a:pt x="64" y="129"/>
                        <a:pt x="83" y="260"/>
                        <a:pt x="33" y="334"/>
                      </a:cubicBezTo>
                      <a:cubicBezTo>
                        <a:pt x="24" y="381"/>
                        <a:pt x="25" y="361"/>
                        <a:pt x="25" y="392"/>
                      </a:cubicBezTo>
                    </a:path>
                  </a:pathLst>
                </a:custGeom>
                <a:noFill/>
                <a:ln w="9525">
                  <a:solidFill>
                    <a:schemeClr val="tx1"/>
                  </a:solidFill>
                  <a:round/>
                  <a:headEnd/>
                  <a:tailEnd type="none" w="med" len="med"/>
                </a:ln>
              </p:spPr>
              <p:txBody>
                <a:bodyPr/>
                <a:lstStyle/>
                <a:p>
                  <a:endParaRPr lang="en-US"/>
                </a:p>
              </p:txBody>
            </p:sp>
            <p:sp>
              <p:nvSpPr>
                <p:cNvPr id="74808" name="Freeform 25"/>
                <p:cNvSpPr>
                  <a:spLocks/>
                </p:cNvSpPr>
                <p:nvPr/>
              </p:nvSpPr>
              <p:spPr bwMode="auto">
                <a:xfrm>
                  <a:off x="771" y="2193"/>
                  <a:ext cx="219" cy="330"/>
                </a:xfrm>
                <a:custGeom>
                  <a:avLst/>
                  <a:gdLst>
                    <a:gd name="T0" fmla="*/ 0 w 219"/>
                    <a:gd name="T1" fmla="*/ 0 h 330"/>
                    <a:gd name="T2" fmla="*/ 27 w 219"/>
                    <a:gd name="T3" fmla="*/ 27 h 330"/>
                    <a:gd name="T4" fmla="*/ 60 w 219"/>
                    <a:gd name="T5" fmla="*/ 135 h 330"/>
                    <a:gd name="T6" fmla="*/ 108 w 219"/>
                    <a:gd name="T7" fmla="*/ 195 h 330"/>
                    <a:gd name="T8" fmla="*/ 198 w 219"/>
                    <a:gd name="T9" fmla="*/ 285 h 330"/>
                    <a:gd name="T10" fmla="*/ 219 w 219"/>
                    <a:gd name="T11" fmla="*/ 330 h 330"/>
                    <a:gd name="T12" fmla="*/ 0 60000 65536"/>
                    <a:gd name="T13" fmla="*/ 0 60000 65536"/>
                    <a:gd name="T14" fmla="*/ 0 60000 65536"/>
                    <a:gd name="T15" fmla="*/ 0 60000 65536"/>
                    <a:gd name="T16" fmla="*/ 0 60000 65536"/>
                    <a:gd name="T17" fmla="*/ 0 60000 65536"/>
                    <a:gd name="T18" fmla="*/ 0 w 219"/>
                    <a:gd name="T19" fmla="*/ 0 h 330"/>
                    <a:gd name="T20" fmla="*/ 219 w 219"/>
                    <a:gd name="T21" fmla="*/ 330 h 330"/>
                  </a:gdLst>
                  <a:ahLst/>
                  <a:cxnLst>
                    <a:cxn ang="T12">
                      <a:pos x="T0" y="T1"/>
                    </a:cxn>
                    <a:cxn ang="T13">
                      <a:pos x="T2" y="T3"/>
                    </a:cxn>
                    <a:cxn ang="T14">
                      <a:pos x="T4" y="T5"/>
                    </a:cxn>
                    <a:cxn ang="T15">
                      <a:pos x="T6" y="T7"/>
                    </a:cxn>
                    <a:cxn ang="T16">
                      <a:pos x="T8" y="T9"/>
                    </a:cxn>
                    <a:cxn ang="T17">
                      <a:pos x="T10" y="T11"/>
                    </a:cxn>
                  </a:cxnLst>
                  <a:rect l="T18" t="T19" r="T20" b="T21"/>
                  <a:pathLst>
                    <a:path w="219" h="330">
                      <a:moveTo>
                        <a:pt x="0" y="0"/>
                      </a:moveTo>
                      <a:cubicBezTo>
                        <a:pt x="12" y="8"/>
                        <a:pt x="19" y="16"/>
                        <a:pt x="27" y="27"/>
                      </a:cubicBezTo>
                      <a:cubicBezTo>
                        <a:pt x="39" y="64"/>
                        <a:pt x="25" y="109"/>
                        <a:pt x="60" y="135"/>
                      </a:cubicBezTo>
                      <a:cubicBezTo>
                        <a:pt x="69" y="162"/>
                        <a:pt x="93" y="173"/>
                        <a:pt x="108" y="195"/>
                      </a:cubicBezTo>
                      <a:cubicBezTo>
                        <a:pt x="130" y="227"/>
                        <a:pt x="165" y="265"/>
                        <a:pt x="198" y="285"/>
                      </a:cubicBezTo>
                      <a:cubicBezTo>
                        <a:pt x="208" y="300"/>
                        <a:pt x="206" y="317"/>
                        <a:pt x="219" y="330"/>
                      </a:cubicBezTo>
                    </a:path>
                  </a:pathLst>
                </a:custGeom>
                <a:noFill/>
                <a:ln w="9525">
                  <a:solidFill>
                    <a:schemeClr val="tx1"/>
                  </a:solidFill>
                  <a:round/>
                  <a:headEnd/>
                  <a:tailEnd type="none" w="med" len="med"/>
                </a:ln>
              </p:spPr>
              <p:txBody>
                <a:bodyPr/>
                <a:lstStyle/>
                <a:p>
                  <a:endParaRPr lang="en-US"/>
                </a:p>
              </p:txBody>
            </p:sp>
            <p:sp>
              <p:nvSpPr>
                <p:cNvPr id="74809" name="Freeform 26"/>
                <p:cNvSpPr>
                  <a:spLocks/>
                </p:cNvSpPr>
                <p:nvPr/>
              </p:nvSpPr>
              <p:spPr bwMode="auto">
                <a:xfrm>
                  <a:off x="762" y="2355"/>
                  <a:ext cx="42" cy="237"/>
                </a:xfrm>
                <a:custGeom>
                  <a:avLst/>
                  <a:gdLst>
                    <a:gd name="T0" fmla="*/ 36 w 42"/>
                    <a:gd name="T1" fmla="*/ 0 h 237"/>
                    <a:gd name="T2" fmla="*/ 42 w 42"/>
                    <a:gd name="T3" fmla="*/ 87 h 237"/>
                    <a:gd name="T4" fmla="*/ 9 w 42"/>
                    <a:gd name="T5" fmla="*/ 177 h 237"/>
                    <a:gd name="T6" fmla="*/ 0 w 42"/>
                    <a:gd name="T7" fmla="*/ 207 h 237"/>
                    <a:gd name="T8" fmla="*/ 3 w 42"/>
                    <a:gd name="T9" fmla="*/ 228 h 237"/>
                    <a:gd name="T10" fmla="*/ 6 w 42"/>
                    <a:gd name="T11" fmla="*/ 237 h 237"/>
                    <a:gd name="T12" fmla="*/ 0 60000 65536"/>
                    <a:gd name="T13" fmla="*/ 0 60000 65536"/>
                    <a:gd name="T14" fmla="*/ 0 60000 65536"/>
                    <a:gd name="T15" fmla="*/ 0 60000 65536"/>
                    <a:gd name="T16" fmla="*/ 0 60000 65536"/>
                    <a:gd name="T17" fmla="*/ 0 60000 65536"/>
                    <a:gd name="T18" fmla="*/ 0 w 42"/>
                    <a:gd name="T19" fmla="*/ 0 h 237"/>
                    <a:gd name="T20" fmla="*/ 42 w 42"/>
                    <a:gd name="T21" fmla="*/ 237 h 237"/>
                  </a:gdLst>
                  <a:ahLst/>
                  <a:cxnLst>
                    <a:cxn ang="T12">
                      <a:pos x="T0" y="T1"/>
                    </a:cxn>
                    <a:cxn ang="T13">
                      <a:pos x="T2" y="T3"/>
                    </a:cxn>
                    <a:cxn ang="T14">
                      <a:pos x="T4" y="T5"/>
                    </a:cxn>
                    <a:cxn ang="T15">
                      <a:pos x="T6" y="T7"/>
                    </a:cxn>
                    <a:cxn ang="T16">
                      <a:pos x="T8" y="T9"/>
                    </a:cxn>
                    <a:cxn ang="T17">
                      <a:pos x="T10" y="T11"/>
                    </a:cxn>
                  </a:cxnLst>
                  <a:rect l="T18" t="T19" r="T20" b="T21"/>
                  <a:pathLst>
                    <a:path w="42" h="237">
                      <a:moveTo>
                        <a:pt x="36" y="0"/>
                      </a:moveTo>
                      <a:cubicBezTo>
                        <a:pt x="30" y="30"/>
                        <a:pt x="38" y="58"/>
                        <a:pt x="42" y="87"/>
                      </a:cubicBezTo>
                      <a:cubicBezTo>
                        <a:pt x="39" y="126"/>
                        <a:pt x="36" y="150"/>
                        <a:pt x="9" y="177"/>
                      </a:cubicBezTo>
                      <a:cubicBezTo>
                        <a:pt x="6" y="187"/>
                        <a:pt x="0" y="207"/>
                        <a:pt x="0" y="207"/>
                      </a:cubicBezTo>
                      <a:cubicBezTo>
                        <a:pt x="1" y="214"/>
                        <a:pt x="2" y="221"/>
                        <a:pt x="3" y="228"/>
                      </a:cubicBezTo>
                      <a:cubicBezTo>
                        <a:pt x="4" y="231"/>
                        <a:pt x="6" y="237"/>
                        <a:pt x="6" y="237"/>
                      </a:cubicBezTo>
                    </a:path>
                  </a:pathLst>
                </a:custGeom>
                <a:noFill/>
                <a:ln w="9525">
                  <a:solidFill>
                    <a:schemeClr val="tx1"/>
                  </a:solidFill>
                  <a:round/>
                  <a:headEnd/>
                  <a:tailEnd type="none" w="med" len="med"/>
                </a:ln>
              </p:spPr>
              <p:txBody>
                <a:bodyPr/>
                <a:lstStyle/>
                <a:p>
                  <a:endParaRPr lang="en-US"/>
                </a:p>
              </p:txBody>
            </p:sp>
          </p:grpSp>
          <p:sp>
            <p:nvSpPr>
              <p:cNvPr id="74799" name="Text Box 27"/>
              <p:cNvSpPr txBox="1">
                <a:spLocks noChangeArrowheads="1"/>
              </p:cNvSpPr>
              <p:nvPr/>
            </p:nvSpPr>
            <p:spPr bwMode="auto">
              <a:xfrm>
                <a:off x="672" y="796"/>
                <a:ext cx="979" cy="212"/>
              </a:xfrm>
              <a:prstGeom prst="rect">
                <a:avLst/>
              </a:prstGeom>
              <a:noFill/>
              <a:ln w="25400">
                <a:noFill/>
                <a:miter lim="800000"/>
                <a:headEnd/>
                <a:tailEnd type="none" w="med" len="lg"/>
              </a:ln>
            </p:spPr>
            <p:txBody>
              <a:bodyPr wrap="none">
                <a:spAutoFit/>
              </a:bodyPr>
              <a:lstStyle/>
              <a:p>
                <a:r>
                  <a:rPr lang="en-GB">
                    <a:solidFill>
                      <a:srgbClr val="000099"/>
                    </a:solidFill>
                    <a:latin typeface="Comic Sans MS" pitchFamily="66" charset="0"/>
                  </a:rPr>
                  <a:t>Plant material</a:t>
                </a:r>
                <a:endParaRPr lang="en-US">
                  <a:solidFill>
                    <a:srgbClr val="000099"/>
                  </a:solidFill>
                  <a:latin typeface="Comic Sans MS" pitchFamily="66" charset="0"/>
                </a:endParaRPr>
              </a:p>
            </p:txBody>
          </p:sp>
        </p:grpSp>
      </p:grpSp>
      <p:grpSp>
        <p:nvGrpSpPr>
          <p:cNvPr id="7" name="Group 28"/>
          <p:cNvGrpSpPr>
            <a:grpSpLocks/>
          </p:cNvGrpSpPr>
          <p:nvPr/>
        </p:nvGrpSpPr>
        <p:grpSpPr bwMode="auto">
          <a:xfrm>
            <a:off x="5943600" y="3810000"/>
            <a:ext cx="2144713" cy="838200"/>
            <a:chOff x="3744" y="2400"/>
            <a:chExt cx="1351" cy="528"/>
          </a:xfrm>
        </p:grpSpPr>
        <p:sp>
          <p:nvSpPr>
            <p:cNvPr id="74791" name="Text Box 29"/>
            <p:cNvSpPr txBox="1">
              <a:spLocks noChangeArrowheads="1"/>
            </p:cNvSpPr>
            <p:nvPr/>
          </p:nvSpPr>
          <p:spPr bwMode="auto">
            <a:xfrm>
              <a:off x="3744" y="2716"/>
              <a:ext cx="1351" cy="212"/>
            </a:xfrm>
            <a:prstGeom prst="rect">
              <a:avLst/>
            </a:prstGeom>
            <a:noFill/>
            <a:ln w="25400">
              <a:noFill/>
              <a:miter lim="800000"/>
              <a:headEnd/>
              <a:tailEnd type="none" w="med" len="lg"/>
            </a:ln>
          </p:spPr>
          <p:txBody>
            <a:bodyPr wrap="none">
              <a:spAutoFit/>
            </a:bodyPr>
            <a:lstStyle/>
            <a:p>
              <a:r>
                <a:rPr lang="en-GB">
                  <a:solidFill>
                    <a:srgbClr val="996600"/>
                  </a:solidFill>
                  <a:latin typeface="Comic Sans MS" pitchFamily="66" charset="0"/>
                </a:rPr>
                <a:t>Breakdown products</a:t>
              </a:r>
              <a:endParaRPr lang="en-US">
                <a:solidFill>
                  <a:srgbClr val="996600"/>
                </a:solidFill>
                <a:latin typeface="Comic Sans MS" pitchFamily="66" charset="0"/>
              </a:endParaRPr>
            </a:p>
          </p:txBody>
        </p:sp>
        <p:sp>
          <p:nvSpPr>
            <p:cNvPr id="74792" name="Line 30"/>
            <p:cNvSpPr>
              <a:spLocks noChangeShapeType="1"/>
            </p:cNvSpPr>
            <p:nvPr/>
          </p:nvSpPr>
          <p:spPr bwMode="auto">
            <a:xfrm>
              <a:off x="4032" y="2400"/>
              <a:ext cx="192" cy="336"/>
            </a:xfrm>
            <a:prstGeom prst="line">
              <a:avLst/>
            </a:prstGeom>
            <a:noFill/>
            <a:ln w="25400">
              <a:solidFill>
                <a:srgbClr val="000080"/>
              </a:solidFill>
              <a:round/>
              <a:headEnd/>
              <a:tailEnd type="stealth" w="med" len="lg"/>
            </a:ln>
          </p:spPr>
          <p:txBody>
            <a:bodyPr/>
            <a:lstStyle/>
            <a:p>
              <a:endParaRPr lang="en-US"/>
            </a:p>
          </p:txBody>
        </p:sp>
      </p:grpSp>
      <p:grpSp>
        <p:nvGrpSpPr>
          <p:cNvPr id="8" name="Group 31"/>
          <p:cNvGrpSpPr>
            <a:grpSpLocks/>
          </p:cNvGrpSpPr>
          <p:nvPr/>
        </p:nvGrpSpPr>
        <p:grpSpPr bwMode="auto">
          <a:xfrm>
            <a:off x="76200" y="1600200"/>
            <a:ext cx="990600" cy="3101975"/>
            <a:chOff x="48" y="1008"/>
            <a:chExt cx="624" cy="1954"/>
          </a:xfrm>
        </p:grpSpPr>
        <p:sp>
          <p:nvSpPr>
            <p:cNvPr id="74787" name="Text Box 32"/>
            <p:cNvSpPr txBox="1">
              <a:spLocks noChangeArrowheads="1"/>
            </p:cNvSpPr>
            <p:nvPr/>
          </p:nvSpPr>
          <p:spPr bwMode="auto">
            <a:xfrm flipH="1">
              <a:off x="96" y="1008"/>
              <a:ext cx="379" cy="231"/>
            </a:xfrm>
            <a:prstGeom prst="rect">
              <a:avLst/>
            </a:prstGeom>
            <a:noFill/>
            <a:ln w="9525">
              <a:noFill/>
              <a:miter lim="800000"/>
              <a:headEnd/>
              <a:tailEnd/>
            </a:ln>
          </p:spPr>
          <p:txBody>
            <a:bodyPr wrap="none">
              <a:spAutoFit/>
            </a:bodyPr>
            <a:lstStyle/>
            <a:p>
              <a:r>
                <a:rPr lang="en-GB" sz="1800">
                  <a:solidFill>
                    <a:srgbClr val="000099"/>
                  </a:solidFill>
                  <a:latin typeface="Comic Sans MS" pitchFamily="66" charset="0"/>
                </a:rPr>
                <a:t>CO</a:t>
              </a:r>
              <a:r>
                <a:rPr lang="en-GB" sz="1800" baseline="-25000">
                  <a:solidFill>
                    <a:srgbClr val="000099"/>
                  </a:solidFill>
                  <a:latin typeface="Comic Sans MS" pitchFamily="66" charset="0"/>
                </a:rPr>
                <a:t>2</a:t>
              </a:r>
              <a:endParaRPr lang="en-GB" sz="1800">
                <a:solidFill>
                  <a:srgbClr val="000099"/>
                </a:solidFill>
                <a:latin typeface="Comic Sans MS" pitchFamily="66" charset="0"/>
              </a:endParaRPr>
            </a:p>
          </p:txBody>
        </p:sp>
        <p:sp>
          <p:nvSpPr>
            <p:cNvPr id="74788" name="Line 33"/>
            <p:cNvSpPr>
              <a:spLocks noChangeShapeType="1"/>
            </p:cNvSpPr>
            <p:nvPr/>
          </p:nvSpPr>
          <p:spPr bwMode="auto">
            <a:xfrm flipH="1">
              <a:off x="240" y="2928"/>
              <a:ext cx="432" cy="0"/>
            </a:xfrm>
            <a:prstGeom prst="line">
              <a:avLst/>
            </a:prstGeom>
            <a:noFill/>
            <a:ln w="25400">
              <a:solidFill>
                <a:srgbClr val="000080"/>
              </a:solidFill>
              <a:round/>
              <a:headEnd/>
              <a:tailEnd type="none" w="med" len="lg"/>
            </a:ln>
          </p:spPr>
          <p:txBody>
            <a:bodyPr/>
            <a:lstStyle/>
            <a:p>
              <a:endParaRPr lang="en-US"/>
            </a:p>
          </p:txBody>
        </p:sp>
        <p:sp>
          <p:nvSpPr>
            <p:cNvPr id="74789" name="Line 34"/>
            <p:cNvSpPr>
              <a:spLocks noChangeShapeType="1"/>
            </p:cNvSpPr>
            <p:nvPr/>
          </p:nvSpPr>
          <p:spPr bwMode="auto">
            <a:xfrm flipV="1">
              <a:off x="240" y="1296"/>
              <a:ext cx="0" cy="1632"/>
            </a:xfrm>
            <a:prstGeom prst="line">
              <a:avLst/>
            </a:prstGeom>
            <a:noFill/>
            <a:ln w="25400">
              <a:solidFill>
                <a:srgbClr val="000080"/>
              </a:solidFill>
              <a:round/>
              <a:headEnd/>
              <a:tailEnd type="stealth" w="med" len="lg"/>
            </a:ln>
          </p:spPr>
          <p:txBody>
            <a:bodyPr/>
            <a:lstStyle/>
            <a:p>
              <a:endParaRPr lang="en-US"/>
            </a:p>
          </p:txBody>
        </p:sp>
        <p:sp>
          <p:nvSpPr>
            <p:cNvPr id="74790" name="Text Box 35"/>
            <p:cNvSpPr txBox="1">
              <a:spLocks noChangeArrowheads="1"/>
            </p:cNvSpPr>
            <p:nvPr/>
          </p:nvSpPr>
          <p:spPr bwMode="auto">
            <a:xfrm rot="-5400000">
              <a:off x="-665" y="2057"/>
              <a:ext cx="1618" cy="192"/>
            </a:xfrm>
            <a:prstGeom prst="rect">
              <a:avLst/>
            </a:prstGeom>
            <a:noFill/>
            <a:ln w="25400">
              <a:noFill/>
              <a:miter lim="800000"/>
              <a:headEnd/>
              <a:tailEnd type="none" w="med" len="lg"/>
            </a:ln>
          </p:spPr>
          <p:txBody>
            <a:bodyPr wrap="none">
              <a:spAutoFit/>
            </a:bodyPr>
            <a:lstStyle/>
            <a:p>
              <a:r>
                <a:rPr lang="en-GB" sz="1400">
                  <a:solidFill>
                    <a:srgbClr val="000099"/>
                  </a:solidFill>
                  <a:latin typeface="Comic Sans MS" pitchFamily="66" charset="0"/>
                </a:rPr>
                <a:t>Rapid microbial degradation</a:t>
              </a:r>
              <a:endParaRPr lang="en-US" sz="1400">
                <a:solidFill>
                  <a:srgbClr val="000099"/>
                </a:solidFill>
                <a:latin typeface="Comic Sans MS" pitchFamily="66" charset="0"/>
              </a:endParaRPr>
            </a:p>
          </p:txBody>
        </p:sp>
      </p:grpSp>
      <p:grpSp>
        <p:nvGrpSpPr>
          <p:cNvPr id="9" name="Group 36"/>
          <p:cNvGrpSpPr>
            <a:grpSpLocks/>
          </p:cNvGrpSpPr>
          <p:nvPr/>
        </p:nvGrpSpPr>
        <p:grpSpPr bwMode="auto">
          <a:xfrm>
            <a:off x="7972425" y="1538288"/>
            <a:ext cx="736600" cy="2989262"/>
            <a:chOff x="5022" y="969"/>
            <a:chExt cx="464" cy="1883"/>
          </a:xfrm>
        </p:grpSpPr>
        <p:sp>
          <p:nvSpPr>
            <p:cNvPr id="74783" name="Line 37"/>
            <p:cNvSpPr>
              <a:spLocks noChangeShapeType="1"/>
            </p:cNvSpPr>
            <p:nvPr/>
          </p:nvSpPr>
          <p:spPr bwMode="auto">
            <a:xfrm flipH="1">
              <a:off x="5022" y="2832"/>
              <a:ext cx="240" cy="0"/>
            </a:xfrm>
            <a:prstGeom prst="line">
              <a:avLst/>
            </a:prstGeom>
            <a:noFill/>
            <a:ln w="25400">
              <a:solidFill>
                <a:srgbClr val="000080"/>
              </a:solidFill>
              <a:round/>
              <a:headEnd/>
              <a:tailEnd type="none" w="med" len="lg"/>
            </a:ln>
          </p:spPr>
          <p:txBody>
            <a:bodyPr/>
            <a:lstStyle/>
            <a:p>
              <a:endParaRPr lang="en-US"/>
            </a:p>
          </p:txBody>
        </p:sp>
        <p:sp>
          <p:nvSpPr>
            <p:cNvPr id="74784" name="Line 38"/>
            <p:cNvSpPr>
              <a:spLocks noChangeShapeType="1"/>
            </p:cNvSpPr>
            <p:nvPr/>
          </p:nvSpPr>
          <p:spPr bwMode="auto">
            <a:xfrm flipV="1">
              <a:off x="5262" y="1200"/>
              <a:ext cx="0" cy="1632"/>
            </a:xfrm>
            <a:prstGeom prst="line">
              <a:avLst/>
            </a:prstGeom>
            <a:noFill/>
            <a:ln w="25400">
              <a:solidFill>
                <a:srgbClr val="000080"/>
              </a:solidFill>
              <a:round/>
              <a:headEnd/>
              <a:tailEnd type="stealth" w="med" len="lg"/>
            </a:ln>
          </p:spPr>
          <p:txBody>
            <a:bodyPr/>
            <a:lstStyle/>
            <a:p>
              <a:endParaRPr lang="en-US"/>
            </a:p>
          </p:txBody>
        </p:sp>
        <p:sp>
          <p:nvSpPr>
            <p:cNvPr id="74785" name="Text Box 39"/>
            <p:cNvSpPr txBox="1">
              <a:spLocks noChangeArrowheads="1"/>
            </p:cNvSpPr>
            <p:nvPr/>
          </p:nvSpPr>
          <p:spPr bwMode="auto">
            <a:xfrm rot="-5400000">
              <a:off x="4540" y="1970"/>
              <a:ext cx="1572" cy="192"/>
            </a:xfrm>
            <a:prstGeom prst="rect">
              <a:avLst/>
            </a:prstGeom>
            <a:noFill/>
            <a:ln w="25400">
              <a:noFill/>
              <a:miter lim="800000"/>
              <a:headEnd/>
              <a:tailEnd type="none" w="med" len="lg"/>
            </a:ln>
          </p:spPr>
          <p:txBody>
            <a:bodyPr wrap="none">
              <a:spAutoFit/>
            </a:bodyPr>
            <a:lstStyle/>
            <a:p>
              <a:r>
                <a:rPr lang="en-GB" sz="1400">
                  <a:solidFill>
                    <a:srgbClr val="000099"/>
                  </a:solidFill>
                  <a:latin typeface="Comic Sans MS" pitchFamily="66" charset="0"/>
                </a:rPr>
                <a:t>Slow microbial degradation</a:t>
              </a:r>
              <a:endParaRPr lang="en-US" sz="1400">
                <a:solidFill>
                  <a:srgbClr val="000099"/>
                </a:solidFill>
                <a:latin typeface="Comic Sans MS" pitchFamily="66" charset="0"/>
              </a:endParaRPr>
            </a:p>
          </p:txBody>
        </p:sp>
        <p:sp>
          <p:nvSpPr>
            <p:cNvPr id="74786" name="Text Box 40"/>
            <p:cNvSpPr txBox="1">
              <a:spLocks noChangeArrowheads="1"/>
            </p:cNvSpPr>
            <p:nvPr/>
          </p:nvSpPr>
          <p:spPr bwMode="auto">
            <a:xfrm flipH="1">
              <a:off x="5107" y="969"/>
              <a:ext cx="379" cy="231"/>
            </a:xfrm>
            <a:prstGeom prst="rect">
              <a:avLst/>
            </a:prstGeom>
            <a:noFill/>
            <a:ln w="9525">
              <a:noFill/>
              <a:miter lim="800000"/>
              <a:headEnd/>
              <a:tailEnd/>
            </a:ln>
          </p:spPr>
          <p:txBody>
            <a:bodyPr wrap="none">
              <a:spAutoFit/>
            </a:bodyPr>
            <a:lstStyle/>
            <a:p>
              <a:r>
                <a:rPr lang="en-GB" sz="1800">
                  <a:solidFill>
                    <a:srgbClr val="000099"/>
                  </a:solidFill>
                  <a:latin typeface="Comic Sans MS" pitchFamily="66" charset="0"/>
                </a:rPr>
                <a:t>CO</a:t>
              </a:r>
              <a:r>
                <a:rPr lang="en-GB" sz="1800" baseline="-25000">
                  <a:solidFill>
                    <a:srgbClr val="000099"/>
                  </a:solidFill>
                  <a:latin typeface="Comic Sans MS" pitchFamily="66" charset="0"/>
                </a:rPr>
                <a:t>2</a:t>
              </a:r>
              <a:endParaRPr lang="en-GB" sz="1800">
                <a:solidFill>
                  <a:srgbClr val="000099"/>
                </a:solidFill>
                <a:latin typeface="Comic Sans MS" pitchFamily="66" charset="0"/>
              </a:endParaRPr>
            </a:p>
          </p:txBody>
        </p:sp>
      </p:grpSp>
      <p:grpSp>
        <p:nvGrpSpPr>
          <p:cNvPr id="10" name="Group 41"/>
          <p:cNvGrpSpPr>
            <a:grpSpLocks/>
          </p:cNvGrpSpPr>
          <p:nvPr/>
        </p:nvGrpSpPr>
        <p:grpSpPr bwMode="auto">
          <a:xfrm>
            <a:off x="6905625" y="1081088"/>
            <a:ext cx="2133600" cy="4856162"/>
            <a:chOff x="4350" y="681"/>
            <a:chExt cx="1344" cy="3059"/>
          </a:xfrm>
        </p:grpSpPr>
        <p:sp>
          <p:nvSpPr>
            <p:cNvPr id="74779" name="Line 42"/>
            <p:cNvSpPr>
              <a:spLocks noChangeShapeType="1"/>
            </p:cNvSpPr>
            <p:nvPr/>
          </p:nvSpPr>
          <p:spPr bwMode="auto">
            <a:xfrm>
              <a:off x="4350" y="3740"/>
              <a:ext cx="1152" cy="0"/>
            </a:xfrm>
            <a:prstGeom prst="line">
              <a:avLst/>
            </a:prstGeom>
            <a:noFill/>
            <a:ln w="25400">
              <a:solidFill>
                <a:srgbClr val="000080"/>
              </a:solidFill>
              <a:round/>
              <a:headEnd/>
              <a:tailEnd type="none" w="med" len="lg"/>
            </a:ln>
          </p:spPr>
          <p:txBody>
            <a:bodyPr/>
            <a:lstStyle/>
            <a:p>
              <a:endParaRPr lang="en-US"/>
            </a:p>
          </p:txBody>
        </p:sp>
        <p:sp>
          <p:nvSpPr>
            <p:cNvPr id="74780" name="Line 43"/>
            <p:cNvSpPr>
              <a:spLocks noChangeShapeType="1"/>
            </p:cNvSpPr>
            <p:nvPr/>
          </p:nvSpPr>
          <p:spPr bwMode="auto">
            <a:xfrm flipV="1">
              <a:off x="5502" y="912"/>
              <a:ext cx="0" cy="2828"/>
            </a:xfrm>
            <a:prstGeom prst="line">
              <a:avLst/>
            </a:prstGeom>
            <a:noFill/>
            <a:ln w="25400">
              <a:solidFill>
                <a:srgbClr val="000080"/>
              </a:solidFill>
              <a:round/>
              <a:headEnd/>
              <a:tailEnd type="stealth" w="med" len="lg"/>
            </a:ln>
          </p:spPr>
          <p:txBody>
            <a:bodyPr/>
            <a:lstStyle/>
            <a:p>
              <a:endParaRPr lang="en-US"/>
            </a:p>
          </p:txBody>
        </p:sp>
        <p:sp>
          <p:nvSpPr>
            <p:cNvPr id="74781" name="Text Box 44"/>
            <p:cNvSpPr txBox="1">
              <a:spLocks noChangeArrowheads="1"/>
            </p:cNvSpPr>
            <p:nvPr/>
          </p:nvSpPr>
          <p:spPr bwMode="auto">
            <a:xfrm rot="-5400000">
              <a:off x="4647" y="2327"/>
              <a:ext cx="1853" cy="192"/>
            </a:xfrm>
            <a:prstGeom prst="rect">
              <a:avLst/>
            </a:prstGeom>
            <a:noFill/>
            <a:ln w="25400">
              <a:noFill/>
              <a:miter lim="800000"/>
              <a:headEnd/>
              <a:tailEnd type="none" w="med" len="lg"/>
            </a:ln>
          </p:spPr>
          <p:txBody>
            <a:bodyPr wrap="none">
              <a:spAutoFit/>
            </a:bodyPr>
            <a:lstStyle/>
            <a:p>
              <a:r>
                <a:rPr lang="en-GB" sz="1400">
                  <a:solidFill>
                    <a:srgbClr val="000099"/>
                  </a:solidFill>
                  <a:latin typeface="Comic Sans MS" pitchFamily="66" charset="0"/>
                </a:rPr>
                <a:t>Very slow microbial degradation</a:t>
              </a:r>
              <a:endParaRPr lang="en-US" sz="1400">
                <a:solidFill>
                  <a:srgbClr val="000099"/>
                </a:solidFill>
                <a:latin typeface="Comic Sans MS" pitchFamily="66" charset="0"/>
              </a:endParaRPr>
            </a:p>
          </p:txBody>
        </p:sp>
        <p:sp>
          <p:nvSpPr>
            <p:cNvPr id="74782" name="Text Box 45"/>
            <p:cNvSpPr txBox="1">
              <a:spLocks noChangeArrowheads="1"/>
            </p:cNvSpPr>
            <p:nvPr/>
          </p:nvSpPr>
          <p:spPr bwMode="auto">
            <a:xfrm flipH="1">
              <a:off x="5315" y="681"/>
              <a:ext cx="379" cy="231"/>
            </a:xfrm>
            <a:prstGeom prst="rect">
              <a:avLst/>
            </a:prstGeom>
            <a:noFill/>
            <a:ln w="9525">
              <a:noFill/>
              <a:miter lim="800000"/>
              <a:headEnd/>
              <a:tailEnd/>
            </a:ln>
          </p:spPr>
          <p:txBody>
            <a:bodyPr wrap="none">
              <a:spAutoFit/>
            </a:bodyPr>
            <a:lstStyle/>
            <a:p>
              <a:r>
                <a:rPr lang="en-GB" sz="1800">
                  <a:solidFill>
                    <a:srgbClr val="000099"/>
                  </a:solidFill>
                  <a:latin typeface="Comic Sans MS" pitchFamily="66" charset="0"/>
                </a:rPr>
                <a:t>CO</a:t>
              </a:r>
              <a:r>
                <a:rPr lang="en-GB" sz="1800" baseline="-25000">
                  <a:solidFill>
                    <a:srgbClr val="000099"/>
                  </a:solidFill>
                  <a:latin typeface="Comic Sans MS" pitchFamily="66" charset="0"/>
                </a:rPr>
                <a:t>2</a:t>
              </a:r>
              <a:endParaRPr lang="en-GB" sz="1800">
                <a:solidFill>
                  <a:srgbClr val="000099"/>
                </a:solidFill>
                <a:latin typeface="Comic Sans MS" pitchFamily="66" charset="0"/>
              </a:endParaRPr>
            </a:p>
          </p:txBody>
        </p:sp>
      </p:grpSp>
      <p:grpSp>
        <p:nvGrpSpPr>
          <p:cNvPr id="11" name="Group 46"/>
          <p:cNvGrpSpPr>
            <a:grpSpLocks/>
          </p:cNvGrpSpPr>
          <p:nvPr/>
        </p:nvGrpSpPr>
        <p:grpSpPr bwMode="auto">
          <a:xfrm>
            <a:off x="2286000" y="3810000"/>
            <a:ext cx="4772025" cy="2286000"/>
            <a:chOff x="1440" y="2400"/>
            <a:chExt cx="3006" cy="1440"/>
          </a:xfrm>
        </p:grpSpPr>
        <p:grpSp>
          <p:nvGrpSpPr>
            <p:cNvPr id="74771" name="Group 47"/>
            <p:cNvGrpSpPr>
              <a:grpSpLocks/>
            </p:cNvGrpSpPr>
            <p:nvPr/>
          </p:nvGrpSpPr>
          <p:grpSpPr bwMode="auto">
            <a:xfrm>
              <a:off x="1440" y="2400"/>
              <a:ext cx="3006" cy="1440"/>
              <a:chOff x="1440" y="2400"/>
              <a:chExt cx="3006" cy="1440"/>
            </a:xfrm>
          </p:grpSpPr>
          <p:sp>
            <p:nvSpPr>
              <p:cNvPr id="74773" name="Line 48"/>
              <p:cNvSpPr>
                <a:spLocks noChangeShapeType="1"/>
              </p:cNvSpPr>
              <p:nvPr/>
            </p:nvSpPr>
            <p:spPr bwMode="auto">
              <a:xfrm>
                <a:off x="1440" y="3120"/>
                <a:ext cx="1584" cy="528"/>
              </a:xfrm>
              <a:prstGeom prst="line">
                <a:avLst/>
              </a:prstGeom>
              <a:noFill/>
              <a:ln w="25400">
                <a:solidFill>
                  <a:srgbClr val="000080"/>
                </a:solidFill>
                <a:round/>
                <a:headEnd/>
                <a:tailEnd type="stealth" w="med" len="lg"/>
              </a:ln>
            </p:spPr>
            <p:txBody>
              <a:bodyPr/>
              <a:lstStyle/>
              <a:p>
                <a:endParaRPr lang="en-US"/>
              </a:p>
            </p:txBody>
          </p:sp>
          <p:sp>
            <p:nvSpPr>
              <p:cNvPr id="74774" name="Text Box 49"/>
              <p:cNvSpPr txBox="1">
                <a:spLocks noChangeArrowheads="1"/>
              </p:cNvSpPr>
              <p:nvPr/>
            </p:nvSpPr>
            <p:spPr bwMode="auto">
              <a:xfrm>
                <a:off x="2496" y="2716"/>
                <a:ext cx="953" cy="212"/>
              </a:xfrm>
              <a:prstGeom prst="rect">
                <a:avLst/>
              </a:prstGeom>
              <a:noFill/>
              <a:ln w="25400">
                <a:noFill/>
                <a:miter lim="800000"/>
                <a:headEnd/>
                <a:tailEnd type="none" w="med" len="lg"/>
              </a:ln>
            </p:spPr>
            <p:txBody>
              <a:bodyPr wrap="none">
                <a:spAutoFit/>
              </a:bodyPr>
              <a:lstStyle/>
              <a:p>
                <a:r>
                  <a:rPr lang="en-GB">
                    <a:solidFill>
                      <a:srgbClr val="996600"/>
                    </a:solidFill>
                    <a:latin typeface="Comic Sans MS" pitchFamily="66" charset="0"/>
                  </a:rPr>
                  <a:t>Polymerisates</a:t>
                </a:r>
                <a:endParaRPr lang="en-US">
                  <a:solidFill>
                    <a:srgbClr val="996600"/>
                  </a:solidFill>
                  <a:latin typeface="Comic Sans MS" pitchFamily="66" charset="0"/>
                </a:endParaRPr>
              </a:p>
            </p:txBody>
          </p:sp>
          <p:sp>
            <p:nvSpPr>
              <p:cNvPr id="74775" name="Line 50"/>
              <p:cNvSpPr>
                <a:spLocks noChangeShapeType="1"/>
              </p:cNvSpPr>
              <p:nvPr/>
            </p:nvSpPr>
            <p:spPr bwMode="auto">
              <a:xfrm flipH="1">
                <a:off x="2958" y="2400"/>
                <a:ext cx="192" cy="336"/>
              </a:xfrm>
              <a:prstGeom prst="line">
                <a:avLst/>
              </a:prstGeom>
              <a:noFill/>
              <a:ln w="25400">
                <a:solidFill>
                  <a:srgbClr val="000080"/>
                </a:solidFill>
                <a:round/>
                <a:headEnd/>
                <a:tailEnd type="stealth" w="med" len="lg"/>
              </a:ln>
            </p:spPr>
            <p:txBody>
              <a:bodyPr/>
              <a:lstStyle/>
              <a:p>
                <a:endParaRPr lang="en-US"/>
              </a:p>
            </p:txBody>
          </p:sp>
          <p:sp>
            <p:nvSpPr>
              <p:cNvPr id="74776" name="AutoShape 51"/>
              <p:cNvSpPr>
                <a:spLocks/>
              </p:cNvSpPr>
              <p:nvPr/>
            </p:nvSpPr>
            <p:spPr bwMode="auto">
              <a:xfrm rot="5400000">
                <a:off x="3510" y="2424"/>
                <a:ext cx="432" cy="1440"/>
              </a:xfrm>
              <a:prstGeom prst="rightBrace">
                <a:avLst>
                  <a:gd name="adj1" fmla="val 27778"/>
                  <a:gd name="adj2" fmla="val 50000"/>
                </a:avLst>
              </a:prstGeom>
              <a:noFill/>
              <a:ln w="25400">
                <a:solidFill>
                  <a:srgbClr val="000080"/>
                </a:solidFill>
                <a:round/>
                <a:headEnd/>
                <a:tailEnd type="none" w="med" len="lg"/>
              </a:ln>
            </p:spPr>
            <p:txBody>
              <a:bodyPr wrap="none" anchor="ctr"/>
              <a:lstStyle/>
              <a:p>
                <a:endParaRPr lang="cs-CZ"/>
              </a:p>
            </p:txBody>
          </p:sp>
          <p:sp>
            <p:nvSpPr>
              <p:cNvPr id="74777" name="Text Box 52"/>
              <p:cNvSpPr txBox="1">
                <a:spLocks noChangeArrowheads="1"/>
              </p:cNvSpPr>
              <p:nvPr/>
            </p:nvSpPr>
            <p:spPr bwMode="auto">
              <a:xfrm>
                <a:off x="3174" y="3628"/>
                <a:ext cx="1203" cy="212"/>
              </a:xfrm>
              <a:prstGeom prst="rect">
                <a:avLst/>
              </a:prstGeom>
              <a:noFill/>
              <a:ln w="25400">
                <a:noFill/>
                <a:miter lim="800000"/>
                <a:headEnd/>
                <a:tailEnd type="none" w="med" len="lg"/>
              </a:ln>
            </p:spPr>
            <p:txBody>
              <a:bodyPr wrap="none">
                <a:spAutoFit/>
              </a:bodyPr>
              <a:lstStyle/>
              <a:p>
                <a:r>
                  <a:rPr lang="en-GB">
                    <a:solidFill>
                      <a:srgbClr val="996600"/>
                    </a:solidFill>
                    <a:latin typeface="Comic Sans MS" pitchFamily="66" charset="0"/>
                  </a:rPr>
                  <a:t>Humic substances</a:t>
                </a:r>
                <a:endParaRPr lang="en-US">
                  <a:solidFill>
                    <a:srgbClr val="996600"/>
                  </a:solidFill>
                  <a:latin typeface="Comic Sans MS" pitchFamily="66" charset="0"/>
                </a:endParaRPr>
              </a:p>
            </p:txBody>
          </p:sp>
          <p:sp>
            <p:nvSpPr>
              <p:cNvPr id="74778" name="Line 53"/>
              <p:cNvSpPr>
                <a:spLocks noChangeShapeType="1"/>
              </p:cNvSpPr>
              <p:nvPr/>
            </p:nvSpPr>
            <p:spPr bwMode="auto">
              <a:xfrm>
                <a:off x="3726" y="3312"/>
                <a:ext cx="0" cy="240"/>
              </a:xfrm>
              <a:prstGeom prst="line">
                <a:avLst/>
              </a:prstGeom>
              <a:noFill/>
              <a:ln w="25400">
                <a:solidFill>
                  <a:srgbClr val="000080"/>
                </a:solidFill>
                <a:round/>
                <a:headEnd/>
                <a:tailEnd type="stealth" w="med" len="lg"/>
              </a:ln>
            </p:spPr>
            <p:txBody>
              <a:bodyPr/>
              <a:lstStyle/>
              <a:p>
                <a:endParaRPr lang="en-US"/>
              </a:p>
            </p:txBody>
          </p:sp>
        </p:grpSp>
        <p:sp>
          <p:nvSpPr>
            <p:cNvPr id="74772" name="Text Box 54"/>
            <p:cNvSpPr txBox="1">
              <a:spLocks noChangeArrowheads="1"/>
            </p:cNvSpPr>
            <p:nvPr/>
          </p:nvSpPr>
          <p:spPr bwMode="auto">
            <a:xfrm>
              <a:off x="1560" y="3378"/>
              <a:ext cx="868" cy="366"/>
            </a:xfrm>
            <a:prstGeom prst="rect">
              <a:avLst/>
            </a:prstGeom>
            <a:noFill/>
            <a:ln w="25400">
              <a:noFill/>
              <a:miter lim="800000"/>
              <a:headEnd/>
              <a:tailEnd type="none" w="med" len="lg"/>
            </a:ln>
          </p:spPr>
          <p:txBody>
            <a:bodyPr wrap="none">
              <a:spAutoFit/>
            </a:bodyPr>
            <a:lstStyle/>
            <a:p>
              <a:pPr algn="ctr"/>
              <a:r>
                <a:rPr lang="en-GB">
                  <a:solidFill>
                    <a:srgbClr val="996600"/>
                  </a:solidFill>
                  <a:latin typeface="Comic Sans MS" pitchFamily="66" charset="0"/>
                </a:rPr>
                <a:t>Metabolic</a:t>
              </a:r>
            </a:p>
            <a:p>
              <a:pPr algn="ctr"/>
              <a:r>
                <a:rPr lang="en-GB">
                  <a:solidFill>
                    <a:srgbClr val="996600"/>
                  </a:solidFill>
                  <a:latin typeface="Comic Sans MS" pitchFamily="66" charset="0"/>
                </a:rPr>
                <a:t>by-products</a:t>
              </a:r>
              <a:endParaRPr lang="en-US">
                <a:solidFill>
                  <a:srgbClr val="996600"/>
                </a:solidFill>
                <a:latin typeface="Comic Sans MS" pitchFamily="66" charset="0"/>
              </a:endParaRPr>
            </a:p>
          </p:txBody>
        </p:sp>
      </p:grpSp>
      <p:grpSp>
        <p:nvGrpSpPr>
          <p:cNvPr id="13" name="Group 55"/>
          <p:cNvGrpSpPr>
            <a:grpSpLocks/>
          </p:cNvGrpSpPr>
          <p:nvPr/>
        </p:nvGrpSpPr>
        <p:grpSpPr bwMode="auto">
          <a:xfrm>
            <a:off x="2209800" y="2743200"/>
            <a:ext cx="4343400" cy="1981200"/>
            <a:chOff x="1392" y="1728"/>
            <a:chExt cx="2736" cy="1248"/>
          </a:xfrm>
        </p:grpSpPr>
        <p:sp>
          <p:nvSpPr>
            <p:cNvPr id="74767" name="Text Box 56"/>
            <p:cNvSpPr txBox="1">
              <a:spLocks noChangeArrowheads="1"/>
            </p:cNvSpPr>
            <p:nvPr/>
          </p:nvSpPr>
          <p:spPr bwMode="auto">
            <a:xfrm>
              <a:off x="2985" y="2057"/>
              <a:ext cx="1143" cy="366"/>
            </a:xfrm>
            <a:prstGeom prst="rect">
              <a:avLst/>
            </a:prstGeom>
            <a:noFill/>
            <a:ln w="25400">
              <a:noFill/>
              <a:miter lim="800000"/>
              <a:headEnd/>
              <a:tailEnd type="none" w="med" len="lg"/>
            </a:ln>
          </p:spPr>
          <p:txBody>
            <a:bodyPr wrap="none">
              <a:spAutoFit/>
            </a:bodyPr>
            <a:lstStyle/>
            <a:p>
              <a:pPr algn="ctr"/>
              <a:r>
                <a:rPr lang="en-GB">
                  <a:solidFill>
                    <a:srgbClr val="FF9900"/>
                  </a:solidFill>
                  <a:latin typeface="Comic Sans MS" pitchFamily="66" charset="0"/>
                </a:rPr>
                <a:t>Lignin fragments</a:t>
              </a:r>
            </a:p>
            <a:p>
              <a:pPr algn="ctr"/>
              <a:r>
                <a:rPr lang="en-GB">
                  <a:solidFill>
                    <a:srgbClr val="FF9900"/>
                  </a:solidFill>
                  <a:latin typeface="Comic Sans MS" pitchFamily="66" charset="0"/>
                </a:rPr>
                <a:t>and aromatics</a:t>
              </a:r>
              <a:endParaRPr lang="en-US">
                <a:solidFill>
                  <a:srgbClr val="FF9900"/>
                </a:solidFill>
                <a:latin typeface="Comic Sans MS" pitchFamily="66" charset="0"/>
              </a:endParaRPr>
            </a:p>
          </p:txBody>
        </p:sp>
        <p:sp>
          <p:nvSpPr>
            <p:cNvPr id="74768" name="Line 57"/>
            <p:cNvSpPr>
              <a:spLocks noChangeShapeType="1"/>
            </p:cNvSpPr>
            <p:nvPr/>
          </p:nvSpPr>
          <p:spPr bwMode="auto">
            <a:xfrm>
              <a:off x="1920" y="2016"/>
              <a:ext cx="960" cy="144"/>
            </a:xfrm>
            <a:prstGeom prst="line">
              <a:avLst/>
            </a:prstGeom>
            <a:noFill/>
            <a:ln w="25400">
              <a:solidFill>
                <a:srgbClr val="000080"/>
              </a:solidFill>
              <a:round/>
              <a:headEnd/>
              <a:tailEnd type="stealth" w="med" len="lg"/>
            </a:ln>
          </p:spPr>
          <p:txBody>
            <a:bodyPr/>
            <a:lstStyle/>
            <a:p>
              <a:endParaRPr lang="en-US"/>
            </a:p>
          </p:txBody>
        </p:sp>
        <p:sp>
          <p:nvSpPr>
            <p:cNvPr id="74769" name="Line 58"/>
            <p:cNvSpPr>
              <a:spLocks noChangeShapeType="1"/>
            </p:cNvSpPr>
            <p:nvPr/>
          </p:nvSpPr>
          <p:spPr bwMode="auto">
            <a:xfrm flipV="1">
              <a:off x="1392" y="2400"/>
              <a:ext cx="1488" cy="576"/>
            </a:xfrm>
            <a:prstGeom prst="line">
              <a:avLst/>
            </a:prstGeom>
            <a:noFill/>
            <a:ln w="25400">
              <a:solidFill>
                <a:srgbClr val="000080"/>
              </a:solidFill>
              <a:round/>
              <a:headEnd/>
              <a:tailEnd type="stealth" w="med" len="lg"/>
            </a:ln>
          </p:spPr>
          <p:txBody>
            <a:bodyPr/>
            <a:lstStyle/>
            <a:p>
              <a:endParaRPr lang="en-US"/>
            </a:p>
          </p:txBody>
        </p:sp>
        <p:sp>
          <p:nvSpPr>
            <p:cNvPr id="74770" name="Text Box 59"/>
            <p:cNvSpPr txBox="1">
              <a:spLocks noChangeArrowheads="1"/>
            </p:cNvSpPr>
            <p:nvPr/>
          </p:nvSpPr>
          <p:spPr bwMode="auto">
            <a:xfrm>
              <a:off x="2040" y="1728"/>
              <a:ext cx="840" cy="366"/>
            </a:xfrm>
            <a:prstGeom prst="rect">
              <a:avLst/>
            </a:prstGeom>
            <a:noFill/>
            <a:ln w="25400">
              <a:noFill/>
              <a:miter lim="800000"/>
              <a:headEnd/>
              <a:tailEnd type="none" w="med" len="lg"/>
            </a:ln>
          </p:spPr>
          <p:txBody>
            <a:bodyPr wrap="none">
              <a:spAutoFit/>
            </a:bodyPr>
            <a:lstStyle/>
            <a:p>
              <a:pPr algn="ctr"/>
              <a:r>
                <a:rPr lang="en-GB">
                  <a:solidFill>
                    <a:srgbClr val="969696"/>
                  </a:solidFill>
                  <a:latin typeface="Comic Sans MS" pitchFamily="66" charset="0"/>
                </a:rPr>
                <a:t>Fungal </a:t>
              </a:r>
            </a:p>
            <a:p>
              <a:pPr algn="ctr"/>
              <a:r>
                <a:rPr lang="en-GB">
                  <a:solidFill>
                    <a:srgbClr val="969696"/>
                  </a:solidFill>
                  <a:latin typeface="Comic Sans MS" pitchFamily="66" charset="0"/>
                </a:rPr>
                <a:t>degradation</a:t>
              </a:r>
              <a:endParaRPr lang="en-US">
                <a:solidFill>
                  <a:srgbClr val="969696"/>
                </a:solidFill>
                <a:latin typeface="Comic Sans MS" pitchFamily="66" charset="0"/>
              </a:endParaRPr>
            </a:p>
          </p:txBody>
        </p:sp>
      </p:grpSp>
      <p:sp>
        <p:nvSpPr>
          <p:cNvPr id="74765" name="Rectangle 60"/>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sp>
        <p:nvSpPr>
          <p:cNvPr id="74766" name="Text Box 62"/>
          <p:cNvSpPr txBox="1">
            <a:spLocks noChangeArrowheads="1"/>
          </p:cNvSpPr>
          <p:nvPr/>
        </p:nvSpPr>
        <p:spPr bwMode="auto">
          <a:xfrm>
            <a:off x="7308850" y="6021388"/>
            <a:ext cx="1663700" cy="336550"/>
          </a:xfrm>
          <a:prstGeom prst="rect">
            <a:avLst/>
          </a:prstGeom>
          <a:noFill/>
          <a:ln w="9525">
            <a:noFill/>
            <a:miter lim="800000"/>
            <a:headEnd/>
            <a:tailEnd/>
          </a:ln>
        </p:spPr>
        <p:txBody>
          <a:bodyPr wrap="none">
            <a:spAutoFit/>
          </a:bodyPr>
          <a:lstStyle/>
          <a:p>
            <a:r>
              <a:rPr lang="cs-CZ"/>
              <a:t>Dle K.T.Semple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up)">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up)">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381000" y="533400"/>
            <a:ext cx="8420100" cy="879475"/>
          </a:xfrm>
        </p:spPr>
        <p:txBody>
          <a:bodyPr/>
          <a:lstStyle/>
          <a:p>
            <a:pPr algn="l" eaLnBrk="1" hangingPunct="1"/>
            <a:r>
              <a:rPr lang="cs-CZ" sz="2400" smtClean="0">
                <a:solidFill>
                  <a:srgbClr val="0000FF"/>
                </a:solidFill>
              </a:rPr>
              <a:t>Proč není dekompozice jednoduchá, ale pomalá?</a:t>
            </a:r>
            <a:br>
              <a:rPr lang="cs-CZ" sz="2400" smtClean="0">
                <a:solidFill>
                  <a:srgbClr val="0000FF"/>
                </a:solidFill>
              </a:rPr>
            </a:br>
            <a:r>
              <a:rPr lang="cs-CZ" sz="1600" smtClean="0">
                <a:solidFill>
                  <a:schemeClr val="tx1"/>
                </a:solidFill>
              </a:rPr>
              <a:t>Mnoho reziduí má komplexní povahu</a:t>
            </a:r>
            <a:endParaRPr lang="en-US" sz="1600" smtClean="0">
              <a:solidFill>
                <a:schemeClr val="tx1"/>
              </a:solidFill>
            </a:endParaRPr>
          </a:p>
        </p:txBody>
      </p:sp>
      <p:sp>
        <p:nvSpPr>
          <p:cNvPr id="75779" name="Zástupný symbol pro číslo snímku 4"/>
          <p:cNvSpPr>
            <a:spLocks noGrp="1"/>
          </p:cNvSpPr>
          <p:nvPr>
            <p:ph type="sldNum" sz="quarter" idx="11"/>
          </p:nvPr>
        </p:nvSpPr>
        <p:spPr>
          <a:noFill/>
        </p:spPr>
        <p:txBody>
          <a:bodyPr/>
          <a:lstStyle/>
          <a:p>
            <a:r>
              <a:rPr lang="cs-CZ" smtClean="0">
                <a:latin typeface="Arial" charset="0"/>
              </a:rPr>
              <a:t>Snímek </a:t>
            </a:r>
            <a:fld id="{C3418068-0768-4D8D-ADF8-F59609578E26}" type="slidenum">
              <a:rPr lang="cs-CZ" smtClean="0">
                <a:latin typeface="Arial" charset="0"/>
              </a:rPr>
              <a:pPr/>
              <a:t>65</a:t>
            </a:fld>
            <a:endParaRPr lang="cs-CZ" smtClean="0">
              <a:latin typeface="Arial" charset="0"/>
            </a:endParaRPr>
          </a:p>
        </p:txBody>
      </p:sp>
      <p:sp>
        <p:nvSpPr>
          <p:cNvPr id="175107" name="Rectangle 3"/>
          <p:cNvSpPr>
            <a:spLocks noChangeArrowheads="1"/>
          </p:cNvSpPr>
          <p:nvPr/>
        </p:nvSpPr>
        <p:spPr bwMode="auto">
          <a:xfrm>
            <a:off x="3492500" y="2492375"/>
            <a:ext cx="3032125" cy="1168400"/>
          </a:xfrm>
          <a:prstGeom prst="rect">
            <a:avLst/>
          </a:prstGeom>
          <a:noFill/>
          <a:ln w="25400">
            <a:noFill/>
            <a:miter lim="800000"/>
            <a:headEnd/>
            <a:tailEnd type="none" w="med" len="lg"/>
          </a:ln>
        </p:spPr>
        <p:txBody>
          <a:bodyPr anchor="ctr" anchorCtr="1"/>
          <a:lstStyle/>
          <a:p>
            <a:pPr>
              <a:spcBef>
                <a:spcPct val="20000"/>
              </a:spcBef>
            </a:pPr>
            <a:r>
              <a:rPr lang="en-GB"/>
              <a:t>50%</a:t>
            </a:r>
          </a:p>
          <a:p>
            <a:pPr>
              <a:spcBef>
                <a:spcPct val="20000"/>
              </a:spcBef>
            </a:pPr>
            <a:r>
              <a:rPr lang="en-GB"/>
              <a:t>20%</a:t>
            </a:r>
          </a:p>
          <a:p>
            <a:pPr>
              <a:spcBef>
                <a:spcPct val="20000"/>
              </a:spcBef>
            </a:pPr>
            <a:r>
              <a:rPr lang="en-GB"/>
              <a:t>15%</a:t>
            </a:r>
          </a:p>
          <a:p>
            <a:pPr>
              <a:spcBef>
                <a:spcPct val="20000"/>
              </a:spcBef>
            </a:pPr>
            <a:r>
              <a:rPr lang="en-GB"/>
              <a:t>5%</a:t>
            </a:r>
          </a:p>
          <a:p>
            <a:pPr>
              <a:spcBef>
                <a:spcPct val="20000"/>
              </a:spcBef>
            </a:pPr>
            <a:r>
              <a:rPr lang="en-GB"/>
              <a:t>5%</a:t>
            </a:r>
          </a:p>
          <a:p>
            <a:pPr>
              <a:spcBef>
                <a:spcPct val="20000"/>
              </a:spcBef>
            </a:pPr>
            <a:r>
              <a:rPr lang="en-GB"/>
              <a:t>1%</a:t>
            </a:r>
          </a:p>
          <a:p>
            <a:pPr>
              <a:spcBef>
                <a:spcPct val="20000"/>
              </a:spcBef>
            </a:pPr>
            <a:r>
              <a:rPr lang="en-GB"/>
              <a:t>1%</a:t>
            </a:r>
            <a:endParaRPr lang="en-US"/>
          </a:p>
        </p:txBody>
      </p:sp>
      <p:sp>
        <p:nvSpPr>
          <p:cNvPr id="175108" name="Rectangle 4"/>
          <p:cNvSpPr>
            <a:spLocks noChangeArrowheads="1"/>
          </p:cNvSpPr>
          <p:nvPr/>
        </p:nvSpPr>
        <p:spPr bwMode="auto">
          <a:xfrm>
            <a:off x="323850" y="2492375"/>
            <a:ext cx="3032125" cy="1168400"/>
          </a:xfrm>
          <a:prstGeom prst="rect">
            <a:avLst/>
          </a:prstGeom>
          <a:noFill/>
          <a:ln w="25400">
            <a:noFill/>
            <a:miter lim="800000"/>
            <a:headEnd/>
            <a:tailEnd type="none" w="med" len="lg"/>
          </a:ln>
        </p:spPr>
        <p:txBody>
          <a:bodyPr anchor="ctr"/>
          <a:lstStyle/>
          <a:p>
            <a:pPr>
              <a:spcBef>
                <a:spcPct val="20000"/>
              </a:spcBef>
            </a:pPr>
            <a:r>
              <a:rPr lang="en-GB"/>
              <a:t>Cellulose	</a:t>
            </a:r>
          </a:p>
          <a:p>
            <a:pPr>
              <a:spcBef>
                <a:spcPct val="20000"/>
              </a:spcBef>
            </a:pPr>
            <a:r>
              <a:rPr lang="en-GB"/>
              <a:t>Hemicelluloses</a:t>
            </a:r>
          </a:p>
          <a:p>
            <a:pPr>
              <a:spcBef>
                <a:spcPct val="20000"/>
              </a:spcBef>
            </a:pPr>
            <a:r>
              <a:rPr lang="en-GB"/>
              <a:t>Lignin</a:t>
            </a:r>
          </a:p>
          <a:p>
            <a:pPr>
              <a:spcBef>
                <a:spcPct val="20000"/>
              </a:spcBef>
            </a:pPr>
            <a:r>
              <a:rPr lang="en-GB"/>
              <a:t>Proteins</a:t>
            </a:r>
          </a:p>
          <a:p>
            <a:pPr>
              <a:spcBef>
                <a:spcPct val="20000"/>
              </a:spcBef>
            </a:pPr>
            <a:r>
              <a:rPr lang="en-GB"/>
              <a:t>Amino acids and sugars</a:t>
            </a:r>
          </a:p>
          <a:p>
            <a:pPr>
              <a:spcBef>
                <a:spcPct val="20000"/>
              </a:spcBef>
            </a:pPr>
            <a:r>
              <a:rPr lang="en-GB"/>
              <a:t>Waxes and pigments</a:t>
            </a:r>
          </a:p>
          <a:p>
            <a:pPr>
              <a:spcBef>
                <a:spcPct val="20000"/>
              </a:spcBef>
            </a:pPr>
            <a:r>
              <a:rPr lang="en-GB"/>
              <a:t>Pectin</a:t>
            </a:r>
            <a:endParaRPr lang="en-US"/>
          </a:p>
        </p:txBody>
      </p:sp>
      <p:sp>
        <p:nvSpPr>
          <p:cNvPr id="75782" name="Line 5"/>
          <p:cNvSpPr>
            <a:spLocks noChangeShapeType="1"/>
          </p:cNvSpPr>
          <p:nvPr/>
        </p:nvSpPr>
        <p:spPr bwMode="auto">
          <a:xfrm>
            <a:off x="381000" y="2638425"/>
            <a:ext cx="1588" cy="277813"/>
          </a:xfrm>
          <a:prstGeom prst="line">
            <a:avLst/>
          </a:prstGeom>
          <a:noFill/>
          <a:ln w="28575" cap="sq">
            <a:noFill/>
            <a:round/>
            <a:headEnd/>
            <a:tailEnd type="stealth" w="med" len="lg"/>
          </a:ln>
        </p:spPr>
        <p:txBody>
          <a:bodyPr/>
          <a:lstStyle/>
          <a:p>
            <a:endParaRPr lang="en-US"/>
          </a:p>
        </p:txBody>
      </p:sp>
      <p:grpSp>
        <p:nvGrpSpPr>
          <p:cNvPr id="2" name="Group 6"/>
          <p:cNvGrpSpPr>
            <a:grpSpLocks/>
          </p:cNvGrpSpPr>
          <p:nvPr/>
        </p:nvGrpSpPr>
        <p:grpSpPr bwMode="auto">
          <a:xfrm>
            <a:off x="395288" y="1557338"/>
            <a:ext cx="6062662" cy="2663825"/>
            <a:chOff x="240" y="1662"/>
            <a:chExt cx="5136" cy="1752"/>
          </a:xfrm>
        </p:grpSpPr>
        <p:sp>
          <p:nvSpPr>
            <p:cNvPr id="75800" name="Rectangle 7"/>
            <p:cNvSpPr>
              <a:spLocks noChangeArrowheads="1"/>
            </p:cNvSpPr>
            <p:nvPr/>
          </p:nvSpPr>
          <p:spPr bwMode="auto">
            <a:xfrm>
              <a:off x="2808" y="1662"/>
              <a:ext cx="2568" cy="336"/>
            </a:xfrm>
            <a:prstGeom prst="rect">
              <a:avLst/>
            </a:prstGeom>
            <a:noFill/>
            <a:ln w="25400">
              <a:noFill/>
              <a:miter lim="800000"/>
              <a:headEnd/>
              <a:tailEnd type="none" w="med" len="lg"/>
            </a:ln>
          </p:spPr>
          <p:txBody>
            <a:bodyPr anchor="ctr" anchorCtr="1"/>
            <a:lstStyle/>
            <a:p>
              <a:pPr>
                <a:spcBef>
                  <a:spcPct val="20000"/>
                </a:spcBef>
              </a:pPr>
              <a:r>
                <a:rPr lang="en-GB" b="0"/>
                <a:t>Relative amounts</a:t>
              </a:r>
              <a:endParaRPr lang="en-US" b="0"/>
            </a:p>
          </p:txBody>
        </p:sp>
        <p:sp>
          <p:nvSpPr>
            <p:cNvPr id="75801" name="Rectangle 8"/>
            <p:cNvSpPr>
              <a:spLocks noChangeArrowheads="1"/>
            </p:cNvSpPr>
            <p:nvPr/>
          </p:nvSpPr>
          <p:spPr bwMode="auto">
            <a:xfrm>
              <a:off x="240" y="1662"/>
              <a:ext cx="2568" cy="336"/>
            </a:xfrm>
            <a:prstGeom prst="rect">
              <a:avLst/>
            </a:prstGeom>
            <a:noFill/>
            <a:ln w="25400">
              <a:noFill/>
              <a:miter lim="800000"/>
              <a:headEnd/>
              <a:tailEnd type="none" w="med" len="lg"/>
            </a:ln>
          </p:spPr>
          <p:txBody>
            <a:bodyPr anchor="ctr"/>
            <a:lstStyle/>
            <a:p>
              <a:pPr>
                <a:spcBef>
                  <a:spcPct val="20000"/>
                </a:spcBef>
              </a:pPr>
              <a:r>
                <a:rPr lang="en-GB" b="0"/>
                <a:t>Forms of organic carbon</a:t>
              </a:r>
              <a:endParaRPr lang="en-US" b="0"/>
            </a:p>
          </p:txBody>
        </p:sp>
        <p:sp>
          <p:nvSpPr>
            <p:cNvPr id="75802" name="Line 9"/>
            <p:cNvSpPr>
              <a:spLocks noChangeShapeType="1"/>
            </p:cNvSpPr>
            <p:nvPr/>
          </p:nvSpPr>
          <p:spPr bwMode="auto">
            <a:xfrm>
              <a:off x="240" y="1662"/>
              <a:ext cx="5136" cy="0"/>
            </a:xfrm>
            <a:prstGeom prst="line">
              <a:avLst/>
            </a:prstGeom>
            <a:noFill/>
            <a:ln w="28575">
              <a:solidFill>
                <a:schemeClr val="tx1"/>
              </a:solidFill>
              <a:round/>
              <a:headEnd/>
              <a:tailEnd type="none" w="med" len="lg"/>
            </a:ln>
          </p:spPr>
          <p:txBody>
            <a:bodyPr/>
            <a:lstStyle/>
            <a:p>
              <a:endParaRPr lang="en-US"/>
            </a:p>
          </p:txBody>
        </p:sp>
        <p:sp>
          <p:nvSpPr>
            <p:cNvPr id="75803" name="Line 10"/>
            <p:cNvSpPr>
              <a:spLocks noChangeShapeType="1"/>
            </p:cNvSpPr>
            <p:nvPr/>
          </p:nvSpPr>
          <p:spPr bwMode="auto">
            <a:xfrm>
              <a:off x="240" y="1998"/>
              <a:ext cx="5136" cy="0"/>
            </a:xfrm>
            <a:prstGeom prst="line">
              <a:avLst/>
            </a:prstGeom>
            <a:noFill/>
            <a:ln w="12700">
              <a:solidFill>
                <a:schemeClr val="tx1"/>
              </a:solidFill>
              <a:round/>
              <a:headEnd/>
              <a:tailEnd type="none" w="med" len="lg"/>
            </a:ln>
          </p:spPr>
          <p:txBody>
            <a:bodyPr/>
            <a:lstStyle/>
            <a:p>
              <a:endParaRPr lang="en-US"/>
            </a:p>
          </p:txBody>
        </p:sp>
        <p:sp>
          <p:nvSpPr>
            <p:cNvPr id="75804" name="Line 11"/>
            <p:cNvSpPr>
              <a:spLocks noChangeShapeType="1"/>
            </p:cNvSpPr>
            <p:nvPr/>
          </p:nvSpPr>
          <p:spPr bwMode="auto">
            <a:xfrm>
              <a:off x="240" y="3414"/>
              <a:ext cx="5136" cy="0"/>
            </a:xfrm>
            <a:prstGeom prst="line">
              <a:avLst/>
            </a:prstGeom>
            <a:noFill/>
            <a:ln w="28575">
              <a:solidFill>
                <a:schemeClr val="tx1"/>
              </a:solidFill>
              <a:round/>
              <a:headEnd/>
              <a:tailEnd type="none" w="med" len="lg"/>
            </a:ln>
          </p:spPr>
          <p:txBody>
            <a:bodyPr/>
            <a:lstStyle/>
            <a:p>
              <a:endParaRPr lang="en-US"/>
            </a:p>
          </p:txBody>
        </p:sp>
        <p:sp>
          <p:nvSpPr>
            <p:cNvPr id="75805" name="Line 12"/>
            <p:cNvSpPr>
              <a:spLocks noChangeShapeType="1"/>
            </p:cNvSpPr>
            <p:nvPr/>
          </p:nvSpPr>
          <p:spPr bwMode="auto">
            <a:xfrm>
              <a:off x="2808" y="1662"/>
              <a:ext cx="0" cy="1752"/>
            </a:xfrm>
            <a:prstGeom prst="line">
              <a:avLst/>
            </a:prstGeom>
            <a:noFill/>
            <a:ln w="12700">
              <a:solidFill>
                <a:schemeClr val="tx1"/>
              </a:solidFill>
              <a:round/>
              <a:headEnd/>
              <a:tailEnd type="none" w="med" len="lg"/>
            </a:ln>
          </p:spPr>
          <p:txBody>
            <a:bodyPr/>
            <a:lstStyle/>
            <a:p>
              <a:endParaRPr lang="en-US"/>
            </a:p>
          </p:txBody>
        </p:sp>
      </p:grpSp>
      <p:sp>
        <p:nvSpPr>
          <p:cNvPr id="75784" name="Line 13"/>
          <p:cNvSpPr>
            <a:spLocks noChangeShapeType="1"/>
          </p:cNvSpPr>
          <p:nvPr/>
        </p:nvSpPr>
        <p:spPr bwMode="auto">
          <a:xfrm>
            <a:off x="8534400" y="2638425"/>
            <a:ext cx="1588" cy="277813"/>
          </a:xfrm>
          <a:prstGeom prst="line">
            <a:avLst/>
          </a:prstGeom>
          <a:noFill/>
          <a:ln w="28575" cap="sq">
            <a:noFill/>
            <a:round/>
            <a:headEnd/>
            <a:tailEnd type="stealth" w="med" len="lg"/>
          </a:ln>
        </p:spPr>
        <p:txBody>
          <a:bodyPr/>
          <a:lstStyle/>
          <a:p>
            <a:endParaRPr lang="en-US"/>
          </a:p>
        </p:txBody>
      </p:sp>
      <p:sp>
        <p:nvSpPr>
          <p:cNvPr id="75785" name="Line 14"/>
          <p:cNvSpPr>
            <a:spLocks noChangeShapeType="1"/>
          </p:cNvSpPr>
          <p:nvPr/>
        </p:nvSpPr>
        <p:spPr bwMode="auto">
          <a:xfrm>
            <a:off x="381000" y="3171825"/>
            <a:ext cx="1588" cy="1168400"/>
          </a:xfrm>
          <a:prstGeom prst="line">
            <a:avLst/>
          </a:prstGeom>
          <a:noFill/>
          <a:ln w="28575" cap="sq">
            <a:noFill/>
            <a:round/>
            <a:headEnd/>
            <a:tailEnd type="stealth" w="med" len="lg"/>
          </a:ln>
        </p:spPr>
        <p:txBody>
          <a:bodyPr/>
          <a:lstStyle/>
          <a:p>
            <a:endParaRPr lang="en-US"/>
          </a:p>
        </p:txBody>
      </p:sp>
      <p:sp>
        <p:nvSpPr>
          <p:cNvPr id="75786" name="Line 15"/>
          <p:cNvSpPr>
            <a:spLocks noChangeShapeType="1"/>
          </p:cNvSpPr>
          <p:nvPr/>
        </p:nvSpPr>
        <p:spPr bwMode="auto">
          <a:xfrm>
            <a:off x="8534400" y="3171825"/>
            <a:ext cx="1588" cy="1168400"/>
          </a:xfrm>
          <a:prstGeom prst="line">
            <a:avLst/>
          </a:prstGeom>
          <a:noFill/>
          <a:ln w="28575" cap="sq">
            <a:noFill/>
            <a:round/>
            <a:headEnd/>
            <a:tailEnd type="stealth" w="med" len="lg"/>
          </a:ln>
        </p:spPr>
        <p:txBody>
          <a:bodyPr/>
          <a:lstStyle/>
          <a:p>
            <a:endParaRPr lang="en-US"/>
          </a:p>
        </p:txBody>
      </p:sp>
      <p:sp>
        <p:nvSpPr>
          <p:cNvPr id="75787" name="Rectangle 17"/>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sp>
        <p:nvSpPr>
          <p:cNvPr id="75788" name="Text Box 18"/>
          <p:cNvSpPr txBox="1">
            <a:spLocks noChangeArrowheads="1"/>
          </p:cNvSpPr>
          <p:nvPr/>
        </p:nvSpPr>
        <p:spPr bwMode="auto">
          <a:xfrm>
            <a:off x="7164388" y="3644900"/>
            <a:ext cx="1663700" cy="336550"/>
          </a:xfrm>
          <a:prstGeom prst="rect">
            <a:avLst/>
          </a:prstGeom>
          <a:noFill/>
          <a:ln w="9525">
            <a:noFill/>
            <a:miter lim="800000"/>
            <a:headEnd/>
            <a:tailEnd/>
          </a:ln>
        </p:spPr>
        <p:txBody>
          <a:bodyPr wrap="none">
            <a:spAutoFit/>
          </a:bodyPr>
          <a:lstStyle/>
          <a:p>
            <a:r>
              <a:rPr lang="cs-CZ"/>
              <a:t>Dle K.T.Semple</a:t>
            </a:r>
          </a:p>
        </p:txBody>
      </p:sp>
      <p:sp>
        <p:nvSpPr>
          <p:cNvPr id="175123" name="Rectangle 19"/>
          <p:cNvSpPr>
            <a:spLocks noChangeArrowheads="1"/>
          </p:cNvSpPr>
          <p:nvPr/>
        </p:nvSpPr>
        <p:spPr bwMode="auto">
          <a:xfrm>
            <a:off x="4471988" y="5018088"/>
            <a:ext cx="3276600" cy="998537"/>
          </a:xfrm>
          <a:prstGeom prst="rect">
            <a:avLst/>
          </a:prstGeom>
          <a:noFill/>
          <a:ln w="25400">
            <a:noFill/>
            <a:miter lim="800000"/>
            <a:headEnd/>
            <a:tailEnd type="none" w="med" len="lg"/>
          </a:ln>
        </p:spPr>
        <p:txBody>
          <a:bodyPr anchorCtr="1"/>
          <a:lstStyle/>
          <a:p>
            <a:pPr>
              <a:spcBef>
                <a:spcPct val="20000"/>
              </a:spcBef>
            </a:pPr>
            <a:r>
              <a:rPr lang="en-GB"/>
              <a:t>50%</a:t>
            </a:r>
          </a:p>
          <a:p>
            <a:pPr>
              <a:spcBef>
                <a:spcPct val="20000"/>
              </a:spcBef>
            </a:pPr>
            <a:r>
              <a:rPr lang="en-GB"/>
              <a:t>20%</a:t>
            </a:r>
          </a:p>
          <a:p>
            <a:pPr>
              <a:spcBef>
                <a:spcPct val="20000"/>
              </a:spcBef>
            </a:pPr>
            <a:r>
              <a:rPr lang="en-GB"/>
              <a:t>15%</a:t>
            </a:r>
          </a:p>
          <a:p>
            <a:pPr>
              <a:spcBef>
                <a:spcPct val="20000"/>
              </a:spcBef>
            </a:pPr>
            <a:r>
              <a:rPr lang="en-GB"/>
              <a:t>15%</a:t>
            </a:r>
          </a:p>
        </p:txBody>
      </p:sp>
      <p:sp>
        <p:nvSpPr>
          <p:cNvPr id="175124" name="Rectangle 20"/>
          <p:cNvSpPr>
            <a:spLocks noChangeArrowheads="1"/>
          </p:cNvSpPr>
          <p:nvPr/>
        </p:nvSpPr>
        <p:spPr bwMode="auto">
          <a:xfrm>
            <a:off x="395288" y="5018088"/>
            <a:ext cx="3276600" cy="998537"/>
          </a:xfrm>
          <a:prstGeom prst="rect">
            <a:avLst/>
          </a:prstGeom>
          <a:noFill/>
          <a:ln w="25400">
            <a:noFill/>
            <a:miter lim="800000"/>
            <a:headEnd/>
            <a:tailEnd type="none" w="med" len="lg"/>
          </a:ln>
        </p:spPr>
        <p:txBody>
          <a:bodyPr/>
          <a:lstStyle/>
          <a:p>
            <a:pPr algn="just">
              <a:spcBef>
                <a:spcPct val="20000"/>
              </a:spcBef>
            </a:pPr>
            <a:r>
              <a:rPr lang="en-GB"/>
              <a:t>Aromatic C</a:t>
            </a:r>
          </a:p>
          <a:p>
            <a:pPr algn="just">
              <a:spcBef>
                <a:spcPct val="20000"/>
              </a:spcBef>
            </a:pPr>
            <a:r>
              <a:rPr lang="en-GB"/>
              <a:t>N-associated C</a:t>
            </a:r>
          </a:p>
          <a:p>
            <a:pPr algn="just">
              <a:spcBef>
                <a:spcPct val="20000"/>
              </a:spcBef>
            </a:pPr>
            <a:r>
              <a:rPr lang="en-GB"/>
              <a:t>Carbohydrate</a:t>
            </a:r>
          </a:p>
          <a:p>
            <a:pPr algn="just">
              <a:spcBef>
                <a:spcPct val="20000"/>
              </a:spcBef>
            </a:pPr>
            <a:r>
              <a:rPr lang="en-GB"/>
              <a:t>Fatty acid and alkane C</a:t>
            </a:r>
            <a:endParaRPr lang="en-US"/>
          </a:p>
        </p:txBody>
      </p:sp>
      <p:sp>
        <p:nvSpPr>
          <p:cNvPr id="75791" name="Line 21"/>
          <p:cNvSpPr>
            <a:spLocks noChangeShapeType="1"/>
          </p:cNvSpPr>
          <p:nvPr/>
        </p:nvSpPr>
        <p:spPr bwMode="auto">
          <a:xfrm>
            <a:off x="395288" y="4865688"/>
            <a:ext cx="1587" cy="436562"/>
          </a:xfrm>
          <a:prstGeom prst="line">
            <a:avLst/>
          </a:prstGeom>
          <a:noFill/>
          <a:ln w="28575" cap="sq">
            <a:noFill/>
            <a:round/>
            <a:headEnd/>
            <a:tailEnd type="stealth" w="med" len="lg"/>
          </a:ln>
        </p:spPr>
        <p:txBody>
          <a:bodyPr/>
          <a:lstStyle/>
          <a:p>
            <a:endParaRPr lang="en-US"/>
          </a:p>
        </p:txBody>
      </p:sp>
      <p:sp>
        <p:nvSpPr>
          <p:cNvPr id="75792" name="Line 22"/>
          <p:cNvSpPr>
            <a:spLocks noChangeShapeType="1"/>
          </p:cNvSpPr>
          <p:nvPr/>
        </p:nvSpPr>
        <p:spPr bwMode="auto">
          <a:xfrm>
            <a:off x="8548688" y="4865688"/>
            <a:ext cx="1587" cy="436562"/>
          </a:xfrm>
          <a:prstGeom prst="line">
            <a:avLst/>
          </a:prstGeom>
          <a:noFill/>
          <a:ln w="28575" cap="sq">
            <a:noFill/>
            <a:round/>
            <a:headEnd/>
            <a:tailEnd type="stealth" w="med" len="lg"/>
          </a:ln>
        </p:spPr>
        <p:txBody>
          <a:bodyPr/>
          <a:lstStyle/>
          <a:p>
            <a:endParaRPr lang="en-US"/>
          </a:p>
        </p:txBody>
      </p:sp>
      <p:grpSp>
        <p:nvGrpSpPr>
          <p:cNvPr id="3" name="Group 23"/>
          <p:cNvGrpSpPr>
            <a:grpSpLocks/>
          </p:cNvGrpSpPr>
          <p:nvPr/>
        </p:nvGrpSpPr>
        <p:grpSpPr bwMode="auto">
          <a:xfrm>
            <a:off x="395288" y="4581525"/>
            <a:ext cx="6985000" cy="1770063"/>
            <a:chOff x="240" y="1488"/>
            <a:chExt cx="5136" cy="1152"/>
          </a:xfrm>
        </p:grpSpPr>
        <p:sp>
          <p:nvSpPr>
            <p:cNvPr id="75794" name="Rectangle 24"/>
            <p:cNvSpPr>
              <a:spLocks noChangeArrowheads="1"/>
            </p:cNvSpPr>
            <p:nvPr/>
          </p:nvSpPr>
          <p:spPr bwMode="auto">
            <a:xfrm>
              <a:off x="2808" y="1488"/>
              <a:ext cx="2568" cy="336"/>
            </a:xfrm>
            <a:prstGeom prst="rect">
              <a:avLst/>
            </a:prstGeom>
            <a:noFill/>
            <a:ln w="25400">
              <a:noFill/>
              <a:miter lim="800000"/>
              <a:headEnd/>
              <a:tailEnd type="none" w="med" len="lg"/>
            </a:ln>
          </p:spPr>
          <p:txBody>
            <a:bodyPr anchor="ctr" anchorCtr="1"/>
            <a:lstStyle/>
            <a:p>
              <a:pPr>
                <a:spcBef>
                  <a:spcPct val="20000"/>
                </a:spcBef>
              </a:pPr>
              <a:r>
                <a:rPr lang="en-GB" b="0"/>
                <a:t>Relative amounts</a:t>
              </a:r>
              <a:endParaRPr lang="en-US" b="0"/>
            </a:p>
          </p:txBody>
        </p:sp>
        <p:sp>
          <p:nvSpPr>
            <p:cNvPr id="75795" name="Rectangle 25"/>
            <p:cNvSpPr>
              <a:spLocks noChangeArrowheads="1"/>
            </p:cNvSpPr>
            <p:nvPr/>
          </p:nvSpPr>
          <p:spPr bwMode="auto">
            <a:xfrm>
              <a:off x="240" y="1488"/>
              <a:ext cx="2568" cy="336"/>
            </a:xfrm>
            <a:prstGeom prst="rect">
              <a:avLst/>
            </a:prstGeom>
            <a:noFill/>
            <a:ln w="25400">
              <a:noFill/>
              <a:miter lim="800000"/>
              <a:headEnd/>
              <a:tailEnd type="none" w="med" len="lg"/>
            </a:ln>
          </p:spPr>
          <p:txBody>
            <a:bodyPr anchor="ctr"/>
            <a:lstStyle/>
            <a:p>
              <a:pPr>
                <a:spcBef>
                  <a:spcPct val="20000"/>
                </a:spcBef>
              </a:pPr>
              <a:r>
                <a:rPr lang="en-GB" b="0"/>
                <a:t>Chemical nature of organic carbon</a:t>
              </a:r>
              <a:endParaRPr lang="en-US" b="0"/>
            </a:p>
          </p:txBody>
        </p:sp>
        <p:sp>
          <p:nvSpPr>
            <p:cNvPr id="75796" name="Line 26"/>
            <p:cNvSpPr>
              <a:spLocks noChangeShapeType="1"/>
            </p:cNvSpPr>
            <p:nvPr/>
          </p:nvSpPr>
          <p:spPr bwMode="auto">
            <a:xfrm>
              <a:off x="240" y="1488"/>
              <a:ext cx="5136" cy="0"/>
            </a:xfrm>
            <a:prstGeom prst="line">
              <a:avLst/>
            </a:prstGeom>
            <a:noFill/>
            <a:ln w="28575">
              <a:solidFill>
                <a:schemeClr val="tx1"/>
              </a:solidFill>
              <a:round/>
              <a:headEnd/>
              <a:tailEnd type="none" w="med" len="lg"/>
            </a:ln>
          </p:spPr>
          <p:txBody>
            <a:bodyPr/>
            <a:lstStyle/>
            <a:p>
              <a:endParaRPr lang="en-US"/>
            </a:p>
          </p:txBody>
        </p:sp>
        <p:sp>
          <p:nvSpPr>
            <p:cNvPr id="75797" name="Line 27"/>
            <p:cNvSpPr>
              <a:spLocks noChangeShapeType="1"/>
            </p:cNvSpPr>
            <p:nvPr/>
          </p:nvSpPr>
          <p:spPr bwMode="auto">
            <a:xfrm>
              <a:off x="240" y="1824"/>
              <a:ext cx="5136" cy="0"/>
            </a:xfrm>
            <a:prstGeom prst="line">
              <a:avLst/>
            </a:prstGeom>
            <a:noFill/>
            <a:ln w="12700">
              <a:solidFill>
                <a:schemeClr val="tx1"/>
              </a:solidFill>
              <a:round/>
              <a:headEnd/>
              <a:tailEnd type="none" w="med" len="lg"/>
            </a:ln>
          </p:spPr>
          <p:txBody>
            <a:bodyPr/>
            <a:lstStyle/>
            <a:p>
              <a:endParaRPr lang="en-US"/>
            </a:p>
          </p:txBody>
        </p:sp>
        <p:sp>
          <p:nvSpPr>
            <p:cNvPr id="75798" name="Line 28"/>
            <p:cNvSpPr>
              <a:spLocks noChangeShapeType="1"/>
            </p:cNvSpPr>
            <p:nvPr/>
          </p:nvSpPr>
          <p:spPr bwMode="auto">
            <a:xfrm>
              <a:off x="240" y="2640"/>
              <a:ext cx="5136" cy="0"/>
            </a:xfrm>
            <a:prstGeom prst="line">
              <a:avLst/>
            </a:prstGeom>
            <a:noFill/>
            <a:ln w="28575">
              <a:solidFill>
                <a:schemeClr val="tx1"/>
              </a:solidFill>
              <a:round/>
              <a:headEnd/>
              <a:tailEnd type="none" w="med" len="lg"/>
            </a:ln>
          </p:spPr>
          <p:txBody>
            <a:bodyPr/>
            <a:lstStyle/>
            <a:p>
              <a:endParaRPr lang="en-US"/>
            </a:p>
          </p:txBody>
        </p:sp>
        <p:sp>
          <p:nvSpPr>
            <p:cNvPr id="75799" name="Line 29"/>
            <p:cNvSpPr>
              <a:spLocks noChangeShapeType="1"/>
            </p:cNvSpPr>
            <p:nvPr/>
          </p:nvSpPr>
          <p:spPr bwMode="auto">
            <a:xfrm>
              <a:off x="2880" y="1488"/>
              <a:ext cx="0" cy="1152"/>
            </a:xfrm>
            <a:prstGeom prst="line">
              <a:avLst/>
            </a:prstGeom>
            <a:noFill/>
            <a:ln w="25400">
              <a:solidFill>
                <a:srgbClr val="000080"/>
              </a:solidFill>
              <a:round/>
              <a:headEnd/>
              <a:tailEnd type="none" w="med" len="lg"/>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5108"/>
                                        </p:tgtEl>
                                        <p:attrNameLst>
                                          <p:attrName>style.visibility</p:attrName>
                                        </p:attrNameLst>
                                      </p:cBhvr>
                                      <p:to>
                                        <p:strVal val="visible"/>
                                      </p:to>
                                    </p:set>
                                    <p:animEffect transition="in" filter="wipe(up)">
                                      <p:cBhvr>
                                        <p:cTn id="12" dur="300"/>
                                        <p:tgtEl>
                                          <p:spTgt spid="17510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75107"/>
                                        </p:tgtEl>
                                        <p:attrNameLst>
                                          <p:attrName>style.visibility</p:attrName>
                                        </p:attrNameLst>
                                      </p:cBhvr>
                                      <p:to>
                                        <p:strVal val="visible"/>
                                      </p:to>
                                    </p:set>
                                    <p:animEffect transition="in" filter="wipe(up)">
                                      <p:cBhvr>
                                        <p:cTn id="17" dur="300"/>
                                        <p:tgtEl>
                                          <p:spTgt spid="17510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75124"/>
                                        </p:tgtEl>
                                        <p:attrNameLst>
                                          <p:attrName>style.visibility</p:attrName>
                                        </p:attrNameLst>
                                      </p:cBhvr>
                                      <p:to>
                                        <p:strVal val="visible"/>
                                      </p:to>
                                    </p:set>
                                    <p:animEffect transition="in" filter="wipe(up)">
                                      <p:cBhvr>
                                        <p:cTn id="27" dur="300"/>
                                        <p:tgtEl>
                                          <p:spTgt spid="1751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75123"/>
                                        </p:tgtEl>
                                        <p:attrNameLst>
                                          <p:attrName>style.visibility</p:attrName>
                                        </p:attrNameLst>
                                      </p:cBhvr>
                                      <p:to>
                                        <p:strVal val="visible"/>
                                      </p:to>
                                    </p:set>
                                    <p:animEffect transition="in" filter="wipe(up)">
                                      <p:cBhvr>
                                        <p:cTn id="32" dur="300"/>
                                        <p:tgtEl>
                                          <p:spTgt spid="17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7" grpId="0" autoUpdateAnimBg="0"/>
      <p:bldP spid="175108" grpId="0" autoUpdateAnimBg="0"/>
      <p:bldP spid="175123" grpId="0" autoUpdateAnimBg="0"/>
      <p:bldP spid="175124"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179388" y="692150"/>
            <a:ext cx="8964612" cy="476250"/>
          </a:xfrm>
        </p:spPr>
        <p:txBody>
          <a:bodyPr/>
          <a:lstStyle/>
          <a:p>
            <a:pPr algn="l" eaLnBrk="1" hangingPunct="1"/>
            <a:r>
              <a:rPr lang="cs-CZ" smtClean="0">
                <a:solidFill>
                  <a:srgbClr val="0000FF"/>
                </a:solidFill>
              </a:rPr>
              <a:t>Rychlost turnoveru organického uhlíku</a:t>
            </a:r>
            <a:endParaRPr lang="en-US" smtClean="0">
              <a:solidFill>
                <a:srgbClr val="0000FF"/>
              </a:solidFill>
            </a:endParaRPr>
          </a:p>
        </p:txBody>
      </p:sp>
      <p:sp>
        <p:nvSpPr>
          <p:cNvPr id="178179" name="Rectangle 3"/>
          <p:cNvSpPr>
            <a:spLocks noGrp="1" noChangeArrowheads="1"/>
          </p:cNvSpPr>
          <p:nvPr>
            <p:ph idx="1"/>
          </p:nvPr>
        </p:nvSpPr>
        <p:spPr>
          <a:xfrm>
            <a:off x="179388" y="1341438"/>
            <a:ext cx="8713787" cy="4751387"/>
          </a:xfrm>
        </p:spPr>
        <p:txBody>
          <a:bodyPr/>
          <a:lstStyle/>
          <a:p>
            <a:pPr eaLnBrk="1" hangingPunct="1">
              <a:buFontTx/>
              <a:buNone/>
            </a:pPr>
            <a:r>
              <a:rPr lang="cs-CZ" smtClean="0"/>
              <a:t>Je ovlivněná:</a:t>
            </a:r>
            <a:endParaRPr lang="en-GB" smtClean="0"/>
          </a:p>
          <a:p>
            <a:pPr lvl="1" eaLnBrk="1" hangingPunct="1"/>
            <a:endParaRPr lang="en-GB" smtClean="0"/>
          </a:p>
          <a:p>
            <a:pPr lvl="1" eaLnBrk="1" hangingPunct="1"/>
            <a:r>
              <a:rPr lang="cs-CZ" smtClean="0"/>
              <a:t>Kvalitou a kvantitou OM</a:t>
            </a:r>
            <a:endParaRPr lang="en-GB" smtClean="0"/>
          </a:p>
          <a:p>
            <a:pPr lvl="1" eaLnBrk="1" hangingPunct="1"/>
            <a:endParaRPr lang="en-GB" smtClean="0"/>
          </a:p>
          <a:p>
            <a:pPr lvl="1" eaLnBrk="1" hangingPunct="1"/>
            <a:r>
              <a:rPr lang="cs-CZ" smtClean="0"/>
              <a:t>Přítomností / nepřítomností potenciálních rozkladačů</a:t>
            </a:r>
            <a:endParaRPr lang="en-GB" smtClean="0"/>
          </a:p>
          <a:p>
            <a:pPr lvl="1" eaLnBrk="1" hangingPunct="1"/>
            <a:endParaRPr lang="en-GB" smtClean="0"/>
          </a:p>
          <a:p>
            <a:pPr lvl="1" eaLnBrk="1" hangingPunct="1"/>
            <a:r>
              <a:rPr lang="cs-CZ" smtClean="0"/>
              <a:t>Biotickými interakcemi</a:t>
            </a:r>
            <a:endParaRPr lang="en-GB" smtClean="0"/>
          </a:p>
          <a:p>
            <a:pPr lvl="1" eaLnBrk="1" hangingPunct="1"/>
            <a:endParaRPr lang="en-GB" smtClean="0"/>
          </a:p>
          <a:p>
            <a:pPr lvl="1" eaLnBrk="1" hangingPunct="1"/>
            <a:r>
              <a:rPr lang="cs-CZ" smtClean="0"/>
              <a:t>Fyzikálně – chemickými faktory prostředí</a:t>
            </a:r>
            <a:endParaRPr lang="en-US" smtClean="0"/>
          </a:p>
        </p:txBody>
      </p:sp>
      <p:sp>
        <p:nvSpPr>
          <p:cNvPr id="76804" name="Zástupný symbol pro číslo snímku 4"/>
          <p:cNvSpPr>
            <a:spLocks noGrp="1"/>
          </p:cNvSpPr>
          <p:nvPr>
            <p:ph type="sldNum" sz="quarter" idx="10"/>
          </p:nvPr>
        </p:nvSpPr>
        <p:spPr>
          <a:noFill/>
        </p:spPr>
        <p:txBody>
          <a:bodyPr/>
          <a:lstStyle/>
          <a:p>
            <a:r>
              <a:rPr lang="cs-CZ" smtClean="0">
                <a:latin typeface="Arial" charset="0"/>
              </a:rPr>
              <a:t>Snímek </a:t>
            </a:r>
            <a:fld id="{8273C541-9F9D-403F-80FF-FFD4685BC3D2}" type="slidenum">
              <a:rPr lang="cs-CZ" smtClean="0">
                <a:latin typeface="Arial" charset="0"/>
              </a:rPr>
              <a:pPr/>
              <a:t>66</a:t>
            </a:fld>
            <a:endParaRPr lang="cs-CZ" smtClean="0">
              <a:latin typeface="Arial" charset="0"/>
            </a:endParaRPr>
          </a:p>
        </p:txBody>
      </p:sp>
      <p:sp>
        <p:nvSpPr>
          <p:cNvPr id="76805" name="Rectangle 4"/>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78179">
                                            <p:txEl>
                                              <p:pRg st="0" end="0"/>
                                            </p:txEl>
                                          </p:spTgt>
                                        </p:tgtEl>
                                        <p:attrNameLst>
                                          <p:attrName>style.visibility</p:attrName>
                                        </p:attrNameLst>
                                      </p:cBhvr>
                                      <p:to>
                                        <p:strVal val="visible"/>
                                      </p:to>
                                    </p:set>
                                    <p:animEffect transition="in" filter="wipe(up)">
                                      <p:cBhvr>
                                        <p:cTn id="7" dur="500"/>
                                        <p:tgtEl>
                                          <p:spTgt spid="1781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8179">
                                            <p:txEl>
                                              <p:pRg st="2" end="2"/>
                                            </p:txEl>
                                          </p:spTgt>
                                        </p:tgtEl>
                                        <p:attrNameLst>
                                          <p:attrName>style.visibility</p:attrName>
                                        </p:attrNameLst>
                                      </p:cBhvr>
                                      <p:to>
                                        <p:strVal val="visible"/>
                                      </p:to>
                                    </p:set>
                                    <p:animEffect transition="in" filter="wipe(up)">
                                      <p:cBhvr>
                                        <p:cTn id="12" dur="500"/>
                                        <p:tgtEl>
                                          <p:spTgt spid="17817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78179">
                                            <p:txEl>
                                              <p:pRg st="4" end="4"/>
                                            </p:txEl>
                                          </p:spTgt>
                                        </p:tgtEl>
                                        <p:attrNameLst>
                                          <p:attrName>style.visibility</p:attrName>
                                        </p:attrNameLst>
                                      </p:cBhvr>
                                      <p:to>
                                        <p:strVal val="visible"/>
                                      </p:to>
                                    </p:set>
                                    <p:animEffect transition="in" filter="wipe(up)">
                                      <p:cBhvr>
                                        <p:cTn id="17" dur="500"/>
                                        <p:tgtEl>
                                          <p:spTgt spid="17817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78179">
                                            <p:txEl>
                                              <p:pRg st="6" end="6"/>
                                            </p:txEl>
                                          </p:spTgt>
                                        </p:tgtEl>
                                        <p:attrNameLst>
                                          <p:attrName>style.visibility</p:attrName>
                                        </p:attrNameLst>
                                      </p:cBhvr>
                                      <p:to>
                                        <p:strVal val="visible"/>
                                      </p:to>
                                    </p:set>
                                    <p:animEffect transition="in" filter="wipe(up)">
                                      <p:cBhvr>
                                        <p:cTn id="22" dur="500"/>
                                        <p:tgtEl>
                                          <p:spTgt spid="178179">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78179">
                                            <p:txEl>
                                              <p:pRg st="8" end="8"/>
                                            </p:txEl>
                                          </p:spTgt>
                                        </p:tgtEl>
                                        <p:attrNameLst>
                                          <p:attrName>style.visibility</p:attrName>
                                        </p:attrNameLst>
                                      </p:cBhvr>
                                      <p:to>
                                        <p:strVal val="visible"/>
                                      </p:to>
                                    </p:set>
                                    <p:animEffect transition="in" filter="wipe(up)">
                                      <p:cBhvr>
                                        <p:cTn id="27" dur="500"/>
                                        <p:tgtEl>
                                          <p:spTgt spid="17817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9" grpId="0" build="p" bldLvl="2"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3"/>
          <p:cNvSpPr>
            <a:spLocks noGrp="1" noChangeArrowheads="1"/>
          </p:cNvSpPr>
          <p:nvPr>
            <p:ph type="title"/>
          </p:nvPr>
        </p:nvSpPr>
        <p:spPr/>
        <p:txBody>
          <a:bodyPr/>
          <a:lstStyle/>
          <a:p>
            <a:pPr eaLnBrk="1" hangingPunct="1"/>
            <a:endParaRPr lang="en-US" smtClean="0"/>
          </a:p>
        </p:txBody>
      </p:sp>
      <p:sp>
        <p:nvSpPr>
          <p:cNvPr id="179202" name="Rectangle 2"/>
          <p:cNvSpPr>
            <a:spLocks noGrp="1" noChangeArrowheads="1"/>
          </p:cNvSpPr>
          <p:nvPr>
            <p:ph idx="1"/>
          </p:nvPr>
        </p:nvSpPr>
        <p:spPr>
          <a:xfrm>
            <a:off x="179388" y="1268413"/>
            <a:ext cx="8420100" cy="1905000"/>
          </a:xfrm>
        </p:spPr>
        <p:txBody>
          <a:bodyPr/>
          <a:lstStyle/>
          <a:p>
            <a:pPr eaLnBrk="1" hangingPunct="1">
              <a:spcBef>
                <a:spcPct val="0"/>
              </a:spcBef>
              <a:buFontTx/>
              <a:buNone/>
            </a:pPr>
            <a:r>
              <a:rPr lang="cs-CZ" smtClean="0"/>
              <a:t>Rychle degradovatelný substrát </a:t>
            </a:r>
            <a:r>
              <a:rPr lang="en-GB" smtClean="0"/>
              <a:t>– </a:t>
            </a:r>
            <a:r>
              <a:rPr lang="cs-CZ" smtClean="0"/>
              <a:t>kinetika prvního řádu</a:t>
            </a:r>
          </a:p>
          <a:p>
            <a:pPr eaLnBrk="1" hangingPunct="1">
              <a:spcBef>
                <a:spcPct val="0"/>
              </a:spcBef>
              <a:buFontTx/>
              <a:buNone/>
            </a:pPr>
            <a:r>
              <a:rPr lang="cs-CZ" b="0" smtClean="0">
                <a:solidFill>
                  <a:srgbClr val="0000FF"/>
                </a:solidFill>
              </a:rPr>
              <a:t>= rychlost rozkladu je přímo úměrná koncentraci substrátu</a:t>
            </a:r>
            <a:endParaRPr lang="en-US" sz="2800" b="0" smtClean="0">
              <a:solidFill>
                <a:srgbClr val="0000FF"/>
              </a:solidFill>
            </a:endParaRPr>
          </a:p>
        </p:txBody>
      </p:sp>
      <p:sp>
        <p:nvSpPr>
          <p:cNvPr id="77828" name="Zástupný symbol pro číslo snímku 4"/>
          <p:cNvSpPr>
            <a:spLocks noGrp="1"/>
          </p:cNvSpPr>
          <p:nvPr>
            <p:ph type="sldNum" sz="quarter" idx="10"/>
          </p:nvPr>
        </p:nvSpPr>
        <p:spPr>
          <a:noFill/>
        </p:spPr>
        <p:txBody>
          <a:bodyPr/>
          <a:lstStyle/>
          <a:p>
            <a:r>
              <a:rPr lang="cs-CZ" smtClean="0">
                <a:latin typeface="Arial" charset="0"/>
              </a:rPr>
              <a:t>Snímek </a:t>
            </a:r>
            <a:fld id="{D1C32DFE-AEDB-445F-BB79-CD5C1FFA9387}" type="slidenum">
              <a:rPr lang="cs-CZ" smtClean="0">
                <a:latin typeface="Arial" charset="0"/>
              </a:rPr>
              <a:pPr/>
              <a:t>67</a:t>
            </a:fld>
            <a:endParaRPr lang="cs-CZ" smtClean="0">
              <a:latin typeface="Arial" charset="0"/>
            </a:endParaRPr>
          </a:p>
        </p:txBody>
      </p:sp>
      <p:sp>
        <p:nvSpPr>
          <p:cNvPr id="179204" name="Text Box 4"/>
          <p:cNvSpPr txBox="1">
            <a:spLocks noChangeArrowheads="1"/>
          </p:cNvSpPr>
          <p:nvPr/>
        </p:nvSpPr>
        <p:spPr bwMode="auto">
          <a:xfrm>
            <a:off x="671513" y="2833688"/>
            <a:ext cx="2657475" cy="366712"/>
          </a:xfrm>
          <a:prstGeom prst="rect">
            <a:avLst/>
          </a:prstGeom>
          <a:noFill/>
          <a:ln w="25400">
            <a:noFill/>
            <a:miter lim="800000"/>
            <a:headEnd/>
            <a:tailEnd type="none" w="med" len="lg"/>
          </a:ln>
        </p:spPr>
        <p:txBody>
          <a:bodyPr wrap="none">
            <a:spAutoFit/>
          </a:bodyPr>
          <a:lstStyle/>
          <a:p>
            <a:r>
              <a:rPr lang="en-GB" sz="1800" b="0" i="1">
                <a:solidFill>
                  <a:srgbClr val="000099"/>
                </a:solidFill>
                <a:latin typeface="Comic Sans MS" pitchFamily="66" charset="0"/>
              </a:rPr>
              <a:t>D</a:t>
            </a:r>
            <a:r>
              <a:rPr lang="en-GB" sz="1800" b="0">
                <a:solidFill>
                  <a:srgbClr val="000099"/>
                </a:solidFill>
                <a:latin typeface="Comic Sans MS" pitchFamily="66" charset="0"/>
              </a:rPr>
              <a:t> = dS/dt = dP/dt = </a:t>
            </a:r>
            <a:r>
              <a:rPr lang="en-GB" sz="1800" b="0" i="1">
                <a:solidFill>
                  <a:srgbClr val="000099"/>
                </a:solidFill>
                <a:latin typeface="Comic Sans MS" pitchFamily="66" charset="0"/>
              </a:rPr>
              <a:t>k</a:t>
            </a:r>
            <a:r>
              <a:rPr lang="en-GB" sz="1800" b="0">
                <a:solidFill>
                  <a:srgbClr val="000099"/>
                </a:solidFill>
                <a:latin typeface="Comic Sans MS" pitchFamily="66" charset="0"/>
              </a:rPr>
              <a:t>S</a:t>
            </a:r>
            <a:endParaRPr lang="en-US" sz="1800" b="0">
              <a:solidFill>
                <a:srgbClr val="000099"/>
              </a:solidFill>
              <a:latin typeface="Comic Sans MS" pitchFamily="66" charset="0"/>
            </a:endParaRPr>
          </a:p>
        </p:txBody>
      </p:sp>
      <p:sp>
        <p:nvSpPr>
          <p:cNvPr id="179205" name="Text Box 5"/>
          <p:cNvSpPr txBox="1">
            <a:spLocks noChangeArrowheads="1"/>
          </p:cNvSpPr>
          <p:nvPr/>
        </p:nvSpPr>
        <p:spPr bwMode="auto">
          <a:xfrm>
            <a:off x="3946525" y="2133600"/>
            <a:ext cx="4968875" cy="1854200"/>
          </a:xfrm>
          <a:prstGeom prst="rect">
            <a:avLst/>
          </a:prstGeom>
          <a:noFill/>
          <a:ln w="25400">
            <a:noFill/>
            <a:miter lim="800000"/>
            <a:headEnd/>
            <a:tailEnd type="none" w="med" len="lg"/>
          </a:ln>
        </p:spPr>
        <p:txBody>
          <a:bodyPr>
            <a:spAutoFit/>
          </a:bodyPr>
          <a:lstStyle/>
          <a:p>
            <a:pPr>
              <a:lnSpc>
                <a:spcPct val="120000"/>
              </a:lnSpc>
            </a:pPr>
            <a:r>
              <a:rPr lang="en-GB" b="0" i="1">
                <a:solidFill>
                  <a:srgbClr val="000099"/>
                </a:solidFill>
                <a:latin typeface="Comic Sans MS" pitchFamily="66" charset="0"/>
              </a:rPr>
              <a:t>D</a:t>
            </a:r>
            <a:r>
              <a:rPr lang="en-GB" b="0">
                <a:solidFill>
                  <a:srgbClr val="000099"/>
                </a:solidFill>
                <a:latin typeface="Comic Sans MS" pitchFamily="66" charset="0"/>
              </a:rPr>
              <a:t> = 	velocity of reaction (decomposition)</a:t>
            </a:r>
          </a:p>
          <a:p>
            <a:pPr>
              <a:lnSpc>
                <a:spcPct val="120000"/>
              </a:lnSpc>
            </a:pPr>
            <a:r>
              <a:rPr lang="en-GB" b="0">
                <a:solidFill>
                  <a:srgbClr val="000099"/>
                </a:solidFill>
                <a:latin typeface="Comic Sans MS" pitchFamily="66" charset="0"/>
              </a:rPr>
              <a:t>dS/dt = 	rate of disappearance of the substrate 	with time</a:t>
            </a:r>
          </a:p>
          <a:p>
            <a:pPr>
              <a:lnSpc>
                <a:spcPct val="120000"/>
              </a:lnSpc>
            </a:pPr>
            <a:r>
              <a:rPr lang="en-GB" b="0">
                <a:solidFill>
                  <a:srgbClr val="000099"/>
                </a:solidFill>
                <a:latin typeface="Comic Sans MS" pitchFamily="66" charset="0"/>
              </a:rPr>
              <a:t>dP/dt =	rate of appearance of product with time</a:t>
            </a:r>
          </a:p>
          <a:p>
            <a:pPr>
              <a:lnSpc>
                <a:spcPct val="120000"/>
              </a:lnSpc>
            </a:pPr>
            <a:r>
              <a:rPr lang="en-GB" b="0">
                <a:solidFill>
                  <a:srgbClr val="000099"/>
                </a:solidFill>
                <a:latin typeface="Comic Sans MS" pitchFamily="66" charset="0"/>
              </a:rPr>
              <a:t>S = 	substrate concentration at time </a:t>
            </a:r>
            <a:r>
              <a:rPr lang="en-GB" b="0" i="1">
                <a:solidFill>
                  <a:srgbClr val="000099"/>
                </a:solidFill>
                <a:latin typeface="Comic Sans MS" pitchFamily="66" charset="0"/>
              </a:rPr>
              <a:t>t</a:t>
            </a:r>
          </a:p>
          <a:p>
            <a:pPr>
              <a:lnSpc>
                <a:spcPct val="120000"/>
              </a:lnSpc>
            </a:pPr>
            <a:r>
              <a:rPr lang="en-GB" b="0" i="1">
                <a:solidFill>
                  <a:srgbClr val="000099"/>
                </a:solidFill>
                <a:latin typeface="Comic Sans MS" pitchFamily="66" charset="0"/>
              </a:rPr>
              <a:t>K</a:t>
            </a:r>
            <a:r>
              <a:rPr lang="en-GB" b="0">
                <a:solidFill>
                  <a:srgbClr val="000099"/>
                </a:solidFill>
                <a:latin typeface="Comic Sans MS" pitchFamily="66" charset="0"/>
              </a:rPr>
              <a:t> = 	first order rate constant</a:t>
            </a:r>
            <a:endParaRPr lang="en-US" b="0" i="1">
              <a:solidFill>
                <a:srgbClr val="000099"/>
              </a:solidFill>
              <a:latin typeface="Comic Sans MS" pitchFamily="66" charset="0"/>
            </a:endParaRPr>
          </a:p>
        </p:txBody>
      </p:sp>
      <p:grpSp>
        <p:nvGrpSpPr>
          <p:cNvPr id="2" name="Group 6"/>
          <p:cNvGrpSpPr>
            <a:grpSpLocks/>
          </p:cNvGrpSpPr>
          <p:nvPr/>
        </p:nvGrpSpPr>
        <p:grpSpPr bwMode="auto">
          <a:xfrm>
            <a:off x="1600200" y="4114800"/>
            <a:ext cx="2514600" cy="2306638"/>
            <a:chOff x="336" y="2592"/>
            <a:chExt cx="1584" cy="1453"/>
          </a:xfrm>
        </p:grpSpPr>
        <p:grpSp>
          <p:nvGrpSpPr>
            <p:cNvPr id="77845" name="Group 7"/>
            <p:cNvGrpSpPr>
              <a:grpSpLocks/>
            </p:cNvGrpSpPr>
            <p:nvPr/>
          </p:nvGrpSpPr>
          <p:grpSpPr bwMode="auto">
            <a:xfrm>
              <a:off x="576" y="2592"/>
              <a:ext cx="1344" cy="1453"/>
              <a:chOff x="576" y="2592"/>
              <a:chExt cx="1344" cy="1453"/>
            </a:xfrm>
          </p:grpSpPr>
          <p:sp>
            <p:nvSpPr>
              <p:cNvPr id="77847" name="Line 8"/>
              <p:cNvSpPr>
                <a:spLocks noChangeShapeType="1"/>
              </p:cNvSpPr>
              <p:nvPr/>
            </p:nvSpPr>
            <p:spPr bwMode="auto">
              <a:xfrm>
                <a:off x="576" y="2592"/>
                <a:ext cx="0" cy="1248"/>
              </a:xfrm>
              <a:prstGeom prst="line">
                <a:avLst/>
              </a:prstGeom>
              <a:noFill/>
              <a:ln w="25400">
                <a:solidFill>
                  <a:srgbClr val="000080"/>
                </a:solidFill>
                <a:round/>
                <a:headEnd/>
                <a:tailEnd type="none" w="med" len="lg"/>
              </a:ln>
            </p:spPr>
            <p:txBody>
              <a:bodyPr/>
              <a:lstStyle/>
              <a:p>
                <a:endParaRPr lang="en-US"/>
              </a:p>
            </p:txBody>
          </p:sp>
          <p:sp>
            <p:nvSpPr>
              <p:cNvPr id="77848" name="Line 9"/>
              <p:cNvSpPr>
                <a:spLocks noChangeShapeType="1"/>
              </p:cNvSpPr>
              <p:nvPr/>
            </p:nvSpPr>
            <p:spPr bwMode="auto">
              <a:xfrm>
                <a:off x="576" y="3840"/>
                <a:ext cx="1344" cy="0"/>
              </a:xfrm>
              <a:prstGeom prst="line">
                <a:avLst/>
              </a:prstGeom>
              <a:noFill/>
              <a:ln w="25400">
                <a:solidFill>
                  <a:srgbClr val="000080"/>
                </a:solidFill>
                <a:round/>
                <a:headEnd/>
                <a:tailEnd type="none" w="med" len="lg"/>
              </a:ln>
            </p:spPr>
            <p:txBody>
              <a:bodyPr/>
              <a:lstStyle/>
              <a:p>
                <a:endParaRPr lang="en-US"/>
              </a:p>
            </p:txBody>
          </p:sp>
          <p:sp>
            <p:nvSpPr>
              <p:cNvPr id="77849" name="Text Box 10"/>
              <p:cNvSpPr txBox="1">
                <a:spLocks noChangeArrowheads="1"/>
              </p:cNvSpPr>
              <p:nvPr/>
            </p:nvSpPr>
            <p:spPr bwMode="auto">
              <a:xfrm>
                <a:off x="950" y="3833"/>
                <a:ext cx="408" cy="212"/>
              </a:xfrm>
              <a:prstGeom prst="rect">
                <a:avLst/>
              </a:prstGeom>
              <a:noFill/>
              <a:ln w="25400">
                <a:noFill/>
                <a:miter lim="800000"/>
                <a:headEnd/>
                <a:tailEnd type="none" w="med" len="lg"/>
              </a:ln>
            </p:spPr>
            <p:txBody>
              <a:bodyPr wrap="none">
                <a:spAutoFit/>
              </a:bodyPr>
              <a:lstStyle/>
              <a:p>
                <a:r>
                  <a:rPr lang="en-GB" b="0">
                    <a:solidFill>
                      <a:srgbClr val="000099"/>
                    </a:solidFill>
                    <a:latin typeface="Comic Sans MS" pitchFamily="66" charset="0"/>
                  </a:rPr>
                  <a:t>Time</a:t>
                </a:r>
                <a:endParaRPr lang="en-US" b="0">
                  <a:solidFill>
                    <a:srgbClr val="000099"/>
                  </a:solidFill>
                  <a:latin typeface="Comic Sans MS" pitchFamily="66" charset="0"/>
                </a:endParaRPr>
              </a:p>
            </p:txBody>
          </p:sp>
        </p:grpSp>
        <p:sp>
          <p:nvSpPr>
            <p:cNvPr id="77846" name="Text Box 11"/>
            <p:cNvSpPr txBox="1">
              <a:spLocks noChangeArrowheads="1"/>
            </p:cNvSpPr>
            <p:nvPr/>
          </p:nvSpPr>
          <p:spPr bwMode="auto">
            <a:xfrm rot="-5400000">
              <a:off x="30" y="3138"/>
              <a:ext cx="824" cy="212"/>
            </a:xfrm>
            <a:prstGeom prst="rect">
              <a:avLst/>
            </a:prstGeom>
            <a:noFill/>
            <a:ln w="25400">
              <a:noFill/>
              <a:miter lim="800000"/>
              <a:headEnd/>
              <a:tailEnd type="none" w="med" len="lg"/>
            </a:ln>
          </p:spPr>
          <p:txBody>
            <a:bodyPr wrap="none">
              <a:spAutoFit/>
            </a:bodyPr>
            <a:lstStyle/>
            <a:p>
              <a:r>
                <a:rPr lang="en-GB" b="0">
                  <a:solidFill>
                    <a:srgbClr val="000099"/>
                  </a:solidFill>
                  <a:latin typeface="Comic Sans MS" pitchFamily="66" charset="0"/>
                </a:rPr>
                <a:t>[Substrate]</a:t>
              </a:r>
              <a:endParaRPr lang="en-US" b="0">
                <a:solidFill>
                  <a:srgbClr val="000099"/>
                </a:solidFill>
                <a:latin typeface="Comic Sans MS" pitchFamily="66" charset="0"/>
              </a:endParaRPr>
            </a:p>
          </p:txBody>
        </p:sp>
      </p:grpSp>
      <p:grpSp>
        <p:nvGrpSpPr>
          <p:cNvPr id="4" name="Group 12"/>
          <p:cNvGrpSpPr>
            <a:grpSpLocks/>
          </p:cNvGrpSpPr>
          <p:nvPr/>
        </p:nvGrpSpPr>
        <p:grpSpPr bwMode="auto">
          <a:xfrm>
            <a:off x="4845050" y="4068763"/>
            <a:ext cx="2546350" cy="2352675"/>
            <a:chOff x="2380" y="2563"/>
            <a:chExt cx="1604" cy="1482"/>
          </a:xfrm>
        </p:grpSpPr>
        <p:grpSp>
          <p:nvGrpSpPr>
            <p:cNvPr id="77840" name="Group 13"/>
            <p:cNvGrpSpPr>
              <a:grpSpLocks/>
            </p:cNvGrpSpPr>
            <p:nvPr/>
          </p:nvGrpSpPr>
          <p:grpSpPr bwMode="auto">
            <a:xfrm>
              <a:off x="2640" y="2592"/>
              <a:ext cx="1344" cy="1453"/>
              <a:chOff x="576" y="2592"/>
              <a:chExt cx="1344" cy="1453"/>
            </a:xfrm>
          </p:grpSpPr>
          <p:sp>
            <p:nvSpPr>
              <p:cNvPr id="77842" name="Line 14"/>
              <p:cNvSpPr>
                <a:spLocks noChangeShapeType="1"/>
              </p:cNvSpPr>
              <p:nvPr/>
            </p:nvSpPr>
            <p:spPr bwMode="auto">
              <a:xfrm>
                <a:off x="576" y="2592"/>
                <a:ext cx="0" cy="1248"/>
              </a:xfrm>
              <a:prstGeom prst="line">
                <a:avLst/>
              </a:prstGeom>
              <a:noFill/>
              <a:ln w="25400">
                <a:solidFill>
                  <a:srgbClr val="000080"/>
                </a:solidFill>
                <a:round/>
                <a:headEnd/>
                <a:tailEnd type="none" w="med" len="lg"/>
              </a:ln>
            </p:spPr>
            <p:txBody>
              <a:bodyPr/>
              <a:lstStyle/>
              <a:p>
                <a:endParaRPr lang="en-US"/>
              </a:p>
            </p:txBody>
          </p:sp>
          <p:sp>
            <p:nvSpPr>
              <p:cNvPr id="77843" name="Line 15"/>
              <p:cNvSpPr>
                <a:spLocks noChangeShapeType="1"/>
              </p:cNvSpPr>
              <p:nvPr/>
            </p:nvSpPr>
            <p:spPr bwMode="auto">
              <a:xfrm>
                <a:off x="576" y="3840"/>
                <a:ext cx="1344" cy="0"/>
              </a:xfrm>
              <a:prstGeom prst="line">
                <a:avLst/>
              </a:prstGeom>
              <a:noFill/>
              <a:ln w="25400">
                <a:solidFill>
                  <a:srgbClr val="000080"/>
                </a:solidFill>
                <a:round/>
                <a:headEnd/>
                <a:tailEnd type="none" w="med" len="lg"/>
              </a:ln>
            </p:spPr>
            <p:txBody>
              <a:bodyPr/>
              <a:lstStyle/>
              <a:p>
                <a:endParaRPr lang="en-US"/>
              </a:p>
            </p:txBody>
          </p:sp>
          <p:sp>
            <p:nvSpPr>
              <p:cNvPr id="77844" name="Text Box 16"/>
              <p:cNvSpPr txBox="1">
                <a:spLocks noChangeArrowheads="1"/>
              </p:cNvSpPr>
              <p:nvPr/>
            </p:nvSpPr>
            <p:spPr bwMode="auto">
              <a:xfrm>
                <a:off x="950" y="3833"/>
                <a:ext cx="408" cy="212"/>
              </a:xfrm>
              <a:prstGeom prst="rect">
                <a:avLst/>
              </a:prstGeom>
              <a:noFill/>
              <a:ln w="25400">
                <a:noFill/>
                <a:miter lim="800000"/>
                <a:headEnd/>
                <a:tailEnd type="none" w="med" len="lg"/>
              </a:ln>
            </p:spPr>
            <p:txBody>
              <a:bodyPr wrap="none">
                <a:spAutoFit/>
              </a:bodyPr>
              <a:lstStyle/>
              <a:p>
                <a:r>
                  <a:rPr lang="en-GB" b="0">
                    <a:solidFill>
                      <a:srgbClr val="000099"/>
                    </a:solidFill>
                    <a:latin typeface="Comic Sans MS" pitchFamily="66" charset="0"/>
                  </a:rPr>
                  <a:t>Time</a:t>
                </a:r>
                <a:endParaRPr lang="en-US" b="0">
                  <a:solidFill>
                    <a:srgbClr val="000099"/>
                  </a:solidFill>
                  <a:latin typeface="Comic Sans MS" pitchFamily="66" charset="0"/>
                </a:endParaRPr>
              </a:p>
            </p:txBody>
          </p:sp>
        </p:grpSp>
        <p:sp>
          <p:nvSpPr>
            <p:cNvPr id="77841" name="Text Box 17"/>
            <p:cNvSpPr txBox="1">
              <a:spLocks noChangeArrowheads="1"/>
            </p:cNvSpPr>
            <p:nvPr/>
          </p:nvSpPr>
          <p:spPr bwMode="auto">
            <a:xfrm rot="-5400000">
              <a:off x="1871" y="3072"/>
              <a:ext cx="1229" cy="212"/>
            </a:xfrm>
            <a:prstGeom prst="rect">
              <a:avLst/>
            </a:prstGeom>
            <a:noFill/>
            <a:ln w="25400">
              <a:noFill/>
              <a:miter lim="800000"/>
              <a:headEnd/>
              <a:tailEnd type="none" w="med" len="lg"/>
            </a:ln>
          </p:spPr>
          <p:txBody>
            <a:bodyPr wrap="none">
              <a:spAutoFit/>
            </a:bodyPr>
            <a:lstStyle/>
            <a:p>
              <a:r>
                <a:rPr lang="en-GB" b="0">
                  <a:solidFill>
                    <a:srgbClr val="000099"/>
                  </a:solidFill>
                  <a:latin typeface="Comic Sans MS" pitchFamily="66" charset="0"/>
                </a:rPr>
                <a:t>Log</a:t>
              </a:r>
              <a:r>
                <a:rPr lang="en-GB" b="0" baseline="-25000">
                  <a:solidFill>
                    <a:srgbClr val="000099"/>
                  </a:solidFill>
                  <a:latin typeface="Comic Sans MS" pitchFamily="66" charset="0"/>
                </a:rPr>
                <a:t>10</a:t>
              </a:r>
              <a:r>
                <a:rPr lang="en-GB" b="0">
                  <a:solidFill>
                    <a:srgbClr val="000099"/>
                  </a:solidFill>
                  <a:latin typeface="Comic Sans MS" pitchFamily="66" charset="0"/>
                </a:rPr>
                <a:t> ([substrate])</a:t>
              </a:r>
              <a:endParaRPr lang="en-US" b="0">
                <a:solidFill>
                  <a:srgbClr val="000099"/>
                </a:solidFill>
                <a:latin typeface="Comic Sans MS" pitchFamily="66" charset="0"/>
              </a:endParaRPr>
            </a:p>
          </p:txBody>
        </p:sp>
      </p:grpSp>
      <p:sp>
        <p:nvSpPr>
          <p:cNvPr id="179218" name="Freeform 18"/>
          <p:cNvSpPr>
            <a:spLocks/>
          </p:cNvSpPr>
          <p:nvPr/>
        </p:nvSpPr>
        <p:spPr bwMode="auto">
          <a:xfrm>
            <a:off x="1981200" y="4191000"/>
            <a:ext cx="1447800" cy="1905000"/>
          </a:xfrm>
          <a:custGeom>
            <a:avLst/>
            <a:gdLst>
              <a:gd name="T0" fmla="*/ 0 w 912"/>
              <a:gd name="T1" fmla="*/ 0 h 1200"/>
              <a:gd name="T2" fmla="*/ 152400 w 912"/>
              <a:gd name="T3" fmla="*/ 685800 h 1200"/>
              <a:gd name="T4" fmla="*/ 762000 w 912"/>
              <a:gd name="T5" fmla="*/ 1600200 h 1200"/>
              <a:gd name="T6" fmla="*/ 1447800 w 912"/>
              <a:gd name="T7" fmla="*/ 1905000 h 1200"/>
              <a:gd name="T8" fmla="*/ 0 60000 65536"/>
              <a:gd name="T9" fmla="*/ 0 60000 65536"/>
              <a:gd name="T10" fmla="*/ 0 60000 65536"/>
              <a:gd name="T11" fmla="*/ 0 60000 65536"/>
              <a:gd name="T12" fmla="*/ 0 w 912"/>
              <a:gd name="T13" fmla="*/ 0 h 1200"/>
              <a:gd name="T14" fmla="*/ 912 w 912"/>
              <a:gd name="T15" fmla="*/ 1200 h 1200"/>
            </a:gdLst>
            <a:ahLst/>
            <a:cxnLst>
              <a:cxn ang="T8">
                <a:pos x="T0" y="T1"/>
              </a:cxn>
              <a:cxn ang="T9">
                <a:pos x="T2" y="T3"/>
              </a:cxn>
              <a:cxn ang="T10">
                <a:pos x="T4" y="T5"/>
              </a:cxn>
              <a:cxn ang="T11">
                <a:pos x="T6" y="T7"/>
              </a:cxn>
            </a:cxnLst>
            <a:rect l="T12" t="T13" r="T14" b="T15"/>
            <a:pathLst>
              <a:path w="912" h="1200">
                <a:moveTo>
                  <a:pt x="0" y="0"/>
                </a:moveTo>
                <a:cubicBezTo>
                  <a:pt x="8" y="132"/>
                  <a:pt x="16" y="264"/>
                  <a:pt x="96" y="432"/>
                </a:cubicBezTo>
                <a:cubicBezTo>
                  <a:pt x="176" y="600"/>
                  <a:pt x="344" y="880"/>
                  <a:pt x="480" y="1008"/>
                </a:cubicBezTo>
                <a:cubicBezTo>
                  <a:pt x="616" y="1136"/>
                  <a:pt x="840" y="1168"/>
                  <a:pt x="912" y="1200"/>
                </a:cubicBezTo>
              </a:path>
            </a:pathLst>
          </a:custGeom>
          <a:noFill/>
          <a:ln w="25400" cap="flat" cmpd="sng">
            <a:solidFill>
              <a:srgbClr val="000080"/>
            </a:solidFill>
            <a:prstDash val="solid"/>
            <a:round/>
            <a:headEnd type="none" w="med" len="med"/>
            <a:tailEnd type="none" w="med" len="lg"/>
          </a:ln>
        </p:spPr>
        <p:txBody>
          <a:bodyPr/>
          <a:lstStyle/>
          <a:p>
            <a:endParaRPr lang="en-US"/>
          </a:p>
        </p:txBody>
      </p:sp>
      <p:grpSp>
        <p:nvGrpSpPr>
          <p:cNvPr id="6" name="Group 19"/>
          <p:cNvGrpSpPr>
            <a:grpSpLocks/>
          </p:cNvGrpSpPr>
          <p:nvPr/>
        </p:nvGrpSpPr>
        <p:grpSpPr bwMode="auto">
          <a:xfrm>
            <a:off x="5257800" y="4419600"/>
            <a:ext cx="2770188" cy="1600200"/>
            <a:chOff x="3312" y="2784"/>
            <a:chExt cx="1745" cy="1008"/>
          </a:xfrm>
        </p:grpSpPr>
        <p:sp>
          <p:nvSpPr>
            <p:cNvPr id="77838" name="Line 20"/>
            <p:cNvSpPr>
              <a:spLocks noChangeShapeType="1"/>
            </p:cNvSpPr>
            <p:nvPr/>
          </p:nvSpPr>
          <p:spPr bwMode="auto">
            <a:xfrm flipH="1" flipV="1">
              <a:off x="3312" y="2784"/>
              <a:ext cx="1008" cy="1008"/>
            </a:xfrm>
            <a:prstGeom prst="line">
              <a:avLst/>
            </a:prstGeom>
            <a:noFill/>
            <a:ln w="25400">
              <a:solidFill>
                <a:srgbClr val="000080"/>
              </a:solidFill>
              <a:round/>
              <a:headEnd/>
              <a:tailEnd type="none" w="med" len="lg"/>
            </a:ln>
          </p:spPr>
          <p:txBody>
            <a:bodyPr/>
            <a:lstStyle/>
            <a:p>
              <a:endParaRPr lang="en-US"/>
            </a:p>
          </p:txBody>
        </p:sp>
        <p:sp>
          <p:nvSpPr>
            <p:cNvPr id="77839" name="Text Box 21"/>
            <p:cNvSpPr txBox="1">
              <a:spLocks noChangeArrowheads="1"/>
            </p:cNvSpPr>
            <p:nvPr/>
          </p:nvSpPr>
          <p:spPr bwMode="auto">
            <a:xfrm>
              <a:off x="3926" y="2825"/>
              <a:ext cx="1131" cy="366"/>
            </a:xfrm>
            <a:prstGeom prst="rect">
              <a:avLst/>
            </a:prstGeom>
            <a:noFill/>
            <a:ln w="25400">
              <a:noFill/>
              <a:miter lim="800000"/>
              <a:headEnd/>
              <a:tailEnd type="none" w="med" len="lg"/>
            </a:ln>
          </p:spPr>
          <p:txBody>
            <a:bodyPr wrap="none">
              <a:spAutoFit/>
            </a:bodyPr>
            <a:lstStyle/>
            <a:p>
              <a:pPr algn="ctr"/>
              <a:r>
                <a:rPr lang="en-GB" b="0">
                  <a:solidFill>
                    <a:srgbClr val="000099"/>
                  </a:solidFill>
                  <a:latin typeface="Comic Sans MS" pitchFamily="66" charset="0"/>
                </a:rPr>
                <a:t>Slope of line is 1 </a:t>
              </a:r>
            </a:p>
            <a:p>
              <a:pPr algn="ctr"/>
              <a:r>
                <a:rPr lang="en-GB" b="0">
                  <a:solidFill>
                    <a:srgbClr val="000099"/>
                  </a:solidFill>
                  <a:latin typeface="Comic Sans MS" pitchFamily="66" charset="0"/>
                </a:rPr>
                <a:t>(1:1 relationship)</a:t>
              </a:r>
              <a:endParaRPr lang="en-US" b="0">
                <a:solidFill>
                  <a:srgbClr val="000099"/>
                </a:solidFill>
                <a:latin typeface="Comic Sans MS" pitchFamily="66" charset="0"/>
              </a:endParaRPr>
            </a:p>
          </p:txBody>
        </p:sp>
      </p:grpSp>
      <p:sp>
        <p:nvSpPr>
          <p:cNvPr id="77835" name="Rectangle 22"/>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sp>
        <p:nvSpPr>
          <p:cNvPr id="77836" name="Rectangle 24"/>
          <p:cNvSpPr>
            <a:spLocks noChangeArrowheads="1"/>
          </p:cNvSpPr>
          <p:nvPr/>
        </p:nvSpPr>
        <p:spPr bwMode="auto">
          <a:xfrm>
            <a:off x="179388" y="692150"/>
            <a:ext cx="8964612" cy="476250"/>
          </a:xfrm>
          <a:prstGeom prst="rect">
            <a:avLst/>
          </a:prstGeom>
          <a:noFill/>
          <a:ln w="9525">
            <a:noFill/>
            <a:miter lim="800000"/>
            <a:headEnd/>
            <a:tailEnd/>
          </a:ln>
        </p:spPr>
        <p:txBody>
          <a:bodyPr anchor="ctr"/>
          <a:lstStyle/>
          <a:p>
            <a:r>
              <a:rPr lang="cs-CZ" sz="2800">
                <a:solidFill>
                  <a:srgbClr val="0000FF"/>
                </a:solidFill>
              </a:rPr>
              <a:t>Rychlost turnoveru organického uhlíku</a:t>
            </a:r>
            <a:endParaRPr lang="en-US" sz="2800">
              <a:solidFill>
                <a:srgbClr val="0000FF"/>
              </a:solidFill>
            </a:endParaRPr>
          </a:p>
        </p:txBody>
      </p:sp>
      <p:sp>
        <p:nvSpPr>
          <p:cNvPr id="77837" name="Text Box 25"/>
          <p:cNvSpPr txBox="1">
            <a:spLocks noChangeArrowheads="1"/>
          </p:cNvSpPr>
          <p:nvPr/>
        </p:nvSpPr>
        <p:spPr bwMode="auto">
          <a:xfrm>
            <a:off x="7480300" y="6092825"/>
            <a:ext cx="1663700" cy="336550"/>
          </a:xfrm>
          <a:prstGeom prst="rect">
            <a:avLst/>
          </a:prstGeom>
          <a:noFill/>
          <a:ln w="9525">
            <a:noFill/>
            <a:miter lim="800000"/>
            <a:headEnd/>
            <a:tailEnd/>
          </a:ln>
        </p:spPr>
        <p:txBody>
          <a:bodyPr wrap="none">
            <a:spAutoFit/>
          </a:bodyPr>
          <a:lstStyle/>
          <a:p>
            <a:r>
              <a:rPr lang="cs-CZ"/>
              <a:t>Dle K.T.Semple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79202">
                                            <p:txEl>
                                              <p:pRg st="0" end="0"/>
                                            </p:txEl>
                                          </p:spTgt>
                                        </p:tgtEl>
                                        <p:attrNameLst>
                                          <p:attrName>style.visibility</p:attrName>
                                        </p:attrNameLst>
                                      </p:cBhvr>
                                      <p:to>
                                        <p:strVal val="visible"/>
                                      </p:to>
                                    </p:set>
                                    <p:animEffect transition="in" filter="wipe(up)">
                                      <p:cBhvr>
                                        <p:cTn id="7" dur="500"/>
                                        <p:tgtEl>
                                          <p:spTgt spid="179202">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79202">
                                            <p:txEl>
                                              <p:pRg st="1" end="1"/>
                                            </p:txEl>
                                          </p:spTgt>
                                        </p:tgtEl>
                                        <p:attrNameLst>
                                          <p:attrName>style.visibility</p:attrName>
                                        </p:attrNameLst>
                                      </p:cBhvr>
                                      <p:to>
                                        <p:strVal val="visible"/>
                                      </p:to>
                                    </p:set>
                                    <p:animEffect transition="in" filter="wipe(up)">
                                      <p:cBhvr>
                                        <p:cTn id="11" dur="500"/>
                                        <p:tgtEl>
                                          <p:spTgt spid="17920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79204"/>
                                        </p:tgtEl>
                                        <p:attrNameLst>
                                          <p:attrName>style.visibility</p:attrName>
                                        </p:attrNameLst>
                                      </p:cBhvr>
                                      <p:to>
                                        <p:strVal val="visible"/>
                                      </p:to>
                                    </p:set>
                                    <p:animEffect transition="in" filter="wipe(up)">
                                      <p:cBhvr>
                                        <p:cTn id="16" dur="500"/>
                                        <p:tgtEl>
                                          <p:spTgt spid="17920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79205">
                                            <p:txEl>
                                              <p:pRg st="0" end="0"/>
                                            </p:txEl>
                                          </p:spTgt>
                                        </p:tgtEl>
                                        <p:attrNameLst>
                                          <p:attrName>style.visibility</p:attrName>
                                        </p:attrNameLst>
                                      </p:cBhvr>
                                      <p:to>
                                        <p:strVal val="visible"/>
                                      </p:to>
                                    </p:set>
                                    <p:animEffect transition="in" filter="wipe(up)">
                                      <p:cBhvr>
                                        <p:cTn id="21" dur="500"/>
                                        <p:tgtEl>
                                          <p:spTgt spid="17920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79205">
                                            <p:txEl>
                                              <p:pRg st="1" end="1"/>
                                            </p:txEl>
                                          </p:spTgt>
                                        </p:tgtEl>
                                        <p:attrNameLst>
                                          <p:attrName>style.visibility</p:attrName>
                                        </p:attrNameLst>
                                      </p:cBhvr>
                                      <p:to>
                                        <p:strVal val="visible"/>
                                      </p:to>
                                    </p:set>
                                    <p:animEffect transition="in" filter="wipe(up)">
                                      <p:cBhvr>
                                        <p:cTn id="26" dur="500"/>
                                        <p:tgtEl>
                                          <p:spTgt spid="17920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79205">
                                            <p:txEl>
                                              <p:pRg st="2" end="2"/>
                                            </p:txEl>
                                          </p:spTgt>
                                        </p:tgtEl>
                                        <p:attrNameLst>
                                          <p:attrName>style.visibility</p:attrName>
                                        </p:attrNameLst>
                                      </p:cBhvr>
                                      <p:to>
                                        <p:strVal val="visible"/>
                                      </p:to>
                                    </p:set>
                                    <p:animEffect transition="in" filter="wipe(up)">
                                      <p:cBhvr>
                                        <p:cTn id="31" dur="500"/>
                                        <p:tgtEl>
                                          <p:spTgt spid="17920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79205">
                                            <p:txEl>
                                              <p:pRg st="3" end="3"/>
                                            </p:txEl>
                                          </p:spTgt>
                                        </p:tgtEl>
                                        <p:attrNameLst>
                                          <p:attrName>style.visibility</p:attrName>
                                        </p:attrNameLst>
                                      </p:cBhvr>
                                      <p:to>
                                        <p:strVal val="visible"/>
                                      </p:to>
                                    </p:set>
                                    <p:animEffect transition="in" filter="wipe(up)">
                                      <p:cBhvr>
                                        <p:cTn id="36" dur="500"/>
                                        <p:tgtEl>
                                          <p:spTgt spid="179205">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79205">
                                            <p:txEl>
                                              <p:pRg st="4" end="4"/>
                                            </p:txEl>
                                          </p:spTgt>
                                        </p:tgtEl>
                                        <p:attrNameLst>
                                          <p:attrName>style.visibility</p:attrName>
                                        </p:attrNameLst>
                                      </p:cBhvr>
                                      <p:to>
                                        <p:strVal val="visible"/>
                                      </p:to>
                                    </p:set>
                                    <p:animEffect transition="in" filter="wipe(up)">
                                      <p:cBhvr>
                                        <p:cTn id="41" dur="500"/>
                                        <p:tgtEl>
                                          <p:spTgt spid="179205">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wipe(left)">
                                      <p:cBhvr>
                                        <p:cTn id="46" dur="500"/>
                                        <p:tgtEl>
                                          <p:spTgt spid="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179218"/>
                                        </p:tgtEl>
                                        <p:attrNameLst>
                                          <p:attrName>style.visibility</p:attrName>
                                        </p:attrNameLst>
                                      </p:cBhvr>
                                      <p:to>
                                        <p:strVal val="visible"/>
                                      </p:to>
                                    </p:set>
                                    <p:animEffect transition="in" filter="wipe(up)">
                                      <p:cBhvr>
                                        <p:cTn id="51" dur="500"/>
                                        <p:tgtEl>
                                          <p:spTgt spid="17921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wipe(left)">
                                      <p:cBhvr>
                                        <p:cTn id="56" dur="50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up)">
                                      <p:cBhvr>
                                        <p:cTn id="6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2" grpId="0" build="p" autoUpdateAnimBg="0"/>
      <p:bldP spid="179204" grpId="0" autoUpdateAnimBg="0"/>
      <p:bldP spid="179205" grpId="0" build="p" autoUpdateAnimBg="0"/>
      <p:bldP spid="17921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9"/>
          <p:cNvSpPr>
            <a:spLocks noGrp="1" noChangeArrowheads="1"/>
          </p:cNvSpPr>
          <p:nvPr>
            <p:ph type="title"/>
          </p:nvPr>
        </p:nvSpPr>
        <p:spPr/>
        <p:txBody>
          <a:bodyPr/>
          <a:lstStyle/>
          <a:p>
            <a:pPr eaLnBrk="1" hangingPunct="1"/>
            <a:endParaRPr lang="en-US" smtClean="0"/>
          </a:p>
        </p:txBody>
      </p:sp>
      <p:sp>
        <p:nvSpPr>
          <p:cNvPr id="78851" name="Zástupný symbol pro číslo snímku 4"/>
          <p:cNvSpPr>
            <a:spLocks noGrp="1"/>
          </p:cNvSpPr>
          <p:nvPr>
            <p:ph type="sldNum" sz="quarter" idx="10"/>
          </p:nvPr>
        </p:nvSpPr>
        <p:spPr>
          <a:noFill/>
        </p:spPr>
        <p:txBody>
          <a:bodyPr/>
          <a:lstStyle/>
          <a:p>
            <a:r>
              <a:rPr lang="cs-CZ" smtClean="0">
                <a:latin typeface="Arial" charset="0"/>
              </a:rPr>
              <a:t>Snímek </a:t>
            </a:r>
            <a:fld id="{F17C6500-1EB4-40C7-9BF8-CEB099072FB6}" type="slidenum">
              <a:rPr lang="cs-CZ" smtClean="0">
                <a:latin typeface="Arial" charset="0"/>
              </a:rPr>
              <a:pPr/>
              <a:t>68</a:t>
            </a:fld>
            <a:endParaRPr lang="cs-CZ" smtClean="0">
              <a:latin typeface="Arial" charset="0"/>
            </a:endParaRPr>
          </a:p>
        </p:txBody>
      </p:sp>
      <p:sp>
        <p:nvSpPr>
          <p:cNvPr id="180227" name="Rectangle 3"/>
          <p:cNvSpPr>
            <a:spLocks noChangeArrowheads="1"/>
          </p:cNvSpPr>
          <p:nvPr/>
        </p:nvSpPr>
        <p:spPr bwMode="auto">
          <a:xfrm>
            <a:off x="5651500" y="1700213"/>
            <a:ext cx="2032000" cy="1574800"/>
          </a:xfrm>
          <a:prstGeom prst="rect">
            <a:avLst/>
          </a:prstGeom>
          <a:noFill/>
          <a:ln w="25400">
            <a:noFill/>
            <a:miter lim="800000"/>
            <a:headEnd/>
            <a:tailEnd type="none" w="med" len="lg"/>
          </a:ln>
        </p:spPr>
        <p:txBody>
          <a:bodyPr/>
          <a:lstStyle/>
          <a:p>
            <a:pPr algn="ctr">
              <a:spcBef>
                <a:spcPct val="20000"/>
              </a:spcBef>
            </a:pPr>
            <a:r>
              <a:rPr lang="en-GB" sz="2000" b="0">
                <a:solidFill>
                  <a:srgbClr val="CC0066"/>
                </a:solidFill>
              </a:rPr>
              <a:t>1</a:t>
            </a:r>
          </a:p>
          <a:p>
            <a:pPr algn="ctr">
              <a:spcBef>
                <a:spcPct val="20000"/>
              </a:spcBef>
            </a:pPr>
            <a:endParaRPr lang="en-GB" sz="2000" b="0">
              <a:solidFill>
                <a:srgbClr val="CC0066"/>
              </a:solidFill>
            </a:endParaRPr>
          </a:p>
          <a:p>
            <a:pPr algn="ctr">
              <a:spcBef>
                <a:spcPct val="20000"/>
              </a:spcBef>
            </a:pPr>
            <a:r>
              <a:rPr lang="en-GB" sz="2000" b="0">
                <a:solidFill>
                  <a:srgbClr val="339933"/>
                </a:solidFill>
              </a:rPr>
              <a:t>14</a:t>
            </a:r>
          </a:p>
          <a:p>
            <a:pPr algn="ctr">
              <a:spcBef>
                <a:spcPct val="20000"/>
              </a:spcBef>
            </a:pPr>
            <a:endParaRPr lang="en-GB" sz="2000" b="0"/>
          </a:p>
          <a:p>
            <a:pPr algn="ctr">
              <a:spcBef>
                <a:spcPct val="20000"/>
              </a:spcBef>
            </a:pPr>
            <a:r>
              <a:rPr lang="en-GB" sz="2000" b="0">
                <a:solidFill>
                  <a:srgbClr val="FF9900"/>
                </a:solidFill>
              </a:rPr>
              <a:t>500</a:t>
            </a:r>
            <a:endParaRPr lang="en-US" sz="2000" b="0">
              <a:solidFill>
                <a:srgbClr val="FF9900"/>
              </a:solidFill>
            </a:endParaRPr>
          </a:p>
        </p:txBody>
      </p:sp>
      <p:sp>
        <p:nvSpPr>
          <p:cNvPr id="180228" name="Rectangle 4"/>
          <p:cNvSpPr>
            <a:spLocks noChangeArrowheads="1"/>
          </p:cNvSpPr>
          <p:nvPr/>
        </p:nvSpPr>
        <p:spPr bwMode="auto">
          <a:xfrm>
            <a:off x="3467100" y="1700213"/>
            <a:ext cx="2006600" cy="1574800"/>
          </a:xfrm>
          <a:prstGeom prst="rect">
            <a:avLst/>
          </a:prstGeom>
          <a:noFill/>
          <a:ln w="25400">
            <a:noFill/>
            <a:miter lim="800000"/>
            <a:headEnd/>
            <a:tailEnd type="none" w="med" len="lg"/>
          </a:ln>
        </p:spPr>
        <p:txBody>
          <a:bodyPr/>
          <a:lstStyle/>
          <a:p>
            <a:pPr algn="ctr">
              <a:spcBef>
                <a:spcPct val="20000"/>
              </a:spcBef>
            </a:pPr>
            <a:r>
              <a:rPr lang="en-GB" sz="2000" b="0">
                <a:solidFill>
                  <a:srgbClr val="CC0066"/>
                </a:solidFill>
              </a:rPr>
              <a:t>1</a:t>
            </a:r>
          </a:p>
          <a:p>
            <a:pPr algn="ctr">
              <a:spcBef>
                <a:spcPct val="20000"/>
              </a:spcBef>
            </a:pPr>
            <a:endParaRPr lang="en-GB" sz="2000" b="0">
              <a:solidFill>
                <a:srgbClr val="CC0066"/>
              </a:solidFill>
            </a:endParaRPr>
          </a:p>
          <a:p>
            <a:pPr algn="ctr">
              <a:spcBef>
                <a:spcPct val="20000"/>
              </a:spcBef>
            </a:pPr>
            <a:r>
              <a:rPr lang="en-GB" sz="2000" b="0">
                <a:solidFill>
                  <a:srgbClr val="339933"/>
                </a:solidFill>
              </a:rPr>
              <a:t>0.07</a:t>
            </a:r>
          </a:p>
          <a:p>
            <a:pPr algn="ctr">
              <a:spcBef>
                <a:spcPct val="20000"/>
              </a:spcBef>
            </a:pPr>
            <a:endParaRPr lang="en-GB" sz="2000" b="0">
              <a:solidFill>
                <a:srgbClr val="339933"/>
              </a:solidFill>
            </a:endParaRPr>
          </a:p>
          <a:p>
            <a:pPr algn="ctr">
              <a:spcBef>
                <a:spcPct val="20000"/>
              </a:spcBef>
            </a:pPr>
            <a:r>
              <a:rPr lang="en-GB" sz="2000" b="0">
                <a:solidFill>
                  <a:srgbClr val="FF9900"/>
                </a:solidFill>
              </a:rPr>
              <a:t>0.002</a:t>
            </a:r>
            <a:endParaRPr lang="en-US" sz="2000" b="0">
              <a:solidFill>
                <a:srgbClr val="FF9900"/>
              </a:solidFill>
            </a:endParaRPr>
          </a:p>
        </p:txBody>
      </p:sp>
      <p:sp>
        <p:nvSpPr>
          <p:cNvPr id="180229" name="Rectangle 5"/>
          <p:cNvSpPr>
            <a:spLocks noChangeArrowheads="1"/>
          </p:cNvSpPr>
          <p:nvPr/>
        </p:nvSpPr>
        <p:spPr bwMode="auto">
          <a:xfrm>
            <a:off x="1587500" y="1700213"/>
            <a:ext cx="2057400" cy="1651000"/>
          </a:xfrm>
          <a:prstGeom prst="rect">
            <a:avLst/>
          </a:prstGeom>
          <a:noFill/>
          <a:ln w="25400">
            <a:noFill/>
            <a:miter lim="800000"/>
            <a:headEnd/>
            <a:tailEnd type="none" w="med" len="lg"/>
          </a:ln>
        </p:spPr>
        <p:txBody>
          <a:bodyPr/>
          <a:lstStyle/>
          <a:p>
            <a:pPr>
              <a:spcBef>
                <a:spcPct val="20000"/>
              </a:spcBef>
            </a:pPr>
            <a:r>
              <a:rPr lang="en-GB" sz="2000" b="0">
                <a:solidFill>
                  <a:srgbClr val="CC0066"/>
                </a:solidFill>
              </a:rPr>
              <a:t>Glucose</a:t>
            </a:r>
          </a:p>
          <a:p>
            <a:pPr>
              <a:spcBef>
                <a:spcPct val="20000"/>
              </a:spcBef>
            </a:pPr>
            <a:endParaRPr lang="en-GB" sz="2000" b="0">
              <a:solidFill>
                <a:srgbClr val="CC0066"/>
              </a:solidFill>
            </a:endParaRPr>
          </a:p>
          <a:p>
            <a:pPr>
              <a:spcBef>
                <a:spcPct val="20000"/>
              </a:spcBef>
            </a:pPr>
            <a:r>
              <a:rPr lang="en-GB" sz="2000" b="0">
                <a:solidFill>
                  <a:srgbClr val="339933"/>
                </a:solidFill>
              </a:rPr>
              <a:t>Cellulose</a:t>
            </a:r>
          </a:p>
          <a:p>
            <a:pPr>
              <a:spcBef>
                <a:spcPct val="20000"/>
              </a:spcBef>
            </a:pPr>
            <a:endParaRPr lang="en-GB" sz="2000" b="0"/>
          </a:p>
          <a:p>
            <a:pPr>
              <a:spcBef>
                <a:spcPct val="20000"/>
              </a:spcBef>
            </a:pPr>
            <a:r>
              <a:rPr lang="en-GB" sz="2000" b="0">
                <a:solidFill>
                  <a:srgbClr val="FF9900"/>
                </a:solidFill>
              </a:rPr>
              <a:t>Lignin</a:t>
            </a:r>
            <a:endParaRPr lang="en-US" sz="2000" b="0">
              <a:solidFill>
                <a:srgbClr val="FF9900"/>
              </a:solidFill>
            </a:endParaRPr>
          </a:p>
        </p:txBody>
      </p:sp>
      <p:sp>
        <p:nvSpPr>
          <p:cNvPr id="78855" name="Rectangle 6"/>
          <p:cNvSpPr>
            <a:spLocks noChangeArrowheads="1"/>
          </p:cNvSpPr>
          <p:nvPr/>
        </p:nvSpPr>
        <p:spPr bwMode="auto">
          <a:xfrm>
            <a:off x="5651500" y="735013"/>
            <a:ext cx="2032000" cy="965200"/>
          </a:xfrm>
          <a:prstGeom prst="rect">
            <a:avLst/>
          </a:prstGeom>
          <a:noFill/>
          <a:ln w="25400">
            <a:noFill/>
            <a:miter lim="800000"/>
            <a:headEnd/>
            <a:tailEnd type="none" w="med" len="lg"/>
          </a:ln>
        </p:spPr>
        <p:txBody>
          <a:bodyPr anchor="ctr" anchorCtr="1"/>
          <a:lstStyle/>
          <a:p>
            <a:pPr algn="ctr">
              <a:spcBef>
                <a:spcPct val="20000"/>
              </a:spcBef>
            </a:pPr>
            <a:r>
              <a:rPr lang="en-GB" sz="2000" b="0"/>
              <a:t>Turnover time 1/</a:t>
            </a:r>
            <a:r>
              <a:rPr lang="en-GB" sz="2000" b="0" i="1"/>
              <a:t>k</a:t>
            </a:r>
          </a:p>
          <a:p>
            <a:pPr algn="ctr">
              <a:spcBef>
                <a:spcPct val="20000"/>
              </a:spcBef>
            </a:pPr>
            <a:r>
              <a:rPr lang="en-GB" sz="2000" b="0"/>
              <a:t>(days)</a:t>
            </a:r>
            <a:endParaRPr lang="en-US" sz="2000" b="0"/>
          </a:p>
        </p:txBody>
      </p:sp>
      <p:sp>
        <p:nvSpPr>
          <p:cNvPr id="78856" name="Rectangle 7"/>
          <p:cNvSpPr>
            <a:spLocks noChangeArrowheads="1"/>
          </p:cNvSpPr>
          <p:nvPr/>
        </p:nvSpPr>
        <p:spPr bwMode="auto">
          <a:xfrm>
            <a:off x="3467100" y="735013"/>
            <a:ext cx="2006600" cy="965200"/>
          </a:xfrm>
          <a:prstGeom prst="rect">
            <a:avLst/>
          </a:prstGeom>
          <a:noFill/>
          <a:ln w="25400">
            <a:noFill/>
            <a:miter lim="800000"/>
            <a:headEnd/>
            <a:tailEnd type="none" w="med" len="lg"/>
          </a:ln>
        </p:spPr>
        <p:txBody>
          <a:bodyPr anchor="ctr" anchorCtr="1"/>
          <a:lstStyle/>
          <a:p>
            <a:pPr algn="ctr">
              <a:spcBef>
                <a:spcPct val="20000"/>
              </a:spcBef>
            </a:pPr>
            <a:r>
              <a:rPr lang="en-GB" sz="2000" b="0"/>
              <a:t>Rate constant </a:t>
            </a:r>
            <a:r>
              <a:rPr lang="en-GB" sz="2000" b="0" i="1"/>
              <a:t>k</a:t>
            </a:r>
          </a:p>
          <a:p>
            <a:pPr algn="ctr">
              <a:spcBef>
                <a:spcPct val="20000"/>
              </a:spcBef>
            </a:pPr>
            <a:r>
              <a:rPr lang="en-GB" sz="2000" b="0"/>
              <a:t>(day</a:t>
            </a:r>
            <a:r>
              <a:rPr lang="en-GB" sz="2000" b="0" baseline="30000"/>
              <a:t>-1</a:t>
            </a:r>
            <a:r>
              <a:rPr lang="en-GB" sz="2000" b="0"/>
              <a:t>)</a:t>
            </a:r>
            <a:endParaRPr lang="en-US" sz="2000" b="0"/>
          </a:p>
        </p:txBody>
      </p:sp>
      <p:sp>
        <p:nvSpPr>
          <p:cNvPr id="78857" name="Rectangle 8"/>
          <p:cNvSpPr>
            <a:spLocks noChangeArrowheads="1"/>
          </p:cNvSpPr>
          <p:nvPr/>
        </p:nvSpPr>
        <p:spPr bwMode="auto">
          <a:xfrm>
            <a:off x="1587500" y="735013"/>
            <a:ext cx="2057400" cy="965200"/>
          </a:xfrm>
          <a:prstGeom prst="rect">
            <a:avLst/>
          </a:prstGeom>
          <a:noFill/>
          <a:ln w="25400">
            <a:noFill/>
            <a:miter lim="800000"/>
            <a:headEnd/>
            <a:tailEnd type="none" w="med" len="lg"/>
          </a:ln>
        </p:spPr>
        <p:txBody>
          <a:bodyPr anchor="ctr"/>
          <a:lstStyle/>
          <a:p>
            <a:pPr>
              <a:spcBef>
                <a:spcPct val="20000"/>
              </a:spcBef>
            </a:pPr>
            <a:r>
              <a:rPr lang="en-GB" sz="2000" b="0"/>
              <a:t>Form of C</a:t>
            </a:r>
            <a:endParaRPr lang="en-US" sz="2000" b="0"/>
          </a:p>
        </p:txBody>
      </p:sp>
      <p:sp>
        <p:nvSpPr>
          <p:cNvPr id="78858" name="Line 9"/>
          <p:cNvSpPr>
            <a:spLocks noChangeShapeType="1"/>
          </p:cNvSpPr>
          <p:nvPr/>
        </p:nvSpPr>
        <p:spPr bwMode="auto">
          <a:xfrm>
            <a:off x="1587500" y="735013"/>
            <a:ext cx="6096000" cy="0"/>
          </a:xfrm>
          <a:prstGeom prst="line">
            <a:avLst/>
          </a:prstGeom>
          <a:noFill/>
          <a:ln w="28575">
            <a:solidFill>
              <a:schemeClr val="tx1"/>
            </a:solidFill>
            <a:round/>
            <a:headEnd/>
            <a:tailEnd type="none" w="med" len="lg"/>
          </a:ln>
        </p:spPr>
        <p:txBody>
          <a:bodyPr/>
          <a:lstStyle/>
          <a:p>
            <a:endParaRPr lang="en-US"/>
          </a:p>
        </p:txBody>
      </p:sp>
      <p:sp>
        <p:nvSpPr>
          <p:cNvPr id="78859" name="Line 10"/>
          <p:cNvSpPr>
            <a:spLocks noChangeShapeType="1"/>
          </p:cNvSpPr>
          <p:nvPr/>
        </p:nvSpPr>
        <p:spPr bwMode="auto">
          <a:xfrm>
            <a:off x="1611313" y="1751013"/>
            <a:ext cx="6096000" cy="0"/>
          </a:xfrm>
          <a:prstGeom prst="line">
            <a:avLst/>
          </a:prstGeom>
          <a:noFill/>
          <a:ln w="12700">
            <a:solidFill>
              <a:schemeClr val="tx1"/>
            </a:solidFill>
            <a:round/>
            <a:headEnd/>
            <a:tailEnd type="none" w="med" len="lg"/>
          </a:ln>
        </p:spPr>
        <p:txBody>
          <a:bodyPr/>
          <a:lstStyle/>
          <a:p>
            <a:endParaRPr lang="en-US"/>
          </a:p>
        </p:txBody>
      </p:sp>
      <p:sp>
        <p:nvSpPr>
          <p:cNvPr id="78860" name="Line 12"/>
          <p:cNvSpPr>
            <a:spLocks noChangeShapeType="1"/>
          </p:cNvSpPr>
          <p:nvPr/>
        </p:nvSpPr>
        <p:spPr bwMode="auto">
          <a:xfrm>
            <a:off x="1587500" y="1725613"/>
            <a:ext cx="0" cy="965200"/>
          </a:xfrm>
          <a:prstGeom prst="line">
            <a:avLst/>
          </a:prstGeom>
          <a:noFill/>
          <a:ln w="28575" cap="sq">
            <a:noFill/>
            <a:round/>
            <a:headEnd/>
            <a:tailEnd type="none" w="med" len="lg"/>
          </a:ln>
        </p:spPr>
        <p:txBody>
          <a:bodyPr/>
          <a:lstStyle/>
          <a:p>
            <a:endParaRPr lang="en-US"/>
          </a:p>
        </p:txBody>
      </p:sp>
      <p:sp>
        <p:nvSpPr>
          <p:cNvPr id="78861" name="Line 13"/>
          <p:cNvSpPr>
            <a:spLocks noChangeShapeType="1"/>
          </p:cNvSpPr>
          <p:nvPr/>
        </p:nvSpPr>
        <p:spPr bwMode="auto">
          <a:xfrm>
            <a:off x="7683500" y="1725613"/>
            <a:ext cx="0" cy="965200"/>
          </a:xfrm>
          <a:prstGeom prst="line">
            <a:avLst/>
          </a:prstGeom>
          <a:noFill/>
          <a:ln w="28575" cap="sq">
            <a:noFill/>
            <a:round/>
            <a:headEnd/>
            <a:tailEnd type="none" w="med" len="lg"/>
          </a:ln>
        </p:spPr>
        <p:txBody>
          <a:bodyPr/>
          <a:lstStyle/>
          <a:p>
            <a:endParaRPr lang="en-US"/>
          </a:p>
        </p:txBody>
      </p:sp>
      <p:sp>
        <p:nvSpPr>
          <p:cNvPr id="78862" name="Line 14"/>
          <p:cNvSpPr>
            <a:spLocks noChangeShapeType="1"/>
          </p:cNvSpPr>
          <p:nvPr/>
        </p:nvSpPr>
        <p:spPr bwMode="auto">
          <a:xfrm>
            <a:off x="1524000" y="3073400"/>
            <a:ext cx="0" cy="2032000"/>
          </a:xfrm>
          <a:prstGeom prst="line">
            <a:avLst/>
          </a:prstGeom>
          <a:noFill/>
          <a:ln w="28575" cap="sq">
            <a:noFill/>
            <a:round/>
            <a:headEnd/>
            <a:tailEnd type="none" w="med" len="lg"/>
          </a:ln>
        </p:spPr>
        <p:txBody>
          <a:bodyPr/>
          <a:lstStyle/>
          <a:p>
            <a:endParaRPr lang="en-US"/>
          </a:p>
        </p:txBody>
      </p:sp>
      <p:sp>
        <p:nvSpPr>
          <p:cNvPr id="78863" name="Line 17"/>
          <p:cNvSpPr>
            <a:spLocks noChangeShapeType="1"/>
          </p:cNvSpPr>
          <p:nvPr/>
        </p:nvSpPr>
        <p:spPr bwMode="auto">
          <a:xfrm>
            <a:off x="7620000" y="3073400"/>
            <a:ext cx="0" cy="2032000"/>
          </a:xfrm>
          <a:prstGeom prst="line">
            <a:avLst/>
          </a:prstGeom>
          <a:noFill/>
          <a:ln w="28575" cap="sq">
            <a:noFill/>
            <a:round/>
            <a:headEnd/>
            <a:tailEnd type="none" w="med" len="lg"/>
          </a:ln>
        </p:spPr>
        <p:txBody>
          <a:bodyPr/>
          <a:lstStyle/>
          <a:p>
            <a:endParaRPr lang="en-US"/>
          </a:p>
        </p:txBody>
      </p:sp>
      <p:sp>
        <p:nvSpPr>
          <p:cNvPr id="180242" name="Line 18"/>
          <p:cNvSpPr>
            <a:spLocks noChangeShapeType="1"/>
          </p:cNvSpPr>
          <p:nvPr/>
        </p:nvSpPr>
        <p:spPr bwMode="auto">
          <a:xfrm>
            <a:off x="1857375" y="4025900"/>
            <a:ext cx="990600" cy="1905000"/>
          </a:xfrm>
          <a:prstGeom prst="line">
            <a:avLst/>
          </a:prstGeom>
          <a:noFill/>
          <a:ln w="25400">
            <a:solidFill>
              <a:srgbClr val="CC0066"/>
            </a:solidFill>
            <a:round/>
            <a:headEnd/>
            <a:tailEnd type="none" w="med" len="lg"/>
          </a:ln>
        </p:spPr>
        <p:txBody>
          <a:bodyPr/>
          <a:lstStyle/>
          <a:p>
            <a:endParaRPr lang="en-US"/>
          </a:p>
        </p:txBody>
      </p:sp>
      <p:sp>
        <p:nvSpPr>
          <p:cNvPr id="180243" name="Line 19"/>
          <p:cNvSpPr>
            <a:spLocks noChangeShapeType="1"/>
          </p:cNvSpPr>
          <p:nvPr/>
        </p:nvSpPr>
        <p:spPr bwMode="auto">
          <a:xfrm>
            <a:off x="1857375" y="4025900"/>
            <a:ext cx="2667000" cy="1828800"/>
          </a:xfrm>
          <a:prstGeom prst="line">
            <a:avLst/>
          </a:prstGeom>
          <a:noFill/>
          <a:ln w="25400">
            <a:solidFill>
              <a:srgbClr val="339933"/>
            </a:solidFill>
            <a:round/>
            <a:headEnd/>
            <a:tailEnd type="none" w="med" len="lg"/>
          </a:ln>
        </p:spPr>
        <p:txBody>
          <a:bodyPr/>
          <a:lstStyle/>
          <a:p>
            <a:endParaRPr lang="en-US"/>
          </a:p>
        </p:txBody>
      </p:sp>
      <p:sp>
        <p:nvSpPr>
          <p:cNvPr id="180244" name="Line 20"/>
          <p:cNvSpPr>
            <a:spLocks noChangeShapeType="1"/>
          </p:cNvSpPr>
          <p:nvPr/>
        </p:nvSpPr>
        <p:spPr bwMode="auto">
          <a:xfrm>
            <a:off x="1857375" y="4025900"/>
            <a:ext cx="5334000" cy="1219200"/>
          </a:xfrm>
          <a:prstGeom prst="line">
            <a:avLst/>
          </a:prstGeom>
          <a:noFill/>
          <a:ln w="25400">
            <a:solidFill>
              <a:srgbClr val="FF9900"/>
            </a:solidFill>
            <a:round/>
            <a:headEnd/>
            <a:tailEnd type="none" w="med" len="lg"/>
          </a:ln>
        </p:spPr>
        <p:txBody>
          <a:bodyPr/>
          <a:lstStyle/>
          <a:p>
            <a:endParaRPr lang="en-US"/>
          </a:p>
        </p:txBody>
      </p:sp>
      <p:grpSp>
        <p:nvGrpSpPr>
          <p:cNvPr id="2" name="Group 21"/>
          <p:cNvGrpSpPr>
            <a:grpSpLocks/>
          </p:cNvGrpSpPr>
          <p:nvPr/>
        </p:nvGrpSpPr>
        <p:grpSpPr bwMode="auto">
          <a:xfrm>
            <a:off x="1476375" y="3644900"/>
            <a:ext cx="5791200" cy="2611438"/>
            <a:chOff x="960" y="2496"/>
            <a:chExt cx="3648" cy="1645"/>
          </a:xfrm>
        </p:grpSpPr>
        <p:grpSp>
          <p:nvGrpSpPr>
            <p:cNvPr id="78870" name="Group 22"/>
            <p:cNvGrpSpPr>
              <a:grpSpLocks/>
            </p:cNvGrpSpPr>
            <p:nvPr/>
          </p:nvGrpSpPr>
          <p:grpSpPr bwMode="auto">
            <a:xfrm>
              <a:off x="1200" y="2496"/>
              <a:ext cx="3408" cy="1645"/>
              <a:chOff x="1200" y="2496"/>
              <a:chExt cx="3408" cy="1645"/>
            </a:xfrm>
          </p:grpSpPr>
          <p:sp>
            <p:nvSpPr>
              <p:cNvPr id="78872" name="Line 23"/>
              <p:cNvSpPr>
                <a:spLocks noChangeShapeType="1"/>
              </p:cNvSpPr>
              <p:nvPr/>
            </p:nvSpPr>
            <p:spPr bwMode="auto">
              <a:xfrm>
                <a:off x="1200" y="2496"/>
                <a:ext cx="0" cy="1440"/>
              </a:xfrm>
              <a:prstGeom prst="line">
                <a:avLst/>
              </a:prstGeom>
              <a:noFill/>
              <a:ln w="25400">
                <a:solidFill>
                  <a:srgbClr val="000080"/>
                </a:solidFill>
                <a:round/>
                <a:headEnd/>
                <a:tailEnd type="none" w="med" len="lg"/>
              </a:ln>
            </p:spPr>
            <p:txBody>
              <a:bodyPr/>
              <a:lstStyle/>
              <a:p>
                <a:endParaRPr lang="en-US"/>
              </a:p>
            </p:txBody>
          </p:sp>
          <p:sp>
            <p:nvSpPr>
              <p:cNvPr id="78873" name="Line 24"/>
              <p:cNvSpPr>
                <a:spLocks noChangeShapeType="1"/>
              </p:cNvSpPr>
              <p:nvPr/>
            </p:nvSpPr>
            <p:spPr bwMode="auto">
              <a:xfrm>
                <a:off x="1200" y="3936"/>
                <a:ext cx="3408" cy="0"/>
              </a:xfrm>
              <a:prstGeom prst="line">
                <a:avLst/>
              </a:prstGeom>
              <a:noFill/>
              <a:ln w="25400">
                <a:solidFill>
                  <a:srgbClr val="000080"/>
                </a:solidFill>
                <a:round/>
                <a:headEnd/>
                <a:tailEnd type="none" w="med" len="lg"/>
              </a:ln>
            </p:spPr>
            <p:txBody>
              <a:bodyPr/>
              <a:lstStyle/>
              <a:p>
                <a:endParaRPr lang="en-US"/>
              </a:p>
            </p:txBody>
          </p:sp>
          <p:sp>
            <p:nvSpPr>
              <p:cNvPr id="78874" name="Text Box 25"/>
              <p:cNvSpPr txBox="1">
                <a:spLocks noChangeArrowheads="1"/>
              </p:cNvSpPr>
              <p:nvPr/>
            </p:nvSpPr>
            <p:spPr bwMode="auto">
              <a:xfrm>
                <a:off x="2688" y="3929"/>
                <a:ext cx="412" cy="212"/>
              </a:xfrm>
              <a:prstGeom prst="rect">
                <a:avLst/>
              </a:prstGeom>
              <a:noFill/>
              <a:ln w="25400">
                <a:noFill/>
                <a:miter lim="800000"/>
                <a:headEnd/>
                <a:tailEnd type="none" w="med" len="lg"/>
              </a:ln>
            </p:spPr>
            <p:txBody>
              <a:bodyPr wrap="none">
                <a:spAutoFit/>
              </a:bodyPr>
              <a:lstStyle/>
              <a:p>
                <a:r>
                  <a:rPr lang="en-GB">
                    <a:solidFill>
                      <a:srgbClr val="000099"/>
                    </a:solidFill>
                    <a:latin typeface="Comic Sans MS" pitchFamily="66" charset="0"/>
                  </a:rPr>
                  <a:t>Time</a:t>
                </a:r>
                <a:endParaRPr lang="en-US">
                  <a:solidFill>
                    <a:srgbClr val="000099"/>
                  </a:solidFill>
                  <a:latin typeface="Comic Sans MS" pitchFamily="66" charset="0"/>
                </a:endParaRPr>
              </a:p>
            </p:txBody>
          </p:sp>
        </p:grpSp>
        <p:sp>
          <p:nvSpPr>
            <p:cNvPr id="78871" name="Text Box 26"/>
            <p:cNvSpPr txBox="1">
              <a:spLocks noChangeArrowheads="1"/>
            </p:cNvSpPr>
            <p:nvPr/>
          </p:nvSpPr>
          <p:spPr bwMode="auto">
            <a:xfrm rot="-5400000">
              <a:off x="635" y="3061"/>
              <a:ext cx="862" cy="212"/>
            </a:xfrm>
            <a:prstGeom prst="rect">
              <a:avLst/>
            </a:prstGeom>
            <a:noFill/>
            <a:ln w="25400">
              <a:noFill/>
              <a:miter lim="800000"/>
              <a:headEnd/>
              <a:tailEnd type="none" w="med" len="lg"/>
            </a:ln>
          </p:spPr>
          <p:txBody>
            <a:bodyPr wrap="none">
              <a:spAutoFit/>
            </a:bodyPr>
            <a:lstStyle/>
            <a:p>
              <a:r>
                <a:rPr lang="en-GB" b="0">
                  <a:solidFill>
                    <a:srgbClr val="000099"/>
                  </a:solidFill>
                  <a:latin typeface="Comic Sans MS" pitchFamily="66" charset="0"/>
                </a:rPr>
                <a:t>[Substrate] </a:t>
              </a:r>
              <a:endParaRPr lang="en-US" b="0">
                <a:solidFill>
                  <a:srgbClr val="000099"/>
                </a:solidFill>
                <a:latin typeface="Comic Sans MS" pitchFamily="66" charset="0"/>
              </a:endParaRPr>
            </a:p>
          </p:txBody>
        </p:sp>
      </p:grpSp>
      <p:sp>
        <p:nvSpPr>
          <p:cNvPr id="78868" name="Rectangle 27"/>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sp>
        <p:nvSpPr>
          <p:cNvPr id="78869" name="Text Box 28"/>
          <p:cNvSpPr txBox="1">
            <a:spLocks noChangeArrowheads="1"/>
          </p:cNvSpPr>
          <p:nvPr/>
        </p:nvSpPr>
        <p:spPr bwMode="auto">
          <a:xfrm>
            <a:off x="7480300" y="5949950"/>
            <a:ext cx="1663700" cy="336550"/>
          </a:xfrm>
          <a:prstGeom prst="rect">
            <a:avLst/>
          </a:prstGeom>
          <a:noFill/>
          <a:ln w="9525">
            <a:noFill/>
            <a:miter lim="800000"/>
            <a:headEnd/>
            <a:tailEnd/>
          </a:ln>
        </p:spPr>
        <p:txBody>
          <a:bodyPr wrap="none">
            <a:spAutoFit/>
          </a:bodyPr>
          <a:lstStyle/>
          <a:p>
            <a:r>
              <a:rPr lang="cs-CZ"/>
              <a:t>Dle K.T.Semple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180229"/>
                                        </p:tgtEl>
                                        <p:attrNameLst>
                                          <p:attrName>style.visibility</p:attrName>
                                        </p:attrNameLst>
                                      </p:cBhvr>
                                      <p:to>
                                        <p:strVal val="visible"/>
                                      </p:to>
                                    </p:set>
                                    <p:animEffect transition="in" filter="wipe(up)">
                                      <p:cBhvr>
                                        <p:cTn id="7" dur="300"/>
                                        <p:tgtEl>
                                          <p:spTgt spid="1802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wd">
                                    <p:tmPct val="100000"/>
                                  </p:iterate>
                                  <p:childTnLst>
                                    <p:set>
                                      <p:cBhvr>
                                        <p:cTn id="11" dur="1" fill="hold">
                                          <p:stCondLst>
                                            <p:cond delay="0"/>
                                          </p:stCondLst>
                                        </p:cTn>
                                        <p:tgtEl>
                                          <p:spTgt spid="180228"/>
                                        </p:tgtEl>
                                        <p:attrNameLst>
                                          <p:attrName>style.visibility</p:attrName>
                                        </p:attrNameLst>
                                      </p:cBhvr>
                                      <p:to>
                                        <p:strVal val="visible"/>
                                      </p:to>
                                    </p:set>
                                    <p:animEffect transition="in" filter="wipe(up)">
                                      <p:cBhvr>
                                        <p:cTn id="12" dur="300"/>
                                        <p:tgtEl>
                                          <p:spTgt spid="1802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wd">
                                    <p:tmPct val="100000"/>
                                  </p:iterate>
                                  <p:childTnLst>
                                    <p:set>
                                      <p:cBhvr>
                                        <p:cTn id="16" dur="1" fill="hold">
                                          <p:stCondLst>
                                            <p:cond delay="0"/>
                                          </p:stCondLst>
                                        </p:cTn>
                                        <p:tgtEl>
                                          <p:spTgt spid="180227"/>
                                        </p:tgtEl>
                                        <p:attrNameLst>
                                          <p:attrName>style.visibility</p:attrName>
                                        </p:attrNameLst>
                                      </p:cBhvr>
                                      <p:to>
                                        <p:strVal val="visible"/>
                                      </p:to>
                                    </p:set>
                                    <p:animEffect transition="in" filter="wipe(up)">
                                      <p:cBhvr>
                                        <p:cTn id="17" dur="300"/>
                                        <p:tgtEl>
                                          <p:spTgt spid="18022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499"/>
                                          </p:stCondLst>
                                        </p:cTn>
                                        <p:tgtEl>
                                          <p:spTgt spid="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80242"/>
                                        </p:tgtEl>
                                        <p:attrNameLst>
                                          <p:attrName>style.visibility</p:attrName>
                                        </p:attrNameLst>
                                      </p:cBhvr>
                                      <p:to>
                                        <p:strVal val="visible"/>
                                      </p:to>
                                    </p:set>
                                    <p:animEffect transition="in" filter="wipe(up)">
                                      <p:cBhvr>
                                        <p:cTn id="26" dur="500"/>
                                        <p:tgtEl>
                                          <p:spTgt spid="18024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80243"/>
                                        </p:tgtEl>
                                        <p:attrNameLst>
                                          <p:attrName>style.visibility</p:attrName>
                                        </p:attrNameLst>
                                      </p:cBhvr>
                                      <p:to>
                                        <p:strVal val="visible"/>
                                      </p:to>
                                    </p:set>
                                    <p:animEffect transition="in" filter="wipe(up)">
                                      <p:cBhvr>
                                        <p:cTn id="31" dur="500"/>
                                        <p:tgtEl>
                                          <p:spTgt spid="18024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80244"/>
                                        </p:tgtEl>
                                        <p:attrNameLst>
                                          <p:attrName>style.visibility</p:attrName>
                                        </p:attrNameLst>
                                      </p:cBhvr>
                                      <p:to>
                                        <p:strVal val="visible"/>
                                      </p:to>
                                    </p:set>
                                    <p:animEffect transition="in" filter="wipe(up)">
                                      <p:cBhvr>
                                        <p:cTn id="36" dur="500"/>
                                        <p:tgtEl>
                                          <p:spTgt spid="18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7" grpId="0" autoUpdateAnimBg="0"/>
      <p:bldP spid="180228" grpId="0" autoUpdateAnimBg="0"/>
      <p:bldP spid="180229" grpId="0" autoUpdateAnimBg="0"/>
      <p:bldP spid="180242" grpId="0" animBg="1"/>
      <p:bldP spid="180243" grpId="0" animBg="1"/>
      <p:bldP spid="18024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0" y="765175"/>
            <a:ext cx="9144000" cy="476250"/>
          </a:xfrm>
        </p:spPr>
        <p:txBody>
          <a:bodyPr/>
          <a:lstStyle/>
          <a:p>
            <a:pPr eaLnBrk="1" hangingPunct="1"/>
            <a:r>
              <a:rPr lang="cs-CZ" smtClean="0">
                <a:solidFill>
                  <a:srgbClr val="0000FF"/>
                </a:solidFill>
              </a:rPr>
              <a:t>Je závislá na druhu mikroorganismu</a:t>
            </a:r>
            <a:endParaRPr lang="en-US" smtClean="0">
              <a:solidFill>
                <a:srgbClr val="0000FF"/>
              </a:solidFill>
            </a:endParaRPr>
          </a:p>
        </p:txBody>
      </p:sp>
      <p:sp>
        <p:nvSpPr>
          <p:cNvPr id="79875" name="Zástupný symbol pro číslo snímku 3"/>
          <p:cNvSpPr>
            <a:spLocks noGrp="1"/>
          </p:cNvSpPr>
          <p:nvPr>
            <p:ph type="sldNum" sz="quarter" idx="10"/>
          </p:nvPr>
        </p:nvSpPr>
        <p:spPr>
          <a:noFill/>
        </p:spPr>
        <p:txBody>
          <a:bodyPr/>
          <a:lstStyle/>
          <a:p>
            <a:r>
              <a:rPr lang="cs-CZ" smtClean="0">
                <a:latin typeface="Arial" charset="0"/>
              </a:rPr>
              <a:t>Snímek </a:t>
            </a:r>
            <a:fld id="{72547ED7-445C-4E69-8B43-7B367957194A}" type="slidenum">
              <a:rPr lang="cs-CZ" smtClean="0">
                <a:latin typeface="Arial" charset="0"/>
              </a:rPr>
              <a:pPr/>
              <a:t>69</a:t>
            </a:fld>
            <a:endParaRPr lang="cs-CZ" smtClean="0">
              <a:latin typeface="Arial" charset="0"/>
            </a:endParaRPr>
          </a:p>
        </p:txBody>
      </p:sp>
      <p:grpSp>
        <p:nvGrpSpPr>
          <p:cNvPr id="79876" name="Group 3"/>
          <p:cNvGrpSpPr>
            <a:grpSpLocks/>
          </p:cNvGrpSpPr>
          <p:nvPr/>
        </p:nvGrpSpPr>
        <p:grpSpPr bwMode="auto">
          <a:xfrm>
            <a:off x="501650" y="1981200"/>
            <a:ext cx="7804150" cy="4419600"/>
            <a:chOff x="316" y="1248"/>
            <a:chExt cx="4916" cy="2784"/>
          </a:xfrm>
        </p:grpSpPr>
        <p:sp>
          <p:nvSpPr>
            <p:cNvPr id="79896" name="Line 4"/>
            <p:cNvSpPr>
              <a:spLocks noChangeShapeType="1"/>
            </p:cNvSpPr>
            <p:nvPr/>
          </p:nvSpPr>
          <p:spPr bwMode="auto">
            <a:xfrm>
              <a:off x="624" y="1248"/>
              <a:ext cx="0" cy="2304"/>
            </a:xfrm>
            <a:prstGeom prst="line">
              <a:avLst/>
            </a:prstGeom>
            <a:noFill/>
            <a:ln w="25400">
              <a:solidFill>
                <a:srgbClr val="000080"/>
              </a:solidFill>
              <a:round/>
              <a:headEnd/>
              <a:tailEnd type="none" w="med" len="lg"/>
            </a:ln>
          </p:spPr>
          <p:txBody>
            <a:bodyPr/>
            <a:lstStyle/>
            <a:p>
              <a:endParaRPr lang="en-US"/>
            </a:p>
          </p:txBody>
        </p:sp>
        <p:sp>
          <p:nvSpPr>
            <p:cNvPr id="79897" name="Line 5"/>
            <p:cNvSpPr>
              <a:spLocks noChangeShapeType="1"/>
            </p:cNvSpPr>
            <p:nvPr/>
          </p:nvSpPr>
          <p:spPr bwMode="auto">
            <a:xfrm>
              <a:off x="624" y="3552"/>
              <a:ext cx="4608" cy="0"/>
            </a:xfrm>
            <a:prstGeom prst="line">
              <a:avLst/>
            </a:prstGeom>
            <a:noFill/>
            <a:ln w="25400">
              <a:solidFill>
                <a:srgbClr val="000080"/>
              </a:solidFill>
              <a:round/>
              <a:headEnd/>
              <a:tailEnd type="none" w="med" len="lg"/>
            </a:ln>
          </p:spPr>
          <p:txBody>
            <a:bodyPr/>
            <a:lstStyle/>
            <a:p>
              <a:endParaRPr lang="en-US"/>
            </a:p>
          </p:txBody>
        </p:sp>
        <p:sp>
          <p:nvSpPr>
            <p:cNvPr id="79898" name="Text Box 6"/>
            <p:cNvSpPr txBox="1">
              <a:spLocks noChangeArrowheads="1"/>
            </p:cNvSpPr>
            <p:nvPr/>
          </p:nvSpPr>
          <p:spPr bwMode="auto">
            <a:xfrm rot="-5400000">
              <a:off x="-423" y="2227"/>
              <a:ext cx="1689" cy="212"/>
            </a:xfrm>
            <a:prstGeom prst="rect">
              <a:avLst/>
            </a:prstGeom>
            <a:noFill/>
            <a:ln w="25400">
              <a:noFill/>
              <a:miter lim="800000"/>
              <a:headEnd/>
              <a:tailEnd type="none" w="med" len="lg"/>
            </a:ln>
          </p:spPr>
          <p:txBody>
            <a:bodyPr wrap="none">
              <a:spAutoFit/>
            </a:bodyPr>
            <a:lstStyle/>
            <a:p>
              <a:r>
                <a:rPr lang="en-GB" b="0">
                  <a:solidFill>
                    <a:srgbClr val="000099"/>
                  </a:solidFill>
                  <a:latin typeface="Comic Sans MS" pitchFamily="66" charset="0"/>
                </a:rPr>
                <a:t>Substrate C remaining (%)</a:t>
              </a:r>
              <a:endParaRPr lang="en-US" b="0">
                <a:solidFill>
                  <a:srgbClr val="000099"/>
                </a:solidFill>
                <a:latin typeface="Comic Sans MS" pitchFamily="66" charset="0"/>
              </a:endParaRPr>
            </a:p>
          </p:txBody>
        </p:sp>
        <p:sp>
          <p:nvSpPr>
            <p:cNvPr id="79899" name="Text Box 7"/>
            <p:cNvSpPr txBox="1">
              <a:spLocks noChangeArrowheads="1"/>
            </p:cNvSpPr>
            <p:nvPr/>
          </p:nvSpPr>
          <p:spPr bwMode="auto">
            <a:xfrm>
              <a:off x="2486" y="3820"/>
              <a:ext cx="810" cy="212"/>
            </a:xfrm>
            <a:prstGeom prst="rect">
              <a:avLst/>
            </a:prstGeom>
            <a:noFill/>
            <a:ln w="25400">
              <a:noFill/>
              <a:miter lim="800000"/>
              <a:headEnd/>
              <a:tailEnd type="none" w="med" len="lg"/>
            </a:ln>
          </p:spPr>
          <p:txBody>
            <a:bodyPr wrap="none">
              <a:spAutoFit/>
            </a:bodyPr>
            <a:lstStyle/>
            <a:p>
              <a:r>
                <a:rPr lang="en-GB" b="0">
                  <a:solidFill>
                    <a:srgbClr val="000099"/>
                  </a:solidFill>
                  <a:latin typeface="Comic Sans MS" pitchFamily="66" charset="0"/>
                </a:rPr>
                <a:t>Time (days)</a:t>
              </a:r>
              <a:endParaRPr lang="en-US" b="0">
                <a:solidFill>
                  <a:srgbClr val="000099"/>
                </a:solidFill>
                <a:latin typeface="Comic Sans MS" pitchFamily="66" charset="0"/>
              </a:endParaRPr>
            </a:p>
          </p:txBody>
        </p:sp>
      </p:grpSp>
      <p:sp>
        <p:nvSpPr>
          <p:cNvPr id="79877" name="Text Box 8"/>
          <p:cNvSpPr txBox="1">
            <a:spLocks noChangeArrowheads="1"/>
          </p:cNvSpPr>
          <p:nvPr/>
        </p:nvSpPr>
        <p:spPr bwMode="auto">
          <a:xfrm>
            <a:off x="542925" y="1949450"/>
            <a:ext cx="523875" cy="336550"/>
          </a:xfrm>
          <a:prstGeom prst="rect">
            <a:avLst/>
          </a:prstGeom>
          <a:noFill/>
          <a:ln w="25400">
            <a:noFill/>
            <a:miter lim="800000"/>
            <a:headEnd/>
            <a:tailEnd type="none" w="med" len="lg"/>
          </a:ln>
        </p:spPr>
        <p:txBody>
          <a:bodyPr wrap="none">
            <a:spAutoFit/>
          </a:bodyPr>
          <a:lstStyle/>
          <a:p>
            <a:r>
              <a:rPr lang="en-GB" b="0">
                <a:solidFill>
                  <a:srgbClr val="000099"/>
                </a:solidFill>
                <a:latin typeface="Comic Sans MS" pitchFamily="66" charset="0"/>
              </a:rPr>
              <a:t>100</a:t>
            </a:r>
            <a:endParaRPr lang="en-US" b="0">
              <a:solidFill>
                <a:srgbClr val="000099"/>
              </a:solidFill>
              <a:latin typeface="Comic Sans MS" pitchFamily="66" charset="0"/>
            </a:endParaRPr>
          </a:p>
        </p:txBody>
      </p:sp>
      <p:sp>
        <p:nvSpPr>
          <p:cNvPr id="79878" name="Text Box 9"/>
          <p:cNvSpPr txBox="1">
            <a:spLocks noChangeArrowheads="1"/>
          </p:cNvSpPr>
          <p:nvPr/>
        </p:nvSpPr>
        <p:spPr bwMode="auto">
          <a:xfrm>
            <a:off x="758825" y="5562600"/>
            <a:ext cx="307975" cy="336550"/>
          </a:xfrm>
          <a:prstGeom prst="rect">
            <a:avLst/>
          </a:prstGeom>
          <a:noFill/>
          <a:ln w="25400">
            <a:noFill/>
            <a:miter lim="800000"/>
            <a:headEnd/>
            <a:tailEnd type="none" w="med" len="lg"/>
          </a:ln>
        </p:spPr>
        <p:txBody>
          <a:bodyPr wrap="none">
            <a:spAutoFit/>
          </a:bodyPr>
          <a:lstStyle/>
          <a:p>
            <a:r>
              <a:rPr lang="en-GB" b="0">
                <a:solidFill>
                  <a:srgbClr val="000099"/>
                </a:solidFill>
                <a:latin typeface="Comic Sans MS" pitchFamily="66" charset="0"/>
              </a:rPr>
              <a:t>0</a:t>
            </a:r>
            <a:endParaRPr lang="en-US" b="0">
              <a:solidFill>
                <a:srgbClr val="000099"/>
              </a:solidFill>
              <a:latin typeface="Comic Sans MS" pitchFamily="66" charset="0"/>
            </a:endParaRPr>
          </a:p>
        </p:txBody>
      </p:sp>
      <p:sp>
        <p:nvSpPr>
          <p:cNvPr id="79879" name="Text Box 10"/>
          <p:cNvSpPr txBox="1">
            <a:spLocks noChangeArrowheads="1"/>
          </p:cNvSpPr>
          <p:nvPr/>
        </p:nvSpPr>
        <p:spPr bwMode="auto">
          <a:xfrm>
            <a:off x="2955925" y="5627688"/>
            <a:ext cx="431800" cy="336550"/>
          </a:xfrm>
          <a:prstGeom prst="rect">
            <a:avLst/>
          </a:prstGeom>
          <a:noFill/>
          <a:ln w="25400">
            <a:noFill/>
            <a:miter lim="800000"/>
            <a:headEnd/>
            <a:tailEnd type="none" w="med" len="lg"/>
          </a:ln>
        </p:spPr>
        <p:txBody>
          <a:bodyPr wrap="none">
            <a:spAutoFit/>
          </a:bodyPr>
          <a:lstStyle/>
          <a:p>
            <a:r>
              <a:rPr lang="en-GB" b="0">
                <a:solidFill>
                  <a:srgbClr val="000099"/>
                </a:solidFill>
                <a:latin typeface="Comic Sans MS" pitchFamily="66" charset="0"/>
              </a:rPr>
              <a:t>40</a:t>
            </a:r>
            <a:endParaRPr lang="en-US" b="0">
              <a:solidFill>
                <a:srgbClr val="000099"/>
              </a:solidFill>
              <a:latin typeface="Comic Sans MS" pitchFamily="66" charset="0"/>
            </a:endParaRPr>
          </a:p>
        </p:txBody>
      </p:sp>
      <p:sp>
        <p:nvSpPr>
          <p:cNvPr id="79880" name="Text Box 11"/>
          <p:cNvSpPr txBox="1">
            <a:spLocks noChangeArrowheads="1"/>
          </p:cNvSpPr>
          <p:nvPr/>
        </p:nvSpPr>
        <p:spPr bwMode="auto">
          <a:xfrm>
            <a:off x="5038725" y="5638800"/>
            <a:ext cx="431800" cy="336550"/>
          </a:xfrm>
          <a:prstGeom prst="rect">
            <a:avLst/>
          </a:prstGeom>
          <a:noFill/>
          <a:ln w="25400">
            <a:noFill/>
            <a:miter lim="800000"/>
            <a:headEnd/>
            <a:tailEnd type="none" w="med" len="lg"/>
          </a:ln>
        </p:spPr>
        <p:txBody>
          <a:bodyPr wrap="none">
            <a:spAutoFit/>
          </a:bodyPr>
          <a:lstStyle/>
          <a:p>
            <a:r>
              <a:rPr lang="en-GB" b="0">
                <a:solidFill>
                  <a:srgbClr val="000099"/>
                </a:solidFill>
                <a:latin typeface="Comic Sans MS" pitchFamily="66" charset="0"/>
              </a:rPr>
              <a:t>80</a:t>
            </a:r>
            <a:endParaRPr lang="en-US" b="0">
              <a:solidFill>
                <a:srgbClr val="000099"/>
              </a:solidFill>
              <a:latin typeface="Comic Sans MS" pitchFamily="66" charset="0"/>
            </a:endParaRPr>
          </a:p>
        </p:txBody>
      </p:sp>
      <p:sp>
        <p:nvSpPr>
          <p:cNvPr id="79881" name="Text Box 12"/>
          <p:cNvSpPr txBox="1">
            <a:spLocks noChangeArrowheads="1"/>
          </p:cNvSpPr>
          <p:nvPr/>
        </p:nvSpPr>
        <p:spPr bwMode="auto">
          <a:xfrm>
            <a:off x="7239000" y="5638800"/>
            <a:ext cx="523875" cy="336550"/>
          </a:xfrm>
          <a:prstGeom prst="rect">
            <a:avLst/>
          </a:prstGeom>
          <a:noFill/>
          <a:ln w="25400">
            <a:noFill/>
            <a:miter lim="800000"/>
            <a:headEnd/>
            <a:tailEnd type="none" w="med" len="lg"/>
          </a:ln>
        </p:spPr>
        <p:txBody>
          <a:bodyPr wrap="none">
            <a:spAutoFit/>
          </a:bodyPr>
          <a:lstStyle/>
          <a:p>
            <a:r>
              <a:rPr lang="en-GB" b="0">
                <a:solidFill>
                  <a:srgbClr val="000099"/>
                </a:solidFill>
                <a:latin typeface="Comic Sans MS" pitchFamily="66" charset="0"/>
              </a:rPr>
              <a:t>120</a:t>
            </a:r>
            <a:endParaRPr lang="en-US" b="0">
              <a:solidFill>
                <a:srgbClr val="000099"/>
              </a:solidFill>
              <a:latin typeface="Comic Sans MS" pitchFamily="66" charset="0"/>
            </a:endParaRPr>
          </a:p>
        </p:txBody>
      </p:sp>
      <p:grpSp>
        <p:nvGrpSpPr>
          <p:cNvPr id="3" name="Group 13"/>
          <p:cNvGrpSpPr>
            <a:grpSpLocks/>
          </p:cNvGrpSpPr>
          <p:nvPr/>
        </p:nvGrpSpPr>
        <p:grpSpPr bwMode="auto">
          <a:xfrm>
            <a:off x="990600" y="2057400"/>
            <a:ext cx="6934200" cy="1676400"/>
            <a:chOff x="624" y="1296"/>
            <a:chExt cx="4368" cy="1056"/>
          </a:xfrm>
        </p:grpSpPr>
        <p:sp>
          <p:nvSpPr>
            <p:cNvPr id="79894" name="Freeform 14"/>
            <p:cNvSpPr>
              <a:spLocks/>
            </p:cNvSpPr>
            <p:nvPr/>
          </p:nvSpPr>
          <p:spPr bwMode="auto">
            <a:xfrm>
              <a:off x="624" y="1296"/>
              <a:ext cx="4368" cy="1056"/>
            </a:xfrm>
            <a:custGeom>
              <a:avLst/>
              <a:gdLst>
                <a:gd name="T0" fmla="*/ 0 w 4368"/>
                <a:gd name="T1" fmla="*/ 0 h 1056"/>
                <a:gd name="T2" fmla="*/ 192 w 4368"/>
                <a:gd name="T3" fmla="*/ 576 h 1056"/>
                <a:gd name="T4" fmla="*/ 912 w 4368"/>
                <a:gd name="T5" fmla="*/ 864 h 1056"/>
                <a:gd name="T6" fmla="*/ 2352 w 4368"/>
                <a:gd name="T7" fmla="*/ 1008 h 1056"/>
                <a:gd name="T8" fmla="*/ 4368 w 4368"/>
                <a:gd name="T9" fmla="*/ 1056 h 1056"/>
                <a:gd name="T10" fmla="*/ 0 60000 65536"/>
                <a:gd name="T11" fmla="*/ 0 60000 65536"/>
                <a:gd name="T12" fmla="*/ 0 60000 65536"/>
                <a:gd name="T13" fmla="*/ 0 60000 65536"/>
                <a:gd name="T14" fmla="*/ 0 60000 65536"/>
                <a:gd name="T15" fmla="*/ 0 w 4368"/>
                <a:gd name="T16" fmla="*/ 0 h 1056"/>
                <a:gd name="T17" fmla="*/ 4368 w 4368"/>
                <a:gd name="T18" fmla="*/ 1056 h 1056"/>
              </a:gdLst>
              <a:ahLst/>
              <a:cxnLst>
                <a:cxn ang="T10">
                  <a:pos x="T0" y="T1"/>
                </a:cxn>
                <a:cxn ang="T11">
                  <a:pos x="T2" y="T3"/>
                </a:cxn>
                <a:cxn ang="T12">
                  <a:pos x="T4" y="T5"/>
                </a:cxn>
                <a:cxn ang="T13">
                  <a:pos x="T6" y="T7"/>
                </a:cxn>
                <a:cxn ang="T14">
                  <a:pos x="T8" y="T9"/>
                </a:cxn>
              </a:cxnLst>
              <a:rect l="T15" t="T16" r="T17" b="T18"/>
              <a:pathLst>
                <a:path w="4368" h="1056">
                  <a:moveTo>
                    <a:pt x="0" y="0"/>
                  </a:moveTo>
                  <a:cubicBezTo>
                    <a:pt x="20" y="216"/>
                    <a:pt x="40" y="432"/>
                    <a:pt x="192" y="576"/>
                  </a:cubicBezTo>
                  <a:cubicBezTo>
                    <a:pt x="344" y="720"/>
                    <a:pt x="552" y="792"/>
                    <a:pt x="912" y="864"/>
                  </a:cubicBezTo>
                  <a:cubicBezTo>
                    <a:pt x="1272" y="936"/>
                    <a:pt x="1776" y="976"/>
                    <a:pt x="2352" y="1008"/>
                  </a:cubicBezTo>
                  <a:cubicBezTo>
                    <a:pt x="2928" y="1040"/>
                    <a:pt x="4032" y="1048"/>
                    <a:pt x="4368" y="1056"/>
                  </a:cubicBezTo>
                </a:path>
              </a:pathLst>
            </a:custGeom>
            <a:noFill/>
            <a:ln w="25400" cap="flat" cmpd="sng">
              <a:solidFill>
                <a:schemeClr val="bg2"/>
              </a:solidFill>
              <a:prstDash val="solid"/>
              <a:round/>
              <a:headEnd type="none" w="med" len="med"/>
              <a:tailEnd type="none" w="med" len="lg"/>
            </a:ln>
          </p:spPr>
          <p:txBody>
            <a:bodyPr/>
            <a:lstStyle/>
            <a:p>
              <a:endParaRPr lang="en-US"/>
            </a:p>
          </p:txBody>
        </p:sp>
        <p:sp>
          <p:nvSpPr>
            <p:cNvPr id="79895" name="Text Box 15"/>
            <p:cNvSpPr txBox="1">
              <a:spLocks noChangeArrowheads="1"/>
            </p:cNvSpPr>
            <p:nvPr/>
          </p:nvSpPr>
          <p:spPr bwMode="auto">
            <a:xfrm>
              <a:off x="3634" y="1920"/>
              <a:ext cx="931" cy="366"/>
            </a:xfrm>
            <a:prstGeom prst="rect">
              <a:avLst/>
            </a:prstGeom>
            <a:noFill/>
            <a:ln w="25400">
              <a:noFill/>
              <a:miter lim="800000"/>
              <a:headEnd/>
              <a:tailEnd type="none" w="med" len="lg"/>
            </a:ln>
          </p:spPr>
          <p:txBody>
            <a:bodyPr wrap="none">
              <a:spAutoFit/>
            </a:bodyPr>
            <a:lstStyle/>
            <a:p>
              <a:pPr algn="ctr"/>
              <a:r>
                <a:rPr lang="en-GB" i="1">
                  <a:solidFill>
                    <a:schemeClr val="bg2"/>
                  </a:solidFill>
                  <a:latin typeface="Comic Sans MS" pitchFamily="66" charset="0"/>
                </a:rPr>
                <a:t>Hendersonula</a:t>
              </a:r>
            </a:p>
            <a:p>
              <a:pPr algn="ctr"/>
              <a:r>
                <a:rPr lang="en-GB">
                  <a:solidFill>
                    <a:schemeClr val="bg2"/>
                  </a:solidFill>
                  <a:latin typeface="Comic Sans MS" pitchFamily="66" charset="0"/>
                </a:rPr>
                <a:t>(fungus)</a:t>
              </a:r>
              <a:endParaRPr lang="en-US">
                <a:solidFill>
                  <a:schemeClr val="bg2"/>
                </a:solidFill>
                <a:latin typeface="Comic Sans MS" pitchFamily="66" charset="0"/>
              </a:endParaRPr>
            </a:p>
          </p:txBody>
        </p:sp>
      </p:grpSp>
      <p:grpSp>
        <p:nvGrpSpPr>
          <p:cNvPr id="4" name="Group 16"/>
          <p:cNvGrpSpPr>
            <a:grpSpLocks/>
          </p:cNvGrpSpPr>
          <p:nvPr/>
        </p:nvGrpSpPr>
        <p:grpSpPr bwMode="auto">
          <a:xfrm>
            <a:off x="990600" y="2133600"/>
            <a:ext cx="7515225" cy="2133600"/>
            <a:chOff x="624" y="1344"/>
            <a:chExt cx="4734" cy="1344"/>
          </a:xfrm>
        </p:grpSpPr>
        <p:sp>
          <p:nvSpPr>
            <p:cNvPr id="79892" name="Freeform 17"/>
            <p:cNvSpPr>
              <a:spLocks/>
            </p:cNvSpPr>
            <p:nvPr/>
          </p:nvSpPr>
          <p:spPr bwMode="auto">
            <a:xfrm>
              <a:off x="624" y="1344"/>
              <a:ext cx="4320" cy="1344"/>
            </a:xfrm>
            <a:custGeom>
              <a:avLst/>
              <a:gdLst>
                <a:gd name="T0" fmla="*/ 0 w 4320"/>
                <a:gd name="T1" fmla="*/ 0 h 1344"/>
                <a:gd name="T2" fmla="*/ 288 w 4320"/>
                <a:gd name="T3" fmla="*/ 960 h 1344"/>
                <a:gd name="T4" fmla="*/ 864 w 4320"/>
                <a:gd name="T5" fmla="*/ 1200 h 1344"/>
                <a:gd name="T6" fmla="*/ 2160 w 4320"/>
                <a:gd name="T7" fmla="*/ 1296 h 1344"/>
                <a:gd name="T8" fmla="*/ 4320 w 4320"/>
                <a:gd name="T9" fmla="*/ 1344 h 1344"/>
                <a:gd name="T10" fmla="*/ 0 60000 65536"/>
                <a:gd name="T11" fmla="*/ 0 60000 65536"/>
                <a:gd name="T12" fmla="*/ 0 60000 65536"/>
                <a:gd name="T13" fmla="*/ 0 60000 65536"/>
                <a:gd name="T14" fmla="*/ 0 60000 65536"/>
                <a:gd name="T15" fmla="*/ 0 w 4320"/>
                <a:gd name="T16" fmla="*/ 0 h 1344"/>
                <a:gd name="T17" fmla="*/ 4320 w 4320"/>
                <a:gd name="T18" fmla="*/ 1344 h 1344"/>
              </a:gdLst>
              <a:ahLst/>
              <a:cxnLst>
                <a:cxn ang="T10">
                  <a:pos x="T0" y="T1"/>
                </a:cxn>
                <a:cxn ang="T11">
                  <a:pos x="T2" y="T3"/>
                </a:cxn>
                <a:cxn ang="T12">
                  <a:pos x="T4" y="T5"/>
                </a:cxn>
                <a:cxn ang="T13">
                  <a:pos x="T6" y="T7"/>
                </a:cxn>
                <a:cxn ang="T14">
                  <a:pos x="T8" y="T9"/>
                </a:cxn>
              </a:cxnLst>
              <a:rect l="T15" t="T16" r="T17" b="T18"/>
              <a:pathLst>
                <a:path w="4320" h="1344">
                  <a:moveTo>
                    <a:pt x="0" y="0"/>
                  </a:moveTo>
                  <a:cubicBezTo>
                    <a:pt x="72" y="380"/>
                    <a:pt x="144" y="760"/>
                    <a:pt x="288" y="960"/>
                  </a:cubicBezTo>
                  <a:cubicBezTo>
                    <a:pt x="432" y="1160"/>
                    <a:pt x="552" y="1144"/>
                    <a:pt x="864" y="1200"/>
                  </a:cubicBezTo>
                  <a:cubicBezTo>
                    <a:pt x="1176" y="1256"/>
                    <a:pt x="1584" y="1272"/>
                    <a:pt x="2160" y="1296"/>
                  </a:cubicBezTo>
                  <a:cubicBezTo>
                    <a:pt x="2736" y="1320"/>
                    <a:pt x="3960" y="1336"/>
                    <a:pt x="4320" y="1344"/>
                  </a:cubicBezTo>
                </a:path>
              </a:pathLst>
            </a:custGeom>
            <a:noFill/>
            <a:ln w="25400" cap="flat" cmpd="sng">
              <a:solidFill>
                <a:srgbClr val="00CC00"/>
              </a:solidFill>
              <a:prstDash val="solid"/>
              <a:round/>
              <a:headEnd type="none" w="med" len="med"/>
              <a:tailEnd type="none" w="med" len="lg"/>
            </a:ln>
          </p:spPr>
          <p:txBody>
            <a:bodyPr/>
            <a:lstStyle/>
            <a:p>
              <a:endParaRPr lang="en-US"/>
            </a:p>
          </p:txBody>
        </p:sp>
        <p:sp>
          <p:nvSpPr>
            <p:cNvPr id="79893" name="Text Box 18"/>
            <p:cNvSpPr txBox="1">
              <a:spLocks noChangeArrowheads="1"/>
            </p:cNvSpPr>
            <p:nvPr/>
          </p:nvSpPr>
          <p:spPr bwMode="auto">
            <a:xfrm>
              <a:off x="3552" y="2428"/>
              <a:ext cx="1806" cy="212"/>
            </a:xfrm>
            <a:prstGeom prst="rect">
              <a:avLst/>
            </a:prstGeom>
            <a:noFill/>
            <a:ln w="25400">
              <a:noFill/>
              <a:miter lim="800000"/>
              <a:headEnd/>
              <a:tailEnd type="none" w="med" len="lg"/>
            </a:ln>
          </p:spPr>
          <p:txBody>
            <a:bodyPr wrap="none">
              <a:spAutoFit/>
            </a:bodyPr>
            <a:lstStyle/>
            <a:p>
              <a:r>
                <a:rPr lang="en-GB" i="1">
                  <a:solidFill>
                    <a:srgbClr val="00CC00"/>
                  </a:solidFill>
                  <a:latin typeface="Comic Sans MS" pitchFamily="66" charset="0"/>
                </a:rPr>
                <a:t>Anabaena </a:t>
              </a:r>
              <a:r>
                <a:rPr lang="en-GB">
                  <a:solidFill>
                    <a:srgbClr val="00CC00"/>
                  </a:solidFill>
                  <a:latin typeface="Comic Sans MS" pitchFamily="66" charset="0"/>
                </a:rPr>
                <a:t>(cyanobacterium)</a:t>
              </a:r>
              <a:endParaRPr lang="en-US" i="1">
                <a:solidFill>
                  <a:srgbClr val="00CC00"/>
                </a:solidFill>
                <a:latin typeface="Comic Sans MS" pitchFamily="66" charset="0"/>
              </a:endParaRPr>
            </a:p>
          </p:txBody>
        </p:sp>
      </p:grpSp>
      <p:grpSp>
        <p:nvGrpSpPr>
          <p:cNvPr id="5" name="Group 19"/>
          <p:cNvGrpSpPr>
            <a:grpSpLocks/>
          </p:cNvGrpSpPr>
          <p:nvPr/>
        </p:nvGrpSpPr>
        <p:grpSpPr bwMode="auto">
          <a:xfrm>
            <a:off x="990600" y="2133600"/>
            <a:ext cx="6858000" cy="2616200"/>
            <a:chOff x="624" y="1344"/>
            <a:chExt cx="4320" cy="1648"/>
          </a:xfrm>
        </p:grpSpPr>
        <p:sp>
          <p:nvSpPr>
            <p:cNvPr id="79890" name="Freeform 20"/>
            <p:cNvSpPr>
              <a:spLocks/>
            </p:cNvSpPr>
            <p:nvPr/>
          </p:nvSpPr>
          <p:spPr bwMode="auto">
            <a:xfrm>
              <a:off x="624" y="1344"/>
              <a:ext cx="4320" cy="1648"/>
            </a:xfrm>
            <a:custGeom>
              <a:avLst/>
              <a:gdLst>
                <a:gd name="T0" fmla="*/ 0 w 4320"/>
                <a:gd name="T1" fmla="*/ 0 h 1648"/>
                <a:gd name="T2" fmla="*/ 192 w 4320"/>
                <a:gd name="T3" fmla="*/ 1248 h 1648"/>
                <a:gd name="T4" fmla="*/ 816 w 4320"/>
                <a:gd name="T5" fmla="*/ 1536 h 1648"/>
                <a:gd name="T6" fmla="*/ 2832 w 4320"/>
                <a:gd name="T7" fmla="*/ 1632 h 1648"/>
                <a:gd name="T8" fmla="*/ 4320 w 4320"/>
                <a:gd name="T9" fmla="*/ 1632 h 1648"/>
                <a:gd name="T10" fmla="*/ 0 60000 65536"/>
                <a:gd name="T11" fmla="*/ 0 60000 65536"/>
                <a:gd name="T12" fmla="*/ 0 60000 65536"/>
                <a:gd name="T13" fmla="*/ 0 60000 65536"/>
                <a:gd name="T14" fmla="*/ 0 60000 65536"/>
                <a:gd name="T15" fmla="*/ 0 w 4320"/>
                <a:gd name="T16" fmla="*/ 0 h 1648"/>
                <a:gd name="T17" fmla="*/ 4320 w 4320"/>
                <a:gd name="T18" fmla="*/ 1648 h 1648"/>
              </a:gdLst>
              <a:ahLst/>
              <a:cxnLst>
                <a:cxn ang="T10">
                  <a:pos x="T0" y="T1"/>
                </a:cxn>
                <a:cxn ang="T11">
                  <a:pos x="T2" y="T3"/>
                </a:cxn>
                <a:cxn ang="T12">
                  <a:pos x="T4" y="T5"/>
                </a:cxn>
                <a:cxn ang="T13">
                  <a:pos x="T6" y="T7"/>
                </a:cxn>
                <a:cxn ang="T14">
                  <a:pos x="T8" y="T9"/>
                </a:cxn>
              </a:cxnLst>
              <a:rect l="T15" t="T16" r="T17" b="T18"/>
              <a:pathLst>
                <a:path w="4320" h="1648">
                  <a:moveTo>
                    <a:pt x="0" y="0"/>
                  </a:moveTo>
                  <a:cubicBezTo>
                    <a:pt x="28" y="496"/>
                    <a:pt x="56" y="992"/>
                    <a:pt x="192" y="1248"/>
                  </a:cubicBezTo>
                  <a:cubicBezTo>
                    <a:pt x="328" y="1504"/>
                    <a:pt x="376" y="1472"/>
                    <a:pt x="816" y="1536"/>
                  </a:cubicBezTo>
                  <a:cubicBezTo>
                    <a:pt x="1256" y="1600"/>
                    <a:pt x="2248" y="1616"/>
                    <a:pt x="2832" y="1632"/>
                  </a:cubicBezTo>
                  <a:cubicBezTo>
                    <a:pt x="3416" y="1648"/>
                    <a:pt x="4072" y="1632"/>
                    <a:pt x="4320" y="1632"/>
                  </a:cubicBezTo>
                </a:path>
              </a:pathLst>
            </a:custGeom>
            <a:noFill/>
            <a:ln w="25400" cap="flat" cmpd="sng">
              <a:solidFill>
                <a:srgbClr val="008000"/>
              </a:solidFill>
              <a:prstDash val="solid"/>
              <a:round/>
              <a:headEnd type="none" w="med" len="med"/>
              <a:tailEnd type="none" w="med" len="lg"/>
            </a:ln>
          </p:spPr>
          <p:txBody>
            <a:bodyPr/>
            <a:lstStyle/>
            <a:p>
              <a:endParaRPr lang="en-US"/>
            </a:p>
          </p:txBody>
        </p:sp>
        <p:sp>
          <p:nvSpPr>
            <p:cNvPr id="79891" name="Text Box 21"/>
            <p:cNvSpPr txBox="1">
              <a:spLocks noChangeArrowheads="1"/>
            </p:cNvSpPr>
            <p:nvPr/>
          </p:nvSpPr>
          <p:spPr bwMode="auto">
            <a:xfrm>
              <a:off x="3552" y="2764"/>
              <a:ext cx="1279" cy="212"/>
            </a:xfrm>
            <a:prstGeom prst="rect">
              <a:avLst/>
            </a:prstGeom>
            <a:noFill/>
            <a:ln w="25400">
              <a:noFill/>
              <a:miter lim="800000"/>
              <a:headEnd/>
              <a:tailEnd type="none" w="med" len="lg"/>
            </a:ln>
          </p:spPr>
          <p:txBody>
            <a:bodyPr wrap="none">
              <a:spAutoFit/>
            </a:bodyPr>
            <a:lstStyle/>
            <a:p>
              <a:r>
                <a:rPr lang="en-GB" i="1">
                  <a:solidFill>
                    <a:srgbClr val="008000"/>
                  </a:solidFill>
                  <a:latin typeface="Comic Sans MS" pitchFamily="66" charset="0"/>
                </a:rPr>
                <a:t>Penicillium</a:t>
              </a:r>
              <a:r>
                <a:rPr lang="en-GB">
                  <a:solidFill>
                    <a:srgbClr val="008000"/>
                  </a:solidFill>
                  <a:latin typeface="Comic Sans MS" pitchFamily="66" charset="0"/>
                </a:rPr>
                <a:t> (fungus)</a:t>
              </a:r>
              <a:endParaRPr lang="en-US" i="1">
                <a:solidFill>
                  <a:srgbClr val="008000"/>
                </a:solidFill>
                <a:latin typeface="Comic Sans MS" pitchFamily="66" charset="0"/>
              </a:endParaRPr>
            </a:p>
          </p:txBody>
        </p:sp>
      </p:grpSp>
      <p:grpSp>
        <p:nvGrpSpPr>
          <p:cNvPr id="6" name="Group 22"/>
          <p:cNvGrpSpPr>
            <a:grpSpLocks/>
          </p:cNvGrpSpPr>
          <p:nvPr/>
        </p:nvGrpSpPr>
        <p:grpSpPr bwMode="auto">
          <a:xfrm>
            <a:off x="990600" y="2209800"/>
            <a:ext cx="7332663" cy="3124200"/>
            <a:chOff x="624" y="1392"/>
            <a:chExt cx="4619" cy="1968"/>
          </a:xfrm>
        </p:grpSpPr>
        <p:sp>
          <p:nvSpPr>
            <p:cNvPr id="79888" name="Freeform 23"/>
            <p:cNvSpPr>
              <a:spLocks/>
            </p:cNvSpPr>
            <p:nvPr/>
          </p:nvSpPr>
          <p:spPr bwMode="auto">
            <a:xfrm>
              <a:off x="624" y="1392"/>
              <a:ext cx="4320" cy="1968"/>
            </a:xfrm>
            <a:custGeom>
              <a:avLst/>
              <a:gdLst>
                <a:gd name="T0" fmla="*/ 0 w 4320"/>
                <a:gd name="T1" fmla="*/ 0 h 1968"/>
                <a:gd name="T2" fmla="*/ 144 w 4320"/>
                <a:gd name="T3" fmla="*/ 1440 h 1968"/>
                <a:gd name="T4" fmla="*/ 576 w 4320"/>
                <a:gd name="T5" fmla="*/ 1776 h 1968"/>
                <a:gd name="T6" fmla="*/ 2736 w 4320"/>
                <a:gd name="T7" fmla="*/ 1920 h 1968"/>
                <a:gd name="T8" fmla="*/ 4320 w 4320"/>
                <a:gd name="T9" fmla="*/ 1968 h 1968"/>
                <a:gd name="T10" fmla="*/ 0 60000 65536"/>
                <a:gd name="T11" fmla="*/ 0 60000 65536"/>
                <a:gd name="T12" fmla="*/ 0 60000 65536"/>
                <a:gd name="T13" fmla="*/ 0 60000 65536"/>
                <a:gd name="T14" fmla="*/ 0 60000 65536"/>
                <a:gd name="T15" fmla="*/ 0 w 4320"/>
                <a:gd name="T16" fmla="*/ 0 h 1968"/>
                <a:gd name="T17" fmla="*/ 4320 w 4320"/>
                <a:gd name="T18" fmla="*/ 1968 h 1968"/>
              </a:gdLst>
              <a:ahLst/>
              <a:cxnLst>
                <a:cxn ang="T10">
                  <a:pos x="T0" y="T1"/>
                </a:cxn>
                <a:cxn ang="T11">
                  <a:pos x="T2" y="T3"/>
                </a:cxn>
                <a:cxn ang="T12">
                  <a:pos x="T4" y="T5"/>
                </a:cxn>
                <a:cxn ang="T13">
                  <a:pos x="T6" y="T7"/>
                </a:cxn>
                <a:cxn ang="T14">
                  <a:pos x="T8" y="T9"/>
                </a:cxn>
              </a:cxnLst>
              <a:rect l="T15" t="T16" r="T17" b="T18"/>
              <a:pathLst>
                <a:path w="4320" h="1968">
                  <a:moveTo>
                    <a:pt x="0" y="0"/>
                  </a:moveTo>
                  <a:cubicBezTo>
                    <a:pt x="24" y="572"/>
                    <a:pt x="48" y="1144"/>
                    <a:pt x="144" y="1440"/>
                  </a:cubicBezTo>
                  <a:cubicBezTo>
                    <a:pt x="240" y="1736"/>
                    <a:pt x="144" y="1696"/>
                    <a:pt x="576" y="1776"/>
                  </a:cubicBezTo>
                  <a:cubicBezTo>
                    <a:pt x="1008" y="1856"/>
                    <a:pt x="2112" y="1888"/>
                    <a:pt x="2736" y="1920"/>
                  </a:cubicBezTo>
                  <a:cubicBezTo>
                    <a:pt x="3360" y="1952"/>
                    <a:pt x="4056" y="1960"/>
                    <a:pt x="4320" y="1968"/>
                  </a:cubicBezTo>
                </a:path>
              </a:pathLst>
            </a:custGeom>
            <a:noFill/>
            <a:ln w="25400" cap="flat" cmpd="sng">
              <a:solidFill>
                <a:srgbClr val="CC0066"/>
              </a:solidFill>
              <a:prstDash val="solid"/>
              <a:round/>
              <a:headEnd type="none" w="med" len="med"/>
              <a:tailEnd type="none" w="med" len="lg"/>
            </a:ln>
          </p:spPr>
          <p:txBody>
            <a:bodyPr/>
            <a:lstStyle/>
            <a:p>
              <a:endParaRPr lang="en-US"/>
            </a:p>
          </p:txBody>
        </p:sp>
        <p:sp>
          <p:nvSpPr>
            <p:cNvPr id="79889" name="Text Box 24"/>
            <p:cNvSpPr txBox="1">
              <a:spLocks noChangeArrowheads="1"/>
            </p:cNvSpPr>
            <p:nvPr/>
          </p:nvSpPr>
          <p:spPr bwMode="auto">
            <a:xfrm>
              <a:off x="3542" y="3113"/>
              <a:ext cx="1701" cy="212"/>
            </a:xfrm>
            <a:prstGeom prst="rect">
              <a:avLst/>
            </a:prstGeom>
            <a:noFill/>
            <a:ln w="25400">
              <a:noFill/>
              <a:miter lim="800000"/>
              <a:headEnd/>
              <a:tailEnd type="none" w="med" len="lg"/>
            </a:ln>
          </p:spPr>
          <p:txBody>
            <a:bodyPr wrap="none">
              <a:spAutoFit/>
            </a:bodyPr>
            <a:lstStyle/>
            <a:p>
              <a:r>
                <a:rPr lang="en-GB" i="1">
                  <a:solidFill>
                    <a:srgbClr val="CC0066"/>
                  </a:solidFill>
                  <a:latin typeface="Comic Sans MS" pitchFamily="66" charset="0"/>
                </a:rPr>
                <a:t>Arthrobacter</a:t>
              </a:r>
              <a:r>
                <a:rPr lang="en-GB">
                  <a:solidFill>
                    <a:srgbClr val="CC0066"/>
                  </a:solidFill>
                  <a:latin typeface="Comic Sans MS" pitchFamily="66" charset="0"/>
                </a:rPr>
                <a:t> (bacterium)</a:t>
              </a:r>
              <a:endParaRPr lang="en-US" i="1">
                <a:solidFill>
                  <a:srgbClr val="CC0066"/>
                </a:solidFill>
                <a:latin typeface="Comic Sans MS" pitchFamily="66" charset="0"/>
              </a:endParaRPr>
            </a:p>
          </p:txBody>
        </p:sp>
      </p:grpSp>
      <p:sp>
        <p:nvSpPr>
          <p:cNvPr id="79886" name="Rectangle 25"/>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sp>
        <p:nvSpPr>
          <p:cNvPr id="79887" name="Text Box 26"/>
          <p:cNvSpPr txBox="1">
            <a:spLocks noChangeArrowheads="1"/>
          </p:cNvSpPr>
          <p:nvPr/>
        </p:nvSpPr>
        <p:spPr bwMode="auto">
          <a:xfrm>
            <a:off x="7308850" y="6021388"/>
            <a:ext cx="1663700" cy="336550"/>
          </a:xfrm>
          <a:prstGeom prst="rect">
            <a:avLst/>
          </a:prstGeom>
          <a:noFill/>
          <a:ln w="9525">
            <a:noFill/>
            <a:miter lim="800000"/>
            <a:headEnd/>
            <a:tailEnd/>
          </a:ln>
        </p:spPr>
        <p:txBody>
          <a:bodyPr wrap="none">
            <a:spAutoFit/>
          </a:bodyPr>
          <a:lstStyle/>
          <a:p>
            <a:r>
              <a:rPr lang="cs-CZ"/>
              <a:t>Dle K.T.Semple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Zástupný symbol pro číslo snímku 2"/>
          <p:cNvSpPr>
            <a:spLocks noGrp="1"/>
          </p:cNvSpPr>
          <p:nvPr>
            <p:ph type="sldNum" sz="quarter" idx="10"/>
          </p:nvPr>
        </p:nvSpPr>
        <p:spPr>
          <a:noFill/>
        </p:spPr>
        <p:txBody>
          <a:bodyPr/>
          <a:lstStyle/>
          <a:p>
            <a:r>
              <a:rPr lang="cs-CZ" smtClean="0">
                <a:latin typeface="Arial" charset="0"/>
              </a:rPr>
              <a:t>Snímek </a:t>
            </a:r>
            <a:fld id="{5EEBBA6A-1AC6-451E-A261-2A0B341DE00E}" type="slidenum">
              <a:rPr lang="cs-CZ" smtClean="0">
                <a:latin typeface="Arial" charset="0"/>
              </a:rPr>
              <a:pPr/>
              <a:t>7</a:t>
            </a:fld>
            <a:endParaRPr lang="cs-CZ" smtClean="0">
              <a:latin typeface="Arial" charset="0"/>
            </a:endParaRPr>
          </a:p>
        </p:txBody>
      </p:sp>
      <p:pic>
        <p:nvPicPr>
          <p:cNvPr id="18435" name="Picture 2"/>
          <p:cNvPicPr>
            <a:picLocks noChangeAspect="1" noChangeArrowheads="1"/>
          </p:cNvPicPr>
          <p:nvPr/>
        </p:nvPicPr>
        <p:blipFill>
          <a:blip r:embed="rId3" cstate="print"/>
          <a:srcRect/>
          <a:stretch>
            <a:fillRect/>
          </a:stretch>
        </p:blipFill>
        <p:spPr bwMode="auto">
          <a:xfrm>
            <a:off x="755650" y="665163"/>
            <a:ext cx="8388350" cy="6192837"/>
          </a:xfrm>
          <a:prstGeom prst="rect">
            <a:avLst/>
          </a:prstGeom>
          <a:noFill/>
          <a:ln w="9525">
            <a:noFill/>
            <a:miter lim="800000"/>
            <a:headEnd/>
            <a:tailEnd/>
          </a:ln>
        </p:spPr>
      </p:pic>
      <p:sp>
        <p:nvSpPr>
          <p:cNvPr id="18436" name="Rectangle 5"/>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reálného prostředí</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250825" y="620713"/>
            <a:ext cx="8893175" cy="476250"/>
          </a:xfrm>
        </p:spPr>
        <p:txBody>
          <a:bodyPr/>
          <a:lstStyle/>
          <a:p>
            <a:pPr algn="l" eaLnBrk="1" hangingPunct="1"/>
            <a:r>
              <a:rPr lang="cs-CZ" smtClean="0">
                <a:solidFill>
                  <a:srgbClr val="0000FF"/>
                </a:solidFill>
              </a:rPr>
              <a:t>Ovlivněna faktory prostředí</a:t>
            </a:r>
            <a:endParaRPr lang="en-US" smtClean="0">
              <a:solidFill>
                <a:srgbClr val="0000FF"/>
              </a:solidFill>
            </a:endParaRPr>
          </a:p>
        </p:txBody>
      </p:sp>
      <p:sp>
        <p:nvSpPr>
          <p:cNvPr id="182275" name="Rectangle 3"/>
          <p:cNvSpPr>
            <a:spLocks noGrp="1" noChangeArrowheads="1"/>
          </p:cNvSpPr>
          <p:nvPr>
            <p:ph idx="1"/>
          </p:nvPr>
        </p:nvSpPr>
        <p:spPr>
          <a:xfrm>
            <a:off x="179388" y="1412875"/>
            <a:ext cx="8713787" cy="4968875"/>
          </a:xfrm>
        </p:spPr>
        <p:txBody>
          <a:bodyPr/>
          <a:lstStyle/>
          <a:p>
            <a:pPr eaLnBrk="1" hangingPunct="1">
              <a:lnSpc>
                <a:spcPct val="90000"/>
              </a:lnSpc>
            </a:pPr>
            <a:r>
              <a:rPr lang="en-GB" sz="1800" smtClean="0"/>
              <a:t>Temperature – climate</a:t>
            </a:r>
          </a:p>
          <a:p>
            <a:pPr lvl="1" eaLnBrk="1" hangingPunct="1">
              <a:lnSpc>
                <a:spcPct val="90000"/>
              </a:lnSpc>
            </a:pPr>
            <a:r>
              <a:rPr lang="en-GB" sz="1800" smtClean="0"/>
              <a:t>Warmer = more rapid turnover</a:t>
            </a:r>
          </a:p>
          <a:p>
            <a:pPr lvl="1" eaLnBrk="1" hangingPunct="1">
              <a:lnSpc>
                <a:spcPct val="90000"/>
              </a:lnSpc>
            </a:pPr>
            <a:r>
              <a:rPr lang="en-GB" sz="1800" smtClean="0"/>
              <a:t>Cooler = slower turnover</a:t>
            </a:r>
          </a:p>
          <a:p>
            <a:pPr eaLnBrk="1" hangingPunct="1">
              <a:lnSpc>
                <a:spcPct val="90000"/>
              </a:lnSpc>
            </a:pPr>
            <a:endParaRPr lang="en-GB" sz="1800" smtClean="0"/>
          </a:p>
          <a:p>
            <a:pPr eaLnBrk="1" hangingPunct="1">
              <a:lnSpc>
                <a:spcPct val="90000"/>
              </a:lnSpc>
            </a:pPr>
            <a:r>
              <a:rPr lang="en-GB" sz="1800" smtClean="0"/>
              <a:t>Soil factors</a:t>
            </a:r>
          </a:p>
          <a:p>
            <a:pPr lvl="1" eaLnBrk="1" hangingPunct="1">
              <a:lnSpc>
                <a:spcPct val="90000"/>
              </a:lnSpc>
            </a:pPr>
            <a:r>
              <a:rPr lang="en-GB" sz="1800" smtClean="0"/>
              <a:t>pH</a:t>
            </a:r>
          </a:p>
          <a:p>
            <a:pPr lvl="1" eaLnBrk="1" hangingPunct="1">
              <a:lnSpc>
                <a:spcPct val="90000"/>
              </a:lnSpc>
            </a:pPr>
            <a:r>
              <a:rPr lang="en-GB" sz="1800" smtClean="0"/>
              <a:t>Eh</a:t>
            </a:r>
          </a:p>
          <a:p>
            <a:pPr lvl="1" eaLnBrk="1" hangingPunct="1">
              <a:lnSpc>
                <a:spcPct val="90000"/>
              </a:lnSpc>
            </a:pPr>
            <a:r>
              <a:rPr lang="en-GB" sz="1800" smtClean="0"/>
              <a:t>Temperature</a:t>
            </a:r>
          </a:p>
          <a:p>
            <a:pPr lvl="1" eaLnBrk="1" hangingPunct="1">
              <a:lnSpc>
                <a:spcPct val="90000"/>
              </a:lnSpc>
            </a:pPr>
            <a:r>
              <a:rPr lang="en-GB" sz="1800" smtClean="0"/>
              <a:t>Water potential</a:t>
            </a:r>
          </a:p>
          <a:p>
            <a:pPr lvl="1" eaLnBrk="1" hangingPunct="1">
              <a:lnSpc>
                <a:spcPct val="90000"/>
              </a:lnSpc>
            </a:pPr>
            <a:r>
              <a:rPr lang="en-GB" sz="1800" smtClean="0"/>
              <a:t>Structure</a:t>
            </a:r>
          </a:p>
          <a:p>
            <a:pPr eaLnBrk="1" hangingPunct="1">
              <a:lnSpc>
                <a:spcPct val="90000"/>
              </a:lnSpc>
            </a:pPr>
            <a:endParaRPr lang="en-GB" sz="1800" smtClean="0"/>
          </a:p>
          <a:p>
            <a:pPr eaLnBrk="1" hangingPunct="1">
              <a:lnSpc>
                <a:spcPct val="90000"/>
              </a:lnSpc>
            </a:pPr>
            <a:r>
              <a:rPr lang="en-GB" sz="1800" smtClean="0"/>
              <a:t>Type of vegetation</a:t>
            </a:r>
          </a:p>
          <a:p>
            <a:pPr eaLnBrk="1" hangingPunct="1">
              <a:lnSpc>
                <a:spcPct val="90000"/>
              </a:lnSpc>
            </a:pPr>
            <a:endParaRPr lang="en-GB" sz="1800" smtClean="0"/>
          </a:p>
          <a:p>
            <a:pPr eaLnBrk="1" hangingPunct="1">
              <a:lnSpc>
                <a:spcPct val="90000"/>
              </a:lnSpc>
              <a:buFontTx/>
              <a:buNone/>
            </a:pPr>
            <a:r>
              <a:rPr lang="en-GB" sz="1800" smtClean="0"/>
              <a:t>All affect heterotrophic activity in soils </a:t>
            </a:r>
            <a:r>
              <a:rPr lang="en-GB" sz="1800" smtClean="0">
                <a:sym typeface="Wingdings" pitchFamily="2" charset="2"/>
              </a:rPr>
              <a:t></a:t>
            </a:r>
            <a:r>
              <a:rPr lang="en-GB" sz="1800" smtClean="0"/>
              <a:t> influence rate of C turnover</a:t>
            </a:r>
            <a:endParaRPr lang="en-US" sz="1800" smtClean="0"/>
          </a:p>
        </p:txBody>
      </p:sp>
      <p:sp>
        <p:nvSpPr>
          <p:cNvPr id="80900" name="Zástupný symbol pro číslo snímku 4"/>
          <p:cNvSpPr>
            <a:spLocks noGrp="1"/>
          </p:cNvSpPr>
          <p:nvPr>
            <p:ph type="sldNum" sz="quarter" idx="10"/>
          </p:nvPr>
        </p:nvSpPr>
        <p:spPr>
          <a:noFill/>
        </p:spPr>
        <p:txBody>
          <a:bodyPr/>
          <a:lstStyle/>
          <a:p>
            <a:r>
              <a:rPr lang="cs-CZ" smtClean="0">
                <a:latin typeface="Arial" charset="0"/>
              </a:rPr>
              <a:t>Snímek </a:t>
            </a:r>
            <a:fld id="{DFB1433D-14D1-4A72-B055-AA76DF68217F}" type="slidenum">
              <a:rPr lang="cs-CZ" smtClean="0">
                <a:latin typeface="Arial" charset="0"/>
              </a:rPr>
              <a:pPr/>
              <a:t>70</a:t>
            </a:fld>
            <a:endParaRPr lang="cs-CZ" smtClean="0">
              <a:latin typeface="Arial" charset="0"/>
            </a:endParaRPr>
          </a:p>
        </p:txBody>
      </p:sp>
      <p:sp>
        <p:nvSpPr>
          <p:cNvPr id="80901" name="Rectangle 4"/>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půdy</a:t>
            </a:r>
          </a:p>
        </p:txBody>
      </p:sp>
      <p:sp>
        <p:nvSpPr>
          <p:cNvPr id="182277" name="Rectangle 5"/>
          <p:cNvSpPr>
            <a:spLocks noChangeArrowheads="1"/>
          </p:cNvSpPr>
          <p:nvPr/>
        </p:nvSpPr>
        <p:spPr bwMode="auto">
          <a:xfrm>
            <a:off x="4932363" y="1341438"/>
            <a:ext cx="3600450" cy="3889375"/>
          </a:xfrm>
          <a:prstGeom prst="rect">
            <a:avLst/>
          </a:prstGeom>
          <a:noFill/>
          <a:ln w="9525">
            <a:noFill/>
            <a:miter lim="800000"/>
            <a:headEnd/>
            <a:tailEnd/>
          </a:ln>
        </p:spPr>
        <p:txBody>
          <a:bodyPr/>
          <a:lstStyle/>
          <a:p>
            <a:pPr marL="342900" indent="-342900">
              <a:spcBef>
                <a:spcPct val="20000"/>
              </a:spcBef>
              <a:buFontTx/>
              <a:buChar char="•"/>
            </a:pPr>
            <a:r>
              <a:rPr lang="en-GB"/>
              <a:t>C:N ratio</a:t>
            </a:r>
          </a:p>
          <a:p>
            <a:pPr marL="342900" indent="-342900">
              <a:spcBef>
                <a:spcPct val="20000"/>
              </a:spcBef>
              <a:buFontTx/>
              <a:buChar char="•"/>
            </a:pPr>
            <a:endParaRPr lang="en-GB"/>
          </a:p>
          <a:p>
            <a:pPr marL="342900" indent="-342900">
              <a:spcBef>
                <a:spcPct val="20000"/>
              </a:spcBef>
              <a:buFontTx/>
              <a:buChar char="•"/>
            </a:pPr>
            <a:r>
              <a:rPr lang="en-GB"/>
              <a:t>Low C:N ratios</a:t>
            </a:r>
          </a:p>
          <a:p>
            <a:pPr marL="742950" lvl="1" indent="-285750">
              <a:spcBef>
                <a:spcPct val="20000"/>
              </a:spcBef>
              <a:buFontTx/>
              <a:buChar char="–"/>
            </a:pPr>
            <a:r>
              <a:rPr lang="en-GB" b="0">
                <a:solidFill>
                  <a:srgbClr val="6600FF"/>
                </a:solidFill>
              </a:rPr>
              <a:t>High resource quality </a:t>
            </a:r>
          </a:p>
          <a:p>
            <a:pPr marL="742950" lvl="1" indent="-285750">
              <a:spcBef>
                <a:spcPct val="20000"/>
              </a:spcBef>
              <a:buFontTx/>
              <a:buChar char="–"/>
            </a:pPr>
            <a:r>
              <a:rPr lang="en-GB" b="0">
                <a:solidFill>
                  <a:srgbClr val="6600FF"/>
                </a:solidFill>
              </a:rPr>
              <a:t>Rapid rates of decomposition</a:t>
            </a:r>
          </a:p>
          <a:p>
            <a:pPr marL="742950" lvl="1" indent="-285750">
              <a:spcBef>
                <a:spcPct val="20000"/>
              </a:spcBef>
              <a:buFontTx/>
              <a:buChar char="–"/>
            </a:pPr>
            <a:endParaRPr lang="en-GB" b="0">
              <a:solidFill>
                <a:srgbClr val="6600FF"/>
              </a:solidFill>
            </a:endParaRPr>
          </a:p>
          <a:p>
            <a:pPr marL="342900" indent="-342900">
              <a:spcBef>
                <a:spcPct val="20000"/>
              </a:spcBef>
              <a:buFontTx/>
              <a:buChar char="•"/>
            </a:pPr>
            <a:r>
              <a:rPr lang="en-GB"/>
              <a:t>High C:N ratios</a:t>
            </a:r>
          </a:p>
          <a:p>
            <a:pPr marL="742950" lvl="1" indent="-285750">
              <a:spcBef>
                <a:spcPct val="20000"/>
              </a:spcBef>
              <a:buFontTx/>
              <a:buChar char="–"/>
            </a:pPr>
            <a:r>
              <a:rPr lang="en-GB" b="0">
                <a:solidFill>
                  <a:srgbClr val="6600FF"/>
                </a:solidFill>
              </a:rPr>
              <a:t>Low resource quality</a:t>
            </a:r>
          </a:p>
          <a:p>
            <a:pPr marL="742950" lvl="1" indent="-285750">
              <a:spcBef>
                <a:spcPct val="20000"/>
              </a:spcBef>
              <a:buFontTx/>
              <a:buChar char="–"/>
            </a:pPr>
            <a:r>
              <a:rPr lang="en-GB" b="0">
                <a:solidFill>
                  <a:srgbClr val="6600FF"/>
                </a:solidFill>
              </a:rPr>
              <a:t>Slow rates of decomposition</a:t>
            </a:r>
            <a:endParaRPr lang="en-US" b="0">
              <a:solidFill>
                <a:srgbClr val="6600FF"/>
              </a:solidFill>
            </a:endParaRPr>
          </a:p>
        </p:txBody>
      </p:sp>
      <p:sp>
        <p:nvSpPr>
          <p:cNvPr id="80903" name="Text Box 6"/>
          <p:cNvSpPr txBox="1">
            <a:spLocks noChangeArrowheads="1"/>
          </p:cNvSpPr>
          <p:nvPr/>
        </p:nvSpPr>
        <p:spPr bwMode="auto">
          <a:xfrm>
            <a:off x="7308850" y="6021388"/>
            <a:ext cx="1663700" cy="336550"/>
          </a:xfrm>
          <a:prstGeom prst="rect">
            <a:avLst/>
          </a:prstGeom>
          <a:noFill/>
          <a:ln w="9525">
            <a:noFill/>
            <a:miter lim="800000"/>
            <a:headEnd/>
            <a:tailEnd/>
          </a:ln>
        </p:spPr>
        <p:txBody>
          <a:bodyPr wrap="none">
            <a:spAutoFit/>
          </a:bodyPr>
          <a:lstStyle/>
          <a:p>
            <a:r>
              <a:rPr lang="cs-CZ"/>
              <a:t>Dle K.T.Semple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82275">
                                            <p:txEl>
                                              <p:pRg st="0" end="0"/>
                                            </p:txEl>
                                          </p:spTgt>
                                        </p:tgtEl>
                                        <p:attrNameLst>
                                          <p:attrName>style.visibility</p:attrName>
                                        </p:attrNameLst>
                                      </p:cBhvr>
                                      <p:to>
                                        <p:strVal val="visible"/>
                                      </p:to>
                                    </p:set>
                                    <p:animEffect transition="in" filter="wipe(up)">
                                      <p:cBhvr>
                                        <p:cTn id="7" dur="500"/>
                                        <p:tgtEl>
                                          <p:spTgt spid="182275">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82275">
                                            <p:txEl>
                                              <p:pRg st="1" end="1"/>
                                            </p:txEl>
                                          </p:spTgt>
                                        </p:tgtEl>
                                        <p:attrNameLst>
                                          <p:attrName>style.visibility</p:attrName>
                                        </p:attrNameLst>
                                      </p:cBhvr>
                                      <p:to>
                                        <p:strVal val="visible"/>
                                      </p:to>
                                    </p:set>
                                    <p:animEffect transition="in" filter="wipe(up)">
                                      <p:cBhvr>
                                        <p:cTn id="11" dur="500"/>
                                        <p:tgtEl>
                                          <p:spTgt spid="182275">
                                            <p:txEl>
                                              <p:pRg st="1" end="1"/>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82275">
                                            <p:txEl>
                                              <p:pRg st="2" end="2"/>
                                            </p:txEl>
                                          </p:spTgt>
                                        </p:tgtEl>
                                        <p:attrNameLst>
                                          <p:attrName>style.visibility</p:attrName>
                                        </p:attrNameLst>
                                      </p:cBhvr>
                                      <p:to>
                                        <p:strVal val="visible"/>
                                      </p:to>
                                    </p:set>
                                    <p:animEffect transition="in" filter="wipe(up)">
                                      <p:cBhvr>
                                        <p:cTn id="15" dur="500"/>
                                        <p:tgtEl>
                                          <p:spTgt spid="18227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82275">
                                            <p:txEl>
                                              <p:pRg st="4" end="4"/>
                                            </p:txEl>
                                          </p:spTgt>
                                        </p:tgtEl>
                                        <p:attrNameLst>
                                          <p:attrName>style.visibility</p:attrName>
                                        </p:attrNameLst>
                                      </p:cBhvr>
                                      <p:to>
                                        <p:strVal val="visible"/>
                                      </p:to>
                                    </p:set>
                                    <p:animEffect transition="in" filter="wipe(up)">
                                      <p:cBhvr>
                                        <p:cTn id="20" dur="500"/>
                                        <p:tgtEl>
                                          <p:spTgt spid="182275">
                                            <p:txEl>
                                              <p:pRg st="4" end="4"/>
                                            </p:txEl>
                                          </p:spTgt>
                                        </p:tgtEl>
                                      </p:cBhvr>
                                    </p:animEffect>
                                  </p:childTnLst>
                                </p:cTn>
                              </p:par>
                              <p:par>
                                <p:cTn id="21" presetID="22" presetClass="entr" presetSubtype="1" fill="hold" nodeType="withEffect">
                                  <p:stCondLst>
                                    <p:cond delay="0"/>
                                  </p:stCondLst>
                                  <p:childTnLst>
                                    <p:set>
                                      <p:cBhvr>
                                        <p:cTn id="22" dur="1" fill="hold">
                                          <p:stCondLst>
                                            <p:cond delay="0"/>
                                          </p:stCondLst>
                                        </p:cTn>
                                        <p:tgtEl>
                                          <p:spTgt spid="182275">
                                            <p:txEl>
                                              <p:pRg st="5" end="5"/>
                                            </p:txEl>
                                          </p:spTgt>
                                        </p:tgtEl>
                                        <p:attrNameLst>
                                          <p:attrName>style.visibility</p:attrName>
                                        </p:attrNameLst>
                                      </p:cBhvr>
                                      <p:to>
                                        <p:strVal val="visible"/>
                                      </p:to>
                                    </p:set>
                                    <p:animEffect transition="in" filter="wipe(up)">
                                      <p:cBhvr>
                                        <p:cTn id="23" dur="500"/>
                                        <p:tgtEl>
                                          <p:spTgt spid="182275">
                                            <p:txEl>
                                              <p:pRg st="5" end="5"/>
                                            </p:txEl>
                                          </p:spTgt>
                                        </p:tgtEl>
                                      </p:cBhvr>
                                    </p:animEffect>
                                  </p:childTnLst>
                                </p:cTn>
                              </p:par>
                              <p:par>
                                <p:cTn id="24" presetID="22" presetClass="entr" presetSubtype="1" fill="hold" nodeType="withEffect">
                                  <p:stCondLst>
                                    <p:cond delay="0"/>
                                  </p:stCondLst>
                                  <p:childTnLst>
                                    <p:set>
                                      <p:cBhvr>
                                        <p:cTn id="25" dur="1" fill="hold">
                                          <p:stCondLst>
                                            <p:cond delay="0"/>
                                          </p:stCondLst>
                                        </p:cTn>
                                        <p:tgtEl>
                                          <p:spTgt spid="182275">
                                            <p:txEl>
                                              <p:pRg st="6" end="6"/>
                                            </p:txEl>
                                          </p:spTgt>
                                        </p:tgtEl>
                                        <p:attrNameLst>
                                          <p:attrName>style.visibility</p:attrName>
                                        </p:attrNameLst>
                                      </p:cBhvr>
                                      <p:to>
                                        <p:strVal val="visible"/>
                                      </p:to>
                                    </p:set>
                                    <p:animEffect transition="in" filter="wipe(up)">
                                      <p:cBhvr>
                                        <p:cTn id="26" dur="500"/>
                                        <p:tgtEl>
                                          <p:spTgt spid="182275">
                                            <p:txEl>
                                              <p:pRg st="6" end="6"/>
                                            </p:txEl>
                                          </p:spTgt>
                                        </p:tgtEl>
                                      </p:cBhvr>
                                    </p:animEffect>
                                  </p:childTnLst>
                                </p:cTn>
                              </p:par>
                              <p:par>
                                <p:cTn id="27" presetID="22" presetClass="entr" presetSubtype="1" fill="hold" nodeType="withEffect">
                                  <p:stCondLst>
                                    <p:cond delay="0"/>
                                  </p:stCondLst>
                                  <p:childTnLst>
                                    <p:set>
                                      <p:cBhvr>
                                        <p:cTn id="28" dur="1" fill="hold">
                                          <p:stCondLst>
                                            <p:cond delay="0"/>
                                          </p:stCondLst>
                                        </p:cTn>
                                        <p:tgtEl>
                                          <p:spTgt spid="182275">
                                            <p:txEl>
                                              <p:pRg st="7" end="7"/>
                                            </p:txEl>
                                          </p:spTgt>
                                        </p:tgtEl>
                                        <p:attrNameLst>
                                          <p:attrName>style.visibility</p:attrName>
                                        </p:attrNameLst>
                                      </p:cBhvr>
                                      <p:to>
                                        <p:strVal val="visible"/>
                                      </p:to>
                                    </p:set>
                                    <p:animEffect transition="in" filter="wipe(up)">
                                      <p:cBhvr>
                                        <p:cTn id="29" dur="500"/>
                                        <p:tgtEl>
                                          <p:spTgt spid="182275">
                                            <p:txEl>
                                              <p:pRg st="7" end="7"/>
                                            </p:txEl>
                                          </p:spTgt>
                                        </p:tgtEl>
                                      </p:cBhvr>
                                    </p:animEffect>
                                  </p:childTnLst>
                                </p:cTn>
                              </p:par>
                              <p:par>
                                <p:cTn id="30" presetID="22" presetClass="entr" presetSubtype="1" fill="hold" nodeType="withEffect">
                                  <p:stCondLst>
                                    <p:cond delay="0"/>
                                  </p:stCondLst>
                                  <p:childTnLst>
                                    <p:set>
                                      <p:cBhvr>
                                        <p:cTn id="31" dur="1" fill="hold">
                                          <p:stCondLst>
                                            <p:cond delay="0"/>
                                          </p:stCondLst>
                                        </p:cTn>
                                        <p:tgtEl>
                                          <p:spTgt spid="182275">
                                            <p:txEl>
                                              <p:pRg st="8" end="8"/>
                                            </p:txEl>
                                          </p:spTgt>
                                        </p:tgtEl>
                                        <p:attrNameLst>
                                          <p:attrName>style.visibility</p:attrName>
                                        </p:attrNameLst>
                                      </p:cBhvr>
                                      <p:to>
                                        <p:strVal val="visible"/>
                                      </p:to>
                                    </p:set>
                                    <p:animEffect transition="in" filter="wipe(up)">
                                      <p:cBhvr>
                                        <p:cTn id="32" dur="500"/>
                                        <p:tgtEl>
                                          <p:spTgt spid="182275">
                                            <p:txEl>
                                              <p:pRg st="8" end="8"/>
                                            </p:txEl>
                                          </p:spTgt>
                                        </p:tgtEl>
                                      </p:cBhvr>
                                    </p:animEffect>
                                  </p:childTnLst>
                                </p:cTn>
                              </p:par>
                              <p:par>
                                <p:cTn id="33" presetID="22" presetClass="entr" presetSubtype="1" fill="hold" nodeType="withEffect">
                                  <p:stCondLst>
                                    <p:cond delay="0"/>
                                  </p:stCondLst>
                                  <p:childTnLst>
                                    <p:set>
                                      <p:cBhvr>
                                        <p:cTn id="34" dur="1" fill="hold">
                                          <p:stCondLst>
                                            <p:cond delay="0"/>
                                          </p:stCondLst>
                                        </p:cTn>
                                        <p:tgtEl>
                                          <p:spTgt spid="182275">
                                            <p:txEl>
                                              <p:pRg st="9" end="9"/>
                                            </p:txEl>
                                          </p:spTgt>
                                        </p:tgtEl>
                                        <p:attrNameLst>
                                          <p:attrName>style.visibility</p:attrName>
                                        </p:attrNameLst>
                                      </p:cBhvr>
                                      <p:to>
                                        <p:strVal val="visible"/>
                                      </p:to>
                                    </p:set>
                                    <p:animEffect transition="in" filter="wipe(up)">
                                      <p:cBhvr>
                                        <p:cTn id="35" dur="500"/>
                                        <p:tgtEl>
                                          <p:spTgt spid="182275">
                                            <p:txEl>
                                              <p:pRg st="9" end="9"/>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82275">
                                            <p:txEl>
                                              <p:pRg st="11" end="11"/>
                                            </p:txEl>
                                          </p:spTgt>
                                        </p:tgtEl>
                                        <p:attrNameLst>
                                          <p:attrName>style.visibility</p:attrName>
                                        </p:attrNameLst>
                                      </p:cBhvr>
                                      <p:to>
                                        <p:strVal val="visible"/>
                                      </p:to>
                                    </p:set>
                                    <p:animEffect transition="in" filter="wipe(up)">
                                      <p:cBhvr>
                                        <p:cTn id="40" dur="500"/>
                                        <p:tgtEl>
                                          <p:spTgt spid="182275">
                                            <p:txEl>
                                              <p:pRg st="11" end="1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82275">
                                            <p:txEl>
                                              <p:pRg st="13" end="13"/>
                                            </p:txEl>
                                          </p:spTgt>
                                        </p:tgtEl>
                                        <p:attrNameLst>
                                          <p:attrName>style.visibility</p:attrName>
                                        </p:attrNameLst>
                                      </p:cBhvr>
                                      <p:to>
                                        <p:strVal val="visible"/>
                                      </p:to>
                                    </p:set>
                                    <p:animEffect transition="in" filter="wipe(up)">
                                      <p:cBhvr>
                                        <p:cTn id="45" dur="500"/>
                                        <p:tgtEl>
                                          <p:spTgt spid="182275">
                                            <p:txEl>
                                              <p:pRg st="13" end="1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182277">
                                            <p:txEl>
                                              <p:pRg st="0" end="0"/>
                                            </p:txEl>
                                          </p:spTgt>
                                        </p:tgtEl>
                                        <p:attrNameLst>
                                          <p:attrName>style.visibility</p:attrName>
                                        </p:attrNameLst>
                                      </p:cBhvr>
                                      <p:to>
                                        <p:strVal val="visible"/>
                                      </p:to>
                                    </p:set>
                                    <p:animEffect transition="in" filter="wipe(up)">
                                      <p:cBhvr>
                                        <p:cTn id="50" dur="500"/>
                                        <p:tgtEl>
                                          <p:spTgt spid="182277">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182277">
                                            <p:txEl>
                                              <p:pRg st="2" end="2"/>
                                            </p:txEl>
                                          </p:spTgt>
                                        </p:tgtEl>
                                        <p:attrNameLst>
                                          <p:attrName>style.visibility</p:attrName>
                                        </p:attrNameLst>
                                      </p:cBhvr>
                                      <p:to>
                                        <p:strVal val="visible"/>
                                      </p:to>
                                    </p:set>
                                    <p:animEffect transition="in" filter="wipe(up)">
                                      <p:cBhvr>
                                        <p:cTn id="55" dur="500"/>
                                        <p:tgtEl>
                                          <p:spTgt spid="182277">
                                            <p:txEl>
                                              <p:pRg st="2" end="2"/>
                                            </p:txEl>
                                          </p:spTgt>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182277">
                                            <p:txEl>
                                              <p:pRg st="3" end="3"/>
                                            </p:txEl>
                                          </p:spTgt>
                                        </p:tgtEl>
                                        <p:attrNameLst>
                                          <p:attrName>style.visibility</p:attrName>
                                        </p:attrNameLst>
                                      </p:cBhvr>
                                      <p:to>
                                        <p:strVal val="visible"/>
                                      </p:to>
                                    </p:set>
                                    <p:animEffect transition="in" filter="wipe(up)">
                                      <p:cBhvr>
                                        <p:cTn id="58" dur="500"/>
                                        <p:tgtEl>
                                          <p:spTgt spid="182277">
                                            <p:txEl>
                                              <p:pRg st="3" end="3"/>
                                            </p:txEl>
                                          </p:spTgt>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182277">
                                            <p:txEl>
                                              <p:pRg st="4" end="4"/>
                                            </p:txEl>
                                          </p:spTgt>
                                        </p:tgtEl>
                                        <p:attrNameLst>
                                          <p:attrName>style.visibility</p:attrName>
                                        </p:attrNameLst>
                                      </p:cBhvr>
                                      <p:to>
                                        <p:strVal val="visible"/>
                                      </p:to>
                                    </p:set>
                                    <p:animEffect transition="in" filter="wipe(up)">
                                      <p:cBhvr>
                                        <p:cTn id="61" dur="500"/>
                                        <p:tgtEl>
                                          <p:spTgt spid="182277">
                                            <p:txEl>
                                              <p:pRg st="4" end="4"/>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182277">
                                            <p:txEl>
                                              <p:pRg st="6" end="6"/>
                                            </p:txEl>
                                          </p:spTgt>
                                        </p:tgtEl>
                                        <p:attrNameLst>
                                          <p:attrName>style.visibility</p:attrName>
                                        </p:attrNameLst>
                                      </p:cBhvr>
                                      <p:to>
                                        <p:strVal val="visible"/>
                                      </p:to>
                                    </p:set>
                                    <p:animEffect transition="in" filter="wipe(up)">
                                      <p:cBhvr>
                                        <p:cTn id="66" dur="500"/>
                                        <p:tgtEl>
                                          <p:spTgt spid="182277">
                                            <p:txEl>
                                              <p:pRg st="6" end="6"/>
                                            </p:txEl>
                                          </p:spTgt>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182277">
                                            <p:txEl>
                                              <p:pRg st="7" end="7"/>
                                            </p:txEl>
                                          </p:spTgt>
                                        </p:tgtEl>
                                        <p:attrNameLst>
                                          <p:attrName>style.visibility</p:attrName>
                                        </p:attrNameLst>
                                      </p:cBhvr>
                                      <p:to>
                                        <p:strVal val="visible"/>
                                      </p:to>
                                    </p:set>
                                    <p:animEffect transition="in" filter="wipe(up)">
                                      <p:cBhvr>
                                        <p:cTn id="69" dur="500"/>
                                        <p:tgtEl>
                                          <p:spTgt spid="182277">
                                            <p:txEl>
                                              <p:pRg st="7" end="7"/>
                                            </p:txEl>
                                          </p:spTgt>
                                        </p:tgtEl>
                                      </p:cBhvr>
                                    </p:animEffect>
                                  </p:childTnLst>
                                </p:cTn>
                              </p:par>
                              <p:par>
                                <p:cTn id="70" presetID="22" presetClass="entr" presetSubtype="1" fill="hold" grpId="0" nodeType="withEffect">
                                  <p:stCondLst>
                                    <p:cond delay="0"/>
                                  </p:stCondLst>
                                  <p:childTnLst>
                                    <p:set>
                                      <p:cBhvr>
                                        <p:cTn id="71" dur="1" fill="hold">
                                          <p:stCondLst>
                                            <p:cond delay="0"/>
                                          </p:stCondLst>
                                        </p:cTn>
                                        <p:tgtEl>
                                          <p:spTgt spid="182277">
                                            <p:txEl>
                                              <p:pRg st="8" end="8"/>
                                            </p:txEl>
                                          </p:spTgt>
                                        </p:tgtEl>
                                        <p:attrNameLst>
                                          <p:attrName>style.visibility</p:attrName>
                                        </p:attrNameLst>
                                      </p:cBhvr>
                                      <p:to>
                                        <p:strVal val="visible"/>
                                      </p:to>
                                    </p:set>
                                    <p:animEffect transition="in" filter="wipe(up)">
                                      <p:cBhvr>
                                        <p:cTn id="72" dur="500"/>
                                        <p:tgtEl>
                                          <p:spTgt spid="18227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5" grpId="0" build="p"/>
      <p:bldP spid="182277"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ctrTitle"/>
          </p:nvPr>
        </p:nvSpPr>
        <p:spPr/>
        <p:txBody>
          <a:bodyPr/>
          <a:lstStyle/>
          <a:p>
            <a:pPr eaLnBrk="1" hangingPunct="1"/>
            <a:r>
              <a:rPr lang="cs-CZ" smtClean="0"/>
              <a:t>Mikrobiální ekotoxikologie půdy</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Zástupný symbol pro číslo snímku 2"/>
          <p:cNvSpPr>
            <a:spLocks noGrp="1"/>
          </p:cNvSpPr>
          <p:nvPr>
            <p:ph type="sldNum" sz="quarter" idx="10"/>
          </p:nvPr>
        </p:nvSpPr>
        <p:spPr>
          <a:noFill/>
        </p:spPr>
        <p:txBody>
          <a:bodyPr/>
          <a:lstStyle/>
          <a:p>
            <a:r>
              <a:rPr lang="cs-CZ" smtClean="0">
                <a:latin typeface="Arial" charset="0"/>
              </a:rPr>
              <a:t>Snímek </a:t>
            </a:r>
            <a:fld id="{9E4C0ABA-4BDA-47B6-AFD6-2B7CBA88F83F}" type="slidenum">
              <a:rPr lang="cs-CZ" smtClean="0">
                <a:latin typeface="Arial" charset="0"/>
              </a:rPr>
              <a:pPr/>
              <a:t>72</a:t>
            </a:fld>
            <a:endParaRPr lang="cs-CZ" smtClean="0">
              <a:latin typeface="Arial" charset="0"/>
            </a:endParaRPr>
          </a:p>
        </p:txBody>
      </p:sp>
      <p:sp>
        <p:nvSpPr>
          <p:cNvPr id="82947" name="Text Box 2"/>
          <p:cNvSpPr txBox="1">
            <a:spLocks noChangeArrowheads="1"/>
          </p:cNvSpPr>
          <p:nvPr/>
        </p:nvSpPr>
        <p:spPr bwMode="auto">
          <a:xfrm>
            <a:off x="179388" y="549275"/>
            <a:ext cx="8569325" cy="5859463"/>
          </a:xfrm>
          <a:prstGeom prst="rect">
            <a:avLst/>
          </a:prstGeom>
          <a:noFill/>
          <a:ln w="9525">
            <a:noFill/>
            <a:miter lim="800000"/>
            <a:headEnd/>
            <a:tailEnd/>
          </a:ln>
        </p:spPr>
        <p:txBody>
          <a:bodyPr>
            <a:spAutoFit/>
          </a:bodyPr>
          <a:lstStyle/>
          <a:p>
            <a:pPr marL="363538" indent="-363538" algn="just" eaLnBrk="0" hangingPunct="0">
              <a:spcBef>
                <a:spcPct val="50000"/>
              </a:spcBef>
            </a:pPr>
            <a:r>
              <a:rPr lang="cs-CZ" sz="1800">
                <a:solidFill>
                  <a:srgbClr val="0000FF"/>
                </a:solidFill>
              </a:rPr>
              <a:t>Otázky, na které lze odpovědět:</a:t>
            </a:r>
            <a:endParaRPr lang="cs-CZ" sz="1800" b="0">
              <a:solidFill>
                <a:srgbClr val="0000FF"/>
              </a:solidFill>
            </a:endParaRPr>
          </a:p>
          <a:p>
            <a:pPr marL="363538" indent="-363538" algn="just" eaLnBrk="0" hangingPunct="0"/>
            <a:endParaRPr lang="cs-CZ" sz="1800" b="0">
              <a:solidFill>
                <a:srgbClr val="0000FF"/>
              </a:solidFill>
            </a:endParaRPr>
          </a:p>
          <a:p>
            <a:pPr marL="363538" indent="-363538" algn="just" eaLnBrk="0" hangingPunct="0">
              <a:buFontTx/>
              <a:buChar char="•"/>
            </a:pPr>
            <a:r>
              <a:rPr lang="cs-CZ" sz="1800" b="0"/>
              <a:t>Je testovaná látka (látky) potenciálně nebezpečná pro oživení konkrétního typu půdy (lokality)?</a:t>
            </a:r>
          </a:p>
          <a:p>
            <a:pPr marL="363538" indent="-363538" algn="just" eaLnBrk="0" hangingPunct="0">
              <a:buFontTx/>
              <a:buChar char="•"/>
            </a:pPr>
            <a:endParaRPr lang="cs-CZ" sz="1800" b="0"/>
          </a:p>
          <a:p>
            <a:pPr marL="363538" indent="-363538" algn="just" eaLnBrk="0" hangingPunct="0">
              <a:buFontTx/>
              <a:buChar char="•"/>
            </a:pPr>
            <a:r>
              <a:rPr lang="cs-CZ" sz="1800" b="0"/>
              <a:t>Je další expozice již kontaminované půdy (lokality) únosná pro její biologický potenciál?</a:t>
            </a:r>
          </a:p>
          <a:p>
            <a:pPr marL="363538" indent="-363538" algn="just" eaLnBrk="0" hangingPunct="0">
              <a:buFontTx/>
              <a:buChar char="•"/>
            </a:pPr>
            <a:endParaRPr lang="cs-CZ" sz="1800" b="0"/>
          </a:p>
          <a:p>
            <a:pPr marL="363538" indent="-363538" algn="just" eaLnBrk="0" hangingPunct="0">
              <a:buFontTx/>
              <a:buChar char="•"/>
            </a:pPr>
            <a:r>
              <a:rPr lang="cs-CZ" sz="1800" b="0"/>
              <a:t>Je půda (antropogenní, kontaminovaná, rekultivovaná) schopna „uživit" vegetační kryt určitého typu?</a:t>
            </a:r>
          </a:p>
          <a:p>
            <a:pPr marL="363538" indent="-363538" algn="just" eaLnBrk="0" hangingPunct="0">
              <a:buFontTx/>
              <a:buChar char="•"/>
            </a:pPr>
            <a:endParaRPr lang="cs-CZ" sz="1800" b="0"/>
          </a:p>
          <a:p>
            <a:pPr marL="363538" indent="-363538" algn="just" eaLnBrk="0" hangingPunct="0">
              <a:buFontTx/>
              <a:buChar char="•"/>
            </a:pPr>
            <a:r>
              <a:rPr lang="cs-CZ" sz="1800" b="0"/>
              <a:t>Je půda (antropogenní, kontaminovaná, rekultivovaná) schopna mineralizovat určitý typ organického substrátu?</a:t>
            </a:r>
          </a:p>
          <a:p>
            <a:pPr marL="363538" indent="-363538" algn="just" eaLnBrk="0" hangingPunct="0">
              <a:buFontTx/>
              <a:buChar char="•"/>
            </a:pPr>
            <a:endParaRPr lang="cs-CZ" sz="1800" b="0"/>
          </a:p>
          <a:p>
            <a:pPr marL="363538" indent="-363538" algn="just" eaLnBrk="0" hangingPunct="0">
              <a:buFontTx/>
              <a:buChar char="•"/>
            </a:pPr>
            <a:r>
              <a:rPr lang="cs-CZ" sz="1800" b="0"/>
              <a:t>Jaký je optimální přídavek živin pro zajištění funkcí?</a:t>
            </a:r>
          </a:p>
          <a:p>
            <a:pPr marL="363538" indent="-363538" algn="just" eaLnBrk="0" hangingPunct="0">
              <a:buFontTx/>
              <a:buChar char="•"/>
            </a:pPr>
            <a:endParaRPr lang="cs-CZ" sz="1800" b="0"/>
          </a:p>
          <a:p>
            <a:pPr marL="363538" indent="-363538" algn="just" eaLnBrk="0" hangingPunct="0">
              <a:buFontTx/>
              <a:buChar char="•"/>
            </a:pPr>
            <a:r>
              <a:rPr lang="cs-CZ" sz="1800" b="0"/>
              <a:t>Jsou „in situ" přítomné mikroorganismy schopné biodegradace přítomných kontaminantů?</a:t>
            </a:r>
          </a:p>
          <a:p>
            <a:pPr marL="363538" indent="-363538" algn="just" eaLnBrk="0" hangingPunct="0">
              <a:buFontTx/>
              <a:buChar char="•"/>
            </a:pPr>
            <a:endParaRPr lang="cs-CZ" sz="1800" b="0"/>
          </a:p>
          <a:p>
            <a:pPr marL="363538" indent="-363538" algn="just" eaLnBrk="0" hangingPunct="0">
              <a:buFontTx/>
              <a:buChar char="•"/>
            </a:pPr>
            <a:r>
              <a:rPr lang="cs-CZ" sz="1800" b="0"/>
              <a:t>Je mikroflóra v testované půdě (lokalitě) stresována (ve srovnání s kontrolní nebo jinak srovnávanou lokalitou)?</a:t>
            </a:r>
          </a:p>
        </p:txBody>
      </p:sp>
      <p:sp>
        <p:nvSpPr>
          <p:cNvPr id="82948" name="Rectangle 3"/>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800">
                <a:solidFill>
                  <a:srgbClr val="DC0000"/>
                </a:solidFill>
              </a:rPr>
              <a:t>Mikrobiální ekotoxikologie půdy</a:t>
            </a: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Zástupný symbol pro číslo snímku 2"/>
          <p:cNvSpPr>
            <a:spLocks noGrp="1"/>
          </p:cNvSpPr>
          <p:nvPr>
            <p:ph type="sldNum" sz="quarter" idx="10"/>
          </p:nvPr>
        </p:nvSpPr>
        <p:spPr>
          <a:noFill/>
        </p:spPr>
        <p:txBody>
          <a:bodyPr/>
          <a:lstStyle/>
          <a:p>
            <a:r>
              <a:rPr lang="cs-CZ" smtClean="0">
                <a:latin typeface="Arial" charset="0"/>
              </a:rPr>
              <a:t>Snímek </a:t>
            </a:r>
            <a:fld id="{078E497B-E2BC-49C8-BB8F-EDEE9F661CBB}" type="slidenum">
              <a:rPr lang="cs-CZ" smtClean="0">
                <a:latin typeface="Arial" charset="0"/>
              </a:rPr>
              <a:pPr/>
              <a:t>73</a:t>
            </a:fld>
            <a:endParaRPr lang="cs-CZ" smtClean="0">
              <a:latin typeface="Arial" charset="0"/>
            </a:endParaRPr>
          </a:p>
        </p:txBody>
      </p:sp>
      <p:pic>
        <p:nvPicPr>
          <p:cNvPr id="83971" name="Picture 2" descr="135"/>
          <p:cNvPicPr>
            <a:picLocks noChangeAspect="1" noChangeArrowheads="1"/>
          </p:cNvPicPr>
          <p:nvPr/>
        </p:nvPicPr>
        <p:blipFill>
          <a:blip r:embed="rId2" cstate="print"/>
          <a:srcRect l="21448" t="31670" r="23517" b="10800"/>
          <a:stretch>
            <a:fillRect/>
          </a:stretch>
        </p:blipFill>
        <p:spPr bwMode="auto">
          <a:xfrm>
            <a:off x="2447925" y="1708150"/>
            <a:ext cx="6696075" cy="5149850"/>
          </a:xfrm>
          <a:prstGeom prst="rect">
            <a:avLst/>
          </a:prstGeom>
          <a:noFill/>
          <a:ln w="9525">
            <a:noFill/>
            <a:miter lim="800000"/>
            <a:headEnd/>
            <a:tailEnd/>
          </a:ln>
        </p:spPr>
      </p:pic>
      <p:sp>
        <p:nvSpPr>
          <p:cNvPr id="83972" name="Rectangle 3"/>
          <p:cNvSpPr>
            <a:spLocks noChangeArrowheads="1"/>
          </p:cNvSpPr>
          <p:nvPr/>
        </p:nvSpPr>
        <p:spPr bwMode="auto">
          <a:xfrm>
            <a:off x="7200900" y="6243638"/>
            <a:ext cx="1798638" cy="577850"/>
          </a:xfrm>
          <a:prstGeom prst="rect">
            <a:avLst/>
          </a:prstGeom>
          <a:solidFill>
            <a:schemeClr val="bg1"/>
          </a:solidFill>
          <a:ln w="9525">
            <a:noFill/>
            <a:miter lim="800000"/>
            <a:headEnd/>
            <a:tailEnd/>
          </a:ln>
        </p:spPr>
        <p:txBody>
          <a:bodyPr wrap="none" anchor="ctr"/>
          <a:lstStyle/>
          <a:p>
            <a:pPr algn="ctr" eaLnBrk="0" hangingPunct="0"/>
            <a:endParaRPr lang="en-US" sz="2400" b="0">
              <a:latin typeface="Times New Roman" pitchFamily="18" charset="0"/>
            </a:endParaRPr>
          </a:p>
        </p:txBody>
      </p:sp>
      <p:sp>
        <p:nvSpPr>
          <p:cNvPr id="83973" name="Rectangle 4"/>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800">
                <a:solidFill>
                  <a:srgbClr val="DC0000"/>
                </a:solidFill>
              </a:rPr>
              <a:t>Mikrobiální ekotoxikologie půdy</a:t>
            </a:r>
          </a:p>
        </p:txBody>
      </p:sp>
      <p:sp>
        <p:nvSpPr>
          <p:cNvPr id="83974" name="Text Box 5"/>
          <p:cNvSpPr txBox="1">
            <a:spLocks noChangeArrowheads="1"/>
          </p:cNvSpPr>
          <p:nvPr/>
        </p:nvSpPr>
        <p:spPr bwMode="auto">
          <a:xfrm>
            <a:off x="179388" y="620713"/>
            <a:ext cx="8061325" cy="701675"/>
          </a:xfrm>
          <a:prstGeom prst="rect">
            <a:avLst/>
          </a:prstGeom>
          <a:noFill/>
          <a:ln w="9525">
            <a:noFill/>
            <a:miter lim="800000"/>
            <a:headEnd/>
            <a:tailEnd/>
          </a:ln>
        </p:spPr>
        <p:txBody>
          <a:bodyPr>
            <a:spAutoFit/>
          </a:bodyPr>
          <a:lstStyle/>
          <a:p>
            <a:r>
              <a:rPr lang="cs-CZ" sz="2000"/>
              <a:t>Ve srovnání s poznatky o efektech kontaminace na další organismy je známo jen velmi málo</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Zástupný symbol pro číslo snímku 2"/>
          <p:cNvSpPr>
            <a:spLocks noGrp="1"/>
          </p:cNvSpPr>
          <p:nvPr>
            <p:ph type="sldNum" sz="quarter" idx="10"/>
          </p:nvPr>
        </p:nvSpPr>
        <p:spPr>
          <a:noFill/>
        </p:spPr>
        <p:txBody>
          <a:bodyPr/>
          <a:lstStyle/>
          <a:p>
            <a:r>
              <a:rPr lang="cs-CZ" smtClean="0">
                <a:latin typeface="Arial" charset="0"/>
              </a:rPr>
              <a:t>Snímek </a:t>
            </a:r>
            <a:fld id="{C4F984EB-0BEA-4D89-A629-CB6251ACCDD3}" type="slidenum">
              <a:rPr lang="cs-CZ" smtClean="0">
                <a:latin typeface="Arial" charset="0"/>
              </a:rPr>
              <a:pPr/>
              <a:t>74</a:t>
            </a:fld>
            <a:endParaRPr lang="cs-CZ" smtClean="0">
              <a:latin typeface="Arial" charset="0"/>
            </a:endParaRPr>
          </a:p>
        </p:txBody>
      </p:sp>
      <p:pic>
        <p:nvPicPr>
          <p:cNvPr id="84995" name="Picture 2" descr="131"/>
          <p:cNvPicPr>
            <a:picLocks noChangeAspect="1" noChangeArrowheads="1"/>
          </p:cNvPicPr>
          <p:nvPr/>
        </p:nvPicPr>
        <p:blipFill>
          <a:blip r:embed="rId2" cstate="print"/>
          <a:srcRect l="7961" t="1253" r="7335" b="7404"/>
          <a:stretch>
            <a:fillRect/>
          </a:stretch>
        </p:blipFill>
        <p:spPr bwMode="auto">
          <a:xfrm>
            <a:off x="4229100" y="0"/>
            <a:ext cx="4914900" cy="6858000"/>
          </a:xfrm>
          <a:prstGeom prst="rect">
            <a:avLst/>
          </a:prstGeom>
          <a:noFill/>
          <a:ln w="9525">
            <a:solidFill>
              <a:schemeClr val="tx1"/>
            </a:solidFill>
            <a:miter lim="800000"/>
            <a:headEnd/>
            <a:tailEnd/>
          </a:ln>
        </p:spPr>
      </p:pic>
      <p:sp>
        <p:nvSpPr>
          <p:cNvPr id="84996" name="Rectangle 3"/>
          <p:cNvSpPr>
            <a:spLocks noChangeArrowheads="1"/>
          </p:cNvSpPr>
          <p:nvPr/>
        </p:nvSpPr>
        <p:spPr bwMode="auto">
          <a:xfrm>
            <a:off x="0" y="0"/>
            <a:ext cx="9144000" cy="476250"/>
          </a:xfrm>
          <a:prstGeom prst="rect">
            <a:avLst/>
          </a:prstGeom>
          <a:noFill/>
          <a:ln w="9525">
            <a:noFill/>
            <a:miter lim="800000"/>
            <a:headEnd/>
            <a:tailEnd/>
          </a:ln>
        </p:spPr>
        <p:txBody>
          <a:bodyPr anchor="ctr"/>
          <a:lstStyle/>
          <a:p>
            <a:r>
              <a:rPr lang="cs-CZ">
                <a:solidFill>
                  <a:srgbClr val="DC0000"/>
                </a:solidFill>
              </a:rPr>
              <a:t>Mikrobiální ekotoxikologie půdy</a:t>
            </a:r>
          </a:p>
        </p:txBody>
      </p:sp>
      <p:sp>
        <p:nvSpPr>
          <p:cNvPr id="84997" name="Text Box 4"/>
          <p:cNvSpPr txBox="1">
            <a:spLocks noChangeArrowheads="1"/>
          </p:cNvSpPr>
          <p:nvPr/>
        </p:nvSpPr>
        <p:spPr bwMode="auto">
          <a:xfrm>
            <a:off x="179388" y="620713"/>
            <a:ext cx="4032250" cy="1920875"/>
          </a:xfrm>
          <a:prstGeom prst="rect">
            <a:avLst/>
          </a:prstGeom>
          <a:noFill/>
          <a:ln w="9525">
            <a:noFill/>
            <a:miter lim="800000"/>
            <a:headEnd/>
            <a:tailEnd/>
          </a:ln>
        </p:spPr>
        <p:txBody>
          <a:bodyPr>
            <a:spAutoFit/>
          </a:bodyPr>
          <a:lstStyle/>
          <a:p>
            <a:r>
              <a:rPr lang="cs-CZ" sz="2000"/>
              <a:t>Množství poznatků se liší</a:t>
            </a:r>
          </a:p>
          <a:p>
            <a:endParaRPr lang="cs-CZ" sz="2000"/>
          </a:p>
          <a:p>
            <a:r>
              <a:rPr lang="cs-CZ" sz="2000"/>
              <a:t>Je známo hodně o kovech a pesticidech a velmi málo o efektech perzistentních organických polutantů (POPs)</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Zástupný symbol pro číslo snímku 2"/>
          <p:cNvSpPr>
            <a:spLocks noGrp="1"/>
          </p:cNvSpPr>
          <p:nvPr>
            <p:ph type="sldNum" sz="quarter" idx="10"/>
          </p:nvPr>
        </p:nvSpPr>
        <p:spPr>
          <a:noFill/>
        </p:spPr>
        <p:txBody>
          <a:bodyPr/>
          <a:lstStyle/>
          <a:p>
            <a:r>
              <a:rPr lang="cs-CZ" smtClean="0">
                <a:latin typeface="Arial" charset="0"/>
              </a:rPr>
              <a:t>Snímek </a:t>
            </a:r>
            <a:fld id="{CAED5D92-1A7F-4952-94B4-01507641F527}" type="slidenum">
              <a:rPr lang="cs-CZ" smtClean="0">
                <a:latin typeface="Arial" charset="0"/>
              </a:rPr>
              <a:pPr/>
              <a:t>75</a:t>
            </a:fld>
            <a:endParaRPr lang="cs-CZ" smtClean="0">
              <a:latin typeface="Arial" charset="0"/>
            </a:endParaRPr>
          </a:p>
        </p:txBody>
      </p:sp>
      <p:sp>
        <p:nvSpPr>
          <p:cNvPr id="86019" name="Text Box 4"/>
          <p:cNvSpPr txBox="1">
            <a:spLocks noChangeArrowheads="1"/>
          </p:cNvSpPr>
          <p:nvPr/>
        </p:nvSpPr>
        <p:spPr bwMode="auto">
          <a:xfrm>
            <a:off x="179388" y="692150"/>
            <a:ext cx="8713787" cy="5410200"/>
          </a:xfrm>
          <a:prstGeom prst="rect">
            <a:avLst/>
          </a:prstGeom>
          <a:noFill/>
          <a:ln w="9525">
            <a:noFill/>
            <a:miter lim="800000"/>
            <a:headEnd/>
            <a:tailEnd/>
          </a:ln>
        </p:spPr>
        <p:txBody>
          <a:bodyPr>
            <a:spAutoFit/>
          </a:bodyPr>
          <a:lstStyle/>
          <a:p>
            <a:pPr eaLnBrk="0" hangingPunct="0">
              <a:spcBef>
                <a:spcPct val="50000"/>
              </a:spcBef>
            </a:pPr>
            <a:r>
              <a:rPr lang="cs-CZ" sz="2400">
                <a:solidFill>
                  <a:srgbClr val="0000FF"/>
                </a:solidFill>
              </a:rPr>
              <a:t>Antropogenní stresory půdních mikroorganismů</a:t>
            </a:r>
          </a:p>
          <a:p>
            <a:pPr eaLnBrk="0" hangingPunct="0">
              <a:spcBef>
                <a:spcPct val="50000"/>
              </a:spcBef>
            </a:pPr>
            <a:r>
              <a:rPr lang="cs-CZ" sz="1800"/>
              <a:t>Chemické:</a:t>
            </a:r>
          </a:p>
          <a:p>
            <a:pPr eaLnBrk="0" hangingPunct="0">
              <a:spcBef>
                <a:spcPct val="50000"/>
              </a:spcBef>
            </a:pPr>
            <a:r>
              <a:rPr lang="cs-CZ" sz="1800" b="0"/>
              <a:t>- pesticidy (některé jsou mikroorganismy rozkládány, jiné je však hubí)</a:t>
            </a:r>
          </a:p>
          <a:p>
            <a:pPr eaLnBrk="0" hangingPunct="0">
              <a:spcBef>
                <a:spcPct val="50000"/>
              </a:spcBef>
            </a:pPr>
            <a:r>
              <a:rPr lang="cs-CZ" sz="1800" b="0"/>
              <a:t>- těžké kovy</a:t>
            </a:r>
          </a:p>
          <a:p>
            <a:pPr eaLnBrk="0" hangingPunct="0">
              <a:spcBef>
                <a:spcPct val="50000"/>
              </a:spcBef>
            </a:pPr>
            <a:r>
              <a:rPr lang="cs-CZ" sz="1800" b="0"/>
              <a:t>- PAHs</a:t>
            </a:r>
          </a:p>
          <a:p>
            <a:pPr eaLnBrk="0" hangingPunct="0">
              <a:spcBef>
                <a:spcPct val="50000"/>
              </a:spcBef>
            </a:pPr>
            <a:endParaRPr lang="cs-CZ" sz="1800"/>
          </a:p>
          <a:p>
            <a:pPr eaLnBrk="0" hangingPunct="0">
              <a:spcBef>
                <a:spcPct val="50000"/>
              </a:spcBef>
            </a:pPr>
            <a:r>
              <a:rPr lang="cs-CZ" sz="1800"/>
              <a:t>Fyzikální:</a:t>
            </a:r>
          </a:p>
          <a:p>
            <a:pPr eaLnBrk="0" hangingPunct="0">
              <a:spcBef>
                <a:spcPct val="50000"/>
              </a:spcBef>
            </a:pPr>
            <a:r>
              <a:rPr lang="cs-CZ" sz="1800" b="0"/>
              <a:t>- změna vzdušného, vodního či teplotního režimu, pH, obsahu jílu</a:t>
            </a:r>
          </a:p>
          <a:p>
            <a:pPr eaLnBrk="0" hangingPunct="0">
              <a:spcBef>
                <a:spcPct val="50000"/>
              </a:spcBef>
            </a:pPr>
            <a:endParaRPr lang="cs-CZ" sz="1800"/>
          </a:p>
          <a:p>
            <a:pPr eaLnBrk="0" hangingPunct="0">
              <a:spcBef>
                <a:spcPct val="50000"/>
              </a:spcBef>
            </a:pPr>
            <a:r>
              <a:rPr lang="cs-CZ" sz="1800"/>
              <a:t>Mechanické:</a:t>
            </a:r>
          </a:p>
          <a:p>
            <a:pPr eaLnBrk="0" hangingPunct="0">
              <a:spcBef>
                <a:spcPct val="50000"/>
              </a:spcBef>
            </a:pPr>
            <a:r>
              <a:rPr lang="cs-CZ" sz="1800" b="0"/>
              <a:t>- orba</a:t>
            </a:r>
          </a:p>
          <a:p>
            <a:pPr eaLnBrk="0" hangingPunct="0">
              <a:spcBef>
                <a:spcPct val="50000"/>
              </a:spcBef>
            </a:pPr>
            <a:endParaRPr lang="cs-CZ" sz="1800"/>
          </a:p>
          <a:p>
            <a:pPr eaLnBrk="0" hangingPunct="0">
              <a:spcBef>
                <a:spcPct val="50000"/>
              </a:spcBef>
            </a:pPr>
            <a:r>
              <a:rPr lang="cs-CZ" sz="1800"/>
              <a:t>Způsob využití:</a:t>
            </a:r>
            <a:r>
              <a:rPr lang="cs-CZ" sz="1800" b="0"/>
              <a:t> roslinná kultura (TTP × OP × LP)</a:t>
            </a:r>
          </a:p>
        </p:txBody>
      </p:sp>
      <p:sp>
        <p:nvSpPr>
          <p:cNvPr id="86020" name="Rectangle 7"/>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800">
                <a:solidFill>
                  <a:srgbClr val="DC0000"/>
                </a:solidFill>
              </a:rPr>
              <a:t>Mikrobiální ekotoxikologie půdy</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Zástupný symbol pro číslo snímku 2"/>
          <p:cNvSpPr>
            <a:spLocks noGrp="1"/>
          </p:cNvSpPr>
          <p:nvPr>
            <p:ph type="sldNum" sz="quarter" idx="10"/>
          </p:nvPr>
        </p:nvSpPr>
        <p:spPr>
          <a:noFill/>
        </p:spPr>
        <p:txBody>
          <a:bodyPr/>
          <a:lstStyle/>
          <a:p>
            <a:r>
              <a:rPr lang="cs-CZ" smtClean="0">
                <a:latin typeface="Arial" charset="0"/>
              </a:rPr>
              <a:t>Snímek </a:t>
            </a:r>
            <a:fld id="{08A4A055-67B2-44B3-A1B1-13C5184D528A}" type="slidenum">
              <a:rPr lang="cs-CZ" smtClean="0">
                <a:latin typeface="Arial" charset="0"/>
              </a:rPr>
              <a:pPr/>
              <a:t>76</a:t>
            </a:fld>
            <a:endParaRPr lang="cs-CZ" smtClean="0">
              <a:latin typeface="Arial" charset="0"/>
            </a:endParaRPr>
          </a:p>
        </p:txBody>
      </p:sp>
      <p:sp>
        <p:nvSpPr>
          <p:cNvPr id="87043" name="Text Box 4"/>
          <p:cNvSpPr txBox="1">
            <a:spLocks noChangeArrowheads="1"/>
          </p:cNvSpPr>
          <p:nvPr/>
        </p:nvSpPr>
        <p:spPr bwMode="auto">
          <a:xfrm>
            <a:off x="134938" y="533400"/>
            <a:ext cx="8763000" cy="5730875"/>
          </a:xfrm>
          <a:prstGeom prst="rect">
            <a:avLst/>
          </a:prstGeom>
          <a:noFill/>
          <a:ln w="9525">
            <a:noFill/>
            <a:miter lim="800000"/>
            <a:headEnd/>
            <a:tailEnd/>
          </a:ln>
        </p:spPr>
        <p:txBody>
          <a:bodyPr>
            <a:spAutoFit/>
          </a:bodyPr>
          <a:lstStyle/>
          <a:p>
            <a:pPr eaLnBrk="0" hangingPunct="0">
              <a:spcBef>
                <a:spcPct val="50000"/>
              </a:spcBef>
            </a:pPr>
            <a:r>
              <a:rPr lang="cs-CZ" sz="2000">
                <a:solidFill>
                  <a:srgbClr val="0000FF"/>
                </a:solidFill>
              </a:rPr>
              <a:t>Proč půdní mikroorganismy v ekotoxikologii?</a:t>
            </a:r>
          </a:p>
          <a:p>
            <a:pPr eaLnBrk="0" hangingPunct="0">
              <a:spcBef>
                <a:spcPct val="50000"/>
              </a:spcBef>
            </a:pPr>
            <a:r>
              <a:rPr lang="cs-CZ" sz="2000" b="0"/>
              <a:t>- sledováním stavu půdních mikroorganismů můžeme nepřímo posuzovat stav celého terestrického ekosystému</a:t>
            </a:r>
          </a:p>
          <a:p>
            <a:pPr eaLnBrk="0" hangingPunct="0">
              <a:spcBef>
                <a:spcPct val="50000"/>
              </a:spcBef>
            </a:pPr>
            <a:r>
              <a:rPr lang="cs-CZ" sz="2000" b="0"/>
              <a:t>- na stresové faktory můžeme upozornit velmi brzy</a:t>
            </a:r>
          </a:p>
          <a:p>
            <a:pPr eaLnBrk="0" hangingPunct="0">
              <a:spcBef>
                <a:spcPct val="50000"/>
              </a:spcBef>
            </a:pPr>
            <a:r>
              <a:rPr lang="cs-CZ" sz="2000" b="0"/>
              <a:t>- vynikající indikátor biologického potenciálu půd i v přítomnosti stresových faktorů v půdním prostředí</a:t>
            </a:r>
          </a:p>
          <a:p>
            <a:pPr eaLnBrk="0" hangingPunct="0">
              <a:spcBef>
                <a:spcPct val="50000"/>
              </a:spcBef>
            </a:pPr>
            <a:r>
              <a:rPr lang="cs-CZ" sz="2000" b="0"/>
              <a:t>- dávají odpověď na přítomnost stresujících faktorů v jejich životním prostředí zejména změnou velikosti společenstva nebo aktivity</a:t>
            </a:r>
          </a:p>
          <a:p>
            <a:pPr eaLnBrk="0" hangingPunct="0">
              <a:spcBef>
                <a:spcPct val="50000"/>
              </a:spcBef>
            </a:pPr>
            <a:r>
              <a:rPr lang="cs-CZ" sz="2000" b="0"/>
              <a:t>- změny v parametrech mohou časně varovat před hrozícím snížením produktivity systému vlivem jakýchkoli stresujících faktorů</a:t>
            </a:r>
          </a:p>
          <a:p>
            <a:pPr eaLnBrk="0" hangingPunct="0">
              <a:spcBef>
                <a:spcPct val="50000"/>
              </a:spcBef>
            </a:pPr>
            <a:r>
              <a:rPr lang="cs-CZ" sz="2000" b="0"/>
              <a:t>- možnost hodnotit efektivitu zemědělské, lesní rekultivace, zemědělského obhospodařování, hnojení, dále vlivů geneticky upravených organismů vpravených do půdy, vlivů eroze, odlesňování, zasolování apod.</a:t>
            </a:r>
          </a:p>
          <a:p>
            <a:pPr eaLnBrk="0" hangingPunct="0">
              <a:spcBef>
                <a:spcPct val="50000"/>
              </a:spcBef>
            </a:pPr>
            <a:r>
              <a:rPr lang="cs-CZ" sz="2000" b="0"/>
              <a:t>- půdní mikrobiální ekotoxikologie může přispět k objektivnímu hodnocení rizik spojených s různými antropogenními zásahy</a:t>
            </a:r>
          </a:p>
        </p:txBody>
      </p:sp>
      <p:sp>
        <p:nvSpPr>
          <p:cNvPr id="87044" name="Rectangle 6"/>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800">
                <a:solidFill>
                  <a:srgbClr val="DC0000"/>
                </a:solidFill>
              </a:rPr>
              <a:t>Mikrobiální ekotoxikologie půdy</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Zástupný symbol pro číslo snímku 2"/>
          <p:cNvSpPr>
            <a:spLocks noGrp="1"/>
          </p:cNvSpPr>
          <p:nvPr>
            <p:ph type="sldNum" sz="quarter" idx="10"/>
          </p:nvPr>
        </p:nvSpPr>
        <p:spPr>
          <a:noFill/>
        </p:spPr>
        <p:txBody>
          <a:bodyPr/>
          <a:lstStyle/>
          <a:p>
            <a:r>
              <a:rPr lang="cs-CZ" smtClean="0">
                <a:latin typeface="Arial" charset="0"/>
              </a:rPr>
              <a:t>Snímek </a:t>
            </a:r>
            <a:fld id="{0F91F0EE-03BC-47CB-932F-8F988250E38F}" type="slidenum">
              <a:rPr lang="cs-CZ" smtClean="0">
                <a:latin typeface="Arial" charset="0"/>
              </a:rPr>
              <a:pPr/>
              <a:t>77</a:t>
            </a:fld>
            <a:endParaRPr lang="cs-CZ" smtClean="0">
              <a:latin typeface="Arial" charset="0"/>
            </a:endParaRPr>
          </a:p>
        </p:txBody>
      </p:sp>
      <p:sp>
        <p:nvSpPr>
          <p:cNvPr id="88067" name="Text Box 7"/>
          <p:cNvSpPr txBox="1">
            <a:spLocks noChangeArrowheads="1"/>
          </p:cNvSpPr>
          <p:nvPr/>
        </p:nvSpPr>
        <p:spPr bwMode="auto">
          <a:xfrm>
            <a:off x="0" y="1052513"/>
            <a:ext cx="4064000" cy="2973387"/>
          </a:xfrm>
          <a:prstGeom prst="rect">
            <a:avLst/>
          </a:prstGeom>
          <a:noFill/>
          <a:ln w="9525">
            <a:noFill/>
            <a:miter lim="800000"/>
            <a:headEnd/>
            <a:tailEnd/>
          </a:ln>
        </p:spPr>
        <p:txBody>
          <a:bodyPr>
            <a:spAutoFit/>
          </a:bodyPr>
          <a:lstStyle/>
          <a:p>
            <a:pPr algn="ctr" eaLnBrk="0" hangingPunct="0">
              <a:spcBef>
                <a:spcPct val="50000"/>
              </a:spcBef>
            </a:pPr>
            <a:r>
              <a:rPr lang="cs-CZ" sz="2400">
                <a:solidFill>
                  <a:srgbClr val="0000FF"/>
                </a:solidFill>
              </a:rPr>
              <a:t>Biologický potenciál půd</a:t>
            </a:r>
            <a:endParaRPr lang="cs-CZ" sz="1800"/>
          </a:p>
          <a:p>
            <a:pPr algn="ctr" eaLnBrk="0" hangingPunct="0">
              <a:spcBef>
                <a:spcPct val="50000"/>
              </a:spcBef>
              <a:buFontTx/>
              <a:buChar char="•"/>
            </a:pPr>
            <a:r>
              <a:rPr lang="cs-CZ" sz="1800"/>
              <a:t> </a:t>
            </a:r>
            <a:r>
              <a:rPr lang="cs-CZ" sz="1800" b="0"/>
              <a:t>půdní kvalita</a:t>
            </a:r>
          </a:p>
          <a:p>
            <a:pPr algn="ctr" eaLnBrk="0" hangingPunct="0">
              <a:spcBef>
                <a:spcPct val="50000"/>
              </a:spcBef>
              <a:buFontTx/>
              <a:buChar char="•"/>
            </a:pPr>
            <a:r>
              <a:rPr lang="cs-CZ" sz="1800" b="0"/>
              <a:t> monitoring stavu půd</a:t>
            </a:r>
          </a:p>
          <a:p>
            <a:pPr algn="ctr" eaLnBrk="0" hangingPunct="0">
              <a:spcBef>
                <a:spcPct val="50000"/>
              </a:spcBef>
              <a:buFontTx/>
              <a:buChar char="•"/>
            </a:pPr>
            <a:r>
              <a:rPr lang="cs-CZ" sz="1800" b="0"/>
              <a:t> retrospektivní hodnocení rizik</a:t>
            </a:r>
          </a:p>
          <a:p>
            <a:pPr eaLnBrk="0" hangingPunct="0">
              <a:spcBef>
                <a:spcPct val="50000"/>
              </a:spcBef>
            </a:pPr>
            <a:r>
              <a:rPr lang="cs-CZ" sz="2400"/>
              <a:t>Cíl:</a:t>
            </a:r>
            <a:r>
              <a:rPr lang="cs-CZ" sz="2400" b="0"/>
              <a:t> zjistit, co se děje v mikroorganismy v kontaminovaném prostředí</a:t>
            </a:r>
          </a:p>
        </p:txBody>
      </p:sp>
      <p:sp>
        <p:nvSpPr>
          <p:cNvPr id="88068" name="Text Box 8"/>
          <p:cNvSpPr txBox="1">
            <a:spLocks noChangeArrowheads="1"/>
          </p:cNvSpPr>
          <p:nvPr/>
        </p:nvSpPr>
        <p:spPr bwMode="auto">
          <a:xfrm>
            <a:off x="4932363" y="1052513"/>
            <a:ext cx="4064000" cy="2973387"/>
          </a:xfrm>
          <a:prstGeom prst="rect">
            <a:avLst/>
          </a:prstGeom>
          <a:noFill/>
          <a:ln w="9525">
            <a:noFill/>
            <a:miter lim="800000"/>
            <a:headEnd/>
            <a:tailEnd/>
          </a:ln>
        </p:spPr>
        <p:txBody>
          <a:bodyPr>
            <a:spAutoFit/>
          </a:bodyPr>
          <a:lstStyle/>
          <a:p>
            <a:pPr algn="ctr" eaLnBrk="0" hangingPunct="0">
              <a:spcBef>
                <a:spcPct val="50000"/>
              </a:spcBef>
            </a:pPr>
            <a:r>
              <a:rPr lang="cs-CZ" sz="2400">
                <a:solidFill>
                  <a:srgbClr val="0000FF"/>
                </a:solidFill>
              </a:rPr>
              <a:t>Ekotoxikologické testy</a:t>
            </a:r>
            <a:endParaRPr lang="cs-CZ" sz="1800"/>
          </a:p>
          <a:p>
            <a:pPr algn="ctr" eaLnBrk="0" hangingPunct="0">
              <a:spcBef>
                <a:spcPct val="50000"/>
              </a:spcBef>
              <a:buFontTx/>
              <a:buChar char="•"/>
            </a:pPr>
            <a:r>
              <a:rPr lang="cs-CZ" sz="1800"/>
              <a:t> </a:t>
            </a:r>
            <a:r>
              <a:rPr lang="cs-CZ" sz="1800" b="0"/>
              <a:t>polní řízené pokusy</a:t>
            </a:r>
          </a:p>
          <a:p>
            <a:pPr algn="ctr" eaLnBrk="0" hangingPunct="0">
              <a:spcBef>
                <a:spcPct val="50000"/>
              </a:spcBef>
              <a:buFontTx/>
              <a:buChar char="•"/>
            </a:pPr>
            <a:r>
              <a:rPr lang="cs-CZ" sz="1800" b="0"/>
              <a:t> polní pozorovací studie</a:t>
            </a:r>
          </a:p>
          <a:p>
            <a:pPr algn="ctr" eaLnBrk="0" hangingPunct="0">
              <a:spcBef>
                <a:spcPct val="50000"/>
              </a:spcBef>
              <a:buFontTx/>
              <a:buChar char="•"/>
            </a:pPr>
            <a:r>
              <a:rPr lang="cs-CZ" sz="1800" b="0"/>
              <a:t> laboratorní testy</a:t>
            </a:r>
          </a:p>
          <a:p>
            <a:pPr eaLnBrk="0" hangingPunct="0">
              <a:spcBef>
                <a:spcPct val="50000"/>
              </a:spcBef>
            </a:pPr>
            <a:r>
              <a:rPr lang="cs-CZ" sz="2400"/>
              <a:t>Cíl:</a:t>
            </a:r>
            <a:r>
              <a:rPr lang="cs-CZ" sz="2400" b="0"/>
              <a:t> odhad toxicity látky, určení rizika nových chemikálií, pesticidů</a:t>
            </a:r>
          </a:p>
        </p:txBody>
      </p:sp>
      <p:sp>
        <p:nvSpPr>
          <p:cNvPr id="88069" name="Line 9"/>
          <p:cNvSpPr>
            <a:spLocks noChangeShapeType="1"/>
          </p:cNvSpPr>
          <p:nvPr/>
        </p:nvSpPr>
        <p:spPr bwMode="auto">
          <a:xfrm>
            <a:off x="4470400" y="762000"/>
            <a:ext cx="965200" cy="290513"/>
          </a:xfrm>
          <a:prstGeom prst="line">
            <a:avLst/>
          </a:prstGeom>
          <a:noFill/>
          <a:ln w="76200">
            <a:solidFill>
              <a:srgbClr val="FFFF00"/>
            </a:solidFill>
            <a:round/>
            <a:headEnd/>
            <a:tailEnd type="triangle" w="med" len="med"/>
          </a:ln>
        </p:spPr>
        <p:txBody>
          <a:bodyPr wrap="none" anchor="ctr"/>
          <a:lstStyle/>
          <a:p>
            <a:endParaRPr lang="en-US"/>
          </a:p>
        </p:txBody>
      </p:sp>
      <p:sp>
        <p:nvSpPr>
          <p:cNvPr id="88070" name="Line 10"/>
          <p:cNvSpPr>
            <a:spLocks noChangeShapeType="1"/>
          </p:cNvSpPr>
          <p:nvPr/>
        </p:nvSpPr>
        <p:spPr bwMode="auto">
          <a:xfrm flipH="1">
            <a:off x="3563938" y="762000"/>
            <a:ext cx="906462" cy="290513"/>
          </a:xfrm>
          <a:prstGeom prst="line">
            <a:avLst/>
          </a:prstGeom>
          <a:noFill/>
          <a:ln w="76200">
            <a:solidFill>
              <a:srgbClr val="FFFF00"/>
            </a:solidFill>
            <a:round/>
            <a:headEnd/>
            <a:tailEnd type="triangle" w="med" len="med"/>
          </a:ln>
        </p:spPr>
        <p:txBody>
          <a:bodyPr wrap="none" anchor="ctr"/>
          <a:lstStyle/>
          <a:p>
            <a:endParaRPr lang="en-US"/>
          </a:p>
        </p:txBody>
      </p:sp>
      <p:sp>
        <p:nvSpPr>
          <p:cNvPr id="88071" name="Rectangle 11"/>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800">
                <a:solidFill>
                  <a:srgbClr val="DC0000"/>
                </a:solidFill>
              </a:rPr>
              <a:t>Mikrobiální ekotoxikologie půdy</a:t>
            </a: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Zástupný symbol pro číslo snímku 2"/>
          <p:cNvSpPr>
            <a:spLocks noGrp="1"/>
          </p:cNvSpPr>
          <p:nvPr>
            <p:ph type="sldNum" sz="quarter" idx="10"/>
          </p:nvPr>
        </p:nvSpPr>
        <p:spPr>
          <a:noFill/>
        </p:spPr>
        <p:txBody>
          <a:bodyPr/>
          <a:lstStyle/>
          <a:p>
            <a:r>
              <a:rPr lang="cs-CZ" smtClean="0">
                <a:latin typeface="Arial" charset="0"/>
              </a:rPr>
              <a:t>Snímek </a:t>
            </a:r>
            <a:fld id="{F41CE0DE-66F9-42BE-8FD7-0578CE1C7E48}" type="slidenum">
              <a:rPr lang="cs-CZ" smtClean="0">
                <a:latin typeface="Arial" charset="0"/>
              </a:rPr>
              <a:pPr/>
              <a:t>78</a:t>
            </a:fld>
            <a:endParaRPr lang="cs-CZ" smtClean="0">
              <a:latin typeface="Arial" charset="0"/>
            </a:endParaRPr>
          </a:p>
        </p:txBody>
      </p:sp>
      <p:sp>
        <p:nvSpPr>
          <p:cNvPr id="89091" name="Text Box 2"/>
          <p:cNvSpPr txBox="1">
            <a:spLocks noChangeArrowheads="1"/>
          </p:cNvSpPr>
          <p:nvPr/>
        </p:nvSpPr>
        <p:spPr bwMode="auto">
          <a:xfrm>
            <a:off x="203200" y="533400"/>
            <a:ext cx="8763000" cy="5859463"/>
          </a:xfrm>
          <a:prstGeom prst="rect">
            <a:avLst/>
          </a:prstGeom>
          <a:noFill/>
          <a:ln w="9525">
            <a:noFill/>
            <a:miter lim="800000"/>
            <a:headEnd/>
            <a:tailEnd/>
          </a:ln>
        </p:spPr>
        <p:txBody>
          <a:bodyPr>
            <a:spAutoFit/>
          </a:bodyPr>
          <a:lstStyle/>
          <a:p>
            <a:pPr algn="just" eaLnBrk="0" hangingPunct="0"/>
            <a:r>
              <a:rPr lang="cs-CZ" sz="1800">
                <a:solidFill>
                  <a:srgbClr val="0000FF"/>
                </a:solidFill>
              </a:rPr>
              <a:t>Studium reálně kontaminované půdy přímo v terénu (polní studie; </a:t>
            </a:r>
            <a:r>
              <a:rPr lang="cs-CZ" sz="1800" i="1">
                <a:solidFill>
                  <a:srgbClr val="0000FF"/>
                </a:solidFill>
              </a:rPr>
              <a:t>in situ</a:t>
            </a:r>
            <a:r>
              <a:rPr lang="cs-CZ" sz="1800">
                <a:solidFill>
                  <a:srgbClr val="0000FF"/>
                </a:solidFill>
              </a:rPr>
              <a:t>):</a:t>
            </a:r>
            <a:endParaRPr lang="cs-CZ" sz="1800" b="0">
              <a:solidFill>
                <a:srgbClr val="0000FF"/>
              </a:solidFill>
            </a:endParaRPr>
          </a:p>
          <a:p>
            <a:pPr algn="just" eaLnBrk="0" hangingPunct="0"/>
            <a:endParaRPr lang="cs-CZ" sz="1800" b="0">
              <a:solidFill>
                <a:srgbClr val="0000FF"/>
              </a:solidFill>
            </a:endParaRPr>
          </a:p>
          <a:p>
            <a:pPr algn="just" eaLnBrk="0" hangingPunct="0"/>
            <a:r>
              <a:rPr lang="cs-CZ" sz="1800" b="0"/>
              <a:t>- zachycují skutečnou reakci organismů v přírodních podmínkách</a:t>
            </a:r>
          </a:p>
          <a:p>
            <a:pPr algn="just" eaLnBrk="0" hangingPunct="0"/>
            <a:endParaRPr lang="cs-CZ" sz="1800" b="0"/>
          </a:p>
          <a:p>
            <a:pPr algn="just" eaLnBrk="0" hangingPunct="0"/>
            <a:r>
              <a:rPr lang="cs-CZ" sz="1800" b="0"/>
              <a:t>- kontaminaci půd nelze plánovat a tedy spočívají v popisu dané konkrétní situace, která je obtížně srovnatelná s jinými případy z důvodu rozdílných koncentrací a typů polutantů, doby kontaminace nebo i půdního typu</a:t>
            </a:r>
          </a:p>
          <a:p>
            <a:pPr algn="just" eaLnBrk="0" hangingPunct="0"/>
            <a:endParaRPr lang="cs-CZ" sz="1800" b="0"/>
          </a:p>
          <a:p>
            <a:pPr algn="just" eaLnBrk="0" hangingPunct="0"/>
            <a:r>
              <a:rPr lang="cs-CZ" sz="1800" b="0"/>
              <a:t>- měly by být spíše </a:t>
            </a:r>
            <a:r>
              <a:rPr lang="cs-CZ" sz="1800"/>
              <a:t>dlouhodobými</a:t>
            </a:r>
            <a:r>
              <a:rPr lang="cs-CZ" sz="1800" b="0"/>
              <a:t> výzkumy (minimálně jeden rok) vzhledem k výraznému sezónnímu charakteru aktivity půdních mikroorganismů</a:t>
            </a:r>
          </a:p>
          <a:p>
            <a:pPr algn="just" eaLnBrk="0" hangingPunct="0"/>
            <a:endParaRPr lang="cs-CZ" sz="1800" b="0"/>
          </a:p>
          <a:p>
            <a:pPr algn="just" eaLnBrk="0" hangingPunct="0"/>
            <a:r>
              <a:rPr lang="cs-CZ" sz="1800" b="0"/>
              <a:t>- kontaminace z reálného zdroje zahrnuje zpravidla více druhů polutantů - </a:t>
            </a:r>
            <a:r>
              <a:rPr lang="cs-CZ" sz="1800"/>
              <a:t>environmentální směsi</a:t>
            </a:r>
          </a:p>
          <a:p>
            <a:pPr algn="just" eaLnBrk="0" hangingPunct="0"/>
            <a:endParaRPr lang="cs-CZ" sz="1800"/>
          </a:p>
          <a:p>
            <a:pPr algn="just" eaLnBrk="0" hangingPunct="0"/>
            <a:r>
              <a:rPr lang="cs-CZ" sz="1800" b="0"/>
              <a:t>- biologická data doplnit chemickým rozborem a rozborem půdních vlastností</a:t>
            </a:r>
          </a:p>
          <a:p>
            <a:pPr algn="just" eaLnBrk="0" hangingPunct="0"/>
            <a:endParaRPr lang="cs-CZ" sz="1800" b="0"/>
          </a:p>
          <a:p>
            <a:pPr algn="just" eaLnBrk="0" hangingPunct="0"/>
            <a:r>
              <a:rPr lang="cs-CZ" sz="1800" b="0"/>
              <a:t>- problém s nalezením odpovídající </a:t>
            </a:r>
            <a:r>
              <a:rPr lang="cs-CZ" sz="1800"/>
              <a:t>kontrolní lokality</a:t>
            </a:r>
            <a:r>
              <a:rPr lang="cs-CZ" sz="1800" b="0"/>
              <a:t>, se kterou by bylo možné srovnávat zjištěné změny v parametrech mikrobiálního společenstva</a:t>
            </a:r>
          </a:p>
          <a:p>
            <a:pPr algn="just" eaLnBrk="0" hangingPunct="0"/>
            <a:endParaRPr lang="cs-CZ" sz="1800" b="0"/>
          </a:p>
          <a:p>
            <a:pPr algn="just" eaLnBrk="0" hangingPunct="0"/>
            <a:r>
              <a:rPr lang="cs-CZ" sz="1800" b="0"/>
              <a:t>- je nutno očekávat značné ovlivnění výsledků parametry prostředí a dále i sezónním chováním mikrobiologických parametrů (velká časová i prostorová variabilita)</a:t>
            </a:r>
          </a:p>
        </p:txBody>
      </p:sp>
      <p:sp>
        <p:nvSpPr>
          <p:cNvPr id="89092" name="Rectangle 3"/>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800">
                <a:solidFill>
                  <a:srgbClr val="DC0000"/>
                </a:solidFill>
              </a:rPr>
              <a:t>Mikrobiální ekotoxikologie půdy</a:t>
            </a: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Zástupný symbol pro číslo snímku 2"/>
          <p:cNvSpPr>
            <a:spLocks noGrp="1"/>
          </p:cNvSpPr>
          <p:nvPr>
            <p:ph type="sldNum" sz="quarter" idx="10"/>
          </p:nvPr>
        </p:nvSpPr>
        <p:spPr>
          <a:noFill/>
        </p:spPr>
        <p:txBody>
          <a:bodyPr/>
          <a:lstStyle/>
          <a:p>
            <a:r>
              <a:rPr lang="cs-CZ" smtClean="0">
                <a:latin typeface="Arial" charset="0"/>
              </a:rPr>
              <a:t>Snímek </a:t>
            </a:r>
            <a:fld id="{90ED7B4E-E077-4D25-9052-4D949BD0CCD1}" type="slidenum">
              <a:rPr lang="cs-CZ" smtClean="0">
                <a:latin typeface="Arial" charset="0"/>
              </a:rPr>
              <a:pPr/>
              <a:t>79</a:t>
            </a:fld>
            <a:endParaRPr lang="cs-CZ" smtClean="0">
              <a:latin typeface="Arial" charset="0"/>
            </a:endParaRPr>
          </a:p>
        </p:txBody>
      </p:sp>
      <p:sp>
        <p:nvSpPr>
          <p:cNvPr id="90115"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pic>
        <p:nvPicPr>
          <p:cNvPr id="90116" name="Picture 5" descr="184"/>
          <p:cNvPicPr>
            <a:picLocks noChangeAspect="1" noChangeArrowheads="1"/>
          </p:cNvPicPr>
          <p:nvPr/>
        </p:nvPicPr>
        <p:blipFill>
          <a:blip r:embed="rId3" cstate="print"/>
          <a:srcRect l="20599" t="26656" r="15265" b="15048"/>
          <a:stretch>
            <a:fillRect/>
          </a:stretch>
        </p:blipFill>
        <p:spPr bwMode="auto">
          <a:xfrm>
            <a:off x="611188" y="908050"/>
            <a:ext cx="7956550" cy="5589588"/>
          </a:xfrm>
          <a:prstGeom prst="rect">
            <a:avLst/>
          </a:prstGeom>
          <a:noFill/>
          <a:ln w="9525">
            <a:solidFill>
              <a:schemeClr val="tx1"/>
            </a:solidFill>
            <a:miter lim="800000"/>
            <a:headEnd/>
            <a:tailEnd/>
          </a:ln>
        </p:spPr>
      </p:pic>
      <p:sp>
        <p:nvSpPr>
          <p:cNvPr id="90117" name="Text Box 7"/>
          <p:cNvSpPr txBox="1">
            <a:spLocks noChangeArrowheads="1"/>
          </p:cNvSpPr>
          <p:nvPr/>
        </p:nvSpPr>
        <p:spPr bwMode="auto">
          <a:xfrm>
            <a:off x="203200" y="533400"/>
            <a:ext cx="8763000" cy="366713"/>
          </a:xfrm>
          <a:prstGeom prst="rect">
            <a:avLst/>
          </a:prstGeom>
          <a:noFill/>
          <a:ln w="9525">
            <a:noFill/>
            <a:miter lim="800000"/>
            <a:headEnd/>
            <a:tailEnd/>
          </a:ln>
        </p:spPr>
        <p:txBody>
          <a:bodyPr>
            <a:spAutoFit/>
          </a:bodyPr>
          <a:lstStyle/>
          <a:p>
            <a:pPr algn="just" eaLnBrk="0" hangingPunct="0"/>
            <a:r>
              <a:rPr lang="cs-CZ" sz="1800">
                <a:solidFill>
                  <a:srgbClr val="0000FF"/>
                </a:solidFill>
              </a:rPr>
              <a:t>Studium reálně kontaminované půdy přímo v terénu (polní studie; </a:t>
            </a:r>
            <a:r>
              <a:rPr lang="cs-CZ" sz="1800" i="1">
                <a:solidFill>
                  <a:srgbClr val="0000FF"/>
                </a:solidFill>
              </a:rPr>
              <a:t>in situ</a:t>
            </a:r>
            <a:r>
              <a:rPr lang="cs-CZ" sz="1800">
                <a:solidFill>
                  <a:srgbClr val="0000FF"/>
                </a:solidFill>
              </a:rPr>
              <a:t>):</a:t>
            </a:r>
            <a:endParaRPr lang="cs-CZ" sz="1800" b="0">
              <a:solidFill>
                <a:srgbClr val="0000FF"/>
              </a:solidFill>
            </a:endParaRPr>
          </a:p>
        </p:txBody>
      </p:sp>
      <p:sp>
        <p:nvSpPr>
          <p:cNvPr id="90118" name="Rectangle 8"/>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800">
                <a:solidFill>
                  <a:srgbClr val="DC0000"/>
                </a:solidFill>
              </a:rPr>
              <a:t>Mikrobiální ekotoxikologie půdy</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Zástupný symbol pro číslo snímku 2"/>
          <p:cNvSpPr>
            <a:spLocks noGrp="1"/>
          </p:cNvSpPr>
          <p:nvPr>
            <p:ph type="sldNum" sz="quarter" idx="10"/>
          </p:nvPr>
        </p:nvSpPr>
        <p:spPr>
          <a:noFill/>
        </p:spPr>
        <p:txBody>
          <a:bodyPr/>
          <a:lstStyle/>
          <a:p>
            <a:r>
              <a:rPr lang="cs-CZ" smtClean="0">
                <a:latin typeface="Arial" charset="0"/>
              </a:rPr>
              <a:t>Snímek </a:t>
            </a:r>
            <a:fld id="{33A36074-A05D-4295-8B05-3F59579E22DB}" type="slidenum">
              <a:rPr lang="cs-CZ" smtClean="0">
                <a:latin typeface="Arial" charset="0"/>
              </a:rPr>
              <a:pPr/>
              <a:t>8</a:t>
            </a:fld>
            <a:endParaRPr lang="cs-CZ" smtClean="0">
              <a:latin typeface="Arial" charset="0"/>
            </a:endParaRPr>
          </a:p>
        </p:txBody>
      </p:sp>
      <p:pic>
        <p:nvPicPr>
          <p:cNvPr id="19459" name="Picture 2"/>
          <p:cNvPicPr>
            <a:picLocks noChangeAspect="1" noChangeArrowheads="1"/>
          </p:cNvPicPr>
          <p:nvPr/>
        </p:nvPicPr>
        <p:blipFill>
          <a:blip r:embed="rId3" cstate="print"/>
          <a:srcRect/>
          <a:stretch>
            <a:fillRect/>
          </a:stretch>
        </p:blipFill>
        <p:spPr bwMode="auto">
          <a:xfrm>
            <a:off x="3598863" y="2690813"/>
            <a:ext cx="5545137" cy="4167187"/>
          </a:xfrm>
          <a:prstGeom prst="rect">
            <a:avLst/>
          </a:prstGeom>
          <a:noFill/>
          <a:ln w="9525">
            <a:noFill/>
            <a:miter lim="800000"/>
            <a:headEnd/>
            <a:tailEnd/>
          </a:ln>
        </p:spPr>
      </p:pic>
      <p:sp>
        <p:nvSpPr>
          <p:cNvPr id="19460" name="Rectangle 5"/>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Mikrobiální společenstva reálného prostředí</a:t>
            </a:r>
          </a:p>
        </p:txBody>
      </p:sp>
      <p:pic>
        <p:nvPicPr>
          <p:cNvPr id="19461" name="Picture 6"/>
          <p:cNvPicPr>
            <a:picLocks noChangeAspect="1" noChangeArrowheads="1"/>
          </p:cNvPicPr>
          <p:nvPr/>
        </p:nvPicPr>
        <p:blipFill>
          <a:blip r:embed="rId4" cstate="print"/>
          <a:srcRect l="15100" r="15100"/>
          <a:stretch>
            <a:fillRect/>
          </a:stretch>
        </p:blipFill>
        <p:spPr bwMode="auto">
          <a:xfrm>
            <a:off x="179388" y="692150"/>
            <a:ext cx="3213100" cy="3457575"/>
          </a:xfrm>
          <a:prstGeom prst="rect">
            <a:avLst/>
          </a:prstGeom>
          <a:noFill/>
          <a:ln w="9525">
            <a:noFill/>
            <a:miter lim="800000"/>
            <a:headEnd/>
            <a:tailEnd/>
          </a:ln>
        </p:spPr>
      </p:pic>
      <p:sp>
        <p:nvSpPr>
          <p:cNvPr id="19462" name="Text Box 7"/>
          <p:cNvSpPr txBox="1">
            <a:spLocks noChangeArrowheads="1"/>
          </p:cNvSpPr>
          <p:nvPr/>
        </p:nvSpPr>
        <p:spPr bwMode="auto">
          <a:xfrm>
            <a:off x="3419475" y="692150"/>
            <a:ext cx="1906588" cy="1314450"/>
          </a:xfrm>
          <a:prstGeom prst="rect">
            <a:avLst/>
          </a:prstGeom>
          <a:noFill/>
          <a:ln w="9525">
            <a:noFill/>
            <a:miter lim="800000"/>
            <a:headEnd/>
            <a:tailEnd/>
          </a:ln>
        </p:spPr>
        <p:txBody>
          <a:bodyPr wrap="none">
            <a:spAutoFit/>
          </a:bodyPr>
          <a:lstStyle/>
          <a:p>
            <a:pPr marL="457200" indent="-457200">
              <a:buFontTx/>
              <a:buAutoNum type="alphaLcPeriod"/>
            </a:pPr>
            <a:r>
              <a:rPr lang="en-US"/>
              <a:t>Aerobic</a:t>
            </a:r>
          </a:p>
          <a:p>
            <a:pPr marL="457200" indent="-457200">
              <a:buFontTx/>
              <a:buAutoNum type="alphaLcPeriod"/>
            </a:pPr>
            <a:r>
              <a:rPr lang="en-US"/>
              <a:t>Anaerobic</a:t>
            </a:r>
          </a:p>
          <a:p>
            <a:pPr marL="457200" indent="-457200">
              <a:buFontTx/>
              <a:buAutoNum type="alphaLcPeriod"/>
            </a:pPr>
            <a:r>
              <a:rPr lang="en-US"/>
              <a:t>Facultative</a:t>
            </a:r>
          </a:p>
          <a:p>
            <a:pPr marL="457200" indent="-457200">
              <a:buFontTx/>
              <a:buAutoNum type="alphaLcPeriod"/>
            </a:pPr>
            <a:r>
              <a:rPr lang="en-US"/>
              <a:t>Microaerobic</a:t>
            </a:r>
          </a:p>
          <a:p>
            <a:pPr marL="457200" indent="-457200">
              <a:buFontTx/>
              <a:buAutoNum type="alphaLcPeriod"/>
            </a:pPr>
            <a:r>
              <a:rPr lang="cs-CZ"/>
              <a:t>A</a:t>
            </a:r>
            <a:r>
              <a:rPr lang="en-US"/>
              <a:t>erotolerant</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Zástupný symbol pro číslo snímku 2"/>
          <p:cNvSpPr>
            <a:spLocks noGrp="1"/>
          </p:cNvSpPr>
          <p:nvPr>
            <p:ph type="sldNum" sz="quarter" idx="10"/>
          </p:nvPr>
        </p:nvSpPr>
        <p:spPr>
          <a:noFill/>
        </p:spPr>
        <p:txBody>
          <a:bodyPr/>
          <a:lstStyle/>
          <a:p>
            <a:r>
              <a:rPr lang="cs-CZ" smtClean="0">
                <a:latin typeface="Arial" charset="0"/>
              </a:rPr>
              <a:t>Snímek </a:t>
            </a:r>
            <a:fld id="{3EDA602B-7D7D-4FBD-9152-F41E542B1964}" type="slidenum">
              <a:rPr lang="cs-CZ" smtClean="0">
                <a:latin typeface="Arial" charset="0"/>
              </a:rPr>
              <a:pPr/>
              <a:t>80</a:t>
            </a:fld>
            <a:endParaRPr lang="cs-CZ" smtClean="0">
              <a:latin typeface="Arial" charset="0"/>
            </a:endParaRPr>
          </a:p>
        </p:txBody>
      </p:sp>
      <p:sp>
        <p:nvSpPr>
          <p:cNvPr id="91139" name="Text Box 2"/>
          <p:cNvSpPr txBox="1">
            <a:spLocks noChangeArrowheads="1"/>
          </p:cNvSpPr>
          <p:nvPr/>
        </p:nvSpPr>
        <p:spPr bwMode="auto">
          <a:xfrm>
            <a:off x="179388" y="549275"/>
            <a:ext cx="8713787" cy="5859463"/>
          </a:xfrm>
          <a:prstGeom prst="rect">
            <a:avLst/>
          </a:prstGeom>
          <a:noFill/>
          <a:ln w="9525">
            <a:noFill/>
            <a:miter lim="800000"/>
            <a:headEnd/>
            <a:tailEnd/>
          </a:ln>
        </p:spPr>
        <p:txBody>
          <a:bodyPr>
            <a:spAutoFit/>
          </a:bodyPr>
          <a:lstStyle/>
          <a:p>
            <a:pPr eaLnBrk="0" hangingPunct="0"/>
            <a:r>
              <a:rPr lang="cs-CZ" sz="1800">
                <a:solidFill>
                  <a:srgbClr val="0000FF"/>
                </a:solidFill>
              </a:rPr>
              <a:t>Laboratorní studie s půdou kontaminovanou v laboratoři:</a:t>
            </a:r>
            <a:endParaRPr lang="cs-CZ" sz="1800" b="0">
              <a:solidFill>
                <a:srgbClr val="0000FF"/>
              </a:solidFill>
            </a:endParaRPr>
          </a:p>
          <a:p>
            <a:pPr eaLnBrk="0" hangingPunct="0"/>
            <a:endParaRPr lang="cs-CZ" sz="1800" b="0"/>
          </a:p>
          <a:p>
            <a:pPr eaLnBrk="0" hangingPunct="0"/>
            <a:r>
              <a:rPr lang="cs-CZ" sz="1800" b="0"/>
              <a:t>- většinou o krátkodobé kultivace ( 1 - 2 měsíce), často s jednorázově aplikovanou dávkou polutantu</a:t>
            </a:r>
          </a:p>
          <a:p>
            <a:pPr eaLnBrk="0" hangingPunct="0"/>
            <a:endParaRPr lang="cs-CZ" sz="1800" b="0"/>
          </a:p>
          <a:p>
            <a:pPr eaLnBrk="0" hangingPunct="0"/>
            <a:r>
              <a:rPr lang="cs-CZ" sz="1800" b="0"/>
              <a:t>- výhodou je malá časová náročnost a dále značný potenciál při vysvětlování mechanismů účinku jednotlivých látek nebo jejich kombinací</a:t>
            </a:r>
          </a:p>
          <a:p>
            <a:pPr eaLnBrk="0" hangingPunct="0"/>
            <a:endParaRPr lang="cs-CZ" sz="1800" b="0"/>
          </a:p>
          <a:p>
            <a:pPr eaLnBrk="0" hangingPunct="0"/>
            <a:r>
              <a:rPr lang="cs-CZ" sz="1800" b="0"/>
              <a:t>- menší fluktuace zkoumaných parametrů a možnost řízených změn vnějších faktorů</a:t>
            </a:r>
          </a:p>
          <a:p>
            <a:pPr eaLnBrk="0" hangingPunct="0"/>
            <a:endParaRPr lang="cs-CZ" sz="1800" b="0"/>
          </a:p>
          <a:p>
            <a:pPr eaLnBrk="0" hangingPunct="0"/>
            <a:r>
              <a:rPr lang="cs-CZ" sz="1800" b="0"/>
              <a:t>- problémem je přenos a zpracování půdy v laboratoři (vzorek standardizován přesetím a předinkubací) = snížení variability parametrů, ale = snížená interpretace výsledků směrem k reálnému systému</a:t>
            </a:r>
          </a:p>
          <a:p>
            <a:pPr eaLnBrk="0" hangingPunct="0"/>
            <a:endParaRPr lang="cs-CZ" sz="1800" b="0"/>
          </a:p>
          <a:p>
            <a:pPr eaLnBrk="0" hangingPunct="0"/>
            <a:r>
              <a:rPr lang="cs-CZ" sz="1800" b="0"/>
              <a:t>- většinou jemnozem (&lt; 2 mm), ale i sloupce půdy, bez narušení struktury</a:t>
            </a:r>
          </a:p>
          <a:p>
            <a:pPr eaLnBrk="0" hangingPunct="0"/>
            <a:endParaRPr lang="cs-CZ" sz="1800" b="0"/>
          </a:p>
          <a:p>
            <a:pPr eaLnBrk="0" hangingPunct="0"/>
            <a:r>
              <a:rPr lang="cs-CZ" sz="1800" b="0"/>
              <a:t>- spíše o testy akutní toxicity, pokud delší, může být naznačeny schopnosti mikroflóry adaptovat se</a:t>
            </a:r>
          </a:p>
          <a:p>
            <a:pPr eaLnBrk="0" hangingPunct="0"/>
            <a:endParaRPr lang="cs-CZ" sz="1800" b="0"/>
          </a:p>
          <a:p>
            <a:pPr eaLnBrk="0" hangingPunct="0"/>
            <a:r>
              <a:rPr lang="cs-CZ" sz="1800" b="0"/>
              <a:t>- nevýhodou je interpretovatelnost laboratorních výsledků k polním podmínkám spíše omezená.</a:t>
            </a:r>
          </a:p>
        </p:txBody>
      </p:sp>
      <p:sp>
        <p:nvSpPr>
          <p:cNvPr id="91140" name="Rectangle 3"/>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800">
                <a:solidFill>
                  <a:srgbClr val="DC0000"/>
                </a:solidFill>
              </a:rPr>
              <a:t>Mikrobiální ekotoxikologie půdy</a:t>
            </a: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Zástupný symbol pro číslo snímku 2"/>
          <p:cNvSpPr>
            <a:spLocks noGrp="1"/>
          </p:cNvSpPr>
          <p:nvPr>
            <p:ph type="sldNum" sz="quarter" idx="10"/>
          </p:nvPr>
        </p:nvSpPr>
        <p:spPr>
          <a:noFill/>
        </p:spPr>
        <p:txBody>
          <a:bodyPr/>
          <a:lstStyle/>
          <a:p>
            <a:r>
              <a:rPr lang="cs-CZ" smtClean="0">
                <a:latin typeface="Arial" charset="0"/>
              </a:rPr>
              <a:t>Snímek </a:t>
            </a:r>
            <a:fld id="{E241B788-DB5B-4B39-A058-8AF2C0C16119}" type="slidenum">
              <a:rPr lang="cs-CZ" smtClean="0">
                <a:latin typeface="Arial" charset="0"/>
              </a:rPr>
              <a:pPr/>
              <a:t>81</a:t>
            </a:fld>
            <a:endParaRPr lang="cs-CZ" smtClean="0">
              <a:latin typeface="Arial" charset="0"/>
            </a:endParaRPr>
          </a:p>
        </p:txBody>
      </p:sp>
      <p:sp>
        <p:nvSpPr>
          <p:cNvPr id="92163" name="Text Box 2"/>
          <p:cNvSpPr txBox="1">
            <a:spLocks noChangeArrowheads="1"/>
          </p:cNvSpPr>
          <p:nvPr/>
        </p:nvSpPr>
        <p:spPr bwMode="auto">
          <a:xfrm>
            <a:off x="179388" y="549275"/>
            <a:ext cx="8713787" cy="366713"/>
          </a:xfrm>
          <a:prstGeom prst="rect">
            <a:avLst/>
          </a:prstGeom>
          <a:noFill/>
          <a:ln w="9525">
            <a:noFill/>
            <a:miter lim="800000"/>
            <a:headEnd/>
            <a:tailEnd/>
          </a:ln>
        </p:spPr>
        <p:txBody>
          <a:bodyPr>
            <a:spAutoFit/>
          </a:bodyPr>
          <a:lstStyle/>
          <a:p>
            <a:pPr eaLnBrk="0" hangingPunct="0"/>
            <a:r>
              <a:rPr lang="cs-CZ" sz="1800">
                <a:solidFill>
                  <a:srgbClr val="0000FF"/>
                </a:solidFill>
              </a:rPr>
              <a:t>Laboratorní studie s půdou kontaminovanou v laboratoři:</a:t>
            </a:r>
            <a:endParaRPr lang="cs-CZ" sz="1800" b="0"/>
          </a:p>
        </p:txBody>
      </p:sp>
      <p:sp>
        <p:nvSpPr>
          <p:cNvPr id="92164" name="Rectangle 3"/>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800">
                <a:solidFill>
                  <a:srgbClr val="DC0000"/>
                </a:solidFill>
              </a:rPr>
              <a:t>Mikrobiální ekotoxikologie půdy</a:t>
            </a:r>
          </a:p>
        </p:txBody>
      </p:sp>
      <p:pic>
        <p:nvPicPr>
          <p:cNvPr id="92165" name="Picture 4" descr="183"/>
          <p:cNvPicPr>
            <a:picLocks noChangeAspect="1" noChangeArrowheads="1"/>
          </p:cNvPicPr>
          <p:nvPr/>
        </p:nvPicPr>
        <p:blipFill>
          <a:blip r:embed="rId2" cstate="print"/>
          <a:srcRect l="19843" t="26677" r="16795" b="15048"/>
          <a:stretch>
            <a:fillRect/>
          </a:stretch>
        </p:blipFill>
        <p:spPr bwMode="auto">
          <a:xfrm>
            <a:off x="684213" y="908050"/>
            <a:ext cx="7777162" cy="5527675"/>
          </a:xfrm>
          <a:prstGeom prst="rect">
            <a:avLst/>
          </a:prstGeom>
          <a:noFill/>
          <a:ln w="9525">
            <a:solidFill>
              <a:schemeClr val="tx1"/>
            </a:solidFill>
            <a:miter lim="800000"/>
            <a:headEnd/>
            <a:tailEnd/>
          </a:ln>
        </p:spPr>
      </p:pic>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Zástupný symbol pro číslo snímku 2"/>
          <p:cNvSpPr>
            <a:spLocks noGrp="1"/>
          </p:cNvSpPr>
          <p:nvPr>
            <p:ph type="sldNum" sz="quarter" idx="10"/>
          </p:nvPr>
        </p:nvSpPr>
        <p:spPr>
          <a:noFill/>
        </p:spPr>
        <p:txBody>
          <a:bodyPr/>
          <a:lstStyle/>
          <a:p>
            <a:r>
              <a:rPr lang="cs-CZ" smtClean="0">
                <a:latin typeface="Arial" charset="0"/>
              </a:rPr>
              <a:t>Snímek </a:t>
            </a:r>
            <a:fld id="{4A0CF601-9804-4A7C-9583-A92F31689F7D}" type="slidenum">
              <a:rPr lang="cs-CZ" smtClean="0">
                <a:latin typeface="Arial" charset="0"/>
              </a:rPr>
              <a:pPr/>
              <a:t>82</a:t>
            </a:fld>
            <a:endParaRPr lang="cs-CZ" smtClean="0">
              <a:latin typeface="Arial" charset="0"/>
            </a:endParaRPr>
          </a:p>
        </p:txBody>
      </p:sp>
      <p:sp>
        <p:nvSpPr>
          <p:cNvPr id="93187"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93188" name="Text Box 5"/>
          <p:cNvSpPr txBox="1">
            <a:spLocks noChangeArrowheads="1"/>
          </p:cNvSpPr>
          <p:nvPr/>
        </p:nvSpPr>
        <p:spPr bwMode="auto">
          <a:xfrm>
            <a:off x="0" y="476250"/>
            <a:ext cx="9144000" cy="457200"/>
          </a:xfrm>
          <a:prstGeom prst="rect">
            <a:avLst/>
          </a:prstGeom>
          <a:noFill/>
          <a:ln w="9525">
            <a:noFill/>
            <a:miter lim="800000"/>
            <a:headEnd/>
            <a:tailEnd/>
          </a:ln>
        </p:spPr>
        <p:txBody>
          <a:bodyPr>
            <a:spAutoFit/>
          </a:bodyPr>
          <a:lstStyle/>
          <a:p>
            <a:pPr algn="ctr"/>
            <a:r>
              <a:rPr lang="cs-CZ" sz="2400">
                <a:solidFill>
                  <a:srgbClr val="DC0000"/>
                </a:solidFill>
              </a:rPr>
              <a:t>Ideální je syntéza obou přístupů</a:t>
            </a:r>
          </a:p>
        </p:txBody>
      </p:sp>
      <p:pic>
        <p:nvPicPr>
          <p:cNvPr id="93189" name="Picture 6" descr="182"/>
          <p:cNvPicPr>
            <a:picLocks noChangeAspect="1" noChangeArrowheads="1"/>
          </p:cNvPicPr>
          <p:nvPr/>
        </p:nvPicPr>
        <p:blipFill>
          <a:blip r:embed="rId3" cstate="print"/>
          <a:srcRect l="12050" t="5019" r="18465" b="18340"/>
          <a:stretch>
            <a:fillRect/>
          </a:stretch>
        </p:blipFill>
        <p:spPr bwMode="auto">
          <a:xfrm>
            <a:off x="323850" y="908050"/>
            <a:ext cx="4168775" cy="5949950"/>
          </a:xfrm>
          <a:prstGeom prst="rect">
            <a:avLst/>
          </a:prstGeom>
          <a:noFill/>
          <a:ln w="9525">
            <a:solidFill>
              <a:schemeClr val="tx1"/>
            </a:solidFill>
            <a:miter lim="800000"/>
            <a:headEnd/>
            <a:tailEnd/>
          </a:ln>
        </p:spPr>
      </p:pic>
      <p:pic>
        <p:nvPicPr>
          <p:cNvPr id="93190" name="Picture 7" descr="133"/>
          <p:cNvPicPr>
            <a:picLocks noChangeAspect="1" noChangeArrowheads="1"/>
          </p:cNvPicPr>
          <p:nvPr/>
        </p:nvPicPr>
        <p:blipFill>
          <a:blip r:embed="rId4" cstate="print"/>
          <a:srcRect l="15154" t="10143" r="17990" b="12267"/>
          <a:stretch>
            <a:fillRect/>
          </a:stretch>
        </p:blipFill>
        <p:spPr bwMode="auto">
          <a:xfrm>
            <a:off x="4932363" y="908050"/>
            <a:ext cx="3962400" cy="5949950"/>
          </a:xfrm>
          <a:prstGeom prst="rect">
            <a:avLst/>
          </a:prstGeom>
          <a:noFill/>
          <a:ln w="9525">
            <a:noFill/>
            <a:miter lim="800000"/>
            <a:headEnd/>
            <a:tailEnd/>
          </a:ln>
        </p:spPr>
      </p:pic>
      <p:sp>
        <p:nvSpPr>
          <p:cNvPr id="93191" name="Rectangle 8"/>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800">
                <a:solidFill>
                  <a:srgbClr val="DC0000"/>
                </a:solidFill>
              </a:rPr>
              <a:t>Mikrobiální ekotoxikologie půdy</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Zástupný symbol pro číslo snímku 2"/>
          <p:cNvSpPr>
            <a:spLocks noGrp="1"/>
          </p:cNvSpPr>
          <p:nvPr>
            <p:ph type="sldNum" sz="quarter" idx="10"/>
          </p:nvPr>
        </p:nvSpPr>
        <p:spPr>
          <a:noFill/>
        </p:spPr>
        <p:txBody>
          <a:bodyPr/>
          <a:lstStyle/>
          <a:p>
            <a:r>
              <a:rPr lang="cs-CZ" smtClean="0">
                <a:latin typeface="Arial" charset="0"/>
              </a:rPr>
              <a:t>Snímek </a:t>
            </a:r>
            <a:fld id="{9FDD6BF3-E304-4DEC-9EF0-ABBEEFBE52E4}" type="slidenum">
              <a:rPr lang="cs-CZ" smtClean="0">
                <a:latin typeface="Arial" charset="0"/>
              </a:rPr>
              <a:pPr/>
              <a:t>83</a:t>
            </a:fld>
            <a:endParaRPr lang="cs-CZ" smtClean="0">
              <a:latin typeface="Arial" charset="0"/>
            </a:endParaRPr>
          </a:p>
        </p:txBody>
      </p:sp>
      <p:sp>
        <p:nvSpPr>
          <p:cNvPr id="94211"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94212" name="Text Box 5"/>
          <p:cNvSpPr txBox="1">
            <a:spLocks noChangeArrowheads="1"/>
          </p:cNvSpPr>
          <p:nvPr/>
        </p:nvSpPr>
        <p:spPr bwMode="auto">
          <a:xfrm>
            <a:off x="0" y="476250"/>
            <a:ext cx="9144000" cy="457200"/>
          </a:xfrm>
          <a:prstGeom prst="rect">
            <a:avLst/>
          </a:prstGeom>
          <a:noFill/>
          <a:ln w="9525">
            <a:noFill/>
            <a:miter lim="800000"/>
            <a:headEnd/>
            <a:tailEnd/>
          </a:ln>
        </p:spPr>
        <p:txBody>
          <a:bodyPr>
            <a:spAutoFit/>
          </a:bodyPr>
          <a:lstStyle/>
          <a:p>
            <a:pPr algn="ctr"/>
            <a:r>
              <a:rPr lang="cs-CZ" sz="2400">
                <a:solidFill>
                  <a:srgbClr val="DC0000"/>
                </a:solidFill>
              </a:rPr>
              <a:t>Ideální je syntéza obou přístupů</a:t>
            </a:r>
          </a:p>
        </p:txBody>
      </p:sp>
      <p:pic>
        <p:nvPicPr>
          <p:cNvPr id="94213" name="Picture 6" descr="160"/>
          <p:cNvPicPr>
            <a:picLocks noChangeAspect="1" noChangeArrowheads="1"/>
          </p:cNvPicPr>
          <p:nvPr/>
        </p:nvPicPr>
        <p:blipFill>
          <a:blip r:embed="rId3" cstate="print"/>
          <a:srcRect l="6866" t="12848" r="7623" b="7143"/>
          <a:stretch>
            <a:fillRect/>
          </a:stretch>
        </p:blipFill>
        <p:spPr bwMode="auto">
          <a:xfrm>
            <a:off x="468313" y="908050"/>
            <a:ext cx="8066087" cy="5832475"/>
          </a:xfrm>
          <a:prstGeom prst="rect">
            <a:avLst/>
          </a:prstGeom>
          <a:noFill/>
          <a:ln w="9525">
            <a:noFill/>
            <a:miter lim="800000"/>
            <a:headEnd/>
            <a:tailEnd/>
          </a:ln>
        </p:spPr>
      </p:pic>
      <p:sp>
        <p:nvSpPr>
          <p:cNvPr id="94214" name="Rectangle 7"/>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800">
                <a:solidFill>
                  <a:srgbClr val="DC0000"/>
                </a:solidFill>
              </a:rPr>
              <a:t>Mikrobiální ekotoxikologie půdy</a:t>
            </a: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Zástupný symbol pro číslo snímku 2"/>
          <p:cNvSpPr>
            <a:spLocks noGrp="1"/>
          </p:cNvSpPr>
          <p:nvPr>
            <p:ph type="sldNum" sz="quarter" idx="10"/>
          </p:nvPr>
        </p:nvSpPr>
        <p:spPr>
          <a:noFill/>
        </p:spPr>
        <p:txBody>
          <a:bodyPr/>
          <a:lstStyle/>
          <a:p>
            <a:r>
              <a:rPr lang="cs-CZ" smtClean="0">
                <a:latin typeface="Arial" charset="0"/>
              </a:rPr>
              <a:t>Snímek </a:t>
            </a:r>
            <a:fld id="{D618439C-D7E8-4AB8-9C08-D858E74D587E}" type="slidenum">
              <a:rPr lang="cs-CZ" smtClean="0">
                <a:latin typeface="Arial" charset="0"/>
              </a:rPr>
              <a:pPr/>
              <a:t>84</a:t>
            </a:fld>
            <a:endParaRPr lang="cs-CZ" smtClean="0">
              <a:latin typeface="Arial" charset="0"/>
            </a:endParaRPr>
          </a:p>
        </p:txBody>
      </p:sp>
      <p:sp>
        <p:nvSpPr>
          <p:cNvPr id="95235" name="Text Box 4"/>
          <p:cNvSpPr txBox="1">
            <a:spLocks noChangeArrowheads="1"/>
          </p:cNvSpPr>
          <p:nvPr/>
        </p:nvSpPr>
        <p:spPr bwMode="auto">
          <a:xfrm>
            <a:off x="152400" y="838200"/>
            <a:ext cx="8763000" cy="3987800"/>
          </a:xfrm>
          <a:prstGeom prst="rect">
            <a:avLst/>
          </a:prstGeom>
          <a:noFill/>
          <a:ln w="9525">
            <a:noFill/>
            <a:miter lim="800000"/>
            <a:headEnd/>
            <a:tailEnd/>
          </a:ln>
        </p:spPr>
        <p:txBody>
          <a:bodyPr>
            <a:spAutoFit/>
          </a:bodyPr>
          <a:lstStyle/>
          <a:p>
            <a:pPr eaLnBrk="0" hangingPunct="0">
              <a:spcBef>
                <a:spcPct val="50000"/>
              </a:spcBef>
            </a:pPr>
            <a:r>
              <a:rPr lang="cs-CZ" sz="1800"/>
              <a:t>Výzkumy vedoucí k odhadu druhů, množství a metabolických aktivit biomasy, biodiverzity, stability, funkceschopnosti atd. v půdě zahrnují:</a:t>
            </a:r>
          </a:p>
          <a:p>
            <a:pPr eaLnBrk="0" hangingPunct="0">
              <a:spcBef>
                <a:spcPct val="50000"/>
              </a:spcBef>
            </a:pPr>
            <a:endParaRPr lang="cs-CZ" sz="1800"/>
          </a:p>
          <a:p>
            <a:pPr eaLnBrk="0" hangingPunct="0">
              <a:spcBef>
                <a:spcPct val="50000"/>
              </a:spcBef>
            </a:pPr>
            <a:r>
              <a:rPr lang="cs-CZ" b="0"/>
              <a:t>- metody determinace uspořádání a výskytu mikroorganismů v půdě</a:t>
            </a:r>
          </a:p>
          <a:p>
            <a:pPr eaLnBrk="0" hangingPunct="0">
              <a:spcBef>
                <a:spcPct val="50000"/>
              </a:spcBef>
            </a:pPr>
            <a:r>
              <a:rPr lang="cs-CZ" b="0"/>
              <a:t>- isolace a charakterizace podskupin a druhů</a:t>
            </a:r>
          </a:p>
          <a:p>
            <a:pPr eaLnBrk="0" hangingPunct="0">
              <a:spcBef>
                <a:spcPct val="50000"/>
              </a:spcBef>
            </a:pPr>
            <a:r>
              <a:rPr lang="cs-CZ" b="0"/>
              <a:t>- odhadu množství a typů organismů v půdě</a:t>
            </a:r>
          </a:p>
          <a:p>
            <a:pPr eaLnBrk="0" hangingPunct="0">
              <a:spcBef>
                <a:spcPct val="50000"/>
              </a:spcBef>
            </a:pPr>
            <a:r>
              <a:rPr lang="cs-CZ" b="0"/>
              <a:t>- měření biomasy (kvantita a stabilita)</a:t>
            </a:r>
          </a:p>
          <a:p>
            <a:pPr eaLnBrk="0" hangingPunct="0">
              <a:spcBef>
                <a:spcPct val="50000"/>
              </a:spcBef>
            </a:pPr>
            <a:r>
              <a:rPr lang="cs-CZ" b="0"/>
              <a:t>- detekce a měření metabolických procesů (obecných i specifických)</a:t>
            </a:r>
          </a:p>
          <a:p>
            <a:pPr eaLnBrk="0" hangingPunct="0">
              <a:spcBef>
                <a:spcPct val="50000"/>
              </a:spcBef>
            </a:pPr>
            <a:r>
              <a:rPr lang="cs-CZ" b="0"/>
              <a:t>- měření aktivity mikroorganismů (růst, ATP apod.)</a:t>
            </a:r>
          </a:p>
          <a:p>
            <a:pPr eaLnBrk="0" hangingPunct="0">
              <a:spcBef>
                <a:spcPct val="50000"/>
              </a:spcBef>
            </a:pPr>
            <a:r>
              <a:rPr lang="cs-CZ" b="0"/>
              <a:t>- měření diverzity mikrobiálních společenstev</a:t>
            </a:r>
          </a:p>
          <a:p>
            <a:pPr eaLnBrk="0" hangingPunct="0">
              <a:spcBef>
                <a:spcPct val="50000"/>
              </a:spcBef>
            </a:pPr>
            <a:r>
              <a:rPr lang="cs-CZ" b="0"/>
              <a:t>- sledování interakcí (mykorhiza, rhizosféra)</a:t>
            </a:r>
          </a:p>
        </p:txBody>
      </p:sp>
      <p:sp>
        <p:nvSpPr>
          <p:cNvPr id="95236" name="Rectangle 6"/>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800">
                <a:solidFill>
                  <a:srgbClr val="DC0000"/>
                </a:solidFill>
              </a:rPr>
              <a:t>Mikrobiální ekotoxikologie půdy</a:t>
            </a: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Zástupný symbol pro číslo snímku 2"/>
          <p:cNvSpPr>
            <a:spLocks noGrp="1"/>
          </p:cNvSpPr>
          <p:nvPr>
            <p:ph type="sldNum" sz="quarter" idx="10"/>
          </p:nvPr>
        </p:nvSpPr>
        <p:spPr>
          <a:noFill/>
        </p:spPr>
        <p:txBody>
          <a:bodyPr/>
          <a:lstStyle/>
          <a:p>
            <a:r>
              <a:rPr lang="cs-CZ" smtClean="0">
                <a:latin typeface="Arial" charset="0"/>
              </a:rPr>
              <a:t>Snímek </a:t>
            </a:r>
            <a:fld id="{A411371B-45EA-4F9C-A99D-39A6EDC4D31C}" type="slidenum">
              <a:rPr lang="cs-CZ" smtClean="0">
                <a:latin typeface="Arial" charset="0"/>
              </a:rPr>
              <a:pPr/>
              <a:t>85</a:t>
            </a:fld>
            <a:endParaRPr lang="cs-CZ" smtClean="0">
              <a:latin typeface="Arial" charset="0"/>
            </a:endParaRPr>
          </a:p>
        </p:txBody>
      </p:sp>
      <p:sp>
        <p:nvSpPr>
          <p:cNvPr id="96259" name="Text Box 2"/>
          <p:cNvSpPr txBox="1">
            <a:spLocks noChangeArrowheads="1"/>
          </p:cNvSpPr>
          <p:nvPr/>
        </p:nvSpPr>
        <p:spPr bwMode="auto">
          <a:xfrm>
            <a:off x="8763000" y="6629400"/>
            <a:ext cx="381000" cy="244475"/>
          </a:xfrm>
          <a:prstGeom prst="rect">
            <a:avLst/>
          </a:prstGeom>
          <a:noFill/>
          <a:ln w="9525">
            <a:noFill/>
            <a:miter lim="800000"/>
            <a:headEnd/>
            <a:tailEnd/>
          </a:ln>
        </p:spPr>
        <p:txBody>
          <a:bodyPr>
            <a:spAutoFit/>
          </a:bodyPr>
          <a:lstStyle/>
          <a:p>
            <a:pPr algn="ctr" eaLnBrk="0" hangingPunct="0">
              <a:spcBef>
                <a:spcPct val="50000"/>
              </a:spcBef>
            </a:pPr>
            <a:fld id="{AE7B48EF-57D4-439E-9EA6-4C01D203AA7E}" type="slidenum">
              <a:rPr lang="cs-CZ" sz="1000">
                <a:solidFill>
                  <a:schemeClr val="bg1"/>
                </a:solidFill>
                <a:latin typeface="Times New Roman" pitchFamily="18" charset="0"/>
              </a:rPr>
              <a:pPr algn="ctr" eaLnBrk="0" hangingPunct="0">
                <a:spcBef>
                  <a:spcPct val="50000"/>
                </a:spcBef>
              </a:pPr>
              <a:t>85</a:t>
            </a:fld>
            <a:endParaRPr lang="cs-CZ" sz="1000">
              <a:solidFill>
                <a:schemeClr val="bg1"/>
              </a:solidFill>
              <a:latin typeface="Times New Roman" pitchFamily="18" charset="0"/>
            </a:endParaRPr>
          </a:p>
        </p:txBody>
      </p:sp>
      <p:pic>
        <p:nvPicPr>
          <p:cNvPr id="96260" name="Picture 8" descr="132"/>
          <p:cNvPicPr>
            <a:picLocks noChangeAspect="1" noChangeArrowheads="1"/>
          </p:cNvPicPr>
          <p:nvPr/>
        </p:nvPicPr>
        <p:blipFill>
          <a:blip r:embed="rId2" cstate="print"/>
          <a:srcRect l="8174" t="10835" r="6914" b="47125"/>
          <a:stretch>
            <a:fillRect/>
          </a:stretch>
        </p:blipFill>
        <p:spPr bwMode="auto">
          <a:xfrm>
            <a:off x="0" y="703263"/>
            <a:ext cx="9144000" cy="6154737"/>
          </a:xfrm>
          <a:prstGeom prst="rect">
            <a:avLst/>
          </a:prstGeom>
          <a:noFill/>
          <a:ln w="9525">
            <a:solidFill>
              <a:schemeClr val="tx1"/>
            </a:solidFill>
            <a:miter lim="800000"/>
            <a:headEnd/>
            <a:tailEnd/>
          </a:ln>
        </p:spPr>
      </p:pic>
      <p:sp>
        <p:nvSpPr>
          <p:cNvPr id="96261" name="Rectangle 9"/>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800">
                <a:solidFill>
                  <a:srgbClr val="DC0000"/>
                </a:solidFill>
              </a:rPr>
              <a:t>Mikrobiální ekotoxikologie půdy</a:t>
            </a: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Zástupný symbol pro číslo snímku 2"/>
          <p:cNvSpPr>
            <a:spLocks noGrp="1"/>
          </p:cNvSpPr>
          <p:nvPr>
            <p:ph type="sldNum" sz="quarter" idx="10"/>
          </p:nvPr>
        </p:nvSpPr>
        <p:spPr>
          <a:noFill/>
        </p:spPr>
        <p:txBody>
          <a:bodyPr/>
          <a:lstStyle/>
          <a:p>
            <a:r>
              <a:rPr lang="cs-CZ" smtClean="0">
                <a:latin typeface="Arial" charset="0"/>
              </a:rPr>
              <a:t>Snímek </a:t>
            </a:r>
            <a:fld id="{3FB4186C-1673-4879-B88F-22B8FA1841E9}" type="slidenum">
              <a:rPr lang="cs-CZ" smtClean="0">
                <a:latin typeface="Arial" charset="0"/>
              </a:rPr>
              <a:pPr/>
              <a:t>86</a:t>
            </a:fld>
            <a:endParaRPr lang="cs-CZ" smtClean="0">
              <a:latin typeface="Arial" charset="0"/>
            </a:endParaRPr>
          </a:p>
        </p:txBody>
      </p:sp>
      <p:pic>
        <p:nvPicPr>
          <p:cNvPr id="97283" name="Picture 4" descr="0015"/>
          <p:cNvPicPr>
            <a:picLocks noChangeAspect="1" noChangeArrowheads="1"/>
          </p:cNvPicPr>
          <p:nvPr/>
        </p:nvPicPr>
        <p:blipFill>
          <a:blip r:embed="rId2" cstate="print"/>
          <a:srcRect l="8693" t="8884" r="8765" b="24461"/>
          <a:stretch>
            <a:fillRect/>
          </a:stretch>
        </p:blipFill>
        <p:spPr bwMode="auto">
          <a:xfrm>
            <a:off x="0" y="836613"/>
            <a:ext cx="9144000" cy="5414962"/>
          </a:xfrm>
          <a:prstGeom prst="rect">
            <a:avLst/>
          </a:prstGeom>
          <a:noFill/>
          <a:ln w="9525">
            <a:noFill/>
            <a:miter lim="800000"/>
            <a:headEnd/>
            <a:tailEnd/>
          </a:ln>
        </p:spPr>
      </p:pic>
      <p:sp>
        <p:nvSpPr>
          <p:cNvPr id="97284" name="Rectangle 5"/>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800">
                <a:solidFill>
                  <a:srgbClr val="DC0000"/>
                </a:solidFill>
              </a:rPr>
              <a:t>Mikrobiální ekotoxikologie půdy</a:t>
            </a: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Zástupný symbol pro číslo snímku 2"/>
          <p:cNvSpPr>
            <a:spLocks noGrp="1"/>
          </p:cNvSpPr>
          <p:nvPr>
            <p:ph type="sldNum" sz="quarter" idx="10"/>
          </p:nvPr>
        </p:nvSpPr>
        <p:spPr>
          <a:noFill/>
        </p:spPr>
        <p:txBody>
          <a:bodyPr/>
          <a:lstStyle/>
          <a:p>
            <a:r>
              <a:rPr lang="cs-CZ" smtClean="0">
                <a:latin typeface="Arial" charset="0"/>
              </a:rPr>
              <a:t>Snímek </a:t>
            </a:r>
            <a:fld id="{5D72D8BE-B425-4422-B010-73C8F5F9BBAB}" type="slidenum">
              <a:rPr lang="cs-CZ" smtClean="0">
                <a:latin typeface="Arial" charset="0"/>
              </a:rPr>
              <a:pPr/>
              <a:t>87</a:t>
            </a:fld>
            <a:endParaRPr lang="cs-CZ" smtClean="0">
              <a:latin typeface="Arial" charset="0"/>
            </a:endParaRPr>
          </a:p>
        </p:txBody>
      </p:sp>
      <p:pic>
        <p:nvPicPr>
          <p:cNvPr id="98307" name="Picture 4" descr="0035"/>
          <p:cNvPicPr>
            <a:picLocks noChangeAspect="1" noChangeArrowheads="1"/>
          </p:cNvPicPr>
          <p:nvPr/>
        </p:nvPicPr>
        <p:blipFill>
          <a:blip r:embed="rId2" cstate="print"/>
          <a:srcRect l="13043" t="11841" r="6577" b="31868"/>
          <a:stretch>
            <a:fillRect/>
          </a:stretch>
        </p:blipFill>
        <p:spPr bwMode="auto">
          <a:xfrm>
            <a:off x="0" y="1052513"/>
            <a:ext cx="9144000" cy="4695825"/>
          </a:xfrm>
          <a:prstGeom prst="rect">
            <a:avLst/>
          </a:prstGeom>
          <a:noFill/>
          <a:ln w="9525">
            <a:solidFill>
              <a:schemeClr val="tx1"/>
            </a:solidFill>
            <a:miter lim="800000"/>
            <a:headEnd/>
            <a:tailEnd/>
          </a:ln>
        </p:spPr>
      </p:pic>
      <p:sp>
        <p:nvSpPr>
          <p:cNvPr id="98308" name="Rectangle 5"/>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800">
                <a:solidFill>
                  <a:srgbClr val="DC0000"/>
                </a:solidFill>
              </a:rPr>
              <a:t>Mikrobiální ekotoxikologie půdy</a:t>
            </a: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Zástupný symbol pro číslo snímku 2"/>
          <p:cNvSpPr>
            <a:spLocks noGrp="1"/>
          </p:cNvSpPr>
          <p:nvPr>
            <p:ph type="sldNum" sz="quarter" idx="10"/>
          </p:nvPr>
        </p:nvSpPr>
        <p:spPr>
          <a:noFill/>
        </p:spPr>
        <p:txBody>
          <a:bodyPr/>
          <a:lstStyle/>
          <a:p>
            <a:r>
              <a:rPr lang="cs-CZ" smtClean="0">
                <a:latin typeface="Arial" charset="0"/>
              </a:rPr>
              <a:t>Snímek </a:t>
            </a:r>
            <a:fld id="{C81772FB-4507-41F2-87AC-8342673731D6}" type="slidenum">
              <a:rPr lang="cs-CZ" smtClean="0">
                <a:latin typeface="Arial" charset="0"/>
              </a:rPr>
              <a:pPr/>
              <a:t>88</a:t>
            </a:fld>
            <a:endParaRPr lang="cs-CZ" smtClean="0">
              <a:latin typeface="Arial" charset="0"/>
            </a:endParaRPr>
          </a:p>
        </p:txBody>
      </p:sp>
      <p:sp>
        <p:nvSpPr>
          <p:cNvPr id="64516" name="Text Box 4"/>
          <p:cNvSpPr txBox="1">
            <a:spLocks noChangeArrowheads="1"/>
          </p:cNvSpPr>
          <p:nvPr/>
        </p:nvSpPr>
        <p:spPr bwMode="auto">
          <a:xfrm>
            <a:off x="179388" y="908050"/>
            <a:ext cx="5216525" cy="1676400"/>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a:outerShdw dist="35921" dir="2700000" algn="ctr" rotWithShape="0">
              <a:schemeClr val="tx1"/>
            </a:outerShdw>
          </a:effectLst>
        </p:spPr>
        <p:txBody>
          <a:bodyPr/>
          <a:lstStyle/>
          <a:p>
            <a:pPr algn="ctr" eaLnBrk="0" hangingPunct="0">
              <a:spcBef>
                <a:spcPct val="50000"/>
              </a:spcBef>
              <a:defRPr/>
            </a:pPr>
            <a:endParaRPr lang="en-US" sz="2400">
              <a:solidFill>
                <a:srgbClr val="FFFF00"/>
              </a:solidFill>
              <a:effectLst>
                <a:outerShdw blurRad="38100" dist="38100" dir="2700000" algn="tl">
                  <a:srgbClr val="000000"/>
                </a:outerShdw>
              </a:effectLst>
              <a:latin typeface="Times New Roman" pitchFamily="18" charset="0"/>
            </a:endParaRPr>
          </a:p>
          <a:p>
            <a:pPr algn="ctr" eaLnBrk="0" hangingPunct="0">
              <a:spcBef>
                <a:spcPct val="50000"/>
              </a:spcBef>
              <a:defRPr/>
            </a:pPr>
            <a:r>
              <a:rPr lang="en-US" sz="2400">
                <a:solidFill>
                  <a:srgbClr val="FFFF00"/>
                </a:solidFill>
                <a:effectLst>
                  <a:outerShdw blurRad="38100" dist="38100" dir="2700000" algn="tl">
                    <a:srgbClr val="000000"/>
                  </a:outerShdw>
                </a:effectLst>
                <a:latin typeface="Times New Roman" pitchFamily="18" charset="0"/>
              </a:rPr>
              <a:t>Ochrana ŽP </a:t>
            </a:r>
          </a:p>
        </p:txBody>
      </p:sp>
      <p:sp>
        <p:nvSpPr>
          <p:cNvPr id="99332" name="Text Box 6"/>
          <p:cNvSpPr txBox="1">
            <a:spLocks noChangeArrowheads="1"/>
          </p:cNvSpPr>
          <p:nvPr/>
        </p:nvSpPr>
        <p:spPr bwMode="auto">
          <a:xfrm>
            <a:off x="250825" y="1125538"/>
            <a:ext cx="5008563" cy="366712"/>
          </a:xfrm>
          <a:prstGeom prst="rect">
            <a:avLst/>
          </a:prstGeom>
          <a:noFill/>
          <a:ln w="9525">
            <a:noFill/>
            <a:miter lim="800000"/>
            <a:headEnd/>
            <a:tailEnd/>
          </a:ln>
        </p:spPr>
        <p:txBody>
          <a:bodyPr>
            <a:spAutoFit/>
          </a:bodyPr>
          <a:lstStyle/>
          <a:p>
            <a:pPr algn="ctr" eaLnBrk="0" hangingPunct="0">
              <a:spcBef>
                <a:spcPct val="50000"/>
              </a:spcBef>
            </a:pPr>
            <a:r>
              <a:rPr lang="en-US" sz="1800">
                <a:solidFill>
                  <a:schemeClr val="bg1"/>
                </a:solidFill>
                <a:latin typeface="Times New Roman" pitchFamily="18" charset="0"/>
              </a:rPr>
              <a:t>Biomonitoring kvality ekosystému</a:t>
            </a:r>
            <a:endParaRPr lang="en-US" sz="2400">
              <a:solidFill>
                <a:schemeClr val="bg1"/>
              </a:solidFill>
              <a:latin typeface="Times New Roman" pitchFamily="18" charset="0"/>
            </a:endParaRPr>
          </a:p>
        </p:txBody>
      </p:sp>
      <p:sp>
        <p:nvSpPr>
          <p:cNvPr id="64519" name="AutoShape 7"/>
          <p:cNvSpPr>
            <a:spLocks noChangeArrowheads="1"/>
          </p:cNvSpPr>
          <p:nvPr/>
        </p:nvSpPr>
        <p:spPr bwMode="auto">
          <a:xfrm>
            <a:off x="5148263" y="225425"/>
            <a:ext cx="3792537" cy="1600200"/>
          </a:xfrm>
          <a:prstGeom prst="leftArrowCallout">
            <a:avLst>
              <a:gd name="adj1" fmla="val 25000"/>
              <a:gd name="adj2" fmla="val 25694"/>
              <a:gd name="adj3" fmla="val 19838"/>
              <a:gd name="adj4" fmla="val 87866"/>
            </a:avLst>
          </a:prstGeom>
          <a:solidFill>
            <a:srgbClr val="CC0000"/>
          </a:solidFill>
          <a:ln w="38100">
            <a:solidFill>
              <a:srgbClr val="CC0000"/>
            </a:solidFill>
            <a:miter lim="800000"/>
            <a:headEnd/>
            <a:tailEnd/>
          </a:ln>
          <a:effectLst>
            <a:outerShdw dist="35921" dir="2700000" algn="ctr" rotWithShape="0">
              <a:schemeClr val="tx1"/>
            </a:outerShdw>
          </a:effectLst>
        </p:spPr>
        <p:txBody>
          <a:bodyPr anchor="ctr"/>
          <a:lstStyle/>
          <a:p>
            <a:pPr eaLnBrk="0" hangingPunct="0">
              <a:spcBef>
                <a:spcPct val="20000"/>
              </a:spcBef>
              <a:buFont typeface="Wingdings" pitchFamily="2" charset="2"/>
              <a:buChar char="¤"/>
              <a:defRPr/>
            </a:pPr>
            <a:r>
              <a:rPr lang="en-US" sz="1800" b="0">
                <a:solidFill>
                  <a:srgbClr val="FFFF00"/>
                </a:solidFill>
                <a:latin typeface="Times New Roman" pitchFamily="18" charset="0"/>
              </a:rPr>
              <a:t>  laboratorní testy chemikálií (OECD, SETAC, BBA návody)</a:t>
            </a:r>
          </a:p>
          <a:p>
            <a:pPr eaLnBrk="0" hangingPunct="0">
              <a:spcBef>
                <a:spcPct val="20000"/>
              </a:spcBef>
              <a:defRPr/>
            </a:pPr>
            <a:endParaRPr lang="en-US" sz="1800" b="0">
              <a:solidFill>
                <a:srgbClr val="FFFF00"/>
              </a:solidFill>
              <a:latin typeface="Times New Roman" pitchFamily="18" charset="0"/>
            </a:endParaRPr>
          </a:p>
          <a:p>
            <a:pPr eaLnBrk="0" hangingPunct="0">
              <a:spcBef>
                <a:spcPct val="20000"/>
              </a:spcBef>
              <a:buFont typeface="Wingdings" pitchFamily="2" charset="2"/>
              <a:buChar char="¤"/>
              <a:defRPr/>
            </a:pPr>
            <a:r>
              <a:rPr lang="en-US" sz="1800" b="0">
                <a:solidFill>
                  <a:srgbClr val="FFFF00"/>
                </a:solidFill>
                <a:latin typeface="Times New Roman" pitchFamily="18" charset="0"/>
              </a:rPr>
              <a:t>  monitoring stavu půdních mikroorganismů</a:t>
            </a:r>
          </a:p>
        </p:txBody>
      </p:sp>
      <p:sp>
        <p:nvSpPr>
          <p:cNvPr id="64520" name="Text Box 8"/>
          <p:cNvSpPr txBox="1">
            <a:spLocks noChangeArrowheads="1"/>
          </p:cNvSpPr>
          <p:nvPr/>
        </p:nvSpPr>
        <p:spPr bwMode="auto">
          <a:xfrm>
            <a:off x="179388" y="2781300"/>
            <a:ext cx="3116262" cy="2108200"/>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a:outerShdw dist="35921" dir="2700000" algn="ctr" rotWithShape="0">
              <a:schemeClr val="tx1"/>
            </a:outerShdw>
          </a:effectLst>
        </p:spPr>
        <p:txBody>
          <a:bodyPr>
            <a:spAutoFit/>
          </a:bodyPr>
          <a:lstStyle/>
          <a:p>
            <a:pPr eaLnBrk="0" hangingPunct="0">
              <a:spcBef>
                <a:spcPct val="50000"/>
              </a:spcBef>
              <a:defRPr/>
            </a:pPr>
            <a:r>
              <a:rPr lang="en-US" sz="2400">
                <a:solidFill>
                  <a:srgbClr val="FFFF00"/>
                </a:solidFill>
                <a:latin typeface="Times New Roman" pitchFamily="18" charset="0"/>
              </a:rPr>
              <a:t>“Community level”</a:t>
            </a:r>
            <a:endParaRPr lang="en-US" sz="1800">
              <a:solidFill>
                <a:srgbClr val="FFFF00"/>
              </a:solidFill>
              <a:latin typeface="Times New Roman" pitchFamily="18" charset="0"/>
            </a:endParaRPr>
          </a:p>
          <a:p>
            <a:pPr eaLnBrk="0" hangingPunct="0">
              <a:spcBef>
                <a:spcPct val="50000"/>
              </a:spcBef>
              <a:buFont typeface="Wingdings" pitchFamily="2" charset="2"/>
              <a:buChar char=""/>
              <a:defRPr/>
            </a:pPr>
            <a:r>
              <a:rPr lang="en-US" sz="1800" b="0">
                <a:solidFill>
                  <a:srgbClr val="FFFF00"/>
                </a:solidFill>
                <a:latin typeface="Times New Roman" pitchFamily="18" charset="0"/>
              </a:rPr>
              <a:t> strukturní diverzita</a:t>
            </a:r>
          </a:p>
          <a:p>
            <a:pPr eaLnBrk="0" hangingPunct="0">
              <a:spcBef>
                <a:spcPct val="50000"/>
              </a:spcBef>
              <a:buFont typeface="Wingdings" pitchFamily="2" charset="2"/>
              <a:buChar char=""/>
              <a:defRPr/>
            </a:pPr>
            <a:r>
              <a:rPr lang="en-US" sz="1800" b="0">
                <a:solidFill>
                  <a:srgbClr val="FFFF00"/>
                </a:solidFill>
                <a:latin typeface="Times New Roman" pitchFamily="18" charset="0"/>
              </a:rPr>
              <a:t> funkční diverzita</a:t>
            </a:r>
          </a:p>
          <a:p>
            <a:pPr eaLnBrk="0" hangingPunct="0">
              <a:spcBef>
                <a:spcPct val="50000"/>
              </a:spcBef>
              <a:buFont typeface="Wingdings" pitchFamily="2" charset="2"/>
              <a:buChar char=""/>
              <a:defRPr/>
            </a:pPr>
            <a:r>
              <a:rPr lang="en-US" sz="1800" b="0">
                <a:solidFill>
                  <a:srgbClr val="FFFF00"/>
                </a:solidFill>
                <a:latin typeface="Times New Roman" pitchFamily="18" charset="0"/>
              </a:rPr>
              <a:t> taxonomická diverzita</a:t>
            </a:r>
          </a:p>
          <a:p>
            <a:pPr eaLnBrk="0" hangingPunct="0">
              <a:spcBef>
                <a:spcPct val="50000"/>
              </a:spcBef>
              <a:buFont typeface="Wingdings" pitchFamily="2" charset="2"/>
              <a:buChar char=""/>
              <a:defRPr/>
            </a:pPr>
            <a:r>
              <a:rPr lang="en-US" sz="1800" b="0">
                <a:solidFill>
                  <a:srgbClr val="FFFF00"/>
                </a:solidFill>
                <a:latin typeface="Times New Roman" pitchFamily="18" charset="0"/>
              </a:rPr>
              <a:t> fenotypová diverzita</a:t>
            </a:r>
            <a:endParaRPr lang="en-US" sz="2400" b="0">
              <a:solidFill>
                <a:srgbClr val="FFFF00"/>
              </a:solidFill>
              <a:latin typeface="Times New Roman" pitchFamily="18" charset="0"/>
            </a:endParaRPr>
          </a:p>
        </p:txBody>
      </p:sp>
      <p:sp>
        <p:nvSpPr>
          <p:cNvPr id="64521" name="Text Box 9"/>
          <p:cNvSpPr txBox="1">
            <a:spLocks noChangeArrowheads="1"/>
          </p:cNvSpPr>
          <p:nvPr/>
        </p:nvSpPr>
        <p:spPr bwMode="auto">
          <a:xfrm>
            <a:off x="1084263" y="5029200"/>
            <a:ext cx="3724275" cy="1144588"/>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a:outerShdw dist="35921" dir="2700000" algn="ctr" rotWithShape="0">
              <a:schemeClr val="tx1"/>
            </a:outerShdw>
          </a:effectLst>
        </p:spPr>
        <p:txBody>
          <a:bodyPr>
            <a:spAutoFit/>
          </a:bodyPr>
          <a:lstStyle/>
          <a:p>
            <a:pPr eaLnBrk="0" hangingPunct="0">
              <a:spcBef>
                <a:spcPct val="50000"/>
              </a:spcBef>
              <a:defRPr/>
            </a:pPr>
            <a:r>
              <a:rPr lang="en-US" sz="2400">
                <a:solidFill>
                  <a:srgbClr val="FFFF00"/>
                </a:solidFill>
                <a:latin typeface="Times New Roman" pitchFamily="18" charset="0"/>
              </a:rPr>
              <a:t>“Population level”</a:t>
            </a:r>
            <a:endParaRPr lang="en-US" sz="1800">
              <a:solidFill>
                <a:srgbClr val="FFFF00"/>
              </a:solidFill>
              <a:latin typeface="Times New Roman" pitchFamily="18" charset="0"/>
            </a:endParaRPr>
          </a:p>
          <a:p>
            <a:pPr eaLnBrk="0" hangingPunct="0">
              <a:spcBef>
                <a:spcPct val="50000"/>
              </a:spcBef>
              <a:buFont typeface="Wingdings" pitchFamily="2" charset="2"/>
              <a:buChar char=""/>
              <a:defRPr/>
            </a:pPr>
            <a:r>
              <a:rPr lang="en-US" sz="1800" b="0">
                <a:solidFill>
                  <a:srgbClr val="FFFF00"/>
                </a:solidFill>
                <a:latin typeface="Times New Roman" pitchFamily="18" charset="0"/>
              </a:rPr>
              <a:t> speciální funkce a aktivity (např. nitrifikace, metanogeneze apod.)</a:t>
            </a:r>
          </a:p>
        </p:txBody>
      </p:sp>
      <p:sp>
        <p:nvSpPr>
          <p:cNvPr id="64522" name="Text Box 10"/>
          <p:cNvSpPr txBox="1">
            <a:spLocks noChangeArrowheads="1"/>
          </p:cNvSpPr>
          <p:nvPr/>
        </p:nvSpPr>
        <p:spPr bwMode="auto">
          <a:xfrm>
            <a:off x="5076825" y="3886200"/>
            <a:ext cx="4067175" cy="1343025"/>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a:outerShdw dist="35921" dir="2700000" algn="ctr" rotWithShape="0">
              <a:schemeClr val="tx1"/>
            </a:outerShdw>
          </a:effectLst>
        </p:spPr>
        <p:txBody>
          <a:bodyPr/>
          <a:lstStyle/>
          <a:p>
            <a:pPr eaLnBrk="0" hangingPunct="0">
              <a:spcBef>
                <a:spcPct val="50000"/>
              </a:spcBef>
              <a:defRPr/>
            </a:pPr>
            <a:r>
              <a:rPr lang="en-US" sz="2400">
                <a:solidFill>
                  <a:srgbClr val="FFFF00"/>
                </a:solidFill>
                <a:effectLst>
                  <a:outerShdw blurRad="38100" dist="38100" dir="2700000" algn="tl">
                    <a:srgbClr val="000000"/>
                  </a:outerShdw>
                </a:effectLst>
                <a:latin typeface="Times New Roman" pitchFamily="18" charset="0"/>
              </a:rPr>
              <a:t>“Biomass level” přístup</a:t>
            </a:r>
            <a:endParaRPr lang="en-US" sz="2400">
              <a:solidFill>
                <a:srgbClr val="FFFF00"/>
              </a:solidFill>
              <a:latin typeface="Times New Roman" pitchFamily="18" charset="0"/>
            </a:endParaRPr>
          </a:p>
          <a:p>
            <a:pPr eaLnBrk="0" hangingPunct="0">
              <a:spcBef>
                <a:spcPct val="50000"/>
              </a:spcBef>
              <a:buFont typeface="Wingdings" pitchFamily="2" charset="2"/>
              <a:buChar char=""/>
              <a:defRPr/>
            </a:pPr>
            <a:r>
              <a:rPr lang="en-US" sz="1800" b="0">
                <a:solidFill>
                  <a:srgbClr val="FFFF00"/>
                </a:solidFill>
                <a:latin typeface="Times New Roman" pitchFamily="18" charset="0"/>
              </a:rPr>
              <a:t> kvantifikace celé biomasy (např. C</a:t>
            </a:r>
            <a:r>
              <a:rPr lang="en-US" sz="1800" b="0" baseline="-25000">
                <a:solidFill>
                  <a:srgbClr val="FFFF00"/>
                </a:solidFill>
                <a:latin typeface="Times New Roman" pitchFamily="18" charset="0"/>
              </a:rPr>
              <a:t>bio</a:t>
            </a:r>
            <a:r>
              <a:rPr lang="en-US" sz="1800" b="0">
                <a:solidFill>
                  <a:srgbClr val="FFFF00"/>
                </a:solidFill>
                <a:latin typeface="Times New Roman" pitchFamily="18" charset="0"/>
              </a:rPr>
              <a:t>)</a:t>
            </a:r>
          </a:p>
          <a:p>
            <a:pPr eaLnBrk="0" hangingPunct="0">
              <a:spcBef>
                <a:spcPct val="50000"/>
              </a:spcBef>
              <a:buFont typeface="Wingdings" pitchFamily="2" charset="2"/>
              <a:buChar char=""/>
              <a:defRPr/>
            </a:pPr>
            <a:r>
              <a:rPr lang="en-US" sz="1800" b="0">
                <a:solidFill>
                  <a:srgbClr val="FFFF00"/>
                </a:solidFill>
                <a:latin typeface="Times New Roman" pitchFamily="18" charset="0"/>
              </a:rPr>
              <a:t> aktivity celé biomasy (e.g. respiration)</a:t>
            </a:r>
            <a:endParaRPr lang="en-US" sz="2400" b="0">
              <a:solidFill>
                <a:srgbClr val="FFFF00"/>
              </a:solidFill>
              <a:latin typeface="Times New Roman" pitchFamily="18" charset="0"/>
            </a:endParaRPr>
          </a:p>
        </p:txBody>
      </p:sp>
      <p:sp>
        <p:nvSpPr>
          <p:cNvPr id="64523" name="Rectangle 11"/>
          <p:cNvSpPr>
            <a:spLocks noChangeArrowheads="1"/>
          </p:cNvSpPr>
          <p:nvPr/>
        </p:nvSpPr>
        <p:spPr bwMode="auto">
          <a:xfrm>
            <a:off x="5610225" y="1825625"/>
            <a:ext cx="3330575" cy="609600"/>
          </a:xfrm>
          <a:prstGeom prst="rect">
            <a:avLst/>
          </a:prstGeom>
          <a:solidFill>
            <a:srgbClr val="CC0000"/>
          </a:solidFill>
          <a:ln w="38100">
            <a:solidFill>
              <a:srgbClr val="CC0000"/>
            </a:solidFill>
            <a:miter lim="800000"/>
            <a:headEnd/>
            <a:tailEnd/>
          </a:ln>
          <a:effectLst>
            <a:outerShdw dist="35921" dir="2700000" algn="ctr" rotWithShape="0">
              <a:schemeClr val="tx1"/>
            </a:outerShdw>
          </a:effectLst>
        </p:spPr>
        <p:txBody>
          <a:bodyPr wrap="none" anchor="ctr"/>
          <a:lstStyle/>
          <a:p>
            <a:pPr algn="ctr" eaLnBrk="0" hangingPunct="0">
              <a:defRPr/>
            </a:pPr>
            <a:endParaRPr lang="en-US" sz="2400" b="0">
              <a:latin typeface="Times New Roman" pitchFamily="18" charset="0"/>
            </a:endParaRPr>
          </a:p>
        </p:txBody>
      </p:sp>
      <p:sp>
        <p:nvSpPr>
          <p:cNvPr id="64524" name="Oval 12"/>
          <p:cNvSpPr>
            <a:spLocks noChangeArrowheads="1"/>
          </p:cNvSpPr>
          <p:nvPr/>
        </p:nvSpPr>
        <p:spPr bwMode="auto">
          <a:xfrm>
            <a:off x="5621338" y="1901825"/>
            <a:ext cx="3319462" cy="1127125"/>
          </a:xfrm>
          <a:prstGeom prst="ellipse">
            <a:avLst/>
          </a:prstGeom>
          <a:solidFill>
            <a:srgbClr val="FFFF00"/>
          </a:solidFill>
          <a:ln w="38100">
            <a:solidFill>
              <a:srgbClr val="CC0000"/>
            </a:solidFill>
            <a:round/>
            <a:headEnd/>
            <a:tailEnd/>
          </a:ln>
          <a:effectLst>
            <a:outerShdw dist="35921" dir="2700000" algn="ctr" rotWithShape="0">
              <a:schemeClr val="tx1"/>
            </a:outerShdw>
          </a:effectLst>
        </p:spPr>
        <p:txBody>
          <a:bodyPr/>
          <a:lstStyle/>
          <a:p>
            <a:pPr algn="ctr" eaLnBrk="0" hangingPunct="0">
              <a:spcBef>
                <a:spcPct val="50000"/>
              </a:spcBef>
              <a:defRPr/>
            </a:pPr>
            <a:r>
              <a:rPr lang="en-US" sz="2400">
                <a:solidFill>
                  <a:schemeClr val="accent2"/>
                </a:solidFill>
                <a:effectLst>
                  <a:outerShdw blurRad="38100" dist="38100" dir="2700000" algn="tl">
                    <a:srgbClr val="000000"/>
                  </a:outerShdw>
                </a:effectLst>
                <a:latin typeface="Times New Roman" pitchFamily="18" charset="0"/>
              </a:rPr>
              <a:t>Půdní mikrobiologie</a:t>
            </a:r>
          </a:p>
        </p:txBody>
      </p:sp>
      <p:sp>
        <p:nvSpPr>
          <p:cNvPr id="64525" name="AutoShape 13"/>
          <p:cNvSpPr>
            <a:spLocks noChangeArrowheads="1"/>
          </p:cNvSpPr>
          <p:nvPr/>
        </p:nvSpPr>
        <p:spPr bwMode="auto">
          <a:xfrm rot="10229933">
            <a:off x="3451225" y="2395538"/>
            <a:ext cx="2371725" cy="347662"/>
          </a:xfrm>
          <a:prstGeom prst="rightArrow">
            <a:avLst>
              <a:gd name="adj1" fmla="val 50000"/>
              <a:gd name="adj2" fmla="val 170548"/>
            </a:avLst>
          </a:prstGeom>
          <a:solidFill>
            <a:srgbClr val="FFFF00"/>
          </a:solidFill>
          <a:ln w="9525">
            <a:noFill/>
            <a:miter lim="800000"/>
            <a:headEnd/>
            <a:tailEnd/>
          </a:ln>
          <a:effectLst>
            <a:outerShdw dist="25400" dir="5400000" algn="ctr" rotWithShape="0">
              <a:schemeClr val="tx1"/>
            </a:outerShdw>
          </a:effectLst>
        </p:spPr>
        <p:txBody>
          <a:bodyPr wrap="none" anchor="ctr"/>
          <a:lstStyle/>
          <a:p>
            <a:pPr algn="ctr" eaLnBrk="0" hangingPunct="0">
              <a:defRPr/>
            </a:pPr>
            <a:endParaRPr lang="en-US" sz="2400" b="0">
              <a:latin typeface="Times New Roman" pitchFamily="18" charset="0"/>
            </a:endParaRPr>
          </a:p>
        </p:txBody>
      </p:sp>
      <p:sp>
        <p:nvSpPr>
          <p:cNvPr id="64526" name="AutoShape 14"/>
          <p:cNvSpPr>
            <a:spLocks noChangeArrowheads="1"/>
          </p:cNvSpPr>
          <p:nvPr/>
        </p:nvSpPr>
        <p:spPr bwMode="auto">
          <a:xfrm rot="8168749">
            <a:off x="3570288" y="3371850"/>
            <a:ext cx="2628900" cy="320675"/>
          </a:xfrm>
          <a:prstGeom prst="rightArrow">
            <a:avLst>
              <a:gd name="adj1" fmla="val 50000"/>
              <a:gd name="adj2" fmla="val 204950"/>
            </a:avLst>
          </a:prstGeom>
          <a:solidFill>
            <a:srgbClr val="FFFF00"/>
          </a:solidFill>
          <a:ln w="9525">
            <a:noFill/>
            <a:miter lim="800000"/>
            <a:headEnd/>
            <a:tailEnd/>
          </a:ln>
          <a:effectLst>
            <a:outerShdw dist="25400" dir="5400000" algn="ctr" rotWithShape="0">
              <a:schemeClr val="tx1"/>
            </a:outerShdw>
          </a:effectLst>
        </p:spPr>
        <p:txBody>
          <a:bodyPr rot="10800000" wrap="none" anchor="ctr"/>
          <a:lstStyle/>
          <a:p>
            <a:pPr algn="ctr" eaLnBrk="0" hangingPunct="0">
              <a:defRPr/>
            </a:pPr>
            <a:endParaRPr lang="en-US" sz="2400" b="0">
              <a:latin typeface="Times New Roman" pitchFamily="18" charset="0"/>
            </a:endParaRPr>
          </a:p>
        </p:txBody>
      </p:sp>
      <p:sp>
        <p:nvSpPr>
          <p:cNvPr id="64527" name="AutoShape 15"/>
          <p:cNvSpPr>
            <a:spLocks noChangeArrowheads="1"/>
          </p:cNvSpPr>
          <p:nvPr/>
        </p:nvSpPr>
        <p:spPr bwMode="auto">
          <a:xfrm rot="7130972">
            <a:off x="5312569" y="3140869"/>
            <a:ext cx="1120775" cy="271463"/>
          </a:xfrm>
          <a:prstGeom prst="rightArrow">
            <a:avLst>
              <a:gd name="adj1" fmla="val 53287"/>
              <a:gd name="adj2" fmla="val 258786"/>
            </a:avLst>
          </a:prstGeom>
          <a:solidFill>
            <a:srgbClr val="FFFF00"/>
          </a:solidFill>
          <a:ln w="9525">
            <a:noFill/>
            <a:miter lim="800000"/>
            <a:headEnd/>
            <a:tailEnd/>
          </a:ln>
          <a:effectLst>
            <a:outerShdw dist="25400" dir="5400000" algn="ctr" rotWithShape="0">
              <a:schemeClr val="tx1"/>
            </a:outerShdw>
          </a:effectLst>
        </p:spPr>
        <p:txBody>
          <a:bodyPr rot="10800000" vert="eaVert" wrap="none" anchor="ctr"/>
          <a:lstStyle/>
          <a:p>
            <a:pPr algn="ctr" eaLnBrk="0" hangingPunct="0">
              <a:defRPr/>
            </a:pPr>
            <a:endParaRPr lang="en-US" sz="2400" b="0">
              <a:latin typeface="Times New Roman" pitchFamily="18" charset="0"/>
            </a:endParaRPr>
          </a:p>
        </p:txBody>
      </p:sp>
      <p:sp>
        <p:nvSpPr>
          <p:cNvPr id="99342" name="Rectangle 16"/>
          <p:cNvSpPr>
            <a:spLocks noChangeArrowheads="1"/>
          </p:cNvSpPr>
          <p:nvPr/>
        </p:nvSpPr>
        <p:spPr bwMode="auto">
          <a:xfrm>
            <a:off x="5654675" y="2333625"/>
            <a:ext cx="269875" cy="152400"/>
          </a:xfrm>
          <a:prstGeom prst="rect">
            <a:avLst/>
          </a:prstGeom>
          <a:solidFill>
            <a:srgbClr val="FFFF00"/>
          </a:solidFill>
          <a:ln w="9525">
            <a:noFill/>
            <a:miter lim="800000"/>
            <a:headEnd/>
            <a:tailEnd/>
          </a:ln>
        </p:spPr>
        <p:txBody>
          <a:bodyPr wrap="none" anchor="ctr"/>
          <a:lstStyle/>
          <a:p>
            <a:pPr algn="ctr" eaLnBrk="0" hangingPunct="0"/>
            <a:endParaRPr lang="en-US" sz="2400" b="0">
              <a:latin typeface="Times New Roman" pitchFamily="18" charset="0"/>
            </a:endParaRPr>
          </a:p>
        </p:txBody>
      </p:sp>
      <p:sp>
        <p:nvSpPr>
          <p:cNvPr id="99343" name="Rectangle 17"/>
          <p:cNvSpPr>
            <a:spLocks noChangeArrowheads="1"/>
          </p:cNvSpPr>
          <p:nvPr/>
        </p:nvSpPr>
        <p:spPr bwMode="auto">
          <a:xfrm>
            <a:off x="0" y="0"/>
            <a:ext cx="9144000" cy="476250"/>
          </a:xfrm>
          <a:prstGeom prst="rect">
            <a:avLst/>
          </a:prstGeom>
          <a:noFill/>
          <a:ln w="9525">
            <a:noFill/>
            <a:miter lim="800000"/>
            <a:headEnd/>
            <a:tailEnd/>
          </a:ln>
        </p:spPr>
        <p:txBody>
          <a:bodyPr anchor="ctr"/>
          <a:lstStyle/>
          <a:p>
            <a:r>
              <a:rPr lang="cs-CZ" sz="2800">
                <a:solidFill>
                  <a:srgbClr val="DC0000"/>
                </a:solidFill>
              </a:rPr>
              <a:t>Mikrobiální ekotoxikologie půdy</a:t>
            </a: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Zástupný symbol pro číslo snímku 2"/>
          <p:cNvSpPr>
            <a:spLocks noGrp="1"/>
          </p:cNvSpPr>
          <p:nvPr>
            <p:ph type="sldNum" sz="quarter" idx="10"/>
          </p:nvPr>
        </p:nvSpPr>
        <p:spPr>
          <a:noFill/>
        </p:spPr>
        <p:txBody>
          <a:bodyPr/>
          <a:lstStyle/>
          <a:p>
            <a:r>
              <a:rPr lang="cs-CZ" smtClean="0">
                <a:latin typeface="Arial" charset="0"/>
              </a:rPr>
              <a:t>Snímek </a:t>
            </a:r>
            <a:fld id="{2E5CBE2E-B1E4-45F7-96D5-43720CEA3930}" type="slidenum">
              <a:rPr lang="cs-CZ" smtClean="0">
                <a:latin typeface="Arial" charset="0"/>
              </a:rPr>
              <a:pPr/>
              <a:t>89</a:t>
            </a:fld>
            <a:endParaRPr lang="cs-CZ" smtClean="0">
              <a:latin typeface="Arial" charset="0"/>
            </a:endParaRPr>
          </a:p>
        </p:txBody>
      </p:sp>
      <p:sp>
        <p:nvSpPr>
          <p:cNvPr id="100355" name="Text Box 4"/>
          <p:cNvSpPr txBox="1">
            <a:spLocks noChangeArrowheads="1"/>
          </p:cNvSpPr>
          <p:nvPr/>
        </p:nvSpPr>
        <p:spPr bwMode="auto">
          <a:xfrm>
            <a:off x="271463" y="2667000"/>
            <a:ext cx="3454400" cy="2473325"/>
          </a:xfrm>
          <a:prstGeom prst="rect">
            <a:avLst/>
          </a:prstGeom>
          <a:solidFill>
            <a:schemeClr val="tx1"/>
          </a:solidFill>
          <a:ln w="9525">
            <a:noFill/>
            <a:miter lim="800000"/>
            <a:headEnd/>
            <a:tailEnd/>
          </a:ln>
        </p:spPr>
        <p:txBody>
          <a:bodyPr>
            <a:spAutoFit/>
          </a:bodyPr>
          <a:lstStyle/>
          <a:p>
            <a:pPr eaLnBrk="0" hangingPunct="0">
              <a:spcBef>
                <a:spcPct val="50000"/>
              </a:spcBef>
            </a:pPr>
            <a:r>
              <a:rPr lang="cs-CZ" sz="2400">
                <a:solidFill>
                  <a:srgbClr val="FFFF00"/>
                </a:solidFill>
              </a:rPr>
              <a:t>Kvantita mikroorganismů</a:t>
            </a:r>
          </a:p>
          <a:p>
            <a:pPr eaLnBrk="0" hangingPunct="0">
              <a:spcBef>
                <a:spcPct val="50000"/>
              </a:spcBef>
              <a:buFontTx/>
              <a:buChar char="•"/>
            </a:pPr>
            <a:r>
              <a:rPr lang="cs-CZ" sz="1800">
                <a:solidFill>
                  <a:schemeClr val="hlink"/>
                </a:solidFill>
              </a:rPr>
              <a:t> množství biomasy</a:t>
            </a:r>
          </a:p>
          <a:p>
            <a:pPr eaLnBrk="0" hangingPunct="0">
              <a:spcBef>
                <a:spcPct val="50000"/>
              </a:spcBef>
              <a:buFontTx/>
              <a:buChar char="•"/>
            </a:pPr>
            <a:r>
              <a:rPr lang="cs-CZ" sz="1800">
                <a:solidFill>
                  <a:schemeClr val="hlink"/>
                </a:solidFill>
              </a:rPr>
              <a:t> oživení půdy</a:t>
            </a:r>
          </a:p>
          <a:p>
            <a:pPr eaLnBrk="0" hangingPunct="0">
              <a:spcBef>
                <a:spcPct val="50000"/>
              </a:spcBef>
              <a:buFontTx/>
              <a:buChar char="•"/>
            </a:pPr>
            <a:r>
              <a:rPr lang="cs-CZ" sz="1800">
                <a:solidFill>
                  <a:schemeClr val="hlink"/>
                </a:solidFill>
              </a:rPr>
              <a:t> stabilita společenstva</a:t>
            </a:r>
          </a:p>
          <a:p>
            <a:pPr eaLnBrk="0" hangingPunct="0">
              <a:spcBef>
                <a:spcPct val="50000"/>
              </a:spcBef>
              <a:buFontTx/>
              <a:buChar char="•"/>
            </a:pPr>
            <a:r>
              <a:rPr lang="cs-CZ" sz="1800">
                <a:solidFill>
                  <a:schemeClr val="hlink"/>
                </a:solidFill>
              </a:rPr>
              <a:t> schopnost udržet se </a:t>
            </a:r>
            <a:endParaRPr lang="cs-CZ" sz="2400">
              <a:solidFill>
                <a:schemeClr val="hlink"/>
              </a:solidFill>
            </a:endParaRPr>
          </a:p>
        </p:txBody>
      </p:sp>
      <p:sp>
        <p:nvSpPr>
          <p:cNvPr id="100356" name="Text Box 6"/>
          <p:cNvSpPr txBox="1">
            <a:spLocks noChangeArrowheads="1"/>
          </p:cNvSpPr>
          <p:nvPr/>
        </p:nvSpPr>
        <p:spPr bwMode="auto">
          <a:xfrm>
            <a:off x="5418138" y="2667000"/>
            <a:ext cx="3438525" cy="2473325"/>
          </a:xfrm>
          <a:prstGeom prst="rect">
            <a:avLst/>
          </a:prstGeom>
          <a:solidFill>
            <a:schemeClr val="tx1"/>
          </a:solidFill>
          <a:ln w="9525">
            <a:noFill/>
            <a:miter lim="800000"/>
            <a:headEnd/>
            <a:tailEnd/>
          </a:ln>
        </p:spPr>
        <p:txBody>
          <a:bodyPr>
            <a:spAutoFit/>
          </a:bodyPr>
          <a:lstStyle/>
          <a:p>
            <a:pPr eaLnBrk="0" hangingPunct="0">
              <a:spcBef>
                <a:spcPct val="50000"/>
              </a:spcBef>
            </a:pPr>
            <a:r>
              <a:rPr lang="cs-CZ" sz="2400">
                <a:solidFill>
                  <a:srgbClr val="FFFF00"/>
                </a:solidFill>
              </a:rPr>
              <a:t>Kvalita mikroorganismů</a:t>
            </a:r>
          </a:p>
          <a:p>
            <a:pPr eaLnBrk="0" hangingPunct="0">
              <a:spcBef>
                <a:spcPct val="50000"/>
              </a:spcBef>
              <a:buFontTx/>
              <a:buChar char="•"/>
            </a:pPr>
            <a:r>
              <a:rPr lang="cs-CZ" sz="1800">
                <a:solidFill>
                  <a:schemeClr val="hlink"/>
                </a:solidFill>
              </a:rPr>
              <a:t> aktivity mikroorganismů</a:t>
            </a:r>
          </a:p>
          <a:p>
            <a:pPr eaLnBrk="0" hangingPunct="0">
              <a:spcBef>
                <a:spcPct val="50000"/>
              </a:spcBef>
              <a:buFontTx/>
              <a:buChar char="•"/>
            </a:pPr>
            <a:r>
              <a:rPr lang="cs-CZ" sz="1800">
                <a:solidFill>
                  <a:schemeClr val="hlink"/>
                </a:solidFill>
              </a:rPr>
              <a:t> funkceschopnost</a:t>
            </a:r>
          </a:p>
          <a:p>
            <a:pPr eaLnBrk="0" hangingPunct="0">
              <a:spcBef>
                <a:spcPct val="50000"/>
              </a:spcBef>
              <a:buFontTx/>
              <a:buChar char="•"/>
            </a:pPr>
            <a:r>
              <a:rPr lang="cs-CZ" sz="1800">
                <a:solidFill>
                  <a:schemeClr val="hlink"/>
                </a:solidFill>
              </a:rPr>
              <a:t> plnění ekologické funkce</a:t>
            </a:r>
          </a:p>
          <a:p>
            <a:pPr eaLnBrk="0" hangingPunct="0">
              <a:spcBef>
                <a:spcPct val="50000"/>
              </a:spcBef>
              <a:buFontTx/>
              <a:buChar char="•"/>
            </a:pPr>
            <a:r>
              <a:rPr lang="cs-CZ" sz="1800">
                <a:solidFill>
                  <a:schemeClr val="hlink"/>
                </a:solidFill>
              </a:rPr>
              <a:t> diverzita</a:t>
            </a:r>
            <a:endParaRPr lang="cs-CZ" sz="2400">
              <a:solidFill>
                <a:schemeClr val="hlink"/>
              </a:solidFill>
            </a:endParaRPr>
          </a:p>
        </p:txBody>
      </p:sp>
      <p:grpSp>
        <p:nvGrpSpPr>
          <p:cNvPr id="100357" name="Group 24"/>
          <p:cNvGrpSpPr>
            <a:grpSpLocks/>
          </p:cNvGrpSpPr>
          <p:nvPr/>
        </p:nvGrpSpPr>
        <p:grpSpPr bwMode="auto">
          <a:xfrm>
            <a:off x="271463" y="609600"/>
            <a:ext cx="8601075" cy="5791200"/>
            <a:chOff x="1748" y="1062"/>
            <a:chExt cx="2986" cy="2190"/>
          </a:xfrm>
        </p:grpSpPr>
        <p:grpSp>
          <p:nvGrpSpPr>
            <p:cNvPr id="100359" name="Group 12"/>
            <p:cNvGrpSpPr>
              <a:grpSpLocks/>
            </p:cNvGrpSpPr>
            <p:nvPr/>
          </p:nvGrpSpPr>
          <p:grpSpPr bwMode="auto">
            <a:xfrm>
              <a:off x="2196" y="1062"/>
              <a:ext cx="2118" cy="2190"/>
              <a:chOff x="2196" y="1062"/>
              <a:chExt cx="2118" cy="2190"/>
            </a:xfrm>
          </p:grpSpPr>
          <p:sp>
            <p:nvSpPr>
              <p:cNvPr id="100370" name="Freeform 9"/>
              <p:cNvSpPr>
                <a:spLocks/>
              </p:cNvSpPr>
              <p:nvPr/>
            </p:nvSpPr>
            <p:spPr bwMode="auto">
              <a:xfrm>
                <a:off x="2196" y="1062"/>
                <a:ext cx="2118" cy="303"/>
              </a:xfrm>
              <a:custGeom>
                <a:avLst/>
                <a:gdLst>
                  <a:gd name="T0" fmla="*/ 0 w 2118"/>
                  <a:gd name="T1" fmla="*/ 303 h 303"/>
                  <a:gd name="T2" fmla="*/ 2118 w 2118"/>
                  <a:gd name="T3" fmla="*/ 303 h 303"/>
                  <a:gd name="T4" fmla="*/ 2118 w 2118"/>
                  <a:gd name="T5" fmla="*/ 196 h 303"/>
                  <a:gd name="T6" fmla="*/ 1155 w 2118"/>
                  <a:gd name="T7" fmla="*/ 0 h 303"/>
                  <a:gd name="T8" fmla="*/ 998 w 2118"/>
                  <a:gd name="T9" fmla="*/ 0 h 303"/>
                  <a:gd name="T10" fmla="*/ 0 w 2118"/>
                  <a:gd name="T11" fmla="*/ 178 h 303"/>
                  <a:gd name="T12" fmla="*/ 0 w 2118"/>
                  <a:gd name="T13" fmla="*/ 303 h 303"/>
                  <a:gd name="T14" fmla="*/ 0 60000 65536"/>
                  <a:gd name="T15" fmla="*/ 0 60000 65536"/>
                  <a:gd name="T16" fmla="*/ 0 60000 65536"/>
                  <a:gd name="T17" fmla="*/ 0 60000 65536"/>
                  <a:gd name="T18" fmla="*/ 0 60000 65536"/>
                  <a:gd name="T19" fmla="*/ 0 60000 65536"/>
                  <a:gd name="T20" fmla="*/ 0 60000 65536"/>
                  <a:gd name="T21" fmla="*/ 0 w 2118"/>
                  <a:gd name="T22" fmla="*/ 0 h 303"/>
                  <a:gd name="T23" fmla="*/ 2118 w 2118"/>
                  <a:gd name="T24" fmla="*/ 303 h 3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18" h="303">
                    <a:moveTo>
                      <a:pt x="0" y="303"/>
                    </a:moveTo>
                    <a:lnTo>
                      <a:pt x="2118" y="303"/>
                    </a:lnTo>
                    <a:lnTo>
                      <a:pt x="2118" y="196"/>
                    </a:lnTo>
                    <a:lnTo>
                      <a:pt x="1155" y="0"/>
                    </a:lnTo>
                    <a:lnTo>
                      <a:pt x="998" y="0"/>
                    </a:lnTo>
                    <a:lnTo>
                      <a:pt x="0" y="178"/>
                    </a:lnTo>
                    <a:lnTo>
                      <a:pt x="0" y="303"/>
                    </a:lnTo>
                    <a:close/>
                  </a:path>
                </a:pathLst>
              </a:custGeom>
              <a:solidFill>
                <a:schemeClr val="bg2">
                  <a:lumMod val="60000"/>
                  <a:lumOff val="40000"/>
                </a:schemeClr>
              </a:solidFill>
              <a:ln w="9525">
                <a:solidFill>
                  <a:schemeClr val="bg1"/>
                </a:solidFill>
                <a:round/>
                <a:headEnd/>
                <a:tailEnd/>
              </a:ln>
            </p:spPr>
            <p:txBody>
              <a:bodyPr/>
              <a:lstStyle/>
              <a:p>
                <a:endParaRPr lang="en-US"/>
              </a:p>
            </p:txBody>
          </p:sp>
          <p:sp>
            <p:nvSpPr>
              <p:cNvPr id="100371" name="Oval 10"/>
              <p:cNvSpPr>
                <a:spLocks noChangeArrowheads="1"/>
              </p:cNvSpPr>
              <p:nvPr/>
            </p:nvSpPr>
            <p:spPr bwMode="auto">
              <a:xfrm>
                <a:off x="3185" y="1151"/>
                <a:ext cx="141" cy="141"/>
              </a:xfrm>
              <a:prstGeom prst="ellipse">
                <a:avLst/>
              </a:prstGeom>
              <a:solidFill>
                <a:schemeClr val="bg1"/>
              </a:solidFill>
              <a:ln w="12700">
                <a:solidFill>
                  <a:schemeClr val="bg1"/>
                </a:solidFill>
                <a:round/>
                <a:headEnd/>
                <a:tailEnd/>
              </a:ln>
            </p:spPr>
            <p:txBody>
              <a:bodyPr/>
              <a:lstStyle/>
              <a:p>
                <a:endParaRPr lang="cs-CZ"/>
              </a:p>
            </p:txBody>
          </p:sp>
          <p:sp>
            <p:nvSpPr>
              <p:cNvPr id="100372" name="Freeform 11"/>
              <p:cNvSpPr>
                <a:spLocks/>
              </p:cNvSpPr>
              <p:nvPr/>
            </p:nvSpPr>
            <p:spPr bwMode="auto">
              <a:xfrm>
                <a:off x="2729" y="1329"/>
                <a:ext cx="1045" cy="1923"/>
              </a:xfrm>
              <a:custGeom>
                <a:avLst/>
                <a:gdLst>
                  <a:gd name="T0" fmla="*/ 523 w 1045"/>
                  <a:gd name="T1" fmla="*/ 0 h 1923"/>
                  <a:gd name="T2" fmla="*/ 679 w 1045"/>
                  <a:gd name="T3" fmla="*/ 872 h 1923"/>
                  <a:gd name="T4" fmla="*/ 679 w 1045"/>
                  <a:gd name="T5" fmla="*/ 1620 h 1923"/>
                  <a:gd name="T6" fmla="*/ 784 w 1045"/>
                  <a:gd name="T7" fmla="*/ 1620 h 1923"/>
                  <a:gd name="T8" fmla="*/ 1045 w 1045"/>
                  <a:gd name="T9" fmla="*/ 1745 h 1923"/>
                  <a:gd name="T10" fmla="*/ 1045 w 1045"/>
                  <a:gd name="T11" fmla="*/ 1923 h 1923"/>
                  <a:gd name="T12" fmla="*/ 0 w 1045"/>
                  <a:gd name="T13" fmla="*/ 1923 h 1923"/>
                  <a:gd name="T14" fmla="*/ 0 w 1045"/>
                  <a:gd name="T15" fmla="*/ 1763 h 1923"/>
                  <a:gd name="T16" fmla="*/ 209 w 1045"/>
                  <a:gd name="T17" fmla="*/ 1638 h 1923"/>
                  <a:gd name="T18" fmla="*/ 331 w 1045"/>
                  <a:gd name="T19" fmla="*/ 1638 h 1923"/>
                  <a:gd name="T20" fmla="*/ 331 w 1045"/>
                  <a:gd name="T21" fmla="*/ 872 h 1923"/>
                  <a:gd name="T22" fmla="*/ 523 w 1045"/>
                  <a:gd name="T23" fmla="*/ 0 h 19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5"/>
                  <a:gd name="T37" fmla="*/ 0 h 1923"/>
                  <a:gd name="T38" fmla="*/ 1045 w 1045"/>
                  <a:gd name="T39" fmla="*/ 1923 h 19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5" h="1923">
                    <a:moveTo>
                      <a:pt x="523" y="0"/>
                    </a:moveTo>
                    <a:lnTo>
                      <a:pt x="679" y="872"/>
                    </a:lnTo>
                    <a:lnTo>
                      <a:pt x="679" y="1620"/>
                    </a:lnTo>
                    <a:lnTo>
                      <a:pt x="784" y="1620"/>
                    </a:lnTo>
                    <a:lnTo>
                      <a:pt x="1045" y="1745"/>
                    </a:lnTo>
                    <a:lnTo>
                      <a:pt x="1045" y="1923"/>
                    </a:lnTo>
                    <a:lnTo>
                      <a:pt x="0" y="1923"/>
                    </a:lnTo>
                    <a:lnTo>
                      <a:pt x="0" y="1763"/>
                    </a:lnTo>
                    <a:lnTo>
                      <a:pt x="209" y="1638"/>
                    </a:lnTo>
                    <a:lnTo>
                      <a:pt x="331" y="1638"/>
                    </a:lnTo>
                    <a:lnTo>
                      <a:pt x="331" y="872"/>
                    </a:lnTo>
                    <a:lnTo>
                      <a:pt x="523" y="0"/>
                    </a:lnTo>
                    <a:close/>
                  </a:path>
                </a:pathLst>
              </a:custGeom>
              <a:solidFill>
                <a:schemeClr val="bg2">
                  <a:lumMod val="60000"/>
                  <a:lumOff val="40000"/>
                </a:schemeClr>
              </a:solidFill>
              <a:ln w="12700">
                <a:solidFill>
                  <a:schemeClr val="bg1"/>
                </a:solidFill>
                <a:prstDash val="solid"/>
                <a:round/>
                <a:headEnd/>
                <a:tailEnd/>
              </a:ln>
            </p:spPr>
            <p:txBody>
              <a:bodyPr/>
              <a:lstStyle/>
              <a:p>
                <a:endParaRPr lang="en-US"/>
              </a:p>
            </p:txBody>
          </p:sp>
        </p:grpSp>
        <p:grpSp>
          <p:nvGrpSpPr>
            <p:cNvPr id="100360" name="Group 17"/>
            <p:cNvGrpSpPr>
              <a:grpSpLocks/>
            </p:cNvGrpSpPr>
            <p:nvPr/>
          </p:nvGrpSpPr>
          <p:grpSpPr bwMode="auto">
            <a:xfrm>
              <a:off x="1748" y="1350"/>
              <a:ext cx="1214" cy="1703"/>
              <a:chOff x="1748" y="1350"/>
              <a:chExt cx="1214" cy="1703"/>
            </a:xfrm>
          </p:grpSpPr>
          <p:sp>
            <p:nvSpPr>
              <p:cNvPr id="100366" name="Line 13"/>
              <p:cNvSpPr>
                <a:spLocks noChangeShapeType="1"/>
              </p:cNvSpPr>
              <p:nvPr/>
            </p:nvSpPr>
            <p:spPr bwMode="auto">
              <a:xfrm>
                <a:off x="2370" y="1350"/>
                <a:ext cx="563" cy="1314"/>
              </a:xfrm>
              <a:prstGeom prst="line">
                <a:avLst/>
              </a:prstGeom>
              <a:solidFill>
                <a:schemeClr val="bg2">
                  <a:lumMod val="60000"/>
                  <a:lumOff val="40000"/>
                </a:schemeClr>
              </a:solidFill>
              <a:ln w="12700">
                <a:solidFill>
                  <a:schemeClr val="bg2">
                    <a:lumMod val="75000"/>
                  </a:schemeClr>
                </a:solidFill>
                <a:round/>
                <a:headEnd/>
                <a:tailEnd/>
              </a:ln>
            </p:spPr>
            <p:txBody>
              <a:bodyPr/>
              <a:lstStyle/>
              <a:p>
                <a:endParaRPr lang="en-US"/>
              </a:p>
            </p:txBody>
          </p:sp>
          <p:sp>
            <p:nvSpPr>
              <p:cNvPr id="100367" name="Line 14"/>
              <p:cNvSpPr>
                <a:spLocks noChangeShapeType="1"/>
              </p:cNvSpPr>
              <p:nvPr/>
            </p:nvSpPr>
            <p:spPr bwMode="auto">
              <a:xfrm>
                <a:off x="2370" y="1350"/>
                <a:ext cx="1" cy="1298"/>
              </a:xfrm>
              <a:prstGeom prst="line">
                <a:avLst/>
              </a:prstGeom>
              <a:noFill/>
              <a:ln w="12700">
                <a:solidFill>
                  <a:schemeClr val="bg2">
                    <a:lumMod val="75000"/>
                  </a:schemeClr>
                </a:solidFill>
                <a:round/>
                <a:headEnd/>
                <a:tailEnd/>
              </a:ln>
            </p:spPr>
            <p:txBody>
              <a:bodyPr/>
              <a:lstStyle/>
              <a:p>
                <a:endParaRPr lang="en-US"/>
              </a:p>
            </p:txBody>
          </p:sp>
          <p:sp>
            <p:nvSpPr>
              <p:cNvPr id="100368" name="Line 15"/>
              <p:cNvSpPr>
                <a:spLocks noChangeShapeType="1"/>
              </p:cNvSpPr>
              <p:nvPr/>
            </p:nvSpPr>
            <p:spPr bwMode="auto">
              <a:xfrm flipH="1">
                <a:off x="1794" y="1350"/>
                <a:ext cx="576" cy="1296"/>
              </a:xfrm>
              <a:prstGeom prst="line">
                <a:avLst/>
              </a:prstGeom>
              <a:noFill/>
              <a:ln w="12700">
                <a:solidFill>
                  <a:schemeClr val="bg2">
                    <a:lumMod val="75000"/>
                  </a:schemeClr>
                </a:solidFill>
                <a:round/>
                <a:headEnd/>
                <a:tailEnd/>
              </a:ln>
            </p:spPr>
            <p:txBody>
              <a:bodyPr/>
              <a:lstStyle/>
              <a:p>
                <a:endParaRPr lang="en-US"/>
              </a:p>
            </p:txBody>
          </p:sp>
          <p:sp>
            <p:nvSpPr>
              <p:cNvPr id="100369" name="Freeform 16"/>
              <p:cNvSpPr>
                <a:spLocks/>
              </p:cNvSpPr>
              <p:nvPr/>
            </p:nvSpPr>
            <p:spPr bwMode="auto">
              <a:xfrm>
                <a:off x="1748" y="2643"/>
                <a:ext cx="1214" cy="410"/>
              </a:xfrm>
              <a:custGeom>
                <a:avLst/>
                <a:gdLst>
                  <a:gd name="T0" fmla="*/ 6 w 1214"/>
                  <a:gd name="T1" fmla="*/ 0 h 410"/>
                  <a:gd name="T2" fmla="*/ 0 w 1214"/>
                  <a:gd name="T3" fmla="*/ 43 h 410"/>
                  <a:gd name="T4" fmla="*/ 6 w 1214"/>
                  <a:gd name="T5" fmla="*/ 98 h 410"/>
                  <a:gd name="T6" fmla="*/ 24 w 1214"/>
                  <a:gd name="T7" fmla="*/ 153 h 410"/>
                  <a:gd name="T8" fmla="*/ 57 w 1214"/>
                  <a:gd name="T9" fmla="*/ 208 h 410"/>
                  <a:gd name="T10" fmla="*/ 109 w 1214"/>
                  <a:gd name="T11" fmla="*/ 257 h 410"/>
                  <a:gd name="T12" fmla="*/ 172 w 1214"/>
                  <a:gd name="T13" fmla="*/ 303 h 410"/>
                  <a:gd name="T14" fmla="*/ 236 w 1214"/>
                  <a:gd name="T15" fmla="*/ 334 h 410"/>
                  <a:gd name="T16" fmla="*/ 290 w 1214"/>
                  <a:gd name="T17" fmla="*/ 355 h 410"/>
                  <a:gd name="T18" fmla="*/ 350 w 1214"/>
                  <a:gd name="T19" fmla="*/ 376 h 410"/>
                  <a:gd name="T20" fmla="*/ 408 w 1214"/>
                  <a:gd name="T21" fmla="*/ 389 h 410"/>
                  <a:gd name="T22" fmla="*/ 465 w 1214"/>
                  <a:gd name="T23" fmla="*/ 398 h 410"/>
                  <a:gd name="T24" fmla="*/ 519 w 1214"/>
                  <a:gd name="T25" fmla="*/ 404 h 410"/>
                  <a:gd name="T26" fmla="*/ 589 w 1214"/>
                  <a:gd name="T27" fmla="*/ 410 h 410"/>
                  <a:gd name="T28" fmla="*/ 655 w 1214"/>
                  <a:gd name="T29" fmla="*/ 407 h 410"/>
                  <a:gd name="T30" fmla="*/ 719 w 1214"/>
                  <a:gd name="T31" fmla="*/ 404 h 410"/>
                  <a:gd name="T32" fmla="*/ 794 w 1214"/>
                  <a:gd name="T33" fmla="*/ 395 h 410"/>
                  <a:gd name="T34" fmla="*/ 849 w 1214"/>
                  <a:gd name="T35" fmla="*/ 382 h 410"/>
                  <a:gd name="T36" fmla="*/ 909 w 1214"/>
                  <a:gd name="T37" fmla="*/ 364 h 410"/>
                  <a:gd name="T38" fmla="*/ 966 w 1214"/>
                  <a:gd name="T39" fmla="*/ 343 h 410"/>
                  <a:gd name="T40" fmla="*/ 1006 w 1214"/>
                  <a:gd name="T41" fmla="*/ 327 h 410"/>
                  <a:gd name="T42" fmla="*/ 1048 w 1214"/>
                  <a:gd name="T43" fmla="*/ 300 h 410"/>
                  <a:gd name="T44" fmla="*/ 1081 w 1214"/>
                  <a:gd name="T45" fmla="*/ 278 h 410"/>
                  <a:gd name="T46" fmla="*/ 1117 w 1214"/>
                  <a:gd name="T47" fmla="*/ 248 h 410"/>
                  <a:gd name="T48" fmla="*/ 1151 w 1214"/>
                  <a:gd name="T49" fmla="*/ 220 h 410"/>
                  <a:gd name="T50" fmla="*/ 1172 w 1214"/>
                  <a:gd name="T51" fmla="*/ 187 h 410"/>
                  <a:gd name="T52" fmla="*/ 1193 w 1214"/>
                  <a:gd name="T53" fmla="*/ 150 h 410"/>
                  <a:gd name="T54" fmla="*/ 1208 w 1214"/>
                  <a:gd name="T55" fmla="*/ 110 h 410"/>
                  <a:gd name="T56" fmla="*/ 1214 w 1214"/>
                  <a:gd name="T57" fmla="*/ 61 h 410"/>
                  <a:gd name="T58" fmla="*/ 1211 w 1214"/>
                  <a:gd name="T59" fmla="*/ 3 h 410"/>
                  <a:gd name="T60" fmla="*/ 6 w 1214"/>
                  <a:gd name="T61" fmla="*/ 0 h 4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14"/>
                  <a:gd name="T94" fmla="*/ 0 h 410"/>
                  <a:gd name="T95" fmla="*/ 1214 w 1214"/>
                  <a:gd name="T96" fmla="*/ 410 h 4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14" h="410">
                    <a:moveTo>
                      <a:pt x="6" y="0"/>
                    </a:moveTo>
                    <a:lnTo>
                      <a:pt x="0" y="43"/>
                    </a:lnTo>
                    <a:lnTo>
                      <a:pt x="6" y="98"/>
                    </a:lnTo>
                    <a:lnTo>
                      <a:pt x="24" y="153"/>
                    </a:lnTo>
                    <a:lnTo>
                      <a:pt x="57" y="208"/>
                    </a:lnTo>
                    <a:lnTo>
                      <a:pt x="109" y="257"/>
                    </a:lnTo>
                    <a:lnTo>
                      <a:pt x="172" y="303"/>
                    </a:lnTo>
                    <a:lnTo>
                      <a:pt x="236" y="334"/>
                    </a:lnTo>
                    <a:lnTo>
                      <a:pt x="290" y="355"/>
                    </a:lnTo>
                    <a:lnTo>
                      <a:pt x="350" y="376"/>
                    </a:lnTo>
                    <a:lnTo>
                      <a:pt x="408" y="389"/>
                    </a:lnTo>
                    <a:lnTo>
                      <a:pt x="465" y="398"/>
                    </a:lnTo>
                    <a:lnTo>
                      <a:pt x="519" y="404"/>
                    </a:lnTo>
                    <a:lnTo>
                      <a:pt x="589" y="410"/>
                    </a:lnTo>
                    <a:lnTo>
                      <a:pt x="655" y="407"/>
                    </a:lnTo>
                    <a:lnTo>
                      <a:pt x="719" y="404"/>
                    </a:lnTo>
                    <a:lnTo>
                      <a:pt x="794" y="395"/>
                    </a:lnTo>
                    <a:lnTo>
                      <a:pt x="849" y="382"/>
                    </a:lnTo>
                    <a:lnTo>
                      <a:pt x="909" y="364"/>
                    </a:lnTo>
                    <a:lnTo>
                      <a:pt x="966" y="343"/>
                    </a:lnTo>
                    <a:lnTo>
                      <a:pt x="1006" y="327"/>
                    </a:lnTo>
                    <a:lnTo>
                      <a:pt x="1048" y="300"/>
                    </a:lnTo>
                    <a:lnTo>
                      <a:pt x="1081" y="278"/>
                    </a:lnTo>
                    <a:lnTo>
                      <a:pt x="1117" y="248"/>
                    </a:lnTo>
                    <a:lnTo>
                      <a:pt x="1151" y="220"/>
                    </a:lnTo>
                    <a:lnTo>
                      <a:pt x="1172" y="187"/>
                    </a:lnTo>
                    <a:lnTo>
                      <a:pt x="1193" y="150"/>
                    </a:lnTo>
                    <a:lnTo>
                      <a:pt x="1208" y="110"/>
                    </a:lnTo>
                    <a:lnTo>
                      <a:pt x="1214" y="61"/>
                    </a:lnTo>
                    <a:lnTo>
                      <a:pt x="1211" y="3"/>
                    </a:lnTo>
                    <a:lnTo>
                      <a:pt x="6" y="0"/>
                    </a:lnTo>
                    <a:close/>
                  </a:path>
                </a:pathLst>
              </a:custGeom>
              <a:solidFill>
                <a:schemeClr val="bg2">
                  <a:lumMod val="60000"/>
                  <a:lumOff val="40000"/>
                </a:schemeClr>
              </a:solidFill>
              <a:ln w="9525">
                <a:solidFill>
                  <a:schemeClr val="bg2">
                    <a:lumMod val="75000"/>
                  </a:schemeClr>
                </a:solidFill>
                <a:round/>
                <a:headEnd/>
                <a:tailEnd/>
              </a:ln>
            </p:spPr>
            <p:txBody>
              <a:bodyPr/>
              <a:lstStyle/>
              <a:p>
                <a:endParaRPr lang="en-US"/>
              </a:p>
            </p:txBody>
          </p:sp>
        </p:grpSp>
        <p:grpSp>
          <p:nvGrpSpPr>
            <p:cNvPr id="100361" name="Group 22"/>
            <p:cNvGrpSpPr>
              <a:grpSpLocks/>
            </p:cNvGrpSpPr>
            <p:nvPr/>
          </p:nvGrpSpPr>
          <p:grpSpPr bwMode="auto">
            <a:xfrm>
              <a:off x="3520" y="1350"/>
              <a:ext cx="1214" cy="1703"/>
              <a:chOff x="3520" y="1350"/>
              <a:chExt cx="1214" cy="1703"/>
            </a:xfrm>
          </p:grpSpPr>
          <p:sp>
            <p:nvSpPr>
              <p:cNvPr id="100362" name="Freeform 18"/>
              <p:cNvSpPr>
                <a:spLocks/>
              </p:cNvSpPr>
              <p:nvPr/>
            </p:nvSpPr>
            <p:spPr bwMode="auto">
              <a:xfrm>
                <a:off x="3520" y="2643"/>
                <a:ext cx="1214" cy="410"/>
              </a:xfrm>
              <a:custGeom>
                <a:avLst/>
                <a:gdLst>
                  <a:gd name="T0" fmla="*/ 6 w 1214"/>
                  <a:gd name="T1" fmla="*/ 0 h 410"/>
                  <a:gd name="T2" fmla="*/ 0 w 1214"/>
                  <a:gd name="T3" fmla="*/ 43 h 410"/>
                  <a:gd name="T4" fmla="*/ 6 w 1214"/>
                  <a:gd name="T5" fmla="*/ 98 h 410"/>
                  <a:gd name="T6" fmla="*/ 24 w 1214"/>
                  <a:gd name="T7" fmla="*/ 153 h 410"/>
                  <a:gd name="T8" fmla="*/ 57 w 1214"/>
                  <a:gd name="T9" fmla="*/ 208 h 410"/>
                  <a:gd name="T10" fmla="*/ 109 w 1214"/>
                  <a:gd name="T11" fmla="*/ 257 h 410"/>
                  <a:gd name="T12" fmla="*/ 172 w 1214"/>
                  <a:gd name="T13" fmla="*/ 303 h 410"/>
                  <a:gd name="T14" fmla="*/ 236 w 1214"/>
                  <a:gd name="T15" fmla="*/ 334 h 410"/>
                  <a:gd name="T16" fmla="*/ 290 w 1214"/>
                  <a:gd name="T17" fmla="*/ 355 h 410"/>
                  <a:gd name="T18" fmla="*/ 350 w 1214"/>
                  <a:gd name="T19" fmla="*/ 376 h 410"/>
                  <a:gd name="T20" fmla="*/ 408 w 1214"/>
                  <a:gd name="T21" fmla="*/ 389 h 410"/>
                  <a:gd name="T22" fmla="*/ 465 w 1214"/>
                  <a:gd name="T23" fmla="*/ 398 h 410"/>
                  <a:gd name="T24" fmla="*/ 519 w 1214"/>
                  <a:gd name="T25" fmla="*/ 404 h 410"/>
                  <a:gd name="T26" fmla="*/ 589 w 1214"/>
                  <a:gd name="T27" fmla="*/ 410 h 410"/>
                  <a:gd name="T28" fmla="*/ 655 w 1214"/>
                  <a:gd name="T29" fmla="*/ 407 h 410"/>
                  <a:gd name="T30" fmla="*/ 719 w 1214"/>
                  <a:gd name="T31" fmla="*/ 404 h 410"/>
                  <a:gd name="T32" fmla="*/ 794 w 1214"/>
                  <a:gd name="T33" fmla="*/ 395 h 410"/>
                  <a:gd name="T34" fmla="*/ 849 w 1214"/>
                  <a:gd name="T35" fmla="*/ 382 h 410"/>
                  <a:gd name="T36" fmla="*/ 909 w 1214"/>
                  <a:gd name="T37" fmla="*/ 364 h 410"/>
                  <a:gd name="T38" fmla="*/ 966 w 1214"/>
                  <a:gd name="T39" fmla="*/ 343 h 410"/>
                  <a:gd name="T40" fmla="*/ 1006 w 1214"/>
                  <a:gd name="T41" fmla="*/ 327 h 410"/>
                  <a:gd name="T42" fmla="*/ 1048 w 1214"/>
                  <a:gd name="T43" fmla="*/ 300 h 410"/>
                  <a:gd name="T44" fmla="*/ 1081 w 1214"/>
                  <a:gd name="T45" fmla="*/ 278 h 410"/>
                  <a:gd name="T46" fmla="*/ 1117 w 1214"/>
                  <a:gd name="T47" fmla="*/ 248 h 410"/>
                  <a:gd name="T48" fmla="*/ 1151 w 1214"/>
                  <a:gd name="T49" fmla="*/ 220 h 410"/>
                  <a:gd name="T50" fmla="*/ 1172 w 1214"/>
                  <a:gd name="T51" fmla="*/ 187 h 410"/>
                  <a:gd name="T52" fmla="*/ 1193 w 1214"/>
                  <a:gd name="T53" fmla="*/ 150 h 410"/>
                  <a:gd name="T54" fmla="*/ 1208 w 1214"/>
                  <a:gd name="T55" fmla="*/ 110 h 410"/>
                  <a:gd name="T56" fmla="*/ 1214 w 1214"/>
                  <a:gd name="T57" fmla="*/ 61 h 410"/>
                  <a:gd name="T58" fmla="*/ 1211 w 1214"/>
                  <a:gd name="T59" fmla="*/ 3 h 410"/>
                  <a:gd name="T60" fmla="*/ 6 w 1214"/>
                  <a:gd name="T61" fmla="*/ 0 h 4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14"/>
                  <a:gd name="T94" fmla="*/ 0 h 410"/>
                  <a:gd name="T95" fmla="*/ 1214 w 1214"/>
                  <a:gd name="T96" fmla="*/ 410 h 4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14" h="410">
                    <a:moveTo>
                      <a:pt x="6" y="0"/>
                    </a:moveTo>
                    <a:lnTo>
                      <a:pt x="0" y="43"/>
                    </a:lnTo>
                    <a:lnTo>
                      <a:pt x="6" y="98"/>
                    </a:lnTo>
                    <a:lnTo>
                      <a:pt x="24" y="153"/>
                    </a:lnTo>
                    <a:lnTo>
                      <a:pt x="57" y="208"/>
                    </a:lnTo>
                    <a:lnTo>
                      <a:pt x="109" y="257"/>
                    </a:lnTo>
                    <a:lnTo>
                      <a:pt x="172" y="303"/>
                    </a:lnTo>
                    <a:lnTo>
                      <a:pt x="236" y="334"/>
                    </a:lnTo>
                    <a:lnTo>
                      <a:pt x="290" y="355"/>
                    </a:lnTo>
                    <a:lnTo>
                      <a:pt x="350" y="376"/>
                    </a:lnTo>
                    <a:lnTo>
                      <a:pt x="408" y="389"/>
                    </a:lnTo>
                    <a:lnTo>
                      <a:pt x="465" y="398"/>
                    </a:lnTo>
                    <a:lnTo>
                      <a:pt x="519" y="404"/>
                    </a:lnTo>
                    <a:lnTo>
                      <a:pt x="589" y="410"/>
                    </a:lnTo>
                    <a:lnTo>
                      <a:pt x="655" y="407"/>
                    </a:lnTo>
                    <a:lnTo>
                      <a:pt x="719" y="404"/>
                    </a:lnTo>
                    <a:lnTo>
                      <a:pt x="794" y="395"/>
                    </a:lnTo>
                    <a:lnTo>
                      <a:pt x="849" y="382"/>
                    </a:lnTo>
                    <a:lnTo>
                      <a:pt x="909" y="364"/>
                    </a:lnTo>
                    <a:lnTo>
                      <a:pt x="966" y="343"/>
                    </a:lnTo>
                    <a:lnTo>
                      <a:pt x="1006" y="327"/>
                    </a:lnTo>
                    <a:lnTo>
                      <a:pt x="1048" y="300"/>
                    </a:lnTo>
                    <a:lnTo>
                      <a:pt x="1081" y="278"/>
                    </a:lnTo>
                    <a:lnTo>
                      <a:pt x="1117" y="248"/>
                    </a:lnTo>
                    <a:lnTo>
                      <a:pt x="1151" y="220"/>
                    </a:lnTo>
                    <a:lnTo>
                      <a:pt x="1172" y="187"/>
                    </a:lnTo>
                    <a:lnTo>
                      <a:pt x="1193" y="150"/>
                    </a:lnTo>
                    <a:lnTo>
                      <a:pt x="1208" y="110"/>
                    </a:lnTo>
                    <a:lnTo>
                      <a:pt x="1214" y="61"/>
                    </a:lnTo>
                    <a:lnTo>
                      <a:pt x="1211" y="3"/>
                    </a:lnTo>
                    <a:lnTo>
                      <a:pt x="6" y="0"/>
                    </a:lnTo>
                    <a:close/>
                  </a:path>
                </a:pathLst>
              </a:custGeom>
              <a:solidFill>
                <a:schemeClr val="bg2">
                  <a:lumMod val="60000"/>
                  <a:lumOff val="40000"/>
                </a:schemeClr>
              </a:solidFill>
              <a:ln w="9525">
                <a:solidFill>
                  <a:schemeClr val="bg2">
                    <a:lumMod val="75000"/>
                  </a:schemeClr>
                </a:solidFill>
                <a:round/>
                <a:headEnd/>
                <a:tailEnd/>
              </a:ln>
            </p:spPr>
            <p:txBody>
              <a:bodyPr/>
              <a:lstStyle/>
              <a:p>
                <a:endParaRPr lang="en-US"/>
              </a:p>
            </p:txBody>
          </p:sp>
          <p:sp>
            <p:nvSpPr>
              <p:cNvPr id="100363" name="Line 19"/>
              <p:cNvSpPr>
                <a:spLocks noChangeShapeType="1"/>
              </p:cNvSpPr>
              <p:nvPr/>
            </p:nvSpPr>
            <p:spPr bwMode="auto">
              <a:xfrm>
                <a:off x="4146" y="1350"/>
                <a:ext cx="563" cy="1314"/>
              </a:xfrm>
              <a:prstGeom prst="line">
                <a:avLst/>
              </a:prstGeom>
              <a:noFill/>
              <a:ln w="12700">
                <a:solidFill>
                  <a:schemeClr val="bg2">
                    <a:lumMod val="75000"/>
                  </a:schemeClr>
                </a:solidFill>
                <a:round/>
                <a:headEnd/>
                <a:tailEnd/>
              </a:ln>
            </p:spPr>
            <p:txBody>
              <a:bodyPr/>
              <a:lstStyle/>
              <a:p>
                <a:endParaRPr lang="en-US"/>
              </a:p>
            </p:txBody>
          </p:sp>
          <p:sp>
            <p:nvSpPr>
              <p:cNvPr id="100364" name="Line 20"/>
              <p:cNvSpPr>
                <a:spLocks noChangeShapeType="1"/>
              </p:cNvSpPr>
              <p:nvPr/>
            </p:nvSpPr>
            <p:spPr bwMode="auto">
              <a:xfrm>
                <a:off x="4146" y="1350"/>
                <a:ext cx="1" cy="1298"/>
              </a:xfrm>
              <a:prstGeom prst="line">
                <a:avLst/>
              </a:prstGeom>
              <a:noFill/>
              <a:ln w="12700">
                <a:solidFill>
                  <a:schemeClr val="bg2">
                    <a:lumMod val="75000"/>
                  </a:schemeClr>
                </a:solidFill>
                <a:round/>
                <a:headEnd/>
                <a:tailEnd/>
              </a:ln>
            </p:spPr>
            <p:txBody>
              <a:bodyPr/>
              <a:lstStyle/>
              <a:p>
                <a:endParaRPr lang="en-US"/>
              </a:p>
            </p:txBody>
          </p:sp>
          <p:sp>
            <p:nvSpPr>
              <p:cNvPr id="100365" name="Line 21"/>
              <p:cNvSpPr>
                <a:spLocks noChangeShapeType="1"/>
              </p:cNvSpPr>
              <p:nvPr/>
            </p:nvSpPr>
            <p:spPr bwMode="auto">
              <a:xfrm flipH="1">
                <a:off x="3570" y="1350"/>
                <a:ext cx="576" cy="1296"/>
              </a:xfrm>
              <a:prstGeom prst="line">
                <a:avLst/>
              </a:prstGeom>
              <a:noFill/>
              <a:ln w="12700">
                <a:solidFill>
                  <a:schemeClr val="bg2">
                    <a:lumMod val="75000"/>
                  </a:schemeClr>
                </a:solidFill>
                <a:round/>
                <a:headEnd/>
                <a:tailEnd/>
              </a:ln>
            </p:spPr>
            <p:txBody>
              <a:bodyPr/>
              <a:lstStyle/>
              <a:p>
                <a:endParaRPr lang="en-US"/>
              </a:p>
            </p:txBody>
          </p:sp>
        </p:grpSp>
      </p:grpSp>
      <p:sp>
        <p:nvSpPr>
          <p:cNvPr id="100358" name="Rectangle 25"/>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800">
                <a:solidFill>
                  <a:srgbClr val="DC0000"/>
                </a:solidFill>
              </a:rPr>
              <a:t>Mikrobiální ekotoxikologie půdy</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Zástupný symbol pro číslo snímku 2"/>
          <p:cNvSpPr>
            <a:spLocks noGrp="1"/>
          </p:cNvSpPr>
          <p:nvPr>
            <p:ph type="sldNum" sz="quarter" idx="10"/>
          </p:nvPr>
        </p:nvSpPr>
        <p:spPr>
          <a:noFill/>
        </p:spPr>
        <p:txBody>
          <a:bodyPr/>
          <a:lstStyle/>
          <a:p>
            <a:r>
              <a:rPr lang="cs-CZ" smtClean="0">
                <a:latin typeface="Arial" charset="0"/>
              </a:rPr>
              <a:t>Snímek </a:t>
            </a:r>
            <a:fld id="{B758DF79-B652-43C0-9590-A6096C34FA80}" type="slidenum">
              <a:rPr lang="cs-CZ" smtClean="0">
                <a:latin typeface="Arial" charset="0"/>
              </a:rPr>
              <a:pPr/>
              <a:t>9</a:t>
            </a:fld>
            <a:endParaRPr lang="cs-CZ" smtClean="0">
              <a:latin typeface="Arial" charset="0"/>
            </a:endParaRPr>
          </a:p>
        </p:txBody>
      </p:sp>
      <p:pic>
        <p:nvPicPr>
          <p:cNvPr id="20483" name="Picture 2"/>
          <p:cNvPicPr>
            <a:picLocks noChangeAspect="1" noChangeArrowheads="1"/>
          </p:cNvPicPr>
          <p:nvPr/>
        </p:nvPicPr>
        <p:blipFill>
          <a:blip r:embed="rId3" cstate="print"/>
          <a:srcRect/>
          <a:stretch>
            <a:fillRect/>
          </a:stretch>
        </p:blipFill>
        <p:spPr bwMode="auto">
          <a:xfrm>
            <a:off x="323850" y="1196975"/>
            <a:ext cx="6083300" cy="4483100"/>
          </a:xfrm>
          <a:prstGeom prst="rect">
            <a:avLst/>
          </a:prstGeom>
          <a:noFill/>
          <a:ln w="9525">
            <a:noFill/>
            <a:miter lim="800000"/>
            <a:headEnd/>
            <a:tailEnd/>
          </a:ln>
        </p:spPr>
      </p:pic>
      <p:sp>
        <p:nvSpPr>
          <p:cNvPr id="20484" name="Text Box 3"/>
          <p:cNvSpPr txBox="1">
            <a:spLocks noChangeArrowheads="1"/>
          </p:cNvSpPr>
          <p:nvPr/>
        </p:nvSpPr>
        <p:spPr bwMode="auto">
          <a:xfrm>
            <a:off x="250825" y="620713"/>
            <a:ext cx="6927850" cy="366712"/>
          </a:xfrm>
          <a:prstGeom prst="rect">
            <a:avLst/>
          </a:prstGeom>
          <a:noFill/>
          <a:ln w="9525">
            <a:noFill/>
            <a:miter lim="800000"/>
            <a:headEnd/>
            <a:tailEnd/>
          </a:ln>
        </p:spPr>
        <p:txBody>
          <a:bodyPr wrap="none">
            <a:spAutoFit/>
          </a:bodyPr>
          <a:lstStyle/>
          <a:p>
            <a:r>
              <a:rPr lang="cs-CZ" sz="1800"/>
              <a:t>V reálu nastává kombinace faktorů a důsledkem je stratifikace</a:t>
            </a:r>
            <a:endParaRPr lang="en-US" sz="1800"/>
          </a:p>
        </p:txBody>
      </p:sp>
      <p:pic>
        <p:nvPicPr>
          <p:cNvPr id="20485" name="Picture 5" descr="139"/>
          <p:cNvPicPr>
            <a:picLocks noChangeAspect="1" noChangeArrowheads="1"/>
          </p:cNvPicPr>
          <p:nvPr/>
        </p:nvPicPr>
        <p:blipFill>
          <a:blip r:embed="rId4" cstate="print"/>
          <a:srcRect l="63731" t="31332" r="12909" b="44160"/>
          <a:stretch>
            <a:fillRect/>
          </a:stretch>
        </p:blipFill>
        <p:spPr bwMode="auto">
          <a:xfrm>
            <a:off x="6588125" y="1196975"/>
            <a:ext cx="2366963" cy="446405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Zástupný symbol pro číslo snímku 2"/>
          <p:cNvSpPr>
            <a:spLocks noGrp="1"/>
          </p:cNvSpPr>
          <p:nvPr>
            <p:ph type="sldNum" sz="quarter" idx="10"/>
          </p:nvPr>
        </p:nvSpPr>
        <p:spPr>
          <a:noFill/>
        </p:spPr>
        <p:txBody>
          <a:bodyPr/>
          <a:lstStyle/>
          <a:p>
            <a:r>
              <a:rPr lang="cs-CZ" smtClean="0">
                <a:latin typeface="Arial" charset="0"/>
              </a:rPr>
              <a:t>Snímek </a:t>
            </a:r>
            <a:fld id="{09939339-212B-41D8-A1E0-1E6D62B529DA}" type="slidenum">
              <a:rPr lang="cs-CZ" smtClean="0">
                <a:latin typeface="Arial" charset="0"/>
              </a:rPr>
              <a:pPr/>
              <a:t>90</a:t>
            </a:fld>
            <a:endParaRPr lang="cs-CZ" smtClean="0">
              <a:latin typeface="Arial" charset="0"/>
            </a:endParaRPr>
          </a:p>
        </p:txBody>
      </p:sp>
      <p:pic>
        <p:nvPicPr>
          <p:cNvPr id="101379" name="Picture 4" descr="134"/>
          <p:cNvPicPr>
            <a:picLocks noChangeAspect="1" noChangeArrowheads="1"/>
          </p:cNvPicPr>
          <p:nvPr/>
        </p:nvPicPr>
        <p:blipFill>
          <a:blip r:embed="rId2" cstate="print"/>
          <a:srcRect l="13948" t="14758" r="20126" b="18774"/>
          <a:stretch>
            <a:fillRect/>
          </a:stretch>
        </p:blipFill>
        <p:spPr bwMode="auto">
          <a:xfrm>
            <a:off x="827088" y="644525"/>
            <a:ext cx="7273925" cy="5667375"/>
          </a:xfrm>
          <a:prstGeom prst="rect">
            <a:avLst/>
          </a:prstGeom>
          <a:noFill/>
          <a:ln w="9525">
            <a:noFill/>
            <a:miter lim="800000"/>
            <a:headEnd/>
            <a:tailEnd/>
          </a:ln>
        </p:spPr>
      </p:pic>
      <p:sp>
        <p:nvSpPr>
          <p:cNvPr id="101380" name="Rectangle 5"/>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800">
                <a:solidFill>
                  <a:srgbClr val="DC0000"/>
                </a:solidFill>
              </a:rPr>
              <a:t>Mikrobiální ekotoxikologie půdy</a:t>
            </a: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Zástupný symbol pro číslo snímku 2"/>
          <p:cNvSpPr>
            <a:spLocks noGrp="1"/>
          </p:cNvSpPr>
          <p:nvPr>
            <p:ph type="sldNum" sz="quarter" idx="10"/>
          </p:nvPr>
        </p:nvSpPr>
        <p:spPr>
          <a:noFill/>
        </p:spPr>
        <p:txBody>
          <a:bodyPr/>
          <a:lstStyle/>
          <a:p>
            <a:r>
              <a:rPr lang="cs-CZ" smtClean="0">
                <a:latin typeface="Arial" charset="0"/>
              </a:rPr>
              <a:t>Snímek </a:t>
            </a:r>
            <a:fld id="{D2F8345E-3B3B-43F5-9973-7380FEDE8D56}" type="slidenum">
              <a:rPr lang="cs-CZ" smtClean="0">
                <a:latin typeface="Arial" charset="0"/>
              </a:rPr>
              <a:pPr/>
              <a:t>91</a:t>
            </a:fld>
            <a:endParaRPr lang="cs-CZ" smtClean="0">
              <a:latin typeface="Arial" charset="0"/>
            </a:endParaRPr>
          </a:p>
        </p:txBody>
      </p:sp>
      <p:pic>
        <p:nvPicPr>
          <p:cNvPr id="102403" name="Picture 3" descr="138"/>
          <p:cNvPicPr>
            <a:picLocks noChangeAspect="1" noChangeArrowheads="1"/>
          </p:cNvPicPr>
          <p:nvPr/>
        </p:nvPicPr>
        <p:blipFill>
          <a:blip r:embed="rId2" cstate="print"/>
          <a:srcRect l="19589" t="17598" r="11775" b="16643"/>
          <a:stretch>
            <a:fillRect/>
          </a:stretch>
        </p:blipFill>
        <p:spPr bwMode="auto">
          <a:xfrm>
            <a:off x="0" y="765175"/>
            <a:ext cx="4676775" cy="6092825"/>
          </a:xfrm>
          <a:prstGeom prst="rect">
            <a:avLst/>
          </a:prstGeom>
          <a:noFill/>
          <a:ln w="9525">
            <a:solidFill>
              <a:schemeClr val="tx1"/>
            </a:solidFill>
            <a:miter lim="800000"/>
            <a:headEnd/>
            <a:tailEnd/>
          </a:ln>
        </p:spPr>
      </p:pic>
      <p:pic>
        <p:nvPicPr>
          <p:cNvPr id="102404" name="Picture 4" descr="141"/>
          <p:cNvPicPr>
            <a:picLocks noChangeAspect="1" noChangeArrowheads="1"/>
          </p:cNvPicPr>
          <p:nvPr/>
        </p:nvPicPr>
        <p:blipFill>
          <a:blip r:embed="rId3" cstate="print"/>
          <a:srcRect l="19589" t="15152" r="10155" b="13934"/>
          <a:stretch>
            <a:fillRect/>
          </a:stretch>
        </p:blipFill>
        <p:spPr bwMode="auto">
          <a:xfrm>
            <a:off x="4703763" y="765175"/>
            <a:ext cx="4440237" cy="6092825"/>
          </a:xfrm>
          <a:prstGeom prst="rect">
            <a:avLst/>
          </a:prstGeom>
          <a:noFill/>
          <a:ln w="9525">
            <a:solidFill>
              <a:schemeClr val="tx1"/>
            </a:solidFill>
            <a:miter lim="800000"/>
            <a:headEnd/>
            <a:tailEnd/>
          </a:ln>
        </p:spPr>
      </p:pic>
      <p:sp>
        <p:nvSpPr>
          <p:cNvPr id="102405" name="Rectangle 5"/>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800">
                <a:solidFill>
                  <a:srgbClr val="DC0000"/>
                </a:solidFill>
              </a:rPr>
              <a:t>Mikrobiální ekotoxikologie půdy</a:t>
            </a: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Zástupný symbol pro číslo snímku 2"/>
          <p:cNvSpPr>
            <a:spLocks noGrp="1"/>
          </p:cNvSpPr>
          <p:nvPr>
            <p:ph type="sldNum" sz="quarter" idx="10"/>
          </p:nvPr>
        </p:nvSpPr>
        <p:spPr>
          <a:noFill/>
        </p:spPr>
        <p:txBody>
          <a:bodyPr/>
          <a:lstStyle/>
          <a:p>
            <a:r>
              <a:rPr lang="cs-CZ" smtClean="0">
                <a:latin typeface="Arial" charset="0"/>
              </a:rPr>
              <a:t>Snímek </a:t>
            </a:r>
            <a:fld id="{8664A690-E702-473A-BABA-56A5B2DE011E}" type="slidenum">
              <a:rPr lang="cs-CZ" smtClean="0">
                <a:latin typeface="Arial" charset="0"/>
              </a:rPr>
              <a:pPr/>
              <a:t>92</a:t>
            </a:fld>
            <a:endParaRPr lang="cs-CZ" smtClean="0">
              <a:latin typeface="Arial" charset="0"/>
            </a:endParaRPr>
          </a:p>
        </p:txBody>
      </p:sp>
      <p:pic>
        <p:nvPicPr>
          <p:cNvPr id="103427" name="Picture 4" descr="149"/>
          <p:cNvPicPr>
            <a:picLocks noChangeAspect="1" noChangeArrowheads="1"/>
          </p:cNvPicPr>
          <p:nvPr/>
        </p:nvPicPr>
        <p:blipFill>
          <a:blip r:embed="rId2" cstate="print"/>
          <a:srcRect l="18013" t="11415" r="18304" b="8534"/>
          <a:stretch>
            <a:fillRect/>
          </a:stretch>
        </p:blipFill>
        <p:spPr bwMode="auto">
          <a:xfrm>
            <a:off x="1403350" y="692150"/>
            <a:ext cx="6049963" cy="5594350"/>
          </a:xfrm>
          <a:prstGeom prst="rect">
            <a:avLst/>
          </a:prstGeom>
          <a:noFill/>
          <a:ln w="9525">
            <a:solidFill>
              <a:schemeClr val="tx1"/>
            </a:solidFill>
            <a:miter lim="800000"/>
            <a:headEnd/>
            <a:tailEnd/>
          </a:ln>
        </p:spPr>
      </p:pic>
      <p:sp>
        <p:nvSpPr>
          <p:cNvPr id="103428" name="Rectangle 5"/>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800">
                <a:solidFill>
                  <a:srgbClr val="DC0000"/>
                </a:solidFill>
              </a:rPr>
              <a:t>Mikrobiální ekotoxikologie půdy</a:t>
            </a: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Zástupný symbol pro číslo snímku 2"/>
          <p:cNvSpPr>
            <a:spLocks noGrp="1"/>
          </p:cNvSpPr>
          <p:nvPr>
            <p:ph type="sldNum" sz="quarter" idx="10"/>
          </p:nvPr>
        </p:nvSpPr>
        <p:spPr>
          <a:noFill/>
        </p:spPr>
        <p:txBody>
          <a:bodyPr/>
          <a:lstStyle/>
          <a:p>
            <a:r>
              <a:rPr lang="cs-CZ" smtClean="0">
                <a:latin typeface="Arial" charset="0"/>
              </a:rPr>
              <a:t>Snímek </a:t>
            </a:r>
            <a:fld id="{13C3617F-DB78-4033-8A2C-7D6B1D2E8F56}" type="slidenum">
              <a:rPr lang="cs-CZ" smtClean="0">
                <a:latin typeface="Arial" charset="0"/>
              </a:rPr>
              <a:pPr/>
              <a:t>93</a:t>
            </a:fld>
            <a:endParaRPr lang="cs-CZ" smtClean="0">
              <a:latin typeface="Arial" charset="0"/>
            </a:endParaRPr>
          </a:p>
        </p:txBody>
      </p:sp>
      <p:pic>
        <p:nvPicPr>
          <p:cNvPr id="104451" name="Picture 4" descr="150"/>
          <p:cNvPicPr>
            <a:picLocks noChangeAspect="1" noChangeArrowheads="1"/>
          </p:cNvPicPr>
          <p:nvPr/>
        </p:nvPicPr>
        <p:blipFill>
          <a:blip r:embed="rId2" cstate="print"/>
          <a:srcRect l="11966" t="13072" r="18277" b="8534"/>
          <a:stretch>
            <a:fillRect/>
          </a:stretch>
        </p:blipFill>
        <p:spPr bwMode="auto">
          <a:xfrm>
            <a:off x="971550" y="692150"/>
            <a:ext cx="6767513" cy="5595938"/>
          </a:xfrm>
          <a:prstGeom prst="rect">
            <a:avLst/>
          </a:prstGeom>
          <a:noFill/>
          <a:ln w="9525">
            <a:noFill/>
            <a:miter lim="800000"/>
            <a:headEnd/>
            <a:tailEnd/>
          </a:ln>
        </p:spPr>
      </p:pic>
      <p:sp>
        <p:nvSpPr>
          <p:cNvPr id="104452" name="AutoShape 5"/>
          <p:cNvSpPr>
            <a:spLocks noChangeArrowheads="1"/>
          </p:cNvSpPr>
          <p:nvPr/>
        </p:nvSpPr>
        <p:spPr bwMode="auto">
          <a:xfrm>
            <a:off x="4500563" y="5157788"/>
            <a:ext cx="863600" cy="1079500"/>
          </a:xfrm>
          <a:prstGeom prst="upArrow">
            <a:avLst>
              <a:gd name="adj1" fmla="val 50000"/>
              <a:gd name="adj2" fmla="val 31250"/>
            </a:avLst>
          </a:prstGeom>
          <a:solidFill>
            <a:schemeClr val="bg1"/>
          </a:solidFill>
          <a:ln w="38100">
            <a:solidFill>
              <a:schemeClr val="tx1"/>
            </a:solidFill>
            <a:miter lim="800000"/>
            <a:headEnd/>
            <a:tailEnd/>
          </a:ln>
        </p:spPr>
        <p:txBody>
          <a:bodyPr wrap="none" anchor="ctr"/>
          <a:lstStyle/>
          <a:p>
            <a:endParaRPr lang="cs-CZ"/>
          </a:p>
        </p:txBody>
      </p:sp>
      <p:sp>
        <p:nvSpPr>
          <p:cNvPr id="104453" name="AutoShape 6"/>
          <p:cNvSpPr>
            <a:spLocks noChangeArrowheads="1"/>
          </p:cNvSpPr>
          <p:nvPr/>
        </p:nvSpPr>
        <p:spPr bwMode="auto">
          <a:xfrm>
            <a:off x="971550" y="5013325"/>
            <a:ext cx="936625" cy="1295400"/>
          </a:xfrm>
          <a:prstGeom prst="downArrow">
            <a:avLst>
              <a:gd name="adj1" fmla="val 61509"/>
              <a:gd name="adj2" fmla="val 35428"/>
            </a:avLst>
          </a:prstGeom>
          <a:solidFill>
            <a:schemeClr val="bg1"/>
          </a:solidFill>
          <a:ln w="38100">
            <a:solidFill>
              <a:schemeClr val="tx1"/>
            </a:solidFill>
            <a:miter lim="800000"/>
            <a:headEnd/>
            <a:tailEnd/>
          </a:ln>
        </p:spPr>
        <p:txBody>
          <a:bodyPr wrap="none" anchor="ctr"/>
          <a:lstStyle/>
          <a:p>
            <a:endParaRPr lang="cs-CZ"/>
          </a:p>
        </p:txBody>
      </p:sp>
      <p:sp>
        <p:nvSpPr>
          <p:cNvPr id="104454" name="Rectangle 7"/>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800">
                <a:solidFill>
                  <a:srgbClr val="DC0000"/>
                </a:solidFill>
              </a:rPr>
              <a:t>Mikrobiální ekotoxikologie půdy</a:t>
            </a: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endParaRPr lang="en-US" smtClean="0"/>
          </a:p>
        </p:txBody>
      </p:sp>
      <p:sp>
        <p:nvSpPr>
          <p:cNvPr id="105475" name="Rectangle 3"/>
          <p:cNvSpPr>
            <a:spLocks noGrp="1" noChangeArrowheads="1"/>
          </p:cNvSpPr>
          <p:nvPr>
            <p:ph idx="1"/>
          </p:nvPr>
        </p:nvSpPr>
        <p:spPr/>
        <p:txBody>
          <a:bodyPr/>
          <a:lstStyle/>
          <a:p>
            <a:pPr eaLnBrk="1" hangingPunct="1"/>
            <a:r>
              <a:rPr lang="cs-CZ" smtClean="0"/>
              <a:t>qCO2 v mg CO2 / h / 100 mg Cbio</a:t>
            </a:r>
          </a:p>
          <a:p>
            <a:pPr eaLnBrk="1" hangingPunct="1"/>
            <a:r>
              <a:rPr lang="cs-CZ" smtClean="0"/>
              <a:t>v kompostu a zahradním substrátu cca 1</a:t>
            </a:r>
          </a:p>
          <a:p>
            <a:pPr eaLnBrk="1" hangingPunct="1"/>
            <a:r>
              <a:rPr lang="cs-CZ" smtClean="0"/>
              <a:t>nárůst cca do 2 – 3 spíše pozitivní</a:t>
            </a:r>
          </a:p>
          <a:p>
            <a:pPr eaLnBrk="1" hangingPunct="1"/>
            <a:r>
              <a:rPr lang="cs-CZ" smtClean="0"/>
              <a:t>několik desítek – nevyzdrálý kompost </a:t>
            </a:r>
            <a:endParaRPr lang="en-US" smtClean="0"/>
          </a:p>
        </p:txBody>
      </p:sp>
      <p:sp>
        <p:nvSpPr>
          <p:cNvPr id="105476" name="Zástupný symbol pro číslo snímku 4"/>
          <p:cNvSpPr>
            <a:spLocks noGrp="1"/>
          </p:cNvSpPr>
          <p:nvPr>
            <p:ph type="sldNum" sz="quarter" idx="10"/>
          </p:nvPr>
        </p:nvSpPr>
        <p:spPr>
          <a:noFill/>
        </p:spPr>
        <p:txBody>
          <a:bodyPr/>
          <a:lstStyle/>
          <a:p>
            <a:r>
              <a:rPr lang="cs-CZ" smtClean="0">
                <a:latin typeface="Arial" charset="0"/>
              </a:rPr>
              <a:t>Snímek </a:t>
            </a:r>
            <a:fld id="{AF3D689E-3CB7-4AE4-9286-23B95B4732FE}" type="slidenum">
              <a:rPr lang="cs-CZ" smtClean="0">
                <a:latin typeface="Arial" charset="0"/>
              </a:rPr>
              <a:pPr/>
              <a:t>94</a:t>
            </a:fld>
            <a:endParaRPr lang="cs-CZ" smtClean="0">
              <a:latin typeface="Arial" charset="0"/>
            </a:endParaRPr>
          </a:p>
        </p:txBody>
      </p:sp>
      <p:sp>
        <p:nvSpPr>
          <p:cNvPr id="105477" name="Rectangle 4"/>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800">
                <a:solidFill>
                  <a:srgbClr val="DC0000"/>
                </a:solidFill>
              </a:rPr>
              <a:t>Mikrobiální ekotoxikologie půdy</a:t>
            </a: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endParaRPr lang="en-US" smtClean="0"/>
          </a:p>
        </p:txBody>
      </p:sp>
      <p:sp>
        <p:nvSpPr>
          <p:cNvPr id="106499" name="Rectangle 3"/>
          <p:cNvSpPr>
            <a:spLocks noGrp="1" noChangeArrowheads="1"/>
          </p:cNvSpPr>
          <p:nvPr>
            <p:ph idx="1"/>
          </p:nvPr>
        </p:nvSpPr>
        <p:spPr/>
        <p:txBody>
          <a:bodyPr/>
          <a:lstStyle/>
          <a:p>
            <a:pPr eaLnBrk="1" hangingPunct="1"/>
            <a:r>
              <a:rPr lang="cs-CZ" smtClean="0"/>
              <a:t>I další koeficienty, např. Cex / Cbio (%) – poměr dostupného uhlíku ku tomu, který je fixován v biomase</a:t>
            </a:r>
          </a:p>
          <a:p>
            <a:pPr eaLnBrk="1" hangingPunct="1"/>
            <a:r>
              <a:rPr lang="cs-CZ" smtClean="0"/>
              <a:t>dlouhodobý pokles je pozitivní a ukazuje na využitelnost mimobuněčného uhlíku</a:t>
            </a:r>
          </a:p>
          <a:p>
            <a:pPr eaLnBrk="1" hangingPunct="1"/>
            <a:endParaRPr lang="cs-CZ" smtClean="0"/>
          </a:p>
          <a:p>
            <a:pPr eaLnBrk="1" hangingPunct="1"/>
            <a:r>
              <a:rPr lang="cs-CZ" smtClean="0"/>
              <a:t>respirace plus přidán síran amonný (fyziologicky dostupný dusík)</a:t>
            </a:r>
          </a:p>
          <a:p>
            <a:pPr eaLnBrk="1" hangingPunct="1"/>
            <a:r>
              <a:rPr lang="cs-CZ" smtClean="0"/>
              <a:t>BR-N / BR je 2 – 1,5 = zlepšení přístupného dusíku</a:t>
            </a:r>
          </a:p>
          <a:p>
            <a:pPr eaLnBrk="1" hangingPunct="1"/>
            <a:r>
              <a:rPr lang="cs-CZ" smtClean="0"/>
              <a:t>na orných půdách je 1 a 1,2 – 1,5 dobrý stav</a:t>
            </a:r>
          </a:p>
          <a:p>
            <a:pPr eaLnBrk="1" hangingPunct="1"/>
            <a:r>
              <a:rPr lang="cs-CZ" smtClean="0"/>
              <a:t>2 a více znamená nedostatek dostupného dusíku</a:t>
            </a:r>
            <a:endParaRPr lang="en-US" smtClean="0"/>
          </a:p>
        </p:txBody>
      </p:sp>
      <p:sp>
        <p:nvSpPr>
          <p:cNvPr id="106500" name="Zástupný symbol pro číslo snímku 4"/>
          <p:cNvSpPr>
            <a:spLocks noGrp="1"/>
          </p:cNvSpPr>
          <p:nvPr>
            <p:ph type="sldNum" sz="quarter" idx="10"/>
          </p:nvPr>
        </p:nvSpPr>
        <p:spPr>
          <a:noFill/>
        </p:spPr>
        <p:txBody>
          <a:bodyPr/>
          <a:lstStyle/>
          <a:p>
            <a:r>
              <a:rPr lang="cs-CZ" smtClean="0">
                <a:latin typeface="Arial" charset="0"/>
              </a:rPr>
              <a:t>Snímek </a:t>
            </a:r>
            <a:fld id="{81970265-350B-42F4-8188-254E98CC7A60}" type="slidenum">
              <a:rPr lang="cs-CZ" smtClean="0">
                <a:latin typeface="Arial" charset="0"/>
              </a:rPr>
              <a:pPr/>
              <a:t>95</a:t>
            </a:fld>
            <a:endParaRPr lang="cs-CZ" smtClean="0">
              <a:latin typeface="Arial" charset="0"/>
            </a:endParaRPr>
          </a:p>
        </p:txBody>
      </p:sp>
      <p:sp>
        <p:nvSpPr>
          <p:cNvPr id="106501" name="Rectangle 4"/>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800">
                <a:solidFill>
                  <a:srgbClr val="DC0000"/>
                </a:solidFill>
              </a:rPr>
              <a:t>Mikrobiální ekotoxikologie půdy</a:t>
            </a: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Zástupný symbol pro číslo snímku 2"/>
          <p:cNvSpPr>
            <a:spLocks noGrp="1"/>
          </p:cNvSpPr>
          <p:nvPr>
            <p:ph type="sldNum" sz="quarter" idx="10"/>
          </p:nvPr>
        </p:nvSpPr>
        <p:spPr>
          <a:noFill/>
        </p:spPr>
        <p:txBody>
          <a:bodyPr/>
          <a:lstStyle/>
          <a:p>
            <a:r>
              <a:rPr lang="cs-CZ" smtClean="0">
                <a:latin typeface="Arial" charset="0"/>
              </a:rPr>
              <a:t>Snímek </a:t>
            </a:r>
            <a:fld id="{C7B28A50-4B8D-4B65-A952-3E30BC51C7D8}" type="slidenum">
              <a:rPr lang="cs-CZ" smtClean="0">
                <a:latin typeface="Arial" charset="0"/>
              </a:rPr>
              <a:pPr/>
              <a:t>96</a:t>
            </a:fld>
            <a:endParaRPr lang="cs-CZ" smtClean="0">
              <a:latin typeface="Arial" charset="0"/>
            </a:endParaRPr>
          </a:p>
        </p:txBody>
      </p:sp>
      <p:pic>
        <p:nvPicPr>
          <p:cNvPr id="107523" name="Picture 6" descr="151"/>
          <p:cNvPicPr>
            <a:picLocks noChangeAspect="1" noChangeArrowheads="1"/>
          </p:cNvPicPr>
          <p:nvPr/>
        </p:nvPicPr>
        <p:blipFill>
          <a:blip r:embed="rId2" cstate="print"/>
          <a:srcRect l="18040" t="16313" r="8662" b="10155"/>
          <a:stretch>
            <a:fillRect/>
          </a:stretch>
        </p:blipFill>
        <p:spPr bwMode="auto">
          <a:xfrm>
            <a:off x="539750" y="620713"/>
            <a:ext cx="7850188" cy="5792787"/>
          </a:xfrm>
          <a:prstGeom prst="rect">
            <a:avLst/>
          </a:prstGeom>
          <a:noFill/>
          <a:ln w="9525">
            <a:solidFill>
              <a:schemeClr val="tx1"/>
            </a:solidFill>
            <a:miter lim="800000"/>
            <a:headEnd/>
            <a:tailEnd/>
          </a:ln>
        </p:spPr>
      </p:pic>
      <p:sp>
        <p:nvSpPr>
          <p:cNvPr id="107524" name="Rectangle 7"/>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800">
                <a:solidFill>
                  <a:srgbClr val="DC0000"/>
                </a:solidFill>
              </a:rPr>
              <a:t>Mikrobiální ekotoxikologie půdy</a:t>
            </a: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Zástupný symbol pro číslo snímku 2"/>
          <p:cNvSpPr>
            <a:spLocks noGrp="1"/>
          </p:cNvSpPr>
          <p:nvPr>
            <p:ph type="sldNum" sz="quarter" idx="10"/>
          </p:nvPr>
        </p:nvSpPr>
        <p:spPr>
          <a:noFill/>
        </p:spPr>
        <p:txBody>
          <a:bodyPr/>
          <a:lstStyle/>
          <a:p>
            <a:r>
              <a:rPr lang="cs-CZ" smtClean="0">
                <a:latin typeface="Arial" charset="0"/>
              </a:rPr>
              <a:t>Snímek </a:t>
            </a:r>
            <a:fld id="{AFDDD80F-3108-40F9-99F4-7D9423FA25CC}" type="slidenum">
              <a:rPr lang="cs-CZ" smtClean="0">
                <a:latin typeface="Arial" charset="0"/>
              </a:rPr>
              <a:pPr/>
              <a:t>97</a:t>
            </a:fld>
            <a:endParaRPr lang="cs-CZ" smtClean="0">
              <a:latin typeface="Arial" charset="0"/>
            </a:endParaRPr>
          </a:p>
        </p:txBody>
      </p:sp>
      <p:pic>
        <p:nvPicPr>
          <p:cNvPr id="108547" name="Picture 4" descr="152"/>
          <p:cNvPicPr>
            <a:picLocks noChangeAspect="1" noChangeArrowheads="1"/>
          </p:cNvPicPr>
          <p:nvPr/>
        </p:nvPicPr>
        <p:blipFill>
          <a:blip r:embed="rId2" cstate="print"/>
          <a:srcRect l="11397" t="11456" r="20195" b="14745"/>
          <a:stretch>
            <a:fillRect/>
          </a:stretch>
        </p:blipFill>
        <p:spPr bwMode="auto">
          <a:xfrm>
            <a:off x="1187450" y="692150"/>
            <a:ext cx="6697663" cy="5584825"/>
          </a:xfrm>
          <a:prstGeom prst="rect">
            <a:avLst/>
          </a:prstGeom>
          <a:noFill/>
          <a:ln w="9525">
            <a:solidFill>
              <a:schemeClr val="tx1"/>
            </a:solidFill>
            <a:miter lim="800000"/>
            <a:headEnd/>
            <a:tailEnd/>
          </a:ln>
        </p:spPr>
      </p:pic>
      <p:sp>
        <p:nvSpPr>
          <p:cNvPr id="108548" name="Rectangle 5"/>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800">
                <a:solidFill>
                  <a:srgbClr val="DC0000"/>
                </a:solidFill>
              </a:rPr>
              <a:t>Mikrobiální ekotoxikologie půdy</a:t>
            </a: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endParaRPr lang="en-US" smtClean="0"/>
          </a:p>
        </p:txBody>
      </p:sp>
      <p:sp>
        <p:nvSpPr>
          <p:cNvPr id="109571" name="Rectangle 3"/>
          <p:cNvSpPr>
            <a:spLocks noGrp="1" noChangeArrowheads="1"/>
          </p:cNvSpPr>
          <p:nvPr>
            <p:ph idx="1"/>
          </p:nvPr>
        </p:nvSpPr>
        <p:spPr/>
        <p:txBody>
          <a:bodyPr/>
          <a:lstStyle/>
          <a:p>
            <a:pPr eaLnBrk="1" hangingPunct="1"/>
            <a:r>
              <a:rPr lang="cs-CZ" smtClean="0"/>
              <a:t>AMO µg NH4-N / g / hod – bývá tak 4 – 9 bez N přídavku</a:t>
            </a:r>
          </a:p>
          <a:p>
            <a:pPr eaLnBrk="1" hangingPunct="1"/>
            <a:r>
              <a:rPr lang="cs-CZ" smtClean="0"/>
              <a:t>38 – 124 s přídavkem peptonu</a:t>
            </a:r>
          </a:p>
          <a:p>
            <a:pPr eaLnBrk="1" hangingPunct="1"/>
            <a:endParaRPr lang="cs-CZ" smtClean="0"/>
          </a:p>
          <a:p>
            <a:pPr eaLnBrk="1" hangingPunct="1"/>
            <a:r>
              <a:rPr lang="cs-CZ" smtClean="0"/>
              <a:t>NIT µg NO3-N / g / den je cca 1,6 – 0,8</a:t>
            </a:r>
          </a:p>
          <a:p>
            <a:pPr eaLnBrk="1" hangingPunct="1"/>
            <a:r>
              <a:rPr lang="cs-CZ" smtClean="0"/>
              <a:t>7 – 12 vyšší met. kapacita</a:t>
            </a:r>
          </a:p>
          <a:p>
            <a:pPr eaLnBrk="1" hangingPunct="1"/>
            <a:r>
              <a:rPr lang="cs-CZ" smtClean="0"/>
              <a:t>snížení je pozitivní – půda neztrácí dusík</a:t>
            </a:r>
            <a:endParaRPr lang="en-US" smtClean="0"/>
          </a:p>
        </p:txBody>
      </p:sp>
      <p:sp>
        <p:nvSpPr>
          <p:cNvPr id="109572" name="Zástupný symbol pro číslo snímku 4"/>
          <p:cNvSpPr>
            <a:spLocks noGrp="1"/>
          </p:cNvSpPr>
          <p:nvPr>
            <p:ph type="sldNum" sz="quarter" idx="10"/>
          </p:nvPr>
        </p:nvSpPr>
        <p:spPr>
          <a:noFill/>
        </p:spPr>
        <p:txBody>
          <a:bodyPr/>
          <a:lstStyle/>
          <a:p>
            <a:r>
              <a:rPr lang="cs-CZ" smtClean="0">
                <a:latin typeface="Arial" charset="0"/>
              </a:rPr>
              <a:t>Snímek </a:t>
            </a:r>
            <a:fld id="{1EF00812-7C00-4E0C-A458-7FC6B1C31D1E}" type="slidenum">
              <a:rPr lang="cs-CZ" smtClean="0">
                <a:latin typeface="Arial" charset="0"/>
              </a:rPr>
              <a:pPr/>
              <a:t>98</a:t>
            </a:fld>
            <a:endParaRPr lang="cs-CZ" smtClean="0">
              <a:latin typeface="Arial" charset="0"/>
            </a:endParaRP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Zástupný symbol pro číslo snímku 2"/>
          <p:cNvSpPr>
            <a:spLocks noGrp="1"/>
          </p:cNvSpPr>
          <p:nvPr>
            <p:ph type="sldNum" sz="quarter" idx="10"/>
          </p:nvPr>
        </p:nvSpPr>
        <p:spPr>
          <a:noFill/>
        </p:spPr>
        <p:txBody>
          <a:bodyPr/>
          <a:lstStyle/>
          <a:p>
            <a:r>
              <a:rPr lang="cs-CZ" smtClean="0">
                <a:latin typeface="Arial" charset="0"/>
              </a:rPr>
              <a:t>Snímek </a:t>
            </a:r>
            <a:fld id="{07421FDE-DD39-4C4C-A004-DA09B6E8C3F4}" type="slidenum">
              <a:rPr lang="cs-CZ" smtClean="0">
                <a:latin typeface="Arial" charset="0"/>
              </a:rPr>
              <a:pPr/>
              <a:t>99</a:t>
            </a:fld>
            <a:endParaRPr lang="cs-CZ" smtClean="0">
              <a:latin typeface="Arial" charset="0"/>
            </a:endParaRPr>
          </a:p>
        </p:txBody>
      </p:sp>
      <p:sp>
        <p:nvSpPr>
          <p:cNvPr id="110595"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110596" name="Rectangle 5"/>
          <p:cNvSpPr>
            <a:spLocks noChangeArrowheads="1"/>
          </p:cNvSpPr>
          <p:nvPr/>
        </p:nvSpPr>
        <p:spPr bwMode="auto">
          <a:xfrm>
            <a:off x="1403350" y="0"/>
            <a:ext cx="7740650" cy="3708400"/>
          </a:xfrm>
          <a:prstGeom prst="rect">
            <a:avLst/>
          </a:prstGeom>
          <a:noFill/>
          <a:ln w="9525">
            <a:noFill/>
            <a:miter lim="800000"/>
            <a:headEnd/>
            <a:tailEnd/>
          </a:ln>
        </p:spPr>
        <p:txBody>
          <a:bodyPr anchor="ctr">
            <a:spAutoFit/>
          </a:bodyPr>
          <a:lstStyle/>
          <a:p>
            <a:pPr algn="just"/>
            <a:r>
              <a:rPr lang="cs-CZ" sz="1400"/>
              <a:t>Effects and risk assessment of linear alkylbenzene sulfonates (LAS) in agricultural soil.  1. Short-term effects on soil microbiology.</a:t>
            </a:r>
          </a:p>
          <a:p>
            <a:pPr algn="just"/>
            <a:r>
              <a:rPr lang="cs-CZ" sz="1400" b="0"/>
              <a:t> </a:t>
            </a:r>
          </a:p>
          <a:p>
            <a:pPr algn="just">
              <a:buFontTx/>
              <a:buChar char="•"/>
            </a:pPr>
            <a:r>
              <a:rPr lang="cs-CZ" sz="1400" b="0"/>
              <a:t> autoři sledovali účinek LAS mikroorganismy písčité zemědělské půdy během 11-ti denní laboratorní inkubace</a:t>
            </a:r>
          </a:p>
          <a:p>
            <a:pPr algn="just">
              <a:buFontTx/>
              <a:buChar char="•"/>
            </a:pPr>
            <a:r>
              <a:rPr lang="cs-CZ" sz="1400" b="0"/>
              <a:t> 10 mikrobiálních parametrů:</a:t>
            </a:r>
          </a:p>
          <a:p>
            <a:pPr algn="just"/>
            <a:r>
              <a:rPr lang="cs-CZ" sz="1400" b="0"/>
              <a:t>	degradace ethylenu</a:t>
            </a:r>
          </a:p>
          <a:p>
            <a:pPr algn="just"/>
            <a:r>
              <a:rPr lang="cs-CZ" sz="1400" b="0"/>
              <a:t>	potenciální oxidace amoniaku</a:t>
            </a:r>
          </a:p>
          <a:p>
            <a:pPr algn="just"/>
            <a:r>
              <a:rPr lang="cs-CZ" sz="1400" b="0"/>
              <a:t>	potenciální aktivita dehydrogenázy</a:t>
            </a:r>
          </a:p>
          <a:p>
            <a:pPr algn="just"/>
            <a:r>
              <a:rPr lang="cs-CZ" sz="1400" b="0"/>
              <a:t>	</a:t>
            </a:r>
            <a:r>
              <a:rPr lang="el-GR" sz="1400" b="0">
                <a:cs typeface="Times New Roman" pitchFamily="18" charset="0"/>
              </a:rPr>
              <a:t>β</a:t>
            </a:r>
            <a:r>
              <a:rPr lang="cs-CZ" sz="1400" b="0">
                <a:cs typeface="Times New Roman" pitchFamily="18" charset="0"/>
              </a:rPr>
              <a:t>-glukosidázová aktivita</a:t>
            </a:r>
          </a:p>
          <a:p>
            <a:pPr algn="just"/>
            <a:r>
              <a:rPr lang="cs-CZ" sz="1400" b="0">
                <a:cs typeface="Times New Roman" pitchFamily="18" charset="0"/>
              </a:rPr>
              <a:t>	redukce železa</a:t>
            </a:r>
          </a:p>
          <a:p>
            <a:pPr algn="just"/>
            <a:r>
              <a:rPr lang="cs-CZ" sz="1400" b="0">
                <a:cs typeface="Times New Roman" pitchFamily="18" charset="0"/>
              </a:rPr>
              <a:t>	populace cellulolytických bakterií, hub a aktinomycét</a:t>
            </a:r>
          </a:p>
          <a:p>
            <a:pPr algn="just"/>
            <a:r>
              <a:rPr lang="cs-CZ" sz="1400" b="0">
                <a:cs typeface="Times New Roman" pitchFamily="18" charset="0"/>
              </a:rPr>
              <a:t>	bazální respirace půdy</a:t>
            </a:r>
          </a:p>
          <a:p>
            <a:pPr algn="just"/>
            <a:r>
              <a:rPr lang="cs-CZ" sz="1400" b="0">
                <a:cs typeface="Times New Roman" pitchFamily="18" charset="0"/>
              </a:rPr>
              <a:t>	obsah PLFA</a:t>
            </a:r>
          </a:p>
          <a:p>
            <a:pPr algn="just"/>
            <a:r>
              <a:rPr lang="cs-CZ" sz="1400" b="0">
                <a:cs typeface="Times New Roman" pitchFamily="18" charset="0"/>
              </a:rPr>
              <a:t> jako necitlivé se ukázaly </a:t>
            </a:r>
            <a:r>
              <a:rPr lang="el-GR" sz="1400" b="0"/>
              <a:t>β</a:t>
            </a:r>
            <a:r>
              <a:rPr lang="cs-CZ" sz="1400" b="0"/>
              <a:t>-glukosidázová aktivita, bazální respirace půdy a obsah PLFA, důvodem byla pravděpodobně kombinace stimulu a inhibice různých částí mikrobiálního společenstva</a:t>
            </a:r>
            <a:r>
              <a:rPr lang="cs-CZ" sz="1400" b="0">
                <a:cs typeface="Times New Roman" pitchFamily="18" charset="0"/>
              </a:rPr>
              <a:t> </a:t>
            </a:r>
            <a:endParaRPr lang="el-GR" sz="1400" b="0">
              <a:cs typeface="Times New Roman" pitchFamily="18" charset="0"/>
            </a:endParaRPr>
          </a:p>
        </p:txBody>
      </p:sp>
      <p:pic>
        <p:nvPicPr>
          <p:cNvPr id="110597" name="Picture 6" descr="0016"/>
          <p:cNvPicPr>
            <a:picLocks noChangeAspect="1" noChangeArrowheads="1"/>
          </p:cNvPicPr>
          <p:nvPr/>
        </p:nvPicPr>
        <p:blipFill>
          <a:blip r:embed="rId3" cstate="print"/>
          <a:srcRect l="23898" t="58250" r="53656" b="11124"/>
          <a:stretch>
            <a:fillRect/>
          </a:stretch>
        </p:blipFill>
        <p:spPr bwMode="auto">
          <a:xfrm>
            <a:off x="0" y="3933825"/>
            <a:ext cx="2922588" cy="2924175"/>
          </a:xfrm>
          <a:prstGeom prst="rect">
            <a:avLst/>
          </a:prstGeom>
          <a:noFill/>
          <a:ln w="9525">
            <a:noFill/>
            <a:miter lim="800000"/>
            <a:headEnd/>
            <a:tailEnd/>
          </a:ln>
        </p:spPr>
      </p:pic>
      <p:pic>
        <p:nvPicPr>
          <p:cNvPr id="110598" name="Picture 7" descr="0016"/>
          <p:cNvPicPr>
            <a:picLocks noChangeAspect="1" noChangeArrowheads="1"/>
          </p:cNvPicPr>
          <p:nvPr/>
        </p:nvPicPr>
        <p:blipFill>
          <a:blip r:embed="rId3" cstate="print"/>
          <a:srcRect l="50687" t="3940" r="2969" b="65433"/>
          <a:stretch>
            <a:fillRect/>
          </a:stretch>
        </p:blipFill>
        <p:spPr bwMode="auto">
          <a:xfrm>
            <a:off x="3059113" y="3908425"/>
            <a:ext cx="6084887" cy="2949575"/>
          </a:xfrm>
          <a:prstGeom prst="rect">
            <a:avLst/>
          </a:prstGeom>
          <a:noFill/>
          <a:ln w="9525">
            <a:noFill/>
            <a:miter lim="800000"/>
            <a:headEnd/>
            <a:tailEnd/>
          </a:ln>
        </p:spPr>
      </p:pic>
      <p:grpSp>
        <p:nvGrpSpPr>
          <p:cNvPr id="110599" name="Group 8"/>
          <p:cNvGrpSpPr>
            <a:grpSpLocks/>
          </p:cNvGrpSpPr>
          <p:nvPr/>
        </p:nvGrpSpPr>
        <p:grpSpPr bwMode="auto">
          <a:xfrm>
            <a:off x="0" y="0"/>
            <a:ext cx="1146175" cy="623888"/>
            <a:chOff x="480" y="3075"/>
            <a:chExt cx="722" cy="393"/>
          </a:xfrm>
        </p:grpSpPr>
        <p:pic>
          <p:nvPicPr>
            <p:cNvPr id="110600" name="Picture 9" descr="File:Lupa.na.encyklopedii.jpg">
              <a:hlinkClick r:id="rId4"/>
            </p:cNvPr>
            <p:cNvPicPr>
              <a:picLocks noChangeAspect="1" noChangeArrowheads="1"/>
            </p:cNvPicPr>
            <p:nvPr/>
          </p:nvPicPr>
          <p:blipFill>
            <a:blip r:embed="rId5"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110601" name="WordArt 10"/>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FF00"/>
                  </a:solidFill>
                  <a:latin typeface="Arial Black"/>
                </a:rPr>
                <a:t>Příklad</a:t>
              </a:r>
            </a:p>
          </p:txBody>
        </p:sp>
      </p:gr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600" b="1"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6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6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600" b="1"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6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01 EM</Template>
  <TotalTime>2817</TotalTime>
  <Words>6055</Words>
  <Application>Microsoft Office PowerPoint</Application>
  <PresentationFormat>Předvádění na obrazovce (4:3)</PresentationFormat>
  <Paragraphs>1199</Paragraphs>
  <Slides>117</Slides>
  <Notes>17</Notes>
  <HiddenSlides>0</HiddenSlides>
  <MMClips>0</MMClips>
  <ScaleCrop>false</ScaleCrop>
  <HeadingPairs>
    <vt:vector size="8" baseType="variant">
      <vt:variant>
        <vt:lpstr>Použitá písma</vt:lpstr>
      </vt:variant>
      <vt:variant>
        <vt:i4>6</vt:i4>
      </vt:variant>
      <vt:variant>
        <vt:lpstr>Motiv</vt:lpstr>
      </vt:variant>
      <vt:variant>
        <vt:i4>4</vt:i4>
      </vt:variant>
      <vt:variant>
        <vt:lpstr>Vložené servery OLE</vt:lpstr>
      </vt:variant>
      <vt:variant>
        <vt:i4>2</vt:i4>
      </vt:variant>
      <vt:variant>
        <vt:lpstr>Nadpisy snímků</vt:lpstr>
      </vt:variant>
      <vt:variant>
        <vt:i4>117</vt:i4>
      </vt:variant>
    </vt:vector>
  </HeadingPairs>
  <TitlesOfParts>
    <vt:vector size="129" baseType="lpstr">
      <vt:lpstr>Arial</vt:lpstr>
      <vt:lpstr>Times New Roman</vt:lpstr>
      <vt:lpstr>Wingdings</vt:lpstr>
      <vt:lpstr>Comic Sans MS</vt:lpstr>
      <vt:lpstr>Geneva</vt:lpstr>
      <vt:lpstr>Helvetica</vt:lpstr>
      <vt:lpstr>1_Default Design</vt:lpstr>
      <vt:lpstr>2_Default Design</vt:lpstr>
      <vt:lpstr>3_Default Design</vt:lpstr>
      <vt:lpstr>Default Design</vt:lpstr>
      <vt:lpstr>ChemWindow Document</vt:lpstr>
      <vt:lpstr>obrázek Microsoft Word</vt:lpstr>
      <vt:lpstr>Bi6420 Ekotoxikologie mikroorganismů https://is.muni.cz/el/1431/jaro2012/Bi6420/index.qwarp </vt:lpstr>
      <vt:lpstr>Bi6420: Ekotoxikologie mikroorganismů Část 5: Hodnocení reálných společenstev mikroorganismů v prostředí</vt:lpstr>
      <vt:lpstr>Specifika z pohledu ekotoxikologie</vt:lpstr>
      <vt:lpstr>Snímek 4</vt:lpstr>
      <vt:lpstr>Snímek 5</vt:lpstr>
      <vt:lpstr>Snímek 6</vt:lpstr>
      <vt:lpstr>Snímek 7</vt:lpstr>
      <vt:lpstr>Snímek 8</vt:lpstr>
      <vt:lpstr>Snímek 9</vt:lpstr>
      <vt:lpstr>Mikrobiální společenstva půdy</vt:lpstr>
      <vt:lpstr>Snímek 11</vt:lpstr>
      <vt:lpstr>Snímek 12</vt:lpstr>
      <vt:lpstr>Snímek 13</vt:lpstr>
      <vt:lpstr>Snímek 14</vt:lpstr>
      <vt:lpstr>Snímek 15</vt:lpstr>
      <vt:lpstr>Snímek 16</vt:lpstr>
      <vt:lpstr>Ekologická vazba mikroorganismů na kořeny rostlin</vt:lpstr>
      <vt:lpstr>Mikrobiální společenstva půdy</vt:lpstr>
      <vt:lpstr>Rhizosféra</vt:lpstr>
      <vt:lpstr>Snímek 20</vt:lpstr>
      <vt:lpstr>Snímek 21</vt:lpstr>
      <vt:lpstr>Snímek 22</vt:lpstr>
      <vt:lpstr>Snímek 23</vt:lpstr>
      <vt:lpstr>Snímek 24</vt:lpstr>
      <vt:lpstr>Snímek 25</vt:lpstr>
      <vt:lpstr>Snímek 26</vt:lpstr>
      <vt:lpstr>Snímek 27</vt:lpstr>
      <vt:lpstr>Snímek 28</vt:lpstr>
      <vt:lpstr>Snímek 29</vt:lpstr>
      <vt:lpstr>Snímek 30</vt:lpstr>
      <vt:lpstr>Snímek 31</vt:lpstr>
      <vt:lpstr>Snímek 32</vt:lpstr>
      <vt:lpstr>Snímek 33</vt:lpstr>
      <vt:lpstr>Snímek 34</vt:lpstr>
      <vt:lpstr>Snímek 35</vt:lpstr>
      <vt:lpstr>Snímek 36</vt:lpstr>
      <vt:lpstr>Biomasa v půdě</vt:lpstr>
      <vt:lpstr>Snímek 38</vt:lpstr>
      <vt:lpstr>Snímek 39</vt:lpstr>
      <vt:lpstr>Snímek 40</vt:lpstr>
      <vt:lpstr>Arbuscular Mycorrhiza in Soil Quality Assessment</vt:lpstr>
      <vt:lpstr>Snímek 42</vt:lpstr>
      <vt:lpstr>Mikrobiální společenstva půdy</vt:lpstr>
      <vt:lpstr>Snímek 44</vt:lpstr>
      <vt:lpstr>Snímek 45</vt:lpstr>
      <vt:lpstr>Snímek 46</vt:lpstr>
      <vt:lpstr>Snímek 47</vt:lpstr>
      <vt:lpstr>Snímek 48</vt:lpstr>
      <vt:lpstr>Velikostní poměry v půdě (dle K. T. Semple)</vt:lpstr>
      <vt:lpstr>Půdní pevná fáze (schéma dle K.T. Semple)</vt:lpstr>
      <vt:lpstr>Niky pro půdní mikroorganismy (dle K.T.Semple)</vt:lpstr>
      <vt:lpstr>Snímek 52</vt:lpstr>
      <vt:lpstr>Snímek 53</vt:lpstr>
      <vt:lpstr>Mikrobiální společenstva půdy</vt:lpstr>
      <vt:lpstr>Mikrobiální společenstva půdy</vt:lpstr>
      <vt:lpstr>Snímek 56</vt:lpstr>
      <vt:lpstr>Role mikroorganismů v půdní struktuře (K.T. Semple)</vt:lpstr>
      <vt:lpstr>Snímek 58</vt:lpstr>
      <vt:lpstr>Snímek 59</vt:lpstr>
      <vt:lpstr>Snímek 60</vt:lpstr>
      <vt:lpstr>Snímek 61</vt:lpstr>
      <vt:lpstr>Organická rezidua v půdě</vt:lpstr>
      <vt:lpstr>Rychlost dekompozice</vt:lpstr>
      <vt:lpstr>Snímek 64</vt:lpstr>
      <vt:lpstr>Proč není dekompozice jednoduchá, ale pomalá? Mnoho reziduí má komplexní povahu</vt:lpstr>
      <vt:lpstr>Rychlost turnoveru organického uhlíku</vt:lpstr>
      <vt:lpstr>Snímek 67</vt:lpstr>
      <vt:lpstr>Snímek 68</vt:lpstr>
      <vt:lpstr>Je závislá na druhu mikroorganismu</vt:lpstr>
      <vt:lpstr>Ovlivněna faktory prostředí</vt:lpstr>
      <vt:lpstr>Mikrobiální ekotoxikologie půdy</vt:lpstr>
      <vt:lpstr>Snímek 72</vt:lpstr>
      <vt:lpstr>Snímek 73</vt:lpstr>
      <vt:lpstr>Snímek 74</vt:lpstr>
      <vt:lpstr>Snímek 75</vt:lpstr>
      <vt:lpstr>Snímek 76</vt:lpstr>
      <vt:lpstr>Snímek 77</vt:lpstr>
      <vt:lpstr>Snímek 78</vt:lpstr>
      <vt:lpstr>Snímek 79</vt:lpstr>
      <vt:lpstr>Snímek 80</vt:lpstr>
      <vt:lpstr>Snímek 81</vt:lpstr>
      <vt:lpstr>Snímek 82</vt:lpstr>
      <vt:lpstr>Snímek 83</vt:lpstr>
      <vt:lpstr>Snímek 84</vt:lpstr>
      <vt:lpstr>Snímek 85</vt:lpstr>
      <vt:lpstr>Snímek 86</vt:lpstr>
      <vt:lpstr>Snímek 87</vt:lpstr>
      <vt:lpstr>Snímek 88</vt:lpstr>
      <vt:lpstr>Snímek 89</vt:lpstr>
      <vt:lpstr>Snímek 90</vt:lpstr>
      <vt:lpstr>Snímek 91</vt:lpstr>
      <vt:lpstr>Snímek 92</vt:lpstr>
      <vt:lpstr>Snímek 93</vt:lpstr>
      <vt:lpstr>Snímek 94</vt:lpstr>
      <vt:lpstr>Snímek 95</vt:lpstr>
      <vt:lpstr>Snímek 96</vt:lpstr>
      <vt:lpstr>Snímek 97</vt:lpstr>
      <vt:lpstr>Snímek 98</vt:lpstr>
      <vt:lpstr>Snímek 99</vt:lpstr>
      <vt:lpstr>Snímek 100</vt:lpstr>
      <vt:lpstr>Snímek 101</vt:lpstr>
      <vt:lpstr>Snímek 102</vt:lpstr>
      <vt:lpstr>Vodní ekosystémy</vt:lpstr>
      <vt:lpstr>Mikrobiální společenstva vodních ekosystémů</vt:lpstr>
      <vt:lpstr>Mikrobiální společenstva vodních ekosystémů</vt:lpstr>
      <vt:lpstr>Snímek 106</vt:lpstr>
      <vt:lpstr>Snímek 107</vt:lpstr>
      <vt:lpstr>Snímek 108</vt:lpstr>
      <vt:lpstr>Mikrobiální společenstva vodních ekosystémů</vt:lpstr>
      <vt:lpstr>Microbial Loop</vt:lpstr>
      <vt:lpstr>Snímek 111</vt:lpstr>
      <vt:lpstr>Snímek 112</vt:lpstr>
      <vt:lpstr>Snímek 113</vt:lpstr>
      <vt:lpstr>Snímek 114</vt:lpstr>
      <vt:lpstr>Snímek 115</vt:lpstr>
      <vt:lpstr>Snímek 116</vt:lpstr>
      <vt:lpstr>Snímek 117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Bez nadpisu</dc:title>
  <dc:creator>PGS</dc:creator>
  <cp:lastModifiedBy>Jakub Hofman</cp:lastModifiedBy>
  <cp:revision>118</cp:revision>
  <dcterms:created xsi:type="dcterms:W3CDTF">2001-05-21T12:50:07Z</dcterms:created>
  <dcterms:modified xsi:type="dcterms:W3CDTF">2012-05-17T12:42:10Z</dcterms:modified>
</cp:coreProperties>
</file>