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79" r:id="rId3"/>
    <p:sldId id="299" r:id="rId4"/>
    <p:sldId id="300" r:id="rId5"/>
    <p:sldId id="296" r:id="rId6"/>
    <p:sldId id="280" r:id="rId7"/>
    <p:sldId id="281" r:id="rId8"/>
    <p:sldId id="301" r:id="rId9"/>
    <p:sldId id="283" r:id="rId10"/>
    <p:sldId id="282" r:id="rId11"/>
    <p:sldId id="297" r:id="rId12"/>
    <p:sldId id="298" r:id="rId13"/>
    <p:sldId id="295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90" y="-102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24.2.2014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24.2.2014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24.2.2014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24.2.2014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275164"/>
            <a:ext cx="7772400" cy="1569660"/>
          </a:xfrm>
          <a:noFill/>
        </p:spPr>
        <p:txBody>
          <a:bodyPr>
            <a:spAutoFit/>
          </a:bodyPr>
          <a:lstStyle/>
          <a:p>
            <a:r>
              <a:rPr lang="cs-CZ" sz="3200" smtClean="0">
                <a:solidFill>
                  <a:schemeClr val="accent1"/>
                </a:solidFill>
                <a:latin typeface="Arial" pitchFamily="34" charset="0"/>
              </a:rPr>
              <a:t>2.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Wordem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p:oleObj spid="_x0000_s25602" name="Image" r:id="rId3" imgW="2247619" imgH="2095238" progId="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p:oleObj spid="_x0000_s25603" name="Image" r:id="rId4" imgW="5193651" imgH="4368254" progId="">
              <p:embed/>
            </p:oleObj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477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</a:t>
            </a:r>
            <a:r>
              <a:rPr lang="cs-CZ" b="1" dirty="0" smtClean="0">
                <a:solidFill>
                  <a:srgbClr val="C00000"/>
                </a:solidFill>
              </a:rPr>
              <a:t>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ZLEVA</a:t>
            </a:r>
            <a:r>
              <a:rPr lang="cs-CZ" b="1" dirty="0" smtClean="0">
                <a:solidFill>
                  <a:srgbClr val="C00000"/>
                </a:solidFill>
              </a:rPr>
              <a:t>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CONFIDENCE </a:t>
            </a:r>
            <a:r>
              <a:rPr lang="cs-CZ" b="1" dirty="0" smtClean="0">
                <a:solidFill>
                  <a:srgbClr val="C00000"/>
                </a:solidFill>
              </a:rPr>
              <a:t>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</a:t>
            </a:r>
            <a:r>
              <a:rPr lang="cs-CZ" b="1" dirty="0" smtClean="0">
                <a:solidFill>
                  <a:srgbClr val="C00000"/>
                </a:solidFill>
              </a:rPr>
              <a:t>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FDIST</a:t>
            </a:r>
            <a:r>
              <a:rPr lang="cs-CZ" b="1" dirty="0" smtClean="0">
                <a:solidFill>
                  <a:srgbClr val="C00000"/>
                </a:solidFill>
              </a:rPr>
              <a:t>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II.b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 Tipy pro práci s Wordem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dirty="0" smtClean="0"/>
              <a:t>Automatické titulky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Automatické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titulky ve Wordu pro snazší úpravy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233" t="33600" r="42251" b="27400"/>
          <a:stretch>
            <a:fillRect/>
          </a:stretch>
        </p:blipFill>
        <p:spPr bwMode="auto">
          <a:xfrm>
            <a:off x="377057" y="1916832"/>
            <a:ext cx="3636912" cy="33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95536" y="4293096"/>
            <a:ext cx="17999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obrázek</a:t>
            </a:r>
            <a:endParaRPr lang="cs-CZ" sz="1400" i="1" dirty="0"/>
          </a:p>
        </p:txBody>
      </p:sp>
      <p:sp>
        <p:nvSpPr>
          <p:cNvPr id="7" name="Šipka doprava 6"/>
          <p:cNvSpPr/>
          <p:nvPr/>
        </p:nvSpPr>
        <p:spPr>
          <a:xfrm rot="7532543">
            <a:off x="3777360" y="39195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2524" t="41159" r="32276" b="31121"/>
          <a:stretch>
            <a:fillRect/>
          </a:stretch>
        </p:blipFill>
        <p:spPr bwMode="auto">
          <a:xfrm>
            <a:off x="5220072" y="2096852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4571083" y="2637830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-1260000" flipH="1">
            <a:off x="5743841" y="3023992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3675" t="6720" r="43301" b="75842"/>
          <a:stretch>
            <a:fillRect/>
          </a:stretch>
        </p:blipFill>
        <p:spPr bwMode="auto">
          <a:xfrm>
            <a:off x="683568" y="5301208"/>
            <a:ext cx="7272808" cy="14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 rot="2286931">
            <a:off x="374971" y="51234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7532543">
            <a:off x="6513666" y="557575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76056" y="494116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styl „Titulek“ </a:t>
            </a:r>
            <a:endParaRPr lang="cs-CZ" sz="1400" i="1" dirty="0"/>
          </a:p>
        </p:txBody>
      </p:sp>
      <p:sp>
        <p:nvSpPr>
          <p:cNvPr id="17" name="Šipka doprava 16"/>
          <p:cNvSpPr/>
          <p:nvPr/>
        </p:nvSpPr>
        <p:spPr>
          <a:xfrm rot="7532543">
            <a:off x="7161738" y="607981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956376" y="6165304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úprava stylu dle potřeby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seznamy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Máme-li vytvořené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automatické titulky grafů a tabulek, pak lze vytvořit automatické seznamy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825035" y="24794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0604" t="6720" r="45271" b="80680"/>
          <a:stretch>
            <a:fillRect/>
          </a:stretch>
        </p:blipFill>
        <p:spPr bwMode="auto">
          <a:xfrm>
            <a:off x="467544" y="2780928"/>
            <a:ext cx="4680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7532543">
            <a:off x="4641457" y="27674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67544" y="4637509"/>
          <a:ext cx="495300" cy="447675"/>
        </p:xfrm>
        <a:graphic>
          <a:graphicData uri="http://schemas.openxmlformats.org/presentationml/2006/ole">
            <p:oleObj spid="_x0000_s37892" name="Visio" r:id="rId4" imgW="495148" imgH="448170" progId="">
              <p:embed/>
            </p:oleObj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15616" y="4571836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Každý objekt, který chceme zahrnout do automatického seznamu, musí mít automatický titulek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Aktualizace čísel titulků – pravý klik na označený titulek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(obdobně aktualizace již vytvořeného seznamu) 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 l="24408" t="55120" r="59317" b="7921"/>
          <a:stretch>
            <a:fillRect/>
          </a:stretch>
        </p:blipFill>
        <p:spPr bwMode="auto">
          <a:xfrm>
            <a:off x="6732240" y="3140968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rot="-720000" flipH="1">
            <a:off x="5756017" y="4839458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/>
                <a:gridCol w="1296000"/>
                <a:gridCol w="1296000"/>
                <a:gridCol w="1296000"/>
                <a:gridCol w="1247503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I.</a:t>
            </a: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Umožňuje snadno vytvářet sumarizace dat ve smyslu počty hodnot, průměry, minima, maxima </a:t>
            </a:r>
            <a:r>
              <a:rPr lang="cs-CZ" sz="1400" dirty="0" smtClean="0"/>
              <a:t>atd.</a:t>
            </a:r>
            <a:br>
              <a:rPr lang="cs-CZ" sz="1400" dirty="0" smtClean="0"/>
            </a:br>
            <a:r>
              <a:rPr lang="cs-CZ" sz="1400" dirty="0" smtClean="0"/>
              <a:t>v </a:t>
            </a:r>
            <a:r>
              <a:rPr lang="cs-CZ" sz="1400" dirty="0"/>
              <a:t>kombinacích kategorií (např. počet jedinců různých druhů na různých lokalitách)</a:t>
            </a:r>
          </a:p>
          <a:p>
            <a:r>
              <a:rPr lang="cs-CZ" sz="1400" dirty="0"/>
              <a:t>Automaticky je vybrána souvislá oblast dat (</a:t>
            </a:r>
            <a:r>
              <a:rPr lang="cs-CZ" sz="1400" dirty="0" smtClean="0"/>
              <a:t>obdobně </a:t>
            </a:r>
            <a:r>
              <a:rPr lang="cs-CZ" sz="1400" dirty="0"/>
              <a:t>jako v případě automatického filtru)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84213" y="2420938"/>
          <a:ext cx="1811337" cy="2089150"/>
        </p:xfrm>
        <a:graphic>
          <a:graphicData uri="http://schemas.openxmlformats.org/presentationml/2006/ole">
            <p:oleObj spid="_x0000_s40962" name="Image" r:id="rId3" imgW="3822222" imgH="4406349" progId="">
              <p:embed/>
            </p:oleObj>
          </a:graphicData>
        </a:graphic>
      </p:graphicFrame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92375"/>
            <a:ext cx="3311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232400"/>
            <a:ext cx="379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941888"/>
            <a:ext cx="30241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 dat (kromě Excelu i např. externí databáze)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592388" y="3860800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445250" y="278130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0800000">
            <a:off x="6518275" y="371633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7165975" y="3700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Graf nebo tabulka</a:t>
            </a: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 rot="5400000">
            <a:off x="5021262" y="4814888"/>
            <a:ext cx="360363" cy="325438"/>
          </a:xfrm>
          <a:prstGeom prst="rightArrow">
            <a:avLst>
              <a:gd name="adj1" fmla="val 50000"/>
              <a:gd name="adj2" fmla="val 27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65956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8316076">
            <a:off x="6300788" y="5229225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3" name="AutoShape 17"/>
          <p:cNvSpPr>
            <a:spLocks noChangeArrowheads="1"/>
          </p:cNvSpPr>
          <p:nvPr/>
        </p:nvSpPr>
        <p:spPr bwMode="auto">
          <a:xfrm rot="10800000">
            <a:off x="3419475" y="558958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900113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Umístění </a:t>
            </a:r>
          </a:p>
        </p:txBody>
      </p:sp>
      <p:sp>
        <p:nvSpPr>
          <p:cNvPr id="137235" name="AutoShape 19"/>
          <p:cNvSpPr>
            <a:spLocks noChangeArrowheads="1"/>
          </p:cNvSpPr>
          <p:nvPr/>
        </p:nvSpPr>
        <p:spPr bwMode="auto">
          <a:xfrm rot="5400000">
            <a:off x="1278732" y="4995069"/>
            <a:ext cx="431800" cy="325437"/>
          </a:xfrm>
          <a:prstGeom prst="rightArrow">
            <a:avLst>
              <a:gd name="adj1" fmla="val 50000"/>
              <a:gd name="adj2" fmla="val 3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331913" y="62372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Rozvržení a vlastnosti tabulek</a:t>
            </a:r>
          </a:p>
        </p:txBody>
      </p:sp>
      <p:sp>
        <p:nvSpPr>
          <p:cNvPr id="137237" name="AutoShape 21"/>
          <p:cNvSpPr>
            <a:spLocks noChangeArrowheads="1"/>
          </p:cNvSpPr>
          <p:nvPr/>
        </p:nvSpPr>
        <p:spPr bwMode="auto">
          <a:xfrm rot="13584778">
            <a:off x="931863" y="6197600"/>
            <a:ext cx="438150" cy="21590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592358" y="196967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30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</a:t>
            </a:r>
            <a:r>
              <a:rPr lang="cs-CZ" sz="1400" dirty="0" smtClean="0"/>
              <a:t>Import dat z webu / MS Word pomocí schránky Windows.</a:t>
            </a:r>
          </a:p>
          <a:p>
            <a:r>
              <a:rPr lang="cs-CZ" sz="1400" dirty="0" smtClean="0"/>
              <a:t>Excel umožňuje připojit externí zdroje dat.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Propojení lze aktualizovat ručně/nastavit interval.</a:t>
            </a:r>
          </a:p>
          <a:p>
            <a:r>
              <a:rPr lang="cs-CZ" sz="1400" dirty="0" smtClean="0"/>
              <a:t>Po zrušení propojení je třeba soubor odpojit.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>
            <a:off x="5995189" y="3285981"/>
            <a:ext cx="215900" cy="1325083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6578293" y="23210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1602083">
            <a:off x="4915466" y="402318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2627784" y="378904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I.</a:t>
            </a:r>
            <a:endParaRPr lang="cs-CZ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Nastavit rozvržení kontingenčních tabulek je možné dvěma způsoby, zde představený postup je obsažen v Excel </a:t>
            </a:r>
            <a:r>
              <a:rPr lang="cs-CZ" sz="1400" dirty="0" smtClean="0"/>
              <a:t>97, 2000, 2007 i 2010 </a:t>
            </a:r>
            <a:r>
              <a:rPr lang="cs-CZ" sz="1400" dirty="0"/>
              <a:t>(speciální dialog), druhou možností je obdobná specifikace přímo v listu Excelu (2000, XP)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78150"/>
            <a:ext cx="39608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337050"/>
            <a:ext cx="2657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956300" y="3248025"/>
            <a:ext cx="2647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(hlavičky sloupců databázové tabulky)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2413" y="252095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tzv. stránka </a:t>
            </a:r>
            <a:r>
              <a:rPr lang="cs-CZ" sz="1400" dirty="0"/>
              <a:t>= </a:t>
            </a:r>
            <a:r>
              <a:rPr lang="cs-CZ" sz="1400" dirty="0" smtClean="0"/>
              <a:t>tabulky </a:t>
            </a:r>
            <a:r>
              <a:rPr lang="cs-CZ" sz="1400" dirty="0"/>
              <a:t>podle zde nastaveného kritéria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79388" y="4410075"/>
            <a:ext cx="1136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16463" y="2536825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/>
              <a:t>parametry sloupců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771775" y="5705475"/>
            <a:ext cx="219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dat</a:t>
            </a:r>
          </a:p>
          <a:p>
            <a:r>
              <a:rPr lang="cs-CZ" sz="1400"/>
              <a:t>    a možnosti sumarizace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 rot="3794439">
            <a:off x="1059657" y="3275806"/>
            <a:ext cx="1225550" cy="325437"/>
          </a:xfrm>
          <a:prstGeom prst="rightArrow">
            <a:avLst>
              <a:gd name="adj1" fmla="val 50000"/>
              <a:gd name="adj2" fmla="val 94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 rot="8548961">
            <a:off x="3190875" y="3305175"/>
            <a:ext cx="1800225" cy="247650"/>
          </a:xfrm>
          <a:prstGeom prst="rightArrow">
            <a:avLst>
              <a:gd name="adj1" fmla="val 50000"/>
              <a:gd name="adj2" fmla="val 181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1187450" y="45164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 rot="16200000">
            <a:off x="2502694" y="4966494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7" name="AutoShape 17"/>
          <p:cNvSpPr>
            <a:spLocks noChangeArrowheads="1"/>
          </p:cNvSpPr>
          <p:nvPr/>
        </p:nvSpPr>
        <p:spPr bwMode="auto">
          <a:xfrm>
            <a:off x="4932363" y="5884863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 rot="8854210">
            <a:off x="4787900" y="38687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>
            <a:off x="3635375" y="46402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 flipH="1">
            <a:off x="3635375" y="48561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3635375" y="42084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3635375" y="44243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92358" y="2185700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výsledek I.</a:t>
            </a:r>
            <a:endParaRPr lang="cs-CZ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Výsledkem analýzy je tabulka vynášející proti sobě hodnoty řádkových a sloupcových parametrů kontingenční tabulky (např. taxony proti lokalitám, jde o seznamy hodnot obsažených v jednotlivých sloupcích), na průsečíku je zobrazena vybraná sumární charakteristika vybraných dat (průměr, suma, počet atd.)</a:t>
            </a:r>
          </a:p>
          <a:p>
            <a:r>
              <a:rPr lang="cs-CZ" sz="1400"/>
              <a:t>Tabulku v této formě je možné nadále editovat co se týče formátu i obsažených dat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339975" y="2924175"/>
          <a:ext cx="4679950" cy="3144838"/>
        </p:xfrm>
        <a:graphic>
          <a:graphicData uri="http://schemas.openxmlformats.org/presentationml/2006/ole">
            <p:oleObj spid="_x0000_s41986" name="Image" r:id="rId3" imgW="9676190" imgH="6501587" progId="">
              <p:embed/>
            </p:oleObj>
          </a:graphicData>
        </a:graphic>
      </p:graphicFrame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39975" y="6148388"/>
            <a:ext cx="298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Panel nástrojů kontingenční tabulky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070725" y="4708525"/>
            <a:ext cx="218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Seznam polí tabulky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9388" y="2995613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Roletky položek tabulky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185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Automatický souhrn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1908175" y="50419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16200000">
            <a:off x="3095625" y="5768975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10800000">
            <a:off x="6588125" y="4724400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2189478">
            <a:off x="2173288" y="32766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3311418">
            <a:off x="1943100" y="3536951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2358" y="232971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II.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II.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 descr="import_da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40000" cy="4579200"/>
          </a:xfrm>
          <a:prstGeom prst="rect">
            <a:avLst/>
          </a:prstGeom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 flipV="1">
            <a:off x="1695985" y="1473285"/>
            <a:ext cx="230834" cy="1932434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Žlutý čtverec se        šipkou u každé HTML tabulky.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 descr="import_da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0120"/>
            <a:ext cx="8640000" cy="45792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4968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Načtou se veškerá data v tabulce, často včetně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balastu.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vpisují se do buněk sešitu</a:t>
            </a:r>
          </a:p>
          <a:p>
            <a:r>
              <a:rPr lang="cs-CZ" sz="1400" dirty="0"/>
              <a:t>vzorce jsou vždy </a:t>
            </a:r>
            <a:r>
              <a:rPr lang="cs-CZ" sz="1400" dirty="0" err="1" smtClean="0"/>
              <a:t>uvozeny</a:t>
            </a:r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= </a:t>
            </a:r>
            <a:r>
              <a:rPr lang="cs-CZ" sz="1400" dirty="0"/>
              <a:t>(lze též</a:t>
            </a:r>
            <a:r>
              <a:rPr lang="cs-CZ" sz="1400" b="1" dirty="0">
                <a:solidFill>
                  <a:srgbClr val="0000FF"/>
                </a:solidFill>
              </a:rPr>
              <a:t> </a:t>
            </a:r>
            <a:r>
              <a:rPr lang="cs-CZ" sz="1400" b="1" dirty="0" smtClean="0">
                <a:solidFill>
                  <a:srgbClr val="0000FF"/>
                </a:solidFill>
              </a:rPr>
              <a:t>+</a:t>
            </a:r>
            <a:r>
              <a:rPr lang="cs-CZ" sz="1400" dirty="0" smtClean="0"/>
              <a:t>,</a:t>
            </a:r>
            <a:r>
              <a:rPr lang="cs-CZ" sz="1400" b="1" dirty="0" smtClean="0">
                <a:solidFill>
                  <a:srgbClr val="0000FF"/>
                </a:solidFill>
              </a:rPr>
              <a:t> -</a:t>
            </a:r>
            <a:r>
              <a:rPr lang="cs-CZ" sz="1400" dirty="0" smtClean="0"/>
              <a:t>).</a:t>
            </a:r>
            <a:endParaRPr lang="cs-CZ" sz="1400" dirty="0"/>
          </a:p>
          <a:p>
            <a:r>
              <a:rPr lang="cs-CZ" sz="1400" dirty="0"/>
              <a:t> aritmetické operátory + zabudované funkce Excelu</a:t>
            </a:r>
          </a:p>
          <a:p>
            <a:r>
              <a:rPr lang="cs-CZ" sz="1400" dirty="0"/>
              <a:t> pro </a:t>
            </a:r>
            <a:r>
              <a:rPr lang="cs-CZ" sz="1400" dirty="0" smtClean="0"/>
              <a:t>logické sčítání </a:t>
            </a:r>
            <a:r>
              <a:rPr lang="cs-CZ" sz="1400" dirty="0"/>
              <a:t>nečíselných položek se používá </a:t>
            </a:r>
            <a:r>
              <a:rPr lang="en-US" sz="1400" dirty="0">
                <a:solidFill>
                  <a:srgbClr val="0000FF"/>
                </a:solidFill>
              </a:rPr>
              <a:t>&amp;</a:t>
            </a:r>
          </a:p>
          <a:p>
            <a:r>
              <a:rPr lang="en-US" sz="1400" dirty="0"/>
              <a:t> v</a:t>
            </a:r>
            <a:r>
              <a:rPr lang="cs-CZ" sz="1400" dirty="0" err="1"/>
              <a:t>ýpočet</a:t>
            </a:r>
            <a:r>
              <a:rPr lang="cs-CZ" sz="1400" dirty="0"/>
              <a:t> je založen buď na číselných konstantách nebo odkazech na </a:t>
            </a:r>
            <a:r>
              <a:rPr lang="cs-CZ" sz="1400" dirty="0" smtClean="0"/>
              <a:t>buňky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1600" b="1" dirty="0"/>
              <a:t>Relativní odkazy</a:t>
            </a:r>
          </a:p>
          <a:p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</a:t>
            </a:r>
            <a:r>
              <a:rPr lang="cs-CZ" sz="1400" dirty="0"/>
              <a:t> = buňka 1. řádku sloupci A</a:t>
            </a:r>
          </a:p>
          <a:p>
            <a:r>
              <a:rPr lang="cs-CZ" sz="1400" b="1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A1:B6</a:t>
            </a:r>
            <a:r>
              <a:rPr lang="cs-CZ" sz="1400" dirty="0"/>
              <a:t> = blok buněk – levý horní roh je v 1. řádku, sloupec A,pravý dolní na řádku 6, sloupec </a:t>
            </a:r>
            <a:r>
              <a:rPr lang="cs-CZ" sz="1400" dirty="0" smtClean="0"/>
              <a:t>B</a:t>
            </a:r>
            <a:br>
              <a:rPr lang="cs-CZ" sz="1400" dirty="0" smtClean="0"/>
            </a:br>
            <a:r>
              <a:rPr lang="cs-CZ" sz="1400" dirty="0" smtClean="0"/>
              <a:t>blok lze pojmenovat vepsáním názvu do pole názvů:</a:t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  </a:t>
            </a:r>
            <a:endParaRPr lang="cs-CZ" sz="1400" dirty="0"/>
          </a:p>
          <a:p>
            <a:pPr>
              <a:buNone/>
            </a:pPr>
            <a:r>
              <a:rPr lang="cs-CZ" sz="1400" dirty="0"/>
              <a:t> </a:t>
            </a:r>
            <a:endParaRPr lang="cs-CZ" sz="1400" dirty="0" smtClean="0"/>
          </a:p>
          <a:p>
            <a:r>
              <a:rPr lang="cs-CZ" sz="1400" dirty="0" smtClean="0"/>
              <a:t>relativní odkaz se při automatickém vyplnění buněk vzorcem posune</a:t>
            </a:r>
          </a:p>
          <a:p>
            <a:pPr>
              <a:buNone/>
            </a:pPr>
            <a:r>
              <a:rPr lang="cs-CZ" sz="1600" b="1" dirty="0" smtClean="0"/>
              <a:t>Absolutní odkazy</a:t>
            </a:r>
            <a:endParaRPr lang="cs-CZ" sz="1600" dirty="0" smtClean="0"/>
          </a:p>
          <a:p>
            <a:r>
              <a:rPr lang="cs-CZ" sz="1400" dirty="0" smtClean="0"/>
              <a:t> odkaz na buňku  je pevně dán</a:t>
            </a:r>
            <a:r>
              <a:rPr lang="en-US" sz="1400" dirty="0" smtClean="0"/>
              <a:t>, p</a:t>
            </a:r>
            <a:r>
              <a:rPr lang="cs-CZ" sz="1400" dirty="0" err="1" smtClean="0"/>
              <a:t>ři</a:t>
            </a:r>
            <a:r>
              <a:rPr lang="cs-CZ" sz="1400" dirty="0" smtClean="0"/>
              <a:t> kopírování nebo automatickém vyplnění se nemění, lze uzamknout jak řádky, tak sloupce samostatně</a:t>
            </a:r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139952" y="558924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3852615" y="565432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395165" y="574640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5292478" y="53654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602040" y="536699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4293661" cy="15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 rot="16200000">
            <a:off x="2484216" y="38606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or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7973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Závislosti vzorců – </a:t>
            </a:r>
            <a:r>
              <a:rPr lang="cs-CZ" sz="1800" b="1" dirty="0" smtClean="0"/>
              <a:t>karta Vzorce</a:t>
            </a:r>
            <a:endParaRPr lang="cs-CZ" sz="1800" dirty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347864" y="4509120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339752" y="2924944"/>
            <a:ext cx="1368152" cy="115212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864097" cy="5760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436097" y="2996952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61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/>
              <a:t>sledování </a:t>
            </a:r>
            <a:r>
              <a:rPr lang="cs-CZ" sz="1800" dirty="0" smtClean="0"/>
              <a:t>změn</a:t>
            </a:r>
          </a:p>
          <a:p>
            <a:r>
              <a:rPr lang="cs-CZ" sz="1800" dirty="0" smtClean="0"/>
              <a:t>hodnot i ve skrytých</a:t>
            </a:r>
          </a:p>
          <a:p>
            <a:r>
              <a:rPr lang="cs-CZ" sz="1800" dirty="0" smtClean="0"/>
              <a:t>a neviditelných sloupcích</a:t>
            </a:r>
            <a:endParaRPr lang="cs-CZ" sz="1800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995936" y="3501009"/>
            <a:ext cx="648072" cy="9361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067944" y="3212976"/>
            <a:ext cx="1512168" cy="2160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1162" y="4941168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08104" y="5373216"/>
            <a:ext cx="2541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zobrazení vzorců namísto</a:t>
            </a:r>
          </a:p>
          <a:p>
            <a:r>
              <a:rPr lang="cs-CZ" sz="1800" dirty="0" smtClean="0"/>
              <a:t>hodnot v buňkách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men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48514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</a:t>
            </a:r>
            <a:r>
              <a:rPr kumimoji="0" lang="cs-CZ" dirty="0" smtClean="0">
                <a:solidFill>
                  <a:srgbClr val="000000"/>
                </a:solidFill>
              </a:rPr>
              <a:t>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 smtClean="0"/>
              <a:t>Vkládání komentářů, změny listu – karta Revize</a:t>
            </a:r>
            <a:endParaRPr lang="cs-CZ" sz="1800" dirty="0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2" cy="50405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869160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</a:t>
            </a:r>
            <a:r>
              <a:rPr kumimoji="0" lang="cs-CZ" dirty="0" smtClean="0">
                <a:solidFill>
                  <a:srgbClr val="000000"/>
                </a:solidFill>
              </a:rPr>
              <a:t>III</a:t>
            </a:r>
            <a:r>
              <a:rPr kumimoji="0" lang="cs-CZ" dirty="0" smtClean="0">
                <a:solidFill>
                  <a:srgbClr val="000000"/>
                </a:solidFill>
              </a:rPr>
              <a:t>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1217</TotalTime>
  <Words>1160</Words>
  <Application>Microsoft Office PowerPoint</Application>
  <PresentationFormat>Předvádění na obrazovce (4:3)</PresentationFormat>
  <Paragraphs>256</Paragraphs>
  <Slides>24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01_Klin_dat_upravyM</vt:lpstr>
      <vt:lpstr>Image</vt:lpstr>
      <vt:lpstr>Visio</vt:lpstr>
      <vt:lpstr>2. Vzorce v Excelu Tipy pro práci s Wordem Kontingenční tabulky v Excelu, 1. část</vt:lpstr>
      <vt:lpstr>Zdroje dat Excelu</vt:lpstr>
      <vt:lpstr>Zdroje dat Excelu</vt:lpstr>
      <vt:lpstr>Zdroje dat Excelu</vt:lpstr>
      <vt:lpstr>Vzorce v listu Excelu</vt:lpstr>
      <vt:lpstr>Vzorce – odkaz na buňku stylu A1</vt:lpstr>
      <vt:lpstr> Vzorce – tipy a triky I.</vt:lpstr>
      <vt:lpstr> Vzorce – tipy a triky II.</vt:lpstr>
      <vt:lpstr> Vzorce – tipy a triky III.</vt:lpstr>
      <vt:lpstr>   Vzorce – využití seznamu vzorců</vt:lpstr>
      <vt:lpstr>   Vzorce – užitečné funkce</vt:lpstr>
      <vt:lpstr>Statistické funkce v MS Excel</vt:lpstr>
      <vt:lpstr>Kopírování / Vkládání</vt:lpstr>
      <vt:lpstr>II.b Tipy pro práci s Wordem Automatické titulky ve Wordu</vt:lpstr>
      <vt:lpstr>Automatické seznamy ve Wordu</vt:lpstr>
      <vt:lpstr>Kontingenční tabulky v Excelu, 1. část Ukázka kontingenční tabulky</vt:lpstr>
      <vt:lpstr>Ukázka kontingenční tabulky</vt:lpstr>
      <vt:lpstr>Ukázka kontingenční tabulky</vt:lpstr>
      <vt:lpstr>Kontingenční tabulka I.</vt:lpstr>
      <vt:lpstr>Kontingenční tabulky – rozvržení I.</vt:lpstr>
      <vt:lpstr>Kontingenční tabulky – výsledek I.</vt:lpstr>
      <vt:lpstr>Kontingenční tabulka II.</vt:lpstr>
      <vt:lpstr>Kontingenční tabulky – rozvržení II.</vt:lpstr>
      <vt:lpstr>Kontingenční tabulky – nastavení II.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39</cp:revision>
  <dcterms:created xsi:type="dcterms:W3CDTF">2011-03-10T15:44:21Z</dcterms:created>
  <dcterms:modified xsi:type="dcterms:W3CDTF">2014-02-24T11:57:15Z</dcterms:modified>
</cp:coreProperties>
</file>