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26"/>
  </p:notesMasterIdLst>
  <p:sldIdLst>
    <p:sldId id="553" r:id="rId4"/>
    <p:sldId id="926" r:id="rId5"/>
    <p:sldId id="928" r:id="rId6"/>
    <p:sldId id="929" r:id="rId7"/>
    <p:sldId id="554" r:id="rId8"/>
    <p:sldId id="555" r:id="rId9"/>
    <p:sldId id="557" r:id="rId10"/>
    <p:sldId id="559" r:id="rId11"/>
    <p:sldId id="560" r:id="rId12"/>
    <p:sldId id="561" r:id="rId13"/>
    <p:sldId id="562" r:id="rId14"/>
    <p:sldId id="564" r:id="rId15"/>
    <p:sldId id="941" r:id="rId16"/>
    <p:sldId id="565" r:id="rId17"/>
    <p:sldId id="939" r:id="rId18"/>
    <p:sldId id="566" r:id="rId19"/>
    <p:sldId id="567" r:id="rId20"/>
    <p:sldId id="940" r:id="rId21"/>
    <p:sldId id="568" r:id="rId22"/>
    <p:sldId id="569" r:id="rId23"/>
    <p:sldId id="570" r:id="rId24"/>
    <p:sldId id="927" r:id="rId25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0000"/>
    <a:srgbClr val="000099"/>
    <a:srgbClr val="DDDDDD"/>
    <a:srgbClr val="B2B2B2"/>
    <a:srgbClr val="607B7C"/>
    <a:srgbClr val="FFFF99"/>
    <a:srgbClr val="CC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9" autoAdjust="0"/>
    <p:restoredTop sz="94660"/>
  </p:normalViewPr>
  <p:slideViewPr>
    <p:cSldViewPr>
      <p:cViewPr varScale="1">
        <p:scale>
          <a:sx n="86" d="100"/>
          <a:sy n="86" d="100"/>
        </p:scale>
        <p:origin x="-158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plotArea>
      <c:layout>
        <c:manualLayout>
          <c:layoutTarget val="inner"/>
          <c:xMode val="edge"/>
          <c:yMode val="edge"/>
          <c:x val="2.1153846153846176E-2"/>
          <c:y val="3.4161490683229857E-2"/>
          <c:w val="0.96153846153846168"/>
          <c:h val="0.83850931677018703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Východ</c:v>
                </c:pt>
              </c:strCache>
            </c:strRef>
          </c:tx>
          <c:spPr>
            <a:pattFill prst="dkUpDiag">
              <a:fgClr>
                <a:srgbClr val="993300"/>
              </a:fgClr>
              <a:bgClr>
                <a:srgbClr val="000000"/>
              </a:bgClr>
            </a:pattFill>
            <a:ln w="19930">
              <a:noFill/>
            </a:ln>
          </c:spPr>
          <c:dPt>
            <c:idx val="5"/>
            <c:spPr>
              <a:solidFill>
                <a:srgbClr val="FF0000"/>
              </a:solidFill>
              <a:ln w="19930">
                <a:noFill/>
              </a:ln>
            </c:spPr>
          </c:dPt>
          <c:dPt>
            <c:idx val="6"/>
            <c:spPr>
              <a:solidFill>
                <a:srgbClr val="FF0000"/>
              </a:solidFill>
              <a:ln w="19930">
                <a:noFill/>
              </a:ln>
            </c:spPr>
          </c:dPt>
          <c:dPt>
            <c:idx val="7"/>
            <c:spPr>
              <a:solidFill>
                <a:srgbClr val="FF0000"/>
              </a:solidFill>
              <a:ln w="19930">
                <a:noFill/>
              </a:ln>
            </c:spPr>
          </c:dPt>
          <c:dPt>
            <c:idx val="8"/>
            <c:spPr>
              <a:solidFill>
                <a:srgbClr val="FF0000"/>
              </a:solidFill>
              <a:ln w="19930">
                <a:noFill/>
              </a:ln>
            </c:spPr>
          </c:dPt>
          <c:cat>
            <c:numRef>
              <c:f>Sheet1!$B$1:$K$1</c:f>
              <c:numCache>
                <c:formatCode>General</c:formatCode>
                <c:ptCount val="10"/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1">
                  <c:v>0</c:v>
                </c:pt>
                <c:pt idx="2">
                  <c:v>0</c:v>
                </c:pt>
                <c:pt idx="3">
                  <c:v>1.8</c:v>
                </c:pt>
                <c:pt idx="4">
                  <c:v>1.8</c:v>
                </c:pt>
                <c:pt idx="5">
                  <c:v>3.6</c:v>
                </c:pt>
                <c:pt idx="6">
                  <c:v>3.6</c:v>
                </c:pt>
                <c:pt idx="7">
                  <c:v>3.6</c:v>
                </c:pt>
                <c:pt idx="8">
                  <c:v>3.6</c:v>
                </c:pt>
              </c:numCache>
            </c:numRef>
          </c:val>
        </c:ser>
        <c:gapWidth val="0"/>
        <c:axId val="81081856"/>
        <c:axId val="81083392"/>
      </c:barChart>
      <c:catAx>
        <c:axId val="81081856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2989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2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81083392"/>
        <c:crossesAt val="0"/>
        <c:auto val="1"/>
        <c:lblAlgn val="ctr"/>
        <c:lblOffset val="100"/>
        <c:tickLblSkip val="1"/>
        <c:tickMarkSkip val="1"/>
      </c:catAx>
      <c:valAx>
        <c:axId val="81083392"/>
        <c:scaling>
          <c:orientation val="minMax"/>
          <c:max val="5"/>
          <c:min val="0"/>
        </c:scaling>
        <c:delete val="1"/>
        <c:axPos val="l"/>
        <c:numFmt formatCode="General" sourceLinked="1"/>
        <c:tickLblPos val="none"/>
        <c:crossAx val="81081856"/>
        <c:crosses val="autoZero"/>
        <c:crossBetween val="between"/>
        <c:majorUnit val="1"/>
        <c:minorUnit val="1"/>
      </c:valAx>
      <c:spPr>
        <a:noFill/>
        <a:ln w="1993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41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cs-CZ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e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38BC2FFC-84C7-403A-AF47-2FFB566E7847}" type="datetimeFigureOut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C3292507-3981-4FCD-96A8-BE91FF30F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0425" y="774700"/>
            <a:ext cx="4949825" cy="3713163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1700"/>
            <a:ext cx="4891088" cy="277813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896FEB-EF3A-4C60-8315-4E020846B068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Jarkovský, L. Dušek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A994C-4EE9-4B0D-B5E1-FC1C3DD9AB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6AB527-D7B3-4FCA-BC1D-B64AE1244753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0B05BE3-0369-4EA4-B5F4-7EC25E0511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3A1841-910E-4510-83AF-8E84A62CECEF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D6E3FA-575F-43C3-87CF-C4CEE6AEDC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CD1F5E-C1E1-4259-9C64-08F5C1469C8F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F57793-29AF-454C-BC18-2A24A6D840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6655C9-CC15-4206-B906-A18AAA74FCEB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57B1DA-A17A-48BF-911E-8935E67532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222C3A-4B3B-4E16-9678-54FB3DB40466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C455BB0-6928-4C60-BCC0-9405CDEAD3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13673E3-6566-4F7A-A3CD-1BFCE2930887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E13845-A480-41B5-933E-9787A13158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BF6DBE-C732-446D-924F-1DEC51D09121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9C41DA8-E063-4824-83A4-2B3744F3B9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326012-5CD3-4835-9F4A-33E56EACCDC0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F1E6A72-8008-49C1-9AB6-4A2B9FB63F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C58EDA-DC59-43AC-8685-6FBB5D44842E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8AC7E7-3AC2-49B7-9201-79C5D22727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9301FD-501E-4B02-AD6B-84AAFB439486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847864-34A4-47BE-B3E4-3848BC95CD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B04F31A-4F09-4ECA-A810-BAF3FF1206A0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684691-ADB3-4A55-A0B7-D02932DCFD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B50523D-394E-4E2E-824B-158B987C2F4B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E41AAB-3DCF-4387-A694-B4DB9AA458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78DF22-2645-465C-B08A-E7A2CBCBC684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22707E-FE22-4469-876B-B71171EAE9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68941A-59FD-47CE-B64A-972CC94F948A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8A1221-033E-4D75-A3BA-CED7719EEC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C23BC6-5AED-48CE-AF0E-6F7A4B3B519D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6D38C5-38E8-4E29-953F-D39A2977CF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405037-88E1-4A3A-90FA-2971FBF35F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D5F70D-FEBD-4382-B367-F0FC0254302F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8CD0AB5-DBD1-450A-A604-9866773E8AB7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9A87AD-68EE-495A-976F-3BD31E492B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2EE2CD4-EDB7-46B8-8F86-C74C2D3830D0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04F51A-8B27-421E-8742-5E50094C4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B47766-0EC1-4947-A42A-031F6BD48886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964E5C-1F7D-4AD1-9509-E06B25271F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C032422-AD87-4AF6-A5CE-2282DB12FB8B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8BE33A-54A7-4144-92E3-F8BE2B2E27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E90A00-855F-4173-92D2-7106CF0281A3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9D253C-2EED-47FD-97F7-B185AD4614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1A6C41-7ADB-4B2B-91B7-CA3FB72068E6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626A71-CDA1-4067-8307-364CF37FD4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06D6FF7-DF11-48EC-BA1B-918522EB023C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BB11535-A860-4508-BDF2-1022325821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844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844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8448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9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25" r:id="rId1"/>
    <p:sldLayoutId id="2147484126" r:id="rId2"/>
    <p:sldLayoutId id="2147484127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9467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946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EAFDED5-1ED6-464A-AFB3-5FEF43D1DB8F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FE2A4E6-B093-4289-A835-A0571462BC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8" r:id="rId1"/>
    <p:sldLayoutId id="2147484129" r:id="rId2"/>
    <p:sldLayoutId id="2147484130" r:id="rId3"/>
    <p:sldLayoutId id="2147484131" r:id="rId4"/>
    <p:sldLayoutId id="2147484132" r:id="rId5"/>
    <p:sldLayoutId id="2147484133" r:id="rId6"/>
    <p:sldLayoutId id="2147484134" r:id="rId7"/>
    <p:sldLayoutId id="2147484135" r:id="rId8"/>
    <p:sldLayoutId id="2147484136" r:id="rId9"/>
    <p:sldLayoutId id="2147484137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2049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2049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D78C36D-DE96-48D8-A0C4-234CDD474C74}" type="datetime1">
              <a:rPr lang="cs-CZ"/>
              <a:pPr>
                <a:defRPr/>
              </a:pPr>
              <a:t>31.3.2014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B2739D2-6958-4CB0-BDCC-B40B3D3AD6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20496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7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6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List_aplikace_Microsoft_Office_Excel_97-20031.xls"/><Relationship Id="rId7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smtClean="0">
                <a:latin typeface="Arial" charset="0"/>
                <a:cs typeface="Arial" charset="0"/>
              </a:rPr>
            </a:br>
            <a:r>
              <a:rPr lang="cs-CZ" i="1" smtClean="0">
                <a:latin typeface="Arial" charset="0"/>
                <a:cs typeface="Arial" charset="0"/>
              </a:rPr>
              <a:t>J. Jarkovský, L. Dušek</a:t>
            </a:r>
          </a:p>
        </p:txBody>
      </p:sp>
      <p:sp>
        <p:nvSpPr>
          <p:cNvPr id="4505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Rozdělení pravděpodobnosti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Normální rozdělení jako statistický model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Přehled a aplikace modelových rozdělení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Popisné statistiky</a:t>
            </a:r>
          </a:p>
        </p:txBody>
      </p:sp>
      <p:sp>
        <p:nvSpPr>
          <p:cNvPr id="4506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332656"/>
            <a:ext cx="7772400" cy="1754326"/>
          </a:xfrm>
          <a:noFill/>
        </p:spPr>
        <p:txBody>
          <a:bodyPr>
            <a:spAutoFit/>
          </a:bodyPr>
          <a:lstStyle/>
          <a:p>
            <a:r>
              <a:rPr lang="cs-CZ" sz="3600" dirty="0" smtClean="0">
                <a:solidFill>
                  <a:schemeClr val="accent1"/>
                </a:solidFill>
                <a:latin typeface="Arial" charset="0"/>
              </a:rPr>
              <a:t>6. Modelová rozdělení pravděpodobnosti, popisné statistiky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6148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152400"/>
            <a:ext cx="7772400" cy="684213"/>
          </a:xfrm>
          <a:noFill/>
        </p:spPr>
        <p:txBody>
          <a:bodyPr/>
          <a:lstStyle/>
          <a:p>
            <a:r>
              <a:rPr lang="cs-CZ" dirty="0" smtClean="0"/>
              <a:t>Normální rozdělení jako model</a:t>
            </a: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6584950" y="4191000"/>
            <a:ext cx="1790700" cy="86677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GB" sz="2400" b="0" i="0"/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1136650" y="1550988"/>
            <a:ext cx="6705600" cy="428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/>
              <a:t>Předpoklad: Znak x je rozložen podle daného modelu</a:t>
            </a:r>
          </a:p>
        </p:txBody>
      </p:sp>
      <p:sp>
        <p:nvSpPr>
          <p:cNvPr id="6151" name="Text Box 5"/>
          <p:cNvSpPr txBox="1">
            <a:spLocks noChangeArrowheads="1"/>
          </p:cNvSpPr>
          <p:nvPr/>
        </p:nvSpPr>
        <p:spPr bwMode="auto">
          <a:xfrm>
            <a:off x="1136650" y="2354263"/>
            <a:ext cx="426720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/>
              <a:t>Znak x je naměřen o n hodnotách</a:t>
            </a:r>
          </a:p>
          <a:p>
            <a:pPr algn="ctr" eaLnBrk="0" hangingPunct="0"/>
            <a:r>
              <a:rPr lang="cs-CZ" sz="2000" i="0"/>
              <a:t> s modelovými parametry:  x a s</a:t>
            </a:r>
          </a:p>
        </p:txBody>
      </p:sp>
      <p:sp>
        <p:nvSpPr>
          <p:cNvPr id="6152" name="Text Box 6"/>
          <p:cNvSpPr txBox="1">
            <a:spLocks noChangeArrowheads="1"/>
          </p:cNvSpPr>
          <p:nvPr/>
        </p:nvSpPr>
        <p:spPr bwMode="auto">
          <a:xfrm>
            <a:off x="831850" y="3581400"/>
            <a:ext cx="4343400" cy="1066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/>
              <a:t>Znak x je převeden na formu</a:t>
            </a:r>
          </a:p>
          <a:p>
            <a:pPr algn="ctr" eaLnBrk="0" hangingPunct="0"/>
            <a:r>
              <a:rPr lang="cs-CZ" sz="2000" i="0"/>
              <a:t> odpovídající tabulkovému standardu:</a:t>
            </a:r>
          </a:p>
        </p:txBody>
      </p:sp>
      <p:sp>
        <p:nvSpPr>
          <p:cNvPr id="6153" name="Text Box 7"/>
          <p:cNvSpPr txBox="1">
            <a:spLocks noChangeArrowheads="1"/>
          </p:cNvSpPr>
          <p:nvPr/>
        </p:nvSpPr>
        <p:spPr bwMode="auto">
          <a:xfrm>
            <a:off x="984250" y="5410200"/>
            <a:ext cx="7010400" cy="76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/>
              <a:t>Využije se tabelované (modelové) distribuční funkce</a:t>
            </a:r>
          </a:p>
          <a:p>
            <a:pPr algn="ctr" eaLnBrk="0" hangingPunct="0"/>
            <a:r>
              <a:rPr lang="cs-CZ" sz="2000" i="0" dirty="0"/>
              <a:t> pro testy o </a:t>
            </a:r>
            <a:r>
              <a:rPr lang="cs-CZ" sz="2000" i="0" dirty="0" smtClean="0"/>
              <a:t>rozdělení </a:t>
            </a:r>
            <a:r>
              <a:rPr lang="cs-CZ" sz="2000" i="0" dirty="0"/>
              <a:t>hodnot x</a:t>
            </a:r>
          </a:p>
        </p:txBody>
      </p:sp>
      <p:sp>
        <p:nvSpPr>
          <p:cNvPr id="6154" name="Rectangle 8"/>
          <p:cNvSpPr>
            <a:spLocks noChangeArrowheads="1"/>
          </p:cNvSpPr>
          <p:nvPr/>
        </p:nvSpPr>
        <p:spPr bwMode="auto">
          <a:xfrm>
            <a:off x="6394450" y="2735263"/>
            <a:ext cx="1914525" cy="8382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/>
              <a:t>Platnost modelu ?</a:t>
            </a:r>
          </a:p>
        </p:txBody>
      </p:sp>
      <p:sp>
        <p:nvSpPr>
          <p:cNvPr id="6155" name="AutoShape 9"/>
          <p:cNvSpPr>
            <a:spLocks noChangeArrowheads="1"/>
          </p:cNvSpPr>
          <p:nvPr/>
        </p:nvSpPr>
        <p:spPr bwMode="auto">
          <a:xfrm rot="5396270">
            <a:off x="371476" y="1431925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6" name="AutoShape 10"/>
          <p:cNvSpPr>
            <a:spLocks noChangeArrowheads="1"/>
          </p:cNvSpPr>
          <p:nvPr/>
        </p:nvSpPr>
        <p:spPr bwMode="auto">
          <a:xfrm rot="5396270">
            <a:off x="371476" y="2292350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7" name="AutoShape 11"/>
          <p:cNvSpPr>
            <a:spLocks noChangeArrowheads="1"/>
          </p:cNvSpPr>
          <p:nvPr/>
        </p:nvSpPr>
        <p:spPr bwMode="auto">
          <a:xfrm rot="5396270">
            <a:off x="371476" y="3690937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8" name="AutoShape 12"/>
          <p:cNvSpPr>
            <a:spLocks noChangeArrowheads="1"/>
          </p:cNvSpPr>
          <p:nvPr/>
        </p:nvSpPr>
        <p:spPr bwMode="auto">
          <a:xfrm rot="5396270">
            <a:off x="371476" y="5434012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9" name="WordArt 13"/>
          <p:cNvSpPr>
            <a:spLocks noChangeArrowheads="1" noChangeShapeType="1"/>
          </p:cNvSpPr>
          <p:nvPr/>
        </p:nvSpPr>
        <p:spPr bwMode="auto">
          <a:xfrm>
            <a:off x="8470900" y="2811463"/>
            <a:ext cx="381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?</a:t>
            </a:r>
          </a:p>
        </p:txBody>
      </p:sp>
      <p:sp>
        <p:nvSpPr>
          <p:cNvPr id="6160" name="WordArt 14"/>
          <p:cNvSpPr>
            <a:spLocks noChangeArrowheads="1" noChangeShapeType="1"/>
          </p:cNvSpPr>
          <p:nvPr/>
        </p:nvSpPr>
        <p:spPr bwMode="auto">
          <a:xfrm>
            <a:off x="8223250" y="1550988"/>
            <a:ext cx="333375" cy="409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</a:rPr>
              <a:t>ü</a:t>
            </a:r>
          </a:p>
        </p:txBody>
      </p:sp>
      <p:sp>
        <p:nvSpPr>
          <p:cNvPr id="6161" name="AutoShape 15"/>
          <p:cNvSpPr>
            <a:spLocks noChangeArrowheads="1"/>
          </p:cNvSpPr>
          <p:nvPr/>
        </p:nvSpPr>
        <p:spPr bwMode="auto">
          <a:xfrm rot="1189599">
            <a:off x="5556250" y="2582863"/>
            <a:ext cx="685800" cy="4667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66"/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162" name="AutoShape 16"/>
          <p:cNvSpPr>
            <a:spLocks noChangeArrowheads="1"/>
          </p:cNvSpPr>
          <p:nvPr/>
        </p:nvSpPr>
        <p:spPr bwMode="auto">
          <a:xfrm rot="1189599">
            <a:off x="5403850" y="4029075"/>
            <a:ext cx="762000" cy="4667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66"/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163" name="Rectangle 17"/>
          <p:cNvSpPr>
            <a:spLocks noChangeArrowheads="1"/>
          </p:cNvSpPr>
          <p:nvPr/>
        </p:nvSpPr>
        <p:spPr bwMode="auto">
          <a:xfrm>
            <a:off x="250825" y="15224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i="0"/>
              <a:t>1</a:t>
            </a:r>
          </a:p>
        </p:txBody>
      </p:sp>
      <p:sp>
        <p:nvSpPr>
          <p:cNvPr id="6164" name="Rectangle 18"/>
          <p:cNvSpPr>
            <a:spLocks noChangeArrowheads="1"/>
          </p:cNvSpPr>
          <p:nvPr/>
        </p:nvSpPr>
        <p:spPr bwMode="auto">
          <a:xfrm>
            <a:off x="250825" y="23955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2400" i="0"/>
              <a:t>2</a:t>
            </a:r>
          </a:p>
        </p:txBody>
      </p:sp>
      <p:sp>
        <p:nvSpPr>
          <p:cNvPr id="6165" name="Rectangle 19"/>
          <p:cNvSpPr>
            <a:spLocks noChangeArrowheads="1"/>
          </p:cNvSpPr>
          <p:nvPr/>
        </p:nvSpPr>
        <p:spPr bwMode="auto">
          <a:xfrm>
            <a:off x="250825" y="38100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i="0"/>
              <a:t>3</a:t>
            </a:r>
          </a:p>
        </p:txBody>
      </p:sp>
      <p:sp>
        <p:nvSpPr>
          <p:cNvPr id="6166" name="Rectangle 20"/>
          <p:cNvSpPr>
            <a:spLocks noChangeArrowheads="1"/>
          </p:cNvSpPr>
          <p:nvPr/>
        </p:nvSpPr>
        <p:spPr bwMode="auto">
          <a:xfrm>
            <a:off x="250825" y="5562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i="0"/>
              <a:t>4</a:t>
            </a:r>
          </a:p>
        </p:txBody>
      </p:sp>
      <p:sp>
        <p:nvSpPr>
          <p:cNvPr id="6167" name="Line 21"/>
          <p:cNvSpPr>
            <a:spLocks noChangeShapeType="1"/>
          </p:cNvSpPr>
          <p:nvPr/>
        </p:nvSpPr>
        <p:spPr bwMode="auto">
          <a:xfrm>
            <a:off x="4635500" y="2735263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6146" name="Object 22"/>
          <p:cNvGraphicFramePr>
            <a:graphicFrameLocks noChangeAspect="1"/>
          </p:cNvGraphicFramePr>
          <p:nvPr/>
        </p:nvGraphicFramePr>
        <p:xfrm>
          <a:off x="6569075" y="4191000"/>
          <a:ext cx="1785938" cy="838200"/>
        </p:xfrm>
        <a:graphic>
          <a:graphicData uri="http://schemas.openxmlformats.org/presentationml/2006/ole">
            <p:oleObj spid="_x0000_s6146" name="Rovnice" r:id="rId3" imgW="6858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17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760413"/>
          </a:xfrm>
          <a:noFill/>
        </p:spPr>
        <p:txBody>
          <a:bodyPr/>
          <a:lstStyle/>
          <a:p>
            <a:r>
              <a:rPr lang="cs-CZ" dirty="0" smtClean="0"/>
              <a:t>Normální rozdělení jako model - příklad</a:t>
            </a:r>
          </a:p>
        </p:txBody>
      </p:sp>
      <p:sp>
        <p:nvSpPr>
          <p:cNvPr id="7178" name="Text Box 3"/>
          <p:cNvSpPr txBox="1">
            <a:spLocks noChangeArrowheads="1"/>
          </p:cNvSpPr>
          <p:nvPr/>
        </p:nvSpPr>
        <p:spPr bwMode="auto">
          <a:xfrm>
            <a:off x="0" y="1014413"/>
            <a:ext cx="9144000" cy="4191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/>
              <a:t>Tabulky distribuční funkce</a:t>
            </a:r>
          </a:p>
        </p:txBody>
      </p:sp>
      <p:sp>
        <p:nvSpPr>
          <p:cNvPr id="7179" name="Text Box 4"/>
          <p:cNvSpPr txBox="1">
            <a:spLocks noChangeArrowheads="1"/>
          </p:cNvSpPr>
          <p:nvPr/>
        </p:nvSpPr>
        <p:spPr bwMode="auto">
          <a:xfrm>
            <a:off x="838200" y="1436688"/>
            <a:ext cx="5334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buFontTx/>
              <a:buChar char="•"/>
            </a:pPr>
            <a:r>
              <a:rPr lang="cs-CZ" sz="2000" i="0"/>
              <a:t> </a:t>
            </a:r>
            <a:r>
              <a:rPr lang="cs-CZ" sz="2000" i="0" u="sng"/>
              <a:t>Data z průzkumu jsou publikována jako:</a:t>
            </a:r>
          </a:p>
        </p:txBody>
      </p:sp>
      <p:sp>
        <p:nvSpPr>
          <p:cNvPr id="7180" name="Text Box 5"/>
          <p:cNvSpPr txBox="1">
            <a:spLocks noChangeArrowheads="1"/>
          </p:cNvSpPr>
          <p:nvPr/>
        </p:nvSpPr>
        <p:spPr bwMode="auto">
          <a:xfrm>
            <a:off x="1581150" y="1836738"/>
            <a:ext cx="38290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Kosti prehistorického zvířete:</a:t>
            </a:r>
          </a:p>
        </p:txBody>
      </p:sp>
      <p:sp>
        <p:nvSpPr>
          <p:cNvPr id="7181" name="Text Box 6"/>
          <p:cNvSpPr txBox="1">
            <a:spLocks noChangeArrowheads="1"/>
          </p:cNvSpPr>
          <p:nvPr/>
        </p:nvSpPr>
        <p:spPr bwMode="auto">
          <a:xfrm>
            <a:off x="1619250" y="2155825"/>
            <a:ext cx="2333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</a:t>
            </a:r>
            <a:r>
              <a:rPr lang="cs-CZ" sz="2000" b="0" i="0"/>
              <a:t> = 2000</a:t>
            </a:r>
          </a:p>
        </p:txBody>
      </p:sp>
      <p:sp>
        <p:nvSpPr>
          <p:cNvPr id="7182" name="Text Box 7"/>
          <p:cNvSpPr txBox="1">
            <a:spLocks noChangeArrowheads="1"/>
          </p:cNvSpPr>
          <p:nvPr/>
        </p:nvSpPr>
        <p:spPr bwMode="auto">
          <a:xfrm>
            <a:off x="1619250" y="2449513"/>
            <a:ext cx="35623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průměrná délka</a:t>
            </a:r>
            <a:r>
              <a:rPr lang="cs-CZ" sz="2000" b="0" i="0"/>
              <a:t> = 60 cm</a:t>
            </a:r>
          </a:p>
        </p:txBody>
      </p:sp>
      <p:sp>
        <p:nvSpPr>
          <p:cNvPr id="7183" name="Text Box 8"/>
          <p:cNvSpPr txBox="1">
            <a:spLocks noChangeArrowheads="1"/>
          </p:cNvSpPr>
          <p:nvPr/>
        </p:nvSpPr>
        <p:spPr bwMode="auto">
          <a:xfrm>
            <a:off x="1609725" y="2770188"/>
            <a:ext cx="32670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sm. odchylka (s)</a:t>
            </a:r>
            <a:r>
              <a:rPr lang="cs-CZ" sz="2000" b="0" i="0"/>
              <a:t> = 10 cm</a:t>
            </a:r>
          </a:p>
        </p:txBody>
      </p:sp>
      <p:sp>
        <p:nvSpPr>
          <p:cNvPr id="7184" name="Text Box 9"/>
          <p:cNvSpPr txBox="1">
            <a:spLocks noChangeArrowheads="1"/>
          </p:cNvSpPr>
          <p:nvPr/>
        </p:nvSpPr>
        <p:spPr bwMode="auto">
          <a:xfrm>
            <a:off x="323528" y="3246438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 dirty="0"/>
              <a:t>Předpokládáme, že je oprávněný model normálního </a:t>
            </a:r>
            <a:r>
              <a:rPr lang="cs-CZ" sz="2000" i="0" dirty="0" smtClean="0"/>
              <a:t>rozdělení</a:t>
            </a:r>
            <a:endParaRPr lang="cs-CZ" sz="2000" i="0" dirty="0"/>
          </a:p>
        </p:txBody>
      </p:sp>
      <p:sp>
        <p:nvSpPr>
          <p:cNvPr id="7185" name="WordArt 10"/>
          <p:cNvSpPr>
            <a:spLocks noChangeArrowheads="1" noChangeShapeType="1"/>
          </p:cNvSpPr>
          <p:nvPr/>
        </p:nvSpPr>
        <p:spPr bwMode="auto">
          <a:xfrm>
            <a:off x="467544" y="3246438"/>
            <a:ext cx="304800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Wingdings"/>
              </a:rPr>
              <a:t>ü</a:t>
            </a:r>
          </a:p>
        </p:txBody>
      </p:sp>
      <p:sp>
        <p:nvSpPr>
          <p:cNvPr id="7186" name="Text Box 11"/>
          <p:cNvSpPr txBox="1">
            <a:spLocks noChangeArrowheads="1"/>
          </p:cNvSpPr>
          <p:nvPr/>
        </p:nvSpPr>
        <p:spPr bwMode="auto">
          <a:xfrm>
            <a:off x="827088" y="5559425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Jaký podíl kostí ležel svou délkou v rozsahu x od 60 cm do 66 cm ?</a:t>
            </a:r>
          </a:p>
        </p:txBody>
      </p:sp>
      <p:sp>
        <p:nvSpPr>
          <p:cNvPr id="7187" name="Text Box 12"/>
          <p:cNvSpPr txBox="1">
            <a:spLocks noChangeArrowheads="1"/>
          </p:cNvSpPr>
          <p:nvPr/>
        </p:nvSpPr>
        <p:spPr bwMode="auto">
          <a:xfrm>
            <a:off x="827088" y="5089525"/>
            <a:ext cx="678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Kolik kostí mělo zřejmě délku větší než 66 cm ?</a:t>
            </a:r>
          </a:p>
        </p:txBody>
      </p:sp>
      <p:sp>
        <p:nvSpPr>
          <p:cNvPr id="7188" name="Text Box 13"/>
          <p:cNvSpPr txBox="1">
            <a:spLocks noChangeArrowheads="1"/>
          </p:cNvSpPr>
          <p:nvPr/>
        </p:nvSpPr>
        <p:spPr bwMode="auto">
          <a:xfrm>
            <a:off x="827088" y="37084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Jaká je pravděpodobnost, že by velikost dané kosti překročila velikost 66 cm: P (x &gt; 66) ?</a:t>
            </a:r>
          </a:p>
        </p:txBody>
      </p:sp>
      <p:sp>
        <p:nvSpPr>
          <p:cNvPr id="7189" name="WordArt 14"/>
          <p:cNvSpPr>
            <a:spLocks noChangeArrowheads="1" noChangeShapeType="1"/>
          </p:cNvSpPr>
          <p:nvPr/>
        </p:nvSpPr>
        <p:spPr bwMode="auto">
          <a:xfrm>
            <a:off x="457200" y="560705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sp>
        <p:nvSpPr>
          <p:cNvPr id="7190" name="WordArt 15"/>
          <p:cNvSpPr>
            <a:spLocks noChangeArrowheads="1" noChangeShapeType="1"/>
          </p:cNvSpPr>
          <p:nvPr/>
        </p:nvSpPr>
        <p:spPr bwMode="auto">
          <a:xfrm>
            <a:off x="457200" y="5118100"/>
            <a:ext cx="2286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sp>
        <p:nvSpPr>
          <p:cNvPr id="7191" name="WordArt 16"/>
          <p:cNvSpPr>
            <a:spLocks noChangeArrowheads="1" noChangeShapeType="1"/>
          </p:cNvSpPr>
          <p:nvPr/>
        </p:nvSpPr>
        <p:spPr bwMode="auto">
          <a:xfrm>
            <a:off x="457200" y="386080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graphicFrame>
        <p:nvGraphicFramePr>
          <p:cNvPr id="7170" name="Object 17"/>
          <p:cNvGraphicFramePr>
            <a:graphicFrameLocks noChangeAspect="1"/>
          </p:cNvGraphicFramePr>
          <p:nvPr/>
        </p:nvGraphicFramePr>
        <p:xfrm>
          <a:off x="1619250" y="4716463"/>
          <a:ext cx="5040313" cy="450850"/>
        </p:xfrm>
        <a:graphic>
          <a:graphicData uri="http://schemas.openxmlformats.org/presentationml/2006/ole">
            <p:oleObj spid="_x0000_s7170" name="Rovnice" r:id="rId3" imgW="4406760" imgH="393480" progId="Equation.3">
              <p:embed/>
            </p:oleObj>
          </a:graphicData>
        </a:graphic>
      </p:graphicFrame>
      <p:graphicFrame>
        <p:nvGraphicFramePr>
          <p:cNvPr id="7171" name="Object 18"/>
          <p:cNvGraphicFramePr>
            <a:graphicFrameLocks noChangeAspect="1"/>
          </p:cNvGraphicFramePr>
          <p:nvPr/>
        </p:nvGraphicFramePr>
        <p:xfrm>
          <a:off x="1177925" y="4421188"/>
          <a:ext cx="2017713" cy="236537"/>
        </p:xfrm>
        <a:graphic>
          <a:graphicData uri="http://schemas.openxmlformats.org/presentationml/2006/ole">
            <p:oleObj spid="_x0000_s7171" name="Rovnice" r:id="rId4" imgW="1549080" imgH="215640" progId="Equation.3">
              <p:embed/>
            </p:oleObj>
          </a:graphicData>
        </a:graphic>
      </p:graphicFrame>
      <p:sp>
        <p:nvSpPr>
          <p:cNvPr id="7192" name="Text Box 19"/>
          <p:cNvSpPr txBox="1">
            <a:spLocks noChangeArrowheads="1"/>
          </p:cNvSpPr>
          <p:nvPr/>
        </p:nvSpPr>
        <p:spPr bwMode="auto">
          <a:xfrm>
            <a:off x="3140075" y="4398963"/>
            <a:ext cx="952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a platí, že</a:t>
            </a:r>
          </a:p>
        </p:txBody>
      </p:sp>
      <p:graphicFrame>
        <p:nvGraphicFramePr>
          <p:cNvPr id="7172" name="Object 20"/>
          <p:cNvGraphicFramePr>
            <a:graphicFrameLocks noChangeAspect="1"/>
          </p:cNvGraphicFramePr>
          <p:nvPr/>
        </p:nvGraphicFramePr>
        <p:xfrm>
          <a:off x="4067175" y="4421188"/>
          <a:ext cx="1438275" cy="236537"/>
        </p:xfrm>
        <a:graphic>
          <a:graphicData uri="http://schemas.openxmlformats.org/presentationml/2006/ole">
            <p:oleObj spid="_x0000_s7172" name="Rovnice" r:id="rId5" imgW="1104840" imgH="215640" progId="Equation.3">
              <p:embed/>
            </p:oleObj>
          </a:graphicData>
        </a:graphic>
      </p:graphicFrame>
      <p:graphicFrame>
        <p:nvGraphicFramePr>
          <p:cNvPr id="7173" name="Object 21"/>
          <p:cNvGraphicFramePr>
            <a:graphicFrameLocks noChangeAspect="1"/>
          </p:cNvGraphicFramePr>
          <p:nvPr/>
        </p:nvGraphicFramePr>
        <p:xfrm>
          <a:off x="3563938" y="3995738"/>
          <a:ext cx="974725" cy="484187"/>
        </p:xfrm>
        <a:graphic>
          <a:graphicData uri="http://schemas.openxmlformats.org/presentationml/2006/ole">
            <p:oleObj spid="_x0000_s7173" name="Rovnice" r:id="rId6" imgW="647640" imgH="393480" progId="Equation.3">
              <p:embed/>
            </p:oleObj>
          </a:graphicData>
        </a:graphic>
      </p:graphicFrame>
      <p:sp>
        <p:nvSpPr>
          <p:cNvPr id="7193" name="Text Box 22"/>
          <p:cNvSpPr txBox="1">
            <a:spLocks noChangeArrowheads="1"/>
          </p:cNvSpPr>
          <p:nvPr/>
        </p:nvSpPr>
        <p:spPr bwMode="auto">
          <a:xfrm>
            <a:off x="1092200" y="4765675"/>
            <a:ext cx="519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tedy</a:t>
            </a:r>
          </a:p>
        </p:txBody>
      </p:sp>
      <p:graphicFrame>
        <p:nvGraphicFramePr>
          <p:cNvPr id="7174" name="Object 23"/>
          <p:cNvGraphicFramePr>
            <a:graphicFrameLocks noChangeAspect="1"/>
          </p:cNvGraphicFramePr>
          <p:nvPr/>
        </p:nvGraphicFramePr>
        <p:xfrm>
          <a:off x="6372225" y="5164138"/>
          <a:ext cx="2557463" cy="247650"/>
        </p:xfrm>
        <a:graphic>
          <a:graphicData uri="http://schemas.openxmlformats.org/presentationml/2006/ole">
            <p:oleObj spid="_x0000_s7174" name="Rovnice" r:id="rId7" imgW="2234880" imgH="215640" progId="Equation.3">
              <p:embed/>
            </p:oleObj>
          </a:graphicData>
        </a:graphic>
      </p:graphicFrame>
      <p:graphicFrame>
        <p:nvGraphicFramePr>
          <p:cNvPr id="7175" name="Object 24"/>
          <p:cNvGraphicFramePr>
            <a:graphicFrameLocks noChangeAspect="1"/>
          </p:cNvGraphicFramePr>
          <p:nvPr/>
        </p:nvGraphicFramePr>
        <p:xfrm>
          <a:off x="900113" y="5965825"/>
          <a:ext cx="4851400" cy="495300"/>
        </p:xfrm>
        <a:graphic>
          <a:graphicData uri="http://schemas.openxmlformats.org/presentationml/2006/ole">
            <p:oleObj spid="_x0000_s7175" name="Rovnice" r:id="rId8" imgW="4241520" imgH="431640" progId="Equation.3">
              <p:embed/>
            </p:oleObj>
          </a:graphicData>
        </a:graphic>
      </p:graphicFrame>
      <p:sp>
        <p:nvSpPr>
          <p:cNvPr id="7194" name="AutoShape 25"/>
          <p:cNvSpPr>
            <a:spLocks noChangeArrowheads="1"/>
          </p:cNvSpPr>
          <p:nvPr/>
        </p:nvSpPr>
        <p:spPr bwMode="auto">
          <a:xfrm>
            <a:off x="5795963" y="6061075"/>
            <a:ext cx="360362" cy="2889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95" name="Text Box 26"/>
          <p:cNvSpPr txBox="1">
            <a:spLocks noChangeArrowheads="1"/>
          </p:cNvSpPr>
          <p:nvPr/>
        </p:nvSpPr>
        <p:spPr bwMode="auto">
          <a:xfrm>
            <a:off x="6118225" y="6059488"/>
            <a:ext cx="2992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22,6% kostí leží v rozsahu 60-66cm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300038" y="1238250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300038" y="159543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300038" y="208121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300038" y="2695575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11" name="Rectangle 6"/>
          <p:cNvSpPr>
            <a:spLocks noChangeArrowheads="1"/>
          </p:cNvSpPr>
          <p:nvPr/>
        </p:nvSpPr>
        <p:spPr bwMode="auto">
          <a:xfrm>
            <a:off x="300038" y="305276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2" name="Rectangle 7"/>
          <p:cNvSpPr>
            <a:spLocks noChangeArrowheads="1"/>
          </p:cNvSpPr>
          <p:nvPr/>
        </p:nvSpPr>
        <p:spPr bwMode="auto">
          <a:xfrm>
            <a:off x="300038" y="3667125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13" name="Rectangle 8"/>
          <p:cNvSpPr>
            <a:spLocks noChangeArrowheads="1"/>
          </p:cNvSpPr>
          <p:nvPr/>
        </p:nvSpPr>
        <p:spPr bwMode="auto">
          <a:xfrm>
            <a:off x="300038" y="402431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4" name="Rectangle 9"/>
          <p:cNvSpPr>
            <a:spLocks noChangeArrowheads="1"/>
          </p:cNvSpPr>
          <p:nvPr/>
        </p:nvSpPr>
        <p:spPr bwMode="auto">
          <a:xfrm>
            <a:off x="300038" y="451008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5" name="Rectangle 10"/>
          <p:cNvSpPr>
            <a:spLocks noChangeArrowheads="1"/>
          </p:cNvSpPr>
          <p:nvPr/>
        </p:nvSpPr>
        <p:spPr bwMode="auto">
          <a:xfrm>
            <a:off x="300038" y="499586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6" name="Rectangle 11"/>
          <p:cNvSpPr>
            <a:spLocks noChangeArrowheads="1"/>
          </p:cNvSpPr>
          <p:nvPr/>
        </p:nvSpPr>
        <p:spPr bwMode="auto">
          <a:xfrm>
            <a:off x="300038" y="548163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7" name="Rectangle 12"/>
          <p:cNvSpPr>
            <a:spLocks noChangeArrowheads="1"/>
          </p:cNvSpPr>
          <p:nvPr/>
        </p:nvSpPr>
        <p:spPr bwMode="auto">
          <a:xfrm>
            <a:off x="300038" y="6096000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18" name="Text Box 13"/>
          <p:cNvSpPr txBox="1">
            <a:spLocks noChangeArrowheads="1"/>
          </p:cNvSpPr>
          <p:nvPr/>
        </p:nvSpPr>
        <p:spPr bwMode="auto">
          <a:xfrm>
            <a:off x="152400" y="862013"/>
            <a:ext cx="1601788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 smtClean="0">
                <a:solidFill>
                  <a:schemeClr val="bg1"/>
                </a:solidFill>
              </a:rPr>
              <a:t>rozdělení</a:t>
            </a:r>
            <a:endParaRPr lang="cs-CZ" sz="2000" i="0" dirty="0">
              <a:solidFill>
                <a:schemeClr val="bg1"/>
              </a:solidFill>
            </a:endParaRPr>
          </a:p>
        </p:txBody>
      </p:sp>
      <p:sp>
        <p:nvSpPr>
          <p:cNvPr id="47119" name="Text Box 14"/>
          <p:cNvSpPr txBox="1">
            <a:spLocks noChangeArrowheads="1"/>
          </p:cNvSpPr>
          <p:nvPr/>
        </p:nvSpPr>
        <p:spPr bwMode="auto">
          <a:xfrm>
            <a:off x="1754188" y="862013"/>
            <a:ext cx="2808287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solidFill>
                  <a:schemeClr val="bg1"/>
                </a:solidFill>
              </a:rPr>
              <a:t>Parametry</a:t>
            </a:r>
          </a:p>
        </p:txBody>
      </p:sp>
      <p:sp>
        <p:nvSpPr>
          <p:cNvPr id="47120" name="Text Box 15"/>
          <p:cNvSpPr txBox="1">
            <a:spLocks noChangeArrowheads="1"/>
          </p:cNvSpPr>
          <p:nvPr/>
        </p:nvSpPr>
        <p:spPr bwMode="auto">
          <a:xfrm>
            <a:off x="4562475" y="862013"/>
            <a:ext cx="4429125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solidFill>
                  <a:schemeClr val="bg1"/>
                </a:solidFill>
              </a:rPr>
              <a:t>Stručný popis</a:t>
            </a:r>
          </a:p>
        </p:txBody>
      </p:sp>
      <p:sp>
        <p:nvSpPr>
          <p:cNvPr id="47121" name="Text Box 16"/>
          <p:cNvSpPr txBox="1">
            <a:spLocks noChangeArrowheads="1"/>
          </p:cNvSpPr>
          <p:nvPr/>
        </p:nvSpPr>
        <p:spPr bwMode="auto">
          <a:xfrm>
            <a:off x="152400" y="1243013"/>
            <a:ext cx="1601788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Normální</a:t>
            </a:r>
          </a:p>
        </p:txBody>
      </p:sp>
      <p:sp>
        <p:nvSpPr>
          <p:cNvPr id="47122" name="Text Box 17"/>
          <p:cNvSpPr txBox="1">
            <a:spLocks noChangeArrowheads="1"/>
          </p:cNvSpPr>
          <p:nvPr/>
        </p:nvSpPr>
        <p:spPr bwMode="auto">
          <a:xfrm>
            <a:off x="1754188" y="1243013"/>
            <a:ext cx="2808287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 dirty="0"/>
              <a:t>Průměr (</a:t>
            </a:r>
            <a:r>
              <a:rPr lang="cs-CZ" sz="1400" i="0" dirty="0">
                <a:latin typeface="Symbol" pitchFamily="18" charset="2"/>
              </a:rPr>
              <a:t>m</a:t>
            </a:r>
            <a:r>
              <a:rPr lang="cs-CZ" sz="1400" i="0" dirty="0"/>
              <a:t>)</a:t>
            </a:r>
          </a:p>
          <a:p>
            <a:pPr eaLnBrk="0" hangingPunct="0"/>
            <a:r>
              <a:rPr lang="cs-CZ" sz="1400" i="0" dirty="0"/>
              <a:t>Rozptyl (</a:t>
            </a:r>
            <a:r>
              <a:rPr lang="cs-CZ" sz="1400" i="0" dirty="0">
                <a:latin typeface="Symbol" pitchFamily="18" charset="2"/>
              </a:rPr>
              <a:t>s</a:t>
            </a:r>
            <a:r>
              <a:rPr lang="cs-CZ" sz="1400" i="0" baseline="30000" dirty="0"/>
              <a:t>2</a:t>
            </a:r>
            <a:r>
              <a:rPr lang="cs-CZ" sz="1400" i="0" dirty="0"/>
              <a:t>)</a:t>
            </a:r>
          </a:p>
        </p:txBody>
      </p:sp>
      <p:sp>
        <p:nvSpPr>
          <p:cNvPr id="47123" name="Text Box 18"/>
          <p:cNvSpPr txBox="1">
            <a:spLocks noChangeArrowheads="1"/>
          </p:cNvSpPr>
          <p:nvPr/>
        </p:nvSpPr>
        <p:spPr bwMode="auto">
          <a:xfrm>
            <a:off x="4562475" y="1243013"/>
            <a:ext cx="4429125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Symetrická funkce popisující intervalovou hustotu četnosti; nejpravděpodobnější jsou průměrné hodnoty znaku v populaci.</a:t>
            </a:r>
          </a:p>
        </p:txBody>
      </p:sp>
      <p:sp>
        <p:nvSpPr>
          <p:cNvPr id="47124" name="Text Box 19"/>
          <p:cNvSpPr txBox="1">
            <a:spLocks noChangeArrowheads="1"/>
          </p:cNvSpPr>
          <p:nvPr/>
        </p:nvSpPr>
        <p:spPr bwMode="auto">
          <a:xfrm>
            <a:off x="152400" y="1976438"/>
            <a:ext cx="1601788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Log-normální</a:t>
            </a:r>
          </a:p>
        </p:txBody>
      </p:sp>
      <p:sp>
        <p:nvSpPr>
          <p:cNvPr id="47125" name="Text Box 20"/>
          <p:cNvSpPr txBox="1">
            <a:spLocks noChangeArrowheads="1"/>
          </p:cNvSpPr>
          <p:nvPr/>
        </p:nvSpPr>
        <p:spPr bwMode="auto">
          <a:xfrm>
            <a:off x="1754188" y="1976438"/>
            <a:ext cx="2808287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Medián</a:t>
            </a:r>
          </a:p>
          <a:p>
            <a:pPr eaLnBrk="0" hangingPunct="0"/>
            <a:r>
              <a:rPr lang="cs-CZ" sz="1400" i="0"/>
              <a:t>Geometrický průměr</a:t>
            </a:r>
          </a:p>
          <a:p>
            <a:pPr eaLnBrk="0" hangingPunct="0"/>
            <a:r>
              <a:rPr lang="cs-CZ" sz="1400" i="0"/>
              <a:t>Rozptyl (</a:t>
            </a:r>
            <a:r>
              <a:rPr lang="cs-CZ" sz="1400" i="0">
                <a:latin typeface="Symbol" pitchFamily="18" charset="2"/>
              </a:rPr>
              <a:t>s</a:t>
            </a:r>
            <a:r>
              <a:rPr lang="cs-CZ" sz="1400" i="0" baseline="30000"/>
              <a:t>2</a:t>
            </a:r>
            <a:r>
              <a:rPr lang="cs-CZ" sz="1400" i="0"/>
              <a:t>)</a:t>
            </a:r>
          </a:p>
        </p:txBody>
      </p:sp>
      <p:sp>
        <p:nvSpPr>
          <p:cNvPr id="47126" name="Text Box 21"/>
          <p:cNvSpPr txBox="1">
            <a:spLocks noChangeArrowheads="1"/>
          </p:cNvSpPr>
          <p:nvPr/>
        </p:nvSpPr>
        <p:spPr bwMode="auto">
          <a:xfrm>
            <a:off x="4562475" y="1976438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Funkce intervalové hustoty četnosti, která po logaritmické transformaci nabude tvaru normálního </a:t>
            </a:r>
            <a:r>
              <a:rPr lang="cs-CZ" sz="1600" b="0" i="0" dirty="0" smtClean="0"/>
              <a:t>rozdělení. </a:t>
            </a:r>
            <a:endParaRPr lang="cs-CZ" sz="1600" b="0" i="0" dirty="0"/>
          </a:p>
        </p:txBody>
      </p:sp>
      <p:sp>
        <p:nvSpPr>
          <p:cNvPr id="47127" name="Text Box 22"/>
          <p:cNvSpPr txBox="1">
            <a:spLocks noChangeArrowheads="1"/>
          </p:cNvSpPr>
          <p:nvPr/>
        </p:nvSpPr>
        <p:spPr bwMode="auto">
          <a:xfrm>
            <a:off x="152400" y="2767013"/>
            <a:ext cx="1601788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solidFill>
                  <a:srgbClr val="CC0000"/>
                </a:solidFill>
              </a:rPr>
              <a:t> </a:t>
            </a:r>
            <a:r>
              <a:rPr lang="cs-CZ" i="0">
                <a:solidFill>
                  <a:srgbClr val="CC0000"/>
                </a:solidFill>
              </a:rPr>
              <a:t>Weibullovo</a:t>
            </a:r>
          </a:p>
        </p:txBody>
      </p:sp>
      <p:sp>
        <p:nvSpPr>
          <p:cNvPr id="47128" name="Text Box 23"/>
          <p:cNvSpPr txBox="1">
            <a:spLocks noChangeArrowheads="1"/>
          </p:cNvSpPr>
          <p:nvPr/>
        </p:nvSpPr>
        <p:spPr bwMode="auto">
          <a:xfrm>
            <a:off x="1754188" y="2767013"/>
            <a:ext cx="2808287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>
                <a:latin typeface="Symbol" pitchFamily="18" charset="2"/>
              </a:rPr>
              <a:t>a</a:t>
            </a:r>
            <a:r>
              <a:rPr lang="cs-CZ" sz="1400" i="0"/>
              <a:t> - parametr tvaru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b</a:t>
            </a:r>
            <a:r>
              <a:rPr lang="cs-CZ" sz="1400" i="0"/>
              <a:t> - parametr rozsahu hodnot</a:t>
            </a:r>
          </a:p>
        </p:txBody>
      </p:sp>
      <p:sp>
        <p:nvSpPr>
          <p:cNvPr id="47129" name="Text Box 24"/>
          <p:cNvSpPr txBox="1">
            <a:spLocks noChangeArrowheads="1"/>
          </p:cNvSpPr>
          <p:nvPr/>
        </p:nvSpPr>
        <p:spPr bwMode="auto">
          <a:xfrm>
            <a:off x="4562475" y="2767013"/>
            <a:ext cx="4429125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Změnou parametru a lze modelovat distribuci doby přežití, např. stresovaného organismu.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využívané i jako model k </a:t>
            </a:r>
            <a:r>
              <a:rPr lang="cs-CZ" sz="1600" b="0" i="0" dirty="0" smtClean="0"/>
              <a:t>odhadu </a:t>
            </a:r>
            <a:r>
              <a:rPr lang="cs-CZ" sz="1600" b="0" i="0" dirty="0"/>
              <a:t>LC</a:t>
            </a:r>
            <a:r>
              <a:rPr lang="cs-CZ" sz="1600" b="0" i="0" baseline="-25000" dirty="0"/>
              <a:t>50</a:t>
            </a:r>
            <a:r>
              <a:rPr lang="cs-CZ" sz="1600" b="0" i="0" dirty="0"/>
              <a:t> nebo EC</a:t>
            </a:r>
            <a:r>
              <a:rPr lang="cs-CZ" sz="1600" b="0" i="0" baseline="-25000" dirty="0"/>
              <a:t>50</a:t>
            </a:r>
            <a:r>
              <a:rPr lang="cs-CZ" sz="1600" b="0" i="0" dirty="0"/>
              <a:t> u testů toxicity.</a:t>
            </a:r>
          </a:p>
        </p:txBody>
      </p:sp>
      <p:sp>
        <p:nvSpPr>
          <p:cNvPr id="47130" name="Text Box 25"/>
          <p:cNvSpPr txBox="1">
            <a:spLocks noChangeArrowheads="1"/>
          </p:cNvSpPr>
          <p:nvPr/>
        </p:nvSpPr>
        <p:spPr bwMode="auto">
          <a:xfrm>
            <a:off x="152400" y="3881438"/>
            <a:ext cx="1600200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Rovnoměrné</a:t>
            </a:r>
          </a:p>
        </p:txBody>
      </p:sp>
      <p:sp>
        <p:nvSpPr>
          <p:cNvPr id="47131" name="Text Box 26"/>
          <p:cNvSpPr txBox="1">
            <a:spLocks noChangeArrowheads="1"/>
          </p:cNvSpPr>
          <p:nvPr/>
        </p:nvSpPr>
        <p:spPr bwMode="auto">
          <a:xfrm>
            <a:off x="1752600" y="3881438"/>
            <a:ext cx="2808288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Medián</a:t>
            </a:r>
          </a:p>
          <a:p>
            <a:pPr eaLnBrk="0" hangingPunct="0"/>
            <a:r>
              <a:rPr lang="cs-CZ" sz="1400" i="0"/>
              <a:t>Geometrický průměr</a:t>
            </a:r>
          </a:p>
          <a:p>
            <a:pPr eaLnBrk="0" hangingPunct="0"/>
            <a:r>
              <a:rPr lang="cs-CZ" sz="1400" i="0"/>
              <a:t>Rozptyl (</a:t>
            </a:r>
            <a:r>
              <a:rPr lang="cs-CZ" sz="1400" i="0">
                <a:latin typeface="Symbol" pitchFamily="18" charset="2"/>
              </a:rPr>
              <a:t>s</a:t>
            </a:r>
            <a:r>
              <a:rPr lang="cs-CZ" sz="1400" i="0" baseline="30000"/>
              <a:t>2</a:t>
            </a:r>
            <a:r>
              <a:rPr lang="cs-CZ" sz="1400" i="0"/>
              <a:t>)</a:t>
            </a:r>
          </a:p>
        </p:txBody>
      </p:sp>
      <p:sp>
        <p:nvSpPr>
          <p:cNvPr id="47132" name="Text Box 27"/>
          <p:cNvSpPr txBox="1">
            <a:spLocks noChangeArrowheads="1"/>
          </p:cNvSpPr>
          <p:nvPr/>
        </p:nvSpPr>
        <p:spPr bwMode="auto">
          <a:xfrm>
            <a:off x="4562475" y="3881438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Funkce intervalové hustoty četnosti, která po logaritmické transformaci nabude tvaru normálního </a:t>
            </a:r>
            <a:r>
              <a:rPr lang="cs-CZ" sz="1600" b="0" i="0" dirty="0" smtClean="0"/>
              <a:t>rozdělení. </a:t>
            </a:r>
            <a:endParaRPr lang="cs-CZ" sz="1600" b="0" i="0" dirty="0"/>
          </a:p>
        </p:txBody>
      </p:sp>
      <p:sp>
        <p:nvSpPr>
          <p:cNvPr id="47133" name="Text Box 28"/>
          <p:cNvSpPr txBox="1">
            <a:spLocks noChangeArrowheads="1"/>
          </p:cNvSpPr>
          <p:nvPr/>
        </p:nvSpPr>
        <p:spPr bwMode="auto">
          <a:xfrm>
            <a:off x="152400" y="4672013"/>
            <a:ext cx="1752600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Triangulární</a:t>
            </a:r>
          </a:p>
        </p:txBody>
      </p:sp>
      <p:sp>
        <p:nvSpPr>
          <p:cNvPr id="47134" name="Text Box 29"/>
          <p:cNvSpPr txBox="1">
            <a:spLocks noChangeArrowheads="1"/>
          </p:cNvSpPr>
          <p:nvPr/>
        </p:nvSpPr>
        <p:spPr bwMode="auto">
          <a:xfrm>
            <a:off x="1754188" y="4672013"/>
            <a:ext cx="2808287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f(x) = [b - ABS (x - a)] / b</a:t>
            </a:r>
            <a:r>
              <a:rPr lang="cs-CZ" sz="1400" i="0" baseline="30000"/>
              <a:t>2</a:t>
            </a:r>
          </a:p>
          <a:p>
            <a:pPr eaLnBrk="0" hangingPunct="0"/>
            <a:r>
              <a:rPr lang="cs-CZ" sz="1400" i="0"/>
              <a:t>a - b &lt; x &lt; a + b</a:t>
            </a:r>
          </a:p>
        </p:txBody>
      </p:sp>
      <p:sp>
        <p:nvSpPr>
          <p:cNvPr id="47135" name="Text Box 30"/>
          <p:cNvSpPr txBox="1">
            <a:spLocks noChangeArrowheads="1"/>
          </p:cNvSpPr>
          <p:nvPr/>
        </p:nvSpPr>
        <p:spPr bwMode="auto">
          <a:xfrm>
            <a:off x="4562475" y="4672013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Pravděpodobnostní funkce pro typ </a:t>
            </a:r>
            <a:r>
              <a:rPr lang="cs-CZ" sz="1600" b="0" i="0" dirty="0" smtClean="0"/>
              <a:t>rozdělení, </a:t>
            </a:r>
            <a:r>
              <a:rPr lang="cs-CZ" sz="1600" b="0" i="0" dirty="0"/>
              <a:t>kdy jsou střední hodnoty výrazně pravděpodobnější než hodnoty okrajové.</a:t>
            </a:r>
          </a:p>
        </p:txBody>
      </p:sp>
      <p:sp>
        <p:nvSpPr>
          <p:cNvPr id="47136" name="Text Box 31"/>
          <p:cNvSpPr txBox="1">
            <a:spLocks noChangeArrowheads="1"/>
          </p:cNvSpPr>
          <p:nvPr/>
        </p:nvSpPr>
        <p:spPr bwMode="auto">
          <a:xfrm>
            <a:off x="152400" y="5462588"/>
            <a:ext cx="1601788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 smtClean="0">
                <a:solidFill>
                  <a:srgbClr val="CC0000"/>
                </a:solidFill>
              </a:rPr>
              <a:t>Gama </a:t>
            </a:r>
            <a:r>
              <a:rPr lang="cs-CZ" sz="1300" i="0" dirty="0" smtClean="0">
                <a:solidFill>
                  <a:srgbClr val="CC0000"/>
                </a:solidFill>
              </a:rPr>
              <a:t>(Exponenciální)</a:t>
            </a:r>
            <a:endParaRPr lang="cs-CZ" sz="1300" i="0" dirty="0">
              <a:solidFill>
                <a:srgbClr val="CC0000"/>
              </a:solidFill>
            </a:endParaRPr>
          </a:p>
        </p:txBody>
      </p:sp>
      <p:sp>
        <p:nvSpPr>
          <p:cNvPr id="47137" name="Text Box 32"/>
          <p:cNvSpPr txBox="1">
            <a:spLocks noChangeArrowheads="1"/>
          </p:cNvSpPr>
          <p:nvPr/>
        </p:nvSpPr>
        <p:spPr bwMode="auto">
          <a:xfrm>
            <a:off x="1754188" y="5462588"/>
            <a:ext cx="2808287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Parametry distribuční funkce: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a</a:t>
            </a:r>
            <a:r>
              <a:rPr lang="cs-CZ" sz="1400" i="0"/>
              <a:t> - parametr tvaru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b</a:t>
            </a:r>
            <a:r>
              <a:rPr lang="cs-CZ" sz="1400" i="0"/>
              <a:t> - parametr rozsahu hodnot</a:t>
            </a:r>
          </a:p>
        </p:txBody>
      </p:sp>
      <p:sp>
        <p:nvSpPr>
          <p:cNvPr id="47138" name="Text Box 33"/>
          <p:cNvSpPr txBox="1">
            <a:spLocks noChangeArrowheads="1"/>
          </p:cNvSpPr>
          <p:nvPr/>
        </p:nvSpPr>
        <p:spPr bwMode="auto">
          <a:xfrm>
            <a:off x="4562475" y="5462588"/>
            <a:ext cx="4429125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Umožňuje flexibilně modelování distribučních funkcí nejrůznějších tvarů. Např. </a:t>
            </a:r>
            <a:r>
              <a:rPr lang="cs-CZ" sz="1600" b="0" i="0" dirty="0">
                <a:latin typeface="Symbol" pitchFamily="18" charset="2"/>
              </a:rPr>
              <a:t>c</a:t>
            </a:r>
            <a:r>
              <a:rPr lang="cs-CZ" sz="1600" b="0" i="0" baseline="30000" dirty="0"/>
              <a:t>2</a:t>
            </a:r>
            <a:r>
              <a:rPr lang="cs-CZ" sz="1600" b="0" i="0" dirty="0"/>
              <a:t>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je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typu </a:t>
            </a:r>
            <a:r>
              <a:rPr lang="cs-CZ" sz="1600" b="0" i="0" dirty="0" smtClean="0"/>
              <a:t>Gama</a:t>
            </a:r>
            <a:r>
              <a:rPr lang="cs-CZ" sz="1600" b="0" i="0" dirty="0"/>
              <a:t>. </a:t>
            </a:r>
            <a:r>
              <a:rPr lang="cs-CZ" sz="1600" b="0" i="0" dirty="0" smtClean="0"/>
              <a:t>Gama rozdělení </a:t>
            </a:r>
            <a:endParaRPr lang="cs-CZ" sz="1600" b="0" i="0" dirty="0"/>
          </a:p>
          <a:p>
            <a:pPr eaLnBrk="0" hangingPunct="0"/>
            <a:r>
              <a:rPr lang="cs-CZ" sz="1600" b="0" i="0" dirty="0"/>
              <a:t>s a = 1 je známo jako exponenciální </a:t>
            </a:r>
            <a:r>
              <a:rPr lang="cs-CZ" sz="1600" b="0" i="0" dirty="0" smtClean="0"/>
              <a:t>rozdělení.</a:t>
            </a:r>
            <a:endParaRPr lang="cs-CZ" sz="1600" b="0" i="0" dirty="0"/>
          </a:p>
        </p:txBody>
      </p:sp>
      <p:sp>
        <p:nvSpPr>
          <p:cNvPr id="47139" name="Rectangle 34"/>
          <p:cNvSpPr>
            <a:spLocks noGrp="1"/>
          </p:cNvSpPr>
          <p:nvPr>
            <p:ph type="title" idx="4294967295"/>
          </p:nvPr>
        </p:nvSpPr>
        <p:spPr>
          <a:xfrm>
            <a:off x="838200" y="152400"/>
            <a:ext cx="7772400" cy="612775"/>
          </a:xfrm>
          <a:noFill/>
        </p:spPr>
        <p:txBody>
          <a:bodyPr/>
          <a:lstStyle/>
          <a:p>
            <a:r>
              <a:rPr lang="cs-CZ" dirty="0" smtClean="0"/>
              <a:t>Stručný přehled modelových rozdělení 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42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742" y="3068960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4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48478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4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4581328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3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3069160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3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5238" y="148478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37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00337" y="4581128"/>
            <a:ext cx="3599251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7" name="Rectangle 18"/>
          <p:cNvSpPr>
            <a:spLocks/>
          </p:cNvSpPr>
          <p:nvPr/>
        </p:nvSpPr>
        <p:spPr bwMode="auto">
          <a:xfrm>
            <a:off x="838200" y="295945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</a:t>
            </a:r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II.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23528" y="141277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Normální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23528" y="291565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Lognormální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23528" y="450912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Weibullovo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860032" y="141277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Rovnoměrné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788024" y="292494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Triangulární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4788024" y="450912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Gama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152400"/>
            <a:ext cx="7772400" cy="1143000"/>
          </a:xfrm>
          <a:noFill/>
        </p:spPr>
        <p:txBody>
          <a:bodyPr/>
          <a:lstStyle/>
          <a:p>
            <a:r>
              <a:rPr lang="cs-CZ" b="0" i="1" dirty="0" smtClean="0"/>
              <a:t>Stručný přehled modelových rozdělení II.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138113" y="852488"/>
            <a:ext cx="1601787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 smtClean="0">
                <a:solidFill>
                  <a:schemeClr val="bg1"/>
                </a:solidFill>
              </a:rPr>
              <a:t>rozdělení</a:t>
            </a:r>
            <a:endParaRPr lang="cs-CZ" sz="2000" i="0" dirty="0">
              <a:solidFill>
                <a:schemeClr val="bg1"/>
              </a:solidFill>
            </a:endParaRP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1739900" y="852488"/>
            <a:ext cx="2808288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Parametry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4548188" y="852488"/>
            <a:ext cx="4429125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Stručný popis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138113" y="1406525"/>
            <a:ext cx="1601787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cs-CZ" sz="2000" i="0">
              <a:solidFill>
                <a:srgbClr val="CC0000"/>
              </a:solidFill>
            </a:endParaRPr>
          </a:p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Beta</a:t>
            </a: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1739900" y="1406525"/>
            <a:ext cx="2808288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Parametry distribuční funkce:</a:t>
            </a:r>
          </a:p>
          <a:p>
            <a:pPr eaLnBrk="0" hangingPunct="0"/>
            <a:r>
              <a:rPr lang="cs-CZ" i="0">
                <a:latin typeface="Symbol" pitchFamily="18" charset="2"/>
              </a:rPr>
              <a:t>a</a:t>
            </a:r>
            <a:r>
              <a:rPr lang="cs-CZ" i="0"/>
              <a:t> - parametr tvaru</a:t>
            </a:r>
          </a:p>
          <a:p>
            <a:pPr eaLnBrk="0" hangingPunct="0"/>
            <a:r>
              <a:rPr lang="cs-CZ" i="0">
                <a:latin typeface="Symbol" pitchFamily="18" charset="2"/>
              </a:rPr>
              <a:t>b</a:t>
            </a:r>
            <a:r>
              <a:rPr lang="cs-CZ" i="0"/>
              <a:t> - parametr rozsahu hodnot</a:t>
            </a:r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4548188" y="1406525"/>
            <a:ext cx="4429125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Pravděpodobnostní funkce pro proměnnou omezenou rozsahem do intervalu [0; 1]. Je matematicky komplikovanější, ale velmi flexibilní při popisu změn hodnot proměnné</a:t>
            </a:r>
          </a:p>
          <a:p>
            <a:pPr eaLnBrk="0" hangingPunct="0"/>
            <a:r>
              <a:rPr lang="cs-CZ" sz="1600" b="0" i="0"/>
              <a:t>v ohraničeném intervalu.</a:t>
            </a: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138113" y="2913063"/>
            <a:ext cx="1601787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Studentovo</a:t>
            </a: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1739900" y="2913063"/>
            <a:ext cx="2808288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Stupně volnosti - uvažuje velikost vzorku</a:t>
            </a:r>
          </a:p>
          <a:p>
            <a:pPr eaLnBrk="0" hangingPunct="0"/>
            <a:r>
              <a:rPr lang="cs-CZ" i="0"/>
              <a:t>Průměr </a:t>
            </a:r>
          </a:p>
          <a:p>
            <a:pPr eaLnBrk="0" hangingPunct="0"/>
            <a:r>
              <a:rPr lang="cs-CZ" i="0"/>
              <a:t>Rozptyl</a:t>
            </a: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4548188" y="2913063"/>
            <a:ext cx="4429125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Simuluje normální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pro menší vzorky čísel. Pro větší soubory (n &gt; 100) se limitně blíží k normálnímu </a:t>
            </a:r>
            <a:r>
              <a:rPr lang="cs-CZ" sz="1600" b="0" i="0" dirty="0" smtClean="0"/>
              <a:t>rozdělení.</a:t>
            </a:r>
            <a:endParaRPr lang="cs-CZ" sz="1600" b="0" i="0" dirty="0"/>
          </a:p>
        </p:txBody>
      </p:sp>
      <p:sp>
        <p:nvSpPr>
          <p:cNvPr id="48141" name="Text Box 12"/>
          <p:cNvSpPr txBox="1">
            <a:spLocks noChangeArrowheads="1"/>
          </p:cNvSpPr>
          <p:nvPr/>
        </p:nvSpPr>
        <p:spPr bwMode="auto">
          <a:xfrm>
            <a:off x="138113" y="4230688"/>
            <a:ext cx="1752600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Pearsonovo</a:t>
            </a:r>
          </a:p>
        </p:txBody>
      </p:sp>
      <p:sp>
        <p:nvSpPr>
          <p:cNvPr id="48142" name="Text Box 13"/>
          <p:cNvSpPr txBox="1">
            <a:spLocks noChangeArrowheads="1"/>
          </p:cNvSpPr>
          <p:nvPr/>
        </p:nvSpPr>
        <p:spPr bwMode="auto">
          <a:xfrm>
            <a:off x="1739900" y="4230688"/>
            <a:ext cx="2808288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Stupně volnosti - uvažuje velikost vzorku</a:t>
            </a:r>
          </a:p>
        </p:txBody>
      </p:sp>
      <p:sp>
        <p:nvSpPr>
          <p:cNvPr id="48143" name="Text Box 14"/>
          <p:cNvSpPr txBox="1">
            <a:spLocks noChangeArrowheads="1"/>
          </p:cNvSpPr>
          <p:nvPr/>
        </p:nvSpPr>
        <p:spPr bwMode="auto">
          <a:xfrm>
            <a:off x="4548188" y="4230688"/>
            <a:ext cx="4429125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Slouží především k porovnání četností jevů ve dvou a více kategoriích. </a:t>
            </a:r>
          </a:p>
          <a:p>
            <a:pPr eaLnBrk="0" hangingPunct="0"/>
            <a:r>
              <a:rPr lang="cs-CZ" sz="1600" b="0" i="0" dirty="0"/>
              <a:t>Používá se k modelování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odhadu rozptylu normálně rozložených dat.</a:t>
            </a:r>
          </a:p>
        </p:txBody>
      </p:sp>
      <p:sp>
        <p:nvSpPr>
          <p:cNvPr id="48144" name="Text Box 15"/>
          <p:cNvSpPr txBox="1">
            <a:spLocks noChangeArrowheads="1"/>
          </p:cNvSpPr>
          <p:nvPr/>
        </p:nvSpPr>
        <p:spPr bwMode="auto">
          <a:xfrm>
            <a:off x="138113" y="5549900"/>
            <a:ext cx="1752600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Fisher-Snedecorovo</a:t>
            </a:r>
          </a:p>
        </p:txBody>
      </p:sp>
      <p:sp>
        <p:nvSpPr>
          <p:cNvPr id="48145" name="Text Box 16"/>
          <p:cNvSpPr txBox="1">
            <a:spLocks noChangeArrowheads="1"/>
          </p:cNvSpPr>
          <p:nvPr/>
        </p:nvSpPr>
        <p:spPr bwMode="auto">
          <a:xfrm>
            <a:off x="1739900" y="5549900"/>
            <a:ext cx="2808288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Dvojí stupně volnosti - uvažuje velikost dvou vzorků</a:t>
            </a:r>
          </a:p>
        </p:txBody>
      </p:sp>
      <p:sp>
        <p:nvSpPr>
          <p:cNvPr id="48146" name="Text Box 17"/>
          <p:cNvSpPr txBox="1">
            <a:spLocks noChangeArrowheads="1"/>
          </p:cNvSpPr>
          <p:nvPr/>
        </p:nvSpPr>
        <p:spPr bwMode="auto">
          <a:xfrm>
            <a:off x="4548188" y="5549900"/>
            <a:ext cx="4429125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Používá se k testování hodnot průměrů - F test pro porovnání dvou výběrových rozptylů; F test, ANOVA atd.</a:t>
            </a:r>
          </a:p>
        </p:txBody>
      </p:sp>
      <p:sp>
        <p:nvSpPr>
          <p:cNvPr id="48147" name="Rectangle 18"/>
          <p:cNvSpPr>
            <a:spLocks/>
          </p:cNvSpPr>
          <p:nvPr/>
        </p:nvSpPr>
        <p:spPr bwMode="auto">
          <a:xfrm>
            <a:off x="838200" y="152400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</a:t>
            </a:r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II.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152400"/>
            <a:ext cx="7772400" cy="1143000"/>
          </a:xfrm>
          <a:noFill/>
        </p:spPr>
        <p:txBody>
          <a:bodyPr/>
          <a:lstStyle/>
          <a:p>
            <a:r>
              <a:rPr lang="cs-CZ" b="0" i="1" dirty="0" smtClean="0"/>
              <a:t>Stručný přehled modelových rozdělení II.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138113" y="742528"/>
            <a:ext cx="1601787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 smtClean="0">
                <a:solidFill>
                  <a:schemeClr val="bg1"/>
                </a:solidFill>
              </a:rPr>
              <a:t>rozdělení</a:t>
            </a:r>
            <a:endParaRPr lang="cs-CZ" sz="2000" i="0" dirty="0">
              <a:solidFill>
                <a:schemeClr val="bg1"/>
              </a:solidFill>
            </a:endParaRP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1739900" y="742528"/>
            <a:ext cx="2808288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Parametry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4548188" y="742528"/>
            <a:ext cx="4429125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Stručný popis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138113" y="1296565"/>
            <a:ext cx="1601787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cs-CZ" sz="2000" i="0" dirty="0">
              <a:solidFill>
                <a:srgbClr val="CC0000"/>
              </a:solidFill>
            </a:endParaRPr>
          </a:p>
          <a:p>
            <a:pPr algn="ctr" eaLnBrk="0" hangingPunct="0"/>
            <a:r>
              <a:rPr lang="cs-CZ" i="0" dirty="0" smtClean="0">
                <a:solidFill>
                  <a:srgbClr val="CC0000"/>
                </a:solidFill>
              </a:rPr>
              <a:t>Binomické</a:t>
            </a:r>
            <a:endParaRPr lang="cs-CZ" i="0" dirty="0">
              <a:solidFill>
                <a:srgbClr val="CC0000"/>
              </a:solidFill>
            </a:endParaRP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1739900" y="1296565"/>
            <a:ext cx="2808288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 smtClean="0"/>
              <a:t>Průměr (</a:t>
            </a:r>
            <a:r>
              <a:rPr lang="cs-CZ" i="0" dirty="0" smtClean="0">
                <a:latin typeface="Symbol" pitchFamily="18" charset="2"/>
              </a:rPr>
              <a:t>m</a:t>
            </a:r>
            <a:r>
              <a:rPr lang="cs-CZ" i="0" dirty="0" smtClean="0"/>
              <a:t>)</a:t>
            </a:r>
          </a:p>
          <a:p>
            <a:pPr eaLnBrk="0" hangingPunct="0"/>
            <a:r>
              <a:rPr lang="cs-CZ" i="0" dirty="0" smtClean="0"/>
              <a:t>Rozptyl (</a:t>
            </a:r>
            <a:r>
              <a:rPr lang="cs-CZ" i="0" dirty="0" smtClean="0">
                <a:latin typeface="Symbol" pitchFamily="18" charset="2"/>
              </a:rPr>
              <a:t>s</a:t>
            </a:r>
            <a:r>
              <a:rPr lang="cs-CZ" i="0" baseline="30000" dirty="0" smtClean="0"/>
              <a:t>2</a:t>
            </a:r>
            <a:r>
              <a:rPr lang="cs-CZ" i="0" dirty="0" smtClean="0"/>
              <a:t>)</a:t>
            </a:r>
            <a:endParaRPr lang="cs-CZ" i="0" dirty="0"/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4548188" y="1296565"/>
            <a:ext cx="4429125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 smtClean="0"/>
              <a:t>Diskrétní obdoba normálního rozdělení - symetrická funkce popisující intervalovou četnost výskytu jevu v nezávislých pokusech; nejpravděpodobnější jsou průměrné hodnoty znaku.</a:t>
            </a:r>
            <a:endParaRPr lang="cs-CZ" sz="1600" b="0" i="0" dirty="0"/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138113" y="2803103"/>
            <a:ext cx="1601787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 err="1" smtClean="0">
                <a:solidFill>
                  <a:srgbClr val="CC0000"/>
                </a:solidFill>
              </a:rPr>
              <a:t>Poissonovo</a:t>
            </a:r>
            <a:endParaRPr lang="cs-CZ" i="0" dirty="0">
              <a:solidFill>
                <a:srgbClr val="CC0000"/>
              </a:solidFill>
            </a:endParaRP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1739900" y="2803103"/>
            <a:ext cx="2808288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 smtClean="0"/>
              <a:t>Lambda</a:t>
            </a:r>
            <a:endParaRPr lang="cs-CZ" i="0" dirty="0"/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4548188" y="2803103"/>
            <a:ext cx="4429125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 smtClean="0"/>
              <a:t>Rozdělení řídkých (málo pravděpodobných) jevů. Pro n &gt; 30 se používá k aproximaci binomického rozdělení (jednoduchá matematický forma funkce).</a:t>
            </a:r>
            <a:endParaRPr lang="cs-CZ" sz="1600" b="0" i="0" dirty="0"/>
          </a:p>
        </p:txBody>
      </p:sp>
      <p:sp>
        <p:nvSpPr>
          <p:cNvPr id="48141" name="Text Box 12"/>
          <p:cNvSpPr txBox="1">
            <a:spLocks noChangeArrowheads="1"/>
          </p:cNvSpPr>
          <p:nvPr/>
        </p:nvSpPr>
        <p:spPr bwMode="auto">
          <a:xfrm>
            <a:off x="138113" y="4120728"/>
            <a:ext cx="1752600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 smtClean="0">
                <a:solidFill>
                  <a:srgbClr val="CC0000"/>
                </a:solidFill>
              </a:rPr>
              <a:t>Geometrické</a:t>
            </a:r>
            <a:endParaRPr lang="cs-CZ" i="0" dirty="0">
              <a:solidFill>
                <a:srgbClr val="CC0000"/>
              </a:solidFill>
            </a:endParaRPr>
          </a:p>
        </p:txBody>
      </p:sp>
      <p:sp>
        <p:nvSpPr>
          <p:cNvPr id="48142" name="Text Box 13"/>
          <p:cNvSpPr txBox="1">
            <a:spLocks noChangeArrowheads="1"/>
          </p:cNvSpPr>
          <p:nvPr/>
        </p:nvSpPr>
        <p:spPr bwMode="auto">
          <a:xfrm>
            <a:off x="1739900" y="4120728"/>
            <a:ext cx="2808288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 smtClean="0"/>
              <a:t>Lambda</a:t>
            </a:r>
            <a:endParaRPr lang="cs-CZ" i="0" dirty="0"/>
          </a:p>
        </p:txBody>
      </p:sp>
      <p:sp>
        <p:nvSpPr>
          <p:cNvPr id="48143" name="Text Box 14"/>
          <p:cNvSpPr txBox="1">
            <a:spLocks noChangeArrowheads="1"/>
          </p:cNvSpPr>
          <p:nvPr/>
        </p:nvSpPr>
        <p:spPr bwMode="auto">
          <a:xfrm>
            <a:off x="4548188" y="4120728"/>
            <a:ext cx="4429125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 smtClean="0"/>
              <a:t>Diskrétní podoba exponenciálního rozdělení. Udává počet opakování experimentu do prvního úspěchu při konstantní pravděpodobnosti úspěchu.</a:t>
            </a:r>
            <a:endParaRPr lang="cs-CZ" sz="1600" b="0" i="0" dirty="0"/>
          </a:p>
        </p:txBody>
      </p:sp>
      <p:sp>
        <p:nvSpPr>
          <p:cNvPr id="48144" name="Text Box 15"/>
          <p:cNvSpPr txBox="1">
            <a:spLocks noChangeArrowheads="1"/>
          </p:cNvSpPr>
          <p:nvPr/>
        </p:nvSpPr>
        <p:spPr bwMode="auto">
          <a:xfrm>
            <a:off x="138113" y="5439940"/>
            <a:ext cx="1752600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 err="1" smtClean="0">
                <a:solidFill>
                  <a:srgbClr val="CC0000"/>
                </a:solidFill>
              </a:rPr>
              <a:t>Bernoulliho</a:t>
            </a:r>
            <a:endParaRPr lang="cs-CZ" i="0" dirty="0">
              <a:solidFill>
                <a:srgbClr val="CC0000"/>
              </a:solidFill>
            </a:endParaRPr>
          </a:p>
        </p:txBody>
      </p:sp>
      <p:sp>
        <p:nvSpPr>
          <p:cNvPr id="48145" name="Text Box 16"/>
          <p:cNvSpPr txBox="1">
            <a:spLocks noChangeArrowheads="1"/>
          </p:cNvSpPr>
          <p:nvPr/>
        </p:nvSpPr>
        <p:spPr bwMode="auto">
          <a:xfrm>
            <a:off x="1739900" y="5439940"/>
            <a:ext cx="2808288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 smtClean="0"/>
              <a:t>Pravděpodobnost jevu p</a:t>
            </a:r>
            <a:endParaRPr lang="cs-CZ" i="0" dirty="0"/>
          </a:p>
        </p:txBody>
      </p:sp>
      <p:sp>
        <p:nvSpPr>
          <p:cNvPr id="48146" name="Text Box 17"/>
          <p:cNvSpPr txBox="1">
            <a:spLocks noChangeArrowheads="1"/>
          </p:cNvSpPr>
          <p:nvPr/>
        </p:nvSpPr>
        <p:spPr bwMode="auto">
          <a:xfrm>
            <a:off x="4548188" y="5439940"/>
            <a:ext cx="4429125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 smtClean="0"/>
              <a:t>Binární rozdělení pravděpodobnosti, kdy jev nastane s pravděpodobností p a nenastane s pravděpodobností 1-p.</a:t>
            </a:r>
            <a:endParaRPr lang="cs-CZ" sz="1600" b="0" i="0" dirty="0"/>
          </a:p>
        </p:txBody>
      </p:sp>
      <p:sp>
        <p:nvSpPr>
          <p:cNvPr id="48147" name="Rectangle 18"/>
          <p:cNvSpPr>
            <a:spLocks/>
          </p:cNvSpPr>
          <p:nvPr/>
        </p:nvSpPr>
        <p:spPr bwMode="auto">
          <a:xfrm>
            <a:off x="838200" y="152400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</a:t>
            </a:r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II.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9155" name="Rectangle 2"/>
          <p:cNvSpPr>
            <a:spLocks noGrp="1"/>
          </p:cNvSpPr>
          <p:nvPr>
            <p:ph type="title" idx="4294967295"/>
          </p:nvPr>
        </p:nvSpPr>
        <p:spPr>
          <a:xfrm>
            <a:off x="179388" y="365125"/>
            <a:ext cx="8713787" cy="760413"/>
          </a:xfrm>
          <a:noFill/>
        </p:spPr>
        <p:txBody>
          <a:bodyPr/>
          <a:lstStyle/>
          <a:p>
            <a:r>
              <a:rPr lang="cs-CZ" dirty="0" smtClean="0"/>
              <a:t>Log-normální rozdělení jako častý model reálných znaků</a:t>
            </a:r>
          </a:p>
        </p:txBody>
      </p:sp>
      <p:grpSp>
        <p:nvGrpSpPr>
          <p:cNvPr id="49156" name="Group 3"/>
          <p:cNvGrpSpPr>
            <a:grpSpLocks/>
          </p:cNvGrpSpPr>
          <p:nvPr/>
        </p:nvGrpSpPr>
        <p:grpSpPr bwMode="auto">
          <a:xfrm>
            <a:off x="3305175" y="1576388"/>
            <a:ext cx="2514600" cy="1428750"/>
            <a:chOff x="64" y="136"/>
            <a:chExt cx="255" cy="204"/>
          </a:xfrm>
        </p:grpSpPr>
        <p:sp>
          <p:nvSpPr>
            <p:cNvPr id="49209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210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9157" name="Freeform 6"/>
          <p:cNvSpPr>
            <a:spLocks/>
          </p:cNvSpPr>
          <p:nvPr/>
        </p:nvSpPr>
        <p:spPr bwMode="auto">
          <a:xfrm>
            <a:off x="3343275" y="1681163"/>
            <a:ext cx="2352675" cy="1323975"/>
          </a:xfrm>
          <a:custGeom>
            <a:avLst/>
            <a:gdLst>
              <a:gd name="T0" fmla="*/ 0 w 247"/>
              <a:gd name="T1" fmla="*/ 2147483647 h 139"/>
              <a:gd name="T2" fmla="*/ 2147483647 w 247"/>
              <a:gd name="T3" fmla="*/ 2147483647 h 139"/>
              <a:gd name="T4" fmla="*/ 2147483647 w 247"/>
              <a:gd name="T5" fmla="*/ 2147483647 h 139"/>
              <a:gd name="T6" fmla="*/ 2147483647 w 247"/>
              <a:gd name="T7" fmla="*/ 2147483647 h 139"/>
              <a:gd name="T8" fmla="*/ 2147483647 w 247"/>
              <a:gd name="T9" fmla="*/ 2147483647 h 139"/>
              <a:gd name="T10" fmla="*/ 2147483647 w 247"/>
              <a:gd name="T11" fmla="*/ 2147483647 h 139"/>
              <a:gd name="T12" fmla="*/ 2147483647 w 247"/>
              <a:gd name="T13" fmla="*/ 2147483647 h 139"/>
              <a:gd name="T14" fmla="*/ 2147483647 w 247"/>
              <a:gd name="T15" fmla="*/ 2147483647 h 139"/>
              <a:gd name="T16" fmla="*/ 2147483647 w 247"/>
              <a:gd name="T17" fmla="*/ 2147483647 h 1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7"/>
              <a:gd name="T28" fmla="*/ 0 h 139"/>
              <a:gd name="T29" fmla="*/ 247 w 247"/>
              <a:gd name="T30" fmla="*/ 139 h 13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7" h="139">
                <a:moveTo>
                  <a:pt x="0" y="139"/>
                </a:moveTo>
                <a:cubicBezTo>
                  <a:pt x="1" y="130"/>
                  <a:pt x="5" y="100"/>
                  <a:pt x="8" y="83"/>
                </a:cubicBezTo>
                <a:cubicBezTo>
                  <a:pt x="11" y="68"/>
                  <a:pt x="13" y="51"/>
                  <a:pt x="16" y="38"/>
                </a:cubicBezTo>
                <a:cubicBezTo>
                  <a:pt x="19" y="25"/>
                  <a:pt x="20" y="13"/>
                  <a:pt x="24" y="8"/>
                </a:cubicBezTo>
                <a:cubicBezTo>
                  <a:pt x="28" y="3"/>
                  <a:pt x="34" y="0"/>
                  <a:pt x="40" y="11"/>
                </a:cubicBezTo>
                <a:cubicBezTo>
                  <a:pt x="46" y="22"/>
                  <a:pt x="54" y="57"/>
                  <a:pt x="63" y="73"/>
                </a:cubicBezTo>
                <a:cubicBezTo>
                  <a:pt x="72" y="89"/>
                  <a:pt x="84" y="100"/>
                  <a:pt x="96" y="108"/>
                </a:cubicBezTo>
                <a:cubicBezTo>
                  <a:pt x="108" y="116"/>
                  <a:pt x="109" y="117"/>
                  <a:pt x="134" y="120"/>
                </a:cubicBezTo>
                <a:cubicBezTo>
                  <a:pt x="159" y="123"/>
                  <a:pt x="224" y="127"/>
                  <a:pt x="247" y="129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58" name="Text Box 7"/>
          <p:cNvSpPr txBox="1">
            <a:spLocks noChangeArrowheads="1"/>
          </p:cNvSpPr>
          <p:nvPr/>
        </p:nvSpPr>
        <p:spPr bwMode="auto">
          <a:xfrm>
            <a:off x="2590800" y="1576388"/>
            <a:ext cx="781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j </a:t>
            </a:r>
            <a:r>
              <a:rPr lang="cs-CZ" sz="2000" i="0"/>
              <a:t>(x)</a:t>
            </a:r>
          </a:p>
        </p:txBody>
      </p:sp>
      <p:sp>
        <p:nvSpPr>
          <p:cNvPr id="49159" name="Text Box 8"/>
          <p:cNvSpPr txBox="1">
            <a:spLocks noChangeArrowheads="1"/>
          </p:cNvSpPr>
          <p:nvPr/>
        </p:nvSpPr>
        <p:spPr bwMode="auto">
          <a:xfrm>
            <a:off x="3143250" y="3109913"/>
            <a:ext cx="11239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Medián</a:t>
            </a:r>
          </a:p>
        </p:txBody>
      </p:sp>
      <p:sp>
        <p:nvSpPr>
          <p:cNvPr id="49160" name="Text Box 9"/>
          <p:cNvSpPr txBox="1">
            <a:spLocks noChangeArrowheads="1"/>
          </p:cNvSpPr>
          <p:nvPr/>
        </p:nvSpPr>
        <p:spPr bwMode="auto">
          <a:xfrm>
            <a:off x="5648325" y="3024188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9161" name="Text Box 10"/>
          <p:cNvSpPr txBox="1">
            <a:spLocks noChangeArrowheads="1"/>
          </p:cNvSpPr>
          <p:nvPr/>
        </p:nvSpPr>
        <p:spPr bwMode="auto">
          <a:xfrm>
            <a:off x="4171950" y="3109913"/>
            <a:ext cx="1104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Průměr</a:t>
            </a:r>
          </a:p>
        </p:txBody>
      </p:sp>
      <p:grpSp>
        <p:nvGrpSpPr>
          <p:cNvPr id="49162" name="Group 11"/>
          <p:cNvGrpSpPr>
            <a:grpSpLocks/>
          </p:cNvGrpSpPr>
          <p:nvPr/>
        </p:nvGrpSpPr>
        <p:grpSpPr bwMode="auto">
          <a:xfrm rot="-2749107">
            <a:off x="3543301" y="2919412"/>
            <a:ext cx="169862" cy="169863"/>
            <a:chOff x="591" y="221"/>
            <a:chExt cx="100" cy="101"/>
          </a:xfrm>
        </p:grpSpPr>
        <p:sp>
          <p:nvSpPr>
            <p:cNvPr id="49207" name="Line 12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208" name="Line 13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9163" name="Group 14"/>
          <p:cNvGrpSpPr>
            <a:grpSpLocks/>
          </p:cNvGrpSpPr>
          <p:nvPr/>
        </p:nvGrpSpPr>
        <p:grpSpPr bwMode="auto">
          <a:xfrm rot="-2749107">
            <a:off x="4419601" y="2919412"/>
            <a:ext cx="169862" cy="169863"/>
            <a:chOff x="591" y="221"/>
            <a:chExt cx="100" cy="101"/>
          </a:xfrm>
        </p:grpSpPr>
        <p:sp>
          <p:nvSpPr>
            <p:cNvPr id="49205" name="Line 15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206" name="Line 16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9164" name="Text Box 17"/>
          <p:cNvSpPr txBox="1">
            <a:spLocks noChangeArrowheads="1"/>
          </p:cNvSpPr>
          <p:nvPr/>
        </p:nvSpPr>
        <p:spPr bwMode="auto">
          <a:xfrm>
            <a:off x="1676400" y="3556000"/>
            <a:ext cx="5562600" cy="809625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>
                <a:solidFill>
                  <a:schemeClr val="bg1"/>
                </a:solidFill>
              </a:rPr>
              <a:t>U asymetrických </a:t>
            </a:r>
            <a:r>
              <a:rPr lang="cs-CZ" sz="2000" i="0" dirty="0" smtClean="0">
                <a:solidFill>
                  <a:schemeClr val="bg1"/>
                </a:solidFill>
              </a:rPr>
              <a:t>rozdělení </a:t>
            </a:r>
            <a:r>
              <a:rPr lang="cs-CZ" sz="2000" i="0" dirty="0">
                <a:solidFill>
                  <a:schemeClr val="bg1"/>
                </a:solidFill>
              </a:rPr>
              <a:t>je medián velmi vhodným alternativním ukazatelem středu</a:t>
            </a:r>
          </a:p>
        </p:txBody>
      </p:sp>
      <p:sp>
        <p:nvSpPr>
          <p:cNvPr id="49165" name="Text Box 18"/>
          <p:cNvSpPr txBox="1">
            <a:spLocks noChangeArrowheads="1"/>
          </p:cNvSpPr>
          <p:nvPr/>
        </p:nvSpPr>
        <p:spPr bwMode="auto">
          <a:xfrm>
            <a:off x="4076700" y="6065838"/>
            <a:ext cx="25527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Průměr - těžiště osy x</a:t>
            </a:r>
          </a:p>
        </p:txBody>
      </p:sp>
      <p:sp>
        <p:nvSpPr>
          <p:cNvPr id="49166" name="Text Box 19"/>
          <p:cNvSpPr txBox="1">
            <a:spLocks noChangeArrowheads="1"/>
          </p:cNvSpPr>
          <p:nvPr/>
        </p:nvSpPr>
        <p:spPr bwMode="auto">
          <a:xfrm>
            <a:off x="3581400" y="4703763"/>
            <a:ext cx="32289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Medián - frekvenční střed</a:t>
            </a:r>
          </a:p>
        </p:txBody>
      </p:sp>
      <p:sp>
        <p:nvSpPr>
          <p:cNvPr id="49167" name="Line 20"/>
          <p:cNvSpPr>
            <a:spLocks noChangeShapeType="1"/>
          </p:cNvSpPr>
          <p:nvPr/>
        </p:nvSpPr>
        <p:spPr bwMode="auto">
          <a:xfrm flipV="1">
            <a:off x="2590800" y="5665788"/>
            <a:ext cx="32289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68" name="Text Box 21"/>
          <p:cNvSpPr txBox="1">
            <a:spLocks noChangeArrowheads="1"/>
          </p:cNvSpPr>
          <p:nvPr/>
        </p:nvSpPr>
        <p:spPr bwMode="auto">
          <a:xfrm>
            <a:off x="5848350" y="5656263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9169" name="Oval 22"/>
          <p:cNvSpPr>
            <a:spLocks noChangeArrowheads="1"/>
          </p:cNvSpPr>
          <p:nvPr/>
        </p:nvSpPr>
        <p:spPr bwMode="auto">
          <a:xfrm>
            <a:off x="26670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0" name="Oval 23"/>
          <p:cNvSpPr>
            <a:spLocks noChangeArrowheads="1"/>
          </p:cNvSpPr>
          <p:nvPr/>
        </p:nvSpPr>
        <p:spPr bwMode="auto">
          <a:xfrm>
            <a:off x="2676525" y="54086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1" name="Oval 24"/>
          <p:cNvSpPr>
            <a:spLocks noChangeArrowheads="1"/>
          </p:cNvSpPr>
          <p:nvPr/>
        </p:nvSpPr>
        <p:spPr bwMode="auto">
          <a:xfrm>
            <a:off x="2752725" y="52466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2" name="Oval 25"/>
          <p:cNvSpPr>
            <a:spLocks noChangeArrowheads="1"/>
          </p:cNvSpPr>
          <p:nvPr/>
        </p:nvSpPr>
        <p:spPr bwMode="auto">
          <a:xfrm>
            <a:off x="2857500" y="51038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3" name="Oval 26"/>
          <p:cNvSpPr>
            <a:spLocks noChangeArrowheads="1"/>
          </p:cNvSpPr>
          <p:nvPr/>
        </p:nvSpPr>
        <p:spPr bwMode="auto">
          <a:xfrm>
            <a:off x="2790825" y="49799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4" name="Oval 27"/>
          <p:cNvSpPr>
            <a:spLocks noChangeArrowheads="1"/>
          </p:cNvSpPr>
          <p:nvPr/>
        </p:nvSpPr>
        <p:spPr bwMode="auto">
          <a:xfrm>
            <a:off x="2905125" y="48180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5" name="Oval 28"/>
          <p:cNvSpPr>
            <a:spLocks noChangeArrowheads="1"/>
          </p:cNvSpPr>
          <p:nvPr/>
        </p:nvSpPr>
        <p:spPr bwMode="auto">
          <a:xfrm>
            <a:off x="2790825" y="46942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6" name="Oval 29"/>
          <p:cNvSpPr>
            <a:spLocks noChangeArrowheads="1"/>
          </p:cNvSpPr>
          <p:nvPr/>
        </p:nvSpPr>
        <p:spPr bwMode="auto">
          <a:xfrm>
            <a:off x="2895600" y="45608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7" name="Oval 30"/>
          <p:cNvSpPr>
            <a:spLocks noChangeArrowheads="1"/>
          </p:cNvSpPr>
          <p:nvPr/>
        </p:nvSpPr>
        <p:spPr bwMode="auto">
          <a:xfrm>
            <a:off x="2838450" y="44370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8" name="Oval 31"/>
          <p:cNvSpPr>
            <a:spLocks noChangeArrowheads="1"/>
          </p:cNvSpPr>
          <p:nvPr/>
        </p:nvSpPr>
        <p:spPr bwMode="auto">
          <a:xfrm>
            <a:off x="2895600" y="53419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9" name="Oval 32"/>
          <p:cNvSpPr>
            <a:spLocks noChangeArrowheads="1"/>
          </p:cNvSpPr>
          <p:nvPr/>
        </p:nvSpPr>
        <p:spPr bwMode="auto">
          <a:xfrm>
            <a:off x="3009900" y="54943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0" name="Oval 33"/>
          <p:cNvSpPr>
            <a:spLocks noChangeArrowheads="1"/>
          </p:cNvSpPr>
          <p:nvPr/>
        </p:nvSpPr>
        <p:spPr bwMode="auto">
          <a:xfrm>
            <a:off x="3019425" y="51704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1" name="Oval 34"/>
          <p:cNvSpPr>
            <a:spLocks noChangeArrowheads="1"/>
          </p:cNvSpPr>
          <p:nvPr/>
        </p:nvSpPr>
        <p:spPr bwMode="auto">
          <a:xfrm>
            <a:off x="3162300" y="52181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2" name="Oval 35"/>
          <p:cNvSpPr>
            <a:spLocks noChangeArrowheads="1"/>
          </p:cNvSpPr>
          <p:nvPr/>
        </p:nvSpPr>
        <p:spPr bwMode="auto">
          <a:xfrm>
            <a:off x="3086100" y="49418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3" name="Oval 36"/>
          <p:cNvSpPr>
            <a:spLocks noChangeArrowheads="1"/>
          </p:cNvSpPr>
          <p:nvPr/>
        </p:nvSpPr>
        <p:spPr bwMode="auto">
          <a:xfrm>
            <a:off x="3333750" y="50847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4" name="Oval 37"/>
          <p:cNvSpPr>
            <a:spLocks noChangeArrowheads="1"/>
          </p:cNvSpPr>
          <p:nvPr/>
        </p:nvSpPr>
        <p:spPr bwMode="auto">
          <a:xfrm>
            <a:off x="3390900" y="54086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5" name="Oval 38"/>
          <p:cNvSpPr>
            <a:spLocks noChangeArrowheads="1"/>
          </p:cNvSpPr>
          <p:nvPr/>
        </p:nvSpPr>
        <p:spPr bwMode="auto">
          <a:xfrm>
            <a:off x="35433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6" name="Oval 39"/>
          <p:cNvSpPr>
            <a:spLocks noChangeArrowheads="1"/>
          </p:cNvSpPr>
          <p:nvPr/>
        </p:nvSpPr>
        <p:spPr bwMode="auto">
          <a:xfrm>
            <a:off x="3667125" y="52943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7" name="Oval 40"/>
          <p:cNvSpPr>
            <a:spLocks noChangeArrowheads="1"/>
          </p:cNvSpPr>
          <p:nvPr/>
        </p:nvSpPr>
        <p:spPr bwMode="auto">
          <a:xfrm>
            <a:off x="375285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8" name="Oval 41"/>
          <p:cNvSpPr>
            <a:spLocks noChangeArrowheads="1"/>
          </p:cNvSpPr>
          <p:nvPr/>
        </p:nvSpPr>
        <p:spPr bwMode="auto">
          <a:xfrm>
            <a:off x="3924300" y="54276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9" name="Oval 42"/>
          <p:cNvSpPr>
            <a:spLocks noChangeArrowheads="1"/>
          </p:cNvSpPr>
          <p:nvPr/>
        </p:nvSpPr>
        <p:spPr bwMode="auto">
          <a:xfrm>
            <a:off x="39624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0" name="Oval 43"/>
          <p:cNvSpPr>
            <a:spLocks noChangeArrowheads="1"/>
          </p:cNvSpPr>
          <p:nvPr/>
        </p:nvSpPr>
        <p:spPr bwMode="auto">
          <a:xfrm>
            <a:off x="3171825" y="54467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1" name="AutoShape 44"/>
          <p:cNvSpPr>
            <a:spLocks noChangeArrowheads="1"/>
          </p:cNvSpPr>
          <p:nvPr/>
        </p:nvSpPr>
        <p:spPr bwMode="auto">
          <a:xfrm rot="-8331793">
            <a:off x="3124200" y="5313363"/>
            <a:ext cx="538163" cy="287337"/>
          </a:xfrm>
          <a:prstGeom prst="triangle">
            <a:avLst>
              <a:gd name="adj" fmla="val 50000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2" name="AutoShape 45"/>
          <p:cNvSpPr>
            <a:spLocks noChangeArrowheads="1"/>
          </p:cNvSpPr>
          <p:nvPr/>
        </p:nvSpPr>
        <p:spPr bwMode="auto">
          <a:xfrm rot="-1485">
            <a:off x="3962400" y="5837238"/>
            <a:ext cx="600075" cy="209550"/>
          </a:xfrm>
          <a:prstGeom prst="triangle">
            <a:avLst>
              <a:gd name="adj" fmla="val 50000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3" name="Oval 46"/>
          <p:cNvSpPr>
            <a:spLocks noChangeArrowheads="1"/>
          </p:cNvSpPr>
          <p:nvPr/>
        </p:nvSpPr>
        <p:spPr bwMode="auto">
          <a:xfrm>
            <a:off x="4019550" y="52847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4" name="Oval 47"/>
          <p:cNvSpPr>
            <a:spLocks noChangeArrowheads="1"/>
          </p:cNvSpPr>
          <p:nvPr/>
        </p:nvSpPr>
        <p:spPr bwMode="auto">
          <a:xfrm>
            <a:off x="41148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5" name="Oval 48"/>
          <p:cNvSpPr>
            <a:spLocks noChangeArrowheads="1"/>
          </p:cNvSpPr>
          <p:nvPr/>
        </p:nvSpPr>
        <p:spPr bwMode="auto">
          <a:xfrm>
            <a:off x="4276725" y="54181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6" name="Oval 49"/>
          <p:cNvSpPr>
            <a:spLocks noChangeArrowheads="1"/>
          </p:cNvSpPr>
          <p:nvPr/>
        </p:nvSpPr>
        <p:spPr bwMode="auto">
          <a:xfrm>
            <a:off x="4314825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7" name="Oval 50"/>
          <p:cNvSpPr>
            <a:spLocks noChangeArrowheads="1"/>
          </p:cNvSpPr>
          <p:nvPr/>
        </p:nvSpPr>
        <p:spPr bwMode="auto">
          <a:xfrm>
            <a:off x="5229225" y="53990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8" name="Oval 51"/>
          <p:cNvSpPr>
            <a:spLocks noChangeArrowheads="1"/>
          </p:cNvSpPr>
          <p:nvPr/>
        </p:nvSpPr>
        <p:spPr bwMode="auto">
          <a:xfrm>
            <a:off x="5133975" y="55514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9" name="Oval 52"/>
          <p:cNvSpPr>
            <a:spLocks noChangeArrowheads="1"/>
          </p:cNvSpPr>
          <p:nvPr/>
        </p:nvSpPr>
        <p:spPr bwMode="auto">
          <a:xfrm>
            <a:off x="5334000" y="55133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0" name="Oval 53"/>
          <p:cNvSpPr>
            <a:spLocks noChangeArrowheads="1"/>
          </p:cNvSpPr>
          <p:nvPr/>
        </p:nvSpPr>
        <p:spPr bwMode="auto">
          <a:xfrm>
            <a:off x="5467350" y="55419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1" name="Oval 54"/>
          <p:cNvSpPr>
            <a:spLocks noChangeArrowheads="1"/>
          </p:cNvSpPr>
          <p:nvPr/>
        </p:nvSpPr>
        <p:spPr bwMode="auto">
          <a:xfrm>
            <a:off x="5648325" y="55800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2" name="Oval 55"/>
          <p:cNvSpPr>
            <a:spLocks noChangeArrowheads="1"/>
          </p:cNvSpPr>
          <p:nvPr/>
        </p:nvSpPr>
        <p:spPr bwMode="auto">
          <a:xfrm>
            <a:off x="5543550" y="53895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3" name="Oval 56"/>
          <p:cNvSpPr>
            <a:spLocks noChangeArrowheads="1"/>
          </p:cNvSpPr>
          <p:nvPr/>
        </p:nvSpPr>
        <p:spPr bwMode="auto">
          <a:xfrm>
            <a:off x="5486400" y="52276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4" name="Oval 57"/>
          <p:cNvSpPr>
            <a:spLocks noChangeArrowheads="1"/>
          </p:cNvSpPr>
          <p:nvPr/>
        </p:nvSpPr>
        <p:spPr bwMode="auto">
          <a:xfrm>
            <a:off x="5410200" y="53800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8196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393700"/>
            <a:ext cx="8207375" cy="755650"/>
          </a:xfrm>
          <a:noFill/>
        </p:spPr>
        <p:txBody>
          <a:bodyPr/>
          <a:lstStyle/>
          <a:p>
            <a:r>
              <a:rPr lang="cs-CZ" dirty="0" smtClean="0"/>
              <a:t>Log-normální rozdělení lze jednoduše transformovat</a:t>
            </a:r>
          </a:p>
        </p:txBody>
      </p:sp>
      <p:grpSp>
        <p:nvGrpSpPr>
          <p:cNvPr id="8197" name="Group 3"/>
          <p:cNvGrpSpPr>
            <a:grpSpLocks/>
          </p:cNvGrpSpPr>
          <p:nvPr/>
        </p:nvGrpSpPr>
        <p:grpSpPr bwMode="auto">
          <a:xfrm>
            <a:off x="1104900" y="1489075"/>
            <a:ext cx="2514600" cy="1428750"/>
            <a:chOff x="64" y="136"/>
            <a:chExt cx="255" cy="204"/>
          </a:xfrm>
        </p:grpSpPr>
        <p:sp>
          <p:nvSpPr>
            <p:cNvPr id="8244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45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198" name="Freeform 6"/>
          <p:cNvSpPr>
            <a:spLocks/>
          </p:cNvSpPr>
          <p:nvPr/>
        </p:nvSpPr>
        <p:spPr bwMode="auto">
          <a:xfrm>
            <a:off x="1160463" y="1597025"/>
            <a:ext cx="2374900" cy="1304925"/>
          </a:xfrm>
          <a:custGeom>
            <a:avLst/>
            <a:gdLst>
              <a:gd name="T0" fmla="*/ 0 w 1496"/>
              <a:gd name="T1" fmla="*/ 2147483647 h 822"/>
              <a:gd name="T2" fmla="*/ 2147483647 w 1496"/>
              <a:gd name="T3" fmla="*/ 2147483647 h 822"/>
              <a:gd name="T4" fmla="*/ 2147483647 w 1496"/>
              <a:gd name="T5" fmla="*/ 2147483647 h 822"/>
              <a:gd name="T6" fmla="*/ 2147483647 w 1496"/>
              <a:gd name="T7" fmla="*/ 2147483647 h 822"/>
              <a:gd name="T8" fmla="*/ 2147483647 w 1496"/>
              <a:gd name="T9" fmla="*/ 2147483647 h 822"/>
              <a:gd name="T10" fmla="*/ 2147483647 w 1496"/>
              <a:gd name="T11" fmla="*/ 2147483647 h 822"/>
              <a:gd name="T12" fmla="*/ 2147483647 w 1496"/>
              <a:gd name="T13" fmla="*/ 2147483647 h 822"/>
              <a:gd name="T14" fmla="*/ 2147483647 w 1496"/>
              <a:gd name="T15" fmla="*/ 2147483647 h 822"/>
              <a:gd name="T16" fmla="*/ 2147483647 w 1496"/>
              <a:gd name="T17" fmla="*/ 2147483647 h 8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496"/>
              <a:gd name="T28" fmla="*/ 0 h 822"/>
              <a:gd name="T29" fmla="*/ 1496 w 1496"/>
              <a:gd name="T30" fmla="*/ 822 h 8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496" h="822">
                <a:moveTo>
                  <a:pt x="0" y="822"/>
                </a:moveTo>
                <a:cubicBezTo>
                  <a:pt x="5" y="770"/>
                  <a:pt x="24" y="605"/>
                  <a:pt x="37" y="502"/>
                </a:cubicBezTo>
                <a:cubicBezTo>
                  <a:pt x="50" y="399"/>
                  <a:pt x="62" y="283"/>
                  <a:pt x="77" y="203"/>
                </a:cubicBezTo>
                <a:cubicBezTo>
                  <a:pt x="92" y="123"/>
                  <a:pt x="104" y="44"/>
                  <a:pt x="129" y="22"/>
                </a:cubicBezTo>
                <a:cubicBezTo>
                  <a:pt x="154" y="0"/>
                  <a:pt x="189" y="0"/>
                  <a:pt x="229" y="70"/>
                </a:cubicBezTo>
                <a:cubicBezTo>
                  <a:pt x="269" y="140"/>
                  <a:pt x="313" y="346"/>
                  <a:pt x="367" y="442"/>
                </a:cubicBezTo>
                <a:cubicBezTo>
                  <a:pt x="421" y="538"/>
                  <a:pt x="493" y="604"/>
                  <a:pt x="565" y="652"/>
                </a:cubicBezTo>
                <a:cubicBezTo>
                  <a:pt x="637" y="700"/>
                  <a:pt x="638" y="696"/>
                  <a:pt x="793" y="724"/>
                </a:cubicBezTo>
                <a:cubicBezTo>
                  <a:pt x="948" y="752"/>
                  <a:pt x="1350" y="802"/>
                  <a:pt x="1496" y="822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57200" y="1260475"/>
            <a:ext cx="723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762000" y="3022600"/>
            <a:ext cx="1219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Medián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448050" y="2946400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971675" y="3022600"/>
            <a:ext cx="12287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Průměr</a:t>
            </a:r>
          </a:p>
        </p:txBody>
      </p:sp>
      <p:grpSp>
        <p:nvGrpSpPr>
          <p:cNvPr id="8203" name="Group 11"/>
          <p:cNvGrpSpPr>
            <a:grpSpLocks/>
          </p:cNvGrpSpPr>
          <p:nvPr/>
        </p:nvGrpSpPr>
        <p:grpSpPr bwMode="auto">
          <a:xfrm rot="-2749107">
            <a:off x="1343025" y="2832100"/>
            <a:ext cx="171450" cy="171450"/>
            <a:chOff x="591" y="221"/>
            <a:chExt cx="100" cy="101"/>
          </a:xfrm>
        </p:grpSpPr>
        <p:sp>
          <p:nvSpPr>
            <p:cNvPr id="8242" name="Line 12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43" name="Line 13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8204" name="Group 14"/>
          <p:cNvGrpSpPr>
            <a:grpSpLocks/>
          </p:cNvGrpSpPr>
          <p:nvPr/>
        </p:nvGrpSpPr>
        <p:grpSpPr bwMode="auto">
          <a:xfrm rot="-2749107">
            <a:off x="2219325" y="2832100"/>
            <a:ext cx="171450" cy="171450"/>
            <a:chOff x="591" y="221"/>
            <a:chExt cx="100" cy="101"/>
          </a:xfrm>
        </p:grpSpPr>
        <p:sp>
          <p:nvSpPr>
            <p:cNvPr id="8240" name="Line 15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41" name="Line 16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205" name="Text Box 17"/>
          <p:cNvSpPr txBox="1">
            <a:spLocks noChangeArrowheads="1"/>
          </p:cNvSpPr>
          <p:nvPr/>
        </p:nvSpPr>
        <p:spPr bwMode="auto">
          <a:xfrm>
            <a:off x="4648200" y="1260475"/>
            <a:ext cx="7143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8206" name="Text Box 18"/>
          <p:cNvSpPr txBox="1">
            <a:spLocks noChangeArrowheads="1"/>
          </p:cNvSpPr>
          <p:nvPr/>
        </p:nvSpPr>
        <p:spPr bwMode="auto">
          <a:xfrm>
            <a:off x="4953000" y="3470275"/>
            <a:ext cx="1238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Medián</a:t>
            </a:r>
          </a:p>
        </p:txBody>
      </p:sp>
      <p:sp>
        <p:nvSpPr>
          <p:cNvPr id="8207" name="Text Box 19"/>
          <p:cNvSpPr txBox="1">
            <a:spLocks noChangeArrowheads="1"/>
          </p:cNvSpPr>
          <p:nvPr/>
        </p:nvSpPr>
        <p:spPr bwMode="auto">
          <a:xfrm>
            <a:off x="7543800" y="2936875"/>
            <a:ext cx="10096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ln (x)</a:t>
            </a:r>
          </a:p>
        </p:txBody>
      </p:sp>
      <p:sp>
        <p:nvSpPr>
          <p:cNvPr id="8208" name="Text Box 20"/>
          <p:cNvSpPr txBox="1">
            <a:spLocks noChangeArrowheads="1"/>
          </p:cNvSpPr>
          <p:nvPr/>
        </p:nvSpPr>
        <p:spPr bwMode="auto">
          <a:xfrm>
            <a:off x="6705600" y="3470275"/>
            <a:ext cx="13716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Průměr</a:t>
            </a:r>
          </a:p>
        </p:txBody>
      </p:sp>
      <p:grpSp>
        <p:nvGrpSpPr>
          <p:cNvPr id="8209" name="Group 21"/>
          <p:cNvGrpSpPr>
            <a:grpSpLocks/>
          </p:cNvGrpSpPr>
          <p:nvPr/>
        </p:nvGrpSpPr>
        <p:grpSpPr bwMode="auto">
          <a:xfrm rot="-2749107">
            <a:off x="6400800" y="2822575"/>
            <a:ext cx="171450" cy="171450"/>
            <a:chOff x="591" y="221"/>
            <a:chExt cx="100" cy="101"/>
          </a:xfrm>
        </p:grpSpPr>
        <p:sp>
          <p:nvSpPr>
            <p:cNvPr id="8238" name="Line 22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39" name="Line 23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cxnSp>
        <p:nvCxnSpPr>
          <p:cNvPr id="8210" name="AutoShape 24"/>
          <p:cNvCxnSpPr>
            <a:cxnSpLocks noChangeShapeType="1"/>
            <a:stCxn id="8206" idx="0"/>
            <a:endCxn id="8239" idx="1"/>
          </p:cNvCxnSpPr>
          <p:nvPr/>
        </p:nvCxnSpPr>
        <p:spPr bwMode="auto">
          <a:xfrm flipV="1">
            <a:off x="5572125" y="2978150"/>
            <a:ext cx="846138" cy="4921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8211" name="AutoShape 25"/>
          <p:cNvCxnSpPr>
            <a:cxnSpLocks noChangeShapeType="1"/>
            <a:stCxn id="8208" idx="0"/>
            <a:endCxn id="8238" idx="1"/>
          </p:cNvCxnSpPr>
          <p:nvPr/>
        </p:nvCxnSpPr>
        <p:spPr bwMode="auto">
          <a:xfrm flipH="1" flipV="1">
            <a:off x="6554788" y="2976563"/>
            <a:ext cx="836612" cy="4937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8212" name="Text Box 26"/>
          <p:cNvSpPr txBox="1">
            <a:spLocks noChangeArrowheads="1"/>
          </p:cNvSpPr>
          <p:nvPr/>
        </p:nvSpPr>
        <p:spPr bwMode="auto">
          <a:xfrm>
            <a:off x="6172200" y="3470275"/>
            <a:ext cx="781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=</a:t>
            </a:r>
          </a:p>
        </p:txBody>
      </p:sp>
      <p:sp>
        <p:nvSpPr>
          <p:cNvPr id="8213" name="Rectangle 27"/>
          <p:cNvSpPr>
            <a:spLocks noChangeArrowheads="1"/>
          </p:cNvSpPr>
          <p:nvPr/>
        </p:nvSpPr>
        <p:spPr bwMode="auto">
          <a:xfrm>
            <a:off x="3352800" y="1946275"/>
            <a:ext cx="1828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Y = Ln [X]</a:t>
            </a:r>
          </a:p>
        </p:txBody>
      </p:sp>
      <p:grpSp>
        <p:nvGrpSpPr>
          <p:cNvPr id="8214" name="Group 28"/>
          <p:cNvGrpSpPr>
            <a:grpSpLocks/>
          </p:cNvGrpSpPr>
          <p:nvPr/>
        </p:nvGrpSpPr>
        <p:grpSpPr bwMode="auto">
          <a:xfrm>
            <a:off x="5257800" y="1489075"/>
            <a:ext cx="2514600" cy="1428750"/>
            <a:chOff x="64" y="136"/>
            <a:chExt cx="255" cy="204"/>
          </a:xfrm>
        </p:grpSpPr>
        <p:sp>
          <p:nvSpPr>
            <p:cNvPr id="8236" name="Line 29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37" name="Line 30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215" name="Line 31"/>
          <p:cNvSpPr>
            <a:spLocks noChangeShapeType="1"/>
          </p:cNvSpPr>
          <p:nvPr/>
        </p:nvSpPr>
        <p:spPr bwMode="auto">
          <a:xfrm flipV="1">
            <a:off x="5314950" y="2830513"/>
            <a:ext cx="161925" cy="333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6" name="Freeform 32"/>
          <p:cNvSpPr>
            <a:spLocks/>
          </p:cNvSpPr>
          <p:nvPr/>
        </p:nvSpPr>
        <p:spPr bwMode="auto">
          <a:xfrm>
            <a:off x="5476875" y="2798763"/>
            <a:ext cx="171450" cy="31750"/>
          </a:xfrm>
          <a:custGeom>
            <a:avLst/>
            <a:gdLst>
              <a:gd name="T0" fmla="*/ 0 w 108"/>
              <a:gd name="T1" fmla="*/ 2147483647 h 20"/>
              <a:gd name="T2" fmla="*/ 2147483647 w 108"/>
              <a:gd name="T3" fmla="*/ 2147483647 h 20"/>
              <a:gd name="T4" fmla="*/ 2147483647 w 108"/>
              <a:gd name="T5" fmla="*/ 0 h 20"/>
              <a:gd name="T6" fmla="*/ 0 60000 65536"/>
              <a:gd name="T7" fmla="*/ 0 60000 65536"/>
              <a:gd name="T8" fmla="*/ 0 60000 65536"/>
              <a:gd name="T9" fmla="*/ 0 w 108"/>
              <a:gd name="T10" fmla="*/ 0 h 20"/>
              <a:gd name="T11" fmla="*/ 108 w 108"/>
              <a:gd name="T12" fmla="*/ 20 h 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" h="20">
                <a:moveTo>
                  <a:pt x="0" y="20"/>
                </a:moveTo>
                <a:lnTo>
                  <a:pt x="54" y="14"/>
                </a:lnTo>
                <a:lnTo>
                  <a:pt x="108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7" name="Freeform 33"/>
          <p:cNvSpPr>
            <a:spLocks/>
          </p:cNvSpPr>
          <p:nvPr/>
        </p:nvSpPr>
        <p:spPr bwMode="auto">
          <a:xfrm>
            <a:off x="5648325" y="2722563"/>
            <a:ext cx="161925" cy="76200"/>
          </a:xfrm>
          <a:custGeom>
            <a:avLst/>
            <a:gdLst>
              <a:gd name="T0" fmla="*/ 0 w 102"/>
              <a:gd name="T1" fmla="*/ 2147483647 h 48"/>
              <a:gd name="T2" fmla="*/ 2147483647 w 102"/>
              <a:gd name="T3" fmla="*/ 2147483647 h 48"/>
              <a:gd name="T4" fmla="*/ 2147483647 w 102"/>
              <a:gd name="T5" fmla="*/ 0 h 48"/>
              <a:gd name="T6" fmla="*/ 0 60000 65536"/>
              <a:gd name="T7" fmla="*/ 0 60000 65536"/>
              <a:gd name="T8" fmla="*/ 0 60000 65536"/>
              <a:gd name="T9" fmla="*/ 0 w 102"/>
              <a:gd name="T10" fmla="*/ 0 h 48"/>
              <a:gd name="T11" fmla="*/ 102 w 10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48">
                <a:moveTo>
                  <a:pt x="0" y="48"/>
                </a:moveTo>
                <a:lnTo>
                  <a:pt x="54" y="28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8" name="Freeform 34"/>
          <p:cNvSpPr>
            <a:spLocks/>
          </p:cNvSpPr>
          <p:nvPr/>
        </p:nvSpPr>
        <p:spPr bwMode="auto">
          <a:xfrm>
            <a:off x="5810250" y="2571750"/>
            <a:ext cx="161925" cy="150813"/>
          </a:xfrm>
          <a:custGeom>
            <a:avLst/>
            <a:gdLst>
              <a:gd name="T0" fmla="*/ 0 w 102"/>
              <a:gd name="T1" fmla="*/ 2147483647 h 95"/>
              <a:gd name="T2" fmla="*/ 2147483647 w 102"/>
              <a:gd name="T3" fmla="*/ 2147483647 h 95"/>
              <a:gd name="T4" fmla="*/ 2147483647 w 102"/>
              <a:gd name="T5" fmla="*/ 0 h 95"/>
              <a:gd name="T6" fmla="*/ 0 60000 65536"/>
              <a:gd name="T7" fmla="*/ 0 60000 65536"/>
              <a:gd name="T8" fmla="*/ 0 60000 65536"/>
              <a:gd name="T9" fmla="*/ 0 w 102"/>
              <a:gd name="T10" fmla="*/ 0 h 95"/>
              <a:gd name="T11" fmla="*/ 102 w 102"/>
              <a:gd name="T12" fmla="*/ 95 h 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95">
                <a:moveTo>
                  <a:pt x="0" y="95"/>
                </a:moveTo>
                <a:lnTo>
                  <a:pt x="48" y="54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9" name="Freeform 35"/>
          <p:cNvSpPr>
            <a:spLocks/>
          </p:cNvSpPr>
          <p:nvPr/>
        </p:nvSpPr>
        <p:spPr bwMode="auto">
          <a:xfrm>
            <a:off x="5972175" y="2322513"/>
            <a:ext cx="161925" cy="249237"/>
          </a:xfrm>
          <a:custGeom>
            <a:avLst/>
            <a:gdLst>
              <a:gd name="T0" fmla="*/ 0 w 102"/>
              <a:gd name="T1" fmla="*/ 2147483647 h 157"/>
              <a:gd name="T2" fmla="*/ 2147483647 w 102"/>
              <a:gd name="T3" fmla="*/ 2147483647 h 157"/>
              <a:gd name="T4" fmla="*/ 2147483647 w 102"/>
              <a:gd name="T5" fmla="*/ 0 h 157"/>
              <a:gd name="T6" fmla="*/ 0 60000 65536"/>
              <a:gd name="T7" fmla="*/ 0 60000 65536"/>
              <a:gd name="T8" fmla="*/ 0 60000 65536"/>
              <a:gd name="T9" fmla="*/ 0 w 102"/>
              <a:gd name="T10" fmla="*/ 0 h 157"/>
              <a:gd name="T11" fmla="*/ 102 w 102"/>
              <a:gd name="T12" fmla="*/ 157 h 1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157">
                <a:moveTo>
                  <a:pt x="0" y="157"/>
                </a:moveTo>
                <a:lnTo>
                  <a:pt x="48" y="89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0" name="Freeform 36"/>
          <p:cNvSpPr>
            <a:spLocks/>
          </p:cNvSpPr>
          <p:nvPr/>
        </p:nvSpPr>
        <p:spPr bwMode="auto">
          <a:xfrm>
            <a:off x="6134100" y="1976438"/>
            <a:ext cx="171450" cy="346075"/>
          </a:xfrm>
          <a:custGeom>
            <a:avLst/>
            <a:gdLst>
              <a:gd name="T0" fmla="*/ 0 w 108"/>
              <a:gd name="T1" fmla="*/ 2147483647 h 218"/>
              <a:gd name="T2" fmla="*/ 2147483647 w 108"/>
              <a:gd name="T3" fmla="*/ 2147483647 h 218"/>
              <a:gd name="T4" fmla="*/ 2147483647 w 108"/>
              <a:gd name="T5" fmla="*/ 2147483647 h 218"/>
              <a:gd name="T6" fmla="*/ 2147483647 w 108"/>
              <a:gd name="T7" fmla="*/ 2147483647 h 218"/>
              <a:gd name="T8" fmla="*/ 2147483647 w 108"/>
              <a:gd name="T9" fmla="*/ 2147483647 h 218"/>
              <a:gd name="T10" fmla="*/ 2147483647 w 108"/>
              <a:gd name="T11" fmla="*/ 0 h 2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8"/>
              <a:gd name="T19" fmla="*/ 0 h 218"/>
              <a:gd name="T20" fmla="*/ 108 w 108"/>
              <a:gd name="T21" fmla="*/ 218 h 2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8" h="218">
                <a:moveTo>
                  <a:pt x="0" y="218"/>
                </a:moveTo>
                <a:lnTo>
                  <a:pt x="24" y="164"/>
                </a:lnTo>
                <a:lnTo>
                  <a:pt x="54" y="103"/>
                </a:lnTo>
                <a:lnTo>
                  <a:pt x="84" y="48"/>
                </a:lnTo>
                <a:lnTo>
                  <a:pt x="96" y="21"/>
                </a:lnTo>
                <a:lnTo>
                  <a:pt x="108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1" name="Freeform 37"/>
          <p:cNvSpPr>
            <a:spLocks/>
          </p:cNvSpPr>
          <p:nvPr/>
        </p:nvSpPr>
        <p:spPr bwMode="auto">
          <a:xfrm>
            <a:off x="6305550" y="1879600"/>
            <a:ext cx="161925" cy="96838"/>
          </a:xfrm>
          <a:custGeom>
            <a:avLst/>
            <a:gdLst>
              <a:gd name="T0" fmla="*/ 0 w 102"/>
              <a:gd name="T1" fmla="*/ 2147483647 h 61"/>
              <a:gd name="T2" fmla="*/ 2147483647 w 102"/>
              <a:gd name="T3" fmla="*/ 2147483647 h 61"/>
              <a:gd name="T4" fmla="*/ 2147483647 w 102"/>
              <a:gd name="T5" fmla="*/ 2147483647 h 61"/>
              <a:gd name="T6" fmla="*/ 2147483647 w 102"/>
              <a:gd name="T7" fmla="*/ 0 h 61"/>
              <a:gd name="T8" fmla="*/ 2147483647 w 102"/>
              <a:gd name="T9" fmla="*/ 0 h 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"/>
              <a:gd name="T16" fmla="*/ 0 h 61"/>
              <a:gd name="T17" fmla="*/ 102 w 102"/>
              <a:gd name="T18" fmla="*/ 61 h 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" h="61">
                <a:moveTo>
                  <a:pt x="0" y="61"/>
                </a:moveTo>
                <a:lnTo>
                  <a:pt x="24" y="34"/>
                </a:lnTo>
                <a:lnTo>
                  <a:pt x="54" y="14"/>
                </a:lnTo>
                <a:lnTo>
                  <a:pt x="78" y="0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2" name="Freeform 38"/>
          <p:cNvSpPr>
            <a:spLocks/>
          </p:cNvSpPr>
          <p:nvPr/>
        </p:nvSpPr>
        <p:spPr bwMode="auto">
          <a:xfrm>
            <a:off x="6467475" y="1879600"/>
            <a:ext cx="161925" cy="96838"/>
          </a:xfrm>
          <a:custGeom>
            <a:avLst/>
            <a:gdLst>
              <a:gd name="T0" fmla="*/ 0 w 102"/>
              <a:gd name="T1" fmla="*/ 0 h 61"/>
              <a:gd name="T2" fmla="*/ 2147483647 w 102"/>
              <a:gd name="T3" fmla="*/ 0 h 61"/>
              <a:gd name="T4" fmla="*/ 2147483647 w 102"/>
              <a:gd name="T5" fmla="*/ 2147483647 h 61"/>
              <a:gd name="T6" fmla="*/ 2147483647 w 102"/>
              <a:gd name="T7" fmla="*/ 2147483647 h 61"/>
              <a:gd name="T8" fmla="*/ 2147483647 w 102"/>
              <a:gd name="T9" fmla="*/ 2147483647 h 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"/>
              <a:gd name="T16" fmla="*/ 0 h 61"/>
              <a:gd name="T17" fmla="*/ 102 w 102"/>
              <a:gd name="T18" fmla="*/ 61 h 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" h="61">
                <a:moveTo>
                  <a:pt x="0" y="0"/>
                </a:moveTo>
                <a:lnTo>
                  <a:pt x="24" y="0"/>
                </a:lnTo>
                <a:lnTo>
                  <a:pt x="48" y="14"/>
                </a:lnTo>
                <a:lnTo>
                  <a:pt x="78" y="34"/>
                </a:lnTo>
                <a:lnTo>
                  <a:pt x="102" y="61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3" name="Freeform 39"/>
          <p:cNvSpPr>
            <a:spLocks/>
          </p:cNvSpPr>
          <p:nvPr/>
        </p:nvSpPr>
        <p:spPr bwMode="auto">
          <a:xfrm>
            <a:off x="6629400" y="1976438"/>
            <a:ext cx="161925" cy="346075"/>
          </a:xfrm>
          <a:custGeom>
            <a:avLst/>
            <a:gdLst>
              <a:gd name="T0" fmla="*/ 0 w 102"/>
              <a:gd name="T1" fmla="*/ 0 h 218"/>
              <a:gd name="T2" fmla="*/ 2147483647 w 102"/>
              <a:gd name="T3" fmla="*/ 2147483647 h 218"/>
              <a:gd name="T4" fmla="*/ 2147483647 w 102"/>
              <a:gd name="T5" fmla="*/ 2147483647 h 218"/>
              <a:gd name="T6" fmla="*/ 2147483647 w 102"/>
              <a:gd name="T7" fmla="*/ 2147483647 h 218"/>
              <a:gd name="T8" fmla="*/ 2147483647 w 102"/>
              <a:gd name="T9" fmla="*/ 2147483647 h 218"/>
              <a:gd name="T10" fmla="*/ 2147483647 w 102"/>
              <a:gd name="T11" fmla="*/ 2147483647 h 2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2"/>
              <a:gd name="T19" fmla="*/ 0 h 218"/>
              <a:gd name="T20" fmla="*/ 102 w 102"/>
              <a:gd name="T21" fmla="*/ 218 h 2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2" h="218">
                <a:moveTo>
                  <a:pt x="0" y="0"/>
                </a:moveTo>
                <a:lnTo>
                  <a:pt x="12" y="21"/>
                </a:lnTo>
                <a:lnTo>
                  <a:pt x="24" y="48"/>
                </a:lnTo>
                <a:lnTo>
                  <a:pt x="48" y="103"/>
                </a:lnTo>
                <a:lnTo>
                  <a:pt x="78" y="164"/>
                </a:lnTo>
                <a:lnTo>
                  <a:pt x="102" y="218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4" name="Freeform 40"/>
          <p:cNvSpPr>
            <a:spLocks/>
          </p:cNvSpPr>
          <p:nvPr/>
        </p:nvSpPr>
        <p:spPr bwMode="auto">
          <a:xfrm>
            <a:off x="6791325" y="2322513"/>
            <a:ext cx="171450" cy="249237"/>
          </a:xfrm>
          <a:custGeom>
            <a:avLst/>
            <a:gdLst>
              <a:gd name="T0" fmla="*/ 0 w 108"/>
              <a:gd name="T1" fmla="*/ 0 h 157"/>
              <a:gd name="T2" fmla="*/ 2147483647 w 108"/>
              <a:gd name="T3" fmla="*/ 2147483647 h 157"/>
              <a:gd name="T4" fmla="*/ 2147483647 w 108"/>
              <a:gd name="T5" fmla="*/ 2147483647 h 157"/>
              <a:gd name="T6" fmla="*/ 0 60000 65536"/>
              <a:gd name="T7" fmla="*/ 0 60000 65536"/>
              <a:gd name="T8" fmla="*/ 0 60000 65536"/>
              <a:gd name="T9" fmla="*/ 0 w 108"/>
              <a:gd name="T10" fmla="*/ 0 h 157"/>
              <a:gd name="T11" fmla="*/ 108 w 108"/>
              <a:gd name="T12" fmla="*/ 157 h 1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" h="157">
                <a:moveTo>
                  <a:pt x="0" y="0"/>
                </a:moveTo>
                <a:lnTo>
                  <a:pt x="54" y="89"/>
                </a:lnTo>
                <a:lnTo>
                  <a:pt x="108" y="157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5" name="Freeform 41"/>
          <p:cNvSpPr>
            <a:spLocks/>
          </p:cNvSpPr>
          <p:nvPr/>
        </p:nvSpPr>
        <p:spPr bwMode="auto">
          <a:xfrm>
            <a:off x="6962775" y="2571750"/>
            <a:ext cx="161925" cy="150813"/>
          </a:xfrm>
          <a:custGeom>
            <a:avLst/>
            <a:gdLst>
              <a:gd name="T0" fmla="*/ 0 w 102"/>
              <a:gd name="T1" fmla="*/ 0 h 95"/>
              <a:gd name="T2" fmla="*/ 2147483647 w 102"/>
              <a:gd name="T3" fmla="*/ 2147483647 h 95"/>
              <a:gd name="T4" fmla="*/ 2147483647 w 102"/>
              <a:gd name="T5" fmla="*/ 2147483647 h 95"/>
              <a:gd name="T6" fmla="*/ 0 60000 65536"/>
              <a:gd name="T7" fmla="*/ 0 60000 65536"/>
              <a:gd name="T8" fmla="*/ 0 60000 65536"/>
              <a:gd name="T9" fmla="*/ 0 w 102"/>
              <a:gd name="T10" fmla="*/ 0 h 95"/>
              <a:gd name="T11" fmla="*/ 102 w 102"/>
              <a:gd name="T12" fmla="*/ 95 h 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95">
                <a:moveTo>
                  <a:pt x="0" y="0"/>
                </a:moveTo>
                <a:lnTo>
                  <a:pt x="54" y="54"/>
                </a:lnTo>
                <a:lnTo>
                  <a:pt x="102" y="95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6" name="Freeform 42"/>
          <p:cNvSpPr>
            <a:spLocks/>
          </p:cNvSpPr>
          <p:nvPr/>
        </p:nvSpPr>
        <p:spPr bwMode="auto">
          <a:xfrm>
            <a:off x="7124700" y="2722563"/>
            <a:ext cx="161925" cy="76200"/>
          </a:xfrm>
          <a:custGeom>
            <a:avLst/>
            <a:gdLst>
              <a:gd name="T0" fmla="*/ 0 w 102"/>
              <a:gd name="T1" fmla="*/ 0 h 48"/>
              <a:gd name="T2" fmla="*/ 2147483647 w 102"/>
              <a:gd name="T3" fmla="*/ 2147483647 h 48"/>
              <a:gd name="T4" fmla="*/ 2147483647 w 102"/>
              <a:gd name="T5" fmla="*/ 2147483647 h 48"/>
              <a:gd name="T6" fmla="*/ 0 60000 65536"/>
              <a:gd name="T7" fmla="*/ 0 60000 65536"/>
              <a:gd name="T8" fmla="*/ 0 60000 65536"/>
              <a:gd name="T9" fmla="*/ 0 w 102"/>
              <a:gd name="T10" fmla="*/ 0 h 48"/>
              <a:gd name="T11" fmla="*/ 102 w 10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48">
                <a:moveTo>
                  <a:pt x="0" y="0"/>
                </a:moveTo>
                <a:lnTo>
                  <a:pt x="48" y="28"/>
                </a:lnTo>
                <a:lnTo>
                  <a:pt x="102" y="48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7" name="Freeform 43"/>
          <p:cNvSpPr>
            <a:spLocks/>
          </p:cNvSpPr>
          <p:nvPr/>
        </p:nvSpPr>
        <p:spPr bwMode="auto">
          <a:xfrm>
            <a:off x="7286625" y="2798763"/>
            <a:ext cx="161925" cy="31750"/>
          </a:xfrm>
          <a:custGeom>
            <a:avLst/>
            <a:gdLst>
              <a:gd name="T0" fmla="*/ 0 w 102"/>
              <a:gd name="T1" fmla="*/ 0 h 20"/>
              <a:gd name="T2" fmla="*/ 2147483647 w 102"/>
              <a:gd name="T3" fmla="*/ 2147483647 h 20"/>
              <a:gd name="T4" fmla="*/ 2147483647 w 102"/>
              <a:gd name="T5" fmla="*/ 2147483647 h 20"/>
              <a:gd name="T6" fmla="*/ 0 60000 65536"/>
              <a:gd name="T7" fmla="*/ 0 60000 65536"/>
              <a:gd name="T8" fmla="*/ 0 60000 65536"/>
              <a:gd name="T9" fmla="*/ 0 w 102"/>
              <a:gd name="T10" fmla="*/ 0 h 20"/>
              <a:gd name="T11" fmla="*/ 102 w 102"/>
              <a:gd name="T12" fmla="*/ 20 h 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20">
                <a:moveTo>
                  <a:pt x="0" y="0"/>
                </a:moveTo>
                <a:lnTo>
                  <a:pt x="48" y="14"/>
                </a:lnTo>
                <a:lnTo>
                  <a:pt x="102" y="2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8" name="Line 44"/>
          <p:cNvSpPr>
            <a:spLocks noChangeShapeType="1"/>
          </p:cNvSpPr>
          <p:nvPr/>
        </p:nvSpPr>
        <p:spPr bwMode="auto">
          <a:xfrm>
            <a:off x="7448550" y="2830513"/>
            <a:ext cx="171450" cy="333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9" name="Line 45"/>
          <p:cNvSpPr>
            <a:spLocks noChangeShapeType="1"/>
          </p:cNvSpPr>
          <p:nvPr/>
        </p:nvSpPr>
        <p:spPr bwMode="auto">
          <a:xfrm flipV="1">
            <a:off x="3505200" y="2479675"/>
            <a:ext cx="1447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230" name="Oval 46"/>
          <p:cNvSpPr>
            <a:spLocks noChangeArrowheads="1"/>
          </p:cNvSpPr>
          <p:nvPr/>
        </p:nvSpPr>
        <p:spPr bwMode="auto">
          <a:xfrm>
            <a:off x="4772025" y="4600575"/>
            <a:ext cx="1704975" cy="1266825"/>
          </a:xfrm>
          <a:prstGeom prst="ellipse">
            <a:avLst/>
          </a:pr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endParaRPr lang="en-GB" sz="2000" b="0" i="0"/>
          </a:p>
        </p:txBody>
      </p:sp>
      <p:sp>
        <p:nvSpPr>
          <p:cNvPr id="8231" name="Rectangle 47"/>
          <p:cNvSpPr>
            <a:spLocks noChangeArrowheads="1"/>
          </p:cNvSpPr>
          <p:nvPr/>
        </p:nvSpPr>
        <p:spPr bwMode="auto">
          <a:xfrm>
            <a:off x="4876800" y="5876925"/>
            <a:ext cx="3733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solidFill>
                  <a:srgbClr val="CC0000"/>
                </a:solidFill>
                <a:latin typeface="Symbol" pitchFamily="18" charset="2"/>
              </a:rPr>
              <a:t>`</a:t>
            </a:r>
            <a:r>
              <a:rPr lang="cs-CZ" sz="2400" i="0">
                <a:solidFill>
                  <a:srgbClr val="CC0000"/>
                </a:solidFill>
              </a:rPr>
              <a:t>Y ± Standardní chyba</a:t>
            </a:r>
          </a:p>
        </p:txBody>
      </p:sp>
      <p:sp>
        <p:nvSpPr>
          <p:cNvPr id="8232" name="Rectangle 48"/>
          <p:cNvSpPr>
            <a:spLocks noChangeArrowheads="1"/>
          </p:cNvSpPr>
          <p:nvPr/>
        </p:nvSpPr>
        <p:spPr bwMode="auto">
          <a:xfrm>
            <a:off x="457200" y="5029200"/>
            <a:ext cx="4114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EXP (Y) = Geometrický průměr X</a:t>
            </a:r>
          </a:p>
        </p:txBody>
      </p:sp>
      <p:sp>
        <p:nvSpPr>
          <p:cNvPr id="8233" name="AutoShape 49"/>
          <p:cNvSpPr>
            <a:spLocks noChangeArrowheads="1"/>
          </p:cNvSpPr>
          <p:nvPr/>
        </p:nvSpPr>
        <p:spPr bwMode="auto">
          <a:xfrm rot="7571176">
            <a:off x="5795963" y="4005262"/>
            <a:ext cx="819150" cy="485775"/>
          </a:xfrm>
          <a:prstGeom prst="notchedRightArrow">
            <a:avLst>
              <a:gd name="adj1" fmla="val 50000"/>
              <a:gd name="adj2" fmla="val 42157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34" name="AutoShape 50"/>
          <p:cNvSpPr>
            <a:spLocks noChangeArrowheads="1"/>
          </p:cNvSpPr>
          <p:nvPr/>
        </p:nvSpPr>
        <p:spPr bwMode="auto">
          <a:xfrm rot="-9001486">
            <a:off x="3713163" y="5516563"/>
            <a:ext cx="1219200" cy="561975"/>
          </a:xfrm>
          <a:prstGeom prst="notchedRightArrow">
            <a:avLst>
              <a:gd name="adj1" fmla="val 50000"/>
              <a:gd name="adj2" fmla="val 54237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35" name="AutoShape 51"/>
          <p:cNvSpPr>
            <a:spLocks noChangeArrowheads="1"/>
          </p:cNvSpPr>
          <p:nvPr/>
        </p:nvSpPr>
        <p:spPr bwMode="auto">
          <a:xfrm rot="-4552966">
            <a:off x="466725" y="3952875"/>
            <a:ext cx="1228725" cy="485775"/>
          </a:xfrm>
          <a:prstGeom prst="notchedRightArrow">
            <a:avLst>
              <a:gd name="adj1" fmla="val 50000"/>
              <a:gd name="adj2" fmla="val 63235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8194" name="Object 52"/>
          <p:cNvGraphicFramePr>
            <a:graphicFrameLocks noChangeAspect="1"/>
          </p:cNvGraphicFramePr>
          <p:nvPr/>
        </p:nvGraphicFramePr>
        <p:xfrm>
          <a:off x="4876800" y="4724400"/>
          <a:ext cx="1447800" cy="990600"/>
        </p:xfrm>
        <a:graphic>
          <a:graphicData uri="http://schemas.openxmlformats.org/presentationml/2006/ole">
            <p:oleObj spid="_x0000_s8194" name="Rovnice" r:id="rId3" imgW="60948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4" name="Zástupný symbol pro zápatí 3"/>
          <p:cNvSpPr txBox="1">
            <a:spLocks/>
          </p:cNvSpPr>
          <p:nvPr/>
        </p:nvSpPr>
        <p:spPr bwMode="auto">
          <a:xfrm>
            <a:off x="827088" y="6410325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Vytvořil Institut biostatistiky a analýz, Masarykova univerzita </a:t>
            </a:r>
            <a:br>
              <a:rPr kumimoji="0" lang="cs-CZ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</a:br>
            <a:r>
              <a:rPr kumimoji="0" lang="cs-CZ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J. Jarkovský, L. Dušek, J. </a:t>
            </a:r>
            <a:r>
              <a:rPr lang="cs-CZ" sz="1000" b="0" dirty="0" smtClean="0">
                <a:solidFill>
                  <a:srgbClr val="607B7C"/>
                </a:solidFill>
              </a:rPr>
              <a:t>K</a:t>
            </a:r>
            <a:r>
              <a:rPr kumimoji="0" lang="cs-CZ" sz="10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alina</a:t>
            </a:r>
            <a:endParaRPr kumimoji="0" lang="cs-CZ" sz="1000" b="0" i="1" u="none" strike="noStrike" kern="1200" cap="none" spc="0" normalizeH="0" baseline="0" noProof="0" dirty="0" smtClean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5" name="Rectangle 2"/>
          <p:cNvSpPr>
            <a:spLocks noGrp="1"/>
          </p:cNvSpPr>
          <p:nvPr>
            <p:ph type="title" idx="4294967295"/>
          </p:nvPr>
        </p:nvSpPr>
        <p:spPr>
          <a:xfrm>
            <a:off x="251520" y="188639"/>
            <a:ext cx="8534400" cy="1008113"/>
          </a:xfrm>
        </p:spPr>
        <p:txBody>
          <a:bodyPr/>
          <a:lstStyle/>
          <a:p>
            <a:r>
              <a:rPr lang="cs-CZ" dirty="0" smtClean="0"/>
              <a:t>Ukazatele tvaru rozdělení</a:t>
            </a:r>
            <a:br>
              <a:rPr lang="cs-CZ" dirty="0" smtClean="0"/>
            </a:br>
            <a:r>
              <a:rPr lang="cs-CZ" dirty="0" smtClean="0"/>
              <a:t>Koeficienty šikmosti a špičatosti</a:t>
            </a:r>
          </a:p>
        </p:txBody>
      </p:sp>
      <p:sp>
        <p:nvSpPr>
          <p:cNvPr id="56" name="Rectangle 3"/>
          <p:cNvSpPr txBox="1">
            <a:spLocks/>
          </p:cNvSpPr>
          <p:nvPr/>
        </p:nvSpPr>
        <p:spPr bwMode="auto">
          <a:xfrm>
            <a:off x="179512" y="1340768"/>
            <a:ext cx="381642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Skewness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koeficient šikmosti rozdělení, míra asymetrie rozdělení</a:t>
            </a: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b="0" i="0" dirty="0" smtClean="0">
              <a:latin typeface="+mn-lt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b="0" i="0" dirty="0" smtClean="0">
                <a:latin typeface="+mn-lt"/>
                <a:cs typeface="+mn-cs"/>
              </a:rPr>
              <a:t>	kladná hodnota znamená odlehlé body vpravo, záporná vlevo od střední hodnoty.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Kurtosis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koeficient špičatosti rozdělení,</a:t>
            </a: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b="0" i="0" dirty="0" smtClean="0">
              <a:latin typeface="+mn-lt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b="0" i="0" dirty="0" smtClean="0">
                <a:latin typeface="+mn-lt"/>
                <a:cs typeface="+mn-cs"/>
              </a:rPr>
              <a:t>	kladná hodnota znamená větší hustotu pravděpodobnosti blíže střední hodnotě rozdělení.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7" name="Object 4"/>
          <p:cNvGraphicFramePr>
            <a:graphicFrameLocks noChangeAspect="1"/>
          </p:cNvGraphicFramePr>
          <p:nvPr/>
        </p:nvGraphicFramePr>
        <p:xfrm>
          <a:off x="4283968" y="1700808"/>
          <a:ext cx="4666841" cy="4392910"/>
        </p:xfrm>
        <a:graphic>
          <a:graphicData uri="http://schemas.openxmlformats.org/presentationml/2006/ole">
            <p:oleObj spid="_x0000_s115715" name="Artwork" r:id="rId3" imgW="10190000" imgH="9590000" progId="">
              <p:embed/>
            </p:oleObj>
          </a:graphicData>
        </a:graphic>
      </p:graphicFrame>
      <p:pic>
        <p:nvPicPr>
          <p:cNvPr id="115717" name="Picture 5" descr="\gamma_1 = \frac{\mu_3}{\sigma^3} = \frac{\operatorname{E}[X-\operatorname{E}(X)]^3}{(\operatorname{var}\,X)^{3/2}}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2492896"/>
            <a:ext cx="2066925" cy="457200"/>
          </a:xfrm>
          <a:prstGeom prst="rect">
            <a:avLst/>
          </a:prstGeom>
          <a:noFill/>
        </p:spPr>
      </p:pic>
      <p:pic>
        <p:nvPicPr>
          <p:cNvPr id="115719" name="Picture 7" descr="\gamma_2 = \frac{\mu_4}{\sigma^4} - 3 = \frac{\operatorname{E}[X-\operatorname{E}(X)]^4}{\left(\operatorname{var}\,X\right)^2} -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4869160"/>
            <a:ext cx="2724150" cy="485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825500" y="1422400"/>
            <a:ext cx="83185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Základní typy transformací vedou k normalitě </a:t>
            </a:r>
            <a:r>
              <a:rPr lang="cs-CZ" i="0" dirty="0" smtClean="0"/>
              <a:t>rozdělení </a:t>
            </a:r>
            <a:r>
              <a:rPr lang="cs-CZ" i="0" dirty="0"/>
              <a:t>nebo k homogenitě rozptylu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04800" y="2054225"/>
            <a:ext cx="8534400" cy="4381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b="0" i="0">
                <a:solidFill>
                  <a:schemeClr val="bg1"/>
                </a:solidFill>
              </a:rPr>
              <a:t>Logaritmická transformace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304800" y="1944688"/>
            <a:ext cx="8534400" cy="465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/>
              <a:t>   </a:t>
            </a:r>
            <a:endParaRPr lang="en-US" b="0" i="0" dirty="0"/>
          </a:p>
          <a:p>
            <a:pPr eaLnBrk="0" hangingPunct="0"/>
            <a:r>
              <a:rPr lang="en-US" b="0" i="0" dirty="0"/>
              <a:t/>
            </a:r>
            <a:br>
              <a:rPr lang="en-US" b="0" i="0" dirty="0"/>
            </a:br>
            <a:r>
              <a:rPr lang="cs-CZ" b="0" i="0" dirty="0"/>
              <a:t>Logaritmická transformace je velmi vhodná pro data s odlehlými hodnotami na horní hranici rozsahu. Při porovnání průměrů u více souborů dat je pro tuto transformaci indikující situace, kdy se s rostoucím průměrem mění proporcionálně i směrodatná odchylka, a tedy jednotlivé proměnné mají stejný koeficient variance, ačkoli mají různý průměr.</a:t>
            </a:r>
          </a:p>
          <a:p>
            <a:pPr eaLnBrk="0" hangingPunct="0"/>
            <a:endParaRPr lang="cs-CZ" b="0" i="0" dirty="0"/>
          </a:p>
          <a:p>
            <a:pPr eaLnBrk="0" hangingPunct="0"/>
            <a:r>
              <a:rPr lang="cs-CZ" b="0" i="0" dirty="0" smtClean="0"/>
              <a:t>Za </a:t>
            </a:r>
            <a:r>
              <a:rPr lang="cs-CZ" b="0" i="0" dirty="0"/>
              <a:t>takovéto situace přináší logaritmická transformace nejen zeslabení asymetrie původního </a:t>
            </a:r>
            <a:r>
              <a:rPr lang="cs-CZ" b="0" i="0" dirty="0" smtClean="0"/>
              <a:t>rozdělení, </a:t>
            </a:r>
            <a:r>
              <a:rPr lang="cs-CZ" b="0" i="0" dirty="0"/>
              <a:t>ale také vyšší homogenitu rozptylu proměnných. Pro transformaci se nejčastěji používá přirozený logaritmus a pokud jsou v původním souboru dat nulové hodnoty, je vhodné použít operaci </a:t>
            </a:r>
            <a:r>
              <a:rPr lang="cs-CZ" i="0" dirty="0"/>
              <a:t>Y = </a:t>
            </a:r>
            <a:r>
              <a:rPr lang="cs-CZ" i="0" dirty="0" err="1"/>
              <a:t>ln</a:t>
            </a:r>
            <a:r>
              <a:rPr lang="cs-CZ" i="0" dirty="0"/>
              <a:t> (X+1)</a:t>
            </a:r>
            <a:r>
              <a:rPr lang="cs-CZ" b="0" i="0" dirty="0"/>
              <a:t>. </a:t>
            </a:r>
          </a:p>
          <a:p>
            <a:pPr eaLnBrk="0" hangingPunct="0"/>
            <a:endParaRPr lang="cs-CZ" b="0" i="0" dirty="0"/>
          </a:p>
          <a:p>
            <a:pPr eaLnBrk="0" hangingPunct="0"/>
            <a:r>
              <a:rPr lang="cs-CZ" b="0" i="0" dirty="0" smtClean="0"/>
              <a:t>Je-li </a:t>
            </a:r>
            <a:r>
              <a:rPr lang="cs-CZ" b="0" i="0" dirty="0"/>
              <a:t>průměr logaritmovaných dat (tedy průměrný logaritmus) zpětně transformován do původních hodnot, výsledkem není aritmetický, ale geometrický průměr původních dat.</a:t>
            </a:r>
          </a:p>
        </p:txBody>
      </p:sp>
      <p:sp>
        <p:nvSpPr>
          <p:cNvPr id="50182" name="WordArt 6"/>
          <p:cNvSpPr>
            <a:spLocks noChangeArrowheads="1" noChangeShapeType="1"/>
          </p:cNvSpPr>
          <p:nvPr/>
        </p:nvSpPr>
        <p:spPr bwMode="auto">
          <a:xfrm>
            <a:off x="395288" y="1411288"/>
            <a:ext cx="4572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Wingdings"/>
              </a:rPr>
              <a:t>ü</a:t>
            </a:r>
          </a:p>
        </p:txBody>
      </p:sp>
      <p:sp>
        <p:nvSpPr>
          <p:cNvPr id="50183" name="Rectangle 8"/>
          <p:cNvSpPr>
            <a:spLocks noGrp="1"/>
          </p:cNvSpPr>
          <p:nvPr>
            <p:ph type="title" idx="4294967295"/>
          </p:nvPr>
        </p:nvSpPr>
        <p:spPr>
          <a:xfrm>
            <a:off x="395288" y="152400"/>
            <a:ext cx="8215312" cy="612775"/>
          </a:xfrm>
          <a:noFill/>
        </p:spPr>
        <p:txBody>
          <a:bodyPr/>
          <a:lstStyle/>
          <a:p>
            <a:r>
              <a:rPr lang="cs-CZ" dirty="0" smtClean="0"/>
              <a:t>Transformace dat - legitimní úprava rozdělení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Anotace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Klasickým postupem statistické analýzy je na základě vzorku cílové populace identifikovat typ a charakteristiky modelového rozdělení dat, využít jeho matematického modelu k popisu reality a získané výsledky zobecnit na hodnocenou cílovou populaci.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Využití tohoto přístupu je možné pouze v případě shody reálných dat s modelovým rozdělením, v opačném případě hrozí získání zavádějících výsledků (</a:t>
            </a:r>
            <a:r>
              <a:rPr lang="cs-CZ" sz="2400" dirty="0" err="1" smtClean="0"/>
              <a:t>neparametrické</a:t>
            </a:r>
            <a:r>
              <a:rPr lang="cs-CZ" sz="2400" dirty="0" smtClean="0"/>
              <a:t> statistiky).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Nejklasičtějším modelovým rozdělením, od něhož je odvozena celá řada statistických analýz je tzv. normální rozdělení, známé též jako </a:t>
            </a:r>
            <a:r>
              <a:rPr lang="cs-CZ" sz="2400" dirty="0" err="1" smtClean="0"/>
              <a:t>Gaussova</a:t>
            </a:r>
            <a:r>
              <a:rPr lang="cs-CZ" sz="2400" dirty="0" smtClean="0"/>
              <a:t> křivka.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228600" y="1952625"/>
            <a:ext cx="8686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 dirty="0"/>
              <a:t>       </a:t>
            </a:r>
            <a:endParaRPr lang="en-US" sz="2400" b="0" i="0" dirty="0"/>
          </a:p>
          <a:p>
            <a:pPr eaLnBrk="0" hangingPunct="0"/>
            <a:endParaRPr lang="en-US" sz="2400" b="0" i="0" dirty="0"/>
          </a:p>
          <a:p>
            <a:pPr eaLnBrk="0" hangingPunct="0"/>
            <a:r>
              <a:rPr lang="cs-CZ" b="0" i="0" dirty="0"/>
              <a:t>  Transformace je vhodná pro proměnné mající </a:t>
            </a:r>
            <a:r>
              <a:rPr lang="cs-CZ" b="0" i="0" dirty="0" err="1"/>
              <a:t>Poissonovo</a:t>
            </a:r>
            <a:r>
              <a:rPr lang="cs-CZ" b="0" i="0" dirty="0"/>
              <a:t> </a:t>
            </a:r>
            <a:r>
              <a:rPr lang="cs-CZ" b="0" i="0" dirty="0" smtClean="0"/>
              <a:t>rozdělení, </a:t>
            </a:r>
            <a:r>
              <a:rPr lang="cs-CZ" b="0" i="0" dirty="0"/>
              <a:t>tedy proměnné vyjadřující celkový počet nastání určitého jevu (spíše vzácného) v </a:t>
            </a:r>
            <a:r>
              <a:rPr lang="cs-CZ" i="0" dirty="0"/>
              <a:t>n</a:t>
            </a:r>
            <a:r>
              <a:rPr lang="cs-CZ" b="0" i="0" dirty="0"/>
              <a:t> nezávisle opakovaných pokusech. Obecněji lze tento typ transformace doporučit v případě normalizace dat typu počtu jedinců (buněk, apod.). Jde o transformaci:</a:t>
            </a:r>
          </a:p>
          <a:p>
            <a:pPr eaLnBrk="0" hangingPunct="0"/>
            <a:endParaRPr lang="cs-CZ" b="0" i="0" dirty="0"/>
          </a:p>
          <a:p>
            <a:pPr eaLnBrk="0" hangingPunct="0"/>
            <a:endParaRPr lang="cs-CZ" sz="2000" i="0" dirty="0"/>
          </a:p>
          <a:p>
            <a:pPr eaLnBrk="0" hangingPunct="0"/>
            <a:r>
              <a:rPr lang="cs-CZ" sz="2000" i="0" dirty="0"/>
              <a:t>                              nebo                               </a:t>
            </a:r>
            <a:r>
              <a:rPr lang="cs-CZ" sz="2000" i="0" dirty="0" err="1"/>
              <a:t>nebo</a:t>
            </a:r>
            <a:r>
              <a:rPr lang="cs-CZ" sz="2000" i="0" dirty="0"/>
              <a:t> </a:t>
            </a:r>
          </a:p>
          <a:p>
            <a:pPr algn="ctr" eaLnBrk="0" hangingPunct="0"/>
            <a:endParaRPr lang="cs-CZ" b="0" i="0" dirty="0"/>
          </a:p>
          <a:p>
            <a:pPr eaLnBrk="0" hangingPunct="0"/>
            <a:r>
              <a:rPr lang="cs-CZ" b="0" i="0" dirty="0"/>
              <a:t>   Transformace s přičtenou hodnotou 1 jsou efektivní, pokud </a:t>
            </a:r>
            <a:r>
              <a:rPr lang="cs-CZ" i="0" dirty="0"/>
              <a:t>X</a:t>
            </a:r>
            <a:r>
              <a:rPr lang="cs-CZ" b="0" i="0" dirty="0"/>
              <a:t> nabývá velmi malých nebo nulových hodnot. Situace indikující vhodnost odmocninové transformace je také proporcionalita výběrového rozptylu a průměru, tedy obecně jestliže </a:t>
            </a:r>
            <a:r>
              <a:rPr lang="cs-CZ" i="0" dirty="0"/>
              <a:t>s</a:t>
            </a:r>
            <a:r>
              <a:rPr lang="cs-CZ" i="0" baseline="30000" dirty="0"/>
              <a:t>2</a:t>
            </a:r>
            <a:r>
              <a:rPr lang="cs-CZ" i="0" baseline="-25000" dirty="0"/>
              <a:t>x</a:t>
            </a:r>
            <a:r>
              <a:rPr lang="cs-CZ" i="0" dirty="0"/>
              <a:t> = k</a:t>
            </a:r>
            <a:r>
              <a:rPr lang="cs-CZ" b="0" i="0" dirty="0"/>
              <a:t> (výběrový průměr).</a:t>
            </a:r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228600" y="2127250"/>
            <a:ext cx="8686800" cy="4381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 i="0">
                <a:solidFill>
                  <a:schemeClr val="bg1"/>
                </a:solidFill>
              </a:rPr>
              <a:t>Odmocninová</a:t>
            </a:r>
            <a:r>
              <a:rPr lang="cs-CZ" sz="2400" b="0" i="0"/>
              <a:t> </a:t>
            </a:r>
            <a:r>
              <a:rPr lang="cs-CZ" sz="2400" b="0" i="0">
                <a:solidFill>
                  <a:schemeClr val="bg1"/>
                </a:solidFill>
              </a:rPr>
              <a:t>transformace</a:t>
            </a:r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914400" y="4233863"/>
          <a:ext cx="1066800" cy="574675"/>
        </p:xfrm>
        <a:graphic>
          <a:graphicData uri="http://schemas.openxmlformats.org/presentationml/2006/ole">
            <p:oleObj spid="_x0000_s9218" name="Rovnice" r:id="rId3" imgW="495000" imgH="228600" progId="Equation.3">
              <p:embed/>
            </p:oleObj>
          </a:graphicData>
        </a:graphic>
      </p:graphicFrame>
      <p:graphicFrame>
        <p:nvGraphicFramePr>
          <p:cNvPr id="9219" name="Object 8"/>
          <p:cNvGraphicFramePr>
            <a:graphicFrameLocks noChangeAspect="1"/>
          </p:cNvGraphicFramePr>
          <p:nvPr/>
        </p:nvGraphicFramePr>
        <p:xfrm>
          <a:off x="3352800" y="4275138"/>
          <a:ext cx="1524000" cy="533400"/>
        </p:xfrm>
        <a:graphic>
          <a:graphicData uri="http://schemas.openxmlformats.org/presentationml/2006/ole">
            <p:oleObj spid="_x0000_s9219" name="Rovnice" r:id="rId4" imgW="672840" imgH="228600" progId="Equation.3">
              <p:embed/>
            </p:oleObj>
          </a:graphicData>
        </a:graphic>
      </p:graphicFrame>
      <p:graphicFrame>
        <p:nvGraphicFramePr>
          <p:cNvPr id="9220" name="Object 9"/>
          <p:cNvGraphicFramePr>
            <a:graphicFrameLocks noChangeAspect="1"/>
          </p:cNvGraphicFramePr>
          <p:nvPr/>
        </p:nvGraphicFramePr>
        <p:xfrm>
          <a:off x="6172200" y="4281488"/>
          <a:ext cx="1981200" cy="527050"/>
        </p:xfrm>
        <a:graphic>
          <a:graphicData uri="http://schemas.openxmlformats.org/presentationml/2006/ole">
            <p:oleObj spid="_x0000_s9220" name="Rovnice" r:id="rId5" imgW="1002960" imgH="228600" progId="Equation.3">
              <p:embed/>
            </p:oleObj>
          </a:graphicData>
        </a:graphic>
      </p:graphicFrame>
      <p:sp>
        <p:nvSpPr>
          <p:cNvPr id="9224" name="Rectangle 11"/>
          <p:cNvSpPr>
            <a:spLocks noGrp="1"/>
          </p:cNvSpPr>
          <p:nvPr>
            <p:ph type="title" idx="4294967295"/>
          </p:nvPr>
        </p:nvSpPr>
        <p:spPr>
          <a:xfrm>
            <a:off x="395288" y="152400"/>
            <a:ext cx="8215312" cy="612775"/>
          </a:xfrm>
          <a:noFill/>
        </p:spPr>
        <p:txBody>
          <a:bodyPr/>
          <a:lstStyle/>
          <a:p>
            <a:r>
              <a:rPr lang="cs-CZ" dirty="0" smtClean="0"/>
              <a:t>Transformace dat - legitimní úprava rozdělení</a:t>
            </a:r>
          </a:p>
        </p:txBody>
      </p:sp>
      <p:sp>
        <p:nvSpPr>
          <p:cNvPr id="9225" name="Rectangle 12"/>
          <p:cNvSpPr>
            <a:spLocks noChangeArrowheads="1"/>
          </p:cNvSpPr>
          <p:nvPr/>
        </p:nvSpPr>
        <p:spPr bwMode="auto">
          <a:xfrm>
            <a:off x="825500" y="1422400"/>
            <a:ext cx="83185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Základní typy transformací vedou k normalitě </a:t>
            </a:r>
            <a:r>
              <a:rPr lang="cs-CZ" i="0" dirty="0" smtClean="0"/>
              <a:t>rozdělení </a:t>
            </a:r>
            <a:r>
              <a:rPr lang="cs-CZ" i="0" dirty="0"/>
              <a:t>nebo k homogenitě rozptylu</a:t>
            </a:r>
          </a:p>
        </p:txBody>
      </p:sp>
      <p:sp>
        <p:nvSpPr>
          <p:cNvPr id="9226" name="WordArt 13"/>
          <p:cNvSpPr>
            <a:spLocks noChangeArrowheads="1" noChangeShapeType="1"/>
          </p:cNvSpPr>
          <p:nvPr/>
        </p:nvSpPr>
        <p:spPr bwMode="auto">
          <a:xfrm>
            <a:off x="395288" y="1411288"/>
            <a:ext cx="4572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Wingdings"/>
              </a:rPr>
              <a:t>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381000" y="1516063"/>
            <a:ext cx="79629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400" b="0" i="0" dirty="0"/>
              <a:t>   </a:t>
            </a:r>
            <a:r>
              <a:rPr lang="cs-CZ" sz="1600" b="0" i="0" dirty="0"/>
              <a:t>Tzv. </a:t>
            </a:r>
            <a:r>
              <a:rPr lang="cs-CZ" sz="1600" i="0" dirty="0"/>
              <a:t>úhlová transformace</a:t>
            </a:r>
            <a:r>
              <a:rPr lang="cs-CZ" sz="1600" b="0" i="0" dirty="0"/>
              <a:t> - velmi vhodná pro data typu podílů výskytu určitého jevu (znaku) mezi </a:t>
            </a:r>
            <a:r>
              <a:rPr lang="cs-CZ" sz="1600" i="0" dirty="0"/>
              <a:t>n</a:t>
            </a:r>
            <a:r>
              <a:rPr lang="cs-CZ" sz="1600" b="0" i="0" dirty="0"/>
              <a:t> hodnocenými jedinci - tedy pro data mající binomické </a:t>
            </a:r>
            <a:r>
              <a:rPr lang="cs-CZ" sz="1600" b="0" i="0" dirty="0" smtClean="0"/>
              <a:t>rozdělení. </a:t>
            </a:r>
            <a:r>
              <a:rPr lang="cs-CZ" sz="1600" b="0" i="0" dirty="0"/>
              <a:t>Pokud se určitý znak vyskytuje r-krát mezi </a:t>
            </a:r>
            <a:r>
              <a:rPr lang="cs-CZ" sz="1600" i="0" dirty="0"/>
              <a:t>n</a:t>
            </a:r>
            <a:r>
              <a:rPr lang="cs-CZ" sz="1600" b="0" i="0" dirty="0"/>
              <a:t> možnostmi (jedinci, opakováními), pak lze vyjádřit relativní četnost jeho výskytu jako </a:t>
            </a:r>
            <a:r>
              <a:rPr lang="cs-CZ" sz="1600" i="0" dirty="0"/>
              <a:t>p = r/n</a:t>
            </a:r>
            <a:r>
              <a:rPr lang="cs-CZ" sz="1600" b="0" i="0" dirty="0"/>
              <a:t> s variabilitou </a:t>
            </a:r>
            <a:r>
              <a:rPr lang="cs-CZ" sz="1600" i="0" dirty="0"/>
              <a:t>p.(1-p)/n</a:t>
            </a:r>
            <a:r>
              <a:rPr lang="cs-CZ" sz="1600" b="0" i="0" dirty="0"/>
              <a:t>. </a:t>
            </a:r>
            <a:r>
              <a:rPr lang="cs-CZ" sz="1600" b="0" i="0" dirty="0" err="1"/>
              <a:t>Arcsin</a:t>
            </a:r>
            <a:r>
              <a:rPr lang="cs-CZ" sz="1600" b="0" i="0" dirty="0"/>
              <a:t> transformace odstraní ze souborů dat podíly blízké 0 nebo 1, a tak efektivně sníží variabilitu odhadů středu. Transformace však není schopná odstranit variabilitu vyvolanou rozdílným počtem opakování v jednotlivých variantách - v takovém případě lze doporučit provedení vážených transformací dat. Velmi častou formou této transformace je: </a:t>
            </a: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304800" y="4167188"/>
            <a:ext cx="79629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400" b="0" i="0"/>
              <a:t>   </a:t>
            </a:r>
            <a:r>
              <a:rPr lang="cs-CZ" sz="1600" b="0" i="0"/>
              <a:t>- tedy transformace podílů do hodnot, jejichž sinus je roven druhé odmocnině původních hodnot. Pokud celkový počet jedinců (opakování), mezi kterými je výskyt znaku monitorován, je n &lt; 50, pak lze doporučit velmi efektivní empirická opatření pro transformaci podílů blízkých 0 nebo 1. Pro tento případ lze nahrazovat nulové podíly hodnotou 1/4n a 100 % podíly hodnotou (n-1/4)/n. Pokud se mezi hodnotami vyskytuje větší množství krajních hodnot (menší než 0,2 a větší než 0,8), lze doporučit transformaci:</a:t>
            </a:r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228600" y="1031875"/>
            <a:ext cx="8686800" cy="4381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 i="0">
                <a:solidFill>
                  <a:schemeClr val="bg1"/>
                </a:solidFill>
              </a:rPr>
              <a:t>Arcsin transformace</a:t>
            </a:r>
          </a:p>
        </p:txBody>
      </p:sp>
      <p:graphicFrame>
        <p:nvGraphicFramePr>
          <p:cNvPr id="10242" name="Object 7"/>
          <p:cNvGraphicFramePr>
            <a:graphicFrameLocks noChangeAspect="1"/>
          </p:cNvGraphicFramePr>
          <p:nvPr/>
        </p:nvGraphicFramePr>
        <p:xfrm>
          <a:off x="3276600" y="3644900"/>
          <a:ext cx="2016125" cy="504825"/>
        </p:xfrm>
        <a:graphic>
          <a:graphicData uri="http://schemas.openxmlformats.org/presentationml/2006/ole">
            <p:oleObj spid="_x0000_s10242" name="Rovnice" r:id="rId3" imgW="901440" imgH="253800" progId="Equation.3">
              <p:embed/>
            </p:oleObj>
          </a:graphicData>
        </a:graphic>
      </p:graphicFrame>
      <p:graphicFrame>
        <p:nvGraphicFramePr>
          <p:cNvPr id="10243" name="Object 8"/>
          <p:cNvGraphicFramePr>
            <a:graphicFrameLocks noChangeAspect="1"/>
          </p:cNvGraphicFramePr>
          <p:nvPr/>
        </p:nvGraphicFramePr>
        <p:xfrm>
          <a:off x="2133600" y="5667375"/>
          <a:ext cx="3806825" cy="714375"/>
        </p:xfrm>
        <a:graphic>
          <a:graphicData uri="http://schemas.openxmlformats.org/presentationml/2006/ole">
            <p:oleObj spid="_x0000_s10243" name="Rovnice" r:id="rId4" imgW="2260440" imgH="507960" progId="Equation.3">
              <p:embed/>
            </p:oleObj>
          </a:graphicData>
        </a:graphic>
      </p:graphicFrame>
      <p:sp>
        <p:nvSpPr>
          <p:cNvPr id="10248" name="Rectangle 11"/>
          <p:cNvSpPr>
            <a:spLocks noGrp="1"/>
          </p:cNvSpPr>
          <p:nvPr>
            <p:ph type="title" idx="4294967295"/>
          </p:nvPr>
        </p:nvSpPr>
        <p:spPr>
          <a:xfrm>
            <a:off x="395288" y="152400"/>
            <a:ext cx="8215312" cy="612775"/>
          </a:xfrm>
          <a:noFill/>
        </p:spPr>
        <p:txBody>
          <a:bodyPr/>
          <a:lstStyle/>
          <a:p>
            <a:r>
              <a:rPr lang="cs-CZ" dirty="0" smtClean="0"/>
              <a:t>Transformace dat - legitimní úprava rozdělení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Popisná statistika</a:t>
            </a:r>
          </a:p>
        </p:txBody>
      </p:sp>
      <p:sp>
        <p:nvSpPr>
          <p:cNvPr id="5222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Popisná analýza dat je po vizualizaci dat dalším krokem v procesu statistického hodnocení. Poskytuje představu  o rozsazích hodnocených dat a umožňuje vyhodnotit, srovnáním s literárními údaji nebo dosavadní zkušeností, jejich realističnost.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Již při výběru vhodné popisné statistiky se uplatňuje znalost rozdělení dat. Některé popisné statistiky, odvozené od modelových rozdělení, je možné využít pouze v případě, že data mají dané modelové rozdělení. Typickým příkladem je průměr a směrodatná odchylka, jejichž předpokladem je přítomnost symetrického, resp. normálního rozdělení.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ázek 35" descr="histnor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861048"/>
            <a:ext cx="3780421" cy="2520280"/>
          </a:xfrm>
          <a:prstGeom prst="rect">
            <a:avLst/>
          </a:prstGeom>
        </p:spPr>
      </p:pic>
      <p:pic>
        <p:nvPicPr>
          <p:cNvPr id="38" name="Obrázek 37" descr="nor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861387"/>
            <a:ext cx="3779912" cy="2519941"/>
          </a:xfrm>
          <a:prstGeom prst="rect">
            <a:avLst/>
          </a:prstGeom>
        </p:spPr>
      </p:pic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4"/>
            <a:ext cx="8534400" cy="758825"/>
          </a:xfrm>
        </p:spPr>
        <p:txBody>
          <a:bodyPr/>
          <a:lstStyle/>
          <a:p>
            <a:r>
              <a:rPr lang="cs-CZ" dirty="0" smtClean="0"/>
              <a:t>Rozdělení (rozložení, distribuce) pravděpodobnosti (dat)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248106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Funkce přiřazující intervalu hodnot náhodné veličiny pravděpodobnost (obecně), resp. přiřazující hodnotě náhodné veličiny určitou hustotu pravděpodobnosti (derivace pravděpodobnosti podle náhodné veličiny).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V případě diskrétní náhodné veličiny lze ztotožnit intervaly s konkrétními hodnotami a tvrdit, že rozdělení pravděpodobnosti přiřazuje jednotlivým hodnotám přímo pravděpodobnost.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4"/>
            <a:ext cx="8534400" cy="758825"/>
          </a:xfrm>
        </p:spPr>
        <p:txBody>
          <a:bodyPr/>
          <a:lstStyle/>
          <a:p>
            <a:r>
              <a:rPr lang="cs-CZ" dirty="0" smtClean="0"/>
              <a:t>Rozdělení (rozdělení, distribuce) pravděpodobnosti (dat)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Rozdělení pravděpodobnosti pro spojité a diskrétní náhodné veličiny se liší (páry podobných rozdělení).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Každá náhodná veličina má určité rozdělení, které může a nemusí být známé (plyne z definice náhodné veličiny).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Rozdělení je určeno charakteristickými parametry. Jejich typ a počet se liší na základě komplexity rozdělení: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průměr,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rozptyl,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špičatost,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šikmost aj.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Při analýze určujeme výběrové parametry, které nejsou totožné s reálnými parametry rozdělení.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29" name="Rectangle 2"/>
          <p:cNvSpPr>
            <a:spLocks noGrp="1"/>
          </p:cNvSpPr>
          <p:nvPr>
            <p:ph type="title" idx="4294967295"/>
          </p:nvPr>
        </p:nvSpPr>
        <p:spPr>
          <a:xfrm>
            <a:off x="755650" y="303213"/>
            <a:ext cx="7772400" cy="836612"/>
          </a:xfrm>
          <a:noFill/>
        </p:spPr>
        <p:txBody>
          <a:bodyPr/>
          <a:lstStyle/>
          <a:p>
            <a:r>
              <a:rPr lang="cs-CZ" dirty="0" smtClean="0"/>
              <a:t>Rozdělení hodnot jako model:</a:t>
            </a:r>
            <a:br>
              <a:rPr lang="cs-CZ" dirty="0" smtClean="0"/>
            </a:br>
            <a:r>
              <a:rPr lang="cs-CZ" dirty="0" smtClean="0"/>
              <a:t>Normální rozdělení</a:t>
            </a:r>
          </a:p>
        </p:txBody>
      </p:sp>
      <p:sp>
        <p:nvSpPr>
          <p:cNvPr id="1030" name="Oval 3"/>
          <p:cNvSpPr>
            <a:spLocks noChangeArrowheads="1"/>
          </p:cNvSpPr>
          <p:nvPr/>
        </p:nvSpPr>
        <p:spPr bwMode="auto">
          <a:xfrm>
            <a:off x="5114925" y="3048000"/>
            <a:ext cx="1409700" cy="819150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4219575" y="4591050"/>
            <a:ext cx="2400300" cy="109537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4343400" y="1558925"/>
            <a:ext cx="3505200" cy="1162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3077344" y="1558925"/>
            <a:ext cx="990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</a:t>
            </a:r>
            <a:r>
              <a:rPr lang="cs-CZ" sz="2000" b="0" i="0"/>
              <a:t> (</a:t>
            </a:r>
            <a:r>
              <a:rPr lang="cs-CZ" sz="2000" i="0">
                <a:latin typeface="Symbol" pitchFamily="18" charset="2"/>
              </a:rPr>
              <a:t>m,s</a:t>
            </a:r>
            <a:r>
              <a:rPr lang="cs-CZ" sz="2000" b="0" i="0"/>
              <a:t>)</a:t>
            </a:r>
          </a:p>
        </p:txBody>
      </p:sp>
      <p:sp>
        <p:nvSpPr>
          <p:cNvPr id="1034" name="AutoShape 7"/>
          <p:cNvSpPr>
            <a:spLocks noChangeArrowheads="1"/>
          </p:cNvSpPr>
          <p:nvPr/>
        </p:nvSpPr>
        <p:spPr bwMode="auto">
          <a:xfrm rot="5400000">
            <a:off x="6672263" y="4933950"/>
            <a:ext cx="485775" cy="48577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1035" name="Group 8"/>
          <p:cNvGrpSpPr>
            <a:grpSpLocks/>
          </p:cNvGrpSpPr>
          <p:nvPr/>
        </p:nvGrpSpPr>
        <p:grpSpPr bwMode="auto">
          <a:xfrm>
            <a:off x="1248544" y="1320800"/>
            <a:ext cx="2514600" cy="1428750"/>
            <a:chOff x="64" y="136"/>
            <a:chExt cx="255" cy="204"/>
          </a:xfrm>
        </p:grpSpPr>
        <p:sp>
          <p:nvSpPr>
            <p:cNvPr id="1057" name="Line 9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8" name="Line 10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562744" y="1330325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1037" name="Text Box 12"/>
          <p:cNvSpPr txBox="1">
            <a:spLocks noChangeArrowheads="1"/>
          </p:cNvSpPr>
          <p:nvPr/>
        </p:nvSpPr>
        <p:spPr bwMode="auto">
          <a:xfrm>
            <a:off x="2362200" y="2292350"/>
            <a:ext cx="476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m</a:t>
            </a:r>
          </a:p>
        </p:txBody>
      </p:sp>
      <p:sp>
        <p:nvSpPr>
          <p:cNvPr id="1038" name="Text Box 13"/>
          <p:cNvSpPr txBox="1">
            <a:spLocks noChangeArrowheads="1"/>
          </p:cNvSpPr>
          <p:nvPr/>
        </p:nvSpPr>
        <p:spPr bwMode="auto">
          <a:xfrm>
            <a:off x="3152775" y="4572000"/>
            <a:ext cx="990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 (0,1)</a:t>
            </a:r>
          </a:p>
        </p:txBody>
      </p:sp>
      <p:sp>
        <p:nvSpPr>
          <p:cNvPr id="1039" name="Freeform 14" descr="Tmavý šikmo nahoru"/>
          <p:cNvSpPr>
            <a:spLocks/>
          </p:cNvSpPr>
          <p:nvPr/>
        </p:nvSpPr>
        <p:spPr bwMode="auto">
          <a:xfrm>
            <a:off x="1352550" y="4638675"/>
            <a:ext cx="2324100" cy="1123950"/>
          </a:xfrm>
          <a:custGeom>
            <a:avLst/>
            <a:gdLst>
              <a:gd name="T0" fmla="*/ 0 w 244"/>
              <a:gd name="T1" fmla="*/ 2147483647 h 118"/>
              <a:gd name="T2" fmla="*/ 2147483647 w 244"/>
              <a:gd name="T3" fmla="*/ 2147483647 h 118"/>
              <a:gd name="T4" fmla="*/ 2147483647 w 244"/>
              <a:gd name="T5" fmla="*/ 2147483647 h 118"/>
              <a:gd name="T6" fmla="*/ 2147483647 w 244"/>
              <a:gd name="T7" fmla="*/ 2147483647 h 118"/>
              <a:gd name="T8" fmla="*/ 2147483647 w 244"/>
              <a:gd name="T9" fmla="*/ 0 h 118"/>
              <a:gd name="T10" fmla="*/ 2147483647 w 244"/>
              <a:gd name="T11" fmla="*/ 2147483647 h 118"/>
              <a:gd name="T12" fmla="*/ 2147483647 w 244"/>
              <a:gd name="T13" fmla="*/ 2147483647 h 118"/>
              <a:gd name="T14" fmla="*/ 2147483647 w 244"/>
              <a:gd name="T15" fmla="*/ 2147483647 h 118"/>
              <a:gd name="T16" fmla="*/ 2147483647 w 244"/>
              <a:gd name="T17" fmla="*/ 2147483647 h 1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8"/>
              <a:gd name="T29" fmla="*/ 244 w 244"/>
              <a:gd name="T30" fmla="*/ 118 h 1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8">
                <a:moveTo>
                  <a:pt x="0" y="118"/>
                </a:moveTo>
                <a:cubicBezTo>
                  <a:pt x="6" y="115"/>
                  <a:pt x="28" y="110"/>
                  <a:pt x="39" y="100"/>
                </a:cubicBezTo>
                <a:cubicBezTo>
                  <a:pt x="50" y="90"/>
                  <a:pt x="59" y="72"/>
                  <a:pt x="68" y="59"/>
                </a:cubicBezTo>
                <a:cubicBezTo>
                  <a:pt x="77" y="46"/>
                  <a:pt x="82" y="31"/>
                  <a:pt x="92" y="21"/>
                </a:cubicBezTo>
                <a:cubicBezTo>
                  <a:pt x="102" y="11"/>
                  <a:pt x="115" y="0"/>
                  <a:pt x="127" y="0"/>
                </a:cubicBezTo>
                <a:cubicBezTo>
                  <a:pt x="139" y="0"/>
                  <a:pt x="154" y="11"/>
                  <a:pt x="163" y="20"/>
                </a:cubicBezTo>
                <a:cubicBezTo>
                  <a:pt x="172" y="29"/>
                  <a:pt x="172" y="44"/>
                  <a:pt x="179" y="57"/>
                </a:cubicBezTo>
                <a:cubicBezTo>
                  <a:pt x="186" y="70"/>
                  <a:pt x="193" y="86"/>
                  <a:pt x="204" y="96"/>
                </a:cubicBezTo>
                <a:cubicBezTo>
                  <a:pt x="215" y="106"/>
                  <a:pt x="236" y="113"/>
                  <a:pt x="244" y="117"/>
                </a:cubicBezTo>
              </a:path>
            </a:pathLst>
          </a:custGeom>
          <a:pattFill prst="dkUpDiag">
            <a:fgClr>
              <a:srgbClr val="00FF00"/>
            </a:fgClr>
            <a:bgClr>
              <a:srgbClr val="FFFFFF"/>
            </a:bgClr>
          </a:pattFill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0" name="Text Box 15"/>
          <p:cNvSpPr txBox="1">
            <a:spLocks noChangeArrowheads="1"/>
          </p:cNvSpPr>
          <p:nvPr/>
        </p:nvSpPr>
        <p:spPr bwMode="auto">
          <a:xfrm>
            <a:off x="600075" y="4333875"/>
            <a:ext cx="800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(z)</a:t>
            </a:r>
          </a:p>
        </p:txBody>
      </p:sp>
      <p:sp>
        <p:nvSpPr>
          <p:cNvPr id="1041" name="Text Box 16"/>
          <p:cNvSpPr txBox="1">
            <a:spLocks noChangeArrowheads="1"/>
          </p:cNvSpPr>
          <p:nvPr/>
        </p:nvSpPr>
        <p:spPr bwMode="auto">
          <a:xfrm>
            <a:off x="2352675" y="5838825"/>
            <a:ext cx="476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0</a:t>
            </a:r>
          </a:p>
        </p:txBody>
      </p:sp>
      <p:sp>
        <p:nvSpPr>
          <p:cNvPr id="1042" name="Text Box 17"/>
          <p:cNvSpPr txBox="1">
            <a:spLocks noChangeArrowheads="1"/>
          </p:cNvSpPr>
          <p:nvPr/>
        </p:nvSpPr>
        <p:spPr bwMode="auto">
          <a:xfrm>
            <a:off x="7191375" y="4781550"/>
            <a:ext cx="1724025" cy="7620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Tabelovaná</a:t>
            </a:r>
          </a:p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podoba</a:t>
            </a:r>
          </a:p>
        </p:txBody>
      </p:sp>
      <p:sp>
        <p:nvSpPr>
          <p:cNvPr id="1043" name="Text Box 18"/>
          <p:cNvSpPr txBox="1">
            <a:spLocks noChangeArrowheads="1"/>
          </p:cNvSpPr>
          <p:nvPr/>
        </p:nvSpPr>
        <p:spPr bwMode="auto">
          <a:xfrm>
            <a:off x="1095375" y="3676650"/>
            <a:ext cx="2971800" cy="36195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Standardizovaná forma</a:t>
            </a:r>
          </a:p>
        </p:txBody>
      </p:sp>
      <p:sp>
        <p:nvSpPr>
          <p:cNvPr id="1044" name="Text Box 19"/>
          <p:cNvSpPr txBox="1">
            <a:spLocks noChangeArrowheads="1"/>
          </p:cNvSpPr>
          <p:nvPr/>
        </p:nvSpPr>
        <p:spPr bwMode="auto">
          <a:xfrm>
            <a:off x="3534544" y="2701925"/>
            <a:ext cx="4286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1045" name="Text Box 20"/>
          <p:cNvSpPr txBox="1">
            <a:spLocks noChangeArrowheads="1"/>
          </p:cNvSpPr>
          <p:nvPr/>
        </p:nvSpPr>
        <p:spPr bwMode="auto">
          <a:xfrm>
            <a:off x="3686175" y="5695950"/>
            <a:ext cx="3905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z</a:t>
            </a:r>
          </a:p>
        </p:txBody>
      </p:sp>
      <p:sp>
        <p:nvSpPr>
          <p:cNvPr id="1046" name="Text Box 21"/>
          <p:cNvSpPr txBox="1">
            <a:spLocks noChangeArrowheads="1"/>
          </p:cNvSpPr>
          <p:nvPr/>
        </p:nvSpPr>
        <p:spPr bwMode="auto">
          <a:xfrm>
            <a:off x="5229225" y="3248025"/>
            <a:ext cx="7239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z =</a:t>
            </a:r>
            <a:r>
              <a:rPr lang="cs-CZ" sz="2400" b="0" i="0"/>
              <a:t> </a:t>
            </a:r>
          </a:p>
        </p:txBody>
      </p:sp>
      <p:sp>
        <p:nvSpPr>
          <p:cNvPr id="1047" name="Text Box 22"/>
          <p:cNvSpPr txBox="1">
            <a:spLocks noChangeArrowheads="1"/>
          </p:cNvSpPr>
          <p:nvPr/>
        </p:nvSpPr>
        <p:spPr bwMode="auto">
          <a:xfrm>
            <a:off x="5686425" y="3171825"/>
            <a:ext cx="866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i="0"/>
              <a:t>x - </a:t>
            </a:r>
            <a:r>
              <a:rPr lang="cs-CZ" i="0">
                <a:latin typeface="Symbol" pitchFamily="18" charset="2"/>
              </a:rPr>
              <a:t>m</a:t>
            </a:r>
          </a:p>
          <a:p>
            <a:pPr algn="ctr" eaLnBrk="0" hangingPunct="0"/>
            <a:r>
              <a:rPr lang="cs-CZ" i="0">
                <a:latin typeface="Symbol" pitchFamily="18" charset="2"/>
              </a:rPr>
              <a:t>s</a:t>
            </a:r>
          </a:p>
        </p:txBody>
      </p:sp>
      <p:sp>
        <p:nvSpPr>
          <p:cNvPr id="1048" name="Freeform 23"/>
          <p:cNvSpPr>
            <a:spLocks/>
          </p:cNvSpPr>
          <p:nvPr/>
        </p:nvSpPr>
        <p:spPr bwMode="auto">
          <a:xfrm>
            <a:off x="6705600" y="2549525"/>
            <a:ext cx="685800" cy="762000"/>
          </a:xfrm>
          <a:custGeom>
            <a:avLst/>
            <a:gdLst>
              <a:gd name="T0" fmla="*/ 2147483647 w 55"/>
              <a:gd name="T1" fmla="*/ 0 h 90"/>
              <a:gd name="T2" fmla="*/ 2147483647 w 55"/>
              <a:gd name="T3" fmla="*/ 2147483647 h 90"/>
              <a:gd name="T4" fmla="*/ 0 w 55"/>
              <a:gd name="T5" fmla="*/ 2147483647 h 90"/>
              <a:gd name="T6" fmla="*/ 0 60000 65536"/>
              <a:gd name="T7" fmla="*/ 0 60000 65536"/>
              <a:gd name="T8" fmla="*/ 0 60000 65536"/>
              <a:gd name="T9" fmla="*/ 0 w 55"/>
              <a:gd name="T10" fmla="*/ 0 h 90"/>
              <a:gd name="T11" fmla="*/ 55 w 55"/>
              <a:gd name="T12" fmla="*/ 90 h 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" h="90">
                <a:moveTo>
                  <a:pt x="45" y="0"/>
                </a:moveTo>
                <a:cubicBezTo>
                  <a:pt x="50" y="22"/>
                  <a:pt x="55" y="45"/>
                  <a:pt x="48" y="60"/>
                </a:cubicBezTo>
                <a:cubicBezTo>
                  <a:pt x="41" y="75"/>
                  <a:pt x="20" y="82"/>
                  <a:pt x="0" y="90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1049" name="Freeform 24"/>
          <p:cNvSpPr>
            <a:spLocks/>
          </p:cNvSpPr>
          <p:nvPr/>
        </p:nvSpPr>
        <p:spPr bwMode="auto">
          <a:xfrm>
            <a:off x="5362575" y="4095750"/>
            <a:ext cx="533400" cy="619125"/>
          </a:xfrm>
          <a:custGeom>
            <a:avLst/>
            <a:gdLst>
              <a:gd name="T0" fmla="*/ 0 w 72"/>
              <a:gd name="T1" fmla="*/ 0 h 73"/>
              <a:gd name="T2" fmla="*/ 2147483647 w 72"/>
              <a:gd name="T3" fmla="*/ 2147483647 h 73"/>
              <a:gd name="T4" fmla="*/ 2147483647 w 72"/>
              <a:gd name="T5" fmla="*/ 2147483647 h 73"/>
              <a:gd name="T6" fmla="*/ 0 60000 65536"/>
              <a:gd name="T7" fmla="*/ 0 60000 65536"/>
              <a:gd name="T8" fmla="*/ 0 60000 65536"/>
              <a:gd name="T9" fmla="*/ 0 w 72"/>
              <a:gd name="T10" fmla="*/ 0 h 73"/>
              <a:gd name="T11" fmla="*/ 72 w 72"/>
              <a:gd name="T12" fmla="*/ 73 h 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73">
                <a:moveTo>
                  <a:pt x="0" y="0"/>
                </a:moveTo>
                <a:cubicBezTo>
                  <a:pt x="1" y="13"/>
                  <a:pt x="2" y="26"/>
                  <a:pt x="14" y="38"/>
                </a:cubicBezTo>
                <a:cubicBezTo>
                  <a:pt x="26" y="50"/>
                  <a:pt x="49" y="61"/>
                  <a:pt x="72" y="73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1050" name="Line 25"/>
          <p:cNvSpPr>
            <a:spLocks noChangeShapeType="1"/>
          </p:cNvSpPr>
          <p:nvPr/>
        </p:nvSpPr>
        <p:spPr bwMode="auto">
          <a:xfrm>
            <a:off x="5838825" y="3500438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51" name="Line 26"/>
          <p:cNvSpPr>
            <a:spLocks noChangeShapeType="1"/>
          </p:cNvSpPr>
          <p:nvPr/>
        </p:nvSpPr>
        <p:spPr bwMode="auto">
          <a:xfrm>
            <a:off x="2590800" y="270192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52" name="Line 27"/>
          <p:cNvSpPr>
            <a:spLocks noChangeShapeType="1"/>
          </p:cNvSpPr>
          <p:nvPr/>
        </p:nvSpPr>
        <p:spPr bwMode="auto">
          <a:xfrm>
            <a:off x="2619375" y="56197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1026" name="Object 28"/>
          <p:cNvGraphicFramePr>
            <a:graphicFrameLocks noChangeAspect="1"/>
          </p:cNvGraphicFramePr>
          <p:nvPr/>
        </p:nvGraphicFramePr>
        <p:xfrm>
          <a:off x="4281488" y="1558925"/>
          <a:ext cx="3632200" cy="1122363"/>
        </p:xfrm>
        <a:graphic>
          <a:graphicData uri="http://schemas.openxmlformats.org/presentationml/2006/ole">
            <p:oleObj spid="_x0000_s1026" name="Rovnice" r:id="rId3" imgW="1473120" imgH="482400" progId="Equation.3">
              <p:embed/>
            </p:oleObj>
          </a:graphicData>
        </a:graphic>
      </p:graphicFrame>
      <p:graphicFrame>
        <p:nvGraphicFramePr>
          <p:cNvPr id="1027" name="Object 29"/>
          <p:cNvGraphicFramePr>
            <a:graphicFrameLocks noChangeAspect="1"/>
          </p:cNvGraphicFramePr>
          <p:nvPr/>
        </p:nvGraphicFramePr>
        <p:xfrm>
          <a:off x="4137025" y="4629150"/>
          <a:ext cx="2527300" cy="1066800"/>
        </p:xfrm>
        <a:graphic>
          <a:graphicData uri="http://schemas.openxmlformats.org/presentationml/2006/ole">
            <p:oleObj spid="_x0000_s1027" name="Rovnice" r:id="rId4" imgW="1168200" imgH="469800" progId="Equation.3">
              <p:embed/>
            </p:oleObj>
          </a:graphicData>
        </a:graphic>
      </p:graphicFrame>
      <p:grpSp>
        <p:nvGrpSpPr>
          <p:cNvPr id="1053" name="Group 30"/>
          <p:cNvGrpSpPr>
            <a:grpSpLocks/>
          </p:cNvGrpSpPr>
          <p:nvPr/>
        </p:nvGrpSpPr>
        <p:grpSpPr bwMode="auto">
          <a:xfrm>
            <a:off x="1323975" y="4333875"/>
            <a:ext cx="2514600" cy="1428750"/>
            <a:chOff x="64" y="136"/>
            <a:chExt cx="255" cy="204"/>
          </a:xfrm>
        </p:grpSpPr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Line 32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54" name="Freeform 33" descr="Tmavý šikmo nahoru"/>
          <p:cNvSpPr>
            <a:spLocks/>
          </p:cNvSpPr>
          <p:nvPr/>
        </p:nvSpPr>
        <p:spPr bwMode="auto">
          <a:xfrm>
            <a:off x="1332930" y="1620838"/>
            <a:ext cx="2347912" cy="1114425"/>
          </a:xfrm>
          <a:custGeom>
            <a:avLst/>
            <a:gdLst>
              <a:gd name="T0" fmla="*/ 0 w 1479"/>
              <a:gd name="T1" fmla="*/ 2147483647 h 702"/>
              <a:gd name="T2" fmla="*/ 2147483647 w 1479"/>
              <a:gd name="T3" fmla="*/ 2147483647 h 702"/>
              <a:gd name="T4" fmla="*/ 2147483647 w 1479"/>
              <a:gd name="T5" fmla="*/ 2147483647 h 702"/>
              <a:gd name="T6" fmla="*/ 2147483647 w 1479"/>
              <a:gd name="T7" fmla="*/ 2147483647 h 702"/>
              <a:gd name="T8" fmla="*/ 2147483647 w 1479"/>
              <a:gd name="T9" fmla="*/ 2147483647 h 702"/>
              <a:gd name="T10" fmla="*/ 2147483647 w 1479"/>
              <a:gd name="T11" fmla="*/ 0 h 702"/>
              <a:gd name="T12" fmla="*/ 2147483647 w 1479"/>
              <a:gd name="T13" fmla="*/ 2147483647 h 702"/>
              <a:gd name="T14" fmla="*/ 2147483647 w 1479"/>
              <a:gd name="T15" fmla="*/ 2147483647 h 702"/>
              <a:gd name="T16" fmla="*/ 2147483647 w 1479"/>
              <a:gd name="T17" fmla="*/ 2147483647 h 702"/>
              <a:gd name="T18" fmla="*/ 2147483647 w 1479"/>
              <a:gd name="T19" fmla="*/ 2147483647 h 70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479"/>
              <a:gd name="T31" fmla="*/ 0 h 702"/>
              <a:gd name="T32" fmla="*/ 1479 w 1479"/>
              <a:gd name="T33" fmla="*/ 702 h 70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479" h="702">
                <a:moveTo>
                  <a:pt x="0" y="700"/>
                </a:moveTo>
                <a:cubicBezTo>
                  <a:pt x="11" y="697"/>
                  <a:pt x="29" y="702"/>
                  <a:pt x="69" y="682"/>
                </a:cubicBezTo>
                <a:cubicBezTo>
                  <a:pt x="109" y="662"/>
                  <a:pt x="182" y="634"/>
                  <a:pt x="241" y="579"/>
                </a:cubicBezTo>
                <a:cubicBezTo>
                  <a:pt x="300" y="524"/>
                  <a:pt x="369" y="429"/>
                  <a:pt x="423" y="354"/>
                </a:cubicBezTo>
                <a:cubicBezTo>
                  <a:pt x="477" y="279"/>
                  <a:pt x="507" y="186"/>
                  <a:pt x="567" y="126"/>
                </a:cubicBezTo>
                <a:cubicBezTo>
                  <a:pt x="627" y="66"/>
                  <a:pt x="705" y="0"/>
                  <a:pt x="777" y="0"/>
                </a:cubicBezTo>
                <a:cubicBezTo>
                  <a:pt x="849" y="0"/>
                  <a:pt x="939" y="66"/>
                  <a:pt x="993" y="120"/>
                </a:cubicBezTo>
                <a:cubicBezTo>
                  <a:pt x="1047" y="174"/>
                  <a:pt x="1047" y="264"/>
                  <a:pt x="1089" y="342"/>
                </a:cubicBezTo>
                <a:cubicBezTo>
                  <a:pt x="1131" y="420"/>
                  <a:pt x="1173" y="516"/>
                  <a:pt x="1239" y="576"/>
                </a:cubicBezTo>
                <a:cubicBezTo>
                  <a:pt x="1305" y="636"/>
                  <a:pt x="1431" y="678"/>
                  <a:pt x="1479" y="702"/>
                </a:cubicBezTo>
              </a:path>
            </a:pathLst>
          </a:custGeom>
          <a:pattFill prst="dkUpDiag">
            <a:fgClr>
              <a:srgbClr val="FF0000"/>
            </a:fgClr>
            <a:bgClr>
              <a:srgbClr val="FFFFFF"/>
            </a:bgClr>
          </a:pattFill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055" name="Rectangle 2"/>
          <p:cNvSpPr>
            <a:spLocks noGrp="1"/>
          </p:cNvSpPr>
          <p:nvPr>
            <p:ph type="title" idx="4294967295"/>
          </p:nvPr>
        </p:nvSpPr>
        <p:spPr>
          <a:xfrm>
            <a:off x="250825" y="0"/>
            <a:ext cx="8435975" cy="1143000"/>
          </a:xfrm>
          <a:noFill/>
        </p:spPr>
        <p:txBody>
          <a:bodyPr/>
          <a:lstStyle/>
          <a:p>
            <a:r>
              <a:rPr lang="cs-CZ" dirty="0" smtClean="0"/>
              <a:t>Parametry charakterizující normální rozdělení a jejich význam</a:t>
            </a:r>
          </a:p>
        </p:txBody>
      </p:sp>
      <p:sp>
        <p:nvSpPr>
          <p:cNvPr id="2056" name="Rectangle 3"/>
          <p:cNvSpPr>
            <a:spLocks noChangeArrowheads="1"/>
          </p:cNvSpPr>
          <p:nvPr/>
        </p:nvSpPr>
        <p:spPr bwMode="auto">
          <a:xfrm>
            <a:off x="4691063" y="1303338"/>
            <a:ext cx="9255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8040688" y="2555875"/>
            <a:ext cx="3825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7053263" y="285273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medián</a:t>
            </a:r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5834063" y="285273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průměr</a:t>
            </a:r>
          </a:p>
        </p:txBody>
      </p:sp>
      <p:sp>
        <p:nvSpPr>
          <p:cNvPr id="2060" name="Line 7"/>
          <p:cNvSpPr>
            <a:spLocks noChangeShapeType="1"/>
          </p:cNvSpPr>
          <p:nvPr/>
        </p:nvSpPr>
        <p:spPr bwMode="auto">
          <a:xfrm flipV="1">
            <a:off x="6443663" y="2681288"/>
            <a:ext cx="422275" cy="2428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61" name="Line 8"/>
          <p:cNvSpPr>
            <a:spLocks noChangeShapeType="1"/>
          </p:cNvSpPr>
          <p:nvPr/>
        </p:nvSpPr>
        <p:spPr bwMode="auto">
          <a:xfrm flipH="1" flipV="1">
            <a:off x="7092950" y="2679700"/>
            <a:ext cx="21590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5453063" y="1347788"/>
          <a:ext cx="3222625" cy="1371600"/>
        </p:xfrm>
        <a:graphic>
          <a:graphicData uri="http://schemas.openxmlformats.org/presentationml/2006/ole">
            <p:oleObj spid="_x0000_s2050" name="Graf" r:id="rId3" imgW="3330000" imgH="1248840" progId="Excel.Sheet.8">
              <p:embed/>
            </p:oleObj>
          </a:graphicData>
        </a:graphic>
      </p:graphicFrame>
      <p:sp>
        <p:nvSpPr>
          <p:cNvPr id="2062" name="Line 10"/>
          <p:cNvSpPr>
            <a:spLocks noChangeShapeType="1"/>
          </p:cNvSpPr>
          <p:nvPr/>
        </p:nvSpPr>
        <p:spPr bwMode="auto">
          <a:xfrm flipV="1">
            <a:off x="5453063" y="1357313"/>
            <a:ext cx="1587" cy="132873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3" name="Line 11"/>
          <p:cNvSpPr>
            <a:spLocks noChangeShapeType="1"/>
          </p:cNvSpPr>
          <p:nvPr/>
        </p:nvSpPr>
        <p:spPr bwMode="auto">
          <a:xfrm>
            <a:off x="5446713" y="2676525"/>
            <a:ext cx="2852737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4" name="Line 12"/>
          <p:cNvSpPr>
            <a:spLocks noChangeShapeType="1"/>
          </p:cNvSpPr>
          <p:nvPr/>
        </p:nvSpPr>
        <p:spPr bwMode="auto">
          <a:xfrm>
            <a:off x="6977063" y="260508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5" name="Rectangle 13"/>
          <p:cNvSpPr>
            <a:spLocks noChangeArrowheads="1"/>
          </p:cNvSpPr>
          <p:nvPr/>
        </p:nvSpPr>
        <p:spPr bwMode="auto">
          <a:xfrm>
            <a:off x="762000" y="3800475"/>
            <a:ext cx="3200400" cy="246697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6" name="Rectangle 14"/>
          <p:cNvSpPr>
            <a:spLocks noChangeArrowheads="1"/>
          </p:cNvSpPr>
          <p:nvPr/>
        </p:nvSpPr>
        <p:spPr bwMode="auto">
          <a:xfrm>
            <a:off x="762000" y="2852738"/>
            <a:ext cx="3200400" cy="781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7" name="Rectangle 15"/>
          <p:cNvSpPr>
            <a:spLocks noChangeArrowheads="1"/>
          </p:cNvSpPr>
          <p:nvPr/>
        </p:nvSpPr>
        <p:spPr bwMode="auto">
          <a:xfrm>
            <a:off x="838200" y="2928938"/>
            <a:ext cx="31337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>
                <a:latin typeface="Symbol" pitchFamily="18" charset="2"/>
              </a:rPr>
              <a:t>m</a:t>
            </a:r>
            <a:r>
              <a:rPr lang="cs-CZ" sz="2000" i="0"/>
              <a:t> ~ x</a:t>
            </a:r>
          </a:p>
          <a:p>
            <a:pPr algn="ctr" eaLnBrk="0" hangingPunct="0"/>
            <a:r>
              <a:rPr lang="cs-CZ" sz="2000" i="0" u="sng">
                <a:solidFill>
                  <a:srgbClr val="CC0000"/>
                </a:solidFill>
              </a:rPr>
              <a:t>průměr</a:t>
            </a:r>
            <a:r>
              <a:rPr lang="cs-CZ" sz="2000" i="0">
                <a:solidFill>
                  <a:srgbClr val="CC0000"/>
                </a:solidFill>
              </a:rPr>
              <a:t> - ukazatel středu</a:t>
            </a:r>
          </a:p>
        </p:txBody>
      </p:sp>
      <p:sp>
        <p:nvSpPr>
          <p:cNvPr id="2068" name="Rectangle 16"/>
          <p:cNvSpPr>
            <a:spLocks noChangeArrowheads="1"/>
          </p:cNvSpPr>
          <p:nvPr/>
        </p:nvSpPr>
        <p:spPr bwMode="auto">
          <a:xfrm>
            <a:off x="1676400" y="3771900"/>
            <a:ext cx="12001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i="0">
                <a:latin typeface="Symbol" pitchFamily="18" charset="2"/>
              </a:rPr>
              <a:t>s</a:t>
            </a:r>
            <a:r>
              <a:rPr lang="cs-CZ" i="0" baseline="30000"/>
              <a:t>2</a:t>
            </a:r>
            <a:r>
              <a:rPr lang="cs-CZ" i="0"/>
              <a:t> ~ s</a:t>
            </a:r>
            <a:r>
              <a:rPr lang="cs-CZ" i="0" baseline="30000"/>
              <a:t>2</a:t>
            </a:r>
          </a:p>
          <a:p>
            <a:pPr algn="ctr" eaLnBrk="0" hangingPunct="0"/>
            <a:r>
              <a:rPr lang="cs-CZ" sz="2000" i="0"/>
              <a:t>rozptyl</a:t>
            </a:r>
          </a:p>
        </p:txBody>
      </p:sp>
      <p:sp>
        <p:nvSpPr>
          <p:cNvPr id="2069" name="Line 17"/>
          <p:cNvSpPr>
            <a:spLocks noChangeShapeType="1"/>
          </p:cNvSpPr>
          <p:nvPr/>
        </p:nvSpPr>
        <p:spPr bwMode="auto">
          <a:xfrm>
            <a:off x="1285875" y="5910263"/>
            <a:ext cx="19907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0" name="Rectangle 18" descr="Tmavý svislý"/>
          <p:cNvSpPr>
            <a:spLocks noChangeArrowheads="1"/>
          </p:cNvSpPr>
          <p:nvPr/>
        </p:nvSpPr>
        <p:spPr bwMode="auto">
          <a:xfrm>
            <a:off x="1628775" y="5300663"/>
            <a:ext cx="647700" cy="600075"/>
          </a:xfrm>
          <a:prstGeom prst="rect">
            <a:avLst/>
          </a:prstGeom>
          <a:pattFill prst="dkVert">
            <a:fgClr>
              <a:srgbClr val="3366FF"/>
            </a:fgClr>
            <a:bgClr>
              <a:srgbClr val="FFFFFF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1" name="Rectangle 19"/>
          <p:cNvSpPr>
            <a:spLocks noChangeArrowheads="1"/>
          </p:cNvSpPr>
          <p:nvPr/>
        </p:nvSpPr>
        <p:spPr bwMode="auto">
          <a:xfrm>
            <a:off x="1514475" y="5886450"/>
            <a:ext cx="542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xi</a:t>
            </a:r>
          </a:p>
        </p:txBody>
      </p:sp>
      <p:sp>
        <p:nvSpPr>
          <p:cNvPr id="2072" name="Rectangle 20"/>
          <p:cNvSpPr>
            <a:spLocks noChangeArrowheads="1"/>
          </p:cNvSpPr>
          <p:nvPr/>
        </p:nvSpPr>
        <p:spPr bwMode="auto">
          <a:xfrm>
            <a:off x="3143250" y="5819775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2073" name="Rectangle 21"/>
          <p:cNvSpPr>
            <a:spLocks noChangeArrowheads="1"/>
          </p:cNvSpPr>
          <p:nvPr/>
        </p:nvSpPr>
        <p:spPr bwMode="auto">
          <a:xfrm>
            <a:off x="228600" y="2890838"/>
            <a:ext cx="5715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a)</a:t>
            </a:r>
          </a:p>
        </p:txBody>
      </p:sp>
      <p:sp>
        <p:nvSpPr>
          <p:cNvPr id="2074" name="Rectangle 22"/>
          <p:cNvSpPr>
            <a:spLocks noChangeArrowheads="1"/>
          </p:cNvSpPr>
          <p:nvPr/>
        </p:nvSpPr>
        <p:spPr bwMode="auto">
          <a:xfrm>
            <a:off x="228600" y="3743325"/>
            <a:ext cx="5619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b)</a:t>
            </a:r>
          </a:p>
        </p:txBody>
      </p:sp>
      <p:sp>
        <p:nvSpPr>
          <p:cNvPr id="2075" name="Rectangle 23"/>
          <p:cNvSpPr>
            <a:spLocks noChangeArrowheads="1"/>
          </p:cNvSpPr>
          <p:nvPr/>
        </p:nvSpPr>
        <p:spPr bwMode="auto">
          <a:xfrm>
            <a:off x="2152650" y="5876925"/>
            <a:ext cx="2762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m</a:t>
            </a:r>
          </a:p>
        </p:txBody>
      </p:sp>
      <p:sp>
        <p:nvSpPr>
          <p:cNvPr id="2076" name="Line 24"/>
          <p:cNvSpPr>
            <a:spLocks noChangeShapeType="1"/>
          </p:cNvSpPr>
          <p:nvPr/>
        </p:nvSpPr>
        <p:spPr bwMode="auto">
          <a:xfrm>
            <a:off x="2514600" y="3005138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7" name="Rectangle 25"/>
          <p:cNvSpPr>
            <a:spLocks noChangeArrowheads="1"/>
          </p:cNvSpPr>
          <p:nvPr/>
        </p:nvSpPr>
        <p:spPr bwMode="auto">
          <a:xfrm>
            <a:off x="5591175" y="5146675"/>
            <a:ext cx="2971800" cy="1162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8" name="Rectangle 26"/>
          <p:cNvSpPr>
            <a:spLocks noChangeArrowheads="1"/>
          </p:cNvSpPr>
          <p:nvPr/>
        </p:nvSpPr>
        <p:spPr bwMode="auto">
          <a:xfrm>
            <a:off x="5591175" y="3284538"/>
            <a:ext cx="2971800" cy="1820862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9" name="Rectangle 27"/>
          <p:cNvSpPr>
            <a:spLocks noChangeArrowheads="1"/>
          </p:cNvSpPr>
          <p:nvPr/>
        </p:nvSpPr>
        <p:spPr bwMode="auto">
          <a:xfrm>
            <a:off x="5257800" y="3276600"/>
            <a:ext cx="36576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i="0">
                <a:latin typeface="Symbol" pitchFamily="18" charset="2"/>
              </a:rPr>
              <a:t>s</a:t>
            </a:r>
            <a:r>
              <a:rPr lang="cs-CZ" sz="2400" i="0"/>
              <a:t> ~ s </a:t>
            </a:r>
          </a:p>
          <a:p>
            <a:pPr algn="ctr" eaLnBrk="0" hangingPunct="0"/>
            <a:r>
              <a:rPr lang="cs-CZ" sz="2000" i="0" u="sng"/>
              <a:t>směrodatná odchylka</a:t>
            </a:r>
          </a:p>
        </p:txBody>
      </p:sp>
      <p:sp>
        <p:nvSpPr>
          <p:cNvPr id="2080" name="Rectangle 28"/>
          <p:cNvSpPr>
            <a:spLocks noChangeArrowheads="1"/>
          </p:cNvSpPr>
          <p:nvPr/>
        </p:nvSpPr>
        <p:spPr bwMode="auto">
          <a:xfrm>
            <a:off x="6324600" y="4657725"/>
            <a:ext cx="1828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solidFill>
                  <a:srgbClr val="CC0000"/>
                </a:solidFill>
              </a:rPr>
              <a:t>Pravidlo ± 3s</a:t>
            </a:r>
          </a:p>
        </p:txBody>
      </p:sp>
      <p:sp>
        <p:nvSpPr>
          <p:cNvPr id="2081" name="Rectangle 29"/>
          <p:cNvSpPr>
            <a:spLocks noChangeArrowheads="1"/>
          </p:cNvSpPr>
          <p:nvPr/>
        </p:nvSpPr>
        <p:spPr bwMode="auto">
          <a:xfrm>
            <a:off x="5743575" y="5229225"/>
            <a:ext cx="27146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 u="sng"/>
              <a:t>koeficient variance</a:t>
            </a:r>
          </a:p>
          <a:p>
            <a:pPr algn="ctr" eaLnBrk="0" hangingPunct="0"/>
            <a:endParaRPr lang="cs-CZ" sz="2000" i="0" u="sng"/>
          </a:p>
        </p:txBody>
      </p:sp>
      <p:sp>
        <p:nvSpPr>
          <p:cNvPr id="2082" name="Rectangle 30"/>
          <p:cNvSpPr>
            <a:spLocks noChangeArrowheads="1"/>
          </p:cNvSpPr>
          <p:nvPr/>
        </p:nvSpPr>
        <p:spPr bwMode="auto">
          <a:xfrm>
            <a:off x="4800600" y="3311525"/>
            <a:ext cx="714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  c)</a:t>
            </a:r>
          </a:p>
        </p:txBody>
      </p:sp>
      <p:sp>
        <p:nvSpPr>
          <p:cNvPr id="2083" name="Rectangle 31"/>
          <p:cNvSpPr>
            <a:spLocks noChangeArrowheads="1"/>
          </p:cNvSpPr>
          <p:nvPr/>
        </p:nvSpPr>
        <p:spPr bwMode="auto">
          <a:xfrm>
            <a:off x="4800600" y="5084763"/>
            <a:ext cx="685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  d)</a:t>
            </a:r>
          </a:p>
        </p:txBody>
      </p:sp>
      <p:sp>
        <p:nvSpPr>
          <p:cNvPr id="2084" name="Line 32"/>
          <p:cNvSpPr>
            <a:spLocks noChangeShapeType="1"/>
          </p:cNvSpPr>
          <p:nvPr/>
        </p:nvSpPr>
        <p:spPr bwMode="auto">
          <a:xfrm flipH="1" flipV="1">
            <a:off x="7162800" y="6061075"/>
            <a:ext cx="152400" cy="1524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85" name="Line 33"/>
          <p:cNvSpPr>
            <a:spLocks noChangeShapeType="1"/>
          </p:cNvSpPr>
          <p:nvPr/>
        </p:nvSpPr>
        <p:spPr bwMode="auto">
          <a:xfrm flipH="1" flipV="1">
            <a:off x="7239000" y="6061075"/>
            <a:ext cx="76200" cy="2286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2051" name="Object 34"/>
          <p:cNvGraphicFramePr>
            <a:graphicFrameLocks noChangeAspect="1"/>
          </p:cNvGraphicFramePr>
          <p:nvPr/>
        </p:nvGraphicFramePr>
        <p:xfrm>
          <a:off x="6324600" y="4038600"/>
          <a:ext cx="1676400" cy="609600"/>
        </p:xfrm>
        <a:graphic>
          <a:graphicData uri="http://schemas.openxmlformats.org/presentationml/2006/ole">
            <p:oleObj spid="_x0000_s2051" name="Rovnice" r:id="rId4" imgW="520560" imgH="253800" progId="Equation.3">
              <p:embed/>
            </p:oleObj>
          </a:graphicData>
        </a:graphic>
      </p:graphicFrame>
      <p:graphicFrame>
        <p:nvGraphicFramePr>
          <p:cNvPr id="2052" name="Object 35"/>
          <p:cNvGraphicFramePr>
            <a:graphicFrameLocks noChangeAspect="1"/>
          </p:cNvGraphicFramePr>
          <p:nvPr/>
        </p:nvGraphicFramePr>
        <p:xfrm>
          <a:off x="6477000" y="5756275"/>
          <a:ext cx="1371600" cy="495300"/>
        </p:xfrm>
        <a:graphic>
          <a:graphicData uri="http://schemas.openxmlformats.org/presentationml/2006/ole">
            <p:oleObj spid="_x0000_s2052" name="Rovnice" r:id="rId5" imgW="469800" imgH="215640" progId="Equation.3">
              <p:embed/>
            </p:oleObj>
          </a:graphicData>
        </a:graphic>
      </p:graphicFrame>
      <p:graphicFrame>
        <p:nvGraphicFramePr>
          <p:cNvPr id="2053" name="Object 36"/>
          <p:cNvGraphicFramePr>
            <a:graphicFrameLocks noChangeAspect="1"/>
          </p:cNvGraphicFramePr>
          <p:nvPr/>
        </p:nvGraphicFramePr>
        <p:xfrm>
          <a:off x="1371600" y="4486275"/>
          <a:ext cx="1905000" cy="762000"/>
        </p:xfrm>
        <a:graphic>
          <a:graphicData uri="http://schemas.openxmlformats.org/presentationml/2006/ole">
            <p:oleObj spid="_x0000_s2053" name="Rovnice" r:id="rId6" imgW="952200" imgH="419040" progId="Equation.3">
              <p:embed/>
            </p:oleObj>
          </a:graphicData>
        </a:graphic>
      </p:graphicFrame>
      <p:sp>
        <p:nvSpPr>
          <p:cNvPr id="2086" name="Text Box 37"/>
          <p:cNvSpPr txBox="1">
            <a:spLocks noChangeArrowheads="1"/>
          </p:cNvSpPr>
          <p:nvPr/>
        </p:nvSpPr>
        <p:spPr bwMode="auto">
          <a:xfrm>
            <a:off x="755576" y="1412776"/>
            <a:ext cx="2286000" cy="914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/>
              <a:t>E (x) ~ </a:t>
            </a:r>
            <a:r>
              <a:rPr lang="cs-CZ" sz="2000" i="0" dirty="0" err="1"/>
              <a:t>x</a:t>
            </a:r>
            <a:r>
              <a:rPr lang="cs-CZ" sz="2000" i="0" dirty="0"/>
              <a:t> ~ </a:t>
            </a:r>
            <a:r>
              <a:rPr lang="cs-CZ" sz="2000" i="0" dirty="0">
                <a:latin typeface="Symbol" pitchFamily="18" charset="2"/>
              </a:rPr>
              <a:t>m</a:t>
            </a:r>
          </a:p>
          <a:p>
            <a:pPr algn="ctr" eaLnBrk="0" hangingPunct="0"/>
            <a:r>
              <a:rPr lang="cs-CZ" sz="2000" i="0" dirty="0"/>
              <a:t>D (x) ~ s</a:t>
            </a:r>
            <a:r>
              <a:rPr lang="cs-CZ" sz="2000" i="0" baseline="30000" dirty="0"/>
              <a:t>2</a:t>
            </a:r>
            <a:r>
              <a:rPr lang="cs-CZ" sz="2000" i="0" dirty="0"/>
              <a:t> ~ </a:t>
            </a:r>
            <a:r>
              <a:rPr lang="cs-CZ" sz="2000" i="0" dirty="0" err="1">
                <a:latin typeface="Symbol" pitchFamily="18" charset="2"/>
              </a:rPr>
              <a:t>s</a:t>
            </a:r>
            <a:r>
              <a:rPr lang="cs-CZ" sz="2000" i="0" baseline="30000" dirty="0" err="1"/>
              <a:t>2</a:t>
            </a:r>
            <a:endParaRPr lang="cs-CZ" sz="2000" i="0" baseline="30000" dirty="0"/>
          </a:p>
        </p:txBody>
      </p:sp>
      <p:sp>
        <p:nvSpPr>
          <p:cNvPr id="2087" name="Line 38"/>
          <p:cNvSpPr>
            <a:spLocks noChangeShapeType="1"/>
          </p:cNvSpPr>
          <p:nvPr/>
        </p:nvSpPr>
        <p:spPr bwMode="auto">
          <a:xfrm>
            <a:off x="1752600" y="15240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40" name="Obrázek 39" descr="prumer+-3sd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508104" y="1340768"/>
            <a:ext cx="3096344" cy="13188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307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6350"/>
            <a:ext cx="7772400" cy="1143000"/>
          </a:xfrm>
          <a:noFill/>
        </p:spPr>
        <p:txBody>
          <a:bodyPr/>
          <a:lstStyle/>
          <a:p>
            <a:r>
              <a:rPr lang="cs-CZ" smtClean="0"/>
              <a:t>Rozptyl není univerzálním ukazatelem variability</a:t>
            </a:r>
          </a:p>
        </p:txBody>
      </p:sp>
      <p:sp>
        <p:nvSpPr>
          <p:cNvPr id="3078" name="Rectangle 3"/>
          <p:cNvSpPr>
            <a:spLocks noGrp="1"/>
          </p:cNvSpPr>
          <p:nvPr>
            <p:ph type="body" idx="4294967295"/>
          </p:nvPr>
        </p:nvSpPr>
        <p:spPr>
          <a:xfrm>
            <a:off x="534988" y="1911350"/>
            <a:ext cx="8061325" cy="4181475"/>
          </a:xfrm>
          <a:noFill/>
        </p:spPr>
        <p:txBody>
          <a:bodyPr/>
          <a:lstStyle/>
          <a:p>
            <a:pPr lvl="3" algn="ctr">
              <a:buFont typeface="Wingdings" pitchFamily="2" charset="2"/>
              <a:buNone/>
            </a:pPr>
            <a:endParaRPr lang="cs-CZ" smtClean="0"/>
          </a:p>
          <a:p>
            <a:pPr lvl="3" algn="ctr">
              <a:buFont typeface="Wingdings" pitchFamily="2" charset="2"/>
              <a:buNone/>
            </a:pPr>
            <a:endParaRPr lang="cs-CZ" smtClean="0"/>
          </a:p>
        </p:txBody>
      </p:sp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4318000" y="904875"/>
          <a:ext cx="3860800" cy="237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5362575" y="29718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err="1"/>
              <a:t>x</a:t>
            </a:r>
            <a:r>
              <a:rPr lang="cs-CZ" sz="2000" i="0" baseline="-25000" dirty="0" err="1"/>
              <a:t>i</a:t>
            </a:r>
            <a:r>
              <a:rPr lang="cs-CZ" sz="2000" i="0" baseline="-25000" dirty="0"/>
              <a:t>           </a:t>
            </a:r>
            <a:r>
              <a:rPr lang="cs-CZ" sz="2000" i="0" dirty="0" smtClean="0"/>
              <a:t>x</a:t>
            </a:r>
            <a:r>
              <a:rPr lang="cs-CZ" sz="2000" i="0" baseline="-25000" dirty="0"/>
              <a:t>	 	         </a:t>
            </a:r>
            <a:r>
              <a:rPr lang="cs-CZ" sz="2000" i="0" dirty="0" err="1"/>
              <a:t>x</a:t>
            </a:r>
            <a:r>
              <a:rPr lang="cs-CZ" sz="2000" i="0" baseline="-25000" dirty="0" err="1"/>
              <a:t>i</a:t>
            </a:r>
            <a:endParaRPr lang="cs-CZ" sz="2000" i="0" baseline="-25000" dirty="0"/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1828800" y="2301875"/>
            <a:ext cx="814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/>
              <a:t>s</a:t>
            </a:r>
            <a:r>
              <a:rPr lang="cs-CZ" sz="2000" i="0" baseline="30000"/>
              <a:t>2 </a:t>
            </a:r>
            <a:r>
              <a:rPr lang="cs-CZ" sz="2000" i="0"/>
              <a:t>= </a:t>
            </a:r>
            <a:endParaRPr lang="cs-CZ" sz="2000" i="0" baseline="30000"/>
          </a:p>
        </p:txBody>
      </p:sp>
      <p:sp>
        <p:nvSpPr>
          <p:cNvPr id="3081" name="Text Box 7"/>
          <p:cNvSpPr txBox="1">
            <a:spLocks noChangeArrowheads="1"/>
          </p:cNvSpPr>
          <p:nvPr/>
        </p:nvSpPr>
        <p:spPr bwMode="auto">
          <a:xfrm>
            <a:off x="5410200" y="4296544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0">
                <a:latin typeface="Symbol" pitchFamily="18" charset="2"/>
              </a:rPr>
              <a:t>Ţ</a:t>
            </a:r>
            <a:r>
              <a:rPr lang="cs-CZ" b="0" i="0"/>
              <a:t>   neúměrně zvýší s</a:t>
            </a:r>
            <a:r>
              <a:rPr lang="cs-CZ" b="0" i="0" baseline="30000"/>
              <a:t>2</a:t>
            </a:r>
          </a:p>
        </p:txBody>
      </p:sp>
      <p:graphicFrame>
        <p:nvGraphicFramePr>
          <p:cNvPr id="3075" name="Object 8"/>
          <p:cNvGraphicFramePr>
            <a:graphicFrameLocks noChangeAspect="1"/>
          </p:cNvGraphicFramePr>
          <p:nvPr/>
        </p:nvGraphicFramePr>
        <p:xfrm>
          <a:off x="1219200" y="2924944"/>
          <a:ext cx="3933825" cy="2066925"/>
        </p:xfrm>
        <a:graphic>
          <a:graphicData uri="http://schemas.openxmlformats.org/presentationml/2006/ole">
            <p:oleObj spid="_x0000_s3075" name="Graf" r:id="rId5" imgW="4495672" imgH="2362187" progId="MSGraph.Chart.8">
              <p:embed followColorScheme="full"/>
            </p:oleObj>
          </a:graphicData>
        </a:graphic>
      </p:graphicFrame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2514600" y="2133600"/>
            <a:ext cx="1209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 dirty="0">
                <a:latin typeface="Symbol" pitchFamily="18" charset="2"/>
              </a:rPr>
              <a:t>S</a:t>
            </a:r>
            <a:r>
              <a:rPr lang="cs-CZ" sz="2000" i="0" dirty="0"/>
              <a:t>(</a:t>
            </a:r>
            <a:r>
              <a:rPr lang="cs-CZ" sz="2000" i="0" dirty="0" err="1"/>
              <a:t>x</a:t>
            </a:r>
            <a:r>
              <a:rPr lang="cs-CZ" sz="2000" i="0" baseline="-25000" dirty="0" err="1"/>
              <a:t>i</a:t>
            </a:r>
            <a:r>
              <a:rPr lang="cs-CZ" sz="2000" i="0" dirty="0"/>
              <a:t> – x)</a:t>
            </a:r>
            <a:r>
              <a:rPr lang="cs-CZ" sz="2000" i="0" baseline="30000" dirty="0"/>
              <a:t>2</a:t>
            </a:r>
            <a:br>
              <a:rPr lang="cs-CZ" sz="2000" i="0" baseline="30000" dirty="0"/>
            </a:br>
            <a:r>
              <a:rPr lang="cs-CZ" sz="2000" i="0" dirty="0"/>
              <a:t>n - 1 </a:t>
            </a:r>
            <a:endParaRPr lang="cs-CZ" sz="2000" i="0" baseline="30000" dirty="0"/>
          </a:p>
        </p:txBody>
      </p:sp>
      <p:sp>
        <p:nvSpPr>
          <p:cNvPr id="3083" name="Line 10"/>
          <p:cNvSpPr>
            <a:spLocks noChangeShapeType="1"/>
          </p:cNvSpPr>
          <p:nvPr/>
        </p:nvSpPr>
        <p:spPr bwMode="auto">
          <a:xfrm>
            <a:off x="2465388" y="2511425"/>
            <a:ext cx="1268412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4" name="Line 11"/>
          <p:cNvSpPr>
            <a:spLocks noChangeShapeType="1"/>
          </p:cNvSpPr>
          <p:nvPr/>
        </p:nvSpPr>
        <p:spPr bwMode="auto">
          <a:xfrm>
            <a:off x="3314700" y="2257425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2447925" y="4661669"/>
            <a:ext cx="1209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/>
              <a:t>x</a:t>
            </a:r>
            <a:endParaRPr lang="cs-CZ" sz="2000" i="0" baseline="30000"/>
          </a:p>
        </p:txBody>
      </p:sp>
      <p:sp>
        <p:nvSpPr>
          <p:cNvPr id="3086" name="Line 13"/>
          <p:cNvSpPr>
            <a:spLocks noChangeShapeType="1"/>
          </p:cNvSpPr>
          <p:nvPr/>
        </p:nvSpPr>
        <p:spPr bwMode="auto">
          <a:xfrm>
            <a:off x="2981325" y="4785494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7" name="Oval 14"/>
          <p:cNvSpPr>
            <a:spLocks noChangeArrowheads="1"/>
          </p:cNvSpPr>
          <p:nvPr/>
        </p:nvSpPr>
        <p:spPr bwMode="auto">
          <a:xfrm>
            <a:off x="4684713" y="4086994"/>
            <a:ext cx="482600" cy="857250"/>
          </a:xfrm>
          <a:prstGeom prst="ellipse">
            <a:avLst/>
          </a:prstGeom>
          <a:noFill/>
          <a:ln w="19050">
            <a:solidFill>
              <a:srgbClr val="996600"/>
            </a:solidFill>
            <a:prstDash val="dash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6147792" y="3068960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8" name="Rectangle 3"/>
          <p:cNvSpPr txBox="1">
            <a:spLocks/>
          </p:cNvSpPr>
          <p:nvPr/>
        </p:nvSpPr>
        <p:spPr bwMode="auto">
          <a:xfrm>
            <a:off x="301625" y="5157192"/>
            <a:ext cx="8534400" cy="965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Rozptyl a směrodatná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odchylka jsou citlivé na odlehlé hodnoty (jiné než normální rozdělení).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102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760413"/>
          </a:xfrm>
          <a:noFill/>
        </p:spPr>
        <p:txBody>
          <a:bodyPr/>
          <a:lstStyle/>
          <a:p>
            <a:r>
              <a:rPr lang="cs-CZ" dirty="0" smtClean="0"/>
              <a:t>Normální rozdělení jako model</a:t>
            </a:r>
          </a:p>
        </p:txBody>
      </p:sp>
      <p:sp>
        <p:nvSpPr>
          <p:cNvPr id="4103" name="Text Box 3"/>
          <p:cNvSpPr txBox="1">
            <a:spLocks noChangeArrowheads="1"/>
          </p:cNvSpPr>
          <p:nvPr/>
        </p:nvSpPr>
        <p:spPr bwMode="auto">
          <a:xfrm>
            <a:off x="0" y="1090613"/>
            <a:ext cx="9144000" cy="4191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>
                <a:solidFill>
                  <a:schemeClr val="bg1"/>
                </a:solidFill>
              </a:rPr>
              <a:t>I. Použitelnost modelu</a:t>
            </a:r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685800" y="1600200"/>
            <a:ext cx="5715000" cy="381000"/>
          </a:xfrm>
          <a:prstGeom prst="rect">
            <a:avLst/>
          </a:prstGeom>
          <a:solidFill>
            <a:srgbClr val="FFCC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/>
              <a:t>A) X: spojitý znak - hmotnost jedince (myši) </a:t>
            </a:r>
          </a:p>
        </p:txBody>
      </p:sp>
      <p:sp>
        <p:nvSpPr>
          <p:cNvPr id="4105" name="Text Box 5"/>
          <p:cNvSpPr txBox="1">
            <a:spLocks noChangeArrowheads="1"/>
          </p:cNvSpPr>
          <p:nvPr/>
        </p:nvSpPr>
        <p:spPr bwMode="auto">
          <a:xfrm>
            <a:off x="323850" y="2057400"/>
            <a:ext cx="640839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1,2; </a:t>
            </a:r>
            <a:r>
              <a:rPr lang="cs-CZ" i="0" dirty="0" smtClean="0"/>
              <a:t> 1,4</a:t>
            </a:r>
            <a:r>
              <a:rPr lang="cs-CZ" i="0" dirty="0"/>
              <a:t>; </a:t>
            </a:r>
            <a:r>
              <a:rPr lang="cs-CZ" i="0" dirty="0" smtClean="0"/>
              <a:t> 1,6</a:t>
            </a:r>
            <a:r>
              <a:rPr lang="cs-CZ" i="0" dirty="0"/>
              <a:t>; </a:t>
            </a:r>
            <a:r>
              <a:rPr lang="cs-CZ" i="0" dirty="0" smtClean="0"/>
              <a:t> 1,8</a:t>
            </a:r>
            <a:r>
              <a:rPr lang="cs-CZ" i="0" dirty="0"/>
              <a:t>; </a:t>
            </a:r>
            <a:r>
              <a:rPr lang="cs-CZ" i="0" dirty="0" smtClean="0"/>
              <a:t> 2,0</a:t>
            </a:r>
            <a:r>
              <a:rPr lang="cs-CZ" i="0" dirty="0"/>
              <a:t>; </a:t>
            </a:r>
            <a:r>
              <a:rPr lang="cs-CZ" i="0" dirty="0" smtClean="0"/>
              <a:t> 2,4;  3,8 </a:t>
            </a:r>
            <a:endParaRPr lang="cs-CZ" i="0" dirty="0"/>
          </a:p>
        </p:txBody>
      </p:sp>
      <p:sp>
        <p:nvSpPr>
          <p:cNvPr id="4106" name="Text Box 6"/>
          <p:cNvSpPr txBox="1">
            <a:spLocks noChangeArrowheads="1"/>
          </p:cNvSpPr>
          <p:nvPr/>
        </p:nvSpPr>
        <p:spPr bwMode="auto">
          <a:xfrm>
            <a:off x="323850" y="2392363"/>
            <a:ext cx="2333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b="0" i="0"/>
              <a:t>n = 7 opakování</a:t>
            </a:r>
          </a:p>
        </p:txBody>
      </p:sp>
      <p:sp>
        <p:nvSpPr>
          <p:cNvPr id="4107" name="Text Box 7"/>
          <p:cNvSpPr txBox="1">
            <a:spLocks noChangeArrowheads="1"/>
          </p:cNvSpPr>
          <p:nvPr/>
        </p:nvSpPr>
        <p:spPr bwMode="auto">
          <a:xfrm>
            <a:off x="323850" y="274320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medián</a:t>
            </a:r>
            <a:r>
              <a:rPr lang="cs-CZ" sz="2000" b="0" i="0"/>
              <a:t> = 1,8        </a:t>
            </a:r>
          </a:p>
        </p:txBody>
      </p:sp>
      <p:sp>
        <p:nvSpPr>
          <p:cNvPr id="4108" name="Text Box 8"/>
          <p:cNvSpPr txBox="1">
            <a:spLocks noChangeArrowheads="1"/>
          </p:cNvSpPr>
          <p:nvPr/>
        </p:nvSpPr>
        <p:spPr bwMode="auto">
          <a:xfrm>
            <a:off x="323850" y="4513263"/>
            <a:ext cx="1871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/>
              <a:t>rozptyl (s</a:t>
            </a:r>
            <a:r>
              <a:rPr lang="cs-CZ" sz="2000" i="0" baseline="30000"/>
              <a:t>2</a:t>
            </a:r>
            <a:r>
              <a:rPr lang="cs-CZ" sz="2000" i="0"/>
              <a:t>) =</a:t>
            </a:r>
          </a:p>
        </p:txBody>
      </p:sp>
      <p:sp>
        <p:nvSpPr>
          <p:cNvPr id="4109" name="Text Box 9"/>
          <p:cNvSpPr txBox="1">
            <a:spLocks noChangeArrowheads="1"/>
          </p:cNvSpPr>
          <p:nvPr/>
        </p:nvSpPr>
        <p:spPr bwMode="auto">
          <a:xfrm>
            <a:off x="1447800" y="5748338"/>
            <a:ext cx="6629400" cy="6096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>
                <a:solidFill>
                  <a:schemeClr val="bg1"/>
                </a:solidFill>
              </a:rPr>
              <a:t>Je předpoklad normálního </a:t>
            </a:r>
            <a:r>
              <a:rPr lang="cs-CZ" i="0" dirty="0" smtClean="0">
                <a:solidFill>
                  <a:schemeClr val="bg1"/>
                </a:solidFill>
              </a:rPr>
              <a:t>rozdělení </a:t>
            </a:r>
            <a:r>
              <a:rPr lang="cs-CZ" i="0" dirty="0">
                <a:solidFill>
                  <a:schemeClr val="bg1"/>
                </a:solidFill>
              </a:rPr>
              <a:t>oprávněný ?</a:t>
            </a:r>
          </a:p>
          <a:p>
            <a:pPr algn="ctr" eaLnBrk="0" hangingPunct="0"/>
            <a:r>
              <a:rPr lang="cs-CZ" i="0" dirty="0">
                <a:solidFill>
                  <a:schemeClr val="bg1"/>
                </a:solidFill>
              </a:rPr>
              <a:t>Jaký předpokládáte možný rozsah hodnot tohoto znaku ?</a:t>
            </a:r>
          </a:p>
        </p:txBody>
      </p:sp>
      <p:sp>
        <p:nvSpPr>
          <p:cNvPr id="4110" name="Text Box 10"/>
          <p:cNvSpPr txBox="1">
            <a:spLocks noChangeArrowheads="1"/>
          </p:cNvSpPr>
          <p:nvPr/>
        </p:nvSpPr>
        <p:spPr bwMode="auto">
          <a:xfrm>
            <a:off x="8153400" y="5672138"/>
            <a:ext cx="55721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4800" i="0">
                <a:latin typeface="Arial Black" pitchFamily="34" charset="0"/>
              </a:rPr>
              <a:t>?</a:t>
            </a:r>
          </a:p>
        </p:txBody>
      </p:sp>
      <p:sp>
        <p:nvSpPr>
          <p:cNvPr id="4111" name="Text Box 11"/>
          <p:cNvSpPr txBox="1">
            <a:spLocks noChangeArrowheads="1"/>
          </p:cNvSpPr>
          <p:nvPr/>
        </p:nvSpPr>
        <p:spPr bwMode="auto">
          <a:xfrm>
            <a:off x="698500" y="5672138"/>
            <a:ext cx="55721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4800" i="0">
                <a:latin typeface="Arial Black" pitchFamily="34" charset="0"/>
              </a:rPr>
              <a:t>?</a:t>
            </a:r>
          </a:p>
        </p:txBody>
      </p:sp>
      <p:graphicFrame>
        <p:nvGraphicFramePr>
          <p:cNvPr id="4098" name="Object 12"/>
          <p:cNvGraphicFramePr>
            <a:graphicFrameLocks noChangeAspect="1"/>
          </p:cNvGraphicFramePr>
          <p:nvPr/>
        </p:nvGraphicFramePr>
        <p:xfrm>
          <a:off x="1619250" y="3284538"/>
          <a:ext cx="6697663" cy="666750"/>
        </p:xfrm>
        <a:graphic>
          <a:graphicData uri="http://schemas.openxmlformats.org/presentationml/2006/ole">
            <p:oleObj spid="_x0000_s4098" name="Rovnice" r:id="rId3" imgW="4343400" imgH="431640" progId="Equation.3">
              <p:embed/>
            </p:oleObj>
          </a:graphicData>
        </a:graphic>
      </p:graphicFrame>
      <p:graphicFrame>
        <p:nvGraphicFramePr>
          <p:cNvPr id="4099" name="Object 13"/>
          <p:cNvGraphicFramePr>
            <a:graphicFrameLocks noChangeAspect="1"/>
          </p:cNvGraphicFramePr>
          <p:nvPr>
            <p:ph type="body" idx="4294967295"/>
          </p:nvPr>
        </p:nvGraphicFramePr>
        <p:xfrm>
          <a:off x="1927225" y="4041775"/>
          <a:ext cx="3687763" cy="984250"/>
        </p:xfrm>
        <a:graphic>
          <a:graphicData uri="http://schemas.openxmlformats.org/presentationml/2006/ole">
            <p:oleObj spid="_x0000_s4099" name="Rovnice" r:id="rId4" imgW="2286000" imgH="622080" progId="Equation.3">
              <p:embed/>
            </p:oleObj>
          </a:graphicData>
        </a:graphic>
      </p:graphicFrame>
      <p:sp>
        <p:nvSpPr>
          <p:cNvPr id="4112" name="Text Box 14"/>
          <p:cNvSpPr txBox="1">
            <a:spLocks noChangeArrowheads="1"/>
          </p:cNvSpPr>
          <p:nvPr/>
        </p:nvSpPr>
        <p:spPr bwMode="auto">
          <a:xfrm>
            <a:off x="323850" y="5187950"/>
            <a:ext cx="2474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/>
              <a:t>sm. odchylka (s) =</a:t>
            </a:r>
          </a:p>
        </p:txBody>
      </p:sp>
      <p:graphicFrame>
        <p:nvGraphicFramePr>
          <p:cNvPr id="4100" name="Object 15"/>
          <p:cNvGraphicFramePr>
            <a:graphicFrameLocks noChangeAspect="1"/>
          </p:cNvGraphicFramePr>
          <p:nvPr/>
        </p:nvGraphicFramePr>
        <p:xfrm>
          <a:off x="2700338" y="5183188"/>
          <a:ext cx="2232025" cy="430212"/>
        </p:xfrm>
        <a:graphic>
          <a:graphicData uri="http://schemas.openxmlformats.org/presentationml/2006/ole">
            <p:oleObj spid="_x0000_s4100" name="Rovnice" r:id="rId5" imgW="1384200" imgH="266400" progId="Equation.3">
              <p:embed/>
            </p:oleObj>
          </a:graphicData>
        </a:graphic>
      </p:graphicFrame>
      <p:sp>
        <p:nvSpPr>
          <p:cNvPr id="4113" name="Text Box 16"/>
          <p:cNvSpPr txBox="1">
            <a:spLocks noChangeArrowheads="1"/>
          </p:cNvSpPr>
          <p:nvPr/>
        </p:nvSpPr>
        <p:spPr bwMode="auto">
          <a:xfrm>
            <a:off x="323850" y="3357563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průměr</a:t>
            </a:r>
            <a:r>
              <a:rPr lang="cs-CZ" sz="2000" b="0" i="0"/>
              <a:t> 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126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831850"/>
          </a:xfrm>
          <a:noFill/>
        </p:spPr>
        <p:txBody>
          <a:bodyPr/>
          <a:lstStyle/>
          <a:p>
            <a:r>
              <a:rPr lang="cs-CZ" dirty="0" smtClean="0"/>
              <a:t>Normální rozdělení jako model</a:t>
            </a:r>
          </a:p>
        </p:txBody>
      </p:sp>
      <p:sp>
        <p:nvSpPr>
          <p:cNvPr id="5127" name="Text Box 3"/>
          <p:cNvSpPr txBox="1">
            <a:spLocks noChangeArrowheads="1"/>
          </p:cNvSpPr>
          <p:nvPr/>
        </p:nvSpPr>
        <p:spPr bwMode="auto">
          <a:xfrm>
            <a:off x="0" y="1042988"/>
            <a:ext cx="9144000" cy="4191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>
                <a:solidFill>
                  <a:schemeClr val="bg1"/>
                </a:solidFill>
              </a:rPr>
              <a:t>I. Použitelnost modelu</a:t>
            </a: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685800" y="1595438"/>
            <a:ext cx="5791200" cy="381000"/>
          </a:xfrm>
          <a:prstGeom prst="rect">
            <a:avLst/>
          </a:prstGeom>
          <a:solidFill>
            <a:srgbClr val="FFCC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/>
              <a:t>B) X: spojitý znak - hmotnost jedince (myši) </a:t>
            </a:r>
          </a:p>
        </p:txBody>
      </p:sp>
      <p:sp>
        <p:nvSpPr>
          <p:cNvPr id="5129" name="Text Box 5"/>
          <p:cNvSpPr txBox="1">
            <a:spLocks noChangeArrowheads="1"/>
          </p:cNvSpPr>
          <p:nvPr/>
        </p:nvSpPr>
        <p:spPr bwMode="auto">
          <a:xfrm>
            <a:off x="257870" y="2063750"/>
            <a:ext cx="820859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1,2; </a:t>
            </a:r>
            <a:r>
              <a:rPr lang="cs-CZ" i="0" dirty="0" smtClean="0"/>
              <a:t> 1,4;  </a:t>
            </a:r>
            <a:r>
              <a:rPr lang="cs-CZ" i="0" dirty="0"/>
              <a:t>1,6</a:t>
            </a:r>
            <a:r>
              <a:rPr lang="cs-CZ" i="0" dirty="0" smtClean="0"/>
              <a:t>;  </a:t>
            </a:r>
            <a:r>
              <a:rPr lang="cs-CZ" i="0" dirty="0"/>
              <a:t>1,8</a:t>
            </a:r>
            <a:r>
              <a:rPr lang="cs-CZ" i="0" dirty="0" smtClean="0"/>
              <a:t>;  </a:t>
            </a:r>
            <a:r>
              <a:rPr lang="cs-CZ" i="0" dirty="0"/>
              <a:t>2,0</a:t>
            </a:r>
            <a:r>
              <a:rPr lang="cs-CZ" i="0" dirty="0" smtClean="0"/>
              <a:t>;  </a:t>
            </a:r>
            <a:r>
              <a:rPr lang="cs-CZ" i="0" dirty="0"/>
              <a:t>2,2; </a:t>
            </a:r>
            <a:r>
              <a:rPr lang="cs-CZ" i="0" dirty="0" smtClean="0"/>
              <a:t> </a:t>
            </a:r>
            <a:r>
              <a:rPr lang="cs-CZ" i="0" dirty="0" err="1" smtClean="0"/>
              <a:t>2</a:t>
            </a:r>
            <a:r>
              <a:rPr lang="cs-CZ" i="0" dirty="0" smtClean="0"/>
              <a:t>,4</a:t>
            </a:r>
            <a:r>
              <a:rPr lang="cs-CZ" i="0" dirty="0"/>
              <a:t>; </a:t>
            </a:r>
            <a:r>
              <a:rPr lang="cs-CZ" i="0" dirty="0" smtClean="0"/>
              <a:t> 3,8</a:t>
            </a:r>
            <a:r>
              <a:rPr lang="cs-CZ" i="0" dirty="0"/>
              <a:t>; </a:t>
            </a:r>
            <a:r>
              <a:rPr lang="cs-CZ" i="0" dirty="0" smtClean="0"/>
              <a:t> </a:t>
            </a:r>
            <a:r>
              <a:rPr lang="cs-CZ" i="0" dirty="0" err="1" smtClean="0"/>
              <a:t>8</a:t>
            </a:r>
            <a:r>
              <a:rPr lang="cs-CZ" i="0" dirty="0" smtClean="0"/>
              <a:t>,9 </a:t>
            </a:r>
            <a:endParaRPr lang="cs-CZ" i="0" dirty="0"/>
          </a:p>
        </p:txBody>
      </p:sp>
      <p:sp>
        <p:nvSpPr>
          <p:cNvPr id="5130" name="Text Box 6"/>
          <p:cNvSpPr txBox="1">
            <a:spLocks noChangeArrowheads="1"/>
          </p:cNvSpPr>
          <p:nvPr/>
        </p:nvSpPr>
        <p:spPr bwMode="auto">
          <a:xfrm>
            <a:off x="251520" y="2387600"/>
            <a:ext cx="2333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n = 9 opakování</a:t>
            </a:r>
          </a:p>
        </p:txBody>
      </p:sp>
      <p:sp>
        <p:nvSpPr>
          <p:cNvPr id="5131" name="Text Box 7"/>
          <p:cNvSpPr txBox="1">
            <a:spLocks noChangeArrowheads="1"/>
          </p:cNvSpPr>
          <p:nvPr/>
        </p:nvSpPr>
        <p:spPr bwMode="auto">
          <a:xfrm>
            <a:off x="251520" y="3429000"/>
            <a:ext cx="23050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průměr =</a:t>
            </a:r>
          </a:p>
        </p:txBody>
      </p:sp>
      <p:sp>
        <p:nvSpPr>
          <p:cNvPr id="5132" name="Text Box 8"/>
          <p:cNvSpPr txBox="1">
            <a:spLocks noChangeArrowheads="1"/>
          </p:cNvSpPr>
          <p:nvPr/>
        </p:nvSpPr>
        <p:spPr bwMode="auto">
          <a:xfrm>
            <a:off x="251520" y="5205413"/>
            <a:ext cx="2393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/>
              <a:t>sm. odchylka (s) =</a:t>
            </a:r>
          </a:p>
        </p:txBody>
      </p:sp>
      <p:sp>
        <p:nvSpPr>
          <p:cNvPr id="5133" name="Text Box 9"/>
          <p:cNvSpPr txBox="1">
            <a:spLocks noChangeArrowheads="1"/>
          </p:cNvSpPr>
          <p:nvPr/>
        </p:nvSpPr>
        <p:spPr bwMode="auto">
          <a:xfrm>
            <a:off x="2267744" y="5877272"/>
            <a:ext cx="4648200" cy="38100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/>
              <a:t>Jak hodnotíte model u těchto dat ?</a:t>
            </a:r>
          </a:p>
        </p:txBody>
      </p:sp>
      <p:sp>
        <p:nvSpPr>
          <p:cNvPr id="5134" name="Text Box 10"/>
          <p:cNvSpPr txBox="1">
            <a:spLocks noChangeArrowheads="1"/>
          </p:cNvSpPr>
          <p:nvPr/>
        </p:nvSpPr>
        <p:spPr bwMode="auto">
          <a:xfrm>
            <a:off x="251520" y="2786063"/>
            <a:ext cx="23050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medián = </a:t>
            </a:r>
            <a:r>
              <a:rPr lang="cs-CZ" sz="2000" b="0" i="0" dirty="0" smtClean="0"/>
              <a:t>2,0</a:t>
            </a:r>
            <a:endParaRPr lang="cs-CZ" sz="2000" b="0" i="0" dirty="0"/>
          </a:p>
        </p:txBody>
      </p:sp>
      <p:graphicFrame>
        <p:nvGraphicFramePr>
          <p:cNvPr id="5122" name="Object 11"/>
          <p:cNvGraphicFramePr>
            <a:graphicFrameLocks noChangeAspect="1"/>
          </p:cNvGraphicFramePr>
          <p:nvPr/>
        </p:nvGraphicFramePr>
        <p:xfrm>
          <a:off x="1331640" y="3284538"/>
          <a:ext cx="7637462" cy="666750"/>
        </p:xfrm>
        <a:graphic>
          <a:graphicData uri="http://schemas.openxmlformats.org/presentationml/2006/ole">
            <p:oleObj spid="_x0000_s5122" name="Rovnice" r:id="rId3" imgW="4952880" imgH="431640" progId="Equation.3">
              <p:embed/>
            </p:oleObj>
          </a:graphicData>
        </a:graphic>
      </p:graphicFrame>
      <p:graphicFrame>
        <p:nvGraphicFramePr>
          <p:cNvPr id="5123" name="Object 12"/>
          <p:cNvGraphicFramePr>
            <a:graphicFrameLocks noChangeAspect="1"/>
          </p:cNvGraphicFramePr>
          <p:nvPr>
            <p:ph type="body" idx="4294967295"/>
          </p:nvPr>
        </p:nvGraphicFramePr>
        <p:xfrm>
          <a:off x="1934270" y="4041775"/>
          <a:ext cx="3525838" cy="984250"/>
        </p:xfrm>
        <a:graphic>
          <a:graphicData uri="http://schemas.openxmlformats.org/presentationml/2006/ole">
            <p:oleObj spid="_x0000_s5123" name="Rovnice" r:id="rId4" imgW="2184120" imgH="622080" progId="Equation.3">
              <p:embed/>
            </p:oleObj>
          </a:graphicData>
        </a:graphic>
      </p:graphicFrame>
      <p:graphicFrame>
        <p:nvGraphicFramePr>
          <p:cNvPr id="5124" name="Object 13"/>
          <p:cNvGraphicFramePr>
            <a:graphicFrameLocks noChangeAspect="1"/>
          </p:cNvGraphicFramePr>
          <p:nvPr/>
        </p:nvGraphicFramePr>
        <p:xfrm>
          <a:off x="2678808" y="5183188"/>
          <a:ext cx="2128837" cy="430212"/>
        </p:xfrm>
        <a:graphic>
          <a:graphicData uri="http://schemas.openxmlformats.org/presentationml/2006/ole">
            <p:oleObj spid="_x0000_s5124" name="Rovnice" r:id="rId5" imgW="1320480" imgH="266400" progId="Equation.3">
              <p:embed/>
            </p:oleObj>
          </a:graphicData>
        </a:graphic>
      </p:graphicFrame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251520" y="4548188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 dirty="0"/>
              <a:t>rozptyl (s</a:t>
            </a:r>
            <a:r>
              <a:rPr lang="cs-CZ" sz="2000" i="0" baseline="30000" dirty="0"/>
              <a:t>2</a:t>
            </a:r>
            <a:r>
              <a:rPr lang="cs-CZ" sz="2000" i="0" dirty="0"/>
              <a:t>) 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9822</TotalTime>
  <Words>1862</Words>
  <Application>Microsoft Office PowerPoint</Application>
  <PresentationFormat>Předvádění na obrazovce (4:3)</PresentationFormat>
  <Paragraphs>285</Paragraphs>
  <Slides>22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Administrativní</vt:lpstr>
      <vt:lpstr>2_Administrativní</vt:lpstr>
      <vt:lpstr>7_Administrativní</vt:lpstr>
      <vt:lpstr>Rovnice</vt:lpstr>
      <vt:lpstr>Graf</vt:lpstr>
      <vt:lpstr>Artwork</vt:lpstr>
      <vt:lpstr>6. Modelová rozdělení pravděpodobnosti, popisné statistiky</vt:lpstr>
      <vt:lpstr>Anotace</vt:lpstr>
      <vt:lpstr>Rozdělení (rozložení, distribuce) pravděpodobnosti (dat)</vt:lpstr>
      <vt:lpstr>Rozdělení (rozdělení, distribuce) pravděpodobnosti (dat)</vt:lpstr>
      <vt:lpstr>Rozdělení hodnot jako model: Normální rozdělení</vt:lpstr>
      <vt:lpstr>Parametry charakterizující normální rozdělení a jejich význam</vt:lpstr>
      <vt:lpstr>Rozptyl není univerzálním ukazatelem variability</vt:lpstr>
      <vt:lpstr>Normální rozdělení jako model</vt:lpstr>
      <vt:lpstr>Normální rozdělení jako model</vt:lpstr>
      <vt:lpstr>Normální rozdělení jako model</vt:lpstr>
      <vt:lpstr>Normální rozdělení jako model - příklad</vt:lpstr>
      <vt:lpstr>Stručný přehled modelových rozdělení I.</vt:lpstr>
      <vt:lpstr>Snímek 13</vt:lpstr>
      <vt:lpstr>Stručný přehled modelových rozdělení II.</vt:lpstr>
      <vt:lpstr>Stručný přehled modelových rozdělení II.</vt:lpstr>
      <vt:lpstr>Log-normální rozdělení jako častý model reálných znaků</vt:lpstr>
      <vt:lpstr>Log-normální rozdělení lze jednoduše transformovat</vt:lpstr>
      <vt:lpstr>Ukazatele tvaru rozdělení Koeficienty šikmosti a špičatosti</vt:lpstr>
      <vt:lpstr>Transformace dat - legitimní úprava rozdělení</vt:lpstr>
      <vt:lpstr>Transformace dat - legitimní úprava rozdělení</vt:lpstr>
      <vt:lpstr>Transformace dat - legitimní úprava rozdělení</vt:lpstr>
      <vt:lpstr>Popisná statistika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kalina</cp:lastModifiedBy>
  <cp:revision>681</cp:revision>
  <dcterms:created xsi:type="dcterms:W3CDTF">2008-06-20T05:41:33Z</dcterms:created>
  <dcterms:modified xsi:type="dcterms:W3CDTF">2014-03-31T10:53:28Z</dcterms:modified>
</cp:coreProperties>
</file>