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64" r:id="rId2"/>
    <p:sldId id="260" r:id="rId3"/>
    <p:sldId id="261" r:id="rId4"/>
    <p:sldId id="262" r:id="rId5"/>
    <p:sldId id="310" r:id="rId6"/>
    <p:sldId id="316" r:id="rId7"/>
    <p:sldId id="265" r:id="rId8"/>
    <p:sldId id="319" r:id="rId9"/>
    <p:sldId id="318" r:id="rId10"/>
    <p:sldId id="311" r:id="rId11"/>
    <p:sldId id="309" r:id="rId12"/>
    <p:sldId id="315" r:id="rId13"/>
    <p:sldId id="320" r:id="rId14"/>
    <p:sldId id="349" r:id="rId15"/>
    <p:sldId id="321" r:id="rId16"/>
    <p:sldId id="322" r:id="rId17"/>
    <p:sldId id="350" r:id="rId18"/>
    <p:sldId id="317" r:id="rId19"/>
    <p:sldId id="312" r:id="rId20"/>
    <p:sldId id="263" r:id="rId21"/>
    <p:sldId id="324" r:id="rId22"/>
    <p:sldId id="325" r:id="rId23"/>
    <p:sldId id="259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28" r:id="rId33"/>
    <p:sldId id="327" r:id="rId34"/>
    <p:sldId id="269" r:id="rId35"/>
    <p:sldId id="333" r:id="rId36"/>
    <p:sldId id="332" r:id="rId37"/>
    <p:sldId id="334" r:id="rId38"/>
    <p:sldId id="329" r:id="rId39"/>
    <p:sldId id="273" r:id="rId40"/>
    <p:sldId id="351" r:id="rId41"/>
    <p:sldId id="361" r:id="rId42"/>
    <p:sldId id="363" r:id="rId43"/>
    <p:sldId id="271" r:id="rId44"/>
    <p:sldId id="331" r:id="rId45"/>
    <p:sldId id="335" r:id="rId46"/>
    <p:sldId id="274" r:id="rId47"/>
    <p:sldId id="275" r:id="rId48"/>
    <p:sldId id="326" r:id="rId49"/>
    <p:sldId id="352" r:id="rId50"/>
    <p:sldId id="276" r:id="rId51"/>
    <p:sldId id="285" r:id="rId52"/>
    <p:sldId id="288" r:id="rId53"/>
    <p:sldId id="303" r:id="rId54"/>
    <p:sldId id="286" r:id="rId55"/>
    <p:sldId id="291" r:id="rId56"/>
    <p:sldId id="292" r:id="rId57"/>
    <p:sldId id="290" r:id="rId58"/>
    <p:sldId id="337" r:id="rId59"/>
    <p:sldId id="306" r:id="rId60"/>
    <p:sldId id="338" r:id="rId61"/>
    <p:sldId id="340" r:id="rId62"/>
    <p:sldId id="289" r:id="rId63"/>
    <p:sldId id="339" r:id="rId64"/>
    <p:sldId id="295" r:id="rId65"/>
    <p:sldId id="346" r:id="rId66"/>
    <p:sldId id="342" r:id="rId67"/>
    <p:sldId id="341" r:id="rId68"/>
    <p:sldId id="287" r:id="rId69"/>
    <p:sldId id="343" r:id="rId70"/>
    <p:sldId id="297" r:id="rId71"/>
    <p:sldId id="344" r:id="rId72"/>
    <p:sldId id="296" r:id="rId73"/>
    <p:sldId id="345" r:id="rId74"/>
    <p:sldId id="299" r:id="rId75"/>
    <p:sldId id="298" r:id="rId76"/>
    <p:sldId id="305" r:id="rId77"/>
    <p:sldId id="347" r:id="rId78"/>
    <p:sldId id="300" r:id="rId79"/>
    <p:sldId id="301" r:id="rId80"/>
    <p:sldId id="348" r:id="rId8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15B"/>
    <a:srgbClr val="669CF4"/>
    <a:srgbClr val="0000FF"/>
    <a:srgbClr val="FFFFFF"/>
    <a:srgbClr val="8322EE"/>
    <a:srgbClr val="66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12E03-1D46-4D7E-8C13-A8EFA8244F3A}" type="datetimeFigureOut">
              <a:rPr lang="cs-CZ" smtClean="0"/>
              <a:t>13.3.2014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7A935-3DDD-41DA-861C-A2B87977DF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387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231CA17E-2B2B-4688-A14F-4A17F58DBF75}" type="slidenum">
              <a:rPr lang="cs-CZ" smtClean="0">
                <a:latin typeface="Times" pitchFamily="18" charset="0"/>
              </a:rPr>
              <a:pPr/>
              <a:t>5</a:t>
            </a:fld>
            <a:endParaRPr lang="cs-CZ" smtClean="0">
              <a:latin typeface="Times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9FCFF2A-0A06-49EF-8553-FA3F81ACA99B}" type="slidenum">
              <a:rPr lang="cs-CZ" smtClean="0">
                <a:latin typeface="Times" pitchFamily="18" charset="0"/>
              </a:rPr>
              <a:pPr/>
              <a:t>11</a:t>
            </a:fld>
            <a:endParaRPr lang="cs-CZ" smtClean="0">
              <a:latin typeface="Times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9FCFF2A-0A06-49EF-8553-FA3F81ACA99B}" type="slidenum">
              <a:rPr lang="cs-CZ" smtClean="0">
                <a:latin typeface="Times" pitchFamily="18" charset="0"/>
              </a:rPr>
              <a:pPr/>
              <a:t>12</a:t>
            </a:fld>
            <a:endParaRPr lang="cs-CZ" smtClean="0">
              <a:latin typeface="Times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8CD0A504-BE9B-4D29-AC80-5B92D1B83FB0}" type="slidenum">
              <a:rPr lang="cs-CZ" smtClean="0">
                <a:latin typeface="Times" pitchFamily="18" charset="0"/>
              </a:rPr>
              <a:pPr/>
              <a:t>13</a:t>
            </a:fld>
            <a:endParaRPr lang="cs-CZ" smtClean="0">
              <a:latin typeface="Times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8CD0A504-BE9B-4D29-AC80-5B92D1B83FB0}" type="slidenum">
              <a:rPr lang="cs-CZ" smtClean="0">
                <a:latin typeface="Times" pitchFamily="18" charset="0"/>
              </a:rPr>
              <a:pPr/>
              <a:t>14</a:t>
            </a:fld>
            <a:endParaRPr lang="cs-CZ" smtClean="0">
              <a:latin typeface="Times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EBB40F06-37A8-4FC6-ADAC-72DA1FE07A1C}" type="slidenum">
              <a:rPr lang="cs-CZ" smtClean="0">
                <a:latin typeface="Times" pitchFamily="18" charset="0"/>
              </a:rPr>
              <a:pPr/>
              <a:t>19</a:t>
            </a:fld>
            <a:endParaRPr lang="cs-CZ" smtClean="0">
              <a:latin typeface="Times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7A935-3DDD-41DA-861C-A2B87977DFEC}" type="slidenum">
              <a:rPr lang="cs-CZ" smtClean="0"/>
              <a:t>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86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bvis.uic.edu/bvis/gallery/faculty/barrows03.htm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www.wikiskripta.eu/index.php?title=Prolaktinom&amp;action=edit&amp;section=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captio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87" t="657" r="1787" b="20791"/>
          <a:stretch/>
        </p:blipFill>
        <p:spPr bwMode="auto">
          <a:xfrm>
            <a:off x="2624401" y="2214389"/>
            <a:ext cx="3719821" cy="280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268252" y="530889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b="1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Molekulární podstata patofyziologických procesů</a:t>
            </a:r>
            <a:endParaRPr lang="en-GB" b="1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2646040" y="5978606"/>
            <a:ext cx="3816424" cy="432048"/>
          </a:xfrm>
          <a:prstGeom prst="rect">
            <a:avLst/>
          </a:prstGeom>
        </p:spPr>
        <p:txBody>
          <a:bodyPr>
            <a:normAutofit fontScale="77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8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Mgr. Petra </a:t>
            </a:r>
            <a:r>
              <a:rPr lang="cs-CZ" sz="18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Bořilová Linhartová</a:t>
            </a:r>
            <a:endParaRPr lang="en-GB" sz="18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1440160" y="116632"/>
            <a:ext cx="6228184" cy="248479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3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cs-CZ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patofyziologie </a:t>
            </a:r>
          </a:p>
          <a:p>
            <a:r>
              <a:rPr lang="cs-CZ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endokrinního </a:t>
            </a:r>
          </a:p>
          <a:p>
            <a:r>
              <a:rPr lang="cs-CZ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systému</a:t>
            </a:r>
            <a:r>
              <a:rPr lang="cs-CZ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CC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cs-CZ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CCFF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GB" sz="3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CC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085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Receptory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 smtClean="0">
                <a:solidFill>
                  <a:schemeClr val="accent1"/>
                </a:solidFill>
                <a:latin typeface="Comic Sans MS" pitchFamily="66" charset="0"/>
              </a:rPr>
              <a:t>G-protein - sedm </a:t>
            </a:r>
            <a:r>
              <a:rPr lang="cs-CZ" sz="2000" dirty="0" err="1">
                <a:solidFill>
                  <a:schemeClr val="accent1"/>
                </a:solidFill>
                <a:latin typeface="Comic Sans MS" pitchFamily="66" charset="0"/>
              </a:rPr>
              <a:t>transmebránových</a:t>
            </a:r>
            <a:r>
              <a:rPr lang="cs-CZ" sz="2000" dirty="0">
                <a:solidFill>
                  <a:schemeClr val="accent1"/>
                </a:solidFill>
                <a:latin typeface="Comic Sans MS" pitchFamily="66" charset="0"/>
              </a:rPr>
              <a:t> helixů – </a:t>
            </a:r>
            <a:r>
              <a:rPr lang="cs-CZ" sz="2000" dirty="0" smtClean="0">
                <a:solidFill>
                  <a:schemeClr val="accent1"/>
                </a:solidFill>
                <a:latin typeface="Comic Sans MS" pitchFamily="66" charset="0"/>
              </a:rPr>
              <a:t>7TM</a:t>
            </a:r>
          </a:p>
          <a:p>
            <a:pPr marL="0" indent="0">
              <a:buNone/>
            </a:pPr>
            <a:endParaRPr lang="cs-CZ" sz="2000" dirty="0">
              <a:solidFill>
                <a:schemeClr val="accent1"/>
              </a:solidFill>
              <a:latin typeface="Comic Sans MS" pitchFamily="66" charset="0"/>
            </a:endParaRPr>
          </a:p>
          <a:p>
            <a:endParaRPr lang="cs-CZ" sz="2000" dirty="0">
              <a:solidFill>
                <a:schemeClr val="accent1"/>
              </a:solidFill>
              <a:latin typeface="Comic Sans MS" pitchFamily="66" charset="0"/>
            </a:endParaRPr>
          </a:p>
          <a:p>
            <a:endParaRPr lang="cs-CZ" sz="2000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endParaRPr lang="cs-CZ" sz="2000" dirty="0">
              <a:solidFill>
                <a:schemeClr val="accent1"/>
              </a:solidFill>
              <a:latin typeface="Comic Sans MS" pitchFamily="66" charset="0"/>
            </a:endParaRPr>
          </a:p>
          <a:p>
            <a:endParaRPr lang="cs-CZ" sz="2000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endParaRPr lang="cs-CZ" sz="2000" dirty="0">
              <a:solidFill>
                <a:schemeClr val="accent1"/>
              </a:solidFill>
              <a:latin typeface="Comic Sans MS" pitchFamily="66" charset="0"/>
            </a:endParaRPr>
          </a:p>
          <a:p>
            <a:endParaRPr lang="cs-CZ" sz="2000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endParaRPr lang="cs-CZ" sz="2000" dirty="0">
              <a:solidFill>
                <a:schemeClr val="accent1"/>
              </a:solidFill>
              <a:latin typeface="Comic Sans MS" pitchFamily="66" charset="0"/>
            </a:endParaRPr>
          </a:p>
          <a:p>
            <a:endParaRPr lang="cs-CZ" sz="2000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endParaRPr lang="cs-CZ" sz="2000" dirty="0">
              <a:solidFill>
                <a:schemeClr val="accent1"/>
              </a:solidFill>
              <a:latin typeface="Comic Sans MS" pitchFamily="66" charset="0"/>
            </a:endParaRPr>
          </a:p>
          <a:p>
            <a:endParaRPr lang="cs-CZ" sz="2000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endParaRPr lang="cs-CZ" sz="2000" dirty="0">
              <a:solidFill>
                <a:schemeClr val="accent1"/>
              </a:solidFill>
              <a:latin typeface="Comic Sans MS" pitchFamily="66" charset="0"/>
            </a:endParaRPr>
          </a:p>
          <a:p>
            <a:r>
              <a:rPr lang="cs-CZ" sz="2000" dirty="0" smtClean="0">
                <a:solidFill>
                  <a:schemeClr val="accent1"/>
                </a:solidFill>
                <a:latin typeface="Comic Sans MS" pitchFamily="66" charset="0"/>
              </a:rPr>
              <a:t>Rhodopsin = </a:t>
            </a:r>
            <a:r>
              <a:rPr lang="cs-CZ" sz="2000" dirty="0" err="1" smtClean="0">
                <a:solidFill>
                  <a:schemeClr val="accent1"/>
                </a:solidFill>
                <a:latin typeface="Comic Sans MS" pitchFamily="66" charset="0"/>
              </a:rPr>
              <a:t>retinal</a:t>
            </a:r>
            <a:r>
              <a:rPr lang="cs-CZ" sz="2000" dirty="0" smtClean="0">
                <a:solidFill>
                  <a:schemeClr val="accent1"/>
                </a:solidFill>
                <a:latin typeface="Comic Sans MS" pitchFamily="66" charset="0"/>
              </a:rPr>
              <a:t> + opsin </a:t>
            </a:r>
          </a:p>
          <a:p>
            <a:r>
              <a:rPr lang="cs-CZ" sz="2000" dirty="0" smtClean="0">
                <a:solidFill>
                  <a:schemeClr val="accent1"/>
                </a:solidFill>
                <a:latin typeface="Comic Sans MS" pitchFamily="66" charset="0"/>
              </a:rPr>
              <a:t>Biochemie vidění: foton změní cis na trans = změna </a:t>
            </a:r>
            <a:r>
              <a:rPr lang="cs-CZ" sz="2000" dirty="0" smtClean="0">
                <a:solidFill>
                  <a:schemeClr val="accent1"/>
                </a:solidFill>
              </a:rPr>
              <a:t>klidového membránového potenciálu buňky = vznik el. signálu</a:t>
            </a:r>
            <a:endParaRPr lang="cs-CZ" sz="2000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109" y="1988840"/>
            <a:ext cx="5343997" cy="3267393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8184" y="1988840"/>
            <a:ext cx="2320925" cy="360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151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43887" cy="7413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4000" dirty="0" smtClean="0">
                <a:solidFill>
                  <a:schemeClr val="accent1"/>
                </a:solidFill>
              </a:rPr>
              <a:t>Druhý posel </a:t>
            </a:r>
          </a:p>
        </p:txBody>
      </p:sp>
      <p:pic>
        <p:nvPicPr>
          <p:cNvPr id="614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0" y="1600200"/>
            <a:ext cx="8142288" cy="4456113"/>
          </a:xfrm>
          <a:noFill/>
        </p:spPr>
      </p:pic>
    </p:spTree>
    <p:extLst>
      <p:ext uri="{BB962C8B-B14F-4D97-AF65-F5344CB8AC3E}">
        <p14:creationId xmlns:p14="http://schemas.microsoft.com/office/powerpoint/2010/main" val="11978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43887" cy="7413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4000" dirty="0" smtClean="0">
                <a:solidFill>
                  <a:schemeClr val="accent1"/>
                </a:solidFill>
              </a:rPr>
              <a:t>Signalizace</a:t>
            </a:r>
          </a:p>
        </p:txBody>
      </p:sp>
      <p:pic>
        <p:nvPicPr>
          <p:cNvPr id="5" name="Picture 4" descr="http://www.ibibiobase.com/projects/db-drd4/picture%20folder/gpcr1_fig1sig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0"/>
            <a:ext cx="8640960" cy="534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64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43887" cy="6524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000" dirty="0" smtClean="0">
                <a:solidFill>
                  <a:schemeClr val="accent1"/>
                </a:solidFill>
                <a:latin typeface="Comic Sans MS" pitchFamily="66" charset="0"/>
              </a:rPr>
              <a:t>Adrenergní receptory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32765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cs-CZ" sz="2000" dirty="0" err="1" smtClean="0">
                <a:solidFill>
                  <a:schemeClr val="accent1"/>
                </a:solidFill>
                <a:latin typeface="Comic Sans MS" pitchFamily="66" charset="0"/>
              </a:rPr>
              <a:t>Adrenoreceptor</a:t>
            </a:r>
            <a:r>
              <a:rPr lang="cs-CZ" sz="2000" dirty="0" smtClean="0">
                <a:solidFill>
                  <a:schemeClr val="accent1"/>
                </a:solidFill>
                <a:latin typeface="Comic Sans MS" pitchFamily="66" charset="0"/>
              </a:rPr>
              <a:t> - aktivovaný adrenalinem nebo noradrenalinem a analogickými látkami</a:t>
            </a:r>
          </a:p>
          <a:p>
            <a:pPr>
              <a:lnSpc>
                <a:spcPct val="110000"/>
              </a:lnSpc>
            </a:pPr>
            <a:r>
              <a:rPr lang="cs-CZ" sz="2000" dirty="0" smtClean="0">
                <a:solidFill>
                  <a:schemeClr val="accent1"/>
                </a:solidFill>
                <a:latin typeface="Comic Sans MS" pitchFamily="66" charset="0"/>
              </a:rPr>
              <a:t>Funkce: velmi různé, podle </a:t>
            </a:r>
            <a:r>
              <a:rPr lang="cs-CZ" sz="2000" dirty="0">
                <a:solidFill>
                  <a:schemeClr val="accent1"/>
                </a:solidFill>
                <a:latin typeface="Comic Sans MS" pitchFamily="66" charset="0"/>
              </a:rPr>
              <a:t>konkrétního typu adrenergního receptoru</a:t>
            </a:r>
            <a:endParaRPr lang="cs-CZ" sz="2000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 eaLnBrk="1" hangingPunct="1">
              <a:lnSpc>
                <a:spcPct val="110000"/>
              </a:lnSpc>
            </a:pPr>
            <a:endParaRPr lang="cs-CZ" sz="2000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cs-CZ" sz="2000" dirty="0" smtClean="0">
                <a:solidFill>
                  <a:schemeClr val="accent1"/>
                </a:solidFill>
                <a:latin typeface="Symbol" pitchFamily="18" charset="2"/>
              </a:rPr>
              <a:t>a</a:t>
            </a:r>
            <a:r>
              <a:rPr lang="cs-CZ" sz="2000" dirty="0" smtClean="0">
                <a:solidFill>
                  <a:schemeClr val="accent1"/>
                </a:solidFill>
                <a:latin typeface="Comic Sans MS" pitchFamily="66" charset="0"/>
              </a:rPr>
              <a:t>-</a:t>
            </a:r>
            <a:r>
              <a:rPr lang="cs-CZ" sz="2000" dirty="0" err="1" smtClean="0">
                <a:solidFill>
                  <a:schemeClr val="accent1"/>
                </a:solidFill>
                <a:latin typeface="Comic Sans MS" pitchFamily="66" charset="0"/>
              </a:rPr>
              <a:t>adrenoreceptory</a:t>
            </a:r>
            <a:endParaRPr lang="cs-CZ" sz="2000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2000" dirty="0">
                <a:solidFill>
                  <a:schemeClr val="accent1"/>
                </a:solidFill>
              </a:rPr>
              <a:t>fungují jako most mezi sympatickým nervstvem a kardiovaskulárním </a:t>
            </a:r>
            <a:r>
              <a:rPr lang="cs-CZ" sz="2000" dirty="0" smtClean="0">
                <a:solidFill>
                  <a:schemeClr val="accent1"/>
                </a:solidFill>
              </a:rPr>
              <a:t>systémem</a:t>
            </a:r>
          </a:p>
          <a:p>
            <a:pPr>
              <a:lnSpc>
                <a:spcPct val="110000"/>
              </a:lnSpc>
            </a:pPr>
            <a:r>
              <a:rPr lang="el-GR" sz="2000" dirty="0">
                <a:solidFill>
                  <a:schemeClr val="accent1"/>
                </a:solidFill>
                <a:latin typeface="Comic Sans MS" pitchFamily="66" charset="0"/>
              </a:rPr>
              <a:t>α1 </a:t>
            </a:r>
            <a:r>
              <a:rPr lang="cs-CZ" sz="2000" dirty="0">
                <a:solidFill>
                  <a:schemeClr val="accent1"/>
                </a:solidFill>
                <a:latin typeface="Comic Sans MS" pitchFamily="66" charset="0"/>
              </a:rPr>
              <a:t>adrenergní receptory jsou zde spojeny s IP3 dráhou a </a:t>
            </a:r>
            <a:r>
              <a:rPr lang="cs-CZ" sz="2000" dirty="0" smtClean="0">
                <a:solidFill>
                  <a:schemeClr val="accent1"/>
                </a:solidFill>
                <a:latin typeface="Comic Sans MS" pitchFamily="66" charset="0"/>
              </a:rPr>
              <a:t> aktivace </a:t>
            </a:r>
            <a:r>
              <a:rPr lang="cs-CZ" sz="2000" dirty="0">
                <a:solidFill>
                  <a:schemeClr val="accent1"/>
                </a:solidFill>
                <a:latin typeface="Comic Sans MS" pitchFamily="66" charset="0"/>
              </a:rPr>
              <a:t>nakonec vede k uvolnění Ca</a:t>
            </a:r>
            <a:r>
              <a:rPr lang="cs-CZ" sz="2000" baseline="30000" dirty="0">
                <a:solidFill>
                  <a:schemeClr val="accent1"/>
                </a:solidFill>
                <a:latin typeface="Comic Sans MS" pitchFamily="66" charset="0"/>
              </a:rPr>
              <a:t>2+ </a:t>
            </a:r>
            <a:r>
              <a:rPr lang="cs-CZ" sz="2000" dirty="0">
                <a:solidFill>
                  <a:schemeClr val="accent1"/>
                </a:solidFill>
                <a:latin typeface="Comic Sans MS" pitchFamily="66" charset="0"/>
              </a:rPr>
              <a:t>z retikula hladké svaloviny a ke stahu hladké svaloviny</a:t>
            </a:r>
          </a:p>
          <a:p>
            <a:pPr>
              <a:lnSpc>
                <a:spcPct val="110000"/>
              </a:lnSpc>
            </a:pPr>
            <a:r>
              <a:rPr lang="cs-CZ" sz="2000" dirty="0" smtClean="0">
                <a:solidFill>
                  <a:schemeClr val="accent1"/>
                </a:solidFill>
                <a:latin typeface="Comic Sans MS" pitchFamily="66" charset="0"/>
              </a:rPr>
              <a:t>jsou citlivější k adrenalinu než k </a:t>
            </a:r>
            <a:r>
              <a:rPr lang="cs-CZ" sz="2000" dirty="0" err="1" smtClean="0">
                <a:solidFill>
                  <a:schemeClr val="accent1"/>
                </a:solidFill>
                <a:latin typeface="Comic Sans MS" pitchFamily="66" charset="0"/>
              </a:rPr>
              <a:t>izoproterenolu</a:t>
            </a:r>
            <a:endParaRPr lang="cs-CZ" sz="2000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2000" dirty="0">
                <a:solidFill>
                  <a:schemeClr val="accent1"/>
                </a:solidFill>
                <a:latin typeface="Comic Sans MS" pitchFamily="66" charset="0"/>
              </a:rPr>
              <a:t>zvýšená </a:t>
            </a:r>
            <a:r>
              <a:rPr lang="cs-CZ" sz="2000" dirty="0" err="1">
                <a:solidFill>
                  <a:schemeClr val="accent1"/>
                </a:solidFill>
                <a:latin typeface="Comic Sans MS" pitchFamily="66" charset="0"/>
              </a:rPr>
              <a:t>glykogenolýza</a:t>
            </a:r>
            <a:r>
              <a:rPr lang="cs-CZ" sz="2000" dirty="0">
                <a:solidFill>
                  <a:schemeClr val="accent1"/>
                </a:solidFill>
                <a:latin typeface="Comic Sans MS" pitchFamily="66" charset="0"/>
              </a:rPr>
              <a:t> v </a:t>
            </a:r>
            <a:r>
              <a:rPr lang="cs-CZ" sz="2000" dirty="0" smtClean="0">
                <a:solidFill>
                  <a:schemeClr val="accent1"/>
                </a:solidFill>
                <a:latin typeface="Comic Sans MS" pitchFamily="66" charset="0"/>
              </a:rPr>
              <a:t>játrech, zvýšená</a:t>
            </a:r>
            <a:r>
              <a:rPr lang="cs-CZ" sz="2000" dirty="0">
                <a:solidFill>
                  <a:schemeClr val="accent1"/>
                </a:solidFill>
                <a:latin typeface="Comic Sans MS" pitchFamily="66" charset="0"/>
              </a:rPr>
              <a:t>  </a:t>
            </a:r>
            <a:r>
              <a:rPr lang="cs-CZ" sz="2000" dirty="0" smtClean="0">
                <a:solidFill>
                  <a:schemeClr val="accent1"/>
                </a:solidFill>
                <a:latin typeface="Comic Sans MS" pitchFamily="66" charset="0"/>
              </a:rPr>
              <a:t>glukoneogeneze</a:t>
            </a:r>
          </a:p>
          <a:p>
            <a:pPr>
              <a:lnSpc>
                <a:spcPct val="110000"/>
              </a:lnSpc>
            </a:pPr>
            <a:r>
              <a:rPr lang="cs-CZ" sz="2000" dirty="0" smtClean="0">
                <a:solidFill>
                  <a:schemeClr val="accent1"/>
                </a:solidFill>
                <a:latin typeface="Comic Sans MS" pitchFamily="66" charset="0"/>
              </a:rPr>
              <a:t>relaxace</a:t>
            </a:r>
            <a:r>
              <a:rPr lang="cs-CZ" sz="2000" dirty="0">
                <a:solidFill>
                  <a:schemeClr val="accent1"/>
                </a:solidFill>
                <a:latin typeface="Comic Sans MS" pitchFamily="66" charset="0"/>
              </a:rPr>
              <a:t> hladkého svalstva ve </a:t>
            </a:r>
            <a:r>
              <a:rPr lang="cs-CZ" sz="2000" dirty="0" smtClean="0">
                <a:solidFill>
                  <a:schemeClr val="accent1"/>
                </a:solidFill>
                <a:latin typeface="Comic Sans MS" pitchFamily="66" charset="0"/>
              </a:rPr>
              <a:t>střevech</a:t>
            </a:r>
            <a:endParaRPr lang="cs-CZ" sz="2000" dirty="0">
              <a:solidFill>
                <a:schemeClr val="accent1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cs-CZ" sz="2000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cs-CZ" sz="1800" dirty="0" smtClean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22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43887" cy="6524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000" dirty="0" smtClean="0">
                <a:solidFill>
                  <a:schemeClr val="accent1"/>
                </a:solidFill>
                <a:latin typeface="Comic Sans MS" pitchFamily="66" charset="0"/>
              </a:rPr>
              <a:t>Adrenergní receptory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32765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cs-CZ" sz="2000" dirty="0" smtClean="0">
                <a:solidFill>
                  <a:schemeClr val="accent1"/>
                </a:solidFill>
                <a:latin typeface="Symbol" pitchFamily="18" charset="2"/>
              </a:rPr>
              <a:t>b</a:t>
            </a:r>
            <a:r>
              <a:rPr lang="cs-CZ" sz="2000" dirty="0" smtClean="0">
                <a:solidFill>
                  <a:schemeClr val="accent1"/>
                </a:solidFill>
                <a:latin typeface="Comic Sans MS" pitchFamily="66" charset="0"/>
              </a:rPr>
              <a:t>-</a:t>
            </a:r>
            <a:r>
              <a:rPr lang="cs-CZ" sz="2000" dirty="0" err="1" smtClean="0">
                <a:solidFill>
                  <a:schemeClr val="accent1"/>
                </a:solidFill>
                <a:latin typeface="Comic Sans MS" pitchFamily="66" charset="0"/>
              </a:rPr>
              <a:t>adrenoreceptory</a:t>
            </a:r>
            <a:r>
              <a:rPr lang="cs-CZ" sz="2000" dirty="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  <a:endParaRPr lang="cs-CZ" sz="2000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2000" dirty="0" smtClean="0">
                <a:solidFill>
                  <a:schemeClr val="accent1"/>
                </a:solidFill>
                <a:latin typeface="Comic Sans MS" pitchFamily="66" charset="0"/>
              </a:rPr>
              <a:t>aktivují Ca</a:t>
            </a:r>
            <a:r>
              <a:rPr lang="cs-CZ" sz="2000" baseline="30000" dirty="0" smtClean="0">
                <a:solidFill>
                  <a:schemeClr val="accent1"/>
                </a:solidFill>
                <a:latin typeface="Comic Sans MS" pitchFamily="66" charset="0"/>
              </a:rPr>
              <a:t>2+</a:t>
            </a:r>
            <a:r>
              <a:rPr lang="cs-CZ" sz="2000" dirty="0" smtClean="0">
                <a:solidFill>
                  <a:schemeClr val="accent1"/>
                </a:solidFill>
                <a:latin typeface="Comic Sans MS" pitchFamily="66" charset="0"/>
              </a:rPr>
              <a:t> pumpu </a:t>
            </a:r>
            <a:r>
              <a:rPr lang="cs-CZ" sz="2000" dirty="0">
                <a:solidFill>
                  <a:schemeClr val="accent1"/>
                </a:solidFill>
                <a:latin typeface="Comic Sans MS" pitchFamily="66" charset="0"/>
              </a:rPr>
              <a:t>a tím rychle </a:t>
            </a:r>
            <a:r>
              <a:rPr lang="cs-CZ" sz="2000" dirty="0" smtClean="0">
                <a:solidFill>
                  <a:schemeClr val="accent1"/>
                </a:solidFill>
                <a:latin typeface="Comic Sans MS" pitchFamily="66" charset="0"/>
              </a:rPr>
              <a:t>snižují volné </a:t>
            </a:r>
            <a:r>
              <a:rPr lang="cs-CZ" sz="2000" dirty="0" err="1">
                <a:solidFill>
                  <a:schemeClr val="accent1"/>
                </a:solidFill>
                <a:latin typeface="Comic Sans MS" pitchFamily="66" charset="0"/>
              </a:rPr>
              <a:t>cytosolický</a:t>
            </a:r>
            <a:r>
              <a:rPr lang="cs-CZ" sz="2000" dirty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accent1"/>
                </a:solidFill>
                <a:latin typeface="Comic Sans MS" pitchFamily="66" charset="0"/>
              </a:rPr>
              <a:t>Ca</a:t>
            </a:r>
            <a:r>
              <a:rPr lang="cs-CZ" sz="2000" baseline="30000" dirty="0" smtClean="0">
                <a:solidFill>
                  <a:schemeClr val="accent1"/>
                </a:solidFill>
                <a:latin typeface="Comic Sans MS" pitchFamily="66" charset="0"/>
              </a:rPr>
              <a:t>2+</a:t>
            </a:r>
            <a:r>
              <a:rPr lang="cs-CZ" sz="2000" dirty="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cs-CZ" sz="2000" dirty="0" smtClean="0">
                <a:solidFill>
                  <a:schemeClr val="accent1"/>
                </a:solidFill>
                <a:latin typeface="Calibri"/>
                <a:cs typeface="Calibri"/>
              </a:rPr>
              <a:t>→ </a:t>
            </a:r>
            <a:r>
              <a:rPr lang="cs-CZ" sz="2000" dirty="0" smtClean="0">
                <a:solidFill>
                  <a:schemeClr val="accent1"/>
                </a:solidFill>
                <a:latin typeface="Comic Sans MS" pitchFamily="66" charset="0"/>
              </a:rPr>
              <a:t>vasodilatace</a:t>
            </a:r>
          </a:p>
          <a:p>
            <a:pPr>
              <a:lnSpc>
                <a:spcPct val="110000"/>
              </a:lnSpc>
            </a:pPr>
            <a:r>
              <a:rPr lang="cs-CZ" sz="2000" dirty="0" smtClean="0">
                <a:solidFill>
                  <a:schemeClr val="accent1"/>
                </a:solidFill>
                <a:latin typeface="Comic Sans MS" pitchFamily="66" charset="0"/>
              </a:rPr>
              <a:t>zvýšená svalová </a:t>
            </a:r>
            <a:r>
              <a:rPr lang="cs-CZ" sz="2000" dirty="0" err="1" smtClean="0">
                <a:solidFill>
                  <a:schemeClr val="accent1"/>
                </a:solidFill>
                <a:latin typeface="Comic Sans MS" pitchFamily="66" charset="0"/>
              </a:rPr>
              <a:t>glykogenolýza</a:t>
            </a:r>
            <a:r>
              <a:rPr lang="cs-CZ" sz="2000" dirty="0" smtClean="0">
                <a:solidFill>
                  <a:schemeClr val="accent1"/>
                </a:solidFill>
                <a:latin typeface="Comic Sans MS" pitchFamily="66" charset="0"/>
              </a:rPr>
              <a:t>, jaterní glukoneogeneze, </a:t>
            </a:r>
            <a:r>
              <a:rPr lang="cs-CZ" sz="2000" dirty="0" err="1" smtClean="0">
                <a:solidFill>
                  <a:schemeClr val="accent1"/>
                </a:solidFill>
                <a:latin typeface="Comic Sans MS" pitchFamily="66" charset="0"/>
              </a:rPr>
              <a:t>glykogenolýza</a:t>
            </a:r>
            <a:endParaRPr lang="cs-CZ" sz="2000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cs-CZ" sz="2000" dirty="0" smtClean="0">
                <a:solidFill>
                  <a:schemeClr val="accent1"/>
                </a:solidFill>
                <a:latin typeface="Comic Sans MS" pitchFamily="66" charset="0"/>
              </a:rPr>
              <a:t>mobilizace zásobního tuku</a:t>
            </a:r>
          </a:p>
          <a:p>
            <a:pPr eaLnBrk="1" hangingPunct="1">
              <a:lnSpc>
                <a:spcPct val="110000"/>
              </a:lnSpc>
            </a:pPr>
            <a:r>
              <a:rPr lang="cs-CZ" sz="2000" dirty="0" smtClean="0">
                <a:solidFill>
                  <a:schemeClr val="accent1"/>
                </a:solidFill>
                <a:latin typeface="Comic Sans MS" pitchFamily="66" charset="0"/>
              </a:rPr>
              <a:t>zrychlení srdeční frekvence, prohloubení srdečních stahů</a:t>
            </a:r>
          </a:p>
          <a:p>
            <a:pPr eaLnBrk="1" hangingPunct="1">
              <a:lnSpc>
                <a:spcPct val="80000"/>
              </a:lnSpc>
            </a:pPr>
            <a:endParaRPr lang="cs-CZ" sz="2000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cs-CZ" sz="1800" dirty="0" smtClean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23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Katecholaminy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2" t="23283" r="26128" b="47612"/>
          <a:stretch/>
        </p:blipFill>
        <p:spPr bwMode="auto">
          <a:xfrm>
            <a:off x="251520" y="2852936"/>
            <a:ext cx="8389959" cy="384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39552" y="12687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a) </a:t>
            </a:r>
            <a:r>
              <a:rPr lang="cs-CZ" dirty="0" err="1">
                <a:solidFill>
                  <a:schemeClr val="accent1"/>
                </a:solidFill>
              </a:rPr>
              <a:t>fenylalaninhydroxylasa</a:t>
            </a:r>
            <a:r>
              <a:rPr lang="cs-CZ" dirty="0">
                <a:solidFill>
                  <a:schemeClr val="accent1"/>
                </a:solidFill>
              </a:rPr>
              <a:t> </a:t>
            </a:r>
          </a:p>
          <a:p>
            <a:r>
              <a:rPr lang="cs-CZ" dirty="0">
                <a:solidFill>
                  <a:schemeClr val="accent1"/>
                </a:solidFill>
              </a:rPr>
              <a:t>b) </a:t>
            </a:r>
            <a:r>
              <a:rPr lang="cs-CZ" dirty="0" err="1">
                <a:solidFill>
                  <a:schemeClr val="accent1"/>
                </a:solidFill>
              </a:rPr>
              <a:t>tyrosinhydroxylasa</a:t>
            </a:r>
            <a:r>
              <a:rPr lang="cs-CZ" dirty="0">
                <a:solidFill>
                  <a:schemeClr val="accent1"/>
                </a:solidFill>
              </a:rPr>
              <a:t> </a:t>
            </a:r>
          </a:p>
          <a:p>
            <a:r>
              <a:rPr lang="cs-CZ" dirty="0">
                <a:solidFill>
                  <a:schemeClr val="accent1"/>
                </a:solidFill>
              </a:rPr>
              <a:t>c) DOPA-</a:t>
            </a:r>
            <a:r>
              <a:rPr lang="cs-CZ" dirty="0" err="1">
                <a:solidFill>
                  <a:schemeClr val="accent1"/>
                </a:solidFill>
              </a:rPr>
              <a:t>dekarboxylasa</a:t>
            </a:r>
            <a:r>
              <a:rPr lang="cs-CZ" dirty="0">
                <a:solidFill>
                  <a:schemeClr val="accent1"/>
                </a:solidFill>
              </a:rPr>
              <a:t> </a:t>
            </a:r>
          </a:p>
          <a:p>
            <a:r>
              <a:rPr lang="cs-CZ" dirty="0">
                <a:solidFill>
                  <a:schemeClr val="accent1"/>
                </a:solidFill>
              </a:rPr>
              <a:t>d) dopamin-</a:t>
            </a:r>
            <a:r>
              <a:rPr lang="el-GR" dirty="0">
                <a:solidFill>
                  <a:schemeClr val="accent1"/>
                </a:solidFill>
              </a:rPr>
              <a:t>β-</a:t>
            </a:r>
            <a:r>
              <a:rPr lang="cs-CZ" dirty="0" err="1">
                <a:solidFill>
                  <a:schemeClr val="accent1"/>
                </a:solidFill>
              </a:rPr>
              <a:t>hydroxylasa</a:t>
            </a:r>
            <a:r>
              <a:rPr lang="cs-CZ" dirty="0">
                <a:solidFill>
                  <a:schemeClr val="accent1"/>
                </a:solidFill>
              </a:rPr>
              <a:t> </a:t>
            </a:r>
          </a:p>
          <a:p>
            <a:r>
              <a:rPr lang="cs-CZ" dirty="0">
                <a:solidFill>
                  <a:schemeClr val="accent1"/>
                </a:solidFill>
              </a:rPr>
              <a:t>e) </a:t>
            </a:r>
            <a:r>
              <a:rPr lang="cs-CZ" dirty="0" err="1">
                <a:solidFill>
                  <a:schemeClr val="accent1"/>
                </a:solidFill>
              </a:rPr>
              <a:t>norepinephrin</a:t>
            </a:r>
            <a:r>
              <a:rPr lang="cs-CZ" dirty="0">
                <a:solidFill>
                  <a:schemeClr val="accent1"/>
                </a:solidFill>
              </a:rPr>
              <a:t>-N-</a:t>
            </a:r>
            <a:r>
              <a:rPr lang="cs-CZ" dirty="0" err="1">
                <a:solidFill>
                  <a:schemeClr val="accent1"/>
                </a:solidFill>
              </a:rPr>
              <a:t>methyltransferasa</a:t>
            </a:r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9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Adrenalin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7544" y="1196752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1"/>
                </a:solidFill>
              </a:rPr>
              <a:t>vazodilatace </a:t>
            </a:r>
            <a:r>
              <a:rPr lang="cs-CZ" sz="2000" dirty="0">
                <a:solidFill>
                  <a:schemeClr val="accent1"/>
                </a:solidFill>
              </a:rPr>
              <a:t>kosterního </a:t>
            </a:r>
            <a:r>
              <a:rPr lang="cs-CZ" sz="2000" dirty="0" smtClean="0">
                <a:solidFill>
                  <a:schemeClr val="accent1"/>
                </a:solidFill>
              </a:rPr>
              <a:t>svalstva</a:t>
            </a:r>
            <a:r>
              <a:rPr lang="cs-CZ" sz="2000" dirty="0">
                <a:solidFill>
                  <a:schemeClr val="accent1"/>
                </a:solidFill>
              </a:rPr>
              <a:t>, </a:t>
            </a:r>
            <a:r>
              <a:rPr lang="cs-CZ" sz="2000" dirty="0" smtClean="0">
                <a:solidFill>
                  <a:schemeClr val="accent1"/>
                </a:solidFill>
              </a:rPr>
              <a:t>vazokonstrikce </a:t>
            </a:r>
            <a:r>
              <a:rPr lang="cs-CZ" sz="2000" dirty="0">
                <a:solidFill>
                  <a:schemeClr val="accent1"/>
                </a:solidFill>
              </a:rPr>
              <a:t>arteriol kůže a vnitřních </a:t>
            </a:r>
            <a:r>
              <a:rPr lang="cs-CZ" sz="2000" dirty="0" smtClean="0">
                <a:solidFill>
                  <a:schemeClr val="accent1"/>
                </a:solidFill>
              </a:rPr>
              <a:t>orgánů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1"/>
                </a:solidFill>
              </a:rPr>
              <a:t>v cévách převládá ve fyziologických množstvích účinek </a:t>
            </a:r>
            <a:r>
              <a:rPr lang="cs-CZ" sz="2000" dirty="0" err="1" smtClean="0">
                <a:solidFill>
                  <a:schemeClr val="accent1"/>
                </a:solidFill>
              </a:rPr>
              <a:t>vazodilatační</a:t>
            </a:r>
            <a:endParaRPr lang="cs-CZ" sz="20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>
                <a:solidFill>
                  <a:schemeClr val="accent1"/>
                </a:solidFill>
              </a:rPr>
              <a:t>v</a:t>
            </a:r>
            <a:r>
              <a:rPr lang="cs-CZ" sz="2000" dirty="0" smtClean="0">
                <a:solidFill>
                  <a:schemeClr val="accent1"/>
                </a:solidFill>
              </a:rPr>
              <a:t> </a:t>
            </a:r>
            <a:r>
              <a:rPr lang="cs-CZ" sz="2000" dirty="0">
                <a:solidFill>
                  <a:schemeClr val="accent1"/>
                </a:solidFill>
              </a:rPr>
              <a:t>srdci adrenalin </a:t>
            </a:r>
            <a:r>
              <a:rPr lang="cs-CZ" sz="2000" dirty="0" smtClean="0">
                <a:solidFill>
                  <a:schemeClr val="accent1"/>
                </a:solidFill>
              </a:rPr>
              <a:t> </a:t>
            </a:r>
            <a:r>
              <a:rPr lang="cs-CZ" sz="2000" dirty="0">
                <a:solidFill>
                  <a:schemeClr val="accent1"/>
                </a:solidFill>
              </a:rPr>
              <a:t>z</a:t>
            </a:r>
            <a:r>
              <a:rPr lang="cs-CZ" sz="2000" dirty="0" smtClean="0">
                <a:solidFill>
                  <a:schemeClr val="accent1"/>
                </a:solidFill>
              </a:rPr>
              <a:t>vyšuje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cs-CZ" sz="2000" dirty="0" smtClean="0">
                <a:solidFill>
                  <a:schemeClr val="accent1"/>
                </a:solidFill>
              </a:rPr>
              <a:t>frekvenci </a:t>
            </a:r>
            <a:r>
              <a:rPr lang="cs-CZ" sz="2000" dirty="0">
                <a:solidFill>
                  <a:schemeClr val="accent1"/>
                </a:solidFill>
              </a:rPr>
              <a:t>stahů (pozitivně </a:t>
            </a:r>
            <a:r>
              <a:rPr lang="cs-CZ" sz="2000" dirty="0" err="1">
                <a:solidFill>
                  <a:schemeClr val="accent1"/>
                </a:solidFill>
              </a:rPr>
              <a:t>chronotropní</a:t>
            </a:r>
            <a:r>
              <a:rPr lang="cs-CZ" sz="2000" dirty="0">
                <a:solidFill>
                  <a:schemeClr val="accent1"/>
                </a:solidFill>
              </a:rPr>
              <a:t> účinek</a:t>
            </a:r>
            <a:r>
              <a:rPr lang="cs-CZ" sz="2000" dirty="0" smtClean="0">
                <a:solidFill>
                  <a:schemeClr val="accent1"/>
                </a:solidFill>
              </a:rPr>
              <a:t>),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cs-CZ" sz="2000" dirty="0" smtClean="0">
                <a:solidFill>
                  <a:schemeClr val="accent1"/>
                </a:solidFill>
              </a:rPr>
              <a:t>stažlivost </a:t>
            </a:r>
            <a:r>
              <a:rPr lang="cs-CZ" sz="2000" dirty="0" smtClean="0">
                <a:solidFill>
                  <a:schemeClr val="accent1"/>
                </a:solidFill>
              </a:rPr>
              <a:t>(</a:t>
            </a:r>
            <a:r>
              <a:rPr lang="cs-CZ" sz="2000" dirty="0">
                <a:solidFill>
                  <a:schemeClr val="accent1"/>
                </a:solidFill>
              </a:rPr>
              <a:t>pozitivně </a:t>
            </a:r>
            <a:r>
              <a:rPr lang="cs-CZ" sz="2000" dirty="0" err="1">
                <a:solidFill>
                  <a:schemeClr val="accent1"/>
                </a:solidFill>
              </a:rPr>
              <a:t>inotropní</a:t>
            </a:r>
            <a:r>
              <a:rPr lang="cs-CZ" sz="2000" dirty="0">
                <a:solidFill>
                  <a:schemeClr val="accent1"/>
                </a:solidFill>
              </a:rPr>
              <a:t> </a:t>
            </a:r>
            <a:r>
              <a:rPr lang="cs-CZ" sz="2000" dirty="0" smtClean="0">
                <a:solidFill>
                  <a:schemeClr val="accent1"/>
                </a:solidFill>
              </a:rPr>
              <a:t>účinek)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cs-CZ" sz="2000" dirty="0" smtClean="0">
                <a:solidFill>
                  <a:schemeClr val="accent1"/>
                </a:solidFill>
              </a:rPr>
              <a:t>rychlost </a:t>
            </a:r>
            <a:r>
              <a:rPr lang="cs-CZ" sz="2000" dirty="0">
                <a:solidFill>
                  <a:schemeClr val="accent1"/>
                </a:solidFill>
              </a:rPr>
              <a:t>vedení vzruchu atrioventrikulárním (AV) uzlem (</a:t>
            </a:r>
            <a:r>
              <a:rPr lang="cs-CZ" sz="2000" dirty="0" smtClean="0">
                <a:solidFill>
                  <a:schemeClr val="accent1"/>
                </a:solidFill>
              </a:rPr>
              <a:t>pozitivně </a:t>
            </a:r>
            <a:r>
              <a:rPr lang="cs-CZ" sz="2000" dirty="0" err="1" smtClean="0">
                <a:solidFill>
                  <a:schemeClr val="accent1"/>
                </a:solidFill>
              </a:rPr>
              <a:t>dromotropní</a:t>
            </a:r>
            <a:r>
              <a:rPr lang="cs-CZ" sz="2000" dirty="0" smtClean="0">
                <a:solidFill>
                  <a:schemeClr val="accent1"/>
                </a:solidFill>
              </a:rPr>
              <a:t> </a:t>
            </a:r>
            <a:r>
              <a:rPr lang="cs-CZ" sz="2000" dirty="0" smtClean="0">
                <a:solidFill>
                  <a:schemeClr val="accent1"/>
                </a:solidFill>
              </a:rPr>
              <a:t>účinek)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cs-CZ" sz="2000" dirty="0" smtClean="0">
                <a:solidFill>
                  <a:schemeClr val="accent1"/>
                </a:solidFill>
              </a:rPr>
              <a:t>srdeční </a:t>
            </a:r>
            <a:r>
              <a:rPr lang="cs-CZ" sz="2000" dirty="0">
                <a:solidFill>
                  <a:schemeClr val="accent1"/>
                </a:solidFill>
              </a:rPr>
              <a:t>dráždivost (pozitivně </a:t>
            </a:r>
            <a:r>
              <a:rPr lang="cs-CZ" sz="2000" dirty="0" err="1">
                <a:solidFill>
                  <a:schemeClr val="accent1"/>
                </a:solidFill>
              </a:rPr>
              <a:t>bathmotropní</a:t>
            </a:r>
            <a:r>
              <a:rPr lang="cs-CZ" sz="2000" dirty="0">
                <a:solidFill>
                  <a:schemeClr val="accent1"/>
                </a:solidFill>
              </a:rPr>
              <a:t> účinek) </a:t>
            </a:r>
            <a:endParaRPr lang="cs-CZ" sz="2000" dirty="0" smtClean="0">
              <a:solidFill>
                <a:schemeClr val="accent1"/>
              </a:solidFill>
            </a:endParaRPr>
          </a:p>
          <a:p>
            <a:endParaRPr lang="cs-CZ" sz="20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>
                <a:solidFill>
                  <a:schemeClr val="accent1"/>
                </a:solidFill>
              </a:rPr>
              <a:t>ú</a:t>
            </a:r>
            <a:r>
              <a:rPr lang="cs-CZ" sz="2000" dirty="0" smtClean="0">
                <a:solidFill>
                  <a:schemeClr val="accent1"/>
                </a:solidFill>
              </a:rPr>
              <a:t>činky </a:t>
            </a:r>
            <a:r>
              <a:rPr lang="cs-CZ" sz="2000" dirty="0">
                <a:solidFill>
                  <a:schemeClr val="accent1"/>
                </a:solidFill>
              </a:rPr>
              <a:t>na srdeční sval se uskutečňují přes </a:t>
            </a:r>
            <a:r>
              <a:rPr lang="el-GR" sz="2000" dirty="0">
                <a:solidFill>
                  <a:schemeClr val="accent1"/>
                </a:solidFill>
              </a:rPr>
              <a:t>β </a:t>
            </a:r>
            <a:r>
              <a:rPr lang="cs-CZ" sz="2000" dirty="0" smtClean="0">
                <a:solidFill>
                  <a:schemeClr val="accent1"/>
                </a:solidFill>
              </a:rPr>
              <a:t>receptory</a:t>
            </a:r>
            <a:endParaRPr lang="cs-CZ" sz="2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01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Adrenalin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7544" y="1196752"/>
            <a:ext cx="828092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accent1"/>
                </a:solidFill>
              </a:rPr>
              <a:t>β1 </a:t>
            </a:r>
            <a:r>
              <a:rPr lang="cs-CZ" sz="2000" dirty="0">
                <a:solidFill>
                  <a:schemeClr val="accent1"/>
                </a:solidFill>
              </a:rPr>
              <a:t>adrenergní receptory v srdci </a:t>
            </a:r>
            <a:r>
              <a:rPr lang="cs-CZ" sz="2000" dirty="0" smtClean="0">
                <a:solidFill>
                  <a:schemeClr val="accent1"/>
                </a:solidFill>
              </a:rPr>
              <a:t>aktivují </a:t>
            </a:r>
            <a:r>
              <a:rPr lang="cs-CZ" sz="2000" dirty="0">
                <a:solidFill>
                  <a:schemeClr val="accent1"/>
                </a:solidFill>
              </a:rPr>
              <a:t>Ca2+ kanály prostřednictvím aktivace </a:t>
            </a:r>
            <a:r>
              <a:rPr lang="cs-CZ" sz="2000" dirty="0" err="1" smtClean="0">
                <a:solidFill>
                  <a:schemeClr val="accent1"/>
                </a:solidFill>
              </a:rPr>
              <a:t>adenylylcyklázy</a:t>
            </a:r>
            <a:r>
              <a:rPr lang="cs-CZ" sz="2000" dirty="0" smtClean="0">
                <a:solidFill>
                  <a:schemeClr val="accent1"/>
                </a:solidFill>
              </a:rPr>
              <a:t> </a:t>
            </a:r>
            <a:r>
              <a:rPr lang="cs-CZ" sz="2000" dirty="0" smtClean="0">
                <a:solidFill>
                  <a:schemeClr val="accent1"/>
                </a:solidFill>
                <a:latin typeface="Calibri"/>
                <a:cs typeface="Calibri"/>
              </a:rPr>
              <a:t>→ </a:t>
            </a:r>
            <a:r>
              <a:rPr lang="cs-CZ" sz="2000" dirty="0" smtClean="0">
                <a:solidFill>
                  <a:schemeClr val="accent1"/>
                </a:solidFill>
              </a:rPr>
              <a:t>produkce </a:t>
            </a:r>
            <a:r>
              <a:rPr lang="cs-CZ" sz="2000" dirty="0" err="1">
                <a:solidFill>
                  <a:schemeClr val="accent1"/>
                </a:solidFill>
              </a:rPr>
              <a:t>cAMP</a:t>
            </a:r>
            <a:r>
              <a:rPr lang="cs-CZ" sz="2000" dirty="0">
                <a:solidFill>
                  <a:schemeClr val="accent1"/>
                </a:solidFill>
              </a:rPr>
              <a:t>, které </a:t>
            </a:r>
            <a:r>
              <a:rPr lang="cs-CZ" sz="2000" dirty="0" smtClean="0">
                <a:solidFill>
                  <a:schemeClr val="accent1"/>
                </a:solidFill>
              </a:rPr>
              <a:t>stimuluje </a:t>
            </a:r>
            <a:r>
              <a:rPr lang="cs-CZ" sz="2000" dirty="0" err="1">
                <a:solidFill>
                  <a:schemeClr val="accent1"/>
                </a:solidFill>
              </a:rPr>
              <a:t>proteinkinázy</a:t>
            </a:r>
            <a:r>
              <a:rPr lang="cs-CZ" sz="2000" dirty="0">
                <a:solidFill>
                  <a:schemeClr val="accent1"/>
                </a:solidFill>
              </a:rPr>
              <a:t> A </a:t>
            </a:r>
            <a:r>
              <a:rPr lang="cs-CZ" sz="2000" dirty="0" err="1">
                <a:solidFill>
                  <a:schemeClr val="accent1"/>
                </a:solidFill>
              </a:rPr>
              <a:t>a</a:t>
            </a:r>
            <a:r>
              <a:rPr lang="cs-CZ" sz="2000" dirty="0">
                <a:solidFill>
                  <a:schemeClr val="accent1"/>
                </a:solidFill>
              </a:rPr>
              <a:t> srdce se stahuje </a:t>
            </a:r>
            <a:r>
              <a:rPr lang="cs-CZ" sz="2000" dirty="0" smtClean="0">
                <a:solidFill>
                  <a:schemeClr val="accent1"/>
                </a:solidFill>
              </a:rPr>
              <a:t>víc</a:t>
            </a:r>
          </a:p>
          <a:p>
            <a:endParaRPr lang="cs-CZ" sz="20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>
                <a:solidFill>
                  <a:schemeClr val="accent1"/>
                </a:solidFill>
              </a:rPr>
              <a:t>a</a:t>
            </a:r>
            <a:r>
              <a:rPr lang="cs-CZ" sz="2000" dirty="0" smtClean="0">
                <a:solidFill>
                  <a:schemeClr val="accent1"/>
                </a:solidFill>
              </a:rPr>
              <a:t>drenalin </a:t>
            </a:r>
            <a:r>
              <a:rPr lang="cs-CZ" sz="2000" dirty="0">
                <a:solidFill>
                  <a:schemeClr val="accent1"/>
                </a:solidFill>
              </a:rPr>
              <a:t>zvyšuje systolický TK (zvýšení stažlivosti); </a:t>
            </a:r>
            <a:endParaRPr lang="cs-CZ" sz="20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1"/>
                </a:solidFill>
              </a:rPr>
              <a:t>noradrenalin </a:t>
            </a:r>
            <a:r>
              <a:rPr lang="cs-CZ" sz="2000" dirty="0">
                <a:solidFill>
                  <a:schemeClr val="accent1"/>
                </a:solidFill>
              </a:rPr>
              <a:t>naopak stimuluje diastolickou </a:t>
            </a:r>
            <a:r>
              <a:rPr lang="cs-CZ" sz="2000" dirty="0" smtClean="0">
                <a:solidFill>
                  <a:schemeClr val="accent1"/>
                </a:solidFill>
              </a:rPr>
              <a:t>složku </a:t>
            </a:r>
            <a:r>
              <a:rPr lang="cs-CZ" sz="2000" dirty="0">
                <a:solidFill>
                  <a:schemeClr val="accent1"/>
                </a:solidFill>
              </a:rPr>
              <a:t>(zvyšuje periferní odpor </a:t>
            </a:r>
            <a:r>
              <a:rPr lang="cs-CZ" sz="2000" dirty="0" smtClean="0">
                <a:solidFill>
                  <a:schemeClr val="accent1"/>
                </a:solidFill>
              </a:rPr>
              <a:t>cév</a:t>
            </a:r>
            <a:r>
              <a:rPr lang="cs-CZ" sz="2000" dirty="0" smtClean="0">
                <a:solidFill>
                  <a:schemeClr val="accent1"/>
                </a:solidFill>
              </a:rPr>
              <a:t>)</a:t>
            </a:r>
          </a:p>
          <a:p>
            <a:endParaRPr lang="cs-CZ" sz="20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>
                <a:solidFill>
                  <a:schemeClr val="accent1"/>
                </a:solidFill>
              </a:rPr>
              <a:t>m</a:t>
            </a:r>
            <a:r>
              <a:rPr lang="cs-CZ" sz="2000" dirty="0" smtClean="0">
                <a:solidFill>
                  <a:schemeClr val="accent1"/>
                </a:solidFill>
              </a:rPr>
              <a:t>etabolické </a:t>
            </a:r>
            <a:r>
              <a:rPr lang="cs-CZ" sz="2000" dirty="0">
                <a:solidFill>
                  <a:schemeClr val="accent1"/>
                </a:solidFill>
              </a:rPr>
              <a:t>účinky katecholaminů jdou cestou </a:t>
            </a:r>
            <a:r>
              <a:rPr lang="el-GR" sz="2000" dirty="0">
                <a:solidFill>
                  <a:schemeClr val="accent1"/>
                </a:solidFill>
              </a:rPr>
              <a:t>β </a:t>
            </a:r>
            <a:r>
              <a:rPr lang="cs-CZ" sz="2000" dirty="0">
                <a:solidFill>
                  <a:schemeClr val="accent1"/>
                </a:solidFill>
              </a:rPr>
              <a:t>receptorů a </a:t>
            </a:r>
            <a:r>
              <a:rPr lang="cs-CZ" sz="2000" dirty="0" smtClean="0">
                <a:solidFill>
                  <a:schemeClr val="accent1"/>
                </a:solidFill>
              </a:rPr>
              <a:t> převládají </a:t>
            </a:r>
            <a:r>
              <a:rPr lang="cs-CZ" sz="2000" dirty="0">
                <a:solidFill>
                  <a:schemeClr val="accent1"/>
                </a:solidFill>
              </a:rPr>
              <a:t>u adrenalinu jako </a:t>
            </a:r>
            <a:r>
              <a:rPr lang="cs-CZ" sz="2000" dirty="0" smtClean="0">
                <a:solidFill>
                  <a:schemeClr val="accent1"/>
                </a:solidFill>
              </a:rPr>
              <a:t>anabolické. </a:t>
            </a:r>
          </a:p>
          <a:p>
            <a:r>
              <a:rPr lang="cs-CZ" sz="2000" dirty="0" smtClean="0">
                <a:solidFill>
                  <a:schemeClr val="accent1"/>
                </a:solidFill>
              </a:rPr>
              <a:t>zvyšuje se: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cs-CZ" sz="2000" dirty="0">
                <a:solidFill>
                  <a:schemeClr val="accent1"/>
                </a:solidFill>
              </a:rPr>
              <a:t>m</a:t>
            </a:r>
            <a:r>
              <a:rPr lang="cs-CZ" sz="2000" dirty="0" smtClean="0">
                <a:solidFill>
                  <a:schemeClr val="accent1"/>
                </a:solidFill>
              </a:rPr>
              <a:t>etabolismus paralelně </a:t>
            </a:r>
            <a:r>
              <a:rPr lang="cs-CZ" sz="2000" dirty="0">
                <a:solidFill>
                  <a:schemeClr val="accent1"/>
                </a:solidFill>
              </a:rPr>
              <a:t>s tvorbou tepla </a:t>
            </a:r>
            <a:r>
              <a:rPr lang="cs-CZ" sz="2000" dirty="0" smtClean="0">
                <a:solidFill>
                  <a:schemeClr val="accent1"/>
                </a:solidFill>
              </a:rPr>
              <a:t>(</a:t>
            </a:r>
            <a:r>
              <a:rPr lang="cs-CZ" sz="2000" dirty="0" err="1">
                <a:solidFill>
                  <a:schemeClr val="accent1"/>
                </a:solidFill>
              </a:rPr>
              <a:t>kalorigenní</a:t>
            </a:r>
            <a:r>
              <a:rPr lang="cs-CZ" sz="2000" dirty="0">
                <a:solidFill>
                  <a:schemeClr val="accent1"/>
                </a:solidFill>
              </a:rPr>
              <a:t> </a:t>
            </a:r>
            <a:r>
              <a:rPr lang="cs-CZ" sz="2000" dirty="0" smtClean="0">
                <a:solidFill>
                  <a:schemeClr val="accent1"/>
                </a:solidFill>
              </a:rPr>
              <a:t>účinek)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cs-CZ" sz="2000" dirty="0" err="1" smtClean="0">
                <a:solidFill>
                  <a:schemeClr val="accent1"/>
                </a:solidFill>
              </a:rPr>
              <a:t>glykogenolýza</a:t>
            </a:r>
            <a:r>
              <a:rPr lang="cs-CZ" sz="2000" dirty="0" smtClean="0">
                <a:solidFill>
                  <a:schemeClr val="accent1"/>
                </a:solidFill>
              </a:rPr>
              <a:t> </a:t>
            </a:r>
            <a:r>
              <a:rPr lang="cs-CZ" sz="2000" dirty="0">
                <a:solidFill>
                  <a:schemeClr val="accent1"/>
                </a:solidFill>
              </a:rPr>
              <a:t>v játrech a ve </a:t>
            </a:r>
            <a:r>
              <a:rPr lang="cs-CZ" sz="2000" dirty="0" smtClean="0">
                <a:solidFill>
                  <a:schemeClr val="accent1"/>
                </a:solidFill>
              </a:rPr>
              <a:t>svalech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cs-CZ" sz="2000" dirty="0" smtClean="0">
                <a:solidFill>
                  <a:schemeClr val="accent1"/>
                </a:solidFill>
              </a:rPr>
              <a:t>lipolýza </a:t>
            </a:r>
            <a:r>
              <a:rPr lang="cs-CZ" sz="2000" dirty="0">
                <a:solidFill>
                  <a:schemeClr val="accent1"/>
                </a:solidFill>
              </a:rPr>
              <a:t>v tukové </a:t>
            </a:r>
            <a:r>
              <a:rPr lang="cs-CZ" sz="2000" dirty="0" smtClean="0">
                <a:solidFill>
                  <a:schemeClr val="accent1"/>
                </a:solidFill>
              </a:rPr>
              <a:t>tkáni</a:t>
            </a:r>
          </a:p>
          <a:p>
            <a:endParaRPr lang="cs-CZ" sz="2000" dirty="0" smtClean="0">
              <a:solidFill>
                <a:schemeClr val="accent1"/>
              </a:solidFill>
            </a:endParaRPr>
          </a:p>
          <a:p>
            <a:pPr marL="342900" indent="-342900">
              <a:buFont typeface="Courier New" pitchFamily="49" charset="0"/>
              <a:buChar char="o"/>
            </a:pPr>
            <a:r>
              <a:rPr lang="cs-CZ" sz="2000" dirty="0">
                <a:solidFill>
                  <a:schemeClr val="accent1"/>
                </a:solidFill>
              </a:rPr>
              <a:t>o</a:t>
            </a:r>
            <a:r>
              <a:rPr lang="cs-CZ" sz="2000" dirty="0" smtClean="0">
                <a:solidFill>
                  <a:schemeClr val="accent1"/>
                </a:solidFill>
              </a:rPr>
              <a:t>vlivňují </a:t>
            </a:r>
            <a:r>
              <a:rPr lang="cs-CZ" sz="2000" dirty="0">
                <a:solidFill>
                  <a:schemeClr val="accent1"/>
                </a:solidFill>
              </a:rPr>
              <a:t>sekreci </a:t>
            </a:r>
            <a:r>
              <a:rPr lang="cs-CZ" sz="2000" dirty="0" err="1" smtClean="0">
                <a:solidFill>
                  <a:schemeClr val="accent1"/>
                </a:solidFill>
              </a:rPr>
              <a:t>hypothalamických</a:t>
            </a:r>
            <a:r>
              <a:rPr lang="cs-CZ" sz="2000" dirty="0" smtClean="0">
                <a:solidFill>
                  <a:schemeClr val="accent1"/>
                </a:solidFill>
              </a:rPr>
              <a:t> </a:t>
            </a:r>
            <a:r>
              <a:rPr lang="cs-CZ" sz="2000" dirty="0">
                <a:solidFill>
                  <a:schemeClr val="accent1"/>
                </a:solidFill>
              </a:rPr>
              <a:t>hormonů, sekreci reninu a mnoha dalších </a:t>
            </a:r>
            <a:r>
              <a:rPr lang="cs-CZ" sz="2000" dirty="0" smtClean="0">
                <a:solidFill>
                  <a:schemeClr val="accent1"/>
                </a:solidFill>
              </a:rPr>
              <a:t>hormonů</a:t>
            </a:r>
            <a:endParaRPr lang="cs-CZ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3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Adrenalin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14338" name="Picture 2" descr="Glucose counter-regulatory hormones: effect on the li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3089939" cy="498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hat-when-how.com/wp-content/uploads/2012/04/tmp1425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901212" cy="498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84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http://www.cybermedicine2000.com/pharmacology2000/Autonomics/Adrenergics1/adenylyl%20cyclase%20activation%20by%20G%20protein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4095"/>
            <a:ext cx="5184576" cy="288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he adrenergic receptors (or adrenoceptors) are a class of G protein-coupled receptors that are targets of the catecholamines, especially noradrenaline (norepinephrine) and adrenaline (epinephrine)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749" y="3949862"/>
            <a:ext cx="5170022" cy="290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509836" y="116632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Adrenalin</a:t>
            </a:r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Endokrinní systém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147248" cy="532859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cs-CZ" sz="8000" dirty="0" smtClean="0">
                <a:solidFill>
                  <a:schemeClr val="accent1"/>
                </a:solidFill>
                <a:latin typeface="+mj-lt"/>
              </a:rPr>
              <a:t>řecky: </a:t>
            </a:r>
            <a:r>
              <a:rPr lang="el-GR" sz="8000" dirty="0">
                <a:solidFill>
                  <a:schemeClr val="accent1"/>
                </a:solidFill>
                <a:latin typeface="+mj-lt"/>
              </a:rPr>
              <a:t>endon</a:t>
            </a:r>
            <a:r>
              <a:rPr lang="cs-CZ" sz="8000" dirty="0">
                <a:solidFill>
                  <a:schemeClr val="accent1"/>
                </a:solidFill>
                <a:latin typeface="+mj-lt"/>
              </a:rPr>
              <a:t> – uvnitř, </a:t>
            </a:r>
            <a:r>
              <a:rPr lang="el-GR" sz="8000" dirty="0">
                <a:solidFill>
                  <a:schemeClr val="accent1"/>
                </a:solidFill>
                <a:latin typeface="+mj-lt"/>
              </a:rPr>
              <a:t>krinein</a:t>
            </a:r>
            <a:r>
              <a:rPr lang="cs-CZ" sz="8000" dirty="0">
                <a:solidFill>
                  <a:schemeClr val="accent1"/>
                </a:solidFill>
                <a:latin typeface="+mj-lt"/>
              </a:rPr>
              <a:t> – </a:t>
            </a:r>
            <a:r>
              <a:rPr lang="cs-CZ" sz="8000" dirty="0" smtClean="0">
                <a:solidFill>
                  <a:schemeClr val="accent1"/>
                </a:solidFill>
                <a:latin typeface="+mj-lt"/>
              </a:rPr>
              <a:t>vylučovat</a:t>
            </a:r>
          </a:p>
          <a:p>
            <a:pPr>
              <a:lnSpc>
                <a:spcPct val="120000"/>
              </a:lnSpc>
            </a:pPr>
            <a:r>
              <a:rPr lang="cs-CZ" sz="8000" dirty="0">
                <a:solidFill>
                  <a:schemeClr val="accent1"/>
                </a:solidFill>
                <a:latin typeface="+mj-lt"/>
              </a:rPr>
              <a:t>v</a:t>
            </a:r>
            <a:r>
              <a:rPr lang="cs-CZ" sz="8000" dirty="0" smtClean="0">
                <a:solidFill>
                  <a:schemeClr val="accent1"/>
                </a:solidFill>
                <a:latin typeface="+mj-lt"/>
              </a:rPr>
              <a:t>znik hormonů, žlázy z vnitřní sekrecí </a:t>
            </a:r>
            <a:endParaRPr lang="en-US" sz="8000" dirty="0">
              <a:solidFill>
                <a:schemeClr val="accent1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cs-CZ" sz="8000" dirty="0">
                <a:solidFill>
                  <a:schemeClr val="accent1"/>
                </a:solidFill>
                <a:latin typeface="+mj-lt"/>
              </a:rPr>
              <a:t>koordinuje funkci buněk v rámci </a:t>
            </a:r>
            <a:r>
              <a:rPr lang="cs-CZ" sz="8000" dirty="0" smtClean="0">
                <a:solidFill>
                  <a:schemeClr val="accent1"/>
                </a:solidFill>
                <a:latin typeface="+mj-lt"/>
              </a:rPr>
              <a:t>tkáně</a:t>
            </a:r>
          </a:p>
          <a:p>
            <a:pPr>
              <a:lnSpc>
                <a:spcPct val="120000"/>
              </a:lnSpc>
            </a:pPr>
            <a:r>
              <a:rPr lang="cs-CZ" sz="8000" dirty="0" smtClean="0">
                <a:solidFill>
                  <a:schemeClr val="accent1"/>
                </a:solidFill>
              </a:rPr>
              <a:t>podílí </a:t>
            </a:r>
            <a:r>
              <a:rPr lang="cs-CZ" sz="8000" dirty="0">
                <a:solidFill>
                  <a:schemeClr val="accent1"/>
                </a:solidFill>
              </a:rPr>
              <a:t>se na udržení homeostázy, reguluje metabolismus, odezvu organismu na stres a je hlavní regulátorem růstu a reprodukce </a:t>
            </a:r>
            <a:r>
              <a:rPr lang="cs-CZ" sz="8000" dirty="0" smtClean="0">
                <a:solidFill>
                  <a:schemeClr val="accent1"/>
                </a:solidFill>
              </a:rPr>
              <a:t>jedince</a:t>
            </a:r>
          </a:p>
          <a:p>
            <a:pPr>
              <a:lnSpc>
                <a:spcPct val="120000"/>
              </a:lnSpc>
            </a:pPr>
            <a:r>
              <a:rPr lang="cs-CZ" sz="8000" dirty="0" smtClean="0">
                <a:solidFill>
                  <a:schemeClr val="accent1"/>
                </a:solidFill>
              </a:rPr>
              <a:t>uplatňuje se hlavně </a:t>
            </a:r>
            <a:r>
              <a:rPr lang="cs-CZ" sz="8000" dirty="0">
                <a:solidFill>
                  <a:schemeClr val="accent1"/>
                </a:solidFill>
              </a:rPr>
              <a:t>při pomalejších regulacích dlouhodobého </a:t>
            </a:r>
            <a:r>
              <a:rPr lang="cs-CZ" sz="8000" dirty="0" smtClean="0">
                <a:solidFill>
                  <a:schemeClr val="accent1"/>
                </a:solidFill>
              </a:rPr>
              <a:t>charakteru</a:t>
            </a:r>
            <a:endParaRPr lang="en-US" sz="8000" dirty="0">
              <a:solidFill>
                <a:schemeClr val="accent1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cs-CZ" sz="8000" dirty="0">
                <a:solidFill>
                  <a:schemeClr val="accent1"/>
                </a:solidFill>
                <a:latin typeface="+mj-lt"/>
              </a:rPr>
              <a:t>odpověď na endokrinní </a:t>
            </a:r>
            <a:r>
              <a:rPr lang="cs-CZ" sz="8000" dirty="0" smtClean="0">
                <a:solidFill>
                  <a:schemeClr val="accent1"/>
                </a:solidFill>
                <a:latin typeface="+mj-lt"/>
              </a:rPr>
              <a:t>stimul </a:t>
            </a:r>
            <a:r>
              <a:rPr lang="cs-CZ" sz="8000" dirty="0">
                <a:solidFill>
                  <a:schemeClr val="accent1"/>
                </a:solidFill>
                <a:latin typeface="+mj-lt"/>
              </a:rPr>
              <a:t>se objevuje během minut až </a:t>
            </a:r>
            <a:r>
              <a:rPr lang="cs-CZ" sz="8000" dirty="0" smtClean="0">
                <a:solidFill>
                  <a:schemeClr val="accent1"/>
                </a:solidFill>
                <a:latin typeface="+mj-lt"/>
              </a:rPr>
              <a:t>hodin</a:t>
            </a:r>
          </a:p>
          <a:p>
            <a:pPr>
              <a:lnSpc>
                <a:spcPct val="120000"/>
              </a:lnSpc>
            </a:pPr>
            <a:r>
              <a:rPr lang="cs-CZ" sz="8000" dirty="0">
                <a:solidFill>
                  <a:schemeClr val="accent1"/>
                </a:solidFill>
              </a:rPr>
              <a:t>kooperace s nervovou </a:t>
            </a:r>
            <a:r>
              <a:rPr lang="cs-CZ" sz="8000" dirty="0" smtClean="0">
                <a:solidFill>
                  <a:schemeClr val="accent1"/>
                </a:solidFill>
              </a:rPr>
              <a:t>soustavou</a:t>
            </a:r>
          </a:p>
          <a:p>
            <a:pPr marL="0" indent="0">
              <a:buNone/>
            </a:pPr>
            <a:endParaRPr lang="cs-CZ" sz="8000" dirty="0" smtClean="0">
              <a:solidFill>
                <a:srgbClr val="669CF4"/>
              </a:solidFill>
            </a:endParaRPr>
          </a:p>
          <a:p>
            <a:pPr marL="0" indent="0">
              <a:buNone/>
            </a:pPr>
            <a:endParaRPr lang="cs-CZ" sz="8000" dirty="0" smtClean="0">
              <a:solidFill>
                <a:srgbClr val="669CF4"/>
              </a:solidFill>
            </a:endParaRPr>
          </a:p>
          <a:p>
            <a:pPr marL="0" indent="0">
              <a:buNone/>
            </a:pPr>
            <a:r>
              <a:rPr lang="cs-CZ" sz="8000" dirty="0" smtClean="0">
                <a:solidFill>
                  <a:srgbClr val="669CF4"/>
                </a:solidFill>
              </a:rPr>
              <a:t>Přehled </a:t>
            </a:r>
            <a:r>
              <a:rPr lang="cs-CZ" sz="8000" dirty="0">
                <a:solidFill>
                  <a:srgbClr val="669CF4"/>
                </a:solidFill>
              </a:rPr>
              <a:t>chemických </a:t>
            </a:r>
            <a:r>
              <a:rPr lang="cs-CZ" sz="8000" dirty="0" smtClean="0">
                <a:solidFill>
                  <a:srgbClr val="669CF4"/>
                </a:solidFill>
              </a:rPr>
              <a:t>regulátorů</a:t>
            </a:r>
            <a:endParaRPr lang="cs-CZ" sz="8000" dirty="0">
              <a:solidFill>
                <a:srgbClr val="669CF4"/>
              </a:solidFill>
            </a:endParaRPr>
          </a:p>
          <a:p>
            <a:r>
              <a:rPr lang="cs-CZ" sz="8000" dirty="0">
                <a:solidFill>
                  <a:schemeClr val="accent1"/>
                </a:solidFill>
              </a:rPr>
              <a:t>Feromony: signalizace mezi organismy</a:t>
            </a:r>
            <a:endParaRPr lang="en-US" sz="8000" dirty="0">
              <a:solidFill>
                <a:schemeClr val="accent1"/>
              </a:solidFill>
            </a:endParaRPr>
          </a:p>
          <a:p>
            <a:r>
              <a:rPr lang="en-US" sz="8000" dirty="0" err="1">
                <a:solidFill>
                  <a:schemeClr val="accent1"/>
                </a:solidFill>
              </a:rPr>
              <a:t>Hormon</a:t>
            </a:r>
            <a:r>
              <a:rPr lang="cs-CZ" sz="8000" dirty="0">
                <a:solidFill>
                  <a:schemeClr val="accent1"/>
                </a:solidFill>
              </a:rPr>
              <a:t>y: signalizace mezi buňkami</a:t>
            </a:r>
            <a:endParaRPr lang="en-US" sz="8000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endParaRPr lang="cs-CZ" sz="5600" dirty="0" smtClean="0">
              <a:solidFill>
                <a:schemeClr val="accent1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5600" dirty="0" smtClean="0">
              <a:solidFill>
                <a:srgbClr val="669CF4"/>
              </a:solidFill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US" dirty="0">
              <a:solidFill>
                <a:schemeClr val="accent1"/>
              </a:solidFill>
              <a:latin typeface="+mj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882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Endokrinní </a:t>
            </a:r>
            <a:r>
              <a:rPr lang="cs-CZ" dirty="0" smtClean="0">
                <a:solidFill>
                  <a:schemeClr val="accent1"/>
                </a:solidFill>
              </a:rPr>
              <a:t>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1600200"/>
            <a:ext cx="8075241" cy="506916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cs-CZ" sz="2100" dirty="0" smtClean="0">
                <a:solidFill>
                  <a:schemeClr val="accent1"/>
                </a:solidFill>
                <a:latin typeface="+mj-lt"/>
              </a:rPr>
              <a:t>běžně </a:t>
            </a:r>
            <a:r>
              <a:rPr lang="cs-CZ" sz="2100" dirty="0">
                <a:solidFill>
                  <a:schemeClr val="accent1"/>
                </a:solidFill>
                <a:latin typeface="+mj-lt"/>
              </a:rPr>
              <a:t>na základě zpětné </a:t>
            </a:r>
            <a:r>
              <a:rPr lang="cs-CZ" sz="2100" dirty="0" smtClean="0">
                <a:solidFill>
                  <a:schemeClr val="accent1"/>
                </a:solidFill>
                <a:latin typeface="+mj-lt"/>
              </a:rPr>
              <a:t>vazby = odpověď </a:t>
            </a:r>
            <a:r>
              <a:rPr lang="cs-CZ" sz="2100" dirty="0">
                <a:solidFill>
                  <a:schemeClr val="accent1"/>
                </a:solidFill>
                <a:latin typeface="+mj-lt"/>
              </a:rPr>
              <a:t>buňky na signál (hormon) zpětně ovlivňuje zdroj signálu (endokrinní žlázu</a:t>
            </a:r>
            <a:r>
              <a:rPr lang="cs-CZ" sz="2100" dirty="0" smtClean="0">
                <a:solidFill>
                  <a:schemeClr val="accent1"/>
                </a:solidFill>
                <a:latin typeface="+mj-lt"/>
              </a:rPr>
              <a:t>)</a:t>
            </a:r>
          </a:p>
          <a:p>
            <a:pPr marL="457200" indent="-457200">
              <a:lnSpc>
                <a:spcPct val="120000"/>
              </a:lnSpc>
              <a:buFont typeface="+mj-lt"/>
              <a:buAutoNum type="alphaLcParenR"/>
            </a:pPr>
            <a:r>
              <a:rPr lang="cs-CZ" sz="2100" dirty="0">
                <a:solidFill>
                  <a:schemeClr val="accent1"/>
                </a:solidFill>
                <a:latin typeface="+mj-lt"/>
              </a:rPr>
              <a:t>endokrinní žláza; </a:t>
            </a:r>
            <a:endParaRPr lang="cs-CZ" sz="2100" dirty="0" smtClean="0">
              <a:solidFill>
                <a:schemeClr val="accent1"/>
              </a:solidFill>
              <a:latin typeface="+mj-lt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lphaLcParenR"/>
            </a:pPr>
            <a:r>
              <a:rPr lang="cs-CZ" sz="2100" dirty="0" smtClean="0">
                <a:solidFill>
                  <a:schemeClr val="accent1"/>
                </a:solidFill>
                <a:latin typeface="+mj-lt"/>
              </a:rPr>
              <a:t>hormon</a:t>
            </a:r>
            <a:r>
              <a:rPr lang="cs-CZ" sz="2100" dirty="0">
                <a:solidFill>
                  <a:schemeClr val="accent1"/>
                </a:solidFill>
                <a:latin typeface="+mj-lt"/>
              </a:rPr>
              <a:t>; </a:t>
            </a:r>
            <a:endParaRPr lang="cs-CZ" sz="2100" dirty="0" smtClean="0">
              <a:solidFill>
                <a:schemeClr val="accent1"/>
              </a:solidFill>
              <a:latin typeface="+mj-lt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lphaLcParenR"/>
            </a:pPr>
            <a:r>
              <a:rPr lang="cs-CZ" sz="2100" dirty="0" smtClean="0">
                <a:solidFill>
                  <a:schemeClr val="accent1"/>
                </a:solidFill>
                <a:latin typeface="+mj-lt"/>
              </a:rPr>
              <a:t>metabolické </a:t>
            </a:r>
            <a:r>
              <a:rPr lang="cs-CZ" sz="2100" dirty="0">
                <a:solidFill>
                  <a:schemeClr val="accent1"/>
                </a:solidFill>
                <a:latin typeface="+mj-lt"/>
              </a:rPr>
              <a:t>změny vyvolané hormonem; </a:t>
            </a:r>
            <a:endParaRPr lang="cs-CZ" sz="2100" dirty="0" smtClean="0">
              <a:solidFill>
                <a:schemeClr val="accent1"/>
              </a:solidFill>
              <a:latin typeface="+mj-lt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lphaLcParenR"/>
            </a:pPr>
            <a:r>
              <a:rPr lang="cs-CZ" sz="2100" dirty="0">
                <a:solidFill>
                  <a:schemeClr val="accent1"/>
                </a:solidFill>
                <a:latin typeface="+mj-lt"/>
              </a:rPr>
              <a:t>r</a:t>
            </a:r>
            <a:r>
              <a:rPr lang="cs-CZ" sz="2100" dirty="0" smtClean="0">
                <a:solidFill>
                  <a:schemeClr val="accent1"/>
                </a:solidFill>
                <a:latin typeface="+mj-lt"/>
              </a:rPr>
              <a:t>eceptor </a:t>
            </a:r>
            <a:r>
              <a:rPr lang="cs-CZ" sz="2100" dirty="0">
                <a:solidFill>
                  <a:schemeClr val="accent1"/>
                </a:solidFill>
                <a:latin typeface="+mj-lt"/>
              </a:rPr>
              <a:t>pro hladinu hormonu nebo složení krve; </a:t>
            </a:r>
            <a:endParaRPr lang="cs-CZ" sz="2100" dirty="0" smtClean="0">
              <a:solidFill>
                <a:schemeClr val="accent1"/>
              </a:solidFill>
              <a:latin typeface="+mj-lt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lphaLcParenR"/>
            </a:pPr>
            <a:r>
              <a:rPr lang="cs-CZ" sz="2100" dirty="0" smtClean="0">
                <a:solidFill>
                  <a:schemeClr val="accent1"/>
                </a:solidFill>
                <a:latin typeface="+mj-lt"/>
              </a:rPr>
              <a:t>spojení </a:t>
            </a:r>
            <a:r>
              <a:rPr lang="cs-CZ" sz="2100" dirty="0">
                <a:solidFill>
                  <a:schemeClr val="accent1"/>
                </a:solidFill>
                <a:latin typeface="+mj-lt"/>
              </a:rPr>
              <a:t>mezi receptorem a </a:t>
            </a:r>
            <a:r>
              <a:rPr lang="cs-CZ" sz="2100" dirty="0" smtClean="0">
                <a:solidFill>
                  <a:schemeClr val="accent1"/>
                </a:solidFill>
                <a:latin typeface="+mj-lt"/>
              </a:rPr>
              <a:t>žlázou</a:t>
            </a:r>
          </a:p>
          <a:p>
            <a:pPr marL="457200" indent="-457200">
              <a:lnSpc>
                <a:spcPct val="120000"/>
              </a:lnSpc>
              <a:buFont typeface="+mj-lt"/>
              <a:buAutoNum type="alphaLcParenR"/>
            </a:pPr>
            <a:endParaRPr lang="cs-CZ" sz="2100" dirty="0">
              <a:solidFill>
                <a:schemeClr val="accent1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100" dirty="0">
                <a:solidFill>
                  <a:srgbClr val="669CF4"/>
                </a:solidFill>
              </a:rPr>
              <a:t>Základní účinky hormonů při regulaci jsou</a:t>
            </a:r>
          </a:p>
          <a:p>
            <a:pPr>
              <a:lnSpc>
                <a:spcPct val="120000"/>
              </a:lnSpc>
              <a:buFont typeface="Comic Sans MS" pitchFamily="66" charset="0"/>
              <a:buChar char="–"/>
            </a:pPr>
            <a:r>
              <a:rPr lang="cs-CZ" sz="2100" dirty="0">
                <a:solidFill>
                  <a:schemeClr val="accent1"/>
                </a:solidFill>
              </a:rPr>
              <a:t>konfigurační změny enzymů (alosterické mechanismy)</a:t>
            </a:r>
          </a:p>
          <a:p>
            <a:pPr>
              <a:lnSpc>
                <a:spcPct val="120000"/>
              </a:lnSpc>
              <a:buFont typeface="Comic Sans MS" pitchFamily="66" charset="0"/>
              <a:buChar char="–"/>
            </a:pPr>
            <a:r>
              <a:rPr lang="cs-CZ" sz="2100" dirty="0">
                <a:solidFill>
                  <a:schemeClr val="accent1"/>
                </a:solidFill>
              </a:rPr>
              <a:t>útlum nebo stimulace enzymu</a:t>
            </a:r>
          </a:p>
          <a:p>
            <a:pPr>
              <a:lnSpc>
                <a:spcPct val="120000"/>
              </a:lnSpc>
              <a:buFont typeface="Comic Sans MS" pitchFamily="66" charset="0"/>
              <a:buChar char="–"/>
            </a:pPr>
            <a:r>
              <a:rPr lang="cs-CZ" sz="2100" dirty="0">
                <a:solidFill>
                  <a:schemeClr val="accent1"/>
                </a:solidFill>
              </a:rPr>
              <a:t>změna množství substrátu</a:t>
            </a:r>
          </a:p>
          <a:p>
            <a:pPr marL="457200" indent="-457200">
              <a:lnSpc>
                <a:spcPct val="120000"/>
              </a:lnSpc>
              <a:buFont typeface="+mj-lt"/>
              <a:buAutoNum type="alphaLcParenR"/>
            </a:pPr>
            <a:endParaRPr lang="cs-CZ" sz="2100" dirty="0" smtClean="0">
              <a:solidFill>
                <a:schemeClr val="accent1"/>
              </a:solidFill>
              <a:latin typeface="+mj-lt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lphaLcParenR"/>
            </a:pPr>
            <a:endParaRPr lang="cs-CZ" sz="2100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endParaRPr lang="cs-CZ" sz="2000" dirty="0" smtClean="0">
              <a:solidFill>
                <a:srgbClr val="669CF4"/>
              </a:solidFill>
              <a:latin typeface="+mj-lt"/>
            </a:endParaRPr>
          </a:p>
          <a:p>
            <a:endParaRPr lang="cs-CZ" sz="2000" dirty="0">
              <a:solidFill>
                <a:schemeClr val="accent1"/>
              </a:solidFill>
              <a:latin typeface="+mj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190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Endokrinní </a:t>
            </a:r>
            <a:r>
              <a:rPr lang="cs-CZ" dirty="0" smtClean="0">
                <a:solidFill>
                  <a:schemeClr val="accent1"/>
                </a:solidFill>
              </a:rPr>
              <a:t>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1600200"/>
            <a:ext cx="8003233" cy="506916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100" dirty="0">
                <a:solidFill>
                  <a:schemeClr val="accent1"/>
                </a:solidFill>
                <a:latin typeface="+mj-lt"/>
              </a:rPr>
              <a:t>P</a:t>
            </a:r>
            <a:r>
              <a:rPr lang="cs-CZ" sz="2100" dirty="0" smtClean="0">
                <a:solidFill>
                  <a:schemeClr val="accent1"/>
                </a:solidFill>
                <a:latin typeface="+mj-lt"/>
              </a:rPr>
              <a:t>ozitivní zpětná vazba</a:t>
            </a:r>
          </a:p>
          <a:p>
            <a:pPr>
              <a:lnSpc>
                <a:spcPct val="120000"/>
              </a:lnSpc>
            </a:pPr>
            <a:r>
              <a:rPr lang="cs-CZ" sz="2100" dirty="0" smtClean="0">
                <a:solidFill>
                  <a:schemeClr val="accent1"/>
                </a:solidFill>
                <a:latin typeface="+mj-lt"/>
              </a:rPr>
              <a:t>např</a:t>
            </a:r>
            <a:r>
              <a:rPr lang="cs-CZ" sz="2100" dirty="0">
                <a:solidFill>
                  <a:schemeClr val="accent1"/>
                </a:solidFill>
                <a:latin typeface="+mj-lt"/>
              </a:rPr>
              <a:t>. působení oxytocinu při </a:t>
            </a:r>
            <a:r>
              <a:rPr lang="cs-CZ" sz="2100" dirty="0" smtClean="0">
                <a:solidFill>
                  <a:schemeClr val="accent1"/>
                </a:solidFill>
                <a:latin typeface="+mj-lt"/>
              </a:rPr>
              <a:t>porodu - </a:t>
            </a:r>
            <a:r>
              <a:rPr lang="cs-CZ" sz="2100" dirty="0">
                <a:solidFill>
                  <a:schemeClr val="accent1"/>
                </a:solidFill>
                <a:latin typeface="+mj-lt"/>
              </a:rPr>
              <a:t>dojde k odpovědi zesilující původní </a:t>
            </a:r>
            <a:r>
              <a:rPr lang="cs-CZ" sz="2100" dirty="0" smtClean="0">
                <a:solidFill>
                  <a:schemeClr val="accent1"/>
                </a:solidFill>
                <a:latin typeface="+mj-lt"/>
              </a:rPr>
              <a:t>signál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100" dirty="0">
                <a:solidFill>
                  <a:schemeClr val="accent1"/>
                </a:solidFill>
                <a:latin typeface="+mj-lt"/>
              </a:rPr>
              <a:t>N</a:t>
            </a:r>
            <a:r>
              <a:rPr lang="cs-CZ" sz="2100" dirty="0" smtClean="0">
                <a:solidFill>
                  <a:schemeClr val="accent1"/>
                </a:solidFill>
                <a:latin typeface="+mj-lt"/>
              </a:rPr>
              <a:t>egativní zpětná vazba </a:t>
            </a:r>
          </a:p>
          <a:p>
            <a:pPr>
              <a:lnSpc>
                <a:spcPct val="120000"/>
              </a:lnSpc>
            </a:pPr>
            <a:r>
              <a:rPr lang="cs-CZ" sz="2100" dirty="0" smtClean="0">
                <a:solidFill>
                  <a:schemeClr val="accent1"/>
                </a:solidFill>
                <a:latin typeface="+mj-lt"/>
              </a:rPr>
              <a:t>ZVNJ – n</a:t>
            </a:r>
            <a:r>
              <a:rPr lang="cs-CZ" sz="2100" dirty="0">
                <a:solidFill>
                  <a:schemeClr val="accent1"/>
                </a:solidFill>
                <a:latin typeface="+mj-lt"/>
              </a:rPr>
              <a:t>apř. koncentrace inzulínu v krvi se zvyšuje při vzestupu koncentrace krevní glukózy – při zvyšování glykémie [alimentární (hyper)glykémie, po sladkém jídle</a:t>
            </a:r>
            <a:r>
              <a:rPr lang="cs-CZ" sz="2100" dirty="0" smtClean="0">
                <a:solidFill>
                  <a:schemeClr val="accent1"/>
                </a:solidFill>
                <a:latin typeface="+mj-lt"/>
              </a:rPr>
              <a:t>]. Pokles </a:t>
            </a:r>
            <a:r>
              <a:rPr lang="cs-CZ" sz="2100" dirty="0">
                <a:solidFill>
                  <a:schemeClr val="accent1"/>
                </a:solidFill>
                <a:latin typeface="+mj-lt"/>
              </a:rPr>
              <a:t>glykémie naopak tlumí vylučování inzulínu buňkami Langerhansových ostrůvků.</a:t>
            </a:r>
          </a:p>
          <a:p>
            <a:pPr>
              <a:lnSpc>
                <a:spcPct val="120000"/>
              </a:lnSpc>
            </a:pPr>
            <a:r>
              <a:rPr lang="cs-CZ" sz="2100" dirty="0" smtClean="0">
                <a:solidFill>
                  <a:schemeClr val="accent1"/>
                </a:solidFill>
                <a:latin typeface="+mj-lt"/>
              </a:rPr>
              <a:t>ZVNS - např. hormony ŠŽ a hypofyzární thyreotropin - původní </a:t>
            </a:r>
            <a:r>
              <a:rPr lang="cs-CZ" sz="2100" dirty="0">
                <a:solidFill>
                  <a:schemeClr val="accent1"/>
                </a:solidFill>
                <a:latin typeface="+mj-lt"/>
              </a:rPr>
              <a:t>signál odpovědí </a:t>
            </a:r>
            <a:r>
              <a:rPr lang="cs-CZ" sz="2100" dirty="0" smtClean="0">
                <a:solidFill>
                  <a:schemeClr val="accent1"/>
                </a:solidFill>
                <a:latin typeface="+mj-lt"/>
              </a:rPr>
              <a:t>ztlumen</a:t>
            </a:r>
            <a:endParaRPr lang="cs-CZ" sz="2100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endParaRPr lang="cs-CZ" sz="2000" dirty="0" smtClean="0">
              <a:solidFill>
                <a:srgbClr val="669CF4"/>
              </a:solidFill>
              <a:latin typeface="+mj-lt"/>
            </a:endParaRPr>
          </a:p>
          <a:p>
            <a:endParaRPr lang="cs-CZ" sz="2000" dirty="0">
              <a:solidFill>
                <a:schemeClr val="accent1"/>
              </a:solidFill>
              <a:latin typeface="+mj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242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Oxytocin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 dirty="0" smtClean="0">
                <a:solidFill>
                  <a:schemeClr val="accent1"/>
                </a:solidFill>
              </a:rPr>
              <a:t>nástup </a:t>
            </a:r>
            <a:r>
              <a:rPr lang="cs-CZ" sz="2000" dirty="0">
                <a:solidFill>
                  <a:schemeClr val="accent1"/>
                </a:solidFill>
              </a:rPr>
              <a:t>kontrakcí při </a:t>
            </a:r>
            <a:r>
              <a:rPr lang="cs-CZ" sz="2000" dirty="0" smtClean="0">
                <a:solidFill>
                  <a:schemeClr val="accent1"/>
                </a:solidFill>
              </a:rPr>
              <a:t>porodu (</a:t>
            </a:r>
            <a:r>
              <a:rPr lang="cs-CZ" sz="2000" dirty="0" err="1" smtClean="0">
                <a:solidFill>
                  <a:schemeClr val="accent1"/>
                </a:solidFill>
              </a:rPr>
              <a:t>Fergusonův</a:t>
            </a:r>
            <a:r>
              <a:rPr lang="cs-CZ" sz="2000" dirty="0" smtClean="0">
                <a:solidFill>
                  <a:schemeClr val="accent1"/>
                </a:solidFill>
              </a:rPr>
              <a:t> reflex = neuroendokrinní reflex)</a:t>
            </a:r>
          </a:p>
          <a:p>
            <a:r>
              <a:rPr lang="cs-CZ" sz="2000" dirty="0">
                <a:solidFill>
                  <a:schemeClr val="accent1"/>
                </a:solidFill>
              </a:rPr>
              <a:t>k</a:t>
            </a:r>
            <a:r>
              <a:rPr lang="cs-CZ" sz="2000" dirty="0" smtClean="0">
                <a:solidFill>
                  <a:schemeClr val="accent1"/>
                </a:solidFill>
              </a:rPr>
              <a:t>dyž </a:t>
            </a:r>
            <a:r>
              <a:rPr lang="cs-CZ" sz="2000" dirty="0">
                <a:solidFill>
                  <a:schemeClr val="accent1"/>
                </a:solidFill>
              </a:rPr>
              <a:t>nastane kontrakce - tlaku na vnitřní konec děložního </a:t>
            </a:r>
            <a:r>
              <a:rPr lang="cs-CZ" sz="2000" dirty="0" smtClean="0">
                <a:solidFill>
                  <a:schemeClr val="accent1"/>
                </a:solidFill>
              </a:rPr>
              <a:t>čípku</a:t>
            </a:r>
          </a:p>
          <a:p>
            <a:r>
              <a:rPr lang="cs-CZ" sz="2000" dirty="0" smtClean="0">
                <a:solidFill>
                  <a:schemeClr val="accent1"/>
                </a:solidFill>
              </a:rPr>
              <a:t>hormon </a:t>
            </a:r>
            <a:r>
              <a:rPr lang="cs-CZ" sz="2000" dirty="0">
                <a:solidFill>
                  <a:schemeClr val="accent1"/>
                </a:solidFill>
              </a:rPr>
              <a:t>oxytocin způsobuje nervový impuls, který stimuluje </a:t>
            </a:r>
            <a:r>
              <a:rPr lang="cs-CZ" sz="2000" dirty="0" err="1">
                <a:solidFill>
                  <a:schemeClr val="accent1"/>
                </a:solidFill>
              </a:rPr>
              <a:t>hypothalamus</a:t>
            </a:r>
            <a:r>
              <a:rPr lang="cs-CZ" sz="2000" dirty="0">
                <a:solidFill>
                  <a:schemeClr val="accent1"/>
                </a:solidFill>
              </a:rPr>
              <a:t> produkovat více </a:t>
            </a:r>
            <a:r>
              <a:rPr lang="cs-CZ" sz="2000" dirty="0" smtClean="0">
                <a:solidFill>
                  <a:schemeClr val="accent1"/>
                </a:solidFill>
              </a:rPr>
              <a:t>oxytocinu</a:t>
            </a:r>
            <a:r>
              <a:rPr lang="cs-CZ" sz="2000" dirty="0">
                <a:solidFill>
                  <a:schemeClr val="accent1"/>
                </a:solidFill>
              </a:rPr>
              <a:t>, což vede ke zvýšení tlaku na děložním čípku </a:t>
            </a:r>
          </a:p>
        </p:txBody>
      </p:sp>
      <p:pic>
        <p:nvPicPr>
          <p:cNvPr id="20482" name="Picture 2" descr="Soubor:Oxytocin color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311" y="3464793"/>
            <a:ext cx="5004048" cy="315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ěloha před porod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64793"/>
            <a:ext cx="3509783" cy="315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46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io1152.nicerweb.net/Locked/media/ch45/45_02HormonControlPathwa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7" b="36453"/>
          <a:stretch/>
        </p:blipFill>
        <p:spPr bwMode="auto">
          <a:xfrm>
            <a:off x="973074" y="1161794"/>
            <a:ext cx="2114374" cy="354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bio1152.nicerweb.net/Locked/media/ch45/45_02HormonControlPathwa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7" r="34357" b="31035"/>
          <a:stretch/>
        </p:blipFill>
        <p:spPr bwMode="auto">
          <a:xfrm>
            <a:off x="3349338" y="1161794"/>
            <a:ext cx="2130641" cy="384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bio1152.nicerweb.net/Locked/media/ch45/45_02HormonControlPathwa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4" b="4266"/>
          <a:stretch/>
        </p:blipFill>
        <p:spPr bwMode="auto">
          <a:xfrm>
            <a:off x="5797610" y="1161794"/>
            <a:ext cx="2158766" cy="53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335065" y="260648"/>
            <a:ext cx="139039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sz="1600" dirty="0" smtClean="0">
                <a:solidFill>
                  <a:schemeClr val="accent1"/>
                </a:solidFill>
              </a:rPr>
              <a:t>Jednoduchá </a:t>
            </a:r>
          </a:p>
          <a:p>
            <a:pPr algn="ctr">
              <a:lnSpc>
                <a:spcPct val="90000"/>
              </a:lnSpc>
            </a:pPr>
            <a:r>
              <a:rPr lang="cs-CZ" sz="1600" dirty="0" smtClean="0">
                <a:solidFill>
                  <a:schemeClr val="accent1"/>
                </a:solidFill>
              </a:rPr>
              <a:t>endokrinní </a:t>
            </a:r>
          </a:p>
          <a:p>
            <a:pPr algn="ctr">
              <a:lnSpc>
                <a:spcPct val="90000"/>
              </a:lnSpc>
            </a:pPr>
            <a:r>
              <a:rPr lang="cs-CZ" sz="1600" dirty="0" smtClean="0">
                <a:solidFill>
                  <a:schemeClr val="accent1"/>
                </a:solidFill>
              </a:rPr>
              <a:t>dráha</a:t>
            </a:r>
            <a:endParaRPr lang="cs-CZ" sz="1600" dirty="0">
              <a:solidFill>
                <a:schemeClr val="accent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349337" y="260648"/>
            <a:ext cx="213064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sz="1600" dirty="0" smtClean="0">
                <a:solidFill>
                  <a:schemeClr val="accent1"/>
                </a:solidFill>
              </a:rPr>
              <a:t>Jednoduchá </a:t>
            </a:r>
          </a:p>
          <a:p>
            <a:pPr algn="ctr">
              <a:lnSpc>
                <a:spcPct val="90000"/>
              </a:lnSpc>
            </a:pPr>
            <a:r>
              <a:rPr lang="cs-CZ" sz="1600" dirty="0" smtClean="0">
                <a:solidFill>
                  <a:schemeClr val="accent1"/>
                </a:solidFill>
              </a:rPr>
              <a:t>neurohormonální </a:t>
            </a:r>
          </a:p>
          <a:p>
            <a:pPr algn="ctr">
              <a:lnSpc>
                <a:spcPct val="90000"/>
              </a:lnSpc>
            </a:pPr>
            <a:r>
              <a:rPr lang="cs-CZ" sz="1600" dirty="0" smtClean="0">
                <a:solidFill>
                  <a:schemeClr val="accent1"/>
                </a:solidFill>
              </a:rPr>
              <a:t>dráha</a:t>
            </a:r>
            <a:endParaRPr lang="cs-CZ" sz="1600" dirty="0">
              <a:solidFill>
                <a:schemeClr val="accent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811672" y="260648"/>
            <a:ext cx="213064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sz="1600" dirty="0" smtClean="0">
                <a:solidFill>
                  <a:schemeClr val="accent1"/>
                </a:solidFill>
              </a:rPr>
              <a:t>Jednoduchá </a:t>
            </a:r>
          </a:p>
          <a:p>
            <a:pPr algn="ctr">
              <a:lnSpc>
                <a:spcPct val="90000"/>
              </a:lnSpc>
            </a:pPr>
            <a:r>
              <a:rPr lang="cs-CZ" sz="1600" dirty="0" smtClean="0">
                <a:solidFill>
                  <a:schemeClr val="accent1"/>
                </a:solidFill>
              </a:rPr>
              <a:t>neuroendokrinní </a:t>
            </a:r>
          </a:p>
          <a:p>
            <a:pPr algn="ctr">
              <a:lnSpc>
                <a:spcPct val="90000"/>
              </a:lnSpc>
            </a:pPr>
            <a:r>
              <a:rPr lang="cs-CZ" sz="1600" dirty="0" smtClean="0">
                <a:solidFill>
                  <a:schemeClr val="accent1"/>
                </a:solidFill>
              </a:rPr>
              <a:t>dráha</a:t>
            </a:r>
            <a:endParaRPr lang="cs-CZ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2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Hormony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075240" cy="518457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sz="2000" dirty="0">
                <a:solidFill>
                  <a:schemeClr val="accent1"/>
                </a:solidFill>
              </a:rPr>
              <a:t>hormony ovlivňují metabolismus, hospodaření s vodou a ionty, růst, rozmnožování 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000" dirty="0">
              <a:solidFill>
                <a:schemeClr val="accent1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000" dirty="0">
                <a:solidFill>
                  <a:srgbClr val="669CF4"/>
                </a:solidFill>
                <a:latin typeface="+mj-lt"/>
              </a:rPr>
              <a:t>Typy mediátorů dle </a:t>
            </a:r>
            <a:r>
              <a:rPr lang="cs-CZ" sz="2000" dirty="0" smtClean="0">
                <a:solidFill>
                  <a:srgbClr val="669CF4"/>
                </a:solidFill>
                <a:latin typeface="+mj-lt"/>
              </a:rPr>
              <a:t>způsobu účinku</a:t>
            </a:r>
            <a:endParaRPr lang="cs-CZ" sz="2000" b="1" dirty="0" smtClean="0">
              <a:latin typeface="+mj-lt"/>
            </a:endParaRPr>
          </a:p>
          <a:p>
            <a:pPr marL="34290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chemeClr val="accent1"/>
                </a:solidFill>
                <a:latin typeface="+mj-lt"/>
              </a:rPr>
              <a:t>regulační – ovlivňují jiné endokrinní žlázy (</a:t>
            </a:r>
            <a:r>
              <a:rPr lang="cs-CZ" sz="2000" dirty="0" err="1">
                <a:solidFill>
                  <a:schemeClr val="accent1"/>
                </a:solidFill>
                <a:latin typeface="+mj-lt"/>
              </a:rPr>
              <a:t>liberiny</a:t>
            </a:r>
            <a:r>
              <a:rPr lang="cs-CZ" sz="2000" dirty="0">
                <a:solidFill>
                  <a:schemeClr val="accent1"/>
                </a:solidFill>
                <a:latin typeface="+mj-lt"/>
              </a:rPr>
              <a:t> hypotalamu, </a:t>
            </a:r>
            <a:r>
              <a:rPr lang="cs-CZ" sz="2000" dirty="0" err="1" smtClean="0">
                <a:solidFill>
                  <a:schemeClr val="accent1"/>
                </a:solidFill>
                <a:latin typeface="+mj-lt"/>
              </a:rPr>
              <a:t>tropní</a:t>
            </a:r>
            <a:r>
              <a:rPr lang="cs-CZ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hormony </a:t>
            </a:r>
            <a:r>
              <a:rPr lang="cs-CZ" sz="2000" dirty="0">
                <a:solidFill>
                  <a:schemeClr val="accent1"/>
                </a:solidFill>
                <a:latin typeface="+mj-lt"/>
              </a:rPr>
              <a:t>předního laloku hypofýzy)</a:t>
            </a:r>
          </a:p>
          <a:p>
            <a:pPr marL="34290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chemeClr val="accent1"/>
                </a:solidFill>
                <a:latin typeface="+mj-lt"/>
              </a:rPr>
              <a:t>hormony s přímým účinkem na tkáně (inzulin, tyroxin)</a:t>
            </a:r>
          </a:p>
          <a:p>
            <a:pPr marL="34290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chemeClr val="accent1"/>
                </a:solidFill>
                <a:latin typeface="+mj-lt"/>
              </a:rPr>
              <a:t>hormony působící lokálně – </a:t>
            </a:r>
            <a:r>
              <a:rPr lang="cs-CZ" sz="2000" dirty="0" err="1">
                <a:solidFill>
                  <a:schemeClr val="accent1"/>
                </a:solidFill>
                <a:latin typeface="+mj-lt"/>
              </a:rPr>
              <a:t>endotelin</a:t>
            </a:r>
            <a:endParaRPr lang="cs-CZ" sz="2000" dirty="0">
              <a:solidFill>
                <a:schemeClr val="accent1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1600" b="1" dirty="0" smtClean="0">
              <a:latin typeface="+mj-lt"/>
            </a:endParaRPr>
          </a:p>
          <a:p>
            <a:pPr marL="0" indent="0">
              <a:buNone/>
            </a:pPr>
            <a:endParaRPr lang="en-US" sz="1600" dirty="0">
              <a:solidFill>
                <a:schemeClr val="accent1"/>
              </a:solidFill>
              <a:latin typeface="+mj-lt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725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Hormony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8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20000"/>
              </a:lnSpc>
            </a:pPr>
            <a:r>
              <a:rPr lang="cs-CZ" sz="2000" dirty="0" smtClean="0">
                <a:solidFill>
                  <a:schemeClr val="accent1"/>
                </a:solidFill>
              </a:rPr>
              <a:t>katabolické </a:t>
            </a:r>
            <a:r>
              <a:rPr lang="cs-CZ" sz="2000" dirty="0">
                <a:solidFill>
                  <a:schemeClr val="accent1"/>
                </a:solidFill>
              </a:rPr>
              <a:t>hormony: kortizol, tyroxin, parathormon, </a:t>
            </a:r>
            <a:r>
              <a:rPr lang="cs-CZ" sz="2000" dirty="0" err="1">
                <a:solidFill>
                  <a:schemeClr val="accent1"/>
                </a:solidFill>
              </a:rPr>
              <a:t>tyreokalcitonin</a:t>
            </a:r>
            <a:r>
              <a:rPr lang="cs-CZ" sz="2000" dirty="0">
                <a:solidFill>
                  <a:schemeClr val="accent1"/>
                </a:solidFill>
              </a:rPr>
              <a:t>, </a:t>
            </a:r>
            <a:r>
              <a:rPr lang="cs-CZ" sz="2000" dirty="0" err="1" smtClean="0">
                <a:solidFill>
                  <a:schemeClr val="accent1"/>
                </a:solidFill>
              </a:rPr>
              <a:t>glukagon</a:t>
            </a:r>
            <a:endParaRPr lang="cs-CZ" sz="2000" dirty="0" smtClean="0">
              <a:solidFill>
                <a:schemeClr val="accent1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endParaRPr lang="cs-CZ" sz="2000" dirty="0">
              <a:solidFill>
                <a:schemeClr val="accent1"/>
              </a:solidFill>
            </a:endParaRPr>
          </a:p>
          <a:p>
            <a:pPr lvl="0">
              <a:lnSpc>
                <a:spcPct val="120000"/>
              </a:lnSpc>
            </a:pPr>
            <a:r>
              <a:rPr lang="cs-CZ" sz="2000" dirty="0">
                <a:solidFill>
                  <a:schemeClr val="accent1"/>
                </a:solidFill>
              </a:rPr>
              <a:t>anabolické hormony: androgeny, estrogeny, </a:t>
            </a:r>
            <a:r>
              <a:rPr lang="cs-CZ" sz="2000" dirty="0" err="1">
                <a:solidFill>
                  <a:schemeClr val="accent1"/>
                </a:solidFill>
              </a:rPr>
              <a:t>gestageny</a:t>
            </a:r>
            <a:r>
              <a:rPr lang="cs-CZ" sz="2000" dirty="0">
                <a:solidFill>
                  <a:schemeClr val="accent1"/>
                </a:solidFill>
              </a:rPr>
              <a:t>, inzulin, somatotropní hormon </a:t>
            </a:r>
            <a:endParaRPr lang="cs-CZ" sz="2000" dirty="0" smtClean="0">
              <a:solidFill>
                <a:schemeClr val="accent1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endParaRPr lang="cs-CZ" sz="2000" dirty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000" b="1" dirty="0" smtClean="0">
                <a:solidFill>
                  <a:schemeClr val="accent1"/>
                </a:solidFill>
              </a:rPr>
              <a:t>Tkáňové hormony</a:t>
            </a:r>
            <a:endParaRPr lang="cs-CZ" sz="2000" b="1" dirty="0">
              <a:solidFill>
                <a:schemeClr val="accent1"/>
              </a:solidFill>
            </a:endParaRPr>
          </a:p>
          <a:p>
            <a:pPr lvl="0">
              <a:lnSpc>
                <a:spcPct val="120000"/>
              </a:lnSpc>
            </a:pPr>
            <a:r>
              <a:rPr lang="cs-CZ" sz="2000" dirty="0">
                <a:solidFill>
                  <a:schemeClr val="accent1"/>
                </a:solidFill>
              </a:rPr>
              <a:t>žaludek: gastrin - stimulace peristaltiky, tvorba žaludeční šťávy</a:t>
            </a:r>
          </a:p>
          <a:p>
            <a:pPr lvl="0">
              <a:lnSpc>
                <a:spcPct val="120000"/>
              </a:lnSpc>
            </a:pPr>
            <a:r>
              <a:rPr lang="cs-CZ" sz="2000" dirty="0">
                <a:solidFill>
                  <a:schemeClr val="accent1"/>
                </a:solidFill>
              </a:rPr>
              <a:t>tenké střevo: sekretin - stimuluje žlučník a pankreas; </a:t>
            </a:r>
            <a:r>
              <a:rPr lang="cs-CZ" sz="2000" dirty="0" err="1">
                <a:solidFill>
                  <a:schemeClr val="accent1"/>
                </a:solidFill>
              </a:rPr>
              <a:t>somatostatin</a:t>
            </a:r>
            <a:r>
              <a:rPr lang="cs-CZ" sz="2000" dirty="0">
                <a:solidFill>
                  <a:schemeClr val="accent1"/>
                </a:solidFill>
              </a:rPr>
              <a:t> - inhibuje žlučník a pankreas; </a:t>
            </a:r>
            <a:r>
              <a:rPr lang="cs-CZ" sz="2000" dirty="0" err="1">
                <a:solidFill>
                  <a:schemeClr val="accent1"/>
                </a:solidFill>
              </a:rPr>
              <a:t>motilin</a:t>
            </a:r>
            <a:r>
              <a:rPr lang="cs-CZ" sz="2000" dirty="0">
                <a:solidFill>
                  <a:schemeClr val="accent1"/>
                </a:solidFill>
              </a:rPr>
              <a:t> - stimuluje peristaltiku </a:t>
            </a:r>
          </a:p>
          <a:p>
            <a:pPr lvl="0">
              <a:lnSpc>
                <a:spcPct val="120000"/>
              </a:lnSpc>
            </a:pPr>
            <a:endParaRPr lang="cs-CZ" sz="2000" dirty="0" smtClean="0">
              <a:solidFill>
                <a:schemeClr val="accent1"/>
              </a:solidFill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2182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Hormony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075240" cy="518457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000" dirty="0" smtClean="0">
                <a:solidFill>
                  <a:srgbClr val="669CF4"/>
                </a:solidFill>
                <a:latin typeface="+mj-lt"/>
              </a:rPr>
              <a:t>Typy mediátorů dle chemické struktury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Hydrofilní hormony</a:t>
            </a:r>
          </a:p>
          <a:p>
            <a:pPr>
              <a:lnSpc>
                <a:spcPct val="120000"/>
              </a:lnSpc>
            </a:pPr>
            <a:r>
              <a:rPr lang="cs-CZ" sz="20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Proteiny a peptidy</a:t>
            </a:r>
            <a:endParaRPr lang="cs-CZ" sz="2000" dirty="0">
              <a:solidFill>
                <a:schemeClr val="accent1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cs-CZ" sz="2000" dirty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Aminokyseliny a deriváty </a:t>
            </a:r>
            <a:r>
              <a:rPr lang="cs-CZ" sz="20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aminokyselin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000" dirty="0">
              <a:solidFill>
                <a:schemeClr val="accent1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000" dirty="0" err="1" smtClean="0">
                <a:solidFill>
                  <a:schemeClr val="accent1"/>
                </a:solidFill>
                <a:latin typeface="+mj-lt"/>
              </a:rPr>
              <a:t>Hydrofóbní</a:t>
            </a:r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 hormony</a:t>
            </a:r>
            <a:endParaRPr lang="cs-CZ" sz="2000" dirty="0">
              <a:solidFill>
                <a:schemeClr val="accent1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cs-CZ" sz="20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Steroidy a </a:t>
            </a:r>
            <a:r>
              <a:rPr lang="cs-CZ" sz="2000" dirty="0" err="1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retinoidy</a:t>
            </a:r>
            <a:endParaRPr lang="cs-CZ" sz="2000" dirty="0" smtClean="0">
              <a:solidFill>
                <a:schemeClr val="bg1">
                  <a:lumMod val="40000"/>
                  <a:lumOff val="60000"/>
                </a:schemeClr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endParaRPr lang="cs-CZ" sz="2000" dirty="0">
              <a:solidFill>
                <a:schemeClr val="bg1">
                  <a:lumMod val="40000"/>
                  <a:lumOff val="60000"/>
                </a:schemeClr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rgbClr val="669CF4"/>
                </a:solidFill>
              </a:rPr>
              <a:t>Transport</a:t>
            </a:r>
            <a:r>
              <a:rPr lang="cs-CZ" sz="2000" dirty="0">
                <a:solidFill>
                  <a:srgbClr val="669CF4"/>
                </a:solidFill>
              </a:rPr>
              <a:t> hormonů</a:t>
            </a:r>
            <a:endParaRPr lang="en-US" sz="2000" dirty="0">
              <a:solidFill>
                <a:srgbClr val="669CF4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000" dirty="0">
                <a:solidFill>
                  <a:schemeClr val="accent1"/>
                </a:solidFill>
              </a:rPr>
              <a:t>některé hormony volně rozpuštěny v krvi</a:t>
            </a:r>
          </a:p>
          <a:p>
            <a:pPr>
              <a:lnSpc>
                <a:spcPct val="120000"/>
              </a:lnSpc>
            </a:pPr>
            <a:r>
              <a:rPr lang="cs-CZ" sz="2000" dirty="0">
                <a:solidFill>
                  <a:schemeClr val="accent1"/>
                </a:solidFill>
              </a:rPr>
              <a:t>většina hormonů ve vazbě k plazmatickým peptidům  (př. steroidy)</a:t>
            </a:r>
          </a:p>
          <a:p>
            <a:pPr>
              <a:lnSpc>
                <a:spcPct val="120000"/>
              </a:lnSpc>
            </a:pPr>
            <a:endParaRPr lang="cs-CZ" sz="2000" dirty="0" smtClean="0">
              <a:solidFill>
                <a:schemeClr val="bg1">
                  <a:lumMod val="40000"/>
                  <a:lumOff val="60000"/>
                </a:schemeClr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16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62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Hormony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075240" cy="4637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solidFill>
                  <a:srgbClr val="669CF4"/>
                </a:solidFill>
                <a:latin typeface="+mj-lt"/>
              </a:rPr>
              <a:t>Typy mediátorů dle chemické struktury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Hydrofilní hormony</a:t>
            </a:r>
          </a:p>
          <a:p>
            <a:r>
              <a:rPr lang="cs-CZ" sz="20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Proteiny a peptidy</a:t>
            </a:r>
          </a:p>
          <a:p>
            <a:pPr>
              <a:buFont typeface="Comic Sans MS" pitchFamily="66" charset="0"/>
              <a:buChar char="–"/>
            </a:pPr>
            <a:r>
              <a:rPr lang="cs-CZ" sz="2000" dirty="0">
                <a:solidFill>
                  <a:schemeClr val="accent1"/>
                </a:solidFill>
                <a:latin typeface="+mj-lt"/>
              </a:rPr>
              <a:t>sestávají ze specifických AMK</a:t>
            </a:r>
          </a:p>
          <a:p>
            <a:pPr>
              <a:buFont typeface="Comic Sans MS" pitchFamily="66" charset="0"/>
              <a:buChar char="–"/>
            </a:pPr>
            <a:r>
              <a:rPr lang="cs-CZ" sz="2000" dirty="0">
                <a:solidFill>
                  <a:schemeClr val="accent1"/>
                </a:solidFill>
                <a:latin typeface="+mj-lt"/>
              </a:rPr>
              <a:t>obvykle syntetizovány jako velké prekurzory</a:t>
            </a:r>
          </a:p>
          <a:p>
            <a:pPr>
              <a:buFont typeface="Comic Sans MS" pitchFamily="66" charset="0"/>
              <a:buChar char="–"/>
            </a:pPr>
            <a:r>
              <a:rPr lang="cs-CZ" sz="2000" dirty="0">
                <a:solidFill>
                  <a:schemeClr val="accent1"/>
                </a:solidFill>
                <a:latin typeface="+mj-lt"/>
              </a:rPr>
              <a:t>skladovány intracelulárně </a:t>
            </a:r>
            <a:endParaRPr lang="cs-CZ" sz="2000" dirty="0" smtClean="0">
              <a:solidFill>
                <a:schemeClr val="accent1"/>
              </a:solidFill>
              <a:latin typeface="+mj-lt"/>
            </a:endParaRPr>
          </a:p>
          <a:p>
            <a:pPr>
              <a:buFont typeface="Comic Sans MS" pitchFamily="66" charset="0"/>
              <a:buChar char="–"/>
            </a:pPr>
            <a:r>
              <a:rPr lang="cs-CZ" sz="2000" dirty="0">
                <a:solidFill>
                  <a:schemeClr val="accent1"/>
                </a:solidFill>
                <a:latin typeface="+mj-lt"/>
              </a:rPr>
              <a:t>t</a:t>
            </a:r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yreotropin,  luteinizační hormon…</a:t>
            </a:r>
          </a:p>
          <a:p>
            <a:pPr marL="0" indent="0">
              <a:buNone/>
            </a:pPr>
            <a:endParaRPr lang="cs-CZ" sz="2000" dirty="0">
              <a:solidFill>
                <a:schemeClr val="accent1"/>
              </a:solidFill>
              <a:latin typeface="+mj-lt"/>
            </a:endParaRPr>
          </a:p>
          <a:p>
            <a:r>
              <a:rPr lang="cs-CZ" sz="20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Aminokyseliny a deriváty aminokyselin</a:t>
            </a:r>
          </a:p>
          <a:p>
            <a:pPr>
              <a:buFont typeface="Times New Roman" pitchFamily="18" charset="0"/>
              <a:buChar char="–"/>
            </a:pPr>
            <a:r>
              <a:rPr lang="cs-CZ" sz="2000" dirty="0" smtClean="0">
                <a:solidFill>
                  <a:schemeClr val="accent1"/>
                </a:solidFill>
              </a:rPr>
              <a:t>glycin</a:t>
            </a:r>
            <a:endParaRPr lang="cs-CZ" sz="2000" dirty="0">
              <a:solidFill>
                <a:schemeClr val="accent1"/>
              </a:solidFill>
            </a:endParaRPr>
          </a:p>
          <a:p>
            <a:pPr>
              <a:buFont typeface="Times New Roman" pitchFamily="18" charset="0"/>
              <a:buChar char="–"/>
            </a:pPr>
            <a:r>
              <a:rPr lang="cs-CZ" sz="2000" dirty="0">
                <a:solidFill>
                  <a:schemeClr val="accent1"/>
                </a:solidFill>
              </a:rPr>
              <a:t>GABA, histamin, tyroxin, </a:t>
            </a:r>
            <a:r>
              <a:rPr lang="cs-CZ" sz="2000" dirty="0" smtClean="0">
                <a:solidFill>
                  <a:schemeClr val="accent1"/>
                </a:solidFill>
              </a:rPr>
              <a:t>katecholaminy</a:t>
            </a:r>
          </a:p>
          <a:p>
            <a:pPr>
              <a:buFont typeface="Times New Roman" pitchFamily="18" charset="0"/>
              <a:buChar char="–"/>
            </a:pPr>
            <a:endParaRPr lang="cs-CZ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  <a:latin typeface="+mj-lt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510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Hormony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075240" cy="4637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669CF4"/>
                </a:solidFill>
                <a:latin typeface="+mj-lt"/>
              </a:rPr>
              <a:t>Proteinové a peptidové hormony</a:t>
            </a: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  <a:latin typeface="+mj-lt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16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t="6148" b="9459"/>
          <a:stretch>
            <a:fillRect/>
          </a:stretch>
        </p:blipFill>
        <p:spPr bwMode="auto">
          <a:xfrm>
            <a:off x="870863" y="1844824"/>
            <a:ext cx="7445553" cy="4709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154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Hormony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075240" cy="46371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1800" dirty="0" err="1" smtClean="0">
                <a:solidFill>
                  <a:srgbClr val="669CF4"/>
                </a:solidFill>
                <a:latin typeface="+mj-lt"/>
              </a:rPr>
              <a:t>Hydrofóbní</a:t>
            </a:r>
            <a:r>
              <a:rPr lang="cs-CZ" sz="1800" dirty="0" smtClean="0">
                <a:solidFill>
                  <a:srgbClr val="669CF4"/>
                </a:solidFill>
                <a:latin typeface="+mj-lt"/>
              </a:rPr>
              <a:t> </a:t>
            </a:r>
            <a:r>
              <a:rPr lang="cs-CZ" sz="1800" dirty="0">
                <a:solidFill>
                  <a:srgbClr val="669CF4"/>
                </a:solidFill>
                <a:latin typeface="+mj-lt"/>
              </a:rPr>
              <a:t>hormony</a:t>
            </a:r>
          </a:p>
          <a:p>
            <a:r>
              <a:rPr lang="cs-CZ" sz="1800" dirty="0">
                <a:solidFill>
                  <a:schemeClr val="accent1"/>
                </a:solidFill>
                <a:latin typeface="+mj-lt"/>
              </a:rPr>
              <a:t>vznikají z cholesterolu procesem </a:t>
            </a:r>
            <a:r>
              <a:rPr lang="cs-CZ" sz="1800" dirty="0" err="1" smtClean="0">
                <a:solidFill>
                  <a:schemeClr val="accent1"/>
                </a:solidFill>
                <a:latin typeface="+mj-lt"/>
              </a:rPr>
              <a:t>steroidogeneze</a:t>
            </a:r>
            <a:endParaRPr lang="cs-CZ" sz="1800" dirty="0" smtClean="0">
              <a:solidFill>
                <a:schemeClr val="accent1"/>
              </a:solidFill>
              <a:latin typeface="+mj-lt"/>
            </a:endParaRPr>
          </a:p>
          <a:p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z b. se uvolňují bezprostředně po dokončení syntézy</a:t>
            </a:r>
          </a:p>
          <a:p>
            <a:r>
              <a:rPr lang="cs-CZ" sz="1800" dirty="0">
                <a:solidFill>
                  <a:schemeClr val="accent1"/>
                </a:solidFill>
                <a:latin typeface="+mj-lt"/>
              </a:rPr>
              <a:t>n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ejsou </a:t>
            </a:r>
            <a:r>
              <a:rPr lang="cs-CZ" sz="1800" dirty="0">
                <a:solidFill>
                  <a:schemeClr val="accent1"/>
                </a:solidFill>
                <a:latin typeface="+mj-lt"/>
              </a:rPr>
              <a:t>ukládány do zásoby, ale v případě potřeby se 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zvyšuje </a:t>
            </a:r>
            <a:r>
              <a:rPr lang="cs-CZ" sz="1800" dirty="0">
                <a:solidFill>
                  <a:schemeClr val="accent1"/>
                </a:solidFill>
                <a:latin typeface="+mj-lt"/>
              </a:rPr>
              <a:t>jejich 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syntéza </a:t>
            </a:r>
          </a:p>
          <a:p>
            <a:r>
              <a:rPr lang="cs-CZ" sz="1800" dirty="0">
                <a:solidFill>
                  <a:schemeClr val="accent1"/>
                </a:solidFill>
                <a:latin typeface="+mj-lt"/>
              </a:rPr>
              <a:t>v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cs-CZ" sz="1800" dirty="0">
                <a:solidFill>
                  <a:schemeClr val="accent1"/>
                </a:solidFill>
                <a:latin typeface="+mj-lt"/>
              </a:rPr>
              <a:t>krvi jsou transportovány z velké části navázané na plazmatické bílkoviny, malá část steroidních hormonů je v plazmě ve volné (nenavázané) formě</a:t>
            </a:r>
          </a:p>
          <a:p>
            <a:r>
              <a:rPr lang="cs-CZ" sz="1800" dirty="0">
                <a:solidFill>
                  <a:schemeClr val="accent1"/>
                </a:solidFill>
                <a:latin typeface="+mj-lt"/>
              </a:rPr>
              <a:t>v cílové tkáni působí cestou nitrobuněčných receptorů (cytoplazmatické a nukleární)</a:t>
            </a:r>
          </a:p>
          <a:p>
            <a:r>
              <a:rPr lang="cs-CZ" sz="1800" dirty="0">
                <a:solidFill>
                  <a:schemeClr val="accent1"/>
                </a:solidFill>
                <a:latin typeface="+mj-lt"/>
              </a:rPr>
              <a:t>aktivují přes specifické responzivní elementy syntézu proteinů</a:t>
            </a:r>
            <a:endParaRPr lang="en-US" sz="1800" dirty="0">
              <a:solidFill>
                <a:schemeClr val="accent1"/>
              </a:solidFill>
              <a:latin typeface="+mj-lt"/>
            </a:endParaRPr>
          </a:p>
          <a:p>
            <a:endParaRPr lang="cs-CZ" sz="1800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endParaRPr lang="cs-CZ" sz="1800" dirty="0">
              <a:solidFill>
                <a:schemeClr val="accent1"/>
              </a:solidFill>
              <a:latin typeface="+mj-lt"/>
            </a:endParaRPr>
          </a:p>
          <a:p>
            <a:r>
              <a:rPr lang="cs-CZ" sz="1800" dirty="0">
                <a:solidFill>
                  <a:schemeClr val="accent1"/>
                </a:solidFill>
                <a:latin typeface="+mj-lt"/>
              </a:rPr>
              <a:t>Glukokortikoidy (kortizol)</a:t>
            </a:r>
          </a:p>
          <a:p>
            <a:r>
              <a:rPr lang="cs-CZ" sz="1800" dirty="0" err="1">
                <a:solidFill>
                  <a:schemeClr val="accent1"/>
                </a:solidFill>
                <a:latin typeface="+mj-lt"/>
              </a:rPr>
              <a:t>Mineralokortikoidy</a:t>
            </a:r>
            <a:r>
              <a:rPr lang="cs-CZ" sz="1800" dirty="0">
                <a:solidFill>
                  <a:schemeClr val="accent1"/>
                </a:solidFill>
                <a:latin typeface="+mj-lt"/>
              </a:rPr>
              <a:t> (aldosteron)</a:t>
            </a:r>
          </a:p>
          <a:p>
            <a:r>
              <a:rPr lang="cs-CZ" sz="1800" dirty="0">
                <a:solidFill>
                  <a:schemeClr val="accent1"/>
                </a:solidFill>
                <a:latin typeface="+mj-lt"/>
              </a:rPr>
              <a:t>Androgeny (testosteron)</a:t>
            </a:r>
          </a:p>
          <a:p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Estrogeny (estradiol)</a:t>
            </a:r>
            <a:endParaRPr lang="cs-CZ" sz="1800" dirty="0">
              <a:solidFill>
                <a:schemeClr val="accent1"/>
              </a:solidFill>
              <a:latin typeface="+mj-lt"/>
            </a:endParaRPr>
          </a:p>
          <a:p>
            <a:r>
              <a:rPr lang="cs-CZ" sz="1800" dirty="0">
                <a:solidFill>
                  <a:schemeClr val="accent1"/>
                </a:solidFill>
                <a:latin typeface="+mj-lt"/>
              </a:rPr>
              <a:t>Progesteron</a:t>
            </a:r>
          </a:p>
          <a:p>
            <a:r>
              <a:rPr lang="cs-CZ" sz="1800" dirty="0" err="1">
                <a:solidFill>
                  <a:schemeClr val="accent1"/>
                </a:solidFill>
                <a:latin typeface="+mj-lt"/>
              </a:rPr>
              <a:t>Kalcitriol</a:t>
            </a:r>
            <a:endParaRPr lang="cs-CZ" sz="1800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  <a:latin typeface="+mj-lt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1600" dirty="0">
              <a:latin typeface="+mj-lt"/>
            </a:endParaRPr>
          </a:p>
        </p:txBody>
      </p:sp>
      <p:pic>
        <p:nvPicPr>
          <p:cNvPr id="10246" name="Picture 6" descr="http://www.wikiskripta.eu/images/6/6a/Pregnenolon_z_cholesterol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1"/>
          <a:stretch/>
        </p:blipFill>
        <p:spPr bwMode="auto">
          <a:xfrm>
            <a:off x="5009239" y="5301208"/>
            <a:ext cx="1795009" cy="124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wikiskripta.eu/images/1/11/Progester%C3%B3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3" t="3996" b="3996"/>
          <a:stretch/>
        </p:blipFill>
        <p:spPr bwMode="auto">
          <a:xfrm>
            <a:off x="6804248" y="5301208"/>
            <a:ext cx="2099282" cy="124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wikiskripta.eu/images/6/6a/Pregnenolon_z_cholesterol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46"/>
          <a:stretch/>
        </p:blipFill>
        <p:spPr bwMode="auto">
          <a:xfrm>
            <a:off x="2987824" y="5301208"/>
            <a:ext cx="2028337" cy="124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78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Přenos informace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412776"/>
            <a:ext cx="7585943" cy="525658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000" dirty="0" smtClean="0">
                <a:solidFill>
                  <a:srgbClr val="669CF4"/>
                </a:solidFill>
                <a:latin typeface="+mj-lt"/>
              </a:rPr>
              <a:t>Přenos </a:t>
            </a:r>
            <a:r>
              <a:rPr lang="cs-CZ" sz="2000" dirty="0">
                <a:solidFill>
                  <a:srgbClr val="669CF4"/>
                </a:solidFill>
                <a:latin typeface="+mj-lt"/>
              </a:rPr>
              <a:t>informací</a:t>
            </a:r>
          </a:p>
          <a:p>
            <a:pPr>
              <a:lnSpc>
                <a:spcPct val="120000"/>
              </a:lnSpc>
            </a:pPr>
            <a:r>
              <a:rPr lang="cs-CZ" sz="2000" dirty="0">
                <a:solidFill>
                  <a:schemeClr val="accent1"/>
                </a:solidFill>
                <a:latin typeface="+mj-lt"/>
              </a:rPr>
              <a:t>Kódování do signálu</a:t>
            </a:r>
          </a:p>
          <a:p>
            <a:pPr>
              <a:lnSpc>
                <a:spcPct val="120000"/>
              </a:lnSpc>
            </a:pPr>
            <a:r>
              <a:rPr lang="cs-CZ" sz="2000" dirty="0">
                <a:solidFill>
                  <a:schemeClr val="accent1"/>
                </a:solidFill>
                <a:latin typeface="+mj-lt"/>
              </a:rPr>
              <a:t>Přenos signálu - hmota nebo energie</a:t>
            </a:r>
          </a:p>
          <a:p>
            <a:pPr>
              <a:lnSpc>
                <a:spcPct val="120000"/>
              </a:lnSpc>
            </a:pPr>
            <a:r>
              <a:rPr lang="cs-CZ" sz="2000" dirty="0">
                <a:solidFill>
                  <a:schemeClr val="accent1"/>
                </a:solidFill>
                <a:latin typeface="+mj-lt"/>
              </a:rPr>
              <a:t>Příjem signálu</a:t>
            </a:r>
          </a:p>
          <a:p>
            <a:pPr>
              <a:lnSpc>
                <a:spcPct val="120000"/>
              </a:lnSpc>
            </a:pPr>
            <a:r>
              <a:rPr lang="cs-CZ" sz="2000" dirty="0">
                <a:solidFill>
                  <a:schemeClr val="accent1"/>
                </a:solidFill>
                <a:latin typeface="+mj-lt"/>
              </a:rPr>
              <a:t>Dekódování informace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000" dirty="0">
              <a:solidFill>
                <a:schemeClr val="accent1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000" dirty="0">
                <a:solidFill>
                  <a:srgbClr val="669CF4"/>
                </a:solidFill>
                <a:latin typeface="+mj-lt"/>
              </a:rPr>
              <a:t> Endokrinní přenos </a:t>
            </a:r>
            <a:r>
              <a:rPr lang="cs-CZ" sz="2000" dirty="0" smtClean="0">
                <a:solidFill>
                  <a:srgbClr val="669CF4"/>
                </a:solidFill>
                <a:latin typeface="+mj-lt"/>
              </a:rPr>
              <a:t>informace – signální kaskáda</a:t>
            </a:r>
            <a:endParaRPr lang="cs-CZ" sz="2000" dirty="0">
              <a:solidFill>
                <a:srgbClr val="669CF4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cs-CZ" sz="2000" dirty="0">
                <a:solidFill>
                  <a:schemeClr val="accent1"/>
                </a:solidFill>
                <a:latin typeface="+mj-lt"/>
              </a:rPr>
              <a:t>Sekrece hormonu specializovanými b.</a:t>
            </a:r>
          </a:p>
          <a:p>
            <a:pPr>
              <a:lnSpc>
                <a:spcPct val="120000"/>
              </a:lnSpc>
            </a:pPr>
            <a:r>
              <a:rPr lang="cs-CZ" sz="2000" dirty="0">
                <a:solidFill>
                  <a:schemeClr val="accent1"/>
                </a:solidFill>
                <a:latin typeface="+mj-lt"/>
              </a:rPr>
              <a:t>Transport hormonu krví</a:t>
            </a:r>
          </a:p>
          <a:p>
            <a:pPr>
              <a:lnSpc>
                <a:spcPct val="120000"/>
              </a:lnSpc>
            </a:pPr>
            <a:r>
              <a:rPr lang="cs-CZ" sz="2000" dirty="0">
                <a:solidFill>
                  <a:schemeClr val="accent1"/>
                </a:solidFill>
                <a:latin typeface="+mj-lt"/>
              </a:rPr>
              <a:t>Vazba na vzdálený receptor</a:t>
            </a:r>
          </a:p>
          <a:p>
            <a:pPr>
              <a:lnSpc>
                <a:spcPct val="120000"/>
              </a:lnSpc>
            </a:pPr>
            <a:r>
              <a:rPr lang="cs-CZ" sz="2000" dirty="0">
                <a:solidFill>
                  <a:schemeClr val="accent1"/>
                </a:solidFill>
                <a:latin typeface="+mj-lt"/>
              </a:rPr>
              <a:t>Vyvolání odpovědi</a:t>
            </a:r>
          </a:p>
          <a:p>
            <a:pPr marL="0" indent="0">
              <a:buNone/>
            </a:pPr>
            <a:endParaRPr lang="cs-CZ" sz="2000" dirty="0">
              <a:solidFill>
                <a:srgbClr val="669CF4"/>
              </a:solidFill>
              <a:latin typeface="+mj-lt"/>
            </a:endParaRPr>
          </a:p>
          <a:p>
            <a:endParaRPr lang="cs-CZ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 l="39850" r="40514" b="3128"/>
          <a:stretch>
            <a:fillRect/>
          </a:stretch>
        </p:blipFill>
        <p:spPr bwMode="auto">
          <a:xfrm>
            <a:off x="6876256" y="1340768"/>
            <a:ext cx="1465263" cy="5160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56" y="332656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Hormony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075240" cy="4637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669CF4"/>
                </a:solidFill>
                <a:latin typeface="+mj-lt"/>
              </a:rPr>
              <a:t>Steroidní hormony</a:t>
            </a: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  <a:latin typeface="+mj-lt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1600" dirty="0">
              <a:latin typeface="+mj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 t="13480" b="16553"/>
          <a:stretch>
            <a:fillRect/>
          </a:stretch>
        </p:blipFill>
        <p:spPr bwMode="auto">
          <a:xfrm>
            <a:off x="157163" y="1916832"/>
            <a:ext cx="8840787" cy="4637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96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Hormony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637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669CF4"/>
                </a:solidFill>
                <a:latin typeface="+mj-lt"/>
              </a:rPr>
              <a:t>Hormonální regulace</a:t>
            </a:r>
          </a:p>
          <a:p>
            <a:r>
              <a:rPr lang="cs-CZ" sz="1800" dirty="0">
                <a:solidFill>
                  <a:schemeClr val="accent1"/>
                </a:solidFill>
                <a:latin typeface="+mj-lt"/>
              </a:rPr>
              <a:t>h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ladiny </a:t>
            </a:r>
            <a:r>
              <a:rPr lang="cs-CZ" sz="1800" dirty="0">
                <a:solidFill>
                  <a:schemeClr val="accent1"/>
                </a:solidFill>
                <a:latin typeface="+mj-lt"/>
              </a:rPr>
              <a:t>hormonů cirkulujících v krvi 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jsou </a:t>
            </a:r>
            <a:r>
              <a:rPr lang="cs-CZ" sz="1800" dirty="0">
                <a:solidFill>
                  <a:schemeClr val="accent1"/>
                </a:solidFill>
                <a:latin typeface="+mj-lt"/>
              </a:rPr>
              <a:t>důsledně 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kontrolovány třemi homeostatickými mechanismy:</a:t>
            </a:r>
            <a:r>
              <a:rPr lang="cs-CZ" sz="1800" dirty="0">
                <a:solidFill>
                  <a:schemeClr val="accent1"/>
                </a:solidFill>
                <a:latin typeface="+mj-lt"/>
              </a:rPr>
              <a:t/>
            </a:r>
            <a:br>
              <a:rPr lang="cs-CZ" sz="1800" dirty="0">
                <a:solidFill>
                  <a:schemeClr val="accent1"/>
                </a:solidFill>
                <a:latin typeface="+mj-lt"/>
              </a:rPr>
            </a:br>
            <a:endParaRPr lang="cs-CZ" sz="1800" dirty="0" smtClean="0">
              <a:solidFill>
                <a:schemeClr val="accent1"/>
              </a:solidFill>
              <a:latin typeface="+mj-lt"/>
            </a:endParaRPr>
          </a:p>
          <a:p>
            <a:pPr>
              <a:buFont typeface="+mj-lt"/>
              <a:buAutoNum type="arabicPeriod"/>
            </a:pP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Když </a:t>
            </a:r>
            <a:r>
              <a:rPr lang="cs-CZ" sz="1800" dirty="0">
                <a:solidFill>
                  <a:schemeClr val="accent1"/>
                </a:solidFill>
                <a:latin typeface="+mj-lt"/>
              </a:rPr>
              <a:t>jeden hormon stimuluje produkci druhého, druhý potlačuje produkci první. 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Př. FSH </a:t>
            </a:r>
            <a:r>
              <a:rPr lang="cs-CZ" sz="1800" dirty="0">
                <a:solidFill>
                  <a:schemeClr val="accent1"/>
                </a:solidFill>
                <a:latin typeface="+mj-lt"/>
              </a:rPr>
              <a:t>stimuluje uvolňování estrogenů z vaječníku 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folikul </a:t>
            </a:r>
            <a:r>
              <a:rPr lang="cs-CZ" sz="180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→ </a:t>
            </a:r>
            <a:r>
              <a:rPr lang="cs-CZ" sz="1800" dirty="0">
                <a:solidFill>
                  <a:schemeClr val="accent1"/>
                </a:solidFill>
                <a:latin typeface="+mj-lt"/>
              </a:rPr>
              <a:t>v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ysoká </a:t>
            </a:r>
            <a:r>
              <a:rPr lang="cs-CZ" sz="1800" dirty="0">
                <a:solidFill>
                  <a:schemeClr val="accent1"/>
                </a:solidFill>
                <a:latin typeface="+mj-lt"/>
              </a:rPr>
              <a:t>úroveň 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estrogenu naopak </a:t>
            </a:r>
            <a:r>
              <a:rPr lang="cs-CZ" sz="1800" dirty="0">
                <a:solidFill>
                  <a:schemeClr val="accent1"/>
                </a:solidFill>
                <a:latin typeface="+mj-lt"/>
              </a:rPr>
              <a:t>potlačuje další produkci 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FSH.</a:t>
            </a:r>
          </a:p>
          <a:p>
            <a:pPr>
              <a:buFont typeface="+mj-lt"/>
              <a:buAutoNum type="arabicPeriod"/>
            </a:pP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Protichůdné </a:t>
            </a:r>
            <a:r>
              <a:rPr lang="cs-CZ" sz="1800" dirty="0">
                <a:solidFill>
                  <a:schemeClr val="accent1"/>
                </a:solidFill>
                <a:latin typeface="+mj-lt"/>
              </a:rPr>
              <a:t>dvojice hormonů. 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Př.: Zvýšením koncentrace inzulinu dojde k poklesu hladiny </a:t>
            </a:r>
            <a:r>
              <a:rPr lang="cs-CZ" sz="1800" dirty="0">
                <a:solidFill>
                  <a:schemeClr val="accent1"/>
                </a:solidFill>
                <a:latin typeface="+mj-lt"/>
              </a:rPr>
              <a:t>krevního cukru (glukózy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), </a:t>
            </a:r>
            <a:r>
              <a:rPr lang="cs-CZ" sz="1800" dirty="0" err="1" smtClean="0">
                <a:solidFill>
                  <a:schemeClr val="accent1"/>
                </a:solidFill>
                <a:latin typeface="+mj-lt"/>
              </a:rPr>
              <a:t>glukagon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 stimuluje játra k odbourávání glykogenu.</a:t>
            </a:r>
          </a:p>
          <a:p>
            <a:pPr>
              <a:buFont typeface="+mj-lt"/>
              <a:buAutoNum type="arabicPeriod"/>
            </a:pP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Hormonální </a:t>
            </a:r>
            <a:r>
              <a:rPr lang="cs-CZ" sz="1800" dirty="0">
                <a:solidFill>
                  <a:schemeClr val="accent1"/>
                </a:solidFill>
                <a:latin typeface="+mj-lt"/>
              </a:rPr>
              <a:t>sekrece 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jednoho hormonu se zvyšuje (snižuje) působením druhého hormonu, jehož koncentrace se </a:t>
            </a:r>
            <a:r>
              <a:rPr lang="cs-CZ" sz="1800" dirty="0">
                <a:solidFill>
                  <a:schemeClr val="accent1"/>
                </a:solidFill>
                <a:latin typeface="+mj-lt"/>
              </a:rPr>
              <a:t>snižuje (nebo 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zvyšuje). Př.: </a:t>
            </a:r>
            <a:r>
              <a:rPr lang="cs-CZ" sz="1800" dirty="0">
                <a:solidFill>
                  <a:schemeClr val="accent1"/>
                </a:solidFill>
                <a:latin typeface="+mj-lt"/>
              </a:rPr>
              <a:t>stoupající hladina </a:t>
            </a:r>
            <a:r>
              <a:rPr lang="cs-CZ" sz="1800" dirty="0">
                <a:solidFill>
                  <a:schemeClr val="accent1"/>
                </a:solidFill>
              </a:rPr>
              <a:t>Ca</a:t>
            </a:r>
            <a:r>
              <a:rPr lang="cs-CZ" sz="1800" baseline="30000" dirty="0">
                <a:solidFill>
                  <a:schemeClr val="accent1"/>
                </a:solidFill>
              </a:rPr>
              <a:t>2+ 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v </a:t>
            </a:r>
            <a:r>
              <a:rPr lang="cs-CZ" sz="1800" dirty="0">
                <a:solidFill>
                  <a:schemeClr val="accent1"/>
                </a:solidFill>
                <a:latin typeface="+mj-lt"/>
              </a:rPr>
              <a:t>krvi potlačuje 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produkci PTH, </a:t>
            </a:r>
            <a:r>
              <a:rPr lang="cs-CZ" sz="1800" dirty="0">
                <a:solidFill>
                  <a:schemeClr val="accent1"/>
                </a:solidFill>
                <a:latin typeface="+mj-lt"/>
              </a:rPr>
              <a:t>n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ízká </a:t>
            </a:r>
            <a:r>
              <a:rPr lang="cs-CZ" sz="1800" dirty="0">
                <a:solidFill>
                  <a:schemeClr val="accent1"/>
                </a:solidFill>
                <a:latin typeface="+mj-lt"/>
              </a:rPr>
              <a:t>úroveň 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Ca</a:t>
            </a:r>
            <a:r>
              <a:rPr lang="cs-CZ" sz="1800" baseline="30000" dirty="0" smtClean="0">
                <a:solidFill>
                  <a:schemeClr val="accent1"/>
                </a:solidFill>
                <a:latin typeface="+mj-lt"/>
              </a:rPr>
              <a:t>2+  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ho stimuluje.</a:t>
            </a:r>
            <a:endParaRPr lang="en-US" sz="18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373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Žlázy s vnitřní sekrecí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136904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669CF4"/>
                </a:solidFill>
                <a:latin typeface="+mj-lt"/>
              </a:rPr>
              <a:t>Hypotalamus</a:t>
            </a:r>
            <a:r>
              <a:rPr lang="cs-CZ" sz="1800" b="1" dirty="0" smtClean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669CF4"/>
                </a:solidFill>
              </a:rPr>
              <a:t>Epifýza</a:t>
            </a:r>
            <a:r>
              <a:rPr lang="cs-CZ" sz="1800" dirty="0" smtClean="0"/>
              <a:t> 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669CF4"/>
                </a:solidFill>
              </a:rPr>
              <a:t>Hypofýza </a:t>
            </a:r>
            <a:r>
              <a:rPr lang="cs-CZ" sz="1800" dirty="0" smtClean="0">
                <a:solidFill>
                  <a:schemeClr val="accent1"/>
                </a:solidFill>
              </a:rPr>
              <a:t>(adenohypofýza a neurohypofýza) 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669CF4"/>
                </a:solidFill>
              </a:rPr>
              <a:t>Štítná </a:t>
            </a:r>
            <a:r>
              <a:rPr lang="cs-CZ" sz="1800" dirty="0">
                <a:solidFill>
                  <a:srgbClr val="669CF4"/>
                </a:solidFill>
              </a:rPr>
              <a:t>žláza</a:t>
            </a:r>
          </a:p>
          <a:p>
            <a:pPr marL="0" indent="0">
              <a:buNone/>
            </a:pPr>
            <a:r>
              <a:rPr lang="cs-CZ" sz="1800" dirty="0" err="1">
                <a:solidFill>
                  <a:srgbClr val="669CF4"/>
                </a:solidFill>
              </a:rPr>
              <a:t>Příštitná</a:t>
            </a:r>
            <a:r>
              <a:rPr lang="cs-CZ" sz="1800" dirty="0">
                <a:solidFill>
                  <a:srgbClr val="669CF4"/>
                </a:solidFill>
              </a:rPr>
              <a:t> tělíska 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669CF4"/>
                </a:solidFill>
              </a:rPr>
              <a:t>Srdce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669CF4"/>
                </a:solidFill>
              </a:rPr>
              <a:t>Kůže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669CF4"/>
                </a:solidFill>
              </a:rPr>
              <a:t>Žaludek a střeva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669CF4"/>
                </a:solidFill>
              </a:rPr>
              <a:t>Játra</a:t>
            </a:r>
            <a:endParaRPr lang="cs-CZ" sz="1800" dirty="0">
              <a:solidFill>
                <a:srgbClr val="669CF4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669CF4"/>
                </a:solidFill>
              </a:rPr>
              <a:t>Langerhansovy </a:t>
            </a:r>
            <a:r>
              <a:rPr lang="cs-CZ" sz="1800" dirty="0">
                <a:solidFill>
                  <a:srgbClr val="669CF4"/>
                </a:solidFill>
              </a:rPr>
              <a:t>ostrůvky v </a:t>
            </a:r>
            <a:r>
              <a:rPr lang="cs-CZ" sz="1800" dirty="0" smtClean="0">
                <a:solidFill>
                  <a:srgbClr val="669CF4"/>
                </a:solidFill>
              </a:rPr>
              <a:t>pankreatu</a:t>
            </a:r>
            <a:endParaRPr lang="cs-CZ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669CF4"/>
                </a:solidFill>
              </a:rPr>
              <a:t>Tuková tkáň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669CF4"/>
                </a:solidFill>
              </a:rPr>
              <a:t>Nadledvinkové žlázy </a:t>
            </a:r>
            <a:r>
              <a:rPr lang="cs-CZ" sz="1800" dirty="0">
                <a:solidFill>
                  <a:schemeClr val="accent1"/>
                </a:solidFill>
              </a:rPr>
              <a:t>(kůra a dřeň</a:t>
            </a:r>
            <a:r>
              <a:rPr lang="cs-CZ" sz="1800" dirty="0" smtClean="0">
                <a:solidFill>
                  <a:schemeClr val="accent1"/>
                </a:solidFill>
              </a:rPr>
              <a:t>)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669CF4"/>
                </a:solidFill>
              </a:rPr>
              <a:t>Ledviny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669CF4"/>
                </a:solidFill>
              </a:rPr>
              <a:t>Varlata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669CF4"/>
                </a:solidFill>
              </a:rPr>
              <a:t>Vaječníkový </a:t>
            </a:r>
            <a:r>
              <a:rPr lang="cs-CZ" sz="1800" dirty="0">
                <a:solidFill>
                  <a:srgbClr val="669CF4"/>
                </a:solidFill>
              </a:rPr>
              <a:t>folikul 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669CF4"/>
                </a:solidFill>
              </a:rPr>
              <a:t>Žluté tělísko</a:t>
            </a:r>
            <a:endParaRPr lang="cs-CZ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669CF4"/>
                </a:solidFill>
              </a:rPr>
              <a:t>Placenta</a:t>
            </a:r>
            <a:endParaRPr lang="cs-CZ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endParaRPr lang="cs-CZ" sz="1800" dirty="0" smtClean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8434" name="Picture 2" descr="http://images.medicinenet.com/images/illustrations/endocrine_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36912"/>
            <a:ext cx="3062114" cy="374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82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Žlázy s vnitřní sekrecí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78496"/>
            <a:ext cx="8075240" cy="4637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 smtClean="0">
                <a:solidFill>
                  <a:srgbClr val="669CF4"/>
                </a:solidFill>
                <a:latin typeface="+mj-lt"/>
              </a:rPr>
              <a:t>Hypotalamus</a:t>
            </a:r>
            <a:r>
              <a:rPr lang="cs-CZ" sz="2000" b="1" dirty="0" smtClean="0">
                <a:latin typeface="+mj-lt"/>
              </a:rPr>
              <a:t> </a:t>
            </a:r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(</a:t>
            </a:r>
            <a:r>
              <a:rPr lang="cs-CZ" sz="2000" dirty="0">
                <a:solidFill>
                  <a:schemeClr val="accent1"/>
                </a:solidFill>
                <a:latin typeface="+mj-lt"/>
              </a:rPr>
              <a:t>bazální část mezimozku) </a:t>
            </a:r>
            <a:endParaRPr lang="cs-CZ" sz="2000" dirty="0" smtClean="0">
              <a:solidFill>
                <a:schemeClr val="accent1"/>
              </a:solidFill>
              <a:latin typeface="+mj-lt"/>
            </a:endParaRPr>
          </a:p>
          <a:p>
            <a:r>
              <a:rPr lang="cs-CZ" sz="20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Liberiny</a:t>
            </a:r>
            <a:r>
              <a:rPr lang="cs-CZ" sz="2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(hormone </a:t>
            </a:r>
            <a:r>
              <a:rPr lang="cs-CZ" sz="20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releasing</a:t>
            </a:r>
            <a:r>
              <a:rPr lang="cs-CZ" sz="2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) </a:t>
            </a:r>
          </a:p>
          <a:p>
            <a:pPr>
              <a:buFont typeface="Comic Sans MS" pitchFamily="66" charset="0"/>
              <a:buChar char="–"/>
            </a:pPr>
            <a:r>
              <a:rPr lang="cs-CZ" sz="2000" dirty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h</a:t>
            </a:r>
            <a:r>
              <a:rPr lang="cs-CZ" sz="20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ormon uvolňující </a:t>
            </a:r>
            <a:r>
              <a:rPr lang="cs-CZ" sz="2000" dirty="0" err="1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thyrotropin</a:t>
            </a:r>
            <a:r>
              <a:rPr lang="cs-CZ" sz="20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cs-CZ" sz="2000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cs-CZ" sz="2000" dirty="0" err="1">
                <a:solidFill>
                  <a:schemeClr val="accent1"/>
                </a:solidFill>
                <a:latin typeface="+mj-lt"/>
              </a:rPr>
              <a:t>thyrotropin-releasing</a:t>
            </a:r>
            <a:r>
              <a:rPr lang="cs-CZ" sz="2000" dirty="0">
                <a:solidFill>
                  <a:schemeClr val="accent1"/>
                </a:solidFill>
                <a:latin typeface="+mj-lt"/>
              </a:rPr>
              <a:t> hormone - </a:t>
            </a:r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TRH</a:t>
            </a:r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), </a:t>
            </a:r>
            <a:r>
              <a:rPr lang="en-US" sz="2000" b="1" dirty="0">
                <a:solidFill>
                  <a:schemeClr val="accent1"/>
                </a:solidFill>
              </a:rPr>
              <a:t>(Prolactin-releasing hormone)</a:t>
            </a:r>
            <a:endParaRPr lang="cs-CZ" sz="2000" dirty="0" smtClean="0">
              <a:solidFill>
                <a:schemeClr val="accent1"/>
              </a:solidFill>
              <a:latin typeface="+mj-lt"/>
            </a:endParaRPr>
          </a:p>
          <a:p>
            <a:pPr>
              <a:buFont typeface="Comic Sans MS" pitchFamily="66" charset="0"/>
              <a:buChar char="–"/>
            </a:pPr>
            <a:r>
              <a:rPr lang="cs-CZ" sz="20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hormon </a:t>
            </a:r>
            <a:r>
              <a:rPr lang="cs-CZ" sz="2000" dirty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uvolňující </a:t>
            </a:r>
            <a:r>
              <a:rPr lang="cs-CZ" sz="20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gonadotropin </a:t>
            </a:r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(gonadotropin-</a:t>
            </a:r>
            <a:r>
              <a:rPr lang="cs-CZ" sz="2000" dirty="0" err="1" smtClean="0">
                <a:solidFill>
                  <a:schemeClr val="accent1"/>
                </a:solidFill>
                <a:latin typeface="+mj-lt"/>
              </a:rPr>
              <a:t>releasing</a:t>
            </a:r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cs-CZ" sz="2000" dirty="0">
                <a:solidFill>
                  <a:schemeClr val="accent1"/>
                </a:solidFill>
                <a:latin typeface="+mj-lt"/>
              </a:rPr>
              <a:t>hormone - </a:t>
            </a:r>
            <a:r>
              <a:rPr lang="cs-CZ" sz="2000" dirty="0" err="1" smtClean="0">
                <a:solidFill>
                  <a:schemeClr val="accent1"/>
                </a:solidFill>
                <a:latin typeface="+mj-lt"/>
              </a:rPr>
              <a:t>GnRH</a:t>
            </a:r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)</a:t>
            </a:r>
          </a:p>
          <a:p>
            <a:pPr>
              <a:buFont typeface="Comic Sans MS" pitchFamily="66" charset="0"/>
              <a:buChar char="–"/>
            </a:pPr>
            <a:r>
              <a:rPr lang="cs-CZ" sz="20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hormon </a:t>
            </a:r>
            <a:r>
              <a:rPr lang="cs-CZ" sz="2000" dirty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uvolňující růstový hormon </a:t>
            </a:r>
            <a:r>
              <a:rPr lang="cs-CZ" sz="2000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cs-CZ" sz="2000" dirty="0" err="1">
                <a:solidFill>
                  <a:schemeClr val="accent1"/>
                </a:solidFill>
                <a:latin typeface="+mj-lt"/>
              </a:rPr>
              <a:t>growth</a:t>
            </a:r>
            <a:r>
              <a:rPr lang="cs-CZ" sz="2000" dirty="0">
                <a:solidFill>
                  <a:schemeClr val="accent1"/>
                </a:solidFill>
                <a:latin typeface="+mj-lt"/>
              </a:rPr>
              <a:t> hormone-</a:t>
            </a:r>
            <a:r>
              <a:rPr lang="cs-CZ" sz="2000" dirty="0" err="1">
                <a:solidFill>
                  <a:schemeClr val="accent1"/>
                </a:solidFill>
                <a:latin typeface="+mj-lt"/>
              </a:rPr>
              <a:t>releasing</a:t>
            </a:r>
            <a:r>
              <a:rPr lang="cs-CZ" sz="2000" dirty="0">
                <a:solidFill>
                  <a:schemeClr val="accent1"/>
                </a:solidFill>
                <a:latin typeface="+mj-lt"/>
              </a:rPr>
              <a:t> hormone - </a:t>
            </a:r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GHRH)</a:t>
            </a:r>
          </a:p>
          <a:p>
            <a:pPr>
              <a:buFont typeface="Comic Sans MS" pitchFamily="66" charset="0"/>
              <a:buChar char="–"/>
            </a:pPr>
            <a:r>
              <a:rPr lang="cs-CZ" sz="20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hormon </a:t>
            </a:r>
            <a:r>
              <a:rPr lang="cs-CZ" sz="2000" dirty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uvolňující kortikotropin </a:t>
            </a:r>
            <a:r>
              <a:rPr lang="cs-CZ" sz="2000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cs-CZ" sz="2000" dirty="0" err="1">
                <a:solidFill>
                  <a:schemeClr val="accent1"/>
                </a:solidFill>
                <a:latin typeface="+mj-lt"/>
              </a:rPr>
              <a:t>corticotropin-releasing</a:t>
            </a:r>
            <a:r>
              <a:rPr lang="cs-CZ" sz="2000" dirty="0">
                <a:solidFill>
                  <a:schemeClr val="accent1"/>
                </a:solidFill>
                <a:latin typeface="+mj-lt"/>
              </a:rPr>
              <a:t> hormone - </a:t>
            </a:r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CRH)</a:t>
            </a:r>
            <a:endParaRPr lang="cs-CZ" sz="2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090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Žlázy s vnitřní sekrecí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78496"/>
            <a:ext cx="8136904" cy="50748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 smtClean="0">
                <a:solidFill>
                  <a:srgbClr val="669CF4"/>
                </a:solidFill>
                <a:latin typeface="+mj-lt"/>
              </a:rPr>
              <a:t>Hypotalamus</a:t>
            </a:r>
            <a:r>
              <a:rPr lang="cs-CZ" sz="2000" b="1" dirty="0" smtClean="0">
                <a:latin typeface="+mj-lt"/>
              </a:rPr>
              <a:t> </a:t>
            </a:r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(</a:t>
            </a:r>
            <a:r>
              <a:rPr lang="cs-CZ" sz="2000" dirty="0">
                <a:solidFill>
                  <a:schemeClr val="accent1"/>
                </a:solidFill>
                <a:latin typeface="+mj-lt"/>
              </a:rPr>
              <a:t>bazální část mezimozku) </a:t>
            </a:r>
            <a:endParaRPr lang="cs-CZ" sz="2000" dirty="0" smtClean="0">
              <a:solidFill>
                <a:schemeClr val="accent1"/>
              </a:solidFill>
              <a:latin typeface="+mj-lt"/>
            </a:endParaRPr>
          </a:p>
          <a:p>
            <a:r>
              <a:rPr lang="cs-CZ" sz="2000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Statiny</a:t>
            </a:r>
            <a:endParaRPr lang="cs-CZ" sz="2000" dirty="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>
              <a:buFont typeface="Comic Sans MS" pitchFamily="66" charset="0"/>
              <a:buChar char="–"/>
            </a:pPr>
            <a:r>
              <a:rPr lang="cs-CZ" sz="2000" dirty="0" err="1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somatostatin</a:t>
            </a:r>
            <a:r>
              <a:rPr lang="cs-CZ" sz="20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– růst a vývoj</a:t>
            </a:r>
            <a:endParaRPr lang="cs-CZ" sz="2000" dirty="0">
              <a:solidFill>
                <a:schemeClr val="accent1"/>
              </a:solidFill>
              <a:latin typeface="+mj-lt"/>
            </a:endParaRPr>
          </a:p>
          <a:p>
            <a:pPr>
              <a:buFont typeface="Comic Sans MS" pitchFamily="66" charset="0"/>
              <a:buChar char="–"/>
            </a:pPr>
            <a:r>
              <a:rPr lang="cs-CZ" sz="2000" dirty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d</a:t>
            </a:r>
            <a:r>
              <a:rPr lang="cs-CZ" sz="20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opamin (PIH) </a:t>
            </a:r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– </a:t>
            </a:r>
            <a:r>
              <a:rPr lang="cs-CZ" sz="2000" dirty="0" err="1" smtClean="0">
                <a:solidFill>
                  <a:schemeClr val="accent1"/>
                </a:solidFill>
                <a:latin typeface="+mj-lt"/>
              </a:rPr>
              <a:t>neurotransmitér</a:t>
            </a:r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, </a:t>
            </a:r>
            <a:r>
              <a:rPr lang="en-US" sz="2000" b="1" dirty="0">
                <a:solidFill>
                  <a:schemeClr val="accent1"/>
                </a:solidFill>
              </a:rPr>
              <a:t>(Prolactin-inhibiting hormone)</a:t>
            </a:r>
            <a:endParaRPr lang="cs-CZ" sz="2000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endParaRPr lang="cs-CZ" sz="2000" b="1" dirty="0" smtClean="0">
              <a:latin typeface="+mj-lt"/>
            </a:endParaRPr>
          </a:p>
          <a:p>
            <a:pPr marL="0" indent="0">
              <a:buNone/>
            </a:pPr>
            <a:endParaRPr lang="cs-CZ" sz="2000" b="1" dirty="0">
              <a:latin typeface="+mj-lt"/>
            </a:endParaRPr>
          </a:p>
          <a:p>
            <a:pPr marL="0" indent="0">
              <a:buNone/>
            </a:pPr>
            <a:endParaRPr lang="cs-CZ" sz="2000" b="1" dirty="0" smtClean="0">
              <a:latin typeface="+mj-lt"/>
            </a:endParaRPr>
          </a:p>
          <a:p>
            <a:pPr marL="0" indent="0">
              <a:buNone/>
            </a:pPr>
            <a:endParaRPr lang="cs-CZ" sz="2000" b="1" dirty="0" smtClean="0">
              <a:latin typeface="+mj-lt"/>
            </a:endParaRPr>
          </a:p>
        </p:txBody>
      </p:sp>
      <p:pic>
        <p:nvPicPr>
          <p:cNvPr id="3074" name="Picture 2" descr="http://files.viaweb.cz/Image/4/chci-bzt-zdrava-nemoci-tela/moz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89040"/>
            <a:ext cx="3219070" cy="193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17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Žlázy s vnitřní sekrecí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83568" y="1412776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669CF4"/>
                </a:solidFill>
              </a:rPr>
              <a:t>Epifýza</a:t>
            </a:r>
            <a:r>
              <a:rPr lang="cs-CZ" dirty="0"/>
              <a:t> </a:t>
            </a:r>
            <a:r>
              <a:rPr lang="cs-CZ" dirty="0">
                <a:solidFill>
                  <a:schemeClr val="accent1"/>
                </a:solidFill>
              </a:rPr>
              <a:t>(šišinka)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s-CZ" dirty="0">
                <a:solidFill>
                  <a:schemeClr val="accent1"/>
                </a:solidFill>
              </a:rPr>
              <a:t>vznikla jako vychlípenina mezimozku (parietální oko</a:t>
            </a:r>
            <a:r>
              <a:rPr lang="cs-CZ" dirty="0" smtClean="0">
                <a:solidFill>
                  <a:schemeClr val="accent1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solidFill>
                  <a:schemeClr val="bg1">
                    <a:lumMod val="40000"/>
                    <a:lumOff val="60000"/>
                  </a:schemeClr>
                </a:solidFill>
              </a:rPr>
              <a:t>trofický hormon </a:t>
            </a:r>
            <a:r>
              <a:rPr lang="cs-CZ" dirty="0">
                <a:solidFill>
                  <a:schemeClr val="accent1"/>
                </a:solidFill>
              </a:rPr>
              <a:t>(</a:t>
            </a:r>
            <a:r>
              <a:rPr lang="cs-CZ" dirty="0" err="1">
                <a:solidFill>
                  <a:schemeClr val="accent1"/>
                </a:solidFill>
              </a:rPr>
              <a:t>glomerulotrofin</a:t>
            </a:r>
            <a:r>
              <a:rPr lang="cs-CZ" dirty="0" smtClean="0">
                <a:solidFill>
                  <a:schemeClr val="accent1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solidFill>
                  <a:schemeClr val="bg1">
                    <a:lumMod val="40000"/>
                    <a:lumOff val="60000"/>
                  </a:schemeClr>
                </a:solidFill>
              </a:rPr>
              <a:t>s</a:t>
            </a:r>
            <a:r>
              <a:rPr lang="cs-CZ" dirty="0">
                <a:solidFill>
                  <a:schemeClr val="bg1">
                    <a:lumMod val="40000"/>
                    <a:lumOff val="60000"/>
                  </a:schemeClr>
                </a:solidFill>
              </a:rPr>
              <a:t>erotonin</a:t>
            </a:r>
            <a:r>
              <a:rPr lang="cs-CZ" dirty="0" smtClean="0">
                <a:solidFill>
                  <a:schemeClr val="accent1"/>
                </a:solidFill>
              </a:rPr>
              <a:t> – hormon štěstí (deprese)</a:t>
            </a:r>
            <a:endParaRPr lang="cs-CZ" dirty="0">
              <a:solidFill>
                <a:schemeClr val="accent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cs-CZ" dirty="0">
                <a:solidFill>
                  <a:schemeClr val="bg1">
                    <a:lumMod val="40000"/>
                    <a:lumOff val="60000"/>
                  </a:schemeClr>
                </a:solidFill>
              </a:rPr>
              <a:t>melatonin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endParaRPr lang="cs-CZ" dirty="0" smtClean="0">
              <a:solidFill>
                <a:schemeClr val="accent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1"/>
                </a:solidFill>
              </a:rPr>
              <a:t>jeho </a:t>
            </a:r>
            <a:r>
              <a:rPr lang="cs-CZ" dirty="0">
                <a:solidFill>
                  <a:schemeClr val="accent1"/>
                </a:solidFill>
              </a:rPr>
              <a:t>tvorba je řízena intenzitou světla, podílí se na 24 hodinových i ročních biorytmech (cirkadiánní </a:t>
            </a:r>
            <a:r>
              <a:rPr lang="cs-CZ" dirty="0" smtClean="0">
                <a:solidFill>
                  <a:schemeClr val="accent1"/>
                </a:solidFill>
              </a:rPr>
              <a:t>cykly)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1"/>
                </a:solidFill>
              </a:rPr>
              <a:t>chemicky </a:t>
            </a:r>
            <a:r>
              <a:rPr lang="cs-CZ" dirty="0">
                <a:solidFill>
                  <a:schemeClr val="accent1"/>
                </a:solidFill>
              </a:rPr>
              <a:t>podobný hormonu serotoninu a kožnímu pigmentu </a:t>
            </a:r>
            <a:r>
              <a:rPr lang="cs-CZ" dirty="0" smtClean="0">
                <a:solidFill>
                  <a:schemeClr val="accent1"/>
                </a:solidFill>
              </a:rPr>
              <a:t>melaninu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s-CZ" dirty="0">
                <a:solidFill>
                  <a:schemeClr val="accent1"/>
                </a:solidFill>
              </a:rPr>
              <a:t>s</a:t>
            </a:r>
            <a:r>
              <a:rPr lang="cs-CZ" dirty="0" smtClean="0">
                <a:solidFill>
                  <a:schemeClr val="accent1"/>
                </a:solidFill>
              </a:rPr>
              <a:t>větlo blokuje syntézu melatoninu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melatonin </a:t>
            </a:r>
            <a:r>
              <a:rPr lang="cs-CZ" dirty="0" smtClean="0">
                <a:solidFill>
                  <a:schemeClr val="accent1"/>
                </a:solidFill>
              </a:rPr>
              <a:t>snižuje </a:t>
            </a:r>
            <a:r>
              <a:rPr lang="cs-CZ" dirty="0" err="1" smtClean="0">
                <a:solidFill>
                  <a:schemeClr val="accent1"/>
                </a:solidFill>
              </a:rPr>
              <a:t>koncetraci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cAMP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cs-CZ" dirty="0" smtClean="0">
                <a:solidFill>
                  <a:schemeClr val="accent1"/>
                </a:solidFill>
              </a:rPr>
              <a:t>indukovanou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cs-CZ" dirty="0">
                <a:solidFill>
                  <a:schemeClr val="bg1">
                    <a:lumMod val="20000"/>
                    <a:lumOff val="80000"/>
                  </a:schemeClr>
                </a:solidFill>
              </a:rPr>
              <a:t>MSH</a:t>
            </a:r>
            <a:r>
              <a:rPr lang="cs-CZ" dirty="0">
                <a:solidFill>
                  <a:schemeClr val="accent1"/>
                </a:solidFill>
              </a:rPr>
              <a:t> (melanocyte-</a:t>
            </a:r>
            <a:r>
              <a:rPr lang="cs-CZ" dirty="0" err="1">
                <a:solidFill>
                  <a:schemeClr val="accent1"/>
                </a:solidFill>
              </a:rPr>
              <a:t>stimulating</a:t>
            </a:r>
            <a:r>
              <a:rPr lang="cs-CZ" dirty="0">
                <a:solidFill>
                  <a:schemeClr val="accent1"/>
                </a:solidFill>
              </a:rPr>
              <a:t> hormone)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cs-CZ" dirty="0">
              <a:solidFill>
                <a:schemeClr val="accent1"/>
              </a:solidFill>
            </a:endParaRPr>
          </a:p>
          <a:p>
            <a:pPr lvl="0"/>
            <a:r>
              <a:rPr lang="cs-CZ" dirty="0" smtClean="0">
                <a:solidFill>
                  <a:schemeClr val="accent1"/>
                </a:solidFill>
              </a:rPr>
              <a:t>Zvýšená produkce </a:t>
            </a:r>
            <a:r>
              <a:rPr lang="cs-CZ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MSH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1"/>
                </a:solidFill>
              </a:rPr>
              <a:t>ve tmě </a:t>
            </a:r>
            <a:r>
              <a:rPr lang="cs-CZ" dirty="0" smtClean="0">
                <a:solidFill>
                  <a:schemeClr val="accent1"/>
                </a:solidFill>
                <a:latin typeface="Calibri"/>
                <a:cs typeface="Calibri"/>
              </a:rPr>
              <a:t>→ 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smtClean="0">
                <a:solidFill>
                  <a:schemeClr val="accent1"/>
                </a:solidFill>
              </a:rPr>
              <a:t>vyšší produkce melaninu v kůži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s-CZ" dirty="0">
                <a:solidFill>
                  <a:schemeClr val="accent1"/>
                </a:solidFill>
              </a:rPr>
              <a:t>v</a:t>
            </a:r>
            <a:r>
              <a:rPr lang="cs-CZ" dirty="0" smtClean="0">
                <a:solidFill>
                  <a:schemeClr val="accent1"/>
                </a:solidFill>
              </a:rPr>
              <a:t> těhotenství (díky estrogenům)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s-CZ" dirty="0">
                <a:solidFill>
                  <a:schemeClr val="accent1"/>
                </a:solidFill>
              </a:rPr>
              <a:t>u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err="1" smtClean="0">
                <a:solidFill>
                  <a:schemeClr val="accent1"/>
                </a:solidFill>
              </a:rPr>
              <a:t>Cushingova</a:t>
            </a:r>
            <a:r>
              <a:rPr lang="cs-CZ" dirty="0" smtClean="0">
                <a:solidFill>
                  <a:schemeClr val="accent1"/>
                </a:solidFill>
              </a:rPr>
              <a:t> syndromu (ACTH)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s-CZ" dirty="0">
                <a:solidFill>
                  <a:schemeClr val="accent1"/>
                </a:solidFill>
              </a:rPr>
              <a:t>u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err="1" smtClean="0">
                <a:solidFill>
                  <a:schemeClr val="accent1"/>
                </a:solidFill>
              </a:rPr>
              <a:t>Addisonovy</a:t>
            </a:r>
            <a:r>
              <a:rPr lang="cs-CZ" dirty="0" smtClean="0">
                <a:solidFill>
                  <a:schemeClr val="accent1"/>
                </a:solidFill>
              </a:rPr>
              <a:t> choroby  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http://img38.imageshack.us/img38/1323/p1030327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75"/>
          <a:stretch/>
        </p:blipFill>
        <p:spPr bwMode="auto">
          <a:xfrm>
            <a:off x="5796136" y="4437112"/>
            <a:ext cx="2857500" cy="21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90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Melatonin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5122" name="Picture 2" descr="http://www.remedia.cz/Images/Articles/Main/vtextu200810210618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62" y="1412776"/>
            <a:ext cx="486542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dn.hivehealthmedia.com/wp-content/uploads/2011/12/melatonin-recep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87" y="3359300"/>
            <a:ext cx="3946475" cy="309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4.bp.blogspot.com/-012PB8g-1_8/UhzSPDuLjlI/AAAAAAAAInQ/hX34z_WItoU/s640/tumblr_m6hx445kmd1r18up1o1_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80" y="1412776"/>
            <a:ext cx="3960440" cy="165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28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Melatonin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5126" name="Picture 6" descr="http://4.bp.blogspot.com/-lNt50SpBGn4/TePiLku7m3I/AAAAAAAAAVs/T_CCmrZM4Ds/s1600/tryptophan-serotonin-melaton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920926" cy="233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vivo.colostate.edu/hbooks/pathphys/endocrine/hypopit/pom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7598613" cy="266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umm.edu/graphics/images/en/96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02702"/>
            <a:ext cx="3377952" cy="270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97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Žlázy s vnitřní sekrecí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91264" cy="4637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669CF4"/>
                </a:solidFill>
              </a:rPr>
              <a:t>Hypofýza </a:t>
            </a:r>
            <a:r>
              <a:rPr lang="cs-CZ" sz="1800" dirty="0" smtClean="0">
                <a:solidFill>
                  <a:schemeClr val="accent1"/>
                </a:solidFill>
              </a:rPr>
              <a:t>(</a:t>
            </a:r>
            <a:r>
              <a:rPr lang="cs-CZ" sz="1800" dirty="0">
                <a:solidFill>
                  <a:schemeClr val="accent1"/>
                </a:solidFill>
              </a:rPr>
              <a:t>podvěsek mozkový) </a:t>
            </a:r>
            <a:endParaRPr lang="cs-CZ" sz="1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accent1"/>
                </a:solidFill>
              </a:rPr>
              <a:t>Neurohypofýza (zadní lalok) </a:t>
            </a:r>
          </a:p>
          <a:p>
            <a:r>
              <a:rPr lang="cs-CZ" sz="1800" dirty="0">
                <a:solidFill>
                  <a:schemeClr val="accent1"/>
                </a:solidFill>
              </a:rPr>
              <a:t>netvoří hormony, pouze je shromažďuje a distribuuje, hormony vznikají v </a:t>
            </a:r>
            <a:r>
              <a:rPr lang="cs-CZ" sz="1800" dirty="0" err="1">
                <a:solidFill>
                  <a:schemeClr val="accent1"/>
                </a:solidFill>
              </a:rPr>
              <a:t>neurosekretorických</a:t>
            </a:r>
            <a:r>
              <a:rPr lang="cs-CZ" sz="1800" dirty="0">
                <a:solidFill>
                  <a:schemeClr val="accent1"/>
                </a:solidFill>
              </a:rPr>
              <a:t> buňkách hypotalamu</a:t>
            </a:r>
          </a:p>
          <a:p>
            <a:pPr marL="0" indent="0">
              <a:buNone/>
            </a:pPr>
            <a:endParaRPr lang="cs-CZ" sz="1800" dirty="0" smtClean="0">
              <a:solidFill>
                <a:schemeClr val="accent1"/>
              </a:solidFill>
            </a:endParaRPr>
          </a:p>
          <a:p>
            <a:r>
              <a:rPr lang="cs-CZ" sz="18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oxytocin </a:t>
            </a:r>
            <a:r>
              <a:rPr lang="cs-CZ" sz="1800" dirty="0" smtClean="0">
                <a:solidFill>
                  <a:schemeClr val="accent1"/>
                </a:solidFill>
              </a:rPr>
              <a:t>– </a:t>
            </a:r>
            <a:r>
              <a:rPr lang="cs-CZ" sz="1800" dirty="0">
                <a:solidFill>
                  <a:schemeClr val="accent1"/>
                </a:solidFill>
              </a:rPr>
              <a:t>při kojení stahy svalstva kolem mléčné žlázy</a:t>
            </a:r>
            <a:r>
              <a:rPr lang="cs-CZ" sz="1800" dirty="0" smtClean="0">
                <a:solidFill>
                  <a:schemeClr val="accent1"/>
                </a:solidFill>
              </a:rPr>
              <a:t>, chování, stahy děložního svalstva při porodu</a:t>
            </a:r>
            <a:endParaRPr lang="cs-CZ" sz="1800" dirty="0">
              <a:solidFill>
                <a:schemeClr val="accent1"/>
              </a:solidFill>
            </a:endParaRPr>
          </a:p>
          <a:p>
            <a:pPr lvl="0"/>
            <a:r>
              <a:rPr lang="cs-CZ" sz="18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antidiuretický hormon</a:t>
            </a:r>
            <a:r>
              <a:rPr lang="cs-CZ" sz="18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1800" dirty="0" smtClean="0">
                <a:solidFill>
                  <a:schemeClr val="accent1"/>
                </a:solidFill>
              </a:rPr>
              <a:t>(vasopresin , ADH) - reabsorpce vody </a:t>
            </a:r>
            <a:r>
              <a:rPr lang="cs-CZ" sz="1800" dirty="0">
                <a:solidFill>
                  <a:schemeClr val="accent1"/>
                </a:solidFill>
              </a:rPr>
              <a:t>v ledvinných kanálcích </a:t>
            </a:r>
          </a:p>
          <a:p>
            <a:endParaRPr lang="cs-CZ" sz="1800" dirty="0">
              <a:solidFill>
                <a:schemeClr val="accent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148064" y="836712"/>
            <a:ext cx="4572000" cy="3416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cs-CZ" dirty="0"/>
          </a:p>
        </p:txBody>
      </p:sp>
      <p:pic>
        <p:nvPicPr>
          <p:cNvPr id="2050" name="Picture 2" descr="http://www.endokrinni-system.cz/dbpic/hypothalamus-3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423" y="4509120"/>
            <a:ext cx="300583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46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Žlázy s vnitřní sekrecí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91264" cy="4637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669CF4"/>
                </a:solidFill>
              </a:rPr>
              <a:t>Hypofýza </a:t>
            </a:r>
            <a:r>
              <a:rPr lang="cs-CZ" sz="1800" dirty="0" smtClean="0">
                <a:solidFill>
                  <a:schemeClr val="accent1"/>
                </a:solidFill>
              </a:rPr>
              <a:t>(</a:t>
            </a:r>
            <a:r>
              <a:rPr lang="cs-CZ" sz="1800" dirty="0">
                <a:solidFill>
                  <a:schemeClr val="accent1"/>
                </a:solidFill>
              </a:rPr>
              <a:t>podvěsek mozkový)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accent1"/>
                </a:solidFill>
              </a:rPr>
              <a:t>Adenohypofýza (přední lalok) </a:t>
            </a:r>
          </a:p>
          <a:p>
            <a:r>
              <a:rPr lang="cs-CZ" sz="18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růstový </a:t>
            </a:r>
            <a:r>
              <a:rPr lang="cs-CZ" sz="18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hormon </a:t>
            </a:r>
            <a:r>
              <a:rPr lang="cs-CZ" sz="1800" dirty="0">
                <a:solidFill>
                  <a:schemeClr val="accent1"/>
                </a:solidFill>
              </a:rPr>
              <a:t>(somatotropní hormon, STH, </a:t>
            </a:r>
            <a:r>
              <a:rPr lang="cs-CZ" sz="1800" dirty="0" err="1">
                <a:solidFill>
                  <a:schemeClr val="accent1"/>
                </a:solidFill>
              </a:rPr>
              <a:t>growth</a:t>
            </a:r>
            <a:r>
              <a:rPr lang="cs-CZ" sz="1800" dirty="0">
                <a:solidFill>
                  <a:schemeClr val="accent1"/>
                </a:solidFill>
              </a:rPr>
              <a:t> </a:t>
            </a:r>
            <a:r>
              <a:rPr lang="cs-CZ" sz="1800" dirty="0" smtClean="0">
                <a:solidFill>
                  <a:schemeClr val="accent1"/>
                </a:solidFill>
              </a:rPr>
              <a:t>hormone)</a:t>
            </a:r>
          </a:p>
          <a:p>
            <a:r>
              <a:rPr lang="cs-CZ" sz="18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p</a:t>
            </a:r>
            <a:r>
              <a:rPr lang="cs-CZ" sz="18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rolaktin </a:t>
            </a:r>
            <a:r>
              <a:rPr lang="cs-CZ" sz="1800" dirty="0" smtClean="0">
                <a:solidFill>
                  <a:schemeClr val="accent1"/>
                </a:solidFill>
              </a:rPr>
              <a:t>(luteotropní hormon, </a:t>
            </a:r>
            <a:r>
              <a:rPr lang="cs-CZ" sz="1800" dirty="0">
                <a:solidFill>
                  <a:schemeClr val="accent1"/>
                </a:solidFill>
              </a:rPr>
              <a:t>LTH) - laktační hormon podporující tvorbu mléka při </a:t>
            </a:r>
            <a:r>
              <a:rPr lang="cs-CZ" sz="1800" dirty="0" smtClean="0">
                <a:solidFill>
                  <a:schemeClr val="accent1"/>
                </a:solidFill>
              </a:rPr>
              <a:t>kojení, růst mléčné žlázy</a:t>
            </a:r>
          </a:p>
          <a:p>
            <a:pPr marL="0" indent="0">
              <a:buNone/>
            </a:pPr>
            <a:endParaRPr lang="cs-CZ" sz="1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sz="1800" dirty="0" err="1" smtClean="0">
                <a:solidFill>
                  <a:srgbClr val="FF115B"/>
                </a:solidFill>
              </a:rPr>
              <a:t>Glandotropní</a:t>
            </a:r>
            <a:r>
              <a:rPr lang="cs-CZ" sz="1800" dirty="0" smtClean="0">
                <a:solidFill>
                  <a:srgbClr val="FF115B"/>
                </a:solidFill>
              </a:rPr>
              <a:t> hormony</a:t>
            </a:r>
          </a:p>
          <a:p>
            <a:r>
              <a:rPr lang="cs-CZ" sz="18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adrenokortikotropní hormon</a:t>
            </a:r>
            <a:r>
              <a:rPr lang="cs-CZ" sz="18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1800" dirty="0" smtClean="0">
                <a:solidFill>
                  <a:schemeClr val="accent1"/>
                </a:solidFill>
              </a:rPr>
              <a:t>(</a:t>
            </a:r>
            <a:r>
              <a:rPr lang="cs-CZ" sz="1800" dirty="0" err="1" smtClean="0">
                <a:solidFill>
                  <a:schemeClr val="accent1"/>
                </a:solidFill>
              </a:rPr>
              <a:t>adrenocorticotropic</a:t>
            </a:r>
            <a:r>
              <a:rPr lang="cs-CZ" sz="1800" dirty="0" smtClean="0">
                <a:solidFill>
                  <a:schemeClr val="accent1"/>
                </a:solidFill>
              </a:rPr>
              <a:t> hormone, ACTH</a:t>
            </a:r>
            <a:r>
              <a:rPr lang="cs-CZ" sz="1800" dirty="0" smtClean="0">
                <a:solidFill>
                  <a:schemeClr val="accent1"/>
                </a:solidFill>
              </a:rPr>
              <a:t>)</a:t>
            </a:r>
          </a:p>
          <a:p>
            <a:r>
              <a:rPr lang="cs-CZ" sz="1800" dirty="0" err="1">
                <a:solidFill>
                  <a:schemeClr val="accent1"/>
                </a:solidFill>
              </a:rPr>
              <a:t>s</a:t>
            </a:r>
            <a:r>
              <a:rPr lang="en-US" sz="1800" dirty="0" err="1" smtClean="0">
                <a:solidFill>
                  <a:schemeClr val="accent1"/>
                </a:solidFill>
              </a:rPr>
              <a:t>timuluje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endParaRPr lang="cs-CZ" sz="1800" dirty="0" smtClean="0">
              <a:solidFill>
                <a:schemeClr val="accent1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US" sz="1800" dirty="0" err="1" smtClean="0">
                <a:solidFill>
                  <a:schemeClr val="accent1"/>
                </a:solidFill>
              </a:rPr>
              <a:t>růst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kůry</a:t>
            </a:r>
            <a:r>
              <a:rPr lang="en-US" sz="1800" dirty="0">
                <a:solidFill>
                  <a:schemeClr val="accent1"/>
                </a:solidFill>
              </a:rPr>
              <a:t> </a:t>
            </a:r>
            <a:r>
              <a:rPr lang="en-US" sz="1800" dirty="0" err="1">
                <a:solidFill>
                  <a:schemeClr val="accent1"/>
                </a:solidFill>
              </a:rPr>
              <a:t>nadledvinek</a:t>
            </a:r>
            <a:r>
              <a:rPr lang="en-US" sz="1800" dirty="0">
                <a:solidFill>
                  <a:schemeClr val="accent1"/>
                </a:solidFill>
              </a:rPr>
              <a:t> a </a:t>
            </a:r>
            <a:r>
              <a:rPr lang="en-US" sz="1800" dirty="0" err="1">
                <a:solidFill>
                  <a:schemeClr val="accent1"/>
                </a:solidFill>
              </a:rPr>
              <a:t>tím</a:t>
            </a:r>
            <a:r>
              <a:rPr lang="en-US" sz="1800" dirty="0">
                <a:solidFill>
                  <a:schemeClr val="accent1"/>
                </a:solidFill>
              </a:rPr>
              <a:t> i </a:t>
            </a:r>
            <a:r>
              <a:rPr lang="en-US" sz="1800" dirty="0" err="1">
                <a:solidFill>
                  <a:schemeClr val="accent1"/>
                </a:solidFill>
              </a:rPr>
              <a:t>produkci</a:t>
            </a:r>
            <a:r>
              <a:rPr lang="en-US" sz="1800" dirty="0">
                <a:solidFill>
                  <a:schemeClr val="accent1"/>
                </a:solidFill>
              </a:rPr>
              <a:t> </a:t>
            </a:r>
            <a:r>
              <a:rPr lang="en-US" sz="1800" dirty="0" err="1" smtClean="0">
                <a:solidFill>
                  <a:schemeClr val="accent1"/>
                </a:solidFill>
              </a:rPr>
              <a:t>glukokortikoidů</a:t>
            </a:r>
            <a:r>
              <a:rPr lang="cs-CZ" sz="1800" dirty="0" smtClean="0">
                <a:solidFill>
                  <a:schemeClr val="accent1"/>
                </a:solidFill>
              </a:rPr>
              <a:t> (kortizol)</a:t>
            </a:r>
          </a:p>
          <a:p>
            <a:pPr>
              <a:buFont typeface="Courier New" pitchFamily="49" charset="0"/>
              <a:buChar char="o"/>
            </a:pPr>
            <a:r>
              <a:rPr lang="en-US" sz="1800" dirty="0" err="1" smtClean="0">
                <a:solidFill>
                  <a:schemeClr val="accent1"/>
                </a:solidFill>
              </a:rPr>
              <a:t>tvorb</a:t>
            </a:r>
            <a:r>
              <a:rPr lang="cs-CZ" sz="1800" dirty="0" smtClean="0">
                <a:solidFill>
                  <a:schemeClr val="accent1"/>
                </a:solidFill>
              </a:rPr>
              <a:t>u</a:t>
            </a:r>
            <a:r>
              <a:rPr lang="en-US" sz="1800" dirty="0">
                <a:solidFill>
                  <a:schemeClr val="accent1"/>
                </a:solidFill>
              </a:rPr>
              <a:t> </a:t>
            </a:r>
            <a:r>
              <a:rPr lang="en-US" sz="1800" dirty="0" err="1" smtClean="0">
                <a:solidFill>
                  <a:schemeClr val="accent1"/>
                </a:solidFill>
              </a:rPr>
              <a:t>prekurzorů</a:t>
            </a:r>
            <a:r>
              <a:rPr lang="cs-CZ" sz="1800" dirty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aldosteronu</a:t>
            </a:r>
            <a:r>
              <a:rPr lang="en-US" sz="1800" dirty="0">
                <a:solidFill>
                  <a:schemeClr val="accent1"/>
                </a:solidFill>
              </a:rPr>
              <a:t> - </a:t>
            </a:r>
            <a:r>
              <a:rPr lang="en-US" sz="1800" dirty="0" err="1">
                <a:solidFill>
                  <a:schemeClr val="accent1"/>
                </a:solidFill>
              </a:rPr>
              <a:t>hormonu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ze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skupiny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mineralokortikoidů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endParaRPr lang="cs-CZ" sz="1800" dirty="0">
              <a:solidFill>
                <a:schemeClr val="accent1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cs-CZ" sz="1800" dirty="0">
                <a:solidFill>
                  <a:schemeClr val="accent1"/>
                </a:solidFill>
              </a:rPr>
              <a:t>l</a:t>
            </a:r>
            <a:r>
              <a:rPr lang="cs-CZ" sz="1800" dirty="0" smtClean="0">
                <a:solidFill>
                  <a:schemeClr val="accent1"/>
                </a:solidFill>
              </a:rPr>
              <a:t>ipolýzu</a:t>
            </a:r>
          </a:p>
          <a:p>
            <a:pPr marL="0" indent="0">
              <a:buNone/>
            </a:pPr>
            <a:endParaRPr lang="cs-CZ" sz="1800" dirty="0" smtClean="0">
              <a:solidFill>
                <a:schemeClr val="accent1"/>
              </a:solidFill>
            </a:endParaRPr>
          </a:p>
          <a:p>
            <a:r>
              <a:rPr lang="en-US" sz="1800" dirty="0" err="1" smtClean="0">
                <a:solidFill>
                  <a:schemeClr val="accent1"/>
                </a:solidFill>
              </a:rPr>
              <a:t>působí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>
                <a:solidFill>
                  <a:schemeClr val="accent1"/>
                </a:solidFill>
              </a:rPr>
              <a:t>i </a:t>
            </a:r>
            <a:r>
              <a:rPr lang="en-US" sz="1800" dirty="0" err="1">
                <a:solidFill>
                  <a:schemeClr val="accent1"/>
                </a:solidFill>
              </a:rPr>
              <a:t>na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melanocyty</a:t>
            </a:r>
            <a:r>
              <a:rPr lang="en-US" sz="1800" dirty="0">
                <a:solidFill>
                  <a:schemeClr val="accent1"/>
                </a:solidFill>
              </a:rPr>
              <a:t> v </a:t>
            </a:r>
            <a:r>
              <a:rPr lang="en-US" sz="1800" dirty="0" err="1">
                <a:solidFill>
                  <a:schemeClr val="accent1"/>
                </a:solidFill>
              </a:rPr>
              <a:t>nichž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zvyšuje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produkci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melaninu</a:t>
            </a:r>
            <a:endParaRPr lang="cs-CZ" sz="1800" dirty="0">
              <a:solidFill>
                <a:schemeClr val="accent1"/>
              </a:solidFill>
            </a:endParaRPr>
          </a:p>
          <a:p>
            <a:r>
              <a:rPr lang="cs-CZ" sz="1800" dirty="0" smtClean="0">
                <a:solidFill>
                  <a:schemeClr val="accent1"/>
                </a:solidFill>
              </a:rPr>
              <a:t>ú</a:t>
            </a:r>
            <a:r>
              <a:rPr lang="en-US" sz="1800" dirty="0" err="1" smtClean="0">
                <a:solidFill>
                  <a:schemeClr val="accent1"/>
                </a:solidFill>
              </a:rPr>
              <a:t>střední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stresový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 smtClean="0">
                <a:solidFill>
                  <a:schemeClr val="accent1"/>
                </a:solidFill>
              </a:rPr>
              <a:t>hormon</a:t>
            </a:r>
            <a:endParaRPr lang="cs-CZ" sz="1800" dirty="0" smtClean="0">
              <a:solidFill>
                <a:schemeClr val="accent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148064" y="836712"/>
            <a:ext cx="4572000" cy="3416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370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Přenos informace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3038" y="1412776"/>
            <a:ext cx="8381181" cy="496855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cs-CZ" sz="2000" dirty="0" err="1">
                <a:solidFill>
                  <a:srgbClr val="669CF4"/>
                </a:solidFill>
                <a:latin typeface="+mj-lt"/>
              </a:rPr>
              <a:t>P</a:t>
            </a:r>
            <a:r>
              <a:rPr lang="cs-CZ" sz="2000" dirty="0" err="1" smtClean="0">
                <a:solidFill>
                  <a:srgbClr val="669CF4"/>
                </a:solidFill>
                <a:latin typeface="+mj-lt"/>
              </a:rPr>
              <a:t>arakrinní</a:t>
            </a:r>
            <a:r>
              <a:rPr lang="cs-CZ" sz="2000" dirty="0" smtClean="0">
                <a:solidFill>
                  <a:srgbClr val="669CF4"/>
                </a:solidFill>
                <a:latin typeface="+mj-lt"/>
              </a:rPr>
              <a:t> a </a:t>
            </a:r>
            <a:r>
              <a:rPr lang="cs-CZ" sz="2000" dirty="0" err="1" smtClean="0">
                <a:solidFill>
                  <a:srgbClr val="669CF4"/>
                </a:solidFill>
                <a:latin typeface="+mj-lt"/>
              </a:rPr>
              <a:t>autokrinní</a:t>
            </a:r>
            <a:r>
              <a:rPr lang="cs-CZ" sz="2000" dirty="0" smtClean="0">
                <a:solidFill>
                  <a:srgbClr val="669CF4"/>
                </a:solidFill>
                <a:latin typeface="+mj-lt"/>
              </a:rPr>
              <a:t> působení</a:t>
            </a:r>
          </a:p>
          <a:p>
            <a:pPr>
              <a:lnSpc>
                <a:spcPct val="90000"/>
              </a:lnSpc>
            </a:pPr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lokální </a:t>
            </a:r>
            <a:r>
              <a:rPr lang="cs-CZ" sz="2000" dirty="0">
                <a:solidFill>
                  <a:schemeClr val="accent1"/>
                </a:solidFill>
                <a:latin typeface="+mj-lt"/>
              </a:rPr>
              <a:t>komunikace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cs-CZ" sz="2000" dirty="0">
                <a:solidFill>
                  <a:schemeClr val="accent1"/>
                </a:solidFill>
                <a:latin typeface="+mj-lt"/>
              </a:rPr>
              <a:t>signální molekuly difundují k cílovým receptorům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cs-CZ" sz="2000" dirty="0">
                <a:solidFill>
                  <a:schemeClr val="accent1"/>
                </a:solidFill>
                <a:latin typeface="+mj-lt"/>
              </a:rPr>
              <a:t>příklad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: </a:t>
            </a:r>
            <a:r>
              <a:rPr lang="cs-CZ" sz="2000" dirty="0" err="1">
                <a:solidFill>
                  <a:schemeClr val="accent1"/>
                </a:solidFill>
                <a:latin typeface="+mj-lt"/>
              </a:rPr>
              <a:t>cytokiny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cs-CZ" sz="2000" dirty="0">
              <a:solidFill>
                <a:schemeClr val="accent1"/>
              </a:solidFill>
              <a:latin typeface="+mj-lt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cs-CZ" sz="2000" dirty="0" smtClean="0">
              <a:solidFill>
                <a:schemeClr val="accent1"/>
              </a:solidFill>
              <a:latin typeface="+mj-lt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cs-CZ" sz="2000" dirty="0" smtClean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rgbClr val="669CF4"/>
                </a:solidFill>
                <a:latin typeface="+mj-lt"/>
              </a:rPr>
              <a:t>Komunikace na velkou vzdálenost: hormony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600" dirty="0">
              <a:latin typeface="+mj-lt"/>
            </a:endParaRPr>
          </a:p>
        </p:txBody>
      </p:sp>
      <p:pic>
        <p:nvPicPr>
          <p:cNvPr id="1026" name="Picture 2" descr="http://otm.oxfordmedicine.com/content/vol5/issue1/images/large/med-9780199204854-graphic060200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95" y="4437112"/>
            <a:ext cx="261126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s.textcube.com/blog/3/37590/attach/XRiaxJjfM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93"/>
          <a:stretch/>
        </p:blipFill>
        <p:spPr bwMode="auto">
          <a:xfrm>
            <a:off x="493304" y="4437112"/>
            <a:ext cx="564389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90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Žlázy s vnitřní sekrecí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91264" cy="4637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669CF4"/>
                </a:solidFill>
              </a:rPr>
              <a:t>Hypofýza </a:t>
            </a:r>
            <a:r>
              <a:rPr lang="cs-CZ" sz="1800" dirty="0" smtClean="0">
                <a:solidFill>
                  <a:schemeClr val="accent1"/>
                </a:solidFill>
              </a:rPr>
              <a:t>(</a:t>
            </a:r>
            <a:r>
              <a:rPr lang="cs-CZ" sz="1800" dirty="0">
                <a:solidFill>
                  <a:schemeClr val="accent1"/>
                </a:solidFill>
              </a:rPr>
              <a:t>podvěsek mozkový) 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accent1"/>
                </a:solidFill>
              </a:rPr>
              <a:t>Adenohypofýza (přední lalok) </a:t>
            </a:r>
            <a:endParaRPr lang="cs-CZ" sz="1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sz="1800" dirty="0" err="1" smtClean="0">
                <a:solidFill>
                  <a:srgbClr val="FF115B"/>
                </a:solidFill>
              </a:rPr>
              <a:t>Glandotropní</a:t>
            </a:r>
            <a:r>
              <a:rPr lang="cs-CZ" sz="1800" dirty="0" smtClean="0">
                <a:solidFill>
                  <a:srgbClr val="FF115B"/>
                </a:solidFill>
              </a:rPr>
              <a:t> hormony</a:t>
            </a:r>
          </a:p>
          <a:p>
            <a:r>
              <a:rPr lang="cs-CZ" sz="18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thyreotropní</a:t>
            </a:r>
            <a:r>
              <a:rPr lang="cs-CZ" sz="18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18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hormon</a:t>
            </a:r>
            <a:r>
              <a:rPr lang="cs-CZ" sz="1800" dirty="0">
                <a:solidFill>
                  <a:schemeClr val="accent1"/>
                </a:solidFill>
              </a:rPr>
              <a:t> (</a:t>
            </a:r>
            <a:r>
              <a:rPr lang="cs-CZ" sz="1800" dirty="0" err="1">
                <a:solidFill>
                  <a:schemeClr val="accent1"/>
                </a:solidFill>
              </a:rPr>
              <a:t>thyroid-stimulating</a:t>
            </a:r>
            <a:r>
              <a:rPr lang="cs-CZ" sz="1800" dirty="0">
                <a:solidFill>
                  <a:schemeClr val="accent1"/>
                </a:solidFill>
              </a:rPr>
              <a:t> </a:t>
            </a:r>
            <a:r>
              <a:rPr lang="cs-CZ" sz="1800" dirty="0" err="1" smtClean="0">
                <a:solidFill>
                  <a:schemeClr val="accent1"/>
                </a:solidFill>
              </a:rPr>
              <a:t>hormone,TSH</a:t>
            </a:r>
            <a:r>
              <a:rPr lang="cs-CZ" sz="1800" dirty="0">
                <a:solidFill>
                  <a:schemeClr val="accent1"/>
                </a:solidFill>
              </a:rPr>
              <a:t>)- </a:t>
            </a:r>
            <a:r>
              <a:rPr lang="cs-CZ" sz="1800" dirty="0" smtClean="0">
                <a:solidFill>
                  <a:schemeClr val="accent1"/>
                </a:solidFill>
              </a:rPr>
              <a:t>stimuluje </a:t>
            </a:r>
            <a:r>
              <a:rPr lang="cs-CZ" sz="1800" dirty="0">
                <a:solidFill>
                  <a:schemeClr val="accent1"/>
                </a:solidFill>
              </a:rPr>
              <a:t>syntézu a uvolňování hormonů štítné </a:t>
            </a:r>
            <a:r>
              <a:rPr lang="cs-CZ" sz="1800" dirty="0" smtClean="0">
                <a:solidFill>
                  <a:schemeClr val="accent1"/>
                </a:solidFill>
              </a:rPr>
              <a:t>žlázy</a:t>
            </a:r>
          </a:p>
          <a:p>
            <a:pPr marL="0" indent="0">
              <a:buNone/>
            </a:pPr>
            <a:endParaRPr lang="cs-CZ" sz="1800" dirty="0" smtClean="0">
              <a:solidFill>
                <a:schemeClr val="accent1"/>
              </a:solidFill>
            </a:endParaRPr>
          </a:p>
          <a:p>
            <a:r>
              <a:rPr lang="cs-CZ" sz="18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g</a:t>
            </a:r>
            <a:r>
              <a:rPr lang="cs-CZ" sz="18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onadotropní hormony</a:t>
            </a:r>
          </a:p>
          <a:p>
            <a:pPr marL="342900" lvl="2" indent="-342900"/>
            <a:r>
              <a:rPr lang="cs-CZ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folikuly </a:t>
            </a:r>
            <a:r>
              <a:rPr lang="cs-CZ" sz="1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stimulující hormon </a:t>
            </a:r>
            <a:r>
              <a:rPr lang="cs-CZ" sz="1800" dirty="0">
                <a:solidFill>
                  <a:schemeClr val="accent1"/>
                </a:solidFill>
              </a:rPr>
              <a:t>(</a:t>
            </a:r>
            <a:r>
              <a:rPr lang="cs-CZ" sz="1800" dirty="0" err="1">
                <a:solidFill>
                  <a:schemeClr val="accent1"/>
                </a:solidFill>
              </a:rPr>
              <a:t>follicle-stimulating</a:t>
            </a:r>
            <a:r>
              <a:rPr lang="cs-CZ" sz="1800" dirty="0">
                <a:solidFill>
                  <a:schemeClr val="accent1"/>
                </a:solidFill>
              </a:rPr>
              <a:t> </a:t>
            </a:r>
            <a:r>
              <a:rPr lang="cs-CZ" sz="1800" dirty="0" smtClean="0">
                <a:solidFill>
                  <a:schemeClr val="accent1"/>
                </a:solidFill>
              </a:rPr>
              <a:t>hormone, FSH)</a:t>
            </a:r>
            <a:r>
              <a:rPr lang="cs-CZ" sz="1800" dirty="0">
                <a:solidFill>
                  <a:schemeClr val="accent1"/>
                </a:solidFill>
              </a:rPr>
              <a:t> tvorba estrogenu, růst folikulů, spermií</a:t>
            </a:r>
          </a:p>
          <a:p>
            <a:r>
              <a:rPr lang="cs-CZ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luteinizační </a:t>
            </a:r>
            <a:r>
              <a:rPr lang="cs-CZ" sz="1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hormon </a:t>
            </a:r>
            <a:r>
              <a:rPr lang="cs-CZ" sz="1800" dirty="0" smtClean="0">
                <a:solidFill>
                  <a:schemeClr val="accent1"/>
                </a:solidFill>
              </a:rPr>
              <a:t>(LH</a:t>
            </a:r>
            <a:r>
              <a:rPr lang="cs-CZ" sz="1800" dirty="0">
                <a:solidFill>
                  <a:schemeClr val="accent1"/>
                </a:solidFill>
              </a:rPr>
              <a:t>), </a:t>
            </a:r>
            <a:r>
              <a:rPr lang="cs-CZ" sz="1800" dirty="0" err="1">
                <a:solidFill>
                  <a:schemeClr val="accent1"/>
                </a:solidFill>
              </a:rPr>
              <a:t>luteinizace</a:t>
            </a:r>
            <a:r>
              <a:rPr lang="cs-CZ" sz="1800" dirty="0">
                <a:solidFill>
                  <a:schemeClr val="accent1"/>
                </a:solidFill>
              </a:rPr>
              <a:t> = vývoj žlutého tělíska uvnitř prasklého Graafova </a:t>
            </a:r>
            <a:r>
              <a:rPr lang="cs-CZ" sz="1800" dirty="0" smtClean="0">
                <a:solidFill>
                  <a:schemeClr val="accent1"/>
                </a:solidFill>
              </a:rPr>
              <a:t>folikulu, produkce vajíček a spermií, produkce pohlavních hormonů - testosteronu</a:t>
            </a:r>
          </a:p>
        </p:txBody>
      </p:sp>
      <p:sp>
        <p:nvSpPr>
          <p:cNvPr id="4" name="Obdélník 3"/>
          <p:cNvSpPr/>
          <p:nvPr/>
        </p:nvSpPr>
        <p:spPr>
          <a:xfrm>
            <a:off x="5148064" y="836712"/>
            <a:ext cx="4572000" cy="3416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925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Žlázy s vnitřní sekrecí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5040560" cy="504056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000" dirty="0">
                <a:solidFill>
                  <a:srgbClr val="669CF4"/>
                </a:solidFill>
              </a:rPr>
              <a:t>Štítná </a:t>
            </a:r>
            <a:r>
              <a:rPr lang="cs-CZ" sz="2000" dirty="0" smtClean="0">
                <a:solidFill>
                  <a:srgbClr val="669CF4"/>
                </a:solidFill>
              </a:rPr>
              <a:t>žláza - funkce</a:t>
            </a:r>
            <a:endParaRPr lang="cs-CZ" sz="2000" dirty="0">
              <a:solidFill>
                <a:srgbClr val="669CF4"/>
              </a:solidFill>
            </a:endParaRPr>
          </a:p>
          <a:p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Zvýšení </a:t>
            </a:r>
            <a:r>
              <a:rPr lang="cs-CZ" sz="2000" dirty="0">
                <a:solidFill>
                  <a:schemeClr val="accent1"/>
                </a:solidFill>
                <a:latin typeface="+mj-lt"/>
              </a:rPr>
              <a:t>metabolické aktivity </a:t>
            </a:r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tkání – zvýšení aktivity Na</a:t>
            </a:r>
            <a:r>
              <a:rPr lang="cs-CZ" sz="2000" baseline="30000" dirty="0" smtClean="0">
                <a:solidFill>
                  <a:schemeClr val="accent1"/>
                </a:solidFill>
                <a:latin typeface="+mj-lt"/>
              </a:rPr>
              <a:t>+</a:t>
            </a:r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/K</a:t>
            </a:r>
            <a:r>
              <a:rPr lang="cs-CZ" sz="2000" baseline="30000" dirty="0" smtClean="0">
                <a:solidFill>
                  <a:schemeClr val="accent1"/>
                </a:solidFill>
                <a:latin typeface="+mj-lt"/>
              </a:rPr>
              <a:t>+</a:t>
            </a:r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cs-CZ" sz="2000" dirty="0" err="1" smtClean="0">
                <a:solidFill>
                  <a:schemeClr val="accent1"/>
                </a:solidFill>
                <a:latin typeface="+mj-lt"/>
              </a:rPr>
              <a:t>ATPázy</a:t>
            </a:r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, zvýšení spotřeby O</a:t>
            </a:r>
            <a:r>
              <a:rPr lang="cs-CZ" sz="2000" baseline="-25000" dirty="0" smtClean="0">
                <a:solidFill>
                  <a:schemeClr val="accent1"/>
                </a:solidFill>
                <a:latin typeface="+mj-lt"/>
              </a:rPr>
              <a:t>2</a:t>
            </a:r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 a zvýšení produkce tepla</a:t>
            </a:r>
          </a:p>
          <a:p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Pozitivní </a:t>
            </a:r>
            <a:r>
              <a:rPr lang="cs-CZ" sz="2000" dirty="0">
                <a:solidFill>
                  <a:schemeClr val="accent1"/>
                </a:solidFill>
                <a:latin typeface="+mj-lt"/>
              </a:rPr>
              <a:t>vliv na růst a vyzrávání </a:t>
            </a:r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tkání</a:t>
            </a:r>
          </a:p>
          <a:p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Zvýšení </a:t>
            </a:r>
            <a:r>
              <a:rPr lang="cs-CZ" sz="2000" dirty="0">
                <a:solidFill>
                  <a:schemeClr val="accent1"/>
                </a:solidFill>
                <a:latin typeface="+mj-lt"/>
              </a:rPr>
              <a:t>lipolýzy a resorpce glycidů z </a:t>
            </a:r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GIT</a:t>
            </a:r>
          </a:p>
          <a:p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Zvýšení </a:t>
            </a:r>
            <a:r>
              <a:rPr lang="cs-CZ" sz="2000" dirty="0">
                <a:solidFill>
                  <a:schemeClr val="accent1"/>
                </a:solidFill>
                <a:latin typeface="+mj-lt"/>
              </a:rPr>
              <a:t>exprese adrenergních receptorů např. na </a:t>
            </a:r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myokardu</a:t>
            </a:r>
          </a:p>
          <a:p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V prenatálním vývoji důležitá při vývoji skeletu (STH), nervového systému</a:t>
            </a:r>
            <a:endParaRPr lang="cs-CZ" sz="2000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050" name="Picture 2" descr="http://content.answcdn.com/main/content/img/elsevier/dental/f0646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72816"/>
            <a:ext cx="2232248" cy="365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ontent.answcdn.com/main/content/img/elsevier/dental/f0646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44" r="84441" b="60900"/>
          <a:stretch/>
        </p:blipFill>
        <p:spPr bwMode="auto">
          <a:xfrm>
            <a:off x="6084168" y="4813870"/>
            <a:ext cx="564400" cy="57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ontent.answcdn.com/main/content/img/elsevier/dental/f0646-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44" r="84441" b="60900"/>
          <a:stretch/>
        </p:blipFill>
        <p:spPr bwMode="auto">
          <a:xfrm>
            <a:off x="6340388" y="4540213"/>
            <a:ext cx="162748" cy="16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1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Žlázy s vnitřní sekrecí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637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err="1" smtClean="0">
                <a:solidFill>
                  <a:srgbClr val="669CF4"/>
                </a:solidFill>
                <a:latin typeface="+mj-lt"/>
              </a:rPr>
              <a:t>Příštitná</a:t>
            </a:r>
            <a:r>
              <a:rPr lang="cs-CZ" sz="1800" dirty="0" smtClean="0">
                <a:solidFill>
                  <a:srgbClr val="669CF4"/>
                </a:solidFill>
                <a:latin typeface="+mj-lt"/>
              </a:rPr>
              <a:t> tělíska</a:t>
            </a:r>
            <a:endParaRPr lang="cs-CZ" sz="1800" dirty="0" smtClean="0">
              <a:solidFill>
                <a:srgbClr val="669CF4"/>
              </a:solidFill>
              <a:latin typeface="+mj-lt"/>
            </a:endParaRPr>
          </a:p>
          <a:p>
            <a:r>
              <a:rPr lang="cs-CZ" sz="1800" dirty="0">
                <a:solidFill>
                  <a:srgbClr val="FFFFFF"/>
                </a:solidFill>
              </a:rPr>
              <a:t>Čtyři tělíska v „rozích“ štítné žlázy</a:t>
            </a:r>
          </a:p>
          <a:p>
            <a:r>
              <a:rPr lang="cs-CZ" sz="1800" dirty="0">
                <a:solidFill>
                  <a:srgbClr val="FFFFFF"/>
                </a:solidFill>
              </a:rPr>
              <a:t>Produkuje </a:t>
            </a:r>
            <a:r>
              <a:rPr lang="cs-CZ" sz="1800" dirty="0" smtClean="0">
                <a:solidFill>
                  <a:srgbClr val="FFFFFF"/>
                </a:solidFill>
              </a:rPr>
              <a:t>PTH (peptid)</a:t>
            </a:r>
            <a:endParaRPr lang="cs-CZ" sz="1800" dirty="0">
              <a:solidFill>
                <a:srgbClr val="FFFFFF"/>
              </a:solidFill>
            </a:endParaRPr>
          </a:p>
          <a:p>
            <a:r>
              <a:rPr lang="cs-CZ" sz="1800" dirty="0">
                <a:solidFill>
                  <a:srgbClr val="FFFFFF"/>
                </a:solidFill>
              </a:rPr>
              <a:t>Regulace hladiny ionizovaného </a:t>
            </a:r>
            <a:r>
              <a:rPr lang="cs-CZ" sz="1800" dirty="0" smtClean="0">
                <a:solidFill>
                  <a:srgbClr val="FFFFFF"/>
                </a:solidFill>
              </a:rPr>
              <a:t>Ca - reaguje </a:t>
            </a:r>
            <a:r>
              <a:rPr lang="cs-CZ" sz="1800" dirty="0">
                <a:solidFill>
                  <a:srgbClr val="FFFFFF"/>
                </a:solidFill>
              </a:rPr>
              <a:t>na nízké hladiny</a:t>
            </a:r>
          </a:p>
          <a:p>
            <a:r>
              <a:rPr lang="cs-CZ" sz="1800" dirty="0">
                <a:solidFill>
                  <a:srgbClr val="FFFFFF"/>
                </a:solidFill>
              </a:rPr>
              <a:t>PTH ovlivňuje </a:t>
            </a:r>
            <a:r>
              <a:rPr lang="cs-CZ" sz="1800" dirty="0" smtClean="0">
                <a:solidFill>
                  <a:srgbClr val="FFFFFF"/>
                </a:solidFill>
              </a:rPr>
              <a:t>b.</a:t>
            </a:r>
          </a:p>
          <a:p>
            <a:pPr>
              <a:buFont typeface="Comic Sans MS" pitchFamily="66" charset="0"/>
              <a:buChar char="–"/>
            </a:pPr>
            <a:r>
              <a:rPr lang="cs-CZ" sz="1800" dirty="0">
                <a:solidFill>
                  <a:srgbClr val="FFFFFF"/>
                </a:solidFill>
              </a:rPr>
              <a:t>l</a:t>
            </a:r>
            <a:r>
              <a:rPr lang="cs-CZ" sz="1800" dirty="0" smtClean="0">
                <a:solidFill>
                  <a:srgbClr val="FFFFFF"/>
                </a:solidFill>
              </a:rPr>
              <a:t>edvin – zvýšení reabsorpce profiltrovaného Ca</a:t>
            </a:r>
            <a:r>
              <a:rPr lang="cs-CZ" sz="1800" baseline="30000" dirty="0" smtClean="0">
                <a:solidFill>
                  <a:srgbClr val="FFFFFF"/>
                </a:solidFill>
              </a:rPr>
              <a:t>2+</a:t>
            </a:r>
            <a:r>
              <a:rPr lang="cs-CZ" sz="1800" dirty="0" smtClean="0">
                <a:solidFill>
                  <a:srgbClr val="FFFFFF"/>
                </a:solidFill>
              </a:rPr>
              <a:t>, snížení reabsorpce PO</a:t>
            </a:r>
            <a:r>
              <a:rPr lang="cs-CZ" sz="1800" baseline="30000" dirty="0" smtClean="0">
                <a:solidFill>
                  <a:srgbClr val="FFFFFF"/>
                </a:solidFill>
              </a:rPr>
              <a:t>4-</a:t>
            </a:r>
            <a:r>
              <a:rPr lang="cs-CZ" sz="1800" dirty="0" smtClean="0">
                <a:solidFill>
                  <a:srgbClr val="FFFFFF"/>
                </a:solidFill>
              </a:rPr>
              <a:t>, zvýšení tvorby vitaminu D</a:t>
            </a:r>
            <a:r>
              <a:rPr lang="cs-CZ" sz="1800" baseline="-25000" dirty="0" smtClean="0">
                <a:solidFill>
                  <a:srgbClr val="FFFFFF"/>
                </a:solidFill>
              </a:rPr>
              <a:t>3</a:t>
            </a:r>
          </a:p>
          <a:p>
            <a:pPr>
              <a:buFont typeface="Comic Sans MS" pitchFamily="66" charset="0"/>
              <a:buChar char="–"/>
            </a:pPr>
            <a:r>
              <a:rPr lang="cs-CZ" sz="1800" dirty="0">
                <a:solidFill>
                  <a:srgbClr val="FFFFFF"/>
                </a:solidFill>
              </a:rPr>
              <a:t>k</a:t>
            </a:r>
            <a:r>
              <a:rPr lang="cs-CZ" sz="1800" dirty="0" smtClean="0">
                <a:solidFill>
                  <a:srgbClr val="FFFFFF"/>
                </a:solidFill>
              </a:rPr>
              <a:t>ostí – uvolnění mobilizovaného </a:t>
            </a:r>
            <a:r>
              <a:rPr lang="cs-CZ" sz="1800" dirty="0">
                <a:solidFill>
                  <a:srgbClr val="FFFFFF"/>
                </a:solidFill>
              </a:rPr>
              <a:t>Ca</a:t>
            </a:r>
            <a:r>
              <a:rPr lang="cs-CZ" sz="1800" baseline="30000" dirty="0">
                <a:solidFill>
                  <a:srgbClr val="FFFFFF"/>
                </a:solidFill>
              </a:rPr>
              <a:t>2+</a:t>
            </a:r>
            <a:r>
              <a:rPr lang="cs-CZ" sz="1800" dirty="0">
                <a:solidFill>
                  <a:srgbClr val="FFFFFF"/>
                </a:solidFill>
              </a:rPr>
              <a:t>, </a:t>
            </a:r>
            <a:r>
              <a:rPr lang="cs-CZ" sz="1800" dirty="0" smtClean="0">
                <a:solidFill>
                  <a:srgbClr val="FFFFFF"/>
                </a:solidFill>
              </a:rPr>
              <a:t>aktivace osteoklastů</a:t>
            </a:r>
          </a:p>
          <a:p>
            <a:pPr>
              <a:buFont typeface="Comic Sans MS" pitchFamily="66" charset="0"/>
              <a:buChar char="–"/>
            </a:pPr>
            <a:r>
              <a:rPr lang="cs-CZ" sz="1800" dirty="0">
                <a:solidFill>
                  <a:srgbClr val="FFFFFF"/>
                </a:solidFill>
              </a:rPr>
              <a:t>s</a:t>
            </a:r>
            <a:r>
              <a:rPr lang="cs-CZ" sz="1800" dirty="0" smtClean="0">
                <a:solidFill>
                  <a:srgbClr val="FFFFFF"/>
                </a:solidFill>
              </a:rPr>
              <a:t>třev – zvýšená absorpce </a:t>
            </a:r>
            <a:r>
              <a:rPr lang="cs-CZ" sz="1800" dirty="0">
                <a:solidFill>
                  <a:srgbClr val="FFFFFF"/>
                </a:solidFill>
              </a:rPr>
              <a:t>Ca</a:t>
            </a:r>
            <a:r>
              <a:rPr lang="cs-CZ" sz="1800" baseline="30000" dirty="0">
                <a:solidFill>
                  <a:srgbClr val="FFFFFF"/>
                </a:solidFill>
              </a:rPr>
              <a:t>2</a:t>
            </a:r>
            <a:r>
              <a:rPr lang="cs-CZ" sz="1800" baseline="30000" dirty="0" smtClean="0">
                <a:solidFill>
                  <a:srgbClr val="FFFFFF"/>
                </a:solidFill>
              </a:rPr>
              <a:t>+</a:t>
            </a:r>
            <a:r>
              <a:rPr lang="cs-CZ" sz="1800" dirty="0" smtClean="0">
                <a:solidFill>
                  <a:srgbClr val="FFFFFF"/>
                </a:solidFill>
              </a:rPr>
              <a:t> </a:t>
            </a:r>
            <a:endParaRPr lang="cs-CZ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669CF4"/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21204"/>
            <a:ext cx="1996404" cy="229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15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Žlázy s vnitřní sekrecí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5832648" cy="506916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800" dirty="0" smtClean="0">
                <a:solidFill>
                  <a:srgbClr val="669CF4"/>
                </a:solidFill>
              </a:rPr>
              <a:t>Štítná žláza</a:t>
            </a:r>
            <a:endParaRPr lang="cs-CZ" sz="1800" dirty="0">
              <a:solidFill>
                <a:srgbClr val="669CF4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18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thyroxin</a:t>
            </a:r>
            <a:r>
              <a:rPr lang="cs-CZ" sz="1800" dirty="0" smtClean="0">
                <a:solidFill>
                  <a:schemeClr val="accent1"/>
                </a:solidFill>
              </a:rPr>
              <a:t> </a:t>
            </a:r>
            <a:r>
              <a:rPr lang="cs-CZ" sz="1800" dirty="0">
                <a:solidFill>
                  <a:schemeClr val="accent1"/>
                </a:solidFill>
              </a:rPr>
              <a:t>(</a:t>
            </a:r>
            <a:r>
              <a:rPr lang="cs-CZ" sz="1800" dirty="0" smtClean="0">
                <a:solidFill>
                  <a:schemeClr val="accent1"/>
                </a:solidFill>
              </a:rPr>
              <a:t>T4) – MTB, růst a vývoj</a:t>
            </a:r>
          </a:p>
          <a:p>
            <a:pPr>
              <a:lnSpc>
                <a:spcPct val="120000"/>
              </a:lnSpc>
            </a:pPr>
            <a:r>
              <a:rPr lang="cs-CZ" sz="18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trijodthyronin</a:t>
            </a:r>
            <a:r>
              <a:rPr lang="cs-CZ" sz="1800" dirty="0" smtClean="0">
                <a:solidFill>
                  <a:schemeClr val="accent1"/>
                </a:solidFill>
              </a:rPr>
              <a:t> </a:t>
            </a:r>
            <a:r>
              <a:rPr lang="cs-CZ" sz="1800" dirty="0">
                <a:solidFill>
                  <a:schemeClr val="accent1"/>
                </a:solidFill>
              </a:rPr>
              <a:t>(</a:t>
            </a:r>
            <a:r>
              <a:rPr lang="cs-CZ" sz="1800" dirty="0" smtClean="0">
                <a:solidFill>
                  <a:schemeClr val="accent1"/>
                </a:solidFill>
              </a:rPr>
              <a:t>T3</a:t>
            </a:r>
            <a:r>
              <a:rPr lang="cs-CZ" sz="1800" dirty="0" smtClean="0">
                <a:solidFill>
                  <a:schemeClr val="accent1"/>
                </a:solidFill>
              </a:rPr>
              <a:t>) - </a:t>
            </a:r>
            <a:r>
              <a:rPr lang="cs-CZ" sz="1800" dirty="0">
                <a:solidFill>
                  <a:schemeClr val="accent1"/>
                </a:solidFill>
              </a:rPr>
              <a:t>o</a:t>
            </a:r>
            <a:r>
              <a:rPr lang="en-US" sz="1800" dirty="0" err="1" smtClean="0">
                <a:solidFill>
                  <a:schemeClr val="accent1"/>
                </a:solidFill>
              </a:rPr>
              <a:t>vlivňuje</a:t>
            </a:r>
            <a:r>
              <a:rPr lang="en-US" sz="1800" dirty="0">
                <a:solidFill>
                  <a:schemeClr val="accent1"/>
                </a:solidFill>
              </a:rPr>
              <a:t> </a:t>
            </a:r>
            <a:r>
              <a:rPr lang="en-US" sz="1800" dirty="0" err="1" smtClean="0">
                <a:solidFill>
                  <a:schemeClr val="accent1"/>
                </a:solidFill>
              </a:rPr>
              <a:t>oxidace</a:t>
            </a:r>
            <a:r>
              <a:rPr lang="cs-CZ" sz="1800" dirty="0" smtClean="0">
                <a:solidFill>
                  <a:schemeClr val="accent1"/>
                </a:solidFill>
              </a:rPr>
              <a:t>, termoregulaci</a:t>
            </a:r>
            <a:r>
              <a:rPr lang="en-US" sz="1800" dirty="0">
                <a:solidFill>
                  <a:schemeClr val="accent1"/>
                </a:solidFill>
              </a:rPr>
              <a:t> a </a:t>
            </a:r>
            <a:r>
              <a:rPr lang="en-US" sz="1800" dirty="0" err="1">
                <a:solidFill>
                  <a:schemeClr val="accent1"/>
                </a:solidFill>
              </a:rPr>
              <a:t>urychluje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odbourávání</a:t>
            </a:r>
            <a:r>
              <a:rPr lang="en-US" sz="1800" dirty="0">
                <a:solidFill>
                  <a:schemeClr val="accent1"/>
                </a:solidFill>
              </a:rPr>
              <a:t> </a:t>
            </a:r>
            <a:r>
              <a:rPr lang="en-US" sz="1800" dirty="0" err="1">
                <a:solidFill>
                  <a:schemeClr val="accent1"/>
                </a:solidFill>
              </a:rPr>
              <a:t>tuků</a:t>
            </a:r>
            <a:r>
              <a:rPr lang="en-US" sz="1800" dirty="0">
                <a:solidFill>
                  <a:schemeClr val="accent1"/>
                </a:solidFill>
              </a:rPr>
              <a:t> a </a:t>
            </a:r>
            <a:r>
              <a:rPr lang="en-US" sz="1800" dirty="0" err="1" smtClean="0">
                <a:solidFill>
                  <a:schemeClr val="accent1"/>
                </a:solidFill>
              </a:rPr>
              <a:t>cukrů</a:t>
            </a:r>
            <a:endParaRPr lang="cs-CZ" sz="1800" dirty="0" smtClean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18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kalcitonin</a:t>
            </a:r>
            <a:r>
              <a:rPr lang="cs-CZ" sz="1800" dirty="0" smtClean="0">
                <a:solidFill>
                  <a:schemeClr val="accent1"/>
                </a:solidFill>
              </a:rPr>
              <a:t> </a:t>
            </a:r>
            <a:r>
              <a:rPr lang="cs-CZ" sz="1800" dirty="0">
                <a:solidFill>
                  <a:schemeClr val="accent1"/>
                </a:solidFill>
              </a:rPr>
              <a:t>- snižuje hladinu vápenatých a </a:t>
            </a:r>
            <a:r>
              <a:rPr lang="cs-CZ" sz="1800" dirty="0" err="1">
                <a:solidFill>
                  <a:schemeClr val="accent1"/>
                </a:solidFill>
              </a:rPr>
              <a:t>fosforečnanových</a:t>
            </a:r>
            <a:r>
              <a:rPr lang="cs-CZ" sz="1800" dirty="0">
                <a:solidFill>
                  <a:schemeClr val="accent1"/>
                </a:solidFill>
              </a:rPr>
              <a:t> iontů v krvi jejich ukládáním do </a:t>
            </a:r>
            <a:r>
              <a:rPr lang="cs-CZ" sz="1800" dirty="0" smtClean="0">
                <a:solidFill>
                  <a:schemeClr val="accent1"/>
                </a:solidFill>
              </a:rPr>
              <a:t>kostí</a:t>
            </a:r>
          </a:p>
          <a:p>
            <a:pPr>
              <a:lnSpc>
                <a:spcPct val="120000"/>
              </a:lnSpc>
            </a:pPr>
            <a:r>
              <a:rPr lang="cs-CZ" sz="1800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k</a:t>
            </a:r>
            <a:r>
              <a:rPr lang="cs-CZ" sz="18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alcitriol</a:t>
            </a:r>
            <a:r>
              <a:rPr lang="cs-CZ" sz="1800" dirty="0" smtClean="0">
                <a:solidFill>
                  <a:schemeClr val="accent1"/>
                </a:solidFill>
              </a:rPr>
              <a:t> – aktivní forma vitaminu D, zvyšuje tvorbu Ca vázajícího proteinu = zvýšení plazmatické hladiny vápníku vázaného ze </a:t>
            </a:r>
            <a:r>
              <a:rPr lang="cs-CZ" sz="1800" dirty="0" smtClean="0">
                <a:solidFill>
                  <a:schemeClr val="accent1"/>
                </a:solidFill>
              </a:rPr>
              <a:t>střeva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800" dirty="0" smtClean="0">
              <a:solidFill>
                <a:srgbClr val="669CF4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800" dirty="0" err="1">
                <a:solidFill>
                  <a:srgbClr val="669CF4"/>
                </a:solidFill>
              </a:rPr>
              <a:t>P</a:t>
            </a:r>
            <a:r>
              <a:rPr lang="cs-CZ" sz="1800" dirty="0" err="1" smtClean="0">
                <a:solidFill>
                  <a:srgbClr val="669CF4"/>
                </a:solidFill>
              </a:rPr>
              <a:t>říštitná</a:t>
            </a:r>
            <a:r>
              <a:rPr lang="cs-CZ" sz="1800" dirty="0" smtClean="0">
                <a:solidFill>
                  <a:srgbClr val="669CF4"/>
                </a:solidFill>
              </a:rPr>
              <a:t> tělíska</a:t>
            </a:r>
          </a:p>
          <a:p>
            <a:pPr>
              <a:lnSpc>
                <a:spcPct val="120000"/>
              </a:lnSpc>
            </a:pPr>
            <a:r>
              <a:rPr lang="cs-CZ" sz="18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parathormon</a:t>
            </a:r>
            <a:r>
              <a:rPr lang="cs-CZ" sz="1800" dirty="0" smtClean="0">
                <a:solidFill>
                  <a:schemeClr val="accent1"/>
                </a:solidFill>
              </a:rPr>
              <a:t> </a:t>
            </a:r>
            <a:r>
              <a:rPr lang="cs-CZ" sz="1800" dirty="0">
                <a:solidFill>
                  <a:schemeClr val="accent1"/>
                </a:solidFill>
              </a:rPr>
              <a:t>(</a:t>
            </a:r>
            <a:r>
              <a:rPr lang="cs-CZ" sz="1800" dirty="0" err="1">
                <a:solidFill>
                  <a:schemeClr val="accent1"/>
                </a:solidFill>
              </a:rPr>
              <a:t>parathyroid</a:t>
            </a:r>
            <a:r>
              <a:rPr lang="cs-CZ" sz="1800" dirty="0">
                <a:solidFill>
                  <a:schemeClr val="accent1"/>
                </a:solidFill>
              </a:rPr>
              <a:t> </a:t>
            </a:r>
            <a:r>
              <a:rPr lang="cs-CZ" sz="1800" dirty="0" smtClean="0">
                <a:solidFill>
                  <a:schemeClr val="accent1"/>
                </a:solidFill>
              </a:rPr>
              <a:t>hormone, PTH) zvyšuje hladiny Ca</a:t>
            </a:r>
            <a:r>
              <a:rPr lang="cs-CZ" sz="1800" baseline="30000" dirty="0" smtClean="0">
                <a:solidFill>
                  <a:schemeClr val="accent1"/>
                </a:solidFill>
              </a:rPr>
              <a:t>2+ </a:t>
            </a:r>
            <a:r>
              <a:rPr lang="cs-CZ" sz="1800" dirty="0" smtClean="0">
                <a:solidFill>
                  <a:schemeClr val="accent1"/>
                </a:solidFill>
              </a:rPr>
              <a:t>v krvi (z kostní tkáně), stimuluje tvorbu </a:t>
            </a:r>
            <a:r>
              <a:rPr lang="cs-CZ" sz="1800" dirty="0" err="1" smtClean="0">
                <a:solidFill>
                  <a:schemeClr val="accent1"/>
                </a:solidFill>
              </a:rPr>
              <a:t>kalcitriolu</a:t>
            </a:r>
            <a:endParaRPr lang="cs-CZ" sz="1800" dirty="0" smtClean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1800" dirty="0">
                <a:solidFill>
                  <a:schemeClr val="accent1"/>
                </a:solidFill>
              </a:rPr>
              <a:t>zvýšené vyplavování </a:t>
            </a:r>
            <a:r>
              <a:rPr lang="cs-CZ" sz="1800" dirty="0" smtClean="0">
                <a:solidFill>
                  <a:schemeClr val="accent1"/>
                </a:solidFill>
              </a:rPr>
              <a:t>HPO</a:t>
            </a:r>
            <a:r>
              <a:rPr lang="cs-CZ" sz="1800" baseline="-25000" dirty="0" smtClean="0">
                <a:solidFill>
                  <a:schemeClr val="accent1"/>
                </a:solidFill>
              </a:rPr>
              <a:t>4</a:t>
            </a:r>
            <a:r>
              <a:rPr lang="cs-CZ" sz="1800" baseline="30000" dirty="0" smtClean="0">
                <a:solidFill>
                  <a:schemeClr val="accent1"/>
                </a:solidFill>
              </a:rPr>
              <a:t>2-</a:t>
            </a:r>
            <a:endParaRPr lang="cs-CZ" sz="1800" baseline="30000" dirty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1800" dirty="0" smtClean="0">
              <a:solidFill>
                <a:schemeClr val="accent1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716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Žlázy s vnitřní sekrecí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5832648" cy="506916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800" dirty="0" smtClean="0">
                <a:solidFill>
                  <a:srgbClr val="669CF4"/>
                </a:solidFill>
              </a:rPr>
              <a:t>Srdce</a:t>
            </a:r>
          </a:p>
          <a:p>
            <a:pPr>
              <a:lnSpc>
                <a:spcPct val="120000"/>
              </a:lnSpc>
            </a:pPr>
            <a:r>
              <a:rPr lang="cs-CZ" sz="18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atriální </a:t>
            </a:r>
            <a:r>
              <a:rPr lang="cs-CZ" sz="1800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natriuretický</a:t>
            </a:r>
            <a:r>
              <a:rPr lang="cs-CZ" sz="18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 peptid </a:t>
            </a:r>
            <a:r>
              <a:rPr lang="cs-CZ" sz="1800" dirty="0">
                <a:solidFill>
                  <a:schemeClr val="accent1"/>
                </a:solidFill>
              </a:rPr>
              <a:t>(</a:t>
            </a:r>
            <a:r>
              <a:rPr lang="cs-CZ" sz="1800" dirty="0" err="1">
                <a:solidFill>
                  <a:schemeClr val="accent1"/>
                </a:solidFill>
              </a:rPr>
              <a:t>atrial-natriuretic</a:t>
            </a:r>
            <a:r>
              <a:rPr lang="cs-CZ" sz="1800" dirty="0">
                <a:solidFill>
                  <a:schemeClr val="accent1"/>
                </a:solidFill>
              </a:rPr>
              <a:t> </a:t>
            </a:r>
            <a:r>
              <a:rPr lang="cs-CZ" sz="1800" dirty="0" smtClean="0">
                <a:solidFill>
                  <a:schemeClr val="accent1"/>
                </a:solidFill>
              </a:rPr>
              <a:t>peptide, ANP) – zvýšení exkrece sodíku, močení, relaxace cév…snižuje TK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solidFill>
                  <a:schemeClr val="accent1"/>
                </a:solidFill>
              </a:rPr>
              <a:t>brání tvorbě reninu, vasopresinu a aldosteronu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800" dirty="0" smtClean="0">
              <a:solidFill>
                <a:srgbClr val="669CF4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1800" dirty="0">
              <a:solidFill>
                <a:srgbClr val="669CF4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1800" dirty="0">
              <a:solidFill>
                <a:srgbClr val="669CF4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800" dirty="0">
                <a:solidFill>
                  <a:srgbClr val="669CF4"/>
                </a:solidFill>
              </a:rPr>
              <a:t>Kůže </a:t>
            </a:r>
          </a:p>
          <a:p>
            <a:pPr>
              <a:lnSpc>
                <a:spcPct val="120000"/>
              </a:lnSpc>
            </a:pPr>
            <a:r>
              <a:rPr lang="cs-CZ" sz="18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kalciferol</a:t>
            </a:r>
            <a:r>
              <a:rPr lang="cs-CZ" sz="1800" dirty="0">
                <a:solidFill>
                  <a:schemeClr val="accent1"/>
                </a:solidFill>
              </a:rPr>
              <a:t> </a:t>
            </a:r>
            <a:r>
              <a:rPr lang="cs-CZ" sz="1800" dirty="0" smtClean="0">
                <a:solidFill>
                  <a:schemeClr val="accent1"/>
                </a:solidFill>
              </a:rPr>
              <a:t>(cholekalciferol = vitamin D</a:t>
            </a:r>
            <a:r>
              <a:rPr lang="cs-CZ" sz="1800" baseline="-25000" dirty="0" smtClean="0">
                <a:solidFill>
                  <a:schemeClr val="accent1"/>
                </a:solidFill>
              </a:rPr>
              <a:t>3</a:t>
            </a:r>
            <a:r>
              <a:rPr lang="cs-CZ" sz="1800" dirty="0">
                <a:solidFill>
                  <a:schemeClr val="accent1"/>
                </a:solidFill>
              </a:rPr>
              <a:t> </a:t>
            </a:r>
            <a:r>
              <a:rPr lang="cs-CZ" sz="1800" dirty="0" smtClean="0">
                <a:solidFill>
                  <a:schemeClr val="accent1"/>
                </a:solidFill>
              </a:rPr>
              <a:t>– prekurzor </a:t>
            </a:r>
            <a:r>
              <a:rPr lang="cs-CZ" sz="1800" dirty="0" err="1" smtClean="0">
                <a:solidFill>
                  <a:schemeClr val="accent1"/>
                </a:solidFill>
              </a:rPr>
              <a:t>kalcotriolu</a:t>
            </a:r>
            <a:r>
              <a:rPr lang="cs-CZ" sz="1800" dirty="0" smtClean="0">
                <a:solidFill>
                  <a:schemeClr val="accent1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cs-CZ" sz="1800" dirty="0" smtClean="0">
                <a:solidFill>
                  <a:schemeClr val="accent1"/>
                </a:solidFill>
              </a:rPr>
              <a:t>7-dehydrocholesterol - provitamin </a:t>
            </a:r>
            <a:r>
              <a:rPr lang="cs-CZ" sz="1800" dirty="0">
                <a:solidFill>
                  <a:schemeClr val="accent1"/>
                </a:solidFill>
              </a:rPr>
              <a:t>D</a:t>
            </a:r>
            <a:r>
              <a:rPr lang="cs-CZ" sz="1800" baseline="-25000" dirty="0">
                <a:solidFill>
                  <a:schemeClr val="accent1"/>
                </a:solidFill>
              </a:rPr>
              <a:t>3</a:t>
            </a:r>
            <a:r>
              <a:rPr lang="cs-CZ" sz="1800" dirty="0">
                <a:solidFill>
                  <a:schemeClr val="accent1"/>
                </a:solidFill>
              </a:rPr>
              <a:t> </a:t>
            </a:r>
            <a:r>
              <a:rPr lang="cs-CZ" sz="1800" dirty="0" smtClean="0">
                <a:solidFill>
                  <a:schemeClr val="accent1"/>
                </a:solidFill>
              </a:rPr>
              <a:t>- vitamin </a:t>
            </a:r>
            <a:r>
              <a:rPr lang="cs-CZ" sz="1800" dirty="0">
                <a:solidFill>
                  <a:schemeClr val="accent1"/>
                </a:solidFill>
              </a:rPr>
              <a:t>D</a:t>
            </a:r>
            <a:r>
              <a:rPr lang="cs-CZ" sz="1800" baseline="-25000" dirty="0">
                <a:solidFill>
                  <a:schemeClr val="accent1"/>
                </a:solidFill>
              </a:rPr>
              <a:t>3</a:t>
            </a:r>
            <a:r>
              <a:rPr lang="cs-CZ" sz="1800" dirty="0">
                <a:solidFill>
                  <a:schemeClr val="accent1"/>
                </a:solidFill>
              </a:rPr>
              <a:t> </a:t>
            </a:r>
            <a:r>
              <a:rPr lang="cs-CZ" sz="1800" dirty="0" smtClean="0">
                <a:solidFill>
                  <a:schemeClr val="accent1"/>
                </a:solidFill>
              </a:rPr>
              <a:t>- </a:t>
            </a:r>
            <a:r>
              <a:rPr lang="cs-CZ" sz="1800" dirty="0" err="1" smtClean="0">
                <a:solidFill>
                  <a:schemeClr val="accent1"/>
                </a:solidFill>
              </a:rPr>
              <a:t>kalcitriol</a:t>
            </a:r>
            <a:endParaRPr lang="cs-CZ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  <a:latin typeface="+mj-lt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1600" dirty="0">
              <a:latin typeface="+mj-lt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56992"/>
            <a:ext cx="28575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71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Soubor:Reaction-Dehydrocholesterol-Previtamin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93" y="342928"/>
            <a:ext cx="6513190" cy="143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Soubor:Reaction-VitaminiD3-Calcitrio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82752"/>
            <a:ext cx="65246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Soubor:Reaction-PrevitaminD3-VitaminD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92" y="1762748"/>
            <a:ext cx="6513190" cy="23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80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Žlázy s vnitřní sekrecí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547260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cs-CZ" sz="4900" dirty="0">
                <a:solidFill>
                  <a:srgbClr val="669CF4"/>
                </a:solidFill>
                <a:latin typeface="+mj-lt"/>
              </a:rPr>
              <a:t>Ž</a:t>
            </a:r>
            <a:r>
              <a:rPr lang="cs-CZ" sz="4900" dirty="0" smtClean="0">
                <a:solidFill>
                  <a:srgbClr val="669CF4"/>
                </a:solidFill>
                <a:latin typeface="+mj-lt"/>
              </a:rPr>
              <a:t>aludek </a:t>
            </a:r>
            <a:r>
              <a:rPr lang="cs-CZ" sz="4900" dirty="0">
                <a:solidFill>
                  <a:srgbClr val="669CF4"/>
                </a:solidFill>
                <a:latin typeface="+mj-lt"/>
              </a:rPr>
              <a:t>a </a:t>
            </a:r>
            <a:r>
              <a:rPr lang="cs-CZ" sz="4900" dirty="0" smtClean="0">
                <a:solidFill>
                  <a:srgbClr val="669CF4"/>
                </a:solidFill>
                <a:latin typeface="+mj-lt"/>
              </a:rPr>
              <a:t>střeva</a:t>
            </a:r>
          </a:p>
          <a:p>
            <a:r>
              <a:rPr lang="cs-CZ" sz="4900" dirty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g</a:t>
            </a:r>
            <a:r>
              <a:rPr lang="cs-CZ" sz="49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astrin</a:t>
            </a:r>
          </a:p>
          <a:p>
            <a:r>
              <a:rPr lang="cs-CZ" sz="4900" dirty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s</a:t>
            </a:r>
            <a:r>
              <a:rPr lang="cs-CZ" sz="49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ekretin</a:t>
            </a:r>
          </a:p>
          <a:p>
            <a:r>
              <a:rPr lang="cs-CZ" sz="4900" dirty="0" err="1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cholecystokinin</a:t>
            </a:r>
            <a:r>
              <a:rPr lang="cs-CZ" sz="49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cs-CZ" sz="4900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cs-CZ" sz="4900" dirty="0" smtClean="0">
                <a:solidFill>
                  <a:schemeClr val="accent1"/>
                </a:solidFill>
                <a:latin typeface="+mj-lt"/>
              </a:rPr>
              <a:t>CCK)</a:t>
            </a:r>
          </a:p>
          <a:p>
            <a:r>
              <a:rPr lang="cs-CZ" sz="4900" dirty="0" err="1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somatostatin</a:t>
            </a:r>
            <a:endParaRPr lang="cs-CZ" sz="4900" dirty="0" smtClean="0">
              <a:solidFill>
                <a:schemeClr val="bg1">
                  <a:lumMod val="40000"/>
                  <a:lumOff val="60000"/>
                </a:schemeClr>
              </a:solidFill>
              <a:latin typeface="+mj-lt"/>
            </a:endParaRPr>
          </a:p>
          <a:p>
            <a:r>
              <a:rPr lang="cs-CZ" sz="49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neuropeptid Y</a:t>
            </a:r>
          </a:p>
          <a:p>
            <a:r>
              <a:rPr lang="cs-CZ" sz="4900" dirty="0" err="1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ghrelin</a:t>
            </a:r>
            <a:endParaRPr lang="cs-CZ" sz="4900" dirty="0">
              <a:solidFill>
                <a:schemeClr val="bg1">
                  <a:lumMod val="40000"/>
                  <a:lumOff val="60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cs-CZ" sz="4900" b="1" dirty="0" smtClean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r>
              <a:rPr lang="cs-CZ" sz="4900" dirty="0" smtClean="0">
                <a:solidFill>
                  <a:srgbClr val="669CF4"/>
                </a:solidFill>
                <a:latin typeface="+mj-lt"/>
              </a:rPr>
              <a:t>Játra</a:t>
            </a:r>
          </a:p>
          <a:p>
            <a:r>
              <a:rPr lang="cs-CZ" sz="49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s</a:t>
            </a:r>
            <a:r>
              <a:rPr lang="cs-CZ" sz="4900" dirty="0" err="1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omatomedin</a:t>
            </a:r>
            <a:r>
              <a:rPr lang="cs-CZ" sz="49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cs-CZ" sz="4900" dirty="0" smtClean="0">
                <a:solidFill>
                  <a:schemeClr val="accent1"/>
                </a:solidFill>
                <a:latin typeface="+mj-lt"/>
              </a:rPr>
              <a:t>(růst kostí)</a:t>
            </a:r>
          </a:p>
          <a:p>
            <a:r>
              <a:rPr lang="cs-CZ" sz="4900" dirty="0" err="1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angiotenzinogen</a:t>
            </a:r>
            <a:endParaRPr lang="cs-CZ" sz="4900" dirty="0" smtClean="0">
              <a:solidFill>
                <a:schemeClr val="bg1">
                  <a:lumMod val="40000"/>
                  <a:lumOff val="60000"/>
                </a:schemeClr>
              </a:solidFill>
              <a:latin typeface="+mj-lt"/>
            </a:endParaRPr>
          </a:p>
          <a:p>
            <a:r>
              <a:rPr lang="cs-CZ" sz="49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t</a:t>
            </a:r>
            <a:r>
              <a:rPr lang="cs-CZ" sz="4900" dirty="0" err="1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rombopoetin</a:t>
            </a:r>
            <a:endParaRPr lang="cs-CZ" sz="4900" dirty="0" smtClean="0">
              <a:solidFill>
                <a:schemeClr val="bg1">
                  <a:lumMod val="40000"/>
                  <a:lumOff val="60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cs-CZ" sz="4900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r>
              <a:rPr lang="cs-CZ" sz="4900" dirty="0">
                <a:solidFill>
                  <a:srgbClr val="669CF4"/>
                </a:solidFill>
                <a:latin typeface="+mj-lt"/>
              </a:rPr>
              <a:t>Langerhansovy ostrůvky v pankreatu </a:t>
            </a:r>
            <a:r>
              <a:rPr lang="cs-CZ" sz="4900" dirty="0">
                <a:solidFill>
                  <a:schemeClr val="accent1"/>
                </a:solidFill>
                <a:latin typeface="+mj-lt"/>
              </a:rPr>
              <a:t>(slinivce břišní) </a:t>
            </a:r>
            <a:endParaRPr lang="cs-CZ" sz="4900" dirty="0" smtClean="0">
              <a:solidFill>
                <a:schemeClr val="accent1"/>
              </a:solidFill>
              <a:latin typeface="+mj-lt"/>
            </a:endParaRPr>
          </a:p>
          <a:p>
            <a:r>
              <a:rPr lang="cs-CZ" sz="49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inzulin</a:t>
            </a:r>
          </a:p>
          <a:p>
            <a:r>
              <a:rPr lang="cs-CZ" sz="4900" dirty="0" err="1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gukagon</a:t>
            </a:r>
            <a:endParaRPr lang="cs-CZ" sz="4900" dirty="0" smtClean="0">
              <a:solidFill>
                <a:schemeClr val="bg1">
                  <a:lumMod val="40000"/>
                  <a:lumOff val="60000"/>
                </a:schemeClr>
              </a:solidFill>
              <a:latin typeface="+mj-lt"/>
            </a:endParaRPr>
          </a:p>
          <a:p>
            <a:r>
              <a:rPr lang="cs-CZ" sz="4900" dirty="0" err="1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somatostatin</a:t>
            </a:r>
            <a:endParaRPr lang="cs-CZ" sz="4900" dirty="0" smtClean="0">
              <a:solidFill>
                <a:schemeClr val="bg1">
                  <a:lumMod val="40000"/>
                  <a:lumOff val="60000"/>
                </a:schemeClr>
              </a:solidFill>
              <a:latin typeface="+mj-lt"/>
            </a:endParaRPr>
          </a:p>
          <a:p>
            <a:r>
              <a:rPr lang="cs-CZ" sz="49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pankreatický polypeptid</a:t>
            </a:r>
          </a:p>
          <a:p>
            <a:pPr marL="0" indent="0">
              <a:buNone/>
            </a:pPr>
            <a:endParaRPr lang="cs-CZ" sz="4900" b="1" dirty="0">
              <a:latin typeface="+mj-lt"/>
            </a:endParaRPr>
          </a:p>
          <a:p>
            <a:pPr marL="0" indent="0">
              <a:buNone/>
            </a:pPr>
            <a:r>
              <a:rPr lang="cs-CZ" sz="4900" dirty="0">
                <a:solidFill>
                  <a:srgbClr val="669CF4"/>
                </a:solidFill>
                <a:latin typeface="+mj-lt"/>
              </a:rPr>
              <a:t>Tuková tkáň</a:t>
            </a:r>
          </a:p>
          <a:p>
            <a:r>
              <a:rPr lang="cs-CZ" sz="49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l</a:t>
            </a:r>
            <a:r>
              <a:rPr lang="cs-CZ" sz="4900" dirty="0" err="1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eptin</a:t>
            </a:r>
            <a:r>
              <a:rPr lang="cs-CZ" sz="49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cs-CZ" sz="4900" dirty="0" smtClean="0">
                <a:solidFill>
                  <a:schemeClr val="accent1"/>
                </a:solidFill>
                <a:latin typeface="+mj-lt"/>
              </a:rPr>
              <a:t>– přísun jídla, MTB, reprodukce</a:t>
            </a:r>
            <a:endParaRPr lang="en-US" sz="4900" dirty="0">
              <a:solidFill>
                <a:schemeClr val="accent1"/>
              </a:solidFill>
              <a:latin typeface="+mj-lt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16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72816"/>
            <a:ext cx="2945581" cy="408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80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Žlázy s vnitřní sekrecí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7056784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>
                <a:solidFill>
                  <a:srgbClr val="669CF4"/>
                </a:solidFill>
                <a:latin typeface="+mj-lt"/>
              </a:rPr>
              <a:t>N</a:t>
            </a:r>
            <a:r>
              <a:rPr lang="cs-CZ" sz="1800" dirty="0" smtClean="0">
                <a:solidFill>
                  <a:srgbClr val="669CF4"/>
                </a:solidFill>
                <a:latin typeface="+mj-lt"/>
              </a:rPr>
              <a:t>adledvinkové </a:t>
            </a:r>
            <a:r>
              <a:rPr lang="cs-CZ" sz="1800" dirty="0">
                <a:solidFill>
                  <a:srgbClr val="669CF4"/>
                </a:solidFill>
                <a:latin typeface="+mj-lt"/>
              </a:rPr>
              <a:t>žlázy </a:t>
            </a:r>
            <a:endParaRPr lang="cs-CZ" sz="1800" dirty="0" smtClean="0">
              <a:solidFill>
                <a:srgbClr val="669CF4"/>
              </a:solidFill>
              <a:latin typeface="+mj-lt"/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accent1"/>
                </a:solidFill>
                <a:latin typeface="+mj-lt"/>
              </a:rPr>
              <a:t>N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adledvinková </a:t>
            </a:r>
            <a:r>
              <a:rPr lang="cs-CZ" sz="1800" dirty="0">
                <a:solidFill>
                  <a:schemeClr val="accent1"/>
                </a:solidFill>
                <a:latin typeface="+mj-lt"/>
              </a:rPr>
              <a:t>kůra </a:t>
            </a:r>
            <a:endParaRPr lang="cs-CZ" sz="1800" dirty="0" smtClean="0">
              <a:solidFill>
                <a:schemeClr val="accent1"/>
              </a:solidFill>
              <a:latin typeface="+mj-lt"/>
            </a:endParaRPr>
          </a:p>
          <a:p>
            <a:r>
              <a:rPr lang="cs-CZ" sz="18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glukokortikoidy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 (kortizol – stresová odpověď)</a:t>
            </a:r>
          </a:p>
          <a:p>
            <a:r>
              <a:rPr lang="cs-CZ" sz="1800" dirty="0" err="1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mineralokortikoidy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 (aldosteron – řídí homeostázu Na</a:t>
            </a:r>
            <a:r>
              <a:rPr lang="cs-CZ" sz="1800" baseline="30000" dirty="0" smtClean="0">
                <a:solidFill>
                  <a:schemeClr val="accent1"/>
                </a:solidFill>
                <a:latin typeface="+mj-lt"/>
              </a:rPr>
              <a:t>+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 a K</a:t>
            </a:r>
            <a:r>
              <a:rPr lang="cs-CZ" sz="1800" baseline="30000" dirty="0" smtClean="0">
                <a:solidFill>
                  <a:schemeClr val="accent1"/>
                </a:solidFill>
                <a:latin typeface="+mj-lt"/>
              </a:rPr>
              <a:t>+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 iontů)</a:t>
            </a:r>
          </a:p>
          <a:p>
            <a:r>
              <a:rPr lang="cs-CZ" sz="18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androgeny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 (testosteron)</a:t>
            </a:r>
          </a:p>
          <a:p>
            <a:pPr marL="0" indent="0">
              <a:buNone/>
            </a:pPr>
            <a:endParaRPr lang="cs-CZ" sz="1800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FFFFFF"/>
                </a:solidFill>
                <a:latin typeface="+mj-lt"/>
              </a:rPr>
              <a:t>N</a:t>
            </a:r>
            <a:r>
              <a:rPr lang="cs-CZ" sz="1800" dirty="0" smtClean="0">
                <a:solidFill>
                  <a:srgbClr val="FFFFFF"/>
                </a:solidFill>
                <a:latin typeface="+mj-lt"/>
              </a:rPr>
              <a:t>adledvinková </a:t>
            </a:r>
            <a:r>
              <a:rPr lang="cs-CZ" sz="1800" dirty="0">
                <a:solidFill>
                  <a:srgbClr val="FFFFFF"/>
                </a:solidFill>
                <a:latin typeface="+mj-lt"/>
              </a:rPr>
              <a:t>dřeň </a:t>
            </a:r>
            <a:endParaRPr lang="cs-CZ" sz="1800" dirty="0" smtClean="0">
              <a:solidFill>
                <a:srgbClr val="FFFFFF"/>
              </a:solidFill>
              <a:latin typeface="+mj-lt"/>
            </a:endParaRPr>
          </a:p>
          <a:p>
            <a:r>
              <a:rPr lang="cs-CZ" sz="18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adrenalin </a:t>
            </a:r>
            <a:r>
              <a:rPr lang="cs-CZ" sz="1800" dirty="0">
                <a:solidFill>
                  <a:schemeClr val="accent1"/>
                </a:solidFill>
                <a:latin typeface="+mj-lt"/>
              </a:rPr>
              <a:t>(epinefrin) - zvyšuje srdeční 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frekvenci</a:t>
            </a:r>
          </a:p>
          <a:p>
            <a:r>
              <a:rPr lang="cs-CZ" sz="18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noradrenalin </a:t>
            </a:r>
            <a:r>
              <a:rPr lang="cs-CZ" sz="1800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cs-CZ" sz="1800" dirty="0" err="1">
                <a:solidFill>
                  <a:schemeClr val="accent1"/>
                </a:solidFill>
                <a:latin typeface="+mj-lt"/>
              </a:rPr>
              <a:t>norepinefrin</a:t>
            </a:r>
            <a:r>
              <a:rPr lang="cs-CZ" sz="1800" dirty="0">
                <a:solidFill>
                  <a:schemeClr val="accent1"/>
                </a:solidFill>
                <a:latin typeface="+mj-lt"/>
              </a:rPr>
              <a:t>) - zužuje cévy (zvyšuje krevní 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tlak)</a:t>
            </a:r>
          </a:p>
          <a:p>
            <a:pPr marL="0" indent="0">
              <a:buNone/>
            </a:pPr>
            <a:endParaRPr lang="cs-CZ" sz="1800" dirty="0" smtClean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669CF4"/>
                </a:solidFill>
                <a:latin typeface="+mj-lt"/>
              </a:rPr>
              <a:t>Ledvina </a:t>
            </a:r>
          </a:p>
          <a:p>
            <a:r>
              <a:rPr lang="cs-CZ" sz="1800" dirty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r</a:t>
            </a:r>
            <a:r>
              <a:rPr lang="cs-CZ" sz="18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enin </a:t>
            </a:r>
            <a:r>
              <a:rPr lang="cs-CZ" sz="1800" dirty="0" smtClean="0">
                <a:solidFill>
                  <a:srgbClr val="FFFFFF"/>
                </a:solidFill>
                <a:latin typeface="+mj-lt"/>
              </a:rPr>
              <a:t>(RAAS)</a:t>
            </a:r>
          </a:p>
          <a:p>
            <a:r>
              <a:rPr lang="cs-CZ" sz="18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erytropoetin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cs-CZ" sz="1800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EPO)</a:t>
            </a:r>
          </a:p>
          <a:p>
            <a:pPr marL="0" indent="0">
              <a:buNone/>
            </a:pPr>
            <a:endParaRPr lang="cs-CZ" sz="1600" b="1" dirty="0" smtClean="0">
              <a:latin typeface="+mj-lt"/>
            </a:endParaRPr>
          </a:p>
          <a:p>
            <a:pPr marL="0" indent="0">
              <a:buNone/>
            </a:pPr>
            <a:endParaRPr lang="cs-CZ" sz="1600" dirty="0" smtClean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endParaRPr lang="en-US" sz="1600" dirty="0">
              <a:solidFill>
                <a:schemeClr val="accent1"/>
              </a:solidFill>
              <a:latin typeface="+mj-lt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1600" dirty="0">
              <a:latin typeface="+mj-l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8" r="14419"/>
          <a:stretch/>
        </p:blipFill>
        <p:spPr bwMode="auto">
          <a:xfrm>
            <a:off x="7092280" y="1988840"/>
            <a:ext cx="1673671" cy="259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85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Renin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472608"/>
          </a:xfrm>
        </p:spPr>
        <p:txBody>
          <a:bodyPr>
            <a:normAutofit fontScale="47500" lnSpcReduction="20000"/>
          </a:bodyPr>
          <a:lstStyle/>
          <a:p>
            <a:r>
              <a:rPr lang="cs-CZ" sz="3800" dirty="0" smtClean="0">
                <a:solidFill>
                  <a:schemeClr val="accent1"/>
                </a:solidFill>
              </a:rPr>
              <a:t>enzym</a:t>
            </a:r>
            <a:r>
              <a:rPr lang="cs-CZ" sz="3800" dirty="0">
                <a:solidFill>
                  <a:schemeClr val="accent1"/>
                </a:solidFill>
              </a:rPr>
              <a:t> (nikoliv hormon v pravém slova smyslu), který se tvoří </a:t>
            </a:r>
            <a:r>
              <a:rPr lang="cs-CZ" sz="3800" dirty="0" smtClean="0">
                <a:solidFill>
                  <a:schemeClr val="accent1"/>
                </a:solidFill>
              </a:rPr>
              <a:t>v buňkách </a:t>
            </a:r>
            <a:r>
              <a:rPr lang="cs-CZ" sz="3800" dirty="0" err="1" smtClean="0">
                <a:solidFill>
                  <a:schemeClr val="accent1"/>
                </a:solidFill>
              </a:rPr>
              <a:t>juxtaglomerulárního</a:t>
            </a:r>
            <a:r>
              <a:rPr lang="cs-CZ" sz="3800" dirty="0" smtClean="0">
                <a:solidFill>
                  <a:schemeClr val="accent1"/>
                </a:solidFill>
              </a:rPr>
              <a:t> aparátu</a:t>
            </a:r>
            <a:r>
              <a:rPr lang="cs-CZ" sz="3800" dirty="0">
                <a:solidFill>
                  <a:schemeClr val="accent1"/>
                </a:solidFill>
              </a:rPr>
              <a:t> </a:t>
            </a:r>
            <a:endParaRPr lang="cs-CZ" sz="3800" dirty="0" smtClean="0">
              <a:solidFill>
                <a:schemeClr val="accent1"/>
              </a:solidFill>
            </a:endParaRPr>
          </a:p>
          <a:p>
            <a:r>
              <a:rPr lang="cs-CZ" sz="3800" dirty="0" smtClean="0">
                <a:solidFill>
                  <a:schemeClr val="accent1"/>
                </a:solidFill>
              </a:rPr>
              <a:t>štěpí</a:t>
            </a:r>
            <a:r>
              <a:rPr lang="cs-CZ" sz="3800" dirty="0">
                <a:solidFill>
                  <a:schemeClr val="accent1"/>
                </a:solidFill>
              </a:rPr>
              <a:t> alfa-globulin krevní plazmy a tak dává vzniknout angiotensinu </a:t>
            </a:r>
            <a:r>
              <a:rPr lang="cs-CZ" sz="3800" dirty="0" smtClean="0">
                <a:solidFill>
                  <a:schemeClr val="accent1"/>
                </a:solidFill>
              </a:rPr>
              <a:t>I </a:t>
            </a:r>
            <a:r>
              <a:rPr lang="cs-CZ" sz="3800" dirty="0">
                <a:solidFill>
                  <a:schemeClr val="accent1"/>
                </a:solidFill>
              </a:rPr>
              <a:t>(po další </a:t>
            </a:r>
            <a:r>
              <a:rPr lang="cs-CZ" sz="3800" dirty="0" smtClean="0">
                <a:solidFill>
                  <a:schemeClr val="accent1"/>
                </a:solidFill>
              </a:rPr>
              <a:t>přeměně angiotensin </a:t>
            </a:r>
            <a:r>
              <a:rPr lang="cs-CZ" sz="3800" dirty="0">
                <a:solidFill>
                  <a:schemeClr val="accent1"/>
                </a:solidFill>
              </a:rPr>
              <a:t>II - tkáňový hormon). </a:t>
            </a:r>
            <a:endParaRPr lang="cs-CZ" sz="3800" dirty="0" smtClean="0">
              <a:solidFill>
                <a:schemeClr val="accent1"/>
              </a:solidFill>
            </a:endParaRPr>
          </a:p>
          <a:p>
            <a:r>
              <a:rPr lang="cs-CZ" sz="3800" dirty="0" smtClean="0">
                <a:solidFill>
                  <a:schemeClr val="accent1"/>
                </a:solidFill>
              </a:rPr>
              <a:t>RAAS (renin-angiotensinový systém), </a:t>
            </a:r>
            <a:r>
              <a:rPr lang="cs-CZ" sz="3800" dirty="0">
                <a:solidFill>
                  <a:schemeClr val="accent1"/>
                </a:solidFill>
              </a:rPr>
              <a:t>který se podílí na řízení vylučování vody </a:t>
            </a:r>
            <a:r>
              <a:rPr lang="cs-CZ" sz="3800" dirty="0" smtClean="0">
                <a:solidFill>
                  <a:schemeClr val="accent1"/>
                </a:solidFill>
              </a:rPr>
              <a:t>a iontů</a:t>
            </a:r>
            <a:r>
              <a:rPr lang="cs-CZ" sz="3800" dirty="0">
                <a:solidFill>
                  <a:schemeClr val="accent1"/>
                </a:solidFill>
              </a:rPr>
              <a:t> </a:t>
            </a:r>
            <a:r>
              <a:rPr lang="cs-CZ" sz="3800" dirty="0" smtClean="0">
                <a:solidFill>
                  <a:schemeClr val="accent1"/>
                </a:solidFill>
              </a:rPr>
              <a:t>ledvinami</a:t>
            </a:r>
          </a:p>
          <a:p>
            <a:pPr marL="0" indent="0">
              <a:buNone/>
            </a:pPr>
            <a:endParaRPr lang="cs-CZ" sz="3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sz="3800" dirty="0">
                <a:solidFill>
                  <a:schemeClr val="accent1"/>
                </a:solidFill>
              </a:rPr>
              <a:t>Sekrece reninu je regulována:</a:t>
            </a:r>
          </a:p>
          <a:p>
            <a:pPr marL="0" indent="0">
              <a:buNone/>
            </a:pPr>
            <a:r>
              <a:rPr lang="cs-CZ" sz="3800" dirty="0">
                <a:solidFill>
                  <a:schemeClr val="accent1"/>
                </a:solidFill>
              </a:rPr>
              <a:t>a) tlakem krve v ledvinné tepně (přívod krve do ledviny) - pokles tlaku zvyšuje jeho vylučování</a:t>
            </a:r>
          </a:p>
          <a:p>
            <a:endParaRPr lang="cs-CZ" sz="3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sz="3800" dirty="0" smtClean="0">
                <a:solidFill>
                  <a:schemeClr val="accent1"/>
                </a:solidFill>
              </a:rPr>
              <a:t>b</a:t>
            </a:r>
            <a:r>
              <a:rPr lang="cs-CZ" sz="3800" dirty="0">
                <a:solidFill>
                  <a:schemeClr val="accent1"/>
                </a:solidFill>
              </a:rPr>
              <a:t>) koncentrací Na</a:t>
            </a:r>
            <a:r>
              <a:rPr lang="cs-CZ" sz="3800" baseline="30000" dirty="0">
                <a:solidFill>
                  <a:schemeClr val="accent1"/>
                </a:solidFill>
              </a:rPr>
              <a:t>+</a:t>
            </a:r>
            <a:r>
              <a:rPr lang="cs-CZ" sz="3800" dirty="0">
                <a:solidFill>
                  <a:schemeClr val="accent1"/>
                </a:solidFill>
              </a:rPr>
              <a:t> iontů v krvi - pokles koncentrace zvyšuje jeho produkci</a:t>
            </a:r>
          </a:p>
          <a:p>
            <a:pPr marL="0" indent="0">
              <a:buNone/>
            </a:pPr>
            <a:endParaRPr lang="cs-CZ" sz="3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sz="3800" dirty="0" smtClean="0">
                <a:solidFill>
                  <a:schemeClr val="accent1"/>
                </a:solidFill>
              </a:rPr>
              <a:t>c</a:t>
            </a:r>
            <a:r>
              <a:rPr lang="cs-CZ" sz="3800" dirty="0">
                <a:solidFill>
                  <a:schemeClr val="accent1"/>
                </a:solidFill>
              </a:rPr>
              <a:t>) koncentrace Na</a:t>
            </a:r>
            <a:r>
              <a:rPr lang="cs-CZ" sz="3800" baseline="30000" dirty="0">
                <a:solidFill>
                  <a:schemeClr val="accent1"/>
                </a:solidFill>
              </a:rPr>
              <a:t>+</a:t>
            </a:r>
            <a:r>
              <a:rPr lang="cs-CZ" sz="3800" dirty="0">
                <a:solidFill>
                  <a:schemeClr val="accent1"/>
                </a:solidFill>
              </a:rPr>
              <a:t> iontů v </a:t>
            </a:r>
            <a:r>
              <a:rPr lang="cs-CZ" sz="3800" dirty="0" err="1">
                <a:solidFill>
                  <a:schemeClr val="accent1"/>
                </a:solidFill>
              </a:rPr>
              <a:t>Henleově</a:t>
            </a:r>
            <a:r>
              <a:rPr lang="cs-CZ" sz="3800" dirty="0">
                <a:solidFill>
                  <a:schemeClr val="accent1"/>
                </a:solidFill>
              </a:rPr>
              <a:t> kličce (část tubulárního systému ledviny) zvýšená koncentrace stimuluje produkci</a:t>
            </a:r>
          </a:p>
          <a:p>
            <a:pPr marL="0" indent="0">
              <a:buNone/>
            </a:pPr>
            <a:endParaRPr lang="cs-CZ" sz="3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sz="3800" dirty="0" smtClean="0">
                <a:solidFill>
                  <a:schemeClr val="accent1"/>
                </a:solidFill>
              </a:rPr>
              <a:t>d</a:t>
            </a:r>
            <a:r>
              <a:rPr lang="cs-CZ" sz="3800" dirty="0">
                <a:solidFill>
                  <a:schemeClr val="accent1"/>
                </a:solidFill>
              </a:rPr>
              <a:t>) adrenergní nervové impulsy způsobují jeho vyplavení</a:t>
            </a:r>
          </a:p>
          <a:p>
            <a:pPr marL="0" indent="0">
              <a:buNone/>
            </a:pPr>
            <a:endParaRPr lang="cs-CZ" sz="3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sz="3800" dirty="0" smtClean="0">
                <a:solidFill>
                  <a:schemeClr val="accent1"/>
                </a:solidFill>
              </a:rPr>
              <a:t>Ovlivnění</a:t>
            </a:r>
            <a:r>
              <a:rPr lang="cs-CZ" sz="3800" dirty="0">
                <a:solidFill>
                  <a:schemeClr val="accent1"/>
                </a:solidFill>
              </a:rPr>
              <a:t> sekrece reninu je zpětnovazebné - tzn. po snížení intenzity vyvolávajícího impulsu se snižuje i intenzita jeho vyplavování do </a:t>
            </a:r>
            <a:r>
              <a:rPr lang="cs-CZ" sz="3800" dirty="0" smtClean="0">
                <a:solidFill>
                  <a:schemeClr val="accent1"/>
                </a:solidFill>
              </a:rPr>
              <a:t>krve</a:t>
            </a:r>
            <a:r>
              <a:rPr lang="cs-CZ" dirty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563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wikiskripta.eu/images/thumb/3/3e/RAAS.png/800px-RA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7052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14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4000" dirty="0" smtClean="0">
                <a:solidFill>
                  <a:schemeClr val="accent1"/>
                </a:solidFill>
                <a:latin typeface="Comic Sans MS" pitchFamily="66" charset="0"/>
              </a:rPr>
              <a:t>Formy transdukce signálu</a:t>
            </a:r>
            <a:r>
              <a:rPr lang="cs-CZ" sz="4000" dirty="0" smtClean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2566" cy="4853136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cs-CZ" sz="2400" dirty="0" smtClean="0">
                <a:solidFill>
                  <a:schemeClr val="accent1"/>
                </a:solidFill>
                <a:latin typeface="Comic Sans MS" pitchFamily="66" charset="0"/>
              </a:rPr>
              <a:t>Receptory na membráně přenáší informaci z okolí do buňky</a:t>
            </a:r>
          </a:p>
          <a:p>
            <a:pPr eaLnBrk="1" hangingPunct="1">
              <a:lnSpc>
                <a:spcPct val="120000"/>
              </a:lnSpc>
            </a:pPr>
            <a:r>
              <a:rPr lang="cs-CZ" sz="2400" dirty="0" smtClean="0">
                <a:solidFill>
                  <a:schemeClr val="accent1"/>
                </a:solidFill>
                <a:latin typeface="Comic Sans MS" pitchFamily="66" charset="0"/>
              </a:rPr>
              <a:t>Některé lipofilní </a:t>
            </a:r>
            <a:r>
              <a:rPr lang="cs-CZ" sz="2400" dirty="0" err="1" smtClean="0">
                <a:solidFill>
                  <a:schemeClr val="accent1"/>
                </a:solidFill>
                <a:latin typeface="Comic Sans MS" pitchFamily="66" charset="0"/>
              </a:rPr>
              <a:t>sig</a:t>
            </a:r>
            <a:r>
              <a:rPr lang="cs-CZ" sz="2400" dirty="0" smtClean="0">
                <a:solidFill>
                  <a:schemeClr val="accent1"/>
                </a:solidFill>
                <a:latin typeface="Comic Sans MS" pitchFamily="66" charset="0"/>
              </a:rPr>
              <a:t>. molekuly pronikají do buněk a tam se váží na protein nebo přímo na DNA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endParaRPr lang="cs-CZ" sz="2400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400" dirty="0" smtClean="0">
                <a:solidFill>
                  <a:schemeClr val="accent1"/>
                </a:solidFill>
                <a:latin typeface="Comic Sans MS" pitchFamily="66" charset="0"/>
              </a:rPr>
              <a:t>Častější interakce ligand – receptor</a:t>
            </a:r>
          </a:p>
          <a:p>
            <a:pPr>
              <a:lnSpc>
                <a:spcPct val="120000"/>
              </a:lnSpc>
            </a:pPr>
            <a:r>
              <a:rPr lang="cs-CZ" sz="2400" dirty="0" smtClean="0">
                <a:solidFill>
                  <a:schemeClr val="accent1"/>
                </a:solidFill>
                <a:latin typeface="Comic Sans MS" pitchFamily="66" charset="0"/>
              </a:rPr>
              <a:t>Receptor je obvykle integrální protein membrány</a:t>
            </a:r>
          </a:p>
          <a:p>
            <a:pPr>
              <a:lnSpc>
                <a:spcPct val="120000"/>
              </a:lnSpc>
            </a:pPr>
            <a:r>
              <a:rPr lang="cs-CZ" sz="2400" dirty="0" smtClean="0">
                <a:solidFill>
                  <a:schemeClr val="accent1"/>
                </a:solidFill>
                <a:latin typeface="Comic Sans MS" pitchFamily="66" charset="0"/>
              </a:rPr>
              <a:t>Uvnitř buňky se tvoří druhý posel</a:t>
            </a:r>
          </a:p>
          <a:p>
            <a:pPr>
              <a:lnSpc>
                <a:spcPct val="120000"/>
              </a:lnSpc>
            </a:pPr>
            <a:r>
              <a:rPr lang="cs-CZ" sz="2400" dirty="0" smtClean="0">
                <a:solidFill>
                  <a:schemeClr val="accent1"/>
                </a:solidFill>
                <a:latin typeface="Comic Sans MS" pitchFamily="66" charset="0"/>
              </a:rPr>
              <a:t>Ireversibilní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endParaRPr lang="cs-CZ" sz="2400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cs-CZ" sz="2400" dirty="0" smtClean="0">
                <a:solidFill>
                  <a:schemeClr val="accent1"/>
                </a:solidFill>
                <a:latin typeface="Comic Sans MS" pitchFamily="66" charset="0"/>
              </a:rPr>
              <a:t>Obecnou cestou přenosu informace je fosforylace - </a:t>
            </a:r>
            <a:r>
              <a:rPr lang="cs-CZ" sz="2400" dirty="0" err="1" smtClean="0">
                <a:solidFill>
                  <a:schemeClr val="accent1"/>
                </a:solidFill>
                <a:latin typeface="Comic Sans MS" pitchFamily="66" charset="0"/>
              </a:rPr>
              <a:t>kinasy</a:t>
            </a:r>
            <a:endParaRPr lang="cs-CZ" sz="2400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2400" dirty="0" smtClean="0">
                <a:solidFill>
                  <a:schemeClr val="accent1"/>
                </a:solidFill>
                <a:latin typeface="Comic Sans MS" pitchFamily="66" charset="0"/>
              </a:rPr>
              <a:t>Zasaženými místy na enzymech jsou Ser, </a:t>
            </a:r>
            <a:r>
              <a:rPr lang="cs-CZ" sz="2400" dirty="0" err="1" smtClean="0">
                <a:solidFill>
                  <a:schemeClr val="accent1"/>
                </a:solidFill>
                <a:latin typeface="Comic Sans MS" pitchFamily="66" charset="0"/>
              </a:rPr>
              <a:t>Thr</a:t>
            </a:r>
            <a:r>
              <a:rPr lang="cs-CZ" sz="2400" dirty="0" smtClean="0">
                <a:solidFill>
                  <a:schemeClr val="accent1"/>
                </a:solidFill>
                <a:latin typeface="Comic Sans MS" pitchFamily="66" charset="0"/>
              </a:rPr>
              <a:t> a </a:t>
            </a:r>
            <a:r>
              <a:rPr lang="cs-CZ" sz="2400" dirty="0" err="1" smtClean="0">
                <a:solidFill>
                  <a:schemeClr val="accent1"/>
                </a:solidFill>
                <a:latin typeface="Comic Sans MS" pitchFamily="66" charset="0"/>
              </a:rPr>
              <a:t>Tyr</a:t>
            </a:r>
            <a:endParaRPr lang="cs-CZ" sz="2400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cs-CZ" sz="2400" dirty="0" smtClean="0">
                <a:solidFill>
                  <a:schemeClr val="accent1"/>
                </a:solidFill>
                <a:latin typeface="Comic Sans MS" pitchFamily="66" charset="0"/>
              </a:rPr>
              <a:t>Reversibilní</a:t>
            </a:r>
          </a:p>
          <a:p>
            <a:pPr>
              <a:lnSpc>
                <a:spcPct val="120000"/>
              </a:lnSpc>
            </a:pPr>
            <a:r>
              <a:rPr lang="cs-CZ" sz="2400" dirty="0" smtClean="0">
                <a:solidFill>
                  <a:schemeClr val="accent1"/>
                </a:solidFill>
                <a:latin typeface="Comic Sans MS" pitchFamily="66" charset="0"/>
              </a:rPr>
              <a:t>Terminace přenosu informace – </a:t>
            </a:r>
            <a:r>
              <a:rPr lang="cs-CZ" sz="2400" dirty="0" err="1" smtClean="0">
                <a:solidFill>
                  <a:schemeClr val="accent1"/>
                </a:solidFill>
                <a:latin typeface="Comic Sans MS" pitchFamily="66" charset="0"/>
              </a:rPr>
              <a:t>proteinfosfatasy</a:t>
            </a:r>
            <a:r>
              <a:rPr lang="cs-CZ" sz="2400" dirty="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9838" y="2535560"/>
            <a:ext cx="1879928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123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Žlázy s vnitřní sekrecí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6371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100" dirty="0" smtClean="0">
                <a:solidFill>
                  <a:schemeClr val="accent1"/>
                </a:solidFill>
              </a:rPr>
              <a:t>Muži</a:t>
            </a:r>
            <a:endParaRPr lang="cs-CZ" sz="21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sz="2100" dirty="0" smtClean="0">
                <a:solidFill>
                  <a:srgbClr val="669CF4"/>
                </a:solidFill>
              </a:rPr>
              <a:t>Varlata – </a:t>
            </a:r>
            <a:r>
              <a:rPr lang="cs-CZ" sz="2100" dirty="0" err="1" smtClean="0">
                <a:solidFill>
                  <a:srgbClr val="669CF4"/>
                </a:solidFill>
              </a:rPr>
              <a:t>Leydigovy</a:t>
            </a:r>
            <a:r>
              <a:rPr lang="cs-CZ" sz="2100" dirty="0" smtClean="0">
                <a:solidFill>
                  <a:srgbClr val="669CF4"/>
                </a:solidFill>
              </a:rPr>
              <a:t> buňky</a:t>
            </a:r>
          </a:p>
          <a:p>
            <a:r>
              <a:rPr lang="cs-CZ" sz="21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androgeny </a:t>
            </a:r>
            <a:r>
              <a:rPr lang="cs-CZ" sz="2100" dirty="0">
                <a:solidFill>
                  <a:schemeClr val="accent1"/>
                </a:solidFill>
              </a:rPr>
              <a:t>(</a:t>
            </a:r>
            <a:r>
              <a:rPr lang="cs-CZ" sz="2100" dirty="0" smtClean="0">
                <a:solidFill>
                  <a:schemeClr val="accent1"/>
                </a:solidFill>
              </a:rPr>
              <a:t>testosteron)</a:t>
            </a:r>
          </a:p>
          <a:p>
            <a:pPr marL="0" indent="0">
              <a:buNone/>
            </a:pPr>
            <a:r>
              <a:rPr lang="cs-CZ" sz="2100" dirty="0" smtClean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2100" dirty="0" smtClean="0">
                <a:solidFill>
                  <a:schemeClr val="accent1"/>
                </a:solidFill>
              </a:rPr>
              <a:t>Ženy</a:t>
            </a:r>
            <a:endParaRPr lang="cs-CZ" sz="21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sz="2100" dirty="0" smtClean="0">
                <a:solidFill>
                  <a:srgbClr val="669CF4"/>
                </a:solidFill>
              </a:rPr>
              <a:t>Vaječníkový folikul </a:t>
            </a:r>
          </a:p>
          <a:p>
            <a:r>
              <a:rPr lang="cs-CZ" sz="21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e</a:t>
            </a:r>
            <a:r>
              <a:rPr lang="cs-CZ" sz="21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strogen</a:t>
            </a:r>
            <a:endParaRPr lang="cs-CZ" sz="2100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cs-CZ" sz="21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sz="2100" dirty="0">
                <a:solidFill>
                  <a:srgbClr val="669CF4"/>
                </a:solidFill>
              </a:rPr>
              <a:t>Ž</a:t>
            </a:r>
            <a:r>
              <a:rPr lang="cs-CZ" sz="2100" dirty="0" smtClean="0">
                <a:solidFill>
                  <a:srgbClr val="669CF4"/>
                </a:solidFill>
              </a:rPr>
              <a:t>luté tělísko </a:t>
            </a:r>
          </a:p>
          <a:p>
            <a:r>
              <a:rPr lang="cs-CZ" sz="21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p</a:t>
            </a:r>
            <a:r>
              <a:rPr lang="cs-CZ" sz="21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rogesteron</a:t>
            </a:r>
          </a:p>
          <a:p>
            <a:endParaRPr lang="cs-CZ" sz="21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sz="2100" dirty="0">
                <a:solidFill>
                  <a:srgbClr val="669CF4"/>
                </a:solidFill>
              </a:rPr>
              <a:t>P</a:t>
            </a:r>
            <a:r>
              <a:rPr lang="cs-CZ" sz="2100" dirty="0" smtClean="0">
                <a:solidFill>
                  <a:srgbClr val="669CF4"/>
                </a:solidFill>
              </a:rPr>
              <a:t>lacenta</a:t>
            </a:r>
            <a:r>
              <a:rPr lang="cs-CZ" sz="2100" dirty="0" smtClean="0">
                <a:solidFill>
                  <a:schemeClr val="accent1"/>
                </a:solidFill>
              </a:rPr>
              <a:t> </a:t>
            </a:r>
            <a:r>
              <a:rPr lang="cs-CZ" sz="2100" dirty="0">
                <a:solidFill>
                  <a:schemeClr val="accent1"/>
                </a:solidFill>
              </a:rPr>
              <a:t>(v těhotenství) </a:t>
            </a:r>
            <a:endParaRPr lang="cs-CZ" sz="2100" dirty="0" smtClean="0">
              <a:solidFill>
                <a:schemeClr val="accent1"/>
              </a:solidFill>
            </a:endParaRPr>
          </a:p>
          <a:p>
            <a:r>
              <a:rPr lang="cs-CZ" sz="21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e</a:t>
            </a:r>
            <a:r>
              <a:rPr lang="cs-CZ" sz="21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stradiol, progesteron</a:t>
            </a:r>
          </a:p>
          <a:p>
            <a:r>
              <a:rPr lang="cs-CZ" sz="21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chorionický</a:t>
            </a:r>
            <a:r>
              <a:rPr lang="cs-CZ" sz="21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gonadotropin </a:t>
            </a:r>
            <a:r>
              <a:rPr lang="cs-CZ" sz="2100" dirty="0" smtClean="0">
                <a:solidFill>
                  <a:schemeClr val="accent1"/>
                </a:solidFill>
              </a:rPr>
              <a:t>(</a:t>
            </a:r>
            <a:r>
              <a:rPr lang="cs-CZ" sz="2100" dirty="0" err="1" smtClean="0">
                <a:solidFill>
                  <a:schemeClr val="accent1"/>
                </a:solidFill>
              </a:rPr>
              <a:t>hCG</a:t>
            </a:r>
            <a:r>
              <a:rPr lang="cs-CZ" sz="2100" dirty="0" smtClean="0">
                <a:solidFill>
                  <a:schemeClr val="accent1"/>
                </a:solidFill>
              </a:rPr>
              <a:t> – řídí MTB a </a:t>
            </a:r>
            <a:r>
              <a:rPr lang="cs-CZ" sz="2100" dirty="0" err="1" smtClean="0">
                <a:solidFill>
                  <a:schemeClr val="accent1"/>
                </a:solidFill>
              </a:rPr>
              <a:t>fudržení</a:t>
            </a:r>
            <a:r>
              <a:rPr lang="cs-CZ" sz="2100" dirty="0" smtClean="0">
                <a:solidFill>
                  <a:schemeClr val="accent1"/>
                </a:solidFill>
              </a:rPr>
              <a:t> CL)</a:t>
            </a:r>
          </a:p>
          <a:p>
            <a:r>
              <a:rPr lang="cs-CZ" sz="2100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c</a:t>
            </a:r>
            <a:r>
              <a:rPr lang="cs-CZ" sz="21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horionický</a:t>
            </a:r>
            <a:r>
              <a:rPr lang="cs-CZ" sz="21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somatotropin </a:t>
            </a:r>
            <a:r>
              <a:rPr lang="cs-CZ" sz="2100" dirty="0" smtClean="0">
                <a:solidFill>
                  <a:schemeClr val="accent1"/>
                </a:solidFill>
              </a:rPr>
              <a:t>(</a:t>
            </a:r>
            <a:r>
              <a:rPr lang="cs-CZ" sz="2100" dirty="0" err="1" smtClean="0">
                <a:solidFill>
                  <a:schemeClr val="accent1"/>
                </a:solidFill>
              </a:rPr>
              <a:t>hCS</a:t>
            </a:r>
            <a:r>
              <a:rPr lang="cs-CZ" sz="2100" dirty="0" smtClean="0">
                <a:solidFill>
                  <a:schemeClr val="accent1"/>
                </a:solidFill>
              </a:rPr>
              <a:t> – </a:t>
            </a:r>
            <a:r>
              <a:rPr lang="cs-CZ" sz="2100" dirty="0" err="1" smtClean="0">
                <a:solidFill>
                  <a:schemeClr val="accent1"/>
                </a:solidFill>
              </a:rPr>
              <a:t>fce</a:t>
            </a:r>
            <a:r>
              <a:rPr lang="cs-CZ" sz="2100" dirty="0" smtClean="0">
                <a:solidFill>
                  <a:schemeClr val="accent1"/>
                </a:solidFill>
              </a:rPr>
              <a:t> jako STH a prolaktin)</a:t>
            </a:r>
          </a:p>
          <a:p>
            <a:r>
              <a:rPr lang="cs-CZ" sz="21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placentální </a:t>
            </a:r>
            <a:r>
              <a:rPr lang="cs-CZ" sz="2100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laktogen</a:t>
            </a:r>
            <a:r>
              <a:rPr lang="cs-CZ" sz="21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2100" dirty="0" smtClean="0">
                <a:solidFill>
                  <a:schemeClr val="accent1"/>
                </a:solidFill>
              </a:rPr>
              <a:t>(</a:t>
            </a:r>
            <a:r>
              <a:rPr lang="cs-CZ" sz="2100" dirty="0" err="1" smtClean="0">
                <a:solidFill>
                  <a:schemeClr val="accent1"/>
                </a:solidFill>
              </a:rPr>
              <a:t>hPL</a:t>
            </a:r>
            <a:r>
              <a:rPr lang="cs-CZ" sz="2100" dirty="0">
                <a:solidFill>
                  <a:schemeClr val="accent1"/>
                </a:solidFill>
              </a:rPr>
              <a:t>)</a:t>
            </a:r>
          </a:p>
          <a:p>
            <a:pPr marL="0" indent="0">
              <a:buNone/>
            </a:pPr>
            <a:endParaRPr lang="cs-CZ" sz="1800" dirty="0" smtClean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/>
              </a:solidFill>
              <a:latin typeface="+mj-lt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1600" dirty="0">
              <a:latin typeface="+mj-lt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21743"/>
            <a:ext cx="120015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12" y="3573016"/>
            <a:ext cx="12287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6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Žlázy s vnitřní sekrecí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5333" t="667" r="5499" b="3075"/>
          <a:stretch>
            <a:fillRect/>
          </a:stretch>
        </p:blipFill>
        <p:spPr bwMode="auto">
          <a:xfrm>
            <a:off x="395536" y="2276872"/>
            <a:ext cx="4990617" cy="3672407"/>
          </a:xfrm>
          <a:prstGeom prst="rect">
            <a:avLst/>
          </a:prstGeom>
          <a:noFill/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2840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solidFill>
                  <a:schemeClr val="accent1"/>
                </a:solidFill>
              </a:rPr>
              <a:t>Endokrinní kontrola – tři úrovně integrace</a:t>
            </a:r>
            <a:endParaRPr lang="cs-CZ" sz="2000" dirty="0">
              <a:solidFill>
                <a:schemeClr val="accent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 l="16132" t="438" r="38962" b="3311"/>
          <a:stretch>
            <a:fillRect/>
          </a:stretch>
        </p:blipFill>
        <p:spPr>
          <a:xfrm>
            <a:off x="5580112" y="1858515"/>
            <a:ext cx="3394710" cy="450912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65731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Endokrinopatie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640960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669CF4"/>
                </a:solidFill>
                <a:latin typeface="+mj-lt"/>
              </a:rPr>
              <a:t>Mechanismus vzniku 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669CF4"/>
                </a:solidFill>
                <a:latin typeface="+mj-lt"/>
              </a:rPr>
              <a:t>1. Primární </a:t>
            </a:r>
            <a:r>
              <a:rPr lang="cs-CZ" sz="1800" dirty="0" smtClean="0">
                <a:solidFill>
                  <a:srgbClr val="FFFFFF"/>
                </a:solidFill>
                <a:latin typeface="+mj-lt"/>
              </a:rPr>
              <a:t>- deficit hormonu</a:t>
            </a:r>
          </a:p>
          <a:p>
            <a:r>
              <a:rPr lang="cs-CZ" sz="1800" dirty="0">
                <a:solidFill>
                  <a:srgbClr val="FFFFFF"/>
                </a:solidFill>
                <a:latin typeface="+mj-lt"/>
              </a:rPr>
              <a:t>destrukční proces postihující žlázu nebo porucha syntézy</a:t>
            </a:r>
          </a:p>
          <a:p>
            <a:pPr>
              <a:buFont typeface="Comic Sans MS" pitchFamily="66" charset="0"/>
              <a:buChar char="–"/>
            </a:pPr>
            <a:r>
              <a:rPr lang="cs-CZ" sz="1800" dirty="0">
                <a:solidFill>
                  <a:srgbClr val="FFFFFF"/>
                </a:solidFill>
                <a:latin typeface="+mj-lt"/>
              </a:rPr>
              <a:t>hereditární - genetický defekt</a:t>
            </a:r>
          </a:p>
          <a:p>
            <a:pPr>
              <a:buFont typeface="Comic Sans MS" pitchFamily="66" charset="0"/>
              <a:buChar char="–"/>
            </a:pPr>
            <a:r>
              <a:rPr lang="cs-CZ" sz="1800" dirty="0">
                <a:solidFill>
                  <a:srgbClr val="FFFFFF"/>
                </a:solidFill>
                <a:latin typeface="+mj-lt"/>
              </a:rPr>
              <a:t>získaný – </a:t>
            </a:r>
            <a:r>
              <a:rPr lang="cs-CZ" sz="1800" dirty="0" smtClean="0">
                <a:solidFill>
                  <a:srgbClr val="FFFFFF"/>
                </a:solidFill>
                <a:latin typeface="+mj-lt"/>
              </a:rPr>
              <a:t>infekce</a:t>
            </a:r>
            <a:r>
              <a:rPr lang="cs-CZ" sz="1800" dirty="0">
                <a:solidFill>
                  <a:srgbClr val="FFFFFF"/>
                </a:solidFill>
                <a:latin typeface="+mj-lt"/>
              </a:rPr>
              <a:t>, infarkt, komprese tumorem, autoimunita (většinou hypersensitivita II. typu)</a:t>
            </a:r>
          </a:p>
          <a:p>
            <a:pPr>
              <a:buFont typeface="+mj-lt"/>
              <a:buAutoNum type="arabicPeriod"/>
            </a:pPr>
            <a:endParaRPr lang="cs-CZ" sz="1800" dirty="0" smtClean="0">
              <a:latin typeface="+mj-lt"/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669CF4"/>
                </a:solidFill>
                <a:latin typeface="+mj-lt"/>
              </a:rPr>
              <a:t>2. Sekundární </a:t>
            </a:r>
            <a:r>
              <a:rPr lang="cs-CZ" sz="1800" dirty="0" smtClean="0">
                <a:solidFill>
                  <a:srgbClr val="FFFFFF"/>
                </a:solidFill>
                <a:latin typeface="+mj-lt"/>
              </a:rPr>
              <a:t>- nadbytek hormonu</a:t>
            </a:r>
          </a:p>
          <a:p>
            <a:r>
              <a:rPr lang="cs-CZ" sz="1800" dirty="0" err="1" smtClean="0">
                <a:solidFill>
                  <a:srgbClr val="FFFFFF"/>
                </a:solidFill>
                <a:latin typeface="+mj-lt"/>
              </a:rPr>
              <a:t>autotopická</a:t>
            </a:r>
            <a:r>
              <a:rPr lang="cs-CZ" sz="1800" dirty="0" smtClean="0">
                <a:solidFill>
                  <a:srgbClr val="FFFFFF"/>
                </a:solidFill>
                <a:latin typeface="+mj-lt"/>
              </a:rPr>
              <a:t> </a:t>
            </a:r>
            <a:r>
              <a:rPr lang="cs-CZ" sz="1800" dirty="0">
                <a:solidFill>
                  <a:srgbClr val="FFFFFF"/>
                </a:solidFill>
                <a:latin typeface="+mj-lt"/>
              </a:rPr>
              <a:t>sekrece – </a:t>
            </a:r>
            <a:r>
              <a:rPr lang="cs-CZ" sz="1800" dirty="0" smtClean="0">
                <a:solidFill>
                  <a:srgbClr val="FFFFFF"/>
                </a:solidFill>
                <a:latin typeface="+mj-lt"/>
              </a:rPr>
              <a:t>tumor </a:t>
            </a:r>
            <a:r>
              <a:rPr lang="cs-CZ" sz="1800" dirty="0">
                <a:solidFill>
                  <a:srgbClr val="FFFFFF"/>
                </a:solidFill>
                <a:latin typeface="+mj-lt"/>
              </a:rPr>
              <a:t>(</a:t>
            </a:r>
            <a:r>
              <a:rPr lang="cs-CZ" sz="1800" dirty="0" smtClean="0">
                <a:solidFill>
                  <a:srgbClr val="FFFFFF"/>
                </a:solidFill>
                <a:latin typeface="+mj-lt"/>
              </a:rPr>
              <a:t>adenom), imunopatologická</a:t>
            </a:r>
            <a:r>
              <a:rPr lang="cs-CZ" sz="1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cs-CZ" sz="1800" dirty="0" smtClean="0">
                <a:solidFill>
                  <a:srgbClr val="FFFFFF"/>
                </a:solidFill>
                <a:latin typeface="+mj-lt"/>
              </a:rPr>
              <a:t>(hypersensitivita </a:t>
            </a:r>
            <a:r>
              <a:rPr lang="cs-CZ" sz="1800" dirty="0">
                <a:solidFill>
                  <a:srgbClr val="FFFFFF"/>
                </a:solidFill>
                <a:latin typeface="+mj-lt"/>
              </a:rPr>
              <a:t>V. typu – stimulace </a:t>
            </a:r>
            <a:r>
              <a:rPr lang="cs-CZ" sz="1800" dirty="0" err="1" smtClean="0">
                <a:solidFill>
                  <a:srgbClr val="FFFFFF"/>
                </a:solidFill>
                <a:latin typeface="+mj-lt"/>
              </a:rPr>
              <a:t>antireceptorovými</a:t>
            </a:r>
            <a:r>
              <a:rPr lang="cs-CZ" sz="1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cs-CZ" sz="1800" dirty="0" err="1" smtClean="0">
                <a:solidFill>
                  <a:srgbClr val="FFFFFF"/>
                </a:solidFill>
                <a:latin typeface="+mj-lt"/>
              </a:rPr>
              <a:t>Ig</a:t>
            </a:r>
            <a:r>
              <a:rPr lang="cs-CZ" sz="1800" dirty="0" smtClean="0">
                <a:solidFill>
                  <a:srgbClr val="FFFFFF"/>
                </a:solidFill>
                <a:latin typeface="+mj-lt"/>
              </a:rPr>
              <a:t>)</a:t>
            </a:r>
            <a:endParaRPr lang="cs-CZ" sz="1800" dirty="0">
              <a:solidFill>
                <a:srgbClr val="FFFFFF"/>
              </a:solidFill>
              <a:latin typeface="+mj-lt"/>
            </a:endParaRPr>
          </a:p>
          <a:p>
            <a:r>
              <a:rPr lang="cs-CZ" sz="1800" dirty="0" smtClean="0">
                <a:solidFill>
                  <a:srgbClr val="FFFFFF"/>
                </a:solidFill>
                <a:latin typeface="+mj-lt"/>
              </a:rPr>
              <a:t>ektopická </a:t>
            </a:r>
            <a:r>
              <a:rPr lang="cs-CZ" sz="1800" dirty="0">
                <a:solidFill>
                  <a:srgbClr val="FFFFFF"/>
                </a:solidFill>
                <a:latin typeface="+mj-lt"/>
              </a:rPr>
              <a:t>sekrece </a:t>
            </a:r>
            <a:r>
              <a:rPr lang="cs-CZ" sz="1800" dirty="0" smtClean="0">
                <a:solidFill>
                  <a:srgbClr val="FFFFFF"/>
                </a:solidFill>
                <a:latin typeface="+mj-lt"/>
              </a:rPr>
              <a:t>= jinde - </a:t>
            </a:r>
            <a:r>
              <a:rPr lang="cs-CZ" sz="1800" dirty="0" smtClean="0">
                <a:solidFill>
                  <a:srgbClr val="FFFFFF"/>
                </a:solidFill>
                <a:latin typeface="+mj-lt"/>
              </a:rPr>
              <a:t>tumor</a:t>
            </a:r>
            <a:endParaRPr lang="cs-CZ" sz="1800" dirty="0">
              <a:solidFill>
                <a:srgbClr val="FFFFFF"/>
              </a:solidFill>
              <a:latin typeface="+mj-lt"/>
            </a:endParaRPr>
          </a:p>
          <a:p>
            <a:r>
              <a:rPr lang="cs-CZ" sz="1800" dirty="0" smtClean="0">
                <a:solidFill>
                  <a:srgbClr val="FFFFFF"/>
                </a:solidFill>
                <a:latin typeface="+mj-lt"/>
              </a:rPr>
              <a:t>exogenní </a:t>
            </a:r>
            <a:r>
              <a:rPr lang="cs-CZ" sz="1800" dirty="0">
                <a:solidFill>
                  <a:srgbClr val="FFFFFF"/>
                </a:solidFill>
                <a:latin typeface="+mj-lt"/>
              </a:rPr>
              <a:t>(</a:t>
            </a:r>
            <a:r>
              <a:rPr lang="cs-CZ" sz="1800" dirty="0" err="1">
                <a:solidFill>
                  <a:srgbClr val="FFFFFF"/>
                </a:solidFill>
                <a:latin typeface="+mj-lt"/>
              </a:rPr>
              <a:t>iatrogenní</a:t>
            </a:r>
            <a:r>
              <a:rPr lang="cs-CZ" sz="1800" dirty="0">
                <a:solidFill>
                  <a:srgbClr val="FFFFFF"/>
                </a:solidFill>
                <a:latin typeface="+mj-lt"/>
              </a:rPr>
              <a:t>) – terapeutická </a:t>
            </a:r>
            <a:r>
              <a:rPr lang="cs-CZ" sz="1800" dirty="0" smtClean="0">
                <a:solidFill>
                  <a:srgbClr val="FFFFFF"/>
                </a:solidFill>
                <a:latin typeface="+mj-lt"/>
              </a:rPr>
              <a:t>nutnost</a:t>
            </a:r>
          </a:p>
          <a:p>
            <a:endParaRPr lang="cs-CZ" sz="1800" dirty="0">
              <a:latin typeface="+mj-lt"/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669CF4"/>
                </a:solidFill>
                <a:latin typeface="+mj-lt"/>
              </a:rPr>
              <a:t>3. </a:t>
            </a:r>
            <a:r>
              <a:rPr lang="cs-CZ" sz="1800" dirty="0" smtClean="0">
                <a:solidFill>
                  <a:srgbClr val="669CF4"/>
                </a:solidFill>
                <a:latin typeface="+mj-lt"/>
              </a:rPr>
              <a:t>Terciární </a:t>
            </a:r>
            <a:r>
              <a:rPr lang="cs-CZ" sz="1800" dirty="0" smtClean="0">
                <a:solidFill>
                  <a:srgbClr val="FFFFFF"/>
                </a:solidFill>
                <a:latin typeface="+mj-lt"/>
              </a:rPr>
              <a:t>- rezistence </a:t>
            </a:r>
            <a:r>
              <a:rPr lang="cs-CZ" sz="1800" dirty="0">
                <a:solidFill>
                  <a:srgbClr val="FFFFFF"/>
                </a:solidFill>
                <a:latin typeface="+mj-lt"/>
              </a:rPr>
              <a:t>k hormonu</a:t>
            </a:r>
          </a:p>
          <a:p>
            <a:r>
              <a:rPr lang="cs-CZ" sz="1800" dirty="0" smtClean="0">
                <a:solidFill>
                  <a:srgbClr val="FFFFFF"/>
                </a:solidFill>
                <a:latin typeface="+mj-lt"/>
              </a:rPr>
              <a:t>abnormální hormon</a:t>
            </a:r>
          </a:p>
          <a:p>
            <a:r>
              <a:rPr lang="pt-BR" sz="1800" dirty="0" smtClean="0">
                <a:solidFill>
                  <a:srgbClr val="FFFFFF"/>
                </a:solidFill>
                <a:latin typeface="+mj-lt"/>
              </a:rPr>
              <a:t>protilátky </a:t>
            </a:r>
            <a:r>
              <a:rPr lang="pt-BR" sz="1800" dirty="0">
                <a:solidFill>
                  <a:srgbClr val="FFFFFF"/>
                </a:solidFill>
                <a:latin typeface="+mj-lt"/>
              </a:rPr>
              <a:t>proti hormonu nebo receptoru</a:t>
            </a:r>
          </a:p>
          <a:p>
            <a:r>
              <a:rPr lang="cs-CZ" sz="1800" dirty="0" smtClean="0">
                <a:solidFill>
                  <a:srgbClr val="FFFFFF"/>
                </a:solidFill>
                <a:latin typeface="+mj-lt"/>
              </a:rPr>
              <a:t>receptorový defekt</a:t>
            </a:r>
          </a:p>
          <a:p>
            <a:r>
              <a:rPr lang="cs-CZ" sz="1800" dirty="0" smtClean="0">
                <a:solidFill>
                  <a:srgbClr val="FFFFFF"/>
                </a:solidFill>
                <a:latin typeface="+mj-lt"/>
              </a:rPr>
              <a:t>post-receptorový </a:t>
            </a:r>
            <a:r>
              <a:rPr lang="cs-CZ" sz="1800" dirty="0">
                <a:solidFill>
                  <a:srgbClr val="FFFFFF"/>
                </a:solidFill>
                <a:latin typeface="+mj-lt"/>
              </a:rPr>
              <a:t>defekt</a:t>
            </a:r>
            <a:endParaRPr lang="cs-CZ" sz="1800" dirty="0" smtClean="0">
              <a:solidFill>
                <a:srgbClr val="FFFFFF"/>
              </a:solidFill>
              <a:latin typeface="+mj-lt"/>
            </a:endParaRPr>
          </a:p>
          <a:p>
            <a:endParaRPr lang="cs-CZ" sz="1800" dirty="0">
              <a:solidFill>
                <a:schemeClr val="bg1">
                  <a:lumMod val="40000"/>
                  <a:lumOff val="60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669CF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293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Endokrinopatie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640960" cy="54006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1800" dirty="0">
                <a:solidFill>
                  <a:srgbClr val="669CF4"/>
                </a:solidFill>
                <a:latin typeface="+mj-lt"/>
              </a:rPr>
              <a:t>Endokrinní </a:t>
            </a:r>
            <a:r>
              <a:rPr lang="cs-CZ" sz="1800" dirty="0" smtClean="0">
                <a:solidFill>
                  <a:srgbClr val="669CF4"/>
                </a:solidFill>
                <a:latin typeface="+mj-lt"/>
              </a:rPr>
              <a:t>porucha</a:t>
            </a:r>
            <a:endParaRPr lang="cs-CZ" sz="1800" dirty="0">
              <a:solidFill>
                <a:srgbClr val="669CF4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cs-CZ" sz="1800" dirty="0" smtClean="0">
                <a:solidFill>
                  <a:srgbClr val="FFFFFF"/>
                </a:solidFill>
                <a:latin typeface="+mj-lt"/>
              </a:rPr>
              <a:t>Centrální </a:t>
            </a:r>
            <a:r>
              <a:rPr lang="cs-CZ" sz="1800" dirty="0">
                <a:solidFill>
                  <a:srgbClr val="FFFFFF"/>
                </a:solidFill>
                <a:latin typeface="+mj-lt"/>
              </a:rPr>
              <a:t>úroveň (hypotalamická / hypofyzární</a:t>
            </a:r>
            <a:r>
              <a:rPr lang="cs-CZ" sz="1800" dirty="0" smtClean="0">
                <a:solidFill>
                  <a:srgbClr val="FFFFFF"/>
                </a:solidFill>
                <a:latin typeface="+mj-lt"/>
              </a:rPr>
              <a:t>)</a:t>
            </a:r>
            <a:endParaRPr lang="cs-CZ" sz="1800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cs-CZ" sz="1800" dirty="0" smtClean="0">
                <a:solidFill>
                  <a:srgbClr val="FFFFFF"/>
                </a:solidFill>
                <a:latin typeface="+mj-lt"/>
              </a:rPr>
              <a:t>Periferní </a:t>
            </a:r>
            <a:r>
              <a:rPr lang="cs-CZ" sz="1800" dirty="0">
                <a:solidFill>
                  <a:srgbClr val="FFFFFF"/>
                </a:solidFill>
                <a:latin typeface="+mj-lt"/>
              </a:rPr>
              <a:t>úroveň (dysfunkce periferní žlázy</a:t>
            </a:r>
            <a:r>
              <a:rPr lang="cs-CZ" sz="1800" dirty="0" smtClean="0">
                <a:solidFill>
                  <a:srgbClr val="FFFFFF"/>
                </a:solidFill>
                <a:latin typeface="+mj-lt"/>
              </a:rPr>
              <a:t>)</a:t>
            </a:r>
            <a:endParaRPr lang="cs-CZ" sz="1800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cs-CZ" sz="1800" dirty="0" smtClean="0">
                <a:solidFill>
                  <a:srgbClr val="FFFFFF"/>
                </a:solidFill>
                <a:latin typeface="+mj-lt"/>
              </a:rPr>
              <a:t>Receptorová </a:t>
            </a:r>
            <a:r>
              <a:rPr lang="cs-CZ" sz="1800" dirty="0">
                <a:solidFill>
                  <a:srgbClr val="FFFFFF"/>
                </a:solidFill>
                <a:latin typeface="+mj-lt"/>
              </a:rPr>
              <a:t>/ </a:t>
            </a:r>
            <a:r>
              <a:rPr lang="cs-CZ" sz="1800" dirty="0" err="1">
                <a:solidFill>
                  <a:srgbClr val="FFFFFF"/>
                </a:solidFill>
                <a:latin typeface="+mj-lt"/>
              </a:rPr>
              <a:t>postreceptorová</a:t>
            </a:r>
            <a:r>
              <a:rPr lang="cs-CZ" sz="1800" dirty="0">
                <a:solidFill>
                  <a:srgbClr val="FFFFFF"/>
                </a:solidFill>
                <a:latin typeface="+mj-lt"/>
              </a:rPr>
              <a:t> úroveň (necitlivost cílové tkáně na působení hormonu</a:t>
            </a:r>
            <a:r>
              <a:rPr lang="cs-CZ" sz="1800" dirty="0" smtClean="0">
                <a:solidFill>
                  <a:srgbClr val="FFFFFF"/>
                </a:solidFill>
                <a:latin typeface="+mj-lt"/>
              </a:rPr>
              <a:t>)</a:t>
            </a:r>
          </a:p>
          <a:p>
            <a:pPr>
              <a:lnSpc>
                <a:spcPct val="120000"/>
              </a:lnSpc>
            </a:pPr>
            <a:endParaRPr lang="cs-CZ" sz="1800" dirty="0">
              <a:solidFill>
                <a:srgbClr val="FFFFFF"/>
              </a:solidFill>
              <a:latin typeface="+mj-lt"/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669CF4"/>
                </a:solidFill>
                <a:latin typeface="+mj-lt"/>
              </a:rPr>
              <a:t>Projevy endokrinopatií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Lokální 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– výsledek lokálního poškození nebo expanze (nádor, zánět…)</a:t>
            </a:r>
            <a:endParaRPr lang="cs-CZ" sz="1800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Systémové </a:t>
            </a:r>
            <a:r>
              <a:rPr lang="cs-CZ" sz="1800" dirty="0" smtClean="0">
                <a:solidFill>
                  <a:schemeClr val="accent1"/>
                </a:solidFill>
              </a:rPr>
              <a:t>– výsledek hormonální tvorby pro danou endokrinopatii </a:t>
            </a:r>
            <a:endParaRPr lang="cs-CZ" sz="1800" dirty="0">
              <a:solidFill>
                <a:schemeClr val="accent1"/>
              </a:solidFill>
            </a:endParaRPr>
          </a:p>
          <a:p>
            <a:r>
              <a:rPr lang="cs-CZ" sz="1800" dirty="0">
                <a:solidFill>
                  <a:schemeClr val="accent1"/>
                </a:solidFill>
              </a:rPr>
              <a:t>Hypofunkce</a:t>
            </a:r>
          </a:p>
          <a:p>
            <a:r>
              <a:rPr lang="cs-CZ" sz="1800" dirty="0">
                <a:solidFill>
                  <a:schemeClr val="accent1"/>
                </a:solidFill>
              </a:rPr>
              <a:t>Hyperfunkce</a:t>
            </a:r>
          </a:p>
          <a:p>
            <a:pPr marL="0" indent="0">
              <a:buNone/>
            </a:pPr>
            <a:endParaRPr lang="cs-CZ" sz="1800" dirty="0" smtClean="0">
              <a:solidFill>
                <a:srgbClr val="669CF4"/>
              </a:solidFill>
              <a:latin typeface="+mj-lt"/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rgbClr val="669CF4"/>
                </a:solidFill>
                <a:latin typeface="+mj-lt"/>
              </a:rPr>
              <a:t>Diagnostika</a:t>
            </a:r>
          </a:p>
          <a:p>
            <a:r>
              <a:rPr lang="cs-CZ" sz="1800" dirty="0">
                <a:solidFill>
                  <a:srgbClr val="FFFFFF"/>
                </a:solidFill>
                <a:latin typeface="+mj-lt"/>
              </a:rPr>
              <a:t>Analýza hladin hormonů</a:t>
            </a:r>
          </a:p>
          <a:p>
            <a:r>
              <a:rPr lang="cs-CZ" sz="1800" dirty="0">
                <a:solidFill>
                  <a:srgbClr val="FFFFFF"/>
                </a:solidFill>
                <a:latin typeface="+mj-lt"/>
              </a:rPr>
              <a:t>Dynamické testy</a:t>
            </a:r>
          </a:p>
          <a:p>
            <a:pPr marL="0" indent="0">
              <a:buNone/>
            </a:pPr>
            <a:endParaRPr lang="cs-CZ" sz="1800" dirty="0" smtClean="0">
              <a:solidFill>
                <a:srgbClr val="669CF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610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Hypotalamus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075240" cy="4637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 err="1" smtClean="0">
                <a:solidFill>
                  <a:srgbClr val="669CF4"/>
                </a:solidFill>
                <a:latin typeface="+mj-lt"/>
              </a:rPr>
              <a:t>Fce</a:t>
            </a:r>
            <a:r>
              <a:rPr lang="cs-CZ" sz="1600" dirty="0" smtClean="0">
                <a:solidFill>
                  <a:srgbClr val="669CF4"/>
                </a:solidFill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FFFFFF"/>
                </a:solidFill>
                <a:latin typeface="+mj-lt"/>
              </a:rPr>
              <a:t>1. koordinace </a:t>
            </a:r>
            <a:r>
              <a:rPr lang="cs-CZ" sz="1600" dirty="0">
                <a:solidFill>
                  <a:srgbClr val="FFFFFF"/>
                </a:solidFill>
                <a:latin typeface="+mj-lt"/>
              </a:rPr>
              <a:t>funkcí vegetativního a </a:t>
            </a:r>
            <a:r>
              <a:rPr lang="cs-CZ" sz="1600" dirty="0" smtClean="0">
                <a:solidFill>
                  <a:srgbClr val="FFFFFF"/>
                </a:solidFill>
                <a:latin typeface="+mj-lt"/>
              </a:rPr>
              <a:t>somatického nerv</a:t>
            </a:r>
            <a:r>
              <a:rPr lang="cs-CZ" sz="1600" dirty="0">
                <a:solidFill>
                  <a:srgbClr val="FFFFFF"/>
                </a:solidFill>
                <a:latin typeface="+mj-lt"/>
              </a:rPr>
              <a:t>. systému, limbického systému, imunity </a:t>
            </a:r>
            <a:r>
              <a:rPr lang="cs-CZ" sz="1600" dirty="0" smtClean="0">
                <a:solidFill>
                  <a:srgbClr val="FFFFFF"/>
                </a:solidFill>
                <a:latin typeface="+mj-lt"/>
              </a:rPr>
              <a:t>a endokrinních žláz </a:t>
            </a:r>
            <a:r>
              <a:rPr lang="cs-CZ" sz="1600" dirty="0">
                <a:solidFill>
                  <a:srgbClr val="FFFFFF"/>
                </a:solidFill>
                <a:latin typeface="+mj-lt"/>
              </a:rPr>
              <a:t>→ </a:t>
            </a:r>
            <a:r>
              <a:rPr lang="cs-CZ" sz="1600" dirty="0">
                <a:solidFill>
                  <a:srgbClr val="669CF4"/>
                </a:solidFill>
                <a:latin typeface="+mj-lt"/>
              </a:rPr>
              <a:t>udržování homeostázy</a:t>
            </a:r>
          </a:p>
          <a:p>
            <a:r>
              <a:rPr lang="cs-CZ" sz="1600" dirty="0" smtClean="0">
                <a:solidFill>
                  <a:srgbClr val="FFFFFF"/>
                </a:solidFill>
                <a:latin typeface="+mj-lt"/>
              </a:rPr>
              <a:t>termoregulace</a:t>
            </a:r>
            <a:endParaRPr lang="cs-CZ" sz="1600" dirty="0">
              <a:solidFill>
                <a:srgbClr val="FFFFFF"/>
              </a:solidFill>
              <a:latin typeface="+mj-lt"/>
            </a:endParaRPr>
          </a:p>
          <a:p>
            <a:r>
              <a:rPr lang="cs-CZ" sz="1600" dirty="0" smtClean="0">
                <a:solidFill>
                  <a:srgbClr val="FFFFFF"/>
                </a:solidFill>
                <a:latin typeface="+mj-lt"/>
              </a:rPr>
              <a:t>chemická </a:t>
            </a:r>
            <a:r>
              <a:rPr lang="cs-CZ" sz="1600" dirty="0">
                <a:solidFill>
                  <a:srgbClr val="FFFFFF"/>
                </a:solidFill>
                <a:latin typeface="+mj-lt"/>
              </a:rPr>
              <a:t>homeostáza (osmolarita, </a:t>
            </a:r>
            <a:r>
              <a:rPr lang="cs-CZ" sz="1600" dirty="0" err="1" smtClean="0">
                <a:solidFill>
                  <a:srgbClr val="FFFFFF"/>
                </a:solidFill>
                <a:latin typeface="+mj-lt"/>
              </a:rPr>
              <a:t>acidobáza</a:t>
            </a:r>
            <a:r>
              <a:rPr lang="cs-CZ" sz="1600" dirty="0" smtClean="0">
                <a:solidFill>
                  <a:srgbClr val="FFFFFF"/>
                </a:solidFill>
                <a:latin typeface="+mj-lt"/>
              </a:rPr>
              <a:t>, cirk</a:t>
            </a:r>
            <a:r>
              <a:rPr lang="cs-CZ" sz="1600" dirty="0">
                <a:solidFill>
                  <a:srgbClr val="FFFFFF"/>
                </a:solidFill>
                <a:latin typeface="+mj-lt"/>
              </a:rPr>
              <a:t>. volum)</a:t>
            </a:r>
          </a:p>
          <a:p>
            <a:r>
              <a:rPr lang="cs-CZ" sz="1600" dirty="0" smtClean="0">
                <a:solidFill>
                  <a:srgbClr val="FFFFFF"/>
                </a:solidFill>
                <a:latin typeface="+mj-lt"/>
              </a:rPr>
              <a:t>kontrola </a:t>
            </a:r>
            <a:r>
              <a:rPr lang="cs-CZ" sz="1600" dirty="0">
                <a:solidFill>
                  <a:srgbClr val="FFFFFF"/>
                </a:solidFill>
                <a:latin typeface="+mj-lt"/>
              </a:rPr>
              <a:t>uvolňování hormonů z </a:t>
            </a:r>
            <a:r>
              <a:rPr lang="cs-CZ" sz="1600" dirty="0" smtClean="0">
                <a:solidFill>
                  <a:srgbClr val="FFFFFF"/>
                </a:solidFill>
                <a:latin typeface="+mj-lt"/>
              </a:rPr>
              <a:t>adenohypofýzy (</a:t>
            </a:r>
            <a:r>
              <a:rPr lang="cs-CZ" sz="1600" dirty="0" err="1" smtClean="0">
                <a:solidFill>
                  <a:srgbClr val="FFFFFF"/>
                </a:solidFill>
                <a:latin typeface="+mj-lt"/>
              </a:rPr>
              <a:t>hypofyzeotropní</a:t>
            </a:r>
            <a:r>
              <a:rPr lang="cs-CZ" sz="1600" dirty="0" smtClean="0">
                <a:solidFill>
                  <a:srgbClr val="FFFFFF"/>
                </a:solidFill>
                <a:latin typeface="+mj-lt"/>
              </a:rPr>
              <a:t> hormony)</a:t>
            </a:r>
          </a:p>
          <a:p>
            <a:r>
              <a:rPr lang="cs-CZ" sz="1600" dirty="0">
                <a:solidFill>
                  <a:srgbClr val="FFFFFF"/>
                </a:solidFill>
                <a:latin typeface="+mj-lt"/>
              </a:rPr>
              <a:t>p</a:t>
            </a:r>
            <a:r>
              <a:rPr lang="cs-CZ" sz="1600" dirty="0" smtClean="0">
                <a:solidFill>
                  <a:srgbClr val="FFFFFF"/>
                </a:solidFill>
                <a:latin typeface="+mj-lt"/>
              </a:rPr>
              <a:t>rodukce hormonů uvolňovaných do neurohypofýzy </a:t>
            </a:r>
          </a:p>
          <a:p>
            <a:r>
              <a:rPr lang="cs-CZ" sz="1600" dirty="0" smtClean="0">
                <a:solidFill>
                  <a:srgbClr val="FFFFFF"/>
                </a:solidFill>
                <a:latin typeface="+mj-lt"/>
              </a:rPr>
              <a:t>kontrola </a:t>
            </a:r>
            <a:r>
              <a:rPr lang="cs-CZ" sz="1600" dirty="0">
                <a:solidFill>
                  <a:srgbClr val="FFFFFF"/>
                </a:solidFill>
                <a:latin typeface="+mj-lt"/>
              </a:rPr>
              <a:t>energetického </a:t>
            </a:r>
            <a:r>
              <a:rPr lang="cs-CZ" sz="1600" dirty="0" smtClean="0">
                <a:solidFill>
                  <a:srgbClr val="FFFFFF"/>
                </a:solidFill>
                <a:latin typeface="+mj-lt"/>
              </a:rPr>
              <a:t>metabolismu (množství </a:t>
            </a:r>
            <a:r>
              <a:rPr lang="cs-CZ" sz="1600" dirty="0">
                <a:solidFill>
                  <a:srgbClr val="FFFFFF"/>
                </a:solidFill>
                <a:latin typeface="+mj-lt"/>
              </a:rPr>
              <a:t>tukových </a:t>
            </a:r>
            <a:r>
              <a:rPr lang="cs-CZ" sz="1600" dirty="0" smtClean="0">
                <a:solidFill>
                  <a:srgbClr val="FFFFFF"/>
                </a:solidFill>
                <a:latin typeface="+mj-lt"/>
              </a:rPr>
              <a:t>zásob, pocit sytosti/hladu)</a:t>
            </a:r>
            <a:endParaRPr lang="cs-CZ" sz="1600" dirty="0">
              <a:solidFill>
                <a:srgbClr val="FFFFFF"/>
              </a:solidFill>
              <a:latin typeface="+mj-lt"/>
            </a:endParaRPr>
          </a:p>
          <a:p>
            <a:r>
              <a:rPr lang="cs-CZ" sz="1600" dirty="0" smtClean="0">
                <a:solidFill>
                  <a:srgbClr val="FFFFFF"/>
                </a:solidFill>
                <a:latin typeface="+mj-lt"/>
              </a:rPr>
              <a:t>kontrola </a:t>
            </a:r>
            <a:r>
              <a:rPr lang="cs-CZ" sz="1600" dirty="0">
                <a:solidFill>
                  <a:srgbClr val="FFFFFF"/>
                </a:solidFill>
                <a:latin typeface="+mj-lt"/>
              </a:rPr>
              <a:t>reprodukčních (sexuálních) funkcí</a:t>
            </a:r>
          </a:p>
          <a:p>
            <a:r>
              <a:rPr lang="cs-CZ" sz="1600" dirty="0" smtClean="0">
                <a:solidFill>
                  <a:srgbClr val="FFFFFF"/>
                </a:solidFill>
                <a:latin typeface="+mj-lt"/>
              </a:rPr>
              <a:t>kontrola </a:t>
            </a:r>
            <a:r>
              <a:rPr lang="cs-CZ" sz="1600" dirty="0">
                <a:solidFill>
                  <a:srgbClr val="FFFFFF"/>
                </a:solidFill>
                <a:latin typeface="+mj-lt"/>
              </a:rPr>
              <a:t>vegetativního nerv. systému</a:t>
            </a:r>
          </a:p>
          <a:p>
            <a:r>
              <a:rPr lang="cs-CZ" sz="1600" dirty="0" smtClean="0">
                <a:solidFill>
                  <a:srgbClr val="FFFFFF"/>
                </a:solidFill>
                <a:latin typeface="+mj-lt"/>
              </a:rPr>
              <a:t>koordinace </a:t>
            </a:r>
            <a:r>
              <a:rPr lang="cs-CZ" sz="1600" dirty="0">
                <a:solidFill>
                  <a:srgbClr val="FFFFFF"/>
                </a:solidFill>
                <a:latin typeface="+mj-lt"/>
              </a:rPr>
              <a:t>stresové </a:t>
            </a:r>
            <a:r>
              <a:rPr lang="cs-CZ" sz="1600" dirty="0" smtClean="0">
                <a:solidFill>
                  <a:srgbClr val="FFFFFF"/>
                </a:solidFill>
                <a:latin typeface="+mj-lt"/>
              </a:rPr>
              <a:t>reakce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FFFFFF"/>
                </a:solidFill>
                <a:latin typeface="+mj-lt"/>
              </a:rPr>
              <a:t>2. lokální porušení hematoencefalická bariéry umožňují </a:t>
            </a:r>
            <a:r>
              <a:rPr lang="cs-CZ" sz="1600" dirty="0">
                <a:solidFill>
                  <a:srgbClr val="FFFFFF"/>
                </a:solidFill>
                <a:latin typeface="+mj-lt"/>
              </a:rPr>
              <a:t>funkci “-</a:t>
            </a:r>
            <a:r>
              <a:rPr lang="cs-CZ" sz="1600" dirty="0" err="1">
                <a:solidFill>
                  <a:srgbClr val="FFFFFF"/>
                </a:solidFill>
                <a:latin typeface="+mj-lt"/>
              </a:rPr>
              <a:t>statů</a:t>
            </a:r>
            <a:r>
              <a:rPr lang="cs-CZ" sz="1600" dirty="0">
                <a:solidFill>
                  <a:srgbClr val="FFFFFF"/>
                </a:solidFill>
                <a:latin typeface="+mj-lt"/>
              </a:rPr>
              <a:t>”</a:t>
            </a:r>
          </a:p>
          <a:p>
            <a:pPr marL="0" indent="0">
              <a:buNone/>
            </a:pPr>
            <a:endParaRPr lang="cs-CZ" sz="1600" dirty="0" smtClean="0">
              <a:solidFill>
                <a:srgbClr val="FFFFFF"/>
              </a:solidFill>
              <a:latin typeface="+mj-lt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Hypotalamus </a:t>
            </a:r>
            <a:r>
              <a:rPr lang="cs-CZ" sz="1600" dirty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tvořen jádry v okolí 3. komory</a:t>
            </a:r>
          </a:p>
          <a:p>
            <a:r>
              <a:rPr lang="cs-CZ" sz="1600" dirty="0" smtClean="0">
                <a:solidFill>
                  <a:srgbClr val="FFFFFF"/>
                </a:solidFill>
                <a:latin typeface="+mj-lt"/>
              </a:rPr>
              <a:t>nervová </a:t>
            </a:r>
            <a:r>
              <a:rPr lang="cs-CZ" sz="1600" dirty="0">
                <a:solidFill>
                  <a:srgbClr val="FFFFFF"/>
                </a:solidFill>
                <a:latin typeface="+mj-lt"/>
              </a:rPr>
              <a:t>spojení </a:t>
            </a:r>
            <a:r>
              <a:rPr lang="cs-CZ" sz="1600" dirty="0" smtClean="0">
                <a:solidFill>
                  <a:srgbClr val="FFFFFF"/>
                </a:solidFill>
                <a:latin typeface="+mj-lt"/>
              </a:rPr>
              <a:t>s </a:t>
            </a:r>
            <a:r>
              <a:rPr lang="cs-CZ" sz="1600" dirty="0">
                <a:solidFill>
                  <a:srgbClr val="FFFFFF"/>
                </a:solidFill>
                <a:latin typeface="+mj-lt"/>
              </a:rPr>
              <a:t>ostatními částmi </a:t>
            </a:r>
            <a:r>
              <a:rPr lang="cs-CZ" sz="1600" dirty="0" smtClean="0">
                <a:solidFill>
                  <a:srgbClr val="FFFFFF"/>
                </a:solidFill>
                <a:latin typeface="+mj-lt"/>
              </a:rPr>
              <a:t>CNS (front</a:t>
            </a:r>
            <a:r>
              <a:rPr lang="cs-CZ" sz="1600" dirty="0">
                <a:solidFill>
                  <a:srgbClr val="FFFFFF"/>
                </a:solidFill>
                <a:latin typeface="+mj-lt"/>
              </a:rPr>
              <a:t>. laloky a </a:t>
            </a:r>
            <a:r>
              <a:rPr lang="cs-CZ" sz="1600" dirty="0" err="1" smtClean="0">
                <a:solidFill>
                  <a:srgbClr val="FFFFFF"/>
                </a:solidFill>
                <a:latin typeface="+mj-lt"/>
              </a:rPr>
              <a:t>mozk</a:t>
            </a:r>
            <a:r>
              <a:rPr lang="cs-CZ" sz="1600" dirty="0" smtClean="0">
                <a:solidFill>
                  <a:srgbClr val="FFFFFF"/>
                </a:solidFill>
                <a:latin typeface="+mj-lt"/>
              </a:rPr>
              <a:t>. </a:t>
            </a:r>
            <a:r>
              <a:rPr lang="cs-CZ" sz="1600" dirty="0">
                <a:solidFill>
                  <a:srgbClr val="FFFFFF"/>
                </a:solidFill>
                <a:latin typeface="+mj-lt"/>
              </a:rPr>
              <a:t>kmenem) vč. </a:t>
            </a:r>
            <a:r>
              <a:rPr lang="cs-CZ" sz="1600" b="1" dirty="0" err="1">
                <a:solidFill>
                  <a:srgbClr val="FFFFFF"/>
                </a:solidFill>
                <a:latin typeface="+mj-lt"/>
              </a:rPr>
              <a:t>a</a:t>
            </a:r>
            <a:r>
              <a:rPr lang="cs-CZ" sz="1600" b="1" dirty="0" err="1" smtClean="0">
                <a:solidFill>
                  <a:srgbClr val="FFFFFF"/>
                </a:solidFill>
                <a:latin typeface="+mj-lt"/>
              </a:rPr>
              <a:t>xonálního</a:t>
            </a:r>
            <a:r>
              <a:rPr lang="cs-CZ" sz="1600" b="1" dirty="0" smtClean="0">
                <a:solidFill>
                  <a:srgbClr val="FFFFFF"/>
                </a:solidFill>
                <a:latin typeface="+mj-lt"/>
              </a:rPr>
              <a:t> transportu </a:t>
            </a:r>
            <a:r>
              <a:rPr lang="cs-CZ" sz="1600" dirty="0">
                <a:solidFill>
                  <a:srgbClr val="FFFFFF"/>
                </a:solidFill>
                <a:latin typeface="+mj-lt"/>
              </a:rPr>
              <a:t>do neurohypofýzy</a:t>
            </a:r>
          </a:p>
          <a:p>
            <a:r>
              <a:rPr lang="cs-CZ" sz="1600" b="1" dirty="0" smtClean="0">
                <a:solidFill>
                  <a:srgbClr val="FFFFFF"/>
                </a:solidFill>
                <a:latin typeface="+mj-lt"/>
              </a:rPr>
              <a:t>portální </a:t>
            </a:r>
            <a:r>
              <a:rPr lang="cs-CZ" sz="1600" b="1" dirty="0">
                <a:solidFill>
                  <a:srgbClr val="FFFFFF"/>
                </a:solidFill>
                <a:latin typeface="+mj-lt"/>
              </a:rPr>
              <a:t>systém </a:t>
            </a:r>
            <a:r>
              <a:rPr lang="cs-CZ" sz="1600" dirty="0">
                <a:solidFill>
                  <a:srgbClr val="FFFFFF"/>
                </a:solidFill>
                <a:latin typeface="+mj-lt"/>
              </a:rPr>
              <a:t>mezi </a:t>
            </a:r>
            <a:r>
              <a:rPr lang="cs-CZ" sz="1600" dirty="0" err="1">
                <a:solidFill>
                  <a:srgbClr val="FFFFFF"/>
                </a:solidFill>
                <a:latin typeface="+mj-lt"/>
              </a:rPr>
              <a:t>hypothalamem</a:t>
            </a:r>
            <a:r>
              <a:rPr lang="cs-CZ" sz="1600" dirty="0">
                <a:solidFill>
                  <a:srgbClr val="FFFFFF"/>
                </a:solidFill>
                <a:latin typeface="+mj-lt"/>
              </a:rPr>
              <a:t> </a:t>
            </a:r>
            <a:r>
              <a:rPr lang="cs-CZ" sz="1600" dirty="0" smtClean="0">
                <a:solidFill>
                  <a:srgbClr val="FFFFFF"/>
                </a:solidFill>
                <a:latin typeface="+mj-lt"/>
              </a:rPr>
              <a:t>a adenohypofýzou</a:t>
            </a:r>
          </a:p>
          <a:p>
            <a:pPr marL="0" indent="0">
              <a:buNone/>
            </a:pPr>
            <a:endParaRPr lang="cs-CZ" sz="1600" dirty="0" smtClean="0">
              <a:solidFill>
                <a:srgbClr val="FFFFFF"/>
              </a:solidFill>
              <a:latin typeface="+mj-lt"/>
            </a:endParaRPr>
          </a:p>
          <a:p>
            <a:pPr marL="0" indent="0">
              <a:buNone/>
            </a:pPr>
            <a:endParaRPr lang="cs-CZ" sz="1600" dirty="0">
              <a:solidFill>
                <a:srgbClr val="FFFFFF"/>
              </a:solidFill>
              <a:latin typeface="+mj-lt"/>
            </a:endParaRPr>
          </a:p>
          <a:p>
            <a:pPr marL="0" indent="0">
              <a:buNone/>
            </a:pPr>
            <a:endParaRPr lang="cs-CZ" sz="1600" dirty="0" smtClean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66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Hypotalamus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669CF4"/>
                </a:solidFill>
                <a:latin typeface="+mj-lt"/>
              </a:rPr>
              <a:t>Poruchy </a:t>
            </a:r>
            <a:r>
              <a:rPr lang="cs-CZ" sz="1800" dirty="0" err="1" smtClean="0">
                <a:solidFill>
                  <a:srgbClr val="669CF4"/>
                </a:solidFill>
                <a:latin typeface="+mj-lt"/>
              </a:rPr>
              <a:t>fce</a:t>
            </a:r>
            <a:r>
              <a:rPr lang="cs-CZ" sz="1800" dirty="0" smtClean="0">
                <a:solidFill>
                  <a:srgbClr val="669CF4"/>
                </a:solidFill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FFFFFF"/>
                </a:solidFill>
                <a:latin typeface="+mj-lt"/>
              </a:rPr>
              <a:t>1. </a:t>
            </a:r>
            <a:r>
              <a:rPr lang="cs-CZ" sz="1800" dirty="0" smtClean="0">
                <a:solidFill>
                  <a:srgbClr val="FFFFFF"/>
                </a:solidFill>
              </a:rPr>
              <a:t>hypofunkční </a:t>
            </a:r>
            <a:r>
              <a:rPr lang="cs-CZ" sz="1800" dirty="0">
                <a:solidFill>
                  <a:srgbClr val="FFFFFF"/>
                </a:solidFill>
              </a:rPr>
              <a:t>syndromy</a:t>
            </a:r>
          </a:p>
          <a:p>
            <a:pPr marL="0" indent="0">
              <a:buNone/>
            </a:pPr>
            <a:r>
              <a:rPr lang="cs-CZ" sz="18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hypothalamický</a:t>
            </a:r>
            <a:r>
              <a:rPr lang="cs-CZ" sz="18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hypopituitarismus</a:t>
            </a:r>
            <a:endParaRPr lang="cs-CZ" sz="1800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r>
              <a:rPr lang="cs-CZ" sz="1800" dirty="0" smtClean="0">
                <a:solidFill>
                  <a:srgbClr val="FFFFFF"/>
                </a:solidFill>
              </a:rPr>
              <a:t>porucha </a:t>
            </a:r>
            <a:r>
              <a:rPr lang="cs-CZ" sz="1800" dirty="0" err="1">
                <a:solidFill>
                  <a:srgbClr val="FFFFFF"/>
                </a:solidFill>
              </a:rPr>
              <a:t>GnRH</a:t>
            </a:r>
            <a:r>
              <a:rPr lang="cs-CZ" sz="1800" dirty="0">
                <a:solidFill>
                  <a:srgbClr val="FFFFFF"/>
                </a:solidFill>
              </a:rPr>
              <a:t> (→ </a:t>
            </a:r>
            <a:r>
              <a:rPr lang="cs-CZ" sz="1800" dirty="0" err="1" smtClean="0">
                <a:solidFill>
                  <a:srgbClr val="FFFFFF"/>
                </a:solidFill>
              </a:rPr>
              <a:t>hypogonadismus</a:t>
            </a:r>
            <a:r>
              <a:rPr lang="cs-CZ" sz="1800" dirty="0" smtClean="0">
                <a:solidFill>
                  <a:srgbClr val="FFFFFF"/>
                </a:solidFill>
              </a:rPr>
              <a:t>)</a:t>
            </a:r>
          </a:p>
          <a:p>
            <a:r>
              <a:rPr lang="cs-CZ" sz="1800" dirty="0" smtClean="0">
                <a:solidFill>
                  <a:srgbClr val="FFFFFF"/>
                </a:solidFill>
              </a:rPr>
              <a:t>porucha </a:t>
            </a:r>
            <a:r>
              <a:rPr lang="cs-CZ" sz="1800" dirty="0">
                <a:solidFill>
                  <a:srgbClr val="FFFFFF"/>
                </a:solidFill>
              </a:rPr>
              <a:t>GHRH (→ nanismus)</a:t>
            </a:r>
          </a:p>
          <a:p>
            <a:pPr marL="0" indent="0">
              <a:buNone/>
            </a:pPr>
            <a:endParaRPr lang="cs-CZ" sz="1800" dirty="0" smtClean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accent1"/>
                </a:solidFill>
              </a:rPr>
              <a:t>2. hyperfunkční </a:t>
            </a:r>
            <a:r>
              <a:rPr lang="cs-CZ" sz="1800" dirty="0">
                <a:solidFill>
                  <a:schemeClr val="accent1"/>
                </a:solidFill>
              </a:rPr>
              <a:t>syndromy</a:t>
            </a:r>
          </a:p>
          <a:p>
            <a:pPr marL="0" indent="0">
              <a:buNone/>
            </a:pPr>
            <a:r>
              <a:rPr lang="cs-CZ" sz="18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pubertas</a:t>
            </a:r>
            <a:r>
              <a:rPr lang="cs-CZ" sz="18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preacox</a:t>
            </a:r>
            <a:endParaRPr lang="cs-CZ" sz="1800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r>
              <a:rPr lang="cs-CZ" sz="1800" dirty="0" smtClean="0">
                <a:solidFill>
                  <a:srgbClr val="FFFFFF"/>
                </a:solidFill>
              </a:rPr>
              <a:t>předčasné </a:t>
            </a:r>
            <a:r>
              <a:rPr lang="cs-CZ" sz="1800" dirty="0">
                <a:solidFill>
                  <a:srgbClr val="FFFFFF"/>
                </a:solidFill>
              </a:rPr>
              <a:t>zahájení pulzní sekrece </a:t>
            </a:r>
            <a:r>
              <a:rPr lang="cs-CZ" sz="1800" dirty="0" err="1" smtClean="0">
                <a:solidFill>
                  <a:srgbClr val="FFFFFF"/>
                </a:solidFill>
              </a:rPr>
              <a:t>GnRH</a:t>
            </a:r>
            <a:endParaRPr lang="cs-CZ" sz="1800" dirty="0">
              <a:solidFill>
                <a:srgbClr val="FFFFFF"/>
              </a:solidFill>
            </a:endParaRPr>
          </a:p>
          <a:p>
            <a:r>
              <a:rPr lang="cs-CZ" sz="1800" dirty="0" smtClean="0">
                <a:solidFill>
                  <a:srgbClr val="FFFFFF"/>
                </a:solidFill>
              </a:rPr>
              <a:t>pokud </a:t>
            </a:r>
            <a:r>
              <a:rPr lang="cs-CZ" sz="1800" dirty="0">
                <a:solidFill>
                  <a:srgbClr val="FFFFFF"/>
                </a:solidFill>
              </a:rPr>
              <a:t>je důvodem </a:t>
            </a:r>
            <a:r>
              <a:rPr lang="cs-CZ" sz="1800" dirty="0" err="1">
                <a:solidFill>
                  <a:srgbClr val="FFFFFF"/>
                </a:solidFill>
              </a:rPr>
              <a:t>předč</a:t>
            </a:r>
            <a:r>
              <a:rPr lang="cs-CZ" sz="1800" dirty="0">
                <a:solidFill>
                  <a:srgbClr val="FFFFFF"/>
                </a:solidFill>
              </a:rPr>
              <a:t>. produkce </a:t>
            </a:r>
            <a:r>
              <a:rPr lang="cs-CZ" sz="1800" dirty="0" err="1">
                <a:solidFill>
                  <a:srgbClr val="FFFFFF"/>
                </a:solidFill>
              </a:rPr>
              <a:t>pohl</a:t>
            </a:r>
            <a:r>
              <a:rPr lang="cs-CZ" sz="1800" dirty="0">
                <a:solidFill>
                  <a:srgbClr val="FFFFFF"/>
                </a:solidFill>
              </a:rPr>
              <a:t>. hormonů v </a:t>
            </a:r>
            <a:r>
              <a:rPr lang="cs-CZ" sz="1800" dirty="0" smtClean="0">
                <a:solidFill>
                  <a:srgbClr val="FFFFFF"/>
                </a:solidFill>
              </a:rPr>
              <a:t>kůře nadledvin </a:t>
            </a:r>
            <a:r>
              <a:rPr lang="cs-CZ" sz="1800" dirty="0">
                <a:solidFill>
                  <a:srgbClr val="FFFFFF"/>
                </a:solidFill>
              </a:rPr>
              <a:t>nebo gonádách, jedná se o </a:t>
            </a:r>
            <a:r>
              <a:rPr lang="cs-CZ" sz="1800" dirty="0" err="1" smtClean="0">
                <a:solidFill>
                  <a:srgbClr val="FFFFFF"/>
                </a:solidFill>
              </a:rPr>
              <a:t>pseudopubertas</a:t>
            </a:r>
            <a:r>
              <a:rPr lang="cs-CZ" sz="1800" dirty="0">
                <a:solidFill>
                  <a:srgbClr val="FFFFFF"/>
                </a:solidFill>
              </a:rPr>
              <a:t> </a:t>
            </a:r>
            <a:r>
              <a:rPr lang="cs-CZ" sz="1800" dirty="0" err="1" smtClean="0">
                <a:solidFill>
                  <a:srgbClr val="FFFFFF"/>
                </a:solidFill>
              </a:rPr>
              <a:t>praecox</a:t>
            </a:r>
            <a:endParaRPr lang="cs-CZ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 smtClean="0">
              <a:solidFill>
                <a:srgbClr val="669CF4"/>
              </a:solidFill>
              <a:latin typeface="+mj-lt"/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1800" dirty="0" smtClean="0">
              <a:solidFill>
                <a:srgbClr val="669CF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373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Neurohypofýza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669CF4"/>
                </a:solidFill>
                <a:latin typeface="+mj-lt"/>
              </a:rPr>
              <a:t>Poruchy </a:t>
            </a:r>
            <a:r>
              <a:rPr lang="cs-CZ" sz="1800" dirty="0" err="1" smtClean="0">
                <a:solidFill>
                  <a:srgbClr val="669CF4"/>
                </a:solidFill>
                <a:latin typeface="+mj-lt"/>
              </a:rPr>
              <a:t>fce</a:t>
            </a:r>
            <a:r>
              <a:rPr lang="cs-CZ" sz="1800" dirty="0" smtClean="0">
                <a:solidFill>
                  <a:srgbClr val="669CF4"/>
                </a:solidFill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FFFFFF"/>
                </a:solidFill>
                <a:latin typeface="+mj-lt"/>
              </a:rPr>
              <a:t>1. </a:t>
            </a:r>
            <a:r>
              <a:rPr lang="cs-CZ" sz="1800" dirty="0" smtClean="0">
                <a:solidFill>
                  <a:srgbClr val="FFFFFF"/>
                </a:solidFill>
              </a:rPr>
              <a:t>hypofunkční </a:t>
            </a:r>
            <a:r>
              <a:rPr lang="cs-CZ" sz="1800" dirty="0">
                <a:solidFill>
                  <a:srgbClr val="FFFFFF"/>
                </a:solidFill>
              </a:rPr>
              <a:t>syndromy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centrální </a:t>
            </a:r>
            <a:r>
              <a:rPr lang="cs-CZ" sz="18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diabetes </a:t>
            </a:r>
            <a:r>
              <a:rPr lang="cs-CZ" sz="18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insipidus</a:t>
            </a:r>
            <a:endParaRPr lang="cs-CZ" sz="1800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r>
              <a:rPr lang="cs-CZ" sz="1800" dirty="0">
                <a:solidFill>
                  <a:srgbClr val="FFFFFF"/>
                </a:solidFill>
              </a:rPr>
              <a:t>nedostatek vasopresinu – narušení hospodaření těla s vodou – polyurie</a:t>
            </a:r>
          </a:p>
          <a:p>
            <a:r>
              <a:rPr lang="cs-CZ" sz="1800" dirty="0">
                <a:solidFill>
                  <a:srgbClr val="FFFFFF"/>
                </a:solidFill>
              </a:rPr>
              <a:t>centrální DI – při poškození &gt;</a:t>
            </a:r>
            <a:r>
              <a:rPr lang="cs-CZ" sz="1800" dirty="0" smtClean="0">
                <a:solidFill>
                  <a:srgbClr val="FFFFFF"/>
                </a:solidFill>
              </a:rPr>
              <a:t>85 % </a:t>
            </a:r>
            <a:r>
              <a:rPr lang="cs-CZ" sz="1800" dirty="0">
                <a:solidFill>
                  <a:srgbClr val="FFFFFF"/>
                </a:solidFill>
              </a:rPr>
              <a:t>ADH - produkujících neuronů </a:t>
            </a:r>
            <a:r>
              <a:rPr lang="cs-CZ" sz="1800" dirty="0" smtClean="0">
                <a:solidFill>
                  <a:srgbClr val="FFFFFF"/>
                </a:solidFill>
              </a:rPr>
              <a:t>nebo </a:t>
            </a:r>
            <a:r>
              <a:rPr lang="cs-CZ" sz="1800" dirty="0">
                <a:solidFill>
                  <a:srgbClr val="FFFFFF"/>
                </a:solidFill>
              </a:rPr>
              <a:t>neurohypofýzy = ↓ ADH</a:t>
            </a:r>
          </a:p>
          <a:p>
            <a:r>
              <a:rPr lang="cs-CZ" sz="1800" dirty="0">
                <a:solidFill>
                  <a:srgbClr val="FFFFFF"/>
                </a:solidFill>
              </a:rPr>
              <a:t>renální DI – z důsledku mutací v genech pro ADH-receptory (V2) nebo aquaporin-2 = ↑ ADH</a:t>
            </a:r>
          </a:p>
          <a:p>
            <a:r>
              <a:rPr lang="cs-CZ" sz="1800" dirty="0">
                <a:solidFill>
                  <a:srgbClr val="FFFFFF"/>
                </a:solidFill>
              </a:rPr>
              <a:t>těhotenský DI - </a:t>
            </a:r>
            <a:r>
              <a:rPr lang="pt-BR" sz="1800" dirty="0">
                <a:solidFill>
                  <a:srgbClr val="FFFFFF"/>
                </a:solidFill>
              </a:rPr>
              <a:t>placenta produkuje enzym vazopresinázu (štěpí</a:t>
            </a:r>
            <a:r>
              <a:rPr lang="cs-CZ" sz="1800" dirty="0">
                <a:solidFill>
                  <a:srgbClr val="FFFFFF"/>
                </a:solidFill>
              </a:rPr>
              <a:t> ADH)</a:t>
            </a:r>
          </a:p>
          <a:p>
            <a:pPr marL="0" indent="0">
              <a:buNone/>
            </a:pPr>
            <a:endParaRPr lang="cs-CZ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accent1"/>
                </a:solidFill>
              </a:rPr>
              <a:t>2. hyperfunkční syndromy</a:t>
            </a:r>
            <a:endParaRPr lang="cs-CZ" sz="1800" dirty="0" smtClean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syndrom </a:t>
            </a:r>
            <a:r>
              <a:rPr lang="cs-CZ" sz="18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nadměrné produkce </a:t>
            </a:r>
            <a:r>
              <a:rPr lang="cs-CZ" sz="18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ADH</a:t>
            </a:r>
            <a:r>
              <a:rPr lang="cs-CZ" sz="1800" dirty="0" smtClean="0">
                <a:solidFill>
                  <a:srgbClr val="FFFFFF"/>
                </a:solidFill>
              </a:rPr>
              <a:t> (</a:t>
            </a:r>
            <a:r>
              <a:rPr lang="cs-CZ" sz="1800" dirty="0" err="1" smtClean="0">
                <a:solidFill>
                  <a:srgbClr val="FFFFFF"/>
                </a:solidFill>
              </a:rPr>
              <a:t>Schwartz-Barterův</a:t>
            </a:r>
            <a:r>
              <a:rPr lang="cs-CZ" sz="1800" dirty="0" smtClean="0">
                <a:solidFill>
                  <a:srgbClr val="FFFFFF"/>
                </a:solidFill>
              </a:rPr>
              <a:t> </a:t>
            </a:r>
            <a:r>
              <a:rPr lang="cs-CZ" sz="1800" dirty="0">
                <a:solidFill>
                  <a:srgbClr val="FFFFFF"/>
                </a:solidFill>
              </a:rPr>
              <a:t>syndrom)</a:t>
            </a:r>
          </a:p>
          <a:p>
            <a:r>
              <a:rPr lang="cs-CZ" sz="1800" dirty="0" smtClean="0">
                <a:solidFill>
                  <a:srgbClr val="FFFFFF"/>
                </a:solidFill>
              </a:rPr>
              <a:t>vede </a:t>
            </a:r>
            <a:r>
              <a:rPr lang="cs-CZ" sz="1800" dirty="0">
                <a:solidFill>
                  <a:srgbClr val="FFFFFF"/>
                </a:solidFill>
              </a:rPr>
              <a:t>k retenci tekutiny (</a:t>
            </a:r>
            <a:r>
              <a:rPr lang="cs-CZ" sz="1800" dirty="0" err="1">
                <a:solidFill>
                  <a:srgbClr val="FFFFFF"/>
                </a:solidFill>
              </a:rPr>
              <a:t>hyponatremii</a:t>
            </a:r>
            <a:r>
              <a:rPr lang="cs-CZ" sz="1800" dirty="0">
                <a:solidFill>
                  <a:srgbClr val="FFFFFF"/>
                </a:solidFill>
              </a:rPr>
              <a:t>) a hypertenzi</a:t>
            </a:r>
            <a:endParaRPr lang="cs-CZ" sz="1800" dirty="0" smtClean="0">
              <a:solidFill>
                <a:srgbClr val="FFFFFF"/>
              </a:solidFill>
              <a:latin typeface="+mj-lt"/>
            </a:endParaRPr>
          </a:p>
          <a:p>
            <a:endParaRPr lang="cs-CZ" sz="1800" dirty="0" smtClean="0"/>
          </a:p>
          <a:p>
            <a:pPr marL="0" indent="0">
              <a:buNone/>
            </a:pPr>
            <a:endParaRPr lang="cs-CZ" sz="1800" dirty="0" smtClean="0">
              <a:solidFill>
                <a:srgbClr val="669CF4"/>
              </a:solidFill>
              <a:latin typeface="+mj-lt"/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1800" dirty="0" smtClean="0">
              <a:solidFill>
                <a:srgbClr val="669CF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175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Adenohypofýza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06860"/>
            <a:ext cx="8136904" cy="5434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669CF4"/>
                </a:solidFill>
                <a:latin typeface="+mj-lt"/>
              </a:rPr>
              <a:t>Poruchy </a:t>
            </a:r>
            <a:r>
              <a:rPr lang="cs-CZ" sz="2000" dirty="0" err="1">
                <a:solidFill>
                  <a:srgbClr val="669CF4"/>
                </a:solidFill>
                <a:latin typeface="+mj-lt"/>
              </a:rPr>
              <a:t>fce</a:t>
            </a:r>
            <a:r>
              <a:rPr lang="cs-CZ" sz="2000" dirty="0">
                <a:solidFill>
                  <a:srgbClr val="669CF4"/>
                </a:solidFill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rgbClr val="FFFFFF"/>
                </a:solidFill>
                <a:latin typeface="+mj-lt"/>
              </a:rPr>
              <a:t>1. hypofunkční stavy</a:t>
            </a:r>
          </a:p>
          <a:p>
            <a:pPr marL="0" indent="0">
              <a:buNone/>
            </a:pPr>
            <a:r>
              <a:rPr lang="cs-CZ" sz="2000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Hypopitutarismus</a:t>
            </a:r>
            <a:r>
              <a:rPr lang="cs-CZ" sz="20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cs-CZ" sz="2000" dirty="0">
                <a:solidFill>
                  <a:schemeClr val="accent1"/>
                </a:solidFill>
              </a:rPr>
              <a:t>pokles činnosti gonád, štítné žlázy a nadledvin</a:t>
            </a:r>
          </a:p>
          <a:p>
            <a:r>
              <a:rPr lang="cs-CZ" sz="2000" dirty="0">
                <a:solidFill>
                  <a:schemeClr val="accent1"/>
                </a:solidFill>
              </a:rPr>
              <a:t>v dětství hypofyzární nanismus </a:t>
            </a:r>
            <a:endParaRPr lang="cs-CZ" sz="2000" dirty="0">
              <a:solidFill>
                <a:schemeClr val="accent1"/>
              </a:solidFill>
              <a:latin typeface="+mj-lt"/>
            </a:endParaRPr>
          </a:p>
          <a:p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vzniká úrazem</a:t>
            </a:r>
            <a:r>
              <a:rPr lang="cs-CZ" sz="2000" dirty="0">
                <a:solidFill>
                  <a:schemeClr val="accent1"/>
                </a:solidFill>
                <a:latin typeface="+mj-lt"/>
              </a:rPr>
              <a:t>, hemoragií, </a:t>
            </a:r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ischemií – nekróza hypofýzy</a:t>
            </a:r>
            <a:endParaRPr lang="cs-CZ" sz="2000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endParaRPr lang="cs-CZ" sz="2000" dirty="0" smtClean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Hypofyzární kóma – např. </a:t>
            </a:r>
            <a:r>
              <a:rPr lang="cs-CZ" sz="2000" dirty="0" err="1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Sheehanův</a:t>
            </a:r>
            <a:r>
              <a:rPr lang="cs-CZ" sz="20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 syndrom </a:t>
            </a:r>
          </a:p>
          <a:p>
            <a:r>
              <a:rPr lang="nl-NL" sz="2000" dirty="0" smtClean="0">
                <a:solidFill>
                  <a:schemeClr val="accent1"/>
                </a:solidFill>
                <a:latin typeface="+mj-lt"/>
              </a:rPr>
              <a:t>v </a:t>
            </a:r>
            <a:r>
              <a:rPr lang="nl-NL" sz="2000" dirty="0">
                <a:solidFill>
                  <a:schemeClr val="accent1"/>
                </a:solidFill>
                <a:latin typeface="+mj-lt"/>
              </a:rPr>
              <a:t>těhotenství adenohypofýza hypertrofuje, je citlivá </a:t>
            </a:r>
            <a:r>
              <a:rPr lang="nl-NL" sz="2000" dirty="0" smtClean="0">
                <a:solidFill>
                  <a:schemeClr val="accent1"/>
                </a:solidFill>
                <a:latin typeface="+mj-lt"/>
              </a:rPr>
              <a:t>k</a:t>
            </a:r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 ischemii</a:t>
            </a:r>
            <a:endParaRPr lang="cs-CZ" sz="2000" dirty="0">
              <a:solidFill>
                <a:schemeClr val="accent1"/>
              </a:solidFill>
              <a:latin typeface="+mj-lt"/>
            </a:endParaRPr>
          </a:p>
          <a:p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při </a:t>
            </a:r>
            <a:r>
              <a:rPr lang="cs-CZ" sz="2000" dirty="0">
                <a:solidFill>
                  <a:schemeClr val="accent1"/>
                </a:solidFill>
                <a:latin typeface="+mj-lt"/>
              </a:rPr>
              <a:t>velkých poporodních ztrátách krve může dojít k </a:t>
            </a:r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ischemii a </a:t>
            </a:r>
            <a:r>
              <a:rPr lang="cs-CZ" sz="2000" dirty="0">
                <a:solidFill>
                  <a:schemeClr val="accent1"/>
                </a:solidFill>
                <a:latin typeface="+mj-lt"/>
              </a:rPr>
              <a:t>akutní nekróze</a:t>
            </a:r>
          </a:p>
          <a:p>
            <a:pPr marL="0" indent="0">
              <a:buNone/>
            </a:pPr>
            <a:endParaRPr lang="cs-CZ" sz="2000" dirty="0">
              <a:solidFill>
                <a:schemeClr val="bg1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797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Adenohypofýza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06860"/>
            <a:ext cx="8136904" cy="5434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669CF4"/>
                </a:solidFill>
                <a:latin typeface="+mj-lt"/>
              </a:rPr>
              <a:t>Poruchy </a:t>
            </a:r>
            <a:r>
              <a:rPr lang="cs-CZ" sz="2000" dirty="0" err="1">
                <a:solidFill>
                  <a:srgbClr val="669CF4"/>
                </a:solidFill>
                <a:latin typeface="+mj-lt"/>
              </a:rPr>
              <a:t>fce</a:t>
            </a:r>
            <a:r>
              <a:rPr lang="cs-CZ" sz="2000" dirty="0">
                <a:solidFill>
                  <a:srgbClr val="669CF4"/>
                </a:solidFill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2</a:t>
            </a:r>
            <a:r>
              <a:rPr lang="cs-CZ" sz="2000" dirty="0">
                <a:solidFill>
                  <a:schemeClr val="accent1"/>
                </a:solidFill>
                <a:latin typeface="+mj-lt"/>
              </a:rPr>
              <a:t>. hyperfunkční </a:t>
            </a:r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stavy </a:t>
            </a:r>
          </a:p>
          <a:p>
            <a:r>
              <a:rPr lang="cs-CZ" sz="2000" dirty="0" err="1" smtClean="0">
                <a:solidFill>
                  <a:schemeClr val="accent1"/>
                </a:solidFill>
                <a:latin typeface="+mj-lt"/>
              </a:rPr>
              <a:t>nejč</a:t>
            </a:r>
            <a:r>
              <a:rPr lang="cs-CZ" sz="2000" dirty="0">
                <a:solidFill>
                  <a:schemeClr val="accent1"/>
                </a:solidFill>
                <a:latin typeface="+mj-lt"/>
              </a:rPr>
              <a:t>. benigní nádory (</a:t>
            </a:r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adenomy) – </a:t>
            </a:r>
            <a:r>
              <a:rPr lang="cs-CZ" sz="2000" dirty="0" err="1" smtClean="0">
                <a:solidFill>
                  <a:schemeClr val="accent1"/>
                </a:solidFill>
                <a:latin typeface="+mj-lt"/>
              </a:rPr>
              <a:t>prolaktinom</a:t>
            </a:r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, 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       STH </a:t>
            </a:r>
            <a:r>
              <a:rPr lang="cs-CZ" sz="2000" dirty="0">
                <a:solidFill>
                  <a:schemeClr val="accent1"/>
                </a:solidFill>
                <a:latin typeface="+mj-lt"/>
              </a:rPr>
              <a:t>nebo ACTH produkující </a:t>
            </a:r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adenom, ostatní vzácně</a:t>
            </a:r>
          </a:p>
          <a:p>
            <a:pPr marL="0" indent="0">
              <a:buNone/>
            </a:pPr>
            <a:endParaRPr lang="cs-CZ" sz="2000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r>
              <a:rPr lang="cs-CZ" sz="2000" dirty="0" err="1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Hyperpitutarismus</a:t>
            </a:r>
            <a:r>
              <a:rPr lang="cs-CZ" sz="20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 - gigantismus a akromegalie</a:t>
            </a:r>
            <a:endParaRPr lang="cs-CZ" sz="2000" dirty="0">
              <a:solidFill>
                <a:schemeClr val="accent1"/>
              </a:solidFill>
              <a:latin typeface="+mj-lt"/>
            </a:endParaRPr>
          </a:p>
          <a:p>
            <a:r>
              <a:rPr lang="cs-CZ" sz="2000" dirty="0">
                <a:solidFill>
                  <a:schemeClr val="accent1"/>
                </a:solidFill>
              </a:rPr>
              <a:t>a</a:t>
            </a:r>
            <a:r>
              <a:rPr lang="cs-CZ" sz="2000" dirty="0" smtClean="0">
                <a:solidFill>
                  <a:schemeClr val="accent1"/>
                </a:solidFill>
              </a:rPr>
              <a:t>denom produkují GH </a:t>
            </a:r>
          </a:p>
          <a:p>
            <a:r>
              <a:rPr lang="cs-CZ" sz="2000" dirty="0">
                <a:solidFill>
                  <a:schemeClr val="accent1"/>
                </a:solidFill>
              </a:rPr>
              <a:t>v</a:t>
            </a:r>
            <a:r>
              <a:rPr lang="cs-CZ" sz="2000" dirty="0" smtClean="0">
                <a:solidFill>
                  <a:schemeClr val="accent1"/>
                </a:solidFill>
              </a:rPr>
              <a:t> dětství gigantismus v dospělosti akromegalie</a:t>
            </a:r>
          </a:p>
          <a:p>
            <a:pPr marL="0" indent="0">
              <a:buNone/>
            </a:pPr>
            <a:endParaRPr lang="cs-CZ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sz="2000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Cushingova</a:t>
            </a:r>
            <a:r>
              <a:rPr lang="cs-CZ" sz="20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 choroba</a:t>
            </a:r>
          </a:p>
          <a:p>
            <a:r>
              <a:rPr lang="cs-CZ" sz="2000" dirty="0">
                <a:solidFill>
                  <a:schemeClr val="accent1"/>
                </a:solidFill>
              </a:rPr>
              <a:t>n</a:t>
            </a:r>
            <a:r>
              <a:rPr lang="cs-CZ" sz="2000" dirty="0" smtClean="0">
                <a:solidFill>
                  <a:schemeClr val="accent1"/>
                </a:solidFill>
              </a:rPr>
              <a:t>adprodukce </a:t>
            </a:r>
            <a:r>
              <a:rPr lang="cs-CZ" sz="2000" dirty="0">
                <a:solidFill>
                  <a:schemeClr val="accent1"/>
                </a:solidFill>
              </a:rPr>
              <a:t>ACTH v důsledku adenomu</a:t>
            </a:r>
          </a:p>
          <a:p>
            <a:r>
              <a:rPr lang="cs-CZ" sz="2000" dirty="0">
                <a:solidFill>
                  <a:schemeClr val="accent1"/>
                </a:solidFill>
              </a:rPr>
              <a:t>p</a:t>
            </a:r>
            <a:r>
              <a:rPr lang="cs-CZ" sz="2000" dirty="0" smtClean="0">
                <a:solidFill>
                  <a:schemeClr val="accent1"/>
                </a:solidFill>
              </a:rPr>
              <a:t>rojevem je: zvýšená </a:t>
            </a:r>
            <a:r>
              <a:rPr lang="cs-CZ" sz="2000" dirty="0">
                <a:solidFill>
                  <a:schemeClr val="accent1"/>
                </a:solidFill>
              </a:rPr>
              <a:t>chuť k jídlu, obezita, </a:t>
            </a:r>
            <a:r>
              <a:rPr lang="cs-CZ" sz="2000" dirty="0" smtClean="0">
                <a:solidFill>
                  <a:schemeClr val="accent1"/>
                </a:solidFill>
              </a:rPr>
              <a:t>deprese</a:t>
            </a:r>
            <a:r>
              <a:rPr lang="cs-CZ" sz="2000" dirty="0">
                <a:solidFill>
                  <a:schemeClr val="accent1"/>
                </a:solidFill>
              </a:rPr>
              <a:t>, </a:t>
            </a:r>
            <a:r>
              <a:rPr lang="cs-CZ" sz="2000" dirty="0" smtClean="0">
                <a:solidFill>
                  <a:schemeClr val="accent1"/>
                </a:solidFill>
              </a:rPr>
              <a:t>HT, DM, hyperglykémie, osteoporóza…</a:t>
            </a:r>
            <a:endParaRPr lang="cs-CZ" sz="20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68960"/>
            <a:ext cx="1654680" cy="2154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0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1"/>
                </a:solidFill>
              </a:rPr>
              <a:t>Prolaktinom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sz="1500" dirty="0" smtClean="0">
                <a:solidFill>
                  <a:schemeClr val="accent1"/>
                </a:solidFill>
                <a:latin typeface="+mj-lt"/>
              </a:rPr>
              <a:t>adenom hypofýzy, benigní nádor (nitrolební hypertenze, ztráta zraku)</a:t>
            </a:r>
          </a:p>
          <a:p>
            <a:pPr>
              <a:lnSpc>
                <a:spcPct val="120000"/>
              </a:lnSpc>
            </a:pPr>
            <a:r>
              <a:rPr lang="cs-CZ" sz="1500" dirty="0" smtClean="0">
                <a:solidFill>
                  <a:schemeClr val="accent1"/>
                </a:solidFill>
                <a:latin typeface="+mj-lt"/>
              </a:rPr>
              <a:t>produkuje prolaktinu</a:t>
            </a:r>
            <a:r>
              <a:rPr lang="cs-CZ" sz="1500" dirty="0">
                <a:solidFill>
                  <a:schemeClr val="accent1"/>
                </a:solidFill>
                <a:latin typeface="+mj-lt"/>
              </a:rPr>
              <a:t> (</a:t>
            </a:r>
            <a:r>
              <a:rPr lang="cs-CZ" sz="1500" dirty="0" err="1">
                <a:solidFill>
                  <a:schemeClr val="accent1"/>
                </a:solidFill>
                <a:latin typeface="+mj-lt"/>
              </a:rPr>
              <a:t>hyperprolaktinémie</a:t>
            </a:r>
            <a:r>
              <a:rPr lang="cs-CZ" sz="1500" dirty="0" smtClean="0">
                <a:solidFill>
                  <a:schemeClr val="accent1"/>
                </a:solidFill>
                <a:latin typeface="+mj-lt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500" dirty="0">
              <a:solidFill>
                <a:schemeClr val="accent1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500" b="1" dirty="0" smtClean="0">
                <a:solidFill>
                  <a:schemeClr val="accent1"/>
                </a:solidFill>
                <a:latin typeface="+mj-lt"/>
              </a:rPr>
              <a:t>Příznaky </a:t>
            </a:r>
          </a:p>
          <a:p>
            <a:pPr>
              <a:lnSpc>
                <a:spcPct val="120000"/>
              </a:lnSpc>
            </a:pPr>
            <a:r>
              <a:rPr lang="cs-CZ" sz="1500" dirty="0" smtClean="0">
                <a:solidFill>
                  <a:schemeClr val="accent1"/>
                </a:solidFill>
                <a:latin typeface="+mj-lt"/>
              </a:rPr>
              <a:t>galaktorea </a:t>
            </a:r>
            <a:r>
              <a:rPr lang="cs-CZ" sz="1500" dirty="0">
                <a:solidFill>
                  <a:schemeClr val="accent1"/>
                </a:solidFill>
                <a:latin typeface="+mj-lt"/>
              </a:rPr>
              <a:t>– vylučování mateřského mléka mimo období laktace</a:t>
            </a:r>
          </a:p>
          <a:p>
            <a:pPr>
              <a:lnSpc>
                <a:spcPct val="120000"/>
              </a:lnSpc>
            </a:pPr>
            <a:r>
              <a:rPr lang="cs-CZ" sz="1500" dirty="0">
                <a:solidFill>
                  <a:schemeClr val="accent1"/>
                </a:solidFill>
                <a:latin typeface="+mj-lt"/>
              </a:rPr>
              <a:t>amenorea – vynechání menstruace minimálně ve dvou cyklech</a:t>
            </a:r>
          </a:p>
          <a:p>
            <a:pPr>
              <a:lnSpc>
                <a:spcPct val="120000"/>
              </a:lnSpc>
            </a:pPr>
            <a:r>
              <a:rPr lang="cs-CZ" sz="1500" dirty="0">
                <a:solidFill>
                  <a:schemeClr val="accent1"/>
                </a:solidFill>
                <a:latin typeface="+mj-lt"/>
              </a:rPr>
              <a:t>impotence a </a:t>
            </a:r>
            <a:r>
              <a:rPr lang="cs-CZ" sz="1500" dirty="0" smtClean="0">
                <a:solidFill>
                  <a:schemeClr val="accent1"/>
                </a:solidFill>
                <a:latin typeface="+mj-lt"/>
              </a:rPr>
              <a:t>neplodnost</a:t>
            </a:r>
          </a:p>
          <a:p>
            <a:pPr>
              <a:lnSpc>
                <a:spcPct val="120000"/>
              </a:lnSpc>
            </a:pPr>
            <a:r>
              <a:rPr lang="cs-CZ" sz="1500" dirty="0" smtClean="0">
                <a:solidFill>
                  <a:schemeClr val="accent1"/>
                </a:solidFill>
                <a:latin typeface="+mj-lt"/>
              </a:rPr>
              <a:t>snížení </a:t>
            </a:r>
            <a:r>
              <a:rPr lang="cs-CZ" sz="1500" dirty="0">
                <a:solidFill>
                  <a:schemeClr val="accent1"/>
                </a:solidFill>
                <a:latin typeface="+mj-lt"/>
              </a:rPr>
              <a:t>libida</a:t>
            </a:r>
          </a:p>
          <a:p>
            <a:pPr>
              <a:lnSpc>
                <a:spcPct val="120000"/>
              </a:lnSpc>
            </a:pPr>
            <a:endParaRPr lang="cs-CZ" sz="1500" dirty="0" smtClean="0">
              <a:solidFill>
                <a:schemeClr val="accent1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500" dirty="0" smtClean="0">
                <a:solidFill>
                  <a:schemeClr val="accent1"/>
                </a:solidFill>
                <a:latin typeface="+mj-lt"/>
              </a:rPr>
              <a:t>Hladina prolaktinu fyziologicky zvýšena</a:t>
            </a:r>
            <a:r>
              <a:rPr lang="cs-CZ" sz="1500" dirty="0">
                <a:solidFill>
                  <a:schemeClr val="accent1"/>
                </a:solidFill>
                <a:latin typeface="+mj-lt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cs-CZ" sz="1500" dirty="0">
                <a:solidFill>
                  <a:schemeClr val="accent1"/>
                </a:solidFill>
                <a:latin typeface="+mj-lt"/>
              </a:rPr>
              <a:t>v časných ranních </a:t>
            </a:r>
            <a:r>
              <a:rPr lang="cs-CZ" sz="1500" dirty="0" smtClean="0">
                <a:solidFill>
                  <a:schemeClr val="accent1"/>
                </a:solidFill>
                <a:latin typeface="+mj-lt"/>
              </a:rPr>
              <a:t>hodinách, během </a:t>
            </a:r>
            <a:r>
              <a:rPr lang="cs-CZ" sz="1500" dirty="0">
                <a:solidFill>
                  <a:schemeClr val="accent1"/>
                </a:solidFill>
                <a:latin typeface="+mj-lt"/>
              </a:rPr>
              <a:t>těhotenství a </a:t>
            </a:r>
            <a:r>
              <a:rPr lang="cs-CZ" sz="1500" dirty="0" smtClean="0">
                <a:solidFill>
                  <a:schemeClr val="accent1"/>
                </a:solidFill>
                <a:latin typeface="+mj-lt"/>
              </a:rPr>
              <a:t>kojení, během </a:t>
            </a:r>
            <a:r>
              <a:rPr lang="cs-CZ" sz="1500" dirty="0">
                <a:solidFill>
                  <a:schemeClr val="accent1"/>
                </a:solidFill>
                <a:latin typeface="+mj-lt"/>
              </a:rPr>
              <a:t>působení různých druhů </a:t>
            </a:r>
            <a:r>
              <a:rPr lang="cs-CZ" sz="1500" dirty="0" smtClean="0">
                <a:solidFill>
                  <a:schemeClr val="accent1"/>
                </a:solidFill>
                <a:latin typeface="+mj-lt"/>
              </a:rPr>
              <a:t>stresu</a:t>
            </a:r>
          </a:p>
          <a:p>
            <a:pPr>
              <a:lnSpc>
                <a:spcPct val="120000"/>
              </a:lnSpc>
            </a:pPr>
            <a:r>
              <a:rPr lang="cs-CZ" sz="1500" dirty="0" smtClean="0">
                <a:solidFill>
                  <a:schemeClr val="accent1"/>
                </a:solidFill>
                <a:latin typeface="+mj-lt"/>
              </a:rPr>
              <a:t>terapie</a:t>
            </a:r>
            <a:r>
              <a:rPr lang="cs-CZ" sz="1500" dirty="0">
                <a:solidFill>
                  <a:schemeClr val="accent1"/>
                </a:solidFill>
                <a:latin typeface="+mj-lt"/>
              </a:rPr>
              <a:t> </a:t>
            </a:r>
            <a:r>
              <a:rPr lang="cs-CZ" sz="1500" dirty="0" smtClean="0">
                <a:solidFill>
                  <a:schemeClr val="accent1"/>
                </a:solidFill>
                <a:latin typeface="+mj-lt"/>
              </a:rPr>
              <a:t>estrogeny nebo terapie </a:t>
            </a:r>
            <a:r>
              <a:rPr lang="cs-CZ" sz="1500" dirty="0" err="1">
                <a:solidFill>
                  <a:schemeClr val="accent1"/>
                </a:solidFill>
                <a:latin typeface="+mj-lt"/>
              </a:rPr>
              <a:t>dopaminergními</a:t>
            </a:r>
            <a:r>
              <a:rPr lang="cs-CZ" sz="15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cs-CZ" sz="1500" dirty="0" smtClean="0">
                <a:solidFill>
                  <a:schemeClr val="accent1"/>
                </a:solidFill>
                <a:latin typeface="+mj-lt"/>
              </a:rPr>
              <a:t>antagonisty</a:t>
            </a:r>
          </a:p>
          <a:p>
            <a:pPr>
              <a:lnSpc>
                <a:spcPct val="120000"/>
              </a:lnSpc>
            </a:pPr>
            <a:endParaRPr lang="cs-CZ" sz="1500" dirty="0">
              <a:solidFill>
                <a:schemeClr val="accent1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500" b="1" dirty="0" err="1">
                <a:solidFill>
                  <a:schemeClr val="accent1"/>
                </a:solidFill>
                <a:latin typeface="+mj-lt"/>
              </a:rPr>
              <a:t>Pseudoprolaktinom</a:t>
            </a:r>
            <a:r>
              <a:rPr lang="cs-CZ" sz="1500" dirty="0">
                <a:solidFill>
                  <a:schemeClr val="accent1"/>
                </a:solidFill>
                <a:latin typeface="+mj-lt"/>
                <a:hlinkClick r:id="rId2" tooltip="Editace části Pseudoprolaktinom"/>
              </a:rPr>
              <a:t> </a:t>
            </a:r>
            <a:endParaRPr lang="cs-CZ" sz="1500" dirty="0" smtClean="0">
              <a:solidFill>
                <a:schemeClr val="accent1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cs-CZ" sz="1500" dirty="0" smtClean="0">
                <a:solidFill>
                  <a:schemeClr val="accent1"/>
                </a:solidFill>
                <a:latin typeface="+mj-lt"/>
              </a:rPr>
              <a:t>hormonálně neaktivní adenom </a:t>
            </a:r>
            <a:r>
              <a:rPr lang="cs-CZ" sz="1500" dirty="0">
                <a:solidFill>
                  <a:schemeClr val="accent1"/>
                </a:solidFill>
                <a:latin typeface="+mj-lt"/>
              </a:rPr>
              <a:t>hypofýzy, který ale svou přítomností naruší spojení </a:t>
            </a:r>
            <a:r>
              <a:rPr lang="cs-CZ" sz="1500" dirty="0" err="1">
                <a:solidFill>
                  <a:schemeClr val="accent1"/>
                </a:solidFill>
                <a:latin typeface="+mj-lt"/>
              </a:rPr>
              <a:t>hypothalamus</a:t>
            </a:r>
            <a:r>
              <a:rPr lang="cs-CZ" sz="1500" dirty="0">
                <a:solidFill>
                  <a:schemeClr val="accent1"/>
                </a:solidFill>
                <a:latin typeface="+mj-lt"/>
              </a:rPr>
              <a:t>-hypofýza, čímž zabrání uvolnění </a:t>
            </a:r>
            <a:r>
              <a:rPr lang="cs-CZ" sz="1500" dirty="0" smtClean="0">
                <a:solidFill>
                  <a:schemeClr val="accent1"/>
                </a:solidFill>
                <a:latin typeface="+mj-lt"/>
              </a:rPr>
              <a:t>dopaminu </a:t>
            </a:r>
            <a:r>
              <a:rPr lang="cs-CZ" sz="1500" dirty="0">
                <a:solidFill>
                  <a:schemeClr val="accent1"/>
                </a:solidFill>
                <a:latin typeface="+mj-lt"/>
              </a:rPr>
              <a:t>přirozeného antagonisty </a:t>
            </a:r>
            <a:r>
              <a:rPr lang="cs-CZ" sz="1500" dirty="0" smtClean="0">
                <a:solidFill>
                  <a:schemeClr val="accent1"/>
                </a:solidFill>
                <a:latin typeface="+mj-lt"/>
              </a:rPr>
              <a:t>prolaktinu.</a:t>
            </a:r>
          </a:p>
          <a:p>
            <a:endParaRPr lang="cs-CZ" sz="1500" b="1" dirty="0">
              <a:latin typeface="+mj-lt"/>
            </a:endParaRPr>
          </a:p>
          <a:p>
            <a:endParaRPr lang="cs-CZ" sz="15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13731"/>
            <a:ext cx="20669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1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Receptory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9" t="40332" r="44060" b="29571"/>
          <a:stretch/>
        </p:blipFill>
        <p:spPr bwMode="auto">
          <a:xfrm>
            <a:off x="4427984" y="4293096"/>
            <a:ext cx="3479328" cy="235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11907" y="1267013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rgbClr val="669CF4"/>
                </a:solidFill>
              </a:rPr>
              <a:t>Povrchové receptory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1"/>
                </a:solidFill>
              </a:rPr>
              <a:t>aktivace enzymů a biochemických pochodů = akutní </a:t>
            </a:r>
            <a:r>
              <a:rPr lang="cs-CZ" sz="2000" dirty="0">
                <a:solidFill>
                  <a:schemeClr val="accent1"/>
                </a:solidFill>
              </a:rPr>
              <a:t>účinky </a:t>
            </a:r>
            <a:r>
              <a:rPr lang="cs-CZ" sz="2000" dirty="0">
                <a:solidFill>
                  <a:schemeClr val="accent1"/>
                </a:solidFill>
                <a:sym typeface="Symbol" pitchFamily="18" charset="2"/>
              </a:rPr>
              <a:t></a:t>
            </a:r>
            <a:r>
              <a:rPr lang="cs-CZ" sz="2000" dirty="0">
                <a:solidFill>
                  <a:schemeClr val="accent1"/>
                </a:solidFill>
              </a:rPr>
              <a:t> </a:t>
            </a:r>
            <a:r>
              <a:rPr lang="cs-CZ" sz="2000" dirty="0" smtClean="0">
                <a:solidFill>
                  <a:schemeClr val="accent1"/>
                </a:solidFill>
              </a:rPr>
              <a:t>změna konformace (aktivní vs. neaktivní) – otevření kanálu, kovalentní modifikace nebo degradace receptoru (</a:t>
            </a:r>
            <a:r>
              <a:rPr lang="cs-CZ" sz="2000" dirty="0" err="1" smtClean="0">
                <a:solidFill>
                  <a:schemeClr val="accent1"/>
                </a:solidFill>
              </a:rPr>
              <a:t>down-regulation</a:t>
            </a:r>
            <a:r>
              <a:rPr lang="cs-CZ" sz="2000" dirty="0" smtClean="0">
                <a:solidFill>
                  <a:schemeClr val="accent1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chemeClr val="accent1"/>
              </a:solidFill>
            </a:endParaRPr>
          </a:p>
          <a:p>
            <a:r>
              <a:rPr lang="cs-CZ" sz="2000" dirty="0" smtClean="0">
                <a:solidFill>
                  <a:srgbClr val="669CF4"/>
                </a:solidFill>
              </a:rPr>
              <a:t>Intracelulární </a:t>
            </a:r>
            <a:r>
              <a:rPr lang="cs-CZ" sz="2000" dirty="0">
                <a:solidFill>
                  <a:srgbClr val="669CF4"/>
                </a:solidFill>
              </a:rPr>
              <a:t>receptory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>
                <a:solidFill>
                  <a:schemeClr val="accent1"/>
                </a:solidFill>
              </a:rPr>
              <a:t>o</a:t>
            </a:r>
            <a:r>
              <a:rPr lang="cs-CZ" sz="2000" dirty="0" smtClean="0">
                <a:solidFill>
                  <a:schemeClr val="accent1"/>
                </a:solidFill>
              </a:rPr>
              <a:t>vlivnění genové exprese = pozdní </a:t>
            </a:r>
            <a:r>
              <a:rPr lang="cs-CZ" sz="2000" dirty="0">
                <a:solidFill>
                  <a:schemeClr val="accent1"/>
                </a:solidFill>
              </a:rPr>
              <a:t>účinky</a:t>
            </a:r>
            <a:r>
              <a:rPr lang="cs-CZ" sz="2000" dirty="0">
                <a:solidFill>
                  <a:schemeClr val="accent1"/>
                </a:solidFill>
                <a:sym typeface="Symbol" pitchFamily="18" charset="2"/>
              </a:rPr>
              <a:t> </a:t>
            </a:r>
            <a:r>
              <a:rPr lang="cs-CZ" sz="2000" dirty="0" smtClean="0">
                <a:solidFill>
                  <a:schemeClr val="accent1"/>
                </a:solidFill>
              </a:rPr>
              <a:t>trofické </a:t>
            </a:r>
            <a:r>
              <a:rPr lang="cs-CZ" sz="2000" dirty="0">
                <a:solidFill>
                  <a:schemeClr val="accent1"/>
                </a:solidFill>
              </a:rPr>
              <a:t>(buněčný růst a buněčné dělení</a:t>
            </a:r>
            <a:r>
              <a:rPr lang="cs-CZ" sz="2000" dirty="0" smtClean="0">
                <a:solidFill>
                  <a:schemeClr val="accent1"/>
                </a:solidFill>
              </a:rPr>
              <a:t>), genomové (syntéza nových proteinů  - př. </a:t>
            </a:r>
            <a:r>
              <a:rPr lang="cs-CZ" sz="2000" dirty="0">
                <a:solidFill>
                  <a:schemeClr val="accent1"/>
                </a:solidFill>
              </a:rPr>
              <a:t>v</a:t>
            </a:r>
            <a:r>
              <a:rPr lang="cs-CZ" sz="2000" dirty="0" smtClean="0">
                <a:solidFill>
                  <a:schemeClr val="accent1"/>
                </a:solidFill>
              </a:rPr>
              <a:t>znik receptoru </a:t>
            </a:r>
            <a:r>
              <a:rPr lang="cs-CZ" sz="2000" dirty="0" smtClean="0">
                <a:solidFill>
                  <a:schemeClr val="accent1"/>
                </a:solidFill>
              </a:rPr>
              <a:t>(up-</a:t>
            </a:r>
            <a:r>
              <a:rPr lang="cs-CZ" sz="2000" dirty="0" err="1" smtClean="0">
                <a:solidFill>
                  <a:schemeClr val="accent1"/>
                </a:solidFill>
              </a:rPr>
              <a:t>regulation</a:t>
            </a:r>
            <a:r>
              <a:rPr lang="cs-CZ" sz="2000" dirty="0" smtClean="0">
                <a:solidFill>
                  <a:schemeClr val="accent1"/>
                </a:solidFill>
              </a:rPr>
              <a:t>)</a:t>
            </a:r>
            <a:endParaRPr lang="cs-CZ" sz="2000" dirty="0">
              <a:solidFill>
                <a:schemeClr val="accent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4" t="43294" r="48838" b="53744"/>
          <a:stretch/>
        </p:blipFill>
        <p:spPr bwMode="auto">
          <a:xfrm>
            <a:off x="7324799" y="4293096"/>
            <a:ext cx="582513" cy="28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92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Štítná žláza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7992888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669CF4"/>
                </a:solidFill>
                <a:latin typeface="+mj-lt"/>
              </a:rPr>
              <a:t>Poruchy </a:t>
            </a:r>
            <a:r>
              <a:rPr lang="cs-CZ" sz="1800" dirty="0" err="1" smtClean="0">
                <a:solidFill>
                  <a:srgbClr val="669CF4"/>
                </a:solidFill>
                <a:latin typeface="+mj-lt"/>
              </a:rPr>
              <a:t>fce</a:t>
            </a:r>
            <a:r>
              <a:rPr lang="cs-CZ" sz="1800" dirty="0" smtClean="0">
                <a:solidFill>
                  <a:srgbClr val="669CF4"/>
                </a:solidFill>
                <a:latin typeface="+mj-lt"/>
              </a:rPr>
              <a:t>:</a:t>
            </a:r>
          </a:p>
          <a:p>
            <a:pPr marL="0" indent="0">
              <a:buNone/>
            </a:pPr>
            <a:endParaRPr lang="cs-CZ" sz="1800" dirty="0">
              <a:solidFill>
                <a:srgbClr val="669CF4"/>
              </a:solidFill>
              <a:latin typeface="+mj-lt"/>
            </a:endParaRPr>
          </a:p>
          <a:p>
            <a:pPr marL="0" indent="0">
              <a:buNone/>
            </a:pPr>
            <a:r>
              <a:rPr lang="cs-CZ" sz="1800" dirty="0" err="1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Eufunkční</a:t>
            </a:r>
            <a:r>
              <a:rPr lang="cs-CZ" sz="18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 struma</a:t>
            </a:r>
          </a:p>
          <a:p>
            <a:r>
              <a:rPr lang="cs-CZ" sz="1800" dirty="0">
                <a:solidFill>
                  <a:schemeClr val="accent1"/>
                </a:solidFill>
                <a:latin typeface="+mj-lt"/>
              </a:rPr>
              <a:t>z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většení ŠŽ</a:t>
            </a:r>
          </a:p>
          <a:p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příčina:</a:t>
            </a:r>
          </a:p>
          <a:p>
            <a:pPr>
              <a:buFont typeface="Comic Sans MS" pitchFamily="66" charset="0"/>
              <a:buChar char="–"/>
            </a:pP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tyreotoxikóza, zánět, tumor</a:t>
            </a:r>
          </a:p>
          <a:p>
            <a:pPr>
              <a:buFont typeface="Comic Sans MS" pitchFamily="66" charset="0"/>
              <a:buChar char="–"/>
            </a:pP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nedostatek hormonů ŠŽ díky </a:t>
            </a:r>
            <a:r>
              <a:rPr lang="cs-CZ" sz="1800" dirty="0" err="1" smtClean="0">
                <a:solidFill>
                  <a:schemeClr val="accent1"/>
                </a:solidFill>
                <a:latin typeface="+mj-lt"/>
              </a:rPr>
              <a:t>enz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. defektům, nedostatek substrátu pro tvorbu hormonu (jód) … prostá struma</a:t>
            </a:r>
          </a:p>
          <a:p>
            <a:pPr marL="0" indent="0">
              <a:buNone/>
            </a:pPr>
            <a:endParaRPr lang="cs-CZ" sz="1800" dirty="0" smtClean="0">
              <a:solidFill>
                <a:schemeClr val="accent1"/>
              </a:solidFill>
              <a:latin typeface="+mj-lt"/>
            </a:endParaRPr>
          </a:p>
          <a:p>
            <a:pPr>
              <a:buAutoNum type="arabicPeriod"/>
            </a:pPr>
            <a:r>
              <a:rPr lang="cs-CZ" sz="1800" dirty="0" smtClean="0">
                <a:solidFill>
                  <a:srgbClr val="FFFFFF"/>
                </a:solidFill>
              </a:rPr>
              <a:t>Hypofunkce</a:t>
            </a:r>
          </a:p>
          <a:p>
            <a:r>
              <a:rPr lang="cs-CZ" sz="1800" dirty="0">
                <a:solidFill>
                  <a:srgbClr val="FFFFFF"/>
                </a:solidFill>
              </a:rPr>
              <a:t>zpomalení MTB, růstu kostí, </a:t>
            </a:r>
            <a:r>
              <a:rPr lang="cs-CZ" sz="1800" dirty="0" err="1">
                <a:solidFill>
                  <a:srgbClr val="FFFFFF"/>
                </a:solidFill>
              </a:rPr>
              <a:t>hyperlipidémie</a:t>
            </a:r>
            <a:r>
              <a:rPr lang="cs-CZ" sz="1800" dirty="0">
                <a:solidFill>
                  <a:srgbClr val="FFFFFF"/>
                </a:solidFill>
              </a:rPr>
              <a:t> a </a:t>
            </a:r>
            <a:r>
              <a:rPr lang="cs-CZ" sz="1800" dirty="0" smtClean="0">
                <a:solidFill>
                  <a:srgbClr val="FFFFFF"/>
                </a:solidFill>
              </a:rPr>
              <a:t>kardiomyopatie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K</a:t>
            </a:r>
            <a:r>
              <a:rPr lang="cs-CZ" sz="18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retenismus</a:t>
            </a:r>
            <a:r>
              <a:rPr lang="cs-CZ" sz="1800" dirty="0" smtClean="0">
                <a:solidFill>
                  <a:srgbClr val="FFFFFF"/>
                </a:solidFill>
              </a:rPr>
              <a:t> </a:t>
            </a:r>
          </a:p>
          <a:p>
            <a:r>
              <a:rPr lang="cs-CZ" sz="1800" dirty="0">
                <a:solidFill>
                  <a:srgbClr val="FFFFFF"/>
                </a:solidFill>
              </a:rPr>
              <a:t>v</a:t>
            </a:r>
            <a:r>
              <a:rPr lang="cs-CZ" sz="1800" dirty="0" smtClean="0">
                <a:solidFill>
                  <a:srgbClr val="FFFFFF"/>
                </a:solidFill>
              </a:rPr>
              <a:t> dětství (i plod i </a:t>
            </a:r>
            <a:r>
              <a:rPr lang="cs-CZ" sz="1800" dirty="0" err="1" smtClean="0">
                <a:solidFill>
                  <a:srgbClr val="FFFFFF"/>
                </a:solidFill>
              </a:rPr>
              <a:t>utero</a:t>
            </a:r>
            <a:r>
              <a:rPr lang="cs-CZ" sz="1800" dirty="0" smtClean="0">
                <a:solidFill>
                  <a:srgbClr val="FFFFFF"/>
                </a:solidFill>
              </a:rPr>
              <a:t>) – deficit jódu, v dospělosti </a:t>
            </a:r>
            <a:r>
              <a:rPr lang="cs-CZ" sz="18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myxedém</a:t>
            </a:r>
            <a:endParaRPr lang="cs-CZ" sz="1800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cs-CZ" sz="18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Hashimotova</a:t>
            </a:r>
            <a:r>
              <a:rPr lang="cs-CZ" sz="18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18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tyreoitida</a:t>
            </a:r>
            <a:endParaRPr lang="cs-CZ" sz="1800" dirty="0" smtClean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r>
              <a:rPr lang="cs-CZ" sz="1800" dirty="0" smtClean="0">
                <a:solidFill>
                  <a:schemeClr val="accent1"/>
                </a:solidFill>
              </a:rPr>
              <a:t>autoimunitní</a:t>
            </a:r>
          </a:p>
        </p:txBody>
      </p:sp>
    </p:spTree>
    <p:extLst>
      <p:ext uri="{BB962C8B-B14F-4D97-AF65-F5344CB8AC3E}">
        <p14:creationId xmlns:p14="http://schemas.microsoft.com/office/powerpoint/2010/main" val="161973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Štítná žláza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12290" name="Picture 2" descr="http://drrobertcarlson.com/wp-content/uploads/2011/05/Hashim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17296"/>
            <a:ext cx="4970490" cy="392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95536" y="148478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Hashimotova</a:t>
            </a:r>
            <a:r>
              <a:rPr lang="cs-CZ" dirty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tyreoitida</a:t>
            </a:r>
            <a:endParaRPr lang="cs-CZ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rgbClr val="FFFFFF"/>
                </a:solidFill>
              </a:rPr>
              <a:t>defekt </a:t>
            </a:r>
            <a:r>
              <a:rPr lang="cs-CZ" dirty="0" err="1">
                <a:solidFill>
                  <a:srgbClr val="FFFFFF"/>
                </a:solidFill>
              </a:rPr>
              <a:t>fce</a:t>
            </a:r>
            <a:r>
              <a:rPr lang="cs-CZ" dirty="0">
                <a:solidFill>
                  <a:srgbClr val="FFFFFF"/>
                </a:solidFill>
              </a:rPr>
              <a:t> supresorových T lymf, </a:t>
            </a:r>
            <a:r>
              <a:rPr lang="cs-CZ" dirty="0" err="1">
                <a:solidFill>
                  <a:srgbClr val="FFFFFF"/>
                </a:solidFill>
              </a:rPr>
              <a:t>Th</a:t>
            </a:r>
            <a:r>
              <a:rPr lang="cs-CZ" dirty="0">
                <a:solidFill>
                  <a:srgbClr val="FFFFFF"/>
                </a:solidFill>
              </a:rPr>
              <a:t> lymf pak stimulují B lymf k tvorbě protilátek (Tg Ab, TPO Ab, TSH-R (</a:t>
            </a:r>
            <a:r>
              <a:rPr lang="cs-CZ" dirty="0" err="1">
                <a:solidFill>
                  <a:srgbClr val="FFFFFF"/>
                </a:solidFill>
              </a:rPr>
              <a:t>block</a:t>
            </a:r>
            <a:r>
              <a:rPr lang="cs-CZ" dirty="0">
                <a:solidFill>
                  <a:srgbClr val="FFFFFF"/>
                </a:solidFill>
              </a:rPr>
              <a:t>) Ab) proti antigenům </a:t>
            </a:r>
            <a:r>
              <a:rPr lang="cs-CZ" dirty="0" smtClean="0">
                <a:solidFill>
                  <a:srgbClr val="FFFFFF"/>
                </a:solidFill>
              </a:rPr>
              <a:t>ŠŽ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>
                <a:solidFill>
                  <a:srgbClr val="FFFFFF"/>
                </a:solidFill>
              </a:rPr>
              <a:t>l</a:t>
            </a:r>
            <a:r>
              <a:rPr lang="cs-CZ" dirty="0" smtClean="0">
                <a:solidFill>
                  <a:srgbClr val="FFFFFF"/>
                </a:solidFill>
              </a:rPr>
              <a:t>ymf </a:t>
            </a:r>
            <a:r>
              <a:rPr lang="cs-CZ" dirty="0">
                <a:solidFill>
                  <a:srgbClr val="FFFFFF"/>
                </a:solidFill>
              </a:rPr>
              <a:t>uvolňují </a:t>
            </a:r>
            <a:r>
              <a:rPr lang="cs-CZ" dirty="0" err="1">
                <a:solidFill>
                  <a:srgbClr val="FFFFFF"/>
                </a:solidFill>
              </a:rPr>
              <a:t>cytokiny</a:t>
            </a:r>
            <a:r>
              <a:rPr lang="cs-CZ" dirty="0">
                <a:solidFill>
                  <a:srgbClr val="FFFFFF"/>
                </a:solidFill>
              </a:rPr>
              <a:t>, rozvoj zánětu a destrukce ŠŽ</a:t>
            </a:r>
          </a:p>
        </p:txBody>
      </p:sp>
    </p:spTree>
    <p:extLst>
      <p:ext uri="{BB962C8B-B14F-4D97-AF65-F5344CB8AC3E}">
        <p14:creationId xmlns:p14="http://schemas.microsoft.com/office/powerpoint/2010/main" val="91485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Štítná žláza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7992888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669CF4"/>
                </a:solidFill>
                <a:latin typeface="+mj-lt"/>
              </a:rPr>
              <a:t>Poruchy </a:t>
            </a:r>
            <a:r>
              <a:rPr lang="cs-CZ" sz="1800" dirty="0" err="1" smtClean="0">
                <a:solidFill>
                  <a:srgbClr val="669CF4"/>
                </a:solidFill>
                <a:latin typeface="+mj-lt"/>
              </a:rPr>
              <a:t>fce</a:t>
            </a:r>
            <a:r>
              <a:rPr lang="cs-CZ" sz="1800" dirty="0" smtClean="0">
                <a:solidFill>
                  <a:srgbClr val="669CF4"/>
                </a:solidFill>
                <a:latin typeface="+mj-lt"/>
              </a:rPr>
              <a:t>:</a:t>
            </a:r>
            <a:endParaRPr lang="cs-CZ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accent1"/>
                </a:solidFill>
              </a:rPr>
              <a:t>2. </a:t>
            </a:r>
            <a:r>
              <a:rPr lang="cs-CZ" sz="1800" dirty="0" smtClean="0">
                <a:solidFill>
                  <a:schemeClr val="accent1"/>
                </a:solidFill>
              </a:rPr>
              <a:t>Hyperfunkce</a:t>
            </a:r>
            <a:endParaRPr lang="cs-CZ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Hypertyreóza (tyreotoxikóza) – např. Graves-</a:t>
            </a:r>
            <a:r>
              <a:rPr lang="cs-CZ" sz="18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Basedowova</a:t>
            </a:r>
            <a:r>
              <a:rPr lang="cs-CZ" sz="18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nemoc</a:t>
            </a:r>
          </a:p>
          <a:p>
            <a:r>
              <a:rPr lang="cs-CZ" sz="1800" dirty="0" err="1">
                <a:solidFill>
                  <a:srgbClr val="FFFFFF"/>
                </a:solidFill>
              </a:rPr>
              <a:t>a</a:t>
            </a:r>
            <a:r>
              <a:rPr lang="cs-CZ" sz="1800" dirty="0" err="1" smtClean="0">
                <a:solidFill>
                  <a:srgbClr val="FFFFFF"/>
                </a:solidFill>
              </a:rPr>
              <a:t>utoimunitnní</a:t>
            </a:r>
            <a:endParaRPr lang="cs-CZ" sz="1800" dirty="0" smtClean="0">
              <a:solidFill>
                <a:srgbClr val="FFFFFF"/>
              </a:solidFill>
            </a:endParaRPr>
          </a:p>
          <a:p>
            <a:r>
              <a:rPr lang="cs-CZ" sz="1800" dirty="0">
                <a:solidFill>
                  <a:srgbClr val="FFFFFF"/>
                </a:solidFill>
              </a:rPr>
              <a:t>t</a:t>
            </a:r>
            <a:r>
              <a:rPr lang="cs-CZ" sz="1800" dirty="0" smtClean="0">
                <a:solidFill>
                  <a:srgbClr val="FFFFFF"/>
                </a:solidFill>
              </a:rPr>
              <a:t>vorba abnormálního stimulátoru (TSH-R(</a:t>
            </a:r>
            <a:r>
              <a:rPr lang="cs-CZ" sz="1800" dirty="0" err="1" smtClean="0">
                <a:solidFill>
                  <a:srgbClr val="FFFFFF"/>
                </a:solidFill>
              </a:rPr>
              <a:t>stim</a:t>
            </a:r>
            <a:r>
              <a:rPr lang="cs-CZ" sz="1800" dirty="0" smtClean="0">
                <a:solidFill>
                  <a:srgbClr val="FFFFFF"/>
                </a:solidFill>
              </a:rPr>
              <a:t>)Ab), který se váže na TSH receptory a aktivuje </a:t>
            </a:r>
            <a:r>
              <a:rPr lang="cs-CZ" sz="1800" dirty="0" err="1" smtClean="0">
                <a:solidFill>
                  <a:srgbClr val="FFFFFF"/>
                </a:solidFill>
              </a:rPr>
              <a:t>adenylácyklázu</a:t>
            </a:r>
            <a:r>
              <a:rPr lang="cs-CZ" sz="1800" dirty="0" smtClean="0">
                <a:solidFill>
                  <a:srgbClr val="FFFFFF"/>
                </a:solidFill>
              </a:rPr>
              <a:t>, což vyvolává hypersekreci </a:t>
            </a:r>
            <a:r>
              <a:rPr lang="cs-CZ" sz="1800" dirty="0" err="1" smtClean="0">
                <a:solidFill>
                  <a:srgbClr val="FFFFFF"/>
                </a:solidFill>
              </a:rPr>
              <a:t>tyreoidních</a:t>
            </a:r>
            <a:r>
              <a:rPr lang="cs-CZ" sz="1800" dirty="0" smtClean="0">
                <a:solidFill>
                  <a:srgbClr val="FFFFFF"/>
                </a:solidFill>
              </a:rPr>
              <a:t> hormonů</a:t>
            </a:r>
          </a:p>
          <a:p>
            <a:r>
              <a:rPr lang="cs-CZ" sz="1800" dirty="0">
                <a:solidFill>
                  <a:srgbClr val="FFFFFF"/>
                </a:solidFill>
              </a:rPr>
              <a:t>u</a:t>
            </a:r>
            <a:r>
              <a:rPr lang="cs-CZ" sz="1800" dirty="0" smtClean="0">
                <a:solidFill>
                  <a:srgbClr val="FFFFFF"/>
                </a:solidFill>
              </a:rPr>
              <a:t> mladších žen (5:1)</a:t>
            </a:r>
            <a:endParaRPr lang="cs-CZ" sz="1800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pPr>
              <a:buFont typeface="Comic Sans MS" pitchFamily="66" charset="0"/>
              <a:buChar char="–"/>
            </a:pPr>
            <a:endParaRPr lang="cs-CZ" sz="1800" dirty="0" smtClean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69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Štítná žláza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7992888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Hypertyreóza (tyreotoxikóza) – např. Graves-</a:t>
            </a:r>
            <a:r>
              <a:rPr lang="cs-CZ" sz="18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Basedowova</a:t>
            </a:r>
            <a:r>
              <a:rPr lang="cs-CZ" sz="18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nemoc</a:t>
            </a:r>
          </a:p>
          <a:p>
            <a:pPr>
              <a:buFont typeface="Comic Sans MS" pitchFamily="66" charset="0"/>
              <a:buChar char="–"/>
            </a:pPr>
            <a:endParaRPr lang="cs-CZ" sz="1800" dirty="0" smtClean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1266" name="Picture 2" descr="http://www.immuneweb.com/images/20/figure20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4968552" cy="466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35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Příštítná tělíska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7992888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669CF4"/>
                </a:solidFill>
                <a:latin typeface="+mj-lt"/>
              </a:rPr>
              <a:t>Poruchy </a:t>
            </a:r>
            <a:r>
              <a:rPr lang="cs-CZ" sz="1800" dirty="0" err="1">
                <a:solidFill>
                  <a:srgbClr val="669CF4"/>
                </a:solidFill>
                <a:latin typeface="+mj-lt"/>
              </a:rPr>
              <a:t>f</a:t>
            </a:r>
            <a:r>
              <a:rPr lang="cs-CZ" sz="1800" dirty="0" err="1" smtClean="0">
                <a:solidFill>
                  <a:srgbClr val="669CF4"/>
                </a:solidFill>
                <a:latin typeface="+mj-lt"/>
              </a:rPr>
              <a:t>ce</a:t>
            </a:r>
            <a:r>
              <a:rPr lang="cs-CZ" sz="1800" dirty="0" smtClean="0">
                <a:solidFill>
                  <a:srgbClr val="669CF4"/>
                </a:solidFill>
                <a:latin typeface="+mj-lt"/>
              </a:rPr>
              <a:t>:</a:t>
            </a:r>
          </a:p>
          <a:p>
            <a:r>
              <a:rPr lang="cs-CZ" sz="1800" dirty="0">
                <a:solidFill>
                  <a:srgbClr val="FFFFFF"/>
                </a:solidFill>
              </a:rPr>
              <a:t>Primární poruchy – poruchy vlastní žlázy</a:t>
            </a:r>
          </a:p>
          <a:p>
            <a:r>
              <a:rPr lang="cs-CZ" sz="1800" dirty="0">
                <a:solidFill>
                  <a:srgbClr val="FFFFFF"/>
                </a:solidFill>
              </a:rPr>
              <a:t>Sekundární poruchy – způsobené změnami koncentrace vápenatých iontů v důsledku jiných chorob</a:t>
            </a:r>
          </a:p>
          <a:p>
            <a:r>
              <a:rPr lang="cs-CZ" sz="1800" dirty="0">
                <a:solidFill>
                  <a:srgbClr val="FFFFFF"/>
                </a:solidFill>
              </a:rPr>
              <a:t>Poruchy reaktivity tkání </a:t>
            </a:r>
            <a:r>
              <a:rPr lang="cs-CZ" sz="1800" dirty="0" err="1">
                <a:solidFill>
                  <a:srgbClr val="FFFFFF"/>
                </a:solidFill>
              </a:rPr>
              <a:t>pseudohypoparatyreoidismus</a:t>
            </a:r>
            <a:endParaRPr lang="cs-CZ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669CF4"/>
              </a:solidFill>
              <a:latin typeface="+mj-lt"/>
            </a:endParaRPr>
          </a:p>
          <a:p>
            <a:pPr>
              <a:buAutoNum type="arabicPeriod"/>
            </a:pPr>
            <a:r>
              <a:rPr lang="cs-CZ" sz="1800" dirty="0" smtClean="0">
                <a:solidFill>
                  <a:srgbClr val="FFFFFF"/>
                </a:solidFill>
              </a:rPr>
              <a:t>Hypofunkce</a:t>
            </a:r>
            <a:endParaRPr lang="cs-CZ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cs-CZ" sz="18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Hypoparatyreóza</a:t>
            </a:r>
            <a:endParaRPr lang="cs-CZ" sz="1800" dirty="0">
              <a:solidFill>
                <a:srgbClr val="FFFFFF"/>
              </a:solidFill>
            </a:endParaRPr>
          </a:p>
          <a:p>
            <a:r>
              <a:rPr lang="cs-CZ" sz="1800" dirty="0">
                <a:solidFill>
                  <a:srgbClr val="FFFFFF"/>
                </a:solidFill>
              </a:rPr>
              <a:t>z</a:t>
            </a:r>
            <a:r>
              <a:rPr lang="cs-CZ" sz="1800" dirty="0" smtClean="0">
                <a:solidFill>
                  <a:srgbClr val="FFFFFF"/>
                </a:solidFill>
              </a:rPr>
              <a:t>působuje </a:t>
            </a:r>
            <a:r>
              <a:rPr lang="cs-CZ" sz="1800" dirty="0" err="1" smtClean="0">
                <a:solidFill>
                  <a:srgbClr val="FFFFFF"/>
                </a:solidFill>
              </a:rPr>
              <a:t>hyperfosfatémii</a:t>
            </a:r>
            <a:r>
              <a:rPr lang="cs-CZ" sz="1800" dirty="0" smtClean="0">
                <a:solidFill>
                  <a:srgbClr val="FFFFFF"/>
                </a:solidFill>
              </a:rPr>
              <a:t> a </a:t>
            </a:r>
            <a:r>
              <a:rPr lang="cs-CZ" sz="1800" dirty="0" err="1">
                <a:solidFill>
                  <a:srgbClr val="FFFFFF"/>
                </a:solidFill>
              </a:rPr>
              <a:t>hypokalcémii</a:t>
            </a:r>
            <a:r>
              <a:rPr lang="cs-CZ" sz="1800" dirty="0">
                <a:solidFill>
                  <a:srgbClr val="FFFFFF"/>
                </a:solidFill>
              </a:rPr>
              <a:t> </a:t>
            </a:r>
            <a:r>
              <a:rPr lang="cs-CZ" sz="1800" dirty="0" smtClean="0">
                <a:solidFill>
                  <a:srgbClr val="FFFFFF"/>
                </a:solidFill>
              </a:rPr>
              <a:t>(s tím je spojena tetanie), psychické poruchy</a:t>
            </a:r>
          </a:p>
          <a:p>
            <a:r>
              <a:rPr lang="cs-CZ" sz="1800" dirty="0">
                <a:solidFill>
                  <a:srgbClr val="FFFFFF"/>
                </a:solidFill>
              </a:rPr>
              <a:t>p</a:t>
            </a:r>
            <a:r>
              <a:rPr lang="cs-CZ" sz="1800" dirty="0" smtClean="0">
                <a:solidFill>
                  <a:srgbClr val="FFFFFF"/>
                </a:solidFill>
              </a:rPr>
              <a:t>rimární – chirurgické odstranění, </a:t>
            </a:r>
            <a:r>
              <a:rPr lang="cs-CZ" sz="1800" dirty="0" err="1" smtClean="0">
                <a:solidFill>
                  <a:srgbClr val="FFFFFF"/>
                </a:solidFill>
              </a:rPr>
              <a:t>autoimunitnní</a:t>
            </a:r>
            <a:r>
              <a:rPr lang="cs-CZ" sz="1800" dirty="0" smtClean="0">
                <a:solidFill>
                  <a:srgbClr val="FFFFFF"/>
                </a:solidFill>
              </a:rPr>
              <a:t> poškození</a:t>
            </a:r>
          </a:p>
          <a:p>
            <a:r>
              <a:rPr lang="cs-CZ" sz="1800" dirty="0">
                <a:solidFill>
                  <a:srgbClr val="FFFFFF"/>
                </a:solidFill>
              </a:rPr>
              <a:t>s</a:t>
            </a:r>
            <a:r>
              <a:rPr lang="cs-CZ" sz="1800" dirty="0" smtClean="0">
                <a:solidFill>
                  <a:srgbClr val="FFFFFF"/>
                </a:solidFill>
              </a:rPr>
              <a:t>ekundární – např. zvýšený příjem nebo zvýšená produkce vitaminu D (tlumí sekreci PTH a zvyšuje uvolňování kalcia z kostí)</a:t>
            </a:r>
            <a:endParaRPr lang="cs-CZ" sz="1800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48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Příštítná tělíska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7992888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solidFill>
                  <a:srgbClr val="669CF4"/>
                </a:solidFill>
              </a:rPr>
              <a:t>Poruchy </a:t>
            </a:r>
            <a:r>
              <a:rPr lang="cs-CZ" sz="1800" dirty="0" err="1">
                <a:solidFill>
                  <a:srgbClr val="669CF4"/>
                </a:solidFill>
              </a:rPr>
              <a:t>fce</a:t>
            </a:r>
            <a:r>
              <a:rPr lang="cs-CZ" sz="1800" dirty="0" smtClean="0">
                <a:solidFill>
                  <a:srgbClr val="669CF4"/>
                </a:solidFill>
              </a:rPr>
              <a:t>:</a:t>
            </a:r>
            <a:endParaRPr lang="cs-CZ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accent1"/>
                </a:solidFill>
              </a:rPr>
              <a:t>2. Hyperfunkce</a:t>
            </a:r>
          </a:p>
          <a:p>
            <a:pPr marL="0" indent="0">
              <a:buNone/>
            </a:pPr>
            <a:r>
              <a:rPr lang="cs-CZ" sz="18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Hyperparatyreóza</a:t>
            </a:r>
            <a:endParaRPr lang="cs-CZ" sz="1800" dirty="0">
              <a:solidFill>
                <a:srgbClr val="FFFFFF"/>
              </a:solidFill>
            </a:endParaRPr>
          </a:p>
          <a:p>
            <a:r>
              <a:rPr lang="cs-CZ" sz="1800" dirty="0">
                <a:solidFill>
                  <a:srgbClr val="FFFFFF"/>
                </a:solidFill>
              </a:rPr>
              <a:t>p</a:t>
            </a:r>
            <a:r>
              <a:rPr lang="cs-CZ" sz="1800" dirty="0" smtClean="0">
                <a:solidFill>
                  <a:srgbClr val="FFFFFF"/>
                </a:solidFill>
              </a:rPr>
              <a:t>rimární - příčinou je hyperplazie </a:t>
            </a:r>
            <a:r>
              <a:rPr lang="cs-CZ" sz="1800" dirty="0" smtClean="0">
                <a:solidFill>
                  <a:srgbClr val="FFFFFF"/>
                </a:solidFill>
              </a:rPr>
              <a:t>nebo </a:t>
            </a:r>
            <a:r>
              <a:rPr lang="cs-CZ" sz="1800" dirty="0" smtClean="0">
                <a:solidFill>
                  <a:srgbClr val="FFFFFF"/>
                </a:solidFill>
              </a:rPr>
              <a:t>adenom, </a:t>
            </a:r>
            <a:r>
              <a:rPr lang="cs-CZ" sz="1800" dirty="0" err="1" smtClean="0">
                <a:solidFill>
                  <a:srgbClr val="FFFFFF"/>
                </a:solidFill>
              </a:rPr>
              <a:t>hyperkalciurie</a:t>
            </a:r>
            <a:r>
              <a:rPr lang="cs-CZ" sz="1800" dirty="0" smtClean="0">
                <a:solidFill>
                  <a:srgbClr val="FFFFFF"/>
                </a:solidFill>
              </a:rPr>
              <a:t>, úbytek kostní hmoty</a:t>
            </a:r>
          </a:p>
          <a:p>
            <a:pPr marL="0" indent="0">
              <a:buNone/>
            </a:pPr>
            <a:endParaRPr lang="cs-CZ" sz="1800" dirty="0" smtClean="0">
              <a:solidFill>
                <a:srgbClr val="669CF4"/>
              </a:solidFill>
              <a:latin typeface="+mj-lt"/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669CF4"/>
              </a:solidFill>
              <a:latin typeface="+mj-lt"/>
            </a:endParaRPr>
          </a:p>
        </p:txBody>
      </p:sp>
      <p:pic>
        <p:nvPicPr>
          <p:cNvPr id="17410" name="Picture 2" descr="http://img.mf.cz/382/659/priznak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755576" y="2870628"/>
            <a:ext cx="3672408" cy="329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img.mf.cz/382/659/priznak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788024" y="2870628"/>
            <a:ext cx="3672408" cy="329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85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Příštítná tělíska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7992888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>
                <a:solidFill>
                  <a:srgbClr val="669CF4"/>
                </a:solidFill>
                <a:latin typeface="+mj-lt"/>
              </a:rPr>
              <a:t>Poruchy </a:t>
            </a:r>
            <a:r>
              <a:rPr lang="cs-CZ" sz="1800" dirty="0" err="1">
                <a:solidFill>
                  <a:srgbClr val="669CF4"/>
                </a:solidFill>
                <a:latin typeface="+mj-lt"/>
              </a:rPr>
              <a:t>f</a:t>
            </a:r>
            <a:r>
              <a:rPr lang="cs-CZ" sz="1800" dirty="0" err="1" smtClean="0">
                <a:solidFill>
                  <a:srgbClr val="669CF4"/>
                </a:solidFill>
                <a:latin typeface="+mj-lt"/>
              </a:rPr>
              <a:t>ce</a:t>
            </a:r>
            <a:r>
              <a:rPr lang="cs-CZ" sz="1800" dirty="0" smtClean="0">
                <a:solidFill>
                  <a:srgbClr val="669CF4"/>
                </a:solidFill>
                <a:latin typeface="+mj-lt"/>
              </a:rPr>
              <a:t>:</a:t>
            </a:r>
            <a:endParaRPr lang="cs-CZ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accent1"/>
                </a:solidFill>
              </a:rPr>
              <a:t>2. </a:t>
            </a:r>
            <a:r>
              <a:rPr lang="cs-CZ" sz="1800" dirty="0" smtClean="0">
                <a:solidFill>
                  <a:schemeClr val="accent1"/>
                </a:solidFill>
              </a:rPr>
              <a:t>Hyperfunkce</a:t>
            </a:r>
          </a:p>
          <a:p>
            <a:pPr marL="0" indent="0">
              <a:buNone/>
            </a:pPr>
            <a:r>
              <a:rPr lang="cs-CZ" sz="18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Hyperparatyreóza</a:t>
            </a:r>
            <a:endParaRPr lang="cs-CZ" sz="1800" dirty="0">
              <a:solidFill>
                <a:srgbClr val="FFFFFF"/>
              </a:solidFill>
            </a:endParaRPr>
          </a:p>
          <a:p>
            <a:r>
              <a:rPr lang="cs-CZ" sz="1800" dirty="0" smtClean="0">
                <a:solidFill>
                  <a:srgbClr val="FFFFFF"/>
                </a:solidFill>
              </a:rPr>
              <a:t>sekundární </a:t>
            </a:r>
            <a:r>
              <a:rPr lang="cs-CZ" sz="1800" dirty="0" smtClean="0">
                <a:solidFill>
                  <a:srgbClr val="FFFFFF"/>
                </a:solidFill>
              </a:rPr>
              <a:t>– příčinou je porucha , </a:t>
            </a:r>
            <a:r>
              <a:rPr lang="cs-CZ" sz="1800" dirty="0" err="1" smtClean="0">
                <a:solidFill>
                  <a:srgbClr val="FFFFFF"/>
                </a:solidFill>
              </a:rPr>
              <a:t>kt</a:t>
            </a:r>
            <a:r>
              <a:rPr lang="cs-CZ" sz="1800" dirty="0" smtClean="0">
                <a:solidFill>
                  <a:srgbClr val="FFFFFF"/>
                </a:solidFill>
              </a:rPr>
              <a:t>. snižuje koncentraci ionizovaného kalcia v plazmě a </a:t>
            </a:r>
            <a:r>
              <a:rPr lang="cs-CZ" sz="1800" dirty="0" err="1" smtClean="0">
                <a:solidFill>
                  <a:srgbClr val="FFFFFF"/>
                </a:solidFill>
              </a:rPr>
              <a:t>tk</a:t>
            </a:r>
            <a:r>
              <a:rPr lang="cs-CZ" sz="1800" dirty="0" smtClean="0">
                <a:solidFill>
                  <a:srgbClr val="FFFFFF"/>
                </a:solidFill>
              </a:rPr>
              <a:t>. moku, hypovitaminóza vit. D, </a:t>
            </a:r>
            <a:r>
              <a:rPr lang="cs-CZ" sz="1800" dirty="0">
                <a:solidFill>
                  <a:srgbClr val="FFFFFF"/>
                </a:solidFill>
              </a:rPr>
              <a:t>c</a:t>
            </a:r>
            <a:r>
              <a:rPr lang="cs-CZ" sz="1800" dirty="0" smtClean="0">
                <a:solidFill>
                  <a:srgbClr val="FFFFFF"/>
                </a:solidFill>
              </a:rPr>
              <a:t>hronické selhání ledvin (nedostatečné vylučování fosfátů) - </a:t>
            </a:r>
            <a:r>
              <a:rPr lang="cs-CZ" sz="1800" dirty="0" err="1" smtClean="0">
                <a:solidFill>
                  <a:srgbClr val="FFFFFF"/>
                </a:solidFill>
              </a:rPr>
              <a:t>osteodystrofie</a:t>
            </a:r>
            <a:r>
              <a:rPr lang="cs-CZ" sz="1800" dirty="0" smtClean="0">
                <a:solidFill>
                  <a:srgbClr val="FFFFFF"/>
                </a:solidFill>
              </a:rPr>
              <a:t>, </a:t>
            </a:r>
            <a:r>
              <a:rPr lang="cs-CZ" sz="1800" dirty="0" err="1" smtClean="0">
                <a:solidFill>
                  <a:srgbClr val="FFFFFF"/>
                </a:solidFill>
              </a:rPr>
              <a:t>hyperfosfatémie</a:t>
            </a:r>
            <a:endParaRPr lang="cs-CZ" sz="18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669CF4"/>
              </a:solidFill>
              <a:latin typeface="+mj-lt"/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669CF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780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1"/>
                </a:solidFill>
              </a:rPr>
              <a:t>Příštitná</a:t>
            </a:r>
            <a:r>
              <a:rPr lang="cs-CZ" dirty="0" smtClean="0">
                <a:solidFill>
                  <a:schemeClr val="accent1"/>
                </a:solidFill>
              </a:rPr>
              <a:t> tělíska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640960" cy="54006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solidFill>
                  <a:srgbClr val="669CF4"/>
                </a:solidFill>
                <a:latin typeface="+mj-lt"/>
              </a:rPr>
              <a:t>↓</a:t>
            </a:r>
            <a:r>
              <a:rPr lang="cs-CZ" sz="1800" dirty="0">
                <a:solidFill>
                  <a:srgbClr val="669CF4"/>
                </a:solidFill>
                <a:latin typeface="+mj-lt"/>
              </a:rPr>
              <a:t>Ca</a:t>
            </a:r>
            <a:r>
              <a:rPr lang="cs-CZ" sz="1800" baseline="30000" dirty="0">
                <a:solidFill>
                  <a:srgbClr val="669CF4"/>
                </a:solidFill>
                <a:latin typeface="+mj-lt"/>
              </a:rPr>
              <a:t>2+</a:t>
            </a:r>
          </a:p>
          <a:p>
            <a:pPr>
              <a:buFontTx/>
              <a:buNone/>
            </a:pP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Etiologie</a:t>
            </a:r>
            <a:r>
              <a:rPr lang="cs-CZ" sz="1800" dirty="0">
                <a:solidFill>
                  <a:schemeClr val="accent1"/>
                </a:solidFill>
                <a:latin typeface="+mj-lt"/>
              </a:rPr>
              <a:t>:</a:t>
            </a:r>
          </a:p>
          <a:p>
            <a:r>
              <a:rPr lang="cs-CZ" sz="1800" dirty="0" err="1">
                <a:solidFill>
                  <a:schemeClr val="accent1"/>
                </a:solidFill>
                <a:latin typeface="+mj-lt"/>
              </a:rPr>
              <a:t>Hypoparatyreóza</a:t>
            </a:r>
            <a:r>
              <a:rPr lang="cs-CZ" sz="1800" dirty="0">
                <a:solidFill>
                  <a:schemeClr val="accent1"/>
                </a:solidFill>
                <a:latin typeface="+mj-lt"/>
              </a:rPr>
              <a:t> (↓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PTH, ↑</a:t>
            </a:r>
            <a:r>
              <a:rPr lang="cs-CZ" sz="1800" dirty="0">
                <a:solidFill>
                  <a:schemeClr val="accent1"/>
                </a:solidFill>
                <a:latin typeface="+mj-lt"/>
              </a:rPr>
              <a:t>HPO4</a:t>
            </a:r>
            <a:r>
              <a:rPr lang="cs-CZ" sz="1800" baseline="30000" dirty="0">
                <a:solidFill>
                  <a:schemeClr val="accent1"/>
                </a:solidFill>
                <a:latin typeface="+mj-lt"/>
              </a:rPr>
              <a:t>2-</a:t>
            </a:r>
            <a:r>
              <a:rPr lang="cs-CZ" sz="1800" dirty="0">
                <a:solidFill>
                  <a:schemeClr val="accent1"/>
                </a:solidFill>
                <a:latin typeface="+mj-lt"/>
              </a:rPr>
              <a:t>)</a:t>
            </a:r>
          </a:p>
          <a:p>
            <a:r>
              <a:rPr lang="cs-CZ" sz="1800" dirty="0">
                <a:solidFill>
                  <a:schemeClr val="accent1"/>
                </a:solidFill>
                <a:latin typeface="+mj-lt"/>
              </a:rPr>
              <a:t>Vitamin D3 deficience (↑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PTH, ↓</a:t>
            </a:r>
            <a:r>
              <a:rPr lang="cs-CZ" sz="1800" dirty="0">
                <a:solidFill>
                  <a:schemeClr val="accent1"/>
                </a:solidFill>
                <a:latin typeface="+mj-lt"/>
              </a:rPr>
              <a:t>HPO</a:t>
            </a:r>
            <a:r>
              <a:rPr lang="cs-CZ" sz="1800" baseline="-25000" dirty="0">
                <a:solidFill>
                  <a:schemeClr val="accent1"/>
                </a:solidFill>
                <a:latin typeface="+mj-lt"/>
              </a:rPr>
              <a:t>4</a:t>
            </a:r>
            <a:r>
              <a:rPr lang="cs-CZ" sz="1800" baseline="30000" dirty="0">
                <a:solidFill>
                  <a:schemeClr val="accent1"/>
                </a:solidFill>
                <a:latin typeface="+mj-lt"/>
              </a:rPr>
              <a:t>2-</a:t>
            </a:r>
            <a:r>
              <a:rPr lang="cs-CZ" sz="1800" dirty="0">
                <a:solidFill>
                  <a:schemeClr val="accent1"/>
                </a:solidFill>
                <a:latin typeface="+mj-lt"/>
              </a:rPr>
              <a:t>)</a:t>
            </a:r>
          </a:p>
          <a:p>
            <a:r>
              <a:rPr lang="cs-CZ" sz="1800" dirty="0">
                <a:solidFill>
                  <a:schemeClr val="accent1"/>
                </a:solidFill>
                <a:latin typeface="+mj-lt"/>
              </a:rPr>
              <a:t>Pankreatitida</a:t>
            </a:r>
          </a:p>
          <a:p>
            <a:r>
              <a:rPr lang="cs-CZ" sz="1800" dirty="0">
                <a:solidFill>
                  <a:schemeClr val="accent1"/>
                </a:solidFill>
                <a:latin typeface="+mj-lt"/>
              </a:rPr>
              <a:t>Chronické selhání ledvin (↑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PTH, ↑</a:t>
            </a:r>
            <a:r>
              <a:rPr lang="cs-CZ" sz="1800" dirty="0">
                <a:solidFill>
                  <a:schemeClr val="accent1"/>
                </a:solidFill>
              </a:rPr>
              <a:t> HPO</a:t>
            </a:r>
            <a:r>
              <a:rPr lang="cs-CZ" sz="1800" baseline="-25000" dirty="0">
                <a:solidFill>
                  <a:schemeClr val="accent1"/>
                </a:solidFill>
              </a:rPr>
              <a:t>4</a:t>
            </a:r>
            <a:r>
              <a:rPr lang="cs-CZ" sz="1800" baseline="30000" dirty="0">
                <a:solidFill>
                  <a:schemeClr val="accent1"/>
                </a:solidFill>
              </a:rPr>
              <a:t>2-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)</a:t>
            </a:r>
            <a:endParaRPr lang="cs-CZ" sz="1800" dirty="0">
              <a:solidFill>
                <a:schemeClr val="accent1"/>
              </a:solidFill>
              <a:latin typeface="+mj-lt"/>
            </a:endParaRPr>
          </a:p>
          <a:p>
            <a:r>
              <a:rPr lang="cs-CZ" sz="1800" dirty="0">
                <a:solidFill>
                  <a:schemeClr val="accent1"/>
                </a:solidFill>
                <a:latin typeface="+mj-lt"/>
              </a:rPr>
              <a:t>Malnutrice (↑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PTH, ↓Mg</a:t>
            </a:r>
            <a:r>
              <a:rPr lang="cs-CZ" sz="1800" baseline="30000" dirty="0">
                <a:solidFill>
                  <a:schemeClr val="accent1"/>
                </a:solidFill>
                <a:latin typeface="+mj-lt"/>
              </a:rPr>
              <a:t>2</a:t>
            </a:r>
            <a:r>
              <a:rPr lang="cs-CZ" sz="1800" baseline="30000" dirty="0" smtClean="0">
                <a:solidFill>
                  <a:schemeClr val="accent1"/>
                </a:solidFill>
                <a:latin typeface="+mj-lt"/>
              </a:rPr>
              <a:t>+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)</a:t>
            </a:r>
          </a:p>
          <a:p>
            <a:endParaRPr lang="cs-CZ" sz="1800" dirty="0">
              <a:solidFill>
                <a:schemeClr val="accent1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solidFill>
                  <a:srgbClr val="669CF4"/>
                </a:solidFill>
                <a:latin typeface="+mj-lt"/>
              </a:rPr>
              <a:t>↑</a:t>
            </a:r>
            <a:r>
              <a:rPr lang="cs-CZ" sz="1800" dirty="0">
                <a:solidFill>
                  <a:srgbClr val="669CF4"/>
                </a:solidFill>
                <a:latin typeface="+mj-lt"/>
              </a:rPr>
              <a:t>Ca</a:t>
            </a:r>
            <a:r>
              <a:rPr lang="cs-CZ" sz="1800" baseline="30000" dirty="0">
                <a:solidFill>
                  <a:srgbClr val="669CF4"/>
                </a:solidFill>
                <a:latin typeface="+mj-lt"/>
              </a:rPr>
              <a:t>2</a:t>
            </a:r>
            <a:r>
              <a:rPr lang="cs-CZ" sz="1800" baseline="30000" dirty="0" smtClean="0">
                <a:solidFill>
                  <a:srgbClr val="669CF4"/>
                </a:solidFill>
                <a:latin typeface="+mj-lt"/>
              </a:rPr>
              <a:t>+</a:t>
            </a:r>
            <a:endParaRPr lang="cs-CZ" sz="2000" b="1" baseline="30000" dirty="0">
              <a:latin typeface="Arial" charset="0"/>
            </a:endParaRPr>
          </a:p>
          <a:p>
            <a:r>
              <a:rPr lang="cs-CZ" sz="1800" dirty="0">
                <a:solidFill>
                  <a:schemeClr val="accent1"/>
                </a:solidFill>
                <a:latin typeface="+mj-lt"/>
              </a:rPr>
              <a:t>Etiologie:</a:t>
            </a:r>
          </a:p>
          <a:p>
            <a:r>
              <a:rPr lang="cs-CZ" sz="1800" dirty="0">
                <a:solidFill>
                  <a:schemeClr val="accent1"/>
                </a:solidFill>
                <a:latin typeface="+mj-lt"/>
              </a:rPr>
              <a:t>Primární </a:t>
            </a:r>
            <a:r>
              <a:rPr lang="cs-CZ" sz="1800" dirty="0" err="1">
                <a:solidFill>
                  <a:schemeClr val="accent1"/>
                </a:solidFill>
                <a:latin typeface="+mj-lt"/>
              </a:rPr>
              <a:t>hyperparatyreóza</a:t>
            </a:r>
            <a:r>
              <a:rPr lang="cs-CZ" sz="1800" dirty="0">
                <a:solidFill>
                  <a:schemeClr val="accent1"/>
                </a:solidFill>
                <a:latin typeface="+mj-lt"/>
              </a:rPr>
              <a:t> (↑ 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PTH, ↓</a:t>
            </a:r>
            <a:r>
              <a:rPr lang="cs-CZ" sz="1800" dirty="0" smtClean="0">
                <a:solidFill>
                  <a:schemeClr val="accent1"/>
                </a:solidFill>
              </a:rPr>
              <a:t> </a:t>
            </a:r>
            <a:r>
              <a:rPr lang="cs-CZ" sz="1800" dirty="0">
                <a:solidFill>
                  <a:schemeClr val="accent1"/>
                </a:solidFill>
              </a:rPr>
              <a:t>HPO</a:t>
            </a:r>
            <a:r>
              <a:rPr lang="cs-CZ" sz="1800" baseline="-25000" dirty="0">
                <a:solidFill>
                  <a:schemeClr val="accent1"/>
                </a:solidFill>
              </a:rPr>
              <a:t>4</a:t>
            </a:r>
            <a:r>
              <a:rPr lang="cs-CZ" sz="1800" baseline="30000" dirty="0">
                <a:solidFill>
                  <a:schemeClr val="accent1"/>
                </a:solidFill>
              </a:rPr>
              <a:t>2-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)</a:t>
            </a:r>
            <a:endParaRPr lang="cs-CZ" sz="1800" dirty="0">
              <a:solidFill>
                <a:schemeClr val="accent1"/>
              </a:solidFill>
              <a:latin typeface="+mj-lt"/>
            </a:endParaRPr>
          </a:p>
          <a:p>
            <a:r>
              <a:rPr lang="cs-CZ" sz="1800" dirty="0">
                <a:solidFill>
                  <a:schemeClr val="accent1"/>
                </a:solidFill>
                <a:latin typeface="+mj-lt"/>
              </a:rPr>
              <a:t>Vit. D3 intoxikace (↓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PTH, ↑</a:t>
            </a:r>
            <a:r>
              <a:rPr lang="cs-CZ" sz="1800" dirty="0" smtClean="0">
                <a:solidFill>
                  <a:schemeClr val="accent1"/>
                </a:solidFill>
              </a:rPr>
              <a:t> </a:t>
            </a:r>
            <a:r>
              <a:rPr lang="cs-CZ" sz="1800" dirty="0">
                <a:solidFill>
                  <a:schemeClr val="accent1"/>
                </a:solidFill>
              </a:rPr>
              <a:t>HPO</a:t>
            </a:r>
            <a:r>
              <a:rPr lang="cs-CZ" sz="1800" baseline="-25000" dirty="0">
                <a:solidFill>
                  <a:schemeClr val="accent1"/>
                </a:solidFill>
              </a:rPr>
              <a:t>4</a:t>
            </a:r>
            <a:r>
              <a:rPr lang="cs-CZ" sz="1800" baseline="30000" dirty="0">
                <a:solidFill>
                  <a:schemeClr val="accent1"/>
                </a:solidFill>
              </a:rPr>
              <a:t>2-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)</a:t>
            </a:r>
            <a:endParaRPr lang="cs-CZ" sz="1800" dirty="0">
              <a:solidFill>
                <a:schemeClr val="accent1"/>
              </a:solidFill>
              <a:latin typeface="+mj-lt"/>
            </a:endParaRPr>
          </a:p>
          <a:p>
            <a:r>
              <a:rPr lang="cs-CZ" sz="1800" dirty="0">
                <a:solidFill>
                  <a:schemeClr val="accent1"/>
                </a:solidFill>
                <a:latin typeface="+mj-lt"/>
              </a:rPr>
              <a:t>Insuficience kůry 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nadledvin (kortizol </a:t>
            </a:r>
            <a:r>
              <a:rPr lang="cs-CZ" sz="1800" dirty="0">
                <a:solidFill>
                  <a:schemeClr val="accent1"/>
                </a:solidFill>
                <a:latin typeface="+mj-lt"/>
              </a:rPr>
              <a:t>inhibuje resorpci Ca</a:t>
            </a:r>
            <a:r>
              <a:rPr lang="cs-CZ" sz="1800" baseline="30000" dirty="0">
                <a:solidFill>
                  <a:schemeClr val="accent1"/>
                </a:solidFill>
                <a:latin typeface="+mj-lt"/>
              </a:rPr>
              <a:t>2+ </a:t>
            </a:r>
            <a:r>
              <a:rPr lang="cs-CZ" sz="1800" dirty="0">
                <a:solidFill>
                  <a:schemeClr val="accent1"/>
                </a:solidFill>
                <a:latin typeface="+mj-lt"/>
              </a:rPr>
              <a:t>ve střevě)</a:t>
            </a:r>
          </a:p>
          <a:p>
            <a:r>
              <a:rPr lang="cs-CZ" sz="1800" dirty="0">
                <a:solidFill>
                  <a:schemeClr val="accent1"/>
                </a:solidFill>
                <a:latin typeface="+mj-lt"/>
              </a:rPr>
              <a:t>Malignity (ca prsu, bronchogenní ca, myelom</a:t>
            </a:r>
            <a:r>
              <a:rPr lang="cs-CZ" sz="1800" dirty="0" smtClean="0">
                <a:solidFill>
                  <a:schemeClr val="accent1"/>
                </a:solidFill>
                <a:latin typeface="+mj-lt"/>
              </a:rPr>
              <a:t>) - (</a:t>
            </a:r>
            <a:r>
              <a:rPr lang="cs-CZ" sz="1800" dirty="0" err="1">
                <a:solidFill>
                  <a:schemeClr val="accent1"/>
                </a:solidFill>
                <a:latin typeface="+mj-lt"/>
              </a:rPr>
              <a:t>PTHrP</a:t>
            </a:r>
            <a:r>
              <a:rPr lang="cs-CZ" sz="1800" dirty="0">
                <a:solidFill>
                  <a:schemeClr val="accent1"/>
                </a:solidFill>
                <a:latin typeface="+mj-lt"/>
              </a:rPr>
              <a:t>, IL-6 nebo jiný </a:t>
            </a:r>
            <a:r>
              <a:rPr lang="cs-CZ" sz="1800" dirty="0" err="1">
                <a:solidFill>
                  <a:schemeClr val="accent1"/>
                </a:solidFill>
                <a:latin typeface="+mj-lt"/>
              </a:rPr>
              <a:t>cytokin</a:t>
            </a:r>
            <a:r>
              <a:rPr lang="cs-CZ" sz="1800" dirty="0">
                <a:solidFill>
                  <a:schemeClr val="accent1"/>
                </a:solidFill>
                <a:latin typeface="+mj-lt"/>
              </a:rPr>
              <a:t>)</a:t>
            </a:r>
          </a:p>
          <a:p>
            <a:r>
              <a:rPr lang="cs-CZ" sz="1800" dirty="0">
                <a:solidFill>
                  <a:schemeClr val="accent1"/>
                </a:solidFill>
                <a:latin typeface="+mj-lt"/>
              </a:rPr>
              <a:t>Imobilizace</a:t>
            </a:r>
          </a:p>
          <a:p>
            <a:r>
              <a:rPr lang="cs-CZ" sz="1800" dirty="0">
                <a:solidFill>
                  <a:schemeClr val="accent1"/>
                </a:solidFill>
                <a:latin typeface="+mj-lt"/>
              </a:rPr>
              <a:t>Sarkoidóza (tvorba 1,25-OH-D3 vit. v makrofázích)</a:t>
            </a:r>
          </a:p>
          <a:p>
            <a:pPr marL="0" indent="0">
              <a:buNone/>
            </a:pPr>
            <a:endParaRPr lang="cs-CZ" sz="1800" dirty="0" smtClean="0">
              <a:solidFill>
                <a:srgbClr val="669CF4"/>
              </a:solidFill>
              <a:latin typeface="+mj-lt"/>
            </a:endParaRPr>
          </a:p>
        </p:txBody>
      </p:sp>
      <p:pic>
        <p:nvPicPr>
          <p:cNvPr id="9218" name="Picture 2" descr="http://upload.wikimedia.org/wikipedia/commons/thumb/2/23/Calcium_regulation.png/330px-Calcium_regul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89509"/>
            <a:ext cx="292463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46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Kůra nadledvin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8487" y="1283407"/>
            <a:ext cx="8075240" cy="4637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err="1" smtClean="0">
                <a:solidFill>
                  <a:srgbClr val="669CF4"/>
                </a:solidFill>
                <a:latin typeface="+mj-lt"/>
              </a:rPr>
              <a:t>Fce</a:t>
            </a:r>
            <a:r>
              <a:rPr lang="cs-CZ" sz="2000" dirty="0" smtClean="0">
                <a:solidFill>
                  <a:srgbClr val="669CF4"/>
                </a:solidFill>
                <a:latin typeface="+mj-lt"/>
              </a:rPr>
              <a:t>:</a:t>
            </a:r>
          </a:p>
          <a:p>
            <a:r>
              <a:rPr lang="cs-CZ" sz="2000" dirty="0" err="1">
                <a:solidFill>
                  <a:srgbClr val="FFFFFF"/>
                </a:solidFill>
              </a:rPr>
              <a:t>s</a:t>
            </a:r>
            <a:r>
              <a:rPr lang="cs-CZ" sz="2000" dirty="0" err="1" smtClean="0">
                <a:solidFill>
                  <a:srgbClr val="FFFFFF"/>
                </a:solidFill>
              </a:rPr>
              <a:t>teroidogeneze</a:t>
            </a:r>
            <a:endParaRPr lang="cs-CZ" sz="2000" dirty="0" smtClean="0">
              <a:solidFill>
                <a:srgbClr val="FFFFFF"/>
              </a:solidFill>
            </a:endParaRPr>
          </a:p>
          <a:p>
            <a:r>
              <a:rPr lang="cs-CZ" sz="2000" dirty="0" smtClean="0">
                <a:solidFill>
                  <a:srgbClr val="FFFFFF"/>
                </a:solidFill>
              </a:rPr>
              <a:t>tři </a:t>
            </a:r>
            <a:r>
              <a:rPr lang="cs-CZ" sz="2000" dirty="0" smtClean="0">
                <a:solidFill>
                  <a:srgbClr val="FFFFFF"/>
                </a:solidFill>
              </a:rPr>
              <a:t>zóny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 err="1" smtClean="0">
                <a:solidFill>
                  <a:srgbClr val="FFFFFF"/>
                </a:solidFill>
              </a:rPr>
              <a:t>Glomerulosa</a:t>
            </a:r>
            <a:r>
              <a:rPr lang="cs-CZ" sz="2000" dirty="0" smtClean="0">
                <a:solidFill>
                  <a:srgbClr val="FFFFFF"/>
                </a:solidFill>
              </a:rPr>
              <a:t> </a:t>
            </a:r>
            <a:r>
              <a:rPr lang="cs-CZ" sz="2000" dirty="0">
                <a:solidFill>
                  <a:srgbClr val="FFFFFF"/>
                </a:solidFill>
              </a:rPr>
              <a:t>(zevní) </a:t>
            </a:r>
            <a:r>
              <a:rPr lang="cs-CZ" sz="2000" dirty="0" err="1" smtClean="0">
                <a:solidFill>
                  <a:srgbClr val="FFFFFF"/>
                </a:solidFill>
              </a:rPr>
              <a:t>mineralkortikoidy</a:t>
            </a:r>
            <a:r>
              <a:rPr lang="cs-CZ" sz="2000" dirty="0" smtClean="0">
                <a:solidFill>
                  <a:srgbClr val="FFFFFF"/>
                </a:solidFill>
              </a:rPr>
              <a:t> - aldosteron, </a:t>
            </a:r>
            <a:r>
              <a:rPr lang="cs-CZ" sz="2000" dirty="0" smtClean="0">
                <a:solidFill>
                  <a:srgbClr val="FFFFFF"/>
                </a:solidFill>
              </a:rPr>
              <a:t>angiotensin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 err="1" smtClean="0">
                <a:solidFill>
                  <a:srgbClr val="FFFFFF"/>
                </a:solidFill>
              </a:rPr>
              <a:t>Fascikulata</a:t>
            </a:r>
            <a:r>
              <a:rPr lang="cs-CZ" sz="2000" dirty="0" smtClean="0">
                <a:solidFill>
                  <a:srgbClr val="FFFFFF"/>
                </a:solidFill>
              </a:rPr>
              <a:t> </a:t>
            </a:r>
            <a:r>
              <a:rPr lang="cs-CZ" sz="2000" dirty="0">
                <a:solidFill>
                  <a:srgbClr val="FFFFFF"/>
                </a:solidFill>
              </a:rPr>
              <a:t>(střední) glukokortikoidy, </a:t>
            </a:r>
            <a:r>
              <a:rPr lang="cs-CZ" sz="2000" dirty="0" smtClean="0">
                <a:solidFill>
                  <a:srgbClr val="FFFFFF"/>
                </a:solidFill>
              </a:rPr>
              <a:t>ACTH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 err="1" smtClean="0">
                <a:solidFill>
                  <a:srgbClr val="FFFFFF"/>
                </a:solidFill>
              </a:rPr>
              <a:t>Retikularis</a:t>
            </a:r>
            <a:r>
              <a:rPr lang="cs-CZ" sz="2000" dirty="0" smtClean="0">
                <a:solidFill>
                  <a:srgbClr val="FFFFFF"/>
                </a:solidFill>
              </a:rPr>
              <a:t>  </a:t>
            </a:r>
            <a:r>
              <a:rPr lang="cs-CZ" sz="2000" dirty="0">
                <a:solidFill>
                  <a:srgbClr val="FFFFFF"/>
                </a:solidFill>
              </a:rPr>
              <a:t>(vnitřní) androgeny, </a:t>
            </a:r>
            <a:r>
              <a:rPr lang="cs-CZ" sz="2000" dirty="0" smtClean="0">
                <a:solidFill>
                  <a:srgbClr val="FFFFFF"/>
                </a:solidFill>
              </a:rPr>
              <a:t>ACTH</a:t>
            </a:r>
          </a:p>
          <a:p>
            <a:pPr marL="0" indent="0">
              <a:buNone/>
            </a:pPr>
            <a:endParaRPr lang="cs-CZ" sz="2000" dirty="0">
              <a:solidFill>
                <a:srgbClr val="FFFFFF"/>
              </a:solidFill>
            </a:endParaRPr>
          </a:p>
          <a:p>
            <a:r>
              <a:rPr lang="cs-CZ" sz="2000" dirty="0" smtClean="0">
                <a:solidFill>
                  <a:srgbClr val="FFFFFF"/>
                </a:solidFill>
              </a:rPr>
              <a:t>různá </a:t>
            </a:r>
            <a:r>
              <a:rPr lang="cs-CZ" sz="2000" dirty="0">
                <a:solidFill>
                  <a:srgbClr val="FFFFFF"/>
                </a:solidFill>
              </a:rPr>
              <a:t>enzymová výbava</a:t>
            </a:r>
          </a:p>
          <a:p>
            <a:r>
              <a:rPr lang="cs-CZ" sz="2000" dirty="0" smtClean="0">
                <a:solidFill>
                  <a:srgbClr val="FFFFFF"/>
                </a:solidFill>
              </a:rPr>
              <a:t>enzymové defekty</a:t>
            </a:r>
          </a:p>
          <a:p>
            <a:pPr marL="0" indent="0">
              <a:buNone/>
            </a:pPr>
            <a:endParaRPr lang="cs-CZ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cs-CZ" sz="2000" dirty="0" smtClean="0">
              <a:solidFill>
                <a:srgbClr val="669CF4"/>
              </a:solidFill>
              <a:latin typeface="+mj-lt"/>
            </a:endParaRPr>
          </a:p>
        </p:txBody>
      </p:sp>
      <p:pic>
        <p:nvPicPr>
          <p:cNvPr id="4098" name="Picture 2" descr="http://www.szs-tabor.cz/Projekt/projekt/som/Obrazovy_pruvodce/tema/t14/14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1752"/>
            <a:ext cx="3589018" cy="323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42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ars.els-cdn.com/content/image/1-s2.0-S0140673603134927-g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5344589" cy="643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99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Receptory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400" y="1412776"/>
            <a:ext cx="6828903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solidFill>
                  <a:srgbClr val="669CF4"/>
                </a:solidFill>
                <a:latin typeface="+mj-lt"/>
              </a:rPr>
              <a:t>Receptory </a:t>
            </a:r>
            <a:r>
              <a:rPr lang="cs-CZ" sz="2000" dirty="0">
                <a:solidFill>
                  <a:srgbClr val="669CF4"/>
                </a:solidFill>
                <a:latin typeface="+mj-lt"/>
              </a:rPr>
              <a:t>vážou specifické </a:t>
            </a:r>
            <a:r>
              <a:rPr lang="cs-CZ" sz="2000" dirty="0" smtClean="0">
                <a:solidFill>
                  <a:srgbClr val="669CF4"/>
                </a:solidFill>
                <a:latin typeface="+mj-lt"/>
              </a:rPr>
              <a:t>ligandy</a:t>
            </a:r>
          </a:p>
          <a:p>
            <a:r>
              <a:rPr lang="cs-CZ" sz="2000" dirty="0">
                <a:solidFill>
                  <a:schemeClr val="accent1"/>
                </a:solidFill>
                <a:latin typeface="+mj-lt"/>
              </a:rPr>
              <a:t>s</a:t>
            </a:r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ignální molekuly rozpoznávající </a:t>
            </a:r>
            <a:r>
              <a:rPr lang="cs-CZ" sz="2000" dirty="0">
                <a:solidFill>
                  <a:schemeClr val="accent1"/>
                </a:solidFill>
                <a:latin typeface="+mj-lt"/>
              </a:rPr>
              <a:t>cílové </a:t>
            </a:r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b.</a:t>
            </a:r>
          </a:p>
          <a:p>
            <a:endParaRPr lang="cs-CZ" sz="2000" dirty="0">
              <a:solidFill>
                <a:schemeClr val="accent1"/>
              </a:solidFill>
              <a:latin typeface="+mj-lt"/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rgbClr val="669CF4"/>
                </a:solidFill>
                <a:latin typeface="+mj-lt"/>
              </a:rPr>
              <a:t>Třídy membránových receptorů</a:t>
            </a:r>
          </a:p>
          <a:p>
            <a:r>
              <a:rPr lang="en-US" sz="2000" dirty="0">
                <a:solidFill>
                  <a:schemeClr val="accent1"/>
                </a:solidFill>
                <a:latin typeface="+mj-lt"/>
              </a:rPr>
              <a:t>Li</a:t>
            </a:r>
            <a:r>
              <a:rPr lang="cs-CZ" sz="2000" dirty="0" err="1">
                <a:solidFill>
                  <a:schemeClr val="accent1"/>
                </a:solidFill>
                <a:latin typeface="+mj-lt"/>
              </a:rPr>
              <a:t>gandem</a:t>
            </a:r>
            <a:r>
              <a:rPr lang="cs-CZ" sz="2000" dirty="0">
                <a:solidFill>
                  <a:schemeClr val="accent1"/>
                </a:solidFill>
                <a:latin typeface="+mj-lt"/>
              </a:rPr>
              <a:t> řízený kanál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  <a:p>
            <a:r>
              <a:rPr lang="cs-CZ" sz="2000" dirty="0">
                <a:solidFill>
                  <a:schemeClr val="accent1"/>
                </a:solidFill>
                <a:latin typeface="+mj-lt"/>
              </a:rPr>
              <a:t>Receptory s enzymatickou aktivitou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  <a:p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G</a:t>
            </a:r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-</a:t>
            </a:r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+mj-lt"/>
              </a:rPr>
              <a:t>protei</a:t>
            </a:r>
            <a:r>
              <a:rPr lang="cs-CZ" sz="2000" dirty="0" err="1">
                <a:solidFill>
                  <a:schemeClr val="accent1"/>
                </a:solidFill>
                <a:latin typeface="+mj-lt"/>
              </a:rPr>
              <a:t>ny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  <a:p>
            <a:r>
              <a:rPr lang="en-US" sz="2000" dirty="0">
                <a:solidFill>
                  <a:schemeClr val="accent1"/>
                </a:solidFill>
                <a:latin typeface="+mj-lt"/>
              </a:rPr>
              <a:t>Integrin</a:t>
            </a:r>
            <a:r>
              <a:rPr lang="cs-CZ" sz="2000" dirty="0">
                <a:solidFill>
                  <a:schemeClr val="accent1"/>
                </a:solidFill>
                <a:latin typeface="+mj-lt"/>
              </a:rPr>
              <a:t>y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  <a:p>
            <a:endParaRPr lang="en-US" sz="18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68960"/>
            <a:ext cx="2517780" cy="335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85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Kůra nadledvin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9443" y="1146076"/>
            <a:ext cx="8514531" cy="563572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600" dirty="0" smtClean="0">
                <a:solidFill>
                  <a:srgbClr val="669CF4"/>
                </a:solidFill>
                <a:latin typeface="+mj-lt"/>
              </a:rPr>
              <a:t>Poruchy </a:t>
            </a:r>
            <a:r>
              <a:rPr lang="cs-CZ" sz="2600" dirty="0" err="1">
                <a:solidFill>
                  <a:srgbClr val="669CF4"/>
                </a:solidFill>
                <a:latin typeface="+mj-lt"/>
              </a:rPr>
              <a:t>f</a:t>
            </a:r>
            <a:r>
              <a:rPr lang="cs-CZ" sz="2600" dirty="0" err="1" smtClean="0">
                <a:solidFill>
                  <a:srgbClr val="669CF4"/>
                </a:solidFill>
                <a:latin typeface="+mj-lt"/>
              </a:rPr>
              <a:t>ce</a:t>
            </a:r>
            <a:r>
              <a:rPr lang="cs-CZ" sz="2600" dirty="0" smtClean="0">
                <a:solidFill>
                  <a:srgbClr val="669CF4"/>
                </a:solidFill>
                <a:latin typeface="+mj-lt"/>
              </a:rPr>
              <a:t>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600" dirty="0" smtClean="0">
                <a:solidFill>
                  <a:srgbClr val="669CF4"/>
                </a:solidFill>
                <a:latin typeface="+mj-lt"/>
              </a:rPr>
              <a:t>Primární /sekundární</a:t>
            </a:r>
            <a:endParaRPr lang="cs-CZ" sz="2600" dirty="0">
              <a:solidFill>
                <a:srgbClr val="669CF4"/>
              </a:solidFill>
              <a:latin typeface="+mj-lt"/>
            </a:endParaRPr>
          </a:p>
          <a:p>
            <a:pPr>
              <a:lnSpc>
                <a:spcPct val="120000"/>
              </a:lnSpc>
              <a:buAutoNum type="arabicPeriod"/>
            </a:pPr>
            <a:r>
              <a:rPr lang="cs-CZ" sz="2600" dirty="0" smtClean="0">
                <a:solidFill>
                  <a:srgbClr val="FFFFFF"/>
                </a:solidFill>
                <a:latin typeface="+mj-lt"/>
              </a:rPr>
              <a:t>Hypofunkce </a:t>
            </a:r>
            <a:endParaRPr lang="cs-CZ" sz="2600" dirty="0">
              <a:solidFill>
                <a:srgbClr val="FFFFFF"/>
              </a:solidFill>
              <a:latin typeface="+mj-lt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cs-CZ" sz="2600" dirty="0" err="1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Hypokortikalismus</a:t>
            </a:r>
            <a:endParaRPr lang="cs-CZ" sz="2600" dirty="0">
              <a:solidFill>
                <a:schemeClr val="bg1">
                  <a:lumMod val="40000"/>
                  <a:lumOff val="60000"/>
                </a:schemeClr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cs-CZ" sz="2600" dirty="0">
                <a:solidFill>
                  <a:srgbClr val="FFFFFF"/>
                </a:solidFill>
                <a:latin typeface="+mj-lt"/>
              </a:rPr>
              <a:t>p</a:t>
            </a:r>
            <a:r>
              <a:rPr lang="cs-CZ" sz="2600" dirty="0" smtClean="0">
                <a:solidFill>
                  <a:srgbClr val="FFFFFF"/>
                </a:solidFill>
                <a:latin typeface="+mj-lt"/>
              </a:rPr>
              <a:t>rimární  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600" dirty="0" smtClean="0">
              <a:solidFill>
                <a:srgbClr val="FFFFFF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600" dirty="0" err="1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Addisonova</a:t>
            </a:r>
            <a:r>
              <a:rPr lang="cs-CZ" sz="26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 choroba </a:t>
            </a:r>
            <a:r>
              <a:rPr lang="cs-CZ" sz="2600" dirty="0" smtClean="0">
                <a:solidFill>
                  <a:srgbClr val="FFFFFF"/>
                </a:solidFill>
                <a:latin typeface="+mj-lt"/>
              </a:rPr>
              <a:t>(</a:t>
            </a:r>
            <a:r>
              <a:rPr lang="cs-CZ" sz="2600" dirty="0" err="1" smtClean="0">
                <a:solidFill>
                  <a:srgbClr val="FFFFFF"/>
                </a:solidFill>
                <a:latin typeface="+mj-lt"/>
              </a:rPr>
              <a:t>autoimunnitní</a:t>
            </a:r>
            <a:r>
              <a:rPr lang="cs-CZ" sz="2600" dirty="0" smtClean="0">
                <a:solidFill>
                  <a:srgbClr val="FFFFFF"/>
                </a:solidFill>
                <a:latin typeface="+mj-lt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cs-CZ" sz="2600" dirty="0">
                <a:solidFill>
                  <a:srgbClr val="FFFFFF"/>
                </a:solidFill>
                <a:latin typeface="+mj-lt"/>
              </a:rPr>
              <a:t>destruktivní proces zpravidla v celém rozsahu kortexu - při postupné destrukci kůry nadledvin zpočátku snížená tolerance stresu, adrenální insuficience se manifestuje až v okamžiku zničeno ~90% žlázy</a:t>
            </a:r>
          </a:p>
          <a:p>
            <a:pPr>
              <a:lnSpc>
                <a:spcPct val="120000"/>
              </a:lnSpc>
            </a:pPr>
            <a:r>
              <a:rPr lang="cs-CZ" sz="2600" dirty="0">
                <a:solidFill>
                  <a:srgbClr val="FFFFFF"/>
                </a:solidFill>
                <a:latin typeface="+mj-lt"/>
              </a:rPr>
              <a:t>je snížená produkce kortizolu, aldosteronu a adrenálních androgenů – život ohrožující stav (tzv. </a:t>
            </a:r>
            <a:r>
              <a:rPr lang="cs-CZ" sz="2600" dirty="0" err="1">
                <a:solidFill>
                  <a:srgbClr val="FFFFFF"/>
                </a:solidFill>
                <a:latin typeface="+mj-lt"/>
              </a:rPr>
              <a:t>Addisonská</a:t>
            </a:r>
            <a:r>
              <a:rPr lang="cs-CZ" sz="2600" dirty="0">
                <a:solidFill>
                  <a:srgbClr val="FFFFFF"/>
                </a:solidFill>
                <a:latin typeface="+mj-lt"/>
              </a:rPr>
              <a:t> krize)</a:t>
            </a:r>
          </a:p>
          <a:p>
            <a:pPr>
              <a:lnSpc>
                <a:spcPct val="120000"/>
              </a:lnSpc>
            </a:pPr>
            <a:r>
              <a:rPr lang="cs-CZ" sz="2600" dirty="0" smtClean="0">
                <a:solidFill>
                  <a:srgbClr val="FFFFFF"/>
                </a:solidFill>
                <a:latin typeface="+mj-lt"/>
              </a:rPr>
              <a:t>symptomy</a:t>
            </a:r>
            <a:r>
              <a:rPr lang="cs-CZ" sz="2600" dirty="0">
                <a:solidFill>
                  <a:srgbClr val="FFFFFF"/>
                </a:solidFill>
                <a:latin typeface="+mj-lt"/>
              </a:rPr>
              <a:t>: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2600" dirty="0" smtClean="0">
                <a:solidFill>
                  <a:srgbClr val="FFFFFF"/>
                </a:solidFill>
                <a:latin typeface="+mj-lt"/>
              </a:rPr>
              <a:t>slabost </a:t>
            </a:r>
            <a:r>
              <a:rPr lang="cs-CZ" sz="2600" dirty="0">
                <a:solidFill>
                  <a:srgbClr val="FFFFFF"/>
                </a:solidFill>
                <a:latin typeface="+mj-lt"/>
              </a:rPr>
              <a:t>(↑</a:t>
            </a:r>
            <a:r>
              <a:rPr lang="cs-CZ" sz="2600" dirty="0" smtClean="0">
                <a:solidFill>
                  <a:srgbClr val="FFFFFF"/>
                </a:solidFill>
                <a:latin typeface="+mj-lt"/>
              </a:rPr>
              <a:t>K), anorexie</a:t>
            </a:r>
            <a:r>
              <a:rPr lang="cs-CZ" sz="2600" dirty="0">
                <a:solidFill>
                  <a:srgbClr val="FFFFFF"/>
                </a:solidFill>
                <a:latin typeface="+mj-lt"/>
              </a:rPr>
              <a:t>, hypotenze (↓</a:t>
            </a:r>
            <a:r>
              <a:rPr lang="cs-CZ" sz="2600" dirty="0" smtClean="0">
                <a:solidFill>
                  <a:srgbClr val="FFFFFF"/>
                </a:solidFill>
                <a:latin typeface="+mj-lt"/>
              </a:rPr>
              <a:t>Na), </a:t>
            </a:r>
            <a:r>
              <a:rPr lang="cs-CZ" sz="2600" dirty="0" err="1" smtClean="0">
                <a:solidFill>
                  <a:srgbClr val="FFFFFF"/>
                </a:solidFill>
                <a:latin typeface="+mj-lt"/>
              </a:rPr>
              <a:t>nausea</a:t>
            </a:r>
            <a:r>
              <a:rPr lang="cs-CZ" sz="2600" dirty="0">
                <a:solidFill>
                  <a:srgbClr val="FFFFFF"/>
                </a:solidFill>
                <a:latin typeface="+mj-lt"/>
              </a:rPr>
              <a:t>, průjem nebo konstipace (↑</a:t>
            </a:r>
            <a:r>
              <a:rPr lang="cs-CZ" sz="2600" dirty="0" smtClean="0">
                <a:solidFill>
                  <a:srgbClr val="FFFFFF"/>
                </a:solidFill>
                <a:latin typeface="+mj-lt"/>
              </a:rPr>
              <a:t>Ca), zvracení, hypoglykemie, bolest </a:t>
            </a:r>
            <a:r>
              <a:rPr lang="cs-CZ" sz="2600" dirty="0">
                <a:solidFill>
                  <a:srgbClr val="FFFFFF"/>
                </a:solidFill>
                <a:latin typeface="+mj-lt"/>
              </a:rPr>
              <a:t>břicha (</a:t>
            </a:r>
            <a:r>
              <a:rPr lang="cs-CZ" sz="2600" dirty="0" smtClean="0">
                <a:solidFill>
                  <a:srgbClr val="FFFFFF"/>
                </a:solidFill>
                <a:latin typeface="+mj-lt"/>
              </a:rPr>
              <a:t>lymfocytóza), ztráta váhy, </a:t>
            </a:r>
            <a:r>
              <a:rPr lang="cs-CZ" sz="2600" dirty="0" err="1" smtClean="0">
                <a:solidFill>
                  <a:srgbClr val="FFFFFF"/>
                </a:solidFill>
                <a:latin typeface="+mj-lt"/>
              </a:rPr>
              <a:t>hyperpigmentace</a:t>
            </a:r>
            <a:endParaRPr lang="cs-CZ" sz="2600" dirty="0" smtClean="0">
              <a:solidFill>
                <a:srgbClr val="FFFFFF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2600" dirty="0" smtClean="0">
              <a:solidFill>
                <a:srgbClr val="FFFFFF"/>
              </a:solidFill>
              <a:latin typeface="+mj-lt"/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cs-CZ" sz="2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Adrenokortikální</a:t>
            </a:r>
            <a:r>
              <a:rPr lang="cs-CZ" sz="2600" dirty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 krize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cs-CZ" sz="2600" dirty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Hypofunkce s dostatečnou produkcí </a:t>
            </a:r>
            <a:r>
              <a:rPr lang="cs-CZ" sz="26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mineralokortikoidů</a:t>
            </a:r>
            <a:r>
              <a:rPr lang="cs-CZ" sz="2600" dirty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endParaRPr lang="cs-CZ" sz="2600" dirty="0" smtClean="0">
              <a:solidFill>
                <a:schemeClr val="bg1">
                  <a:lumMod val="40000"/>
                  <a:lumOff val="60000"/>
                </a:schemeClr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cs-CZ" sz="2600" dirty="0" smtClean="0">
                <a:solidFill>
                  <a:srgbClr val="FFFFFF"/>
                </a:solidFill>
                <a:latin typeface="+mj-lt"/>
              </a:rPr>
              <a:t>sekundární – způsobena nedostatečnou stimulací nadledvin ACTH  </a:t>
            </a:r>
            <a:endParaRPr lang="cs-CZ" sz="2600" dirty="0">
              <a:solidFill>
                <a:srgbClr val="FFFFFF"/>
              </a:solidFill>
              <a:latin typeface="+mj-lt"/>
            </a:endParaRPr>
          </a:p>
          <a:p>
            <a:pPr marL="0" lvl="1" indent="0">
              <a:buNone/>
            </a:pPr>
            <a:endParaRPr lang="cs-CZ" sz="2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rgbClr val="669CF4"/>
              </a:solidFill>
            </a:endParaRPr>
          </a:p>
          <a:p>
            <a:pPr marL="0" indent="0">
              <a:buNone/>
            </a:pPr>
            <a:endParaRPr lang="cs-CZ" sz="22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669CF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2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1"/>
                </a:solidFill>
              </a:rPr>
              <a:t>Addisonova</a:t>
            </a:r>
            <a:r>
              <a:rPr lang="cs-CZ" dirty="0" smtClean="0">
                <a:solidFill>
                  <a:schemeClr val="accent1"/>
                </a:solidFill>
              </a:rPr>
              <a:t> choroba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15362" name="Picture 2" descr="Full-size image (129 K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7273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8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Kůra nadledvin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92514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300" dirty="0" smtClean="0">
                <a:solidFill>
                  <a:schemeClr val="accent1"/>
                </a:solidFill>
                <a:latin typeface="+mj-lt"/>
              </a:rPr>
              <a:t>2</a:t>
            </a:r>
            <a:r>
              <a:rPr lang="cs-CZ" sz="2300" dirty="0">
                <a:solidFill>
                  <a:schemeClr val="accent1"/>
                </a:solidFill>
                <a:latin typeface="+mj-lt"/>
              </a:rPr>
              <a:t>. </a:t>
            </a:r>
            <a:r>
              <a:rPr lang="cs-CZ" sz="2300" dirty="0" smtClean="0">
                <a:solidFill>
                  <a:schemeClr val="accent1"/>
                </a:solidFill>
                <a:latin typeface="+mj-lt"/>
              </a:rPr>
              <a:t>Hyperfunkce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300" dirty="0" err="1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Hyperkortikalismus</a:t>
            </a:r>
            <a:endParaRPr lang="cs-CZ" sz="2300" dirty="0" smtClean="0">
              <a:solidFill>
                <a:schemeClr val="bg1">
                  <a:lumMod val="40000"/>
                  <a:lumOff val="60000"/>
                </a:schemeClr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300" dirty="0" err="1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Cushingův</a:t>
            </a:r>
            <a:r>
              <a:rPr lang="cs-CZ" sz="23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 syndrom</a:t>
            </a:r>
          </a:p>
          <a:p>
            <a:pPr>
              <a:lnSpc>
                <a:spcPct val="120000"/>
              </a:lnSpc>
            </a:pPr>
            <a:r>
              <a:rPr lang="cs-CZ" sz="2300" dirty="0" smtClean="0">
                <a:solidFill>
                  <a:srgbClr val="FFFFFF"/>
                </a:solidFill>
                <a:latin typeface="+mj-lt"/>
              </a:rPr>
              <a:t>tumor kůry nadledvin</a:t>
            </a:r>
            <a:endParaRPr lang="cs-CZ" sz="2300" dirty="0">
              <a:solidFill>
                <a:srgbClr val="FFFFFF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300" dirty="0" err="1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Hyperaldosteronismus</a:t>
            </a:r>
            <a:endParaRPr lang="cs-CZ" sz="2300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cs-CZ" sz="2300" dirty="0" smtClean="0">
                <a:solidFill>
                  <a:srgbClr val="FFFFFF"/>
                </a:solidFill>
                <a:latin typeface="+mj-lt"/>
              </a:rPr>
              <a:t>Primární </a:t>
            </a:r>
            <a:r>
              <a:rPr lang="cs-CZ" sz="2300" dirty="0">
                <a:solidFill>
                  <a:srgbClr val="FFFFFF"/>
                </a:solidFill>
                <a:latin typeface="+mj-lt"/>
              </a:rPr>
              <a:t>- </a:t>
            </a:r>
            <a:r>
              <a:rPr lang="cs-CZ" sz="23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Connův</a:t>
            </a:r>
            <a:r>
              <a:rPr lang="cs-CZ" sz="2300" dirty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 syndrom </a:t>
            </a:r>
            <a:r>
              <a:rPr lang="cs-CZ" sz="2300" dirty="0">
                <a:solidFill>
                  <a:srgbClr val="FFFFFF"/>
                </a:solidFill>
                <a:latin typeface="+mj-lt"/>
              </a:rPr>
              <a:t>– tumor </a:t>
            </a:r>
          </a:p>
          <a:p>
            <a:pPr>
              <a:lnSpc>
                <a:spcPct val="120000"/>
              </a:lnSpc>
            </a:pPr>
            <a:r>
              <a:rPr lang="cs-CZ" sz="2300" dirty="0">
                <a:solidFill>
                  <a:srgbClr val="FFFFFF"/>
                </a:solidFill>
                <a:latin typeface="+mj-lt"/>
              </a:rPr>
              <a:t>Sekundární – zvýšená sekrece reninu </a:t>
            </a:r>
            <a:r>
              <a:rPr lang="cs-CZ" sz="2300" dirty="0" err="1">
                <a:solidFill>
                  <a:srgbClr val="FFFFFF"/>
                </a:solidFill>
                <a:latin typeface="+mj-lt"/>
              </a:rPr>
              <a:t>juxtaglomerulárním</a:t>
            </a:r>
            <a:r>
              <a:rPr lang="cs-CZ" sz="2300" dirty="0">
                <a:solidFill>
                  <a:srgbClr val="FFFFFF"/>
                </a:solidFill>
                <a:latin typeface="+mj-lt"/>
              </a:rPr>
              <a:t> aparátem ledviny </a:t>
            </a:r>
            <a:r>
              <a:rPr lang="cs-CZ" sz="2300" dirty="0" smtClean="0">
                <a:solidFill>
                  <a:srgbClr val="FFFFFF"/>
                </a:solidFill>
                <a:latin typeface="+mj-lt"/>
              </a:rPr>
              <a:t>(↑RAAS </a:t>
            </a:r>
            <a:r>
              <a:rPr lang="cs-CZ" sz="2300" dirty="0">
                <a:solidFill>
                  <a:srgbClr val="FFFFFF"/>
                </a:solidFill>
                <a:latin typeface="+mj-lt"/>
              </a:rPr>
              <a:t>a ↑ </a:t>
            </a:r>
            <a:r>
              <a:rPr lang="cs-CZ" sz="2300" dirty="0" smtClean="0">
                <a:solidFill>
                  <a:srgbClr val="FFFFFF"/>
                </a:solidFill>
                <a:latin typeface="+mj-lt"/>
              </a:rPr>
              <a:t>ACTH)</a:t>
            </a:r>
            <a:endParaRPr lang="cs-CZ" sz="2300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cs-CZ" sz="2300" dirty="0" err="1">
                <a:solidFill>
                  <a:srgbClr val="FFFFFF"/>
                </a:solidFill>
                <a:latin typeface="+mj-lt"/>
              </a:rPr>
              <a:t>Tercinární</a:t>
            </a:r>
            <a:r>
              <a:rPr lang="cs-CZ" sz="2300" dirty="0">
                <a:solidFill>
                  <a:srgbClr val="FFFFFF"/>
                </a:solidFill>
                <a:latin typeface="+mj-lt"/>
              </a:rPr>
              <a:t> - snížené odbourávání aldosteronu - jaterní onemocnění</a:t>
            </a:r>
          </a:p>
          <a:p>
            <a:pPr>
              <a:lnSpc>
                <a:spcPct val="120000"/>
              </a:lnSpc>
            </a:pPr>
            <a:r>
              <a:rPr lang="cs-CZ" sz="2300" dirty="0" smtClean="0">
                <a:solidFill>
                  <a:srgbClr val="FFFFFF"/>
                </a:solidFill>
                <a:latin typeface="+mj-lt"/>
              </a:rPr>
              <a:t>projevy</a:t>
            </a:r>
            <a:r>
              <a:rPr lang="cs-CZ" sz="2300" dirty="0">
                <a:solidFill>
                  <a:srgbClr val="FFFFFF"/>
                </a:solidFill>
                <a:latin typeface="+mj-lt"/>
              </a:rPr>
              <a:t>: retence Na</a:t>
            </a:r>
            <a:r>
              <a:rPr lang="cs-CZ" sz="2300" baseline="30000" dirty="0">
                <a:solidFill>
                  <a:srgbClr val="FFFFFF"/>
                </a:solidFill>
                <a:latin typeface="+mj-lt"/>
              </a:rPr>
              <a:t>+</a:t>
            </a:r>
            <a:r>
              <a:rPr lang="cs-CZ" sz="2300" dirty="0">
                <a:solidFill>
                  <a:srgbClr val="FFFFFF"/>
                </a:solidFill>
                <a:latin typeface="+mj-lt"/>
              </a:rPr>
              <a:t> (HT), ztráty K</a:t>
            </a:r>
            <a:r>
              <a:rPr lang="cs-CZ" sz="2300" baseline="30000" dirty="0">
                <a:solidFill>
                  <a:srgbClr val="FFFFFF"/>
                </a:solidFill>
                <a:latin typeface="+mj-lt"/>
              </a:rPr>
              <a:t>+</a:t>
            </a:r>
            <a:r>
              <a:rPr lang="cs-CZ" sz="2300" dirty="0">
                <a:solidFill>
                  <a:srgbClr val="FFFFFF"/>
                </a:solidFill>
                <a:latin typeface="+mj-lt"/>
              </a:rPr>
              <a:t> (únava, malátnost, alkalóza -</a:t>
            </a:r>
            <a:r>
              <a:rPr lang="pt-BR" sz="2300" dirty="0">
                <a:solidFill>
                  <a:srgbClr val="FFFFFF"/>
                </a:solidFill>
                <a:latin typeface="+mj-lt"/>
              </a:rPr>
              <a:t> výměna K</a:t>
            </a:r>
            <a:r>
              <a:rPr lang="pt-BR" sz="2300" baseline="30000" dirty="0">
                <a:solidFill>
                  <a:srgbClr val="FFFFFF"/>
                </a:solidFill>
                <a:latin typeface="+mj-lt"/>
              </a:rPr>
              <a:t>+</a:t>
            </a:r>
            <a:r>
              <a:rPr lang="pt-BR" sz="2300" dirty="0">
                <a:solidFill>
                  <a:srgbClr val="FFFFFF"/>
                </a:solidFill>
                <a:latin typeface="+mj-lt"/>
              </a:rPr>
              <a:t>/H</a:t>
            </a:r>
            <a:r>
              <a:rPr lang="pt-BR" sz="2300" baseline="30000" dirty="0">
                <a:solidFill>
                  <a:srgbClr val="FFFFFF"/>
                </a:solidFill>
                <a:latin typeface="+mj-lt"/>
              </a:rPr>
              <a:t>+</a:t>
            </a:r>
            <a:r>
              <a:rPr lang="cs-CZ" sz="2300" dirty="0" smtClean="0">
                <a:solidFill>
                  <a:srgbClr val="FFFFFF"/>
                </a:solidFill>
                <a:latin typeface="+mj-lt"/>
              </a:rPr>
              <a:t>)</a:t>
            </a:r>
            <a:endParaRPr lang="cs-CZ" sz="2800" dirty="0">
              <a:solidFill>
                <a:srgbClr val="FFFFFF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cs-CZ" sz="2400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4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Adrenogenitální</a:t>
            </a:r>
            <a:r>
              <a:rPr lang="cs-CZ" sz="24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syndrom</a:t>
            </a:r>
          </a:p>
          <a:p>
            <a:pPr>
              <a:lnSpc>
                <a:spcPct val="120000"/>
              </a:lnSpc>
            </a:pPr>
            <a:r>
              <a:rPr lang="cs-CZ" sz="2300" dirty="0">
                <a:solidFill>
                  <a:srgbClr val="FFFFFF"/>
                </a:solidFill>
                <a:latin typeface="+mj-lt"/>
              </a:rPr>
              <a:t>vrozený (AR) defekt enzymů metabolizmu glukokortikoidů (</a:t>
            </a:r>
            <a:r>
              <a:rPr lang="it-IT" sz="2300" dirty="0">
                <a:solidFill>
                  <a:srgbClr val="FFFFFF"/>
                </a:solidFill>
                <a:latin typeface="+mj-lt"/>
              </a:rPr>
              <a:t>v 95% případů deficit 21-</a:t>
            </a:r>
            <a:r>
              <a:rPr lang="cs-CZ" sz="2300" dirty="0">
                <a:solidFill>
                  <a:srgbClr val="FFFFFF"/>
                </a:solidFill>
                <a:latin typeface="+mj-lt"/>
              </a:rPr>
              <a:t>hydroxylázy)</a:t>
            </a:r>
          </a:p>
          <a:p>
            <a:pPr>
              <a:lnSpc>
                <a:spcPct val="120000"/>
              </a:lnSpc>
            </a:pPr>
            <a:r>
              <a:rPr lang="cs-CZ" sz="2300" dirty="0" err="1">
                <a:solidFill>
                  <a:srgbClr val="FFFFFF"/>
                </a:solidFill>
                <a:latin typeface="+mj-lt"/>
              </a:rPr>
              <a:t>kompenzatorní</a:t>
            </a:r>
            <a:r>
              <a:rPr lang="cs-CZ" sz="2300" dirty="0">
                <a:solidFill>
                  <a:srgbClr val="FFFFFF"/>
                </a:solidFill>
                <a:latin typeface="+mj-lt"/>
              </a:rPr>
              <a:t> ↑ ACTH stimuluje produkci androgenů (DHEA a </a:t>
            </a:r>
            <a:r>
              <a:rPr lang="cs-CZ" sz="2300" dirty="0" err="1">
                <a:solidFill>
                  <a:srgbClr val="FFFFFF"/>
                </a:solidFill>
                <a:latin typeface="+mj-lt"/>
              </a:rPr>
              <a:t>androstendionu</a:t>
            </a:r>
            <a:r>
              <a:rPr lang="cs-CZ" sz="2300" dirty="0">
                <a:solidFill>
                  <a:srgbClr val="FFFFFF"/>
                </a:solidFill>
                <a:latin typeface="+mj-lt"/>
              </a:rPr>
              <a:t>), které jsou v periferii konvertovány na testosteron (</a:t>
            </a:r>
            <a:r>
              <a:rPr lang="cs-CZ" sz="2300" dirty="0" err="1">
                <a:solidFill>
                  <a:srgbClr val="FFFFFF"/>
                </a:solidFill>
                <a:latin typeface="+mj-lt"/>
              </a:rPr>
              <a:t>virilizace</a:t>
            </a:r>
            <a:r>
              <a:rPr lang="cs-CZ" sz="2300" dirty="0">
                <a:solidFill>
                  <a:srgbClr val="FFFFFF"/>
                </a:solidFill>
                <a:latin typeface="+mj-lt"/>
              </a:rPr>
              <a:t> u dívek a nadměrná maskulinizace a infertilita u chlapců)</a:t>
            </a:r>
          </a:p>
          <a:p>
            <a:pPr marL="0" indent="0">
              <a:buNone/>
            </a:pPr>
            <a:endParaRPr lang="cs-CZ" sz="2400" dirty="0">
              <a:solidFill>
                <a:srgbClr val="669CF4"/>
              </a:solidFill>
            </a:endParaRPr>
          </a:p>
          <a:p>
            <a:pPr marL="0" indent="0">
              <a:buNone/>
            </a:pPr>
            <a:endParaRPr lang="cs-CZ" sz="22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rgbClr val="669CF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859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1"/>
                </a:solidFill>
              </a:rPr>
              <a:t>Adrenogenitální</a:t>
            </a:r>
            <a:r>
              <a:rPr lang="cs-CZ" dirty="0" smtClean="0">
                <a:solidFill>
                  <a:schemeClr val="accent1"/>
                </a:solidFill>
              </a:rPr>
              <a:t> syndrom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16388" name="Picture 4" descr="File:Steroidogenesi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34269"/>
            <a:ext cx="64389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4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Dřeň nadledvin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637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err="1" smtClean="0">
                <a:solidFill>
                  <a:srgbClr val="669CF4"/>
                </a:solidFill>
                <a:latin typeface="+mj-lt"/>
              </a:rPr>
              <a:t>Fce</a:t>
            </a:r>
            <a:r>
              <a:rPr lang="cs-CZ" sz="2000" dirty="0" smtClean="0">
                <a:solidFill>
                  <a:srgbClr val="669CF4"/>
                </a:solidFill>
                <a:latin typeface="+mj-lt"/>
              </a:rPr>
              <a:t>:</a:t>
            </a:r>
          </a:p>
          <a:p>
            <a:r>
              <a:rPr lang="cs-CZ" sz="2000" dirty="0">
                <a:solidFill>
                  <a:schemeClr val="accent1"/>
                </a:solidFill>
              </a:rPr>
              <a:t>Produkuje katecholaminy – adrenalin, noradrenalin a dopamin –</a:t>
            </a:r>
          </a:p>
          <a:p>
            <a:r>
              <a:rPr lang="cs-CZ" sz="2000" dirty="0">
                <a:solidFill>
                  <a:schemeClr val="accent1"/>
                </a:solidFill>
              </a:rPr>
              <a:t>adrenalin : noradrenalin 4:1</a:t>
            </a:r>
          </a:p>
          <a:p>
            <a:pPr marL="0" indent="0">
              <a:buNone/>
            </a:pPr>
            <a:endParaRPr lang="cs-CZ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accent1"/>
                </a:solidFill>
              </a:rPr>
              <a:t>Efekty </a:t>
            </a:r>
            <a:r>
              <a:rPr lang="cs-CZ" sz="2000" dirty="0">
                <a:solidFill>
                  <a:schemeClr val="accent1"/>
                </a:solidFill>
              </a:rPr>
              <a:t>na periferní </a:t>
            </a:r>
            <a:r>
              <a:rPr lang="cs-CZ" sz="2000" dirty="0" smtClean="0">
                <a:solidFill>
                  <a:schemeClr val="accent1"/>
                </a:solidFill>
              </a:rPr>
              <a:t>tkáně jsou dány </a:t>
            </a:r>
            <a:r>
              <a:rPr lang="cs-CZ" sz="2000" dirty="0">
                <a:solidFill>
                  <a:schemeClr val="accent1"/>
                </a:solidFill>
              </a:rPr>
              <a:t>typem receptoru</a:t>
            </a:r>
          </a:p>
          <a:p>
            <a:pPr lvl="2"/>
            <a:r>
              <a:rPr lang="el-GR" sz="2000" dirty="0">
                <a:solidFill>
                  <a:schemeClr val="accent1"/>
                </a:solidFill>
              </a:rPr>
              <a:t>α1</a:t>
            </a:r>
            <a:r>
              <a:rPr lang="cs-CZ" sz="2000" dirty="0">
                <a:solidFill>
                  <a:schemeClr val="accent1"/>
                </a:solidFill>
              </a:rPr>
              <a:t> </a:t>
            </a:r>
            <a:r>
              <a:rPr lang="el-GR" sz="2000" dirty="0">
                <a:solidFill>
                  <a:schemeClr val="accent1"/>
                </a:solidFill>
              </a:rPr>
              <a:t>↑</a:t>
            </a:r>
            <a:r>
              <a:rPr lang="cs-CZ" sz="2000" dirty="0">
                <a:solidFill>
                  <a:schemeClr val="accent1"/>
                </a:solidFill>
              </a:rPr>
              <a:t>Ca</a:t>
            </a:r>
            <a:r>
              <a:rPr lang="cs-CZ" sz="2000" baseline="30000" dirty="0">
                <a:solidFill>
                  <a:schemeClr val="accent1"/>
                </a:solidFill>
              </a:rPr>
              <a:t>2+</a:t>
            </a:r>
          </a:p>
          <a:p>
            <a:pPr lvl="2"/>
            <a:r>
              <a:rPr lang="el-GR" sz="2000" dirty="0">
                <a:solidFill>
                  <a:schemeClr val="accent1"/>
                </a:solidFill>
              </a:rPr>
              <a:t>α2</a:t>
            </a:r>
            <a:r>
              <a:rPr lang="cs-CZ" sz="2000" dirty="0">
                <a:solidFill>
                  <a:schemeClr val="accent1"/>
                </a:solidFill>
              </a:rPr>
              <a:t> </a:t>
            </a:r>
            <a:r>
              <a:rPr lang="el-GR" sz="2000" dirty="0">
                <a:solidFill>
                  <a:schemeClr val="accent1"/>
                </a:solidFill>
              </a:rPr>
              <a:t>↓</a:t>
            </a:r>
            <a:r>
              <a:rPr lang="cs-CZ" sz="2000" dirty="0">
                <a:solidFill>
                  <a:schemeClr val="accent1"/>
                </a:solidFill>
              </a:rPr>
              <a:t> </a:t>
            </a:r>
            <a:r>
              <a:rPr lang="cs-CZ" sz="2000" dirty="0" err="1">
                <a:solidFill>
                  <a:schemeClr val="accent1"/>
                </a:solidFill>
              </a:rPr>
              <a:t>cAMP</a:t>
            </a:r>
            <a:endParaRPr lang="cs-CZ" sz="2000" dirty="0">
              <a:solidFill>
                <a:schemeClr val="accent1"/>
              </a:solidFill>
            </a:endParaRPr>
          </a:p>
          <a:p>
            <a:pPr lvl="2"/>
            <a:r>
              <a:rPr lang="el-GR" sz="2000" dirty="0">
                <a:solidFill>
                  <a:schemeClr val="accent1"/>
                </a:solidFill>
              </a:rPr>
              <a:t>β</a:t>
            </a:r>
            <a:r>
              <a:rPr lang="cs-CZ" sz="2000" dirty="0">
                <a:solidFill>
                  <a:schemeClr val="accent1"/>
                </a:solidFill>
              </a:rPr>
              <a:t>1-3 </a:t>
            </a:r>
            <a:r>
              <a:rPr lang="el-GR" sz="2000" dirty="0">
                <a:solidFill>
                  <a:schemeClr val="accent1"/>
                </a:solidFill>
              </a:rPr>
              <a:t>↑</a:t>
            </a:r>
            <a:r>
              <a:rPr lang="cs-CZ" sz="2000" dirty="0">
                <a:solidFill>
                  <a:schemeClr val="accent1"/>
                </a:solidFill>
              </a:rPr>
              <a:t> </a:t>
            </a:r>
            <a:r>
              <a:rPr lang="cs-CZ" sz="2000" dirty="0" err="1">
                <a:solidFill>
                  <a:schemeClr val="accent1"/>
                </a:solidFill>
              </a:rPr>
              <a:t>cAMP</a:t>
            </a:r>
            <a:endParaRPr lang="cs-CZ" sz="2000" dirty="0">
              <a:solidFill>
                <a:schemeClr val="accent1"/>
              </a:solidFill>
            </a:endParaRPr>
          </a:p>
          <a:p>
            <a:endParaRPr lang="cs-CZ" sz="2000" dirty="0"/>
          </a:p>
          <a:p>
            <a:pPr marL="0" indent="0">
              <a:buNone/>
            </a:pPr>
            <a:endParaRPr lang="cs-CZ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cs-CZ" sz="2000" dirty="0" smtClean="0">
              <a:solidFill>
                <a:srgbClr val="669CF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447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Dřeň nadledvin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075240" cy="492514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000" dirty="0">
                <a:solidFill>
                  <a:srgbClr val="669CF4"/>
                </a:solidFill>
              </a:rPr>
              <a:t>Poruchy </a:t>
            </a:r>
            <a:r>
              <a:rPr lang="cs-CZ" sz="2000" dirty="0" err="1">
                <a:solidFill>
                  <a:srgbClr val="669CF4"/>
                </a:solidFill>
              </a:rPr>
              <a:t>fce</a:t>
            </a:r>
            <a:r>
              <a:rPr lang="cs-CZ" sz="2000" dirty="0" smtClean="0">
                <a:solidFill>
                  <a:srgbClr val="669CF4"/>
                </a:solidFill>
              </a:rPr>
              <a:t>:</a:t>
            </a:r>
            <a:endParaRPr lang="cs-CZ" sz="2000" dirty="0">
              <a:solidFill>
                <a:srgbClr val="669CF4"/>
              </a:solidFill>
            </a:endParaRPr>
          </a:p>
          <a:p>
            <a:pPr>
              <a:lnSpc>
                <a:spcPct val="120000"/>
              </a:lnSpc>
              <a:buAutoNum type="arabicPeriod"/>
            </a:pPr>
            <a:r>
              <a:rPr lang="cs-CZ" sz="2000" dirty="0">
                <a:solidFill>
                  <a:srgbClr val="FFFFFF"/>
                </a:solidFill>
              </a:rPr>
              <a:t>Hypofunkce </a:t>
            </a:r>
          </a:p>
          <a:p>
            <a:r>
              <a:rPr lang="cs-CZ" sz="2000" dirty="0">
                <a:solidFill>
                  <a:srgbClr val="FFFFFF"/>
                </a:solidFill>
              </a:rPr>
              <a:t>syndrom způsobený nedostatečnou funkcí dřeně nadledvin není znám</a:t>
            </a:r>
          </a:p>
          <a:p>
            <a:r>
              <a:rPr lang="cs-CZ" sz="2000" dirty="0">
                <a:solidFill>
                  <a:srgbClr val="FFFFFF"/>
                </a:solidFill>
              </a:rPr>
              <a:t>syndrom necitlivosti k hypoglykémii – po opakovaných hypoglykémiích způsobených špatnou inzulinovou léčbou</a:t>
            </a:r>
            <a:endParaRPr lang="el-GR" sz="2000" dirty="0">
              <a:solidFill>
                <a:srgbClr val="FFFFFF"/>
              </a:solidFill>
            </a:endParaRPr>
          </a:p>
          <a:p>
            <a:pPr marL="0" lvl="1" indent="0">
              <a:lnSpc>
                <a:spcPct val="120000"/>
              </a:lnSpc>
              <a:buNone/>
            </a:pPr>
            <a:endParaRPr lang="cs-CZ" sz="2000" dirty="0" smtClean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2</a:t>
            </a:r>
            <a:r>
              <a:rPr lang="cs-CZ" sz="2000" dirty="0">
                <a:solidFill>
                  <a:schemeClr val="accent1"/>
                </a:solidFill>
                <a:latin typeface="+mj-lt"/>
              </a:rPr>
              <a:t>. </a:t>
            </a:r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Hyperfunkce</a:t>
            </a:r>
          </a:p>
          <a:p>
            <a:pPr marL="0" lvl="1" indent="0">
              <a:buNone/>
            </a:pPr>
            <a:r>
              <a:rPr lang="cs-CZ" sz="20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Feochromocytom</a:t>
            </a:r>
            <a:endParaRPr lang="cs-CZ" sz="2000" dirty="0" smtClean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pPr marL="360000" lvl="1" indent="-360000">
              <a:buFont typeface="Arial" pitchFamily="34" charset="0"/>
              <a:buChar char="•"/>
            </a:pPr>
            <a:r>
              <a:rPr lang="cs-CZ" sz="2000" dirty="0">
                <a:solidFill>
                  <a:srgbClr val="FFFFFF"/>
                </a:solidFill>
              </a:rPr>
              <a:t>nádor produkující hormony </a:t>
            </a:r>
            <a:r>
              <a:rPr lang="cs-CZ" sz="2000" dirty="0" smtClean="0">
                <a:solidFill>
                  <a:srgbClr val="FFFFFF"/>
                </a:solidFill>
              </a:rPr>
              <a:t>(noradrenalin a adrenalin) - </a:t>
            </a:r>
            <a:r>
              <a:rPr lang="cs-CZ" sz="2000" dirty="0">
                <a:solidFill>
                  <a:srgbClr val="FFFFFF"/>
                </a:solidFill>
              </a:rPr>
              <a:t>často paroxysmální sekrece</a:t>
            </a:r>
          </a:p>
          <a:p>
            <a:r>
              <a:rPr lang="cs-CZ" sz="2000" dirty="0" smtClean="0">
                <a:solidFill>
                  <a:srgbClr val="FFFFFF"/>
                </a:solidFill>
              </a:rPr>
              <a:t>Projevem je HT, </a:t>
            </a:r>
            <a:r>
              <a:rPr lang="cs-CZ" sz="2000" dirty="0">
                <a:solidFill>
                  <a:srgbClr val="FFFFFF"/>
                </a:solidFill>
              </a:rPr>
              <a:t>pocity </a:t>
            </a:r>
            <a:r>
              <a:rPr lang="cs-CZ" sz="2000" dirty="0" smtClean="0">
                <a:solidFill>
                  <a:srgbClr val="FFFFFF"/>
                </a:solidFill>
              </a:rPr>
              <a:t>úzkosti, tachykardie </a:t>
            </a:r>
            <a:r>
              <a:rPr lang="cs-CZ" sz="2000" dirty="0">
                <a:solidFill>
                  <a:srgbClr val="FFFFFF"/>
                </a:solidFill>
              </a:rPr>
              <a:t>(</a:t>
            </a:r>
            <a:r>
              <a:rPr lang="cs-CZ" sz="2000" dirty="0" smtClean="0">
                <a:solidFill>
                  <a:srgbClr val="FFFFFF"/>
                </a:solidFill>
              </a:rPr>
              <a:t>záchvatovitá), bolesti hlavy, hyperglykemie</a:t>
            </a:r>
          </a:p>
          <a:p>
            <a:pPr marL="0" indent="0">
              <a:buNone/>
            </a:pPr>
            <a:endParaRPr lang="el-GR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cs-CZ" sz="2000" dirty="0" smtClean="0">
              <a:solidFill>
                <a:srgbClr val="669CF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451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1"/>
                </a:solidFill>
              </a:rPr>
              <a:t>Feochromocytom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 smtClean="0">
                <a:solidFill>
                  <a:schemeClr val="accent1"/>
                </a:solidFill>
              </a:rPr>
              <a:t>nádor</a:t>
            </a:r>
            <a:r>
              <a:rPr lang="cs-CZ" dirty="0">
                <a:solidFill>
                  <a:schemeClr val="accent1"/>
                </a:solidFill>
              </a:rPr>
              <a:t> z </a:t>
            </a:r>
            <a:r>
              <a:rPr lang="cs-CZ" dirty="0" err="1">
                <a:solidFill>
                  <a:schemeClr val="accent1"/>
                </a:solidFill>
              </a:rPr>
              <a:t>chromafinních</a:t>
            </a:r>
            <a:r>
              <a:rPr lang="cs-CZ" dirty="0">
                <a:solidFill>
                  <a:schemeClr val="accent1"/>
                </a:solidFill>
              </a:rPr>
              <a:t> buněk produkujících katecholaminy, které vyvolávají </a:t>
            </a:r>
            <a:r>
              <a:rPr lang="cs-CZ" dirty="0" smtClean="0">
                <a:solidFill>
                  <a:schemeClr val="accent1"/>
                </a:solidFill>
              </a:rPr>
              <a:t>hypertenzi, bolesti </a:t>
            </a:r>
            <a:r>
              <a:rPr lang="cs-CZ" dirty="0">
                <a:solidFill>
                  <a:schemeClr val="accent1"/>
                </a:solidFill>
              </a:rPr>
              <a:t>hlavy, </a:t>
            </a:r>
            <a:r>
              <a:rPr lang="cs-CZ" dirty="0" smtClean="0">
                <a:solidFill>
                  <a:schemeClr val="accent1"/>
                </a:solidFill>
              </a:rPr>
              <a:t>bušení </a:t>
            </a:r>
            <a:r>
              <a:rPr lang="cs-CZ" dirty="0">
                <a:solidFill>
                  <a:schemeClr val="accent1"/>
                </a:solidFill>
              </a:rPr>
              <a:t>srdce, pocení</a:t>
            </a:r>
            <a:r>
              <a:rPr lang="cs-CZ" dirty="0" smtClean="0">
                <a:solidFill>
                  <a:schemeClr val="accent1"/>
                </a:solidFill>
              </a:rPr>
              <a:t>, nevolnost</a:t>
            </a:r>
            <a:r>
              <a:rPr lang="cs-CZ" dirty="0">
                <a:solidFill>
                  <a:schemeClr val="accent1"/>
                </a:solidFill>
              </a:rPr>
              <a:t>, úzkost a brnění v </a:t>
            </a:r>
            <a:r>
              <a:rPr lang="cs-CZ" dirty="0" smtClean="0">
                <a:solidFill>
                  <a:schemeClr val="accent1"/>
                </a:solidFill>
              </a:rPr>
              <a:t>končetinách</a:t>
            </a:r>
            <a:endParaRPr lang="cs-CZ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r>
              <a:rPr lang="cs-CZ" dirty="0">
                <a:solidFill>
                  <a:schemeClr val="accent1"/>
                </a:solidFill>
              </a:rPr>
              <a:t>Přibližně </a:t>
            </a:r>
            <a:r>
              <a:rPr lang="cs-CZ" dirty="0" smtClean="0">
                <a:solidFill>
                  <a:schemeClr val="accent1"/>
                </a:solidFill>
              </a:rPr>
              <a:t>90 % </a:t>
            </a:r>
            <a:r>
              <a:rPr lang="cs-CZ" dirty="0" err="1">
                <a:solidFill>
                  <a:schemeClr val="accent1"/>
                </a:solidFill>
              </a:rPr>
              <a:t>feochromocytomů</a:t>
            </a:r>
            <a:r>
              <a:rPr lang="cs-CZ" dirty="0">
                <a:solidFill>
                  <a:schemeClr val="accent1"/>
                </a:solidFill>
              </a:rPr>
              <a:t> je lokalizováno v </a:t>
            </a:r>
            <a:r>
              <a:rPr lang="cs-CZ" dirty="0" smtClean="0">
                <a:solidFill>
                  <a:schemeClr val="accent1"/>
                </a:solidFill>
              </a:rPr>
              <a:t>nadledvinách</a:t>
            </a:r>
          </a:p>
          <a:p>
            <a:pPr>
              <a:lnSpc>
                <a:spcPct val="120000"/>
              </a:lnSpc>
            </a:pPr>
            <a:r>
              <a:rPr lang="cs-CZ" dirty="0">
                <a:solidFill>
                  <a:schemeClr val="accent1"/>
                </a:solidFill>
              </a:rPr>
              <a:t>a</a:t>
            </a:r>
            <a:r>
              <a:rPr lang="cs-CZ" dirty="0" smtClean="0">
                <a:solidFill>
                  <a:schemeClr val="accent1"/>
                </a:solidFill>
              </a:rPr>
              <a:t>čkoliv </a:t>
            </a:r>
            <a:r>
              <a:rPr lang="cs-CZ" dirty="0">
                <a:solidFill>
                  <a:schemeClr val="accent1"/>
                </a:solidFill>
              </a:rPr>
              <a:t>některé jsou karcinomatózní povahy, většina je benigních – tedy nešíří se mimo danou lokalizaci, ale většina z nich dále roste. </a:t>
            </a:r>
            <a:endParaRPr lang="cs-CZ" dirty="0" smtClean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r>
              <a:rPr lang="cs-CZ" dirty="0">
                <a:solidFill>
                  <a:schemeClr val="accent1"/>
                </a:solidFill>
              </a:rPr>
              <a:t>p</a:t>
            </a:r>
            <a:r>
              <a:rPr lang="cs-CZ" dirty="0" smtClean="0">
                <a:solidFill>
                  <a:schemeClr val="accent1"/>
                </a:solidFill>
              </a:rPr>
              <a:t>okud </a:t>
            </a:r>
            <a:r>
              <a:rPr lang="cs-CZ" dirty="0">
                <a:solidFill>
                  <a:schemeClr val="accent1"/>
                </a:solidFill>
              </a:rPr>
              <a:t>jsou ponechány bez léčby, symptomy se mohou zhoršovat tak jak tumor roste a po čase muže hypertenze zapříčiněná </a:t>
            </a:r>
            <a:r>
              <a:rPr lang="cs-CZ" dirty="0" err="1">
                <a:solidFill>
                  <a:schemeClr val="accent1"/>
                </a:solidFill>
              </a:rPr>
              <a:t>feochromocytomem</a:t>
            </a:r>
            <a:r>
              <a:rPr lang="cs-CZ" dirty="0">
                <a:solidFill>
                  <a:schemeClr val="accent1"/>
                </a:solidFill>
              </a:rPr>
              <a:t> poškodit další orgány, zejména srdce a </a:t>
            </a:r>
            <a:r>
              <a:rPr lang="cs-CZ" dirty="0" smtClean="0">
                <a:solidFill>
                  <a:schemeClr val="accent1"/>
                </a:solidFill>
              </a:rPr>
              <a:t>ledviny; </a:t>
            </a:r>
            <a:r>
              <a:rPr lang="cs-CZ" dirty="0">
                <a:solidFill>
                  <a:schemeClr val="accent1"/>
                </a:solidFill>
              </a:rPr>
              <a:t>u pacienta se zvyšuje riziko infarktu nebo mrtvice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466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Langerhansovy </a:t>
            </a:r>
            <a:r>
              <a:rPr lang="cs-CZ" dirty="0">
                <a:solidFill>
                  <a:schemeClr val="accent1"/>
                </a:solidFill>
              </a:rPr>
              <a:t>ostrůvky </a:t>
            </a:r>
            <a:r>
              <a:rPr lang="cs-CZ" dirty="0" smtClean="0">
                <a:solidFill>
                  <a:schemeClr val="accent1"/>
                </a:solidFill>
              </a:rPr>
              <a:t/>
            </a:r>
            <a:br>
              <a:rPr lang="cs-CZ" dirty="0" smtClean="0">
                <a:solidFill>
                  <a:schemeClr val="accent1"/>
                </a:solidFill>
              </a:rPr>
            </a:br>
            <a:r>
              <a:rPr lang="cs-CZ" dirty="0" smtClean="0">
                <a:solidFill>
                  <a:schemeClr val="accent1"/>
                </a:solidFill>
              </a:rPr>
              <a:t>v </a:t>
            </a:r>
            <a:r>
              <a:rPr lang="cs-CZ" dirty="0">
                <a:solidFill>
                  <a:schemeClr val="accent1"/>
                </a:solidFill>
              </a:rPr>
              <a:t>pankreatu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075240" cy="492514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000" dirty="0">
                <a:solidFill>
                  <a:srgbClr val="FFFFFF"/>
                </a:solidFill>
              </a:rPr>
              <a:t>Langerhansovy ostrůvky obsahují několik typů buněk:</a:t>
            </a:r>
          </a:p>
          <a:p>
            <a:pPr>
              <a:lnSpc>
                <a:spcPct val="120000"/>
              </a:lnSpc>
            </a:pPr>
            <a:r>
              <a:rPr lang="cs-CZ" sz="2000" dirty="0">
                <a:solidFill>
                  <a:srgbClr val="FFFFFF"/>
                </a:solidFill>
              </a:rPr>
              <a:t>alfa-buňky - tvoří </a:t>
            </a:r>
            <a:r>
              <a:rPr lang="cs-CZ" sz="2000" dirty="0" err="1">
                <a:solidFill>
                  <a:srgbClr val="FFFFFF"/>
                </a:solidFill>
              </a:rPr>
              <a:t>glukagon</a:t>
            </a:r>
            <a:r>
              <a:rPr lang="cs-CZ" sz="2000" dirty="0">
                <a:solidFill>
                  <a:srgbClr val="FFFFFF"/>
                </a:solidFill>
              </a:rPr>
              <a:t>, látku zvyšující hladinu cukru v krvi</a:t>
            </a:r>
          </a:p>
          <a:p>
            <a:pPr>
              <a:lnSpc>
                <a:spcPct val="120000"/>
              </a:lnSpc>
            </a:pPr>
            <a:r>
              <a:rPr lang="cs-CZ" sz="2000" dirty="0">
                <a:solidFill>
                  <a:srgbClr val="FFFFFF"/>
                </a:solidFill>
              </a:rPr>
              <a:t>beta-buňky - tvoří inzulin, látku snižující hladinu cukru v krvi</a:t>
            </a:r>
          </a:p>
          <a:p>
            <a:pPr>
              <a:lnSpc>
                <a:spcPct val="120000"/>
              </a:lnSpc>
            </a:pPr>
            <a:r>
              <a:rPr lang="cs-CZ" sz="2000" dirty="0">
                <a:solidFill>
                  <a:srgbClr val="FFFFFF"/>
                </a:solidFill>
              </a:rPr>
              <a:t>gama a delta- buňky - tvoří </a:t>
            </a:r>
            <a:r>
              <a:rPr lang="cs-CZ" sz="2000" dirty="0" err="1">
                <a:solidFill>
                  <a:srgbClr val="FFFFFF"/>
                </a:solidFill>
              </a:rPr>
              <a:t>somatostatin</a:t>
            </a:r>
            <a:r>
              <a:rPr lang="cs-CZ" sz="2000" dirty="0">
                <a:solidFill>
                  <a:srgbClr val="FFFFFF"/>
                </a:solidFill>
              </a:rPr>
              <a:t>, ten ovlivňuje vylučování hormonů inzulinu a </a:t>
            </a:r>
            <a:r>
              <a:rPr lang="cs-CZ" sz="2000" dirty="0" err="1" smtClean="0">
                <a:solidFill>
                  <a:srgbClr val="FFFFFF"/>
                </a:solidFill>
              </a:rPr>
              <a:t>glukagonu</a:t>
            </a:r>
            <a:endParaRPr lang="cs-CZ" sz="2000" dirty="0" smtClean="0">
              <a:solidFill>
                <a:srgbClr val="669CF4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000" dirty="0" smtClean="0">
                <a:solidFill>
                  <a:srgbClr val="669CF4"/>
                </a:solidFill>
              </a:rPr>
              <a:t>Poruchy </a:t>
            </a:r>
            <a:r>
              <a:rPr lang="cs-CZ" sz="2000" dirty="0" err="1">
                <a:solidFill>
                  <a:srgbClr val="669CF4"/>
                </a:solidFill>
              </a:rPr>
              <a:t>fce</a:t>
            </a:r>
            <a:r>
              <a:rPr lang="cs-CZ" sz="2000" dirty="0" smtClean="0">
                <a:solidFill>
                  <a:srgbClr val="669CF4"/>
                </a:solidFill>
              </a:rPr>
              <a:t>:</a:t>
            </a:r>
            <a:endParaRPr lang="cs-CZ" sz="2000" dirty="0">
              <a:solidFill>
                <a:srgbClr val="669CF4"/>
              </a:solidFill>
            </a:endParaRPr>
          </a:p>
          <a:p>
            <a:pPr>
              <a:lnSpc>
                <a:spcPct val="120000"/>
              </a:lnSpc>
              <a:buAutoNum type="arabicPeriod"/>
            </a:pPr>
            <a:r>
              <a:rPr lang="cs-CZ" sz="2000" dirty="0">
                <a:solidFill>
                  <a:srgbClr val="FFFFFF"/>
                </a:solidFill>
              </a:rPr>
              <a:t>Hypofunkce </a:t>
            </a:r>
            <a:r>
              <a:rPr lang="cs-CZ" sz="2000" dirty="0" smtClean="0">
                <a:solidFill>
                  <a:srgbClr val="FFFFFF"/>
                </a:solidFill>
              </a:rPr>
              <a:t>– snížený účinek inzulinu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IDDM</a:t>
            </a:r>
          </a:p>
          <a:p>
            <a:pPr>
              <a:lnSpc>
                <a:spcPct val="120000"/>
              </a:lnSpc>
            </a:pPr>
            <a:r>
              <a:rPr lang="cs-CZ" sz="2000" dirty="0" smtClean="0">
                <a:solidFill>
                  <a:srgbClr val="FFFFFF"/>
                </a:solidFill>
              </a:rPr>
              <a:t>ztráta produkce inzulinu po redukci L. b. – genetická predispozice, virová infekce, chemické a toxické látky, kravské mléko (do 4 . měsíců věku dítěte)</a:t>
            </a:r>
          </a:p>
          <a:p>
            <a:pPr>
              <a:lnSpc>
                <a:spcPct val="120000"/>
              </a:lnSpc>
            </a:pPr>
            <a:r>
              <a:rPr lang="cs-CZ" sz="2000" dirty="0" err="1">
                <a:solidFill>
                  <a:srgbClr val="FFFFFF"/>
                </a:solidFill>
              </a:rPr>
              <a:t>a</a:t>
            </a:r>
            <a:r>
              <a:rPr lang="cs-CZ" sz="2000" dirty="0" err="1" smtClean="0">
                <a:solidFill>
                  <a:srgbClr val="FFFFFF"/>
                </a:solidFill>
              </a:rPr>
              <a:t>utoimunitnní</a:t>
            </a:r>
            <a:r>
              <a:rPr lang="cs-CZ" sz="2000" dirty="0" smtClean="0">
                <a:solidFill>
                  <a:srgbClr val="FFFFFF"/>
                </a:solidFill>
              </a:rPr>
              <a:t> – destrukce beta b. vyvolána hlavně T lymf, ale i protilátky (ICA = </a:t>
            </a:r>
            <a:r>
              <a:rPr lang="cs-CZ" sz="2000" dirty="0" err="1" smtClean="0">
                <a:solidFill>
                  <a:srgbClr val="FFFFFF"/>
                </a:solidFill>
              </a:rPr>
              <a:t>islet</a:t>
            </a:r>
            <a:r>
              <a:rPr lang="cs-CZ" sz="2000" dirty="0" smtClean="0">
                <a:solidFill>
                  <a:srgbClr val="FFFFFF"/>
                </a:solidFill>
              </a:rPr>
              <a:t> cell </a:t>
            </a:r>
            <a:r>
              <a:rPr lang="cs-CZ" sz="2000" dirty="0" err="1" smtClean="0">
                <a:solidFill>
                  <a:srgbClr val="FFFFFF"/>
                </a:solidFill>
              </a:rPr>
              <a:t>antibodies</a:t>
            </a:r>
            <a:r>
              <a:rPr lang="cs-CZ" sz="2000" dirty="0" smtClean="0">
                <a:solidFill>
                  <a:srgbClr val="FFFFFF"/>
                </a:solidFill>
              </a:rPr>
              <a:t>, IAA = insulin </a:t>
            </a:r>
            <a:r>
              <a:rPr lang="cs-CZ" sz="2000" dirty="0" err="1" smtClean="0">
                <a:solidFill>
                  <a:srgbClr val="FFFFFF"/>
                </a:solidFill>
              </a:rPr>
              <a:t>antibodies</a:t>
            </a:r>
            <a:r>
              <a:rPr lang="cs-CZ" sz="2000" dirty="0" smtClean="0">
                <a:solidFill>
                  <a:srgbClr val="FFFFFF"/>
                </a:solidFill>
              </a:rPr>
              <a:t>)</a:t>
            </a:r>
            <a:endParaRPr lang="cs-CZ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1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Langerhansovy </a:t>
            </a:r>
            <a:r>
              <a:rPr lang="cs-CZ" dirty="0">
                <a:solidFill>
                  <a:schemeClr val="accent1"/>
                </a:solidFill>
              </a:rPr>
              <a:t>ostrůvky </a:t>
            </a:r>
            <a:r>
              <a:rPr lang="cs-CZ" dirty="0" smtClean="0">
                <a:solidFill>
                  <a:schemeClr val="accent1"/>
                </a:solidFill>
              </a:rPr>
              <a:t/>
            </a:r>
            <a:br>
              <a:rPr lang="cs-CZ" dirty="0" smtClean="0">
                <a:solidFill>
                  <a:schemeClr val="accent1"/>
                </a:solidFill>
              </a:rPr>
            </a:br>
            <a:r>
              <a:rPr lang="cs-CZ" dirty="0" smtClean="0">
                <a:solidFill>
                  <a:schemeClr val="accent1"/>
                </a:solidFill>
              </a:rPr>
              <a:t>v </a:t>
            </a:r>
            <a:r>
              <a:rPr lang="cs-CZ" dirty="0">
                <a:solidFill>
                  <a:schemeClr val="accent1"/>
                </a:solidFill>
              </a:rPr>
              <a:t>pankreatu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075240" cy="492514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000" dirty="0" smtClean="0">
                <a:solidFill>
                  <a:srgbClr val="669CF4"/>
                </a:solidFill>
              </a:rPr>
              <a:t>Poruchy </a:t>
            </a:r>
            <a:r>
              <a:rPr lang="cs-CZ" sz="2000" dirty="0" err="1">
                <a:solidFill>
                  <a:srgbClr val="669CF4"/>
                </a:solidFill>
              </a:rPr>
              <a:t>fce</a:t>
            </a:r>
            <a:r>
              <a:rPr lang="cs-CZ" sz="2000" dirty="0" smtClean="0">
                <a:solidFill>
                  <a:srgbClr val="669CF4"/>
                </a:solidFill>
              </a:rPr>
              <a:t>:</a:t>
            </a:r>
            <a:endParaRPr lang="cs-CZ" sz="2000" dirty="0">
              <a:solidFill>
                <a:srgbClr val="669CF4"/>
              </a:solidFill>
            </a:endParaRPr>
          </a:p>
          <a:p>
            <a:pPr>
              <a:lnSpc>
                <a:spcPct val="120000"/>
              </a:lnSpc>
              <a:buAutoNum type="arabicPeriod"/>
            </a:pPr>
            <a:r>
              <a:rPr lang="cs-CZ" sz="2000" dirty="0">
                <a:solidFill>
                  <a:srgbClr val="FFFFFF"/>
                </a:solidFill>
              </a:rPr>
              <a:t>Hypofunkce </a:t>
            </a:r>
            <a:r>
              <a:rPr lang="cs-CZ" sz="2000" dirty="0" smtClean="0">
                <a:solidFill>
                  <a:srgbClr val="FFFFFF"/>
                </a:solidFill>
              </a:rPr>
              <a:t>– snížený účinek inzulinu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cs-CZ" sz="2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NIDDM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cs-CZ" sz="2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MODY </a:t>
            </a:r>
            <a:r>
              <a:rPr lang="cs-CZ" sz="2000" dirty="0">
                <a:solidFill>
                  <a:srgbClr val="FFFFFF"/>
                </a:solidFill>
              </a:rPr>
              <a:t>– u mladých jedinců, AD genetický defekt beta b.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cs-CZ" sz="2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Gestační diabetes </a:t>
            </a:r>
            <a:r>
              <a:rPr lang="cs-CZ" sz="2000" dirty="0">
                <a:solidFill>
                  <a:srgbClr val="FFFFFF"/>
                </a:solidFill>
              </a:rPr>
              <a:t>– </a:t>
            </a:r>
            <a:r>
              <a:rPr lang="cs-CZ" sz="2000" dirty="0" err="1">
                <a:solidFill>
                  <a:srgbClr val="FFFFFF"/>
                </a:solidFill>
              </a:rPr>
              <a:t>antiinzulinový</a:t>
            </a:r>
            <a:r>
              <a:rPr lang="cs-CZ" sz="2000" dirty="0">
                <a:solidFill>
                  <a:srgbClr val="FFFFFF"/>
                </a:solidFill>
              </a:rPr>
              <a:t> efekt choriového somatotropinu (placentární </a:t>
            </a:r>
            <a:r>
              <a:rPr lang="cs-CZ" sz="2000" dirty="0" err="1">
                <a:solidFill>
                  <a:srgbClr val="FFFFFF"/>
                </a:solidFill>
              </a:rPr>
              <a:t>laktogen</a:t>
            </a:r>
            <a:r>
              <a:rPr lang="cs-CZ" sz="2000" dirty="0">
                <a:solidFill>
                  <a:srgbClr val="FFFFFF"/>
                </a:solidFill>
              </a:rPr>
              <a:t>), progesteronu a </a:t>
            </a:r>
            <a:r>
              <a:rPr lang="cs-CZ" sz="2000" dirty="0" smtClean="0">
                <a:solidFill>
                  <a:srgbClr val="FFFFFF"/>
                </a:solidFill>
              </a:rPr>
              <a:t>kortizolu</a:t>
            </a:r>
          </a:p>
          <a:p>
            <a:pPr marL="0" lvl="1" indent="0">
              <a:lnSpc>
                <a:spcPct val="120000"/>
              </a:lnSpc>
              <a:buNone/>
            </a:pPr>
            <a:endParaRPr lang="cs-CZ" sz="2000" dirty="0">
              <a:solidFill>
                <a:srgbClr val="FFFFFF"/>
              </a:solidFill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2</a:t>
            </a:r>
            <a:r>
              <a:rPr lang="cs-CZ" sz="2000" dirty="0">
                <a:solidFill>
                  <a:schemeClr val="accent1"/>
                </a:solidFill>
                <a:latin typeface="+mj-lt"/>
              </a:rPr>
              <a:t>. </a:t>
            </a:r>
            <a:r>
              <a:rPr lang="cs-CZ" sz="2000" dirty="0" smtClean="0">
                <a:solidFill>
                  <a:schemeClr val="accent1"/>
                </a:solidFill>
                <a:latin typeface="+mj-lt"/>
              </a:rPr>
              <a:t>Hyperfunkce</a:t>
            </a:r>
          </a:p>
          <a:p>
            <a:pPr marL="0" lvl="1" indent="0">
              <a:buNone/>
            </a:pPr>
            <a:r>
              <a:rPr lang="cs-CZ" sz="20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Inzulinom</a:t>
            </a:r>
            <a:r>
              <a:rPr lang="cs-CZ" sz="20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accent1"/>
                </a:solidFill>
              </a:rPr>
              <a:t>nebo </a:t>
            </a:r>
            <a:r>
              <a:rPr lang="cs-CZ" sz="2000" dirty="0" err="1" smtClean="0">
                <a:solidFill>
                  <a:schemeClr val="accent1"/>
                </a:solidFill>
              </a:rPr>
              <a:t>iatrogenně</a:t>
            </a:r>
            <a:endParaRPr lang="cs-CZ" sz="2000" dirty="0" smtClean="0">
              <a:solidFill>
                <a:schemeClr val="accent1"/>
              </a:solidFill>
            </a:endParaRPr>
          </a:p>
          <a:p>
            <a:pPr marL="457200" lvl="1" indent="-457200">
              <a:buFont typeface="Arial" pitchFamily="34" charset="0"/>
              <a:buChar char="•"/>
            </a:pPr>
            <a:r>
              <a:rPr lang="cs-CZ" sz="2000" dirty="0">
                <a:solidFill>
                  <a:schemeClr val="accent1"/>
                </a:solidFill>
              </a:rPr>
              <a:t>h</a:t>
            </a:r>
            <a:r>
              <a:rPr lang="cs-CZ" sz="2000" dirty="0" smtClean="0">
                <a:solidFill>
                  <a:schemeClr val="accent1"/>
                </a:solidFill>
              </a:rPr>
              <a:t>ypoglykémie a poruchy CNS </a:t>
            </a:r>
            <a:endParaRPr lang="el-GR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Reprodukční systém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896" cy="551723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000" dirty="0" err="1" smtClean="0">
                <a:solidFill>
                  <a:srgbClr val="669CF4"/>
                </a:solidFill>
              </a:rPr>
              <a:t>Testes</a:t>
            </a:r>
            <a:endParaRPr lang="cs-CZ" sz="2000" dirty="0" smtClean="0">
              <a:solidFill>
                <a:srgbClr val="669CF4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000" dirty="0" smtClean="0">
                <a:solidFill>
                  <a:srgbClr val="FFFFFF"/>
                </a:solidFill>
              </a:rPr>
              <a:t>spermatogeneze </a:t>
            </a:r>
            <a:r>
              <a:rPr lang="cs-CZ" sz="2000" dirty="0">
                <a:solidFill>
                  <a:srgbClr val="FFFFFF"/>
                </a:solidFill>
              </a:rPr>
              <a:t>– regulována FSH a testosteronem</a:t>
            </a:r>
          </a:p>
          <a:p>
            <a:pPr>
              <a:lnSpc>
                <a:spcPct val="120000"/>
              </a:lnSpc>
            </a:pPr>
            <a:r>
              <a:rPr lang="cs-CZ" sz="2000" dirty="0" err="1">
                <a:solidFill>
                  <a:srgbClr val="FFFFFF"/>
                </a:solidFill>
              </a:rPr>
              <a:t>Leydigovy</a:t>
            </a:r>
            <a:r>
              <a:rPr lang="cs-CZ" sz="2000" dirty="0">
                <a:solidFill>
                  <a:srgbClr val="FFFFFF"/>
                </a:solidFill>
              </a:rPr>
              <a:t> b. produkují testosteron – sek. pohlavní znaky</a:t>
            </a:r>
          </a:p>
          <a:p>
            <a:pPr>
              <a:lnSpc>
                <a:spcPct val="120000"/>
              </a:lnSpc>
            </a:pPr>
            <a:r>
              <a:rPr lang="cs-CZ" sz="20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Hypogonadismus</a:t>
            </a:r>
            <a:r>
              <a:rPr lang="cs-CZ" sz="2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accent1"/>
                </a:solidFill>
              </a:rPr>
              <a:t>–</a:t>
            </a:r>
            <a:r>
              <a:rPr lang="cs-CZ" sz="2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př. </a:t>
            </a:r>
            <a:r>
              <a:rPr lang="cs-CZ" sz="20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Klienefelterův</a:t>
            </a:r>
            <a:r>
              <a:rPr lang="cs-CZ" sz="2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syndrom </a:t>
            </a:r>
            <a:r>
              <a:rPr lang="cs-CZ" sz="2000" dirty="0" smtClean="0">
                <a:solidFill>
                  <a:srgbClr val="FFFFFF"/>
                </a:solidFill>
              </a:rPr>
              <a:t>– XYY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000" dirty="0" smtClean="0">
              <a:solidFill>
                <a:srgbClr val="FFFFFF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000" dirty="0" smtClean="0">
                <a:solidFill>
                  <a:srgbClr val="669CF4"/>
                </a:solidFill>
              </a:rPr>
              <a:t>Poruchy sexuální diferenciace</a:t>
            </a:r>
            <a:r>
              <a:rPr lang="cs-CZ" sz="2000" dirty="0" smtClean="0">
                <a:solidFill>
                  <a:srgbClr val="FFFFFF"/>
                </a:solidFill>
              </a:rPr>
              <a:t> – </a:t>
            </a:r>
            <a:r>
              <a:rPr lang="cs-CZ" sz="20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pravý hermafroditismus</a:t>
            </a:r>
            <a:endParaRPr lang="cs-CZ" sz="2000" dirty="0">
              <a:solidFill>
                <a:srgbClr val="FFFFFF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000" dirty="0" smtClean="0">
                <a:solidFill>
                  <a:srgbClr val="669CF4"/>
                </a:solidFill>
              </a:rPr>
              <a:t>Gynekomastie</a:t>
            </a:r>
            <a:endParaRPr lang="cs-CZ" sz="2000" dirty="0">
              <a:solidFill>
                <a:srgbClr val="FFFFFF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000" dirty="0" smtClean="0">
                <a:solidFill>
                  <a:srgbClr val="FFFFFF"/>
                </a:solidFill>
              </a:rPr>
              <a:t>asymetrické zvětšení mléčné žlázy u muže zvýšením hladiny estrogenů uvolňovaných z nádoru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2000" dirty="0">
                <a:solidFill>
                  <a:srgbClr val="669CF4"/>
                </a:solidFill>
              </a:rPr>
              <a:t>Placenta</a:t>
            </a:r>
          </a:p>
          <a:p>
            <a:pPr>
              <a:lnSpc>
                <a:spcPct val="120000"/>
              </a:lnSpc>
            </a:pPr>
            <a:r>
              <a:rPr lang="cs-CZ" sz="2000" dirty="0">
                <a:solidFill>
                  <a:srgbClr val="FFFFFF"/>
                </a:solidFill>
              </a:rPr>
              <a:t>Steroidní - progesteron – nidace blastocysty</a:t>
            </a:r>
          </a:p>
          <a:p>
            <a:pPr>
              <a:lnSpc>
                <a:spcPct val="120000"/>
              </a:lnSpc>
            </a:pPr>
            <a:r>
              <a:rPr lang="cs-CZ" sz="2000" dirty="0">
                <a:solidFill>
                  <a:srgbClr val="FFFFFF"/>
                </a:solidFill>
              </a:rPr>
              <a:t>Proteinové - </a:t>
            </a:r>
            <a:r>
              <a:rPr lang="cs-CZ" sz="2000" dirty="0" err="1">
                <a:solidFill>
                  <a:srgbClr val="FFFFFF"/>
                </a:solidFill>
              </a:rPr>
              <a:t>hCG</a:t>
            </a:r>
            <a:r>
              <a:rPr lang="cs-CZ" sz="2000" dirty="0">
                <a:solidFill>
                  <a:srgbClr val="FFFFFF"/>
                </a:solidFill>
              </a:rPr>
              <a:t> – produkován plodem nebo při nádorovém onemocnění</a:t>
            </a:r>
          </a:p>
          <a:p>
            <a:pPr>
              <a:lnSpc>
                <a:spcPct val="120000"/>
              </a:lnSpc>
            </a:pPr>
            <a:endParaRPr lang="cs-CZ" sz="20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92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Interakce hormonů s receptory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166248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700" dirty="0" smtClean="0">
                <a:solidFill>
                  <a:srgbClr val="669CF4"/>
                </a:solidFill>
                <a:latin typeface="+mj-lt"/>
              </a:rPr>
              <a:t>Lokalizace receptorů</a:t>
            </a:r>
          </a:p>
          <a:p>
            <a:pPr marL="0" indent="0">
              <a:buNone/>
            </a:pPr>
            <a:r>
              <a:rPr lang="cs-CZ" sz="1700" dirty="0" smtClean="0">
                <a:solidFill>
                  <a:schemeClr val="accent1"/>
                </a:solidFill>
                <a:latin typeface="+mj-lt"/>
              </a:rPr>
              <a:t>Lipofilní hormony</a:t>
            </a:r>
          </a:p>
          <a:p>
            <a:r>
              <a:rPr lang="cs-CZ" sz="1700" dirty="0" smtClean="0">
                <a:solidFill>
                  <a:schemeClr val="accent1"/>
                </a:solidFill>
                <a:latin typeface="+mj-lt"/>
              </a:rPr>
              <a:t>hormon se váže na specifické místo intracelulárně, tvorba komplexů hormon - receptor</a:t>
            </a:r>
          </a:p>
          <a:p>
            <a:r>
              <a:rPr lang="cs-CZ" sz="1700" dirty="0" smtClean="0">
                <a:solidFill>
                  <a:schemeClr val="accent1"/>
                </a:solidFill>
                <a:latin typeface="+mj-lt"/>
              </a:rPr>
              <a:t>aktivace promotorů cílových genů a spuštění transkripce</a:t>
            </a:r>
          </a:p>
          <a:p>
            <a:endParaRPr lang="en-US" sz="1800" dirty="0">
              <a:solidFill>
                <a:schemeClr val="accent1"/>
              </a:solidFill>
              <a:latin typeface="+mj-lt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1600" dirty="0">
              <a:latin typeface="+mj-lt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1" t="55640" r="34670" b="19750"/>
          <a:stretch/>
        </p:blipFill>
        <p:spPr bwMode="auto">
          <a:xfrm>
            <a:off x="2030388" y="3140968"/>
            <a:ext cx="5328592" cy="327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05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Reprodukční systém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896" cy="551723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000" dirty="0" smtClean="0">
                <a:solidFill>
                  <a:srgbClr val="669CF4"/>
                </a:solidFill>
              </a:rPr>
              <a:t>Ovarium</a:t>
            </a:r>
            <a:endParaRPr lang="cs-CZ" sz="2000" dirty="0">
              <a:solidFill>
                <a:srgbClr val="669CF4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000" dirty="0" smtClean="0">
                <a:solidFill>
                  <a:srgbClr val="FFFFFF"/>
                </a:solidFill>
              </a:rPr>
              <a:t>regulováno </a:t>
            </a:r>
            <a:r>
              <a:rPr lang="cs-CZ" sz="2000" dirty="0">
                <a:solidFill>
                  <a:srgbClr val="FFFFFF"/>
                </a:solidFill>
              </a:rPr>
              <a:t>hypofyzárními gonadotropiny, LH a FSH, které jsou řízeny hypotalamovým </a:t>
            </a:r>
            <a:r>
              <a:rPr lang="cs-CZ" sz="2000" dirty="0" err="1">
                <a:solidFill>
                  <a:srgbClr val="FFFFFF"/>
                </a:solidFill>
              </a:rPr>
              <a:t>gonadoliberinem</a:t>
            </a:r>
            <a:endParaRPr lang="cs-CZ" sz="2000" dirty="0">
              <a:solidFill>
                <a:srgbClr val="FFFFFF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20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Syndrom </a:t>
            </a:r>
            <a:r>
              <a:rPr lang="cs-CZ" sz="2000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polycystických</a:t>
            </a:r>
            <a:r>
              <a:rPr lang="cs-CZ" sz="20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ovárií</a:t>
            </a:r>
            <a:r>
              <a:rPr lang="cs-CZ" sz="20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2000" dirty="0">
                <a:solidFill>
                  <a:srgbClr val="FFFFFF"/>
                </a:solidFill>
              </a:rPr>
              <a:t>– produkce </a:t>
            </a:r>
            <a:r>
              <a:rPr lang="el-GR" sz="2000" dirty="0">
                <a:solidFill>
                  <a:srgbClr val="FFFFFF"/>
                </a:solidFill>
              </a:rPr>
              <a:t>↑</a:t>
            </a:r>
            <a:r>
              <a:rPr lang="cs-CZ" sz="2000" dirty="0">
                <a:solidFill>
                  <a:srgbClr val="FFFFFF"/>
                </a:solidFill>
              </a:rPr>
              <a:t> produkce LH a </a:t>
            </a:r>
            <a:r>
              <a:rPr lang="el-GR" sz="2000" dirty="0">
                <a:solidFill>
                  <a:srgbClr val="FFFFFF"/>
                </a:solidFill>
              </a:rPr>
              <a:t>↓</a:t>
            </a:r>
            <a:r>
              <a:rPr lang="cs-CZ" sz="2000" dirty="0">
                <a:solidFill>
                  <a:srgbClr val="FFFFFF"/>
                </a:solidFill>
              </a:rPr>
              <a:t> FSH → zvýšená produkce ovariálních androgenů   →  hirsutismus a narušení zrání folikulů ovaria, </a:t>
            </a:r>
            <a:r>
              <a:rPr lang="cs-CZ" sz="2000" dirty="0" err="1" smtClean="0">
                <a:solidFill>
                  <a:srgbClr val="FFFFFF"/>
                </a:solidFill>
              </a:rPr>
              <a:t>kt</a:t>
            </a:r>
            <a:r>
              <a:rPr lang="cs-CZ" sz="2000" dirty="0" smtClean="0">
                <a:solidFill>
                  <a:srgbClr val="FFFFFF"/>
                </a:solidFill>
              </a:rPr>
              <a:t>. </a:t>
            </a:r>
            <a:r>
              <a:rPr lang="cs-CZ" sz="2000" dirty="0">
                <a:solidFill>
                  <a:srgbClr val="FFFFFF"/>
                </a:solidFill>
              </a:rPr>
              <a:t>se mění v cysty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000" dirty="0" smtClean="0">
              <a:solidFill>
                <a:srgbClr val="669CF4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l-GR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cs-CZ" sz="2000" dirty="0" smtClean="0">
              <a:solidFill>
                <a:srgbClr val="669CF4"/>
              </a:solidFill>
              <a:latin typeface="+mj-lt"/>
            </a:endParaRPr>
          </a:p>
        </p:txBody>
      </p:sp>
      <p:pic>
        <p:nvPicPr>
          <p:cNvPr id="20482" name="Picture 2" descr="http://4.bp.blogspot.com/-yho_vLJHfYY/UEcFSaFeFAI/AAAAAAAAAhc/cUbWtMlbeC0/s1600/Ovaires+polykystiqu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13008"/>
            <a:ext cx="3730898" cy="294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05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Interakce hormonů s receptory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147248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700" dirty="0" smtClean="0">
                <a:solidFill>
                  <a:srgbClr val="669CF4"/>
                </a:solidFill>
                <a:latin typeface="+mj-lt"/>
              </a:rPr>
              <a:t>Lokalizace receptorů</a:t>
            </a:r>
          </a:p>
          <a:p>
            <a:pPr marL="0" indent="0">
              <a:buNone/>
            </a:pPr>
            <a:r>
              <a:rPr lang="cs-CZ" sz="1700" dirty="0" smtClean="0">
                <a:solidFill>
                  <a:schemeClr val="accent1"/>
                </a:solidFill>
                <a:latin typeface="+mj-lt"/>
              </a:rPr>
              <a:t>Hydrofilní hormony</a:t>
            </a:r>
          </a:p>
          <a:p>
            <a:r>
              <a:rPr lang="cs-CZ" sz="1700" dirty="0" smtClean="0">
                <a:solidFill>
                  <a:schemeClr val="accent1"/>
                </a:solidFill>
                <a:latin typeface="+mj-lt"/>
              </a:rPr>
              <a:t>vážou se extracelulárně na povrchové receptory na membráně cílových buněk</a:t>
            </a:r>
          </a:p>
          <a:p>
            <a:r>
              <a:rPr lang="cs-CZ" sz="1700" dirty="0" smtClean="0">
                <a:solidFill>
                  <a:schemeClr val="accent1"/>
                </a:solidFill>
                <a:latin typeface="+mj-lt"/>
              </a:rPr>
              <a:t>vazba na receptor vede k aktivaci celé řady dějů intracelulárně</a:t>
            </a:r>
          </a:p>
          <a:p>
            <a:r>
              <a:rPr lang="cs-CZ" sz="1700" dirty="0" smtClean="0">
                <a:solidFill>
                  <a:schemeClr val="accent1"/>
                </a:solidFill>
                <a:latin typeface="+mj-lt"/>
              </a:rPr>
              <a:t>produkce proteinů intracelulárně</a:t>
            </a:r>
          </a:p>
          <a:p>
            <a:endParaRPr lang="en-US" sz="1800" dirty="0">
              <a:solidFill>
                <a:schemeClr val="accent1"/>
              </a:solidFill>
              <a:latin typeface="+mj-lt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1600" dirty="0">
              <a:latin typeface="+mj-lt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1" t="18946" r="34670" b="54125"/>
          <a:stretch/>
        </p:blipFill>
        <p:spPr bwMode="auto">
          <a:xfrm>
            <a:off x="1907704" y="3324535"/>
            <a:ext cx="5256584" cy="353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42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Vlastní 75">
      <a:dk1>
        <a:srgbClr val="000000"/>
      </a:dk1>
      <a:lt1>
        <a:srgbClr val="681A64"/>
      </a:lt1>
      <a:dk2>
        <a:srgbClr val="57257D"/>
      </a:dk2>
      <a:lt2>
        <a:srgbClr val="C7A2E3"/>
      </a:lt2>
      <a:accent1>
        <a:srgbClr val="FFFFFF"/>
      </a:accent1>
      <a:accent2>
        <a:srgbClr val="57257D"/>
      </a:accent2>
      <a:accent3>
        <a:srgbClr val="67AABF"/>
      </a:accent3>
      <a:accent4>
        <a:srgbClr val="7F7F7F"/>
      </a:accent4>
      <a:accent5>
        <a:srgbClr val="FF7575"/>
      </a:accent5>
      <a:accent6>
        <a:srgbClr val="542378"/>
      </a:accent6>
      <a:hlink>
        <a:srgbClr val="67AABF"/>
      </a:hlink>
      <a:folHlink>
        <a:srgbClr val="542378"/>
      </a:folHlink>
    </a:clrScheme>
    <a:fontScheme name="Vlastní 4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3461</Words>
  <Application>Microsoft Office PowerPoint</Application>
  <PresentationFormat>Předvádění na obrazovce (4:3)</PresentationFormat>
  <Paragraphs>745</Paragraphs>
  <Slides>80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80</vt:i4>
      </vt:variant>
    </vt:vector>
  </HeadingPairs>
  <TitlesOfParts>
    <vt:vector size="81" baseType="lpstr">
      <vt:lpstr>Motiv sady Office</vt:lpstr>
      <vt:lpstr>Prezentace aplikace PowerPoint</vt:lpstr>
      <vt:lpstr>Endokrinní systém</vt:lpstr>
      <vt:lpstr>Přenos informace</vt:lpstr>
      <vt:lpstr>Přenos informace</vt:lpstr>
      <vt:lpstr>Formy transdukce signálu </vt:lpstr>
      <vt:lpstr>Receptory</vt:lpstr>
      <vt:lpstr>Receptory</vt:lpstr>
      <vt:lpstr>Interakce hormonů s receptory</vt:lpstr>
      <vt:lpstr>Interakce hormonů s receptory</vt:lpstr>
      <vt:lpstr>Receptory</vt:lpstr>
      <vt:lpstr>Druhý posel </vt:lpstr>
      <vt:lpstr>Signalizace</vt:lpstr>
      <vt:lpstr>Adrenergní receptory</vt:lpstr>
      <vt:lpstr>Adrenergní receptory</vt:lpstr>
      <vt:lpstr>Katecholaminy</vt:lpstr>
      <vt:lpstr>Adrenalin</vt:lpstr>
      <vt:lpstr>Adrenalin</vt:lpstr>
      <vt:lpstr>Adrenalin</vt:lpstr>
      <vt:lpstr>Adrenalin</vt:lpstr>
      <vt:lpstr>Endokrinní regulace</vt:lpstr>
      <vt:lpstr>Endokrinní regulace</vt:lpstr>
      <vt:lpstr>Oxytocin</vt:lpstr>
      <vt:lpstr>Prezentace aplikace PowerPoint</vt:lpstr>
      <vt:lpstr>Hormony</vt:lpstr>
      <vt:lpstr>Hormony</vt:lpstr>
      <vt:lpstr>Hormony</vt:lpstr>
      <vt:lpstr>Hormony</vt:lpstr>
      <vt:lpstr>Hormony</vt:lpstr>
      <vt:lpstr>Hormony</vt:lpstr>
      <vt:lpstr>Hormony</vt:lpstr>
      <vt:lpstr>Hormony</vt:lpstr>
      <vt:lpstr>Žlázy s vnitřní sekrecí</vt:lpstr>
      <vt:lpstr>Žlázy s vnitřní sekrecí</vt:lpstr>
      <vt:lpstr>Žlázy s vnitřní sekrecí</vt:lpstr>
      <vt:lpstr>Žlázy s vnitřní sekrecí</vt:lpstr>
      <vt:lpstr>Melatonin</vt:lpstr>
      <vt:lpstr>Melatonin</vt:lpstr>
      <vt:lpstr>Žlázy s vnitřní sekrecí</vt:lpstr>
      <vt:lpstr>Žlázy s vnitřní sekrecí</vt:lpstr>
      <vt:lpstr>Žlázy s vnitřní sekrecí</vt:lpstr>
      <vt:lpstr>Žlázy s vnitřní sekrecí</vt:lpstr>
      <vt:lpstr>Žlázy s vnitřní sekrecí</vt:lpstr>
      <vt:lpstr>Žlázy s vnitřní sekrecí</vt:lpstr>
      <vt:lpstr>Žlázy s vnitřní sekrecí</vt:lpstr>
      <vt:lpstr>Prezentace aplikace PowerPoint</vt:lpstr>
      <vt:lpstr>Žlázy s vnitřní sekrecí</vt:lpstr>
      <vt:lpstr>Žlázy s vnitřní sekrecí</vt:lpstr>
      <vt:lpstr>Renin</vt:lpstr>
      <vt:lpstr>Prezentace aplikace PowerPoint</vt:lpstr>
      <vt:lpstr>Žlázy s vnitřní sekrecí</vt:lpstr>
      <vt:lpstr>Žlázy s vnitřní sekrecí</vt:lpstr>
      <vt:lpstr>Endokrinopatie</vt:lpstr>
      <vt:lpstr>Endokrinopatie</vt:lpstr>
      <vt:lpstr>Hypotalamus</vt:lpstr>
      <vt:lpstr>Hypotalamus</vt:lpstr>
      <vt:lpstr>Neurohypofýza</vt:lpstr>
      <vt:lpstr>Adenohypofýza</vt:lpstr>
      <vt:lpstr>Adenohypofýza</vt:lpstr>
      <vt:lpstr>Prolaktinom</vt:lpstr>
      <vt:lpstr>Štítná žláza</vt:lpstr>
      <vt:lpstr>Štítná žláza</vt:lpstr>
      <vt:lpstr>Štítná žláza</vt:lpstr>
      <vt:lpstr>Štítná žláza</vt:lpstr>
      <vt:lpstr>Příštítná tělíska</vt:lpstr>
      <vt:lpstr>Příštítná tělíska</vt:lpstr>
      <vt:lpstr>Příštítná tělíska</vt:lpstr>
      <vt:lpstr>Příštitná tělíska</vt:lpstr>
      <vt:lpstr>Kůra nadledvin</vt:lpstr>
      <vt:lpstr>Prezentace aplikace PowerPoint</vt:lpstr>
      <vt:lpstr>Kůra nadledvin</vt:lpstr>
      <vt:lpstr>Addisonova choroba</vt:lpstr>
      <vt:lpstr>Kůra nadledvin</vt:lpstr>
      <vt:lpstr>Adrenogenitální syndrom</vt:lpstr>
      <vt:lpstr>Dřeň nadledvin</vt:lpstr>
      <vt:lpstr>Dřeň nadledvin</vt:lpstr>
      <vt:lpstr>Feochromocytom</vt:lpstr>
      <vt:lpstr>Langerhansovy ostrůvky  v pankreatu </vt:lpstr>
      <vt:lpstr>Langerhansovy ostrůvky  v pankreatu </vt:lpstr>
      <vt:lpstr>Reprodukční systém</vt:lpstr>
      <vt:lpstr>Reprodukční systém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Asistent</cp:lastModifiedBy>
  <cp:revision>152</cp:revision>
  <dcterms:modified xsi:type="dcterms:W3CDTF">2014-03-13T13:56:46Z</dcterms:modified>
</cp:coreProperties>
</file>