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260" r:id="rId2"/>
    <p:sldId id="259" r:id="rId3"/>
    <p:sldId id="315" r:id="rId4"/>
    <p:sldId id="316" r:id="rId5"/>
    <p:sldId id="377" r:id="rId6"/>
    <p:sldId id="318" r:id="rId7"/>
    <p:sldId id="374" r:id="rId8"/>
    <p:sldId id="370" r:id="rId9"/>
    <p:sldId id="349" r:id="rId10"/>
    <p:sldId id="375" r:id="rId11"/>
    <p:sldId id="376" r:id="rId12"/>
    <p:sldId id="261" r:id="rId13"/>
    <p:sldId id="268" r:id="rId14"/>
    <p:sldId id="328" r:id="rId15"/>
    <p:sldId id="330" r:id="rId16"/>
    <p:sldId id="329" r:id="rId17"/>
    <p:sldId id="331" r:id="rId18"/>
    <p:sldId id="371" r:id="rId19"/>
    <p:sldId id="269" r:id="rId20"/>
    <p:sldId id="423" r:id="rId21"/>
    <p:sldId id="270" r:id="rId22"/>
    <p:sldId id="334" r:id="rId23"/>
    <p:sldId id="340" r:id="rId24"/>
    <p:sldId id="341" r:id="rId25"/>
    <p:sldId id="343" r:id="rId26"/>
    <p:sldId id="342" r:id="rId27"/>
    <p:sldId id="344" r:id="rId28"/>
    <p:sldId id="345" r:id="rId29"/>
    <p:sldId id="346" r:id="rId30"/>
    <p:sldId id="319" r:id="rId31"/>
    <p:sldId id="335" r:id="rId32"/>
    <p:sldId id="336" r:id="rId33"/>
    <p:sldId id="338" r:id="rId34"/>
    <p:sldId id="337" r:id="rId35"/>
    <p:sldId id="347" r:id="rId36"/>
    <p:sldId id="348" r:id="rId37"/>
    <p:sldId id="350" r:id="rId38"/>
    <p:sldId id="372" r:id="rId39"/>
    <p:sldId id="351" r:id="rId40"/>
    <p:sldId id="352" r:id="rId41"/>
    <p:sldId id="320" r:id="rId42"/>
    <p:sldId id="325" r:id="rId43"/>
    <p:sldId id="333" r:id="rId44"/>
    <p:sldId id="326" r:id="rId45"/>
    <p:sldId id="355" r:id="rId46"/>
    <p:sldId id="366" r:id="rId47"/>
    <p:sldId id="367" r:id="rId48"/>
    <p:sldId id="369" r:id="rId49"/>
    <p:sldId id="321" r:id="rId50"/>
    <p:sldId id="354" r:id="rId51"/>
    <p:sldId id="356" r:id="rId52"/>
    <p:sldId id="362" r:id="rId53"/>
    <p:sldId id="358" r:id="rId54"/>
    <p:sldId id="357" r:id="rId55"/>
    <p:sldId id="359" r:id="rId56"/>
    <p:sldId id="360" r:id="rId57"/>
    <p:sldId id="368" r:id="rId58"/>
    <p:sldId id="363" r:id="rId59"/>
    <p:sldId id="361" r:id="rId60"/>
    <p:sldId id="364" r:id="rId61"/>
    <p:sldId id="322" r:id="rId62"/>
    <p:sldId id="286" r:id="rId63"/>
    <p:sldId id="287" r:id="rId64"/>
    <p:sldId id="309" r:id="rId65"/>
    <p:sldId id="308" r:id="rId66"/>
    <p:sldId id="314" r:id="rId67"/>
    <p:sldId id="262" r:id="rId68"/>
    <p:sldId id="288" r:id="rId69"/>
    <p:sldId id="292" r:id="rId70"/>
    <p:sldId id="310" r:id="rId71"/>
    <p:sldId id="365" r:id="rId72"/>
    <p:sldId id="311" r:id="rId73"/>
    <p:sldId id="312" r:id="rId74"/>
    <p:sldId id="291" r:id="rId75"/>
    <p:sldId id="304" r:id="rId76"/>
    <p:sldId id="300" r:id="rId77"/>
    <p:sldId id="313" r:id="rId78"/>
    <p:sldId id="305" r:id="rId79"/>
    <p:sldId id="302" r:id="rId80"/>
    <p:sldId id="301" r:id="rId81"/>
    <p:sldId id="297" r:id="rId82"/>
    <p:sldId id="299" r:id="rId83"/>
    <p:sldId id="306" r:id="rId84"/>
    <p:sldId id="405" r:id="rId85"/>
    <p:sldId id="388" r:id="rId86"/>
    <p:sldId id="389" r:id="rId87"/>
    <p:sldId id="390" r:id="rId88"/>
    <p:sldId id="391" r:id="rId89"/>
    <p:sldId id="392" r:id="rId90"/>
    <p:sldId id="393" r:id="rId91"/>
    <p:sldId id="403" r:id="rId92"/>
    <p:sldId id="407" r:id="rId93"/>
    <p:sldId id="402" r:id="rId94"/>
    <p:sldId id="394" r:id="rId95"/>
    <p:sldId id="408" r:id="rId96"/>
    <p:sldId id="401" r:id="rId97"/>
    <p:sldId id="419" r:id="rId98"/>
    <p:sldId id="418" r:id="rId99"/>
    <p:sldId id="409" r:id="rId100"/>
    <p:sldId id="410" r:id="rId101"/>
    <p:sldId id="411" r:id="rId102"/>
    <p:sldId id="412" r:id="rId103"/>
    <p:sldId id="413" r:id="rId104"/>
    <p:sldId id="414" r:id="rId105"/>
    <p:sldId id="415" r:id="rId106"/>
    <p:sldId id="416" r:id="rId107"/>
    <p:sldId id="420" r:id="rId108"/>
    <p:sldId id="395" r:id="rId109"/>
    <p:sldId id="404" r:id="rId110"/>
    <p:sldId id="421" r:id="rId111"/>
    <p:sldId id="396" r:id="rId112"/>
    <p:sldId id="397" r:id="rId113"/>
    <p:sldId id="398" r:id="rId114"/>
    <p:sldId id="399" r:id="rId115"/>
    <p:sldId id="400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422" r:id="rId125"/>
    <p:sldId id="386" r:id="rId126"/>
    <p:sldId id="387" r:id="rId1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62"/>
    <a:srgbClr val="6831B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CE10-358F-421A-821C-D39C8D1A8324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92CB-18B8-46E5-937F-63DF5245C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90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115888"/>
            <a:ext cx="8928100" cy="64817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5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69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1/HWI_PTC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EKG%20vlny.av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EKG%20vlny.avi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cely%20obeh.avi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www.wikiskripta.eu/images/3/3e/RAAS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67543" y="36821"/>
            <a:ext cx="8208912" cy="1808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4006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Patofyziologie</a:t>
            </a:r>
          </a:p>
          <a:p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4006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Kardiovaskulárního systému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40067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666324" y="1628801"/>
            <a:ext cx="348985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AC0062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</a:t>
            </a:r>
            <a:endParaRPr lang="en-GB" sz="1800" b="1" cap="all" dirty="0">
              <a:ln w="0"/>
              <a:solidFill>
                <a:srgbClr val="AC006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http://teamwize.com/wp-content/uploads/2009/12/heart_atta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24" y="2083033"/>
            <a:ext cx="3489852" cy="4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126705" y="5229200"/>
            <a:ext cx="28905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>
                <a:solidFill>
                  <a:srgbClr val="FFFF66"/>
                </a:solidFill>
              </a:ln>
              <a:solidFill>
                <a:srgbClr val="FFFF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8612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FFC000"/>
                </a:solidFill>
                <a:latin typeface="Comic Sans MS" pitchFamily="66" charset="0"/>
              </a:rPr>
              <a:t>Myokard</a:t>
            </a:r>
          </a:p>
          <a:p>
            <a:r>
              <a:rPr lang="cs-CZ" sz="2000" dirty="0" smtClean="0">
                <a:latin typeface="Comic Sans MS" pitchFamily="66" charset="0"/>
              </a:rPr>
              <a:t>srdeční </a:t>
            </a:r>
            <a:r>
              <a:rPr lang="cs-CZ" sz="2000" dirty="0">
                <a:latin typeface="Comic Sans MS" pitchFamily="66" charset="0"/>
              </a:rPr>
              <a:t>svalovina </a:t>
            </a:r>
            <a:r>
              <a:rPr lang="cs-CZ" sz="2000" dirty="0" smtClean="0">
                <a:latin typeface="Comic Sans MS" pitchFamily="66" charset="0"/>
              </a:rPr>
              <a:t>= </a:t>
            </a:r>
            <a:r>
              <a:rPr lang="cs-CZ" sz="2000" dirty="0" err="1" smtClean="0">
                <a:solidFill>
                  <a:srgbClr val="0070C0"/>
                </a:solidFill>
                <a:latin typeface="Comic Sans MS" pitchFamily="66" charset="0"/>
              </a:rPr>
              <a:t>syncytium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smtClean="0">
                <a:latin typeface="Comic Sans MS" pitchFamily="66" charset="0"/>
              </a:rPr>
              <a:t>soubuní) - jednotlivé </a:t>
            </a:r>
            <a:r>
              <a:rPr lang="cs-CZ" sz="2000" dirty="0">
                <a:latin typeface="Comic Sans MS" pitchFamily="66" charset="0"/>
              </a:rPr>
              <a:t>svalové buňky jsou propojeny plazmatickými </a:t>
            </a:r>
            <a:r>
              <a:rPr lang="cs-CZ" sz="2000" dirty="0" smtClean="0">
                <a:latin typeface="Comic Sans MS" pitchFamily="66" charset="0"/>
              </a:rPr>
              <a:t>můstky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b</a:t>
            </a:r>
            <a:r>
              <a:rPr lang="cs-CZ" sz="2000" dirty="0" smtClean="0">
                <a:latin typeface="Comic Sans MS" pitchFamily="66" charset="0"/>
              </a:rPr>
              <a:t>uněčná </a:t>
            </a:r>
            <a:r>
              <a:rPr lang="cs-CZ" sz="2000" dirty="0">
                <a:latin typeface="Comic Sans MS" pitchFamily="66" charset="0"/>
              </a:rPr>
              <a:t>jádra jsou uložena centrálně (jako u svalů hladkých), v myofibrilách je patrné příčné pruhován (jako u svalu kosterního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t</a:t>
            </a:r>
            <a:r>
              <a:rPr lang="cs-CZ" sz="2000" dirty="0" smtClean="0">
                <a:latin typeface="Comic Sans MS" pitchFamily="66" charset="0"/>
              </a:rPr>
              <a:t>loušťka </a:t>
            </a:r>
            <a:r>
              <a:rPr lang="cs-CZ" sz="2000" dirty="0">
                <a:latin typeface="Comic Sans MS" pitchFamily="66" charset="0"/>
              </a:rPr>
              <a:t>stěny jednotlivých srdečních dutin je rozdílná (nejmohutnější v levé </a:t>
            </a:r>
            <a:r>
              <a:rPr lang="cs-CZ" sz="2000" dirty="0" smtClean="0">
                <a:latin typeface="Comic Sans MS" pitchFamily="66" charset="0"/>
              </a:rPr>
              <a:t>komoře)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romě </a:t>
            </a:r>
            <a:r>
              <a:rPr lang="cs-CZ" sz="2000" dirty="0">
                <a:latin typeface="Comic Sans MS" pitchFamily="66" charset="0"/>
              </a:rPr>
              <a:t>svalových vláken, jejichž hlavní funkcí je kontrakce, lze v myokardu rozlišit i svalovou tkáň specializovanou na tvorbu a přenos vzruchů = vodivá soustava srdeční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01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zahrnuje </a:t>
            </a:r>
            <a:r>
              <a:rPr lang="cs-CZ" sz="2000" dirty="0"/>
              <a:t>všechny postupy, které využívají přenosu genetického materiálu do buněk pacienta k léčebným </a:t>
            </a:r>
            <a:r>
              <a:rPr lang="cs-CZ" sz="2000" dirty="0" smtClean="0"/>
              <a:t>účelům</a:t>
            </a:r>
          </a:p>
          <a:p>
            <a:endParaRPr lang="cs-CZ" sz="2000" dirty="0" smtClean="0"/>
          </a:p>
          <a:p>
            <a:r>
              <a:rPr lang="cs-CZ" sz="2000" dirty="0"/>
              <a:t>m</a:t>
            </a:r>
            <a:r>
              <a:rPr lang="cs-CZ" sz="2000" dirty="0" smtClean="0"/>
              <a:t>etodologie </a:t>
            </a:r>
            <a:r>
              <a:rPr lang="cs-CZ" sz="2000" dirty="0"/>
              <a:t>GT je uplatnitelná tam, kde je známa molekulární podstata </a:t>
            </a:r>
            <a:r>
              <a:rPr lang="cs-CZ" sz="2000" dirty="0" smtClean="0"/>
              <a:t>nemoci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v</a:t>
            </a:r>
            <a:r>
              <a:rPr lang="cs-CZ" sz="2000" dirty="0" smtClean="0"/>
              <a:t>zhledem </a:t>
            </a:r>
            <a:r>
              <a:rPr lang="cs-CZ" sz="2000" dirty="0"/>
              <a:t>k tomu, že poznatků o </a:t>
            </a:r>
            <a:r>
              <a:rPr lang="cs-CZ" sz="2000" dirty="0" smtClean="0"/>
              <a:t>patogenezi </a:t>
            </a:r>
            <a:r>
              <a:rPr lang="cs-CZ" sz="2000" dirty="0"/>
              <a:t>chorobných stavů na molekulární úrovni přibývá, rozšiřuje se i okruh indikací pro </a:t>
            </a:r>
            <a:r>
              <a:rPr lang="cs-CZ" sz="2000" dirty="0" smtClean="0"/>
              <a:t>GT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nejbližších letech změní zásadním způsobem léčbu mnoha lidských </a:t>
            </a:r>
            <a:r>
              <a:rPr lang="cs-CZ" sz="2000" dirty="0" smtClean="0"/>
              <a:t>nemocí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928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Využití při léčbě</a:t>
            </a:r>
          </a:p>
          <a:p>
            <a:r>
              <a:rPr lang="cs-CZ" sz="2000" dirty="0" smtClean="0"/>
              <a:t>vrozených </a:t>
            </a:r>
            <a:r>
              <a:rPr lang="cs-CZ" sz="2000" dirty="0"/>
              <a:t>chorob </a:t>
            </a:r>
            <a:r>
              <a:rPr lang="cs-CZ" sz="2000" dirty="0" smtClean="0"/>
              <a:t>– korekce abnormality (nemoci </a:t>
            </a:r>
            <a:r>
              <a:rPr lang="cs-CZ" sz="2000" dirty="0" err="1" smtClean="0"/>
              <a:t>monogenní</a:t>
            </a:r>
            <a:r>
              <a:rPr lang="cs-CZ" sz="2000" dirty="0" smtClean="0"/>
              <a:t> i polygenní)</a:t>
            </a:r>
          </a:p>
          <a:p>
            <a:r>
              <a:rPr lang="cs-CZ" sz="2000" dirty="0" smtClean="0"/>
              <a:t>i  </a:t>
            </a:r>
            <a:r>
              <a:rPr lang="cs-CZ" sz="2000" dirty="0"/>
              <a:t>získaných </a:t>
            </a:r>
            <a:r>
              <a:rPr lang="cs-CZ" sz="2000" dirty="0" smtClean="0"/>
              <a:t>chorob - </a:t>
            </a:r>
            <a:r>
              <a:rPr lang="cs-CZ" sz="2000" dirty="0"/>
              <a:t>jakákoliv manipulace s DNA, která příznivě ovlivní průběh </a:t>
            </a:r>
            <a:r>
              <a:rPr lang="cs-CZ" sz="2000" dirty="0" smtClean="0"/>
              <a:t>nemoci (zhoubné </a:t>
            </a:r>
            <a:r>
              <a:rPr lang="cs-CZ" sz="2000" dirty="0"/>
              <a:t>nádory, léčba kardiovaskulárních a metabolických chorob, degenerativních nervových onemocnění, AIDS, v transplantační </a:t>
            </a:r>
            <a:r>
              <a:rPr lang="cs-CZ" sz="2000" dirty="0" smtClean="0"/>
              <a:t>medicína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Principy</a:t>
            </a:r>
          </a:p>
          <a:p>
            <a:r>
              <a:rPr lang="cs-CZ" sz="2000" dirty="0" smtClean="0"/>
              <a:t>nahrazení </a:t>
            </a:r>
            <a:r>
              <a:rPr lang="cs-CZ" sz="2000" dirty="0" err="1"/>
              <a:t>nefčního</a:t>
            </a:r>
            <a:r>
              <a:rPr lang="cs-CZ" sz="2000" dirty="0"/>
              <a:t> genu </a:t>
            </a:r>
            <a:r>
              <a:rPr lang="cs-CZ" sz="2000" dirty="0" err="1"/>
              <a:t>fčním</a:t>
            </a:r>
            <a:r>
              <a:rPr lang="cs-CZ" sz="2000" dirty="0"/>
              <a:t> (homologní </a:t>
            </a:r>
            <a:r>
              <a:rPr lang="cs-CZ" sz="2000" dirty="0" smtClean="0"/>
              <a:t>rekombinace)</a:t>
            </a:r>
          </a:p>
          <a:p>
            <a:r>
              <a:rPr lang="cs-CZ" sz="2000" dirty="0" smtClean="0"/>
              <a:t>oprava </a:t>
            </a:r>
            <a:r>
              <a:rPr lang="cs-CZ" sz="2000" dirty="0" err="1"/>
              <a:t>nefčního</a:t>
            </a:r>
            <a:r>
              <a:rPr lang="cs-CZ" sz="2000" dirty="0"/>
              <a:t> genu (cílené </a:t>
            </a:r>
            <a:r>
              <a:rPr lang="cs-CZ" sz="2000" dirty="0" smtClean="0"/>
              <a:t>mutace)</a:t>
            </a:r>
          </a:p>
          <a:p>
            <a:r>
              <a:rPr lang="cs-CZ" sz="2000" dirty="0" smtClean="0"/>
              <a:t>přenesení </a:t>
            </a:r>
            <a:r>
              <a:rPr lang="cs-CZ" sz="2000" dirty="0"/>
              <a:t>nového genu (terapeutický gen</a:t>
            </a:r>
            <a:r>
              <a:rPr lang="cs-CZ" sz="2000" dirty="0" smtClean="0"/>
              <a:t>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617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Co je třeba znát před začátkem genové terapie?</a:t>
            </a:r>
          </a:p>
          <a:p>
            <a:r>
              <a:rPr lang="cs-CZ" sz="2000" dirty="0" smtClean="0"/>
              <a:t>kompletní </a:t>
            </a:r>
            <a:r>
              <a:rPr lang="cs-CZ" sz="2000" dirty="0"/>
              <a:t>informace o defektním genu - umístění, mechanizmus patologického </a:t>
            </a:r>
            <a:r>
              <a:rPr lang="cs-CZ" sz="2000" dirty="0" smtClean="0"/>
              <a:t>účinku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znalost </a:t>
            </a:r>
            <a:r>
              <a:rPr lang="cs-CZ" sz="2000" dirty="0"/>
              <a:t>přesné sekvence zdravého </a:t>
            </a:r>
            <a:r>
              <a:rPr lang="cs-CZ" sz="2000" dirty="0" smtClean="0"/>
              <a:t>genu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volba </a:t>
            </a:r>
            <a:r>
              <a:rPr lang="cs-CZ" sz="2000" dirty="0"/>
              <a:t>vhodného vektoru, vytipování cílových </a:t>
            </a:r>
            <a:r>
              <a:rPr lang="cs-CZ" sz="2000" dirty="0" smtClean="0"/>
              <a:t>buněk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souhlas </a:t>
            </a:r>
            <a:r>
              <a:rPr lang="cs-CZ" sz="2000" dirty="0"/>
              <a:t>pacienta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36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opravu, vložení, vyřazení genu lze provádět </a:t>
            </a:r>
            <a:r>
              <a:rPr lang="cs-CZ" sz="2000" i="1" dirty="0"/>
              <a:t>in </a:t>
            </a:r>
            <a:r>
              <a:rPr lang="cs-CZ" sz="2000" i="1" dirty="0" err="1"/>
              <a:t>vivo</a:t>
            </a:r>
            <a:r>
              <a:rPr lang="cs-CZ" sz="2000" dirty="0"/>
              <a:t>, </a:t>
            </a:r>
            <a:r>
              <a:rPr lang="cs-CZ" sz="2000" i="1" dirty="0"/>
              <a:t>in vitro </a:t>
            </a:r>
            <a:r>
              <a:rPr lang="cs-CZ" sz="2000" dirty="0"/>
              <a:t>a </a:t>
            </a:r>
            <a:r>
              <a:rPr lang="cs-CZ" sz="2000" dirty="0" err="1"/>
              <a:t>nejč</a:t>
            </a:r>
            <a:r>
              <a:rPr lang="cs-CZ" sz="2000" dirty="0"/>
              <a:t>. </a:t>
            </a:r>
            <a:r>
              <a:rPr lang="cs-CZ" sz="2000" i="1" dirty="0"/>
              <a:t>ex </a:t>
            </a:r>
            <a:r>
              <a:rPr lang="cs-CZ" sz="2000" i="1" dirty="0" err="1" smtClean="0"/>
              <a:t>vivo</a:t>
            </a:r>
            <a:endParaRPr lang="cs-CZ" sz="2000" i="1" dirty="0" smtClean="0"/>
          </a:p>
          <a:p>
            <a:pPr marL="0" indent="0">
              <a:buNone/>
            </a:pPr>
            <a:endParaRPr lang="cs-CZ" sz="2000" i="1" dirty="0" smtClean="0"/>
          </a:p>
          <a:p>
            <a:r>
              <a:rPr lang="cs-CZ" sz="2000" dirty="0" smtClean="0"/>
              <a:t>odběr </a:t>
            </a:r>
            <a:r>
              <a:rPr lang="cs-CZ" sz="2000" dirty="0" err="1"/>
              <a:t>bb</a:t>
            </a:r>
            <a:r>
              <a:rPr lang="cs-CZ" sz="2000" dirty="0"/>
              <a:t>. z pacienta -&gt; kultivace in vitro -&gt; modifikace DNA -&gt; selekce -&gt; proliferace selektovaných </a:t>
            </a:r>
            <a:r>
              <a:rPr lang="cs-CZ" sz="2000" dirty="0" err="1"/>
              <a:t>bb</a:t>
            </a:r>
            <a:r>
              <a:rPr lang="cs-CZ" sz="2000" dirty="0"/>
              <a:t>. -&gt; přenos zpět do pacienta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geny </a:t>
            </a:r>
            <a:r>
              <a:rPr lang="cs-CZ" sz="2000" dirty="0"/>
              <a:t>lze do genomu začlenit v časné embryogenezi (léčba v zárodečné linii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gen může být začleněn </a:t>
            </a:r>
            <a:r>
              <a:rPr lang="cs-CZ" sz="2000" dirty="0"/>
              <a:t>pouze do somatických </a:t>
            </a:r>
            <a:r>
              <a:rPr lang="cs-CZ" sz="2000" dirty="0" err="1"/>
              <a:t>bb</a:t>
            </a:r>
            <a:r>
              <a:rPr lang="cs-CZ" sz="2000" dirty="0"/>
              <a:t>., které jsou nejvíce poškozené (v tomto případě se geneticky opravená DNA nepředává následujícím generacím potomků)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119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Postup při genové terapii</a:t>
            </a:r>
          </a:p>
          <a:p>
            <a:r>
              <a:rPr lang="cs-CZ" sz="2000" dirty="0" smtClean="0"/>
              <a:t>vytvoření </a:t>
            </a:r>
            <a:r>
              <a:rPr lang="cs-CZ" sz="2000" dirty="0"/>
              <a:t>genetické informace určené pro transport do </a:t>
            </a:r>
            <a:r>
              <a:rPr lang="cs-CZ" sz="2000" dirty="0" smtClean="0"/>
              <a:t>buněk</a:t>
            </a:r>
          </a:p>
          <a:p>
            <a:r>
              <a:rPr lang="cs-CZ" sz="2000" dirty="0" smtClean="0"/>
              <a:t>vytipování </a:t>
            </a:r>
            <a:r>
              <a:rPr lang="cs-CZ" sz="2000" dirty="0"/>
              <a:t>cílových buněk (provedení </a:t>
            </a:r>
            <a:r>
              <a:rPr lang="cs-CZ" sz="2000" i="1" dirty="0"/>
              <a:t>in </a:t>
            </a:r>
            <a:r>
              <a:rPr lang="cs-CZ" sz="2000" i="1" dirty="0" err="1"/>
              <a:t>vivo</a:t>
            </a:r>
            <a:r>
              <a:rPr lang="cs-CZ" sz="2000" i="1" dirty="0"/>
              <a:t> </a:t>
            </a:r>
            <a:r>
              <a:rPr lang="cs-CZ" sz="2000" dirty="0"/>
              <a:t>x </a:t>
            </a:r>
            <a:r>
              <a:rPr lang="cs-CZ" sz="2000" i="1" dirty="0"/>
              <a:t>in vitro </a:t>
            </a:r>
            <a:r>
              <a:rPr lang="cs-CZ" sz="2000" dirty="0"/>
              <a:t>/</a:t>
            </a:r>
            <a:r>
              <a:rPr lang="cs-CZ" sz="2000" i="1" dirty="0"/>
              <a:t>ex </a:t>
            </a:r>
            <a:r>
              <a:rPr lang="cs-CZ" sz="2000" i="1" dirty="0" err="1"/>
              <a:t>vivo</a:t>
            </a:r>
            <a:r>
              <a:rPr lang="cs-CZ" sz="2000" dirty="0"/>
              <a:t>)</a:t>
            </a:r>
            <a:r>
              <a:rPr lang="cs-CZ" sz="2000" dirty="0" smtClean="0"/>
              <a:t>‏</a:t>
            </a:r>
          </a:p>
          <a:p>
            <a:r>
              <a:rPr lang="cs-CZ" sz="2000" dirty="0" smtClean="0"/>
              <a:t>vpravení vektoru (vektory = nosiče </a:t>
            </a:r>
            <a:r>
              <a:rPr lang="cs-CZ" sz="2000" dirty="0"/>
              <a:t>pro vpravení genetické informace do cílových </a:t>
            </a:r>
            <a:r>
              <a:rPr lang="cs-CZ" sz="2000" dirty="0" smtClean="0"/>
              <a:t>buněk)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Vlastnosti </a:t>
            </a:r>
            <a:r>
              <a:rPr lang="cs-CZ" sz="2000" dirty="0"/>
              <a:t>ideálního </a:t>
            </a:r>
            <a:r>
              <a:rPr lang="cs-CZ" sz="2000" b="1" dirty="0" smtClean="0"/>
              <a:t>vektoru</a:t>
            </a:r>
          </a:p>
          <a:p>
            <a:r>
              <a:rPr lang="cs-CZ" sz="2000" dirty="0" smtClean="0"/>
              <a:t>průnik </a:t>
            </a:r>
            <a:r>
              <a:rPr lang="cs-CZ" sz="2000" dirty="0"/>
              <a:t>do velkého počtu cílových </a:t>
            </a:r>
            <a:r>
              <a:rPr lang="cs-CZ" sz="2000" dirty="0" smtClean="0"/>
              <a:t>buněk</a:t>
            </a:r>
          </a:p>
          <a:p>
            <a:r>
              <a:rPr lang="cs-CZ" sz="2000" dirty="0" smtClean="0"/>
              <a:t>přenos </a:t>
            </a:r>
            <a:r>
              <a:rPr lang="cs-CZ" sz="2000" dirty="0"/>
              <a:t>genu v transkripčně aktivním </a:t>
            </a:r>
            <a:r>
              <a:rPr lang="cs-CZ" sz="2000" dirty="0" smtClean="0"/>
              <a:t>stavu</a:t>
            </a:r>
          </a:p>
          <a:p>
            <a:r>
              <a:rPr lang="cs-CZ" sz="2000" dirty="0" smtClean="0"/>
              <a:t>netoxický </a:t>
            </a:r>
            <a:r>
              <a:rPr lang="cs-CZ" sz="2000" dirty="0"/>
              <a:t>pro cílové </a:t>
            </a:r>
            <a:r>
              <a:rPr lang="cs-CZ" sz="2000" dirty="0" smtClean="0"/>
              <a:t>buňky</a:t>
            </a:r>
          </a:p>
          <a:p>
            <a:endParaRPr lang="cs-CZ" sz="2000" dirty="0"/>
          </a:p>
          <a:p>
            <a:r>
              <a:rPr lang="cs-CZ" sz="2000" dirty="0" err="1"/>
              <a:t>p</a:t>
            </a:r>
            <a:r>
              <a:rPr lang="cs-CZ" sz="2000" dirty="0" err="1" smtClean="0"/>
              <a:t>lazmidy</a:t>
            </a:r>
            <a:r>
              <a:rPr lang="cs-CZ" sz="2000" dirty="0" smtClean="0"/>
              <a:t>, virové částice</a:t>
            </a: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428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196752"/>
            <a:ext cx="7776864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V</a:t>
            </a:r>
            <a:r>
              <a:rPr lang="cs-CZ" sz="2000" b="1" dirty="0" smtClean="0"/>
              <a:t>irové vektory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interakce </a:t>
            </a:r>
            <a:r>
              <a:rPr lang="cs-CZ" sz="2000" dirty="0"/>
              <a:t>s receptory na povrchu cílových </a:t>
            </a:r>
            <a:r>
              <a:rPr lang="cs-CZ" sz="2000" dirty="0" smtClean="0"/>
              <a:t>buněk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vybavení </a:t>
            </a:r>
            <a:r>
              <a:rPr lang="cs-CZ" sz="2000" dirty="0"/>
              <a:t>regulačními elementy zajišťujícími účinnou expresi </a:t>
            </a:r>
            <a:r>
              <a:rPr lang="cs-CZ" sz="2000" dirty="0" err="1" smtClean="0"/>
              <a:t>transgenů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integrace </a:t>
            </a:r>
            <a:r>
              <a:rPr lang="cs-CZ" sz="2000" dirty="0" err="1"/>
              <a:t>transgenu</a:t>
            </a:r>
            <a:r>
              <a:rPr lang="cs-CZ" sz="2000" dirty="0"/>
              <a:t> do buněčného </a:t>
            </a:r>
            <a:r>
              <a:rPr lang="cs-CZ" sz="2000" dirty="0" smtClean="0"/>
              <a:t>genomu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náročnější </a:t>
            </a:r>
            <a:r>
              <a:rPr lang="cs-CZ" sz="2000" dirty="0"/>
              <a:t>příprava (mimo jiné se musí se zbavit všech virových genů, aby nebyly </a:t>
            </a:r>
            <a:r>
              <a:rPr lang="cs-CZ" sz="2000" dirty="0" smtClean="0"/>
              <a:t>infekční)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malý </a:t>
            </a:r>
            <a:r>
              <a:rPr lang="cs-CZ" sz="2000" dirty="0"/>
              <a:t>rozměr </a:t>
            </a:r>
            <a:r>
              <a:rPr lang="cs-CZ" sz="2000" dirty="0" smtClean="0"/>
              <a:t>částic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vyšší </a:t>
            </a:r>
            <a:r>
              <a:rPr lang="cs-CZ" sz="2000" dirty="0"/>
              <a:t>biologická rizika (hrozí nebezpečí rekombinace a vzniku viru schopných </a:t>
            </a:r>
            <a:r>
              <a:rPr lang="cs-CZ" sz="2000" dirty="0" smtClean="0"/>
              <a:t>replikace)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nejčastěji </a:t>
            </a:r>
            <a:r>
              <a:rPr lang="cs-CZ" sz="2000" dirty="0"/>
              <a:t>používané virové vektory – retroviry (dělící se </a:t>
            </a:r>
            <a:r>
              <a:rPr lang="cs-CZ" sz="2000" dirty="0" err="1"/>
              <a:t>bb</a:t>
            </a:r>
            <a:r>
              <a:rPr lang="cs-CZ" sz="2000" dirty="0"/>
              <a:t>.), adenoviry (začlení se i do nedělících se </a:t>
            </a:r>
            <a:r>
              <a:rPr lang="cs-CZ" sz="2000" dirty="0" err="1"/>
              <a:t>bb</a:t>
            </a:r>
            <a:r>
              <a:rPr lang="cs-CZ" sz="2000" dirty="0"/>
              <a:t>.), </a:t>
            </a:r>
            <a:r>
              <a:rPr lang="cs-CZ" sz="2000" dirty="0" err="1"/>
              <a:t>poxviry</a:t>
            </a:r>
            <a:r>
              <a:rPr lang="cs-CZ" sz="2000" dirty="0"/>
              <a:t>, </a:t>
            </a:r>
            <a:r>
              <a:rPr lang="cs-CZ" sz="2000" dirty="0" err="1"/>
              <a:t>adeno</a:t>
            </a:r>
            <a:r>
              <a:rPr lang="cs-CZ" sz="2000" dirty="0"/>
              <a:t>-asociované viry (AAV) a herpetické viry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8172298" y="1556792"/>
            <a:ext cx="576064" cy="576064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8244306" y="3980614"/>
            <a:ext cx="504056" cy="36004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099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/>
              <a:t>M</a:t>
            </a:r>
            <a:r>
              <a:rPr lang="cs-CZ" sz="2000" b="1" dirty="0" err="1" smtClean="0"/>
              <a:t>onogenně</a:t>
            </a:r>
            <a:r>
              <a:rPr lang="cs-CZ" sz="2000" b="1" dirty="0" smtClean="0"/>
              <a:t> </a:t>
            </a:r>
            <a:r>
              <a:rPr lang="cs-CZ" sz="2000" b="1" dirty="0"/>
              <a:t>podmíněná onemocnění teoreticky vhodná pro genovou </a:t>
            </a:r>
            <a:r>
              <a:rPr lang="cs-CZ" sz="2000" b="1" dirty="0" smtClean="0"/>
              <a:t>terapii</a:t>
            </a:r>
            <a:endParaRPr lang="cs-CZ" sz="2000" dirty="0" smtClean="0"/>
          </a:p>
          <a:p>
            <a:r>
              <a:rPr lang="cs-CZ" sz="2000" dirty="0" smtClean="0"/>
              <a:t>Parkinsonova </a:t>
            </a:r>
            <a:r>
              <a:rPr lang="cs-CZ" sz="2000" dirty="0"/>
              <a:t>choroba (gen pro dopamin -&gt; do </a:t>
            </a:r>
            <a:r>
              <a:rPr lang="cs-CZ" sz="2000" dirty="0" err="1"/>
              <a:t>bb</a:t>
            </a:r>
            <a:r>
              <a:rPr lang="cs-CZ" sz="2000" dirty="0"/>
              <a:t>. </a:t>
            </a:r>
            <a:r>
              <a:rPr lang="cs-CZ" sz="2000" dirty="0" err="1"/>
              <a:t>s</a:t>
            </a:r>
            <a:r>
              <a:rPr lang="cs-CZ" sz="2000" dirty="0" err="1" smtClean="0"/>
              <a:t>ubst</a:t>
            </a:r>
            <a:r>
              <a:rPr lang="cs-CZ" sz="2000" dirty="0"/>
              <a:t>. </a:t>
            </a:r>
            <a:r>
              <a:rPr lang="cs-CZ" sz="2000" dirty="0" err="1" smtClean="0"/>
              <a:t>nigra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cystická </a:t>
            </a:r>
            <a:r>
              <a:rPr lang="cs-CZ" sz="2000" dirty="0"/>
              <a:t>fibróza (gen CFTR -&gt; epitel v plicích, pankreatu </a:t>
            </a:r>
            <a:r>
              <a:rPr lang="cs-CZ" sz="2000" dirty="0" smtClean="0"/>
              <a:t>aj.)</a:t>
            </a:r>
          </a:p>
          <a:p>
            <a:r>
              <a:rPr lang="cs-CZ" sz="2000" dirty="0" smtClean="0"/>
              <a:t>fenylketonurie </a:t>
            </a:r>
            <a:r>
              <a:rPr lang="cs-CZ" sz="2000" dirty="0"/>
              <a:t>(gen pro </a:t>
            </a:r>
            <a:r>
              <a:rPr lang="cs-CZ" sz="2000" dirty="0" err="1"/>
              <a:t>phenylalanin</a:t>
            </a:r>
            <a:r>
              <a:rPr lang="cs-CZ" sz="2000" dirty="0"/>
              <a:t> hydroxylázu - &gt; </a:t>
            </a:r>
            <a:r>
              <a:rPr lang="cs-CZ" sz="2000" dirty="0" err="1" smtClean="0"/>
              <a:t>hepatocyty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hemofilie </a:t>
            </a:r>
            <a:r>
              <a:rPr lang="cs-CZ" sz="2000" dirty="0"/>
              <a:t>A, B (gen pro faktor VIII a IX -&gt; </a:t>
            </a:r>
            <a:r>
              <a:rPr lang="cs-CZ" sz="2000" dirty="0" err="1" smtClean="0"/>
              <a:t>hepatocyty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Duchennova</a:t>
            </a:r>
            <a:r>
              <a:rPr lang="cs-CZ" sz="2000" dirty="0" smtClean="0"/>
              <a:t> </a:t>
            </a:r>
            <a:r>
              <a:rPr lang="cs-CZ" sz="2000" dirty="0"/>
              <a:t>svalová dystrofie (gen pro </a:t>
            </a:r>
            <a:r>
              <a:rPr lang="cs-CZ" sz="2000" dirty="0" err="1"/>
              <a:t>dystrophin</a:t>
            </a:r>
            <a:r>
              <a:rPr lang="cs-CZ" sz="2000" dirty="0"/>
              <a:t> -&gt; </a:t>
            </a:r>
            <a:r>
              <a:rPr lang="cs-CZ" sz="2000" dirty="0" smtClean="0"/>
              <a:t>svaly)</a:t>
            </a:r>
          </a:p>
          <a:p>
            <a:r>
              <a:rPr lang="el-GR" sz="2000" dirty="0" smtClean="0"/>
              <a:t>α-</a:t>
            </a:r>
            <a:r>
              <a:rPr lang="el-GR" sz="2000" dirty="0"/>
              <a:t>,β-</a:t>
            </a:r>
            <a:r>
              <a:rPr lang="cs-CZ" sz="2000" dirty="0"/>
              <a:t>talasemie (gen pro </a:t>
            </a:r>
            <a:r>
              <a:rPr lang="el-GR" sz="2000" dirty="0"/>
              <a:t>α-,β-</a:t>
            </a:r>
            <a:r>
              <a:rPr lang="cs-CZ" sz="2000" dirty="0"/>
              <a:t>globin -&gt; </a:t>
            </a:r>
            <a:r>
              <a:rPr lang="cs-CZ" sz="2000" dirty="0" err="1" smtClean="0"/>
              <a:t>ery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srpkovitá </a:t>
            </a:r>
            <a:r>
              <a:rPr lang="cs-CZ" sz="2000" dirty="0"/>
              <a:t>anémie (gen pro </a:t>
            </a:r>
            <a:r>
              <a:rPr lang="el-GR" sz="2000" dirty="0"/>
              <a:t>β-</a:t>
            </a:r>
            <a:r>
              <a:rPr lang="cs-CZ" sz="2000" dirty="0"/>
              <a:t>globin -&gt; </a:t>
            </a:r>
            <a:r>
              <a:rPr lang="cs-CZ" sz="2000" dirty="0" err="1" smtClean="0"/>
              <a:t>ery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424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6635" y="1412776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  <a:latin typeface="Comic Sans MS" pitchFamily="66" charset="0"/>
              </a:rPr>
              <a:t>Cystická fibróza</a:t>
            </a:r>
          </a:p>
          <a:p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enová terapie v </a:t>
            </a:r>
            <a:r>
              <a:rPr lang="cs-CZ" sz="2000" dirty="0">
                <a:latin typeface="Comic Sans MS" pitchFamily="66" charset="0"/>
              </a:rPr>
              <a:t>prenatálním období </a:t>
            </a:r>
            <a:endParaRPr lang="en-US" sz="2000" dirty="0">
              <a:latin typeface="Comic Sans MS" pitchFamily="66" charset="0"/>
            </a:endParaRPr>
          </a:p>
          <a:p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613646" cy="42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579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184" y="274638"/>
            <a:ext cx="761161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X-vázané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85135" cy="5112568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>
                <a:latin typeface="Comic Sans MS" pitchFamily="66" charset="0"/>
              </a:rPr>
              <a:t>ženy 3 genotypy, muži pouze 2</a:t>
            </a:r>
          </a:p>
          <a:p>
            <a:pPr marL="0" indent="0" algn="just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algn="just"/>
            <a:r>
              <a:rPr lang="cs-CZ" sz="2000" dirty="0" smtClean="0">
                <a:latin typeface="Comic Sans MS" pitchFamily="66" charset="0"/>
              </a:rPr>
              <a:t>X-vázané nemoci se manifestují u všech mužů, kteří zdědili mutaci, a pouze u homozygotních žen</a:t>
            </a:r>
          </a:p>
          <a:p>
            <a:pPr marL="0" indent="0" algn="just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algn="just"/>
            <a:r>
              <a:rPr lang="cs-CZ" sz="2000" dirty="0" smtClean="0">
                <a:latin typeface="Comic Sans MS" pitchFamily="66" charset="0"/>
              </a:rPr>
              <a:t>hemofilie A</a:t>
            </a:r>
          </a:p>
          <a:p>
            <a:pPr algn="just"/>
            <a:r>
              <a:rPr lang="cs-CZ" sz="2000" dirty="0" err="1" smtClean="0">
                <a:latin typeface="Comic Sans MS" pitchFamily="66" charset="0"/>
              </a:rPr>
              <a:t>Duchenneova</a:t>
            </a:r>
            <a:r>
              <a:rPr lang="cs-CZ" sz="2000" dirty="0" smtClean="0">
                <a:latin typeface="Comic Sans MS" pitchFamily="66" charset="0"/>
              </a:rPr>
              <a:t> muskulární dystrofie</a:t>
            </a:r>
          </a:p>
          <a:p>
            <a:pPr algn="just"/>
            <a:r>
              <a:rPr lang="cs-CZ" sz="2000" dirty="0" err="1" smtClean="0">
                <a:latin typeface="Comic Sans MS" pitchFamily="66" charset="0"/>
              </a:rPr>
              <a:t>Wiskott-Aldrichův</a:t>
            </a:r>
            <a:r>
              <a:rPr lang="cs-CZ" sz="2000" dirty="0" smtClean="0">
                <a:latin typeface="Comic Sans MS" pitchFamily="66" charset="0"/>
              </a:rPr>
              <a:t> syndrom (imunodeficience)</a:t>
            </a:r>
          </a:p>
        </p:txBody>
      </p:sp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720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Duchennova</a:t>
            </a:r>
            <a:r>
              <a:rPr lang="cs-CZ" dirty="0" smtClean="0">
                <a:latin typeface="Comic Sans MS" pitchFamily="66" charset="0"/>
              </a:rPr>
              <a:t> svalová dystrofie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335394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„</a:t>
            </a:r>
            <a:r>
              <a:rPr lang="cs-CZ" sz="1600" dirty="0" err="1" smtClean="0">
                <a:solidFill>
                  <a:srgbClr val="D60093"/>
                </a:solidFill>
                <a:latin typeface="Comic Sans MS" pitchFamily="66" charset="0"/>
              </a:rPr>
              <a:t>frameshift</a:t>
            </a: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“ mutace </a:t>
            </a:r>
            <a:r>
              <a:rPr lang="cs-CZ" sz="1600" dirty="0" smtClean="0">
                <a:latin typeface="Comic Sans MS" pitchFamily="66" charset="0"/>
              </a:rPr>
              <a:t>= posun čtecího rámce v genu pro protein </a:t>
            </a:r>
            <a:r>
              <a:rPr lang="cs-CZ" sz="1600" dirty="0" err="1" smtClean="0">
                <a:latin typeface="Comic Sans MS" pitchFamily="66" charset="0"/>
              </a:rPr>
              <a:t>dystrofin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2000" dirty="0" smtClean="0"/>
          </a:p>
          <a:p>
            <a:endParaRPr lang="en-GB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16637"/>
              </p:ext>
            </p:extLst>
          </p:nvPr>
        </p:nvGraphicFramePr>
        <p:xfrm>
          <a:off x="1619272" y="4572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-CAC-TGT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-CAC-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T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TG-T..-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-GUG-ACA-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-GUG-AAC-U..-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-val-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thr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ile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gly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0114" name="Picture 2" descr="http://ap-biology-lab.wikispaces.com/file/view/byr10494_fm-1.gif/200083672/byr10494_fm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571613"/>
            <a:ext cx="3520898" cy="2649476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6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861248" cy="558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C000"/>
                </a:solidFill>
                <a:latin typeface="Comic Sans MS" pitchFamily="66" charset="0"/>
              </a:rPr>
              <a:t>Myokard</a:t>
            </a:r>
          </a:p>
          <a:p>
            <a:r>
              <a:rPr lang="cs-CZ" sz="2000" b="1" dirty="0" err="1">
                <a:latin typeface="Comic Sans MS" pitchFamily="66" charset="0"/>
              </a:rPr>
              <a:t>Automacie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chronotropie</a:t>
            </a:r>
            <a:r>
              <a:rPr lang="cs-CZ" sz="2000" dirty="0">
                <a:latin typeface="Comic Sans MS" pitchFamily="66" charset="0"/>
              </a:rPr>
              <a:t>) = schopnost vytvářet vzruchy. Výsledkem vzruchové aktivity je sled pravidelných rytmických srdečních stahů i bez vnějšího </a:t>
            </a:r>
            <a:r>
              <a:rPr lang="cs-CZ" sz="2000" dirty="0" smtClean="0">
                <a:latin typeface="Comic Sans MS" pitchFamily="66" charset="0"/>
              </a:rPr>
              <a:t>podráždění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Vodivost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dromotropie</a:t>
            </a:r>
            <a:r>
              <a:rPr lang="cs-CZ" sz="2000" dirty="0">
                <a:latin typeface="Comic Sans MS" pitchFamily="66" charset="0"/>
              </a:rPr>
              <a:t>) = vzruch se přenáší na celou srdeční jednotku (síně a komory), čímž je zajištěn synchronní stah všech svalových </a:t>
            </a:r>
            <a:r>
              <a:rPr lang="cs-CZ" sz="2000" dirty="0" smtClean="0">
                <a:latin typeface="Comic Sans MS" pitchFamily="66" charset="0"/>
              </a:rPr>
              <a:t>vláken 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Dráždivost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bathmotropie</a:t>
            </a:r>
            <a:r>
              <a:rPr lang="cs-CZ" sz="2000" dirty="0">
                <a:latin typeface="Comic Sans MS" pitchFamily="66" charset="0"/>
              </a:rPr>
              <a:t>) = možnost vyvolat svalový stah dostatečně silným, </a:t>
            </a:r>
            <a:r>
              <a:rPr lang="cs-CZ" sz="2000" dirty="0" err="1">
                <a:latin typeface="Comic Sans MS" pitchFamily="66" charset="0"/>
              </a:rPr>
              <a:t>nadprahovým</a:t>
            </a:r>
            <a:r>
              <a:rPr lang="cs-CZ" sz="2000" dirty="0">
                <a:latin typeface="Comic Sans MS" pitchFamily="66" charset="0"/>
              </a:rPr>
              <a:t> podnětem. Zatímco podprahový podnět stah nevyvolá, </a:t>
            </a:r>
            <a:r>
              <a:rPr lang="cs-CZ" sz="2000" dirty="0" err="1">
                <a:latin typeface="Comic Sans MS" pitchFamily="66" charset="0"/>
              </a:rPr>
              <a:t>nadprahový</a:t>
            </a:r>
            <a:r>
              <a:rPr lang="cs-CZ" sz="2000" dirty="0">
                <a:latin typeface="Comic Sans MS" pitchFamily="66" charset="0"/>
              </a:rPr>
              <a:t> podnět různé intenzity vyvolá stejnou odpověď, pokud se dostaví v období, kdy je svalovina schopna na podnět </a:t>
            </a:r>
            <a:r>
              <a:rPr lang="cs-CZ" sz="2000" dirty="0" smtClean="0">
                <a:latin typeface="Comic Sans MS" pitchFamily="66" charset="0"/>
              </a:rPr>
              <a:t>reagovat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Stažlivost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inotropie</a:t>
            </a:r>
            <a:r>
              <a:rPr lang="cs-CZ" sz="2000" dirty="0">
                <a:latin typeface="Comic Sans MS" pitchFamily="66" charset="0"/>
              </a:rPr>
              <a:t>) = schopnost svalové kontrakce a její závislost na dalších faktorech, např. na výchozím napětí svalového </a:t>
            </a:r>
            <a:r>
              <a:rPr lang="cs-CZ" sz="2000" dirty="0" smtClean="0">
                <a:latin typeface="Comic Sans MS" pitchFamily="66" charset="0"/>
              </a:rPr>
              <a:t>vlákna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2331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064768" cy="2362274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latin typeface="Comic Sans MS" pitchFamily="66" charset="0"/>
              </a:rPr>
              <a:t>Duchennova</a:t>
            </a:r>
            <a:r>
              <a:rPr lang="cs-CZ" sz="4000" dirty="0" smtClean="0">
                <a:latin typeface="Comic Sans MS" pitchFamily="66" charset="0"/>
              </a:rPr>
              <a:t> svalová dystrofie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Fig 1 fu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3824"/>
            <a:ext cx="4810125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884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2196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multifaktoriální, </a:t>
            </a:r>
            <a:r>
              <a:rPr lang="cs-CZ" sz="1600" dirty="0" err="1" smtClean="0">
                <a:latin typeface="Comic Sans MS" pitchFamily="66" charset="0"/>
              </a:rPr>
              <a:t>multigenní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roli hrají </a:t>
            </a:r>
            <a:r>
              <a:rPr lang="en-GB" sz="1600" dirty="0" err="1" smtClean="0">
                <a:latin typeface="Comic Sans MS" pitchFamily="66" charset="0"/>
              </a:rPr>
              <a:t>kombinace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určitých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genů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určitých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faktorů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zevního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prostředí</a:t>
            </a:r>
            <a:endParaRPr lang="cs-CZ" sz="1600" dirty="0" err="1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en-GB" sz="1600" dirty="0" smtClean="0">
                <a:latin typeface="Comic Sans MS" pitchFamily="66" charset="0"/>
              </a:rPr>
              <a:t>v </a:t>
            </a:r>
            <a:r>
              <a:rPr lang="en-GB" sz="1600" dirty="0" err="1" smtClean="0">
                <a:latin typeface="Comic Sans MS" pitchFamily="66" charset="0"/>
              </a:rPr>
              <a:t>klinické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praxi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často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kolísá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názor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výsledky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studií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které</a:t>
            </a:r>
            <a:r>
              <a:rPr lang="en-GB" sz="1600" dirty="0" smtClean="0">
                <a:latin typeface="Comic Sans MS" pitchFamily="66" charset="0"/>
              </a:rPr>
              <a:t> se </a:t>
            </a:r>
            <a:r>
              <a:rPr lang="en-GB" sz="1600" dirty="0" err="1" smtClean="0">
                <a:latin typeface="Comic Sans MS" pitchFamily="66" charset="0"/>
              </a:rPr>
              <a:t>snaží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odhalit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podklad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komplexních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nemocí</a:t>
            </a:r>
            <a:r>
              <a:rPr lang="en-GB" sz="1600" dirty="0" smtClean="0">
                <a:latin typeface="Comic Sans MS" pitchFamily="66" charset="0"/>
              </a:rPr>
              <a:t>, od </a:t>
            </a:r>
            <a:r>
              <a:rPr lang="en-GB" sz="1600" dirty="0" err="1" smtClean="0">
                <a:latin typeface="Comic Sans MS" pitchFamily="66" charset="0"/>
              </a:rPr>
              <a:t>neodůvodněného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očekávání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nad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nalezenými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velkého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účinku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až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velkou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skepsi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vzhledem</a:t>
            </a:r>
            <a:r>
              <a:rPr lang="en-GB" sz="1600" dirty="0" smtClean="0">
                <a:latin typeface="Comic Sans MS" pitchFamily="66" charset="0"/>
              </a:rPr>
              <a:t> k </a:t>
            </a:r>
            <a:r>
              <a:rPr lang="en-GB" sz="1600" dirty="0" err="1" smtClean="0">
                <a:latin typeface="Comic Sans MS" pitchFamily="66" charset="0"/>
              </a:rPr>
              <a:t>existenci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genetického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podkladu</a:t>
            </a:r>
            <a:r>
              <a:rPr lang="en-GB" sz="1600" dirty="0" smtClean="0">
                <a:latin typeface="Comic Sans MS" pitchFamily="66" charset="0"/>
              </a:rPr>
              <a:t>  v </a:t>
            </a:r>
            <a:r>
              <a:rPr lang="en-GB" sz="1600" dirty="0" err="1" smtClean="0">
                <a:latin typeface="Comic Sans MS" pitchFamily="66" charset="0"/>
              </a:rPr>
              <a:t>populaci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četných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nemocí</a:t>
            </a:r>
            <a:r>
              <a:rPr lang="en-GB" sz="1600" dirty="0" smtClean="0">
                <a:latin typeface="Comic Sans MS" pitchFamily="66" charset="0"/>
              </a:rPr>
              <a:t> ( </a:t>
            </a:r>
            <a:r>
              <a:rPr lang="en-GB" sz="1600" dirty="0" err="1" smtClean="0">
                <a:latin typeface="Comic Sans MS" pitchFamily="66" charset="0"/>
              </a:rPr>
              <a:t>nad</a:t>
            </a:r>
            <a:r>
              <a:rPr lang="en-GB" sz="1600" dirty="0" smtClean="0">
                <a:latin typeface="Comic Sans MS" pitchFamily="66" charset="0"/>
              </a:rPr>
              <a:t> 1%),  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je v </a:t>
            </a:r>
            <a:r>
              <a:rPr lang="cs-CZ" sz="1600" dirty="0" smtClean="0">
                <a:latin typeface="Comic Sans MS" pitchFamily="66" charset="0"/>
              </a:rPr>
              <a:t>kardiologii např. esenciální hypertenze</a:t>
            </a:r>
          </a:p>
          <a:p>
            <a:pPr algn="just">
              <a:lnSpc>
                <a:spcPct val="120000"/>
              </a:lnSpc>
            </a:pPr>
            <a:r>
              <a:rPr lang="en-GB" sz="1600" dirty="0" err="1" smtClean="0">
                <a:latin typeface="Comic Sans MS" pitchFamily="66" charset="0"/>
              </a:rPr>
              <a:t>pokud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choroba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má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prokazatelně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familiární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výskyt</a:t>
            </a:r>
            <a:r>
              <a:rPr lang="en-GB" sz="1600" dirty="0" smtClean="0">
                <a:latin typeface="Comic Sans MS" pitchFamily="66" charset="0"/>
              </a:rPr>
              <a:t>,  </a:t>
            </a:r>
            <a:r>
              <a:rPr lang="en-GB" sz="1600" dirty="0" err="1" smtClean="0">
                <a:latin typeface="Comic Sans MS" pitchFamily="66" charset="0"/>
              </a:rPr>
              <a:t>musíme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očekávat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podíl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podkladu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její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manifestaci</a:t>
            </a:r>
            <a:endParaRPr lang="cs-CZ" sz="16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s</a:t>
            </a:r>
            <a:r>
              <a:rPr lang="en-GB" sz="1600" dirty="0" err="1" smtClean="0">
                <a:latin typeface="Comic Sans MS" pitchFamily="66" charset="0"/>
              </a:rPr>
              <a:t>vé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pozadí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mají</a:t>
            </a:r>
            <a:r>
              <a:rPr lang="en-GB" sz="1600" dirty="0" smtClean="0">
                <a:latin typeface="Comic Sans MS" pitchFamily="66" charset="0"/>
              </a:rPr>
              <a:t> i </a:t>
            </a:r>
            <a:r>
              <a:rPr lang="en-GB" sz="1600" dirty="0" err="1" smtClean="0">
                <a:latin typeface="Comic Sans MS" pitchFamily="66" charset="0"/>
              </a:rPr>
              <a:t>tak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relativně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vzdálené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proximální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fenotypy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je </a:t>
            </a:r>
            <a:r>
              <a:rPr lang="en-GB" sz="1600" dirty="0" err="1" smtClean="0">
                <a:latin typeface="Comic Sans MS" pitchFamily="66" charset="0"/>
              </a:rPr>
              <a:t>např</a:t>
            </a:r>
            <a:r>
              <a:rPr lang="en-GB" sz="1600" dirty="0" smtClean="0">
                <a:latin typeface="Comic Sans MS" pitchFamily="66" charset="0"/>
              </a:rPr>
              <a:t>. </a:t>
            </a:r>
            <a:r>
              <a:rPr lang="en-GB" sz="1600" dirty="0" err="1" smtClean="0">
                <a:latin typeface="Comic Sans MS" pitchFamily="66" charset="0"/>
              </a:rPr>
              <a:t>kvalita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života</a:t>
            </a:r>
            <a:r>
              <a:rPr lang="en-GB" sz="1600" dirty="0" smtClean="0">
                <a:latin typeface="Comic Sans MS" pitchFamily="66" charset="0"/>
              </a:rPr>
              <a:t>  u </a:t>
            </a:r>
            <a:r>
              <a:rPr lang="en-GB" sz="1600" dirty="0" err="1" smtClean="0">
                <a:latin typeface="Comic Sans MS" pitchFamily="66" charset="0"/>
              </a:rPr>
              <a:t>nemocných</a:t>
            </a:r>
            <a:r>
              <a:rPr lang="en-GB" sz="1600" dirty="0" smtClean="0">
                <a:latin typeface="Comic Sans MS" pitchFamily="66" charset="0"/>
              </a:rPr>
              <a:t> s </a:t>
            </a:r>
            <a:r>
              <a:rPr lang="en-GB" sz="1600" dirty="0" err="1" smtClean="0">
                <a:latin typeface="Comic Sans MS" pitchFamily="66" charset="0"/>
              </a:rPr>
              <a:t>chronickým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kardiovaskulárním onemocněním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	K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aždá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choroba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má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nějaké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genetické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pozadí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jehož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podíl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na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manifestaci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dané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choroby</a:t>
            </a:r>
            <a:r>
              <a:rPr lang="cs-CZ" sz="1600" dirty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je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různý</a:t>
            </a: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664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145" y="1196752"/>
            <a:ext cx="7621960" cy="497207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>
                <a:latin typeface="Comic Sans MS" pitchFamily="66" charset="0"/>
              </a:rPr>
              <a:t>neúplná penetrance patologického fenotypu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u určité části osob, přestože zdědí nevýhodný genotyp (zde ve smyslu souboru vícero genů) se patologický fenotyp nerozvine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existence fenokopií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patologický fenotyp může být přítomen u lidí, kteří nejsou nosiči zmíněného genotypu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genetickou heterogenitou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lokusovou</a:t>
            </a:r>
            <a:r>
              <a:rPr lang="cs-CZ" sz="1600" dirty="0" smtClean="0">
                <a:latin typeface="Comic Sans MS" pitchFamily="66" charset="0"/>
              </a:rPr>
              <a:t> a alelickou)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klinický obraz není specifický, ale může se rozvinout v důsledku záměn v genech ležících na různých </a:t>
            </a:r>
            <a:r>
              <a:rPr lang="cs-CZ" sz="1600" dirty="0" err="1" smtClean="0">
                <a:latin typeface="Comic Sans MS" pitchFamily="66" charset="0"/>
              </a:rPr>
              <a:t>lokusech</a:t>
            </a:r>
            <a:r>
              <a:rPr lang="cs-CZ" sz="1600" dirty="0" smtClean="0">
                <a:latin typeface="Comic Sans MS" pitchFamily="66" charset="0"/>
              </a:rPr>
              <a:t> (= </a:t>
            </a:r>
            <a:r>
              <a:rPr lang="cs-CZ" sz="1600" dirty="0" err="1" smtClean="0">
                <a:latin typeface="Comic Sans MS" pitchFamily="66" charset="0"/>
              </a:rPr>
              <a:t>lokusová</a:t>
            </a:r>
            <a:r>
              <a:rPr lang="cs-CZ" sz="1600" dirty="0" smtClean="0">
                <a:latin typeface="Comic Sans MS" pitchFamily="66" charset="0"/>
              </a:rPr>
              <a:t> heterogenita), v jednotlivých genech může být přitom vícero mutací či polymorfizmů (= alelická heterogenita)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polygenní dědičností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predispozice k rozvoji patologického fenotypu se zvyšuje pouze při simultánním výskytu určitého souboru alel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vysokou populační frekvencí alel zodpovědných za rozvoj patologického fenotypu 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každá jednotlivá predisponující alela pravděpodobně není sama o sobě výrazně patogenní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spolupůsobením dalších mechanizmů přenosu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mitochondriální dědičnost, imprinting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7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cs-CZ" dirty="0" smtClean="0">
                <a:latin typeface="Comic Sans MS" pitchFamily="66" charset="0"/>
              </a:rPr>
              <a:t>Komplexní choroby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052513"/>
            <a:ext cx="4073079" cy="561657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sz="1600" dirty="0" smtClean="0">
                <a:latin typeface="Comic Sans MS" pitchFamily="66" charset="0"/>
              </a:rPr>
              <a:t>choroby, na jejichž vzniku a progresi se podílí „komplex“ genetických, epigenetických a vnějších </a:t>
            </a:r>
            <a:r>
              <a:rPr lang="cs-CZ" sz="1600" dirty="0" smtClean="0">
                <a:latin typeface="Comic Sans MS" pitchFamily="66" charset="0"/>
              </a:rPr>
              <a:t>faktorů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fenotyp </a:t>
            </a:r>
            <a:r>
              <a:rPr lang="cs-CZ" sz="1600" dirty="0" smtClean="0">
                <a:latin typeface="Comic Sans MS" pitchFamily="66" charset="0"/>
              </a:rPr>
              <a:t>nevykazuje klasickou mendelistickou dominantní či recesivní dědičnost jako důsledek změn v jediném </a:t>
            </a:r>
            <a:r>
              <a:rPr lang="cs-CZ" sz="1600" dirty="0" err="1" smtClean="0">
                <a:latin typeface="Comic Sans MS" pitchFamily="66" charset="0"/>
              </a:rPr>
              <a:t>lokusu</a:t>
            </a:r>
            <a:r>
              <a:rPr lang="cs-CZ" sz="1600" dirty="0" smtClean="0">
                <a:latin typeface="Comic Sans MS" pitchFamily="66" charset="0"/>
              </a:rPr>
              <a:t> (tzv. </a:t>
            </a:r>
            <a:r>
              <a:rPr lang="cs-CZ" sz="1600" dirty="0" err="1" smtClean="0">
                <a:latin typeface="Comic Sans MS" pitchFamily="66" charset="0"/>
              </a:rPr>
              <a:t>jednolokusových</a:t>
            </a:r>
            <a:r>
              <a:rPr lang="cs-CZ" sz="1600" dirty="0" smtClean="0">
                <a:latin typeface="Comic Sans MS" pitchFamily="66" charset="0"/>
              </a:rPr>
              <a:t>) </a:t>
            </a:r>
          </a:p>
          <a:p>
            <a:pPr algn="just" eaLnBrk="1" hangingPunct="1"/>
            <a:r>
              <a:rPr lang="cs-CZ" sz="1600" b="1" dirty="0" smtClean="0">
                <a:latin typeface="Comic Sans MS" pitchFamily="66" charset="0"/>
              </a:rPr>
              <a:t>predisponující “geny”</a:t>
            </a:r>
            <a:r>
              <a:rPr lang="cs-CZ" sz="1600" dirty="0" smtClean="0">
                <a:latin typeface="Comic Sans MS" pitchFamily="66" charset="0"/>
              </a:rPr>
              <a:t> zvyšují pravděpodobnost onemocnění, ale nedeterminuje jednoznačně jeho </a:t>
            </a:r>
            <a:r>
              <a:rPr lang="cs-CZ" sz="1600" dirty="0" smtClean="0">
                <a:latin typeface="Comic Sans MS" pitchFamily="66" charset="0"/>
              </a:rPr>
              <a:t>přítomnost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je </a:t>
            </a:r>
            <a:r>
              <a:rPr lang="cs-CZ" sz="1600" dirty="0" smtClean="0">
                <a:latin typeface="Comic Sans MS" pitchFamily="66" charset="0"/>
              </a:rPr>
              <a:t>nutné spolupůsobení negenetických faktorů (</a:t>
            </a:r>
            <a:r>
              <a:rPr lang="cs-CZ" sz="1600" b="1" dirty="0" smtClean="0">
                <a:latin typeface="Comic Sans MS" pitchFamily="66" charset="0"/>
              </a:rPr>
              <a:t>prostředí</a:t>
            </a:r>
            <a:r>
              <a:rPr lang="cs-CZ" sz="1600" dirty="0" smtClean="0">
                <a:latin typeface="Comic Sans MS" pitchFamily="66" charset="0"/>
              </a:rPr>
              <a:t>) = dieta</a:t>
            </a:r>
            <a:r>
              <a:rPr lang="cs-CZ" sz="1600" dirty="0" smtClean="0">
                <a:latin typeface="Comic Sans MS" pitchFamily="66" charset="0"/>
              </a:rPr>
              <a:t>, fyzická aktivita, kouření, </a:t>
            </a:r>
            <a:r>
              <a:rPr lang="cs-CZ" sz="1600" dirty="0" smtClean="0">
                <a:latin typeface="Comic Sans MS" pitchFamily="66" charset="0"/>
              </a:rPr>
              <a:t>…. a </a:t>
            </a:r>
            <a:r>
              <a:rPr lang="cs-CZ" sz="1600" b="1" dirty="0" smtClean="0">
                <a:latin typeface="Comic Sans MS" pitchFamily="66" charset="0"/>
              </a:rPr>
              <a:t>interakcí genů</a:t>
            </a:r>
            <a:r>
              <a:rPr lang="cs-CZ" sz="1600" dirty="0" smtClean="0">
                <a:latin typeface="Comic Sans MS" pitchFamily="66" charset="0"/>
              </a:rPr>
              <a:t> mezi sebou</a:t>
            </a:r>
          </a:p>
          <a:p>
            <a:pPr algn="just" eaLnBrk="1" hangingPunct="1"/>
            <a:r>
              <a:rPr lang="cs-CZ" sz="1600" dirty="0" smtClean="0">
                <a:latin typeface="Comic Sans MS" pitchFamily="66" charset="0"/>
              </a:rPr>
              <a:t>nejčastější komplexní </a:t>
            </a:r>
            <a:r>
              <a:rPr lang="cs-CZ" sz="1600" dirty="0" smtClean="0">
                <a:latin typeface="Comic Sans MS" pitchFamily="66" charset="0"/>
              </a:rPr>
              <a:t>nemoci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diabetes </a:t>
            </a:r>
            <a:r>
              <a:rPr lang="cs-CZ" sz="1600" dirty="0" smtClean="0">
                <a:latin typeface="Comic Sans MS" pitchFamily="66" charset="0"/>
              </a:rPr>
              <a:t>(1. i 2. </a:t>
            </a:r>
            <a:r>
              <a:rPr lang="cs-CZ" sz="1600" dirty="0" smtClean="0">
                <a:latin typeface="Comic Sans MS" pitchFamily="66" charset="0"/>
              </a:rPr>
              <a:t>typu)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err="1">
                <a:latin typeface="Comic Sans MS" pitchFamily="66" charset="0"/>
              </a:rPr>
              <a:t>d</a:t>
            </a:r>
            <a:r>
              <a:rPr lang="cs-CZ" sz="1600" dirty="0" err="1" smtClean="0">
                <a:latin typeface="Comic Sans MS" pitchFamily="66" charset="0"/>
              </a:rPr>
              <a:t>yslipidemie</a:t>
            </a:r>
            <a:endParaRPr lang="cs-CZ" sz="1600" dirty="0">
              <a:latin typeface="Comic Sans MS" pitchFamily="66" charset="0"/>
            </a:endParaRP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esenciální hypertenze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alergie</a:t>
            </a: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53252" name="Picture 5" descr="Complex Disea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57825" y="1052513"/>
            <a:ext cx="3506788" cy="5616575"/>
          </a:xfrm>
          <a:noFill/>
        </p:spPr>
      </p:pic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500174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Comic Sans MS" pitchFamily="66" charset="0"/>
              </a:rPr>
              <a:t>Obezita – Hypotéza typu </a:t>
            </a:r>
            <a:r>
              <a:rPr lang="en-GB" sz="1600" b="1" dirty="0" smtClean="0">
                <a:latin typeface="Comic Sans MS" pitchFamily="66" charset="0"/>
              </a:rPr>
              <a:t>„</a:t>
            </a:r>
            <a:r>
              <a:rPr lang="cs-CZ" sz="1600" b="1" dirty="0" smtClean="0">
                <a:latin typeface="Comic Sans MS" pitchFamily="66" charset="0"/>
              </a:rPr>
              <a:t>t</a:t>
            </a:r>
            <a:r>
              <a:rPr lang="en-GB" sz="1600" b="1" dirty="0" err="1" smtClean="0">
                <a:latin typeface="Comic Sans MS" pitchFamily="66" charset="0"/>
              </a:rPr>
              <a:t>hrifty</a:t>
            </a:r>
            <a:r>
              <a:rPr lang="en-GB" sz="1600" b="1" dirty="0" smtClean="0">
                <a:latin typeface="Comic Sans MS" pitchFamily="66" charset="0"/>
              </a:rPr>
              <a:t> genotype“</a:t>
            </a:r>
            <a:r>
              <a:rPr lang="cs-CZ" sz="1600" b="1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V současné populaci jsou selektovány alely, které favorizují přírůstek váhy a skladování tuků, aby byl zajištěn dostatek živin pro častá období nedostatku potravy</a:t>
            </a:r>
            <a:r>
              <a:rPr lang="en-GB" sz="1600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Při konstantně vysoké nabídce potravy a poklesu fyzické aktivity tato predispozice vede k pandemii obezity v rozvinutých zemích.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91138" name="AutoShape 2" descr="data:image/jpeg;base64,/9j/4AAQSkZJRgABAQAAAQABAAD/2wCEAAkGBhQSEA8QDxQUFRQUEBcWFBQWEA8QEBQSFBUVFBcQEhQXHCYeGBkjGRQVHy8gIycpLCwsFR4xNTAqNSYrLCkBCQoKDgwOFw8PGiwcHyQpLCkpKikpKSkpLCwtLCkpKSwqKSwpKSwpKSkpKSwpLCwsKSwpLCwsLCkpLCwpLCkpLP/AABEIALkBEQMBIgACEQEDEQH/xAAcAAACAgMBAQAAAAAAAAAAAAAAAQQFAgMGBwj/xAA9EAABAwEFBQUFBwMEAwAAAAABAAIRAwQFEiExE0FRYXEGIoGRoTJSscHwBxQjQmLR4TNy8YKSosIWJLL/xAAaAQEAAwEBAQAAAAAAAAAAAAAAAQMEAgUG/8QAJxEAAgIBBAICAgIDAAAAAAAAAAECEQMEEiExIjJBUQUTYZEUodH/2gAMAwEAAhEDEQA/APbEJoUkGKE0QgMULKEoQCQmhAJJNCASE0IBIQhAJEJoQChCaFNgSUJppYMYQmhSBQiE0IDGElkhAJJZJQhAoRCcIQCQmhAJCaEAQkmhASEk0lySCSaSAEIQhIiEQmhAJJZJQhAlFt1vZSbiqODRzK22u0tpsfUeYaxpcTyAkrxztD2odXfUqTpIaJiBAMNA3QeuRUNnSVl7ff2m7Ko51I4mtnukZOwjM8c5yXJXz9pVqqFpxFsgnCJYGiZgxyIGefdXH2+9se0GEzib09qI4ZyOq1Wy0FuZnLJoP5naExrCqcmaI44nod2faVXokMIFSR7TsZLW6nQxv/4ldDdn2sNc6KrO77zHYvIHXzXjNGvq0F0n2jJJJnkOR+SsbO+ZDXExloS0RlA47lO8j9aPoy6b9pWgTSeHctHCeIOasV4RctpdQc14eWuBygEHo4bhpqvXezN9i00sUjED3gJjqOS6jKyqUKLpCELsrBEIQhIkJoQgSITShSAhEIQgEhNCkChEIQgBCE0IFCE4QoBuQhBUEiSTQgEhCaEiQhCAEFCCgKHts+LBaudMjzIy+K+f7XanMpvcAA8DJ2KBhaYDgPfgr6C7XEfdak6RnOkSF45a7mZXcGUhiAOYAiHcCeOmQ8VVOW0vxRs427bBUqnaub3Rv946RCjWiz/iEnE4g5ZA+MaAL0gdnXsYGjhouetNznGcXHh0WWWU2xxNlKyi4Ag+MAD1GvBTrteWEYYnQRMjnwVuOzUAPaMTd/vDp/KkU7gY8TSMne1wcx3TPJc72dfqEx8tgFzjvjJk8JV/2Qvl1GoJADTk4DLxy1Kp2M2TTLcxyOfHw+stVJa8GKlPRzROkgg6zzHrHFWRl8lEo/B7VQqhzQ4GZH0VtXK9jL1xs2RMlolp4sP7fNdSCtidqzDJU6BCaSkgEIQgBCFGvIfg1YMd05/Xl4qH0SlbojX1Wc1rC3THDvEZTy1W27K5c0h2rTHhqPSFU17UXU6THbnEzloBofNWd2Pku5R8AqlK5GmcNuOmT0IQrzICEIUgEIQoYEhNCgG5BQhAJCEICJedvFKmXb937rgavad7HNNNzyHPBJ3E/wAycl2t+UJaHES0aiJj9SoH3LQdBw75yc4Dy0WbK5bqTPR0rxxj5Kzqrvte1pU6oEYmzHBSFQ2e9DTa1jWjC1oaNZgCFs/8iz9keefgVapqjLLFK20uC6QVqs1pbUaHsMg/RB5raVYUnK/aRXLLutTxq1gIjk5v7rjPs9sg+6tqQBiJnSZ3zzXoPa6xNrWS0Un6Op5+c/EBee/Z5av/AFKtN2TqFcsdOQzEgrNm7Rs0/qy9r0c9FWW25A6SPrqrZ1upu0qMJ3w9p8NU2jhCzONm2LpFDZ7G6mfkf30IUpgJPDo6fQD4qVarURIa3EeoA8SVRUr0c95Yy0WVr/ca7aOy97MJtJcjbf101HU3vp5kDMGAchyEf5XK3ZeBcxzDk9sHkRlnHHceK9HsJqYXNq4DI9ppInq0/uuM7bWFlDDWpjCXagaS2HT5/FS1t5OK3cE3sxfRZUaRk6mZInVpmY/TmfPdkvXrFahUY1zcwRPn9ehXzcLwDLSXsdMSSP0zDm8/4XsPYi+pOzJycJaZ38PEeoV+KfwZM+KuTuEk0LUYxIQoN63jsmgD2nacuahuuWTGLk6RlbLzbTkangNB1Kordejn5OOR/KNPJaatXelSpYi3Ik7o3k7lknkb4Rvx44w5Zus9ne8hoEwPCTrPJdDYrHs2xMk6ndPAckrusWyZh3nXrwUpX48e3lmbLlc3S6EhNJWlAIQhACEIQgEIQgNyEIQCQhJACqrdcky6kcJ1w/kJ+StUKGk+zuMnHlHM/d3NBDxDh5dQVBtVNX99D2eh+Ko62iyyW10bsb3Ky47Lf0Dx2jp65fKFcErmeytoipVpHeMY6jI+hHkulIWiDuJjyxqTOe7bW3Z2Sq7LMAeZ/krz/spZqdRtumSTUpvLBPehjmAkDXSF132otJsTg0x3m/FcB2PtWxt9OlOVWy1B1cwsqD0a/wA1Tk9jTgXiYXzdtsZgqUKdJnecNgKFN1QNywPc5wznOYiMl1tzteWDaAAhonDOCd+GdBKnWikSe8cuqkUoDSAIgR45H5qp0atrRV26zh4ezMA8AMxOY8QqJvYezurvrvBGIuIphsMY5whzmmZGckcN2i6aoYOYnxz6hZbIFFI62JmihSwAAExpmSVQdrrHtWsynC9sjlmPmF0NRcP9ptreyzM2bnNJrDNpLXQGvESOoUNXwWPx5OHtTA61VsGTWnCNxjrxkFd9cNqeykx7T3m4XDq10RPOPVcJdNMMALs3OEgfm3mT/uXTXrbDTstLBmXHWYHdJz6a5cgi9+Cifrye83NebbRRp1W/maDHA72nmCpy8V7Bdt6lmOGtSrbFxBJ2VQtYT+ZpiMJ15SvYrHbmVWh9NwcCMiCtsZWebODi/wCDeVQ9oWfiUjxY4eRmfX0V8qC/nfjU+Gz/AOx/hcZfU6we6K42Yn6hXVx2YAFx1By3kZaqFRcFNsD8LuRyKoxqpWasvMaLZCELYeeCEIQAkmkgBCEIAQhCEG5JCCgBCEkJBCEigK6+Bkzx+Soam9X976M6n5KiqDNZcnsbsPqiJZbRsrRSqbscH+13dPxnwXblcHbqcgrrrntu1oU378MO/ubkfUeq6wvtHOpj1Ipu3oH3SqXZAAHycD8JXk9203udTtrWOilaO73TD6eEteGu0MtJHXovYb5usWqadQxSBGMb3wZwDgMhJWu1Bgbsi1uzw4cAgNDdIaOS7ePc7IxS2lKy0A894PEbio1S3UmvAfUaHHRpeA45bmzJWFGnssLZLmgw0nMjfhPHLQpXlddKuAHtBIMgwJB5LLKLi+T0YuLqySLWyZAcdJOA78hmei0Wa92VnOFEPdh9p2AhnQE6npotdLs0yO+5zhwJJ3zvJVhSoNYIaAByT4OpbI9O2YYM1wn2iU9o+z0J/NJH5iTkGjwEzuC7a8LcKbZ1JGQ+Z5Ll+zt0m1WyraXy7ZnAwnMbV0FxG6Gtgf6lEfKSiiG/FyZy9o7MPY01HZNDdAIy3Mb5K4ui6zaq9CmR+FRYHv4YiThZ1IE9Au7td3MfLcM02CAPffpPmYHirG6rlZRaGtAGhdA1dABPotKw1KyieRbSfd9LDA0DRJ3cgFa0dJdv0CrmMyb+o59IPyUzaZzw0WmkYZKyY1UvaVmdF/NzT6H5FWdOqol/txUCRq1wd6wfQqvIriznH4zTKqmVNoOVdRdkplB6yRNskX1B8tHHetihWSppzU1a4u0efNUwQhC6OAQhCAEk0IBIQhAbUkIQAhCCgBEJEoQEC+B3WnmfgqJy6C9W/hzwcP2+a5+oVlyextwcxI1oapPZa24XVaLjAPfbJjMZOHlB8CtFUKttDSCHN1BkKvdtdmhw3xcTsnWlhya5h5Y2kqBbGnRwkceHzCobPVNTUR6qfStTqY1xN3gnTodyvjnvtFX6XDojV7KAZ3FwM8xoD4HVY3hQLQ17OPeG6OPJTra1pYXg91wM8v5Bg9QpVWhibB3j11VzSkjpT6KhrobUME4GlxAzcQBPdG8wqix9pqddgdRmD7wAI6tldVQs+hGojyUE9gaGb6JfScTJAIezETmcJ08Cs+TDKvA7WaC9jkr4rHC46mCux7L3PsbLSpwQ7Zy7KDjf3nE85cVrb2LyGKoxwnewgxOmpzXRu0J55KNPilGTlIZs8ZRUYlfTsYLmGPZ8pn+FJLMjzWxjMz0Cbm6DmtZlbs0g59CR5ABbGHf9dVpH/c/P9gtmKfryUhmwvUe11+49p3tI8SFva2cgqPtHby1rm0jn+Z415tZw5lV5JqMbZMFudGuyOyCnUzCrrIVOa5Yos1SRa0HZKxpvkAqnsj1Z2V2oWmDMWWJIQknKuMwIQhACEIQCQhCA2ShEJSgGSglJKUAykiUIDVa6eJjx+n+Vy1RdcuZvGhge4btR0Kz5l8mrTvloikqJXpqSStdQrObkR7ufhLgePop9tjBKgkJWy090CdM54Ab0X0duNuxUq0061L3mZdTDfmPJdEx3daeh+S4O674L7Y6ztbDRZmVg8nOq11SmGupgfkwumd8jSF2lOp+ED7sjyK24lUTNkab4JTWRKl0DI+uqjNeCAeIWVKrhPL6gq1maStEsOjJanDQePqsXPkplyg5iqEN/VMn4JSsXu1UnRCtLCaJw5O1HWZ+uqLFVljJMkjPdn0UloyA5KKyyQWuOmLoh3fBttlpwMDR7Tpz4N0JVFbKGJpHJSb8tgp1aTarg01SW0j+V5aJwg7nQRlvhamVNVgzW5UzRhVKzVdplrTyU8KBY24S4bpJHjn+6lvOirj0WSXJPsz1a2R2fgqGyv0V5Ycz4K/G+TLmVJkvajEGyMRBIEiSBEkDhmPNZKJTpg13vIzbTawcRiLnu+DPJS5WlOzE0CEIUkDSQhACEIQgylEoQoAJShCAEShJCQlRLwsYqNg5EaHeP4UsrVUCh8qjqLp2jibcx1Nxa45bjuPio/wB7HvA9DK7V9AHUA9YPxVdXtdNpIa0HoAB/KxTxxjy3R6GPUOSqrOdAe72GOPMjCPNyK/ZTbtw2lzsJIOGm91MZZiXDM57tFdffzuAHg4/NZU7eZ7wBHLIriOXEvk6m8rXCKtnYyhtbNXh+0s9IUqbhVqCKTS4hjgDDh3iM9xhXtOzANIG9OlbGHWW9cx6KaxgIkGVshOMvVmOW6PZFp2YABomBzKz2AP8AkqVsExRVhXvZGFLr5lMUuvmVJ2KewUjcRtiOf+4o2I5+ZUnYoNBBuIuyHD1KxdpGcKWaCx+7pY3FFfNxUrSKYrtx7Mksn8pIAJHgAq60WF1IS2S0cSJA6n5q4t18spuc0td3ZBkgTHALnrRe9WoZgMbu0OHmCdCePlG/PNxZz/l/r4XIzbmt9rI88vLj4La29Ge83zCn3QHNDsZLgQPaJcD4HerL7lTMyxkxvaCsm+FtJmyGr3RuUaKezWnG4NZmeAzV1ar1ZZaffzeROEEep3Dms7KxrQIaAOTQ34Lzm/rTUdWqPtLKgY55wktc1kDJoYTloApjmUVd8mnT41q57Xwl/bLO2doatWoTiLWuI7rZDTAyxHU5c1Pu+8XSM9PD0XN2CiSA4ggT3dQD4kZ79FdWVkER1WN6ibfZ688GKEdsUdzd9sxgTqpi566rTkBv1XQAr1tNl/ZE+a1GPZLgaEIWkzAhCEA0JIUEBKEpRKAaEpRKEjK1PWZK1PKgFfelUgBoynM9OCpaj1a30SGYw1zsOobGKP0gkA9JXNs7R2QnC60U6b9CyqTZ6gO8FtTCV5eq3OdI9LT0ok3EsmFaqdus7vYr0HQJ7tek7LjkVrdf9lY7AazC73WB9Z3lTaSsG2TdGncqLKlSVnZW4QXbgJPQZqko3sXf0qFd36n0/u9M8pqw7/iVY0K74O1wZjKmwvdn+qoYxdA0eK1YvB2ZsvKLdrpAI3hZhR7PoFuxL1scnKKb4Z58lTM0LEVEY1YQZJFyWNKUAi5Yl6yIWDggOKvm0g2pzZkl4jMDOIA6SCPBYNuV+0puxh2cuBENAGpbCVahVaawAhz67SSWzhaCc2888uqsLFJl7o4ADLgSc+a8LW3KSi+TNiVu2ZXhTc1s0zLuEROmi00byqh7BVGFu+QZOX7wpDrXDxkSG6mNJyC5btd2rLXClTiRm50AxyA4xmvMcd8m8bp/Xwenp8E801jgrZ2lO82t9oiDzyO6FjeNmbUs9VjmhwwyWnfgIflz7p6ryayXq8va9zmugyQ45kZd0Hn5ZFdvc/aDb02kn2hBzzkZEHmtU5SxRTnzfHH/AE36z8bk0ijNu/v+C+sNZtVhDs2nKIgZQZHBWL7FTcMMDkQGgjkues7tk4N2jYImCMLwBq6BOSsqVpGRDgQYiJ36ZKjHqMkI+cb+zz/Jcpv7JVKxYKgGu8dCr8BV9lguDjrHgpwK+g0cFFNr5OMuV5KsyQhC3FAISQgBCEKCBITQgEhNJAYla3LcsSEJItWlIIKorxuFz59h44PaDlwzBC6aEsKoyYY5Oy3Hllj6OHpdmnMJLbNRniBSbv5ASp9nuq0DTAwcMRIHg0fNdRgTwrOtDiT3c/2XvWZGqOds/Z+pixVK7z+lrKTGf/Jd6q4s9ga3TM8TmVLwohaY4Yx6RRLLKXbMISWUJQrSsxTCcIQgEJwhSARCYThAQ6tmDpkSoVS6BENyz4K1LUoVM8MZ+yIRzdS7nsxH2p8IheY9sLOW2hziCA6DmDrA466L291NUHaHslTtTYfII0cNRPLRYnotvMD1fxmsWkzqcla6Z4wx8SZH1y1CveyFRzaNpqmcDCXNG4w0l3yHir132S5ztnFvDAAfOVeUuy7adI0o7haWxyIjL4rPm0s5x2tHt/kvyunzwWOHNtNnK9nLzBdXNQt2oktqEHvzm6lOgGUj0BhXd23xtIEEFpg/6ZjPh+65+77Z9zrVbNXBwucA0BrAHFxDcbnmDAA05lXrK1OmPw3B5OPA0OnEWasZG/d4qmUabVHlfkcbnm3Yk9rqvrr/AEdTZLY8jTLRxEyD/ac1e2V+ULn7hsZDXOeC0vdiLS4vw5CGA8OW6Vd2cGVp00JwnfNM8zLFRk0iahJEr2SgaEpQhA0IQgCUkJlAJCEKACSZSQCThJNQSCSaEAkIQgBCaSkAhCaAIQGoTCAUJwhMKQYELAhbCkoBrIWJatyCoBHwLF1CVJSUgorx7KUa/wDVYHeGfgU7B2UoUY2VNoPHMu8zmrophc7UdrJJKr4NdKjC3NamFkFNHFghCF0QC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1140" name="Picture 4" descr="http://www.harcovka.cz/ckfinder/userfiles/images/hubnuti/pl%C3%AD%C5%BEiv%C3%A1-obezi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447390"/>
            <a:ext cx="3929089" cy="2770451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43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27584" y="44624"/>
            <a:ext cx="7561554" cy="6957392"/>
          </a:xfrm>
          <a:noFill/>
        </p:spPr>
      </p:pic>
    </p:spTree>
    <p:extLst>
      <p:ext uri="{BB962C8B-B14F-4D97-AF65-F5344CB8AC3E}">
        <p14:creationId xmlns:p14="http://schemas.microsoft.com/office/powerpoint/2010/main" val="3175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01272" cy="5256584"/>
          </a:xfrm>
        </p:spPr>
        <p:txBody>
          <a:bodyPr>
            <a:normAutofit/>
          </a:bodyPr>
          <a:lstStyle/>
          <a:p>
            <a:pPr algn="just"/>
            <a:r>
              <a:rPr lang="en-GB" sz="1800" dirty="0" err="1" smtClean="0">
                <a:latin typeface="Comic Sans MS" pitchFamily="66" charset="0"/>
              </a:rPr>
              <a:t>Základní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debata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nad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genetickým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podkladem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logicky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začíná</a:t>
            </a:r>
            <a:r>
              <a:rPr lang="en-GB" sz="1800" dirty="0" smtClean="0">
                <a:latin typeface="Comic Sans MS" pitchFamily="66" charset="0"/>
              </a:rPr>
              <a:t>  </a:t>
            </a:r>
            <a:r>
              <a:rPr lang="en-GB" sz="1800" dirty="0" err="1" smtClean="0">
                <a:latin typeface="Comic Sans MS" pitchFamily="66" charset="0"/>
              </a:rPr>
              <a:t>od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strategie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výběru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tzv. </a:t>
            </a:r>
            <a:r>
              <a:rPr lang="en-GB" sz="1800" b="1" dirty="0" err="1" smtClean="0">
                <a:latin typeface="Comic Sans MS" pitchFamily="66" charset="0"/>
              </a:rPr>
              <a:t>kandidátních</a:t>
            </a:r>
            <a:r>
              <a:rPr lang="en-GB" sz="1800" b="1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. </a:t>
            </a:r>
            <a:r>
              <a:rPr lang="en-GB" sz="1800" dirty="0" err="1" smtClean="0">
                <a:latin typeface="Comic Sans MS" pitchFamily="66" charset="0"/>
              </a:rPr>
              <a:t>Tato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otázka</a:t>
            </a:r>
            <a:r>
              <a:rPr lang="en-GB" sz="1800" dirty="0" smtClean="0">
                <a:latin typeface="Comic Sans MS" pitchFamily="66" charset="0"/>
              </a:rPr>
              <a:t> je </a:t>
            </a:r>
            <a:r>
              <a:rPr lang="en-GB" sz="1800" dirty="0" err="1" smtClean="0">
                <a:latin typeface="Comic Sans MS" pitchFamily="66" charset="0"/>
              </a:rPr>
              <a:t>podstatně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jednodušší</a:t>
            </a:r>
            <a:r>
              <a:rPr lang="en-GB" sz="1800" dirty="0" smtClean="0">
                <a:latin typeface="Comic Sans MS" pitchFamily="66" charset="0"/>
              </a:rPr>
              <a:t> u </a:t>
            </a:r>
            <a:r>
              <a:rPr lang="en-GB" sz="1800" dirty="0" err="1" smtClean="0">
                <a:latin typeface="Comic Sans MS" pitchFamily="66" charset="0"/>
              </a:rPr>
              <a:t>mendelisticky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děděných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nemocí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kde</a:t>
            </a:r>
            <a:r>
              <a:rPr lang="en-GB" sz="1800" dirty="0" smtClean="0">
                <a:latin typeface="Comic Sans MS" pitchFamily="66" charset="0"/>
              </a:rPr>
              <a:t> se </a:t>
            </a:r>
            <a:r>
              <a:rPr lang="en-GB" sz="1800" dirty="0" err="1" smtClean="0">
                <a:latin typeface="Comic Sans MS" pitchFamily="66" charset="0"/>
              </a:rPr>
              <a:t>změněná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funkce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jednoho</a:t>
            </a:r>
            <a:r>
              <a:rPr lang="en-GB" sz="1800" dirty="0" smtClean="0">
                <a:latin typeface="Comic Sans MS" pitchFamily="66" charset="0"/>
              </a:rPr>
              <a:t> genu </a:t>
            </a:r>
            <a:r>
              <a:rPr lang="en-GB" sz="1800" dirty="0" err="1" smtClean="0">
                <a:latin typeface="Comic Sans MS" pitchFamily="66" charset="0"/>
              </a:rPr>
              <a:t>snadněji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identifikuje</a:t>
            </a:r>
            <a:r>
              <a:rPr lang="en-GB" sz="1800" dirty="0" smtClean="0">
                <a:latin typeface="Comic Sans MS" pitchFamily="66" charset="0"/>
              </a:rPr>
              <a:t>. </a:t>
            </a:r>
            <a:endParaRPr lang="cs-CZ" sz="18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b="1" dirty="0" err="1" smtClean="0">
                <a:latin typeface="Comic Sans MS" pitchFamily="66" charset="0"/>
              </a:rPr>
              <a:t>Celogenomové</a:t>
            </a:r>
            <a:r>
              <a:rPr lang="cs-CZ" sz="1800" b="1" dirty="0" smtClean="0">
                <a:latin typeface="Comic Sans MS" pitchFamily="66" charset="0"/>
              </a:rPr>
              <a:t> asociační studie </a:t>
            </a:r>
            <a:r>
              <a:rPr lang="cs-CZ" sz="1800" dirty="0" smtClean="0">
                <a:latin typeface="Comic Sans MS" pitchFamily="66" charset="0"/>
              </a:rPr>
              <a:t>(GWAS = Genome-</a:t>
            </a:r>
            <a:r>
              <a:rPr lang="cs-CZ" sz="1800" dirty="0" err="1" smtClean="0">
                <a:latin typeface="Comic Sans MS" pitchFamily="66" charset="0"/>
              </a:rPr>
              <a:t>Wide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Association</a:t>
            </a:r>
            <a:r>
              <a:rPr lang="cs-CZ" sz="1800" dirty="0" smtClean="0">
                <a:latin typeface="Comic Sans MS" pitchFamily="66" charset="0"/>
              </a:rPr>
              <a:t> Study) vyhledávají polymorfismus jednotlivých nukleotidů nebo běžné genové variace, které se typicky chovají jako ukazatelé genových oblastí s malým efektem u stoupajícího rizika nemocí.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en-GB" sz="1800" dirty="0" err="1" smtClean="0">
                <a:latin typeface="Comic Sans MS" pitchFamily="66" charset="0"/>
              </a:rPr>
              <a:t>Dalším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významným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momentem</a:t>
            </a:r>
            <a:r>
              <a:rPr lang="en-GB" sz="1800" dirty="0" smtClean="0">
                <a:latin typeface="Comic Sans MS" pitchFamily="66" charset="0"/>
              </a:rPr>
              <a:t> je </a:t>
            </a:r>
            <a:r>
              <a:rPr lang="en-GB" sz="1800" dirty="0" err="1" smtClean="0">
                <a:latin typeface="Comic Sans MS" pitchFamily="66" charset="0"/>
              </a:rPr>
              <a:t>výběr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statistické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metodologie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která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zhodnotí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sílu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asociace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 s </a:t>
            </a:r>
            <a:r>
              <a:rPr lang="en-GB" sz="1800" dirty="0" err="1" smtClean="0">
                <a:latin typeface="Comic Sans MS" pitchFamily="66" charset="0"/>
              </a:rPr>
              <a:t>chorobami</a:t>
            </a:r>
            <a:r>
              <a:rPr lang="en-GB" sz="1800" dirty="0" smtClean="0">
                <a:latin typeface="Comic Sans MS" pitchFamily="66" charset="0"/>
              </a:rPr>
              <a:t>. </a:t>
            </a:r>
            <a:r>
              <a:rPr lang="en-GB" sz="1800" dirty="0" err="1" smtClean="0">
                <a:latin typeface="Comic Sans MS" pitchFamily="66" charset="0"/>
              </a:rPr>
              <a:t>Možnosti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jsou</a:t>
            </a:r>
            <a:r>
              <a:rPr lang="en-GB" sz="1800" dirty="0" smtClean="0">
                <a:latin typeface="Comic Sans MS" pitchFamily="66" charset="0"/>
              </a:rPr>
              <a:t> v </a:t>
            </a:r>
            <a:r>
              <a:rPr lang="en-GB" sz="1800" dirty="0" err="1" smtClean="0">
                <a:latin typeface="Comic Sans MS" pitchFamily="66" charset="0"/>
              </a:rPr>
              <a:t>zásadě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dvě</a:t>
            </a:r>
            <a:r>
              <a:rPr lang="en-GB" sz="1800" dirty="0" smtClean="0">
                <a:latin typeface="Comic Sans MS" pitchFamily="66" charset="0"/>
              </a:rPr>
              <a:t>: </a:t>
            </a:r>
            <a:r>
              <a:rPr lang="en-GB" sz="1800" b="1" dirty="0" smtClean="0">
                <a:latin typeface="Comic Sans MS" pitchFamily="66" charset="0"/>
              </a:rPr>
              <a:t>linkage (</a:t>
            </a:r>
            <a:r>
              <a:rPr lang="en-GB" sz="1800" b="1" dirty="0" err="1" smtClean="0">
                <a:latin typeface="Comic Sans MS" pitchFamily="66" charset="0"/>
              </a:rPr>
              <a:t>vazebná</a:t>
            </a:r>
            <a:r>
              <a:rPr lang="en-GB" sz="1800" b="1" dirty="0" smtClean="0">
                <a:latin typeface="Comic Sans MS" pitchFamily="66" charset="0"/>
              </a:rPr>
              <a:t>) </a:t>
            </a:r>
            <a:r>
              <a:rPr lang="en-GB" sz="1800" b="1" dirty="0" err="1" smtClean="0">
                <a:latin typeface="Comic Sans MS" pitchFamily="66" charset="0"/>
              </a:rPr>
              <a:t>analýza</a:t>
            </a:r>
            <a:r>
              <a:rPr lang="en-GB" sz="1800" b="1" dirty="0" smtClean="0">
                <a:latin typeface="Comic Sans MS" pitchFamily="66" charset="0"/>
              </a:rPr>
              <a:t> a </a:t>
            </a:r>
            <a:r>
              <a:rPr lang="en-GB" sz="1800" b="1" dirty="0" err="1" smtClean="0">
                <a:latin typeface="Comic Sans MS" pitchFamily="66" charset="0"/>
              </a:rPr>
              <a:t>asociační</a:t>
            </a:r>
            <a:r>
              <a:rPr lang="en-GB" sz="1800" b="1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studie</a:t>
            </a:r>
            <a:r>
              <a:rPr lang="en-GB" sz="1800" dirty="0" smtClean="0">
                <a:latin typeface="Comic Sans MS" pitchFamily="66" charset="0"/>
              </a:rPr>
              <a:t>. K </a:t>
            </a:r>
            <a:r>
              <a:rPr lang="en-GB" sz="1800" dirty="0" err="1" smtClean="0">
                <a:latin typeface="Comic Sans MS" pitchFamily="66" charset="0"/>
              </a:rPr>
              <a:t>detekci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specifických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genetických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oblastí</a:t>
            </a:r>
            <a:r>
              <a:rPr lang="en-GB" sz="1800" dirty="0" smtClean="0">
                <a:latin typeface="Comic Sans MS" pitchFamily="66" charset="0"/>
              </a:rPr>
              <a:t> a </a:t>
            </a:r>
            <a:r>
              <a:rPr lang="en-GB" sz="1800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které</a:t>
            </a:r>
            <a:r>
              <a:rPr lang="en-GB" sz="1800" dirty="0" smtClean="0">
                <a:latin typeface="Comic Sans MS" pitchFamily="66" charset="0"/>
              </a:rPr>
              <a:t> se </a:t>
            </a:r>
            <a:r>
              <a:rPr lang="en-GB" sz="1800" dirty="0" err="1" smtClean="0">
                <a:latin typeface="Comic Sans MS" pitchFamily="66" charset="0"/>
              </a:rPr>
              <a:t>účastní</a:t>
            </a:r>
            <a:r>
              <a:rPr lang="en-GB" sz="1800" dirty="0" smtClean="0">
                <a:latin typeface="Comic Sans MS" pitchFamily="66" charset="0"/>
              </a:rPr>
              <a:t> v </a:t>
            </a:r>
            <a:r>
              <a:rPr lang="en-GB" sz="1800" dirty="0" err="1" smtClean="0">
                <a:latin typeface="Comic Sans MS" pitchFamily="66" charset="0"/>
              </a:rPr>
              <a:t>transmisi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nemoci</a:t>
            </a:r>
            <a:r>
              <a:rPr lang="en-GB" sz="1800" dirty="0" smtClean="0">
                <a:latin typeface="Comic Sans MS" pitchFamily="66" charset="0"/>
              </a:rPr>
              <a:t>, je v </a:t>
            </a:r>
            <a:r>
              <a:rPr lang="en-GB" sz="1800" dirty="0" err="1" smtClean="0">
                <a:latin typeface="Comic Sans MS" pitchFamily="66" charset="0"/>
              </a:rPr>
              <a:t>principu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možné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použít</a:t>
            </a:r>
            <a:r>
              <a:rPr lang="en-GB" sz="1800" dirty="0" smtClean="0">
                <a:latin typeface="Comic Sans MS" pitchFamily="66" charset="0"/>
              </a:rPr>
              <a:t>  </a:t>
            </a:r>
            <a:r>
              <a:rPr lang="en-GB" sz="1800" dirty="0" err="1" smtClean="0">
                <a:latin typeface="Comic Sans MS" pitchFamily="66" charset="0"/>
              </a:rPr>
              <a:t>obě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metody</a:t>
            </a:r>
            <a:r>
              <a:rPr lang="en-GB" sz="1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84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Comic Sans MS" pitchFamily="66" charset="0"/>
              </a:rPr>
              <a:t>Kandidátní geny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intermediálním fenotypem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klinickou manifestací nemoci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klinickou závažností nemoci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</a:t>
            </a:r>
            <a:r>
              <a:rPr lang="cs-CZ" sz="1600" dirty="0" err="1" smtClean="0">
                <a:latin typeface="Comic Sans MS" pitchFamily="66" charset="0"/>
              </a:rPr>
              <a:t>odpovídavostí</a:t>
            </a:r>
            <a:r>
              <a:rPr lang="cs-CZ" sz="1600" dirty="0" smtClean="0">
                <a:latin typeface="Comic Sans MS" pitchFamily="66" charset="0"/>
              </a:rPr>
              <a:t> nemoci na léčbu</a:t>
            </a:r>
          </a:p>
          <a:p>
            <a:pPr algn="just"/>
            <a:endParaRPr lang="en-GB" sz="1600" dirty="0" smtClean="0">
              <a:latin typeface="Comic Sans MS" pitchFamily="66" charset="0"/>
            </a:endParaRPr>
          </a:p>
          <a:p>
            <a:pPr algn="just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GB" sz="1600" b="1" dirty="0" smtClean="0">
                <a:latin typeface="Comic Sans MS" pitchFamily="66" charset="0"/>
              </a:rPr>
              <a:t>Linkage (</a:t>
            </a:r>
            <a:r>
              <a:rPr lang="en-GB" sz="1600" b="1" dirty="0" err="1" smtClean="0">
                <a:latin typeface="Comic Sans MS" pitchFamily="66" charset="0"/>
              </a:rPr>
              <a:t>vazebná</a:t>
            </a:r>
            <a:r>
              <a:rPr lang="en-GB" sz="1600" b="1" dirty="0" smtClean="0">
                <a:latin typeface="Comic Sans MS" pitchFamily="66" charset="0"/>
              </a:rPr>
              <a:t>) </a:t>
            </a:r>
            <a:r>
              <a:rPr lang="en-GB" sz="1600" b="1" dirty="0" err="1" smtClean="0">
                <a:latin typeface="Comic Sans MS" pitchFamily="66" charset="0"/>
              </a:rPr>
              <a:t>analýza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endParaRPr lang="cs-CZ" sz="1600" b="1" dirty="0" smtClean="0">
              <a:latin typeface="Comic Sans MS" pitchFamily="66" charset="0"/>
            </a:endParaRPr>
          </a:p>
          <a:p>
            <a:pPr algn="just"/>
            <a:r>
              <a:rPr lang="en-GB" sz="1600" dirty="0" err="1" smtClean="0">
                <a:latin typeface="Comic Sans MS" pitchFamily="66" charset="0"/>
              </a:rPr>
              <a:t>testuje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kosegregaci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genového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markeru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fenotypu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v </a:t>
            </a:r>
            <a:r>
              <a:rPr lang="en-GB" sz="1600" dirty="0" err="1" smtClean="0">
                <a:latin typeface="Comic Sans MS" pitchFamily="66" charset="0"/>
              </a:rPr>
              <a:t>rodině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en-GB" sz="1600" dirty="0" smtClean="0">
                <a:latin typeface="Comic Sans MS" pitchFamily="66" charset="0"/>
              </a:rPr>
              <a:t>marker a </a:t>
            </a:r>
            <a:r>
              <a:rPr lang="en-GB" sz="1600" dirty="0" err="1" smtClean="0">
                <a:latin typeface="Comic Sans MS" pitchFamily="66" charset="0"/>
              </a:rPr>
              <a:t>nemoc</a:t>
            </a:r>
            <a:r>
              <a:rPr lang="en-GB" sz="1600" dirty="0" smtClean="0">
                <a:latin typeface="Comic Sans MS" pitchFamily="66" charset="0"/>
              </a:rPr>
              <a:t> se v </a:t>
            </a:r>
            <a:r>
              <a:rPr lang="en-GB" sz="1600" dirty="0" err="1" smtClean="0">
                <a:latin typeface="Comic Sans MS" pitchFamily="66" charset="0"/>
              </a:rPr>
              <a:t>dané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rodině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vždy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vyskytovat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spol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654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Asociační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en-GB" sz="1600" dirty="0" err="1" smtClean="0">
                <a:latin typeface="Comic Sans MS" pitchFamily="66" charset="0"/>
              </a:rPr>
              <a:t>vyšetřují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souvýskyt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markeru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populační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úrovni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tj</a:t>
            </a:r>
            <a:r>
              <a:rPr lang="en-GB" sz="1600" dirty="0" smtClean="0">
                <a:latin typeface="Comic Sans MS" pitchFamily="66" charset="0"/>
              </a:rPr>
              <a:t>. u </a:t>
            </a:r>
            <a:r>
              <a:rPr lang="en-GB" sz="1600" dirty="0" err="1" smtClean="0">
                <a:latin typeface="Comic Sans MS" pitchFamily="66" charset="0"/>
              </a:rPr>
              <a:t>nepří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en-GB" sz="1600" dirty="0" err="1" smtClean="0">
                <a:latin typeface="Comic Sans MS" pitchFamily="66" charset="0"/>
              </a:rPr>
              <a:t>uzných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jedinců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obvykle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srovnáním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frekvencí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markerů</a:t>
            </a:r>
            <a:r>
              <a:rPr lang="en-GB" sz="1600" dirty="0" smtClean="0">
                <a:latin typeface="Comic Sans MS" pitchFamily="66" charset="0"/>
              </a:rPr>
              <a:t> u </a:t>
            </a:r>
            <a:r>
              <a:rPr lang="en-GB" sz="1600" dirty="0" err="1" smtClean="0">
                <a:latin typeface="Comic Sans MS" pitchFamily="66" charset="0"/>
              </a:rPr>
              <a:t>nepříbuzných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nemocných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kontrolních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subjektů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case-control</a:t>
            </a:r>
            <a:r>
              <a:rPr lang="en-GB" sz="1600" dirty="0" smtClean="0">
                <a:latin typeface="Comic Sans MS" pitchFamily="66" charset="0"/>
              </a:rPr>
              <a:t>)</a:t>
            </a:r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cs-CZ" sz="1600" dirty="0" err="1">
                <a:latin typeface="Comic Sans MS" pitchFamily="66" charset="0"/>
              </a:rPr>
              <a:t>s</a:t>
            </a:r>
            <a:r>
              <a:rPr lang="en-GB" sz="1600" dirty="0" err="1" smtClean="0">
                <a:latin typeface="Comic Sans MS" pitchFamily="66" charset="0"/>
              </a:rPr>
              <a:t>tatistickou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sílu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asociace</a:t>
            </a:r>
            <a:r>
              <a:rPr lang="en-GB" sz="1600" dirty="0" smtClean="0">
                <a:latin typeface="Comic Sans MS" pitchFamily="66" charset="0"/>
              </a:rPr>
              <a:t> je </a:t>
            </a:r>
            <a:r>
              <a:rPr lang="en-GB" sz="1600" dirty="0" err="1" smtClean="0">
                <a:latin typeface="Comic Sans MS" pitchFamily="66" charset="0"/>
              </a:rPr>
              <a:t>možno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dále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zvýšit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obohacením</a:t>
            </a:r>
            <a:r>
              <a:rPr lang="en-GB" sz="1600" dirty="0" smtClean="0">
                <a:latin typeface="Comic Sans MS" pitchFamily="66" charset="0"/>
              </a:rPr>
              <a:t> o </a:t>
            </a:r>
            <a:r>
              <a:rPr lang="en-GB" sz="1600" dirty="0" err="1" smtClean="0">
                <a:latin typeface="Comic Sans MS" pitchFamily="66" charset="0"/>
              </a:rPr>
              <a:t>další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kritéria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např.:</a:t>
            </a: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klinické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subtypy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case-case)</a:t>
            </a:r>
            <a:endParaRPr lang="cs-CZ" sz="1600" dirty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závažnost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časný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začátek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rizikové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faktory</a:t>
            </a:r>
            <a:r>
              <a:rPr lang="en-GB" sz="1600" dirty="0" smtClean="0">
                <a:latin typeface="Comic Sans MS" pitchFamily="66" charset="0"/>
              </a:rPr>
              <a:t> pro </a:t>
            </a:r>
            <a:r>
              <a:rPr lang="en-GB" sz="1600" dirty="0" err="1" smtClean="0">
                <a:latin typeface="Comic Sans MS" pitchFamily="66" charset="0"/>
              </a:rPr>
              <a:t>nemoc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včetně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pohlaví</a:t>
            </a:r>
            <a:endParaRPr lang="cs-CZ" sz="1600" dirty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vhodné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biologické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znaky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např</a:t>
            </a:r>
            <a:r>
              <a:rPr lang="en-GB" sz="1600" dirty="0" smtClean="0">
                <a:latin typeface="Comic Sans MS" pitchFamily="66" charset="0"/>
              </a:rPr>
              <a:t>. </a:t>
            </a:r>
            <a:r>
              <a:rPr lang="en-GB" sz="1600" dirty="0" err="1" smtClean="0">
                <a:latin typeface="Comic Sans MS" pitchFamily="66" charset="0"/>
              </a:rPr>
              <a:t>plasmatické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hladiny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cytokinů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při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asociaci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polymorfismů</a:t>
            </a:r>
            <a:r>
              <a:rPr lang="en-GB" sz="1600" dirty="0" smtClean="0">
                <a:latin typeface="Comic Sans MS" pitchFamily="66" charset="0"/>
              </a:rPr>
              <a:t> v </a:t>
            </a:r>
            <a:r>
              <a:rPr lang="en-GB" sz="1600" dirty="0" err="1" smtClean="0">
                <a:latin typeface="Comic Sans MS" pitchFamily="66" charset="0"/>
              </a:rPr>
              <a:t>cytokinových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genech</a:t>
            </a:r>
            <a:r>
              <a:rPr lang="en-GB" sz="1600" dirty="0" smtClean="0">
                <a:latin typeface="Comic Sans MS" pitchFamily="66" charset="0"/>
              </a:rPr>
              <a:t>; 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genotyp-fenotyp</a:t>
            </a:r>
            <a:r>
              <a:rPr lang="en-GB" sz="1600" dirty="0" smtClean="0">
                <a:latin typeface="Comic Sans MS" pitchFamily="66" charset="0"/>
              </a:rPr>
              <a:t>). 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210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latin typeface="Comic Sans MS" pitchFamily="66" charset="0"/>
              </a:rPr>
              <a:t>zabývá se diagnostikou, léčením a prevencí genetických nemocí</a:t>
            </a:r>
          </a:p>
          <a:p>
            <a:pPr algn="just"/>
            <a:endParaRPr lang="cs-CZ" sz="1600" b="1" dirty="0">
              <a:latin typeface="Comic Sans MS" pitchFamily="66" charset="0"/>
            </a:endParaRP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genetické poradenství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vrozené </a:t>
            </a:r>
            <a:r>
              <a:rPr lang="cs-CZ" sz="1600" b="1" dirty="0">
                <a:latin typeface="Comic Sans MS" pitchFamily="66" charset="0"/>
              </a:rPr>
              <a:t>vady - </a:t>
            </a:r>
            <a:r>
              <a:rPr lang="cs-CZ" sz="1600" dirty="0">
                <a:latin typeface="Comic Sans MS" pitchFamily="66" charset="0"/>
              </a:rPr>
              <a:t>poruchy utváření orgánů, které vznikly v období nitroděložního života, i poruchy funkční (např. duševní opoždění) a poruchy na úrovni biochemické a molekulární (např. vrozené vady metabolismu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pPr lvl="2">
              <a:lnSpc>
                <a:spcPct val="120000"/>
              </a:lnSpc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23167"/>
              </p:ext>
            </p:extLst>
          </p:nvPr>
        </p:nvGraphicFramePr>
        <p:xfrm>
          <a:off x="1835696" y="3821018"/>
          <a:ext cx="5718175" cy="2327910"/>
        </p:xfrm>
        <a:graphic>
          <a:graphicData uri="http://schemas.openxmlformats.org/drawingml/2006/table">
            <a:tbl>
              <a:tblPr/>
              <a:tblGrid>
                <a:gridCol w="2308225"/>
                <a:gridCol w="2022475"/>
                <a:gridCol w="1387475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Comic Sans MS" pitchFamily="66" charset="0"/>
                        </a:rPr>
                        <a:t>Skupina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latin typeface="Comic Sans MS" pitchFamily="66" charset="0"/>
                        </a:rPr>
                        <a:t>Příčina</a:t>
                      </a:r>
                      <a:endParaRPr lang="cs-CZ" sz="160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Comic Sans MS" pitchFamily="66" charset="0"/>
                        </a:rPr>
                        <a:t>Zastoupení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Primárně (geneticky)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/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Comic Sans MS" pitchFamily="66" charset="0"/>
                        </a:rPr>
                        <a:t>chromozomální aberace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10 %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Comic Sans MS" pitchFamily="66" charset="0"/>
                        </a:rPr>
                        <a:t>monogenní dědičnost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20 %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Sekundárně (prostředí)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/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léky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, infekce, záření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5 %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porodní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poranění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12 %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infekce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po narození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7 %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Neznámé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(multifaktoriální)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geny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+ prostředí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46 %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9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31577"/>
            <a:ext cx="7964857" cy="52122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srdečním svalu jsou přítomny tři druhy buněk</a:t>
            </a:r>
            <a:r>
              <a:rPr lang="cs-CZ" sz="1800" dirty="0" smtClean="0">
                <a:latin typeface="Comic Sans MS" pitchFamily="66" charset="0"/>
              </a:rPr>
              <a:t>:</a:t>
            </a:r>
            <a:endParaRPr lang="cs-CZ" sz="1800" dirty="0"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„Rychlé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>
                <a:latin typeface="Comic Sans MS" pitchFamily="66" charset="0"/>
              </a:rPr>
              <a:t>pracovního </a:t>
            </a:r>
            <a:r>
              <a:rPr lang="cs-CZ" sz="1800" dirty="0" smtClean="0">
                <a:latin typeface="Comic Sans MS" pitchFamily="66" charset="0"/>
              </a:rPr>
              <a:t>myokardu - reagují </a:t>
            </a:r>
            <a:r>
              <a:rPr lang="cs-CZ" sz="1800" dirty="0">
                <a:latin typeface="Comic Sans MS" pitchFamily="66" charset="0"/>
              </a:rPr>
              <a:t>kontrakcí na elektrický signál a rychle vedou elektrický signál – nejčastější </a:t>
            </a:r>
            <a:r>
              <a:rPr lang="cs-CZ" sz="1800" dirty="0" smtClean="0">
                <a:latin typeface="Comic Sans MS" pitchFamily="66" charset="0"/>
              </a:rPr>
              <a:t>typ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„Pomalé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 smtClean="0">
                <a:latin typeface="Comic Sans MS" pitchFamily="66" charset="0"/>
              </a:rPr>
              <a:t>- hrají </a:t>
            </a:r>
            <a:r>
              <a:rPr lang="cs-CZ" sz="1800" dirty="0">
                <a:latin typeface="Comic Sans MS" pitchFamily="66" charset="0"/>
              </a:rPr>
              <a:t>důležitou roli při převodu signálu skrze SA a AV </a:t>
            </a:r>
            <a:r>
              <a:rPr lang="cs-CZ" sz="1800" dirty="0" smtClean="0">
                <a:latin typeface="Comic Sans MS" pitchFamily="66" charset="0"/>
              </a:rPr>
              <a:t>uzel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Pacemakerové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 smtClean="0">
                <a:latin typeface="Comic Sans MS" pitchFamily="66" charset="0"/>
              </a:rPr>
              <a:t>- generují </a:t>
            </a:r>
            <a:r>
              <a:rPr lang="cs-CZ" sz="1800" dirty="0">
                <a:latin typeface="Comic Sans MS" pitchFamily="66" charset="0"/>
              </a:rPr>
              <a:t>elektrický signál</a:t>
            </a:r>
          </a:p>
          <a:p>
            <a:pPr>
              <a:lnSpc>
                <a:spcPct val="110000"/>
              </a:lnSpc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pojení </a:t>
            </a:r>
            <a:r>
              <a:rPr lang="cs-CZ" sz="1800" dirty="0">
                <a:latin typeface="Comic Sans MS" pitchFamily="66" charset="0"/>
              </a:rPr>
              <a:t>mezi dvěma buňkami je tvořeno </a:t>
            </a:r>
            <a:r>
              <a:rPr lang="cs-CZ" sz="1800" dirty="0" err="1">
                <a:latin typeface="Comic Sans MS" pitchFamily="66" charset="0"/>
              </a:rPr>
              <a:t>desmosomy</a:t>
            </a:r>
            <a:r>
              <a:rPr lang="cs-CZ" sz="1800" dirty="0">
                <a:latin typeface="Comic Sans MS" pitchFamily="66" charset="0"/>
              </a:rPr>
              <a:t>, ionty </a:t>
            </a:r>
            <a:r>
              <a:rPr lang="cs-CZ" sz="1800" dirty="0" smtClean="0">
                <a:latin typeface="Comic Sans MS" pitchFamily="66" charset="0"/>
              </a:rPr>
              <a:t>procházejí přes „gap </a:t>
            </a:r>
            <a:r>
              <a:rPr lang="cs-CZ" sz="1800" dirty="0" err="1">
                <a:latin typeface="Comic Sans MS" pitchFamily="66" charset="0"/>
              </a:rPr>
              <a:t>junctions</a:t>
            </a:r>
            <a:r>
              <a:rPr lang="cs-CZ" sz="1800" dirty="0" smtClean="0">
                <a:latin typeface="Comic Sans MS" pitchFamily="66" charset="0"/>
              </a:rPr>
              <a:t>“</a:t>
            </a:r>
          </a:p>
          <a:p>
            <a:pPr>
              <a:lnSpc>
                <a:spcPct val="110000"/>
              </a:lnSpc>
              <a:defRPr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Fce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kardiomyocytu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Systolická </a:t>
            </a:r>
            <a:r>
              <a:rPr lang="cs-CZ" sz="1800" dirty="0" err="1">
                <a:latin typeface="Comic Sans MS" pitchFamily="66" charset="0"/>
              </a:rPr>
              <a:t>fce</a:t>
            </a:r>
            <a:r>
              <a:rPr lang="cs-CZ" sz="1800" dirty="0">
                <a:latin typeface="Comic Sans MS" pitchFamily="66" charset="0"/>
              </a:rPr>
              <a:t> srdce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Diastolická </a:t>
            </a:r>
            <a:r>
              <a:rPr lang="cs-CZ" sz="1800" dirty="0" err="1">
                <a:latin typeface="Comic Sans MS" pitchFamily="66" charset="0"/>
              </a:rPr>
              <a:t>fce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srdce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152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3" y="1600200"/>
            <a:ext cx="5008985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Prenatální diagnostika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>
                <a:latin typeface="Comic Sans MS" pitchFamily="66" charset="0"/>
              </a:rPr>
              <a:t>zahrnuje vyšetřovací postupy směřující k vyhledávání statisticky významné odchylky ve struktuře nebo funkci, která přesahuje hranice fenotypové </a:t>
            </a:r>
            <a:r>
              <a:rPr lang="cs-CZ" sz="1600" dirty="0" smtClean="0">
                <a:latin typeface="Comic Sans MS" pitchFamily="66" charset="0"/>
              </a:rPr>
              <a:t>variability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>
                <a:latin typeface="Comic Sans MS" pitchFamily="66" charset="0"/>
              </a:rPr>
              <a:t>umožňuje v závažných případech ukončení gravidity, u dalších je možno v předstihu plánovat optimální perinatální péči</a:t>
            </a:r>
            <a:r>
              <a:rPr lang="cs-CZ" sz="1600" dirty="0" smtClean="0">
                <a:latin typeface="Comic Sans MS" pitchFamily="66" charset="0"/>
              </a:rPr>
              <a:t>.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dirty="0" smtClean="0">
                <a:latin typeface="Comic Sans MS" pitchFamily="66" charset="0"/>
              </a:rPr>
              <a:t>Rizikové faktory: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věk </a:t>
            </a:r>
            <a:r>
              <a:rPr lang="cs-CZ" sz="1600" dirty="0">
                <a:latin typeface="Comic Sans MS" pitchFamily="66" charset="0"/>
              </a:rPr>
              <a:t>matky v době porodu je vyšší jak 35 </a:t>
            </a:r>
            <a:r>
              <a:rPr lang="cs-CZ" sz="1600" dirty="0" smtClean="0">
                <a:latin typeface="Comic Sans MS" pitchFamily="66" charset="0"/>
              </a:rPr>
              <a:t>let nebo součet věku rodičů nad 70 let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pozitivní </a:t>
            </a:r>
            <a:r>
              <a:rPr lang="cs-CZ" sz="1600" dirty="0">
                <a:latin typeface="Comic Sans MS" pitchFamily="66" charset="0"/>
              </a:rPr>
              <a:t>biochemický </a:t>
            </a:r>
            <a:r>
              <a:rPr lang="cs-CZ" sz="1600" dirty="0" err="1">
                <a:latin typeface="Comic Sans MS" pitchFamily="66" charset="0"/>
              </a:rPr>
              <a:t>screening</a:t>
            </a:r>
            <a:r>
              <a:rPr lang="cs-CZ" sz="1600" b="1" dirty="0">
                <a:latin typeface="Comic Sans MS" pitchFamily="66" charset="0"/>
              </a:rPr>
              <a:t> </a:t>
            </a:r>
            <a:r>
              <a:rPr lang="cs-CZ" sz="1600" dirty="0">
                <a:latin typeface="Comic Sans MS" pitchFamily="66" charset="0"/>
              </a:rPr>
              <a:t> z krve </a:t>
            </a:r>
            <a:r>
              <a:rPr lang="cs-CZ" sz="1600" dirty="0" smtClean="0">
                <a:latin typeface="Comic Sans MS" pitchFamily="66" charset="0"/>
              </a:rPr>
              <a:t>matky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ultrazvukový </a:t>
            </a:r>
            <a:r>
              <a:rPr lang="cs-CZ" sz="1600" dirty="0">
                <a:latin typeface="Comic Sans MS" pitchFamily="66" charset="0"/>
              </a:rPr>
              <a:t>nález, který zvyšuje riziko přítomnosti </a:t>
            </a:r>
            <a:r>
              <a:rPr lang="cs-CZ" sz="1600" dirty="0" smtClean="0">
                <a:latin typeface="Comic Sans MS" pitchFamily="66" charset="0"/>
              </a:rPr>
              <a:t>chromozomální </a:t>
            </a:r>
            <a:r>
              <a:rPr lang="cs-CZ" sz="1600" dirty="0">
                <a:latin typeface="Comic Sans MS" pitchFamily="66" charset="0"/>
              </a:rPr>
              <a:t>aberace </a:t>
            </a:r>
            <a:r>
              <a:rPr lang="cs-CZ" sz="1600" dirty="0" smtClean="0">
                <a:latin typeface="Comic Sans MS" pitchFamily="66" charset="0"/>
              </a:rPr>
              <a:t>(nahromadění </a:t>
            </a:r>
            <a:r>
              <a:rPr lang="cs-CZ" sz="1600" dirty="0">
                <a:latin typeface="Comic Sans MS" pitchFamily="66" charset="0"/>
              </a:rPr>
              <a:t>tekutiny v podkoží, nepřítomnost nosní kůstky, srdeční vada </a:t>
            </a:r>
            <a:r>
              <a:rPr lang="cs-CZ" sz="1600" dirty="0" smtClean="0">
                <a:latin typeface="Comic Sans MS" pitchFamily="66" charset="0"/>
              </a:rPr>
              <a:t>plodu aj.)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přítomnost chromozomální </a:t>
            </a:r>
            <a:r>
              <a:rPr lang="cs-CZ" sz="1600" dirty="0">
                <a:latin typeface="Comic Sans MS" pitchFamily="66" charset="0"/>
              </a:rPr>
              <a:t>aberace v </a:t>
            </a:r>
            <a:r>
              <a:rPr lang="cs-CZ" sz="1600" dirty="0" smtClean="0">
                <a:latin typeface="Comic Sans MS" pitchFamily="66" charset="0"/>
              </a:rPr>
              <a:t>rodině</a:t>
            </a:r>
          </a:p>
          <a:p>
            <a:pPr algn="just"/>
            <a:endParaRPr lang="cs-CZ" sz="1600" dirty="0">
              <a:latin typeface="Comic Sans MS" pitchFamily="66" charset="0"/>
            </a:endParaRPr>
          </a:p>
          <a:p>
            <a:pPr algn="just"/>
            <a:endParaRPr lang="cs-CZ" sz="16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328199"/>
            <a:ext cx="2549269" cy="15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 bwMode="auto">
          <a:xfrm>
            <a:off x="6215074" y="4786322"/>
            <a:ext cx="2549269" cy="19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47808"/>
            <a:ext cx="2540616" cy="180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3" y="1196752"/>
            <a:ext cx="5676701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 smtClean="0">
                <a:latin typeface="Comic Sans MS" pitchFamily="66" charset="0"/>
              </a:rPr>
              <a:t>Vyšetření karyotypu plodu</a:t>
            </a:r>
          </a:p>
          <a:p>
            <a:pPr algn="just"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invazivní </a:t>
            </a:r>
            <a:r>
              <a:rPr lang="cs-CZ" sz="1600" dirty="0" smtClean="0">
                <a:latin typeface="Comic Sans MS" pitchFamily="66" charset="0"/>
              </a:rPr>
              <a:t>metody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- </a:t>
            </a:r>
            <a:r>
              <a:rPr lang="cs-CZ" sz="1600" dirty="0" err="1" smtClean="0">
                <a:latin typeface="Comic Sans MS" pitchFamily="66" charset="0"/>
              </a:rPr>
              <a:t>amniocentéza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>
                <a:latin typeface="Comic Sans MS" pitchFamily="66" charset="0"/>
              </a:rPr>
              <a:t>biopsie choriových </a:t>
            </a:r>
            <a:r>
              <a:rPr lang="cs-CZ" sz="1600" dirty="0" smtClean="0">
                <a:latin typeface="Comic Sans MS" pitchFamily="66" charset="0"/>
              </a:rPr>
              <a:t>klků, </a:t>
            </a:r>
            <a:r>
              <a:rPr lang="cs-CZ" sz="1600" dirty="0" err="1" smtClean="0">
                <a:latin typeface="Comic Sans MS" pitchFamily="66" charset="0"/>
              </a:rPr>
              <a:t>kordocentéza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genetické </a:t>
            </a:r>
            <a:r>
              <a:rPr lang="cs-CZ" sz="1600" dirty="0">
                <a:latin typeface="Comic Sans MS" pitchFamily="66" charset="0"/>
              </a:rPr>
              <a:t>vyšetření, přesněji </a:t>
            </a:r>
            <a:r>
              <a:rPr lang="cs-CZ" sz="1600" b="1" dirty="0">
                <a:latin typeface="Comic Sans MS" pitchFamily="66" charset="0"/>
              </a:rPr>
              <a:t>vyšetření cytogenetické</a:t>
            </a:r>
            <a:r>
              <a:rPr lang="cs-CZ" sz="1600" dirty="0">
                <a:latin typeface="Comic Sans MS" pitchFamily="66" charset="0"/>
              </a:rPr>
              <a:t> (neboť se </a:t>
            </a:r>
            <a:r>
              <a:rPr lang="cs-CZ" sz="1600" dirty="0" smtClean="0">
                <a:latin typeface="Comic Sans MS" pitchFamily="66" charset="0"/>
              </a:rPr>
              <a:t>vyšetřují chromozomy), </a:t>
            </a:r>
            <a:r>
              <a:rPr lang="cs-CZ" sz="1600" dirty="0">
                <a:latin typeface="Comic Sans MS" pitchFamily="66" charset="0"/>
              </a:rPr>
              <a:t>ovšem nejedná se o test </a:t>
            </a:r>
            <a:r>
              <a:rPr lang="cs-CZ" sz="1600" dirty="0" smtClean="0">
                <a:latin typeface="Comic Sans MS" pitchFamily="66" charset="0"/>
              </a:rPr>
              <a:t>DNA</a:t>
            </a:r>
            <a:endParaRPr lang="cs-CZ" sz="16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b="1" dirty="0" smtClean="0">
                <a:latin typeface="Comic Sans MS" pitchFamily="66" charset="0"/>
              </a:rPr>
              <a:t>FISH </a:t>
            </a:r>
            <a:r>
              <a:rPr lang="cs-CZ" sz="1600" dirty="0" smtClean="0">
                <a:latin typeface="Comic Sans MS" pitchFamily="66" charset="0"/>
              </a:rPr>
              <a:t>– </a:t>
            </a:r>
            <a:r>
              <a:rPr lang="cs-CZ" sz="1600" dirty="0" err="1" smtClean="0">
                <a:latin typeface="Comic Sans MS" pitchFamily="66" charset="0"/>
              </a:rPr>
              <a:t>fluoresceční</a:t>
            </a:r>
            <a:r>
              <a:rPr lang="cs-CZ" sz="1600" dirty="0" smtClean="0">
                <a:latin typeface="Comic Sans MS" pitchFamily="66" charset="0"/>
              </a:rPr>
              <a:t> hybridizace in </a:t>
            </a:r>
            <a:r>
              <a:rPr lang="cs-CZ" sz="1600" dirty="0" err="1" smtClean="0">
                <a:latin typeface="Comic Sans MS" pitchFamily="66" charset="0"/>
              </a:rPr>
              <a:t>situ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vazba denaturované </a:t>
            </a:r>
            <a:r>
              <a:rPr lang="cs-CZ" sz="1600" dirty="0" err="1" smtClean="0">
                <a:latin typeface="Comic Sans MS" pitchFamily="66" charset="0"/>
              </a:rPr>
              <a:t>sDNA</a:t>
            </a:r>
            <a:r>
              <a:rPr lang="cs-CZ" sz="1600" dirty="0" smtClean="0">
                <a:latin typeface="Comic Sans MS" pitchFamily="66" charset="0"/>
              </a:rPr>
              <a:t> se specifickou sondou</a:t>
            </a:r>
          </a:p>
          <a:p>
            <a:pPr algn="just">
              <a:lnSpc>
                <a:spcPct val="120000"/>
              </a:lnSpc>
            </a:pPr>
            <a:r>
              <a:rPr lang="cs-CZ" sz="1600" b="1" dirty="0" err="1" smtClean="0">
                <a:latin typeface="Comic Sans MS" pitchFamily="66" charset="0"/>
              </a:rPr>
              <a:t>AmnioPCR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je moderní metoda sloužící ke genetickému vyšetření  plodu. 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porovnání DNA </a:t>
            </a:r>
            <a:r>
              <a:rPr lang="cs-CZ" sz="1600" dirty="0" err="1" smtClean="0">
                <a:latin typeface="Comic Sans MS" pitchFamily="66" charset="0"/>
              </a:rPr>
              <a:t>markerů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 matky  i </a:t>
            </a:r>
            <a:r>
              <a:rPr lang="cs-CZ" sz="1600" dirty="0" smtClean="0">
                <a:latin typeface="Comic Sans MS" pitchFamily="66" charset="0"/>
              </a:rPr>
              <a:t>plodu → stanovení </a:t>
            </a:r>
            <a:r>
              <a:rPr lang="cs-CZ" sz="1600" dirty="0" err="1" smtClean="0">
                <a:latin typeface="Comic Sans MS" pitchFamily="66" charset="0"/>
              </a:rPr>
              <a:t>početu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jednotlivých chromozomů u </a:t>
            </a:r>
            <a:r>
              <a:rPr lang="cs-CZ" sz="1600" dirty="0" smtClean="0">
                <a:latin typeface="Comic Sans MS" pitchFamily="66" charset="0"/>
              </a:rPr>
              <a:t>plodu.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výsledek </a:t>
            </a:r>
            <a:r>
              <a:rPr lang="cs-CZ" sz="1600" dirty="0">
                <a:latin typeface="Comic Sans MS" pitchFamily="66" charset="0"/>
              </a:rPr>
              <a:t>je následně potvrzen klasickým cytogenetickým vyšetřením 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>
                <a:latin typeface="Comic Sans MS" pitchFamily="66" charset="0"/>
              </a:rPr>
              <a:t>k dispozici je v současné době vyšetření 21. chromozomu - </a:t>
            </a:r>
            <a:r>
              <a:rPr lang="cs-CZ" sz="1600" dirty="0" err="1">
                <a:latin typeface="Comic Sans MS" pitchFamily="66" charset="0"/>
              </a:rPr>
              <a:t>amnioPCR</a:t>
            </a:r>
            <a:r>
              <a:rPr lang="cs-CZ" sz="1600" dirty="0">
                <a:latin typeface="Comic Sans MS" pitchFamily="66" charset="0"/>
              </a:rPr>
              <a:t>, nebo sada vyšetřující chromozomy 13,18</a:t>
            </a:r>
            <a:r>
              <a:rPr lang="cs-CZ" sz="1600" dirty="0" smtClean="0">
                <a:latin typeface="Comic Sans MS" pitchFamily="66" charset="0"/>
              </a:rPr>
              <a:t>, 21, X </a:t>
            </a:r>
            <a:r>
              <a:rPr lang="cs-CZ" sz="1600" dirty="0">
                <a:latin typeface="Comic Sans MS" pitchFamily="66" charset="0"/>
              </a:rPr>
              <a:t>a Y- tzv. </a:t>
            </a:r>
            <a:r>
              <a:rPr lang="cs-CZ" sz="1600" dirty="0" err="1">
                <a:latin typeface="Comic Sans MS" pitchFamily="66" charset="0"/>
              </a:rPr>
              <a:t>multiamnioPCR</a:t>
            </a:r>
            <a:r>
              <a:rPr lang="cs-CZ" sz="1600" dirty="0">
                <a:latin typeface="Comic Sans MS" pitchFamily="66" charset="0"/>
              </a:rPr>
              <a:t>. 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291310"/>
            <a:ext cx="2005980" cy="20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mojebrisko.cz/wp-content/uploads/2011/10/odber-plodove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4663380"/>
            <a:ext cx="2005980" cy="20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85" y="3319421"/>
            <a:ext cx="1996579" cy="13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11616" cy="470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Stanovení pohlaví plodu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volné fetální DNA kolující v krvi </a:t>
            </a:r>
            <a:r>
              <a:rPr lang="cs-CZ" sz="1600" dirty="0" smtClean="0">
                <a:latin typeface="Comic Sans MS" pitchFamily="66" charset="0"/>
              </a:rPr>
              <a:t>matky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einvazivní </a:t>
            </a:r>
            <a:r>
              <a:rPr lang="cs-CZ" sz="1600" dirty="0">
                <a:latin typeface="Comic Sans MS" pitchFamily="66" charset="0"/>
              </a:rPr>
              <a:t>s přesností ~</a:t>
            </a:r>
            <a:r>
              <a:rPr lang="cs-CZ" sz="1600" dirty="0" smtClean="0">
                <a:latin typeface="Comic Sans MS" pitchFamily="66" charset="0"/>
              </a:rPr>
              <a:t>98 %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od </a:t>
            </a:r>
            <a:r>
              <a:rPr lang="cs-CZ" sz="1600" dirty="0">
                <a:latin typeface="Comic Sans MS" pitchFamily="66" charset="0"/>
              </a:rPr>
              <a:t>10. týdne těhotenství 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DNA </a:t>
            </a:r>
            <a:r>
              <a:rPr lang="cs-CZ" sz="1600" dirty="0">
                <a:latin typeface="Comic Sans MS" pitchFamily="66" charset="0"/>
              </a:rPr>
              <a:t>plodu </a:t>
            </a:r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cs-CZ" sz="1600" dirty="0">
                <a:latin typeface="Comic Sans MS" pitchFamily="66" charset="0"/>
              </a:rPr>
              <a:t> </a:t>
            </a:r>
            <a:r>
              <a:rPr lang="cs-CZ" sz="1600" dirty="0" smtClean="0">
                <a:latin typeface="Comic Sans MS" pitchFamily="66" charset="0"/>
              </a:rPr>
              <a:t>venózní krve matky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cs-CZ" sz="1600" dirty="0">
                <a:latin typeface="Comic Sans MS" pitchFamily="66" charset="0"/>
              </a:rPr>
              <a:t> klinického hlediska je určení pohlaví plodu důležité v případě rizika nějaké genetické choroby vázané na určité pohlaví (např. hemofilie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b="1" dirty="0" err="1" smtClean="0">
                <a:latin typeface="Comic Sans MS" pitchFamily="66" charset="0"/>
              </a:rPr>
              <a:t>Preimplantační</a:t>
            </a:r>
            <a:r>
              <a:rPr lang="cs-CZ" sz="1600" b="1" dirty="0" smtClean="0">
                <a:latin typeface="Comic Sans MS" pitchFamily="66" charset="0"/>
              </a:rPr>
              <a:t> diagnostika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metodu časné prenatální diagnostiky, která je vázána na techniky umělého </a:t>
            </a:r>
            <a:r>
              <a:rPr lang="cs-CZ" sz="1600" dirty="0" smtClean="0">
                <a:latin typeface="Comic Sans MS" pitchFamily="66" charset="0"/>
              </a:rPr>
              <a:t>oplodnění, za </a:t>
            </a:r>
            <a:r>
              <a:rPr lang="cs-CZ" sz="1600" dirty="0">
                <a:latin typeface="Comic Sans MS" pitchFamily="66" charset="0"/>
              </a:rPr>
              <a:t>účelem minimalizace chyby genetického vyšetření je třeba k oplozování vajíček použít metody </a:t>
            </a:r>
            <a:r>
              <a:rPr lang="cs-CZ" sz="1600" dirty="0" err="1">
                <a:latin typeface="Comic Sans MS" pitchFamily="66" charset="0"/>
              </a:rPr>
              <a:t>intracytoplazmatické</a:t>
            </a:r>
            <a:r>
              <a:rPr lang="cs-CZ" sz="1600" dirty="0">
                <a:latin typeface="Comic Sans MS" pitchFamily="66" charset="0"/>
              </a:rPr>
              <a:t> injekce </a:t>
            </a:r>
            <a:r>
              <a:rPr lang="cs-CZ" sz="1600" dirty="0" smtClean="0">
                <a:latin typeface="Comic Sans MS" pitchFamily="66" charset="0"/>
              </a:rPr>
              <a:t>spermie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buňky </a:t>
            </a:r>
            <a:r>
              <a:rPr lang="cs-CZ" sz="1600" dirty="0">
                <a:latin typeface="Comic Sans MS" pitchFamily="66" charset="0"/>
              </a:rPr>
              <a:t>pro genetické vyšetření jsou odebírány z embrya nejčastěji ve stadiu 8 buněk nebo </a:t>
            </a:r>
            <a:r>
              <a:rPr lang="cs-CZ" sz="1600" dirty="0" smtClean="0">
                <a:latin typeface="Comic Sans MS" pitchFamily="66" charset="0"/>
              </a:rPr>
              <a:t>blastocysty</a:t>
            </a:r>
          </a:p>
          <a:p>
            <a:pPr algn="just"/>
            <a:endParaRPr lang="cs-CZ" sz="16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Postnatální diagnostika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např. trombofilie viz přednáška č.8, </a:t>
            </a:r>
          </a:p>
          <a:p>
            <a:pPr marL="0" indent="0" algn="just">
              <a:buNone/>
            </a:pP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     </a:t>
            </a:r>
            <a:r>
              <a:rPr lang="cs-CZ" sz="1600" dirty="0" err="1" smtClean="0">
                <a:latin typeface="Comic Sans MS" pitchFamily="66" charset="0"/>
              </a:rPr>
              <a:t>celiakie</a:t>
            </a:r>
            <a:r>
              <a:rPr lang="cs-CZ" sz="1600" dirty="0" smtClean="0">
                <a:latin typeface="Comic Sans MS" pitchFamily="66" charset="0"/>
              </a:rPr>
              <a:t>, cystická fibróza…</a:t>
            </a:r>
            <a:r>
              <a:rPr lang="cs-CZ" sz="1600" dirty="0">
                <a:latin typeface="Comic Sans MS" pitchFamily="66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4261"/>
            <a:ext cx="2088232" cy="16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68934"/>
            <a:ext cx="2088232" cy="157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err="1" smtClean="0">
                <a:latin typeface="Comic Sans MS" pitchFamily="66" charset="0"/>
              </a:rPr>
              <a:t>Celiakie</a:t>
            </a:r>
            <a:endParaRPr lang="cs-CZ" sz="1600" b="1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celoživotní autoimunitní onemocnění způsobené nesnášenlivostí lepku (glutenu)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lepek mění povrch sliznice tenkého střeva, mizí zde mikroklky a klky, povrch tenkého střeva snižuje, s tím se zmenšuje jeho schopnost trávení a vstřebávání živin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příznaky: průjem, plynatost, křeče, pokles hmotnosti nebo únava, anémie z nedostatku železa, zvracení, snížená chuť k jídlu, osteoporóza, zvýšená kazivost zubů, bolesti kloubů, deprese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od dětství, nebo později - po zátěži (nemoc, těhotenství)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bezlepková dieta 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nljceliacdisease.files.wordpress.com/2010/11/celiac-dis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astro.ucla.edu/images/newsletters/Celia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4" y="5013176"/>
            <a:ext cx="3803576" cy="17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79301"/>
            <a:ext cx="761161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cs-CZ" sz="17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Diagnostika</a:t>
            </a: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>
                <a:latin typeface="Comic Sans MS" pitchFamily="66" charset="0"/>
              </a:rPr>
              <a:t>stanovení autoprotilátek k tkáňové </a:t>
            </a:r>
            <a:r>
              <a:rPr lang="cs-CZ" sz="1700" dirty="0" err="1">
                <a:latin typeface="Comic Sans MS" pitchFamily="66" charset="0"/>
              </a:rPr>
              <a:t>transglutamináze</a:t>
            </a:r>
            <a:r>
              <a:rPr lang="cs-CZ" sz="1700" dirty="0">
                <a:latin typeface="Comic Sans MS" pitchFamily="66" charset="0"/>
              </a:rPr>
              <a:t> v krevním séru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>
                <a:latin typeface="Comic Sans MS" pitchFamily="66" charset="0"/>
              </a:rPr>
              <a:t>při pozitivním výsledku je indikována biopsie sliznice dvanáctníku u nemocného, který konzumuje stravu s obsahem lepku</a:t>
            </a: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cs-CZ" sz="1700" dirty="0">
                <a:solidFill>
                  <a:srgbClr val="7030A0"/>
                </a:solidFill>
                <a:latin typeface="Comic Sans MS" pitchFamily="66" charset="0"/>
              </a:rPr>
              <a:t>ílený </a:t>
            </a:r>
            <a:r>
              <a:rPr lang="cs-CZ" sz="1700" dirty="0" err="1">
                <a:solidFill>
                  <a:srgbClr val="7030A0"/>
                </a:solidFill>
                <a:latin typeface="Comic Sans MS" pitchFamily="66" charset="0"/>
              </a:rPr>
              <a:t>screening</a:t>
            </a:r>
            <a:endParaRPr lang="cs-CZ" sz="17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Pro osoby s rizikovými chorobami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S podezřelými nebo nespecifickými symptomy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S autoimunními chorobami asociovanými s </a:t>
            </a:r>
            <a:r>
              <a:rPr lang="cs-CZ" sz="1700" dirty="0" err="1">
                <a:latin typeface="Comic Sans MS" pitchFamily="66" charset="0"/>
              </a:rPr>
              <a:t>celiakií</a:t>
            </a:r>
            <a:r>
              <a:rPr lang="cs-CZ" sz="1700" dirty="0">
                <a:latin typeface="Comic Sans MS" pitchFamily="66" charset="0"/>
              </a:rPr>
              <a:t> (T1DM…)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U příbuzných jedinců s </a:t>
            </a:r>
            <a:r>
              <a:rPr lang="cs-CZ" sz="1700" dirty="0" err="1" smtClean="0">
                <a:latin typeface="Comic Sans MS" pitchFamily="66" charset="0"/>
              </a:rPr>
              <a:t>celiakií</a:t>
            </a:r>
            <a:endParaRPr lang="cs-CZ" sz="17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7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latin typeface="Comic Sans MS" pitchFamily="66" charset="0"/>
              </a:rPr>
              <a:t> GHC GENETICS 1600Kč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14135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 dirty="0" smtClean="0">
                <a:latin typeface="Comic Sans MS" pitchFamily="66" charset="0"/>
              </a:rPr>
              <a:t>AD </a:t>
            </a:r>
            <a:r>
              <a:rPr lang="cs-CZ" sz="1600" b="1" dirty="0">
                <a:latin typeface="Comic Sans MS" pitchFamily="66" charset="0"/>
              </a:rPr>
              <a:t>s neúplnou penetrancí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Genetické vyšetření predispozičních HLA alel II. třídy kódujících </a:t>
            </a:r>
            <a:endParaRPr lang="cs-CZ" sz="16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600" dirty="0" err="1" smtClean="0">
                <a:latin typeface="Comic Sans MS" pitchFamily="66" charset="0"/>
              </a:rPr>
              <a:t>heterodimer</a:t>
            </a:r>
            <a:r>
              <a:rPr lang="cs-CZ" sz="1600" dirty="0" smtClean="0">
                <a:latin typeface="Comic Sans MS" pitchFamily="66" charset="0"/>
              </a:rPr>
              <a:t> DQ2 </a:t>
            </a:r>
            <a:r>
              <a:rPr lang="cs-CZ" sz="1600" dirty="0">
                <a:latin typeface="Comic Sans MS" pitchFamily="66" charset="0"/>
              </a:rPr>
              <a:t>(DQA1*0501/DQB1*0201 nebo </a:t>
            </a:r>
            <a:r>
              <a:rPr lang="cs-CZ" sz="1600" dirty="0" smtClean="0">
                <a:latin typeface="Comic Sans MS" pitchFamily="66" charset="0"/>
              </a:rPr>
              <a:t>DQA1*02:01/DQB1*02:02)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600" dirty="0" smtClean="0">
                <a:latin typeface="Comic Sans MS" pitchFamily="66" charset="0"/>
              </a:rPr>
              <a:t>a </a:t>
            </a:r>
            <a:r>
              <a:rPr lang="cs-CZ" sz="1600" dirty="0" err="1">
                <a:latin typeface="Comic Sans MS" pitchFamily="66" charset="0"/>
              </a:rPr>
              <a:t>heterodimer</a:t>
            </a:r>
            <a:r>
              <a:rPr lang="cs-CZ" sz="1600" dirty="0">
                <a:latin typeface="Comic Sans MS" pitchFamily="66" charset="0"/>
              </a:rPr>
              <a:t> DQ8 (DQA1*0301/DQB1*0302)</a:t>
            </a:r>
          </a:p>
          <a:p>
            <a:pPr>
              <a:spcBef>
                <a:spcPct val="50000"/>
              </a:spcBef>
              <a:defRPr/>
            </a:pPr>
            <a:r>
              <a:rPr lang="cs-CZ" sz="1600" b="1" dirty="0" err="1">
                <a:latin typeface="Comic Sans MS" pitchFamily="66" charset="0"/>
              </a:rPr>
              <a:t>Heterodimer</a:t>
            </a:r>
            <a:r>
              <a:rPr lang="cs-CZ" sz="1600" b="1" dirty="0">
                <a:latin typeface="Comic Sans MS" pitchFamily="66" charset="0"/>
              </a:rPr>
              <a:t> HLA-DQ2 se vyskytuje asi u 95 % pacientů s </a:t>
            </a:r>
            <a:r>
              <a:rPr lang="cs-CZ" sz="1600" b="1" dirty="0" err="1">
                <a:latin typeface="Comic Sans MS" pitchFamily="66" charset="0"/>
              </a:rPr>
              <a:t>celiakií</a:t>
            </a:r>
            <a:r>
              <a:rPr lang="cs-CZ" sz="1600" b="1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(jen ve 20 % u kontrolních osob</a:t>
            </a:r>
            <a:r>
              <a:rPr lang="cs-CZ" sz="1600" dirty="0" smtClean="0">
                <a:latin typeface="Comic Sans MS" pitchFamily="66" charset="0"/>
              </a:rPr>
              <a:t>) </a:t>
            </a:r>
            <a:endParaRPr lang="cs-CZ" sz="16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Riziko pro jednotlivce spojené s přítomností </a:t>
            </a:r>
            <a:r>
              <a:rPr lang="cs-CZ" sz="1600" dirty="0" err="1">
                <a:latin typeface="Comic Sans MS" pitchFamily="66" charset="0"/>
              </a:rPr>
              <a:t>heterodimeru</a:t>
            </a:r>
            <a:r>
              <a:rPr lang="cs-CZ" sz="1600" dirty="0">
                <a:latin typeface="Comic Sans MS" pitchFamily="66" charset="0"/>
              </a:rPr>
              <a:t> HLA-DQ2 je 50× zvýšeno oproti průměrnému riziku v populaci.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Menšina pacientů, kteří jsou HLA-DQ2 negativní, bývají pozitivní na HLA-DQ8, často ještě ve spojení s alelou HLA-DRB1*04.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Genetické vyšetření má vysokou negativní prediktivní hodnotu, </a:t>
            </a:r>
            <a:r>
              <a:rPr lang="cs-CZ" sz="1600" b="1" dirty="0">
                <a:latin typeface="Comic Sans MS" pitchFamily="66" charset="0"/>
              </a:rPr>
              <a:t>nepřítomnost predispozičních alel DQ2/DQ8 téměř s jistotou (99%) vylučuje diagnózu </a:t>
            </a:r>
            <a:r>
              <a:rPr lang="cs-CZ" sz="1600" b="1" dirty="0" err="1">
                <a:latin typeface="Comic Sans MS" pitchFamily="66" charset="0"/>
              </a:rPr>
              <a:t>celiakie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Oproti sérologickému vyšetření protilátek vykazuje menší výskyt falešně negativních výsledků, zejména u dětí mladších 2 let a u pacientů na bezlepkové dietě</a:t>
            </a:r>
            <a:r>
              <a:rPr lang="cs-CZ" sz="1600" dirty="0" smtClean="0">
                <a:latin typeface="Comic Sans MS" pitchFamily="66" charset="0"/>
              </a:rPr>
              <a:t>.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Kardiomyocyty</a:t>
            </a:r>
            <a:r>
              <a:rPr lang="cs-CZ" sz="1800" dirty="0" smtClean="0">
                <a:latin typeface="Comic Sans MS" pitchFamily="66" charset="0"/>
              </a:rPr>
              <a:t> obsahují 3 propojené systémy: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1.  excitační </a:t>
            </a:r>
          </a:p>
          <a:p>
            <a:r>
              <a:rPr lang="cs-CZ" sz="1800" dirty="0">
                <a:latin typeface="Comic Sans MS" pitchFamily="66" charset="0"/>
              </a:rPr>
              <a:t>ú</a:t>
            </a:r>
            <a:r>
              <a:rPr lang="cs-CZ" sz="1800" dirty="0" smtClean="0">
                <a:latin typeface="Comic Sans MS" pitchFamily="66" charset="0"/>
              </a:rPr>
              <a:t>častní se šíření akčního napětí do okolních b. a zahajuje další pochody uvnitř </a:t>
            </a:r>
            <a:r>
              <a:rPr lang="cs-CZ" sz="1800" dirty="0" err="1" smtClean="0">
                <a:latin typeface="Comic Sans MS" pitchFamily="66" charset="0"/>
              </a:rPr>
              <a:t>kardiomyocytů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2.  spřažení excitace a kontrakce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cs-CZ" sz="1800" dirty="0" smtClean="0">
                <a:latin typeface="Comic Sans MS" pitchFamily="66" charset="0"/>
              </a:rPr>
              <a:t>ění elektrický signál na chemický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3.  kontraktilní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cs-CZ" sz="1800" dirty="0" smtClean="0">
                <a:latin typeface="Comic Sans MS" pitchFamily="66" charset="0"/>
              </a:rPr>
              <a:t>olekulární motor hnaný ATP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1. Mechanismus </a:t>
            </a:r>
            <a:r>
              <a:rPr lang="cs-CZ" sz="1900" dirty="0" err="1" smtClean="0">
                <a:solidFill>
                  <a:srgbClr val="AC0062"/>
                </a:solidFill>
                <a:latin typeface="Comic Sans MS" pitchFamily="66" charset="0"/>
              </a:rPr>
              <a:t>kardiomyocytární</a:t>
            </a: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 činnosti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e</a:t>
            </a:r>
            <a:r>
              <a:rPr lang="cs-CZ" sz="1900" dirty="0" smtClean="0">
                <a:latin typeface="Comic Sans MS" pitchFamily="66" charset="0"/>
              </a:rPr>
              <a:t>lektrické </a:t>
            </a:r>
            <a:r>
              <a:rPr lang="cs-CZ" sz="1900" dirty="0">
                <a:latin typeface="Comic Sans MS" pitchFamily="66" charset="0"/>
              </a:rPr>
              <a:t>aktivity srdečního svalu se zúčastňují </a:t>
            </a:r>
            <a:r>
              <a:rPr lang="cs-CZ" sz="1900" dirty="0" smtClean="0">
                <a:latin typeface="Comic Sans MS" pitchFamily="66" charset="0"/>
              </a:rPr>
              <a:t>K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(ICT), Na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</a:t>
            </a:r>
            <a:r>
              <a:rPr lang="cs-CZ" sz="1900" dirty="0">
                <a:latin typeface="Comic Sans MS" pitchFamily="66" charset="0"/>
              </a:rPr>
              <a:t>(</a:t>
            </a:r>
            <a:r>
              <a:rPr lang="cs-CZ" sz="1900" dirty="0" smtClean="0">
                <a:latin typeface="Comic Sans MS" pitchFamily="66" charset="0"/>
              </a:rPr>
              <a:t>ECT) a </a:t>
            </a:r>
            <a:r>
              <a:rPr lang="cs-CZ" sz="1900" dirty="0">
                <a:latin typeface="Comic Sans MS" pitchFamily="66" charset="0"/>
              </a:rPr>
              <a:t>Ca</a:t>
            </a:r>
            <a:r>
              <a:rPr lang="cs-CZ" sz="1900" baseline="30000" dirty="0">
                <a:latin typeface="Comic Sans MS" pitchFamily="66" charset="0"/>
              </a:rPr>
              <a:t>2</a:t>
            </a:r>
            <a:r>
              <a:rPr lang="cs-CZ" sz="1900" baseline="30000" dirty="0" smtClean="0">
                <a:latin typeface="Comic Sans MS" pitchFamily="66" charset="0"/>
              </a:rPr>
              <a:t>+ </a:t>
            </a:r>
            <a:r>
              <a:rPr lang="cs-CZ" sz="1900" dirty="0" smtClean="0">
                <a:latin typeface="Comic Sans MS" pitchFamily="66" charset="0"/>
              </a:rPr>
              <a:t>(ER, ECT)</a:t>
            </a:r>
          </a:p>
          <a:p>
            <a:pPr marL="0" indent="0">
              <a:buNone/>
              <a:defRPr/>
            </a:pPr>
            <a:endParaRPr lang="cs-CZ" sz="19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Fáze 0 - rychlá </a:t>
            </a:r>
            <a:r>
              <a:rPr lang="cs-CZ" sz="1900" dirty="0">
                <a:solidFill>
                  <a:srgbClr val="FFC000"/>
                </a:solidFill>
                <a:latin typeface="Comic Sans MS" pitchFamily="66" charset="0"/>
              </a:rPr>
              <a:t>depolarizace </a:t>
            </a:r>
            <a:r>
              <a:rPr lang="cs-CZ" sz="1900" dirty="0" err="1" smtClean="0">
                <a:solidFill>
                  <a:srgbClr val="FFC000"/>
                </a:solidFill>
                <a:latin typeface="Comic Sans MS" pitchFamily="66" charset="0"/>
              </a:rPr>
              <a:t>kardiomyocytu</a:t>
            </a:r>
            <a:endParaRPr lang="cs-CZ" sz="19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při </a:t>
            </a:r>
            <a:r>
              <a:rPr lang="cs-CZ" sz="1900" dirty="0">
                <a:latin typeface="Comic Sans MS" pitchFamily="66" charset="0"/>
              </a:rPr>
              <a:t>napětí -65 </a:t>
            </a:r>
            <a:r>
              <a:rPr lang="cs-CZ" sz="1900" dirty="0" err="1">
                <a:latin typeface="Comic Sans MS" pitchFamily="66" charset="0"/>
              </a:rPr>
              <a:t>mV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smtClean="0">
                <a:latin typeface="Comic Sans MS" pitchFamily="66" charset="0"/>
              </a:rPr>
              <a:t>se otevírají napětím řízené Na </a:t>
            </a:r>
            <a:r>
              <a:rPr lang="cs-CZ" sz="1900" dirty="0">
                <a:latin typeface="Comic Sans MS" pitchFamily="66" charset="0"/>
              </a:rPr>
              <a:t>kanály (</a:t>
            </a:r>
            <a:r>
              <a:rPr lang="cs-CZ" sz="1900" dirty="0" err="1">
                <a:latin typeface="Comic Sans MS" pitchFamily="66" charset="0"/>
              </a:rPr>
              <a:t>INa</a:t>
            </a:r>
            <a:r>
              <a:rPr lang="cs-CZ" sz="1900" dirty="0" smtClean="0">
                <a:latin typeface="Comic Sans MS" pitchFamily="66" charset="0"/>
              </a:rPr>
              <a:t>)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n</a:t>
            </a:r>
            <a:r>
              <a:rPr lang="cs-CZ" sz="1900" dirty="0" smtClean="0">
                <a:latin typeface="Comic Sans MS" pitchFamily="66" charset="0"/>
              </a:rPr>
              <a:t>ásledný </a:t>
            </a:r>
            <a:r>
              <a:rPr lang="cs-CZ" sz="1900" dirty="0">
                <a:latin typeface="Comic Sans MS" pitchFamily="66" charset="0"/>
              </a:rPr>
              <a:t>vtok Na</a:t>
            </a:r>
            <a:r>
              <a:rPr lang="cs-CZ" sz="1900" baseline="30000" dirty="0"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vede k depolarizaci až do kladných hodnot (cca +40 </a:t>
            </a:r>
            <a:r>
              <a:rPr lang="cs-CZ" sz="1900" dirty="0" err="1">
                <a:latin typeface="Comic Sans MS" pitchFamily="66" charset="0"/>
              </a:rPr>
              <a:t>mV</a:t>
            </a:r>
            <a:r>
              <a:rPr lang="cs-CZ" sz="1900" dirty="0">
                <a:latin typeface="Comic Sans MS" pitchFamily="66" charset="0"/>
              </a:rPr>
              <a:t>) a uzávěru Na</a:t>
            </a:r>
            <a:r>
              <a:rPr lang="cs-CZ" sz="1900" baseline="30000" dirty="0"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smtClean="0">
                <a:latin typeface="Comic Sans MS" pitchFamily="66" charset="0"/>
              </a:rPr>
              <a:t>kanálů</a:t>
            </a:r>
            <a:endParaRPr lang="cs-CZ" sz="19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900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Fáze </a:t>
            </a:r>
            <a:r>
              <a:rPr lang="cs-CZ" sz="1900" dirty="0">
                <a:solidFill>
                  <a:srgbClr val="FFC000"/>
                </a:solidFill>
                <a:latin typeface="Comic Sans MS" pitchFamily="66" charset="0"/>
              </a:rPr>
              <a:t>1 </a:t>
            </a: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- částečná </a:t>
            </a:r>
            <a:r>
              <a:rPr lang="cs-CZ" sz="1900" dirty="0" err="1" smtClean="0">
                <a:solidFill>
                  <a:srgbClr val="FFC000"/>
                </a:solidFill>
                <a:latin typeface="Comic Sans MS" pitchFamily="66" charset="0"/>
              </a:rPr>
              <a:t>repolarizace</a:t>
            </a:r>
            <a:endParaRPr lang="cs-CZ" sz="19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podkladem </a:t>
            </a:r>
            <a:r>
              <a:rPr lang="cs-CZ" sz="1900" dirty="0">
                <a:latin typeface="Comic Sans MS" pitchFamily="66" charset="0"/>
              </a:rPr>
              <a:t>je difúze K</a:t>
            </a:r>
            <a:r>
              <a:rPr lang="cs-CZ" sz="1900" baseline="30000" dirty="0"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specifickými iontovými kanály (</a:t>
            </a:r>
            <a:r>
              <a:rPr lang="cs-CZ" sz="1900" dirty="0" err="1">
                <a:latin typeface="Comic Sans MS" pitchFamily="66" charset="0"/>
              </a:rPr>
              <a:t>Ito</a:t>
            </a:r>
            <a:r>
              <a:rPr lang="cs-CZ" sz="1900" dirty="0">
                <a:latin typeface="Comic Sans MS" pitchFamily="66" charset="0"/>
              </a:rPr>
              <a:t> – „</a:t>
            </a:r>
            <a:r>
              <a:rPr lang="cs-CZ" sz="1900" dirty="0" err="1">
                <a:latin typeface="Comic Sans MS" pitchFamily="66" charset="0"/>
              </a:rPr>
              <a:t>transient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err="1">
                <a:latin typeface="Comic Sans MS" pitchFamily="66" charset="0"/>
              </a:rPr>
              <a:t>outward</a:t>
            </a:r>
            <a:r>
              <a:rPr lang="cs-CZ" sz="1900" dirty="0" smtClean="0">
                <a:latin typeface="Comic Sans MS" pitchFamily="66" charset="0"/>
              </a:rPr>
              <a:t>“)</a:t>
            </a: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K</a:t>
            </a:r>
            <a:r>
              <a:rPr lang="cs-CZ" sz="1900" baseline="30000" dirty="0"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smtClean="0">
                <a:latin typeface="Comic Sans MS" pitchFamily="66" charset="0"/>
              </a:rPr>
              <a:t>difunduje podle </a:t>
            </a:r>
            <a:r>
              <a:rPr lang="cs-CZ" sz="1900" dirty="0">
                <a:latin typeface="Comic Sans MS" pitchFamily="66" charset="0"/>
              </a:rPr>
              <a:t>elektrického i chemického </a:t>
            </a:r>
            <a:r>
              <a:rPr lang="cs-CZ" sz="1900" dirty="0" smtClean="0">
                <a:latin typeface="Comic Sans MS" pitchFamily="66" charset="0"/>
              </a:rPr>
              <a:t>gradientu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z</a:t>
            </a:r>
            <a:r>
              <a:rPr lang="cs-CZ" sz="1900" dirty="0" smtClean="0">
                <a:latin typeface="Comic Sans MS" pitchFamily="66" charset="0"/>
              </a:rPr>
              <a:t>ároveň </a:t>
            </a:r>
            <a:r>
              <a:rPr lang="cs-CZ" sz="1900" dirty="0">
                <a:latin typeface="Comic Sans MS" pitchFamily="66" charset="0"/>
              </a:rPr>
              <a:t>se otevírají </a:t>
            </a:r>
            <a:r>
              <a:rPr lang="cs-CZ" sz="1900" dirty="0" smtClean="0">
                <a:latin typeface="Comic Sans MS" pitchFamily="66" charset="0"/>
              </a:rPr>
              <a:t>Ca </a:t>
            </a:r>
            <a:r>
              <a:rPr lang="cs-CZ" sz="1900" dirty="0">
                <a:latin typeface="Comic Sans MS" pitchFamily="66" charset="0"/>
              </a:rPr>
              <a:t>„long-</a:t>
            </a:r>
            <a:r>
              <a:rPr lang="cs-CZ" sz="1900" dirty="0" err="1">
                <a:latin typeface="Comic Sans MS" pitchFamily="66" charset="0"/>
              </a:rPr>
              <a:t>lasting</a:t>
            </a:r>
            <a:r>
              <a:rPr lang="cs-CZ" sz="1900" dirty="0">
                <a:latin typeface="Comic Sans MS" pitchFamily="66" charset="0"/>
              </a:rPr>
              <a:t>“ kanály (</a:t>
            </a:r>
            <a:r>
              <a:rPr lang="cs-CZ" sz="1900" dirty="0" err="1" smtClean="0">
                <a:latin typeface="Comic Sans MS" pitchFamily="66" charset="0"/>
              </a:rPr>
              <a:t>ICa</a:t>
            </a:r>
            <a:r>
              <a:rPr lang="cs-CZ" sz="1900" dirty="0" smtClean="0">
                <a:latin typeface="Comic Sans MS" pitchFamily="66" charset="0"/>
              </a:rPr>
              <a:t>-L)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2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005264" cy="55892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2 („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plateau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“) 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- protrahovaná depolarizace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depolarizace </a:t>
            </a:r>
            <a:r>
              <a:rPr lang="cs-CZ" sz="1800" dirty="0">
                <a:latin typeface="Comic Sans MS" pitchFamily="66" charset="0"/>
              </a:rPr>
              <a:t>udržována </a:t>
            </a:r>
            <a:r>
              <a:rPr lang="cs-CZ" sz="1800" dirty="0" err="1" smtClean="0">
                <a:latin typeface="Comic Sans MS" pitchFamily="66" charset="0"/>
              </a:rPr>
              <a:t>influxem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>
                <a:latin typeface="Comic Sans MS" pitchFamily="66" charset="0"/>
              </a:rPr>
              <a:t>skrze </a:t>
            </a:r>
            <a:r>
              <a:rPr lang="cs-CZ" sz="1800" dirty="0" err="1">
                <a:latin typeface="Comic Sans MS" pitchFamily="66" charset="0"/>
              </a:rPr>
              <a:t>ICa</a:t>
            </a:r>
            <a:r>
              <a:rPr lang="cs-CZ" sz="1800" dirty="0">
                <a:latin typeface="Comic Sans MS" pitchFamily="66" charset="0"/>
              </a:rPr>
              <a:t>-L </a:t>
            </a:r>
            <a:r>
              <a:rPr lang="cs-CZ" sz="1800" dirty="0" smtClean="0">
                <a:latin typeface="Comic Sans MS" pitchFamily="66" charset="0"/>
              </a:rPr>
              <a:t>kanály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a </a:t>
            </a:r>
            <a:r>
              <a:rPr lang="cs-CZ" sz="1800" dirty="0">
                <a:latin typeface="Comic Sans MS" pitchFamily="66" charset="0"/>
              </a:rPr>
              <a:t>rozdíl od </a:t>
            </a:r>
            <a:r>
              <a:rPr lang="cs-CZ" sz="1800" dirty="0" err="1">
                <a:latin typeface="Comic Sans MS" pitchFamily="66" charset="0"/>
              </a:rPr>
              <a:t>INa</a:t>
            </a:r>
            <a:r>
              <a:rPr lang="cs-CZ" sz="1800" dirty="0">
                <a:latin typeface="Comic Sans MS" pitchFamily="66" charset="0"/>
              </a:rPr>
              <a:t> nebo </a:t>
            </a:r>
            <a:r>
              <a:rPr lang="cs-CZ" sz="1800" dirty="0" err="1">
                <a:latin typeface="Comic Sans MS" pitchFamily="66" charset="0"/>
              </a:rPr>
              <a:t>Ito</a:t>
            </a:r>
            <a:r>
              <a:rPr lang="cs-CZ" sz="1800" dirty="0">
                <a:latin typeface="Comic Sans MS" pitchFamily="66" charset="0"/>
              </a:rPr>
              <a:t>, kanál </a:t>
            </a:r>
            <a:r>
              <a:rPr lang="cs-CZ" sz="1800" dirty="0" err="1">
                <a:latin typeface="Comic Sans MS" pitchFamily="66" charset="0"/>
              </a:rPr>
              <a:t>ICa</a:t>
            </a:r>
            <a:r>
              <a:rPr lang="cs-CZ" sz="1800" dirty="0">
                <a:latin typeface="Comic Sans MS" pitchFamily="66" charset="0"/>
              </a:rPr>
              <a:t>-L je řízen jak napětím, tak receptorovým mechanismem, kterým působí vegetativní nervová </a:t>
            </a:r>
            <a:r>
              <a:rPr lang="cs-CZ" sz="1800" dirty="0" smtClean="0">
                <a:latin typeface="Comic Sans MS" pitchFamily="66" charset="0"/>
              </a:rPr>
              <a:t>signalizace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Ca</a:t>
            </a:r>
            <a:r>
              <a:rPr lang="cs-CZ" sz="1800" baseline="30000" dirty="0" smtClean="0">
                <a:latin typeface="Comic Sans MS" pitchFamily="66" charset="0"/>
              </a:rPr>
              <a:t>2</a:t>
            </a:r>
            <a:r>
              <a:rPr lang="cs-CZ" sz="1800" baseline="30000" dirty="0">
                <a:latin typeface="Comic Sans MS" pitchFamily="66" charset="0"/>
              </a:rPr>
              <a:t>+ </a:t>
            </a:r>
            <a:r>
              <a:rPr lang="cs-CZ" sz="1800" dirty="0">
                <a:latin typeface="Comic Sans MS" pitchFamily="66" charset="0"/>
              </a:rPr>
              <a:t>se váže na </a:t>
            </a:r>
            <a:r>
              <a:rPr lang="cs-CZ" sz="1800" dirty="0" err="1">
                <a:latin typeface="Comic Sans MS" pitchFamily="66" charset="0"/>
              </a:rPr>
              <a:t>ryanodinový</a:t>
            </a:r>
            <a:r>
              <a:rPr lang="cs-CZ" sz="1800" dirty="0">
                <a:latin typeface="Comic Sans MS" pitchFamily="66" charset="0"/>
              </a:rPr>
              <a:t> receptor sarkoplasmatického retikula, odkud se uvolňuje velké množství 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 smtClean="0">
                <a:latin typeface="Comic Sans MS" pitchFamily="66" charset="0"/>
              </a:rPr>
              <a:t>iontů </a:t>
            </a:r>
            <a:r>
              <a:rPr lang="cs-CZ" sz="1800" dirty="0">
                <a:latin typeface="Comic Sans MS" pitchFamily="66" charset="0"/>
              </a:rPr>
              <a:t>do </a:t>
            </a:r>
            <a:r>
              <a:rPr lang="cs-CZ" sz="1800" dirty="0" smtClean="0">
                <a:latin typeface="Comic Sans MS" pitchFamily="66" charset="0"/>
              </a:rPr>
              <a:t>cytoplasmy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 smtClean="0">
                <a:latin typeface="Comic Sans MS" pitchFamily="66" charset="0"/>
              </a:rPr>
              <a:t>se </a:t>
            </a:r>
            <a:r>
              <a:rPr lang="cs-CZ" sz="1800" dirty="0">
                <a:latin typeface="Comic Sans MS" pitchFamily="66" charset="0"/>
              </a:rPr>
              <a:t>dále váže na troponin který následně změní svoji konformaci a přestane blokovat vazbu mezi aktinem a </a:t>
            </a:r>
            <a:r>
              <a:rPr lang="cs-CZ" sz="1800" dirty="0" err="1" smtClean="0">
                <a:latin typeface="Comic Sans MS" pitchFamily="66" charset="0"/>
              </a:rPr>
              <a:t>myosinem</a:t>
            </a: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ásleduje </a:t>
            </a:r>
            <a:r>
              <a:rPr lang="cs-CZ" sz="1800" dirty="0">
                <a:latin typeface="Comic Sans MS" pitchFamily="66" charset="0"/>
              </a:rPr>
              <a:t>kontrakce svalového </a:t>
            </a:r>
            <a:r>
              <a:rPr lang="cs-CZ" sz="1800" dirty="0" smtClean="0">
                <a:latin typeface="Comic Sans MS" pitchFamily="66" charset="0"/>
              </a:rPr>
              <a:t>vlákna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otevírá se další „opožděný“ typ K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kanálu (IK)</a:t>
            </a:r>
          </a:p>
          <a:p>
            <a:pPr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během fází 0-2 jsou buňky srdečního svalu necitlivé k jakémukoli novému elektrickému signálu – refrakterní </a:t>
            </a:r>
            <a:r>
              <a:rPr lang="cs-CZ" sz="1800" dirty="0" smtClean="0">
                <a:latin typeface="Comic Sans MS" pitchFamily="66" charset="0"/>
              </a:rPr>
              <a:t>perioda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5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717232" cy="52565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3 – 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repolarizace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 uzavření </a:t>
            </a:r>
            <a:r>
              <a:rPr lang="cs-CZ" sz="1800" dirty="0">
                <a:latin typeface="Comic Sans MS" pitchFamily="66" charset="0"/>
              </a:rPr>
              <a:t>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 smtClean="0">
                <a:latin typeface="Comic Sans MS" pitchFamily="66" charset="0"/>
              </a:rPr>
              <a:t>kanálu, </a:t>
            </a:r>
            <a:r>
              <a:rPr lang="cs-CZ" sz="1800" dirty="0">
                <a:latin typeface="Comic Sans MS" pitchFamily="66" charset="0"/>
              </a:rPr>
              <a:t>výtok K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sníží napětí v  </a:t>
            </a:r>
            <a:r>
              <a:rPr lang="cs-CZ" sz="1800" dirty="0" err="1">
                <a:latin typeface="Comic Sans MS" pitchFamily="66" charset="0"/>
              </a:rPr>
              <a:t>kardiomyocytu</a:t>
            </a:r>
            <a:r>
              <a:rPr lang="cs-CZ" sz="1800" dirty="0">
                <a:latin typeface="Comic Sans MS" pitchFamily="66" charset="0"/>
              </a:rPr>
              <a:t> ke klidovým hodnotám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v čase </a:t>
            </a:r>
            <a:r>
              <a:rPr lang="cs-CZ" sz="1800" dirty="0">
                <a:latin typeface="Comic Sans MS" pitchFamily="66" charset="0"/>
              </a:rPr>
              <a:t>mezi </a:t>
            </a:r>
            <a:r>
              <a:rPr lang="cs-CZ" sz="1800" dirty="0" err="1">
                <a:latin typeface="Comic Sans MS" pitchFamily="66" charset="0"/>
              </a:rPr>
              <a:t>repolarizací</a:t>
            </a:r>
            <a:r>
              <a:rPr lang="cs-CZ" sz="1800" dirty="0">
                <a:latin typeface="Comic Sans MS" pitchFamily="66" charset="0"/>
              </a:rPr>
              <a:t> a další depolarizací jsou Na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ionty pumpovány ven z buňky výměnou za K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Na/K ATP-</a:t>
            </a:r>
            <a:r>
              <a:rPr lang="cs-CZ" sz="1800" dirty="0" err="1">
                <a:latin typeface="Comic Sans MS" pitchFamily="66" charset="0"/>
              </a:rPr>
              <a:t>asou</a:t>
            </a:r>
            <a:r>
              <a:rPr lang="cs-CZ" sz="1800" dirty="0">
                <a:latin typeface="Comic Sans MS" pitchFamily="66" charset="0"/>
              </a:rPr>
              <a:t> (</a:t>
            </a:r>
            <a:r>
              <a:rPr lang="cs-CZ" sz="1800" dirty="0" smtClean="0">
                <a:latin typeface="Comic Sans MS" pitchFamily="66" charset="0"/>
              </a:rPr>
              <a:t>3:2)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ěkteré </a:t>
            </a:r>
            <a:r>
              <a:rPr lang="cs-CZ" sz="1800" dirty="0">
                <a:latin typeface="Comic Sans MS" pitchFamily="66" charset="0"/>
              </a:rPr>
              <a:t>Na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ionty se vracejí do buňky výměnou za 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>
                <a:latin typeface="Comic Sans MS" pitchFamily="66" charset="0"/>
              </a:rPr>
              <a:t>prostřednictvím specifického </a:t>
            </a:r>
            <a:r>
              <a:rPr lang="cs-CZ" sz="1800" dirty="0" smtClean="0">
                <a:latin typeface="Comic Sans MS" pitchFamily="66" charset="0"/>
              </a:rPr>
              <a:t>výměníku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ápník </a:t>
            </a:r>
            <a:r>
              <a:rPr lang="cs-CZ" sz="1800" dirty="0">
                <a:latin typeface="Comic Sans MS" pitchFamily="66" charset="0"/>
              </a:rPr>
              <a:t>je zároveň aktivně pumpován do sarkoplasmatického </a:t>
            </a:r>
            <a:r>
              <a:rPr lang="cs-CZ" sz="1800" dirty="0" smtClean="0">
                <a:latin typeface="Comic Sans MS" pitchFamily="66" charset="0"/>
              </a:rPr>
              <a:t>retikula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</a:t>
            </a:r>
            <a:r>
              <a:rPr lang="cs-CZ" sz="1800" dirty="0">
                <a:latin typeface="Comic Sans MS" pitchFamily="66" charset="0"/>
              </a:rPr>
              <a:t>sval je ve fázi </a:t>
            </a:r>
            <a:r>
              <a:rPr lang="cs-CZ" sz="1800" dirty="0" smtClean="0">
                <a:latin typeface="Comic Sans MS" pitchFamily="66" charset="0"/>
              </a:rPr>
              <a:t>relaxace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5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4044824" cy="55892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4 – rychlá depolarizace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pacemakerových</a:t>
            </a:r>
            <a:r>
              <a:rPr lang="cs-CZ" sz="1800" dirty="0">
                <a:latin typeface="Comic Sans MS" pitchFamily="66" charset="0"/>
              </a:rPr>
              <a:t> buňkách zůstává část sodíkových, draslíkových a vápníkových kanálů otevřených i během diastoly, což vede ke kontinuálnímu úbytku negativního napětí </a:t>
            </a:r>
            <a:r>
              <a:rPr lang="cs-CZ" sz="1800" dirty="0" smtClean="0">
                <a:latin typeface="Comic Sans MS" pitchFamily="66" charset="0"/>
              </a:rPr>
              <a:t>až </a:t>
            </a:r>
            <a:r>
              <a:rPr lang="cs-CZ" sz="1800" dirty="0">
                <a:latin typeface="Comic Sans MS" pitchFamily="66" charset="0"/>
              </a:rPr>
              <a:t>k hodnotám kolem -</a:t>
            </a:r>
            <a:r>
              <a:rPr lang="cs-CZ" sz="1800" dirty="0" smtClean="0">
                <a:latin typeface="Comic Sans MS" pitchFamily="66" charset="0"/>
              </a:rPr>
              <a:t>65mV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yto </a:t>
            </a:r>
            <a:r>
              <a:rPr lang="cs-CZ" sz="1800" dirty="0">
                <a:latin typeface="Comic Sans MS" pitchFamily="66" charset="0"/>
              </a:rPr>
              <a:t>kanály jsou ovlivňovány jak parasympatickým, tak sympatickým nervovým </a:t>
            </a:r>
            <a:r>
              <a:rPr lang="cs-CZ" sz="1800" dirty="0" smtClean="0">
                <a:latin typeface="Comic Sans MS" pitchFamily="66" charset="0"/>
              </a:rPr>
              <a:t>systémem</a:t>
            </a: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err="1">
                <a:latin typeface="Comic Sans MS" pitchFamily="66" charset="0"/>
              </a:rPr>
              <a:t>p</a:t>
            </a:r>
            <a:r>
              <a:rPr lang="cs-CZ" sz="1800" dirty="0" err="1" smtClean="0">
                <a:latin typeface="Comic Sans MS" pitchFamily="66" charset="0"/>
              </a:rPr>
              <a:t>acemakerové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buňky se nacházejí v SA uzlu, AV uzlu a Purkyňových vláknech</a:t>
            </a:r>
          </a:p>
          <a:p>
            <a:pPr marL="0" indent="0"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91068"/>
              </p:ext>
            </p:extLst>
          </p:nvPr>
        </p:nvGraphicFramePr>
        <p:xfrm>
          <a:off x="4932040" y="1910830"/>
          <a:ext cx="4063294" cy="331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CorelPhotoPaint.Image.8" r:id="rId4" imgW="4320549" imgH="3529591" progId="CorelPhotoPaint.Image.8">
                  <p:embed/>
                </p:oleObj>
              </mc:Choice>
              <mc:Fallback>
                <p:oleObj name="CorelPhotoPaint.Image.8" r:id="rId4" imgW="4320549" imgH="352959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54" t="8186" r="4424" b="24451"/>
                      <a:stretch>
                        <a:fillRect/>
                      </a:stretch>
                    </p:blipFill>
                    <p:spPr bwMode="auto">
                      <a:xfrm>
                        <a:off x="4932040" y="1910830"/>
                        <a:ext cx="4063294" cy="3318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09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ature06799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192159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27984" y="124071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0. a 1.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2.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47864" y="5157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3.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194720" y="28769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3.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72200" y="51796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2.</a:t>
            </a:r>
          </a:p>
        </p:txBody>
      </p:sp>
    </p:spTree>
    <p:extLst>
      <p:ext uri="{BB962C8B-B14F-4D97-AF65-F5344CB8AC3E}">
        <p14:creationId xmlns:p14="http://schemas.microsoft.com/office/powerpoint/2010/main" val="98204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2. spřažení excitace a kontrakce</a:t>
            </a: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lektrochemické spřažení mezi sarkolemou a nitrobuněčnými organelami zajišťuje systém intracelulárních membrán (</a:t>
            </a:r>
            <a:r>
              <a:rPr lang="cs-CZ" sz="1800" dirty="0" err="1" smtClean="0">
                <a:latin typeface="Comic Sans MS" pitchFamily="66" charset="0"/>
              </a:rPr>
              <a:t>sarkotubulární</a:t>
            </a:r>
            <a:r>
              <a:rPr lang="cs-CZ" sz="1800" dirty="0" smtClean="0">
                <a:latin typeface="Comic Sans MS" pitchFamily="66" charset="0"/>
              </a:rPr>
              <a:t> systém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askáda 2 okruhů pohybu Ca iontů, jejichž činností se vyvolá vápníkový hrot v cytosolu, indukující stah myofibril</a:t>
            </a:r>
          </a:p>
          <a:p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37502" r="24696" b="23650"/>
          <a:stretch/>
        </p:blipFill>
        <p:spPr bwMode="auto">
          <a:xfrm>
            <a:off x="2267744" y="3398118"/>
            <a:ext cx="4752528" cy="29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7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Patofyziologie </a:t>
            </a:r>
            <a:b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</a:b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kardiovaskulárního systému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2060848"/>
            <a:ext cx="8216824" cy="45259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Patofyziologie srdce a cévního systému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Poruchy srdečního rytmu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Poruchy tlaku krve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Nemoci periferních cév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1026" name="Picture 2" descr="http://t2.gstatic.com/images?q=tbn:ANd9GcSeixcY8x9JRENB7AggMuD2_CNCNdLBEx8bujifzHQBk9VdPvdWRNsqlW1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83041"/>
            <a:ext cx="2572122" cy="31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2. spřažení excitace a kontrakce</a:t>
            </a:r>
          </a:p>
          <a:p>
            <a:r>
              <a:rPr lang="cs-CZ" sz="1600" dirty="0" smtClean="0">
                <a:latin typeface="Comic Sans MS" pitchFamily="66" charset="0"/>
              </a:rPr>
              <a:t>depolarizace </a:t>
            </a:r>
            <a:r>
              <a:rPr lang="cs-CZ" sz="1600" dirty="0" smtClean="0">
                <a:latin typeface="Comic Sans MS" pitchFamily="66" charset="0"/>
              </a:rPr>
              <a:t>nebo </a:t>
            </a:r>
            <a:r>
              <a:rPr lang="el-GR" sz="1600" dirty="0" smtClean="0">
                <a:latin typeface="Comic Sans MS" pitchFamily="66" charset="0"/>
                <a:cs typeface="Times New Roman"/>
              </a:rPr>
              <a:t>β</a:t>
            </a:r>
            <a:r>
              <a:rPr lang="cs-CZ" sz="1600" dirty="0" smtClean="0">
                <a:latin typeface="Comic Sans MS" pitchFamily="66" charset="0"/>
              </a:rPr>
              <a:t>-adrenergní vliv </a:t>
            </a:r>
            <a:r>
              <a:rPr lang="cs-CZ" sz="1600" dirty="0" smtClean="0">
                <a:latin typeface="Times New Roman"/>
                <a:cs typeface="Times New Roman"/>
              </a:rPr>
              <a:t>→ </a:t>
            </a:r>
            <a:r>
              <a:rPr lang="cs-CZ" sz="1600" dirty="0" smtClean="0">
                <a:latin typeface="Comic Sans MS" pitchFamily="66" charset="0"/>
              </a:rPr>
              <a:t>otevření </a:t>
            </a:r>
            <a:r>
              <a:rPr lang="cs-CZ" sz="1600" dirty="0" err="1" smtClean="0">
                <a:latin typeface="Comic Sans MS" pitchFamily="66" charset="0"/>
              </a:rPr>
              <a:t>dihydropyridinových</a:t>
            </a:r>
            <a:r>
              <a:rPr lang="cs-CZ" sz="1600" dirty="0" smtClean="0">
                <a:latin typeface="Comic Sans MS" pitchFamily="66" charset="0"/>
              </a:rPr>
              <a:t> receptorů (DHP) </a:t>
            </a:r>
            <a:r>
              <a:rPr lang="cs-CZ" sz="1600" dirty="0">
                <a:latin typeface="Times New Roman"/>
                <a:cs typeface="Times New Roman"/>
              </a:rPr>
              <a:t>→ </a:t>
            </a:r>
            <a:r>
              <a:rPr lang="cs-CZ" sz="1600" dirty="0" smtClean="0">
                <a:latin typeface="Comic Sans MS" pitchFamily="66" charset="0"/>
              </a:rPr>
              <a:t>Ca</a:t>
            </a:r>
            <a:r>
              <a:rPr lang="cs-CZ" sz="1600" baseline="30000" dirty="0" smtClean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z tubulů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otevření </a:t>
            </a:r>
            <a:r>
              <a:rPr lang="cs-CZ" sz="1600" dirty="0" err="1" smtClean="0">
                <a:latin typeface="Comic Sans MS" pitchFamily="66" charset="0"/>
              </a:rPr>
              <a:t>ryanodinových</a:t>
            </a:r>
            <a:r>
              <a:rPr lang="cs-CZ" sz="1600" dirty="0" smtClean="0">
                <a:latin typeface="Comic Sans MS" pitchFamily="66" charset="0"/>
              </a:rPr>
              <a:t> receptorů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výtok </a:t>
            </a:r>
            <a:r>
              <a:rPr lang="cs-CZ" sz="1600" dirty="0">
                <a:latin typeface="Comic Sans MS" pitchFamily="66" charset="0"/>
              </a:rPr>
              <a:t>Ca</a:t>
            </a:r>
            <a:r>
              <a:rPr lang="cs-CZ" sz="1600" baseline="30000" dirty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ze SR do cytosolu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spuštění </a:t>
            </a:r>
            <a:r>
              <a:rPr lang="cs-CZ" sz="1600" dirty="0" err="1" smtClean="0">
                <a:latin typeface="Comic Sans MS" pitchFamily="66" charset="0"/>
              </a:rPr>
              <a:t>kontakce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Na/</a:t>
            </a:r>
            <a:r>
              <a:rPr lang="cs-CZ" sz="1600" dirty="0">
                <a:latin typeface="Comic Sans MS" pitchFamily="66" charset="0"/>
              </a:rPr>
              <a:t>C</a:t>
            </a:r>
            <a:r>
              <a:rPr lang="cs-CZ" sz="1600" dirty="0" smtClean="0">
                <a:latin typeface="Comic Sans MS" pitchFamily="66" charset="0"/>
              </a:rPr>
              <a:t>a </a:t>
            </a:r>
            <a:r>
              <a:rPr lang="cs-CZ" sz="1600" dirty="0" err="1" smtClean="0">
                <a:latin typeface="Comic Sans MS" pitchFamily="66" charset="0"/>
              </a:rPr>
              <a:t>antiport</a:t>
            </a:r>
            <a:r>
              <a:rPr lang="cs-CZ" sz="1600" dirty="0" smtClean="0">
                <a:latin typeface="Comic Sans MS" pitchFamily="66" charset="0"/>
              </a:rPr>
              <a:t> vylučuje nadbytečné </a:t>
            </a:r>
            <a:r>
              <a:rPr lang="cs-CZ" sz="1600" dirty="0">
                <a:latin typeface="Comic Sans MS" pitchFamily="66" charset="0"/>
              </a:rPr>
              <a:t>Ca</a:t>
            </a:r>
            <a:r>
              <a:rPr lang="cs-CZ" sz="1600" baseline="30000" dirty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po proběhnutí akčního napětí (</a:t>
            </a:r>
            <a:r>
              <a:rPr lang="cs-CZ" sz="1600" dirty="0" smtClean="0">
                <a:latin typeface="Comic Sans MS" pitchFamily="66" charset="0"/>
              </a:rPr>
              <a:t>důležité </a:t>
            </a:r>
            <a:r>
              <a:rPr lang="cs-CZ" sz="1600" dirty="0" smtClean="0">
                <a:latin typeface="Comic Sans MS" pitchFamily="66" charset="0"/>
              </a:rPr>
              <a:t>v relaxaci)</a:t>
            </a:r>
          </a:p>
          <a:p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30562" r="24792" b="25113"/>
          <a:stretch/>
        </p:blipFill>
        <p:spPr bwMode="auto">
          <a:xfrm>
            <a:off x="2915816" y="2924943"/>
            <a:ext cx="5544616" cy="3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8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501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AC0062"/>
                </a:solidFill>
                <a:latin typeface="Comic Sans MS" pitchFamily="66" charset="0"/>
              </a:rPr>
              <a:t>3</a:t>
            </a:r>
            <a:r>
              <a:rPr lang="cs-CZ" sz="2000" dirty="0">
                <a:solidFill>
                  <a:srgbClr val="AC0062"/>
                </a:solidFill>
                <a:latin typeface="Comic Sans MS" pitchFamily="66" charset="0"/>
              </a:rPr>
              <a:t>.  kontraktilní systém</a:t>
            </a:r>
          </a:p>
          <a:p>
            <a:r>
              <a:rPr lang="cs-CZ" sz="2000" dirty="0">
                <a:latin typeface="Comic Sans MS" pitchFamily="66" charset="0"/>
              </a:rPr>
              <a:t>molekulární motor hnaný ATP</a:t>
            </a:r>
          </a:p>
          <a:p>
            <a:r>
              <a:rPr lang="cs-CZ" sz="2000" dirty="0">
                <a:latin typeface="Comic Sans MS" pitchFamily="66" charset="0"/>
              </a:rPr>
              <a:t>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>
                <a:latin typeface="Comic Sans MS" pitchFamily="66" charset="0"/>
              </a:rPr>
              <a:t>+ </a:t>
            </a:r>
            <a:r>
              <a:rPr lang="cs-CZ" sz="2000" dirty="0" smtClean="0">
                <a:latin typeface="Comic Sans MS" pitchFamily="66" charset="0"/>
              </a:rPr>
              <a:t>troponin C - troponin I - </a:t>
            </a:r>
            <a:r>
              <a:rPr lang="cs-CZ" sz="2000" dirty="0">
                <a:latin typeface="Comic Sans MS" pitchFamily="66" charset="0"/>
              </a:rPr>
              <a:t>vazba můstku na aktin</a:t>
            </a:r>
          </a:p>
          <a:p>
            <a:r>
              <a:rPr lang="el-GR" sz="2000" dirty="0">
                <a:latin typeface="Comic Sans MS" pitchFamily="66" charset="0"/>
              </a:rPr>
              <a:t>β</a:t>
            </a:r>
            <a:r>
              <a:rPr lang="cs-CZ" sz="2000" dirty="0">
                <a:latin typeface="Comic Sans MS" pitchFamily="66" charset="0"/>
              </a:rPr>
              <a:t>-stimulace → ↑</a:t>
            </a:r>
            <a:r>
              <a:rPr lang="cs-CZ" sz="2000" dirty="0" err="1">
                <a:latin typeface="Comic Sans MS" pitchFamily="66" charset="0"/>
              </a:rPr>
              <a:t>cAMP</a:t>
            </a:r>
            <a:r>
              <a:rPr lang="cs-CZ" sz="2000" dirty="0">
                <a:latin typeface="Comic Sans MS" pitchFamily="66" charset="0"/>
              </a:rPr>
              <a:t> → ↑PKA </a:t>
            </a:r>
            <a:r>
              <a:rPr lang="cs-CZ" sz="2000" dirty="0" smtClean="0">
                <a:latin typeface="Comic Sans MS" pitchFamily="66" charset="0"/>
              </a:rPr>
              <a:t>(protein </a:t>
            </a:r>
            <a:r>
              <a:rPr lang="cs-CZ" sz="2000" dirty="0" err="1" smtClean="0">
                <a:latin typeface="Comic Sans MS" pitchFamily="66" charset="0"/>
              </a:rPr>
              <a:t>kinase</a:t>
            </a:r>
            <a:r>
              <a:rPr lang="cs-CZ" sz="2000" dirty="0" smtClean="0">
                <a:latin typeface="Comic Sans MS" pitchFamily="66" charset="0"/>
              </a:rPr>
              <a:t> A)→ </a:t>
            </a:r>
            <a:r>
              <a:rPr lang="cs-CZ" sz="2000" dirty="0">
                <a:latin typeface="Comic Sans MS" pitchFamily="66" charset="0"/>
              </a:rPr>
              <a:t>fosforylace a otevření Ca kanálů (DHP) v T-tubulech → Ca/Ca kaskáda → ↑ intracelulární 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>
                <a:latin typeface="Comic Sans MS" pitchFamily="66" charset="0"/>
              </a:rPr>
              <a:t>→ ↑ kontraktilita (</a:t>
            </a:r>
            <a:r>
              <a:rPr lang="cs-CZ" sz="2000" dirty="0" err="1">
                <a:latin typeface="Comic Sans MS" pitchFamily="66" charset="0"/>
              </a:rPr>
              <a:t>ionotropní</a:t>
            </a:r>
            <a:r>
              <a:rPr lang="cs-CZ" sz="2000" dirty="0">
                <a:latin typeface="Comic Sans MS" pitchFamily="66" charset="0"/>
              </a:rPr>
              <a:t> úč</a:t>
            </a:r>
            <a:r>
              <a:rPr lang="cs-CZ" sz="2000" dirty="0" smtClean="0">
                <a:latin typeface="Comic Sans MS" pitchFamily="66" charset="0"/>
              </a:rPr>
              <a:t>.)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models.cellml.org/exposure/62d7398a8a730bf27d19a602109b3e2d/mlcek_2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9720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7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Patofyziologie 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Etiopatogeneze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systolické a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diastolické dysfunkce LK a srdečního selhání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ystolická dysfunkce </a:t>
            </a:r>
            <a:r>
              <a:rPr lang="cs-CZ" sz="1800" dirty="0" smtClean="0">
                <a:latin typeface="Comic Sans MS" pitchFamily="66" charset="0"/>
              </a:rPr>
              <a:t>– je důsledkem snížené kontraktility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iastolická dysfunkce </a:t>
            </a:r>
            <a:r>
              <a:rPr lang="cs-CZ" sz="1800" dirty="0" smtClean="0">
                <a:latin typeface="Comic Sans MS" pitchFamily="66" charset="0"/>
              </a:rPr>
              <a:t>– je důsledkem snížené poddajnosti komory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rdeční selhání </a:t>
            </a:r>
            <a:r>
              <a:rPr lang="cs-CZ" sz="1800" dirty="0" smtClean="0">
                <a:latin typeface="Comic Sans MS" pitchFamily="66" charset="0"/>
              </a:rPr>
              <a:t>- je vyvrcholením dysfunkce komor(y), která v případě chronického selhání se vyvíjí delší dobu</a:t>
            </a:r>
            <a:r>
              <a:rPr lang="cs-CZ" sz="1800" dirty="0">
                <a:latin typeface="Comic Sans MS" pitchFamily="66" charset="0"/>
              </a:rPr>
              <a:t>. Nejčastěji jde o systolickou dysfunkci, někdy i diastolická dysfunkce (např. hypertrofická kardiomyopatie)</a:t>
            </a:r>
          </a:p>
          <a:p>
            <a:pPr>
              <a:lnSpc>
                <a:spcPct val="110000"/>
              </a:lnSpc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19933" r="5345" b="13512"/>
          <a:stretch/>
        </p:blipFill>
        <p:spPr bwMode="auto">
          <a:xfrm>
            <a:off x="3539514" y="3333620"/>
            <a:ext cx="5172269" cy="35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62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srdce </a:t>
            </a:r>
            <a:r>
              <a:rPr lang="cs-CZ" sz="1800" dirty="0">
                <a:latin typeface="Comic Sans MS" pitchFamily="66" charset="0"/>
              </a:rPr>
              <a:t>není schopno zajistit dostatečný srdeční </a:t>
            </a:r>
            <a:r>
              <a:rPr lang="cs-CZ" sz="1800" dirty="0" smtClean="0">
                <a:latin typeface="Comic Sans MS" pitchFamily="66" charset="0"/>
              </a:rPr>
              <a:t>výdej k </a:t>
            </a:r>
            <a:r>
              <a:rPr lang="cs-CZ" sz="1800" dirty="0">
                <a:latin typeface="Comic Sans MS" pitchFamily="66" charset="0"/>
              </a:rPr>
              <a:t>pokrytí cirkulačních a metabolických potřeb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linicky </a:t>
            </a:r>
            <a:r>
              <a:rPr lang="cs-CZ" sz="1800" dirty="0">
                <a:latin typeface="Comic Sans MS" pitchFamily="66" charset="0"/>
              </a:rPr>
              <a:t>se manifestuje příznaky systémového či plicního žilního městnání v kombinaci s poklesem systémového </a:t>
            </a:r>
            <a:r>
              <a:rPr lang="cs-CZ" sz="1800" dirty="0" smtClean="0">
                <a:latin typeface="Comic Sans MS" pitchFamily="66" charset="0"/>
              </a:rPr>
              <a:t>prokrvení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 </a:t>
            </a:r>
            <a:r>
              <a:rPr lang="cs-CZ" sz="1800" dirty="0">
                <a:latin typeface="Comic Sans MS" pitchFamily="66" charset="0"/>
              </a:rPr>
              <a:t>vyčerpání možností adaptačních mechanismů dochází ke kompletnímu zhroucení </a:t>
            </a:r>
            <a:r>
              <a:rPr lang="cs-CZ" sz="1800" dirty="0" smtClean="0">
                <a:latin typeface="Comic Sans MS" pitchFamily="66" charset="0"/>
              </a:rPr>
              <a:t>oběhu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k </a:t>
            </a:r>
            <a:r>
              <a:rPr lang="cs-CZ" sz="1800" dirty="0">
                <a:latin typeface="Comic Sans MS" pitchFamily="66" charset="0"/>
              </a:rPr>
              <a:t>rozvoji selhání srdce jsou náchylní zejména novorozenci a </a:t>
            </a:r>
            <a:r>
              <a:rPr lang="cs-CZ" sz="1800" dirty="0" smtClean="0">
                <a:latin typeface="Comic Sans MS" pitchFamily="66" charset="0"/>
              </a:rPr>
              <a:t>kojenci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5" y="3861048"/>
            <a:ext cx="3709812" cy="281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76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Akutní srdeční selhání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náhle </a:t>
            </a:r>
            <a:r>
              <a:rPr lang="cs-CZ" sz="1800" dirty="0">
                <a:latin typeface="Comic Sans MS" pitchFamily="66" charset="0"/>
              </a:rPr>
              <a:t>vzniká dysfunkce </a:t>
            </a:r>
            <a:r>
              <a:rPr lang="cs-CZ" sz="1800" dirty="0" smtClean="0">
                <a:latin typeface="Comic Sans MS" pitchFamily="66" charset="0"/>
              </a:rPr>
              <a:t>myokardu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klinické </a:t>
            </a:r>
            <a:r>
              <a:rPr lang="cs-CZ" sz="1800" dirty="0">
                <a:latin typeface="Comic Sans MS" pitchFamily="66" charset="0"/>
              </a:rPr>
              <a:t>známky selhání s uplatněním aktivace sympatiku (tachykardie, pocení, periferní </a:t>
            </a:r>
            <a:r>
              <a:rPr lang="cs-CZ" sz="1800" dirty="0" err="1">
                <a:latin typeface="Comic Sans MS" pitchFamily="66" charset="0"/>
              </a:rPr>
              <a:t>hypoperfuze</a:t>
            </a:r>
            <a:r>
              <a:rPr lang="cs-CZ" sz="1800" dirty="0">
                <a:latin typeface="Comic Sans MS" pitchFamily="66" charset="0"/>
              </a:rPr>
              <a:t> a oligurie) a Frankova-</a:t>
            </a:r>
            <a:r>
              <a:rPr lang="cs-CZ" sz="1800" dirty="0" err="1">
                <a:latin typeface="Comic Sans MS" pitchFamily="66" charset="0"/>
              </a:rPr>
              <a:t>Starlingova</a:t>
            </a:r>
            <a:r>
              <a:rPr lang="cs-CZ" sz="1800" dirty="0">
                <a:latin typeface="Comic Sans MS" pitchFamily="66" charset="0"/>
              </a:rPr>
              <a:t> zákona („energie potřebná na kontrakci je úměrná výchozí délce srdečních vláken“)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Chronické srdeční selhání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u</a:t>
            </a:r>
            <a:r>
              <a:rPr lang="cs-CZ" sz="1800" dirty="0" smtClean="0">
                <a:latin typeface="Comic Sans MS" pitchFamily="66" charset="0"/>
              </a:rPr>
              <a:t>platňují </a:t>
            </a:r>
            <a:r>
              <a:rPr lang="cs-CZ" sz="1800" dirty="0">
                <a:latin typeface="Comic Sans MS" pitchFamily="66" charset="0"/>
              </a:rPr>
              <a:t>se typické kompenzační mechanismy: hypertrofie myokardu, aktivace systému renin-</a:t>
            </a:r>
            <a:r>
              <a:rPr lang="cs-CZ" sz="1800" dirty="0" err="1">
                <a:latin typeface="Comic Sans MS" pitchFamily="66" charset="0"/>
              </a:rPr>
              <a:t>angiotenzin</a:t>
            </a:r>
            <a:r>
              <a:rPr lang="cs-CZ" sz="1800" dirty="0">
                <a:latin typeface="Comic Sans MS" pitchFamily="66" charset="0"/>
              </a:rPr>
              <a:t>-aldosteron (</a:t>
            </a:r>
            <a:r>
              <a:rPr lang="cs-CZ" sz="1800" dirty="0" smtClean="0">
                <a:latin typeface="Comic Sans MS" pitchFamily="66" charset="0"/>
              </a:rPr>
              <a:t>RAAS)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d</a:t>
            </a:r>
            <a:r>
              <a:rPr lang="cs-CZ" sz="1800" dirty="0" smtClean="0">
                <a:latin typeface="Comic Sans MS" pitchFamily="66" charset="0"/>
              </a:rPr>
              <a:t>ochází </a:t>
            </a:r>
            <a:r>
              <a:rPr lang="cs-CZ" sz="1800" dirty="0">
                <a:latin typeface="Comic Sans MS" pitchFamily="66" charset="0"/>
              </a:rPr>
              <a:t>ke snížení diurézy s retencí </a:t>
            </a:r>
            <a:r>
              <a:rPr lang="cs-CZ" sz="1800" dirty="0" smtClean="0">
                <a:latin typeface="Comic Sans MS" pitchFamily="66" charset="0"/>
              </a:rPr>
              <a:t>Na </a:t>
            </a:r>
            <a:r>
              <a:rPr lang="cs-CZ" sz="1800" dirty="0">
                <a:latin typeface="Comic Sans MS" pitchFamily="66" charset="0"/>
              </a:rPr>
              <a:t>a vody, a tím ke zvýšení cirkulujícího </a:t>
            </a:r>
            <a:r>
              <a:rPr lang="cs-CZ" sz="1800" dirty="0" smtClean="0">
                <a:latin typeface="Comic Sans MS" pitchFamily="66" charset="0"/>
              </a:rPr>
              <a:t>objemu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7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solidFill>
                  <a:srgbClr val="AC0062"/>
                </a:solidFill>
                <a:latin typeface="Comic Sans MS" pitchFamily="66" charset="0"/>
              </a:rPr>
              <a:t>Etiologie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solidFill>
                  <a:srgbClr val="FFC000"/>
                </a:solidFill>
                <a:latin typeface="Comic Sans MS" pitchFamily="66" charset="0"/>
              </a:rPr>
              <a:t>Kardiální </a:t>
            </a:r>
            <a:r>
              <a:rPr lang="cs-CZ" sz="3300" dirty="0">
                <a:solidFill>
                  <a:srgbClr val="FFC000"/>
                </a:solidFill>
                <a:latin typeface="Comic Sans MS" pitchFamily="66" charset="0"/>
              </a:rPr>
              <a:t>příčiny </a:t>
            </a:r>
            <a:endParaRPr lang="cs-CZ" sz="33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latin typeface="Comic Sans MS" pitchFamily="66" charset="0"/>
              </a:rPr>
              <a:t>1.   vrozené </a:t>
            </a:r>
            <a:r>
              <a:rPr lang="cs-CZ" sz="3300" dirty="0">
                <a:latin typeface="Comic Sans MS" pitchFamily="66" charset="0"/>
              </a:rPr>
              <a:t>srdeční vady 	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u tlakového </a:t>
            </a:r>
            <a:r>
              <a:rPr lang="cs-CZ" sz="3300" dirty="0">
                <a:latin typeface="Comic Sans MS" pitchFamily="66" charset="0"/>
              </a:rPr>
              <a:t>přetížení srdeční komory </a:t>
            </a:r>
            <a:r>
              <a:rPr lang="cs-CZ" sz="3300" dirty="0" smtClean="0">
                <a:latin typeface="Comic Sans MS" pitchFamily="66" charset="0"/>
              </a:rPr>
              <a:t>(např. aortální stenóza, syndrom </a:t>
            </a:r>
            <a:r>
              <a:rPr lang="cs-CZ" sz="3300" dirty="0" err="1">
                <a:latin typeface="Comic Sans MS" pitchFamily="66" charset="0"/>
              </a:rPr>
              <a:t>hypoplastického</a:t>
            </a:r>
            <a:r>
              <a:rPr lang="cs-CZ" sz="3300" dirty="0">
                <a:latin typeface="Comic Sans MS" pitchFamily="66" charset="0"/>
              </a:rPr>
              <a:t> levého </a:t>
            </a:r>
            <a:r>
              <a:rPr lang="cs-CZ" sz="3300" dirty="0" smtClean="0">
                <a:latin typeface="Comic Sans MS" pitchFamily="66" charset="0"/>
              </a:rPr>
              <a:t>srdce atd.)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u objemové  zátěže komory (aortální insuficience atd.), 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systolická </a:t>
            </a:r>
            <a:r>
              <a:rPr lang="cs-CZ" sz="3300" dirty="0">
                <a:latin typeface="Comic Sans MS" pitchFamily="66" charset="0"/>
              </a:rPr>
              <a:t>dysfunkce </a:t>
            </a:r>
            <a:r>
              <a:rPr lang="cs-CZ" sz="3300" dirty="0" smtClean="0">
                <a:latin typeface="Comic Sans MS" pitchFamily="66" charset="0"/>
              </a:rPr>
              <a:t>komory (mitrální insuficience atd.) 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kombinace </a:t>
            </a:r>
            <a:r>
              <a:rPr lang="cs-CZ" sz="3300" dirty="0">
                <a:latin typeface="Comic Sans MS" pitchFamily="66" charset="0"/>
              </a:rPr>
              <a:t>uvedených </a:t>
            </a:r>
            <a:r>
              <a:rPr lang="cs-CZ" sz="3300" dirty="0" smtClean="0">
                <a:latin typeface="Comic Sans MS" pitchFamily="66" charset="0"/>
              </a:rPr>
              <a:t>faktorů (společná </a:t>
            </a:r>
            <a:r>
              <a:rPr lang="cs-CZ" sz="3300" dirty="0">
                <a:latin typeface="Comic Sans MS" pitchFamily="66" charset="0"/>
              </a:rPr>
              <a:t>srdeční komora </a:t>
            </a:r>
            <a:r>
              <a:rPr lang="cs-CZ" sz="3300" dirty="0" smtClean="0">
                <a:latin typeface="Comic Sans MS" pitchFamily="66" charset="0"/>
              </a:rPr>
              <a:t>atd.)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ischémie myokardu (anomální </a:t>
            </a:r>
            <a:r>
              <a:rPr lang="cs-CZ" sz="3300" dirty="0">
                <a:latin typeface="Comic Sans MS" pitchFamily="66" charset="0"/>
              </a:rPr>
              <a:t>odstup levé koronární tepny z </a:t>
            </a:r>
            <a:r>
              <a:rPr lang="cs-CZ" sz="3300" dirty="0" smtClean="0">
                <a:latin typeface="Comic Sans MS" pitchFamily="66" charset="0"/>
              </a:rPr>
              <a:t>plicnice)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3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latin typeface="Comic Sans MS" pitchFamily="66" charset="0"/>
              </a:rPr>
              <a:t>2   získaná </a:t>
            </a:r>
            <a:r>
              <a:rPr lang="cs-CZ" sz="3300" dirty="0">
                <a:latin typeface="Comic Sans MS" pitchFamily="66" charset="0"/>
              </a:rPr>
              <a:t>onemocnění srdce </a:t>
            </a:r>
            <a:endParaRPr lang="cs-CZ" sz="33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arytmie </a:t>
            </a:r>
            <a:r>
              <a:rPr lang="cs-CZ" sz="3300" dirty="0">
                <a:latin typeface="Comic Sans MS" pitchFamily="66" charset="0"/>
              </a:rPr>
              <a:t>(</a:t>
            </a:r>
            <a:r>
              <a:rPr lang="cs-CZ" sz="3300" dirty="0" err="1" smtClean="0">
                <a:latin typeface="Comic Sans MS" pitchFamily="66" charset="0"/>
              </a:rPr>
              <a:t>tachydysrytmie</a:t>
            </a:r>
            <a:r>
              <a:rPr lang="cs-CZ" sz="3300" dirty="0">
                <a:latin typeface="Comic Sans MS" pitchFamily="66" charset="0"/>
              </a:rPr>
              <a:t>, AV bloky) </a:t>
            </a:r>
            <a:endParaRPr lang="cs-CZ" sz="33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k</a:t>
            </a:r>
            <a:r>
              <a:rPr lang="cs-CZ" sz="3300" dirty="0" smtClean="0">
                <a:latin typeface="Comic Sans MS" pitchFamily="66" charset="0"/>
              </a:rPr>
              <a:t>ardiomyopatie </a:t>
            </a: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m</a:t>
            </a:r>
            <a:r>
              <a:rPr lang="cs-CZ" sz="3300" dirty="0" smtClean="0">
                <a:latin typeface="Comic Sans MS" pitchFamily="66" charset="0"/>
              </a:rPr>
              <a:t>yokarditida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revmatická </a:t>
            </a:r>
            <a:r>
              <a:rPr lang="cs-CZ" sz="3300" dirty="0">
                <a:latin typeface="Comic Sans MS" pitchFamily="66" charset="0"/>
              </a:rPr>
              <a:t>horečka (</a:t>
            </a:r>
            <a:r>
              <a:rPr lang="cs-CZ" sz="3300" dirty="0" err="1">
                <a:latin typeface="Comic Sans MS" pitchFamily="66" charset="0"/>
              </a:rPr>
              <a:t>febris</a:t>
            </a:r>
            <a:r>
              <a:rPr lang="cs-CZ" sz="3300" dirty="0">
                <a:latin typeface="Comic Sans MS" pitchFamily="66" charset="0"/>
              </a:rPr>
              <a:t> </a:t>
            </a:r>
            <a:r>
              <a:rPr lang="cs-CZ" sz="3300" dirty="0" err="1">
                <a:latin typeface="Comic Sans MS" pitchFamily="66" charset="0"/>
              </a:rPr>
              <a:t>rheumatica</a:t>
            </a:r>
            <a:r>
              <a:rPr lang="cs-CZ" sz="3300" dirty="0">
                <a:latin typeface="Comic Sans MS" pitchFamily="66" charset="0"/>
              </a:rPr>
              <a:t>) a revmatické srdeční onemocnění (dysfunkce </a:t>
            </a:r>
            <a:r>
              <a:rPr lang="cs-CZ" sz="3300" dirty="0" smtClean="0">
                <a:latin typeface="Comic Sans MS" pitchFamily="66" charset="0"/>
              </a:rPr>
              <a:t>chlopní)</a:t>
            </a: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p</a:t>
            </a:r>
            <a:r>
              <a:rPr lang="cs-CZ" sz="3300" dirty="0" smtClean="0">
                <a:latin typeface="Comic Sans MS" pitchFamily="66" charset="0"/>
              </a:rPr>
              <a:t>erikarditida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tumory </a:t>
            </a:r>
            <a:r>
              <a:rPr lang="cs-CZ" sz="3300" dirty="0">
                <a:latin typeface="Comic Sans MS" pitchFamily="66" charset="0"/>
              </a:rPr>
              <a:t>srdce (</a:t>
            </a:r>
            <a:r>
              <a:rPr lang="cs-CZ" sz="3300" dirty="0" err="1">
                <a:latin typeface="Comic Sans MS" pitchFamily="66" charset="0"/>
              </a:rPr>
              <a:t>rhabdomyosarkom</a:t>
            </a:r>
            <a:r>
              <a:rPr lang="cs-CZ" sz="3300" dirty="0">
                <a:latin typeface="Comic Sans MS" pitchFamily="66" charset="0"/>
              </a:rPr>
              <a:t>) </a:t>
            </a:r>
            <a:endParaRPr lang="cs-CZ" sz="33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30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55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Etiologie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Extrakardiální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příčiny </a:t>
            </a:r>
            <a:endParaRPr lang="cs-CZ" sz="1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chronická </a:t>
            </a:r>
            <a:r>
              <a:rPr lang="cs-CZ" sz="1800" dirty="0">
                <a:latin typeface="Comic Sans MS" pitchFamily="66" charset="0"/>
              </a:rPr>
              <a:t>obstrukce </a:t>
            </a:r>
            <a:r>
              <a:rPr lang="cs-CZ" sz="1800" dirty="0" smtClean="0">
                <a:latin typeface="Comic Sans MS" pitchFamily="66" charset="0"/>
              </a:rPr>
              <a:t>dýchacích </a:t>
            </a:r>
            <a:r>
              <a:rPr lang="cs-CZ" sz="1800" dirty="0">
                <a:latin typeface="Comic Sans MS" pitchFamily="66" charset="0"/>
              </a:rPr>
              <a:t>cest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těžká </a:t>
            </a:r>
            <a:r>
              <a:rPr lang="cs-CZ" sz="1800" dirty="0">
                <a:latin typeface="Comic Sans MS" pitchFamily="66" charset="0"/>
              </a:rPr>
              <a:t>anemie, </a:t>
            </a:r>
            <a:r>
              <a:rPr lang="cs-CZ" sz="1800" dirty="0" smtClean="0">
                <a:latin typeface="Comic Sans MS" pitchFamily="66" charset="0"/>
              </a:rPr>
              <a:t>polycytémie</a:t>
            </a:r>
          </a:p>
          <a:p>
            <a:r>
              <a:rPr lang="cs-CZ" sz="1800" dirty="0" smtClean="0">
                <a:latin typeface="Comic Sans MS" pitchFamily="66" charset="0"/>
              </a:rPr>
              <a:t>metabolické vady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glykogenózy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mukopolysacharidózy</a:t>
            </a:r>
            <a:r>
              <a:rPr lang="cs-CZ" sz="1800" dirty="0">
                <a:latin typeface="Comic Sans MS" pitchFamily="66" charset="0"/>
              </a:rPr>
              <a:t>, deficit karnitinu)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degenerativní </a:t>
            </a:r>
            <a:r>
              <a:rPr lang="cs-CZ" sz="1800" dirty="0">
                <a:latin typeface="Comic Sans MS" pitchFamily="66" charset="0"/>
              </a:rPr>
              <a:t>neuromuskulární onemocnění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cs-CZ" sz="1800" dirty="0" err="1" smtClean="0">
                <a:latin typeface="Comic Sans MS" pitchFamily="66" charset="0"/>
              </a:rPr>
              <a:t>Duchennova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svalová dystrofie)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cytostatika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doxorubicin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adriamycin</a:t>
            </a:r>
            <a:r>
              <a:rPr lang="cs-CZ" sz="1800" dirty="0">
                <a:latin typeface="Comic Sans MS" pitchFamily="66" charset="0"/>
              </a:rPr>
              <a:t>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endokrinní </a:t>
            </a:r>
            <a:r>
              <a:rPr lang="cs-CZ" sz="1800" dirty="0">
                <a:latin typeface="Comic Sans MS" pitchFamily="66" charset="0"/>
              </a:rPr>
              <a:t>poruchy (</a:t>
            </a:r>
            <a:r>
              <a:rPr lang="cs-CZ" sz="1800" dirty="0" err="1">
                <a:latin typeface="Comic Sans MS" pitchFamily="66" charset="0"/>
              </a:rPr>
              <a:t>tyreopatie</a:t>
            </a:r>
            <a:r>
              <a:rPr lang="cs-CZ" sz="1800" dirty="0">
                <a:latin typeface="Comic Sans MS" pitchFamily="66" charset="0"/>
              </a:rPr>
              <a:t>, adrenální </a:t>
            </a:r>
            <a:r>
              <a:rPr lang="cs-CZ" sz="1800" dirty="0" smtClean="0">
                <a:latin typeface="Comic Sans MS" pitchFamily="66" charset="0"/>
              </a:rPr>
              <a:t>insuficience) </a:t>
            </a:r>
          </a:p>
          <a:p>
            <a:r>
              <a:rPr lang="cs-CZ" sz="1800" dirty="0" smtClean="0">
                <a:latin typeface="Comic Sans MS" pitchFamily="66" charset="0"/>
              </a:rPr>
              <a:t>cévní </a:t>
            </a:r>
            <a:r>
              <a:rPr lang="cs-CZ" sz="1800" dirty="0">
                <a:latin typeface="Comic Sans MS" pitchFamily="66" charset="0"/>
              </a:rPr>
              <a:t>abnormality (AV píštěle, hemangiomy, cévní tumory)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iatrogenní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(rychlé parenterální převody roztoků, zejm. krve a krevních derivátů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40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Echokardiografie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RTG hrudníku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EKG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Laboratorní vyšetření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krevní 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plyny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objemové </a:t>
            </a:r>
            <a:r>
              <a:rPr lang="cs-CZ" sz="1800" dirty="0">
                <a:latin typeface="Comic Sans MS" pitchFamily="66" charset="0"/>
              </a:rPr>
              <a:t>přetížení LK s městnáním v plicním řečišti způsobí poruchu ventilace/</a:t>
            </a:r>
            <a:r>
              <a:rPr lang="cs-CZ" sz="1800" dirty="0" err="1">
                <a:latin typeface="Comic Sans MS" pitchFamily="66" charset="0"/>
              </a:rPr>
              <a:t>perfuze</a:t>
            </a:r>
            <a:r>
              <a:rPr lang="cs-CZ" sz="1800" dirty="0">
                <a:latin typeface="Comic Sans MS" pitchFamily="66" charset="0"/>
              </a:rPr>
              <a:t> a zvýrazní </a:t>
            </a:r>
            <a:r>
              <a:rPr lang="cs-CZ" sz="1800" dirty="0" err="1">
                <a:latin typeface="Comic Sans MS" pitchFamily="66" charset="0"/>
              </a:rPr>
              <a:t>intrapulmonální</a:t>
            </a:r>
            <a:r>
              <a:rPr lang="cs-CZ" sz="1800" dirty="0">
                <a:latin typeface="Comic Sans MS" pitchFamily="66" charset="0"/>
              </a:rPr>
              <a:t> P-L zkraty → </a:t>
            </a:r>
            <a:r>
              <a:rPr lang="cs-CZ" sz="1800" dirty="0" err="1">
                <a:latin typeface="Comic Sans MS" pitchFamily="66" charset="0"/>
              </a:rPr>
              <a:t>hypoxémie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>
                <a:latin typeface="Comic Sans MS" pitchFamily="66" charset="0"/>
              </a:rPr>
              <a:t>hyperkapnie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AutoNum type="arabicPeriod" startAt="2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krevní 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obraz a sedimentace </a:t>
            </a: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ery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pokles </a:t>
            </a:r>
            <a:r>
              <a:rPr lang="cs-CZ" sz="1800" dirty="0">
                <a:latin typeface="Comic Sans MS" pitchFamily="66" charset="0"/>
              </a:rPr>
              <a:t>hladiny </a:t>
            </a:r>
            <a:r>
              <a:rPr lang="cs-CZ" sz="1800" dirty="0" err="1">
                <a:latin typeface="Comic Sans MS" pitchFamily="66" charset="0"/>
              </a:rPr>
              <a:t>Hb</a:t>
            </a:r>
            <a:r>
              <a:rPr lang="cs-CZ" sz="1800" dirty="0">
                <a:latin typeface="Comic Sans MS" pitchFamily="66" charset="0"/>
              </a:rPr>
              <a:t> a hodnot hematokritu svědčí pro retenci tekutiny v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vysoké </a:t>
            </a:r>
            <a:r>
              <a:rPr lang="cs-CZ" sz="1800" dirty="0">
                <a:latin typeface="Comic Sans MS" pitchFamily="66" charset="0"/>
              </a:rPr>
              <a:t>hodnoty </a:t>
            </a:r>
            <a:r>
              <a:rPr lang="cs-CZ" sz="1800" dirty="0" err="1">
                <a:latin typeface="Comic Sans MS" pitchFamily="66" charset="0"/>
              </a:rPr>
              <a:t>Hb</a:t>
            </a:r>
            <a:r>
              <a:rPr lang="cs-CZ" sz="1800" dirty="0">
                <a:latin typeface="Comic Sans MS" pitchFamily="66" charset="0"/>
              </a:rPr>
              <a:t> = dlouhotrvající tkáňová </a:t>
            </a:r>
            <a:r>
              <a:rPr lang="cs-CZ" sz="1800" dirty="0" err="1">
                <a:latin typeface="Comic Sans MS" pitchFamily="66" charset="0"/>
              </a:rPr>
              <a:t>hypoperfuze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 smtClean="0">
                <a:latin typeface="Comic Sans MS" pitchFamily="66" charset="0"/>
              </a:rPr>
              <a:t>hypoxémie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zánět </a:t>
            </a:r>
            <a:r>
              <a:rPr lang="cs-CZ" sz="1800" dirty="0">
                <a:latin typeface="Comic Sans MS" pitchFamily="66" charset="0"/>
              </a:rPr>
              <a:t>= </a:t>
            </a:r>
            <a:r>
              <a:rPr lang="cs-CZ" sz="1800" dirty="0" smtClean="0">
                <a:latin typeface="Comic Sans MS" pitchFamily="66" charset="0"/>
              </a:rPr>
              <a:t>sedimentace </a:t>
            </a:r>
            <a:r>
              <a:rPr lang="cs-CZ" sz="1800" dirty="0">
                <a:latin typeface="Comic Sans MS" pitchFamily="66" charset="0"/>
              </a:rPr>
              <a:t>zvýšená,  při chronickém srdečním selhání = sedimentace </a:t>
            </a:r>
            <a:r>
              <a:rPr lang="cs-CZ" sz="1800" dirty="0" smtClean="0">
                <a:latin typeface="Comic Sans MS" pitchFamily="66" charset="0"/>
              </a:rPr>
              <a:t>snížená</a:t>
            </a:r>
          </a:p>
          <a:p>
            <a:pPr>
              <a:lnSpc>
                <a:spcPct val="110000"/>
              </a:lnSpc>
              <a:buAutoNum type="arabicPeriod" startAt="2"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2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Laboratorní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vyšetření</a:t>
            </a:r>
          </a:p>
          <a:p>
            <a:pPr>
              <a:buFont typeface="+mj-lt"/>
              <a:buAutoNum type="arabicPeriod" startAt="3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Biochemie 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séra a 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moči</a:t>
            </a:r>
          </a:p>
          <a:p>
            <a:r>
              <a:rPr lang="cs-CZ" sz="1800" dirty="0" err="1" smtClean="0">
                <a:latin typeface="Comic Sans MS" pitchFamily="66" charset="0"/>
              </a:rPr>
              <a:t>hyponatremie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dilučního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původu při zadržování tekutin v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ypochloremie</a:t>
            </a:r>
            <a:r>
              <a:rPr lang="cs-CZ" sz="1800" dirty="0" smtClean="0">
                <a:latin typeface="Comic Sans MS" pitchFamily="66" charset="0"/>
              </a:rPr>
              <a:t> - </a:t>
            </a:r>
            <a:r>
              <a:rPr lang="cs-CZ" sz="1800" dirty="0" err="1" smtClean="0">
                <a:latin typeface="Comic Sans MS" pitchFamily="66" charset="0"/>
              </a:rPr>
              <a:t>důsledkek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vzestupu bikarbonátu a léčby kličkovými </a:t>
            </a:r>
            <a:r>
              <a:rPr lang="cs-CZ" sz="1800" dirty="0" smtClean="0">
                <a:latin typeface="Comic Sans MS" pitchFamily="66" charset="0"/>
              </a:rPr>
              <a:t>diuretiky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ypokalemie</a:t>
            </a:r>
            <a:r>
              <a:rPr lang="cs-CZ" sz="1800" dirty="0" smtClean="0">
                <a:latin typeface="Comic Sans MS" pitchFamily="66" charset="0"/>
              </a:rPr>
              <a:t> - může </a:t>
            </a:r>
            <a:r>
              <a:rPr lang="cs-CZ" sz="1800" dirty="0">
                <a:latin typeface="Comic Sans MS" pitchFamily="66" charset="0"/>
              </a:rPr>
              <a:t>být v souvislosti s podáváním kličkových diuretik a sekundárním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hyperaldosteronismem</a:t>
            </a:r>
            <a:r>
              <a:rPr lang="cs-CZ" sz="1800" dirty="0">
                <a:latin typeface="Comic Sans MS" pitchFamily="66" charset="0"/>
              </a:rPr>
              <a:t>, který srdeční selhání </a:t>
            </a:r>
            <a:r>
              <a:rPr lang="cs-CZ" sz="1800" dirty="0" smtClean="0">
                <a:latin typeface="Comic Sans MS" pitchFamily="66" charset="0"/>
              </a:rPr>
              <a:t>provází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yperkalemie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je naopak důsledkem snížené renální funkce nebo již tkáňového poškození při významně sníženém srdečním </a:t>
            </a:r>
            <a:r>
              <a:rPr lang="cs-CZ" sz="1800" dirty="0" smtClean="0">
                <a:latin typeface="Comic Sans MS" pitchFamily="66" charset="0"/>
              </a:rPr>
              <a:t>výdeji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výšení </a:t>
            </a:r>
            <a:r>
              <a:rPr lang="cs-CZ" sz="1800" dirty="0">
                <a:latin typeface="Comic Sans MS" pitchFamily="66" charset="0"/>
              </a:rPr>
              <a:t>urey a kreatininu je </a:t>
            </a:r>
            <a:r>
              <a:rPr lang="cs-CZ" sz="1800" dirty="0" smtClean="0">
                <a:latin typeface="Comic Sans MS" pitchFamily="66" charset="0"/>
              </a:rPr>
              <a:t>obrazem </a:t>
            </a:r>
            <a:r>
              <a:rPr lang="cs-CZ" sz="1800" dirty="0">
                <a:latin typeface="Comic Sans MS" pitchFamily="66" charset="0"/>
              </a:rPr>
              <a:t>významného snížení renálních </a:t>
            </a:r>
            <a:r>
              <a:rPr lang="cs-CZ" sz="1800" dirty="0" smtClean="0">
                <a:latin typeface="Comic Sans MS" pitchFamily="66" charset="0"/>
              </a:rPr>
              <a:t>funkcí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2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  <a:r>
              <a:rPr lang="cs-CZ" sz="1800" dirty="0" smtClean="0">
                <a:latin typeface="Comic Sans MS" pitchFamily="66" charset="0"/>
              </a:rPr>
              <a:t>(v </a:t>
            </a:r>
            <a:r>
              <a:rPr lang="cs-CZ" sz="1800" dirty="0">
                <a:latin typeface="Comic Sans MS" pitchFamily="66" charset="0"/>
              </a:rPr>
              <a:t>rámci VSV v novorozeneckém a časném kojeneckém </a:t>
            </a:r>
            <a:r>
              <a:rPr lang="cs-CZ" sz="1800" dirty="0" smtClean="0">
                <a:latin typeface="Comic Sans MS" pitchFamily="66" charset="0"/>
              </a:rPr>
              <a:t>věku)</a:t>
            </a:r>
          </a:p>
          <a:p>
            <a:r>
              <a:rPr lang="cs-CZ" sz="1800" dirty="0" smtClean="0">
                <a:latin typeface="Comic Sans MS" pitchFamily="66" charset="0"/>
              </a:rPr>
              <a:t>hypoglykémie - projev </a:t>
            </a:r>
            <a:r>
              <a:rPr lang="cs-CZ" sz="1800" dirty="0">
                <a:latin typeface="Comic Sans MS" pitchFamily="66" charset="0"/>
              </a:rPr>
              <a:t>deplece jaterního </a:t>
            </a:r>
            <a:r>
              <a:rPr lang="cs-CZ" sz="1800" dirty="0" smtClean="0">
                <a:latin typeface="Comic Sans MS" pitchFamily="66" charset="0"/>
              </a:rPr>
              <a:t>glykogenu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ypokalcemie</a:t>
            </a:r>
            <a:r>
              <a:rPr lang="cs-CZ" sz="1800" dirty="0" smtClean="0">
                <a:latin typeface="Comic Sans MS" pitchFamily="66" charset="0"/>
              </a:rPr>
              <a:t> - přítomna </a:t>
            </a:r>
            <a:r>
              <a:rPr lang="cs-CZ" sz="1800" dirty="0">
                <a:latin typeface="Comic Sans MS" pitchFamily="66" charset="0"/>
              </a:rPr>
              <a:t>u pacientů se známkami snížení systémové </a:t>
            </a:r>
            <a:r>
              <a:rPr lang="cs-CZ" sz="1800" dirty="0" smtClean="0">
                <a:latin typeface="Comic Sans MS" pitchFamily="66" charset="0"/>
              </a:rPr>
              <a:t>cirkulace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vysoká </a:t>
            </a:r>
            <a:r>
              <a:rPr lang="cs-CZ" sz="1800" dirty="0">
                <a:latin typeface="Comic Sans MS" pitchFamily="66" charset="0"/>
              </a:rPr>
              <a:t>osmolalita moči, často </a:t>
            </a:r>
            <a:r>
              <a:rPr lang="cs-CZ" sz="1800" dirty="0" smtClean="0">
                <a:latin typeface="Comic Sans MS" pitchFamily="66" charset="0"/>
              </a:rPr>
              <a:t>albuminurie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err="1">
                <a:latin typeface="Comic Sans MS" pitchFamily="66" charset="0"/>
              </a:rPr>
              <a:t>erytrocyturie</a:t>
            </a:r>
            <a:r>
              <a:rPr lang="cs-CZ" sz="1800" dirty="0">
                <a:latin typeface="Comic Sans MS" pitchFamily="66" charset="0"/>
              </a:rPr>
              <a:t> (makroskopická i mikroskopická).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důsledku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sekundárního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hyperaldosteronismu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je v moči nápadně nízký odpad </a:t>
            </a:r>
            <a:r>
              <a:rPr lang="cs-CZ" sz="1800" dirty="0" smtClean="0">
                <a:latin typeface="Comic Sans MS" pitchFamily="66" charset="0"/>
              </a:rPr>
              <a:t>Na </a:t>
            </a:r>
            <a:r>
              <a:rPr lang="cs-CZ" sz="1800" dirty="0">
                <a:latin typeface="Comic Sans MS" pitchFamily="66" charset="0"/>
              </a:rPr>
              <a:t>při </a:t>
            </a:r>
            <a:r>
              <a:rPr lang="cs-CZ" sz="1800" dirty="0" err="1">
                <a:latin typeface="Comic Sans MS" pitchFamily="66" charset="0"/>
              </a:rPr>
              <a:t>vyším</a:t>
            </a:r>
            <a:r>
              <a:rPr lang="cs-CZ" sz="1800" dirty="0">
                <a:latin typeface="Comic Sans MS" pitchFamily="66" charset="0"/>
              </a:rPr>
              <a:t> odpadu K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(poměr odpadu Na/K &lt; 1, resp. U-Na &lt; 10 </a:t>
            </a:r>
            <a:r>
              <a:rPr lang="cs-CZ" sz="1800" dirty="0" err="1">
                <a:latin typeface="Comic Sans MS" pitchFamily="66" charset="0"/>
              </a:rPr>
              <a:t>mmol</a:t>
            </a:r>
            <a:r>
              <a:rPr lang="cs-CZ" sz="1800" dirty="0">
                <a:latin typeface="Comic Sans MS" pitchFamily="66" charset="0"/>
              </a:rPr>
              <a:t>/l)</a:t>
            </a:r>
          </a:p>
          <a:p>
            <a:pPr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5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Kardiovaskulární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0052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Kardiovaskulární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systém </a:t>
            </a:r>
            <a:r>
              <a:rPr lang="cs-CZ" sz="1800" dirty="0">
                <a:latin typeface="Comic Sans MS" pitchFamily="66" charset="0"/>
              </a:rPr>
              <a:t>= oběhová </a:t>
            </a:r>
            <a:r>
              <a:rPr lang="cs-CZ" sz="1800" dirty="0" smtClean="0">
                <a:latin typeface="Comic Sans MS" pitchFamily="66" charset="0"/>
              </a:rPr>
              <a:t>soustava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rdce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epny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lásečnice</a:t>
            </a:r>
          </a:p>
          <a:p>
            <a:r>
              <a:rPr lang="cs-CZ" sz="1800" dirty="0">
                <a:latin typeface="Comic Sans MS" pitchFamily="66" charset="0"/>
              </a:rPr>
              <a:t>ž</a:t>
            </a:r>
            <a:r>
              <a:rPr lang="cs-CZ" sz="1800" dirty="0" smtClean="0">
                <a:latin typeface="Comic Sans MS" pitchFamily="66" charset="0"/>
              </a:rPr>
              <a:t>íly</a:t>
            </a: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rev</a:t>
            </a:r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Fce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transport živin, plynů a odpadních látek  z tkání nebo do </a:t>
            </a:r>
            <a:r>
              <a:rPr lang="cs-CZ" sz="1800" dirty="0" smtClean="0">
                <a:latin typeface="Comic Sans MS" pitchFamily="66" charset="0"/>
              </a:rPr>
              <a:t>tkání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transportním médiem je  krev</a:t>
            </a:r>
          </a:p>
          <a:p>
            <a:r>
              <a:rPr lang="cs-CZ" sz="1800" dirty="0">
                <a:latin typeface="Comic Sans MS" pitchFamily="66" charset="0"/>
              </a:rPr>
              <a:t>člověk a ostatní obratlovci mají uzavřenou oběhovou soustavu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Ischemická choroba srdce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412776"/>
            <a:ext cx="8216824" cy="452596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omic Sans MS" pitchFamily="66" charset="0"/>
              </a:rPr>
              <a:t>o</a:t>
            </a:r>
            <a:r>
              <a:rPr lang="cs-CZ" sz="1800" dirty="0" smtClean="0">
                <a:latin typeface="Comic Sans MS" pitchFamily="66" charset="0"/>
              </a:rPr>
              <a:t>nemocnění, při </a:t>
            </a:r>
            <a:r>
              <a:rPr lang="cs-CZ" sz="1800" dirty="0">
                <a:latin typeface="Comic Sans MS" pitchFamily="66" charset="0"/>
              </a:rPr>
              <a:t>kterém se aterosklerotické pláty ukládají v koronárním řečišti, kde jsou příčinou sníženého průtoku krve v srdečním svalu </a:t>
            </a:r>
            <a:r>
              <a:rPr lang="cs-CZ" sz="1800" dirty="0" smtClean="0">
                <a:latin typeface="Comic Sans MS" pitchFamily="66" charset="0"/>
              </a:rPr>
              <a:t>– myokardu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</a:t>
            </a:r>
            <a:r>
              <a:rPr lang="cs-CZ" sz="1800" dirty="0">
                <a:latin typeface="Comic Sans MS" pitchFamily="66" charset="0"/>
              </a:rPr>
              <a:t>sval trpí nedokrevností </a:t>
            </a:r>
            <a:r>
              <a:rPr lang="cs-CZ" sz="1800" dirty="0" smtClean="0">
                <a:latin typeface="Comic Sans MS" pitchFamily="66" charset="0"/>
              </a:rPr>
              <a:t>– ischemií</a:t>
            </a: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linickým </a:t>
            </a:r>
            <a:r>
              <a:rPr lang="cs-CZ" sz="1800" dirty="0">
                <a:latin typeface="Comic Sans MS" pitchFamily="66" charset="0"/>
              </a:rPr>
              <a:t>projevem tohoto nepoměru mezi dodávkou a poptávkou kyslíku je bolest na hrudi - angina pectoris (</a:t>
            </a:r>
            <a:r>
              <a:rPr lang="cs-CZ" sz="1800" dirty="0" smtClean="0">
                <a:latin typeface="Comic Sans MS" pitchFamily="66" charset="0"/>
              </a:rPr>
              <a:t>AP)</a:t>
            </a:r>
          </a:p>
          <a:p>
            <a:r>
              <a:rPr lang="cs-CZ" sz="1800" dirty="0">
                <a:latin typeface="Comic Sans MS" pitchFamily="66" charset="0"/>
              </a:rPr>
              <a:t>f</a:t>
            </a:r>
            <a:r>
              <a:rPr lang="cs-CZ" sz="1800" dirty="0" smtClean="0">
                <a:latin typeface="Comic Sans MS" pitchFamily="66" charset="0"/>
              </a:rPr>
              <a:t>inálním </a:t>
            </a:r>
            <a:r>
              <a:rPr lang="cs-CZ" sz="1800" dirty="0">
                <a:latin typeface="Comic Sans MS" pitchFamily="66" charset="0"/>
              </a:rPr>
              <a:t>stádiem je koagulační nekróza srdečního svalu - infarkt </a:t>
            </a:r>
            <a:r>
              <a:rPr lang="cs-CZ" sz="1800" dirty="0" smtClean="0">
                <a:latin typeface="Comic Sans MS" pitchFamily="66" charset="0"/>
              </a:rPr>
              <a:t>myokardu</a:t>
            </a: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uszsmsk.cz/WwwFileStore/Uz%C3%A1v%C4%9Br%20tepny%20-%20kreslen%C3%A9%20sch%C3%A9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35623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42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669" y="1196752"/>
            <a:ext cx="7859803" cy="5661248"/>
          </a:xfrm>
        </p:spPr>
        <p:txBody>
          <a:bodyPr>
            <a:no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srdeční mrtvice = je </a:t>
            </a:r>
            <a:r>
              <a:rPr lang="cs-CZ" sz="1800" dirty="0">
                <a:latin typeface="Comic Sans MS" pitchFamily="66" charset="0"/>
              </a:rPr>
              <a:t>náhlé přerušení krevního zásobování části </a:t>
            </a:r>
            <a:r>
              <a:rPr lang="cs-CZ" sz="1800" dirty="0" smtClean="0">
                <a:latin typeface="Comic Sans MS" pitchFamily="66" charset="0"/>
              </a:rPr>
              <a:t>srdce</a:t>
            </a:r>
          </a:p>
          <a:p>
            <a:r>
              <a:rPr lang="cs-CZ" sz="1800" dirty="0">
                <a:latin typeface="Comic Sans MS" pitchFamily="66" charset="0"/>
              </a:rPr>
              <a:t>akutní nekróza (smrt) okrsku </a:t>
            </a:r>
            <a:r>
              <a:rPr lang="cs-CZ" sz="1800" dirty="0" err="1">
                <a:latin typeface="Comic Sans MS" pitchFamily="66" charset="0"/>
              </a:rPr>
              <a:t>kardiomyocytů</a:t>
            </a:r>
            <a:r>
              <a:rPr lang="cs-CZ" sz="1800" dirty="0">
                <a:latin typeface="Comic Sans MS" pitchFamily="66" charset="0"/>
              </a:rPr>
              <a:t> vznikající v důsledku prolongované </a:t>
            </a:r>
            <a:r>
              <a:rPr lang="cs-CZ" sz="1800" dirty="0" smtClean="0">
                <a:latin typeface="Comic Sans MS" pitchFamily="66" charset="0"/>
              </a:rPr>
              <a:t>ischémie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vyskytuje více u mužů než u žen</a:t>
            </a:r>
          </a:p>
          <a:p>
            <a:r>
              <a:rPr lang="cs-CZ" sz="1800" dirty="0">
                <a:latin typeface="Comic Sans MS" pitchFamily="66" charset="0"/>
              </a:rPr>
              <a:t>nejvíce ohroženi jsou muži nad 50 let a ženy nad 60 let</a:t>
            </a:r>
          </a:p>
          <a:p>
            <a:r>
              <a:rPr lang="cs-CZ" sz="1800" dirty="0">
                <a:latin typeface="Comic Sans MS" pitchFamily="66" charset="0"/>
              </a:rPr>
              <a:t>toto onemocnění se však nevyhýbá také mladším lidem, kteří mají nadměrnou srážlivost krve, genetické dispozice či velmi špatnou životosprávu</a:t>
            </a:r>
          </a:p>
          <a:p>
            <a:r>
              <a:rPr lang="cs-CZ" sz="1800" dirty="0">
                <a:latin typeface="Comic Sans MS" pitchFamily="66" charset="0"/>
              </a:rPr>
              <a:t>spolu s AP jsou ischemickou chorobou srdeční (ICHS), na kterou ročně umírají statisíce </a:t>
            </a:r>
            <a:r>
              <a:rPr lang="cs-CZ" sz="1800" dirty="0" smtClean="0">
                <a:latin typeface="Comic Sans MS" pitchFamily="66" charset="0"/>
              </a:rPr>
              <a:t>lidí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bor:HWI PT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26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124744"/>
            <a:ext cx="7964019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Etiologie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příčinou ischémie je náhlý uzávěr koronární tepny nebo její extrémní </a:t>
            </a:r>
            <a:r>
              <a:rPr lang="cs-CZ" sz="1800" dirty="0" err="1">
                <a:latin typeface="Comic Sans MS" pitchFamily="66" charset="0"/>
              </a:rPr>
              <a:t>progredující</a:t>
            </a:r>
            <a:r>
              <a:rPr lang="cs-CZ" sz="1800" dirty="0">
                <a:latin typeface="Comic Sans MS" pitchFamily="66" charset="0"/>
              </a:rPr>
              <a:t> zúžení: 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ruptura aterosklerotického plátu </a:t>
            </a:r>
            <a:r>
              <a:rPr lang="cs-CZ" sz="1800" dirty="0">
                <a:latin typeface="Comic Sans MS" pitchFamily="66" charset="0"/>
              </a:rPr>
              <a:t>s nasedající </a:t>
            </a:r>
            <a:r>
              <a:rPr lang="cs-CZ" sz="1800" dirty="0" err="1">
                <a:latin typeface="Comic Sans MS" pitchFamily="66" charset="0"/>
              </a:rPr>
              <a:t>intrakoronární</a:t>
            </a:r>
            <a:r>
              <a:rPr lang="cs-CZ" sz="1800" dirty="0">
                <a:latin typeface="Comic Sans MS" pitchFamily="66" charset="0"/>
              </a:rPr>
              <a:t> trombózou  (aterosklerotický plát vzniká dlouhodobým ukládáním tukových látek do stěny cévy, podkladem je tedy ateroskleróza)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embolizace koronární tepny - vmetek krevní sraženiny, která vznikla v jiném místě cévního řečiště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céva může být uzavřena také vzduchovou bublinkou (příhody při potápění)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spazmus, arteritida</a:t>
            </a:r>
          </a:p>
          <a:p>
            <a:pPr>
              <a:lnSpc>
                <a:spcPct val="120000"/>
              </a:lnSpc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následek uzávěru koronární tepny může být zástava oběhu (náhlá srdeční smrt)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 akutní fázi může nastat také kritické oslabení srdeční činnosti s kardiogenním šokem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pokud není krevní proud v postižené tepně obnoven do 2 hodin dochází k nevratnému poškození postižené části srdce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obnovení průtoku krve i po 2 hodinách má však dobré výsledky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9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881721" cy="58052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Rizikové faktory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porucha lipidového </a:t>
            </a:r>
            <a:r>
              <a:rPr lang="cs-CZ" sz="1800" dirty="0" smtClean="0">
                <a:latin typeface="Comic Sans MS" pitchFamily="66" charset="0"/>
              </a:rPr>
              <a:t>metabolismu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ouření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h</a:t>
            </a:r>
            <a:r>
              <a:rPr lang="cs-CZ" sz="1800" dirty="0" smtClean="0">
                <a:latin typeface="Comic Sans MS" pitchFamily="66" charset="0"/>
              </a:rPr>
              <a:t>ypertenze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diabetes </a:t>
            </a:r>
            <a:r>
              <a:rPr lang="cs-CZ" sz="1800" dirty="0" err="1" smtClean="0">
                <a:latin typeface="Comic Sans MS" pitchFamily="66" charset="0"/>
              </a:rPr>
              <a:t>mellitus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břišní </a:t>
            </a:r>
            <a:r>
              <a:rPr lang="cs-CZ" sz="1800" dirty="0">
                <a:latin typeface="Comic Sans MS" pitchFamily="66" charset="0"/>
              </a:rPr>
              <a:t>typ </a:t>
            </a:r>
            <a:r>
              <a:rPr lang="cs-CZ" sz="1800" dirty="0" smtClean="0">
                <a:latin typeface="Comic Sans MS" pitchFamily="66" charset="0"/>
              </a:rPr>
              <a:t>obezity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psychosociální faktory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nedostatečná </a:t>
            </a:r>
            <a:r>
              <a:rPr lang="cs-CZ" sz="1800" dirty="0">
                <a:latin typeface="Comic Sans MS" pitchFamily="66" charset="0"/>
              </a:rPr>
              <a:t>konzumace ovoce a </a:t>
            </a:r>
            <a:r>
              <a:rPr lang="cs-CZ" sz="1800" dirty="0" smtClean="0">
                <a:latin typeface="Comic Sans MS" pitchFamily="66" charset="0"/>
              </a:rPr>
              <a:t>zeleniny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nedostatečná </a:t>
            </a:r>
            <a:r>
              <a:rPr lang="cs-CZ" sz="1800" dirty="0">
                <a:latin typeface="Comic Sans MS" pitchFamily="66" charset="0"/>
              </a:rPr>
              <a:t>pohybová </a:t>
            </a:r>
            <a:r>
              <a:rPr lang="cs-CZ" sz="1800" dirty="0" smtClean="0">
                <a:latin typeface="Comic Sans MS" pitchFamily="66" charset="0"/>
              </a:rPr>
              <a:t>aktivita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nadměrná </a:t>
            </a:r>
            <a:r>
              <a:rPr lang="cs-CZ" sz="1800" dirty="0">
                <a:latin typeface="Comic Sans MS" pitchFamily="66" charset="0"/>
              </a:rPr>
              <a:t>konzumace alkoholu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4435" y="1196752"/>
            <a:ext cx="7881721" cy="58052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Příznaky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déletrvající </a:t>
            </a:r>
            <a:r>
              <a:rPr lang="cs-CZ" sz="1900" dirty="0">
                <a:latin typeface="Comic Sans MS" pitchFamily="66" charset="0"/>
              </a:rPr>
              <a:t>(přes 10 minut) tlaková krutá svíravá bolest v oblasti srdce a hrudní kosti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bolest neustupuje a je stále silná v jakýchkoli polohách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typické je vyzařování bolesti do ramene, krku a levé ruky a </a:t>
            </a:r>
            <a:r>
              <a:rPr lang="cs-CZ" sz="1900" dirty="0" smtClean="0">
                <a:latin typeface="Comic Sans MS" pitchFamily="66" charset="0"/>
              </a:rPr>
              <a:t>lopatky</a:t>
            </a:r>
            <a:endParaRPr lang="cs-CZ" sz="1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nadměrné pocení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úzkost </a:t>
            </a:r>
            <a:r>
              <a:rPr lang="cs-CZ" sz="1900" dirty="0">
                <a:latin typeface="Comic Sans MS" pitchFamily="66" charset="0"/>
              </a:rPr>
              <a:t>a dušnost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mohou se také objevit bolesti </a:t>
            </a:r>
            <a:r>
              <a:rPr lang="cs-CZ" sz="1900" dirty="0" smtClean="0">
                <a:latin typeface="Comic Sans MS" pitchFamily="66" charset="0"/>
              </a:rPr>
              <a:t>zad, </a:t>
            </a:r>
            <a:r>
              <a:rPr lang="cs-CZ" sz="1900" dirty="0">
                <a:latin typeface="Comic Sans MS" pitchFamily="66" charset="0"/>
              </a:rPr>
              <a:t>břicha a </a:t>
            </a:r>
            <a:r>
              <a:rPr lang="cs-CZ" sz="1900" dirty="0" smtClean="0">
                <a:latin typeface="Comic Sans MS" pitchFamily="66" charset="0"/>
              </a:rPr>
              <a:t>čelisti</a:t>
            </a:r>
            <a:endParaRPr lang="cs-CZ" sz="1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většinou se bolest dostavuje náhle, často v klidu nebo ve </a:t>
            </a:r>
            <a:r>
              <a:rPr lang="cs-CZ" sz="1900" dirty="0" smtClean="0">
                <a:latin typeface="Comic Sans MS" pitchFamily="66" charset="0"/>
              </a:rPr>
              <a:t>spánku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01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Akutní 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340768"/>
            <a:ext cx="7881721" cy="5517232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infarkt</a:t>
            </a:r>
            <a:r>
              <a:rPr lang="cs-CZ" sz="1800" dirty="0">
                <a:latin typeface="Comic Sans MS" pitchFamily="66" charset="0"/>
              </a:rPr>
              <a:t>, který pacienta přímo ohrožuje na životě</a:t>
            </a:r>
          </a:p>
          <a:p>
            <a:r>
              <a:rPr lang="cs-CZ" sz="1800" dirty="0">
                <a:latin typeface="Comic Sans MS" pitchFamily="66" charset="0"/>
              </a:rPr>
              <a:t>v koronárních tepnách více uzávěrů nebo se uzávěr nachází v místě nad větvením koronární tepny </a:t>
            </a:r>
          </a:p>
          <a:p>
            <a:r>
              <a:rPr lang="cs-CZ" sz="1800" dirty="0">
                <a:latin typeface="Comic Sans MS" pitchFamily="66" charset="0"/>
              </a:rPr>
              <a:t>rozsah poškození srdečního svalu mnohem </a:t>
            </a:r>
            <a:r>
              <a:rPr lang="cs-CZ" sz="1800" dirty="0" smtClean="0">
                <a:latin typeface="Comic Sans MS" pitchFamily="66" charset="0"/>
              </a:rPr>
              <a:t>větší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16538"/>
              </p:ext>
            </p:extLst>
          </p:nvPr>
        </p:nvGraphicFramePr>
        <p:xfrm>
          <a:off x="1547664" y="3429000"/>
          <a:ext cx="7056886" cy="32351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08215"/>
                <a:gridCol w="1111509"/>
                <a:gridCol w="1111509"/>
                <a:gridCol w="2325653"/>
              </a:tblGrid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Komponenta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Mr [Da]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Biologický</a:t>
                      </a:r>
                      <a:br>
                        <a:rPr lang="cs-CZ" sz="120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>
                          <a:effectLst/>
                          <a:latin typeface="Comic Sans MS" pitchFamily="66" charset="0"/>
                        </a:rPr>
                        <a:t>poločas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Lokalizace v buňce </a:t>
                      </a:r>
                    </a:p>
                  </a:txBody>
                  <a:tcPr marL="49195" marR="49195" marT="24598" marB="24598" anchor="ctr"/>
                </a:tc>
              </a:tr>
              <a:tr h="125833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Kreatinkináza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(CK)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86 000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17 h </a:t>
                      </a:r>
                    </a:p>
                  </a:txBody>
                  <a:tcPr marL="49195" marR="49195" marT="24598" marB="24598" anchor="ctr"/>
                </a:tc>
                <a:tc rowSpan="6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cytoplazma </a:t>
                      </a:r>
                    </a:p>
                  </a:txBody>
                  <a:tcPr marL="49195" marR="49195" marT="24598" marB="24598" anchor="ctr"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 • izoenzym MB (CK-MB)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86 000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13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Laktátdehydrogenáza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(LD)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(především izoenzym LD</a:t>
                      </a:r>
                      <a:r>
                        <a:rPr lang="cs-CZ" sz="1200" baseline="-25000" dirty="0">
                          <a:effectLst/>
                          <a:latin typeface="Comic Sans MS" pitchFamily="66" charset="0"/>
                        </a:rPr>
                        <a:t>1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135 000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110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5833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  <a:latin typeface="Comic Sans MS" pitchFamily="66" charset="0"/>
                        </a:rPr>
                        <a:t>Myoglobin</a:t>
                      </a:r>
                      <a:endParaRPr lang="cs-CZ" sz="1200" dirty="0">
                        <a:effectLst/>
                        <a:latin typeface="Comic Sans MS" pitchFamily="66" charset="0"/>
                      </a:endParaRP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17 800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15 min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T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cTnT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(cytoplazmatická frakce)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37 000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I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cTnI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(cytoplazmatická frakce)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22 500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T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cTnT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37 000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fibrilární kontraktilní komplex </a:t>
                      </a:r>
                    </a:p>
                  </a:txBody>
                  <a:tcPr marL="49195" marR="49195" marT="24598" marB="24598" anchor="ctr"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I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cTnI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22 500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Aspartátaminotransferáza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(AST)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(mitochondriální izoenzym)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93 000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34 h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mitochondrie </a:t>
                      </a:r>
                    </a:p>
                  </a:txBody>
                  <a:tcPr marL="49195" marR="49195" marT="24598" marB="2459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3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Akutní 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340768"/>
            <a:ext cx="7881721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okbh.centromed.cz/metody/Image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196752"/>
            <a:ext cx="50317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50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959224" y="1431577"/>
            <a:ext cx="82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solidFill>
                  <a:srgbClr val="AC0062"/>
                </a:solidFill>
                <a:latin typeface="Comic Sans MS" pitchFamily="66" charset="0"/>
              </a:rPr>
              <a:t>Převodní systém</a:t>
            </a:r>
          </a:p>
          <a:p>
            <a:r>
              <a:rPr lang="cs-CZ" sz="2000" dirty="0">
                <a:latin typeface="Comic Sans MS" pitchFamily="66" charset="0"/>
              </a:rPr>
              <a:t>SA – uzel</a:t>
            </a:r>
          </a:p>
          <a:p>
            <a:r>
              <a:rPr lang="cs-CZ" sz="2000" dirty="0" err="1">
                <a:latin typeface="Comic Sans MS" pitchFamily="66" charset="0"/>
              </a:rPr>
              <a:t>i</a:t>
            </a:r>
            <a:r>
              <a:rPr lang="cs-CZ" sz="2000" dirty="0" err="1" smtClean="0">
                <a:latin typeface="Comic Sans MS" pitchFamily="66" charset="0"/>
              </a:rPr>
              <a:t>nternodální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síňové spoje</a:t>
            </a:r>
          </a:p>
          <a:p>
            <a:r>
              <a:rPr lang="cs-CZ" sz="2000" dirty="0">
                <a:latin typeface="Comic Sans MS" pitchFamily="66" charset="0"/>
              </a:rPr>
              <a:t>AV – uzel</a:t>
            </a:r>
          </a:p>
          <a:p>
            <a:r>
              <a:rPr lang="cs-CZ" sz="2000" dirty="0" err="1">
                <a:latin typeface="Comic Sans MS" pitchFamily="66" charset="0"/>
              </a:rPr>
              <a:t>Hisův</a:t>
            </a:r>
            <a:r>
              <a:rPr lang="cs-CZ" sz="2000" dirty="0">
                <a:latin typeface="Comic Sans MS" pitchFamily="66" charset="0"/>
              </a:rPr>
              <a:t> svazek</a:t>
            </a:r>
          </a:p>
          <a:p>
            <a:r>
              <a:rPr lang="cs-CZ" sz="2000" dirty="0">
                <a:latin typeface="Comic Sans MS" pitchFamily="66" charset="0"/>
              </a:rPr>
              <a:t>Pravé a levé raménko </a:t>
            </a:r>
            <a:r>
              <a:rPr lang="cs-CZ" sz="2000" dirty="0" err="1">
                <a:latin typeface="Comic Sans MS" pitchFamily="66" charset="0"/>
              </a:rPr>
              <a:t>Tawarovo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Purkyňova vlákna</a:t>
            </a:r>
          </a:p>
          <a:p>
            <a:pPr marL="0" indent="0">
              <a:buFont typeface="Arial" pitchFamily="34" charset="0"/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8" name="Picture 4" descr="ei_00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4608" y="1988840"/>
            <a:ext cx="3672285" cy="36722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EKG vlny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3542928" cy="23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23018" r="3351" b="11736"/>
          <a:stretch/>
        </p:blipFill>
        <p:spPr bwMode="auto">
          <a:xfrm>
            <a:off x="1187624" y="1484784"/>
            <a:ext cx="7747159" cy="510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59224" y="1130449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Vedení elektrického signálu srdcem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90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EKG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KG vlny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29592" r="5992" b="13601"/>
          <a:stretch/>
        </p:blipFill>
        <p:spPr bwMode="auto">
          <a:xfrm>
            <a:off x="2986379" y="1281492"/>
            <a:ext cx="4222166" cy="21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98437"/>
              </p:ext>
            </p:extLst>
          </p:nvPr>
        </p:nvGraphicFramePr>
        <p:xfrm>
          <a:off x="1426531" y="3789040"/>
          <a:ext cx="7128792" cy="29097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82198"/>
                <a:gridCol w="5346594"/>
              </a:tblGrid>
              <a:tr h="308426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vlna P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elektrické aktivity síní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interval PQ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čas vedení vzruchu AV uzlem</a:t>
                      </a:r>
                    </a:p>
                  </a:txBody>
                  <a:tcPr/>
                </a:tc>
              </a:tr>
              <a:tr h="308426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komplex QRS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 elektrické aktivity komor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ST segment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mezi koncem QRS komplexu a  nástupem T vlny  fyziologicky v izoelektrické rovině </a:t>
                      </a:r>
                    </a:p>
                  </a:txBody>
                  <a:tcPr/>
                </a:tc>
              </a:tr>
              <a:tr h="308426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vlna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ústupu elektrického  podráždění  komor  </a:t>
                      </a: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vlna U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pozitivní či negativní vlna – nekonstantní, většinou  nemá klinický význam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4" y="1751978"/>
            <a:ext cx="4680520" cy="510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959224" y="1268760"/>
            <a:ext cx="82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solidFill>
                  <a:srgbClr val="AC0062"/>
                </a:solidFill>
                <a:latin typeface="Comic Sans MS" pitchFamily="66" charset="0"/>
              </a:rPr>
              <a:t>           malý a velký krevní oběh                  koronární oběh</a:t>
            </a:r>
          </a:p>
        </p:txBody>
      </p:sp>
      <p:pic>
        <p:nvPicPr>
          <p:cNvPr id="8" name="cely obeh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r="51333"/>
          <a:stretch/>
        </p:blipFill>
        <p:spPr bwMode="auto">
          <a:xfrm>
            <a:off x="6372200" y="4005064"/>
            <a:ext cx="185109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or obe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9704" y="1700808"/>
            <a:ext cx="2658766" cy="21054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EKG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5616" y="1412776"/>
            <a:ext cx="7560840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Popis EKG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rytmus </a:t>
            </a:r>
            <a:r>
              <a:rPr lang="cs-CZ" dirty="0">
                <a:latin typeface="Comic Sans MS" pitchFamily="66" charset="0"/>
              </a:rPr>
              <a:t>– sinusový, arytmie 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frekvence  </a:t>
            </a:r>
            <a:r>
              <a:rPr lang="cs-CZ" dirty="0">
                <a:latin typeface="Comic Sans MS" pitchFamily="66" charset="0"/>
              </a:rPr>
              <a:t>- norma 60-100/min, </a:t>
            </a:r>
            <a:r>
              <a:rPr lang="cs-CZ" dirty="0" err="1">
                <a:latin typeface="Comic Sans MS" pitchFamily="66" charset="0"/>
              </a:rPr>
              <a:t>tachyarytmie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bradyarytmie</a:t>
            </a:r>
            <a:r>
              <a:rPr lang="cs-CZ" dirty="0">
                <a:latin typeface="Comic Sans MS" pitchFamily="66" charset="0"/>
              </a:rPr>
              <a:t> 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opis vln, segmentů a intervalů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výška </a:t>
            </a:r>
            <a:r>
              <a:rPr lang="cs-CZ" dirty="0">
                <a:latin typeface="Comic Sans MS" pitchFamily="66" charset="0"/>
              </a:rPr>
              <a:t>a tvar QRS komplexu </a:t>
            </a:r>
            <a:r>
              <a:rPr lang="cs-CZ" dirty="0" smtClean="0">
                <a:latin typeface="Comic Sans MS" pitchFamily="66" charset="0"/>
              </a:rPr>
              <a:t>(hypertrofie </a:t>
            </a:r>
            <a:r>
              <a:rPr lang="cs-CZ" dirty="0">
                <a:latin typeface="Comic Sans MS" pitchFamily="66" charset="0"/>
              </a:rPr>
              <a:t>srdečních komor, perikarditida, blokády ramének, </a:t>
            </a:r>
            <a:r>
              <a:rPr lang="cs-CZ" dirty="0" err="1" smtClean="0">
                <a:latin typeface="Comic Sans MS" pitchFamily="66" charset="0"/>
              </a:rPr>
              <a:t>preexcitace</a:t>
            </a:r>
            <a:r>
              <a:rPr lang="cs-CZ" dirty="0" smtClean="0">
                <a:latin typeface="Comic Sans MS" pitchFamily="66" charset="0"/>
              </a:rPr>
              <a:t>)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časové </a:t>
            </a:r>
            <a:r>
              <a:rPr lang="cs-CZ" dirty="0">
                <a:latin typeface="Comic Sans MS" pitchFamily="66" charset="0"/>
              </a:rPr>
              <a:t>intervaly – PQ, QRS, QT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ST </a:t>
            </a:r>
            <a:r>
              <a:rPr lang="cs-CZ" dirty="0">
                <a:latin typeface="Comic Sans MS" pitchFamily="66" charset="0"/>
              </a:rPr>
              <a:t>segment a vlna T – diagnostika akutních  koronárních </a:t>
            </a:r>
            <a:r>
              <a:rPr lang="cs-CZ" dirty="0" smtClean="0">
                <a:latin typeface="Comic Sans MS" pitchFamily="66" charset="0"/>
              </a:rPr>
              <a:t>syndromů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endParaRPr lang="cs-CZ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e</a:t>
            </a:r>
            <a:r>
              <a:rPr lang="cs-CZ" dirty="0" smtClean="0">
                <a:latin typeface="Comic Sans MS" pitchFamily="66" charset="0"/>
              </a:rPr>
              <a:t>lektrická osa srdeční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závěr 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Poruchy srdečního rytmu = arytmie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216824" cy="452596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bnormalita </a:t>
            </a:r>
            <a:r>
              <a:rPr lang="cs-CZ" sz="1800" dirty="0">
                <a:latin typeface="Comic Sans MS" pitchFamily="66" charset="0"/>
              </a:rPr>
              <a:t>elektrického signálu srdce, jejíž příčinou je porucha</a:t>
            </a:r>
            <a:endParaRPr lang="en-US" sz="18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1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cs-CZ" sz="1800" dirty="0" smtClean="0">
                <a:latin typeface="Comic Sans MS" pitchFamily="66" charset="0"/>
              </a:rPr>
              <a:t>  vzniku signálu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2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cs-CZ" sz="1800" dirty="0" smtClean="0">
                <a:latin typeface="Comic Sans MS" pitchFamily="66" charset="0"/>
              </a:rPr>
              <a:t>  převodu</a:t>
            </a:r>
            <a:endParaRPr lang="cs-CZ" sz="18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3.</a:t>
            </a:r>
            <a:r>
              <a:rPr lang="cs-CZ" sz="1800" dirty="0" smtClean="0">
                <a:latin typeface="Comic Sans MS" pitchFamily="66" charset="0"/>
              </a:rPr>
              <a:t>  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obojího</a:t>
            </a:r>
          </a:p>
          <a:p>
            <a:pPr>
              <a:buFont typeface="Wingdings" pitchFamily="2" charset="2"/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arytmie </a:t>
            </a:r>
            <a:r>
              <a:rPr lang="cs-CZ" sz="1800" dirty="0">
                <a:latin typeface="Comic Sans MS" pitchFamily="66" charset="0"/>
              </a:rPr>
              <a:t>definujeme per </a:t>
            </a:r>
            <a:r>
              <a:rPr lang="cs-CZ" sz="1800" dirty="0" err="1">
                <a:latin typeface="Comic Sans MS" pitchFamily="66" charset="0"/>
              </a:rPr>
              <a:t>exclusionem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>
                <a:latin typeface="Comic Sans MS" pitchFamily="66" charset="0"/>
              </a:rPr>
              <a:t>tj. každý rytmus odlišný od normálního sinusového rytmu je arytmie (může být i pravidelná)</a:t>
            </a: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4294365"/>
            <a:ext cx="2286000" cy="152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18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Etiologie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cs-CZ" sz="1800" dirty="0" err="1" smtClean="0">
                <a:latin typeface="Comic Sans MS" pitchFamily="66" charset="0"/>
              </a:rPr>
              <a:t>arytmogenní</a:t>
            </a:r>
            <a:r>
              <a:rPr lang="cs-CZ" sz="1800" dirty="0" smtClean="0">
                <a:latin typeface="Comic Sans MS" pitchFamily="66" charset="0"/>
              </a:rPr>
              <a:t> substrát)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roblémy </a:t>
            </a:r>
            <a:r>
              <a:rPr lang="cs-CZ" sz="1800" dirty="0">
                <a:latin typeface="Comic Sans MS" pitchFamily="66" charset="0"/>
              </a:rPr>
              <a:t>vegetativního nervového systému (nervová labilita, kompenzace srdečního selhání, šok, úzkost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en-US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ischémie</a:t>
            </a:r>
            <a:r>
              <a:rPr lang="cs-CZ" sz="1800" dirty="0">
                <a:latin typeface="Comic Sans MS" pitchFamily="66" charset="0"/>
              </a:rPr>
              <a:t>, hypoxie and </a:t>
            </a:r>
            <a:r>
              <a:rPr lang="cs-CZ" sz="1800" dirty="0" err="1">
                <a:latin typeface="Comic Sans MS" pitchFamily="66" charset="0"/>
              </a:rPr>
              <a:t>reperfúze</a:t>
            </a:r>
            <a:r>
              <a:rPr lang="cs-CZ" sz="1800" dirty="0">
                <a:latin typeface="Comic Sans MS" pitchFamily="66" charset="0"/>
              </a:rPr>
              <a:t>, změny </a:t>
            </a:r>
            <a:r>
              <a:rPr lang="cs-CZ" sz="1800" dirty="0" smtClean="0">
                <a:latin typeface="Comic Sans MS" pitchFamily="66" charset="0"/>
              </a:rPr>
              <a:t>pH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ontová nerovnováha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cs-CZ" sz="1800" dirty="0">
                <a:latin typeface="Comic Sans MS" pitchFamily="66" charset="0"/>
              </a:rPr>
              <a:t>myokardu – hypertrofie, dilatace, amyloidóza, jizva po AIM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zánět </a:t>
            </a:r>
            <a:r>
              <a:rPr lang="cs-CZ" sz="1800" dirty="0">
                <a:latin typeface="Comic Sans MS" pitchFamily="66" charset="0"/>
              </a:rPr>
              <a:t>(myokarditis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léky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el-GR" sz="1800" dirty="0">
                <a:latin typeface="Comic Sans MS" pitchFamily="66" charset="0"/>
                <a:cs typeface="Arial" pitchFamily="34" charset="0"/>
              </a:rPr>
              <a:t>β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-blokátory, </a:t>
            </a:r>
            <a:r>
              <a:rPr lang="cs-CZ" sz="1800" dirty="0" err="1">
                <a:latin typeface="Comic Sans MS" pitchFamily="66" charset="0"/>
                <a:cs typeface="Arial" pitchFamily="34" charset="0"/>
              </a:rPr>
              <a:t>digitalis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, </a:t>
            </a:r>
            <a:r>
              <a:rPr lang="cs-CZ" sz="1800" dirty="0" err="1">
                <a:latin typeface="Comic Sans MS" pitchFamily="66" charset="0"/>
                <a:cs typeface="Arial" pitchFamily="34" charset="0"/>
              </a:rPr>
              <a:t>antiarytmika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celkový </a:t>
            </a:r>
            <a:r>
              <a:rPr lang="cs-CZ" sz="1800" dirty="0">
                <a:latin typeface="Comic Sans MS" pitchFamily="66" charset="0"/>
              </a:rPr>
              <a:t>stav (traumata, endokrinopatie</a:t>
            </a:r>
            <a:r>
              <a:rPr lang="cs-CZ" sz="1800" dirty="0" smtClean="0">
                <a:latin typeface="Comic Sans MS" pitchFamily="66" charset="0"/>
              </a:rPr>
              <a:t>...)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genetické </a:t>
            </a:r>
            <a:r>
              <a:rPr lang="cs-CZ" sz="1800" dirty="0">
                <a:latin typeface="Comic Sans MS" pitchFamily="66" charset="0"/>
              </a:rPr>
              <a:t>příčiny (mutace </a:t>
            </a:r>
            <a:r>
              <a:rPr lang="cs-CZ" sz="1800" dirty="0" smtClean="0">
                <a:latin typeface="Comic Sans MS" pitchFamily="66" charset="0"/>
              </a:rPr>
              <a:t>genů pro iontové kanály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aberantní </a:t>
            </a:r>
            <a:r>
              <a:rPr lang="cs-CZ" sz="1800" dirty="0">
                <a:latin typeface="Comic Sans MS" pitchFamily="66" charset="0"/>
              </a:rPr>
              <a:t>vedení – např. </a:t>
            </a:r>
            <a:r>
              <a:rPr lang="cs-CZ" sz="1800" dirty="0" err="1">
                <a:latin typeface="Comic Sans MS" pitchFamily="66" charset="0"/>
              </a:rPr>
              <a:t>Kentův</a:t>
            </a:r>
            <a:r>
              <a:rPr lang="cs-CZ" sz="1800" dirty="0">
                <a:latin typeface="Comic Sans MS" pitchFamily="66" charset="0"/>
              </a:rPr>
              <a:t> svazek (WPW syndrom – přídatná dráha mezi síněmi a komorami obcházející AV uzel) – asi u 1% populace, většinou je asymptomatický</a:t>
            </a: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10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Arytmogenní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mechanismus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arytmie </a:t>
            </a:r>
            <a:r>
              <a:rPr lang="cs-CZ" sz="1800" dirty="0">
                <a:latin typeface="Comic Sans MS" pitchFamily="66" charset="0"/>
              </a:rPr>
              <a:t>vznikají v zásadě na čtyřech principech: 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>
                <a:latin typeface="Comic Sans MS" pitchFamily="66" charset="0"/>
              </a:rPr>
              <a:t>Změněná </a:t>
            </a:r>
            <a:r>
              <a:rPr lang="cs-CZ" sz="1800" dirty="0" err="1">
                <a:latin typeface="Comic Sans MS" pitchFamily="66" charset="0"/>
              </a:rPr>
              <a:t>automaticita</a:t>
            </a:r>
            <a:r>
              <a:rPr lang="cs-CZ" sz="1800" dirty="0">
                <a:latin typeface="Comic Sans MS" pitchFamily="66" charset="0"/>
              </a:rPr>
              <a:t> (závisí hlavně na poklesu membránového napětí ve fázi </a:t>
            </a:r>
            <a:r>
              <a:rPr lang="cs-CZ" sz="1800" dirty="0" smtClean="0">
                <a:latin typeface="Comic Sans MS" pitchFamily="66" charset="0"/>
              </a:rPr>
              <a:t>4)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Re-</a:t>
            </a:r>
            <a:r>
              <a:rPr lang="cs-CZ" sz="1800" dirty="0" err="1" smtClean="0">
                <a:latin typeface="Comic Sans MS" pitchFamily="66" charset="0"/>
              </a:rPr>
              <a:t>entry</a:t>
            </a:r>
            <a:endParaRPr lang="cs-CZ" sz="1800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Spouštěná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triggered</a:t>
            </a:r>
            <a:r>
              <a:rPr lang="cs-CZ" sz="1800" dirty="0">
                <a:latin typeface="Comic Sans MS" pitchFamily="66" charset="0"/>
              </a:rPr>
              <a:t>) </a:t>
            </a:r>
            <a:r>
              <a:rPr lang="cs-CZ" sz="1800" dirty="0" smtClean="0">
                <a:latin typeface="Comic Sans MS" pitchFamily="66" charset="0"/>
              </a:rPr>
              <a:t>aktivita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Převodní blokády</a:t>
            </a:r>
          </a:p>
          <a:p>
            <a:pPr>
              <a:buFont typeface="+mj-lt"/>
              <a:buAutoNum type="arabicPeriod"/>
              <a:defRPr/>
            </a:pPr>
            <a:endParaRPr lang="cs-CZ" sz="1800" dirty="0">
              <a:latin typeface="Comic Sans MS" pitchFamily="66" charset="0"/>
            </a:endParaRPr>
          </a:p>
          <a:p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Dělení arytmií </a:t>
            </a:r>
            <a:r>
              <a:rPr lang="cs-CZ" sz="1800" dirty="0">
                <a:latin typeface="Comic Sans MS" pitchFamily="66" charset="0"/>
              </a:rPr>
              <a:t>dle</a:t>
            </a:r>
          </a:p>
          <a:p>
            <a:r>
              <a:rPr lang="cs-CZ" sz="1800" dirty="0">
                <a:latin typeface="Comic Sans MS" pitchFamily="66" charset="0"/>
              </a:rPr>
              <a:t>f</a:t>
            </a:r>
            <a:r>
              <a:rPr lang="en-US" sz="1800" dirty="0">
                <a:latin typeface="Comic Sans MS" pitchFamily="66" charset="0"/>
              </a:rPr>
              <a:t>re</a:t>
            </a:r>
            <a:r>
              <a:rPr lang="cs-CZ" sz="1800" dirty="0" err="1">
                <a:latin typeface="Comic Sans MS" pitchFamily="66" charset="0"/>
              </a:rPr>
              <a:t>kvence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bradyarytmie</a:t>
            </a:r>
            <a:r>
              <a:rPr lang="cs-CZ" sz="1800" dirty="0">
                <a:latin typeface="Comic Sans MS" pitchFamily="66" charset="0"/>
              </a:rPr>
              <a:t> / </a:t>
            </a:r>
            <a:r>
              <a:rPr lang="cs-CZ" sz="1800" dirty="0" err="1">
                <a:latin typeface="Comic Sans MS" pitchFamily="66" charset="0"/>
              </a:rPr>
              <a:t>tachyarytmie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lokalizace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supraventrikulární</a:t>
            </a:r>
            <a:r>
              <a:rPr lang="cs-CZ" sz="1800" dirty="0">
                <a:latin typeface="Comic Sans MS" pitchFamily="66" charset="0"/>
              </a:rPr>
              <a:t> / ventrikulární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en-US" sz="1800" dirty="0" err="1">
                <a:latin typeface="Comic Sans MS" pitchFamily="66" charset="0"/>
              </a:rPr>
              <a:t>echanism</a:t>
            </a:r>
            <a:r>
              <a:rPr lang="cs-CZ" sz="1800" dirty="0">
                <a:latin typeface="Comic Sans MS" pitchFamily="66" charset="0"/>
              </a:rPr>
              <a:t>u </a:t>
            </a:r>
            <a:r>
              <a:rPr lang="en-US" sz="1800" dirty="0">
                <a:latin typeface="Comic Sans MS" pitchFamily="66" charset="0"/>
              </a:rPr>
              <a:t>– </a:t>
            </a:r>
            <a:r>
              <a:rPr lang="cs-CZ" sz="1800" dirty="0">
                <a:latin typeface="Comic Sans MS" pitchFamily="66" charset="0"/>
              </a:rPr>
              <a:t>porucha vzniku / vedení signálu</a:t>
            </a: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32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800" dirty="0" err="1" smtClean="0">
                <a:solidFill>
                  <a:srgbClr val="92D050"/>
                </a:solidFill>
                <a:latin typeface="Comic Sans MS" pitchFamily="66" charset="0"/>
              </a:rPr>
              <a:t>Bradyarytmi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e</a:t>
            </a: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lok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syndrom nemocného </a:t>
            </a:r>
            <a:r>
              <a:rPr lang="cs-CZ" sz="1800" dirty="0">
                <a:latin typeface="Comic Sans MS" pitchFamily="66" charset="0"/>
              </a:rPr>
              <a:t>SA uzlu (</a:t>
            </a:r>
            <a:r>
              <a:rPr lang="en-US" sz="1800" dirty="0">
                <a:latin typeface="Comic Sans MS" pitchFamily="66" charset="0"/>
              </a:rPr>
              <a:t>sick-sinus </a:t>
            </a:r>
            <a:r>
              <a:rPr lang="en-US" sz="1800" dirty="0" err="1">
                <a:latin typeface="Comic Sans MS" pitchFamily="66" charset="0"/>
              </a:rPr>
              <a:t>syndro</a:t>
            </a:r>
            <a:r>
              <a:rPr lang="cs-CZ" sz="1800" dirty="0" err="1" smtClean="0">
                <a:latin typeface="Comic Sans MS" pitchFamily="66" charset="0"/>
              </a:rPr>
              <a:t>me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Comic Sans MS" pitchFamily="66" charset="0"/>
              </a:rPr>
              <a:t>AV </a:t>
            </a:r>
            <a:r>
              <a:rPr lang="en-US" sz="1800" dirty="0" err="1">
                <a:latin typeface="Comic Sans MS" pitchFamily="66" charset="0"/>
              </a:rPr>
              <a:t>blok</a:t>
            </a:r>
            <a:r>
              <a:rPr lang="cs-CZ" sz="1800" dirty="0" err="1" smtClean="0">
                <a:latin typeface="Comic Sans MS" pitchFamily="66" charset="0"/>
              </a:rPr>
              <a:t>ády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2. </a:t>
            </a:r>
            <a:r>
              <a:rPr lang="en-US" sz="1800" dirty="0" err="1">
                <a:solidFill>
                  <a:srgbClr val="92D050"/>
                </a:solidFill>
                <a:latin typeface="Comic Sans MS" pitchFamily="66" charset="0"/>
              </a:rPr>
              <a:t>Tachyarytmi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e</a:t>
            </a: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</a:t>
            </a:r>
            <a:r>
              <a:rPr lang="en-US" sz="1800" dirty="0" err="1" smtClean="0">
                <a:latin typeface="Comic Sans MS" pitchFamily="66" charset="0"/>
              </a:rPr>
              <a:t>upraventri</a:t>
            </a:r>
            <a:r>
              <a:rPr lang="cs-CZ" sz="1800" dirty="0" smtClean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ul</a:t>
            </a:r>
            <a:r>
              <a:rPr lang="cs-CZ" sz="1800" dirty="0">
                <a:latin typeface="Comic Sans MS" pitchFamily="66" charset="0"/>
              </a:rPr>
              <a:t>á</a:t>
            </a:r>
            <a:r>
              <a:rPr lang="en-US" sz="1800" dirty="0">
                <a:latin typeface="Comic Sans MS" pitchFamily="66" charset="0"/>
              </a:rPr>
              <a:t>r</a:t>
            </a:r>
            <a:r>
              <a:rPr lang="cs-CZ" sz="1800" dirty="0" smtClean="0">
                <a:latin typeface="Comic Sans MS" pitchFamily="66" charset="0"/>
              </a:rPr>
              <a:t>ní</a:t>
            </a: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en-US" sz="1800" dirty="0" smtClean="0">
                <a:latin typeface="Comic Sans MS" pitchFamily="66" charset="0"/>
              </a:rPr>
              <a:t>SV </a:t>
            </a:r>
            <a:r>
              <a:rPr lang="cs-CZ" sz="1800" dirty="0">
                <a:latin typeface="Comic Sans MS" pitchFamily="66" charset="0"/>
              </a:rPr>
              <a:t>extrasystoly – atriální, </a:t>
            </a:r>
            <a:r>
              <a:rPr lang="cs-CZ" sz="1800" dirty="0" err="1" smtClean="0">
                <a:latin typeface="Comic Sans MS" pitchFamily="66" charset="0"/>
              </a:rPr>
              <a:t>junkční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atriální tachykardie, </a:t>
            </a:r>
            <a:r>
              <a:rPr lang="cs-CZ" sz="1800" dirty="0" err="1" smtClean="0">
                <a:latin typeface="Comic Sans MS" pitchFamily="66" charset="0"/>
              </a:rPr>
              <a:t>flutter</a:t>
            </a:r>
            <a:r>
              <a:rPr lang="cs-CZ" sz="1800" dirty="0" smtClean="0">
                <a:latin typeface="Comic Sans MS" pitchFamily="66" charset="0"/>
              </a:rPr>
              <a:t>, fibrilace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en-US" sz="1800" dirty="0" smtClean="0">
                <a:latin typeface="Comic Sans MS" pitchFamily="66" charset="0"/>
              </a:rPr>
              <a:t>AV </a:t>
            </a:r>
            <a:r>
              <a:rPr lang="en-US" sz="1800" dirty="0">
                <a:latin typeface="Comic Sans MS" pitchFamily="66" charset="0"/>
              </a:rPr>
              <a:t>nod</a:t>
            </a:r>
            <a:r>
              <a:rPr lang="cs-CZ" sz="1800" dirty="0" err="1">
                <a:latin typeface="Comic Sans MS" pitchFamily="66" charset="0"/>
              </a:rPr>
              <a:t>ální</a:t>
            </a:r>
            <a:r>
              <a:rPr lang="en-US" sz="1800" dirty="0">
                <a:latin typeface="Comic Sans MS" pitchFamily="66" charset="0"/>
              </a:rPr>
              <a:t> re-entry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ardi</a:t>
            </a:r>
            <a:r>
              <a:rPr lang="cs-CZ" sz="1800" dirty="0">
                <a:latin typeface="Comic Sans MS" pitchFamily="66" charset="0"/>
              </a:rPr>
              <a:t>e</a:t>
            </a:r>
            <a:r>
              <a:rPr lang="en-US" sz="1800" dirty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AVNRT)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AV </a:t>
            </a:r>
            <a:r>
              <a:rPr lang="en-US" sz="1800" dirty="0" smtClean="0">
                <a:latin typeface="Comic Sans MS" pitchFamily="66" charset="0"/>
              </a:rPr>
              <a:t>re-entry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ardi</a:t>
            </a:r>
            <a:r>
              <a:rPr lang="cs-CZ" sz="1800" dirty="0">
                <a:latin typeface="Comic Sans MS" pitchFamily="66" charset="0"/>
              </a:rPr>
              <a:t>e</a:t>
            </a:r>
            <a:r>
              <a:rPr lang="en-US" sz="1800" dirty="0">
                <a:latin typeface="Comic Sans MS" pitchFamily="66" charset="0"/>
              </a:rPr>
              <a:t> (Wolf-Parkinson-White </a:t>
            </a:r>
            <a:r>
              <a:rPr lang="en-US" sz="1800" dirty="0" err="1" smtClean="0">
                <a:latin typeface="Comic Sans MS" pitchFamily="66" charset="0"/>
              </a:rPr>
              <a:t>syndrom</a:t>
            </a:r>
            <a:r>
              <a:rPr lang="en-US" sz="1800" dirty="0" smtClean="0">
                <a:latin typeface="Comic Sans MS" pitchFamily="66" charset="0"/>
              </a:rPr>
              <a:t>)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omorové</a:t>
            </a: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komorové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ext</a:t>
            </a:r>
            <a:r>
              <a:rPr lang="cs-CZ" sz="1800" dirty="0" err="1" smtClean="0">
                <a:latin typeface="Comic Sans MS" pitchFamily="66" charset="0"/>
              </a:rPr>
              <a:t>rasystoly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komorové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smtClean="0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rdie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f</a:t>
            </a:r>
            <a:r>
              <a:rPr lang="cs-CZ" sz="1800" dirty="0" smtClean="0">
                <a:latin typeface="Comic Sans MS" pitchFamily="66" charset="0"/>
              </a:rPr>
              <a:t>ibrilace </a:t>
            </a:r>
            <a:r>
              <a:rPr lang="cs-CZ" sz="1800" dirty="0">
                <a:latin typeface="Comic Sans MS" pitchFamily="66" charset="0"/>
              </a:rPr>
              <a:t>komor</a:t>
            </a:r>
            <a:endParaRPr lang="en-US" sz="1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rhythmi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4797152"/>
            <a:ext cx="1607932" cy="18566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43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Tlak krve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Comic Sans MS" pitchFamily="66" charset="0"/>
              </a:rPr>
              <a:t>TK </a:t>
            </a:r>
            <a:r>
              <a:rPr lang="nl-NL" sz="2000" dirty="0" smtClean="0">
                <a:latin typeface="Comic Sans MS" pitchFamily="66" charset="0"/>
              </a:rPr>
              <a:t>je </a:t>
            </a:r>
            <a:r>
              <a:rPr lang="nl-NL" sz="2000" dirty="0">
                <a:latin typeface="Comic Sans MS" pitchFamily="66" charset="0"/>
              </a:rPr>
              <a:t>výsledkem působení</a:t>
            </a:r>
          </a:p>
          <a:p>
            <a:r>
              <a:rPr lang="cs-CZ" sz="2000" dirty="0" smtClean="0">
                <a:latin typeface="Comic Sans MS" pitchFamily="66" charset="0"/>
              </a:rPr>
              <a:t>genetických </a:t>
            </a:r>
            <a:r>
              <a:rPr lang="cs-CZ" sz="2000" dirty="0">
                <a:latin typeface="Comic Sans MS" pitchFamily="66" charset="0"/>
              </a:rPr>
              <a:t>faktorů</a:t>
            </a:r>
          </a:p>
          <a:p>
            <a:r>
              <a:rPr lang="cs-CZ" sz="2000" dirty="0" smtClean="0">
                <a:latin typeface="Comic Sans MS" pitchFamily="66" charset="0"/>
              </a:rPr>
              <a:t>faktoru </a:t>
            </a:r>
            <a:r>
              <a:rPr lang="cs-CZ" sz="2000" dirty="0">
                <a:latin typeface="Comic Sans MS" pitchFamily="66" charset="0"/>
              </a:rPr>
              <a:t>zevního prostředí</a:t>
            </a:r>
          </a:p>
          <a:p>
            <a:r>
              <a:rPr lang="cs-CZ" sz="2000" dirty="0" smtClean="0">
                <a:latin typeface="Comic Sans MS" pitchFamily="66" charset="0"/>
              </a:rPr>
              <a:t>endogenních </a:t>
            </a:r>
            <a:r>
              <a:rPr lang="cs-CZ" sz="2000" dirty="0">
                <a:latin typeface="Comic Sans MS" pitchFamily="66" charset="0"/>
              </a:rPr>
              <a:t>regulačních mechanizmů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edonet.cz/i/Image/Obr.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29370"/>
            <a:ext cx="4752528" cy="37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89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systém </a:t>
            </a:r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je </a:t>
            </a:r>
            <a:r>
              <a:rPr lang="cs-CZ" dirty="0">
                <a:latin typeface="Comic Sans MS" pitchFamily="66" charset="0"/>
              </a:rPr>
              <a:t>jedním z hlavních </a:t>
            </a:r>
            <a:r>
              <a:rPr lang="cs-CZ" dirty="0" err="1">
                <a:latin typeface="Comic Sans MS" pitchFamily="66" charset="0"/>
              </a:rPr>
              <a:t>neurohumorálních</a:t>
            </a:r>
            <a:r>
              <a:rPr lang="cs-CZ" dirty="0">
                <a:latin typeface="Comic Sans MS" pitchFamily="66" charset="0"/>
              </a:rPr>
              <a:t> regulátorů fyziologické </a:t>
            </a:r>
            <a:r>
              <a:rPr lang="cs-CZ" dirty="0" smtClean="0">
                <a:latin typeface="Comic Sans MS" pitchFamily="66" charset="0"/>
              </a:rPr>
              <a:t>homeostázy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rimárním </a:t>
            </a:r>
            <a:r>
              <a:rPr lang="cs-CZ" dirty="0">
                <a:latin typeface="Comic Sans MS" pitchFamily="66" charset="0"/>
              </a:rPr>
              <a:t>podnětem pro jeho aktivaci je vyplavení reninu </a:t>
            </a:r>
            <a:r>
              <a:rPr lang="cs-CZ" dirty="0" smtClean="0">
                <a:latin typeface="Comic Sans MS" pitchFamily="66" charset="0"/>
              </a:rPr>
              <a:t>z </a:t>
            </a:r>
            <a:r>
              <a:rPr lang="cs-CZ" dirty="0" err="1" smtClean="0">
                <a:latin typeface="Comic Sans MS" pitchFamily="66" charset="0"/>
              </a:rPr>
              <a:t>juxtaglomerulárních</a:t>
            </a:r>
            <a:r>
              <a:rPr lang="cs-CZ" dirty="0" smtClean="0">
                <a:latin typeface="Comic Sans MS" pitchFamily="66" charset="0"/>
              </a:rPr>
              <a:t> b., </a:t>
            </a:r>
            <a:r>
              <a:rPr lang="cs-CZ" dirty="0">
                <a:latin typeface="Comic Sans MS" pitchFamily="66" charset="0"/>
              </a:rPr>
              <a:t>lokalizovaných v medii aferentních renálních </a:t>
            </a:r>
            <a:r>
              <a:rPr lang="cs-CZ" dirty="0" smtClean="0">
                <a:latin typeface="Comic Sans MS" pitchFamily="66" charset="0"/>
              </a:rPr>
              <a:t>arteriol, k </a:t>
            </a:r>
            <a:r>
              <a:rPr lang="cs-CZ" dirty="0">
                <a:latin typeface="Comic Sans MS" pitchFamily="66" charset="0"/>
              </a:rPr>
              <a:t>tomu může dojít na základě: 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latin typeface="Comic Sans MS" pitchFamily="66" charset="0"/>
              </a:rPr>
              <a:t>poklesu průtoku krve aferentní arteriolou (např. hypotenze různé etiologie, stenóza renální </a:t>
            </a:r>
            <a:r>
              <a:rPr lang="cs-CZ" dirty="0" smtClean="0">
                <a:latin typeface="Comic Sans MS" pitchFamily="66" charset="0"/>
              </a:rPr>
              <a:t>arterie)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latin typeface="Comic Sans MS" pitchFamily="66" charset="0"/>
              </a:rPr>
              <a:t>snížení </a:t>
            </a:r>
            <a:r>
              <a:rPr lang="cs-CZ" dirty="0">
                <a:latin typeface="Comic Sans MS" pitchFamily="66" charset="0"/>
              </a:rPr>
              <a:t>přívodu </a:t>
            </a:r>
            <a:r>
              <a:rPr lang="cs-CZ" dirty="0" err="1">
                <a:latin typeface="Comic Sans MS" pitchFamily="66" charset="0"/>
              </a:rPr>
              <a:t>NaCl</a:t>
            </a:r>
            <a:r>
              <a:rPr lang="cs-CZ" dirty="0">
                <a:latin typeface="Comic Sans MS" pitchFamily="66" charset="0"/>
              </a:rPr>
              <a:t> do oblasti </a:t>
            </a:r>
            <a:r>
              <a:rPr lang="cs-CZ" dirty="0" err="1">
                <a:latin typeface="Comic Sans MS" pitchFamily="66" charset="0"/>
              </a:rPr>
              <a:t>macula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densa</a:t>
            </a:r>
            <a:r>
              <a:rPr lang="cs-CZ" dirty="0">
                <a:latin typeface="Comic Sans MS" pitchFamily="66" charset="0"/>
              </a:rPr>
              <a:t> distálního </a:t>
            </a:r>
            <a:r>
              <a:rPr lang="cs-CZ" dirty="0" smtClean="0">
                <a:latin typeface="Comic Sans MS" pitchFamily="66" charset="0"/>
              </a:rPr>
              <a:t>tubulu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latin typeface="Comic Sans MS" pitchFamily="66" charset="0"/>
              </a:rPr>
              <a:t>aktivace </a:t>
            </a:r>
            <a:r>
              <a:rPr lang="el-GR" dirty="0">
                <a:latin typeface="Comic Sans MS" pitchFamily="66" charset="0"/>
              </a:rPr>
              <a:t>β</a:t>
            </a:r>
            <a:r>
              <a:rPr lang="el-GR" baseline="-25000" dirty="0">
                <a:latin typeface="Comic Sans MS" pitchFamily="66" charset="0"/>
              </a:rPr>
              <a:t>1</a:t>
            </a:r>
            <a:r>
              <a:rPr lang="el-GR" dirty="0">
                <a:latin typeface="Comic Sans MS" pitchFamily="66" charset="0"/>
              </a:rPr>
              <a:t>-</a:t>
            </a:r>
            <a:r>
              <a:rPr lang="cs-CZ" dirty="0" err="1">
                <a:latin typeface="Comic Sans MS" pitchFamily="66" charset="0"/>
              </a:rPr>
              <a:t>adrenoreceptorů</a:t>
            </a:r>
            <a:r>
              <a:rPr lang="cs-CZ" dirty="0">
                <a:latin typeface="Comic Sans MS" pitchFamily="66" charset="0"/>
              </a:rPr>
              <a:t> v oblasti </a:t>
            </a:r>
            <a:r>
              <a:rPr lang="cs-CZ" dirty="0" err="1">
                <a:latin typeface="Comic Sans MS" pitchFamily="66" charset="0"/>
              </a:rPr>
              <a:t>juxtaglomerulárních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buněk</a:t>
            </a:r>
            <a:endParaRPr lang="cs-CZ" dirty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23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systém </a:t>
            </a:r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r</a:t>
            </a:r>
            <a:r>
              <a:rPr lang="cs-CZ" dirty="0" smtClean="0">
                <a:solidFill>
                  <a:srgbClr val="00B0F0"/>
                </a:solidFill>
                <a:latin typeface="Comic Sans MS" pitchFamily="66" charset="0"/>
              </a:rPr>
              <a:t>enin</a:t>
            </a:r>
            <a:r>
              <a:rPr lang="cs-CZ" dirty="0" smtClean="0">
                <a:latin typeface="Comic Sans MS" pitchFamily="66" charset="0"/>
              </a:rPr>
              <a:t> má vliv na odštěpení </a:t>
            </a:r>
            <a:r>
              <a:rPr lang="cs-CZ" dirty="0" err="1">
                <a:latin typeface="Comic Sans MS" pitchFamily="66" charset="0"/>
              </a:rPr>
              <a:t>dekapeptidu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angiotenzinu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 I</a:t>
            </a:r>
            <a:r>
              <a:rPr lang="cs-CZ" dirty="0">
                <a:latin typeface="Comic Sans MS" pitchFamily="66" charset="0"/>
              </a:rPr>
              <a:t> (AGI) z </a:t>
            </a:r>
            <a:r>
              <a:rPr lang="cs-CZ" dirty="0" err="1" smtClean="0">
                <a:latin typeface="Comic Sans MS" pitchFamily="66" charset="0"/>
              </a:rPr>
              <a:t>angiotenzinogenu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z AGI  </a:t>
            </a:r>
            <a:r>
              <a:rPr lang="cs-CZ" dirty="0">
                <a:latin typeface="Comic Sans MS" pitchFamily="66" charset="0"/>
              </a:rPr>
              <a:t>je následně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-konvertujícím enzymem </a:t>
            </a:r>
            <a:r>
              <a:rPr lang="cs-CZ" dirty="0">
                <a:latin typeface="Comic Sans MS" pitchFamily="66" charset="0"/>
              </a:rPr>
              <a:t>(ACE) odštěpen histidin a leucin v pozici 9 a </a:t>
            </a:r>
            <a:r>
              <a:rPr lang="cs-CZ" dirty="0" smtClean="0">
                <a:latin typeface="Comic Sans MS" pitchFamily="66" charset="0"/>
              </a:rPr>
              <a:t>10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err="1" smtClean="0">
                <a:latin typeface="Comic Sans MS" pitchFamily="66" charset="0"/>
              </a:rPr>
              <a:t>oktapeptid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 II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dirty="0" smtClean="0">
                <a:latin typeface="Comic Sans MS" pitchFamily="66" charset="0"/>
              </a:rPr>
              <a:t>AGII)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ACE katalyzuje rovněž </a:t>
            </a:r>
            <a:r>
              <a:rPr lang="cs-CZ" dirty="0">
                <a:latin typeface="Comic Sans MS" pitchFamily="66" charset="0"/>
              </a:rPr>
              <a:t>inaktivaci </a:t>
            </a:r>
            <a:r>
              <a:rPr lang="cs-CZ" dirty="0" smtClean="0">
                <a:solidFill>
                  <a:srgbClr val="00B0F0"/>
                </a:solidFill>
                <a:latin typeface="Comic Sans MS" pitchFamily="66" charset="0"/>
              </a:rPr>
              <a:t>bradykininu</a:t>
            </a:r>
            <a:r>
              <a:rPr lang="cs-CZ" dirty="0" smtClean="0">
                <a:latin typeface="Comic Sans MS" pitchFamily="66" charset="0"/>
              </a:rPr>
              <a:t> (lokální </a:t>
            </a:r>
            <a:r>
              <a:rPr lang="cs-CZ" dirty="0">
                <a:latin typeface="Comic Sans MS" pitchFamily="66" charset="0"/>
              </a:rPr>
              <a:t>tkáňový hormon </a:t>
            </a:r>
            <a:r>
              <a:rPr lang="cs-CZ" dirty="0" smtClean="0">
                <a:latin typeface="Comic Sans MS" pitchFamily="66" charset="0"/>
              </a:rPr>
              <a:t>- vazodilatace </a:t>
            </a:r>
            <a:r>
              <a:rPr lang="cs-CZ" dirty="0">
                <a:latin typeface="Comic Sans MS" pitchFamily="66" charset="0"/>
              </a:rPr>
              <a:t>a zvýšení vaskulární </a:t>
            </a:r>
            <a:r>
              <a:rPr lang="cs-CZ" dirty="0" smtClean="0">
                <a:latin typeface="Comic Sans MS" pitchFamily="66" charset="0"/>
              </a:rPr>
              <a:t>permeability)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sekrece reninu je stimulována prostaglandiny (PGI2, PGE2) a inhibována </a:t>
            </a:r>
            <a:r>
              <a:rPr lang="el-GR" dirty="0">
                <a:latin typeface="Comic Sans MS" pitchFamily="66" charset="0"/>
              </a:rPr>
              <a:t>β-</a:t>
            </a:r>
            <a:r>
              <a:rPr lang="cs-CZ" dirty="0">
                <a:latin typeface="Comic Sans MS" pitchFamily="66" charset="0"/>
              </a:rPr>
              <a:t>blokátory 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62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systém</a:t>
            </a:r>
          </a:p>
        </p:txBody>
      </p:sp>
      <p:pic>
        <p:nvPicPr>
          <p:cNvPr id="5122" name="Picture 2" descr="Soubor:RAA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/>
          <a:stretch/>
        </p:blipFill>
        <p:spPr bwMode="auto">
          <a:xfrm>
            <a:off x="974627" y="1988840"/>
            <a:ext cx="8061870" cy="40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49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Sekundární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pl-PL" sz="1800" dirty="0" smtClean="0">
                <a:latin typeface="Comic Sans MS" pitchFamily="66" charset="0"/>
              </a:rPr>
              <a:t>5 %)</a:t>
            </a:r>
          </a:p>
          <a:p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pl-PL" sz="1800" dirty="0">
                <a:latin typeface="Comic Sans MS" pitchFamily="66" charset="0"/>
              </a:rPr>
              <a:t>↑ TK je symptomem </a:t>
            </a:r>
            <a:r>
              <a:rPr lang="pl-PL" sz="1800" dirty="0" smtClean="0">
                <a:latin typeface="Comic Sans MS" pitchFamily="66" charset="0"/>
              </a:rPr>
              <a:t>jiného </a:t>
            </a:r>
            <a:r>
              <a:rPr lang="cs-CZ" sz="1800" dirty="0" smtClean="0">
                <a:latin typeface="Comic Sans MS" pitchFamily="66" charset="0"/>
              </a:rPr>
              <a:t>primárního </a:t>
            </a:r>
            <a:r>
              <a:rPr lang="cs-CZ" sz="1800" dirty="0">
                <a:latin typeface="Comic Sans MS" pitchFamily="66" charset="0"/>
              </a:rPr>
              <a:t>onemocnění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renální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ndokrinní </a:t>
            </a:r>
          </a:p>
          <a:p>
            <a:r>
              <a:rPr lang="cs-CZ" sz="1800" dirty="0" smtClean="0">
                <a:latin typeface="Comic Sans MS" pitchFamily="66" charset="0"/>
              </a:rPr>
              <a:t>prim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hyperaldosteronismus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feochromocytom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Cushingův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syndrom</a:t>
            </a:r>
          </a:p>
          <a:p>
            <a:r>
              <a:rPr lang="cs-CZ" sz="1800" dirty="0" smtClean="0">
                <a:latin typeface="Comic Sans MS" pitchFamily="66" charset="0"/>
              </a:rPr>
              <a:t>akromegalie</a:t>
            </a:r>
            <a:endParaRPr lang="cs-CZ" sz="18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1800" dirty="0" err="1" smtClean="0">
                <a:latin typeface="Comic Sans MS" pitchFamily="66" charset="0"/>
              </a:rPr>
              <a:t>monogenní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formy hypertenze</a:t>
            </a:r>
          </a:p>
          <a:p>
            <a:r>
              <a:rPr lang="cs-CZ" sz="1800" dirty="0" smtClean="0">
                <a:latin typeface="Comic Sans MS" pitchFamily="66" charset="0"/>
              </a:rPr>
              <a:t>mutace </a:t>
            </a:r>
            <a:r>
              <a:rPr lang="cs-CZ" sz="1800" dirty="0">
                <a:latin typeface="Comic Sans MS" pitchFamily="66" charset="0"/>
              </a:rPr>
              <a:t>genů ovlivňujících </a:t>
            </a:r>
            <a:r>
              <a:rPr lang="cs-CZ" sz="1800" dirty="0" smtClean="0">
                <a:latin typeface="Comic Sans MS" pitchFamily="66" charset="0"/>
              </a:rPr>
              <a:t>hospodaření </a:t>
            </a:r>
            <a:r>
              <a:rPr lang="pt-BR" sz="1800" dirty="0" smtClean="0">
                <a:latin typeface="Comic Sans MS" pitchFamily="66" charset="0"/>
              </a:rPr>
              <a:t>s N</a:t>
            </a:r>
            <a:r>
              <a:rPr lang="cs-CZ" sz="1800" dirty="0" smtClean="0">
                <a:latin typeface="Comic Sans MS" pitchFamily="66" charset="0"/>
              </a:rPr>
              <a:t>a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Esenciální </a:t>
            </a:r>
            <a:r>
              <a:rPr lang="cs-CZ" sz="1800" dirty="0" smtClean="0">
                <a:latin typeface="Comic Sans MS" pitchFamily="66" charset="0"/>
              </a:rPr>
              <a:t>(95 %) 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náme mnoho patogenetických mechanizmů, ale </a:t>
            </a:r>
            <a:r>
              <a:rPr lang="cs-CZ" sz="1800" dirty="0">
                <a:latin typeface="Comic Sans MS" pitchFamily="66" charset="0"/>
              </a:rPr>
              <a:t>ne vlastní etiologickou příčinu</a:t>
            </a:r>
          </a:p>
          <a:p>
            <a:r>
              <a:rPr lang="pt-BR" sz="1800" dirty="0" smtClean="0">
                <a:latin typeface="Comic Sans MS" pitchFamily="66" charset="0"/>
              </a:rPr>
              <a:t>v ledvině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aabe.cz/files/imagecache/product_preview/clanok/meric%20tla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093640" cy="1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1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27576" cy="54452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900" dirty="0">
                <a:latin typeface="Comic Sans MS" pitchFamily="66" charset="0"/>
              </a:rPr>
              <a:t>dva oddělené okruhy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900" dirty="0">
                <a:latin typeface="Comic Sans MS" pitchFamily="66" charset="0"/>
              </a:rPr>
              <a:t>malý (plicní) oběh je poháněn pravou komorou srdeční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900" dirty="0">
                <a:latin typeface="Comic Sans MS" pitchFamily="66" charset="0"/>
              </a:rPr>
              <a:t>velký (systémový) oběh levou komorou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900" dirty="0">
                <a:latin typeface="Comic Sans MS" pitchFamily="66" charset="0"/>
              </a:rPr>
              <a:t>tlak v plicním oběhu je 4 – 5 krát nižší než v oběhu systémovém</a:t>
            </a:r>
          </a:p>
          <a:p>
            <a:pPr>
              <a:lnSpc>
                <a:spcPct val="120000"/>
              </a:lnSpc>
            </a:pPr>
            <a:endParaRPr lang="cs-CZ" sz="2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900" dirty="0">
                <a:latin typeface="Comic Sans MS" pitchFamily="66" charset="0"/>
              </a:rPr>
              <a:t>objem krve, který je za časovou jednotku přečerpán malým a velkým oběhem, je stejný = minutový objem srdeční </a:t>
            </a:r>
          </a:p>
          <a:p>
            <a:pPr>
              <a:lnSpc>
                <a:spcPct val="120000"/>
              </a:lnSpc>
            </a:pPr>
            <a:endParaRPr lang="cs-CZ" sz="2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900" dirty="0">
                <a:latin typeface="Comic Sans MS" pitchFamily="66" charset="0"/>
              </a:rPr>
              <a:t>srdeční výdej je určen velikostí systolického tepového objemu (objem krve vypuzené během jedné srdeční kontrakce) a tepovou frekvencí</a:t>
            </a:r>
          </a:p>
          <a:p>
            <a:pPr>
              <a:lnSpc>
                <a:spcPct val="120000"/>
              </a:lnSpc>
            </a:pPr>
            <a:endParaRPr lang="cs-CZ" sz="2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900" dirty="0">
                <a:latin typeface="Comic Sans MS" pitchFamily="66" charset="0"/>
              </a:rPr>
              <a:t>srdce pracuje jako tlakové čerpadlo. Na jeho výkonu se podílí </a:t>
            </a:r>
            <a:r>
              <a:rPr lang="cs-CZ" sz="2900" b="1" dirty="0">
                <a:latin typeface="Comic Sans MS" pitchFamily="66" charset="0"/>
              </a:rPr>
              <a:t>složka statická</a:t>
            </a:r>
            <a:r>
              <a:rPr lang="cs-CZ" sz="2900" dirty="0">
                <a:latin typeface="Comic Sans MS" pitchFamily="66" charset="0"/>
              </a:rPr>
              <a:t>: překonání tlakového rozdílu mezi komorou a tepnou, a </a:t>
            </a:r>
            <a:r>
              <a:rPr lang="cs-CZ" sz="2900" b="1" dirty="0">
                <a:latin typeface="Comic Sans MS" pitchFamily="66" charset="0"/>
              </a:rPr>
              <a:t>složka kinetická</a:t>
            </a:r>
            <a:r>
              <a:rPr lang="cs-CZ" sz="2900" dirty="0">
                <a:latin typeface="Comic Sans MS" pitchFamily="66" charset="0"/>
              </a:rPr>
              <a:t>: udílí zrychlení vypuzenému množství krve.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Kritéria</a:t>
            </a:r>
          </a:p>
          <a:p>
            <a:r>
              <a:rPr lang="cs-CZ" sz="1600" dirty="0" smtClean="0">
                <a:latin typeface="Comic Sans MS" pitchFamily="66" charset="0"/>
              </a:rPr>
              <a:t>TK </a:t>
            </a:r>
            <a:r>
              <a:rPr lang="cs-CZ" sz="1600" dirty="0">
                <a:latin typeface="Comic Sans MS" pitchFamily="66" charset="0"/>
              </a:rPr>
              <a:t>≥ 140/90 </a:t>
            </a:r>
            <a:r>
              <a:rPr lang="cs-CZ" sz="1600" dirty="0" err="1">
                <a:latin typeface="Comic Sans MS" pitchFamily="66" charset="0"/>
              </a:rPr>
              <a:t>mmHg</a:t>
            </a:r>
            <a:r>
              <a:rPr lang="cs-CZ" sz="1600" dirty="0">
                <a:latin typeface="Comic Sans MS" pitchFamily="66" charset="0"/>
              </a:rPr>
              <a:t> u dospělého bez ohledu na věk v klidu </a:t>
            </a:r>
            <a:r>
              <a:rPr lang="cs-CZ" sz="1600" dirty="0" smtClean="0">
                <a:latin typeface="Comic Sans MS" pitchFamily="66" charset="0"/>
              </a:rPr>
              <a:t>(&gt; 10 </a:t>
            </a:r>
            <a:r>
              <a:rPr lang="cs-CZ" sz="1600" dirty="0">
                <a:latin typeface="Comic Sans MS" pitchFamily="66" charset="0"/>
              </a:rPr>
              <a:t>min) opakovaně min. 2× ze </a:t>
            </a:r>
            <a:r>
              <a:rPr lang="cs-CZ" sz="1600" dirty="0" smtClean="0">
                <a:latin typeface="Comic Sans MS" pitchFamily="66" charset="0"/>
              </a:rPr>
              <a:t>3 měření </a:t>
            </a:r>
            <a:r>
              <a:rPr lang="cs-CZ" sz="1600" dirty="0">
                <a:latin typeface="Comic Sans MS" pitchFamily="66" charset="0"/>
              </a:rPr>
              <a:t>v odstupu několika dní</a:t>
            </a:r>
          </a:p>
          <a:p>
            <a:r>
              <a:rPr lang="cs-CZ" sz="1600" dirty="0" smtClean="0">
                <a:latin typeface="Comic Sans MS" pitchFamily="66" charset="0"/>
              </a:rPr>
              <a:t>u </a:t>
            </a:r>
            <a:r>
              <a:rPr lang="cs-CZ" sz="1600" dirty="0">
                <a:latin typeface="Comic Sans MS" pitchFamily="66" charset="0"/>
              </a:rPr>
              <a:t>diabetiků a chronického selhání ledvin by měl být tlak &lt;</a:t>
            </a:r>
            <a:r>
              <a:rPr lang="cs-CZ" sz="1600" dirty="0" smtClean="0">
                <a:latin typeface="Comic Sans MS" pitchFamily="66" charset="0"/>
              </a:rPr>
              <a:t>130/80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tupeň</a:t>
            </a:r>
            <a:endParaRPr lang="cs-CZ" sz="16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mírná </a:t>
            </a:r>
            <a:r>
              <a:rPr lang="cs-CZ" sz="1600" dirty="0">
                <a:latin typeface="Comic Sans MS" pitchFamily="66" charset="0"/>
              </a:rPr>
              <a:t>140 – 179/90 – 104</a:t>
            </a:r>
          </a:p>
          <a:p>
            <a:r>
              <a:rPr lang="cs-CZ" sz="1600" dirty="0" smtClean="0">
                <a:latin typeface="Comic Sans MS" pitchFamily="66" charset="0"/>
              </a:rPr>
              <a:t>středně </a:t>
            </a:r>
            <a:r>
              <a:rPr lang="cs-CZ" sz="1600" dirty="0">
                <a:latin typeface="Comic Sans MS" pitchFamily="66" charset="0"/>
              </a:rPr>
              <a:t>závažná 180 – 199/105 - 114</a:t>
            </a:r>
          </a:p>
          <a:p>
            <a:r>
              <a:rPr lang="cs-CZ" sz="1600" dirty="0" smtClean="0">
                <a:latin typeface="Comic Sans MS" pitchFamily="66" charset="0"/>
              </a:rPr>
              <a:t>těžká </a:t>
            </a:r>
            <a:r>
              <a:rPr lang="cs-CZ" sz="1600" dirty="0">
                <a:latin typeface="Comic Sans MS" pitchFamily="66" charset="0"/>
              </a:rPr>
              <a:t>≥ 200/115</a:t>
            </a:r>
          </a:p>
          <a:p>
            <a:r>
              <a:rPr lang="cs-CZ" sz="1600" dirty="0" smtClean="0">
                <a:latin typeface="Comic Sans MS" pitchFamily="66" charset="0"/>
              </a:rPr>
              <a:t>izolovaná </a:t>
            </a:r>
            <a:r>
              <a:rPr lang="cs-CZ" sz="1600" dirty="0">
                <a:latin typeface="Comic Sans MS" pitchFamily="66" charset="0"/>
              </a:rPr>
              <a:t>systolická hypertenze </a:t>
            </a:r>
            <a:r>
              <a:rPr lang="cs-CZ" sz="1600" dirty="0" smtClean="0">
                <a:latin typeface="Comic Sans MS" pitchFamily="66" charset="0"/>
              </a:rPr>
              <a:t>STK </a:t>
            </a:r>
            <a:r>
              <a:rPr lang="cs-CZ" sz="1600" dirty="0">
                <a:latin typeface="Comic Sans MS" pitchFamily="66" charset="0"/>
              </a:rPr>
              <a:t>&gt;160 při DBP &lt;90 </a:t>
            </a:r>
            <a:r>
              <a:rPr lang="cs-CZ" sz="1600" dirty="0" err="1">
                <a:latin typeface="Comic Sans MS" pitchFamily="66" charset="0"/>
              </a:rPr>
              <a:t>mmHg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rezistentní </a:t>
            </a:r>
            <a:r>
              <a:rPr lang="cs-CZ" sz="1600" dirty="0">
                <a:latin typeface="Comic Sans MS" pitchFamily="66" charset="0"/>
              </a:rPr>
              <a:t>≥140/90 při kombinaci 3 antihypertenziv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Stádia</a:t>
            </a:r>
            <a:endParaRPr lang="cs-CZ" sz="16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I </a:t>
            </a:r>
            <a:r>
              <a:rPr lang="cs-CZ" sz="1600" dirty="0">
                <a:latin typeface="Comic Sans MS" pitchFamily="66" charset="0"/>
              </a:rPr>
              <a:t>– prosté zvýšení TK bez orgánových změn</a:t>
            </a:r>
          </a:p>
          <a:p>
            <a:r>
              <a:rPr lang="cs-CZ" sz="1600" dirty="0" smtClean="0">
                <a:latin typeface="Comic Sans MS" pitchFamily="66" charset="0"/>
              </a:rPr>
              <a:t>II </a:t>
            </a:r>
            <a:r>
              <a:rPr lang="cs-CZ" sz="1600" dirty="0">
                <a:latin typeface="Comic Sans MS" pitchFamily="66" charset="0"/>
              </a:rPr>
              <a:t>– hypertrofie LK, </a:t>
            </a:r>
            <a:r>
              <a:rPr lang="cs-CZ" sz="1600" dirty="0" err="1">
                <a:latin typeface="Comic Sans MS" pitchFamily="66" charset="0"/>
              </a:rPr>
              <a:t>mikroalbumin</a:t>
            </a:r>
            <a:r>
              <a:rPr lang="cs-CZ" sz="1600" dirty="0">
                <a:latin typeface="Comic Sans MS" pitchFamily="66" charset="0"/>
              </a:rPr>
              <a:t>-/proteinurie, kalcifikace aorty</a:t>
            </a:r>
          </a:p>
          <a:p>
            <a:r>
              <a:rPr lang="cs-CZ" sz="1600" dirty="0" smtClean="0">
                <a:latin typeface="Comic Sans MS" pitchFamily="66" charset="0"/>
              </a:rPr>
              <a:t>III </a:t>
            </a:r>
            <a:r>
              <a:rPr lang="cs-CZ" sz="1600" dirty="0">
                <a:latin typeface="Comic Sans MS" pitchFamily="66" charset="0"/>
              </a:rPr>
              <a:t>– srdeční selhání, renální insuficience, CMP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32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861248" cy="5184576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není </a:t>
            </a:r>
            <a:r>
              <a:rPr lang="cs-CZ" sz="1600" dirty="0">
                <a:latin typeface="Comic Sans MS" pitchFamily="66" charset="0"/>
              </a:rPr>
              <a:t>jen prostou </a:t>
            </a:r>
            <a:r>
              <a:rPr lang="cs-CZ" sz="1600" dirty="0" err="1">
                <a:latin typeface="Comic Sans MS" pitchFamily="66" charset="0"/>
              </a:rPr>
              <a:t>hemodynamickou</a:t>
            </a:r>
            <a:r>
              <a:rPr lang="cs-CZ" sz="1600" dirty="0">
                <a:latin typeface="Comic Sans MS" pitchFamily="66" charset="0"/>
              </a:rPr>
              <a:t> odchylkou ale je až v 80% případů sdružena s </a:t>
            </a:r>
            <a:r>
              <a:rPr lang="cs-CZ" sz="1600" dirty="0" smtClean="0">
                <a:latin typeface="Comic Sans MS" pitchFamily="66" charset="0"/>
              </a:rPr>
              <a:t>řadou metabolických </a:t>
            </a:r>
            <a:r>
              <a:rPr lang="cs-CZ" sz="1600" dirty="0">
                <a:latin typeface="Comic Sans MS" pitchFamily="66" charset="0"/>
              </a:rPr>
              <a:t>odchylek</a:t>
            </a:r>
          </a:p>
          <a:p>
            <a:r>
              <a:rPr lang="cs-CZ" sz="1600" dirty="0" smtClean="0">
                <a:latin typeface="Comic Sans MS" pitchFamily="66" charset="0"/>
              </a:rPr>
              <a:t>inzulinová </a:t>
            </a:r>
            <a:r>
              <a:rPr lang="cs-CZ" sz="1600" dirty="0">
                <a:latin typeface="Comic Sans MS" pitchFamily="66" charset="0"/>
              </a:rPr>
              <a:t>rezistence / porušená glukózová tolerance / diabetes</a:t>
            </a:r>
          </a:p>
          <a:p>
            <a:r>
              <a:rPr lang="cs-CZ" sz="1600" dirty="0" smtClean="0">
                <a:latin typeface="Comic Sans MS" pitchFamily="66" charset="0"/>
              </a:rPr>
              <a:t>obezita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dyslipidemie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jejich </a:t>
            </a:r>
            <a:r>
              <a:rPr lang="cs-CZ" sz="1600" dirty="0">
                <a:latin typeface="Comic Sans MS" pitchFamily="66" charset="0"/>
              </a:rPr>
              <a:t>společný výskyt je častější než by odpovídalo náhodnému </a:t>
            </a:r>
            <a:r>
              <a:rPr lang="cs-CZ" sz="1600" dirty="0" err="1">
                <a:latin typeface="Comic Sans MS" pitchFamily="66" charset="0"/>
              </a:rPr>
              <a:t>souvýskytu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= </a:t>
            </a:r>
            <a:r>
              <a:rPr lang="cs-CZ" sz="1600" b="1" dirty="0" smtClean="0">
                <a:latin typeface="Comic Sans MS" pitchFamily="66" charset="0"/>
              </a:rPr>
              <a:t>METABOLICKÝ </a:t>
            </a:r>
            <a:r>
              <a:rPr lang="cs-CZ" sz="1600" b="1" dirty="0">
                <a:latin typeface="Comic Sans MS" pitchFamily="66" charset="0"/>
              </a:rPr>
              <a:t>SYNDROM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G</a:t>
            </a: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enetický </a:t>
            </a: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základ EH</a:t>
            </a:r>
          </a:p>
          <a:p>
            <a:r>
              <a:rPr lang="cs-CZ" sz="1600" dirty="0" smtClean="0">
                <a:latin typeface="Comic Sans MS" pitchFamily="66" charset="0"/>
              </a:rPr>
              <a:t>20 – 40 % </a:t>
            </a:r>
            <a:r>
              <a:rPr lang="cs-CZ" sz="1600" dirty="0">
                <a:latin typeface="Comic Sans MS" pitchFamily="66" charset="0"/>
              </a:rPr>
              <a:t>variability TK je určeno geneticky</a:t>
            </a:r>
          </a:p>
          <a:p>
            <a:r>
              <a:rPr lang="cs-CZ" sz="1600" dirty="0" smtClean="0">
                <a:latin typeface="Comic Sans MS" pitchFamily="66" charset="0"/>
              </a:rPr>
              <a:t>hypertenze </a:t>
            </a:r>
            <a:r>
              <a:rPr lang="cs-CZ" sz="1600" dirty="0">
                <a:latin typeface="Comic Sans MS" pitchFamily="66" charset="0"/>
              </a:rPr>
              <a:t>je jednoznačným rizikovým faktorem kardiovaskulární </a:t>
            </a:r>
            <a:r>
              <a:rPr lang="cs-CZ" sz="1600" dirty="0" smtClean="0">
                <a:latin typeface="Comic Sans MS" pitchFamily="66" charset="0"/>
              </a:rPr>
              <a:t>a cerebrovaskulární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mortality </a:t>
            </a:r>
            <a:r>
              <a:rPr lang="cs-CZ" sz="1600" dirty="0">
                <a:latin typeface="Comic Sans MS" pitchFamily="66" charset="0"/>
              </a:rPr>
              <a:t>a rizikovým faktorem selhání ledvin</a:t>
            </a:r>
          </a:p>
          <a:p>
            <a:r>
              <a:rPr lang="cs-CZ" sz="1600" dirty="0" smtClean="0">
                <a:latin typeface="Comic Sans MS" pitchFamily="66" charset="0"/>
              </a:rPr>
              <a:t>vzestup </a:t>
            </a:r>
            <a:r>
              <a:rPr lang="cs-CZ" sz="1600" dirty="0">
                <a:latin typeface="Comic Sans MS" pitchFamily="66" charset="0"/>
              </a:rPr>
              <a:t>o každých </a:t>
            </a:r>
            <a:r>
              <a:rPr lang="cs-CZ" sz="1600" dirty="0" smtClean="0">
                <a:latin typeface="Comic Sans MS" pitchFamily="66" charset="0"/>
              </a:rPr>
              <a:t>20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SBP a </a:t>
            </a:r>
            <a:r>
              <a:rPr lang="cs-CZ" sz="1600" dirty="0" smtClean="0">
                <a:latin typeface="Comic Sans MS" pitchFamily="66" charset="0"/>
              </a:rPr>
              <a:t>10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DBP zdvojnásobuje </a:t>
            </a:r>
            <a:r>
              <a:rPr lang="cs-CZ" sz="1600" dirty="0" smtClean="0">
                <a:latin typeface="Comic Sans MS" pitchFamily="66" charset="0"/>
              </a:rPr>
              <a:t>riziko (významně </a:t>
            </a:r>
            <a:r>
              <a:rPr lang="cs-CZ" sz="1600" dirty="0">
                <a:latin typeface="Comic Sans MS" pitchFamily="66" charset="0"/>
              </a:rPr>
              <a:t>potencuje proces </a:t>
            </a:r>
            <a:r>
              <a:rPr lang="cs-CZ" sz="1600" dirty="0" err="1">
                <a:latin typeface="Comic Sans MS" pitchFamily="66" charset="0"/>
              </a:rPr>
              <a:t>aterogeneze</a:t>
            </a:r>
            <a:r>
              <a:rPr lang="cs-CZ" sz="1600" dirty="0">
                <a:latin typeface="Comic Sans MS" pitchFamily="66" charset="0"/>
              </a:rPr>
              <a:t> – mechanické poškození endotelu usnadňuje působení </a:t>
            </a:r>
            <a:r>
              <a:rPr lang="cs-CZ" sz="1600" dirty="0" smtClean="0">
                <a:latin typeface="Comic Sans MS" pitchFamily="66" charset="0"/>
              </a:rPr>
              <a:t>všech ostatních faktorů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 při </a:t>
            </a:r>
            <a:r>
              <a:rPr lang="cs-CZ" sz="1600" dirty="0">
                <a:latin typeface="Comic Sans MS" pitchFamily="66" charset="0"/>
              </a:rPr>
              <a:t>již rozvinuté ateroskleróze napomáhá její akutní manifestaci (ruptura plátu)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16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Vnější faktory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příjem </a:t>
            </a:r>
            <a:r>
              <a:rPr lang="cs-CZ" sz="1600" dirty="0">
                <a:latin typeface="Comic Sans MS" pitchFamily="66" charset="0"/>
              </a:rPr>
              <a:t>Na (soli)</a:t>
            </a:r>
          </a:p>
          <a:p>
            <a:r>
              <a:rPr lang="cs-CZ" sz="1600" dirty="0" smtClean="0">
                <a:latin typeface="Comic Sans MS" pitchFamily="66" charset="0"/>
              </a:rPr>
              <a:t>po </a:t>
            </a:r>
            <a:r>
              <a:rPr lang="cs-CZ" sz="1600" dirty="0">
                <a:latin typeface="Comic Sans MS" pitchFamily="66" charset="0"/>
              </a:rPr>
              <a:t>snížení příjmu obvykle pokles TK (i když ne vždy)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citlivost k Na se uplatňuje zejm. v </a:t>
            </a:r>
            <a:r>
              <a:rPr lang="cs-CZ" sz="1600" dirty="0" smtClean="0">
                <a:latin typeface="Comic Sans MS" pitchFamily="66" charset="0"/>
              </a:rPr>
              <a:t>některých populacích </a:t>
            </a:r>
            <a:r>
              <a:rPr lang="cs-CZ" sz="1600" dirty="0">
                <a:latin typeface="Comic Sans MS" pitchFamily="66" charset="0"/>
              </a:rPr>
              <a:t>(zejm. černoši), kde je příjem Na obecně </a:t>
            </a:r>
            <a:r>
              <a:rPr lang="cs-CZ" sz="1600" dirty="0" smtClean="0">
                <a:latin typeface="Comic Sans MS" pitchFamily="66" charset="0"/>
              </a:rPr>
              <a:t>nízký, a proto </a:t>
            </a:r>
            <a:r>
              <a:rPr lang="cs-CZ" sz="1600" dirty="0">
                <a:latin typeface="Comic Sans MS" pitchFamily="66" charset="0"/>
              </a:rPr>
              <a:t>je zajištěna intenzivní reabsorpce </a:t>
            </a:r>
            <a:r>
              <a:rPr lang="cs-CZ" sz="1600" dirty="0" smtClean="0">
                <a:latin typeface="Comic Sans MS" pitchFamily="66" charset="0"/>
              </a:rPr>
              <a:t>Na (přetrvává </a:t>
            </a:r>
            <a:r>
              <a:rPr lang="cs-CZ" sz="1600" dirty="0">
                <a:latin typeface="Comic Sans MS" pitchFamily="66" charset="0"/>
              </a:rPr>
              <a:t>i v jiných podmínkách - “gen otroků</a:t>
            </a:r>
            <a:r>
              <a:rPr lang="cs-CZ" sz="1600" dirty="0" smtClean="0">
                <a:latin typeface="Comic Sans MS" pitchFamily="66" charset="0"/>
              </a:rPr>
              <a:t>”)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na </a:t>
            </a:r>
            <a:r>
              <a:rPr lang="cs-CZ" sz="1600" dirty="0">
                <a:latin typeface="Comic Sans MS" pitchFamily="66" charset="0"/>
              </a:rPr>
              <a:t>druhou stranu např. v Evropě je příjem soli obecně </a:t>
            </a:r>
            <a:r>
              <a:rPr lang="cs-CZ" sz="1600" dirty="0" smtClean="0">
                <a:latin typeface="Comic Sans MS" pitchFamily="66" charset="0"/>
              </a:rPr>
              <a:t>vysoký, </a:t>
            </a:r>
            <a:r>
              <a:rPr lang="it-IT" sz="1600" dirty="0" smtClean="0">
                <a:latin typeface="Comic Sans MS" pitchFamily="66" charset="0"/>
              </a:rPr>
              <a:t>a </a:t>
            </a:r>
            <a:r>
              <a:rPr lang="it-IT" sz="1600" dirty="0">
                <a:latin typeface="Comic Sans MS" pitchFamily="66" charset="0"/>
              </a:rPr>
              <a:t>přesto ne všichni jsou </a:t>
            </a:r>
            <a:r>
              <a:rPr lang="it-IT" sz="1600" dirty="0" smtClean="0">
                <a:latin typeface="Comic Sans MS" pitchFamily="66" charset="0"/>
              </a:rPr>
              <a:t>hypertonici</a:t>
            </a:r>
            <a:r>
              <a:rPr lang="cs-CZ" sz="1600" dirty="0" smtClean="0">
                <a:latin typeface="Comic Sans MS" pitchFamily="66" charset="0"/>
              </a:rPr>
              <a:t> (evidentně </a:t>
            </a:r>
            <a:r>
              <a:rPr lang="cs-CZ" sz="1600" dirty="0">
                <a:latin typeface="Comic Sans MS" pitchFamily="66" charset="0"/>
              </a:rPr>
              <a:t>různá </a:t>
            </a:r>
            <a:r>
              <a:rPr lang="cs-CZ" sz="1600" dirty="0" smtClean="0">
                <a:latin typeface="Comic Sans MS" pitchFamily="66" charset="0"/>
              </a:rPr>
              <a:t>citlivost)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latin typeface="Comic Sans MS" pitchFamily="66" charset="0"/>
              </a:rPr>
              <a:t>chronický </a:t>
            </a:r>
            <a:r>
              <a:rPr lang="cs-CZ" sz="1600" dirty="0">
                <a:latin typeface="Comic Sans MS" pitchFamily="66" charset="0"/>
              </a:rPr>
              <a:t>stres</a:t>
            </a:r>
          </a:p>
          <a:p>
            <a:r>
              <a:rPr lang="cs-CZ" sz="1600" dirty="0" smtClean="0">
                <a:latin typeface="Comic Sans MS" pitchFamily="66" charset="0"/>
              </a:rPr>
              <a:t>zpočátku </a:t>
            </a:r>
            <a:r>
              <a:rPr lang="cs-CZ" sz="1600" dirty="0">
                <a:latin typeface="Comic Sans MS" pitchFamily="66" charset="0"/>
              </a:rPr>
              <a:t>reaktivní ↑ TK vede k </a:t>
            </a:r>
            <a:r>
              <a:rPr lang="cs-CZ" sz="1600" dirty="0" err="1">
                <a:latin typeface="Comic Sans MS" pitchFamily="66" charset="0"/>
              </a:rPr>
              <a:t>remodelaci</a:t>
            </a:r>
            <a:r>
              <a:rPr lang="cs-CZ" sz="1600" dirty="0">
                <a:latin typeface="Comic Sans MS" pitchFamily="66" charset="0"/>
              </a:rPr>
              <a:t> cévní </a:t>
            </a:r>
            <a:r>
              <a:rPr lang="cs-CZ" sz="1600" dirty="0" smtClean="0">
                <a:latin typeface="Comic Sans MS" pitchFamily="66" charset="0"/>
              </a:rPr>
              <a:t>stěny, a tím fixaci hypertenze (prokázáno </a:t>
            </a:r>
            <a:r>
              <a:rPr lang="cs-CZ" sz="1600" dirty="0">
                <a:latin typeface="Comic Sans MS" pitchFamily="66" charset="0"/>
              </a:rPr>
              <a:t>např. studiemi srovnávající skupiny osob </a:t>
            </a:r>
            <a:r>
              <a:rPr lang="cs-CZ" sz="1600" dirty="0" smtClean="0">
                <a:latin typeface="Comic Sans MS" pitchFamily="66" charset="0"/>
              </a:rPr>
              <a:t>stejného věku </a:t>
            </a:r>
            <a:r>
              <a:rPr lang="cs-CZ" sz="1600" dirty="0">
                <a:latin typeface="Comic Sans MS" pitchFamily="66" charset="0"/>
              </a:rPr>
              <a:t>a pohlaví ale různých </a:t>
            </a:r>
            <a:r>
              <a:rPr lang="cs-CZ" sz="1600" dirty="0" smtClean="0">
                <a:latin typeface="Comic Sans MS" pitchFamily="66" charset="0"/>
              </a:rPr>
              <a:t>profesí = </a:t>
            </a:r>
            <a:r>
              <a:rPr lang="cs-CZ" sz="1600" dirty="0">
                <a:latin typeface="Comic Sans MS" pitchFamily="66" charset="0"/>
              </a:rPr>
              <a:t>úrovní </a:t>
            </a:r>
            <a:r>
              <a:rPr lang="cs-CZ" sz="1600" dirty="0" smtClean="0">
                <a:latin typeface="Comic Sans MS" pitchFamily="66" charset="0"/>
              </a:rPr>
              <a:t>stresu </a:t>
            </a:r>
            <a:r>
              <a:rPr lang="cs-CZ" sz="1600" dirty="0">
                <a:latin typeface="Comic Sans MS" pitchFamily="66" charset="0"/>
              </a:rPr>
              <a:t>žijících </a:t>
            </a:r>
            <a:r>
              <a:rPr lang="cs-CZ" sz="1600" dirty="0" smtClean="0">
                <a:latin typeface="Comic Sans MS" pitchFamily="66" charset="0"/>
              </a:rPr>
              <a:t>ve stejném </a:t>
            </a:r>
            <a:r>
              <a:rPr lang="cs-CZ" sz="1600" dirty="0">
                <a:latin typeface="Comic Sans MS" pitchFamily="66" charset="0"/>
              </a:rPr>
              <a:t>prostředí </a:t>
            </a:r>
            <a:r>
              <a:rPr lang="cs-CZ" sz="1600" dirty="0" smtClean="0">
                <a:latin typeface="Comic Sans MS" pitchFamily="66" charset="0"/>
              </a:rPr>
              <a:t>např. jeptišky</a:t>
            </a:r>
            <a:r>
              <a:rPr lang="cs-CZ" sz="1600" dirty="0">
                <a:latin typeface="Comic Sans MS" pitchFamily="66" charset="0"/>
              </a:rPr>
              <a:t>, letečtí </a:t>
            </a:r>
            <a:r>
              <a:rPr lang="cs-CZ" sz="1600" dirty="0" smtClean="0">
                <a:latin typeface="Comic Sans MS" pitchFamily="66" charset="0"/>
              </a:rPr>
              <a:t>dispečeři)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nárůst </a:t>
            </a:r>
            <a:r>
              <a:rPr lang="cs-CZ" sz="1600" dirty="0">
                <a:latin typeface="Comic Sans MS" pitchFamily="66" charset="0"/>
              </a:rPr>
              <a:t>tělesné váhy / nadváha / </a:t>
            </a:r>
            <a:r>
              <a:rPr lang="cs-CZ" sz="1600" dirty="0" smtClean="0">
                <a:latin typeface="Comic Sans MS" pitchFamily="66" charset="0"/>
              </a:rPr>
              <a:t>obezita</a:t>
            </a:r>
          </a:p>
          <a:p>
            <a:pPr>
              <a:buFont typeface="+mj-lt"/>
              <a:buAutoNum type="arabicPeriod" startAt="3"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alkohol </a:t>
            </a:r>
            <a:r>
              <a:rPr lang="cs-CZ" sz="1600" dirty="0">
                <a:latin typeface="Comic Sans MS" pitchFamily="66" charset="0"/>
              </a:rPr>
              <a:t>?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92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Patogeneze</a:t>
            </a:r>
            <a:r>
              <a:rPr lang="cs-CZ" sz="1600" dirty="0" smtClean="0">
                <a:latin typeface="Comic Sans MS" pitchFamily="66" charset="0"/>
              </a:rPr>
              <a:t> – heterogenní onemocnění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srdeční výdej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aktivita sympatického nervového systému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citlivost k inzulinu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senzitivita </a:t>
            </a:r>
            <a:r>
              <a:rPr lang="cs-CZ" sz="1600" dirty="0" err="1">
                <a:latin typeface="Comic Sans MS" pitchFamily="66" charset="0"/>
              </a:rPr>
              <a:t>baroreflexu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aktivace </a:t>
            </a:r>
            <a:r>
              <a:rPr lang="cs-CZ" sz="1600" dirty="0">
                <a:latin typeface="Comic Sans MS" pitchFamily="66" charset="0"/>
              </a:rPr>
              <a:t>osy hypotalamus - hypofýza (ACTH) - nadledvina (glukokortikoidy a aldosteron)</a:t>
            </a: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velikost levé komory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cirkulující volum</a:t>
            </a:r>
          </a:p>
          <a:p>
            <a:r>
              <a:rPr lang="cs-CZ" sz="1600" dirty="0" smtClean="0">
                <a:latin typeface="Comic Sans MS" pitchFamily="66" charset="0"/>
              </a:rPr>
              <a:t>vyšší </a:t>
            </a:r>
            <a:r>
              <a:rPr lang="cs-CZ" sz="1600" dirty="0">
                <a:latin typeface="Comic Sans MS" pitchFamily="66" charset="0"/>
              </a:rPr>
              <a:t>plazmatické hladiny jednotlivých součástí RAS (t.j. hladina reninu, ACE, AGT)</a:t>
            </a:r>
          </a:p>
          <a:p>
            <a:r>
              <a:rPr lang="cs-CZ" sz="1600" dirty="0" smtClean="0">
                <a:latin typeface="Comic Sans MS" pitchFamily="66" charset="0"/>
              </a:rPr>
              <a:t>variabilita </a:t>
            </a:r>
            <a:r>
              <a:rPr lang="cs-CZ" sz="1600" dirty="0">
                <a:latin typeface="Comic Sans MS" pitchFamily="66" charset="0"/>
              </a:rPr>
              <a:t>enzymů syntetizujících steroidy, zejm. aldosteron-</a:t>
            </a:r>
            <a:r>
              <a:rPr lang="cs-CZ" sz="1600" dirty="0" err="1">
                <a:latin typeface="Comic Sans MS" pitchFamily="66" charset="0"/>
              </a:rPr>
              <a:t>syntetázy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citlivost k Na (centrální </a:t>
            </a:r>
            <a:r>
              <a:rPr lang="cs-CZ" sz="1600" dirty="0" err="1">
                <a:latin typeface="Comic Sans MS" pitchFamily="66" charset="0"/>
              </a:rPr>
              <a:t>osmorecepce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>
                <a:latin typeface="Comic Sans MS" pitchFamily="66" charset="0"/>
              </a:rPr>
              <a:t>tubuluglomerulární</a:t>
            </a:r>
            <a:r>
              <a:rPr lang="cs-CZ" sz="1600" dirty="0">
                <a:latin typeface="Comic Sans MS" pitchFamily="66" charset="0"/>
              </a:rPr>
              <a:t> zpětná vazba)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citlivost k inzulinu</a:t>
            </a:r>
          </a:p>
          <a:p>
            <a:r>
              <a:rPr lang="cs-CZ" sz="1600" dirty="0" smtClean="0">
                <a:latin typeface="Comic Sans MS" pitchFamily="66" charset="0"/>
              </a:rPr>
              <a:t>změny </a:t>
            </a:r>
            <a:r>
              <a:rPr lang="cs-CZ" sz="1600" dirty="0">
                <a:latin typeface="Comic Sans MS" pitchFamily="66" charset="0"/>
              </a:rPr>
              <a:t>hladin nebo působení atriálního </a:t>
            </a:r>
            <a:r>
              <a:rPr lang="cs-CZ" sz="1600" dirty="0" err="1">
                <a:latin typeface="Comic Sans MS" pitchFamily="66" charset="0"/>
              </a:rPr>
              <a:t>natriuretického</a:t>
            </a:r>
            <a:r>
              <a:rPr lang="cs-CZ" sz="1600" dirty="0">
                <a:latin typeface="Comic Sans MS" pitchFamily="66" charset="0"/>
              </a:rPr>
              <a:t> peptidu (ANP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52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periferní rezistenci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aktivita sympatického nervového systému</a:t>
            </a:r>
          </a:p>
          <a:p>
            <a:r>
              <a:rPr lang="cs-CZ" sz="1600" dirty="0" smtClean="0">
                <a:latin typeface="Comic Sans MS" pitchFamily="66" charset="0"/>
              </a:rPr>
              <a:t>vyšší </a:t>
            </a:r>
            <a:r>
              <a:rPr lang="cs-CZ" sz="1600" dirty="0">
                <a:latin typeface="Comic Sans MS" pitchFamily="66" charset="0"/>
              </a:rPr>
              <a:t>plazmatické hladiny jednotlivých součástí RAS (t.j. hladina reninu, ACE, AGT)</a:t>
            </a: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aktivace ATR1 jako důsledek </a:t>
            </a:r>
            <a:r>
              <a:rPr lang="cs-CZ" sz="1600" dirty="0" err="1">
                <a:latin typeface="Comic Sans MS" pitchFamily="66" charset="0"/>
              </a:rPr>
              <a:t>genet</a:t>
            </a:r>
            <a:r>
              <a:rPr lang="cs-CZ" sz="1600" dirty="0">
                <a:latin typeface="Comic Sans MS" pitchFamily="66" charset="0"/>
              </a:rPr>
              <a:t>. variability</a:t>
            </a:r>
          </a:p>
          <a:p>
            <a:r>
              <a:rPr lang="cs-CZ" sz="1600" dirty="0" err="1" smtClean="0">
                <a:latin typeface="Comic Sans MS" pitchFamily="66" charset="0"/>
              </a:rPr>
              <a:t>kalikrein</a:t>
            </a:r>
            <a:r>
              <a:rPr lang="cs-CZ" sz="1600" dirty="0" smtClean="0">
                <a:latin typeface="Comic Sans MS" pitchFamily="66" charset="0"/>
              </a:rPr>
              <a:t>-kininový </a:t>
            </a:r>
            <a:r>
              <a:rPr lang="cs-CZ" sz="1600" dirty="0">
                <a:latin typeface="Comic Sans MS" pitchFamily="66" charset="0"/>
              </a:rPr>
              <a:t>systém</a:t>
            </a:r>
          </a:p>
          <a:p>
            <a:r>
              <a:rPr lang="cs-CZ" sz="1600" dirty="0" smtClean="0">
                <a:latin typeface="Comic Sans MS" pitchFamily="66" charset="0"/>
              </a:rPr>
              <a:t>poměr </a:t>
            </a:r>
            <a:r>
              <a:rPr lang="cs-CZ" sz="1600" dirty="0">
                <a:latin typeface="Comic Sans MS" pitchFamily="66" charset="0"/>
              </a:rPr>
              <a:t>mezi hladinami para-/</a:t>
            </a:r>
            <a:r>
              <a:rPr lang="cs-CZ" sz="1600" dirty="0" err="1">
                <a:latin typeface="Comic Sans MS" pitchFamily="66" charset="0"/>
              </a:rPr>
              <a:t>autokrinních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vazopresorických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endotelin</a:t>
            </a:r>
            <a:r>
              <a:rPr lang="cs-CZ" sz="1600" dirty="0">
                <a:latin typeface="Comic Sans MS" pitchFamily="66" charset="0"/>
              </a:rPr>
              <a:t>, TXA) a </a:t>
            </a:r>
            <a:r>
              <a:rPr lang="cs-CZ" sz="1600" dirty="0" err="1" smtClean="0">
                <a:latin typeface="Comic Sans MS" pitchFamily="66" charset="0"/>
              </a:rPr>
              <a:t>vazodilatačních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mediátorů </a:t>
            </a:r>
            <a:r>
              <a:rPr lang="cs-CZ" sz="1600" dirty="0">
                <a:latin typeface="Comic Sans MS" pitchFamily="66" charset="0"/>
              </a:rPr>
              <a:t>(NO, adenosin)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4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poddajnost, hypertrofii a </a:t>
            </a:r>
            <a:r>
              <a:rPr lang="cs-CZ" sz="1600" dirty="0" err="1">
                <a:solidFill>
                  <a:srgbClr val="FFC000"/>
                </a:solidFill>
                <a:latin typeface="Comic Sans MS" pitchFamily="66" charset="0"/>
              </a:rPr>
              <a:t>remodelaci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 cév</a:t>
            </a:r>
          </a:p>
          <a:p>
            <a:r>
              <a:rPr lang="pl-PL" sz="1600" dirty="0" smtClean="0">
                <a:latin typeface="Comic Sans MS" pitchFamily="66" charset="0"/>
              </a:rPr>
              <a:t>růstové </a:t>
            </a:r>
            <a:r>
              <a:rPr lang="pl-PL" sz="1600" dirty="0">
                <a:latin typeface="Comic Sans MS" pitchFamily="66" charset="0"/>
              </a:rPr>
              <a:t>faktory jejich receptory</a:t>
            </a:r>
          </a:p>
          <a:p>
            <a:r>
              <a:rPr lang="cs-CZ" sz="1600" dirty="0" smtClean="0">
                <a:latin typeface="Comic Sans MS" pitchFamily="66" charset="0"/>
              </a:rPr>
              <a:t>oxidační </a:t>
            </a:r>
            <a:r>
              <a:rPr lang="cs-CZ" sz="1600" dirty="0">
                <a:latin typeface="Comic Sans MS" pitchFamily="66" charset="0"/>
              </a:rPr>
              <a:t>stres</a:t>
            </a:r>
          </a:p>
          <a:p>
            <a:r>
              <a:rPr lang="pt-BR" sz="1600" dirty="0" smtClean="0">
                <a:latin typeface="Comic Sans MS" pitchFamily="66" charset="0"/>
              </a:rPr>
              <a:t>změněné </a:t>
            </a:r>
            <a:r>
              <a:rPr lang="pt-BR" sz="1600" dirty="0">
                <a:latin typeface="Comic Sans MS" pitchFamily="66" charset="0"/>
              </a:rPr>
              <a:t>transportní procesy na buněčné membráně (Na</a:t>
            </a:r>
            <a:r>
              <a:rPr lang="pt-BR" sz="1600" baseline="30000" dirty="0">
                <a:latin typeface="Comic Sans MS" pitchFamily="66" charset="0"/>
              </a:rPr>
              <a:t>+</a:t>
            </a:r>
            <a:r>
              <a:rPr lang="pt-BR" sz="1600" dirty="0">
                <a:latin typeface="Comic Sans MS" pitchFamily="66" charset="0"/>
              </a:rPr>
              <a:t>/H</a:t>
            </a:r>
            <a:r>
              <a:rPr lang="pt-BR" sz="1600" baseline="30000" dirty="0">
                <a:latin typeface="Comic Sans MS" pitchFamily="66" charset="0"/>
              </a:rPr>
              <a:t>+</a:t>
            </a:r>
            <a:r>
              <a:rPr lang="pt-BR" sz="1600" dirty="0">
                <a:latin typeface="Comic Sans MS" pitchFamily="66" charset="0"/>
              </a:rPr>
              <a:t> transport)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ostatní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snížený </a:t>
            </a:r>
            <a:r>
              <a:rPr lang="cs-CZ" sz="1600" dirty="0">
                <a:latin typeface="Comic Sans MS" pitchFamily="66" charset="0"/>
              </a:rPr>
              <a:t>počet nefronů</a:t>
            </a:r>
          </a:p>
          <a:p>
            <a:r>
              <a:rPr lang="cs-CZ" sz="1600" dirty="0" smtClean="0">
                <a:latin typeface="Comic Sans MS" pitchFamily="66" charset="0"/>
              </a:rPr>
              <a:t>fetální </a:t>
            </a:r>
            <a:r>
              <a:rPr lang="cs-CZ" sz="1600" dirty="0">
                <a:latin typeface="Comic Sans MS" pitchFamily="66" charset="0"/>
              </a:rPr>
              <a:t>programování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18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inzulinová rezistence</a:t>
            </a:r>
          </a:p>
          <a:p>
            <a:pPr marL="0" indent="0">
              <a:buNone/>
            </a:pPr>
            <a:r>
              <a:rPr lang="cs-CZ" sz="1600" dirty="0">
                <a:latin typeface="Comic Sans MS" pitchFamily="66" charset="0"/>
              </a:rPr>
              <a:t>i</a:t>
            </a:r>
            <a:r>
              <a:rPr lang="cs-CZ" sz="1600" dirty="0" smtClean="0">
                <a:latin typeface="Comic Sans MS" pitchFamily="66" charset="0"/>
              </a:rPr>
              <a:t>nzulin:</a:t>
            </a:r>
          </a:p>
          <a:p>
            <a:r>
              <a:rPr lang="cs-CZ" sz="1600" dirty="0">
                <a:latin typeface="Comic Sans MS" pitchFamily="66" charset="0"/>
              </a:rPr>
              <a:t>m</a:t>
            </a:r>
            <a:r>
              <a:rPr lang="cs-CZ" sz="1600" dirty="0" smtClean="0">
                <a:latin typeface="Comic Sans MS" pitchFamily="66" charset="0"/>
              </a:rPr>
              <a:t>á anti-</a:t>
            </a:r>
            <a:r>
              <a:rPr lang="cs-CZ" sz="1600" dirty="0" err="1" smtClean="0">
                <a:latin typeface="Comic Sans MS" pitchFamily="66" charset="0"/>
              </a:rPr>
              <a:t>natriuretický</a:t>
            </a:r>
            <a:r>
              <a:rPr lang="cs-CZ" sz="1600" dirty="0" smtClean="0">
                <a:latin typeface="Comic Sans MS" pitchFamily="66" charset="0"/>
              </a:rPr>
              <a:t> efekt (stimuluje </a:t>
            </a:r>
            <a:r>
              <a:rPr lang="cs-CZ" sz="1600" dirty="0">
                <a:latin typeface="Comic Sans MS" pitchFamily="66" charset="0"/>
              </a:rPr>
              <a:t>Na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/K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ATP-</a:t>
            </a:r>
            <a:r>
              <a:rPr lang="cs-CZ" sz="1600" dirty="0" err="1">
                <a:latin typeface="Comic Sans MS" pitchFamily="66" charset="0"/>
              </a:rPr>
              <a:t>ázu</a:t>
            </a:r>
            <a:r>
              <a:rPr lang="cs-CZ" sz="1600" dirty="0">
                <a:latin typeface="Comic Sans MS" pitchFamily="66" charset="0"/>
              </a:rPr>
              <a:t> → zvýšená </a:t>
            </a:r>
            <a:r>
              <a:rPr lang="cs-CZ" sz="1600" dirty="0" err="1">
                <a:latin typeface="Comic Sans MS" pitchFamily="66" charset="0"/>
              </a:rPr>
              <a:t>reabsorbce</a:t>
            </a:r>
            <a:r>
              <a:rPr lang="cs-CZ" sz="1600" dirty="0">
                <a:latin typeface="Comic Sans MS" pitchFamily="66" charset="0"/>
              </a:rPr>
              <a:t> Na </a:t>
            </a:r>
            <a:r>
              <a:rPr lang="cs-CZ" sz="1600" dirty="0" smtClean="0">
                <a:latin typeface="Comic Sans MS" pitchFamily="66" charset="0"/>
              </a:rPr>
              <a:t>v </a:t>
            </a:r>
            <a:r>
              <a:rPr lang="cs-CZ" sz="1600" dirty="0" err="1" smtClean="0">
                <a:latin typeface="Comic Sans MS" pitchFamily="66" charset="0"/>
              </a:rPr>
              <a:t>prox</a:t>
            </a:r>
            <a:r>
              <a:rPr lang="cs-CZ" sz="1600" dirty="0">
                <a:latin typeface="Comic Sans MS" pitchFamily="66" charset="0"/>
              </a:rPr>
              <a:t>. i </a:t>
            </a:r>
            <a:r>
              <a:rPr lang="cs-CZ" sz="1600" dirty="0" err="1">
                <a:latin typeface="Comic Sans MS" pitchFamily="66" charset="0"/>
              </a:rPr>
              <a:t>dist</a:t>
            </a:r>
            <a:r>
              <a:rPr lang="cs-CZ" sz="1600" dirty="0">
                <a:latin typeface="Comic Sans MS" pitchFamily="66" charset="0"/>
              </a:rPr>
              <a:t>. t</a:t>
            </a:r>
            <a:r>
              <a:rPr lang="cs-CZ" sz="1600" dirty="0" smtClean="0">
                <a:latin typeface="Comic Sans MS" pitchFamily="66" charset="0"/>
              </a:rPr>
              <a:t>ubulu)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zvyšuje </a:t>
            </a:r>
            <a:r>
              <a:rPr lang="cs-CZ" sz="1600" dirty="0">
                <a:latin typeface="Comic Sans MS" pitchFamily="66" charset="0"/>
              </a:rPr>
              <a:t>aktivitu </a:t>
            </a:r>
            <a:r>
              <a:rPr lang="cs-CZ" sz="1600" dirty="0" smtClean="0">
                <a:latin typeface="Comic Sans MS" pitchFamily="66" charset="0"/>
              </a:rPr>
              <a:t>sympatiku (</a:t>
            </a:r>
            <a:r>
              <a:rPr lang="en-US" sz="1600" dirty="0" err="1" smtClean="0">
                <a:latin typeface="Comic Sans MS" pitchFamily="66" charset="0"/>
              </a:rPr>
              <a:t>tedy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↑ CO, </a:t>
            </a:r>
            <a:r>
              <a:rPr lang="en-US" sz="1600" dirty="0" err="1">
                <a:latin typeface="Comic Sans MS" pitchFamily="66" charset="0"/>
              </a:rPr>
              <a:t>perif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en-US" sz="1600" dirty="0" err="1">
                <a:latin typeface="Comic Sans MS" pitchFamily="66" charset="0"/>
              </a:rPr>
              <a:t>rezistence</a:t>
            </a:r>
            <a:r>
              <a:rPr lang="en-US" sz="1600" dirty="0">
                <a:latin typeface="Comic Sans MS" pitchFamily="66" charset="0"/>
              </a:rPr>
              <a:t> a </a:t>
            </a:r>
            <a:r>
              <a:rPr lang="en-US" sz="1600" dirty="0" err="1">
                <a:latin typeface="Comic Sans MS" pitchFamily="66" charset="0"/>
              </a:rPr>
              <a:t>vazokonstrikce</a:t>
            </a:r>
            <a:r>
              <a:rPr lang="en-US" sz="1600" dirty="0">
                <a:latin typeface="Comic Sans MS" pitchFamily="66" charset="0"/>
              </a:rPr>
              <a:t> v </a:t>
            </a:r>
            <a:r>
              <a:rPr lang="en-US" sz="1600" dirty="0" err="1" smtClean="0">
                <a:latin typeface="Comic Sans MS" pitchFamily="66" charset="0"/>
              </a:rPr>
              <a:t>ledvině</a:t>
            </a:r>
            <a:r>
              <a:rPr lang="en-US" sz="1600" dirty="0" smtClean="0">
                <a:latin typeface="Comic Sans MS" pitchFamily="66" charset="0"/>
              </a:rPr>
              <a:t>,</a:t>
            </a:r>
            <a:r>
              <a:rPr lang="cs-CZ" sz="1600" dirty="0" smtClean="0">
                <a:latin typeface="Comic Sans MS" pitchFamily="66" charset="0"/>
              </a:rPr>
              <a:t> sekrece reninu)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sympatický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nervový systém</a:t>
            </a:r>
          </a:p>
          <a:p>
            <a:r>
              <a:rPr lang="pl-PL" sz="1600" dirty="0" smtClean="0">
                <a:latin typeface="Comic Sans MS" pitchFamily="66" charset="0"/>
              </a:rPr>
              <a:t>kontroluje Q = průtok (tedy CO) i R = </a:t>
            </a:r>
            <a:r>
              <a:rPr lang="pl-PL" sz="1600" dirty="0" smtClean="0">
                <a:latin typeface="Comic Sans MS" pitchFamily="66" charset="0"/>
              </a:rPr>
              <a:t>rezistenci</a:t>
            </a:r>
            <a:endParaRPr lang="pl-PL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noradrenalin </a:t>
            </a:r>
            <a:r>
              <a:rPr lang="cs-CZ" sz="1600" dirty="0">
                <a:latin typeface="Comic Sans MS" pitchFamily="66" charset="0"/>
              </a:rPr>
              <a:t>z adrenergních nerv. zakončení </a:t>
            </a:r>
            <a:r>
              <a:rPr lang="cs-CZ" sz="1600" dirty="0" smtClean="0">
                <a:latin typeface="Comic Sans MS" pitchFamily="66" charset="0"/>
              </a:rPr>
              <a:t>a cirkulující </a:t>
            </a:r>
            <a:r>
              <a:rPr lang="cs-CZ" sz="1600" dirty="0">
                <a:latin typeface="Comic Sans MS" pitchFamily="66" charset="0"/>
              </a:rPr>
              <a:t>adrenalin z dřeně </a:t>
            </a:r>
            <a:r>
              <a:rPr lang="cs-CZ" sz="1600" dirty="0" smtClean="0">
                <a:latin typeface="Comic Sans MS" pitchFamily="66" charset="0"/>
              </a:rPr>
              <a:t>nadledvin: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α1-</a:t>
            </a:r>
            <a:r>
              <a:rPr lang="cs-CZ" sz="1600" dirty="0">
                <a:latin typeface="Comic Sans MS" pitchFamily="66" charset="0"/>
              </a:rPr>
              <a:t>receptory - konstrikce </a:t>
            </a:r>
            <a:r>
              <a:rPr lang="cs-CZ" sz="1600" dirty="0" err="1">
                <a:latin typeface="Comic Sans MS" pitchFamily="66" charset="0"/>
              </a:rPr>
              <a:t>perif</a:t>
            </a:r>
            <a:r>
              <a:rPr lang="cs-CZ" sz="1600" dirty="0">
                <a:latin typeface="Comic Sans MS" pitchFamily="66" charset="0"/>
              </a:rPr>
              <a:t>. a</a:t>
            </a:r>
            <a:r>
              <a:rPr lang="cs-CZ" sz="1600" dirty="0" smtClean="0">
                <a:latin typeface="Comic Sans MS" pitchFamily="66" charset="0"/>
              </a:rPr>
              <a:t>rteriol (včetně </a:t>
            </a:r>
            <a:r>
              <a:rPr lang="cs-CZ" sz="1600" dirty="0" err="1">
                <a:latin typeface="Comic Sans MS" pitchFamily="66" charset="0"/>
              </a:rPr>
              <a:t>afferentní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>
                <a:latin typeface="Comic Sans MS" pitchFamily="66" charset="0"/>
              </a:rPr>
              <a:t>efferentní</a:t>
            </a:r>
            <a:r>
              <a:rPr lang="cs-CZ" sz="1600" dirty="0">
                <a:latin typeface="Comic Sans MS" pitchFamily="66" charset="0"/>
              </a:rPr>
              <a:t> arterioly → pokles RBF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renal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blood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flow</a:t>
            </a:r>
            <a:r>
              <a:rPr lang="cs-CZ" sz="1600" dirty="0" smtClean="0">
                <a:latin typeface="Comic Sans MS" pitchFamily="66" charset="0"/>
              </a:rPr>
              <a:t>) a GFR → </a:t>
            </a:r>
            <a:r>
              <a:rPr lang="cs-CZ" sz="1600" dirty="0">
                <a:latin typeface="Comic Sans MS" pitchFamily="66" charset="0"/>
              </a:rPr>
              <a:t>zvýšená </a:t>
            </a:r>
            <a:r>
              <a:rPr lang="cs-CZ" sz="1600" dirty="0" err="1">
                <a:latin typeface="Comic Sans MS" pitchFamily="66" charset="0"/>
              </a:rPr>
              <a:t>resorbce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Na)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β1-</a:t>
            </a:r>
            <a:r>
              <a:rPr lang="cs-CZ" sz="1600" dirty="0">
                <a:latin typeface="Comic Sans MS" pitchFamily="66" charset="0"/>
              </a:rPr>
              <a:t>receptory – v srdci </a:t>
            </a:r>
            <a:r>
              <a:rPr lang="cs-CZ" sz="1600" dirty="0" err="1">
                <a:latin typeface="Comic Sans MS" pitchFamily="66" charset="0"/>
              </a:rPr>
              <a:t>ionotropní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>
                <a:latin typeface="Comic Sans MS" pitchFamily="66" charset="0"/>
              </a:rPr>
              <a:t>chronotropní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účinek</a:t>
            </a: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β1-</a:t>
            </a:r>
            <a:r>
              <a:rPr lang="cs-CZ" sz="1600" dirty="0">
                <a:latin typeface="Comic Sans MS" pitchFamily="66" charset="0"/>
              </a:rPr>
              <a:t>receptory - v ledvině stimulují uvolnění reninu </a:t>
            </a:r>
            <a:r>
              <a:rPr lang="cs-CZ" sz="1600" dirty="0" smtClean="0">
                <a:latin typeface="Comic Sans MS" pitchFamily="66" charset="0"/>
              </a:rPr>
              <a:t>z granulárních JG b., </a:t>
            </a:r>
            <a:r>
              <a:rPr lang="cs-CZ" sz="1600" dirty="0">
                <a:latin typeface="Comic Sans MS" pitchFamily="66" charset="0"/>
              </a:rPr>
              <a:t>a tím aktivaci systémového RAS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83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8924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RAS – kaskáda enzymatických reakcí vedoucích k vytvoření ATII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systémový efekt</a:t>
            </a:r>
          </a:p>
          <a:p>
            <a:r>
              <a:rPr lang="cs-CZ" sz="1600" dirty="0" err="1" smtClean="0">
                <a:latin typeface="Comic Sans MS" pitchFamily="66" charset="0"/>
              </a:rPr>
              <a:t>vazopresorický</a:t>
            </a:r>
            <a:r>
              <a:rPr lang="cs-CZ" sz="1600" dirty="0" smtClean="0">
                <a:latin typeface="Comic Sans MS" pitchFamily="66" charset="0"/>
              </a:rPr>
              <a:t> efekt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aktivace fosfolipázy C → PIP2 (</a:t>
            </a:r>
            <a:r>
              <a:rPr lang="cs-CZ" sz="1600" dirty="0" err="1" smtClean="0">
                <a:latin typeface="Comic Sans MS" pitchFamily="66" charset="0"/>
              </a:rPr>
              <a:t>fosfatidylinositol</a:t>
            </a:r>
            <a:r>
              <a:rPr lang="cs-CZ" sz="1600" dirty="0" smtClean="0">
                <a:latin typeface="Comic Sans MS" pitchFamily="66" charset="0"/>
              </a:rPr>
              <a:t> 4,5-bifosfát)</a:t>
            </a:r>
            <a:r>
              <a:rPr lang="cs-CZ" sz="1600" dirty="0" smtClean="0"/>
              <a:t> </a:t>
            </a:r>
            <a:r>
              <a:rPr lang="cs-CZ" sz="1600" dirty="0" smtClean="0">
                <a:latin typeface="Comic Sans MS" pitchFamily="66" charset="0"/>
              </a:rPr>
              <a:t>štěpen na IP3 a DAG → mobilizace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intracelulárního Ca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stimulace uvolňování </a:t>
            </a:r>
            <a:r>
              <a:rPr lang="cs-CZ" sz="1600" dirty="0" smtClean="0">
                <a:solidFill>
                  <a:srgbClr val="00B0F0"/>
                </a:solidFill>
                <a:latin typeface="Comic Sans MS" pitchFamily="66" charset="0"/>
              </a:rPr>
              <a:t>aldosteronu</a:t>
            </a:r>
            <a:r>
              <a:rPr lang="cs-CZ" sz="1600" dirty="0" smtClean="0">
                <a:latin typeface="Comic Sans MS" pitchFamily="66" charset="0"/>
              </a:rPr>
              <a:t> v kůře nadledvin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 smtClean="0">
                <a:latin typeface="Comic Sans MS" pitchFamily="66" charset="0"/>
              </a:rPr>
              <a:t>reabsorbce</a:t>
            </a:r>
            <a:r>
              <a:rPr lang="cs-CZ" sz="1600" dirty="0" smtClean="0">
                <a:latin typeface="Comic Sans MS" pitchFamily="66" charset="0"/>
              </a:rPr>
              <a:t> Na </a:t>
            </a:r>
            <a:r>
              <a:rPr lang="cs-CZ" sz="1600" dirty="0">
                <a:latin typeface="Comic Sans MS" pitchFamily="66" charset="0"/>
              </a:rPr>
              <a:t>a vylučování K v distálním tubulu a sběrném kanálku)</a:t>
            </a:r>
          </a:p>
          <a:p>
            <a:r>
              <a:rPr lang="cs-CZ" sz="1600" dirty="0">
                <a:latin typeface="Comic Sans MS" pitchFamily="66" charset="0"/>
              </a:rPr>
              <a:t>ve dřeni nadledvinek AGII </a:t>
            </a:r>
            <a:r>
              <a:rPr lang="cs-CZ" sz="1600" dirty="0" err="1">
                <a:latin typeface="Comic Sans MS" pitchFamily="66" charset="0"/>
              </a:rPr>
              <a:t>facilituje</a:t>
            </a:r>
            <a:r>
              <a:rPr lang="cs-CZ" sz="1600" dirty="0">
                <a:latin typeface="Comic Sans MS" pitchFamily="66" charset="0"/>
              </a:rPr>
              <a:t> uvolnění </a:t>
            </a:r>
            <a:r>
              <a:rPr lang="cs-CZ" sz="1600" dirty="0">
                <a:solidFill>
                  <a:srgbClr val="00B0F0"/>
                </a:solidFill>
                <a:latin typeface="Comic Sans MS" pitchFamily="66" charset="0"/>
              </a:rPr>
              <a:t>katecholaminů</a:t>
            </a:r>
          </a:p>
          <a:p>
            <a:r>
              <a:rPr lang="cs-CZ" sz="1600" dirty="0">
                <a:latin typeface="Comic Sans MS" pitchFamily="66" charset="0"/>
              </a:rPr>
              <a:t>centrálně zvyšuje tonus sympatiku (stimuluje uvolňování katecholaminů z nervových zakončení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v neurohypofýze AGII stimuluje sekreci </a:t>
            </a:r>
            <a:r>
              <a:rPr lang="cs-CZ" sz="1600" dirty="0">
                <a:solidFill>
                  <a:srgbClr val="00B0F0"/>
                </a:solidFill>
                <a:latin typeface="Comic Sans MS" pitchFamily="66" charset="0"/>
              </a:rPr>
              <a:t>vasopresinu</a:t>
            </a:r>
            <a:r>
              <a:rPr lang="cs-CZ" sz="1600" dirty="0">
                <a:latin typeface="Comic Sans MS" pitchFamily="66" charset="0"/>
              </a:rPr>
              <a:t> (ADH) s následnou retencí vody  (vazba AGII na specifický AT1-receptor) </a:t>
            </a:r>
          </a:p>
          <a:p>
            <a:r>
              <a:rPr lang="cs-CZ" sz="1600" dirty="0">
                <a:latin typeface="Comic Sans MS" pitchFamily="66" charset="0"/>
              </a:rPr>
              <a:t>při dlouhodobém vzestupu koncentrace AGII → silný </a:t>
            </a:r>
            <a:r>
              <a:rPr lang="cs-CZ" sz="1600" dirty="0" err="1">
                <a:latin typeface="Comic Sans MS" pitchFamily="66" charset="0"/>
              </a:rPr>
              <a:t>proonkogenní</a:t>
            </a:r>
            <a:r>
              <a:rPr lang="cs-CZ" sz="1600" dirty="0">
                <a:latin typeface="Comic Sans MS" pitchFamily="66" charset="0"/>
              </a:rPr>
              <a:t> vliv – je stimulován růst hladkých svalových buněk cév a příčně pruhované svaloviny srdce, zvyšuje se syntéza kolagenu a zvyšuje se tvorba superoxidových </a:t>
            </a:r>
            <a:r>
              <a:rPr lang="cs-CZ" sz="1600" dirty="0" smtClean="0">
                <a:latin typeface="Comic Sans MS" pitchFamily="66" charset="0"/>
              </a:rPr>
              <a:t>radikálů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87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8924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RAS – kaskáda enzymatických reakcí vedoucích k vytvoření ATII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lokální účinek systémového ATII </a:t>
            </a:r>
            <a:r>
              <a:rPr lang="cs-CZ" sz="1600" dirty="0" smtClean="0">
                <a:latin typeface="Comic Sans MS" pitchFamily="66" charset="0"/>
              </a:rPr>
              <a:t>+ zejm. lokálně tvořený AGT → ATII</a:t>
            </a:r>
          </a:p>
          <a:p>
            <a:r>
              <a:rPr lang="cs-CZ" sz="1600" dirty="0" smtClean="0">
                <a:latin typeface="Comic Sans MS" pitchFamily="66" charset="0"/>
              </a:rPr>
              <a:t>ATII – silný </a:t>
            </a:r>
            <a:r>
              <a:rPr lang="cs-CZ" sz="1600" dirty="0">
                <a:latin typeface="Comic Sans MS" pitchFamily="66" charset="0"/>
              </a:rPr>
              <a:t>vazokonstriktor, způsobuje hypertenzi, přispívá k rozvoji </a:t>
            </a:r>
            <a:r>
              <a:rPr lang="cs-CZ" sz="1600" dirty="0" err="1">
                <a:latin typeface="Comic Sans MS" pitchFamily="66" charset="0"/>
              </a:rPr>
              <a:t>aterogeneze</a:t>
            </a:r>
            <a:r>
              <a:rPr lang="cs-CZ" sz="1600" dirty="0">
                <a:latin typeface="Comic Sans MS" pitchFamily="66" charset="0"/>
              </a:rPr>
              <a:t> stimulací proliferace buněk cévní hladké </a:t>
            </a:r>
            <a:r>
              <a:rPr lang="cs-CZ" sz="1600" dirty="0" smtClean="0">
                <a:latin typeface="Comic Sans MS" pitchFamily="66" charset="0"/>
              </a:rPr>
              <a:t>svaloviny 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dlouhodobější efekt zejm. v cévní stěně, myokardu a ledvině</a:t>
            </a:r>
          </a:p>
          <a:p>
            <a:r>
              <a:rPr lang="cs-CZ" sz="1600" dirty="0" smtClean="0">
                <a:latin typeface="Comic Sans MS" pitchFamily="66" charset="0"/>
              </a:rPr>
              <a:t>hypertrofie a </a:t>
            </a:r>
            <a:r>
              <a:rPr lang="cs-CZ" sz="1600" dirty="0" err="1" smtClean="0">
                <a:latin typeface="Comic Sans MS" pitchFamily="66" charset="0"/>
              </a:rPr>
              <a:t>remodelace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cévní stěny a myokardu</a:t>
            </a:r>
          </a:p>
          <a:p>
            <a:r>
              <a:rPr lang="cs-CZ" sz="1600" dirty="0">
                <a:latin typeface="Comic Sans MS" pitchFamily="66" charset="0"/>
              </a:rPr>
              <a:t>v ledvině hypertrofie glomerulů, proliferace </a:t>
            </a:r>
            <a:r>
              <a:rPr lang="cs-CZ" sz="1600" dirty="0" err="1">
                <a:latin typeface="Comic Sans MS" pitchFamily="66" charset="0"/>
              </a:rPr>
              <a:t>mesangia</a:t>
            </a:r>
            <a:r>
              <a:rPr lang="cs-CZ" sz="1600" dirty="0">
                <a:latin typeface="Comic Sans MS" pitchFamily="66" charset="0"/>
              </a:rPr>
              <a:t> a konstrikce </a:t>
            </a:r>
            <a:r>
              <a:rPr lang="cs-CZ" sz="1600" dirty="0" err="1">
                <a:latin typeface="Comic Sans MS" pitchFamily="66" charset="0"/>
              </a:rPr>
              <a:t>vas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efferens</a:t>
            </a:r>
            <a:r>
              <a:rPr lang="cs-CZ" sz="1600" dirty="0">
                <a:latin typeface="Comic Sans MS" pitchFamily="66" charset="0"/>
              </a:rPr>
              <a:t> → zvyšuje </a:t>
            </a:r>
            <a:r>
              <a:rPr lang="cs-CZ" sz="1600" dirty="0" err="1">
                <a:latin typeface="Comic Sans MS" pitchFamily="66" charset="0"/>
              </a:rPr>
              <a:t>reabsorbci</a:t>
            </a:r>
            <a:r>
              <a:rPr lang="cs-CZ" sz="1600" dirty="0">
                <a:latin typeface="Comic Sans MS" pitchFamily="66" charset="0"/>
              </a:rPr>
              <a:t> Na v proximálním </a:t>
            </a:r>
            <a:r>
              <a:rPr lang="cs-CZ" sz="1600" dirty="0" smtClean="0">
                <a:latin typeface="Comic Sans MS" pitchFamily="66" charset="0"/>
              </a:rPr>
              <a:t>tubulu</a:t>
            </a:r>
            <a:endParaRPr lang="cs-CZ" sz="1600" dirty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7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14002" r="27693" b="28054"/>
          <a:stretch/>
        </p:blipFill>
        <p:spPr bwMode="auto">
          <a:xfrm>
            <a:off x="1619672" y="1340768"/>
            <a:ext cx="7118920" cy="532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89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vazokonstrikční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a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vazodilatační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mediátory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oxid </a:t>
            </a:r>
            <a:r>
              <a:rPr lang="cs-CZ" sz="1600" dirty="0">
                <a:solidFill>
                  <a:srgbClr val="92D050"/>
                </a:solidFill>
                <a:latin typeface="Comic Sans MS" pitchFamily="66" charset="0"/>
              </a:rPr>
              <a:t>dusnatý (NO)</a:t>
            </a:r>
          </a:p>
          <a:p>
            <a:r>
              <a:rPr lang="pt-BR" sz="1600" dirty="0" smtClean="0">
                <a:latin typeface="Comic Sans MS" pitchFamily="66" charset="0"/>
              </a:rPr>
              <a:t>tvořen </a:t>
            </a:r>
            <a:r>
              <a:rPr lang="pt-BR" sz="1600" dirty="0">
                <a:latin typeface="Comic Sans MS" pitchFamily="66" charset="0"/>
              </a:rPr>
              <a:t>NO syntetázou (</a:t>
            </a:r>
            <a:r>
              <a:rPr lang="pt-BR" sz="1600" dirty="0" smtClean="0">
                <a:latin typeface="Comic Sans MS" pitchFamily="66" charset="0"/>
              </a:rPr>
              <a:t>NOS)</a:t>
            </a:r>
            <a:r>
              <a:rPr lang="cs-CZ" sz="1600" dirty="0" smtClean="0">
                <a:latin typeface="Comic Sans MS" pitchFamily="66" charset="0"/>
              </a:rPr>
              <a:t> - jednak konstitutivně exprimovanou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cNOS</a:t>
            </a:r>
            <a:r>
              <a:rPr lang="cs-CZ" sz="1600" dirty="0" smtClean="0">
                <a:latin typeface="Comic Sans MS" pitchFamily="66" charset="0"/>
              </a:rPr>
              <a:t>) a </a:t>
            </a:r>
            <a:r>
              <a:rPr lang="cs-CZ" sz="1600" dirty="0">
                <a:latin typeface="Comic Sans MS" pitchFamily="66" charset="0"/>
              </a:rPr>
              <a:t>jednak </a:t>
            </a:r>
            <a:r>
              <a:rPr lang="cs-CZ" sz="1600" dirty="0" err="1">
                <a:latin typeface="Comic Sans MS" pitchFamily="66" charset="0"/>
              </a:rPr>
              <a:t>inducibilní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iNOS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r>
              <a:rPr lang="cs-CZ" sz="1600" dirty="0" smtClean="0">
                <a:latin typeface="Comic Sans MS" pitchFamily="66" charset="0"/>
              </a:rPr>
              <a:t>vede </a:t>
            </a:r>
            <a:r>
              <a:rPr lang="cs-CZ" sz="1600" dirty="0">
                <a:latin typeface="Comic Sans MS" pitchFamily="66" charset="0"/>
              </a:rPr>
              <a:t>k relaxaci hl. svalstva cév</a:t>
            </a:r>
          </a:p>
          <a:p>
            <a:r>
              <a:rPr lang="cs-CZ" sz="1600" dirty="0" smtClean="0">
                <a:latin typeface="Comic Sans MS" pitchFamily="66" charset="0"/>
              </a:rPr>
              <a:t>inhibuje </a:t>
            </a:r>
            <a:r>
              <a:rPr lang="cs-CZ" sz="1600" dirty="0">
                <a:latin typeface="Comic Sans MS" pitchFamily="66" charset="0"/>
              </a:rPr>
              <a:t>proliferaci </a:t>
            </a:r>
            <a:r>
              <a:rPr lang="cs-CZ" sz="1600" dirty="0" err="1">
                <a:latin typeface="Comic Sans MS" pitchFamily="66" charset="0"/>
              </a:rPr>
              <a:t>bb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pl-PL" sz="1600" dirty="0" smtClean="0">
                <a:latin typeface="Comic Sans MS" pitchFamily="66" charset="0"/>
              </a:rPr>
              <a:t>moduluje </a:t>
            </a:r>
            <a:r>
              <a:rPr lang="pl-PL" sz="1600" dirty="0">
                <a:latin typeface="Comic Sans MS" pitchFamily="66" charset="0"/>
              </a:rPr>
              <a:t>efekt jiných </a:t>
            </a:r>
            <a:r>
              <a:rPr lang="pl-PL" sz="1600" dirty="0" smtClean="0">
                <a:latin typeface="Comic Sans MS" pitchFamily="66" charset="0"/>
              </a:rPr>
              <a:t>faktorů </a:t>
            </a:r>
            <a:r>
              <a:rPr lang="cs-CZ" sz="1600" dirty="0" smtClean="0">
                <a:latin typeface="Comic Sans MS" pitchFamily="66" charset="0"/>
              </a:rPr>
              <a:t>(ATII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endotelin</a:t>
            </a:r>
            <a:r>
              <a:rPr lang="cs-CZ" sz="1600" dirty="0">
                <a:latin typeface="Comic Sans MS" pitchFamily="66" charset="0"/>
              </a:rPr>
              <a:t>, noradrenalin</a:t>
            </a:r>
            <a:r>
              <a:rPr lang="cs-CZ" sz="1600" dirty="0" smtClean="0">
                <a:latin typeface="Comic Sans MS" pitchFamily="66" charset="0"/>
              </a:rPr>
              <a:t>,…)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92D050"/>
                </a:solidFill>
                <a:latin typeface="Comic Sans MS" pitchFamily="66" charset="0"/>
              </a:rPr>
              <a:t>endotelin</a:t>
            </a:r>
            <a:endParaRPr lang="cs-CZ" sz="16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produkován </a:t>
            </a:r>
            <a:r>
              <a:rPr lang="cs-CZ" sz="1600" dirty="0">
                <a:latin typeface="Comic Sans MS" pitchFamily="66" charset="0"/>
              </a:rPr>
              <a:t>endotelovými </a:t>
            </a:r>
            <a:r>
              <a:rPr lang="cs-CZ" sz="1600" dirty="0" err="1">
                <a:latin typeface="Comic Sans MS" pitchFamily="66" charset="0"/>
              </a:rPr>
              <a:t>bb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cs-CZ" sz="1600" dirty="0" smtClean="0">
                <a:latin typeface="Comic Sans MS" pitchFamily="66" charset="0"/>
              </a:rPr>
              <a:t>velmi </a:t>
            </a:r>
            <a:r>
              <a:rPr lang="cs-CZ" sz="1600" dirty="0">
                <a:latin typeface="Comic Sans MS" pitchFamily="66" charset="0"/>
              </a:rPr>
              <a:t>silný vazokonstriktor</a:t>
            </a:r>
          </a:p>
          <a:p>
            <a:r>
              <a:rPr lang="cs-CZ" sz="1600" dirty="0" smtClean="0">
                <a:latin typeface="Comic Sans MS" pitchFamily="66" charset="0"/>
              </a:rPr>
              <a:t>vazba </a:t>
            </a:r>
            <a:r>
              <a:rPr lang="cs-CZ" sz="1600" dirty="0">
                <a:latin typeface="Comic Sans MS" pitchFamily="66" charset="0"/>
              </a:rPr>
              <a:t>na </a:t>
            </a:r>
            <a:r>
              <a:rPr lang="cs-CZ" sz="1600" dirty="0" smtClean="0">
                <a:latin typeface="Comic Sans MS" pitchFamily="66" charset="0"/>
              </a:rPr>
              <a:t>receptory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9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Cévní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800526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92D050"/>
                </a:solidFill>
                <a:latin typeface="Comic Sans MS" pitchFamily="66" charset="0"/>
              </a:rPr>
              <a:t>Cévní 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stěna</a:t>
            </a: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2"/>
          <a:stretch/>
        </p:blipFill>
        <p:spPr>
          <a:xfrm>
            <a:off x="1315294" y="2060848"/>
            <a:ext cx="2387309" cy="3274198"/>
          </a:xfrm>
          <a:prstGeom prst="rect">
            <a:avLst/>
          </a:prstGeom>
        </p:spPr>
      </p:pic>
      <p:pic>
        <p:nvPicPr>
          <p:cNvPr id="7" name="Picture 5" descr="C:\Documents and Settings\advance\Dokumenty\přednášky\srdce animace\fig4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556792"/>
            <a:ext cx="4198023" cy="50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759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                </a:t>
            </a: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NOS/NO/</a:t>
            </a:r>
            <a:r>
              <a:rPr lang="cs-CZ" sz="1600" dirty="0" err="1" smtClean="0">
                <a:solidFill>
                  <a:srgbClr val="92D050"/>
                </a:solidFill>
                <a:latin typeface="Comic Sans MS" pitchFamily="66" charset="0"/>
              </a:rPr>
              <a:t>cGMP</a:t>
            </a: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/PKG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PKG = </a:t>
            </a:r>
            <a:r>
              <a:rPr lang="cs-CZ" sz="1600" dirty="0">
                <a:latin typeface="Comic Sans MS" pitchFamily="66" charset="0"/>
              </a:rPr>
              <a:t>protein </a:t>
            </a:r>
            <a:r>
              <a:rPr lang="cs-CZ" sz="1600" dirty="0" err="1">
                <a:latin typeface="Comic Sans MS" pitchFamily="66" charset="0"/>
              </a:rPr>
              <a:t>kinase</a:t>
            </a:r>
            <a:r>
              <a:rPr lang="cs-CZ" sz="1600" dirty="0">
                <a:latin typeface="Comic Sans MS" pitchFamily="66" charset="0"/>
              </a:rPr>
              <a:t> G enzyme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cgmp.blauplanet.com/imag2/bypkg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8110"/>
          <a:stretch/>
        </p:blipFill>
        <p:spPr bwMode="auto">
          <a:xfrm>
            <a:off x="1763688" y="1772816"/>
            <a:ext cx="2567557" cy="22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ars.sciencedirect.com/content/image/1-s2.0-S0163725809000382-g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1"/>
            <a:ext cx="4824536" cy="285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49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Nemoci periferních cév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7789240" cy="4824536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zahrnuje </a:t>
            </a:r>
            <a:r>
              <a:rPr lang="cs-CZ" sz="1800" dirty="0">
                <a:latin typeface="Comic Sans MS" pitchFamily="66" charset="0"/>
              </a:rPr>
              <a:t>všechny choroby způsobené obstrukcí velkých arterií (tepen) rukou a </a:t>
            </a:r>
            <a:r>
              <a:rPr lang="cs-CZ" sz="1800" dirty="0" smtClean="0">
                <a:latin typeface="Comic Sans MS" pitchFamily="66" charset="0"/>
              </a:rPr>
              <a:t>nohou, kdy obtíže </a:t>
            </a:r>
            <a:r>
              <a:rPr lang="cs-CZ" sz="1800" dirty="0">
                <a:latin typeface="Comic Sans MS" pitchFamily="66" charset="0"/>
              </a:rPr>
              <a:t>mohou </a:t>
            </a:r>
            <a:r>
              <a:rPr lang="cs-CZ" sz="1800" dirty="0" smtClean="0">
                <a:latin typeface="Comic Sans MS" pitchFamily="66" charset="0"/>
              </a:rPr>
              <a:t>vyplynout</a:t>
            </a:r>
          </a:p>
          <a:p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cs-CZ" sz="1800" dirty="0">
                <a:latin typeface="Comic Sans MS" pitchFamily="66" charset="0"/>
              </a:rPr>
              <a:t> 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aterosklerózy</a:t>
            </a:r>
            <a:r>
              <a:rPr lang="cs-CZ" sz="1800" dirty="0">
                <a:latin typeface="Comic Sans MS" pitchFamily="66" charset="0"/>
              </a:rPr>
              <a:t> (kornatění </a:t>
            </a:r>
            <a:r>
              <a:rPr lang="cs-CZ" sz="1800" dirty="0" smtClean="0">
                <a:latin typeface="Comic Sans MS" pitchFamily="66" charset="0"/>
              </a:rPr>
              <a:t>tepen)</a:t>
            </a:r>
          </a:p>
          <a:p>
            <a:r>
              <a:rPr lang="cs-CZ" sz="1800" dirty="0" smtClean="0">
                <a:latin typeface="Comic Sans MS" pitchFamily="66" charset="0"/>
              </a:rPr>
              <a:t>ze </a:t>
            </a:r>
            <a:r>
              <a:rPr lang="cs-CZ" sz="1800" dirty="0">
                <a:latin typeface="Comic Sans MS" pitchFamily="66" charset="0"/>
              </a:rPr>
              <a:t>zánětlivých procesů vedoucích ke stenóze (zúžení) </a:t>
            </a:r>
            <a:r>
              <a:rPr lang="cs-CZ" sz="1800" dirty="0" smtClean="0">
                <a:latin typeface="Comic Sans MS" pitchFamily="66" charset="0"/>
              </a:rPr>
              <a:t>tepen,</a:t>
            </a:r>
          </a:p>
          <a:p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cs-CZ" sz="1800" dirty="0">
                <a:latin typeface="Comic Sans MS" pitchFamily="66" charset="0"/>
              </a:rPr>
              <a:t> embolismu či z trombotických </a:t>
            </a:r>
            <a:r>
              <a:rPr lang="cs-CZ" sz="1800" dirty="0" smtClean="0">
                <a:latin typeface="Comic Sans MS" pitchFamily="66" charset="0"/>
              </a:rPr>
              <a:t>formací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schemická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choroba dolních končetin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smtClean="0">
                <a:latin typeface="Comic Sans MS" pitchFamily="66" charset="0"/>
              </a:rPr>
              <a:t>ICHDK)</a:t>
            </a:r>
          </a:p>
          <a:p>
            <a:r>
              <a:rPr lang="cs-CZ" sz="1800" dirty="0" smtClean="0">
                <a:latin typeface="Comic Sans MS" pitchFamily="66" charset="0"/>
              </a:rPr>
              <a:t>je projevem </a:t>
            </a:r>
            <a:r>
              <a:rPr lang="cs-CZ" sz="1800" dirty="0">
                <a:latin typeface="Comic Sans MS" pitchFamily="66" charset="0"/>
              </a:rPr>
              <a:t>systémové aterosklerózy v tepnách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křečovité </a:t>
            </a:r>
            <a:r>
              <a:rPr lang="cs-CZ" sz="1800" dirty="0">
                <a:latin typeface="Comic Sans MS" pitchFamily="66" charset="0"/>
              </a:rPr>
              <a:t>svalové bolestí vázané na námahu a rychle odeznívající při </a:t>
            </a:r>
            <a:r>
              <a:rPr lang="cs-CZ" sz="1800" dirty="0" smtClean="0">
                <a:latin typeface="Comic Sans MS" pitchFamily="66" charset="0"/>
              </a:rPr>
              <a:t>odpočinku</a:t>
            </a:r>
          </a:p>
          <a:p>
            <a:r>
              <a:rPr lang="cs-CZ" sz="1800" dirty="0" smtClean="0">
                <a:latin typeface="Comic Sans MS" pitchFamily="66" charset="0"/>
              </a:rPr>
              <a:t>později - noční bolesti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smtClean="0">
                <a:latin typeface="Comic Sans MS" pitchFamily="66" charset="0"/>
              </a:rPr>
              <a:t>nehojící </a:t>
            </a:r>
            <a:r>
              <a:rPr lang="cs-CZ" sz="1800" dirty="0">
                <a:latin typeface="Comic Sans MS" pitchFamily="66" charset="0"/>
              </a:rPr>
              <a:t>se vředy, </a:t>
            </a:r>
            <a:r>
              <a:rPr lang="cs-CZ" sz="1800" dirty="0" smtClean="0">
                <a:latin typeface="Comic Sans MS" pitchFamily="66" charset="0"/>
              </a:rPr>
              <a:t>změny </a:t>
            </a:r>
            <a:r>
              <a:rPr lang="cs-CZ" sz="1800" dirty="0">
                <a:latin typeface="Comic Sans MS" pitchFamily="66" charset="0"/>
              </a:rPr>
              <a:t>barvy a teploty kůže na postižené končetině, kůže bývá suchá, promodralá</a:t>
            </a:r>
            <a:r>
              <a:rPr lang="cs-CZ" sz="1800" dirty="0" smtClean="0">
                <a:latin typeface="Comic Sans MS" pitchFamily="66" charset="0"/>
              </a:rPr>
              <a:t>, chladná, zpomalený růst </a:t>
            </a:r>
            <a:r>
              <a:rPr lang="cs-CZ" sz="1800" dirty="0">
                <a:latin typeface="Comic Sans MS" pitchFamily="66" charset="0"/>
              </a:rPr>
              <a:t>ochlupení a </a:t>
            </a:r>
            <a:r>
              <a:rPr lang="cs-CZ" sz="1800" dirty="0" smtClean="0">
                <a:latin typeface="Comic Sans MS" pitchFamily="66" charset="0"/>
              </a:rPr>
              <a:t>nehtů</a:t>
            </a:r>
          </a:p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ž amputace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48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7573216" cy="4525963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Comic Sans MS" pitchFamily="66" charset="0"/>
              </a:rPr>
              <a:t>athera</a:t>
            </a:r>
            <a:r>
              <a:rPr lang="cs-CZ" sz="1800" dirty="0" smtClean="0">
                <a:latin typeface="Comic Sans MS" pitchFamily="66" charset="0"/>
              </a:rPr>
              <a:t> = </a:t>
            </a:r>
            <a:r>
              <a:rPr lang="cs-CZ" sz="1800" dirty="0">
                <a:latin typeface="Comic Sans MS" pitchFamily="66" charset="0"/>
              </a:rPr>
              <a:t>kaše, </a:t>
            </a:r>
            <a:r>
              <a:rPr lang="cs-CZ" sz="1800" dirty="0" err="1">
                <a:latin typeface="Comic Sans MS" pitchFamily="66" charset="0"/>
              </a:rPr>
              <a:t>atheroma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= </a:t>
            </a:r>
            <a:r>
              <a:rPr lang="cs-CZ" sz="1800" dirty="0">
                <a:latin typeface="Comic Sans MS" pitchFamily="66" charset="0"/>
              </a:rPr>
              <a:t>„kašovitý tumor“, </a:t>
            </a:r>
            <a:r>
              <a:rPr lang="cs-CZ" sz="1800" dirty="0" err="1">
                <a:latin typeface="Comic Sans MS" pitchFamily="66" charset="0"/>
              </a:rPr>
              <a:t>sclerosis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= ztluštění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zánětlivé </a:t>
            </a:r>
            <a:r>
              <a:rPr lang="cs-CZ" sz="1800" dirty="0">
                <a:latin typeface="Comic Sans MS" pitchFamily="66" charset="0"/>
              </a:rPr>
              <a:t>onemocnění cévní stěny </a:t>
            </a:r>
            <a:r>
              <a:rPr lang="cs-CZ" sz="1800" dirty="0" smtClean="0">
                <a:latin typeface="Comic Sans MS" pitchFamily="66" charset="0"/>
              </a:rPr>
              <a:t>(„kornatění tepen“) charakterizované </a:t>
            </a:r>
            <a:r>
              <a:rPr lang="cs-CZ" sz="1800" dirty="0">
                <a:latin typeface="Comic Sans MS" pitchFamily="66" charset="0"/>
              </a:rPr>
              <a:t>akumulací lipidů v přeměněných makrofázích – pěnových buňkách</a:t>
            </a:r>
          </a:p>
          <a:p>
            <a:r>
              <a:rPr lang="cs-CZ" sz="1800" dirty="0" smtClean="0">
                <a:latin typeface="Comic Sans MS" pitchFamily="66" charset="0"/>
              </a:rPr>
              <a:t>vzniká </a:t>
            </a:r>
            <a:r>
              <a:rPr lang="cs-CZ" sz="1800" dirty="0">
                <a:latin typeface="Comic Sans MS" pitchFamily="66" charset="0"/>
              </a:rPr>
              <a:t>tak aterosklerotický plát, který v závislosti na své stabilitě může způsobit akutní či chronickou </a:t>
            </a:r>
            <a:r>
              <a:rPr lang="cs-CZ" sz="1800" dirty="0" smtClean="0">
                <a:latin typeface="Comic Sans MS" pitchFamily="66" charset="0"/>
              </a:rPr>
              <a:t>okluzi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působuje poškození cévy – rozšíření cévy, její rupturu, </a:t>
            </a:r>
            <a:r>
              <a:rPr lang="cs-CZ" sz="1800" dirty="0" err="1" smtClean="0">
                <a:latin typeface="Comic Sans MS" pitchFamily="66" charset="0"/>
              </a:rPr>
              <a:t>nejč</a:t>
            </a:r>
            <a:r>
              <a:rPr lang="cs-CZ" sz="1800" dirty="0" smtClean="0">
                <a:latin typeface="Comic Sans MS" pitchFamily="66" charset="0"/>
              </a:rPr>
              <a:t>. částečná obturace jejího lumenu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therosclerosis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3985795"/>
            <a:ext cx="28083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363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368478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Epidemiologie</a:t>
            </a:r>
          </a:p>
          <a:p>
            <a:r>
              <a:rPr lang="cs-CZ" sz="1800" dirty="0" smtClean="0">
                <a:latin typeface="Comic Sans MS" pitchFamily="66" charset="0"/>
              </a:rPr>
              <a:t>kardiovaskulární </a:t>
            </a:r>
            <a:r>
              <a:rPr lang="cs-CZ" sz="1800" dirty="0">
                <a:latin typeface="Comic Sans MS" pitchFamily="66" charset="0"/>
              </a:rPr>
              <a:t>choroby tvoří celosvětově asi 1/3 všech úmrtí (nejčastější příčina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v </a:t>
            </a:r>
            <a:r>
              <a:rPr lang="cs-CZ" sz="1800" dirty="0">
                <a:latin typeface="Comic Sans MS" pitchFamily="66" charset="0"/>
              </a:rPr>
              <a:t>ČR a Evropě je podíl cca </a:t>
            </a:r>
            <a:r>
              <a:rPr lang="cs-CZ" sz="1800" dirty="0" smtClean="0">
                <a:latin typeface="Comic Sans MS" pitchFamily="66" charset="0"/>
              </a:rPr>
              <a:t>½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z </a:t>
            </a:r>
            <a:r>
              <a:rPr lang="cs-CZ" sz="1800" dirty="0">
                <a:latin typeface="Comic Sans MS" pitchFamily="66" charset="0"/>
              </a:rPr>
              <a:t>toho asi </a:t>
            </a:r>
            <a:r>
              <a:rPr lang="cs-CZ" sz="1800" dirty="0" smtClean="0">
                <a:latin typeface="Comic Sans MS" pitchFamily="66" charset="0"/>
              </a:rPr>
              <a:t>80 % </a:t>
            </a:r>
            <a:r>
              <a:rPr lang="cs-CZ" sz="1800" dirty="0">
                <a:latin typeface="Comic Sans MS" pitchFamily="66" charset="0"/>
              </a:rPr>
              <a:t>připadá na nemoci spojené s aterosklerózou, zejména srdce a </a:t>
            </a:r>
            <a:r>
              <a:rPr lang="cs-CZ" sz="1800" dirty="0" smtClean="0">
                <a:latin typeface="Comic Sans MS" pitchFamily="66" charset="0"/>
              </a:rPr>
              <a:t>mozku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jedná </a:t>
            </a:r>
            <a:r>
              <a:rPr lang="cs-CZ" sz="1800" dirty="0">
                <a:latin typeface="Comic Sans MS" pitchFamily="66" charset="0"/>
              </a:rPr>
              <a:t>se také o nejrozšířenější příčinu morbidity a </a:t>
            </a:r>
            <a:r>
              <a:rPr lang="cs-CZ" sz="1800" dirty="0" smtClean="0">
                <a:latin typeface="Comic Sans MS" pitchFamily="66" charset="0"/>
              </a:rPr>
              <a:t>invalidity</a:t>
            </a:r>
            <a:endParaRPr lang="cs-CZ" sz="18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98182"/>
              </p:ext>
            </p:extLst>
          </p:nvPr>
        </p:nvGraphicFramePr>
        <p:xfrm>
          <a:off x="4486428" y="1916832"/>
          <a:ext cx="438729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Rastrový obrázek" r:id="rId4" imgW="7000000" imgH="5971429" progId="PBrush">
                  <p:embed/>
                </p:oleObj>
              </mc:Choice>
              <mc:Fallback>
                <p:oleObj name="Rastrový obrázek" r:id="rId4" imgW="7000000" imgH="597142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428" y="1916832"/>
                        <a:ext cx="4387292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1860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7861248" cy="55446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Patogeneze aterosklerózy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ktivované </a:t>
            </a:r>
            <a:r>
              <a:rPr lang="cs-CZ" sz="1800" dirty="0">
                <a:latin typeface="Comic Sans MS" pitchFamily="66" charset="0"/>
              </a:rPr>
              <a:t>endotelové buňky přitahují do místa </a:t>
            </a:r>
            <a:r>
              <a:rPr lang="cs-CZ" sz="1800" dirty="0" smtClean="0">
                <a:latin typeface="Comic Sans MS" pitchFamily="66" charset="0"/>
              </a:rPr>
              <a:t>léze :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monocyty/makrofágy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smtClean="0">
                <a:latin typeface="Comic Sans MS" pitchFamily="66" charset="0"/>
              </a:rPr>
              <a:t>T-lymfocyty z </a:t>
            </a:r>
            <a:r>
              <a:rPr lang="cs-CZ" sz="1800" dirty="0">
                <a:latin typeface="Comic Sans MS" pitchFamily="66" charset="0"/>
              </a:rPr>
              <a:t>krevní </a:t>
            </a:r>
            <a:r>
              <a:rPr lang="cs-CZ" sz="1800" dirty="0" smtClean="0">
                <a:latin typeface="Comic Sans MS" pitchFamily="66" charset="0"/>
              </a:rPr>
              <a:t>cirkulace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buňky </a:t>
            </a:r>
            <a:r>
              <a:rPr lang="cs-CZ" sz="1800" dirty="0">
                <a:latin typeface="Comic Sans MS" pitchFamily="66" charset="0"/>
              </a:rPr>
              <a:t>vaskulární hladké svaloviny z </a:t>
            </a:r>
            <a:r>
              <a:rPr lang="cs-CZ" sz="1800" dirty="0" err="1" smtClean="0">
                <a:latin typeface="Comic Sans MS" pitchFamily="66" charset="0"/>
              </a:rPr>
              <a:t>medie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err="1" smtClean="0">
                <a:latin typeface="Comic Sans MS" pitchFamily="66" charset="0"/>
              </a:rPr>
              <a:t>subendotelový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prostor </a:t>
            </a:r>
            <a:r>
              <a:rPr lang="cs-CZ" sz="1800" dirty="0" smtClean="0">
                <a:latin typeface="Comic Sans MS" pitchFamily="66" charset="0"/>
              </a:rPr>
              <a:t>se postupně zvětšuje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zvýšená 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cytoadheze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současné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zvýšení permeability endotelové výstelky </a:t>
            </a:r>
            <a:r>
              <a:rPr lang="cs-CZ" sz="1800" dirty="0">
                <a:latin typeface="Comic Sans MS" pitchFamily="66" charset="0"/>
              </a:rPr>
              <a:t>umožňuje </a:t>
            </a:r>
            <a:r>
              <a:rPr lang="cs-CZ" sz="1800" dirty="0" smtClean="0">
                <a:latin typeface="Comic Sans MS" pitchFamily="66" charset="0"/>
              </a:rPr>
              <a:t>pronikání lipoproteinových </a:t>
            </a:r>
            <a:r>
              <a:rPr lang="cs-CZ" sz="1800" dirty="0">
                <a:latin typeface="Comic Sans MS" pitchFamily="66" charset="0"/>
              </a:rPr>
              <a:t>částic do tohoto prostoru, dochází v nich k </a:t>
            </a:r>
            <a:r>
              <a:rPr lang="cs-CZ" sz="1800" dirty="0" err="1">
                <a:latin typeface="Comic Sans MS" pitchFamily="66" charset="0"/>
              </a:rPr>
              <a:t>lipoperoxidaci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působením  reaktivních </a:t>
            </a:r>
            <a:r>
              <a:rPr lang="cs-CZ" sz="1800" dirty="0">
                <a:latin typeface="Comic Sans MS" pitchFamily="66" charset="0"/>
              </a:rPr>
              <a:t>forem kyslíku a dusíku, které nebyly zneškodněny antioxidačním </a:t>
            </a:r>
            <a:r>
              <a:rPr lang="cs-CZ" sz="1800" dirty="0" smtClean="0">
                <a:latin typeface="Comic Sans MS" pitchFamily="66" charset="0"/>
              </a:rPr>
              <a:t>mechanismem</a:t>
            </a:r>
            <a:endParaRPr lang="cs-CZ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96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7861248" cy="55446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Průběh aterosklerózy</a:t>
            </a:r>
          </a:p>
          <a:p>
            <a:r>
              <a:rPr lang="cs-CZ" sz="1800" dirty="0">
                <a:latin typeface="Comic Sans MS" pitchFamily="66" charset="0"/>
              </a:rPr>
              <a:t>vychytávání oxidovaných lipoproteinů (zejm. LDL) makrofágy pomocí svých „</a:t>
            </a:r>
            <a:r>
              <a:rPr lang="cs-CZ" sz="1800" dirty="0" err="1">
                <a:latin typeface="Comic Sans MS" pitchFamily="66" charset="0"/>
              </a:rPr>
              <a:t>scavangerových</a:t>
            </a:r>
            <a:r>
              <a:rPr lang="cs-CZ" sz="1800" dirty="0">
                <a:latin typeface="Comic Sans MS" pitchFamily="66" charset="0"/>
              </a:rPr>
              <a:t>“ (čistících) receptorů a jejich přeměna v pěnové buňky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stěna </a:t>
            </a:r>
            <a:r>
              <a:rPr lang="cs-CZ" sz="1800" dirty="0">
                <a:latin typeface="Comic Sans MS" pitchFamily="66" charset="0"/>
              </a:rPr>
              <a:t>cévy </a:t>
            </a:r>
            <a:r>
              <a:rPr lang="cs-CZ" sz="1800" dirty="0" smtClean="0">
                <a:latin typeface="Comic Sans MS" pitchFamily="66" charset="0"/>
              </a:rPr>
              <a:t>se v </a:t>
            </a:r>
            <a:r>
              <a:rPr lang="cs-CZ" sz="1800" dirty="0">
                <a:latin typeface="Comic Sans MS" pitchFamily="66" charset="0"/>
              </a:rPr>
              <a:t>místě poškození ztlušťuje (migrací a proliferací buněk hladké svaloviny, </a:t>
            </a:r>
            <a:r>
              <a:rPr lang="cs-CZ" sz="1800" dirty="0" smtClean="0">
                <a:latin typeface="Comic Sans MS" pitchFamily="66" charset="0"/>
              </a:rPr>
              <a:t>tvorbou extracelulární </a:t>
            </a:r>
            <a:r>
              <a:rPr lang="cs-CZ" sz="1800" dirty="0">
                <a:latin typeface="Comic Sans MS" pitchFamily="66" charset="0"/>
              </a:rPr>
              <a:t>matrix, nekrotickými depozity z rozpadlých pěnových </a:t>
            </a:r>
            <a:r>
              <a:rPr lang="cs-CZ" sz="1800" dirty="0" smtClean="0">
                <a:latin typeface="Comic Sans MS" pitchFamily="66" charset="0"/>
              </a:rPr>
              <a:t>buněk)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těna cévy dostává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prokoagulační</a:t>
            </a:r>
            <a:r>
              <a:rPr lang="cs-CZ" sz="1800" dirty="0" smtClean="0">
                <a:latin typeface="Comic Sans MS" pitchFamily="66" charset="0"/>
              </a:rPr>
              <a:t> vlastnosti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tvorba 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aterómu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aterómového</a:t>
            </a:r>
            <a:r>
              <a:rPr lang="cs-CZ" sz="1800" dirty="0">
                <a:latin typeface="Comic Sans MS" pitchFamily="66" charset="0"/>
              </a:rPr>
              <a:t> plátu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i="1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linické </a:t>
            </a:r>
            <a:r>
              <a:rPr lang="cs-CZ" sz="1800" dirty="0">
                <a:latin typeface="Comic Sans MS" pitchFamily="66" charset="0"/>
              </a:rPr>
              <a:t>příznaky se projeví, až když pokročilé léze stěny cévní se komplikují rupturou </a:t>
            </a:r>
            <a:r>
              <a:rPr lang="cs-CZ" sz="1800" dirty="0" smtClean="0">
                <a:latin typeface="Comic Sans MS" pitchFamily="66" charset="0"/>
              </a:rPr>
              <a:t>obalu ateromového </a:t>
            </a:r>
            <a:r>
              <a:rPr lang="cs-CZ" sz="1800" dirty="0">
                <a:latin typeface="Comic Sans MS" pitchFamily="66" charset="0"/>
              </a:rPr>
              <a:t>plátu, krvácením do plátu, vznikem trombózy nebo </a:t>
            </a:r>
            <a:r>
              <a:rPr lang="cs-CZ" sz="1800" dirty="0" smtClean="0">
                <a:latin typeface="Comic Sans MS" pitchFamily="66" charset="0"/>
              </a:rPr>
              <a:t>embolu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8239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Stádia aterosklerózy</a:t>
            </a:r>
          </a:p>
          <a:p>
            <a:r>
              <a:rPr lang="cs-CZ" sz="1800" dirty="0">
                <a:latin typeface="Comic Sans MS" pitchFamily="66" charset="0"/>
              </a:rPr>
              <a:t>iniciace</a:t>
            </a:r>
          </a:p>
          <a:p>
            <a:r>
              <a:rPr lang="cs-CZ" sz="1800" dirty="0">
                <a:latin typeface="Comic Sans MS" pitchFamily="66" charset="0"/>
              </a:rPr>
              <a:t>zánět</a:t>
            </a:r>
          </a:p>
          <a:p>
            <a:r>
              <a:rPr lang="cs-CZ" sz="1800" dirty="0">
                <a:latin typeface="Comic Sans MS" pitchFamily="66" charset="0"/>
              </a:rPr>
              <a:t>tvorba fibrózní čepičky</a:t>
            </a:r>
          </a:p>
          <a:p>
            <a:r>
              <a:rPr lang="cs-CZ" sz="1800" dirty="0">
                <a:latin typeface="Comic Sans MS" pitchFamily="66" charset="0"/>
              </a:rPr>
              <a:t>ruptura plaku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rombóza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267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02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60020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Patogeneze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aterosklerózy </a:t>
            </a:r>
            <a:r>
              <a:rPr lang="cs-CZ" sz="1800" dirty="0" smtClean="0">
                <a:latin typeface="Comic Sans MS" pitchFamily="66" charset="0"/>
              </a:rPr>
              <a:t>- uplatňuje </a:t>
            </a:r>
            <a:r>
              <a:rPr lang="cs-CZ" sz="1800" dirty="0">
                <a:latin typeface="Comic Sans MS" pitchFamily="66" charset="0"/>
              </a:rPr>
              <a:t>více </a:t>
            </a:r>
            <a:r>
              <a:rPr lang="cs-CZ" sz="1800" dirty="0" smtClean="0">
                <a:latin typeface="Comic Sans MS" pitchFamily="66" charset="0"/>
              </a:rPr>
              <a:t>mechanismů:</a:t>
            </a:r>
            <a:endParaRPr lang="cs-CZ" sz="1800" dirty="0">
              <a:latin typeface="Comic Sans MS" pitchFamily="66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„endoteliální“ </a:t>
            </a:r>
            <a:r>
              <a:rPr lang="cs-CZ" sz="1800" dirty="0" smtClean="0">
                <a:latin typeface="Comic Sans MS" pitchFamily="66" charset="0"/>
              </a:rPr>
              <a:t>– mechanické poškození endotelu a cévní stěny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„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zánětlivý“ </a:t>
            </a:r>
            <a:endParaRPr lang="cs-CZ" sz="1800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„lipidový“ </a:t>
            </a:r>
            <a:r>
              <a:rPr lang="cs-CZ" sz="1800" dirty="0" smtClean="0">
                <a:latin typeface="Comic Sans MS" pitchFamily="66" charset="0"/>
              </a:rPr>
              <a:t>– metabolické poškození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"/>
          <a:stretch/>
        </p:blipFill>
        <p:spPr bwMode="auto">
          <a:xfrm>
            <a:off x="2036948" y="4005064"/>
            <a:ext cx="2291324" cy="23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opnews.net.nz/images/atherosclerosis-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8218" y="3971247"/>
            <a:ext cx="2274193" cy="23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073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4214" y="1412776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Fce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endotelu</a:t>
            </a:r>
          </a:p>
          <a:p>
            <a:r>
              <a:rPr lang="cs-CZ" sz="1800" dirty="0" smtClean="0">
                <a:latin typeface="Comic Sans MS" pitchFamily="66" charset="0"/>
              </a:rPr>
              <a:t>antitrombotická – brání adhezi a aktivaci </a:t>
            </a:r>
            <a:r>
              <a:rPr lang="cs-CZ" sz="1800" dirty="0" err="1" smtClean="0">
                <a:latin typeface="Comic Sans MS" pitchFamily="66" charset="0"/>
              </a:rPr>
              <a:t>tro</a:t>
            </a:r>
            <a:r>
              <a:rPr lang="cs-CZ" sz="1800" dirty="0" smtClean="0">
                <a:latin typeface="Comic Sans MS" pitchFamily="66" charset="0"/>
              </a:rPr>
              <a:t> (kolagen a </a:t>
            </a:r>
            <a:r>
              <a:rPr lang="cs-CZ" sz="1800" dirty="0" err="1" smtClean="0">
                <a:latin typeface="Comic Sans MS" pitchFamily="66" charset="0"/>
              </a:rPr>
              <a:t>vWf</a:t>
            </a:r>
            <a:r>
              <a:rPr lang="cs-CZ" sz="1800" dirty="0" smtClean="0">
                <a:latin typeface="Comic Sans MS" pitchFamily="66" charset="0"/>
              </a:rPr>
              <a:t>), aktivuje </a:t>
            </a:r>
            <a:r>
              <a:rPr lang="cs-CZ" sz="1800" dirty="0" err="1" smtClean="0">
                <a:latin typeface="Comic Sans MS" pitchFamily="66" charset="0"/>
              </a:rPr>
              <a:t>fibrinolýzu</a:t>
            </a:r>
            <a:r>
              <a:rPr lang="cs-CZ" sz="1800" dirty="0" smtClean="0">
                <a:latin typeface="Comic Sans MS" pitchFamily="66" charset="0"/>
              </a:rPr>
              <a:t>, inaktivuje koagulační faktory (</a:t>
            </a:r>
            <a:r>
              <a:rPr lang="cs-CZ" sz="1800" dirty="0" err="1" smtClean="0">
                <a:latin typeface="Comic Sans MS" pitchFamily="66" charset="0"/>
              </a:rPr>
              <a:t>trombomodulin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ovlivňuje činnost hladkých cévních svalů, a tím cévní průsvit (NO a </a:t>
            </a:r>
            <a:r>
              <a:rPr lang="cs-CZ" sz="1800" dirty="0" err="1" smtClean="0">
                <a:latin typeface="Comic Sans MS" pitchFamily="66" charset="0"/>
              </a:rPr>
              <a:t>endotelin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bariéra pro přestup složek krevní plazmy do cévní stěny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xprimuje </a:t>
            </a:r>
            <a:r>
              <a:rPr lang="cs-CZ" sz="1800" dirty="0" err="1" smtClean="0">
                <a:latin typeface="Comic Sans MS" pitchFamily="66" charset="0"/>
              </a:rPr>
              <a:t>spec</a:t>
            </a:r>
            <a:r>
              <a:rPr lang="cs-CZ" sz="1800" dirty="0" smtClean="0">
                <a:latin typeface="Comic Sans MS" pitchFamily="66" charset="0"/>
              </a:rPr>
              <a:t>. adhezivní molekuly pro </a:t>
            </a:r>
            <a:r>
              <a:rPr lang="cs-CZ" sz="1800" dirty="0" err="1" smtClean="0">
                <a:latin typeface="Comic Sans MS" pitchFamily="66" charset="0"/>
              </a:rPr>
              <a:t>leu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ytváří některé </a:t>
            </a:r>
            <a:r>
              <a:rPr lang="cs-CZ" sz="1800" dirty="0" err="1" smtClean="0">
                <a:latin typeface="Comic Sans MS" pitchFamily="66" charset="0"/>
              </a:rPr>
              <a:t>cytokiny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 smtClean="0">
                <a:latin typeface="Comic Sans MS" pitchFamily="66" charset="0"/>
              </a:rPr>
              <a:t>ovl</a:t>
            </a:r>
            <a:r>
              <a:rPr lang="cs-CZ" sz="1800" dirty="0" smtClean="0">
                <a:latin typeface="Comic Sans MS" pitchFamily="66" charset="0"/>
              </a:rPr>
              <a:t>. stabilitu cévní stěny nebo mitogenní úč. na cílové b.</a:t>
            </a: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59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4214" y="1412776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Endoteliální dysfunkce 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zvýšená </a:t>
            </a:r>
            <a:r>
              <a:rPr lang="cs-CZ" sz="1800" dirty="0" err="1">
                <a:latin typeface="Comic Sans MS" pitchFamily="66" charset="0"/>
              </a:rPr>
              <a:t>cytoadheze</a:t>
            </a:r>
            <a:r>
              <a:rPr lang="cs-CZ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protrombotické</a:t>
            </a:r>
            <a:r>
              <a:rPr lang="cs-CZ" sz="1800" dirty="0">
                <a:latin typeface="Comic Sans MS" pitchFamily="66" charset="0"/>
              </a:rPr>
              <a:t> nastavení</a:t>
            </a:r>
          </a:p>
          <a:p>
            <a:r>
              <a:rPr lang="cs-CZ" sz="1800" dirty="0" smtClean="0">
                <a:latin typeface="Comic Sans MS" pitchFamily="66" charset="0"/>
              </a:rPr>
              <a:t>snížená schopnost vasodilatace</a:t>
            </a:r>
          </a:p>
          <a:p>
            <a:r>
              <a:rPr lang="cs-CZ" sz="1800" dirty="0" smtClean="0">
                <a:latin typeface="Comic Sans MS" pitchFamily="66" charset="0"/>
              </a:rPr>
              <a:t>zvýšená propustnost endotelu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ndoteliální </a:t>
            </a:r>
            <a:r>
              <a:rPr lang="cs-CZ" sz="1800" dirty="0">
                <a:latin typeface="Comic Sans MS" pitchFamily="66" charset="0"/>
              </a:rPr>
              <a:t>dysfunkce časově předchází rozvoji </a:t>
            </a:r>
            <a:r>
              <a:rPr lang="cs-CZ" sz="1800" dirty="0" smtClean="0">
                <a:latin typeface="Comic Sans MS" pitchFamily="66" charset="0"/>
              </a:rPr>
              <a:t>aterosklerózy</a:t>
            </a:r>
          </a:p>
          <a:p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rojevuje </a:t>
            </a:r>
            <a:r>
              <a:rPr lang="cs-CZ" sz="1800" dirty="0">
                <a:latin typeface="Comic Sans MS" pitchFamily="66" charset="0"/>
              </a:rPr>
              <a:t>se zejména sníženou syntézou NO</a:t>
            </a:r>
          </a:p>
          <a:p>
            <a:pPr marL="0" indent="0">
              <a:buNone/>
            </a:pPr>
            <a:endParaRPr lang="cs-CZ" sz="1600" dirty="0" smtClean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40833" r="23606" b="9975"/>
          <a:stretch/>
        </p:blipFill>
        <p:spPr bwMode="auto">
          <a:xfrm>
            <a:off x="2699792" y="3933056"/>
            <a:ext cx="46908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0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Cévní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800526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Chlopně </a:t>
            </a: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srdci – cípaté a poloměsíčité</a:t>
            </a:r>
          </a:p>
          <a:p>
            <a:r>
              <a:rPr lang="cs-CZ" sz="2000" dirty="0" smtClean="0">
                <a:latin typeface="Comic Sans MS" pitchFamily="66" charset="0"/>
              </a:rPr>
              <a:t>v žílách (varixy, tromby, embolie)</a:t>
            </a:r>
          </a:p>
          <a:p>
            <a:r>
              <a:rPr lang="cs-CZ" sz="2000" dirty="0" smtClean="0">
                <a:latin typeface="Comic Sans MS" pitchFamily="66" charset="0"/>
              </a:rPr>
              <a:t>v lymfatických cévách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464496" cy="405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6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atherogeneze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HT</a:t>
            </a:r>
            <a:r>
              <a:rPr lang="cs-CZ" sz="1800" dirty="0">
                <a:latin typeface="Comic Sans MS" pitchFamily="66" charset="0"/>
              </a:rPr>
              <a:t> – oxidační stres, mechanické poškození </a:t>
            </a:r>
            <a:r>
              <a:rPr lang="cs-CZ" sz="1800" dirty="0" smtClean="0">
                <a:latin typeface="Comic Sans MS" pitchFamily="66" charset="0"/>
              </a:rPr>
              <a:t>endotelu -</a:t>
            </a:r>
            <a:r>
              <a:rPr lang="cs-CZ" sz="1800" dirty="0">
                <a:latin typeface="Comic Sans MS" pitchFamily="66" charset="0"/>
              </a:rPr>
              <a:t>„střižné napětí“ (</a:t>
            </a:r>
            <a:r>
              <a:rPr lang="cs-CZ" sz="1800" dirty="0" err="1">
                <a:latin typeface="Comic Sans MS" pitchFamily="66" charset="0"/>
              </a:rPr>
              <a:t>shear</a:t>
            </a:r>
            <a:r>
              <a:rPr lang="cs-CZ" sz="1800" dirty="0">
                <a:latin typeface="Comic Sans MS" pitchFamily="66" charset="0"/>
              </a:rPr>
              <a:t> stress) cévní stěny při arteriální HT nebo u změny způsobu proudění z laminárního na turbulentní proudění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diabetes </a:t>
            </a:r>
            <a:r>
              <a:rPr lang="cs-CZ" sz="1800" dirty="0">
                <a:latin typeface="Comic Sans MS" pitchFamily="66" charset="0"/>
              </a:rPr>
              <a:t>(hyperglykemie, AGE) – oxidační </a:t>
            </a:r>
            <a:r>
              <a:rPr lang="cs-CZ" sz="1800" dirty="0" smtClean="0">
                <a:latin typeface="Comic Sans MS" pitchFamily="66" charset="0"/>
              </a:rPr>
              <a:t>stres, </a:t>
            </a:r>
            <a:r>
              <a:rPr lang="cs-CZ" sz="1800" dirty="0">
                <a:latin typeface="Comic Sans MS" pitchFamily="66" charset="0"/>
              </a:rPr>
              <a:t>neenzymová </a:t>
            </a:r>
            <a:r>
              <a:rPr lang="cs-CZ" sz="1800" dirty="0" err="1">
                <a:latin typeface="Comic Sans MS" pitchFamily="66" charset="0"/>
              </a:rPr>
              <a:t>glykace</a:t>
            </a:r>
            <a:r>
              <a:rPr lang="cs-CZ" sz="1800" dirty="0">
                <a:latin typeface="Comic Sans MS" pitchFamily="66" charset="0"/>
              </a:rPr>
              <a:t> proteinů endotelu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LDL – částice </a:t>
            </a:r>
            <a:r>
              <a:rPr lang="cs-CZ" sz="1800" dirty="0">
                <a:latin typeface="Comic Sans MS" pitchFamily="66" charset="0"/>
              </a:rPr>
              <a:t>modifikovány oxidací, </a:t>
            </a:r>
            <a:r>
              <a:rPr lang="cs-CZ" sz="1800" dirty="0" err="1">
                <a:latin typeface="Comic Sans MS" pitchFamily="66" charset="0"/>
              </a:rPr>
              <a:t>glykací</a:t>
            </a:r>
            <a:r>
              <a:rPr lang="cs-CZ" sz="1800" dirty="0">
                <a:latin typeface="Comic Sans MS" pitchFamily="66" charset="0"/>
              </a:rPr>
              <a:t> (u diabetu), </a:t>
            </a:r>
            <a:r>
              <a:rPr lang="cs-CZ" sz="1800" dirty="0" smtClean="0">
                <a:latin typeface="Comic Sans MS" pitchFamily="66" charset="0"/>
              </a:rPr>
              <a:t>agregací s </a:t>
            </a:r>
            <a:r>
              <a:rPr lang="cs-CZ" sz="1800" dirty="0">
                <a:latin typeface="Comic Sans MS" pitchFamily="66" charset="0"/>
              </a:rPr>
              <a:t>proteoglykany nebo inkorporací do </a:t>
            </a:r>
            <a:r>
              <a:rPr lang="cs-CZ" sz="1800" dirty="0" smtClean="0">
                <a:latin typeface="Comic Sans MS" pitchFamily="66" charset="0"/>
              </a:rPr>
              <a:t>imunitních komplexů = </a:t>
            </a:r>
            <a:r>
              <a:rPr lang="cs-CZ" sz="1800" dirty="0" err="1" smtClean="0">
                <a:latin typeface="Comic Sans MS" pitchFamily="66" charset="0"/>
              </a:rPr>
              <a:t>lipotoxicita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6492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atherogeneze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HT</a:t>
            </a:r>
            <a:r>
              <a:rPr lang="cs-CZ" sz="1800" dirty="0">
                <a:latin typeface="Comic Sans MS" pitchFamily="66" charset="0"/>
              </a:rPr>
              <a:t> 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ATII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se váže na specifický receptor (AT-1) → uvolnění reaktivních forem kyslíku a dusíku v různých buňkách stěny arterií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oxidační stres navozuje atrakci a aktivaci monocytů, což vede k produkci MCP-1 (monocyte </a:t>
            </a:r>
            <a:r>
              <a:rPr lang="cs-CZ" sz="1800" dirty="0" err="1">
                <a:latin typeface="Comic Sans MS" pitchFamily="66" charset="0"/>
              </a:rPr>
              <a:t>chemoattractant</a:t>
            </a:r>
            <a:r>
              <a:rPr lang="cs-CZ" sz="1800" dirty="0">
                <a:latin typeface="Comic Sans MS" pitchFamily="66" charset="0"/>
              </a:rPr>
              <a:t> protein-1)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cestou superoxidového aniontu nabuzeného AT-1 receptorem je stimulována tvorba ICAM-1 a VCAM-1 v endotelových buňkách, aktivaci </a:t>
            </a:r>
            <a:r>
              <a:rPr lang="cs-CZ" sz="1800" dirty="0" err="1">
                <a:latin typeface="Comic Sans MS" pitchFamily="66" charset="0"/>
              </a:rPr>
              <a:t>fosfolipasy</a:t>
            </a:r>
            <a:r>
              <a:rPr lang="cs-CZ" sz="1800" dirty="0">
                <a:latin typeface="Comic Sans MS" pitchFamily="66" charset="0"/>
              </a:rPr>
              <a:t> C (PLC) , zvýšení koncentrace intracelulárního 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>
                <a:latin typeface="Comic Sans MS" pitchFamily="66" charset="0"/>
              </a:rPr>
              <a:t>a kontrakci hladké svaloviny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zvyšuje se dále proteosyntéza a hypertrofie hladké svaloviny stěny cévní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AT-1 také zvyšuje aktivitu </a:t>
            </a:r>
            <a:r>
              <a:rPr lang="cs-CZ" sz="1800" dirty="0" err="1">
                <a:latin typeface="Comic Sans MS" pitchFamily="66" charset="0"/>
              </a:rPr>
              <a:t>lipoxygenasy</a:t>
            </a:r>
            <a:r>
              <a:rPr lang="cs-CZ" sz="1800" dirty="0">
                <a:latin typeface="Comic Sans MS" pitchFamily="66" charset="0"/>
              </a:rPr>
              <a:t> v buňkách hladké svaloviny, což podporuje zánětlivou reakci a </a:t>
            </a:r>
            <a:r>
              <a:rPr lang="cs-CZ" sz="1800" dirty="0" err="1">
                <a:latin typeface="Comic Sans MS" pitchFamily="66" charset="0"/>
              </a:rPr>
              <a:t>lipoperoxidaci</a:t>
            </a:r>
            <a:r>
              <a:rPr lang="cs-CZ" sz="1800" dirty="0">
                <a:latin typeface="Comic Sans MS" pitchFamily="66" charset="0"/>
              </a:rPr>
              <a:t> LDL (exprimuje se receptor pro </a:t>
            </a:r>
            <a:r>
              <a:rPr lang="cs-CZ" sz="1800" dirty="0" err="1">
                <a:latin typeface="Comic Sans MS" pitchFamily="66" charset="0"/>
              </a:rPr>
              <a:t>oxLDL</a:t>
            </a:r>
            <a:r>
              <a:rPr lang="cs-CZ" sz="1800" dirty="0">
                <a:latin typeface="Comic Sans MS" pitchFamily="66" charset="0"/>
              </a:rPr>
              <a:t> – LOX-receptor) 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ATII prostřednictvím aktivace receptoru AT-1 podporuje </a:t>
            </a:r>
            <a:r>
              <a:rPr lang="cs-CZ" sz="1800" dirty="0" err="1">
                <a:latin typeface="Comic Sans MS" pitchFamily="66" charset="0"/>
              </a:rPr>
              <a:t>atherogenezi</a:t>
            </a:r>
            <a:r>
              <a:rPr lang="cs-CZ" sz="1800" dirty="0">
                <a:latin typeface="Comic Sans MS" pitchFamily="66" charset="0"/>
              </a:rPr>
              <a:t> ve všech stádiích vývoje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ACE2</a:t>
            </a:r>
            <a:r>
              <a:rPr lang="cs-CZ" sz="1800" dirty="0">
                <a:latin typeface="Comic Sans MS" pitchFamily="66" charset="0"/>
              </a:rPr>
              <a:t> (</a:t>
            </a:r>
            <a:r>
              <a:rPr lang="cs-CZ" sz="1800" dirty="0" err="1">
                <a:latin typeface="Comic Sans MS" pitchFamily="66" charset="0"/>
              </a:rPr>
              <a:t>karboxypeptidasa</a:t>
            </a:r>
            <a:r>
              <a:rPr lang="cs-CZ" sz="1800" dirty="0">
                <a:latin typeface="Comic Sans MS" pitchFamily="66" charset="0"/>
              </a:rPr>
              <a:t>) katalyzuje odštěpování C-terminálního konce ATI za vzniku </a:t>
            </a:r>
            <a:r>
              <a:rPr lang="cs-CZ" sz="1800" dirty="0" err="1">
                <a:latin typeface="Comic Sans MS" pitchFamily="66" charset="0"/>
              </a:rPr>
              <a:t>nonapeptidu</a:t>
            </a:r>
            <a:r>
              <a:rPr lang="cs-CZ" sz="1800" dirty="0">
                <a:latin typeface="Comic Sans MS" pitchFamily="66" charset="0"/>
              </a:rPr>
              <a:t>, který se po další </a:t>
            </a:r>
            <a:r>
              <a:rPr lang="cs-CZ" sz="1800" dirty="0" err="1">
                <a:latin typeface="Comic Sans MS" pitchFamily="66" charset="0"/>
              </a:rPr>
              <a:t>peptidolýze</a:t>
            </a:r>
            <a:r>
              <a:rPr lang="cs-CZ" sz="1800" dirty="0">
                <a:latin typeface="Comic Sans MS" pitchFamily="66" charset="0"/>
              </a:rPr>
              <a:t> mění na </a:t>
            </a:r>
            <a:r>
              <a:rPr lang="cs-CZ" sz="1800" dirty="0" err="1">
                <a:latin typeface="Comic Sans MS" pitchFamily="66" charset="0"/>
              </a:rPr>
              <a:t>heptapeptid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sz="1800" dirty="0" err="1">
                <a:latin typeface="Comic Sans MS" pitchFamily="66" charset="0"/>
              </a:rPr>
              <a:t>heptapeptid</a:t>
            </a:r>
            <a:r>
              <a:rPr lang="cs-CZ" sz="1800" dirty="0">
                <a:latin typeface="Comic Sans MS" pitchFamily="66" charset="0"/>
              </a:rPr>
              <a:t> ATI nepůsobí vazokonstrikci, ale vazodilataci, a tedy nezvyšuje TK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5055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atherogeneze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homocystein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cs-CZ" sz="1800" dirty="0" smtClean="0">
                <a:latin typeface="Comic Sans MS" pitchFamily="66" charset="0"/>
              </a:rPr>
              <a:t>- zvýšená </a:t>
            </a:r>
            <a:r>
              <a:rPr lang="cs-CZ" sz="1800" dirty="0">
                <a:latin typeface="Comic Sans MS" pitchFamily="66" charset="0"/>
              </a:rPr>
              <a:t>koncentrace v </a:t>
            </a:r>
            <a:r>
              <a:rPr lang="cs-CZ" sz="1800" dirty="0" smtClean="0">
                <a:latin typeface="Comic Sans MS" pitchFamily="66" charset="0"/>
              </a:rPr>
              <a:t>plasmě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zvýšená </a:t>
            </a:r>
            <a:r>
              <a:rPr lang="cs-CZ" sz="1800" dirty="0" err="1" smtClean="0">
                <a:latin typeface="Comic Sans MS" pitchFamily="66" charset="0"/>
              </a:rPr>
              <a:t>adhezivita</a:t>
            </a:r>
            <a:r>
              <a:rPr lang="cs-CZ" sz="1800" dirty="0" smtClean="0">
                <a:latin typeface="Comic Sans MS" pitchFamily="66" charset="0"/>
              </a:rPr>
              <a:t> molekul, syntéza kolagenu, oxidační stres (podávání </a:t>
            </a:r>
            <a:r>
              <a:rPr lang="cs-CZ" sz="1800" dirty="0" err="1">
                <a:latin typeface="Comic Sans MS" pitchFamily="66" charset="0"/>
              </a:rPr>
              <a:t>folátu</a:t>
            </a:r>
            <a:r>
              <a:rPr lang="cs-CZ" sz="1800" dirty="0">
                <a:latin typeface="Comic Sans MS" pitchFamily="66" charset="0"/>
              </a:rPr>
              <a:t>, vitaminu B</a:t>
            </a:r>
            <a:r>
              <a:rPr lang="cs-CZ" sz="1800" baseline="-25000" dirty="0">
                <a:latin typeface="Comic Sans MS" pitchFamily="66" charset="0"/>
              </a:rPr>
              <a:t>12</a:t>
            </a:r>
            <a:r>
              <a:rPr lang="cs-CZ" sz="1800" dirty="0">
                <a:latin typeface="Comic Sans MS" pitchFamily="66" charset="0"/>
              </a:rPr>
              <a:t> a B</a:t>
            </a:r>
            <a:r>
              <a:rPr lang="cs-CZ" sz="1800" baseline="-25000" dirty="0">
                <a:latin typeface="Comic Sans MS" pitchFamily="66" charset="0"/>
              </a:rPr>
              <a:t>6</a:t>
            </a:r>
            <a:r>
              <a:rPr lang="cs-CZ" sz="1800" dirty="0">
                <a:latin typeface="Comic Sans MS" pitchFamily="66" charset="0"/>
              </a:rPr>
              <a:t> může </a:t>
            </a:r>
            <a:r>
              <a:rPr lang="cs-CZ" sz="1800" dirty="0" smtClean="0">
                <a:latin typeface="Comic Sans MS" pitchFamily="66" charset="0"/>
              </a:rPr>
              <a:t>hladiny normalizovat)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infekce</a:t>
            </a:r>
            <a:r>
              <a:rPr lang="cs-CZ" sz="1800" dirty="0" smtClean="0">
                <a:latin typeface="Comic Sans MS" pitchFamily="66" charset="0"/>
              </a:rPr>
              <a:t> - přítomnost </a:t>
            </a:r>
            <a:r>
              <a:rPr lang="cs-CZ" sz="1800" dirty="0">
                <a:latin typeface="Comic Sans MS" pitchFamily="66" charset="0"/>
              </a:rPr>
              <a:t>herpetických virů a </a:t>
            </a:r>
            <a:r>
              <a:rPr lang="cs-CZ" sz="1800" i="1" dirty="0" err="1">
                <a:latin typeface="Comic Sans MS" pitchFamily="66" charset="0"/>
              </a:rPr>
              <a:t>Chlamydia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>
                <a:latin typeface="Comic Sans MS" pitchFamily="66" charset="0"/>
              </a:rPr>
              <a:t>pneumoniae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 ateromových plátech </a:t>
            </a:r>
            <a:r>
              <a:rPr lang="cs-CZ" sz="1800" dirty="0" smtClean="0">
                <a:latin typeface="Comic Sans MS" pitchFamily="66" charset="0"/>
              </a:rPr>
              <a:t>a protilátky </a:t>
            </a:r>
            <a:r>
              <a:rPr lang="cs-CZ" sz="1800" dirty="0">
                <a:latin typeface="Comic Sans MS" pitchFamily="66" charset="0"/>
              </a:rPr>
              <a:t>proti různým infekčním agens (</a:t>
            </a:r>
            <a:r>
              <a:rPr lang="cs-CZ" sz="1800" i="1" dirty="0" err="1">
                <a:latin typeface="Comic Sans MS" pitchFamily="66" charset="0"/>
              </a:rPr>
              <a:t>Helicobacter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 smtClean="0">
                <a:latin typeface="Comic Sans MS" pitchFamily="66" charset="0"/>
              </a:rPr>
              <a:t>pylori</a:t>
            </a:r>
            <a:r>
              <a:rPr lang="cs-CZ" sz="1800" i="1" dirty="0" smtClean="0">
                <a:latin typeface="Comic Sans MS" pitchFamily="66" charset="0"/>
              </a:rPr>
              <a:t>, CMV, EB virus, </a:t>
            </a:r>
            <a:r>
              <a:rPr lang="cs-CZ" sz="1800" i="1" dirty="0" err="1">
                <a:latin typeface="Comic Sans MS" pitchFamily="66" charset="0"/>
              </a:rPr>
              <a:t>Hemophilus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 smtClean="0">
                <a:latin typeface="Comic Sans MS" pitchFamily="66" charset="0"/>
              </a:rPr>
              <a:t>influenzae</a:t>
            </a:r>
            <a:r>
              <a:rPr lang="cs-CZ" sz="1800" i="1" dirty="0" smtClean="0">
                <a:latin typeface="Comic Sans MS" pitchFamily="66" charset="0"/>
              </a:rPr>
              <a:t>…</a:t>
            </a:r>
            <a:r>
              <a:rPr lang="cs-CZ" sz="1800" dirty="0" smtClean="0">
                <a:latin typeface="Comic Sans MS" pitchFamily="66" charset="0"/>
              </a:rPr>
              <a:t>), a také chronický zánět </a:t>
            </a:r>
            <a:r>
              <a:rPr lang="cs-CZ" sz="1800" dirty="0" err="1" smtClean="0">
                <a:latin typeface="Comic Sans MS" pitchFamily="66" charset="0"/>
              </a:rPr>
              <a:t>periodontia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je </a:t>
            </a:r>
            <a:r>
              <a:rPr lang="cs-CZ" sz="1800" dirty="0" smtClean="0">
                <a:latin typeface="Comic Sans MS" pitchFamily="66" charset="0"/>
              </a:rPr>
              <a:t>rizikový faktor </a:t>
            </a:r>
            <a:r>
              <a:rPr lang="cs-CZ" sz="1800" dirty="0">
                <a:latin typeface="Comic Sans MS" pitchFamily="66" charset="0"/>
              </a:rPr>
              <a:t>rozvoje </a:t>
            </a:r>
            <a:r>
              <a:rPr lang="cs-CZ" sz="1800" dirty="0" smtClean="0">
                <a:latin typeface="Comic Sans MS" pitchFamily="66" charset="0"/>
              </a:rPr>
              <a:t>aterosklerózy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kouření 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cigaret </a:t>
            </a:r>
            <a:r>
              <a:rPr lang="cs-CZ" sz="1800" dirty="0">
                <a:latin typeface="Comic Sans MS" pitchFamily="66" charset="0"/>
              </a:rPr>
              <a:t>– dehet, akrolein působí na funkci </a:t>
            </a:r>
            <a:r>
              <a:rPr lang="cs-CZ" sz="1800" dirty="0" err="1">
                <a:latin typeface="Comic Sans MS" pitchFamily="66" charset="0"/>
              </a:rPr>
              <a:t>leu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snižuje rezistenci vůči infekci, nikotin má imunosupresivní </a:t>
            </a:r>
            <a:r>
              <a:rPr lang="cs-CZ" sz="1800" dirty="0" smtClean="0">
                <a:latin typeface="Comic Sans MS" pitchFamily="66" charset="0"/>
              </a:rPr>
              <a:t>účinky atd.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ánětlivá reakce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153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66018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Úloha zánětu v ateroskleróze</a:t>
            </a:r>
          </a:p>
          <a:p>
            <a:r>
              <a:rPr lang="cs-CZ" sz="1800" dirty="0" smtClean="0">
                <a:latin typeface="Comic Sans MS" pitchFamily="66" charset="0"/>
              </a:rPr>
              <a:t>infiltrace </a:t>
            </a:r>
            <a:r>
              <a:rPr lang="cs-CZ" sz="1800" dirty="0" err="1">
                <a:latin typeface="Comic Sans MS" pitchFamily="66" charset="0"/>
              </a:rPr>
              <a:t>subendoteliálního</a:t>
            </a:r>
            <a:r>
              <a:rPr lang="cs-CZ" sz="1800" dirty="0">
                <a:latin typeface="Comic Sans MS" pitchFamily="66" charset="0"/>
              </a:rPr>
              <a:t> prostoru </a:t>
            </a:r>
            <a:r>
              <a:rPr lang="cs-CZ" sz="1800" dirty="0" err="1" smtClean="0">
                <a:latin typeface="Comic Sans MS" pitchFamily="66" charset="0"/>
              </a:rPr>
              <a:t>leu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vychytávání oxidovaných lipoproteinů </a:t>
            </a:r>
            <a:r>
              <a:rPr lang="cs-CZ" sz="1800" dirty="0" smtClean="0">
                <a:latin typeface="Comic Sans MS" pitchFamily="66" charset="0"/>
              </a:rPr>
              <a:t>makrofágy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vorba pěnových b.,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produkují řadu zánětlivých mediátorů (např. </a:t>
            </a:r>
            <a:r>
              <a:rPr lang="cs-CZ" sz="1800" dirty="0" err="1" smtClean="0">
                <a:latin typeface="Comic Sans MS" pitchFamily="66" charset="0"/>
              </a:rPr>
              <a:t>cytokiny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ánět. mediátory  </a:t>
            </a:r>
            <a:r>
              <a:rPr lang="cs-CZ" sz="1800" dirty="0">
                <a:latin typeface="Comic Sans MS" pitchFamily="66" charset="0"/>
              </a:rPr>
              <a:t>podporují migraci buněk hladké svaloviny z </a:t>
            </a:r>
            <a:r>
              <a:rPr lang="cs-CZ" sz="1800" dirty="0" err="1">
                <a:latin typeface="Comic Sans MS" pitchFamily="66" charset="0"/>
              </a:rPr>
              <a:t>medie</a:t>
            </a:r>
            <a:r>
              <a:rPr lang="cs-CZ" sz="1800" dirty="0">
                <a:latin typeface="Comic Sans MS" pitchFamily="66" charset="0"/>
              </a:rPr>
              <a:t> do intimy a jejich proliferaci</a:t>
            </a:r>
          </a:p>
          <a:p>
            <a:r>
              <a:rPr lang="cs-CZ" sz="1800" dirty="0" smtClean="0">
                <a:latin typeface="Comic Sans MS" pitchFamily="66" charset="0"/>
              </a:rPr>
              <a:t>destabilizace </a:t>
            </a:r>
            <a:r>
              <a:rPr lang="cs-CZ" sz="1800" dirty="0">
                <a:latin typeface="Comic Sans MS" pitchFamily="66" charset="0"/>
              </a:rPr>
              <a:t>a ruptura zaníceného aterosklerotického </a:t>
            </a:r>
            <a:r>
              <a:rPr lang="cs-CZ" sz="1800" dirty="0" smtClean="0">
                <a:latin typeface="Comic Sans MS" pitchFamily="66" charset="0"/>
              </a:rPr>
              <a:t>plátu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3994882"/>
            <a:ext cx="4896544" cy="28631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94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Poruchy lipidového mechanismu</a:t>
            </a:r>
          </a:p>
          <a:p>
            <a:r>
              <a:rPr lang="cs-CZ" sz="1800" dirty="0" smtClean="0">
                <a:latin typeface="Comic Sans MS" pitchFamily="66" charset="0"/>
              </a:rPr>
              <a:t>poškození </a:t>
            </a:r>
            <a:r>
              <a:rPr lang="cs-CZ" sz="1800" dirty="0">
                <a:latin typeface="Comic Sans MS" pitchFamily="66" charset="0"/>
              </a:rPr>
              <a:t>endotelu tepen oxidovanými lipoproteinovými </a:t>
            </a:r>
            <a:r>
              <a:rPr lang="cs-CZ" sz="1800" dirty="0" smtClean="0">
                <a:latin typeface="Comic Sans MS" pitchFamily="66" charset="0"/>
              </a:rPr>
              <a:t>částicemi (zejm. </a:t>
            </a:r>
            <a:r>
              <a:rPr lang="cs-CZ" sz="1800" dirty="0" err="1" smtClean="0">
                <a:latin typeface="Comic Sans MS" pitchFamily="66" charset="0"/>
              </a:rPr>
              <a:t>aterogenními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Frakce lipoproteinů</a:t>
            </a:r>
          </a:p>
          <a:p>
            <a:r>
              <a:rPr lang="cs-CZ" sz="1800" dirty="0" err="1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terogenní</a:t>
            </a:r>
            <a:r>
              <a:rPr lang="cs-CZ" sz="1800" dirty="0">
                <a:latin typeface="Comic Sans MS" pitchFamily="66" charset="0"/>
              </a:rPr>
              <a:t>: LDL, </a:t>
            </a:r>
            <a:r>
              <a:rPr lang="cs-CZ" sz="1800" dirty="0" err="1">
                <a:latin typeface="Comic Sans MS" pitchFamily="66" charset="0"/>
              </a:rPr>
              <a:t>remnanta</a:t>
            </a:r>
            <a:r>
              <a:rPr lang="cs-CZ" sz="1800" dirty="0">
                <a:latin typeface="Comic Sans MS" pitchFamily="66" charset="0"/>
              </a:rPr>
              <a:t> chylomikronů a </a:t>
            </a:r>
            <a:r>
              <a:rPr lang="cs-CZ" sz="1800" dirty="0" smtClean="0">
                <a:latin typeface="Comic Sans MS" pitchFamily="66" charset="0"/>
              </a:rPr>
              <a:t>VLDL, </a:t>
            </a:r>
            <a:r>
              <a:rPr lang="cs-CZ" sz="1800" dirty="0" err="1" smtClean="0">
                <a:latin typeface="Comic Sans MS" pitchFamily="66" charset="0"/>
              </a:rPr>
              <a:t>ApoE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ntiaterogenní</a:t>
            </a:r>
            <a:r>
              <a:rPr lang="cs-CZ" sz="1800" dirty="0">
                <a:latin typeface="Comic Sans MS" pitchFamily="66" charset="0"/>
              </a:rPr>
              <a:t>: </a:t>
            </a:r>
            <a:r>
              <a:rPr lang="cs-CZ" sz="1800" dirty="0" smtClean="0">
                <a:latin typeface="Comic Sans MS" pitchFamily="66" charset="0"/>
              </a:rPr>
              <a:t>HDL, </a:t>
            </a:r>
            <a:r>
              <a:rPr lang="cs-CZ" sz="1800" dirty="0" err="1" smtClean="0">
                <a:latin typeface="Comic Sans MS" pitchFamily="66" charset="0"/>
              </a:rPr>
              <a:t>ApoE</a:t>
            </a: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11266" name="Picture 2" descr="http://us.123rf.com/400wm/400/400/frenta/frenta1101/frenta110100073/8641770-atherosclerosis--clogged-artery-and-erythrocy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46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5124944" cy="5328592"/>
          </a:xfrm>
        </p:spPr>
        <p:txBody>
          <a:bodyPr>
            <a:normAutofit fontScale="92500"/>
          </a:bodyPr>
          <a:lstStyle/>
          <a:p>
            <a:pPr marL="0" indent="0">
              <a:buFont typeface="Arial" pitchFamily="34" charset="0"/>
              <a:buNone/>
            </a:pP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Apolipoprotein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 E</a:t>
            </a:r>
          </a:p>
          <a:p>
            <a:r>
              <a:rPr lang="cs-CZ" sz="1800" dirty="0" smtClean="0">
                <a:latin typeface="Comic Sans MS" pitchFamily="66" charset="0"/>
              </a:rPr>
              <a:t>tvořen </a:t>
            </a:r>
            <a:r>
              <a:rPr lang="cs-CZ" sz="1800" dirty="0">
                <a:latin typeface="Comic Sans MS" pitchFamily="66" charset="0"/>
              </a:rPr>
              <a:t>v játrech, méně ve svalech a nadledvinách, lokálně je produkován v makrofázích a </a:t>
            </a:r>
            <a:r>
              <a:rPr lang="cs-CZ" sz="1800" dirty="0" smtClean="0">
                <a:latin typeface="Comic Sans MS" pitchFamily="66" charset="0"/>
              </a:rPr>
              <a:t>neuroglii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ransportuje lipoproteiny, vitamíny rozpustné v tucích CHL v lymfatickém systému a poté také v </a:t>
            </a:r>
            <a:r>
              <a:rPr lang="cs-CZ" sz="1800" dirty="0" smtClean="0">
                <a:latin typeface="Comic Sans MS" pitchFamily="66" charset="0"/>
              </a:rPr>
              <a:t>krvi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a </a:t>
            </a:r>
            <a:r>
              <a:rPr lang="cs-CZ" sz="1800" dirty="0">
                <a:latin typeface="Comic Sans MS" pitchFamily="66" charset="0"/>
              </a:rPr>
              <a:t>systémové úrovni je </a:t>
            </a: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součástí chylomikronů, VLDL, I</a:t>
            </a:r>
            <a:r>
              <a:rPr lang="cs-CZ" sz="1800" dirty="0" smtClean="0">
                <a:latin typeface="Comic Sans MS" pitchFamily="66" charset="0"/>
              </a:rPr>
              <a:t>DL </a:t>
            </a:r>
            <a:r>
              <a:rPr lang="cs-CZ" sz="1800" dirty="0">
                <a:latin typeface="Comic Sans MS" pitchFamily="66" charset="0"/>
              </a:rPr>
              <a:t>a některých molekul HDL (</a:t>
            </a:r>
            <a:r>
              <a:rPr lang="cs-CZ" sz="1800" dirty="0" smtClean="0">
                <a:latin typeface="Comic Sans MS" pitchFamily="66" charset="0"/>
              </a:rPr>
              <a:t>HDL-APOE </a:t>
            </a:r>
            <a:r>
              <a:rPr lang="cs-CZ" sz="1800" dirty="0">
                <a:latin typeface="Comic Sans MS" pitchFamily="66" charset="0"/>
              </a:rPr>
              <a:t>má </a:t>
            </a:r>
            <a:r>
              <a:rPr lang="cs-CZ" sz="1800" dirty="0" err="1">
                <a:latin typeface="Comic Sans MS" pitchFamily="66" charset="0"/>
              </a:rPr>
              <a:t>antiagregační</a:t>
            </a:r>
            <a:r>
              <a:rPr lang="cs-CZ" sz="1800" dirty="0">
                <a:latin typeface="Comic Sans MS" pitchFamily="66" charset="0"/>
              </a:rPr>
              <a:t> účinek)</a:t>
            </a: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e </a:t>
            </a:r>
            <a:r>
              <a:rPr lang="cs-CZ" sz="1800" dirty="0">
                <a:latin typeface="Comic Sans MS" pitchFamily="66" charset="0"/>
              </a:rPr>
              <a:t>ligandem LDL - receptoru a některých dalších receptorů v játrech, </a:t>
            </a:r>
            <a:r>
              <a:rPr lang="cs-CZ" sz="1800" dirty="0" err="1">
                <a:latin typeface="Comic Sans MS" pitchFamily="66" charset="0"/>
              </a:rPr>
              <a:t>scavengerových</a:t>
            </a:r>
            <a:r>
              <a:rPr lang="cs-CZ" sz="1800" dirty="0">
                <a:latin typeface="Comic Sans MS" pitchFamily="66" charset="0"/>
              </a:rPr>
              <a:t> receptorů makrofágů a </a:t>
            </a:r>
            <a:r>
              <a:rPr lang="cs-CZ" sz="1800" dirty="0" err="1">
                <a:latin typeface="Comic Sans MS" pitchFamily="66" charset="0"/>
              </a:rPr>
              <a:t>neuronálních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receptorů</a:t>
            </a:r>
          </a:p>
          <a:p>
            <a:r>
              <a:rPr lang="cs-CZ" sz="1800" dirty="0" smtClean="0">
                <a:latin typeface="Comic Sans MS" pitchFamily="66" charset="0"/>
              </a:rPr>
              <a:t>je-li </a:t>
            </a:r>
            <a:r>
              <a:rPr lang="cs-CZ" sz="1800" dirty="0">
                <a:latin typeface="Comic Sans MS" pitchFamily="66" charset="0"/>
              </a:rPr>
              <a:t>přítomen na povrchu </a:t>
            </a:r>
            <a:r>
              <a:rPr lang="cs-CZ" sz="1800" dirty="0" err="1">
                <a:latin typeface="Comic Sans MS" pitchFamily="66" charset="0"/>
              </a:rPr>
              <a:t>hepatocytu</a:t>
            </a:r>
            <a:r>
              <a:rPr lang="cs-CZ" sz="1800" dirty="0">
                <a:latin typeface="Comic Sans MS" pitchFamily="66" charset="0"/>
              </a:rPr>
              <a:t> ve vazbě s proteoglykany, může vázat lipoproteiny neobsahující </a:t>
            </a:r>
            <a:r>
              <a:rPr lang="cs-CZ" sz="1800" dirty="0" smtClean="0">
                <a:latin typeface="Comic Sans MS" pitchFamily="66" charset="0"/>
              </a:rPr>
              <a:t>APOE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e </a:t>
            </a:r>
            <a:r>
              <a:rPr lang="cs-CZ" sz="1800" dirty="0">
                <a:latin typeface="Comic Sans MS" pitchFamily="66" charset="0"/>
              </a:rPr>
              <a:t>i součástí některých lokálně vytvářených lipoproteinových </a:t>
            </a:r>
            <a:r>
              <a:rPr lang="cs-CZ" sz="1800" dirty="0" smtClean="0">
                <a:latin typeface="Comic Sans MS" pitchFamily="66" charset="0"/>
              </a:rPr>
              <a:t>částic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3074" name="Picture 2" descr="http://www.ccp14.ac.uk/ccp/web-mirrors/llnlrupp/images/pdb/1nf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47047"/>
            <a:ext cx="2194611" cy="34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200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celkem </a:t>
            </a:r>
            <a:r>
              <a:rPr lang="cs-CZ" sz="1800" dirty="0">
                <a:latin typeface="Comic Sans MS" pitchFamily="66" charset="0"/>
              </a:rPr>
              <a:t>asi 30 </a:t>
            </a:r>
            <a:r>
              <a:rPr lang="cs-CZ" sz="1800" dirty="0" err="1">
                <a:latin typeface="Comic Sans MS" pitchFamily="66" charset="0"/>
              </a:rPr>
              <a:t>isoforem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apolipoproteinu</a:t>
            </a:r>
            <a:r>
              <a:rPr lang="cs-CZ" sz="1800" dirty="0">
                <a:latin typeface="Comic Sans MS" pitchFamily="66" charset="0"/>
              </a:rPr>
              <a:t> E kódovaných různými alelami genu na chromosomu 19 (OMIM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evropské populaci - </a:t>
            </a:r>
            <a:r>
              <a:rPr lang="cs-CZ" sz="1800" dirty="0" err="1" smtClean="0">
                <a:latin typeface="Comic Sans MS" pitchFamily="66" charset="0"/>
              </a:rPr>
              <a:t>isoformy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E2, E3 a E4, lišící se aminokyselinami na 112. a 158. </a:t>
            </a:r>
            <a:r>
              <a:rPr lang="cs-CZ" sz="1800" dirty="0" smtClean="0">
                <a:latin typeface="Comic Sans MS" pitchFamily="66" charset="0"/>
              </a:rPr>
              <a:t>místě (kódovány </a:t>
            </a:r>
            <a:r>
              <a:rPr lang="cs-CZ" sz="1800" dirty="0">
                <a:latin typeface="Comic Sans MS" pitchFamily="66" charset="0"/>
              </a:rPr>
              <a:t>alelami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2,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 a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 smtClean="0">
                <a:latin typeface="Comic Sans MS" pitchFamily="66" charset="0"/>
              </a:rPr>
              <a:t>4)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lely </a:t>
            </a:r>
            <a:r>
              <a:rPr lang="cs-CZ" sz="1800" dirty="0">
                <a:latin typeface="Comic Sans MS" pitchFamily="66" charset="0"/>
              </a:rPr>
              <a:t>jsou </a:t>
            </a:r>
            <a:r>
              <a:rPr lang="cs-CZ" sz="1800" dirty="0" err="1">
                <a:latin typeface="Comic Sans MS" pitchFamily="66" charset="0"/>
              </a:rPr>
              <a:t>kodominantní</a:t>
            </a:r>
            <a:r>
              <a:rPr lang="cs-CZ" sz="1800" dirty="0">
                <a:latin typeface="Comic Sans MS" pitchFamily="66" charset="0"/>
              </a:rPr>
              <a:t>, existuje tedy 6 různých fenotypů (E2/E2, E2/E3, E2/E4, E3/E3, E3/E4, E4/E4)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1" descr="Apo E isoph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3" y="4293096"/>
            <a:ext cx="4176464" cy="23214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423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3571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9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900" dirty="0" err="1" smtClean="0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900" dirty="0">
              <a:latin typeface="Comic Sans MS" pitchFamily="66" charset="0"/>
            </a:endParaRPr>
          </a:p>
          <a:p>
            <a:r>
              <a:rPr lang="cs-CZ" sz="1900" dirty="0" err="1">
                <a:latin typeface="Comic Sans MS" pitchFamily="66" charset="0"/>
              </a:rPr>
              <a:t>isoforma</a:t>
            </a:r>
            <a:r>
              <a:rPr lang="cs-CZ" sz="1900" dirty="0">
                <a:latin typeface="Comic Sans MS" pitchFamily="66" charset="0"/>
              </a:rPr>
              <a:t> APO E4 nevytváří </a:t>
            </a:r>
            <a:r>
              <a:rPr lang="cs-CZ" sz="1900" dirty="0" err="1">
                <a:latin typeface="Comic Sans MS" pitchFamily="66" charset="0"/>
              </a:rPr>
              <a:t>heterodimery</a:t>
            </a:r>
            <a:r>
              <a:rPr lang="cs-CZ" sz="1900" dirty="0">
                <a:latin typeface="Comic Sans MS" pitchFamily="66" charset="0"/>
              </a:rPr>
              <a:t>, je tak ve VLDL částici koncentrovanější → výraznější vazba na jaterní LDL - receptory a následně jejich </a:t>
            </a:r>
            <a:r>
              <a:rPr lang="cs-CZ" sz="1900" dirty="0" err="1">
                <a:latin typeface="Comic Sans MS" pitchFamily="66" charset="0"/>
              </a:rPr>
              <a:t>down</a:t>
            </a:r>
            <a:r>
              <a:rPr lang="cs-CZ" sz="1900" dirty="0">
                <a:latin typeface="Comic Sans MS" pitchFamily="66" charset="0"/>
              </a:rPr>
              <a:t>-regulace  → výsledkem je zhoršené odbourávání CHL („šetřící varianta“)</a:t>
            </a:r>
          </a:p>
          <a:p>
            <a:endParaRPr lang="cs-CZ" sz="1900" dirty="0">
              <a:latin typeface="Comic Sans MS" pitchFamily="66" charset="0"/>
            </a:endParaRPr>
          </a:p>
          <a:p>
            <a:r>
              <a:rPr lang="cs-CZ" sz="1900" dirty="0" err="1" smtClean="0">
                <a:latin typeface="Comic Sans MS" pitchFamily="66" charset="0"/>
              </a:rPr>
              <a:t>isoforma</a:t>
            </a:r>
            <a:r>
              <a:rPr lang="cs-CZ" sz="1900" dirty="0" smtClean="0">
                <a:latin typeface="Comic Sans MS" pitchFamily="66" charset="0"/>
              </a:rPr>
              <a:t> </a:t>
            </a:r>
            <a:r>
              <a:rPr lang="cs-CZ" sz="1900" dirty="0">
                <a:latin typeface="Comic Sans MS" pitchFamily="66" charset="0"/>
              </a:rPr>
              <a:t>E2 se na </a:t>
            </a:r>
            <a:r>
              <a:rPr lang="cs-CZ" sz="1900" dirty="0" smtClean="0">
                <a:latin typeface="Comic Sans MS" pitchFamily="66" charset="0"/>
              </a:rPr>
              <a:t>LDL- receptor </a:t>
            </a:r>
            <a:r>
              <a:rPr lang="cs-CZ" sz="1900" dirty="0">
                <a:latin typeface="Comic Sans MS" pitchFamily="66" charset="0"/>
              </a:rPr>
              <a:t>váže s podstatně menší afinitou než E3 nebo </a:t>
            </a:r>
            <a:r>
              <a:rPr lang="cs-CZ" sz="1900" dirty="0" smtClean="0">
                <a:latin typeface="Comic Sans MS" pitchFamily="66" charset="0"/>
              </a:rPr>
              <a:t>E4 </a:t>
            </a:r>
            <a:r>
              <a:rPr lang="cs-CZ" sz="1900" dirty="0" smtClean="0">
                <a:latin typeface="Comic Sans MS" pitchFamily="66" charset="0"/>
                <a:cs typeface="Times New Roman"/>
              </a:rPr>
              <a:t>→ </a:t>
            </a:r>
            <a:r>
              <a:rPr lang="cs-CZ" sz="1900" dirty="0" smtClean="0">
                <a:latin typeface="Comic Sans MS" pitchFamily="66" charset="0"/>
              </a:rPr>
              <a:t>up-regulace </a:t>
            </a:r>
            <a:r>
              <a:rPr lang="cs-CZ" sz="1900" dirty="0">
                <a:latin typeface="Comic Sans MS" pitchFamily="66" charset="0"/>
              </a:rPr>
              <a:t>LDL-receptorů, zlepšení odbourávání LDL a </a:t>
            </a:r>
            <a:r>
              <a:rPr lang="cs-CZ" sz="1900" dirty="0" smtClean="0">
                <a:latin typeface="Comic Sans MS" pitchFamily="66" charset="0"/>
              </a:rPr>
              <a:t>nižší hladiny </a:t>
            </a:r>
            <a:r>
              <a:rPr lang="cs-CZ" sz="1900" dirty="0">
                <a:latin typeface="Comic Sans MS" pitchFamily="66" charset="0"/>
              </a:rPr>
              <a:t>plazmatického </a:t>
            </a:r>
            <a:r>
              <a:rPr lang="cs-CZ" sz="1900" dirty="0" smtClean="0">
                <a:latin typeface="Comic Sans MS" pitchFamily="66" charset="0"/>
              </a:rPr>
              <a:t>CHL (homozygoti </a:t>
            </a:r>
            <a:r>
              <a:rPr lang="cs-CZ" sz="1900" dirty="0">
                <a:latin typeface="Comic Sans MS" pitchFamily="66" charset="0"/>
              </a:rPr>
              <a:t>E2/E2 však hůře odbourávají chylomikrony a VLDL, důsledkem čehož je vyšší hladina </a:t>
            </a:r>
            <a:r>
              <a:rPr lang="cs-CZ" sz="1900" dirty="0" err="1" smtClean="0">
                <a:latin typeface="Comic Sans MS" pitchFamily="66" charset="0"/>
              </a:rPr>
              <a:t>triacylglycerolů</a:t>
            </a:r>
            <a:r>
              <a:rPr lang="cs-CZ" sz="1900" dirty="0" smtClean="0">
                <a:latin typeface="Comic Sans MS" pitchFamily="66" charset="0"/>
              </a:rPr>
              <a:t>)</a:t>
            </a:r>
            <a:endParaRPr lang="cs-CZ" sz="19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6367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397281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9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900" dirty="0" err="1" smtClean="0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9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700808"/>
            <a:ext cx="6120680" cy="474488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049230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86124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isoforma</a:t>
            </a:r>
            <a:r>
              <a:rPr lang="cs-CZ" sz="1800" dirty="0">
                <a:latin typeface="Comic Sans MS" pitchFamily="66" charset="0"/>
              </a:rPr>
              <a:t> E3, v populaci nejvíce rozšířená, leží obecně svými biochemickými a funkčními vlastnostmi mezi E2 a E4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nositelé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se vzhledem k nejčastějšímu genotypu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 chovají obvykle opačně, než nositelé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(tj. u chorob, kde alela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vystupuje jako riziková,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má obvykle funkci protektivní a naopak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genotyp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je podmínkou nutnou, ne však postačující k rozvoji 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familiární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hyperlipidémie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 III. typu </a:t>
            </a:r>
            <a:r>
              <a:rPr lang="cs-CZ" sz="1800" dirty="0">
                <a:latin typeface="Comic Sans MS" pitchFamily="66" charset="0"/>
              </a:rPr>
              <a:t>(FHLP III se vyskytuje u &lt;10% nositelů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2, ostatní jsou spíše normo- až </a:t>
            </a:r>
            <a:r>
              <a:rPr lang="cs-CZ" sz="1800" dirty="0" err="1">
                <a:latin typeface="Comic Sans MS" pitchFamily="66" charset="0"/>
              </a:rPr>
              <a:t>hypolipidemičtí</a:t>
            </a:r>
            <a:r>
              <a:rPr lang="cs-CZ" sz="1800" dirty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omic Sans MS" pitchFamily="66" charset="0"/>
              </a:rPr>
              <a:t>nosičství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je vůbec nejvýznamnější genetickou determinantou pro vznik </a:t>
            </a:r>
            <a:r>
              <a:rPr lang="cs-CZ" sz="1800" dirty="0" err="1">
                <a:latin typeface="Comic Sans MS" pitchFamily="66" charset="0"/>
              </a:rPr>
              <a:t>late-onset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Alzheimerovy demence</a:t>
            </a:r>
            <a:endParaRPr lang="cs-CZ" sz="18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3848" r="25696"/>
          <a:stretch/>
        </p:blipFill>
        <p:spPr bwMode="auto">
          <a:xfrm>
            <a:off x="7452320" y="5542894"/>
            <a:ext cx="792088" cy="12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0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8005264" cy="52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>
                <a:latin typeface="Comic Sans MS" pitchFamily="66" charset="0"/>
              </a:rPr>
              <a:t>dutý </a:t>
            </a:r>
            <a:r>
              <a:rPr lang="cs-CZ" sz="2000" dirty="0">
                <a:latin typeface="Comic Sans MS" pitchFamily="66" charset="0"/>
              </a:rPr>
              <a:t>orgán, jehož stěny tvoří srdeční </a:t>
            </a:r>
            <a:r>
              <a:rPr lang="cs-CZ" sz="2000" dirty="0" smtClean="0">
                <a:latin typeface="Comic Sans MS" pitchFamily="66" charset="0"/>
              </a:rPr>
              <a:t>svalovina = </a:t>
            </a:r>
            <a:r>
              <a:rPr lang="cs-CZ" sz="2000" dirty="0">
                <a:latin typeface="Comic Sans MS" pitchFamily="66" charset="0"/>
              </a:rPr>
              <a:t>speciální forma příčně pruhovaného svalstva, které je v trvalé aktivitě </a:t>
            </a: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Comic Sans MS" pitchFamily="66" charset="0"/>
              </a:rPr>
              <a:t>pravidelnými </a:t>
            </a:r>
            <a:r>
              <a:rPr lang="cs-CZ" sz="2000" dirty="0">
                <a:latin typeface="Comic Sans MS" pitchFamily="66" charset="0"/>
              </a:rPr>
              <a:t>kontrakcemi zajišťuje neustálý oběh krve a mízy v </a:t>
            </a:r>
            <a:r>
              <a:rPr lang="cs-CZ" sz="2000" dirty="0" smtClean="0">
                <a:latin typeface="Comic Sans MS" pitchFamily="66" charset="0"/>
              </a:rPr>
              <a:t>organismu</a:t>
            </a: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etabolizmus </a:t>
            </a:r>
            <a:r>
              <a:rPr lang="cs-CZ" sz="2000" dirty="0">
                <a:latin typeface="Comic Sans MS" pitchFamily="66" charset="0"/>
              </a:rPr>
              <a:t>srdeční svalové buňky je převážně vázán na oxidační </a:t>
            </a:r>
            <a:r>
              <a:rPr lang="cs-CZ" sz="2000" dirty="0" smtClean="0">
                <a:latin typeface="Comic Sans MS" pitchFamily="66" charset="0"/>
              </a:rPr>
              <a:t>pochody</a:t>
            </a: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drojem </a:t>
            </a:r>
            <a:r>
              <a:rPr lang="cs-CZ" sz="2000" dirty="0">
                <a:latin typeface="Comic Sans MS" pitchFamily="66" charset="0"/>
              </a:rPr>
              <a:t>energie pro srdeční činnost jsou mastné kyseliny, laktát, glukóza a v menší míře i </a:t>
            </a:r>
            <a:r>
              <a:rPr lang="cs-CZ" sz="2000" dirty="0" smtClean="0">
                <a:latin typeface="Comic Sans MS" pitchFamily="66" charset="0"/>
              </a:rPr>
              <a:t>aminokyseliny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433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Apolipoprotein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ApoE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deficientní myš </a:t>
            </a:r>
            <a:endParaRPr lang="cs-CZ" sz="18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u</a:t>
            </a:r>
            <a:r>
              <a:rPr lang="cs-CZ" sz="1800" dirty="0" smtClean="0">
                <a:latin typeface="Comic Sans MS" pitchFamily="66" charset="0"/>
              </a:rPr>
              <a:t> pokusných </a:t>
            </a:r>
            <a:r>
              <a:rPr lang="cs-CZ" sz="1800" dirty="0">
                <a:latin typeface="Comic Sans MS" pitchFamily="66" charset="0"/>
              </a:rPr>
              <a:t>zvířat, zejména hlodavců, je obecně problematické modelovat </a:t>
            </a:r>
            <a:r>
              <a:rPr lang="cs-CZ" sz="1800" dirty="0" smtClean="0">
                <a:latin typeface="Comic Sans MS" pitchFamily="66" charset="0"/>
              </a:rPr>
              <a:t>aterosklerózu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err="1" smtClean="0">
                <a:latin typeface="Comic Sans MS" pitchFamily="66" charset="0"/>
              </a:rPr>
              <a:t>knock-out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genu pro </a:t>
            </a: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(alternativou je </a:t>
            </a:r>
            <a:r>
              <a:rPr lang="cs-CZ" sz="1800" dirty="0" err="1">
                <a:latin typeface="Comic Sans MS" pitchFamily="66" charset="0"/>
              </a:rPr>
              <a:t>knock-outovaný</a:t>
            </a:r>
            <a:r>
              <a:rPr lang="cs-CZ" sz="1800" dirty="0">
                <a:latin typeface="Comic Sans MS" pitchFamily="66" charset="0"/>
              </a:rPr>
              <a:t> LDL-receptor nebo kombinace obojího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deficientní myš </a:t>
            </a:r>
            <a:r>
              <a:rPr lang="cs-CZ" sz="1800" dirty="0" smtClean="0">
                <a:latin typeface="Comic Sans MS" pitchFamily="66" charset="0"/>
              </a:rPr>
              <a:t>má i zhoršenou </a:t>
            </a:r>
            <a:r>
              <a:rPr lang="cs-CZ" sz="1800" dirty="0">
                <a:latin typeface="Comic Sans MS" pitchFamily="66" charset="0"/>
              </a:rPr>
              <a:t>reparaci nervové tkáně a kognitivní funkce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http://www.sageresearchmodels.com/files/_MG_973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502771" cy="23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449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Onemocnění spojená s aterosklerózou</a:t>
            </a:r>
          </a:p>
          <a:p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nfarkt myokardu</a:t>
            </a:r>
          </a:p>
          <a:p>
            <a:r>
              <a:rPr lang="cs-CZ" sz="1800" dirty="0" smtClean="0">
                <a:latin typeface="Comic Sans MS" pitchFamily="66" charset="0"/>
              </a:rPr>
              <a:t>ICHS (s AP)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selhání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c</a:t>
            </a:r>
            <a:r>
              <a:rPr lang="cs-CZ" sz="1800" dirty="0" smtClean="0">
                <a:latin typeface="Comic Sans MS" pitchFamily="66" charset="0"/>
              </a:rPr>
              <a:t>évní </a:t>
            </a:r>
            <a:r>
              <a:rPr lang="cs-CZ" sz="1800" dirty="0">
                <a:latin typeface="Comic Sans MS" pitchFamily="66" charset="0"/>
              </a:rPr>
              <a:t>mozková příhoda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askulární demence</a:t>
            </a:r>
          </a:p>
          <a:p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r</a:t>
            </a:r>
            <a:r>
              <a:rPr lang="cs-CZ" sz="1800" dirty="0" err="1" smtClean="0">
                <a:latin typeface="Comic Sans MS" pitchFamily="66" charset="0"/>
              </a:rPr>
              <a:t>enovaskulární</a:t>
            </a:r>
            <a:r>
              <a:rPr lang="cs-CZ" sz="1800" dirty="0" smtClean="0">
                <a:latin typeface="Comic Sans MS" pitchFamily="66" charset="0"/>
              </a:rPr>
              <a:t> HT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ISCHD</a:t>
            </a:r>
          </a:p>
          <a:p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nfarkt </a:t>
            </a:r>
            <a:r>
              <a:rPr lang="cs-CZ" sz="1800" dirty="0">
                <a:latin typeface="Comic Sans MS" pitchFamily="66" charset="0"/>
              </a:rPr>
              <a:t>střeva, ledviny…</a:t>
            </a: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5491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8924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Vyšetřovací metody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ětšina </a:t>
            </a:r>
            <a:r>
              <a:rPr lang="cs-CZ" sz="1800" dirty="0">
                <a:latin typeface="Comic Sans MS" pitchFamily="66" charset="0"/>
              </a:rPr>
              <a:t>metod slouží k detekci stenózy vyvolané aterosklerotickou lézí</a:t>
            </a:r>
          </a:p>
          <a:p>
            <a:r>
              <a:rPr lang="cs-CZ" sz="1800" dirty="0" smtClean="0">
                <a:latin typeface="Comic Sans MS" pitchFamily="66" charset="0"/>
              </a:rPr>
              <a:t>invazivní </a:t>
            </a:r>
            <a:r>
              <a:rPr lang="cs-CZ" sz="1800" dirty="0">
                <a:latin typeface="Comic Sans MS" pitchFamily="66" charset="0"/>
              </a:rPr>
              <a:t>(sonografie cév, </a:t>
            </a:r>
            <a:r>
              <a:rPr lang="cs-CZ" sz="1800" dirty="0" err="1">
                <a:latin typeface="Comic Sans MS" pitchFamily="66" charset="0"/>
              </a:rPr>
              <a:t>koronarografie</a:t>
            </a:r>
            <a:r>
              <a:rPr lang="cs-CZ" sz="1800" dirty="0">
                <a:latin typeface="Comic Sans MS" pitchFamily="66" charset="0"/>
              </a:rPr>
              <a:t>…) i neinvazivní (zátěžový test…)</a:t>
            </a: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Krevní testy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aměřené </a:t>
            </a:r>
            <a:r>
              <a:rPr lang="cs-CZ" sz="1800" dirty="0">
                <a:latin typeface="Comic Sans MS" pitchFamily="66" charset="0"/>
              </a:rPr>
              <a:t>na rizikové </a:t>
            </a:r>
            <a:r>
              <a:rPr lang="cs-CZ" sz="1800" dirty="0" smtClean="0">
                <a:latin typeface="Comic Sans MS" pitchFamily="66" charset="0"/>
              </a:rPr>
              <a:t>faktory</a:t>
            </a:r>
          </a:p>
          <a:p>
            <a:r>
              <a:rPr lang="cs-CZ" sz="1800" dirty="0">
                <a:latin typeface="Comic Sans MS" pitchFamily="66" charset="0"/>
              </a:rPr>
              <a:t>r</a:t>
            </a:r>
            <a:r>
              <a:rPr lang="cs-CZ" sz="1800" dirty="0" smtClean="0">
                <a:latin typeface="Comic Sans MS" pitchFamily="66" charset="0"/>
              </a:rPr>
              <a:t>ozhodující </a:t>
            </a:r>
            <a:r>
              <a:rPr lang="cs-CZ" sz="1800" dirty="0">
                <a:latin typeface="Comic Sans MS" pitchFamily="66" charset="0"/>
              </a:rPr>
              <a:t>je lipidové spektrum, hyperglykémie (s </a:t>
            </a:r>
            <a:r>
              <a:rPr lang="cs-CZ" sz="1800" dirty="0" smtClean="0">
                <a:latin typeface="Comic Sans MS" pitchFamily="66" charset="0"/>
              </a:rPr>
              <a:t>HT tvoří </a:t>
            </a:r>
            <a:r>
              <a:rPr lang="cs-CZ" sz="1800" dirty="0">
                <a:latin typeface="Comic Sans MS" pitchFamily="66" charset="0"/>
              </a:rPr>
              <a:t>„metabolický syndrom</a:t>
            </a:r>
            <a:r>
              <a:rPr lang="cs-CZ" sz="1800" dirty="0" smtClean="0">
                <a:latin typeface="Comic Sans MS" pitchFamily="66" charset="0"/>
              </a:rPr>
              <a:t>“)</a:t>
            </a:r>
          </a:p>
          <a:p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ři </a:t>
            </a:r>
            <a:r>
              <a:rPr lang="cs-CZ" sz="1800" dirty="0">
                <a:latin typeface="Comic Sans MS" pitchFamily="66" charset="0"/>
              </a:rPr>
              <a:t>familiárním výskytu v mladším věku je vhodné provést i genetické testy na známé rizikové alely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591940"/>
            <a:ext cx="2669853" cy="1773164"/>
          </a:xfrm>
          <a:prstGeom prst="rect">
            <a:avLst/>
          </a:prstGeom>
          <a:noFill/>
          <a:ln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630815"/>
            <a:ext cx="1967504" cy="169541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639172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892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Evoluční hypotéza o společném základu příčin aterosklerózy a insulinové rezistence (diabetu)</a:t>
            </a:r>
          </a:p>
          <a:p>
            <a:r>
              <a:rPr lang="cs-CZ" sz="1800" dirty="0" smtClean="0">
                <a:latin typeface="Comic Sans MS" pitchFamily="66" charset="0"/>
              </a:rPr>
              <a:t>prehistorii </a:t>
            </a:r>
            <a:r>
              <a:rPr lang="cs-CZ" sz="1800" dirty="0">
                <a:latin typeface="Comic Sans MS" pitchFamily="66" charset="0"/>
              </a:rPr>
              <a:t>člověka </a:t>
            </a:r>
            <a:r>
              <a:rPr lang="cs-CZ" sz="1800" dirty="0" smtClean="0">
                <a:latin typeface="Comic Sans MS" pitchFamily="66" charset="0"/>
              </a:rPr>
              <a:t>- hlavní </a:t>
            </a:r>
            <a:r>
              <a:rPr lang="cs-CZ" sz="1800" dirty="0">
                <a:latin typeface="Comic Sans MS" pitchFamily="66" charset="0"/>
              </a:rPr>
              <a:t>příčinou </a:t>
            </a:r>
            <a:r>
              <a:rPr lang="cs-CZ" sz="1800" dirty="0" smtClean="0">
                <a:latin typeface="Comic Sans MS" pitchFamily="66" charset="0"/>
              </a:rPr>
              <a:t>smrti: </a:t>
            </a:r>
            <a:r>
              <a:rPr lang="cs-CZ" sz="1800" dirty="0">
                <a:latin typeface="Comic Sans MS" pitchFamily="66" charset="0"/>
              </a:rPr>
              <a:t>infekce a dlouhodobý nedostatek </a:t>
            </a:r>
            <a:r>
              <a:rPr lang="cs-CZ" sz="1800" dirty="0" smtClean="0">
                <a:latin typeface="Comic Sans MS" pitchFamily="66" charset="0"/>
              </a:rPr>
              <a:t>potravy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l</a:t>
            </a:r>
            <a:r>
              <a:rPr lang="cs-CZ" sz="1800" dirty="0" smtClean="0">
                <a:latin typeface="Comic Sans MS" pitchFamily="66" charset="0"/>
              </a:rPr>
              <a:t>idský </a:t>
            </a:r>
            <a:r>
              <a:rPr lang="cs-CZ" sz="1800" dirty="0">
                <a:latin typeface="Comic Sans MS" pitchFamily="66" charset="0"/>
              </a:rPr>
              <a:t>genom </a:t>
            </a:r>
            <a:r>
              <a:rPr lang="cs-CZ" sz="1800" dirty="0" smtClean="0">
                <a:latin typeface="Comic Sans MS" pitchFamily="66" charset="0"/>
              </a:rPr>
              <a:t>zaměřen </a:t>
            </a:r>
            <a:r>
              <a:rPr lang="cs-CZ" sz="1800" dirty="0">
                <a:latin typeface="Comic Sans MS" pitchFamily="66" charset="0"/>
              </a:rPr>
              <a:t>na </a:t>
            </a:r>
            <a:r>
              <a:rPr lang="cs-CZ" sz="1800" dirty="0" smtClean="0">
                <a:latin typeface="Comic Sans MS" pitchFamily="66" charset="0"/>
              </a:rPr>
              <a:t>podporu </a:t>
            </a:r>
            <a:r>
              <a:rPr lang="cs-CZ" sz="1800" dirty="0">
                <a:latin typeface="Comic Sans MS" pitchFamily="66" charset="0"/>
              </a:rPr>
              <a:t>imunity a </a:t>
            </a:r>
            <a:r>
              <a:rPr lang="cs-CZ" sz="1800" dirty="0" smtClean="0">
                <a:latin typeface="Comic Sans MS" pitchFamily="66" charset="0"/>
              </a:rPr>
              <a:t>odpovědi na zánět a </a:t>
            </a:r>
            <a:r>
              <a:rPr lang="cs-CZ" sz="1800" dirty="0">
                <a:latin typeface="Comic Sans MS" pitchFamily="66" charset="0"/>
              </a:rPr>
              <a:t>na zvládnutí </a:t>
            </a:r>
            <a:r>
              <a:rPr lang="cs-CZ" sz="1800" dirty="0" smtClean="0">
                <a:latin typeface="Comic Sans MS" pitchFamily="66" charset="0"/>
              </a:rPr>
              <a:t>metabolické situace </a:t>
            </a:r>
            <a:r>
              <a:rPr lang="cs-CZ" sz="1800" dirty="0">
                <a:latin typeface="Comic Sans MS" pitchFamily="66" charset="0"/>
              </a:rPr>
              <a:t>v době krize (udržení glukoneogeneze po dlouhou dobu za stavu </a:t>
            </a:r>
            <a:r>
              <a:rPr lang="cs-CZ" sz="1800" dirty="0" smtClean="0">
                <a:latin typeface="Comic Sans MS" pitchFamily="66" charset="0"/>
              </a:rPr>
              <a:t>malnutrice)</a:t>
            </a:r>
          </a:p>
          <a:p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ejlepší adaptace = podpora zánětlivé </a:t>
            </a:r>
            <a:r>
              <a:rPr lang="cs-CZ" sz="1800" dirty="0">
                <a:latin typeface="Comic Sans MS" pitchFamily="66" charset="0"/>
              </a:rPr>
              <a:t>a imunitní </a:t>
            </a:r>
            <a:r>
              <a:rPr lang="cs-CZ" sz="1800" dirty="0" smtClean="0">
                <a:latin typeface="Comic Sans MS" pitchFamily="66" charset="0"/>
              </a:rPr>
              <a:t>odpovědi a mírná insulinová </a:t>
            </a:r>
            <a:r>
              <a:rPr lang="cs-CZ" sz="1800" dirty="0" smtClean="0">
                <a:latin typeface="Comic Sans MS" pitchFamily="66" charset="0"/>
              </a:rPr>
              <a:t>rezistence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iný životní styl = fyzická aktivita, proteinová výživa bez čistých cukrů = neměli </a:t>
            </a:r>
            <a:r>
              <a:rPr lang="cs-CZ" sz="1800" dirty="0">
                <a:latin typeface="Comic Sans MS" pitchFamily="66" charset="0"/>
              </a:rPr>
              <a:t>aterosklerózu ani </a:t>
            </a:r>
            <a:r>
              <a:rPr lang="cs-CZ" sz="1800" dirty="0" smtClean="0">
                <a:latin typeface="Comic Sans MS" pitchFamily="66" charset="0"/>
              </a:rPr>
              <a:t>diabetes</a:t>
            </a:r>
          </a:p>
          <a:p>
            <a:r>
              <a:rPr lang="cs-CZ" sz="1800" dirty="0" smtClean="0">
                <a:latin typeface="Comic Sans MS" pitchFamily="66" charset="0"/>
              </a:rPr>
              <a:t>insulinová </a:t>
            </a:r>
            <a:r>
              <a:rPr lang="cs-CZ" sz="1800" dirty="0">
                <a:latin typeface="Comic Sans MS" pitchFamily="66" charset="0"/>
              </a:rPr>
              <a:t>rezistence a </a:t>
            </a:r>
            <a:r>
              <a:rPr lang="cs-CZ" sz="1800" dirty="0" smtClean="0">
                <a:latin typeface="Comic Sans MS" pitchFamily="66" charset="0"/>
              </a:rPr>
              <a:t>diabetes mají </a:t>
            </a:r>
            <a:r>
              <a:rPr lang="cs-CZ" sz="1800" dirty="0">
                <a:latin typeface="Comic Sans MS" pitchFamily="66" charset="0"/>
              </a:rPr>
              <a:t>úzký vztah k mírnému zánětu a k alteraci v imunitním </a:t>
            </a:r>
            <a:r>
              <a:rPr lang="cs-CZ" sz="1800" dirty="0" smtClean="0">
                <a:latin typeface="Comic Sans MS" pitchFamily="66" charset="0"/>
              </a:rPr>
              <a:t>systému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bylo prokázáno</a:t>
            </a:r>
            <a:r>
              <a:rPr lang="cs-CZ" sz="1800" dirty="0">
                <a:latin typeface="Comic Sans MS" pitchFamily="66" charset="0"/>
              </a:rPr>
              <a:t>, že </a:t>
            </a:r>
            <a:r>
              <a:rPr lang="cs-CZ" sz="1800" dirty="0" smtClean="0">
                <a:latin typeface="Comic Sans MS" pitchFamily="66" charset="0"/>
              </a:rPr>
              <a:t>adipocyty produkují </a:t>
            </a:r>
            <a:r>
              <a:rPr lang="cs-CZ" sz="1800" dirty="0">
                <a:latin typeface="Comic Sans MS" pitchFamily="66" charset="0"/>
              </a:rPr>
              <a:t>prozánětlivé </a:t>
            </a:r>
            <a:r>
              <a:rPr lang="cs-CZ" sz="1800" dirty="0" err="1">
                <a:latin typeface="Comic Sans MS" pitchFamily="66" charset="0"/>
              </a:rPr>
              <a:t>cytokiny</a:t>
            </a:r>
            <a:r>
              <a:rPr lang="cs-CZ" sz="1800" dirty="0">
                <a:latin typeface="Comic Sans MS" pitchFamily="66" charset="0"/>
              </a:rPr>
              <a:t>, tedy že centrální obezita je svázána s </a:t>
            </a:r>
            <a:r>
              <a:rPr lang="cs-CZ" sz="1800" dirty="0" err="1">
                <a:latin typeface="Comic Sans MS" pitchFamily="66" charset="0"/>
              </a:rPr>
              <a:t>aterogenezí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smtClean="0">
                <a:latin typeface="Comic Sans MS" pitchFamily="66" charset="0"/>
              </a:rPr>
              <a:t>diabetem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výšení CRP a </a:t>
            </a:r>
            <a:r>
              <a:rPr lang="cs-CZ" sz="1800" dirty="0">
                <a:latin typeface="Comic Sans MS" pitchFamily="66" charset="0"/>
              </a:rPr>
              <a:t>IL-6 predikuje </a:t>
            </a:r>
            <a:r>
              <a:rPr lang="cs-CZ" sz="1800" dirty="0" err="1" smtClean="0">
                <a:latin typeface="Comic Sans MS" pitchFamily="66" charset="0"/>
              </a:rPr>
              <a:t>aterotrombózu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7170" name="Picture 2" descr="http://t0.gstatic.com/images?q=tbn:ANd9GcQOMWX9Q21TphCMRoBnAG8B22VJj2fJPT1Tfz41HhAnQrhWoLr-AItNP-B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1" b="33535"/>
          <a:stretch/>
        </p:blipFill>
        <p:spPr bwMode="auto">
          <a:xfrm>
            <a:off x="7092280" y="5517232"/>
            <a:ext cx="1368152" cy="12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63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67543" y="36821"/>
            <a:ext cx="8208912" cy="1808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31B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Monogenní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31B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vs. Komplexní nemoci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831B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072119" y="1628801"/>
            <a:ext cx="4682823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</a:t>
            </a:r>
            <a:endParaRPr lang="en-GB" sz="1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http://www.thecureisnow.org/depimages/genetics/genethera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19" y="2204863"/>
            <a:ext cx="4682823" cy="42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126705" y="5229200"/>
            <a:ext cx="28905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>
                <a:solidFill>
                  <a:srgbClr val="FFFF66"/>
                </a:solidFill>
              </a:ln>
              <a:solidFill>
                <a:srgbClr val="FFFF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84784"/>
            <a:ext cx="7889304" cy="5040560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dědičný podklad - velký faktor, tj. je přítomen prakticky u všech nemocných a jedná se prokazatelně o faktor příčinný (např.  defekty v </a:t>
            </a:r>
            <a:r>
              <a:rPr lang="cs-CZ" sz="1800" dirty="0" err="1" smtClean="0">
                <a:latin typeface="Comic Sans MS" pitchFamily="66" charset="0"/>
              </a:rPr>
              <a:t>dystrofinovém</a:t>
            </a:r>
            <a:r>
              <a:rPr lang="cs-CZ" sz="1800" dirty="0" smtClean="0">
                <a:latin typeface="Comic Sans MS" pitchFamily="66" charset="0"/>
              </a:rPr>
              <a:t> genu u muskulárních dystrofií), k němuž se přidávají  jen jako přídatné další  faktory genetické i faktory zevního prostředí.  </a:t>
            </a:r>
          </a:p>
          <a:p>
            <a:pPr algn="just"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říčinou těchto nemocí bývají především tzv. </a:t>
            </a:r>
            <a:r>
              <a:rPr lang="cs-CZ" sz="1800" b="1" dirty="0" smtClean="0">
                <a:latin typeface="Comic Sans MS" pitchFamily="66" charset="0"/>
              </a:rPr>
              <a:t>vzácné alely </a:t>
            </a:r>
          </a:p>
          <a:p>
            <a:pPr algn="just"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je determinována alelami v jednom </a:t>
            </a:r>
            <a:r>
              <a:rPr lang="cs-CZ" sz="1800" dirty="0" err="1" smtClean="0">
                <a:latin typeface="Comic Sans MS" pitchFamily="66" charset="0"/>
              </a:rPr>
              <a:t>lokusu</a:t>
            </a:r>
            <a:endParaRPr lang="cs-CZ" sz="1800" dirty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variantní alela, která vznikla mutací někdy v nedávné nebo vzdálené minulosti a je většinou relativně málo častá, nahrazuje původní „divokou“ alelu na jednom nebo obou chromozomech </a:t>
            </a: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mají charakteristický způsob přenosu v rodinách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algn="just"/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113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817296" cy="5240624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Comic Sans MS" pitchFamily="66" charset="0"/>
              </a:rPr>
              <a:t>choroby dětského věku</a:t>
            </a:r>
          </a:p>
          <a:p>
            <a:pPr algn="just"/>
            <a:r>
              <a:rPr lang="cs-CZ" sz="2000" dirty="0" smtClean="0">
                <a:latin typeface="Comic Sans MS" pitchFamily="66" charset="0"/>
              </a:rPr>
              <a:t>méně než 10 % z nich se manifestuje po pubertě a pouhé 1 % se objeví po skončení reprodukčního věku</a:t>
            </a:r>
          </a:p>
          <a:p>
            <a:pPr algn="just"/>
            <a:r>
              <a:rPr lang="cs-CZ" sz="2000" dirty="0" smtClean="0">
                <a:latin typeface="Comic Sans MS" pitchFamily="66" charset="0"/>
              </a:rPr>
              <a:t>často výrazně patologické</a:t>
            </a:r>
          </a:p>
          <a:p>
            <a:pPr marL="0" indent="0" algn="just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algn="just"/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populační studii na 1 milionu živě narozených dětí byla incidence vážných </a:t>
            </a:r>
            <a:r>
              <a:rPr lang="cs-CZ" sz="2000" dirty="0" err="1" smtClean="0">
                <a:latin typeface="Comic Sans MS" pitchFamily="66" charset="0"/>
              </a:rPr>
              <a:t>monogenních</a:t>
            </a:r>
            <a:r>
              <a:rPr lang="cs-CZ" sz="2000" dirty="0" smtClean="0">
                <a:latin typeface="Comic Sans MS" pitchFamily="66" charset="0"/>
              </a:rPr>
              <a:t> chorob odhadnuta na 0,36 %, u  6-8% hospitalizovaných dětí se uvažuje o </a:t>
            </a:r>
            <a:r>
              <a:rPr lang="cs-CZ" sz="2000" dirty="0" err="1" smtClean="0">
                <a:latin typeface="Comic Sans MS" pitchFamily="66" charset="0"/>
              </a:rPr>
              <a:t>monogenních</a:t>
            </a:r>
            <a:r>
              <a:rPr lang="cs-CZ" sz="2000" dirty="0" smtClean="0">
                <a:latin typeface="Comic Sans MS" pitchFamily="66" charset="0"/>
              </a:rPr>
              <a:t> chorobách</a:t>
            </a:r>
          </a:p>
          <a:p>
            <a:r>
              <a:rPr lang="cs-CZ" sz="2000" dirty="0" smtClean="0">
                <a:latin typeface="Comic Sans MS" pitchFamily="66" charset="0"/>
              </a:rPr>
              <a:t>doposud známé shrnuje OMIM (On-line </a:t>
            </a:r>
            <a:r>
              <a:rPr lang="cs-CZ" sz="2000" dirty="0" err="1" smtClean="0">
                <a:latin typeface="Comic Sans MS" pitchFamily="66" charset="0"/>
              </a:rPr>
              <a:t>Mendelian</a:t>
            </a:r>
            <a:r>
              <a:rPr lang="cs-CZ" sz="2000" dirty="0" smtClean="0">
                <a:latin typeface="Comic Sans MS" pitchFamily="66" charset="0"/>
              </a:rPr>
              <a:t> Inheritance in Man)</a:t>
            </a:r>
          </a:p>
          <a:p>
            <a:pPr lvl="1">
              <a:buNone/>
            </a:pPr>
            <a:r>
              <a:rPr lang="cs-CZ" sz="2000" dirty="0" smtClean="0">
                <a:latin typeface="Comic Sans MS" pitchFamily="66" charset="0"/>
              </a:rPr>
              <a:t>~ 6000 klinicky významných fenotypů </a:t>
            </a:r>
          </a:p>
          <a:p>
            <a:pPr algn="just"/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074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484784"/>
            <a:ext cx="7889429" cy="517793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1600" dirty="0" smtClean="0">
                <a:latin typeface="Comic Sans MS" pitchFamily="66" charset="0"/>
              </a:rPr>
              <a:t>Základní </a:t>
            </a:r>
            <a:r>
              <a:rPr lang="cs-CZ" sz="1600" dirty="0">
                <a:latin typeface="Comic Sans MS" pitchFamily="66" charset="0"/>
              </a:rPr>
              <a:t>typy dědičnosti:</a:t>
            </a:r>
          </a:p>
          <a:p>
            <a:pPr lvl="1" eaLnBrk="1" hangingPunct="1"/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9" t="52021" r="27407" b="30841"/>
          <a:stretch/>
        </p:blipFill>
        <p:spPr bwMode="auto">
          <a:xfrm>
            <a:off x="2555776" y="3712819"/>
            <a:ext cx="2638114" cy="9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0" t="55099" r="31495" b="32137"/>
          <a:stretch/>
        </p:blipFill>
        <p:spPr bwMode="auto">
          <a:xfrm>
            <a:off x="5815728" y="3779852"/>
            <a:ext cx="2638114" cy="85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82121"/>
              </p:ext>
            </p:extLst>
          </p:nvPr>
        </p:nvGraphicFramePr>
        <p:xfrm>
          <a:off x="1187623" y="2276872"/>
          <a:ext cx="7552945" cy="1005840"/>
        </p:xfrm>
        <a:graphic>
          <a:graphicData uri="http://schemas.openxmlformats.org/drawingml/2006/table">
            <a:tbl>
              <a:tblPr/>
              <a:tblGrid>
                <a:gridCol w="1417488"/>
                <a:gridCol w="3097232"/>
                <a:gridCol w="3038225"/>
              </a:tblGrid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dominantní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omálně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antní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(AD)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omálně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(AR)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vázaný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X-domi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antní (XD)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(XR)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0" t="40552" r="30590" b="33985"/>
          <a:stretch/>
        </p:blipFill>
        <p:spPr bwMode="auto">
          <a:xfrm>
            <a:off x="5815728" y="4999925"/>
            <a:ext cx="2638114" cy="16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412776"/>
            <a:ext cx="7889429" cy="524994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>
                <a:latin typeface="Comic Sans MS" pitchFamily="66" charset="0"/>
              </a:rPr>
              <a:t>T</a:t>
            </a:r>
            <a:r>
              <a:rPr lang="cs-CZ" sz="1600" dirty="0" smtClean="0">
                <a:latin typeface="Comic Sans MS" pitchFamily="66" charset="0"/>
              </a:rPr>
              <a:t>ypy přenosu</a:t>
            </a:r>
          </a:p>
          <a:p>
            <a:pPr eaLnBrk="1" hangingPunct="1"/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utozomální - geny na obou autozomech aktivní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cs-CZ" sz="1600" dirty="0" err="1" smtClean="0">
                <a:latin typeface="Comic Sans MS" pitchFamily="66" charset="0"/>
              </a:rPr>
              <a:t>gonozomální</a:t>
            </a:r>
            <a:r>
              <a:rPr lang="cs-CZ" sz="1600" dirty="0" smtClean="0">
                <a:latin typeface="Comic Sans MS" pitchFamily="66" charset="0"/>
              </a:rPr>
              <a:t> (X-chromozom vázané)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muži </a:t>
            </a:r>
            <a:r>
              <a:rPr lang="cs-CZ" sz="1600" dirty="0" err="1" smtClean="0">
                <a:latin typeface="Comic Sans MS" pitchFamily="66" charset="0"/>
              </a:rPr>
              <a:t>hemizygotní</a:t>
            </a:r>
            <a:endParaRPr lang="cs-CZ" sz="1600" dirty="0">
              <a:latin typeface="Comic Sans MS" pitchFamily="66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u žen 1 X-chromozom inaktivován!!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cs-CZ" sz="1600" dirty="0">
                <a:latin typeface="Comic Sans MS" pitchFamily="66" charset="0"/>
              </a:rPr>
              <a:t>j</a:t>
            </a:r>
            <a:r>
              <a:rPr lang="cs-CZ" sz="1600" dirty="0" smtClean="0">
                <a:latin typeface="Comic Sans MS" pitchFamily="66" charset="0"/>
              </a:rPr>
              <a:t>iné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imprinting = </a:t>
            </a:r>
            <a:r>
              <a:rPr lang="cs-CZ" sz="1600" dirty="0">
                <a:latin typeface="Comic Sans MS" pitchFamily="66" charset="0"/>
              </a:rPr>
              <a:t>aktivita určitého genu regulována v závislosti na tom, od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rodiče byl gen zděděn</a:t>
            </a:r>
            <a:endParaRPr lang="cs-CZ" sz="1600" dirty="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1600" dirty="0" err="1">
                <a:latin typeface="Comic Sans MS" pitchFamily="66" charset="0"/>
              </a:rPr>
              <a:t>m</a:t>
            </a:r>
            <a:r>
              <a:rPr lang="cs-CZ" sz="1600" dirty="0" err="1" smtClean="0">
                <a:latin typeface="Comic Sans MS" pitchFamily="66" charset="0"/>
              </a:rPr>
              <a:t>ozaicizmus</a:t>
            </a:r>
            <a:r>
              <a:rPr lang="cs-CZ" sz="1600" dirty="0" smtClean="0">
                <a:latin typeface="Comic Sans MS" pitchFamily="66" charset="0"/>
              </a:rPr>
              <a:t> = přítomnost </a:t>
            </a:r>
            <a:r>
              <a:rPr lang="cs-CZ" sz="1600" dirty="0">
                <a:latin typeface="Comic Sans MS" pitchFamily="66" charset="0"/>
              </a:rPr>
              <a:t>dvou (nebo více) buněčných linií s různým karyotypem, pocházejících z jedné </a:t>
            </a:r>
            <a:r>
              <a:rPr lang="cs-CZ" sz="1600" dirty="0" smtClean="0">
                <a:latin typeface="Comic Sans MS" pitchFamily="66" charset="0"/>
              </a:rPr>
              <a:t>zygoty</a:t>
            </a:r>
          </a:p>
          <a:p>
            <a:pPr lvl="2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457200" lvl="1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3" y="1484784"/>
            <a:ext cx="7745289" cy="517793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 smtClean="0">
                <a:latin typeface="Comic Sans MS" pitchFamily="66" charset="0"/>
              </a:rPr>
              <a:t>Podle projevu genotypu ve fenotypu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recesivní - nemoc jen u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dominantní - nemoc stejná u heterozygota a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neúplně dominantní - odstupňovaná tíže nemoci u heterozygota a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err="1">
                <a:latin typeface="Comic Sans MS" pitchFamily="66" charset="0"/>
              </a:rPr>
              <a:t>k</a:t>
            </a:r>
            <a:r>
              <a:rPr lang="cs-CZ" sz="1600" dirty="0" err="1" smtClean="0">
                <a:latin typeface="Comic Sans MS" pitchFamily="66" charset="0"/>
              </a:rPr>
              <a:t>odominantní</a:t>
            </a:r>
            <a:r>
              <a:rPr lang="cs-CZ" sz="1600" dirty="0" smtClean="0">
                <a:latin typeface="Comic Sans MS" pitchFamily="66" charset="0"/>
              </a:rPr>
              <a:t> - jak normální tak patologická alela jsou vyjádřeny ve fenotypu</a:t>
            </a:r>
          </a:p>
          <a:p>
            <a:pPr lvl="1" eaLnBrk="1" hangingPunct="1"/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>
                <a:solidFill>
                  <a:srgbClr val="FFC000"/>
                </a:solidFill>
                <a:latin typeface="Comic Sans MS" pitchFamily="66" charset="0"/>
              </a:rPr>
              <a:t>Kardiomyocyty</a:t>
            </a:r>
            <a:r>
              <a:rPr lang="cs-CZ" sz="2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srdeční </a:t>
            </a:r>
            <a:r>
              <a:rPr lang="cs-CZ" sz="2000" dirty="0">
                <a:latin typeface="Comic Sans MS" pitchFamily="66" charset="0"/>
              </a:rPr>
              <a:t>svalová vlákna 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obsahují </a:t>
            </a:r>
            <a:r>
              <a:rPr lang="cs-CZ" sz="2000" dirty="0">
                <a:latin typeface="Comic Sans MS" pitchFamily="66" charset="0"/>
              </a:rPr>
              <a:t>jedno nebo dvě centrálně umístěná ovoidní </a:t>
            </a:r>
            <a:r>
              <a:rPr lang="cs-CZ" sz="2000" dirty="0" smtClean="0">
                <a:latin typeface="Comic Sans MS" pitchFamily="66" charset="0"/>
              </a:rPr>
              <a:t>jádra,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mitochondrie </a:t>
            </a:r>
            <a:r>
              <a:rPr lang="cs-CZ" sz="2000" dirty="0">
                <a:latin typeface="Comic Sans MS" pitchFamily="66" charset="0"/>
              </a:rPr>
              <a:t>a glykogenová </a:t>
            </a:r>
            <a:r>
              <a:rPr lang="cs-CZ" sz="2000" dirty="0" smtClean="0">
                <a:latin typeface="Comic Sans MS" pitchFamily="66" charset="0"/>
              </a:rPr>
              <a:t>granula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cytoplazmě </a:t>
            </a:r>
            <a:r>
              <a:rPr lang="cs-CZ" sz="2000" dirty="0" err="1">
                <a:latin typeface="Comic Sans MS" pitchFamily="66" charset="0"/>
              </a:rPr>
              <a:t>kardiomyocytů</a:t>
            </a:r>
            <a:r>
              <a:rPr lang="cs-CZ" sz="2000" dirty="0">
                <a:latin typeface="Comic Sans MS" pitchFamily="66" charset="0"/>
              </a:rPr>
              <a:t> (sarkoplazmě) je rovněž uložen </a:t>
            </a:r>
            <a:r>
              <a:rPr lang="cs-CZ" sz="2000" dirty="0" smtClean="0">
                <a:solidFill>
                  <a:srgbClr val="0070C0"/>
                </a:solidFill>
                <a:latin typeface="Comic Sans MS" pitchFamily="66" charset="0"/>
              </a:rPr>
              <a:t>myoglobin</a:t>
            </a: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sarkoplazmatické retikulum tvořené soustavou váčků a cisteren je zásobárnou </a:t>
            </a:r>
            <a:r>
              <a:rPr lang="cs-CZ" sz="2000" dirty="0" smtClean="0">
                <a:latin typeface="Comic Sans MS" pitchFamily="66" charset="0"/>
              </a:rPr>
              <a:t>Ca</a:t>
            </a:r>
            <a:r>
              <a:rPr lang="cs-CZ" sz="2000" baseline="30000" dirty="0" smtClean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iontů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9029" y="4365104"/>
            <a:ext cx="2736304" cy="21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95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nemoci jsou důsledkem jak mutací přenášených mezi generacemi tak vzniklých nově</a:t>
            </a:r>
          </a:p>
          <a:p>
            <a:r>
              <a:rPr lang="cs-CZ" sz="1600" dirty="0" smtClean="0">
                <a:latin typeface="Comic Sans MS" pitchFamily="66" charset="0"/>
              </a:rPr>
              <a:t>nemoc se projevuje v každé generaci - postižený jedinec má postiženého rodiče (a prarodiče), a to matku nebo otce</a:t>
            </a:r>
          </a:p>
          <a:p>
            <a:r>
              <a:rPr lang="cs-CZ" sz="1600" dirty="0" smtClean="0">
                <a:latin typeface="Comic Sans MS" pitchFamily="66" charset="0"/>
              </a:rPr>
              <a:t>riziko pro potomka 0,50 (pokud by byli oba rodiče postižení pak 0,75, ale to je vzácné)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familiární </a:t>
            </a:r>
            <a:r>
              <a:rPr lang="cs-CZ" sz="1600" dirty="0" err="1" smtClean="0">
                <a:latin typeface="Comic Sans MS" pitchFamily="66" charset="0"/>
              </a:rPr>
              <a:t>hypercholesterolemie</a:t>
            </a:r>
            <a:r>
              <a:rPr lang="cs-CZ" sz="1600" dirty="0" smtClean="0">
                <a:latin typeface="Comic Sans MS" pitchFamily="66" charset="0"/>
              </a:rPr>
              <a:t> (1/500), </a:t>
            </a:r>
          </a:p>
          <a:p>
            <a:r>
              <a:rPr lang="cs-CZ" sz="1600" dirty="0" smtClean="0">
                <a:latin typeface="Comic Sans MS" pitchFamily="66" charset="0"/>
              </a:rPr>
              <a:t>myotonická svalová dystrofie (1/1000)</a:t>
            </a:r>
          </a:p>
          <a:p>
            <a:r>
              <a:rPr lang="cs-CZ" sz="1600" dirty="0" err="1" smtClean="0">
                <a:latin typeface="Comic Sans MS" pitchFamily="66" charset="0"/>
              </a:rPr>
              <a:t>Huntingtonova</a:t>
            </a:r>
            <a:r>
              <a:rPr lang="cs-CZ" sz="1600" dirty="0" smtClean="0">
                <a:latin typeface="Comic Sans MS" pitchFamily="66" charset="0"/>
              </a:rPr>
              <a:t> chorea (1/3000)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26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Huntingtonova</a:t>
            </a:r>
            <a:r>
              <a:rPr lang="cs-CZ" dirty="0" smtClean="0">
                <a:latin typeface="Comic Sans MS" pitchFamily="66" charset="0"/>
              </a:rPr>
              <a:t> chorea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85860"/>
            <a:ext cx="7611616" cy="535785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cs-CZ" sz="1800" dirty="0" smtClean="0">
                <a:latin typeface="Comic Sans MS" pitchFamily="66" charset="0"/>
              </a:rPr>
              <a:t>fatální neurologické onemocnění s nástupem v dospělosti, projevující se jako demence s </a:t>
            </a:r>
            <a:r>
              <a:rPr lang="cs-CZ" sz="1800" dirty="0" err="1" smtClean="0">
                <a:latin typeface="Comic Sans MS" pitchFamily="66" charset="0"/>
              </a:rPr>
              <a:t>extrapyramidovou</a:t>
            </a:r>
            <a:r>
              <a:rPr lang="cs-CZ" sz="1800" dirty="0" smtClean="0">
                <a:latin typeface="Comic Sans MS" pitchFamily="66" charset="0"/>
              </a:rPr>
              <a:t> poruchou motoriky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genu pro </a:t>
            </a:r>
            <a:r>
              <a:rPr lang="cs-CZ" sz="1800" dirty="0" err="1" smtClean="0">
                <a:latin typeface="Comic Sans MS" pitchFamily="66" charset="0"/>
              </a:rPr>
              <a:t>huntingtin</a:t>
            </a:r>
            <a:r>
              <a:rPr lang="cs-CZ" sz="1800" dirty="0" smtClean="0">
                <a:latin typeface="Comic Sans MS" pitchFamily="66" charset="0"/>
              </a:rPr>
              <a:t> je </a:t>
            </a:r>
            <a:r>
              <a:rPr lang="cs-CZ" sz="1800" dirty="0" err="1" smtClean="0">
                <a:latin typeface="Comic Sans MS" pitchFamily="66" charset="0"/>
              </a:rPr>
              <a:t>repetitivní</a:t>
            </a:r>
            <a:r>
              <a:rPr lang="cs-CZ" sz="1800" dirty="0" smtClean="0">
                <a:latin typeface="Comic Sans MS" pitchFamily="66" charset="0"/>
              </a:rPr>
              <a:t> sekvence (CAG)</a:t>
            </a:r>
            <a:r>
              <a:rPr lang="cs-CZ" sz="1800" baseline="-25000" dirty="0" smtClean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, která kóduje úsek bílkoviny tvořený zbytky </a:t>
            </a:r>
            <a:r>
              <a:rPr lang="cs-CZ" sz="1800" dirty="0" err="1" smtClean="0">
                <a:latin typeface="Comic Sans MS" pitchFamily="66" charset="0"/>
              </a:rPr>
              <a:t>glutaminu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polyglutaminový</a:t>
            </a:r>
            <a:r>
              <a:rPr lang="cs-CZ" sz="1800" dirty="0" smtClean="0">
                <a:latin typeface="Comic Sans MS" pitchFamily="66" charset="0"/>
              </a:rPr>
              <a:t> úsek, </a:t>
            </a:r>
            <a:r>
              <a:rPr lang="cs-CZ" sz="1800" dirty="0" err="1" smtClean="0">
                <a:latin typeface="Comic Sans MS" pitchFamily="66" charset="0"/>
              </a:rPr>
              <a:t>polyglutamine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tract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a normálních okolností mají lidé méně než 20 </a:t>
            </a:r>
            <a:r>
              <a:rPr lang="cs-CZ" sz="1800" dirty="0" err="1" smtClean="0">
                <a:latin typeface="Comic Sans MS" pitchFamily="66" charset="0"/>
              </a:rPr>
              <a:t>trinukleotidů</a:t>
            </a:r>
            <a:r>
              <a:rPr lang="cs-CZ" sz="1800" dirty="0" smtClean="0">
                <a:latin typeface="Comic Sans MS" pitchFamily="66" charset="0"/>
              </a:rPr>
              <a:t> CAG a tedy i </a:t>
            </a:r>
            <a:r>
              <a:rPr lang="cs-CZ" sz="1800" dirty="0" err="1" smtClean="0">
                <a:latin typeface="Comic Sans MS" pitchFamily="66" charset="0"/>
              </a:rPr>
              <a:t>glutaminů</a:t>
            </a:r>
            <a:r>
              <a:rPr lang="cs-CZ" sz="1800" dirty="0" smtClean="0">
                <a:latin typeface="Comic Sans MS" pitchFamily="66" charset="0"/>
              </a:rPr>
              <a:t> v </a:t>
            </a:r>
            <a:r>
              <a:rPr lang="cs-CZ" sz="1800" dirty="0" err="1" smtClean="0">
                <a:latin typeface="Comic Sans MS" pitchFamily="66" charset="0"/>
              </a:rPr>
              <a:t>huntingtinu</a:t>
            </a:r>
            <a:r>
              <a:rPr lang="cs-CZ" sz="1800" dirty="0" smtClean="0">
                <a:latin typeface="Comic Sans MS" pitchFamily="66" charset="0"/>
              </a:rPr>
              <a:t>, kde tyto tvoří důležitou doménu pro interakce s jinými proteiny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okud se však mutací toto množství zvětší nad 30 </a:t>
            </a:r>
            <a:r>
              <a:rPr lang="cs-CZ" sz="1800" dirty="0" err="1" smtClean="0">
                <a:latin typeface="Comic Sans MS" pitchFamily="66" charset="0"/>
              </a:rPr>
              <a:t>glutaminů</a:t>
            </a:r>
            <a:r>
              <a:rPr lang="cs-CZ" sz="1800" dirty="0" smtClean="0">
                <a:latin typeface="Comic Sans MS" pitchFamily="66" charset="0"/>
              </a:rPr>
              <a:t>, protein nepracuje správně s výsledným progresivním odumíráním neuronů v </a:t>
            </a:r>
            <a:r>
              <a:rPr lang="cs-CZ" sz="1800" dirty="0" err="1" smtClean="0">
                <a:latin typeface="Comic Sans MS" pitchFamily="66" charset="0"/>
              </a:rPr>
              <a:t>nucleus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caudatus</a:t>
            </a:r>
            <a:endParaRPr lang="cs-CZ" sz="1800" dirty="0" smtClean="0">
              <a:latin typeface="Comic Sans MS" pitchFamily="66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r>
              <a:rPr lang="cs-CZ" sz="1600" dirty="0" smtClean="0">
                <a:solidFill>
                  <a:schemeClr val="bg1"/>
                </a:solidFill>
                <a:latin typeface="Comic Sans MS" pitchFamily="66" charset="0"/>
              </a:rPr>
              <a:t>choroby</a:t>
            </a:r>
            <a:endParaRPr lang="en-GB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2534" name="Picture 6" descr="Cross section of a brain showing undulating tissues with gaps between them, there are two large gaps evenly spaced about the cen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7884" y="43083"/>
            <a:ext cx="1087372" cy="1359216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Huntingtonova</a:t>
            </a:r>
            <a:r>
              <a:rPr lang="cs-CZ" dirty="0" smtClean="0">
                <a:latin typeface="Comic Sans MS" pitchFamily="66" charset="0"/>
              </a:rPr>
              <a:t> chorea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85860"/>
            <a:ext cx="7611616" cy="535785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cs-CZ" sz="1600" dirty="0" err="1">
                <a:solidFill>
                  <a:srgbClr val="AC0062"/>
                </a:solidFill>
                <a:latin typeface="Comic Sans MS" pitchFamily="66" charset="0"/>
              </a:rPr>
              <a:t>Klathrin</a:t>
            </a: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 </a:t>
            </a:r>
            <a:endParaRPr lang="cs-CZ" sz="16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cs-CZ" sz="1600" dirty="0" smtClean="0">
                <a:latin typeface="Comic Sans MS" pitchFamily="66" charset="0"/>
              </a:rPr>
              <a:t>je</a:t>
            </a:r>
            <a:r>
              <a:rPr lang="cs-CZ" sz="1600" dirty="0">
                <a:latin typeface="Comic Sans MS" pitchFamily="66" charset="0"/>
              </a:rPr>
              <a:t> protein, který je schopen vytvořit plášť na povrchu v okrscích některých buněčných membrán, což usnadňuje vznik váčků během receptorem zprostředkované </a:t>
            </a:r>
            <a:r>
              <a:rPr lang="cs-CZ" sz="1600" dirty="0" smtClean="0">
                <a:latin typeface="Comic Sans MS" pitchFamily="66" charset="0"/>
              </a:rPr>
              <a:t>endocytózy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primehealthchannel.com/wp-content/uploads/2010/12/huntingtons-disease-pic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22" y="2849885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Huntingtonova</a:t>
            </a:r>
            <a:r>
              <a:rPr lang="cs-CZ" dirty="0" smtClean="0">
                <a:latin typeface="Comic Sans MS" pitchFamily="66" charset="0"/>
              </a:rPr>
              <a:t> choroba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31929"/>
            <a:ext cx="7601272" cy="4977391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Comic Sans MS" pitchFamily="66" charset="0"/>
              </a:rPr>
              <a:t>trinukleotidová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expanze  </a:t>
            </a:r>
            <a:endParaRPr lang="cs-CZ" sz="1800" dirty="0" smtClean="0">
              <a:latin typeface="Comic Sans MS" pitchFamily="66" charset="0"/>
            </a:endParaRP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en-GB" sz="1600" dirty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endParaRPr lang="cs-CZ" sz="1600" b="1" dirty="0" smtClean="0"/>
          </a:p>
        </p:txBody>
      </p:sp>
      <p:sp>
        <p:nvSpPr>
          <p:cNvPr id="1028" name="AutoShape 4" descr="data:image/jpeg;base64,/9j/4AAQSkZJRgABAQAAAQABAAD/2wCEAAkGBhQSERUUExIWFRUUFxcXFxcYFxoVGhwVFxwXGhgYGBcYGyYeGBwjGhUYIC8gIycpLCwsGB8xNTAqNSYrLCkBCQoKDgwOFA8PFCkcFBgpKSkpKSkpKSkpKSkpKSkpKSkpKSkpKSkpKSkpKSkpKSkpKSkpKSwpKSksKSksKSkpKf/AABEIARcAtQMBIgACEQEDEQH/xAAbAAABBQEBAAAAAAAAAAAAAAAEAAIDBQYBB//EAEMQAAECAwUGAwYEBAMIAwAAAAECEQADIQQSMUHwBSJRYXGBBpGhEzJCscHRB3Lh8RRSYoIjM7IVJGODoqOzwhY0kv/EABcBAQEBAQAAAAAAAAAAAAAAAAABAgP/xAAXEQEBAQEAAAAAAAAAAAAAAAAAAREh/9oADAMBAAIRAxEAPwDJ2c7sSIiKQvdESPGHSHqmRJiIiTr0ic4QEAOta+cPT601r9YYRw1ptYx0a1r1eKHXKY8IfLHywh6FtrWusIK4QEahUxJKs5V7ofi/11lDrPIvqCRV9VOXX9IL2ktUtISBRmdLP2LOKgZD5MFdaEBD3lDPj8yAIETah04OIhnF8A3cE+iQe0cMo4tSALTrQ1SCUZnXrFdZ7SxCThh34/KLCYujQESRWJUiIyeUSPR9ZQDwI7CThHQmAbeziOZMJiWamIlCASDBaTAJNYJlmAKSeccjss8YUBQWZW6IlKohs3uxPEEiSIlca5RGhMOeAao11rXeHpQ2taPeI1HWhDkr1rXm8UPeOiEVYUhRBc+GrGZk26CBQuo1IFAwGZJ55do3SPC0hIqkzDxUfolhGI8LJV/FS7r53iA7JZqjheUnuz4GNvs3aMyYtSVImBAAIUu5mOCQ4anyLFwKig234flodSUVzy7ABg0YraQbs3lX7n0jWqnLtKphCQtnupUVNk1Aa0JPZs4zu0tnkOopuEHDIjBwDhTRgM4oxZmK9Upzyfh3gyWpw/GIpyaxPLQ4iEprBCRRookq0OBjhxEdzgGzjTrr6RATE00xCuAZjE8ssBAw6/eCRhASX+uu8KIUrhRBX2bCJWiy2X4amKuhQug54t1h0/YE1KilknuK9oEV6IeTETGJQYBi+WtfSHPrWvnDZhhpEUTA9f1h4V1gcEw+9xgLPY1qEq0yVksBMQDluqISp/7VHyj1S1pVcUEpvKINLwTkczTGPG5qqEcRqkeobM2l/GWcLStSVM0xKFBJExqguCQPiHEEcKIlUfh6wTJftBNASUs1XOYUC1CAyWPM96HxNaCpWcaO2yP4dRvLUoKHxKKm5uc9cYyG1Zt5VKwVUGUSxfCujE+EPSikNaASUnEQSkVgb2ZfygtKOJgJEnerHb0cBrhHG49oBqwTrWu8RTBrRiVZhqwwgBxhhD3wH7w0x1JgFd6ev0hRIhPLXnCiDa2We6RqmfSKS225S1kpG6mjgVZ2xxiP/ae6Ekh1AUwI7wNbbUARcoCKh3rnACW9d5ZwDUbgIFJhqyb0dBgEUwzXPWucOVX19YZNWwNK+j460Yols8lSiyUlR/pqQOfAUJrSjxPPsK5bXrgfBpktXIg3FFiKhscY00qziWlV3eQElIQyg9L1+9L3iTQ3jjg5FTm9o21St28VNeYGodVVFnIBJL4u/AAAEc/hTuvdF5yCVJSGCQpySQBuqB45APSNP4D2eylTCSPaJmIS1C8v2SjUjFpoIFfdV0gLwrZ/4iaJc4m7LlkoCTcO4Zbh07xdCciPdGDmLbZ67lnXJTuzLNOWpBBSC7qZRUqjHfQolxdUKFwIFEeIthXkuFLKuJJIPClWPf6RiLXZ1pBJZgQkhw7kEhku7bpryjdWfbPtlGWsJDqQEkEhKhMQVylMcCWYpclJIFWLZPaNgJmKTdCWUxJAKgoOm6lWKnvB0igo91jAVUpQKeYoY5nECBdcYAZuW7tw41FK0iwtezJsq6FpVfUAq6ASQCaOcPLHJ2eIocGuevlByBANHAG8SH3agZ4jE8adzBqRFDrveGqRrWESPHVwA0wxIhTisRLMMSqsA+fJo7RElMGLIKe3WBUDWukA6Wg5R2HoDDD6/OFAATlOHiNM1R5gQVKQ4zNIGE9SXALDXKIQkFzoxpShKWASkXhWjnljAuz9hlxMSt0jMAY8CCaCDLQpRLEDdSC4Poa5QD7QhFwLKQFJo10AOHIOHBurYHGK/aYRMS4SAsvVmBwNGzx1WJ520yzAAhRGRowYkZazZ45suzlU1lYSwbtcy10fWnDvFRw2FIs5QU70sVp3Kh3J7NAkiSm5LupYkG8fyluPL0iwn2sqlniiixm3EcRR9Vk2dIT7NBxoSejqPzgHbHtIkzpahRIUAr8qt1T8rpPlBu2VGRajMqAsVYuaMlRrWl2WsOzkOwEVc8ACuGvtGgmLCpEifNQVezAWQQKhAKFKAKqukBeDG4itICBNgDGbMVclkAs5BXdXfQp3Kk7xJCwbyr+6wYnNbVt14sndSzUAAIpQABkp3Ru+bxZbW2kuesqU7AlkuWGXnz+WEUlqOtapAgIJ1jB+zZ4Qo3mMtQYhnANWLAjiQfzPUgQC8SX6hPHWEFG24BV4gJ3iCVAJOGd4BnOJ916Eh3JgsaQ7B2FHd3Na8qMGc4YxFPnZAs2j5wRZFuMa55wBAXjHEziQzYapHbvOOoUIAFaq94aF1iefLYwKYgOs6nB1rGIpcuGyZzUB+vSJZdcTFEgVTjChBTQoABC93qGMDykOrGHSlbsQGINts64ZV1SmF4AFibyjkeJBpybKJ5IRLmFJCQsuAtnugfEKsBQuBlSMXJtwQA156ip3Q9FNnURcLt6h7MFQADEkVU5pnyoMoAbbM0CaShTpHu0YdhgBquMWGyk3UJUTvKN+lMfd9A/fvFVNQJs0JFLysmLJNSxFKJH7xeWsjIM1O2XkPp1iorNorKSq98TsQMe+vqT7HOuyJbYkejn6640m0Z940y/fWjF6LKyWA3kgJQMipN1wagndvGlXbAF4Cx2PscTlhUz/ACpafaTCcDiQjDO6SeQbFotZW2fbTVyyncUn/DQ1TcBdLAEEqSVMGYEDhD7cBZ5KZA94sqaRxoyfQdgOMZqbaihaVjFKgrq2I7hx3gILdZ7iiihKSzjMYpUOqWPeKm0GuvSNB4gUkstFU3WLOdyikHEhLJWUhLuEoSWABbPTxAAzT1jkmZvpryHd4jnfaGpBBB4EZxFETsWw5+cPsUzf83h1pls71H7wMgkKHARRdtDVKhoVnpjA6p3CAU2a5x18oieOBIhKpAPSYnkrgVESSjXtAHIrChSTCgM9ZVEgVxiUpiGxndAghUQRLNY6Flun6wjHMNPAXXh6RVUw5boPM1Pow/uMG2yYClTqAID48Ktr9YBS8uzoNd7Lq5D9oCXMJxPNhx1rOKOpW60jmNeUbzYUhKp99RBlyE+1Z3F9RIRR6KACqUwTSMr4VsQm2yUCxAU5BuF2BIDTCEqq1McWqxj1seHpAQUJQZSVM4SVJ93AC9eSByDCCVitoWi8So4kuft0yionlxrWUbS1eBHconluCpYPqlYzYYdopdoeFZqVlCVS5hCQo7wl0UVJAaYoByUKzygarLLtT2koySkrUHuhKQolJuuKpLC8hCjhUFzvNGetEkpUpJSUhKiwOISd5L/2kV5xcWjw/a5agr+Fmm6XogzEnIgmWFBiCR0MAbcUbzlN0kYFIQbpJUApIAu3TeSzUAarCAppmOuMdMukFSrApUtU6lxK0oJr7ykqUwpVgmtfiTi9IynrEVxMwqBL0H2qWy7xCsAYHt+mUEIXdSxJIOQp58cOMJbK9zHg7GmY8vnFD7NMdPT5QiYhkTsRrqdZR19U1xgHCOQ3XCD7BsGfOrLlKUOOA81MD2gAxwgiWl4tP/htrFfYE9Ck/wDtEM7Y86X78mYOqD84BsoQoUlJz+UKAzdmNBBIIgSyiggtEo+cQRkQjDzLMSWWU60hviD9HrAXUxgkI/lATQcAIp5xAduNOh1rGLe3Lo4xP1ipWHI4lvo0UX/gaVME8KlqunBVAdwMpQIVQuwAHGuTxtVeMVIUppSVIBIDKKCQM3qKmvu4Ed86iUbPY0y0lpk8XlnAhGQ7ggd5nF4rLJbW3F0Ip2ygj0Sy+NbOpIvlUs0dJQpTVPxISxoAXpRQwqwlm8SWf284+3QEqEkIvLuuEoKlHfRd96aoEEuCku1IxFoJTUAkcq/vA/8AFpOfnAxvrYqXMYpRLmnIplSZquxs9oSt6CoEZ7xbPVcuqWpNwAAKNtQ7lywnoUj/AK8B0EZiehBxAPUa0YBWtjQkDgKDPIdfWBi3tW1EmySpKbzlcxaypmJUpISyhiLstIqAxfGIrT4enSpYWtF0HAEhKiDmJZN9sMQDyjT/AIa7MQpS56he9kAhNMJiyolQJo4RdAP9Z5NX+NvECJ8y6kFpbivEO/rAZGYokFh9YjSX1rQieVa1XSgK3VNTLLB9ekPssmr41+0FEbJ2BPtBIkyyogP7yU04kqUItx+HNu/klj/mJ+lII2BbjJWFjoeYp9o9KslrExLjOCV5nK/Du1gi8mWzh2mZZ0u6cRvbHYFISEgAAUAcYCLYiGKQeBgmgzNu4j1iCb4mSj4Se7fTlHNoKYHKMtbbSA7qA7iC4uLR4wS9bMhXNRB+kKMqbUn+YQoaMPYsByg2XaSOECWJAYRYGQkB4ixEZww61xgjZFnK5l4CiAVksoskAuSEpJYYmkDKSGg7ZNpugpYEr3Q5KWvYlwtIwA94kcqQEtsX0hnhyye3tSQagOo/lGXfD+7vD9pSVJSCoM7sXSQehSSIsPDMr2VnmTmN+YbiC3wuqo/uSo51ljkRQdtS2+0mqXleYflH3qpv6j1gOdLSSxHMR1JdB1rXWOLTfSCMR9NazIbdKcFFuddZwPMAxieXNcMYjtCWDgwFfaoEo44lgBjWtOZeJpxq54H0jR7InS7PJUVJPtF0vgJKpbp93fBDMpzSp4s0FZcz1MUuoA4hyxOAccWOfOB1qi92pKTNVelJEtPwpTvngSVsCokucKORFPNs5GTGIjtntF0knE4EFsaF2GBBI71iRF7B29eH3gW5jrOCrGXcE4ccMqV6HygqZEr+pT9Rl3i72OtQN32kxFHSyqO4YEOHcE5jjxgOTKFCWbAqBxPE9K4elYKSkULJSPhBYLI4sa4nqxNIo1thsIUGXa5hNfdmBro4ApJLChNHLsBhHT4bllIKlzXIBqUFuVZT4k49Iyp2qlS/ZqBCfddJAUAoVu065vWNPZra4x3QaetHOLQQBa9hSwRdepzKXuijC6lOZ08Vdu2elP5WrmXOHKLq02pK1KuMZkoUBLOD0yLYxWWm1AjeSzioxZu1a50gK8y0jGnACFHZimqAa8IUFZGwCgiymIYMYqrEaCDpiz5RAlppDrFIvzEp/mUB9/R4ieLnwtJvTuYST5kD6+sBdeIEmYkSx7y2AfAEnHCgGPQQPb5gBEtPuyxdGHIZO9EpeprebJpJduvLmKzlKZHUhsgTx4Y9oEuvz1nx12qJLKda184dLopuOvr6xHKLNrWusS2hFHHnADzZRBcYQwLpBI3kwKqjgwASbPfmoR/MoA9HBPo8Wk8utSsHxHeIdmMZrlt1KiHOZZPmyjEylB4AKYi6RccDFn9IdMkiYGpeiZaXZvnESZShkYCntEu6WIqIaJ6sHLFiRkSMH18otNpSQpN7BQ7HyioArEVboNxACTfLlRABVQsxYYd+cWdikrf/ABFtePuUJrUEEH58O8C2OxLKElCdxg7EOVUJLEGgOXJ4spGzVEP7RQfEuL3RynrFCGz2chAeoBJD6+XzLmKmbgBADb6nAwaiRzrXLyB5IkhAuoSXzJqSRxOJ1hDkWOhv716pfhw6QEU5bEkrJJoKsyT8IPNnJJegwzr5k0AnIAO5o7Pj6wdMlJlihUol6k3jk9WfyittSCS4NDil3BfNw75QDiXqc69OUKIVVJJOfCFDgy1kTQQYhD4iIrDJBTjD3KTjEIYtEaHwhNCVTVcEorwTfTePTCM/ceC9mWwS1krvXFJUhTY3VAjBxgq6e0BofZXTMQ1BOXxrRPbMfrEaU61r6GGzkKBUXWqXLvOkpqEBL1xKgkElhU4EBzDrWv0qIiiuta7idNQRHLmtddYx1Cm1rXnABylXVNrPXeGW2hfjEtpEQld4MXprX0gK60KeFZ7ccDicOEctoun1gACCr2Wt9a08ELFDWKeyWo56+8HTp1IAa2HJ6xBJkFTACr4AF+uDUFeMWWy9hT7SppUsqbM7qRzvGg6CpyBjdbL8Bps4N9YXMWGYBgAKkJfePWmGEE1TyLOr2YCSlNGBa9QUHp17w+StgErLqNHYJr04xbTdnFJu5s7csMOEAGQFKvAAhOeNRQsX7QDF2nIYnj+n6QLbbUyQoEU94Akls/LiWh9skhKnwavGudMBiKdOMDTUqSAhLXseIYOXPM8X+cFQ2o30urBQBFGx5eo7QJ7G6Dd5mrfIYQb7KstSj7oNAKO2Ad6DAZmmGEB2hTti9O+se/kQxEsnHRzhQ5GmhQGbstpAFBDFnjDLCzVgibLziLDfaBo6rCImiQJgL7Ye0irdVeJA941o9HJrnz7wZ7YE0IPmDrVWis8Mo3lcgkeZP2/eD7VZGU+FemtY4wBKVa1r5w0561rrFZNtawQEnlWv7RIvatxrwf8AL9j94qC50V89bQ87Uln4mfiD+2vMaepTmhbygA57qL+UQoGIgu0EXR9Nc4HRLpp88u0FPswr3i4kjA4nKKqypc9HMWVmmKejqA/p7UNX6ZwGz8GzXmljVg5wpwDgnWcblcsqUnfACQSU5lRoHL0FeFYxvg1IClMDUAszG8kgN3ceUbVBBSC4ObjiccNYRWartobEQq+q6L0xLLWPeKQKBzgnlgc3eAl7GTcuI3AEhIbFIZgzxoSlwAoDixr0pFfarMSrdJQHBUpPvLuvuvkHZznUZvBGcmbECUhNTd4nHiTxc1/SKjaYuHDGvXAV7N5xrNo3VgjeSAQ5KSkMxZiWJYtGUmApRLCVhYCl36tQlZAZRfO7U0plhGopZlnZy5vFqkAcWAGQ/SB0gmrg8eHQdXJgi0299y4UD4Xd3NKvjA1llc3Ho8FdbHrCh17hCgMjY00gnKI7NLpEx5xCI4dHRHQdfeAvPCsn/MP5R8yfmIs9pyCWIyy1qmcc8P2e7KD5gE/3V+TQUsF9HX6eVGftIuJc04czrWcVoQpaqAkxodrWT2gBwKcOBdvtrGBrItMpBGZxz1rCCKu22a6hDgBW8/nSNIqamYkKABBDj7fSM7b57qqaiHbP2pcF04O45QVHtayhKnAx+cCyxrzi9tcpM1NKnERSpQx1zgCbGgReSma6XAfEU1WKaxEO0WuzgokghwBVx2xz6wG78ObNEySqWpZcXb90sTLUAsPmL1UvmHq7mNPJkCWhpSUppQDdHoIrLDYkqRLdwU3U7qilwCFlykgkOl7po70LxZ2gqCTdSFEVAJIB6FqHu0VhHJnLUFXkBKgWDEF3zoS1eMR2jbEtEz2ayUlgQSKHF2zYNUsBUAElwFYLcVJF5BlqcgpJFFEqpxPulv6SkiA9obGE2YV3mJQgDIhSVEuFioDEhhSvKoRbUkpnAst2FAA7E/FXOKW1WFErdQEplhyoYOrdAJrkBx4RoEEhO8AFA3aAVwZmGFYz+11ukqKSUCrl0uRkzOeMRqMlaUSnN1RepKleTtRv1hygGHCjQrctGLAEYVc1xfpw5RAuepR3QW5wVxR1WFHGaFEGfs2AiRYiCylwImIgQwpjqMY6I6Q8Bqdj7RQZKUFQCkBiMHA90+VOrwcFA4V1rWGHB1rpEgWWoT560PKjW2sJSHUWA56fXWM5b7YD7oYesHTvDC/4RFqQbySFGYM0MpQvPmhhXMY1DlNOK64QRxUsqqKtzy847Y7MZiwjAkkV48ORjiZhSaGmYf5PT7x2dOdTihHxJcGg60ZqdeDMVpbLIKUhCk0Tmd31in2hLT7U3XbnxarcneKy+eJHH5Q9CjAWdiswVjF7ZNjpUHC1Do32jOyLWU4N6/SLrZnioSyb8m+DwXdbzSp/OA9A2Bs9Qli7aFkc3NaP8fKLlVkWze1P/wCf1jGbO/EazpDGROT09mry30/KNdsXbaLVK9pLCwl23gAX/tURnFYNn7OWz+2qlyNxJanPDMU4wEiwTSATa11APuAYs9b0XFpUAhR4JUfIExkT+IllADJnKYCgQgZf1TBAWU/Yj+9aJ6v+YR6VEUe09iykvQn8yi79Q0R2r8S0fBZ1n8y0o/0hcUm0fGq5mEpCe6l+tBnwiLD5klIwSB2geYl8BFXO2rMVipujD5Vix2at0A9da5QaR2iWEsCQ+JjkTWxVR0hQGSsXuwRENlFBBDRCIyYTQ4peO3fSAY8PSNa19FcMdIGq0gPV/BMwfwMpiKBQNc7yo8023KSmesSwAHLAYdB2yy5RuvASv9zU+S1/IHDOsYC3LaYo88X9YqIBFnsrYpWlc5YaTLQVOTcvllXEJNCylJu3h0G8Q0M6WES0lkhRrUXqEBqEd3EBzbeo0UXAJLM1VYq3WdRHxGvNoCCYj0+kOUKDHAcOFcMKgtyaE7NQj00HhFbucBy4wUdtGQJS7oLsiXXiVIQs06qZuXWBgqOrJOZOAcl8Aw7MAOghuFGwdxwgCJMesfh6P9zD/wAyvpHlEpJ1rTR6v+H9qv2VrrXFlFOSUF/+r0glXG3JjWaeeEmb/oVHiNoHaPZvFUy7Y7Qf+GoebAfOPHFy6Y4wqQMTR3eOFRMcwxy19oS5nKI0ckxcbLVuNwV9opr2vljFjs6YzjjWKDLQaiFEyZF8dOUKAyliTuxOREVjwEE3YhEQTElyHBHKJES4CEIhpl61r6EGXDPZGA3PgctYpv518P5E6zjCzpm+4LF3BoaguOIMbrw1aJMuxFKpyErVfKgogEE0ZsTQDj9sSiUorUlEszSoKAAC3oCXSEKBJDEtUFsC7xUWNu/h56kJsslSCUlc1S1bqQAVLIAISEprvKxZIFS5zqhzLHs7YUf9oKtshUs1Cg4F5K3TgcFChNUPlwdw8BykEkQBgs6TJK1L3yoBKAasPemLUzJHwgO5LnBO8OiUXINGPSvD09Isdny/8RKTgohL8CSyVYZKIPbEPDNq7NNnnLlEupBIJq1ODh/OCoxhlwiVKD1b5RySh8een1lBMsACAbKlR6R+G/8AkTR/xX80I+0eeieBG+/DSbeRP/Mj5K+0Eq18a/8A0Z3O4POYiPJJiBxEeseP1NYZnNUof9xH2jySYDBIHWB19YhVE5SePrDfZ8YjTksPBdnWxjtg2eqaWTUs/CmEWQ2IsYiAdJtd0UD9YUI2Bf8AJ6CFFGcsSaQahLxFYpNBFhKkxEiNEiJRZDBcqVBiEt8I9fpBVWLNDTJbXHX75XaZAPw+R+8POzgePUh/keXPvAUKkU1rXeBrXKTuhThJIdg5IDOz00I0x2I+Ck9yR0xGvWM/txF2ZcHwUyO8WOId8tVioqrVMvfEokUANRcD0fk+DZwbsqxuknEkt2H6n5QBMRr560ZJSlAMFFjjVnOH01mVZWyQEoLEOz4sXGFX08F+KQFzBPSbwnJSoqd3VdF/BIZT4oYEGuChFGiW/rj68o0G2ZCgqVZwkgy5ct0i6R7RaQpRdIF97wqeLYQRSCaQGhyJZPGNPL8OISHWXOb0HSHEyUYEdqwVn5NhUcqR6B+G1mKBPBz9mf8AyRlp+1h8KSesaX8O7YVzZwI+BJHZRB/1QSrjxykGxrB/nlv2UDHl026MI9Q8fJexKqBvy6/3CPK5yU5B/SBA61uSwhqUxPLkKXgCekGydhqPvU9YKHsFpMtYUMvl9I0w2s9QXDQHZ9hpGRL0gyXsYmhZHcVGeGfKASdoLODU5AQosZg9iyaCmAOXOj+cKCMPYZNBFlKs0KFEIsJFh51g2Vs2FCgomRY6xOLFdaFCgidMsYHodfvGO2tswXlrM1N5UyZuMtwAphW7dzGdPMwoUVFDMkd4nsOy1TFhKQHPNqcceH0jsKCrpOxhZ50srQJiLpzCSVEEPUFgFKSewgCyW1UpRUgpKiGvs7A0JSFBqviQ9cqxyFAFyLDPtJcPM4lSgPQnnkIuJPgdZ96YjoLx+YEKFBBqPCiEe859O1It9mS0ySTLlpBIuk1qKFseLQoUBHt5a7TK9mVJSkkKLJLm7UVKi1WyjL/7GQk+6CeKq58MB5QoUFggy2Aw6cofKfJKPIg/M/KFCgJEWhjUGhxoftHF7Tlly5ccR9o5CgApdmnT030K+JTh2bBsq0hQoU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78547"/>
              </p:ext>
            </p:extLst>
          </p:nvPr>
        </p:nvGraphicFramePr>
        <p:xfrm>
          <a:off x="1075183" y="2060848"/>
          <a:ext cx="7693711" cy="1722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8754"/>
                <a:gridCol w="2084806"/>
                <a:gridCol w="3980151"/>
              </a:tblGrid>
              <a:tr h="357405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45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…TAC-GTC-…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…TAC-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(GTC-GTC-GTC)</a:t>
                      </a:r>
                      <a:r>
                        <a:rPr lang="cs-CZ" baseline="-25000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-GTC-…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…-AUG-CAG-…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…-AUG-(CAG-CAG-CAG)</a:t>
                      </a:r>
                      <a:r>
                        <a:rPr lang="cs-CZ" baseline="-25000" dirty="0" smtClean="0"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-CAG-…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…-met-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…-met-(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)</a:t>
                      </a:r>
                      <a:r>
                        <a:rPr lang="cs-CZ" baseline="-25000" dirty="0" smtClean="0"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0" descr="1190134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149079"/>
            <a:ext cx="2736304" cy="24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img.photobucket.com/albums/v223/Liz-ONBC/House%20of%20Earth/huntington-diagram-1_zpsc86efe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6533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611616" cy="4972072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>
                <a:latin typeface="Comic Sans MS" pitchFamily="66" charset="0"/>
              </a:rPr>
              <a:t>u heterozygotů s 1 mutovanou alelou stačí produkt k udržení normální funkce </a:t>
            </a:r>
          </a:p>
          <a:p>
            <a:pPr algn="just"/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 smtClean="0">
                <a:latin typeface="Comic Sans MS" pitchFamily="66" charset="0"/>
              </a:rPr>
              <a:t>velmi často enzymové defekty</a:t>
            </a:r>
          </a:p>
          <a:p>
            <a:pPr algn="just"/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 smtClean="0">
                <a:latin typeface="Comic Sans MS" pitchFamily="66" charset="0"/>
              </a:rPr>
              <a:t>postižen je mutovaný homozygot (popř. sourozenci), heterozygotní rodiče jsou přenašeči (asymptomatičtí) - riziko 0,50 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 0,50 = 0,25</a:t>
            </a:r>
          </a:p>
          <a:p>
            <a:pPr algn="just"/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frekvence přenašečů nemoci v populaci &gt;&gt;&gt; frekvence nemocných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  <a:sym typeface="Symbol" pitchFamily="18" charset="2"/>
            </a:endParaRPr>
          </a:p>
          <a:p>
            <a:pPr algn="just"/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nejčastější AR nemocí u bělochů je cystická fibróza (f nemocných 1/2000, f přenašečů 1/22)</a:t>
            </a:r>
          </a:p>
          <a:p>
            <a:pPr algn="just"/>
            <a:endParaRPr lang="cs-CZ" sz="1800" dirty="0" smtClean="0">
              <a:latin typeface="Comic Sans MS" pitchFamily="66" charset="0"/>
              <a:sym typeface="Symbol" pitchFamily="18" charset="2"/>
            </a:endParaRPr>
          </a:p>
          <a:p>
            <a:pPr algn="just"/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konsanguinita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(příbuzní rodiče) a geneticky izolované populace (např. 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Aškenazi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židé – 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Tay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-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Sachsova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choroba )</a:t>
            </a:r>
          </a:p>
          <a:p>
            <a:pPr lvl="3" algn="just"/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175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611616" cy="4972072"/>
          </a:xfrm>
        </p:spPr>
        <p:txBody>
          <a:bodyPr>
            <a:noAutofit/>
          </a:bodyPr>
          <a:lstStyle/>
          <a:p>
            <a:pPr algn="just"/>
            <a:r>
              <a:rPr lang="en-GB" sz="1800" dirty="0" err="1" smtClean="0">
                <a:latin typeface="Comic Sans MS" pitchFamily="66" charset="0"/>
              </a:rPr>
              <a:t>manifestn</a:t>
            </a:r>
            <a:r>
              <a:rPr lang="cs-CZ" sz="1800" dirty="0" smtClean="0">
                <a:latin typeface="Comic Sans MS" pitchFamily="66" charset="0"/>
              </a:rPr>
              <a:t>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en-GB" sz="1800" dirty="0" smtClean="0">
                <a:latin typeface="Comic Sans MS" pitchFamily="66" charset="0"/>
              </a:rPr>
              <a:t>u </a:t>
            </a:r>
            <a:r>
              <a:rPr lang="en-GB" sz="1800" dirty="0" err="1" smtClean="0">
                <a:latin typeface="Comic Sans MS" pitchFamily="66" charset="0"/>
              </a:rPr>
              <a:t>heterozygota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je důsledkem: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800" dirty="0" err="1" smtClean="0">
                <a:latin typeface="Comic Sans MS" pitchFamily="66" charset="0"/>
              </a:rPr>
              <a:t>haploinsuficience</a:t>
            </a:r>
            <a:r>
              <a:rPr lang="cs-CZ" sz="1800" dirty="0" smtClean="0">
                <a:latin typeface="Comic Sans MS" pitchFamily="66" charset="0"/>
              </a:rPr>
              <a:t> - pro normální funkci je potřeba &gt;50% aktivního genového produktu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dominantě negativního efektu - syntéza abnormálního proteinu, který “soutěží” s normálním a ovlivňuje fenotyp 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zesílení funkce (“</a:t>
            </a:r>
            <a:r>
              <a:rPr lang="cs-CZ" sz="1800" dirty="0" err="1" smtClean="0">
                <a:latin typeface="Comic Sans MS" pitchFamily="66" charset="0"/>
              </a:rPr>
              <a:t>gain-of-function</a:t>
            </a:r>
            <a:r>
              <a:rPr lang="cs-CZ" sz="1800" dirty="0" smtClean="0">
                <a:latin typeface="Comic Sans MS" pitchFamily="66" charset="0"/>
              </a:rPr>
              <a:t>”) - mutací je posílena přirozená vlastnost proteinu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ztrát</a:t>
            </a:r>
            <a:r>
              <a:rPr lang="en-GB" sz="1800" dirty="0" smtClean="0">
                <a:latin typeface="Comic Sans MS" pitchFamily="66" charset="0"/>
              </a:rPr>
              <a:t>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heterozygotnosti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loss-of-heterozigosity</a:t>
            </a:r>
            <a:r>
              <a:rPr lang="cs-CZ" sz="1800" dirty="0" smtClean="0">
                <a:latin typeface="Comic Sans MS" pitchFamily="66" charset="0"/>
              </a:rPr>
              <a:t>, LOH) </a:t>
            </a:r>
            <a:r>
              <a:rPr lang="en-GB" sz="1800" dirty="0" smtClean="0">
                <a:latin typeface="Comic Sans MS" pitchFamily="66" charset="0"/>
              </a:rPr>
              <a:t>v </a:t>
            </a:r>
            <a:r>
              <a:rPr lang="en-GB" sz="1800" dirty="0" err="1" smtClean="0">
                <a:latin typeface="Comic Sans MS" pitchFamily="66" charset="0"/>
              </a:rPr>
              <a:t>somatick</a:t>
            </a:r>
            <a:r>
              <a:rPr lang="cs-CZ" sz="1800" dirty="0" smtClean="0">
                <a:latin typeface="Comic Sans MS" pitchFamily="66" charset="0"/>
              </a:rPr>
              <a:t>é buňce - </a:t>
            </a:r>
            <a:r>
              <a:rPr lang="en-GB" sz="1800" dirty="0" smtClean="0">
                <a:latin typeface="Comic Sans MS" pitchFamily="66" charset="0"/>
              </a:rPr>
              <a:t>nap</a:t>
            </a:r>
            <a:r>
              <a:rPr lang="cs-CZ" sz="1800" dirty="0" err="1" smtClean="0">
                <a:latin typeface="Comic Sans MS" pitchFamily="66" charset="0"/>
              </a:rPr>
              <a:t>ř</a:t>
            </a:r>
            <a:r>
              <a:rPr lang="cs-CZ" sz="1800" dirty="0" smtClean="0">
                <a:latin typeface="Comic Sans MS" pitchFamily="66" charset="0"/>
              </a:rPr>
              <a:t>. familiární predispozice k nádorům v důsledku mutací v supresorových genech (např. retinoblastom)</a:t>
            </a:r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408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68760"/>
            <a:ext cx="7673280" cy="2061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 zakavkazské populaci s incidencí 1: 3000 živě narozených dětí a frekvencí přenašečů 1:25. Je to onemocnění multiorgánové, zasahuje různé orgány, plíce, pankreas, trávící trakt, reprodukční orgány.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ákladní </a:t>
            </a:r>
            <a:r>
              <a:rPr lang="cs-CZ" sz="1600" dirty="0">
                <a:latin typeface="Comic Sans MS" pitchFamily="66" charset="0"/>
              </a:rPr>
              <a:t>fyziologický defekt při tomto onemocnění je porucha v </a:t>
            </a:r>
            <a:r>
              <a:rPr lang="cs-CZ" sz="1600" dirty="0" smtClean="0">
                <a:latin typeface="Comic Sans MS" pitchFamily="66" charset="0"/>
              </a:rPr>
              <a:t>transportu iontů </a:t>
            </a:r>
            <a:r>
              <a:rPr lang="cs-CZ" sz="1600" dirty="0">
                <a:latin typeface="Comic Sans MS" pitchFamily="66" charset="0"/>
              </a:rPr>
              <a:t>chlóru, sodíku a vody přes apikální membránu specializovaných epiteliálních </a:t>
            </a:r>
            <a:r>
              <a:rPr lang="cs-CZ" sz="1600" dirty="0" smtClean="0">
                <a:latin typeface="Comic Sans MS" pitchFamily="66" charset="0"/>
              </a:rPr>
              <a:t>buněk, který je regulován chloridovým kanálem (</a:t>
            </a:r>
            <a:r>
              <a:rPr lang="cs-CZ" sz="1600" dirty="0" err="1" smtClean="0">
                <a:latin typeface="Comic Sans MS" pitchFamily="66" charset="0"/>
              </a:rPr>
              <a:t>Cystic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Fibrosis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Transmembrane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Conductance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Regulator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Protein = CFTR</a:t>
            </a:r>
            <a:r>
              <a:rPr lang="cs-CZ" sz="1600" dirty="0">
                <a:latin typeface="Comic Sans MS" pitchFamily="66" charset="0"/>
              </a:rPr>
              <a:t>)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pgonline.org/images/tobi/cf-1.jpg"/>
          <p:cNvPicPr>
            <a:picLocks noChangeAspect="1" noChangeArrowheads="1"/>
          </p:cNvPicPr>
          <p:nvPr/>
        </p:nvPicPr>
        <p:blipFill>
          <a:blip r:embed="rId3"/>
          <a:srcRect l="3509" t="3509" r="3508" b="21052"/>
          <a:stretch>
            <a:fillRect/>
          </a:stretch>
        </p:blipFill>
        <p:spPr bwMode="auto">
          <a:xfrm>
            <a:off x="2699792" y="3330352"/>
            <a:ext cx="4348031" cy="352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1340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jci.org/articles/view/37778/files/JCI0837778.f1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2550"/>
            <a:ext cx="6667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887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500174"/>
            <a:ext cx="7673280" cy="1535917"/>
          </a:xfrm>
        </p:spPr>
        <p:txBody>
          <a:bodyPr>
            <a:normAutofit/>
          </a:bodyPr>
          <a:lstStyle/>
          <a:p>
            <a:pPr algn="just"/>
            <a:r>
              <a:rPr lang="cs-CZ" sz="1800" dirty="0" err="1" smtClean="0">
                <a:latin typeface="Comic Sans MS" pitchFamily="66" charset="0"/>
              </a:rPr>
              <a:t>deleční</a:t>
            </a:r>
            <a:r>
              <a:rPr lang="cs-CZ" sz="1800" dirty="0" smtClean="0">
                <a:latin typeface="Comic Sans MS" pitchFamily="66" charset="0"/>
              </a:rPr>
              <a:t> mutací genu produkujícího protein CFTR (chloridový ABC transportér na </a:t>
            </a:r>
            <a:r>
              <a:rPr lang="cs-CZ" sz="1800" dirty="0" err="1" smtClean="0">
                <a:latin typeface="Comic Sans MS" pitchFamily="66" charset="0"/>
              </a:rPr>
              <a:t>buň</a:t>
            </a:r>
            <a:r>
              <a:rPr lang="cs-CZ" sz="1800" dirty="0" smtClean="0">
                <a:latin typeface="Comic Sans MS" pitchFamily="66" charset="0"/>
              </a:rPr>
              <a:t>. membráně) → nefunkční protein</a:t>
            </a:r>
          </a:p>
          <a:p>
            <a:pPr algn="just"/>
            <a:r>
              <a:rPr lang="cs-CZ" sz="1800" dirty="0" smtClean="0">
                <a:solidFill>
                  <a:srgbClr val="D60093"/>
                </a:solidFill>
                <a:latin typeface="Comic Sans MS" pitchFamily="66" charset="0"/>
              </a:rPr>
              <a:t>delece</a:t>
            </a:r>
            <a:r>
              <a:rPr lang="cs-CZ" sz="1800" dirty="0" smtClean="0">
                <a:latin typeface="Comic Sans MS" pitchFamily="66" charset="0"/>
              </a:rPr>
              <a:t> 3 </a:t>
            </a:r>
            <a:r>
              <a:rPr lang="cs-CZ" sz="1800" dirty="0" err="1" smtClean="0">
                <a:latin typeface="Comic Sans MS" pitchFamily="66" charset="0"/>
              </a:rPr>
              <a:t>bp</a:t>
            </a:r>
            <a:r>
              <a:rPr lang="cs-CZ" sz="1800" dirty="0" smtClean="0">
                <a:latin typeface="Comic Sans MS" pitchFamily="66" charset="0"/>
              </a:rPr>
              <a:t> v pozici 1652 až 1655 v </a:t>
            </a:r>
            <a:r>
              <a:rPr lang="cs-CZ" sz="1800" dirty="0" err="1" smtClean="0">
                <a:latin typeface="Comic Sans MS" pitchFamily="66" charset="0"/>
              </a:rPr>
              <a:t>exonu</a:t>
            </a:r>
            <a:r>
              <a:rPr lang="cs-CZ" sz="1800" dirty="0" smtClean="0">
                <a:latin typeface="Comic Sans MS" pitchFamily="66" charset="0"/>
              </a:rPr>
              <a:t> 10 (delece </a:t>
            </a:r>
            <a:r>
              <a:rPr lang="cs-CZ" sz="1800" dirty="0" err="1" smtClean="0">
                <a:latin typeface="Comic Sans MS" pitchFamily="66" charset="0"/>
              </a:rPr>
              <a:t>phe</a:t>
            </a:r>
            <a:r>
              <a:rPr lang="cs-CZ" sz="1800" dirty="0" smtClean="0">
                <a:latin typeface="Comic Sans MS" pitchFamily="66" charset="0"/>
              </a:rPr>
              <a:t> v kodonu 508)</a:t>
            </a:r>
          </a:p>
          <a:p>
            <a:pPr marL="0" indent="0" algn="just">
              <a:buNone/>
            </a:pPr>
            <a:endParaRPr lang="en-GB" sz="1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33248"/>
              </p:ext>
            </p:extLst>
          </p:nvPr>
        </p:nvGraphicFramePr>
        <p:xfrm>
          <a:off x="1907704" y="321297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-TA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G-AA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A-CCA-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-TA A-CCA-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-AU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C-UU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U-GGU-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-AUU-GGU-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ile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phe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gly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ile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gly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210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Metody léčby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Symptomatická</a:t>
            </a:r>
            <a:endParaRPr lang="cs-CZ" sz="2000" b="1" dirty="0"/>
          </a:p>
          <a:p>
            <a:r>
              <a:rPr lang="cs-CZ" sz="2000" u="sng" dirty="0" smtClean="0"/>
              <a:t>substituční </a:t>
            </a:r>
            <a:r>
              <a:rPr lang="cs-CZ" sz="2000" u="sng" dirty="0"/>
              <a:t>terapie </a:t>
            </a:r>
            <a:r>
              <a:rPr lang="cs-CZ" sz="2000" dirty="0"/>
              <a:t>- dodání proteinu, který je v daném organismu defektní nebo zcela </a:t>
            </a:r>
            <a:r>
              <a:rPr lang="cs-CZ" sz="2000" dirty="0" smtClean="0"/>
              <a:t>chybí (př</a:t>
            </a:r>
            <a:r>
              <a:rPr lang="cs-CZ" sz="2000" dirty="0"/>
              <a:t>.</a:t>
            </a:r>
            <a:r>
              <a:rPr lang="cs-CZ" sz="2000" dirty="0" smtClean="0"/>
              <a:t> </a:t>
            </a:r>
            <a:r>
              <a:rPr lang="cs-CZ" sz="2000" dirty="0" err="1"/>
              <a:t>e</a:t>
            </a:r>
            <a:r>
              <a:rPr lang="cs-CZ" sz="2000" dirty="0" err="1" smtClean="0"/>
              <a:t>nzymopatie</a:t>
            </a:r>
            <a:r>
              <a:rPr lang="cs-CZ" sz="2000" dirty="0" smtClean="0"/>
              <a:t> hemofilie </a:t>
            </a:r>
            <a:r>
              <a:rPr lang="cs-CZ" sz="2000" dirty="0"/>
              <a:t>- dodání faktoru </a:t>
            </a:r>
            <a:r>
              <a:rPr lang="cs-CZ" sz="2000" dirty="0" smtClean="0"/>
              <a:t>VIII)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u="sng" dirty="0" smtClean="0"/>
              <a:t>karenční </a:t>
            </a:r>
            <a:r>
              <a:rPr lang="cs-CZ" sz="2000" u="sng" dirty="0"/>
              <a:t>terapie </a:t>
            </a:r>
            <a:r>
              <a:rPr lang="cs-CZ" sz="2000" dirty="0"/>
              <a:t>- vyloučení nebo omezení složky potravy, která v důsledku defektu enzymu není </a:t>
            </a:r>
            <a:r>
              <a:rPr lang="cs-CZ" sz="2000" dirty="0" smtClean="0"/>
              <a:t>odbourávaná </a:t>
            </a:r>
            <a:r>
              <a:rPr lang="cs-CZ" sz="2000" dirty="0"/>
              <a:t>(</a:t>
            </a:r>
            <a:r>
              <a:rPr lang="cs-CZ" sz="2000" dirty="0" smtClean="0"/>
              <a:t>př. </a:t>
            </a:r>
            <a:r>
              <a:rPr lang="cs-CZ" sz="2000" dirty="0"/>
              <a:t>fenylketonurie - potrava bez </a:t>
            </a:r>
            <a:r>
              <a:rPr lang="cs-CZ" sz="2000" dirty="0" err="1" smtClean="0"/>
              <a:t>phe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Kauzální</a:t>
            </a:r>
            <a:endParaRPr lang="cs-CZ" sz="2000" dirty="0" smtClean="0"/>
          </a:p>
          <a:p>
            <a:r>
              <a:rPr lang="cs-CZ" sz="2000" u="sng" dirty="0" smtClean="0">
                <a:solidFill>
                  <a:srgbClr val="7030A0"/>
                </a:solidFill>
              </a:rPr>
              <a:t>genová </a:t>
            </a:r>
            <a:r>
              <a:rPr lang="cs-CZ" sz="2000" u="sng" dirty="0">
                <a:solidFill>
                  <a:srgbClr val="7030A0"/>
                </a:solidFill>
              </a:rPr>
              <a:t>terapie </a:t>
            </a:r>
            <a:r>
              <a:rPr lang="cs-CZ" sz="2000" dirty="0"/>
              <a:t>- náhrada mutovaného, nefunkčního genu standardními, funkčními geny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78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8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7042</Words>
  <Application>Microsoft Office PowerPoint</Application>
  <PresentationFormat>Předvádění na obrazovce (4:3)</PresentationFormat>
  <Paragraphs>1194</Paragraphs>
  <Slides>126</Slides>
  <Notes>17</Notes>
  <HiddenSlides>0</HiddenSlides>
  <MMClips>3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126</vt:i4>
      </vt:variant>
    </vt:vector>
  </HeadingPairs>
  <TitlesOfParts>
    <vt:vector size="129" baseType="lpstr">
      <vt:lpstr>Motiv sady Office</vt:lpstr>
      <vt:lpstr>CorelPhotoPaint.Image.8</vt:lpstr>
      <vt:lpstr>Rastrový obrázek</vt:lpstr>
      <vt:lpstr>Prezentace aplikace PowerPoint</vt:lpstr>
      <vt:lpstr>Patofyziologie  kardiovaskulárního systému</vt:lpstr>
      <vt:lpstr>Kardiovaskulární systém</vt:lpstr>
      <vt:lpstr>Krevní oběh</vt:lpstr>
      <vt:lpstr>Krevní oběh</vt:lpstr>
      <vt:lpstr>Cévní systém</vt:lpstr>
      <vt:lpstr>Cévní systém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Patofyziologie srdce</vt:lpstr>
      <vt:lpstr>Srdeční selhání</vt:lpstr>
      <vt:lpstr>Srdeční selhání</vt:lpstr>
      <vt:lpstr>Srdeční selhání</vt:lpstr>
      <vt:lpstr>Srdeční selhání</vt:lpstr>
      <vt:lpstr>Srdeční selhání</vt:lpstr>
      <vt:lpstr>Srdeční selhání</vt:lpstr>
      <vt:lpstr>Srdeční selhání</vt:lpstr>
      <vt:lpstr>Ischemická choroba srdce</vt:lpstr>
      <vt:lpstr>Infarkt myokardu</vt:lpstr>
      <vt:lpstr>Infarkt myokardu</vt:lpstr>
      <vt:lpstr>Infarkt myokardu</vt:lpstr>
      <vt:lpstr>Infarkt myokardu</vt:lpstr>
      <vt:lpstr>Akutní infarkt myokardu</vt:lpstr>
      <vt:lpstr>Akutní infarkt myokardu</vt:lpstr>
      <vt:lpstr>Srdce</vt:lpstr>
      <vt:lpstr>Srdce</vt:lpstr>
      <vt:lpstr>EKG</vt:lpstr>
      <vt:lpstr>EKG</vt:lpstr>
      <vt:lpstr>Poruchy srdečního rytmu = arytmie</vt:lpstr>
      <vt:lpstr>Arytmie</vt:lpstr>
      <vt:lpstr>Arytmie</vt:lpstr>
      <vt:lpstr>Arytmie</vt:lpstr>
      <vt:lpstr>Tlak krve</vt:lpstr>
      <vt:lpstr>RAAS</vt:lpstr>
      <vt:lpstr>RAAS</vt:lpstr>
      <vt:lpstr>RAAS</vt:lpstr>
      <vt:lpstr>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Nemoci periferních cév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Prezentace aplikace PowerPoint</vt:lpstr>
      <vt:lpstr>Monogenní nemoci</vt:lpstr>
      <vt:lpstr>Monogenní nemoci</vt:lpstr>
      <vt:lpstr>Monogenní nemoci</vt:lpstr>
      <vt:lpstr>Monogenní nemoci</vt:lpstr>
      <vt:lpstr>Monogenní nemoci</vt:lpstr>
      <vt:lpstr>Monogenní nemoci - AD</vt:lpstr>
      <vt:lpstr>Huntingtonova chorea</vt:lpstr>
      <vt:lpstr>Huntingtonova chorea</vt:lpstr>
      <vt:lpstr>Huntingtonova choroba</vt:lpstr>
      <vt:lpstr>Monogenní nemoci - AR</vt:lpstr>
      <vt:lpstr>Monogenní nemoci - AR</vt:lpstr>
      <vt:lpstr>Cystická fibróza</vt:lpstr>
      <vt:lpstr>Cystická fibróza</vt:lpstr>
      <vt:lpstr>Cystická fibróza</vt:lpstr>
      <vt:lpstr>Metody léčby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Monogenní nemoci - X-vázané </vt:lpstr>
      <vt:lpstr>Duchennova svalová dystrofie</vt:lpstr>
      <vt:lpstr>Duchennova svalová dystrofie</vt:lpstr>
      <vt:lpstr>Komplexní nemoci</vt:lpstr>
      <vt:lpstr>Komplexní nemoci</vt:lpstr>
      <vt:lpstr>Komplexní choroby</vt:lpstr>
      <vt:lpstr>Komplexní nemoci</vt:lpstr>
      <vt:lpstr>Prezentace aplikace PowerPoint</vt:lpstr>
      <vt:lpstr>Genetické studie</vt:lpstr>
      <vt:lpstr>Genetické studie</vt:lpstr>
      <vt:lpstr>Genetické studie</vt:lpstr>
      <vt:lpstr>Klinická genetika</vt:lpstr>
      <vt:lpstr>Klinická genetika</vt:lpstr>
      <vt:lpstr>Klinická genetika</vt:lpstr>
      <vt:lpstr>Klinická genetika</vt:lpstr>
      <vt:lpstr>Klinická genetika</vt:lpstr>
      <vt:lpstr>Celiakie</vt:lpstr>
      <vt:lpstr>Celiakie</vt:lpstr>
      <vt:lpstr>Celiakie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Asistent</cp:lastModifiedBy>
  <cp:revision>159</cp:revision>
  <dcterms:modified xsi:type="dcterms:W3CDTF">2013-04-25T10:09:08Z</dcterms:modified>
</cp:coreProperties>
</file>