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91"/>
  </p:notesMasterIdLst>
  <p:sldIdLst>
    <p:sldId id="357" r:id="rId2"/>
    <p:sldId id="257" r:id="rId3"/>
    <p:sldId id="323" r:id="rId4"/>
    <p:sldId id="259" r:id="rId5"/>
    <p:sldId id="260" r:id="rId6"/>
    <p:sldId id="324" r:id="rId7"/>
    <p:sldId id="325" r:id="rId8"/>
    <p:sldId id="327" r:id="rId9"/>
    <p:sldId id="328" r:id="rId10"/>
    <p:sldId id="329" r:id="rId11"/>
    <p:sldId id="330" r:id="rId12"/>
    <p:sldId id="349" r:id="rId13"/>
    <p:sldId id="331" r:id="rId14"/>
    <p:sldId id="360" r:id="rId15"/>
    <p:sldId id="262" r:id="rId16"/>
    <p:sldId id="361" r:id="rId17"/>
    <p:sldId id="265" r:id="rId18"/>
    <p:sldId id="363" r:id="rId19"/>
    <p:sldId id="397" r:id="rId20"/>
    <p:sldId id="398" r:id="rId21"/>
    <p:sldId id="362" r:id="rId22"/>
    <p:sldId id="263" r:id="rId23"/>
    <p:sldId id="264" r:id="rId24"/>
    <p:sldId id="365" r:id="rId25"/>
    <p:sldId id="364" r:id="rId26"/>
    <p:sldId id="313" r:id="rId27"/>
    <p:sldId id="269" r:id="rId28"/>
    <p:sldId id="277" r:id="rId29"/>
    <p:sldId id="348" r:id="rId30"/>
    <p:sldId id="317" r:id="rId31"/>
    <p:sldId id="315" r:id="rId32"/>
    <p:sldId id="320" r:id="rId33"/>
    <p:sldId id="321" r:id="rId34"/>
    <p:sldId id="322" r:id="rId35"/>
    <p:sldId id="332" r:id="rId36"/>
    <p:sldId id="399" r:id="rId37"/>
    <p:sldId id="333" r:id="rId38"/>
    <p:sldId id="334" r:id="rId39"/>
    <p:sldId id="368" r:id="rId40"/>
    <p:sldId id="359" r:id="rId41"/>
    <p:sldId id="335" r:id="rId42"/>
    <p:sldId id="319" r:id="rId43"/>
    <p:sldId id="358" r:id="rId44"/>
    <p:sldId id="314" r:id="rId45"/>
    <p:sldId id="336" r:id="rId46"/>
    <p:sldId id="337" r:id="rId47"/>
    <p:sldId id="367" r:id="rId48"/>
    <p:sldId id="293" r:id="rId49"/>
    <p:sldId id="366" r:id="rId50"/>
    <p:sldId id="342" r:id="rId51"/>
    <p:sldId id="341" r:id="rId52"/>
    <p:sldId id="343" r:id="rId53"/>
    <p:sldId id="345" r:id="rId54"/>
    <p:sldId id="346" r:id="rId55"/>
    <p:sldId id="304" r:id="rId56"/>
    <p:sldId id="347" r:id="rId57"/>
    <p:sldId id="344" r:id="rId58"/>
    <p:sldId id="351" r:id="rId59"/>
    <p:sldId id="339" r:id="rId60"/>
    <p:sldId id="340" r:id="rId61"/>
    <p:sldId id="338" r:id="rId62"/>
    <p:sldId id="350" r:id="rId63"/>
    <p:sldId id="354" r:id="rId64"/>
    <p:sldId id="353" r:id="rId65"/>
    <p:sldId id="352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8" r:id="rId82"/>
    <p:sldId id="389" r:id="rId83"/>
    <p:sldId id="390" r:id="rId84"/>
    <p:sldId id="391" r:id="rId85"/>
    <p:sldId id="392" r:id="rId86"/>
    <p:sldId id="393" r:id="rId87"/>
    <p:sldId id="394" r:id="rId88"/>
    <p:sldId id="395" r:id="rId89"/>
    <p:sldId id="396" r:id="rId9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667" autoAdjust="0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3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C13E-AE39-4B24-A032-E072BF138F30}" type="datetimeFigureOut">
              <a:rPr lang="cs-CZ" smtClean="0"/>
              <a:pPr/>
              <a:t>17.4.2014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02875-36CB-458C-9903-67578728EA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0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979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01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02875-36CB-458C-9903-67578728EA8E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14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07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65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92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316413" cy="2587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008438"/>
            <a:ext cx="4316413" cy="25892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7778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316412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316413" cy="532923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107950" y="115888"/>
            <a:ext cx="8928100" cy="64817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37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48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54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6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00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14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17.4.2014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5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ncbi.nlm.nih.gov/pubmed?term=%22Wildt%20DE%22%5bAuthor%5d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www.ncbi.nlm.nih.gov/pubmed?term=%22O'brien%20SJ%22%5bAuthor%5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bi.nlm.nih.gov/pubmed?term=%22Bush%20M%22%5bAuthor%5d" TargetMode="External"/><Relationship Id="rId5" Type="http://schemas.openxmlformats.org/officeDocument/2006/relationships/hyperlink" Target="http://www.ncbi.nlm.nih.gov/pubmed?term=%22Merril%20CR%22%5bAuthor%5d" TargetMode="External"/><Relationship Id="rId4" Type="http://schemas.openxmlformats.org/officeDocument/2006/relationships/hyperlink" Target="http://www.ncbi.nlm.nih.gov/pubmed?term=%22Goldman%20D%22%5bAuthor%5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microsoft.com/office/2007/relationships/hdphoto" Target="../media/hdphoto6.wdp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4806" r="15263" b="2395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860032" y="188640"/>
            <a:ext cx="3995936" cy="302433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000" b="1" cap="all" dirty="0" err="1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Monogenní</a:t>
            </a:r>
            <a:endParaRPr lang="cs-CZ" sz="3000" b="1" cap="all" dirty="0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  <a:p>
            <a:r>
              <a:rPr lang="cs-CZ" sz="3000" b="1" cap="all" dirty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Vs.</a:t>
            </a:r>
          </a:p>
          <a:p>
            <a:r>
              <a:rPr lang="cs-CZ" sz="3000" b="1" cap="all" dirty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Komplexní</a:t>
            </a:r>
          </a:p>
          <a:p>
            <a:r>
              <a:rPr lang="cs-CZ" sz="3000" b="1" cap="all" dirty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rPr>
              <a:t>nemoci </a:t>
            </a:r>
            <a:endParaRPr lang="en-GB" sz="3000" b="1" cap="all" dirty="0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99792" y="4509120"/>
            <a:ext cx="460851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1600" b="1" cap="all" dirty="0">
                <a:ln w="0">
                  <a:solidFill>
                    <a:schemeClr val="tx1"/>
                  </a:solidFill>
                </a:ln>
                <a:effectLst>
                  <a:reflection blurRad="12700" stA="50000" endPos="50000" dist="5000" dir="5400000" sy="-100000" rotWithShape="0"/>
                </a:effectLst>
              </a:rPr>
              <a:t>Molekulární podstata patofyziologických procesů</a:t>
            </a:r>
            <a:endParaRPr lang="en-GB" sz="1600" b="1" cap="all" dirty="0">
              <a:ln w="0"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-36512" y="6425952"/>
            <a:ext cx="34840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cap="all" dirty="0" smtClean="0">
                <a:ln w="0"/>
                <a:solidFill>
                  <a:srgbClr val="D60093"/>
                </a:solidFill>
                <a:effectLst>
                  <a:reflection blurRad="12700" stA="50000" endPos="50000" dist="5000" dir="5400000" sy="-100000" rotWithShape="0"/>
                </a:effectLst>
              </a:rPr>
              <a:t>Mgr. Petra Bořilová Linhartová</a:t>
            </a:r>
            <a:endParaRPr lang="en-GB" sz="1600" b="1" cap="all" dirty="0">
              <a:ln w="0"/>
              <a:solidFill>
                <a:srgbClr val="D60093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03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translace</a:t>
            </a:r>
            <a:endParaRPr lang="en-GB" dirty="0"/>
          </a:p>
        </p:txBody>
      </p:sp>
      <p:pic>
        <p:nvPicPr>
          <p:cNvPr id="4" name="Picture 7" descr="TranslationDetail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760" y="1285860"/>
            <a:ext cx="4437579" cy="5572140"/>
          </a:xfrm>
          <a:prstGeom prst="rect">
            <a:avLst/>
          </a:prstGeom>
          <a:noFill/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Genetický kód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428736"/>
            <a:ext cx="7721599" cy="4525963"/>
          </a:xfrm>
        </p:spPr>
        <p:txBody>
          <a:bodyPr/>
          <a:lstStyle/>
          <a:p>
            <a:r>
              <a:rPr lang="cs-CZ" sz="1600" dirty="0" smtClean="0"/>
              <a:t>určuje pořadí aminokyselin v proteinu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/>
              <a:t>u</a:t>
            </a:r>
            <a:r>
              <a:rPr lang="cs-CZ" sz="1600" dirty="0" smtClean="0"/>
              <a:t>niverzální = podobný princip u většiny živých organizmů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/>
              <a:t>t</a:t>
            </a:r>
            <a:r>
              <a:rPr lang="cs-CZ" sz="1600" dirty="0" smtClean="0"/>
              <a:t>ripletový = trojkombinace 4 nukleotidů (A, C, G, T)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 smtClean="0"/>
              <a:t>degenerovaný = 4</a:t>
            </a:r>
            <a:r>
              <a:rPr lang="cs-CZ" sz="1600" baseline="30000" dirty="0" smtClean="0"/>
              <a:t>3</a:t>
            </a:r>
            <a:r>
              <a:rPr lang="cs-CZ" sz="1600" dirty="0" smtClean="0"/>
              <a:t> = 64, ale aminokyselin jen 21</a:t>
            </a:r>
          </a:p>
          <a:p>
            <a:pPr>
              <a:lnSpc>
                <a:spcPct val="80000"/>
              </a:lnSpc>
            </a:pPr>
            <a:endParaRPr lang="cs-CZ" sz="1800" dirty="0" smtClean="0"/>
          </a:p>
          <a:p>
            <a:endParaRPr lang="en-GB" dirty="0"/>
          </a:p>
        </p:txBody>
      </p:sp>
      <p:pic>
        <p:nvPicPr>
          <p:cNvPr id="4" name="Picture 21" descr="genetic%20co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17298" y="3142241"/>
            <a:ext cx="4083780" cy="3325724"/>
          </a:xfrm>
          <a:prstGeom prst="rect">
            <a:avLst/>
          </a:prstGeom>
          <a:noFill/>
        </p:spPr>
      </p:pic>
      <p:pic>
        <p:nvPicPr>
          <p:cNvPr id="5" name="Picture 2" descr="lbdna21p"/>
          <p:cNvPicPr>
            <a:picLocks noChangeAspect="1" noChangeArrowheads="1"/>
          </p:cNvPicPr>
          <p:nvPr/>
        </p:nvPicPr>
        <p:blipFill>
          <a:blip r:embed="rId3"/>
          <a:srcRect b="59514"/>
          <a:stretch>
            <a:fillRect/>
          </a:stretch>
        </p:blipFill>
        <p:spPr bwMode="auto">
          <a:xfrm>
            <a:off x="688495" y="3933056"/>
            <a:ext cx="3449418" cy="17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cs-CZ" dirty="0" smtClean="0"/>
              <a:t>Základní genetické pojmy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83263" cy="49251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chromozom</a:t>
            </a:r>
          </a:p>
          <a:p>
            <a:pPr>
              <a:lnSpc>
                <a:spcPct val="90000"/>
              </a:lnSpc>
              <a:buSzPct val="100000"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endParaRPr lang="cs-CZ" sz="1600" dirty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endParaRPr lang="cs-CZ" sz="1600" dirty="0">
              <a:latin typeface="+mj-lt"/>
            </a:endParaRPr>
          </a:p>
          <a:p>
            <a:pPr marL="0" indent="0">
              <a:lnSpc>
                <a:spcPct val="90000"/>
              </a:lnSpc>
              <a:buSzPct val="100000"/>
              <a:buNone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  <a:buNone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err="1" smtClean="0">
                <a:latin typeface="+mj-lt"/>
              </a:rPr>
              <a:t>lokus</a:t>
            </a: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alely </a:t>
            </a:r>
          </a:p>
          <a:p>
            <a:pPr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dominantní</a:t>
            </a:r>
          </a:p>
          <a:p>
            <a:pPr>
              <a:lnSpc>
                <a:spcPct val="90000"/>
              </a:lnSpc>
              <a:buSzPct val="100000"/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recesivní</a:t>
            </a:r>
          </a:p>
          <a:p>
            <a:pPr>
              <a:lnSpc>
                <a:spcPct val="90000"/>
              </a:lnSpc>
              <a:buSzPct val="100000"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homozygot</a:t>
            </a: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heterozygot</a:t>
            </a:r>
          </a:p>
          <a:p>
            <a:pPr>
              <a:lnSpc>
                <a:spcPct val="90000"/>
              </a:lnSpc>
              <a:buSzPct val="100000"/>
              <a:buNone/>
            </a:pPr>
            <a:endParaRPr lang="cs-CZ" sz="1600" dirty="0" smtClean="0">
              <a:latin typeface="+mj-lt"/>
            </a:endParaRP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genotyp</a:t>
            </a:r>
          </a:p>
          <a:p>
            <a:pPr>
              <a:lnSpc>
                <a:spcPct val="90000"/>
              </a:lnSpc>
              <a:buSzPct val="100000"/>
            </a:pPr>
            <a:r>
              <a:rPr lang="cs-CZ" sz="1600" dirty="0" smtClean="0">
                <a:latin typeface="+mj-lt"/>
              </a:rPr>
              <a:t>fenotyp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5201" y="1988840"/>
            <a:ext cx="866176" cy="11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Rotation of sejmout0016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2057310" y="1913338"/>
            <a:ext cx="1146566" cy="133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 t="20119" r="10723" b="10094"/>
          <a:stretch/>
        </p:blipFill>
        <p:spPr bwMode="auto">
          <a:xfrm>
            <a:off x="3203876" y="1913338"/>
            <a:ext cx="569447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cs-CZ" dirty="0" smtClean="0"/>
              <a:t>Mitóza a meióza</a:t>
            </a:r>
            <a:endParaRPr lang="en-GB" dirty="0"/>
          </a:p>
        </p:txBody>
      </p:sp>
      <p:pic>
        <p:nvPicPr>
          <p:cNvPr id="4" name="Picture 4" descr="mitosis_meios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7886" y="1195423"/>
            <a:ext cx="3630612" cy="5329238"/>
          </a:xfr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1124744"/>
            <a:ext cx="4978896" cy="542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cs-CZ" sz="1600" b="1" dirty="0" smtClean="0">
                <a:latin typeface="+mj-lt"/>
              </a:rPr>
              <a:t>Mitóza = </a:t>
            </a:r>
            <a:r>
              <a:rPr lang="cs-CZ" sz="1600" dirty="0" smtClean="0">
                <a:latin typeface="+mj-lt"/>
              </a:rPr>
              <a:t>2 </a:t>
            </a:r>
            <a:r>
              <a:rPr lang="cs-CZ" sz="1600" dirty="0" err="1" smtClean="0">
                <a:latin typeface="+mj-lt"/>
              </a:rPr>
              <a:t>dceřinné</a:t>
            </a:r>
            <a:r>
              <a:rPr lang="cs-CZ" sz="1600" dirty="0" smtClean="0">
                <a:latin typeface="+mj-lt"/>
              </a:rPr>
              <a:t> buňky s diploidním počtem chromozomů, 1 cyklus DNA replikace následuje rozdělení chromozomů a jádra (profáze </a:t>
            </a:r>
            <a:r>
              <a:rPr lang="cs-CZ" sz="1600" dirty="0" smtClean="0">
                <a:latin typeface="+mj-lt"/>
                <a:sym typeface="Symbol" pitchFamily="18" charset="2"/>
              </a:rPr>
              <a:t> </a:t>
            </a:r>
            <a:r>
              <a:rPr lang="cs-CZ" sz="1600" dirty="0" err="1" smtClean="0">
                <a:latin typeface="+mj-lt"/>
                <a:sym typeface="Symbol" pitchFamily="18" charset="2"/>
              </a:rPr>
              <a:t>prometafáze</a:t>
            </a:r>
            <a:r>
              <a:rPr lang="cs-CZ" sz="1600" dirty="0" smtClean="0">
                <a:latin typeface="+mj-lt"/>
                <a:sym typeface="Symbol" pitchFamily="18" charset="2"/>
              </a:rPr>
              <a:t>  metafáze  anafáze  telofáze) a </a:t>
            </a:r>
            <a:r>
              <a:rPr lang="cs-CZ" sz="1600" dirty="0" err="1" smtClean="0">
                <a:latin typeface="+mj-lt"/>
                <a:sym typeface="Symbol" pitchFamily="18" charset="2"/>
              </a:rPr>
              <a:t>násl</a:t>
            </a:r>
            <a:r>
              <a:rPr lang="cs-CZ" sz="1600" dirty="0" smtClean="0">
                <a:latin typeface="+mj-lt"/>
                <a:sym typeface="Symbol" pitchFamily="18" charset="2"/>
              </a:rPr>
              <a:t>. celé buňky (</a:t>
            </a:r>
            <a:r>
              <a:rPr lang="cs-CZ" sz="1600" dirty="0" err="1" smtClean="0">
                <a:latin typeface="+mj-lt"/>
                <a:sym typeface="Symbol" pitchFamily="18" charset="2"/>
              </a:rPr>
              <a:t>cytokineze</a:t>
            </a:r>
            <a:r>
              <a:rPr lang="cs-CZ" sz="1600" dirty="0" smtClean="0">
                <a:latin typeface="+mj-lt"/>
                <a:sym typeface="Symbol" pitchFamily="18" charset="2"/>
              </a:rPr>
              <a:t>)</a:t>
            </a:r>
          </a:p>
          <a:p>
            <a:pPr algn="just"/>
            <a:endParaRPr lang="cs-CZ" sz="1600" dirty="0" smtClean="0">
              <a:latin typeface="+mj-lt"/>
              <a:sym typeface="Symbol" pitchFamily="18" charset="2"/>
            </a:endParaRPr>
          </a:p>
          <a:p>
            <a:pPr algn="just"/>
            <a:r>
              <a:rPr lang="cs-CZ" sz="1600" b="1" dirty="0" smtClean="0">
                <a:latin typeface="+mj-lt"/>
              </a:rPr>
              <a:t>Meióza = </a:t>
            </a:r>
            <a:r>
              <a:rPr lang="cs-CZ" sz="1600" dirty="0" smtClean="0">
                <a:latin typeface="+mj-lt"/>
              </a:rPr>
              <a:t>1 cyklus replikace následován 2 cykly segregace chromozomů a buněčného dělení</a:t>
            </a:r>
          </a:p>
          <a:p>
            <a:pPr algn="just"/>
            <a:endParaRPr lang="cs-CZ" sz="1600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cs-CZ" sz="1600" dirty="0" smtClean="0">
                <a:latin typeface="+mj-lt"/>
              </a:rPr>
              <a:t>meiotické (redukční) dělení – rozdělení </a:t>
            </a:r>
            <a:r>
              <a:rPr lang="cs-CZ" sz="1600" dirty="0" err="1" smtClean="0">
                <a:latin typeface="+mj-lt"/>
              </a:rPr>
              <a:t>homologních</a:t>
            </a:r>
            <a:r>
              <a:rPr lang="cs-CZ" sz="1600" dirty="0" smtClean="0">
                <a:latin typeface="+mj-lt"/>
              </a:rPr>
              <a:t> chromozomů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významné – odehrává se zde meiotický crossing-over (rekombinace) – žádná z gamet není identická!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poruchy rozestupu – např. </a:t>
            </a:r>
            <a:r>
              <a:rPr lang="cs-CZ" sz="1600" dirty="0" err="1" smtClean="0">
                <a:latin typeface="+mj-lt"/>
              </a:rPr>
              <a:t>trisomie</a:t>
            </a:r>
            <a:endParaRPr lang="cs-CZ" sz="1600" dirty="0" smtClean="0">
              <a:latin typeface="+mj-lt"/>
            </a:endParaRPr>
          </a:p>
          <a:p>
            <a:pPr marL="342900" indent="-342900" algn="just"/>
            <a:endParaRPr lang="cs-CZ" sz="1600" dirty="0" smtClean="0">
              <a:latin typeface="+mj-lt"/>
            </a:endParaRPr>
          </a:p>
          <a:p>
            <a:pPr marL="342900" indent="-342900" algn="just">
              <a:buAutoNum type="arabicPeriod" startAt="2"/>
            </a:pPr>
            <a:r>
              <a:rPr lang="cs-CZ" sz="1600" dirty="0" smtClean="0">
                <a:latin typeface="+mj-lt"/>
              </a:rPr>
              <a:t>meiotické dělení – rozestup sesterských chromatid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2 </a:t>
            </a:r>
            <a:r>
              <a:rPr lang="cs-CZ" sz="1600" dirty="0" err="1" smtClean="0">
                <a:latin typeface="+mj-lt"/>
              </a:rPr>
              <a:t>dceřinné</a:t>
            </a:r>
            <a:r>
              <a:rPr lang="cs-CZ" sz="1600" dirty="0" smtClean="0">
                <a:latin typeface="+mj-lt"/>
              </a:rPr>
              <a:t> buňky s haploidním počtem chromozomů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vznik pohlavních buněk (spermie, vajíčko)</a:t>
            </a:r>
          </a:p>
          <a:p>
            <a:pPr marL="342900" indent="-342900" algn="just"/>
            <a:r>
              <a:rPr lang="cs-CZ" sz="1600" dirty="0" smtClean="0">
                <a:latin typeface="+mj-lt"/>
              </a:rPr>
              <a:t>	dodatečné promíchání genetického materiálu crossing-overem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Cytogenetika a stanovení karyotypu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599" cy="4525963"/>
          </a:xfrm>
        </p:spPr>
        <p:txBody>
          <a:bodyPr>
            <a:normAutofit/>
          </a:bodyPr>
          <a:lstStyle/>
          <a:p>
            <a:r>
              <a:rPr lang="cs-CZ" sz="1600" dirty="0"/>
              <a:t>c</a:t>
            </a:r>
            <a:r>
              <a:rPr lang="cs-CZ" sz="1600" dirty="0" smtClean="0"/>
              <a:t>ytogenetika se zabývá studiem organizace genomu, struktury a funkce chromozomů u </a:t>
            </a:r>
            <a:r>
              <a:rPr lang="cs-CZ" sz="1600" dirty="0" err="1" smtClean="0"/>
              <a:t>eukaryot</a:t>
            </a:r>
            <a:endParaRPr lang="cs-CZ" sz="1600" dirty="0" smtClean="0"/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Vyšetření chromozomů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materiál: b. z periferní krve, plodové vody atd. se kultivují in vitro (stimulace mitózy pomocí </a:t>
            </a:r>
            <a:r>
              <a:rPr lang="cs-CZ" sz="1600" dirty="0" err="1" smtClean="0"/>
              <a:t>fytohemaglutininu</a:t>
            </a:r>
            <a:r>
              <a:rPr lang="cs-CZ" sz="1600" dirty="0" smtClean="0"/>
              <a:t>), zastavení mitózy za 2-3 dny (pomocí kolchicinu, </a:t>
            </a:r>
            <a:r>
              <a:rPr lang="cs-CZ" sz="1600" dirty="0" err="1" smtClean="0"/>
              <a:t>kt</a:t>
            </a:r>
            <a:r>
              <a:rPr lang="cs-CZ" sz="1600" dirty="0" smtClean="0"/>
              <a:t>. </a:t>
            </a:r>
            <a:r>
              <a:rPr lang="cs-CZ" sz="1600" dirty="0"/>
              <a:t>z</a:t>
            </a:r>
            <a:r>
              <a:rPr lang="cs-CZ" sz="1600" dirty="0" smtClean="0"/>
              <a:t>abraňuje tvorbě dělícího vřeténka)</a:t>
            </a:r>
          </a:p>
          <a:p>
            <a:r>
              <a:rPr lang="cs-CZ" sz="1600" dirty="0"/>
              <a:t>b</a:t>
            </a:r>
            <a:r>
              <a:rPr lang="cs-CZ" sz="1600" dirty="0" smtClean="0"/>
              <a:t>. do hypotonického prostředí </a:t>
            </a:r>
            <a:r>
              <a:rPr lang="cs-CZ" sz="1600" dirty="0" smtClean="0">
                <a:latin typeface="+mj-lt"/>
                <a:cs typeface="Times New Roman"/>
              </a:rPr>
              <a:t>→ barvení → fotografování</a:t>
            </a:r>
            <a:endParaRPr lang="cs-CZ" sz="1600" dirty="0"/>
          </a:p>
          <a:p>
            <a:endParaRPr lang="cs-CZ" sz="1600" dirty="0">
              <a:latin typeface="+mj-lt"/>
            </a:endParaRPr>
          </a:p>
          <a:p>
            <a:r>
              <a:rPr lang="cs-CZ" sz="1600" b="1" dirty="0">
                <a:latin typeface="+mj-lt"/>
              </a:rPr>
              <a:t>k</a:t>
            </a:r>
            <a:r>
              <a:rPr lang="cs-CZ" sz="1600" b="1" dirty="0" smtClean="0">
                <a:latin typeface="+mj-lt"/>
              </a:rPr>
              <a:t>aryotyp</a:t>
            </a:r>
            <a:r>
              <a:rPr lang="cs-CZ" sz="1600" dirty="0" smtClean="0">
                <a:latin typeface="+mj-lt"/>
              </a:rPr>
              <a:t> = soubor všech chromozomů v jádře b., zjišťuje se na základě cytogenetického barvení, </a:t>
            </a:r>
            <a:r>
              <a:rPr lang="cs-CZ" sz="1600" dirty="0" err="1" smtClean="0">
                <a:latin typeface="+mj-lt"/>
              </a:rPr>
              <a:t>kt</a:t>
            </a:r>
            <a:r>
              <a:rPr lang="cs-CZ" sz="1600" dirty="0" smtClean="0">
                <a:latin typeface="+mj-lt"/>
              </a:rPr>
              <a:t>. využívá různé barvitelnosti sekvencí bohatých na AT páry a GC páry nukleotidů </a:t>
            </a:r>
            <a:endParaRPr lang="cs-CZ" sz="1600" dirty="0">
              <a:latin typeface="+mj-lt"/>
            </a:endParaRPr>
          </a:p>
          <a:p>
            <a:r>
              <a:rPr lang="cs-CZ" sz="1600" dirty="0" err="1">
                <a:latin typeface="+mj-lt"/>
              </a:rPr>
              <a:t>i</a:t>
            </a:r>
            <a:r>
              <a:rPr lang="cs-CZ" sz="1600" dirty="0" err="1" smtClean="0">
                <a:latin typeface="+mj-lt"/>
              </a:rPr>
              <a:t>diogram</a:t>
            </a:r>
            <a:r>
              <a:rPr lang="cs-CZ" sz="1600" dirty="0" smtClean="0">
                <a:latin typeface="+mj-lt"/>
              </a:rPr>
              <a:t> = obraz chromozomů v b. určitého jedince</a:t>
            </a:r>
            <a:endParaRPr lang="cs-CZ" sz="1600" dirty="0">
              <a:latin typeface="+mj-lt"/>
            </a:endParaRPr>
          </a:p>
          <a:p>
            <a:r>
              <a:rPr lang="cs-CZ" sz="1600" b="1" dirty="0" smtClean="0">
                <a:latin typeface="+mj-lt"/>
              </a:rPr>
              <a:t>FISH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6" t="38100" r="29444" b="21683"/>
          <a:stretch/>
        </p:blipFill>
        <p:spPr bwMode="auto">
          <a:xfrm>
            <a:off x="6228184" y="4746146"/>
            <a:ext cx="2520280" cy="199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66015" r="10220" b="6007"/>
          <a:stretch/>
        </p:blipFill>
        <p:spPr bwMode="auto">
          <a:xfrm>
            <a:off x="1547664" y="5549947"/>
            <a:ext cx="4283764" cy="119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500174"/>
            <a:ext cx="7821641" cy="452596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 dirty="0" err="1" smtClean="0">
                <a:solidFill>
                  <a:srgbClr val="D60093"/>
                </a:solidFill>
                <a:latin typeface="+mj-lt"/>
              </a:rPr>
              <a:t>Human</a:t>
            </a:r>
            <a:r>
              <a:rPr lang="cs-CZ" sz="1600" b="1" dirty="0" smtClean="0">
                <a:solidFill>
                  <a:srgbClr val="D60093"/>
                </a:solidFill>
                <a:latin typeface="+mj-lt"/>
              </a:rPr>
              <a:t> Genome Project </a:t>
            </a:r>
            <a:r>
              <a:rPr lang="cs-CZ" sz="1600" dirty="0" smtClean="0">
                <a:latin typeface="+mj-lt"/>
              </a:rPr>
              <a:t>(HUGO) – </a:t>
            </a:r>
            <a:r>
              <a:rPr lang="cs-CZ" sz="1600" dirty="0" err="1" smtClean="0">
                <a:latin typeface="+mj-lt"/>
              </a:rPr>
              <a:t>James</a:t>
            </a:r>
            <a:r>
              <a:rPr lang="cs-CZ" sz="1600" dirty="0" smtClean="0">
                <a:latin typeface="+mj-lt"/>
              </a:rPr>
              <a:t> D. </a:t>
            </a:r>
            <a:r>
              <a:rPr lang="cs-CZ" sz="1600" dirty="0" err="1" smtClean="0">
                <a:latin typeface="+mj-lt"/>
              </a:rPr>
              <a:t>Watson</a:t>
            </a:r>
            <a:r>
              <a:rPr lang="cs-CZ" sz="1600" dirty="0" smtClean="0">
                <a:latin typeface="+mj-lt"/>
              </a:rPr>
              <a:t> – v r. 2001 zveřejnění prvních výsledků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b="1" dirty="0" smtClean="0">
                <a:latin typeface="+mj-lt"/>
              </a:rPr>
              <a:t>gen</a:t>
            </a:r>
            <a:r>
              <a:rPr lang="cs-CZ" sz="1600" dirty="0" smtClean="0">
                <a:latin typeface="+mj-lt"/>
              </a:rPr>
              <a:t> = konkrétní úsek molekuly DNA nesoucí informaci pro tvorbu proteinu nebo NA (</a:t>
            </a:r>
            <a:r>
              <a:rPr lang="cs-CZ" sz="1600" dirty="0" err="1" smtClean="0">
                <a:latin typeface="+mj-lt"/>
              </a:rPr>
              <a:t>rRNA</a:t>
            </a:r>
            <a:r>
              <a:rPr lang="cs-CZ" sz="1600" dirty="0" smtClean="0">
                <a:latin typeface="+mj-lt"/>
              </a:rPr>
              <a:t>, </a:t>
            </a:r>
            <a:r>
              <a:rPr lang="cs-CZ" sz="1600" dirty="0" err="1" smtClean="0">
                <a:latin typeface="+mj-lt"/>
              </a:rPr>
              <a:t>tRNA</a:t>
            </a:r>
            <a:r>
              <a:rPr lang="cs-CZ" sz="1600" dirty="0" smtClean="0">
                <a:latin typeface="+mj-lt"/>
              </a:rPr>
              <a:t>…). ~ 21 tisíc genů (2011)</a:t>
            </a:r>
          </a:p>
          <a:p>
            <a:pPr algn="just">
              <a:lnSpc>
                <a:spcPct val="110000"/>
              </a:lnSpc>
            </a:pPr>
            <a:r>
              <a:rPr lang="cs-CZ" sz="1600" b="1" dirty="0" err="1" smtClean="0">
                <a:latin typeface="+mj-lt"/>
              </a:rPr>
              <a:t>pseudogen</a:t>
            </a:r>
            <a:r>
              <a:rPr lang="cs-CZ" sz="1600" dirty="0" smtClean="0">
                <a:latin typeface="+mj-lt"/>
              </a:rPr>
              <a:t> = sekvence DNA, která je podobná genu, ale nedochází k jejímu přepisování v RNA (transkripci). ~ 20 tisíc </a:t>
            </a:r>
            <a:r>
              <a:rPr lang="cs-CZ" sz="1600" dirty="0" err="1" smtClean="0">
                <a:latin typeface="+mj-lt"/>
              </a:rPr>
              <a:t>pseudogenů</a:t>
            </a: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b="1" dirty="0" smtClean="0">
                <a:latin typeface="+mj-lt"/>
              </a:rPr>
              <a:t>genom</a:t>
            </a:r>
            <a:r>
              <a:rPr lang="cs-CZ" sz="1600" dirty="0" smtClean="0">
                <a:latin typeface="+mj-lt"/>
              </a:rPr>
              <a:t> = soubor všech genů v jedné buňce, </a:t>
            </a:r>
            <a:r>
              <a:rPr lang="cs-CZ" sz="1600" b="1" dirty="0" smtClean="0">
                <a:latin typeface="+mj-lt"/>
              </a:rPr>
              <a:t>genom jaderný a mitochondriální </a:t>
            </a:r>
            <a:r>
              <a:rPr lang="cs-CZ" sz="1600" dirty="0" smtClean="0">
                <a:latin typeface="+mj-lt"/>
              </a:rPr>
              <a:t>(</a:t>
            </a:r>
            <a:r>
              <a:rPr lang="cs-CZ" sz="1600" dirty="0" err="1" smtClean="0">
                <a:latin typeface="+mj-lt"/>
              </a:rPr>
              <a:t>mtDNA</a:t>
            </a:r>
            <a:r>
              <a:rPr lang="cs-CZ" sz="1600" dirty="0" smtClean="0">
                <a:latin typeface="+mj-lt"/>
              </a:rPr>
              <a:t>)</a:t>
            </a:r>
          </a:p>
          <a:p>
            <a:pPr algn="just">
              <a:lnSpc>
                <a:spcPct val="110000"/>
              </a:lnSpc>
              <a:buNone/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v jádru diploidní lidské buňky 22 párů chromozomů (autozomy) a pár pohlavních chromozomů X/Y (</a:t>
            </a:r>
            <a:r>
              <a:rPr lang="cs-CZ" sz="1600" dirty="0" err="1" smtClean="0">
                <a:latin typeface="+mj-lt"/>
              </a:rPr>
              <a:t>gonozomy</a:t>
            </a:r>
            <a:r>
              <a:rPr lang="cs-CZ" sz="1600" dirty="0" smtClean="0">
                <a:latin typeface="+mj-lt"/>
              </a:rPr>
              <a:t>) = karyotyp</a:t>
            </a:r>
          </a:p>
          <a:p>
            <a:pPr lvl="1" algn="just">
              <a:lnSpc>
                <a:spcPct val="110000"/>
              </a:lnSpc>
              <a:buNone/>
            </a:pPr>
            <a:endParaRPr lang="cs-CZ" sz="1600" dirty="0" smtClean="0"/>
          </a:p>
        </p:txBody>
      </p:sp>
      <p:pic>
        <p:nvPicPr>
          <p:cNvPr id="23554" name="Picture 2" descr="https://encrypted-tbn1.google.com/images?q=tbn:ANd9GcSYm-BKq9YLeDJWyyJj06sTeJMQISFjEH_KDz8LIoHUt2Vh2KF9z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14290"/>
            <a:ext cx="1071570" cy="1066808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QSEBUUEhQUFBUWGBQVFRcWFBUVFBcWFRUXFhQVFBQXHCYeGBkjGRUUHy8gIycpLCwsFx8xNTAqNSYrLCkBCQoKDgwOGg8PGiwkHyQsKSksKSksLCwqKSwqLCwtLCwsLCwsLCwtLiwqLSwsLCwqLCwsNCwqKSwsLCwsLCwsLP/AABEIAQUAwQMBIgACEQEDEQH/xAAbAAABBQEBAAAAAAAAAAAAAAABAAIDBAUGB//EAEMQAAIBAgQDBgMFBQYEBwAAAAECEQADBBIhMQVBUQYTImFxgTKRoSNCUrHwB2LB0eEUM3KCkqIVQ1OyFiU0c5Oj8f/EABoBAAMBAQEBAAAAAAAAAAAAAAADBAIBBQb/xAAyEQACAQMCAwcEAgICAwAAAAAAAQIDESESMQRBURNhcYGRwfAiobHhMkLR8SRSBRQj/9oADAMBAAIRAxEAPwDxUNSpUCawKFmoE0aRoOiBpUqkAoODBQp4FICgBoFKKJFSYTCtcuKi6liFGsCT1PSgCIinIhJgAknYAST7VuJwBB8Tlv8ACMo9mOp+Qq9w++lpvhAUfhHinzcnN7g6TtTFTb3EOsuWTEHAbg+LKp6Mwzf6RJFSW+Cj71weiqSf90CtK+VIlNhuDE/P9aA9Kq5632aMdpJkI4Vb3zv6ZUn55tqB4KpOl2B+8n5ZSZ+lTBGMwOeg0qIsROutGhBrl1EOAaH7VS2uUZWE/wCMmMhPv7b0MbwhVzZGJyiYaNQAC0EaAjp5HXrIl8n8v41cFo3EfVVbJ4SxgEyAyg7BisxPQjnXHBBrlfJzWWhlrf4PhDbz94qwVhZyMc2YEEbgDQyelLEYS2/IofxKBl912+Ue9LUG0N7RJ2MCnqtS4vCG25UxpG2xBAII9QRTLdZGCFEUYpRQFifWlSpVOTlCkRSNGaeUgJoU6lXQEpp4NaXAOELfa4C0d3Zu3go+O41sAi2m+p32OgOldBwHsIL7pmdraXApQQO8AOJtYds4jLobjGJnRZAmgLHHEU2pGEEitfgfCA4a44lRoqnZm31jcDpPMVpK+DE5qCuzOwPD3umFUnqY0A6knQe5rqbuBtYdvshts5HjPmZ+EnosUruLywNgAYEQu20AafKszFYgsTB0kxO8U+MLEkqkqnciO/fJMUxROswOft+vrQ57T+XpUt68J0ULzCjWOknetHfAVjEBWEfNojaNRB01NIWVzEloEEjKBEztqRpvrvptVbPLRIknc6Dcbk1bfBPMfD/mGp9AfWuIHZDt5MmPMkacpJkfI8qqvaBiCv8Aq1+mlLEYRwYIJ8xry5nkfKimG0Eg/In8qNwwuY1cK0/yqdSVOs+31qxh7CwQeY0IMQfORqNT02FSKjLznybQHqJ2+vOixhyI8IWZTl3nXQExGnhPnPyqTEANyAMa5dp5/XT2qrilGYxtRtNOlDBrmDiWDF1pRcrnYZiVbkFUH4T0G3L1w4IPnXSNbI3BjrymqXFbOdc33lgE7llMAE+YMCeebypUo8x1KpyZm0GagDpTWalFRZmlTZo1NYmKcUCKE0pqgpHRQilSBoACtH61pysetNo10DW4BwsXXJb4Fgn94nZdPQk+QNdBi8SYgAALoANgOQA+dQcEXJhQdszEzvzCz6Qo+ZqK5iACQNTyPKZ31ExAJn+VUQjghqPVIaw1ObWBOvXMB+Wb9Cqr29Njm39OtSRz1ienxEfw09ojlUuK4fcRczIyiFYE6Ahw2QjXUHKwG+x6Uxs4lYp2d9tfu66A856iKixFlhvz13n61NhbTQzhSyJAYgwFz+FJPKSNPMU1yGksYVdTrqT0H0HyrAy2SstudToo5/wFS2cRrFpNfxHf18qr3bhcyBCrtzA8zV7vgYls0wSqrkUHoxjX67Vht8h0YL+zICbpaA/+kwPSR0p9jAuxlmZcp+IliQfL3jbrWthMHmAhYmQY1gDVidZmCK6Xg/Bg9vM0kNmJGu2v8BXHJLcy+Vuvr8ycSHdW1uz7Bj/T51d4dxRS2W7CTpJnJPnzX11roeJdmBmgDQ7H9co/WtYPEcHF3NpAkNO3Q/PxfKiM8BKmpvb5+uY/H4ARmX3H3h61n2rmVpiRBB1j6ipeD4kkNbJOglT5c1/KP5aUbthSQcwE6/EB9D+taYid4dmS2cXyBPmGInnuSYNOS4QxKEjcAgwdZB+dZzCr1mw2SfY9ddjRczZIx+KpFwtyeWERuYzD1DE/Q86o862uIWgbbHmGVvZpU/XL8qxYpElZltOV4lmRSptKpRRTNKiwoVQUimhFE0K4Apog0JpTXQO5wpR8GmVvEqww0/dBHkZM+hn0xXYjUabiY6iI/Or/AGc4ee4zFWi4zwRzCAAx1gltN6h4nayGAQfz0JgE/reqYvBDhTaA11Q0SvhHh6HxjYgHXIPzrUwnbt7dpLWRXVFyjvJzLmtNacIw1CmVeOTLPM1z+KZSfBMb6iNJ6SagLdaHkZHB2Fv9obgue5tQ6hWXxBQRm8aKdFeCNeqgxvVbivbK5cttZNm2QLeW4wUzORLYbT4T9mpBBA1M6GK57DHxidYM/wCnU/Sqtxx3jlidzED4oMAHoIApc0kMhdyHKdNZnkBt5TWhh1Cg5SGzASpGVgRroSIIGux13qphbksHJG+3Tl6eftVnBYNi5nRQdSNfQDzMVxyjGN27DowlKSUVe+DreztvUaaczmB0I6DWu64NwjwhU03jrJrzfB2ACFbQD7s6e/8AWuz4Hg8K0ByBOgymD8xUFapVkr6cPqyvh+F4anUs6n1LP0ptK3Vtm3wrheewyt/eWibbAjUR8P8AtK1552h4IykltyTPQawJPpXc3+HCxiMyXbgRwFLh/EpmFD8mXlrtNcx2pJK5cxMnUt9Zik8FUk5aZf15lX/k6cILXTa+vlzzv9/Y4VsK1q6pgaOBB2MmDtrGpHWpsWchZSJbMRM6QZ5H1BFN4oQwUrPxhRJ102k9dfpTOLP9qQOWUfJQP4V7EG2rs8KtFKVlsQIwrTwziSNQGWT6gQ3LqtZAfXar1rECF0MgMp10gkn23P0rSESQbqhlZeqNHLxJDAe+WK5+a3bd2HEEDUanWPM9ayMcii64T4QzBeWgJA05UqouY+j0HRSpRSqIyUDRNCkaoKhUaFA0AImjTZoiunTrLRFq3bEAlQrrMmGdVYsPPUD2qliLuY/rlU92+Gs2jr/dqD6oSh/7RVMLJA5kj61VHYh5u5GfXzp1uzJ35E9dhNPvKAs+cT1/WlNS7lMjff8AnXGb3RNhbMXVn4cwB9CcpqFcL9rdBHjUkjpM7EHfkKd3xIyzpMxyB6/lSxDGVuiWb/mSSSTrrJ305+XlWJrBum7SyVsWniDLpmAYe/Lz5V0os91aAgSoDMAROYgEyJkbdOVYtgq162qlXRiCQxKgSZYEjUc9vbeugxVgtauSZJ2zWkAH+HLqBHXrO9QV5XnGL8T1OHi4wnNdLeHzuM3AY/mTzkk67x/WtvBdpNRDemgiOlcbcQ5QR0ieWn/7U2HEqIOzHN6Ac+g2HuaulpeWedonbSj0pO0qwAdmGvXfTTnsKwL3aQW7jZphlurpBdGZGCuATyJB3G3IxXPf8RJ1zQqiNDBPQKKq3Mab0hUUSZLayPVp/hJrCilLYFH6E3J46v19TrcJ2jwrpaW7ae41oMxdlABbLcCSA+oDGyYP4Dvzms8X4ewZjhGzGOZIDd3czQO8BANwo0nkI058XdZUXKpn8TdfIeX9aimm6UKbbydrd4pwzO5GFuZMzQM4kL9nlGrEcn10IDDpNOt8X4aEg4V8xUy08zbgEfaeH7TM0awCN4rj7ettj5iPf+oqTGHxHXr+Z+dFjOp3LPHcVZe6xw6FLc+FTMgfveI6xA0PKedYmM0uN5mfnr/GrlyI/XTrVbicd7/ltn/61rM9jdN/UKaVKlUJkoUaFGKoKhGm06hXTo2KIpTSFB06Kx/6W3/n/wC9qhw6S4A35R1Pw/WKtcHtd5hWA3QtIiSB4SCfcv8AKqDdaoi8EMv5NEwtEwsRqZkR66e1T3cMhtgoTOzAj3BB89apNeMgyZHOddKddxZIjTroAPyrVztmNJ1qezejX5jeRzB/W9QWLviE6jmPKpsgOonLO/y/nXEDLFmzat4i3dthmRSrPbMBx+ILybyPpttUzY5bOZhduMWkQdIU7iOZ29IFRW7WUFt9YB35SxHt+dV2vyIe2jdCRDDXaR/EVHKmqk3blv3l9OrKjTV83yu7vM574K+c6acvX9bVZweLWGUKxBC6bkmRmMxp97fqOlSKLcz3Q93MflTnvuYCDKOQUR/X61RofMm7XoiLC8KkjvCBpOWQDA3PsJPKi92BlAAHTn560+1Zy6tI8tiZ0O46VZupbJOQGOWp31gAETW0ugmUs5MzL+t6lRSfIcydh+vnUq4Q7tp+ZqV9AI215TPX86LBcZHIajr1/r5cgKbiG59Z+Q5/X86kxJKyH36fek8z0/R1qoXNDBK+QMem+3v6VDxBvtWjlC/6QF/hV21p4uYDOPVR4f8AdFZcUub2Q2ms3LVKlSqIWUKU0DQNUlY4mgTQFI0HRUVoUZoA2OzXF+4vgtBRvC4O0GRJ08z7E1Z4rYCOcsxqR13iD6Vzs10LuXs2zucoE/4ZX+FNpvkTVY2akUC38qmTDzGZgs7TPmJ0GlWhhAqZmgDqxgenUnyFWXwn2KvkDA5yjgmGCkZl9idiBvTLCnMySkEgjbT3qSzmJCrz5HY/y500NJkydyY360bzKUBAIO0HX3FcNXNKwJsMdij+IfuusSPkarI6nRtPfT3BP5UuEY8I8P8AA4ytzygn4h6b+k1JiLJRikoMsxruBppzI31qeEtFSUXs8r3K6kO0oxlHeOH7Edy3qYgRzHpyOn6NRXGAHM+5j+v1oLijqD4QegnXlUbXBzlvKIH69qoI7MZMmasYVScx3A3HXeJ+RqLvzEbDXQefnU2BvlWOVsoIIOq6joQ2hriOy2ELTzm2I1kxvMjr5aVFeJJ13+nsBoBvVsIbmzDQ8zA15ydB0pkqmYtqBuQA0sTspkDzJ8q00YUslM2z50+xb12nrAn6Cld4svJWPkWAHvlFVL+PZxE5V/CNF+XM+ZpeqKGqMn3FjiF8QEE7DPqD4pMKI5AR7+gqmpqOpFP650tu7HRVkWo/WlClNKpSczzSqQrTDVJUClQpUGhUqVKugKtfD8dy4cW8illaVYj7rTmU69YP8ueRSoTsZlFSwzfx2JF3CZzlUhguUTuIgieqsdJ+5U/DEdcMhgsjtcI1EZxClfJoy6c8wrmpqW1eYAgMQDEgHQxqJHOtKVncU6X06V1NN5RpBI6EaH51WuuTuSfWri8QS7vlRuc6IfMNHh9D8+VSXOGHKGBUqwkMpzjTQho1U+oFNupbCleO5lhq2MHfF8d2yoCiEhtVdggkKdYJjYxOnOqFvBywEjXoQanbhLpqAxE6FQ0HnoY3pU6bkh9OsoS9iRnWAtyAdRoGLe+v5VWxWGgwhzbeX0PLT9b1sW1F28Wy927I+hgA3Au6AmZMGBGhO+1ULdkLrmyiTrGpgnb5HaTUsZyTs9+jLnThOOpbdVv/AIKfcMNwRPy+dSrh4EsYHU6D2PP2rXs4wMuQlmH4igLfPn5SCQY1rB4hgbiHM5zCYzSTr0M+JT5ECnwrJ45ktTh5LK2+/uWrHFhZk22JJUroPDrp94axvtWVfxLMZZifX+XKoyaFdcmxcYKIpo0opRWTYSKKUBTgK6BcihTooVOSFQmpEwjsuYKSNpAJHpIrcvdib9vL/aDaw4Zcw726gMTHwTmnUaV3n7P8Pbt2LiWr4vDvAWKghQxQCATvoBtSuM4tcNTc7Xatj92PX4XhHXazZPnj8XueRPbjQ6H0/OmFa6Dt2f8AzC/H4l+fdrP1rANUUp9pTjPqk/UnqQ7Obj0bQyKFONCmmACjSmkBQAqcKEUstBwRNOt3iplSQeoMH6U2KEUHS4/FbrAqzlgdPEAxj1Imq4fppUc09aHc5ZLYs8PfLcVvwkMfRSD/AE96v39FVmIBYHJIJVVBiBoYPPaqnD7ObP5AH2zD+ldBd4WL4uIp8SFfDrmBygSg+8CBqN+k5YqackpZLqMG6bt8+WME44rs7E/4mj6xp5RWxw7jHf2Wt39coEN94pIBU9Y0I6ECI1nGucGuAwFzea6j+nvFWMJZFsNmIzEQYM5UkFpI0nQV2ShJY3MQdSL+q9uZl4i0UYqdwSD6gxTKdiLmZix3Ykn3M0wGnkr7gzSoGlQcCDUi1HRWgDQzUqbFKkEli/a7H4twzG3lA3a4yqN4nMx19uWteg/s+4OcPh7gZrblrkzbdXAhAIJUkTziqnbbsTcxdxblj4/huB2ypAHxljopEQeulaHZbBHA8OY3Cpy95ebKQyxAgBhodFG3WvI4/iY1+CTisyaVvngfScJw7o8W03iKfgeYdrbubHYgj/qOP9Jj+FZNSX7pZ2Y6liSfUmTTQNK9unDRBR6K3oeTOWqTl1YyKUUYoUwyACnAUhSJoABFGaFA0AOoUVpRQA2nChlpAUAavZ9x3jIxgOjrPnEr9QDSx91lZbqmCwgkfiUBWB9gD71mW7hUgjcQR6itm2wZGME22guo+JCPviek/I670qUc3Hwl9On58/yVbnGGb41Vj1OYH6Gq17FswgwB0Agf196disCUP4lPwsNj/I+VV8taSXIVKUniQKVKKVaMCo0hQNABFOApkU8CgC7lpUopUglwdj2R/aAZWxiAW2VLgEtyCq43PITv1neu27QcIN/CtYtsLWYASF8MAzlgEQDXlf7PcH3vEbI5KWuf/GjMPqBXW9uePLYxaHMzNaURbV2UEsSSXK8oy/yrweL4VPjYxo4dtT5q98YPqeF4hvhpOplLG9nbx/BynEewGLtExbNxfxW/Fp1K/EPlWGcMVMMCD0Ig/I611/Z7thjizG2iOsy7Ohyr/iugg6DaTyrcxP7R8NecW8ThxiLcZZRR8R5oX8ZjXYrXqQrcTCponFS74v8AKZ5sqFKdPtIvT3P2f5PLWWmmuo7bcEtWLqtYZjauCQr6XLZgHK49CIPOD0k8zXoJ3VyLYaKVOikRXQGAUiKJoV06AGnhqbFGKAFNAUTSAoAU1b4bxFrLhl9xyP6BI9zvVSjFcavgE7HWWe7ujNhyqFiA9lwO6JPK2xkIT+BtOjHasvEYC2xIE2nG6P8ACP8AMdR9RWXYvsjSpIP60PUetbOE4nbuEC8FAy5dSQvKMrfFb2jmvkKU42yOUr4Zl4jAOnxLodmGqn0YaVWiuyfhBDu1lzcRAWuWyPHkAJXQStxCNmHuBWNisErw1sBGOvdzoRyKk7Trp8qyqvJ+pqVDDcfQxppTTnWDrp19aZTyYM04UKK0AXs1ChSqclOr/Y/aB4jrv3N2PXw/wmou0+BtvjMRiMQ+W2brqijW5cCHIMo5DwgTp61kdjONjC461dYwoJVz0VwVJ9pn2qxxHgzvjcR3jZbaXbme4x8IUsSsdSQdAKIU/wDkuVv6++fYvqNvh0k7Zz12Mx8cbrm3bmzZYrKZ27sbAPc5E7EmOVat+9ZwZZMO6Yi9t3ygm0n/ALII8TfvRA8+UJdnP9mwVtsr6M0faXR1Y/dTy+c7VKzWsG0JGIxEQW3s23nUIRPeGI12kc9qqk3C7juIgoTahN2XrZd5KOBXThLz3pDMUuLmJLkglSWnXUP9K5U12S2cQmFxF3EBs10WyM3xRMAxyHi0H0rmcZbmHGx0Pk39f4Uik5S1at07fZD63Zpx0bNe7/JTBpRTlFKKaLG02KcTQNAApUTQmg4KiBQq/wAGwZu3kQDNuSOoUZiPpQ2krs0k3hGjwbs5nytc+8GNtJjORtLcgTA66jbnv8O4O5zd2iWw1v7MkBSHnxKSdSYBE+lZ+Axt62WFy0XBbMEYEQ2xdX+7pp0qrx3jgLxGd1kZnYnLrMAplzctTUjVSUmuXX59yiLppJrdbr9/j9HU3ez9+4FNp7dwG3BGdDJg+IA7+KPlWDjeAIS+dO6CyA/wszCJPdARG+g123rGsdpLgKlgrZWzqYhg0zIYa6n1mu7TjYx1tbJ8TXFYWrhgOt0MWFq51GUqobf6xy0oWX4ByjJN7+PocZguI3cHc3aI8DKYKhoIa2eWw8J962eLqmJPf2MnehULpHhuLAm7bTkwaQyxpE9ao4rhZZntM+a5OmVIRXAgLm5CBl2jbpVLsxxFrV4KAM3iFvNstwjL9dvlWnZ3mt7ZOxurRezfoO4tg84LLHeIPtQOcaFwAI00B+dYJFdbj8tu9ktZQjeJiW+OWOZQTsoII84rnOI4Q27jJ0OnoRK/QimUXZWfl4GK6TepefiVRUipNMFSoYp5OWu7/X6NCpJpVMSmYTW1h+MpcQJiEL5YhlYhoAgZhIDEDSd4AHKsQ05ae4p7lik0d5gO0WDFrubdu4gI8QE5rnUO+YGD0mKkwHbPCYZwbGD+0EgN4AROkA+Izyrg06867DsNwxMXjLM/EhNxxyYWwWBjzYKD61PXoxUXUlKWE3u/Y3RquLUIxWX0zfzOp7TdpmwoW4yjvriQF+LKRlnU9CYkisbiXau1fw4XF4W0rvADWpF9VH32YnU84O8echvbPii28c1whbjIAlpHEoMoOZ2U7+In5fKhwHh0XUu3hmu3PFbUj4VGpuuD7ZR5ipuHpU6HDxqVF9TV+/OfsuviV1JT4mu4wdorGdsYx5+rOZx+CNm61tt1O/UfdPuNarmui49dW/fuDTMDlU8pUZYJ6EiufuLGhEHodxXpK7imQX+px6ELCgakK000ANNNIp00Sa6cGCtXgF5Udy4cjI3wEK0kqJBI9ayq1uz9tGu5bhIVlaYIBMDPAJ0BOWPesTtpd/sajfUrfc6HAYpHYBe9YaEi7czNG+ZREEiuMdpJPUk/PWu8s2GDWmt2xbtFVaFOdmKkqRm3fbyFcPi7GS4ynQqxHyMVinZYX5uMqXau/wAW/fqQ1sdl8YyXwF0LSAdsrZSFYHrJ+prIAqzgXi6hA1zLHzrc1qi0Ki7NM63tRxpTctshcI4JIAAYlWKknzYAH3Fc3xiO97xBGeHAHImQ2v8AiVq2sXZti1btvN11LajNlGaJAYfENB7ms/jVgJbssAAfGpAJbQZWG+3xNSqehNKK/Yx6nFtv585F82V7tHuFCJYqijO8PDhSRom/M86yu0g+1Uxlm2hjpEqB8lFaC8dIQW7aW7R0UvlliQoEknaTzrN4+ftFkQci5h+8SxOnnIPvWYKeu8/nl/tj5un2TjDr09/9LxMyitCnLVJEi5NKlPpQqe5Lcz2pUqVUFY5DXffshxCrxAE6TaurHno3yhWrgJq5wvidyxdS7bMMhkdD1B8iND60utBzpyguaN02ozUmdi2Ftsz8RuIzgsxWy0nNczEBmP8A0gfrp67HDMAbOHxOOxMG8ykldgggMqCOZJSRy0HWsDhHaKyt3v8AM6sAVCMDctoCZIAA1E7T677dxjRa/wCGWrlhDds3Lru5uNIt+NiWuFhOUMummsCpeNcp0404Rd21fw5525DOEj2dR1ZyVlf9Y3+255Xw3g+IxDTatXLhJkkKcsk6yx0Hzro8X+zfGPazm0M6iYD2yzKN/CDqR/Sn/wDjC+7M1u53GGtwpdVXM3PLazD4zptsNTpVY8fu3m/tN97iWU8Nq2HbNcYa5c0yw0BZj6ejpPiFl6UumW79OSOQhSnK0b367L3M/sz2WGKNwOz2yj4a3ogaO/u90WYEiMu/LY7U9uyFspbdb4KNcS3eMCbJh3usyz4kyIHRvvAkbiKv9qMGLzoV8F10BIEw8HQEDnrv5Vx2ItPbYq4ZSNCDII8iKbCeuKkjElpk4vkP4nw57F65ZuCHtsyMP3lJBjy0qpTnYkyTJ60DWzAKmwl7K6tE5SDHWDtURFECgDvmtjGK6qxz2j3yaAAYdgMwWDGVIU9dTXP8bwwvL39qTHhuDnoAFeOYIAnpFSdlu0BsM0EK+XLbdvh1ZSyPP3WAI9z1kdFiERRbe0g7xlZzYDELmZyGZdi4025Ui+lqK5YS8rj8NOT55fdmyPOxV3hAHfISDAOY+2v51v8AEOD4dy0sbNwBS4C/ZgsBplJkGTOmlHh3Au58Re22cQpBMheeUEfETl6gRXXVjY46TTxkp4nirhAFtgJ0VWVVGgiRqTIOpo38Qt5bCmURS5djLmGKCdepB0rRxODMrBYaRmO5131MR7VeYIpylVeApKLAYXNWDw0Svi28vmhzjG1l+uXM3ThKSbv7p+nzyK2PtsWVSMJmiTcAUsWOuidY6jeuT4tiu8vOwMiYUncqohSfUCfetriNxbCsxzG7ck+LJImZchZ11O53rmZptCCWV8+fEFabtpfiKng00GnAVSTFuaVKRSqUkM6lSKGjlqorABTppAUa4Abbkaj9eRru+BdpX/sVu3ZMNZusblsgOtyxdnOpQ/Gs6RylT51wYoo5BkGD1GhrE4ardzv88jcZab96seiYns0mKK3bc2sNbBLYYkB05sVjdW3LnUc9hQs4vBW7yvdud9cXKtm2ijuresLCDTTSMxOupFcTh+IOHVldlddjmO/lP5Vs8KW1isTZDAWbxu25gRauS4mAP7tz5eE+VZqwnJX1Wt0/dzNNwjL+N/Hl5Kx1/HeM3sNfSzh8ouvLFmEwmoJY9BDGsjiF8Y61eu3gW7shbd2ArFVADmQNdwY2E1c7e22GMa2gm9fFu2u8qkS2vKWJk/yNR8N4Y1zDXkt/3QHc2WOzFQwuXPQuSfbyry6SVDh4VbJNqN34vJ6jl/7FWdPo3byWPfzscPiuFFfEhFxPxLuB+8u4/KqNen4S/h+HOUt21uuls3b95wDAjwog2Us+RdNgedZa8CTE2Ve8Ft3XOcuq92AjHwm4FGWSJbaYjrXpKutOuSsuV+ffb4zzlSbemLu1vY4WkBXQ43sjE9zeS8AqN8LI2VxKkKQZkedUX7N4gGDaaegyk7xtM7yKddGDLq7Z4owQIxLKNtYZRM+FtwPLUVIOz18vl7shuhZR+Z2q1a7MsIzuNSAAkvJKyIYCI1GokCaMML2NTAY1MScpYwbIR5SSpt5ctzMOUKs7az1qS9iF3BKwIXQTEEAKev8ASmXcELaEWwQix4h4i+YElmAOpAnyE6Vn3bgJAZSsE5CpEHNrqCILTPSkRhzi/I3Kd/5R8/0WcHjWWCTmUky3TTM2YTDaD3qni+MpmLhc7nrIQdNJM/lTeJutu3lQwboV3XkBEj0JnboPOsQmmQji5yWHYdevF2LMZJ1JqKnGmimGBU8GmRT1FdAuTQoZTSqclKxFAmnAU01QVAoCnEUBQADRAoGnRXAFFX+G8S7u7bc6m26Op5yjBh67VQo0NYsB6XxXjK4i+9626slxLaqWImyMuS8RsyvEiNBDE9K0+z9+zdweKTDsQLKACYBChGykHn8LGdNSTXkiORqCRXQdl+1P9mdw6lrd1DbuBYBgzDQdCRLfOoOI4Zugqaza1l4Mro1VGv2m1738y9hk70hXBHfv310c+4tki0nlmef9vSujtdoLeIvnC200VWZnndxAIUDTKASPYdK43EcWlMtkySFBJ0ICrlVUB1AAn5nrV79m6AcQUOCspcGu05Z5+hrXHU9VKU/+qdvHqZ4Keioovm1e3TobBxtq0hR2VHbu11n/AJShFAyg9Dvp46ixMWbZLFVueK2txssr3rtcZhPTMR7CuW7X6Y28oPwu4HkcxOnua2v2gYfwYZ/xIT7whn60dr/9IX/un9rNAuHXZTSf8X+bo0bbhbVy86qbgtFGNs5hB8QZNI2YNIrPxLgWhfWbpRCF+5AeM5KiYMTpR7BDvVuWmMiDoTPhMSPz+tR9m3QG6l11CKrAyQASGyiOsilOfZSmo/1s14Pl+bDey7WMHLaV0/Fc/wAX8yO5xBLyqQAkwrjxQcxIABJ0AyjluRVLFstmyyN/eLc8ABnMsEEnoPI8zp5ZVjHmz8DSfQFZGxg7n6VSvXSzFmJJJkk6k1a6d5X+XJVOy+bfNg3XLGSZJ1JO5oGgBRimixRQIpTQNACp4poog10C5mpUe7FKpiUrlaaRrSpVUVgK0AKNKuAJlpoFGlQcHAUStClQdGinRSpVwBRU+Fxr22DI7KRqCCdPSlSoksBsw4rHu7F3Idm1JIEk9TFW+KdoruIW2tzKRbELCxpAGuuuij5UqVZ0RbTttt3DFJq6vvv3lbC8TuWiTbbISIJWAY9artcJ1JP50KVbstzF8WGRSC0aVcODTTjSpV04MNKlSoAUU9aVKgEXMlKlSqU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0" name="AutoShape 8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565" name="Picture 13" descr="http://scienceparameter.com/museum/images/cell-dn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9520" y="5157192"/>
            <a:ext cx="1862941" cy="1547189"/>
          </a:xfrm>
          <a:prstGeom prst="rect">
            <a:avLst/>
          </a:prstGeom>
          <a:noFill/>
        </p:spPr>
      </p:pic>
      <p:pic>
        <p:nvPicPr>
          <p:cNvPr id="9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500174"/>
            <a:ext cx="7821641" cy="452596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hustota genů na jednotlivých chromozomech dost heterogenní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pouze ~ 10 % kódující sekvence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~ 75 % se skládá z jedinečné (neopakující se) sekvence</a:t>
            </a: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zbytek </a:t>
            </a:r>
            <a:r>
              <a:rPr lang="cs-CZ" sz="1600" dirty="0" err="1" smtClean="0">
                <a:latin typeface="+mj-lt"/>
              </a:rPr>
              <a:t>repetitivní</a:t>
            </a:r>
            <a:r>
              <a:rPr lang="cs-CZ" sz="1600" dirty="0" smtClean="0">
                <a:latin typeface="+mj-lt"/>
              </a:rPr>
              <a:t> sekvence </a:t>
            </a:r>
          </a:p>
          <a:p>
            <a:pPr lvl="1" algn="just">
              <a:lnSpc>
                <a:spcPct val="110000"/>
              </a:lnSpc>
              <a:buNone/>
            </a:pPr>
            <a:endParaRPr lang="cs-CZ" sz="1600" dirty="0" smtClean="0"/>
          </a:p>
        </p:txBody>
      </p:sp>
      <p:sp>
        <p:nvSpPr>
          <p:cNvPr id="23556" name="AutoShape 4" descr="data:image/jpeg;base64,/9j/4AAQSkZJRgABAQAAAQABAAD/2wCEAAkGBhQSEBUUEhQUFBUWGBQVFRcWFBUVFBcWFRUXFhQVFBQXHCYeGBkjGRUUHy8gIycpLCwsFx8xNTAqNSYrLCkBCQoKDgwOGg8PGiwkHyQsKSksKSksLCwqKSwqLCwtLCwsLCwsLCwtLiwqLSwsLCwqLCwsNCwqKSwsLCwsLCwsLP/AABEIAQUAwQMBIgACEQEDEQH/xAAbAAABBQEBAAAAAAAAAAAAAAABAAIDBAUGB//EAEMQAAIBAgQDBgMFBQYEBwAAAAECEQADBBIhMQVBUQYTImFxgTKRoSNCUrHwB2LB0eEUM3KCkqIVQ1OyFiU0c5Oj8f/EABoBAAMBAQEBAAAAAAAAAAAAAAADBAIBBQb/xAAyEQACAQMCAwcEAgICAwAAAAAAAQIDESESMQRBURNhcYGRwfAiobHhMkLR8SRSBRQj/9oADAMBAAIRAxEAPwDxUNSpUCawKFmoE0aRoOiBpUqkAoODBQp4FICgBoFKKJFSYTCtcuKi6liFGsCT1PSgCIinIhJgAknYAST7VuJwBB8Tlv8ACMo9mOp+Qq9w++lpvhAUfhHinzcnN7g6TtTFTb3EOsuWTEHAbg+LKp6Mwzf6RJFSW+Cj71weiqSf90CtK+VIlNhuDE/P9aA9Kq5632aMdpJkI4Vb3zv6ZUn55tqB4KpOl2B+8n5ZSZ+lTBGMwOeg0qIsROutGhBrl1EOAaH7VS2uUZWE/wCMmMhPv7b0MbwhVzZGJyiYaNQAC0EaAjp5HXrIl8n8v41cFo3EfVVbJ4SxgEyAyg7BisxPQjnXHBBrlfJzWWhlrf4PhDbz94qwVhZyMc2YEEbgDQyelLEYS2/IofxKBl912+Ue9LUG0N7RJ2MCnqtS4vCG25UxpG2xBAII9QRTLdZGCFEUYpRQFifWlSpVOTlCkRSNGaeUgJoU6lXQEpp4NaXAOELfa4C0d3Zu3go+O41sAi2m+p32OgOldBwHsIL7pmdraXApQQO8AOJtYds4jLobjGJnRZAmgLHHEU2pGEEitfgfCA4a44lRoqnZm31jcDpPMVpK+DE5qCuzOwPD3umFUnqY0A6knQe5rqbuBtYdvshts5HjPmZ+EnosUruLywNgAYEQu20AafKszFYgsTB0kxO8U+MLEkqkqnciO/fJMUxROswOft+vrQ57T+XpUt68J0ULzCjWOknetHfAVjEBWEfNojaNRB01NIWVzEloEEjKBEztqRpvrvptVbPLRIknc6Dcbk1bfBPMfD/mGp9AfWuIHZDt5MmPMkacpJkfI8qqvaBiCv8Aq1+mlLEYRwYIJ8xry5nkfKimG0Eg/In8qNwwuY1cK0/yqdSVOs+31qxh7CwQeY0IMQfORqNT02FSKjLznybQHqJ2+vOixhyI8IWZTl3nXQExGnhPnPyqTEANyAMa5dp5/XT2qrilGYxtRtNOlDBrmDiWDF1pRcrnYZiVbkFUH4T0G3L1w4IPnXSNbI3BjrymqXFbOdc33lgE7llMAE+YMCeebypUo8x1KpyZm0GagDpTWalFRZmlTZo1NYmKcUCKE0pqgpHRQilSBoACtH61pysetNo10DW4BwsXXJb4Fgn94nZdPQk+QNdBi8SYgAALoANgOQA+dQcEXJhQdszEzvzCz6Qo+ZqK5iACQNTyPKZ31ExAJn+VUQjghqPVIaw1ObWBOvXMB+Wb9Cqr29Njm39OtSRz1ienxEfw09ojlUuK4fcRczIyiFYE6Ahw2QjXUHKwG+x6Uxs4lYp2d9tfu66A856iKixFlhvz13n61NhbTQzhSyJAYgwFz+FJPKSNPMU1yGksYVdTrqT0H0HyrAy2SstudToo5/wFS2cRrFpNfxHf18qr3bhcyBCrtzA8zV7vgYls0wSqrkUHoxjX67Vht8h0YL+zICbpaA/+kwPSR0p9jAuxlmZcp+IliQfL3jbrWthMHmAhYmQY1gDVidZmCK6Xg/Bg9vM0kNmJGu2v8BXHJLcy+Vuvr8ycSHdW1uz7Bj/T51d4dxRS2W7CTpJnJPnzX11roeJdmBmgDQ7H9co/WtYPEcHF3NpAkNO3Q/PxfKiM8BKmpvb5+uY/H4ARmX3H3h61n2rmVpiRBB1j6ipeD4kkNbJOglT5c1/KP5aUbthSQcwE6/EB9D+taYid4dmS2cXyBPmGInnuSYNOS4QxKEjcAgwdZB+dZzCr1mw2SfY9ddjRczZIx+KpFwtyeWERuYzD1DE/Q86o862uIWgbbHmGVvZpU/XL8qxYpElZltOV4lmRSptKpRRTNKiwoVQUimhFE0K4Apog0JpTXQO5wpR8GmVvEqww0/dBHkZM+hn0xXYjUabiY6iI/Or/AGc4ee4zFWi4zwRzCAAx1gltN6h4nayGAQfz0JgE/reqYvBDhTaA11Q0SvhHh6HxjYgHXIPzrUwnbt7dpLWRXVFyjvJzLmtNacIw1CmVeOTLPM1z+KZSfBMb6iNJ6SagLdaHkZHB2Fv9obgue5tQ6hWXxBQRm8aKdFeCNeqgxvVbivbK5cttZNm2QLeW4wUzORLYbT4T9mpBBA1M6GK57DHxidYM/wCnU/Sqtxx3jlidzED4oMAHoIApc0kMhdyHKdNZnkBt5TWhh1Cg5SGzASpGVgRroSIIGux13qphbksHJG+3Tl6eftVnBYNi5nRQdSNfQDzMVxyjGN27DowlKSUVe+DreztvUaaczmB0I6DWu64NwjwhU03jrJrzfB2ACFbQD7s6e/8AWuz4Hg8K0ByBOgymD8xUFapVkr6cPqyvh+F4anUs6n1LP0ptK3Vtm3wrheewyt/eWibbAjUR8P8AtK1552h4IykltyTPQawJPpXc3+HCxiMyXbgRwFLh/EpmFD8mXlrtNcx2pJK5cxMnUt9Zik8FUk5aZf15lX/k6cILXTa+vlzzv9/Y4VsK1q6pgaOBB2MmDtrGpHWpsWchZSJbMRM6QZ5H1BFN4oQwUrPxhRJ102k9dfpTOLP9qQOWUfJQP4V7EG2rs8KtFKVlsQIwrTwziSNQGWT6gQ3LqtZAfXar1rECF0MgMp10gkn23P0rSESQbqhlZeqNHLxJDAe+WK5+a3bd2HEEDUanWPM9ayMcii64T4QzBeWgJA05UqouY+j0HRSpRSqIyUDRNCkaoKhUaFA0AImjTZoiunTrLRFq3bEAlQrrMmGdVYsPPUD2qliLuY/rlU92+Gs2jr/dqD6oSh/7RVMLJA5kj61VHYh5u5GfXzp1uzJ35E9dhNPvKAs+cT1/WlNS7lMjff8AnXGb3RNhbMXVn4cwB9CcpqFcL9rdBHjUkjpM7EHfkKd3xIyzpMxyB6/lSxDGVuiWb/mSSSTrrJ305+XlWJrBum7SyVsWniDLpmAYe/Lz5V0os91aAgSoDMAROYgEyJkbdOVYtgq162qlXRiCQxKgSZYEjUc9vbeugxVgtauSZJ2zWkAH+HLqBHXrO9QV5XnGL8T1OHi4wnNdLeHzuM3AY/mTzkk67x/WtvBdpNRDemgiOlcbcQ5QR0ieWn/7U2HEqIOzHN6Ac+g2HuaulpeWedonbSj0pO0qwAdmGvXfTTnsKwL3aQW7jZphlurpBdGZGCuATyJB3G3IxXPf8RJ1zQqiNDBPQKKq3Mab0hUUSZLayPVp/hJrCilLYFH6E3J46v19TrcJ2jwrpaW7ae41oMxdlABbLcCSA+oDGyYP4Dvzms8X4ewZjhGzGOZIDd3czQO8BANwo0nkI058XdZUXKpn8TdfIeX9aimm6UKbbydrd4pwzO5GFuZMzQM4kL9nlGrEcn10IDDpNOt8X4aEg4V8xUy08zbgEfaeH7TM0awCN4rj7ettj5iPf+oqTGHxHXr+Z+dFjOp3LPHcVZe6xw6FLc+FTMgfveI6xA0PKedYmM0uN5mfnr/GrlyI/XTrVbicd7/ltn/61rM9jdN/UKaVKlUJkoUaFGKoKhGm06hXTo2KIpTSFB06Kx/6W3/n/wC9qhw6S4A35R1Pw/WKtcHtd5hWA3QtIiSB4SCfcv8AKqDdaoi8EMv5NEwtEwsRqZkR66e1T3cMhtgoTOzAj3BB89apNeMgyZHOddKddxZIjTroAPyrVztmNJ1qezejX5jeRzB/W9QWLviE6jmPKpsgOonLO/y/nXEDLFmzat4i3dthmRSrPbMBx+ILybyPpttUzY5bOZhduMWkQdIU7iOZ29IFRW7WUFt9YB35SxHt+dV2vyIe2jdCRDDXaR/EVHKmqk3blv3l9OrKjTV83yu7vM574K+c6acvX9bVZweLWGUKxBC6bkmRmMxp97fqOlSKLcz3Q93MflTnvuYCDKOQUR/X61RofMm7XoiLC8KkjvCBpOWQDA3PsJPKi92BlAAHTn560+1Zy6tI8tiZ0O46VZupbJOQGOWp31gAETW0ugmUs5MzL+t6lRSfIcydh+vnUq4Q7tp+ZqV9AI215TPX86LBcZHIajr1/r5cgKbiG59Z+Q5/X86kxJKyH36fek8z0/R1qoXNDBK+QMem+3v6VDxBvtWjlC/6QF/hV21p4uYDOPVR4f8AdFZcUub2Q2ms3LVKlSqIWUKU0DQNUlY4mgTQFI0HRUVoUZoA2OzXF+4vgtBRvC4O0GRJ08z7E1Z4rYCOcsxqR13iD6Vzs10LuXs2zucoE/4ZX+FNpvkTVY2akUC38qmTDzGZgs7TPmJ0GlWhhAqZmgDqxgenUnyFWXwn2KvkDA5yjgmGCkZl9idiBvTLCnMySkEgjbT3qSzmJCrz5HY/y500NJkydyY360bzKUBAIO0HX3FcNXNKwJsMdij+IfuusSPkarI6nRtPfT3BP5UuEY8I8P8AA4ytzygn4h6b+k1JiLJRikoMsxruBppzI31qeEtFSUXs8r3K6kO0oxlHeOH7Edy3qYgRzHpyOn6NRXGAHM+5j+v1oLijqD4QegnXlUbXBzlvKIH69qoI7MZMmasYVScx3A3HXeJ+RqLvzEbDXQefnU2BvlWOVsoIIOq6joQ2hriOy2ELTzm2I1kxvMjr5aVFeJJ13+nsBoBvVsIbmzDQ8zA15ydB0pkqmYtqBuQA0sTspkDzJ8q00YUslM2z50+xb12nrAn6Cld4svJWPkWAHvlFVL+PZxE5V/CNF+XM+ZpeqKGqMn3FjiF8QEE7DPqD4pMKI5AR7+gqmpqOpFP650tu7HRVkWo/WlClNKpSczzSqQrTDVJUClQpUGhUqVKugKtfD8dy4cW8illaVYj7rTmU69YP8ueRSoTsZlFSwzfx2JF3CZzlUhguUTuIgieqsdJ+5U/DEdcMhgsjtcI1EZxClfJoy6c8wrmpqW1eYAgMQDEgHQxqJHOtKVncU6X06V1NN5RpBI6EaH51WuuTuSfWri8QS7vlRuc6IfMNHh9D8+VSXOGHKGBUqwkMpzjTQho1U+oFNupbCleO5lhq2MHfF8d2yoCiEhtVdggkKdYJjYxOnOqFvBywEjXoQanbhLpqAxE6FQ0HnoY3pU6bkh9OsoS9iRnWAtyAdRoGLe+v5VWxWGgwhzbeX0PLT9b1sW1F28Wy927I+hgA3Au6AmZMGBGhO+1ULdkLrmyiTrGpgnb5HaTUsZyTs9+jLnThOOpbdVv/AIKfcMNwRPy+dSrh4EsYHU6D2PP2rXs4wMuQlmH4igLfPn5SCQY1rB4hgbiHM5zCYzSTr0M+JT5ECnwrJ45ktTh5LK2+/uWrHFhZk22JJUroPDrp94axvtWVfxLMZZifX+XKoyaFdcmxcYKIpo0opRWTYSKKUBTgK6BcihTooVOSFQmpEwjsuYKSNpAJHpIrcvdib9vL/aDaw4Zcw726gMTHwTmnUaV3n7P8Pbt2LiWr4vDvAWKghQxQCATvoBtSuM4tcNTc7Xatj92PX4XhHXazZPnj8XueRPbjQ6H0/OmFa6Dt2f8AzC/H4l+fdrP1rANUUp9pTjPqk/UnqQ7Obj0bQyKFONCmmACjSmkBQAqcKEUstBwRNOt3iplSQeoMH6U2KEUHS4/FbrAqzlgdPEAxj1Imq4fppUc09aHc5ZLYs8PfLcVvwkMfRSD/AE96v39FVmIBYHJIJVVBiBoYPPaqnD7ObP5AH2zD+ldBd4WL4uIp8SFfDrmBygSg+8CBqN+k5YqackpZLqMG6bt8+WME44rs7E/4mj6xp5RWxw7jHf2Wt39coEN94pIBU9Y0I6ECI1nGucGuAwFzea6j+nvFWMJZFsNmIzEQYM5UkFpI0nQV2ShJY3MQdSL+q9uZl4i0UYqdwSD6gxTKdiLmZix3Ykn3M0wGnkr7gzSoGlQcCDUi1HRWgDQzUqbFKkEli/a7H4twzG3lA3a4yqN4nMx19uWteg/s+4OcPh7gZrblrkzbdXAhAIJUkTziqnbbsTcxdxblj4/huB2ypAHxljopEQeulaHZbBHA8OY3Cpy95ebKQyxAgBhodFG3WvI4/iY1+CTisyaVvngfScJw7o8W03iKfgeYdrbubHYgj/qOP9Jj+FZNSX7pZ2Y6liSfUmTTQNK9unDRBR6K3oeTOWqTl1YyKUUYoUwyACnAUhSJoABFGaFA0AOoUVpRQA2nChlpAUAavZ9x3jIxgOjrPnEr9QDSx91lZbqmCwgkfiUBWB9gD71mW7hUgjcQR6itm2wZGME22guo+JCPviek/I670qUc3Hwl9On58/yVbnGGb41Vj1OYH6Gq17FswgwB0Agf196disCUP4lPwsNj/I+VV8taSXIVKUniQKVKKVaMCo0hQNABFOApkU8CgC7lpUopUglwdj2R/aAZWxiAW2VLgEtyCq43PITv1neu27QcIN/CtYtsLWYASF8MAzlgEQDXlf7PcH3vEbI5KWuf/GjMPqBXW9uePLYxaHMzNaURbV2UEsSSXK8oy/yrweL4VPjYxo4dtT5q98YPqeF4hvhpOplLG9nbx/BynEewGLtExbNxfxW/Fp1K/EPlWGcMVMMCD0Ig/I611/Z7thjizG2iOsy7Ohyr/iugg6DaTyrcxP7R8NecW8ThxiLcZZRR8R5oX8ZjXYrXqQrcTCponFS74v8AKZ5sqFKdPtIvT3P2f5PLWWmmuo7bcEtWLqtYZjauCQr6XLZgHK49CIPOD0k8zXoJ3VyLYaKVOikRXQGAUiKJoV06AGnhqbFGKAFNAUTSAoAU1b4bxFrLhl9xyP6BI9zvVSjFcavgE7HWWe7ujNhyqFiA9lwO6JPK2xkIT+BtOjHasvEYC2xIE2nG6P8ACP8AMdR9RWXYvsjSpIP60PUetbOE4nbuEC8FAy5dSQvKMrfFb2jmvkKU42yOUr4Zl4jAOnxLodmGqn0YaVWiuyfhBDu1lzcRAWuWyPHkAJXQStxCNmHuBWNisErw1sBGOvdzoRyKk7Trp8qyqvJ+pqVDDcfQxppTTnWDrp19aZTyYM04UKK0AXs1ChSqclOr/Y/aB4jrv3N2PXw/wmou0+BtvjMRiMQ+W2brqijW5cCHIMo5DwgTp61kdjONjC461dYwoJVz0VwVJ9pn2qxxHgzvjcR3jZbaXbme4x8IUsSsdSQdAKIU/wDkuVv6++fYvqNvh0k7Zz12Mx8cbrm3bmzZYrKZ27sbAPc5E7EmOVat+9ZwZZMO6Yi9t3ygm0n/ALII8TfvRA8+UJdnP9mwVtsr6M0faXR1Y/dTy+c7VKzWsG0JGIxEQW3s23nUIRPeGI12kc9qqk3C7juIgoTahN2XrZd5KOBXThLz3pDMUuLmJLkglSWnXUP9K5U12S2cQmFxF3EBs10WyM3xRMAxyHi0H0rmcZbmHGx0Pk39f4Uik5S1at07fZD63Zpx0bNe7/JTBpRTlFKKaLG02KcTQNAApUTQmg4KiBQq/wAGwZu3kQDNuSOoUZiPpQ2krs0k3hGjwbs5nytc+8GNtJjORtLcgTA66jbnv8O4O5zd2iWw1v7MkBSHnxKSdSYBE+lZ+Axt62WFy0XBbMEYEQ2xdX+7pp0qrx3jgLxGd1kZnYnLrMAplzctTUjVSUmuXX59yiLppJrdbr9/j9HU3ez9+4FNp7dwG3BGdDJg+IA7+KPlWDjeAIS+dO6CyA/wszCJPdARG+g123rGsdpLgKlgrZWzqYhg0zIYa6n1mu7TjYx1tbJ8TXFYWrhgOt0MWFq51GUqobf6xy0oWX4ByjJN7+PocZguI3cHc3aI8DKYKhoIa2eWw8J962eLqmJPf2MnehULpHhuLAm7bTkwaQyxpE9ao4rhZZntM+a5OmVIRXAgLm5CBl2jbpVLsxxFrV4KAM3iFvNstwjL9dvlWnZ3mt7ZOxurRezfoO4tg84LLHeIPtQOcaFwAI00B+dYJFdbj8tu9ktZQjeJiW+OWOZQTsoII84rnOI4Q27jJ0OnoRK/QimUXZWfl4GK6TepefiVRUipNMFSoYp5OWu7/X6NCpJpVMSmYTW1h+MpcQJiEL5YhlYhoAgZhIDEDSd4AHKsQ05ae4p7lik0d5gO0WDFrubdu4gI8QE5rnUO+YGD0mKkwHbPCYZwbGD+0EgN4AROkA+Izyrg06867DsNwxMXjLM/EhNxxyYWwWBjzYKD61PXoxUXUlKWE3u/Y3RquLUIxWX0zfzOp7TdpmwoW4yjvriQF+LKRlnU9CYkisbiXau1fw4XF4W0rvADWpF9VH32YnU84O8echvbPii28c1whbjIAlpHEoMoOZ2U7+In5fKhwHh0XUu3hmu3PFbUj4VGpuuD7ZR5ipuHpU6HDxqVF9TV+/OfsuviV1JT4mu4wdorGdsYx5+rOZx+CNm61tt1O/UfdPuNarmui49dW/fuDTMDlU8pUZYJ6EiufuLGhEHodxXpK7imQX+px6ELCgakK000ANNNIp00Sa6cGCtXgF5Udy4cjI3wEK0kqJBI9ayq1uz9tGu5bhIVlaYIBMDPAJ0BOWPesTtpd/sajfUrfc6HAYpHYBe9YaEi7czNG+ZREEiuMdpJPUk/PWu8s2GDWmt2xbtFVaFOdmKkqRm3fbyFcPi7GS4ynQqxHyMVinZYX5uMqXau/wAW/fqQ1sdl8YyXwF0LSAdsrZSFYHrJ+prIAqzgXi6hA1zLHzrc1qi0Ki7NM63tRxpTctshcI4JIAAYlWKknzYAH3Fc3xiO97xBGeHAHImQ2v8AiVq2sXZti1btvN11LajNlGaJAYfENB7ms/jVgJbssAAfGpAJbQZWG+3xNSqehNKK/Yx6nFtv585F82V7tHuFCJYqijO8PDhSRom/M86yu0g+1Uxlm2hjpEqB8lFaC8dIQW7aW7R0UvlliQoEknaTzrN4+ftFkQci5h+8SxOnnIPvWYKeu8/nl/tj5un2TjDr09/9LxMyitCnLVJEi5NKlPpQqe5Lcz2pUqVUFY5DXffshxCrxAE6TaurHno3yhWrgJq5wvidyxdS7bMMhkdD1B8iND60utBzpyguaN02ozUmdi2Ftsz8RuIzgsxWy0nNczEBmP8A0gfrp67HDMAbOHxOOxMG8ykldgggMqCOZJSRy0HWsDhHaKyt3v8AM6sAVCMDctoCZIAA1E7T677dxjRa/wCGWrlhDds3Lru5uNIt+NiWuFhOUMummsCpeNcp0404Rd21fw5525DOEj2dR1ZyVlf9Y3+255Xw3g+IxDTatXLhJkkKcsk6yx0Hzro8X+zfGPazm0M6iYD2yzKN/CDqR/Sn/wDjC+7M1u53GGtwpdVXM3PLazD4zptsNTpVY8fu3m/tN97iWU8Nq2HbNcYa5c0yw0BZj6ejpPiFl6UumW79OSOQhSnK0b367L3M/sz2WGKNwOz2yj4a3ogaO/u90WYEiMu/LY7U9uyFspbdb4KNcS3eMCbJh3usyz4kyIHRvvAkbiKv9qMGLzoV8F10BIEw8HQEDnrv5Vx2ItPbYq4ZSNCDII8iKbCeuKkjElpk4vkP4nw57F65ZuCHtsyMP3lJBjy0qpTnYkyTJ60DWzAKmwl7K6tE5SDHWDtURFECgDvmtjGK6qxz2j3yaAAYdgMwWDGVIU9dTXP8bwwvL39qTHhuDnoAFeOYIAnpFSdlu0BsM0EK+XLbdvh1ZSyPP3WAI9z1kdFiERRbe0g7xlZzYDELmZyGZdi4025Ui+lqK5YS8rj8NOT55fdmyPOxV3hAHfISDAOY+2v51v8AEOD4dy0sbNwBS4C/ZgsBplJkGTOmlHh3Au58Re22cQpBMheeUEfETl6gRXXVjY46TTxkp4nirhAFtgJ0VWVVGgiRqTIOpo38Qt5bCmURS5djLmGKCdepB0rRxODMrBYaRmO5131MR7VeYIpylVeApKLAYXNWDw0Svi28vmhzjG1l+uXM3ThKSbv7p+nzyK2PtsWVSMJmiTcAUsWOuidY6jeuT4tiu8vOwMiYUncqohSfUCfetriNxbCsxzG7ck+LJImZchZ11O53rmZptCCWV8+fEFabtpfiKng00GnAVSTFuaVKRSqUkM6lSKGjlqorABTppAUa4Abbkaj9eRru+BdpX/sVu3ZMNZusblsgOtyxdnOpQ/Gs6RylT51wYoo5BkGD1GhrE4ardzv88jcZab96seiYns0mKK3bc2sNbBLYYkB05sVjdW3LnUc9hQs4vBW7yvdud9cXKtm2ijuresLCDTTSMxOupFcTh+IOHVldlddjmO/lP5Vs8KW1isTZDAWbxu25gRauS4mAP7tz5eE+VZqwnJX1Wt0/dzNNwjL+N/Hl5Kx1/HeM3sNfSzh8ouvLFmEwmoJY9BDGsjiF8Y61eu3gW7shbd2ArFVADmQNdwY2E1c7e22GMa2gm9fFu2u8qkS2vKWJk/yNR8N4Y1zDXkt/3QHc2WOzFQwuXPQuSfbyry6SVDh4VbJNqN34vJ6jl/7FWdPo3byWPfzscPiuFFfEhFxPxLuB+8u4/KqNen4S/h+HOUt21uuls3b95wDAjwog2Us+RdNgedZa8CTE2Ve8Ft3XOcuq92AjHwm4FGWSJbaYjrXpKutOuSsuV+ffb4zzlSbemLu1vY4WkBXQ43sjE9zeS8AqN8LI2VxKkKQZkedUX7N4gGDaaegyk7xtM7yKddGDLq7Z4owQIxLKNtYZRM+FtwPLUVIOz18vl7shuhZR+Z2q1a7MsIzuNSAAkvJKyIYCI1GokCaMML2NTAY1MScpYwbIR5SSpt5ctzMOUKs7az1qS9iF3BKwIXQTEEAKev8ASmXcELaEWwQix4h4i+YElmAOpAnyE6Vn3bgJAZSsE5CpEHNrqCILTPSkRhzi/I3Kd/5R8/0WcHjWWCTmUky3TTM2YTDaD3qni+MpmLhc7nrIQdNJM/lTeJutu3lQwboV3XkBEj0JnboPOsQmmQji5yWHYdevF2LMZJ1JqKnGmimGBU8GmRT1FdAuTQoZTSqclKxFAmnAU01QVAoCnEUBQADRAoGnRXAFFX+G8S7u7bc6m26Op5yjBh67VQo0NYsB6XxXjK4i+9626slxLaqWImyMuS8RsyvEiNBDE9K0+z9+zdweKTDsQLKACYBChGykHn8LGdNSTXkiORqCRXQdl+1P9mdw6lrd1DbuBYBgzDQdCRLfOoOI4Zugqaza1l4Mro1VGv2m1738y9hk70hXBHfv310c+4tki0nlmef9vSujtdoLeIvnC200VWZnndxAIUDTKASPYdK43EcWlMtkySFBJ0ICrlVUB1AAn5nrV79m6AcQUOCspcGu05Z5+hrXHU9VKU/+qdvHqZ4Keioovm1e3TobBxtq0hR2VHbu11n/AJShFAyg9Dvp46ixMWbZLFVueK2txssr3rtcZhPTMR7CuW7X6Y28oPwu4HkcxOnua2v2gYfwYZ/xIT7whn60dr/9IX/un9rNAuHXZTSf8X+bo0bbhbVy86qbgtFGNs5hB8QZNI2YNIrPxLgWhfWbpRCF+5AeM5KiYMTpR7BDvVuWmMiDoTPhMSPz+tR9m3QG6l11CKrAyQASGyiOsilOfZSmo/1s14Pl+bDey7WMHLaV0/Fc/wAX8yO5xBLyqQAkwrjxQcxIABJ0AyjluRVLFstmyyN/eLc8ABnMsEEnoPI8zp5ZVjHmz8DSfQFZGxg7n6VSvXSzFmJJJkk6k1a6d5X+XJVOy+bfNg3XLGSZJ1JO5oGgBRimixRQIpTQNACp4poog10C5mpUe7FKpiUrlaaRrSpVUVgK0AKNKuAJlpoFGlQcHAUStClQdGinRSpVwBRU+Fxr22DI7KRqCCdPSlSoksBsw4rHu7F3Idm1JIEk9TFW+KdoruIW2tzKRbELCxpAGuuuij5UqVZ0RbTttt3DFJq6vvv3lbC8TuWiTbbISIJWAY9artcJ1JP50KVbstzF8WGRSC0aVcODTTjSpV04MNKlSoAUU9aVKgEXMlKlSqUl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0" name="AutoShape 8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562" name="AutoShape 10" descr="data:image/jpeg;base64,/9j/4AAQSkZJRgABAQAAAQABAAD/2wCEAAkGBhQQEBUUEBQVFRQVFRQUFhQXFxUUFBUXFRQWFRUUGBYYGyYeFxkjGRgVHy8gIycpLS4tFR8yNTAqNSYsLSkBCQoKDgwOGg8PGiwkHyUvLCktKiwsLCwtNCwtKSkpLCwsKiwpKSwsLCwsLCkqLCwpLCwsLCwsLCwpLCwsLCksLP/AABEIAO0A1AMBIgACEQEDEQH/xAAbAAEAAgMBAQAAAAAAAAAAAAAABAUBAwYCB//EAD0QAAEDAgQDBwIDBgYCAwAAAAEAAhEDIQQFEjFBUWEGEyIycYGRUqFCsdEUI2LB4fAVM0NygpIk8RZUwv/EABkBAQADAQEAAAAAAAAAAAAAAAACAwQBBf/EACsRAAICAQMDAwQBBQAAAAAAAAABAhEDEiExBBNBIjJRI2FxkfAFQoGxwf/aAAwDAQACEQMRAD8A+4IiIDCIiAItX7WySNbZG41CR68tj8LP7S36m/I5x+aA2IgM7IuAIiIAtGLqFoBHA36reouY1IYuS4Ox3ZKBRa6LvACeQ/JeBj6ZAOtkGYOocDB+CpJWDc54Ak2Chvzmi2ZeBHQ/ovOcYZ1WnDI3kgmJEHj8LiM2pMZMFrwXAPDSWmdyAIlw2ghX4sSnyyyEFI+iU6gcA5pkESCNiDxXpUfZ3M2aGUTLXtBAa4EEgExvxjmrxUyjpdFclToyiIuHAiIgCIiAIiIAiIgCwsrCAIvFaqGiT/76KqxWYnnAg+gjqq5zUSyGNz4JFfJaDyS6m0kzO4md5g9VBwmSYd+pj6TNTH9bj/Tdv9MD2Kocb2jDSQwaxBJ1EwYiYPDhbe8wplbGEPa8iA5g5yfxEf8AX7sCj3Gvcibw/c62jSDGhrRAaAAOQAgBe1ztLGvbFyQbgi4IOxClVM10tJedIib2UtaIvCy4lFxmNzN7XyX6RMtFgHDhv5vn4V/gc0loJE29x6qPcXk68LRZPeACTYC8qpdX79wDZgnjy5/3zWurjHVZ8MMktF5NjEkRzUvCYbuWCJL3Q1oJJA6dANz6ei5qc3twcrQr8njOpdSexh06Wy5w4RcNHUx7D1C+f1K7mtguElzi2DMahtP1eK49V9PpUAGwbzMk/iJ3J9VwnabLhhYOqRB0+CLX3I3O1/Ren0sleklia4Zb9m80dUcaTpNPSWsJgE6QAYIFwRPwqbtBgu4rWLj5S0nSAZ9IvPE8uqiZDmhZWpVKgJkuGpoc5umNIa3huuqzyhTxGHNZsnwkdN48Q4wVZJdvJ9mTXpl+Spy/HxUa4ku0SdchwLSCI1epI5Cy7ahWD2hw2cARO9xK+b4fBspgOc7Z0hm40G5d6Ezuuz7K4l9TD6qhk6ngcYAMRPsflVdRBVqRzMvJcLKwiyGYyiIgCIiAIiIAiIgCwsqPjaulh5mw91w6lZBx2I1ExsAY6nZVOPw3eUSGkMsDJ2EEGDB24WUxzZAvx+Y4ff7LZTAHCFlbuRvhGolPlvZwMg1TrIj/AGyBExzi079eCmZpTJpw1snUDsTEGZgX4RbmpeuYIF7bgggEieswvDsW2XA/h033kuEwEdyd3Ye3JVYXDOHha9wpvGpouCLyQDu20GL7nkvQyRkl0vkSReXbXuZmeCDNKU6ZktcXNA4AgmSZgAaiPjmpFPENqFzSd23EjYyJkcVHTJbtMipQeyasgYjNSfGwwzbynwG8uIsYu0bQF5p548XkERMkabcCd7dTC3ZVQYHuLH6paQHuEvADr+KBqBJPpHotFfLmuq/uwKYc0PBGx8RaTpEFn4bgjziVphp3i1wZ5O6aZbZfjKT3yZGl0uBJDSQAdUTccZPKVfYduo6zubNH0t/U7n2HBfPTNOsGuIAYRrgiHGQQByMEO0kbjkSu/wAsrl9O+4Jafa0rqio8cMjK3yS1S9raGrDkgAkHY7EOGkieCulhzZsbqyMtLTIRdOz5NimOZEwXDU8adpFmAEdZ+Cug7KY1tJzqVV+rvNHhJkB5EOBHCbDqVZ572fOrXRYI0mQY0ts4SG+jiRHELn8J2edVqF1CARfW4OgO1TBM+I2Gw4r0e5HJDc3XGcSR2qwzWVNABaxwEAbTBMdBNvcrsMiwQo4djR9IJneXCT91QjMXU65digNTKZaIEtLiQdwNiP5rz/8ALajajJDSxxEj8WniRA3AvF1TKM5xUUUzUpKjr0WnC4xlVuqm4ObzBkLcsfBmMoiIAiIgCIiAIiIDCgZs+A0cyfsP6qeq3OxZp6kfI/oovgnD3IhOZqETA+/zyWyjT0gCZ3/9KMypw5/nwWmliC+QeoPyRHwB8rNKVbGyML3N+KrENcWxI52E8L+6pcZmfeta2NbgZIE6XeGNJgmxLhx25ypebMLwGgiJGqZuPpEXk/k5QqlJz3BhBJbBLSC1rgQQGkiIHTl0Kvw406b5MXU5ZJuK4ImIcS9r4plurSXWMFwAABIh0Fo8sxK3V6pp3AJe5zbiZmIkEwLAcYFwFdDA02tL6zh9IJ8IBB8jWjaCBAFz1UCpngY4g0nEm7ZBAdJEyzzNHUt/RbViUmYHl0kBmFdwc1smXNdVpDUDvYWb8xYL23Hw4OmeTSQTTjzFzdnCIPhO8AA2Jt25q1o8dJjWgGY7wWPRzAJnmfzWkYRmInaXcNIMBos3Vduq8268l1wi+UcWSS4ZodiGua7Qxtww6nX7ySR0knSYJ4xZXfZSt+7AmRcTzLTE/CqTlzmw2o4lhbpMtl0WMG+4gGRsRspeUuNJ7myCNYcCP4gDPobn1ledOHblsejjy9yPqOrRYaVlXFYIVR2jxjqNLUyQOJFyOVvnZW6ou2OCdUwx0SS2SQBMiCDYGfhWY61KycPciiyGu3EV/wDyYfrb+7DwTBabjlJH2aoGLBOJc2A10uc4Olui8gt38xnYfzVLl+YvoVGOuXtM+LToAAMNHK0rtO0GD/acOys4d2QPFuTpJgbQSOh+pehNdua+GbZJxkQuyuatp1HAPHdkvc7eBBIbFv6Qu7Y8EAi4NweBXyXBYQ0ywOPh1DSBqBibEmLyuv7JZ+DFJ5MmNPFrSQfBPCwBAVXUYr9USrNj8o6xZWFlYDKERF0BERAEREBhV2dtljR/F/IqxVfmt9I9T+Srm6iWY/cinY249lXUKzm1bEaXVKgIj+J4F/UNHurktiTyBP2VMXGm5nEAlzhF2ggFxn/lt0WRu3RuTrczjC4VT44Fi0GBZ2oP0n6gS2/AFTH4MUGgxLjN5iSBcuO8AEkn+cLNGHVw6baQQeBEuXjMHh9QjeYFpgxZoE7Av36M4r0+ntpSfweN1NKTS+SJVqF3je53OB4DpIPi1C7Gk7Nbe15MxVVcCRqILgHgiAWMaTby2c48QYkniQp9WoSQG+MlxAvZxtre4DgOXItaIlyr8wzllP8AyfHVu01NyLgOEbDkGgfAudib8FUMClHVLg9YWs8QHUwA0+gJBEu8LAQAfvHJScPiCTPleYmbtcOhFj+uxlUtLPKrGh1SBEtDjZoFoEkkDhaLx7q0oPFdstADh52jY2mW8J49fylVck59PGXs5+GWNPMa/etY7SWuJIkuJLZ+ogC14FyYUvWA50D+L0Jhpj1n7dVVd8Q3VuGXMuiWfVJ2IPvZqsSC+kKosYMj2/S6ozwvG0UYZacif7OrwlTUwFb1WZBVLqIn++Sslgxu4pnpTVSaMrxWnSYsYME7AwvS14mlrY5p/E0i29xCsIo+V5w0scSaYuHlz9TXAnYEBu19I9+q7DIMx/asPVZUIeWiPLEgsEREAw4Eey5TMKbw8h9N+reACZJBHKQLz/NX/Yqme9dNi2mGQZGoSIIB3Ag35uXpZUnjv4PQy+w5mtVgueWwdUk63PN5uGARHIHoveS1gHNqUX6Qw6tPoYlx4yJ3+Ff9rMhax5qsY7xgAtaS1syZ2Fibfdc7iMKaTm6qZ8V9B3bawtLY6hWwnHJHYRqSs+r4auKjGvbs4Bw9CJC2Ki7G4tr8K1rd6fgcOR3t0ur1eTOOmTRgkqdGURFw4EQogCIiA8VKgbuqjG4uTPDaeHorV2GaTJEnrt8LVj8PrpkDfceoVUotlsJJMo8W/wDdvMwYsep2+8KJhcS1+upEhwa0cR5ZdtfiBbkt2Y3w7/8AbPK4II+6pYnDw0zpcbhsOa53jAImWkao3kaeKyPZ2bVu6LHD0g0hzH3DRqFtJbImo0D22+FF/aJcTc6qYdYOJJItp5n946wvsqnKK7hXAl8zDmyA74Ni3+Z2BuuzZSA2HGbBWw6yWJaaszZujjOV3RzNbEs7t7zJ0saQLyRu4z/uLh/xCpchxLalV2og6QXPFjLpgC3Dcx06ro8TghVoPokEWIJ2G5G646hlpw9UywGLQW+biYdvO3pC9zHU4P5KcsNDj8HSYSq1znBw8PIix6dVzVDGDDY99FtmSHtHATEfZxHsrj/GqbWR3eIDoPhDSRPLxEj4XLjLMRUxgruaG6y2AZlrGtDiXkDaG8t0xxt7lcnfHJ2uHxLKzjpu0nSRB/HZwP8Ay/NT2B4a2m1pMxBMRxG+9gf6qqy9zy6zDIYweEgiQdXGDwPBTstxrjULn+AAGA+W+JzoEyBYSduW6hllpg2ZcmL6+n9/7Zd4PNDh36KgAYdnX/DYk7xw+V0dGuHiWmQqJ2GZN295H4iZ33jgPZeaVIYeHUiQC4SwmRcgWJuOcdCvHjcF9kb3JTZ0SjZk9wpOLPNHDeOMdYlSGOkA81Fzd8UX3i0TykgfzWqO7RCPuR8rzKu573ucajmw0hodpbBsZ4k6p9V03YqkwV4AIimSyx0nUW6iCb8B8lcxmj3Me2XanFzajQ8hojfcEhoMiAeS6PshiQ6uNBAH4jq1NJIJdTYYl177/kvVyr6ex6eVfTOn7TYQvw7y1xaWNc71AaZHQ9V80D3N094XajcElpa0QI1aTabifRfX6tIPaWuEgiCOhXOVewdHxaCW6vNPjHqJiD8rL0+aMFUjHiyKK3KnsbmJbiCwljWva5xEtGogtDXDmT4hbku8VPQ7LUGMLS3Wd9b4NTaJDotEDZZ7LY41cPLr6XvYDzDTb9PZV5mpvVEhNqTckXCIioKgiIgCIiAwiIuAqK2GEuHAkjpBVNQqBj+7a3dxa7ULjwk6TzaJFzNir3MpYdXA/YqgznA6h31Ihrmh7nj6xpjebQByWKcfU7Nab0porRm9KjXcGUm9ATOlwcW6geAuJA+Vd5PnPfNOoQ4XtYQduJuOK57G4ZmIhwAJdcAXcTEhnpAM8OamZXlbg4mpAmW6bQY8TdX1wOG1j6qpmlRTV2SMXVOsuYPASNTjIE7S3mDa+3KZUd7KZaQLkCInUecHVM+6uag8MOva/XnZVv7M0zpcIHAmw9+H3WrB1mj0yRLQmtypOG0tkF192SXRJnT4SBFzsstwZNgdyCduHT9ZVw3LTyn/AJf0WW5cZl0C0W49NW8fC0z/AKhBL07kY4oJ7I0Zblh1kh0N5gGS7bnsL/PRXTMCxjCAJ1XdxLrReFCoYgai1swBvB02METtP9eShY/tI5pc2m2S2bxOxgmAeF/hYHmy53TIPFCMtS5ZYPwcCfDtM3pu9y3iomEp1KjtfeEMBOifHr4E3gx7/mq7Kmuq1Hue/UwNIc6Za7UAW+EixEm1xMK5wb7t4NEN9h/PioStPS3ZWsST1JHRUzVaBZjrDYlh+DI+681sQC0tqU3gEEHw6xB38mr7qWx4IkGR0XpegjF5Pmjskc/FFrGmoHO3kd0A24cQRLR0G5XS5P2S7itrOktDRpAEeOAC+NgbHnuulWVplnlJUXyzykqCIud7W9oe4pltOo1lQxcyYEdLzt7eyphFydIpinJ0jx2v7QClTNNh8TvC6JJAI8oj8RkexPRWXZvLzQw1Nj/NBc7o5x1Ee0x7LkOyOXuxOI7ysQ4UYdaSxz3ElrhPISY5kFfQlfmSgu2v8lk0o+lGUWFlZyoIiIAiIgCwsrxVqhokm3zvsABuei4DzXoh7S07EQucYTJayCQSC4+Qcx/Eeg9yFe926p55az6J8Tv9xGw/hHueC1YvBkXpjhGkW25KrLG1ZdinWxzzcl0PL6T3B5I1l0OBF9pFvRYqY8azTqDWBB1safC6/UwRG/X1jzm2Zlru7p/5jom3lnYeqzh8D3bIJdqNyWmCOk/msSlua9OxKo1mvIDtLnDyvEEHnB4O5hVGb4p+HLWsBeXAgFwlrQ2SGiBvfc9FMdl+szqdPMhpP/ZukrcMsqFsOqSJ5Qfkhyb6rq/sd45Ofp5tiHEBhJJa0tAbAk7tNrEX6WXUftsNEtvAuTpG3BaGYMU7y/aI1GOv9gBG1CPKAPa/ybqUnreyoU2aDWeSQwG5JsJ3vuVGZkUv1vdpMkw25kiCZBgEqyDCfMStjnhoUacd0yVMiGkGNDQIaOFpJ5nqtmCw76p/diw/EdlKyrDtqvl4kQYHCevO0roWMDRAAA5CwVmLFqVsqy5dHpXJW08teB5m/BUnD4VzTLnT0EqWi1LHFcGR5JMIiKwqIeZZiKLR9RmAbCwkk9Avn2NzVlWsf3Rf3ljUcSxrgCBaTAbqaL8wLrou1X7yqGtcAG03B5OzNRBHvA29FQ1awxDG0qbX1G0YaCxnltG7RNxwm634IJKzVjSSst+xmLZTqOpAFuu4B3a5ggsj0k+y7JfL8oqNw+IY92rQxx1AjxN1NLZIN4Eyvp7HggEGQbg8+qq6mNSv5K8q3syshFVf42//AOtX3tAF/k24/wBlZiotUVT/AI8eOGxH/QHlxlS8DjzVLgadSnpjzgAGZ2IJmI+6AloiIDzUZIIuJBEixvyVRU7Nh3+viBERFTaOExPE79OSuUXARcDgu6BBe9+p2qXkEiwECBYW26qSsougrf8AA2d4Xiznbnc/J2XurgWtFmF59VORV9uK4RPuS+Slbgakk6RHKb+gXk4sCxseXFXi1VcK1/maD6hQeJeC1ZvlHO4jEhaGvJuGujiYMfK6engWN2Y0ewXrEMlhHRR7VIsXULhIoRhjUcGttzPIc1ZUcjYI1S6Oe3ws5ZT8Tz1Df5/orBdxQTjbIZcsrpFZiMJ3btbB4eIHA/UFPw9bW0ELYgCsUadopcrW4REUyAXl7oBJ4CfhacZj2UW6qjg0X33MchxXJ43tBUxbjSwzXE8QDpAHN9QbDoPurYY3L8EoxbOYzGtUr0XEO063EkmfE51w0c94WzKqrsG9xbUDe7p/vYAg8ACDMmZM9ComcN7mrTp1Yb3TySGzp1BwcB6QrGpToaGvJB11ortJmWsfqB073Y77L1XWlLwzfsonvM678SKD3kCpU8LYEEsJJBfwJ0yrrIO1fdNbSqtApsd3XfatoHh1CNthMrmBmVMYimWullOm/QecDS37FT8Hhg6mxhiX1DiKv8LB5Z6kAfKrnBONNEXjTR9AxeCbiGtOp0bgsdEyN5H5qG/sww7VKwtwqEE7Xnhtw5qq7B5k5/eU96TL0+YBcbTxHFdcF5s4aJUYpx0umVFPs2wOnXVPQv8ADsRMRvdYp9mabfK6oOPmgTBE6QANiRAt0sIuEUCNBERAERFwBERdBhERAERFwBasS+Graq/M6hs1u5UMjqJKCuVG7LW+CeZJ/l/JSlro09LQOQXtdiqVHJO22ZReKtZrWlziA0XJ4BaW5jTIaQ9sPkNuBqIMECeqnRw31aoa0ucYABJPIC5K5THdvWOingx3lZxcA02ADQXF+/iEA7FWPaTOqbMNUDXhznN0taw6nEvsI0yVry7snSa3DOeD3tBjQHBxEkC4dtIn8gNrK2CilqkicUkrkcll/ZTE5i9tbFVHMY6HcnuEyGtGzYBLSV9Dy/LaeHYGUmBrd4HE8STxPUqUiZM0sm3j4E8jl+Di+3/ZXvmOr0hqe0DWzg4D8Q5OA+QFyuR5TSYQ/GjvGQQC0nwz9UXcI5G3VfXlxmfdlKjX95hAHNJl1EnTxF2E2joY6LRgzvT25MuxZNtLGKwmWNokAUrthuiTU2kdQfX3XPYHBOFIuqanTEtFg6ODnTt0Cx+y1YH/AI9UOGmfAZuA2dt9TQfdTsL2VxGKcO9aKdPVDi4Q4gfSN/lXKoLeRevSt2XPYKjUirUeA1jy3SAPpkW6cF1yj5fgW0KTabPKwQFJXn5J65NmKctUrCIigQCIiAIiLgCIqvMM4aGnuqtEPmPG4QOcgH0/uF0Fmi512eVR/q4PafO6++1+nVSMDnRDnDE1KLSODS4EHVH4txMienWw4XS04nFhkTJJmABJsJJj0UXMaxc0BhEEBxNzLdTQdiLQbrDMtLjL/CNJboaS4QSNUEgEAwLDqlEvye2Zs0tDgDpcPCbQ4zGno7oV779xNmxG8iT6A81sGDYHatInfpO0xtPVbk2OOvBHaKhuSG9In23Vf2gbVfQLWUy50izSAHe5I0mYN+W6uEROnYTp2c3kuXVnYR1KuHM1uJFxNNhgxubzqMdVtPYykWU2F9SKZLhcDUSdRJt9V10CKXcldolrd7FPlnZTD0CC1mpwiHvOtwgkyJs0yTcAK4RFFtvdkW2+QiIuHAiIh0IiIAsrCLoMoiIAiIgCIiAKIcpo3mlTM7+Fpmd+Hp8KWiAhuyiiTJpU556G/osuyukTJpMJJLpLWm5mTtvc/KlIgKfG05hlIEdyARAJBIghhO2mBe87cla0aoe0OGxAPyqjAVS9hJ21PLifCweI78Xna2y9YLH6KMC5DngDoDMlTcd6QTvHqf8ALLhYVC7D3L6pLnCSbkAAMkgQRF3NCgZXmuJcRTY5rodHePBLoMkWm9gVxxXhkscJT34XyzrVlUje0PdvY3EANFTyVB5SZ2cDdvrcXV1KgJQcab8mURRcbmLKQ8ZvwAuT7LqTeyK20t2SVh1QDcgeq5rFdo3uszwj5PyolNz3mbuPuVpXTPmTooedf2o6l2YsH4p9LrLccDtKpsJhXTBBmJjpzVjTw5H4VGUIrySUpMmtqyva1MatoVLLE2ERFEmZRFhdBlERAEREAREQBERAYRZWEBVjK303ONJzSHHUGunwOPmLYsffZVrsV+zOe2uwhp0ltVrS5rgTL22HhdvvzXTIpObZ2GmL3Vo5zBU34p2pzSykJN7F8nUfafyW7E0hTrkgRNM6Y+qNI/n8q9UDNKXlf9JHxIP5/mkH4O5smqqVJeCqzzANqU6gI/yxSYz/AHC5j1Dgp/ZzHd7QbPmb4TztsfheKR1ml/HUqVj6NkN//CoMRXfhqtWnSPmMCNxNxHIwYSEHOVIt7kew4yfG6/6i7zntCKcsp3fxO4b+pVNh8BUreN5hp3e7j6DirbKezQbDq/idvp3aPXmfsp2cvDacxJEkAb2FwB8D3C1LJGD0w/Z5soyktUv0ecJkNJlyNZ5nb42UutiG0xwHJogSo2R43vaIdpLdxB3sYn++aidpa7KYDnGNIJcbmB7X5rPJuUqkzZ08IzaXBb0KcXNybk8OgHQf3utqi5ZiRUpNLRAgDiOHVSlWw1ToIiLhwLKwiAyiIugIiIAiIgMNELKIgCIiALCyiAwiIuALy9gcCDcGxXpEBSUcpq0nHu3McIc1hfMsDiCbAeK4UDMey5bSLmuL6slzj9Q4gD79V1SKx5JNUdxfTmprwc7kOfy0MrGCLB3AjgDyKsq+MZrLSRJ0tjhBMkz6R8KsznJNJNSmPCbkcuvoqd2GDi1xmW7XgbgwekgfCz5HJL0HqPp8Wf6kHV+PudrhG2J5kkemw+wHytNbCtqebiSZ/hAj9PlQ8Lngc2C0tMQIuJWcFjXPcWlpEeEEiARzaeI++y5PMoSUXyzzZRlilT2LDBUQxgAsLmPUyPtC3oitIXbsIiIAiLKAJCIugIiIAiIgCIiAIiIAiIgMIiLgCIiAIiIAqzGZKHXZY8uB/RWaIThOUHcTm3YNzNxf7fKk0mHn77K6LZ3Ws4VvKFxpPdl76jV7kasNPNSl5YyF6XTPJ2wiIhEzCIiAIiLoCIiAIi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38666" r="43416" b="28012"/>
          <a:stretch/>
        </p:blipFill>
        <p:spPr bwMode="auto">
          <a:xfrm>
            <a:off x="3707904" y="2803330"/>
            <a:ext cx="5112568" cy="373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0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7711255" cy="5589240"/>
          </a:xfrm>
        </p:spPr>
        <p:txBody>
          <a:bodyPr>
            <a:normAutofit/>
          </a:bodyPr>
          <a:lstStyle/>
          <a:p>
            <a:pPr marL="342900" lvl="2" indent="-342900" algn="just">
              <a:lnSpc>
                <a:spcPct val="110000"/>
              </a:lnSpc>
              <a:buNone/>
            </a:pPr>
            <a:r>
              <a:rPr lang="cs-CZ" sz="1600" b="1" dirty="0" err="1" smtClean="0"/>
              <a:t>Repetitivní</a:t>
            </a:r>
            <a:r>
              <a:rPr lang="cs-CZ" sz="1600" b="1" dirty="0" smtClean="0"/>
              <a:t>  sekvence </a:t>
            </a:r>
            <a:r>
              <a:rPr lang="cs-CZ" sz="1600" dirty="0" smtClean="0"/>
              <a:t>= DNA s vysokým množstvím kopií </a:t>
            </a:r>
            <a:endParaRPr lang="cs-CZ" sz="1600" dirty="0">
              <a:solidFill>
                <a:schemeClr val="bg1"/>
              </a:solidFill>
            </a:endParaRPr>
          </a:p>
          <a:p>
            <a:pPr marL="342900" lvl="2" indent="-342900" algn="just">
              <a:lnSpc>
                <a:spcPct val="110000"/>
              </a:lnSpc>
            </a:pPr>
            <a:r>
              <a:rPr lang="cs-CZ" sz="1600" dirty="0" smtClean="0"/>
              <a:t>se podílí na formování vyšších nukleoproteinových struktur, jako jsou </a:t>
            </a:r>
            <a:r>
              <a:rPr lang="cs-CZ" sz="1600" dirty="0" err="1" smtClean="0"/>
              <a:t>telomery</a:t>
            </a:r>
            <a:r>
              <a:rPr lang="cs-CZ" sz="1600" dirty="0" smtClean="0"/>
              <a:t> nebo centromery</a:t>
            </a:r>
          </a:p>
          <a:p>
            <a:pPr marL="342900" lvl="2" indent="-342900" algn="just">
              <a:lnSpc>
                <a:spcPct val="110000"/>
              </a:lnSpc>
            </a:pPr>
            <a:r>
              <a:rPr lang="cs-CZ" sz="1600" dirty="0" smtClean="0"/>
              <a:t>při chromozomových přestavbách, mají vliv na regulaci genové exprese při procesu zvaném RNA interference, zajišťují ochranu konců lineárních chromozomů, řídí správný průběh mitotického i meiotického dělení buňky</a:t>
            </a:r>
          </a:p>
          <a:p>
            <a:pPr marL="342900" lvl="2" indent="-342900" algn="just">
              <a:lnSpc>
                <a:spcPct val="110000"/>
              </a:lnSpc>
            </a:pPr>
            <a:r>
              <a:rPr lang="cs-CZ" sz="1600" dirty="0" smtClean="0"/>
              <a:t>zřejmě udržují strukturu chromozomů, možná jsou “evoluční” rezervou</a:t>
            </a:r>
          </a:p>
          <a:p>
            <a:pPr marL="0" lvl="3" indent="0" algn="just">
              <a:lnSpc>
                <a:spcPct val="110000"/>
              </a:lnSpc>
              <a:buNone/>
            </a:pPr>
            <a:endParaRPr lang="cs-CZ" sz="1600" b="1" dirty="0" smtClean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b="1" dirty="0" smtClean="0"/>
              <a:t>rozptýlené </a:t>
            </a:r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/>
              <a:t>DNA </a:t>
            </a:r>
            <a:r>
              <a:rPr lang="cs-CZ" sz="1600" dirty="0" err="1" smtClean="0"/>
              <a:t>transpozony</a:t>
            </a: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/>
              <a:t>retrotranspozony</a:t>
            </a:r>
            <a:r>
              <a:rPr lang="cs-CZ" sz="1600" dirty="0"/>
              <a:t>  </a:t>
            </a: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b="1" dirty="0" smtClean="0"/>
              <a:t>tandemové</a:t>
            </a:r>
            <a:r>
              <a:rPr lang="cs-CZ" sz="1600" dirty="0" smtClean="0"/>
              <a:t> </a:t>
            </a:r>
          </a:p>
          <a:p>
            <a:pPr marL="285750" lvl="3" indent="-28575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mikrosatelity</a:t>
            </a:r>
            <a:r>
              <a:rPr lang="cs-CZ" sz="1600" dirty="0" smtClean="0"/>
              <a:t> </a:t>
            </a:r>
          </a:p>
          <a:p>
            <a:pPr marL="285750" lvl="3" indent="-28575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minisatelity</a:t>
            </a: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endParaRPr lang="cs-CZ" sz="1600" dirty="0" smtClean="0"/>
          </a:p>
          <a:p>
            <a:pPr marL="0" lvl="3" indent="0" algn="just">
              <a:lnSpc>
                <a:spcPct val="110000"/>
              </a:lnSpc>
              <a:buNone/>
            </a:pPr>
            <a:endParaRPr lang="en-GB" sz="1600" dirty="0" smtClean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7783264" cy="5040560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DNA </a:t>
            </a:r>
            <a:r>
              <a:rPr lang="cs-CZ" sz="1600" dirty="0" err="1" smtClean="0">
                <a:solidFill>
                  <a:srgbClr val="D60093"/>
                </a:solidFill>
              </a:rPr>
              <a:t>transpozony</a:t>
            </a:r>
            <a:r>
              <a:rPr lang="cs-CZ" sz="1600" dirty="0" smtClean="0">
                <a:solidFill>
                  <a:srgbClr val="D60093"/>
                </a:solidFill>
              </a:rPr>
              <a:t> 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např. „</a:t>
            </a:r>
            <a:r>
              <a:rPr lang="cs-CZ" sz="1600" dirty="0" err="1" smtClean="0"/>
              <a:t>Sleeping</a:t>
            </a:r>
            <a:r>
              <a:rPr lang="cs-CZ" sz="1600" dirty="0" smtClean="0"/>
              <a:t> </a:t>
            </a:r>
            <a:r>
              <a:rPr lang="cs-CZ" sz="1600" dirty="0" err="1" smtClean="0"/>
              <a:t>Beauty</a:t>
            </a:r>
            <a:r>
              <a:rPr lang="cs-CZ" sz="1600" dirty="0" smtClean="0"/>
              <a:t>“ – možné využití při genové terapii díky </a:t>
            </a:r>
            <a:r>
              <a:rPr lang="cs-CZ" sz="1600" dirty="0"/>
              <a:t>více </a:t>
            </a:r>
            <a:r>
              <a:rPr lang="cs-CZ" sz="1600" dirty="0" smtClean="0"/>
              <a:t>specifickým místům </a:t>
            </a:r>
            <a:r>
              <a:rPr lang="cs-CZ" sz="1600" dirty="0"/>
              <a:t>integrace, než je tomu např. u </a:t>
            </a:r>
            <a:r>
              <a:rPr lang="cs-CZ" sz="1600" dirty="0" smtClean="0"/>
              <a:t>retrovirů</a:t>
            </a:r>
          </a:p>
          <a:p>
            <a:pPr marL="0" lvl="3" indent="0" algn="just">
              <a:lnSpc>
                <a:spcPct val="110000"/>
              </a:lnSpc>
              <a:buNone/>
            </a:pPr>
            <a:endParaRPr lang="cs-CZ" sz="1600" dirty="0" smtClean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/>
              <a:t>j</a:t>
            </a:r>
            <a:r>
              <a:rPr lang="cs-CZ" sz="1600" dirty="0" smtClean="0"/>
              <a:t>ádrem </a:t>
            </a:r>
            <a:r>
              <a:rPr lang="cs-CZ" sz="1600" dirty="0"/>
              <a:t>je sekvence kódující enzym </a:t>
            </a:r>
            <a:r>
              <a:rPr lang="cs-CZ" sz="1600" dirty="0" err="1" smtClean="0"/>
              <a:t>transponázu</a:t>
            </a:r>
            <a:r>
              <a:rPr lang="cs-CZ" sz="1600" dirty="0" smtClean="0"/>
              <a:t>, který se </a:t>
            </a:r>
            <a:r>
              <a:rPr lang="cs-CZ" sz="1600" dirty="0"/>
              <a:t>váže k oběma koncům </a:t>
            </a:r>
            <a:r>
              <a:rPr lang="cs-CZ" sz="1600" dirty="0" err="1"/>
              <a:t>repetitivního</a:t>
            </a:r>
            <a:r>
              <a:rPr lang="cs-CZ" sz="1600" dirty="0"/>
              <a:t> elementu, </a:t>
            </a:r>
            <a:r>
              <a:rPr lang="cs-CZ" sz="1600" dirty="0" smtClean="0"/>
              <a:t>jež </a:t>
            </a:r>
            <a:r>
              <a:rPr lang="cs-CZ" sz="1600" dirty="0"/>
              <a:t>jsou tvořeny invertovanými </a:t>
            </a:r>
            <a:r>
              <a:rPr lang="cs-CZ" sz="1600" dirty="0" smtClean="0"/>
              <a:t>repeticemi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invertované </a:t>
            </a:r>
            <a:r>
              <a:rPr lang="cs-CZ" sz="1600" dirty="0"/>
              <a:t>konce si tedy mohou "vyměnit" řetězce a stabilizovat tak strukturu stopka-klička, nezbytnou pro aktivitu </a:t>
            </a:r>
            <a:r>
              <a:rPr lang="cs-CZ" sz="1600" dirty="0" err="1" smtClean="0"/>
              <a:t>transponázy</a:t>
            </a:r>
            <a:endParaRPr lang="cs-CZ" sz="1600" dirty="0" smtClean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err="1" smtClean="0"/>
              <a:t>transponáza</a:t>
            </a:r>
            <a:r>
              <a:rPr lang="cs-CZ" sz="1600" dirty="0" smtClean="0"/>
              <a:t> </a:t>
            </a:r>
            <a:r>
              <a:rPr lang="cs-CZ" sz="1600" dirty="0"/>
              <a:t>pak </a:t>
            </a:r>
            <a:r>
              <a:rPr lang="cs-CZ" sz="1600" dirty="0" err="1"/>
              <a:t>vyštěpí</a:t>
            </a:r>
            <a:r>
              <a:rPr lang="cs-CZ" sz="1600" dirty="0"/>
              <a:t> </a:t>
            </a:r>
            <a:r>
              <a:rPr lang="cs-CZ" sz="1600" dirty="0" err="1"/>
              <a:t>transpozon</a:t>
            </a:r>
            <a:r>
              <a:rPr lang="cs-CZ" sz="1600" dirty="0"/>
              <a:t> a </a:t>
            </a:r>
            <a:r>
              <a:rPr lang="cs-CZ" sz="1600" dirty="0" err="1"/>
              <a:t>liguje</a:t>
            </a:r>
            <a:r>
              <a:rPr lang="cs-CZ" sz="1600" dirty="0"/>
              <a:t> takto vzniklé volné konce chromozomální </a:t>
            </a:r>
            <a:r>
              <a:rPr lang="cs-CZ" sz="1600" dirty="0" smtClean="0"/>
              <a:t>DNA - podobnost u maturace </a:t>
            </a:r>
            <a:r>
              <a:rPr lang="cs-CZ" sz="1600" dirty="0"/>
              <a:t>genů pro </a:t>
            </a:r>
            <a:r>
              <a:rPr lang="cs-CZ" sz="1600" dirty="0" err="1" smtClean="0"/>
              <a:t>Ig</a:t>
            </a:r>
            <a:r>
              <a:rPr lang="cs-CZ" sz="1600" dirty="0" smtClean="0"/>
              <a:t> </a:t>
            </a:r>
            <a:r>
              <a:rPr lang="cs-CZ" sz="1600" dirty="0"/>
              <a:t>(V-D-J rekombinace) a TCR </a:t>
            </a:r>
            <a:r>
              <a:rPr lang="cs-CZ" sz="1600" dirty="0" smtClean="0"/>
              <a:t>při </a:t>
            </a:r>
            <a:r>
              <a:rPr lang="cs-CZ" sz="1600" dirty="0" err="1"/>
              <a:t>vyštěpení</a:t>
            </a:r>
            <a:r>
              <a:rPr lang="cs-CZ" sz="1600" dirty="0"/>
              <a:t> mezilehlých </a:t>
            </a:r>
            <a:r>
              <a:rPr lang="cs-CZ" sz="1600" dirty="0" smtClean="0"/>
              <a:t>sekvencí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/>
              <a:t>u</a:t>
            </a:r>
            <a:r>
              <a:rPr lang="cs-CZ" sz="1600" dirty="0" smtClean="0"/>
              <a:t>volněný </a:t>
            </a:r>
            <a:r>
              <a:rPr lang="cs-CZ" sz="1600" b="1" dirty="0"/>
              <a:t>komplex </a:t>
            </a:r>
            <a:r>
              <a:rPr lang="cs-CZ" sz="1600" b="1" dirty="0" err="1" smtClean="0"/>
              <a:t>transpozon-transponáza</a:t>
            </a:r>
            <a:r>
              <a:rPr lang="cs-CZ" sz="1600" b="1" dirty="0" smtClean="0"/>
              <a:t> </a:t>
            </a:r>
            <a:r>
              <a:rPr lang="cs-CZ" sz="1600" b="1" dirty="0"/>
              <a:t>se váže na specifický sekvenční motiv </a:t>
            </a:r>
            <a:r>
              <a:rPr lang="cs-CZ" sz="1600" dirty="0"/>
              <a:t>jinde v genomu, </a:t>
            </a:r>
            <a:r>
              <a:rPr lang="cs-CZ" sz="1600" dirty="0" err="1" smtClean="0"/>
              <a:t>transponáza</a:t>
            </a:r>
            <a:r>
              <a:rPr lang="cs-CZ" sz="1600" dirty="0" smtClean="0"/>
              <a:t> </a:t>
            </a:r>
            <a:r>
              <a:rPr lang="cs-CZ" sz="1600" dirty="0"/>
              <a:t>štěpí hostitelskou DNA a </a:t>
            </a:r>
            <a:r>
              <a:rPr lang="cs-CZ" sz="1600" dirty="0" err="1"/>
              <a:t>liguje</a:t>
            </a:r>
            <a:r>
              <a:rPr lang="cs-CZ" sz="1600" dirty="0"/>
              <a:t> </a:t>
            </a:r>
            <a:r>
              <a:rPr lang="cs-CZ" sz="1600" dirty="0" err="1"/>
              <a:t>transpozon</a:t>
            </a:r>
            <a:r>
              <a:rPr lang="cs-CZ" sz="1600" dirty="0"/>
              <a:t> na nové </a:t>
            </a:r>
            <a:r>
              <a:rPr lang="cs-CZ" sz="1600" dirty="0" smtClean="0"/>
              <a:t>místo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err="1" smtClean="0"/>
              <a:t>transpozon</a:t>
            </a:r>
            <a:r>
              <a:rPr lang="cs-CZ" sz="1600" dirty="0" smtClean="0"/>
              <a:t> se pohybuje </a:t>
            </a:r>
            <a:r>
              <a:rPr lang="cs-CZ" sz="1600" dirty="0"/>
              <a:t>mechanismem vyjmout-vložit (</a:t>
            </a:r>
            <a:r>
              <a:rPr lang="cs-CZ" sz="1600" dirty="0" err="1"/>
              <a:t>cut</a:t>
            </a:r>
            <a:r>
              <a:rPr lang="cs-CZ" sz="1600" dirty="0"/>
              <a:t> and paste) a počet kopií zůstává </a:t>
            </a:r>
            <a:r>
              <a:rPr lang="cs-CZ" sz="1600" dirty="0" smtClean="0"/>
              <a:t>stabilní</a:t>
            </a:r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cs-CZ" sz="1600" dirty="0" err="1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en-GB" sz="1600" dirty="0" smtClean="0"/>
          </a:p>
        </p:txBody>
      </p:sp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2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5983063" cy="5589240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11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DNA </a:t>
            </a:r>
            <a:r>
              <a:rPr lang="cs-CZ" sz="1600" dirty="0" err="1" smtClean="0">
                <a:solidFill>
                  <a:srgbClr val="D60093"/>
                </a:solidFill>
              </a:rPr>
              <a:t>transpozony</a:t>
            </a:r>
            <a:r>
              <a:rPr lang="cs-CZ" sz="1600" dirty="0" smtClean="0">
                <a:solidFill>
                  <a:srgbClr val="D60093"/>
                </a:solidFill>
              </a:rPr>
              <a:t> 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např. „</a:t>
            </a:r>
            <a:r>
              <a:rPr lang="cs-CZ" sz="1600" dirty="0" err="1" smtClean="0"/>
              <a:t>Sleeping</a:t>
            </a:r>
            <a:r>
              <a:rPr lang="cs-CZ" sz="1600" dirty="0" smtClean="0"/>
              <a:t> </a:t>
            </a:r>
            <a:r>
              <a:rPr lang="cs-CZ" sz="1600" dirty="0" err="1" smtClean="0"/>
              <a:t>Beauty</a:t>
            </a:r>
            <a:r>
              <a:rPr lang="cs-CZ" sz="1600" dirty="0" smtClean="0"/>
              <a:t>“ </a:t>
            </a:r>
          </a:p>
        </p:txBody>
      </p:sp>
      <p:pic>
        <p:nvPicPr>
          <p:cNvPr id="1028" name="Picture 4" descr="http://www.med.umn.edu/ihg/prod/groups/med/@pub/@med/documents/asset/med_55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92005"/>
            <a:ext cx="5716809" cy="40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1-news.softpedia-static.com/images/news2/Jumping-Genes-Could-Cure-Genetic-Maladies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"/>
          <a:stretch/>
        </p:blipFill>
        <p:spPr bwMode="auto">
          <a:xfrm>
            <a:off x="6516216" y="188640"/>
            <a:ext cx="2451397" cy="253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8178799" cy="4525963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>
                <a:solidFill>
                  <a:srgbClr val="D60093"/>
                </a:solidFill>
              </a:rPr>
              <a:t>Struktura </a:t>
            </a:r>
            <a:r>
              <a:rPr lang="cs-CZ" sz="2800" dirty="0" smtClean="0">
                <a:solidFill>
                  <a:srgbClr val="D60093"/>
                </a:solidFill>
              </a:rPr>
              <a:t>lidského genomu a cytogenetika</a:t>
            </a:r>
          </a:p>
          <a:p>
            <a:pPr marL="0" indent="0">
              <a:buNone/>
            </a:pPr>
            <a:endParaRPr lang="cs-CZ" sz="2800" dirty="0" smtClean="0">
              <a:solidFill>
                <a:srgbClr val="D60093"/>
              </a:solidFill>
            </a:endParaRPr>
          </a:p>
          <a:p>
            <a:r>
              <a:rPr lang="cs-CZ" sz="2800" dirty="0" err="1" smtClean="0"/>
              <a:t>Exonové</a:t>
            </a:r>
            <a:r>
              <a:rPr lang="cs-CZ" sz="2800" dirty="0"/>
              <a:t>, intronové a </a:t>
            </a:r>
            <a:r>
              <a:rPr lang="cs-CZ" sz="2800" dirty="0" smtClean="0"/>
              <a:t>promotorové mutace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err="1" smtClean="0"/>
              <a:t>Monogenní</a:t>
            </a:r>
            <a:r>
              <a:rPr lang="cs-CZ" sz="2800" dirty="0" smtClean="0"/>
              <a:t> </a:t>
            </a:r>
            <a:r>
              <a:rPr lang="cs-CZ" sz="2800" dirty="0"/>
              <a:t>a polygenní </a:t>
            </a:r>
            <a:r>
              <a:rPr lang="cs-CZ" sz="2800" dirty="0" smtClean="0"/>
              <a:t>choroby a vztah </a:t>
            </a:r>
            <a:r>
              <a:rPr lang="cs-CZ" sz="2800" dirty="0" err="1" smtClean="0"/>
              <a:t>multigenních</a:t>
            </a:r>
            <a:r>
              <a:rPr lang="cs-CZ" sz="2800" dirty="0" smtClean="0"/>
              <a:t> </a:t>
            </a:r>
            <a:r>
              <a:rPr lang="cs-CZ" sz="2800" dirty="0"/>
              <a:t>nemocí a </a:t>
            </a:r>
            <a:r>
              <a:rPr lang="cs-CZ" sz="2800" dirty="0" smtClean="0"/>
              <a:t>prostředí</a:t>
            </a:r>
          </a:p>
          <a:p>
            <a:endParaRPr lang="cs-CZ" sz="2800" dirty="0"/>
          </a:p>
          <a:p>
            <a:r>
              <a:rPr lang="cs-CZ" sz="2800" dirty="0" smtClean="0"/>
              <a:t>Genetické studie a klinická genetika</a:t>
            </a:r>
          </a:p>
          <a:p>
            <a:endParaRPr lang="cs-CZ" sz="2800" dirty="0"/>
          </a:p>
          <a:p>
            <a:r>
              <a:rPr lang="cs-CZ" sz="2800" dirty="0" smtClean="0"/>
              <a:t>Genové terapie a </a:t>
            </a:r>
            <a:r>
              <a:rPr lang="cs-CZ" sz="2800" dirty="0" err="1" smtClean="0"/>
              <a:t>farmakogenetika</a:t>
            </a:r>
            <a:r>
              <a:rPr lang="cs-CZ" sz="2800" dirty="0" smtClean="0"/>
              <a:t>/genomika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7711255" cy="5589240"/>
          </a:xfrm>
        </p:spPr>
        <p:txBody>
          <a:bodyPr>
            <a:normAutofit/>
          </a:bodyPr>
          <a:lstStyle/>
          <a:p>
            <a:pPr marL="0" lvl="3" indent="0" algn="just">
              <a:lnSpc>
                <a:spcPct val="110000"/>
              </a:lnSpc>
              <a:buNone/>
            </a:pPr>
            <a:r>
              <a:rPr lang="cs-CZ" sz="1600" dirty="0" err="1">
                <a:solidFill>
                  <a:srgbClr val="D60093"/>
                </a:solidFill>
              </a:rPr>
              <a:t>R</a:t>
            </a:r>
            <a:r>
              <a:rPr lang="cs-CZ" sz="1600" dirty="0" err="1" smtClean="0">
                <a:solidFill>
                  <a:srgbClr val="D60093"/>
                </a:solidFill>
              </a:rPr>
              <a:t>etrotranspozony</a:t>
            </a:r>
            <a:r>
              <a:rPr lang="cs-CZ" sz="1600" dirty="0" smtClean="0">
                <a:solidFill>
                  <a:srgbClr val="D60093"/>
                </a:solidFill>
              </a:rPr>
              <a:t>  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endogenní </a:t>
            </a:r>
            <a:r>
              <a:rPr lang="cs-CZ" sz="1600" dirty="0" err="1" smtClean="0"/>
              <a:t>retrovity</a:t>
            </a:r>
            <a:r>
              <a:rPr lang="cs-CZ" sz="1600" dirty="0" smtClean="0"/>
              <a:t> - </a:t>
            </a:r>
            <a:r>
              <a:rPr lang="cs-CZ" sz="1600" dirty="0"/>
              <a:t>obsahují na koncích dlouhé </a:t>
            </a:r>
            <a:r>
              <a:rPr lang="cs-CZ" sz="1600" dirty="0" err="1"/>
              <a:t>repetitivní</a:t>
            </a:r>
            <a:r>
              <a:rPr lang="cs-CZ" sz="1600" dirty="0"/>
              <a:t> části zvané LTR („long </a:t>
            </a:r>
            <a:r>
              <a:rPr lang="cs-CZ" sz="1600" dirty="0" err="1"/>
              <a:t>terminal</a:t>
            </a:r>
            <a:r>
              <a:rPr lang="cs-CZ" sz="1600" dirty="0"/>
              <a:t> </a:t>
            </a:r>
            <a:r>
              <a:rPr lang="cs-CZ" sz="1600" dirty="0" err="1"/>
              <a:t>repeat</a:t>
            </a:r>
            <a:r>
              <a:rPr lang="cs-CZ" sz="1600" dirty="0" smtClean="0"/>
              <a:t>“) a jsou </a:t>
            </a:r>
            <a:r>
              <a:rPr lang="cs-CZ" sz="1600" dirty="0"/>
              <a:t>poměrně časté, ačkoliv v lidském genomu nejsou známy žádné v současnosti </a:t>
            </a:r>
            <a:r>
              <a:rPr lang="cs-CZ" sz="1600" dirty="0" smtClean="0"/>
              <a:t>aktivní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cs-CZ" sz="1600" dirty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autonomní – LINE </a:t>
            </a:r>
            <a:r>
              <a:rPr lang="cs-CZ" sz="1600" dirty="0"/>
              <a:t>(</a:t>
            </a:r>
            <a:r>
              <a:rPr lang="cs-CZ" sz="1600" i="1" dirty="0" smtClean="0"/>
              <a:t>long </a:t>
            </a:r>
            <a:r>
              <a:rPr lang="cs-CZ" sz="1600" i="1" dirty="0" err="1"/>
              <a:t>interspersed</a:t>
            </a:r>
            <a:r>
              <a:rPr lang="cs-CZ" sz="1600" i="1" dirty="0"/>
              <a:t> </a:t>
            </a:r>
            <a:r>
              <a:rPr lang="cs-CZ" sz="1600" i="1" dirty="0" err="1"/>
              <a:t>nuclear</a:t>
            </a:r>
            <a:r>
              <a:rPr lang="cs-CZ" sz="1600" i="1" dirty="0"/>
              <a:t> </a:t>
            </a:r>
            <a:r>
              <a:rPr lang="cs-CZ" sz="1600" i="1" dirty="0" err="1" smtClean="0"/>
              <a:t>elements</a:t>
            </a:r>
            <a:r>
              <a:rPr lang="cs-CZ" sz="1600" dirty="0" smtClean="0"/>
              <a:t>) </a:t>
            </a:r>
            <a:r>
              <a:rPr lang="cs-CZ" sz="1600" dirty="0"/>
              <a:t>velmi hojné v lidském genomu (</a:t>
            </a:r>
            <a:r>
              <a:rPr lang="cs-CZ" sz="1600" dirty="0" smtClean="0"/>
              <a:t>21 % </a:t>
            </a:r>
            <a:r>
              <a:rPr lang="cs-CZ" sz="1600" dirty="0"/>
              <a:t>celku</a:t>
            </a:r>
            <a:r>
              <a:rPr lang="cs-CZ" sz="1600" dirty="0" smtClean="0"/>
              <a:t>), nejčastější L-1 </a:t>
            </a:r>
            <a:r>
              <a:rPr lang="cs-CZ" sz="1600" dirty="0"/>
              <a:t>obsahují ve své sekvenci i geny ORF1 a ORF2, které se účastní jejich další </a:t>
            </a:r>
            <a:r>
              <a:rPr lang="cs-CZ" sz="1600" dirty="0" smtClean="0"/>
              <a:t>replikace</a:t>
            </a:r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endParaRPr lang="cs-CZ" sz="1600" dirty="0" smtClean="0"/>
          </a:p>
          <a:p>
            <a:pPr marL="285750" lvl="3" indent="-28575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dirty="0" smtClean="0"/>
              <a:t>neautonomní – SINE (</a:t>
            </a:r>
            <a:r>
              <a:rPr lang="cs-CZ" sz="1600" i="1" dirty="0" err="1" smtClean="0"/>
              <a:t>short</a:t>
            </a:r>
            <a:r>
              <a:rPr lang="cs-CZ" sz="1600" dirty="0" smtClean="0"/>
              <a:t>…) samy </a:t>
            </a:r>
            <a:r>
              <a:rPr lang="cs-CZ" sz="1600" dirty="0"/>
              <a:t>nekódují žádné geny a zneužívají pouze určité buněčné proteiny (včetně ORF proteinů LINE </a:t>
            </a:r>
            <a:r>
              <a:rPr lang="cs-CZ" sz="1600" dirty="0" smtClean="0"/>
              <a:t>elementů), pouze </a:t>
            </a:r>
            <a:r>
              <a:rPr lang="cs-CZ" sz="1600" dirty="0"/>
              <a:t>se přepisují </a:t>
            </a:r>
            <a:r>
              <a:rPr lang="cs-CZ" sz="1600" dirty="0" smtClean="0"/>
              <a:t>do </a:t>
            </a:r>
            <a:r>
              <a:rPr lang="cs-CZ" sz="1600" dirty="0"/>
              <a:t>RNA a následně pomocí reverzních transkriptáz zpět na nějaké místo do </a:t>
            </a:r>
            <a:r>
              <a:rPr lang="cs-CZ" sz="1600" dirty="0" smtClean="0"/>
              <a:t>DNA, nejčastější jsou Alu-repetice (11 </a:t>
            </a:r>
            <a:r>
              <a:rPr lang="cs-CZ" sz="1600" dirty="0"/>
              <a:t>% celku), </a:t>
            </a: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cs-CZ" sz="1600" dirty="0" err="1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en-GB" sz="1600" dirty="0" smtClean="0"/>
          </a:p>
        </p:txBody>
      </p:sp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9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7711255" cy="5589240"/>
          </a:xfrm>
        </p:spPr>
        <p:txBody>
          <a:bodyPr>
            <a:normAutofit/>
          </a:bodyPr>
          <a:lstStyle/>
          <a:p>
            <a:pPr marL="342900" lvl="3" indent="-342900" algn="just">
              <a:lnSpc>
                <a:spcPct val="110000"/>
              </a:lnSpc>
              <a:buNone/>
            </a:pPr>
            <a:endParaRPr lang="cs-CZ" sz="1600" dirty="0" smtClean="0"/>
          </a:p>
          <a:p>
            <a:pPr marL="342900" lvl="3" indent="-3429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1600" b="1" dirty="0" smtClean="0"/>
              <a:t>tandemové</a:t>
            </a:r>
            <a:r>
              <a:rPr lang="cs-CZ" sz="1600" dirty="0" smtClean="0"/>
              <a:t> repetice= za sebou jdoucí identické </a:t>
            </a:r>
          </a:p>
          <a:p>
            <a:pPr marL="0" lvl="3" indent="0" algn="just">
              <a:lnSpc>
                <a:spcPct val="110000"/>
              </a:lnSpc>
              <a:buNone/>
            </a:pPr>
            <a:r>
              <a:rPr lang="cs-CZ" sz="1600" dirty="0" smtClean="0"/>
              <a:t>repetice</a:t>
            </a:r>
          </a:p>
          <a:p>
            <a:pPr marL="342900" lvl="3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mikrosatelity</a:t>
            </a:r>
            <a:r>
              <a:rPr lang="cs-CZ" sz="1600" dirty="0" smtClean="0"/>
              <a:t> 	– opakování 1- 5 </a:t>
            </a:r>
            <a:r>
              <a:rPr lang="cs-CZ" sz="1600" dirty="0" err="1" smtClean="0"/>
              <a:t>bp</a:t>
            </a: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err="1"/>
              <a:t>m</a:t>
            </a:r>
            <a:r>
              <a:rPr lang="cs-CZ" sz="1600" dirty="0" err="1" smtClean="0"/>
              <a:t>inisatelity</a:t>
            </a:r>
            <a:r>
              <a:rPr lang="cs-CZ" sz="1600" dirty="0"/>
              <a:t>	</a:t>
            </a:r>
            <a:r>
              <a:rPr lang="cs-CZ" sz="1600" dirty="0" smtClean="0"/>
              <a:t>- VNTR (v </a:t>
            </a:r>
            <a:r>
              <a:rPr lang="cs-CZ" sz="1600" dirty="0" err="1" smtClean="0"/>
              <a:t>kb</a:t>
            </a:r>
            <a:r>
              <a:rPr lang="cs-CZ" sz="1600" dirty="0" smtClean="0"/>
              <a:t>)</a:t>
            </a:r>
            <a:endParaRPr lang="cs-CZ" sz="1600" dirty="0"/>
          </a:p>
          <a:p>
            <a:pPr marL="0" lvl="4" indent="0" algn="just">
              <a:lnSpc>
                <a:spcPct val="110000"/>
              </a:lnSpc>
              <a:buNone/>
            </a:pPr>
            <a:r>
              <a:rPr lang="cs-CZ" sz="1600" dirty="0" smtClean="0"/>
              <a:t>		- v </a:t>
            </a:r>
            <a:r>
              <a:rPr lang="cs-CZ" sz="1600" dirty="0" err="1" smtClean="0"/>
              <a:t>subtelomerických</a:t>
            </a:r>
            <a:r>
              <a:rPr lang="cs-CZ" sz="1600" dirty="0" smtClean="0"/>
              <a:t> oblastech </a:t>
            </a:r>
          </a:p>
          <a:p>
            <a:pPr marL="0" lvl="4" indent="0" algn="just">
              <a:lnSpc>
                <a:spcPct val="110000"/>
              </a:lnSpc>
              <a:buNone/>
            </a:pPr>
            <a:r>
              <a:rPr lang="cs-CZ" sz="1600" dirty="0" smtClean="0"/>
              <a:t>		- genetické </a:t>
            </a:r>
            <a:r>
              <a:rPr lang="cs-CZ" sz="1600" dirty="0" err="1" smtClean="0"/>
              <a:t>markery</a:t>
            </a: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/>
          </a:p>
          <a:p>
            <a:pPr marL="342900" lvl="4" indent="-342900" algn="just">
              <a:lnSpc>
                <a:spcPct val="110000"/>
              </a:lnSpc>
              <a:buNone/>
            </a:pPr>
            <a:endParaRPr lang="cs-CZ" sz="1600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cs-CZ" sz="1600" dirty="0" err="1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endParaRPr lang="en-GB" sz="1600" dirty="0" smtClean="0"/>
          </a:p>
        </p:txBody>
      </p:sp>
      <p:pic>
        <p:nvPicPr>
          <p:cNvPr id="4" name="Picture 13" descr="sate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99437" y="1132656"/>
            <a:ext cx="2520280" cy="230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t="26859" r="35760" b="26938"/>
          <a:stretch>
            <a:fillRect/>
          </a:stretch>
        </p:blipFill>
        <p:spPr bwMode="auto">
          <a:xfrm>
            <a:off x="5868144" y="3561942"/>
            <a:ext cx="2799120" cy="31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DNAfingerprint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16" y="3717032"/>
            <a:ext cx="3951706" cy="301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9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85860"/>
            <a:ext cx="7721599" cy="53578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</a:pPr>
            <a:r>
              <a:rPr lang="cs-CZ" sz="1600" b="1" dirty="0" err="1" smtClean="0"/>
              <a:t>Huntingtonova</a:t>
            </a:r>
            <a:r>
              <a:rPr lang="cs-CZ" sz="1600" b="1" dirty="0" smtClean="0"/>
              <a:t> chorea</a:t>
            </a:r>
            <a:r>
              <a:rPr lang="cs-CZ" sz="1600" dirty="0" smtClean="0"/>
              <a:t>, fatální neurologické onemocnění s nástupem v dospělosti, projevující se jako demence s </a:t>
            </a:r>
            <a:r>
              <a:rPr lang="cs-CZ" sz="1600" dirty="0" err="1" smtClean="0"/>
              <a:t>extrapyramidovou</a:t>
            </a:r>
            <a:r>
              <a:rPr lang="cs-CZ" sz="1600" dirty="0" smtClean="0"/>
              <a:t> poruchou motoriky. V genu pro </a:t>
            </a:r>
            <a:r>
              <a:rPr lang="cs-CZ" sz="1600" b="1" dirty="0" err="1" smtClean="0">
                <a:solidFill>
                  <a:srgbClr val="D60093"/>
                </a:solidFill>
              </a:rPr>
              <a:t>huntingtin</a:t>
            </a:r>
            <a:r>
              <a:rPr lang="cs-CZ" sz="1600" dirty="0" smtClean="0"/>
              <a:t> je </a:t>
            </a:r>
            <a:r>
              <a:rPr lang="cs-CZ" sz="1600" dirty="0" err="1" smtClean="0"/>
              <a:t>repetitivní</a:t>
            </a:r>
            <a:r>
              <a:rPr lang="cs-CZ" sz="1600" dirty="0" smtClean="0"/>
              <a:t> sekvence (CAG)</a:t>
            </a:r>
            <a:r>
              <a:rPr lang="cs-CZ" sz="1600" baseline="-25000" dirty="0" smtClean="0"/>
              <a:t>n</a:t>
            </a:r>
            <a:r>
              <a:rPr lang="cs-CZ" sz="1600" dirty="0" smtClean="0"/>
              <a:t>, která kóduje úsek bílkoviny tvořený zbytky </a:t>
            </a:r>
            <a:r>
              <a:rPr lang="cs-CZ" sz="1600" dirty="0" err="1" smtClean="0"/>
              <a:t>glutaminu</a:t>
            </a:r>
            <a:r>
              <a:rPr lang="cs-CZ" sz="1600" dirty="0" smtClean="0"/>
              <a:t> (</a:t>
            </a:r>
            <a:r>
              <a:rPr lang="cs-CZ" sz="1600" dirty="0" err="1" smtClean="0"/>
              <a:t>polyglutaminový</a:t>
            </a:r>
            <a:r>
              <a:rPr lang="cs-CZ" sz="1600" dirty="0" smtClean="0"/>
              <a:t> úsek, </a:t>
            </a:r>
            <a:r>
              <a:rPr lang="cs-CZ" sz="1600" dirty="0" err="1" smtClean="0"/>
              <a:t>polyglutamine</a:t>
            </a:r>
            <a:r>
              <a:rPr lang="cs-CZ" sz="1600" dirty="0" smtClean="0"/>
              <a:t> </a:t>
            </a:r>
            <a:r>
              <a:rPr lang="cs-CZ" sz="1600" dirty="0" err="1" smtClean="0"/>
              <a:t>tract</a:t>
            </a:r>
            <a:r>
              <a:rPr lang="cs-CZ" sz="1600" dirty="0" smtClean="0"/>
              <a:t>). Za normálních okolností mají lidé méně než 20 </a:t>
            </a:r>
            <a:r>
              <a:rPr lang="cs-CZ" sz="1600" dirty="0" err="1" smtClean="0"/>
              <a:t>trinukleotidů</a:t>
            </a:r>
            <a:r>
              <a:rPr lang="cs-CZ" sz="1600" dirty="0" smtClean="0"/>
              <a:t> CAG a tedy i </a:t>
            </a:r>
            <a:r>
              <a:rPr lang="cs-CZ" sz="1600" dirty="0" err="1" smtClean="0"/>
              <a:t>glutaminů</a:t>
            </a:r>
            <a:r>
              <a:rPr lang="cs-CZ" sz="1600" dirty="0" smtClean="0"/>
              <a:t> v </a:t>
            </a:r>
            <a:r>
              <a:rPr lang="cs-CZ" sz="1600" dirty="0" err="1" smtClean="0"/>
              <a:t>huntingtinu</a:t>
            </a:r>
            <a:r>
              <a:rPr lang="cs-CZ" sz="1600" dirty="0" smtClean="0"/>
              <a:t>, kde tyto tvoří důležitou doménu pro interakce s jinými proteiny. Pokud se však mutací toto množství zvětší nad 30 </a:t>
            </a:r>
            <a:r>
              <a:rPr lang="cs-CZ" sz="1600" dirty="0" err="1" smtClean="0"/>
              <a:t>glutaminů</a:t>
            </a:r>
            <a:r>
              <a:rPr lang="cs-CZ" sz="1600" dirty="0" smtClean="0"/>
              <a:t>, protein nepracuje správně s výsledným progresivním odumíráním neuronů v </a:t>
            </a:r>
            <a:r>
              <a:rPr lang="cs-CZ" sz="1600" dirty="0" err="1" smtClean="0"/>
              <a:t>nucleus</a:t>
            </a:r>
            <a:r>
              <a:rPr lang="cs-CZ" sz="1600" dirty="0" smtClean="0"/>
              <a:t> </a:t>
            </a:r>
            <a:r>
              <a:rPr lang="cs-CZ" sz="1600" dirty="0" err="1" smtClean="0"/>
              <a:t>caudatus</a:t>
            </a:r>
            <a:r>
              <a:rPr lang="cs-CZ" sz="1600" dirty="0" smtClean="0"/>
              <a:t>. </a:t>
            </a:r>
          </a:p>
          <a:p>
            <a:pPr algn="just">
              <a:lnSpc>
                <a:spcPct val="130000"/>
              </a:lnSpc>
            </a:pPr>
            <a:r>
              <a:rPr lang="cs-CZ" sz="1600" b="1" dirty="0" smtClean="0"/>
              <a:t>myotonické dystrofie </a:t>
            </a:r>
            <a:r>
              <a:rPr lang="cs-CZ" sz="1600" dirty="0" smtClean="0"/>
              <a:t>(svalová dystrofie se svalovou slabostí provázenou paradoxně zvýšeným svalovým tonem) se nachází patologická expanze </a:t>
            </a:r>
            <a:r>
              <a:rPr lang="cs-CZ" sz="1600" dirty="0" err="1" smtClean="0"/>
              <a:t>trinukleotidu</a:t>
            </a:r>
            <a:r>
              <a:rPr lang="cs-CZ" sz="1600" dirty="0" smtClean="0"/>
              <a:t> CTG v 3´ nepřekládané oblasti genu DMPK (</a:t>
            </a:r>
            <a:r>
              <a:rPr lang="cs-CZ" sz="1600" dirty="0" err="1" smtClean="0"/>
              <a:t>dystrophia</a:t>
            </a:r>
            <a:r>
              <a:rPr lang="cs-CZ" sz="1600" dirty="0" smtClean="0"/>
              <a:t> </a:t>
            </a:r>
            <a:r>
              <a:rPr lang="cs-CZ" sz="1600" dirty="0" err="1" smtClean="0"/>
              <a:t>myotonica</a:t>
            </a:r>
            <a:r>
              <a:rPr lang="cs-CZ" sz="1600" dirty="0" smtClean="0"/>
              <a:t> protein </a:t>
            </a:r>
            <a:r>
              <a:rPr lang="cs-CZ" sz="1600" dirty="0" err="1" smtClean="0"/>
              <a:t>kinase</a:t>
            </a:r>
            <a:r>
              <a:rPr lang="cs-CZ" sz="1600" dirty="0" smtClean="0"/>
              <a:t>). Mutantní </a:t>
            </a:r>
            <a:r>
              <a:rPr lang="cs-CZ" sz="1600" dirty="0" err="1" smtClean="0"/>
              <a:t>mRNA</a:t>
            </a:r>
            <a:r>
              <a:rPr lang="cs-CZ" sz="1600" dirty="0" smtClean="0"/>
              <a:t> má sama o sobě patogenní potenciál. </a:t>
            </a:r>
          </a:p>
          <a:p>
            <a:pPr algn="just">
              <a:lnSpc>
                <a:spcPct val="130000"/>
              </a:lnSpc>
            </a:pPr>
            <a:endParaRPr lang="cs-CZ" sz="1600" dirty="0" smtClean="0"/>
          </a:p>
          <a:p>
            <a:pPr algn="just">
              <a:lnSpc>
                <a:spcPct val="130000"/>
              </a:lnSpc>
            </a:pPr>
            <a:r>
              <a:rPr lang="cs-CZ" sz="1600" dirty="0" smtClean="0"/>
              <a:t>expanze </a:t>
            </a:r>
            <a:r>
              <a:rPr lang="cs-CZ" sz="1600" dirty="0" err="1" smtClean="0"/>
              <a:t>trinukleotidových</a:t>
            </a:r>
            <a:r>
              <a:rPr lang="cs-CZ" sz="1600" dirty="0" smtClean="0"/>
              <a:t> repetic</a:t>
            </a:r>
          </a:p>
          <a:p>
            <a:pPr algn="just">
              <a:lnSpc>
                <a:spcPct val="130000"/>
              </a:lnSpc>
            </a:pPr>
            <a:r>
              <a:rPr lang="cs-CZ" sz="1600" dirty="0" err="1" smtClean="0"/>
              <a:t>autosomálně</a:t>
            </a:r>
            <a:r>
              <a:rPr lang="cs-CZ" sz="1600" dirty="0" smtClean="0"/>
              <a:t> dominantní choroby</a:t>
            </a:r>
            <a:endParaRPr lang="en-GB" sz="1600" dirty="0" smtClean="0"/>
          </a:p>
        </p:txBody>
      </p:sp>
      <p:pic>
        <p:nvPicPr>
          <p:cNvPr id="22530" name="Picture 2" descr="http://hihg.med.miami.edu/code/http/modules/education/Design/images/Slide20101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3366"/>
              </a:clrFrom>
              <a:clrTo>
                <a:srgbClr val="0033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5297550"/>
            <a:ext cx="1570496" cy="1346139"/>
          </a:xfrm>
          <a:prstGeom prst="rect">
            <a:avLst/>
          </a:prstGeom>
          <a:noFill/>
        </p:spPr>
      </p:pic>
      <p:pic>
        <p:nvPicPr>
          <p:cNvPr id="22534" name="Picture 6" descr="Cross section of a brain showing undulating tissues with gaps between them, there are two large gaps evenly spaced about the cen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4198" y="5297550"/>
            <a:ext cx="1087372" cy="1359216"/>
          </a:xfrm>
          <a:prstGeom prst="rect">
            <a:avLst/>
          </a:prstGeom>
          <a:noFill/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85860"/>
            <a:ext cx="7721599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err="1" smtClean="0"/>
              <a:t>mtDNA</a:t>
            </a:r>
            <a:endParaRPr lang="cs-CZ" sz="1600" b="1" dirty="0" smtClean="0"/>
          </a:p>
          <a:p>
            <a:pPr algn="just"/>
            <a:r>
              <a:rPr lang="cs-CZ" sz="1600" dirty="0" smtClean="0"/>
              <a:t>původ: </a:t>
            </a:r>
            <a:r>
              <a:rPr lang="cs-CZ" sz="1600" dirty="0" err="1" smtClean="0"/>
              <a:t>alfaproteobakterie</a:t>
            </a:r>
            <a:r>
              <a:rPr lang="cs-CZ" sz="1600" dirty="0" smtClean="0"/>
              <a:t> pohlcena eukaryotickou buňkou</a:t>
            </a:r>
          </a:p>
          <a:p>
            <a:pPr algn="just"/>
            <a:r>
              <a:rPr lang="cs-CZ" sz="1600" dirty="0" smtClean="0"/>
              <a:t>mnoho genů během evoluce bylo z </a:t>
            </a:r>
            <a:r>
              <a:rPr lang="cs-CZ" sz="1600" dirty="0" err="1" smtClean="0"/>
              <a:t>mtDNA</a:t>
            </a:r>
            <a:r>
              <a:rPr lang="cs-CZ" sz="1600" dirty="0" smtClean="0"/>
              <a:t> horizontálně přeneseno do buněčného jádra (geny v jádře kódující různé mitochondriální proteiny silně připomínají bakteriální proteiny)</a:t>
            </a:r>
          </a:p>
          <a:p>
            <a:pPr algn="just"/>
            <a:r>
              <a:rPr lang="cs-CZ" sz="1600" dirty="0" smtClean="0"/>
              <a:t>~ 16,5 tisíce </a:t>
            </a:r>
            <a:r>
              <a:rPr lang="cs-CZ" sz="1600" dirty="0" err="1" smtClean="0"/>
              <a:t>bp</a:t>
            </a:r>
            <a:endParaRPr lang="cs-CZ" sz="1600" dirty="0" smtClean="0"/>
          </a:p>
          <a:p>
            <a:pPr algn="just"/>
            <a:r>
              <a:rPr lang="cs-CZ" sz="1600" dirty="0" smtClean="0"/>
              <a:t>kóduje 37 genů </a:t>
            </a:r>
          </a:p>
          <a:p>
            <a:pPr lvl="1" algn="just">
              <a:buFont typeface="Courier New" pitchFamily="49" charset="0"/>
              <a:buChar char="o"/>
            </a:pPr>
            <a:r>
              <a:rPr lang="cs-CZ" sz="1600" dirty="0" smtClean="0"/>
              <a:t>24 genů pro různou nekódující RNA</a:t>
            </a:r>
          </a:p>
          <a:p>
            <a:pPr lvl="1" algn="just">
              <a:buFont typeface="Courier New" pitchFamily="49" charset="0"/>
              <a:buChar char="o"/>
            </a:pPr>
            <a:r>
              <a:rPr lang="cs-CZ" sz="1600" dirty="0" smtClean="0"/>
              <a:t>13 genů kóduje vlastní mitochondriální polypeptidy zapojené v mitochondriálních procesech (využívány během oxidativní fosforylace)</a:t>
            </a:r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/>
            <a:r>
              <a:rPr lang="cs-CZ" sz="1600" dirty="0" err="1" smtClean="0"/>
              <a:t>maternální</a:t>
            </a:r>
            <a:r>
              <a:rPr lang="cs-CZ" sz="1600" dirty="0" smtClean="0"/>
              <a:t> dědičnost - není </a:t>
            </a:r>
            <a:r>
              <a:rPr lang="cs-CZ" sz="1600" dirty="0"/>
              <a:t>pouhým důsledkem nepoměru počtu mitochondrií lidského </a:t>
            </a:r>
            <a:r>
              <a:rPr lang="cs-CZ" sz="1600" dirty="0" err="1"/>
              <a:t>oocytu</a:t>
            </a:r>
            <a:r>
              <a:rPr lang="cs-CZ" sz="1600" dirty="0"/>
              <a:t> (cca 100 000) a spermie (50-70), ale předpokládá se aktivní proces, který po oplození zlikviduje mitochondrie </a:t>
            </a:r>
            <a:r>
              <a:rPr lang="cs-CZ" sz="1600" dirty="0" err="1"/>
              <a:t>paternálního</a:t>
            </a:r>
            <a:r>
              <a:rPr lang="cs-CZ" sz="1600" dirty="0"/>
              <a:t> </a:t>
            </a:r>
            <a:r>
              <a:rPr lang="cs-CZ" sz="1600" dirty="0" smtClean="0"/>
              <a:t>původu</a:t>
            </a:r>
          </a:p>
        </p:txBody>
      </p:sp>
      <p:sp>
        <p:nvSpPr>
          <p:cNvPr id="21510" name="AutoShape 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2" name="AutoShape 8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4" name="AutoShape 10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6" name="AutoShape 12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8" name="AutoShape 14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1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85860"/>
            <a:ext cx="7721599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err="1" smtClean="0">
                <a:latin typeface="+mj-lt"/>
              </a:rPr>
              <a:t>mtDNA</a:t>
            </a:r>
            <a:endParaRPr lang="cs-CZ" sz="16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frekvence </a:t>
            </a:r>
            <a:r>
              <a:rPr lang="cs-CZ" sz="1600" dirty="0">
                <a:latin typeface="+mj-lt"/>
              </a:rPr>
              <a:t>mutací je u mitochondrií 10-20x vyšší než u jaderné </a:t>
            </a:r>
            <a:r>
              <a:rPr lang="cs-CZ" sz="1600" dirty="0" smtClean="0">
                <a:latin typeface="+mj-lt"/>
              </a:rPr>
              <a:t>DNA </a:t>
            </a:r>
          </a:p>
          <a:p>
            <a:pPr algn="just"/>
            <a:r>
              <a:rPr lang="cs-CZ" sz="1600" dirty="0" smtClean="0">
                <a:latin typeface="+mj-lt"/>
                <a:cs typeface="Times New Roman"/>
              </a:rPr>
              <a:t>→ </a:t>
            </a:r>
            <a:r>
              <a:rPr lang="cs-CZ" sz="1600" b="1" dirty="0" err="1" smtClean="0">
                <a:latin typeface="+mj-lt"/>
              </a:rPr>
              <a:t>heteroplazmie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= smíšená </a:t>
            </a:r>
            <a:r>
              <a:rPr lang="cs-CZ" sz="1600" dirty="0">
                <a:latin typeface="+mj-lt"/>
              </a:rPr>
              <a:t>populace s více variantami </a:t>
            </a:r>
            <a:r>
              <a:rPr lang="cs-CZ" sz="1600" dirty="0" err="1" smtClean="0">
                <a:latin typeface="+mj-lt"/>
              </a:rPr>
              <a:t>mtDNA</a:t>
            </a:r>
            <a:r>
              <a:rPr lang="cs-CZ" sz="1600" dirty="0" smtClean="0">
                <a:latin typeface="+mj-lt"/>
              </a:rPr>
              <a:t>, pokud </a:t>
            </a:r>
            <a:r>
              <a:rPr lang="cs-CZ" sz="1600" dirty="0">
                <a:latin typeface="+mj-lt"/>
              </a:rPr>
              <a:t>je </a:t>
            </a:r>
            <a:r>
              <a:rPr lang="cs-CZ" sz="1600" dirty="0" err="1">
                <a:latin typeface="+mj-lt"/>
              </a:rPr>
              <a:t>heteroplazmická</a:t>
            </a:r>
            <a:r>
              <a:rPr lang="cs-CZ" sz="1600" dirty="0">
                <a:latin typeface="+mj-lt"/>
              </a:rPr>
              <a:t> mutace zděděna nebo k ní dojde v časných fázích embryogeneze, normální i mutovaná varianta jsou náhodně předávány při buněčném dělení </a:t>
            </a:r>
            <a:r>
              <a:rPr lang="cs-CZ" sz="1600" dirty="0" err="1">
                <a:latin typeface="+mj-lt"/>
              </a:rPr>
              <a:t>dceřinným</a:t>
            </a:r>
            <a:r>
              <a:rPr lang="cs-CZ" sz="1600" dirty="0">
                <a:latin typeface="+mj-lt"/>
              </a:rPr>
              <a:t> buňkám (mitotická i meiotická </a:t>
            </a:r>
            <a:r>
              <a:rPr lang="cs-CZ" sz="1600" dirty="0" smtClean="0">
                <a:latin typeface="+mj-lt"/>
              </a:rPr>
              <a:t>segregace)</a:t>
            </a:r>
          </a:p>
          <a:p>
            <a:pPr algn="just"/>
            <a:r>
              <a:rPr lang="cs-CZ" sz="1600" dirty="0">
                <a:latin typeface="+mj-lt"/>
              </a:rPr>
              <a:t>d</a:t>
            </a:r>
            <a:r>
              <a:rPr lang="cs-CZ" sz="1600" dirty="0" smtClean="0">
                <a:latin typeface="+mj-lt"/>
              </a:rPr>
              <a:t>istribuce </a:t>
            </a:r>
            <a:r>
              <a:rPr lang="cs-CZ" sz="1600" dirty="0">
                <a:latin typeface="+mj-lt"/>
              </a:rPr>
              <a:t>a zastoupení mutované </a:t>
            </a:r>
            <a:r>
              <a:rPr lang="cs-CZ" sz="1600" dirty="0" err="1">
                <a:latin typeface="+mj-lt"/>
              </a:rPr>
              <a:t>mtDNA</a:t>
            </a:r>
            <a:r>
              <a:rPr lang="cs-CZ" sz="1600" dirty="0">
                <a:latin typeface="+mj-lt"/>
              </a:rPr>
              <a:t> v jednotlivých orgánech jsou proto patrně závislé na čase a vzniku mutace a rovněž na typu postižené </a:t>
            </a:r>
            <a:r>
              <a:rPr lang="cs-CZ" sz="1600" dirty="0" smtClean="0">
                <a:latin typeface="+mj-lt"/>
              </a:rPr>
              <a:t>buňky </a:t>
            </a:r>
          </a:p>
          <a:p>
            <a:pPr marL="457200" lvl="1" indent="0" algn="just">
              <a:buNone/>
            </a:pPr>
            <a:endParaRPr lang="cs-CZ" sz="1600" dirty="0" smtClean="0"/>
          </a:p>
          <a:p>
            <a:pPr algn="just">
              <a:buNone/>
            </a:pPr>
            <a:endParaRPr lang="en-GB" dirty="0"/>
          </a:p>
        </p:txBody>
      </p:sp>
      <p:sp>
        <p:nvSpPr>
          <p:cNvPr id="21510" name="AutoShape 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2" name="AutoShape 8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4" name="AutoShape 10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6" name="AutoShape 12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8" name="AutoShape 14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1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obr1" descr="Typický rodokmen pro onemocnění s mitochondriální dědičností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BEBDC"/>
              </a:clrFrom>
              <a:clrTo>
                <a:srgbClr val="CBEBDC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979712" y="3861048"/>
            <a:ext cx="5328592" cy="1763644"/>
          </a:xfrm>
          <a:prstGeom prst="rect">
            <a:avLst/>
          </a:prstGeom>
          <a:noFill/>
        </p:spPr>
      </p:pic>
      <p:pic>
        <p:nvPicPr>
          <p:cNvPr id="11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37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88586" cy="1143000"/>
          </a:xfrm>
        </p:spPr>
        <p:txBody>
          <a:bodyPr/>
          <a:lstStyle/>
          <a:p>
            <a:r>
              <a:rPr lang="cs-CZ" dirty="0" smtClean="0"/>
              <a:t>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85860"/>
            <a:ext cx="7721599" cy="504351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err="1" smtClean="0"/>
              <a:t>mtDNA</a:t>
            </a:r>
            <a:endParaRPr lang="cs-CZ" sz="1600" b="1" dirty="0" smtClean="0"/>
          </a:p>
          <a:p>
            <a:pPr algn="just"/>
            <a:r>
              <a:rPr lang="cs-CZ" sz="1600" dirty="0" smtClean="0"/>
              <a:t>na základě </a:t>
            </a:r>
            <a:r>
              <a:rPr lang="cs-CZ" sz="1600" dirty="0" err="1" smtClean="0"/>
              <a:t>mtDNA</a:t>
            </a:r>
            <a:r>
              <a:rPr lang="cs-CZ" sz="1600" dirty="0" smtClean="0"/>
              <a:t> určena migrace lidstva - „mitochondriální Eva“, která žila ~ před 140 000 lety v místech dnešní Etiopie, Keni nebo Tanzanie</a:t>
            </a:r>
            <a:endParaRPr lang="en-GB" sz="1600" dirty="0" smtClean="0"/>
          </a:p>
          <a:p>
            <a:pPr lvl="1" algn="just">
              <a:buFont typeface="Courier New" pitchFamily="49" charset="0"/>
              <a:buChar char="o"/>
            </a:pPr>
            <a:endParaRPr lang="cs-CZ" sz="1600" dirty="0" smtClean="0"/>
          </a:p>
          <a:p>
            <a:pPr algn="just">
              <a:buNone/>
            </a:pPr>
            <a:endParaRPr lang="en-GB" dirty="0"/>
          </a:p>
        </p:txBody>
      </p:sp>
      <p:pic>
        <p:nvPicPr>
          <p:cNvPr id="21508" name="Picture 4" descr="http://4.bp.blogspot.com/_oUc6WpOAwto/TG3NIvuujhI/AAAAAAAAZ68/8tW--8-B5Qs/s1600/migration_map_tu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413"/>
          <a:stretch>
            <a:fillRect/>
          </a:stretch>
        </p:blipFill>
        <p:spPr bwMode="auto">
          <a:xfrm>
            <a:off x="4211960" y="3140968"/>
            <a:ext cx="4533826" cy="2375756"/>
          </a:xfrm>
          <a:prstGeom prst="rect">
            <a:avLst/>
          </a:prstGeom>
          <a:noFill/>
        </p:spPr>
      </p:pic>
      <p:sp>
        <p:nvSpPr>
          <p:cNvPr id="21510" name="AutoShape 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2" name="AutoShape 8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4" name="AutoShape 10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6" name="AutoShape 12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18" name="AutoShape 14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16" descr="http://www.ganfyd.org/images/d/d6/Human_Mitochondrial_DNA_e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22" name="Picture 18" descr="Image:Human Mitochondrial DNA en.sv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3274096"/>
            <a:ext cx="2750624" cy="2224225"/>
          </a:xfrm>
          <a:prstGeom prst="rect">
            <a:avLst/>
          </a:prstGeom>
          <a:noFill/>
        </p:spPr>
      </p:pic>
      <p:pic>
        <p:nvPicPr>
          <p:cNvPr id="12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8178799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Struktura </a:t>
            </a:r>
            <a:r>
              <a:rPr lang="cs-CZ" sz="2800" dirty="0" smtClean="0">
                <a:solidFill>
                  <a:schemeClr val="bg1"/>
                </a:solidFill>
              </a:rPr>
              <a:t>lidského genomu 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rgbClr val="D60093"/>
                </a:solidFill>
              </a:rPr>
              <a:t>Reakce lidského genomu na </a:t>
            </a:r>
            <a:r>
              <a:rPr lang="cs-CZ" sz="2800" dirty="0">
                <a:solidFill>
                  <a:srgbClr val="D60093"/>
                </a:solidFill>
              </a:rPr>
              <a:t>vlivy </a:t>
            </a:r>
            <a:r>
              <a:rPr lang="cs-CZ" sz="2800" dirty="0" smtClean="0">
                <a:solidFill>
                  <a:srgbClr val="D60093"/>
                </a:solidFill>
              </a:rPr>
              <a:t>prostředí. </a:t>
            </a:r>
            <a:r>
              <a:rPr lang="cs-CZ" sz="2800" dirty="0" err="1" smtClean="0">
                <a:solidFill>
                  <a:srgbClr val="D60093"/>
                </a:solidFill>
              </a:rPr>
              <a:t>Exonové</a:t>
            </a:r>
            <a:r>
              <a:rPr lang="cs-CZ" sz="2800" dirty="0">
                <a:solidFill>
                  <a:srgbClr val="D60093"/>
                </a:solidFill>
              </a:rPr>
              <a:t>, intronové a </a:t>
            </a:r>
            <a:r>
              <a:rPr lang="cs-CZ" sz="2800" dirty="0" smtClean="0">
                <a:solidFill>
                  <a:srgbClr val="D60093"/>
                </a:solidFill>
              </a:rPr>
              <a:t>promotorové mutace</a:t>
            </a:r>
          </a:p>
          <a:p>
            <a:pPr>
              <a:buNone/>
            </a:pPr>
            <a:endParaRPr lang="cs-CZ" sz="2800" dirty="0" smtClean="0"/>
          </a:p>
          <a:p>
            <a:r>
              <a:rPr lang="cs-CZ" sz="2800" dirty="0" err="1" smtClean="0"/>
              <a:t>Monogenní</a:t>
            </a:r>
            <a:r>
              <a:rPr lang="cs-CZ" sz="2800" dirty="0" smtClean="0"/>
              <a:t> </a:t>
            </a:r>
            <a:r>
              <a:rPr lang="cs-CZ" sz="2800" dirty="0"/>
              <a:t>a polygenní </a:t>
            </a:r>
            <a:r>
              <a:rPr lang="cs-CZ" sz="2800" dirty="0" smtClean="0"/>
              <a:t>choroby a vztah </a:t>
            </a:r>
            <a:r>
              <a:rPr lang="cs-CZ" sz="2800" dirty="0" err="1" smtClean="0"/>
              <a:t>multigenních</a:t>
            </a:r>
            <a:r>
              <a:rPr lang="cs-CZ" sz="2800" dirty="0" smtClean="0"/>
              <a:t> </a:t>
            </a:r>
            <a:r>
              <a:rPr lang="cs-CZ" sz="2800" dirty="0"/>
              <a:t>nemocí a </a:t>
            </a:r>
            <a:r>
              <a:rPr lang="cs-CZ" sz="2800" dirty="0" smtClean="0"/>
              <a:t>prostředí</a:t>
            </a:r>
          </a:p>
          <a:p>
            <a:endParaRPr lang="cs-CZ" sz="2800" dirty="0"/>
          </a:p>
          <a:p>
            <a:r>
              <a:rPr lang="cs-CZ" sz="2800" dirty="0"/>
              <a:t>Genetické studie a klinická </a:t>
            </a:r>
            <a:r>
              <a:rPr lang="cs-CZ" sz="2800" dirty="0" smtClean="0"/>
              <a:t>genetika</a:t>
            </a:r>
          </a:p>
          <a:p>
            <a:endParaRPr lang="cs-CZ" sz="2800" dirty="0"/>
          </a:p>
          <a:p>
            <a:r>
              <a:rPr lang="cs-CZ" sz="2800" dirty="0" smtClean="0"/>
              <a:t>Genové terapie a </a:t>
            </a:r>
            <a:r>
              <a:rPr lang="cs-CZ" sz="2800" dirty="0" err="1" smtClean="0"/>
              <a:t>farmakogenetika</a:t>
            </a:r>
            <a:r>
              <a:rPr lang="cs-CZ" sz="2800" dirty="0" smtClean="0"/>
              <a:t>/genomika</a:t>
            </a: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prostředí na lidský genom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7731943" cy="4525963"/>
          </a:xfrm>
        </p:spPr>
        <p:txBody>
          <a:bodyPr>
            <a:normAutofit/>
          </a:bodyPr>
          <a:lstStyle/>
          <a:p>
            <a:pPr algn="just"/>
            <a:r>
              <a:rPr lang="en-GB" sz="1600" dirty="0" err="1" smtClean="0">
                <a:latin typeface="+mj-lt"/>
              </a:rPr>
              <a:t>Genetická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výbava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jedince</a:t>
            </a:r>
            <a:r>
              <a:rPr lang="en-GB" sz="1600" dirty="0" smtClean="0">
                <a:latin typeface="+mj-lt"/>
              </a:rPr>
              <a:t> je </a:t>
            </a:r>
            <a:r>
              <a:rPr lang="en-GB" sz="1600" dirty="0" err="1" smtClean="0">
                <a:latin typeface="+mj-lt"/>
              </a:rPr>
              <a:t>zadána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okamžiku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zplození</a:t>
            </a:r>
            <a:r>
              <a:rPr lang="en-GB" sz="1600" dirty="0" smtClean="0">
                <a:latin typeface="+mj-lt"/>
              </a:rPr>
              <a:t>, ale </a:t>
            </a:r>
            <a:r>
              <a:rPr lang="en-GB" sz="1600" dirty="0" err="1" smtClean="0">
                <a:latin typeface="+mj-lt"/>
              </a:rPr>
              <a:t>není</a:t>
            </a:r>
            <a:r>
              <a:rPr lang="en-GB" sz="1600" dirty="0" smtClean="0">
                <a:latin typeface="+mj-lt"/>
              </a:rPr>
              <a:t> pro </a:t>
            </a:r>
            <a:r>
              <a:rPr lang="en-GB" sz="1600" dirty="0" err="1" smtClean="0">
                <a:latin typeface="+mj-lt"/>
              </a:rPr>
              <a:t>další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život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konečná</a:t>
            </a:r>
            <a:r>
              <a:rPr lang="cs-CZ" sz="1600" dirty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- 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průběhu</a:t>
            </a:r>
            <a:r>
              <a:rPr lang="en-GB" sz="1600" dirty="0" smtClean="0">
                <a:latin typeface="+mj-lt"/>
              </a:rPr>
              <a:t>  </a:t>
            </a:r>
            <a:r>
              <a:rPr lang="en-GB" sz="1600" dirty="0" err="1" smtClean="0">
                <a:latin typeface="+mj-lt"/>
              </a:rPr>
              <a:t>života</a:t>
            </a:r>
            <a:r>
              <a:rPr lang="en-GB" sz="1600" dirty="0" smtClean="0">
                <a:latin typeface="+mj-lt"/>
              </a:rPr>
              <a:t> se </a:t>
            </a:r>
            <a:r>
              <a:rPr lang="en-GB" sz="1600" dirty="0" err="1" smtClean="0">
                <a:latin typeface="+mj-lt"/>
              </a:rPr>
              <a:t>může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měnit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jak</a:t>
            </a:r>
            <a:r>
              <a:rPr lang="en-GB" sz="1600" dirty="0" smtClean="0">
                <a:latin typeface="+mj-lt"/>
              </a:rPr>
              <a:t> pod </a:t>
            </a:r>
            <a:r>
              <a:rPr lang="en-GB" sz="1600" dirty="0" err="1" smtClean="0">
                <a:latin typeface="+mj-lt"/>
              </a:rPr>
              <a:t>vlivem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četných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faktorů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epigenetických</a:t>
            </a:r>
            <a:r>
              <a:rPr lang="en-GB" sz="1600" i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vlivy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prostředí</a:t>
            </a:r>
            <a:r>
              <a:rPr lang="en-GB" sz="1600" dirty="0" smtClean="0">
                <a:latin typeface="+mj-lt"/>
              </a:rPr>
              <a:t>), </a:t>
            </a:r>
            <a:r>
              <a:rPr lang="en-GB" sz="1600" dirty="0" err="1" smtClean="0">
                <a:latin typeface="+mj-lt"/>
              </a:rPr>
              <a:t>tak</a:t>
            </a:r>
            <a:r>
              <a:rPr lang="en-GB" sz="1600" dirty="0" smtClean="0">
                <a:latin typeface="+mj-lt"/>
              </a:rPr>
              <a:t> pod </a:t>
            </a:r>
            <a:r>
              <a:rPr lang="en-GB" sz="1600" dirty="0" err="1" smtClean="0">
                <a:latin typeface="+mj-lt"/>
              </a:rPr>
              <a:t>vlivem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dalších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faktorů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genetických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(</a:t>
            </a:r>
            <a:r>
              <a:rPr lang="en-GB" sz="1600" dirty="0" err="1" smtClean="0">
                <a:latin typeface="+mj-lt"/>
              </a:rPr>
              <a:t>např</a:t>
            </a:r>
            <a:r>
              <a:rPr lang="en-GB" sz="1600" dirty="0" smtClean="0">
                <a:latin typeface="+mj-lt"/>
              </a:rPr>
              <a:t>. </a:t>
            </a:r>
            <a:r>
              <a:rPr lang="en-GB" sz="1600" dirty="0" err="1" smtClean="0">
                <a:latin typeface="+mj-lt"/>
              </a:rPr>
              <a:t>mutacemi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somatických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buněk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průběhu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maligní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transformace</a:t>
            </a:r>
            <a:r>
              <a:rPr lang="en-GB" sz="1600" dirty="0" smtClean="0">
                <a:latin typeface="+mj-lt"/>
              </a:rPr>
              <a:t>).</a:t>
            </a:r>
            <a:endParaRPr lang="cs-CZ" sz="1600" dirty="0" smtClean="0">
              <a:latin typeface="+mj-lt"/>
            </a:endParaRPr>
          </a:p>
        </p:txBody>
      </p:sp>
      <p:pic>
        <p:nvPicPr>
          <p:cNvPr id="28674" name="Picture 2" descr="http://4.bp.blogspot.com/_PhPp2bIEv5g/R7EztcTjQBI/AAAAAAAAAFg/jTU5nPJAivo/s320/phenotype.png"/>
          <p:cNvPicPr>
            <a:picLocks noChangeAspect="1" noChangeArrowheads="1"/>
          </p:cNvPicPr>
          <p:nvPr/>
        </p:nvPicPr>
        <p:blipFill>
          <a:blip r:embed="rId2"/>
          <a:srcRect l="2112" t="4431" r="2835" b="2511"/>
          <a:stretch>
            <a:fillRect/>
          </a:stretch>
        </p:blipFill>
        <p:spPr bwMode="auto">
          <a:xfrm>
            <a:off x="5652120" y="3068960"/>
            <a:ext cx="3215932" cy="3001536"/>
          </a:xfrm>
          <a:prstGeom prst="rect">
            <a:avLst/>
          </a:prstGeom>
          <a:noFill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965200" y="2880390"/>
            <a:ext cx="4326879" cy="3788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Biologické mutageny: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cs-CZ" sz="1600" dirty="0" smtClean="0">
                <a:latin typeface="+mj-lt"/>
              </a:rPr>
              <a:t>	</a:t>
            </a:r>
            <a:r>
              <a:rPr lang="cs-CZ" sz="1600" dirty="0" err="1" smtClean="0">
                <a:latin typeface="+mj-lt"/>
              </a:rPr>
              <a:t>onkogenní</a:t>
            </a:r>
            <a:r>
              <a:rPr lang="cs-CZ" sz="1600" dirty="0" smtClean="0">
                <a:latin typeface="+mj-lt"/>
              </a:rPr>
              <a:t> viry: adenoviry, herpes viry, virus </a:t>
            </a:r>
            <a:r>
              <a:rPr lang="cs-CZ" sz="1600" dirty="0" err="1" smtClean="0">
                <a:latin typeface="+mj-lt"/>
              </a:rPr>
              <a:t>Epsteina</a:t>
            </a:r>
            <a:r>
              <a:rPr lang="cs-CZ" sz="1600" dirty="0" smtClean="0">
                <a:latin typeface="+mj-lt"/>
              </a:rPr>
              <a:t>-</a:t>
            </a:r>
            <a:r>
              <a:rPr lang="cs-CZ" sz="1600" dirty="0" err="1" smtClean="0">
                <a:latin typeface="+mj-lt"/>
              </a:rPr>
              <a:t>Barrové</a:t>
            </a:r>
            <a:r>
              <a:rPr lang="cs-CZ" sz="1600" dirty="0" smtClean="0">
                <a:latin typeface="+mj-lt"/>
              </a:rPr>
              <a:t>, Rousův </a:t>
            </a:r>
            <a:r>
              <a:rPr lang="cs-CZ" sz="1600" dirty="0" err="1" smtClean="0">
                <a:latin typeface="+mj-lt"/>
              </a:rPr>
              <a:t>sarkomální</a:t>
            </a:r>
            <a:r>
              <a:rPr lang="cs-CZ" sz="1600" dirty="0" smtClean="0">
                <a:latin typeface="+mj-lt"/>
              </a:rPr>
              <a:t> virus a </a:t>
            </a:r>
            <a:r>
              <a:rPr lang="cs-CZ" sz="1600" dirty="0" err="1" smtClean="0">
                <a:latin typeface="+mj-lt"/>
              </a:rPr>
              <a:t>Rauscherův</a:t>
            </a:r>
            <a:r>
              <a:rPr lang="cs-CZ" sz="1600" dirty="0" smtClean="0">
                <a:latin typeface="+mj-lt"/>
              </a:rPr>
              <a:t> virus leukémie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Fyzikální mutageny: 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>
                <a:latin typeface="+mj-lt"/>
              </a:rPr>
              <a:t>	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záření (rentgenové, gama, UV – tvorba </a:t>
            </a:r>
            <a:r>
              <a:rPr kumimoji="0" lang="cs-CZ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thymidinových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dimerů)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Chemické mutageny: </a:t>
            </a: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smtClean="0">
                <a:latin typeface="+mj-lt"/>
              </a:rPr>
              <a:t>	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organické, alkylační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cs-CZ" sz="1600" dirty="0" err="1" smtClean="0">
                <a:latin typeface="+mj-lt"/>
              </a:rPr>
              <a:t>č</a:t>
            </a:r>
            <a:r>
              <a:rPr kumimoji="0" lang="cs-CZ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inidla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lang="cs-CZ" sz="1600" dirty="0" smtClean="0">
                <a:latin typeface="+mj-lt"/>
              </a:rPr>
              <a:t>ATB), 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anorganické látky, alkaloidy, kationty těžkých kovů, peroxidy, dusitany, aromatické chlorované deriváty, volné radikály (O</a:t>
            </a:r>
            <a:r>
              <a:rPr kumimoji="0" lang="cs-CZ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Genetická proměnlivost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1" y="1380324"/>
            <a:ext cx="7721599" cy="4525963"/>
          </a:xfrm>
        </p:spPr>
        <p:txBody>
          <a:bodyPr>
            <a:noAutofit/>
          </a:bodyPr>
          <a:lstStyle/>
          <a:p>
            <a:r>
              <a:rPr lang="cs-CZ" sz="1600" dirty="0" smtClean="0">
                <a:latin typeface="+mj-lt"/>
              </a:rPr>
              <a:t>je zdrojem individuální variability (vytváří se nové kombinace alel):</a:t>
            </a:r>
          </a:p>
          <a:p>
            <a:pPr lvl="1"/>
            <a:r>
              <a:rPr lang="cs-CZ" sz="1600" dirty="0" smtClean="0">
                <a:latin typeface="+mj-lt"/>
              </a:rPr>
              <a:t>segregace alel při vzniku gamet</a:t>
            </a:r>
          </a:p>
          <a:p>
            <a:pPr lvl="1"/>
            <a:r>
              <a:rPr lang="cs-CZ" sz="1600" dirty="0" smtClean="0">
                <a:latin typeface="+mj-lt"/>
              </a:rPr>
              <a:t>rekombinace při crossing-overu</a:t>
            </a:r>
          </a:p>
          <a:p>
            <a:pPr lvl="1"/>
            <a:r>
              <a:rPr lang="cs-CZ" sz="1600" dirty="0" smtClean="0">
                <a:latin typeface="+mj-lt"/>
              </a:rPr>
              <a:t>vznik náhodných kombinací alel při oplození</a:t>
            </a:r>
          </a:p>
          <a:p>
            <a:pPr lvl="1"/>
            <a:endParaRPr lang="cs-CZ" sz="1600" dirty="0" smtClean="0">
              <a:latin typeface="+mj-lt"/>
            </a:endParaRPr>
          </a:p>
          <a:p>
            <a:pPr lvl="1"/>
            <a:endParaRPr lang="cs-CZ" sz="1600" dirty="0" smtClean="0">
              <a:latin typeface="+mj-lt"/>
            </a:endParaRPr>
          </a:p>
          <a:p>
            <a:pPr lvl="1">
              <a:buNone/>
            </a:pPr>
            <a:endParaRPr lang="cs-CZ" sz="1600" dirty="0" smtClean="0">
              <a:latin typeface="+mj-lt"/>
            </a:endParaRPr>
          </a:p>
          <a:p>
            <a:pPr lvl="0"/>
            <a:r>
              <a:rPr lang="cs-CZ" sz="1600" dirty="0" smtClean="0">
                <a:latin typeface="+mj-lt"/>
              </a:rPr>
              <a:t>procesy, při kterých se mění počet alel (mění se kvalita a kvantita genů)</a:t>
            </a:r>
          </a:p>
          <a:p>
            <a:r>
              <a:rPr lang="cs-CZ" sz="1600" b="1" dirty="0" smtClean="0">
                <a:latin typeface="+mj-lt"/>
              </a:rPr>
              <a:t>mutageneze</a:t>
            </a:r>
            <a:r>
              <a:rPr lang="cs-CZ" sz="1600" dirty="0" smtClean="0">
                <a:latin typeface="+mj-lt"/>
              </a:rPr>
              <a:t> = proces vzniku mutací</a:t>
            </a:r>
          </a:p>
          <a:p>
            <a:r>
              <a:rPr lang="cs-CZ" sz="1600" dirty="0" smtClean="0">
                <a:latin typeface="+mj-lt"/>
              </a:rPr>
              <a:t>mutace = náhodné změny genotypu, změna genetické informace, poměrně vzácné</a:t>
            </a:r>
          </a:p>
          <a:p>
            <a:pPr>
              <a:buNone/>
            </a:pPr>
            <a:endParaRPr lang="cs-CZ" sz="1600" dirty="0" smtClean="0">
              <a:latin typeface="+mj-lt"/>
            </a:endParaRPr>
          </a:p>
          <a:p>
            <a:pPr>
              <a:buNone/>
            </a:pPr>
            <a:r>
              <a:rPr lang="cs-CZ" sz="1600" dirty="0" smtClean="0">
                <a:latin typeface="+mj-lt"/>
              </a:rPr>
              <a:t>Typy mutací (indukované  nebo spontánní, ty mají četnost ~10</a:t>
            </a:r>
            <a:r>
              <a:rPr lang="cs-CZ" sz="1600" baseline="30000" dirty="0" smtClean="0">
                <a:latin typeface="+mj-lt"/>
              </a:rPr>
              <a:t>-7</a:t>
            </a:r>
            <a:r>
              <a:rPr lang="cs-CZ" sz="1600" dirty="0" smtClean="0">
                <a:latin typeface="+mj-lt"/>
              </a:rPr>
              <a:t>, oprava polymerázou a proteinem p53): </a:t>
            </a:r>
          </a:p>
          <a:p>
            <a:pPr lvl="0"/>
            <a:r>
              <a:rPr lang="cs-CZ" sz="1600" b="1" dirty="0" smtClean="0">
                <a:latin typeface="+mj-lt"/>
              </a:rPr>
              <a:t>Genové mutace</a:t>
            </a:r>
          </a:p>
          <a:p>
            <a:pPr lvl="0"/>
            <a:r>
              <a:rPr lang="cs-CZ" sz="1600" b="1" dirty="0" smtClean="0">
                <a:latin typeface="+mj-lt"/>
              </a:rPr>
              <a:t>Chromozomové mutace = aberace</a:t>
            </a:r>
          </a:p>
          <a:p>
            <a:pPr lvl="0"/>
            <a:r>
              <a:rPr lang="cs-CZ" sz="1600" b="1" dirty="0" smtClean="0">
                <a:latin typeface="+mj-lt"/>
              </a:rPr>
              <a:t>Genomové mutace</a:t>
            </a:r>
          </a:p>
          <a:p>
            <a:endParaRPr lang="en-GB" sz="1600" dirty="0">
              <a:latin typeface="+mj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09600" y="25003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dirty="0" smtClean="0">
                <a:latin typeface="+mj-lt"/>
                <a:ea typeface="+mj-ea"/>
                <a:cs typeface="+mj-cs"/>
              </a:rPr>
              <a:t>Mutace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Genetická uniformita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Autofit/>
          </a:bodyPr>
          <a:lstStyle/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err="1" smtClean="0"/>
              <a:t>Scien</a:t>
            </a:r>
            <a:r>
              <a:rPr lang="cs-CZ" sz="1600" dirty="0" err="1" smtClean="0"/>
              <a:t>ce</a:t>
            </a:r>
            <a:r>
              <a:rPr lang="cs-CZ" sz="1600" dirty="0" smtClean="0"/>
              <a:t>.</a:t>
            </a:r>
            <a:r>
              <a:rPr lang="en-US" sz="1600" dirty="0" smtClean="0"/>
              <a:t>1983 Jul 29;221(4609):459-62.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b="1" dirty="0" smtClean="0"/>
              <a:t>The cheetah is </a:t>
            </a:r>
            <a:r>
              <a:rPr lang="en-US" sz="1600" b="1" dirty="0" err="1" smtClean="0"/>
              <a:t>depauperate</a:t>
            </a:r>
            <a:r>
              <a:rPr lang="en-US" sz="1600" b="1" dirty="0" smtClean="0"/>
              <a:t> in genetic variation.</a:t>
            </a:r>
          </a:p>
          <a:p>
            <a:pPr marL="342900" lvl="3" indent="-342900" fontAlgn="base">
              <a:lnSpc>
                <a:spcPct val="140000"/>
              </a:lnSpc>
              <a:buNone/>
            </a:pPr>
            <a:r>
              <a:rPr lang="en-US" sz="1600" dirty="0" smtClean="0">
                <a:hlinkClick r:id="rId2"/>
              </a:rPr>
              <a:t>O</a:t>
            </a:r>
            <a:r>
              <a:rPr lang="cs-CZ" sz="1600" dirty="0" smtClean="0">
                <a:hlinkClick r:id="rId2"/>
              </a:rPr>
              <a:t>´B</a:t>
            </a:r>
            <a:r>
              <a:rPr lang="en-US" sz="1600" dirty="0" err="1" smtClean="0">
                <a:hlinkClick r:id="rId2"/>
              </a:rPr>
              <a:t>rien</a:t>
            </a:r>
            <a:r>
              <a:rPr lang="en-US" sz="1600" dirty="0" smtClean="0">
                <a:hlinkClick r:id="rId2"/>
              </a:rPr>
              <a:t> SJ</a:t>
            </a:r>
            <a:r>
              <a:rPr lang="en-US" sz="1600" dirty="0" smtClean="0"/>
              <a:t>, </a:t>
            </a:r>
            <a:r>
              <a:rPr lang="en-US" sz="1600" dirty="0" err="1" smtClean="0">
                <a:hlinkClick r:id="rId3"/>
              </a:rPr>
              <a:t>Wildt</a:t>
            </a:r>
            <a:r>
              <a:rPr lang="en-US" sz="1600" dirty="0" smtClean="0">
                <a:hlinkClick r:id="rId3"/>
              </a:rPr>
              <a:t> DE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4"/>
              </a:rPr>
              <a:t>Goldman D</a:t>
            </a:r>
            <a:r>
              <a:rPr lang="en-US" sz="1600" dirty="0" smtClean="0"/>
              <a:t>, </a:t>
            </a:r>
            <a:r>
              <a:rPr lang="en-US" sz="1600" dirty="0" err="1" smtClean="0">
                <a:hlinkClick r:id="rId5"/>
              </a:rPr>
              <a:t>Merril</a:t>
            </a:r>
            <a:r>
              <a:rPr lang="en-US" sz="1600" dirty="0" smtClean="0">
                <a:hlinkClick r:id="rId5"/>
              </a:rPr>
              <a:t> CR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6"/>
              </a:rPr>
              <a:t>Bush M</a:t>
            </a:r>
            <a:r>
              <a:rPr lang="en-US" sz="1600" dirty="0" smtClean="0"/>
              <a:t>.</a:t>
            </a:r>
          </a:p>
          <a:p>
            <a:pPr marL="342900" lvl="3" indent="-342900" algn="just" fontAlgn="base">
              <a:lnSpc>
                <a:spcPct val="140000"/>
              </a:lnSpc>
              <a:buFont typeface="Arial" pitchFamily="34" charset="0"/>
              <a:buChar char="•"/>
            </a:pPr>
            <a:r>
              <a:rPr lang="en-US" sz="1600" dirty="0" smtClean="0"/>
              <a:t>A sample of </a:t>
            </a:r>
            <a:r>
              <a:rPr lang="en-US" sz="1600" b="1" dirty="0" smtClean="0">
                <a:solidFill>
                  <a:srgbClr val="D60093"/>
                </a:solidFill>
              </a:rPr>
              <a:t>55 South African cheetahs</a:t>
            </a:r>
            <a:r>
              <a:rPr lang="en-US" sz="1600" dirty="0" smtClean="0">
                <a:solidFill>
                  <a:srgbClr val="D60093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Acinonyx</a:t>
            </a:r>
            <a:r>
              <a:rPr lang="en-US" sz="1600" dirty="0" smtClean="0"/>
              <a:t> </a:t>
            </a:r>
            <a:r>
              <a:rPr lang="en-US" sz="1600" dirty="0" err="1" smtClean="0"/>
              <a:t>jubatus</a:t>
            </a:r>
            <a:r>
              <a:rPr lang="en-US" sz="1600" dirty="0" smtClean="0"/>
              <a:t> </a:t>
            </a:r>
            <a:r>
              <a:rPr lang="en-US" sz="1600" dirty="0" err="1" smtClean="0"/>
              <a:t>jubatus</a:t>
            </a:r>
            <a:r>
              <a:rPr lang="en-US" sz="1600" dirty="0" smtClean="0"/>
              <a:t>) from two geographically isolated populations in South Africa </a:t>
            </a:r>
            <a:r>
              <a:rPr lang="en-US" sz="1600" b="1" dirty="0" smtClean="0">
                <a:solidFill>
                  <a:srgbClr val="D60093"/>
                </a:solidFill>
              </a:rPr>
              <a:t>were found to be genetically </a:t>
            </a:r>
            <a:r>
              <a:rPr lang="en-US" sz="1600" b="1" dirty="0" err="1" smtClean="0">
                <a:solidFill>
                  <a:srgbClr val="D60093"/>
                </a:solidFill>
              </a:rPr>
              <a:t>monomorphic</a:t>
            </a:r>
            <a:r>
              <a:rPr lang="en-US" sz="1600" b="1" dirty="0" smtClean="0">
                <a:solidFill>
                  <a:srgbClr val="D60093"/>
                </a:solidFill>
              </a:rPr>
              <a:t> at each of 47 </a:t>
            </a:r>
            <a:r>
              <a:rPr lang="en-US" sz="1600" b="1" dirty="0" err="1" smtClean="0">
                <a:solidFill>
                  <a:srgbClr val="D60093"/>
                </a:solidFill>
              </a:rPr>
              <a:t>allozyme</a:t>
            </a:r>
            <a:r>
              <a:rPr lang="en-US" sz="1600" b="1" dirty="0" smtClean="0">
                <a:solidFill>
                  <a:srgbClr val="D60093"/>
                </a:solidFill>
              </a:rPr>
              <a:t> (allelic </a:t>
            </a:r>
            <a:r>
              <a:rPr lang="en-US" sz="1600" b="1" dirty="0" err="1" smtClean="0">
                <a:solidFill>
                  <a:srgbClr val="D60093"/>
                </a:solidFill>
              </a:rPr>
              <a:t>isozyme</a:t>
            </a:r>
            <a:r>
              <a:rPr lang="en-US" sz="1600" b="1" dirty="0" smtClean="0">
                <a:solidFill>
                  <a:srgbClr val="D60093"/>
                </a:solidFill>
              </a:rPr>
              <a:t>) loci</a:t>
            </a:r>
            <a:r>
              <a:rPr lang="en-US" sz="1600" dirty="0" smtClean="0">
                <a:solidFill>
                  <a:srgbClr val="D60093"/>
                </a:solidFill>
              </a:rPr>
              <a:t>. </a:t>
            </a:r>
            <a:r>
              <a:rPr lang="en-US" sz="1600" dirty="0" smtClean="0"/>
              <a:t>Two-dimensional gel electrophoresis of 155 abundant soluble proteins from cheetah fibroblasts also revealed a low frequency of polymorphism (average </a:t>
            </a:r>
            <a:r>
              <a:rPr lang="en-US" sz="1600" dirty="0" err="1" smtClean="0"/>
              <a:t>heterozygosity</a:t>
            </a:r>
            <a:r>
              <a:rPr lang="en-US" sz="1600" dirty="0" smtClean="0"/>
              <a:t>, 0.013). Both estimates are dramatically lower than levels of variation reported in other cats and mammals in general. The extreme </a:t>
            </a:r>
            <a:r>
              <a:rPr lang="en-US" sz="1600" dirty="0" err="1" smtClean="0"/>
              <a:t>monomorphism</a:t>
            </a:r>
            <a:r>
              <a:rPr lang="en-US" sz="1600" dirty="0" smtClean="0"/>
              <a:t> may be a consequence of a demographic contraction of the cheetah (a population bottleneck) in association with a reduced rate of increase in the recent natural history of this endangered species.</a:t>
            </a:r>
          </a:p>
          <a:p>
            <a:endParaRPr lang="en-GB" sz="1600" dirty="0"/>
          </a:p>
        </p:txBody>
      </p:sp>
      <p:pic>
        <p:nvPicPr>
          <p:cNvPr id="1026" name="Picture 2" descr="http://upload.wikimedia.org/wikipedia/commons/thumb/2/28/Tamed_Cheetah_Ancient_Egypt.jpg/180px-Tamed_Cheetah_Ancient_Egyp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528" y="214289"/>
            <a:ext cx="1361259" cy="1376385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1/15/Cheetah_Feb09_02.jpg/250px-Cheetah_Feb09_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357298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292" y="1"/>
            <a:ext cx="8229600" cy="1143000"/>
          </a:xfrm>
        </p:spPr>
        <p:txBody>
          <a:bodyPr/>
          <a:lstStyle/>
          <a:p>
            <a:r>
              <a:rPr lang="cs-CZ" dirty="0" smtClean="0"/>
              <a:t>Genetika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1" y="980728"/>
            <a:ext cx="7639247" cy="5688632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>
                <a:latin typeface="+mj-lt"/>
              </a:rPr>
              <a:t>brněnský kněz a středoškolský profesor </a:t>
            </a:r>
            <a:r>
              <a:rPr lang="cs-CZ" sz="1600" b="1" dirty="0" err="1" smtClean="0">
                <a:latin typeface="+mj-lt"/>
              </a:rPr>
              <a:t>Johann</a:t>
            </a:r>
            <a:r>
              <a:rPr lang="cs-CZ" sz="1600" b="1" dirty="0" smtClean="0">
                <a:latin typeface="+mj-lt"/>
              </a:rPr>
              <a:t> Gregor </a:t>
            </a:r>
            <a:r>
              <a:rPr lang="cs-CZ" sz="1600" b="1" dirty="0" err="1" smtClean="0">
                <a:latin typeface="+mj-lt"/>
              </a:rPr>
              <a:t>Mendel</a:t>
            </a:r>
            <a:r>
              <a:rPr lang="cs-CZ" sz="1600" b="1" dirty="0" smtClean="0">
                <a:latin typeface="+mj-lt"/>
              </a:rPr>
              <a:t> </a:t>
            </a:r>
          </a:p>
          <a:p>
            <a:pPr algn="just">
              <a:buNone/>
            </a:pPr>
            <a:r>
              <a:rPr lang="cs-CZ" sz="1600" b="1" dirty="0" smtClean="0">
                <a:latin typeface="+mj-lt"/>
              </a:rPr>
              <a:t>	</a:t>
            </a:r>
            <a:r>
              <a:rPr lang="cs-CZ" sz="1600" dirty="0" smtClean="0">
                <a:latin typeface="+mj-lt"/>
              </a:rPr>
              <a:t>se zabýval křížením různobarevných odrůd hrachu</a:t>
            </a:r>
          </a:p>
          <a:p>
            <a:pPr algn="just"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Genotypové zákony:</a:t>
            </a:r>
            <a:endParaRPr lang="cs-CZ" sz="1600" b="1" dirty="0" smtClean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samostatnosti alel</a:t>
            </a: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Genotyp je soubor samostatných genů určujících znaky. Každý znak je určen dvojicí samostatných alel.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segregaci alel</a:t>
            </a: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Dvojice samostatných alel se při zrání rozcházejí a do každé gamety přechází jedna z obou alel.</a:t>
            </a:r>
            <a:endParaRPr lang="cs-CZ" sz="1600" b="1" dirty="0" smtClean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nezávislé kombinaci alel</a:t>
            </a:r>
          </a:p>
          <a:p>
            <a:pPr algn="just">
              <a:buNone/>
            </a:pPr>
            <a:endParaRPr lang="cs-CZ" sz="1600" b="1" dirty="0" smtClean="0">
              <a:latin typeface="+mj-lt"/>
            </a:endParaRPr>
          </a:p>
          <a:p>
            <a:pPr algn="just"/>
            <a:r>
              <a:rPr lang="cs-CZ" sz="1600" dirty="0" smtClean="0">
                <a:latin typeface="+mj-lt"/>
              </a:rPr>
              <a:t>Fenotypové zákony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uniformitě hybridů</a:t>
            </a:r>
            <a:endParaRPr lang="cs-CZ" sz="1600" dirty="0" smtClean="0">
              <a:latin typeface="+mj-lt"/>
            </a:endParaRP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Křížíme-li dominantního homozygota s homozygotem recesivním, jsou jejich potomci F1 generace v sledovaném znaku všichni stejní. Reciproká křížení u jakýchkoliv jedinců F1 generace dávají shodné výsledky.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b="1" dirty="0" smtClean="0">
                <a:latin typeface="+mj-lt"/>
              </a:rPr>
              <a:t>Zákon o štěpení v potomstvu hybridů</a:t>
            </a:r>
          </a:p>
          <a:p>
            <a:pPr algn="just">
              <a:buNone/>
            </a:pPr>
            <a:r>
              <a:rPr lang="cs-CZ" sz="1600" dirty="0" smtClean="0">
                <a:latin typeface="+mj-lt"/>
              </a:rPr>
              <a:t>	Při křížení heterozygotů lze genotypy a fenotypy vzniklých jedinců vyjádřit poměrem malých celých čísel. Vzniká genotypový a fenotypový štěpný poměr.</a:t>
            </a:r>
          </a:p>
        </p:txBody>
      </p:sp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Vzácné mutace a polymorfismus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1" y="1412776"/>
            <a:ext cx="7757522" cy="504351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en-GB" sz="1600" b="1" dirty="0" err="1" smtClean="0"/>
              <a:t>vzácné</a:t>
            </a:r>
            <a:r>
              <a:rPr lang="cs-CZ" sz="1600" b="1" dirty="0" smtClean="0"/>
              <a:t> mutace - </a:t>
            </a:r>
            <a:r>
              <a:rPr lang="en-GB" sz="1600" dirty="0" err="1" smtClean="0"/>
              <a:t>jsou</a:t>
            </a:r>
            <a:r>
              <a:rPr lang="en-GB" sz="1600" dirty="0" smtClean="0"/>
              <a:t> </a:t>
            </a:r>
            <a:r>
              <a:rPr lang="en-GB" sz="1600" dirty="0" err="1" smtClean="0"/>
              <a:t>výrazně</a:t>
            </a:r>
            <a:r>
              <a:rPr lang="en-GB" sz="1600" dirty="0" smtClean="0"/>
              <a:t> </a:t>
            </a:r>
            <a:r>
              <a:rPr lang="en-GB" sz="1600" dirty="0" err="1" smtClean="0"/>
              <a:t>patologické</a:t>
            </a:r>
            <a:r>
              <a:rPr lang="en-GB" sz="1600" dirty="0" smtClean="0"/>
              <a:t> a </a:t>
            </a:r>
            <a:r>
              <a:rPr lang="en-GB" sz="1600" dirty="0" err="1" smtClean="0"/>
              <a:t>tudíž</a:t>
            </a:r>
            <a:r>
              <a:rPr lang="en-GB" sz="1600" dirty="0" smtClean="0"/>
              <a:t> </a:t>
            </a:r>
            <a:r>
              <a:rPr lang="en-GB" sz="1600" dirty="0" err="1" smtClean="0"/>
              <a:t>jsou</a:t>
            </a:r>
            <a:r>
              <a:rPr lang="en-GB" sz="1600" dirty="0" smtClean="0"/>
              <a:t> z populace </a:t>
            </a:r>
            <a:r>
              <a:rPr lang="en-GB" sz="1600" dirty="0" err="1" smtClean="0"/>
              <a:t>odstraňovány</a:t>
            </a:r>
            <a:r>
              <a:rPr lang="en-GB" sz="1600" dirty="0" smtClean="0"/>
              <a:t> </a:t>
            </a:r>
            <a:r>
              <a:rPr lang="en-GB" sz="1600" dirty="0" err="1" smtClean="0"/>
              <a:t>selekcí</a:t>
            </a:r>
            <a:r>
              <a:rPr lang="en-GB" sz="1600" dirty="0" smtClean="0"/>
              <a:t>,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vznikly</a:t>
            </a:r>
            <a:r>
              <a:rPr lang="en-GB" sz="1600" dirty="0" smtClean="0"/>
              <a:t> </a:t>
            </a:r>
            <a:r>
              <a:rPr lang="en-GB" sz="1600" dirty="0" err="1" smtClean="0"/>
              <a:t>nedávno</a:t>
            </a:r>
            <a:r>
              <a:rPr lang="en-GB" sz="1600" dirty="0" smtClean="0"/>
              <a:t> a </a:t>
            </a:r>
            <a:r>
              <a:rPr lang="en-GB" sz="1600" dirty="0" err="1" smtClean="0"/>
              <a:t>nestačily</a:t>
            </a:r>
            <a:r>
              <a:rPr lang="en-GB" sz="1600" dirty="0" smtClean="0"/>
              <a:t> se v </a:t>
            </a:r>
            <a:r>
              <a:rPr lang="en-GB" sz="1600" dirty="0" err="1" smtClean="0"/>
              <a:t>populaci</a:t>
            </a:r>
            <a:r>
              <a:rPr lang="en-GB" sz="1600" dirty="0" smtClean="0"/>
              <a:t> </a:t>
            </a:r>
            <a:r>
              <a:rPr lang="en-GB" sz="1600" dirty="0" err="1" smtClean="0"/>
              <a:t>rozšířit</a:t>
            </a:r>
            <a:r>
              <a:rPr lang="en-GB" sz="1600" dirty="0" smtClean="0"/>
              <a:t>)</a:t>
            </a:r>
            <a:r>
              <a:rPr lang="cs-CZ" sz="1600" dirty="0" smtClean="0"/>
              <a:t>, vyskytuje se v populaci méně než v 1 %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smtClean="0"/>
              <a:t>polymorfismus</a:t>
            </a:r>
            <a:r>
              <a:rPr lang="cs-CZ" sz="1600" dirty="0" smtClean="0"/>
              <a:t> </a:t>
            </a:r>
            <a:r>
              <a:rPr lang="cs-CZ" sz="1600" b="1" dirty="0" smtClean="0"/>
              <a:t>- </a:t>
            </a:r>
            <a:r>
              <a:rPr lang="cs-CZ" sz="1600" dirty="0" err="1" smtClean="0"/>
              <a:t>ča</a:t>
            </a:r>
            <a:r>
              <a:rPr lang="en-GB" sz="1600" dirty="0" err="1" smtClean="0"/>
              <a:t>st</a:t>
            </a:r>
            <a:r>
              <a:rPr lang="cs-CZ" sz="1600" dirty="0" smtClean="0"/>
              <a:t>á</a:t>
            </a:r>
            <a:r>
              <a:rPr lang="en-GB" sz="1600" dirty="0" smtClean="0"/>
              <a:t> </a:t>
            </a:r>
            <a:r>
              <a:rPr lang="cs-CZ" sz="1600" dirty="0" smtClean="0"/>
              <a:t>mutace, tyto mutace jsou základem </a:t>
            </a:r>
            <a:r>
              <a:rPr lang="cs-CZ" sz="1600" dirty="0" err="1" smtClean="0"/>
              <a:t>interindividuální</a:t>
            </a:r>
            <a:r>
              <a:rPr lang="cs-CZ" sz="1600" dirty="0" smtClean="0"/>
              <a:t> variability jedinců, v jediném genu je často mnoho polymorfizmů, jejich kombinace tvoří </a:t>
            </a:r>
            <a:r>
              <a:rPr lang="cs-CZ" sz="1600" dirty="0" err="1" smtClean="0"/>
              <a:t>haplotypy</a:t>
            </a:r>
            <a:r>
              <a:rPr lang="cs-CZ" sz="1600" dirty="0" smtClean="0"/>
              <a:t>, vyskytuje se v populaci více než v 1 %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/>
              <a:t>	- </a:t>
            </a:r>
            <a:r>
              <a:rPr lang="cs-CZ" sz="1600" b="1" dirty="0" smtClean="0"/>
              <a:t>SNP</a:t>
            </a:r>
            <a:r>
              <a:rPr lang="cs-CZ" sz="1600" dirty="0" smtClean="0"/>
              <a:t> = </a:t>
            </a:r>
            <a:r>
              <a:rPr lang="cs-CZ" sz="1600" dirty="0" err="1" smtClean="0"/>
              <a:t>jednonukleotidový</a:t>
            </a:r>
            <a:r>
              <a:rPr lang="cs-CZ" sz="1600" dirty="0" smtClean="0"/>
              <a:t> polymorfismus - </a:t>
            </a:r>
            <a:r>
              <a:rPr lang="cs-CZ" sz="1600" dirty="0" err="1" smtClean="0"/>
              <a:t>bialelické</a:t>
            </a:r>
            <a:r>
              <a:rPr lang="cs-CZ" sz="1600" dirty="0" smtClean="0"/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/>
              <a:t>	- </a:t>
            </a:r>
            <a:r>
              <a:rPr lang="cs-CZ" sz="1600" b="1" dirty="0" err="1" smtClean="0"/>
              <a:t>minisatelitní</a:t>
            </a:r>
            <a:r>
              <a:rPr lang="cs-CZ" sz="1600" b="1" dirty="0" smtClean="0"/>
              <a:t> a </a:t>
            </a:r>
            <a:r>
              <a:rPr lang="cs-CZ" sz="1600" b="1" dirty="0" err="1" smtClean="0"/>
              <a:t>mikrosatelitní</a:t>
            </a:r>
            <a:r>
              <a:rPr lang="cs-CZ" sz="1600" b="1" dirty="0" smtClean="0"/>
              <a:t> polymorfismy </a:t>
            </a:r>
            <a:r>
              <a:rPr lang="cs-CZ" sz="1600" dirty="0" smtClean="0"/>
              <a:t>- </a:t>
            </a:r>
            <a:r>
              <a:rPr lang="cs-CZ" sz="1600" dirty="0" err="1" smtClean="0"/>
              <a:t>multialelické</a:t>
            </a:r>
            <a:endParaRPr lang="cs-CZ" sz="1600" dirty="0" smtClean="0"/>
          </a:p>
          <a:p>
            <a:pPr algn="just">
              <a:lnSpc>
                <a:spcPct val="120000"/>
              </a:lnSpc>
            </a:pPr>
            <a:endParaRPr lang="cs-CZ" sz="1600" dirty="0" smtClean="0"/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pPr algn="just">
              <a:lnSpc>
                <a:spcPct val="120000"/>
              </a:lnSpc>
            </a:pP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1600" b="1" dirty="0" err="1" smtClean="0"/>
              <a:t>germinativní</a:t>
            </a:r>
            <a:r>
              <a:rPr lang="cs-CZ" sz="1600" b="1" dirty="0" smtClean="0"/>
              <a:t> mutace - </a:t>
            </a:r>
            <a:r>
              <a:rPr lang="cs-CZ" sz="1600" dirty="0" smtClean="0"/>
              <a:t>přenášeny na potomstvo (často příčinou zániku plodu), u potomka přítomny ve všech buňkách, mají vliv na vývoj druhu, </a:t>
            </a:r>
            <a:r>
              <a:rPr lang="en-GB" sz="1600" dirty="0" smtClean="0"/>
              <a:t>„</a:t>
            </a:r>
            <a:r>
              <a:rPr lang="en-GB" sz="1600" dirty="0" err="1" smtClean="0"/>
              <a:t>úspěšn</a:t>
            </a:r>
            <a:r>
              <a:rPr lang="cs-CZ" sz="1600" dirty="0" err="1" smtClean="0"/>
              <a:t>ost</a:t>
            </a:r>
            <a:r>
              <a:rPr lang="en-GB" sz="1600" dirty="0" smtClean="0"/>
              <a:t>“ </a:t>
            </a:r>
            <a:r>
              <a:rPr lang="en-GB" sz="1600" dirty="0" err="1" smtClean="0"/>
              <a:t>germinativní</a:t>
            </a:r>
            <a:r>
              <a:rPr lang="en-GB" sz="1600" dirty="0" smtClean="0"/>
              <a:t> </a:t>
            </a:r>
            <a:r>
              <a:rPr lang="en-GB" sz="1600" dirty="0" err="1" smtClean="0"/>
              <a:t>mutace</a:t>
            </a:r>
            <a:r>
              <a:rPr lang="en-GB" sz="1600" dirty="0" smtClean="0"/>
              <a:t> 1:100000</a:t>
            </a:r>
          </a:p>
          <a:p>
            <a:pPr>
              <a:lnSpc>
                <a:spcPct val="120000"/>
              </a:lnSpc>
            </a:pPr>
            <a:r>
              <a:rPr lang="cs-CZ" sz="1600" b="1" dirty="0" smtClean="0"/>
              <a:t>somatické mutace - </a:t>
            </a:r>
            <a:r>
              <a:rPr lang="cs-CZ" sz="1600" dirty="0" smtClean="0"/>
              <a:t>vznikají v somatických buňkách v průběhu života </a:t>
            </a:r>
            <a:r>
              <a:rPr lang="en-GB" sz="1600" dirty="0" smtClean="0"/>
              <a:t>(malign</a:t>
            </a:r>
            <a:r>
              <a:rPr lang="cs-CZ" sz="1600" dirty="0" smtClean="0"/>
              <a:t>í transformace x </a:t>
            </a:r>
            <a:r>
              <a:rPr lang="en-GB" sz="1600" dirty="0" err="1" smtClean="0"/>
              <a:t>žádný</a:t>
            </a:r>
            <a:r>
              <a:rPr lang="en-GB" sz="1600" dirty="0" smtClean="0"/>
              <a:t> </a:t>
            </a:r>
            <a:r>
              <a:rPr lang="en-GB" sz="1600" dirty="0" err="1" smtClean="0"/>
              <a:t>fyziologický</a:t>
            </a:r>
            <a:r>
              <a:rPr lang="en-GB" sz="1600" dirty="0" smtClean="0"/>
              <a:t> </a:t>
            </a:r>
            <a:r>
              <a:rPr lang="en-GB" sz="1600" dirty="0" err="1" smtClean="0"/>
              <a:t>vliv</a:t>
            </a:r>
            <a:r>
              <a:rPr lang="cs-CZ" sz="1600" dirty="0" smtClean="0"/>
              <a:t>)</a:t>
            </a:r>
            <a:endParaRPr lang="en-GB" sz="1600" dirty="0" smtClean="0"/>
          </a:p>
          <a:p>
            <a:pPr algn="just">
              <a:lnSpc>
                <a:spcPct val="120000"/>
              </a:lnSpc>
            </a:pPr>
            <a:endParaRPr lang="en-GB" sz="16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65200" y="3743835"/>
            <a:ext cx="78759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err="1" smtClean="0">
                <a:latin typeface="+mj-lt"/>
                <a:ea typeface="+mj-ea"/>
                <a:cs typeface="+mj-cs"/>
              </a:rPr>
              <a:t>Germinativní</a:t>
            </a:r>
            <a:r>
              <a:rPr lang="cs-CZ" sz="40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somatická mutace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599" cy="4525963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mění jednotlivé geny (alely), většinou jsou indukované</a:t>
            </a:r>
          </a:p>
          <a:p>
            <a:pPr algn="just"/>
            <a:r>
              <a:rPr lang="cs-CZ" sz="1600" dirty="0" smtClean="0"/>
              <a:t>podstata je molekulární, mění se struktura DNA, ale nenarušuje se celistvost stavby chromozomu</a:t>
            </a:r>
          </a:p>
          <a:p>
            <a:pPr algn="just"/>
            <a:r>
              <a:rPr lang="cs-CZ" sz="1600" dirty="0" smtClean="0"/>
              <a:t>v somatických nebo v pohlavních buňkách</a:t>
            </a:r>
          </a:p>
          <a:p>
            <a:pPr algn="just"/>
            <a:r>
              <a:rPr lang="cs-CZ" sz="1600" dirty="0" smtClean="0"/>
              <a:t>mutace v regulačních genech pro množení a diferenciaci → nádorového onemocnění</a:t>
            </a:r>
          </a:p>
          <a:p>
            <a:pPr algn="just">
              <a:buNone/>
            </a:pPr>
            <a:endParaRPr lang="cs-CZ" sz="1600" dirty="0" smtClean="0"/>
          </a:p>
          <a:p>
            <a:pPr lvl="0" algn="just"/>
            <a:r>
              <a:rPr lang="cs-CZ" sz="1600" b="1" dirty="0" smtClean="0"/>
              <a:t>bodové mutace - substituce</a:t>
            </a:r>
            <a:r>
              <a:rPr lang="cs-CZ" sz="1600" dirty="0" smtClean="0"/>
              <a:t> = záměna páru nukleotidu za jiný (→ změna AA sekvence, změna v regulaci, ovlivnění transkripce a translace… nebo tvorba STOP kodonu), </a:t>
            </a:r>
            <a:r>
              <a:rPr lang="cs-CZ" sz="1600" dirty="0" err="1" smtClean="0"/>
              <a:t>transverze</a:t>
            </a:r>
            <a:r>
              <a:rPr lang="cs-CZ" sz="1600" dirty="0" smtClean="0"/>
              <a:t>/</a:t>
            </a:r>
            <a:r>
              <a:rPr lang="cs-CZ" sz="1600" dirty="0" err="1" smtClean="0"/>
              <a:t>tranzice</a:t>
            </a:r>
            <a:r>
              <a:rPr lang="cs-CZ" sz="1600" dirty="0" smtClean="0"/>
              <a:t>, spíše v exonech </a:t>
            </a:r>
          </a:p>
          <a:p>
            <a:pPr marL="0" lvl="0" indent="0" algn="just">
              <a:buNone/>
            </a:pPr>
            <a:endParaRPr lang="cs-CZ" sz="1600" dirty="0" smtClean="0"/>
          </a:p>
          <a:p>
            <a:pPr lvl="0" algn="just"/>
            <a:r>
              <a:rPr lang="cs-CZ" sz="1600" b="1" dirty="0" smtClean="0"/>
              <a:t>delece/inzerce</a:t>
            </a:r>
            <a:r>
              <a:rPr lang="cs-CZ" sz="1600" dirty="0" smtClean="0"/>
              <a:t> = ztráta/zařazení nukleotidů (→ možný posun čtecího rámce), spíše v intronech</a:t>
            </a:r>
          </a:p>
          <a:p>
            <a:pPr lvl="0" algn="just">
              <a:buNone/>
            </a:pPr>
            <a:endParaRPr lang="cs-CZ" sz="2000" dirty="0" smtClean="0"/>
          </a:p>
          <a:p>
            <a:pPr algn="just"/>
            <a:endParaRPr lang="en-GB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599" cy="475775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1600" b="1" dirty="0" smtClean="0"/>
              <a:t>Srpkovitá anemie</a:t>
            </a:r>
          </a:p>
          <a:p>
            <a:pPr algn="just"/>
            <a:r>
              <a:rPr lang="cs-CZ" sz="1600" dirty="0" err="1" smtClean="0">
                <a:solidFill>
                  <a:srgbClr val="D60093"/>
                </a:solidFill>
              </a:rPr>
              <a:t>missense</a:t>
            </a:r>
            <a:r>
              <a:rPr lang="cs-CZ" sz="1600" dirty="0" smtClean="0"/>
              <a:t> mutace genu pro hemoglobin na 6. pozici v ß-řetězci (</a:t>
            </a:r>
            <a:r>
              <a:rPr lang="cs-CZ" sz="1600" dirty="0" err="1" smtClean="0"/>
              <a:t>hydrofóbní</a:t>
            </a:r>
            <a:r>
              <a:rPr lang="cs-CZ" sz="1600" dirty="0" smtClean="0"/>
              <a:t> valin místo hydrofilní </a:t>
            </a:r>
            <a:r>
              <a:rPr lang="cs-CZ" sz="1600" dirty="0" err="1" smtClean="0"/>
              <a:t>glutamové</a:t>
            </a:r>
            <a:r>
              <a:rPr lang="cs-CZ" sz="1600" dirty="0" smtClean="0"/>
              <a:t> kyseliny,  tvorba shluků </a:t>
            </a:r>
            <a:r>
              <a:rPr lang="cs-CZ" sz="1600" dirty="0" err="1" smtClean="0"/>
              <a:t>Hb</a:t>
            </a:r>
            <a:r>
              <a:rPr lang="cs-CZ" sz="1600" dirty="0" smtClean="0"/>
              <a:t> a tím změna tvaru </a:t>
            </a:r>
            <a:r>
              <a:rPr lang="cs-CZ" sz="1600" dirty="0" err="1" smtClean="0"/>
              <a:t>ery</a:t>
            </a:r>
            <a:r>
              <a:rPr lang="cs-CZ" sz="1600" dirty="0" smtClean="0"/>
              <a:t>) →  </a:t>
            </a:r>
            <a:r>
              <a:rPr lang="cs-CZ" sz="1600" dirty="0" err="1" smtClean="0"/>
              <a:t>HbS</a:t>
            </a:r>
            <a:endParaRPr lang="cs-CZ" sz="1600" dirty="0" smtClean="0"/>
          </a:p>
          <a:p>
            <a:pPr algn="just"/>
            <a:r>
              <a:rPr lang="cs-CZ" sz="1600" dirty="0" smtClean="0"/>
              <a:t>autosomálně recesivní</a:t>
            </a:r>
          </a:p>
          <a:p>
            <a:pPr algn="just"/>
            <a:endParaRPr lang="cs-CZ" sz="1600" dirty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Srpkovité červené krvinky mnohem hůř přenášejí kyslík. Lidé se srpkovitou anémií mají proto ve srovnání s obyčejnými lidmi červených krvinek víc. To jim dává proti malárii velkou výhodu, díky níž mají lepší šanci přežít. </a:t>
            </a:r>
            <a:endParaRPr lang="en-GB" sz="1600" dirty="0"/>
          </a:p>
        </p:txBody>
      </p:sp>
      <p:pic>
        <p:nvPicPr>
          <p:cNvPr id="31746" name="Picture 2" descr="Soubor:Sicklece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290337"/>
            <a:ext cx="1371600" cy="1600200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59931"/>
              </p:ext>
            </p:extLst>
          </p:nvPr>
        </p:nvGraphicFramePr>
        <p:xfrm>
          <a:off x="1643042" y="351727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-CTC-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A</a:t>
                      </a:r>
                      <a:r>
                        <a:rPr lang="cs-CZ" dirty="0" smtClean="0"/>
                        <a:t>C-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-GAG-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-GUG-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glu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-val-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8" name="Picture 4" descr="http://t2.gstatic.com/images?q=tbn:ANd9GcTiPTyiCdKbC7MejKXFE6eKGq08KBFUD3xYhQM2hy7sTTUvyJc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624" y="266691"/>
            <a:ext cx="1596641" cy="1233483"/>
          </a:xfrm>
          <a:prstGeom prst="rect">
            <a:avLst/>
          </a:prstGeom>
          <a:noFill/>
        </p:spPr>
      </p:pic>
      <p:pic>
        <p:nvPicPr>
          <p:cNvPr id="7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357298"/>
            <a:ext cx="7721599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1600" b="1" dirty="0" smtClean="0"/>
              <a:t>β</a:t>
            </a:r>
            <a:r>
              <a:rPr lang="cs-CZ" sz="1600" b="1" baseline="30000" dirty="0" smtClean="0"/>
              <a:t>0</a:t>
            </a:r>
            <a:r>
              <a:rPr lang="cs-CZ" sz="1600" b="1" dirty="0" smtClean="0"/>
              <a:t> </a:t>
            </a:r>
            <a:r>
              <a:rPr lang="cs-CZ" sz="1600" b="1" dirty="0" err="1" smtClean="0"/>
              <a:t>thalasemie</a:t>
            </a:r>
            <a:endParaRPr lang="cs-CZ" sz="1600" b="1" dirty="0" smtClean="0"/>
          </a:p>
          <a:p>
            <a:r>
              <a:rPr lang="cs-CZ" sz="1600" dirty="0" smtClean="0">
                <a:solidFill>
                  <a:srgbClr val="D60093"/>
                </a:solidFill>
              </a:rPr>
              <a:t>nonsense</a:t>
            </a:r>
            <a:r>
              <a:rPr lang="cs-CZ" sz="1600" dirty="0" smtClean="0"/>
              <a:t> mutace pro </a:t>
            </a:r>
            <a:r>
              <a:rPr lang="cs-CZ" sz="1600" dirty="0" err="1" smtClean="0"/>
              <a:t>Hb</a:t>
            </a:r>
            <a:r>
              <a:rPr lang="cs-CZ" sz="1600" dirty="0" smtClean="0"/>
              <a:t> – chybná syntéza jednoho z řetězců globinu</a:t>
            </a:r>
          </a:p>
          <a:p>
            <a:r>
              <a:rPr lang="cs-CZ" sz="1600" dirty="0" smtClean="0"/>
              <a:t>autosomálně recesivní</a:t>
            </a:r>
          </a:p>
          <a:p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pPr>
              <a:buNone/>
            </a:pPr>
            <a:endParaRPr lang="cs-CZ" sz="1600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185101"/>
              </p:ext>
            </p:extLst>
          </p:nvPr>
        </p:nvGraphicFramePr>
        <p:xfrm>
          <a:off x="1331640" y="306896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-AGT-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C</a:t>
                      </a:r>
                      <a:r>
                        <a:rPr lang="cs-CZ" dirty="0" smtClean="0"/>
                        <a:t>T-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-UCA-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-UGA-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-ser-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-STOP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/>
          <a:lstStyle/>
          <a:p>
            <a:r>
              <a:rPr lang="cs-CZ" dirty="0" smtClean="0"/>
              <a:t>Genové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331929"/>
            <a:ext cx="7632848" cy="49773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err="1"/>
              <a:t>Huntingtonova</a:t>
            </a:r>
            <a:r>
              <a:rPr lang="cs-CZ" sz="1600" b="1" dirty="0"/>
              <a:t> choroba </a:t>
            </a:r>
          </a:p>
          <a:p>
            <a:r>
              <a:rPr lang="cs-CZ" sz="1600" dirty="0" err="1"/>
              <a:t>trinukleotidová</a:t>
            </a:r>
            <a:r>
              <a:rPr lang="cs-CZ" sz="1600" dirty="0"/>
              <a:t> expanze 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 </a:t>
            </a:r>
            <a:endParaRPr lang="en-GB" sz="1600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endParaRPr lang="cs-CZ" sz="1600" b="1" dirty="0" smtClean="0"/>
          </a:p>
          <a:p>
            <a:pPr>
              <a:buNone/>
            </a:pPr>
            <a:r>
              <a:rPr lang="cs-CZ" sz="1600" b="1" dirty="0" smtClean="0"/>
              <a:t>Hemofilie A</a:t>
            </a:r>
          </a:p>
          <a:p>
            <a:pPr>
              <a:buNone/>
            </a:pPr>
            <a:r>
              <a:rPr lang="cs-CZ" sz="1600" dirty="0" smtClean="0"/>
              <a:t>= nedostatek srážecího faktoru VIII</a:t>
            </a:r>
          </a:p>
          <a:p>
            <a:r>
              <a:rPr lang="cs-CZ" sz="1600" dirty="0" smtClean="0">
                <a:solidFill>
                  <a:srgbClr val="D60093"/>
                </a:solidFill>
              </a:rPr>
              <a:t>inzerce</a:t>
            </a:r>
            <a:r>
              <a:rPr lang="cs-CZ" sz="1600" dirty="0" smtClean="0"/>
              <a:t> 3000 </a:t>
            </a:r>
            <a:r>
              <a:rPr lang="cs-CZ" sz="1600" dirty="0" err="1" smtClean="0"/>
              <a:t>bp</a:t>
            </a:r>
            <a:r>
              <a:rPr lang="cs-CZ" sz="1600" dirty="0" smtClean="0"/>
              <a:t> – snížení tvorby  proteinu </a:t>
            </a:r>
          </a:p>
          <a:p>
            <a:r>
              <a:rPr lang="cs-CZ" sz="1600" dirty="0" err="1" smtClean="0"/>
              <a:t>gonosomálně</a:t>
            </a:r>
            <a:r>
              <a:rPr lang="cs-CZ" sz="1600" dirty="0" smtClean="0"/>
              <a:t> recesivní – vazba na X chromozom</a:t>
            </a:r>
          </a:p>
          <a:p>
            <a:r>
              <a:rPr lang="cs-CZ" sz="1600" dirty="0" smtClean="0"/>
              <a:t>žena je přenašečka</a:t>
            </a:r>
          </a:p>
          <a:p>
            <a:endParaRPr lang="cs-CZ" sz="2000" dirty="0" smtClean="0"/>
          </a:p>
          <a:p>
            <a:endParaRPr lang="en-GB" sz="2000" dirty="0"/>
          </a:p>
        </p:txBody>
      </p:sp>
      <p:sp>
        <p:nvSpPr>
          <p:cNvPr id="1028" name="AutoShape 4" descr="data:image/jpeg;base64,/9j/4AAQSkZJRgABAQAAAQABAAD/2wCEAAkGBhQSERUUExIWFRUUFxcXFxcYFxoVGhwVFxwXGhgYGBcYGyYeGBwjGhUYIC8gIycpLCwsGB8xNTAqNSYrLCkBCQoKDgwOFA8PFCkcFBgpKSkpKSkpKSkpKSkpKSkpKSkpKSkpKSkpKSkpKSkpKSkpKSkpKSwpKSksKSksKSkpKf/AABEIARcAtQMBIgACEQEDEQH/xAAbAAABBQEBAAAAAAAAAAAAAAAEAAIDBQYBB//EAEMQAAECAwUGAwYEBAMIAwAAAAECEQADIQQSMUHwBSJRYXGBBpGhEzJCscHRB3Lh8RRSYoIjM7IVJGODoqOzwhY0kv/EABcBAQEBAQAAAAAAAAAAAAAAAAABAgP/xAAXEQEBAQEAAAAAAAAAAAAAAAAAAREh/9oADAMBAAIRAxEAPwDJ2c7sSIiKQvdESPGHSHqmRJiIiTr0ic4QEAOta+cPT601r9YYRw1ptYx0a1r1eKHXKY8IfLHywh6FtrWusIK4QEahUxJKs5V7ofi/11lDrPIvqCRV9VOXX9IL2ktUtISBRmdLP2LOKgZD5MFdaEBD3lDPj8yAIETah04OIhnF8A3cE+iQe0cMo4tSALTrQ1SCUZnXrFdZ7SxCThh34/KLCYujQESRWJUiIyeUSPR9ZQDwI7CThHQmAbeziOZMJiWamIlCASDBaTAJNYJlmAKSeccjss8YUBQWZW6IlKohs3uxPEEiSIlca5RGhMOeAao11rXeHpQ2taPeI1HWhDkr1rXm8UPeOiEVYUhRBc+GrGZk26CBQuo1IFAwGZJ55do3SPC0hIqkzDxUfolhGI8LJV/FS7r53iA7JZqjheUnuz4GNvs3aMyYtSVImBAAIUu5mOCQ4anyLFwKig234flodSUVzy7ABg0YraQbs3lX7n0jWqnLtKphCQtnupUVNk1Aa0JPZs4zu0tnkOopuEHDIjBwDhTRgM4oxZmK9Upzyfh3gyWpw/GIpyaxPLQ4iEprBCRRookq0OBjhxEdzgGzjTrr6RATE00xCuAZjE8ssBAw6/eCRhASX+uu8KIUrhRBX2bCJWiy2X4amKuhQug54t1h0/YE1KilknuK9oEV6IeTETGJQYBi+WtfSHPrWvnDZhhpEUTA9f1h4V1gcEw+9xgLPY1qEq0yVksBMQDluqISp/7VHyj1S1pVcUEpvKINLwTkczTGPG5qqEcRqkeobM2l/GWcLStSVM0xKFBJExqguCQPiHEEcKIlUfh6wTJftBNASUs1XOYUC1CAyWPM96HxNaCpWcaO2yP4dRvLUoKHxKKm5uc9cYyG1Zt5VKwVUGUSxfCujE+EPSikNaASUnEQSkVgb2ZfygtKOJgJEnerHb0cBrhHG49oBqwTrWu8RTBrRiVZhqwwgBxhhD3wH7w0x1JgFd6ev0hRIhPLXnCiDa2We6RqmfSKS225S1kpG6mjgVZ2xxiP/ae6Ekh1AUwI7wNbbUARcoCKh3rnACW9d5ZwDUbgIFJhqyb0dBgEUwzXPWucOVX19YZNWwNK+j460Yols8lSiyUlR/pqQOfAUJrSjxPPsK5bXrgfBpktXIg3FFiKhscY00qziWlV3eQElIQyg9L1+9L3iTQ3jjg5FTm9o21St28VNeYGodVVFnIBJL4u/AAAEc/hTuvdF5yCVJSGCQpySQBuqB45APSNP4D2eylTCSPaJmIS1C8v2SjUjFpoIFfdV0gLwrZ/4iaJc4m7LlkoCTcO4Zbh07xdCciPdGDmLbZ67lnXJTuzLNOWpBBSC7qZRUqjHfQolxdUKFwIFEeIthXkuFLKuJJIPClWPf6RiLXZ1pBJZgQkhw7kEhku7bpryjdWfbPtlGWsJDqQEkEhKhMQVylMcCWYpclJIFWLZPaNgJmKTdCWUxJAKgoOm6lWKnvB0igo91jAVUpQKeYoY5nECBdcYAZuW7tw41FK0iwtezJsq6FpVfUAq6ASQCaOcPLHJ2eIocGuevlByBANHAG8SH3agZ4jE8adzBqRFDrveGqRrWESPHVwA0wxIhTisRLMMSqsA+fJo7RElMGLIKe3WBUDWukA6Wg5R2HoDDD6/OFAATlOHiNM1R5gQVKQ4zNIGE9SXALDXKIQkFzoxpShKWASkXhWjnljAuz9hlxMSt0jMAY8CCaCDLQpRLEDdSC4Poa5QD7QhFwLKQFJo10AOHIOHBurYHGK/aYRMS4SAsvVmBwNGzx1WJ520yzAAhRGRowYkZazZ45suzlU1lYSwbtcy10fWnDvFRw2FIs5QU70sVp3Kh3J7NAkiSm5LupYkG8fyluPL0iwn2sqlniiixm3EcRR9Vk2dIT7NBxoSejqPzgHbHtIkzpahRIUAr8qt1T8rpPlBu2VGRajMqAsVYuaMlRrWl2WsOzkOwEVc8ACuGvtGgmLCpEifNQVezAWQQKhAKFKAKqukBeDG4itICBNgDGbMVclkAs5BXdXfQp3Kk7xJCwbyr+6wYnNbVt14sndSzUAAIpQABkp3Ru+bxZbW2kuesqU7AlkuWGXnz+WEUlqOtapAgIJ1jB+zZ4Qo3mMtQYhnANWLAjiQfzPUgQC8SX6hPHWEFG24BV4gJ3iCVAJOGd4BnOJ916Eh3JgsaQ7B2FHd3Na8qMGc4YxFPnZAs2j5wRZFuMa55wBAXjHEziQzYapHbvOOoUIAFaq94aF1iefLYwKYgOs6nB1rGIpcuGyZzUB+vSJZdcTFEgVTjChBTQoABC93qGMDykOrGHSlbsQGINts64ZV1SmF4AFibyjkeJBpybKJ5IRLmFJCQsuAtnugfEKsBQuBlSMXJtwQA156ip3Q9FNnURcLt6h7MFQADEkVU5pnyoMoAbbM0CaShTpHu0YdhgBquMWGyk3UJUTvKN+lMfd9A/fvFVNQJs0JFLysmLJNSxFKJH7xeWsjIM1O2XkPp1iorNorKSq98TsQMe+vqT7HOuyJbYkejn6640m0Z940y/fWjF6LKyWA3kgJQMipN1wagndvGlXbAF4Cx2PscTlhUz/ACpafaTCcDiQjDO6SeQbFotZW2fbTVyyncUn/DQ1TcBdLAEEqSVMGYEDhD7cBZ5KZA94sqaRxoyfQdgOMZqbaihaVjFKgrq2I7hx3gILdZ7iiihKSzjMYpUOqWPeKm0GuvSNB4gUkstFU3WLOdyikHEhLJWUhLuEoSWABbPTxAAzT1jkmZvpryHd4jnfaGpBBB4EZxFETsWw5+cPsUzf83h1pls71H7wMgkKHARRdtDVKhoVnpjA6p3CAU2a5x18oieOBIhKpAPSYnkrgVESSjXtAHIrChSTCgM9ZVEgVxiUpiGxndAghUQRLNY6Flun6wjHMNPAXXh6RVUw5boPM1Pow/uMG2yYClTqAID48Ktr9YBS8uzoNd7Lq5D9oCXMJxPNhx1rOKOpW60jmNeUbzYUhKp99RBlyE+1Z3F9RIRR6KACqUwTSMr4VsQm2yUCxAU5BuF2BIDTCEqq1McWqxj1seHpAQUJQZSVM4SVJ93AC9eSByDCCVitoWi8So4kuft0yionlxrWUbS1eBHconluCpYPqlYzYYdopdoeFZqVlCVS5hCQo7wl0UVJAaYoByUKzygarLLtT2koySkrUHuhKQolJuuKpLC8hCjhUFzvNGetEkpUpJSUhKiwOISd5L/2kV5xcWjw/a5agr+Fmm6XogzEnIgmWFBiCR0MAbcUbzlN0kYFIQbpJUApIAu3TeSzUAarCAppmOuMdMukFSrApUtU6lxK0oJr7ykqUwpVgmtfiTi9IynrEVxMwqBL0H2qWy7xCsAYHt+mUEIXdSxJIOQp58cOMJbK9zHg7GmY8vnFD7NMdPT5QiYhkTsRrqdZR19U1xgHCOQ3XCD7BsGfOrLlKUOOA81MD2gAxwgiWl4tP/htrFfYE9Ck/wDtEM7Y86X78mYOqD84BsoQoUlJz+UKAzdmNBBIIgSyiggtEo+cQRkQjDzLMSWWU60hviD9HrAXUxgkI/lATQcAIp5xAduNOh1rGLe3Lo4xP1ipWHI4lvo0UX/gaVME8KlqunBVAdwMpQIVQuwAHGuTxtVeMVIUppSVIBIDKKCQM3qKmvu4Ed86iUbPY0y0lpk8XlnAhGQ7ggd5nF4rLJbW3F0Ip2ygj0Sy+NbOpIvlUs0dJQpTVPxISxoAXpRQwqwlm8SWf284+3QEqEkIvLuuEoKlHfRd96aoEEuCku1IxFoJTUAkcq/vA/8AFpOfnAxvrYqXMYpRLmnIplSZquxs9oSt6CoEZ7xbPVcuqWpNwAAKNtQ7lywnoUj/AK8B0EZiehBxAPUa0YBWtjQkDgKDPIdfWBi3tW1EmySpKbzlcxaypmJUpISyhiLstIqAxfGIrT4enSpYWtF0HAEhKiDmJZN9sMQDyjT/AIa7MQpS56he9kAhNMJiyolQJo4RdAP9Z5NX+NvECJ8y6kFpbivEO/rAZGYokFh9YjSX1rQieVa1XSgK3VNTLLB9ekPssmr41+0FEbJ2BPtBIkyyogP7yU04kqUItx+HNu/klj/mJ+lII2BbjJWFjoeYp9o9KslrExLjOCV5nK/Du1gi8mWzh2mZZ0u6cRvbHYFISEgAAUAcYCLYiGKQeBgmgzNu4j1iCb4mSj4Se7fTlHNoKYHKMtbbSA7qA7iC4uLR4wS9bMhXNRB+kKMqbUn+YQoaMPYsByg2XaSOECWJAYRYGQkB4ixEZww61xgjZFnK5l4CiAVksoskAuSEpJYYmkDKSGg7ZNpugpYEr3Q5KWvYlwtIwA94kcqQEtsX0hnhyye3tSQagOo/lGXfD+7vD9pSVJSCoM7sXSQehSSIsPDMr2VnmTmN+YbiC3wuqo/uSo51ljkRQdtS2+0mqXleYflH3qpv6j1gOdLSSxHMR1JdB1rXWOLTfSCMR9NazIbdKcFFuddZwPMAxieXNcMYjtCWDgwFfaoEo44lgBjWtOZeJpxq54H0jR7InS7PJUVJPtF0vgJKpbp93fBDMpzSp4s0FZcz1MUuoA4hyxOAccWOfOB1qi92pKTNVelJEtPwpTvngSVsCokucKORFPNs5GTGIjtntF0knE4EFsaF2GBBI71iRF7B29eH3gW5jrOCrGXcE4ccMqV6HygqZEr+pT9Rl3i72OtQN32kxFHSyqO4YEOHcE5jjxgOTKFCWbAqBxPE9K4elYKSkULJSPhBYLI4sa4nqxNIo1thsIUGXa5hNfdmBro4ApJLChNHLsBhHT4bllIKlzXIBqUFuVZT4k49Iyp2qlS/ZqBCfddJAUAoVu065vWNPZra4x3QaetHOLQQBa9hSwRdepzKXuijC6lOZ08Vdu2elP5WrmXOHKLq02pK1KuMZkoUBLOD0yLYxWWm1AjeSzioxZu1a50gK8y0jGnACFHZimqAa8IUFZGwCgiymIYMYqrEaCDpiz5RAlppDrFIvzEp/mUB9/R4ieLnwtJvTuYST5kD6+sBdeIEmYkSx7y2AfAEnHCgGPQQPb5gBEtPuyxdGHIZO9EpeprebJpJduvLmKzlKZHUhsgTx4Y9oEuvz1nx12qJLKda184dLopuOvr6xHKLNrWusS2hFHHnADzZRBcYQwLpBI3kwKqjgwASbPfmoR/MoA9HBPo8Wk8utSsHxHeIdmMZrlt1KiHOZZPmyjEylB4AKYi6RccDFn9IdMkiYGpeiZaXZvnESZShkYCntEu6WIqIaJ6sHLFiRkSMH18otNpSQpN7BQ7HyioArEVboNxACTfLlRABVQsxYYd+cWdikrf/ABFtePuUJrUEEH58O8C2OxLKElCdxg7EOVUJLEGgOXJ4spGzVEP7RQfEuL3RynrFCGz2chAeoBJD6+XzLmKmbgBADb6nAwaiRzrXLyB5IkhAuoSXzJqSRxOJ1hDkWOhv716pfhw6QEU5bEkrJJoKsyT8IPNnJJegwzr5k0AnIAO5o7Pj6wdMlJlihUol6k3jk9WfyittSCS4NDil3BfNw75QDiXqc69OUKIVVJJOfCFDgy1kTQQYhD4iIrDJBTjD3KTjEIYtEaHwhNCVTVcEorwTfTePTCM/ceC9mWwS1krvXFJUhTY3VAjBxgq6e0BofZXTMQ1BOXxrRPbMfrEaU61r6GGzkKBUXWqXLvOkpqEBL1xKgkElhU4EBzDrWv0qIiiuta7idNQRHLmtddYx1Cm1rXnABylXVNrPXeGW2hfjEtpEQld4MXprX0gK60KeFZ7ccDicOEctoun1gACCr2Wt9a08ELFDWKeyWo56+8HTp1IAa2HJ6xBJkFTACr4AF+uDUFeMWWy9hT7SppUsqbM7qRzvGg6CpyBjdbL8Bps4N9YXMWGYBgAKkJfePWmGEE1TyLOr2YCSlNGBa9QUHp17w+StgErLqNHYJr04xbTdnFJu5s7csMOEAGQFKvAAhOeNRQsX7QDF2nIYnj+n6QLbbUyQoEU94Akls/LiWh9skhKnwavGudMBiKdOMDTUqSAhLXseIYOXPM8X+cFQ2o30urBQBFGx5eo7QJ7G6Dd5mrfIYQb7KstSj7oNAKO2Ad6DAZmmGEB2hTti9O+se/kQxEsnHRzhQ5GmhQGbstpAFBDFnjDLCzVgibLziLDfaBo6rCImiQJgL7Ye0irdVeJA941o9HJrnz7wZ7YE0IPmDrVWis8Mo3lcgkeZP2/eD7VZGU+FemtY4wBKVa1r5w0561rrFZNtawQEnlWv7RIvatxrwf8AL9j94qC50V89bQ87Uln4mfiD+2vMaepTmhbygA57qL+UQoGIgu0EXR9Nc4HRLpp88u0FPswr3i4kjA4nKKqypc9HMWVmmKejqA/p7UNX6ZwGz8GzXmljVg5wpwDgnWcblcsqUnfACQSU5lRoHL0FeFYxvg1IClMDUAszG8kgN3ceUbVBBSC4ObjiccNYRWartobEQq+q6L0xLLWPeKQKBzgnlgc3eAl7GTcuI3AEhIbFIZgzxoSlwAoDixr0pFfarMSrdJQHBUpPvLuvuvkHZznUZvBGcmbECUhNTd4nHiTxc1/SKjaYuHDGvXAV7N5xrNo3VgjeSAQ5KSkMxZiWJYtGUmApRLCVhYCl36tQlZAZRfO7U0plhGopZlnZy5vFqkAcWAGQ/SB0gmrg8eHQdXJgi0299y4UD4Xd3NKvjA1llc3Ho8FdbHrCh17hCgMjY00gnKI7NLpEx5xCI4dHRHQdfeAvPCsn/MP5R8yfmIs9pyCWIyy1qmcc8P2e7KD5gE/3V+TQUsF9HX6eVGftIuJc04czrWcVoQpaqAkxodrWT2gBwKcOBdvtrGBrItMpBGZxz1rCCKu22a6hDgBW8/nSNIqamYkKABBDj7fSM7b57qqaiHbP2pcF04O45QVHtayhKnAx+cCyxrzi9tcpM1NKnERSpQx1zgCbGgReSma6XAfEU1WKaxEO0WuzgokghwBVx2xz6wG78ObNEySqWpZcXb90sTLUAsPmL1UvmHq7mNPJkCWhpSUppQDdHoIrLDYkqRLdwU3U7qilwCFlykgkOl7po70LxZ2gqCTdSFEVAJIB6FqHu0VhHJnLUFXkBKgWDEF3zoS1eMR2jbEtEz2ayUlgQSKHF2zYNUsBUAElwFYLcVJF5BlqcgpJFFEqpxPulv6SkiA9obGE2YV3mJQgDIhSVEuFioDEhhSvKoRbUkpnAst2FAA7E/FXOKW1WFErdQEplhyoYOrdAJrkBx4RoEEhO8AFA3aAVwZmGFYz+11ukqKSUCrl0uRkzOeMRqMlaUSnN1RepKleTtRv1hygGHCjQrctGLAEYVc1xfpw5RAuepR3QW5wVxR1WFHGaFEGfs2AiRYiCylwImIgQwpjqMY6I6Q8Bqdj7RQZKUFQCkBiMHA90+VOrwcFA4V1rWGHB1rpEgWWoT560PKjW2sJSHUWA56fXWM5b7YD7oYesHTvDC/4RFqQbySFGYM0MpQvPmhhXMY1DlNOK64QRxUsqqKtzy847Y7MZiwjAkkV48ORjiZhSaGmYf5PT7x2dOdTihHxJcGg60ZqdeDMVpbLIKUhCk0Tmd31in2hLT7U3XbnxarcneKy+eJHH5Q9CjAWdiswVjF7ZNjpUHC1Do32jOyLWU4N6/SLrZnioSyb8m+DwXdbzSp/OA9A2Bs9Qli7aFkc3NaP8fKLlVkWze1P/wCf1jGbO/EazpDGROT09mry30/KNdsXbaLVK9pLCwl23gAX/tURnFYNn7OWz+2qlyNxJanPDMU4wEiwTSATa11APuAYs9b0XFpUAhR4JUfIExkT+IllADJnKYCgQgZf1TBAWU/Yj+9aJ6v+YR6VEUe09iykvQn8yi79Q0R2r8S0fBZ1n8y0o/0hcUm0fGq5mEpCe6l+tBnwiLD5klIwSB2geYl8BFXO2rMVipujD5Vix2at0A9da5QaR2iWEsCQ+JjkTWxVR0hQGSsXuwRENlFBBDRCIyYTQ4peO3fSAY8PSNa19FcMdIGq0gPV/BMwfwMpiKBQNc7yo8023KSmesSwAHLAYdB2yy5RuvASv9zU+S1/IHDOsYC3LaYo88X9YqIBFnsrYpWlc5YaTLQVOTcvllXEJNCylJu3h0G8Q0M6WES0lkhRrUXqEBqEd3EBzbeo0UXAJLM1VYq3WdRHxGvNoCCYj0+kOUKDHAcOFcMKgtyaE7NQj00HhFbucBy4wUdtGQJS7oLsiXXiVIQs06qZuXWBgqOrJOZOAcl8Aw7MAOghuFGwdxwgCJMesfh6P9zD/wAyvpHlEpJ1rTR6v+H9qv2VrrXFlFOSUF/+r0glXG3JjWaeeEmb/oVHiNoHaPZvFUy7Y7Qf+GoebAfOPHFy6Y4wqQMTR3eOFRMcwxy19oS5nKI0ckxcbLVuNwV9opr2vljFjs6YzjjWKDLQaiFEyZF8dOUKAyliTuxOREVjwEE3YhEQTElyHBHKJES4CEIhpl61r6EGXDPZGA3PgctYpv518P5E6zjCzpm+4LF3BoaguOIMbrw1aJMuxFKpyErVfKgogEE0ZsTQDj9sSiUorUlEszSoKAAC3oCXSEKBJDEtUFsC7xUWNu/h56kJsslSCUlc1S1bqQAVLIAISEprvKxZIFS5zqhzLHs7YUf9oKtshUs1Cg4F5K3TgcFChNUPlwdw8BykEkQBgs6TJK1L3yoBKAasPemLUzJHwgO5LnBO8OiUXINGPSvD09Isdny/8RKTgohL8CSyVYZKIPbEPDNq7NNnnLlEupBIJq1ODh/OCoxhlwiVKD1b5RySh8een1lBMsACAbKlR6R+G/8AkTR/xX80I+0eeieBG+/DSbeRP/Mj5K+0Eq18a/8A0Z3O4POYiPJJiBxEeseP1NYZnNUof9xH2jySYDBIHWB19YhVE5SePrDfZ8YjTksPBdnWxjtg2eqaWTUs/CmEWQ2IsYiAdJtd0UD9YUI2Bf8AJ6CFFGcsSaQahLxFYpNBFhKkxEiNEiJRZDBcqVBiEt8I9fpBVWLNDTJbXHX75XaZAPw+R+8POzgePUh/keXPvAUKkU1rXeBrXKTuhThJIdg5IDOz00I0x2I+Ck9yR0xGvWM/txF2ZcHwUyO8WOId8tVioqrVMvfEokUANRcD0fk+DZwbsqxuknEkt2H6n5QBMRr560ZJSlAMFFjjVnOH01mVZWyQEoLEOz4sXGFX08F+KQFzBPSbwnJSoqd3VdF/BIZT4oYEGuChFGiW/rj68o0G2ZCgqVZwkgy5ct0i6R7RaQpRdIF97wqeLYQRSCaQGhyJZPGNPL8OISHWXOb0HSHEyUYEdqwVn5NhUcqR6B+G1mKBPBz9mf8AyRlp+1h8KSesaX8O7YVzZwI+BJHZRB/1QSrjxykGxrB/nlv2UDHl026MI9Q8fJexKqBvy6/3CPK5yU5B/SBA61uSwhqUxPLkKXgCekGydhqPvU9YKHsFpMtYUMvl9I0w2s9QXDQHZ9hpGRL0gyXsYmhZHcVGeGfKASdoLODU5AQosZg9iyaCmAOXOj+cKCMPYZNBFlKs0KFEIsJFh51g2Vs2FCgomRY6xOLFdaFCgidMsYHodfvGO2tswXlrM1N5UyZuMtwAphW7dzGdPMwoUVFDMkd4nsOy1TFhKQHPNqcceH0jsKCrpOxhZ50srQJiLpzCSVEEPUFgFKSewgCyW1UpRUgpKiGvs7A0JSFBqviQ9cqxyFAFyLDPtJcPM4lSgPQnnkIuJPgdZ96YjoLx+YEKFBBqPCiEe859O1It9mS0ySTLlpBIuk1qKFseLQoUBHt5a7TK9mVJSkkKLJLm7UVKi1WyjL/7GQk+6CeKq58MB5QoUFggy2Aw6cofKfJKPIg/M/KFCgJEWhjUGhxoftHF7Tlly5ccR9o5CgApdmnT030K+JTh2bBsq0hQoUF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25435"/>
              </p:ext>
            </p:extLst>
          </p:nvPr>
        </p:nvGraphicFramePr>
        <p:xfrm>
          <a:off x="1115615" y="2060848"/>
          <a:ext cx="7653279" cy="17227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195"/>
                <a:gridCol w="2073850"/>
                <a:gridCol w="3959234"/>
              </a:tblGrid>
              <a:tr h="357405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ancestral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62545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DNA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…TAC-GTC-…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…TAC-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(GTC-GTC-GTC)</a:t>
                      </a:r>
                      <a:r>
                        <a:rPr lang="cs-CZ" baseline="-25000" dirty="0" smtClean="0">
                          <a:solidFill>
                            <a:srgbClr val="D60093"/>
                          </a:solidFill>
                        </a:rPr>
                        <a:t>20</a:t>
                      </a:r>
                      <a:r>
                        <a:rPr lang="cs-CZ" dirty="0" smtClean="0"/>
                        <a:t>-GTC-…</a:t>
                      </a:r>
                      <a:endParaRPr lang="en-GB" dirty="0"/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mRNA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…-AUG-CAG-…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…-AUG-(CAG-CAG-CAG)</a:t>
                      </a:r>
                      <a:r>
                        <a:rPr lang="cs-CZ" baseline="-25000" dirty="0" smtClean="0"/>
                        <a:t>20</a:t>
                      </a:r>
                      <a:r>
                        <a:rPr lang="cs-CZ" dirty="0" smtClean="0"/>
                        <a:t>-CAG-…</a:t>
                      </a:r>
                      <a:endParaRPr lang="en-GB" dirty="0"/>
                    </a:p>
                  </a:txBody>
                  <a:tcPr/>
                </a:tc>
              </a:tr>
              <a:tr h="357405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…-met-</a:t>
                      </a:r>
                      <a:r>
                        <a:rPr lang="cs-CZ" dirty="0" err="1" smtClean="0">
                          <a:solidFill>
                            <a:schemeClr val="tx1"/>
                          </a:solidFill>
                        </a:rPr>
                        <a:t>gln</a:t>
                      </a:r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-…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…-met-(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)</a:t>
                      </a:r>
                      <a:r>
                        <a:rPr lang="cs-CZ" baseline="-25000" dirty="0" smtClean="0"/>
                        <a:t>20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gln</a:t>
                      </a:r>
                      <a:r>
                        <a:rPr lang="cs-CZ" dirty="0" smtClean="0"/>
                        <a:t>-…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10" descr="1190134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0712" y="332656"/>
            <a:ext cx="1916130" cy="168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500174"/>
            <a:ext cx="3545705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/>
              <a:t>Cystická fibróza</a:t>
            </a:r>
          </a:p>
          <a:p>
            <a:pPr algn="just"/>
            <a:r>
              <a:rPr lang="cs-CZ" sz="1600" dirty="0" err="1" smtClean="0"/>
              <a:t>deleční</a:t>
            </a:r>
            <a:r>
              <a:rPr lang="cs-CZ" sz="1600" dirty="0" smtClean="0"/>
              <a:t> mutací genu produkujícího protein CFTR (chloridový ABC transportér na </a:t>
            </a:r>
            <a:r>
              <a:rPr lang="cs-CZ" sz="1600" dirty="0" err="1" smtClean="0"/>
              <a:t>buň</a:t>
            </a:r>
            <a:r>
              <a:rPr lang="cs-CZ" sz="1600" dirty="0" smtClean="0"/>
              <a:t>. membráně) → nefunkční protein</a:t>
            </a:r>
          </a:p>
          <a:p>
            <a:pPr algn="just"/>
            <a:r>
              <a:rPr lang="cs-CZ" sz="1600" dirty="0" smtClean="0">
                <a:solidFill>
                  <a:srgbClr val="D60093"/>
                </a:solidFill>
              </a:rPr>
              <a:t>delece</a:t>
            </a:r>
            <a:r>
              <a:rPr lang="cs-CZ" sz="1600" dirty="0" smtClean="0"/>
              <a:t> 3 </a:t>
            </a:r>
            <a:r>
              <a:rPr lang="cs-CZ" sz="1600" dirty="0" err="1" smtClean="0"/>
              <a:t>bp</a:t>
            </a:r>
            <a:r>
              <a:rPr lang="cs-CZ" sz="1600" dirty="0" smtClean="0"/>
              <a:t> v pozici 1652 až 1655 v </a:t>
            </a:r>
            <a:r>
              <a:rPr lang="cs-CZ" sz="1600" dirty="0" err="1" smtClean="0"/>
              <a:t>exonu</a:t>
            </a:r>
            <a:r>
              <a:rPr lang="cs-CZ" sz="1600" dirty="0" smtClean="0"/>
              <a:t> 10 (delece </a:t>
            </a:r>
            <a:r>
              <a:rPr lang="cs-CZ" sz="1600" dirty="0" err="1" smtClean="0"/>
              <a:t>phe</a:t>
            </a:r>
            <a:r>
              <a:rPr lang="cs-CZ" sz="1600" dirty="0" smtClean="0"/>
              <a:t> v kodonu 508)</a:t>
            </a:r>
          </a:p>
          <a:p>
            <a:pPr algn="just"/>
            <a:r>
              <a:rPr lang="cs-CZ" sz="1600" dirty="0" smtClean="0"/>
              <a:t>autosomálně recesivní</a:t>
            </a:r>
          </a:p>
          <a:p>
            <a:pPr marL="0" indent="0" algn="just">
              <a:buNone/>
            </a:pPr>
            <a:endParaRPr lang="en-GB" sz="1600" dirty="0"/>
          </a:p>
        </p:txBody>
      </p:sp>
      <p:pic>
        <p:nvPicPr>
          <p:cNvPr id="79874" name="Picture 2" descr="http://www.epgonline.org/images/tobi/cf-1.jpg"/>
          <p:cNvPicPr>
            <a:picLocks noChangeAspect="1" noChangeArrowheads="1"/>
          </p:cNvPicPr>
          <p:nvPr/>
        </p:nvPicPr>
        <p:blipFill>
          <a:blip r:embed="rId2"/>
          <a:srcRect l="3509" t="3509" r="3508" b="21052"/>
          <a:stretch>
            <a:fillRect/>
          </a:stretch>
        </p:blipFill>
        <p:spPr bwMode="auto">
          <a:xfrm>
            <a:off x="4857752" y="1500174"/>
            <a:ext cx="3786214" cy="3071834"/>
          </a:xfrm>
          <a:prstGeom prst="rect">
            <a:avLst/>
          </a:prstGeom>
          <a:noFill/>
        </p:spPr>
      </p:pic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296199"/>
              </p:ext>
            </p:extLst>
          </p:nvPr>
        </p:nvGraphicFramePr>
        <p:xfrm>
          <a:off x="1619272" y="4857760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-TA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G-AA</a:t>
                      </a:r>
                      <a:r>
                        <a:rPr lang="cs-CZ" dirty="0" smtClean="0"/>
                        <a:t>A-CCA-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-TA A-CCA-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-AU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C-UU</a:t>
                      </a:r>
                      <a:r>
                        <a:rPr lang="cs-CZ" dirty="0" smtClean="0"/>
                        <a:t>U-GGU-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-AUU-GGU-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ile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>
                          <a:solidFill>
                            <a:srgbClr val="D60093"/>
                          </a:solidFill>
                        </a:rPr>
                        <a:t>phe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gly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ile</a:t>
                      </a:r>
                      <a:r>
                        <a:rPr lang="cs-CZ" dirty="0" smtClean="0"/>
                        <a:t>-</a:t>
                      </a:r>
                      <a:r>
                        <a:rPr lang="cs-CZ" dirty="0" err="1" smtClean="0"/>
                        <a:t>gly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Cystická fibróza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454050"/>
            <a:ext cx="7716982" cy="452596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více </a:t>
            </a:r>
            <a:r>
              <a:rPr lang="cs-CZ" sz="1600" dirty="0"/>
              <a:t>než 30 mutací, které způsobují toto onemocnění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dirty="0" smtClean="0"/>
              <a:t>důvody </a:t>
            </a:r>
            <a:r>
              <a:rPr lang="cs-CZ" sz="1600" dirty="0"/>
              <a:t>k vyšetření jsou:</a:t>
            </a:r>
          </a:p>
          <a:p>
            <a:r>
              <a:rPr lang="cs-CZ" sz="1600" dirty="0" smtClean="0"/>
              <a:t>podezření </a:t>
            </a:r>
            <a:r>
              <a:rPr lang="cs-CZ" sz="1600" dirty="0"/>
              <a:t>na klinické onemocnění</a:t>
            </a:r>
          </a:p>
          <a:p>
            <a:r>
              <a:rPr lang="cs-CZ" sz="1600" dirty="0" smtClean="0"/>
              <a:t>příbuzenský </a:t>
            </a:r>
            <a:r>
              <a:rPr lang="cs-CZ" sz="1600" dirty="0"/>
              <a:t>vztah rodičů</a:t>
            </a:r>
          </a:p>
          <a:p>
            <a:r>
              <a:rPr lang="cs-CZ" sz="1600" dirty="0" smtClean="0"/>
              <a:t>opakované </a:t>
            </a:r>
            <a:r>
              <a:rPr lang="cs-CZ" sz="1600" dirty="0"/>
              <a:t>potraty</a:t>
            </a:r>
          </a:p>
          <a:p>
            <a:r>
              <a:rPr lang="cs-CZ" sz="1600" dirty="0" smtClean="0"/>
              <a:t>léčená neplodnost</a:t>
            </a:r>
          </a:p>
          <a:p>
            <a:endParaRPr lang="cs-CZ" sz="2000" dirty="0"/>
          </a:p>
        </p:txBody>
      </p:sp>
      <p:pic>
        <p:nvPicPr>
          <p:cNvPr id="6148" name="Picture 4" descr="http://4.bp.blogspot.com/-iB3efyIUVRg/TzbCWpWB8rI/AAAAAAAALoc/j0_OqLlKvi4/s1600/cleutus+and+brandine+the+simpsons+hillbilly+parod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3971347" cy="29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Genová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346392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1600" b="1" dirty="0" err="1" smtClean="0"/>
              <a:t>Duchennova</a:t>
            </a:r>
            <a:r>
              <a:rPr lang="cs-CZ" sz="1600" b="1" dirty="0" smtClean="0"/>
              <a:t> svalová dystrofie</a:t>
            </a:r>
          </a:p>
          <a:p>
            <a:r>
              <a:rPr lang="cs-CZ" sz="1600" dirty="0" smtClean="0">
                <a:solidFill>
                  <a:srgbClr val="D60093"/>
                </a:solidFill>
              </a:rPr>
              <a:t>„</a:t>
            </a:r>
            <a:r>
              <a:rPr lang="cs-CZ" sz="1600" dirty="0" err="1" smtClean="0">
                <a:solidFill>
                  <a:srgbClr val="D60093"/>
                </a:solidFill>
              </a:rPr>
              <a:t>frameshift</a:t>
            </a:r>
            <a:r>
              <a:rPr lang="cs-CZ" sz="1600" dirty="0" smtClean="0">
                <a:solidFill>
                  <a:srgbClr val="D60093"/>
                </a:solidFill>
              </a:rPr>
              <a:t>“ mutace </a:t>
            </a:r>
            <a:r>
              <a:rPr lang="cs-CZ" sz="1600" dirty="0" smtClean="0"/>
              <a:t>= posun čtecího rámce v genu pro protein </a:t>
            </a:r>
            <a:r>
              <a:rPr lang="cs-CZ" sz="1600" dirty="0" err="1" smtClean="0"/>
              <a:t>dystrofin</a:t>
            </a:r>
            <a:endParaRPr lang="cs-CZ" sz="1600" dirty="0" smtClean="0"/>
          </a:p>
          <a:p>
            <a:r>
              <a:rPr lang="cs-CZ" sz="1600" dirty="0" err="1" smtClean="0"/>
              <a:t>gonosomálně</a:t>
            </a:r>
            <a:r>
              <a:rPr lang="cs-CZ" sz="1600" dirty="0" smtClean="0"/>
              <a:t> recesivní – vazba na X chromozom</a:t>
            </a:r>
          </a:p>
          <a:p>
            <a:endParaRPr lang="cs-CZ" sz="2000" dirty="0" smtClean="0"/>
          </a:p>
          <a:p>
            <a:endParaRPr lang="en-GB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208704"/>
              </p:ext>
            </p:extLst>
          </p:nvPr>
        </p:nvGraphicFramePr>
        <p:xfrm>
          <a:off x="1619272" y="4572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ancestral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mutant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-CAC-TGT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-CAC-</a:t>
                      </a:r>
                      <a:r>
                        <a:rPr lang="cs-CZ" dirty="0" smtClean="0">
                          <a:solidFill>
                            <a:srgbClr val="D60093"/>
                          </a:solidFill>
                        </a:rPr>
                        <a:t>T</a:t>
                      </a:r>
                      <a:r>
                        <a:rPr lang="cs-CZ" dirty="0" smtClean="0"/>
                        <a:t>TG-T..-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mRNA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-GUG-ACA-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-GUG-AAC-U..-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-val-</a:t>
                      </a:r>
                      <a:r>
                        <a:rPr lang="cs-CZ" dirty="0" err="1" smtClean="0"/>
                        <a:t>thr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-val-</a:t>
                      </a:r>
                      <a:r>
                        <a:rPr lang="cs-CZ" dirty="0" err="1" smtClean="0"/>
                        <a:t>gly</a:t>
                      </a:r>
                      <a:r>
                        <a:rPr lang="cs-CZ" dirty="0" smtClean="0"/>
                        <a:t>-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0114" name="Picture 2" descr="http://ap-biology-lab.wikispaces.com/file/view/byr10494_fm-1.gif/200083672/byr10494_fm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1571613"/>
            <a:ext cx="3520898" cy="2649476"/>
          </a:xfrm>
          <a:prstGeom prst="rect">
            <a:avLst/>
          </a:prstGeom>
          <a:noFill/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Chromozomové mutace - aberace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484784"/>
            <a:ext cx="7721599" cy="5158926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/>
              <a:t>nemění strukturu samotných genů, ale mění strukturu chromozomů</a:t>
            </a:r>
          </a:p>
          <a:p>
            <a:pPr algn="just"/>
            <a:r>
              <a:rPr lang="cs-CZ" sz="1800" dirty="0" smtClean="0"/>
              <a:t>dají se pozorovat ve světelném mikroskopu</a:t>
            </a:r>
          </a:p>
          <a:p>
            <a:pPr algn="just"/>
            <a:r>
              <a:rPr lang="cs-CZ" sz="1800" dirty="0" smtClean="0"/>
              <a:t>mohou být překážkou normálního průběhu meiózy a jimi postižené gamety mohou být sterilní nebo mohou po splynutí vznikat neživota schopné zygoty</a:t>
            </a:r>
          </a:p>
          <a:p>
            <a:pPr algn="just">
              <a:buNone/>
            </a:pPr>
            <a:endParaRPr lang="cs-CZ" sz="1800" dirty="0" smtClean="0"/>
          </a:p>
          <a:p>
            <a:pPr algn="just">
              <a:buNone/>
            </a:pPr>
            <a:endParaRPr lang="cs-CZ" sz="1800" dirty="0" smtClean="0"/>
          </a:p>
          <a:p>
            <a:pPr algn="just">
              <a:buNone/>
            </a:pPr>
            <a:r>
              <a:rPr lang="cs-CZ" sz="1800" b="1" dirty="0" smtClean="0"/>
              <a:t>Strukturní chromozomové aberace</a:t>
            </a:r>
          </a:p>
          <a:p>
            <a:pPr algn="just"/>
            <a:r>
              <a:rPr lang="cs-CZ" sz="1800" dirty="0" smtClean="0"/>
              <a:t>následkem chromozomových zlomů, na které navazuje určitá přestavba - primární je tedy porucha struktury</a:t>
            </a:r>
          </a:p>
          <a:p>
            <a:pPr algn="just"/>
            <a:r>
              <a:rPr lang="cs-CZ" sz="1800" dirty="0"/>
              <a:t>d</a:t>
            </a:r>
            <a:r>
              <a:rPr lang="cs-CZ" sz="1800" dirty="0" smtClean="0"/>
              <a:t>ělíme je na: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800" b="1" dirty="0"/>
              <a:t>b</a:t>
            </a:r>
            <a:r>
              <a:rPr lang="cs-CZ" sz="1800" b="1" dirty="0" smtClean="0"/>
              <a:t>alancované</a:t>
            </a:r>
            <a:r>
              <a:rPr lang="cs-CZ" sz="1800" dirty="0" smtClean="0"/>
              <a:t> – je zachováno původní množství genetického materiálu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800" b="1" dirty="0" smtClean="0"/>
              <a:t>nebalancované</a:t>
            </a:r>
            <a:r>
              <a:rPr lang="cs-CZ" sz="1800" dirty="0" smtClean="0"/>
              <a:t> - část genetického materiálu chybí či přebývá</a:t>
            </a: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Chromozomové mutace - aberace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357298"/>
            <a:ext cx="7721599" cy="528641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/>
              <a:t>deficience</a:t>
            </a:r>
            <a:r>
              <a:rPr lang="cs-CZ" sz="1600" dirty="0" smtClean="0"/>
              <a:t> = ztráta koncové části chromozomu, oddělený kousek se rozpadne v cytoplazmě, dochází ke ztrátě genů, ztráta důležitých genů vede ke smrti</a:t>
            </a:r>
          </a:p>
          <a:p>
            <a:pPr algn="just"/>
            <a:r>
              <a:rPr lang="cs-CZ" sz="1600" b="1" dirty="0" smtClean="0"/>
              <a:t>delece </a:t>
            </a:r>
            <a:r>
              <a:rPr lang="cs-CZ" sz="1600" dirty="0" smtClean="0"/>
              <a:t>= ztráta vnitřní části chromozomu.</a:t>
            </a:r>
          </a:p>
          <a:p>
            <a:pPr algn="just"/>
            <a:r>
              <a:rPr lang="cs-CZ" sz="1600" b="1" dirty="0" smtClean="0"/>
              <a:t>duplikace </a:t>
            </a:r>
            <a:r>
              <a:rPr lang="cs-CZ" sz="1600" dirty="0" smtClean="0"/>
              <a:t> = zdvojení některých částí chromozomů</a:t>
            </a:r>
          </a:p>
          <a:p>
            <a:pPr algn="just"/>
            <a:r>
              <a:rPr lang="cs-CZ" sz="1600" b="1" dirty="0" smtClean="0"/>
              <a:t>inverze</a:t>
            </a:r>
            <a:r>
              <a:rPr lang="cs-CZ" sz="1600" dirty="0" smtClean="0"/>
              <a:t> = převrácení části chromozomu o 180°</a:t>
            </a:r>
          </a:p>
          <a:p>
            <a:pPr algn="just"/>
            <a:r>
              <a:rPr lang="cs-CZ" sz="1600" b="1" dirty="0" smtClean="0"/>
              <a:t>fragmentace </a:t>
            </a:r>
            <a:r>
              <a:rPr lang="cs-CZ" sz="1600" dirty="0" smtClean="0"/>
              <a:t>= rozpad na malé části</a:t>
            </a:r>
          </a:p>
          <a:p>
            <a:pPr algn="just"/>
            <a:r>
              <a:rPr lang="cs-CZ" sz="1600" b="1" dirty="0"/>
              <a:t>translokace</a:t>
            </a:r>
            <a:r>
              <a:rPr lang="cs-CZ" sz="1600" dirty="0"/>
              <a:t> = přesun části chromozomu na jiný chromozom, může vést k vytvoření nového znaku</a:t>
            </a:r>
          </a:p>
          <a:p>
            <a:pPr marL="0" indent="0">
              <a:buNone/>
            </a:pPr>
            <a:endParaRPr lang="cs-CZ" sz="1600" dirty="0" smtClean="0"/>
          </a:p>
          <a:p>
            <a:endParaRPr lang="en-GB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31063" r="11997" b="20212"/>
          <a:stretch/>
        </p:blipFill>
        <p:spPr bwMode="auto">
          <a:xfrm>
            <a:off x="2051720" y="3876822"/>
            <a:ext cx="5904656" cy="298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5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385886"/>
            <a:ext cx="7678765" cy="49720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specializovaný biologický obor zabývající se </a:t>
            </a:r>
            <a:r>
              <a:rPr lang="cs-CZ" sz="1600" dirty="0" err="1" smtClean="0"/>
              <a:t>variab</a:t>
            </a:r>
            <a:r>
              <a:rPr lang="en-GB" sz="1600" dirty="0" err="1" smtClean="0"/>
              <a:t>i</a:t>
            </a:r>
            <a:r>
              <a:rPr lang="cs-CZ" sz="1600" dirty="0" smtClean="0"/>
              <a:t>litou a dědičností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klinická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zabývá se diagnostikou, léčením a prevencí genetických nemocí (u celé rodiny!)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genetické poradenství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lidská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studuje </a:t>
            </a:r>
            <a:r>
              <a:rPr lang="cs-CZ" sz="1600" dirty="0" err="1" smtClean="0"/>
              <a:t>variab</a:t>
            </a:r>
            <a:r>
              <a:rPr lang="en-GB" sz="1600" dirty="0" err="1" smtClean="0"/>
              <a:t>i</a:t>
            </a:r>
            <a:r>
              <a:rPr lang="cs-CZ" sz="1600" dirty="0" smtClean="0"/>
              <a:t>litu a dědičnost u člověka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cytogenetika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studium chromozomů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molekulární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studium struktury a funkce jednotlivých genů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populační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studium proměnlivosti populací</a:t>
            </a:r>
          </a:p>
          <a:p>
            <a:pPr lvl="1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komparativní a evoluční genetika</a:t>
            </a:r>
          </a:p>
          <a:p>
            <a:pPr lvl="2">
              <a:lnSpc>
                <a:spcPct val="120000"/>
              </a:lnSpc>
            </a:pPr>
            <a:r>
              <a:rPr lang="cs-CZ" sz="1600" dirty="0" smtClean="0"/>
              <a:t>mezidruhové srovnání a studium evoluce druhů</a:t>
            </a:r>
          </a:p>
          <a:p>
            <a:pPr>
              <a:lnSpc>
                <a:spcPct val="120000"/>
              </a:lnSpc>
            </a:pPr>
            <a:endParaRPr lang="en-GB" sz="1600" dirty="0"/>
          </a:p>
        </p:txBody>
      </p:sp>
      <p:pic>
        <p:nvPicPr>
          <p:cNvPr id="3074" name="Picture 2" descr="adoption of white baby by black NBA star / Grace Phot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8184" y="2852936"/>
            <a:ext cx="2074055" cy="1775006"/>
          </a:xfrm>
          <a:prstGeom prst="rect">
            <a:avLst/>
          </a:prstGeom>
          <a:noFill/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Chromozomové mutace - aberace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357298"/>
            <a:ext cx="7721599" cy="52864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dirty="0" err="1">
                <a:solidFill>
                  <a:srgbClr val="D60093"/>
                </a:solidFill>
              </a:rPr>
              <a:t>Philadelphský</a:t>
            </a:r>
            <a:r>
              <a:rPr lang="cs-CZ" sz="1600" dirty="0">
                <a:solidFill>
                  <a:srgbClr val="D60093"/>
                </a:solidFill>
              </a:rPr>
              <a:t> </a:t>
            </a:r>
            <a:r>
              <a:rPr lang="cs-CZ" sz="1600" dirty="0" smtClean="0">
                <a:solidFill>
                  <a:srgbClr val="D60093"/>
                </a:solidFill>
              </a:rPr>
              <a:t>chromozom</a:t>
            </a:r>
          </a:p>
          <a:p>
            <a:pPr algn="just"/>
            <a:r>
              <a:rPr lang="cs-CZ" sz="1600" dirty="0">
                <a:latin typeface="Comic Sans MS" pitchFamily="66" charset="0"/>
              </a:rPr>
              <a:t>chromozomální translokace mezi dlouhými raménky 9. a 22. chrom</a:t>
            </a:r>
            <a:r>
              <a:rPr lang="cs-CZ" sz="1600" dirty="0" smtClean="0">
                <a:latin typeface="Comic Sans MS" pitchFamily="66" charset="0"/>
              </a:rPr>
              <a:t>. </a:t>
            </a:r>
            <a:r>
              <a:rPr lang="cs-CZ" sz="1600" dirty="0"/>
              <a:t>t(9;22)(q34;q11), </a:t>
            </a:r>
            <a:endParaRPr lang="cs-CZ" sz="1600" dirty="0" smtClean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u </a:t>
            </a:r>
            <a:r>
              <a:rPr lang="cs-CZ" sz="1600" dirty="0">
                <a:latin typeface="Comic Sans MS" pitchFamily="66" charset="0"/>
              </a:rPr>
              <a:t>CML je </a:t>
            </a:r>
            <a:r>
              <a:rPr lang="cs-CZ" sz="1600" dirty="0" smtClean="0">
                <a:latin typeface="Comic Sans MS" pitchFamily="66" charset="0"/>
              </a:rPr>
              <a:t>fúzní gen </a:t>
            </a:r>
            <a:r>
              <a:rPr lang="cs-CZ" sz="1600" dirty="0">
                <a:latin typeface="Comic Sans MS" pitchFamily="66" charset="0"/>
              </a:rPr>
              <a:t>ABL/BCR exprimován jako cytoplazmatický protein p210, ten asociuje s </a:t>
            </a:r>
            <a:r>
              <a:rPr lang="cs-CZ" sz="1600" dirty="0" err="1">
                <a:latin typeface="Comic Sans MS" pitchFamily="66" charset="0"/>
              </a:rPr>
              <a:t>cytoskeletárním</a:t>
            </a:r>
            <a:r>
              <a:rPr lang="cs-CZ" sz="1600" dirty="0">
                <a:latin typeface="Comic Sans MS" pitchFamily="66" charset="0"/>
              </a:rPr>
              <a:t> aktinem</a:t>
            </a:r>
          </a:p>
          <a:p>
            <a:pPr>
              <a:lnSpc>
                <a:spcPct val="110000"/>
              </a:lnSpc>
            </a:pP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>
                <a:latin typeface="Comic Sans MS" pitchFamily="66" charset="0"/>
              </a:rPr>
              <a:t>p210 má silnou tyrozin-kinázovou aktivitu → fosforylace více než 50 proteinů → fenotyp. změny b.: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proliferační </a:t>
            </a:r>
            <a:r>
              <a:rPr lang="cs-CZ" sz="1600" dirty="0">
                <a:latin typeface="Comic Sans MS" pitchFamily="66" charset="0"/>
              </a:rPr>
              <a:t>aktivity (mitogenní úč.)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cs-CZ" sz="1600" dirty="0" err="1" smtClean="0">
                <a:latin typeface="Comic Sans MS" pitchFamily="66" charset="0"/>
              </a:rPr>
              <a:t>adhezivity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ke </a:t>
            </a:r>
            <a:r>
              <a:rPr lang="cs-CZ" sz="1600" dirty="0" err="1">
                <a:latin typeface="Comic Sans MS" pitchFamily="66" charset="0"/>
              </a:rPr>
              <a:t>stromatu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krvetv</a:t>
            </a:r>
            <a:r>
              <a:rPr lang="cs-CZ" sz="1600" dirty="0">
                <a:latin typeface="Comic Sans MS" pitchFamily="66" charset="0"/>
              </a:rPr>
              <a:t>. tkáně</a:t>
            </a: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rezistence </a:t>
            </a:r>
            <a:r>
              <a:rPr lang="cs-CZ" sz="1600" dirty="0">
                <a:latin typeface="Comic Sans MS" pitchFamily="66" charset="0"/>
              </a:rPr>
              <a:t>k </a:t>
            </a:r>
            <a:r>
              <a:rPr lang="cs-CZ" sz="1600" dirty="0" err="1">
                <a:latin typeface="Comic Sans MS" pitchFamily="66" charset="0"/>
              </a:rPr>
              <a:t>apoptóze</a:t>
            </a:r>
            <a:endParaRPr lang="cs-CZ" sz="1600" dirty="0">
              <a:latin typeface="Comic Sans MS" pitchFamily="66" charset="0"/>
            </a:endParaRPr>
          </a:p>
          <a:p>
            <a:pPr>
              <a:lnSpc>
                <a:spcPct val="110000"/>
              </a:lnSpc>
            </a:pPr>
            <a:r>
              <a:rPr lang="cs-CZ" sz="1600" dirty="0" smtClean="0">
                <a:latin typeface="Comic Sans MS" pitchFamily="66" charset="0"/>
              </a:rPr>
              <a:t>  nestabilita </a:t>
            </a:r>
            <a:r>
              <a:rPr lang="cs-CZ" sz="1600" dirty="0">
                <a:latin typeface="Comic Sans MS" pitchFamily="66" charset="0"/>
              </a:rPr>
              <a:t>genomu</a:t>
            </a:r>
          </a:p>
          <a:p>
            <a:pPr algn="just"/>
            <a:endParaRPr lang="cs-CZ" sz="1600" dirty="0">
              <a:solidFill>
                <a:srgbClr val="D60093"/>
              </a:solidFill>
            </a:endParaRPr>
          </a:p>
          <a:p>
            <a:pPr marL="0" indent="0">
              <a:buNone/>
            </a:pPr>
            <a:endParaRPr lang="cs-CZ" sz="1600" dirty="0" smtClean="0"/>
          </a:p>
          <a:p>
            <a:endParaRPr lang="en-GB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384376" cy="28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899592" y="443711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899592" y="4149080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901039" y="353701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899592" y="3789040"/>
            <a:ext cx="0" cy="24364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911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Genomové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85860"/>
            <a:ext cx="7721599" cy="490063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cs-CZ" sz="1600" b="1" dirty="0" smtClean="0"/>
              <a:t>Numerické chromozomové aberace</a:t>
            </a:r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způsobeny abnormálním počtem chromozomů v </a:t>
            </a:r>
            <a:r>
              <a:rPr lang="cs-CZ" sz="1600" dirty="0" err="1" smtClean="0"/>
              <a:t>karyotypu</a:t>
            </a:r>
            <a:r>
              <a:rPr lang="cs-CZ" sz="16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struktura chromozomů je neporušená, patologicky se uplatňuje nestandardní množství genů </a:t>
            </a:r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vznikají díky chybě při rozchodu chromozomů do dceřiných buněk během buněčného dělení (</a:t>
            </a:r>
            <a:r>
              <a:rPr lang="cs-CZ" sz="1600" dirty="0" err="1" smtClean="0"/>
              <a:t>nondisjunkce</a:t>
            </a:r>
            <a:r>
              <a:rPr lang="cs-CZ" sz="1600" dirty="0" smtClean="0"/>
              <a:t>) nebo abnormalitami fertilizace či časné embryogeneze 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pPr algn="just">
              <a:lnSpc>
                <a:spcPct val="120000"/>
              </a:lnSpc>
            </a:pPr>
            <a:r>
              <a:rPr lang="cs-CZ" sz="1600" b="1" dirty="0" err="1" smtClean="0"/>
              <a:t>aneuplodie</a:t>
            </a:r>
            <a:r>
              <a:rPr lang="cs-CZ" sz="1600" dirty="0" smtClean="0"/>
              <a:t> - numerická odchylka se týká pouze určitého chromozomu nebo chromozomů, ne však celé sady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Konkrétní chromozom může být buď znásoben - </a:t>
            </a:r>
            <a:r>
              <a:rPr lang="cs-CZ" sz="1600" b="1" dirty="0" err="1" smtClean="0"/>
              <a:t>trisomie</a:t>
            </a:r>
            <a:r>
              <a:rPr lang="cs-CZ" sz="1600" dirty="0" smtClean="0"/>
              <a:t> (2n + 1), </a:t>
            </a:r>
            <a:r>
              <a:rPr lang="cs-CZ" sz="1600" b="1" dirty="0" err="1" smtClean="0"/>
              <a:t>tetrasomie</a:t>
            </a:r>
            <a:r>
              <a:rPr lang="cs-CZ" sz="1600" dirty="0" smtClean="0"/>
              <a:t> (2n + 2)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 nebo naopak ztracen - </a:t>
            </a:r>
            <a:r>
              <a:rPr lang="cs-CZ" sz="1600" b="1" dirty="0" err="1" smtClean="0"/>
              <a:t>monosomie</a:t>
            </a:r>
            <a:r>
              <a:rPr lang="cs-CZ" sz="1600" dirty="0" smtClean="0"/>
              <a:t> (2n -1), </a:t>
            </a:r>
            <a:r>
              <a:rPr lang="cs-CZ" sz="1600" b="1" dirty="0" err="1" smtClean="0"/>
              <a:t>nulisomie</a:t>
            </a:r>
            <a:r>
              <a:rPr lang="cs-CZ" sz="1600" dirty="0" smtClean="0"/>
              <a:t> (2n - 2)</a:t>
            </a: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smtClean="0"/>
              <a:t>Genomové mutace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65200" y="1530634"/>
            <a:ext cx="5551016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cs-CZ" sz="1600" b="1" dirty="0" smtClean="0"/>
              <a:t>Aneuploidie</a:t>
            </a:r>
            <a:r>
              <a:rPr lang="cs-CZ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600" dirty="0" err="1"/>
              <a:t>m</a:t>
            </a:r>
            <a:r>
              <a:rPr lang="cs-CZ" sz="1600" dirty="0" err="1" smtClean="0"/>
              <a:t>onosomie</a:t>
            </a:r>
            <a:r>
              <a:rPr lang="cs-CZ" sz="1600" dirty="0" smtClean="0"/>
              <a:t>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gonosomální</a:t>
            </a:r>
            <a:endParaRPr lang="cs-CZ" sz="1600" dirty="0"/>
          </a:p>
          <a:p>
            <a:pPr lvl="3">
              <a:lnSpc>
                <a:spcPct val="80000"/>
              </a:lnSpc>
            </a:pPr>
            <a:r>
              <a:rPr lang="cs-CZ" sz="1600" dirty="0" err="1" smtClean="0"/>
              <a:t>Turnerův</a:t>
            </a:r>
            <a:r>
              <a:rPr lang="cs-CZ" sz="1600" dirty="0" smtClean="0"/>
              <a:t> </a:t>
            </a:r>
            <a:r>
              <a:rPr lang="cs-CZ" sz="1600" dirty="0" err="1" smtClean="0"/>
              <a:t>sy</a:t>
            </a:r>
            <a:r>
              <a:rPr lang="cs-CZ" sz="1600" dirty="0" smtClean="0"/>
              <a:t>. (45, X0)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endParaRPr lang="cs-CZ" sz="1600" dirty="0"/>
          </a:p>
          <a:p>
            <a:pPr>
              <a:lnSpc>
                <a:spcPct val="80000"/>
              </a:lnSpc>
            </a:pPr>
            <a:r>
              <a:rPr lang="cs-CZ" sz="1600" dirty="0" err="1" smtClean="0"/>
              <a:t>trisomie</a:t>
            </a:r>
            <a:r>
              <a:rPr lang="cs-CZ" sz="1600" dirty="0" smtClean="0"/>
              <a:t> </a:t>
            </a:r>
            <a:endParaRPr lang="cs-CZ" sz="1600" dirty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smtClean="0"/>
              <a:t>autosomální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b="1" dirty="0" smtClean="0"/>
              <a:t>Downův </a:t>
            </a:r>
            <a:r>
              <a:rPr lang="cs-CZ" sz="1600" b="1" dirty="0" err="1" smtClean="0"/>
              <a:t>sy</a:t>
            </a:r>
            <a:r>
              <a:rPr lang="cs-CZ" sz="1600" b="1" dirty="0" smtClean="0"/>
              <a:t>. </a:t>
            </a:r>
            <a:r>
              <a:rPr lang="cs-CZ" sz="1600" dirty="0" smtClean="0"/>
              <a:t>(47, XX/XY + 21)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dirty="0" err="1" smtClean="0"/>
              <a:t>Edwardsův</a:t>
            </a:r>
            <a:r>
              <a:rPr lang="cs-CZ" sz="1600" dirty="0" smtClean="0"/>
              <a:t> </a:t>
            </a:r>
            <a:r>
              <a:rPr lang="cs-CZ" sz="1600" dirty="0" err="1" smtClean="0"/>
              <a:t>sy</a:t>
            </a:r>
            <a:r>
              <a:rPr lang="cs-CZ" sz="1600" dirty="0" smtClean="0"/>
              <a:t>. (47, XX/XY + 18)</a:t>
            </a:r>
          </a:p>
          <a:p>
            <a:pPr lvl="3" eaLnBrk="1" hangingPunct="1">
              <a:lnSpc>
                <a:spcPct val="80000"/>
              </a:lnSpc>
            </a:pPr>
            <a:r>
              <a:rPr lang="cs-CZ" sz="1600" dirty="0" err="1" smtClean="0"/>
              <a:t>Pataův</a:t>
            </a:r>
            <a:r>
              <a:rPr lang="cs-CZ" sz="1600" dirty="0" smtClean="0"/>
              <a:t> </a:t>
            </a:r>
            <a:r>
              <a:rPr lang="cs-CZ" sz="1600" dirty="0" err="1" smtClean="0"/>
              <a:t>sy</a:t>
            </a:r>
            <a:r>
              <a:rPr lang="cs-CZ" sz="1600" dirty="0" smtClean="0"/>
              <a:t>. (47, XX/XY + 13) </a:t>
            </a:r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cs-CZ" sz="1600" dirty="0"/>
          </a:p>
          <a:p>
            <a:pPr marL="1371600" lvl="3" indent="0" eaLnBrk="1" hangingPunct="1">
              <a:lnSpc>
                <a:spcPct val="80000"/>
              </a:lnSpc>
              <a:buNone/>
            </a:pPr>
            <a:endParaRPr lang="cs-CZ" sz="1600" dirty="0" smtClean="0"/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cs-CZ" sz="1600" dirty="0" err="1" smtClean="0"/>
              <a:t>gonosomální</a:t>
            </a:r>
            <a:endParaRPr lang="cs-CZ" sz="1600" dirty="0"/>
          </a:p>
          <a:p>
            <a:pPr lvl="3">
              <a:lnSpc>
                <a:spcPct val="80000"/>
              </a:lnSpc>
            </a:pPr>
            <a:r>
              <a:rPr lang="cs-CZ" sz="1600" dirty="0" err="1"/>
              <a:t>Klinefelterův</a:t>
            </a:r>
            <a:r>
              <a:rPr lang="cs-CZ" sz="1600" dirty="0"/>
              <a:t> </a:t>
            </a:r>
            <a:r>
              <a:rPr lang="cs-CZ" sz="1600" dirty="0" err="1"/>
              <a:t>sy</a:t>
            </a:r>
            <a:r>
              <a:rPr lang="cs-CZ" sz="1600" dirty="0"/>
              <a:t>. (47, XXY)</a:t>
            </a:r>
          </a:p>
          <a:p>
            <a:pPr lvl="3">
              <a:lnSpc>
                <a:spcPct val="80000"/>
              </a:lnSpc>
            </a:pPr>
            <a:r>
              <a:rPr lang="cs-CZ" sz="1600" dirty="0"/>
              <a:t>super </a:t>
            </a:r>
            <a:r>
              <a:rPr lang="cs-CZ" sz="1600" dirty="0" err="1"/>
              <a:t>female</a:t>
            </a:r>
            <a:r>
              <a:rPr lang="cs-CZ" sz="1600" dirty="0"/>
              <a:t> – triple X </a:t>
            </a:r>
            <a:r>
              <a:rPr lang="cs-CZ" sz="1600" dirty="0" err="1"/>
              <a:t>sy</a:t>
            </a:r>
            <a:r>
              <a:rPr lang="cs-CZ" sz="1600" dirty="0"/>
              <a:t>. (47, XXX)</a:t>
            </a:r>
          </a:p>
          <a:p>
            <a:pPr lvl="3">
              <a:lnSpc>
                <a:spcPct val="80000"/>
              </a:lnSpc>
            </a:pPr>
            <a:r>
              <a:rPr lang="cs-CZ" sz="1600" dirty="0"/>
              <a:t>super male = </a:t>
            </a:r>
            <a:r>
              <a:rPr lang="cs-CZ" sz="1600" dirty="0" err="1"/>
              <a:t>Jackobův</a:t>
            </a:r>
            <a:r>
              <a:rPr lang="cs-CZ" sz="1600" dirty="0"/>
              <a:t> </a:t>
            </a:r>
            <a:r>
              <a:rPr lang="cs-CZ" sz="1600" dirty="0" err="1"/>
              <a:t>sy</a:t>
            </a:r>
            <a:r>
              <a:rPr lang="cs-CZ" sz="1600" dirty="0"/>
              <a:t>. (47, XYY)</a:t>
            </a:r>
          </a:p>
          <a:p>
            <a:pPr lvl="3" eaLnBrk="1" hangingPunct="1">
              <a:lnSpc>
                <a:spcPct val="80000"/>
              </a:lnSpc>
              <a:buNone/>
            </a:pPr>
            <a:endParaRPr lang="cs-CZ" sz="1600" dirty="0" smtClean="0"/>
          </a:p>
        </p:txBody>
      </p:sp>
      <p:pic>
        <p:nvPicPr>
          <p:cNvPr id="26628" name="Picture 10" descr="down'schild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120606" y="1876425"/>
            <a:ext cx="1371600" cy="1371600"/>
          </a:xfrm>
          <a:noFill/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Genomové mutace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85860"/>
            <a:ext cx="7783263" cy="5455508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cs-CZ" sz="1600" b="1" dirty="0" smtClean="0"/>
              <a:t>polyploidie</a:t>
            </a:r>
            <a:r>
              <a:rPr lang="cs-CZ" sz="1600" dirty="0"/>
              <a:t> - znásobena je celá chromozomová sada - porucha rozdělení celých sad nebo oplození spermiemi (</a:t>
            </a:r>
            <a:r>
              <a:rPr lang="cs-CZ" sz="1600" dirty="0" err="1"/>
              <a:t>dispermie</a:t>
            </a:r>
            <a:r>
              <a:rPr lang="cs-CZ" sz="1600" dirty="0"/>
              <a:t>), u člověka přichází v úvahu zejména </a:t>
            </a:r>
            <a:r>
              <a:rPr lang="cs-CZ" sz="1600" dirty="0" err="1"/>
              <a:t>triploidie</a:t>
            </a:r>
            <a:r>
              <a:rPr lang="cs-CZ" sz="1600" dirty="0"/>
              <a:t> (</a:t>
            </a:r>
            <a:r>
              <a:rPr lang="cs-CZ" sz="1600" dirty="0" smtClean="0"/>
              <a:t>3n = </a:t>
            </a:r>
            <a:r>
              <a:rPr lang="cs-CZ" sz="1600" dirty="0"/>
              <a:t>69 chromozomů) a </a:t>
            </a:r>
            <a:r>
              <a:rPr lang="cs-CZ" sz="1600" dirty="0" err="1"/>
              <a:t>tetraploidie</a:t>
            </a:r>
            <a:r>
              <a:rPr lang="cs-CZ" sz="1600" dirty="0"/>
              <a:t> (</a:t>
            </a:r>
            <a:r>
              <a:rPr lang="cs-CZ" sz="1600" dirty="0" smtClean="0"/>
              <a:t>4n </a:t>
            </a:r>
            <a:r>
              <a:rPr lang="cs-CZ" sz="1600" dirty="0"/>
              <a:t>= 92 chromozomů), většinou ale:</a:t>
            </a:r>
          </a:p>
          <a:p>
            <a:pPr lvl="2" algn="just">
              <a:lnSpc>
                <a:spcPct val="110000"/>
              </a:lnSpc>
            </a:pPr>
            <a:r>
              <a:rPr lang="cs-CZ" sz="1600" dirty="0"/>
              <a:t>těhotenství je potraceno</a:t>
            </a:r>
          </a:p>
          <a:p>
            <a:pPr lvl="2" algn="just">
              <a:lnSpc>
                <a:spcPct val="110000"/>
              </a:lnSpc>
            </a:pPr>
            <a:r>
              <a:rPr lang="cs-CZ" sz="1600" dirty="0" err="1"/>
              <a:t>molla</a:t>
            </a:r>
            <a:r>
              <a:rPr lang="cs-CZ" sz="1600" dirty="0"/>
              <a:t> </a:t>
            </a:r>
            <a:r>
              <a:rPr lang="cs-CZ" sz="1600" dirty="0" err="1"/>
              <a:t>hydatidosa</a:t>
            </a:r>
            <a:r>
              <a:rPr lang="cs-CZ" sz="1600" dirty="0"/>
              <a:t> (a pak těhotenství nutno ukončit potratem)</a:t>
            </a:r>
          </a:p>
          <a:p>
            <a:pPr lvl="2" algn="just">
              <a:lnSpc>
                <a:spcPct val="110000"/>
              </a:lnSpc>
            </a:pPr>
            <a:r>
              <a:rPr lang="cs-CZ" sz="1600" dirty="0"/>
              <a:t>porod novorozence s </a:t>
            </a:r>
            <a:r>
              <a:rPr lang="cs-CZ" sz="1600" dirty="0" err="1"/>
              <a:t>triploidií</a:t>
            </a:r>
            <a:r>
              <a:rPr lang="cs-CZ" sz="1600" dirty="0"/>
              <a:t> – velmi časná </a:t>
            </a:r>
            <a:r>
              <a:rPr lang="cs-CZ" sz="1600" dirty="0" smtClean="0"/>
              <a:t>letalita</a:t>
            </a:r>
          </a:p>
          <a:p>
            <a:pPr lvl="2" algn="just">
              <a:lnSpc>
                <a:spcPct val="110000"/>
              </a:lnSpc>
            </a:pPr>
            <a:endParaRPr lang="cs-CZ" sz="1600" dirty="0"/>
          </a:p>
          <a:p>
            <a:pPr lvl="2" algn="just">
              <a:lnSpc>
                <a:spcPct val="110000"/>
              </a:lnSpc>
            </a:pPr>
            <a:endParaRPr lang="cs-CZ" sz="1600" dirty="0" smtClean="0"/>
          </a:p>
          <a:p>
            <a:pPr lvl="2" algn="just">
              <a:lnSpc>
                <a:spcPct val="110000"/>
              </a:lnSpc>
            </a:pPr>
            <a:endParaRPr lang="cs-CZ" sz="1600" dirty="0"/>
          </a:p>
          <a:p>
            <a:pPr lvl="2" algn="just">
              <a:lnSpc>
                <a:spcPct val="110000"/>
              </a:lnSpc>
            </a:pPr>
            <a:endParaRPr lang="cs-CZ" sz="1600" dirty="0" smtClean="0"/>
          </a:p>
          <a:p>
            <a:pPr lvl="2" algn="just">
              <a:lnSpc>
                <a:spcPct val="110000"/>
              </a:lnSpc>
            </a:pPr>
            <a:endParaRPr lang="cs-CZ" sz="1600" dirty="0" smtClean="0"/>
          </a:p>
          <a:p>
            <a:pPr marL="914400" lvl="2" indent="0" algn="just">
              <a:lnSpc>
                <a:spcPct val="110000"/>
              </a:lnSpc>
              <a:buNone/>
            </a:pPr>
            <a:endParaRPr lang="cs-CZ" sz="1600" dirty="0"/>
          </a:p>
          <a:p>
            <a:pPr marL="0" indent="0" algn="just">
              <a:lnSpc>
                <a:spcPct val="120000"/>
              </a:lnSpc>
              <a:buNone/>
            </a:pPr>
            <a:endParaRPr lang="cs-CZ" sz="1600" dirty="0" smtClean="0"/>
          </a:p>
          <a:p>
            <a:pPr marL="342900" lvl="2" indent="-342900" algn="just">
              <a:lnSpc>
                <a:spcPct val="110000"/>
              </a:lnSpc>
            </a:pPr>
            <a:r>
              <a:rPr lang="cs-CZ" sz="1200" dirty="0"/>
              <a:t>u</a:t>
            </a:r>
            <a:r>
              <a:rPr lang="cs-CZ" sz="1200" dirty="0" smtClean="0"/>
              <a:t> rostlin polyploidie časté: </a:t>
            </a:r>
            <a:r>
              <a:rPr lang="cs-CZ" sz="1200" dirty="0" err="1" smtClean="0"/>
              <a:t>triploidie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cs-CZ" sz="1200" dirty="0" smtClean="0"/>
              <a:t>banány), </a:t>
            </a:r>
            <a:r>
              <a:rPr lang="cs-CZ" sz="1200" dirty="0" err="1" smtClean="0"/>
              <a:t>tetraploidie</a:t>
            </a:r>
            <a:r>
              <a:rPr lang="cs-CZ" sz="1200" dirty="0" smtClean="0"/>
              <a:t> </a:t>
            </a:r>
            <a:r>
              <a:rPr lang="cs-CZ" sz="1200" dirty="0"/>
              <a:t>(brambory</a:t>
            </a:r>
            <a:r>
              <a:rPr lang="cs-CZ" sz="1200" dirty="0" smtClean="0"/>
              <a:t>), </a:t>
            </a:r>
            <a:r>
              <a:rPr lang="cs-CZ" sz="1200" dirty="0" err="1"/>
              <a:t>hexaploidie</a:t>
            </a:r>
            <a:r>
              <a:rPr lang="cs-CZ" sz="1200" dirty="0"/>
              <a:t> ( </a:t>
            </a:r>
            <a:r>
              <a:rPr lang="cs-CZ" sz="1200" dirty="0" smtClean="0"/>
              <a:t>pšenice), </a:t>
            </a:r>
            <a:r>
              <a:rPr lang="cs-CZ" sz="1200" dirty="0" err="1" smtClean="0"/>
              <a:t>oktoploidie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cs-CZ" sz="1200" dirty="0" smtClean="0"/>
              <a:t>jahody) - spojitost </a:t>
            </a:r>
            <a:r>
              <a:rPr lang="cs-CZ" sz="1200" dirty="0"/>
              <a:t>mezi růstem a vnitřními hodinami </a:t>
            </a:r>
            <a:r>
              <a:rPr lang="cs-CZ" sz="1200" dirty="0" smtClean="0"/>
              <a:t>rostlin </a:t>
            </a:r>
            <a:r>
              <a:rPr lang="cs-CZ" sz="1200" dirty="0"/>
              <a:t>→ </a:t>
            </a:r>
            <a:r>
              <a:rPr lang="cs-CZ" sz="1200" dirty="0" smtClean="0"/>
              <a:t> hybridní </a:t>
            </a:r>
            <a:r>
              <a:rPr lang="cs-CZ" sz="1200" dirty="0"/>
              <a:t>a polyploidní rostliny mají za denního světla sníženou funkci </a:t>
            </a:r>
            <a:r>
              <a:rPr lang="cs-CZ" sz="1200" dirty="0" smtClean="0"/>
              <a:t>represorů transkripce, </a:t>
            </a:r>
            <a:r>
              <a:rPr lang="cs-CZ" sz="1200" dirty="0" err="1" smtClean="0"/>
              <a:t>kt</a:t>
            </a:r>
            <a:r>
              <a:rPr lang="cs-CZ" sz="1200" dirty="0" smtClean="0"/>
              <a:t>. </a:t>
            </a:r>
            <a:r>
              <a:rPr lang="cs-CZ" sz="1200" dirty="0"/>
              <a:t>regulují aktivitu </a:t>
            </a:r>
            <a:r>
              <a:rPr lang="cs-CZ" sz="1200" dirty="0" smtClean="0"/>
              <a:t>genů </a:t>
            </a:r>
            <a:r>
              <a:rPr lang="cs-CZ" sz="1200" dirty="0"/>
              <a:t>→</a:t>
            </a:r>
            <a:r>
              <a:rPr lang="cs-CZ" sz="1200" dirty="0" smtClean="0"/>
              <a:t> během </a:t>
            </a:r>
            <a:r>
              <a:rPr lang="cs-CZ" sz="1200" dirty="0"/>
              <a:t>dne </a:t>
            </a:r>
            <a:r>
              <a:rPr lang="cs-CZ" sz="1200" dirty="0" smtClean="0"/>
              <a:t>jsou tak aktivnější </a:t>
            </a:r>
            <a:r>
              <a:rPr lang="cs-CZ" sz="1200" dirty="0"/>
              <a:t>geny, jejichž produkty se účastní fotosyntézy a metabolismu </a:t>
            </a:r>
            <a:r>
              <a:rPr lang="cs-CZ" sz="1200" dirty="0" smtClean="0"/>
              <a:t>škrobu </a:t>
            </a:r>
            <a:r>
              <a:rPr lang="cs-CZ" sz="1200" dirty="0"/>
              <a:t>→</a:t>
            </a:r>
            <a:r>
              <a:rPr lang="cs-CZ" sz="1200" dirty="0" smtClean="0"/>
              <a:t> díky </a:t>
            </a:r>
            <a:r>
              <a:rPr lang="cs-CZ" sz="1200" dirty="0"/>
              <a:t>zvýšenému výkonu fotosyntézy i ukládání škrobu pak hybridní a polyploidní rostliny rostou </a:t>
            </a:r>
            <a:r>
              <a:rPr lang="cs-CZ" sz="1200" dirty="0" smtClean="0"/>
              <a:t>lépe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51512" r="24780" b="12010"/>
          <a:stretch/>
        </p:blipFill>
        <p:spPr bwMode="auto">
          <a:xfrm>
            <a:off x="2843808" y="3501008"/>
            <a:ext cx="3888432" cy="184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22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8178799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Struktura </a:t>
            </a:r>
            <a:r>
              <a:rPr lang="cs-CZ" sz="2800" dirty="0" smtClean="0">
                <a:solidFill>
                  <a:schemeClr val="bg1"/>
                </a:solidFill>
              </a:rPr>
              <a:t>lidského genomu 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Reakce lidského genomu na </a:t>
            </a:r>
            <a:r>
              <a:rPr lang="cs-CZ" sz="2800" dirty="0">
                <a:solidFill>
                  <a:schemeClr val="bg1"/>
                </a:solidFill>
              </a:rPr>
              <a:t>vlivy </a:t>
            </a:r>
            <a:r>
              <a:rPr lang="cs-CZ" sz="2800" dirty="0" smtClean="0">
                <a:solidFill>
                  <a:schemeClr val="bg1"/>
                </a:solidFill>
              </a:rPr>
              <a:t>prostředí. </a:t>
            </a:r>
            <a:r>
              <a:rPr lang="cs-CZ" sz="2800" dirty="0" err="1" smtClean="0">
                <a:solidFill>
                  <a:schemeClr val="bg1"/>
                </a:solidFill>
              </a:rPr>
              <a:t>Exonové</a:t>
            </a:r>
            <a:r>
              <a:rPr lang="cs-CZ" sz="2800" dirty="0">
                <a:solidFill>
                  <a:schemeClr val="bg1"/>
                </a:solidFill>
              </a:rPr>
              <a:t>, intronové a </a:t>
            </a:r>
            <a:r>
              <a:rPr lang="cs-CZ" sz="2800" dirty="0" smtClean="0">
                <a:solidFill>
                  <a:schemeClr val="bg1"/>
                </a:solidFill>
              </a:rPr>
              <a:t>promotorové mutace.</a:t>
            </a:r>
          </a:p>
          <a:p>
            <a:pPr>
              <a:buNone/>
            </a:pPr>
            <a:endParaRPr lang="cs-CZ" sz="2800" dirty="0" smtClean="0">
              <a:solidFill>
                <a:srgbClr val="D60093"/>
              </a:solidFill>
            </a:endParaRPr>
          </a:p>
          <a:p>
            <a:r>
              <a:rPr lang="cs-CZ" sz="2800" dirty="0" err="1" smtClean="0">
                <a:solidFill>
                  <a:srgbClr val="D60093"/>
                </a:solidFill>
              </a:rPr>
              <a:t>Monogenní</a:t>
            </a:r>
            <a:r>
              <a:rPr lang="cs-CZ" sz="2800" dirty="0" smtClean="0">
                <a:solidFill>
                  <a:srgbClr val="D60093"/>
                </a:solidFill>
              </a:rPr>
              <a:t> </a:t>
            </a:r>
            <a:r>
              <a:rPr lang="cs-CZ" sz="2800" dirty="0">
                <a:solidFill>
                  <a:srgbClr val="D60093"/>
                </a:solidFill>
              </a:rPr>
              <a:t>a polygenní </a:t>
            </a:r>
            <a:r>
              <a:rPr lang="cs-CZ" sz="2800" dirty="0" smtClean="0">
                <a:solidFill>
                  <a:srgbClr val="D60093"/>
                </a:solidFill>
              </a:rPr>
              <a:t>choroby a vztah </a:t>
            </a:r>
            <a:r>
              <a:rPr lang="cs-CZ" sz="2800" dirty="0" err="1" smtClean="0">
                <a:solidFill>
                  <a:srgbClr val="D60093"/>
                </a:solidFill>
              </a:rPr>
              <a:t>multigenních</a:t>
            </a:r>
            <a:r>
              <a:rPr lang="cs-CZ" sz="2800" dirty="0" smtClean="0">
                <a:solidFill>
                  <a:srgbClr val="D60093"/>
                </a:solidFill>
              </a:rPr>
              <a:t> </a:t>
            </a:r>
            <a:r>
              <a:rPr lang="cs-CZ" sz="2800" dirty="0">
                <a:solidFill>
                  <a:srgbClr val="D60093"/>
                </a:solidFill>
              </a:rPr>
              <a:t>nemocí a </a:t>
            </a:r>
            <a:r>
              <a:rPr lang="cs-CZ" sz="2800" dirty="0" smtClean="0">
                <a:solidFill>
                  <a:srgbClr val="D60093"/>
                </a:solidFill>
              </a:rPr>
              <a:t>prostředí</a:t>
            </a:r>
          </a:p>
          <a:p>
            <a:endParaRPr lang="cs-CZ" sz="2800" dirty="0">
              <a:solidFill>
                <a:srgbClr val="FFC000"/>
              </a:solidFill>
            </a:endParaRPr>
          </a:p>
          <a:p>
            <a:r>
              <a:rPr lang="cs-CZ" sz="2800" dirty="0"/>
              <a:t>Genetické studie a klinická </a:t>
            </a:r>
            <a:r>
              <a:rPr lang="cs-CZ" sz="2800" dirty="0" smtClean="0"/>
              <a:t>genetika</a:t>
            </a:r>
          </a:p>
          <a:p>
            <a:endParaRPr lang="cs-CZ" sz="2800" dirty="0"/>
          </a:p>
          <a:p>
            <a:r>
              <a:rPr lang="cs-CZ" sz="2800" dirty="0" smtClean="0"/>
              <a:t>Genové terapie a </a:t>
            </a:r>
            <a:r>
              <a:rPr lang="cs-CZ" sz="2800" dirty="0" err="1" smtClean="0"/>
              <a:t>farmakogenetika</a:t>
            </a:r>
            <a:r>
              <a:rPr lang="cs-CZ" sz="2800" dirty="0" smtClean="0"/>
              <a:t>/genomika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4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484784"/>
            <a:ext cx="7731943" cy="4525963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>
                <a:latin typeface="+mj-lt"/>
              </a:rPr>
              <a:t>mendelistická dědičnost</a:t>
            </a:r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cs-CZ" sz="1600" dirty="0" smtClean="0">
                <a:latin typeface="+mj-lt"/>
              </a:rPr>
              <a:t>dědičný podklad - velký faktor, tj. je přítomen prakticky u všech nemocných a jedná se prokazatelně o faktor příčinný (např.  defekty v </a:t>
            </a:r>
            <a:r>
              <a:rPr lang="cs-CZ" sz="1600" dirty="0" err="1" smtClean="0">
                <a:latin typeface="+mj-lt"/>
              </a:rPr>
              <a:t>dystrofinovém</a:t>
            </a:r>
            <a:r>
              <a:rPr lang="cs-CZ" sz="1600" dirty="0" smtClean="0">
                <a:latin typeface="+mj-lt"/>
              </a:rPr>
              <a:t> genu u muskulárních dystrofií), k němuž se přidávají  jen jako přídatné další  faktory genetické i faktory zevního prostředí.  </a:t>
            </a:r>
          </a:p>
          <a:p>
            <a:pPr algn="just">
              <a:lnSpc>
                <a:spcPct val="110000"/>
              </a:lnSpc>
            </a:pPr>
            <a:r>
              <a:rPr lang="cs-CZ" sz="1600" dirty="0">
                <a:latin typeface="+mj-lt"/>
              </a:rPr>
              <a:t>p</a:t>
            </a:r>
            <a:r>
              <a:rPr lang="cs-CZ" sz="1600" dirty="0" smtClean="0">
                <a:latin typeface="+mj-lt"/>
              </a:rPr>
              <a:t>říčinou těchto nemocí bývají především tzv. </a:t>
            </a:r>
            <a:r>
              <a:rPr lang="cs-CZ" sz="1600" b="1" dirty="0" smtClean="0">
                <a:latin typeface="+mj-lt"/>
              </a:rPr>
              <a:t>vzácné alely </a:t>
            </a:r>
          </a:p>
          <a:p>
            <a:pPr algn="just">
              <a:lnSpc>
                <a:spcPct val="110000"/>
              </a:lnSpc>
            </a:pPr>
            <a:endParaRPr lang="cs-CZ" sz="1600" dirty="0" smtClean="0">
              <a:latin typeface="+mj-lt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je determinována alelami v jednom </a:t>
            </a:r>
            <a:r>
              <a:rPr lang="cs-CZ" sz="1600" dirty="0" err="1" smtClean="0">
                <a:latin typeface="+mj-lt"/>
              </a:rPr>
              <a:t>lokusu</a:t>
            </a:r>
            <a:endParaRPr lang="cs-CZ" sz="1600" dirty="0">
              <a:latin typeface="+mj-lt"/>
            </a:endParaRP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variantní alela, která vznikla mutací někdy v nedávné nebo vzdálené minulosti a je většinou relativně málo častá, nahrazuje původní „divokou“ alelu na jednom nebo obou chromozomech </a:t>
            </a:r>
          </a:p>
          <a:p>
            <a:pPr algn="just">
              <a:lnSpc>
                <a:spcPct val="110000"/>
              </a:lnSpc>
              <a:buFont typeface="Courier New" pitchFamily="49" charset="0"/>
              <a:buChar char="o"/>
            </a:pPr>
            <a:r>
              <a:rPr lang="cs-CZ" sz="1600" dirty="0" smtClean="0">
                <a:latin typeface="+mj-lt"/>
              </a:rPr>
              <a:t>mají charakteristický způsob přenosu v rodinách</a:t>
            </a:r>
          </a:p>
          <a:p>
            <a:pPr algn="just"/>
            <a:endParaRPr lang="cs-CZ" sz="1600" dirty="0" smtClean="0">
              <a:latin typeface="+mj-lt"/>
            </a:endParaRPr>
          </a:p>
          <a:p>
            <a:pPr algn="just"/>
            <a:endParaRPr lang="en-GB" sz="2000" dirty="0">
              <a:latin typeface="+mj-lt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428736"/>
            <a:ext cx="7721599" cy="4525963"/>
          </a:xfrm>
        </p:spPr>
        <p:txBody>
          <a:bodyPr>
            <a:normAutofit/>
          </a:bodyPr>
          <a:lstStyle/>
          <a:p>
            <a:pPr algn="just"/>
            <a:r>
              <a:rPr lang="cs-CZ" sz="1600" dirty="0" smtClean="0">
                <a:latin typeface="+mj-lt"/>
              </a:rPr>
              <a:t>choroby dětského věku</a:t>
            </a:r>
          </a:p>
          <a:p>
            <a:pPr algn="just"/>
            <a:r>
              <a:rPr lang="cs-CZ" sz="1600" dirty="0" smtClean="0">
                <a:latin typeface="+mj-lt"/>
              </a:rPr>
              <a:t>méně než 10 % z nich se manifestuje po pubertě a pouhé 1 % se objeví po skončení reprodukčního věku</a:t>
            </a:r>
          </a:p>
          <a:p>
            <a:pPr algn="just"/>
            <a:r>
              <a:rPr lang="cs-CZ" sz="1600" dirty="0" smtClean="0">
                <a:latin typeface="+mj-lt"/>
              </a:rPr>
              <a:t>často výrazně patologické</a:t>
            </a:r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>
                <a:latin typeface="+mj-lt"/>
              </a:rPr>
              <a:t>v</a:t>
            </a:r>
            <a:r>
              <a:rPr lang="cs-CZ" sz="1600" dirty="0" smtClean="0">
                <a:latin typeface="+mj-lt"/>
              </a:rPr>
              <a:t> populační studii na 1 milionu živě narozených dětí byla incidence vážných </a:t>
            </a:r>
            <a:r>
              <a:rPr lang="cs-CZ" sz="1600" dirty="0" err="1" smtClean="0">
                <a:latin typeface="+mj-lt"/>
              </a:rPr>
              <a:t>monogenních</a:t>
            </a:r>
            <a:r>
              <a:rPr lang="cs-CZ" sz="1600" dirty="0" smtClean="0">
                <a:latin typeface="+mj-lt"/>
              </a:rPr>
              <a:t> chorob odhadnuta na 0,36 %, u  6-8% hospitalizovaných dětí se uvažuje o </a:t>
            </a:r>
            <a:r>
              <a:rPr lang="cs-CZ" sz="1600" dirty="0" err="1" smtClean="0">
                <a:latin typeface="+mj-lt"/>
              </a:rPr>
              <a:t>monogenních</a:t>
            </a:r>
            <a:r>
              <a:rPr lang="cs-CZ" sz="1600" dirty="0" smtClean="0">
                <a:latin typeface="+mj-lt"/>
              </a:rPr>
              <a:t> chorobách</a:t>
            </a:r>
          </a:p>
          <a:p>
            <a:r>
              <a:rPr lang="cs-CZ" sz="1600" dirty="0" smtClean="0">
                <a:latin typeface="+mj-lt"/>
              </a:rPr>
              <a:t>doposud známé shrnuje OMIM (On-line </a:t>
            </a:r>
            <a:r>
              <a:rPr lang="cs-CZ" sz="1600" dirty="0" err="1" smtClean="0">
                <a:latin typeface="+mj-lt"/>
              </a:rPr>
              <a:t>Mendelian</a:t>
            </a:r>
            <a:r>
              <a:rPr lang="cs-CZ" sz="1600" dirty="0" smtClean="0">
                <a:latin typeface="+mj-lt"/>
              </a:rPr>
              <a:t> Inheritance in Man)</a:t>
            </a:r>
          </a:p>
          <a:p>
            <a:pPr lvl="1">
              <a:buNone/>
            </a:pPr>
            <a:r>
              <a:rPr lang="cs-CZ" sz="1600" dirty="0" smtClean="0">
                <a:latin typeface="+mj-lt"/>
              </a:rPr>
              <a:t>~ 6000 klinicky významných fenotypů </a:t>
            </a: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65201" y="1484784"/>
            <a:ext cx="7999412" cy="5177935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cs-CZ" sz="1600" dirty="0"/>
              <a:t>Z</a:t>
            </a:r>
            <a:r>
              <a:rPr lang="cs-CZ" sz="1600" dirty="0" smtClean="0"/>
              <a:t>ákladní </a:t>
            </a:r>
            <a:r>
              <a:rPr lang="cs-CZ" sz="1600" dirty="0"/>
              <a:t>typy dědičnosti:</a:t>
            </a:r>
          </a:p>
          <a:p>
            <a:pPr lvl="1" eaLnBrk="1" hangingPunct="1"/>
            <a:endParaRPr lang="cs-CZ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39" t="52021" r="27407" b="30841"/>
          <a:stretch/>
        </p:blipFill>
        <p:spPr bwMode="auto">
          <a:xfrm>
            <a:off x="2411760" y="3803128"/>
            <a:ext cx="2638114" cy="9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0" t="55099" r="31495" b="32137"/>
          <a:stretch/>
        </p:blipFill>
        <p:spPr bwMode="auto">
          <a:xfrm>
            <a:off x="5815728" y="3779852"/>
            <a:ext cx="2638114" cy="85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9919"/>
              </p:ext>
            </p:extLst>
          </p:nvPr>
        </p:nvGraphicFramePr>
        <p:xfrm>
          <a:off x="1043607" y="2276872"/>
          <a:ext cx="7696961" cy="1005840"/>
        </p:xfrm>
        <a:graphic>
          <a:graphicData uri="http://schemas.openxmlformats.org/drawingml/2006/table">
            <a:tbl>
              <a:tblPr/>
              <a:tblGrid>
                <a:gridCol w="1444516"/>
                <a:gridCol w="3156289"/>
                <a:gridCol w="3096156"/>
              </a:tblGrid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dominantní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recesivní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autosomální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autosomálně 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antní (AD)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autosomálně recesivní (AR)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X-vázaný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X-domi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antní (XD)</a:t>
                      </a: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X-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recesivní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(XR)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0" t="40552" r="30590" b="33985"/>
          <a:stretch/>
        </p:blipFill>
        <p:spPr bwMode="auto">
          <a:xfrm>
            <a:off x="5815728" y="4999925"/>
            <a:ext cx="2638114" cy="166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65201" y="1412776"/>
            <a:ext cx="7999412" cy="5249943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/>
              <a:t>T</a:t>
            </a:r>
            <a:r>
              <a:rPr lang="cs-CZ" sz="1600" dirty="0" smtClean="0"/>
              <a:t>ypy přenosu</a:t>
            </a:r>
          </a:p>
          <a:p>
            <a:pPr eaLnBrk="1" hangingPunct="1"/>
            <a:r>
              <a:rPr lang="cs-CZ" sz="1600" dirty="0"/>
              <a:t>a</a:t>
            </a:r>
            <a:r>
              <a:rPr lang="cs-CZ" sz="1600" dirty="0" smtClean="0"/>
              <a:t>utozomální - geny na obou autozomech aktivní</a:t>
            </a:r>
          </a:p>
          <a:p>
            <a:pPr marL="0" indent="0" eaLnBrk="1" hangingPunct="1">
              <a:buNone/>
            </a:pPr>
            <a:endParaRPr lang="cs-CZ" sz="1600" dirty="0" smtClean="0"/>
          </a:p>
          <a:p>
            <a:pPr eaLnBrk="1" hangingPunct="1"/>
            <a:r>
              <a:rPr lang="cs-CZ" sz="1600" dirty="0" err="1" smtClean="0"/>
              <a:t>gonozomální</a:t>
            </a:r>
            <a:r>
              <a:rPr lang="cs-CZ" sz="1600" dirty="0" smtClean="0"/>
              <a:t> (X-chromozom vázané)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/>
              <a:t>muži </a:t>
            </a:r>
            <a:r>
              <a:rPr lang="cs-CZ" sz="1600" dirty="0" err="1" smtClean="0"/>
              <a:t>hemizygotní</a:t>
            </a:r>
            <a:endParaRPr lang="cs-CZ" sz="1600" dirty="0"/>
          </a:p>
          <a:p>
            <a:pPr eaLnBrk="1" hangingPunct="1">
              <a:buFont typeface="Courier New" pitchFamily="49" charset="0"/>
              <a:buChar char="o"/>
            </a:pPr>
            <a:r>
              <a:rPr lang="cs-CZ" sz="1600" dirty="0" smtClean="0"/>
              <a:t>u žen 1 X-chromozom inaktivován!!</a:t>
            </a:r>
          </a:p>
          <a:p>
            <a:pPr marL="0" indent="0" eaLnBrk="1" hangingPunct="1">
              <a:buNone/>
            </a:pPr>
            <a:endParaRPr lang="cs-CZ" sz="1600" dirty="0" smtClean="0"/>
          </a:p>
          <a:p>
            <a:pPr eaLnBrk="1" hangingPunct="1"/>
            <a:r>
              <a:rPr lang="cs-CZ" sz="1600" dirty="0"/>
              <a:t>j</a:t>
            </a:r>
            <a:r>
              <a:rPr lang="cs-CZ" sz="1600" dirty="0" smtClean="0"/>
              <a:t>iné</a:t>
            </a:r>
            <a:endParaRPr lang="cs-CZ" sz="1600" dirty="0"/>
          </a:p>
          <a:p>
            <a:pPr>
              <a:buFont typeface="Courier New" pitchFamily="49" charset="0"/>
              <a:buChar char="o"/>
            </a:pPr>
            <a:r>
              <a:rPr lang="cs-CZ" sz="1600" dirty="0" smtClean="0"/>
              <a:t>imprinting = </a:t>
            </a:r>
            <a:r>
              <a:rPr lang="cs-CZ" sz="1600" dirty="0"/>
              <a:t>aktivita určitého genu regulována v závislosti na tom, od </a:t>
            </a:r>
            <a:r>
              <a:rPr lang="cs-CZ" sz="1600" dirty="0" err="1" smtClean="0"/>
              <a:t>kt</a:t>
            </a:r>
            <a:r>
              <a:rPr lang="cs-CZ" sz="1600" dirty="0" smtClean="0"/>
              <a:t>. </a:t>
            </a:r>
            <a:r>
              <a:rPr lang="cs-CZ" sz="1600" dirty="0"/>
              <a:t>rodiče byl gen zděděn</a:t>
            </a:r>
            <a:endParaRPr lang="cs-CZ" sz="1600" dirty="0" smtClean="0"/>
          </a:p>
          <a:p>
            <a:pPr>
              <a:buFont typeface="Courier New" pitchFamily="49" charset="0"/>
              <a:buChar char="o"/>
            </a:pPr>
            <a:r>
              <a:rPr lang="cs-CZ" sz="1600" dirty="0" err="1"/>
              <a:t>m</a:t>
            </a:r>
            <a:r>
              <a:rPr lang="cs-CZ" sz="1600" dirty="0" err="1" smtClean="0"/>
              <a:t>ozaicizmus</a:t>
            </a:r>
            <a:r>
              <a:rPr lang="cs-CZ" sz="1600" dirty="0" smtClean="0"/>
              <a:t> = přítomnost </a:t>
            </a:r>
            <a:r>
              <a:rPr lang="cs-CZ" sz="1600" dirty="0"/>
              <a:t>dvou (nebo více) buněčných linií s různým karyotypem, pocházejících z jedné </a:t>
            </a:r>
            <a:r>
              <a:rPr lang="cs-CZ" sz="1600" dirty="0" smtClean="0"/>
              <a:t>zygoty</a:t>
            </a:r>
          </a:p>
          <a:p>
            <a:pPr lvl="2" eaLnBrk="1" hangingPunct="1">
              <a:buNone/>
            </a:pPr>
            <a:endParaRPr lang="cs-CZ" sz="1600" dirty="0" smtClean="0"/>
          </a:p>
          <a:p>
            <a:pPr marL="457200" lvl="1" indent="0" eaLnBrk="1" hangingPunct="1">
              <a:buNone/>
            </a:pPr>
            <a:endParaRPr lang="cs-CZ" sz="1600" dirty="0" smtClean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404664"/>
            <a:ext cx="8928100" cy="777875"/>
          </a:xfrm>
        </p:spPr>
        <p:txBody>
          <a:bodyPr/>
          <a:lstStyle/>
          <a:p>
            <a:pPr eaLnBrk="1" hangingPunct="1"/>
            <a:r>
              <a:rPr lang="cs-CZ" dirty="0" err="1" smtClean="0"/>
              <a:t>Monogenní</a:t>
            </a:r>
            <a:r>
              <a:rPr lang="cs-CZ" dirty="0" smtClean="0"/>
              <a:t> nemoci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65201" y="1484784"/>
            <a:ext cx="7855272" cy="5177935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cs-CZ" sz="1600" dirty="0" smtClean="0"/>
              <a:t>Podle projevu genotypu ve fenotypu</a:t>
            </a:r>
          </a:p>
          <a:p>
            <a:pPr marL="0" indent="0" eaLnBrk="1" hangingPunct="1">
              <a:buNone/>
            </a:pPr>
            <a:endParaRPr lang="cs-CZ" sz="1600" dirty="0" smtClean="0"/>
          </a:p>
          <a:p>
            <a:r>
              <a:rPr lang="cs-CZ" sz="1600" dirty="0" smtClean="0"/>
              <a:t>recesivní - nemoc jen u mutovaného homozygota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dominantní - nemoc stejná u heterozygota a mutovaného homozygota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smtClean="0"/>
              <a:t>neúplně dominantní - odstupňovaná tíže nemoci u heterozygota a mutovaného homozygota</a:t>
            </a:r>
          </a:p>
          <a:p>
            <a:pPr marL="0" indent="0">
              <a:buNone/>
            </a:pPr>
            <a:endParaRPr lang="cs-CZ" sz="1600" dirty="0" smtClean="0"/>
          </a:p>
          <a:p>
            <a:r>
              <a:rPr lang="cs-CZ" sz="1600" dirty="0" err="1"/>
              <a:t>k</a:t>
            </a:r>
            <a:r>
              <a:rPr lang="cs-CZ" sz="1600" dirty="0" err="1" smtClean="0"/>
              <a:t>odominantní</a:t>
            </a:r>
            <a:r>
              <a:rPr lang="cs-CZ" sz="1600" dirty="0" smtClean="0"/>
              <a:t> - jak normální tak patologická alela jsou vyjádřeny ve fenotypu</a:t>
            </a:r>
          </a:p>
          <a:p>
            <a:pPr lvl="1" eaLnBrk="1" hangingPunct="1"/>
            <a:endParaRPr lang="cs-CZ" sz="1600" dirty="0" smtClean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Genomika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268760"/>
            <a:ext cx="7855271" cy="5472608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studuje strukturu a funkci genomů pomocí genetického mapování, </a:t>
            </a:r>
            <a:r>
              <a:rPr lang="cs-CZ" sz="1600" dirty="0" err="1" smtClean="0"/>
              <a:t>sekvenování</a:t>
            </a:r>
            <a:r>
              <a:rPr lang="cs-CZ" sz="1600" dirty="0" smtClean="0"/>
              <a:t> a funkční analýzy genů</a:t>
            </a:r>
          </a:p>
          <a:p>
            <a:pPr>
              <a:lnSpc>
                <a:spcPct val="120000"/>
              </a:lnSpc>
            </a:pPr>
            <a:r>
              <a:rPr lang="cs-CZ" sz="1600" dirty="0" smtClean="0"/>
              <a:t>snaží se o pochopení veškeré informace obsažené v DNA živých organizmů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strukturní </a:t>
            </a:r>
            <a:r>
              <a:rPr lang="cs-CZ" sz="1600" b="1" dirty="0" err="1" smtClean="0"/>
              <a:t>genomika</a:t>
            </a:r>
            <a:r>
              <a:rPr lang="cs-CZ" sz="1600" b="1" dirty="0" smtClean="0"/>
              <a:t> </a:t>
            </a:r>
            <a:r>
              <a:rPr lang="cs-CZ" sz="1600" dirty="0" smtClean="0"/>
              <a:t>= pochopení struktury genomu 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konstrukce detailních genetických, fyzických a transkripčních map genomů příslušných organizmů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reprezentovala zejména iniciální fázi analýzy genomů; konečným cílem byla kompletní znalost DNA sekvence (např. HUGO projekt)</a:t>
            </a:r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err="1" smtClean="0"/>
              <a:t>bioinformatika</a:t>
            </a:r>
            <a:r>
              <a:rPr lang="cs-CZ" sz="1600" dirty="0" smtClean="0"/>
              <a:t> = shromažďování, analýza a vizualizace biologických souborů dat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využívá metod výpočetní techniky, tvorba databází a softwarů </a:t>
            </a:r>
            <a:endParaRPr lang="cs-CZ" sz="1600" b="1" dirty="0" smtClean="0"/>
          </a:p>
          <a:p>
            <a:pPr lvl="2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b="1" dirty="0" smtClean="0"/>
              <a:t>funkční </a:t>
            </a:r>
            <a:r>
              <a:rPr lang="cs-CZ" sz="1600" b="1" dirty="0" err="1" smtClean="0"/>
              <a:t>genomika</a:t>
            </a:r>
            <a:r>
              <a:rPr lang="cs-CZ" sz="1600" b="1" dirty="0" smtClean="0"/>
              <a:t> </a:t>
            </a:r>
            <a:r>
              <a:rPr lang="cs-CZ" sz="1600" dirty="0" smtClean="0"/>
              <a:t>= studium funkce genů a ostatních částí genomu</a:t>
            </a:r>
          </a:p>
          <a:p>
            <a:pPr lvl="3">
              <a:lnSpc>
                <a:spcPct val="120000"/>
              </a:lnSpc>
            </a:pPr>
            <a:r>
              <a:rPr lang="cs-CZ" sz="1600" dirty="0" smtClean="0"/>
              <a:t>využívá poznatků strukturní </a:t>
            </a:r>
            <a:r>
              <a:rPr lang="cs-CZ" sz="1600" dirty="0" err="1" smtClean="0"/>
              <a:t>genomiky</a:t>
            </a:r>
            <a:r>
              <a:rPr lang="cs-CZ" sz="1600" dirty="0" smtClean="0"/>
              <a:t> a snaží se o poznání funkce genů; velmi často k tomu využívá modelové organizmy (kvasinka, </a:t>
            </a:r>
            <a:r>
              <a:rPr lang="cs-CZ" sz="1600" dirty="0" err="1" smtClean="0"/>
              <a:t>nematoda</a:t>
            </a:r>
            <a:r>
              <a:rPr lang="cs-CZ" sz="1600" dirty="0" smtClean="0"/>
              <a:t>, </a:t>
            </a:r>
            <a:r>
              <a:rPr lang="cs-CZ" sz="1600" i="1" dirty="0" err="1" smtClean="0"/>
              <a:t>Drosophila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melanogaster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Mus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musculus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Rattus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norvegicus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Mesocricetus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auratus</a:t>
            </a:r>
            <a:r>
              <a:rPr lang="cs-CZ" sz="1600" b="1" i="1" dirty="0" smtClean="0"/>
              <a:t> </a:t>
            </a:r>
            <a:r>
              <a:rPr lang="cs-CZ" sz="1600" dirty="0" smtClean="0"/>
              <a:t>aj.) jako časově a finančně výhodnou alternativu vyšších živočichů (zejm. pro možnost studovat mnoho generací v relativně krátkém čase) </a:t>
            </a:r>
          </a:p>
          <a:p>
            <a:endParaRPr lang="en-GB" dirty="0"/>
          </a:p>
        </p:txBody>
      </p:sp>
      <p:pic>
        <p:nvPicPr>
          <p:cNvPr id="4" name="Picture 4" descr="male_f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691024">
            <a:off x="1257844" y="5255396"/>
            <a:ext cx="612775" cy="860425"/>
          </a:xfrm>
          <a:prstGeom prst="rect">
            <a:avLst/>
          </a:prstGeom>
          <a:noFill/>
        </p:spPr>
      </p:pic>
      <p:pic>
        <p:nvPicPr>
          <p:cNvPr id="5" name="Picture 5" descr="Mouse_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00826" y="571480"/>
            <a:ext cx="2051050" cy="625475"/>
          </a:xfrm>
          <a:prstGeom prst="rect">
            <a:avLst/>
          </a:prstGeom>
          <a:noFill/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 - 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599" cy="4525963"/>
          </a:xfrm>
        </p:spPr>
        <p:txBody>
          <a:bodyPr>
            <a:normAutofit/>
          </a:bodyPr>
          <a:lstStyle/>
          <a:p>
            <a:r>
              <a:rPr lang="cs-CZ" sz="1600" dirty="0" smtClean="0"/>
              <a:t>nemoci jsou důsledkem jak mutací přenášených mezi generacemi tak vzniklých nově</a:t>
            </a:r>
          </a:p>
          <a:p>
            <a:r>
              <a:rPr lang="cs-CZ" sz="1600" dirty="0" smtClean="0"/>
              <a:t>nemoc se projevuje v každé generaci - postižený jedinec má postiženého rodiče (a prarodiče), a to matku nebo otce</a:t>
            </a:r>
          </a:p>
          <a:p>
            <a:r>
              <a:rPr lang="cs-CZ" sz="1600" dirty="0" smtClean="0"/>
              <a:t>riziko pro potomka 0,50 (pokud by byli oba rodiče postižení pak 0,75, ale to je vzácné)</a:t>
            </a:r>
          </a:p>
          <a:p>
            <a:endParaRPr lang="cs-CZ" sz="1600" dirty="0" smtClean="0"/>
          </a:p>
          <a:p>
            <a:r>
              <a:rPr lang="cs-CZ" sz="1600" dirty="0" smtClean="0"/>
              <a:t>familiární </a:t>
            </a:r>
            <a:r>
              <a:rPr lang="cs-CZ" sz="1600" dirty="0" err="1" smtClean="0"/>
              <a:t>hypercholesterolemie</a:t>
            </a:r>
            <a:r>
              <a:rPr lang="cs-CZ" sz="1600" dirty="0" smtClean="0"/>
              <a:t> (1/500), </a:t>
            </a:r>
          </a:p>
          <a:p>
            <a:r>
              <a:rPr lang="cs-CZ" sz="1600" dirty="0" smtClean="0"/>
              <a:t>myotonická svalová dystrofie (1/1000)</a:t>
            </a:r>
          </a:p>
          <a:p>
            <a:r>
              <a:rPr lang="cs-CZ" sz="1600" dirty="0" err="1" smtClean="0"/>
              <a:t>Huntingtonova</a:t>
            </a:r>
            <a:r>
              <a:rPr lang="cs-CZ" sz="1600" dirty="0" smtClean="0"/>
              <a:t> chorea (1/3000)</a:t>
            </a:r>
          </a:p>
          <a:p>
            <a:endParaRPr lang="cs-CZ" sz="2000" dirty="0" smtClean="0"/>
          </a:p>
          <a:p>
            <a:endParaRPr lang="en-GB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 - AR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428736"/>
            <a:ext cx="7716981" cy="4972072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u heterozygotů s 1 mutovanou alelou stačí produkt k udržení normální funkce </a:t>
            </a:r>
          </a:p>
          <a:p>
            <a:pPr algn="just"/>
            <a:r>
              <a:rPr lang="en-GB" sz="1600" dirty="0" err="1" smtClean="0"/>
              <a:t>manifestn</a:t>
            </a:r>
            <a:r>
              <a:rPr lang="cs-CZ" sz="1600" dirty="0" smtClean="0"/>
              <a:t>í</a:t>
            </a:r>
            <a:r>
              <a:rPr lang="en-GB" sz="1600" dirty="0" smtClean="0"/>
              <a:t> </a:t>
            </a:r>
            <a:r>
              <a:rPr lang="cs-CZ" sz="1600" dirty="0" smtClean="0"/>
              <a:t>onemocnění </a:t>
            </a:r>
            <a:r>
              <a:rPr lang="en-GB" sz="1600" dirty="0" smtClean="0"/>
              <a:t>u </a:t>
            </a:r>
            <a:r>
              <a:rPr lang="en-GB" sz="1600" dirty="0" err="1" smtClean="0"/>
              <a:t>heterozygota</a:t>
            </a:r>
            <a:r>
              <a:rPr lang="en-GB" sz="1600" dirty="0" smtClean="0"/>
              <a:t> </a:t>
            </a:r>
            <a:r>
              <a:rPr lang="cs-CZ" sz="1600" dirty="0" smtClean="0"/>
              <a:t>je důsledkem: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err="1" smtClean="0"/>
              <a:t>haploinsuficience</a:t>
            </a:r>
            <a:r>
              <a:rPr lang="cs-CZ" sz="1600" dirty="0" smtClean="0"/>
              <a:t> - pro normální funkci je potřeba &gt;50% aktivního genového produktu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dominantě negativního efektu - syntéza abnormálního proteinu, který “soutěží” s normálním a ovlivňuje fenotyp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zesílení funkce (“</a:t>
            </a:r>
            <a:r>
              <a:rPr lang="cs-CZ" sz="1600" dirty="0" err="1" smtClean="0"/>
              <a:t>gain-of-function</a:t>
            </a:r>
            <a:r>
              <a:rPr lang="cs-CZ" sz="1600" dirty="0" smtClean="0"/>
              <a:t>”) - mutací je posílena přirozená vlastnost proteinu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ztrát</a:t>
            </a:r>
            <a:r>
              <a:rPr lang="en-GB" sz="1600" dirty="0" smtClean="0"/>
              <a:t>y</a:t>
            </a:r>
            <a:r>
              <a:rPr lang="cs-CZ" sz="1600" dirty="0" smtClean="0"/>
              <a:t> </a:t>
            </a:r>
            <a:r>
              <a:rPr lang="cs-CZ" sz="1600" dirty="0" err="1" smtClean="0"/>
              <a:t>heterozygotnosti</a:t>
            </a:r>
            <a:r>
              <a:rPr lang="cs-CZ" sz="1600" dirty="0" smtClean="0"/>
              <a:t> (</a:t>
            </a:r>
            <a:r>
              <a:rPr lang="cs-CZ" sz="1600" dirty="0" err="1" smtClean="0"/>
              <a:t>loss-of-heterozigosity</a:t>
            </a:r>
            <a:r>
              <a:rPr lang="cs-CZ" sz="1600" dirty="0" smtClean="0"/>
              <a:t>, LOH) </a:t>
            </a:r>
            <a:r>
              <a:rPr lang="en-GB" sz="1600" dirty="0" smtClean="0"/>
              <a:t>v </a:t>
            </a:r>
            <a:r>
              <a:rPr lang="en-GB" sz="1600" dirty="0" err="1" smtClean="0"/>
              <a:t>somatick</a:t>
            </a:r>
            <a:r>
              <a:rPr lang="cs-CZ" sz="1600" dirty="0" smtClean="0"/>
              <a:t>é buňce - </a:t>
            </a:r>
            <a:r>
              <a:rPr lang="en-GB" sz="1600" dirty="0" smtClean="0"/>
              <a:t>nap</a:t>
            </a:r>
            <a:r>
              <a:rPr lang="cs-CZ" sz="1600" dirty="0" err="1" smtClean="0"/>
              <a:t>ř</a:t>
            </a:r>
            <a:r>
              <a:rPr lang="cs-CZ" sz="1600" dirty="0" smtClean="0"/>
              <a:t>. familiární predispozice k nádorům v důsledku mutací v supresorových genech (např. retinoblastom)</a:t>
            </a:r>
          </a:p>
          <a:p>
            <a:pPr algn="just"/>
            <a:r>
              <a:rPr lang="cs-CZ" sz="1600" dirty="0" smtClean="0"/>
              <a:t>velmi často enzymové defekty</a:t>
            </a:r>
          </a:p>
          <a:p>
            <a:pPr algn="just"/>
            <a:r>
              <a:rPr lang="cs-CZ" sz="1600" dirty="0" smtClean="0"/>
              <a:t>postižen je mutovaný homozygot (popř. sourozenci), heterozygotní rodiče jsou přenašeči (asymptomatičtí) - riziko 0,50 </a:t>
            </a:r>
            <a:r>
              <a:rPr lang="cs-CZ" sz="1600" dirty="0" smtClean="0">
                <a:sym typeface="Symbol" pitchFamily="18" charset="2"/>
              </a:rPr>
              <a:t> 0,50 = 0,25</a:t>
            </a:r>
          </a:p>
          <a:p>
            <a:pPr algn="just"/>
            <a:r>
              <a:rPr lang="cs-CZ" sz="1600" dirty="0" smtClean="0">
                <a:sym typeface="Symbol" pitchFamily="18" charset="2"/>
              </a:rPr>
              <a:t>frekvence přenašečů nemoci v populaci &gt;&gt;&gt; frekvence nemocných</a:t>
            </a:r>
          </a:p>
          <a:p>
            <a:pPr algn="just"/>
            <a:r>
              <a:rPr lang="cs-CZ" sz="1600" dirty="0" smtClean="0">
                <a:sym typeface="Symbol" pitchFamily="18" charset="2"/>
              </a:rPr>
              <a:t>nejčastější AR nemocí u bělochů je </a:t>
            </a:r>
            <a:r>
              <a:rPr lang="cs-CZ" sz="1600" b="1" dirty="0" smtClean="0">
                <a:solidFill>
                  <a:srgbClr val="D60093"/>
                </a:solidFill>
                <a:sym typeface="Symbol" pitchFamily="18" charset="2"/>
              </a:rPr>
              <a:t>cystická fibróza </a:t>
            </a:r>
            <a:r>
              <a:rPr lang="cs-CZ" sz="1600" dirty="0" smtClean="0">
                <a:sym typeface="Symbol" pitchFamily="18" charset="2"/>
              </a:rPr>
              <a:t>(f nemocných 1/2000, f přenašečů 1/22)</a:t>
            </a:r>
          </a:p>
          <a:p>
            <a:pPr algn="just"/>
            <a:r>
              <a:rPr lang="cs-CZ" sz="1600" dirty="0" err="1" smtClean="0">
                <a:sym typeface="Symbol" pitchFamily="18" charset="2"/>
              </a:rPr>
              <a:t>konsanguinita</a:t>
            </a:r>
            <a:r>
              <a:rPr lang="cs-CZ" sz="1600" dirty="0" smtClean="0">
                <a:sym typeface="Symbol" pitchFamily="18" charset="2"/>
              </a:rPr>
              <a:t> (příbuzní rodiče) a geneticky izolované populace (např. </a:t>
            </a:r>
            <a:r>
              <a:rPr lang="cs-CZ" sz="1600" dirty="0" err="1" smtClean="0">
                <a:sym typeface="Symbol" pitchFamily="18" charset="2"/>
              </a:rPr>
              <a:t>Aškenazi</a:t>
            </a:r>
            <a:r>
              <a:rPr lang="cs-CZ" sz="1600" dirty="0" smtClean="0">
                <a:sym typeface="Symbol" pitchFamily="18" charset="2"/>
              </a:rPr>
              <a:t> židé – </a:t>
            </a:r>
            <a:r>
              <a:rPr lang="cs-CZ" sz="1600" dirty="0" err="1" smtClean="0">
                <a:sym typeface="Symbol" pitchFamily="18" charset="2"/>
              </a:rPr>
              <a:t>Tay</a:t>
            </a:r>
            <a:r>
              <a:rPr lang="cs-CZ" sz="1600" dirty="0" smtClean="0">
                <a:sym typeface="Symbol" pitchFamily="18" charset="2"/>
              </a:rPr>
              <a:t>-</a:t>
            </a:r>
            <a:r>
              <a:rPr lang="cs-CZ" sz="1600" dirty="0" err="1" smtClean="0">
                <a:sym typeface="Symbol" pitchFamily="18" charset="2"/>
              </a:rPr>
              <a:t>Sachsova</a:t>
            </a:r>
            <a:r>
              <a:rPr lang="cs-CZ" sz="1600" dirty="0" smtClean="0">
                <a:sym typeface="Symbol" pitchFamily="18" charset="2"/>
              </a:rPr>
              <a:t> choroba )</a:t>
            </a:r>
          </a:p>
          <a:p>
            <a:pPr lvl="3" algn="just"/>
            <a:endParaRPr lang="cs-CZ" sz="1600" dirty="0" smtClean="0"/>
          </a:p>
          <a:p>
            <a:pPr algn="just">
              <a:buNone/>
            </a:pPr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9818" y="274638"/>
            <a:ext cx="7716982" cy="114300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Monogenní</a:t>
            </a:r>
            <a:r>
              <a:rPr lang="cs-CZ" dirty="0" smtClean="0"/>
              <a:t> nemoci - X-vázané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340768"/>
            <a:ext cx="7790501" cy="2502610"/>
          </a:xfrm>
        </p:spPr>
        <p:txBody>
          <a:bodyPr>
            <a:noAutofit/>
          </a:bodyPr>
          <a:lstStyle/>
          <a:p>
            <a:pPr algn="just"/>
            <a:r>
              <a:rPr lang="cs-CZ" sz="1600" dirty="0" smtClean="0"/>
              <a:t>ženy 3 genotypy, muži pouze 2</a:t>
            </a:r>
          </a:p>
          <a:p>
            <a:pPr algn="just"/>
            <a:r>
              <a:rPr lang="cs-CZ" sz="1600" dirty="0" smtClean="0"/>
              <a:t>X-vázané nemoci se manifestují u všech mužů, kteří zdědili mutaci, a pouze u homozygotních žen</a:t>
            </a:r>
          </a:p>
          <a:p>
            <a:pPr algn="just"/>
            <a:r>
              <a:rPr lang="cs-CZ" sz="1600" dirty="0" smtClean="0"/>
              <a:t>hemofilie A</a:t>
            </a:r>
          </a:p>
          <a:p>
            <a:pPr algn="just"/>
            <a:r>
              <a:rPr lang="cs-CZ" sz="1600" dirty="0" err="1" smtClean="0"/>
              <a:t>Duchenneova</a:t>
            </a:r>
            <a:r>
              <a:rPr lang="cs-CZ" sz="1600" dirty="0" smtClean="0"/>
              <a:t> muskulární dystrofie</a:t>
            </a:r>
          </a:p>
          <a:p>
            <a:pPr algn="just"/>
            <a:r>
              <a:rPr lang="cs-CZ" sz="1600" dirty="0" err="1" smtClean="0"/>
              <a:t>Wiskott-Aldrichův</a:t>
            </a:r>
            <a:r>
              <a:rPr lang="cs-CZ" sz="1600" dirty="0" smtClean="0"/>
              <a:t> syndrom (imunodeficience)</a:t>
            </a:r>
          </a:p>
        </p:txBody>
      </p:sp>
      <p:pic>
        <p:nvPicPr>
          <p:cNvPr id="4" name="Picture 5" descr="mosai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652120" y="3212976"/>
            <a:ext cx="3108199" cy="3303595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969818" y="3501008"/>
            <a:ext cx="425025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600" dirty="0" smtClean="0"/>
              <a:t>Inaktivace </a:t>
            </a:r>
            <a:r>
              <a:rPr lang="cs-CZ" sz="1600" dirty="0"/>
              <a:t>X-chromozomu u </a:t>
            </a:r>
            <a:r>
              <a:rPr lang="cs-CZ" sz="1600" dirty="0" smtClean="0"/>
              <a:t>žen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/>
              <a:t>kompenzace </a:t>
            </a:r>
            <a:r>
              <a:rPr lang="cs-CZ" sz="1600" dirty="0"/>
              <a:t>dávky a exprese X-vázaných </a:t>
            </a:r>
            <a:r>
              <a:rPr lang="cs-CZ" sz="1600" dirty="0" smtClean="0"/>
              <a:t>genů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/>
              <a:t>hypotéza </a:t>
            </a:r>
            <a:r>
              <a:rPr lang="cs-CZ" sz="1600" dirty="0" err="1"/>
              <a:t>Lyonové</a:t>
            </a:r>
            <a:r>
              <a:rPr lang="cs-CZ" sz="1600" dirty="0"/>
              <a:t> (“</a:t>
            </a:r>
            <a:r>
              <a:rPr lang="cs-CZ" sz="1600" dirty="0" err="1"/>
              <a:t>lyonizace</a:t>
            </a:r>
            <a:r>
              <a:rPr lang="cs-CZ" sz="1600" dirty="0" smtClean="0"/>
              <a:t>”) - v </a:t>
            </a:r>
            <a:r>
              <a:rPr lang="cs-CZ" sz="1600" dirty="0"/>
              <a:t>somatických </a:t>
            </a:r>
            <a:r>
              <a:rPr lang="cs-CZ" sz="1600" dirty="0" err="1"/>
              <a:t>bb</a:t>
            </a:r>
            <a:r>
              <a:rPr lang="cs-CZ" sz="1600" dirty="0"/>
              <a:t>. je 1 X inaktivovaný a v interfázi se zobrazuje jako “</a:t>
            </a:r>
            <a:r>
              <a:rPr lang="cs-CZ" sz="1600" dirty="0" err="1"/>
              <a:t>Barrovo</a:t>
            </a:r>
            <a:r>
              <a:rPr lang="cs-CZ" sz="1600" dirty="0"/>
              <a:t>” tělísko (viz sporné identifikace </a:t>
            </a:r>
            <a:r>
              <a:rPr lang="cs-CZ" sz="1600" dirty="0" smtClean="0"/>
              <a:t>pohlaví), proces </a:t>
            </a:r>
            <a:r>
              <a:rPr lang="cs-CZ" sz="1600" dirty="0"/>
              <a:t>je náhodný, může se týkat jak otcovského tak mateřského </a:t>
            </a:r>
            <a:r>
              <a:rPr lang="cs-CZ" sz="1600" dirty="0" smtClean="0"/>
              <a:t>X a důsledkem </a:t>
            </a:r>
            <a:r>
              <a:rPr lang="cs-CZ" sz="1600" dirty="0"/>
              <a:t>je variabilní exprese X-vázaných genů u </a:t>
            </a:r>
            <a:r>
              <a:rPr lang="cs-CZ" sz="1600" dirty="0" err="1"/>
              <a:t>heterozygotek</a:t>
            </a:r>
            <a:r>
              <a:rPr lang="cs-CZ" sz="1600" dirty="0"/>
              <a:t> (“manifestující přenašečka</a:t>
            </a:r>
            <a:r>
              <a:rPr lang="cs-CZ" sz="1600" dirty="0" smtClean="0"/>
              <a:t>”)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 smtClean="0"/>
              <a:t>funkční </a:t>
            </a:r>
            <a:r>
              <a:rPr lang="cs-CZ" sz="1600" dirty="0" err="1" smtClean="0"/>
              <a:t>mozaicismus</a:t>
            </a:r>
            <a:endParaRPr lang="cs-CZ" sz="16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endParaRPr lang="cs-CZ" sz="16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1600" dirty="0"/>
          </a:p>
        </p:txBody>
      </p:sp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268760"/>
            <a:ext cx="7727326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sz="1600" dirty="0" smtClean="0"/>
              <a:t>multifaktoriální, </a:t>
            </a:r>
            <a:r>
              <a:rPr lang="cs-CZ" sz="1600" dirty="0" err="1" smtClean="0"/>
              <a:t>multigenní</a:t>
            </a:r>
            <a:endParaRPr lang="cs-CZ" sz="1600" dirty="0" smtClean="0"/>
          </a:p>
          <a:p>
            <a:pPr>
              <a:lnSpc>
                <a:spcPct val="120000"/>
              </a:lnSpc>
            </a:pPr>
            <a:r>
              <a:rPr lang="cs-CZ" sz="1600" dirty="0" smtClean="0"/>
              <a:t>roli hrají </a:t>
            </a:r>
            <a:r>
              <a:rPr lang="en-GB" sz="1600" dirty="0" err="1" smtClean="0"/>
              <a:t>kombinace</a:t>
            </a:r>
            <a:r>
              <a:rPr lang="en-GB" sz="1600" dirty="0" smtClean="0"/>
              <a:t> </a:t>
            </a:r>
            <a:r>
              <a:rPr lang="en-GB" sz="1600" dirty="0" err="1" smtClean="0"/>
              <a:t>určitých</a:t>
            </a:r>
            <a:r>
              <a:rPr lang="en-GB" sz="1600" dirty="0" smtClean="0"/>
              <a:t> </a:t>
            </a:r>
            <a:r>
              <a:rPr lang="en-GB" sz="1600" dirty="0" err="1" smtClean="0"/>
              <a:t>genů</a:t>
            </a:r>
            <a:r>
              <a:rPr lang="en-GB" sz="1600" dirty="0" smtClean="0"/>
              <a:t> a </a:t>
            </a:r>
            <a:r>
              <a:rPr lang="en-GB" sz="1600" dirty="0" err="1" smtClean="0"/>
              <a:t>určitých</a:t>
            </a:r>
            <a:r>
              <a:rPr lang="en-GB" sz="1600" dirty="0" smtClean="0"/>
              <a:t> </a:t>
            </a:r>
            <a:r>
              <a:rPr lang="en-GB" sz="1600" dirty="0" err="1" smtClean="0"/>
              <a:t>faktorů</a:t>
            </a:r>
            <a:r>
              <a:rPr lang="en-GB" sz="1600" dirty="0" smtClean="0"/>
              <a:t> </a:t>
            </a:r>
            <a:r>
              <a:rPr lang="en-GB" sz="1600" dirty="0" err="1" smtClean="0"/>
              <a:t>zevního</a:t>
            </a:r>
            <a:r>
              <a:rPr lang="en-GB" sz="1600" dirty="0" smtClean="0"/>
              <a:t> </a:t>
            </a:r>
            <a:r>
              <a:rPr lang="en-GB" sz="1600" dirty="0" err="1" smtClean="0"/>
              <a:t>prostředí</a:t>
            </a:r>
            <a:endParaRPr lang="cs-CZ" sz="1600" dirty="0" err="1" smtClean="0"/>
          </a:p>
          <a:p>
            <a:pPr algn="just">
              <a:lnSpc>
                <a:spcPct val="120000"/>
              </a:lnSpc>
            </a:pPr>
            <a:r>
              <a:rPr lang="cs-CZ" sz="1600" dirty="0"/>
              <a:t>n</a:t>
            </a:r>
            <a:r>
              <a:rPr lang="en-GB" sz="1600" dirty="0" smtClean="0"/>
              <a:t>a </a:t>
            </a:r>
            <a:r>
              <a:rPr lang="en-GB" sz="1600" dirty="0" err="1" smtClean="0"/>
              <a:t>odhalení</a:t>
            </a:r>
            <a:r>
              <a:rPr lang="en-GB" sz="1600" dirty="0" smtClean="0"/>
              <a:t> </a:t>
            </a:r>
            <a:r>
              <a:rPr lang="en-GB" sz="1600" dirty="0" err="1" smtClean="0"/>
              <a:t>nejobecnějších</a:t>
            </a:r>
            <a:r>
              <a:rPr lang="en-GB" sz="1600" dirty="0" smtClean="0"/>
              <a:t> </a:t>
            </a:r>
            <a:r>
              <a:rPr lang="en-GB" sz="1600" dirty="0" err="1" smtClean="0"/>
              <a:t>principů</a:t>
            </a:r>
            <a:r>
              <a:rPr lang="en-GB" sz="1600" dirty="0" smtClean="0"/>
              <a:t> </a:t>
            </a:r>
            <a:r>
              <a:rPr lang="en-GB" sz="1600" dirty="0" err="1" smtClean="0"/>
              <a:t>genetiky</a:t>
            </a:r>
            <a:r>
              <a:rPr lang="en-GB" sz="1600" dirty="0" smtClean="0"/>
              <a:t> </a:t>
            </a:r>
            <a:r>
              <a:rPr lang="en-GB" sz="1600" dirty="0" err="1" smtClean="0"/>
              <a:t>multifaktoriálních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 se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rozdíl</a:t>
            </a:r>
            <a:r>
              <a:rPr lang="en-GB" sz="1600" dirty="0" smtClean="0"/>
              <a:t> od </a:t>
            </a:r>
            <a:r>
              <a:rPr lang="en-GB" sz="1600" dirty="0" err="1" smtClean="0"/>
              <a:t>genetiky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 </a:t>
            </a:r>
            <a:r>
              <a:rPr lang="en-GB" sz="1600" dirty="0" err="1" smtClean="0"/>
              <a:t>mendelistických</a:t>
            </a:r>
            <a:r>
              <a:rPr lang="en-GB" sz="1600" dirty="0" smtClean="0"/>
              <a:t> v </a:t>
            </a:r>
            <a:r>
              <a:rPr lang="en-GB" sz="1600" dirty="0" err="1" smtClean="0"/>
              <a:t>současné</a:t>
            </a:r>
            <a:r>
              <a:rPr lang="en-GB" sz="1600" dirty="0" smtClean="0"/>
              <a:t> </a:t>
            </a:r>
            <a:r>
              <a:rPr lang="en-GB" sz="1600" dirty="0" err="1" smtClean="0"/>
              <a:t>době</a:t>
            </a:r>
            <a:r>
              <a:rPr lang="en-GB" sz="1600" dirty="0" smtClean="0"/>
              <a:t> </a:t>
            </a:r>
            <a:r>
              <a:rPr lang="en-GB" sz="1600" dirty="0" err="1" smtClean="0"/>
              <a:t>stále</a:t>
            </a:r>
            <a:r>
              <a:rPr lang="en-GB" sz="1600" dirty="0" smtClean="0"/>
              <a:t> </a:t>
            </a:r>
            <a:r>
              <a:rPr lang="en-GB" sz="1600" dirty="0" err="1" smtClean="0"/>
              <a:t>ještě</a:t>
            </a:r>
            <a:r>
              <a:rPr lang="en-GB" sz="1600" dirty="0" smtClean="0"/>
              <a:t> </a:t>
            </a:r>
            <a:r>
              <a:rPr lang="en-GB" sz="1600" dirty="0" err="1" smtClean="0"/>
              <a:t>čeká</a:t>
            </a:r>
            <a:endParaRPr lang="cs-CZ" sz="1600" dirty="0" smtClean="0"/>
          </a:p>
          <a:p>
            <a:pPr algn="just">
              <a:lnSpc>
                <a:spcPct val="120000"/>
              </a:lnSpc>
            </a:pPr>
            <a:r>
              <a:rPr lang="en-GB" sz="1600" dirty="0" smtClean="0"/>
              <a:t>v </a:t>
            </a:r>
            <a:r>
              <a:rPr lang="en-GB" sz="1600" dirty="0" err="1" smtClean="0"/>
              <a:t>klinické</a:t>
            </a:r>
            <a:r>
              <a:rPr lang="en-GB" sz="1600" dirty="0" smtClean="0"/>
              <a:t> </a:t>
            </a:r>
            <a:r>
              <a:rPr lang="en-GB" sz="1600" dirty="0" err="1" smtClean="0"/>
              <a:t>praxi</a:t>
            </a:r>
            <a:r>
              <a:rPr lang="en-GB" sz="1600" dirty="0" smtClean="0"/>
              <a:t>  </a:t>
            </a:r>
            <a:r>
              <a:rPr lang="en-GB" sz="1600" dirty="0" err="1" smtClean="0"/>
              <a:t>často</a:t>
            </a:r>
            <a:r>
              <a:rPr lang="en-GB" sz="1600" dirty="0" smtClean="0"/>
              <a:t> </a:t>
            </a:r>
            <a:r>
              <a:rPr lang="en-GB" sz="1600" dirty="0" err="1" smtClean="0"/>
              <a:t>kolísá</a:t>
            </a:r>
            <a:r>
              <a:rPr lang="en-GB" sz="1600" dirty="0" smtClean="0"/>
              <a:t> </a:t>
            </a:r>
            <a:r>
              <a:rPr lang="en-GB" sz="1600" dirty="0" err="1" smtClean="0"/>
              <a:t>názor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výsledky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genetických</a:t>
            </a:r>
            <a:r>
              <a:rPr lang="en-GB" sz="1600" dirty="0" smtClean="0"/>
              <a:t> </a:t>
            </a:r>
            <a:r>
              <a:rPr lang="en-GB" sz="1600" dirty="0" err="1" smtClean="0"/>
              <a:t>studií</a:t>
            </a:r>
            <a:r>
              <a:rPr lang="en-GB" sz="1600" dirty="0" smtClean="0"/>
              <a:t>, </a:t>
            </a:r>
            <a:r>
              <a:rPr lang="en-GB" sz="1600" dirty="0" err="1" smtClean="0"/>
              <a:t>které</a:t>
            </a:r>
            <a:r>
              <a:rPr lang="en-GB" sz="1600" dirty="0" smtClean="0"/>
              <a:t> se </a:t>
            </a:r>
            <a:r>
              <a:rPr lang="en-GB" sz="1600" dirty="0" err="1" smtClean="0"/>
              <a:t>snaží</a:t>
            </a:r>
            <a:r>
              <a:rPr lang="en-GB" sz="1600" dirty="0" smtClean="0"/>
              <a:t> </a:t>
            </a:r>
            <a:r>
              <a:rPr lang="en-GB" sz="1600" dirty="0" err="1" smtClean="0"/>
              <a:t>odhalit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genetický</a:t>
            </a:r>
            <a:r>
              <a:rPr lang="en-GB" sz="1600" dirty="0" smtClean="0"/>
              <a:t> </a:t>
            </a:r>
            <a:r>
              <a:rPr lang="en-GB" sz="1600" dirty="0" err="1" smtClean="0"/>
              <a:t>podklad</a:t>
            </a:r>
            <a:r>
              <a:rPr lang="en-GB" sz="1600" dirty="0" smtClean="0"/>
              <a:t> </a:t>
            </a:r>
            <a:r>
              <a:rPr lang="en-GB" sz="1600" dirty="0" err="1" smtClean="0"/>
              <a:t>komplexních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, od </a:t>
            </a:r>
            <a:r>
              <a:rPr lang="en-GB" sz="1600" dirty="0" err="1" smtClean="0"/>
              <a:t>neodůvodněného</a:t>
            </a:r>
            <a:r>
              <a:rPr lang="en-GB" sz="1600" dirty="0" smtClean="0"/>
              <a:t> </a:t>
            </a:r>
            <a:r>
              <a:rPr lang="en-GB" sz="1600" dirty="0" err="1" smtClean="0"/>
              <a:t>očekávání</a:t>
            </a:r>
            <a:r>
              <a:rPr lang="en-GB" sz="1600" dirty="0" smtClean="0"/>
              <a:t> </a:t>
            </a:r>
            <a:r>
              <a:rPr lang="en-GB" sz="1600" dirty="0" err="1" smtClean="0"/>
              <a:t>nad</a:t>
            </a:r>
            <a:r>
              <a:rPr lang="en-GB" sz="1600" dirty="0" smtClean="0"/>
              <a:t>  </a:t>
            </a:r>
            <a:r>
              <a:rPr lang="en-GB" sz="1600" dirty="0" err="1" smtClean="0"/>
              <a:t>nalezenými</a:t>
            </a:r>
            <a:r>
              <a:rPr lang="en-GB" sz="1600" dirty="0" smtClean="0"/>
              <a:t> </a:t>
            </a:r>
            <a:r>
              <a:rPr lang="en-GB" sz="1600" dirty="0" err="1" smtClean="0"/>
              <a:t>geny</a:t>
            </a:r>
            <a:r>
              <a:rPr lang="en-GB" sz="1600" dirty="0" smtClean="0"/>
              <a:t> </a:t>
            </a:r>
            <a:r>
              <a:rPr lang="en-GB" sz="1600" dirty="0" err="1" smtClean="0"/>
              <a:t>velkého</a:t>
            </a:r>
            <a:r>
              <a:rPr lang="en-GB" sz="1600" dirty="0" smtClean="0"/>
              <a:t> </a:t>
            </a:r>
            <a:r>
              <a:rPr lang="en-GB" sz="1600" dirty="0" err="1" smtClean="0"/>
              <a:t>účinku</a:t>
            </a:r>
            <a:r>
              <a:rPr lang="en-GB" sz="1600" dirty="0" smtClean="0"/>
              <a:t> </a:t>
            </a:r>
            <a:r>
              <a:rPr lang="en-GB" sz="1600" dirty="0" err="1" smtClean="0"/>
              <a:t>až</a:t>
            </a:r>
            <a:r>
              <a:rPr lang="en-GB" sz="1600" dirty="0" smtClean="0"/>
              <a:t> </a:t>
            </a:r>
            <a:r>
              <a:rPr lang="en-GB" sz="1600" dirty="0" err="1" smtClean="0"/>
              <a:t>po</a:t>
            </a:r>
            <a:r>
              <a:rPr lang="en-GB" sz="1600" dirty="0" smtClean="0"/>
              <a:t> </a:t>
            </a:r>
            <a:r>
              <a:rPr lang="en-GB" sz="1600" dirty="0" err="1" smtClean="0"/>
              <a:t>velkou</a:t>
            </a:r>
            <a:r>
              <a:rPr lang="en-GB" sz="1600" dirty="0" smtClean="0"/>
              <a:t>  </a:t>
            </a:r>
            <a:r>
              <a:rPr lang="en-GB" sz="1600" dirty="0" err="1" smtClean="0"/>
              <a:t>skepsi</a:t>
            </a:r>
            <a:r>
              <a:rPr lang="en-GB" sz="1600" dirty="0" smtClean="0"/>
              <a:t>  </a:t>
            </a:r>
            <a:r>
              <a:rPr lang="en-GB" sz="1600" dirty="0" err="1" smtClean="0"/>
              <a:t>vzhledem</a:t>
            </a:r>
            <a:r>
              <a:rPr lang="en-GB" sz="1600" dirty="0" smtClean="0"/>
              <a:t> k </a:t>
            </a:r>
            <a:r>
              <a:rPr lang="en-GB" sz="1600" dirty="0" err="1" smtClean="0"/>
              <a:t>existenci</a:t>
            </a:r>
            <a:r>
              <a:rPr lang="en-GB" sz="1600" dirty="0" smtClean="0"/>
              <a:t>  </a:t>
            </a:r>
            <a:r>
              <a:rPr lang="en-GB" sz="1600" dirty="0" err="1" smtClean="0"/>
              <a:t>genetického</a:t>
            </a:r>
            <a:r>
              <a:rPr lang="en-GB" sz="1600" dirty="0" smtClean="0"/>
              <a:t> </a:t>
            </a:r>
            <a:r>
              <a:rPr lang="en-GB" sz="1600" dirty="0" err="1" smtClean="0"/>
              <a:t>podkladu</a:t>
            </a:r>
            <a:r>
              <a:rPr lang="en-GB" sz="1600" dirty="0" smtClean="0"/>
              <a:t>  v </a:t>
            </a:r>
            <a:r>
              <a:rPr lang="en-GB" sz="1600" dirty="0" err="1" smtClean="0"/>
              <a:t>populaci</a:t>
            </a:r>
            <a:r>
              <a:rPr lang="en-GB" sz="1600" dirty="0" smtClean="0"/>
              <a:t> </a:t>
            </a:r>
            <a:r>
              <a:rPr lang="en-GB" sz="1600" dirty="0" err="1" smtClean="0"/>
              <a:t>četných</a:t>
            </a:r>
            <a:r>
              <a:rPr lang="en-GB" sz="1600" dirty="0" smtClean="0"/>
              <a:t> </a:t>
            </a:r>
            <a:r>
              <a:rPr lang="en-GB" sz="1600" dirty="0" err="1" smtClean="0"/>
              <a:t>nemocí</a:t>
            </a:r>
            <a:r>
              <a:rPr lang="en-GB" sz="1600" dirty="0" smtClean="0"/>
              <a:t> (</a:t>
            </a:r>
            <a:r>
              <a:rPr lang="en-GB" sz="1600" dirty="0" err="1" smtClean="0"/>
              <a:t>nad</a:t>
            </a:r>
            <a:r>
              <a:rPr lang="en-GB" sz="1600" dirty="0" smtClean="0"/>
              <a:t> 1</a:t>
            </a:r>
            <a:r>
              <a:rPr lang="cs-CZ" sz="1600" dirty="0" smtClean="0"/>
              <a:t> </a:t>
            </a:r>
            <a:r>
              <a:rPr lang="en-GB" sz="1600" dirty="0" smtClean="0"/>
              <a:t>%), </a:t>
            </a:r>
            <a:r>
              <a:rPr lang="en-GB" sz="1600" dirty="0" err="1" smtClean="0"/>
              <a:t>jako</a:t>
            </a:r>
            <a:r>
              <a:rPr lang="en-GB" sz="1600" dirty="0" smtClean="0"/>
              <a:t> je v </a:t>
            </a:r>
            <a:r>
              <a:rPr lang="cs-CZ" sz="1600" dirty="0" smtClean="0"/>
              <a:t>kardiologii např. esenciální hypertenze</a:t>
            </a:r>
          </a:p>
          <a:p>
            <a:pPr algn="just">
              <a:lnSpc>
                <a:spcPct val="120000"/>
              </a:lnSpc>
            </a:pPr>
            <a:r>
              <a:rPr lang="en-GB" sz="1600" dirty="0" err="1" smtClean="0"/>
              <a:t>pokud</a:t>
            </a:r>
            <a:r>
              <a:rPr lang="en-GB" sz="1600" dirty="0" smtClean="0"/>
              <a:t>  </a:t>
            </a:r>
            <a:r>
              <a:rPr lang="en-GB" sz="1600" dirty="0" err="1" smtClean="0"/>
              <a:t>choroba</a:t>
            </a:r>
            <a:r>
              <a:rPr lang="en-GB" sz="1600" dirty="0" smtClean="0"/>
              <a:t> </a:t>
            </a:r>
            <a:r>
              <a:rPr lang="en-GB" sz="1600" dirty="0" err="1" smtClean="0"/>
              <a:t>má</a:t>
            </a:r>
            <a:r>
              <a:rPr lang="en-GB" sz="1600" dirty="0" smtClean="0"/>
              <a:t> </a:t>
            </a:r>
            <a:r>
              <a:rPr lang="en-GB" sz="1600" dirty="0" err="1" smtClean="0"/>
              <a:t>prokazatelně</a:t>
            </a:r>
            <a:r>
              <a:rPr lang="en-GB" sz="1600" dirty="0" smtClean="0"/>
              <a:t> </a:t>
            </a:r>
            <a:r>
              <a:rPr lang="en-GB" sz="1600" dirty="0" err="1" smtClean="0"/>
              <a:t>familiární</a:t>
            </a:r>
            <a:r>
              <a:rPr lang="en-GB" sz="1600" dirty="0" smtClean="0"/>
              <a:t> </a:t>
            </a:r>
            <a:r>
              <a:rPr lang="en-GB" sz="1600" dirty="0" err="1" smtClean="0"/>
              <a:t>výskyt</a:t>
            </a:r>
            <a:r>
              <a:rPr lang="en-GB" sz="1600" dirty="0" smtClean="0"/>
              <a:t>,  </a:t>
            </a:r>
            <a:r>
              <a:rPr lang="en-GB" sz="1600" dirty="0" err="1" smtClean="0"/>
              <a:t>musíme</a:t>
            </a:r>
            <a:r>
              <a:rPr lang="en-GB" sz="1600" dirty="0" smtClean="0"/>
              <a:t> </a:t>
            </a:r>
            <a:r>
              <a:rPr lang="en-GB" sz="1600" dirty="0" err="1" smtClean="0"/>
              <a:t>očekávat</a:t>
            </a:r>
            <a:r>
              <a:rPr lang="en-GB" sz="1600" dirty="0" smtClean="0"/>
              <a:t> </a:t>
            </a:r>
            <a:r>
              <a:rPr lang="en-GB" sz="1600" dirty="0" err="1" smtClean="0"/>
              <a:t>podíl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genetického</a:t>
            </a:r>
            <a:r>
              <a:rPr lang="en-GB" sz="1600" dirty="0" smtClean="0"/>
              <a:t> </a:t>
            </a:r>
            <a:r>
              <a:rPr lang="en-GB" sz="1600" dirty="0" err="1" smtClean="0"/>
              <a:t>podkladu</a:t>
            </a:r>
            <a:r>
              <a:rPr lang="en-GB" sz="1600" dirty="0" smtClean="0"/>
              <a:t> </a:t>
            </a:r>
            <a:r>
              <a:rPr lang="en-GB" sz="1600" dirty="0" err="1" smtClean="0"/>
              <a:t>na</a:t>
            </a:r>
            <a:r>
              <a:rPr lang="en-GB" sz="1600" dirty="0" smtClean="0"/>
              <a:t> </a:t>
            </a:r>
            <a:r>
              <a:rPr lang="en-GB" sz="1600" dirty="0" err="1" smtClean="0"/>
              <a:t>její</a:t>
            </a:r>
            <a:r>
              <a:rPr lang="en-GB" sz="1600" dirty="0" smtClean="0"/>
              <a:t> </a:t>
            </a:r>
            <a:r>
              <a:rPr lang="en-GB" sz="1600" dirty="0" err="1" smtClean="0"/>
              <a:t>manifestaci</a:t>
            </a:r>
            <a:r>
              <a:rPr lang="en-GB" sz="1600" dirty="0" smtClean="0"/>
              <a:t>, a to </a:t>
            </a:r>
            <a:r>
              <a:rPr lang="en-GB" sz="1600" dirty="0" err="1" smtClean="0"/>
              <a:t>i</a:t>
            </a:r>
            <a:r>
              <a:rPr lang="en-GB" sz="1600" dirty="0" smtClean="0"/>
              <a:t> v tom </a:t>
            </a:r>
            <a:r>
              <a:rPr lang="en-GB" sz="1600" dirty="0" err="1" smtClean="0"/>
              <a:t>případě</a:t>
            </a:r>
            <a:r>
              <a:rPr lang="en-GB" sz="1600" dirty="0" smtClean="0"/>
              <a:t>,  </a:t>
            </a:r>
            <a:r>
              <a:rPr lang="en-GB" sz="1600" dirty="0" err="1" smtClean="0"/>
              <a:t>že</a:t>
            </a:r>
            <a:r>
              <a:rPr lang="en-GB" sz="1600" dirty="0" smtClean="0"/>
              <a:t> </a:t>
            </a:r>
            <a:r>
              <a:rPr lang="en-GB" sz="1600" dirty="0" err="1" smtClean="0"/>
              <a:t>není</a:t>
            </a:r>
            <a:r>
              <a:rPr lang="en-GB" sz="1600" dirty="0" smtClean="0"/>
              <a:t> </a:t>
            </a:r>
            <a:r>
              <a:rPr lang="en-GB" sz="1600" dirty="0" err="1" smtClean="0"/>
              <a:t>dosud</a:t>
            </a:r>
            <a:r>
              <a:rPr lang="en-GB" sz="1600" dirty="0" smtClean="0"/>
              <a:t> </a:t>
            </a:r>
            <a:r>
              <a:rPr lang="en-GB" sz="1600" dirty="0" err="1" smtClean="0"/>
              <a:t>dobře</a:t>
            </a:r>
            <a:r>
              <a:rPr lang="en-GB" sz="1600" dirty="0" smtClean="0"/>
              <a:t> </a:t>
            </a:r>
            <a:r>
              <a:rPr lang="en-GB" sz="1600" dirty="0" err="1" smtClean="0"/>
              <a:t>definován</a:t>
            </a:r>
            <a:r>
              <a:rPr lang="en-GB" sz="1600" dirty="0" smtClean="0"/>
              <a:t> </a:t>
            </a:r>
            <a:r>
              <a:rPr lang="en-GB" sz="1600" dirty="0" err="1" smtClean="0"/>
              <a:t>nebo</a:t>
            </a:r>
            <a:r>
              <a:rPr lang="en-GB" sz="1600" dirty="0" smtClean="0"/>
              <a:t> </a:t>
            </a:r>
            <a:r>
              <a:rPr lang="en-GB" sz="1600" dirty="0" err="1" smtClean="0"/>
              <a:t>dosavadní</a:t>
            </a:r>
            <a:r>
              <a:rPr lang="en-GB" sz="1600" dirty="0" smtClean="0"/>
              <a:t> </a:t>
            </a:r>
            <a:r>
              <a:rPr lang="en-GB" sz="1600" dirty="0" err="1" smtClean="0"/>
              <a:t>znalost</a:t>
            </a:r>
            <a:r>
              <a:rPr lang="en-GB" sz="1600" dirty="0" smtClean="0"/>
              <a:t> </a:t>
            </a:r>
            <a:r>
              <a:rPr lang="en-GB" sz="1600" dirty="0" err="1" smtClean="0"/>
              <a:t>nepovažujeme</a:t>
            </a:r>
            <a:r>
              <a:rPr lang="en-GB" sz="1600" dirty="0" smtClean="0"/>
              <a:t> </a:t>
            </a:r>
            <a:r>
              <a:rPr lang="en-GB" sz="1600" dirty="0" err="1" smtClean="0"/>
              <a:t>za</a:t>
            </a:r>
            <a:r>
              <a:rPr lang="en-GB" sz="1600" dirty="0" smtClean="0"/>
              <a:t> </a:t>
            </a:r>
            <a:r>
              <a:rPr lang="en-GB" sz="1600" dirty="0" err="1" smtClean="0"/>
              <a:t>přesvědčivou</a:t>
            </a:r>
            <a:r>
              <a:rPr lang="en-GB" sz="1600" dirty="0" smtClean="0"/>
              <a:t>.</a:t>
            </a:r>
            <a:r>
              <a:rPr lang="cs-CZ" sz="1600" dirty="0" smtClean="0"/>
              <a:t> </a:t>
            </a:r>
          </a:p>
          <a:p>
            <a:pPr algn="just">
              <a:lnSpc>
                <a:spcPct val="120000"/>
              </a:lnSpc>
            </a:pPr>
            <a:r>
              <a:rPr lang="cs-CZ" sz="1600" dirty="0" err="1"/>
              <a:t>s</a:t>
            </a:r>
            <a:r>
              <a:rPr lang="en-GB" sz="1600" dirty="0" err="1" smtClean="0"/>
              <a:t>vé</a:t>
            </a:r>
            <a:r>
              <a:rPr lang="en-GB" sz="1600" dirty="0" smtClean="0"/>
              <a:t> </a:t>
            </a:r>
            <a:r>
              <a:rPr lang="en-GB" sz="1600" dirty="0" err="1" smtClean="0"/>
              <a:t>genetické</a:t>
            </a:r>
            <a:r>
              <a:rPr lang="en-GB" sz="1600" dirty="0" smtClean="0"/>
              <a:t> </a:t>
            </a:r>
            <a:r>
              <a:rPr lang="en-GB" sz="1600" dirty="0" err="1" smtClean="0"/>
              <a:t>pozadí</a:t>
            </a:r>
            <a:r>
              <a:rPr lang="en-GB" sz="1600" dirty="0" smtClean="0"/>
              <a:t> </a:t>
            </a:r>
            <a:r>
              <a:rPr lang="en-GB" sz="1600" dirty="0" err="1" smtClean="0"/>
              <a:t>mají</a:t>
            </a:r>
            <a:r>
              <a:rPr lang="en-GB" sz="1600" dirty="0" smtClean="0"/>
              <a:t> i </a:t>
            </a:r>
            <a:r>
              <a:rPr lang="en-GB" sz="1600" dirty="0" err="1" smtClean="0"/>
              <a:t>tak</a:t>
            </a:r>
            <a:r>
              <a:rPr lang="en-GB" sz="1600" dirty="0" smtClean="0"/>
              <a:t> </a:t>
            </a:r>
            <a:r>
              <a:rPr lang="en-GB" sz="1600" dirty="0" err="1" smtClean="0"/>
              <a:t>relativně</a:t>
            </a:r>
            <a:r>
              <a:rPr lang="en-GB" sz="1600" dirty="0" smtClean="0"/>
              <a:t> </a:t>
            </a:r>
            <a:r>
              <a:rPr lang="en-GB" sz="1600" dirty="0" err="1" smtClean="0"/>
              <a:t>vzdálené</a:t>
            </a:r>
            <a:r>
              <a:rPr lang="en-GB" sz="1600" dirty="0" smtClean="0"/>
              <a:t> </a:t>
            </a:r>
            <a:r>
              <a:rPr lang="en-GB" sz="1600" dirty="0" err="1" smtClean="0"/>
              <a:t>proximální</a:t>
            </a:r>
            <a:r>
              <a:rPr lang="en-GB" sz="1600" dirty="0" smtClean="0"/>
              <a:t> </a:t>
            </a:r>
            <a:r>
              <a:rPr lang="en-GB" sz="1600" dirty="0" err="1" smtClean="0"/>
              <a:t>fenotypy</a:t>
            </a:r>
            <a:r>
              <a:rPr lang="en-GB" sz="1600" dirty="0" smtClean="0"/>
              <a:t>, </a:t>
            </a:r>
            <a:r>
              <a:rPr lang="en-GB" sz="1600" dirty="0" err="1" smtClean="0"/>
              <a:t>jako</a:t>
            </a:r>
            <a:r>
              <a:rPr lang="en-GB" sz="1600" dirty="0" smtClean="0"/>
              <a:t> je </a:t>
            </a:r>
            <a:r>
              <a:rPr lang="en-GB" sz="1600" dirty="0" err="1" smtClean="0"/>
              <a:t>např</a:t>
            </a:r>
            <a:r>
              <a:rPr lang="en-GB" sz="1600" dirty="0" smtClean="0"/>
              <a:t>. </a:t>
            </a:r>
            <a:r>
              <a:rPr lang="en-GB" sz="1600" dirty="0" err="1" smtClean="0"/>
              <a:t>kvalita</a:t>
            </a:r>
            <a:r>
              <a:rPr lang="en-GB" sz="1600" dirty="0" smtClean="0"/>
              <a:t> </a:t>
            </a:r>
            <a:r>
              <a:rPr lang="en-GB" sz="1600" dirty="0" err="1" smtClean="0"/>
              <a:t>života</a:t>
            </a:r>
            <a:r>
              <a:rPr lang="en-GB" sz="1600" dirty="0" smtClean="0"/>
              <a:t>  u </a:t>
            </a:r>
            <a:r>
              <a:rPr lang="en-GB" sz="1600" dirty="0" err="1" smtClean="0"/>
              <a:t>nemocných</a:t>
            </a:r>
            <a:r>
              <a:rPr lang="en-GB" sz="1600" dirty="0" smtClean="0"/>
              <a:t> s </a:t>
            </a:r>
            <a:r>
              <a:rPr lang="en-GB" sz="1600" dirty="0" err="1" smtClean="0"/>
              <a:t>chronickým</a:t>
            </a:r>
            <a:r>
              <a:rPr lang="en-GB" sz="1600" dirty="0" smtClean="0"/>
              <a:t> </a:t>
            </a:r>
            <a:r>
              <a:rPr lang="cs-CZ" sz="1600" dirty="0" smtClean="0"/>
              <a:t>kardiovaskulárním onemocněním</a:t>
            </a:r>
          </a:p>
          <a:p>
            <a:pPr algn="just">
              <a:lnSpc>
                <a:spcPct val="120000"/>
              </a:lnSpc>
              <a:buNone/>
            </a:pPr>
            <a:r>
              <a:rPr lang="cs-CZ" sz="1600" dirty="0" smtClean="0">
                <a:solidFill>
                  <a:srgbClr val="D60093"/>
                </a:solidFill>
              </a:rPr>
              <a:t>	K</a:t>
            </a:r>
            <a:r>
              <a:rPr lang="en-GB" sz="1600" dirty="0" err="1" smtClean="0">
                <a:solidFill>
                  <a:srgbClr val="D60093"/>
                </a:solidFill>
              </a:rPr>
              <a:t>aždá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choroba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má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nějaké</a:t>
            </a:r>
            <a:r>
              <a:rPr lang="en-GB" sz="1600" dirty="0" smtClean="0">
                <a:solidFill>
                  <a:srgbClr val="D60093"/>
                </a:solidFill>
              </a:rPr>
              <a:t>  </a:t>
            </a:r>
            <a:r>
              <a:rPr lang="en-GB" sz="1600" dirty="0" err="1" smtClean="0">
                <a:solidFill>
                  <a:srgbClr val="D60093"/>
                </a:solidFill>
              </a:rPr>
              <a:t>genetické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pozadí</a:t>
            </a:r>
            <a:r>
              <a:rPr lang="en-GB" sz="1600" dirty="0" smtClean="0">
                <a:solidFill>
                  <a:srgbClr val="D60093"/>
                </a:solidFill>
              </a:rPr>
              <a:t>, </a:t>
            </a:r>
            <a:r>
              <a:rPr lang="en-GB" sz="1600" dirty="0" err="1" smtClean="0">
                <a:solidFill>
                  <a:srgbClr val="D60093"/>
                </a:solidFill>
              </a:rPr>
              <a:t>jehož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podíl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na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manifestaci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dané</a:t>
            </a:r>
            <a:r>
              <a:rPr lang="en-GB" sz="1600" dirty="0" smtClean="0">
                <a:solidFill>
                  <a:srgbClr val="D60093"/>
                </a:solidFill>
              </a:rPr>
              <a:t> </a:t>
            </a:r>
            <a:r>
              <a:rPr lang="en-GB" sz="1600" dirty="0" err="1" smtClean="0">
                <a:solidFill>
                  <a:srgbClr val="D60093"/>
                </a:solidFill>
              </a:rPr>
              <a:t>choroby</a:t>
            </a:r>
            <a:r>
              <a:rPr lang="cs-CZ" sz="1600" dirty="0">
                <a:solidFill>
                  <a:srgbClr val="D60093"/>
                </a:solidFill>
              </a:rPr>
              <a:t> </a:t>
            </a:r>
            <a:r>
              <a:rPr lang="en-GB" sz="1600" dirty="0" smtClean="0">
                <a:solidFill>
                  <a:srgbClr val="D60093"/>
                </a:solidFill>
              </a:rPr>
              <a:t>je </a:t>
            </a:r>
            <a:r>
              <a:rPr lang="en-GB" sz="1600" dirty="0" err="1" smtClean="0">
                <a:solidFill>
                  <a:srgbClr val="D60093"/>
                </a:solidFill>
              </a:rPr>
              <a:t>různý</a:t>
            </a:r>
            <a:r>
              <a:rPr lang="cs-CZ" sz="1600" dirty="0" smtClean="0">
                <a:solidFill>
                  <a:srgbClr val="D60093"/>
                </a:solidFill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cs-CZ" sz="1600" dirty="0" smtClean="0"/>
          </a:p>
          <a:p>
            <a:endParaRPr lang="en-GB" sz="16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412776"/>
            <a:ext cx="7727326" cy="497207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 smtClean="0"/>
              <a:t>neúplná penetrance patologického fenotypu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u určité části osob, přestože zdědí nevýhodný genotyp (zde ve smyslu souboru vícero genů) se patologický fenotyp nerozvine </a:t>
            </a:r>
          </a:p>
          <a:p>
            <a:pPr algn="just"/>
            <a:r>
              <a:rPr lang="cs-CZ" sz="1600" b="1" dirty="0" smtClean="0"/>
              <a:t>existence fenokopií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patologický fenotyp může být přítomen u lidí, kteří nejsou nosiči zmíněného genotypu </a:t>
            </a:r>
          </a:p>
          <a:p>
            <a:pPr algn="just"/>
            <a:r>
              <a:rPr lang="cs-CZ" sz="1600" b="1" dirty="0" smtClean="0"/>
              <a:t>genetickou heterogenitou </a:t>
            </a:r>
            <a:r>
              <a:rPr lang="cs-CZ" sz="1600" dirty="0" smtClean="0"/>
              <a:t>(</a:t>
            </a:r>
            <a:r>
              <a:rPr lang="cs-CZ" sz="1600" dirty="0" err="1" smtClean="0"/>
              <a:t>lokusovou</a:t>
            </a:r>
            <a:r>
              <a:rPr lang="cs-CZ" sz="1600" dirty="0" smtClean="0"/>
              <a:t> a alelickou)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klinický obraz není specifický, ale může se rozvinout v důsledku záměn v genech ležících na různých </a:t>
            </a:r>
            <a:r>
              <a:rPr lang="cs-CZ" sz="1600" dirty="0" err="1" smtClean="0"/>
              <a:t>lokusech</a:t>
            </a:r>
            <a:r>
              <a:rPr lang="cs-CZ" sz="1600" dirty="0" smtClean="0"/>
              <a:t> (= </a:t>
            </a:r>
            <a:r>
              <a:rPr lang="cs-CZ" sz="1600" dirty="0" err="1" smtClean="0"/>
              <a:t>lokusová</a:t>
            </a:r>
            <a:r>
              <a:rPr lang="cs-CZ" sz="1600" dirty="0" smtClean="0"/>
              <a:t> heterogenita), v jednotlivých genech může být přitom vícero mutací či polymorfizmů (= alelická heterogenita) </a:t>
            </a:r>
          </a:p>
          <a:p>
            <a:pPr algn="just"/>
            <a:r>
              <a:rPr lang="cs-CZ" sz="1600" b="1" dirty="0" smtClean="0"/>
              <a:t>polygenní dědičností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predispozice k rozvoji patologického fenotypu se zvyšuje pouze při simultánním výskytu určitého souboru alel </a:t>
            </a:r>
          </a:p>
          <a:p>
            <a:pPr algn="just"/>
            <a:r>
              <a:rPr lang="cs-CZ" sz="1600" b="1" dirty="0" smtClean="0"/>
              <a:t>vysokou populační frekvencí alel zodpovědných za rozvoj patologického fenotypu 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každá jednotlivá predisponující alela pravděpodobně není sama o sobě výrazně patogenní </a:t>
            </a:r>
          </a:p>
          <a:p>
            <a:pPr algn="just"/>
            <a:r>
              <a:rPr lang="cs-CZ" sz="1600" b="1" dirty="0" smtClean="0"/>
              <a:t>spolupůsobením dalších mechanizmů přenosu</a:t>
            </a:r>
          </a:p>
          <a:p>
            <a:pPr algn="just">
              <a:buFont typeface="Courier New" pitchFamily="49" charset="0"/>
              <a:buChar char="o"/>
            </a:pPr>
            <a:r>
              <a:rPr lang="cs-CZ" sz="1600" dirty="0" smtClean="0"/>
              <a:t>mitochondriální dědičnost, imprinting</a:t>
            </a: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cs-CZ" smtClean="0"/>
              <a:t>Komplexní choroby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69818" y="1052513"/>
            <a:ext cx="4178445" cy="5616575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cs-CZ" sz="1600" dirty="0" smtClean="0"/>
              <a:t>choroby, na jejichž vzniku a progresi se podílí „komplex“ genetických, epigenetických a vnějších faktorů</a:t>
            </a:r>
          </a:p>
          <a:p>
            <a:pPr lvl="1" algn="just" eaLnBrk="1" hangingPunct="1"/>
            <a:r>
              <a:rPr lang="cs-CZ" sz="1600" dirty="0" smtClean="0"/>
              <a:t>fenotyp nevykazuje klasickou mendelistickou dominantní či recesivní dědičnost jako důsledek změn v jediném </a:t>
            </a:r>
            <a:r>
              <a:rPr lang="cs-CZ" sz="1600" dirty="0" err="1" smtClean="0"/>
              <a:t>lokusu</a:t>
            </a:r>
            <a:r>
              <a:rPr lang="cs-CZ" sz="1600" dirty="0" smtClean="0"/>
              <a:t> (tzv. </a:t>
            </a:r>
            <a:r>
              <a:rPr lang="cs-CZ" sz="1600" dirty="0" err="1" smtClean="0"/>
              <a:t>jednolokusových</a:t>
            </a:r>
            <a:r>
              <a:rPr lang="cs-CZ" sz="1600" dirty="0" smtClean="0"/>
              <a:t>) </a:t>
            </a:r>
          </a:p>
          <a:p>
            <a:pPr algn="just" eaLnBrk="1" hangingPunct="1"/>
            <a:r>
              <a:rPr lang="cs-CZ" sz="1600" b="1" dirty="0" smtClean="0"/>
              <a:t>predisponující “geny”</a:t>
            </a:r>
            <a:r>
              <a:rPr lang="cs-CZ" sz="1600" dirty="0" smtClean="0"/>
              <a:t> zvyšují pravděpodobnost onemocnění, ale nedeterminuje jednoznačně jeho přítomnost</a:t>
            </a:r>
          </a:p>
          <a:p>
            <a:pPr lvl="1" algn="just" eaLnBrk="1" hangingPunct="1"/>
            <a:r>
              <a:rPr lang="cs-CZ" sz="1600" dirty="0" smtClean="0"/>
              <a:t>je nutné spolupůsobení negenetických faktorů (</a:t>
            </a:r>
            <a:r>
              <a:rPr lang="cs-CZ" sz="1600" b="1" dirty="0" smtClean="0"/>
              <a:t>prostředí</a:t>
            </a:r>
            <a:r>
              <a:rPr lang="cs-CZ" sz="1600" dirty="0" smtClean="0"/>
              <a:t>)</a:t>
            </a:r>
          </a:p>
          <a:p>
            <a:pPr lvl="2" algn="just" eaLnBrk="1" hangingPunct="1"/>
            <a:r>
              <a:rPr lang="cs-CZ" sz="1600" dirty="0" smtClean="0"/>
              <a:t>dieta, fyzická aktivita, kouření, ….</a:t>
            </a:r>
          </a:p>
          <a:p>
            <a:pPr lvl="1" algn="just" eaLnBrk="1" hangingPunct="1"/>
            <a:r>
              <a:rPr lang="cs-CZ" sz="1600" dirty="0" smtClean="0"/>
              <a:t>a </a:t>
            </a:r>
            <a:r>
              <a:rPr lang="cs-CZ" sz="1600" b="1" dirty="0" smtClean="0"/>
              <a:t>interakcí genů</a:t>
            </a:r>
            <a:r>
              <a:rPr lang="cs-CZ" sz="1600" dirty="0" smtClean="0"/>
              <a:t> mezi sebou</a:t>
            </a:r>
          </a:p>
          <a:p>
            <a:pPr algn="just" eaLnBrk="1" hangingPunct="1"/>
            <a:r>
              <a:rPr lang="cs-CZ" sz="1600" dirty="0" smtClean="0"/>
              <a:t>nejčastější komplexní nemoci</a:t>
            </a:r>
          </a:p>
          <a:p>
            <a:pPr lvl="1" algn="just" eaLnBrk="1" hangingPunct="1"/>
            <a:r>
              <a:rPr lang="cs-CZ" sz="1600" dirty="0" smtClean="0"/>
              <a:t>diabetes (1. i 2. typu)</a:t>
            </a:r>
          </a:p>
          <a:p>
            <a:pPr lvl="1" algn="just" eaLnBrk="1" hangingPunct="1"/>
            <a:r>
              <a:rPr lang="cs-CZ" sz="1600" dirty="0" err="1" smtClean="0"/>
              <a:t>dyslipidemie</a:t>
            </a:r>
            <a:endParaRPr lang="cs-CZ" sz="1600" dirty="0" smtClean="0"/>
          </a:p>
          <a:p>
            <a:pPr lvl="1" algn="just" eaLnBrk="1" hangingPunct="1"/>
            <a:r>
              <a:rPr lang="cs-CZ" sz="1600" dirty="0" smtClean="0"/>
              <a:t>esenciální hypertenze</a:t>
            </a:r>
          </a:p>
          <a:p>
            <a:pPr lvl="1" algn="just" eaLnBrk="1" hangingPunct="1"/>
            <a:r>
              <a:rPr lang="cs-CZ" sz="1600" dirty="0" smtClean="0"/>
              <a:t>alergie</a:t>
            </a:r>
          </a:p>
        </p:txBody>
      </p:sp>
      <p:pic>
        <p:nvPicPr>
          <p:cNvPr id="53252" name="Picture 5" descr="Complex Diseas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57825" y="1052513"/>
            <a:ext cx="3506788" cy="5616575"/>
          </a:xfrm>
          <a:noFill/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nemoci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7" y="1523208"/>
            <a:ext cx="7744691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Obezita – Hypotéza typu </a:t>
            </a:r>
            <a:r>
              <a:rPr lang="en-GB" sz="1600" b="1" dirty="0" smtClean="0">
                <a:latin typeface="+mj-lt"/>
              </a:rPr>
              <a:t>„</a:t>
            </a:r>
            <a:r>
              <a:rPr lang="cs-CZ" sz="1600" b="1" dirty="0" smtClean="0">
                <a:latin typeface="+mj-lt"/>
              </a:rPr>
              <a:t>t</a:t>
            </a:r>
            <a:r>
              <a:rPr lang="en-GB" sz="1600" b="1" dirty="0" err="1" smtClean="0">
                <a:latin typeface="+mj-lt"/>
              </a:rPr>
              <a:t>hrifty</a:t>
            </a:r>
            <a:r>
              <a:rPr lang="en-GB" sz="1600" b="1" dirty="0" smtClean="0">
                <a:latin typeface="+mj-lt"/>
              </a:rPr>
              <a:t> genotype“</a:t>
            </a:r>
            <a:r>
              <a:rPr lang="cs-CZ" sz="1600" b="1" dirty="0" smtClean="0">
                <a:latin typeface="+mj-lt"/>
              </a:rPr>
              <a:t> </a:t>
            </a:r>
          </a:p>
          <a:p>
            <a:pPr algn="just"/>
            <a:r>
              <a:rPr lang="cs-CZ" sz="1600" dirty="0" smtClean="0">
                <a:latin typeface="+mj-lt"/>
              </a:rPr>
              <a:t>V současné populaci jsou selektovány alely, které favorizují přírůstek váhy a skladování tuků, aby byl zajištěn dostatek živin pro častá období nedostatku potravy</a:t>
            </a:r>
            <a:r>
              <a:rPr lang="en-GB" sz="1600" dirty="0" smtClean="0">
                <a:latin typeface="+mj-lt"/>
              </a:rPr>
              <a:t>. </a:t>
            </a:r>
          </a:p>
          <a:p>
            <a:pPr algn="just"/>
            <a:r>
              <a:rPr lang="cs-CZ" sz="1600" dirty="0" smtClean="0">
                <a:latin typeface="+mj-lt"/>
              </a:rPr>
              <a:t>Při konstantně vysoké nabídce potravy a poklesu fyzické aktivity tato predispozice vede k pandemii obezity v rozvinutých zemích.</a:t>
            </a:r>
            <a:r>
              <a:rPr lang="en-GB" sz="1600" dirty="0" smtClean="0">
                <a:latin typeface="+mj-lt"/>
              </a:rPr>
              <a:t> </a:t>
            </a:r>
            <a:endParaRPr lang="en-GB" sz="1600" dirty="0">
              <a:latin typeface="+mj-lt"/>
            </a:endParaRPr>
          </a:p>
        </p:txBody>
      </p:sp>
      <p:sp>
        <p:nvSpPr>
          <p:cNvPr id="91138" name="AutoShape 2" descr="data:image/jpeg;base64,/9j/4AAQSkZJRgABAQAAAQABAAD/2wCEAAkGBhQSEA8QDxQUFRQUEBcWFBQWEA8QEBQSFBUVFBcQEhQXHCYeGBkjGRQVHy8gIycpLCwsFR4xNTAqNSYrLCkBCQoKDgwOFw8PGiwcHyQpLCkpKikpKSkpLCwtLCkpKSwqKSwpKSwpKSkpKSwpLCwsKSwpLCwsLCkpLCwpLCkpLP/AABEIALkBEQMBIgACEQEDEQH/xAAcAAACAgMBAQAAAAAAAAAAAAAAAQQFAgMGBwj/xAA9EAABAwEFBQUFBwMEAwAAAAABAAIRAwQFEiExE0FRYXEGIoGRoTJSscHwBxQjQmLR4TNy8YKSosIWJLL/xAAaAQEAAwEBAQAAAAAAAAAAAAAAAQMEAgUG/8QAJxEAAgIBBAICAgIDAAAAAAAAAAECEQMEEiExIjJBUQUTYZEUodH/2gAMAwEAAhEDEQA/APbEJoUkGKE0QgMULKEoQCQmhAJJNCASE0IBIQhAJEJoQChCaFNgSUJppYMYQmhSBQiE0IDGElkhAJJZJQhAoRCcIQCQmhAJCaEAQkmhASEk0lySCSaSAEIQhIiEQmhAJJZJQhAlFt1vZSbiqODRzK22u0tpsfUeYaxpcTyAkrxztD2odXfUqTpIaJiBAMNA3QeuRUNnSVl7ff2m7Ko51I4mtnukZOwjM8c5yXJXz9pVqqFpxFsgnCJYGiZgxyIGefdXH2+9se0GEzib09qI4ZyOq1Wy0FuZnLJoP5naExrCqcmaI44nod2faVXokMIFSR7TsZLW6nQxv/4ldDdn2sNc6KrO77zHYvIHXzXjNGvq0F0n2jJJJnkOR+SsbO+ZDXExloS0RlA47lO8j9aPoy6b9pWgTSeHctHCeIOasV4RctpdQc14eWuBygEHo4bhpqvXezN9i00sUjED3gJjqOS6jKyqUKLpCELsrBEIQhIkJoQgSITShSAhEIQgEhNCkChEIQgBCE0IFCE4QoBuQhBUEiSTQgEhCaEiQhCAEFCCgKHts+LBaudMjzIy+K+f7XanMpvcAA8DJ2KBhaYDgPfgr6C7XEfdak6RnOkSF45a7mZXcGUhiAOYAiHcCeOmQ8VVOW0vxRs427bBUqnaub3Rv946RCjWiz/iEnE4g5ZA+MaAL0gdnXsYGjhouetNznGcXHh0WWWU2xxNlKyi4Ag+MAD1GvBTrteWEYYnQRMjnwVuOzUAPaMTd/vDp/KkU7gY8TSMne1wcx3TPJc72dfqEx8tgFzjvjJk8JV/2Qvl1GoJADTk4DLxy1Kp2M2TTLcxyOfHw+stVJa8GKlPRzROkgg6zzHrHFWRl8lEo/B7VQqhzQ4GZH0VtXK9jL1xs2RMlolp4sP7fNdSCtidqzDJU6BCaSkgEIQgBCFGvIfg1YMd05/Xl4qH0SlbojX1Wc1rC3THDvEZTy1W27K5c0h2rTHhqPSFU17UXU6THbnEzloBofNWd2Pku5R8AqlK5GmcNuOmT0IQrzICEIUgEIQoYEhNCgG5BQhAJCEICJedvFKmXb937rgavad7HNNNzyHPBJ3E/wAycl2t+UJaHES0aiJj9SoH3LQdBw75yc4Dy0WbK5bqTPR0rxxj5Kzqrvte1pU6oEYmzHBSFQ2e9DTa1jWjC1oaNZgCFs/8iz9keefgVapqjLLFK20uC6QVqs1pbUaHsMg/RB5raVYUnK/aRXLLutTxq1gIjk5v7rjPs9sg+6tqQBiJnSZ3zzXoPa6xNrWS0Un6Op5+c/EBee/Z5av/AFKtN2TqFcsdOQzEgrNm7Rs0/qy9r0c9FWW25A6SPrqrZ1upu0qMJ3w9p8NU2jhCzONm2LpFDZ7G6mfkf30IUpgJPDo6fQD4qVarURIa3EeoA8SVRUr0c95Yy0WVr/ca7aOy97MJtJcjbf101HU3vp5kDMGAchyEf5XK3ZeBcxzDk9sHkRlnHHceK9HsJqYXNq4DI9ppInq0/uuM7bWFlDDWpjCXagaS2HT5/FS1t5OK3cE3sxfRZUaRk6mZInVpmY/TmfPdkvXrFahUY1zcwRPn9ehXzcLwDLSXsdMSSP0zDm8/4XsPYi+pOzJycJaZ38PEeoV+KfwZM+KuTuEk0LUYxIQoN63jsmgD2nacuahuuWTGLk6RlbLzbTkangNB1Kordejn5OOR/KNPJaatXelSpYi3Ik7o3k7lknkb4Rvx44w5Zus9ne8hoEwPCTrPJdDYrHs2xMk6ndPAckrusWyZh3nXrwUpX48e3lmbLlc3S6EhNJWlAIQhACEIQgEIQgNyEIQCQhJACqrdcky6kcJ1w/kJ+StUKGk+zuMnHlHM/d3NBDxDh5dQVBtVNX99D2eh+Ko62iyyW10bsb3Ky47Lf0Dx2jp65fKFcErmeytoipVpHeMY6jI+hHkulIWiDuJjyxqTOe7bW3Z2Sq7LMAeZ/krz/spZqdRtumSTUpvLBPehjmAkDXSF132otJsTg0x3m/FcB2PtWxt9OlOVWy1B1cwsqD0a/wA1Tk9jTgXiYXzdtsZgqUKdJnecNgKFN1QNywPc5wznOYiMl1tzteWDaAAhonDOCd+GdBKnWikSe8cuqkUoDSAIgR45H5qp0atrRV26zh4ezMA8AMxOY8QqJvYezurvrvBGIuIphsMY5whzmmZGckcN2i6aoYOYnxz6hZbIFFI62JmihSwAAExpmSVQdrrHtWsynC9sjlmPmF0NRcP9ptreyzM2bnNJrDNpLXQGvESOoUNXwWPx5OHtTA61VsGTWnCNxjrxkFd9cNqeykx7T3m4XDq10RPOPVcJdNMMALs3OEgfm3mT/uXTXrbDTstLBmXHWYHdJz6a5cgi9+Cifrye83NebbRRp1W/maDHA72nmCpy8V7Bdt6lmOGtSrbFxBJ2VQtYT+ZpiMJ15SvYrHbmVWh9NwcCMiCtsZWebODi/wCDeVQ9oWfiUjxY4eRmfX0V8qC/nfjU+Gz/AOx/hcZfU6we6K42Yn6hXVx2YAFx1By3kZaqFRcFNsD8LuRyKoxqpWasvMaLZCELYeeCEIQAkmkgBCEIAQhCEG5JCCgBCEkJBCEigK6+Bkzx+Soam9X976M6n5KiqDNZcnsbsPqiJZbRsrRSqbscH+13dPxnwXblcHbqcgrrrntu1oU378MO/ubkfUeq6wvtHOpj1Ipu3oH3SqXZAAHycD8JXk9203udTtrWOilaO73TD6eEteGu0MtJHXovYb5usWqadQxSBGMb3wZwDgMhJWu1Bgbsi1uzw4cAgNDdIaOS7ePc7IxS2lKy0A894PEbio1S3UmvAfUaHHRpeA45bmzJWFGnssLZLmgw0nMjfhPHLQpXlddKuAHtBIMgwJB5LLKLi+T0YuLqySLWyZAcdJOA78hmei0Wa92VnOFEPdh9p2AhnQE6npotdLs0yO+5zhwJJ3zvJVhSoNYIaAByT4OpbI9O2YYM1wn2iU9o+z0J/NJH5iTkGjwEzuC7a8LcKbZ1JGQ+Z5Ll+zt0m1WyraXy7ZnAwnMbV0FxG6Gtgf6lEfKSiiG/FyZy9o7MPY01HZNDdAIy3Mb5K4ui6zaq9CmR+FRYHv4YiThZ1IE9Au7td3MfLcM02CAPffpPmYHirG6rlZRaGtAGhdA1dABPotKw1KyieRbSfd9LDA0DRJ3cgFa0dJdv0CrmMyb+o59IPyUzaZzw0WmkYZKyY1UvaVmdF/NzT6H5FWdOqol/txUCRq1wd6wfQqvIriznH4zTKqmVNoOVdRdkplB6yRNskX1B8tHHetihWSppzU1a4u0efNUwQhC6OAQhCAEk0IBIQhAbUkIQAhCCgBEJEoQEC+B3WnmfgqJy6C9W/hzwcP2+a5+oVlyextwcxI1oapPZa24XVaLjAPfbJjMZOHlB8CtFUKttDSCHN1BkKvdtdmhw3xcTsnWlhya5h5Y2kqBbGnRwkceHzCobPVNTUR6qfStTqY1xN3gnTodyvjnvtFX6XDojV7KAZ3FwM8xoD4HVY3hQLQ17OPeG6OPJTra1pYXg91wM8v5Bg9QpVWhibB3j11VzSkjpT6KhrobUME4GlxAzcQBPdG8wqix9pqddgdRmD7wAI6tldVQs+hGojyUE9gaGb6JfScTJAIezETmcJ08Cs+TDKvA7WaC9jkr4rHC46mCux7L3PsbLSpwQ7Zy7KDjf3nE85cVrb2LyGKoxwnewgxOmpzXRu0J55KNPilGTlIZs8ZRUYlfTsYLmGPZ8pn+FJLMjzWxjMz0Cbm6DmtZlbs0g59CR5ABbGHf9dVpH/c/P9gtmKfryUhmwvUe11+49p3tI8SFva2cgqPtHby1rm0jn+Z415tZw5lV5JqMbZMFudGuyOyCnUzCrrIVOa5Yos1SRa0HZKxpvkAqnsj1Z2V2oWmDMWWJIQknKuMwIQhACEIQCQhCA2ShEJSgGSglJKUAykiUIDVa6eJjx+n+Vy1RdcuZvGhge4btR0Kz5l8mrTvloikqJXpqSStdQrObkR7ufhLgePop9tjBKgkJWy090CdM54Ab0X0duNuxUq0061L3mZdTDfmPJdEx3daeh+S4O674L7Y6ztbDRZmVg8nOq11SmGupgfkwumd8jSF2lOp+ED7sjyK24lUTNkab4JTWRKl0DI+uqjNeCAeIWVKrhPL6gq1maStEsOjJanDQePqsXPkplyg5iqEN/VMn4JSsXu1UnRCtLCaJw5O1HWZ+uqLFVljJMkjPdn0UloyA5KKyyQWuOmLoh3fBttlpwMDR7Tpz4N0JVFbKGJpHJSb8tgp1aTarg01SW0j+V5aJwg7nQRlvhamVNVgzW5UzRhVKzVdplrTyU8KBY24S4bpJHjn+6lvOirj0WSXJPsz1a2R2fgqGyv0V5Ycz4K/G+TLmVJkvajEGyMRBIEiSBEkDhmPNZKJTpg13vIzbTawcRiLnu+DPJS5WlOzE0CEIUkDSQhACEIQgylEoQoAJShCAEShJCQlRLwsYqNg5EaHeP4UsrVUCh8qjqLp2jibcx1Nxa45bjuPio/wB7HvA9DK7V9AHUA9YPxVdXtdNpIa0HoAB/KxTxxjy3R6GPUOSqrOdAe72GOPMjCPNyK/ZTbtw2lzsJIOGm91MZZiXDM57tFdffzuAHg4/NZU7eZ7wBHLIriOXEvk6m8rXCKtnYyhtbNXh+0s9IUqbhVqCKTS4hjgDDh3iM9xhXtOzANIG9OlbGHWW9cx6KaxgIkGVshOMvVmOW6PZFp2YABomBzKz2AP8AkqVsExRVhXvZGFLr5lMUuvmVJ2KewUjcRtiOf+4o2I5+ZUnYoNBBuIuyHD1KxdpGcKWaCx+7pY3FFfNxUrSKYrtx7Mksn8pIAJHgAq60WF1IS2S0cSJA6n5q4t18spuc0td3ZBkgTHALnrRe9WoZgMbu0OHmCdCePlG/PNxZz/l/r4XIzbmt9rI88vLj4La29Ge83zCn3QHNDsZLgQPaJcD4HerL7lTMyxkxvaCsm+FtJmyGr3RuUaKezWnG4NZmeAzV1ar1ZZaffzeROEEep3Dms7KxrQIaAOTQ34Lzm/rTUdWqPtLKgY55wktc1kDJoYTloApjmUVd8mnT41q57Xwl/bLO2doatWoTiLWuI7rZDTAyxHU5c1Pu+8XSM9PD0XN2CiSA4ggT3dQD4kZ79FdWVkER1WN6ibfZ688GKEdsUdzd9sxgTqpi566rTkBv1XQAr1tNl/ZE+a1GPZLgaEIWkzAhCEA0JIUEBKEpRKAaEpRKEjK1PWZK1PKgFfelUgBoynM9OCpaj1a30SGYw1zsOobGKP0gkA9JXNs7R2QnC60U6b9CyqTZ6gO8FtTCV5eq3OdI9LT0ok3EsmFaqdus7vYr0HQJ7tek7LjkVrdf9lY7AazC73WB9Z3lTaSsG2TdGncqLKlSVnZW4QXbgJPQZqko3sXf0qFd36n0/u9M8pqw7/iVY0K74O1wZjKmwvdn+qoYxdA0eK1YvB2ZsvKLdrpAI3hZhR7PoFuxL1scnKKb4Z58lTM0LEVEY1YQZJFyWNKUAi5Yl6yIWDggOKvm0g2pzZkl4jMDOIA6SCPBYNuV+0puxh2cuBENAGpbCVahVaawAhz67SSWzhaCc2888uqsLFJl7o4ADLgSc+a8LW3KSi+TNiVu2ZXhTc1s0zLuEROmi00byqh7BVGFu+QZOX7wpDrXDxkSG6mNJyC5btd2rLXClTiRm50AxyA4xmvMcd8m8bp/Xwenp8E801jgrZ2lO82t9oiDzyO6FjeNmbUs9VjmhwwyWnfgIflz7p6ryayXq8va9zmugyQ45kZd0Hn5ZFdvc/aDb02kn2hBzzkZEHmtU5SxRTnzfHH/AE36z8bk0ijNu/v+C+sNZtVhDs2nKIgZQZHBWL7FTcMMDkQGgjkues7tk4N2jYImCMLwBq6BOSsqVpGRDgQYiJ36ZKjHqMkI+cb+zz/Jcpv7JVKxYKgGu8dCr8BV9lguDjrHgpwK+g0cFFNr5OMuV5KsyQhC3FAISQgBCEKCBITQgEhNJAYla3LcsSEJItWlIIKorxuFz59h44PaDlwzBC6aEsKoyYY5Oy3Hllj6OHpdmnMJLbNRniBSbv5ASp9nuq0DTAwcMRIHg0fNdRgTwrOtDiT3c/2XvWZGqOds/Z+pixVK7z+lrKTGf/Jd6q4s9ga3TM8TmVLwohaY4Yx6RRLLKXbMISWUJQrSsxTCcIQgEJwhSARCYThAQ6tmDpkSoVS6BENyz4K1LUoVM8MZ+yIRzdS7nsxH2p8IheY9sLOW2hziCA6DmDrA466L291NUHaHslTtTYfII0cNRPLRYnotvMD1fxmsWkzqcla6Z4wx8SZH1y1CveyFRzaNpqmcDCXNG4w0l3yHir132S5ztnFvDAAfOVeUuy7adI0o7haWxyIjL4rPm0s5x2tHt/kvyunzwWOHNtNnK9nLzBdXNQt2oktqEHvzm6lOgGUj0BhXd23xtIEEFpg/6ZjPh+65+77Z9zrVbNXBwucA0BrAHFxDcbnmDAA05lXrK1OmPw3B5OPA0OnEWasZG/d4qmUabVHlfkcbnm3Yk9rqvrr/AEdTZLY8jTLRxEyD/ac1e2V+ULn7hsZDXOeC0vdiLS4vw5CGA8OW6Vd2cGVp00JwnfNM8zLFRk0iahJEr2SgaEpQhA0IQgCUkJlAJCEKACSZSQCThJNQSCSaEAkIQgBCaSkAhCaAIQGoTCAUJwhMKQYELAhbCkoBrIWJatyCoBHwLF1CVJSUgorx7KUa/wDVYHeGfgU7B2UoUY2VNoPHMu8zmrophc7UdrJJKr4NdKjC3NamFkFNHFghCF0QCEI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1140" name="Picture 4" descr="http://www.harcovka.cz/ckfinder/userfiles/images/hubnuti/pl%C3%AD%C5%BEiv%C3%A1-obezit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786190"/>
            <a:ext cx="3929089" cy="2770451"/>
          </a:xfrm>
          <a:prstGeom prst="rect">
            <a:avLst/>
          </a:prstGeom>
          <a:noFill/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095647" y="170594"/>
            <a:ext cx="6952705" cy="637234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8174182" cy="4525963"/>
          </a:xfrm>
        </p:spPr>
        <p:txBody>
          <a:bodyPr>
            <a:normAutofit fontScale="85000" lnSpcReduction="20000"/>
          </a:bodyPr>
          <a:lstStyle/>
          <a:p>
            <a:r>
              <a:rPr lang="cs-CZ" sz="2800" dirty="0">
                <a:solidFill>
                  <a:schemeClr val="bg1"/>
                </a:solidFill>
              </a:rPr>
              <a:t>Struktura </a:t>
            </a:r>
            <a:r>
              <a:rPr lang="cs-CZ" sz="2800" dirty="0" smtClean="0">
                <a:solidFill>
                  <a:schemeClr val="bg1"/>
                </a:solidFill>
              </a:rPr>
              <a:t>lidského genomu </a:t>
            </a:r>
          </a:p>
          <a:p>
            <a:endParaRPr lang="cs-CZ" sz="2800" dirty="0" smtClean="0">
              <a:solidFill>
                <a:srgbClr val="FFC000"/>
              </a:solidFill>
            </a:endParaRPr>
          </a:p>
          <a:p>
            <a:r>
              <a:rPr lang="cs-CZ" sz="2800" dirty="0" smtClean="0">
                <a:solidFill>
                  <a:schemeClr val="bg1"/>
                </a:solidFill>
              </a:rPr>
              <a:t>Reakce lidského genomu na </a:t>
            </a:r>
            <a:r>
              <a:rPr lang="cs-CZ" sz="2800" dirty="0">
                <a:solidFill>
                  <a:schemeClr val="bg1"/>
                </a:solidFill>
              </a:rPr>
              <a:t>vlivy </a:t>
            </a:r>
            <a:r>
              <a:rPr lang="cs-CZ" sz="2800" dirty="0" smtClean="0">
                <a:solidFill>
                  <a:schemeClr val="bg1"/>
                </a:solidFill>
              </a:rPr>
              <a:t>prostředí. </a:t>
            </a:r>
            <a:r>
              <a:rPr lang="cs-CZ" sz="2800" dirty="0" err="1" smtClean="0">
                <a:solidFill>
                  <a:schemeClr val="bg1"/>
                </a:solidFill>
              </a:rPr>
              <a:t>Exonové</a:t>
            </a:r>
            <a:r>
              <a:rPr lang="cs-CZ" sz="2800" dirty="0">
                <a:solidFill>
                  <a:schemeClr val="bg1"/>
                </a:solidFill>
              </a:rPr>
              <a:t>, intronové a </a:t>
            </a:r>
            <a:r>
              <a:rPr lang="cs-CZ" sz="2800" dirty="0" smtClean="0">
                <a:solidFill>
                  <a:schemeClr val="bg1"/>
                </a:solidFill>
              </a:rPr>
              <a:t>promotorové mutace.</a:t>
            </a:r>
          </a:p>
          <a:p>
            <a:pPr>
              <a:buNone/>
            </a:pPr>
            <a:endParaRPr lang="cs-CZ" sz="2800" dirty="0" smtClean="0">
              <a:solidFill>
                <a:schemeClr val="bg1"/>
              </a:solidFill>
            </a:endParaRPr>
          </a:p>
          <a:p>
            <a:r>
              <a:rPr lang="cs-CZ" sz="2800" dirty="0" err="1" smtClean="0">
                <a:solidFill>
                  <a:schemeClr val="bg1"/>
                </a:solidFill>
              </a:rPr>
              <a:t>Monogenní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a polygenní </a:t>
            </a:r>
            <a:r>
              <a:rPr lang="cs-CZ" sz="2800" dirty="0" smtClean="0">
                <a:solidFill>
                  <a:schemeClr val="bg1"/>
                </a:solidFill>
              </a:rPr>
              <a:t>choroby a vztah </a:t>
            </a:r>
            <a:r>
              <a:rPr lang="cs-CZ" sz="2800" dirty="0" err="1" smtClean="0">
                <a:solidFill>
                  <a:schemeClr val="bg1"/>
                </a:solidFill>
              </a:rPr>
              <a:t>multigenních</a:t>
            </a:r>
            <a:r>
              <a:rPr lang="cs-CZ" sz="2800" dirty="0" smtClean="0">
                <a:solidFill>
                  <a:schemeClr val="bg1"/>
                </a:solidFill>
              </a:rPr>
              <a:t> </a:t>
            </a:r>
            <a:r>
              <a:rPr lang="cs-CZ" sz="2800" dirty="0">
                <a:solidFill>
                  <a:schemeClr val="bg1"/>
                </a:solidFill>
              </a:rPr>
              <a:t>nemocí a prostředí</a:t>
            </a:r>
            <a:r>
              <a:rPr lang="cs-CZ" sz="2800" dirty="0" smtClean="0">
                <a:solidFill>
                  <a:schemeClr val="bg1"/>
                </a:solidFill>
              </a:rPr>
              <a:t>.</a:t>
            </a:r>
          </a:p>
          <a:p>
            <a:endParaRPr lang="cs-CZ" sz="2800" dirty="0">
              <a:solidFill>
                <a:srgbClr val="FFC000"/>
              </a:solidFill>
            </a:endParaRPr>
          </a:p>
          <a:p>
            <a:r>
              <a:rPr lang="cs-CZ" sz="2800" dirty="0">
                <a:solidFill>
                  <a:srgbClr val="D60093"/>
                </a:solidFill>
              </a:rPr>
              <a:t>Genetické studie a klinická </a:t>
            </a:r>
            <a:r>
              <a:rPr lang="cs-CZ" sz="2800" dirty="0" smtClean="0">
                <a:solidFill>
                  <a:srgbClr val="D60093"/>
                </a:solidFill>
              </a:rPr>
              <a:t>genetika</a:t>
            </a:r>
          </a:p>
          <a:p>
            <a:endParaRPr lang="cs-CZ" sz="2800" dirty="0" smtClean="0">
              <a:solidFill>
                <a:srgbClr val="D60093"/>
              </a:solidFill>
            </a:endParaRPr>
          </a:p>
          <a:p>
            <a:r>
              <a:rPr lang="cs-CZ" sz="2800" dirty="0" smtClean="0"/>
              <a:t>Genové terapie a </a:t>
            </a:r>
            <a:r>
              <a:rPr lang="cs-CZ" sz="2800" dirty="0" err="1" smtClean="0"/>
              <a:t>farmakogenetika</a:t>
            </a:r>
            <a:r>
              <a:rPr lang="cs-CZ" sz="2800" dirty="0" smtClean="0"/>
              <a:t>/genomika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7706638" cy="5069160"/>
          </a:xfrm>
        </p:spPr>
        <p:txBody>
          <a:bodyPr>
            <a:normAutofit/>
          </a:bodyPr>
          <a:lstStyle/>
          <a:p>
            <a:pPr algn="just"/>
            <a:r>
              <a:rPr lang="en-GB" sz="1600" dirty="0" err="1" smtClean="0">
                <a:latin typeface="+mj-lt"/>
              </a:rPr>
              <a:t>Základní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debata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nad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genetickým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podkladem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logicky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začíná</a:t>
            </a:r>
            <a:r>
              <a:rPr lang="en-GB" sz="1600" dirty="0" smtClean="0">
                <a:latin typeface="+mj-lt"/>
              </a:rPr>
              <a:t>  </a:t>
            </a:r>
            <a:r>
              <a:rPr lang="en-GB" sz="1600" dirty="0" err="1" smtClean="0">
                <a:latin typeface="+mj-lt"/>
              </a:rPr>
              <a:t>od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strategie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výběru</a:t>
            </a:r>
            <a:r>
              <a:rPr lang="en-GB" sz="1600" dirty="0" smtClean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tzv. </a:t>
            </a:r>
            <a:r>
              <a:rPr lang="en-GB" sz="1600" b="1" dirty="0" err="1" smtClean="0">
                <a:latin typeface="+mj-lt"/>
              </a:rPr>
              <a:t>kandidátních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genů</a:t>
            </a:r>
            <a:r>
              <a:rPr lang="en-GB" sz="1600" dirty="0" smtClean="0">
                <a:latin typeface="+mj-lt"/>
              </a:rPr>
              <a:t>. </a:t>
            </a:r>
            <a:r>
              <a:rPr lang="en-GB" sz="1600" dirty="0" err="1" smtClean="0">
                <a:latin typeface="+mj-lt"/>
              </a:rPr>
              <a:t>Tato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otázka</a:t>
            </a:r>
            <a:r>
              <a:rPr lang="en-GB" sz="1600" dirty="0" smtClean="0">
                <a:latin typeface="+mj-lt"/>
              </a:rPr>
              <a:t> je </a:t>
            </a:r>
            <a:r>
              <a:rPr lang="en-GB" sz="1600" dirty="0" err="1" smtClean="0">
                <a:latin typeface="+mj-lt"/>
              </a:rPr>
              <a:t>podstatně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jednodušší</a:t>
            </a:r>
            <a:r>
              <a:rPr lang="en-GB" sz="1600" dirty="0" smtClean="0">
                <a:latin typeface="+mj-lt"/>
              </a:rPr>
              <a:t> u </a:t>
            </a:r>
            <a:r>
              <a:rPr lang="en-GB" sz="1600" dirty="0" err="1" smtClean="0">
                <a:latin typeface="+mj-lt"/>
              </a:rPr>
              <a:t>mendelisticky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děděných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nemocí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kde</a:t>
            </a:r>
            <a:r>
              <a:rPr lang="en-GB" sz="1600" dirty="0" smtClean="0">
                <a:latin typeface="+mj-lt"/>
              </a:rPr>
              <a:t> se </a:t>
            </a:r>
            <a:r>
              <a:rPr lang="en-GB" sz="1600" dirty="0" err="1" smtClean="0">
                <a:latin typeface="+mj-lt"/>
              </a:rPr>
              <a:t>změněná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funkce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jednoho</a:t>
            </a:r>
            <a:r>
              <a:rPr lang="en-GB" sz="1600" dirty="0" smtClean="0">
                <a:latin typeface="+mj-lt"/>
              </a:rPr>
              <a:t> genu </a:t>
            </a:r>
            <a:r>
              <a:rPr lang="en-GB" sz="1600" dirty="0" err="1" smtClean="0">
                <a:latin typeface="+mj-lt"/>
              </a:rPr>
              <a:t>snadněji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identifikuje</a:t>
            </a:r>
            <a:r>
              <a:rPr lang="en-GB" sz="1600" dirty="0" smtClean="0">
                <a:latin typeface="+mj-lt"/>
              </a:rPr>
              <a:t>. </a:t>
            </a:r>
            <a:endParaRPr lang="cs-CZ" sz="1600" dirty="0" smtClean="0">
              <a:latin typeface="+mj-lt"/>
            </a:endParaRPr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cs-CZ" sz="1600" b="1" dirty="0" err="1" smtClean="0">
                <a:latin typeface="+mj-lt"/>
              </a:rPr>
              <a:t>Celogenomové</a:t>
            </a:r>
            <a:r>
              <a:rPr lang="cs-CZ" sz="1600" b="1" dirty="0" smtClean="0">
                <a:latin typeface="+mj-lt"/>
              </a:rPr>
              <a:t> asociační studie </a:t>
            </a:r>
            <a:r>
              <a:rPr lang="cs-CZ" sz="1600" dirty="0" smtClean="0">
                <a:latin typeface="+mj-lt"/>
              </a:rPr>
              <a:t>(GWAS = Genome-</a:t>
            </a:r>
            <a:r>
              <a:rPr lang="cs-CZ" sz="1600" dirty="0" err="1" smtClean="0">
                <a:latin typeface="+mj-lt"/>
              </a:rPr>
              <a:t>Wide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Association</a:t>
            </a:r>
            <a:r>
              <a:rPr lang="cs-CZ" sz="1600" dirty="0" smtClean="0">
                <a:latin typeface="+mj-lt"/>
              </a:rPr>
              <a:t> Study) vyhledávají polymorfismus jednotlivých nukleotidů nebo běžné genové variace, které se typicky chovají jako ukazatelé genových oblastí s malým efektem u stoupajícího rizika nemocí.</a:t>
            </a:r>
          </a:p>
          <a:p>
            <a:pPr marL="0" indent="0" algn="just">
              <a:buNone/>
            </a:pPr>
            <a:endParaRPr lang="cs-CZ" sz="1600" dirty="0" smtClean="0">
              <a:latin typeface="+mj-lt"/>
            </a:endParaRPr>
          </a:p>
          <a:p>
            <a:pPr algn="just"/>
            <a:r>
              <a:rPr lang="en-GB" sz="1600" dirty="0" err="1" smtClean="0">
                <a:latin typeface="+mj-lt"/>
              </a:rPr>
              <a:t>Dalším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významným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momentem</a:t>
            </a:r>
            <a:r>
              <a:rPr lang="en-GB" sz="1600" dirty="0" smtClean="0">
                <a:latin typeface="+mj-lt"/>
              </a:rPr>
              <a:t> je </a:t>
            </a:r>
            <a:r>
              <a:rPr lang="en-GB" sz="1600" dirty="0" err="1" smtClean="0">
                <a:latin typeface="+mj-lt"/>
              </a:rPr>
              <a:t>výběr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statistické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metodologie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která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zhodnotí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sílu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asociace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genů</a:t>
            </a:r>
            <a:r>
              <a:rPr lang="en-GB" sz="1600" dirty="0" smtClean="0">
                <a:latin typeface="+mj-lt"/>
              </a:rPr>
              <a:t> s </a:t>
            </a:r>
            <a:r>
              <a:rPr lang="en-GB" sz="1600" dirty="0" err="1" smtClean="0">
                <a:latin typeface="+mj-lt"/>
              </a:rPr>
              <a:t>chorobami</a:t>
            </a:r>
            <a:r>
              <a:rPr lang="en-GB" sz="1600" dirty="0" smtClean="0">
                <a:latin typeface="+mj-lt"/>
              </a:rPr>
              <a:t>. </a:t>
            </a:r>
            <a:r>
              <a:rPr lang="en-GB" sz="1600" dirty="0" err="1" smtClean="0">
                <a:latin typeface="+mj-lt"/>
              </a:rPr>
              <a:t>Možnosti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jsou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zásadě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dvě</a:t>
            </a:r>
            <a:r>
              <a:rPr lang="en-GB" sz="1600" dirty="0" smtClean="0">
                <a:latin typeface="+mj-lt"/>
              </a:rPr>
              <a:t>: </a:t>
            </a:r>
            <a:r>
              <a:rPr lang="en-GB" sz="1600" b="1" dirty="0" smtClean="0">
                <a:latin typeface="+mj-lt"/>
              </a:rPr>
              <a:t>linkage (</a:t>
            </a:r>
            <a:r>
              <a:rPr lang="en-GB" sz="1600" b="1" dirty="0" err="1" smtClean="0">
                <a:latin typeface="+mj-lt"/>
              </a:rPr>
              <a:t>vazebná</a:t>
            </a:r>
            <a:r>
              <a:rPr lang="en-GB" sz="1600" b="1" dirty="0" smtClean="0">
                <a:latin typeface="+mj-lt"/>
              </a:rPr>
              <a:t>) </a:t>
            </a:r>
            <a:r>
              <a:rPr lang="en-GB" sz="1600" b="1" dirty="0" err="1" smtClean="0">
                <a:latin typeface="+mj-lt"/>
              </a:rPr>
              <a:t>analýza</a:t>
            </a:r>
            <a:r>
              <a:rPr lang="en-GB" sz="1600" b="1" dirty="0" smtClean="0">
                <a:latin typeface="+mj-lt"/>
              </a:rPr>
              <a:t> a </a:t>
            </a:r>
            <a:r>
              <a:rPr lang="en-GB" sz="1600" b="1" dirty="0" err="1" smtClean="0">
                <a:latin typeface="+mj-lt"/>
              </a:rPr>
              <a:t>asociační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studie</a:t>
            </a:r>
            <a:r>
              <a:rPr lang="en-GB" sz="1600" dirty="0" smtClean="0">
                <a:latin typeface="+mj-lt"/>
              </a:rPr>
              <a:t>. K </a:t>
            </a:r>
            <a:r>
              <a:rPr lang="en-GB" sz="1600" dirty="0" err="1" smtClean="0">
                <a:latin typeface="+mj-lt"/>
              </a:rPr>
              <a:t>detekci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specifických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genetických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oblastí</a:t>
            </a:r>
            <a:r>
              <a:rPr lang="en-GB" sz="1600" dirty="0" smtClean="0">
                <a:latin typeface="+mj-lt"/>
              </a:rPr>
              <a:t> a </a:t>
            </a:r>
            <a:r>
              <a:rPr lang="en-GB" sz="1600" dirty="0" err="1" smtClean="0">
                <a:latin typeface="+mj-lt"/>
              </a:rPr>
              <a:t>genů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které</a:t>
            </a:r>
            <a:r>
              <a:rPr lang="en-GB" sz="1600" dirty="0" smtClean="0">
                <a:latin typeface="+mj-lt"/>
              </a:rPr>
              <a:t> se </a:t>
            </a:r>
            <a:r>
              <a:rPr lang="en-GB" sz="1600" dirty="0" err="1" smtClean="0">
                <a:latin typeface="+mj-lt"/>
              </a:rPr>
              <a:t>účastní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transmisi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nemoci</a:t>
            </a:r>
            <a:r>
              <a:rPr lang="en-GB" sz="1600" dirty="0" smtClean="0">
                <a:latin typeface="+mj-lt"/>
              </a:rPr>
              <a:t>, je v </a:t>
            </a:r>
            <a:r>
              <a:rPr lang="en-GB" sz="1600" dirty="0" err="1" smtClean="0">
                <a:latin typeface="+mj-lt"/>
              </a:rPr>
              <a:t>principu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možné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použít</a:t>
            </a:r>
            <a:r>
              <a:rPr lang="en-GB" sz="1600" dirty="0" smtClean="0">
                <a:latin typeface="+mj-lt"/>
              </a:rPr>
              <a:t>  </a:t>
            </a:r>
            <a:r>
              <a:rPr lang="en-GB" sz="1600" dirty="0" err="1" smtClean="0">
                <a:latin typeface="+mj-lt"/>
              </a:rPr>
              <a:t>obě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metody</a:t>
            </a:r>
            <a:r>
              <a:rPr lang="en-GB" sz="1600" dirty="0" smtClean="0">
                <a:latin typeface="+mj-lt"/>
              </a:rPr>
              <a:t>.</a:t>
            </a: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</a:t>
            </a:r>
            <a:endParaRPr lang="en-GB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36358" y="2386018"/>
            <a:ext cx="2584114" cy="26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9746" y="2285992"/>
            <a:ext cx="2836862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965200" y="1357298"/>
            <a:ext cx="7721599" cy="500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+mj-lt"/>
              </a:rPr>
              <a:t>molekula DNA jako taková byla objevena v roce 1869, kdy se švýcarskému lékaři Friedrich </a:t>
            </a:r>
            <a:r>
              <a:rPr lang="cs-CZ" sz="1600" dirty="0" err="1" smtClean="0">
                <a:latin typeface="+mj-lt"/>
              </a:rPr>
              <a:t>Miescherovi</a:t>
            </a:r>
            <a:r>
              <a:rPr lang="cs-CZ" sz="1600" dirty="0" smtClean="0">
                <a:latin typeface="+mj-lt"/>
              </a:rPr>
              <a:t> podařilo izolovat DNA z </a:t>
            </a:r>
            <a:r>
              <a:rPr lang="cs-CZ" sz="1600" dirty="0" err="1" smtClean="0">
                <a:latin typeface="+mj-lt"/>
              </a:rPr>
              <a:t>leu</a:t>
            </a: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>
              <a:latin typeface="+mj-lt"/>
            </a:endParaRPr>
          </a:p>
          <a:p>
            <a:pPr marL="34290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en-GB" sz="1600" dirty="0" smtClean="0">
              <a:latin typeface="+mj-lt"/>
            </a:endParaRPr>
          </a:p>
          <a:p>
            <a:pPr marL="342900" lvl="0" indent="-342900" algn="just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>
                <a:latin typeface="+mj-lt"/>
              </a:rPr>
              <a:t>1962 obdrželi společně </a:t>
            </a:r>
            <a:r>
              <a:rPr lang="cs-CZ" sz="1600" dirty="0" err="1" smtClean="0">
                <a:latin typeface="+mj-lt"/>
              </a:rPr>
              <a:t>Francis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Crick</a:t>
            </a:r>
            <a:r>
              <a:rPr lang="cs-CZ" sz="1600" dirty="0" smtClean="0">
                <a:latin typeface="+mj-lt"/>
              </a:rPr>
              <a:t>, </a:t>
            </a:r>
            <a:r>
              <a:rPr lang="cs-CZ" sz="1600" dirty="0" err="1" smtClean="0">
                <a:latin typeface="+mj-lt"/>
              </a:rPr>
              <a:t>James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Watson</a:t>
            </a:r>
            <a:r>
              <a:rPr lang="cs-CZ" sz="1600" dirty="0" smtClean="0">
                <a:latin typeface="+mj-lt"/>
              </a:rPr>
              <a:t> a </a:t>
            </a:r>
            <a:r>
              <a:rPr lang="cs-CZ" sz="1600" dirty="0" err="1" smtClean="0">
                <a:latin typeface="+mj-lt"/>
              </a:rPr>
              <a:t>Maurice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Wilkins</a:t>
            </a:r>
            <a:r>
              <a:rPr lang="cs-CZ" sz="1600" dirty="0" smtClean="0">
                <a:latin typeface="+mj-lt"/>
              </a:rPr>
              <a:t> Nobelovu cenu za fyziologii a lékařství. </a:t>
            </a:r>
            <a:r>
              <a:rPr lang="cs-CZ" sz="1600" dirty="0" err="1" smtClean="0">
                <a:latin typeface="+mj-lt"/>
              </a:rPr>
              <a:t>Rosalyn</a:t>
            </a:r>
            <a:r>
              <a:rPr lang="cs-CZ" sz="1600" dirty="0" smtClean="0">
                <a:latin typeface="+mj-lt"/>
              </a:rPr>
              <a:t> </a:t>
            </a:r>
            <a:r>
              <a:rPr lang="cs-CZ" sz="1600" dirty="0" err="1" smtClean="0">
                <a:latin typeface="+mj-lt"/>
              </a:rPr>
              <a:t>Franklin</a:t>
            </a:r>
            <a:r>
              <a:rPr lang="cs-CZ" sz="1600" dirty="0" smtClean="0">
                <a:latin typeface="+mj-lt"/>
              </a:rPr>
              <a:t> se pro tragické úmrtí této ceny nedočkala.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27" descr="fm-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19481" y="2357430"/>
            <a:ext cx="1914159" cy="2619376"/>
          </a:xfrm>
          <a:prstGeom prst="rect">
            <a:avLst/>
          </a:prstGeom>
          <a:noFill/>
        </p:spPr>
      </p:pic>
      <p:pic>
        <p:nvPicPr>
          <p:cNvPr id="8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771698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Kandidátní geny</a:t>
            </a:r>
          </a:p>
          <a:p>
            <a:pPr algn="just"/>
            <a:r>
              <a:rPr lang="cs-CZ" sz="1600" dirty="0" smtClean="0">
                <a:latin typeface="+mj-lt"/>
              </a:rPr>
              <a:t>s intermediálním fenotypem </a:t>
            </a:r>
          </a:p>
          <a:p>
            <a:pPr algn="just"/>
            <a:r>
              <a:rPr lang="cs-CZ" sz="1600" dirty="0" smtClean="0">
                <a:latin typeface="+mj-lt"/>
              </a:rPr>
              <a:t>s klinickou manifestací nemoci</a:t>
            </a:r>
          </a:p>
          <a:p>
            <a:pPr algn="just"/>
            <a:r>
              <a:rPr lang="cs-CZ" sz="1600" dirty="0" smtClean="0">
                <a:latin typeface="+mj-lt"/>
              </a:rPr>
              <a:t>s klinickou závažností nemoci</a:t>
            </a:r>
          </a:p>
          <a:p>
            <a:pPr algn="just"/>
            <a:r>
              <a:rPr lang="cs-CZ" sz="1600" dirty="0" smtClean="0">
                <a:latin typeface="+mj-lt"/>
              </a:rPr>
              <a:t>s </a:t>
            </a:r>
            <a:r>
              <a:rPr lang="cs-CZ" sz="1600" dirty="0" err="1" smtClean="0">
                <a:latin typeface="+mj-lt"/>
              </a:rPr>
              <a:t>odpovídavostí</a:t>
            </a:r>
            <a:r>
              <a:rPr lang="cs-CZ" sz="1600" dirty="0" smtClean="0">
                <a:latin typeface="+mj-lt"/>
              </a:rPr>
              <a:t> nemoci na léčbu</a:t>
            </a:r>
          </a:p>
          <a:p>
            <a:pPr algn="just"/>
            <a:endParaRPr lang="en-GB" sz="1600" dirty="0" smtClean="0">
              <a:latin typeface="+mj-lt"/>
            </a:endParaRPr>
          </a:p>
          <a:p>
            <a:pPr algn="just">
              <a:buNone/>
            </a:pPr>
            <a:endParaRPr lang="cs-CZ" sz="1600" dirty="0" smtClean="0">
              <a:latin typeface="+mj-lt"/>
            </a:endParaRPr>
          </a:p>
          <a:p>
            <a:pPr algn="just">
              <a:buNone/>
            </a:pPr>
            <a:r>
              <a:rPr lang="en-GB" sz="1600" b="1" dirty="0" smtClean="0">
                <a:latin typeface="+mj-lt"/>
              </a:rPr>
              <a:t>Linkage (</a:t>
            </a:r>
            <a:r>
              <a:rPr lang="en-GB" sz="1600" b="1" dirty="0" err="1" smtClean="0">
                <a:latin typeface="+mj-lt"/>
              </a:rPr>
              <a:t>vazebná</a:t>
            </a:r>
            <a:r>
              <a:rPr lang="en-GB" sz="1600" b="1" dirty="0" smtClean="0">
                <a:latin typeface="+mj-lt"/>
              </a:rPr>
              <a:t>) </a:t>
            </a:r>
            <a:r>
              <a:rPr lang="en-GB" sz="1600" b="1" dirty="0" err="1" smtClean="0">
                <a:latin typeface="+mj-lt"/>
              </a:rPr>
              <a:t>analýza</a:t>
            </a:r>
            <a:r>
              <a:rPr lang="en-GB" sz="1600" b="1" dirty="0" smtClean="0">
                <a:latin typeface="+mj-lt"/>
              </a:rPr>
              <a:t> </a:t>
            </a:r>
            <a:endParaRPr lang="cs-CZ" sz="1600" b="1" dirty="0" smtClean="0">
              <a:latin typeface="+mj-lt"/>
            </a:endParaRPr>
          </a:p>
          <a:p>
            <a:pPr algn="just"/>
            <a:r>
              <a:rPr lang="en-GB" sz="1600" dirty="0" err="1" smtClean="0">
                <a:latin typeface="+mj-lt"/>
              </a:rPr>
              <a:t>testuje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kosegregaci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genového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markeru</a:t>
            </a:r>
            <a:r>
              <a:rPr lang="en-GB" sz="1600" dirty="0" smtClean="0">
                <a:latin typeface="+mj-lt"/>
              </a:rPr>
              <a:t> a </a:t>
            </a:r>
            <a:r>
              <a:rPr lang="en-GB" sz="1600" dirty="0" err="1" smtClean="0">
                <a:latin typeface="+mj-lt"/>
              </a:rPr>
              <a:t>fenotypu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nemoci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rodině</a:t>
            </a:r>
            <a:endParaRPr lang="cs-CZ" sz="1600" dirty="0" smtClean="0">
              <a:latin typeface="+mj-lt"/>
            </a:endParaRPr>
          </a:p>
          <a:p>
            <a:pPr algn="just"/>
            <a:r>
              <a:rPr lang="en-GB" sz="1600" dirty="0" smtClean="0">
                <a:latin typeface="+mj-lt"/>
              </a:rPr>
              <a:t>marker a </a:t>
            </a:r>
            <a:r>
              <a:rPr lang="en-GB" sz="1600" dirty="0" err="1" smtClean="0">
                <a:latin typeface="+mj-lt"/>
              </a:rPr>
              <a:t>nemoc</a:t>
            </a:r>
            <a:r>
              <a:rPr lang="en-GB" sz="1600" dirty="0" smtClean="0">
                <a:latin typeface="+mj-lt"/>
              </a:rPr>
              <a:t> se v </a:t>
            </a:r>
            <a:r>
              <a:rPr lang="en-GB" sz="1600" dirty="0" err="1" smtClean="0">
                <a:latin typeface="+mj-lt"/>
              </a:rPr>
              <a:t>dané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rodině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mají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vždy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vyskytovat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spolu</a:t>
            </a:r>
            <a:r>
              <a:rPr lang="en-GB" sz="1600" dirty="0" smtClean="0">
                <a:latin typeface="+mj-lt"/>
              </a:rPr>
              <a:t> </a:t>
            </a:r>
            <a:endParaRPr lang="cs-CZ" sz="1600" dirty="0" smtClean="0">
              <a:latin typeface="+mj-lt"/>
            </a:endParaRPr>
          </a:p>
          <a:p>
            <a:pPr algn="just"/>
            <a:endParaRPr lang="en-GB" sz="1600" dirty="0">
              <a:latin typeface="+mj-lt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Genetické studie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7716982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cs-CZ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Asociační</a:t>
            </a:r>
            <a:r>
              <a:rPr lang="en-GB" sz="1600" b="1" dirty="0" smtClean="0">
                <a:latin typeface="+mj-lt"/>
              </a:rPr>
              <a:t> </a:t>
            </a:r>
            <a:r>
              <a:rPr lang="en-GB" sz="1600" b="1" dirty="0" err="1" smtClean="0">
                <a:latin typeface="+mj-lt"/>
              </a:rPr>
              <a:t>studie</a:t>
            </a:r>
            <a:r>
              <a:rPr lang="en-GB" sz="1600" dirty="0" smtClean="0">
                <a:latin typeface="+mj-lt"/>
              </a:rPr>
              <a:t> </a:t>
            </a:r>
            <a:endParaRPr lang="cs-CZ" sz="1600" dirty="0" smtClean="0">
              <a:latin typeface="+mj-lt"/>
            </a:endParaRPr>
          </a:p>
          <a:p>
            <a:pPr algn="just"/>
            <a:r>
              <a:rPr lang="en-GB" sz="1600" dirty="0" err="1" smtClean="0">
                <a:latin typeface="+mj-lt"/>
              </a:rPr>
              <a:t>vyšetřují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souvýskyt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markeru</a:t>
            </a:r>
            <a:r>
              <a:rPr lang="en-GB" sz="1600" dirty="0" smtClean="0">
                <a:latin typeface="+mj-lt"/>
              </a:rPr>
              <a:t> a </a:t>
            </a:r>
            <a:r>
              <a:rPr lang="en-GB" sz="1600" dirty="0" err="1" smtClean="0">
                <a:latin typeface="+mj-lt"/>
              </a:rPr>
              <a:t>nemoci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na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populační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úrovni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tj</a:t>
            </a:r>
            <a:r>
              <a:rPr lang="en-GB" sz="1600" dirty="0" smtClean="0">
                <a:latin typeface="+mj-lt"/>
              </a:rPr>
              <a:t>. u </a:t>
            </a:r>
            <a:r>
              <a:rPr lang="en-GB" sz="1600" dirty="0" err="1" smtClean="0">
                <a:latin typeface="+mj-lt"/>
              </a:rPr>
              <a:t>nepří</a:t>
            </a:r>
            <a:r>
              <a:rPr lang="cs-CZ" sz="1600" dirty="0" smtClean="0">
                <a:latin typeface="+mj-lt"/>
              </a:rPr>
              <a:t>b</a:t>
            </a:r>
            <a:r>
              <a:rPr lang="en-GB" sz="1600" dirty="0" err="1" smtClean="0">
                <a:latin typeface="+mj-lt"/>
              </a:rPr>
              <a:t>uzných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jedinců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obvykle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srovnáním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frekvencí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markerů</a:t>
            </a:r>
            <a:r>
              <a:rPr lang="en-GB" sz="1600" dirty="0" smtClean="0">
                <a:latin typeface="+mj-lt"/>
              </a:rPr>
              <a:t> u </a:t>
            </a:r>
            <a:r>
              <a:rPr lang="en-GB" sz="1600" dirty="0" err="1" smtClean="0">
                <a:latin typeface="+mj-lt"/>
              </a:rPr>
              <a:t>nepříbuzných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nemocných</a:t>
            </a:r>
            <a:r>
              <a:rPr lang="en-GB" sz="1600" dirty="0" smtClean="0">
                <a:latin typeface="+mj-lt"/>
              </a:rPr>
              <a:t> a </a:t>
            </a:r>
            <a:r>
              <a:rPr lang="en-GB" sz="1600" dirty="0" err="1" smtClean="0">
                <a:latin typeface="+mj-lt"/>
              </a:rPr>
              <a:t>kontrolních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subjektů</a:t>
            </a:r>
            <a:r>
              <a:rPr lang="en-GB" sz="1600" dirty="0" smtClean="0">
                <a:latin typeface="+mj-lt"/>
              </a:rPr>
              <a:t> (</a:t>
            </a:r>
            <a:r>
              <a:rPr lang="en-GB" sz="1600" dirty="0" err="1" smtClean="0">
                <a:latin typeface="+mj-lt"/>
              </a:rPr>
              <a:t>studie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b="1" dirty="0" smtClean="0">
                <a:latin typeface="+mj-lt"/>
              </a:rPr>
              <a:t>case-control</a:t>
            </a:r>
            <a:r>
              <a:rPr lang="en-GB" sz="1600" dirty="0" smtClean="0">
                <a:latin typeface="+mj-lt"/>
              </a:rPr>
              <a:t>)</a:t>
            </a:r>
            <a:endParaRPr lang="cs-CZ" sz="1600" dirty="0" smtClean="0">
              <a:latin typeface="+mj-lt"/>
            </a:endParaRPr>
          </a:p>
          <a:p>
            <a:pPr algn="just"/>
            <a:r>
              <a:rPr lang="cs-CZ" sz="1600" dirty="0" err="1">
                <a:latin typeface="+mj-lt"/>
              </a:rPr>
              <a:t>s</a:t>
            </a:r>
            <a:r>
              <a:rPr lang="en-GB" sz="1600" dirty="0" err="1" smtClean="0">
                <a:latin typeface="+mj-lt"/>
              </a:rPr>
              <a:t>tatistickou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sílu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asociace</a:t>
            </a:r>
            <a:r>
              <a:rPr lang="en-GB" sz="1600" dirty="0" smtClean="0">
                <a:latin typeface="+mj-lt"/>
              </a:rPr>
              <a:t> je </a:t>
            </a:r>
            <a:r>
              <a:rPr lang="en-GB" sz="1600" dirty="0" err="1" smtClean="0">
                <a:latin typeface="+mj-lt"/>
              </a:rPr>
              <a:t>možno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dále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zvýšit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obohacením</a:t>
            </a:r>
            <a:r>
              <a:rPr lang="en-GB" sz="1600" dirty="0" smtClean="0">
                <a:latin typeface="+mj-lt"/>
              </a:rPr>
              <a:t> o </a:t>
            </a:r>
            <a:r>
              <a:rPr lang="en-GB" sz="1600" dirty="0" err="1" smtClean="0">
                <a:latin typeface="+mj-lt"/>
              </a:rPr>
              <a:t>další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kritéria</a:t>
            </a:r>
            <a:r>
              <a:rPr lang="en-GB" sz="1600" dirty="0" smtClean="0">
                <a:latin typeface="+mj-lt"/>
              </a:rPr>
              <a:t>, </a:t>
            </a:r>
            <a:r>
              <a:rPr lang="en-GB" sz="1600" dirty="0" err="1" smtClean="0">
                <a:latin typeface="+mj-lt"/>
              </a:rPr>
              <a:t>jako</a:t>
            </a:r>
            <a:r>
              <a:rPr lang="en-GB" sz="1600" dirty="0" smtClean="0">
                <a:latin typeface="+mj-lt"/>
              </a:rPr>
              <a:t> </a:t>
            </a:r>
            <a:r>
              <a:rPr lang="cs-CZ" sz="1600" dirty="0" smtClean="0">
                <a:latin typeface="+mj-lt"/>
              </a:rPr>
              <a:t>např.:</a:t>
            </a: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+mj-lt"/>
              </a:rPr>
              <a:t>klinické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subtypy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nemoci</a:t>
            </a:r>
            <a:r>
              <a:rPr lang="en-GB" sz="1600" dirty="0" smtClean="0">
                <a:latin typeface="+mj-lt"/>
              </a:rPr>
              <a:t> (</a:t>
            </a:r>
            <a:r>
              <a:rPr lang="en-GB" sz="1600" dirty="0" err="1" smtClean="0">
                <a:latin typeface="+mj-lt"/>
              </a:rPr>
              <a:t>studie</a:t>
            </a:r>
            <a:r>
              <a:rPr lang="en-GB" sz="1600" dirty="0" smtClean="0">
                <a:latin typeface="+mj-lt"/>
              </a:rPr>
              <a:t> case-case)</a:t>
            </a:r>
            <a:endParaRPr lang="cs-CZ" sz="1600" dirty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+mj-lt"/>
              </a:rPr>
              <a:t>závažnost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nemoci</a:t>
            </a:r>
            <a:endParaRPr lang="cs-CZ" sz="1600" dirty="0" smtClean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+mj-lt"/>
              </a:rPr>
              <a:t>časný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začátek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nemoci</a:t>
            </a:r>
            <a:endParaRPr lang="cs-CZ" sz="1600" dirty="0" smtClean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+mj-lt"/>
              </a:rPr>
              <a:t>rizikové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faktory</a:t>
            </a:r>
            <a:r>
              <a:rPr lang="en-GB" sz="1600" dirty="0" smtClean="0">
                <a:latin typeface="+mj-lt"/>
              </a:rPr>
              <a:t> pro </a:t>
            </a:r>
            <a:r>
              <a:rPr lang="en-GB" sz="1600" dirty="0" err="1" smtClean="0">
                <a:latin typeface="+mj-lt"/>
              </a:rPr>
              <a:t>nemoc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včetně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pohlaví</a:t>
            </a:r>
            <a:endParaRPr lang="cs-CZ" sz="1600" dirty="0"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r>
              <a:rPr lang="en-GB" sz="1600" dirty="0" err="1" smtClean="0">
                <a:latin typeface="+mj-lt"/>
              </a:rPr>
              <a:t>vhodné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biologické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znaky</a:t>
            </a:r>
            <a:r>
              <a:rPr lang="en-GB" sz="1600" dirty="0" smtClean="0">
                <a:latin typeface="+mj-lt"/>
              </a:rPr>
              <a:t> (</a:t>
            </a:r>
            <a:r>
              <a:rPr lang="en-GB" sz="1600" dirty="0" err="1" smtClean="0">
                <a:latin typeface="+mj-lt"/>
              </a:rPr>
              <a:t>např</a:t>
            </a:r>
            <a:r>
              <a:rPr lang="en-GB" sz="1600" dirty="0" smtClean="0">
                <a:latin typeface="+mj-lt"/>
              </a:rPr>
              <a:t>. </a:t>
            </a:r>
            <a:r>
              <a:rPr lang="en-GB" sz="1600" dirty="0" err="1" smtClean="0">
                <a:latin typeface="+mj-lt"/>
              </a:rPr>
              <a:t>plasmatické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hladiny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cytokinů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při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asociaci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genetických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polymorfismů</a:t>
            </a:r>
            <a:r>
              <a:rPr lang="en-GB" sz="1600" dirty="0" smtClean="0">
                <a:latin typeface="+mj-lt"/>
              </a:rPr>
              <a:t> v </a:t>
            </a:r>
            <a:r>
              <a:rPr lang="en-GB" sz="1600" dirty="0" err="1" smtClean="0">
                <a:latin typeface="+mj-lt"/>
              </a:rPr>
              <a:t>cytokinových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genech</a:t>
            </a:r>
            <a:r>
              <a:rPr lang="en-GB" sz="1600" dirty="0" smtClean="0">
                <a:latin typeface="+mj-lt"/>
              </a:rPr>
              <a:t>; </a:t>
            </a:r>
            <a:r>
              <a:rPr lang="en-GB" sz="1600" dirty="0" err="1" smtClean="0">
                <a:latin typeface="+mj-lt"/>
              </a:rPr>
              <a:t>studie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genotyp-fenotyp</a:t>
            </a:r>
            <a:r>
              <a:rPr lang="en-GB" sz="1600" dirty="0" smtClean="0">
                <a:latin typeface="+mj-lt"/>
              </a:rPr>
              <a:t>). </a:t>
            </a:r>
            <a:endParaRPr lang="en-GB" sz="1600" dirty="0">
              <a:latin typeface="+mj-lt"/>
            </a:endParaRPr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7716982" cy="4525963"/>
          </a:xfrm>
        </p:spPr>
        <p:txBody>
          <a:bodyPr>
            <a:normAutofit/>
          </a:bodyPr>
          <a:lstStyle/>
          <a:p>
            <a:r>
              <a:rPr lang="cs-CZ" sz="1600" b="1" dirty="0" smtClean="0"/>
              <a:t>zabývá se diagnostikou, léčením a prevencí genetických nemocí</a:t>
            </a:r>
          </a:p>
          <a:p>
            <a:pPr algn="just"/>
            <a:endParaRPr lang="cs-CZ" sz="1600" b="1" dirty="0"/>
          </a:p>
          <a:p>
            <a:pPr algn="just"/>
            <a:r>
              <a:rPr lang="cs-CZ" sz="1600" b="1" dirty="0" smtClean="0"/>
              <a:t>genetické poradenství</a:t>
            </a:r>
          </a:p>
          <a:p>
            <a:pPr algn="just"/>
            <a:r>
              <a:rPr lang="cs-CZ" sz="1600" b="1" dirty="0" smtClean="0"/>
              <a:t>vrozené </a:t>
            </a:r>
            <a:r>
              <a:rPr lang="cs-CZ" sz="1600" b="1" dirty="0"/>
              <a:t>vady - </a:t>
            </a:r>
            <a:r>
              <a:rPr lang="cs-CZ" sz="1600" dirty="0"/>
              <a:t>poruchy utváření orgánů, které vznikly v období nitroděložního života, i poruchy funkční (např. duševní opoždění) a poruchy na úrovni biochemické a molekulární (např. vrozené vady metabolismu</a:t>
            </a:r>
            <a:r>
              <a:rPr lang="cs-CZ" sz="1600" dirty="0" smtClean="0"/>
              <a:t>)</a:t>
            </a:r>
            <a:endParaRPr lang="cs-CZ" sz="1600" dirty="0"/>
          </a:p>
          <a:p>
            <a:endParaRPr lang="cs-CZ" b="1" dirty="0" smtClean="0"/>
          </a:p>
          <a:p>
            <a:pPr lvl="2">
              <a:lnSpc>
                <a:spcPct val="120000"/>
              </a:lnSpc>
            </a:pPr>
            <a:endParaRPr lang="cs-CZ" sz="1600" dirty="0" smtClean="0"/>
          </a:p>
          <a:p>
            <a:pPr marL="0" indent="0">
              <a:buNone/>
            </a:pPr>
            <a:endParaRPr lang="cs-CZ" sz="1600" dirty="0"/>
          </a:p>
          <a:p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566879"/>
              </p:ext>
            </p:extLst>
          </p:nvPr>
        </p:nvGraphicFramePr>
        <p:xfrm>
          <a:off x="1835696" y="3821018"/>
          <a:ext cx="5718175" cy="2327910"/>
        </p:xfrm>
        <a:graphic>
          <a:graphicData uri="http://schemas.openxmlformats.org/drawingml/2006/table">
            <a:tbl>
              <a:tblPr/>
              <a:tblGrid>
                <a:gridCol w="2308225"/>
                <a:gridCol w="2022475"/>
                <a:gridCol w="1387475"/>
              </a:tblGrid>
              <a:tr h="0">
                <a:tc>
                  <a:txBody>
                    <a:bodyPr/>
                    <a:lstStyle/>
                    <a:p>
                      <a:r>
                        <a:rPr lang="cs-CZ" sz="1600" b="1" dirty="0"/>
                        <a:t>Skupina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/>
                        <a:t>Příčina</a:t>
                      </a:r>
                      <a:endParaRPr lang="cs-CZ" sz="160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Zastoupení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cs-CZ" sz="1600" dirty="0" smtClean="0"/>
                        <a:t>Primárně (geneticky)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chromozomální aberace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10 %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/>
                        <a:t>monogenní dědičnost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20 %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r>
                        <a:rPr lang="cs-CZ" sz="1600" dirty="0" smtClean="0"/>
                        <a:t>Sekundárně (prostředí)</a:t>
                      </a:r>
                      <a:r>
                        <a:rPr lang="cs-CZ" sz="1600" dirty="0"/>
                        <a:t/>
                      </a:r>
                      <a:br>
                        <a:rPr lang="cs-CZ" sz="1600" dirty="0"/>
                      </a:br>
                      <a:r>
                        <a:rPr lang="cs-CZ" sz="1600" dirty="0"/>
                        <a:t> </a:t>
                      </a:r>
                      <a:br>
                        <a:rPr lang="cs-CZ" sz="1600" dirty="0"/>
                      </a:br>
                      <a:r>
                        <a:rPr lang="cs-CZ" sz="1600" dirty="0"/>
                        <a:t> 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léky</a:t>
                      </a:r>
                      <a:r>
                        <a:rPr lang="cs-CZ" sz="1600" dirty="0"/>
                        <a:t>, infekce, záření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5 %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porodní </a:t>
                      </a:r>
                      <a:r>
                        <a:rPr lang="cs-CZ" sz="1600" dirty="0"/>
                        <a:t>poranění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12 %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infekce </a:t>
                      </a:r>
                      <a:r>
                        <a:rPr lang="cs-CZ" sz="1600" dirty="0"/>
                        <a:t>po narození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7 %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Neznámé </a:t>
                      </a:r>
                      <a:r>
                        <a:rPr lang="cs-CZ" sz="1600" dirty="0"/>
                        <a:t>(multifaktoriální)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geny </a:t>
                      </a:r>
                      <a:r>
                        <a:rPr lang="cs-CZ" sz="1600" dirty="0"/>
                        <a:t>+ prostředí</a:t>
                      </a: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600" dirty="0" smtClean="0"/>
                        <a:t>46 %</a:t>
                      </a:r>
                      <a:endParaRPr lang="cs-CZ" sz="1600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488489"/>
            <a:ext cx="4754311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/>
              <a:t>Prenatální diagnostika</a:t>
            </a:r>
            <a:endParaRPr lang="cs-CZ" sz="1600" dirty="0"/>
          </a:p>
          <a:p>
            <a:pPr algn="just"/>
            <a:r>
              <a:rPr lang="cs-CZ" sz="1600" dirty="0"/>
              <a:t>zahrnuje vyšetřovací postupy směřující k vyhledávání statisticky významné odchylky ve struktuře nebo funkci, která přesahuje hranice fenotypové </a:t>
            </a:r>
            <a:r>
              <a:rPr lang="cs-CZ" sz="1600" dirty="0" smtClean="0"/>
              <a:t>variability</a:t>
            </a:r>
            <a:endParaRPr lang="cs-CZ" sz="1600" dirty="0"/>
          </a:p>
          <a:p>
            <a:pPr algn="just"/>
            <a:r>
              <a:rPr lang="cs-CZ" sz="1600" dirty="0"/>
              <a:t>umožňuje v závažných případech ukončení gravidity, u dalších je možno v předstihu plánovat optimální perinatální péči</a:t>
            </a:r>
            <a:r>
              <a:rPr lang="cs-CZ" sz="1600" dirty="0" smtClean="0"/>
              <a:t>.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dirty="0" smtClean="0"/>
              <a:t>Rizikové faktory:</a:t>
            </a:r>
          </a:p>
          <a:p>
            <a:pPr algn="just"/>
            <a:r>
              <a:rPr lang="cs-CZ" sz="1600" dirty="0" smtClean="0"/>
              <a:t>věk </a:t>
            </a:r>
            <a:r>
              <a:rPr lang="cs-CZ" sz="1600" dirty="0"/>
              <a:t>matky v době porodu je vyšší jak 35 </a:t>
            </a:r>
            <a:r>
              <a:rPr lang="cs-CZ" sz="1600" dirty="0" smtClean="0"/>
              <a:t>let nebo součet věku rodičů nad 70 let</a:t>
            </a:r>
            <a:endParaRPr lang="cs-CZ" sz="1600" dirty="0"/>
          </a:p>
          <a:p>
            <a:pPr algn="just"/>
            <a:r>
              <a:rPr lang="cs-CZ" sz="1600" dirty="0" smtClean="0"/>
              <a:t>pozitivní </a:t>
            </a:r>
            <a:r>
              <a:rPr lang="cs-CZ" sz="1600" dirty="0"/>
              <a:t>biochemický </a:t>
            </a:r>
            <a:r>
              <a:rPr lang="cs-CZ" sz="1600" dirty="0" err="1"/>
              <a:t>screening</a:t>
            </a:r>
            <a:r>
              <a:rPr lang="cs-CZ" sz="1600" b="1" dirty="0"/>
              <a:t> </a:t>
            </a:r>
            <a:r>
              <a:rPr lang="cs-CZ" sz="1600" dirty="0"/>
              <a:t> z krve </a:t>
            </a:r>
            <a:r>
              <a:rPr lang="cs-CZ" sz="1600" dirty="0" smtClean="0"/>
              <a:t>matky</a:t>
            </a:r>
          </a:p>
          <a:p>
            <a:pPr algn="just"/>
            <a:r>
              <a:rPr lang="cs-CZ" sz="1600" dirty="0" smtClean="0"/>
              <a:t>ultrazvukový </a:t>
            </a:r>
            <a:r>
              <a:rPr lang="cs-CZ" sz="1600" dirty="0"/>
              <a:t>nález, který zvyšuje riziko přítomnosti </a:t>
            </a:r>
            <a:r>
              <a:rPr lang="cs-CZ" sz="1600" dirty="0" smtClean="0"/>
              <a:t>chromozomální </a:t>
            </a:r>
            <a:r>
              <a:rPr lang="cs-CZ" sz="1600" dirty="0"/>
              <a:t>aberace </a:t>
            </a:r>
            <a:r>
              <a:rPr lang="cs-CZ" sz="1600" dirty="0" smtClean="0"/>
              <a:t>(nahromadění </a:t>
            </a:r>
            <a:r>
              <a:rPr lang="cs-CZ" sz="1600" dirty="0"/>
              <a:t>tekutiny v podkoží, nepřítomnost nosní kůstky, srdeční vada </a:t>
            </a:r>
            <a:r>
              <a:rPr lang="cs-CZ" sz="1600" dirty="0" smtClean="0"/>
              <a:t>plodu aj.)</a:t>
            </a:r>
            <a:endParaRPr lang="cs-CZ" sz="1600" dirty="0"/>
          </a:p>
          <a:p>
            <a:pPr algn="just"/>
            <a:r>
              <a:rPr lang="cs-CZ" sz="1600" dirty="0" smtClean="0"/>
              <a:t>přítomnost chromozomální </a:t>
            </a:r>
            <a:r>
              <a:rPr lang="cs-CZ" sz="1600" dirty="0"/>
              <a:t>aberace v </a:t>
            </a:r>
            <a:r>
              <a:rPr lang="cs-CZ" sz="1600" dirty="0" smtClean="0"/>
              <a:t>rodině</a:t>
            </a: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328199"/>
            <a:ext cx="2549269" cy="152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"/>
          <a:stretch/>
        </p:blipFill>
        <p:spPr bwMode="auto">
          <a:xfrm>
            <a:off x="6215074" y="4786322"/>
            <a:ext cx="2549269" cy="196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1547808"/>
            <a:ext cx="2540616" cy="180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196752"/>
            <a:ext cx="5330374" cy="54726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1600" b="1" dirty="0" smtClean="0"/>
              <a:t>Vyšetření karyotypu plodu</a:t>
            </a:r>
          </a:p>
          <a:p>
            <a:pPr algn="just">
              <a:lnSpc>
                <a:spcPct val="120000"/>
              </a:lnSpc>
            </a:pPr>
            <a:r>
              <a:rPr lang="cs-CZ" sz="1600" dirty="0"/>
              <a:t>invazivní </a:t>
            </a:r>
            <a:r>
              <a:rPr lang="cs-CZ" sz="1600" dirty="0" smtClean="0"/>
              <a:t>metody</a:t>
            </a:r>
            <a:r>
              <a:rPr lang="cs-CZ" sz="1600" dirty="0"/>
              <a:t> </a:t>
            </a:r>
            <a:r>
              <a:rPr lang="cs-CZ" sz="1600" dirty="0" smtClean="0"/>
              <a:t>- </a:t>
            </a:r>
            <a:r>
              <a:rPr lang="cs-CZ" sz="1600" dirty="0" err="1" smtClean="0"/>
              <a:t>amniocentéza</a:t>
            </a:r>
            <a:r>
              <a:rPr lang="cs-CZ" sz="1600" dirty="0" smtClean="0"/>
              <a:t>, </a:t>
            </a:r>
            <a:r>
              <a:rPr lang="cs-CZ" sz="1600" dirty="0"/>
              <a:t>biopsie choriových </a:t>
            </a:r>
            <a:r>
              <a:rPr lang="cs-CZ" sz="1600" dirty="0" smtClean="0"/>
              <a:t>klků, </a:t>
            </a:r>
            <a:r>
              <a:rPr lang="cs-CZ" sz="1600" dirty="0" err="1" smtClean="0"/>
              <a:t>kordocentéza</a:t>
            </a:r>
            <a:endParaRPr lang="cs-CZ" sz="1600" dirty="0" smtClean="0"/>
          </a:p>
          <a:p>
            <a:pPr algn="just">
              <a:lnSpc>
                <a:spcPct val="120000"/>
              </a:lnSpc>
            </a:pPr>
            <a:r>
              <a:rPr lang="cs-CZ" sz="1600" dirty="0" smtClean="0"/>
              <a:t>genetické </a:t>
            </a:r>
            <a:r>
              <a:rPr lang="cs-CZ" sz="1600" dirty="0"/>
              <a:t>vyšetření, přesněji </a:t>
            </a:r>
            <a:r>
              <a:rPr lang="cs-CZ" sz="1600" b="1" dirty="0"/>
              <a:t>vyšetření cytogenetické</a:t>
            </a:r>
            <a:r>
              <a:rPr lang="cs-CZ" sz="1600" dirty="0"/>
              <a:t> (neboť se </a:t>
            </a:r>
            <a:r>
              <a:rPr lang="cs-CZ" sz="1600" dirty="0" smtClean="0"/>
              <a:t>vyšetřují chromozomy), </a:t>
            </a:r>
            <a:r>
              <a:rPr lang="cs-CZ" sz="1600" dirty="0"/>
              <a:t>ovšem nejedná se o test </a:t>
            </a:r>
            <a:r>
              <a:rPr lang="cs-CZ" sz="1600" dirty="0" smtClean="0"/>
              <a:t>DNA</a:t>
            </a:r>
            <a:endParaRPr lang="cs-CZ" sz="1600" dirty="0"/>
          </a:p>
          <a:p>
            <a:pPr algn="just">
              <a:lnSpc>
                <a:spcPct val="120000"/>
              </a:lnSpc>
            </a:pPr>
            <a:r>
              <a:rPr lang="cs-CZ" sz="1600" b="1" dirty="0" smtClean="0"/>
              <a:t>FISH </a:t>
            </a:r>
            <a:r>
              <a:rPr lang="cs-CZ" sz="1600" dirty="0" smtClean="0"/>
              <a:t>– </a:t>
            </a:r>
            <a:r>
              <a:rPr lang="cs-CZ" sz="1600" dirty="0" err="1" smtClean="0"/>
              <a:t>fluoresceční</a:t>
            </a:r>
            <a:r>
              <a:rPr lang="cs-CZ" sz="1600" dirty="0" smtClean="0"/>
              <a:t> hybridizace in </a:t>
            </a:r>
            <a:r>
              <a:rPr lang="cs-CZ" sz="1600" dirty="0" err="1" smtClean="0"/>
              <a:t>situ</a:t>
            </a:r>
            <a:endParaRPr lang="cs-CZ" sz="1600" dirty="0" smtClean="0"/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vazba denaturované </a:t>
            </a:r>
            <a:r>
              <a:rPr lang="cs-CZ" sz="1600" dirty="0" err="1" smtClean="0"/>
              <a:t>sDNA</a:t>
            </a:r>
            <a:r>
              <a:rPr lang="cs-CZ" sz="1600" dirty="0" smtClean="0"/>
              <a:t> se specifickou sondou</a:t>
            </a:r>
          </a:p>
          <a:p>
            <a:pPr algn="just">
              <a:lnSpc>
                <a:spcPct val="120000"/>
              </a:lnSpc>
            </a:pPr>
            <a:r>
              <a:rPr lang="cs-CZ" sz="1600" b="1" dirty="0" err="1" smtClean="0"/>
              <a:t>AmnioPCR</a:t>
            </a:r>
            <a:r>
              <a:rPr lang="cs-CZ" sz="1600" dirty="0" smtClean="0"/>
              <a:t> </a:t>
            </a:r>
            <a:r>
              <a:rPr lang="cs-CZ" sz="1600" dirty="0"/>
              <a:t>je moderní metoda sloužící ke genetickému vyšetření  plodu. </a:t>
            </a:r>
            <a:endParaRPr lang="cs-CZ" sz="1600" dirty="0" smtClean="0"/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porovnání DNA </a:t>
            </a:r>
            <a:r>
              <a:rPr lang="cs-CZ" sz="1600" dirty="0" err="1" smtClean="0"/>
              <a:t>markerů</a:t>
            </a:r>
            <a:r>
              <a:rPr lang="cs-CZ" sz="1600" dirty="0" smtClean="0"/>
              <a:t> </a:t>
            </a:r>
            <a:r>
              <a:rPr lang="cs-CZ" sz="1600" dirty="0"/>
              <a:t> matky  i </a:t>
            </a:r>
            <a:r>
              <a:rPr lang="cs-CZ" sz="1600" dirty="0" smtClean="0"/>
              <a:t>plodu → stanovení </a:t>
            </a:r>
            <a:r>
              <a:rPr lang="cs-CZ" sz="1600" dirty="0" err="1" smtClean="0"/>
              <a:t>početu</a:t>
            </a:r>
            <a:r>
              <a:rPr lang="cs-CZ" sz="1600" dirty="0" smtClean="0"/>
              <a:t> </a:t>
            </a:r>
            <a:r>
              <a:rPr lang="cs-CZ" sz="1600" dirty="0"/>
              <a:t>jednotlivých chromozomů u </a:t>
            </a:r>
            <a:r>
              <a:rPr lang="cs-CZ" sz="1600" dirty="0" smtClean="0"/>
              <a:t>plodu.</a:t>
            </a:r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 smtClean="0"/>
              <a:t>výsledek </a:t>
            </a:r>
            <a:r>
              <a:rPr lang="cs-CZ" sz="1600" dirty="0"/>
              <a:t>je následně potvrzen klasickým cytogenetickým vyšetřením </a:t>
            </a:r>
            <a:endParaRPr lang="cs-CZ" sz="1600" dirty="0" smtClean="0"/>
          </a:p>
          <a:p>
            <a:pPr algn="just">
              <a:lnSpc>
                <a:spcPct val="120000"/>
              </a:lnSpc>
              <a:buFont typeface="Courier New" pitchFamily="49" charset="0"/>
              <a:buChar char="o"/>
            </a:pPr>
            <a:r>
              <a:rPr lang="cs-CZ" sz="1600" dirty="0"/>
              <a:t>k dispozici je v současné době vyšetření 21. chromozomu - </a:t>
            </a:r>
            <a:r>
              <a:rPr lang="cs-CZ" sz="1600" dirty="0" err="1"/>
              <a:t>amnioPCR</a:t>
            </a:r>
            <a:r>
              <a:rPr lang="cs-CZ" sz="1600" dirty="0"/>
              <a:t>, nebo sada vyšetřující chromozomy 13,18</a:t>
            </a:r>
            <a:r>
              <a:rPr lang="cs-CZ" sz="1600" dirty="0" smtClean="0"/>
              <a:t>, 21, X </a:t>
            </a:r>
            <a:r>
              <a:rPr lang="cs-CZ" sz="1600" dirty="0"/>
              <a:t>a Y- tzv. </a:t>
            </a:r>
            <a:r>
              <a:rPr lang="cs-CZ" sz="1600" dirty="0" err="1"/>
              <a:t>multiamnioPCR</a:t>
            </a:r>
            <a:r>
              <a:rPr lang="cs-CZ" sz="1600" dirty="0"/>
              <a:t>. </a:t>
            </a:r>
          </a:p>
          <a:p>
            <a:endParaRPr lang="cs-CZ" sz="1600" dirty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291310"/>
            <a:ext cx="2005980" cy="206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mojebrisko.cz/wp-content/uploads/2011/10/odber-plodove-v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4663380"/>
            <a:ext cx="2005980" cy="200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885" y="3319421"/>
            <a:ext cx="1996579" cy="133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412776"/>
            <a:ext cx="7716982" cy="47091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1600" b="1" dirty="0" smtClean="0"/>
              <a:t>Stanovení pohlaví plodu</a:t>
            </a:r>
          </a:p>
          <a:p>
            <a:pPr algn="just"/>
            <a:r>
              <a:rPr lang="cs-CZ" sz="1600" dirty="0"/>
              <a:t>volné fetální DNA kolující v krvi </a:t>
            </a:r>
            <a:r>
              <a:rPr lang="cs-CZ" sz="1600" dirty="0" smtClean="0"/>
              <a:t>matky</a:t>
            </a:r>
          </a:p>
          <a:p>
            <a:pPr algn="just"/>
            <a:r>
              <a:rPr lang="cs-CZ" sz="1600" dirty="0"/>
              <a:t>n</a:t>
            </a:r>
            <a:r>
              <a:rPr lang="cs-CZ" sz="1600" dirty="0" smtClean="0"/>
              <a:t>einvazivní </a:t>
            </a:r>
            <a:r>
              <a:rPr lang="cs-CZ" sz="1600" dirty="0"/>
              <a:t>s přesností ~</a:t>
            </a:r>
            <a:r>
              <a:rPr lang="cs-CZ" sz="1600" dirty="0" smtClean="0"/>
              <a:t>98 %</a:t>
            </a:r>
          </a:p>
          <a:p>
            <a:pPr algn="just"/>
            <a:r>
              <a:rPr lang="cs-CZ" sz="1600" dirty="0" smtClean="0"/>
              <a:t>od </a:t>
            </a:r>
            <a:r>
              <a:rPr lang="cs-CZ" sz="1600" dirty="0"/>
              <a:t>10. týdne těhotenství </a:t>
            </a:r>
            <a:endParaRPr lang="cs-CZ" sz="1600" dirty="0" smtClean="0"/>
          </a:p>
          <a:p>
            <a:pPr algn="just"/>
            <a:r>
              <a:rPr lang="cs-CZ" sz="1600" dirty="0" smtClean="0"/>
              <a:t>DNA </a:t>
            </a:r>
            <a:r>
              <a:rPr lang="cs-CZ" sz="1600" dirty="0"/>
              <a:t>plodu </a:t>
            </a:r>
            <a:r>
              <a:rPr lang="cs-CZ" sz="1600" dirty="0" smtClean="0"/>
              <a:t>z</a:t>
            </a:r>
            <a:r>
              <a:rPr lang="cs-CZ" sz="1600" dirty="0"/>
              <a:t> </a:t>
            </a:r>
            <a:r>
              <a:rPr lang="cs-CZ" sz="1600" dirty="0" smtClean="0"/>
              <a:t>venózní krve matky</a:t>
            </a:r>
          </a:p>
          <a:p>
            <a:pPr algn="just"/>
            <a:r>
              <a:rPr lang="cs-CZ" sz="1600" dirty="0" smtClean="0"/>
              <a:t>z</a:t>
            </a:r>
            <a:r>
              <a:rPr lang="cs-CZ" sz="1600" dirty="0"/>
              <a:t> klinického hlediska je určení pohlaví plodu důležité v případě rizika nějaké genetické choroby vázané na určité pohlaví (např. hemofilie</a:t>
            </a:r>
            <a:r>
              <a:rPr lang="cs-CZ" sz="1600" dirty="0" smtClean="0"/>
              <a:t>)</a:t>
            </a:r>
          </a:p>
          <a:p>
            <a:pPr algn="just"/>
            <a:endParaRPr lang="cs-CZ" sz="1600" dirty="0" smtClean="0"/>
          </a:p>
          <a:p>
            <a:pPr marL="0" indent="0" algn="just">
              <a:buNone/>
            </a:pPr>
            <a:r>
              <a:rPr lang="cs-CZ" sz="1600" b="1" dirty="0" err="1" smtClean="0"/>
              <a:t>Preimplantační</a:t>
            </a:r>
            <a:r>
              <a:rPr lang="cs-CZ" sz="1600" b="1" dirty="0" smtClean="0"/>
              <a:t> diagnostika</a:t>
            </a:r>
          </a:p>
          <a:p>
            <a:pPr algn="just"/>
            <a:r>
              <a:rPr lang="cs-CZ" sz="1600" dirty="0"/>
              <a:t>metodu časné prenatální diagnostiky, která je vázána na techniky umělého </a:t>
            </a:r>
            <a:r>
              <a:rPr lang="cs-CZ" sz="1600" dirty="0" smtClean="0"/>
              <a:t>oplodnění, za </a:t>
            </a:r>
            <a:r>
              <a:rPr lang="cs-CZ" sz="1600" dirty="0"/>
              <a:t>účelem minimalizace chyby genetického vyšetření je třeba k oplozování vajíček použít metody </a:t>
            </a:r>
            <a:r>
              <a:rPr lang="cs-CZ" sz="1600" dirty="0" err="1"/>
              <a:t>intracytoplazmatické</a:t>
            </a:r>
            <a:r>
              <a:rPr lang="cs-CZ" sz="1600" dirty="0"/>
              <a:t> injekce </a:t>
            </a:r>
            <a:r>
              <a:rPr lang="cs-CZ" sz="1600" dirty="0" smtClean="0"/>
              <a:t>spermie</a:t>
            </a:r>
          </a:p>
          <a:p>
            <a:pPr algn="just"/>
            <a:r>
              <a:rPr lang="cs-CZ" sz="1600" dirty="0" smtClean="0"/>
              <a:t>buňky </a:t>
            </a:r>
            <a:r>
              <a:rPr lang="cs-CZ" sz="1600" dirty="0"/>
              <a:t>pro genetické vyšetření jsou odebírány z embrya nejčastěji ve stadiu 8 buněk nebo </a:t>
            </a:r>
            <a:r>
              <a:rPr lang="cs-CZ" sz="1600" dirty="0" smtClean="0"/>
              <a:t>blastocysty</a:t>
            </a:r>
          </a:p>
          <a:p>
            <a:pPr algn="just"/>
            <a:endParaRPr lang="cs-CZ" sz="1600" dirty="0"/>
          </a:p>
          <a:p>
            <a:pPr marL="0" indent="0" algn="just">
              <a:buNone/>
            </a:pPr>
            <a:r>
              <a:rPr lang="cs-CZ" sz="1600" b="1" dirty="0" smtClean="0"/>
              <a:t>Postnatální diagnostika</a:t>
            </a:r>
          </a:p>
          <a:p>
            <a:pPr algn="just"/>
            <a:r>
              <a:rPr lang="cs-CZ" sz="1600" dirty="0" smtClean="0"/>
              <a:t>např. trombofilie, </a:t>
            </a:r>
          </a:p>
          <a:p>
            <a:pPr marL="0" indent="0" algn="just"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</a:t>
            </a:r>
            <a:r>
              <a:rPr lang="cs-CZ" sz="1600" dirty="0" err="1" smtClean="0"/>
              <a:t>celiakie</a:t>
            </a:r>
            <a:r>
              <a:rPr lang="cs-CZ" sz="1600" dirty="0" smtClean="0"/>
              <a:t>, cystická fibróza…</a:t>
            </a:r>
            <a:r>
              <a:rPr lang="cs-CZ" sz="1600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44261"/>
            <a:ext cx="2088232" cy="16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68934"/>
            <a:ext cx="2088232" cy="157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77169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err="1" smtClean="0"/>
              <a:t>Celiakie</a:t>
            </a:r>
            <a:endParaRPr lang="cs-CZ" sz="1600" b="1" dirty="0" smtClean="0"/>
          </a:p>
          <a:p>
            <a:r>
              <a:rPr lang="cs-CZ" sz="1600" dirty="0"/>
              <a:t>celoživotní autoimunitní onemocnění způsobené nesnášenlivostí lepku (glutenu)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lepek mění povrch sliznice tenkého střeva, mizí zde mikroklky a klky, povrch tenkého střeva snižuje, s tím se zmenšuje jeho schopnost trávení a vstřebávání živin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příznaky: průjem, plynatost, křeče, pokles hmotnosti nebo únava, anémie z nedostatku železa, zvracení, snížená chuť k jídlu, osteoporóza, zvýšená kazivost zubů, bolesti kloubů, deprese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od dětství, nebo později - po zátěži (nemoc, těhotenství)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bezlepková dieta 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4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600200"/>
            <a:ext cx="771698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1700" b="1" dirty="0" err="1" smtClean="0"/>
              <a:t>Celiakie</a:t>
            </a:r>
            <a:endParaRPr lang="cs-CZ" sz="1700" b="1" dirty="0" smtClean="0"/>
          </a:p>
          <a:p>
            <a:pPr marL="0" indent="0">
              <a:lnSpc>
                <a:spcPct val="110000"/>
              </a:lnSpc>
              <a:spcBef>
                <a:spcPct val="50000"/>
              </a:spcBef>
              <a:buNone/>
              <a:defRPr/>
            </a:pPr>
            <a:r>
              <a:rPr lang="cs-CZ" sz="1700" dirty="0">
                <a:solidFill>
                  <a:srgbClr val="7030A0"/>
                </a:solidFill>
                <a:cs typeface="Times New Roman" pitchFamily="18" charset="0"/>
              </a:rPr>
              <a:t>Diagnostika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/>
              <a:t>stanovení autoprotilátek k tkáňové </a:t>
            </a:r>
            <a:r>
              <a:rPr lang="cs-CZ" sz="1700" dirty="0" err="1"/>
              <a:t>transglutamináze</a:t>
            </a:r>
            <a:r>
              <a:rPr lang="cs-CZ" sz="1700" dirty="0"/>
              <a:t> v krevním séru</a:t>
            </a:r>
          </a:p>
          <a:p>
            <a:pPr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cs-CZ" sz="1700" dirty="0"/>
              <a:t>při pozitivním výsledku je indikována biopsie sliznice dvanáctníku u nemocného, který konzumuje stravu s obsahem lepku</a:t>
            </a:r>
            <a:endParaRPr lang="cs-CZ" sz="1700" dirty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cs-CZ" sz="1700" dirty="0">
              <a:solidFill>
                <a:srgbClr val="7030A0"/>
              </a:solidFill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>
                <a:solidFill>
                  <a:srgbClr val="7030A0"/>
                </a:solidFill>
                <a:cs typeface="Times New Roman" pitchFamily="18" charset="0"/>
              </a:rPr>
              <a:t>C</a:t>
            </a:r>
            <a:r>
              <a:rPr lang="cs-CZ" sz="1700" dirty="0">
                <a:solidFill>
                  <a:srgbClr val="7030A0"/>
                </a:solidFill>
              </a:rPr>
              <a:t>ílený </a:t>
            </a:r>
            <a:r>
              <a:rPr lang="cs-CZ" sz="1700" dirty="0" err="1">
                <a:solidFill>
                  <a:srgbClr val="7030A0"/>
                </a:solidFill>
              </a:rPr>
              <a:t>screening</a:t>
            </a:r>
            <a:endParaRPr lang="cs-CZ" sz="1700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cs-CZ" sz="1700" dirty="0"/>
              <a:t>Pro osoby s rizikovými chorobami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S podezřelými nebo nespecifickými symptomy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S autoimunními chorobami asociovanými s </a:t>
            </a:r>
            <a:r>
              <a:rPr lang="cs-CZ" sz="1700" dirty="0" err="1"/>
              <a:t>celiakií</a:t>
            </a:r>
            <a:r>
              <a:rPr lang="cs-CZ" sz="1700" dirty="0"/>
              <a:t> (T1DM…)</a:t>
            </a:r>
          </a:p>
          <a:p>
            <a:pPr>
              <a:lnSpc>
                <a:spcPct val="110000"/>
              </a:lnSpc>
            </a:pPr>
            <a:r>
              <a:rPr lang="cs-CZ" sz="1700" dirty="0"/>
              <a:t>U příbuzných jedinců s </a:t>
            </a:r>
            <a:r>
              <a:rPr lang="cs-CZ" sz="1700" dirty="0" err="1" smtClean="0"/>
              <a:t>celiakií</a:t>
            </a:r>
            <a:endParaRPr lang="cs-CZ" sz="1700" dirty="0" smtClean="0"/>
          </a:p>
          <a:p>
            <a:pPr>
              <a:lnSpc>
                <a:spcPct val="110000"/>
              </a:lnSpc>
            </a:pPr>
            <a:endParaRPr lang="cs-CZ" sz="1700" dirty="0"/>
          </a:p>
          <a:p>
            <a:pPr marL="0" indent="0">
              <a:lnSpc>
                <a:spcPct val="110000"/>
              </a:lnSpc>
              <a:buNone/>
            </a:pPr>
            <a:r>
              <a:rPr lang="cs-CZ" sz="1700" dirty="0"/>
              <a:t> GHC GENETICS 1600Kč</a:t>
            </a:r>
          </a:p>
          <a:p>
            <a:pPr marL="0" indent="0">
              <a:lnSpc>
                <a:spcPct val="110000"/>
              </a:lnSpc>
              <a:buNone/>
            </a:pPr>
            <a:endParaRPr lang="cs-CZ" sz="1700" dirty="0"/>
          </a:p>
          <a:p>
            <a:pPr>
              <a:lnSpc>
                <a:spcPct val="110000"/>
              </a:lnSpc>
              <a:defRPr/>
            </a:pPr>
            <a:endParaRPr lang="cs-CZ" sz="17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700" dirty="0">
                <a:cs typeface="Times New Roman" pitchFamily="18" charset="0"/>
              </a:rPr>
              <a:t>http://medicinman.cz/?p=nemoci-sympt&amp;p_sub=celiakie/f-dg</a:t>
            </a:r>
          </a:p>
          <a:p>
            <a:pPr marL="0" indent="0">
              <a:buNone/>
            </a:pPr>
            <a:endParaRPr lang="cs-CZ" sz="16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44" y="3284984"/>
            <a:ext cx="14135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9818" y="1340768"/>
            <a:ext cx="7706638" cy="54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err="1" smtClean="0"/>
              <a:t>Celiakie</a:t>
            </a:r>
            <a:endParaRPr lang="cs-CZ" sz="1600" b="1" dirty="0" smtClean="0"/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AD s neúplnou penetrancí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Genetické vyšetření predispozičních HLA alel II. třídy kódujících </a:t>
            </a:r>
            <a:r>
              <a:rPr lang="cs-CZ" sz="1600" dirty="0" err="1"/>
              <a:t>heterodimer</a:t>
            </a:r>
            <a:r>
              <a:rPr lang="cs-CZ" sz="1600" dirty="0"/>
              <a:t> DQ2 (DQA1*0501/DQB1*0201 nebo DQA1*02:01/DQB1*02:02) a </a:t>
            </a:r>
            <a:r>
              <a:rPr lang="cs-CZ" sz="1600" dirty="0" err="1"/>
              <a:t>heterodimer</a:t>
            </a:r>
            <a:r>
              <a:rPr lang="cs-CZ" sz="1600" dirty="0"/>
              <a:t> DQ8 (DQA1*0301/DQB1*0302)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 err="1"/>
              <a:t>Heterodimer</a:t>
            </a:r>
            <a:r>
              <a:rPr lang="cs-CZ" sz="1600" dirty="0"/>
              <a:t> HLA-DQ2 se vyskytuje asi u 95 % pacientů s </a:t>
            </a:r>
            <a:r>
              <a:rPr lang="cs-CZ" sz="1600" dirty="0" err="1"/>
              <a:t>celiakií</a:t>
            </a:r>
            <a:r>
              <a:rPr lang="cs-CZ" sz="1600" dirty="0"/>
              <a:t> (jen ve 20 % u kontrolních osob). 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Riziko pro jednotlivce spojené s přítomností </a:t>
            </a:r>
            <a:r>
              <a:rPr lang="cs-CZ" sz="1600" dirty="0" err="1"/>
              <a:t>heterodimeru</a:t>
            </a:r>
            <a:r>
              <a:rPr lang="cs-CZ" sz="1600" dirty="0"/>
              <a:t> HLA-DQ2 je 50× zvýšeno oproti průměrnému riziku v populaci.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Menšina pacientů, kteří jsou HLA-DQ2 negativní, bývají pozitivní na HLA-DQ8, často ještě ve spojení s alelou HLA-DRB1*04.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b="1" dirty="0">
                <a:solidFill>
                  <a:srgbClr val="D60093"/>
                </a:solidFill>
              </a:rPr>
              <a:t>Genetické vyšetření má vysokou negativní prediktivní hodnotu, nepřítomnost predispozičních alel DQ2/DQ8 téměř s jistotou (99%) vylučuje diagnózu </a:t>
            </a:r>
            <a:r>
              <a:rPr lang="cs-CZ" sz="1600" b="1" dirty="0" err="1">
                <a:solidFill>
                  <a:srgbClr val="D60093"/>
                </a:solidFill>
              </a:rPr>
              <a:t>celiakie</a:t>
            </a:r>
            <a:r>
              <a:rPr lang="cs-CZ" sz="1600" b="1" dirty="0">
                <a:solidFill>
                  <a:srgbClr val="D60093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sz="1600" dirty="0"/>
              <a:t>Oproti sérologickému vyšetření protilátek vykazuje menší výskyt falešně negativních výsledků, zejména u dětí mladších 2 let a u pacientů na bezlepkové dietě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0" y="-23376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Metody léčby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Symptomatická</a:t>
            </a:r>
            <a:endParaRPr lang="cs-CZ" sz="2000" b="1" dirty="0"/>
          </a:p>
          <a:p>
            <a:r>
              <a:rPr lang="cs-CZ" sz="2000" u="sng" dirty="0" smtClean="0"/>
              <a:t>substituční </a:t>
            </a:r>
            <a:r>
              <a:rPr lang="cs-CZ" sz="2000" u="sng" dirty="0"/>
              <a:t>terapie </a:t>
            </a:r>
            <a:r>
              <a:rPr lang="cs-CZ" sz="2000" dirty="0"/>
              <a:t>- dodání proteinu, který je v daném organismu defektní nebo zcela </a:t>
            </a:r>
            <a:r>
              <a:rPr lang="cs-CZ" sz="2000" dirty="0" smtClean="0"/>
              <a:t>chybí (př</a:t>
            </a:r>
            <a:r>
              <a:rPr lang="cs-CZ" sz="2000" dirty="0"/>
              <a:t>.</a:t>
            </a:r>
            <a:r>
              <a:rPr lang="cs-CZ" sz="2000" dirty="0" smtClean="0"/>
              <a:t> </a:t>
            </a:r>
            <a:r>
              <a:rPr lang="cs-CZ" sz="2000" dirty="0" err="1"/>
              <a:t>e</a:t>
            </a:r>
            <a:r>
              <a:rPr lang="cs-CZ" sz="2000" dirty="0" err="1" smtClean="0"/>
              <a:t>nzymopatie</a:t>
            </a:r>
            <a:r>
              <a:rPr lang="cs-CZ" sz="2000" dirty="0" smtClean="0"/>
              <a:t> hemofilie </a:t>
            </a:r>
            <a:r>
              <a:rPr lang="cs-CZ" sz="2000" dirty="0"/>
              <a:t>- dodání faktoru </a:t>
            </a:r>
            <a:r>
              <a:rPr lang="cs-CZ" sz="2000" dirty="0" smtClean="0"/>
              <a:t>VIII)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u="sng" dirty="0" smtClean="0"/>
              <a:t>karenční </a:t>
            </a:r>
            <a:r>
              <a:rPr lang="cs-CZ" sz="2000" u="sng" dirty="0"/>
              <a:t>terapie </a:t>
            </a:r>
            <a:r>
              <a:rPr lang="cs-CZ" sz="2000" dirty="0"/>
              <a:t>- vyloučení nebo omezení složky potravy, která v důsledku defektu enzymu není </a:t>
            </a:r>
            <a:r>
              <a:rPr lang="cs-CZ" sz="2000" dirty="0" smtClean="0"/>
              <a:t>odbourávaná </a:t>
            </a:r>
            <a:r>
              <a:rPr lang="cs-CZ" sz="2000" dirty="0"/>
              <a:t>(</a:t>
            </a:r>
            <a:r>
              <a:rPr lang="cs-CZ" sz="2000" dirty="0" smtClean="0"/>
              <a:t>př. </a:t>
            </a:r>
            <a:r>
              <a:rPr lang="cs-CZ" sz="2000" dirty="0"/>
              <a:t>fenylketonurie - potrava bez </a:t>
            </a:r>
            <a:r>
              <a:rPr lang="cs-CZ" sz="2000" dirty="0" err="1" smtClean="0"/>
              <a:t>phe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b="1" dirty="0" smtClean="0"/>
              <a:t>Kauzální</a:t>
            </a:r>
            <a:endParaRPr lang="cs-CZ" sz="2000" dirty="0" smtClean="0"/>
          </a:p>
          <a:p>
            <a:r>
              <a:rPr lang="cs-CZ" sz="2000" u="sng" dirty="0" smtClean="0">
                <a:solidFill>
                  <a:srgbClr val="7030A0"/>
                </a:solidFill>
              </a:rPr>
              <a:t>genová </a:t>
            </a:r>
            <a:r>
              <a:rPr lang="cs-CZ" sz="2000" u="sng" dirty="0">
                <a:solidFill>
                  <a:srgbClr val="7030A0"/>
                </a:solidFill>
              </a:rPr>
              <a:t>terapie </a:t>
            </a:r>
            <a:r>
              <a:rPr lang="cs-CZ" sz="2000" dirty="0"/>
              <a:t>- náhrada mutovaného, nefunkčního genu standardními, funkčními geny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DNA</a:t>
            </a:r>
            <a:endParaRPr lang="en-GB" dirty="0"/>
          </a:p>
        </p:txBody>
      </p:sp>
      <p:pic>
        <p:nvPicPr>
          <p:cNvPr id="4" name="Picture 8" descr="dn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93700" y="1125538"/>
            <a:ext cx="3887788" cy="5329237"/>
          </a:xfrm>
          <a:prstGeom prst="rect">
            <a:avLst/>
          </a:prstGeom>
          <a:noFill/>
        </p:spPr>
      </p:pic>
      <p:pic>
        <p:nvPicPr>
          <p:cNvPr id="5" name="Picture 9" descr="pyr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3800" y="1125538"/>
            <a:ext cx="3462338" cy="2482850"/>
          </a:xfrm>
          <a:prstGeom prst="rect">
            <a:avLst/>
          </a:prstGeom>
          <a:noFill/>
        </p:spPr>
      </p:pic>
      <p:pic>
        <p:nvPicPr>
          <p:cNvPr id="6" name="Picture 10" descr="pur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08550" y="3998913"/>
            <a:ext cx="3551238" cy="252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zahrnuje </a:t>
            </a:r>
            <a:r>
              <a:rPr lang="cs-CZ" sz="2000" dirty="0"/>
              <a:t>všechny postupy, které využívají přenosu genetického materiálu do buněk pacienta k léčebným </a:t>
            </a:r>
            <a:r>
              <a:rPr lang="cs-CZ" sz="2000" dirty="0" smtClean="0"/>
              <a:t>účelům</a:t>
            </a:r>
          </a:p>
          <a:p>
            <a:endParaRPr lang="cs-CZ" sz="2000" dirty="0" smtClean="0"/>
          </a:p>
          <a:p>
            <a:r>
              <a:rPr lang="cs-CZ" sz="2000" dirty="0"/>
              <a:t>m</a:t>
            </a:r>
            <a:r>
              <a:rPr lang="cs-CZ" sz="2000" dirty="0" smtClean="0"/>
              <a:t>etodologie </a:t>
            </a:r>
            <a:r>
              <a:rPr lang="cs-CZ" sz="2000" dirty="0"/>
              <a:t>GT je uplatnitelná tam, kde je známa molekulární podstata </a:t>
            </a:r>
            <a:r>
              <a:rPr lang="cs-CZ" sz="2000" dirty="0" smtClean="0"/>
              <a:t>nemoci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v</a:t>
            </a:r>
            <a:r>
              <a:rPr lang="cs-CZ" sz="2000" dirty="0" smtClean="0"/>
              <a:t>zhledem </a:t>
            </a:r>
            <a:r>
              <a:rPr lang="cs-CZ" sz="2000" dirty="0"/>
              <a:t>k tomu, že poznatků o </a:t>
            </a:r>
            <a:r>
              <a:rPr lang="cs-CZ" sz="2000" dirty="0" smtClean="0"/>
              <a:t>patogenezi </a:t>
            </a:r>
            <a:r>
              <a:rPr lang="cs-CZ" sz="2000" dirty="0"/>
              <a:t>chorobných stavů na molekulární úrovni přibývá, rozšiřuje se i okruh indikací pro </a:t>
            </a:r>
            <a:r>
              <a:rPr lang="cs-CZ" sz="2000" dirty="0" smtClean="0"/>
              <a:t>GT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v </a:t>
            </a:r>
            <a:r>
              <a:rPr lang="cs-CZ" sz="2000" dirty="0"/>
              <a:t>nejbližších letech změní zásadním způsobem léčbu mnoha lidských </a:t>
            </a:r>
            <a:r>
              <a:rPr lang="cs-CZ" sz="2000" dirty="0" smtClean="0"/>
              <a:t>nemocí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8524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412776"/>
            <a:ext cx="74991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Využití při léčbě</a:t>
            </a:r>
          </a:p>
          <a:p>
            <a:r>
              <a:rPr lang="cs-CZ" sz="2000" dirty="0" smtClean="0"/>
              <a:t>vrozených </a:t>
            </a:r>
            <a:r>
              <a:rPr lang="cs-CZ" sz="2000" dirty="0"/>
              <a:t>chorob </a:t>
            </a:r>
            <a:r>
              <a:rPr lang="cs-CZ" sz="2000" dirty="0" smtClean="0"/>
              <a:t>– korekce abnormality (nemoci </a:t>
            </a:r>
            <a:r>
              <a:rPr lang="cs-CZ" sz="2000" dirty="0" err="1" smtClean="0"/>
              <a:t>monogenní</a:t>
            </a:r>
            <a:r>
              <a:rPr lang="cs-CZ" sz="2000" dirty="0" smtClean="0"/>
              <a:t> i polygenní)</a:t>
            </a:r>
          </a:p>
          <a:p>
            <a:r>
              <a:rPr lang="cs-CZ" sz="2000" dirty="0" smtClean="0"/>
              <a:t>i  </a:t>
            </a:r>
            <a:r>
              <a:rPr lang="cs-CZ" sz="2000" dirty="0"/>
              <a:t>získaných </a:t>
            </a:r>
            <a:r>
              <a:rPr lang="cs-CZ" sz="2000" dirty="0" smtClean="0"/>
              <a:t>chorob - </a:t>
            </a:r>
            <a:r>
              <a:rPr lang="cs-CZ" sz="2000" dirty="0"/>
              <a:t>jakákoliv manipulace s DNA, která příznivě ovlivní průběh </a:t>
            </a:r>
            <a:r>
              <a:rPr lang="cs-CZ" sz="2000" dirty="0" smtClean="0"/>
              <a:t>nemoci (zhoubné </a:t>
            </a:r>
            <a:r>
              <a:rPr lang="cs-CZ" sz="2000" dirty="0"/>
              <a:t>nádory, léčba kardiovaskulárních a metabolických chorob, degenerativních nervových onemocnění, AIDS, v transplantační </a:t>
            </a:r>
            <a:r>
              <a:rPr lang="cs-CZ" sz="2000" dirty="0" smtClean="0"/>
              <a:t>medicína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Principy</a:t>
            </a:r>
          </a:p>
          <a:p>
            <a:r>
              <a:rPr lang="cs-CZ" sz="2000" dirty="0" smtClean="0"/>
              <a:t>nahrazení </a:t>
            </a:r>
            <a:r>
              <a:rPr lang="cs-CZ" sz="2000" dirty="0" err="1" smtClean="0"/>
              <a:t>nefčního</a:t>
            </a:r>
            <a:r>
              <a:rPr lang="cs-CZ" sz="2000" dirty="0" smtClean="0"/>
              <a:t> </a:t>
            </a:r>
            <a:r>
              <a:rPr lang="cs-CZ" sz="2000" dirty="0"/>
              <a:t>genu </a:t>
            </a:r>
            <a:r>
              <a:rPr lang="cs-CZ" sz="2000" dirty="0" err="1"/>
              <a:t>fčním</a:t>
            </a:r>
            <a:r>
              <a:rPr lang="cs-CZ" sz="2000" dirty="0"/>
              <a:t> (homologní </a:t>
            </a:r>
            <a:r>
              <a:rPr lang="cs-CZ" sz="2000" dirty="0" smtClean="0"/>
              <a:t>rekombinace)</a:t>
            </a:r>
          </a:p>
          <a:p>
            <a:r>
              <a:rPr lang="cs-CZ" sz="2000" dirty="0" smtClean="0"/>
              <a:t>oprava </a:t>
            </a:r>
            <a:r>
              <a:rPr lang="cs-CZ" sz="2000" dirty="0" err="1"/>
              <a:t>nefčního</a:t>
            </a:r>
            <a:r>
              <a:rPr lang="cs-CZ" sz="2000" dirty="0"/>
              <a:t> genu (cílené </a:t>
            </a:r>
            <a:r>
              <a:rPr lang="cs-CZ" sz="2000" dirty="0" smtClean="0"/>
              <a:t>mutace)</a:t>
            </a:r>
          </a:p>
          <a:p>
            <a:r>
              <a:rPr lang="cs-CZ" sz="2000" dirty="0" smtClean="0"/>
              <a:t>přenesení </a:t>
            </a:r>
            <a:r>
              <a:rPr lang="cs-CZ" sz="2000" dirty="0"/>
              <a:t>nového genu (terapeutický gen</a:t>
            </a:r>
            <a:r>
              <a:rPr lang="cs-CZ" sz="2000" dirty="0" smtClean="0"/>
              <a:t>)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4004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Co je třeba znát před začátkem genové terapie?</a:t>
            </a:r>
          </a:p>
          <a:p>
            <a:r>
              <a:rPr lang="cs-CZ" sz="2000" dirty="0" smtClean="0"/>
              <a:t>kompletní </a:t>
            </a:r>
            <a:r>
              <a:rPr lang="cs-CZ" sz="2000" dirty="0"/>
              <a:t>informace o defektním genu - umístění, mechanizmus patologického </a:t>
            </a:r>
            <a:r>
              <a:rPr lang="cs-CZ" sz="2000" dirty="0" smtClean="0"/>
              <a:t>účinku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znalost </a:t>
            </a:r>
            <a:r>
              <a:rPr lang="cs-CZ" sz="2000" dirty="0"/>
              <a:t>přesné sekvence zdravého </a:t>
            </a:r>
            <a:r>
              <a:rPr lang="cs-CZ" sz="2000" dirty="0" smtClean="0"/>
              <a:t>genu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volba </a:t>
            </a:r>
            <a:r>
              <a:rPr lang="cs-CZ" sz="2000" dirty="0"/>
              <a:t>vhodného vektoru, vytipování cílových </a:t>
            </a:r>
            <a:r>
              <a:rPr lang="cs-CZ" sz="2000" dirty="0" smtClean="0"/>
              <a:t>buněk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souhlas </a:t>
            </a:r>
            <a:r>
              <a:rPr lang="cs-CZ" sz="2000" dirty="0"/>
              <a:t>pacienta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18423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opravu, vložení, vyřazení genu lze provádět </a:t>
            </a:r>
            <a:r>
              <a:rPr lang="cs-CZ" sz="2000" i="1" dirty="0"/>
              <a:t>in </a:t>
            </a:r>
            <a:r>
              <a:rPr lang="cs-CZ" sz="2000" i="1" dirty="0" err="1"/>
              <a:t>vivo</a:t>
            </a:r>
            <a:r>
              <a:rPr lang="cs-CZ" sz="2000" dirty="0"/>
              <a:t>, </a:t>
            </a:r>
            <a:r>
              <a:rPr lang="cs-CZ" sz="2000" i="1" dirty="0"/>
              <a:t>in vitro </a:t>
            </a:r>
            <a:r>
              <a:rPr lang="cs-CZ" sz="2000" dirty="0"/>
              <a:t>a </a:t>
            </a:r>
            <a:r>
              <a:rPr lang="cs-CZ" sz="2000" dirty="0" err="1"/>
              <a:t>nejč</a:t>
            </a:r>
            <a:r>
              <a:rPr lang="cs-CZ" sz="2000" dirty="0"/>
              <a:t>. </a:t>
            </a:r>
            <a:r>
              <a:rPr lang="cs-CZ" sz="2000" i="1" dirty="0"/>
              <a:t>ex </a:t>
            </a:r>
            <a:r>
              <a:rPr lang="cs-CZ" sz="2000" i="1" dirty="0" err="1" smtClean="0"/>
              <a:t>vivo</a:t>
            </a:r>
            <a:endParaRPr lang="cs-CZ" sz="2000" i="1" dirty="0" smtClean="0"/>
          </a:p>
          <a:p>
            <a:pPr marL="0" indent="0">
              <a:buNone/>
            </a:pPr>
            <a:endParaRPr lang="cs-CZ" sz="2000" i="1" dirty="0" smtClean="0"/>
          </a:p>
          <a:p>
            <a:r>
              <a:rPr lang="cs-CZ" sz="2000" dirty="0" smtClean="0"/>
              <a:t>odběr </a:t>
            </a:r>
            <a:r>
              <a:rPr lang="cs-CZ" sz="2000" dirty="0" err="1"/>
              <a:t>bb</a:t>
            </a:r>
            <a:r>
              <a:rPr lang="cs-CZ" sz="2000" dirty="0"/>
              <a:t>. z pacienta -&gt; kultivace in vitro -&gt; modifikace DNA -&gt; selekce -&gt; proliferace selektovaných </a:t>
            </a:r>
            <a:r>
              <a:rPr lang="cs-CZ" sz="2000" dirty="0" err="1"/>
              <a:t>bb</a:t>
            </a:r>
            <a:r>
              <a:rPr lang="cs-CZ" sz="2000" dirty="0"/>
              <a:t>. -&gt; přenos zpět do </a:t>
            </a:r>
            <a:r>
              <a:rPr lang="cs-CZ" sz="2000" dirty="0" smtClean="0"/>
              <a:t>pacienta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geny </a:t>
            </a:r>
            <a:r>
              <a:rPr lang="cs-CZ" sz="2000" dirty="0"/>
              <a:t>lze do genomu začlenit v časné embryogenezi (léčba v zárodečné linii</a:t>
            </a:r>
            <a:r>
              <a:rPr lang="cs-CZ" sz="2000" dirty="0" smtClean="0"/>
              <a:t>)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gen může být začleněn </a:t>
            </a:r>
            <a:r>
              <a:rPr lang="cs-CZ" sz="2000" dirty="0"/>
              <a:t>pouze do somatických </a:t>
            </a:r>
            <a:r>
              <a:rPr lang="cs-CZ" sz="2000" dirty="0" err="1"/>
              <a:t>bb</a:t>
            </a:r>
            <a:r>
              <a:rPr lang="cs-CZ" sz="2000" dirty="0"/>
              <a:t>., které jsou nejvíce poškozené (v tomto případě se geneticky opravená DNA nepředává následujícím generacím potomků)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5397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b="1" dirty="0" smtClean="0"/>
              <a:t>Postup při genové terapii</a:t>
            </a:r>
          </a:p>
          <a:p>
            <a:r>
              <a:rPr lang="cs-CZ" sz="2000" dirty="0" smtClean="0"/>
              <a:t>vytvoření </a:t>
            </a:r>
            <a:r>
              <a:rPr lang="cs-CZ" sz="2000" dirty="0"/>
              <a:t>genetické informace určené pro transport do </a:t>
            </a:r>
            <a:r>
              <a:rPr lang="cs-CZ" sz="2000" dirty="0" smtClean="0"/>
              <a:t>buněk</a:t>
            </a:r>
          </a:p>
          <a:p>
            <a:r>
              <a:rPr lang="cs-CZ" sz="2000" dirty="0" smtClean="0"/>
              <a:t>vytipování </a:t>
            </a:r>
            <a:r>
              <a:rPr lang="cs-CZ" sz="2000" dirty="0"/>
              <a:t>cílových buněk (provedení </a:t>
            </a:r>
            <a:r>
              <a:rPr lang="cs-CZ" sz="2000" i="1" dirty="0"/>
              <a:t>in </a:t>
            </a:r>
            <a:r>
              <a:rPr lang="cs-CZ" sz="2000" i="1" dirty="0" err="1"/>
              <a:t>vivo</a:t>
            </a:r>
            <a:r>
              <a:rPr lang="cs-CZ" sz="2000" i="1" dirty="0"/>
              <a:t> </a:t>
            </a:r>
            <a:r>
              <a:rPr lang="cs-CZ" sz="2000" dirty="0"/>
              <a:t>x </a:t>
            </a:r>
            <a:r>
              <a:rPr lang="cs-CZ" sz="2000" i="1" dirty="0"/>
              <a:t>in vitro </a:t>
            </a:r>
            <a:r>
              <a:rPr lang="cs-CZ" sz="2000" dirty="0"/>
              <a:t>/</a:t>
            </a:r>
            <a:r>
              <a:rPr lang="cs-CZ" sz="2000" i="1" dirty="0"/>
              <a:t>ex </a:t>
            </a:r>
            <a:r>
              <a:rPr lang="cs-CZ" sz="2000" i="1" dirty="0" err="1"/>
              <a:t>vivo</a:t>
            </a:r>
            <a:r>
              <a:rPr lang="cs-CZ" sz="2000" dirty="0"/>
              <a:t>)</a:t>
            </a:r>
            <a:r>
              <a:rPr lang="cs-CZ" sz="2000" dirty="0" smtClean="0"/>
              <a:t>‏</a:t>
            </a:r>
          </a:p>
          <a:p>
            <a:r>
              <a:rPr lang="cs-CZ" sz="2000" dirty="0" smtClean="0"/>
              <a:t>vpravení vektoru (vektory = nosiče </a:t>
            </a:r>
            <a:r>
              <a:rPr lang="cs-CZ" sz="2000" dirty="0"/>
              <a:t>pro vpravení genetické informace do cílových </a:t>
            </a:r>
            <a:r>
              <a:rPr lang="cs-CZ" sz="2000" dirty="0" smtClean="0"/>
              <a:t>buněk)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Vlastnosti </a:t>
            </a:r>
            <a:r>
              <a:rPr lang="cs-CZ" sz="2000" dirty="0"/>
              <a:t>ideálního </a:t>
            </a:r>
            <a:r>
              <a:rPr lang="cs-CZ" sz="2000" b="1" dirty="0" smtClean="0"/>
              <a:t>vektoru</a:t>
            </a:r>
          </a:p>
          <a:p>
            <a:r>
              <a:rPr lang="cs-CZ" sz="2000" dirty="0" smtClean="0"/>
              <a:t>průnik </a:t>
            </a:r>
            <a:r>
              <a:rPr lang="cs-CZ" sz="2000" dirty="0"/>
              <a:t>do velkého počtu cílových </a:t>
            </a:r>
            <a:r>
              <a:rPr lang="cs-CZ" sz="2000" dirty="0" smtClean="0"/>
              <a:t>buněk</a:t>
            </a:r>
          </a:p>
          <a:p>
            <a:r>
              <a:rPr lang="cs-CZ" sz="2000" dirty="0" smtClean="0"/>
              <a:t>přenos </a:t>
            </a:r>
            <a:r>
              <a:rPr lang="cs-CZ" sz="2000" dirty="0"/>
              <a:t>genu v transkripčně aktivním </a:t>
            </a:r>
            <a:r>
              <a:rPr lang="cs-CZ" sz="2000" dirty="0" smtClean="0"/>
              <a:t>stavu</a:t>
            </a:r>
          </a:p>
          <a:p>
            <a:r>
              <a:rPr lang="cs-CZ" sz="2000" dirty="0" smtClean="0"/>
              <a:t>netoxický </a:t>
            </a:r>
            <a:r>
              <a:rPr lang="cs-CZ" sz="2000" dirty="0"/>
              <a:t>pro cílové </a:t>
            </a:r>
            <a:r>
              <a:rPr lang="cs-CZ" sz="2000" dirty="0" smtClean="0"/>
              <a:t>buňky</a:t>
            </a:r>
          </a:p>
          <a:p>
            <a:endParaRPr lang="cs-CZ" sz="2000" dirty="0"/>
          </a:p>
          <a:p>
            <a:r>
              <a:rPr lang="cs-CZ" sz="2000" dirty="0" err="1"/>
              <a:t>p</a:t>
            </a:r>
            <a:r>
              <a:rPr lang="cs-CZ" sz="2000" dirty="0" err="1" smtClean="0"/>
              <a:t>lazmidy</a:t>
            </a:r>
            <a:r>
              <a:rPr lang="cs-CZ" sz="2000" dirty="0" smtClean="0"/>
              <a:t>, virové částice</a:t>
            </a: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4689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6864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000" b="1" dirty="0"/>
              <a:t>V</a:t>
            </a:r>
            <a:r>
              <a:rPr lang="cs-CZ" sz="2000" b="1" dirty="0" smtClean="0"/>
              <a:t>irové vektory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interakce </a:t>
            </a:r>
            <a:r>
              <a:rPr lang="cs-CZ" sz="2000" dirty="0"/>
              <a:t>s receptory na povrchu cílových </a:t>
            </a:r>
            <a:r>
              <a:rPr lang="cs-CZ" sz="2000" dirty="0" smtClean="0"/>
              <a:t>buněk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vybavení </a:t>
            </a:r>
            <a:r>
              <a:rPr lang="cs-CZ" sz="2000" dirty="0"/>
              <a:t>regulačními elementy zajišťujícími účinnou expresi </a:t>
            </a:r>
            <a:r>
              <a:rPr lang="cs-CZ" sz="2000" dirty="0" err="1" smtClean="0"/>
              <a:t>transgenů</a:t>
            </a: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integrace </a:t>
            </a:r>
            <a:r>
              <a:rPr lang="cs-CZ" sz="2000" dirty="0" err="1"/>
              <a:t>transgenu</a:t>
            </a:r>
            <a:r>
              <a:rPr lang="cs-CZ" sz="2000" dirty="0"/>
              <a:t> do buněčného </a:t>
            </a:r>
            <a:r>
              <a:rPr lang="cs-CZ" sz="2000" dirty="0" smtClean="0"/>
              <a:t>genomu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náročnější </a:t>
            </a:r>
            <a:r>
              <a:rPr lang="cs-CZ" sz="2000" dirty="0"/>
              <a:t>příprava (mimo jiné se musí se zbavit všech virových genů, aby nebyly </a:t>
            </a:r>
            <a:r>
              <a:rPr lang="cs-CZ" sz="2000" dirty="0" smtClean="0"/>
              <a:t>infekční)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malý </a:t>
            </a:r>
            <a:r>
              <a:rPr lang="cs-CZ" sz="2000" dirty="0"/>
              <a:t>rozměr </a:t>
            </a:r>
            <a:r>
              <a:rPr lang="cs-CZ" sz="2000" dirty="0" smtClean="0"/>
              <a:t>částic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vyšší </a:t>
            </a:r>
            <a:r>
              <a:rPr lang="cs-CZ" sz="2000" dirty="0"/>
              <a:t>biologická rizika (hrozí nebezpečí rekombinace a vzniku viru schopných </a:t>
            </a:r>
            <a:r>
              <a:rPr lang="cs-CZ" sz="2000" dirty="0" smtClean="0"/>
              <a:t>replikace)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nejčastěji </a:t>
            </a:r>
            <a:r>
              <a:rPr lang="cs-CZ" sz="2000" dirty="0"/>
              <a:t>používané virové vektory – retroviry (dělící se </a:t>
            </a:r>
            <a:r>
              <a:rPr lang="cs-CZ" sz="2000" dirty="0" err="1"/>
              <a:t>bb</a:t>
            </a:r>
            <a:r>
              <a:rPr lang="cs-CZ" sz="2000" dirty="0"/>
              <a:t>.), adenoviry (začlení se i do nedělících se </a:t>
            </a:r>
            <a:r>
              <a:rPr lang="cs-CZ" sz="2000" dirty="0" err="1"/>
              <a:t>bb</a:t>
            </a:r>
            <a:r>
              <a:rPr lang="cs-CZ" sz="2000" dirty="0"/>
              <a:t>.), </a:t>
            </a:r>
            <a:r>
              <a:rPr lang="cs-CZ" sz="2000" dirty="0" err="1"/>
              <a:t>poxviry</a:t>
            </a:r>
            <a:r>
              <a:rPr lang="cs-CZ" sz="2000" dirty="0"/>
              <a:t>, </a:t>
            </a:r>
            <a:r>
              <a:rPr lang="cs-CZ" sz="2000" dirty="0" err="1"/>
              <a:t>adeno</a:t>
            </a:r>
            <a:r>
              <a:rPr lang="cs-CZ" sz="2000" dirty="0"/>
              <a:t>-asociované viry (AAV) a herpetické viry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us 4"/>
          <p:cNvSpPr/>
          <p:nvPr/>
        </p:nvSpPr>
        <p:spPr>
          <a:xfrm>
            <a:off x="8172298" y="1556792"/>
            <a:ext cx="576064" cy="576064"/>
          </a:xfrm>
          <a:prstGeom prst="mathPlus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Minus 5"/>
          <p:cNvSpPr/>
          <p:nvPr/>
        </p:nvSpPr>
        <p:spPr>
          <a:xfrm>
            <a:off x="8244306" y="3980614"/>
            <a:ext cx="504056" cy="360040"/>
          </a:xfrm>
          <a:prstGeom prst="mathMinu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5870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340768"/>
            <a:ext cx="749917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 smtClean="0"/>
              <a:t>Genová </a:t>
            </a:r>
            <a:r>
              <a:rPr lang="cs-CZ" sz="1600" b="1" dirty="0"/>
              <a:t>terapie nádorových onemocnění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zvýšení účinnosti přirozených obranných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</a:rPr>
              <a:t>mechanismů</a:t>
            </a:r>
          </a:p>
          <a:p>
            <a:r>
              <a:rPr lang="cs-CZ" sz="1600" dirty="0" smtClean="0"/>
              <a:t>stimulace </a:t>
            </a:r>
            <a:r>
              <a:rPr lang="cs-CZ" sz="1600" dirty="0"/>
              <a:t>specifických tumor infiltrujících lymfocytů (TIL</a:t>
            </a:r>
            <a:r>
              <a:rPr lang="cs-CZ" sz="1600" dirty="0" smtClean="0"/>
              <a:t>):</a:t>
            </a:r>
          </a:p>
          <a:p>
            <a:pPr>
              <a:buFont typeface="Courier New" pitchFamily="49" charset="0"/>
              <a:buChar char="o"/>
            </a:pPr>
            <a:r>
              <a:rPr lang="cs-CZ" sz="1600" dirty="0"/>
              <a:t>izolace TIL z primárního </a:t>
            </a:r>
            <a:r>
              <a:rPr lang="cs-CZ" sz="1600" dirty="0" smtClean="0"/>
              <a:t>tumoru → kultivace </a:t>
            </a:r>
            <a:r>
              <a:rPr lang="cs-CZ" sz="1600" dirty="0"/>
              <a:t>TIL </a:t>
            </a:r>
            <a:r>
              <a:rPr lang="cs-CZ" sz="1600" i="1" dirty="0"/>
              <a:t>in </a:t>
            </a:r>
            <a:r>
              <a:rPr lang="cs-CZ" sz="1600" i="1" dirty="0" smtClean="0"/>
              <a:t>vitro </a:t>
            </a:r>
            <a:r>
              <a:rPr lang="cs-CZ" sz="1600" dirty="0" smtClean="0"/>
              <a:t>→ aktivace </a:t>
            </a:r>
            <a:r>
              <a:rPr lang="cs-CZ" sz="1600" dirty="0"/>
              <a:t>TIL </a:t>
            </a:r>
            <a:r>
              <a:rPr lang="cs-CZ" sz="1600" dirty="0" smtClean="0"/>
              <a:t>iL-2 → </a:t>
            </a:r>
            <a:r>
              <a:rPr lang="cs-CZ" sz="1600" dirty="0"/>
              <a:t>přenos TIL do pacienta (autologní přenos</a:t>
            </a:r>
            <a:r>
              <a:rPr lang="cs-CZ" sz="1600" dirty="0" smtClean="0"/>
              <a:t>)</a:t>
            </a:r>
            <a:r>
              <a:rPr lang="cs-CZ" sz="1600" dirty="0"/>
              <a:t> → </a:t>
            </a:r>
            <a:r>
              <a:rPr lang="cs-CZ" sz="1600" dirty="0" smtClean="0"/>
              <a:t>TIL </a:t>
            </a:r>
            <a:r>
              <a:rPr lang="cs-CZ" sz="1600" dirty="0"/>
              <a:t>zničí </a:t>
            </a:r>
            <a:r>
              <a:rPr lang="cs-CZ" sz="1600" dirty="0" smtClean="0"/>
              <a:t>tumor</a:t>
            </a:r>
          </a:p>
          <a:p>
            <a:r>
              <a:rPr lang="cs-CZ" sz="1600" dirty="0" smtClean="0"/>
              <a:t>začlenění </a:t>
            </a:r>
            <a:r>
              <a:rPr lang="cs-CZ" sz="1600" dirty="0"/>
              <a:t>genů </a:t>
            </a:r>
            <a:r>
              <a:rPr lang="cs-CZ" sz="1600" dirty="0" smtClean="0"/>
              <a:t>pro–tumor </a:t>
            </a:r>
            <a:r>
              <a:rPr lang="cs-CZ" sz="1600" dirty="0"/>
              <a:t>asociované antigeny, IL-2, interferon</a:t>
            </a:r>
            <a:br>
              <a:rPr lang="cs-CZ" sz="1600" dirty="0"/>
            </a:br>
            <a:endParaRPr lang="cs-CZ" sz="1600" dirty="0"/>
          </a:p>
          <a:p>
            <a:pPr marL="514350" indent="-514350">
              <a:buFont typeface="+mj-lt"/>
              <a:buAutoNum type="arabicPeriod" startAt="2"/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přenos vražedných nebo sebevražedných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</a:rPr>
              <a:t>genů</a:t>
            </a:r>
          </a:p>
          <a:p>
            <a:r>
              <a:rPr lang="cs-CZ" sz="1600" dirty="0"/>
              <a:t>TIL obsahující vražedný gen (např. gen pro </a:t>
            </a:r>
            <a:r>
              <a:rPr lang="cs-CZ" sz="1600" dirty="0" smtClean="0"/>
              <a:t>TNF)</a:t>
            </a:r>
          </a:p>
          <a:p>
            <a:pPr marL="0" indent="0">
              <a:buNone/>
            </a:pPr>
            <a:endParaRPr lang="cs-CZ" sz="1600" dirty="0"/>
          </a:p>
          <a:p>
            <a:pPr marL="514350" indent="-514350">
              <a:buFont typeface="+mj-lt"/>
              <a:buAutoNum type="arabicPeriod" startAt="3"/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</a:rPr>
              <a:t>protinádorové vakcíny</a:t>
            </a:r>
          </a:p>
          <a:p>
            <a:r>
              <a:rPr lang="cs-CZ" sz="1600" dirty="0"/>
              <a:t>n</a:t>
            </a:r>
            <a:r>
              <a:rPr lang="cs-CZ" sz="1600" dirty="0" smtClean="0"/>
              <a:t>ádory </a:t>
            </a:r>
            <a:r>
              <a:rPr lang="cs-CZ" sz="1600" dirty="0"/>
              <a:t>mají vyvolávat imunitní </a:t>
            </a:r>
            <a:r>
              <a:rPr lang="cs-CZ" sz="1600" dirty="0" smtClean="0"/>
              <a:t>reakci</a:t>
            </a:r>
          </a:p>
          <a:p>
            <a:r>
              <a:rPr lang="cs-CZ" sz="1600" dirty="0" smtClean="0"/>
              <a:t>reakci </a:t>
            </a:r>
            <a:r>
              <a:rPr lang="cs-CZ" sz="1600" dirty="0"/>
              <a:t>je možno podpořit imunizací tumor specifickými </a:t>
            </a:r>
            <a:r>
              <a:rPr lang="cs-CZ" sz="1600" dirty="0" smtClean="0"/>
              <a:t>peptidy</a:t>
            </a:r>
            <a:endParaRPr lang="cs-CZ" sz="1600" dirty="0"/>
          </a:p>
          <a:p>
            <a:r>
              <a:rPr lang="cs-CZ" sz="1600" dirty="0" smtClean="0"/>
              <a:t>v </a:t>
            </a:r>
            <a:r>
              <a:rPr lang="cs-CZ" sz="1600" dirty="0"/>
              <a:t>případě, že nádor neexprimuje HLA, je možné přenést do </a:t>
            </a:r>
            <a:r>
              <a:rPr lang="cs-CZ" sz="1600" dirty="0" err="1"/>
              <a:t>bb</a:t>
            </a:r>
            <a:r>
              <a:rPr lang="cs-CZ" sz="1600" dirty="0"/>
              <a:t>. DNA kódující tento </a:t>
            </a:r>
            <a:r>
              <a:rPr lang="cs-CZ" sz="1600" dirty="0" smtClean="0"/>
              <a:t>antigen, </a:t>
            </a:r>
            <a:r>
              <a:rPr lang="cs-CZ" sz="1600" dirty="0"/>
              <a:t>a tím vyvolat imunitní </a:t>
            </a:r>
            <a:r>
              <a:rPr lang="cs-CZ" sz="1600" dirty="0" smtClean="0"/>
              <a:t>reakci</a:t>
            </a:r>
            <a:endParaRPr lang="cs-CZ" sz="1600" dirty="0"/>
          </a:p>
          <a:p>
            <a:r>
              <a:rPr lang="cs-CZ" sz="1600" dirty="0" smtClean="0"/>
              <a:t>je </a:t>
            </a:r>
            <a:r>
              <a:rPr lang="cs-CZ" sz="1600" dirty="0"/>
              <a:t>také možně vytvořit hybridní rekombinantní molekulu – tvořena epitopem nádoru spojeným s velmi antigenním epitopem</a:t>
            </a:r>
            <a:br>
              <a:rPr lang="cs-CZ" sz="1600" dirty="0"/>
            </a:br>
            <a:endParaRPr lang="cs-CZ" sz="16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556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0322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GENDICINE </a:t>
            </a:r>
            <a:endParaRPr lang="cs-CZ" sz="2000" dirty="0" smtClean="0"/>
          </a:p>
          <a:p>
            <a:r>
              <a:rPr lang="cs-CZ" sz="2000" dirty="0" smtClean="0"/>
              <a:t>dostupný </a:t>
            </a:r>
            <a:r>
              <a:rPr lang="cs-CZ" sz="2000" dirty="0"/>
              <a:t>od r. </a:t>
            </a:r>
            <a:r>
              <a:rPr lang="cs-CZ" sz="2000" dirty="0" smtClean="0"/>
              <a:t>2004</a:t>
            </a:r>
          </a:p>
          <a:p>
            <a:r>
              <a:rPr lang="cs-CZ" sz="2000" dirty="0" smtClean="0"/>
              <a:t>povolen </a:t>
            </a:r>
            <a:r>
              <a:rPr lang="cs-CZ" sz="2000" dirty="0"/>
              <a:t>v Číně pro léčbu </a:t>
            </a:r>
            <a:r>
              <a:rPr lang="cs-CZ" sz="2000" dirty="0" err="1"/>
              <a:t>dlaždicobuněčného</a:t>
            </a:r>
            <a:r>
              <a:rPr lang="cs-CZ" sz="2000" dirty="0"/>
              <a:t> karcinomu (</a:t>
            </a:r>
            <a:r>
              <a:rPr lang="cs-CZ" sz="2000" dirty="0" err="1"/>
              <a:t>head</a:t>
            </a:r>
            <a:r>
              <a:rPr lang="cs-CZ" sz="2000" dirty="0"/>
              <a:t> and </a:t>
            </a:r>
            <a:r>
              <a:rPr lang="cs-CZ" sz="2000" dirty="0" err="1"/>
              <a:t>neck</a:t>
            </a:r>
            <a:r>
              <a:rPr lang="cs-CZ" sz="2000" dirty="0"/>
              <a:t> </a:t>
            </a:r>
            <a:r>
              <a:rPr lang="cs-CZ" sz="2000" dirty="0" err="1"/>
              <a:t>squamous</a:t>
            </a:r>
            <a:r>
              <a:rPr lang="cs-CZ" sz="2000" dirty="0"/>
              <a:t> cell </a:t>
            </a:r>
            <a:r>
              <a:rPr lang="cs-CZ" sz="2000" dirty="0" err="1" smtClean="0"/>
              <a:t>carcinoma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virové </a:t>
            </a:r>
            <a:r>
              <a:rPr lang="cs-CZ" sz="2000" dirty="0"/>
              <a:t>částice </a:t>
            </a:r>
            <a:r>
              <a:rPr lang="cs-CZ" sz="2000" dirty="0" smtClean="0"/>
              <a:t>(adenovirus) v </a:t>
            </a:r>
            <a:r>
              <a:rPr lang="cs-CZ" sz="2000" dirty="0"/>
              <a:t>injekční formě s genem </a:t>
            </a:r>
            <a:r>
              <a:rPr lang="cs-CZ" sz="2000" dirty="0" smtClean="0"/>
              <a:t>p53</a:t>
            </a:r>
          </a:p>
          <a:p>
            <a:r>
              <a:rPr lang="cs-CZ" sz="2000" dirty="0" smtClean="0"/>
              <a:t>injekce </a:t>
            </a:r>
            <a:r>
              <a:rPr lang="cs-CZ" sz="2000" dirty="0"/>
              <a:t>1 týdně (po 8 týdnech kompletní remise u </a:t>
            </a:r>
            <a:r>
              <a:rPr lang="cs-CZ" sz="2000" dirty="0" smtClean="0"/>
              <a:t>64 % </a:t>
            </a:r>
            <a:r>
              <a:rPr lang="cs-CZ" sz="2000" dirty="0"/>
              <a:t>pacientů a u </a:t>
            </a:r>
            <a:r>
              <a:rPr lang="cs-CZ" sz="2000" dirty="0" smtClean="0"/>
              <a:t>32 % </a:t>
            </a:r>
            <a:r>
              <a:rPr lang="cs-CZ" sz="2000" dirty="0"/>
              <a:t>částečná regrese)</a:t>
            </a:r>
            <a:br>
              <a:rPr lang="cs-CZ" sz="2000" dirty="0"/>
            </a:b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6" name="Picture 2" descr="http://www.bufotanine.com/otc/image/3f9659b3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49080"/>
            <a:ext cx="6132802" cy="16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 descr="http://upload.wikimedia.org/wikipedia/commons/thumb/b/bb/P53.png/220px-P5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54553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7747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12776"/>
            <a:ext cx="7776864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DM </a:t>
            </a:r>
            <a:r>
              <a:rPr lang="cs-CZ" sz="2000" b="1" dirty="0">
                <a:solidFill>
                  <a:srgbClr val="7030A0"/>
                </a:solidFill>
              </a:rPr>
              <a:t>1. </a:t>
            </a:r>
            <a:r>
              <a:rPr lang="cs-CZ" sz="2000" b="1" dirty="0" smtClean="0">
                <a:solidFill>
                  <a:srgbClr val="7030A0"/>
                </a:solidFill>
              </a:rPr>
              <a:t>typu</a:t>
            </a:r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2000" dirty="0" smtClean="0"/>
              <a:t>vnesení </a:t>
            </a:r>
            <a:r>
              <a:rPr lang="cs-CZ" sz="2000" dirty="0"/>
              <a:t>genu pro inzulín do jader některých buněk =&gt; produkce inzulínu přímo v lidském organismu (testováno na myších) </a:t>
            </a:r>
            <a:endParaRPr lang="cs-CZ" sz="2000" dirty="0" smtClean="0"/>
          </a:p>
          <a:p>
            <a:r>
              <a:rPr lang="cs-CZ" sz="2000" dirty="0"/>
              <a:t>m</a:t>
            </a:r>
            <a:r>
              <a:rPr lang="cs-CZ" sz="2000" dirty="0" smtClean="0"/>
              <a:t>ožnost </a:t>
            </a:r>
            <a:r>
              <a:rPr lang="cs-CZ" sz="2000" dirty="0"/>
              <a:t>získání většího množství buněk produkujících inzulin je důležitým tématem nejen jako </a:t>
            </a:r>
            <a:r>
              <a:rPr lang="cs-CZ" sz="2000" dirty="0" smtClean="0"/>
              <a:t>zdroj </a:t>
            </a:r>
            <a:r>
              <a:rPr lang="cs-CZ" sz="2000" dirty="0"/>
              <a:t>materiálu pro transplantace ostrůvků, ale především jako lákavá možnost přímé kauzální léčby </a:t>
            </a:r>
            <a:r>
              <a:rPr lang="cs-CZ" sz="2000" dirty="0" smtClean="0"/>
              <a:t>diabetu </a:t>
            </a:r>
            <a:r>
              <a:rPr lang="cs-CZ" sz="2000" dirty="0"/>
              <a:t>nahrazením buněk autoimunitním procesem </a:t>
            </a:r>
            <a:r>
              <a:rPr lang="cs-CZ" sz="2000" dirty="0" smtClean="0"/>
              <a:t>již </a:t>
            </a:r>
            <a:r>
              <a:rPr lang="cs-CZ" sz="2000" dirty="0"/>
              <a:t>zničených.</a:t>
            </a:r>
          </a:p>
          <a:p>
            <a:r>
              <a:rPr lang="cs-CZ" sz="2000" dirty="0"/>
              <a:t>Probíhají experimenty s diferenciací nových </a:t>
            </a:r>
            <a:r>
              <a:rPr lang="cs-CZ" sz="2000" dirty="0" smtClean="0"/>
              <a:t>beta </a:t>
            </a:r>
            <a:r>
              <a:rPr lang="cs-CZ" sz="2000" dirty="0"/>
              <a:t>buněk z různých pankreatických tkání po jejich </a:t>
            </a:r>
            <a:r>
              <a:rPr lang="cs-CZ" sz="2000" dirty="0" smtClean="0"/>
              <a:t>dediferenciaci</a:t>
            </a:r>
            <a:r>
              <a:rPr lang="cs-CZ" sz="2000" dirty="0"/>
              <a:t>, z </a:t>
            </a:r>
            <a:r>
              <a:rPr lang="cs-CZ" sz="2000" dirty="0" err="1"/>
              <a:t>multipotentních</a:t>
            </a:r>
            <a:r>
              <a:rPr lang="cs-CZ" sz="2000" dirty="0"/>
              <a:t> pankreatických prekurzorů i cíleným množením beta buněk již nějakou </a:t>
            </a:r>
            <a:r>
              <a:rPr lang="cs-CZ" sz="2000" dirty="0" smtClean="0"/>
              <a:t>cestou regenerovaných</a:t>
            </a:r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79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268760"/>
            <a:ext cx="777686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DM </a:t>
            </a:r>
            <a:r>
              <a:rPr lang="cs-CZ" sz="2000" b="1" dirty="0">
                <a:solidFill>
                  <a:srgbClr val="7030A0"/>
                </a:solidFill>
              </a:rPr>
              <a:t>1. </a:t>
            </a:r>
            <a:r>
              <a:rPr lang="cs-CZ" sz="2000" b="1" dirty="0" smtClean="0">
                <a:solidFill>
                  <a:srgbClr val="7030A0"/>
                </a:solidFill>
              </a:rPr>
              <a:t>typu</a:t>
            </a:r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2000" dirty="0" smtClean="0"/>
              <a:t>kmenové </a:t>
            </a:r>
            <a:r>
              <a:rPr lang="cs-CZ" sz="2000" dirty="0"/>
              <a:t>buňky, ať již embryonální nebo dospělé, nabízejí další potenciální </a:t>
            </a:r>
            <a:r>
              <a:rPr lang="cs-CZ" sz="2000" dirty="0" smtClean="0"/>
              <a:t>zdroj </a:t>
            </a:r>
            <a:r>
              <a:rPr lang="cs-CZ" sz="2000" dirty="0"/>
              <a:t>pro diferenciaci beta </a:t>
            </a:r>
            <a:r>
              <a:rPr lang="cs-CZ" sz="2000" dirty="0" smtClean="0"/>
              <a:t>buněk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ři </a:t>
            </a:r>
            <a:r>
              <a:rPr lang="cs-CZ" sz="2000" dirty="0"/>
              <a:t>použití </a:t>
            </a:r>
            <a:r>
              <a:rPr lang="cs-CZ" sz="2000" dirty="0" smtClean="0"/>
              <a:t>dospělých </a:t>
            </a:r>
            <a:r>
              <a:rPr lang="cs-CZ" sz="2000" dirty="0"/>
              <a:t>kmenových buněk z jiných linií by navíc nedocházelo k </a:t>
            </a:r>
            <a:r>
              <a:rPr lang="cs-CZ" sz="2000" dirty="0" err="1"/>
              <a:t>autorejekcím</a:t>
            </a:r>
            <a:r>
              <a:rPr lang="cs-CZ" sz="2000" dirty="0"/>
              <a:t>, protože by mohly být použity </a:t>
            </a:r>
            <a:r>
              <a:rPr lang="cs-CZ" sz="2000" dirty="0" smtClean="0"/>
              <a:t>přímo </a:t>
            </a:r>
            <a:r>
              <a:rPr lang="cs-CZ" sz="2000" dirty="0"/>
              <a:t>autologní kmenové buňky pacienta. </a:t>
            </a:r>
            <a:r>
              <a:rPr lang="cs-CZ" sz="2000" dirty="0" smtClean="0"/>
              <a:t>Podobná strategie </a:t>
            </a:r>
            <a:r>
              <a:rPr lang="cs-CZ" sz="2000" dirty="0"/>
              <a:t>léčby je založena na přeměně jiných somatických buněk na buňky produkující inzulin, jmenovitě </a:t>
            </a:r>
            <a:r>
              <a:rPr lang="cs-CZ" sz="2000" dirty="0" err="1" smtClean="0"/>
              <a:t>hepatocytů</a:t>
            </a:r>
            <a:r>
              <a:rPr lang="cs-CZ" sz="2000" dirty="0" smtClean="0"/>
              <a:t> </a:t>
            </a:r>
            <a:r>
              <a:rPr lang="cs-CZ" sz="2000" dirty="0"/>
              <a:t>po vložení genu pro inzulin pod kontrolou </a:t>
            </a:r>
            <a:r>
              <a:rPr lang="cs-CZ" sz="2000" dirty="0" smtClean="0"/>
              <a:t>promotorového </a:t>
            </a:r>
            <a:r>
              <a:rPr lang="cs-CZ" sz="2000" dirty="0"/>
              <a:t>genu pro myší </a:t>
            </a:r>
            <a:r>
              <a:rPr lang="cs-CZ" sz="2000" dirty="0" smtClean="0"/>
              <a:t>inzulin</a:t>
            </a:r>
          </a:p>
          <a:p>
            <a:r>
              <a:rPr lang="cs-CZ" sz="2000" dirty="0"/>
              <a:t>b</a:t>
            </a:r>
            <a:r>
              <a:rPr lang="cs-CZ" sz="2000" dirty="0" smtClean="0"/>
              <a:t>uňky </a:t>
            </a:r>
            <a:r>
              <a:rPr lang="cs-CZ" sz="2000" dirty="0"/>
              <a:t>ostrůvků se sníženou </a:t>
            </a:r>
            <a:r>
              <a:rPr lang="cs-CZ" sz="2000" dirty="0" err="1"/>
              <a:t>imunogenicitou</a:t>
            </a:r>
            <a:r>
              <a:rPr lang="cs-CZ" sz="2000" dirty="0"/>
              <a:t>, pocházející z transgenních prasat, jsou připravovány k prvním klinickým </a:t>
            </a:r>
            <a:r>
              <a:rPr lang="cs-CZ" sz="2000" dirty="0" smtClean="0"/>
              <a:t>testům </a:t>
            </a:r>
            <a:r>
              <a:rPr lang="cs-CZ" sz="2000" dirty="0"/>
              <a:t>u lidí jako další možnost </a:t>
            </a:r>
          </a:p>
          <a:p>
            <a:r>
              <a:rPr lang="cs-CZ" sz="2000" dirty="0" smtClean="0"/>
              <a:t>technické </a:t>
            </a:r>
            <a:r>
              <a:rPr lang="cs-CZ" sz="2000" dirty="0"/>
              <a:t>obtíží </a:t>
            </a:r>
            <a:r>
              <a:rPr lang="cs-CZ" sz="2000" dirty="0" smtClean="0"/>
              <a:t>- při </a:t>
            </a:r>
            <a:r>
              <a:rPr lang="cs-CZ" sz="2000" dirty="0"/>
              <a:t>trvale probíhající autoimunitní reakci bez vhodné </a:t>
            </a:r>
            <a:r>
              <a:rPr lang="cs-CZ" sz="2000" dirty="0" err="1" smtClean="0"/>
              <a:t>imunomodulace</a:t>
            </a:r>
            <a:endParaRPr lang="cs-CZ" sz="2000" dirty="0" smtClean="0"/>
          </a:p>
          <a:p>
            <a:r>
              <a:rPr lang="cs-CZ" sz="2000" dirty="0"/>
              <a:t>c</a:t>
            </a:r>
            <a:r>
              <a:rPr lang="cs-CZ" sz="2000" dirty="0" smtClean="0"/>
              <a:t>íl: produkce </a:t>
            </a:r>
            <a:r>
              <a:rPr lang="cs-CZ" sz="2000" dirty="0"/>
              <a:t>buněk méně </a:t>
            </a:r>
            <a:r>
              <a:rPr lang="cs-CZ" sz="2000" dirty="0" err="1"/>
              <a:t>imunoreaktivních</a:t>
            </a:r>
            <a:r>
              <a:rPr lang="cs-CZ" sz="2000" dirty="0"/>
              <a:t> </a:t>
            </a:r>
            <a:r>
              <a:rPr lang="cs-CZ" sz="2000" dirty="0" smtClean="0"/>
              <a:t>a </a:t>
            </a:r>
            <a:r>
              <a:rPr lang="cs-CZ" sz="2000" dirty="0"/>
              <a:t>nějakým způsobem provedenou blokádu </a:t>
            </a:r>
            <a:r>
              <a:rPr lang="cs-CZ" sz="2000" dirty="0" err="1"/>
              <a:t>autoreaktivních</a:t>
            </a:r>
            <a:r>
              <a:rPr lang="cs-CZ" sz="2000" dirty="0"/>
              <a:t> T </a:t>
            </a:r>
            <a:r>
              <a:rPr lang="cs-CZ" sz="2000" dirty="0" smtClean="0"/>
              <a:t>lymfocytů</a:t>
            </a:r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0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1" y="1340768"/>
            <a:ext cx="7577583" cy="49971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dirty="0" smtClean="0"/>
              <a:t> </a:t>
            </a:r>
            <a:r>
              <a:rPr lang="cs-CZ" sz="1600" dirty="0" smtClean="0"/>
              <a:t>= konkrétní úsek molekuly DNA nesoucí informaci pro tvorbu proteinu nebo NA (</a:t>
            </a:r>
            <a:r>
              <a:rPr lang="cs-CZ" sz="1600" dirty="0" err="1" smtClean="0"/>
              <a:t>rRNA</a:t>
            </a:r>
            <a:r>
              <a:rPr lang="cs-CZ" sz="1600" dirty="0" smtClean="0"/>
              <a:t>, </a:t>
            </a:r>
            <a:r>
              <a:rPr lang="cs-CZ" sz="1600" dirty="0" err="1" smtClean="0"/>
              <a:t>tRNA</a:t>
            </a:r>
            <a:r>
              <a:rPr lang="cs-CZ" sz="1600" dirty="0" smtClean="0"/>
              <a:t>…).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r>
              <a:rPr lang="cs-CZ" sz="1600" dirty="0" smtClean="0"/>
              <a:t>geny strukturní</a:t>
            </a:r>
          </a:p>
          <a:p>
            <a:pPr algn="just"/>
            <a:r>
              <a:rPr lang="cs-CZ" sz="1600" dirty="0" smtClean="0"/>
              <a:t>geny pro RNA</a:t>
            </a:r>
          </a:p>
          <a:p>
            <a:pPr algn="just"/>
            <a:r>
              <a:rPr lang="cs-CZ" sz="1600" dirty="0" smtClean="0"/>
              <a:t>geny regulační</a:t>
            </a:r>
          </a:p>
          <a:p>
            <a:pPr algn="just">
              <a:buNone/>
            </a:pPr>
            <a:endParaRPr lang="cs-CZ" sz="1600" dirty="0" smtClean="0"/>
          </a:p>
          <a:p>
            <a:pPr algn="just"/>
            <a:r>
              <a:rPr lang="cs-CZ" sz="1600" b="1" dirty="0" err="1" smtClean="0"/>
              <a:t>exony</a:t>
            </a:r>
            <a:r>
              <a:rPr lang="cs-CZ" sz="1600" dirty="0" smtClean="0"/>
              <a:t> = funkční úseky genu, které jsou přepisovány do </a:t>
            </a:r>
            <a:r>
              <a:rPr lang="cs-CZ" sz="1600" dirty="0" err="1" smtClean="0"/>
              <a:t>mRNA</a:t>
            </a:r>
            <a:r>
              <a:rPr lang="cs-CZ" sz="1600" dirty="0" smtClean="0"/>
              <a:t> a dále </a:t>
            </a:r>
            <a:r>
              <a:rPr lang="cs-CZ" sz="1600" dirty="0" err="1" smtClean="0"/>
              <a:t>translantovány</a:t>
            </a:r>
            <a:r>
              <a:rPr lang="cs-CZ" sz="1600" dirty="0" smtClean="0"/>
              <a:t> při </a:t>
            </a:r>
            <a:r>
              <a:rPr lang="cs-CZ" sz="1600" dirty="0" err="1" smtClean="0"/>
              <a:t>proteosyntéze</a:t>
            </a:r>
            <a:endParaRPr lang="cs-CZ" sz="1600" dirty="0" smtClean="0"/>
          </a:p>
          <a:p>
            <a:pPr algn="just"/>
            <a:r>
              <a:rPr lang="cs-CZ" sz="1600" b="1" dirty="0" smtClean="0"/>
              <a:t>introny</a:t>
            </a:r>
            <a:r>
              <a:rPr lang="cs-CZ" sz="1600" dirty="0" smtClean="0"/>
              <a:t> = úseky genu, jejichž funkce dosud nebyla zcela objasněna a které nejsou využívány pro translaci</a:t>
            </a:r>
          </a:p>
          <a:p>
            <a:pPr algn="just">
              <a:buNone/>
            </a:pPr>
            <a:endParaRPr lang="cs-CZ" sz="1600" dirty="0" smtClean="0"/>
          </a:p>
          <a:p>
            <a:pPr algn="just">
              <a:buNone/>
            </a:pPr>
            <a:r>
              <a:rPr lang="cs-CZ" sz="1600" dirty="0" smtClean="0"/>
              <a:t> Dle jejich obsahu geny dělíme na:</a:t>
            </a:r>
          </a:p>
          <a:p>
            <a:pPr algn="just"/>
            <a:r>
              <a:rPr lang="cs-CZ" sz="1600" b="1" dirty="0" smtClean="0"/>
              <a:t>jednoduché </a:t>
            </a:r>
            <a:r>
              <a:rPr lang="cs-CZ" sz="1600" dirty="0" smtClean="0"/>
              <a:t>- obsahují pouze </a:t>
            </a:r>
            <a:r>
              <a:rPr lang="cs-CZ" sz="1600" dirty="0" err="1" smtClean="0"/>
              <a:t>exony</a:t>
            </a:r>
            <a:endParaRPr lang="cs-CZ" sz="1600" dirty="0" smtClean="0"/>
          </a:p>
          <a:p>
            <a:pPr algn="just"/>
            <a:r>
              <a:rPr lang="cs-CZ" sz="1600" b="1" dirty="0" smtClean="0"/>
              <a:t>složené </a:t>
            </a:r>
            <a:r>
              <a:rPr lang="cs-CZ" sz="1600" dirty="0" smtClean="0"/>
              <a:t>- obsahují i introny</a:t>
            </a:r>
          </a:p>
          <a:p>
            <a:pPr algn="just"/>
            <a:endParaRPr lang="cs-CZ" sz="1600" b="1" dirty="0" smtClean="0"/>
          </a:p>
          <a:p>
            <a:pPr algn="just"/>
            <a:r>
              <a:rPr lang="cs-CZ" sz="1600" b="1" dirty="0" smtClean="0"/>
              <a:t>genové rodiny </a:t>
            </a:r>
            <a:r>
              <a:rPr lang="cs-CZ" sz="1600" dirty="0" smtClean="0"/>
              <a:t>= sekvenčně podobné geny, které vznikly zřejmě duplikací během evoluce, např. geny pro (</a:t>
            </a:r>
            <a:r>
              <a:rPr lang="cs-CZ" sz="1600" dirty="0" err="1" smtClean="0"/>
              <a:t>hemo</a:t>
            </a:r>
            <a:r>
              <a:rPr lang="cs-CZ" sz="1600" dirty="0" smtClean="0"/>
              <a:t>)globiny, imunoglobuliny, …</a:t>
            </a:r>
          </a:p>
          <a:p>
            <a:pPr algn="just"/>
            <a:endParaRPr lang="cs-CZ" sz="1600" dirty="0" smtClean="0"/>
          </a:p>
          <a:p>
            <a:pPr algn="just"/>
            <a:endParaRPr lang="en-GB" sz="16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" t="28119" r="3115" b="24350"/>
          <a:stretch/>
        </p:blipFill>
        <p:spPr bwMode="auto">
          <a:xfrm>
            <a:off x="963761" y="1865056"/>
            <a:ext cx="7853152" cy="31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454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6635" y="1412776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>
                <a:solidFill>
                  <a:srgbClr val="7030A0"/>
                </a:solidFill>
              </a:rPr>
              <a:t>Cystická fibróza</a:t>
            </a:r>
          </a:p>
          <a:p>
            <a:r>
              <a:rPr lang="cs-CZ" sz="2000" dirty="0"/>
              <a:t>g</a:t>
            </a:r>
            <a:r>
              <a:rPr lang="cs-CZ" sz="2000" dirty="0" smtClean="0"/>
              <a:t>enová terapie v </a:t>
            </a:r>
            <a:r>
              <a:rPr lang="cs-CZ" sz="2000" dirty="0"/>
              <a:t>prenatálním období </a:t>
            </a:r>
            <a:endParaRPr lang="en-US" sz="2000" dirty="0"/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genetics.thetech.org/sites/default/files/GeneTherapyCF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5818"/>
            <a:ext cx="3024336" cy="35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4345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/>
          <a:lstStyle/>
          <a:p>
            <a:r>
              <a:rPr lang="cs-CZ" dirty="0" smtClean="0"/>
              <a:t>Genová 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N</a:t>
            </a:r>
            <a:r>
              <a:rPr lang="cs-CZ" sz="2000" b="1" dirty="0" smtClean="0"/>
              <a:t>evýhody </a:t>
            </a:r>
            <a:r>
              <a:rPr lang="cs-CZ" sz="2000" b="1" dirty="0"/>
              <a:t>genové </a:t>
            </a:r>
            <a:r>
              <a:rPr lang="cs-CZ" sz="2000" b="1" dirty="0" smtClean="0"/>
              <a:t>terapie</a:t>
            </a:r>
            <a:endParaRPr lang="cs-CZ" sz="2000" dirty="0" smtClean="0"/>
          </a:p>
          <a:p>
            <a:r>
              <a:rPr lang="cs-CZ" sz="2000" dirty="0" smtClean="0"/>
              <a:t>vysoká </a:t>
            </a:r>
            <a:r>
              <a:rPr lang="cs-CZ" sz="2000" dirty="0"/>
              <a:t>finanční </a:t>
            </a:r>
            <a:r>
              <a:rPr lang="cs-CZ" sz="2000" dirty="0" smtClean="0"/>
              <a:t>náročnost</a:t>
            </a:r>
          </a:p>
          <a:p>
            <a:r>
              <a:rPr lang="cs-CZ" sz="2000" dirty="0" smtClean="0"/>
              <a:t>technická </a:t>
            </a:r>
            <a:r>
              <a:rPr lang="cs-CZ" sz="2000" dirty="0"/>
              <a:t>a technologická </a:t>
            </a:r>
            <a:r>
              <a:rPr lang="cs-CZ" sz="2000" dirty="0" smtClean="0"/>
              <a:t>náročnost</a:t>
            </a:r>
          </a:p>
          <a:p>
            <a:r>
              <a:rPr lang="cs-CZ" sz="2000" dirty="0" smtClean="0"/>
              <a:t>problémy </a:t>
            </a:r>
            <a:r>
              <a:rPr lang="cs-CZ" sz="2000" dirty="0"/>
              <a:t>s uchycením </a:t>
            </a:r>
            <a:r>
              <a:rPr lang="cs-CZ" sz="2000" dirty="0" smtClean="0"/>
              <a:t>vnášené genetické </a:t>
            </a:r>
            <a:r>
              <a:rPr lang="cs-CZ" sz="2000" dirty="0"/>
              <a:t>informace =&gt; nízká </a:t>
            </a:r>
            <a:r>
              <a:rPr lang="cs-CZ" sz="2000" dirty="0" smtClean="0"/>
              <a:t>úspěšnost</a:t>
            </a:r>
          </a:p>
          <a:p>
            <a:r>
              <a:rPr lang="cs-CZ" sz="2000" dirty="0" smtClean="0"/>
              <a:t>nebezpečí </a:t>
            </a:r>
            <a:r>
              <a:rPr lang="cs-CZ" sz="2000" dirty="0"/>
              <a:t>spuštění maligních </a:t>
            </a:r>
            <a:r>
              <a:rPr lang="cs-CZ" sz="2000" dirty="0" smtClean="0"/>
              <a:t>procesů</a:t>
            </a:r>
          </a:p>
          <a:p>
            <a:r>
              <a:rPr lang="cs-CZ" sz="2000" dirty="0" smtClean="0"/>
              <a:t>etické </a:t>
            </a:r>
            <a:r>
              <a:rPr lang="cs-CZ" sz="2000" dirty="0"/>
              <a:t>problémy - léčebná terapie x cílené ovlivňování genotypu lidí (tzv. </a:t>
            </a:r>
            <a:r>
              <a:rPr lang="cs-CZ" sz="2000" dirty="0" err="1"/>
              <a:t>superlidé</a:t>
            </a:r>
            <a:r>
              <a:rPr lang="cs-CZ" sz="2000" dirty="0"/>
              <a:t>)‏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0" name="Picture 2" descr="http://pharma.financialexpress.com/20080515/2008051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6672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023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/>
              <a:t>Farmakogenetika</a:t>
            </a:r>
            <a:r>
              <a:rPr lang="cs-CZ" sz="3600" dirty="0" smtClean="0"/>
              <a:t> a </a:t>
            </a:r>
            <a:r>
              <a:rPr lang="cs-CZ" sz="3600" dirty="0" err="1" smtClean="0"/>
              <a:t>farmakogenomika</a:t>
            </a:r>
            <a:r>
              <a:rPr lang="cs-CZ" sz="3600" dirty="0" smtClean="0"/>
              <a:t> </a:t>
            </a:r>
            <a:endParaRPr lang="cs-CZ" sz="3500" dirty="0" smtClean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322841" cy="535146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cs-CZ" sz="2000" dirty="0" err="1">
                <a:solidFill>
                  <a:srgbClr val="7030A0"/>
                </a:solidFill>
              </a:rPr>
              <a:t>F</a:t>
            </a:r>
            <a:r>
              <a:rPr lang="cs-CZ" sz="2000" dirty="0" err="1" smtClean="0">
                <a:solidFill>
                  <a:srgbClr val="7030A0"/>
                </a:solidFill>
              </a:rPr>
              <a:t>armakogenetika</a:t>
            </a:r>
            <a:r>
              <a:rPr lang="cs-CZ" sz="2000" dirty="0" smtClean="0">
                <a:solidFill>
                  <a:srgbClr val="7030A0"/>
                </a:solidFill>
              </a:rPr>
              <a:t> </a:t>
            </a:r>
          </a:p>
          <a:p>
            <a:pPr>
              <a:defRPr/>
            </a:pPr>
            <a:r>
              <a:rPr lang="cs-CZ" sz="2000" dirty="0" smtClean="0"/>
              <a:t>zabývá se hledáním </a:t>
            </a:r>
            <a:r>
              <a:rPr lang="cs-CZ" sz="2000" dirty="0"/>
              <a:t>vztahu mezi metabolismem, případně efektivitou léčiva a přítomností jednotlivých genetických variant (polymorfismů) genů, které se na </a:t>
            </a:r>
            <a:r>
              <a:rPr lang="cs-CZ" sz="2000" dirty="0" err="1"/>
              <a:t>absorbci</a:t>
            </a:r>
            <a:r>
              <a:rPr lang="cs-CZ" sz="2000" dirty="0"/>
              <a:t>, distribuci, metabolismu, eliminaci podílejí </a:t>
            </a:r>
            <a:endParaRPr lang="cs-CZ" sz="2000" dirty="0" smtClean="0"/>
          </a:p>
          <a:p>
            <a:pPr>
              <a:defRPr/>
            </a:pPr>
            <a:endParaRPr lang="cs-CZ" sz="2000" dirty="0"/>
          </a:p>
          <a:p>
            <a:pPr marL="0" indent="0">
              <a:buNone/>
              <a:defRPr/>
            </a:pPr>
            <a:r>
              <a:rPr lang="cs-CZ" sz="2000" dirty="0" err="1" smtClean="0">
                <a:solidFill>
                  <a:srgbClr val="7030A0"/>
                </a:solidFill>
              </a:rPr>
              <a:t>Farmakogenomika</a:t>
            </a:r>
            <a:r>
              <a:rPr lang="cs-CZ" sz="2000" dirty="0" smtClean="0">
                <a:solidFill>
                  <a:srgbClr val="7030A0"/>
                </a:solidFill>
              </a:rPr>
              <a:t> </a:t>
            </a:r>
          </a:p>
          <a:p>
            <a:pPr>
              <a:defRPr/>
            </a:pPr>
            <a:r>
              <a:rPr lang="cs-CZ" sz="2000" dirty="0" smtClean="0"/>
              <a:t>zkoumá </a:t>
            </a:r>
            <a:r>
              <a:rPr lang="cs-CZ" sz="2000" dirty="0"/>
              <a:t>vztah účinku léku na úrovni celého genomu, resp. </a:t>
            </a:r>
            <a:r>
              <a:rPr lang="cs-CZ" sz="2000" dirty="0" err="1"/>
              <a:t>transkriptomu</a:t>
            </a:r>
            <a:endParaRPr lang="cs-CZ" sz="2000" dirty="0"/>
          </a:p>
          <a:p>
            <a:pPr>
              <a:defRPr/>
            </a:pPr>
            <a:r>
              <a:rPr lang="cs-CZ" sz="2000" dirty="0" err="1"/>
              <a:t>screening</a:t>
            </a:r>
            <a:r>
              <a:rPr lang="cs-CZ" sz="2000" dirty="0"/>
              <a:t> známých genových polymorfismů</a:t>
            </a:r>
          </a:p>
          <a:p>
            <a:pPr>
              <a:defRPr/>
            </a:pPr>
            <a:r>
              <a:rPr lang="cs-CZ" sz="2000" dirty="0"/>
              <a:t>účelná farmakoterapie, minimální nežádoucí účinky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>
              <a:cs typeface="Times New Roman" pitchFamily="18" charset="0"/>
            </a:endParaRPr>
          </a:p>
        </p:txBody>
      </p:sp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486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8071296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Farmakogenetika</a:t>
            </a:r>
            <a:r>
              <a:rPr lang="cs-CZ" dirty="0"/>
              <a:t> a </a:t>
            </a:r>
            <a:r>
              <a:rPr lang="cs-CZ" dirty="0" err="1"/>
              <a:t>farmakogenomika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599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err="1" smtClean="0"/>
              <a:t>Farmakogenetika</a:t>
            </a:r>
            <a:endParaRPr lang="cs-CZ" b="1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pro </a:t>
            </a:r>
            <a:r>
              <a:rPr lang="cs-CZ" dirty="0"/>
              <a:t>určení, který dostupný lék bude mít u konkrétního pacienta největší terapeutický benefit, zatímco nežádoucí účinky budou minimální.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volba </a:t>
            </a:r>
            <a:r>
              <a:rPr lang="cs-CZ" dirty="0"/>
              <a:t>nejefektivnější a nejbezpečnější způsobu </a:t>
            </a:r>
            <a:r>
              <a:rPr lang="cs-CZ" dirty="0" smtClean="0"/>
              <a:t>léčby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cs-CZ" b="1" dirty="0" err="1" smtClean="0"/>
              <a:t>Farmakogenomiky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i</a:t>
            </a:r>
            <a:r>
              <a:rPr lang="cs-CZ" dirty="0" smtClean="0"/>
              <a:t>dentifikace </a:t>
            </a:r>
            <a:r>
              <a:rPr lang="cs-CZ" dirty="0"/>
              <a:t>a genetické určení tzv. „</a:t>
            </a:r>
            <a:r>
              <a:rPr lang="cs-CZ" dirty="0" err="1"/>
              <a:t>drug</a:t>
            </a:r>
            <a:r>
              <a:rPr lang="cs-CZ" dirty="0"/>
              <a:t> </a:t>
            </a:r>
            <a:r>
              <a:rPr lang="cs-CZ" dirty="0" err="1"/>
              <a:t>targets</a:t>
            </a:r>
            <a:r>
              <a:rPr lang="cs-CZ" dirty="0"/>
              <a:t>“ (cílových struktur </a:t>
            </a:r>
            <a:r>
              <a:rPr lang="cs-CZ" dirty="0" smtClean="0"/>
              <a:t>léčiva)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stanovení </a:t>
            </a:r>
            <a:r>
              <a:rPr lang="cs-CZ" dirty="0"/>
              <a:t>genetických polymorfismů, které mohou tyto cílové struktury </a:t>
            </a:r>
            <a:r>
              <a:rPr lang="cs-CZ" dirty="0" smtClean="0"/>
              <a:t>pozměňovat i </a:t>
            </a:r>
            <a:r>
              <a:rPr lang="cs-CZ" dirty="0"/>
              <a:t>polymorfismů asociovaných s rozvojem choroby a lékovou odpovědí 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vývoj účinnějšího léčiva </a:t>
            </a:r>
            <a:r>
              <a:rPr lang="cs-CZ" dirty="0"/>
              <a:t>s menším počtem nežádoucích </a:t>
            </a:r>
            <a:r>
              <a:rPr lang="cs-CZ" dirty="0" smtClean="0"/>
              <a:t>účinků</a:t>
            </a:r>
            <a:endParaRPr lang="cs-CZ" dirty="0"/>
          </a:p>
          <a:p>
            <a:pPr>
              <a:lnSpc>
                <a:spcPct val="120000"/>
              </a:lnSpc>
            </a:pPr>
            <a:endParaRPr lang="cs-CZ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047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>
            <a:normAutofit fontScale="90000"/>
          </a:bodyPr>
          <a:lstStyle/>
          <a:p>
            <a:r>
              <a:rPr lang="cs-CZ" sz="3600" dirty="0" err="1" smtClean="0"/>
              <a:t>Farmakogenetika</a:t>
            </a:r>
            <a:r>
              <a:rPr lang="cs-CZ" sz="3600" dirty="0" smtClean="0"/>
              <a:t> a </a:t>
            </a:r>
            <a:r>
              <a:rPr lang="cs-CZ" sz="3600" dirty="0" err="1" smtClean="0"/>
              <a:t>farmakogenomika</a:t>
            </a:r>
            <a:r>
              <a:rPr lang="cs-CZ" sz="3600" dirty="0" smtClean="0"/>
              <a:t> </a:t>
            </a:r>
            <a:endParaRPr lang="cs-CZ" sz="3500" dirty="0" smtClean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7" y="1244600"/>
            <a:ext cx="7322841" cy="5351463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cs-CZ" sz="2000" dirty="0" smtClean="0">
                <a:solidFill>
                  <a:srgbClr val="7030A0"/>
                </a:solidFill>
              </a:rPr>
              <a:t>Kandidátní geny</a:t>
            </a:r>
            <a:endParaRPr lang="cs-CZ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cs-CZ" sz="2000" dirty="0"/>
              <a:t>enzymy lékového metabolismu</a:t>
            </a:r>
          </a:p>
          <a:p>
            <a:pPr>
              <a:defRPr/>
            </a:pPr>
            <a:r>
              <a:rPr lang="cs-CZ" sz="2000" dirty="0"/>
              <a:t>membránové transportní přenašeče</a:t>
            </a:r>
          </a:p>
          <a:p>
            <a:pPr>
              <a:defRPr/>
            </a:pPr>
            <a:r>
              <a:rPr lang="cs-CZ" sz="2000" dirty="0"/>
              <a:t>receptorové proteiny</a:t>
            </a:r>
          </a:p>
          <a:p>
            <a:pPr>
              <a:defRPr/>
            </a:pPr>
            <a:r>
              <a:rPr lang="cs-CZ" sz="2000" dirty="0"/>
              <a:t>proteiny iontových kanálů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1900" dirty="0" smtClean="0">
              <a:cs typeface="Times New Roman" pitchFamily="18" charset="0"/>
            </a:endParaRPr>
          </a:p>
        </p:txBody>
      </p:sp>
      <p:pic>
        <p:nvPicPr>
          <p:cNvPr id="5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e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960" y="3400051"/>
            <a:ext cx="4038600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0479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Proteiny iontových kanálů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721599" cy="452596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geny kódující </a:t>
            </a:r>
            <a:r>
              <a:rPr lang="cs-CZ" sz="2000" dirty="0"/>
              <a:t>proteiny </a:t>
            </a:r>
            <a:r>
              <a:rPr lang="cs-CZ" sz="2000" dirty="0" smtClean="0"/>
              <a:t>Na a K </a:t>
            </a:r>
            <a:r>
              <a:rPr lang="cs-CZ" sz="2000" dirty="0"/>
              <a:t>iontových kanálů (geny skupiny </a:t>
            </a:r>
            <a:r>
              <a:rPr lang="cs-CZ" sz="2000" dirty="0" smtClean="0"/>
              <a:t>LQTS)</a:t>
            </a:r>
          </a:p>
          <a:p>
            <a:r>
              <a:rPr lang="cs-CZ" sz="2000" dirty="0"/>
              <a:t>n</a:t>
            </a:r>
            <a:r>
              <a:rPr lang="cs-CZ" sz="2000" dirty="0" smtClean="0"/>
              <a:t>alezeno </a:t>
            </a:r>
            <a:r>
              <a:rPr lang="cs-CZ" sz="2000" dirty="0"/>
              <a:t>v nich bylo přinejmenším 35 </a:t>
            </a:r>
            <a:r>
              <a:rPr lang="cs-CZ" sz="2000" dirty="0" err="1"/>
              <a:t>SNPs</a:t>
            </a:r>
            <a:r>
              <a:rPr lang="cs-CZ" sz="2000" dirty="0"/>
              <a:t> 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ěkteré </a:t>
            </a:r>
            <a:r>
              <a:rPr lang="cs-CZ" sz="2000" dirty="0"/>
              <a:t>nalezené polymorfismy vedou k dramatické redukci hustoty kanálů nebo ke změně jejich elektrofyziologie, tj. ke změnám v aktivaci, inaktivaci a regeneraci </a:t>
            </a:r>
            <a:r>
              <a:rPr lang="cs-CZ" sz="2000" dirty="0" smtClean="0"/>
              <a:t>kanálu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yto </a:t>
            </a:r>
            <a:r>
              <a:rPr lang="cs-CZ" sz="2000" dirty="0"/>
              <a:t>mutantní změny pak mohou vyústit až v patologickou </a:t>
            </a:r>
            <a:r>
              <a:rPr lang="cs-CZ" sz="2000" dirty="0" smtClean="0"/>
              <a:t>arytmii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mutace v genu pro Na kanál a souvislosti s rozdílnou</a:t>
            </a:r>
            <a:r>
              <a:rPr lang="cs-CZ" sz="2000" dirty="0"/>
              <a:t> odpovědí pacientů na antikonvulziva, rovněž jako s dědičnou </a:t>
            </a:r>
            <a:r>
              <a:rPr lang="cs-CZ" sz="2000" dirty="0" err="1"/>
              <a:t>dispozií</a:t>
            </a:r>
            <a:r>
              <a:rPr lang="cs-CZ" sz="2000" dirty="0"/>
              <a:t> k </a:t>
            </a:r>
            <a:r>
              <a:rPr lang="cs-CZ" sz="2000" dirty="0" smtClean="0"/>
              <a:t>epilepsii</a:t>
            </a:r>
            <a:r>
              <a:rPr lang="cs-CZ" sz="2000" dirty="0"/>
              <a:t> </a:t>
            </a:r>
            <a:r>
              <a:rPr lang="cs-CZ" sz="2000" dirty="0" smtClean="0"/>
              <a:t>(sledovány </a:t>
            </a:r>
            <a:r>
              <a:rPr lang="cs-CZ" sz="2000" dirty="0"/>
              <a:t>jsou především oblasti vazebných </a:t>
            </a:r>
            <a:r>
              <a:rPr lang="cs-CZ" sz="2000" dirty="0" smtClean="0"/>
              <a:t>domén)</a:t>
            </a:r>
            <a:endParaRPr lang="cs-CZ" sz="2000" dirty="0"/>
          </a:p>
          <a:p>
            <a:endParaRPr lang="cs-CZ" sz="20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453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Farmakogenetika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927280" cy="492514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b="1" dirty="0" smtClean="0"/>
              <a:t>Protinádorová terapie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cs-CZ" b="1" dirty="0" smtClean="0">
                <a:solidFill>
                  <a:srgbClr val="7030A0"/>
                </a:solidFill>
              </a:rPr>
              <a:t>Azathioprin</a:t>
            </a:r>
            <a:r>
              <a:rPr lang="cs-CZ" dirty="0"/>
              <a:t> </a:t>
            </a:r>
            <a:endParaRPr lang="cs-CZ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je </a:t>
            </a:r>
            <a:r>
              <a:rPr lang="cs-CZ" dirty="0"/>
              <a:t>antimetabolit purinových bází, který se používá při léčbě </a:t>
            </a:r>
            <a:r>
              <a:rPr lang="cs-CZ" dirty="0" err="1"/>
              <a:t>hematoonkologických</a:t>
            </a:r>
            <a:r>
              <a:rPr lang="cs-CZ" dirty="0"/>
              <a:t> onemocnění u dětí, k terapii autoimunitních onemocnění nebo střevních zánětů u pacientů rezistentních k jiné </a:t>
            </a:r>
            <a:r>
              <a:rPr lang="cs-CZ" dirty="0" smtClean="0"/>
              <a:t>léčbě</a:t>
            </a:r>
          </a:p>
          <a:p>
            <a:pPr>
              <a:lnSpc>
                <a:spcPct val="120000"/>
              </a:lnSpc>
            </a:pPr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odbourávání </a:t>
            </a:r>
            <a:r>
              <a:rPr lang="cs-CZ" dirty="0" smtClean="0"/>
              <a:t>je </a:t>
            </a:r>
            <a:r>
              <a:rPr lang="cs-CZ" dirty="0"/>
              <a:t>zásadní enzym </a:t>
            </a:r>
            <a:r>
              <a:rPr lang="cs-CZ" dirty="0" err="1"/>
              <a:t>thiopurinmethyltransferáza</a:t>
            </a:r>
            <a:r>
              <a:rPr lang="cs-CZ" dirty="0"/>
              <a:t> (</a:t>
            </a:r>
            <a:r>
              <a:rPr lang="cs-CZ" dirty="0" smtClean="0"/>
              <a:t>TPMT)</a:t>
            </a:r>
          </a:p>
          <a:p>
            <a:pPr>
              <a:lnSpc>
                <a:spcPct val="120000"/>
              </a:lnSpc>
            </a:pPr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/>
              <a:t>evropského obyvatelstva je TPMT polymorfní, s výskytem přibližně 11 % jedinců, kteří mají jednu funkčně deficitní alelu v </a:t>
            </a:r>
            <a:r>
              <a:rPr lang="cs-CZ" dirty="0" smtClean="0"/>
              <a:t>genomu → snížení </a:t>
            </a:r>
            <a:r>
              <a:rPr lang="cs-CZ" dirty="0"/>
              <a:t>katalytické aktivity </a:t>
            </a:r>
            <a:r>
              <a:rPr lang="cs-CZ" dirty="0" smtClean="0"/>
              <a:t>enzymu</a:t>
            </a:r>
            <a:r>
              <a:rPr lang="cs-CZ" dirty="0"/>
              <a:t> </a:t>
            </a:r>
            <a:r>
              <a:rPr lang="cs-CZ" dirty="0" smtClean="0"/>
              <a:t>→ </a:t>
            </a:r>
            <a:r>
              <a:rPr lang="cs-CZ" dirty="0" err="1" smtClean="0"/>
              <a:t>myelotoxicita</a:t>
            </a:r>
            <a:r>
              <a:rPr lang="cs-CZ" dirty="0" smtClean="0"/>
              <a:t> </a:t>
            </a:r>
            <a:r>
              <a:rPr lang="cs-CZ" dirty="0"/>
              <a:t>po podání </a:t>
            </a:r>
            <a:r>
              <a:rPr lang="cs-CZ" dirty="0" smtClean="0"/>
              <a:t>azathioprinu</a:t>
            </a:r>
          </a:p>
          <a:p>
            <a:pPr>
              <a:lnSpc>
                <a:spcPct val="120000"/>
              </a:lnSpc>
            </a:pPr>
            <a:r>
              <a:rPr lang="cs-CZ" dirty="0"/>
              <a:t>a</a:t>
            </a:r>
            <a:r>
              <a:rPr lang="cs-CZ" dirty="0" smtClean="0"/>
              <a:t>nalýza </a:t>
            </a:r>
            <a:r>
              <a:rPr lang="cs-CZ" dirty="0"/>
              <a:t>genotypu TPMT je před zahájením podávání azathioprinu doporučována zejména u dětských pacientů s akutní </a:t>
            </a:r>
            <a:r>
              <a:rPr lang="cs-CZ" dirty="0" err="1"/>
              <a:t>lymfoblastickou</a:t>
            </a:r>
            <a:r>
              <a:rPr lang="cs-CZ" dirty="0"/>
              <a:t> leukemií, protože v případě deficitu TPMT je u pacientů nutné z důvodu toxicity odložit cyklus chemoterapie a tudíž je u nich potom horší </a:t>
            </a:r>
            <a:r>
              <a:rPr lang="cs-CZ" dirty="0" smtClean="0"/>
              <a:t>prognóza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222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8071296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Farmakogenetika</a:t>
            </a:r>
            <a:r>
              <a:rPr lang="cs-CZ" dirty="0"/>
              <a:t> a </a:t>
            </a:r>
            <a:r>
              <a:rPr lang="cs-CZ" dirty="0" err="1"/>
              <a:t>farmakogenomika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1600200"/>
            <a:ext cx="7927280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1600" b="1" dirty="0">
                <a:solidFill>
                  <a:srgbClr val="7030A0"/>
                </a:solidFill>
              </a:rPr>
              <a:t>Výhody individualizace </a:t>
            </a:r>
            <a:r>
              <a:rPr lang="cs-CZ" sz="1600" b="1" dirty="0" smtClean="0">
                <a:solidFill>
                  <a:srgbClr val="7030A0"/>
                </a:solidFill>
              </a:rPr>
              <a:t>farmakoterapie</a:t>
            </a:r>
            <a:endParaRPr lang="cs-CZ" sz="1600" b="1" dirty="0">
              <a:solidFill>
                <a:srgbClr val="7030A0"/>
              </a:solidFill>
            </a:endParaRPr>
          </a:p>
          <a:p>
            <a:r>
              <a:rPr lang="cs-CZ" sz="1600" dirty="0" smtClean="0"/>
              <a:t>maximální </a:t>
            </a:r>
            <a:r>
              <a:rPr lang="cs-CZ" sz="1600" dirty="0"/>
              <a:t>účinnost léčby (efektivita farmakoterapie i z hlediska finančního pohledu)</a:t>
            </a:r>
          </a:p>
          <a:p>
            <a:r>
              <a:rPr lang="cs-CZ" sz="1600" dirty="0"/>
              <a:t>minimální nežádoucí účinky léčby (ochrana zdraví a prevence závažných komplikací</a:t>
            </a:r>
            <a:r>
              <a:rPr lang="cs-CZ" sz="1600" dirty="0" smtClean="0"/>
              <a:t>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 smtClean="0">
                <a:solidFill>
                  <a:srgbClr val="7030A0"/>
                </a:solidFill>
              </a:rPr>
              <a:t>Limity </a:t>
            </a:r>
          </a:p>
          <a:p>
            <a:r>
              <a:rPr lang="cs-CZ" sz="1600" dirty="0" smtClean="0"/>
              <a:t>nezbytnou </a:t>
            </a:r>
            <a:r>
              <a:rPr lang="cs-CZ" sz="1600" dirty="0"/>
              <a:t>předchozí identifikací významných genových polymorfismů na základě dlouhodobých klinických </a:t>
            </a:r>
            <a:r>
              <a:rPr lang="cs-CZ" sz="1600" dirty="0" smtClean="0"/>
              <a:t>výzkumů</a:t>
            </a:r>
            <a:endParaRPr lang="cs-CZ" sz="1600" dirty="0"/>
          </a:p>
          <a:p>
            <a:r>
              <a:rPr lang="cs-CZ" sz="1600" dirty="0"/>
              <a:t>Variabilita lékové odpovědi není obvykle dána jen variabilitou jednoho genu (</a:t>
            </a:r>
            <a:r>
              <a:rPr lang="cs-CZ" sz="1600" dirty="0" err="1"/>
              <a:t>monogenní</a:t>
            </a:r>
            <a:r>
              <a:rPr lang="cs-CZ" sz="1600" dirty="0"/>
              <a:t> variabilita) ale variabilitou mnoha genů (</a:t>
            </a:r>
            <a:r>
              <a:rPr lang="cs-CZ" sz="1600" dirty="0" err="1"/>
              <a:t>multigenní</a:t>
            </a:r>
            <a:r>
              <a:rPr lang="cs-CZ" sz="1600" dirty="0"/>
              <a:t> variabilita), neboť do odpovědi organismu na léčivo je zapojeno mnoho genů a tedy i mnoho genových polymorfismů. Všechno dohromady to pak vytváří </a:t>
            </a:r>
            <a:r>
              <a:rPr lang="cs-CZ" sz="1600" b="1" dirty="0"/>
              <a:t>„individuální lékovou odpověď</a:t>
            </a:r>
            <a:r>
              <a:rPr lang="cs-CZ" sz="1600" b="1" dirty="0" smtClean="0"/>
              <a:t>“</a:t>
            </a:r>
            <a:endParaRPr lang="cs-CZ" sz="1600" dirty="0"/>
          </a:p>
          <a:p>
            <a:r>
              <a:rPr lang="cs-CZ" sz="1600" dirty="0" smtClean="0"/>
              <a:t>negenetické faktory, </a:t>
            </a:r>
            <a:r>
              <a:rPr lang="cs-CZ" sz="1600" dirty="0"/>
              <a:t>tj. faktory vnějšího prostředí znemožňuje předpovědět účinnost nebo bezpečnost léčiva POUZE na základě </a:t>
            </a:r>
            <a:r>
              <a:rPr lang="cs-CZ" sz="1600" dirty="0" err="1"/>
              <a:t>farmakogenetické</a:t>
            </a:r>
            <a:r>
              <a:rPr lang="cs-CZ" sz="1600" dirty="0"/>
              <a:t> informace. Genotyp sice není citlivý na vnější faktory, ovšem interakce </a:t>
            </a:r>
            <a:r>
              <a:rPr lang="cs-CZ" sz="1600" dirty="0" err="1"/>
              <a:t>drug-drug</a:t>
            </a:r>
            <a:r>
              <a:rPr lang="cs-CZ" sz="1600" dirty="0"/>
              <a:t> (léčivo s léčivem) a léková odpověď pacienta mohou být těmito vnějšími faktory ovlivněny.</a:t>
            </a:r>
          </a:p>
          <a:p>
            <a:r>
              <a:rPr lang="cs-CZ" sz="1600" dirty="0"/>
              <a:t>g</a:t>
            </a:r>
            <a:r>
              <a:rPr lang="cs-CZ" sz="1600" dirty="0" smtClean="0"/>
              <a:t>eneticky </a:t>
            </a:r>
            <a:r>
              <a:rPr lang="cs-CZ" sz="1600" dirty="0"/>
              <a:t>podmíněné rozdíly nejsou jen mezi jednotlivými osobami, ale i mezi celými </a:t>
            </a:r>
            <a:r>
              <a:rPr lang="cs-CZ" sz="1600" dirty="0" smtClean="0"/>
              <a:t>populacemi</a:t>
            </a:r>
            <a:endParaRPr lang="cs-CZ" sz="1600" dirty="0"/>
          </a:p>
        </p:txBody>
      </p:sp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307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2" descr="http://images.the-scientist.com/content/images/articles/23064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59691"/>
            <a:ext cx="7330925" cy="51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5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7721599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Struktura genu a transkripce</a:t>
            </a:r>
            <a:endParaRPr lang="en-GB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/>
          <a:srcRect b="7350"/>
          <a:stretch>
            <a:fillRect/>
          </a:stretch>
        </p:blipFill>
        <p:spPr bwMode="auto">
          <a:xfrm>
            <a:off x="2857488" y="1659115"/>
            <a:ext cx="3502032" cy="191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/>
          <a:srcRect t="8710" b="6520"/>
          <a:stretch>
            <a:fillRect/>
          </a:stretch>
        </p:blipFill>
        <p:spPr bwMode="auto">
          <a:xfrm>
            <a:off x="2267744" y="3861048"/>
            <a:ext cx="4958414" cy="25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ck12.org/flx/render/perma/resource/default/image/user%3Ack12editor/24adf535d7d77cc411ec196d8449521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5553" r="83191" b="1648"/>
          <a:stretch/>
        </p:blipFill>
        <p:spPr bwMode="auto">
          <a:xfrm>
            <a:off x="-4617" y="1"/>
            <a:ext cx="969818" cy="688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4237</Words>
  <Application>Microsoft Office PowerPoint</Application>
  <PresentationFormat>Předvádění na obrazovce (4:3)</PresentationFormat>
  <Paragraphs>874</Paragraphs>
  <Slides>89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0" baseType="lpstr">
      <vt:lpstr>1_Motiv systému Office</vt:lpstr>
      <vt:lpstr>Prezentace aplikace PowerPoint</vt:lpstr>
      <vt:lpstr>Obsah přednášky</vt:lpstr>
      <vt:lpstr>Genetika</vt:lpstr>
      <vt:lpstr>Genetika</vt:lpstr>
      <vt:lpstr>Genomika</vt:lpstr>
      <vt:lpstr>DNA</vt:lpstr>
      <vt:lpstr>DNA</vt:lpstr>
      <vt:lpstr>Gen</vt:lpstr>
      <vt:lpstr>Struktura genu a transkripce</vt:lpstr>
      <vt:lpstr>Genová translace</vt:lpstr>
      <vt:lpstr>Genetický kód</vt:lpstr>
      <vt:lpstr>Základní genetické pojmy</vt:lpstr>
      <vt:lpstr>Mitóza a meióza</vt:lpstr>
      <vt:lpstr>Cytogenetika a stanovení karyotypu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Lidský genom</vt:lpstr>
      <vt:lpstr>Obsah přednášky</vt:lpstr>
      <vt:lpstr>Vliv prostředí na lidský genom</vt:lpstr>
      <vt:lpstr>Genetická proměnlivost</vt:lpstr>
      <vt:lpstr>Genetická uniformita</vt:lpstr>
      <vt:lpstr>Vzácné mutace a polymorfismus</vt:lpstr>
      <vt:lpstr>Genové mutace</vt:lpstr>
      <vt:lpstr>Genové mutace</vt:lpstr>
      <vt:lpstr>Genové mutace</vt:lpstr>
      <vt:lpstr>Genové mutace</vt:lpstr>
      <vt:lpstr>Genová mutace</vt:lpstr>
      <vt:lpstr>Cystická fibróza</vt:lpstr>
      <vt:lpstr>Genová mutace</vt:lpstr>
      <vt:lpstr>Chromozomové mutace - aberace</vt:lpstr>
      <vt:lpstr>Chromozomové mutace - aberace</vt:lpstr>
      <vt:lpstr>Chromozomové mutace - aberace</vt:lpstr>
      <vt:lpstr>Genomové mutace</vt:lpstr>
      <vt:lpstr>Genomové mutace</vt:lpstr>
      <vt:lpstr>Genomové mutace</vt:lpstr>
      <vt:lpstr>Obsah přednášky</vt:lpstr>
      <vt:lpstr>Monogenní nemoci</vt:lpstr>
      <vt:lpstr>Monogenní nemoci</vt:lpstr>
      <vt:lpstr>Monogenní nemoci</vt:lpstr>
      <vt:lpstr>Monogenní nemoci</vt:lpstr>
      <vt:lpstr>Monogenní nemoci</vt:lpstr>
      <vt:lpstr>Monogenní nemoci - AD</vt:lpstr>
      <vt:lpstr>Monogenní nemoci - AR</vt:lpstr>
      <vt:lpstr>Monogenní nemoci - X-vázané </vt:lpstr>
      <vt:lpstr>Komplexní nemoci</vt:lpstr>
      <vt:lpstr>Komplexní nemoci</vt:lpstr>
      <vt:lpstr>Komplexní choroby</vt:lpstr>
      <vt:lpstr>Komplexní nemoci</vt:lpstr>
      <vt:lpstr>Prezentace aplikace PowerPoint</vt:lpstr>
      <vt:lpstr>Obsah přednášky</vt:lpstr>
      <vt:lpstr>Genetické studie</vt:lpstr>
      <vt:lpstr>Genetické studie</vt:lpstr>
      <vt:lpstr>Genetické studie</vt:lpstr>
      <vt:lpstr>Klinická genetika</vt:lpstr>
      <vt:lpstr>Klinická genetika</vt:lpstr>
      <vt:lpstr>Klinická genetika</vt:lpstr>
      <vt:lpstr>Klinická genetika</vt:lpstr>
      <vt:lpstr>Klinická genetika</vt:lpstr>
      <vt:lpstr>Klinická genetika</vt:lpstr>
      <vt:lpstr>Klinická genetika</vt:lpstr>
      <vt:lpstr>Metody léčby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Genová terapie</vt:lpstr>
      <vt:lpstr>Farmakogenetika a farmakogenomika </vt:lpstr>
      <vt:lpstr>Farmakogenetika a farmakogenomika </vt:lpstr>
      <vt:lpstr>Farmakogenetika a farmakogenomika </vt:lpstr>
      <vt:lpstr>Proteiny iontových kanálů</vt:lpstr>
      <vt:lpstr>Farmakogenetika</vt:lpstr>
      <vt:lpstr>Farmakogenetika a farmakogenomika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Genetika  v zubním lékařství (jaro 2012)</dc:title>
  <cp:lastModifiedBy>Petra Bořilová</cp:lastModifiedBy>
  <cp:revision>212</cp:revision>
  <dcterms:modified xsi:type="dcterms:W3CDTF">2014-04-17T15:59:46Z</dcterms:modified>
</cp:coreProperties>
</file>